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7200900" cx="10795000"/>
  <p:notesSz cx="10795000" cy="7200900"/>
  <p:embeddedFontLst>
    <p:embeddedFont>
      <p:font typeface="Noto Sans KR"/>
      <p:regular r:id="rId107"/>
      <p:bold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109" roundtripDataSignature="AMtx7mg7h8HupIOYqaQXffm9BngzxDiw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1ADFB9-D814-4208-886B-9652E2F75FA4}">
  <a:tblStyle styleId="{C31ADFB9-D814-4208-886B-9652E2F75FA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NotoSansKR-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customschemas.google.com/relationships/presentationmetadata" Target="metadata"/><Relationship Id="rId108" Type="http://schemas.openxmlformats.org/officeDocument/2006/relationships/font" Target="fonts/NotoSansKR-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79500" y="3420425"/>
            <a:ext cx="8636000" cy="3240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4" name="Shape 6294"/>
        <p:cNvGrpSpPr/>
        <p:nvPr/>
      </p:nvGrpSpPr>
      <p:grpSpPr>
        <a:xfrm>
          <a:off x="0" y="0"/>
          <a:ext cx="0" cy="0"/>
          <a:chOff x="0" y="0"/>
          <a:chExt cx="0" cy="0"/>
        </a:xfrm>
      </p:grpSpPr>
      <p:sp>
        <p:nvSpPr>
          <p:cNvPr id="6295" name="Google Shape;6295;p10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2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2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2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2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2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2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2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2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2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3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3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3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3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3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3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3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3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p3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p3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p4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4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p4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p4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4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p4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4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p4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4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4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5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p5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p5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p5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5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p5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5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p5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5" name="Shape 3525"/>
        <p:cNvGrpSpPr/>
        <p:nvPr/>
      </p:nvGrpSpPr>
      <p:grpSpPr>
        <a:xfrm>
          <a:off x="0" y="0"/>
          <a:ext cx="0" cy="0"/>
          <a:chOff x="0" y="0"/>
          <a:chExt cx="0" cy="0"/>
        </a:xfrm>
      </p:grpSpPr>
      <p:sp>
        <p:nvSpPr>
          <p:cNvPr id="3526" name="Google Shape;3526;p5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p5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6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p6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p6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7" name="Shape 3757"/>
        <p:cNvGrpSpPr/>
        <p:nvPr/>
      </p:nvGrpSpPr>
      <p:grpSpPr>
        <a:xfrm>
          <a:off x="0" y="0"/>
          <a:ext cx="0" cy="0"/>
          <a:chOff x="0" y="0"/>
          <a:chExt cx="0" cy="0"/>
        </a:xfrm>
      </p:grpSpPr>
      <p:sp>
        <p:nvSpPr>
          <p:cNvPr id="3758" name="Google Shape;3758;p6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p6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8" name="Shape 3908"/>
        <p:cNvGrpSpPr/>
        <p:nvPr/>
      </p:nvGrpSpPr>
      <p:grpSpPr>
        <a:xfrm>
          <a:off x="0" y="0"/>
          <a:ext cx="0" cy="0"/>
          <a:chOff x="0" y="0"/>
          <a:chExt cx="0" cy="0"/>
        </a:xfrm>
      </p:grpSpPr>
      <p:sp>
        <p:nvSpPr>
          <p:cNvPr id="3909" name="Google Shape;3909;p6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p6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p6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5" name="Shape 4255"/>
        <p:cNvGrpSpPr/>
        <p:nvPr/>
      </p:nvGrpSpPr>
      <p:grpSpPr>
        <a:xfrm>
          <a:off x="0" y="0"/>
          <a:ext cx="0" cy="0"/>
          <a:chOff x="0" y="0"/>
          <a:chExt cx="0" cy="0"/>
        </a:xfrm>
      </p:grpSpPr>
      <p:sp>
        <p:nvSpPr>
          <p:cNvPr id="4256" name="Google Shape;4256;p6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p6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2" name="Shape 4422"/>
        <p:cNvGrpSpPr/>
        <p:nvPr/>
      </p:nvGrpSpPr>
      <p:grpSpPr>
        <a:xfrm>
          <a:off x="0" y="0"/>
          <a:ext cx="0" cy="0"/>
          <a:chOff x="0" y="0"/>
          <a:chExt cx="0" cy="0"/>
        </a:xfrm>
      </p:grpSpPr>
      <p:sp>
        <p:nvSpPr>
          <p:cNvPr id="4423" name="Google Shape;4423;p7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1" name="Shape 4511"/>
        <p:cNvGrpSpPr/>
        <p:nvPr/>
      </p:nvGrpSpPr>
      <p:grpSpPr>
        <a:xfrm>
          <a:off x="0" y="0"/>
          <a:ext cx="0" cy="0"/>
          <a:chOff x="0" y="0"/>
          <a:chExt cx="0" cy="0"/>
        </a:xfrm>
      </p:grpSpPr>
      <p:sp>
        <p:nvSpPr>
          <p:cNvPr id="4512" name="Google Shape;4512;p7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2" name="Shape 4542"/>
        <p:cNvGrpSpPr/>
        <p:nvPr/>
      </p:nvGrpSpPr>
      <p:grpSpPr>
        <a:xfrm>
          <a:off x="0" y="0"/>
          <a:ext cx="0" cy="0"/>
          <a:chOff x="0" y="0"/>
          <a:chExt cx="0" cy="0"/>
        </a:xfrm>
      </p:grpSpPr>
      <p:sp>
        <p:nvSpPr>
          <p:cNvPr id="4543" name="Google Shape;4543;p7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p7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p7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p7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7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7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p7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0" name="Shape 4980"/>
        <p:cNvGrpSpPr/>
        <p:nvPr/>
      </p:nvGrpSpPr>
      <p:grpSpPr>
        <a:xfrm>
          <a:off x="0" y="0"/>
          <a:ext cx="0" cy="0"/>
          <a:chOff x="0" y="0"/>
          <a:chExt cx="0" cy="0"/>
        </a:xfrm>
      </p:grpSpPr>
      <p:sp>
        <p:nvSpPr>
          <p:cNvPr id="4981" name="Google Shape;4981;p7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p8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2" name="Shape 5062"/>
        <p:cNvGrpSpPr/>
        <p:nvPr/>
      </p:nvGrpSpPr>
      <p:grpSpPr>
        <a:xfrm>
          <a:off x="0" y="0"/>
          <a:ext cx="0" cy="0"/>
          <a:chOff x="0" y="0"/>
          <a:chExt cx="0" cy="0"/>
        </a:xfrm>
      </p:grpSpPr>
      <p:sp>
        <p:nvSpPr>
          <p:cNvPr id="5063" name="Google Shape;5063;p8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5" name="Shape 5085"/>
        <p:cNvGrpSpPr/>
        <p:nvPr/>
      </p:nvGrpSpPr>
      <p:grpSpPr>
        <a:xfrm>
          <a:off x="0" y="0"/>
          <a:ext cx="0" cy="0"/>
          <a:chOff x="0" y="0"/>
          <a:chExt cx="0" cy="0"/>
        </a:xfrm>
      </p:grpSpPr>
      <p:sp>
        <p:nvSpPr>
          <p:cNvPr id="5086" name="Google Shape;5086;p8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p8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4" name="Shape 5154"/>
        <p:cNvGrpSpPr/>
        <p:nvPr/>
      </p:nvGrpSpPr>
      <p:grpSpPr>
        <a:xfrm>
          <a:off x="0" y="0"/>
          <a:ext cx="0" cy="0"/>
          <a:chOff x="0" y="0"/>
          <a:chExt cx="0" cy="0"/>
        </a:xfrm>
      </p:grpSpPr>
      <p:sp>
        <p:nvSpPr>
          <p:cNvPr id="5155" name="Google Shape;5155;p8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6" name="Shape 5206"/>
        <p:cNvGrpSpPr/>
        <p:nvPr/>
      </p:nvGrpSpPr>
      <p:grpSpPr>
        <a:xfrm>
          <a:off x="0" y="0"/>
          <a:ext cx="0" cy="0"/>
          <a:chOff x="0" y="0"/>
          <a:chExt cx="0" cy="0"/>
        </a:xfrm>
      </p:grpSpPr>
      <p:sp>
        <p:nvSpPr>
          <p:cNvPr id="5207" name="Google Shape;5207;p8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8" name="Shape 5258"/>
        <p:cNvGrpSpPr/>
        <p:nvPr/>
      </p:nvGrpSpPr>
      <p:grpSpPr>
        <a:xfrm>
          <a:off x="0" y="0"/>
          <a:ext cx="0" cy="0"/>
          <a:chOff x="0" y="0"/>
          <a:chExt cx="0" cy="0"/>
        </a:xfrm>
      </p:grpSpPr>
      <p:sp>
        <p:nvSpPr>
          <p:cNvPr id="5259" name="Google Shape;5259;p8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p8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p8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8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p90: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0: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4" name="Shape 5584"/>
        <p:cNvGrpSpPr/>
        <p:nvPr/>
      </p:nvGrpSpPr>
      <p:grpSpPr>
        <a:xfrm>
          <a:off x="0" y="0"/>
          <a:ext cx="0" cy="0"/>
          <a:chOff x="0" y="0"/>
          <a:chExt cx="0" cy="0"/>
        </a:xfrm>
      </p:grpSpPr>
      <p:sp>
        <p:nvSpPr>
          <p:cNvPr id="5585" name="Google Shape;5585;p91: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1: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5" name="Shape 5695"/>
        <p:cNvGrpSpPr/>
        <p:nvPr/>
      </p:nvGrpSpPr>
      <p:grpSpPr>
        <a:xfrm>
          <a:off x="0" y="0"/>
          <a:ext cx="0" cy="0"/>
          <a:chOff x="0" y="0"/>
          <a:chExt cx="0" cy="0"/>
        </a:xfrm>
      </p:grpSpPr>
      <p:sp>
        <p:nvSpPr>
          <p:cNvPr id="5696" name="Google Shape;5696;p92: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2: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5" name="Shape 5805"/>
        <p:cNvGrpSpPr/>
        <p:nvPr/>
      </p:nvGrpSpPr>
      <p:grpSpPr>
        <a:xfrm>
          <a:off x="0" y="0"/>
          <a:ext cx="0" cy="0"/>
          <a:chOff x="0" y="0"/>
          <a:chExt cx="0" cy="0"/>
        </a:xfrm>
      </p:grpSpPr>
      <p:sp>
        <p:nvSpPr>
          <p:cNvPr id="5806" name="Google Shape;5806;p93: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3: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p94: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4: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9" name="Shape 5929"/>
        <p:cNvGrpSpPr/>
        <p:nvPr/>
      </p:nvGrpSpPr>
      <p:grpSpPr>
        <a:xfrm>
          <a:off x="0" y="0"/>
          <a:ext cx="0" cy="0"/>
          <a:chOff x="0" y="0"/>
          <a:chExt cx="0" cy="0"/>
        </a:xfrm>
      </p:grpSpPr>
      <p:sp>
        <p:nvSpPr>
          <p:cNvPr id="5930" name="Google Shape;5930;p95: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5: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8" name="Shape 6018"/>
        <p:cNvGrpSpPr/>
        <p:nvPr/>
      </p:nvGrpSpPr>
      <p:grpSpPr>
        <a:xfrm>
          <a:off x="0" y="0"/>
          <a:ext cx="0" cy="0"/>
          <a:chOff x="0" y="0"/>
          <a:chExt cx="0" cy="0"/>
        </a:xfrm>
      </p:grpSpPr>
      <p:sp>
        <p:nvSpPr>
          <p:cNvPr id="6019" name="Google Shape;6019;p96: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6: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p97: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7: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p98: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98: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8" name="Shape 6178"/>
        <p:cNvGrpSpPr/>
        <p:nvPr/>
      </p:nvGrpSpPr>
      <p:grpSpPr>
        <a:xfrm>
          <a:off x="0" y="0"/>
          <a:ext cx="0" cy="0"/>
          <a:chOff x="0" y="0"/>
          <a:chExt cx="0" cy="0"/>
        </a:xfrm>
      </p:grpSpPr>
      <p:sp>
        <p:nvSpPr>
          <p:cNvPr id="6179" name="Google Shape;6179;p99:notes"/>
          <p:cNvSpPr txBox="1"/>
          <p:nvPr>
            <p:ph idx="1" type="body"/>
          </p:nvPr>
        </p:nvSpPr>
        <p:spPr>
          <a:xfrm>
            <a:off x="1079500" y="3420425"/>
            <a:ext cx="8636000"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9:notes"/>
          <p:cNvSpPr/>
          <p:nvPr>
            <p:ph idx="2" type="sldImg"/>
          </p:nvPr>
        </p:nvSpPr>
        <p:spPr>
          <a:xfrm>
            <a:off x="1799525" y="540050"/>
            <a:ext cx="7197025" cy="2700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139"/>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9"/>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39"/>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140"/>
          <p:cNvSpPr txBox="1"/>
          <p:nvPr>
            <p:ph type="title"/>
          </p:nvPr>
        </p:nvSpPr>
        <p:spPr>
          <a:xfrm>
            <a:off x="2327300" y="656499"/>
            <a:ext cx="2974340" cy="33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A7A9AC"/>
                </a:solidFill>
                <a:latin typeface="Malgun Gothic"/>
                <a:ea typeface="Malgun Gothic"/>
                <a:cs typeface="Malgun Gothic"/>
                <a:sym typeface="Malgu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0"/>
          <p:cNvSpPr txBox="1"/>
          <p:nvPr>
            <p:ph idx="1" type="body"/>
          </p:nvPr>
        </p:nvSpPr>
        <p:spPr>
          <a:xfrm>
            <a:off x="2340000" y="1878248"/>
            <a:ext cx="7956550" cy="21564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140"/>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0"/>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40"/>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141"/>
          <p:cNvSpPr txBox="1"/>
          <p:nvPr>
            <p:ph type="title"/>
          </p:nvPr>
        </p:nvSpPr>
        <p:spPr>
          <a:xfrm>
            <a:off x="2327300" y="656499"/>
            <a:ext cx="2974340" cy="33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A7A9AC"/>
                </a:solidFill>
                <a:latin typeface="Malgun Gothic"/>
                <a:ea typeface="Malgun Gothic"/>
                <a:cs typeface="Malgun Gothic"/>
                <a:sym typeface="Malgu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1"/>
          <p:cNvSpPr txBox="1"/>
          <p:nvPr>
            <p:ph idx="1" type="body"/>
          </p:nvPr>
        </p:nvSpPr>
        <p:spPr>
          <a:xfrm>
            <a:off x="540067" y="1656207"/>
            <a:ext cx="4698587" cy="475259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141"/>
          <p:cNvSpPr txBox="1"/>
          <p:nvPr>
            <p:ph idx="2" type="body"/>
          </p:nvPr>
        </p:nvSpPr>
        <p:spPr>
          <a:xfrm>
            <a:off x="5562695" y="1656207"/>
            <a:ext cx="4698587" cy="475259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141"/>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41"/>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1"/>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 name="Shape 28"/>
        <p:cNvGrpSpPr/>
        <p:nvPr/>
      </p:nvGrpSpPr>
      <p:grpSpPr>
        <a:xfrm>
          <a:off x="0" y="0"/>
          <a:ext cx="0" cy="0"/>
          <a:chOff x="0" y="0"/>
          <a:chExt cx="0" cy="0"/>
        </a:xfrm>
      </p:grpSpPr>
      <p:sp>
        <p:nvSpPr>
          <p:cNvPr id="29" name="Google Shape;29;p142"/>
          <p:cNvSpPr txBox="1"/>
          <p:nvPr>
            <p:ph type="ctrTitle"/>
          </p:nvPr>
        </p:nvSpPr>
        <p:spPr>
          <a:xfrm>
            <a:off x="810101" y="2232279"/>
            <a:ext cx="9181148" cy="15121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A7A9AC"/>
                </a:solidFill>
                <a:latin typeface="Malgun Gothic"/>
                <a:ea typeface="Malgun Gothic"/>
                <a:cs typeface="Malgun Gothic"/>
                <a:sym typeface="Malgu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42"/>
          <p:cNvSpPr txBox="1"/>
          <p:nvPr>
            <p:ph idx="1" type="subTitle"/>
          </p:nvPr>
        </p:nvSpPr>
        <p:spPr>
          <a:xfrm>
            <a:off x="1620202" y="4032504"/>
            <a:ext cx="7560945" cy="1800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2"/>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42"/>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42"/>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43"/>
          <p:cNvSpPr txBox="1"/>
          <p:nvPr>
            <p:ph type="title"/>
          </p:nvPr>
        </p:nvSpPr>
        <p:spPr>
          <a:xfrm>
            <a:off x="2327300" y="656499"/>
            <a:ext cx="2974340" cy="33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A7A9AC"/>
                </a:solidFill>
                <a:latin typeface="Malgun Gothic"/>
                <a:ea typeface="Malgun Gothic"/>
                <a:cs typeface="Malgun Gothic"/>
                <a:sym typeface="Malgu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43"/>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43"/>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3"/>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8"/>
          <p:cNvSpPr txBox="1"/>
          <p:nvPr>
            <p:ph type="title"/>
          </p:nvPr>
        </p:nvSpPr>
        <p:spPr>
          <a:xfrm>
            <a:off x="2327300" y="656499"/>
            <a:ext cx="2974340" cy="3302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rgbClr val="A7A9AC"/>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8"/>
          <p:cNvSpPr txBox="1"/>
          <p:nvPr>
            <p:ph idx="1" type="body"/>
          </p:nvPr>
        </p:nvSpPr>
        <p:spPr>
          <a:xfrm>
            <a:off x="2340000" y="1878248"/>
            <a:ext cx="7956550" cy="21564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38"/>
          <p:cNvSpPr txBox="1"/>
          <p:nvPr>
            <p:ph idx="11" type="ftr"/>
          </p:nvPr>
        </p:nvSpPr>
        <p:spPr>
          <a:xfrm>
            <a:off x="3672459" y="6696837"/>
            <a:ext cx="3456432" cy="36004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38"/>
          <p:cNvSpPr txBox="1"/>
          <p:nvPr>
            <p:ph idx="10" type="dt"/>
          </p:nvPr>
        </p:nvSpPr>
        <p:spPr>
          <a:xfrm>
            <a:off x="540067" y="6696837"/>
            <a:ext cx="2484310" cy="3600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38"/>
          <p:cNvSpPr txBox="1"/>
          <p:nvPr>
            <p:ph idx="12" type="sldNum"/>
          </p:nvPr>
        </p:nvSpPr>
        <p:spPr>
          <a:xfrm>
            <a:off x="7776972" y="6696837"/>
            <a:ext cx="2484310" cy="36004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20" Type="http://schemas.openxmlformats.org/officeDocument/2006/relationships/image" Target="../media/image69.png"/><Relationship Id="rId22" Type="http://schemas.openxmlformats.org/officeDocument/2006/relationships/image" Target="../media/image23.png"/><Relationship Id="rId21" Type="http://schemas.openxmlformats.org/officeDocument/2006/relationships/image" Target="../media/image42.png"/><Relationship Id="rId24" Type="http://schemas.openxmlformats.org/officeDocument/2006/relationships/image" Target="../media/image41.png"/><Relationship Id="rId23"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9.png"/><Relationship Id="rId4" Type="http://schemas.openxmlformats.org/officeDocument/2006/relationships/slide" Target="/ppt/slides/slide3.xml"/><Relationship Id="rId9" Type="http://schemas.openxmlformats.org/officeDocument/2006/relationships/image" Target="../media/image53.png"/><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23.xml"/><Relationship Id="rId11" Type="http://schemas.openxmlformats.org/officeDocument/2006/relationships/image" Target="../media/image58.png"/><Relationship Id="rId10" Type="http://schemas.openxmlformats.org/officeDocument/2006/relationships/image" Target="../media/image57.png"/><Relationship Id="rId13" Type="http://schemas.openxmlformats.org/officeDocument/2006/relationships/image" Target="../media/image62.png"/><Relationship Id="rId12"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3.png"/><Relationship Id="rId17" Type="http://schemas.openxmlformats.org/officeDocument/2006/relationships/image" Target="../media/image70.png"/><Relationship Id="rId16" Type="http://schemas.openxmlformats.org/officeDocument/2006/relationships/image" Target="../media/image64.png"/><Relationship Id="rId19" Type="http://schemas.openxmlformats.org/officeDocument/2006/relationships/image" Target="../media/image68.png"/><Relationship Id="rId18" Type="http://schemas.openxmlformats.org/officeDocument/2006/relationships/image" Target="../media/image66.png"/></Relationships>
</file>

<file path=ppt/slides/_rels/slide100.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139.png"/><Relationship Id="rId14" Type="http://schemas.openxmlformats.org/officeDocument/2006/relationships/image" Target="../media/image94.png"/><Relationship Id="rId17" Type="http://schemas.openxmlformats.org/officeDocument/2006/relationships/image" Target="../media/image615.png"/><Relationship Id="rId16" Type="http://schemas.openxmlformats.org/officeDocument/2006/relationships/image" Target="../media/image163.png"/><Relationship Id="rId19" Type="http://schemas.openxmlformats.org/officeDocument/2006/relationships/image" Target="../media/image598.png"/><Relationship Id="rId18" Type="http://schemas.openxmlformats.org/officeDocument/2006/relationships/image" Target="../media/image256.png"/></Relationships>
</file>

<file path=ppt/slides/_rels/slide11.xml.rels><?xml version="1.0" encoding="UTF-8" standalone="yes"?><Relationships xmlns="http://schemas.openxmlformats.org/package/2006/relationships"><Relationship Id="rId20" Type="http://schemas.openxmlformats.org/officeDocument/2006/relationships/image" Target="../media/image90.png"/><Relationship Id="rId22" Type="http://schemas.openxmlformats.org/officeDocument/2006/relationships/image" Target="../media/image85.png"/><Relationship Id="rId21" Type="http://schemas.openxmlformats.org/officeDocument/2006/relationships/image" Target="../media/image87.png"/><Relationship Id="rId24" Type="http://schemas.openxmlformats.org/officeDocument/2006/relationships/image" Target="../media/image89.png"/><Relationship Id="rId23"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ppt/slides/slide12.xml"/><Relationship Id="rId4" Type="http://schemas.openxmlformats.org/officeDocument/2006/relationships/slide" Target="/ppt/slides/slide14.xml"/><Relationship Id="rId9" Type="http://schemas.openxmlformats.org/officeDocument/2006/relationships/slide" Target="/ppt/slides/slide22.xml"/><Relationship Id="rId26" Type="http://schemas.openxmlformats.org/officeDocument/2006/relationships/image" Target="../media/image91.png"/><Relationship Id="rId25" Type="http://schemas.openxmlformats.org/officeDocument/2006/relationships/image" Target="../media/image88.png"/><Relationship Id="rId28" Type="http://schemas.openxmlformats.org/officeDocument/2006/relationships/image" Target="../media/image92.png"/><Relationship Id="rId27" Type="http://schemas.openxmlformats.org/officeDocument/2006/relationships/image" Target="../media/image93.png"/><Relationship Id="rId5" Type="http://schemas.openxmlformats.org/officeDocument/2006/relationships/slide" Target="/ppt/slides/slide16.xml"/><Relationship Id="rId6" Type="http://schemas.openxmlformats.org/officeDocument/2006/relationships/slide" Target="/ppt/slides/slide17.xml"/><Relationship Id="rId29" Type="http://schemas.openxmlformats.org/officeDocument/2006/relationships/image" Target="../media/image95.png"/><Relationship Id="rId7" Type="http://schemas.openxmlformats.org/officeDocument/2006/relationships/slide" Target="/ppt/slides/slide18.xml"/><Relationship Id="rId8" Type="http://schemas.openxmlformats.org/officeDocument/2006/relationships/slide" Target="/ppt/slides/slide20.xml"/><Relationship Id="rId11" Type="http://schemas.openxmlformats.org/officeDocument/2006/relationships/image" Target="../media/image82.png"/><Relationship Id="rId10" Type="http://schemas.openxmlformats.org/officeDocument/2006/relationships/image" Target="../media/image74.png"/><Relationship Id="rId13" Type="http://schemas.openxmlformats.org/officeDocument/2006/relationships/image" Target="../media/image75.png"/><Relationship Id="rId12" Type="http://schemas.openxmlformats.org/officeDocument/2006/relationships/image" Target="../media/image77.png"/><Relationship Id="rId15" Type="http://schemas.openxmlformats.org/officeDocument/2006/relationships/image" Target="../media/image76.png"/><Relationship Id="rId14" Type="http://schemas.openxmlformats.org/officeDocument/2006/relationships/image" Target="../media/image79.png"/><Relationship Id="rId17" Type="http://schemas.openxmlformats.org/officeDocument/2006/relationships/image" Target="../media/image81.png"/><Relationship Id="rId16" Type="http://schemas.openxmlformats.org/officeDocument/2006/relationships/image" Target="../media/image84.png"/><Relationship Id="rId19" Type="http://schemas.openxmlformats.org/officeDocument/2006/relationships/image" Target="../media/image83.png"/><Relationship Id="rId18" Type="http://schemas.openxmlformats.org/officeDocument/2006/relationships/image" Target="../media/image80.png"/></Relationships>
</file>

<file path=ppt/slides/_rels/slide12.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94.png"/><Relationship Id="rId12" Type="http://schemas.openxmlformats.org/officeDocument/2006/relationships/slide" Target="/ppt/slides/slide23.xml"/><Relationship Id="rId15" Type="http://schemas.openxmlformats.org/officeDocument/2006/relationships/image" Target="../media/image99.png"/><Relationship Id="rId14" Type="http://schemas.openxmlformats.org/officeDocument/2006/relationships/image" Target="../media/image96.png"/><Relationship Id="rId17" Type="http://schemas.openxmlformats.org/officeDocument/2006/relationships/image" Target="../media/image101.png"/><Relationship Id="rId16" Type="http://schemas.openxmlformats.org/officeDocument/2006/relationships/image" Target="../media/image105.png"/><Relationship Id="rId19" Type="http://schemas.openxmlformats.org/officeDocument/2006/relationships/image" Target="../media/image104.png"/><Relationship Id="rId18" Type="http://schemas.openxmlformats.org/officeDocument/2006/relationships/image" Target="../media/image106.png"/></Relationships>
</file>

<file path=ppt/slides/_rels/slide13.xml.rels><?xml version="1.0" encoding="UTF-8" standalone="yes"?><Relationships xmlns="http://schemas.openxmlformats.org/package/2006/relationships"><Relationship Id="rId20" Type="http://schemas.openxmlformats.org/officeDocument/2006/relationships/image" Target="../media/image121.png"/><Relationship Id="rId22" Type="http://schemas.openxmlformats.org/officeDocument/2006/relationships/image" Target="../media/image116.png"/><Relationship Id="rId21" Type="http://schemas.openxmlformats.org/officeDocument/2006/relationships/image" Target="../media/image115.png"/><Relationship Id="rId24" Type="http://schemas.openxmlformats.org/officeDocument/2006/relationships/image" Target="../media/image119.png"/><Relationship Id="rId23"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26" Type="http://schemas.openxmlformats.org/officeDocument/2006/relationships/image" Target="../media/image125.png"/><Relationship Id="rId25" Type="http://schemas.openxmlformats.org/officeDocument/2006/relationships/image" Target="../media/image123.png"/><Relationship Id="rId28" Type="http://schemas.openxmlformats.org/officeDocument/2006/relationships/image" Target="../media/image30.png"/><Relationship Id="rId27" Type="http://schemas.openxmlformats.org/officeDocument/2006/relationships/image" Target="../media/image32.png"/><Relationship Id="rId5" Type="http://schemas.openxmlformats.org/officeDocument/2006/relationships/slide" Target="/ppt/slides/slide12.xml"/><Relationship Id="rId6" Type="http://schemas.openxmlformats.org/officeDocument/2006/relationships/slide" Target="/ppt/slides/slide14.xml"/><Relationship Id="rId29" Type="http://schemas.openxmlformats.org/officeDocument/2006/relationships/image" Target="../media/image31.png"/><Relationship Id="rId7" Type="http://schemas.openxmlformats.org/officeDocument/2006/relationships/slide" Target="/ppt/slides/slide16.xml"/><Relationship Id="rId8" Type="http://schemas.openxmlformats.org/officeDocument/2006/relationships/slide" Target="/ppt/slides/slide17.xml"/><Relationship Id="rId30" Type="http://schemas.openxmlformats.org/officeDocument/2006/relationships/image" Target="../media/image28.png"/><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94.png"/><Relationship Id="rId12" Type="http://schemas.openxmlformats.org/officeDocument/2006/relationships/slide" Target="/ppt/slides/slide23.xml"/><Relationship Id="rId15" Type="http://schemas.openxmlformats.org/officeDocument/2006/relationships/image" Target="../media/image109.png"/><Relationship Id="rId14" Type="http://schemas.openxmlformats.org/officeDocument/2006/relationships/image" Target="../media/image51.png"/><Relationship Id="rId17" Type="http://schemas.openxmlformats.org/officeDocument/2006/relationships/image" Target="../media/image110.png"/><Relationship Id="rId16" Type="http://schemas.openxmlformats.org/officeDocument/2006/relationships/image" Target="../media/image50.png"/><Relationship Id="rId19" Type="http://schemas.openxmlformats.org/officeDocument/2006/relationships/image" Target="../media/image114.png"/><Relationship Id="rId18" Type="http://schemas.openxmlformats.org/officeDocument/2006/relationships/image" Target="../media/image113.png"/></Relationships>
</file>

<file path=ppt/slides/_rels/slide14.xml.rels><?xml version="1.0" encoding="UTF-8" standalone="yes"?><Relationships xmlns="http://schemas.openxmlformats.org/package/2006/relationships"><Relationship Id="rId20" Type="http://schemas.openxmlformats.org/officeDocument/2006/relationships/image" Target="../media/image128.png"/><Relationship Id="rId22" Type="http://schemas.openxmlformats.org/officeDocument/2006/relationships/image" Target="../media/image32.png"/><Relationship Id="rId21" Type="http://schemas.openxmlformats.org/officeDocument/2006/relationships/image" Target="../media/image132.png"/><Relationship Id="rId24" Type="http://schemas.openxmlformats.org/officeDocument/2006/relationships/image" Target="../media/image31.png"/><Relationship Id="rId23"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4.png"/><Relationship Id="rId4" Type="http://schemas.openxmlformats.org/officeDocument/2006/relationships/image" Target="../media/image127.png"/><Relationship Id="rId9" Type="http://schemas.openxmlformats.org/officeDocument/2006/relationships/slide" Target="/ppt/slides/slide16.xml"/><Relationship Id="rId25" Type="http://schemas.openxmlformats.org/officeDocument/2006/relationships/image" Target="../media/image28.png"/><Relationship Id="rId5" Type="http://schemas.openxmlformats.org/officeDocument/2006/relationships/slide" Target="/ppt/slides/slide3.xml"/><Relationship Id="rId6" Type="http://schemas.openxmlformats.org/officeDocument/2006/relationships/slide" Target="/ppt/slides/slide11.xml"/><Relationship Id="rId7" Type="http://schemas.openxmlformats.org/officeDocument/2006/relationships/slide" Target="/ppt/slides/slide12.xml"/><Relationship Id="rId8" Type="http://schemas.openxmlformats.org/officeDocument/2006/relationships/slide" Target="/ppt/slides/slide14.xml"/><Relationship Id="rId11" Type="http://schemas.openxmlformats.org/officeDocument/2006/relationships/slide" Target="/ppt/slides/slide18.xml"/><Relationship Id="rId10" Type="http://schemas.openxmlformats.org/officeDocument/2006/relationships/slide" Target="/ppt/slides/slide17.xml"/><Relationship Id="rId13" Type="http://schemas.openxmlformats.org/officeDocument/2006/relationships/slide" Target="/ppt/slides/slide22.xml"/><Relationship Id="rId12" Type="http://schemas.openxmlformats.org/officeDocument/2006/relationships/slide" Target="/ppt/slides/slide20.xml"/><Relationship Id="rId15" Type="http://schemas.openxmlformats.org/officeDocument/2006/relationships/image" Target="../media/image94.png"/><Relationship Id="rId14" Type="http://schemas.openxmlformats.org/officeDocument/2006/relationships/slide" Target="/ppt/slides/slide23.xml"/><Relationship Id="rId17" Type="http://schemas.openxmlformats.org/officeDocument/2006/relationships/image" Target="../media/image126.png"/><Relationship Id="rId16" Type="http://schemas.openxmlformats.org/officeDocument/2006/relationships/image" Target="../media/image122.png"/><Relationship Id="rId19" Type="http://schemas.openxmlformats.org/officeDocument/2006/relationships/image" Target="../media/image129.png"/><Relationship Id="rId18" Type="http://schemas.openxmlformats.org/officeDocument/2006/relationships/image" Target="../media/image50.png"/></Relationships>
</file>

<file path=ppt/slides/_rels/slide15.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94.png"/><Relationship Id="rId12" Type="http://schemas.openxmlformats.org/officeDocument/2006/relationships/slide" Target="/ppt/slides/slide23.xml"/><Relationship Id="rId15" Type="http://schemas.openxmlformats.org/officeDocument/2006/relationships/image" Target="../media/image109.png"/><Relationship Id="rId14" Type="http://schemas.openxmlformats.org/officeDocument/2006/relationships/image" Target="../media/image143.png"/><Relationship Id="rId17" Type="http://schemas.openxmlformats.org/officeDocument/2006/relationships/image" Target="../media/image140.png"/><Relationship Id="rId16" Type="http://schemas.openxmlformats.org/officeDocument/2006/relationships/image" Target="../media/image50.png"/><Relationship Id="rId19" Type="http://schemas.openxmlformats.org/officeDocument/2006/relationships/image" Target="../media/image30.png"/><Relationship Id="rId1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94.png"/><Relationship Id="rId12" Type="http://schemas.openxmlformats.org/officeDocument/2006/relationships/slide" Target="/ppt/slides/slide23.xml"/><Relationship Id="rId15" Type="http://schemas.openxmlformats.org/officeDocument/2006/relationships/image" Target="../media/image32.png"/><Relationship Id="rId14" Type="http://schemas.openxmlformats.org/officeDocument/2006/relationships/image" Target="../media/image145.png"/><Relationship Id="rId17" Type="http://schemas.openxmlformats.org/officeDocument/2006/relationships/image" Target="../media/image31.png"/><Relationship Id="rId16" Type="http://schemas.openxmlformats.org/officeDocument/2006/relationships/image" Target="../media/image30.png"/><Relationship Id="rId18" Type="http://schemas.openxmlformats.org/officeDocument/2006/relationships/image" Target="../media/image28.png"/></Relationships>
</file>

<file path=ppt/slides/_rels/slide17.xml.rels><?xml version="1.0" encoding="UTF-8" standalone="yes"?><Relationships xmlns="http://schemas.openxmlformats.org/package/2006/relationships"><Relationship Id="rId20" Type="http://schemas.openxmlformats.org/officeDocument/2006/relationships/image" Target="../media/image131.png"/><Relationship Id="rId22" Type="http://schemas.openxmlformats.org/officeDocument/2006/relationships/image" Target="../media/image137.png"/><Relationship Id="rId21" Type="http://schemas.openxmlformats.org/officeDocument/2006/relationships/image" Target="../media/image136.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94.png"/><Relationship Id="rId12" Type="http://schemas.openxmlformats.org/officeDocument/2006/relationships/slide" Target="/ppt/slides/slide23.xml"/><Relationship Id="rId15" Type="http://schemas.openxmlformats.org/officeDocument/2006/relationships/image" Target="../media/image133.png"/><Relationship Id="rId14" Type="http://schemas.openxmlformats.org/officeDocument/2006/relationships/image" Target="../media/image51.png"/><Relationship Id="rId17" Type="http://schemas.openxmlformats.org/officeDocument/2006/relationships/image" Target="../media/image134.png"/><Relationship Id="rId16" Type="http://schemas.openxmlformats.org/officeDocument/2006/relationships/image" Target="../media/image50.png"/><Relationship Id="rId19" Type="http://schemas.openxmlformats.org/officeDocument/2006/relationships/image" Target="../media/image141.png"/><Relationship Id="rId18" Type="http://schemas.openxmlformats.org/officeDocument/2006/relationships/image" Target="../media/image135.png"/></Relationships>
</file>

<file path=ppt/slides/_rels/slide18.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4.png"/><Relationship Id="rId4" Type="http://schemas.openxmlformats.org/officeDocument/2006/relationships/image" Target="../media/image139.png"/><Relationship Id="rId9" Type="http://schemas.openxmlformats.org/officeDocument/2006/relationships/slide" Target="/ppt/slides/slide16.xml"/><Relationship Id="rId5" Type="http://schemas.openxmlformats.org/officeDocument/2006/relationships/slide" Target="/ppt/slides/slide3.xml"/><Relationship Id="rId6" Type="http://schemas.openxmlformats.org/officeDocument/2006/relationships/slide" Target="/ppt/slides/slide11.xml"/><Relationship Id="rId7" Type="http://schemas.openxmlformats.org/officeDocument/2006/relationships/slide" Target="/ppt/slides/slide12.xml"/><Relationship Id="rId8" Type="http://schemas.openxmlformats.org/officeDocument/2006/relationships/slide" Target="/ppt/slides/slide14.xml"/><Relationship Id="rId11" Type="http://schemas.openxmlformats.org/officeDocument/2006/relationships/slide" Target="/ppt/slides/slide18.xml"/><Relationship Id="rId10" Type="http://schemas.openxmlformats.org/officeDocument/2006/relationships/slide" Target="/ppt/slides/slide17.xml"/><Relationship Id="rId13" Type="http://schemas.openxmlformats.org/officeDocument/2006/relationships/slide" Target="/ppt/slides/slide22.xml"/><Relationship Id="rId12" Type="http://schemas.openxmlformats.org/officeDocument/2006/relationships/slide" Target="/ppt/slides/slide20.xml"/><Relationship Id="rId15" Type="http://schemas.openxmlformats.org/officeDocument/2006/relationships/image" Target="../media/image144.png"/><Relationship Id="rId14" Type="http://schemas.openxmlformats.org/officeDocument/2006/relationships/slide" Target="/ppt/slides/slide23.xml"/><Relationship Id="rId17" Type="http://schemas.openxmlformats.org/officeDocument/2006/relationships/image" Target="../media/image142.png"/><Relationship Id="rId16" Type="http://schemas.openxmlformats.org/officeDocument/2006/relationships/image" Target="../media/image138.png"/><Relationship Id="rId19" Type="http://schemas.openxmlformats.org/officeDocument/2006/relationships/image" Target="../media/image32.png"/><Relationship Id="rId18" Type="http://schemas.openxmlformats.org/officeDocument/2006/relationships/image" Target="../media/image146.png"/></Relationships>
</file>

<file path=ppt/slides/_rels/slide19.xml.rels><?xml version="1.0" encoding="UTF-8" standalone="yes"?><Relationships xmlns="http://schemas.openxmlformats.org/package/2006/relationships"><Relationship Id="rId20" Type="http://schemas.openxmlformats.org/officeDocument/2006/relationships/slide" Target="/ppt/slides/slide17.xml"/><Relationship Id="rId22" Type="http://schemas.openxmlformats.org/officeDocument/2006/relationships/slide" Target="/ppt/slides/slide20.xml"/><Relationship Id="rId21" Type="http://schemas.openxmlformats.org/officeDocument/2006/relationships/slide" Target="/ppt/slides/slide18.xml"/><Relationship Id="rId24" Type="http://schemas.openxmlformats.org/officeDocument/2006/relationships/slide" Target="/ppt/slides/slide23.xml"/><Relationship Id="rId23"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1.png"/><Relationship Id="rId26" Type="http://schemas.openxmlformats.org/officeDocument/2006/relationships/image" Target="../media/image133.png"/><Relationship Id="rId25" Type="http://schemas.openxmlformats.org/officeDocument/2006/relationships/image" Target="../media/image51.png"/><Relationship Id="rId28" Type="http://schemas.openxmlformats.org/officeDocument/2006/relationships/image" Target="../media/image32.png"/><Relationship Id="rId27" Type="http://schemas.openxmlformats.org/officeDocument/2006/relationships/image" Target="../media/image50.png"/><Relationship Id="rId5" Type="http://schemas.openxmlformats.org/officeDocument/2006/relationships/image" Target="../media/image150.png"/><Relationship Id="rId6" Type="http://schemas.openxmlformats.org/officeDocument/2006/relationships/image" Target="../media/image94.png"/><Relationship Id="rId29" Type="http://schemas.openxmlformats.org/officeDocument/2006/relationships/image" Target="../media/image30.png"/><Relationship Id="rId7" Type="http://schemas.openxmlformats.org/officeDocument/2006/relationships/image" Target="../media/image149.png"/><Relationship Id="rId8" Type="http://schemas.openxmlformats.org/officeDocument/2006/relationships/image" Target="../media/image152.png"/><Relationship Id="rId31" Type="http://schemas.openxmlformats.org/officeDocument/2006/relationships/image" Target="../media/image28.png"/><Relationship Id="rId30" Type="http://schemas.openxmlformats.org/officeDocument/2006/relationships/image" Target="../media/image31.png"/><Relationship Id="rId11" Type="http://schemas.openxmlformats.org/officeDocument/2006/relationships/image" Target="../media/image155.png"/><Relationship Id="rId10" Type="http://schemas.openxmlformats.org/officeDocument/2006/relationships/image" Target="../media/image159.png"/><Relationship Id="rId13" Type="http://schemas.openxmlformats.org/officeDocument/2006/relationships/image" Target="../media/image158.png"/><Relationship Id="rId12" Type="http://schemas.openxmlformats.org/officeDocument/2006/relationships/image" Target="../media/image160.png"/><Relationship Id="rId15" Type="http://schemas.openxmlformats.org/officeDocument/2006/relationships/slide" Target="/ppt/slides/slide3.xml"/><Relationship Id="rId14" Type="http://schemas.openxmlformats.org/officeDocument/2006/relationships/image" Target="../media/image162.png"/><Relationship Id="rId17" Type="http://schemas.openxmlformats.org/officeDocument/2006/relationships/slide" Target="/ppt/slides/slide12.xml"/><Relationship Id="rId16" Type="http://schemas.openxmlformats.org/officeDocument/2006/relationships/slide" Target="/ppt/slides/slide11.xml"/><Relationship Id="rId19" Type="http://schemas.openxmlformats.org/officeDocument/2006/relationships/slide" Target="/ppt/slides/slide16.xml"/><Relationship Id="rId18" Type="http://schemas.openxmlformats.org/officeDocument/2006/relationships/slide" Target="/ppt/slides/slide14.xml"/></Relationships>
</file>

<file path=ppt/slides/_rels/slide2.xml.rels><?xml version="1.0" encoding="UTF-8" standalone="yes"?><Relationships xmlns="http://schemas.openxmlformats.org/package/2006/relationships"><Relationship Id="rId40" Type="http://schemas.openxmlformats.org/officeDocument/2006/relationships/slide" Target="/ppt/slides/slide81.xml"/><Relationship Id="rId20" Type="http://schemas.openxmlformats.org/officeDocument/2006/relationships/slide" Target="/ppt/slides/slide95.xml"/><Relationship Id="rId42" Type="http://schemas.openxmlformats.org/officeDocument/2006/relationships/slide" Target="/ppt/slides/slide83.xml"/><Relationship Id="rId41" Type="http://schemas.openxmlformats.org/officeDocument/2006/relationships/slide" Target="/ppt/slides/slide81.xml"/><Relationship Id="rId22" Type="http://schemas.openxmlformats.org/officeDocument/2006/relationships/slide" Target="/ppt/slides/slide11.xml"/><Relationship Id="rId21" Type="http://schemas.openxmlformats.org/officeDocument/2006/relationships/slide" Target="/ppt/slides/slide99.xml"/><Relationship Id="rId43" Type="http://schemas.openxmlformats.org/officeDocument/2006/relationships/image" Target="../media/image6.png"/><Relationship Id="rId24" Type="http://schemas.openxmlformats.org/officeDocument/2006/relationships/slide" Target="/ppt/slides/slide12.xml"/><Relationship Id="rId23" Type="http://schemas.openxmlformats.org/officeDocument/2006/relationships/slide" Target="/ppt/slides/slide38.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shinhanlife.co.kr/" TargetMode="External"/><Relationship Id="rId4" Type="http://schemas.openxmlformats.org/officeDocument/2006/relationships/hyperlink" Target="mailto:esg_life@shinhan.com" TargetMode="External"/><Relationship Id="rId9" Type="http://schemas.openxmlformats.org/officeDocument/2006/relationships/slide" Target="/ppt/slides/slide24.xml"/><Relationship Id="rId26" Type="http://schemas.openxmlformats.org/officeDocument/2006/relationships/slide" Target="/ppt/slides/slide40.xml"/><Relationship Id="rId25" Type="http://schemas.openxmlformats.org/officeDocument/2006/relationships/slide" Target="/ppt/slides/slide40.xml"/><Relationship Id="rId28" Type="http://schemas.openxmlformats.org/officeDocument/2006/relationships/slide" Target="/ppt/slides/slide42.xml"/><Relationship Id="rId27" Type="http://schemas.openxmlformats.org/officeDocument/2006/relationships/slide" Target="/ppt/slides/slide14.xml"/><Relationship Id="rId5" Type="http://schemas.openxmlformats.org/officeDocument/2006/relationships/image" Target="../media/image3.png"/><Relationship Id="rId6" Type="http://schemas.openxmlformats.org/officeDocument/2006/relationships/slide" Target="/ppt/slides/slide3.xml"/><Relationship Id="rId29" Type="http://schemas.openxmlformats.org/officeDocument/2006/relationships/slide" Target="/ppt/slides/slide16.xml"/><Relationship Id="rId7" Type="http://schemas.openxmlformats.org/officeDocument/2006/relationships/slide" Target="/ppt/slides/slide23.xml"/><Relationship Id="rId8" Type="http://schemas.openxmlformats.org/officeDocument/2006/relationships/slide" Target="/ppt/slides/slide4.xml"/><Relationship Id="rId31" Type="http://schemas.openxmlformats.org/officeDocument/2006/relationships/slide" Target="/ppt/slides/slide17.xml"/><Relationship Id="rId30" Type="http://schemas.openxmlformats.org/officeDocument/2006/relationships/slide" Target="/ppt/slides/slide55.xml"/><Relationship Id="rId11" Type="http://schemas.openxmlformats.org/officeDocument/2006/relationships/slide" Target="/ppt/slides/slide5.xml"/><Relationship Id="rId33" Type="http://schemas.openxmlformats.org/officeDocument/2006/relationships/slide" Target="/ppt/slides/slide18.xml"/><Relationship Id="rId10" Type="http://schemas.openxmlformats.org/officeDocument/2006/relationships/slide" Target="/ppt/slides/slide24.xml"/><Relationship Id="rId32" Type="http://schemas.openxmlformats.org/officeDocument/2006/relationships/slide" Target="/ppt/slides/slide60.xml"/><Relationship Id="rId13" Type="http://schemas.openxmlformats.org/officeDocument/2006/relationships/slide" Target="/ppt/slides/slide27.xml"/><Relationship Id="rId35" Type="http://schemas.openxmlformats.org/officeDocument/2006/relationships/slide" Target="/ppt/slides/slide20.xml"/><Relationship Id="rId12" Type="http://schemas.openxmlformats.org/officeDocument/2006/relationships/slide" Target="/ppt/slides/slide26.xml"/><Relationship Id="rId34" Type="http://schemas.openxmlformats.org/officeDocument/2006/relationships/slide" Target="/ppt/slides/slide66.xml"/><Relationship Id="rId15" Type="http://schemas.openxmlformats.org/officeDocument/2006/relationships/slide" Target="/ppt/slides/slide32.xml"/><Relationship Id="rId37" Type="http://schemas.openxmlformats.org/officeDocument/2006/relationships/slide" Target="/ppt/slides/slide22.xml"/><Relationship Id="rId14" Type="http://schemas.openxmlformats.org/officeDocument/2006/relationships/slide" Target="/ppt/slides/slide30.xml"/><Relationship Id="rId36" Type="http://schemas.openxmlformats.org/officeDocument/2006/relationships/slide" Target="/ppt/slides/slide74.xml"/><Relationship Id="rId17" Type="http://schemas.openxmlformats.org/officeDocument/2006/relationships/image" Target="../media/image4.png"/><Relationship Id="rId39" Type="http://schemas.openxmlformats.org/officeDocument/2006/relationships/slide" Target="/ppt/slides/slide80.xml"/><Relationship Id="rId16" Type="http://schemas.openxmlformats.org/officeDocument/2006/relationships/image" Target="../media/image5.png"/><Relationship Id="rId38" Type="http://schemas.openxmlformats.org/officeDocument/2006/relationships/slide" Target="/ppt/slides/slide77.xml"/><Relationship Id="rId19" Type="http://schemas.openxmlformats.org/officeDocument/2006/relationships/slide" Target="/ppt/slides/slide91.xml"/><Relationship Id="rId18" Type="http://schemas.openxmlformats.org/officeDocument/2006/relationships/slide" Target="/ppt/slides/slide88.xml"/></Relationships>
</file>

<file path=ppt/slides/_rels/slide20.xml.rels><?xml version="1.0" encoding="UTF-8" standalone="yes"?><Relationships xmlns="http://schemas.openxmlformats.org/package/2006/relationships"><Relationship Id="rId20" Type="http://schemas.openxmlformats.org/officeDocument/2006/relationships/image" Target="../media/image172.png"/><Relationship Id="rId22" Type="http://schemas.openxmlformats.org/officeDocument/2006/relationships/image" Target="../media/image170.png"/><Relationship Id="rId21" Type="http://schemas.openxmlformats.org/officeDocument/2006/relationships/image" Target="../media/image169.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163.png"/><Relationship Id="rId12" Type="http://schemas.openxmlformats.org/officeDocument/2006/relationships/slide" Target="/ppt/slides/slide23.xml"/><Relationship Id="rId15" Type="http://schemas.openxmlformats.org/officeDocument/2006/relationships/image" Target="../media/image165.png"/><Relationship Id="rId14" Type="http://schemas.openxmlformats.org/officeDocument/2006/relationships/image" Target="../media/image164.png"/><Relationship Id="rId17" Type="http://schemas.openxmlformats.org/officeDocument/2006/relationships/image" Target="../media/image167.png"/><Relationship Id="rId16" Type="http://schemas.openxmlformats.org/officeDocument/2006/relationships/image" Target="../media/image171.png"/><Relationship Id="rId19" Type="http://schemas.openxmlformats.org/officeDocument/2006/relationships/image" Target="../media/image173.png"/><Relationship Id="rId18" Type="http://schemas.openxmlformats.org/officeDocument/2006/relationships/image" Target="../media/image168.png"/></Relationships>
</file>

<file path=ppt/slides/_rels/slide21.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17.xml"/><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163.png"/><Relationship Id="rId12" Type="http://schemas.openxmlformats.org/officeDocument/2006/relationships/slide" Target="/ppt/slides/slide23.xml"/><Relationship Id="rId15" Type="http://schemas.openxmlformats.org/officeDocument/2006/relationships/image" Target="../media/image175.png"/><Relationship Id="rId14" Type="http://schemas.openxmlformats.org/officeDocument/2006/relationships/image" Target="../media/image139.png"/><Relationship Id="rId17" Type="http://schemas.openxmlformats.org/officeDocument/2006/relationships/image" Target="../media/image174.png"/><Relationship Id="rId16" Type="http://schemas.openxmlformats.org/officeDocument/2006/relationships/image" Target="../media/image186.png"/><Relationship Id="rId19" Type="http://schemas.openxmlformats.org/officeDocument/2006/relationships/image" Target="../media/image30.png"/><Relationship Id="rId18" Type="http://schemas.openxmlformats.org/officeDocument/2006/relationships/image" Target="../media/image32.png"/></Relationships>
</file>

<file path=ppt/slides/_rels/slide22.xml.rels><?xml version="1.0" encoding="UTF-8" standalone="yes"?><Relationships xmlns="http://schemas.openxmlformats.org/package/2006/relationships"><Relationship Id="rId20" Type="http://schemas.openxmlformats.org/officeDocument/2006/relationships/image" Target="../media/image211.jpg"/><Relationship Id="rId22" Type="http://schemas.openxmlformats.org/officeDocument/2006/relationships/image" Target="../media/image176.png"/><Relationship Id="rId21" Type="http://schemas.openxmlformats.org/officeDocument/2006/relationships/image" Target="../media/image180.png"/><Relationship Id="rId24" Type="http://schemas.openxmlformats.org/officeDocument/2006/relationships/image" Target="../media/image185.png"/><Relationship Id="rId23" Type="http://schemas.openxmlformats.org/officeDocument/2006/relationships/image" Target="../media/image184.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18.xml"/><Relationship Id="rId26" Type="http://schemas.openxmlformats.org/officeDocument/2006/relationships/image" Target="../media/image190.png"/><Relationship Id="rId25" Type="http://schemas.openxmlformats.org/officeDocument/2006/relationships/image" Target="../media/image189.png"/><Relationship Id="rId28" Type="http://schemas.openxmlformats.org/officeDocument/2006/relationships/image" Target="../media/image42.png"/><Relationship Id="rId27" Type="http://schemas.openxmlformats.org/officeDocument/2006/relationships/image" Target="../media/image191.png"/><Relationship Id="rId5" Type="http://schemas.openxmlformats.org/officeDocument/2006/relationships/slide" Target="/ppt/slides/slide12.xml"/><Relationship Id="rId6" Type="http://schemas.openxmlformats.org/officeDocument/2006/relationships/slide" Target="/ppt/slides/slide14.xml"/><Relationship Id="rId29" Type="http://schemas.openxmlformats.org/officeDocument/2006/relationships/image" Target="../media/image23.png"/><Relationship Id="rId7" Type="http://schemas.openxmlformats.org/officeDocument/2006/relationships/slide" Target="/ppt/slides/slide16.xml"/><Relationship Id="rId8" Type="http://schemas.openxmlformats.org/officeDocument/2006/relationships/slide" Target="/ppt/slides/slide17.xml"/><Relationship Id="rId31" Type="http://schemas.openxmlformats.org/officeDocument/2006/relationships/image" Target="../media/image41.png"/><Relationship Id="rId30" Type="http://schemas.openxmlformats.org/officeDocument/2006/relationships/image" Target="../media/image24.png"/><Relationship Id="rId11" Type="http://schemas.openxmlformats.org/officeDocument/2006/relationships/slide" Target="/ppt/slides/slide22.xml"/><Relationship Id="rId10" Type="http://schemas.openxmlformats.org/officeDocument/2006/relationships/slide" Target="/ppt/slides/slide20.xml"/><Relationship Id="rId13" Type="http://schemas.openxmlformats.org/officeDocument/2006/relationships/image" Target="../media/image177.jpg"/><Relationship Id="rId12" Type="http://schemas.openxmlformats.org/officeDocument/2006/relationships/slide" Target="/ppt/slides/slide23.xml"/><Relationship Id="rId15" Type="http://schemas.openxmlformats.org/officeDocument/2006/relationships/image" Target="../media/image179.png"/><Relationship Id="rId14" Type="http://schemas.openxmlformats.org/officeDocument/2006/relationships/image" Target="../media/image182.png"/><Relationship Id="rId17" Type="http://schemas.openxmlformats.org/officeDocument/2006/relationships/image" Target="../media/image187.png"/><Relationship Id="rId16" Type="http://schemas.openxmlformats.org/officeDocument/2006/relationships/image" Target="../media/image181.jpg"/><Relationship Id="rId19" Type="http://schemas.openxmlformats.org/officeDocument/2006/relationships/image" Target="../media/image183.png"/><Relationship Id="rId18" Type="http://schemas.openxmlformats.org/officeDocument/2006/relationships/image" Target="../media/image188.png"/></Relationships>
</file>

<file path=ppt/slides/_rels/slide23.xml.rels><?xml version="1.0" encoding="UTF-8" standalone="yes"?><Relationships xmlns="http://schemas.openxmlformats.org/package/2006/relationships"><Relationship Id="rId20" Type="http://schemas.openxmlformats.org/officeDocument/2006/relationships/image" Target="../media/image93.png"/><Relationship Id="rId22" Type="http://schemas.openxmlformats.org/officeDocument/2006/relationships/image" Target="../media/image95.png"/><Relationship Id="rId21"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slide" Target="/ppt/slides/slide24.xml"/><Relationship Id="rId4" Type="http://schemas.openxmlformats.org/officeDocument/2006/relationships/slide" Target="/ppt/slides/slide40.xml"/><Relationship Id="rId9" Type="http://schemas.openxmlformats.org/officeDocument/2006/relationships/image" Target="../media/image207.png"/><Relationship Id="rId5" Type="http://schemas.openxmlformats.org/officeDocument/2006/relationships/slide" Target="/ppt/slides/slide81.xml"/><Relationship Id="rId6" Type="http://schemas.openxmlformats.org/officeDocument/2006/relationships/image" Target="../media/image199.png"/><Relationship Id="rId7" Type="http://schemas.openxmlformats.org/officeDocument/2006/relationships/image" Target="../media/image196.png"/><Relationship Id="rId8" Type="http://schemas.openxmlformats.org/officeDocument/2006/relationships/image" Target="../media/image195.png"/><Relationship Id="rId11" Type="http://schemas.openxmlformats.org/officeDocument/2006/relationships/image" Target="../media/image198.png"/><Relationship Id="rId10" Type="http://schemas.openxmlformats.org/officeDocument/2006/relationships/image" Target="../media/image197.png"/><Relationship Id="rId13" Type="http://schemas.openxmlformats.org/officeDocument/2006/relationships/image" Target="../media/image202.png"/><Relationship Id="rId12" Type="http://schemas.openxmlformats.org/officeDocument/2006/relationships/image" Target="../media/image204.png"/><Relationship Id="rId15" Type="http://schemas.openxmlformats.org/officeDocument/2006/relationships/image" Target="../media/image203.png"/><Relationship Id="rId14" Type="http://schemas.openxmlformats.org/officeDocument/2006/relationships/image" Target="../media/image209.png"/><Relationship Id="rId17" Type="http://schemas.openxmlformats.org/officeDocument/2006/relationships/image" Target="../media/image201.png"/><Relationship Id="rId16" Type="http://schemas.openxmlformats.org/officeDocument/2006/relationships/image" Target="../media/image210.png"/><Relationship Id="rId19" Type="http://schemas.openxmlformats.org/officeDocument/2006/relationships/image" Target="../media/image91.png"/><Relationship Id="rId18" Type="http://schemas.openxmlformats.org/officeDocument/2006/relationships/image" Target="../media/image205.png"/></Relationships>
</file>

<file path=ppt/slides/_rels/slide24.xml.rels><?xml version="1.0" encoding="UTF-8" standalone="yes"?><Relationships xmlns="http://schemas.openxmlformats.org/package/2006/relationships"><Relationship Id="rId20" Type="http://schemas.openxmlformats.org/officeDocument/2006/relationships/slide" Target="/ppt/slides/slide30.xml"/><Relationship Id="rId22" Type="http://schemas.openxmlformats.org/officeDocument/2006/relationships/slide" Target="/ppt/slides/slide38.xml"/><Relationship Id="rId21" Type="http://schemas.openxmlformats.org/officeDocument/2006/relationships/slide" Target="/ppt/slides/slide32.xml"/><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6.jpg"/><Relationship Id="rId4" Type="http://schemas.openxmlformats.org/officeDocument/2006/relationships/image" Target="../media/image217.png"/><Relationship Id="rId9" Type="http://schemas.openxmlformats.org/officeDocument/2006/relationships/slide" Target="/ppt/slides/slide40.xml"/><Relationship Id="rId5" Type="http://schemas.openxmlformats.org/officeDocument/2006/relationships/slide" Target="/ppt/slides/slide3.xml"/><Relationship Id="rId6" Type="http://schemas.openxmlformats.org/officeDocument/2006/relationships/slide" Target="/ppt/slides/slide11.xml"/><Relationship Id="rId7" Type="http://schemas.openxmlformats.org/officeDocument/2006/relationships/slide" Target="/ppt/slides/slide23.xml"/><Relationship Id="rId8" Type="http://schemas.openxmlformats.org/officeDocument/2006/relationships/slide" Target="/ppt/slides/slide24.xml"/><Relationship Id="rId11" Type="http://schemas.openxmlformats.org/officeDocument/2006/relationships/image" Target="../media/image218.png"/><Relationship Id="rId10" Type="http://schemas.openxmlformats.org/officeDocument/2006/relationships/slide" Target="/ppt/slides/slide81.xml"/><Relationship Id="rId13" Type="http://schemas.openxmlformats.org/officeDocument/2006/relationships/image" Target="../media/image223.png"/><Relationship Id="rId12" Type="http://schemas.openxmlformats.org/officeDocument/2006/relationships/image" Target="../media/image220.png"/><Relationship Id="rId15" Type="http://schemas.openxmlformats.org/officeDocument/2006/relationships/image" Target="../media/image23.png"/><Relationship Id="rId14" Type="http://schemas.openxmlformats.org/officeDocument/2006/relationships/image" Target="../media/image42.png"/><Relationship Id="rId17" Type="http://schemas.openxmlformats.org/officeDocument/2006/relationships/image" Target="../media/image41.png"/><Relationship Id="rId16" Type="http://schemas.openxmlformats.org/officeDocument/2006/relationships/image" Target="../media/image24.png"/><Relationship Id="rId19" Type="http://schemas.openxmlformats.org/officeDocument/2006/relationships/slide" Target="/ppt/slides/slide27.xml"/><Relationship Id="rId18" Type="http://schemas.openxmlformats.org/officeDocument/2006/relationships/slide" Target="/ppt/slides/slide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image" Target="../media/image224.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image" Target="../media/image42.png"/><Relationship Id="rId10" Type="http://schemas.openxmlformats.org/officeDocument/2006/relationships/image" Target="../media/image221.png"/><Relationship Id="rId13" Type="http://schemas.openxmlformats.org/officeDocument/2006/relationships/image" Target="../media/image24.png"/><Relationship Id="rId12" Type="http://schemas.openxmlformats.org/officeDocument/2006/relationships/image" Target="../media/image23.pn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slide" Target="/ppt/slides/slide11.xml"/><Relationship Id="rId21" Type="http://schemas.openxmlformats.org/officeDocument/2006/relationships/slide" Target="/ppt/slides/slide3.xml"/><Relationship Id="rId24" Type="http://schemas.openxmlformats.org/officeDocument/2006/relationships/slide" Target="/ppt/slides/slide24.xml"/><Relationship Id="rId23" Type="http://schemas.openxmlformats.org/officeDocument/2006/relationships/slide" Target="/ppt/slides/slide23.xm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9.png"/><Relationship Id="rId4" Type="http://schemas.openxmlformats.org/officeDocument/2006/relationships/image" Target="../media/image225.png"/><Relationship Id="rId9" Type="http://schemas.openxmlformats.org/officeDocument/2006/relationships/image" Target="../media/image238.png"/><Relationship Id="rId26" Type="http://schemas.openxmlformats.org/officeDocument/2006/relationships/slide" Target="/ppt/slides/slide27.xml"/><Relationship Id="rId25" Type="http://schemas.openxmlformats.org/officeDocument/2006/relationships/slide" Target="/ppt/slides/slide26.xml"/><Relationship Id="rId28" Type="http://schemas.openxmlformats.org/officeDocument/2006/relationships/slide" Target="/ppt/slides/slide32.xml"/><Relationship Id="rId27" Type="http://schemas.openxmlformats.org/officeDocument/2006/relationships/slide" Target="/ppt/slides/slide30.xml"/><Relationship Id="rId5" Type="http://schemas.openxmlformats.org/officeDocument/2006/relationships/image" Target="../media/image227.png"/><Relationship Id="rId6" Type="http://schemas.openxmlformats.org/officeDocument/2006/relationships/image" Target="../media/image229.png"/><Relationship Id="rId29" Type="http://schemas.openxmlformats.org/officeDocument/2006/relationships/slide" Target="/ppt/slides/slide38.xml"/><Relationship Id="rId7" Type="http://schemas.openxmlformats.org/officeDocument/2006/relationships/image" Target="../media/image233.png"/><Relationship Id="rId8" Type="http://schemas.openxmlformats.org/officeDocument/2006/relationships/image" Target="../media/image230.png"/><Relationship Id="rId31" Type="http://schemas.openxmlformats.org/officeDocument/2006/relationships/slide" Target="/ppt/slides/slide81.xml"/><Relationship Id="rId30" Type="http://schemas.openxmlformats.org/officeDocument/2006/relationships/slide" Target="/ppt/slides/slide40.xml"/><Relationship Id="rId11" Type="http://schemas.openxmlformats.org/officeDocument/2006/relationships/image" Target="../media/image237.png"/><Relationship Id="rId33" Type="http://schemas.openxmlformats.org/officeDocument/2006/relationships/image" Target="../media/image30.png"/><Relationship Id="rId10" Type="http://schemas.openxmlformats.org/officeDocument/2006/relationships/image" Target="../media/image231.png"/><Relationship Id="rId32" Type="http://schemas.openxmlformats.org/officeDocument/2006/relationships/image" Target="../media/image32.png"/><Relationship Id="rId13" Type="http://schemas.openxmlformats.org/officeDocument/2006/relationships/image" Target="../media/image242.png"/><Relationship Id="rId35" Type="http://schemas.openxmlformats.org/officeDocument/2006/relationships/image" Target="../media/image28.png"/><Relationship Id="rId12" Type="http://schemas.openxmlformats.org/officeDocument/2006/relationships/image" Target="../media/image228.png"/><Relationship Id="rId34" Type="http://schemas.openxmlformats.org/officeDocument/2006/relationships/image" Target="../media/image31.png"/><Relationship Id="rId15" Type="http://schemas.openxmlformats.org/officeDocument/2006/relationships/image" Target="../media/image241.png"/><Relationship Id="rId14" Type="http://schemas.openxmlformats.org/officeDocument/2006/relationships/image" Target="../media/image232.png"/><Relationship Id="rId17" Type="http://schemas.openxmlformats.org/officeDocument/2006/relationships/image" Target="../media/image239.png"/><Relationship Id="rId16" Type="http://schemas.openxmlformats.org/officeDocument/2006/relationships/image" Target="../media/image236.png"/><Relationship Id="rId19" Type="http://schemas.openxmlformats.org/officeDocument/2006/relationships/image" Target="../media/image244.png"/><Relationship Id="rId18" Type="http://schemas.openxmlformats.org/officeDocument/2006/relationships/image" Target="../media/image2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246.png"/><Relationship Id="rId14" Type="http://schemas.openxmlformats.org/officeDocument/2006/relationships/image" Target="../media/image94.png"/><Relationship Id="rId17" Type="http://schemas.openxmlformats.org/officeDocument/2006/relationships/image" Target="../media/image30.png"/><Relationship Id="rId16" Type="http://schemas.openxmlformats.org/officeDocument/2006/relationships/image" Target="../media/image32.png"/><Relationship Id="rId19" Type="http://schemas.openxmlformats.org/officeDocument/2006/relationships/image" Target="../media/image28.png"/><Relationship Id="rId18" Type="http://schemas.openxmlformats.org/officeDocument/2006/relationships/image" Target="../media/image31.png"/></Relationships>
</file>

<file path=ppt/slides/_rels/slide28.xml.rels><?xml version="1.0" encoding="UTF-8" standalone="yes"?><Relationships xmlns="http://schemas.openxmlformats.org/package/2006/relationships"><Relationship Id="rId20" Type="http://schemas.openxmlformats.org/officeDocument/2006/relationships/slide" Target="/ppt/slides/slide26.xml"/><Relationship Id="rId22" Type="http://schemas.openxmlformats.org/officeDocument/2006/relationships/slide" Target="/ppt/slides/slide30.xml"/><Relationship Id="rId21" Type="http://schemas.openxmlformats.org/officeDocument/2006/relationships/slide" Target="/ppt/slides/slide27.xml"/><Relationship Id="rId24" Type="http://schemas.openxmlformats.org/officeDocument/2006/relationships/slide" Target="/ppt/slides/slide38.xml"/><Relationship Id="rId23" Type="http://schemas.openxmlformats.org/officeDocument/2006/relationships/slide" Target="/ppt/slides/slide32.xm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4.png"/><Relationship Id="rId4" Type="http://schemas.openxmlformats.org/officeDocument/2006/relationships/image" Target="../media/image255.png"/><Relationship Id="rId9" Type="http://schemas.openxmlformats.org/officeDocument/2006/relationships/image" Target="../media/image252.png"/><Relationship Id="rId26" Type="http://schemas.openxmlformats.org/officeDocument/2006/relationships/slide" Target="/ppt/slides/slide81.xml"/><Relationship Id="rId25" Type="http://schemas.openxmlformats.org/officeDocument/2006/relationships/slide" Target="/ppt/slides/slide40.xml"/><Relationship Id="rId28" Type="http://schemas.openxmlformats.org/officeDocument/2006/relationships/image" Target="../media/image269.png"/><Relationship Id="rId27" Type="http://schemas.openxmlformats.org/officeDocument/2006/relationships/image" Target="../media/image268.png"/><Relationship Id="rId5" Type="http://schemas.openxmlformats.org/officeDocument/2006/relationships/image" Target="../media/image256.png"/><Relationship Id="rId6" Type="http://schemas.openxmlformats.org/officeDocument/2006/relationships/image" Target="../media/image251.png"/><Relationship Id="rId29" Type="http://schemas.openxmlformats.org/officeDocument/2006/relationships/image" Target="../media/image267.png"/><Relationship Id="rId7" Type="http://schemas.openxmlformats.org/officeDocument/2006/relationships/image" Target="../media/image257.png"/><Relationship Id="rId8" Type="http://schemas.openxmlformats.org/officeDocument/2006/relationships/image" Target="../media/image253.png"/><Relationship Id="rId31" Type="http://schemas.openxmlformats.org/officeDocument/2006/relationships/image" Target="../media/image32.png"/><Relationship Id="rId30" Type="http://schemas.openxmlformats.org/officeDocument/2006/relationships/image" Target="../media/image271.png"/><Relationship Id="rId11" Type="http://schemas.openxmlformats.org/officeDocument/2006/relationships/image" Target="../media/image254.png"/><Relationship Id="rId33" Type="http://schemas.openxmlformats.org/officeDocument/2006/relationships/image" Target="../media/image31.png"/><Relationship Id="rId10" Type="http://schemas.openxmlformats.org/officeDocument/2006/relationships/image" Target="../media/image260.png"/><Relationship Id="rId32" Type="http://schemas.openxmlformats.org/officeDocument/2006/relationships/image" Target="../media/image30.png"/><Relationship Id="rId13" Type="http://schemas.openxmlformats.org/officeDocument/2006/relationships/image" Target="../media/image262.png"/><Relationship Id="rId12" Type="http://schemas.openxmlformats.org/officeDocument/2006/relationships/image" Target="../media/image264.png"/><Relationship Id="rId34" Type="http://schemas.openxmlformats.org/officeDocument/2006/relationships/image" Target="../media/image28.png"/><Relationship Id="rId15" Type="http://schemas.openxmlformats.org/officeDocument/2006/relationships/image" Target="../media/image263.png"/><Relationship Id="rId14" Type="http://schemas.openxmlformats.org/officeDocument/2006/relationships/image" Target="../media/image261.png"/><Relationship Id="rId17" Type="http://schemas.openxmlformats.org/officeDocument/2006/relationships/slide" Target="/ppt/slides/slide11.xml"/><Relationship Id="rId16" Type="http://schemas.openxmlformats.org/officeDocument/2006/relationships/slide" Target="/ppt/slides/slide3.xml"/><Relationship Id="rId19" Type="http://schemas.openxmlformats.org/officeDocument/2006/relationships/slide" Target="/ppt/slides/slide24.xml"/><Relationship Id="rId18" Type="http://schemas.openxmlformats.org/officeDocument/2006/relationships/slide" Target="/ppt/slides/slide23.xml"/></Relationships>
</file>

<file path=ppt/slides/_rels/slide29.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5.png"/><Relationship Id="rId4" Type="http://schemas.openxmlformats.org/officeDocument/2006/relationships/image" Target="../media/image270.png"/><Relationship Id="rId9" Type="http://schemas.openxmlformats.org/officeDocument/2006/relationships/slide" Target="/ppt/slides/slide24.xml"/><Relationship Id="rId5" Type="http://schemas.openxmlformats.org/officeDocument/2006/relationships/image" Target="../media/image273.png"/><Relationship Id="rId6" Type="http://schemas.openxmlformats.org/officeDocument/2006/relationships/slide" Target="/ppt/slides/slide3.xml"/><Relationship Id="rId7" Type="http://schemas.openxmlformats.org/officeDocument/2006/relationships/slide" Target="/ppt/slides/slide11.xml"/><Relationship Id="rId8" Type="http://schemas.openxmlformats.org/officeDocument/2006/relationships/slide" Target="/ppt/slides/slide23.xml"/><Relationship Id="rId11" Type="http://schemas.openxmlformats.org/officeDocument/2006/relationships/slide" Target="/ppt/slides/slide27.xml"/><Relationship Id="rId10" Type="http://schemas.openxmlformats.org/officeDocument/2006/relationships/slide" Target="/ppt/slides/slide26.xml"/><Relationship Id="rId13" Type="http://schemas.openxmlformats.org/officeDocument/2006/relationships/slide" Target="/ppt/slides/slide32.xml"/><Relationship Id="rId12" Type="http://schemas.openxmlformats.org/officeDocument/2006/relationships/slide" Target="/ppt/slides/slide30.xml"/><Relationship Id="rId15" Type="http://schemas.openxmlformats.org/officeDocument/2006/relationships/slide" Target="/ppt/slides/slide40.xml"/><Relationship Id="rId14" Type="http://schemas.openxmlformats.org/officeDocument/2006/relationships/slide" Target="/ppt/slides/slide38.xml"/><Relationship Id="rId17" Type="http://schemas.openxmlformats.org/officeDocument/2006/relationships/image" Target="../media/image32.png"/><Relationship Id="rId16" Type="http://schemas.openxmlformats.org/officeDocument/2006/relationships/slide" Target="/ppt/slides/slide81.xml"/><Relationship Id="rId19" Type="http://schemas.openxmlformats.org/officeDocument/2006/relationships/image" Target="../media/image31.png"/><Relationship Id="rId18" Type="http://schemas.openxmlformats.org/officeDocument/2006/relationships/image" Target="../media/image30.png"/></Relationships>
</file>

<file path=ppt/slides/_rels/slide3.xml.rels><?xml version="1.0" encoding="UTF-8" standalone="yes"?><Relationships xmlns="http://schemas.openxmlformats.org/package/2006/relationships"><Relationship Id="rId20" Type="http://schemas.openxmlformats.org/officeDocument/2006/relationships/image" Target="../media/image23.png"/><Relationship Id="rId22" Type="http://schemas.openxmlformats.org/officeDocument/2006/relationships/image" Target="../media/image25.png"/><Relationship Id="rId21"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1.png"/><Relationship Id="rId11" Type="http://schemas.openxmlformats.org/officeDocument/2006/relationships/image" Target="../media/image17.png"/><Relationship Id="rId10" Type="http://schemas.openxmlformats.org/officeDocument/2006/relationships/image" Target="../media/image18.png"/><Relationship Id="rId13" Type="http://schemas.openxmlformats.org/officeDocument/2006/relationships/image" Target="../media/image15.png"/><Relationship Id="rId12"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image" Target="../media/image13.png"/><Relationship Id="rId17" Type="http://schemas.openxmlformats.org/officeDocument/2006/relationships/image" Target="../media/image9.png"/><Relationship Id="rId16" Type="http://schemas.openxmlformats.org/officeDocument/2006/relationships/image" Target="../media/image8.png"/><Relationship Id="rId19" Type="http://schemas.openxmlformats.org/officeDocument/2006/relationships/image" Target="../media/image21.png"/><Relationship Id="rId18" Type="http://schemas.openxmlformats.org/officeDocument/2006/relationships/image" Target="../media/image22.png"/></Relationships>
</file>

<file path=ppt/slides/_rels/slide30.xml.rels><?xml version="1.0" encoding="UTF-8" standalone="yes"?><Relationships xmlns="http://schemas.openxmlformats.org/package/2006/relationships"><Relationship Id="rId20" Type="http://schemas.openxmlformats.org/officeDocument/2006/relationships/image" Target="../media/image278.png"/><Relationship Id="rId22" Type="http://schemas.openxmlformats.org/officeDocument/2006/relationships/image" Target="../media/image32.png"/><Relationship Id="rId21" Type="http://schemas.openxmlformats.org/officeDocument/2006/relationships/image" Target="../media/image279.png"/><Relationship Id="rId24" Type="http://schemas.openxmlformats.org/officeDocument/2006/relationships/image" Target="../media/image31.png"/><Relationship Id="rId23"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25"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239.png"/><Relationship Id="rId14" Type="http://schemas.openxmlformats.org/officeDocument/2006/relationships/image" Target="../media/image94.png"/><Relationship Id="rId17" Type="http://schemas.openxmlformats.org/officeDocument/2006/relationships/image" Target="../media/image277.png"/><Relationship Id="rId16" Type="http://schemas.openxmlformats.org/officeDocument/2006/relationships/image" Target="../media/image276.png"/><Relationship Id="rId19" Type="http://schemas.openxmlformats.org/officeDocument/2006/relationships/image" Target="../media/image280.png"/><Relationship Id="rId18" Type="http://schemas.openxmlformats.org/officeDocument/2006/relationships/image" Target="../media/image281.png"/></Relationships>
</file>

<file path=ppt/slides/_rels/slide31.xml.rels><?xml version="1.0" encoding="UTF-8" standalone="yes"?><Relationships xmlns="http://schemas.openxmlformats.org/package/2006/relationships"><Relationship Id="rId20" Type="http://schemas.openxmlformats.org/officeDocument/2006/relationships/image" Target="../media/image301.png"/><Relationship Id="rId22" Type="http://schemas.openxmlformats.org/officeDocument/2006/relationships/image" Target="../media/image109.png"/><Relationship Id="rId21" Type="http://schemas.openxmlformats.org/officeDocument/2006/relationships/image" Target="../media/image51.png"/><Relationship Id="rId24" Type="http://schemas.openxmlformats.org/officeDocument/2006/relationships/image" Target="../media/image295.png"/><Relationship Id="rId23" Type="http://schemas.openxmlformats.org/officeDocument/2006/relationships/image" Target="../media/image251.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4.png"/><Relationship Id="rId4" Type="http://schemas.openxmlformats.org/officeDocument/2006/relationships/slide" Target="/ppt/slides/slide3.xml"/><Relationship Id="rId9" Type="http://schemas.openxmlformats.org/officeDocument/2006/relationships/slide" Target="/ppt/slides/slide27.xml"/><Relationship Id="rId26" Type="http://schemas.openxmlformats.org/officeDocument/2006/relationships/image" Target="../media/image32.png"/><Relationship Id="rId25" Type="http://schemas.openxmlformats.org/officeDocument/2006/relationships/image" Target="../media/image292.png"/><Relationship Id="rId28" Type="http://schemas.openxmlformats.org/officeDocument/2006/relationships/image" Target="../media/image31.png"/><Relationship Id="rId27" Type="http://schemas.openxmlformats.org/officeDocument/2006/relationships/image" Target="../media/image30.png"/><Relationship Id="rId5" Type="http://schemas.openxmlformats.org/officeDocument/2006/relationships/slide" Target="/ppt/slides/slide11.xml"/><Relationship Id="rId6" Type="http://schemas.openxmlformats.org/officeDocument/2006/relationships/slide" Target="/ppt/slides/slide23.xml"/><Relationship Id="rId29" Type="http://schemas.openxmlformats.org/officeDocument/2006/relationships/image" Target="../media/image28.png"/><Relationship Id="rId7" Type="http://schemas.openxmlformats.org/officeDocument/2006/relationships/slide" Target="/ppt/slides/slide24.xml"/><Relationship Id="rId8" Type="http://schemas.openxmlformats.org/officeDocument/2006/relationships/slide" Target="/ppt/slides/slide26.xml"/><Relationship Id="rId11" Type="http://schemas.openxmlformats.org/officeDocument/2006/relationships/slide" Target="/ppt/slides/slide32.xml"/><Relationship Id="rId10" Type="http://schemas.openxmlformats.org/officeDocument/2006/relationships/slide" Target="/ppt/slides/slide30.xml"/><Relationship Id="rId13" Type="http://schemas.openxmlformats.org/officeDocument/2006/relationships/slide" Target="/ppt/slides/slide40.xml"/><Relationship Id="rId12" Type="http://schemas.openxmlformats.org/officeDocument/2006/relationships/slide" Target="/ppt/slides/slide38.xml"/><Relationship Id="rId15" Type="http://schemas.openxmlformats.org/officeDocument/2006/relationships/image" Target="../media/image94.png"/><Relationship Id="rId14" Type="http://schemas.openxmlformats.org/officeDocument/2006/relationships/slide" Target="/ppt/slides/slide81.xml"/><Relationship Id="rId17" Type="http://schemas.openxmlformats.org/officeDocument/2006/relationships/image" Target="../media/image282.png"/><Relationship Id="rId16" Type="http://schemas.openxmlformats.org/officeDocument/2006/relationships/image" Target="../media/image283.png"/><Relationship Id="rId19" Type="http://schemas.openxmlformats.org/officeDocument/2006/relationships/image" Target="../media/image287.png"/><Relationship Id="rId18" Type="http://schemas.openxmlformats.org/officeDocument/2006/relationships/image" Target="../media/image285.png"/></Relationships>
</file>

<file path=ppt/slides/_rels/slide32.xml.rels><?xml version="1.0" encoding="UTF-8" standalone="yes"?><Relationships xmlns="http://schemas.openxmlformats.org/package/2006/relationships"><Relationship Id="rId20" Type="http://schemas.openxmlformats.org/officeDocument/2006/relationships/image" Target="../media/image300.png"/><Relationship Id="rId22" Type="http://schemas.openxmlformats.org/officeDocument/2006/relationships/image" Target="../media/image297.png"/><Relationship Id="rId21" Type="http://schemas.openxmlformats.org/officeDocument/2006/relationships/image" Target="../media/image299.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143.png"/><Relationship Id="rId14" Type="http://schemas.openxmlformats.org/officeDocument/2006/relationships/image" Target="../media/image94.png"/><Relationship Id="rId17" Type="http://schemas.openxmlformats.org/officeDocument/2006/relationships/image" Target="../media/image293.png"/><Relationship Id="rId16" Type="http://schemas.openxmlformats.org/officeDocument/2006/relationships/image" Target="../media/image109.png"/><Relationship Id="rId19" Type="http://schemas.openxmlformats.org/officeDocument/2006/relationships/image" Target="../media/image291.png"/><Relationship Id="rId18" Type="http://schemas.openxmlformats.org/officeDocument/2006/relationships/image" Target="../media/image251.png"/></Relationships>
</file>

<file path=ppt/slides/_rels/slide33.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image" Target="../media/image310.png"/><Relationship Id="rId21" Type="http://schemas.openxmlformats.org/officeDocument/2006/relationships/image" Target="../media/image307.png"/><Relationship Id="rId24" Type="http://schemas.openxmlformats.org/officeDocument/2006/relationships/image" Target="../media/image309.png"/><Relationship Id="rId23" Type="http://schemas.openxmlformats.org/officeDocument/2006/relationships/image" Target="../media/image308.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3.png"/><Relationship Id="rId4" Type="http://schemas.openxmlformats.org/officeDocument/2006/relationships/image" Target="../media/image135.png"/><Relationship Id="rId9" Type="http://schemas.openxmlformats.org/officeDocument/2006/relationships/slide" Target="/ppt/slides/slide3.xml"/><Relationship Id="rId26" Type="http://schemas.openxmlformats.org/officeDocument/2006/relationships/image" Target="../media/image313.png"/><Relationship Id="rId25" Type="http://schemas.openxmlformats.org/officeDocument/2006/relationships/image" Target="../media/image312.png"/><Relationship Id="rId28" Type="http://schemas.openxmlformats.org/officeDocument/2006/relationships/image" Target="../media/image30.png"/><Relationship Id="rId27" Type="http://schemas.openxmlformats.org/officeDocument/2006/relationships/image" Target="../media/image32.png"/><Relationship Id="rId5" Type="http://schemas.openxmlformats.org/officeDocument/2006/relationships/image" Target="../media/image251.png"/><Relationship Id="rId6" Type="http://schemas.openxmlformats.org/officeDocument/2006/relationships/image" Target="../media/image298.png"/><Relationship Id="rId29" Type="http://schemas.openxmlformats.org/officeDocument/2006/relationships/image" Target="../media/image31.png"/><Relationship Id="rId7" Type="http://schemas.openxmlformats.org/officeDocument/2006/relationships/image" Target="../media/image304.png"/><Relationship Id="rId8" Type="http://schemas.openxmlformats.org/officeDocument/2006/relationships/image" Target="../media/image303.png"/><Relationship Id="rId30" Type="http://schemas.openxmlformats.org/officeDocument/2006/relationships/image" Target="../media/image28.png"/><Relationship Id="rId11" Type="http://schemas.openxmlformats.org/officeDocument/2006/relationships/slide" Target="/ppt/slides/slide23.xml"/><Relationship Id="rId10" Type="http://schemas.openxmlformats.org/officeDocument/2006/relationships/slide" Target="/ppt/slides/slide11.xml"/><Relationship Id="rId13" Type="http://schemas.openxmlformats.org/officeDocument/2006/relationships/slide" Target="/ppt/slides/slide26.xml"/><Relationship Id="rId12" Type="http://schemas.openxmlformats.org/officeDocument/2006/relationships/slide" Target="/ppt/slides/slide24.xml"/><Relationship Id="rId15" Type="http://schemas.openxmlformats.org/officeDocument/2006/relationships/slide" Target="/ppt/slides/slide30.xml"/><Relationship Id="rId14" Type="http://schemas.openxmlformats.org/officeDocument/2006/relationships/slide" Target="/ppt/slides/slide27.xml"/><Relationship Id="rId17" Type="http://schemas.openxmlformats.org/officeDocument/2006/relationships/slide" Target="/ppt/slides/slide38.xml"/><Relationship Id="rId16" Type="http://schemas.openxmlformats.org/officeDocument/2006/relationships/slide" Target="/ppt/slides/slide32.xml"/><Relationship Id="rId19" Type="http://schemas.openxmlformats.org/officeDocument/2006/relationships/slide" Target="/ppt/slides/slide81.xml"/><Relationship Id="rId18" Type="http://schemas.openxmlformats.org/officeDocument/2006/relationships/slide" Target="/ppt/slides/slide40.xml"/></Relationships>
</file>

<file path=ppt/slides/_rels/slide34.xml.rels><?xml version="1.0" encoding="UTF-8" standalone="yes"?><Relationships xmlns="http://schemas.openxmlformats.org/package/2006/relationships"><Relationship Id="rId20" Type="http://schemas.openxmlformats.org/officeDocument/2006/relationships/image" Target="../media/image317.jpg"/><Relationship Id="rId22" Type="http://schemas.openxmlformats.org/officeDocument/2006/relationships/image" Target="../media/image316.jpg"/><Relationship Id="rId21" Type="http://schemas.openxmlformats.org/officeDocument/2006/relationships/image" Target="../media/image319.jp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1.png"/><Relationship Id="rId4" Type="http://schemas.openxmlformats.org/officeDocument/2006/relationships/image" Target="../media/image314.png"/><Relationship Id="rId9" Type="http://schemas.openxmlformats.org/officeDocument/2006/relationships/slide" Target="/ppt/slides/slide11.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image" Target="../media/image315.png"/><Relationship Id="rId6" Type="http://schemas.openxmlformats.org/officeDocument/2006/relationships/image" Target="../media/image320.jpg"/><Relationship Id="rId7" Type="http://schemas.openxmlformats.org/officeDocument/2006/relationships/image" Target="../media/image322.jpg"/><Relationship Id="rId8" Type="http://schemas.openxmlformats.org/officeDocument/2006/relationships/slide" Target="/ppt/slides/slide3.xml"/><Relationship Id="rId11" Type="http://schemas.openxmlformats.org/officeDocument/2006/relationships/slide" Target="/ppt/slides/slide24.xml"/><Relationship Id="rId10" Type="http://schemas.openxmlformats.org/officeDocument/2006/relationships/slide" Target="/ppt/slides/slide23.xml"/><Relationship Id="rId13" Type="http://schemas.openxmlformats.org/officeDocument/2006/relationships/slide" Target="/ppt/slides/slide27.xml"/><Relationship Id="rId12" Type="http://schemas.openxmlformats.org/officeDocument/2006/relationships/slide" Target="/ppt/slides/slide26.xml"/><Relationship Id="rId15" Type="http://schemas.openxmlformats.org/officeDocument/2006/relationships/slide" Target="/ppt/slides/slide32.xml"/><Relationship Id="rId14" Type="http://schemas.openxmlformats.org/officeDocument/2006/relationships/slide" Target="/ppt/slides/slide30.xml"/><Relationship Id="rId17" Type="http://schemas.openxmlformats.org/officeDocument/2006/relationships/slide" Target="/ppt/slides/slide40.xml"/><Relationship Id="rId16" Type="http://schemas.openxmlformats.org/officeDocument/2006/relationships/slide" Target="/ppt/slides/slide38.xml"/><Relationship Id="rId19" Type="http://schemas.openxmlformats.org/officeDocument/2006/relationships/image" Target="../media/image94.png"/><Relationship Id="rId18" Type="http://schemas.openxmlformats.org/officeDocument/2006/relationships/slide" Target="/ppt/slides/slide81.xml"/></Relationships>
</file>

<file path=ppt/slides/_rels/slide35.xml.rels><?xml version="1.0" encoding="UTF-8" standalone="yes"?><Relationships xmlns="http://schemas.openxmlformats.org/package/2006/relationships"><Relationship Id="rId20" Type="http://schemas.openxmlformats.org/officeDocument/2006/relationships/image" Target="../media/image332.png"/><Relationship Id="rId22" Type="http://schemas.openxmlformats.org/officeDocument/2006/relationships/image" Target="../media/image324.png"/><Relationship Id="rId21" Type="http://schemas.openxmlformats.org/officeDocument/2006/relationships/image" Target="../media/image327.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139.png"/><Relationship Id="rId14" Type="http://schemas.openxmlformats.org/officeDocument/2006/relationships/image" Target="../media/image94.png"/><Relationship Id="rId17" Type="http://schemas.openxmlformats.org/officeDocument/2006/relationships/image" Target="../media/image109.png"/><Relationship Id="rId16" Type="http://schemas.openxmlformats.org/officeDocument/2006/relationships/image" Target="../media/image318.png"/><Relationship Id="rId19" Type="http://schemas.openxmlformats.org/officeDocument/2006/relationships/image" Target="../media/image309.png"/><Relationship Id="rId18" Type="http://schemas.openxmlformats.org/officeDocument/2006/relationships/image" Target="../media/image251.png"/></Relationships>
</file>

<file path=ppt/slides/_rels/slide36.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143.png"/><Relationship Id="rId14" Type="http://schemas.openxmlformats.org/officeDocument/2006/relationships/image" Target="../media/image94.png"/><Relationship Id="rId17" Type="http://schemas.openxmlformats.org/officeDocument/2006/relationships/image" Target="../media/image251.png"/><Relationship Id="rId16" Type="http://schemas.openxmlformats.org/officeDocument/2006/relationships/image" Target="../media/image109.png"/><Relationship Id="rId19" Type="http://schemas.openxmlformats.org/officeDocument/2006/relationships/image" Target="../media/image30.png"/><Relationship Id="rId18" Type="http://schemas.openxmlformats.org/officeDocument/2006/relationships/image" Target="../media/image32.png"/></Relationships>
</file>

<file path=ppt/slides/_rels/slide37.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273.png"/><Relationship Id="rId14" Type="http://schemas.openxmlformats.org/officeDocument/2006/relationships/image" Target="../media/image326.png"/><Relationship Id="rId17" Type="http://schemas.openxmlformats.org/officeDocument/2006/relationships/image" Target="../media/image330.png"/><Relationship Id="rId16" Type="http://schemas.openxmlformats.org/officeDocument/2006/relationships/image" Target="../media/image329.png"/><Relationship Id="rId19" Type="http://schemas.openxmlformats.org/officeDocument/2006/relationships/image" Target="../media/image30.png"/><Relationship Id="rId18"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32.png"/><Relationship Id="rId14" Type="http://schemas.openxmlformats.org/officeDocument/2006/relationships/image" Target="../media/image94.png"/><Relationship Id="rId17" Type="http://schemas.openxmlformats.org/officeDocument/2006/relationships/image" Target="../media/image31.png"/><Relationship Id="rId16" Type="http://schemas.openxmlformats.org/officeDocument/2006/relationships/image" Target="../media/image30.png"/><Relationship Id="rId18"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30.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6.xml"/><Relationship Id="rId8" Type="http://schemas.openxmlformats.org/officeDocument/2006/relationships/slide" Target="/ppt/slides/slide27.xml"/><Relationship Id="rId11" Type="http://schemas.openxmlformats.org/officeDocument/2006/relationships/slide" Target="/ppt/slides/slide38.xml"/><Relationship Id="rId10" Type="http://schemas.openxmlformats.org/officeDocument/2006/relationships/slide" Target="/ppt/slides/slide32.xml"/><Relationship Id="rId13" Type="http://schemas.openxmlformats.org/officeDocument/2006/relationships/slide" Target="/ppt/slides/slide81.xml"/><Relationship Id="rId12" Type="http://schemas.openxmlformats.org/officeDocument/2006/relationships/slide" Target="/ppt/slides/slide40.xml"/><Relationship Id="rId15" Type="http://schemas.openxmlformats.org/officeDocument/2006/relationships/image" Target="../media/image23.png"/><Relationship Id="rId14" Type="http://schemas.openxmlformats.org/officeDocument/2006/relationships/image" Target="../media/image42.png"/><Relationship Id="rId17" Type="http://schemas.openxmlformats.org/officeDocument/2006/relationships/image" Target="../media/image41.png"/><Relationship Id="rId1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slide" Target="/ppt/slides/slide3.xml"/><Relationship Id="rId9" Type="http://schemas.openxmlformats.org/officeDocument/2006/relationships/image" Target="../media/image26.jpg"/><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23.xml"/></Relationships>
</file>

<file path=ppt/slides/_rels/slide40.xml.rels><?xml version="1.0" encoding="UTF-8" standalone="yes"?><Relationships xmlns="http://schemas.openxmlformats.org/package/2006/relationships"><Relationship Id="rId20" Type="http://schemas.openxmlformats.org/officeDocument/2006/relationships/image" Target="../media/image42.png"/><Relationship Id="rId22" Type="http://schemas.openxmlformats.org/officeDocument/2006/relationships/image" Target="../media/image24.png"/><Relationship Id="rId21" Type="http://schemas.openxmlformats.org/officeDocument/2006/relationships/image" Target="../media/image23.png"/><Relationship Id="rId23"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8.jpg"/><Relationship Id="rId4" Type="http://schemas.openxmlformats.org/officeDocument/2006/relationships/image" Target="../media/image340.png"/><Relationship Id="rId9" Type="http://schemas.openxmlformats.org/officeDocument/2006/relationships/slide" Target="/ppt/slides/slide23.xml"/><Relationship Id="rId5" Type="http://schemas.openxmlformats.org/officeDocument/2006/relationships/image" Target="../media/image336.png"/><Relationship Id="rId6" Type="http://schemas.openxmlformats.org/officeDocument/2006/relationships/image" Target="../media/image337.png"/><Relationship Id="rId7" Type="http://schemas.openxmlformats.org/officeDocument/2006/relationships/slide" Target="/ppt/slides/slide3.xml"/><Relationship Id="rId8" Type="http://schemas.openxmlformats.org/officeDocument/2006/relationships/slide" Target="/ppt/slides/slide11.xml"/><Relationship Id="rId11" Type="http://schemas.openxmlformats.org/officeDocument/2006/relationships/slide" Target="/ppt/slides/slide40.xml"/><Relationship Id="rId10" Type="http://schemas.openxmlformats.org/officeDocument/2006/relationships/slide" Target="/ppt/slides/slide24.xml"/><Relationship Id="rId13" Type="http://schemas.openxmlformats.org/officeDocument/2006/relationships/slide" Target="/ppt/slides/slide42.xml"/><Relationship Id="rId12" Type="http://schemas.openxmlformats.org/officeDocument/2006/relationships/slide" Target="/ppt/slides/slide81.xml"/><Relationship Id="rId15" Type="http://schemas.openxmlformats.org/officeDocument/2006/relationships/slide" Target="/ppt/slides/slide60.xml"/><Relationship Id="rId14" Type="http://schemas.openxmlformats.org/officeDocument/2006/relationships/slide" Target="/ppt/slides/slide55.xml"/><Relationship Id="rId17" Type="http://schemas.openxmlformats.org/officeDocument/2006/relationships/slide" Target="/ppt/slides/slide74.xml"/><Relationship Id="rId16" Type="http://schemas.openxmlformats.org/officeDocument/2006/relationships/slide" Target="/ppt/slides/slide66.xml"/><Relationship Id="rId19" Type="http://schemas.openxmlformats.org/officeDocument/2006/relationships/slide" Target="/ppt/slides/slide80.xml"/><Relationship Id="rId18" Type="http://schemas.openxmlformats.org/officeDocument/2006/relationships/slide" Target="/ppt/slides/slide7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43.png"/><Relationship Id="rId4" Type="http://schemas.openxmlformats.org/officeDocument/2006/relationships/slide" Target="/ppt/slides/slide3.xml"/><Relationship Id="rId9" Type="http://schemas.openxmlformats.org/officeDocument/2006/relationships/slide" Target="/ppt/slides/slide81.xml"/><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image" Target="../media/image42.png"/><Relationship Id="rId10" Type="http://schemas.openxmlformats.org/officeDocument/2006/relationships/image" Target="../media/image221.png"/><Relationship Id="rId13" Type="http://schemas.openxmlformats.org/officeDocument/2006/relationships/image" Target="../media/image24.png"/><Relationship Id="rId12" Type="http://schemas.openxmlformats.org/officeDocument/2006/relationships/image" Target="../media/image23.png"/><Relationship Id="rId14" Type="http://schemas.openxmlformats.org/officeDocument/2006/relationships/image" Target="../media/image41.png"/></Relationships>
</file>

<file path=ppt/slides/_rels/slide42.xml.rels><?xml version="1.0" encoding="UTF-8" standalone="yes"?><Relationships xmlns="http://schemas.openxmlformats.org/package/2006/relationships"><Relationship Id="rId20" Type="http://schemas.openxmlformats.org/officeDocument/2006/relationships/image" Target="../media/image109.png"/><Relationship Id="rId22" Type="http://schemas.openxmlformats.org/officeDocument/2006/relationships/image" Target="../media/image307.png"/><Relationship Id="rId21" Type="http://schemas.openxmlformats.org/officeDocument/2006/relationships/image" Target="../media/image348.png"/><Relationship Id="rId24" Type="http://schemas.openxmlformats.org/officeDocument/2006/relationships/image" Target="../media/image32.png"/><Relationship Id="rId23"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1.png"/><Relationship Id="rId25" Type="http://schemas.openxmlformats.org/officeDocument/2006/relationships/image" Target="../media/image30.png"/><Relationship Id="rId27"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41.png"/><Relationship Id="rId16" Type="http://schemas.openxmlformats.org/officeDocument/2006/relationships/image" Target="../media/image342.png"/><Relationship Id="rId19" Type="http://schemas.openxmlformats.org/officeDocument/2006/relationships/image" Target="../media/image255.png"/><Relationship Id="rId18" Type="http://schemas.openxmlformats.org/officeDocument/2006/relationships/image" Target="../media/image349.png"/></Relationships>
</file>

<file path=ppt/slides/_rels/slide43.xml.rels><?xml version="1.0" encoding="UTF-8" standalone="yes"?><Relationships xmlns="http://schemas.openxmlformats.org/package/2006/relationships"><Relationship Id="rId20" Type="http://schemas.openxmlformats.org/officeDocument/2006/relationships/image" Target="../media/image356.png"/><Relationship Id="rId22" Type="http://schemas.openxmlformats.org/officeDocument/2006/relationships/image" Target="../media/image354.png"/><Relationship Id="rId21" Type="http://schemas.openxmlformats.org/officeDocument/2006/relationships/image" Target="../media/image358.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39.png"/><Relationship Id="rId16" Type="http://schemas.openxmlformats.org/officeDocument/2006/relationships/image" Target="../media/image94.png"/><Relationship Id="rId19" Type="http://schemas.openxmlformats.org/officeDocument/2006/relationships/image" Target="../media/image360.png"/><Relationship Id="rId18" Type="http://schemas.openxmlformats.org/officeDocument/2006/relationships/image" Target="../media/image307.png"/></Relationships>
</file>

<file path=ppt/slides/_rels/slide44.xml.rels><?xml version="1.0" encoding="UTF-8" standalone="yes"?><Relationships xmlns="http://schemas.openxmlformats.org/package/2006/relationships"><Relationship Id="rId20" Type="http://schemas.openxmlformats.org/officeDocument/2006/relationships/image" Target="../media/image368.png"/><Relationship Id="rId22" Type="http://schemas.openxmlformats.org/officeDocument/2006/relationships/image" Target="../media/image365.png"/><Relationship Id="rId21" Type="http://schemas.openxmlformats.org/officeDocument/2006/relationships/image" Target="../media/image367.png"/><Relationship Id="rId24" Type="http://schemas.openxmlformats.org/officeDocument/2006/relationships/image" Target="../media/image369.png"/><Relationship Id="rId23" Type="http://schemas.openxmlformats.org/officeDocument/2006/relationships/image" Target="../media/image366.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0.png"/><Relationship Id="rId25" Type="http://schemas.openxmlformats.org/officeDocument/2006/relationships/image" Target="../media/image32.png"/><Relationship Id="rId28" Type="http://schemas.openxmlformats.org/officeDocument/2006/relationships/image" Target="../media/image28.png"/><Relationship Id="rId27"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44.png"/><Relationship Id="rId16" Type="http://schemas.openxmlformats.org/officeDocument/2006/relationships/image" Target="../media/image94.png"/><Relationship Id="rId19" Type="http://schemas.openxmlformats.org/officeDocument/2006/relationships/image" Target="../media/image363.png"/><Relationship Id="rId18" Type="http://schemas.openxmlformats.org/officeDocument/2006/relationships/image" Target="../media/image364.png"/></Relationships>
</file>

<file path=ppt/slides/_rels/slide45.xml.rels><?xml version="1.0" encoding="UTF-8" standalone="yes"?><Relationships xmlns="http://schemas.openxmlformats.org/package/2006/relationships"><Relationship Id="rId40" Type="http://schemas.openxmlformats.org/officeDocument/2006/relationships/image" Target="../media/image30.png"/><Relationship Id="rId20" Type="http://schemas.openxmlformats.org/officeDocument/2006/relationships/image" Target="../media/image372.png"/><Relationship Id="rId42" Type="http://schemas.openxmlformats.org/officeDocument/2006/relationships/image" Target="../media/image28.png"/><Relationship Id="rId41" Type="http://schemas.openxmlformats.org/officeDocument/2006/relationships/image" Target="../media/image31.png"/><Relationship Id="rId22" Type="http://schemas.openxmlformats.org/officeDocument/2006/relationships/image" Target="../media/image371.png"/><Relationship Id="rId21" Type="http://schemas.openxmlformats.org/officeDocument/2006/relationships/image" Target="../media/image49.png"/><Relationship Id="rId24" Type="http://schemas.openxmlformats.org/officeDocument/2006/relationships/image" Target="../media/image380.png"/><Relationship Id="rId23" Type="http://schemas.openxmlformats.org/officeDocument/2006/relationships/image" Target="../media/image377.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79.png"/><Relationship Id="rId25" Type="http://schemas.openxmlformats.org/officeDocument/2006/relationships/image" Target="../media/image375.png"/><Relationship Id="rId28" Type="http://schemas.openxmlformats.org/officeDocument/2006/relationships/image" Target="../media/image378.png"/><Relationship Id="rId27" Type="http://schemas.openxmlformats.org/officeDocument/2006/relationships/image" Target="../media/image376.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381.png"/><Relationship Id="rId7" Type="http://schemas.openxmlformats.org/officeDocument/2006/relationships/slide" Target="/ppt/slides/slide40.xml"/><Relationship Id="rId8" Type="http://schemas.openxmlformats.org/officeDocument/2006/relationships/slide" Target="/ppt/slides/slide42.xml"/><Relationship Id="rId31" Type="http://schemas.openxmlformats.org/officeDocument/2006/relationships/image" Target="../media/image385.png"/><Relationship Id="rId30" Type="http://schemas.openxmlformats.org/officeDocument/2006/relationships/image" Target="../media/image383.png"/><Relationship Id="rId11" Type="http://schemas.openxmlformats.org/officeDocument/2006/relationships/slide" Target="/ppt/slides/slide66.xml"/><Relationship Id="rId33" Type="http://schemas.openxmlformats.org/officeDocument/2006/relationships/image" Target="../media/image386.png"/><Relationship Id="rId10" Type="http://schemas.openxmlformats.org/officeDocument/2006/relationships/slide" Target="/ppt/slides/slide60.xml"/><Relationship Id="rId32" Type="http://schemas.openxmlformats.org/officeDocument/2006/relationships/image" Target="../media/image387.png"/><Relationship Id="rId13" Type="http://schemas.openxmlformats.org/officeDocument/2006/relationships/slide" Target="/ppt/slides/slide77.xml"/><Relationship Id="rId35" Type="http://schemas.openxmlformats.org/officeDocument/2006/relationships/image" Target="../media/image398.png"/><Relationship Id="rId12" Type="http://schemas.openxmlformats.org/officeDocument/2006/relationships/slide" Target="/ppt/slides/slide74.xml"/><Relationship Id="rId34" Type="http://schemas.openxmlformats.org/officeDocument/2006/relationships/image" Target="../media/image139.png"/><Relationship Id="rId15" Type="http://schemas.openxmlformats.org/officeDocument/2006/relationships/slide" Target="/ppt/slides/slide81.xml"/><Relationship Id="rId37" Type="http://schemas.openxmlformats.org/officeDocument/2006/relationships/image" Target="../media/image388.png"/><Relationship Id="rId14" Type="http://schemas.openxmlformats.org/officeDocument/2006/relationships/slide" Target="/ppt/slides/slide80.xml"/><Relationship Id="rId36" Type="http://schemas.openxmlformats.org/officeDocument/2006/relationships/image" Target="../media/image389.png"/><Relationship Id="rId17" Type="http://schemas.openxmlformats.org/officeDocument/2006/relationships/image" Target="../media/image309.png"/><Relationship Id="rId39" Type="http://schemas.openxmlformats.org/officeDocument/2006/relationships/image" Target="../media/image32.png"/><Relationship Id="rId16" Type="http://schemas.openxmlformats.org/officeDocument/2006/relationships/image" Target="../media/image94.png"/><Relationship Id="rId38" Type="http://schemas.openxmlformats.org/officeDocument/2006/relationships/image" Target="../media/image394.png"/><Relationship Id="rId19" Type="http://schemas.openxmlformats.org/officeDocument/2006/relationships/image" Target="../media/image348.png"/><Relationship Id="rId18" Type="http://schemas.openxmlformats.org/officeDocument/2006/relationships/image" Target="../media/image374.png"/></Relationships>
</file>

<file path=ppt/slides/_rels/slide46.xml.rels><?xml version="1.0" encoding="UTF-8" standalone="yes"?><Relationships xmlns="http://schemas.openxmlformats.org/package/2006/relationships"><Relationship Id="rId20" Type="http://schemas.openxmlformats.org/officeDocument/2006/relationships/image" Target="../media/image318.png"/><Relationship Id="rId22" Type="http://schemas.openxmlformats.org/officeDocument/2006/relationships/image" Target="../media/image407.png"/><Relationship Id="rId21" Type="http://schemas.openxmlformats.org/officeDocument/2006/relationships/image" Target="../media/image49.png"/><Relationship Id="rId24" Type="http://schemas.openxmlformats.org/officeDocument/2006/relationships/image" Target="../media/image403.png"/><Relationship Id="rId23" Type="http://schemas.openxmlformats.org/officeDocument/2006/relationships/image" Target="../media/image395.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2.png"/><Relationship Id="rId25" Type="http://schemas.openxmlformats.org/officeDocument/2006/relationships/image" Target="../media/image402.png"/><Relationship Id="rId28" Type="http://schemas.openxmlformats.org/officeDocument/2006/relationships/image" Target="../media/image31.png"/><Relationship Id="rId27" Type="http://schemas.openxmlformats.org/officeDocument/2006/relationships/image" Target="../media/image30.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28.png"/><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3.png"/><Relationship Id="rId16" Type="http://schemas.openxmlformats.org/officeDocument/2006/relationships/image" Target="../media/image94.png"/><Relationship Id="rId19" Type="http://schemas.openxmlformats.org/officeDocument/2006/relationships/image" Target="../media/image348.png"/><Relationship Id="rId18" Type="http://schemas.openxmlformats.org/officeDocument/2006/relationships/image" Target="../media/image393.png"/></Relationships>
</file>

<file path=ppt/slides/_rels/slide47.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2.png"/><Relationship Id="rId16" Type="http://schemas.openxmlformats.org/officeDocument/2006/relationships/image" Target="../media/image94.png"/><Relationship Id="rId19" Type="http://schemas.openxmlformats.org/officeDocument/2006/relationships/image" Target="../media/image31.png"/><Relationship Id="rId18" Type="http://schemas.openxmlformats.org/officeDocument/2006/relationships/image" Target="../media/image30.png"/></Relationships>
</file>

<file path=ppt/slides/_rels/slide48.xml.rels><?xml version="1.0" encoding="UTF-8" standalone="yes"?><Relationships xmlns="http://schemas.openxmlformats.org/package/2006/relationships"><Relationship Id="rId20" Type="http://schemas.openxmlformats.org/officeDocument/2006/relationships/image" Target="../media/image49.pn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43.png"/><Relationship Id="rId16" Type="http://schemas.openxmlformats.org/officeDocument/2006/relationships/image" Target="../media/image94.png"/><Relationship Id="rId19" Type="http://schemas.openxmlformats.org/officeDocument/2006/relationships/image" Target="../media/image348.png"/><Relationship Id="rId18" Type="http://schemas.openxmlformats.org/officeDocument/2006/relationships/image" Target="../media/image109.png"/></Relationships>
</file>

<file path=ppt/slides/_rels/slide49.xml.rels><?xml version="1.0" encoding="UTF-8" standalone="yes"?><Relationships xmlns="http://schemas.openxmlformats.org/package/2006/relationships"><Relationship Id="rId20" Type="http://schemas.openxmlformats.org/officeDocument/2006/relationships/image" Target="../media/image24.png"/><Relationship Id="rId21"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94.png"/><Relationship Id="rId16" Type="http://schemas.openxmlformats.org/officeDocument/2006/relationships/image" Target="../media/image399.png"/><Relationship Id="rId19" Type="http://schemas.openxmlformats.org/officeDocument/2006/relationships/image" Target="../media/image23.png"/><Relationship Id="rId1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image" Target="../media/image27.png"/><Relationship Id="rId5" Type="http://schemas.openxmlformats.org/officeDocument/2006/relationships/slide" Target="/ppt/slides/slide5.xml"/><Relationship Id="rId6" Type="http://schemas.openxmlformats.org/officeDocument/2006/relationships/slide" Target="/ppt/slides/slide11.xml"/><Relationship Id="rId7" Type="http://schemas.openxmlformats.org/officeDocument/2006/relationships/slide" Target="/ppt/slides/slide23.xml"/><Relationship Id="rId8" Type="http://schemas.openxmlformats.org/officeDocument/2006/relationships/image" Target="../media/image35.png"/><Relationship Id="rId11" Type="http://schemas.openxmlformats.org/officeDocument/2006/relationships/image" Target="../media/image32.png"/><Relationship Id="rId10" Type="http://schemas.openxmlformats.org/officeDocument/2006/relationships/image" Target="../media/image29.png"/><Relationship Id="rId13" Type="http://schemas.openxmlformats.org/officeDocument/2006/relationships/image" Target="../media/image31.png"/><Relationship Id="rId12" Type="http://schemas.openxmlformats.org/officeDocument/2006/relationships/image" Target="../media/image30.png"/><Relationship Id="rId14" Type="http://schemas.openxmlformats.org/officeDocument/2006/relationships/image" Target="../media/image28.png"/></Relationships>
</file>

<file path=ppt/slides/_rels/slide50.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09.png"/><Relationship Id="rId16" Type="http://schemas.openxmlformats.org/officeDocument/2006/relationships/image" Target="../media/image94.png"/><Relationship Id="rId19" Type="http://schemas.openxmlformats.org/officeDocument/2006/relationships/image" Target="../media/image348.png"/><Relationship Id="rId18" Type="http://schemas.openxmlformats.org/officeDocument/2006/relationships/image" Target="../media/image135.png"/></Relationships>
</file>

<file path=ppt/slides/_rels/slide51.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4.png"/><Relationship Id="rId4" Type="http://schemas.openxmlformats.org/officeDocument/2006/relationships/slide" Target="/ppt/slides/slide3.xml"/><Relationship Id="rId9" Type="http://schemas.openxmlformats.org/officeDocument/2006/relationships/slide" Target="/ppt/slides/slide42.xml"/><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60.xml"/><Relationship Id="rId10" Type="http://schemas.openxmlformats.org/officeDocument/2006/relationships/slide" Target="/ppt/slides/slide55.xml"/><Relationship Id="rId13" Type="http://schemas.openxmlformats.org/officeDocument/2006/relationships/slide" Target="/ppt/slides/slide74.xml"/><Relationship Id="rId12" Type="http://schemas.openxmlformats.org/officeDocument/2006/relationships/slide" Target="/ppt/slides/slide66.xml"/><Relationship Id="rId15" Type="http://schemas.openxmlformats.org/officeDocument/2006/relationships/slide" Target="/ppt/slides/slide80.xml"/><Relationship Id="rId14" Type="http://schemas.openxmlformats.org/officeDocument/2006/relationships/slide" Target="/ppt/slides/slide77.xml"/><Relationship Id="rId17" Type="http://schemas.openxmlformats.org/officeDocument/2006/relationships/image" Target="../media/image416.png"/><Relationship Id="rId16" Type="http://schemas.openxmlformats.org/officeDocument/2006/relationships/slide" Target="/ppt/slides/slide81.xml"/><Relationship Id="rId19" Type="http://schemas.openxmlformats.org/officeDocument/2006/relationships/image" Target="../media/image30.png"/><Relationship Id="rId18" Type="http://schemas.openxmlformats.org/officeDocument/2006/relationships/image" Target="../media/image32.png"/></Relationships>
</file>

<file path=ppt/slides/_rels/slide52.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16.png"/><Relationship Id="rId16" Type="http://schemas.openxmlformats.org/officeDocument/2006/relationships/image" Target="../media/image94.png"/><Relationship Id="rId19" Type="http://schemas.openxmlformats.org/officeDocument/2006/relationships/image" Target="../media/image32.png"/><Relationship Id="rId18" Type="http://schemas.openxmlformats.org/officeDocument/2006/relationships/image" Target="../media/image369.png"/></Relationships>
</file>

<file path=ppt/slides/_rels/slide53.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4.png"/><Relationship Id="rId4" Type="http://schemas.openxmlformats.org/officeDocument/2006/relationships/slide" Target="/ppt/slides/slide3.xml"/><Relationship Id="rId9" Type="http://schemas.openxmlformats.org/officeDocument/2006/relationships/slide" Target="/ppt/slides/slide42.xml"/><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60.xml"/><Relationship Id="rId10" Type="http://schemas.openxmlformats.org/officeDocument/2006/relationships/slide" Target="/ppt/slides/slide55.xml"/><Relationship Id="rId13" Type="http://schemas.openxmlformats.org/officeDocument/2006/relationships/slide" Target="/ppt/slides/slide74.xml"/><Relationship Id="rId12" Type="http://schemas.openxmlformats.org/officeDocument/2006/relationships/slide" Target="/ppt/slides/slide66.xml"/><Relationship Id="rId15" Type="http://schemas.openxmlformats.org/officeDocument/2006/relationships/slide" Target="/ppt/slides/slide80.xml"/><Relationship Id="rId14" Type="http://schemas.openxmlformats.org/officeDocument/2006/relationships/slide" Target="/ppt/slides/slide77.xml"/><Relationship Id="rId17" Type="http://schemas.openxmlformats.org/officeDocument/2006/relationships/image" Target="../media/image416.png"/><Relationship Id="rId16" Type="http://schemas.openxmlformats.org/officeDocument/2006/relationships/slide" Target="/ppt/slides/slide81.xml"/><Relationship Id="rId19" Type="http://schemas.openxmlformats.org/officeDocument/2006/relationships/image" Target="../media/image32.png"/><Relationship Id="rId18" Type="http://schemas.openxmlformats.org/officeDocument/2006/relationships/image" Target="../media/image421.png"/></Relationships>
</file>

<file path=ppt/slides/_rels/slide54.xml.rels><?xml version="1.0" encoding="UTF-8" standalone="yes"?><Relationships xmlns="http://schemas.openxmlformats.org/package/2006/relationships"><Relationship Id="rId40" Type="http://schemas.openxmlformats.org/officeDocument/2006/relationships/image" Target="../media/image455.png"/><Relationship Id="rId20" Type="http://schemas.openxmlformats.org/officeDocument/2006/relationships/image" Target="../media/image428.png"/><Relationship Id="rId42" Type="http://schemas.openxmlformats.org/officeDocument/2006/relationships/image" Target="../media/image30.png"/><Relationship Id="rId41" Type="http://schemas.openxmlformats.org/officeDocument/2006/relationships/image" Target="../media/image32.png"/><Relationship Id="rId22" Type="http://schemas.openxmlformats.org/officeDocument/2006/relationships/image" Target="../media/image433.png"/><Relationship Id="rId44" Type="http://schemas.openxmlformats.org/officeDocument/2006/relationships/image" Target="../media/image28.png"/><Relationship Id="rId21" Type="http://schemas.openxmlformats.org/officeDocument/2006/relationships/image" Target="../media/image424.png"/><Relationship Id="rId43" Type="http://schemas.openxmlformats.org/officeDocument/2006/relationships/image" Target="../media/image31.png"/><Relationship Id="rId24" Type="http://schemas.openxmlformats.org/officeDocument/2006/relationships/image" Target="../media/image427.png"/><Relationship Id="rId23" Type="http://schemas.openxmlformats.org/officeDocument/2006/relationships/image" Target="../media/image432.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426.png"/><Relationship Id="rId25" Type="http://schemas.openxmlformats.org/officeDocument/2006/relationships/image" Target="../media/image429.png"/><Relationship Id="rId28" Type="http://schemas.openxmlformats.org/officeDocument/2006/relationships/image" Target="../media/image436.png"/><Relationship Id="rId27" Type="http://schemas.openxmlformats.org/officeDocument/2006/relationships/image" Target="../media/image423.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431.png"/><Relationship Id="rId7" Type="http://schemas.openxmlformats.org/officeDocument/2006/relationships/slide" Target="/ppt/slides/slide40.xml"/><Relationship Id="rId8" Type="http://schemas.openxmlformats.org/officeDocument/2006/relationships/slide" Target="/ppt/slides/slide42.xml"/><Relationship Id="rId31" Type="http://schemas.openxmlformats.org/officeDocument/2006/relationships/image" Target="../media/image435.png"/><Relationship Id="rId30" Type="http://schemas.openxmlformats.org/officeDocument/2006/relationships/image" Target="../media/image434.png"/><Relationship Id="rId11" Type="http://schemas.openxmlformats.org/officeDocument/2006/relationships/slide" Target="/ppt/slides/slide66.xml"/><Relationship Id="rId33" Type="http://schemas.openxmlformats.org/officeDocument/2006/relationships/image" Target="../media/image430.png"/><Relationship Id="rId10" Type="http://schemas.openxmlformats.org/officeDocument/2006/relationships/slide" Target="/ppt/slides/slide60.xml"/><Relationship Id="rId32" Type="http://schemas.openxmlformats.org/officeDocument/2006/relationships/image" Target="../media/image438.png"/><Relationship Id="rId13" Type="http://schemas.openxmlformats.org/officeDocument/2006/relationships/slide" Target="/ppt/slides/slide77.xml"/><Relationship Id="rId35" Type="http://schemas.openxmlformats.org/officeDocument/2006/relationships/image" Target="../media/image439.png"/><Relationship Id="rId12" Type="http://schemas.openxmlformats.org/officeDocument/2006/relationships/slide" Target="/ppt/slides/slide74.xml"/><Relationship Id="rId34" Type="http://schemas.openxmlformats.org/officeDocument/2006/relationships/image" Target="../media/image437.png"/><Relationship Id="rId15" Type="http://schemas.openxmlformats.org/officeDocument/2006/relationships/slide" Target="/ppt/slides/slide81.xml"/><Relationship Id="rId37" Type="http://schemas.openxmlformats.org/officeDocument/2006/relationships/image" Target="../media/image442.png"/><Relationship Id="rId14" Type="http://schemas.openxmlformats.org/officeDocument/2006/relationships/slide" Target="/ppt/slides/slide80.xml"/><Relationship Id="rId36" Type="http://schemas.openxmlformats.org/officeDocument/2006/relationships/image" Target="../media/image440.png"/><Relationship Id="rId17" Type="http://schemas.openxmlformats.org/officeDocument/2006/relationships/image" Target="../media/image342.png"/><Relationship Id="rId39" Type="http://schemas.openxmlformats.org/officeDocument/2006/relationships/image" Target="../media/image443.png"/><Relationship Id="rId16" Type="http://schemas.openxmlformats.org/officeDocument/2006/relationships/image" Target="../media/image94.png"/><Relationship Id="rId38" Type="http://schemas.openxmlformats.org/officeDocument/2006/relationships/image" Target="../media/image445.png"/><Relationship Id="rId19" Type="http://schemas.openxmlformats.org/officeDocument/2006/relationships/image" Target="../media/image348.png"/><Relationship Id="rId18" Type="http://schemas.openxmlformats.org/officeDocument/2006/relationships/image" Target="../media/image49.png"/></Relationships>
</file>

<file path=ppt/slides/_rels/slide55.xml.rels><?xml version="1.0" encoding="UTF-8" standalone="yes"?><Relationships xmlns="http://schemas.openxmlformats.org/package/2006/relationships"><Relationship Id="rId20" Type="http://schemas.openxmlformats.org/officeDocument/2006/relationships/image" Target="../media/image453.png"/><Relationship Id="rId22" Type="http://schemas.openxmlformats.org/officeDocument/2006/relationships/image" Target="../media/image32.png"/><Relationship Id="rId21" Type="http://schemas.openxmlformats.org/officeDocument/2006/relationships/image" Target="../media/image452.png"/><Relationship Id="rId24" Type="http://schemas.openxmlformats.org/officeDocument/2006/relationships/image" Target="../media/image31.png"/><Relationship Id="rId23"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5"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07.png"/><Relationship Id="rId16" Type="http://schemas.openxmlformats.org/officeDocument/2006/relationships/image" Target="../media/image94.png"/><Relationship Id="rId19" Type="http://schemas.openxmlformats.org/officeDocument/2006/relationships/image" Target="../media/image449.png"/><Relationship Id="rId18" Type="http://schemas.openxmlformats.org/officeDocument/2006/relationships/image" Target="../media/image447.png"/></Relationships>
</file>

<file path=ppt/slides/_rels/slide56.xml.rels><?xml version="1.0" encoding="UTF-8" standalone="yes"?><Relationships xmlns="http://schemas.openxmlformats.org/package/2006/relationships"><Relationship Id="rId20" Type="http://schemas.openxmlformats.org/officeDocument/2006/relationships/image" Target="../media/image454.png"/><Relationship Id="rId22" Type="http://schemas.openxmlformats.org/officeDocument/2006/relationships/image" Target="../media/image109.png"/><Relationship Id="rId21" Type="http://schemas.openxmlformats.org/officeDocument/2006/relationships/image" Target="../media/image143.png"/><Relationship Id="rId24" Type="http://schemas.openxmlformats.org/officeDocument/2006/relationships/image" Target="../media/image94.png"/><Relationship Id="rId23" Type="http://schemas.openxmlformats.org/officeDocument/2006/relationships/image" Target="../media/image348.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2.png"/><Relationship Id="rId25" Type="http://schemas.openxmlformats.org/officeDocument/2006/relationships/image" Target="../media/image460.jpg"/><Relationship Id="rId28" Type="http://schemas.openxmlformats.org/officeDocument/2006/relationships/image" Target="../media/image31.png"/><Relationship Id="rId27" Type="http://schemas.openxmlformats.org/officeDocument/2006/relationships/image" Target="../media/image30.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28.png"/><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51.jpg"/><Relationship Id="rId16" Type="http://schemas.openxmlformats.org/officeDocument/2006/relationships/image" Target="../media/image144.png"/><Relationship Id="rId19" Type="http://schemas.openxmlformats.org/officeDocument/2006/relationships/image" Target="../media/image57.png"/><Relationship Id="rId18" Type="http://schemas.openxmlformats.org/officeDocument/2006/relationships/image" Target="../media/image53.png"/></Relationships>
</file>

<file path=ppt/slides/_rels/slide57.xml.rels><?xml version="1.0" encoding="UTF-8" standalone="yes"?><Relationships xmlns="http://schemas.openxmlformats.org/package/2006/relationships"><Relationship Id="rId20" Type="http://schemas.openxmlformats.org/officeDocument/2006/relationships/image" Target="../media/image463.png"/><Relationship Id="rId22" Type="http://schemas.openxmlformats.org/officeDocument/2006/relationships/image" Target="../media/image462.png"/><Relationship Id="rId21" Type="http://schemas.openxmlformats.org/officeDocument/2006/relationships/image" Target="../media/image464.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slide" Target="/ppt/slides/slide3.xml"/><Relationship Id="rId9" Type="http://schemas.openxmlformats.org/officeDocument/2006/relationships/slide" Target="/ppt/slides/slide42.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60.xml"/><Relationship Id="rId10" Type="http://schemas.openxmlformats.org/officeDocument/2006/relationships/slide" Target="/ppt/slides/slide55.xml"/><Relationship Id="rId13" Type="http://schemas.openxmlformats.org/officeDocument/2006/relationships/slide" Target="/ppt/slides/slide74.xml"/><Relationship Id="rId12" Type="http://schemas.openxmlformats.org/officeDocument/2006/relationships/slide" Target="/ppt/slides/slide66.xml"/><Relationship Id="rId15" Type="http://schemas.openxmlformats.org/officeDocument/2006/relationships/slide" Target="/ppt/slides/slide80.xml"/><Relationship Id="rId14" Type="http://schemas.openxmlformats.org/officeDocument/2006/relationships/slide" Target="/ppt/slides/slide77.xml"/><Relationship Id="rId17" Type="http://schemas.openxmlformats.org/officeDocument/2006/relationships/image" Target="../media/image342.png"/><Relationship Id="rId16" Type="http://schemas.openxmlformats.org/officeDocument/2006/relationships/slide" Target="/ppt/slides/slide81.xml"/><Relationship Id="rId19" Type="http://schemas.openxmlformats.org/officeDocument/2006/relationships/image" Target="../media/image348.png"/><Relationship Id="rId18" Type="http://schemas.openxmlformats.org/officeDocument/2006/relationships/image" Target="../media/image109.png"/></Relationships>
</file>

<file path=ppt/slides/_rels/slide58.xml.rels><?xml version="1.0" encoding="UTF-8" standalone="yes"?><Relationships xmlns="http://schemas.openxmlformats.org/package/2006/relationships"><Relationship Id="rId20" Type="http://schemas.openxmlformats.org/officeDocument/2006/relationships/image" Target="../media/image468.pn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61.png"/><Relationship Id="rId16" Type="http://schemas.openxmlformats.org/officeDocument/2006/relationships/image" Target="../media/image94.png"/><Relationship Id="rId19" Type="http://schemas.openxmlformats.org/officeDocument/2006/relationships/image" Target="../media/image466.png"/><Relationship Id="rId18" Type="http://schemas.openxmlformats.org/officeDocument/2006/relationships/image" Target="../media/image465.png"/></Relationships>
</file>

<file path=ppt/slides/_rels/slide59.xml.rels><?xml version="1.0" encoding="UTF-8" standalone="yes"?><Relationships xmlns="http://schemas.openxmlformats.org/package/2006/relationships"><Relationship Id="rId20" Type="http://schemas.openxmlformats.org/officeDocument/2006/relationships/image" Target="../media/image473.pn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67.png"/><Relationship Id="rId16" Type="http://schemas.openxmlformats.org/officeDocument/2006/relationships/image" Target="../media/image471.png"/><Relationship Id="rId19" Type="http://schemas.openxmlformats.org/officeDocument/2006/relationships/image" Target="../media/image472.png"/><Relationship Id="rId18" Type="http://schemas.openxmlformats.org/officeDocument/2006/relationships/image" Target="../media/image4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image" Target="../media/image30.png"/><Relationship Id="rId5" Type="http://schemas.openxmlformats.org/officeDocument/2006/relationships/slide" Target="/ppt/slides/slide5.xml"/><Relationship Id="rId6" Type="http://schemas.openxmlformats.org/officeDocument/2006/relationships/slide" Target="/ppt/slides/slide11.xml"/><Relationship Id="rId7" Type="http://schemas.openxmlformats.org/officeDocument/2006/relationships/slide" Target="/ppt/slides/slide23.xml"/><Relationship Id="rId8" Type="http://schemas.openxmlformats.org/officeDocument/2006/relationships/image" Target="../media/image32.png"/><Relationship Id="rId11" Type="http://schemas.openxmlformats.org/officeDocument/2006/relationships/image" Target="../media/image28.png"/><Relationship Id="rId10" Type="http://schemas.openxmlformats.org/officeDocument/2006/relationships/image" Target="../media/image31.png"/></Relationships>
</file>

<file path=ppt/slides/_rels/slide60.xml.rels><?xml version="1.0" encoding="UTF-8" standalone="yes"?><Relationships xmlns="http://schemas.openxmlformats.org/package/2006/relationships"><Relationship Id="rId20" Type="http://schemas.openxmlformats.org/officeDocument/2006/relationships/image" Target="../media/image144.png"/><Relationship Id="rId22" Type="http://schemas.openxmlformats.org/officeDocument/2006/relationships/image" Target="../media/image483.png"/><Relationship Id="rId21" Type="http://schemas.openxmlformats.org/officeDocument/2006/relationships/image" Target="../media/image490.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3.png"/><Relationship Id="rId16" Type="http://schemas.openxmlformats.org/officeDocument/2006/relationships/image" Target="../media/image94.png"/><Relationship Id="rId19" Type="http://schemas.openxmlformats.org/officeDocument/2006/relationships/image" Target="../media/image474.png"/><Relationship Id="rId18" Type="http://schemas.openxmlformats.org/officeDocument/2006/relationships/image" Target="../media/image491.png"/></Relationships>
</file>

<file path=ppt/slides/_rels/slide61.xml.rels><?xml version="1.0" encoding="UTF-8" standalone="yes"?><Relationships xmlns="http://schemas.openxmlformats.org/package/2006/relationships"><Relationship Id="rId20" Type="http://schemas.openxmlformats.org/officeDocument/2006/relationships/image" Target="../media/image489.png"/><Relationship Id="rId22" Type="http://schemas.openxmlformats.org/officeDocument/2006/relationships/image" Target="../media/image475.png"/><Relationship Id="rId21" Type="http://schemas.openxmlformats.org/officeDocument/2006/relationships/image" Target="../media/image485.png"/><Relationship Id="rId24" Type="http://schemas.openxmlformats.org/officeDocument/2006/relationships/image" Target="../media/image476.png"/><Relationship Id="rId23" Type="http://schemas.openxmlformats.org/officeDocument/2006/relationships/image" Target="../media/image487.pn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477.png"/><Relationship Id="rId25" Type="http://schemas.openxmlformats.org/officeDocument/2006/relationships/image" Target="../media/image484.png"/><Relationship Id="rId28" Type="http://schemas.openxmlformats.org/officeDocument/2006/relationships/image" Target="../media/image32.png"/><Relationship Id="rId27" Type="http://schemas.openxmlformats.org/officeDocument/2006/relationships/image" Target="../media/image488.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30.png"/><Relationship Id="rId7" Type="http://schemas.openxmlformats.org/officeDocument/2006/relationships/slide" Target="/ppt/slides/slide40.xml"/><Relationship Id="rId8" Type="http://schemas.openxmlformats.org/officeDocument/2006/relationships/slide" Target="/ppt/slides/slide42.xml"/><Relationship Id="rId31" Type="http://schemas.openxmlformats.org/officeDocument/2006/relationships/image" Target="../media/image28.png"/><Relationship Id="rId30" Type="http://schemas.openxmlformats.org/officeDocument/2006/relationships/image" Target="../media/image31.png"/><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86.png"/><Relationship Id="rId16" Type="http://schemas.openxmlformats.org/officeDocument/2006/relationships/image" Target="../media/image94.png"/><Relationship Id="rId19" Type="http://schemas.openxmlformats.org/officeDocument/2006/relationships/image" Target="../media/image478.png"/><Relationship Id="rId18" Type="http://schemas.openxmlformats.org/officeDocument/2006/relationships/image" Target="../media/image480.png"/></Relationships>
</file>

<file path=ppt/slides/_rels/slide62.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79.png"/><Relationship Id="rId16" Type="http://schemas.openxmlformats.org/officeDocument/2006/relationships/image" Target="../media/image94.png"/><Relationship Id="rId19" Type="http://schemas.openxmlformats.org/officeDocument/2006/relationships/image" Target="../media/image32.png"/><Relationship Id="rId18" Type="http://schemas.openxmlformats.org/officeDocument/2006/relationships/image" Target="../media/image144.png"/></Relationships>
</file>

<file path=ppt/slides/_rels/slide63.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2.png"/><Relationship Id="rId16" Type="http://schemas.openxmlformats.org/officeDocument/2006/relationships/image" Target="../media/image94.png"/><Relationship Id="rId19" Type="http://schemas.openxmlformats.org/officeDocument/2006/relationships/image" Target="../media/image31.png"/><Relationship Id="rId18" Type="http://schemas.openxmlformats.org/officeDocument/2006/relationships/image" Target="../media/image30.png"/></Relationships>
</file>

<file path=ppt/slides/_rels/slide64.xml.rels><?xml version="1.0" encoding="UTF-8" standalone="yes"?><Relationships xmlns="http://schemas.openxmlformats.org/package/2006/relationships"><Relationship Id="rId20" Type="http://schemas.openxmlformats.org/officeDocument/2006/relationships/image" Target="../media/image492.png"/><Relationship Id="rId22" Type="http://schemas.openxmlformats.org/officeDocument/2006/relationships/image" Target="../media/image49.png"/><Relationship Id="rId21" Type="http://schemas.openxmlformats.org/officeDocument/2006/relationships/image" Target="../media/image342.png"/><Relationship Id="rId24" Type="http://schemas.openxmlformats.org/officeDocument/2006/relationships/image" Target="../media/image507.png"/><Relationship Id="rId23" Type="http://schemas.openxmlformats.org/officeDocument/2006/relationships/image" Target="../media/image504.png"/><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0.png"/><Relationship Id="rId25" Type="http://schemas.openxmlformats.org/officeDocument/2006/relationships/image" Target="../media/image32.png"/><Relationship Id="rId28" Type="http://schemas.openxmlformats.org/officeDocument/2006/relationships/image" Target="../media/image28.png"/><Relationship Id="rId27"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82.png"/><Relationship Id="rId16" Type="http://schemas.openxmlformats.org/officeDocument/2006/relationships/image" Target="../media/image94.png"/><Relationship Id="rId19" Type="http://schemas.openxmlformats.org/officeDocument/2006/relationships/image" Target="../media/image495.png"/><Relationship Id="rId18" Type="http://schemas.openxmlformats.org/officeDocument/2006/relationships/image" Target="../media/image481.png"/></Relationships>
</file>

<file path=ppt/slides/_rels/slide65.xml.rels><?xml version="1.0" encoding="UTF-8" standalone="yes"?><Relationships xmlns="http://schemas.openxmlformats.org/package/2006/relationships"><Relationship Id="rId20" Type="http://schemas.openxmlformats.org/officeDocument/2006/relationships/slide" Target="/ppt/slides/slide77.xml"/><Relationship Id="rId22" Type="http://schemas.openxmlformats.org/officeDocument/2006/relationships/slide" Target="/ppt/slides/slide81.xml"/><Relationship Id="rId21" Type="http://schemas.openxmlformats.org/officeDocument/2006/relationships/slide" Target="/ppt/slides/slide80.xml"/><Relationship Id="rId24" Type="http://schemas.openxmlformats.org/officeDocument/2006/relationships/image" Target="../media/image23.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06.png"/><Relationship Id="rId4" Type="http://schemas.openxmlformats.org/officeDocument/2006/relationships/image" Target="../media/image510.png"/><Relationship Id="rId9" Type="http://schemas.openxmlformats.org/officeDocument/2006/relationships/image" Target="../media/image94.png"/><Relationship Id="rId26" Type="http://schemas.openxmlformats.org/officeDocument/2006/relationships/image" Target="../media/image41.png"/><Relationship Id="rId25" Type="http://schemas.openxmlformats.org/officeDocument/2006/relationships/image" Target="../media/image24.png"/><Relationship Id="rId5" Type="http://schemas.openxmlformats.org/officeDocument/2006/relationships/image" Target="../media/image503.png"/><Relationship Id="rId6" Type="http://schemas.openxmlformats.org/officeDocument/2006/relationships/image" Target="../media/image497.png"/><Relationship Id="rId7" Type="http://schemas.openxmlformats.org/officeDocument/2006/relationships/image" Target="../media/image508.png"/><Relationship Id="rId8" Type="http://schemas.openxmlformats.org/officeDocument/2006/relationships/image" Target="../media/image502.png"/><Relationship Id="rId11" Type="http://schemas.openxmlformats.org/officeDocument/2006/relationships/slide" Target="/ppt/slides/slide11.xml"/><Relationship Id="rId10" Type="http://schemas.openxmlformats.org/officeDocument/2006/relationships/slide" Target="/ppt/slides/slide3.xml"/><Relationship Id="rId13" Type="http://schemas.openxmlformats.org/officeDocument/2006/relationships/slide" Target="/ppt/slides/slide24.xml"/><Relationship Id="rId12" Type="http://schemas.openxmlformats.org/officeDocument/2006/relationships/slide" Target="/ppt/slides/slide23.xml"/><Relationship Id="rId15" Type="http://schemas.openxmlformats.org/officeDocument/2006/relationships/slide" Target="/ppt/slides/slide42.xml"/><Relationship Id="rId14" Type="http://schemas.openxmlformats.org/officeDocument/2006/relationships/slide" Target="/ppt/slides/slide40.xml"/><Relationship Id="rId17" Type="http://schemas.openxmlformats.org/officeDocument/2006/relationships/slide" Target="/ppt/slides/slide60.xml"/><Relationship Id="rId16" Type="http://schemas.openxmlformats.org/officeDocument/2006/relationships/slide" Target="/ppt/slides/slide55.xml"/><Relationship Id="rId19" Type="http://schemas.openxmlformats.org/officeDocument/2006/relationships/slide" Target="/ppt/slides/slide74.xml"/><Relationship Id="rId18" Type="http://schemas.openxmlformats.org/officeDocument/2006/relationships/slide" Target="/ppt/slides/slide66.xml"/></Relationships>
</file>

<file path=ppt/slides/_rels/slide66.xml.rels><?xml version="1.0" encoding="UTF-8" standalone="yes"?><Relationships xmlns="http://schemas.openxmlformats.org/package/2006/relationships"><Relationship Id="rId20" Type="http://schemas.openxmlformats.org/officeDocument/2006/relationships/image" Target="../media/image511.png"/><Relationship Id="rId22" Type="http://schemas.openxmlformats.org/officeDocument/2006/relationships/image" Target="../media/image513.png"/><Relationship Id="rId21" Type="http://schemas.openxmlformats.org/officeDocument/2006/relationships/image" Target="../media/image518.png"/><Relationship Id="rId24" Type="http://schemas.openxmlformats.org/officeDocument/2006/relationships/image" Target="../media/image516.png"/><Relationship Id="rId23" Type="http://schemas.openxmlformats.org/officeDocument/2006/relationships/image" Target="../media/image512.png"/><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514.png"/><Relationship Id="rId25" Type="http://schemas.openxmlformats.org/officeDocument/2006/relationships/image" Target="../media/image522.png"/><Relationship Id="rId28" Type="http://schemas.openxmlformats.org/officeDocument/2006/relationships/image" Target="../media/image519.png"/><Relationship Id="rId27" Type="http://schemas.openxmlformats.org/officeDocument/2006/relationships/image" Target="../media/image529.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524.png"/><Relationship Id="rId7" Type="http://schemas.openxmlformats.org/officeDocument/2006/relationships/slide" Target="/ppt/slides/slide40.xml"/><Relationship Id="rId8" Type="http://schemas.openxmlformats.org/officeDocument/2006/relationships/slide" Target="/ppt/slides/slide42.xml"/><Relationship Id="rId31" Type="http://schemas.openxmlformats.org/officeDocument/2006/relationships/image" Target="../media/image342.png"/><Relationship Id="rId30" Type="http://schemas.openxmlformats.org/officeDocument/2006/relationships/image" Target="../media/image307.png"/><Relationship Id="rId11" Type="http://schemas.openxmlformats.org/officeDocument/2006/relationships/slide" Target="/ppt/slides/slide66.xml"/><Relationship Id="rId33" Type="http://schemas.openxmlformats.org/officeDocument/2006/relationships/image" Target="../media/image528.png"/><Relationship Id="rId10" Type="http://schemas.openxmlformats.org/officeDocument/2006/relationships/slide" Target="/ppt/slides/slide60.xml"/><Relationship Id="rId32" Type="http://schemas.openxmlformats.org/officeDocument/2006/relationships/image" Target="../media/image135.png"/><Relationship Id="rId13" Type="http://schemas.openxmlformats.org/officeDocument/2006/relationships/slide" Target="/ppt/slides/slide77.xml"/><Relationship Id="rId35" Type="http://schemas.openxmlformats.org/officeDocument/2006/relationships/image" Target="../media/image32.png"/><Relationship Id="rId12" Type="http://schemas.openxmlformats.org/officeDocument/2006/relationships/slide" Target="/ppt/slides/slide74.xml"/><Relationship Id="rId34" Type="http://schemas.openxmlformats.org/officeDocument/2006/relationships/image" Target="../media/image520.png"/><Relationship Id="rId15" Type="http://schemas.openxmlformats.org/officeDocument/2006/relationships/slide" Target="/ppt/slides/slide81.xml"/><Relationship Id="rId37" Type="http://schemas.openxmlformats.org/officeDocument/2006/relationships/image" Target="../media/image31.png"/><Relationship Id="rId14" Type="http://schemas.openxmlformats.org/officeDocument/2006/relationships/slide" Target="/ppt/slides/slide80.xml"/><Relationship Id="rId36" Type="http://schemas.openxmlformats.org/officeDocument/2006/relationships/image" Target="../media/image30.png"/><Relationship Id="rId17" Type="http://schemas.openxmlformats.org/officeDocument/2006/relationships/image" Target="../media/image53.png"/><Relationship Id="rId16" Type="http://schemas.openxmlformats.org/officeDocument/2006/relationships/image" Target="../media/image94.png"/><Relationship Id="rId38" Type="http://schemas.openxmlformats.org/officeDocument/2006/relationships/image" Target="../media/image28.png"/><Relationship Id="rId19" Type="http://schemas.openxmlformats.org/officeDocument/2006/relationships/image" Target="../media/image509.png"/><Relationship Id="rId18" Type="http://schemas.openxmlformats.org/officeDocument/2006/relationships/image" Target="../media/image57.png"/></Relationships>
</file>

<file path=ppt/slides/_rels/slide67.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532.png"/><Relationship Id="rId21" Type="http://schemas.openxmlformats.org/officeDocument/2006/relationships/image" Target="../media/image365.png"/><Relationship Id="rId24" Type="http://schemas.openxmlformats.org/officeDocument/2006/relationships/image" Target="../media/image163.png"/><Relationship Id="rId23" Type="http://schemas.openxmlformats.org/officeDocument/2006/relationships/image" Target="../media/image541.png"/><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0.png"/><Relationship Id="rId25" Type="http://schemas.openxmlformats.org/officeDocument/2006/relationships/image" Target="../media/image32.png"/><Relationship Id="rId28" Type="http://schemas.openxmlformats.org/officeDocument/2006/relationships/image" Target="../media/image28.png"/><Relationship Id="rId27"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62.png"/><Relationship Id="rId16" Type="http://schemas.openxmlformats.org/officeDocument/2006/relationships/image" Target="../media/image94.png"/><Relationship Id="rId19" Type="http://schemas.openxmlformats.org/officeDocument/2006/relationships/image" Target="../media/image531.png"/><Relationship Id="rId18" Type="http://schemas.openxmlformats.org/officeDocument/2006/relationships/image" Target="../media/image527.png"/></Relationships>
</file>

<file path=ppt/slides/_rels/slide68.xml.rels><?xml version="1.0" encoding="UTF-8" standalone="yes"?><Relationships xmlns="http://schemas.openxmlformats.org/package/2006/relationships"><Relationship Id="rId20" Type="http://schemas.openxmlformats.org/officeDocument/2006/relationships/image" Target="../media/image139.png"/><Relationship Id="rId22" Type="http://schemas.openxmlformats.org/officeDocument/2006/relationships/image" Target="../media/image545.png"/><Relationship Id="rId21" Type="http://schemas.openxmlformats.org/officeDocument/2006/relationships/image" Target="../media/image543.png"/><Relationship Id="rId24" Type="http://schemas.openxmlformats.org/officeDocument/2006/relationships/image" Target="../media/image540.png"/><Relationship Id="rId23" Type="http://schemas.openxmlformats.org/officeDocument/2006/relationships/image" Target="../media/image542.png"/><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0.png"/><Relationship Id="rId25" Type="http://schemas.openxmlformats.org/officeDocument/2006/relationships/image" Target="../media/image32.png"/><Relationship Id="rId28" Type="http://schemas.openxmlformats.org/officeDocument/2006/relationships/image" Target="../media/image28.png"/><Relationship Id="rId27"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67.png"/><Relationship Id="rId16" Type="http://schemas.openxmlformats.org/officeDocument/2006/relationships/image" Target="../media/image94.png"/><Relationship Id="rId19" Type="http://schemas.openxmlformats.org/officeDocument/2006/relationships/image" Target="../media/image495.png"/><Relationship Id="rId18" Type="http://schemas.openxmlformats.org/officeDocument/2006/relationships/image" Target="../media/image365.png"/></Relationships>
</file>

<file path=ppt/slides/_rels/slide69.xml.rels><?xml version="1.0" encoding="UTF-8" standalone="yes"?><Relationships xmlns="http://schemas.openxmlformats.org/package/2006/relationships"><Relationship Id="rId20" Type="http://schemas.openxmlformats.org/officeDocument/2006/relationships/image" Target="../media/image239.png"/><Relationship Id="rId22" Type="http://schemas.openxmlformats.org/officeDocument/2006/relationships/image" Target="../media/image551.png"/><Relationship Id="rId21" Type="http://schemas.openxmlformats.org/officeDocument/2006/relationships/image" Target="../media/image234.png"/><Relationship Id="rId24" Type="http://schemas.openxmlformats.org/officeDocument/2006/relationships/image" Target="../media/image554.png"/><Relationship Id="rId23" Type="http://schemas.openxmlformats.org/officeDocument/2006/relationships/image" Target="../media/image550.png"/><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0.png"/><Relationship Id="rId25" Type="http://schemas.openxmlformats.org/officeDocument/2006/relationships/image" Target="../media/image32.png"/><Relationship Id="rId28" Type="http://schemas.openxmlformats.org/officeDocument/2006/relationships/image" Target="../media/image28.png"/><Relationship Id="rId27"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43.png"/><Relationship Id="rId16" Type="http://schemas.openxmlformats.org/officeDocument/2006/relationships/image" Target="../media/image94.png"/><Relationship Id="rId19" Type="http://schemas.openxmlformats.org/officeDocument/2006/relationships/image" Target="../media/image549.png"/><Relationship Id="rId18"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slide" Target="/ppt/slides/slide3.xml"/><Relationship Id="rId9" Type="http://schemas.openxmlformats.org/officeDocument/2006/relationships/image" Target="../media/image42.png"/><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23.xml"/><Relationship Id="rId11" Type="http://schemas.openxmlformats.org/officeDocument/2006/relationships/image" Target="../media/image24.png"/><Relationship Id="rId10" Type="http://schemas.openxmlformats.org/officeDocument/2006/relationships/image" Target="../media/image23.png"/><Relationship Id="rId12" Type="http://schemas.openxmlformats.org/officeDocument/2006/relationships/image" Target="../media/image41.png"/></Relationships>
</file>

<file path=ppt/slides/_rels/slide70.xml.rels><?xml version="1.0" encoding="UTF-8" standalone="yes"?><Relationships xmlns="http://schemas.openxmlformats.org/package/2006/relationships"><Relationship Id="rId20" Type="http://schemas.openxmlformats.org/officeDocument/2006/relationships/image" Target="../media/image549.png"/><Relationship Id="rId22" Type="http://schemas.openxmlformats.org/officeDocument/2006/relationships/image" Target="../media/image94.png"/><Relationship Id="rId21" Type="http://schemas.openxmlformats.org/officeDocument/2006/relationships/image" Target="../media/image565.png"/><Relationship Id="rId24" Type="http://schemas.openxmlformats.org/officeDocument/2006/relationships/image" Target="../media/image560.png"/><Relationship Id="rId23" Type="http://schemas.openxmlformats.org/officeDocument/2006/relationships/image" Target="../media/image570.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2.png"/><Relationship Id="rId25" Type="http://schemas.openxmlformats.org/officeDocument/2006/relationships/image" Target="../media/image559.png"/><Relationship Id="rId28" Type="http://schemas.openxmlformats.org/officeDocument/2006/relationships/image" Target="../media/image31.png"/><Relationship Id="rId27" Type="http://schemas.openxmlformats.org/officeDocument/2006/relationships/image" Target="../media/image30.png"/><Relationship Id="rId5" Type="http://schemas.openxmlformats.org/officeDocument/2006/relationships/slide" Target="/ppt/slides/slide23.xml"/><Relationship Id="rId6" Type="http://schemas.openxmlformats.org/officeDocument/2006/relationships/slide" Target="/ppt/slides/slide24.xml"/><Relationship Id="rId29" Type="http://schemas.openxmlformats.org/officeDocument/2006/relationships/image" Target="../media/image28.png"/><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58.png"/><Relationship Id="rId16" Type="http://schemas.openxmlformats.org/officeDocument/2006/relationships/image" Target="../media/image556.png"/><Relationship Id="rId19" Type="http://schemas.openxmlformats.org/officeDocument/2006/relationships/image" Target="../media/image109.png"/><Relationship Id="rId18" Type="http://schemas.openxmlformats.org/officeDocument/2006/relationships/image" Target="../media/image143.png"/></Relationships>
</file>

<file path=ppt/slides/_rels/slide71.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2.png"/><Relationship Id="rId16" Type="http://schemas.openxmlformats.org/officeDocument/2006/relationships/image" Target="../media/image94.png"/><Relationship Id="rId19" Type="http://schemas.openxmlformats.org/officeDocument/2006/relationships/image" Target="../media/image31.png"/><Relationship Id="rId18" Type="http://schemas.openxmlformats.org/officeDocument/2006/relationships/image" Target="../media/image30.png"/></Relationships>
</file>

<file path=ppt/slides/_rels/slide72.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474.png"/><Relationship Id="rId16" Type="http://schemas.openxmlformats.org/officeDocument/2006/relationships/image" Target="../media/image94.png"/><Relationship Id="rId19" Type="http://schemas.openxmlformats.org/officeDocument/2006/relationships/image" Target="../media/image564.jpg"/><Relationship Id="rId18" Type="http://schemas.openxmlformats.org/officeDocument/2006/relationships/image" Target="../media/image144.png"/></Relationships>
</file>

<file path=ppt/slides/_rels/slide73.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2.png"/><Relationship Id="rId16" Type="http://schemas.openxmlformats.org/officeDocument/2006/relationships/image" Target="../media/image94.png"/><Relationship Id="rId19" Type="http://schemas.openxmlformats.org/officeDocument/2006/relationships/image" Target="../media/image31.png"/><Relationship Id="rId18" Type="http://schemas.openxmlformats.org/officeDocument/2006/relationships/image" Target="../media/image30.png"/></Relationships>
</file>

<file path=ppt/slides/_rels/slide74.xml.rels><?xml version="1.0" encoding="UTF-8" standalone="yes"?><Relationships xmlns="http://schemas.openxmlformats.org/package/2006/relationships"><Relationship Id="rId20" Type="http://schemas.openxmlformats.org/officeDocument/2006/relationships/image" Target="../media/image569.png"/><Relationship Id="rId22" Type="http://schemas.openxmlformats.org/officeDocument/2006/relationships/image" Target="../media/image163.png"/><Relationship Id="rId21" Type="http://schemas.openxmlformats.org/officeDocument/2006/relationships/hyperlink" Target="https://shinhangroup.com/kr/common/download/commonDownload.jsp?actionValue=PDF&amp;pathKey=GRI&amp;fileName=2022SFG_Special_Report_Human_Rights.pdf" TargetMode="External"/><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3.png"/><Relationship Id="rId16" Type="http://schemas.openxmlformats.org/officeDocument/2006/relationships/image" Target="../media/image94.png"/><Relationship Id="rId19" Type="http://schemas.openxmlformats.org/officeDocument/2006/relationships/image" Target="../media/image474.png"/><Relationship Id="rId18" Type="http://schemas.openxmlformats.org/officeDocument/2006/relationships/image" Target="../media/image561.png"/></Relationships>
</file>

<file path=ppt/slides/_rels/slide75.xml.rels><?xml version="1.0" encoding="UTF-8" standalone="yes"?><Relationships xmlns="http://schemas.openxmlformats.org/package/2006/relationships"><Relationship Id="rId20" Type="http://schemas.openxmlformats.org/officeDocument/2006/relationships/image" Target="../media/image567.png"/><Relationship Id="rId22" Type="http://schemas.openxmlformats.org/officeDocument/2006/relationships/image" Target="../media/image32.png"/><Relationship Id="rId21" Type="http://schemas.openxmlformats.org/officeDocument/2006/relationships/hyperlink" Target="https://shinhangroup.com/kr/common/download/commonDownload.jsp?actionValue=PDF&amp;pathKey=GRI&amp;fileName=2022SFG_Special_Report_Diversity.pdf" TargetMode="External"/><Relationship Id="rId24" Type="http://schemas.openxmlformats.org/officeDocument/2006/relationships/image" Target="../media/image31.png"/><Relationship Id="rId23"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5"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34.png"/><Relationship Id="rId16" Type="http://schemas.openxmlformats.org/officeDocument/2006/relationships/image" Target="../media/image94.png"/><Relationship Id="rId19" Type="http://schemas.openxmlformats.org/officeDocument/2006/relationships/image" Target="../media/image528.png"/><Relationship Id="rId18" Type="http://schemas.openxmlformats.org/officeDocument/2006/relationships/image" Target="../media/image135.png"/></Relationships>
</file>

<file path=ppt/slides/_rels/slide76.xml.rels><?xml version="1.0" encoding="UTF-8" standalone="yes"?><Relationships xmlns="http://schemas.openxmlformats.org/package/2006/relationships"><Relationship Id="rId20" Type="http://schemas.openxmlformats.org/officeDocument/2006/relationships/image" Target="../media/image549.pn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307.png"/><Relationship Id="rId16" Type="http://schemas.openxmlformats.org/officeDocument/2006/relationships/image" Target="../media/image94.png"/><Relationship Id="rId19" Type="http://schemas.openxmlformats.org/officeDocument/2006/relationships/image" Target="../media/image577.png"/><Relationship Id="rId18" Type="http://schemas.openxmlformats.org/officeDocument/2006/relationships/image" Target="../media/image143.png"/></Relationships>
</file>

<file path=ppt/slides/_rels/slide77.xml.rels><?xml version="1.0" encoding="UTF-8" standalone="yes"?><Relationships xmlns="http://schemas.openxmlformats.org/package/2006/relationships"><Relationship Id="rId20" Type="http://schemas.openxmlformats.org/officeDocument/2006/relationships/image" Target="../media/image144.png"/><Relationship Id="rId22" Type="http://schemas.openxmlformats.org/officeDocument/2006/relationships/hyperlink" Target="https://www.shinhanlife.co.kr/hp/cdhh0180.do" TargetMode="External"/><Relationship Id="rId21" Type="http://schemas.openxmlformats.org/officeDocument/2006/relationships/image" Target="../media/image567.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3.png"/><Relationship Id="rId16" Type="http://schemas.openxmlformats.org/officeDocument/2006/relationships/image" Target="../media/image94.png"/><Relationship Id="rId19" Type="http://schemas.openxmlformats.org/officeDocument/2006/relationships/image" Target="../media/image573.png"/><Relationship Id="rId18" Type="http://schemas.openxmlformats.org/officeDocument/2006/relationships/image" Target="../media/image57.png"/></Relationships>
</file>

<file path=ppt/slides/_rels/slide78.xml.rels><?xml version="1.0" encoding="UTF-8" standalone="yes"?><Relationships xmlns="http://schemas.openxmlformats.org/package/2006/relationships"><Relationship Id="rId20" Type="http://schemas.openxmlformats.org/officeDocument/2006/relationships/image" Target="../media/image574.png"/><Relationship Id="rId22" Type="http://schemas.openxmlformats.org/officeDocument/2006/relationships/image" Target="../media/image583.png"/><Relationship Id="rId21" Type="http://schemas.openxmlformats.org/officeDocument/2006/relationships/image" Target="../media/image578.png"/><Relationship Id="rId24" Type="http://schemas.openxmlformats.org/officeDocument/2006/relationships/image" Target="../media/image32.png"/><Relationship Id="rId23" Type="http://schemas.openxmlformats.org/officeDocument/2006/relationships/image" Target="../media/image582.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1.png"/><Relationship Id="rId25" Type="http://schemas.openxmlformats.org/officeDocument/2006/relationships/image" Target="../media/image30.png"/><Relationship Id="rId27"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143.png"/><Relationship Id="rId16" Type="http://schemas.openxmlformats.org/officeDocument/2006/relationships/image" Target="../media/image94.png"/><Relationship Id="rId19" Type="http://schemas.openxmlformats.org/officeDocument/2006/relationships/image" Target="../media/image579.png"/><Relationship Id="rId18" Type="http://schemas.openxmlformats.org/officeDocument/2006/relationships/image" Target="../media/image135.png"/></Relationships>
</file>

<file path=ppt/slides/_rels/slide79.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4.png"/><Relationship Id="rId4" Type="http://schemas.openxmlformats.org/officeDocument/2006/relationships/slide" Target="/ppt/slides/slide3.xml"/><Relationship Id="rId9" Type="http://schemas.openxmlformats.org/officeDocument/2006/relationships/slide" Target="/ppt/slides/slide42.xml"/><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60.xml"/><Relationship Id="rId10" Type="http://schemas.openxmlformats.org/officeDocument/2006/relationships/slide" Target="/ppt/slides/slide55.xml"/><Relationship Id="rId13" Type="http://schemas.openxmlformats.org/officeDocument/2006/relationships/slide" Target="/ppt/slides/slide74.xml"/><Relationship Id="rId12" Type="http://schemas.openxmlformats.org/officeDocument/2006/relationships/slide" Target="/ppt/slides/slide66.xml"/><Relationship Id="rId15" Type="http://schemas.openxmlformats.org/officeDocument/2006/relationships/slide" Target="/ppt/slides/slide80.xml"/><Relationship Id="rId14" Type="http://schemas.openxmlformats.org/officeDocument/2006/relationships/slide" Target="/ppt/slides/slide77.xml"/><Relationship Id="rId17" Type="http://schemas.openxmlformats.org/officeDocument/2006/relationships/image" Target="../media/image32.png"/><Relationship Id="rId16" Type="http://schemas.openxmlformats.org/officeDocument/2006/relationships/slide" Target="/ppt/slides/slide81.xml"/><Relationship Id="rId19" Type="http://schemas.openxmlformats.org/officeDocument/2006/relationships/image" Target="../media/image31.png"/><Relationship Id="rId18"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image" Target="../media/image30.png"/><Relationship Id="rId5" Type="http://schemas.openxmlformats.org/officeDocument/2006/relationships/slide" Target="/ppt/slides/slide5.xml"/><Relationship Id="rId6" Type="http://schemas.openxmlformats.org/officeDocument/2006/relationships/slide" Target="/ppt/slides/slide11.xml"/><Relationship Id="rId7" Type="http://schemas.openxmlformats.org/officeDocument/2006/relationships/slide" Target="/ppt/slides/slide23.xml"/><Relationship Id="rId8" Type="http://schemas.openxmlformats.org/officeDocument/2006/relationships/image" Target="../media/image32.png"/><Relationship Id="rId11" Type="http://schemas.openxmlformats.org/officeDocument/2006/relationships/image" Target="../media/image28.png"/><Relationship Id="rId10" Type="http://schemas.openxmlformats.org/officeDocument/2006/relationships/image" Target="../media/image31.png"/></Relationships>
</file>

<file path=ppt/slides/_rels/slide80.xml.rels><?xml version="1.0" encoding="UTF-8" standalone="yes"?><Relationships xmlns="http://schemas.openxmlformats.org/package/2006/relationships"><Relationship Id="rId20" Type="http://schemas.openxmlformats.org/officeDocument/2006/relationships/image" Target="../media/image144.png"/><Relationship Id="rId22" Type="http://schemas.openxmlformats.org/officeDocument/2006/relationships/image" Target="../media/image588.png"/><Relationship Id="rId21" Type="http://schemas.openxmlformats.org/officeDocument/2006/relationships/hyperlink" Target="mailto:sinmungo_life@shinhan.com" TargetMode="External"/><Relationship Id="rId24" Type="http://schemas.openxmlformats.org/officeDocument/2006/relationships/image" Target="../media/image32.png"/><Relationship Id="rId23" Type="http://schemas.openxmlformats.org/officeDocument/2006/relationships/hyperlink" Target="https://www.shinhanlife.co.kr/hp/cdhh0110.do" TargetMode="External"/><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55.xml"/><Relationship Id="rId26" Type="http://schemas.openxmlformats.org/officeDocument/2006/relationships/image" Target="../media/image31.png"/><Relationship Id="rId25" Type="http://schemas.openxmlformats.org/officeDocument/2006/relationships/image" Target="../media/image30.png"/><Relationship Id="rId27"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42.xml"/><Relationship Id="rId11" Type="http://schemas.openxmlformats.org/officeDocument/2006/relationships/slide" Target="/ppt/slides/slide66.xml"/><Relationship Id="rId10" Type="http://schemas.openxmlformats.org/officeDocument/2006/relationships/slide" Target="/ppt/slides/slide60.xml"/><Relationship Id="rId13" Type="http://schemas.openxmlformats.org/officeDocument/2006/relationships/slide" Target="/ppt/slides/slide77.xml"/><Relationship Id="rId12" Type="http://schemas.openxmlformats.org/officeDocument/2006/relationships/slide" Target="/ppt/slides/slide74.xml"/><Relationship Id="rId15" Type="http://schemas.openxmlformats.org/officeDocument/2006/relationships/slide" Target="/ppt/slides/slide81.xml"/><Relationship Id="rId14" Type="http://schemas.openxmlformats.org/officeDocument/2006/relationships/slide" Target="/ppt/slides/slide80.xml"/><Relationship Id="rId17" Type="http://schemas.openxmlformats.org/officeDocument/2006/relationships/image" Target="../media/image581.png"/><Relationship Id="rId16" Type="http://schemas.openxmlformats.org/officeDocument/2006/relationships/image" Target="../media/image94.png"/><Relationship Id="rId19" Type="http://schemas.openxmlformats.org/officeDocument/2006/relationships/image" Target="../media/image531.png"/><Relationship Id="rId18" Type="http://schemas.openxmlformats.org/officeDocument/2006/relationships/image" Target="../media/image527.png"/></Relationships>
</file>

<file path=ppt/slides/_rels/slide81.xml.rels><?xml version="1.0" encoding="UTF-8" standalone="yes"?><Relationships xmlns="http://schemas.openxmlformats.org/package/2006/relationships"><Relationship Id="rId20" Type="http://schemas.openxmlformats.org/officeDocument/2006/relationships/image" Target="../media/image24.png"/><Relationship Id="rId21"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19.png"/><Relationship Id="rId4" Type="http://schemas.openxmlformats.org/officeDocument/2006/relationships/image" Target="../media/image584.png"/><Relationship Id="rId9" Type="http://schemas.openxmlformats.org/officeDocument/2006/relationships/slide" Target="/ppt/slides/slide40.xml"/><Relationship Id="rId5" Type="http://schemas.openxmlformats.org/officeDocument/2006/relationships/slide" Target="/ppt/slides/slide3.xml"/><Relationship Id="rId6" Type="http://schemas.openxmlformats.org/officeDocument/2006/relationships/slide" Target="/ppt/slides/slide11.xml"/><Relationship Id="rId7" Type="http://schemas.openxmlformats.org/officeDocument/2006/relationships/slide" Target="/ppt/slides/slide23.xml"/><Relationship Id="rId8" Type="http://schemas.openxmlformats.org/officeDocument/2006/relationships/slide" Target="/ppt/slides/slide24.xml"/><Relationship Id="rId11" Type="http://schemas.openxmlformats.org/officeDocument/2006/relationships/image" Target="../media/image586.png"/><Relationship Id="rId10" Type="http://schemas.openxmlformats.org/officeDocument/2006/relationships/slide" Target="/ppt/slides/slide81.xml"/><Relationship Id="rId13" Type="http://schemas.openxmlformats.org/officeDocument/2006/relationships/slide" Target="/ppt/slides/slide83.xml"/><Relationship Id="rId12" Type="http://schemas.openxmlformats.org/officeDocument/2006/relationships/image" Target="../media/image587.png"/><Relationship Id="rId15" Type="http://schemas.openxmlformats.org/officeDocument/2006/relationships/slide" Target="/ppt/slides/slide91.xml"/><Relationship Id="rId14" Type="http://schemas.openxmlformats.org/officeDocument/2006/relationships/slide" Target="/ppt/slides/slide88.xml"/><Relationship Id="rId17" Type="http://schemas.openxmlformats.org/officeDocument/2006/relationships/slide" Target="/ppt/slides/slide99.xml"/><Relationship Id="rId16" Type="http://schemas.openxmlformats.org/officeDocument/2006/relationships/slide" Target="/ppt/slides/slide95.xml"/><Relationship Id="rId19" Type="http://schemas.openxmlformats.org/officeDocument/2006/relationships/image" Target="../media/image23.png"/><Relationship Id="rId18"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00.png"/><Relationship Id="rId4" Type="http://schemas.openxmlformats.org/officeDocument/2006/relationships/image" Target="../media/image603.png"/><Relationship Id="rId9" Type="http://schemas.openxmlformats.org/officeDocument/2006/relationships/slide" Target="/ppt/slides/slide24.xml"/><Relationship Id="rId5" Type="http://schemas.openxmlformats.org/officeDocument/2006/relationships/image" Target="../media/image221.png"/><Relationship Id="rId6" Type="http://schemas.openxmlformats.org/officeDocument/2006/relationships/slide" Target="/ppt/slides/slide3.xml"/><Relationship Id="rId7" Type="http://schemas.openxmlformats.org/officeDocument/2006/relationships/slide" Target="/ppt/slides/slide11.xml"/><Relationship Id="rId8" Type="http://schemas.openxmlformats.org/officeDocument/2006/relationships/slide" Target="/ppt/slides/slide23.xml"/><Relationship Id="rId11" Type="http://schemas.openxmlformats.org/officeDocument/2006/relationships/slide" Target="/ppt/slides/slide81.xml"/><Relationship Id="rId10" Type="http://schemas.openxmlformats.org/officeDocument/2006/relationships/slide" Target="/ppt/slides/slide40.xml"/><Relationship Id="rId13" Type="http://schemas.openxmlformats.org/officeDocument/2006/relationships/image" Target="../media/image23.png"/><Relationship Id="rId12" Type="http://schemas.openxmlformats.org/officeDocument/2006/relationships/image" Target="../media/image42.png"/><Relationship Id="rId15" Type="http://schemas.openxmlformats.org/officeDocument/2006/relationships/image" Target="../media/image41.png"/><Relationship Id="rId14" Type="http://schemas.openxmlformats.org/officeDocument/2006/relationships/image" Target="../media/image24.png"/></Relationships>
</file>

<file path=ppt/slides/_rels/slide83.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134.png"/><Relationship Id="rId14" Type="http://schemas.openxmlformats.org/officeDocument/2006/relationships/image" Target="../media/image94.png"/><Relationship Id="rId17" Type="http://schemas.openxmlformats.org/officeDocument/2006/relationships/image" Target="../media/image598.png"/><Relationship Id="rId16" Type="http://schemas.openxmlformats.org/officeDocument/2006/relationships/image" Target="../media/image109.png"/><Relationship Id="rId19" Type="http://schemas.openxmlformats.org/officeDocument/2006/relationships/image" Target="../media/image30.png"/><Relationship Id="rId18" Type="http://schemas.openxmlformats.org/officeDocument/2006/relationships/image" Target="../media/image32.png"/></Relationships>
</file>

<file path=ppt/slides/_rels/slide84.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09.png"/><Relationship Id="rId4" Type="http://schemas.openxmlformats.org/officeDocument/2006/relationships/slide" Target="/ppt/slides/slide3.xml"/><Relationship Id="rId9" Type="http://schemas.openxmlformats.org/officeDocument/2006/relationships/slide" Target="/ppt/slides/slide81.xml"/><Relationship Id="rId5" Type="http://schemas.openxmlformats.org/officeDocument/2006/relationships/slide" Target="/ppt/slides/slide11.xml"/><Relationship Id="rId6" Type="http://schemas.openxmlformats.org/officeDocument/2006/relationships/slide" Target="/ppt/slides/slide23.xml"/><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88.xml"/><Relationship Id="rId10" Type="http://schemas.openxmlformats.org/officeDocument/2006/relationships/slide" Target="/ppt/slides/slide83.xml"/><Relationship Id="rId13" Type="http://schemas.openxmlformats.org/officeDocument/2006/relationships/slide" Target="/ppt/slides/slide95.xml"/><Relationship Id="rId12" Type="http://schemas.openxmlformats.org/officeDocument/2006/relationships/slide" Target="/ppt/slides/slide91.xml"/><Relationship Id="rId15" Type="http://schemas.openxmlformats.org/officeDocument/2006/relationships/image" Target="../media/image94.png"/><Relationship Id="rId14" Type="http://schemas.openxmlformats.org/officeDocument/2006/relationships/slide" Target="/ppt/slides/slide99.xml"/><Relationship Id="rId17" Type="http://schemas.openxmlformats.org/officeDocument/2006/relationships/image" Target="../media/image606.png"/><Relationship Id="rId16" Type="http://schemas.openxmlformats.org/officeDocument/2006/relationships/image" Target="../media/image605.png"/><Relationship Id="rId19" Type="http://schemas.openxmlformats.org/officeDocument/2006/relationships/image" Target="../media/image607.png"/><Relationship Id="rId18" Type="http://schemas.openxmlformats.org/officeDocument/2006/relationships/image" Target="../media/image610.png"/></Relationships>
</file>

<file path=ppt/slides/_rels/slide85.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133.png"/><Relationship Id="rId14" Type="http://schemas.openxmlformats.org/officeDocument/2006/relationships/image" Target="../media/image615.png"/><Relationship Id="rId17" Type="http://schemas.openxmlformats.org/officeDocument/2006/relationships/image" Target="../media/image94.png"/><Relationship Id="rId16" Type="http://schemas.openxmlformats.org/officeDocument/2006/relationships/image" Target="../media/image598.png"/><Relationship Id="rId19" Type="http://schemas.openxmlformats.org/officeDocument/2006/relationships/image" Target="../media/image32.png"/><Relationship Id="rId18" Type="http://schemas.openxmlformats.org/officeDocument/2006/relationships/image" Target="../media/image307.png"/></Relationships>
</file>

<file path=ppt/slides/_rels/slide86.xml.rels><?xml version="1.0" encoding="UTF-8" standalone="yes"?><Relationships xmlns="http://schemas.openxmlformats.org/package/2006/relationships"><Relationship Id="rId20" Type="http://schemas.openxmlformats.org/officeDocument/2006/relationships/image" Target="../media/image342.png"/><Relationship Id="rId22" Type="http://schemas.openxmlformats.org/officeDocument/2006/relationships/image" Target="../media/image621.png"/><Relationship Id="rId21" Type="http://schemas.openxmlformats.org/officeDocument/2006/relationships/image" Target="../media/image374.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134.png"/><Relationship Id="rId14" Type="http://schemas.openxmlformats.org/officeDocument/2006/relationships/image" Target="../media/image94.png"/><Relationship Id="rId17" Type="http://schemas.openxmlformats.org/officeDocument/2006/relationships/image" Target="../media/image598.png"/><Relationship Id="rId16" Type="http://schemas.openxmlformats.org/officeDocument/2006/relationships/image" Target="../media/image49.png"/><Relationship Id="rId19" Type="http://schemas.openxmlformats.org/officeDocument/2006/relationships/image" Target="../media/image135.png"/><Relationship Id="rId18" Type="http://schemas.openxmlformats.org/officeDocument/2006/relationships/image" Target="../media/image143.png"/></Relationships>
</file>

<file path=ppt/slides/_rels/slide87.xml.rels><?xml version="1.0" encoding="UTF-8" standalone="yes"?><Relationships xmlns="http://schemas.openxmlformats.org/package/2006/relationships"><Relationship Id="rId20" Type="http://schemas.openxmlformats.org/officeDocument/2006/relationships/image" Target="../media/image632.png"/><Relationship Id="rId22" Type="http://schemas.openxmlformats.org/officeDocument/2006/relationships/image" Target="../media/image630.png"/><Relationship Id="rId21" Type="http://schemas.openxmlformats.org/officeDocument/2006/relationships/image" Target="../media/image491.png"/><Relationship Id="rId24" Type="http://schemas.openxmlformats.org/officeDocument/2006/relationships/image" Target="../media/image32.png"/><Relationship Id="rId23" Type="http://schemas.openxmlformats.org/officeDocument/2006/relationships/image" Target="../media/image144.png"/><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26" Type="http://schemas.openxmlformats.org/officeDocument/2006/relationships/image" Target="../media/image31.png"/><Relationship Id="rId25" Type="http://schemas.openxmlformats.org/officeDocument/2006/relationships/image" Target="../media/image30.png"/><Relationship Id="rId27" Type="http://schemas.openxmlformats.org/officeDocument/2006/relationships/image" Target="../media/image28.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385.png"/><Relationship Id="rId14" Type="http://schemas.openxmlformats.org/officeDocument/2006/relationships/image" Target="../media/image94.png"/><Relationship Id="rId17" Type="http://schemas.openxmlformats.org/officeDocument/2006/relationships/image" Target="../media/image621.png"/><Relationship Id="rId16" Type="http://schemas.openxmlformats.org/officeDocument/2006/relationships/image" Target="../media/image374.png"/><Relationship Id="rId19" Type="http://schemas.openxmlformats.org/officeDocument/2006/relationships/image" Target="../media/image49.png"/><Relationship Id="rId18" Type="http://schemas.openxmlformats.org/officeDocument/2006/relationships/image" Target="../media/image309.png"/></Relationships>
</file>

<file path=ppt/slides/_rels/slide88.xml.rels><?xml version="1.0" encoding="UTF-8" standalone="yes"?><Relationships xmlns="http://schemas.openxmlformats.org/package/2006/relationships"><Relationship Id="rId20" Type="http://schemas.openxmlformats.org/officeDocument/2006/relationships/image" Target="../media/image135.png"/><Relationship Id="rId22" Type="http://schemas.openxmlformats.org/officeDocument/2006/relationships/image" Target="../media/image641.png"/><Relationship Id="rId21" Type="http://schemas.openxmlformats.org/officeDocument/2006/relationships/image" Target="../media/image637.png"/><Relationship Id="rId24" Type="http://schemas.openxmlformats.org/officeDocument/2006/relationships/hyperlink" Target="https://www.shinhanlife.co.kr/hp/cdhh0090.do" TargetMode="External"/><Relationship Id="rId23" Type="http://schemas.openxmlformats.org/officeDocument/2006/relationships/hyperlink" Target="https://www.shinhanlife.co.kr/hp/cdhh0080.do" TargetMode="External"/><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63.png"/><Relationship Id="rId4" Type="http://schemas.openxmlformats.org/officeDocument/2006/relationships/slide" Target="/ppt/slides/slide3.xml"/><Relationship Id="rId9" Type="http://schemas.openxmlformats.org/officeDocument/2006/relationships/slide" Target="/ppt/slides/slide81.xml"/><Relationship Id="rId26" Type="http://schemas.openxmlformats.org/officeDocument/2006/relationships/image" Target="../media/image32.png"/><Relationship Id="rId25" Type="http://schemas.openxmlformats.org/officeDocument/2006/relationships/image" Target="../media/image670.png"/><Relationship Id="rId28" Type="http://schemas.openxmlformats.org/officeDocument/2006/relationships/image" Target="../media/image31.png"/><Relationship Id="rId27" Type="http://schemas.openxmlformats.org/officeDocument/2006/relationships/image" Target="../media/image30.png"/><Relationship Id="rId5" Type="http://schemas.openxmlformats.org/officeDocument/2006/relationships/slide" Target="/ppt/slides/slide11.xml"/><Relationship Id="rId6" Type="http://schemas.openxmlformats.org/officeDocument/2006/relationships/slide" Target="/ppt/slides/slide23.xml"/><Relationship Id="rId29" Type="http://schemas.openxmlformats.org/officeDocument/2006/relationships/image" Target="../media/image28.png"/><Relationship Id="rId7" Type="http://schemas.openxmlformats.org/officeDocument/2006/relationships/slide" Target="/ppt/slides/slide24.xml"/><Relationship Id="rId8" Type="http://schemas.openxmlformats.org/officeDocument/2006/relationships/slide" Target="/ppt/slides/slide40.xml"/><Relationship Id="rId11" Type="http://schemas.openxmlformats.org/officeDocument/2006/relationships/slide" Target="/ppt/slides/slide88.xml"/><Relationship Id="rId10" Type="http://schemas.openxmlformats.org/officeDocument/2006/relationships/slide" Target="/ppt/slides/slide83.xml"/><Relationship Id="rId13" Type="http://schemas.openxmlformats.org/officeDocument/2006/relationships/slide" Target="/ppt/slides/slide95.xml"/><Relationship Id="rId12" Type="http://schemas.openxmlformats.org/officeDocument/2006/relationships/slide" Target="/ppt/slides/slide91.xml"/><Relationship Id="rId15" Type="http://schemas.openxmlformats.org/officeDocument/2006/relationships/image" Target="../media/image94.png"/><Relationship Id="rId14" Type="http://schemas.openxmlformats.org/officeDocument/2006/relationships/slide" Target="/ppt/slides/slide99.xml"/><Relationship Id="rId17" Type="http://schemas.openxmlformats.org/officeDocument/2006/relationships/image" Target="../media/image133.png"/><Relationship Id="rId16" Type="http://schemas.openxmlformats.org/officeDocument/2006/relationships/image" Target="../media/image385.png"/><Relationship Id="rId19" Type="http://schemas.openxmlformats.org/officeDocument/2006/relationships/image" Target="../media/image636.png"/><Relationship Id="rId18" Type="http://schemas.openxmlformats.org/officeDocument/2006/relationships/image" Target="../media/image634.png"/></Relationships>
</file>

<file path=ppt/slides/_rels/slide89.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hyperlink" Target="http://www.shinhanlife.co.kr/" TargetMode="External"/><Relationship Id="rId14" Type="http://schemas.openxmlformats.org/officeDocument/2006/relationships/image" Target="../media/image94.png"/><Relationship Id="rId17" Type="http://schemas.openxmlformats.org/officeDocument/2006/relationships/image" Target="../media/image639.png"/><Relationship Id="rId16" Type="http://schemas.openxmlformats.org/officeDocument/2006/relationships/hyperlink" Target="mailto:Sinmungo_life@shinhan.com" TargetMode="External"/><Relationship Id="rId19" Type="http://schemas.openxmlformats.org/officeDocument/2006/relationships/image" Target="../media/image638.png"/><Relationship Id="rId18" Type="http://schemas.openxmlformats.org/officeDocument/2006/relationships/hyperlink" Target="https://www.shinhanlife.co.kr/hp/cdhh0120.d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slide" Target="/ppt/slides/slide3.xml"/><Relationship Id="rId9" Type="http://schemas.openxmlformats.org/officeDocument/2006/relationships/image" Target="../media/image51.png"/><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23.xml"/><Relationship Id="rId11" Type="http://schemas.openxmlformats.org/officeDocument/2006/relationships/image" Target="../media/image50.png"/><Relationship Id="rId10" Type="http://schemas.openxmlformats.org/officeDocument/2006/relationships/image" Target="../media/image49.png"/><Relationship Id="rId13" Type="http://schemas.openxmlformats.org/officeDocument/2006/relationships/image" Target="../media/image32.png"/><Relationship Id="rId12" Type="http://schemas.openxmlformats.org/officeDocument/2006/relationships/image" Target="../media/image55.png"/><Relationship Id="rId15" Type="http://schemas.openxmlformats.org/officeDocument/2006/relationships/image" Target="../media/image31.png"/><Relationship Id="rId14" Type="http://schemas.openxmlformats.org/officeDocument/2006/relationships/image" Target="../media/image30.png"/><Relationship Id="rId16" Type="http://schemas.openxmlformats.org/officeDocument/2006/relationships/image" Target="../media/image28.png"/></Relationships>
</file>

<file path=ppt/slides/_rels/slide90.xml.rels><?xml version="1.0" encoding="UTF-8" standalone="yes"?><Relationships xmlns="http://schemas.openxmlformats.org/package/2006/relationships"><Relationship Id="rId20" Type="http://schemas.openxmlformats.org/officeDocument/2006/relationships/image" Target="../media/image644.png"/><Relationship Id="rId22" Type="http://schemas.openxmlformats.org/officeDocument/2006/relationships/image" Target="../media/image273.png"/><Relationship Id="rId21" Type="http://schemas.openxmlformats.org/officeDocument/2006/relationships/image" Target="../media/image650.png"/><Relationship Id="rId24" Type="http://schemas.openxmlformats.org/officeDocument/2006/relationships/image" Target="../media/image30.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26" Type="http://schemas.openxmlformats.org/officeDocument/2006/relationships/image" Target="../media/image28.png"/><Relationship Id="rId25" Type="http://schemas.openxmlformats.org/officeDocument/2006/relationships/image" Target="../media/image31.png"/><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135.png"/><Relationship Id="rId14" Type="http://schemas.openxmlformats.org/officeDocument/2006/relationships/image" Target="../media/image143.png"/><Relationship Id="rId17" Type="http://schemas.openxmlformats.org/officeDocument/2006/relationships/image" Target="../media/image307.png"/><Relationship Id="rId16" Type="http://schemas.openxmlformats.org/officeDocument/2006/relationships/image" Target="../media/image598.png"/><Relationship Id="rId19" Type="http://schemas.openxmlformats.org/officeDocument/2006/relationships/image" Target="../media/image409.png"/><Relationship Id="rId18" Type="http://schemas.openxmlformats.org/officeDocument/2006/relationships/image" Target="../media/image645.png"/></Relationships>
</file>

<file path=ppt/slides/_rels/slide91.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385.png"/><Relationship Id="rId14" Type="http://schemas.openxmlformats.org/officeDocument/2006/relationships/image" Target="../media/image94.png"/><Relationship Id="rId17" Type="http://schemas.openxmlformats.org/officeDocument/2006/relationships/image" Target="../media/image621.png"/><Relationship Id="rId16" Type="http://schemas.openxmlformats.org/officeDocument/2006/relationships/image" Target="../media/image133.png"/><Relationship Id="rId19" Type="http://schemas.openxmlformats.org/officeDocument/2006/relationships/image" Target="../media/image49.png"/><Relationship Id="rId18" Type="http://schemas.openxmlformats.org/officeDocument/2006/relationships/image" Target="../media/image143.png"/></Relationships>
</file>

<file path=ppt/slides/_rels/slide92.xml.rels><?xml version="1.0" encoding="UTF-8" standalone="yes"?><Relationships xmlns="http://schemas.openxmlformats.org/package/2006/relationships"><Relationship Id="rId20" Type="http://schemas.openxmlformats.org/officeDocument/2006/relationships/image" Target="../media/image654.jp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307.png"/><Relationship Id="rId14" Type="http://schemas.openxmlformats.org/officeDocument/2006/relationships/image" Target="../media/image94.png"/><Relationship Id="rId17" Type="http://schemas.openxmlformats.org/officeDocument/2006/relationships/image" Target="../media/image135.png"/><Relationship Id="rId16" Type="http://schemas.openxmlformats.org/officeDocument/2006/relationships/image" Target="../media/image648.png"/><Relationship Id="rId19" Type="http://schemas.openxmlformats.org/officeDocument/2006/relationships/image" Target="../media/image652.jpg"/><Relationship Id="rId18" Type="http://schemas.openxmlformats.org/officeDocument/2006/relationships/image" Target="../media/image645.png"/></Relationships>
</file>

<file path=ppt/slides/_rels/slide93.xml.rels><?xml version="1.0" encoding="UTF-8" standalone="yes"?><Relationships xmlns="http://schemas.openxmlformats.org/package/2006/relationships"><Relationship Id="rId20"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615.png"/><Relationship Id="rId14" Type="http://schemas.openxmlformats.org/officeDocument/2006/relationships/image" Target="../media/image94.png"/><Relationship Id="rId17" Type="http://schemas.openxmlformats.org/officeDocument/2006/relationships/image" Target="../media/image598.png"/><Relationship Id="rId16" Type="http://schemas.openxmlformats.org/officeDocument/2006/relationships/image" Target="../media/image49.png"/><Relationship Id="rId19" Type="http://schemas.openxmlformats.org/officeDocument/2006/relationships/image" Target="../media/image665.png"/><Relationship Id="rId18" Type="http://schemas.openxmlformats.org/officeDocument/2006/relationships/image" Target="../media/image657.jpg"/></Relationships>
</file>

<file path=ppt/slides/_rels/slide94.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473.png"/><Relationship Id="rId14" Type="http://schemas.openxmlformats.org/officeDocument/2006/relationships/image" Target="../media/image663.png"/><Relationship Id="rId17" Type="http://schemas.openxmlformats.org/officeDocument/2006/relationships/image" Target="../media/image472.png"/><Relationship Id="rId16" Type="http://schemas.openxmlformats.org/officeDocument/2006/relationships/image" Target="../media/image273.png"/><Relationship Id="rId19" Type="http://schemas.openxmlformats.org/officeDocument/2006/relationships/image" Target="../media/image30.png"/><Relationship Id="rId18" Type="http://schemas.openxmlformats.org/officeDocument/2006/relationships/image" Target="../media/image32.png"/></Relationships>
</file>

<file path=ppt/slides/_rels/slide95.xml.rels><?xml version="1.0" encoding="UTF-8" standalone="yes"?><Relationships xmlns="http://schemas.openxmlformats.org/package/2006/relationships"><Relationship Id="rId2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661.png"/><Relationship Id="rId14" Type="http://schemas.openxmlformats.org/officeDocument/2006/relationships/image" Target="../media/image656.png"/><Relationship Id="rId17" Type="http://schemas.openxmlformats.org/officeDocument/2006/relationships/image" Target="../media/image32.png"/><Relationship Id="rId16" Type="http://schemas.openxmlformats.org/officeDocument/2006/relationships/image" Target="../media/image634.png"/><Relationship Id="rId19" Type="http://schemas.openxmlformats.org/officeDocument/2006/relationships/image" Target="../media/image31.png"/><Relationship Id="rId18"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32.png"/><Relationship Id="rId14" Type="http://schemas.openxmlformats.org/officeDocument/2006/relationships/image" Target="../media/image94.png"/><Relationship Id="rId17" Type="http://schemas.openxmlformats.org/officeDocument/2006/relationships/image" Target="../media/image31.png"/><Relationship Id="rId16" Type="http://schemas.openxmlformats.org/officeDocument/2006/relationships/image" Target="../media/image30.png"/><Relationship Id="rId18" Type="http://schemas.openxmlformats.org/officeDocument/2006/relationships/image" Target="../media/image28.png"/></Relationships>
</file>

<file path=ppt/slides/_rels/slide97.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28.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342.png"/><Relationship Id="rId14" Type="http://schemas.openxmlformats.org/officeDocument/2006/relationships/image" Target="../media/image94.png"/><Relationship Id="rId17" Type="http://schemas.openxmlformats.org/officeDocument/2006/relationships/image" Target="../media/image621.png"/><Relationship Id="rId16" Type="http://schemas.openxmlformats.org/officeDocument/2006/relationships/image" Target="../media/image374.png"/><Relationship Id="rId19" Type="http://schemas.openxmlformats.org/officeDocument/2006/relationships/image" Target="../media/image32.png"/><Relationship Id="rId18" Type="http://schemas.openxmlformats.org/officeDocument/2006/relationships/image" Target="../media/image163.png"/></Relationships>
</file>

<file path=ppt/slides/_rels/slide98.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473.png"/><Relationship Id="rId14" Type="http://schemas.openxmlformats.org/officeDocument/2006/relationships/image" Target="../media/image666.png"/><Relationship Id="rId17" Type="http://schemas.openxmlformats.org/officeDocument/2006/relationships/image" Target="../media/image472.png"/><Relationship Id="rId16" Type="http://schemas.openxmlformats.org/officeDocument/2006/relationships/image" Target="../media/image273.png"/><Relationship Id="rId19" Type="http://schemas.openxmlformats.org/officeDocument/2006/relationships/image" Target="../media/image30.png"/><Relationship Id="rId18" Type="http://schemas.openxmlformats.org/officeDocument/2006/relationships/image" Target="../media/image32.png"/></Relationships>
</file>

<file path=ppt/slides/_rels/slide99.xml.rels><?xml version="1.0" encoding="UTF-8" standalone="yes"?><Relationships xmlns="http://schemas.openxmlformats.org/package/2006/relationships"><Relationship Id="rId20" Type="http://schemas.openxmlformats.org/officeDocument/2006/relationships/image" Target="../media/image307.png"/><Relationship Id="rId22" Type="http://schemas.openxmlformats.org/officeDocument/2006/relationships/image" Target="../media/image30.png"/><Relationship Id="rId21" Type="http://schemas.openxmlformats.org/officeDocument/2006/relationships/image" Target="../media/image32.png"/><Relationship Id="rId24" Type="http://schemas.openxmlformats.org/officeDocument/2006/relationships/image" Target="../media/image28.png"/><Relationship Id="rId23"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slide" Target="/ppt/slides/slide3.xml"/><Relationship Id="rId4" Type="http://schemas.openxmlformats.org/officeDocument/2006/relationships/slide" Target="/ppt/slides/slide11.xml"/><Relationship Id="rId9" Type="http://schemas.openxmlformats.org/officeDocument/2006/relationships/slide" Target="/ppt/slides/slide83.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40.xml"/><Relationship Id="rId8" Type="http://schemas.openxmlformats.org/officeDocument/2006/relationships/slide" Target="/ppt/slides/slide81.xml"/><Relationship Id="rId11" Type="http://schemas.openxmlformats.org/officeDocument/2006/relationships/slide" Target="/ppt/slides/slide91.xml"/><Relationship Id="rId10" Type="http://schemas.openxmlformats.org/officeDocument/2006/relationships/slide" Target="/ppt/slides/slide88.xml"/><Relationship Id="rId13" Type="http://schemas.openxmlformats.org/officeDocument/2006/relationships/slide" Target="/ppt/slides/slide99.xml"/><Relationship Id="rId12" Type="http://schemas.openxmlformats.org/officeDocument/2006/relationships/slide" Target="/ppt/slides/slide95.xml"/><Relationship Id="rId15" Type="http://schemas.openxmlformats.org/officeDocument/2006/relationships/image" Target="../media/image409.png"/><Relationship Id="rId14" Type="http://schemas.openxmlformats.org/officeDocument/2006/relationships/image" Target="../media/image94.png"/><Relationship Id="rId17" Type="http://schemas.openxmlformats.org/officeDocument/2006/relationships/image" Target="../media/image645.png"/><Relationship Id="rId16" Type="http://schemas.openxmlformats.org/officeDocument/2006/relationships/image" Target="../media/image135.png"/><Relationship Id="rId19" Type="http://schemas.openxmlformats.org/officeDocument/2006/relationships/image" Target="../media/image598.png"/><Relationship Id="rId18" Type="http://schemas.openxmlformats.org/officeDocument/2006/relationships/image" Target="../media/image6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grpSp>
        <p:nvGrpSpPr>
          <p:cNvPr id="43" name="Google Shape;43;p1"/>
          <p:cNvGrpSpPr/>
          <p:nvPr/>
        </p:nvGrpSpPr>
        <p:grpSpPr>
          <a:xfrm>
            <a:off x="845982" y="505116"/>
            <a:ext cx="9954008" cy="5586377"/>
            <a:chOff x="845982" y="505116"/>
            <a:chExt cx="9954008" cy="5586377"/>
          </a:xfrm>
        </p:grpSpPr>
        <p:pic>
          <p:nvPicPr>
            <p:cNvPr id="44" name="Google Shape;44;p1"/>
            <p:cNvPicPr preferRelativeResize="0"/>
            <p:nvPr/>
          </p:nvPicPr>
          <p:blipFill rotWithShape="1">
            <a:blip r:embed="rId3">
              <a:alphaModFix/>
            </a:blip>
            <a:srcRect b="0" l="0" r="0" t="0"/>
            <a:stretch/>
          </p:blipFill>
          <p:spPr>
            <a:xfrm>
              <a:off x="957317" y="721481"/>
              <a:ext cx="9842673" cy="5370012"/>
            </a:xfrm>
            <a:prstGeom prst="rect">
              <a:avLst/>
            </a:prstGeom>
            <a:noFill/>
            <a:ln>
              <a:noFill/>
            </a:ln>
          </p:spPr>
        </p:pic>
        <p:pic>
          <p:nvPicPr>
            <p:cNvPr id="45" name="Google Shape;45;p1"/>
            <p:cNvPicPr preferRelativeResize="0"/>
            <p:nvPr/>
          </p:nvPicPr>
          <p:blipFill rotWithShape="1">
            <a:blip r:embed="rId4">
              <a:alphaModFix/>
            </a:blip>
            <a:srcRect b="0" l="0" r="0" t="0"/>
            <a:stretch/>
          </p:blipFill>
          <p:spPr>
            <a:xfrm>
              <a:off x="845982" y="511949"/>
              <a:ext cx="220700" cy="226809"/>
            </a:xfrm>
            <a:prstGeom prst="rect">
              <a:avLst/>
            </a:prstGeom>
            <a:noFill/>
            <a:ln>
              <a:noFill/>
            </a:ln>
          </p:spPr>
        </p:pic>
        <p:sp>
          <p:nvSpPr>
            <p:cNvPr id="46" name="Google Shape;46;p1"/>
            <p:cNvSpPr/>
            <p:nvPr/>
          </p:nvSpPr>
          <p:spPr>
            <a:xfrm>
              <a:off x="1088161" y="505116"/>
              <a:ext cx="708660" cy="236854"/>
            </a:xfrm>
            <a:custGeom>
              <a:rect b="b" l="l" r="r" t="t"/>
              <a:pathLst>
                <a:path extrusionOk="0" h="236854" w="708660">
                  <a:moveTo>
                    <a:pt x="153822" y="27584"/>
                  </a:moveTo>
                  <a:lnTo>
                    <a:pt x="103771" y="27584"/>
                  </a:lnTo>
                  <a:lnTo>
                    <a:pt x="103771" y="76174"/>
                  </a:lnTo>
                  <a:lnTo>
                    <a:pt x="103771" y="92278"/>
                  </a:lnTo>
                  <a:lnTo>
                    <a:pt x="101447" y="98996"/>
                  </a:lnTo>
                  <a:lnTo>
                    <a:pt x="92163" y="110223"/>
                  </a:lnTo>
                  <a:lnTo>
                    <a:pt x="85623" y="113042"/>
                  </a:lnTo>
                  <a:lnTo>
                    <a:pt x="68529" y="113042"/>
                  </a:lnTo>
                  <a:lnTo>
                    <a:pt x="61937" y="110223"/>
                  </a:lnTo>
                  <a:lnTo>
                    <a:pt x="52819" y="98996"/>
                  </a:lnTo>
                  <a:lnTo>
                    <a:pt x="50546" y="92278"/>
                  </a:lnTo>
                  <a:lnTo>
                    <a:pt x="50546" y="76174"/>
                  </a:lnTo>
                  <a:lnTo>
                    <a:pt x="52819" y="69215"/>
                  </a:lnTo>
                  <a:lnTo>
                    <a:pt x="61937" y="57975"/>
                  </a:lnTo>
                  <a:lnTo>
                    <a:pt x="68529" y="55181"/>
                  </a:lnTo>
                  <a:lnTo>
                    <a:pt x="85623" y="55181"/>
                  </a:lnTo>
                  <a:lnTo>
                    <a:pt x="92163" y="57975"/>
                  </a:lnTo>
                  <a:lnTo>
                    <a:pt x="101447" y="69215"/>
                  </a:lnTo>
                  <a:lnTo>
                    <a:pt x="103771" y="76174"/>
                  </a:lnTo>
                  <a:lnTo>
                    <a:pt x="103771" y="27584"/>
                  </a:lnTo>
                  <a:lnTo>
                    <a:pt x="98399" y="27584"/>
                  </a:lnTo>
                  <a:lnTo>
                    <a:pt x="98399" y="0"/>
                  </a:lnTo>
                  <a:lnTo>
                    <a:pt x="54864" y="0"/>
                  </a:lnTo>
                  <a:lnTo>
                    <a:pt x="53606" y="698"/>
                  </a:lnTo>
                  <a:lnTo>
                    <a:pt x="52133" y="3492"/>
                  </a:lnTo>
                  <a:lnTo>
                    <a:pt x="52578" y="5092"/>
                  </a:lnTo>
                  <a:lnTo>
                    <a:pt x="54203" y="6896"/>
                  </a:lnTo>
                  <a:lnTo>
                    <a:pt x="56489" y="9690"/>
                  </a:lnTo>
                  <a:lnTo>
                    <a:pt x="57899" y="12357"/>
                  </a:lnTo>
                  <a:lnTo>
                    <a:pt x="59055" y="17449"/>
                  </a:lnTo>
                  <a:lnTo>
                    <a:pt x="59334" y="20853"/>
                  </a:lnTo>
                  <a:lnTo>
                    <a:pt x="59334" y="27584"/>
                  </a:lnTo>
                  <a:lnTo>
                    <a:pt x="0" y="27584"/>
                  </a:lnTo>
                  <a:lnTo>
                    <a:pt x="0" y="54203"/>
                  </a:lnTo>
                  <a:lnTo>
                    <a:pt x="25641" y="54203"/>
                  </a:lnTo>
                  <a:lnTo>
                    <a:pt x="21882" y="58445"/>
                  </a:lnTo>
                  <a:lnTo>
                    <a:pt x="18973" y="63195"/>
                  </a:lnTo>
                  <a:lnTo>
                    <a:pt x="14935" y="73571"/>
                  </a:lnTo>
                  <a:lnTo>
                    <a:pt x="13919" y="79349"/>
                  </a:lnTo>
                  <a:lnTo>
                    <a:pt x="13919" y="93345"/>
                  </a:lnTo>
                  <a:lnTo>
                    <a:pt x="35902" y="129159"/>
                  </a:lnTo>
                  <a:lnTo>
                    <a:pt x="77152" y="139890"/>
                  </a:lnTo>
                  <a:lnTo>
                    <a:pt x="84505" y="139636"/>
                  </a:lnTo>
                  <a:lnTo>
                    <a:pt x="129400" y="119380"/>
                  </a:lnTo>
                  <a:lnTo>
                    <a:pt x="133731" y="113042"/>
                  </a:lnTo>
                  <a:lnTo>
                    <a:pt x="139001" y="100457"/>
                  </a:lnTo>
                  <a:lnTo>
                    <a:pt x="140385" y="93345"/>
                  </a:lnTo>
                  <a:lnTo>
                    <a:pt x="140347" y="79349"/>
                  </a:lnTo>
                  <a:lnTo>
                    <a:pt x="139293" y="73774"/>
                  </a:lnTo>
                  <a:lnTo>
                    <a:pt x="134861" y="63157"/>
                  </a:lnTo>
                  <a:lnTo>
                    <a:pt x="131902" y="58432"/>
                  </a:lnTo>
                  <a:lnTo>
                    <a:pt x="129032" y="55181"/>
                  </a:lnTo>
                  <a:lnTo>
                    <a:pt x="128181" y="54203"/>
                  </a:lnTo>
                  <a:lnTo>
                    <a:pt x="153822" y="54203"/>
                  </a:lnTo>
                  <a:lnTo>
                    <a:pt x="153822" y="27584"/>
                  </a:lnTo>
                  <a:close/>
                </a:path>
                <a:path extrusionOk="0" h="236854" w="708660">
                  <a:moveTo>
                    <a:pt x="214845" y="206057"/>
                  </a:moveTo>
                  <a:lnTo>
                    <a:pt x="81711" y="206057"/>
                  </a:lnTo>
                  <a:lnTo>
                    <a:pt x="79108" y="205359"/>
                  </a:lnTo>
                  <a:lnTo>
                    <a:pt x="76174" y="202590"/>
                  </a:lnTo>
                  <a:lnTo>
                    <a:pt x="75450" y="200037"/>
                  </a:lnTo>
                  <a:lnTo>
                    <a:pt x="75450" y="156006"/>
                  </a:lnTo>
                  <a:lnTo>
                    <a:pt x="32143" y="156006"/>
                  </a:lnTo>
                  <a:lnTo>
                    <a:pt x="30924" y="156730"/>
                  </a:lnTo>
                  <a:lnTo>
                    <a:pt x="30289" y="158203"/>
                  </a:lnTo>
                  <a:lnTo>
                    <a:pt x="29629" y="159664"/>
                  </a:lnTo>
                  <a:lnTo>
                    <a:pt x="30035" y="161302"/>
                  </a:lnTo>
                  <a:lnTo>
                    <a:pt x="33299" y="165201"/>
                  </a:lnTo>
                  <a:lnTo>
                    <a:pt x="34582" y="167233"/>
                  </a:lnTo>
                  <a:lnTo>
                    <a:pt x="36220" y="171145"/>
                  </a:lnTo>
                  <a:lnTo>
                    <a:pt x="36639" y="173342"/>
                  </a:lnTo>
                  <a:lnTo>
                    <a:pt x="36639" y="207606"/>
                  </a:lnTo>
                  <a:lnTo>
                    <a:pt x="37401" y="212763"/>
                  </a:lnTo>
                  <a:lnTo>
                    <a:pt x="70561" y="233641"/>
                  </a:lnTo>
                  <a:lnTo>
                    <a:pt x="214845" y="233641"/>
                  </a:lnTo>
                  <a:lnTo>
                    <a:pt x="214845" y="206057"/>
                  </a:lnTo>
                  <a:close/>
                </a:path>
                <a:path extrusionOk="0" h="236854" w="708660">
                  <a:moveTo>
                    <a:pt x="239750" y="64452"/>
                  </a:moveTo>
                  <a:lnTo>
                    <a:pt x="211912" y="64452"/>
                  </a:lnTo>
                  <a:lnTo>
                    <a:pt x="211912" y="6832"/>
                  </a:lnTo>
                  <a:lnTo>
                    <a:pt x="168376" y="6832"/>
                  </a:lnTo>
                  <a:lnTo>
                    <a:pt x="167119" y="7531"/>
                  </a:lnTo>
                  <a:lnTo>
                    <a:pt x="165658" y="10299"/>
                  </a:lnTo>
                  <a:lnTo>
                    <a:pt x="166103" y="11887"/>
                  </a:lnTo>
                  <a:lnTo>
                    <a:pt x="167728" y="13677"/>
                  </a:lnTo>
                  <a:lnTo>
                    <a:pt x="170002" y="16446"/>
                  </a:lnTo>
                  <a:lnTo>
                    <a:pt x="171551" y="19088"/>
                  </a:lnTo>
                  <a:lnTo>
                    <a:pt x="173189" y="24130"/>
                  </a:lnTo>
                  <a:lnTo>
                    <a:pt x="173596" y="27508"/>
                  </a:lnTo>
                  <a:lnTo>
                    <a:pt x="173596" y="162102"/>
                  </a:lnTo>
                  <a:lnTo>
                    <a:pt x="211912" y="162102"/>
                  </a:lnTo>
                  <a:lnTo>
                    <a:pt x="211912" y="92036"/>
                  </a:lnTo>
                  <a:lnTo>
                    <a:pt x="239750" y="92036"/>
                  </a:lnTo>
                  <a:lnTo>
                    <a:pt x="239750" y="64452"/>
                  </a:lnTo>
                  <a:close/>
                </a:path>
                <a:path extrusionOk="0" h="236854" w="708660">
                  <a:moveTo>
                    <a:pt x="398957" y="171869"/>
                  </a:moveTo>
                  <a:lnTo>
                    <a:pt x="300050" y="171869"/>
                  </a:lnTo>
                  <a:lnTo>
                    <a:pt x="296951" y="169024"/>
                  </a:lnTo>
                  <a:lnTo>
                    <a:pt x="296951" y="118643"/>
                  </a:lnTo>
                  <a:lnTo>
                    <a:pt x="376745" y="118643"/>
                  </a:lnTo>
                  <a:lnTo>
                    <a:pt x="376745" y="19367"/>
                  </a:lnTo>
                  <a:lnTo>
                    <a:pt x="376301" y="17945"/>
                  </a:lnTo>
                  <a:lnTo>
                    <a:pt x="374523" y="16471"/>
                  </a:lnTo>
                  <a:lnTo>
                    <a:pt x="373087" y="16116"/>
                  </a:lnTo>
                  <a:lnTo>
                    <a:pt x="258889" y="16116"/>
                  </a:lnTo>
                  <a:lnTo>
                    <a:pt x="258889" y="42964"/>
                  </a:lnTo>
                  <a:lnTo>
                    <a:pt x="338683" y="42964"/>
                  </a:lnTo>
                  <a:lnTo>
                    <a:pt x="338683" y="92532"/>
                  </a:lnTo>
                  <a:lnTo>
                    <a:pt x="253199" y="92532"/>
                  </a:lnTo>
                  <a:lnTo>
                    <a:pt x="251980" y="93218"/>
                  </a:lnTo>
                  <a:lnTo>
                    <a:pt x="250685" y="95986"/>
                  </a:lnTo>
                  <a:lnTo>
                    <a:pt x="251091" y="97650"/>
                  </a:lnTo>
                  <a:lnTo>
                    <a:pt x="252552" y="99606"/>
                  </a:lnTo>
                  <a:lnTo>
                    <a:pt x="254825" y="102374"/>
                  </a:lnTo>
                  <a:lnTo>
                    <a:pt x="256451" y="105092"/>
                  </a:lnTo>
                  <a:lnTo>
                    <a:pt x="258406" y="110477"/>
                  </a:lnTo>
                  <a:lnTo>
                    <a:pt x="258889" y="113855"/>
                  </a:lnTo>
                  <a:lnTo>
                    <a:pt x="258889" y="175133"/>
                  </a:lnTo>
                  <a:lnTo>
                    <a:pt x="259664" y="178955"/>
                  </a:lnTo>
                  <a:lnTo>
                    <a:pt x="284099" y="198729"/>
                  </a:lnTo>
                  <a:lnTo>
                    <a:pt x="371386" y="198729"/>
                  </a:lnTo>
                  <a:lnTo>
                    <a:pt x="378536" y="198196"/>
                  </a:lnTo>
                  <a:lnTo>
                    <a:pt x="390575" y="196088"/>
                  </a:lnTo>
                  <a:lnTo>
                    <a:pt x="395376" y="194259"/>
                  </a:lnTo>
                  <a:lnTo>
                    <a:pt x="398957" y="191643"/>
                  </a:lnTo>
                  <a:lnTo>
                    <a:pt x="398957" y="171869"/>
                  </a:lnTo>
                  <a:close/>
                </a:path>
                <a:path extrusionOk="0" h="236854" w="708660">
                  <a:moveTo>
                    <a:pt x="483882" y="85204"/>
                  </a:moveTo>
                  <a:lnTo>
                    <a:pt x="452882" y="85204"/>
                  </a:lnTo>
                  <a:lnTo>
                    <a:pt x="452882" y="6832"/>
                  </a:lnTo>
                  <a:lnTo>
                    <a:pt x="409371" y="6832"/>
                  </a:lnTo>
                  <a:lnTo>
                    <a:pt x="408114" y="7569"/>
                  </a:lnTo>
                  <a:lnTo>
                    <a:pt x="406654" y="10490"/>
                  </a:lnTo>
                  <a:lnTo>
                    <a:pt x="407085" y="12128"/>
                  </a:lnTo>
                  <a:lnTo>
                    <a:pt x="408724" y="13906"/>
                  </a:lnTo>
                  <a:lnTo>
                    <a:pt x="410997" y="16687"/>
                  </a:lnTo>
                  <a:lnTo>
                    <a:pt x="412534" y="19329"/>
                  </a:lnTo>
                  <a:lnTo>
                    <a:pt x="414159" y="24371"/>
                  </a:lnTo>
                  <a:lnTo>
                    <a:pt x="414566" y="27749"/>
                  </a:lnTo>
                  <a:lnTo>
                    <a:pt x="414566" y="236575"/>
                  </a:lnTo>
                  <a:lnTo>
                    <a:pt x="452882" y="236575"/>
                  </a:lnTo>
                  <a:lnTo>
                    <a:pt x="452882" y="113271"/>
                  </a:lnTo>
                  <a:lnTo>
                    <a:pt x="483882" y="113271"/>
                  </a:lnTo>
                  <a:lnTo>
                    <a:pt x="483882" y="85204"/>
                  </a:lnTo>
                  <a:close/>
                </a:path>
                <a:path extrusionOk="0" h="236854" w="708660">
                  <a:moveTo>
                    <a:pt x="636473" y="105841"/>
                  </a:moveTo>
                  <a:lnTo>
                    <a:pt x="632447" y="63169"/>
                  </a:lnTo>
                  <a:lnTo>
                    <a:pt x="615492" y="28549"/>
                  </a:lnTo>
                  <a:lnTo>
                    <a:pt x="598855" y="17145"/>
                  </a:lnTo>
                  <a:lnTo>
                    <a:pt x="598855" y="105841"/>
                  </a:lnTo>
                  <a:lnTo>
                    <a:pt x="598741" y="114681"/>
                  </a:lnTo>
                  <a:lnTo>
                    <a:pt x="588708" y="162826"/>
                  </a:lnTo>
                  <a:lnTo>
                    <a:pt x="572846" y="173101"/>
                  </a:lnTo>
                  <a:lnTo>
                    <a:pt x="567512" y="173101"/>
                  </a:lnTo>
                  <a:lnTo>
                    <a:pt x="537032" y="136474"/>
                  </a:lnTo>
                  <a:lnTo>
                    <a:pt x="535152" y="106083"/>
                  </a:lnTo>
                  <a:lnTo>
                    <a:pt x="535622" y="89573"/>
                  </a:lnTo>
                  <a:lnTo>
                    <a:pt x="547052" y="48006"/>
                  </a:lnTo>
                  <a:lnTo>
                    <a:pt x="567512" y="39065"/>
                  </a:lnTo>
                  <a:lnTo>
                    <a:pt x="575017" y="40055"/>
                  </a:lnTo>
                  <a:lnTo>
                    <a:pt x="596950" y="75539"/>
                  </a:lnTo>
                  <a:lnTo>
                    <a:pt x="598855" y="105841"/>
                  </a:lnTo>
                  <a:lnTo>
                    <a:pt x="598855" y="17145"/>
                  </a:lnTo>
                  <a:lnTo>
                    <a:pt x="567626" y="11480"/>
                  </a:lnTo>
                  <a:lnTo>
                    <a:pt x="558787" y="11823"/>
                  </a:lnTo>
                  <a:lnTo>
                    <a:pt x="518896" y="28625"/>
                  </a:lnTo>
                  <a:lnTo>
                    <a:pt x="501586" y="63411"/>
                  </a:lnTo>
                  <a:lnTo>
                    <a:pt x="497560" y="106083"/>
                  </a:lnTo>
                  <a:lnTo>
                    <a:pt x="497801" y="118084"/>
                  </a:lnTo>
                  <a:lnTo>
                    <a:pt x="503923" y="157365"/>
                  </a:lnTo>
                  <a:lnTo>
                    <a:pt x="529831" y="192074"/>
                  </a:lnTo>
                  <a:lnTo>
                    <a:pt x="567626" y="200685"/>
                  </a:lnTo>
                  <a:lnTo>
                    <a:pt x="576224" y="200342"/>
                  </a:lnTo>
                  <a:lnTo>
                    <a:pt x="615543" y="183540"/>
                  </a:lnTo>
                  <a:lnTo>
                    <a:pt x="623290" y="173101"/>
                  </a:lnTo>
                  <a:lnTo>
                    <a:pt x="623925" y="172110"/>
                  </a:lnTo>
                  <a:lnTo>
                    <a:pt x="635457" y="129006"/>
                  </a:lnTo>
                  <a:lnTo>
                    <a:pt x="636193" y="118084"/>
                  </a:lnTo>
                  <a:lnTo>
                    <a:pt x="636473" y="105841"/>
                  </a:lnTo>
                  <a:close/>
                </a:path>
                <a:path extrusionOk="0" h="236854" w="708660">
                  <a:moveTo>
                    <a:pt x="708494" y="6845"/>
                  </a:moveTo>
                  <a:lnTo>
                    <a:pt x="664946" y="6845"/>
                  </a:lnTo>
                  <a:lnTo>
                    <a:pt x="663689" y="7569"/>
                  </a:lnTo>
                  <a:lnTo>
                    <a:pt x="662228" y="10502"/>
                  </a:lnTo>
                  <a:lnTo>
                    <a:pt x="662686" y="12128"/>
                  </a:lnTo>
                  <a:lnTo>
                    <a:pt x="664311" y="13919"/>
                  </a:lnTo>
                  <a:lnTo>
                    <a:pt x="666572" y="16687"/>
                  </a:lnTo>
                  <a:lnTo>
                    <a:pt x="668134" y="19329"/>
                  </a:lnTo>
                  <a:lnTo>
                    <a:pt x="669759" y="24384"/>
                  </a:lnTo>
                  <a:lnTo>
                    <a:pt x="670166" y="27762"/>
                  </a:lnTo>
                  <a:lnTo>
                    <a:pt x="670166" y="236575"/>
                  </a:lnTo>
                  <a:lnTo>
                    <a:pt x="708494" y="236575"/>
                  </a:lnTo>
                  <a:lnTo>
                    <a:pt x="708494" y="6845"/>
                  </a:lnTo>
                  <a:close/>
                </a:path>
              </a:pathLst>
            </a:custGeom>
            <a:solidFill>
              <a:srgbClr val="004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 name="Google Shape;47;p1"/>
            <p:cNvPicPr preferRelativeResize="0"/>
            <p:nvPr/>
          </p:nvPicPr>
          <p:blipFill rotWithShape="1">
            <a:blip r:embed="rId5">
              <a:alphaModFix/>
            </a:blip>
            <a:srcRect b="0" l="0" r="0" t="0"/>
            <a:stretch/>
          </p:blipFill>
          <p:spPr>
            <a:xfrm>
              <a:off x="1823021" y="522452"/>
              <a:ext cx="232663" cy="197751"/>
            </a:xfrm>
            <a:prstGeom prst="rect">
              <a:avLst/>
            </a:prstGeom>
            <a:noFill/>
            <a:ln>
              <a:noFill/>
            </a:ln>
          </p:spPr>
        </p:pic>
      </p:grpSp>
      <p:sp>
        <p:nvSpPr>
          <p:cNvPr id="48" name="Google Shape;48;p1"/>
          <p:cNvSpPr/>
          <p:nvPr/>
        </p:nvSpPr>
        <p:spPr>
          <a:xfrm>
            <a:off x="467993" y="467999"/>
            <a:ext cx="315595" cy="315595"/>
          </a:xfrm>
          <a:custGeom>
            <a:rect b="b" l="l" r="r" t="t"/>
            <a:pathLst>
              <a:path extrusionOk="0" h="315595" w="315595">
                <a:moveTo>
                  <a:pt x="157505" y="0"/>
                </a:moveTo>
                <a:lnTo>
                  <a:pt x="107723" y="8029"/>
                </a:lnTo>
                <a:lnTo>
                  <a:pt x="64487" y="30387"/>
                </a:lnTo>
                <a:lnTo>
                  <a:pt x="30390" y="64481"/>
                </a:lnTo>
                <a:lnTo>
                  <a:pt x="8030" y="107718"/>
                </a:lnTo>
                <a:lnTo>
                  <a:pt x="0" y="157505"/>
                </a:lnTo>
                <a:lnTo>
                  <a:pt x="8030" y="207285"/>
                </a:lnTo>
                <a:lnTo>
                  <a:pt x="30390" y="250519"/>
                </a:lnTo>
                <a:lnTo>
                  <a:pt x="64487" y="284611"/>
                </a:lnTo>
                <a:lnTo>
                  <a:pt x="107723" y="306969"/>
                </a:lnTo>
                <a:lnTo>
                  <a:pt x="157505" y="314998"/>
                </a:lnTo>
                <a:lnTo>
                  <a:pt x="207287" y="306969"/>
                </a:lnTo>
                <a:lnTo>
                  <a:pt x="246437" y="286724"/>
                </a:lnTo>
                <a:lnTo>
                  <a:pt x="144787" y="286724"/>
                </a:lnTo>
                <a:lnTo>
                  <a:pt x="126376" y="284429"/>
                </a:lnTo>
                <a:lnTo>
                  <a:pt x="90500" y="270865"/>
                </a:lnTo>
                <a:lnTo>
                  <a:pt x="60466" y="241260"/>
                </a:lnTo>
                <a:lnTo>
                  <a:pt x="47409" y="208391"/>
                </a:lnTo>
                <a:lnTo>
                  <a:pt x="47727" y="200801"/>
                </a:lnTo>
                <a:lnTo>
                  <a:pt x="51511" y="198259"/>
                </a:lnTo>
                <a:lnTo>
                  <a:pt x="164584" y="198259"/>
                </a:lnTo>
                <a:lnTo>
                  <a:pt x="136676" y="182751"/>
                </a:lnTo>
                <a:lnTo>
                  <a:pt x="93638" y="154240"/>
                </a:lnTo>
                <a:lnTo>
                  <a:pt x="65851" y="118430"/>
                </a:lnTo>
                <a:lnTo>
                  <a:pt x="62420" y="105168"/>
                </a:lnTo>
                <a:lnTo>
                  <a:pt x="65035" y="78372"/>
                </a:lnTo>
                <a:lnTo>
                  <a:pt x="98116" y="40190"/>
                </a:lnTo>
                <a:lnTo>
                  <a:pt x="125476" y="30467"/>
                </a:lnTo>
                <a:lnTo>
                  <a:pt x="250603" y="30467"/>
                </a:lnTo>
                <a:lnTo>
                  <a:pt x="207287" y="8029"/>
                </a:lnTo>
                <a:lnTo>
                  <a:pt x="157505" y="0"/>
                </a:lnTo>
                <a:close/>
              </a:path>
              <a:path extrusionOk="0" h="315595" w="315595">
                <a:moveTo>
                  <a:pt x="205259" y="228828"/>
                </a:moveTo>
                <a:lnTo>
                  <a:pt x="144526" y="228828"/>
                </a:lnTo>
                <a:lnTo>
                  <a:pt x="148767" y="229831"/>
                </a:lnTo>
                <a:lnTo>
                  <a:pt x="142455" y="245033"/>
                </a:lnTo>
                <a:lnTo>
                  <a:pt x="140423" y="249161"/>
                </a:lnTo>
                <a:lnTo>
                  <a:pt x="131940" y="261353"/>
                </a:lnTo>
                <a:lnTo>
                  <a:pt x="132181" y="263169"/>
                </a:lnTo>
                <a:lnTo>
                  <a:pt x="167932" y="279323"/>
                </a:lnTo>
                <a:lnTo>
                  <a:pt x="166763" y="285292"/>
                </a:lnTo>
                <a:lnTo>
                  <a:pt x="160794" y="286143"/>
                </a:lnTo>
                <a:lnTo>
                  <a:pt x="144787" y="286724"/>
                </a:lnTo>
                <a:lnTo>
                  <a:pt x="246437" y="286724"/>
                </a:lnTo>
                <a:lnTo>
                  <a:pt x="250523" y="284611"/>
                </a:lnTo>
                <a:lnTo>
                  <a:pt x="255126" y="280009"/>
                </a:lnTo>
                <a:lnTo>
                  <a:pt x="206273" y="280009"/>
                </a:lnTo>
                <a:lnTo>
                  <a:pt x="203860" y="279679"/>
                </a:lnTo>
                <a:lnTo>
                  <a:pt x="202730" y="276250"/>
                </a:lnTo>
                <a:lnTo>
                  <a:pt x="204000" y="274421"/>
                </a:lnTo>
                <a:lnTo>
                  <a:pt x="205473" y="272669"/>
                </a:lnTo>
                <a:lnTo>
                  <a:pt x="213955" y="254214"/>
                </a:lnTo>
                <a:lnTo>
                  <a:pt x="211331" y="236835"/>
                </a:lnTo>
                <a:lnTo>
                  <a:pt x="205259" y="228828"/>
                </a:lnTo>
                <a:close/>
              </a:path>
              <a:path extrusionOk="0" h="315595" w="315595">
                <a:moveTo>
                  <a:pt x="250603" y="30467"/>
                </a:moveTo>
                <a:lnTo>
                  <a:pt x="125476" y="30467"/>
                </a:lnTo>
                <a:lnTo>
                  <a:pt x="127165" y="34798"/>
                </a:lnTo>
                <a:lnTo>
                  <a:pt x="125234" y="36385"/>
                </a:lnTo>
                <a:lnTo>
                  <a:pt x="98288" y="67367"/>
                </a:lnTo>
                <a:lnTo>
                  <a:pt x="96723" y="81114"/>
                </a:lnTo>
                <a:lnTo>
                  <a:pt x="98380" y="89936"/>
                </a:lnTo>
                <a:lnTo>
                  <a:pt x="130784" y="127368"/>
                </a:lnTo>
                <a:lnTo>
                  <a:pt x="183689" y="158843"/>
                </a:lnTo>
                <a:lnTo>
                  <a:pt x="211963" y="175425"/>
                </a:lnTo>
                <a:lnTo>
                  <a:pt x="237079" y="196481"/>
                </a:lnTo>
                <a:lnTo>
                  <a:pt x="247578" y="217692"/>
                </a:lnTo>
                <a:lnTo>
                  <a:pt x="247683" y="236981"/>
                </a:lnTo>
                <a:lnTo>
                  <a:pt x="241617" y="252272"/>
                </a:lnTo>
                <a:lnTo>
                  <a:pt x="208546" y="278993"/>
                </a:lnTo>
                <a:lnTo>
                  <a:pt x="206273" y="280009"/>
                </a:lnTo>
                <a:lnTo>
                  <a:pt x="255126" y="280009"/>
                </a:lnTo>
                <a:lnTo>
                  <a:pt x="284619" y="250519"/>
                </a:lnTo>
                <a:lnTo>
                  <a:pt x="306980" y="207285"/>
                </a:lnTo>
                <a:lnTo>
                  <a:pt x="315010" y="157505"/>
                </a:lnTo>
                <a:lnTo>
                  <a:pt x="310463" y="129311"/>
                </a:lnTo>
                <a:lnTo>
                  <a:pt x="194335" y="129311"/>
                </a:lnTo>
                <a:lnTo>
                  <a:pt x="187198" y="127736"/>
                </a:lnTo>
                <a:lnTo>
                  <a:pt x="178042" y="122876"/>
                </a:lnTo>
                <a:lnTo>
                  <a:pt x="170978" y="112136"/>
                </a:lnTo>
                <a:lnTo>
                  <a:pt x="168008" y="94959"/>
                </a:lnTo>
                <a:lnTo>
                  <a:pt x="171132" y="70789"/>
                </a:lnTo>
                <a:lnTo>
                  <a:pt x="172067" y="61033"/>
                </a:lnTo>
                <a:lnTo>
                  <a:pt x="170189" y="53749"/>
                </a:lnTo>
                <a:lnTo>
                  <a:pt x="166764" y="48194"/>
                </a:lnTo>
                <a:lnTo>
                  <a:pt x="163055" y="43624"/>
                </a:lnTo>
                <a:lnTo>
                  <a:pt x="160769" y="40741"/>
                </a:lnTo>
                <a:lnTo>
                  <a:pt x="160502" y="39014"/>
                </a:lnTo>
                <a:lnTo>
                  <a:pt x="162229" y="36588"/>
                </a:lnTo>
                <a:lnTo>
                  <a:pt x="164350" y="36487"/>
                </a:lnTo>
                <a:lnTo>
                  <a:pt x="256623" y="36487"/>
                </a:lnTo>
                <a:lnTo>
                  <a:pt x="250603" y="30467"/>
                </a:lnTo>
                <a:close/>
              </a:path>
              <a:path extrusionOk="0" h="315595" w="315595">
                <a:moveTo>
                  <a:pt x="168930" y="200710"/>
                </a:moveTo>
                <a:lnTo>
                  <a:pt x="98945" y="200710"/>
                </a:lnTo>
                <a:lnTo>
                  <a:pt x="101612" y="211480"/>
                </a:lnTo>
                <a:lnTo>
                  <a:pt x="102908" y="216852"/>
                </a:lnTo>
                <a:lnTo>
                  <a:pt x="103936" y="222377"/>
                </a:lnTo>
                <a:lnTo>
                  <a:pt x="105359" y="233997"/>
                </a:lnTo>
                <a:lnTo>
                  <a:pt x="105803" y="238074"/>
                </a:lnTo>
                <a:lnTo>
                  <a:pt x="110426" y="240322"/>
                </a:lnTo>
                <a:lnTo>
                  <a:pt x="130644" y="232816"/>
                </a:lnTo>
                <a:lnTo>
                  <a:pt x="144526" y="228828"/>
                </a:lnTo>
                <a:lnTo>
                  <a:pt x="205259" y="228828"/>
                </a:lnTo>
                <a:lnTo>
                  <a:pt x="199186" y="220819"/>
                </a:lnTo>
                <a:lnTo>
                  <a:pt x="179108" y="206451"/>
                </a:lnTo>
                <a:lnTo>
                  <a:pt x="168930" y="200710"/>
                </a:lnTo>
                <a:close/>
              </a:path>
              <a:path extrusionOk="0" h="315595" w="315595">
                <a:moveTo>
                  <a:pt x="164584" y="198259"/>
                </a:moveTo>
                <a:lnTo>
                  <a:pt x="51511" y="198259"/>
                </a:lnTo>
                <a:lnTo>
                  <a:pt x="55105" y="198678"/>
                </a:lnTo>
                <a:lnTo>
                  <a:pt x="58191" y="205473"/>
                </a:lnTo>
                <a:lnTo>
                  <a:pt x="69837" y="220370"/>
                </a:lnTo>
                <a:lnTo>
                  <a:pt x="74193" y="225450"/>
                </a:lnTo>
                <a:lnTo>
                  <a:pt x="78930" y="226466"/>
                </a:lnTo>
                <a:lnTo>
                  <a:pt x="80149" y="225793"/>
                </a:lnTo>
                <a:lnTo>
                  <a:pt x="83159" y="220065"/>
                </a:lnTo>
                <a:lnTo>
                  <a:pt x="85788" y="212940"/>
                </a:lnTo>
                <a:lnTo>
                  <a:pt x="90512" y="207187"/>
                </a:lnTo>
                <a:lnTo>
                  <a:pt x="94335" y="202768"/>
                </a:lnTo>
                <a:lnTo>
                  <a:pt x="98945" y="200710"/>
                </a:lnTo>
                <a:lnTo>
                  <a:pt x="168930" y="200710"/>
                </a:lnTo>
                <a:lnTo>
                  <a:pt x="164584" y="198259"/>
                </a:lnTo>
                <a:close/>
              </a:path>
              <a:path extrusionOk="0" h="315595" w="315595">
                <a:moveTo>
                  <a:pt x="208686" y="84645"/>
                </a:moveTo>
                <a:lnTo>
                  <a:pt x="199097" y="90703"/>
                </a:lnTo>
                <a:lnTo>
                  <a:pt x="201079" y="98298"/>
                </a:lnTo>
                <a:lnTo>
                  <a:pt x="210350" y="112763"/>
                </a:lnTo>
                <a:lnTo>
                  <a:pt x="208711" y="119481"/>
                </a:lnTo>
                <a:lnTo>
                  <a:pt x="200888" y="127647"/>
                </a:lnTo>
                <a:lnTo>
                  <a:pt x="194335" y="129311"/>
                </a:lnTo>
                <a:lnTo>
                  <a:pt x="310463" y="129311"/>
                </a:lnTo>
                <a:lnTo>
                  <a:pt x="308105" y="114693"/>
                </a:lnTo>
                <a:lnTo>
                  <a:pt x="233513" y="114693"/>
                </a:lnTo>
                <a:lnTo>
                  <a:pt x="226493" y="109188"/>
                </a:lnTo>
                <a:lnTo>
                  <a:pt x="220102" y="98298"/>
                </a:lnTo>
                <a:lnTo>
                  <a:pt x="215201" y="87312"/>
                </a:lnTo>
                <a:lnTo>
                  <a:pt x="208686" y="84645"/>
                </a:lnTo>
                <a:close/>
              </a:path>
              <a:path extrusionOk="0" h="315595" w="315595">
                <a:moveTo>
                  <a:pt x="224955" y="63487"/>
                </a:moveTo>
                <a:lnTo>
                  <a:pt x="222224" y="65468"/>
                </a:lnTo>
                <a:lnTo>
                  <a:pt x="221675" y="67367"/>
                </a:lnTo>
                <a:lnTo>
                  <a:pt x="221701" y="67614"/>
                </a:lnTo>
                <a:lnTo>
                  <a:pt x="224612" y="73710"/>
                </a:lnTo>
                <a:lnTo>
                  <a:pt x="231419" y="75907"/>
                </a:lnTo>
                <a:lnTo>
                  <a:pt x="240639" y="78447"/>
                </a:lnTo>
                <a:lnTo>
                  <a:pt x="249892" y="83526"/>
                </a:lnTo>
                <a:lnTo>
                  <a:pt x="253877" y="91127"/>
                </a:lnTo>
                <a:lnTo>
                  <a:pt x="253250" y="99830"/>
                </a:lnTo>
                <a:lnTo>
                  <a:pt x="248666" y="108216"/>
                </a:lnTo>
                <a:lnTo>
                  <a:pt x="240978" y="114503"/>
                </a:lnTo>
                <a:lnTo>
                  <a:pt x="233513" y="114693"/>
                </a:lnTo>
                <a:lnTo>
                  <a:pt x="308105" y="114693"/>
                </a:lnTo>
                <a:lnTo>
                  <a:pt x="306980" y="107718"/>
                </a:lnTo>
                <a:lnTo>
                  <a:pt x="287093" y="69265"/>
                </a:lnTo>
                <a:lnTo>
                  <a:pt x="239547" y="69265"/>
                </a:lnTo>
                <a:lnTo>
                  <a:pt x="236435" y="68884"/>
                </a:lnTo>
                <a:lnTo>
                  <a:pt x="232410" y="66509"/>
                </a:lnTo>
                <a:lnTo>
                  <a:pt x="226860" y="63830"/>
                </a:lnTo>
                <a:lnTo>
                  <a:pt x="224955" y="63487"/>
                </a:lnTo>
                <a:close/>
              </a:path>
              <a:path extrusionOk="0" h="315595" w="315595">
                <a:moveTo>
                  <a:pt x="262453" y="42316"/>
                </a:moveTo>
                <a:lnTo>
                  <a:pt x="199148" y="42316"/>
                </a:lnTo>
                <a:lnTo>
                  <a:pt x="208076" y="42417"/>
                </a:lnTo>
                <a:lnTo>
                  <a:pt x="216090" y="43464"/>
                </a:lnTo>
                <a:lnTo>
                  <a:pt x="223523" y="45490"/>
                </a:lnTo>
                <a:lnTo>
                  <a:pt x="230708" y="48526"/>
                </a:lnTo>
                <a:lnTo>
                  <a:pt x="240193" y="55306"/>
                </a:lnTo>
                <a:lnTo>
                  <a:pt x="244586" y="62315"/>
                </a:lnTo>
                <a:lnTo>
                  <a:pt x="244249" y="67614"/>
                </a:lnTo>
                <a:lnTo>
                  <a:pt x="239547" y="69265"/>
                </a:lnTo>
                <a:lnTo>
                  <a:pt x="287093" y="69265"/>
                </a:lnTo>
                <a:lnTo>
                  <a:pt x="284619" y="64481"/>
                </a:lnTo>
                <a:lnTo>
                  <a:pt x="262453" y="42316"/>
                </a:lnTo>
                <a:close/>
              </a:path>
              <a:path extrusionOk="0" h="315595" w="315595">
                <a:moveTo>
                  <a:pt x="256623" y="36487"/>
                </a:moveTo>
                <a:lnTo>
                  <a:pt x="164350" y="36487"/>
                </a:lnTo>
                <a:lnTo>
                  <a:pt x="172974" y="38303"/>
                </a:lnTo>
                <a:lnTo>
                  <a:pt x="180225" y="40805"/>
                </a:lnTo>
                <a:lnTo>
                  <a:pt x="190042" y="42329"/>
                </a:lnTo>
                <a:lnTo>
                  <a:pt x="194475" y="42494"/>
                </a:lnTo>
                <a:lnTo>
                  <a:pt x="199148" y="42316"/>
                </a:lnTo>
                <a:lnTo>
                  <a:pt x="262453" y="42316"/>
                </a:lnTo>
                <a:lnTo>
                  <a:pt x="256623" y="36487"/>
                </a:lnTo>
                <a:close/>
              </a:path>
            </a:pathLst>
          </a:custGeom>
          <a:solidFill>
            <a:srgbClr val="004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 name="Google Shape;49;p1"/>
          <p:cNvSpPr txBox="1"/>
          <p:nvPr/>
        </p:nvSpPr>
        <p:spPr>
          <a:xfrm>
            <a:off x="455300" y="5629299"/>
            <a:ext cx="3961765" cy="1092200"/>
          </a:xfrm>
          <a:prstGeom prst="rect">
            <a:avLst/>
          </a:prstGeom>
          <a:noFill/>
          <a:ln>
            <a:noFill/>
          </a:ln>
        </p:spPr>
        <p:txBody>
          <a:bodyPr anchorCtr="0" anchor="t" bIns="0" lIns="0" spcFirstLastPara="1" rIns="0" wrap="square" tIns="58400">
            <a:spAutoFit/>
          </a:bodyPr>
          <a:lstStyle/>
          <a:p>
            <a:pPr indent="0" lvl="0" marL="12700" rtl="0" algn="l">
              <a:lnSpc>
                <a:spcPct val="100000"/>
              </a:lnSpc>
              <a:spcBef>
                <a:spcPts val="0"/>
              </a:spcBef>
              <a:spcAft>
                <a:spcPts val="0"/>
              </a:spcAft>
              <a:buNone/>
            </a:pPr>
            <a:r>
              <a:rPr b="1" lang="en-US" sz="3200">
                <a:solidFill>
                  <a:srgbClr val="6F5DCF"/>
                </a:solidFill>
                <a:latin typeface="Malgun Gothic"/>
                <a:ea typeface="Malgun Gothic"/>
                <a:cs typeface="Malgun Gothic"/>
                <a:sym typeface="Malgun Gothic"/>
              </a:rPr>
              <a:t>신한라이프</a:t>
            </a:r>
            <a:endParaRPr sz="3200">
              <a:latin typeface="Malgun Gothic"/>
              <a:ea typeface="Malgun Gothic"/>
              <a:cs typeface="Malgun Gothic"/>
              <a:sym typeface="Malgun Gothic"/>
            </a:endParaRPr>
          </a:p>
          <a:p>
            <a:pPr indent="0" lvl="0" marL="12700" rtl="0" algn="l">
              <a:lnSpc>
                <a:spcPct val="100000"/>
              </a:lnSpc>
              <a:spcBef>
                <a:spcPts val="360"/>
              </a:spcBef>
              <a:spcAft>
                <a:spcPts val="0"/>
              </a:spcAft>
              <a:buNone/>
            </a:pPr>
            <a:r>
              <a:rPr b="1" lang="en-US" sz="3200">
                <a:solidFill>
                  <a:srgbClr val="6F5DCF"/>
                </a:solidFill>
                <a:latin typeface="Malgun Gothic"/>
                <a:ea typeface="Malgun Gothic"/>
                <a:cs typeface="Malgun Gothic"/>
                <a:sym typeface="Malgun Gothic"/>
              </a:rPr>
              <a:t>2023 ESG성과보고서</a:t>
            </a:r>
            <a:endParaRPr sz="3200">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 name="Shape 490"/>
        <p:cNvGrpSpPr/>
        <p:nvPr/>
      </p:nvGrpSpPr>
      <p:grpSpPr>
        <a:xfrm>
          <a:off x="0" y="0"/>
          <a:ext cx="0" cy="0"/>
          <a:chOff x="0" y="0"/>
          <a:chExt cx="0" cy="0"/>
        </a:xfrm>
      </p:grpSpPr>
      <p:sp>
        <p:nvSpPr>
          <p:cNvPr id="491" name="Google Shape;491;p10"/>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EDEB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2" name="Google Shape;492;p10"/>
          <p:cNvSpPr/>
          <p:nvPr/>
        </p:nvSpPr>
        <p:spPr>
          <a:xfrm>
            <a:off x="6245910" y="3951954"/>
            <a:ext cx="43815" cy="14604"/>
          </a:xfrm>
          <a:custGeom>
            <a:rect b="b" l="l" r="r" t="t"/>
            <a:pathLst>
              <a:path extrusionOk="0" h="14604" w="43814">
                <a:moveTo>
                  <a:pt x="31000" y="0"/>
                </a:moveTo>
                <a:lnTo>
                  <a:pt x="8293" y="0"/>
                </a:lnTo>
                <a:lnTo>
                  <a:pt x="0" y="3149"/>
                </a:lnTo>
                <a:lnTo>
                  <a:pt x="1117" y="7061"/>
                </a:lnTo>
                <a:lnTo>
                  <a:pt x="2222" y="10947"/>
                </a:lnTo>
                <a:lnTo>
                  <a:pt x="12344" y="14160"/>
                </a:lnTo>
                <a:lnTo>
                  <a:pt x="35153" y="14160"/>
                </a:lnTo>
                <a:lnTo>
                  <a:pt x="43459" y="10947"/>
                </a:lnTo>
                <a:lnTo>
                  <a:pt x="41135" y="3149"/>
                </a:lnTo>
                <a:lnTo>
                  <a:pt x="310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 name="Google Shape;493;p10"/>
          <p:cNvSpPr/>
          <p:nvPr/>
        </p:nvSpPr>
        <p:spPr>
          <a:xfrm>
            <a:off x="6410462" y="3951954"/>
            <a:ext cx="43815" cy="14604"/>
          </a:xfrm>
          <a:custGeom>
            <a:rect b="b" l="l" r="r" t="t"/>
            <a:pathLst>
              <a:path extrusionOk="0" h="14604" w="43814">
                <a:moveTo>
                  <a:pt x="30873" y="0"/>
                </a:moveTo>
                <a:lnTo>
                  <a:pt x="8178" y="0"/>
                </a:lnTo>
                <a:lnTo>
                  <a:pt x="0" y="3149"/>
                </a:lnTo>
                <a:lnTo>
                  <a:pt x="1282" y="7061"/>
                </a:lnTo>
                <a:lnTo>
                  <a:pt x="2578" y="10947"/>
                </a:lnTo>
                <a:lnTo>
                  <a:pt x="12865" y="14160"/>
                </a:lnTo>
                <a:lnTo>
                  <a:pt x="35661" y="14160"/>
                </a:lnTo>
                <a:lnTo>
                  <a:pt x="43814" y="10947"/>
                </a:lnTo>
                <a:lnTo>
                  <a:pt x="41147" y="3149"/>
                </a:lnTo>
                <a:lnTo>
                  <a:pt x="3087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10"/>
          <p:cNvSpPr/>
          <p:nvPr/>
        </p:nvSpPr>
        <p:spPr>
          <a:xfrm>
            <a:off x="5424576" y="3980357"/>
            <a:ext cx="208279" cy="14604"/>
          </a:xfrm>
          <a:custGeom>
            <a:rect b="b" l="l" r="r" t="t"/>
            <a:pathLst>
              <a:path extrusionOk="0" h="14604" w="208279">
                <a:moveTo>
                  <a:pt x="41973" y="11137"/>
                </a:moveTo>
                <a:lnTo>
                  <a:pt x="41478" y="3200"/>
                </a:lnTo>
                <a:lnTo>
                  <a:pt x="31991" y="0"/>
                </a:lnTo>
                <a:lnTo>
                  <a:pt x="9105" y="0"/>
                </a:lnTo>
                <a:lnTo>
                  <a:pt x="0" y="3200"/>
                </a:lnTo>
                <a:lnTo>
                  <a:pt x="215" y="7162"/>
                </a:lnTo>
                <a:lnTo>
                  <a:pt x="406" y="11137"/>
                </a:lnTo>
                <a:lnTo>
                  <a:pt x="9880" y="14376"/>
                </a:lnTo>
                <a:lnTo>
                  <a:pt x="32867" y="14376"/>
                </a:lnTo>
                <a:lnTo>
                  <a:pt x="41973" y="11137"/>
                </a:lnTo>
                <a:close/>
              </a:path>
              <a:path extrusionOk="0" h="14604" w="208279">
                <a:moveTo>
                  <a:pt x="125107" y="11137"/>
                </a:moveTo>
                <a:lnTo>
                  <a:pt x="124409" y="3200"/>
                </a:lnTo>
                <a:lnTo>
                  <a:pt x="114846" y="0"/>
                </a:lnTo>
                <a:lnTo>
                  <a:pt x="91986" y="0"/>
                </a:lnTo>
                <a:lnTo>
                  <a:pt x="82931" y="3200"/>
                </a:lnTo>
                <a:lnTo>
                  <a:pt x="83235" y="7162"/>
                </a:lnTo>
                <a:lnTo>
                  <a:pt x="83527" y="11137"/>
                </a:lnTo>
                <a:lnTo>
                  <a:pt x="93129" y="14376"/>
                </a:lnTo>
                <a:lnTo>
                  <a:pt x="116065" y="14376"/>
                </a:lnTo>
                <a:lnTo>
                  <a:pt x="125107" y="11137"/>
                </a:lnTo>
                <a:close/>
              </a:path>
              <a:path extrusionOk="0" h="14604" w="208279">
                <a:moveTo>
                  <a:pt x="208216" y="11137"/>
                </a:moveTo>
                <a:lnTo>
                  <a:pt x="207340" y="3200"/>
                </a:lnTo>
                <a:lnTo>
                  <a:pt x="197726" y="0"/>
                </a:lnTo>
                <a:lnTo>
                  <a:pt x="174840" y="0"/>
                </a:lnTo>
                <a:lnTo>
                  <a:pt x="165874" y="3200"/>
                </a:lnTo>
                <a:lnTo>
                  <a:pt x="166268" y="7162"/>
                </a:lnTo>
                <a:lnTo>
                  <a:pt x="166662" y="11137"/>
                </a:lnTo>
                <a:lnTo>
                  <a:pt x="176288" y="14376"/>
                </a:lnTo>
                <a:lnTo>
                  <a:pt x="199275" y="14376"/>
                </a:lnTo>
                <a:lnTo>
                  <a:pt x="208216" y="1113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95" name="Google Shape;495;p10"/>
          <p:cNvGrpSpPr/>
          <p:nvPr/>
        </p:nvGrpSpPr>
        <p:grpSpPr>
          <a:xfrm>
            <a:off x="0" y="3924005"/>
            <a:ext cx="10800003" cy="3275992"/>
            <a:chOff x="0" y="3924005"/>
            <a:chExt cx="10800003" cy="3275992"/>
          </a:xfrm>
        </p:grpSpPr>
        <p:sp>
          <p:nvSpPr>
            <p:cNvPr id="496" name="Google Shape;496;p10"/>
            <p:cNvSpPr/>
            <p:nvPr/>
          </p:nvSpPr>
          <p:spPr>
            <a:xfrm>
              <a:off x="5258854" y="4009199"/>
              <a:ext cx="211454" cy="44450"/>
            </a:xfrm>
            <a:custGeom>
              <a:rect b="b" l="l" r="r" t="t"/>
              <a:pathLst>
                <a:path extrusionOk="0" h="44450" w="211454">
                  <a:moveTo>
                    <a:pt x="41948" y="11315"/>
                  </a:moveTo>
                  <a:lnTo>
                    <a:pt x="41808" y="3276"/>
                  </a:lnTo>
                  <a:lnTo>
                    <a:pt x="32397" y="0"/>
                  </a:lnTo>
                  <a:lnTo>
                    <a:pt x="9347" y="0"/>
                  </a:lnTo>
                  <a:lnTo>
                    <a:pt x="0" y="3276"/>
                  </a:lnTo>
                  <a:lnTo>
                    <a:pt x="12" y="7277"/>
                  </a:lnTo>
                  <a:lnTo>
                    <a:pt x="50" y="11315"/>
                  </a:lnTo>
                  <a:lnTo>
                    <a:pt x="9461" y="14617"/>
                  </a:lnTo>
                  <a:lnTo>
                    <a:pt x="32626" y="14617"/>
                  </a:lnTo>
                  <a:lnTo>
                    <a:pt x="41948" y="11315"/>
                  </a:lnTo>
                  <a:close/>
                </a:path>
                <a:path extrusionOk="0" h="44450" w="211454">
                  <a:moveTo>
                    <a:pt x="125755" y="11315"/>
                  </a:moveTo>
                  <a:lnTo>
                    <a:pt x="125437" y="3276"/>
                  </a:lnTo>
                  <a:lnTo>
                    <a:pt x="115963" y="0"/>
                  </a:lnTo>
                  <a:lnTo>
                    <a:pt x="92875" y="0"/>
                  </a:lnTo>
                  <a:lnTo>
                    <a:pt x="83616" y="3276"/>
                  </a:lnTo>
                  <a:lnTo>
                    <a:pt x="83731" y="7277"/>
                  </a:lnTo>
                  <a:lnTo>
                    <a:pt x="83845" y="11315"/>
                  </a:lnTo>
                  <a:lnTo>
                    <a:pt x="93345" y="14617"/>
                  </a:lnTo>
                  <a:lnTo>
                    <a:pt x="116509" y="14617"/>
                  </a:lnTo>
                  <a:lnTo>
                    <a:pt x="125755" y="11315"/>
                  </a:lnTo>
                  <a:close/>
                </a:path>
                <a:path extrusionOk="0" h="44450" w="211454">
                  <a:moveTo>
                    <a:pt x="126949" y="40830"/>
                  </a:moveTo>
                  <a:lnTo>
                    <a:pt x="126619" y="32639"/>
                  </a:lnTo>
                  <a:lnTo>
                    <a:pt x="117068" y="29324"/>
                  </a:lnTo>
                  <a:lnTo>
                    <a:pt x="93814" y="29324"/>
                  </a:lnTo>
                  <a:lnTo>
                    <a:pt x="84467" y="32639"/>
                  </a:lnTo>
                  <a:lnTo>
                    <a:pt x="84594" y="36715"/>
                  </a:lnTo>
                  <a:lnTo>
                    <a:pt x="84709" y="40830"/>
                  </a:lnTo>
                  <a:lnTo>
                    <a:pt x="94259" y="44170"/>
                  </a:lnTo>
                  <a:lnTo>
                    <a:pt x="117640" y="44170"/>
                  </a:lnTo>
                  <a:lnTo>
                    <a:pt x="126949" y="40830"/>
                  </a:lnTo>
                  <a:close/>
                </a:path>
                <a:path extrusionOk="0" h="44450" w="211454">
                  <a:moveTo>
                    <a:pt x="209562" y="11315"/>
                  </a:moveTo>
                  <a:lnTo>
                    <a:pt x="209042" y="3276"/>
                  </a:lnTo>
                  <a:lnTo>
                    <a:pt x="199478" y="0"/>
                  </a:lnTo>
                  <a:lnTo>
                    <a:pt x="176403" y="0"/>
                  </a:lnTo>
                  <a:lnTo>
                    <a:pt x="167208" y="3276"/>
                  </a:lnTo>
                  <a:lnTo>
                    <a:pt x="167449" y="7277"/>
                  </a:lnTo>
                  <a:lnTo>
                    <a:pt x="167640" y="11315"/>
                  </a:lnTo>
                  <a:lnTo>
                    <a:pt x="177203" y="14617"/>
                  </a:lnTo>
                  <a:lnTo>
                    <a:pt x="200367" y="14617"/>
                  </a:lnTo>
                  <a:lnTo>
                    <a:pt x="209562" y="11315"/>
                  </a:lnTo>
                  <a:close/>
                </a:path>
                <a:path extrusionOk="0" h="44450" w="211454">
                  <a:moveTo>
                    <a:pt x="211442" y="40830"/>
                  </a:moveTo>
                  <a:lnTo>
                    <a:pt x="210908" y="32639"/>
                  </a:lnTo>
                  <a:lnTo>
                    <a:pt x="201269" y="29324"/>
                  </a:lnTo>
                  <a:lnTo>
                    <a:pt x="178003" y="29324"/>
                  </a:lnTo>
                  <a:lnTo>
                    <a:pt x="168757" y="32639"/>
                  </a:lnTo>
                  <a:lnTo>
                    <a:pt x="168973" y="36715"/>
                  </a:lnTo>
                  <a:lnTo>
                    <a:pt x="169176" y="40830"/>
                  </a:lnTo>
                  <a:lnTo>
                    <a:pt x="178828" y="44170"/>
                  </a:lnTo>
                  <a:lnTo>
                    <a:pt x="202171" y="44170"/>
                  </a:lnTo>
                  <a:lnTo>
                    <a:pt x="211442" y="4083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7" name="Google Shape;497;p10"/>
            <p:cNvPicPr preferRelativeResize="0"/>
            <p:nvPr/>
          </p:nvPicPr>
          <p:blipFill rotWithShape="1">
            <a:blip r:embed="rId3">
              <a:alphaModFix/>
            </a:blip>
            <a:srcRect b="0" l="0" r="0" t="0"/>
            <a:stretch/>
          </p:blipFill>
          <p:spPr>
            <a:xfrm>
              <a:off x="0" y="3924005"/>
              <a:ext cx="10800003" cy="3275992"/>
            </a:xfrm>
            <a:prstGeom prst="rect">
              <a:avLst/>
            </a:prstGeom>
            <a:noFill/>
            <a:ln>
              <a:noFill/>
            </a:ln>
          </p:spPr>
        </p:pic>
      </p:grpSp>
      <p:sp>
        <p:nvSpPr>
          <p:cNvPr id="498" name="Google Shape;498;p10"/>
          <p:cNvSpPr txBox="1"/>
          <p:nvPr/>
        </p:nvSpPr>
        <p:spPr>
          <a:xfrm>
            <a:off x="2327300" y="1196913"/>
            <a:ext cx="5105400" cy="609600"/>
          </a:xfrm>
          <a:prstGeom prst="rect">
            <a:avLst/>
          </a:prstGeom>
          <a:noFill/>
          <a:ln>
            <a:noFill/>
          </a:ln>
        </p:spPr>
        <p:txBody>
          <a:bodyPr anchorCtr="0" anchor="t" bIns="0" lIns="0" spcFirstLastPara="1" rIns="0" wrap="square" tIns="53325">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비즈니스 네트워크</a:t>
            </a:r>
            <a:endParaRPr sz="800">
              <a:latin typeface="Malgun Gothic"/>
              <a:ea typeface="Malgun Gothic"/>
              <a:cs typeface="Malgun Gothic"/>
              <a:sym typeface="Malgun Gothic"/>
            </a:endParaRPr>
          </a:p>
          <a:p>
            <a:pPr indent="0" lvl="0" marL="12700" rtl="0" algn="l">
              <a:lnSpc>
                <a:spcPct val="100000"/>
              </a:lnSpc>
              <a:spcBef>
                <a:spcPts val="395"/>
              </a:spcBef>
              <a:spcAft>
                <a:spcPts val="0"/>
              </a:spcAft>
              <a:buNone/>
            </a:pPr>
            <a:r>
              <a:rPr b="0" lang="en-US" sz="1100">
                <a:solidFill>
                  <a:srgbClr val="6F5DCF"/>
                </a:solidFill>
                <a:latin typeface="Arial"/>
                <a:ea typeface="Arial"/>
                <a:cs typeface="Arial"/>
                <a:sym typeface="Arial"/>
              </a:rPr>
              <a:t>신한라이프는 국내 전역을 아우르는 네트워크를 구축하는데 그치지않고,</a:t>
            </a:r>
            <a:endParaRPr sz="1100">
              <a:latin typeface="Arial"/>
              <a:ea typeface="Arial"/>
              <a:cs typeface="Arial"/>
              <a:sym typeface="Arial"/>
            </a:endParaRPr>
          </a:p>
          <a:p>
            <a:pPr indent="0" lvl="0" marL="12700" rtl="0" algn="l">
              <a:lnSpc>
                <a:spcPct val="100000"/>
              </a:lnSpc>
              <a:spcBef>
                <a:spcPts val="280"/>
              </a:spcBef>
              <a:spcAft>
                <a:spcPts val="0"/>
              </a:spcAft>
              <a:buNone/>
            </a:pPr>
            <a:r>
              <a:rPr b="0" lang="en-US" sz="1100">
                <a:solidFill>
                  <a:srgbClr val="6F5DCF"/>
                </a:solidFill>
                <a:latin typeface="Arial"/>
                <a:ea typeface="Arial"/>
                <a:cs typeface="Arial"/>
                <a:sym typeface="Arial"/>
              </a:rPr>
              <a:t>잠재적인 성장가능성이 높은 해외시장 진출을 통해 미래 성장동력을 확보하고 있습니다.</a:t>
            </a:r>
            <a:endParaRPr sz="1100">
              <a:latin typeface="Arial"/>
              <a:ea typeface="Arial"/>
              <a:cs typeface="Arial"/>
              <a:sym typeface="Arial"/>
            </a:endParaRPr>
          </a:p>
        </p:txBody>
      </p:sp>
      <p:sp>
        <p:nvSpPr>
          <p:cNvPr id="499" name="Google Shape;499;p10"/>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신한라이프 소개</a:t>
            </a:r>
            <a:endParaRPr/>
          </a:p>
        </p:txBody>
      </p:sp>
      <p:graphicFrame>
        <p:nvGraphicFramePr>
          <p:cNvPr id="500" name="Google Shape;500;p1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EDEBF9"/>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solidFill>
                      <a:srgbClr val="EDEBF9"/>
                    </a:solidFill>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EDEBF9"/>
                    </a:solidFill>
                  </a:tcPr>
                </a:tc>
              </a:tr>
            </a:tbl>
          </a:graphicData>
        </a:graphic>
      </p:graphicFrame>
      <p:sp>
        <p:nvSpPr>
          <p:cNvPr id="501" name="Google Shape;501;p10"/>
          <p:cNvSpPr txBox="1"/>
          <p:nvPr/>
        </p:nvSpPr>
        <p:spPr>
          <a:xfrm>
            <a:off x="2327300" y="4889584"/>
            <a:ext cx="2133600" cy="1304290"/>
          </a:xfrm>
          <a:prstGeom prst="rect">
            <a:avLst/>
          </a:prstGeom>
          <a:noFill/>
          <a:ln>
            <a:noFill/>
          </a:ln>
        </p:spPr>
        <p:txBody>
          <a:bodyPr anchorCtr="0" anchor="t" bIns="0" lIns="0" spcFirstLastPara="1" rIns="0" wrap="square" tIns="11425">
            <a:spAutoFit/>
          </a:bodyPr>
          <a:lstStyle/>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2023년 12월 기준, 1개 현지법인 ‘신한라이프 베트남’ 을 운영하고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 베트남은 2022년 1월 신한라이프 최초의 글로벌 자회사(현지법인)로 출범하여, 신 한금융그룹의 글로벌 네트워크와 국내 시장에서 입증된 차별화된 역량을 기반으로 입지를 강화해 나가고 있습니다.</a:t>
            </a:r>
            <a:endParaRPr sz="800">
              <a:latin typeface="Arial"/>
              <a:ea typeface="Arial"/>
              <a:cs typeface="Arial"/>
              <a:sym typeface="Arial"/>
            </a:endParaRPr>
          </a:p>
        </p:txBody>
      </p:sp>
      <p:sp>
        <p:nvSpPr>
          <p:cNvPr id="502" name="Google Shape;502;p10"/>
          <p:cNvSpPr/>
          <p:nvPr/>
        </p:nvSpPr>
        <p:spPr>
          <a:xfrm>
            <a:off x="2341904" y="4583081"/>
            <a:ext cx="2102485" cy="212725"/>
          </a:xfrm>
          <a:custGeom>
            <a:rect b="b" l="l" r="r" t="t"/>
            <a:pathLst>
              <a:path extrusionOk="0" h="212725" w="2102485">
                <a:moveTo>
                  <a:pt x="1996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1996097" y="212191"/>
                </a:lnTo>
                <a:lnTo>
                  <a:pt x="2037395" y="203854"/>
                </a:lnTo>
                <a:lnTo>
                  <a:pt x="2071119" y="181117"/>
                </a:lnTo>
                <a:lnTo>
                  <a:pt x="2093855" y="147394"/>
                </a:lnTo>
                <a:lnTo>
                  <a:pt x="2102192" y="106095"/>
                </a:lnTo>
                <a:lnTo>
                  <a:pt x="2093855" y="64797"/>
                </a:lnTo>
                <a:lnTo>
                  <a:pt x="2071119" y="31073"/>
                </a:lnTo>
                <a:lnTo>
                  <a:pt x="2037395" y="8337"/>
                </a:lnTo>
                <a:lnTo>
                  <a:pt x="1996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3" name="Google Shape;503;p10"/>
          <p:cNvSpPr txBox="1"/>
          <p:nvPr/>
        </p:nvSpPr>
        <p:spPr>
          <a:xfrm>
            <a:off x="2449546" y="4607134"/>
            <a:ext cx="73850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글로벌 네트워크</a:t>
            </a:r>
            <a:endParaRPr sz="750">
              <a:latin typeface="Malgun Gothic"/>
              <a:ea typeface="Malgun Gothic"/>
              <a:cs typeface="Malgun Gothic"/>
              <a:sym typeface="Malgun Gothic"/>
            </a:endParaRPr>
          </a:p>
        </p:txBody>
      </p:sp>
      <p:grpSp>
        <p:nvGrpSpPr>
          <p:cNvPr id="504" name="Google Shape;504;p10"/>
          <p:cNvGrpSpPr/>
          <p:nvPr/>
        </p:nvGrpSpPr>
        <p:grpSpPr>
          <a:xfrm>
            <a:off x="2340403" y="2233841"/>
            <a:ext cx="7939027" cy="4592790"/>
            <a:chOff x="2340403" y="2233841"/>
            <a:chExt cx="7939027" cy="4592790"/>
          </a:xfrm>
        </p:grpSpPr>
        <p:pic>
          <p:nvPicPr>
            <p:cNvPr id="505" name="Google Shape;505;p10"/>
            <p:cNvPicPr preferRelativeResize="0"/>
            <p:nvPr/>
          </p:nvPicPr>
          <p:blipFill rotWithShape="1">
            <a:blip r:embed="rId9">
              <a:alphaModFix/>
            </a:blip>
            <a:srcRect b="0" l="0" r="0" t="0"/>
            <a:stretch/>
          </p:blipFill>
          <p:spPr>
            <a:xfrm>
              <a:off x="2340403" y="4581953"/>
              <a:ext cx="100258" cy="214819"/>
            </a:xfrm>
            <a:prstGeom prst="rect">
              <a:avLst/>
            </a:prstGeom>
            <a:noFill/>
            <a:ln>
              <a:noFill/>
            </a:ln>
          </p:spPr>
        </p:pic>
        <p:sp>
          <p:nvSpPr>
            <p:cNvPr id="506" name="Google Shape;506;p10"/>
            <p:cNvSpPr/>
            <p:nvPr/>
          </p:nvSpPr>
          <p:spPr>
            <a:xfrm>
              <a:off x="2461365" y="4795271"/>
              <a:ext cx="1867535" cy="0"/>
            </a:xfrm>
            <a:custGeom>
              <a:rect b="b" l="l" r="r" t="t"/>
              <a:pathLst>
                <a:path extrusionOk="0" h="120000" w="1867535">
                  <a:moveTo>
                    <a:pt x="0" y="0"/>
                  </a:moveTo>
                  <a:lnTo>
                    <a:pt x="186709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7" name="Google Shape;507;p10"/>
            <p:cNvPicPr preferRelativeResize="0"/>
            <p:nvPr/>
          </p:nvPicPr>
          <p:blipFill rotWithShape="1">
            <a:blip r:embed="rId10">
              <a:alphaModFix/>
            </a:blip>
            <a:srcRect b="0" l="0" r="0" t="0"/>
            <a:stretch/>
          </p:blipFill>
          <p:spPr>
            <a:xfrm>
              <a:off x="4345338" y="4581579"/>
              <a:ext cx="100258" cy="214819"/>
            </a:xfrm>
            <a:prstGeom prst="rect">
              <a:avLst/>
            </a:prstGeom>
            <a:noFill/>
            <a:ln>
              <a:noFill/>
            </a:ln>
          </p:spPr>
        </p:pic>
        <p:sp>
          <p:nvSpPr>
            <p:cNvPr id="508" name="Google Shape;508;p10"/>
            <p:cNvSpPr/>
            <p:nvPr/>
          </p:nvSpPr>
          <p:spPr>
            <a:xfrm>
              <a:off x="2457544" y="4583081"/>
              <a:ext cx="1867535" cy="0"/>
            </a:xfrm>
            <a:custGeom>
              <a:rect b="b" l="l" r="r" t="t"/>
              <a:pathLst>
                <a:path extrusionOk="0" h="120000" w="1867535">
                  <a:moveTo>
                    <a:pt x="186709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9" name="Google Shape;509;p10"/>
            <p:cNvSpPr/>
            <p:nvPr/>
          </p:nvSpPr>
          <p:spPr>
            <a:xfrm>
              <a:off x="2341909" y="4583077"/>
              <a:ext cx="2102485" cy="212725"/>
            </a:xfrm>
            <a:custGeom>
              <a:rect b="b" l="l" r="r" t="t"/>
              <a:pathLst>
                <a:path extrusionOk="0" h="212725" w="2102485">
                  <a:moveTo>
                    <a:pt x="139" y="100520"/>
                  </a:moveTo>
                  <a:lnTo>
                    <a:pt x="38" y="102361"/>
                  </a:lnTo>
                  <a:lnTo>
                    <a:pt x="0" y="104228"/>
                  </a:lnTo>
                  <a:lnTo>
                    <a:pt x="0" y="106095"/>
                  </a:lnTo>
                  <a:lnTo>
                    <a:pt x="0" y="107975"/>
                  </a:lnTo>
                  <a:lnTo>
                    <a:pt x="38" y="109829"/>
                  </a:lnTo>
                  <a:lnTo>
                    <a:pt x="139" y="111683"/>
                  </a:lnTo>
                </a:path>
                <a:path extrusionOk="0" h="212725" w="2102485">
                  <a:moveTo>
                    <a:pt x="100507" y="212051"/>
                  </a:moveTo>
                  <a:lnTo>
                    <a:pt x="102361" y="212140"/>
                  </a:lnTo>
                  <a:lnTo>
                    <a:pt x="104216" y="212191"/>
                  </a:lnTo>
                  <a:lnTo>
                    <a:pt x="106095" y="212191"/>
                  </a:lnTo>
                  <a:lnTo>
                    <a:pt x="111810" y="212191"/>
                  </a:lnTo>
                </a:path>
                <a:path extrusionOk="0" h="212725" w="2102485">
                  <a:moveTo>
                    <a:pt x="1990369" y="212191"/>
                  </a:moveTo>
                  <a:lnTo>
                    <a:pt x="1996084" y="212191"/>
                  </a:lnTo>
                  <a:lnTo>
                    <a:pt x="1997964" y="212191"/>
                  </a:lnTo>
                  <a:lnTo>
                    <a:pt x="1999818" y="212140"/>
                  </a:lnTo>
                  <a:lnTo>
                    <a:pt x="2001672" y="212051"/>
                  </a:lnTo>
                </a:path>
                <a:path extrusionOk="0" h="212725" w="2102485">
                  <a:moveTo>
                    <a:pt x="2102040" y="111683"/>
                  </a:moveTo>
                  <a:lnTo>
                    <a:pt x="2102142" y="109829"/>
                  </a:lnTo>
                  <a:lnTo>
                    <a:pt x="2102180" y="107975"/>
                  </a:lnTo>
                  <a:lnTo>
                    <a:pt x="2102180" y="106095"/>
                  </a:lnTo>
                  <a:lnTo>
                    <a:pt x="2102180" y="104228"/>
                  </a:lnTo>
                  <a:lnTo>
                    <a:pt x="2102142" y="102361"/>
                  </a:lnTo>
                  <a:lnTo>
                    <a:pt x="2102040" y="100520"/>
                  </a:lnTo>
                </a:path>
                <a:path extrusionOk="0" h="212725" w="2102485">
                  <a:moveTo>
                    <a:pt x="2001672" y="152"/>
                  </a:moveTo>
                  <a:lnTo>
                    <a:pt x="1999818" y="50"/>
                  </a:lnTo>
                  <a:lnTo>
                    <a:pt x="1997964" y="0"/>
                  </a:lnTo>
                  <a:lnTo>
                    <a:pt x="1996084" y="0"/>
                  </a:lnTo>
                  <a:lnTo>
                    <a:pt x="1990369" y="0"/>
                  </a:lnTo>
                </a:path>
                <a:path extrusionOk="0" h="212725" w="2102485">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0" name="Google Shape;510;p10"/>
            <p:cNvPicPr preferRelativeResize="0"/>
            <p:nvPr/>
          </p:nvPicPr>
          <p:blipFill rotWithShape="1">
            <a:blip r:embed="rId11">
              <a:alphaModFix/>
            </a:blip>
            <a:srcRect b="0" l="0" r="0" t="0"/>
            <a:stretch/>
          </p:blipFill>
          <p:spPr>
            <a:xfrm>
              <a:off x="4275333" y="4631658"/>
              <a:ext cx="105460" cy="115036"/>
            </a:xfrm>
            <a:prstGeom prst="rect">
              <a:avLst/>
            </a:prstGeom>
            <a:noFill/>
            <a:ln>
              <a:noFill/>
            </a:ln>
          </p:spPr>
        </p:pic>
        <p:sp>
          <p:nvSpPr>
            <p:cNvPr id="511" name="Google Shape;511;p10"/>
            <p:cNvSpPr/>
            <p:nvPr/>
          </p:nvSpPr>
          <p:spPr>
            <a:xfrm>
              <a:off x="7746415" y="2249551"/>
              <a:ext cx="2533015" cy="4577080"/>
            </a:xfrm>
            <a:custGeom>
              <a:rect b="b" l="l" r="r" t="t"/>
              <a:pathLst>
                <a:path extrusionOk="0" h="4577080" w="2533015">
                  <a:moveTo>
                    <a:pt x="2532888" y="0"/>
                  </a:moveTo>
                  <a:lnTo>
                    <a:pt x="0" y="0"/>
                  </a:lnTo>
                  <a:lnTo>
                    <a:pt x="0" y="4576572"/>
                  </a:lnTo>
                  <a:lnTo>
                    <a:pt x="2532888" y="4576572"/>
                  </a:lnTo>
                  <a:lnTo>
                    <a:pt x="2532888" y="0"/>
                  </a:lnTo>
                  <a:close/>
                </a:path>
              </a:pathLst>
            </a:custGeom>
            <a:solidFill>
              <a:srgbClr val="BCBEC0">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2" name="Google Shape;512;p10"/>
            <p:cNvPicPr preferRelativeResize="0"/>
            <p:nvPr/>
          </p:nvPicPr>
          <p:blipFill rotWithShape="1">
            <a:blip r:embed="rId12">
              <a:alphaModFix/>
            </a:blip>
            <a:srcRect b="0" l="0" r="0" t="0"/>
            <a:stretch/>
          </p:blipFill>
          <p:spPr>
            <a:xfrm>
              <a:off x="7730704" y="2233841"/>
              <a:ext cx="2460999" cy="3788349"/>
            </a:xfrm>
            <a:prstGeom prst="rect">
              <a:avLst/>
            </a:prstGeom>
            <a:noFill/>
            <a:ln>
              <a:noFill/>
            </a:ln>
          </p:spPr>
        </p:pic>
        <p:sp>
          <p:nvSpPr>
            <p:cNvPr id="513" name="Google Shape;513;p10"/>
            <p:cNvSpPr/>
            <p:nvPr/>
          </p:nvSpPr>
          <p:spPr>
            <a:xfrm>
              <a:off x="7879776" y="6431596"/>
              <a:ext cx="516255" cy="299720"/>
            </a:xfrm>
            <a:custGeom>
              <a:rect b="b" l="l" r="r" t="t"/>
              <a:pathLst>
                <a:path extrusionOk="0" h="299720" w="516254">
                  <a:moveTo>
                    <a:pt x="436327" y="0"/>
                  </a:moveTo>
                  <a:lnTo>
                    <a:pt x="429514" y="1365"/>
                  </a:lnTo>
                  <a:lnTo>
                    <a:pt x="358787" y="8388"/>
                  </a:lnTo>
                  <a:lnTo>
                    <a:pt x="222761" y="32140"/>
                  </a:lnTo>
                  <a:lnTo>
                    <a:pt x="144684" y="52906"/>
                  </a:lnTo>
                  <a:lnTo>
                    <a:pt x="95097" y="82253"/>
                  </a:lnTo>
                  <a:lnTo>
                    <a:pt x="44538" y="131743"/>
                  </a:lnTo>
                  <a:lnTo>
                    <a:pt x="13406" y="167865"/>
                  </a:lnTo>
                  <a:lnTo>
                    <a:pt x="0" y="209340"/>
                  </a:lnTo>
                  <a:lnTo>
                    <a:pt x="60236" y="293884"/>
                  </a:lnTo>
                  <a:lnTo>
                    <a:pt x="77187" y="299504"/>
                  </a:lnTo>
                  <a:lnTo>
                    <a:pt x="88020" y="299175"/>
                  </a:lnTo>
                  <a:lnTo>
                    <a:pt x="97401" y="290914"/>
                  </a:lnTo>
                  <a:lnTo>
                    <a:pt x="109994" y="272739"/>
                  </a:lnTo>
                  <a:lnTo>
                    <a:pt x="196418" y="279749"/>
                  </a:lnTo>
                  <a:lnTo>
                    <a:pt x="242334" y="271717"/>
                  </a:lnTo>
                  <a:lnTo>
                    <a:pt x="269093" y="268309"/>
                  </a:lnTo>
                  <a:lnTo>
                    <a:pt x="287004" y="268869"/>
                  </a:lnTo>
                  <a:lnTo>
                    <a:pt x="306374" y="272739"/>
                  </a:lnTo>
                  <a:lnTo>
                    <a:pt x="337781" y="230435"/>
                  </a:lnTo>
                  <a:lnTo>
                    <a:pt x="382358" y="237547"/>
                  </a:lnTo>
                  <a:lnTo>
                    <a:pt x="460933" y="209340"/>
                  </a:lnTo>
                  <a:lnTo>
                    <a:pt x="475030" y="172347"/>
                  </a:lnTo>
                  <a:lnTo>
                    <a:pt x="485455" y="151566"/>
                  </a:lnTo>
                  <a:lnTo>
                    <a:pt x="497365" y="139394"/>
                  </a:lnTo>
                  <a:lnTo>
                    <a:pt x="515912" y="128225"/>
                  </a:lnTo>
                  <a:lnTo>
                    <a:pt x="515912" y="82378"/>
                  </a:lnTo>
                  <a:lnTo>
                    <a:pt x="489750" y="40163"/>
                  </a:lnTo>
                  <a:lnTo>
                    <a:pt x="460798" y="15761"/>
                  </a:lnTo>
                  <a:lnTo>
                    <a:pt x="444873" y="3586"/>
                  </a:lnTo>
                  <a:lnTo>
                    <a:pt x="436327" y="0"/>
                  </a:lnTo>
                  <a:close/>
                </a:path>
              </a:pathLst>
            </a:custGeom>
            <a:solidFill>
              <a:srgbClr val="6F5DCF">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 name="Google Shape;514;p10"/>
            <p:cNvSpPr/>
            <p:nvPr/>
          </p:nvSpPr>
          <p:spPr>
            <a:xfrm>
              <a:off x="7879776" y="6431596"/>
              <a:ext cx="516255" cy="299720"/>
            </a:xfrm>
            <a:custGeom>
              <a:rect b="b" l="l" r="r" t="t"/>
              <a:pathLst>
                <a:path extrusionOk="0" h="299720" w="516254">
                  <a:moveTo>
                    <a:pt x="429514" y="1365"/>
                  </a:moveTo>
                  <a:lnTo>
                    <a:pt x="358787" y="8388"/>
                  </a:lnTo>
                  <a:lnTo>
                    <a:pt x="222761" y="32140"/>
                  </a:lnTo>
                  <a:lnTo>
                    <a:pt x="144684" y="52906"/>
                  </a:lnTo>
                  <a:lnTo>
                    <a:pt x="95097" y="82253"/>
                  </a:lnTo>
                  <a:lnTo>
                    <a:pt x="44538" y="131743"/>
                  </a:lnTo>
                  <a:lnTo>
                    <a:pt x="13406" y="167865"/>
                  </a:lnTo>
                  <a:lnTo>
                    <a:pt x="0" y="209340"/>
                  </a:lnTo>
                  <a:lnTo>
                    <a:pt x="60236" y="293884"/>
                  </a:lnTo>
                  <a:lnTo>
                    <a:pt x="77187" y="299504"/>
                  </a:lnTo>
                  <a:lnTo>
                    <a:pt x="88020" y="299175"/>
                  </a:lnTo>
                  <a:lnTo>
                    <a:pt x="97401" y="290914"/>
                  </a:lnTo>
                  <a:lnTo>
                    <a:pt x="109994" y="272739"/>
                  </a:lnTo>
                  <a:lnTo>
                    <a:pt x="196418" y="279749"/>
                  </a:lnTo>
                  <a:lnTo>
                    <a:pt x="242334" y="271717"/>
                  </a:lnTo>
                  <a:lnTo>
                    <a:pt x="269093" y="268309"/>
                  </a:lnTo>
                  <a:lnTo>
                    <a:pt x="287004" y="268869"/>
                  </a:lnTo>
                  <a:lnTo>
                    <a:pt x="306374" y="272739"/>
                  </a:lnTo>
                  <a:lnTo>
                    <a:pt x="337781" y="230435"/>
                  </a:lnTo>
                  <a:lnTo>
                    <a:pt x="382358" y="237547"/>
                  </a:lnTo>
                  <a:lnTo>
                    <a:pt x="460933" y="209340"/>
                  </a:lnTo>
                  <a:lnTo>
                    <a:pt x="475030" y="172347"/>
                  </a:lnTo>
                  <a:lnTo>
                    <a:pt x="485455" y="151566"/>
                  </a:lnTo>
                  <a:lnTo>
                    <a:pt x="497365" y="139394"/>
                  </a:lnTo>
                  <a:lnTo>
                    <a:pt x="515912" y="128225"/>
                  </a:lnTo>
                  <a:lnTo>
                    <a:pt x="515912" y="82378"/>
                  </a:lnTo>
                  <a:lnTo>
                    <a:pt x="489750" y="40163"/>
                  </a:lnTo>
                  <a:lnTo>
                    <a:pt x="460798" y="15761"/>
                  </a:lnTo>
                  <a:lnTo>
                    <a:pt x="444873" y="3586"/>
                  </a:lnTo>
                  <a:lnTo>
                    <a:pt x="436327" y="0"/>
                  </a:lnTo>
                  <a:lnTo>
                    <a:pt x="429514" y="1365"/>
                  </a:lnTo>
                  <a:close/>
                </a:path>
              </a:pathLst>
            </a:custGeom>
            <a:noFill/>
            <a:ln cap="flat" cmpd="sng" w="254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5" name="Google Shape;515;p10"/>
            <p:cNvSpPr/>
            <p:nvPr/>
          </p:nvSpPr>
          <p:spPr>
            <a:xfrm>
              <a:off x="5138999" y="2323217"/>
              <a:ext cx="1440180" cy="4088765"/>
            </a:xfrm>
            <a:custGeom>
              <a:rect b="b" l="l" r="r" t="t"/>
              <a:pathLst>
                <a:path extrusionOk="0" h="4088765" w="1440179">
                  <a:moveTo>
                    <a:pt x="720001" y="0"/>
                  </a:moveTo>
                  <a:lnTo>
                    <a:pt x="672660" y="1531"/>
                  </a:lnTo>
                  <a:lnTo>
                    <a:pt x="626137" y="6062"/>
                  </a:lnTo>
                  <a:lnTo>
                    <a:pt x="580527" y="13498"/>
                  </a:lnTo>
                  <a:lnTo>
                    <a:pt x="535924" y="23744"/>
                  </a:lnTo>
                  <a:lnTo>
                    <a:pt x="492423" y="36705"/>
                  </a:lnTo>
                  <a:lnTo>
                    <a:pt x="450120" y="52287"/>
                  </a:lnTo>
                  <a:lnTo>
                    <a:pt x="409108" y="70393"/>
                  </a:lnTo>
                  <a:lnTo>
                    <a:pt x="369484" y="90930"/>
                  </a:lnTo>
                  <a:lnTo>
                    <a:pt x="331341" y="113803"/>
                  </a:lnTo>
                  <a:lnTo>
                    <a:pt x="294776" y="138917"/>
                  </a:lnTo>
                  <a:lnTo>
                    <a:pt x="259881" y="166176"/>
                  </a:lnTo>
                  <a:lnTo>
                    <a:pt x="226753" y="195487"/>
                  </a:lnTo>
                  <a:lnTo>
                    <a:pt x="195487" y="226753"/>
                  </a:lnTo>
                  <a:lnTo>
                    <a:pt x="166176" y="259881"/>
                  </a:lnTo>
                  <a:lnTo>
                    <a:pt x="138917" y="294776"/>
                  </a:lnTo>
                  <a:lnTo>
                    <a:pt x="113803" y="331341"/>
                  </a:lnTo>
                  <a:lnTo>
                    <a:pt x="90930" y="369484"/>
                  </a:lnTo>
                  <a:lnTo>
                    <a:pt x="70393" y="409108"/>
                  </a:lnTo>
                  <a:lnTo>
                    <a:pt x="52287" y="450120"/>
                  </a:lnTo>
                  <a:lnTo>
                    <a:pt x="36705" y="492423"/>
                  </a:lnTo>
                  <a:lnTo>
                    <a:pt x="23744" y="535924"/>
                  </a:lnTo>
                  <a:lnTo>
                    <a:pt x="13498" y="580527"/>
                  </a:lnTo>
                  <a:lnTo>
                    <a:pt x="6062" y="626137"/>
                  </a:lnTo>
                  <a:lnTo>
                    <a:pt x="1531" y="672660"/>
                  </a:lnTo>
                  <a:lnTo>
                    <a:pt x="0" y="720001"/>
                  </a:lnTo>
                  <a:lnTo>
                    <a:pt x="0" y="3368522"/>
                  </a:lnTo>
                  <a:lnTo>
                    <a:pt x="1531" y="3415863"/>
                  </a:lnTo>
                  <a:lnTo>
                    <a:pt x="6062" y="3462386"/>
                  </a:lnTo>
                  <a:lnTo>
                    <a:pt x="13498" y="3507996"/>
                  </a:lnTo>
                  <a:lnTo>
                    <a:pt x="23744" y="3552599"/>
                  </a:lnTo>
                  <a:lnTo>
                    <a:pt x="36705" y="3596100"/>
                  </a:lnTo>
                  <a:lnTo>
                    <a:pt x="52287" y="3638403"/>
                  </a:lnTo>
                  <a:lnTo>
                    <a:pt x="70393" y="3679414"/>
                  </a:lnTo>
                  <a:lnTo>
                    <a:pt x="90930" y="3719039"/>
                  </a:lnTo>
                  <a:lnTo>
                    <a:pt x="113803" y="3757181"/>
                  </a:lnTo>
                  <a:lnTo>
                    <a:pt x="138917" y="3793747"/>
                  </a:lnTo>
                  <a:lnTo>
                    <a:pt x="166176" y="3828641"/>
                  </a:lnTo>
                  <a:lnTo>
                    <a:pt x="195487" y="3861769"/>
                  </a:lnTo>
                  <a:lnTo>
                    <a:pt x="226753" y="3893036"/>
                  </a:lnTo>
                  <a:lnTo>
                    <a:pt x="259881" y="3922346"/>
                  </a:lnTo>
                  <a:lnTo>
                    <a:pt x="294776" y="3949606"/>
                  </a:lnTo>
                  <a:lnTo>
                    <a:pt x="331341" y="3974719"/>
                  </a:lnTo>
                  <a:lnTo>
                    <a:pt x="369484" y="3997592"/>
                  </a:lnTo>
                  <a:lnTo>
                    <a:pt x="409108" y="4018129"/>
                  </a:lnTo>
                  <a:lnTo>
                    <a:pt x="450120" y="4036236"/>
                  </a:lnTo>
                  <a:lnTo>
                    <a:pt x="492423" y="4051817"/>
                  </a:lnTo>
                  <a:lnTo>
                    <a:pt x="535924" y="4064779"/>
                  </a:lnTo>
                  <a:lnTo>
                    <a:pt x="580527" y="4075025"/>
                  </a:lnTo>
                  <a:lnTo>
                    <a:pt x="626137" y="4082461"/>
                  </a:lnTo>
                  <a:lnTo>
                    <a:pt x="672660" y="4086992"/>
                  </a:lnTo>
                  <a:lnTo>
                    <a:pt x="720001" y="4088523"/>
                  </a:lnTo>
                  <a:lnTo>
                    <a:pt x="767341" y="4086992"/>
                  </a:lnTo>
                  <a:lnTo>
                    <a:pt x="813864" y="4082461"/>
                  </a:lnTo>
                  <a:lnTo>
                    <a:pt x="859475" y="4075025"/>
                  </a:lnTo>
                  <a:lnTo>
                    <a:pt x="904078" y="4064779"/>
                  </a:lnTo>
                  <a:lnTo>
                    <a:pt x="947578" y="4051817"/>
                  </a:lnTo>
                  <a:lnTo>
                    <a:pt x="989882" y="4036236"/>
                  </a:lnTo>
                  <a:lnTo>
                    <a:pt x="1030893" y="4018129"/>
                  </a:lnTo>
                  <a:lnTo>
                    <a:pt x="1070517" y="3997592"/>
                  </a:lnTo>
                  <a:lnTo>
                    <a:pt x="1108660" y="3974719"/>
                  </a:lnTo>
                  <a:lnTo>
                    <a:pt x="1145226" y="3949606"/>
                  </a:lnTo>
                  <a:lnTo>
                    <a:pt x="1180120" y="3922346"/>
                  </a:lnTo>
                  <a:lnTo>
                    <a:pt x="1213248" y="3893036"/>
                  </a:lnTo>
                  <a:lnTo>
                    <a:pt x="1244515" y="3861769"/>
                  </a:lnTo>
                  <a:lnTo>
                    <a:pt x="1273825" y="3828641"/>
                  </a:lnTo>
                  <a:lnTo>
                    <a:pt x="1301084" y="3793747"/>
                  </a:lnTo>
                  <a:lnTo>
                    <a:pt x="1326198" y="3757181"/>
                  </a:lnTo>
                  <a:lnTo>
                    <a:pt x="1349071" y="3719039"/>
                  </a:lnTo>
                  <a:lnTo>
                    <a:pt x="1369608" y="3679414"/>
                  </a:lnTo>
                  <a:lnTo>
                    <a:pt x="1387715" y="3638403"/>
                  </a:lnTo>
                  <a:lnTo>
                    <a:pt x="1403296" y="3596100"/>
                  </a:lnTo>
                  <a:lnTo>
                    <a:pt x="1416257" y="3552599"/>
                  </a:lnTo>
                  <a:lnTo>
                    <a:pt x="1426503" y="3507996"/>
                  </a:lnTo>
                  <a:lnTo>
                    <a:pt x="1433939" y="3462386"/>
                  </a:lnTo>
                  <a:lnTo>
                    <a:pt x="1438470" y="3415863"/>
                  </a:lnTo>
                  <a:lnTo>
                    <a:pt x="1440002" y="3368522"/>
                  </a:lnTo>
                  <a:lnTo>
                    <a:pt x="1440002" y="720001"/>
                  </a:lnTo>
                  <a:lnTo>
                    <a:pt x="1438470" y="672660"/>
                  </a:lnTo>
                  <a:lnTo>
                    <a:pt x="1433939" y="626137"/>
                  </a:lnTo>
                  <a:lnTo>
                    <a:pt x="1426503" y="580527"/>
                  </a:lnTo>
                  <a:lnTo>
                    <a:pt x="1416257" y="535924"/>
                  </a:lnTo>
                  <a:lnTo>
                    <a:pt x="1403296" y="492423"/>
                  </a:lnTo>
                  <a:lnTo>
                    <a:pt x="1387715" y="450120"/>
                  </a:lnTo>
                  <a:lnTo>
                    <a:pt x="1369608" y="409108"/>
                  </a:lnTo>
                  <a:lnTo>
                    <a:pt x="1349071" y="369484"/>
                  </a:lnTo>
                  <a:lnTo>
                    <a:pt x="1326198" y="331341"/>
                  </a:lnTo>
                  <a:lnTo>
                    <a:pt x="1301084" y="294776"/>
                  </a:lnTo>
                  <a:lnTo>
                    <a:pt x="1273825" y="259881"/>
                  </a:lnTo>
                  <a:lnTo>
                    <a:pt x="1244515" y="226753"/>
                  </a:lnTo>
                  <a:lnTo>
                    <a:pt x="1213248" y="195487"/>
                  </a:lnTo>
                  <a:lnTo>
                    <a:pt x="1180120" y="166176"/>
                  </a:lnTo>
                  <a:lnTo>
                    <a:pt x="1145226" y="138917"/>
                  </a:lnTo>
                  <a:lnTo>
                    <a:pt x="1108660" y="113803"/>
                  </a:lnTo>
                  <a:lnTo>
                    <a:pt x="1070517" y="90930"/>
                  </a:lnTo>
                  <a:lnTo>
                    <a:pt x="1030893" y="70393"/>
                  </a:lnTo>
                  <a:lnTo>
                    <a:pt x="989882" y="52287"/>
                  </a:lnTo>
                  <a:lnTo>
                    <a:pt x="947578" y="36705"/>
                  </a:lnTo>
                  <a:lnTo>
                    <a:pt x="904078" y="23744"/>
                  </a:lnTo>
                  <a:lnTo>
                    <a:pt x="859475" y="13498"/>
                  </a:lnTo>
                  <a:lnTo>
                    <a:pt x="813864" y="6062"/>
                  </a:lnTo>
                  <a:lnTo>
                    <a:pt x="767341" y="1531"/>
                  </a:lnTo>
                  <a:lnTo>
                    <a:pt x="720001"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 name="Google Shape;516;p10"/>
            <p:cNvSpPr/>
            <p:nvPr/>
          </p:nvSpPr>
          <p:spPr>
            <a:xfrm>
              <a:off x="5287005" y="3352036"/>
              <a:ext cx="1144270" cy="1144270"/>
            </a:xfrm>
            <a:custGeom>
              <a:rect b="b" l="l" r="r" t="t"/>
              <a:pathLst>
                <a:path extrusionOk="0" h="1144270" w="1144270">
                  <a:moveTo>
                    <a:pt x="571995" y="0"/>
                  </a:moveTo>
                  <a:lnTo>
                    <a:pt x="525083" y="1896"/>
                  </a:lnTo>
                  <a:lnTo>
                    <a:pt x="479215" y="7486"/>
                  </a:lnTo>
                  <a:lnTo>
                    <a:pt x="434539" y="16623"/>
                  </a:lnTo>
                  <a:lnTo>
                    <a:pt x="391202" y="29159"/>
                  </a:lnTo>
                  <a:lnTo>
                    <a:pt x="349350" y="44949"/>
                  </a:lnTo>
                  <a:lnTo>
                    <a:pt x="309132" y="63843"/>
                  </a:lnTo>
                  <a:lnTo>
                    <a:pt x="270694" y="85696"/>
                  </a:lnTo>
                  <a:lnTo>
                    <a:pt x="234184" y="110359"/>
                  </a:lnTo>
                  <a:lnTo>
                    <a:pt x="199748" y="137686"/>
                  </a:lnTo>
                  <a:lnTo>
                    <a:pt x="167535" y="167530"/>
                  </a:lnTo>
                  <a:lnTo>
                    <a:pt x="137690" y="199743"/>
                  </a:lnTo>
                  <a:lnTo>
                    <a:pt x="110363" y="234178"/>
                  </a:lnTo>
                  <a:lnTo>
                    <a:pt x="85699" y="270688"/>
                  </a:lnTo>
                  <a:lnTo>
                    <a:pt x="63845" y="309126"/>
                  </a:lnTo>
                  <a:lnTo>
                    <a:pt x="44950" y="349345"/>
                  </a:lnTo>
                  <a:lnTo>
                    <a:pt x="29161" y="391197"/>
                  </a:lnTo>
                  <a:lnTo>
                    <a:pt x="16623" y="434535"/>
                  </a:lnTo>
                  <a:lnTo>
                    <a:pt x="7486" y="479212"/>
                  </a:lnTo>
                  <a:lnTo>
                    <a:pt x="1896" y="525081"/>
                  </a:lnTo>
                  <a:lnTo>
                    <a:pt x="0" y="571995"/>
                  </a:lnTo>
                  <a:lnTo>
                    <a:pt x="1896" y="618907"/>
                  </a:lnTo>
                  <a:lnTo>
                    <a:pt x="7486" y="664774"/>
                  </a:lnTo>
                  <a:lnTo>
                    <a:pt x="16623" y="709450"/>
                  </a:lnTo>
                  <a:lnTo>
                    <a:pt x="29161" y="752788"/>
                  </a:lnTo>
                  <a:lnTo>
                    <a:pt x="44950" y="794639"/>
                  </a:lnTo>
                  <a:lnTo>
                    <a:pt x="63845" y="834858"/>
                  </a:lnTo>
                  <a:lnTo>
                    <a:pt x="85699" y="873296"/>
                  </a:lnTo>
                  <a:lnTo>
                    <a:pt x="110363" y="909806"/>
                  </a:lnTo>
                  <a:lnTo>
                    <a:pt x="137690" y="944241"/>
                  </a:lnTo>
                  <a:lnTo>
                    <a:pt x="167535" y="976455"/>
                  </a:lnTo>
                  <a:lnTo>
                    <a:pt x="199748" y="1006299"/>
                  </a:lnTo>
                  <a:lnTo>
                    <a:pt x="234184" y="1033627"/>
                  </a:lnTo>
                  <a:lnTo>
                    <a:pt x="270694" y="1058291"/>
                  </a:lnTo>
                  <a:lnTo>
                    <a:pt x="309132" y="1080144"/>
                  </a:lnTo>
                  <a:lnTo>
                    <a:pt x="349350" y="1099039"/>
                  </a:lnTo>
                  <a:lnTo>
                    <a:pt x="391202" y="1114829"/>
                  </a:lnTo>
                  <a:lnTo>
                    <a:pt x="434539" y="1127366"/>
                  </a:lnTo>
                  <a:lnTo>
                    <a:pt x="479215" y="1136504"/>
                  </a:lnTo>
                  <a:lnTo>
                    <a:pt x="525083" y="1142094"/>
                  </a:lnTo>
                  <a:lnTo>
                    <a:pt x="571995" y="1143990"/>
                  </a:lnTo>
                  <a:lnTo>
                    <a:pt x="618907" y="1142094"/>
                  </a:lnTo>
                  <a:lnTo>
                    <a:pt x="664774" y="1136504"/>
                  </a:lnTo>
                  <a:lnTo>
                    <a:pt x="709450" y="1127366"/>
                  </a:lnTo>
                  <a:lnTo>
                    <a:pt x="752788" y="1114829"/>
                  </a:lnTo>
                  <a:lnTo>
                    <a:pt x="794639" y="1099039"/>
                  </a:lnTo>
                  <a:lnTo>
                    <a:pt x="834858" y="1080144"/>
                  </a:lnTo>
                  <a:lnTo>
                    <a:pt x="873296" y="1058291"/>
                  </a:lnTo>
                  <a:lnTo>
                    <a:pt x="909806" y="1033627"/>
                  </a:lnTo>
                  <a:lnTo>
                    <a:pt x="944241" y="1006299"/>
                  </a:lnTo>
                  <a:lnTo>
                    <a:pt x="976455" y="976455"/>
                  </a:lnTo>
                  <a:lnTo>
                    <a:pt x="1006299" y="944241"/>
                  </a:lnTo>
                  <a:lnTo>
                    <a:pt x="1033627" y="909806"/>
                  </a:lnTo>
                  <a:lnTo>
                    <a:pt x="1058291" y="873296"/>
                  </a:lnTo>
                  <a:lnTo>
                    <a:pt x="1080144" y="834858"/>
                  </a:lnTo>
                  <a:lnTo>
                    <a:pt x="1099039" y="794639"/>
                  </a:lnTo>
                  <a:lnTo>
                    <a:pt x="1114829" y="752788"/>
                  </a:lnTo>
                  <a:lnTo>
                    <a:pt x="1127366" y="709450"/>
                  </a:lnTo>
                  <a:lnTo>
                    <a:pt x="1136504" y="664774"/>
                  </a:lnTo>
                  <a:lnTo>
                    <a:pt x="1142094" y="618907"/>
                  </a:lnTo>
                  <a:lnTo>
                    <a:pt x="1143990" y="571995"/>
                  </a:lnTo>
                  <a:lnTo>
                    <a:pt x="1142094" y="525081"/>
                  </a:lnTo>
                  <a:lnTo>
                    <a:pt x="1136504" y="479212"/>
                  </a:lnTo>
                  <a:lnTo>
                    <a:pt x="1127366" y="434535"/>
                  </a:lnTo>
                  <a:lnTo>
                    <a:pt x="1114829" y="391197"/>
                  </a:lnTo>
                  <a:lnTo>
                    <a:pt x="1099039" y="349345"/>
                  </a:lnTo>
                  <a:lnTo>
                    <a:pt x="1080144" y="309126"/>
                  </a:lnTo>
                  <a:lnTo>
                    <a:pt x="1058291" y="270688"/>
                  </a:lnTo>
                  <a:lnTo>
                    <a:pt x="1033627" y="234178"/>
                  </a:lnTo>
                  <a:lnTo>
                    <a:pt x="1006299" y="199743"/>
                  </a:lnTo>
                  <a:lnTo>
                    <a:pt x="976455" y="167530"/>
                  </a:lnTo>
                  <a:lnTo>
                    <a:pt x="944241" y="137686"/>
                  </a:lnTo>
                  <a:lnTo>
                    <a:pt x="909806" y="110359"/>
                  </a:lnTo>
                  <a:lnTo>
                    <a:pt x="873296" y="85696"/>
                  </a:lnTo>
                  <a:lnTo>
                    <a:pt x="834858" y="63843"/>
                  </a:lnTo>
                  <a:lnTo>
                    <a:pt x="794639" y="44949"/>
                  </a:lnTo>
                  <a:lnTo>
                    <a:pt x="752788" y="29159"/>
                  </a:lnTo>
                  <a:lnTo>
                    <a:pt x="709450" y="16623"/>
                  </a:lnTo>
                  <a:lnTo>
                    <a:pt x="664774" y="7486"/>
                  </a:lnTo>
                  <a:lnTo>
                    <a:pt x="618907" y="1896"/>
                  </a:lnTo>
                  <a:lnTo>
                    <a:pt x="571995" y="0"/>
                  </a:lnTo>
                  <a:close/>
                </a:path>
              </a:pathLst>
            </a:custGeom>
            <a:solidFill>
              <a:srgbClr val="FFFFFF">
                <a:alpha val="4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7" name="Google Shape;517;p10"/>
            <p:cNvSpPr/>
            <p:nvPr/>
          </p:nvSpPr>
          <p:spPr>
            <a:xfrm>
              <a:off x="5287005" y="4191631"/>
              <a:ext cx="1144270" cy="1144270"/>
            </a:xfrm>
            <a:custGeom>
              <a:rect b="b" l="l" r="r" t="t"/>
              <a:pathLst>
                <a:path extrusionOk="0" h="1144270" w="1144270">
                  <a:moveTo>
                    <a:pt x="571995" y="0"/>
                  </a:moveTo>
                  <a:lnTo>
                    <a:pt x="525083" y="1896"/>
                  </a:lnTo>
                  <a:lnTo>
                    <a:pt x="479215" y="7486"/>
                  </a:lnTo>
                  <a:lnTo>
                    <a:pt x="434539" y="16623"/>
                  </a:lnTo>
                  <a:lnTo>
                    <a:pt x="391202" y="29159"/>
                  </a:lnTo>
                  <a:lnTo>
                    <a:pt x="349350" y="44949"/>
                  </a:lnTo>
                  <a:lnTo>
                    <a:pt x="309132" y="63843"/>
                  </a:lnTo>
                  <a:lnTo>
                    <a:pt x="270694" y="85696"/>
                  </a:lnTo>
                  <a:lnTo>
                    <a:pt x="234184" y="110359"/>
                  </a:lnTo>
                  <a:lnTo>
                    <a:pt x="199748" y="137686"/>
                  </a:lnTo>
                  <a:lnTo>
                    <a:pt x="167535" y="167530"/>
                  </a:lnTo>
                  <a:lnTo>
                    <a:pt x="137690" y="199743"/>
                  </a:lnTo>
                  <a:lnTo>
                    <a:pt x="110363" y="234178"/>
                  </a:lnTo>
                  <a:lnTo>
                    <a:pt x="85699" y="270688"/>
                  </a:lnTo>
                  <a:lnTo>
                    <a:pt x="63845" y="309126"/>
                  </a:lnTo>
                  <a:lnTo>
                    <a:pt x="44950" y="349345"/>
                  </a:lnTo>
                  <a:lnTo>
                    <a:pt x="29161" y="391197"/>
                  </a:lnTo>
                  <a:lnTo>
                    <a:pt x="16623" y="434535"/>
                  </a:lnTo>
                  <a:lnTo>
                    <a:pt x="7486" y="479212"/>
                  </a:lnTo>
                  <a:lnTo>
                    <a:pt x="1896" y="525081"/>
                  </a:lnTo>
                  <a:lnTo>
                    <a:pt x="0" y="571995"/>
                  </a:lnTo>
                  <a:lnTo>
                    <a:pt x="1896" y="618907"/>
                  </a:lnTo>
                  <a:lnTo>
                    <a:pt x="7486" y="664774"/>
                  </a:lnTo>
                  <a:lnTo>
                    <a:pt x="16623" y="709450"/>
                  </a:lnTo>
                  <a:lnTo>
                    <a:pt x="29161" y="752788"/>
                  </a:lnTo>
                  <a:lnTo>
                    <a:pt x="44950" y="794639"/>
                  </a:lnTo>
                  <a:lnTo>
                    <a:pt x="63845" y="834858"/>
                  </a:lnTo>
                  <a:lnTo>
                    <a:pt x="85699" y="873296"/>
                  </a:lnTo>
                  <a:lnTo>
                    <a:pt x="110363" y="909806"/>
                  </a:lnTo>
                  <a:lnTo>
                    <a:pt x="137690" y="944241"/>
                  </a:lnTo>
                  <a:lnTo>
                    <a:pt x="167535" y="976455"/>
                  </a:lnTo>
                  <a:lnTo>
                    <a:pt x="199748" y="1006299"/>
                  </a:lnTo>
                  <a:lnTo>
                    <a:pt x="234184" y="1033627"/>
                  </a:lnTo>
                  <a:lnTo>
                    <a:pt x="270694" y="1058291"/>
                  </a:lnTo>
                  <a:lnTo>
                    <a:pt x="309132" y="1080144"/>
                  </a:lnTo>
                  <a:lnTo>
                    <a:pt x="349350" y="1099039"/>
                  </a:lnTo>
                  <a:lnTo>
                    <a:pt x="391202" y="1114829"/>
                  </a:lnTo>
                  <a:lnTo>
                    <a:pt x="434539" y="1127366"/>
                  </a:lnTo>
                  <a:lnTo>
                    <a:pt x="479215" y="1136504"/>
                  </a:lnTo>
                  <a:lnTo>
                    <a:pt x="525083" y="1142094"/>
                  </a:lnTo>
                  <a:lnTo>
                    <a:pt x="571995" y="1143990"/>
                  </a:lnTo>
                  <a:lnTo>
                    <a:pt x="618907" y="1142094"/>
                  </a:lnTo>
                  <a:lnTo>
                    <a:pt x="664774" y="1136504"/>
                  </a:lnTo>
                  <a:lnTo>
                    <a:pt x="709450" y="1127366"/>
                  </a:lnTo>
                  <a:lnTo>
                    <a:pt x="752788" y="1114829"/>
                  </a:lnTo>
                  <a:lnTo>
                    <a:pt x="794639" y="1099039"/>
                  </a:lnTo>
                  <a:lnTo>
                    <a:pt x="834858" y="1080144"/>
                  </a:lnTo>
                  <a:lnTo>
                    <a:pt x="873296" y="1058291"/>
                  </a:lnTo>
                  <a:lnTo>
                    <a:pt x="909806" y="1033627"/>
                  </a:lnTo>
                  <a:lnTo>
                    <a:pt x="944241" y="1006299"/>
                  </a:lnTo>
                  <a:lnTo>
                    <a:pt x="976455" y="976455"/>
                  </a:lnTo>
                  <a:lnTo>
                    <a:pt x="1006299" y="944241"/>
                  </a:lnTo>
                  <a:lnTo>
                    <a:pt x="1033627" y="909806"/>
                  </a:lnTo>
                  <a:lnTo>
                    <a:pt x="1058291" y="873296"/>
                  </a:lnTo>
                  <a:lnTo>
                    <a:pt x="1080144" y="834858"/>
                  </a:lnTo>
                  <a:lnTo>
                    <a:pt x="1099039" y="794639"/>
                  </a:lnTo>
                  <a:lnTo>
                    <a:pt x="1114829" y="752788"/>
                  </a:lnTo>
                  <a:lnTo>
                    <a:pt x="1127366" y="709450"/>
                  </a:lnTo>
                  <a:lnTo>
                    <a:pt x="1136504" y="664774"/>
                  </a:lnTo>
                  <a:lnTo>
                    <a:pt x="1142094" y="618907"/>
                  </a:lnTo>
                  <a:lnTo>
                    <a:pt x="1143990" y="571995"/>
                  </a:lnTo>
                  <a:lnTo>
                    <a:pt x="1142094" y="525081"/>
                  </a:lnTo>
                  <a:lnTo>
                    <a:pt x="1136504" y="479212"/>
                  </a:lnTo>
                  <a:lnTo>
                    <a:pt x="1127366" y="434535"/>
                  </a:lnTo>
                  <a:lnTo>
                    <a:pt x="1114829" y="391197"/>
                  </a:lnTo>
                  <a:lnTo>
                    <a:pt x="1099039" y="349345"/>
                  </a:lnTo>
                  <a:lnTo>
                    <a:pt x="1080144" y="309126"/>
                  </a:lnTo>
                  <a:lnTo>
                    <a:pt x="1058291" y="270688"/>
                  </a:lnTo>
                  <a:lnTo>
                    <a:pt x="1033627" y="234178"/>
                  </a:lnTo>
                  <a:lnTo>
                    <a:pt x="1006299" y="199743"/>
                  </a:lnTo>
                  <a:lnTo>
                    <a:pt x="976455" y="167530"/>
                  </a:lnTo>
                  <a:lnTo>
                    <a:pt x="944241" y="137686"/>
                  </a:lnTo>
                  <a:lnTo>
                    <a:pt x="909806" y="110359"/>
                  </a:lnTo>
                  <a:lnTo>
                    <a:pt x="873296" y="85696"/>
                  </a:lnTo>
                  <a:lnTo>
                    <a:pt x="834858" y="63843"/>
                  </a:lnTo>
                  <a:lnTo>
                    <a:pt x="794639" y="44949"/>
                  </a:lnTo>
                  <a:lnTo>
                    <a:pt x="752788" y="29159"/>
                  </a:lnTo>
                  <a:lnTo>
                    <a:pt x="709450" y="16623"/>
                  </a:lnTo>
                  <a:lnTo>
                    <a:pt x="664774" y="7486"/>
                  </a:lnTo>
                  <a:lnTo>
                    <a:pt x="618907" y="1896"/>
                  </a:lnTo>
                  <a:lnTo>
                    <a:pt x="571995" y="0"/>
                  </a:lnTo>
                  <a:close/>
                </a:path>
              </a:pathLst>
            </a:custGeom>
            <a:solidFill>
              <a:srgbClr val="6F5DCF">
                <a:alpha val="4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 name="Google Shape;518;p10"/>
            <p:cNvSpPr/>
            <p:nvPr/>
          </p:nvSpPr>
          <p:spPr>
            <a:xfrm>
              <a:off x="5287005" y="5031220"/>
              <a:ext cx="1144270" cy="1144270"/>
            </a:xfrm>
            <a:custGeom>
              <a:rect b="b" l="l" r="r" t="t"/>
              <a:pathLst>
                <a:path extrusionOk="0" h="1144270" w="1144270">
                  <a:moveTo>
                    <a:pt x="571995" y="0"/>
                  </a:moveTo>
                  <a:lnTo>
                    <a:pt x="525083" y="1896"/>
                  </a:lnTo>
                  <a:lnTo>
                    <a:pt x="479215" y="7486"/>
                  </a:lnTo>
                  <a:lnTo>
                    <a:pt x="434539" y="16623"/>
                  </a:lnTo>
                  <a:lnTo>
                    <a:pt x="391202" y="29159"/>
                  </a:lnTo>
                  <a:lnTo>
                    <a:pt x="349350" y="44949"/>
                  </a:lnTo>
                  <a:lnTo>
                    <a:pt x="309132" y="63843"/>
                  </a:lnTo>
                  <a:lnTo>
                    <a:pt x="270694" y="85696"/>
                  </a:lnTo>
                  <a:lnTo>
                    <a:pt x="234184" y="110359"/>
                  </a:lnTo>
                  <a:lnTo>
                    <a:pt x="199748" y="137686"/>
                  </a:lnTo>
                  <a:lnTo>
                    <a:pt x="167535" y="167530"/>
                  </a:lnTo>
                  <a:lnTo>
                    <a:pt x="137690" y="199743"/>
                  </a:lnTo>
                  <a:lnTo>
                    <a:pt x="110363" y="234178"/>
                  </a:lnTo>
                  <a:lnTo>
                    <a:pt x="85699" y="270688"/>
                  </a:lnTo>
                  <a:lnTo>
                    <a:pt x="63845" y="309126"/>
                  </a:lnTo>
                  <a:lnTo>
                    <a:pt x="44950" y="349345"/>
                  </a:lnTo>
                  <a:lnTo>
                    <a:pt x="29161" y="391197"/>
                  </a:lnTo>
                  <a:lnTo>
                    <a:pt x="16623" y="434535"/>
                  </a:lnTo>
                  <a:lnTo>
                    <a:pt x="7486" y="479212"/>
                  </a:lnTo>
                  <a:lnTo>
                    <a:pt x="1896" y="525081"/>
                  </a:lnTo>
                  <a:lnTo>
                    <a:pt x="0" y="571995"/>
                  </a:lnTo>
                  <a:lnTo>
                    <a:pt x="1896" y="618907"/>
                  </a:lnTo>
                  <a:lnTo>
                    <a:pt x="7486" y="664774"/>
                  </a:lnTo>
                  <a:lnTo>
                    <a:pt x="16623" y="709450"/>
                  </a:lnTo>
                  <a:lnTo>
                    <a:pt x="29161" y="752788"/>
                  </a:lnTo>
                  <a:lnTo>
                    <a:pt x="44950" y="794639"/>
                  </a:lnTo>
                  <a:lnTo>
                    <a:pt x="63845" y="834858"/>
                  </a:lnTo>
                  <a:lnTo>
                    <a:pt x="85699" y="873296"/>
                  </a:lnTo>
                  <a:lnTo>
                    <a:pt x="110363" y="909806"/>
                  </a:lnTo>
                  <a:lnTo>
                    <a:pt x="137690" y="944241"/>
                  </a:lnTo>
                  <a:lnTo>
                    <a:pt x="167535" y="976455"/>
                  </a:lnTo>
                  <a:lnTo>
                    <a:pt x="199748" y="1006299"/>
                  </a:lnTo>
                  <a:lnTo>
                    <a:pt x="234184" y="1033627"/>
                  </a:lnTo>
                  <a:lnTo>
                    <a:pt x="270694" y="1058291"/>
                  </a:lnTo>
                  <a:lnTo>
                    <a:pt x="309132" y="1080144"/>
                  </a:lnTo>
                  <a:lnTo>
                    <a:pt x="349350" y="1099039"/>
                  </a:lnTo>
                  <a:lnTo>
                    <a:pt x="391202" y="1114829"/>
                  </a:lnTo>
                  <a:lnTo>
                    <a:pt x="434539" y="1127366"/>
                  </a:lnTo>
                  <a:lnTo>
                    <a:pt x="479215" y="1136504"/>
                  </a:lnTo>
                  <a:lnTo>
                    <a:pt x="525083" y="1142094"/>
                  </a:lnTo>
                  <a:lnTo>
                    <a:pt x="571995" y="1143990"/>
                  </a:lnTo>
                  <a:lnTo>
                    <a:pt x="618907" y="1142094"/>
                  </a:lnTo>
                  <a:lnTo>
                    <a:pt x="664774" y="1136504"/>
                  </a:lnTo>
                  <a:lnTo>
                    <a:pt x="709450" y="1127366"/>
                  </a:lnTo>
                  <a:lnTo>
                    <a:pt x="752788" y="1114829"/>
                  </a:lnTo>
                  <a:lnTo>
                    <a:pt x="794639" y="1099039"/>
                  </a:lnTo>
                  <a:lnTo>
                    <a:pt x="834858" y="1080144"/>
                  </a:lnTo>
                  <a:lnTo>
                    <a:pt x="873296" y="1058291"/>
                  </a:lnTo>
                  <a:lnTo>
                    <a:pt x="909806" y="1033627"/>
                  </a:lnTo>
                  <a:lnTo>
                    <a:pt x="944241" y="1006299"/>
                  </a:lnTo>
                  <a:lnTo>
                    <a:pt x="976455" y="976455"/>
                  </a:lnTo>
                  <a:lnTo>
                    <a:pt x="1006299" y="944241"/>
                  </a:lnTo>
                  <a:lnTo>
                    <a:pt x="1033627" y="909806"/>
                  </a:lnTo>
                  <a:lnTo>
                    <a:pt x="1058291" y="873296"/>
                  </a:lnTo>
                  <a:lnTo>
                    <a:pt x="1080144" y="834858"/>
                  </a:lnTo>
                  <a:lnTo>
                    <a:pt x="1099039" y="794639"/>
                  </a:lnTo>
                  <a:lnTo>
                    <a:pt x="1114829" y="752788"/>
                  </a:lnTo>
                  <a:lnTo>
                    <a:pt x="1127366" y="709450"/>
                  </a:lnTo>
                  <a:lnTo>
                    <a:pt x="1136504" y="664774"/>
                  </a:lnTo>
                  <a:lnTo>
                    <a:pt x="1142094" y="618907"/>
                  </a:lnTo>
                  <a:lnTo>
                    <a:pt x="1143990" y="571995"/>
                  </a:lnTo>
                  <a:lnTo>
                    <a:pt x="1142094" y="525081"/>
                  </a:lnTo>
                  <a:lnTo>
                    <a:pt x="1136504" y="479212"/>
                  </a:lnTo>
                  <a:lnTo>
                    <a:pt x="1127366" y="434535"/>
                  </a:lnTo>
                  <a:lnTo>
                    <a:pt x="1114829" y="391197"/>
                  </a:lnTo>
                  <a:lnTo>
                    <a:pt x="1099039" y="349345"/>
                  </a:lnTo>
                  <a:lnTo>
                    <a:pt x="1080144" y="309126"/>
                  </a:lnTo>
                  <a:lnTo>
                    <a:pt x="1058291" y="270688"/>
                  </a:lnTo>
                  <a:lnTo>
                    <a:pt x="1033627" y="234178"/>
                  </a:lnTo>
                  <a:lnTo>
                    <a:pt x="1006299" y="199743"/>
                  </a:lnTo>
                  <a:lnTo>
                    <a:pt x="976455" y="167530"/>
                  </a:lnTo>
                  <a:lnTo>
                    <a:pt x="944241" y="137686"/>
                  </a:lnTo>
                  <a:lnTo>
                    <a:pt x="909806" y="110359"/>
                  </a:lnTo>
                  <a:lnTo>
                    <a:pt x="873296" y="85696"/>
                  </a:lnTo>
                  <a:lnTo>
                    <a:pt x="834858" y="63843"/>
                  </a:lnTo>
                  <a:lnTo>
                    <a:pt x="794639" y="44949"/>
                  </a:lnTo>
                  <a:lnTo>
                    <a:pt x="752788" y="29159"/>
                  </a:lnTo>
                  <a:lnTo>
                    <a:pt x="709450" y="16623"/>
                  </a:lnTo>
                  <a:lnTo>
                    <a:pt x="664774" y="7486"/>
                  </a:lnTo>
                  <a:lnTo>
                    <a:pt x="618907" y="1896"/>
                  </a:lnTo>
                  <a:lnTo>
                    <a:pt x="571995" y="0"/>
                  </a:lnTo>
                  <a:close/>
                </a:path>
              </a:pathLst>
            </a:custGeom>
            <a:solidFill>
              <a:srgbClr val="FFFFFF">
                <a:alpha val="4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19" name="Google Shape;519;p10"/>
          <p:cNvSpPr txBox="1"/>
          <p:nvPr/>
        </p:nvSpPr>
        <p:spPr>
          <a:xfrm>
            <a:off x="2327300" y="2626638"/>
            <a:ext cx="215074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1998년 8월, 업계 최초의 지점제(10개 지점) 실 시 이후 2023년 12월 기준, 국내 주요 거점별로 총 197개 지점을 보유하고 있으며 FC채널140 개, DB채널 49개, GA채널 8개지점으로 구성되 어 있습니다.</a:t>
            </a:r>
            <a:endParaRPr sz="800">
              <a:latin typeface="Arial"/>
              <a:ea typeface="Arial"/>
              <a:cs typeface="Arial"/>
              <a:sym typeface="Arial"/>
            </a:endParaRPr>
          </a:p>
        </p:txBody>
      </p:sp>
      <p:sp>
        <p:nvSpPr>
          <p:cNvPr id="520" name="Google Shape;520;p10"/>
          <p:cNvSpPr txBox="1"/>
          <p:nvPr/>
        </p:nvSpPr>
        <p:spPr>
          <a:xfrm>
            <a:off x="2327300" y="3758334"/>
            <a:ext cx="2145665" cy="406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*FC채널 : 대면채널</a:t>
            </a:r>
            <a:endParaRPr sz="650">
              <a:latin typeface="Arial"/>
              <a:ea typeface="Arial"/>
              <a:cs typeface="Arial"/>
              <a:sym typeface="Arial"/>
            </a:endParaRPr>
          </a:p>
          <a:p>
            <a:pPr indent="0" lvl="0" marL="12700" rtl="0" algn="l">
              <a:lnSpc>
                <a:spcPct val="100000"/>
              </a:lnSpc>
              <a:spcBef>
                <a:spcPts val="219"/>
              </a:spcBef>
              <a:spcAft>
                <a:spcPts val="0"/>
              </a:spcAft>
              <a:buNone/>
            </a:pPr>
            <a:r>
              <a:rPr b="0" lang="en-US" sz="650">
                <a:solidFill>
                  <a:srgbClr val="58595B"/>
                </a:solidFill>
                <a:latin typeface="Arial"/>
                <a:ea typeface="Arial"/>
                <a:cs typeface="Arial"/>
                <a:sym typeface="Arial"/>
              </a:rPr>
              <a:t>*DB채널 : 고객 데이터베이스 기반 영업 채널(Hybrid+제휴)</a:t>
            </a:r>
            <a:endParaRPr sz="650">
              <a:latin typeface="Arial"/>
              <a:ea typeface="Arial"/>
              <a:cs typeface="Arial"/>
              <a:sym typeface="Arial"/>
            </a:endParaRPr>
          </a:p>
          <a:p>
            <a:pPr indent="0" lvl="0" marL="12700" rtl="0" algn="l">
              <a:lnSpc>
                <a:spcPct val="100000"/>
              </a:lnSpc>
              <a:spcBef>
                <a:spcPts val="219"/>
              </a:spcBef>
              <a:spcAft>
                <a:spcPts val="0"/>
              </a:spcAft>
              <a:buNone/>
            </a:pPr>
            <a:r>
              <a:rPr b="0" lang="en-US" sz="650">
                <a:solidFill>
                  <a:srgbClr val="58595B"/>
                </a:solidFill>
                <a:latin typeface="Arial"/>
                <a:ea typeface="Arial"/>
                <a:cs typeface="Arial"/>
                <a:sym typeface="Arial"/>
              </a:rPr>
              <a:t>*GA채널 : 법인 대리점 채널</a:t>
            </a:r>
            <a:endParaRPr sz="650">
              <a:latin typeface="Arial"/>
              <a:ea typeface="Arial"/>
              <a:cs typeface="Arial"/>
              <a:sym typeface="Arial"/>
            </a:endParaRPr>
          </a:p>
        </p:txBody>
      </p:sp>
      <p:sp>
        <p:nvSpPr>
          <p:cNvPr id="521" name="Google Shape;521;p10"/>
          <p:cNvSpPr/>
          <p:nvPr/>
        </p:nvSpPr>
        <p:spPr>
          <a:xfrm>
            <a:off x="2341904" y="2321941"/>
            <a:ext cx="2102485" cy="212725"/>
          </a:xfrm>
          <a:custGeom>
            <a:rect b="b" l="l" r="r" t="t"/>
            <a:pathLst>
              <a:path extrusionOk="0" h="212725" w="2102485">
                <a:moveTo>
                  <a:pt x="1996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1996097" y="212191"/>
                </a:lnTo>
                <a:lnTo>
                  <a:pt x="2037395" y="203854"/>
                </a:lnTo>
                <a:lnTo>
                  <a:pt x="2071119" y="181117"/>
                </a:lnTo>
                <a:lnTo>
                  <a:pt x="2093855" y="147394"/>
                </a:lnTo>
                <a:lnTo>
                  <a:pt x="2102192" y="106095"/>
                </a:lnTo>
                <a:lnTo>
                  <a:pt x="2093855" y="64797"/>
                </a:lnTo>
                <a:lnTo>
                  <a:pt x="2071119" y="31073"/>
                </a:lnTo>
                <a:lnTo>
                  <a:pt x="2037395" y="8337"/>
                </a:lnTo>
                <a:lnTo>
                  <a:pt x="1996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2" name="Google Shape;522;p10"/>
          <p:cNvSpPr txBox="1"/>
          <p:nvPr/>
        </p:nvSpPr>
        <p:spPr>
          <a:xfrm>
            <a:off x="2449546" y="2345994"/>
            <a:ext cx="64071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국내 네트워크</a:t>
            </a:r>
            <a:endParaRPr sz="750">
              <a:latin typeface="Malgun Gothic"/>
              <a:ea typeface="Malgun Gothic"/>
              <a:cs typeface="Malgun Gothic"/>
              <a:sym typeface="Malgun Gothic"/>
            </a:endParaRPr>
          </a:p>
        </p:txBody>
      </p:sp>
      <p:grpSp>
        <p:nvGrpSpPr>
          <p:cNvPr id="523" name="Google Shape;523;p10"/>
          <p:cNvGrpSpPr/>
          <p:nvPr/>
        </p:nvGrpSpPr>
        <p:grpSpPr>
          <a:xfrm>
            <a:off x="2340403" y="2320438"/>
            <a:ext cx="2105193" cy="215194"/>
            <a:chOff x="2340403" y="2320438"/>
            <a:chExt cx="2105193" cy="215194"/>
          </a:xfrm>
        </p:grpSpPr>
        <p:pic>
          <p:nvPicPr>
            <p:cNvPr id="524" name="Google Shape;524;p10"/>
            <p:cNvPicPr preferRelativeResize="0"/>
            <p:nvPr/>
          </p:nvPicPr>
          <p:blipFill rotWithShape="1">
            <a:blip r:embed="rId13">
              <a:alphaModFix/>
            </a:blip>
            <a:srcRect b="0" l="0" r="0" t="0"/>
            <a:stretch/>
          </p:blipFill>
          <p:spPr>
            <a:xfrm>
              <a:off x="2340403" y="2320813"/>
              <a:ext cx="100258" cy="214819"/>
            </a:xfrm>
            <a:prstGeom prst="rect">
              <a:avLst/>
            </a:prstGeom>
            <a:noFill/>
            <a:ln>
              <a:noFill/>
            </a:ln>
          </p:spPr>
        </p:pic>
        <p:sp>
          <p:nvSpPr>
            <p:cNvPr id="525" name="Google Shape;525;p10"/>
            <p:cNvSpPr/>
            <p:nvPr/>
          </p:nvSpPr>
          <p:spPr>
            <a:xfrm>
              <a:off x="2461365" y="2534131"/>
              <a:ext cx="1867535" cy="0"/>
            </a:xfrm>
            <a:custGeom>
              <a:rect b="b" l="l" r="r" t="t"/>
              <a:pathLst>
                <a:path extrusionOk="0" h="120000" w="1867535">
                  <a:moveTo>
                    <a:pt x="0" y="0"/>
                  </a:moveTo>
                  <a:lnTo>
                    <a:pt x="186709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6" name="Google Shape;526;p10"/>
            <p:cNvPicPr preferRelativeResize="0"/>
            <p:nvPr/>
          </p:nvPicPr>
          <p:blipFill rotWithShape="1">
            <a:blip r:embed="rId14">
              <a:alphaModFix/>
            </a:blip>
            <a:srcRect b="0" l="0" r="0" t="0"/>
            <a:stretch/>
          </p:blipFill>
          <p:spPr>
            <a:xfrm>
              <a:off x="4345338" y="2320438"/>
              <a:ext cx="100258" cy="214820"/>
            </a:xfrm>
            <a:prstGeom prst="rect">
              <a:avLst/>
            </a:prstGeom>
            <a:noFill/>
            <a:ln>
              <a:noFill/>
            </a:ln>
          </p:spPr>
        </p:pic>
        <p:sp>
          <p:nvSpPr>
            <p:cNvPr id="527" name="Google Shape;527;p10"/>
            <p:cNvSpPr/>
            <p:nvPr/>
          </p:nvSpPr>
          <p:spPr>
            <a:xfrm>
              <a:off x="2457544" y="2321941"/>
              <a:ext cx="1867535" cy="0"/>
            </a:xfrm>
            <a:custGeom>
              <a:rect b="b" l="l" r="r" t="t"/>
              <a:pathLst>
                <a:path extrusionOk="0" h="120000" w="1867535">
                  <a:moveTo>
                    <a:pt x="186709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8" name="Google Shape;528;p10"/>
            <p:cNvSpPr/>
            <p:nvPr/>
          </p:nvSpPr>
          <p:spPr>
            <a:xfrm>
              <a:off x="2341909" y="2321936"/>
              <a:ext cx="2102485" cy="212725"/>
            </a:xfrm>
            <a:custGeom>
              <a:rect b="b" l="l" r="r" t="t"/>
              <a:pathLst>
                <a:path extrusionOk="0" h="212725" w="2102485">
                  <a:moveTo>
                    <a:pt x="139" y="100520"/>
                  </a:moveTo>
                  <a:lnTo>
                    <a:pt x="38" y="102362"/>
                  </a:lnTo>
                  <a:lnTo>
                    <a:pt x="0" y="104228"/>
                  </a:lnTo>
                  <a:lnTo>
                    <a:pt x="0" y="106095"/>
                  </a:lnTo>
                  <a:lnTo>
                    <a:pt x="0" y="107975"/>
                  </a:lnTo>
                  <a:lnTo>
                    <a:pt x="38" y="109829"/>
                  </a:lnTo>
                  <a:lnTo>
                    <a:pt x="139" y="111683"/>
                  </a:lnTo>
                </a:path>
                <a:path extrusionOk="0" h="212725" w="2102485">
                  <a:moveTo>
                    <a:pt x="100507" y="212051"/>
                  </a:moveTo>
                  <a:lnTo>
                    <a:pt x="102361" y="212140"/>
                  </a:lnTo>
                  <a:lnTo>
                    <a:pt x="104216" y="212191"/>
                  </a:lnTo>
                  <a:lnTo>
                    <a:pt x="106095" y="212191"/>
                  </a:lnTo>
                  <a:lnTo>
                    <a:pt x="111810" y="212191"/>
                  </a:lnTo>
                </a:path>
                <a:path extrusionOk="0" h="212725" w="2102485">
                  <a:moveTo>
                    <a:pt x="1990369" y="212191"/>
                  </a:moveTo>
                  <a:lnTo>
                    <a:pt x="1996084" y="212191"/>
                  </a:lnTo>
                  <a:lnTo>
                    <a:pt x="1997964" y="212191"/>
                  </a:lnTo>
                  <a:lnTo>
                    <a:pt x="1999818" y="212140"/>
                  </a:lnTo>
                  <a:lnTo>
                    <a:pt x="2001672" y="212051"/>
                  </a:lnTo>
                </a:path>
                <a:path extrusionOk="0" h="212725" w="2102485">
                  <a:moveTo>
                    <a:pt x="2102040" y="111683"/>
                  </a:moveTo>
                  <a:lnTo>
                    <a:pt x="2102142" y="109829"/>
                  </a:lnTo>
                  <a:lnTo>
                    <a:pt x="2102180" y="107975"/>
                  </a:lnTo>
                  <a:lnTo>
                    <a:pt x="2102180" y="106095"/>
                  </a:lnTo>
                  <a:lnTo>
                    <a:pt x="2102180" y="104228"/>
                  </a:lnTo>
                  <a:lnTo>
                    <a:pt x="2102142" y="102362"/>
                  </a:lnTo>
                  <a:lnTo>
                    <a:pt x="2102040" y="100520"/>
                  </a:lnTo>
                </a:path>
                <a:path extrusionOk="0" h="212725" w="2102485">
                  <a:moveTo>
                    <a:pt x="2001672" y="152"/>
                  </a:moveTo>
                  <a:lnTo>
                    <a:pt x="1999818" y="50"/>
                  </a:lnTo>
                  <a:lnTo>
                    <a:pt x="1997964" y="0"/>
                  </a:lnTo>
                  <a:lnTo>
                    <a:pt x="1996084" y="0"/>
                  </a:lnTo>
                  <a:lnTo>
                    <a:pt x="1990369" y="0"/>
                  </a:lnTo>
                </a:path>
                <a:path extrusionOk="0" h="212725" w="2102485">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9" name="Google Shape;529;p10"/>
            <p:cNvPicPr preferRelativeResize="0"/>
            <p:nvPr/>
          </p:nvPicPr>
          <p:blipFill rotWithShape="1">
            <a:blip r:embed="rId11">
              <a:alphaModFix/>
            </a:blip>
            <a:srcRect b="0" l="0" r="0" t="0"/>
            <a:stretch/>
          </p:blipFill>
          <p:spPr>
            <a:xfrm>
              <a:off x="4275333" y="2370517"/>
              <a:ext cx="105460" cy="115036"/>
            </a:xfrm>
            <a:prstGeom prst="rect">
              <a:avLst/>
            </a:prstGeom>
            <a:noFill/>
            <a:ln>
              <a:noFill/>
            </a:ln>
          </p:spPr>
        </p:pic>
      </p:grpSp>
      <p:sp>
        <p:nvSpPr>
          <p:cNvPr id="530" name="Google Shape;530;p10"/>
          <p:cNvSpPr txBox="1"/>
          <p:nvPr/>
        </p:nvSpPr>
        <p:spPr>
          <a:xfrm>
            <a:off x="5422437" y="2564183"/>
            <a:ext cx="873125" cy="1557655"/>
          </a:xfrm>
          <a:prstGeom prst="rect">
            <a:avLst/>
          </a:prstGeom>
          <a:noFill/>
          <a:ln>
            <a:noFill/>
          </a:ln>
        </p:spPr>
        <p:txBody>
          <a:bodyPr anchorCtr="0" anchor="t" bIns="0" lIns="0" spcFirstLastPara="1" rIns="0" wrap="square" tIns="12700">
            <a:spAutoFit/>
          </a:bodyPr>
          <a:lstStyle/>
          <a:p>
            <a:pPr indent="0" lvl="0" marL="138430" marR="130810" rtl="0" algn="ctr">
              <a:lnSpc>
                <a:spcPct val="132000"/>
              </a:lnSpc>
              <a:spcBef>
                <a:spcPts val="0"/>
              </a:spcBef>
              <a:spcAft>
                <a:spcPts val="0"/>
              </a:spcAft>
              <a:buNone/>
            </a:pPr>
            <a:r>
              <a:rPr b="0" lang="en-US" sz="800">
                <a:solidFill>
                  <a:srgbClr val="6F5DCF"/>
                </a:solidFill>
                <a:latin typeface="Arial"/>
                <a:ea typeface="Arial"/>
                <a:cs typeface="Arial"/>
                <a:sym typeface="Arial"/>
              </a:rPr>
              <a:t>국내 네트워크 총보유 지점</a:t>
            </a:r>
            <a:endParaRPr sz="800">
              <a:latin typeface="Arial"/>
              <a:ea typeface="Arial"/>
              <a:cs typeface="Arial"/>
              <a:sym typeface="Arial"/>
            </a:endParaRPr>
          </a:p>
          <a:p>
            <a:pPr indent="0" lvl="0" marL="0" rtl="0" algn="ctr">
              <a:lnSpc>
                <a:spcPct val="117884"/>
              </a:lnSpc>
              <a:spcBef>
                <a:spcPts val="0"/>
              </a:spcBef>
              <a:spcAft>
                <a:spcPts val="0"/>
              </a:spcAft>
              <a:buNone/>
            </a:pPr>
            <a:r>
              <a:rPr b="1" lang="en-US" sz="2600">
                <a:solidFill>
                  <a:srgbClr val="6F5DCF"/>
                </a:solidFill>
                <a:latin typeface="Malgun Gothic"/>
                <a:ea typeface="Malgun Gothic"/>
                <a:cs typeface="Malgun Gothic"/>
                <a:sym typeface="Malgun Gothic"/>
              </a:rPr>
              <a:t>197</a:t>
            </a:r>
            <a:r>
              <a:rPr b="1" baseline="30000" lang="en-US" sz="2100">
                <a:solidFill>
                  <a:srgbClr val="6F5DCF"/>
                </a:solidFill>
                <a:latin typeface="Malgun Gothic"/>
                <a:ea typeface="Malgun Gothic"/>
                <a:cs typeface="Malgun Gothic"/>
                <a:sym typeface="Malgun Gothic"/>
              </a:rPr>
              <a:t>개</a:t>
            </a:r>
            <a:endParaRPr baseline="30000" sz="2100">
              <a:latin typeface="Malgun Gothic"/>
              <a:ea typeface="Malgun Gothic"/>
              <a:cs typeface="Malgun Gothic"/>
              <a:sym typeface="Malgun Gothic"/>
            </a:endParaRPr>
          </a:p>
          <a:p>
            <a:pPr indent="0" lvl="0" marL="0" rtl="0" algn="l">
              <a:lnSpc>
                <a:spcPct val="100000"/>
              </a:lnSpc>
              <a:spcBef>
                <a:spcPts val="60"/>
              </a:spcBef>
              <a:spcAft>
                <a:spcPts val="0"/>
              </a:spcAft>
              <a:buNone/>
            </a:pPr>
            <a:r>
              <a:t/>
            </a:r>
            <a:endParaRPr sz="1750">
              <a:latin typeface="Malgun Gothic"/>
              <a:ea typeface="Malgun Gothic"/>
              <a:cs typeface="Malgun Gothic"/>
              <a:sym typeface="Malgun Gothic"/>
            </a:endParaRPr>
          </a:p>
          <a:p>
            <a:pPr indent="0" lvl="0" marL="0" rtl="0" algn="ctr">
              <a:lnSpc>
                <a:spcPct val="100000"/>
              </a:lnSpc>
              <a:spcBef>
                <a:spcPts val="0"/>
              </a:spcBef>
              <a:spcAft>
                <a:spcPts val="0"/>
              </a:spcAft>
              <a:buNone/>
            </a:pPr>
            <a:r>
              <a:rPr b="0" lang="en-US" sz="800">
                <a:solidFill>
                  <a:srgbClr val="6F5DCF"/>
                </a:solidFill>
                <a:latin typeface="Arial"/>
                <a:ea typeface="Arial"/>
                <a:cs typeface="Arial"/>
                <a:sym typeface="Arial"/>
              </a:rPr>
              <a:t>FC채널</a:t>
            </a:r>
            <a:endParaRPr sz="800">
              <a:latin typeface="Arial"/>
              <a:ea typeface="Arial"/>
              <a:cs typeface="Arial"/>
              <a:sym typeface="Arial"/>
            </a:endParaRPr>
          </a:p>
          <a:p>
            <a:pPr indent="0" lvl="0" marL="0" rtl="0" algn="ctr">
              <a:lnSpc>
                <a:spcPct val="100000"/>
              </a:lnSpc>
              <a:spcBef>
                <a:spcPts val="105"/>
              </a:spcBef>
              <a:spcAft>
                <a:spcPts val="0"/>
              </a:spcAft>
              <a:buNone/>
            </a:pPr>
            <a:r>
              <a:rPr b="1" baseline="30000" lang="en-US" sz="2700">
                <a:solidFill>
                  <a:srgbClr val="6F5DCF"/>
                </a:solidFill>
                <a:latin typeface="Malgun Gothic"/>
                <a:ea typeface="Malgun Gothic"/>
                <a:cs typeface="Malgun Gothic"/>
                <a:sym typeface="Malgun Gothic"/>
              </a:rPr>
              <a:t>140</a:t>
            </a:r>
            <a:r>
              <a:rPr b="1" lang="en-US" sz="1000">
                <a:solidFill>
                  <a:srgbClr val="6F5DCF"/>
                </a:solidFill>
                <a:latin typeface="Malgun Gothic"/>
                <a:ea typeface="Malgun Gothic"/>
                <a:cs typeface="Malgun Gothic"/>
                <a:sym typeface="Malgun Gothic"/>
              </a:rPr>
              <a:t>개</a:t>
            </a:r>
            <a:endParaRPr sz="1000">
              <a:latin typeface="Malgun Gothic"/>
              <a:ea typeface="Malgun Gothic"/>
              <a:cs typeface="Malgun Gothic"/>
              <a:sym typeface="Malgun Gothic"/>
            </a:endParaRPr>
          </a:p>
        </p:txBody>
      </p:sp>
      <p:sp>
        <p:nvSpPr>
          <p:cNvPr id="531" name="Google Shape;531;p10"/>
          <p:cNvSpPr txBox="1"/>
          <p:nvPr/>
        </p:nvSpPr>
        <p:spPr>
          <a:xfrm>
            <a:off x="5639925" y="4526163"/>
            <a:ext cx="396875" cy="427355"/>
          </a:xfrm>
          <a:prstGeom prst="rect">
            <a:avLst/>
          </a:prstGeom>
          <a:noFill/>
          <a:ln>
            <a:noFill/>
          </a:ln>
        </p:spPr>
        <p:txBody>
          <a:bodyPr anchorCtr="0" anchor="t" bIns="0" lIns="0" spcFirstLastPara="1" rIns="0" wrap="square" tIns="12700">
            <a:spAutoFit/>
          </a:bodyPr>
          <a:lstStyle/>
          <a:p>
            <a:pPr indent="0" lvl="0" marL="53975" rtl="0" algn="l">
              <a:lnSpc>
                <a:spcPct val="100000"/>
              </a:lnSpc>
              <a:spcBef>
                <a:spcPts val="0"/>
              </a:spcBef>
              <a:spcAft>
                <a:spcPts val="0"/>
              </a:spcAft>
              <a:buNone/>
            </a:pPr>
            <a:r>
              <a:rPr b="0" lang="en-US" sz="800">
                <a:solidFill>
                  <a:srgbClr val="FFFFFF"/>
                </a:solidFill>
                <a:latin typeface="Arial"/>
                <a:ea typeface="Arial"/>
                <a:cs typeface="Arial"/>
                <a:sym typeface="Arial"/>
              </a:rPr>
              <a:t>DB채널</a:t>
            </a:r>
            <a:endParaRPr sz="800">
              <a:latin typeface="Arial"/>
              <a:ea typeface="Arial"/>
              <a:cs typeface="Arial"/>
              <a:sym typeface="Arial"/>
            </a:endParaRPr>
          </a:p>
          <a:p>
            <a:pPr indent="0" lvl="0" marL="12700" rtl="0" algn="l">
              <a:lnSpc>
                <a:spcPct val="100000"/>
              </a:lnSpc>
              <a:spcBef>
                <a:spcPts val="40"/>
              </a:spcBef>
              <a:spcAft>
                <a:spcPts val="0"/>
              </a:spcAft>
              <a:buNone/>
            </a:pPr>
            <a:r>
              <a:rPr b="1" lang="en-US" sz="1800">
                <a:solidFill>
                  <a:srgbClr val="FFFFFF"/>
                </a:solidFill>
                <a:latin typeface="Malgun Gothic"/>
                <a:ea typeface="Malgun Gothic"/>
                <a:cs typeface="Malgun Gothic"/>
                <a:sym typeface="Malgun Gothic"/>
              </a:rPr>
              <a:t>49</a:t>
            </a:r>
            <a:endParaRPr sz="1800">
              <a:latin typeface="Malgun Gothic"/>
              <a:ea typeface="Malgun Gothic"/>
              <a:cs typeface="Malgun Gothic"/>
              <a:sym typeface="Malgun Gothic"/>
            </a:endParaRPr>
          </a:p>
        </p:txBody>
      </p:sp>
      <p:sp>
        <p:nvSpPr>
          <p:cNvPr id="532" name="Google Shape;532;p10"/>
          <p:cNvSpPr txBox="1"/>
          <p:nvPr/>
        </p:nvSpPr>
        <p:spPr>
          <a:xfrm>
            <a:off x="5925675" y="4762837"/>
            <a:ext cx="15240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FFFFFF"/>
                </a:solidFill>
                <a:latin typeface="Malgun Gothic"/>
                <a:ea typeface="Malgun Gothic"/>
                <a:cs typeface="Malgun Gothic"/>
                <a:sym typeface="Malgun Gothic"/>
              </a:rPr>
              <a:t>개</a:t>
            </a:r>
            <a:endParaRPr sz="1000">
              <a:latin typeface="Malgun Gothic"/>
              <a:ea typeface="Malgun Gothic"/>
              <a:cs typeface="Malgun Gothic"/>
              <a:sym typeface="Malgun Gothic"/>
            </a:endParaRPr>
          </a:p>
        </p:txBody>
      </p:sp>
      <p:sp>
        <p:nvSpPr>
          <p:cNvPr id="533" name="Google Shape;533;p10"/>
          <p:cNvSpPr txBox="1"/>
          <p:nvPr/>
        </p:nvSpPr>
        <p:spPr>
          <a:xfrm>
            <a:off x="5676289" y="5365755"/>
            <a:ext cx="365760" cy="4349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800">
                <a:solidFill>
                  <a:srgbClr val="6F5DCF"/>
                </a:solidFill>
                <a:latin typeface="Arial"/>
                <a:ea typeface="Arial"/>
                <a:cs typeface="Arial"/>
                <a:sym typeface="Arial"/>
              </a:rPr>
              <a:t>GA채널</a:t>
            </a:r>
            <a:endParaRPr sz="800">
              <a:latin typeface="Arial"/>
              <a:ea typeface="Arial"/>
              <a:cs typeface="Arial"/>
              <a:sym typeface="Arial"/>
            </a:endParaRPr>
          </a:p>
          <a:p>
            <a:pPr indent="0" lvl="0" marL="47625" rtl="0" algn="l">
              <a:lnSpc>
                <a:spcPct val="100000"/>
              </a:lnSpc>
              <a:spcBef>
                <a:spcPts val="100"/>
              </a:spcBef>
              <a:spcAft>
                <a:spcPts val="0"/>
              </a:spcAft>
              <a:buNone/>
            </a:pPr>
            <a:r>
              <a:rPr b="1" baseline="30000" lang="en-US" sz="2700">
                <a:solidFill>
                  <a:srgbClr val="6F5DCF"/>
                </a:solidFill>
                <a:latin typeface="Malgun Gothic"/>
                <a:ea typeface="Malgun Gothic"/>
                <a:cs typeface="Malgun Gothic"/>
                <a:sym typeface="Malgun Gothic"/>
              </a:rPr>
              <a:t>8</a:t>
            </a:r>
            <a:r>
              <a:rPr b="1" lang="en-US" sz="1000">
                <a:solidFill>
                  <a:srgbClr val="6F5DCF"/>
                </a:solidFill>
                <a:latin typeface="Malgun Gothic"/>
                <a:ea typeface="Malgun Gothic"/>
                <a:cs typeface="Malgun Gothic"/>
                <a:sym typeface="Malgun Gothic"/>
              </a:rPr>
              <a:t>개</a:t>
            </a:r>
            <a:endParaRPr sz="1000">
              <a:latin typeface="Malgun Gothic"/>
              <a:ea typeface="Malgun Gothic"/>
              <a:cs typeface="Malgun Gothic"/>
              <a:sym typeface="Malgun Gothic"/>
            </a:endParaRPr>
          </a:p>
        </p:txBody>
      </p:sp>
      <p:sp>
        <p:nvSpPr>
          <p:cNvPr id="534" name="Google Shape;534;p10"/>
          <p:cNvSpPr/>
          <p:nvPr/>
        </p:nvSpPr>
        <p:spPr>
          <a:xfrm>
            <a:off x="6785999" y="2963480"/>
            <a:ext cx="868680" cy="2808605"/>
          </a:xfrm>
          <a:custGeom>
            <a:rect b="b" l="l" r="r" t="t"/>
            <a:pathLst>
              <a:path extrusionOk="0" h="2808604" w="868679">
                <a:moveTo>
                  <a:pt x="868387" y="0"/>
                </a:moveTo>
                <a:lnTo>
                  <a:pt x="0" y="1403997"/>
                </a:lnTo>
                <a:lnTo>
                  <a:pt x="868387" y="2807995"/>
                </a:lnTo>
                <a:lnTo>
                  <a:pt x="868387" y="0"/>
                </a:lnTo>
                <a:close/>
              </a:path>
            </a:pathLst>
          </a:custGeom>
          <a:solidFill>
            <a:srgbClr val="6F5DCF">
              <a:alpha val="4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 name="Google Shape;535;p10"/>
          <p:cNvSpPr txBox="1"/>
          <p:nvPr/>
        </p:nvSpPr>
        <p:spPr>
          <a:xfrm>
            <a:off x="8413540" y="38404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충남</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1</a:t>
            </a:r>
            <a:endParaRPr sz="650">
              <a:latin typeface="Malgun Gothic"/>
              <a:ea typeface="Malgun Gothic"/>
              <a:cs typeface="Malgun Gothic"/>
              <a:sym typeface="Malgun Gothic"/>
            </a:endParaRPr>
          </a:p>
        </p:txBody>
      </p:sp>
      <p:sp>
        <p:nvSpPr>
          <p:cNvPr id="536" name="Google Shape;536;p10"/>
          <p:cNvSpPr txBox="1"/>
          <p:nvPr/>
        </p:nvSpPr>
        <p:spPr>
          <a:xfrm>
            <a:off x="8926540" y="343683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충북</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3</a:t>
            </a:r>
            <a:endParaRPr sz="650">
              <a:latin typeface="Malgun Gothic"/>
              <a:ea typeface="Malgun Gothic"/>
              <a:cs typeface="Malgun Gothic"/>
              <a:sym typeface="Malgun Gothic"/>
            </a:endParaRPr>
          </a:p>
        </p:txBody>
      </p:sp>
      <p:sp>
        <p:nvSpPr>
          <p:cNvPr id="537" name="Google Shape;537;p10"/>
          <p:cNvSpPr txBox="1"/>
          <p:nvPr/>
        </p:nvSpPr>
        <p:spPr>
          <a:xfrm>
            <a:off x="9439540" y="3669488"/>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경북</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4</a:t>
            </a:r>
            <a:endParaRPr sz="650">
              <a:latin typeface="Malgun Gothic"/>
              <a:ea typeface="Malgun Gothic"/>
              <a:cs typeface="Malgun Gothic"/>
              <a:sym typeface="Malgun Gothic"/>
            </a:endParaRPr>
          </a:p>
        </p:txBody>
      </p:sp>
      <p:sp>
        <p:nvSpPr>
          <p:cNvPr id="538" name="Google Shape;538;p10"/>
          <p:cNvSpPr txBox="1"/>
          <p:nvPr/>
        </p:nvSpPr>
        <p:spPr>
          <a:xfrm>
            <a:off x="9205540" y="45748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경남</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3</a:t>
            </a:r>
            <a:endParaRPr sz="650">
              <a:latin typeface="Malgun Gothic"/>
              <a:ea typeface="Malgun Gothic"/>
              <a:cs typeface="Malgun Gothic"/>
              <a:sym typeface="Malgun Gothic"/>
            </a:endParaRPr>
          </a:p>
        </p:txBody>
      </p:sp>
      <p:sp>
        <p:nvSpPr>
          <p:cNvPr id="539" name="Google Shape;539;p10"/>
          <p:cNvSpPr txBox="1"/>
          <p:nvPr/>
        </p:nvSpPr>
        <p:spPr>
          <a:xfrm>
            <a:off x="8486589" y="2956757"/>
            <a:ext cx="405765" cy="347345"/>
          </a:xfrm>
          <a:prstGeom prst="rect">
            <a:avLst/>
          </a:prstGeom>
          <a:noFill/>
          <a:ln>
            <a:noFill/>
          </a:ln>
        </p:spPr>
        <p:txBody>
          <a:bodyPr anchorCtr="0" anchor="t" bIns="0" lIns="0" spcFirstLastPara="1" rIns="0" wrap="square" tIns="22850">
            <a:spAutoFit/>
          </a:bodyPr>
          <a:lstStyle/>
          <a:p>
            <a:pPr indent="0" lvl="0" marL="0" rtl="0" algn="l">
              <a:lnSpc>
                <a:spcPct val="100000"/>
              </a:lnSpc>
              <a:spcBef>
                <a:spcPts val="0"/>
              </a:spcBef>
              <a:spcAft>
                <a:spcPts val="0"/>
              </a:spcAft>
              <a:buNone/>
            </a:pPr>
            <a:r>
              <a:rPr b="1" lang="en-US" sz="650">
                <a:solidFill>
                  <a:srgbClr val="414042"/>
                </a:solidFill>
                <a:latin typeface="Malgun Gothic"/>
                <a:ea typeface="Malgun Gothic"/>
                <a:cs typeface="Malgun Gothic"/>
                <a:sym typeface="Malgun Gothic"/>
              </a:rPr>
              <a:t>108</a:t>
            </a:r>
            <a:endParaRPr sz="650">
              <a:latin typeface="Malgun Gothic"/>
              <a:ea typeface="Malgun Gothic"/>
              <a:cs typeface="Malgun Gothic"/>
              <a:sym typeface="Malgun Gothic"/>
            </a:endParaRPr>
          </a:p>
          <a:p>
            <a:pPr indent="0" lvl="0" marL="232409" rtl="0" algn="l">
              <a:lnSpc>
                <a:spcPct val="100000"/>
              </a:lnSpc>
              <a:spcBef>
                <a:spcPts val="85"/>
              </a:spcBef>
              <a:spcAft>
                <a:spcPts val="0"/>
              </a:spcAft>
              <a:buNone/>
            </a:pPr>
            <a:r>
              <a:rPr b="0" lang="en-US" sz="650">
                <a:solidFill>
                  <a:srgbClr val="414042"/>
                </a:solidFill>
                <a:latin typeface="Arial"/>
                <a:ea typeface="Arial"/>
                <a:cs typeface="Arial"/>
                <a:sym typeface="Arial"/>
              </a:rPr>
              <a:t>경기</a:t>
            </a:r>
            <a:endParaRPr sz="650">
              <a:latin typeface="Arial"/>
              <a:ea typeface="Arial"/>
              <a:cs typeface="Arial"/>
              <a:sym typeface="Arial"/>
            </a:endParaRPr>
          </a:p>
          <a:p>
            <a:pPr indent="0" lvl="0" marL="259715"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24</a:t>
            </a:r>
            <a:endParaRPr sz="650">
              <a:latin typeface="Malgun Gothic"/>
              <a:ea typeface="Malgun Gothic"/>
              <a:cs typeface="Malgun Gothic"/>
              <a:sym typeface="Malgun Gothic"/>
            </a:endParaRPr>
          </a:p>
        </p:txBody>
      </p:sp>
      <p:sp>
        <p:nvSpPr>
          <p:cNvPr id="540" name="Google Shape;540;p10"/>
          <p:cNvSpPr txBox="1"/>
          <p:nvPr/>
        </p:nvSpPr>
        <p:spPr>
          <a:xfrm>
            <a:off x="8791539" y="39421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대전</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6</a:t>
            </a:r>
            <a:endParaRPr sz="650">
              <a:latin typeface="Malgun Gothic"/>
              <a:ea typeface="Malgun Gothic"/>
              <a:cs typeface="Malgun Gothic"/>
              <a:sym typeface="Malgun Gothic"/>
            </a:endParaRPr>
          </a:p>
        </p:txBody>
      </p:sp>
      <p:sp>
        <p:nvSpPr>
          <p:cNvPr id="541" name="Google Shape;541;p10"/>
          <p:cNvSpPr txBox="1"/>
          <p:nvPr/>
        </p:nvSpPr>
        <p:spPr>
          <a:xfrm>
            <a:off x="8593539" y="4376012"/>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전북</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5</a:t>
            </a:r>
            <a:endParaRPr sz="650">
              <a:latin typeface="Malgun Gothic"/>
              <a:ea typeface="Malgun Gothic"/>
              <a:cs typeface="Malgun Gothic"/>
              <a:sym typeface="Malgun Gothic"/>
            </a:endParaRPr>
          </a:p>
        </p:txBody>
      </p:sp>
      <p:sp>
        <p:nvSpPr>
          <p:cNvPr id="542" name="Google Shape;542;p10"/>
          <p:cNvSpPr txBox="1"/>
          <p:nvPr/>
        </p:nvSpPr>
        <p:spPr>
          <a:xfrm>
            <a:off x="8377539" y="4727012"/>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광주</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6</a:t>
            </a:r>
            <a:endParaRPr sz="650">
              <a:latin typeface="Malgun Gothic"/>
              <a:ea typeface="Malgun Gothic"/>
              <a:cs typeface="Malgun Gothic"/>
              <a:sym typeface="Malgun Gothic"/>
            </a:endParaRPr>
          </a:p>
        </p:txBody>
      </p:sp>
      <p:sp>
        <p:nvSpPr>
          <p:cNvPr id="543" name="Google Shape;543;p10"/>
          <p:cNvSpPr txBox="1"/>
          <p:nvPr/>
        </p:nvSpPr>
        <p:spPr>
          <a:xfrm>
            <a:off x="8269540" y="5134688"/>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전남</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2</a:t>
            </a:r>
            <a:endParaRPr sz="650">
              <a:latin typeface="Malgun Gothic"/>
              <a:ea typeface="Malgun Gothic"/>
              <a:cs typeface="Malgun Gothic"/>
              <a:sym typeface="Malgun Gothic"/>
            </a:endParaRPr>
          </a:p>
        </p:txBody>
      </p:sp>
      <p:sp>
        <p:nvSpPr>
          <p:cNvPr id="544" name="Google Shape;544;p10"/>
          <p:cNvSpPr txBox="1"/>
          <p:nvPr/>
        </p:nvSpPr>
        <p:spPr>
          <a:xfrm>
            <a:off x="8071540" y="62146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제주</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58595B"/>
                </a:solidFill>
                <a:latin typeface="Malgun Gothic"/>
                <a:ea typeface="Malgun Gothic"/>
                <a:cs typeface="Malgun Gothic"/>
                <a:sym typeface="Malgun Gothic"/>
              </a:rPr>
              <a:t>2</a:t>
            </a:r>
            <a:endParaRPr sz="650">
              <a:latin typeface="Malgun Gothic"/>
              <a:ea typeface="Malgun Gothic"/>
              <a:cs typeface="Malgun Gothic"/>
              <a:sym typeface="Malgun Gothic"/>
            </a:endParaRPr>
          </a:p>
        </p:txBody>
      </p:sp>
      <p:sp>
        <p:nvSpPr>
          <p:cNvPr id="545" name="Google Shape;545;p10"/>
          <p:cNvSpPr txBox="1"/>
          <p:nvPr/>
        </p:nvSpPr>
        <p:spPr>
          <a:xfrm>
            <a:off x="9781540" y="47476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부산</a:t>
            </a:r>
            <a:endParaRPr sz="650">
              <a:latin typeface="Arial"/>
              <a:ea typeface="Arial"/>
              <a:cs typeface="Arial"/>
              <a:sym typeface="Arial"/>
            </a:endParaRPr>
          </a:p>
          <a:p>
            <a:pPr indent="0" lvl="0" marL="2666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15</a:t>
            </a:r>
            <a:endParaRPr sz="650">
              <a:latin typeface="Malgun Gothic"/>
              <a:ea typeface="Malgun Gothic"/>
              <a:cs typeface="Malgun Gothic"/>
              <a:sym typeface="Malgun Gothic"/>
            </a:endParaRPr>
          </a:p>
        </p:txBody>
      </p:sp>
      <p:sp>
        <p:nvSpPr>
          <p:cNvPr id="546" name="Google Shape;546;p10"/>
          <p:cNvSpPr txBox="1"/>
          <p:nvPr/>
        </p:nvSpPr>
        <p:spPr>
          <a:xfrm>
            <a:off x="9889539" y="4288690"/>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울산</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3</a:t>
            </a:r>
            <a:endParaRPr sz="650">
              <a:latin typeface="Malgun Gothic"/>
              <a:ea typeface="Malgun Gothic"/>
              <a:cs typeface="Malgun Gothic"/>
              <a:sym typeface="Malgun Gothic"/>
            </a:endParaRPr>
          </a:p>
        </p:txBody>
      </p:sp>
      <p:sp>
        <p:nvSpPr>
          <p:cNvPr id="547" name="Google Shape;547;p10"/>
          <p:cNvSpPr txBox="1"/>
          <p:nvPr/>
        </p:nvSpPr>
        <p:spPr>
          <a:xfrm>
            <a:off x="9570030" y="4122189"/>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대구</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8</a:t>
            </a:r>
            <a:endParaRPr sz="650">
              <a:latin typeface="Malgun Gothic"/>
              <a:ea typeface="Malgun Gothic"/>
              <a:cs typeface="Malgun Gothic"/>
              <a:sym typeface="Malgun Gothic"/>
            </a:endParaRPr>
          </a:p>
        </p:txBody>
      </p:sp>
      <p:sp>
        <p:nvSpPr>
          <p:cNvPr id="548" name="Google Shape;548;p10"/>
          <p:cNvSpPr txBox="1"/>
          <p:nvPr/>
        </p:nvSpPr>
        <p:spPr>
          <a:xfrm>
            <a:off x="9277540" y="2862188"/>
            <a:ext cx="172720" cy="2298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414042"/>
                </a:solidFill>
                <a:latin typeface="Arial"/>
                <a:ea typeface="Arial"/>
                <a:cs typeface="Arial"/>
                <a:sym typeface="Arial"/>
              </a:rPr>
              <a:t>강원</a:t>
            </a:r>
            <a:endParaRPr sz="650">
              <a:latin typeface="Arial"/>
              <a:ea typeface="Arial"/>
              <a:cs typeface="Arial"/>
              <a:sym typeface="Arial"/>
            </a:endParaRPr>
          </a:p>
          <a:p>
            <a:pPr indent="0" lvl="0" marL="53339" rtl="0" algn="l">
              <a:lnSpc>
                <a:spcPct val="100000"/>
              </a:lnSpc>
              <a:spcBef>
                <a:spcPts val="20"/>
              </a:spcBef>
              <a:spcAft>
                <a:spcPts val="0"/>
              </a:spcAft>
              <a:buNone/>
            </a:pPr>
            <a:r>
              <a:rPr b="1" lang="en-US" sz="650">
                <a:solidFill>
                  <a:srgbClr val="414042"/>
                </a:solidFill>
                <a:latin typeface="Malgun Gothic"/>
                <a:ea typeface="Malgun Gothic"/>
                <a:cs typeface="Malgun Gothic"/>
                <a:sym typeface="Malgun Gothic"/>
              </a:rPr>
              <a:t>3</a:t>
            </a:r>
            <a:endParaRPr sz="650">
              <a:latin typeface="Malgun Gothic"/>
              <a:ea typeface="Malgun Gothic"/>
              <a:cs typeface="Malgun Gothic"/>
              <a:sym typeface="Malgun Gothic"/>
            </a:endParaRPr>
          </a:p>
        </p:txBody>
      </p:sp>
      <p:sp>
        <p:nvSpPr>
          <p:cNvPr id="549" name="Google Shape;549;p10"/>
          <p:cNvSpPr txBox="1"/>
          <p:nvPr/>
        </p:nvSpPr>
        <p:spPr>
          <a:xfrm>
            <a:off x="8235139" y="2862188"/>
            <a:ext cx="448309" cy="128270"/>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0" baseline="-25000" lang="en-US" sz="975">
                <a:solidFill>
                  <a:srgbClr val="414042"/>
                </a:solidFill>
                <a:latin typeface="Arial"/>
                <a:ea typeface="Arial"/>
                <a:cs typeface="Arial"/>
                <a:sym typeface="Arial"/>
              </a:rPr>
              <a:t>인천 </a:t>
            </a:r>
            <a:r>
              <a:rPr b="0" lang="en-US" sz="650">
                <a:solidFill>
                  <a:srgbClr val="414042"/>
                </a:solidFill>
                <a:latin typeface="Arial"/>
                <a:ea typeface="Arial"/>
                <a:cs typeface="Arial"/>
                <a:sym typeface="Arial"/>
              </a:rPr>
              <a:t>서울</a:t>
            </a:r>
            <a:endParaRPr sz="650">
              <a:latin typeface="Arial"/>
              <a:ea typeface="Arial"/>
              <a:cs typeface="Arial"/>
              <a:sym typeface="Arial"/>
            </a:endParaRPr>
          </a:p>
        </p:txBody>
      </p:sp>
      <p:sp>
        <p:nvSpPr>
          <p:cNvPr id="550" name="Google Shape;550;p10"/>
          <p:cNvSpPr txBox="1"/>
          <p:nvPr/>
        </p:nvSpPr>
        <p:spPr>
          <a:xfrm>
            <a:off x="8314097" y="3040288"/>
            <a:ext cx="6540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1" lang="en-US" sz="650">
                <a:solidFill>
                  <a:srgbClr val="414042"/>
                </a:solidFill>
                <a:latin typeface="Malgun Gothic"/>
                <a:ea typeface="Malgun Gothic"/>
                <a:cs typeface="Malgun Gothic"/>
                <a:sym typeface="Malgun Gothic"/>
              </a:rPr>
              <a:t>4</a:t>
            </a:r>
            <a:endParaRPr sz="650">
              <a:latin typeface="Malgun Gothic"/>
              <a:ea typeface="Malgun Gothic"/>
              <a:cs typeface="Malgun Gothic"/>
              <a:sym typeface="Malgun Gothic"/>
            </a:endParaRPr>
          </a:p>
        </p:txBody>
      </p:sp>
      <p:grpSp>
        <p:nvGrpSpPr>
          <p:cNvPr id="551" name="Google Shape;551;p10"/>
          <p:cNvGrpSpPr/>
          <p:nvPr/>
        </p:nvGrpSpPr>
        <p:grpSpPr>
          <a:xfrm>
            <a:off x="431999" y="3093932"/>
            <a:ext cx="9577694" cy="3602065"/>
            <a:chOff x="431999" y="3093932"/>
            <a:chExt cx="9577694" cy="3602065"/>
          </a:xfrm>
        </p:grpSpPr>
        <p:pic>
          <p:nvPicPr>
            <p:cNvPr id="552" name="Google Shape;552;p10"/>
            <p:cNvPicPr preferRelativeResize="0"/>
            <p:nvPr/>
          </p:nvPicPr>
          <p:blipFill rotWithShape="1">
            <a:blip r:embed="rId15">
              <a:alphaModFix/>
            </a:blip>
            <a:srcRect b="0" l="0" r="0" t="0"/>
            <a:stretch/>
          </p:blipFill>
          <p:spPr>
            <a:xfrm>
              <a:off x="9320564" y="3093932"/>
              <a:ext cx="80494" cy="110134"/>
            </a:xfrm>
            <a:prstGeom prst="rect">
              <a:avLst/>
            </a:prstGeom>
            <a:noFill/>
            <a:ln>
              <a:noFill/>
            </a:ln>
          </p:spPr>
        </p:pic>
        <p:pic>
          <p:nvPicPr>
            <p:cNvPr id="553" name="Google Shape;553;p10"/>
            <p:cNvPicPr preferRelativeResize="0"/>
            <p:nvPr/>
          </p:nvPicPr>
          <p:blipFill rotWithShape="1">
            <a:blip r:embed="rId16">
              <a:alphaModFix/>
            </a:blip>
            <a:srcRect b="0" l="0" r="0" t="0"/>
            <a:stretch/>
          </p:blipFill>
          <p:spPr>
            <a:xfrm>
              <a:off x="8528564" y="3093932"/>
              <a:ext cx="80494" cy="110134"/>
            </a:xfrm>
            <a:prstGeom prst="rect">
              <a:avLst/>
            </a:prstGeom>
            <a:noFill/>
            <a:ln>
              <a:noFill/>
            </a:ln>
          </p:spPr>
        </p:pic>
        <p:pic>
          <p:nvPicPr>
            <p:cNvPr id="554" name="Google Shape;554;p10"/>
            <p:cNvPicPr preferRelativeResize="0"/>
            <p:nvPr/>
          </p:nvPicPr>
          <p:blipFill rotWithShape="1">
            <a:blip r:embed="rId17">
              <a:alphaModFix/>
            </a:blip>
            <a:srcRect b="0" l="0" r="0" t="0"/>
            <a:stretch/>
          </p:blipFill>
          <p:spPr>
            <a:xfrm>
              <a:off x="8300199" y="3169103"/>
              <a:ext cx="80494" cy="110134"/>
            </a:xfrm>
            <a:prstGeom prst="rect">
              <a:avLst/>
            </a:prstGeom>
            <a:noFill/>
            <a:ln>
              <a:noFill/>
            </a:ln>
          </p:spPr>
        </p:pic>
        <p:pic>
          <p:nvPicPr>
            <p:cNvPr id="555" name="Google Shape;555;p10"/>
            <p:cNvPicPr preferRelativeResize="0"/>
            <p:nvPr/>
          </p:nvPicPr>
          <p:blipFill rotWithShape="1">
            <a:blip r:embed="rId18">
              <a:alphaModFix/>
            </a:blip>
            <a:srcRect b="0" l="0" r="0" t="0"/>
            <a:stretch/>
          </p:blipFill>
          <p:spPr>
            <a:xfrm>
              <a:off x="8969563" y="3662732"/>
              <a:ext cx="80494" cy="110134"/>
            </a:xfrm>
            <a:prstGeom prst="rect">
              <a:avLst/>
            </a:prstGeom>
            <a:noFill/>
            <a:ln>
              <a:noFill/>
            </a:ln>
          </p:spPr>
        </p:pic>
        <p:pic>
          <p:nvPicPr>
            <p:cNvPr id="556" name="Google Shape;556;p10"/>
            <p:cNvPicPr preferRelativeResize="0"/>
            <p:nvPr/>
          </p:nvPicPr>
          <p:blipFill rotWithShape="1">
            <a:blip r:embed="rId17">
              <a:alphaModFix/>
            </a:blip>
            <a:srcRect b="0" l="0" r="0" t="0"/>
            <a:stretch/>
          </p:blipFill>
          <p:spPr>
            <a:xfrm>
              <a:off x="9487055" y="3902818"/>
              <a:ext cx="80494" cy="110134"/>
            </a:xfrm>
            <a:prstGeom prst="rect">
              <a:avLst/>
            </a:prstGeom>
            <a:noFill/>
            <a:ln>
              <a:noFill/>
            </a:ln>
          </p:spPr>
        </p:pic>
        <p:pic>
          <p:nvPicPr>
            <p:cNvPr id="557" name="Google Shape;557;p10"/>
            <p:cNvPicPr preferRelativeResize="0"/>
            <p:nvPr/>
          </p:nvPicPr>
          <p:blipFill rotWithShape="1">
            <a:blip r:embed="rId17">
              <a:alphaModFix/>
            </a:blip>
            <a:srcRect b="0" l="0" r="0" t="0"/>
            <a:stretch/>
          </p:blipFill>
          <p:spPr>
            <a:xfrm>
              <a:off x="8834564" y="4178432"/>
              <a:ext cx="80494" cy="110134"/>
            </a:xfrm>
            <a:prstGeom prst="rect">
              <a:avLst/>
            </a:prstGeom>
            <a:noFill/>
            <a:ln>
              <a:noFill/>
            </a:ln>
          </p:spPr>
        </p:pic>
        <p:pic>
          <p:nvPicPr>
            <p:cNvPr id="558" name="Google Shape;558;p10"/>
            <p:cNvPicPr preferRelativeResize="0"/>
            <p:nvPr/>
          </p:nvPicPr>
          <p:blipFill rotWithShape="1">
            <a:blip r:embed="rId19">
              <a:alphaModFix/>
            </a:blip>
            <a:srcRect b="0" l="0" r="0" t="0"/>
            <a:stretch/>
          </p:blipFill>
          <p:spPr>
            <a:xfrm>
              <a:off x="9613486" y="4358431"/>
              <a:ext cx="80494" cy="110134"/>
            </a:xfrm>
            <a:prstGeom prst="rect">
              <a:avLst/>
            </a:prstGeom>
            <a:noFill/>
            <a:ln>
              <a:noFill/>
            </a:ln>
          </p:spPr>
        </p:pic>
        <p:pic>
          <p:nvPicPr>
            <p:cNvPr id="559" name="Google Shape;559;p10"/>
            <p:cNvPicPr preferRelativeResize="0"/>
            <p:nvPr/>
          </p:nvPicPr>
          <p:blipFill rotWithShape="1">
            <a:blip r:embed="rId15">
              <a:alphaModFix/>
            </a:blip>
            <a:srcRect b="0" l="0" r="0" t="0"/>
            <a:stretch/>
          </p:blipFill>
          <p:spPr>
            <a:xfrm>
              <a:off x="8453200" y="4067732"/>
              <a:ext cx="80494" cy="110134"/>
            </a:xfrm>
            <a:prstGeom prst="rect">
              <a:avLst/>
            </a:prstGeom>
            <a:noFill/>
            <a:ln>
              <a:noFill/>
            </a:ln>
          </p:spPr>
        </p:pic>
        <p:pic>
          <p:nvPicPr>
            <p:cNvPr id="560" name="Google Shape;560;p10"/>
            <p:cNvPicPr preferRelativeResize="0"/>
            <p:nvPr/>
          </p:nvPicPr>
          <p:blipFill rotWithShape="1">
            <a:blip r:embed="rId15">
              <a:alphaModFix/>
            </a:blip>
            <a:srcRect b="0" l="0" r="0" t="0"/>
            <a:stretch/>
          </p:blipFill>
          <p:spPr>
            <a:xfrm>
              <a:off x="8635849" y="4607517"/>
              <a:ext cx="80494" cy="110134"/>
            </a:xfrm>
            <a:prstGeom prst="rect">
              <a:avLst/>
            </a:prstGeom>
            <a:noFill/>
            <a:ln>
              <a:noFill/>
            </a:ln>
          </p:spPr>
        </p:pic>
        <p:pic>
          <p:nvPicPr>
            <p:cNvPr id="561" name="Google Shape;561;p10"/>
            <p:cNvPicPr preferRelativeResize="0"/>
            <p:nvPr/>
          </p:nvPicPr>
          <p:blipFill rotWithShape="1">
            <a:blip r:embed="rId20">
              <a:alphaModFix/>
            </a:blip>
            <a:srcRect b="0" l="0" r="0" t="0"/>
            <a:stretch/>
          </p:blipFill>
          <p:spPr>
            <a:xfrm>
              <a:off x="8413835" y="4954254"/>
              <a:ext cx="80494" cy="110134"/>
            </a:xfrm>
            <a:prstGeom prst="rect">
              <a:avLst/>
            </a:prstGeom>
            <a:noFill/>
            <a:ln>
              <a:noFill/>
            </a:ln>
          </p:spPr>
        </p:pic>
        <p:pic>
          <p:nvPicPr>
            <p:cNvPr id="562" name="Google Shape;562;p10"/>
            <p:cNvPicPr preferRelativeResize="0"/>
            <p:nvPr/>
          </p:nvPicPr>
          <p:blipFill rotWithShape="1">
            <a:blip r:embed="rId15">
              <a:alphaModFix/>
            </a:blip>
            <a:srcRect b="0" l="0" r="0" t="0"/>
            <a:stretch/>
          </p:blipFill>
          <p:spPr>
            <a:xfrm>
              <a:off x="8308107" y="5361932"/>
              <a:ext cx="80494" cy="110134"/>
            </a:xfrm>
            <a:prstGeom prst="rect">
              <a:avLst/>
            </a:prstGeom>
            <a:noFill/>
            <a:ln>
              <a:noFill/>
            </a:ln>
          </p:spPr>
        </p:pic>
        <p:pic>
          <p:nvPicPr>
            <p:cNvPr id="563" name="Google Shape;563;p10"/>
            <p:cNvPicPr preferRelativeResize="0"/>
            <p:nvPr/>
          </p:nvPicPr>
          <p:blipFill rotWithShape="1">
            <a:blip r:embed="rId18">
              <a:alphaModFix/>
            </a:blip>
            <a:srcRect b="0" l="0" r="0" t="0"/>
            <a:stretch/>
          </p:blipFill>
          <p:spPr>
            <a:xfrm>
              <a:off x="9242213" y="4803932"/>
              <a:ext cx="80494" cy="110134"/>
            </a:xfrm>
            <a:prstGeom prst="rect">
              <a:avLst/>
            </a:prstGeom>
            <a:noFill/>
            <a:ln>
              <a:noFill/>
            </a:ln>
          </p:spPr>
        </p:pic>
        <p:pic>
          <p:nvPicPr>
            <p:cNvPr id="564" name="Google Shape;564;p10"/>
            <p:cNvPicPr preferRelativeResize="0"/>
            <p:nvPr/>
          </p:nvPicPr>
          <p:blipFill rotWithShape="1">
            <a:blip r:embed="rId15">
              <a:alphaModFix/>
            </a:blip>
            <a:srcRect b="0" l="0" r="0" t="0"/>
            <a:stretch/>
          </p:blipFill>
          <p:spPr>
            <a:xfrm>
              <a:off x="9929199" y="4519340"/>
              <a:ext cx="80494" cy="110134"/>
            </a:xfrm>
            <a:prstGeom prst="rect">
              <a:avLst/>
            </a:prstGeom>
            <a:noFill/>
            <a:ln>
              <a:noFill/>
            </a:ln>
          </p:spPr>
        </p:pic>
        <p:pic>
          <p:nvPicPr>
            <p:cNvPr id="565" name="Google Shape;565;p10"/>
            <p:cNvPicPr preferRelativeResize="0"/>
            <p:nvPr/>
          </p:nvPicPr>
          <p:blipFill rotWithShape="1">
            <a:blip r:embed="rId18">
              <a:alphaModFix/>
            </a:blip>
            <a:srcRect b="0" l="0" r="0" t="0"/>
            <a:stretch/>
          </p:blipFill>
          <p:spPr>
            <a:xfrm>
              <a:off x="9825689" y="4983932"/>
              <a:ext cx="80494" cy="110134"/>
            </a:xfrm>
            <a:prstGeom prst="rect">
              <a:avLst/>
            </a:prstGeom>
            <a:noFill/>
            <a:ln>
              <a:noFill/>
            </a:ln>
          </p:spPr>
        </p:pic>
        <p:pic>
          <p:nvPicPr>
            <p:cNvPr id="566" name="Google Shape;566;p10"/>
            <p:cNvPicPr preferRelativeResize="0"/>
            <p:nvPr/>
          </p:nvPicPr>
          <p:blipFill rotWithShape="1">
            <a:blip r:embed="rId15">
              <a:alphaModFix/>
            </a:blip>
            <a:srcRect b="0" l="0" r="0" t="0"/>
            <a:stretch/>
          </p:blipFill>
          <p:spPr>
            <a:xfrm>
              <a:off x="8110071" y="6491738"/>
              <a:ext cx="80494" cy="110134"/>
            </a:xfrm>
            <a:prstGeom prst="rect">
              <a:avLst/>
            </a:prstGeom>
            <a:noFill/>
            <a:ln>
              <a:noFill/>
            </a:ln>
          </p:spPr>
        </p:pic>
        <p:pic>
          <p:nvPicPr>
            <p:cNvPr id="567" name="Google Shape;567;p10"/>
            <p:cNvPicPr preferRelativeResize="0"/>
            <p:nvPr/>
          </p:nvPicPr>
          <p:blipFill rotWithShape="1">
            <a:blip r:embed="rId17">
              <a:alphaModFix/>
            </a:blip>
            <a:srcRect b="0" l="0" r="0" t="0"/>
            <a:stretch/>
          </p:blipFill>
          <p:spPr>
            <a:xfrm>
              <a:off x="8759199" y="3309272"/>
              <a:ext cx="80494" cy="110134"/>
            </a:xfrm>
            <a:prstGeom prst="rect">
              <a:avLst/>
            </a:prstGeom>
            <a:noFill/>
            <a:ln>
              <a:noFill/>
            </a:ln>
          </p:spPr>
        </p:pic>
        <p:pic>
          <p:nvPicPr>
            <p:cNvPr id="568" name="Google Shape;568;p10"/>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569" name="Google Shape;569;p10"/>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570" name="Google Shape;570;p10"/>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571" name="Google Shape;571;p10"/>
            <p:cNvPicPr preferRelativeResize="0"/>
            <p:nvPr/>
          </p:nvPicPr>
          <p:blipFill rotWithShape="1">
            <a:blip r:embed="rId24">
              <a:alphaModFix/>
            </a:blip>
            <a:srcRect b="0" l="0" r="0" t="0"/>
            <a:stretch/>
          </p:blipFill>
          <p:spPr>
            <a:xfrm>
              <a:off x="431999" y="5432503"/>
              <a:ext cx="231013" cy="231012"/>
            </a:xfrm>
            <a:prstGeom prst="rect">
              <a:avLst/>
            </a:prstGeom>
            <a:noFill/>
            <a:ln>
              <a:noFill/>
            </a:ln>
          </p:spPr>
        </p:pic>
      </p:grpSp>
      <p:sp>
        <p:nvSpPr>
          <p:cNvPr id="572" name="Google Shape;572;p1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10</a:t>
            </a:r>
            <a:endParaRPr sz="900">
              <a:latin typeface="Malgun Gothic"/>
              <a:ea typeface="Malgun Gothic"/>
              <a:cs typeface="Malgun Gothic"/>
              <a:sym typeface="Malgun Gothic"/>
            </a:endParaRPr>
          </a:p>
        </p:txBody>
      </p:sp>
      <p:sp>
        <p:nvSpPr>
          <p:cNvPr id="573" name="Google Shape;573;p1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97" name="Shape 6297"/>
        <p:cNvGrpSpPr/>
        <p:nvPr/>
      </p:nvGrpSpPr>
      <p:grpSpPr>
        <a:xfrm>
          <a:off x="0" y="0"/>
          <a:ext cx="0" cy="0"/>
          <a:chOff x="0" y="0"/>
          <a:chExt cx="0" cy="0"/>
        </a:xfrm>
      </p:grpSpPr>
      <p:graphicFrame>
        <p:nvGraphicFramePr>
          <p:cNvPr id="6298" name="Google Shape;6298;p10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3">
                            <a:extLst>
                              <a:ext uri="{A12FA001-AC4F-418D-AE19-62706E023703}">
                                <ahyp:hlinkClr val="tx"/>
                              </a:ext>
                            </a:extLst>
                          </a:hlinkClick>
                        </a:rPr>
                        <a:t>리스크 관리</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6299" name="Google Shape;6299;p100"/>
          <p:cNvGrpSpPr/>
          <p:nvPr/>
        </p:nvGrpSpPr>
        <p:grpSpPr>
          <a:xfrm>
            <a:off x="2339987" y="2192312"/>
            <a:ext cx="2484120" cy="3810"/>
            <a:chOff x="2339987" y="2192312"/>
            <a:chExt cx="2484120" cy="3810"/>
          </a:xfrm>
        </p:grpSpPr>
        <p:sp>
          <p:nvSpPr>
            <p:cNvPr id="6300" name="Google Shape;6300;p100"/>
            <p:cNvSpPr/>
            <p:nvPr/>
          </p:nvSpPr>
          <p:spPr>
            <a:xfrm>
              <a:off x="2349535" y="2194205"/>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01" name="Google Shape;6301;p100"/>
            <p:cNvSpPr/>
            <p:nvPr/>
          </p:nvSpPr>
          <p:spPr>
            <a:xfrm>
              <a:off x="2339987" y="2192312"/>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6302" name="Google Shape;6302;p100"/>
          <p:cNvPicPr preferRelativeResize="0"/>
          <p:nvPr/>
        </p:nvPicPr>
        <p:blipFill rotWithShape="1">
          <a:blip r:embed="rId14">
            <a:alphaModFix/>
          </a:blip>
          <a:srcRect b="0" l="0" r="0" t="0"/>
          <a:stretch/>
        </p:blipFill>
        <p:spPr>
          <a:xfrm>
            <a:off x="2537115" y="1634906"/>
            <a:ext cx="98424" cy="82549"/>
          </a:xfrm>
          <a:prstGeom prst="rect">
            <a:avLst/>
          </a:prstGeom>
          <a:noFill/>
          <a:ln>
            <a:noFill/>
          </a:ln>
        </p:spPr>
      </p:pic>
      <p:sp>
        <p:nvSpPr>
          <p:cNvPr id="6303" name="Google Shape;6303;p100"/>
          <p:cNvSpPr txBox="1"/>
          <p:nvPr/>
        </p:nvSpPr>
        <p:spPr>
          <a:xfrm>
            <a:off x="2327299" y="628767"/>
            <a:ext cx="2509520"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리스크별 관리 방식</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주요 리스크 관리 대상은 보험, 금리, 신용, 시장, 유동성, 운 영, 전략/평판 리스크 등이며, 주요 리스크는 회사에서 정한 규정에 따라 인식, 측정, 통제 및 관리하고 있습니다. 신한 라이프는 주요 리스크 인식 여부를 검토하고 필요 시 인식 대상  로 포함하고 관리하기 위해 노력하고 있습니다.</a:t>
            </a:r>
            <a:endParaRPr sz="800">
              <a:latin typeface="Arial"/>
              <a:ea typeface="Arial"/>
              <a:cs typeface="Arial"/>
              <a:sym typeface="Arial"/>
            </a:endParaRPr>
          </a:p>
        </p:txBody>
      </p:sp>
      <p:sp>
        <p:nvSpPr>
          <p:cNvPr id="6304" name="Google Shape;6304;p100"/>
          <p:cNvSpPr txBox="1"/>
          <p:nvPr/>
        </p:nvSpPr>
        <p:spPr>
          <a:xfrm>
            <a:off x="2327299" y="1961296"/>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리스크 관리 활동</a:t>
            </a:r>
            <a:endParaRPr sz="950">
              <a:latin typeface="Malgun Gothic"/>
              <a:ea typeface="Malgun Gothic"/>
              <a:cs typeface="Malgun Gothic"/>
              <a:sym typeface="Malgun Gothic"/>
            </a:endParaRPr>
          </a:p>
        </p:txBody>
      </p:sp>
      <p:sp>
        <p:nvSpPr>
          <p:cNvPr id="6305" name="Google Shape;6305;p100"/>
          <p:cNvSpPr txBox="1"/>
          <p:nvPr/>
        </p:nvSpPr>
        <p:spPr>
          <a:xfrm>
            <a:off x="2327299" y="2272400"/>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 한도 및 지급여력 비율 관리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매년 재무 계획, 상품 포트폴리오 계획, 자산 운용 계획, 지급여력 계획 등을 포함한 연간 사업 계획 수립 시 내부 자체 리스크 관리 기준에 따른 내부 모형 리스크 한 도 관리 체계를 수립하여 회사가 부담 가능한 리스크 수준 을 계획하고 관리합니다. 이사회에서 결의한 리스크 총한 도 범위 내에서 리스크 유형별 한도는 위험관리위원회 결 의를 통하여 설정하고, 매월 산출·평가하여 경영진 및 위원</a:t>
            </a:r>
            <a:endParaRPr sz="800">
              <a:latin typeface="Arial"/>
              <a:ea typeface="Arial"/>
              <a:cs typeface="Arial"/>
              <a:sym typeface="Arial"/>
            </a:endParaRPr>
          </a:p>
        </p:txBody>
      </p:sp>
      <p:pic>
        <p:nvPicPr>
          <p:cNvPr id="6306" name="Google Shape;6306;p100"/>
          <p:cNvPicPr preferRelativeResize="0"/>
          <p:nvPr/>
        </p:nvPicPr>
        <p:blipFill rotWithShape="1">
          <a:blip r:embed="rId14">
            <a:alphaModFix/>
          </a:blip>
          <a:srcRect b="0" l="0" r="0" t="0"/>
          <a:stretch/>
        </p:blipFill>
        <p:spPr>
          <a:xfrm>
            <a:off x="5403824" y="1634906"/>
            <a:ext cx="98424" cy="82549"/>
          </a:xfrm>
          <a:prstGeom prst="rect">
            <a:avLst/>
          </a:prstGeom>
          <a:noFill/>
          <a:ln>
            <a:noFill/>
          </a:ln>
        </p:spPr>
      </p:pic>
      <p:pic>
        <p:nvPicPr>
          <p:cNvPr id="6307" name="Google Shape;6307;p100"/>
          <p:cNvPicPr preferRelativeResize="0"/>
          <p:nvPr/>
        </p:nvPicPr>
        <p:blipFill rotWithShape="1">
          <a:blip r:embed="rId14">
            <a:alphaModFix/>
          </a:blip>
          <a:srcRect b="0" l="0" r="0" t="0"/>
          <a:stretch/>
        </p:blipFill>
        <p:spPr>
          <a:xfrm>
            <a:off x="6012851" y="2182784"/>
            <a:ext cx="98424" cy="82549"/>
          </a:xfrm>
          <a:prstGeom prst="rect">
            <a:avLst/>
          </a:prstGeom>
          <a:noFill/>
          <a:ln>
            <a:noFill/>
          </a:ln>
        </p:spPr>
      </p:pic>
      <p:sp>
        <p:nvSpPr>
          <p:cNvPr id="6308" name="Google Shape;6308;p100"/>
          <p:cNvSpPr txBox="1"/>
          <p:nvPr/>
        </p:nvSpPr>
        <p:spPr>
          <a:xfrm>
            <a:off x="5063299" y="630082"/>
            <a:ext cx="2510790" cy="18516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회에 보고하고 있습니다. 이사회에서 승인한 2023년 리 스크 총한도는 7.27조 원입니다. 또한, 각종 투자한도 및 위험액/손실한도 등을 설정하고 관리합니다. 감독기관에서 정한 규제 목적의 지급여력 비율 관리를 위 해 매년 위험관리위원회에서 최소 지급여력 비율을 설정 하고 있  며, 2023년 K-ICS 관리 기준은 150% 입니다. 2023년 </a:t>
            </a:r>
            <a:r>
              <a:rPr baseline="30000" lang="en-US" sz="1200">
                <a:solidFill>
                  <a:srgbClr val="58595B"/>
                </a:solidFill>
                <a:latin typeface="Batang"/>
                <a:ea typeface="Batang"/>
                <a:cs typeface="Batang"/>
                <a:sym typeface="Batang"/>
              </a:rPr>
              <a:t>신</a:t>
            </a:r>
            <a:r>
              <a:rPr b="0" lang="en-US" sz="800">
                <a:solidFill>
                  <a:srgbClr val="58595B"/>
                </a:solidFill>
                <a:latin typeface="Arial"/>
                <a:ea typeface="Arial"/>
                <a:cs typeface="Arial"/>
                <a:sym typeface="Arial"/>
              </a:rPr>
              <a:t>지급여력제도(K-ICS) 시행에 맞추어 업무 효율 화 및 산출 정합성 확보를 위해 2023년 8월까지 K-ICS 시 스템 고도화를 완료했  며, 검증 절차 및 문서화 등을 통해 내부통제 체계를 마련했습니다.</a:t>
            </a:r>
            <a:endParaRPr sz="800">
              <a:latin typeface="Arial"/>
              <a:ea typeface="Arial"/>
              <a:cs typeface="Arial"/>
              <a:sym typeface="Arial"/>
            </a:endParaRPr>
          </a:p>
        </p:txBody>
      </p:sp>
      <p:pic>
        <p:nvPicPr>
          <p:cNvPr id="6309" name="Google Shape;6309;p100"/>
          <p:cNvPicPr preferRelativeResize="0"/>
          <p:nvPr/>
        </p:nvPicPr>
        <p:blipFill rotWithShape="1">
          <a:blip r:embed="rId14">
            <a:alphaModFix/>
          </a:blip>
          <a:srcRect b="0" l="0" r="0" t="0"/>
          <a:stretch/>
        </p:blipFill>
        <p:spPr>
          <a:xfrm>
            <a:off x="6645596" y="3095914"/>
            <a:ext cx="98424" cy="82549"/>
          </a:xfrm>
          <a:prstGeom prst="rect">
            <a:avLst/>
          </a:prstGeom>
          <a:noFill/>
          <a:ln>
            <a:noFill/>
          </a:ln>
        </p:spPr>
      </p:pic>
      <p:pic>
        <p:nvPicPr>
          <p:cNvPr id="6310" name="Google Shape;6310;p100"/>
          <p:cNvPicPr preferRelativeResize="0"/>
          <p:nvPr/>
        </p:nvPicPr>
        <p:blipFill rotWithShape="1">
          <a:blip r:embed="rId14">
            <a:alphaModFix/>
          </a:blip>
          <a:srcRect b="0" l="0" r="0" t="0"/>
          <a:stretch/>
        </p:blipFill>
        <p:spPr>
          <a:xfrm>
            <a:off x="7239824" y="3643792"/>
            <a:ext cx="98424" cy="82549"/>
          </a:xfrm>
          <a:prstGeom prst="rect">
            <a:avLst/>
          </a:prstGeom>
          <a:noFill/>
          <a:ln>
            <a:noFill/>
          </a:ln>
        </p:spPr>
      </p:pic>
      <p:sp>
        <p:nvSpPr>
          <p:cNvPr id="6311" name="Google Shape;6311;p100"/>
          <p:cNvSpPr txBox="1"/>
          <p:nvPr/>
        </p:nvSpPr>
        <p:spPr>
          <a:xfrm>
            <a:off x="5063299" y="2643811"/>
            <a:ext cx="2510155" cy="1116330"/>
          </a:xfrm>
          <a:prstGeom prst="rect">
            <a:avLst/>
          </a:prstGeom>
          <a:noFill/>
          <a:ln>
            <a:noFill/>
          </a:ln>
        </p:spPr>
        <p:txBody>
          <a:bodyPr anchorCtr="0" anchor="t" bIns="0" lIns="0" spcFirstLastPara="1" rIns="0" wrap="square" tIns="71750">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ORSA 체계 구축 및 운영</a:t>
            </a:r>
            <a:endParaRPr sz="750">
              <a:latin typeface="Malgun Gothic"/>
              <a:ea typeface="Malgun Gothic"/>
              <a:cs typeface="Malgun Gothic"/>
              <a:sym typeface="Malgun Gothic"/>
            </a:endParaRPr>
          </a:p>
          <a:p>
            <a:pPr indent="0" lvl="0" marL="12700" marR="5080" rtl="0" algn="just">
              <a:lnSpc>
                <a:spcPct val="149800"/>
              </a:lnSpc>
              <a:spcBef>
                <a:spcPts val="25"/>
              </a:spcBef>
              <a:spcAft>
                <a:spcPts val="0"/>
              </a:spcAft>
              <a:buNone/>
            </a:pPr>
            <a:r>
              <a:rPr b="0" lang="en-US" sz="800">
                <a:solidFill>
                  <a:srgbClr val="58595B"/>
                </a:solidFill>
                <a:latin typeface="Arial"/>
                <a:ea typeface="Arial"/>
                <a:cs typeface="Arial"/>
                <a:sym typeface="Arial"/>
              </a:rPr>
              <a:t>신한라이프는 2021년 7월 자체 위험 및 지급여력 평가 (ORSA)* 내부모형 구축을 완료하였  며, 2022년 ORSA 점검 결과를 2023년 5월 이사회에서 승인 받았습니다. 금 융감독원 ‘ORSA 제도 운영실태 평가지침’에 따른 2022 년 ORSA 자체점검 체크리스트 결과는 ‘양호’ 수준  로 평</a:t>
            </a:r>
            <a:endParaRPr sz="800">
              <a:latin typeface="Arial"/>
              <a:ea typeface="Arial"/>
              <a:cs typeface="Arial"/>
              <a:sym typeface="Arial"/>
            </a:endParaRPr>
          </a:p>
        </p:txBody>
      </p:sp>
      <p:pic>
        <p:nvPicPr>
          <p:cNvPr id="6312" name="Google Shape;6312;p100"/>
          <p:cNvPicPr preferRelativeResize="0"/>
          <p:nvPr/>
        </p:nvPicPr>
        <p:blipFill rotWithShape="1">
          <a:blip r:embed="rId14">
            <a:alphaModFix/>
          </a:blip>
          <a:srcRect b="0" l="0" r="0" t="0"/>
          <a:stretch/>
        </p:blipFill>
        <p:spPr>
          <a:xfrm>
            <a:off x="10195868" y="904402"/>
            <a:ext cx="98424" cy="82549"/>
          </a:xfrm>
          <a:prstGeom prst="rect">
            <a:avLst/>
          </a:prstGeom>
          <a:noFill/>
          <a:ln>
            <a:noFill/>
          </a:ln>
        </p:spPr>
      </p:pic>
      <p:sp>
        <p:nvSpPr>
          <p:cNvPr id="6313" name="Google Shape;6313;p100"/>
          <p:cNvSpPr txBox="1"/>
          <p:nvPr/>
        </p:nvSpPr>
        <p:spPr>
          <a:xfrm>
            <a:off x="7799299" y="630082"/>
            <a:ext cx="250952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가되었고, 2022년 하반기 보험개발원에서 실시한 ORSA 적정성 외부 검증 결과 평가 항목 모두 ‘양호’ 수준 이상 로 평가되었습니다. 보험업감독규정에 따라 ORSA를 연 1 회 실시하고 이를 이사회에서 승인하고 있습니다.</a:t>
            </a:r>
            <a:endParaRPr sz="800">
              <a:latin typeface="Arial"/>
              <a:ea typeface="Arial"/>
              <a:cs typeface="Arial"/>
              <a:sym typeface="Arial"/>
            </a:endParaRPr>
          </a:p>
        </p:txBody>
      </p:sp>
      <p:pic>
        <p:nvPicPr>
          <p:cNvPr id="6314" name="Google Shape;6314;p100"/>
          <p:cNvPicPr preferRelativeResize="0"/>
          <p:nvPr/>
        </p:nvPicPr>
        <p:blipFill rotWithShape="1">
          <a:blip r:embed="rId15">
            <a:alphaModFix/>
          </a:blip>
          <a:srcRect b="0" l="0" r="0" t="0"/>
          <a:stretch/>
        </p:blipFill>
        <p:spPr>
          <a:xfrm>
            <a:off x="8679155" y="1762033"/>
            <a:ext cx="79375" cy="66675"/>
          </a:xfrm>
          <a:prstGeom prst="rect">
            <a:avLst/>
          </a:prstGeom>
          <a:noFill/>
          <a:ln>
            <a:noFill/>
          </a:ln>
        </p:spPr>
      </p:pic>
      <p:sp>
        <p:nvSpPr>
          <p:cNvPr id="6315" name="Google Shape;6315;p100"/>
          <p:cNvSpPr txBox="1"/>
          <p:nvPr/>
        </p:nvSpPr>
        <p:spPr>
          <a:xfrm>
            <a:off x="7799299" y="1579153"/>
            <a:ext cx="2508250" cy="406400"/>
          </a:xfrm>
          <a:prstGeom prst="rect">
            <a:avLst/>
          </a:prstGeom>
          <a:noFill/>
          <a:ln>
            <a:noFill/>
          </a:ln>
        </p:spPr>
        <p:txBody>
          <a:bodyPr anchorCtr="0" anchor="t" bIns="0" lIns="0" spcFirstLastPara="1" rIns="0" wrap="square" tIns="12050">
            <a:spAutoFit/>
          </a:bodyPr>
          <a:lstStyle/>
          <a:p>
            <a:pPr indent="-69850" lvl="0" marL="81915" marR="5080" rtl="0" algn="l">
              <a:lnSpc>
                <a:spcPct val="128200"/>
              </a:lnSpc>
              <a:spcBef>
                <a:spcPts val="0"/>
              </a:spcBef>
              <a:spcAft>
                <a:spcPts val="0"/>
              </a:spcAft>
              <a:buNone/>
            </a:pPr>
            <a:r>
              <a:rPr b="0" lang="en-US" sz="650">
                <a:solidFill>
                  <a:srgbClr val="58595B"/>
                </a:solidFill>
                <a:latin typeface="Arial"/>
                <a:ea typeface="Arial"/>
                <a:cs typeface="Arial"/>
                <a:sym typeface="Arial"/>
              </a:rPr>
              <a:t>* 자체 위험 및 지급여력 평가(Own Risk and Solvency Assessment, ORSA): 회사가 자체적 로 위험관리 체제의 적정성 및 현재와 미래 지급여력의 적정성을 스스로 평가하고 관리하는 체계</a:t>
            </a:r>
            <a:endParaRPr sz="650">
              <a:latin typeface="Arial"/>
              <a:ea typeface="Arial"/>
              <a:cs typeface="Arial"/>
              <a:sym typeface="Arial"/>
            </a:endParaRPr>
          </a:p>
        </p:txBody>
      </p:sp>
      <p:pic>
        <p:nvPicPr>
          <p:cNvPr id="6316" name="Google Shape;6316;p100"/>
          <p:cNvPicPr preferRelativeResize="0"/>
          <p:nvPr/>
        </p:nvPicPr>
        <p:blipFill rotWithShape="1">
          <a:blip r:embed="rId14">
            <a:alphaModFix/>
          </a:blip>
          <a:srcRect b="0" l="0" r="0" t="0"/>
          <a:stretch/>
        </p:blipFill>
        <p:spPr>
          <a:xfrm>
            <a:off x="9458314" y="2730662"/>
            <a:ext cx="98424" cy="82549"/>
          </a:xfrm>
          <a:prstGeom prst="rect">
            <a:avLst/>
          </a:prstGeom>
          <a:noFill/>
          <a:ln>
            <a:noFill/>
          </a:ln>
        </p:spPr>
      </p:pic>
      <p:pic>
        <p:nvPicPr>
          <p:cNvPr id="6317" name="Google Shape;6317;p100"/>
          <p:cNvPicPr preferRelativeResize="0"/>
          <p:nvPr/>
        </p:nvPicPr>
        <p:blipFill rotWithShape="1">
          <a:blip r:embed="rId14">
            <a:alphaModFix/>
          </a:blip>
          <a:srcRect b="0" l="0" r="0" t="0"/>
          <a:stretch/>
        </p:blipFill>
        <p:spPr>
          <a:xfrm>
            <a:off x="9325571" y="2913288"/>
            <a:ext cx="98424" cy="82549"/>
          </a:xfrm>
          <a:prstGeom prst="rect">
            <a:avLst/>
          </a:prstGeom>
          <a:noFill/>
          <a:ln>
            <a:noFill/>
          </a:ln>
        </p:spPr>
      </p:pic>
      <p:pic>
        <p:nvPicPr>
          <p:cNvPr id="6318" name="Google Shape;6318;p100"/>
          <p:cNvPicPr preferRelativeResize="0"/>
          <p:nvPr/>
        </p:nvPicPr>
        <p:blipFill rotWithShape="1">
          <a:blip r:embed="rId14">
            <a:alphaModFix/>
          </a:blip>
          <a:srcRect b="0" l="0" r="0" t="0"/>
          <a:stretch/>
        </p:blipFill>
        <p:spPr>
          <a:xfrm>
            <a:off x="8132035" y="3461166"/>
            <a:ext cx="98424" cy="82549"/>
          </a:xfrm>
          <a:prstGeom prst="rect">
            <a:avLst/>
          </a:prstGeom>
          <a:noFill/>
          <a:ln>
            <a:noFill/>
          </a:ln>
        </p:spPr>
      </p:pic>
      <p:sp>
        <p:nvSpPr>
          <p:cNvPr id="6319" name="Google Shape;6319;p100"/>
          <p:cNvSpPr txBox="1"/>
          <p:nvPr/>
        </p:nvSpPr>
        <p:spPr>
          <a:xfrm>
            <a:off x="7799299" y="2089774"/>
            <a:ext cx="2510155"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 관리 교육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임직원과 사외이사 리스크 관리 역량 강화 를 위해 리스크 관리 교육을 실시하고 있습니다. 사외이사 중에서는 위험관리위원회 위원을 대상  로 연 1회 이상 리 스크 관리 관련 교육을 실시하고 있  며, 신한라이프 부서 내 리스크 관리 문화 전파, 리스크 관리 등을 위해 부서별 리스크관리담당자를 지정하고, 매년 리스크 관리 담당자 를 대상  로 리스크 관리 내재화 및 리스크 인식 제고 교육 을 실시하고 있습니다.</a:t>
            </a:r>
            <a:endParaRPr sz="800">
              <a:latin typeface="Arial"/>
              <a:ea typeface="Arial"/>
              <a:cs typeface="Arial"/>
              <a:sym typeface="Arial"/>
            </a:endParaRPr>
          </a:p>
        </p:txBody>
      </p:sp>
      <p:pic>
        <p:nvPicPr>
          <p:cNvPr id="6320" name="Google Shape;6320;p100"/>
          <p:cNvPicPr preferRelativeResize="0"/>
          <p:nvPr/>
        </p:nvPicPr>
        <p:blipFill rotWithShape="1">
          <a:blip r:embed="rId16">
            <a:alphaModFix/>
          </a:blip>
          <a:srcRect b="0" l="0" r="0" t="0"/>
          <a:stretch/>
        </p:blipFill>
        <p:spPr>
          <a:xfrm>
            <a:off x="3977505" y="4671629"/>
            <a:ext cx="79375" cy="69850"/>
          </a:xfrm>
          <a:prstGeom prst="rect">
            <a:avLst/>
          </a:prstGeom>
          <a:noFill/>
          <a:ln>
            <a:noFill/>
          </a:ln>
        </p:spPr>
      </p:pic>
      <p:pic>
        <p:nvPicPr>
          <p:cNvPr id="6321" name="Google Shape;6321;p100"/>
          <p:cNvPicPr preferRelativeResize="0"/>
          <p:nvPr/>
        </p:nvPicPr>
        <p:blipFill rotWithShape="1">
          <a:blip r:embed="rId16">
            <a:alphaModFix/>
          </a:blip>
          <a:srcRect b="0" l="0" r="0" t="0"/>
          <a:stretch/>
        </p:blipFill>
        <p:spPr>
          <a:xfrm>
            <a:off x="8192469" y="4557329"/>
            <a:ext cx="79375" cy="69850"/>
          </a:xfrm>
          <a:prstGeom prst="rect">
            <a:avLst/>
          </a:prstGeom>
          <a:noFill/>
          <a:ln>
            <a:noFill/>
          </a:ln>
        </p:spPr>
      </p:pic>
      <p:pic>
        <p:nvPicPr>
          <p:cNvPr id="6322" name="Google Shape;6322;p100"/>
          <p:cNvPicPr preferRelativeResize="0"/>
          <p:nvPr/>
        </p:nvPicPr>
        <p:blipFill rotWithShape="1">
          <a:blip r:embed="rId16">
            <a:alphaModFix/>
          </a:blip>
          <a:srcRect b="0" l="0" r="0" t="0"/>
          <a:stretch/>
        </p:blipFill>
        <p:spPr>
          <a:xfrm>
            <a:off x="4347151" y="4984829"/>
            <a:ext cx="79375" cy="69850"/>
          </a:xfrm>
          <a:prstGeom prst="rect">
            <a:avLst/>
          </a:prstGeom>
          <a:noFill/>
          <a:ln>
            <a:noFill/>
          </a:ln>
        </p:spPr>
      </p:pic>
      <p:pic>
        <p:nvPicPr>
          <p:cNvPr id="6323" name="Google Shape;6323;p100"/>
          <p:cNvPicPr preferRelativeResize="0"/>
          <p:nvPr/>
        </p:nvPicPr>
        <p:blipFill rotWithShape="1">
          <a:blip r:embed="rId16">
            <a:alphaModFix/>
          </a:blip>
          <a:srcRect b="0" l="0" r="0" t="0"/>
          <a:stretch/>
        </p:blipFill>
        <p:spPr>
          <a:xfrm>
            <a:off x="8192469" y="4870529"/>
            <a:ext cx="79375" cy="69850"/>
          </a:xfrm>
          <a:prstGeom prst="rect">
            <a:avLst/>
          </a:prstGeom>
          <a:noFill/>
          <a:ln>
            <a:noFill/>
          </a:ln>
        </p:spPr>
      </p:pic>
      <p:pic>
        <p:nvPicPr>
          <p:cNvPr id="6324" name="Google Shape;6324;p100"/>
          <p:cNvPicPr preferRelativeResize="0"/>
          <p:nvPr/>
        </p:nvPicPr>
        <p:blipFill rotWithShape="1">
          <a:blip r:embed="rId16">
            <a:alphaModFix/>
          </a:blip>
          <a:srcRect b="0" l="0" r="0" t="0"/>
          <a:stretch/>
        </p:blipFill>
        <p:spPr>
          <a:xfrm>
            <a:off x="8192469" y="5183728"/>
            <a:ext cx="79375" cy="69850"/>
          </a:xfrm>
          <a:prstGeom prst="rect">
            <a:avLst/>
          </a:prstGeom>
          <a:noFill/>
          <a:ln>
            <a:noFill/>
          </a:ln>
        </p:spPr>
      </p:pic>
      <p:pic>
        <p:nvPicPr>
          <p:cNvPr id="6325" name="Google Shape;6325;p100"/>
          <p:cNvPicPr preferRelativeResize="0"/>
          <p:nvPr/>
        </p:nvPicPr>
        <p:blipFill rotWithShape="1">
          <a:blip r:embed="rId16">
            <a:alphaModFix/>
          </a:blip>
          <a:srcRect b="0" l="0" r="0" t="0"/>
          <a:stretch/>
        </p:blipFill>
        <p:spPr>
          <a:xfrm>
            <a:off x="5188799" y="5496928"/>
            <a:ext cx="79375" cy="69850"/>
          </a:xfrm>
          <a:prstGeom prst="rect">
            <a:avLst/>
          </a:prstGeom>
          <a:noFill/>
          <a:ln>
            <a:noFill/>
          </a:ln>
        </p:spPr>
      </p:pic>
      <p:pic>
        <p:nvPicPr>
          <p:cNvPr id="6326" name="Google Shape;6326;p100"/>
          <p:cNvPicPr preferRelativeResize="0"/>
          <p:nvPr/>
        </p:nvPicPr>
        <p:blipFill rotWithShape="1">
          <a:blip r:embed="rId16">
            <a:alphaModFix/>
          </a:blip>
          <a:srcRect b="0" l="0" r="0" t="0"/>
          <a:stretch/>
        </p:blipFill>
        <p:spPr>
          <a:xfrm>
            <a:off x="8192469" y="5496928"/>
            <a:ext cx="79375" cy="69850"/>
          </a:xfrm>
          <a:prstGeom prst="rect">
            <a:avLst/>
          </a:prstGeom>
          <a:noFill/>
          <a:ln>
            <a:noFill/>
          </a:ln>
        </p:spPr>
      </p:pic>
      <p:pic>
        <p:nvPicPr>
          <p:cNvPr id="6327" name="Google Shape;6327;p100"/>
          <p:cNvPicPr preferRelativeResize="0"/>
          <p:nvPr/>
        </p:nvPicPr>
        <p:blipFill rotWithShape="1">
          <a:blip r:embed="rId16">
            <a:alphaModFix/>
          </a:blip>
          <a:srcRect b="0" l="0" r="0" t="0"/>
          <a:stretch/>
        </p:blipFill>
        <p:spPr>
          <a:xfrm>
            <a:off x="7314988" y="5810128"/>
            <a:ext cx="79375" cy="69850"/>
          </a:xfrm>
          <a:prstGeom prst="rect">
            <a:avLst/>
          </a:prstGeom>
          <a:noFill/>
          <a:ln>
            <a:noFill/>
          </a:ln>
        </p:spPr>
      </p:pic>
      <p:pic>
        <p:nvPicPr>
          <p:cNvPr id="6328" name="Google Shape;6328;p100"/>
          <p:cNvPicPr preferRelativeResize="0"/>
          <p:nvPr/>
        </p:nvPicPr>
        <p:blipFill rotWithShape="1">
          <a:blip r:embed="rId16">
            <a:alphaModFix/>
          </a:blip>
          <a:srcRect b="0" l="0" r="0" t="0"/>
          <a:stretch/>
        </p:blipFill>
        <p:spPr>
          <a:xfrm>
            <a:off x="4139011" y="6237629"/>
            <a:ext cx="79375" cy="69850"/>
          </a:xfrm>
          <a:prstGeom prst="rect">
            <a:avLst/>
          </a:prstGeom>
          <a:noFill/>
          <a:ln>
            <a:noFill/>
          </a:ln>
        </p:spPr>
      </p:pic>
      <p:pic>
        <p:nvPicPr>
          <p:cNvPr id="6329" name="Google Shape;6329;p100"/>
          <p:cNvPicPr preferRelativeResize="0"/>
          <p:nvPr/>
        </p:nvPicPr>
        <p:blipFill rotWithShape="1">
          <a:blip r:embed="rId16">
            <a:alphaModFix/>
          </a:blip>
          <a:srcRect b="0" l="0" r="0" t="0"/>
          <a:stretch/>
        </p:blipFill>
        <p:spPr>
          <a:xfrm>
            <a:off x="8192469" y="6123329"/>
            <a:ext cx="79375" cy="69850"/>
          </a:xfrm>
          <a:prstGeom prst="rect">
            <a:avLst/>
          </a:prstGeom>
          <a:noFill/>
          <a:ln>
            <a:noFill/>
          </a:ln>
        </p:spPr>
      </p:pic>
      <p:pic>
        <p:nvPicPr>
          <p:cNvPr id="6330" name="Google Shape;6330;p100"/>
          <p:cNvPicPr preferRelativeResize="0"/>
          <p:nvPr/>
        </p:nvPicPr>
        <p:blipFill rotWithShape="1">
          <a:blip r:embed="rId16">
            <a:alphaModFix/>
          </a:blip>
          <a:srcRect b="0" l="0" r="0" t="0"/>
          <a:stretch/>
        </p:blipFill>
        <p:spPr>
          <a:xfrm>
            <a:off x="7314988" y="6436529"/>
            <a:ext cx="79375" cy="69850"/>
          </a:xfrm>
          <a:prstGeom prst="rect">
            <a:avLst/>
          </a:prstGeom>
          <a:noFill/>
          <a:ln>
            <a:noFill/>
          </a:ln>
        </p:spPr>
      </p:pic>
      <p:graphicFrame>
        <p:nvGraphicFramePr>
          <p:cNvPr id="6331" name="Google Shape;6331;p100"/>
          <p:cNvGraphicFramePr/>
          <p:nvPr/>
        </p:nvGraphicFramePr>
        <p:xfrm>
          <a:off x="2340000" y="4320423"/>
          <a:ext cx="3000000" cy="3000000"/>
        </p:xfrm>
        <a:graphic>
          <a:graphicData uri="http://schemas.openxmlformats.org/drawingml/2006/table">
            <a:tbl>
              <a:tblPr bandRow="1" firstRow="1">
                <a:noFill/>
                <a:tableStyleId>{C31ADFB9-D814-4208-886B-9652E2F75FA4}</a:tableStyleId>
              </a:tblPr>
              <a:tblGrid>
                <a:gridCol w="1367800"/>
                <a:gridCol w="71750"/>
                <a:gridCol w="3060075"/>
                <a:gridCol w="71750"/>
                <a:gridCol w="3383925"/>
              </a:tblGrid>
              <a:tr h="179700">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재무 리스크/비재무 리스크 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정의</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관리방법</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35560" marR="87185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보험계약에서 발생할 수 있는 위험률, 해지율, 사업비율 등의 변동 로 인해 발생 가능한 손실 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금융감독원 표준방법 및 내부모형 로 측정, 내부모형기준 한도관리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정기적인 위험률차 손익관리, 리스크 노출 정도 및 분산 등을 고려한 재보험 관리 등</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금리리스크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1018539"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금리가 재무상태에 불리하게 변동할 때 또는 자산부채의 만기 불일치 등  로 발생할 수 있는 손실 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금융감독원 표준방법 및 내부모형 로 측정, 내부모형기준 한도관리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듀레이션 관리, 자산부채매칭 투자전략을 통한 중장기 전략적 자산배분 등</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신용리스크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835660"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채무자의 부도, 거래상대방의 계약불이행 등 채무 불이행 로 발생할 수 있는 경제적 손실 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금융감독원 표준방법 및 내부모형 로 측정, 내부모형기준 한도관리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차주별/운용부서별/업종별 등 거래한도 및 신용리스크 한도 관리</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시장리스크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1031239"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금리, 주가 및 환율 등 시장가격의 변동 로 발생 가능한 트레이딩 포지션의 손실위험과 변액보험의 손실위험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금융감독원 표준방법 및 내부모형 로 측정, 내부모형기준 한도관리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파생상품 리스크한도, 유가증권 손실한도 관리 등</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유동성리스크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112458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자금을 조달하지 못하거나, 만기도래하는 지급의무를 상환하지 못하게 되는 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내부모형  로 측정 및 유동성리스크 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유동성 모니터링 지표 설정 및 모니터링, 비상자금조달 계획 수립 등</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운영리스크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97345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부적절하거나 잘못된 인력 또는 업무절차, 시스템 오류 및 외부사건 로 인한 손실 위험</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금융감독원 표준방법 및 내부모형 로 측정, 내부모형기준 관리</a:t>
                      </a:r>
                      <a:endParaRPr sz="650" u="none" cap="none" strike="noStrike">
                        <a:latin typeface="Arial"/>
                        <a:ea typeface="Arial"/>
                        <a:cs typeface="Arial"/>
                        <a:sym typeface="Arial"/>
                      </a:endParaRPr>
                    </a:p>
                    <a:p>
                      <a:pPr indent="-41275" lvl="0" marL="7810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Top운영리스크 선정 및 관리, 영업리스크 분석 및 모니터링 등</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전략/평판리스크</a:t>
                      </a:r>
                      <a:endParaRPr sz="65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122999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전략리스크(불리한 사업결정 등에 따른 리스크) 및 평판리스크(여론 악화로 기업가치 하락 위험) 등</a:t>
                      </a:r>
                      <a:endParaRPr sz="65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9375"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내부모형 로 측정 및 관리</a:t>
                      </a:r>
                      <a:endParaRPr sz="650" u="none" cap="none" strike="noStrike">
                        <a:latin typeface="Arial"/>
                        <a:ea typeface="Arial"/>
                        <a:cs typeface="Arial"/>
                        <a:sym typeface="Arial"/>
                      </a:endParaRPr>
                    </a:p>
                    <a:p>
                      <a:pPr indent="-41275" lvl="0" marL="79375"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잠재리스크 및 이슈사항 보고</a:t>
                      </a:r>
                      <a:endParaRPr sz="650" u="none" cap="none" strike="noStrike">
                        <a:latin typeface="Arial"/>
                        <a:ea typeface="Arial"/>
                        <a:cs typeface="Arial"/>
                        <a:sym typeface="Arial"/>
                      </a:endParaRPr>
                    </a:p>
                  </a:txBody>
                  <a:tcPr marT="4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pic>
        <p:nvPicPr>
          <p:cNvPr id="6332" name="Google Shape;6332;p100"/>
          <p:cNvPicPr preferRelativeResize="0"/>
          <p:nvPr/>
        </p:nvPicPr>
        <p:blipFill rotWithShape="1">
          <a:blip r:embed="rId16">
            <a:alphaModFix/>
          </a:blip>
          <a:srcRect b="0" l="0" r="0" t="0"/>
          <a:stretch/>
        </p:blipFill>
        <p:spPr>
          <a:xfrm>
            <a:off x="5834823" y="5183728"/>
            <a:ext cx="79375" cy="69850"/>
          </a:xfrm>
          <a:prstGeom prst="rect">
            <a:avLst/>
          </a:prstGeom>
          <a:noFill/>
          <a:ln>
            <a:noFill/>
          </a:ln>
        </p:spPr>
      </p:pic>
      <p:sp>
        <p:nvSpPr>
          <p:cNvPr id="6333" name="Google Shape;6333;p100"/>
          <p:cNvSpPr txBox="1"/>
          <p:nvPr/>
        </p:nvSpPr>
        <p:spPr>
          <a:xfrm>
            <a:off x="2439111" y="4029494"/>
            <a:ext cx="7105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리스크별 관리 방식</a:t>
            </a:r>
            <a:endParaRPr sz="700">
              <a:latin typeface="Arial"/>
              <a:ea typeface="Arial"/>
              <a:cs typeface="Arial"/>
              <a:sym typeface="Arial"/>
            </a:endParaRPr>
          </a:p>
        </p:txBody>
      </p:sp>
      <p:grpSp>
        <p:nvGrpSpPr>
          <p:cNvPr id="6334" name="Google Shape;6334;p100"/>
          <p:cNvGrpSpPr/>
          <p:nvPr/>
        </p:nvGrpSpPr>
        <p:grpSpPr>
          <a:xfrm>
            <a:off x="2340464" y="4005887"/>
            <a:ext cx="7955072" cy="197072"/>
            <a:chOff x="2340464" y="4005887"/>
            <a:chExt cx="7955072" cy="197072"/>
          </a:xfrm>
        </p:grpSpPr>
        <p:pic>
          <p:nvPicPr>
            <p:cNvPr id="6335" name="Google Shape;6335;p100"/>
            <p:cNvPicPr preferRelativeResize="0"/>
            <p:nvPr/>
          </p:nvPicPr>
          <p:blipFill rotWithShape="1">
            <a:blip r:embed="rId17">
              <a:alphaModFix/>
            </a:blip>
            <a:srcRect b="0" l="0" r="0" t="0"/>
            <a:stretch/>
          </p:blipFill>
          <p:spPr>
            <a:xfrm>
              <a:off x="2340464" y="4006328"/>
              <a:ext cx="90929" cy="196631"/>
            </a:xfrm>
            <a:prstGeom prst="rect">
              <a:avLst/>
            </a:prstGeom>
            <a:noFill/>
            <a:ln>
              <a:noFill/>
            </a:ln>
          </p:spPr>
        </p:pic>
        <p:sp>
          <p:nvSpPr>
            <p:cNvPr id="6336" name="Google Shape;6336;p100"/>
            <p:cNvSpPr/>
            <p:nvPr/>
          </p:nvSpPr>
          <p:spPr>
            <a:xfrm>
              <a:off x="2452344" y="4201518"/>
              <a:ext cx="7735570" cy="0"/>
            </a:xfrm>
            <a:custGeom>
              <a:rect b="b" l="l" r="r" t="t"/>
              <a:pathLst>
                <a:path extrusionOk="0" h="120000" w="7735570">
                  <a:moveTo>
                    <a:pt x="0" y="0"/>
                  </a:moveTo>
                  <a:lnTo>
                    <a:pt x="773512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37" name="Google Shape;6337;p100"/>
            <p:cNvPicPr preferRelativeResize="0"/>
            <p:nvPr/>
          </p:nvPicPr>
          <p:blipFill rotWithShape="1">
            <a:blip r:embed="rId18">
              <a:alphaModFix/>
            </a:blip>
            <a:srcRect b="0" l="0" r="0" t="0"/>
            <a:stretch/>
          </p:blipFill>
          <p:spPr>
            <a:xfrm>
              <a:off x="10204608" y="4005887"/>
              <a:ext cx="90928" cy="196631"/>
            </a:xfrm>
            <a:prstGeom prst="rect">
              <a:avLst/>
            </a:prstGeom>
            <a:noFill/>
            <a:ln>
              <a:noFill/>
            </a:ln>
          </p:spPr>
        </p:pic>
        <p:sp>
          <p:nvSpPr>
            <p:cNvPr id="6338" name="Google Shape;6338;p100"/>
            <p:cNvSpPr/>
            <p:nvPr/>
          </p:nvSpPr>
          <p:spPr>
            <a:xfrm>
              <a:off x="2448532" y="4007329"/>
              <a:ext cx="7735570" cy="0"/>
            </a:xfrm>
            <a:custGeom>
              <a:rect b="b" l="l" r="r" t="t"/>
              <a:pathLst>
                <a:path extrusionOk="0" h="120000" w="7735570">
                  <a:moveTo>
                    <a:pt x="7735125"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39" name="Google Shape;6339;p100"/>
            <p:cNvSpPr/>
            <p:nvPr/>
          </p:nvSpPr>
          <p:spPr>
            <a:xfrm>
              <a:off x="2341906" y="4007331"/>
              <a:ext cx="7952740" cy="194310"/>
            </a:xfrm>
            <a:custGeom>
              <a:rect b="b" l="l" r="r" t="t"/>
              <a:pathLst>
                <a:path extrusionOk="0" h="194310" w="7952740">
                  <a:moveTo>
                    <a:pt x="165" y="91376"/>
                  </a:moveTo>
                  <a:lnTo>
                    <a:pt x="50" y="93268"/>
                  </a:lnTo>
                  <a:lnTo>
                    <a:pt x="0" y="95173"/>
                  </a:lnTo>
                  <a:lnTo>
                    <a:pt x="0" y="97091"/>
                  </a:lnTo>
                  <a:lnTo>
                    <a:pt x="0" y="99009"/>
                  </a:lnTo>
                  <a:lnTo>
                    <a:pt x="50" y="100914"/>
                  </a:lnTo>
                  <a:lnTo>
                    <a:pt x="165" y="102806"/>
                  </a:lnTo>
                </a:path>
                <a:path extrusionOk="0" h="194310" w="7952740">
                  <a:moveTo>
                    <a:pt x="91376" y="194017"/>
                  </a:moveTo>
                  <a:lnTo>
                    <a:pt x="93268" y="194132"/>
                  </a:lnTo>
                  <a:lnTo>
                    <a:pt x="95173" y="194182"/>
                  </a:lnTo>
                  <a:lnTo>
                    <a:pt x="97091" y="194182"/>
                  </a:lnTo>
                  <a:lnTo>
                    <a:pt x="102806" y="194182"/>
                  </a:lnTo>
                </a:path>
                <a:path extrusionOk="0" h="194310" w="7952740">
                  <a:moveTo>
                    <a:pt x="7849374" y="194182"/>
                  </a:moveTo>
                  <a:lnTo>
                    <a:pt x="7855089" y="194182"/>
                  </a:lnTo>
                  <a:lnTo>
                    <a:pt x="7857007" y="194182"/>
                  </a:lnTo>
                  <a:lnTo>
                    <a:pt x="7858912" y="194132"/>
                  </a:lnTo>
                  <a:lnTo>
                    <a:pt x="7860804" y="194017"/>
                  </a:lnTo>
                </a:path>
                <a:path extrusionOk="0" h="194310" w="7952740">
                  <a:moveTo>
                    <a:pt x="7952028" y="102806"/>
                  </a:moveTo>
                  <a:lnTo>
                    <a:pt x="7952130" y="100914"/>
                  </a:lnTo>
                  <a:lnTo>
                    <a:pt x="7952193" y="99009"/>
                  </a:lnTo>
                  <a:lnTo>
                    <a:pt x="7952193" y="97091"/>
                  </a:lnTo>
                  <a:lnTo>
                    <a:pt x="7952193" y="95173"/>
                  </a:lnTo>
                  <a:lnTo>
                    <a:pt x="7952130" y="93268"/>
                  </a:lnTo>
                  <a:lnTo>
                    <a:pt x="7952028" y="91376"/>
                  </a:lnTo>
                </a:path>
                <a:path extrusionOk="0" h="194310" w="7952740">
                  <a:moveTo>
                    <a:pt x="7860804" y="165"/>
                  </a:moveTo>
                  <a:lnTo>
                    <a:pt x="7858912" y="50"/>
                  </a:lnTo>
                  <a:lnTo>
                    <a:pt x="7857007" y="0"/>
                  </a:lnTo>
                  <a:lnTo>
                    <a:pt x="7855089" y="0"/>
                  </a:lnTo>
                  <a:lnTo>
                    <a:pt x="7849374" y="0"/>
                  </a:lnTo>
                </a:path>
                <a:path extrusionOk="0" h="194310" w="795274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40" name="Google Shape;6340;p100"/>
            <p:cNvPicPr preferRelativeResize="0"/>
            <p:nvPr/>
          </p:nvPicPr>
          <p:blipFill rotWithShape="1">
            <a:blip r:embed="rId19">
              <a:alphaModFix/>
            </a:blip>
            <a:srcRect b="0" l="0" r="0" t="0"/>
            <a:stretch/>
          </p:blipFill>
          <p:spPr>
            <a:xfrm>
              <a:off x="10122367" y="4048734"/>
              <a:ext cx="111391" cy="111378"/>
            </a:xfrm>
            <a:prstGeom prst="rect">
              <a:avLst/>
            </a:prstGeom>
            <a:noFill/>
            <a:ln>
              <a:noFill/>
            </a:ln>
          </p:spPr>
        </p:pic>
      </p:grpSp>
      <p:sp>
        <p:nvSpPr>
          <p:cNvPr id="6341" name="Google Shape;6341;p100"/>
          <p:cNvSpPr txBox="1"/>
          <p:nvPr/>
        </p:nvSpPr>
        <p:spPr>
          <a:xfrm>
            <a:off x="419299" y="684438"/>
            <a:ext cx="22542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100</a:t>
            </a:r>
            <a:endParaRPr sz="900">
              <a:latin typeface="Malgun Gothic"/>
              <a:ea typeface="Malgun Gothic"/>
              <a:cs typeface="Malgun Gothic"/>
              <a:sym typeface="Malgun Gothic"/>
            </a:endParaRPr>
          </a:p>
        </p:txBody>
      </p:sp>
      <p:pic>
        <p:nvPicPr>
          <p:cNvPr id="6342" name="Google Shape;6342;p100"/>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6343" name="Google Shape;6343;p100"/>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6344" name="Google Shape;6344;p100"/>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6345" name="Google Shape;6345;p100"/>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6346" name="Google Shape;6346;p10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7" name="Shape 577"/>
        <p:cNvGrpSpPr/>
        <p:nvPr/>
      </p:nvGrpSpPr>
      <p:grpSpPr>
        <a:xfrm>
          <a:off x="0" y="0"/>
          <a:ext cx="0" cy="0"/>
          <a:chOff x="0" y="0"/>
          <a:chExt cx="0" cy="0"/>
        </a:xfrm>
      </p:grpSpPr>
      <p:sp>
        <p:nvSpPr>
          <p:cNvPr id="578" name="Google Shape;578;p11"/>
          <p:cNvSpPr/>
          <p:nvPr/>
        </p:nvSpPr>
        <p:spPr>
          <a:xfrm>
            <a:off x="5" y="1078"/>
            <a:ext cx="10800080" cy="7198995"/>
          </a:xfrm>
          <a:custGeom>
            <a:rect b="b" l="l" r="r" t="t"/>
            <a:pathLst>
              <a:path extrusionOk="0" h="7198995" w="10800080">
                <a:moveTo>
                  <a:pt x="10799991" y="0"/>
                </a:moveTo>
                <a:lnTo>
                  <a:pt x="8896718" y="1890725"/>
                </a:lnTo>
                <a:lnTo>
                  <a:pt x="0" y="1890725"/>
                </a:lnTo>
                <a:lnTo>
                  <a:pt x="0" y="7198918"/>
                </a:lnTo>
                <a:lnTo>
                  <a:pt x="10799991" y="7198918"/>
                </a:lnTo>
                <a:lnTo>
                  <a:pt x="10799991" y="0"/>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 name="Google Shape;579;p11"/>
          <p:cNvSpPr txBox="1"/>
          <p:nvPr/>
        </p:nvSpPr>
        <p:spPr>
          <a:xfrm>
            <a:off x="379699" y="5667160"/>
            <a:ext cx="9198610" cy="1198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700">
                <a:solidFill>
                  <a:srgbClr val="FFFFFF"/>
                </a:solidFill>
                <a:latin typeface="Malgun Gothic"/>
                <a:ea typeface="Malgun Gothic"/>
                <a:cs typeface="Malgun Gothic"/>
                <a:sym typeface="Malgun Gothic"/>
              </a:rPr>
              <a:t>ESG Fundamentals</a:t>
            </a:r>
            <a:endParaRPr sz="7700">
              <a:latin typeface="Malgun Gothic"/>
              <a:ea typeface="Malgun Gothic"/>
              <a:cs typeface="Malgun Gothic"/>
              <a:sym typeface="Malgun Gothic"/>
            </a:endParaRPr>
          </a:p>
        </p:txBody>
      </p:sp>
      <p:graphicFrame>
        <p:nvGraphicFramePr>
          <p:cNvPr id="580" name="Google Shape;580;p11"/>
          <p:cNvGraphicFramePr/>
          <p:nvPr/>
        </p:nvGraphicFramePr>
        <p:xfrm>
          <a:off x="400250" y="2498903"/>
          <a:ext cx="3000000" cy="3000000"/>
        </p:xfrm>
        <a:graphic>
          <a:graphicData uri="http://schemas.openxmlformats.org/drawingml/2006/table">
            <a:tbl>
              <a:tblPr bandRow="1" firstRow="1">
                <a:noFill/>
                <a:tableStyleId>{C31ADFB9-D814-4208-886B-9652E2F75FA4}</a:tableStyleId>
              </a:tblPr>
              <a:tblGrid>
                <a:gridCol w="1456700"/>
              </a:tblGrid>
              <a:tr h="180975">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12	E</a:t>
                      </a:r>
                      <a:r>
                        <a:rPr b="1" lang="en-US" sz="850" u="sng" cap="none" strike="noStrike">
                          <a:solidFill>
                            <a:srgbClr val="6F5DCF"/>
                          </a:solidFill>
                          <a:latin typeface="Malgun Gothic"/>
                          <a:ea typeface="Malgun Gothic"/>
                          <a:cs typeface="Malgun Gothic"/>
                          <a:sym typeface="Malgun Gothic"/>
                          <a:hlinkClick action="ppaction://hlinksldjump" r:id="rId3">
                            <a:extLst>
                              <a:ext uri="{A12FA001-AC4F-418D-AE19-62706E023703}">
                                <ahyp:hlinkClr val="tx"/>
                              </a:ext>
                            </a:extLst>
                          </a:hlinkClick>
                        </a:rPr>
                        <a:t>SG 추진 전략</a:t>
                      </a:r>
                      <a:endParaRPr sz="850" u="none" cap="none" strike="noStrike">
                        <a:latin typeface="Malgun Gothic"/>
                        <a:ea typeface="Malgun Gothic"/>
                        <a:cs typeface="Malgun Gothic"/>
                        <a:sym typeface="Malgun Gothic"/>
                      </a:endParaRPr>
                    </a:p>
                  </a:txBody>
                  <a:tcPr marT="31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14	</a:t>
                      </a:r>
                      <a:r>
                        <a:rPr b="1" lang="en-US" sz="850" u="sng" cap="none" strike="noStrike">
                          <a:solidFill>
                            <a:srgbClr val="6F5DCF"/>
                          </a:solidFill>
                          <a:latin typeface="Malgun Gothic"/>
                          <a:ea typeface="Malgun Gothic"/>
                          <a:cs typeface="Malgun Gothic"/>
                          <a:sym typeface="Malgun Gothic"/>
                          <a:hlinkClick action="ppaction://hlinksldjump" r:id="rId4">
                            <a:extLst>
                              <a:ext uri="{A12FA001-AC4F-418D-AE19-62706E023703}">
                                <ahyp:hlinkClr val="tx"/>
                              </a:ext>
                            </a:extLst>
                          </a:hlinkClick>
                        </a:rPr>
                        <a:t>ESG 거버넌스</a:t>
                      </a:r>
                      <a:endParaRPr sz="850" u="none" cap="none" strike="noStrike">
                        <a:latin typeface="Malgun Gothic"/>
                        <a:ea typeface="Malgun Gothic"/>
                        <a:cs typeface="Malgun Gothic"/>
                        <a:sym typeface="Malgun Gothic"/>
                      </a:endParaRPr>
                    </a:p>
                  </a:txBody>
                  <a:tcPr marT="374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16	</a:t>
                      </a:r>
                      <a:r>
                        <a:rPr b="1" lang="en-US" sz="8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글로벌 이니셔티브 참여</a:t>
                      </a:r>
                      <a:endParaRPr sz="850" u="none" cap="none" strike="noStrike">
                        <a:latin typeface="Malgun Gothic"/>
                        <a:ea typeface="Malgun Gothic"/>
                        <a:cs typeface="Malgun Gothic"/>
                        <a:sym typeface="Malgun Gothic"/>
                      </a:endParaRPr>
                    </a:p>
                  </a:txBody>
                  <a:tcPr marT="374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17	</a:t>
                      </a:r>
                      <a:r>
                        <a:rPr b="1" lang="en-US" sz="85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이해관계자 참여</a:t>
                      </a:r>
                      <a:endParaRPr sz="850" u="none" cap="none" strike="noStrike">
                        <a:latin typeface="Malgun Gothic"/>
                        <a:ea typeface="Malgun Gothic"/>
                        <a:cs typeface="Malgun Gothic"/>
                        <a:sym typeface="Malgun Gothic"/>
                      </a:endParaRPr>
                    </a:p>
                  </a:txBody>
                  <a:tcPr marT="374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18	이</a:t>
                      </a:r>
                      <a:r>
                        <a:rPr b="1" lang="en-US" sz="850" u="sng" cap="none" strike="noStrike">
                          <a:solidFill>
                            <a:srgbClr val="6F5DCF"/>
                          </a:solidFill>
                          <a:latin typeface="Malgun Gothic"/>
                          <a:ea typeface="Malgun Gothic"/>
                          <a:cs typeface="Malgun Gothic"/>
                          <a:sym typeface="Malgun Gothic"/>
                          <a:hlinkClick action="ppaction://hlinksldjump" r:id="rId7">
                            <a:extLst>
                              <a:ext uri="{A12FA001-AC4F-418D-AE19-62706E023703}">
                                <ahyp:hlinkClr val="tx"/>
                              </a:ext>
                            </a:extLst>
                          </a:hlinkClick>
                        </a:rPr>
                        <a:t>중 중대성 평가</a:t>
                      </a:r>
                      <a:endParaRPr sz="850" u="none" cap="none" strike="noStrike">
                        <a:latin typeface="Malgun Gothic"/>
                        <a:ea typeface="Malgun Gothic"/>
                        <a:cs typeface="Malgun Gothic"/>
                        <a:sym typeface="Malgun Gothic"/>
                      </a:endParaRPr>
                    </a:p>
                  </a:txBody>
                  <a:tcPr marT="374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20	중</a:t>
                      </a:r>
                      <a:r>
                        <a:rPr b="1" lang="en-US" sz="850" u="sng" cap="none" strike="noStrike">
                          <a:solidFill>
                            <a:srgbClr val="6F5DCF"/>
                          </a:solidFill>
                          <a:latin typeface="Malgun Gothic"/>
                          <a:ea typeface="Malgun Gothic"/>
                          <a:cs typeface="Malgun Gothic"/>
                          <a:sym typeface="Malgun Gothic"/>
                          <a:hlinkClick action="ppaction://hlinksldjump" r:id="rId8">
                            <a:extLst>
                              <a:ext uri="{A12FA001-AC4F-418D-AE19-62706E023703}">
                                <ahyp:hlinkClr val="tx"/>
                              </a:ext>
                            </a:extLst>
                          </a:hlinkClick>
                        </a:rPr>
                        <a:t>대 이슈 관리 방식</a:t>
                      </a:r>
                      <a:endParaRPr sz="850" u="none" cap="none" strike="noStrike">
                        <a:latin typeface="Malgun Gothic"/>
                        <a:ea typeface="Malgun Gothic"/>
                        <a:cs typeface="Malgun Gothic"/>
                        <a:sym typeface="Malgun Gothic"/>
                      </a:endParaRPr>
                    </a:p>
                  </a:txBody>
                  <a:tcPr marT="37475" marB="0" marR="0" marL="0"/>
                </a:tc>
              </a:tr>
              <a:tr h="180975">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22	</a:t>
                      </a:r>
                      <a:r>
                        <a:rPr b="1" lang="en-US" sz="850" u="sng" cap="none" strike="noStrike">
                          <a:solidFill>
                            <a:srgbClr val="6F5DCF"/>
                          </a:solidFill>
                          <a:latin typeface="Malgun Gothic"/>
                          <a:ea typeface="Malgun Gothic"/>
                          <a:cs typeface="Malgun Gothic"/>
                          <a:sym typeface="Malgun Gothic"/>
                          <a:hlinkClick action="ppaction://hlinksldjump" r:id="rId9">
                            <a:extLst>
                              <a:ext uri="{A12FA001-AC4F-418D-AE19-62706E023703}">
                                <ahyp:hlinkClr val="tx"/>
                              </a:ext>
                            </a:extLst>
                          </a:hlinkClick>
                        </a:rPr>
                        <a:t>2023 ESG Highlights</a:t>
                      </a:r>
                      <a:endParaRPr sz="850" u="none" cap="none" strike="noStrike">
                        <a:latin typeface="Malgun Gothic"/>
                        <a:ea typeface="Malgun Gothic"/>
                        <a:cs typeface="Malgun Gothic"/>
                        <a:sym typeface="Malgun Gothic"/>
                      </a:endParaRPr>
                    </a:p>
                  </a:txBody>
                  <a:tcPr marT="37475" marB="0" marR="0" marL="0"/>
                </a:tc>
              </a:tr>
            </a:tbl>
          </a:graphicData>
        </a:graphic>
      </p:graphicFrame>
      <p:grpSp>
        <p:nvGrpSpPr>
          <p:cNvPr id="581" name="Google Shape;581;p11"/>
          <p:cNvGrpSpPr/>
          <p:nvPr/>
        </p:nvGrpSpPr>
        <p:grpSpPr>
          <a:xfrm>
            <a:off x="435599" y="0"/>
            <a:ext cx="10364887" cy="6695997"/>
            <a:chOff x="435599" y="0"/>
            <a:chExt cx="10364887" cy="6695997"/>
          </a:xfrm>
        </p:grpSpPr>
        <p:sp>
          <p:nvSpPr>
            <p:cNvPr id="582" name="Google Shape;582;p11"/>
            <p:cNvSpPr/>
            <p:nvPr/>
          </p:nvSpPr>
          <p:spPr>
            <a:xfrm>
              <a:off x="3862620" y="3622433"/>
              <a:ext cx="375920" cy="638175"/>
            </a:xfrm>
            <a:custGeom>
              <a:rect b="b" l="l" r="r" t="t"/>
              <a:pathLst>
                <a:path extrusionOk="0" h="638175" w="375920">
                  <a:moveTo>
                    <a:pt x="143119" y="0"/>
                  </a:moveTo>
                  <a:lnTo>
                    <a:pt x="124128" y="42041"/>
                  </a:lnTo>
                  <a:lnTo>
                    <a:pt x="104696" y="90365"/>
                  </a:lnTo>
                  <a:lnTo>
                    <a:pt x="84901" y="143716"/>
                  </a:lnTo>
                  <a:lnTo>
                    <a:pt x="64824" y="200837"/>
                  </a:lnTo>
                  <a:lnTo>
                    <a:pt x="46929" y="251995"/>
                  </a:lnTo>
                  <a:lnTo>
                    <a:pt x="29410" y="303493"/>
                  </a:lnTo>
                  <a:lnTo>
                    <a:pt x="14282" y="353869"/>
                  </a:lnTo>
                  <a:lnTo>
                    <a:pt x="3559" y="401662"/>
                  </a:lnTo>
                  <a:lnTo>
                    <a:pt x="0" y="461956"/>
                  </a:lnTo>
                  <a:lnTo>
                    <a:pt x="9832" y="514128"/>
                  </a:lnTo>
                  <a:lnTo>
                    <a:pt x="30975" y="557599"/>
                  </a:lnTo>
                  <a:lnTo>
                    <a:pt x="61345" y="591788"/>
                  </a:lnTo>
                  <a:lnTo>
                    <a:pt x="98860" y="616115"/>
                  </a:lnTo>
                  <a:lnTo>
                    <a:pt x="145725" y="632250"/>
                  </a:lnTo>
                  <a:lnTo>
                    <a:pt x="193173" y="637556"/>
                  </a:lnTo>
                  <a:lnTo>
                    <a:pt x="239068" y="632773"/>
                  </a:lnTo>
                  <a:lnTo>
                    <a:pt x="269397" y="622619"/>
                  </a:lnTo>
                  <a:lnTo>
                    <a:pt x="232913" y="622619"/>
                  </a:lnTo>
                  <a:lnTo>
                    <a:pt x="183344" y="622420"/>
                  </a:lnTo>
                  <a:lnTo>
                    <a:pt x="136160" y="611104"/>
                  </a:lnTo>
                  <a:lnTo>
                    <a:pt x="93548" y="591068"/>
                  </a:lnTo>
                  <a:lnTo>
                    <a:pt x="57695" y="564707"/>
                  </a:lnTo>
                  <a:lnTo>
                    <a:pt x="30788" y="534416"/>
                  </a:lnTo>
                  <a:lnTo>
                    <a:pt x="17798" y="490366"/>
                  </a:lnTo>
                  <a:lnTo>
                    <a:pt x="14318" y="445557"/>
                  </a:lnTo>
                  <a:lnTo>
                    <a:pt x="18406" y="400405"/>
                  </a:lnTo>
                  <a:lnTo>
                    <a:pt x="28123" y="355324"/>
                  </a:lnTo>
                  <a:lnTo>
                    <a:pt x="41526" y="310730"/>
                  </a:lnTo>
                  <a:lnTo>
                    <a:pt x="56676" y="267037"/>
                  </a:lnTo>
                  <a:lnTo>
                    <a:pt x="71631" y="224663"/>
                  </a:lnTo>
                  <a:lnTo>
                    <a:pt x="90350" y="169639"/>
                  </a:lnTo>
                  <a:lnTo>
                    <a:pt x="108161" y="118097"/>
                  </a:lnTo>
                  <a:lnTo>
                    <a:pt x="125579" y="70479"/>
                  </a:lnTo>
                  <a:lnTo>
                    <a:pt x="143119" y="27228"/>
                  </a:lnTo>
                  <a:lnTo>
                    <a:pt x="146015" y="26606"/>
                  </a:lnTo>
                  <a:lnTo>
                    <a:pt x="164454" y="26606"/>
                  </a:lnTo>
                  <a:lnTo>
                    <a:pt x="143119" y="0"/>
                  </a:lnTo>
                  <a:close/>
                </a:path>
                <a:path extrusionOk="0" h="638175" w="375920">
                  <a:moveTo>
                    <a:pt x="164454" y="26606"/>
                  </a:moveTo>
                  <a:lnTo>
                    <a:pt x="146015" y="26606"/>
                  </a:lnTo>
                  <a:lnTo>
                    <a:pt x="146333" y="28562"/>
                  </a:lnTo>
                  <a:lnTo>
                    <a:pt x="146510" y="30632"/>
                  </a:lnTo>
                  <a:lnTo>
                    <a:pt x="169889" y="64053"/>
                  </a:lnTo>
                  <a:lnTo>
                    <a:pt x="196982" y="99840"/>
                  </a:lnTo>
                  <a:lnTo>
                    <a:pt x="226234" y="137982"/>
                  </a:lnTo>
                  <a:lnTo>
                    <a:pt x="256092" y="178463"/>
                  </a:lnTo>
                  <a:lnTo>
                    <a:pt x="285002" y="221272"/>
                  </a:lnTo>
                  <a:lnTo>
                    <a:pt x="311411" y="266393"/>
                  </a:lnTo>
                  <a:lnTo>
                    <a:pt x="333766" y="313815"/>
                  </a:lnTo>
                  <a:lnTo>
                    <a:pt x="350511" y="363524"/>
                  </a:lnTo>
                  <a:lnTo>
                    <a:pt x="360095" y="415506"/>
                  </a:lnTo>
                  <a:lnTo>
                    <a:pt x="360963" y="469747"/>
                  </a:lnTo>
                  <a:lnTo>
                    <a:pt x="354083" y="511590"/>
                  </a:lnTo>
                  <a:lnTo>
                    <a:pt x="339057" y="552038"/>
                  </a:lnTo>
                  <a:lnTo>
                    <a:pt x="315412" y="586231"/>
                  </a:lnTo>
                  <a:lnTo>
                    <a:pt x="282680" y="609307"/>
                  </a:lnTo>
                  <a:lnTo>
                    <a:pt x="232913" y="622619"/>
                  </a:lnTo>
                  <a:lnTo>
                    <a:pt x="269397" y="622619"/>
                  </a:lnTo>
                  <a:lnTo>
                    <a:pt x="317647" y="595912"/>
                  </a:lnTo>
                  <a:lnTo>
                    <a:pt x="346057" y="565319"/>
                  </a:lnTo>
                  <a:lnTo>
                    <a:pt x="364366" y="527608"/>
                  </a:lnTo>
                  <a:lnTo>
                    <a:pt x="374703" y="476888"/>
                  </a:lnTo>
                  <a:lnTo>
                    <a:pt x="375479" y="427297"/>
                  </a:lnTo>
                  <a:lnTo>
                    <a:pt x="368306" y="379246"/>
                  </a:lnTo>
                  <a:lnTo>
                    <a:pt x="354797" y="333149"/>
                  </a:lnTo>
                  <a:lnTo>
                    <a:pt x="336564" y="289415"/>
                  </a:lnTo>
                  <a:lnTo>
                    <a:pt x="315218" y="248459"/>
                  </a:lnTo>
                  <a:lnTo>
                    <a:pt x="292373" y="210690"/>
                  </a:lnTo>
                  <a:lnTo>
                    <a:pt x="269640" y="176522"/>
                  </a:lnTo>
                  <a:lnTo>
                    <a:pt x="248631" y="146367"/>
                  </a:lnTo>
                  <a:lnTo>
                    <a:pt x="196861" y="70816"/>
                  </a:lnTo>
                  <a:lnTo>
                    <a:pt x="170266" y="33855"/>
                  </a:lnTo>
                  <a:lnTo>
                    <a:pt x="164454" y="26606"/>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3" name="Google Shape;583;p11"/>
            <p:cNvPicPr preferRelativeResize="0"/>
            <p:nvPr/>
          </p:nvPicPr>
          <p:blipFill rotWithShape="1">
            <a:blip r:embed="rId10">
              <a:alphaModFix/>
            </a:blip>
            <a:srcRect b="0" l="0" r="0" t="0"/>
            <a:stretch/>
          </p:blipFill>
          <p:spPr>
            <a:xfrm>
              <a:off x="3907013" y="3952619"/>
              <a:ext cx="129362" cy="245817"/>
            </a:xfrm>
            <a:prstGeom prst="rect">
              <a:avLst/>
            </a:prstGeom>
            <a:noFill/>
            <a:ln>
              <a:noFill/>
            </a:ln>
          </p:spPr>
        </p:pic>
        <p:sp>
          <p:nvSpPr>
            <p:cNvPr id="584" name="Google Shape;584;p11"/>
            <p:cNvSpPr/>
            <p:nvPr/>
          </p:nvSpPr>
          <p:spPr>
            <a:xfrm>
              <a:off x="491540" y="2263000"/>
              <a:ext cx="8395970" cy="3195320"/>
            </a:xfrm>
            <a:custGeom>
              <a:rect b="b" l="l" r="r" t="t"/>
              <a:pathLst>
                <a:path extrusionOk="0" h="3195320" w="8395970">
                  <a:moveTo>
                    <a:pt x="327063" y="2499728"/>
                  </a:moveTo>
                  <a:lnTo>
                    <a:pt x="301904" y="2493518"/>
                  </a:lnTo>
                  <a:lnTo>
                    <a:pt x="301904" y="2506916"/>
                  </a:lnTo>
                  <a:lnTo>
                    <a:pt x="282143" y="2538374"/>
                  </a:lnTo>
                  <a:lnTo>
                    <a:pt x="259422" y="2566873"/>
                  </a:lnTo>
                  <a:lnTo>
                    <a:pt x="235470" y="2594140"/>
                  </a:lnTo>
                  <a:lnTo>
                    <a:pt x="212051" y="2621927"/>
                  </a:lnTo>
                  <a:lnTo>
                    <a:pt x="197472" y="2593187"/>
                  </a:lnTo>
                  <a:lnTo>
                    <a:pt x="195059" y="2588450"/>
                  </a:lnTo>
                  <a:lnTo>
                    <a:pt x="178257" y="2552408"/>
                  </a:lnTo>
                  <a:lnTo>
                    <a:pt x="176110" y="2546959"/>
                  </a:lnTo>
                  <a:lnTo>
                    <a:pt x="176110" y="2578798"/>
                  </a:lnTo>
                  <a:lnTo>
                    <a:pt x="137706" y="2602077"/>
                  </a:lnTo>
                  <a:lnTo>
                    <a:pt x="106984" y="2636990"/>
                  </a:lnTo>
                  <a:lnTo>
                    <a:pt x="86487" y="2680754"/>
                  </a:lnTo>
                  <a:lnTo>
                    <a:pt x="78727" y="2730576"/>
                  </a:lnTo>
                  <a:lnTo>
                    <a:pt x="86258" y="2783675"/>
                  </a:lnTo>
                  <a:lnTo>
                    <a:pt x="76682" y="2793873"/>
                  </a:lnTo>
                  <a:lnTo>
                    <a:pt x="64084" y="2801048"/>
                  </a:lnTo>
                  <a:lnTo>
                    <a:pt x="35941" y="2812415"/>
                  </a:lnTo>
                  <a:lnTo>
                    <a:pt x="17576" y="2766669"/>
                  </a:lnTo>
                  <a:lnTo>
                    <a:pt x="12585" y="2721914"/>
                  </a:lnTo>
                  <a:lnTo>
                    <a:pt x="18846" y="2678925"/>
                  </a:lnTo>
                  <a:lnTo>
                    <a:pt x="34201" y="2638488"/>
                  </a:lnTo>
                  <a:lnTo>
                    <a:pt x="56502" y="2601366"/>
                  </a:lnTo>
                  <a:lnTo>
                    <a:pt x="83629" y="2568346"/>
                  </a:lnTo>
                  <a:lnTo>
                    <a:pt x="113423" y="2540203"/>
                  </a:lnTo>
                  <a:lnTo>
                    <a:pt x="143764" y="2517698"/>
                  </a:lnTo>
                  <a:lnTo>
                    <a:pt x="155016" y="2529802"/>
                  </a:lnTo>
                  <a:lnTo>
                    <a:pt x="162471" y="2545715"/>
                  </a:lnTo>
                  <a:lnTo>
                    <a:pt x="168643" y="2562898"/>
                  </a:lnTo>
                  <a:lnTo>
                    <a:pt x="176110" y="2578798"/>
                  </a:lnTo>
                  <a:lnTo>
                    <a:pt x="176110" y="2546959"/>
                  </a:lnTo>
                  <a:lnTo>
                    <a:pt x="164592" y="2517698"/>
                  </a:lnTo>
                  <a:lnTo>
                    <a:pt x="163957" y="2516086"/>
                  </a:lnTo>
                  <a:lnTo>
                    <a:pt x="154546" y="2481757"/>
                  </a:lnTo>
                  <a:lnTo>
                    <a:pt x="193433" y="2488158"/>
                  </a:lnTo>
                  <a:lnTo>
                    <a:pt x="230733" y="2491968"/>
                  </a:lnTo>
                  <a:lnTo>
                    <a:pt x="266776" y="2496959"/>
                  </a:lnTo>
                  <a:lnTo>
                    <a:pt x="301904" y="2506916"/>
                  </a:lnTo>
                  <a:lnTo>
                    <a:pt x="301904" y="2493518"/>
                  </a:lnTo>
                  <a:lnTo>
                    <a:pt x="249237" y="2481757"/>
                  </a:lnTo>
                  <a:lnTo>
                    <a:pt x="185559" y="2471420"/>
                  </a:lnTo>
                  <a:lnTo>
                    <a:pt x="132981" y="2467381"/>
                  </a:lnTo>
                  <a:lnTo>
                    <a:pt x="133807" y="2476436"/>
                  </a:lnTo>
                  <a:lnTo>
                    <a:pt x="137134" y="2482989"/>
                  </a:lnTo>
                  <a:lnTo>
                    <a:pt x="140182" y="2489822"/>
                  </a:lnTo>
                  <a:lnTo>
                    <a:pt x="140169" y="2499728"/>
                  </a:lnTo>
                  <a:lnTo>
                    <a:pt x="109080" y="2529548"/>
                  </a:lnTo>
                  <a:lnTo>
                    <a:pt x="76796" y="2563025"/>
                  </a:lnTo>
                  <a:lnTo>
                    <a:pt x="46520" y="2600350"/>
                  </a:lnTo>
                  <a:lnTo>
                    <a:pt x="21475" y="2641676"/>
                  </a:lnTo>
                  <a:lnTo>
                    <a:pt x="4889" y="2687142"/>
                  </a:lnTo>
                  <a:lnTo>
                    <a:pt x="0" y="2736939"/>
                  </a:lnTo>
                  <a:lnTo>
                    <a:pt x="2413" y="2763189"/>
                  </a:lnTo>
                  <a:lnTo>
                    <a:pt x="8750" y="2789021"/>
                  </a:lnTo>
                  <a:lnTo>
                    <a:pt x="20599" y="2811284"/>
                  </a:lnTo>
                  <a:lnTo>
                    <a:pt x="39535" y="2826791"/>
                  </a:lnTo>
                  <a:lnTo>
                    <a:pt x="54838" y="2818739"/>
                  </a:lnTo>
                  <a:lnTo>
                    <a:pt x="69469" y="2812415"/>
                  </a:lnTo>
                  <a:lnTo>
                    <a:pt x="71145" y="2811691"/>
                  </a:lnTo>
                  <a:lnTo>
                    <a:pt x="87820" y="2805011"/>
                  </a:lnTo>
                  <a:lnTo>
                    <a:pt x="104228" y="2798051"/>
                  </a:lnTo>
                  <a:lnTo>
                    <a:pt x="92367" y="2747251"/>
                  </a:lnTo>
                  <a:lnTo>
                    <a:pt x="95504" y="2696337"/>
                  </a:lnTo>
                  <a:lnTo>
                    <a:pt x="112128" y="2650337"/>
                  </a:lnTo>
                  <a:lnTo>
                    <a:pt x="140703" y="2614269"/>
                  </a:lnTo>
                  <a:lnTo>
                    <a:pt x="179705" y="2593187"/>
                  </a:lnTo>
                  <a:lnTo>
                    <a:pt x="188988" y="2603665"/>
                  </a:lnTo>
                  <a:lnTo>
                    <a:pt x="193586" y="2618841"/>
                  </a:lnTo>
                  <a:lnTo>
                    <a:pt x="197523" y="2634665"/>
                  </a:lnTo>
                  <a:lnTo>
                    <a:pt x="204863" y="2647099"/>
                  </a:lnTo>
                  <a:lnTo>
                    <a:pt x="227622" y="2621927"/>
                  </a:lnTo>
                  <a:lnTo>
                    <a:pt x="236855" y="2611704"/>
                  </a:lnTo>
                  <a:lnTo>
                    <a:pt x="268338" y="2575788"/>
                  </a:lnTo>
                  <a:lnTo>
                    <a:pt x="298627" y="2538679"/>
                  </a:lnTo>
                  <a:lnTo>
                    <a:pt x="327063" y="2499728"/>
                  </a:lnTo>
                  <a:close/>
                </a:path>
                <a:path extrusionOk="0" h="3195320" w="8395970">
                  <a:moveTo>
                    <a:pt x="463638" y="3028073"/>
                  </a:moveTo>
                  <a:lnTo>
                    <a:pt x="460819" y="3006915"/>
                  </a:lnTo>
                  <a:lnTo>
                    <a:pt x="455117" y="2984728"/>
                  </a:lnTo>
                  <a:lnTo>
                    <a:pt x="452869" y="2978315"/>
                  </a:lnTo>
                  <a:lnTo>
                    <a:pt x="452869" y="3024479"/>
                  </a:lnTo>
                  <a:lnTo>
                    <a:pt x="414528" y="3047403"/>
                  </a:lnTo>
                  <a:lnTo>
                    <a:pt x="368706" y="3062376"/>
                  </a:lnTo>
                  <a:lnTo>
                    <a:pt x="318541" y="3069526"/>
                  </a:lnTo>
                  <a:lnTo>
                    <a:pt x="267131" y="3068980"/>
                  </a:lnTo>
                  <a:lnTo>
                    <a:pt x="217589" y="3060839"/>
                  </a:lnTo>
                  <a:lnTo>
                    <a:pt x="173050" y="3045244"/>
                  </a:lnTo>
                  <a:lnTo>
                    <a:pt x="136613" y="3022295"/>
                  </a:lnTo>
                  <a:lnTo>
                    <a:pt x="117424" y="2999321"/>
                  </a:lnTo>
                  <a:lnTo>
                    <a:pt x="111417" y="2992132"/>
                  </a:lnTo>
                  <a:lnTo>
                    <a:pt x="118808" y="2979763"/>
                  </a:lnTo>
                  <a:lnTo>
                    <a:pt x="129209" y="2970403"/>
                  </a:lnTo>
                  <a:lnTo>
                    <a:pt x="141490" y="2962910"/>
                  </a:lnTo>
                  <a:lnTo>
                    <a:pt x="154546" y="2956191"/>
                  </a:lnTo>
                  <a:lnTo>
                    <a:pt x="190779" y="2976816"/>
                  </a:lnTo>
                  <a:lnTo>
                    <a:pt x="232143" y="2990532"/>
                  </a:lnTo>
                  <a:lnTo>
                    <a:pt x="277749" y="2996514"/>
                  </a:lnTo>
                  <a:lnTo>
                    <a:pt x="326720" y="2993936"/>
                  </a:lnTo>
                  <a:lnTo>
                    <a:pt x="349910" y="2988538"/>
                  </a:lnTo>
                  <a:lnTo>
                    <a:pt x="378193" y="2981960"/>
                  </a:lnTo>
                  <a:lnTo>
                    <a:pt x="431292" y="2959785"/>
                  </a:lnTo>
                  <a:lnTo>
                    <a:pt x="439229" y="2975483"/>
                  </a:lnTo>
                  <a:lnTo>
                    <a:pt x="443941" y="2991777"/>
                  </a:lnTo>
                  <a:lnTo>
                    <a:pt x="447713" y="3008236"/>
                  </a:lnTo>
                  <a:lnTo>
                    <a:pt x="452869" y="3024479"/>
                  </a:lnTo>
                  <a:lnTo>
                    <a:pt x="452869" y="2978315"/>
                  </a:lnTo>
                  <a:lnTo>
                    <a:pt x="447382" y="2962643"/>
                  </a:lnTo>
                  <a:lnTo>
                    <a:pt x="446163" y="2959785"/>
                  </a:lnTo>
                  <a:lnTo>
                    <a:pt x="438480" y="2941815"/>
                  </a:lnTo>
                  <a:lnTo>
                    <a:pt x="409130" y="2957157"/>
                  </a:lnTo>
                  <a:lnTo>
                    <a:pt x="373862" y="2973438"/>
                  </a:lnTo>
                  <a:lnTo>
                    <a:pt x="333159" y="2985579"/>
                  </a:lnTo>
                  <a:lnTo>
                    <a:pt x="287528" y="2988538"/>
                  </a:lnTo>
                  <a:lnTo>
                    <a:pt x="253644" y="2983496"/>
                  </a:lnTo>
                  <a:lnTo>
                    <a:pt x="221970" y="2973895"/>
                  </a:lnTo>
                  <a:lnTo>
                    <a:pt x="193433" y="2960840"/>
                  </a:lnTo>
                  <a:lnTo>
                    <a:pt x="186055" y="2956191"/>
                  </a:lnTo>
                  <a:lnTo>
                    <a:pt x="168922" y="2945409"/>
                  </a:lnTo>
                  <a:lnTo>
                    <a:pt x="178460" y="2939656"/>
                  </a:lnTo>
                  <a:lnTo>
                    <a:pt x="187109" y="2933357"/>
                  </a:lnTo>
                  <a:lnTo>
                    <a:pt x="207860" y="2916656"/>
                  </a:lnTo>
                  <a:lnTo>
                    <a:pt x="183299" y="2903372"/>
                  </a:lnTo>
                  <a:lnTo>
                    <a:pt x="183299" y="2923844"/>
                  </a:lnTo>
                  <a:lnTo>
                    <a:pt x="150660" y="2941536"/>
                  </a:lnTo>
                  <a:lnTo>
                    <a:pt x="121958" y="2963151"/>
                  </a:lnTo>
                  <a:lnTo>
                    <a:pt x="94272" y="2985770"/>
                  </a:lnTo>
                  <a:lnTo>
                    <a:pt x="64693" y="3006509"/>
                  </a:lnTo>
                  <a:lnTo>
                    <a:pt x="62979" y="2970403"/>
                  </a:lnTo>
                  <a:lnTo>
                    <a:pt x="61544" y="2932976"/>
                  </a:lnTo>
                  <a:lnTo>
                    <a:pt x="62560" y="2894965"/>
                  </a:lnTo>
                  <a:lnTo>
                    <a:pt x="68287" y="2859151"/>
                  </a:lnTo>
                  <a:lnTo>
                    <a:pt x="102362" y="2869996"/>
                  </a:lnTo>
                  <a:lnTo>
                    <a:pt x="132791" y="2884487"/>
                  </a:lnTo>
                  <a:lnTo>
                    <a:pt x="159727" y="2902483"/>
                  </a:lnTo>
                  <a:lnTo>
                    <a:pt x="183299" y="2923844"/>
                  </a:lnTo>
                  <a:lnTo>
                    <a:pt x="183299" y="2903372"/>
                  </a:lnTo>
                  <a:lnTo>
                    <a:pt x="172339" y="2897428"/>
                  </a:lnTo>
                  <a:lnTo>
                    <a:pt x="135280" y="2875432"/>
                  </a:lnTo>
                  <a:lnTo>
                    <a:pt x="103771" y="2859151"/>
                  </a:lnTo>
                  <a:lnTo>
                    <a:pt x="97815" y="2856077"/>
                  </a:lnTo>
                  <a:lnTo>
                    <a:pt x="61099" y="2844774"/>
                  </a:lnTo>
                  <a:lnTo>
                    <a:pt x="54229" y="2888450"/>
                  </a:lnTo>
                  <a:lnTo>
                    <a:pt x="51015" y="2932976"/>
                  </a:lnTo>
                  <a:lnTo>
                    <a:pt x="50990" y="2981960"/>
                  </a:lnTo>
                  <a:lnTo>
                    <a:pt x="53911" y="3028073"/>
                  </a:lnTo>
                  <a:lnTo>
                    <a:pt x="70167" y="3016262"/>
                  </a:lnTo>
                  <a:lnTo>
                    <a:pt x="78854" y="3008096"/>
                  </a:lnTo>
                  <a:lnTo>
                    <a:pt x="80924" y="3006509"/>
                  </a:lnTo>
                  <a:lnTo>
                    <a:pt x="85852" y="3002737"/>
                  </a:lnTo>
                  <a:lnTo>
                    <a:pt x="97040" y="2999321"/>
                  </a:lnTo>
                  <a:lnTo>
                    <a:pt x="121843" y="3027286"/>
                  </a:lnTo>
                  <a:lnTo>
                    <a:pt x="156159" y="3049803"/>
                  </a:lnTo>
                  <a:lnTo>
                    <a:pt x="197637" y="3066567"/>
                  </a:lnTo>
                  <a:lnTo>
                    <a:pt x="243890" y="3077235"/>
                  </a:lnTo>
                  <a:lnTo>
                    <a:pt x="292531" y="3081502"/>
                  </a:lnTo>
                  <a:lnTo>
                    <a:pt x="341210" y="3079051"/>
                  </a:lnTo>
                  <a:lnTo>
                    <a:pt x="387540" y="3069526"/>
                  </a:lnTo>
                  <a:lnTo>
                    <a:pt x="429133" y="3052648"/>
                  </a:lnTo>
                  <a:lnTo>
                    <a:pt x="463638" y="3028073"/>
                  </a:lnTo>
                  <a:close/>
                </a:path>
                <a:path extrusionOk="0" h="3195320" w="8395970">
                  <a:moveTo>
                    <a:pt x="618185" y="2787269"/>
                  </a:moveTo>
                  <a:lnTo>
                    <a:pt x="609130" y="2783738"/>
                  </a:lnTo>
                  <a:lnTo>
                    <a:pt x="607402" y="2783738"/>
                  </a:lnTo>
                  <a:lnTo>
                    <a:pt x="607402" y="2798051"/>
                  </a:lnTo>
                  <a:lnTo>
                    <a:pt x="568096" y="2877350"/>
                  </a:lnTo>
                  <a:lnTo>
                    <a:pt x="546544" y="2915094"/>
                  </a:lnTo>
                  <a:lnTo>
                    <a:pt x="521144" y="2949003"/>
                  </a:lnTo>
                  <a:lnTo>
                    <a:pt x="502450" y="2912884"/>
                  </a:lnTo>
                  <a:lnTo>
                    <a:pt x="481241" y="2879280"/>
                  </a:lnTo>
                  <a:lnTo>
                    <a:pt x="461124" y="2844596"/>
                  </a:lnTo>
                  <a:lnTo>
                    <a:pt x="445668" y="2805239"/>
                  </a:lnTo>
                  <a:lnTo>
                    <a:pt x="485952" y="2801810"/>
                  </a:lnTo>
                  <a:lnTo>
                    <a:pt x="526846" y="2797759"/>
                  </a:lnTo>
                  <a:lnTo>
                    <a:pt x="567575" y="2795651"/>
                  </a:lnTo>
                  <a:lnTo>
                    <a:pt x="607402" y="2798051"/>
                  </a:lnTo>
                  <a:lnTo>
                    <a:pt x="607402" y="2783738"/>
                  </a:lnTo>
                  <a:lnTo>
                    <a:pt x="584111" y="2783598"/>
                  </a:lnTo>
                  <a:lnTo>
                    <a:pt x="575056" y="2780080"/>
                  </a:lnTo>
                  <a:lnTo>
                    <a:pt x="573290" y="2724302"/>
                  </a:lnTo>
                  <a:lnTo>
                    <a:pt x="563448" y="2674289"/>
                  </a:lnTo>
                  <a:lnTo>
                    <a:pt x="562711" y="2672372"/>
                  </a:lnTo>
                  <a:lnTo>
                    <a:pt x="562711" y="2732227"/>
                  </a:lnTo>
                  <a:lnTo>
                    <a:pt x="560679" y="2780080"/>
                  </a:lnTo>
                  <a:lnTo>
                    <a:pt x="545515" y="2783776"/>
                  </a:lnTo>
                  <a:lnTo>
                    <a:pt x="529666" y="2786799"/>
                  </a:lnTo>
                  <a:lnTo>
                    <a:pt x="513156" y="2789148"/>
                  </a:lnTo>
                  <a:lnTo>
                    <a:pt x="495985" y="2790863"/>
                  </a:lnTo>
                  <a:lnTo>
                    <a:pt x="485711" y="2736443"/>
                  </a:lnTo>
                  <a:lnTo>
                    <a:pt x="467880" y="2689568"/>
                  </a:lnTo>
                  <a:lnTo>
                    <a:pt x="443344" y="2649423"/>
                  </a:lnTo>
                  <a:lnTo>
                    <a:pt x="412927" y="2615146"/>
                  </a:lnTo>
                  <a:lnTo>
                    <a:pt x="377482" y="2585897"/>
                  </a:lnTo>
                  <a:lnTo>
                    <a:pt x="337845" y="2560840"/>
                  </a:lnTo>
                  <a:lnTo>
                    <a:pt x="351993" y="2544432"/>
                  </a:lnTo>
                  <a:lnTo>
                    <a:pt x="363613" y="2525496"/>
                  </a:lnTo>
                  <a:lnTo>
                    <a:pt x="375831" y="2507157"/>
                  </a:lnTo>
                  <a:lnTo>
                    <a:pt x="391756" y="2492540"/>
                  </a:lnTo>
                  <a:lnTo>
                    <a:pt x="428434" y="2513165"/>
                  </a:lnTo>
                  <a:lnTo>
                    <a:pt x="462838" y="2539149"/>
                  </a:lnTo>
                  <a:lnTo>
                    <a:pt x="493864" y="2569984"/>
                  </a:lnTo>
                  <a:lnTo>
                    <a:pt x="520458" y="2605201"/>
                  </a:lnTo>
                  <a:lnTo>
                    <a:pt x="541515" y="2644305"/>
                  </a:lnTo>
                  <a:lnTo>
                    <a:pt x="555967" y="2686812"/>
                  </a:lnTo>
                  <a:lnTo>
                    <a:pt x="562711" y="2732227"/>
                  </a:lnTo>
                  <a:lnTo>
                    <a:pt x="562711" y="2672372"/>
                  </a:lnTo>
                  <a:lnTo>
                    <a:pt x="546417" y="2629725"/>
                  </a:lnTo>
                  <a:lnTo>
                    <a:pt x="523100" y="2590317"/>
                  </a:lnTo>
                  <a:lnTo>
                    <a:pt x="494360" y="2555760"/>
                  </a:lnTo>
                  <a:lnTo>
                    <a:pt x="461111" y="2525750"/>
                  </a:lnTo>
                  <a:lnTo>
                    <a:pt x="424218" y="2499995"/>
                  </a:lnTo>
                  <a:lnTo>
                    <a:pt x="410667" y="2492540"/>
                  </a:lnTo>
                  <a:lnTo>
                    <a:pt x="384568" y="2478176"/>
                  </a:lnTo>
                  <a:lnTo>
                    <a:pt x="366750" y="2496299"/>
                  </a:lnTo>
                  <a:lnTo>
                    <a:pt x="352005" y="2517495"/>
                  </a:lnTo>
                  <a:lnTo>
                    <a:pt x="338277" y="2539695"/>
                  </a:lnTo>
                  <a:lnTo>
                    <a:pt x="323469" y="2560840"/>
                  </a:lnTo>
                  <a:lnTo>
                    <a:pt x="360680" y="2587891"/>
                  </a:lnTo>
                  <a:lnTo>
                    <a:pt x="397421" y="2617216"/>
                  </a:lnTo>
                  <a:lnTo>
                    <a:pt x="430593" y="2650477"/>
                  </a:lnTo>
                  <a:lnTo>
                    <a:pt x="457136" y="2689390"/>
                  </a:lnTo>
                  <a:lnTo>
                    <a:pt x="473964" y="2735618"/>
                  </a:lnTo>
                  <a:lnTo>
                    <a:pt x="478015" y="2790863"/>
                  </a:lnTo>
                  <a:lnTo>
                    <a:pt x="462673" y="2790787"/>
                  </a:lnTo>
                  <a:lnTo>
                    <a:pt x="447852" y="2791244"/>
                  </a:lnTo>
                  <a:lnTo>
                    <a:pt x="435533" y="2794203"/>
                  </a:lnTo>
                  <a:lnTo>
                    <a:pt x="427697" y="2801645"/>
                  </a:lnTo>
                  <a:lnTo>
                    <a:pt x="453339" y="2845193"/>
                  </a:lnTo>
                  <a:lnTo>
                    <a:pt x="477786" y="2889923"/>
                  </a:lnTo>
                  <a:lnTo>
                    <a:pt x="502361" y="2934538"/>
                  </a:lnTo>
                  <a:lnTo>
                    <a:pt x="528332" y="2977756"/>
                  </a:lnTo>
                  <a:lnTo>
                    <a:pt x="544842" y="2949003"/>
                  </a:lnTo>
                  <a:lnTo>
                    <a:pt x="550037" y="2939935"/>
                  </a:lnTo>
                  <a:lnTo>
                    <a:pt x="580009" y="2883827"/>
                  </a:lnTo>
                  <a:lnTo>
                    <a:pt x="606590" y="2827070"/>
                  </a:lnTo>
                  <a:lnTo>
                    <a:pt x="615746" y="2795651"/>
                  </a:lnTo>
                  <a:lnTo>
                    <a:pt x="617143" y="2790863"/>
                  </a:lnTo>
                  <a:lnTo>
                    <a:pt x="618185" y="2787269"/>
                  </a:lnTo>
                  <a:close/>
                </a:path>
                <a:path extrusionOk="0" h="3195320" w="8395970">
                  <a:moveTo>
                    <a:pt x="2366683" y="179539"/>
                  </a:moveTo>
                  <a:lnTo>
                    <a:pt x="2358809" y="142709"/>
                  </a:lnTo>
                  <a:lnTo>
                    <a:pt x="2350439" y="116370"/>
                  </a:lnTo>
                  <a:lnTo>
                    <a:pt x="2350439" y="173418"/>
                  </a:lnTo>
                  <a:lnTo>
                    <a:pt x="2350160" y="223710"/>
                  </a:lnTo>
                  <a:lnTo>
                    <a:pt x="2335619" y="272770"/>
                  </a:lnTo>
                  <a:lnTo>
                    <a:pt x="2317673" y="254457"/>
                  </a:lnTo>
                  <a:lnTo>
                    <a:pt x="2303449" y="232422"/>
                  </a:lnTo>
                  <a:lnTo>
                    <a:pt x="2290622" y="208991"/>
                  </a:lnTo>
                  <a:lnTo>
                    <a:pt x="2276919" y="186448"/>
                  </a:lnTo>
                  <a:lnTo>
                    <a:pt x="2284247" y="148043"/>
                  </a:lnTo>
                  <a:lnTo>
                    <a:pt x="2291727" y="107556"/>
                  </a:lnTo>
                  <a:lnTo>
                    <a:pt x="2298712" y="68541"/>
                  </a:lnTo>
                  <a:lnTo>
                    <a:pt x="2304529" y="34531"/>
                  </a:lnTo>
                  <a:lnTo>
                    <a:pt x="2323757" y="76898"/>
                  </a:lnTo>
                  <a:lnTo>
                    <a:pt x="2340356" y="123837"/>
                  </a:lnTo>
                  <a:lnTo>
                    <a:pt x="2350439" y="173418"/>
                  </a:lnTo>
                  <a:lnTo>
                    <a:pt x="2350439" y="116370"/>
                  </a:lnTo>
                  <a:lnTo>
                    <a:pt x="2341219" y="87337"/>
                  </a:lnTo>
                  <a:lnTo>
                    <a:pt x="2320493" y="34531"/>
                  </a:lnTo>
                  <a:lnTo>
                    <a:pt x="2319972" y="33185"/>
                  </a:lnTo>
                  <a:lnTo>
                    <a:pt x="2301087" y="0"/>
                  </a:lnTo>
                  <a:lnTo>
                    <a:pt x="2291054" y="40106"/>
                  </a:lnTo>
                  <a:lnTo>
                    <a:pt x="2279205" y="98488"/>
                  </a:lnTo>
                  <a:lnTo>
                    <a:pt x="2269655" y="154241"/>
                  </a:lnTo>
                  <a:lnTo>
                    <a:pt x="2266556" y="186448"/>
                  </a:lnTo>
                  <a:lnTo>
                    <a:pt x="2276779" y="214464"/>
                  </a:lnTo>
                  <a:lnTo>
                    <a:pt x="2295029" y="236270"/>
                  </a:lnTo>
                  <a:lnTo>
                    <a:pt x="2313825" y="257124"/>
                  </a:lnTo>
                  <a:lnTo>
                    <a:pt x="2325687" y="282257"/>
                  </a:lnTo>
                  <a:lnTo>
                    <a:pt x="2351138" y="277939"/>
                  </a:lnTo>
                  <a:lnTo>
                    <a:pt x="2351176" y="272770"/>
                  </a:lnTo>
                  <a:lnTo>
                    <a:pt x="2351328" y="254063"/>
                  </a:lnTo>
                  <a:lnTo>
                    <a:pt x="2357348" y="230124"/>
                  </a:lnTo>
                  <a:lnTo>
                    <a:pt x="2364155" y="205498"/>
                  </a:lnTo>
                  <a:lnTo>
                    <a:pt x="2366683" y="179539"/>
                  </a:lnTo>
                  <a:close/>
                </a:path>
                <a:path extrusionOk="0" h="3195320" w="8395970">
                  <a:moveTo>
                    <a:pt x="2630157" y="2720670"/>
                  </a:moveTo>
                  <a:lnTo>
                    <a:pt x="2621381" y="2677096"/>
                  </a:lnTo>
                  <a:lnTo>
                    <a:pt x="2619781" y="2673273"/>
                  </a:lnTo>
                  <a:lnTo>
                    <a:pt x="2619781" y="2743593"/>
                  </a:lnTo>
                  <a:lnTo>
                    <a:pt x="2610916" y="2794228"/>
                  </a:lnTo>
                  <a:lnTo>
                    <a:pt x="2591282" y="2839059"/>
                  </a:lnTo>
                  <a:lnTo>
                    <a:pt x="2565285" y="2879801"/>
                  </a:lnTo>
                  <a:lnTo>
                    <a:pt x="2537409" y="2918129"/>
                  </a:lnTo>
                  <a:lnTo>
                    <a:pt x="2512072" y="2955760"/>
                  </a:lnTo>
                  <a:lnTo>
                    <a:pt x="2500553" y="2934589"/>
                  </a:lnTo>
                  <a:lnTo>
                    <a:pt x="2494597" y="2910751"/>
                  </a:lnTo>
                  <a:lnTo>
                    <a:pt x="2491244" y="2885617"/>
                  </a:lnTo>
                  <a:lnTo>
                    <a:pt x="2487485" y="2860548"/>
                  </a:lnTo>
                  <a:lnTo>
                    <a:pt x="2477071" y="2809278"/>
                  </a:lnTo>
                  <a:lnTo>
                    <a:pt x="2466898" y="2757589"/>
                  </a:lnTo>
                  <a:lnTo>
                    <a:pt x="2460256" y="2719260"/>
                  </a:lnTo>
                  <a:lnTo>
                    <a:pt x="2457805" y="2705163"/>
                  </a:lnTo>
                  <a:lnTo>
                    <a:pt x="2450630" y="2651683"/>
                  </a:lnTo>
                  <a:lnTo>
                    <a:pt x="2448776" y="2624213"/>
                  </a:lnTo>
                  <a:lnTo>
                    <a:pt x="2447633" y="2596489"/>
                  </a:lnTo>
                  <a:lnTo>
                    <a:pt x="2444927" y="2569718"/>
                  </a:lnTo>
                  <a:lnTo>
                    <a:pt x="2438349" y="2544203"/>
                  </a:lnTo>
                  <a:lnTo>
                    <a:pt x="2431923" y="2596489"/>
                  </a:lnTo>
                  <a:lnTo>
                    <a:pt x="2429611" y="2645206"/>
                  </a:lnTo>
                  <a:lnTo>
                    <a:pt x="2429560" y="2654630"/>
                  </a:lnTo>
                  <a:lnTo>
                    <a:pt x="2430183" y="2699575"/>
                  </a:lnTo>
                  <a:lnTo>
                    <a:pt x="2433282" y="2750553"/>
                  </a:lnTo>
                  <a:lnTo>
                    <a:pt x="2437981" y="2801251"/>
                  </a:lnTo>
                  <a:lnTo>
                    <a:pt x="2448979" y="2902229"/>
                  </a:lnTo>
                  <a:lnTo>
                    <a:pt x="2453703" y="2952673"/>
                  </a:lnTo>
                  <a:lnTo>
                    <a:pt x="2416772" y="2925635"/>
                  </a:lnTo>
                  <a:lnTo>
                    <a:pt x="2383256" y="2892450"/>
                  </a:lnTo>
                  <a:lnTo>
                    <a:pt x="2354923" y="2853715"/>
                  </a:lnTo>
                  <a:lnTo>
                    <a:pt x="2333523" y="2810002"/>
                  </a:lnTo>
                  <a:lnTo>
                    <a:pt x="2320810" y="2761919"/>
                  </a:lnTo>
                  <a:lnTo>
                    <a:pt x="2318562" y="2710040"/>
                  </a:lnTo>
                  <a:lnTo>
                    <a:pt x="2328354" y="2654630"/>
                  </a:lnTo>
                  <a:lnTo>
                    <a:pt x="2347734" y="2603474"/>
                  </a:lnTo>
                  <a:lnTo>
                    <a:pt x="2373287" y="2556370"/>
                  </a:lnTo>
                  <a:lnTo>
                    <a:pt x="2401570" y="2513126"/>
                  </a:lnTo>
                  <a:lnTo>
                    <a:pt x="2429141" y="2473553"/>
                  </a:lnTo>
                  <a:lnTo>
                    <a:pt x="2429891" y="2470226"/>
                  </a:lnTo>
                  <a:lnTo>
                    <a:pt x="2435237" y="2471470"/>
                  </a:lnTo>
                  <a:lnTo>
                    <a:pt x="2435250" y="2470226"/>
                  </a:lnTo>
                  <a:lnTo>
                    <a:pt x="2435275" y="2467419"/>
                  </a:lnTo>
                  <a:lnTo>
                    <a:pt x="2437904" y="2466848"/>
                  </a:lnTo>
                  <a:lnTo>
                    <a:pt x="2438184" y="2468613"/>
                  </a:lnTo>
                  <a:lnTo>
                    <a:pt x="2438349" y="2470480"/>
                  </a:lnTo>
                  <a:lnTo>
                    <a:pt x="2459278" y="2491448"/>
                  </a:lnTo>
                  <a:lnTo>
                    <a:pt x="2507056" y="2533307"/>
                  </a:lnTo>
                  <a:lnTo>
                    <a:pt x="2555151" y="2584881"/>
                  </a:lnTo>
                  <a:lnTo>
                    <a:pt x="2579611" y="2617241"/>
                  </a:lnTo>
                  <a:lnTo>
                    <a:pt x="2600248" y="2651480"/>
                  </a:lnTo>
                  <a:lnTo>
                    <a:pt x="2619781" y="2743593"/>
                  </a:lnTo>
                  <a:lnTo>
                    <a:pt x="2619781" y="2673273"/>
                  </a:lnTo>
                  <a:lnTo>
                    <a:pt x="2604655" y="2637078"/>
                  </a:lnTo>
                  <a:lnTo>
                    <a:pt x="2581846" y="2600121"/>
                  </a:lnTo>
                  <a:lnTo>
                    <a:pt x="2554808" y="2565679"/>
                  </a:lnTo>
                  <a:lnTo>
                    <a:pt x="2525395" y="2533256"/>
                  </a:lnTo>
                  <a:lnTo>
                    <a:pt x="2495448" y="2502319"/>
                  </a:lnTo>
                  <a:lnTo>
                    <a:pt x="2466835" y="2472347"/>
                  </a:lnTo>
                  <a:lnTo>
                    <a:pt x="2462098" y="2466848"/>
                  </a:lnTo>
                  <a:lnTo>
                    <a:pt x="2441410" y="2442845"/>
                  </a:lnTo>
                  <a:lnTo>
                    <a:pt x="2441244" y="2440965"/>
                  </a:lnTo>
                  <a:lnTo>
                    <a:pt x="2440965" y="2439212"/>
                  </a:lnTo>
                  <a:lnTo>
                    <a:pt x="2438349" y="2439771"/>
                  </a:lnTo>
                  <a:lnTo>
                    <a:pt x="2410307" y="2476487"/>
                  </a:lnTo>
                  <a:lnTo>
                    <a:pt x="2382659" y="2515019"/>
                  </a:lnTo>
                  <a:lnTo>
                    <a:pt x="2356904" y="2555748"/>
                  </a:lnTo>
                  <a:lnTo>
                    <a:pt x="2334577" y="2599017"/>
                  </a:lnTo>
                  <a:lnTo>
                    <a:pt x="2317204" y="2645206"/>
                  </a:lnTo>
                  <a:lnTo>
                    <a:pt x="2306282" y="2694686"/>
                  </a:lnTo>
                  <a:lnTo>
                    <a:pt x="2304885" y="2748623"/>
                  </a:lnTo>
                  <a:lnTo>
                    <a:pt x="2315019" y="2798457"/>
                  </a:lnTo>
                  <a:lnTo>
                    <a:pt x="2334603" y="2844457"/>
                  </a:lnTo>
                  <a:lnTo>
                    <a:pt x="2361577" y="2886900"/>
                  </a:lnTo>
                  <a:lnTo>
                    <a:pt x="2393861" y="2926067"/>
                  </a:lnTo>
                  <a:lnTo>
                    <a:pt x="2429357" y="2962224"/>
                  </a:lnTo>
                  <a:lnTo>
                    <a:pt x="2465997" y="2995676"/>
                  </a:lnTo>
                  <a:lnTo>
                    <a:pt x="2476195" y="3048431"/>
                  </a:lnTo>
                  <a:lnTo>
                    <a:pt x="2487980" y="3099600"/>
                  </a:lnTo>
                  <a:lnTo>
                    <a:pt x="2501836" y="3148711"/>
                  </a:lnTo>
                  <a:lnTo>
                    <a:pt x="2518206" y="3195307"/>
                  </a:lnTo>
                  <a:lnTo>
                    <a:pt x="2527706" y="3172980"/>
                  </a:lnTo>
                  <a:lnTo>
                    <a:pt x="2533104" y="3164598"/>
                  </a:lnTo>
                  <a:lnTo>
                    <a:pt x="2540139" y="3153638"/>
                  </a:lnTo>
                  <a:lnTo>
                    <a:pt x="2550820" y="3133636"/>
                  </a:lnTo>
                  <a:lnTo>
                    <a:pt x="2555049" y="3109315"/>
                  </a:lnTo>
                  <a:lnTo>
                    <a:pt x="2547963" y="3079724"/>
                  </a:lnTo>
                  <a:lnTo>
                    <a:pt x="2539047" y="3059633"/>
                  </a:lnTo>
                  <a:lnTo>
                    <a:pt x="2539047" y="3120225"/>
                  </a:lnTo>
                  <a:lnTo>
                    <a:pt x="2533116" y="3142056"/>
                  </a:lnTo>
                  <a:lnTo>
                    <a:pt x="2495981" y="3073819"/>
                  </a:lnTo>
                  <a:lnTo>
                    <a:pt x="2483993" y="3025584"/>
                  </a:lnTo>
                  <a:lnTo>
                    <a:pt x="2473502" y="2975927"/>
                  </a:lnTo>
                  <a:lnTo>
                    <a:pt x="2469388" y="2952673"/>
                  </a:lnTo>
                  <a:lnTo>
                    <a:pt x="2464524" y="2925229"/>
                  </a:lnTo>
                  <a:lnTo>
                    <a:pt x="2457107" y="2873857"/>
                  </a:lnTo>
                  <a:lnTo>
                    <a:pt x="2451277" y="2822156"/>
                  </a:lnTo>
                  <a:lnTo>
                    <a:pt x="2447061" y="2770505"/>
                  </a:lnTo>
                  <a:lnTo>
                    <a:pt x="2444483" y="2719260"/>
                  </a:lnTo>
                  <a:lnTo>
                    <a:pt x="2453424" y="2755087"/>
                  </a:lnTo>
                  <a:lnTo>
                    <a:pt x="2461717" y="2799651"/>
                  </a:lnTo>
                  <a:lnTo>
                    <a:pt x="2469832" y="2848546"/>
                  </a:lnTo>
                  <a:lnTo>
                    <a:pt x="2478278" y="2897390"/>
                  </a:lnTo>
                  <a:lnTo>
                    <a:pt x="2487320" y="2938894"/>
                  </a:lnTo>
                  <a:lnTo>
                    <a:pt x="2498458" y="2978899"/>
                  </a:lnTo>
                  <a:lnTo>
                    <a:pt x="2511031" y="3016529"/>
                  </a:lnTo>
                  <a:lnTo>
                    <a:pt x="2524341" y="3050959"/>
                  </a:lnTo>
                  <a:lnTo>
                    <a:pt x="2537637" y="3092170"/>
                  </a:lnTo>
                  <a:lnTo>
                    <a:pt x="2539047" y="3120225"/>
                  </a:lnTo>
                  <a:lnTo>
                    <a:pt x="2539047" y="3059633"/>
                  </a:lnTo>
                  <a:lnTo>
                    <a:pt x="2533345" y="3046768"/>
                  </a:lnTo>
                  <a:lnTo>
                    <a:pt x="2519591" y="3013608"/>
                  </a:lnTo>
                  <a:lnTo>
                    <a:pt x="2522207" y="2963761"/>
                  </a:lnTo>
                  <a:lnTo>
                    <a:pt x="2552966" y="2922359"/>
                  </a:lnTo>
                  <a:lnTo>
                    <a:pt x="2567343" y="2903537"/>
                  </a:lnTo>
                  <a:lnTo>
                    <a:pt x="2595207" y="2861589"/>
                  </a:lnTo>
                  <a:lnTo>
                    <a:pt x="2616479" y="2820606"/>
                  </a:lnTo>
                  <a:lnTo>
                    <a:pt x="2629141" y="2768333"/>
                  </a:lnTo>
                  <a:lnTo>
                    <a:pt x="2630157" y="2720670"/>
                  </a:lnTo>
                  <a:close/>
                </a:path>
                <a:path extrusionOk="0" h="3195320" w="8395970">
                  <a:moveTo>
                    <a:pt x="2722308" y="283984"/>
                  </a:moveTo>
                  <a:lnTo>
                    <a:pt x="2687777" y="280517"/>
                  </a:lnTo>
                  <a:lnTo>
                    <a:pt x="2687777" y="290029"/>
                  </a:lnTo>
                  <a:lnTo>
                    <a:pt x="2637929" y="302361"/>
                  </a:lnTo>
                  <a:lnTo>
                    <a:pt x="2587256" y="313385"/>
                  </a:lnTo>
                  <a:lnTo>
                    <a:pt x="2535974" y="321411"/>
                  </a:lnTo>
                  <a:lnTo>
                    <a:pt x="2484272" y="324777"/>
                  </a:lnTo>
                  <a:lnTo>
                    <a:pt x="2432380" y="321779"/>
                  </a:lnTo>
                  <a:lnTo>
                    <a:pt x="2429256" y="321106"/>
                  </a:lnTo>
                  <a:lnTo>
                    <a:pt x="2380500" y="310743"/>
                  </a:lnTo>
                  <a:lnTo>
                    <a:pt x="2424633" y="290055"/>
                  </a:lnTo>
                  <a:lnTo>
                    <a:pt x="2472207" y="279247"/>
                  </a:lnTo>
                  <a:lnTo>
                    <a:pt x="2522778" y="276085"/>
                  </a:lnTo>
                  <a:lnTo>
                    <a:pt x="2575877" y="278333"/>
                  </a:lnTo>
                  <a:lnTo>
                    <a:pt x="2631021" y="283730"/>
                  </a:lnTo>
                  <a:lnTo>
                    <a:pt x="2687777" y="290029"/>
                  </a:lnTo>
                  <a:lnTo>
                    <a:pt x="2687777" y="280517"/>
                  </a:lnTo>
                  <a:lnTo>
                    <a:pt x="2668397" y="278561"/>
                  </a:lnTo>
                  <a:lnTo>
                    <a:pt x="2652992" y="276085"/>
                  </a:lnTo>
                  <a:lnTo>
                    <a:pt x="2612885" y="269646"/>
                  </a:lnTo>
                  <a:lnTo>
                    <a:pt x="2557703" y="261645"/>
                  </a:lnTo>
                  <a:lnTo>
                    <a:pt x="2504783" y="258953"/>
                  </a:lnTo>
                  <a:lnTo>
                    <a:pt x="2466695" y="265328"/>
                  </a:lnTo>
                  <a:lnTo>
                    <a:pt x="2427935" y="279247"/>
                  </a:lnTo>
                  <a:lnTo>
                    <a:pt x="2391384" y="295948"/>
                  </a:lnTo>
                  <a:lnTo>
                    <a:pt x="2359774" y="310743"/>
                  </a:lnTo>
                  <a:lnTo>
                    <a:pt x="2355456" y="304634"/>
                  </a:lnTo>
                  <a:lnTo>
                    <a:pt x="2353018" y="298157"/>
                  </a:lnTo>
                  <a:lnTo>
                    <a:pt x="2350605" y="292265"/>
                  </a:lnTo>
                  <a:lnTo>
                    <a:pt x="2346388" y="287870"/>
                  </a:lnTo>
                  <a:lnTo>
                    <a:pt x="2341638" y="285115"/>
                  </a:lnTo>
                  <a:lnTo>
                    <a:pt x="2325687" y="291325"/>
                  </a:lnTo>
                  <a:lnTo>
                    <a:pt x="2317902" y="300316"/>
                  </a:lnTo>
                  <a:lnTo>
                    <a:pt x="2315578" y="312724"/>
                  </a:lnTo>
                  <a:lnTo>
                    <a:pt x="2320785" y="322745"/>
                  </a:lnTo>
                  <a:lnTo>
                    <a:pt x="2335619" y="324548"/>
                  </a:lnTo>
                  <a:lnTo>
                    <a:pt x="2334158" y="466661"/>
                  </a:lnTo>
                  <a:lnTo>
                    <a:pt x="2333002" y="567296"/>
                  </a:lnTo>
                  <a:lnTo>
                    <a:pt x="2332380" y="618096"/>
                  </a:lnTo>
                  <a:lnTo>
                    <a:pt x="2331707" y="668642"/>
                  </a:lnTo>
                  <a:lnTo>
                    <a:pt x="2331008" y="718515"/>
                  </a:lnTo>
                  <a:lnTo>
                    <a:pt x="2330272" y="767270"/>
                  </a:lnTo>
                  <a:lnTo>
                    <a:pt x="2329510" y="814476"/>
                  </a:lnTo>
                  <a:lnTo>
                    <a:pt x="2328710" y="859713"/>
                  </a:lnTo>
                  <a:lnTo>
                    <a:pt x="2351227" y="857211"/>
                  </a:lnTo>
                  <a:lnTo>
                    <a:pt x="2375281" y="856234"/>
                  </a:lnTo>
                  <a:lnTo>
                    <a:pt x="2407285" y="856183"/>
                  </a:lnTo>
                  <a:lnTo>
                    <a:pt x="2425382" y="856259"/>
                  </a:lnTo>
                  <a:lnTo>
                    <a:pt x="2420683" y="808977"/>
                  </a:lnTo>
                  <a:lnTo>
                    <a:pt x="2415438" y="760285"/>
                  </a:lnTo>
                  <a:lnTo>
                    <a:pt x="2415019" y="756653"/>
                  </a:lnTo>
                  <a:lnTo>
                    <a:pt x="2415019" y="845896"/>
                  </a:lnTo>
                  <a:lnTo>
                    <a:pt x="2393302" y="845896"/>
                  </a:lnTo>
                  <a:lnTo>
                    <a:pt x="2376132" y="846823"/>
                  </a:lnTo>
                  <a:lnTo>
                    <a:pt x="2360218" y="848156"/>
                  </a:lnTo>
                  <a:lnTo>
                    <a:pt x="2342515" y="849350"/>
                  </a:lnTo>
                  <a:lnTo>
                    <a:pt x="2344178" y="800963"/>
                  </a:lnTo>
                  <a:lnTo>
                    <a:pt x="2345283" y="752017"/>
                  </a:lnTo>
                  <a:lnTo>
                    <a:pt x="2345931" y="702589"/>
                  </a:lnTo>
                  <a:lnTo>
                    <a:pt x="2346121" y="668642"/>
                  </a:lnTo>
                  <a:lnTo>
                    <a:pt x="2346083" y="546862"/>
                  </a:lnTo>
                  <a:lnTo>
                    <a:pt x="2345893" y="497624"/>
                  </a:lnTo>
                  <a:lnTo>
                    <a:pt x="2345779" y="459714"/>
                  </a:lnTo>
                  <a:lnTo>
                    <a:pt x="2345740" y="400215"/>
                  </a:lnTo>
                  <a:lnTo>
                    <a:pt x="2345969" y="352183"/>
                  </a:lnTo>
                  <a:lnTo>
                    <a:pt x="2354211" y="400215"/>
                  </a:lnTo>
                  <a:lnTo>
                    <a:pt x="2361996" y="448716"/>
                  </a:lnTo>
                  <a:lnTo>
                    <a:pt x="2369362" y="497624"/>
                  </a:lnTo>
                  <a:lnTo>
                    <a:pt x="2376398" y="546862"/>
                  </a:lnTo>
                  <a:lnTo>
                    <a:pt x="2383155" y="596379"/>
                  </a:lnTo>
                  <a:lnTo>
                    <a:pt x="2389695" y="646112"/>
                  </a:lnTo>
                  <a:lnTo>
                    <a:pt x="2396083" y="695998"/>
                  </a:lnTo>
                  <a:lnTo>
                    <a:pt x="2408682" y="795959"/>
                  </a:lnTo>
                  <a:lnTo>
                    <a:pt x="2415019" y="845896"/>
                  </a:lnTo>
                  <a:lnTo>
                    <a:pt x="2415019" y="756653"/>
                  </a:lnTo>
                  <a:lnTo>
                    <a:pt x="2409710" y="710552"/>
                  </a:lnTo>
                  <a:lnTo>
                    <a:pt x="2403538" y="660171"/>
                  </a:lnTo>
                  <a:lnTo>
                    <a:pt x="2396998" y="609511"/>
                  </a:lnTo>
                  <a:lnTo>
                    <a:pt x="2390127" y="558965"/>
                  </a:lnTo>
                  <a:lnTo>
                    <a:pt x="2383002" y="508901"/>
                  </a:lnTo>
                  <a:lnTo>
                    <a:pt x="2375649" y="459714"/>
                  </a:lnTo>
                  <a:lnTo>
                    <a:pt x="2368143" y="411759"/>
                  </a:lnTo>
                  <a:lnTo>
                    <a:pt x="2360523" y="365429"/>
                  </a:lnTo>
                  <a:lnTo>
                    <a:pt x="2352865" y="321106"/>
                  </a:lnTo>
                  <a:lnTo>
                    <a:pt x="2402560" y="332232"/>
                  </a:lnTo>
                  <a:lnTo>
                    <a:pt x="2435847" y="338912"/>
                  </a:lnTo>
                  <a:lnTo>
                    <a:pt x="2467330" y="341871"/>
                  </a:lnTo>
                  <a:lnTo>
                    <a:pt x="2511691" y="341833"/>
                  </a:lnTo>
                  <a:lnTo>
                    <a:pt x="2554224" y="334911"/>
                  </a:lnTo>
                  <a:lnTo>
                    <a:pt x="2595143" y="324777"/>
                  </a:lnTo>
                  <a:lnTo>
                    <a:pt x="2617863" y="319138"/>
                  </a:lnTo>
                  <a:lnTo>
                    <a:pt x="2681071" y="300253"/>
                  </a:lnTo>
                  <a:lnTo>
                    <a:pt x="2722308" y="283984"/>
                  </a:lnTo>
                  <a:close/>
                </a:path>
                <a:path extrusionOk="0" h="3195320" w="8395970">
                  <a:moveTo>
                    <a:pt x="3511435" y="190766"/>
                  </a:moveTo>
                  <a:lnTo>
                    <a:pt x="3495675" y="196342"/>
                  </a:lnTo>
                  <a:lnTo>
                    <a:pt x="3495675" y="211772"/>
                  </a:lnTo>
                  <a:lnTo>
                    <a:pt x="3485985" y="249631"/>
                  </a:lnTo>
                  <a:lnTo>
                    <a:pt x="3479393" y="290906"/>
                  </a:lnTo>
                  <a:lnTo>
                    <a:pt x="3473500" y="332892"/>
                  </a:lnTo>
                  <a:lnTo>
                    <a:pt x="3465906" y="372859"/>
                  </a:lnTo>
                  <a:lnTo>
                    <a:pt x="3431324" y="348792"/>
                  </a:lnTo>
                  <a:lnTo>
                    <a:pt x="3423882" y="342176"/>
                  </a:lnTo>
                  <a:lnTo>
                    <a:pt x="3423882" y="372859"/>
                  </a:lnTo>
                  <a:lnTo>
                    <a:pt x="3417798" y="392709"/>
                  </a:lnTo>
                  <a:lnTo>
                    <a:pt x="3401072" y="418122"/>
                  </a:lnTo>
                  <a:lnTo>
                    <a:pt x="3380003" y="444538"/>
                  </a:lnTo>
                  <a:lnTo>
                    <a:pt x="3340608" y="491667"/>
                  </a:lnTo>
                  <a:lnTo>
                    <a:pt x="3322358" y="514477"/>
                  </a:lnTo>
                  <a:lnTo>
                    <a:pt x="3307600" y="536498"/>
                  </a:lnTo>
                  <a:lnTo>
                    <a:pt x="3297821" y="558457"/>
                  </a:lnTo>
                  <a:lnTo>
                    <a:pt x="3302101" y="570814"/>
                  </a:lnTo>
                  <a:lnTo>
                    <a:pt x="3307511" y="582041"/>
                  </a:lnTo>
                  <a:lnTo>
                    <a:pt x="3312452" y="593737"/>
                  </a:lnTo>
                  <a:lnTo>
                    <a:pt x="3315322" y="607491"/>
                  </a:lnTo>
                  <a:lnTo>
                    <a:pt x="3293199" y="616877"/>
                  </a:lnTo>
                  <a:lnTo>
                    <a:pt x="3273031" y="628230"/>
                  </a:lnTo>
                  <a:lnTo>
                    <a:pt x="3234779" y="653021"/>
                  </a:lnTo>
                  <a:lnTo>
                    <a:pt x="3206826" y="623747"/>
                  </a:lnTo>
                  <a:lnTo>
                    <a:pt x="3202254" y="589051"/>
                  </a:lnTo>
                  <a:lnTo>
                    <a:pt x="3214370" y="551446"/>
                  </a:lnTo>
                  <a:lnTo>
                    <a:pt x="3236468" y="513461"/>
                  </a:lnTo>
                  <a:lnTo>
                    <a:pt x="3283813" y="446405"/>
                  </a:lnTo>
                  <a:lnTo>
                    <a:pt x="3307003" y="410464"/>
                  </a:lnTo>
                  <a:lnTo>
                    <a:pt x="3328797" y="377596"/>
                  </a:lnTo>
                  <a:lnTo>
                    <a:pt x="3349980" y="347611"/>
                  </a:lnTo>
                  <a:lnTo>
                    <a:pt x="3371367" y="320332"/>
                  </a:lnTo>
                  <a:lnTo>
                    <a:pt x="3385502" y="333438"/>
                  </a:lnTo>
                  <a:lnTo>
                    <a:pt x="3402380" y="344906"/>
                  </a:lnTo>
                  <a:lnTo>
                    <a:pt x="3416884" y="357212"/>
                  </a:lnTo>
                  <a:lnTo>
                    <a:pt x="3423882" y="372859"/>
                  </a:lnTo>
                  <a:lnTo>
                    <a:pt x="3423882" y="342176"/>
                  </a:lnTo>
                  <a:lnTo>
                    <a:pt x="3400285" y="321170"/>
                  </a:lnTo>
                  <a:lnTo>
                    <a:pt x="3399371" y="320332"/>
                  </a:lnTo>
                  <a:lnTo>
                    <a:pt x="3369665" y="293141"/>
                  </a:lnTo>
                  <a:lnTo>
                    <a:pt x="3336340" y="267804"/>
                  </a:lnTo>
                  <a:lnTo>
                    <a:pt x="3370376" y="248158"/>
                  </a:lnTo>
                  <a:lnTo>
                    <a:pt x="3410356" y="234137"/>
                  </a:lnTo>
                  <a:lnTo>
                    <a:pt x="3495675" y="211772"/>
                  </a:lnTo>
                  <a:lnTo>
                    <a:pt x="3495675" y="196342"/>
                  </a:lnTo>
                  <a:lnTo>
                    <a:pt x="3460978" y="208597"/>
                  </a:lnTo>
                  <a:lnTo>
                    <a:pt x="3408375" y="224269"/>
                  </a:lnTo>
                  <a:lnTo>
                    <a:pt x="3357397" y="241592"/>
                  </a:lnTo>
                  <a:lnTo>
                    <a:pt x="3311829" y="264299"/>
                  </a:lnTo>
                  <a:lnTo>
                    <a:pt x="3318853" y="278282"/>
                  </a:lnTo>
                  <a:lnTo>
                    <a:pt x="3330994" y="287159"/>
                  </a:lnTo>
                  <a:lnTo>
                    <a:pt x="3344062" y="295109"/>
                  </a:lnTo>
                  <a:lnTo>
                    <a:pt x="3353854" y="306324"/>
                  </a:lnTo>
                  <a:lnTo>
                    <a:pt x="3333953" y="339305"/>
                  </a:lnTo>
                  <a:lnTo>
                    <a:pt x="3311537" y="374408"/>
                  </a:lnTo>
                  <a:lnTo>
                    <a:pt x="3286658" y="412242"/>
                  </a:lnTo>
                  <a:lnTo>
                    <a:pt x="3259302" y="453402"/>
                  </a:lnTo>
                  <a:lnTo>
                    <a:pt x="3236341" y="485533"/>
                  </a:lnTo>
                  <a:lnTo>
                    <a:pt x="3207486" y="528243"/>
                  </a:lnTo>
                  <a:lnTo>
                    <a:pt x="3184410" y="573786"/>
                  </a:lnTo>
                  <a:lnTo>
                    <a:pt x="3178759" y="614489"/>
                  </a:lnTo>
                  <a:lnTo>
                    <a:pt x="3185769" y="630694"/>
                  </a:lnTo>
                  <a:lnTo>
                    <a:pt x="3198330" y="646099"/>
                  </a:lnTo>
                  <a:lnTo>
                    <a:pt x="3213354" y="660577"/>
                  </a:lnTo>
                  <a:lnTo>
                    <a:pt x="3227781" y="674027"/>
                  </a:lnTo>
                  <a:lnTo>
                    <a:pt x="3254095" y="658317"/>
                  </a:lnTo>
                  <a:lnTo>
                    <a:pt x="3263722" y="653021"/>
                  </a:lnTo>
                  <a:lnTo>
                    <a:pt x="3281222" y="643407"/>
                  </a:lnTo>
                  <a:lnTo>
                    <a:pt x="3336340" y="614489"/>
                  </a:lnTo>
                  <a:lnTo>
                    <a:pt x="3332619" y="599833"/>
                  </a:lnTo>
                  <a:lnTo>
                    <a:pt x="3326777" y="587286"/>
                  </a:lnTo>
                  <a:lnTo>
                    <a:pt x="3320465" y="575208"/>
                  </a:lnTo>
                  <a:lnTo>
                    <a:pt x="3315322" y="561962"/>
                  </a:lnTo>
                  <a:lnTo>
                    <a:pt x="3344253" y="514718"/>
                  </a:lnTo>
                  <a:lnTo>
                    <a:pt x="3375126" y="469430"/>
                  </a:lnTo>
                  <a:lnTo>
                    <a:pt x="3407638" y="425767"/>
                  </a:lnTo>
                  <a:lnTo>
                    <a:pt x="3441408" y="383374"/>
                  </a:lnTo>
                  <a:lnTo>
                    <a:pt x="3450513" y="385660"/>
                  </a:lnTo>
                  <a:lnTo>
                    <a:pt x="3456292" y="390156"/>
                  </a:lnTo>
                  <a:lnTo>
                    <a:pt x="3462490" y="396494"/>
                  </a:lnTo>
                  <a:lnTo>
                    <a:pt x="3472916" y="404380"/>
                  </a:lnTo>
                  <a:lnTo>
                    <a:pt x="3478822" y="383374"/>
                  </a:lnTo>
                  <a:lnTo>
                    <a:pt x="3481768" y="372859"/>
                  </a:lnTo>
                  <a:lnTo>
                    <a:pt x="3486950" y="354393"/>
                  </a:lnTo>
                  <a:lnTo>
                    <a:pt x="3497808" y="298831"/>
                  </a:lnTo>
                  <a:lnTo>
                    <a:pt x="3505847" y="242633"/>
                  </a:lnTo>
                  <a:lnTo>
                    <a:pt x="3509175" y="211772"/>
                  </a:lnTo>
                  <a:lnTo>
                    <a:pt x="3511435" y="190766"/>
                  </a:lnTo>
                  <a:close/>
                </a:path>
                <a:path extrusionOk="0" h="3195320" w="8395970">
                  <a:moveTo>
                    <a:pt x="3795103" y="695032"/>
                  </a:moveTo>
                  <a:lnTo>
                    <a:pt x="3776218" y="674509"/>
                  </a:lnTo>
                  <a:lnTo>
                    <a:pt x="3767086" y="668185"/>
                  </a:lnTo>
                  <a:lnTo>
                    <a:pt x="3767086" y="702043"/>
                  </a:lnTo>
                  <a:lnTo>
                    <a:pt x="3734384" y="728573"/>
                  </a:lnTo>
                  <a:lnTo>
                    <a:pt x="3688651" y="738797"/>
                  </a:lnTo>
                  <a:lnTo>
                    <a:pt x="3635730" y="739406"/>
                  </a:lnTo>
                  <a:lnTo>
                    <a:pt x="3581489" y="737057"/>
                  </a:lnTo>
                  <a:lnTo>
                    <a:pt x="3536124" y="737895"/>
                  </a:lnTo>
                  <a:lnTo>
                    <a:pt x="3491661" y="740943"/>
                  </a:lnTo>
                  <a:lnTo>
                    <a:pt x="3449205" y="742924"/>
                  </a:lnTo>
                  <a:lnTo>
                    <a:pt x="3409886" y="740562"/>
                  </a:lnTo>
                  <a:lnTo>
                    <a:pt x="3410178" y="721588"/>
                  </a:lnTo>
                  <a:lnTo>
                    <a:pt x="3409518" y="702043"/>
                  </a:lnTo>
                  <a:lnTo>
                    <a:pt x="3409899" y="682790"/>
                  </a:lnTo>
                  <a:lnTo>
                    <a:pt x="3413391" y="667016"/>
                  </a:lnTo>
                  <a:lnTo>
                    <a:pt x="3463036" y="661758"/>
                  </a:lnTo>
                  <a:lnTo>
                    <a:pt x="3514102" y="663244"/>
                  </a:lnTo>
                  <a:lnTo>
                    <a:pt x="3564801" y="667105"/>
                  </a:lnTo>
                  <a:lnTo>
                    <a:pt x="3613378" y="668997"/>
                  </a:lnTo>
                  <a:lnTo>
                    <a:pt x="3658044" y="664578"/>
                  </a:lnTo>
                  <a:lnTo>
                    <a:pt x="3665334" y="661758"/>
                  </a:lnTo>
                  <a:lnTo>
                    <a:pt x="3693693" y="650798"/>
                  </a:lnTo>
                  <a:lnTo>
                    <a:pt x="3736632" y="671195"/>
                  </a:lnTo>
                  <a:lnTo>
                    <a:pt x="3767086" y="702043"/>
                  </a:lnTo>
                  <a:lnTo>
                    <a:pt x="3767086" y="668185"/>
                  </a:lnTo>
                  <a:lnTo>
                    <a:pt x="3752951" y="658380"/>
                  </a:lnTo>
                  <a:lnTo>
                    <a:pt x="3737622" y="649503"/>
                  </a:lnTo>
                  <a:lnTo>
                    <a:pt x="3727996" y="643940"/>
                  </a:lnTo>
                  <a:lnTo>
                    <a:pt x="3704056" y="628497"/>
                  </a:lnTo>
                  <a:lnTo>
                    <a:pt x="3662502" y="644613"/>
                  </a:lnTo>
                  <a:lnTo>
                    <a:pt x="3614699" y="650798"/>
                  </a:lnTo>
                  <a:lnTo>
                    <a:pt x="3563035" y="650697"/>
                  </a:lnTo>
                  <a:lnTo>
                    <a:pt x="3529063" y="648919"/>
                  </a:lnTo>
                  <a:lnTo>
                    <a:pt x="3509962" y="647928"/>
                  </a:lnTo>
                  <a:lnTo>
                    <a:pt x="3457905" y="646125"/>
                  </a:lnTo>
                  <a:lnTo>
                    <a:pt x="3409302" y="648919"/>
                  </a:lnTo>
                  <a:lnTo>
                    <a:pt x="3409823" y="635508"/>
                  </a:lnTo>
                  <a:lnTo>
                    <a:pt x="3409924" y="632790"/>
                  </a:lnTo>
                  <a:lnTo>
                    <a:pt x="3410750" y="615772"/>
                  </a:lnTo>
                  <a:lnTo>
                    <a:pt x="3408591" y="604545"/>
                  </a:lnTo>
                  <a:lnTo>
                    <a:pt x="3400260" y="605739"/>
                  </a:lnTo>
                  <a:lnTo>
                    <a:pt x="3388868" y="611365"/>
                  </a:lnTo>
                  <a:lnTo>
                    <a:pt x="3388868" y="772071"/>
                  </a:lnTo>
                  <a:lnTo>
                    <a:pt x="3354362" y="754926"/>
                  </a:lnTo>
                  <a:lnTo>
                    <a:pt x="3320681" y="736955"/>
                  </a:lnTo>
                  <a:lnTo>
                    <a:pt x="3289579" y="716407"/>
                  </a:lnTo>
                  <a:lnTo>
                    <a:pt x="3262807" y="691527"/>
                  </a:lnTo>
                  <a:lnTo>
                    <a:pt x="3289617" y="676325"/>
                  </a:lnTo>
                  <a:lnTo>
                    <a:pt x="3316236" y="660933"/>
                  </a:lnTo>
                  <a:lnTo>
                    <a:pt x="3344151" y="646823"/>
                  </a:lnTo>
                  <a:lnTo>
                    <a:pt x="3374860" y="635508"/>
                  </a:lnTo>
                  <a:lnTo>
                    <a:pt x="3383216" y="664794"/>
                  </a:lnTo>
                  <a:lnTo>
                    <a:pt x="3386963" y="698703"/>
                  </a:lnTo>
                  <a:lnTo>
                    <a:pt x="3388156" y="735152"/>
                  </a:lnTo>
                  <a:lnTo>
                    <a:pt x="3388868" y="772071"/>
                  </a:lnTo>
                  <a:lnTo>
                    <a:pt x="3388868" y="611365"/>
                  </a:lnTo>
                  <a:lnTo>
                    <a:pt x="3357245" y="626935"/>
                  </a:lnTo>
                  <a:lnTo>
                    <a:pt x="3312249" y="648614"/>
                  </a:lnTo>
                  <a:lnTo>
                    <a:pt x="3269018" y="672045"/>
                  </a:lnTo>
                  <a:lnTo>
                    <a:pt x="3231286" y="698538"/>
                  </a:lnTo>
                  <a:lnTo>
                    <a:pt x="3277171" y="723607"/>
                  </a:lnTo>
                  <a:lnTo>
                    <a:pt x="3321723" y="754291"/>
                  </a:lnTo>
                  <a:lnTo>
                    <a:pt x="3366579" y="782472"/>
                  </a:lnTo>
                  <a:lnTo>
                    <a:pt x="3413391" y="800087"/>
                  </a:lnTo>
                  <a:lnTo>
                    <a:pt x="3412896" y="782993"/>
                  </a:lnTo>
                  <a:lnTo>
                    <a:pt x="3412096" y="773963"/>
                  </a:lnTo>
                  <a:lnTo>
                    <a:pt x="3412045" y="772071"/>
                  </a:lnTo>
                  <a:lnTo>
                    <a:pt x="3411931" y="767486"/>
                  </a:lnTo>
                  <a:lnTo>
                    <a:pt x="3413391" y="758063"/>
                  </a:lnTo>
                  <a:lnTo>
                    <a:pt x="3456673" y="750316"/>
                  </a:lnTo>
                  <a:lnTo>
                    <a:pt x="3505238" y="748576"/>
                  </a:lnTo>
                  <a:lnTo>
                    <a:pt x="3556698" y="750341"/>
                  </a:lnTo>
                  <a:lnTo>
                    <a:pt x="3608743" y="753135"/>
                  </a:lnTo>
                  <a:lnTo>
                    <a:pt x="3658984" y="754443"/>
                  </a:lnTo>
                  <a:lnTo>
                    <a:pt x="3705098" y="751776"/>
                  </a:lnTo>
                  <a:lnTo>
                    <a:pt x="3718979" y="748576"/>
                  </a:lnTo>
                  <a:lnTo>
                    <a:pt x="3743528" y="742924"/>
                  </a:lnTo>
                  <a:lnTo>
                    <a:pt x="3744722" y="742645"/>
                  </a:lnTo>
                  <a:lnTo>
                    <a:pt x="3750246" y="739406"/>
                  </a:lnTo>
                  <a:lnTo>
                    <a:pt x="3775506" y="724573"/>
                  </a:lnTo>
                  <a:lnTo>
                    <a:pt x="3795103" y="695032"/>
                  </a:lnTo>
                  <a:close/>
                </a:path>
                <a:path extrusionOk="0" h="3195320" w="8395970">
                  <a:moveTo>
                    <a:pt x="3869283" y="523341"/>
                  </a:moveTo>
                  <a:lnTo>
                    <a:pt x="3868966" y="498919"/>
                  </a:lnTo>
                  <a:lnTo>
                    <a:pt x="3868826" y="488416"/>
                  </a:lnTo>
                  <a:lnTo>
                    <a:pt x="3868636" y="474408"/>
                  </a:lnTo>
                  <a:lnTo>
                    <a:pt x="3855212" y="475881"/>
                  </a:lnTo>
                  <a:lnTo>
                    <a:pt x="3854488" y="476288"/>
                  </a:lnTo>
                  <a:lnTo>
                    <a:pt x="3854488" y="533819"/>
                  </a:lnTo>
                  <a:lnTo>
                    <a:pt x="3852786" y="572020"/>
                  </a:lnTo>
                  <a:lnTo>
                    <a:pt x="3847617" y="609574"/>
                  </a:lnTo>
                  <a:lnTo>
                    <a:pt x="3844112" y="642505"/>
                  </a:lnTo>
                  <a:lnTo>
                    <a:pt x="3803688" y="631278"/>
                  </a:lnTo>
                  <a:lnTo>
                    <a:pt x="3765156" y="618159"/>
                  </a:lnTo>
                  <a:lnTo>
                    <a:pt x="3729329" y="602335"/>
                  </a:lnTo>
                  <a:lnTo>
                    <a:pt x="3697033" y="582968"/>
                  </a:lnTo>
                  <a:lnTo>
                    <a:pt x="3731018" y="558304"/>
                  </a:lnTo>
                  <a:lnTo>
                    <a:pt x="3769017" y="537654"/>
                  </a:lnTo>
                  <a:lnTo>
                    <a:pt x="3769423" y="537451"/>
                  </a:lnTo>
                  <a:lnTo>
                    <a:pt x="3808679" y="518642"/>
                  </a:lnTo>
                  <a:lnTo>
                    <a:pt x="3847617" y="498919"/>
                  </a:lnTo>
                  <a:lnTo>
                    <a:pt x="3854488" y="533819"/>
                  </a:lnTo>
                  <a:lnTo>
                    <a:pt x="3854488" y="476288"/>
                  </a:lnTo>
                  <a:lnTo>
                    <a:pt x="3845598" y="481139"/>
                  </a:lnTo>
                  <a:lnTo>
                    <a:pt x="3836111" y="486549"/>
                  </a:lnTo>
                  <a:lnTo>
                    <a:pt x="3823106" y="488416"/>
                  </a:lnTo>
                  <a:lnTo>
                    <a:pt x="3803180" y="457568"/>
                  </a:lnTo>
                  <a:lnTo>
                    <a:pt x="3802100" y="455485"/>
                  </a:lnTo>
                  <a:lnTo>
                    <a:pt x="3802100" y="502424"/>
                  </a:lnTo>
                  <a:lnTo>
                    <a:pt x="3783660" y="511124"/>
                  </a:lnTo>
                  <a:lnTo>
                    <a:pt x="3766261" y="520877"/>
                  </a:lnTo>
                  <a:lnTo>
                    <a:pt x="3748405" y="530161"/>
                  </a:lnTo>
                  <a:lnTo>
                    <a:pt x="3728555" y="537451"/>
                  </a:lnTo>
                  <a:lnTo>
                    <a:pt x="3704983" y="496951"/>
                  </a:lnTo>
                  <a:lnTo>
                    <a:pt x="3662629" y="413829"/>
                  </a:lnTo>
                  <a:lnTo>
                    <a:pt x="3639553" y="374446"/>
                  </a:lnTo>
                  <a:lnTo>
                    <a:pt x="3612337" y="338658"/>
                  </a:lnTo>
                  <a:lnTo>
                    <a:pt x="3601758" y="328993"/>
                  </a:lnTo>
                  <a:lnTo>
                    <a:pt x="3580752" y="309816"/>
                  </a:lnTo>
                  <a:lnTo>
                    <a:pt x="3578847" y="308076"/>
                  </a:lnTo>
                  <a:lnTo>
                    <a:pt x="3560153" y="306451"/>
                  </a:lnTo>
                  <a:lnTo>
                    <a:pt x="3552152" y="306908"/>
                  </a:lnTo>
                  <a:lnTo>
                    <a:pt x="3546462" y="309816"/>
                  </a:lnTo>
                  <a:lnTo>
                    <a:pt x="3546373" y="281279"/>
                  </a:lnTo>
                  <a:lnTo>
                    <a:pt x="3548977" y="244932"/>
                  </a:lnTo>
                  <a:lnTo>
                    <a:pt x="3552736" y="213664"/>
                  </a:lnTo>
                  <a:lnTo>
                    <a:pt x="3556089" y="200380"/>
                  </a:lnTo>
                  <a:lnTo>
                    <a:pt x="3600208" y="210731"/>
                  </a:lnTo>
                  <a:lnTo>
                    <a:pt x="3638486" y="231343"/>
                  </a:lnTo>
                  <a:lnTo>
                    <a:pt x="3671633" y="260311"/>
                  </a:lnTo>
                  <a:lnTo>
                    <a:pt x="3700348" y="295719"/>
                  </a:lnTo>
                  <a:lnTo>
                    <a:pt x="3725329" y="335661"/>
                  </a:lnTo>
                  <a:lnTo>
                    <a:pt x="3747300" y="378218"/>
                  </a:lnTo>
                  <a:lnTo>
                    <a:pt x="3766947" y="421474"/>
                  </a:lnTo>
                  <a:lnTo>
                    <a:pt x="3784981" y="463511"/>
                  </a:lnTo>
                  <a:lnTo>
                    <a:pt x="3802100" y="502424"/>
                  </a:lnTo>
                  <a:lnTo>
                    <a:pt x="3802100" y="455485"/>
                  </a:lnTo>
                  <a:lnTo>
                    <a:pt x="3784028" y="420420"/>
                  </a:lnTo>
                  <a:lnTo>
                    <a:pt x="3764635" y="379399"/>
                  </a:lnTo>
                  <a:lnTo>
                    <a:pt x="3743960" y="336931"/>
                  </a:lnTo>
                  <a:lnTo>
                    <a:pt x="3720998" y="295440"/>
                  </a:lnTo>
                  <a:lnTo>
                    <a:pt x="3694722" y="257327"/>
                  </a:lnTo>
                  <a:lnTo>
                    <a:pt x="3664102" y="225044"/>
                  </a:lnTo>
                  <a:lnTo>
                    <a:pt x="3628123" y="200990"/>
                  </a:lnTo>
                  <a:lnTo>
                    <a:pt x="3585743" y="187591"/>
                  </a:lnTo>
                  <a:lnTo>
                    <a:pt x="3535959" y="187261"/>
                  </a:lnTo>
                  <a:lnTo>
                    <a:pt x="3534410" y="225107"/>
                  </a:lnTo>
                  <a:lnTo>
                    <a:pt x="3527056" y="296545"/>
                  </a:lnTo>
                  <a:lnTo>
                    <a:pt x="3525456" y="334327"/>
                  </a:lnTo>
                  <a:lnTo>
                    <a:pt x="3567582" y="328993"/>
                  </a:lnTo>
                  <a:lnTo>
                    <a:pt x="3599700" y="347357"/>
                  </a:lnTo>
                  <a:lnTo>
                    <a:pt x="3624427" y="380644"/>
                  </a:lnTo>
                  <a:lnTo>
                    <a:pt x="3644328" y="420077"/>
                  </a:lnTo>
                  <a:lnTo>
                    <a:pt x="3662019" y="456895"/>
                  </a:lnTo>
                  <a:lnTo>
                    <a:pt x="3677259" y="482371"/>
                  </a:lnTo>
                  <a:lnTo>
                    <a:pt x="3692690" y="506412"/>
                  </a:lnTo>
                  <a:lnTo>
                    <a:pt x="3705034" y="529348"/>
                  </a:lnTo>
                  <a:lnTo>
                    <a:pt x="3711041" y="551446"/>
                  </a:lnTo>
                  <a:lnTo>
                    <a:pt x="3701300" y="560095"/>
                  </a:lnTo>
                  <a:lnTo>
                    <a:pt x="3688956" y="566140"/>
                  </a:lnTo>
                  <a:lnTo>
                    <a:pt x="3677145" y="572719"/>
                  </a:lnTo>
                  <a:lnTo>
                    <a:pt x="3712743" y="606666"/>
                  </a:lnTo>
                  <a:lnTo>
                    <a:pt x="3757828" y="628992"/>
                  </a:lnTo>
                  <a:lnTo>
                    <a:pt x="3804894" y="649338"/>
                  </a:lnTo>
                  <a:lnTo>
                    <a:pt x="3854615" y="667016"/>
                  </a:lnTo>
                  <a:lnTo>
                    <a:pt x="3859669" y="642505"/>
                  </a:lnTo>
                  <a:lnTo>
                    <a:pt x="3863136" y="625716"/>
                  </a:lnTo>
                  <a:lnTo>
                    <a:pt x="3867734" y="575805"/>
                  </a:lnTo>
                  <a:lnTo>
                    <a:pt x="3869283" y="523341"/>
                  </a:lnTo>
                  <a:close/>
                </a:path>
                <a:path extrusionOk="0" h="3195320" w="8395970">
                  <a:moveTo>
                    <a:pt x="7631519" y="209981"/>
                  </a:moveTo>
                  <a:lnTo>
                    <a:pt x="7628331" y="209715"/>
                  </a:lnTo>
                  <a:lnTo>
                    <a:pt x="7630719" y="210540"/>
                  </a:lnTo>
                  <a:lnTo>
                    <a:pt x="7631519" y="209981"/>
                  </a:lnTo>
                  <a:close/>
                </a:path>
                <a:path extrusionOk="0" h="3195320" w="8395970">
                  <a:moveTo>
                    <a:pt x="8356041" y="423684"/>
                  </a:moveTo>
                  <a:lnTo>
                    <a:pt x="8355254" y="420890"/>
                  </a:lnTo>
                  <a:lnTo>
                    <a:pt x="8352142" y="424891"/>
                  </a:lnTo>
                  <a:lnTo>
                    <a:pt x="8347977" y="425475"/>
                  </a:lnTo>
                  <a:lnTo>
                    <a:pt x="8308924" y="451040"/>
                  </a:lnTo>
                  <a:lnTo>
                    <a:pt x="8246300" y="460667"/>
                  </a:lnTo>
                  <a:lnTo>
                    <a:pt x="8195856" y="459371"/>
                  </a:lnTo>
                  <a:lnTo>
                    <a:pt x="8144421" y="456958"/>
                  </a:lnTo>
                  <a:lnTo>
                    <a:pt x="8096199" y="458304"/>
                  </a:lnTo>
                  <a:lnTo>
                    <a:pt x="8055407" y="468287"/>
                  </a:lnTo>
                  <a:lnTo>
                    <a:pt x="8026247" y="491794"/>
                  </a:lnTo>
                  <a:lnTo>
                    <a:pt x="8064868" y="478574"/>
                  </a:lnTo>
                  <a:lnTo>
                    <a:pt x="8109775" y="473760"/>
                  </a:lnTo>
                  <a:lnTo>
                    <a:pt x="8158188" y="473837"/>
                  </a:lnTo>
                  <a:lnTo>
                    <a:pt x="8207337" y="475246"/>
                  </a:lnTo>
                  <a:lnTo>
                    <a:pt x="8254466" y="474484"/>
                  </a:lnTo>
                  <a:lnTo>
                    <a:pt x="8296796" y="467982"/>
                  </a:lnTo>
                  <a:lnTo>
                    <a:pt x="8331581" y="452234"/>
                  </a:lnTo>
                  <a:lnTo>
                    <a:pt x="8356041" y="423684"/>
                  </a:lnTo>
                  <a:close/>
                </a:path>
                <a:path extrusionOk="0" h="3195320" w="8395970">
                  <a:moveTo>
                    <a:pt x="8395475" y="387832"/>
                  </a:moveTo>
                  <a:lnTo>
                    <a:pt x="8370392" y="392480"/>
                  </a:lnTo>
                  <a:lnTo>
                    <a:pt x="8370392" y="409346"/>
                  </a:lnTo>
                  <a:lnTo>
                    <a:pt x="8366417" y="453580"/>
                  </a:lnTo>
                  <a:lnTo>
                    <a:pt x="8348142" y="492493"/>
                  </a:lnTo>
                  <a:lnTo>
                    <a:pt x="8319059" y="525043"/>
                  </a:lnTo>
                  <a:lnTo>
                    <a:pt x="8282660" y="550202"/>
                  </a:lnTo>
                  <a:lnTo>
                    <a:pt x="8242452" y="566953"/>
                  </a:lnTo>
                  <a:lnTo>
                    <a:pt x="8201901" y="574255"/>
                  </a:lnTo>
                  <a:lnTo>
                    <a:pt x="8147075" y="568261"/>
                  </a:lnTo>
                  <a:lnTo>
                    <a:pt x="8099133" y="548665"/>
                  </a:lnTo>
                  <a:lnTo>
                    <a:pt x="8057693" y="524065"/>
                  </a:lnTo>
                  <a:lnTo>
                    <a:pt x="8015491" y="498970"/>
                  </a:lnTo>
                  <a:lnTo>
                    <a:pt x="7993443" y="534098"/>
                  </a:lnTo>
                  <a:lnTo>
                    <a:pt x="7989570" y="578383"/>
                  </a:lnTo>
                  <a:lnTo>
                    <a:pt x="7998130" y="627875"/>
                  </a:lnTo>
                  <a:lnTo>
                    <a:pt x="8013332" y="678586"/>
                  </a:lnTo>
                  <a:lnTo>
                    <a:pt x="8029410" y="726554"/>
                  </a:lnTo>
                  <a:lnTo>
                    <a:pt x="8040586" y="767829"/>
                  </a:lnTo>
                  <a:lnTo>
                    <a:pt x="8030210" y="770890"/>
                  </a:lnTo>
                  <a:lnTo>
                    <a:pt x="8019516" y="773658"/>
                  </a:lnTo>
                  <a:lnTo>
                    <a:pt x="8008620" y="776198"/>
                  </a:lnTo>
                  <a:lnTo>
                    <a:pt x="7997558" y="778586"/>
                  </a:lnTo>
                  <a:lnTo>
                    <a:pt x="7982382" y="740422"/>
                  </a:lnTo>
                  <a:lnTo>
                    <a:pt x="7975828" y="693000"/>
                  </a:lnTo>
                  <a:lnTo>
                    <a:pt x="7974470" y="640422"/>
                  </a:lnTo>
                  <a:lnTo>
                    <a:pt x="7974762" y="601433"/>
                  </a:lnTo>
                  <a:lnTo>
                    <a:pt x="7974787" y="583857"/>
                  </a:lnTo>
                  <a:lnTo>
                    <a:pt x="7973555" y="536308"/>
                  </a:lnTo>
                  <a:lnTo>
                    <a:pt x="7967091" y="492988"/>
                  </a:lnTo>
                  <a:lnTo>
                    <a:pt x="7969593" y="481050"/>
                  </a:lnTo>
                  <a:lnTo>
                    <a:pt x="7968450" y="408774"/>
                  </a:lnTo>
                  <a:lnTo>
                    <a:pt x="7945958" y="376885"/>
                  </a:lnTo>
                  <a:lnTo>
                    <a:pt x="7912735" y="350735"/>
                  </a:lnTo>
                  <a:lnTo>
                    <a:pt x="7872298" y="329526"/>
                  </a:lnTo>
                  <a:lnTo>
                    <a:pt x="7828191" y="312445"/>
                  </a:lnTo>
                  <a:lnTo>
                    <a:pt x="7783931" y="298704"/>
                  </a:lnTo>
                  <a:lnTo>
                    <a:pt x="7743037" y="287464"/>
                  </a:lnTo>
                  <a:lnTo>
                    <a:pt x="7725283" y="277380"/>
                  </a:lnTo>
                  <a:lnTo>
                    <a:pt x="7714818" y="271780"/>
                  </a:lnTo>
                  <a:lnTo>
                    <a:pt x="7682103" y="255193"/>
                  </a:lnTo>
                  <a:lnTo>
                    <a:pt x="7698232" y="273113"/>
                  </a:lnTo>
                  <a:lnTo>
                    <a:pt x="7726070" y="287667"/>
                  </a:lnTo>
                  <a:lnTo>
                    <a:pt x="7826819" y="326186"/>
                  </a:lnTo>
                  <a:lnTo>
                    <a:pt x="7868005" y="340969"/>
                  </a:lnTo>
                  <a:lnTo>
                    <a:pt x="7905115" y="359054"/>
                  </a:lnTo>
                  <a:lnTo>
                    <a:pt x="7935417" y="385216"/>
                  </a:lnTo>
                  <a:lnTo>
                    <a:pt x="7956182" y="424281"/>
                  </a:lnTo>
                  <a:lnTo>
                    <a:pt x="7964703" y="481050"/>
                  </a:lnTo>
                  <a:lnTo>
                    <a:pt x="7936992" y="457403"/>
                  </a:lnTo>
                  <a:lnTo>
                    <a:pt x="7894320" y="444525"/>
                  </a:lnTo>
                  <a:lnTo>
                    <a:pt x="7844676" y="437642"/>
                  </a:lnTo>
                  <a:lnTo>
                    <a:pt x="7796060" y="431990"/>
                  </a:lnTo>
                  <a:lnTo>
                    <a:pt x="7756487" y="422795"/>
                  </a:lnTo>
                  <a:lnTo>
                    <a:pt x="7719428" y="400773"/>
                  </a:lnTo>
                  <a:lnTo>
                    <a:pt x="7690307" y="368122"/>
                  </a:lnTo>
                  <a:lnTo>
                    <a:pt x="7669047" y="327215"/>
                  </a:lnTo>
                  <a:lnTo>
                    <a:pt x="7655585" y="280416"/>
                  </a:lnTo>
                  <a:lnTo>
                    <a:pt x="7649832" y="230098"/>
                  </a:lnTo>
                  <a:lnTo>
                    <a:pt x="7676439" y="231813"/>
                  </a:lnTo>
                  <a:lnTo>
                    <a:pt x="7704201" y="231165"/>
                  </a:lnTo>
                  <a:lnTo>
                    <a:pt x="7718679" y="230098"/>
                  </a:lnTo>
                  <a:lnTo>
                    <a:pt x="7732573" y="229082"/>
                  </a:lnTo>
                  <a:lnTo>
                    <a:pt x="7760970" y="226517"/>
                  </a:lnTo>
                  <a:lnTo>
                    <a:pt x="7810195" y="225463"/>
                  </a:lnTo>
                  <a:lnTo>
                    <a:pt x="7856347" y="231114"/>
                  </a:lnTo>
                  <a:lnTo>
                    <a:pt x="7898282" y="243408"/>
                  </a:lnTo>
                  <a:lnTo>
                    <a:pt x="7934871" y="262280"/>
                  </a:lnTo>
                  <a:lnTo>
                    <a:pt x="7964945" y="287667"/>
                  </a:lnTo>
                  <a:lnTo>
                    <a:pt x="7987385" y="319481"/>
                  </a:lnTo>
                  <a:lnTo>
                    <a:pt x="8001038" y="357682"/>
                  </a:lnTo>
                  <a:lnTo>
                    <a:pt x="8004746" y="402170"/>
                  </a:lnTo>
                  <a:lnTo>
                    <a:pt x="8001051" y="423164"/>
                  </a:lnTo>
                  <a:lnTo>
                    <a:pt x="7995298" y="445058"/>
                  </a:lnTo>
                  <a:lnTo>
                    <a:pt x="7993367" y="466115"/>
                  </a:lnTo>
                  <a:lnTo>
                    <a:pt x="8001152" y="484632"/>
                  </a:lnTo>
                  <a:lnTo>
                    <a:pt x="8014081" y="465848"/>
                  </a:lnTo>
                  <a:lnTo>
                    <a:pt x="8024050" y="453580"/>
                  </a:lnTo>
                  <a:lnTo>
                    <a:pt x="8033207" y="444411"/>
                  </a:lnTo>
                  <a:lnTo>
                    <a:pt x="8040230" y="438023"/>
                  </a:lnTo>
                  <a:lnTo>
                    <a:pt x="8044167" y="434441"/>
                  </a:lnTo>
                  <a:lnTo>
                    <a:pt x="8068602" y="415442"/>
                  </a:lnTo>
                  <a:lnTo>
                    <a:pt x="8096047" y="400227"/>
                  </a:lnTo>
                  <a:lnTo>
                    <a:pt x="8125333" y="389559"/>
                  </a:lnTo>
                  <a:lnTo>
                    <a:pt x="8155292" y="384251"/>
                  </a:lnTo>
                  <a:lnTo>
                    <a:pt x="8195970" y="386359"/>
                  </a:lnTo>
                  <a:lnTo>
                    <a:pt x="8237474" y="395439"/>
                  </a:lnTo>
                  <a:lnTo>
                    <a:pt x="8280146" y="405980"/>
                  </a:lnTo>
                  <a:lnTo>
                    <a:pt x="8324342" y="412445"/>
                  </a:lnTo>
                  <a:lnTo>
                    <a:pt x="8370392" y="409346"/>
                  </a:lnTo>
                  <a:lnTo>
                    <a:pt x="8370392" y="392480"/>
                  </a:lnTo>
                  <a:lnTo>
                    <a:pt x="8348840" y="396468"/>
                  </a:lnTo>
                  <a:lnTo>
                    <a:pt x="8301672" y="393928"/>
                  </a:lnTo>
                  <a:lnTo>
                    <a:pt x="8254390" y="385457"/>
                  </a:lnTo>
                  <a:lnTo>
                    <a:pt x="8248167" y="384251"/>
                  </a:lnTo>
                  <a:lnTo>
                    <a:pt x="8207388" y="376326"/>
                  </a:lnTo>
                  <a:lnTo>
                    <a:pt x="8161083" y="371792"/>
                  </a:lnTo>
                  <a:lnTo>
                    <a:pt x="8115859" y="377088"/>
                  </a:lnTo>
                  <a:lnTo>
                    <a:pt x="8087601" y="389445"/>
                  </a:lnTo>
                  <a:lnTo>
                    <a:pt x="8064233" y="406476"/>
                  </a:lnTo>
                  <a:lnTo>
                    <a:pt x="8041589" y="424053"/>
                  </a:lnTo>
                  <a:lnTo>
                    <a:pt x="8015491" y="438023"/>
                  </a:lnTo>
                  <a:lnTo>
                    <a:pt x="8021053" y="386359"/>
                  </a:lnTo>
                  <a:lnTo>
                    <a:pt x="8021066" y="385216"/>
                  </a:lnTo>
                  <a:lnTo>
                    <a:pt x="8014792" y="341083"/>
                  </a:lnTo>
                  <a:lnTo>
                    <a:pt x="7998193" y="303834"/>
                  </a:lnTo>
                  <a:lnTo>
                    <a:pt x="7973073" y="273608"/>
                  </a:lnTo>
                  <a:lnTo>
                    <a:pt x="7941157" y="250037"/>
                  </a:lnTo>
                  <a:lnTo>
                    <a:pt x="7904175" y="232778"/>
                  </a:lnTo>
                  <a:lnTo>
                    <a:pt x="7878089" y="225463"/>
                  </a:lnTo>
                  <a:lnTo>
                    <a:pt x="7863853" y="221462"/>
                  </a:lnTo>
                  <a:lnTo>
                    <a:pt x="7852550" y="219925"/>
                  </a:lnTo>
                  <a:lnTo>
                    <a:pt x="7821904" y="215760"/>
                  </a:lnTo>
                  <a:lnTo>
                    <a:pt x="7774229" y="215963"/>
                  </a:lnTo>
                  <a:lnTo>
                    <a:pt x="7724991" y="219265"/>
                  </a:lnTo>
                  <a:lnTo>
                    <a:pt x="7677607" y="219925"/>
                  </a:lnTo>
                  <a:lnTo>
                    <a:pt x="7635494" y="212178"/>
                  </a:lnTo>
                  <a:lnTo>
                    <a:pt x="7630719" y="210540"/>
                  </a:lnTo>
                  <a:lnTo>
                    <a:pt x="7628331" y="212178"/>
                  </a:lnTo>
                  <a:lnTo>
                    <a:pt x="7634376" y="261658"/>
                  </a:lnTo>
                  <a:lnTo>
                    <a:pt x="7643292" y="307606"/>
                  </a:lnTo>
                  <a:lnTo>
                    <a:pt x="7657287" y="349758"/>
                  </a:lnTo>
                  <a:lnTo>
                    <a:pt x="7678509" y="387832"/>
                  </a:lnTo>
                  <a:lnTo>
                    <a:pt x="7710246" y="420674"/>
                  </a:lnTo>
                  <a:lnTo>
                    <a:pt x="7750175" y="442950"/>
                  </a:lnTo>
                  <a:lnTo>
                    <a:pt x="7797292" y="455612"/>
                  </a:lnTo>
                  <a:lnTo>
                    <a:pt x="7850594" y="459536"/>
                  </a:lnTo>
                  <a:lnTo>
                    <a:pt x="7885404" y="460806"/>
                  </a:lnTo>
                  <a:lnTo>
                    <a:pt x="7914106" y="466902"/>
                  </a:lnTo>
                  <a:lnTo>
                    <a:pt x="7947380" y="506133"/>
                  </a:lnTo>
                  <a:lnTo>
                    <a:pt x="7953794" y="551827"/>
                  </a:lnTo>
                  <a:lnTo>
                    <a:pt x="7955712" y="601433"/>
                  </a:lnTo>
                  <a:lnTo>
                    <a:pt x="7956207" y="652995"/>
                  </a:lnTo>
                  <a:lnTo>
                    <a:pt x="7958328" y="704583"/>
                  </a:lnTo>
                  <a:lnTo>
                    <a:pt x="7965122" y="754265"/>
                  </a:lnTo>
                  <a:lnTo>
                    <a:pt x="7979638" y="800100"/>
                  </a:lnTo>
                  <a:lnTo>
                    <a:pt x="8002130" y="797483"/>
                  </a:lnTo>
                  <a:lnTo>
                    <a:pt x="8023377" y="793635"/>
                  </a:lnTo>
                  <a:lnTo>
                    <a:pt x="8044269" y="789432"/>
                  </a:lnTo>
                  <a:lnTo>
                    <a:pt x="8065668" y="785749"/>
                  </a:lnTo>
                  <a:lnTo>
                    <a:pt x="8064386" y="778586"/>
                  </a:lnTo>
                  <a:lnTo>
                    <a:pt x="8059458" y="751255"/>
                  </a:lnTo>
                  <a:lnTo>
                    <a:pt x="8046199" y="717397"/>
                  </a:lnTo>
                  <a:lnTo>
                    <a:pt x="8031023" y="683666"/>
                  </a:lnTo>
                  <a:lnTo>
                    <a:pt x="8019072" y="649528"/>
                  </a:lnTo>
                  <a:lnTo>
                    <a:pt x="8011960" y="617435"/>
                  </a:lnTo>
                  <a:lnTo>
                    <a:pt x="8007832" y="584504"/>
                  </a:lnTo>
                  <a:lnTo>
                    <a:pt x="8009331" y="552716"/>
                  </a:lnTo>
                  <a:lnTo>
                    <a:pt x="8019072" y="524065"/>
                  </a:lnTo>
                  <a:lnTo>
                    <a:pt x="8056435" y="545325"/>
                  </a:lnTo>
                  <a:lnTo>
                    <a:pt x="8093062" y="566737"/>
                  </a:lnTo>
                  <a:lnTo>
                    <a:pt x="8132115" y="583857"/>
                  </a:lnTo>
                  <a:lnTo>
                    <a:pt x="8176806" y="592175"/>
                  </a:lnTo>
                  <a:lnTo>
                    <a:pt x="8222259" y="588429"/>
                  </a:lnTo>
                  <a:lnTo>
                    <a:pt x="8268411" y="574624"/>
                  </a:lnTo>
                  <a:lnTo>
                    <a:pt x="8269135" y="574255"/>
                  </a:lnTo>
                  <a:lnTo>
                    <a:pt x="8310880" y="553453"/>
                  </a:lnTo>
                  <a:lnTo>
                    <a:pt x="8345297" y="527646"/>
                  </a:lnTo>
                  <a:lnTo>
                    <a:pt x="8380946" y="462597"/>
                  </a:lnTo>
                  <a:lnTo>
                    <a:pt x="8391550" y="409346"/>
                  </a:lnTo>
                  <a:lnTo>
                    <a:pt x="8393900" y="396468"/>
                  </a:lnTo>
                  <a:lnTo>
                    <a:pt x="8395475" y="387832"/>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5" name="Google Shape;585;p11"/>
            <p:cNvPicPr preferRelativeResize="0"/>
            <p:nvPr/>
          </p:nvPicPr>
          <p:blipFill rotWithShape="1">
            <a:blip r:embed="rId11">
              <a:alphaModFix/>
            </a:blip>
            <a:srcRect b="0" l="0" r="0" t="0"/>
            <a:stretch/>
          </p:blipFill>
          <p:spPr>
            <a:xfrm>
              <a:off x="2582021" y="2587551"/>
              <a:ext cx="231317" cy="252044"/>
            </a:xfrm>
            <a:prstGeom prst="rect">
              <a:avLst/>
            </a:prstGeom>
            <a:noFill/>
            <a:ln>
              <a:noFill/>
            </a:ln>
          </p:spPr>
        </p:pic>
        <p:sp>
          <p:nvSpPr>
            <p:cNvPr id="586" name="Google Shape;586;p11"/>
            <p:cNvSpPr/>
            <p:nvPr/>
          </p:nvSpPr>
          <p:spPr>
            <a:xfrm>
              <a:off x="5890331" y="2476385"/>
              <a:ext cx="607695" cy="575945"/>
            </a:xfrm>
            <a:custGeom>
              <a:rect b="b" l="l" r="r" t="t"/>
              <a:pathLst>
                <a:path extrusionOk="0" h="575944" w="607695">
                  <a:moveTo>
                    <a:pt x="207193" y="475766"/>
                  </a:moveTo>
                  <a:lnTo>
                    <a:pt x="186029" y="475766"/>
                  </a:lnTo>
                  <a:lnTo>
                    <a:pt x="192535" y="508462"/>
                  </a:lnTo>
                  <a:lnTo>
                    <a:pt x="209580" y="535276"/>
                  </a:lnTo>
                  <a:lnTo>
                    <a:pt x="234495" y="555723"/>
                  </a:lnTo>
                  <a:lnTo>
                    <a:pt x="264613" y="569319"/>
                  </a:lnTo>
                  <a:lnTo>
                    <a:pt x="297264" y="575580"/>
                  </a:lnTo>
                  <a:lnTo>
                    <a:pt x="329779" y="574021"/>
                  </a:lnTo>
                  <a:lnTo>
                    <a:pt x="359491" y="564158"/>
                  </a:lnTo>
                  <a:lnTo>
                    <a:pt x="365841" y="559271"/>
                  </a:lnTo>
                  <a:lnTo>
                    <a:pt x="312057" y="559271"/>
                  </a:lnTo>
                  <a:lnTo>
                    <a:pt x="277329" y="553029"/>
                  </a:lnTo>
                  <a:lnTo>
                    <a:pt x="245283" y="536282"/>
                  </a:lnTo>
                  <a:lnTo>
                    <a:pt x="220297" y="511713"/>
                  </a:lnTo>
                  <a:lnTo>
                    <a:pt x="206752" y="481999"/>
                  </a:lnTo>
                  <a:lnTo>
                    <a:pt x="207193" y="475766"/>
                  </a:lnTo>
                  <a:close/>
                </a:path>
                <a:path extrusionOk="0" h="575944" w="607695">
                  <a:moveTo>
                    <a:pt x="380301" y="426160"/>
                  </a:moveTo>
                  <a:lnTo>
                    <a:pt x="380500" y="456291"/>
                  </a:lnTo>
                  <a:lnTo>
                    <a:pt x="383043" y="479894"/>
                  </a:lnTo>
                  <a:lnTo>
                    <a:pt x="383161" y="485358"/>
                  </a:lnTo>
                  <a:lnTo>
                    <a:pt x="382505" y="505752"/>
                  </a:lnTo>
                  <a:lnTo>
                    <a:pt x="372046" y="529513"/>
                  </a:lnTo>
                  <a:lnTo>
                    <a:pt x="345089" y="552326"/>
                  </a:lnTo>
                  <a:lnTo>
                    <a:pt x="312057" y="559271"/>
                  </a:lnTo>
                  <a:lnTo>
                    <a:pt x="365841" y="559271"/>
                  </a:lnTo>
                  <a:lnTo>
                    <a:pt x="383730" y="545505"/>
                  </a:lnTo>
                  <a:lnTo>
                    <a:pt x="399828" y="517579"/>
                  </a:lnTo>
                  <a:lnTo>
                    <a:pt x="405117" y="479894"/>
                  </a:lnTo>
                  <a:lnTo>
                    <a:pt x="527579" y="479894"/>
                  </a:lnTo>
                  <a:lnTo>
                    <a:pt x="531083" y="477363"/>
                  </a:lnTo>
                  <a:lnTo>
                    <a:pt x="474711" y="477363"/>
                  </a:lnTo>
                  <a:lnTo>
                    <a:pt x="435605" y="468883"/>
                  </a:lnTo>
                  <a:lnTo>
                    <a:pt x="403987" y="450411"/>
                  </a:lnTo>
                  <a:lnTo>
                    <a:pt x="380301" y="426160"/>
                  </a:lnTo>
                  <a:close/>
                </a:path>
                <a:path extrusionOk="0" h="575944" w="607695">
                  <a:moveTo>
                    <a:pt x="527579" y="479894"/>
                  </a:moveTo>
                  <a:lnTo>
                    <a:pt x="405117" y="479894"/>
                  </a:lnTo>
                  <a:lnTo>
                    <a:pt x="446355" y="493962"/>
                  </a:lnTo>
                  <a:lnTo>
                    <a:pt x="485626" y="495206"/>
                  </a:lnTo>
                  <a:lnTo>
                    <a:pt x="520233" y="485201"/>
                  </a:lnTo>
                  <a:lnTo>
                    <a:pt x="527579" y="479894"/>
                  </a:lnTo>
                  <a:close/>
                </a:path>
                <a:path extrusionOk="0" h="575944" w="607695">
                  <a:moveTo>
                    <a:pt x="92062" y="130798"/>
                  </a:moveTo>
                  <a:lnTo>
                    <a:pt x="52729" y="143373"/>
                  </a:lnTo>
                  <a:lnTo>
                    <a:pt x="20230" y="165826"/>
                  </a:lnTo>
                  <a:lnTo>
                    <a:pt x="0" y="194677"/>
                  </a:lnTo>
                  <a:lnTo>
                    <a:pt x="204" y="239939"/>
                  </a:lnTo>
                  <a:lnTo>
                    <a:pt x="15308" y="270306"/>
                  </a:lnTo>
                  <a:lnTo>
                    <a:pt x="40324" y="290757"/>
                  </a:lnTo>
                  <a:lnTo>
                    <a:pt x="70269" y="306272"/>
                  </a:lnTo>
                  <a:lnTo>
                    <a:pt x="36694" y="329239"/>
                  </a:lnTo>
                  <a:lnTo>
                    <a:pt x="17908" y="356761"/>
                  </a:lnTo>
                  <a:lnTo>
                    <a:pt x="12128" y="386628"/>
                  </a:lnTo>
                  <a:lnTo>
                    <a:pt x="17570" y="416630"/>
                  </a:lnTo>
                  <a:lnTo>
                    <a:pt x="32451" y="444559"/>
                  </a:lnTo>
                  <a:lnTo>
                    <a:pt x="54988" y="468205"/>
                  </a:lnTo>
                  <a:lnTo>
                    <a:pt x="83398" y="485358"/>
                  </a:lnTo>
                  <a:lnTo>
                    <a:pt x="115896" y="493809"/>
                  </a:lnTo>
                  <a:lnTo>
                    <a:pt x="150701" y="491348"/>
                  </a:lnTo>
                  <a:lnTo>
                    <a:pt x="186029" y="475766"/>
                  </a:lnTo>
                  <a:lnTo>
                    <a:pt x="207193" y="475766"/>
                  </a:lnTo>
                  <a:lnTo>
                    <a:pt x="207571" y="470414"/>
                  </a:lnTo>
                  <a:lnTo>
                    <a:pt x="111923" y="470414"/>
                  </a:lnTo>
                  <a:lnTo>
                    <a:pt x="73001" y="457836"/>
                  </a:lnTo>
                  <a:lnTo>
                    <a:pt x="43053" y="433553"/>
                  </a:lnTo>
                  <a:lnTo>
                    <a:pt x="28943" y="401357"/>
                  </a:lnTo>
                  <a:lnTo>
                    <a:pt x="35521" y="364037"/>
                  </a:lnTo>
                  <a:lnTo>
                    <a:pt x="60550" y="333999"/>
                  </a:lnTo>
                  <a:lnTo>
                    <a:pt x="98709" y="315939"/>
                  </a:lnTo>
                  <a:lnTo>
                    <a:pt x="144678" y="314553"/>
                  </a:lnTo>
                  <a:lnTo>
                    <a:pt x="106484" y="294440"/>
                  </a:lnTo>
                  <a:lnTo>
                    <a:pt x="64104" y="280512"/>
                  </a:lnTo>
                  <a:lnTo>
                    <a:pt x="29976" y="259833"/>
                  </a:lnTo>
                  <a:lnTo>
                    <a:pt x="16535" y="219468"/>
                  </a:lnTo>
                  <a:lnTo>
                    <a:pt x="30174" y="180371"/>
                  </a:lnTo>
                  <a:lnTo>
                    <a:pt x="62988" y="157474"/>
                  </a:lnTo>
                  <a:lnTo>
                    <a:pt x="105517" y="151233"/>
                  </a:lnTo>
                  <a:lnTo>
                    <a:pt x="188457" y="151233"/>
                  </a:lnTo>
                  <a:lnTo>
                    <a:pt x="188398" y="149199"/>
                  </a:lnTo>
                  <a:lnTo>
                    <a:pt x="169481" y="149199"/>
                  </a:lnTo>
                  <a:lnTo>
                    <a:pt x="132792" y="131580"/>
                  </a:lnTo>
                  <a:lnTo>
                    <a:pt x="92062" y="130798"/>
                  </a:lnTo>
                  <a:close/>
                </a:path>
                <a:path extrusionOk="0" h="575944" w="607695">
                  <a:moveTo>
                    <a:pt x="460333" y="304542"/>
                  </a:moveTo>
                  <a:lnTo>
                    <a:pt x="421652" y="306272"/>
                  </a:lnTo>
                  <a:lnTo>
                    <a:pt x="456467" y="323519"/>
                  </a:lnTo>
                  <a:lnTo>
                    <a:pt x="495290" y="341375"/>
                  </a:lnTo>
                  <a:lnTo>
                    <a:pt x="528298" y="365451"/>
                  </a:lnTo>
                  <a:lnTo>
                    <a:pt x="545668" y="401357"/>
                  </a:lnTo>
                  <a:lnTo>
                    <a:pt x="546189" y="420270"/>
                  </a:lnTo>
                  <a:lnTo>
                    <a:pt x="542296" y="438875"/>
                  </a:lnTo>
                  <a:lnTo>
                    <a:pt x="533888" y="456291"/>
                  </a:lnTo>
                  <a:lnTo>
                    <a:pt x="520865" y="471639"/>
                  </a:lnTo>
                  <a:lnTo>
                    <a:pt x="474711" y="477363"/>
                  </a:lnTo>
                  <a:lnTo>
                    <a:pt x="531083" y="477363"/>
                  </a:lnTo>
                  <a:lnTo>
                    <a:pt x="547478" y="465520"/>
                  </a:lnTo>
                  <a:lnTo>
                    <a:pt x="564663" y="437736"/>
                  </a:lnTo>
                  <a:lnTo>
                    <a:pt x="569090" y="403425"/>
                  </a:lnTo>
                  <a:lnTo>
                    <a:pt x="558063" y="364159"/>
                  </a:lnTo>
                  <a:lnTo>
                    <a:pt x="549043" y="352747"/>
                  </a:lnTo>
                  <a:lnTo>
                    <a:pt x="537083" y="343228"/>
                  </a:lnTo>
                  <a:lnTo>
                    <a:pt x="526313" y="333839"/>
                  </a:lnTo>
                  <a:lnTo>
                    <a:pt x="520865" y="322820"/>
                  </a:lnTo>
                  <a:lnTo>
                    <a:pt x="562381" y="311635"/>
                  </a:lnTo>
                  <a:lnTo>
                    <a:pt x="569007" y="305213"/>
                  </a:lnTo>
                  <a:lnTo>
                    <a:pt x="500445" y="305213"/>
                  </a:lnTo>
                  <a:lnTo>
                    <a:pt x="460333" y="304542"/>
                  </a:lnTo>
                  <a:close/>
                </a:path>
                <a:path extrusionOk="0" h="575944" w="607695">
                  <a:moveTo>
                    <a:pt x="231495" y="417893"/>
                  </a:moveTo>
                  <a:lnTo>
                    <a:pt x="212189" y="423791"/>
                  </a:lnTo>
                  <a:lnTo>
                    <a:pt x="194994" y="438347"/>
                  </a:lnTo>
                  <a:lnTo>
                    <a:pt x="176415" y="455078"/>
                  </a:lnTo>
                  <a:lnTo>
                    <a:pt x="152958" y="467499"/>
                  </a:lnTo>
                  <a:lnTo>
                    <a:pt x="111923" y="470414"/>
                  </a:lnTo>
                  <a:lnTo>
                    <a:pt x="207571" y="470414"/>
                  </a:lnTo>
                  <a:lnTo>
                    <a:pt x="209025" y="449836"/>
                  </a:lnTo>
                  <a:lnTo>
                    <a:pt x="231495" y="417893"/>
                  </a:lnTo>
                  <a:close/>
                </a:path>
                <a:path extrusionOk="0" h="575944" w="607695">
                  <a:moveTo>
                    <a:pt x="570233" y="149182"/>
                  </a:moveTo>
                  <a:lnTo>
                    <a:pt x="509149" y="149182"/>
                  </a:lnTo>
                  <a:lnTo>
                    <a:pt x="532525" y="152105"/>
                  </a:lnTo>
                  <a:lnTo>
                    <a:pt x="554198" y="158741"/>
                  </a:lnTo>
                  <a:lnTo>
                    <a:pt x="570458" y="169862"/>
                  </a:lnTo>
                  <a:lnTo>
                    <a:pt x="582529" y="195198"/>
                  </a:lnTo>
                  <a:lnTo>
                    <a:pt x="585406" y="228393"/>
                  </a:lnTo>
                  <a:lnTo>
                    <a:pt x="579777" y="261259"/>
                  </a:lnTo>
                  <a:lnTo>
                    <a:pt x="566331" y="285609"/>
                  </a:lnTo>
                  <a:lnTo>
                    <a:pt x="537329" y="301248"/>
                  </a:lnTo>
                  <a:lnTo>
                    <a:pt x="500445" y="305213"/>
                  </a:lnTo>
                  <a:lnTo>
                    <a:pt x="569007" y="305213"/>
                  </a:lnTo>
                  <a:lnTo>
                    <a:pt x="589146" y="285695"/>
                  </a:lnTo>
                  <a:lnTo>
                    <a:pt x="603471" y="247311"/>
                  </a:lnTo>
                  <a:lnTo>
                    <a:pt x="607669" y="198792"/>
                  </a:lnTo>
                  <a:lnTo>
                    <a:pt x="591427" y="164873"/>
                  </a:lnTo>
                  <a:lnTo>
                    <a:pt x="570233" y="149182"/>
                  </a:lnTo>
                  <a:close/>
                </a:path>
                <a:path extrusionOk="0" h="575944" w="607695">
                  <a:moveTo>
                    <a:pt x="362257" y="18999"/>
                  </a:moveTo>
                  <a:lnTo>
                    <a:pt x="282186" y="18999"/>
                  </a:lnTo>
                  <a:lnTo>
                    <a:pt x="326567" y="21043"/>
                  </a:lnTo>
                  <a:lnTo>
                    <a:pt x="359579" y="49022"/>
                  </a:lnTo>
                  <a:lnTo>
                    <a:pt x="378499" y="91310"/>
                  </a:lnTo>
                  <a:lnTo>
                    <a:pt x="383856" y="142877"/>
                  </a:lnTo>
                  <a:lnTo>
                    <a:pt x="376186" y="198792"/>
                  </a:lnTo>
                  <a:lnTo>
                    <a:pt x="399309" y="190248"/>
                  </a:lnTo>
                  <a:lnTo>
                    <a:pt x="424621" y="174086"/>
                  </a:lnTo>
                  <a:lnTo>
                    <a:pt x="453614" y="157878"/>
                  </a:lnTo>
                  <a:lnTo>
                    <a:pt x="455235" y="157466"/>
                  </a:lnTo>
                  <a:lnTo>
                    <a:pt x="405117" y="157466"/>
                  </a:lnTo>
                  <a:lnTo>
                    <a:pt x="401653" y="134743"/>
                  </a:lnTo>
                  <a:lnTo>
                    <a:pt x="401766" y="113270"/>
                  </a:lnTo>
                  <a:lnTo>
                    <a:pt x="402518" y="93226"/>
                  </a:lnTo>
                  <a:lnTo>
                    <a:pt x="400977" y="74789"/>
                  </a:lnTo>
                  <a:lnTo>
                    <a:pt x="388631" y="44327"/>
                  </a:lnTo>
                  <a:lnTo>
                    <a:pt x="367533" y="21821"/>
                  </a:lnTo>
                  <a:lnTo>
                    <a:pt x="362257" y="18999"/>
                  </a:lnTo>
                  <a:close/>
                </a:path>
                <a:path extrusionOk="0" h="575944" w="607695">
                  <a:moveTo>
                    <a:pt x="188457" y="151233"/>
                  </a:moveTo>
                  <a:lnTo>
                    <a:pt x="105517" y="151233"/>
                  </a:lnTo>
                  <a:lnTo>
                    <a:pt x="148304" y="162103"/>
                  </a:lnTo>
                  <a:lnTo>
                    <a:pt x="181889" y="190537"/>
                  </a:lnTo>
                  <a:lnTo>
                    <a:pt x="188794" y="162894"/>
                  </a:lnTo>
                  <a:lnTo>
                    <a:pt x="188457" y="151233"/>
                  </a:lnTo>
                  <a:close/>
                </a:path>
                <a:path extrusionOk="0" h="575944" w="607695">
                  <a:moveTo>
                    <a:pt x="481278" y="131322"/>
                  </a:moveTo>
                  <a:lnTo>
                    <a:pt x="440240" y="140098"/>
                  </a:lnTo>
                  <a:lnTo>
                    <a:pt x="405117" y="157466"/>
                  </a:lnTo>
                  <a:lnTo>
                    <a:pt x="455235" y="157466"/>
                  </a:lnTo>
                  <a:lnTo>
                    <a:pt x="487781" y="149199"/>
                  </a:lnTo>
                  <a:lnTo>
                    <a:pt x="570233" y="149182"/>
                  </a:lnTo>
                  <a:lnTo>
                    <a:pt x="561717" y="142877"/>
                  </a:lnTo>
                  <a:lnTo>
                    <a:pt x="523386" y="131971"/>
                  </a:lnTo>
                  <a:lnTo>
                    <a:pt x="481278" y="131322"/>
                  </a:lnTo>
                  <a:close/>
                </a:path>
                <a:path extrusionOk="0" h="575944" w="607695">
                  <a:moveTo>
                    <a:pt x="308432" y="0"/>
                  </a:moveTo>
                  <a:lnTo>
                    <a:pt x="242371" y="7959"/>
                  </a:lnTo>
                  <a:lnTo>
                    <a:pt x="188049" y="44336"/>
                  </a:lnTo>
                  <a:lnTo>
                    <a:pt x="164165" y="107765"/>
                  </a:lnTo>
                  <a:lnTo>
                    <a:pt x="169481" y="149199"/>
                  </a:lnTo>
                  <a:lnTo>
                    <a:pt x="188398" y="149199"/>
                  </a:lnTo>
                  <a:lnTo>
                    <a:pt x="187971" y="134400"/>
                  </a:lnTo>
                  <a:lnTo>
                    <a:pt x="186173" y="106073"/>
                  </a:lnTo>
                  <a:lnTo>
                    <a:pt x="190157" y="78930"/>
                  </a:lnTo>
                  <a:lnTo>
                    <a:pt x="210978" y="45491"/>
                  </a:lnTo>
                  <a:lnTo>
                    <a:pt x="242655" y="26331"/>
                  </a:lnTo>
                  <a:lnTo>
                    <a:pt x="282186" y="18999"/>
                  </a:lnTo>
                  <a:lnTo>
                    <a:pt x="362257" y="18999"/>
                  </a:lnTo>
                  <a:lnTo>
                    <a:pt x="340021" y="7103"/>
                  </a:lnTo>
                  <a:lnTo>
                    <a:pt x="308432"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7" name="Google Shape;587;p11"/>
            <p:cNvPicPr preferRelativeResize="0"/>
            <p:nvPr/>
          </p:nvPicPr>
          <p:blipFill rotWithShape="1">
            <a:blip r:embed="rId12">
              <a:alphaModFix/>
            </a:blip>
            <a:srcRect b="0" l="0" r="0" t="0"/>
            <a:stretch/>
          </p:blipFill>
          <p:spPr>
            <a:xfrm>
              <a:off x="6078820" y="2657691"/>
              <a:ext cx="217112" cy="202791"/>
            </a:xfrm>
            <a:prstGeom prst="rect">
              <a:avLst/>
            </a:prstGeom>
            <a:noFill/>
            <a:ln>
              <a:noFill/>
            </a:ln>
          </p:spPr>
        </p:pic>
        <p:pic>
          <p:nvPicPr>
            <p:cNvPr id="588" name="Google Shape;588;p11"/>
            <p:cNvPicPr preferRelativeResize="0"/>
            <p:nvPr/>
          </p:nvPicPr>
          <p:blipFill rotWithShape="1">
            <a:blip r:embed="rId13">
              <a:alphaModFix/>
            </a:blip>
            <a:srcRect b="0" l="0" r="0" t="0"/>
            <a:stretch/>
          </p:blipFill>
          <p:spPr>
            <a:xfrm>
              <a:off x="5893540" y="3602611"/>
              <a:ext cx="657402" cy="598169"/>
            </a:xfrm>
            <a:prstGeom prst="rect">
              <a:avLst/>
            </a:prstGeom>
            <a:noFill/>
            <a:ln>
              <a:noFill/>
            </a:ln>
          </p:spPr>
        </p:pic>
        <p:pic>
          <p:nvPicPr>
            <p:cNvPr id="589" name="Google Shape;589;p11"/>
            <p:cNvPicPr preferRelativeResize="0"/>
            <p:nvPr/>
          </p:nvPicPr>
          <p:blipFill rotWithShape="1">
            <a:blip r:embed="rId14">
              <a:alphaModFix/>
            </a:blip>
            <a:srcRect b="0" l="0" r="0" t="0"/>
            <a:stretch/>
          </p:blipFill>
          <p:spPr>
            <a:xfrm>
              <a:off x="4831486" y="3506777"/>
              <a:ext cx="638829" cy="796400"/>
            </a:xfrm>
            <a:prstGeom prst="rect">
              <a:avLst/>
            </a:prstGeom>
            <a:noFill/>
            <a:ln>
              <a:noFill/>
            </a:ln>
          </p:spPr>
        </p:pic>
        <p:sp>
          <p:nvSpPr>
            <p:cNvPr id="590" name="Google Shape;590;p11"/>
            <p:cNvSpPr/>
            <p:nvPr/>
          </p:nvSpPr>
          <p:spPr>
            <a:xfrm>
              <a:off x="8243668" y="4779475"/>
              <a:ext cx="631190" cy="603885"/>
            </a:xfrm>
            <a:custGeom>
              <a:rect b="b" l="l" r="r" t="t"/>
              <a:pathLst>
                <a:path extrusionOk="0" h="603885" w="631190">
                  <a:moveTo>
                    <a:pt x="300700" y="79413"/>
                  </a:moveTo>
                  <a:lnTo>
                    <a:pt x="274472" y="79413"/>
                  </a:lnTo>
                  <a:lnTo>
                    <a:pt x="275703" y="91389"/>
                  </a:lnTo>
                  <a:lnTo>
                    <a:pt x="276958" y="102542"/>
                  </a:lnTo>
                  <a:lnTo>
                    <a:pt x="277894" y="113138"/>
                  </a:lnTo>
                  <a:lnTo>
                    <a:pt x="274424" y="321702"/>
                  </a:lnTo>
                  <a:lnTo>
                    <a:pt x="273367" y="370285"/>
                  </a:lnTo>
                  <a:lnTo>
                    <a:pt x="272227" y="419648"/>
                  </a:lnTo>
                  <a:lnTo>
                    <a:pt x="270890" y="473964"/>
                  </a:lnTo>
                  <a:lnTo>
                    <a:pt x="259867" y="482993"/>
                  </a:lnTo>
                  <a:lnTo>
                    <a:pt x="215838" y="491991"/>
                  </a:lnTo>
                  <a:lnTo>
                    <a:pt x="176606" y="510341"/>
                  </a:lnTo>
                  <a:lnTo>
                    <a:pt x="140402" y="534566"/>
                  </a:lnTo>
                  <a:lnTo>
                    <a:pt x="102399" y="563524"/>
                  </a:lnTo>
                  <a:lnTo>
                    <a:pt x="101853" y="573176"/>
                  </a:lnTo>
                  <a:lnTo>
                    <a:pt x="103987" y="577570"/>
                  </a:lnTo>
                  <a:lnTo>
                    <a:pt x="111489" y="587417"/>
                  </a:lnTo>
                  <a:lnTo>
                    <a:pt x="121129" y="592204"/>
                  </a:lnTo>
                  <a:lnTo>
                    <a:pt x="132383" y="593719"/>
                  </a:lnTo>
                  <a:lnTo>
                    <a:pt x="182345" y="593837"/>
                  </a:lnTo>
                  <a:lnTo>
                    <a:pt x="295211" y="596125"/>
                  </a:lnTo>
                  <a:lnTo>
                    <a:pt x="383650" y="596473"/>
                  </a:lnTo>
                  <a:lnTo>
                    <a:pt x="426153" y="598083"/>
                  </a:lnTo>
                  <a:lnTo>
                    <a:pt x="452176" y="602095"/>
                  </a:lnTo>
                  <a:lnTo>
                    <a:pt x="465226" y="603732"/>
                  </a:lnTo>
                  <a:lnTo>
                    <a:pt x="476269" y="603288"/>
                  </a:lnTo>
                  <a:lnTo>
                    <a:pt x="482474" y="599619"/>
                  </a:lnTo>
                  <a:lnTo>
                    <a:pt x="483662" y="592847"/>
                  </a:lnTo>
                  <a:lnTo>
                    <a:pt x="479653" y="583095"/>
                  </a:lnTo>
                  <a:lnTo>
                    <a:pt x="474453" y="576142"/>
                  </a:lnTo>
                  <a:lnTo>
                    <a:pt x="468240" y="569801"/>
                  </a:lnTo>
                  <a:lnTo>
                    <a:pt x="466208" y="567829"/>
                  </a:lnTo>
                  <a:lnTo>
                    <a:pt x="153314" y="567829"/>
                  </a:lnTo>
                  <a:lnTo>
                    <a:pt x="176592" y="545290"/>
                  </a:lnTo>
                  <a:lnTo>
                    <a:pt x="229120" y="515860"/>
                  </a:lnTo>
                  <a:lnTo>
                    <a:pt x="283406" y="507796"/>
                  </a:lnTo>
                  <a:lnTo>
                    <a:pt x="308028" y="506982"/>
                  </a:lnTo>
                  <a:lnTo>
                    <a:pt x="405032" y="506982"/>
                  </a:lnTo>
                  <a:lnTo>
                    <a:pt x="402669" y="505063"/>
                  </a:lnTo>
                  <a:lnTo>
                    <a:pt x="370592" y="489999"/>
                  </a:lnTo>
                  <a:lnTo>
                    <a:pt x="333908" y="484593"/>
                  </a:lnTo>
                  <a:lnTo>
                    <a:pt x="333908" y="479907"/>
                  </a:lnTo>
                  <a:lnTo>
                    <a:pt x="291769" y="479907"/>
                  </a:lnTo>
                  <a:lnTo>
                    <a:pt x="300700" y="79413"/>
                  </a:lnTo>
                  <a:close/>
                </a:path>
                <a:path extrusionOk="0" h="603885" w="631190">
                  <a:moveTo>
                    <a:pt x="405032" y="506982"/>
                  </a:moveTo>
                  <a:lnTo>
                    <a:pt x="308028" y="506982"/>
                  </a:lnTo>
                  <a:lnTo>
                    <a:pt x="332665" y="507271"/>
                  </a:lnTo>
                  <a:lnTo>
                    <a:pt x="357187" y="508673"/>
                  </a:lnTo>
                  <a:lnTo>
                    <a:pt x="381634" y="514999"/>
                  </a:lnTo>
                  <a:lnTo>
                    <a:pt x="402238" y="528312"/>
                  </a:lnTo>
                  <a:lnTo>
                    <a:pt x="420650" y="546593"/>
                  </a:lnTo>
                  <a:lnTo>
                    <a:pt x="438518" y="567829"/>
                  </a:lnTo>
                  <a:lnTo>
                    <a:pt x="466208" y="567829"/>
                  </a:lnTo>
                  <a:lnTo>
                    <a:pt x="461774" y="563524"/>
                  </a:lnTo>
                  <a:lnTo>
                    <a:pt x="455942" y="556907"/>
                  </a:lnTo>
                  <a:lnTo>
                    <a:pt x="430873" y="527970"/>
                  </a:lnTo>
                  <a:lnTo>
                    <a:pt x="405032" y="506982"/>
                  </a:lnTo>
                  <a:close/>
                </a:path>
                <a:path extrusionOk="0" h="603885" w="631190">
                  <a:moveTo>
                    <a:pt x="336840" y="23139"/>
                  </a:moveTo>
                  <a:lnTo>
                    <a:pt x="301955" y="23139"/>
                  </a:lnTo>
                  <a:lnTo>
                    <a:pt x="314274" y="24993"/>
                  </a:lnTo>
                  <a:lnTo>
                    <a:pt x="314274" y="479907"/>
                  </a:lnTo>
                  <a:lnTo>
                    <a:pt x="333908" y="479907"/>
                  </a:lnTo>
                  <a:lnTo>
                    <a:pt x="333908" y="89458"/>
                  </a:lnTo>
                  <a:lnTo>
                    <a:pt x="556535" y="89458"/>
                  </a:lnTo>
                  <a:lnTo>
                    <a:pt x="556653" y="89090"/>
                  </a:lnTo>
                  <a:lnTo>
                    <a:pt x="578390" y="89090"/>
                  </a:lnTo>
                  <a:lnTo>
                    <a:pt x="577903" y="86507"/>
                  </a:lnTo>
                  <a:lnTo>
                    <a:pt x="574141" y="68826"/>
                  </a:lnTo>
                  <a:lnTo>
                    <a:pt x="572324" y="60807"/>
                  </a:lnTo>
                  <a:lnTo>
                    <a:pt x="499782" y="60807"/>
                  </a:lnTo>
                  <a:lnTo>
                    <a:pt x="340804" y="54063"/>
                  </a:lnTo>
                  <a:lnTo>
                    <a:pt x="340207" y="46431"/>
                  </a:lnTo>
                  <a:lnTo>
                    <a:pt x="340074" y="43769"/>
                  </a:lnTo>
                  <a:lnTo>
                    <a:pt x="339996" y="42570"/>
                  </a:lnTo>
                  <a:lnTo>
                    <a:pt x="339623" y="39306"/>
                  </a:lnTo>
                  <a:lnTo>
                    <a:pt x="336840" y="23139"/>
                  </a:lnTo>
                  <a:close/>
                </a:path>
                <a:path extrusionOk="0" h="603885" w="631190">
                  <a:moveTo>
                    <a:pt x="556535" y="89458"/>
                  </a:moveTo>
                  <a:lnTo>
                    <a:pt x="538987" y="89458"/>
                  </a:lnTo>
                  <a:lnTo>
                    <a:pt x="530962" y="110697"/>
                  </a:lnTo>
                  <a:lnTo>
                    <a:pt x="510415" y="166592"/>
                  </a:lnTo>
                  <a:lnTo>
                    <a:pt x="487555" y="229514"/>
                  </a:lnTo>
                  <a:lnTo>
                    <a:pt x="471563" y="273735"/>
                  </a:lnTo>
                  <a:lnTo>
                    <a:pt x="471334" y="276999"/>
                  </a:lnTo>
                  <a:lnTo>
                    <a:pt x="471639" y="279933"/>
                  </a:lnTo>
                  <a:lnTo>
                    <a:pt x="478157" y="303127"/>
                  </a:lnTo>
                  <a:lnTo>
                    <a:pt x="491405" y="323259"/>
                  </a:lnTo>
                  <a:lnTo>
                    <a:pt x="509356" y="337161"/>
                  </a:lnTo>
                  <a:lnTo>
                    <a:pt x="529983" y="341668"/>
                  </a:lnTo>
                  <a:lnTo>
                    <a:pt x="560428" y="340245"/>
                  </a:lnTo>
                  <a:lnTo>
                    <a:pt x="575578" y="339074"/>
                  </a:lnTo>
                  <a:lnTo>
                    <a:pt x="590549" y="336956"/>
                  </a:lnTo>
                  <a:lnTo>
                    <a:pt x="609796" y="326831"/>
                  </a:lnTo>
                  <a:lnTo>
                    <a:pt x="613122" y="322427"/>
                  </a:lnTo>
                  <a:lnTo>
                    <a:pt x="550557" y="322427"/>
                  </a:lnTo>
                  <a:lnTo>
                    <a:pt x="532365" y="322254"/>
                  </a:lnTo>
                  <a:lnTo>
                    <a:pt x="517312" y="318092"/>
                  </a:lnTo>
                  <a:lnTo>
                    <a:pt x="505501" y="308302"/>
                  </a:lnTo>
                  <a:lnTo>
                    <a:pt x="497039" y="291249"/>
                  </a:lnTo>
                  <a:lnTo>
                    <a:pt x="629131" y="291249"/>
                  </a:lnTo>
                  <a:lnTo>
                    <a:pt x="631074" y="284678"/>
                  </a:lnTo>
                  <a:lnTo>
                    <a:pt x="629116" y="273710"/>
                  </a:lnTo>
                  <a:lnTo>
                    <a:pt x="497662" y="273710"/>
                  </a:lnTo>
                  <a:lnTo>
                    <a:pt x="556535" y="89458"/>
                  </a:lnTo>
                  <a:close/>
                </a:path>
                <a:path extrusionOk="0" h="603885" w="631190">
                  <a:moveTo>
                    <a:pt x="85051" y="48793"/>
                  </a:moveTo>
                  <a:lnTo>
                    <a:pt x="53771" y="72275"/>
                  </a:lnTo>
                  <a:lnTo>
                    <a:pt x="37126" y="118027"/>
                  </a:lnTo>
                  <a:lnTo>
                    <a:pt x="22415" y="164465"/>
                  </a:lnTo>
                  <a:lnTo>
                    <a:pt x="8892" y="219634"/>
                  </a:lnTo>
                  <a:lnTo>
                    <a:pt x="4013" y="237909"/>
                  </a:lnTo>
                  <a:lnTo>
                    <a:pt x="0" y="256135"/>
                  </a:lnTo>
                  <a:lnTo>
                    <a:pt x="17" y="273267"/>
                  </a:lnTo>
                  <a:lnTo>
                    <a:pt x="5489" y="289192"/>
                  </a:lnTo>
                  <a:lnTo>
                    <a:pt x="17843" y="303796"/>
                  </a:lnTo>
                  <a:lnTo>
                    <a:pt x="40990" y="320724"/>
                  </a:lnTo>
                  <a:lnTo>
                    <a:pt x="62005" y="329258"/>
                  </a:lnTo>
                  <a:lnTo>
                    <a:pt x="82228" y="329237"/>
                  </a:lnTo>
                  <a:lnTo>
                    <a:pt x="102996" y="320497"/>
                  </a:lnTo>
                  <a:lnTo>
                    <a:pt x="113186" y="312302"/>
                  </a:lnTo>
                  <a:lnTo>
                    <a:pt x="116068" y="309206"/>
                  </a:lnTo>
                  <a:lnTo>
                    <a:pt x="72453" y="309206"/>
                  </a:lnTo>
                  <a:lnTo>
                    <a:pt x="55032" y="306655"/>
                  </a:lnTo>
                  <a:lnTo>
                    <a:pt x="40817" y="298838"/>
                  </a:lnTo>
                  <a:lnTo>
                    <a:pt x="28469" y="287995"/>
                  </a:lnTo>
                  <a:lnTo>
                    <a:pt x="16649" y="276364"/>
                  </a:lnTo>
                  <a:lnTo>
                    <a:pt x="18376" y="270814"/>
                  </a:lnTo>
                  <a:lnTo>
                    <a:pt x="155262" y="270814"/>
                  </a:lnTo>
                  <a:lnTo>
                    <a:pt x="156106" y="268973"/>
                  </a:lnTo>
                  <a:lnTo>
                    <a:pt x="154630" y="262623"/>
                  </a:lnTo>
                  <a:lnTo>
                    <a:pt x="132435" y="262623"/>
                  </a:lnTo>
                  <a:lnTo>
                    <a:pt x="21221" y="251218"/>
                  </a:lnTo>
                  <a:lnTo>
                    <a:pt x="29251" y="215141"/>
                  </a:lnTo>
                  <a:lnTo>
                    <a:pt x="37491" y="178963"/>
                  </a:lnTo>
                  <a:lnTo>
                    <a:pt x="48544" y="143349"/>
                  </a:lnTo>
                  <a:lnTo>
                    <a:pt x="65011" y="108966"/>
                  </a:lnTo>
                  <a:lnTo>
                    <a:pt x="87324" y="108966"/>
                  </a:lnTo>
                  <a:lnTo>
                    <a:pt x="85058" y="100803"/>
                  </a:lnTo>
                  <a:lnTo>
                    <a:pt x="82142" y="89090"/>
                  </a:lnTo>
                  <a:lnTo>
                    <a:pt x="79641" y="79413"/>
                  </a:lnTo>
                  <a:lnTo>
                    <a:pt x="300700" y="79413"/>
                  </a:lnTo>
                  <a:lnTo>
                    <a:pt x="301282" y="53300"/>
                  </a:lnTo>
                  <a:lnTo>
                    <a:pt x="255285" y="53300"/>
                  </a:lnTo>
                  <a:lnTo>
                    <a:pt x="242314" y="53277"/>
                  </a:lnTo>
                  <a:lnTo>
                    <a:pt x="229679" y="52946"/>
                  </a:lnTo>
                  <a:lnTo>
                    <a:pt x="217091" y="52064"/>
                  </a:lnTo>
                  <a:lnTo>
                    <a:pt x="191954" y="49613"/>
                  </a:lnTo>
                  <a:lnTo>
                    <a:pt x="179374" y="48945"/>
                  </a:lnTo>
                  <a:lnTo>
                    <a:pt x="108630" y="48901"/>
                  </a:lnTo>
                  <a:lnTo>
                    <a:pt x="85051" y="48793"/>
                  </a:lnTo>
                  <a:close/>
                </a:path>
                <a:path extrusionOk="0" h="603885" w="631190">
                  <a:moveTo>
                    <a:pt x="629131" y="291249"/>
                  </a:moveTo>
                  <a:lnTo>
                    <a:pt x="497039" y="291249"/>
                  </a:lnTo>
                  <a:lnTo>
                    <a:pt x="605408" y="296697"/>
                  </a:lnTo>
                  <a:lnTo>
                    <a:pt x="595879" y="312031"/>
                  </a:lnTo>
                  <a:lnTo>
                    <a:pt x="582045" y="319301"/>
                  </a:lnTo>
                  <a:lnTo>
                    <a:pt x="566180" y="321702"/>
                  </a:lnTo>
                  <a:lnTo>
                    <a:pt x="550557" y="322427"/>
                  </a:lnTo>
                  <a:lnTo>
                    <a:pt x="613122" y="322427"/>
                  </a:lnTo>
                  <a:lnTo>
                    <a:pt x="624282" y="307647"/>
                  </a:lnTo>
                  <a:lnTo>
                    <a:pt x="629131" y="291249"/>
                  </a:lnTo>
                  <a:close/>
                </a:path>
                <a:path extrusionOk="0" h="603885" w="631190">
                  <a:moveTo>
                    <a:pt x="155262" y="270814"/>
                  </a:moveTo>
                  <a:lnTo>
                    <a:pt x="18376" y="270814"/>
                  </a:lnTo>
                  <a:lnTo>
                    <a:pt x="119633" y="280987"/>
                  </a:lnTo>
                  <a:lnTo>
                    <a:pt x="110100" y="293651"/>
                  </a:lnTo>
                  <a:lnTo>
                    <a:pt x="98977" y="302231"/>
                  </a:lnTo>
                  <a:lnTo>
                    <a:pt x="86386" y="307244"/>
                  </a:lnTo>
                  <a:lnTo>
                    <a:pt x="72453" y="309206"/>
                  </a:lnTo>
                  <a:lnTo>
                    <a:pt x="116068" y="309206"/>
                  </a:lnTo>
                  <a:lnTo>
                    <a:pt x="122370" y="302439"/>
                  </a:lnTo>
                  <a:lnTo>
                    <a:pt x="131593" y="292702"/>
                  </a:lnTo>
                  <a:lnTo>
                    <a:pt x="152446" y="276956"/>
                  </a:lnTo>
                  <a:lnTo>
                    <a:pt x="155262" y="270814"/>
                  </a:lnTo>
                  <a:close/>
                </a:path>
                <a:path extrusionOk="0" h="603885" w="631190">
                  <a:moveTo>
                    <a:pt x="578390" y="89090"/>
                  </a:moveTo>
                  <a:lnTo>
                    <a:pt x="556653" y="89090"/>
                  </a:lnTo>
                  <a:lnTo>
                    <a:pt x="565357" y="137261"/>
                  </a:lnTo>
                  <a:lnTo>
                    <a:pt x="576000" y="184048"/>
                  </a:lnTo>
                  <a:lnTo>
                    <a:pt x="590443" y="229514"/>
                  </a:lnTo>
                  <a:lnTo>
                    <a:pt x="610539" y="273710"/>
                  </a:lnTo>
                  <a:lnTo>
                    <a:pt x="629116" y="273710"/>
                  </a:lnTo>
                  <a:lnTo>
                    <a:pt x="627240" y="263194"/>
                  </a:lnTo>
                  <a:lnTo>
                    <a:pt x="611500" y="229511"/>
                  </a:lnTo>
                  <a:lnTo>
                    <a:pt x="599288" y="194683"/>
                  </a:lnTo>
                  <a:lnTo>
                    <a:pt x="590240" y="158829"/>
                  </a:lnTo>
                  <a:lnTo>
                    <a:pt x="583868" y="121253"/>
                  </a:lnTo>
                  <a:lnTo>
                    <a:pt x="581251" y="104257"/>
                  </a:lnTo>
                  <a:lnTo>
                    <a:pt x="578390" y="89090"/>
                  </a:lnTo>
                  <a:close/>
                </a:path>
                <a:path extrusionOk="0" h="603885" w="631190">
                  <a:moveTo>
                    <a:pt x="87324" y="108966"/>
                  </a:moveTo>
                  <a:lnTo>
                    <a:pt x="65011" y="108966"/>
                  </a:lnTo>
                  <a:lnTo>
                    <a:pt x="132435" y="262623"/>
                  </a:lnTo>
                  <a:lnTo>
                    <a:pt x="154630" y="262623"/>
                  </a:lnTo>
                  <a:lnTo>
                    <a:pt x="154125" y="260447"/>
                  </a:lnTo>
                  <a:lnTo>
                    <a:pt x="147751" y="250888"/>
                  </a:lnTo>
                  <a:lnTo>
                    <a:pt x="145148" y="247611"/>
                  </a:lnTo>
                  <a:lnTo>
                    <a:pt x="143027" y="243814"/>
                  </a:lnTo>
                  <a:lnTo>
                    <a:pt x="116184" y="180897"/>
                  </a:lnTo>
                  <a:lnTo>
                    <a:pt x="103743" y="151305"/>
                  </a:lnTo>
                  <a:lnTo>
                    <a:pt x="91579" y="121602"/>
                  </a:lnTo>
                  <a:lnTo>
                    <a:pt x="87985" y="111345"/>
                  </a:lnTo>
                  <a:lnTo>
                    <a:pt x="87324" y="108966"/>
                  </a:lnTo>
                  <a:close/>
                </a:path>
                <a:path extrusionOk="0" h="603885" w="631190">
                  <a:moveTo>
                    <a:pt x="559638" y="38290"/>
                  </a:moveTo>
                  <a:lnTo>
                    <a:pt x="555764" y="42024"/>
                  </a:lnTo>
                  <a:lnTo>
                    <a:pt x="551827" y="45707"/>
                  </a:lnTo>
                  <a:lnTo>
                    <a:pt x="545706" y="51816"/>
                  </a:lnTo>
                  <a:lnTo>
                    <a:pt x="543851" y="56057"/>
                  </a:lnTo>
                  <a:lnTo>
                    <a:pt x="520569" y="59556"/>
                  </a:lnTo>
                  <a:lnTo>
                    <a:pt x="510161" y="60596"/>
                  </a:lnTo>
                  <a:lnTo>
                    <a:pt x="499782" y="60807"/>
                  </a:lnTo>
                  <a:lnTo>
                    <a:pt x="572324" y="60807"/>
                  </a:lnTo>
                  <a:lnTo>
                    <a:pt x="569048" y="46355"/>
                  </a:lnTo>
                  <a:lnTo>
                    <a:pt x="563270" y="42570"/>
                  </a:lnTo>
                  <a:lnTo>
                    <a:pt x="559638" y="38290"/>
                  </a:lnTo>
                  <a:close/>
                </a:path>
                <a:path extrusionOk="0" h="603885" w="631190">
                  <a:moveTo>
                    <a:pt x="289102" y="0"/>
                  </a:moveTo>
                  <a:lnTo>
                    <a:pt x="281800" y="4610"/>
                  </a:lnTo>
                  <a:lnTo>
                    <a:pt x="277583" y="11010"/>
                  </a:lnTo>
                  <a:lnTo>
                    <a:pt x="277837" y="15506"/>
                  </a:lnTo>
                  <a:lnTo>
                    <a:pt x="278729" y="24993"/>
                  </a:lnTo>
                  <a:lnTo>
                    <a:pt x="280164" y="34390"/>
                  </a:lnTo>
                  <a:lnTo>
                    <a:pt x="283501" y="53111"/>
                  </a:lnTo>
                  <a:lnTo>
                    <a:pt x="255285" y="53300"/>
                  </a:lnTo>
                  <a:lnTo>
                    <a:pt x="301282" y="53300"/>
                  </a:lnTo>
                  <a:lnTo>
                    <a:pt x="301955" y="23139"/>
                  </a:lnTo>
                  <a:lnTo>
                    <a:pt x="336840" y="23139"/>
                  </a:lnTo>
                  <a:lnTo>
                    <a:pt x="300011" y="2857"/>
                  </a:lnTo>
                  <a:lnTo>
                    <a:pt x="295173" y="2667"/>
                  </a:lnTo>
                  <a:lnTo>
                    <a:pt x="289102" y="0"/>
                  </a:lnTo>
                  <a:close/>
                </a:path>
                <a:path extrusionOk="0" h="603885" w="631190">
                  <a:moveTo>
                    <a:pt x="155796" y="48716"/>
                  </a:moveTo>
                  <a:lnTo>
                    <a:pt x="108630" y="48901"/>
                  </a:lnTo>
                  <a:lnTo>
                    <a:pt x="174781" y="48901"/>
                  </a:lnTo>
                  <a:lnTo>
                    <a:pt x="155796" y="48716"/>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1" name="Google Shape;591;p11"/>
            <p:cNvSpPr/>
            <p:nvPr/>
          </p:nvSpPr>
          <p:spPr>
            <a:xfrm>
              <a:off x="435599" y="2359799"/>
              <a:ext cx="1497965" cy="0"/>
            </a:xfrm>
            <a:custGeom>
              <a:rect b="b" l="l" r="r" t="t"/>
              <a:pathLst>
                <a:path extrusionOk="0" h="120000" w="1497964">
                  <a:moveTo>
                    <a:pt x="0" y="0"/>
                  </a:moveTo>
                  <a:lnTo>
                    <a:pt x="14975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2" name="Google Shape;592;p11"/>
            <p:cNvSpPr/>
            <p:nvPr/>
          </p:nvSpPr>
          <p:spPr>
            <a:xfrm>
              <a:off x="6879363" y="3623656"/>
              <a:ext cx="1004569" cy="589280"/>
            </a:xfrm>
            <a:custGeom>
              <a:rect b="b" l="l" r="r" t="t"/>
              <a:pathLst>
                <a:path extrusionOk="0" h="589279" w="1004570">
                  <a:moveTo>
                    <a:pt x="183728" y="0"/>
                  </a:moveTo>
                  <a:lnTo>
                    <a:pt x="150679" y="1451"/>
                  </a:lnTo>
                  <a:lnTo>
                    <a:pt x="117937" y="7650"/>
                  </a:lnTo>
                  <a:lnTo>
                    <a:pt x="95826" y="21234"/>
                  </a:lnTo>
                  <a:lnTo>
                    <a:pt x="84288" y="30109"/>
                  </a:lnTo>
                  <a:lnTo>
                    <a:pt x="72500" y="38549"/>
                  </a:lnTo>
                  <a:lnTo>
                    <a:pt x="31580" y="83540"/>
                  </a:lnTo>
                  <a:lnTo>
                    <a:pt x="6405" y="140607"/>
                  </a:lnTo>
                  <a:lnTo>
                    <a:pt x="0" y="216471"/>
                  </a:lnTo>
                  <a:lnTo>
                    <a:pt x="5871" y="258053"/>
                  </a:lnTo>
                  <a:lnTo>
                    <a:pt x="17835" y="297951"/>
                  </a:lnTo>
                  <a:lnTo>
                    <a:pt x="35438" y="335902"/>
                  </a:lnTo>
                  <a:lnTo>
                    <a:pt x="76586" y="384842"/>
                  </a:lnTo>
                  <a:lnTo>
                    <a:pt x="126421" y="418008"/>
                  </a:lnTo>
                  <a:lnTo>
                    <a:pt x="194175" y="442506"/>
                  </a:lnTo>
                  <a:lnTo>
                    <a:pt x="232678" y="453944"/>
                  </a:lnTo>
                  <a:lnTo>
                    <a:pt x="272153" y="461543"/>
                  </a:lnTo>
                  <a:lnTo>
                    <a:pt x="305143" y="463793"/>
                  </a:lnTo>
                  <a:lnTo>
                    <a:pt x="338579" y="462678"/>
                  </a:lnTo>
                  <a:lnTo>
                    <a:pt x="372203" y="460895"/>
                  </a:lnTo>
                  <a:lnTo>
                    <a:pt x="405757" y="461137"/>
                  </a:lnTo>
                  <a:lnTo>
                    <a:pt x="444742" y="461114"/>
                  </a:lnTo>
                  <a:lnTo>
                    <a:pt x="484261" y="457811"/>
                  </a:lnTo>
                  <a:lnTo>
                    <a:pt x="524492" y="453977"/>
                  </a:lnTo>
                  <a:lnTo>
                    <a:pt x="565612" y="452361"/>
                  </a:lnTo>
                  <a:lnTo>
                    <a:pt x="617070" y="452447"/>
                  </a:lnTo>
                  <a:lnTo>
                    <a:pt x="665952" y="453120"/>
                  </a:lnTo>
                  <a:lnTo>
                    <a:pt x="707094" y="456580"/>
                  </a:lnTo>
                  <a:lnTo>
                    <a:pt x="735335" y="465023"/>
                  </a:lnTo>
                  <a:lnTo>
                    <a:pt x="730361" y="497718"/>
                  </a:lnTo>
                  <a:lnTo>
                    <a:pt x="714378" y="544096"/>
                  </a:lnTo>
                  <a:lnTo>
                    <a:pt x="704508" y="582002"/>
                  </a:lnTo>
                  <a:lnTo>
                    <a:pt x="717872" y="589280"/>
                  </a:lnTo>
                  <a:lnTo>
                    <a:pt x="744358" y="565039"/>
                  </a:lnTo>
                  <a:lnTo>
                    <a:pt x="782633" y="522000"/>
                  </a:lnTo>
                  <a:lnTo>
                    <a:pt x="821303" y="479397"/>
                  </a:lnTo>
                  <a:lnTo>
                    <a:pt x="848974" y="456463"/>
                  </a:lnTo>
                  <a:lnTo>
                    <a:pt x="895179" y="435493"/>
                  </a:lnTo>
                  <a:lnTo>
                    <a:pt x="932282" y="409856"/>
                  </a:lnTo>
                  <a:lnTo>
                    <a:pt x="961347" y="379745"/>
                  </a:lnTo>
                  <a:lnTo>
                    <a:pt x="983442" y="345351"/>
                  </a:lnTo>
                  <a:lnTo>
                    <a:pt x="1003032" y="288949"/>
                  </a:lnTo>
                  <a:lnTo>
                    <a:pt x="1004352" y="260317"/>
                  </a:lnTo>
                  <a:lnTo>
                    <a:pt x="998809" y="231432"/>
                  </a:lnTo>
                  <a:lnTo>
                    <a:pt x="976678" y="186121"/>
                  </a:lnTo>
                  <a:lnTo>
                    <a:pt x="943742" y="148082"/>
                  </a:lnTo>
                  <a:lnTo>
                    <a:pt x="903028" y="116960"/>
                  </a:lnTo>
                  <a:lnTo>
                    <a:pt x="857565" y="92402"/>
                  </a:lnTo>
                  <a:lnTo>
                    <a:pt x="810379" y="74054"/>
                  </a:lnTo>
                  <a:lnTo>
                    <a:pt x="741321" y="56421"/>
                  </a:lnTo>
                  <a:lnTo>
                    <a:pt x="622262" y="44019"/>
                  </a:lnTo>
                  <a:lnTo>
                    <a:pt x="573175" y="37225"/>
                  </a:lnTo>
                  <a:lnTo>
                    <a:pt x="524393" y="29414"/>
                  </a:lnTo>
                  <a:lnTo>
                    <a:pt x="476344" y="22136"/>
                  </a:lnTo>
                  <a:lnTo>
                    <a:pt x="423389" y="15808"/>
                  </a:lnTo>
                  <a:lnTo>
                    <a:pt x="369644" y="10908"/>
                  </a:lnTo>
                  <a:lnTo>
                    <a:pt x="315418" y="7024"/>
                  </a:lnTo>
                  <a:lnTo>
                    <a:pt x="206761" y="660"/>
                  </a:lnTo>
                  <a:lnTo>
                    <a:pt x="183728"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3" name="Google Shape;593;p11"/>
            <p:cNvPicPr preferRelativeResize="0"/>
            <p:nvPr/>
          </p:nvPicPr>
          <p:blipFill rotWithShape="1">
            <a:blip r:embed="rId15">
              <a:alphaModFix/>
            </a:blip>
            <a:srcRect b="0" l="0" r="0" t="0"/>
            <a:stretch/>
          </p:blipFill>
          <p:spPr>
            <a:xfrm>
              <a:off x="4854327" y="2344334"/>
              <a:ext cx="569538" cy="796289"/>
            </a:xfrm>
            <a:prstGeom prst="rect">
              <a:avLst/>
            </a:prstGeom>
            <a:noFill/>
            <a:ln>
              <a:noFill/>
            </a:ln>
          </p:spPr>
        </p:pic>
        <p:pic>
          <p:nvPicPr>
            <p:cNvPr id="594" name="Google Shape;594;p11"/>
            <p:cNvPicPr preferRelativeResize="0"/>
            <p:nvPr/>
          </p:nvPicPr>
          <p:blipFill rotWithShape="1">
            <a:blip r:embed="rId16">
              <a:alphaModFix/>
            </a:blip>
            <a:srcRect b="0" l="0" r="0" t="0"/>
            <a:stretch/>
          </p:blipFill>
          <p:spPr>
            <a:xfrm>
              <a:off x="3565771" y="4851419"/>
              <a:ext cx="1001941" cy="533400"/>
            </a:xfrm>
            <a:prstGeom prst="rect">
              <a:avLst/>
            </a:prstGeom>
            <a:noFill/>
            <a:ln>
              <a:noFill/>
            </a:ln>
          </p:spPr>
        </p:pic>
        <p:pic>
          <p:nvPicPr>
            <p:cNvPr id="595" name="Google Shape;595;p11"/>
            <p:cNvPicPr preferRelativeResize="0"/>
            <p:nvPr/>
          </p:nvPicPr>
          <p:blipFill rotWithShape="1">
            <a:blip r:embed="rId17">
              <a:alphaModFix/>
            </a:blip>
            <a:srcRect b="0" l="0" r="0" t="0"/>
            <a:stretch/>
          </p:blipFill>
          <p:spPr>
            <a:xfrm>
              <a:off x="7093066" y="4715623"/>
              <a:ext cx="540709" cy="744219"/>
            </a:xfrm>
            <a:prstGeom prst="rect">
              <a:avLst/>
            </a:prstGeom>
            <a:noFill/>
            <a:ln>
              <a:noFill/>
            </a:ln>
          </p:spPr>
        </p:pic>
        <p:pic>
          <p:nvPicPr>
            <p:cNvPr id="596" name="Google Shape;596;p11"/>
            <p:cNvPicPr preferRelativeResize="0"/>
            <p:nvPr/>
          </p:nvPicPr>
          <p:blipFill rotWithShape="1">
            <a:blip r:embed="rId18">
              <a:alphaModFix/>
            </a:blip>
            <a:srcRect b="0" l="0" r="0" t="0"/>
            <a:stretch/>
          </p:blipFill>
          <p:spPr>
            <a:xfrm>
              <a:off x="2570207" y="3570866"/>
              <a:ext cx="724698" cy="706120"/>
            </a:xfrm>
            <a:prstGeom prst="rect">
              <a:avLst/>
            </a:prstGeom>
            <a:noFill/>
            <a:ln>
              <a:noFill/>
            </a:ln>
          </p:spPr>
        </p:pic>
        <p:sp>
          <p:nvSpPr>
            <p:cNvPr id="597" name="Google Shape;597;p11"/>
            <p:cNvSpPr/>
            <p:nvPr/>
          </p:nvSpPr>
          <p:spPr>
            <a:xfrm>
              <a:off x="5877293" y="2506903"/>
              <a:ext cx="1776730" cy="2834640"/>
            </a:xfrm>
            <a:custGeom>
              <a:rect b="b" l="l" r="r" t="t"/>
              <a:pathLst>
                <a:path extrusionOk="0" h="2834640" w="1776729">
                  <a:moveTo>
                    <a:pt x="411556" y="2480513"/>
                  </a:moveTo>
                  <a:lnTo>
                    <a:pt x="405752" y="2469375"/>
                  </a:lnTo>
                  <a:lnTo>
                    <a:pt x="405091" y="2467749"/>
                  </a:lnTo>
                  <a:lnTo>
                    <a:pt x="404050" y="2466276"/>
                  </a:lnTo>
                  <a:lnTo>
                    <a:pt x="401637" y="2464981"/>
                  </a:lnTo>
                  <a:lnTo>
                    <a:pt x="396138" y="2462784"/>
                  </a:lnTo>
                  <a:lnTo>
                    <a:pt x="392163" y="2462365"/>
                  </a:lnTo>
                  <a:lnTo>
                    <a:pt x="386588" y="2463571"/>
                  </a:lnTo>
                  <a:lnTo>
                    <a:pt x="384873" y="2464384"/>
                  </a:lnTo>
                  <a:lnTo>
                    <a:pt x="383387" y="2465501"/>
                  </a:lnTo>
                  <a:lnTo>
                    <a:pt x="382473" y="2465819"/>
                  </a:lnTo>
                  <a:lnTo>
                    <a:pt x="381584" y="2466276"/>
                  </a:lnTo>
                  <a:lnTo>
                    <a:pt x="374421" y="2471280"/>
                  </a:lnTo>
                  <a:lnTo>
                    <a:pt x="372935" y="2479027"/>
                  </a:lnTo>
                  <a:lnTo>
                    <a:pt x="373164" y="2490559"/>
                  </a:lnTo>
                  <a:lnTo>
                    <a:pt x="374370" y="2494686"/>
                  </a:lnTo>
                  <a:lnTo>
                    <a:pt x="379552" y="2500020"/>
                  </a:lnTo>
                  <a:lnTo>
                    <a:pt x="382587" y="2501569"/>
                  </a:lnTo>
                  <a:lnTo>
                    <a:pt x="389001" y="2502509"/>
                  </a:lnTo>
                  <a:lnTo>
                    <a:pt x="392341" y="2502433"/>
                  </a:lnTo>
                  <a:lnTo>
                    <a:pt x="411530" y="2483154"/>
                  </a:lnTo>
                  <a:lnTo>
                    <a:pt x="411556" y="2480513"/>
                  </a:lnTo>
                  <a:close/>
                </a:path>
                <a:path extrusionOk="0" h="2834640" w="1776729">
                  <a:moveTo>
                    <a:pt x="508444" y="2480513"/>
                  </a:moveTo>
                  <a:lnTo>
                    <a:pt x="502640" y="2469375"/>
                  </a:lnTo>
                  <a:lnTo>
                    <a:pt x="501992" y="2467762"/>
                  </a:lnTo>
                  <a:lnTo>
                    <a:pt x="500938" y="2466276"/>
                  </a:lnTo>
                  <a:lnTo>
                    <a:pt x="498525" y="2464981"/>
                  </a:lnTo>
                  <a:lnTo>
                    <a:pt x="493026" y="2462784"/>
                  </a:lnTo>
                  <a:lnTo>
                    <a:pt x="489051" y="2462365"/>
                  </a:lnTo>
                  <a:lnTo>
                    <a:pt x="483476" y="2463571"/>
                  </a:lnTo>
                  <a:lnTo>
                    <a:pt x="481761" y="2464384"/>
                  </a:lnTo>
                  <a:lnTo>
                    <a:pt x="480275" y="2465501"/>
                  </a:lnTo>
                  <a:lnTo>
                    <a:pt x="479361" y="2465819"/>
                  </a:lnTo>
                  <a:lnTo>
                    <a:pt x="478472" y="2466276"/>
                  </a:lnTo>
                  <a:lnTo>
                    <a:pt x="471309" y="2471280"/>
                  </a:lnTo>
                  <a:lnTo>
                    <a:pt x="469823" y="2479027"/>
                  </a:lnTo>
                  <a:lnTo>
                    <a:pt x="470052" y="2490559"/>
                  </a:lnTo>
                  <a:lnTo>
                    <a:pt x="471271" y="2494686"/>
                  </a:lnTo>
                  <a:lnTo>
                    <a:pt x="476440" y="2500020"/>
                  </a:lnTo>
                  <a:lnTo>
                    <a:pt x="479475" y="2501569"/>
                  </a:lnTo>
                  <a:lnTo>
                    <a:pt x="485889" y="2502509"/>
                  </a:lnTo>
                  <a:lnTo>
                    <a:pt x="489229" y="2502433"/>
                  </a:lnTo>
                  <a:lnTo>
                    <a:pt x="508419" y="2483154"/>
                  </a:lnTo>
                  <a:lnTo>
                    <a:pt x="508444" y="2480513"/>
                  </a:lnTo>
                  <a:close/>
                </a:path>
                <a:path extrusionOk="0" h="2834640" w="1776729">
                  <a:moveTo>
                    <a:pt x="605332" y="2480513"/>
                  </a:moveTo>
                  <a:lnTo>
                    <a:pt x="599528" y="2469375"/>
                  </a:lnTo>
                  <a:lnTo>
                    <a:pt x="598868" y="2467749"/>
                  </a:lnTo>
                  <a:lnTo>
                    <a:pt x="597827" y="2466276"/>
                  </a:lnTo>
                  <a:lnTo>
                    <a:pt x="595414" y="2464981"/>
                  </a:lnTo>
                  <a:lnTo>
                    <a:pt x="589915" y="2462784"/>
                  </a:lnTo>
                  <a:lnTo>
                    <a:pt x="585939" y="2462365"/>
                  </a:lnTo>
                  <a:lnTo>
                    <a:pt x="580364" y="2463571"/>
                  </a:lnTo>
                  <a:lnTo>
                    <a:pt x="578650" y="2464384"/>
                  </a:lnTo>
                  <a:lnTo>
                    <a:pt x="577164" y="2465501"/>
                  </a:lnTo>
                  <a:lnTo>
                    <a:pt x="576249" y="2465819"/>
                  </a:lnTo>
                  <a:lnTo>
                    <a:pt x="575360" y="2466276"/>
                  </a:lnTo>
                  <a:lnTo>
                    <a:pt x="568198" y="2471280"/>
                  </a:lnTo>
                  <a:lnTo>
                    <a:pt x="566712" y="2479027"/>
                  </a:lnTo>
                  <a:lnTo>
                    <a:pt x="566940" y="2490559"/>
                  </a:lnTo>
                  <a:lnTo>
                    <a:pt x="568147" y="2494686"/>
                  </a:lnTo>
                  <a:lnTo>
                    <a:pt x="573328" y="2500020"/>
                  </a:lnTo>
                  <a:lnTo>
                    <a:pt x="576364" y="2501569"/>
                  </a:lnTo>
                  <a:lnTo>
                    <a:pt x="582777" y="2502509"/>
                  </a:lnTo>
                  <a:lnTo>
                    <a:pt x="586117" y="2502433"/>
                  </a:lnTo>
                  <a:lnTo>
                    <a:pt x="605307" y="2483154"/>
                  </a:lnTo>
                  <a:lnTo>
                    <a:pt x="605332" y="2480513"/>
                  </a:lnTo>
                  <a:close/>
                </a:path>
                <a:path extrusionOk="0" h="2834640" w="1776729">
                  <a:moveTo>
                    <a:pt x="732447" y="2472461"/>
                  </a:moveTo>
                  <a:lnTo>
                    <a:pt x="730897" y="2448331"/>
                  </a:lnTo>
                  <a:lnTo>
                    <a:pt x="726046" y="2425471"/>
                  </a:lnTo>
                  <a:lnTo>
                    <a:pt x="718121" y="2402611"/>
                  </a:lnTo>
                  <a:lnTo>
                    <a:pt x="713676" y="2393785"/>
                  </a:lnTo>
                  <a:lnTo>
                    <a:pt x="713676" y="2473731"/>
                  </a:lnTo>
                  <a:lnTo>
                    <a:pt x="707313" y="2515641"/>
                  </a:lnTo>
                  <a:lnTo>
                    <a:pt x="690778" y="2552471"/>
                  </a:lnTo>
                  <a:lnTo>
                    <a:pt x="665924" y="2582951"/>
                  </a:lnTo>
                  <a:lnTo>
                    <a:pt x="634479" y="2605811"/>
                  </a:lnTo>
                  <a:lnTo>
                    <a:pt x="598246" y="2622321"/>
                  </a:lnTo>
                  <a:lnTo>
                    <a:pt x="595630" y="2623591"/>
                  </a:lnTo>
                  <a:lnTo>
                    <a:pt x="590359" y="2624861"/>
                  </a:lnTo>
                  <a:lnTo>
                    <a:pt x="589305" y="2623591"/>
                  </a:lnTo>
                  <a:lnTo>
                    <a:pt x="588098" y="2623591"/>
                  </a:lnTo>
                  <a:lnTo>
                    <a:pt x="581596" y="2621051"/>
                  </a:lnTo>
                  <a:lnTo>
                    <a:pt x="577138" y="2624861"/>
                  </a:lnTo>
                  <a:lnTo>
                    <a:pt x="575322" y="2628671"/>
                  </a:lnTo>
                  <a:lnTo>
                    <a:pt x="572198" y="2631211"/>
                  </a:lnTo>
                  <a:lnTo>
                    <a:pt x="570598" y="2635021"/>
                  </a:lnTo>
                  <a:lnTo>
                    <a:pt x="571677" y="2640101"/>
                  </a:lnTo>
                  <a:lnTo>
                    <a:pt x="571868" y="2640101"/>
                  </a:lnTo>
                  <a:lnTo>
                    <a:pt x="569048" y="2655341"/>
                  </a:lnTo>
                  <a:lnTo>
                    <a:pt x="568350" y="2670581"/>
                  </a:lnTo>
                  <a:lnTo>
                    <a:pt x="569709" y="2685821"/>
                  </a:lnTo>
                  <a:lnTo>
                    <a:pt x="573087" y="2701061"/>
                  </a:lnTo>
                  <a:lnTo>
                    <a:pt x="563600" y="2697251"/>
                  </a:lnTo>
                  <a:lnTo>
                    <a:pt x="530479" y="2678201"/>
                  </a:lnTo>
                  <a:lnTo>
                    <a:pt x="518731" y="2665501"/>
                  </a:lnTo>
                  <a:lnTo>
                    <a:pt x="516788" y="2662961"/>
                  </a:lnTo>
                  <a:lnTo>
                    <a:pt x="516051" y="2659151"/>
                  </a:lnTo>
                  <a:lnTo>
                    <a:pt x="515886" y="2659151"/>
                  </a:lnTo>
                  <a:lnTo>
                    <a:pt x="515810" y="2657881"/>
                  </a:lnTo>
                  <a:lnTo>
                    <a:pt x="515797" y="2656611"/>
                  </a:lnTo>
                  <a:lnTo>
                    <a:pt x="515912" y="2655341"/>
                  </a:lnTo>
                  <a:lnTo>
                    <a:pt x="516102" y="2654071"/>
                  </a:lnTo>
                  <a:lnTo>
                    <a:pt x="516445" y="2654071"/>
                  </a:lnTo>
                  <a:lnTo>
                    <a:pt x="518020" y="2651531"/>
                  </a:lnTo>
                  <a:lnTo>
                    <a:pt x="519036" y="2650261"/>
                  </a:lnTo>
                  <a:lnTo>
                    <a:pt x="519036" y="2642641"/>
                  </a:lnTo>
                  <a:lnTo>
                    <a:pt x="517956" y="2641371"/>
                  </a:lnTo>
                  <a:lnTo>
                    <a:pt x="514718" y="2637561"/>
                  </a:lnTo>
                  <a:lnTo>
                    <a:pt x="509638" y="2637561"/>
                  </a:lnTo>
                  <a:lnTo>
                    <a:pt x="493776" y="2640101"/>
                  </a:lnTo>
                  <a:lnTo>
                    <a:pt x="477875" y="2641371"/>
                  </a:lnTo>
                  <a:lnTo>
                    <a:pt x="458444" y="2641371"/>
                  </a:lnTo>
                  <a:lnTo>
                    <a:pt x="458444" y="2660421"/>
                  </a:lnTo>
                  <a:lnTo>
                    <a:pt x="457377" y="2661691"/>
                  </a:lnTo>
                  <a:lnTo>
                    <a:pt x="419823" y="2697251"/>
                  </a:lnTo>
                  <a:lnTo>
                    <a:pt x="381127" y="2723921"/>
                  </a:lnTo>
                  <a:lnTo>
                    <a:pt x="338747" y="2742971"/>
                  </a:lnTo>
                  <a:lnTo>
                    <a:pt x="292696" y="2751861"/>
                  </a:lnTo>
                  <a:lnTo>
                    <a:pt x="275018" y="2753131"/>
                  </a:lnTo>
                  <a:lnTo>
                    <a:pt x="239725" y="2750591"/>
                  </a:lnTo>
                  <a:lnTo>
                    <a:pt x="222161" y="2748051"/>
                  </a:lnTo>
                  <a:lnTo>
                    <a:pt x="217106" y="2748051"/>
                  </a:lnTo>
                  <a:lnTo>
                    <a:pt x="212763" y="2753131"/>
                  </a:lnTo>
                  <a:lnTo>
                    <a:pt x="212763" y="2760751"/>
                  </a:lnTo>
                  <a:lnTo>
                    <a:pt x="213791" y="2763291"/>
                  </a:lnTo>
                  <a:lnTo>
                    <a:pt x="215430" y="2764561"/>
                  </a:lnTo>
                  <a:lnTo>
                    <a:pt x="215633" y="2764561"/>
                  </a:lnTo>
                  <a:lnTo>
                    <a:pt x="215734" y="2765831"/>
                  </a:lnTo>
                  <a:lnTo>
                    <a:pt x="215938" y="2767101"/>
                  </a:lnTo>
                  <a:lnTo>
                    <a:pt x="215912" y="2769641"/>
                  </a:lnTo>
                  <a:lnTo>
                    <a:pt x="215709" y="2770911"/>
                  </a:lnTo>
                  <a:lnTo>
                    <a:pt x="215061" y="2773451"/>
                  </a:lnTo>
                  <a:lnTo>
                    <a:pt x="213347" y="2775991"/>
                  </a:lnTo>
                  <a:lnTo>
                    <a:pt x="177431" y="2802661"/>
                  </a:lnTo>
                  <a:lnTo>
                    <a:pt x="158711" y="2811551"/>
                  </a:lnTo>
                  <a:lnTo>
                    <a:pt x="162077" y="2796311"/>
                  </a:lnTo>
                  <a:lnTo>
                    <a:pt x="163436" y="2781071"/>
                  </a:lnTo>
                  <a:lnTo>
                    <a:pt x="162725" y="2765831"/>
                  </a:lnTo>
                  <a:lnTo>
                    <a:pt x="159931" y="2750591"/>
                  </a:lnTo>
                  <a:lnTo>
                    <a:pt x="160121" y="2750591"/>
                  </a:lnTo>
                  <a:lnTo>
                    <a:pt x="161201" y="2746781"/>
                  </a:lnTo>
                  <a:lnTo>
                    <a:pt x="159613" y="2741701"/>
                  </a:lnTo>
                  <a:lnTo>
                    <a:pt x="156476" y="2739161"/>
                  </a:lnTo>
                  <a:lnTo>
                    <a:pt x="154660" y="2735351"/>
                  </a:lnTo>
                  <a:lnTo>
                    <a:pt x="150139" y="2731541"/>
                  </a:lnTo>
                  <a:lnTo>
                    <a:pt x="143725" y="2734081"/>
                  </a:lnTo>
                  <a:lnTo>
                    <a:pt x="142544" y="2734081"/>
                  </a:lnTo>
                  <a:lnTo>
                    <a:pt x="98056" y="2716301"/>
                  </a:lnTo>
                  <a:lnTo>
                    <a:pt x="61290" y="2685821"/>
                  </a:lnTo>
                  <a:lnTo>
                    <a:pt x="34201" y="2647721"/>
                  </a:lnTo>
                  <a:lnTo>
                    <a:pt x="19837" y="2602001"/>
                  </a:lnTo>
                  <a:lnTo>
                    <a:pt x="18796" y="2590571"/>
                  </a:lnTo>
                  <a:lnTo>
                    <a:pt x="18808" y="2575331"/>
                  </a:lnTo>
                  <a:lnTo>
                    <a:pt x="29845" y="2527071"/>
                  </a:lnTo>
                  <a:lnTo>
                    <a:pt x="56870" y="2483891"/>
                  </a:lnTo>
                  <a:lnTo>
                    <a:pt x="95999" y="2450871"/>
                  </a:lnTo>
                  <a:lnTo>
                    <a:pt x="151180" y="2426741"/>
                  </a:lnTo>
                  <a:lnTo>
                    <a:pt x="219138" y="2416581"/>
                  </a:lnTo>
                  <a:lnTo>
                    <a:pt x="253517" y="2417851"/>
                  </a:lnTo>
                  <a:lnTo>
                    <a:pt x="245148" y="2436901"/>
                  </a:lnTo>
                  <a:lnTo>
                    <a:pt x="239420" y="2457221"/>
                  </a:lnTo>
                  <a:lnTo>
                    <a:pt x="236931" y="2477541"/>
                  </a:lnTo>
                  <a:lnTo>
                    <a:pt x="238290" y="2499131"/>
                  </a:lnTo>
                  <a:lnTo>
                    <a:pt x="237744" y="2500401"/>
                  </a:lnTo>
                  <a:lnTo>
                    <a:pt x="237451" y="2501671"/>
                  </a:lnTo>
                  <a:lnTo>
                    <a:pt x="237528" y="2502941"/>
                  </a:lnTo>
                  <a:lnTo>
                    <a:pt x="239191" y="2516911"/>
                  </a:lnTo>
                  <a:lnTo>
                    <a:pt x="242519" y="2529611"/>
                  </a:lnTo>
                  <a:lnTo>
                    <a:pt x="247472" y="2542311"/>
                  </a:lnTo>
                  <a:lnTo>
                    <a:pt x="253987" y="2555011"/>
                  </a:lnTo>
                  <a:lnTo>
                    <a:pt x="254012" y="2556281"/>
                  </a:lnTo>
                  <a:lnTo>
                    <a:pt x="254774" y="2558821"/>
                  </a:lnTo>
                  <a:lnTo>
                    <a:pt x="258889" y="2562631"/>
                  </a:lnTo>
                  <a:lnTo>
                    <a:pt x="263486" y="2567711"/>
                  </a:lnTo>
                  <a:lnTo>
                    <a:pt x="265277" y="2570251"/>
                  </a:lnTo>
                  <a:lnTo>
                    <a:pt x="267131" y="2571521"/>
                  </a:lnTo>
                  <a:lnTo>
                    <a:pt x="269925" y="2575331"/>
                  </a:lnTo>
                  <a:lnTo>
                    <a:pt x="271716" y="2575331"/>
                  </a:lnTo>
                  <a:lnTo>
                    <a:pt x="307924" y="2607081"/>
                  </a:lnTo>
                  <a:lnTo>
                    <a:pt x="347637" y="2632481"/>
                  </a:lnTo>
                  <a:lnTo>
                    <a:pt x="390931" y="2651531"/>
                  </a:lnTo>
                  <a:lnTo>
                    <a:pt x="437883" y="2660421"/>
                  </a:lnTo>
                  <a:lnTo>
                    <a:pt x="458444" y="2660421"/>
                  </a:lnTo>
                  <a:lnTo>
                    <a:pt x="458444" y="2641371"/>
                  </a:lnTo>
                  <a:lnTo>
                    <a:pt x="433514" y="2641371"/>
                  </a:lnTo>
                  <a:lnTo>
                    <a:pt x="421233" y="2640101"/>
                  </a:lnTo>
                  <a:lnTo>
                    <a:pt x="374065" y="2624861"/>
                  </a:lnTo>
                  <a:lnTo>
                    <a:pt x="331482" y="2600731"/>
                  </a:lnTo>
                  <a:lnTo>
                    <a:pt x="293992" y="2571521"/>
                  </a:lnTo>
                  <a:lnTo>
                    <a:pt x="285343" y="2562631"/>
                  </a:lnTo>
                  <a:lnTo>
                    <a:pt x="276872" y="2555011"/>
                  </a:lnTo>
                  <a:lnTo>
                    <a:pt x="273024" y="2549931"/>
                  </a:lnTo>
                  <a:lnTo>
                    <a:pt x="269760" y="2544851"/>
                  </a:lnTo>
                  <a:lnTo>
                    <a:pt x="266814" y="2539771"/>
                  </a:lnTo>
                  <a:lnTo>
                    <a:pt x="270433" y="2537231"/>
                  </a:lnTo>
                  <a:lnTo>
                    <a:pt x="272351" y="2530881"/>
                  </a:lnTo>
                  <a:lnTo>
                    <a:pt x="269532" y="2527071"/>
                  </a:lnTo>
                  <a:lnTo>
                    <a:pt x="259346" y="2506751"/>
                  </a:lnTo>
                  <a:lnTo>
                    <a:pt x="255651" y="2485161"/>
                  </a:lnTo>
                  <a:lnTo>
                    <a:pt x="257340" y="2463571"/>
                  </a:lnTo>
                  <a:lnTo>
                    <a:pt x="263334" y="2441981"/>
                  </a:lnTo>
                  <a:lnTo>
                    <a:pt x="272707" y="2420391"/>
                  </a:lnTo>
                  <a:lnTo>
                    <a:pt x="275145" y="2416581"/>
                  </a:lnTo>
                  <a:lnTo>
                    <a:pt x="284873" y="2401341"/>
                  </a:lnTo>
                  <a:lnTo>
                    <a:pt x="285902" y="2400071"/>
                  </a:lnTo>
                  <a:lnTo>
                    <a:pt x="299262" y="2383561"/>
                  </a:lnTo>
                  <a:lnTo>
                    <a:pt x="315302" y="2368321"/>
                  </a:lnTo>
                  <a:lnTo>
                    <a:pt x="354342" y="2340381"/>
                  </a:lnTo>
                  <a:lnTo>
                    <a:pt x="398183" y="2322601"/>
                  </a:lnTo>
                  <a:lnTo>
                    <a:pt x="444842" y="2311171"/>
                  </a:lnTo>
                  <a:lnTo>
                    <a:pt x="492391" y="2307361"/>
                  </a:lnTo>
                  <a:lnTo>
                    <a:pt x="538289" y="2308631"/>
                  </a:lnTo>
                  <a:lnTo>
                    <a:pt x="584085" y="2316251"/>
                  </a:lnTo>
                  <a:lnTo>
                    <a:pt x="627138" y="2331491"/>
                  </a:lnTo>
                  <a:lnTo>
                    <a:pt x="664845" y="2358161"/>
                  </a:lnTo>
                  <a:lnTo>
                    <a:pt x="691616" y="2392451"/>
                  </a:lnTo>
                  <a:lnTo>
                    <a:pt x="708177" y="2431821"/>
                  </a:lnTo>
                  <a:lnTo>
                    <a:pt x="713676" y="2473731"/>
                  </a:lnTo>
                  <a:lnTo>
                    <a:pt x="713676" y="2393785"/>
                  </a:lnTo>
                  <a:lnTo>
                    <a:pt x="656958" y="2327681"/>
                  </a:lnTo>
                  <a:lnTo>
                    <a:pt x="615569" y="2307361"/>
                  </a:lnTo>
                  <a:lnTo>
                    <a:pt x="564667" y="2293391"/>
                  </a:lnTo>
                  <a:lnTo>
                    <a:pt x="514921" y="2289581"/>
                  </a:lnTo>
                  <a:lnTo>
                    <a:pt x="463448" y="2290851"/>
                  </a:lnTo>
                  <a:lnTo>
                    <a:pt x="412470" y="2298471"/>
                  </a:lnTo>
                  <a:lnTo>
                    <a:pt x="363778" y="2314981"/>
                  </a:lnTo>
                  <a:lnTo>
                    <a:pt x="319214" y="2340381"/>
                  </a:lnTo>
                  <a:lnTo>
                    <a:pt x="288810" y="2368321"/>
                  </a:lnTo>
                  <a:lnTo>
                    <a:pt x="263664" y="2400071"/>
                  </a:lnTo>
                  <a:lnTo>
                    <a:pt x="262928" y="2400071"/>
                  </a:lnTo>
                  <a:lnTo>
                    <a:pt x="262166" y="2398801"/>
                  </a:lnTo>
                  <a:lnTo>
                    <a:pt x="261366" y="2398801"/>
                  </a:lnTo>
                  <a:lnTo>
                    <a:pt x="226860" y="2397531"/>
                  </a:lnTo>
                  <a:lnTo>
                    <a:pt x="158178" y="2405151"/>
                  </a:lnTo>
                  <a:lnTo>
                    <a:pt x="98310" y="2428011"/>
                  </a:lnTo>
                  <a:lnTo>
                    <a:pt x="51384" y="2462301"/>
                  </a:lnTo>
                  <a:lnTo>
                    <a:pt x="17475" y="2509291"/>
                  </a:lnTo>
                  <a:lnTo>
                    <a:pt x="1016" y="2562631"/>
                  </a:lnTo>
                  <a:lnTo>
                    <a:pt x="0" y="2590571"/>
                  </a:lnTo>
                  <a:lnTo>
                    <a:pt x="4064" y="2619781"/>
                  </a:lnTo>
                  <a:lnTo>
                    <a:pt x="25895" y="2670581"/>
                  </a:lnTo>
                  <a:lnTo>
                    <a:pt x="62598" y="2713761"/>
                  </a:lnTo>
                  <a:lnTo>
                    <a:pt x="109347" y="2742971"/>
                  </a:lnTo>
                  <a:lnTo>
                    <a:pt x="135293" y="2753131"/>
                  </a:lnTo>
                  <a:lnTo>
                    <a:pt x="137363" y="2753131"/>
                  </a:lnTo>
                  <a:lnTo>
                    <a:pt x="141554" y="2754401"/>
                  </a:lnTo>
                  <a:lnTo>
                    <a:pt x="144386" y="2772181"/>
                  </a:lnTo>
                  <a:lnTo>
                    <a:pt x="144221" y="2788691"/>
                  </a:lnTo>
                  <a:lnTo>
                    <a:pt x="140995" y="2805201"/>
                  </a:lnTo>
                  <a:lnTo>
                    <a:pt x="134632" y="2821711"/>
                  </a:lnTo>
                  <a:lnTo>
                    <a:pt x="133553" y="2826791"/>
                  </a:lnTo>
                  <a:lnTo>
                    <a:pt x="135458" y="2831871"/>
                  </a:lnTo>
                  <a:lnTo>
                    <a:pt x="139598" y="2834411"/>
                  </a:lnTo>
                  <a:lnTo>
                    <a:pt x="145249" y="2834411"/>
                  </a:lnTo>
                  <a:lnTo>
                    <a:pt x="161671" y="2830601"/>
                  </a:lnTo>
                  <a:lnTo>
                    <a:pt x="177736" y="2824251"/>
                  </a:lnTo>
                  <a:lnTo>
                    <a:pt x="193179" y="2816631"/>
                  </a:lnTo>
                  <a:lnTo>
                    <a:pt x="200444" y="2811551"/>
                  </a:lnTo>
                  <a:lnTo>
                    <a:pt x="207721" y="2806471"/>
                  </a:lnTo>
                  <a:lnTo>
                    <a:pt x="217170" y="2800121"/>
                  </a:lnTo>
                  <a:lnTo>
                    <a:pt x="225793" y="2789961"/>
                  </a:lnTo>
                  <a:lnTo>
                    <a:pt x="232168" y="2779801"/>
                  </a:lnTo>
                  <a:lnTo>
                    <a:pt x="234873" y="2768371"/>
                  </a:lnTo>
                  <a:lnTo>
                    <a:pt x="261035" y="2770911"/>
                  </a:lnTo>
                  <a:lnTo>
                    <a:pt x="300736" y="2770911"/>
                  </a:lnTo>
                  <a:lnTo>
                    <a:pt x="314134" y="2768371"/>
                  </a:lnTo>
                  <a:lnTo>
                    <a:pt x="365201" y="2753131"/>
                  </a:lnTo>
                  <a:lnTo>
                    <a:pt x="411060" y="2727731"/>
                  </a:lnTo>
                  <a:lnTo>
                    <a:pt x="446481" y="2698521"/>
                  </a:lnTo>
                  <a:lnTo>
                    <a:pt x="460222" y="2685821"/>
                  </a:lnTo>
                  <a:lnTo>
                    <a:pt x="461962" y="2685821"/>
                  </a:lnTo>
                  <a:lnTo>
                    <a:pt x="464743" y="2682011"/>
                  </a:lnTo>
                  <a:lnTo>
                    <a:pt x="466661" y="2680741"/>
                  </a:lnTo>
                  <a:lnTo>
                    <a:pt x="468541" y="2678201"/>
                  </a:lnTo>
                  <a:lnTo>
                    <a:pt x="470750" y="2675661"/>
                  </a:lnTo>
                  <a:lnTo>
                    <a:pt x="472986" y="2674391"/>
                  </a:lnTo>
                  <a:lnTo>
                    <a:pt x="476999" y="2669311"/>
                  </a:lnTo>
                  <a:lnTo>
                    <a:pt x="477761" y="2668041"/>
                  </a:lnTo>
                  <a:lnTo>
                    <a:pt x="477812" y="2665501"/>
                  </a:lnTo>
                  <a:lnTo>
                    <a:pt x="478396" y="2664231"/>
                  </a:lnTo>
                  <a:lnTo>
                    <a:pt x="479463" y="2662961"/>
                  </a:lnTo>
                  <a:lnTo>
                    <a:pt x="479844" y="2661691"/>
                  </a:lnTo>
                  <a:lnTo>
                    <a:pt x="479882" y="2659151"/>
                  </a:lnTo>
                  <a:lnTo>
                    <a:pt x="491248" y="2659151"/>
                  </a:lnTo>
                  <a:lnTo>
                    <a:pt x="496925" y="2657881"/>
                  </a:lnTo>
                  <a:lnTo>
                    <a:pt x="499618" y="2669311"/>
                  </a:lnTo>
                  <a:lnTo>
                    <a:pt x="505993" y="2679471"/>
                  </a:lnTo>
                  <a:lnTo>
                    <a:pt x="538607" y="2704871"/>
                  </a:lnTo>
                  <a:lnTo>
                    <a:pt x="586549" y="2723921"/>
                  </a:lnTo>
                  <a:lnTo>
                    <a:pt x="592188" y="2723921"/>
                  </a:lnTo>
                  <a:lnTo>
                    <a:pt x="596328" y="2721381"/>
                  </a:lnTo>
                  <a:lnTo>
                    <a:pt x="598233" y="2716301"/>
                  </a:lnTo>
                  <a:lnTo>
                    <a:pt x="597166" y="2711221"/>
                  </a:lnTo>
                  <a:lnTo>
                    <a:pt x="593242" y="2701061"/>
                  </a:lnTo>
                  <a:lnTo>
                    <a:pt x="590791" y="2694711"/>
                  </a:lnTo>
                  <a:lnTo>
                    <a:pt x="587565" y="2678201"/>
                  </a:lnTo>
                  <a:lnTo>
                    <a:pt x="587413" y="2660421"/>
                  </a:lnTo>
                  <a:lnTo>
                    <a:pt x="590257" y="2643911"/>
                  </a:lnTo>
                  <a:lnTo>
                    <a:pt x="629945" y="2629941"/>
                  </a:lnTo>
                  <a:lnTo>
                    <a:pt x="637895" y="2624861"/>
                  </a:lnTo>
                  <a:lnTo>
                    <a:pt x="695604" y="2577871"/>
                  </a:lnTo>
                  <a:lnTo>
                    <a:pt x="717600" y="2542311"/>
                  </a:lnTo>
                  <a:lnTo>
                    <a:pt x="730694" y="2496591"/>
                  </a:lnTo>
                  <a:lnTo>
                    <a:pt x="732447" y="2472461"/>
                  </a:lnTo>
                  <a:close/>
                </a:path>
                <a:path extrusionOk="0" h="2834640" w="1776729">
                  <a:moveTo>
                    <a:pt x="1776323" y="220980"/>
                  </a:moveTo>
                  <a:lnTo>
                    <a:pt x="1775510" y="214630"/>
                  </a:lnTo>
                  <a:lnTo>
                    <a:pt x="1769605" y="212090"/>
                  </a:lnTo>
                  <a:lnTo>
                    <a:pt x="1755940" y="208280"/>
                  </a:lnTo>
                  <a:lnTo>
                    <a:pt x="1752003" y="206387"/>
                  </a:lnTo>
                  <a:lnTo>
                    <a:pt x="1752003" y="223520"/>
                  </a:lnTo>
                  <a:lnTo>
                    <a:pt x="1729130" y="240030"/>
                  </a:lnTo>
                  <a:lnTo>
                    <a:pt x="1686534" y="278130"/>
                  </a:lnTo>
                  <a:lnTo>
                    <a:pt x="1663725" y="293370"/>
                  </a:lnTo>
                  <a:lnTo>
                    <a:pt x="1650504" y="300990"/>
                  </a:lnTo>
                  <a:lnTo>
                    <a:pt x="1647545" y="298450"/>
                  </a:lnTo>
                  <a:lnTo>
                    <a:pt x="1644789" y="295910"/>
                  </a:lnTo>
                  <a:lnTo>
                    <a:pt x="1641932" y="293370"/>
                  </a:lnTo>
                  <a:lnTo>
                    <a:pt x="1642656" y="285750"/>
                  </a:lnTo>
                  <a:lnTo>
                    <a:pt x="1642986" y="281940"/>
                  </a:lnTo>
                  <a:lnTo>
                    <a:pt x="1643100" y="280670"/>
                  </a:lnTo>
                  <a:lnTo>
                    <a:pt x="1638846" y="276860"/>
                  </a:lnTo>
                  <a:lnTo>
                    <a:pt x="1631302" y="276860"/>
                  </a:lnTo>
                  <a:lnTo>
                    <a:pt x="1628724" y="278130"/>
                  </a:lnTo>
                  <a:lnTo>
                    <a:pt x="1627505" y="281940"/>
                  </a:lnTo>
                  <a:lnTo>
                    <a:pt x="1624711" y="279819"/>
                  </a:lnTo>
                  <a:lnTo>
                    <a:pt x="1624711" y="300990"/>
                  </a:lnTo>
                  <a:lnTo>
                    <a:pt x="1622348" y="313690"/>
                  </a:lnTo>
                  <a:lnTo>
                    <a:pt x="1619313" y="325120"/>
                  </a:lnTo>
                  <a:lnTo>
                    <a:pt x="1615605" y="337820"/>
                  </a:lnTo>
                  <a:lnTo>
                    <a:pt x="1611299" y="349250"/>
                  </a:lnTo>
                  <a:lnTo>
                    <a:pt x="1608251" y="356870"/>
                  </a:lnTo>
                  <a:lnTo>
                    <a:pt x="1605419" y="364490"/>
                  </a:lnTo>
                  <a:lnTo>
                    <a:pt x="1596821" y="407670"/>
                  </a:lnTo>
                  <a:lnTo>
                    <a:pt x="1588719" y="381952"/>
                  </a:lnTo>
                  <a:lnTo>
                    <a:pt x="1588719" y="434340"/>
                  </a:lnTo>
                  <a:lnTo>
                    <a:pt x="1572691" y="417830"/>
                  </a:lnTo>
                  <a:lnTo>
                    <a:pt x="1556156" y="402590"/>
                  </a:lnTo>
                  <a:lnTo>
                    <a:pt x="1538693" y="387350"/>
                  </a:lnTo>
                  <a:lnTo>
                    <a:pt x="1534947" y="384810"/>
                  </a:lnTo>
                  <a:lnTo>
                    <a:pt x="1519948" y="374650"/>
                  </a:lnTo>
                  <a:lnTo>
                    <a:pt x="1521841" y="373380"/>
                  </a:lnTo>
                  <a:lnTo>
                    <a:pt x="1532521" y="367030"/>
                  </a:lnTo>
                  <a:lnTo>
                    <a:pt x="1552409" y="356870"/>
                  </a:lnTo>
                  <a:lnTo>
                    <a:pt x="1562557" y="351790"/>
                  </a:lnTo>
                  <a:lnTo>
                    <a:pt x="1588719" y="434340"/>
                  </a:lnTo>
                  <a:lnTo>
                    <a:pt x="1588719" y="381952"/>
                  </a:lnTo>
                  <a:lnTo>
                    <a:pt x="1579219" y="351790"/>
                  </a:lnTo>
                  <a:lnTo>
                    <a:pt x="1576019" y="341630"/>
                  </a:lnTo>
                  <a:lnTo>
                    <a:pt x="1579003" y="337820"/>
                  </a:lnTo>
                  <a:lnTo>
                    <a:pt x="1579308" y="332740"/>
                  </a:lnTo>
                  <a:lnTo>
                    <a:pt x="1576070" y="330200"/>
                  </a:lnTo>
                  <a:lnTo>
                    <a:pt x="1567065" y="321310"/>
                  </a:lnTo>
                  <a:lnTo>
                    <a:pt x="1558290" y="312420"/>
                  </a:lnTo>
                  <a:lnTo>
                    <a:pt x="1557896" y="312039"/>
                  </a:lnTo>
                  <a:lnTo>
                    <a:pt x="1557896" y="336550"/>
                  </a:lnTo>
                  <a:lnTo>
                    <a:pt x="1555915" y="336550"/>
                  </a:lnTo>
                  <a:lnTo>
                    <a:pt x="1554962" y="337820"/>
                  </a:lnTo>
                  <a:lnTo>
                    <a:pt x="1519250" y="356870"/>
                  </a:lnTo>
                  <a:lnTo>
                    <a:pt x="1485430" y="378460"/>
                  </a:lnTo>
                  <a:lnTo>
                    <a:pt x="1453400" y="403860"/>
                  </a:lnTo>
                  <a:lnTo>
                    <a:pt x="1423009" y="430530"/>
                  </a:lnTo>
                  <a:lnTo>
                    <a:pt x="1416507" y="435610"/>
                  </a:lnTo>
                  <a:lnTo>
                    <a:pt x="1410081" y="441960"/>
                  </a:lnTo>
                  <a:lnTo>
                    <a:pt x="1397406" y="454660"/>
                  </a:lnTo>
                  <a:lnTo>
                    <a:pt x="1389303" y="433070"/>
                  </a:lnTo>
                  <a:lnTo>
                    <a:pt x="1370596" y="391160"/>
                  </a:lnTo>
                  <a:lnTo>
                    <a:pt x="1348536" y="349250"/>
                  </a:lnTo>
                  <a:lnTo>
                    <a:pt x="1324381" y="307340"/>
                  </a:lnTo>
                  <a:lnTo>
                    <a:pt x="1312011" y="285750"/>
                  </a:lnTo>
                  <a:lnTo>
                    <a:pt x="1262380" y="201930"/>
                  </a:lnTo>
                  <a:lnTo>
                    <a:pt x="1238402" y="160020"/>
                  </a:lnTo>
                  <a:lnTo>
                    <a:pt x="1215936" y="116840"/>
                  </a:lnTo>
                  <a:lnTo>
                    <a:pt x="1210030" y="104140"/>
                  </a:lnTo>
                  <a:lnTo>
                    <a:pt x="1207147" y="99060"/>
                  </a:lnTo>
                  <a:lnTo>
                    <a:pt x="1204315" y="92710"/>
                  </a:lnTo>
                  <a:lnTo>
                    <a:pt x="1201762" y="86360"/>
                  </a:lnTo>
                  <a:lnTo>
                    <a:pt x="1199476" y="80010"/>
                  </a:lnTo>
                  <a:lnTo>
                    <a:pt x="1195133" y="67310"/>
                  </a:lnTo>
                  <a:lnTo>
                    <a:pt x="1191933" y="58420"/>
                  </a:lnTo>
                  <a:lnTo>
                    <a:pt x="1188593" y="50800"/>
                  </a:lnTo>
                  <a:lnTo>
                    <a:pt x="1185075" y="41910"/>
                  </a:lnTo>
                  <a:lnTo>
                    <a:pt x="1181417" y="33020"/>
                  </a:lnTo>
                  <a:lnTo>
                    <a:pt x="1215351" y="60960"/>
                  </a:lnTo>
                  <a:lnTo>
                    <a:pt x="1282128" y="116840"/>
                  </a:lnTo>
                  <a:lnTo>
                    <a:pt x="1315351" y="146050"/>
                  </a:lnTo>
                  <a:lnTo>
                    <a:pt x="1354505" y="179070"/>
                  </a:lnTo>
                  <a:lnTo>
                    <a:pt x="1394180" y="210820"/>
                  </a:lnTo>
                  <a:lnTo>
                    <a:pt x="1434604" y="242570"/>
                  </a:lnTo>
                  <a:lnTo>
                    <a:pt x="1476032" y="271780"/>
                  </a:lnTo>
                  <a:lnTo>
                    <a:pt x="1482051" y="276860"/>
                  </a:lnTo>
                  <a:lnTo>
                    <a:pt x="1500238" y="288290"/>
                  </a:lnTo>
                  <a:lnTo>
                    <a:pt x="1512608" y="295910"/>
                  </a:lnTo>
                  <a:lnTo>
                    <a:pt x="1518793" y="300990"/>
                  </a:lnTo>
                  <a:lnTo>
                    <a:pt x="1524876" y="304800"/>
                  </a:lnTo>
                  <a:lnTo>
                    <a:pt x="1533601" y="311150"/>
                  </a:lnTo>
                  <a:lnTo>
                    <a:pt x="1541805" y="318770"/>
                  </a:lnTo>
                  <a:lnTo>
                    <a:pt x="1557604" y="334010"/>
                  </a:lnTo>
                  <a:lnTo>
                    <a:pt x="1557591" y="335280"/>
                  </a:lnTo>
                  <a:lnTo>
                    <a:pt x="1557896" y="336550"/>
                  </a:lnTo>
                  <a:lnTo>
                    <a:pt x="1557896" y="312039"/>
                  </a:lnTo>
                  <a:lnTo>
                    <a:pt x="1517548" y="280670"/>
                  </a:lnTo>
                  <a:lnTo>
                    <a:pt x="1512163" y="276860"/>
                  </a:lnTo>
                  <a:lnTo>
                    <a:pt x="1506804" y="274320"/>
                  </a:lnTo>
                  <a:lnTo>
                    <a:pt x="1475079" y="251460"/>
                  </a:lnTo>
                  <a:lnTo>
                    <a:pt x="1454327" y="237490"/>
                  </a:lnTo>
                  <a:lnTo>
                    <a:pt x="1433830" y="220980"/>
                  </a:lnTo>
                  <a:lnTo>
                    <a:pt x="1413598" y="205740"/>
                  </a:lnTo>
                  <a:lnTo>
                    <a:pt x="1374190" y="173990"/>
                  </a:lnTo>
                  <a:lnTo>
                    <a:pt x="1335354" y="140970"/>
                  </a:lnTo>
                  <a:lnTo>
                    <a:pt x="1296784" y="109220"/>
                  </a:lnTo>
                  <a:lnTo>
                    <a:pt x="1258176" y="76200"/>
                  </a:lnTo>
                  <a:lnTo>
                    <a:pt x="1250975" y="69850"/>
                  </a:lnTo>
                  <a:lnTo>
                    <a:pt x="1236510" y="58420"/>
                  </a:lnTo>
                  <a:lnTo>
                    <a:pt x="1229258" y="52070"/>
                  </a:lnTo>
                  <a:lnTo>
                    <a:pt x="1236980" y="55880"/>
                  </a:lnTo>
                  <a:lnTo>
                    <a:pt x="1244676" y="60960"/>
                  </a:lnTo>
                  <a:lnTo>
                    <a:pt x="1252321" y="64770"/>
                  </a:lnTo>
                  <a:lnTo>
                    <a:pt x="1259928" y="69850"/>
                  </a:lnTo>
                  <a:lnTo>
                    <a:pt x="1278674" y="80010"/>
                  </a:lnTo>
                  <a:lnTo>
                    <a:pt x="1297266" y="92710"/>
                  </a:lnTo>
                  <a:lnTo>
                    <a:pt x="1315758" y="104140"/>
                  </a:lnTo>
                  <a:lnTo>
                    <a:pt x="1573568" y="269240"/>
                  </a:lnTo>
                  <a:lnTo>
                    <a:pt x="1574596" y="270510"/>
                  </a:lnTo>
                  <a:lnTo>
                    <a:pt x="1576336" y="271780"/>
                  </a:lnTo>
                  <a:lnTo>
                    <a:pt x="1578470" y="273050"/>
                  </a:lnTo>
                  <a:lnTo>
                    <a:pt x="1587919" y="276860"/>
                  </a:lnTo>
                  <a:lnTo>
                    <a:pt x="1597113" y="280670"/>
                  </a:lnTo>
                  <a:lnTo>
                    <a:pt x="1606016" y="285750"/>
                  </a:lnTo>
                  <a:lnTo>
                    <a:pt x="1614614" y="292100"/>
                  </a:lnTo>
                  <a:lnTo>
                    <a:pt x="1615135" y="292100"/>
                  </a:lnTo>
                  <a:lnTo>
                    <a:pt x="1624711" y="300990"/>
                  </a:lnTo>
                  <a:lnTo>
                    <a:pt x="1624711" y="279819"/>
                  </a:lnTo>
                  <a:lnTo>
                    <a:pt x="1624164" y="279400"/>
                  </a:lnTo>
                  <a:lnTo>
                    <a:pt x="1622450" y="278130"/>
                  </a:lnTo>
                  <a:lnTo>
                    <a:pt x="1614017" y="271780"/>
                  </a:lnTo>
                  <a:lnTo>
                    <a:pt x="1605292" y="267970"/>
                  </a:lnTo>
                  <a:lnTo>
                    <a:pt x="1596313" y="262890"/>
                  </a:lnTo>
                  <a:lnTo>
                    <a:pt x="1587119" y="259080"/>
                  </a:lnTo>
                  <a:lnTo>
                    <a:pt x="1586509" y="257810"/>
                  </a:lnTo>
                  <a:lnTo>
                    <a:pt x="1585772" y="257810"/>
                  </a:lnTo>
                  <a:lnTo>
                    <a:pt x="1329385" y="93980"/>
                  </a:lnTo>
                  <a:lnTo>
                    <a:pt x="1310297" y="81280"/>
                  </a:lnTo>
                  <a:lnTo>
                    <a:pt x="1291132" y="69850"/>
                  </a:lnTo>
                  <a:lnTo>
                    <a:pt x="1271803" y="57150"/>
                  </a:lnTo>
                  <a:lnTo>
                    <a:pt x="1263180" y="52070"/>
                  </a:lnTo>
                  <a:lnTo>
                    <a:pt x="1254518" y="46990"/>
                  </a:lnTo>
                  <a:lnTo>
                    <a:pt x="1245793" y="43180"/>
                  </a:lnTo>
                  <a:lnTo>
                    <a:pt x="1237018" y="38100"/>
                  </a:lnTo>
                  <a:lnTo>
                    <a:pt x="1279283" y="49530"/>
                  </a:lnTo>
                  <a:lnTo>
                    <a:pt x="1363218" y="74930"/>
                  </a:lnTo>
                  <a:lnTo>
                    <a:pt x="1404874" y="88900"/>
                  </a:lnTo>
                  <a:lnTo>
                    <a:pt x="1499743" y="121920"/>
                  </a:lnTo>
                  <a:lnTo>
                    <a:pt x="1639544" y="179070"/>
                  </a:lnTo>
                  <a:lnTo>
                    <a:pt x="1650784" y="185420"/>
                  </a:lnTo>
                  <a:lnTo>
                    <a:pt x="1661871" y="189230"/>
                  </a:lnTo>
                  <a:lnTo>
                    <a:pt x="1672577" y="191770"/>
                  </a:lnTo>
                  <a:lnTo>
                    <a:pt x="1705051" y="201930"/>
                  </a:lnTo>
                  <a:lnTo>
                    <a:pt x="1712188" y="205740"/>
                  </a:lnTo>
                  <a:lnTo>
                    <a:pt x="1719224" y="208280"/>
                  </a:lnTo>
                  <a:lnTo>
                    <a:pt x="1733156" y="215900"/>
                  </a:lnTo>
                  <a:lnTo>
                    <a:pt x="1752003" y="223520"/>
                  </a:lnTo>
                  <a:lnTo>
                    <a:pt x="1752003" y="206387"/>
                  </a:lnTo>
                  <a:lnTo>
                    <a:pt x="1729536" y="195580"/>
                  </a:lnTo>
                  <a:lnTo>
                    <a:pt x="1716379" y="190500"/>
                  </a:lnTo>
                  <a:lnTo>
                    <a:pt x="1709305" y="186690"/>
                  </a:lnTo>
                  <a:lnTo>
                    <a:pt x="1702079" y="184150"/>
                  </a:lnTo>
                  <a:lnTo>
                    <a:pt x="1694764" y="182880"/>
                  </a:lnTo>
                  <a:lnTo>
                    <a:pt x="1687449" y="180340"/>
                  </a:lnTo>
                  <a:lnTo>
                    <a:pt x="1680387" y="177800"/>
                  </a:lnTo>
                  <a:lnTo>
                    <a:pt x="1673263" y="176530"/>
                  </a:lnTo>
                  <a:lnTo>
                    <a:pt x="1659331" y="171450"/>
                  </a:lnTo>
                  <a:lnTo>
                    <a:pt x="1556689" y="127000"/>
                  </a:lnTo>
                  <a:lnTo>
                    <a:pt x="1541856" y="121920"/>
                  </a:lnTo>
                  <a:lnTo>
                    <a:pt x="1494904" y="102870"/>
                  </a:lnTo>
                  <a:lnTo>
                    <a:pt x="1400035" y="69850"/>
                  </a:lnTo>
                  <a:lnTo>
                    <a:pt x="1304010" y="39370"/>
                  </a:lnTo>
                  <a:lnTo>
                    <a:pt x="1299235" y="38100"/>
                  </a:lnTo>
                  <a:lnTo>
                    <a:pt x="1280172" y="33020"/>
                  </a:lnTo>
                  <a:lnTo>
                    <a:pt x="1169822" y="3810"/>
                  </a:lnTo>
                  <a:lnTo>
                    <a:pt x="1168755" y="3810"/>
                  </a:lnTo>
                  <a:lnTo>
                    <a:pt x="1164793" y="0"/>
                  </a:lnTo>
                  <a:lnTo>
                    <a:pt x="1159268" y="2540"/>
                  </a:lnTo>
                  <a:lnTo>
                    <a:pt x="1155357" y="8890"/>
                  </a:lnTo>
                  <a:lnTo>
                    <a:pt x="1156157" y="12700"/>
                  </a:lnTo>
                  <a:lnTo>
                    <a:pt x="1158290" y="15240"/>
                  </a:lnTo>
                  <a:lnTo>
                    <a:pt x="1158582" y="15240"/>
                  </a:lnTo>
                  <a:lnTo>
                    <a:pt x="1158963" y="16510"/>
                  </a:lnTo>
                  <a:lnTo>
                    <a:pt x="1159471" y="16510"/>
                  </a:lnTo>
                  <a:lnTo>
                    <a:pt x="1158316" y="19050"/>
                  </a:lnTo>
                  <a:lnTo>
                    <a:pt x="1158367" y="22860"/>
                  </a:lnTo>
                  <a:lnTo>
                    <a:pt x="1159637" y="24130"/>
                  </a:lnTo>
                  <a:lnTo>
                    <a:pt x="1164755" y="35560"/>
                  </a:lnTo>
                  <a:lnTo>
                    <a:pt x="1169555" y="45720"/>
                  </a:lnTo>
                  <a:lnTo>
                    <a:pt x="1174051" y="57150"/>
                  </a:lnTo>
                  <a:lnTo>
                    <a:pt x="1178255" y="67310"/>
                  </a:lnTo>
                  <a:lnTo>
                    <a:pt x="1181023" y="74930"/>
                  </a:lnTo>
                  <a:lnTo>
                    <a:pt x="1196759" y="114300"/>
                  </a:lnTo>
                  <a:lnTo>
                    <a:pt x="1218539" y="156210"/>
                  </a:lnTo>
                  <a:lnTo>
                    <a:pt x="1230109" y="177800"/>
                  </a:lnTo>
                  <a:lnTo>
                    <a:pt x="1242009" y="199390"/>
                  </a:lnTo>
                  <a:lnTo>
                    <a:pt x="1266520" y="241300"/>
                  </a:lnTo>
                  <a:lnTo>
                    <a:pt x="1291259" y="281940"/>
                  </a:lnTo>
                  <a:lnTo>
                    <a:pt x="1315796" y="323850"/>
                  </a:lnTo>
                  <a:lnTo>
                    <a:pt x="1352245" y="389890"/>
                  </a:lnTo>
                  <a:lnTo>
                    <a:pt x="1374546" y="439420"/>
                  </a:lnTo>
                  <a:lnTo>
                    <a:pt x="1384719" y="467360"/>
                  </a:lnTo>
                  <a:lnTo>
                    <a:pt x="1386446" y="468630"/>
                  </a:lnTo>
                  <a:lnTo>
                    <a:pt x="1388579" y="469900"/>
                  </a:lnTo>
                  <a:lnTo>
                    <a:pt x="1390357" y="474980"/>
                  </a:lnTo>
                  <a:lnTo>
                    <a:pt x="1396923" y="477520"/>
                  </a:lnTo>
                  <a:lnTo>
                    <a:pt x="1401724" y="473710"/>
                  </a:lnTo>
                  <a:lnTo>
                    <a:pt x="1420850" y="454660"/>
                  </a:lnTo>
                  <a:lnTo>
                    <a:pt x="1425943" y="449580"/>
                  </a:lnTo>
                  <a:lnTo>
                    <a:pt x="1451102" y="426720"/>
                  </a:lnTo>
                  <a:lnTo>
                    <a:pt x="1477378" y="405130"/>
                  </a:lnTo>
                  <a:lnTo>
                    <a:pt x="1504937" y="384810"/>
                  </a:lnTo>
                  <a:lnTo>
                    <a:pt x="1528152" y="400050"/>
                  </a:lnTo>
                  <a:lnTo>
                    <a:pt x="1569148" y="436880"/>
                  </a:lnTo>
                  <a:lnTo>
                    <a:pt x="1589595" y="461010"/>
                  </a:lnTo>
                  <a:lnTo>
                    <a:pt x="1591741" y="464820"/>
                  </a:lnTo>
                  <a:lnTo>
                    <a:pt x="1594916" y="466090"/>
                  </a:lnTo>
                  <a:lnTo>
                    <a:pt x="1602841" y="466090"/>
                  </a:lnTo>
                  <a:lnTo>
                    <a:pt x="1606689" y="462280"/>
                  </a:lnTo>
                  <a:lnTo>
                    <a:pt x="1608328" y="458470"/>
                  </a:lnTo>
                  <a:lnTo>
                    <a:pt x="1606499" y="453390"/>
                  </a:lnTo>
                  <a:lnTo>
                    <a:pt x="1608670" y="450850"/>
                  </a:lnTo>
                  <a:lnTo>
                    <a:pt x="1609902" y="448310"/>
                  </a:lnTo>
                  <a:lnTo>
                    <a:pt x="1607680" y="441960"/>
                  </a:lnTo>
                  <a:lnTo>
                    <a:pt x="1608709" y="434340"/>
                  </a:lnTo>
                  <a:lnTo>
                    <a:pt x="1609572" y="427990"/>
                  </a:lnTo>
                  <a:lnTo>
                    <a:pt x="1611503" y="415290"/>
                  </a:lnTo>
                  <a:lnTo>
                    <a:pt x="1612722" y="407670"/>
                  </a:lnTo>
                  <a:lnTo>
                    <a:pt x="1615757" y="388620"/>
                  </a:lnTo>
                  <a:lnTo>
                    <a:pt x="1619885" y="372110"/>
                  </a:lnTo>
                  <a:lnTo>
                    <a:pt x="1625498" y="355600"/>
                  </a:lnTo>
                  <a:lnTo>
                    <a:pt x="1631416" y="340360"/>
                  </a:lnTo>
                  <a:lnTo>
                    <a:pt x="1636458" y="323850"/>
                  </a:lnTo>
                  <a:lnTo>
                    <a:pt x="1636725" y="322580"/>
                  </a:lnTo>
                  <a:lnTo>
                    <a:pt x="1637665" y="322580"/>
                  </a:lnTo>
                  <a:lnTo>
                    <a:pt x="1639595" y="321310"/>
                  </a:lnTo>
                  <a:lnTo>
                    <a:pt x="1642567" y="321310"/>
                  </a:lnTo>
                  <a:lnTo>
                    <a:pt x="1648383" y="318770"/>
                  </a:lnTo>
                  <a:lnTo>
                    <a:pt x="1648815" y="318770"/>
                  </a:lnTo>
                  <a:lnTo>
                    <a:pt x="1654251" y="322580"/>
                  </a:lnTo>
                  <a:lnTo>
                    <a:pt x="1659331" y="318770"/>
                  </a:lnTo>
                  <a:lnTo>
                    <a:pt x="1660512" y="313690"/>
                  </a:lnTo>
                  <a:lnTo>
                    <a:pt x="1667281" y="309880"/>
                  </a:lnTo>
                  <a:lnTo>
                    <a:pt x="1673847" y="306070"/>
                  </a:lnTo>
                  <a:lnTo>
                    <a:pt x="1680222" y="302260"/>
                  </a:lnTo>
                  <a:lnTo>
                    <a:pt x="1681772" y="300990"/>
                  </a:lnTo>
                  <a:lnTo>
                    <a:pt x="1686420" y="297180"/>
                  </a:lnTo>
                  <a:lnTo>
                    <a:pt x="1700047" y="287020"/>
                  </a:lnTo>
                  <a:lnTo>
                    <a:pt x="1739341" y="252730"/>
                  </a:lnTo>
                  <a:lnTo>
                    <a:pt x="1746453" y="246380"/>
                  </a:lnTo>
                  <a:lnTo>
                    <a:pt x="1753933" y="241300"/>
                  </a:lnTo>
                  <a:lnTo>
                    <a:pt x="1761782" y="236220"/>
                  </a:lnTo>
                  <a:lnTo>
                    <a:pt x="1770024" y="231140"/>
                  </a:lnTo>
                  <a:lnTo>
                    <a:pt x="1772513" y="229870"/>
                  </a:lnTo>
                  <a:lnTo>
                    <a:pt x="1773834" y="227330"/>
                  </a:lnTo>
                  <a:lnTo>
                    <a:pt x="1773910" y="224790"/>
                  </a:lnTo>
                  <a:lnTo>
                    <a:pt x="1776323" y="22098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8" name="Google Shape;598;p11"/>
            <p:cNvPicPr preferRelativeResize="0"/>
            <p:nvPr/>
          </p:nvPicPr>
          <p:blipFill rotWithShape="1">
            <a:blip r:embed="rId19">
              <a:alphaModFix/>
            </a:blip>
            <a:srcRect b="0" l="0" r="0" t="0"/>
            <a:stretch/>
          </p:blipFill>
          <p:spPr>
            <a:xfrm>
              <a:off x="8288311" y="3573406"/>
              <a:ext cx="460144" cy="636269"/>
            </a:xfrm>
            <a:prstGeom prst="rect">
              <a:avLst/>
            </a:prstGeom>
            <a:noFill/>
            <a:ln>
              <a:noFill/>
            </a:ln>
          </p:spPr>
        </p:pic>
        <p:sp>
          <p:nvSpPr>
            <p:cNvPr id="599" name="Google Shape;599;p11"/>
            <p:cNvSpPr/>
            <p:nvPr/>
          </p:nvSpPr>
          <p:spPr>
            <a:xfrm>
              <a:off x="4890770" y="4810379"/>
              <a:ext cx="599440" cy="546100"/>
            </a:xfrm>
            <a:custGeom>
              <a:rect b="b" l="l" r="r" t="t"/>
              <a:pathLst>
                <a:path extrusionOk="0" h="546100" w="599439">
                  <a:moveTo>
                    <a:pt x="275513" y="247992"/>
                  </a:moveTo>
                  <a:lnTo>
                    <a:pt x="270294" y="242811"/>
                  </a:lnTo>
                  <a:lnTo>
                    <a:pt x="262953" y="235470"/>
                  </a:lnTo>
                  <a:lnTo>
                    <a:pt x="251015" y="223520"/>
                  </a:lnTo>
                  <a:lnTo>
                    <a:pt x="251015" y="245846"/>
                  </a:lnTo>
                  <a:lnTo>
                    <a:pt x="227355" y="254025"/>
                  </a:lnTo>
                  <a:lnTo>
                    <a:pt x="232308" y="247992"/>
                  </a:lnTo>
                  <a:lnTo>
                    <a:pt x="236664" y="241947"/>
                  </a:lnTo>
                  <a:lnTo>
                    <a:pt x="240652" y="235470"/>
                  </a:lnTo>
                  <a:lnTo>
                    <a:pt x="251015" y="245846"/>
                  </a:lnTo>
                  <a:lnTo>
                    <a:pt x="251015" y="223520"/>
                  </a:lnTo>
                  <a:lnTo>
                    <a:pt x="249389" y="221881"/>
                  </a:lnTo>
                  <a:lnTo>
                    <a:pt x="243446" y="215925"/>
                  </a:lnTo>
                  <a:lnTo>
                    <a:pt x="234911" y="207352"/>
                  </a:lnTo>
                  <a:lnTo>
                    <a:pt x="234911" y="229717"/>
                  </a:lnTo>
                  <a:lnTo>
                    <a:pt x="229704" y="237794"/>
                  </a:lnTo>
                  <a:lnTo>
                    <a:pt x="224256" y="245249"/>
                  </a:lnTo>
                  <a:lnTo>
                    <a:pt x="218249" y="252501"/>
                  </a:lnTo>
                  <a:lnTo>
                    <a:pt x="211836" y="259410"/>
                  </a:lnTo>
                  <a:lnTo>
                    <a:pt x="202057" y="262851"/>
                  </a:lnTo>
                  <a:lnTo>
                    <a:pt x="208889" y="252996"/>
                  </a:lnTo>
                  <a:lnTo>
                    <a:pt x="215277" y="242811"/>
                  </a:lnTo>
                  <a:lnTo>
                    <a:pt x="221297" y="232410"/>
                  </a:lnTo>
                  <a:lnTo>
                    <a:pt x="227088" y="221881"/>
                  </a:lnTo>
                  <a:lnTo>
                    <a:pt x="234911" y="229717"/>
                  </a:lnTo>
                  <a:lnTo>
                    <a:pt x="234911" y="207352"/>
                  </a:lnTo>
                  <a:lnTo>
                    <a:pt x="232448" y="204876"/>
                  </a:lnTo>
                  <a:lnTo>
                    <a:pt x="221284" y="193611"/>
                  </a:lnTo>
                  <a:lnTo>
                    <a:pt x="221284" y="216039"/>
                  </a:lnTo>
                  <a:lnTo>
                    <a:pt x="213779" y="229717"/>
                  </a:lnTo>
                  <a:lnTo>
                    <a:pt x="206057" y="242811"/>
                  </a:lnTo>
                  <a:lnTo>
                    <a:pt x="197561" y="255612"/>
                  </a:lnTo>
                  <a:lnTo>
                    <a:pt x="188163" y="267728"/>
                  </a:lnTo>
                  <a:lnTo>
                    <a:pt x="161201" y="277342"/>
                  </a:lnTo>
                  <a:lnTo>
                    <a:pt x="173101" y="258978"/>
                  </a:lnTo>
                  <a:lnTo>
                    <a:pt x="185242" y="240792"/>
                  </a:lnTo>
                  <a:lnTo>
                    <a:pt x="197612" y="222745"/>
                  </a:lnTo>
                  <a:lnTo>
                    <a:pt x="210235" y="204876"/>
                  </a:lnTo>
                  <a:lnTo>
                    <a:pt x="221284" y="216039"/>
                  </a:lnTo>
                  <a:lnTo>
                    <a:pt x="221284" y="193611"/>
                  </a:lnTo>
                  <a:lnTo>
                    <a:pt x="210146" y="182359"/>
                  </a:lnTo>
                  <a:lnTo>
                    <a:pt x="209423" y="181635"/>
                  </a:lnTo>
                  <a:lnTo>
                    <a:pt x="204609" y="176822"/>
                  </a:lnTo>
                  <a:lnTo>
                    <a:pt x="204609" y="199212"/>
                  </a:lnTo>
                  <a:lnTo>
                    <a:pt x="190271" y="219519"/>
                  </a:lnTo>
                  <a:lnTo>
                    <a:pt x="176237" y="240042"/>
                  </a:lnTo>
                  <a:lnTo>
                    <a:pt x="162521" y="260769"/>
                  </a:lnTo>
                  <a:lnTo>
                    <a:pt x="149110" y="281698"/>
                  </a:lnTo>
                  <a:lnTo>
                    <a:pt x="130530" y="288455"/>
                  </a:lnTo>
                  <a:lnTo>
                    <a:pt x="189064" y="184988"/>
                  </a:lnTo>
                  <a:lnTo>
                    <a:pt x="188747" y="183464"/>
                  </a:lnTo>
                  <a:lnTo>
                    <a:pt x="187871" y="182359"/>
                  </a:lnTo>
                  <a:lnTo>
                    <a:pt x="204609" y="199212"/>
                  </a:lnTo>
                  <a:lnTo>
                    <a:pt x="204609" y="176822"/>
                  </a:lnTo>
                  <a:lnTo>
                    <a:pt x="196583" y="168770"/>
                  </a:lnTo>
                  <a:lnTo>
                    <a:pt x="187147" y="159346"/>
                  </a:lnTo>
                  <a:lnTo>
                    <a:pt x="187147" y="181635"/>
                  </a:lnTo>
                  <a:lnTo>
                    <a:pt x="185432" y="180276"/>
                  </a:lnTo>
                  <a:lnTo>
                    <a:pt x="182727" y="180149"/>
                  </a:lnTo>
                  <a:lnTo>
                    <a:pt x="119087" y="292633"/>
                  </a:lnTo>
                  <a:lnTo>
                    <a:pt x="98412" y="300304"/>
                  </a:lnTo>
                  <a:lnTo>
                    <a:pt x="113766" y="275437"/>
                  </a:lnTo>
                  <a:lnTo>
                    <a:pt x="127482" y="249593"/>
                  </a:lnTo>
                  <a:lnTo>
                    <a:pt x="140741" y="223469"/>
                  </a:lnTo>
                  <a:lnTo>
                    <a:pt x="154787" y="197802"/>
                  </a:lnTo>
                  <a:lnTo>
                    <a:pt x="159308" y="190309"/>
                  </a:lnTo>
                  <a:lnTo>
                    <a:pt x="164058" y="182956"/>
                  </a:lnTo>
                  <a:lnTo>
                    <a:pt x="169037" y="175768"/>
                  </a:lnTo>
                  <a:lnTo>
                    <a:pt x="174294" y="168770"/>
                  </a:lnTo>
                  <a:lnTo>
                    <a:pt x="187147" y="181635"/>
                  </a:lnTo>
                  <a:lnTo>
                    <a:pt x="187147" y="159346"/>
                  </a:lnTo>
                  <a:lnTo>
                    <a:pt x="175742" y="147942"/>
                  </a:lnTo>
                  <a:lnTo>
                    <a:pt x="168694" y="141084"/>
                  </a:lnTo>
                  <a:lnTo>
                    <a:pt x="168694" y="163207"/>
                  </a:lnTo>
                  <a:lnTo>
                    <a:pt x="150622" y="189623"/>
                  </a:lnTo>
                  <a:lnTo>
                    <a:pt x="135077" y="217538"/>
                  </a:lnTo>
                  <a:lnTo>
                    <a:pt x="120523" y="246062"/>
                  </a:lnTo>
                  <a:lnTo>
                    <a:pt x="105422" y="274281"/>
                  </a:lnTo>
                  <a:lnTo>
                    <a:pt x="100787" y="282143"/>
                  </a:lnTo>
                  <a:lnTo>
                    <a:pt x="95935" y="289877"/>
                  </a:lnTo>
                  <a:lnTo>
                    <a:pt x="90855" y="297446"/>
                  </a:lnTo>
                  <a:lnTo>
                    <a:pt x="85407" y="304977"/>
                  </a:lnTo>
                  <a:lnTo>
                    <a:pt x="85280" y="305231"/>
                  </a:lnTo>
                  <a:lnTo>
                    <a:pt x="63741" y="313385"/>
                  </a:lnTo>
                  <a:lnTo>
                    <a:pt x="61950" y="314096"/>
                  </a:lnTo>
                  <a:lnTo>
                    <a:pt x="60147" y="314782"/>
                  </a:lnTo>
                  <a:lnTo>
                    <a:pt x="99593" y="251612"/>
                  </a:lnTo>
                  <a:lnTo>
                    <a:pt x="134467" y="185762"/>
                  </a:lnTo>
                  <a:lnTo>
                    <a:pt x="153200" y="147942"/>
                  </a:lnTo>
                  <a:lnTo>
                    <a:pt x="158381" y="153009"/>
                  </a:lnTo>
                  <a:lnTo>
                    <a:pt x="168694" y="163207"/>
                  </a:lnTo>
                  <a:lnTo>
                    <a:pt x="168694" y="141084"/>
                  </a:lnTo>
                  <a:lnTo>
                    <a:pt x="159715" y="132334"/>
                  </a:lnTo>
                  <a:lnTo>
                    <a:pt x="147269" y="120230"/>
                  </a:lnTo>
                  <a:lnTo>
                    <a:pt x="147269" y="142151"/>
                  </a:lnTo>
                  <a:lnTo>
                    <a:pt x="128879" y="179311"/>
                  </a:lnTo>
                  <a:lnTo>
                    <a:pt x="110058" y="216039"/>
                  </a:lnTo>
                  <a:lnTo>
                    <a:pt x="90258" y="252133"/>
                  </a:lnTo>
                  <a:lnTo>
                    <a:pt x="68910" y="287489"/>
                  </a:lnTo>
                  <a:lnTo>
                    <a:pt x="46863" y="319900"/>
                  </a:lnTo>
                  <a:lnTo>
                    <a:pt x="25260" y="328358"/>
                  </a:lnTo>
                  <a:lnTo>
                    <a:pt x="26974" y="325412"/>
                  </a:lnTo>
                  <a:lnTo>
                    <a:pt x="47815" y="289572"/>
                  </a:lnTo>
                  <a:lnTo>
                    <a:pt x="74714" y="242811"/>
                  </a:lnTo>
                  <a:lnTo>
                    <a:pt x="92570" y="211531"/>
                  </a:lnTo>
                  <a:lnTo>
                    <a:pt x="114541" y="172681"/>
                  </a:lnTo>
                  <a:lnTo>
                    <a:pt x="137121" y="132334"/>
                  </a:lnTo>
                  <a:lnTo>
                    <a:pt x="143903" y="138861"/>
                  </a:lnTo>
                  <a:lnTo>
                    <a:pt x="147269" y="142151"/>
                  </a:lnTo>
                  <a:lnTo>
                    <a:pt x="147269" y="120230"/>
                  </a:lnTo>
                  <a:lnTo>
                    <a:pt x="142976" y="116052"/>
                  </a:lnTo>
                  <a:lnTo>
                    <a:pt x="133184" y="106768"/>
                  </a:lnTo>
                  <a:lnTo>
                    <a:pt x="131229" y="104952"/>
                  </a:lnTo>
                  <a:lnTo>
                    <a:pt x="131229" y="126695"/>
                  </a:lnTo>
                  <a:lnTo>
                    <a:pt x="109029" y="166357"/>
                  </a:lnTo>
                  <a:lnTo>
                    <a:pt x="86677" y="205930"/>
                  </a:lnTo>
                  <a:lnTo>
                    <a:pt x="62585" y="248145"/>
                  </a:lnTo>
                  <a:lnTo>
                    <a:pt x="41478" y="284797"/>
                  </a:lnTo>
                  <a:lnTo>
                    <a:pt x="17843" y="325412"/>
                  </a:lnTo>
                  <a:lnTo>
                    <a:pt x="16827" y="317296"/>
                  </a:lnTo>
                  <a:lnTo>
                    <a:pt x="16141" y="309143"/>
                  </a:lnTo>
                  <a:lnTo>
                    <a:pt x="15773" y="301040"/>
                  </a:lnTo>
                  <a:lnTo>
                    <a:pt x="15786" y="292633"/>
                  </a:lnTo>
                  <a:lnTo>
                    <a:pt x="33972" y="255917"/>
                  </a:lnTo>
                  <a:lnTo>
                    <a:pt x="53771" y="219875"/>
                  </a:lnTo>
                  <a:lnTo>
                    <a:pt x="75107" y="184696"/>
                  </a:lnTo>
                  <a:lnTo>
                    <a:pt x="97929" y="150482"/>
                  </a:lnTo>
                  <a:lnTo>
                    <a:pt x="103924" y="142151"/>
                  </a:lnTo>
                  <a:lnTo>
                    <a:pt x="109867" y="133819"/>
                  </a:lnTo>
                  <a:lnTo>
                    <a:pt x="115379" y="125171"/>
                  </a:lnTo>
                  <a:lnTo>
                    <a:pt x="119964" y="116052"/>
                  </a:lnTo>
                  <a:lnTo>
                    <a:pt x="127495" y="123126"/>
                  </a:lnTo>
                  <a:lnTo>
                    <a:pt x="131229" y="126695"/>
                  </a:lnTo>
                  <a:lnTo>
                    <a:pt x="131229" y="104952"/>
                  </a:lnTo>
                  <a:lnTo>
                    <a:pt x="130365" y="104140"/>
                  </a:lnTo>
                  <a:lnTo>
                    <a:pt x="122999" y="97282"/>
                  </a:lnTo>
                  <a:lnTo>
                    <a:pt x="114249" y="89242"/>
                  </a:lnTo>
                  <a:lnTo>
                    <a:pt x="113779" y="88823"/>
                  </a:lnTo>
                  <a:lnTo>
                    <a:pt x="113779" y="110274"/>
                  </a:lnTo>
                  <a:lnTo>
                    <a:pt x="109778" y="119176"/>
                  </a:lnTo>
                  <a:lnTo>
                    <a:pt x="104660" y="127546"/>
                  </a:lnTo>
                  <a:lnTo>
                    <a:pt x="98945" y="135597"/>
                  </a:lnTo>
                  <a:lnTo>
                    <a:pt x="93205" y="143510"/>
                  </a:lnTo>
                  <a:lnTo>
                    <a:pt x="87287" y="151993"/>
                  </a:lnTo>
                  <a:lnTo>
                    <a:pt x="59207" y="195262"/>
                  </a:lnTo>
                  <a:lnTo>
                    <a:pt x="38519" y="230759"/>
                  </a:lnTo>
                  <a:lnTo>
                    <a:pt x="19723" y="266446"/>
                  </a:lnTo>
                  <a:lnTo>
                    <a:pt x="16840" y="272288"/>
                  </a:lnTo>
                  <a:lnTo>
                    <a:pt x="17843" y="263588"/>
                  </a:lnTo>
                  <a:lnTo>
                    <a:pt x="26174" y="224574"/>
                  </a:lnTo>
                  <a:lnTo>
                    <a:pt x="29502" y="217805"/>
                  </a:lnTo>
                  <a:lnTo>
                    <a:pt x="30645" y="217004"/>
                  </a:lnTo>
                  <a:lnTo>
                    <a:pt x="31229" y="215531"/>
                  </a:lnTo>
                  <a:lnTo>
                    <a:pt x="43040" y="192036"/>
                  </a:lnTo>
                  <a:lnTo>
                    <a:pt x="57581" y="171069"/>
                  </a:lnTo>
                  <a:lnTo>
                    <a:pt x="58013" y="170434"/>
                  </a:lnTo>
                  <a:lnTo>
                    <a:pt x="90741" y="129108"/>
                  </a:lnTo>
                  <a:lnTo>
                    <a:pt x="107137" y="104140"/>
                  </a:lnTo>
                  <a:lnTo>
                    <a:pt x="113779" y="110274"/>
                  </a:lnTo>
                  <a:lnTo>
                    <a:pt x="113779" y="88823"/>
                  </a:lnTo>
                  <a:lnTo>
                    <a:pt x="103797" y="79794"/>
                  </a:lnTo>
                  <a:lnTo>
                    <a:pt x="102768" y="79222"/>
                  </a:lnTo>
                  <a:lnTo>
                    <a:pt x="101676" y="78854"/>
                  </a:lnTo>
                  <a:lnTo>
                    <a:pt x="101307" y="78701"/>
                  </a:lnTo>
                  <a:lnTo>
                    <a:pt x="101307" y="98831"/>
                  </a:lnTo>
                  <a:lnTo>
                    <a:pt x="101015" y="99110"/>
                  </a:lnTo>
                  <a:lnTo>
                    <a:pt x="100749" y="99415"/>
                  </a:lnTo>
                  <a:lnTo>
                    <a:pt x="100520" y="99822"/>
                  </a:lnTo>
                  <a:lnTo>
                    <a:pt x="88646" y="118541"/>
                  </a:lnTo>
                  <a:lnTo>
                    <a:pt x="75311" y="136245"/>
                  </a:lnTo>
                  <a:lnTo>
                    <a:pt x="61417" y="153530"/>
                  </a:lnTo>
                  <a:lnTo>
                    <a:pt x="47828" y="171069"/>
                  </a:lnTo>
                  <a:lnTo>
                    <a:pt x="74142" y="128244"/>
                  </a:lnTo>
                  <a:lnTo>
                    <a:pt x="99593" y="97282"/>
                  </a:lnTo>
                  <a:lnTo>
                    <a:pt x="101307" y="98831"/>
                  </a:lnTo>
                  <a:lnTo>
                    <a:pt x="101307" y="78701"/>
                  </a:lnTo>
                  <a:lnTo>
                    <a:pt x="99123" y="77749"/>
                  </a:lnTo>
                  <a:lnTo>
                    <a:pt x="96062" y="77965"/>
                  </a:lnTo>
                  <a:lnTo>
                    <a:pt x="93535" y="80594"/>
                  </a:lnTo>
                  <a:lnTo>
                    <a:pt x="57251" y="124777"/>
                  </a:lnTo>
                  <a:lnTo>
                    <a:pt x="28663" y="174269"/>
                  </a:lnTo>
                  <a:lnTo>
                    <a:pt x="9207" y="227076"/>
                  </a:lnTo>
                  <a:lnTo>
                    <a:pt x="203" y="282600"/>
                  </a:lnTo>
                  <a:lnTo>
                    <a:pt x="0" y="300304"/>
                  </a:lnTo>
                  <a:lnTo>
                    <a:pt x="609" y="313385"/>
                  </a:lnTo>
                  <a:lnTo>
                    <a:pt x="2387" y="328676"/>
                  </a:lnTo>
                  <a:lnTo>
                    <a:pt x="5207" y="343827"/>
                  </a:lnTo>
                  <a:lnTo>
                    <a:pt x="6057" y="347649"/>
                  </a:lnTo>
                  <a:lnTo>
                    <a:pt x="11087" y="350875"/>
                  </a:lnTo>
                  <a:lnTo>
                    <a:pt x="62852" y="330479"/>
                  </a:lnTo>
                  <a:lnTo>
                    <a:pt x="68453" y="328358"/>
                  </a:lnTo>
                  <a:lnTo>
                    <a:pt x="104432" y="314782"/>
                  </a:lnTo>
                  <a:lnTo>
                    <a:pt x="111061" y="312305"/>
                  </a:lnTo>
                  <a:lnTo>
                    <a:pt x="112712" y="314032"/>
                  </a:lnTo>
                  <a:lnTo>
                    <a:pt x="115811" y="314464"/>
                  </a:lnTo>
                  <a:lnTo>
                    <a:pt x="165125" y="292633"/>
                  </a:lnTo>
                  <a:lnTo>
                    <a:pt x="208280" y="277342"/>
                  </a:lnTo>
                  <a:lnTo>
                    <a:pt x="249999" y="262851"/>
                  </a:lnTo>
                  <a:lnTo>
                    <a:pt x="273113" y="254927"/>
                  </a:lnTo>
                  <a:lnTo>
                    <a:pt x="273418" y="254025"/>
                  </a:lnTo>
                  <a:lnTo>
                    <a:pt x="275513" y="247992"/>
                  </a:lnTo>
                  <a:close/>
                </a:path>
                <a:path extrusionOk="0" h="546100" w="599439">
                  <a:moveTo>
                    <a:pt x="579615" y="168300"/>
                  </a:moveTo>
                  <a:lnTo>
                    <a:pt x="577481" y="163512"/>
                  </a:lnTo>
                  <a:lnTo>
                    <a:pt x="559727" y="131813"/>
                  </a:lnTo>
                  <a:lnTo>
                    <a:pt x="559727" y="162814"/>
                  </a:lnTo>
                  <a:lnTo>
                    <a:pt x="346316" y="233832"/>
                  </a:lnTo>
                  <a:lnTo>
                    <a:pt x="312902" y="200621"/>
                  </a:lnTo>
                  <a:lnTo>
                    <a:pt x="246278" y="133997"/>
                  </a:lnTo>
                  <a:lnTo>
                    <a:pt x="212496" y="101155"/>
                  </a:lnTo>
                  <a:lnTo>
                    <a:pt x="204228" y="93319"/>
                  </a:lnTo>
                  <a:lnTo>
                    <a:pt x="195910" y="85534"/>
                  </a:lnTo>
                  <a:lnTo>
                    <a:pt x="187540" y="77787"/>
                  </a:lnTo>
                  <a:lnTo>
                    <a:pt x="179133" y="70104"/>
                  </a:lnTo>
                  <a:lnTo>
                    <a:pt x="198513" y="55803"/>
                  </a:lnTo>
                  <a:lnTo>
                    <a:pt x="240715" y="32677"/>
                  </a:lnTo>
                  <a:lnTo>
                    <a:pt x="285572" y="19126"/>
                  </a:lnTo>
                  <a:lnTo>
                    <a:pt x="331012" y="15798"/>
                  </a:lnTo>
                  <a:lnTo>
                    <a:pt x="353999" y="17487"/>
                  </a:lnTo>
                  <a:lnTo>
                    <a:pt x="396176" y="26314"/>
                  </a:lnTo>
                  <a:lnTo>
                    <a:pt x="436626" y="42151"/>
                  </a:lnTo>
                  <a:lnTo>
                    <a:pt x="474192" y="64236"/>
                  </a:lnTo>
                  <a:lnTo>
                    <a:pt x="507695" y="91782"/>
                  </a:lnTo>
                  <a:lnTo>
                    <a:pt x="536803" y="125044"/>
                  </a:lnTo>
                  <a:lnTo>
                    <a:pt x="559727" y="162814"/>
                  </a:lnTo>
                  <a:lnTo>
                    <a:pt x="559727" y="131813"/>
                  </a:lnTo>
                  <a:lnTo>
                    <a:pt x="525780" y="87541"/>
                  </a:lnTo>
                  <a:lnTo>
                    <a:pt x="491134" y="56997"/>
                  </a:lnTo>
                  <a:lnTo>
                    <a:pt x="452145" y="32372"/>
                  </a:lnTo>
                  <a:lnTo>
                    <a:pt x="413258" y="15798"/>
                  </a:lnTo>
                  <a:lnTo>
                    <a:pt x="408940" y="13957"/>
                  </a:lnTo>
                  <a:lnTo>
                    <a:pt x="363143" y="2844"/>
                  </a:lnTo>
                  <a:lnTo>
                    <a:pt x="316230" y="0"/>
                  </a:lnTo>
                  <a:lnTo>
                    <a:pt x="269671" y="6362"/>
                  </a:lnTo>
                  <a:lnTo>
                    <a:pt x="212293" y="29006"/>
                  </a:lnTo>
                  <a:lnTo>
                    <a:pt x="161544" y="64236"/>
                  </a:lnTo>
                  <a:lnTo>
                    <a:pt x="158407" y="66890"/>
                  </a:lnTo>
                  <a:lnTo>
                    <a:pt x="158559" y="72720"/>
                  </a:lnTo>
                  <a:lnTo>
                    <a:pt x="161544" y="75399"/>
                  </a:lnTo>
                  <a:lnTo>
                    <a:pt x="197002" y="108216"/>
                  </a:lnTo>
                  <a:lnTo>
                    <a:pt x="231711" y="141833"/>
                  </a:lnTo>
                  <a:lnTo>
                    <a:pt x="309676" y="219760"/>
                  </a:lnTo>
                  <a:lnTo>
                    <a:pt x="339610" y="249389"/>
                  </a:lnTo>
                  <a:lnTo>
                    <a:pt x="340652" y="249999"/>
                  </a:lnTo>
                  <a:lnTo>
                    <a:pt x="341706" y="250342"/>
                  </a:lnTo>
                  <a:lnTo>
                    <a:pt x="343179" y="250888"/>
                  </a:lnTo>
                  <a:lnTo>
                    <a:pt x="344779" y="250990"/>
                  </a:lnTo>
                  <a:lnTo>
                    <a:pt x="395871" y="233832"/>
                  </a:lnTo>
                  <a:lnTo>
                    <a:pt x="577989" y="173367"/>
                  </a:lnTo>
                  <a:lnTo>
                    <a:pt x="579615" y="168300"/>
                  </a:lnTo>
                  <a:close/>
                </a:path>
                <a:path extrusionOk="0" h="546100" w="599439">
                  <a:moveTo>
                    <a:pt x="599109" y="259727"/>
                  </a:moveTo>
                  <a:lnTo>
                    <a:pt x="594144" y="215595"/>
                  </a:lnTo>
                  <a:lnTo>
                    <a:pt x="592759" y="208661"/>
                  </a:lnTo>
                  <a:lnTo>
                    <a:pt x="592404" y="207238"/>
                  </a:lnTo>
                  <a:lnTo>
                    <a:pt x="591070" y="201803"/>
                  </a:lnTo>
                  <a:lnTo>
                    <a:pt x="587959" y="191084"/>
                  </a:lnTo>
                  <a:lnTo>
                    <a:pt x="583488" y="188137"/>
                  </a:lnTo>
                  <a:lnTo>
                    <a:pt x="582790" y="188379"/>
                  </a:lnTo>
                  <a:lnTo>
                    <a:pt x="582790" y="286435"/>
                  </a:lnTo>
                  <a:lnTo>
                    <a:pt x="577062" y="325640"/>
                  </a:lnTo>
                  <a:lnTo>
                    <a:pt x="565619" y="364070"/>
                  </a:lnTo>
                  <a:lnTo>
                    <a:pt x="548157" y="401599"/>
                  </a:lnTo>
                  <a:lnTo>
                    <a:pt x="525106" y="436245"/>
                  </a:lnTo>
                  <a:lnTo>
                    <a:pt x="496963" y="466877"/>
                  </a:lnTo>
                  <a:lnTo>
                    <a:pt x="464248" y="492315"/>
                  </a:lnTo>
                  <a:lnTo>
                    <a:pt x="415925" y="515912"/>
                  </a:lnTo>
                  <a:lnTo>
                    <a:pt x="363080" y="528193"/>
                  </a:lnTo>
                  <a:lnTo>
                    <a:pt x="326999" y="530364"/>
                  </a:lnTo>
                  <a:lnTo>
                    <a:pt x="290245" y="528256"/>
                  </a:lnTo>
                  <a:lnTo>
                    <a:pt x="218592" y="511225"/>
                  </a:lnTo>
                  <a:lnTo>
                    <a:pt x="168986" y="487527"/>
                  </a:lnTo>
                  <a:lnTo>
                    <a:pt x="126123" y="455180"/>
                  </a:lnTo>
                  <a:lnTo>
                    <a:pt x="93865" y="417080"/>
                  </a:lnTo>
                  <a:lnTo>
                    <a:pt x="95161" y="414693"/>
                  </a:lnTo>
                  <a:lnTo>
                    <a:pt x="95364" y="411695"/>
                  </a:lnTo>
                  <a:lnTo>
                    <a:pt x="77876" y="381203"/>
                  </a:lnTo>
                  <a:lnTo>
                    <a:pt x="113944" y="367106"/>
                  </a:lnTo>
                  <a:lnTo>
                    <a:pt x="186461" y="339877"/>
                  </a:lnTo>
                  <a:lnTo>
                    <a:pt x="261353" y="313055"/>
                  </a:lnTo>
                  <a:lnTo>
                    <a:pt x="576021" y="207238"/>
                  </a:lnTo>
                  <a:lnTo>
                    <a:pt x="582574" y="246519"/>
                  </a:lnTo>
                  <a:lnTo>
                    <a:pt x="582701" y="266039"/>
                  </a:lnTo>
                  <a:lnTo>
                    <a:pt x="582790" y="286435"/>
                  </a:lnTo>
                  <a:lnTo>
                    <a:pt x="582790" y="188379"/>
                  </a:lnTo>
                  <a:lnTo>
                    <a:pt x="382790" y="254863"/>
                  </a:lnTo>
                  <a:lnTo>
                    <a:pt x="228104" y="308102"/>
                  </a:lnTo>
                  <a:lnTo>
                    <a:pt x="151396" y="336054"/>
                  </a:lnTo>
                  <a:lnTo>
                    <a:pt x="108267" y="352437"/>
                  </a:lnTo>
                  <a:lnTo>
                    <a:pt x="61734" y="370700"/>
                  </a:lnTo>
                  <a:lnTo>
                    <a:pt x="58064" y="374675"/>
                  </a:lnTo>
                  <a:lnTo>
                    <a:pt x="60236" y="380022"/>
                  </a:lnTo>
                  <a:lnTo>
                    <a:pt x="60782" y="381203"/>
                  </a:lnTo>
                  <a:lnTo>
                    <a:pt x="61163" y="382079"/>
                  </a:lnTo>
                  <a:lnTo>
                    <a:pt x="60223" y="383768"/>
                  </a:lnTo>
                  <a:lnTo>
                    <a:pt x="59893" y="385749"/>
                  </a:lnTo>
                  <a:lnTo>
                    <a:pt x="61036" y="388505"/>
                  </a:lnTo>
                  <a:lnTo>
                    <a:pt x="61468" y="389470"/>
                  </a:lnTo>
                  <a:lnTo>
                    <a:pt x="102057" y="452843"/>
                  </a:lnTo>
                  <a:lnTo>
                    <a:pt x="160223" y="500646"/>
                  </a:lnTo>
                  <a:lnTo>
                    <a:pt x="194856" y="518655"/>
                  </a:lnTo>
                  <a:lnTo>
                    <a:pt x="231521" y="532142"/>
                  </a:lnTo>
                  <a:lnTo>
                    <a:pt x="269557" y="541134"/>
                  </a:lnTo>
                  <a:lnTo>
                    <a:pt x="308330" y="545630"/>
                  </a:lnTo>
                  <a:lnTo>
                    <a:pt x="346392" y="545541"/>
                  </a:lnTo>
                  <a:lnTo>
                    <a:pt x="384225" y="540702"/>
                  </a:lnTo>
                  <a:lnTo>
                    <a:pt x="421005" y="530809"/>
                  </a:lnTo>
                  <a:lnTo>
                    <a:pt x="422008" y="530364"/>
                  </a:lnTo>
                  <a:lnTo>
                    <a:pt x="455904" y="515569"/>
                  </a:lnTo>
                  <a:lnTo>
                    <a:pt x="492391" y="491591"/>
                  </a:lnTo>
                  <a:lnTo>
                    <a:pt x="524294" y="461708"/>
                  </a:lnTo>
                  <a:lnTo>
                    <a:pt x="551091" y="427101"/>
                  </a:lnTo>
                  <a:lnTo>
                    <a:pt x="572236" y="388899"/>
                  </a:lnTo>
                  <a:lnTo>
                    <a:pt x="587717" y="347306"/>
                  </a:lnTo>
                  <a:lnTo>
                    <a:pt x="596823" y="303936"/>
                  </a:lnTo>
                  <a:lnTo>
                    <a:pt x="599109" y="259727"/>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0" name="Google Shape;600;p11"/>
            <p:cNvSpPr/>
            <p:nvPr/>
          </p:nvSpPr>
          <p:spPr>
            <a:xfrm>
              <a:off x="8905647" y="0"/>
              <a:ext cx="1894839" cy="1892300"/>
            </a:xfrm>
            <a:custGeom>
              <a:rect b="b" l="l" r="r" t="t"/>
              <a:pathLst>
                <a:path extrusionOk="0" h="1892300" w="1894840">
                  <a:moveTo>
                    <a:pt x="1894357" y="0"/>
                  </a:moveTo>
                  <a:lnTo>
                    <a:pt x="1417510" y="0"/>
                  </a:lnTo>
                  <a:lnTo>
                    <a:pt x="0" y="12"/>
                  </a:lnTo>
                  <a:lnTo>
                    <a:pt x="0" y="474306"/>
                  </a:lnTo>
                  <a:lnTo>
                    <a:pt x="1417510" y="474306"/>
                  </a:lnTo>
                  <a:lnTo>
                    <a:pt x="1417510" y="1891804"/>
                  </a:lnTo>
                  <a:lnTo>
                    <a:pt x="1894357" y="1891804"/>
                  </a:lnTo>
                  <a:lnTo>
                    <a:pt x="189435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1" name="Google Shape;601;p11"/>
            <p:cNvSpPr/>
            <p:nvPr/>
          </p:nvSpPr>
          <p:spPr>
            <a:xfrm>
              <a:off x="6967675" y="3755994"/>
              <a:ext cx="49530" cy="151130"/>
            </a:xfrm>
            <a:custGeom>
              <a:rect b="b" l="l" r="r" t="t"/>
              <a:pathLst>
                <a:path extrusionOk="0" h="151129" w="49529">
                  <a:moveTo>
                    <a:pt x="33904" y="0"/>
                  </a:moveTo>
                  <a:lnTo>
                    <a:pt x="10143" y="36284"/>
                  </a:lnTo>
                  <a:lnTo>
                    <a:pt x="3150" y="98412"/>
                  </a:lnTo>
                  <a:lnTo>
                    <a:pt x="0" y="132888"/>
                  </a:lnTo>
                  <a:lnTo>
                    <a:pt x="177" y="135313"/>
                  </a:lnTo>
                  <a:lnTo>
                    <a:pt x="3098" y="145613"/>
                  </a:lnTo>
                  <a:lnTo>
                    <a:pt x="10693" y="150706"/>
                  </a:lnTo>
                  <a:lnTo>
                    <a:pt x="27038" y="149918"/>
                  </a:lnTo>
                  <a:lnTo>
                    <a:pt x="34213" y="143721"/>
                  </a:lnTo>
                  <a:lnTo>
                    <a:pt x="36029" y="129814"/>
                  </a:lnTo>
                  <a:lnTo>
                    <a:pt x="38187" y="100959"/>
                  </a:lnTo>
                  <a:lnTo>
                    <a:pt x="40082" y="81491"/>
                  </a:lnTo>
                  <a:lnTo>
                    <a:pt x="42456" y="62137"/>
                  </a:lnTo>
                  <a:lnTo>
                    <a:pt x="47566" y="31229"/>
                  </a:lnTo>
                  <a:lnTo>
                    <a:pt x="49225" y="18041"/>
                  </a:lnTo>
                  <a:lnTo>
                    <a:pt x="45095" y="5590"/>
                  </a:lnTo>
                  <a:lnTo>
                    <a:pt x="33904" y="0"/>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02" name="Google Shape;602;p11"/>
            <p:cNvPicPr preferRelativeResize="0"/>
            <p:nvPr/>
          </p:nvPicPr>
          <p:blipFill rotWithShape="1">
            <a:blip r:embed="rId20">
              <a:alphaModFix/>
            </a:blip>
            <a:srcRect b="0" l="0" r="0" t="0"/>
            <a:stretch/>
          </p:blipFill>
          <p:spPr>
            <a:xfrm>
              <a:off x="7049059" y="3762667"/>
              <a:ext cx="148932" cy="163982"/>
            </a:xfrm>
            <a:prstGeom prst="rect">
              <a:avLst/>
            </a:prstGeom>
            <a:noFill/>
            <a:ln>
              <a:noFill/>
            </a:ln>
          </p:spPr>
        </p:pic>
        <p:pic>
          <p:nvPicPr>
            <p:cNvPr id="603" name="Google Shape;603;p11"/>
            <p:cNvPicPr preferRelativeResize="0"/>
            <p:nvPr/>
          </p:nvPicPr>
          <p:blipFill rotWithShape="1">
            <a:blip r:embed="rId21">
              <a:alphaModFix/>
            </a:blip>
            <a:srcRect b="0" l="0" r="0" t="0"/>
            <a:stretch/>
          </p:blipFill>
          <p:spPr>
            <a:xfrm>
              <a:off x="7241226" y="3782503"/>
              <a:ext cx="116192" cy="151491"/>
            </a:xfrm>
            <a:prstGeom prst="rect">
              <a:avLst/>
            </a:prstGeom>
            <a:noFill/>
            <a:ln>
              <a:noFill/>
            </a:ln>
          </p:spPr>
        </p:pic>
        <p:pic>
          <p:nvPicPr>
            <p:cNvPr id="604" name="Google Shape;604;p11"/>
            <p:cNvPicPr preferRelativeResize="0"/>
            <p:nvPr/>
          </p:nvPicPr>
          <p:blipFill rotWithShape="1">
            <a:blip r:embed="rId22">
              <a:alphaModFix/>
            </a:blip>
            <a:srcRect b="0" l="0" r="0" t="0"/>
            <a:stretch/>
          </p:blipFill>
          <p:spPr>
            <a:xfrm>
              <a:off x="7378212" y="3800997"/>
              <a:ext cx="118243" cy="150261"/>
            </a:xfrm>
            <a:prstGeom prst="rect">
              <a:avLst/>
            </a:prstGeom>
            <a:noFill/>
            <a:ln>
              <a:noFill/>
            </a:ln>
          </p:spPr>
        </p:pic>
        <p:pic>
          <p:nvPicPr>
            <p:cNvPr id="605" name="Google Shape;605;p11"/>
            <p:cNvPicPr preferRelativeResize="0"/>
            <p:nvPr/>
          </p:nvPicPr>
          <p:blipFill rotWithShape="1">
            <a:blip r:embed="rId23">
              <a:alphaModFix/>
            </a:blip>
            <a:srcRect b="0" l="0" r="0" t="0"/>
            <a:stretch/>
          </p:blipFill>
          <p:spPr>
            <a:xfrm>
              <a:off x="7517112" y="3818335"/>
              <a:ext cx="124326" cy="150490"/>
            </a:xfrm>
            <a:prstGeom prst="rect">
              <a:avLst/>
            </a:prstGeom>
            <a:noFill/>
            <a:ln>
              <a:noFill/>
            </a:ln>
          </p:spPr>
        </p:pic>
        <p:pic>
          <p:nvPicPr>
            <p:cNvPr id="606" name="Google Shape;606;p11"/>
            <p:cNvPicPr preferRelativeResize="0"/>
            <p:nvPr/>
          </p:nvPicPr>
          <p:blipFill rotWithShape="1">
            <a:blip r:embed="rId24">
              <a:alphaModFix/>
            </a:blip>
            <a:srcRect b="0" l="0" r="0" t="0"/>
            <a:stretch/>
          </p:blipFill>
          <p:spPr>
            <a:xfrm>
              <a:off x="7662577" y="3824111"/>
              <a:ext cx="121199" cy="153641"/>
            </a:xfrm>
            <a:prstGeom prst="rect">
              <a:avLst/>
            </a:prstGeom>
            <a:noFill/>
            <a:ln>
              <a:noFill/>
            </a:ln>
          </p:spPr>
        </p:pic>
        <p:pic>
          <p:nvPicPr>
            <p:cNvPr id="607" name="Google Shape;607;p11"/>
            <p:cNvPicPr preferRelativeResize="0"/>
            <p:nvPr/>
          </p:nvPicPr>
          <p:blipFill rotWithShape="1">
            <a:blip r:embed="rId25">
              <a:alphaModFix/>
            </a:blip>
            <a:srcRect b="0" l="0" r="0" t="0"/>
            <a:stretch/>
          </p:blipFill>
          <p:spPr>
            <a:xfrm>
              <a:off x="1504923" y="4685495"/>
              <a:ext cx="702492" cy="698500"/>
            </a:xfrm>
            <a:prstGeom prst="rect">
              <a:avLst/>
            </a:prstGeom>
            <a:noFill/>
            <a:ln>
              <a:noFill/>
            </a:ln>
          </p:spPr>
        </p:pic>
        <p:pic>
          <p:nvPicPr>
            <p:cNvPr id="608" name="Google Shape;608;p11"/>
            <p:cNvPicPr preferRelativeResize="0"/>
            <p:nvPr/>
          </p:nvPicPr>
          <p:blipFill rotWithShape="1">
            <a:blip r:embed="rId26">
              <a:alphaModFix/>
            </a:blip>
            <a:srcRect b="0" l="0" r="0" t="0"/>
            <a:stretch/>
          </p:blipFill>
          <p:spPr>
            <a:xfrm>
              <a:off x="10063980" y="6464984"/>
              <a:ext cx="231013" cy="231013"/>
            </a:xfrm>
            <a:prstGeom prst="rect">
              <a:avLst/>
            </a:prstGeom>
            <a:noFill/>
            <a:ln>
              <a:noFill/>
            </a:ln>
          </p:spPr>
        </p:pic>
        <p:pic>
          <p:nvPicPr>
            <p:cNvPr id="609" name="Google Shape;609;p11"/>
            <p:cNvPicPr preferRelativeResize="0"/>
            <p:nvPr/>
          </p:nvPicPr>
          <p:blipFill rotWithShape="1">
            <a:blip r:embed="rId27">
              <a:alphaModFix/>
            </a:blip>
            <a:srcRect b="0" l="0" r="0" t="0"/>
            <a:stretch/>
          </p:blipFill>
          <p:spPr>
            <a:xfrm>
              <a:off x="10063980" y="6167054"/>
              <a:ext cx="231013" cy="231012"/>
            </a:xfrm>
            <a:prstGeom prst="rect">
              <a:avLst/>
            </a:prstGeom>
            <a:noFill/>
            <a:ln>
              <a:noFill/>
            </a:ln>
          </p:spPr>
        </p:pic>
        <p:pic>
          <p:nvPicPr>
            <p:cNvPr id="610" name="Google Shape;610;p11"/>
            <p:cNvPicPr preferRelativeResize="0"/>
            <p:nvPr/>
          </p:nvPicPr>
          <p:blipFill rotWithShape="1">
            <a:blip r:embed="rId28">
              <a:alphaModFix/>
            </a:blip>
            <a:srcRect b="0" l="0" r="0" t="0"/>
            <a:stretch/>
          </p:blipFill>
          <p:spPr>
            <a:xfrm>
              <a:off x="10063980" y="5730434"/>
              <a:ext cx="231013" cy="231013"/>
            </a:xfrm>
            <a:prstGeom prst="rect">
              <a:avLst/>
            </a:prstGeom>
            <a:noFill/>
            <a:ln>
              <a:noFill/>
            </a:ln>
          </p:spPr>
        </p:pic>
        <p:pic>
          <p:nvPicPr>
            <p:cNvPr id="611" name="Google Shape;611;p11"/>
            <p:cNvPicPr preferRelativeResize="0"/>
            <p:nvPr/>
          </p:nvPicPr>
          <p:blipFill rotWithShape="1">
            <a:blip r:embed="rId29">
              <a:alphaModFix/>
            </a:blip>
            <a:srcRect b="0" l="0" r="0" t="0"/>
            <a:stretch/>
          </p:blipFill>
          <p:spPr>
            <a:xfrm>
              <a:off x="10063980" y="5432503"/>
              <a:ext cx="231013" cy="231012"/>
            </a:xfrm>
            <a:prstGeom prst="rect">
              <a:avLst/>
            </a:prstGeom>
            <a:noFill/>
            <a:ln>
              <a:noFill/>
            </a:ln>
          </p:spPr>
        </p:pic>
      </p:grpSp>
      <p:sp>
        <p:nvSpPr>
          <p:cNvPr id="612" name="Google Shape;612;p1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11</a:t>
            </a:r>
            <a:endParaRPr sz="900">
              <a:latin typeface="Malgun Gothic"/>
              <a:ea typeface="Malgun Gothic"/>
              <a:cs typeface="Malgun Gothic"/>
              <a:sym typeface="Malgun Gothic"/>
            </a:endParaRPr>
          </a:p>
        </p:txBody>
      </p:sp>
      <p:sp>
        <p:nvSpPr>
          <p:cNvPr id="613" name="Google Shape;613;p1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 name="Shape 617"/>
        <p:cNvGrpSpPr/>
        <p:nvPr/>
      </p:nvGrpSpPr>
      <p:grpSpPr>
        <a:xfrm>
          <a:off x="0" y="0"/>
          <a:ext cx="0" cy="0"/>
          <a:chOff x="0" y="0"/>
          <a:chExt cx="0" cy="0"/>
        </a:xfrm>
      </p:grpSpPr>
      <p:graphicFrame>
        <p:nvGraphicFramePr>
          <p:cNvPr id="618" name="Google Shape;618;p1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ESG 추진 전략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619" name="Google Shape;619;p12"/>
          <p:cNvGrpSpPr/>
          <p:nvPr/>
        </p:nvGrpSpPr>
        <p:grpSpPr>
          <a:xfrm>
            <a:off x="1595742" y="481710"/>
            <a:ext cx="9204325" cy="6718300"/>
            <a:chOff x="1595742" y="481710"/>
            <a:chExt cx="9204325" cy="6718300"/>
          </a:xfrm>
        </p:grpSpPr>
        <p:sp>
          <p:nvSpPr>
            <p:cNvPr id="620" name="Google Shape;620;p12"/>
            <p:cNvSpPr/>
            <p:nvPr/>
          </p:nvSpPr>
          <p:spPr>
            <a:xfrm>
              <a:off x="1595742" y="481710"/>
              <a:ext cx="9204325" cy="6718300"/>
            </a:xfrm>
            <a:custGeom>
              <a:rect b="b" l="l" r="r" t="t"/>
              <a:pathLst>
                <a:path extrusionOk="0" h="6718300" w="9204325">
                  <a:moveTo>
                    <a:pt x="9204236" y="939800"/>
                  </a:moveTo>
                  <a:lnTo>
                    <a:pt x="9182367" y="927100"/>
                  </a:lnTo>
                  <a:lnTo>
                    <a:pt x="9148127" y="901700"/>
                  </a:lnTo>
                  <a:lnTo>
                    <a:pt x="9113545" y="863600"/>
                  </a:lnTo>
                  <a:lnTo>
                    <a:pt x="9043352" y="812800"/>
                  </a:lnTo>
                  <a:lnTo>
                    <a:pt x="8971839" y="762000"/>
                  </a:lnTo>
                  <a:lnTo>
                    <a:pt x="8935593" y="723900"/>
                  </a:lnTo>
                  <a:lnTo>
                    <a:pt x="8824925" y="647700"/>
                  </a:lnTo>
                  <a:lnTo>
                    <a:pt x="8749576" y="596900"/>
                  </a:lnTo>
                  <a:lnTo>
                    <a:pt x="8711451" y="584200"/>
                  </a:lnTo>
                  <a:lnTo>
                    <a:pt x="8555952" y="482600"/>
                  </a:lnTo>
                  <a:lnTo>
                    <a:pt x="8516341" y="469900"/>
                  </a:lnTo>
                  <a:lnTo>
                    <a:pt x="8436292" y="419100"/>
                  </a:lnTo>
                  <a:lnTo>
                    <a:pt x="8395856" y="406400"/>
                  </a:lnTo>
                  <a:lnTo>
                    <a:pt x="8355139" y="381000"/>
                  </a:lnTo>
                  <a:lnTo>
                    <a:pt x="8314144" y="368300"/>
                  </a:lnTo>
                  <a:lnTo>
                    <a:pt x="8272894" y="342900"/>
                  </a:lnTo>
                  <a:lnTo>
                    <a:pt x="8231378" y="330200"/>
                  </a:lnTo>
                  <a:lnTo>
                    <a:pt x="8189608" y="304800"/>
                  </a:lnTo>
                  <a:lnTo>
                    <a:pt x="8147583" y="292100"/>
                  </a:lnTo>
                  <a:lnTo>
                    <a:pt x="8105292" y="266700"/>
                  </a:lnTo>
                  <a:lnTo>
                    <a:pt x="7976971" y="228600"/>
                  </a:lnTo>
                  <a:lnTo>
                    <a:pt x="7933715" y="203200"/>
                  </a:lnTo>
                  <a:lnTo>
                    <a:pt x="7579512" y="101600"/>
                  </a:lnTo>
                  <a:lnTo>
                    <a:pt x="7534275" y="101600"/>
                  </a:lnTo>
                  <a:lnTo>
                    <a:pt x="7397343" y="63500"/>
                  </a:lnTo>
                  <a:lnTo>
                    <a:pt x="7351306" y="63500"/>
                  </a:lnTo>
                  <a:lnTo>
                    <a:pt x="7258672" y="38100"/>
                  </a:lnTo>
                  <a:lnTo>
                    <a:pt x="7212089" y="38100"/>
                  </a:lnTo>
                  <a:lnTo>
                    <a:pt x="7165314" y="25400"/>
                  </a:lnTo>
                  <a:lnTo>
                    <a:pt x="7071258" y="25400"/>
                  </a:lnTo>
                  <a:lnTo>
                    <a:pt x="7023976" y="12700"/>
                  </a:lnTo>
                  <a:lnTo>
                    <a:pt x="6881152" y="12700"/>
                  </a:lnTo>
                  <a:lnTo>
                    <a:pt x="6833222" y="0"/>
                  </a:lnTo>
                  <a:lnTo>
                    <a:pt x="6543929" y="0"/>
                  </a:lnTo>
                  <a:lnTo>
                    <a:pt x="6495999" y="12700"/>
                  </a:lnTo>
                  <a:lnTo>
                    <a:pt x="6353175" y="12700"/>
                  </a:lnTo>
                  <a:lnTo>
                    <a:pt x="6305893" y="25400"/>
                  </a:lnTo>
                  <a:lnTo>
                    <a:pt x="6211836" y="25400"/>
                  </a:lnTo>
                  <a:lnTo>
                    <a:pt x="6165062" y="38100"/>
                  </a:lnTo>
                  <a:lnTo>
                    <a:pt x="6118479" y="38100"/>
                  </a:lnTo>
                  <a:lnTo>
                    <a:pt x="6025845" y="63500"/>
                  </a:lnTo>
                  <a:lnTo>
                    <a:pt x="5979807" y="63500"/>
                  </a:lnTo>
                  <a:lnTo>
                    <a:pt x="5842876" y="101600"/>
                  </a:lnTo>
                  <a:lnTo>
                    <a:pt x="5797639" y="101600"/>
                  </a:lnTo>
                  <a:lnTo>
                    <a:pt x="5443436" y="203200"/>
                  </a:lnTo>
                  <a:lnTo>
                    <a:pt x="5400179" y="228600"/>
                  </a:lnTo>
                  <a:lnTo>
                    <a:pt x="5271859" y="266700"/>
                  </a:lnTo>
                  <a:lnTo>
                    <a:pt x="5229568" y="292100"/>
                  </a:lnTo>
                  <a:lnTo>
                    <a:pt x="5187543" y="304800"/>
                  </a:lnTo>
                  <a:lnTo>
                    <a:pt x="5145773" y="330200"/>
                  </a:lnTo>
                  <a:lnTo>
                    <a:pt x="5104257" y="342900"/>
                  </a:lnTo>
                  <a:lnTo>
                    <a:pt x="5063007" y="368300"/>
                  </a:lnTo>
                  <a:lnTo>
                    <a:pt x="5022012" y="381000"/>
                  </a:lnTo>
                  <a:lnTo>
                    <a:pt x="4981295" y="406400"/>
                  </a:lnTo>
                  <a:lnTo>
                    <a:pt x="4940859" y="419100"/>
                  </a:lnTo>
                  <a:lnTo>
                    <a:pt x="4860810" y="469900"/>
                  </a:lnTo>
                  <a:lnTo>
                    <a:pt x="4821199" y="482600"/>
                  </a:lnTo>
                  <a:lnTo>
                    <a:pt x="4665700" y="584200"/>
                  </a:lnTo>
                  <a:lnTo>
                    <a:pt x="4627575" y="596900"/>
                  </a:lnTo>
                  <a:lnTo>
                    <a:pt x="4552226" y="647700"/>
                  </a:lnTo>
                  <a:lnTo>
                    <a:pt x="4441558" y="723900"/>
                  </a:lnTo>
                  <a:lnTo>
                    <a:pt x="4405312" y="762000"/>
                  </a:lnTo>
                  <a:lnTo>
                    <a:pt x="4333799" y="812800"/>
                  </a:lnTo>
                  <a:lnTo>
                    <a:pt x="4263606" y="863600"/>
                  </a:lnTo>
                  <a:lnTo>
                    <a:pt x="4229024" y="901700"/>
                  </a:lnTo>
                  <a:lnTo>
                    <a:pt x="4194784" y="927100"/>
                  </a:lnTo>
                  <a:lnTo>
                    <a:pt x="4127347" y="977900"/>
                  </a:lnTo>
                  <a:lnTo>
                    <a:pt x="4094162" y="1016000"/>
                  </a:lnTo>
                  <a:lnTo>
                    <a:pt x="4061320" y="1041400"/>
                  </a:lnTo>
                  <a:lnTo>
                    <a:pt x="4028859" y="1079500"/>
                  </a:lnTo>
                  <a:lnTo>
                    <a:pt x="3996740" y="1104900"/>
                  </a:lnTo>
                  <a:lnTo>
                    <a:pt x="3965003" y="1143000"/>
                  </a:lnTo>
                  <a:lnTo>
                    <a:pt x="3933634" y="1168400"/>
                  </a:lnTo>
                  <a:lnTo>
                    <a:pt x="3902646" y="1206500"/>
                  </a:lnTo>
                  <a:lnTo>
                    <a:pt x="3872039" y="1231900"/>
                  </a:lnTo>
                  <a:lnTo>
                    <a:pt x="3841800" y="1270000"/>
                  </a:lnTo>
                  <a:lnTo>
                    <a:pt x="3811955" y="1308100"/>
                  </a:lnTo>
                  <a:lnTo>
                    <a:pt x="3782491" y="1333500"/>
                  </a:lnTo>
                  <a:lnTo>
                    <a:pt x="3753434" y="1371600"/>
                  </a:lnTo>
                  <a:lnTo>
                    <a:pt x="3724757" y="1409700"/>
                  </a:lnTo>
                  <a:lnTo>
                    <a:pt x="3696487" y="1435100"/>
                  </a:lnTo>
                  <a:lnTo>
                    <a:pt x="3668623" y="1473200"/>
                  </a:lnTo>
                  <a:lnTo>
                    <a:pt x="3641166" y="1511300"/>
                  </a:lnTo>
                  <a:lnTo>
                    <a:pt x="3614115" y="1549400"/>
                  </a:lnTo>
                  <a:lnTo>
                    <a:pt x="3587483" y="1587500"/>
                  </a:lnTo>
                  <a:lnTo>
                    <a:pt x="3561257" y="1625600"/>
                  </a:lnTo>
                  <a:lnTo>
                    <a:pt x="3535464" y="1663700"/>
                  </a:lnTo>
                  <a:lnTo>
                    <a:pt x="3510089" y="1689100"/>
                  </a:lnTo>
                  <a:lnTo>
                    <a:pt x="3485134" y="1727200"/>
                  </a:lnTo>
                  <a:lnTo>
                    <a:pt x="3460623" y="1765300"/>
                  </a:lnTo>
                  <a:lnTo>
                    <a:pt x="3436543" y="1803400"/>
                  </a:lnTo>
                  <a:lnTo>
                    <a:pt x="3412896" y="1841500"/>
                  </a:lnTo>
                  <a:lnTo>
                    <a:pt x="3389693" y="1879600"/>
                  </a:lnTo>
                  <a:lnTo>
                    <a:pt x="3366935" y="1930400"/>
                  </a:lnTo>
                  <a:lnTo>
                    <a:pt x="3344634" y="1968500"/>
                  </a:lnTo>
                  <a:lnTo>
                    <a:pt x="3322777" y="2006600"/>
                  </a:lnTo>
                  <a:lnTo>
                    <a:pt x="3301377" y="2044700"/>
                  </a:lnTo>
                  <a:lnTo>
                    <a:pt x="3280435" y="2082800"/>
                  </a:lnTo>
                  <a:lnTo>
                    <a:pt x="3259950" y="2120900"/>
                  </a:lnTo>
                  <a:lnTo>
                    <a:pt x="3239947" y="2159000"/>
                  </a:lnTo>
                  <a:lnTo>
                    <a:pt x="3220402" y="2209800"/>
                  </a:lnTo>
                  <a:lnTo>
                    <a:pt x="3201327" y="2247900"/>
                  </a:lnTo>
                  <a:lnTo>
                    <a:pt x="3182734" y="2286000"/>
                  </a:lnTo>
                  <a:lnTo>
                    <a:pt x="3164624" y="2324100"/>
                  </a:lnTo>
                  <a:lnTo>
                    <a:pt x="3146996" y="2374900"/>
                  </a:lnTo>
                  <a:lnTo>
                    <a:pt x="3129851" y="2413000"/>
                  </a:lnTo>
                  <a:lnTo>
                    <a:pt x="3113201" y="2451100"/>
                  </a:lnTo>
                  <a:lnTo>
                    <a:pt x="3097047" y="2501900"/>
                  </a:lnTo>
                  <a:lnTo>
                    <a:pt x="3081388" y="2540000"/>
                  </a:lnTo>
                  <a:lnTo>
                    <a:pt x="3066237" y="2590800"/>
                  </a:lnTo>
                  <a:lnTo>
                    <a:pt x="3051581" y="2628900"/>
                  </a:lnTo>
                  <a:lnTo>
                    <a:pt x="3037433" y="2667000"/>
                  </a:lnTo>
                  <a:lnTo>
                    <a:pt x="3023793" y="2717800"/>
                  </a:lnTo>
                  <a:lnTo>
                    <a:pt x="3010687" y="2755900"/>
                  </a:lnTo>
                  <a:lnTo>
                    <a:pt x="2998089" y="2806700"/>
                  </a:lnTo>
                  <a:lnTo>
                    <a:pt x="2986011" y="2844800"/>
                  </a:lnTo>
                  <a:lnTo>
                    <a:pt x="2974454" y="2895600"/>
                  </a:lnTo>
                  <a:lnTo>
                    <a:pt x="2963430" y="2933700"/>
                  </a:lnTo>
                  <a:lnTo>
                    <a:pt x="2952940" y="2984500"/>
                  </a:lnTo>
                  <a:lnTo>
                    <a:pt x="2942996" y="3035300"/>
                  </a:lnTo>
                  <a:lnTo>
                    <a:pt x="2933573" y="3073400"/>
                  </a:lnTo>
                  <a:lnTo>
                    <a:pt x="2924708" y="3124200"/>
                  </a:lnTo>
                  <a:lnTo>
                    <a:pt x="2916390" y="3162300"/>
                  </a:lnTo>
                  <a:lnTo>
                    <a:pt x="2908617" y="3213100"/>
                  </a:lnTo>
                  <a:lnTo>
                    <a:pt x="2901391" y="3263900"/>
                  </a:lnTo>
                  <a:lnTo>
                    <a:pt x="2894736" y="3302000"/>
                  </a:lnTo>
                  <a:lnTo>
                    <a:pt x="2888627" y="3352800"/>
                  </a:lnTo>
                  <a:lnTo>
                    <a:pt x="2883090" y="3403600"/>
                  </a:lnTo>
                  <a:lnTo>
                    <a:pt x="2878124" y="3454400"/>
                  </a:lnTo>
                  <a:lnTo>
                    <a:pt x="2873730" y="3492500"/>
                  </a:lnTo>
                  <a:lnTo>
                    <a:pt x="2869908" y="3543300"/>
                  </a:lnTo>
                  <a:lnTo>
                    <a:pt x="2866669" y="3594100"/>
                  </a:lnTo>
                  <a:lnTo>
                    <a:pt x="2864002" y="3632200"/>
                  </a:lnTo>
                  <a:lnTo>
                    <a:pt x="2861932" y="3683000"/>
                  </a:lnTo>
                  <a:lnTo>
                    <a:pt x="2860446" y="3733800"/>
                  </a:lnTo>
                  <a:lnTo>
                    <a:pt x="2859544" y="3784600"/>
                  </a:lnTo>
                  <a:lnTo>
                    <a:pt x="2859252" y="3835400"/>
                  </a:lnTo>
                  <a:lnTo>
                    <a:pt x="2859544" y="3873500"/>
                  </a:lnTo>
                  <a:lnTo>
                    <a:pt x="2860446" y="3924300"/>
                  </a:lnTo>
                  <a:lnTo>
                    <a:pt x="2861932" y="3975100"/>
                  </a:lnTo>
                  <a:lnTo>
                    <a:pt x="2864002" y="4025900"/>
                  </a:lnTo>
                  <a:lnTo>
                    <a:pt x="2866669" y="4076700"/>
                  </a:lnTo>
                  <a:lnTo>
                    <a:pt x="2869908" y="4114800"/>
                  </a:lnTo>
                  <a:lnTo>
                    <a:pt x="2873730" y="4165600"/>
                  </a:lnTo>
                  <a:lnTo>
                    <a:pt x="2878124" y="4216400"/>
                  </a:lnTo>
                  <a:lnTo>
                    <a:pt x="2883090" y="4254500"/>
                  </a:lnTo>
                  <a:lnTo>
                    <a:pt x="2888627" y="4305300"/>
                  </a:lnTo>
                  <a:lnTo>
                    <a:pt x="2894736" y="4356100"/>
                  </a:lnTo>
                  <a:lnTo>
                    <a:pt x="2901391" y="4406900"/>
                  </a:lnTo>
                  <a:lnTo>
                    <a:pt x="2908617" y="4445000"/>
                  </a:lnTo>
                  <a:lnTo>
                    <a:pt x="2916390" y="4495800"/>
                  </a:lnTo>
                  <a:lnTo>
                    <a:pt x="2924708" y="4533900"/>
                  </a:lnTo>
                  <a:lnTo>
                    <a:pt x="2933573" y="4584700"/>
                  </a:lnTo>
                  <a:lnTo>
                    <a:pt x="2942996" y="4635500"/>
                  </a:lnTo>
                  <a:lnTo>
                    <a:pt x="2952940" y="4673600"/>
                  </a:lnTo>
                  <a:lnTo>
                    <a:pt x="2963430" y="4724400"/>
                  </a:lnTo>
                  <a:lnTo>
                    <a:pt x="2974454" y="4762500"/>
                  </a:lnTo>
                  <a:lnTo>
                    <a:pt x="2986011" y="4813300"/>
                  </a:lnTo>
                  <a:lnTo>
                    <a:pt x="2998089" y="4851400"/>
                  </a:lnTo>
                  <a:lnTo>
                    <a:pt x="3010687" y="4902200"/>
                  </a:lnTo>
                  <a:lnTo>
                    <a:pt x="3023793" y="4940300"/>
                  </a:lnTo>
                  <a:lnTo>
                    <a:pt x="3037433" y="4991100"/>
                  </a:lnTo>
                  <a:lnTo>
                    <a:pt x="3051581" y="5029200"/>
                  </a:lnTo>
                  <a:lnTo>
                    <a:pt x="3066237" y="5080000"/>
                  </a:lnTo>
                  <a:lnTo>
                    <a:pt x="3081388" y="5118100"/>
                  </a:lnTo>
                  <a:lnTo>
                    <a:pt x="3097047" y="5156200"/>
                  </a:lnTo>
                  <a:lnTo>
                    <a:pt x="3106432" y="5185740"/>
                  </a:lnTo>
                  <a:lnTo>
                    <a:pt x="3059760" y="5142763"/>
                  </a:lnTo>
                  <a:lnTo>
                    <a:pt x="3025813" y="5113426"/>
                  </a:lnTo>
                  <a:lnTo>
                    <a:pt x="2991142" y="5084902"/>
                  </a:lnTo>
                  <a:lnTo>
                    <a:pt x="2955772" y="5057216"/>
                  </a:lnTo>
                  <a:lnTo>
                    <a:pt x="2919730" y="5030381"/>
                  </a:lnTo>
                  <a:lnTo>
                    <a:pt x="2883001" y="5004422"/>
                  </a:lnTo>
                  <a:lnTo>
                    <a:pt x="2845625" y="4979340"/>
                  </a:lnTo>
                  <a:lnTo>
                    <a:pt x="2807614" y="4955146"/>
                  </a:lnTo>
                  <a:lnTo>
                    <a:pt x="2768981" y="4931867"/>
                  </a:lnTo>
                  <a:lnTo>
                    <a:pt x="2729725" y="4909528"/>
                  </a:lnTo>
                  <a:lnTo>
                    <a:pt x="2689885" y="4888115"/>
                  </a:lnTo>
                  <a:lnTo>
                    <a:pt x="2649461" y="4867668"/>
                  </a:lnTo>
                  <a:lnTo>
                    <a:pt x="2608478" y="4848199"/>
                  </a:lnTo>
                  <a:lnTo>
                    <a:pt x="2566949" y="4829708"/>
                  </a:lnTo>
                  <a:lnTo>
                    <a:pt x="2524887" y="4812220"/>
                  </a:lnTo>
                  <a:lnTo>
                    <a:pt x="2482304" y="4795761"/>
                  </a:lnTo>
                  <a:lnTo>
                    <a:pt x="2439212" y="4780331"/>
                  </a:lnTo>
                  <a:lnTo>
                    <a:pt x="2395639" y="4765941"/>
                  </a:lnTo>
                  <a:lnTo>
                    <a:pt x="2351582" y="4752619"/>
                  </a:lnTo>
                  <a:lnTo>
                    <a:pt x="2307082" y="4740376"/>
                  </a:lnTo>
                  <a:lnTo>
                    <a:pt x="2262136" y="4729226"/>
                  </a:lnTo>
                  <a:lnTo>
                    <a:pt x="2216759" y="4719193"/>
                  </a:lnTo>
                  <a:lnTo>
                    <a:pt x="2170976" y="4710277"/>
                  </a:lnTo>
                  <a:lnTo>
                    <a:pt x="2124786" y="4702505"/>
                  </a:lnTo>
                  <a:lnTo>
                    <a:pt x="2078215" y="4695888"/>
                  </a:lnTo>
                  <a:lnTo>
                    <a:pt x="2031288" y="4690427"/>
                  </a:lnTo>
                  <a:lnTo>
                    <a:pt x="1984006" y="4686173"/>
                  </a:lnTo>
                  <a:lnTo>
                    <a:pt x="1936381" y="4683099"/>
                  </a:lnTo>
                  <a:lnTo>
                    <a:pt x="1888439" y="4681245"/>
                  </a:lnTo>
                  <a:lnTo>
                    <a:pt x="1840191" y="4680636"/>
                  </a:lnTo>
                  <a:lnTo>
                    <a:pt x="1791944" y="4681245"/>
                  </a:lnTo>
                  <a:lnTo>
                    <a:pt x="1744002" y="4683099"/>
                  </a:lnTo>
                  <a:lnTo>
                    <a:pt x="1696377" y="4686173"/>
                  </a:lnTo>
                  <a:lnTo>
                    <a:pt x="1649095" y="4690427"/>
                  </a:lnTo>
                  <a:lnTo>
                    <a:pt x="1602168" y="4695888"/>
                  </a:lnTo>
                  <a:lnTo>
                    <a:pt x="1555597" y="4702505"/>
                  </a:lnTo>
                  <a:lnTo>
                    <a:pt x="1509407" y="4710277"/>
                  </a:lnTo>
                  <a:lnTo>
                    <a:pt x="1463624" y="4719193"/>
                  </a:lnTo>
                  <a:lnTo>
                    <a:pt x="1418247" y="4729226"/>
                  </a:lnTo>
                  <a:lnTo>
                    <a:pt x="1373301" y="4740376"/>
                  </a:lnTo>
                  <a:lnTo>
                    <a:pt x="1328801" y="4752619"/>
                  </a:lnTo>
                  <a:lnTo>
                    <a:pt x="1284744" y="4765941"/>
                  </a:lnTo>
                  <a:lnTo>
                    <a:pt x="1241171" y="4780331"/>
                  </a:lnTo>
                  <a:lnTo>
                    <a:pt x="1198079" y="4795761"/>
                  </a:lnTo>
                  <a:lnTo>
                    <a:pt x="1155496" y="4812220"/>
                  </a:lnTo>
                  <a:lnTo>
                    <a:pt x="1113434" y="4829708"/>
                  </a:lnTo>
                  <a:lnTo>
                    <a:pt x="1071905" y="4848199"/>
                  </a:lnTo>
                  <a:lnTo>
                    <a:pt x="1030922" y="4867668"/>
                  </a:lnTo>
                  <a:lnTo>
                    <a:pt x="990498" y="4888115"/>
                  </a:lnTo>
                  <a:lnTo>
                    <a:pt x="950658" y="4909528"/>
                  </a:lnTo>
                  <a:lnTo>
                    <a:pt x="911402" y="4931867"/>
                  </a:lnTo>
                  <a:lnTo>
                    <a:pt x="872769" y="4955146"/>
                  </a:lnTo>
                  <a:lnTo>
                    <a:pt x="834758" y="4979340"/>
                  </a:lnTo>
                  <a:lnTo>
                    <a:pt x="797382" y="5004422"/>
                  </a:lnTo>
                  <a:lnTo>
                    <a:pt x="760653" y="5030381"/>
                  </a:lnTo>
                  <a:lnTo>
                    <a:pt x="724611" y="5057216"/>
                  </a:lnTo>
                  <a:lnTo>
                    <a:pt x="689241" y="5084902"/>
                  </a:lnTo>
                  <a:lnTo>
                    <a:pt x="654570" y="5113426"/>
                  </a:lnTo>
                  <a:lnTo>
                    <a:pt x="620623" y="5142763"/>
                  </a:lnTo>
                  <a:lnTo>
                    <a:pt x="587400" y="5172913"/>
                  </a:lnTo>
                  <a:lnTo>
                    <a:pt x="554926" y="5203850"/>
                  </a:lnTo>
                  <a:lnTo>
                    <a:pt x="523214" y="5235562"/>
                  </a:lnTo>
                  <a:lnTo>
                    <a:pt x="492277" y="5268049"/>
                  </a:lnTo>
                  <a:lnTo>
                    <a:pt x="462127" y="5301259"/>
                  </a:lnTo>
                  <a:lnTo>
                    <a:pt x="432790" y="5335219"/>
                  </a:lnTo>
                  <a:lnTo>
                    <a:pt x="404266" y="5369877"/>
                  </a:lnTo>
                  <a:lnTo>
                    <a:pt x="376580" y="5405247"/>
                  </a:lnTo>
                  <a:lnTo>
                    <a:pt x="349745" y="5441302"/>
                  </a:lnTo>
                  <a:lnTo>
                    <a:pt x="323786" y="5478018"/>
                  </a:lnTo>
                  <a:lnTo>
                    <a:pt x="298704" y="5515394"/>
                  </a:lnTo>
                  <a:lnTo>
                    <a:pt x="274510" y="5553405"/>
                  </a:lnTo>
                  <a:lnTo>
                    <a:pt x="251231" y="5592051"/>
                  </a:lnTo>
                  <a:lnTo>
                    <a:pt x="228892" y="5631294"/>
                  </a:lnTo>
                  <a:lnTo>
                    <a:pt x="207479" y="5671134"/>
                  </a:lnTo>
                  <a:lnTo>
                    <a:pt x="187032" y="5711558"/>
                  </a:lnTo>
                  <a:lnTo>
                    <a:pt x="167563" y="5752541"/>
                  </a:lnTo>
                  <a:lnTo>
                    <a:pt x="149072" y="5794083"/>
                  </a:lnTo>
                  <a:lnTo>
                    <a:pt x="131584" y="5836145"/>
                  </a:lnTo>
                  <a:lnTo>
                    <a:pt x="115125" y="5878728"/>
                  </a:lnTo>
                  <a:lnTo>
                    <a:pt x="99695" y="5921819"/>
                  </a:lnTo>
                  <a:lnTo>
                    <a:pt x="85305" y="5965393"/>
                  </a:lnTo>
                  <a:lnTo>
                    <a:pt x="71983" y="6009437"/>
                  </a:lnTo>
                  <a:lnTo>
                    <a:pt x="59740" y="6053950"/>
                  </a:lnTo>
                  <a:lnTo>
                    <a:pt x="48602" y="6098895"/>
                  </a:lnTo>
                  <a:lnTo>
                    <a:pt x="38557" y="6144272"/>
                  </a:lnTo>
                  <a:lnTo>
                    <a:pt x="29641" y="6190056"/>
                  </a:lnTo>
                  <a:lnTo>
                    <a:pt x="21869" y="6236246"/>
                  </a:lnTo>
                  <a:lnTo>
                    <a:pt x="15252" y="6282804"/>
                  </a:lnTo>
                  <a:lnTo>
                    <a:pt x="9804" y="6329743"/>
                  </a:lnTo>
                  <a:lnTo>
                    <a:pt x="5537" y="6377025"/>
                  </a:lnTo>
                  <a:lnTo>
                    <a:pt x="2463" y="6424650"/>
                  </a:lnTo>
                  <a:lnTo>
                    <a:pt x="622" y="6472593"/>
                  </a:lnTo>
                  <a:lnTo>
                    <a:pt x="0" y="6520840"/>
                  </a:lnTo>
                  <a:lnTo>
                    <a:pt x="622" y="6569088"/>
                  </a:lnTo>
                  <a:lnTo>
                    <a:pt x="2463" y="6617030"/>
                  </a:lnTo>
                  <a:lnTo>
                    <a:pt x="5537" y="6664642"/>
                  </a:lnTo>
                  <a:lnTo>
                    <a:pt x="9804" y="6711924"/>
                  </a:lnTo>
                  <a:lnTo>
                    <a:pt x="10541" y="6718287"/>
                  </a:lnTo>
                  <a:lnTo>
                    <a:pt x="3669855" y="6718287"/>
                  </a:lnTo>
                  <a:lnTo>
                    <a:pt x="3674859" y="6664642"/>
                  </a:lnTo>
                  <a:lnTo>
                    <a:pt x="3677920" y="6617030"/>
                  </a:lnTo>
                  <a:lnTo>
                    <a:pt x="3679774" y="6569088"/>
                  </a:lnTo>
                  <a:lnTo>
                    <a:pt x="3680396" y="6520840"/>
                  </a:lnTo>
                  <a:lnTo>
                    <a:pt x="3679774" y="6472593"/>
                  </a:lnTo>
                  <a:lnTo>
                    <a:pt x="3677920" y="6424650"/>
                  </a:lnTo>
                  <a:lnTo>
                    <a:pt x="3674859" y="6377025"/>
                  </a:lnTo>
                  <a:lnTo>
                    <a:pt x="3670592" y="6329743"/>
                  </a:lnTo>
                  <a:lnTo>
                    <a:pt x="3665143" y="6282804"/>
                  </a:lnTo>
                  <a:lnTo>
                    <a:pt x="3658527" y="6236246"/>
                  </a:lnTo>
                  <a:lnTo>
                    <a:pt x="3650742" y="6190056"/>
                  </a:lnTo>
                  <a:lnTo>
                    <a:pt x="3642741" y="6148997"/>
                  </a:lnTo>
                  <a:lnTo>
                    <a:pt x="3668623" y="6184900"/>
                  </a:lnTo>
                  <a:lnTo>
                    <a:pt x="3696487" y="6223000"/>
                  </a:lnTo>
                  <a:lnTo>
                    <a:pt x="3724757" y="6261100"/>
                  </a:lnTo>
                  <a:lnTo>
                    <a:pt x="3753434" y="6286500"/>
                  </a:lnTo>
                  <a:lnTo>
                    <a:pt x="3782491" y="6324600"/>
                  </a:lnTo>
                  <a:lnTo>
                    <a:pt x="3811955" y="6362700"/>
                  </a:lnTo>
                  <a:lnTo>
                    <a:pt x="3841800" y="6388100"/>
                  </a:lnTo>
                  <a:lnTo>
                    <a:pt x="3872039" y="6426200"/>
                  </a:lnTo>
                  <a:lnTo>
                    <a:pt x="3902646" y="6464300"/>
                  </a:lnTo>
                  <a:lnTo>
                    <a:pt x="3933634" y="6489700"/>
                  </a:lnTo>
                  <a:lnTo>
                    <a:pt x="3965003" y="6527800"/>
                  </a:lnTo>
                  <a:lnTo>
                    <a:pt x="3996740" y="6553200"/>
                  </a:lnTo>
                  <a:lnTo>
                    <a:pt x="4028859" y="6591300"/>
                  </a:lnTo>
                  <a:lnTo>
                    <a:pt x="4094162" y="6642100"/>
                  </a:lnTo>
                  <a:lnTo>
                    <a:pt x="4127347" y="6680200"/>
                  </a:lnTo>
                  <a:lnTo>
                    <a:pt x="4160888" y="6705600"/>
                  </a:lnTo>
                  <a:lnTo>
                    <a:pt x="4180522" y="6718287"/>
                  </a:lnTo>
                  <a:lnTo>
                    <a:pt x="9204236" y="6718287"/>
                  </a:lnTo>
                  <a:lnTo>
                    <a:pt x="9204236" y="939800"/>
                  </a:lnTo>
                  <a:close/>
                </a:path>
              </a:pathLst>
            </a:custGeom>
            <a:solidFill>
              <a:srgbClr val="EDEB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 name="Google Shape;621;p12"/>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 name="Google Shape;622;p12"/>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3" name="Google Shape;623;p12"/>
            <p:cNvSpPr/>
            <p:nvPr/>
          </p:nvSpPr>
          <p:spPr>
            <a:xfrm>
              <a:off x="2349536" y="4203091"/>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 name="Google Shape;624;p12"/>
            <p:cNvSpPr/>
            <p:nvPr/>
          </p:nvSpPr>
          <p:spPr>
            <a:xfrm>
              <a:off x="2339987" y="4201198"/>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25" name="Google Shape;625;p12"/>
            <p:cNvPicPr preferRelativeResize="0"/>
            <p:nvPr/>
          </p:nvPicPr>
          <p:blipFill rotWithShape="1">
            <a:blip r:embed="rId13">
              <a:alphaModFix/>
            </a:blip>
            <a:srcRect b="0" l="0" r="0" t="0"/>
            <a:stretch/>
          </p:blipFill>
          <p:spPr>
            <a:xfrm>
              <a:off x="2637889" y="3643792"/>
              <a:ext cx="98424" cy="82549"/>
            </a:xfrm>
            <a:prstGeom prst="rect">
              <a:avLst/>
            </a:prstGeom>
            <a:noFill/>
            <a:ln>
              <a:noFill/>
            </a:ln>
          </p:spPr>
        </p:pic>
      </p:grpSp>
      <p:sp>
        <p:nvSpPr>
          <p:cNvPr id="626" name="Google Shape;626;p12"/>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ESG 추진 전략</a:t>
            </a:r>
            <a:endParaRPr/>
          </a:p>
        </p:txBody>
      </p:sp>
      <p:sp>
        <p:nvSpPr>
          <p:cNvPr id="627" name="Google Shape;627;p12"/>
          <p:cNvSpPr txBox="1"/>
          <p:nvPr/>
        </p:nvSpPr>
        <p:spPr>
          <a:xfrm>
            <a:off x="2327300" y="1413418"/>
            <a:ext cx="55054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ESG 전략</a:t>
            </a:r>
            <a:endParaRPr sz="950">
              <a:latin typeface="Malgun Gothic"/>
              <a:ea typeface="Malgun Gothic"/>
              <a:cs typeface="Malgun Gothic"/>
              <a:sym typeface="Malgun Gothic"/>
            </a:endParaRPr>
          </a:p>
        </p:txBody>
      </p:sp>
      <p:sp>
        <p:nvSpPr>
          <p:cNvPr id="628" name="Google Shape;628;p12"/>
          <p:cNvSpPr txBox="1"/>
          <p:nvPr/>
        </p:nvSpPr>
        <p:spPr>
          <a:xfrm>
            <a:off x="2327300" y="1725838"/>
            <a:ext cx="2510790" cy="2034539"/>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그룹 ESG 중기 목표인 ‘아시아 리딩 ESG 금 융그룹 위상 확보’를 위해 ‘바르게, 빠르게, 다르게’ ESG 전 략을 추진하고 있습니다. 친환경 부문에서는 ‘빠르게’ 금융 의 친환경을 선도하고자 탄소배출량을 감축하고 ESG 투 자를 지속 확대하기 위해 노력하고 있습니다. 상생 부문에 서는 남들과는 ‘다르게’ 감동과 가치, 선한 영향력을 확장 하기 위해 취약계층 어린이, 장애인, 어르신 및 자립준비청 년 지원 등 다양한 사회공헌사업을 추진하고 있습니다. 신 뢰 부문에서는 ‘바르게’ 투명성, 다양성, 공정성을 강화하 기 위해 조직 내 DEI 문화를 조성하고 ESG 공시 의무화에 선제적  로 대응하고 있습니다.</a:t>
            </a:r>
            <a:endParaRPr sz="800">
              <a:latin typeface="Arial"/>
              <a:ea typeface="Arial"/>
              <a:cs typeface="Arial"/>
              <a:sym typeface="Arial"/>
            </a:endParaRPr>
          </a:p>
        </p:txBody>
      </p:sp>
      <p:sp>
        <p:nvSpPr>
          <p:cNvPr id="629" name="Google Shape;629;p12"/>
          <p:cNvSpPr txBox="1"/>
          <p:nvPr/>
        </p:nvSpPr>
        <p:spPr>
          <a:xfrm>
            <a:off x="2327300" y="3970182"/>
            <a:ext cx="83121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ESG 추진 과제</a:t>
            </a:r>
            <a:endParaRPr sz="950">
              <a:latin typeface="Malgun Gothic"/>
              <a:ea typeface="Malgun Gothic"/>
              <a:cs typeface="Malgun Gothic"/>
              <a:sym typeface="Malgun Gothic"/>
            </a:endParaRPr>
          </a:p>
        </p:txBody>
      </p:sp>
      <p:pic>
        <p:nvPicPr>
          <p:cNvPr id="630" name="Google Shape;630;p12"/>
          <p:cNvPicPr preferRelativeResize="0"/>
          <p:nvPr/>
        </p:nvPicPr>
        <p:blipFill rotWithShape="1">
          <a:blip r:embed="rId13">
            <a:alphaModFix/>
          </a:blip>
          <a:srcRect b="0" l="0" r="0" t="0"/>
          <a:stretch/>
        </p:blipFill>
        <p:spPr>
          <a:xfrm>
            <a:off x="4144356" y="4374296"/>
            <a:ext cx="98424" cy="82549"/>
          </a:xfrm>
          <a:prstGeom prst="rect">
            <a:avLst/>
          </a:prstGeom>
          <a:noFill/>
          <a:ln>
            <a:noFill/>
          </a:ln>
        </p:spPr>
      </p:pic>
      <p:sp>
        <p:nvSpPr>
          <p:cNvPr id="631" name="Google Shape;631;p12"/>
          <p:cNvSpPr txBox="1"/>
          <p:nvPr/>
        </p:nvSpPr>
        <p:spPr>
          <a:xfrm>
            <a:off x="2327300" y="4282602"/>
            <a:ext cx="250952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그룹 ESG 전략방향을 기반  로 친환경, 상 생, 신뢰 부문별 구체적인 ESG 추진과제를 수립하였습니 다. 또한 정량적 목표 기반의 ESG 성과관리로 실행력을 강 화하여 가시적인 성과를 창출하고자 합니다.</a:t>
            </a:r>
            <a:endParaRPr sz="800">
              <a:latin typeface="Arial"/>
              <a:ea typeface="Arial"/>
              <a:cs typeface="Arial"/>
              <a:sym typeface="Arial"/>
            </a:endParaRPr>
          </a:p>
        </p:txBody>
      </p:sp>
      <p:sp>
        <p:nvSpPr>
          <p:cNvPr id="632" name="Google Shape;632;p12"/>
          <p:cNvSpPr txBox="1"/>
          <p:nvPr/>
        </p:nvSpPr>
        <p:spPr>
          <a:xfrm>
            <a:off x="6503300" y="5449359"/>
            <a:ext cx="1807210" cy="533400"/>
          </a:xfrm>
          <a:prstGeom prst="rect">
            <a:avLst/>
          </a:prstGeom>
          <a:noFill/>
          <a:ln>
            <a:noFill/>
          </a:ln>
        </p:spPr>
        <p:txBody>
          <a:bodyPr anchorCtr="0" anchor="t" bIns="0" lIns="0" spcFirstLastPara="1" rIns="0" wrap="square" tIns="40000">
            <a:spAutoFit/>
          </a:bodyPr>
          <a:lstStyle/>
          <a:p>
            <a:pPr indent="-98425" lvl="0" marL="110489" rtl="0" algn="l">
              <a:lnSpc>
                <a:spcPct val="100000"/>
              </a:lnSpc>
              <a:spcBef>
                <a:spcPts val="0"/>
              </a:spcBef>
              <a:spcAft>
                <a:spcPts val="0"/>
              </a:spcAft>
              <a:buClr>
                <a:srgbClr val="58595B"/>
              </a:buClr>
              <a:buSzPts val="650"/>
              <a:buFont typeface="Arial"/>
              <a:buAutoNum type="arabicParenR"/>
            </a:pPr>
            <a:r>
              <a:rPr b="0" lang="en-US" sz="650">
                <a:solidFill>
                  <a:srgbClr val="58595B"/>
                </a:solidFill>
                <a:latin typeface="Arial"/>
                <a:ea typeface="Arial"/>
                <a:cs typeface="Arial"/>
                <a:sym typeface="Arial"/>
              </a:rPr>
              <a:t>DEI: 다양성, 공정성, 포용성</a:t>
            </a:r>
            <a:endParaRPr sz="650">
              <a:latin typeface="Arial"/>
              <a:ea typeface="Arial"/>
              <a:cs typeface="Arial"/>
              <a:sym typeface="Arial"/>
            </a:endParaRPr>
          </a:p>
          <a:p>
            <a:pPr indent="0" lvl="0" marL="110489" rtl="0" algn="l">
              <a:lnSpc>
                <a:spcPct val="100000"/>
              </a:lnSpc>
              <a:spcBef>
                <a:spcPts val="220"/>
              </a:spcBef>
              <a:spcAft>
                <a:spcPts val="0"/>
              </a:spcAft>
              <a:buNone/>
            </a:pPr>
            <a:r>
              <a:rPr b="0" lang="en-US" sz="650">
                <a:solidFill>
                  <a:srgbClr val="58595B"/>
                </a:solidFill>
                <a:latin typeface="Arial"/>
                <a:ea typeface="Arial"/>
                <a:cs typeface="Arial"/>
                <a:sym typeface="Arial"/>
              </a:rPr>
              <a:t>(DEI, Diversity, Equity &amp; Inclusion)</a:t>
            </a:r>
            <a:endParaRPr sz="650">
              <a:latin typeface="Arial"/>
              <a:ea typeface="Arial"/>
              <a:cs typeface="Arial"/>
              <a:sym typeface="Arial"/>
            </a:endParaRPr>
          </a:p>
          <a:p>
            <a:pPr indent="-117475" lvl="0" marL="129539" marR="5080" rtl="0" algn="l">
              <a:lnSpc>
                <a:spcPct val="128200"/>
              </a:lnSpc>
              <a:spcBef>
                <a:spcPts val="0"/>
              </a:spcBef>
              <a:spcAft>
                <a:spcPts val="0"/>
              </a:spcAft>
              <a:buClr>
                <a:srgbClr val="58595B"/>
              </a:buClr>
              <a:buSzPts val="650"/>
              <a:buFont typeface="Arial"/>
              <a:buAutoNum type="arabicParenR" startAt="2"/>
            </a:pPr>
            <a:r>
              <a:rPr b="0" lang="en-US" sz="650">
                <a:solidFill>
                  <a:srgbClr val="58595B"/>
                </a:solidFill>
                <a:latin typeface="Arial"/>
                <a:ea typeface="Arial"/>
                <a:cs typeface="Arial"/>
                <a:sym typeface="Arial"/>
              </a:rPr>
              <a:t>신한 ESG Value Index : 사회적/환경적 가치를 창출하는 ESG 사업 발굴 및 효과 측정</a:t>
            </a:r>
            <a:endParaRPr sz="650">
              <a:latin typeface="Arial"/>
              <a:ea typeface="Arial"/>
              <a:cs typeface="Arial"/>
              <a:sym typeface="Arial"/>
            </a:endParaRPr>
          </a:p>
        </p:txBody>
      </p:sp>
      <p:grpSp>
        <p:nvGrpSpPr>
          <p:cNvPr id="633" name="Google Shape;633;p12"/>
          <p:cNvGrpSpPr/>
          <p:nvPr/>
        </p:nvGrpSpPr>
        <p:grpSpPr>
          <a:xfrm>
            <a:off x="6595560" y="1767268"/>
            <a:ext cx="3776624" cy="3991147"/>
            <a:chOff x="6595560" y="1767268"/>
            <a:chExt cx="3776624" cy="3991147"/>
          </a:xfrm>
        </p:grpSpPr>
        <p:pic>
          <p:nvPicPr>
            <p:cNvPr id="634" name="Google Shape;634;p12"/>
            <p:cNvPicPr preferRelativeResize="0"/>
            <p:nvPr/>
          </p:nvPicPr>
          <p:blipFill rotWithShape="1">
            <a:blip r:embed="rId14">
              <a:alphaModFix/>
            </a:blip>
            <a:srcRect b="0" l="0" r="0" t="0"/>
            <a:stretch/>
          </p:blipFill>
          <p:spPr>
            <a:xfrm>
              <a:off x="10210818" y="5588252"/>
              <a:ext cx="161366" cy="170163"/>
            </a:xfrm>
            <a:prstGeom prst="rect">
              <a:avLst/>
            </a:prstGeom>
            <a:noFill/>
            <a:ln>
              <a:noFill/>
            </a:ln>
          </p:spPr>
        </p:pic>
        <p:sp>
          <p:nvSpPr>
            <p:cNvPr id="635" name="Google Shape;635;p12"/>
            <p:cNvSpPr/>
            <p:nvPr/>
          </p:nvSpPr>
          <p:spPr>
            <a:xfrm>
              <a:off x="7822387" y="1767268"/>
              <a:ext cx="1339850" cy="1339850"/>
            </a:xfrm>
            <a:custGeom>
              <a:rect b="b" l="l" r="r" t="t"/>
              <a:pathLst>
                <a:path extrusionOk="0" h="1339850" w="1339850">
                  <a:moveTo>
                    <a:pt x="1339596" y="0"/>
                  </a:moveTo>
                  <a:lnTo>
                    <a:pt x="0" y="0"/>
                  </a:lnTo>
                  <a:lnTo>
                    <a:pt x="0" y="1339596"/>
                  </a:lnTo>
                  <a:lnTo>
                    <a:pt x="1339596" y="1339596"/>
                  </a:lnTo>
                  <a:lnTo>
                    <a:pt x="1339596" y="0"/>
                  </a:lnTo>
                  <a:close/>
                </a:path>
              </a:pathLst>
            </a:custGeom>
            <a:solidFill>
              <a:srgbClr val="6F5DCF">
                <a:alpha val="74901"/>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6" name="Google Shape;636;p12"/>
            <p:cNvSpPr/>
            <p:nvPr/>
          </p:nvSpPr>
          <p:spPr>
            <a:xfrm>
              <a:off x="7792736" y="1820809"/>
              <a:ext cx="1188720" cy="1188720"/>
            </a:xfrm>
            <a:custGeom>
              <a:rect b="b" l="l" r="r" t="t"/>
              <a:pathLst>
                <a:path extrusionOk="0" h="1188720" w="1188720">
                  <a:moveTo>
                    <a:pt x="594144" y="0"/>
                  </a:moveTo>
                  <a:lnTo>
                    <a:pt x="545414" y="1969"/>
                  </a:lnTo>
                  <a:lnTo>
                    <a:pt x="497769" y="7776"/>
                  </a:lnTo>
                  <a:lnTo>
                    <a:pt x="451362" y="17267"/>
                  </a:lnTo>
                  <a:lnTo>
                    <a:pt x="406346" y="30289"/>
                  </a:lnTo>
                  <a:lnTo>
                    <a:pt x="362873" y="46690"/>
                  </a:lnTo>
                  <a:lnTo>
                    <a:pt x="321098" y="66316"/>
                  </a:lnTo>
                  <a:lnTo>
                    <a:pt x="281171" y="89016"/>
                  </a:lnTo>
                  <a:lnTo>
                    <a:pt x="243247" y="114635"/>
                  </a:lnTo>
                  <a:lnTo>
                    <a:pt x="207479" y="143021"/>
                  </a:lnTo>
                  <a:lnTo>
                    <a:pt x="174018" y="174021"/>
                  </a:lnTo>
                  <a:lnTo>
                    <a:pt x="143019" y="207483"/>
                  </a:lnTo>
                  <a:lnTo>
                    <a:pt x="114633" y="243253"/>
                  </a:lnTo>
                  <a:lnTo>
                    <a:pt x="89015" y="281178"/>
                  </a:lnTo>
                  <a:lnTo>
                    <a:pt x="66316" y="321106"/>
                  </a:lnTo>
                  <a:lnTo>
                    <a:pt x="46689" y="362884"/>
                  </a:lnTo>
                  <a:lnTo>
                    <a:pt x="30289" y="406359"/>
                  </a:lnTo>
                  <a:lnTo>
                    <a:pt x="17267" y="451378"/>
                  </a:lnTo>
                  <a:lnTo>
                    <a:pt x="7776" y="497787"/>
                  </a:lnTo>
                  <a:lnTo>
                    <a:pt x="1969" y="545436"/>
                  </a:lnTo>
                  <a:lnTo>
                    <a:pt x="0" y="594169"/>
                  </a:lnTo>
                  <a:lnTo>
                    <a:pt x="1969" y="642895"/>
                  </a:lnTo>
                  <a:lnTo>
                    <a:pt x="7776" y="690537"/>
                  </a:lnTo>
                  <a:lnTo>
                    <a:pt x="17267" y="736941"/>
                  </a:lnTo>
                  <a:lnTo>
                    <a:pt x="30289" y="781954"/>
                  </a:lnTo>
                  <a:lnTo>
                    <a:pt x="46689" y="825424"/>
                  </a:lnTo>
                  <a:lnTo>
                    <a:pt x="66316" y="867198"/>
                  </a:lnTo>
                  <a:lnTo>
                    <a:pt x="89015" y="907123"/>
                  </a:lnTo>
                  <a:lnTo>
                    <a:pt x="114633" y="945045"/>
                  </a:lnTo>
                  <a:lnTo>
                    <a:pt x="143019" y="980813"/>
                  </a:lnTo>
                  <a:lnTo>
                    <a:pt x="174018" y="1014272"/>
                  </a:lnTo>
                  <a:lnTo>
                    <a:pt x="207479" y="1045271"/>
                  </a:lnTo>
                  <a:lnTo>
                    <a:pt x="243247" y="1073656"/>
                  </a:lnTo>
                  <a:lnTo>
                    <a:pt x="281171" y="1099274"/>
                  </a:lnTo>
                  <a:lnTo>
                    <a:pt x="321098" y="1121972"/>
                  </a:lnTo>
                  <a:lnTo>
                    <a:pt x="362873" y="1141598"/>
                  </a:lnTo>
                  <a:lnTo>
                    <a:pt x="406346" y="1157999"/>
                  </a:lnTo>
                  <a:lnTo>
                    <a:pt x="451362" y="1171021"/>
                  </a:lnTo>
                  <a:lnTo>
                    <a:pt x="497769" y="1180512"/>
                  </a:lnTo>
                  <a:lnTo>
                    <a:pt x="545414" y="1186318"/>
                  </a:lnTo>
                  <a:lnTo>
                    <a:pt x="594144" y="1188288"/>
                  </a:lnTo>
                  <a:lnTo>
                    <a:pt x="642873" y="1186318"/>
                  </a:lnTo>
                  <a:lnTo>
                    <a:pt x="690518" y="1180512"/>
                  </a:lnTo>
                  <a:lnTo>
                    <a:pt x="736925" y="1171021"/>
                  </a:lnTo>
                  <a:lnTo>
                    <a:pt x="781941" y="1157999"/>
                  </a:lnTo>
                  <a:lnTo>
                    <a:pt x="825414" y="1141598"/>
                  </a:lnTo>
                  <a:lnTo>
                    <a:pt x="867190" y="1121972"/>
                  </a:lnTo>
                  <a:lnTo>
                    <a:pt x="907116" y="1099274"/>
                  </a:lnTo>
                  <a:lnTo>
                    <a:pt x="945040" y="1073656"/>
                  </a:lnTo>
                  <a:lnTo>
                    <a:pt x="980809" y="1045271"/>
                  </a:lnTo>
                  <a:lnTo>
                    <a:pt x="1014269" y="1014272"/>
                  </a:lnTo>
                  <a:lnTo>
                    <a:pt x="1045269" y="980813"/>
                  </a:lnTo>
                  <a:lnTo>
                    <a:pt x="1073654" y="945045"/>
                  </a:lnTo>
                  <a:lnTo>
                    <a:pt x="1099273" y="907123"/>
                  </a:lnTo>
                  <a:lnTo>
                    <a:pt x="1121972" y="867198"/>
                  </a:lnTo>
                  <a:lnTo>
                    <a:pt x="1141598" y="825424"/>
                  </a:lnTo>
                  <a:lnTo>
                    <a:pt x="1157998" y="781954"/>
                  </a:lnTo>
                  <a:lnTo>
                    <a:pt x="1171021" y="736941"/>
                  </a:lnTo>
                  <a:lnTo>
                    <a:pt x="1180512" y="690537"/>
                  </a:lnTo>
                  <a:lnTo>
                    <a:pt x="1186318" y="642895"/>
                  </a:lnTo>
                  <a:lnTo>
                    <a:pt x="1188288" y="594169"/>
                  </a:lnTo>
                  <a:lnTo>
                    <a:pt x="1186318" y="545436"/>
                  </a:lnTo>
                  <a:lnTo>
                    <a:pt x="1180512" y="497787"/>
                  </a:lnTo>
                  <a:lnTo>
                    <a:pt x="1171021" y="451378"/>
                  </a:lnTo>
                  <a:lnTo>
                    <a:pt x="1157998" y="406359"/>
                  </a:lnTo>
                  <a:lnTo>
                    <a:pt x="1141598" y="362884"/>
                  </a:lnTo>
                  <a:lnTo>
                    <a:pt x="1121972" y="321106"/>
                  </a:lnTo>
                  <a:lnTo>
                    <a:pt x="1099273" y="281178"/>
                  </a:lnTo>
                  <a:lnTo>
                    <a:pt x="1073654" y="243253"/>
                  </a:lnTo>
                  <a:lnTo>
                    <a:pt x="1045269" y="207483"/>
                  </a:lnTo>
                  <a:lnTo>
                    <a:pt x="1014269" y="174021"/>
                  </a:lnTo>
                  <a:lnTo>
                    <a:pt x="980809" y="143021"/>
                  </a:lnTo>
                  <a:lnTo>
                    <a:pt x="945040" y="114635"/>
                  </a:lnTo>
                  <a:lnTo>
                    <a:pt x="907116" y="89016"/>
                  </a:lnTo>
                  <a:lnTo>
                    <a:pt x="867190" y="66316"/>
                  </a:lnTo>
                  <a:lnTo>
                    <a:pt x="825414" y="46690"/>
                  </a:lnTo>
                  <a:lnTo>
                    <a:pt x="781941" y="30289"/>
                  </a:lnTo>
                  <a:lnTo>
                    <a:pt x="736925" y="17267"/>
                  </a:lnTo>
                  <a:lnTo>
                    <a:pt x="690518" y="7776"/>
                  </a:lnTo>
                  <a:lnTo>
                    <a:pt x="642873" y="1969"/>
                  </a:lnTo>
                  <a:lnTo>
                    <a:pt x="59414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7" name="Google Shape;637;p12"/>
            <p:cNvSpPr/>
            <p:nvPr/>
          </p:nvSpPr>
          <p:spPr>
            <a:xfrm>
              <a:off x="6625221" y="1841220"/>
              <a:ext cx="1193800" cy="1193800"/>
            </a:xfrm>
            <a:custGeom>
              <a:rect b="b" l="l" r="r" t="t"/>
              <a:pathLst>
                <a:path extrusionOk="0" h="1193800" w="1193800">
                  <a:moveTo>
                    <a:pt x="1193292" y="0"/>
                  </a:moveTo>
                  <a:lnTo>
                    <a:pt x="0" y="0"/>
                  </a:lnTo>
                  <a:lnTo>
                    <a:pt x="0" y="1193291"/>
                  </a:lnTo>
                  <a:lnTo>
                    <a:pt x="1193292" y="1193291"/>
                  </a:lnTo>
                  <a:lnTo>
                    <a:pt x="1193292" y="0"/>
                  </a:lnTo>
                  <a:close/>
                </a:path>
              </a:pathLst>
            </a:custGeom>
            <a:solidFill>
              <a:srgbClr val="6F5DCF">
                <a:alpha val="74901"/>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8" name="Google Shape;638;p12"/>
            <p:cNvSpPr/>
            <p:nvPr/>
          </p:nvSpPr>
          <p:spPr>
            <a:xfrm>
              <a:off x="6595560" y="1894744"/>
              <a:ext cx="1040765" cy="1040765"/>
            </a:xfrm>
            <a:custGeom>
              <a:rect b="b" l="l" r="r" t="t"/>
              <a:pathLst>
                <a:path extrusionOk="0" h="1040764" w="1040765">
                  <a:moveTo>
                    <a:pt x="520204" y="0"/>
                  </a:moveTo>
                  <a:lnTo>
                    <a:pt x="472855" y="2126"/>
                  </a:lnTo>
                  <a:lnTo>
                    <a:pt x="426697" y="8381"/>
                  </a:lnTo>
                  <a:lnTo>
                    <a:pt x="381914" y="18583"/>
                  </a:lnTo>
                  <a:lnTo>
                    <a:pt x="338689" y="32546"/>
                  </a:lnTo>
                  <a:lnTo>
                    <a:pt x="297205" y="50089"/>
                  </a:lnTo>
                  <a:lnTo>
                    <a:pt x="257648" y="71026"/>
                  </a:lnTo>
                  <a:lnTo>
                    <a:pt x="220199" y="95174"/>
                  </a:lnTo>
                  <a:lnTo>
                    <a:pt x="185044" y="122350"/>
                  </a:lnTo>
                  <a:lnTo>
                    <a:pt x="152365" y="152369"/>
                  </a:lnTo>
                  <a:lnTo>
                    <a:pt x="122346" y="185049"/>
                  </a:lnTo>
                  <a:lnTo>
                    <a:pt x="95171" y="220205"/>
                  </a:lnTo>
                  <a:lnTo>
                    <a:pt x="71023" y="257653"/>
                  </a:lnTo>
                  <a:lnTo>
                    <a:pt x="50087" y="297211"/>
                  </a:lnTo>
                  <a:lnTo>
                    <a:pt x="32545" y="338694"/>
                  </a:lnTo>
                  <a:lnTo>
                    <a:pt x="18582" y="381918"/>
                  </a:lnTo>
                  <a:lnTo>
                    <a:pt x="8381" y="426701"/>
                  </a:lnTo>
                  <a:lnTo>
                    <a:pt x="2125" y="472857"/>
                  </a:lnTo>
                  <a:lnTo>
                    <a:pt x="0" y="520204"/>
                  </a:lnTo>
                  <a:lnTo>
                    <a:pt x="2125" y="567555"/>
                  </a:lnTo>
                  <a:lnTo>
                    <a:pt x="8381" y="613715"/>
                  </a:lnTo>
                  <a:lnTo>
                    <a:pt x="18582" y="658499"/>
                  </a:lnTo>
                  <a:lnTo>
                    <a:pt x="32545" y="701725"/>
                  </a:lnTo>
                  <a:lnTo>
                    <a:pt x="50087" y="743209"/>
                  </a:lnTo>
                  <a:lnTo>
                    <a:pt x="71023" y="782766"/>
                  </a:lnTo>
                  <a:lnTo>
                    <a:pt x="95171" y="820215"/>
                  </a:lnTo>
                  <a:lnTo>
                    <a:pt x="122346" y="855370"/>
                  </a:lnTo>
                  <a:lnTo>
                    <a:pt x="152365" y="888049"/>
                  </a:lnTo>
                  <a:lnTo>
                    <a:pt x="185044" y="918067"/>
                  </a:lnTo>
                  <a:lnTo>
                    <a:pt x="220199" y="945241"/>
                  </a:lnTo>
                  <a:lnTo>
                    <a:pt x="257648" y="969388"/>
                  </a:lnTo>
                  <a:lnTo>
                    <a:pt x="297205" y="990324"/>
                  </a:lnTo>
                  <a:lnTo>
                    <a:pt x="338689" y="1007865"/>
                  </a:lnTo>
                  <a:lnTo>
                    <a:pt x="381914" y="1021827"/>
                  </a:lnTo>
                  <a:lnTo>
                    <a:pt x="426697" y="1032028"/>
                  </a:lnTo>
                  <a:lnTo>
                    <a:pt x="472855" y="1038283"/>
                  </a:lnTo>
                  <a:lnTo>
                    <a:pt x="520204" y="1040409"/>
                  </a:lnTo>
                  <a:lnTo>
                    <a:pt x="567553" y="1038283"/>
                  </a:lnTo>
                  <a:lnTo>
                    <a:pt x="613711" y="1032028"/>
                  </a:lnTo>
                  <a:lnTo>
                    <a:pt x="658495" y="1021827"/>
                  </a:lnTo>
                  <a:lnTo>
                    <a:pt x="701720" y="1007865"/>
                  </a:lnTo>
                  <a:lnTo>
                    <a:pt x="743203" y="990324"/>
                  </a:lnTo>
                  <a:lnTo>
                    <a:pt x="782761" y="969388"/>
                  </a:lnTo>
                  <a:lnTo>
                    <a:pt x="820209" y="945241"/>
                  </a:lnTo>
                  <a:lnTo>
                    <a:pt x="855365" y="918067"/>
                  </a:lnTo>
                  <a:lnTo>
                    <a:pt x="888044" y="888049"/>
                  </a:lnTo>
                  <a:lnTo>
                    <a:pt x="918063" y="855370"/>
                  </a:lnTo>
                  <a:lnTo>
                    <a:pt x="945238" y="820215"/>
                  </a:lnTo>
                  <a:lnTo>
                    <a:pt x="969385" y="782766"/>
                  </a:lnTo>
                  <a:lnTo>
                    <a:pt x="990322" y="743209"/>
                  </a:lnTo>
                  <a:lnTo>
                    <a:pt x="1007863" y="701725"/>
                  </a:lnTo>
                  <a:lnTo>
                    <a:pt x="1021827" y="658499"/>
                  </a:lnTo>
                  <a:lnTo>
                    <a:pt x="1032028" y="613715"/>
                  </a:lnTo>
                  <a:lnTo>
                    <a:pt x="1038283" y="567555"/>
                  </a:lnTo>
                  <a:lnTo>
                    <a:pt x="1040409" y="520204"/>
                  </a:lnTo>
                  <a:lnTo>
                    <a:pt x="1038283" y="472857"/>
                  </a:lnTo>
                  <a:lnTo>
                    <a:pt x="1032028" y="426701"/>
                  </a:lnTo>
                  <a:lnTo>
                    <a:pt x="1021827" y="381918"/>
                  </a:lnTo>
                  <a:lnTo>
                    <a:pt x="1007863" y="338694"/>
                  </a:lnTo>
                  <a:lnTo>
                    <a:pt x="990322" y="297211"/>
                  </a:lnTo>
                  <a:lnTo>
                    <a:pt x="969385" y="257653"/>
                  </a:lnTo>
                  <a:lnTo>
                    <a:pt x="945238" y="220205"/>
                  </a:lnTo>
                  <a:lnTo>
                    <a:pt x="918063" y="185049"/>
                  </a:lnTo>
                  <a:lnTo>
                    <a:pt x="888044" y="152369"/>
                  </a:lnTo>
                  <a:lnTo>
                    <a:pt x="855365" y="122350"/>
                  </a:lnTo>
                  <a:lnTo>
                    <a:pt x="820209" y="95174"/>
                  </a:lnTo>
                  <a:lnTo>
                    <a:pt x="782761" y="71026"/>
                  </a:lnTo>
                  <a:lnTo>
                    <a:pt x="743203" y="50089"/>
                  </a:lnTo>
                  <a:lnTo>
                    <a:pt x="701720" y="32546"/>
                  </a:lnTo>
                  <a:lnTo>
                    <a:pt x="658495" y="18583"/>
                  </a:lnTo>
                  <a:lnTo>
                    <a:pt x="613711" y="8381"/>
                  </a:lnTo>
                  <a:lnTo>
                    <a:pt x="567553" y="2126"/>
                  </a:lnTo>
                  <a:lnTo>
                    <a:pt x="5202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39" name="Google Shape;639;p12"/>
          <p:cNvSpPr txBox="1"/>
          <p:nvPr/>
        </p:nvSpPr>
        <p:spPr>
          <a:xfrm>
            <a:off x="8061910" y="2297165"/>
            <a:ext cx="650240" cy="462915"/>
          </a:xfrm>
          <a:prstGeom prst="rect">
            <a:avLst/>
          </a:prstGeom>
          <a:noFill/>
          <a:ln>
            <a:noFill/>
          </a:ln>
        </p:spPr>
        <p:txBody>
          <a:bodyPr anchorCtr="0" anchor="t" bIns="0" lIns="0" spcFirstLastPara="1" rIns="0" wrap="square" tIns="57775">
            <a:spAutoFit/>
          </a:bodyPr>
          <a:lstStyle/>
          <a:p>
            <a:pPr indent="0" lvl="0" marL="0" rtl="0" algn="ctr">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다르게</a:t>
            </a:r>
            <a:endParaRPr sz="800">
              <a:latin typeface="Malgun Gothic"/>
              <a:ea typeface="Malgun Gothic"/>
              <a:cs typeface="Malgun Gothic"/>
              <a:sym typeface="Malgun Gothic"/>
            </a:endParaRPr>
          </a:p>
          <a:p>
            <a:pPr indent="0" lvl="0" marL="12700" marR="5080" rtl="0" algn="ctr">
              <a:lnSpc>
                <a:spcPct val="116199"/>
              </a:lnSpc>
              <a:spcBef>
                <a:spcPts val="170"/>
              </a:spcBef>
              <a:spcAft>
                <a:spcPts val="0"/>
              </a:spcAft>
              <a:buNone/>
            </a:pPr>
            <a:r>
              <a:rPr b="0" lang="en-US" sz="700">
                <a:solidFill>
                  <a:srgbClr val="58595B"/>
                </a:solidFill>
                <a:latin typeface="Arial"/>
                <a:ea typeface="Arial"/>
                <a:cs typeface="Arial"/>
                <a:sym typeface="Arial"/>
              </a:rPr>
              <a:t>감동과 가치, 선한 영향력 확장</a:t>
            </a:r>
            <a:endParaRPr sz="700">
              <a:latin typeface="Arial"/>
              <a:ea typeface="Arial"/>
              <a:cs typeface="Arial"/>
              <a:sym typeface="Arial"/>
            </a:endParaRPr>
          </a:p>
        </p:txBody>
      </p:sp>
      <p:sp>
        <p:nvSpPr>
          <p:cNvPr id="640" name="Google Shape;640;p12"/>
          <p:cNvSpPr txBox="1"/>
          <p:nvPr/>
        </p:nvSpPr>
        <p:spPr>
          <a:xfrm>
            <a:off x="6880238" y="2297166"/>
            <a:ext cx="464820" cy="462915"/>
          </a:xfrm>
          <a:prstGeom prst="rect">
            <a:avLst/>
          </a:prstGeom>
          <a:noFill/>
          <a:ln>
            <a:noFill/>
          </a:ln>
        </p:spPr>
        <p:txBody>
          <a:bodyPr anchorCtr="0" anchor="t" bIns="0" lIns="0" spcFirstLastPara="1" rIns="0" wrap="square" tIns="27925">
            <a:spAutoFit/>
          </a:bodyPr>
          <a:lstStyle/>
          <a:p>
            <a:pPr indent="0" lvl="0" marL="12700" marR="5080" rtl="0" algn="ctr">
              <a:lnSpc>
                <a:spcPct val="124200"/>
              </a:lnSpc>
              <a:spcBef>
                <a:spcPts val="0"/>
              </a:spcBef>
              <a:spcAft>
                <a:spcPts val="0"/>
              </a:spcAft>
              <a:buNone/>
            </a:pPr>
            <a:r>
              <a:rPr b="1" lang="en-US" sz="800">
                <a:solidFill>
                  <a:srgbClr val="35BDA4"/>
                </a:solidFill>
                <a:latin typeface="Malgun Gothic"/>
                <a:ea typeface="Malgun Gothic"/>
                <a:cs typeface="Malgun Gothic"/>
                <a:sym typeface="Malgun Gothic"/>
              </a:rPr>
              <a:t>빠르게 </a:t>
            </a:r>
            <a:r>
              <a:rPr b="0" lang="en-US" sz="700">
                <a:solidFill>
                  <a:srgbClr val="58595B"/>
                </a:solidFill>
                <a:latin typeface="Arial"/>
                <a:ea typeface="Arial"/>
                <a:cs typeface="Arial"/>
                <a:sym typeface="Arial"/>
              </a:rPr>
              <a:t>금융의 친환경 선도</a:t>
            </a:r>
            <a:endParaRPr sz="700">
              <a:latin typeface="Arial"/>
              <a:ea typeface="Arial"/>
              <a:cs typeface="Arial"/>
              <a:sym typeface="Arial"/>
            </a:endParaRPr>
          </a:p>
        </p:txBody>
      </p:sp>
      <p:pic>
        <p:nvPicPr>
          <p:cNvPr id="641" name="Google Shape;641;p12"/>
          <p:cNvPicPr preferRelativeResize="0"/>
          <p:nvPr/>
        </p:nvPicPr>
        <p:blipFill rotWithShape="1">
          <a:blip r:embed="rId15">
            <a:alphaModFix/>
          </a:blip>
          <a:srcRect b="0" l="0" r="0" t="0"/>
          <a:stretch/>
        </p:blipFill>
        <p:spPr>
          <a:xfrm>
            <a:off x="6480002" y="4757032"/>
            <a:ext cx="4048344" cy="2446140"/>
          </a:xfrm>
          <a:prstGeom prst="rect">
            <a:avLst/>
          </a:prstGeom>
          <a:noFill/>
          <a:ln>
            <a:noFill/>
          </a:ln>
        </p:spPr>
      </p:pic>
      <p:sp>
        <p:nvSpPr>
          <p:cNvPr id="642" name="Google Shape;642;p12"/>
          <p:cNvSpPr txBox="1"/>
          <p:nvPr/>
        </p:nvSpPr>
        <p:spPr>
          <a:xfrm>
            <a:off x="7943545" y="4969210"/>
            <a:ext cx="1017269" cy="1320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0" lang="en-US" sz="700">
                <a:solidFill>
                  <a:srgbClr val="58595B"/>
                </a:solidFill>
                <a:latin typeface="Arial"/>
                <a:ea typeface="Arial"/>
                <a:cs typeface="Arial"/>
                <a:sym typeface="Arial"/>
              </a:rPr>
              <a:t>신한 ESG Value Index </a:t>
            </a:r>
            <a:r>
              <a:rPr b="0" baseline="30000" lang="en-US" sz="525">
                <a:solidFill>
                  <a:srgbClr val="58595B"/>
                </a:solidFill>
                <a:latin typeface="Arial"/>
                <a:ea typeface="Arial"/>
                <a:cs typeface="Arial"/>
                <a:sym typeface="Arial"/>
              </a:rPr>
              <a:t>2)</a:t>
            </a:r>
            <a:endParaRPr baseline="30000" sz="525">
              <a:latin typeface="Arial"/>
              <a:ea typeface="Arial"/>
              <a:cs typeface="Arial"/>
              <a:sym typeface="Arial"/>
            </a:endParaRPr>
          </a:p>
        </p:txBody>
      </p:sp>
      <p:grpSp>
        <p:nvGrpSpPr>
          <p:cNvPr id="643" name="Google Shape;643;p12"/>
          <p:cNvGrpSpPr/>
          <p:nvPr/>
        </p:nvGrpSpPr>
        <p:grpSpPr>
          <a:xfrm>
            <a:off x="5425198" y="2315542"/>
            <a:ext cx="973801" cy="2737127"/>
            <a:chOff x="5425198" y="2315542"/>
            <a:chExt cx="973801" cy="2737127"/>
          </a:xfrm>
        </p:grpSpPr>
        <p:sp>
          <p:nvSpPr>
            <p:cNvPr id="644" name="Google Shape;644;p12"/>
            <p:cNvSpPr/>
            <p:nvPr/>
          </p:nvSpPr>
          <p:spPr>
            <a:xfrm>
              <a:off x="5910299" y="2423557"/>
              <a:ext cx="481330" cy="0"/>
            </a:xfrm>
            <a:custGeom>
              <a:rect b="b" l="l" r="r" t="t"/>
              <a:pathLst>
                <a:path extrusionOk="0" h="120000" w="481329">
                  <a:moveTo>
                    <a:pt x="0" y="0"/>
                  </a:moveTo>
                  <a:lnTo>
                    <a:pt x="48107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5" name="Google Shape;645;p12"/>
            <p:cNvSpPr/>
            <p:nvPr/>
          </p:nvSpPr>
          <p:spPr>
            <a:xfrm>
              <a:off x="6383759" y="2415946"/>
              <a:ext cx="15240" cy="15240"/>
            </a:xfrm>
            <a:custGeom>
              <a:rect b="b" l="l" r="r" t="t"/>
              <a:pathLst>
                <a:path extrusionOk="0" h="15239" w="15239">
                  <a:moveTo>
                    <a:pt x="11823" y="0"/>
                  </a:moveTo>
                  <a:lnTo>
                    <a:pt x="3416" y="0"/>
                  </a:lnTo>
                  <a:lnTo>
                    <a:pt x="0" y="3390"/>
                  </a:lnTo>
                  <a:lnTo>
                    <a:pt x="0" y="11823"/>
                  </a:lnTo>
                  <a:lnTo>
                    <a:pt x="3416" y="15227"/>
                  </a:lnTo>
                  <a:lnTo>
                    <a:pt x="7620" y="15227"/>
                  </a:lnTo>
                  <a:lnTo>
                    <a:pt x="11823" y="15227"/>
                  </a:lnTo>
                  <a:lnTo>
                    <a:pt x="15240" y="11823"/>
                  </a:lnTo>
                  <a:lnTo>
                    <a:pt x="15240" y="3390"/>
                  </a:lnTo>
                  <a:lnTo>
                    <a:pt x="11823"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6" name="Google Shape;646;p12"/>
            <p:cNvSpPr/>
            <p:nvPr/>
          </p:nvSpPr>
          <p:spPr>
            <a:xfrm>
              <a:off x="5910299" y="3315981"/>
              <a:ext cx="481330" cy="0"/>
            </a:xfrm>
            <a:custGeom>
              <a:rect b="b" l="l" r="r" t="t"/>
              <a:pathLst>
                <a:path extrusionOk="0" h="120000" w="481329">
                  <a:moveTo>
                    <a:pt x="0" y="0"/>
                  </a:moveTo>
                  <a:lnTo>
                    <a:pt x="48107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7" name="Google Shape;647;p12"/>
            <p:cNvSpPr/>
            <p:nvPr/>
          </p:nvSpPr>
          <p:spPr>
            <a:xfrm>
              <a:off x="6383759" y="3308369"/>
              <a:ext cx="15240" cy="15240"/>
            </a:xfrm>
            <a:custGeom>
              <a:rect b="b" l="l" r="r" t="t"/>
              <a:pathLst>
                <a:path extrusionOk="0" h="15239" w="15239">
                  <a:moveTo>
                    <a:pt x="11823" y="0"/>
                  </a:moveTo>
                  <a:lnTo>
                    <a:pt x="3416" y="0"/>
                  </a:lnTo>
                  <a:lnTo>
                    <a:pt x="0" y="3390"/>
                  </a:lnTo>
                  <a:lnTo>
                    <a:pt x="0" y="11823"/>
                  </a:lnTo>
                  <a:lnTo>
                    <a:pt x="3416" y="15227"/>
                  </a:lnTo>
                  <a:lnTo>
                    <a:pt x="7620" y="15227"/>
                  </a:lnTo>
                  <a:lnTo>
                    <a:pt x="11823" y="15227"/>
                  </a:lnTo>
                  <a:lnTo>
                    <a:pt x="15240" y="11823"/>
                  </a:lnTo>
                  <a:lnTo>
                    <a:pt x="15240" y="3390"/>
                  </a:lnTo>
                  <a:lnTo>
                    <a:pt x="11823"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8" name="Google Shape;648;p12"/>
            <p:cNvSpPr/>
            <p:nvPr/>
          </p:nvSpPr>
          <p:spPr>
            <a:xfrm>
              <a:off x="5910299" y="4266001"/>
              <a:ext cx="481330" cy="0"/>
            </a:xfrm>
            <a:custGeom>
              <a:rect b="b" l="l" r="r" t="t"/>
              <a:pathLst>
                <a:path extrusionOk="0" h="120000" w="481329">
                  <a:moveTo>
                    <a:pt x="0" y="0"/>
                  </a:moveTo>
                  <a:lnTo>
                    <a:pt x="48107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9" name="Google Shape;649;p12"/>
            <p:cNvSpPr/>
            <p:nvPr/>
          </p:nvSpPr>
          <p:spPr>
            <a:xfrm>
              <a:off x="6383759" y="4258388"/>
              <a:ext cx="15240" cy="15240"/>
            </a:xfrm>
            <a:custGeom>
              <a:rect b="b" l="l" r="r" t="t"/>
              <a:pathLst>
                <a:path extrusionOk="0" h="15239" w="15239">
                  <a:moveTo>
                    <a:pt x="11823" y="0"/>
                  </a:moveTo>
                  <a:lnTo>
                    <a:pt x="3416" y="0"/>
                  </a:lnTo>
                  <a:lnTo>
                    <a:pt x="0" y="3390"/>
                  </a:lnTo>
                  <a:lnTo>
                    <a:pt x="0" y="11823"/>
                  </a:lnTo>
                  <a:lnTo>
                    <a:pt x="3416" y="15227"/>
                  </a:lnTo>
                  <a:lnTo>
                    <a:pt x="7620" y="15227"/>
                  </a:lnTo>
                  <a:lnTo>
                    <a:pt x="11823" y="15227"/>
                  </a:lnTo>
                  <a:lnTo>
                    <a:pt x="15240" y="11823"/>
                  </a:lnTo>
                  <a:lnTo>
                    <a:pt x="15240" y="3390"/>
                  </a:lnTo>
                  <a:lnTo>
                    <a:pt x="11823"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0" name="Google Shape;650;p12"/>
            <p:cNvSpPr/>
            <p:nvPr/>
          </p:nvSpPr>
          <p:spPr>
            <a:xfrm>
              <a:off x="5910299" y="5045042"/>
              <a:ext cx="481330" cy="0"/>
            </a:xfrm>
            <a:custGeom>
              <a:rect b="b" l="l" r="r" t="t"/>
              <a:pathLst>
                <a:path extrusionOk="0" h="120000" w="481329">
                  <a:moveTo>
                    <a:pt x="0" y="0"/>
                  </a:moveTo>
                  <a:lnTo>
                    <a:pt x="48107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1" name="Google Shape;651;p12"/>
            <p:cNvSpPr/>
            <p:nvPr/>
          </p:nvSpPr>
          <p:spPr>
            <a:xfrm>
              <a:off x="6383759" y="5037429"/>
              <a:ext cx="15240" cy="15240"/>
            </a:xfrm>
            <a:custGeom>
              <a:rect b="b" l="l" r="r" t="t"/>
              <a:pathLst>
                <a:path extrusionOk="0" h="15239" w="15239">
                  <a:moveTo>
                    <a:pt x="11823" y="0"/>
                  </a:moveTo>
                  <a:lnTo>
                    <a:pt x="3416" y="0"/>
                  </a:lnTo>
                  <a:lnTo>
                    <a:pt x="0" y="3390"/>
                  </a:lnTo>
                  <a:lnTo>
                    <a:pt x="0" y="11823"/>
                  </a:lnTo>
                  <a:lnTo>
                    <a:pt x="3416" y="15227"/>
                  </a:lnTo>
                  <a:lnTo>
                    <a:pt x="7620" y="15227"/>
                  </a:lnTo>
                  <a:lnTo>
                    <a:pt x="11823" y="15227"/>
                  </a:lnTo>
                  <a:lnTo>
                    <a:pt x="15240" y="11823"/>
                  </a:lnTo>
                  <a:lnTo>
                    <a:pt x="15240" y="3390"/>
                  </a:lnTo>
                  <a:lnTo>
                    <a:pt x="11823"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2" name="Google Shape;652;p12"/>
            <p:cNvSpPr/>
            <p:nvPr/>
          </p:nvSpPr>
          <p:spPr>
            <a:xfrm>
              <a:off x="5425198" y="2315542"/>
              <a:ext cx="792480" cy="216535"/>
            </a:xfrm>
            <a:custGeom>
              <a:rect b="b" l="l" r="r" t="t"/>
              <a:pathLst>
                <a:path extrusionOk="0" h="216535" w="792479">
                  <a:moveTo>
                    <a:pt x="683996"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683996" y="216001"/>
                  </a:lnTo>
                  <a:lnTo>
                    <a:pt x="726037" y="207515"/>
                  </a:lnTo>
                  <a:lnTo>
                    <a:pt x="760366" y="184370"/>
                  </a:lnTo>
                  <a:lnTo>
                    <a:pt x="783510" y="150041"/>
                  </a:lnTo>
                  <a:lnTo>
                    <a:pt x="791997" y="108000"/>
                  </a:lnTo>
                  <a:lnTo>
                    <a:pt x="783510" y="65960"/>
                  </a:lnTo>
                  <a:lnTo>
                    <a:pt x="760366" y="31630"/>
                  </a:lnTo>
                  <a:lnTo>
                    <a:pt x="726037" y="8486"/>
                  </a:lnTo>
                  <a:lnTo>
                    <a:pt x="683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53" name="Google Shape;653;p12"/>
          <p:cNvSpPr txBox="1"/>
          <p:nvPr/>
        </p:nvSpPr>
        <p:spPr>
          <a:xfrm>
            <a:off x="5620017" y="2343216"/>
            <a:ext cx="38481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전략방향</a:t>
            </a:r>
            <a:endParaRPr sz="750">
              <a:latin typeface="Arial"/>
              <a:ea typeface="Arial"/>
              <a:cs typeface="Arial"/>
              <a:sym typeface="Arial"/>
            </a:endParaRPr>
          </a:p>
        </p:txBody>
      </p:sp>
      <p:sp>
        <p:nvSpPr>
          <p:cNvPr id="654" name="Google Shape;654;p12"/>
          <p:cNvSpPr/>
          <p:nvPr/>
        </p:nvSpPr>
        <p:spPr>
          <a:xfrm>
            <a:off x="5425198" y="3207966"/>
            <a:ext cx="792480" cy="216535"/>
          </a:xfrm>
          <a:custGeom>
            <a:rect b="b" l="l" r="r" t="t"/>
            <a:pathLst>
              <a:path extrusionOk="0" h="216535" w="792479">
                <a:moveTo>
                  <a:pt x="683996"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683996" y="216001"/>
                </a:lnTo>
                <a:lnTo>
                  <a:pt x="726037" y="207515"/>
                </a:lnTo>
                <a:lnTo>
                  <a:pt x="760366" y="184370"/>
                </a:lnTo>
                <a:lnTo>
                  <a:pt x="783510" y="150041"/>
                </a:lnTo>
                <a:lnTo>
                  <a:pt x="791997" y="108000"/>
                </a:lnTo>
                <a:lnTo>
                  <a:pt x="783510" y="65960"/>
                </a:lnTo>
                <a:lnTo>
                  <a:pt x="760366" y="31630"/>
                </a:lnTo>
                <a:lnTo>
                  <a:pt x="726037" y="8486"/>
                </a:lnTo>
                <a:lnTo>
                  <a:pt x="683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5" name="Google Shape;655;p12"/>
          <p:cNvSpPr txBox="1"/>
          <p:nvPr/>
        </p:nvSpPr>
        <p:spPr>
          <a:xfrm>
            <a:off x="5620017" y="3235640"/>
            <a:ext cx="38481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추진전략</a:t>
            </a:r>
            <a:endParaRPr sz="750">
              <a:latin typeface="Arial"/>
              <a:ea typeface="Arial"/>
              <a:cs typeface="Arial"/>
              <a:sym typeface="Arial"/>
            </a:endParaRPr>
          </a:p>
        </p:txBody>
      </p:sp>
      <p:sp>
        <p:nvSpPr>
          <p:cNvPr id="656" name="Google Shape;656;p12"/>
          <p:cNvSpPr/>
          <p:nvPr/>
        </p:nvSpPr>
        <p:spPr>
          <a:xfrm>
            <a:off x="5425198" y="4157998"/>
            <a:ext cx="792480" cy="216535"/>
          </a:xfrm>
          <a:custGeom>
            <a:rect b="b" l="l" r="r" t="t"/>
            <a:pathLst>
              <a:path extrusionOk="0" h="216535" w="792479">
                <a:moveTo>
                  <a:pt x="683996"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683996" y="216001"/>
                </a:lnTo>
                <a:lnTo>
                  <a:pt x="726037" y="207515"/>
                </a:lnTo>
                <a:lnTo>
                  <a:pt x="760366" y="184370"/>
                </a:lnTo>
                <a:lnTo>
                  <a:pt x="783510" y="150041"/>
                </a:lnTo>
                <a:lnTo>
                  <a:pt x="791997" y="108000"/>
                </a:lnTo>
                <a:lnTo>
                  <a:pt x="783510" y="65960"/>
                </a:lnTo>
                <a:lnTo>
                  <a:pt x="760366" y="31630"/>
                </a:lnTo>
                <a:lnTo>
                  <a:pt x="726037" y="8486"/>
                </a:lnTo>
                <a:lnTo>
                  <a:pt x="683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7" name="Google Shape;657;p12"/>
          <p:cNvSpPr txBox="1"/>
          <p:nvPr/>
        </p:nvSpPr>
        <p:spPr>
          <a:xfrm>
            <a:off x="5517339" y="4185671"/>
            <a:ext cx="58991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세부 추진과제</a:t>
            </a:r>
            <a:endParaRPr sz="750">
              <a:latin typeface="Arial"/>
              <a:ea typeface="Arial"/>
              <a:cs typeface="Arial"/>
              <a:sym typeface="Arial"/>
            </a:endParaRPr>
          </a:p>
        </p:txBody>
      </p:sp>
      <p:sp>
        <p:nvSpPr>
          <p:cNvPr id="658" name="Google Shape;658;p12"/>
          <p:cNvSpPr/>
          <p:nvPr/>
        </p:nvSpPr>
        <p:spPr>
          <a:xfrm>
            <a:off x="5425198" y="4937030"/>
            <a:ext cx="792480" cy="216535"/>
          </a:xfrm>
          <a:custGeom>
            <a:rect b="b" l="l" r="r" t="t"/>
            <a:pathLst>
              <a:path extrusionOk="0" h="216535" w="792479">
                <a:moveTo>
                  <a:pt x="683996"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683996" y="216001"/>
                </a:lnTo>
                <a:lnTo>
                  <a:pt x="726037" y="207515"/>
                </a:lnTo>
                <a:lnTo>
                  <a:pt x="760366" y="184370"/>
                </a:lnTo>
                <a:lnTo>
                  <a:pt x="783510" y="150041"/>
                </a:lnTo>
                <a:lnTo>
                  <a:pt x="791997" y="108000"/>
                </a:lnTo>
                <a:lnTo>
                  <a:pt x="783510" y="65960"/>
                </a:lnTo>
                <a:lnTo>
                  <a:pt x="760366" y="31630"/>
                </a:lnTo>
                <a:lnTo>
                  <a:pt x="726037" y="8486"/>
                </a:lnTo>
                <a:lnTo>
                  <a:pt x="683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9" name="Google Shape;659;p12"/>
          <p:cNvSpPr txBox="1"/>
          <p:nvPr/>
        </p:nvSpPr>
        <p:spPr>
          <a:xfrm>
            <a:off x="5530292" y="4964701"/>
            <a:ext cx="56388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가치측정체계</a:t>
            </a:r>
            <a:endParaRPr sz="750">
              <a:latin typeface="Arial"/>
              <a:ea typeface="Arial"/>
              <a:cs typeface="Arial"/>
              <a:sym typeface="Arial"/>
            </a:endParaRPr>
          </a:p>
        </p:txBody>
      </p:sp>
      <p:grpSp>
        <p:nvGrpSpPr>
          <p:cNvPr id="660" name="Google Shape;660;p12"/>
          <p:cNvGrpSpPr/>
          <p:nvPr/>
        </p:nvGrpSpPr>
        <p:grpSpPr>
          <a:xfrm>
            <a:off x="6481799" y="3137767"/>
            <a:ext cx="2519639" cy="372110"/>
            <a:chOff x="6481799" y="3137767"/>
            <a:chExt cx="2519639" cy="372110"/>
          </a:xfrm>
        </p:grpSpPr>
        <p:sp>
          <p:nvSpPr>
            <p:cNvPr id="661" name="Google Shape;661;p12"/>
            <p:cNvSpPr/>
            <p:nvPr/>
          </p:nvSpPr>
          <p:spPr>
            <a:xfrm>
              <a:off x="6481799" y="3137767"/>
              <a:ext cx="1228725" cy="372110"/>
            </a:xfrm>
            <a:custGeom>
              <a:rect b="b" l="l" r="r" t="t"/>
              <a:pathLst>
                <a:path extrusionOk="0" h="372110" w="1228725">
                  <a:moveTo>
                    <a:pt x="1120330" y="0"/>
                  </a:moveTo>
                  <a:lnTo>
                    <a:pt x="108000" y="0"/>
                  </a:ln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close/>
                </a:path>
              </a:pathLst>
            </a:custGeom>
            <a:solidFill>
              <a:srgbClr val="A99D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2" name="Google Shape;662;p12"/>
            <p:cNvSpPr/>
            <p:nvPr/>
          </p:nvSpPr>
          <p:spPr>
            <a:xfrm>
              <a:off x="6481799" y="3137767"/>
              <a:ext cx="1228725" cy="372110"/>
            </a:xfrm>
            <a:custGeom>
              <a:rect b="b" l="l" r="r" t="t"/>
              <a:pathLst>
                <a:path extrusionOk="0" h="372110" w="1228725">
                  <a:moveTo>
                    <a:pt x="108000" y="0"/>
                  </a:move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3" name="Google Shape;663;p12"/>
            <p:cNvSpPr/>
            <p:nvPr/>
          </p:nvSpPr>
          <p:spPr>
            <a:xfrm>
              <a:off x="7772713" y="3137767"/>
              <a:ext cx="1228725" cy="372110"/>
            </a:xfrm>
            <a:custGeom>
              <a:rect b="b" l="l" r="r" t="t"/>
              <a:pathLst>
                <a:path extrusionOk="0" h="372110" w="1228725">
                  <a:moveTo>
                    <a:pt x="1120330" y="0"/>
                  </a:moveTo>
                  <a:lnTo>
                    <a:pt x="108000" y="0"/>
                  </a:ln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close/>
                </a:path>
              </a:pathLst>
            </a:custGeom>
            <a:solidFill>
              <a:srgbClr val="A99D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4" name="Google Shape;664;p12"/>
            <p:cNvSpPr/>
            <p:nvPr/>
          </p:nvSpPr>
          <p:spPr>
            <a:xfrm>
              <a:off x="7772713" y="3137767"/>
              <a:ext cx="1228725" cy="372110"/>
            </a:xfrm>
            <a:custGeom>
              <a:rect b="b" l="l" r="r" t="t"/>
              <a:pathLst>
                <a:path extrusionOk="0" h="372110" w="1228725">
                  <a:moveTo>
                    <a:pt x="108000" y="0"/>
                  </a:move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65" name="Google Shape;665;p12"/>
          <p:cNvSpPr txBox="1"/>
          <p:nvPr/>
        </p:nvSpPr>
        <p:spPr>
          <a:xfrm>
            <a:off x="6852080" y="3164168"/>
            <a:ext cx="488315" cy="279400"/>
          </a:xfrm>
          <a:prstGeom prst="rect">
            <a:avLst/>
          </a:prstGeom>
          <a:noFill/>
          <a:ln>
            <a:noFill/>
          </a:ln>
        </p:spPr>
        <p:txBody>
          <a:bodyPr anchorCtr="0" anchor="t" bIns="0" lIns="0" spcFirstLastPara="1" rIns="0" wrap="square" tIns="12700">
            <a:spAutoFit/>
          </a:bodyPr>
          <a:lstStyle/>
          <a:p>
            <a:pPr indent="0" lvl="0" marL="12700" marR="5080" rtl="0" algn="l">
              <a:lnSpc>
                <a:spcPct val="119000"/>
              </a:lnSpc>
              <a:spcBef>
                <a:spcPts val="0"/>
              </a:spcBef>
              <a:spcAft>
                <a:spcPts val="0"/>
              </a:spcAft>
              <a:buNone/>
            </a:pPr>
            <a:r>
              <a:rPr b="1" lang="en-US" sz="700">
                <a:solidFill>
                  <a:srgbClr val="FFFFFF"/>
                </a:solidFill>
                <a:latin typeface="Malgun Gothic"/>
                <a:ea typeface="Malgun Gothic"/>
                <a:cs typeface="Malgun Gothic"/>
                <a:sym typeface="Malgun Gothic"/>
              </a:rPr>
              <a:t>친환경 경영 실행력 강화</a:t>
            </a:r>
            <a:endParaRPr sz="700">
              <a:latin typeface="Malgun Gothic"/>
              <a:ea typeface="Malgun Gothic"/>
              <a:cs typeface="Malgun Gothic"/>
              <a:sym typeface="Malgun Gothic"/>
            </a:endParaRPr>
          </a:p>
        </p:txBody>
      </p:sp>
      <p:sp>
        <p:nvSpPr>
          <p:cNvPr id="666" name="Google Shape;666;p12"/>
          <p:cNvSpPr txBox="1"/>
          <p:nvPr/>
        </p:nvSpPr>
        <p:spPr>
          <a:xfrm>
            <a:off x="8098545" y="3164168"/>
            <a:ext cx="577215" cy="279400"/>
          </a:xfrm>
          <a:prstGeom prst="rect">
            <a:avLst/>
          </a:prstGeom>
          <a:noFill/>
          <a:ln>
            <a:noFill/>
          </a:ln>
        </p:spPr>
        <p:txBody>
          <a:bodyPr anchorCtr="0" anchor="t" bIns="0" lIns="0" spcFirstLastPara="1" rIns="0" wrap="square" tIns="12700">
            <a:spAutoFit/>
          </a:bodyPr>
          <a:lstStyle/>
          <a:p>
            <a:pPr indent="0" lvl="0" marL="12700" marR="5080" rtl="0" algn="l">
              <a:lnSpc>
                <a:spcPct val="119000"/>
              </a:lnSpc>
              <a:spcBef>
                <a:spcPts val="0"/>
              </a:spcBef>
              <a:spcAft>
                <a:spcPts val="0"/>
              </a:spcAft>
              <a:buNone/>
            </a:pPr>
            <a:r>
              <a:rPr b="1" lang="en-US" sz="700">
                <a:solidFill>
                  <a:srgbClr val="FFFFFF"/>
                </a:solidFill>
                <a:latin typeface="Malgun Gothic"/>
                <a:ea typeface="Malgun Gothic"/>
                <a:cs typeface="Malgun Gothic"/>
                <a:sym typeface="Malgun Gothic"/>
              </a:rPr>
              <a:t>보험업 본질의 포용금융 확대</a:t>
            </a:r>
            <a:endParaRPr sz="700">
              <a:latin typeface="Malgun Gothic"/>
              <a:ea typeface="Malgun Gothic"/>
              <a:cs typeface="Malgun Gothic"/>
              <a:sym typeface="Malgun Gothic"/>
            </a:endParaRPr>
          </a:p>
        </p:txBody>
      </p:sp>
      <p:grpSp>
        <p:nvGrpSpPr>
          <p:cNvPr id="667" name="Google Shape;667;p12"/>
          <p:cNvGrpSpPr/>
          <p:nvPr/>
        </p:nvGrpSpPr>
        <p:grpSpPr>
          <a:xfrm>
            <a:off x="2710189" y="3550462"/>
            <a:ext cx="7062956" cy="3653015"/>
            <a:chOff x="2710189" y="3550462"/>
            <a:chExt cx="7062956" cy="3653015"/>
          </a:xfrm>
        </p:grpSpPr>
        <p:sp>
          <p:nvSpPr>
            <p:cNvPr id="668" name="Google Shape;668;p12"/>
            <p:cNvSpPr/>
            <p:nvPr/>
          </p:nvSpPr>
          <p:spPr>
            <a:xfrm>
              <a:off x="7057377" y="3550462"/>
              <a:ext cx="2711450" cy="539750"/>
            </a:xfrm>
            <a:custGeom>
              <a:rect b="b" l="l" r="r" t="t"/>
              <a:pathLst>
                <a:path extrusionOk="0" h="539750" w="2711450">
                  <a:moveTo>
                    <a:pt x="20701" y="84632"/>
                  </a:moveTo>
                  <a:lnTo>
                    <a:pt x="20193" y="84632"/>
                  </a:lnTo>
                  <a:lnTo>
                    <a:pt x="20447" y="84734"/>
                  </a:lnTo>
                  <a:lnTo>
                    <a:pt x="20701" y="84632"/>
                  </a:lnTo>
                  <a:close/>
                </a:path>
                <a:path extrusionOk="0" h="539750" w="2711450">
                  <a:moveTo>
                    <a:pt x="45224" y="238302"/>
                  </a:moveTo>
                  <a:close/>
                </a:path>
                <a:path extrusionOk="0" h="539750" w="2711450">
                  <a:moveTo>
                    <a:pt x="45681" y="264972"/>
                  </a:moveTo>
                  <a:lnTo>
                    <a:pt x="45529" y="264160"/>
                  </a:lnTo>
                  <a:lnTo>
                    <a:pt x="43776" y="264972"/>
                  </a:lnTo>
                  <a:lnTo>
                    <a:pt x="45681" y="264972"/>
                  </a:lnTo>
                  <a:close/>
                </a:path>
                <a:path extrusionOk="0" h="539750" w="2711450">
                  <a:moveTo>
                    <a:pt x="45694" y="48209"/>
                  </a:moveTo>
                  <a:lnTo>
                    <a:pt x="45313" y="46532"/>
                  </a:lnTo>
                  <a:lnTo>
                    <a:pt x="43726" y="47993"/>
                  </a:lnTo>
                  <a:lnTo>
                    <a:pt x="45034" y="49072"/>
                  </a:lnTo>
                  <a:lnTo>
                    <a:pt x="45694" y="48209"/>
                  </a:lnTo>
                  <a:close/>
                </a:path>
                <a:path extrusionOk="0" h="539750" w="2711450">
                  <a:moveTo>
                    <a:pt x="45834" y="264972"/>
                  </a:moveTo>
                  <a:lnTo>
                    <a:pt x="45681" y="264972"/>
                  </a:lnTo>
                  <a:lnTo>
                    <a:pt x="45707" y="265112"/>
                  </a:lnTo>
                  <a:lnTo>
                    <a:pt x="45834" y="264972"/>
                  </a:lnTo>
                  <a:close/>
                </a:path>
                <a:path extrusionOk="0" h="539750" w="2711450">
                  <a:moveTo>
                    <a:pt x="46507" y="263702"/>
                  </a:moveTo>
                  <a:lnTo>
                    <a:pt x="45440" y="263702"/>
                  </a:lnTo>
                  <a:lnTo>
                    <a:pt x="45529" y="264160"/>
                  </a:lnTo>
                  <a:lnTo>
                    <a:pt x="46507" y="263702"/>
                  </a:lnTo>
                  <a:close/>
                </a:path>
                <a:path extrusionOk="0" h="539750" w="2711450">
                  <a:moveTo>
                    <a:pt x="46990" y="53809"/>
                  </a:moveTo>
                  <a:lnTo>
                    <a:pt x="46786" y="52882"/>
                  </a:lnTo>
                  <a:lnTo>
                    <a:pt x="45085" y="52882"/>
                  </a:lnTo>
                  <a:lnTo>
                    <a:pt x="45758" y="53314"/>
                  </a:lnTo>
                  <a:lnTo>
                    <a:pt x="46990" y="53809"/>
                  </a:lnTo>
                  <a:close/>
                </a:path>
                <a:path extrusionOk="0" h="539750" w="2711450">
                  <a:moveTo>
                    <a:pt x="47625" y="256082"/>
                  </a:moveTo>
                  <a:lnTo>
                    <a:pt x="47612" y="255181"/>
                  </a:lnTo>
                  <a:lnTo>
                    <a:pt x="47142" y="255460"/>
                  </a:lnTo>
                  <a:lnTo>
                    <a:pt x="47625" y="256082"/>
                  </a:lnTo>
                  <a:close/>
                </a:path>
                <a:path extrusionOk="0" h="539750" w="2711450">
                  <a:moveTo>
                    <a:pt x="49326" y="490093"/>
                  </a:moveTo>
                  <a:lnTo>
                    <a:pt x="48641" y="489115"/>
                  </a:lnTo>
                  <a:lnTo>
                    <a:pt x="48272" y="489762"/>
                  </a:lnTo>
                  <a:lnTo>
                    <a:pt x="48412" y="489762"/>
                  </a:lnTo>
                  <a:lnTo>
                    <a:pt x="49326" y="490093"/>
                  </a:lnTo>
                  <a:close/>
                </a:path>
                <a:path extrusionOk="0" h="539750" w="2711450">
                  <a:moveTo>
                    <a:pt x="50419" y="84734"/>
                  </a:moveTo>
                  <a:lnTo>
                    <a:pt x="50228" y="84734"/>
                  </a:lnTo>
                  <a:lnTo>
                    <a:pt x="50419" y="84734"/>
                  </a:lnTo>
                  <a:close/>
                </a:path>
                <a:path extrusionOk="0" h="539750" w="2711450">
                  <a:moveTo>
                    <a:pt x="50495" y="525322"/>
                  </a:moveTo>
                  <a:lnTo>
                    <a:pt x="50419" y="524052"/>
                  </a:lnTo>
                  <a:lnTo>
                    <a:pt x="48971" y="524065"/>
                  </a:lnTo>
                  <a:lnTo>
                    <a:pt x="50495" y="525322"/>
                  </a:lnTo>
                  <a:close/>
                </a:path>
                <a:path extrusionOk="0" h="539750" w="2711450">
                  <a:moveTo>
                    <a:pt x="50749" y="36055"/>
                  </a:moveTo>
                  <a:lnTo>
                    <a:pt x="50711" y="35102"/>
                  </a:lnTo>
                  <a:lnTo>
                    <a:pt x="50406" y="35623"/>
                  </a:lnTo>
                  <a:lnTo>
                    <a:pt x="50749" y="36055"/>
                  </a:lnTo>
                  <a:close/>
                </a:path>
                <a:path extrusionOk="0" h="539750" w="2711450">
                  <a:moveTo>
                    <a:pt x="51968" y="87172"/>
                  </a:moveTo>
                  <a:lnTo>
                    <a:pt x="51168" y="85902"/>
                  </a:lnTo>
                  <a:lnTo>
                    <a:pt x="48628" y="85902"/>
                  </a:lnTo>
                  <a:lnTo>
                    <a:pt x="47193" y="85902"/>
                  </a:lnTo>
                  <a:lnTo>
                    <a:pt x="31699" y="85902"/>
                  </a:lnTo>
                  <a:lnTo>
                    <a:pt x="31699" y="98602"/>
                  </a:lnTo>
                  <a:lnTo>
                    <a:pt x="31699" y="99872"/>
                  </a:lnTo>
                  <a:lnTo>
                    <a:pt x="30708" y="99872"/>
                  </a:lnTo>
                  <a:lnTo>
                    <a:pt x="28587" y="100584"/>
                  </a:lnTo>
                  <a:lnTo>
                    <a:pt x="28587" y="111302"/>
                  </a:lnTo>
                  <a:lnTo>
                    <a:pt x="25920" y="110032"/>
                  </a:lnTo>
                  <a:lnTo>
                    <a:pt x="24371" y="108762"/>
                  </a:lnTo>
                  <a:lnTo>
                    <a:pt x="26530" y="107492"/>
                  </a:lnTo>
                  <a:lnTo>
                    <a:pt x="27203" y="107492"/>
                  </a:lnTo>
                  <a:lnTo>
                    <a:pt x="28587" y="111302"/>
                  </a:lnTo>
                  <a:lnTo>
                    <a:pt x="28587" y="100584"/>
                  </a:lnTo>
                  <a:lnTo>
                    <a:pt x="26873" y="101142"/>
                  </a:lnTo>
                  <a:lnTo>
                    <a:pt x="28587" y="97332"/>
                  </a:lnTo>
                  <a:lnTo>
                    <a:pt x="30708" y="98602"/>
                  </a:lnTo>
                  <a:lnTo>
                    <a:pt x="31699" y="98602"/>
                  </a:lnTo>
                  <a:lnTo>
                    <a:pt x="31699" y="85902"/>
                  </a:lnTo>
                  <a:lnTo>
                    <a:pt x="23698" y="85902"/>
                  </a:lnTo>
                  <a:lnTo>
                    <a:pt x="17462" y="85902"/>
                  </a:lnTo>
                  <a:lnTo>
                    <a:pt x="21132" y="88442"/>
                  </a:lnTo>
                  <a:lnTo>
                    <a:pt x="19164" y="88442"/>
                  </a:lnTo>
                  <a:lnTo>
                    <a:pt x="17005" y="87172"/>
                  </a:lnTo>
                  <a:lnTo>
                    <a:pt x="19405" y="92252"/>
                  </a:lnTo>
                  <a:lnTo>
                    <a:pt x="15709" y="92252"/>
                  </a:lnTo>
                  <a:lnTo>
                    <a:pt x="16840" y="93522"/>
                  </a:lnTo>
                  <a:lnTo>
                    <a:pt x="15913" y="94792"/>
                  </a:lnTo>
                  <a:lnTo>
                    <a:pt x="15138" y="96062"/>
                  </a:lnTo>
                  <a:lnTo>
                    <a:pt x="16624" y="96062"/>
                  </a:lnTo>
                  <a:lnTo>
                    <a:pt x="15417" y="97739"/>
                  </a:lnTo>
                  <a:lnTo>
                    <a:pt x="15417" y="115112"/>
                  </a:lnTo>
                  <a:lnTo>
                    <a:pt x="12598" y="115112"/>
                  </a:lnTo>
                  <a:lnTo>
                    <a:pt x="12788" y="112572"/>
                  </a:lnTo>
                  <a:lnTo>
                    <a:pt x="13474" y="112572"/>
                  </a:lnTo>
                  <a:lnTo>
                    <a:pt x="15417" y="115112"/>
                  </a:lnTo>
                  <a:lnTo>
                    <a:pt x="15417" y="97739"/>
                  </a:lnTo>
                  <a:lnTo>
                    <a:pt x="12039" y="102412"/>
                  </a:lnTo>
                  <a:lnTo>
                    <a:pt x="13182" y="104952"/>
                  </a:lnTo>
                  <a:lnTo>
                    <a:pt x="9969" y="108762"/>
                  </a:lnTo>
                  <a:lnTo>
                    <a:pt x="11315" y="113842"/>
                  </a:lnTo>
                  <a:lnTo>
                    <a:pt x="10401" y="115112"/>
                  </a:lnTo>
                  <a:lnTo>
                    <a:pt x="10033" y="116382"/>
                  </a:lnTo>
                  <a:lnTo>
                    <a:pt x="10185" y="116382"/>
                  </a:lnTo>
                  <a:lnTo>
                    <a:pt x="10718" y="117652"/>
                  </a:lnTo>
                  <a:lnTo>
                    <a:pt x="11709" y="117652"/>
                  </a:lnTo>
                  <a:lnTo>
                    <a:pt x="11899" y="120192"/>
                  </a:lnTo>
                  <a:lnTo>
                    <a:pt x="10617" y="121462"/>
                  </a:lnTo>
                  <a:lnTo>
                    <a:pt x="10160" y="121462"/>
                  </a:lnTo>
                  <a:lnTo>
                    <a:pt x="10007" y="120192"/>
                  </a:lnTo>
                  <a:lnTo>
                    <a:pt x="8026" y="120192"/>
                  </a:lnTo>
                  <a:lnTo>
                    <a:pt x="9105" y="122732"/>
                  </a:lnTo>
                  <a:lnTo>
                    <a:pt x="7518" y="121462"/>
                  </a:lnTo>
                  <a:lnTo>
                    <a:pt x="7581" y="126542"/>
                  </a:lnTo>
                  <a:lnTo>
                    <a:pt x="4940" y="126542"/>
                  </a:lnTo>
                  <a:lnTo>
                    <a:pt x="4940" y="127812"/>
                  </a:lnTo>
                  <a:lnTo>
                    <a:pt x="6540" y="127812"/>
                  </a:lnTo>
                  <a:lnTo>
                    <a:pt x="8216" y="129082"/>
                  </a:lnTo>
                  <a:lnTo>
                    <a:pt x="7924" y="129705"/>
                  </a:lnTo>
                  <a:lnTo>
                    <a:pt x="7924" y="134162"/>
                  </a:lnTo>
                  <a:lnTo>
                    <a:pt x="7302" y="134162"/>
                  </a:lnTo>
                  <a:lnTo>
                    <a:pt x="7302" y="136702"/>
                  </a:lnTo>
                  <a:lnTo>
                    <a:pt x="6273" y="137972"/>
                  </a:lnTo>
                  <a:lnTo>
                    <a:pt x="6261" y="136702"/>
                  </a:lnTo>
                  <a:lnTo>
                    <a:pt x="7302" y="136702"/>
                  </a:lnTo>
                  <a:lnTo>
                    <a:pt x="7302" y="134162"/>
                  </a:lnTo>
                  <a:lnTo>
                    <a:pt x="5880" y="134162"/>
                  </a:lnTo>
                  <a:lnTo>
                    <a:pt x="6083" y="132892"/>
                  </a:lnTo>
                  <a:lnTo>
                    <a:pt x="7010" y="132892"/>
                  </a:lnTo>
                  <a:lnTo>
                    <a:pt x="7924" y="134162"/>
                  </a:lnTo>
                  <a:lnTo>
                    <a:pt x="7924" y="129705"/>
                  </a:lnTo>
                  <a:lnTo>
                    <a:pt x="7620" y="130352"/>
                  </a:lnTo>
                  <a:lnTo>
                    <a:pt x="4216" y="130352"/>
                  </a:lnTo>
                  <a:lnTo>
                    <a:pt x="1168" y="143052"/>
                  </a:lnTo>
                  <a:lnTo>
                    <a:pt x="1422" y="143052"/>
                  </a:lnTo>
                  <a:lnTo>
                    <a:pt x="215" y="144322"/>
                  </a:lnTo>
                  <a:lnTo>
                    <a:pt x="0" y="145592"/>
                  </a:lnTo>
                  <a:lnTo>
                    <a:pt x="863" y="146862"/>
                  </a:lnTo>
                  <a:lnTo>
                    <a:pt x="1460" y="149402"/>
                  </a:lnTo>
                  <a:lnTo>
                    <a:pt x="4800" y="148132"/>
                  </a:lnTo>
                  <a:lnTo>
                    <a:pt x="4787" y="146862"/>
                  </a:lnTo>
                  <a:lnTo>
                    <a:pt x="6604" y="146862"/>
                  </a:lnTo>
                  <a:lnTo>
                    <a:pt x="8458" y="144322"/>
                  </a:lnTo>
                  <a:lnTo>
                    <a:pt x="7772" y="143052"/>
                  </a:lnTo>
                  <a:lnTo>
                    <a:pt x="7124" y="143052"/>
                  </a:lnTo>
                  <a:lnTo>
                    <a:pt x="9690" y="141782"/>
                  </a:lnTo>
                  <a:lnTo>
                    <a:pt x="10172" y="142760"/>
                  </a:lnTo>
                  <a:lnTo>
                    <a:pt x="10033" y="142798"/>
                  </a:lnTo>
                  <a:lnTo>
                    <a:pt x="9156" y="142989"/>
                  </a:lnTo>
                  <a:lnTo>
                    <a:pt x="8928" y="143840"/>
                  </a:lnTo>
                  <a:lnTo>
                    <a:pt x="10045" y="143929"/>
                  </a:lnTo>
                  <a:lnTo>
                    <a:pt x="11023" y="144018"/>
                  </a:lnTo>
                  <a:lnTo>
                    <a:pt x="11036" y="142519"/>
                  </a:lnTo>
                  <a:lnTo>
                    <a:pt x="10909" y="142557"/>
                  </a:lnTo>
                  <a:lnTo>
                    <a:pt x="11010" y="141782"/>
                  </a:lnTo>
                  <a:lnTo>
                    <a:pt x="15379" y="141782"/>
                  </a:lnTo>
                  <a:lnTo>
                    <a:pt x="15405" y="139242"/>
                  </a:lnTo>
                  <a:lnTo>
                    <a:pt x="16649" y="140512"/>
                  </a:lnTo>
                  <a:lnTo>
                    <a:pt x="17564" y="140512"/>
                  </a:lnTo>
                  <a:lnTo>
                    <a:pt x="17551" y="139242"/>
                  </a:lnTo>
                  <a:lnTo>
                    <a:pt x="20180" y="137972"/>
                  </a:lnTo>
                  <a:lnTo>
                    <a:pt x="22186" y="137972"/>
                  </a:lnTo>
                  <a:lnTo>
                    <a:pt x="22402" y="136702"/>
                  </a:lnTo>
                  <a:lnTo>
                    <a:pt x="22834" y="134162"/>
                  </a:lnTo>
                  <a:lnTo>
                    <a:pt x="23063" y="132892"/>
                  </a:lnTo>
                  <a:lnTo>
                    <a:pt x="24282" y="132892"/>
                  </a:lnTo>
                  <a:lnTo>
                    <a:pt x="25336" y="131622"/>
                  </a:lnTo>
                  <a:lnTo>
                    <a:pt x="24726" y="130352"/>
                  </a:lnTo>
                  <a:lnTo>
                    <a:pt x="27012" y="131622"/>
                  </a:lnTo>
                  <a:lnTo>
                    <a:pt x="25095" y="129082"/>
                  </a:lnTo>
                  <a:lnTo>
                    <a:pt x="27749" y="129082"/>
                  </a:lnTo>
                  <a:lnTo>
                    <a:pt x="26517" y="126542"/>
                  </a:lnTo>
                  <a:lnTo>
                    <a:pt x="30340" y="126542"/>
                  </a:lnTo>
                  <a:lnTo>
                    <a:pt x="30784" y="125272"/>
                  </a:lnTo>
                  <a:lnTo>
                    <a:pt x="29298" y="125272"/>
                  </a:lnTo>
                  <a:lnTo>
                    <a:pt x="29032" y="125272"/>
                  </a:lnTo>
                  <a:lnTo>
                    <a:pt x="28803" y="124002"/>
                  </a:lnTo>
                  <a:lnTo>
                    <a:pt x="28790" y="122732"/>
                  </a:lnTo>
                  <a:lnTo>
                    <a:pt x="28829" y="121462"/>
                  </a:lnTo>
                  <a:lnTo>
                    <a:pt x="28917" y="118922"/>
                  </a:lnTo>
                  <a:lnTo>
                    <a:pt x="29298" y="125272"/>
                  </a:lnTo>
                  <a:lnTo>
                    <a:pt x="31292" y="122732"/>
                  </a:lnTo>
                  <a:lnTo>
                    <a:pt x="29578" y="120192"/>
                  </a:lnTo>
                  <a:lnTo>
                    <a:pt x="32118" y="120192"/>
                  </a:lnTo>
                  <a:lnTo>
                    <a:pt x="31826" y="118922"/>
                  </a:lnTo>
                  <a:lnTo>
                    <a:pt x="31267" y="116382"/>
                  </a:lnTo>
                  <a:lnTo>
                    <a:pt x="33883" y="117652"/>
                  </a:lnTo>
                  <a:lnTo>
                    <a:pt x="32004" y="115112"/>
                  </a:lnTo>
                  <a:lnTo>
                    <a:pt x="33528" y="113842"/>
                  </a:lnTo>
                  <a:lnTo>
                    <a:pt x="35877" y="112572"/>
                  </a:lnTo>
                  <a:lnTo>
                    <a:pt x="30378" y="111302"/>
                  </a:lnTo>
                  <a:lnTo>
                    <a:pt x="34302" y="108762"/>
                  </a:lnTo>
                  <a:lnTo>
                    <a:pt x="36169" y="107492"/>
                  </a:lnTo>
                  <a:lnTo>
                    <a:pt x="34963" y="106222"/>
                  </a:lnTo>
                  <a:lnTo>
                    <a:pt x="38036" y="104952"/>
                  </a:lnTo>
                  <a:lnTo>
                    <a:pt x="40297" y="103682"/>
                  </a:lnTo>
                  <a:lnTo>
                    <a:pt x="40500" y="102412"/>
                  </a:lnTo>
                  <a:lnTo>
                    <a:pt x="36118" y="102412"/>
                  </a:lnTo>
                  <a:lnTo>
                    <a:pt x="36322" y="101142"/>
                  </a:lnTo>
                  <a:lnTo>
                    <a:pt x="43573" y="97332"/>
                  </a:lnTo>
                  <a:lnTo>
                    <a:pt x="43167" y="89712"/>
                  </a:lnTo>
                  <a:lnTo>
                    <a:pt x="44754" y="89712"/>
                  </a:lnTo>
                  <a:lnTo>
                    <a:pt x="46482" y="88442"/>
                  </a:lnTo>
                  <a:lnTo>
                    <a:pt x="46456" y="87172"/>
                  </a:lnTo>
                  <a:lnTo>
                    <a:pt x="48323" y="87172"/>
                  </a:lnTo>
                  <a:lnTo>
                    <a:pt x="47904" y="87934"/>
                  </a:lnTo>
                  <a:lnTo>
                    <a:pt x="47675" y="87896"/>
                  </a:lnTo>
                  <a:lnTo>
                    <a:pt x="47790" y="88138"/>
                  </a:lnTo>
                  <a:lnTo>
                    <a:pt x="47625" y="88442"/>
                  </a:lnTo>
                  <a:lnTo>
                    <a:pt x="47967" y="88442"/>
                  </a:lnTo>
                  <a:lnTo>
                    <a:pt x="48526" y="89471"/>
                  </a:lnTo>
                  <a:lnTo>
                    <a:pt x="48983" y="90335"/>
                  </a:lnTo>
                  <a:lnTo>
                    <a:pt x="50279" y="90347"/>
                  </a:lnTo>
                  <a:lnTo>
                    <a:pt x="50266" y="89573"/>
                  </a:lnTo>
                  <a:lnTo>
                    <a:pt x="50253" y="88265"/>
                  </a:lnTo>
                  <a:lnTo>
                    <a:pt x="49682" y="88188"/>
                  </a:lnTo>
                  <a:lnTo>
                    <a:pt x="49072" y="87172"/>
                  </a:lnTo>
                  <a:lnTo>
                    <a:pt x="51968" y="87172"/>
                  </a:lnTo>
                  <a:close/>
                </a:path>
                <a:path extrusionOk="0" h="539750" w="2711450">
                  <a:moveTo>
                    <a:pt x="52387" y="143052"/>
                  </a:moveTo>
                  <a:lnTo>
                    <a:pt x="52374" y="141782"/>
                  </a:lnTo>
                  <a:lnTo>
                    <a:pt x="51689" y="141782"/>
                  </a:lnTo>
                  <a:lnTo>
                    <a:pt x="47472" y="140512"/>
                  </a:lnTo>
                  <a:lnTo>
                    <a:pt x="50101" y="141782"/>
                  </a:lnTo>
                  <a:lnTo>
                    <a:pt x="50126" y="143052"/>
                  </a:lnTo>
                  <a:lnTo>
                    <a:pt x="52387" y="143052"/>
                  </a:lnTo>
                  <a:close/>
                </a:path>
                <a:path extrusionOk="0" h="539750" w="2711450">
                  <a:moveTo>
                    <a:pt x="54559" y="294182"/>
                  </a:moveTo>
                  <a:close/>
                </a:path>
                <a:path extrusionOk="0" h="539750" w="2711450">
                  <a:moveTo>
                    <a:pt x="54813" y="520573"/>
                  </a:moveTo>
                  <a:lnTo>
                    <a:pt x="53670" y="520471"/>
                  </a:lnTo>
                  <a:lnTo>
                    <a:pt x="52730" y="520395"/>
                  </a:lnTo>
                  <a:lnTo>
                    <a:pt x="52603" y="521385"/>
                  </a:lnTo>
                  <a:lnTo>
                    <a:pt x="53682" y="521157"/>
                  </a:lnTo>
                  <a:lnTo>
                    <a:pt x="54521" y="520928"/>
                  </a:lnTo>
                  <a:lnTo>
                    <a:pt x="54813" y="520573"/>
                  </a:lnTo>
                  <a:close/>
                </a:path>
                <a:path extrusionOk="0" h="539750" w="2711450">
                  <a:moveTo>
                    <a:pt x="54838" y="521931"/>
                  </a:moveTo>
                  <a:lnTo>
                    <a:pt x="53301" y="521792"/>
                  </a:lnTo>
                  <a:lnTo>
                    <a:pt x="51765" y="521665"/>
                  </a:lnTo>
                  <a:lnTo>
                    <a:pt x="51841" y="522579"/>
                  </a:lnTo>
                  <a:lnTo>
                    <a:pt x="53314" y="522706"/>
                  </a:lnTo>
                  <a:lnTo>
                    <a:pt x="54787" y="522833"/>
                  </a:lnTo>
                  <a:lnTo>
                    <a:pt x="54838" y="521931"/>
                  </a:lnTo>
                  <a:close/>
                </a:path>
                <a:path extrusionOk="0" h="539750" w="2711450">
                  <a:moveTo>
                    <a:pt x="55359" y="141401"/>
                  </a:moveTo>
                  <a:lnTo>
                    <a:pt x="55092" y="141274"/>
                  </a:lnTo>
                  <a:lnTo>
                    <a:pt x="55029" y="141782"/>
                  </a:lnTo>
                  <a:lnTo>
                    <a:pt x="55359" y="141401"/>
                  </a:lnTo>
                  <a:close/>
                </a:path>
                <a:path extrusionOk="0" h="539750" w="2711450">
                  <a:moveTo>
                    <a:pt x="56222" y="506272"/>
                  </a:moveTo>
                  <a:lnTo>
                    <a:pt x="54571" y="506272"/>
                  </a:lnTo>
                  <a:lnTo>
                    <a:pt x="54279" y="507542"/>
                  </a:lnTo>
                  <a:lnTo>
                    <a:pt x="54762" y="510082"/>
                  </a:lnTo>
                  <a:lnTo>
                    <a:pt x="53949" y="510082"/>
                  </a:lnTo>
                  <a:lnTo>
                    <a:pt x="55854" y="511352"/>
                  </a:lnTo>
                  <a:lnTo>
                    <a:pt x="56172" y="507542"/>
                  </a:lnTo>
                  <a:lnTo>
                    <a:pt x="56222" y="506272"/>
                  </a:lnTo>
                  <a:close/>
                </a:path>
                <a:path extrusionOk="0" h="539750" w="2711450">
                  <a:moveTo>
                    <a:pt x="57264" y="203593"/>
                  </a:moveTo>
                  <a:lnTo>
                    <a:pt x="55308" y="204012"/>
                  </a:lnTo>
                  <a:lnTo>
                    <a:pt x="57238" y="204012"/>
                  </a:lnTo>
                  <a:lnTo>
                    <a:pt x="57264" y="203593"/>
                  </a:lnTo>
                  <a:close/>
                </a:path>
                <a:path extrusionOk="0" h="539750" w="2711450">
                  <a:moveTo>
                    <a:pt x="60617" y="69392"/>
                  </a:moveTo>
                  <a:lnTo>
                    <a:pt x="59855" y="68122"/>
                  </a:lnTo>
                  <a:lnTo>
                    <a:pt x="58572" y="68122"/>
                  </a:lnTo>
                  <a:lnTo>
                    <a:pt x="57810" y="69392"/>
                  </a:lnTo>
                  <a:lnTo>
                    <a:pt x="60617" y="69392"/>
                  </a:lnTo>
                  <a:close/>
                </a:path>
                <a:path extrusionOk="0" h="539750" w="2711450">
                  <a:moveTo>
                    <a:pt x="61036" y="371652"/>
                  </a:moveTo>
                  <a:lnTo>
                    <a:pt x="61010" y="369112"/>
                  </a:lnTo>
                  <a:lnTo>
                    <a:pt x="58445" y="369112"/>
                  </a:lnTo>
                  <a:lnTo>
                    <a:pt x="58420" y="370420"/>
                  </a:lnTo>
                  <a:lnTo>
                    <a:pt x="59905" y="371652"/>
                  </a:lnTo>
                  <a:lnTo>
                    <a:pt x="61036" y="371652"/>
                  </a:lnTo>
                  <a:close/>
                </a:path>
                <a:path extrusionOk="0" h="539750" w="2711450">
                  <a:moveTo>
                    <a:pt x="61810" y="482257"/>
                  </a:moveTo>
                  <a:lnTo>
                    <a:pt x="61785" y="480631"/>
                  </a:lnTo>
                  <a:lnTo>
                    <a:pt x="60782" y="480898"/>
                  </a:lnTo>
                  <a:lnTo>
                    <a:pt x="59905" y="481088"/>
                  </a:lnTo>
                  <a:lnTo>
                    <a:pt x="59728" y="481406"/>
                  </a:lnTo>
                  <a:lnTo>
                    <a:pt x="60794" y="481812"/>
                  </a:lnTo>
                  <a:lnTo>
                    <a:pt x="61810" y="482257"/>
                  </a:lnTo>
                  <a:close/>
                </a:path>
                <a:path extrusionOk="0" h="539750" w="2711450">
                  <a:moveTo>
                    <a:pt x="62382" y="179882"/>
                  </a:moveTo>
                  <a:lnTo>
                    <a:pt x="62255" y="179844"/>
                  </a:lnTo>
                  <a:lnTo>
                    <a:pt x="62382" y="179882"/>
                  </a:lnTo>
                  <a:close/>
                </a:path>
                <a:path extrusionOk="0" h="539750" w="2711450">
                  <a:moveTo>
                    <a:pt x="62560" y="346024"/>
                  </a:moveTo>
                  <a:lnTo>
                    <a:pt x="60972" y="344944"/>
                  </a:lnTo>
                  <a:lnTo>
                    <a:pt x="58940" y="347484"/>
                  </a:lnTo>
                  <a:lnTo>
                    <a:pt x="60693" y="347637"/>
                  </a:lnTo>
                  <a:lnTo>
                    <a:pt x="61607" y="347713"/>
                  </a:lnTo>
                  <a:lnTo>
                    <a:pt x="62560" y="346024"/>
                  </a:lnTo>
                  <a:close/>
                </a:path>
                <a:path extrusionOk="0" h="539750" w="2711450">
                  <a:moveTo>
                    <a:pt x="62712" y="5892"/>
                  </a:moveTo>
                  <a:lnTo>
                    <a:pt x="61480" y="5892"/>
                  </a:lnTo>
                  <a:lnTo>
                    <a:pt x="62649" y="6832"/>
                  </a:lnTo>
                  <a:lnTo>
                    <a:pt x="62712" y="5892"/>
                  </a:lnTo>
                  <a:close/>
                </a:path>
                <a:path extrusionOk="0" h="539750" w="2711450">
                  <a:moveTo>
                    <a:pt x="65303" y="240842"/>
                  </a:moveTo>
                  <a:lnTo>
                    <a:pt x="63258" y="240842"/>
                  </a:lnTo>
                  <a:lnTo>
                    <a:pt x="64338" y="242112"/>
                  </a:lnTo>
                  <a:lnTo>
                    <a:pt x="64935" y="242112"/>
                  </a:lnTo>
                  <a:lnTo>
                    <a:pt x="65303" y="240842"/>
                  </a:lnTo>
                  <a:close/>
                </a:path>
                <a:path extrusionOk="0" h="539750" w="2711450">
                  <a:moveTo>
                    <a:pt x="66154" y="223062"/>
                  </a:moveTo>
                  <a:lnTo>
                    <a:pt x="66141" y="221792"/>
                  </a:lnTo>
                  <a:lnTo>
                    <a:pt x="64579" y="223062"/>
                  </a:lnTo>
                  <a:lnTo>
                    <a:pt x="66154" y="223062"/>
                  </a:lnTo>
                  <a:close/>
                </a:path>
                <a:path extrusionOk="0" h="539750" w="2711450">
                  <a:moveTo>
                    <a:pt x="66294" y="355307"/>
                  </a:moveTo>
                  <a:lnTo>
                    <a:pt x="64935" y="354177"/>
                  </a:lnTo>
                  <a:lnTo>
                    <a:pt x="63944" y="353225"/>
                  </a:lnTo>
                  <a:lnTo>
                    <a:pt x="63881" y="354723"/>
                  </a:lnTo>
                  <a:lnTo>
                    <a:pt x="63893" y="355536"/>
                  </a:lnTo>
                  <a:lnTo>
                    <a:pt x="64122" y="356057"/>
                  </a:lnTo>
                  <a:lnTo>
                    <a:pt x="64427" y="355866"/>
                  </a:lnTo>
                  <a:lnTo>
                    <a:pt x="65392" y="355358"/>
                  </a:lnTo>
                  <a:lnTo>
                    <a:pt x="66294" y="355307"/>
                  </a:lnTo>
                  <a:close/>
                </a:path>
                <a:path extrusionOk="0" h="539750" w="2711450">
                  <a:moveTo>
                    <a:pt x="66459" y="356768"/>
                  </a:moveTo>
                  <a:lnTo>
                    <a:pt x="65417" y="356679"/>
                  </a:lnTo>
                  <a:lnTo>
                    <a:pt x="64427" y="356590"/>
                  </a:lnTo>
                  <a:lnTo>
                    <a:pt x="64376" y="358495"/>
                  </a:lnTo>
                  <a:lnTo>
                    <a:pt x="65430" y="358267"/>
                  </a:lnTo>
                  <a:lnTo>
                    <a:pt x="66357" y="358013"/>
                  </a:lnTo>
                  <a:lnTo>
                    <a:pt x="66459" y="356768"/>
                  </a:lnTo>
                  <a:close/>
                </a:path>
                <a:path extrusionOk="0" h="539750" w="2711450">
                  <a:moveTo>
                    <a:pt x="67246" y="350481"/>
                  </a:moveTo>
                  <a:lnTo>
                    <a:pt x="65036" y="350291"/>
                  </a:lnTo>
                  <a:lnTo>
                    <a:pt x="66611" y="347243"/>
                  </a:lnTo>
                  <a:lnTo>
                    <a:pt x="64173" y="347027"/>
                  </a:lnTo>
                  <a:lnTo>
                    <a:pt x="63207" y="346951"/>
                  </a:lnTo>
                  <a:lnTo>
                    <a:pt x="63576" y="348208"/>
                  </a:lnTo>
                  <a:lnTo>
                    <a:pt x="64223" y="350227"/>
                  </a:lnTo>
                  <a:lnTo>
                    <a:pt x="63271" y="350139"/>
                  </a:lnTo>
                  <a:lnTo>
                    <a:pt x="64300" y="352945"/>
                  </a:lnTo>
                  <a:lnTo>
                    <a:pt x="64693" y="352983"/>
                  </a:lnTo>
                  <a:lnTo>
                    <a:pt x="65506" y="353060"/>
                  </a:lnTo>
                  <a:lnTo>
                    <a:pt x="67246" y="350481"/>
                  </a:lnTo>
                  <a:close/>
                </a:path>
                <a:path extrusionOk="0" h="539750" w="2711450">
                  <a:moveTo>
                    <a:pt x="67792" y="137972"/>
                  </a:moveTo>
                  <a:lnTo>
                    <a:pt x="67754" y="137604"/>
                  </a:lnTo>
                  <a:lnTo>
                    <a:pt x="67640" y="137972"/>
                  </a:lnTo>
                  <a:lnTo>
                    <a:pt x="67792" y="137972"/>
                  </a:lnTo>
                  <a:close/>
                </a:path>
                <a:path extrusionOk="0" h="539750" w="2711450">
                  <a:moveTo>
                    <a:pt x="68224" y="118922"/>
                  </a:moveTo>
                  <a:lnTo>
                    <a:pt x="68186" y="116382"/>
                  </a:lnTo>
                  <a:lnTo>
                    <a:pt x="66230" y="116382"/>
                  </a:lnTo>
                  <a:lnTo>
                    <a:pt x="65747" y="117652"/>
                  </a:lnTo>
                  <a:lnTo>
                    <a:pt x="66802" y="117652"/>
                  </a:lnTo>
                  <a:lnTo>
                    <a:pt x="66116" y="120192"/>
                  </a:lnTo>
                  <a:lnTo>
                    <a:pt x="67246" y="120192"/>
                  </a:lnTo>
                  <a:lnTo>
                    <a:pt x="68224" y="118922"/>
                  </a:lnTo>
                  <a:close/>
                </a:path>
                <a:path extrusionOk="0" h="539750" w="2711450">
                  <a:moveTo>
                    <a:pt x="69265" y="283273"/>
                  </a:moveTo>
                  <a:lnTo>
                    <a:pt x="68580" y="282752"/>
                  </a:lnTo>
                  <a:lnTo>
                    <a:pt x="67360" y="281927"/>
                  </a:lnTo>
                  <a:lnTo>
                    <a:pt x="65963" y="282651"/>
                  </a:lnTo>
                  <a:lnTo>
                    <a:pt x="67525" y="283527"/>
                  </a:lnTo>
                  <a:lnTo>
                    <a:pt x="68364" y="283870"/>
                  </a:lnTo>
                  <a:lnTo>
                    <a:pt x="69265" y="283273"/>
                  </a:lnTo>
                  <a:close/>
                </a:path>
                <a:path extrusionOk="0" h="539750" w="2711450">
                  <a:moveTo>
                    <a:pt x="69329" y="277672"/>
                  </a:moveTo>
                  <a:lnTo>
                    <a:pt x="68313" y="276402"/>
                  </a:lnTo>
                  <a:lnTo>
                    <a:pt x="68300" y="276529"/>
                  </a:lnTo>
                  <a:lnTo>
                    <a:pt x="69329" y="277672"/>
                  </a:lnTo>
                  <a:close/>
                </a:path>
                <a:path extrusionOk="0" h="539750" w="2711450">
                  <a:moveTo>
                    <a:pt x="69469" y="58077"/>
                  </a:moveTo>
                  <a:lnTo>
                    <a:pt x="69253" y="57962"/>
                  </a:lnTo>
                  <a:lnTo>
                    <a:pt x="69329" y="58127"/>
                  </a:lnTo>
                  <a:lnTo>
                    <a:pt x="69469" y="58077"/>
                  </a:lnTo>
                  <a:close/>
                </a:path>
                <a:path extrusionOk="0" h="539750" w="2711450">
                  <a:moveTo>
                    <a:pt x="69608" y="6070"/>
                  </a:moveTo>
                  <a:lnTo>
                    <a:pt x="66433" y="5791"/>
                  </a:lnTo>
                  <a:lnTo>
                    <a:pt x="66433" y="4432"/>
                  </a:lnTo>
                  <a:lnTo>
                    <a:pt x="68668" y="4622"/>
                  </a:lnTo>
                  <a:lnTo>
                    <a:pt x="65278" y="0"/>
                  </a:lnTo>
                  <a:lnTo>
                    <a:pt x="65328" y="4064"/>
                  </a:lnTo>
                  <a:lnTo>
                    <a:pt x="65366" y="7213"/>
                  </a:lnTo>
                  <a:lnTo>
                    <a:pt x="69608" y="6070"/>
                  </a:lnTo>
                  <a:close/>
                </a:path>
                <a:path extrusionOk="0" h="539750" w="2711450">
                  <a:moveTo>
                    <a:pt x="69697" y="240842"/>
                  </a:moveTo>
                  <a:lnTo>
                    <a:pt x="69392" y="240842"/>
                  </a:lnTo>
                  <a:lnTo>
                    <a:pt x="67538" y="240842"/>
                  </a:lnTo>
                  <a:lnTo>
                    <a:pt x="64300" y="239572"/>
                  </a:lnTo>
                  <a:lnTo>
                    <a:pt x="65887" y="240842"/>
                  </a:lnTo>
                  <a:lnTo>
                    <a:pt x="65303" y="240842"/>
                  </a:lnTo>
                  <a:lnTo>
                    <a:pt x="65379" y="242112"/>
                  </a:lnTo>
                  <a:lnTo>
                    <a:pt x="65100" y="242112"/>
                  </a:lnTo>
                  <a:lnTo>
                    <a:pt x="64668" y="244652"/>
                  </a:lnTo>
                  <a:lnTo>
                    <a:pt x="65659" y="245922"/>
                  </a:lnTo>
                  <a:lnTo>
                    <a:pt x="66992" y="243382"/>
                  </a:lnTo>
                  <a:lnTo>
                    <a:pt x="67830" y="243382"/>
                  </a:lnTo>
                  <a:lnTo>
                    <a:pt x="67995" y="244652"/>
                  </a:lnTo>
                  <a:lnTo>
                    <a:pt x="69265" y="243382"/>
                  </a:lnTo>
                  <a:lnTo>
                    <a:pt x="69557" y="242112"/>
                  </a:lnTo>
                  <a:lnTo>
                    <a:pt x="69697" y="240842"/>
                  </a:lnTo>
                  <a:close/>
                </a:path>
                <a:path extrusionOk="0" h="539750" w="2711450">
                  <a:moveTo>
                    <a:pt x="72313" y="80187"/>
                  </a:moveTo>
                  <a:lnTo>
                    <a:pt x="72174" y="80251"/>
                  </a:lnTo>
                  <a:lnTo>
                    <a:pt x="72313" y="80187"/>
                  </a:lnTo>
                  <a:close/>
                </a:path>
                <a:path extrusionOk="0" h="539750" w="2711450">
                  <a:moveTo>
                    <a:pt x="72326" y="229412"/>
                  </a:moveTo>
                  <a:lnTo>
                    <a:pt x="68707" y="228142"/>
                  </a:lnTo>
                  <a:lnTo>
                    <a:pt x="68668" y="228269"/>
                  </a:lnTo>
                  <a:lnTo>
                    <a:pt x="72326" y="229412"/>
                  </a:lnTo>
                  <a:close/>
                </a:path>
                <a:path extrusionOk="0" h="539750" w="2711450">
                  <a:moveTo>
                    <a:pt x="73723" y="81483"/>
                  </a:moveTo>
                  <a:lnTo>
                    <a:pt x="72631" y="81114"/>
                  </a:lnTo>
                  <a:lnTo>
                    <a:pt x="71234" y="80708"/>
                  </a:lnTo>
                  <a:lnTo>
                    <a:pt x="72021" y="80327"/>
                  </a:lnTo>
                  <a:lnTo>
                    <a:pt x="71031" y="80251"/>
                  </a:lnTo>
                  <a:lnTo>
                    <a:pt x="67411" y="79641"/>
                  </a:lnTo>
                  <a:lnTo>
                    <a:pt x="67716" y="80822"/>
                  </a:lnTo>
                  <a:lnTo>
                    <a:pt x="72186" y="81216"/>
                  </a:lnTo>
                  <a:lnTo>
                    <a:pt x="72821" y="82384"/>
                  </a:lnTo>
                  <a:lnTo>
                    <a:pt x="73571" y="83375"/>
                  </a:lnTo>
                  <a:lnTo>
                    <a:pt x="73583" y="82384"/>
                  </a:lnTo>
                  <a:lnTo>
                    <a:pt x="73723" y="81483"/>
                  </a:lnTo>
                  <a:close/>
                </a:path>
                <a:path extrusionOk="0" h="539750" w="2711450">
                  <a:moveTo>
                    <a:pt x="75107" y="79527"/>
                  </a:moveTo>
                  <a:lnTo>
                    <a:pt x="75095" y="77762"/>
                  </a:lnTo>
                  <a:lnTo>
                    <a:pt x="72313" y="80187"/>
                  </a:lnTo>
                  <a:lnTo>
                    <a:pt x="73672" y="79527"/>
                  </a:lnTo>
                  <a:lnTo>
                    <a:pt x="74815" y="80035"/>
                  </a:lnTo>
                  <a:lnTo>
                    <a:pt x="75107" y="79832"/>
                  </a:lnTo>
                  <a:lnTo>
                    <a:pt x="75107" y="79527"/>
                  </a:lnTo>
                  <a:close/>
                </a:path>
                <a:path extrusionOk="0" h="539750" w="2711450">
                  <a:moveTo>
                    <a:pt x="95427" y="54127"/>
                  </a:moveTo>
                  <a:lnTo>
                    <a:pt x="93091" y="53301"/>
                  </a:lnTo>
                  <a:lnTo>
                    <a:pt x="92430" y="53632"/>
                  </a:lnTo>
                  <a:lnTo>
                    <a:pt x="92138" y="53746"/>
                  </a:lnTo>
                  <a:lnTo>
                    <a:pt x="92595" y="53924"/>
                  </a:lnTo>
                  <a:lnTo>
                    <a:pt x="93421" y="53949"/>
                  </a:lnTo>
                  <a:lnTo>
                    <a:pt x="95427" y="54127"/>
                  </a:lnTo>
                  <a:close/>
                </a:path>
                <a:path extrusionOk="0" h="539750" w="2711450">
                  <a:moveTo>
                    <a:pt x="112255" y="92252"/>
                  </a:moveTo>
                  <a:lnTo>
                    <a:pt x="112090" y="91744"/>
                  </a:lnTo>
                  <a:lnTo>
                    <a:pt x="111925" y="91960"/>
                  </a:lnTo>
                  <a:lnTo>
                    <a:pt x="112255" y="92252"/>
                  </a:lnTo>
                  <a:close/>
                </a:path>
                <a:path extrusionOk="0" h="539750" w="2711450">
                  <a:moveTo>
                    <a:pt x="120992" y="101142"/>
                  </a:moveTo>
                  <a:lnTo>
                    <a:pt x="120002" y="98602"/>
                  </a:lnTo>
                  <a:lnTo>
                    <a:pt x="119049" y="99872"/>
                  </a:lnTo>
                  <a:lnTo>
                    <a:pt x="118732" y="99872"/>
                  </a:lnTo>
                  <a:lnTo>
                    <a:pt x="120992" y="101142"/>
                  </a:lnTo>
                  <a:close/>
                </a:path>
                <a:path extrusionOk="0" h="539750" w="2711450">
                  <a:moveTo>
                    <a:pt x="128701" y="136588"/>
                  </a:moveTo>
                  <a:lnTo>
                    <a:pt x="124917" y="135724"/>
                  </a:lnTo>
                  <a:lnTo>
                    <a:pt x="124891" y="133946"/>
                  </a:lnTo>
                  <a:lnTo>
                    <a:pt x="124879" y="132676"/>
                  </a:lnTo>
                  <a:lnTo>
                    <a:pt x="123367" y="132715"/>
                  </a:lnTo>
                  <a:lnTo>
                    <a:pt x="123367" y="133362"/>
                  </a:lnTo>
                  <a:lnTo>
                    <a:pt x="123393" y="134670"/>
                  </a:lnTo>
                  <a:lnTo>
                    <a:pt x="120789" y="133794"/>
                  </a:lnTo>
                  <a:lnTo>
                    <a:pt x="122047" y="136017"/>
                  </a:lnTo>
                  <a:lnTo>
                    <a:pt x="122732" y="137261"/>
                  </a:lnTo>
                  <a:lnTo>
                    <a:pt x="124942" y="138087"/>
                  </a:lnTo>
                  <a:lnTo>
                    <a:pt x="124929" y="136906"/>
                  </a:lnTo>
                  <a:lnTo>
                    <a:pt x="125526" y="136677"/>
                  </a:lnTo>
                  <a:lnTo>
                    <a:pt x="128701" y="136588"/>
                  </a:lnTo>
                  <a:close/>
                </a:path>
                <a:path extrusionOk="0" h="539750" w="2711450">
                  <a:moveTo>
                    <a:pt x="130200" y="115760"/>
                  </a:moveTo>
                  <a:lnTo>
                    <a:pt x="129349" y="114071"/>
                  </a:lnTo>
                  <a:lnTo>
                    <a:pt x="129374" y="116128"/>
                  </a:lnTo>
                  <a:lnTo>
                    <a:pt x="129387" y="116992"/>
                  </a:lnTo>
                  <a:lnTo>
                    <a:pt x="129540" y="117373"/>
                  </a:lnTo>
                  <a:lnTo>
                    <a:pt x="129755" y="116928"/>
                  </a:lnTo>
                  <a:lnTo>
                    <a:pt x="130200" y="115760"/>
                  </a:lnTo>
                  <a:close/>
                </a:path>
                <a:path extrusionOk="0" h="539750" w="2711450">
                  <a:moveTo>
                    <a:pt x="131508" y="140754"/>
                  </a:moveTo>
                  <a:lnTo>
                    <a:pt x="129501" y="139712"/>
                  </a:lnTo>
                  <a:lnTo>
                    <a:pt x="129527" y="141859"/>
                  </a:lnTo>
                  <a:lnTo>
                    <a:pt x="130911" y="142341"/>
                  </a:lnTo>
                  <a:lnTo>
                    <a:pt x="131508" y="140754"/>
                  </a:lnTo>
                  <a:close/>
                </a:path>
                <a:path extrusionOk="0" h="539750" w="2711450">
                  <a:moveTo>
                    <a:pt x="131635" y="140817"/>
                  </a:moveTo>
                  <a:lnTo>
                    <a:pt x="131622" y="140652"/>
                  </a:lnTo>
                  <a:lnTo>
                    <a:pt x="131635" y="140817"/>
                  </a:lnTo>
                  <a:close/>
                </a:path>
                <a:path extrusionOk="0" h="539750" w="2711450">
                  <a:moveTo>
                    <a:pt x="133388" y="122732"/>
                  </a:moveTo>
                  <a:lnTo>
                    <a:pt x="131305" y="122732"/>
                  </a:lnTo>
                  <a:lnTo>
                    <a:pt x="133324" y="124002"/>
                  </a:lnTo>
                  <a:lnTo>
                    <a:pt x="133388" y="122732"/>
                  </a:lnTo>
                  <a:close/>
                </a:path>
                <a:path extrusionOk="0" h="539750" w="2711450">
                  <a:moveTo>
                    <a:pt x="136105" y="143497"/>
                  </a:moveTo>
                  <a:lnTo>
                    <a:pt x="135445" y="143002"/>
                  </a:lnTo>
                  <a:lnTo>
                    <a:pt x="134645" y="143370"/>
                  </a:lnTo>
                  <a:lnTo>
                    <a:pt x="136105" y="143497"/>
                  </a:lnTo>
                  <a:close/>
                </a:path>
                <a:path extrusionOk="0" h="539750" w="2711450">
                  <a:moveTo>
                    <a:pt x="137845" y="121856"/>
                  </a:moveTo>
                  <a:lnTo>
                    <a:pt x="137833" y="120484"/>
                  </a:lnTo>
                  <a:lnTo>
                    <a:pt x="136842" y="120408"/>
                  </a:lnTo>
                  <a:lnTo>
                    <a:pt x="135839" y="120319"/>
                  </a:lnTo>
                  <a:lnTo>
                    <a:pt x="135851" y="121678"/>
                  </a:lnTo>
                  <a:lnTo>
                    <a:pt x="136855" y="121767"/>
                  </a:lnTo>
                  <a:lnTo>
                    <a:pt x="137845" y="121856"/>
                  </a:lnTo>
                  <a:close/>
                </a:path>
                <a:path extrusionOk="0" h="539750" w="2711450">
                  <a:moveTo>
                    <a:pt x="140436" y="140677"/>
                  </a:moveTo>
                  <a:lnTo>
                    <a:pt x="136766" y="141147"/>
                  </a:lnTo>
                  <a:lnTo>
                    <a:pt x="135864" y="141211"/>
                  </a:lnTo>
                  <a:lnTo>
                    <a:pt x="133819" y="141033"/>
                  </a:lnTo>
                  <a:lnTo>
                    <a:pt x="132676" y="140931"/>
                  </a:lnTo>
                  <a:lnTo>
                    <a:pt x="131686" y="140843"/>
                  </a:lnTo>
                  <a:lnTo>
                    <a:pt x="131800" y="142392"/>
                  </a:lnTo>
                  <a:lnTo>
                    <a:pt x="134073" y="142684"/>
                  </a:lnTo>
                  <a:lnTo>
                    <a:pt x="134061" y="141973"/>
                  </a:lnTo>
                  <a:lnTo>
                    <a:pt x="135445" y="143002"/>
                  </a:lnTo>
                  <a:lnTo>
                    <a:pt x="139293" y="141211"/>
                  </a:lnTo>
                  <a:lnTo>
                    <a:pt x="140436" y="140677"/>
                  </a:lnTo>
                  <a:close/>
                </a:path>
                <a:path extrusionOk="0" h="539750" w="2711450">
                  <a:moveTo>
                    <a:pt x="140957" y="144056"/>
                  </a:moveTo>
                  <a:lnTo>
                    <a:pt x="140804" y="143903"/>
                  </a:lnTo>
                  <a:lnTo>
                    <a:pt x="136105" y="143497"/>
                  </a:lnTo>
                  <a:lnTo>
                    <a:pt x="137033" y="144195"/>
                  </a:lnTo>
                  <a:lnTo>
                    <a:pt x="137198" y="145224"/>
                  </a:lnTo>
                  <a:lnTo>
                    <a:pt x="137198" y="145719"/>
                  </a:lnTo>
                  <a:lnTo>
                    <a:pt x="137426" y="145884"/>
                  </a:lnTo>
                  <a:lnTo>
                    <a:pt x="137655" y="145542"/>
                  </a:lnTo>
                  <a:lnTo>
                    <a:pt x="138074" y="144983"/>
                  </a:lnTo>
                  <a:lnTo>
                    <a:pt x="138531" y="145313"/>
                  </a:lnTo>
                  <a:lnTo>
                    <a:pt x="140957" y="144056"/>
                  </a:lnTo>
                  <a:close/>
                </a:path>
                <a:path extrusionOk="0" h="539750" w="2711450">
                  <a:moveTo>
                    <a:pt x="141998" y="136702"/>
                  </a:moveTo>
                  <a:lnTo>
                    <a:pt x="141986" y="135432"/>
                  </a:lnTo>
                  <a:lnTo>
                    <a:pt x="141986" y="134162"/>
                  </a:lnTo>
                  <a:lnTo>
                    <a:pt x="139661" y="134162"/>
                  </a:lnTo>
                  <a:lnTo>
                    <a:pt x="139014" y="132892"/>
                  </a:lnTo>
                  <a:lnTo>
                    <a:pt x="138785" y="132892"/>
                  </a:lnTo>
                  <a:lnTo>
                    <a:pt x="138938" y="131622"/>
                  </a:lnTo>
                  <a:lnTo>
                    <a:pt x="139319" y="132892"/>
                  </a:lnTo>
                  <a:lnTo>
                    <a:pt x="140131" y="132892"/>
                  </a:lnTo>
                  <a:lnTo>
                    <a:pt x="140550" y="131622"/>
                  </a:lnTo>
                  <a:lnTo>
                    <a:pt x="136728" y="130352"/>
                  </a:lnTo>
                  <a:lnTo>
                    <a:pt x="135496" y="129082"/>
                  </a:lnTo>
                  <a:lnTo>
                    <a:pt x="137909" y="129082"/>
                  </a:lnTo>
                  <a:lnTo>
                    <a:pt x="137960" y="126542"/>
                  </a:lnTo>
                  <a:lnTo>
                    <a:pt x="136448" y="126542"/>
                  </a:lnTo>
                  <a:lnTo>
                    <a:pt x="137223" y="127812"/>
                  </a:lnTo>
                  <a:lnTo>
                    <a:pt x="134950" y="127812"/>
                  </a:lnTo>
                  <a:lnTo>
                    <a:pt x="133946" y="125984"/>
                  </a:lnTo>
                  <a:lnTo>
                    <a:pt x="133946" y="132892"/>
                  </a:lnTo>
                  <a:lnTo>
                    <a:pt x="133731" y="134162"/>
                  </a:lnTo>
                  <a:lnTo>
                    <a:pt x="131076" y="134162"/>
                  </a:lnTo>
                  <a:lnTo>
                    <a:pt x="131889" y="131622"/>
                  </a:lnTo>
                  <a:lnTo>
                    <a:pt x="132803" y="132892"/>
                  </a:lnTo>
                  <a:lnTo>
                    <a:pt x="133946" y="132892"/>
                  </a:lnTo>
                  <a:lnTo>
                    <a:pt x="133946" y="125984"/>
                  </a:lnTo>
                  <a:lnTo>
                    <a:pt x="133565" y="125272"/>
                  </a:lnTo>
                  <a:lnTo>
                    <a:pt x="133413" y="125272"/>
                  </a:lnTo>
                  <a:lnTo>
                    <a:pt x="133413" y="129082"/>
                  </a:lnTo>
                  <a:lnTo>
                    <a:pt x="131546" y="129082"/>
                  </a:lnTo>
                  <a:lnTo>
                    <a:pt x="131229" y="127812"/>
                  </a:lnTo>
                  <a:lnTo>
                    <a:pt x="133362" y="127812"/>
                  </a:lnTo>
                  <a:lnTo>
                    <a:pt x="133413" y="129082"/>
                  </a:lnTo>
                  <a:lnTo>
                    <a:pt x="133413" y="125272"/>
                  </a:lnTo>
                  <a:lnTo>
                    <a:pt x="131368" y="125272"/>
                  </a:lnTo>
                  <a:lnTo>
                    <a:pt x="131330" y="124002"/>
                  </a:lnTo>
                  <a:lnTo>
                    <a:pt x="131305" y="122732"/>
                  </a:lnTo>
                  <a:lnTo>
                    <a:pt x="130390" y="122732"/>
                  </a:lnTo>
                  <a:lnTo>
                    <a:pt x="130390" y="130352"/>
                  </a:lnTo>
                  <a:lnTo>
                    <a:pt x="128485" y="130352"/>
                  </a:lnTo>
                  <a:lnTo>
                    <a:pt x="128320" y="129082"/>
                  </a:lnTo>
                  <a:lnTo>
                    <a:pt x="130378" y="129082"/>
                  </a:lnTo>
                  <a:lnTo>
                    <a:pt x="130390" y="130352"/>
                  </a:lnTo>
                  <a:lnTo>
                    <a:pt x="130390" y="122732"/>
                  </a:lnTo>
                  <a:lnTo>
                    <a:pt x="128498" y="122732"/>
                  </a:lnTo>
                  <a:lnTo>
                    <a:pt x="130416" y="121462"/>
                  </a:lnTo>
                  <a:lnTo>
                    <a:pt x="132664" y="120192"/>
                  </a:lnTo>
                  <a:lnTo>
                    <a:pt x="129565" y="121462"/>
                  </a:lnTo>
                  <a:lnTo>
                    <a:pt x="129032" y="120192"/>
                  </a:lnTo>
                  <a:lnTo>
                    <a:pt x="128447" y="118922"/>
                  </a:lnTo>
                  <a:lnTo>
                    <a:pt x="128841" y="121462"/>
                  </a:lnTo>
                  <a:lnTo>
                    <a:pt x="127685" y="121462"/>
                  </a:lnTo>
                  <a:lnTo>
                    <a:pt x="127685" y="127812"/>
                  </a:lnTo>
                  <a:lnTo>
                    <a:pt x="124091" y="130352"/>
                  </a:lnTo>
                  <a:lnTo>
                    <a:pt x="124066" y="129082"/>
                  </a:lnTo>
                  <a:lnTo>
                    <a:pt x="124053" y="127812"/>
                  </a:lnTo>
                  <a:lnTo>
                    <a:pt x="124040" y="126542"/>
                  </a:lnTo>
                  <a:lnTo>
                    <a:pt x="124028" y="125272"/>
                  </a:lnTo>
                  <a:lnTo>
                    <a:pt x="125247" y="126542"/>
                  </a:lnTo>
                  <a:lnTo>
                    <a:pt x="127685" y="127812"/>
                  </a:lnTo>
                  <a:lnTo>
                    <a:pt x="127685" y="121462"/>
                  </a:lnTo>
                  <a:lnTo>
                    <a:pt x="126326" y="121462"/>
                  </a:lnTo>
                  <a:lnTo>
                    <a:pt x="126809" y="120192"/>
                  </a:lnTo>
                  <a:lnTo>
                    <a:pt x="127292" y="118922"/>
                  </a:lnTo>
                  <a:lnTo>
                    <a:pt x="125806" y="118922"/>
                  </a:lnTo>
                  <a:lnTo>
                    <a:pt x="125806" y="122732"/>
                  </a:lnTo>
                  <a:lnTo>
                    <a:pt x="125704" y="124002"/>
                  </a:lnTo>
                  <a:lnTo>
                    <a:pt x="123723" y="124002"/>
                  </a:lnTo>
                  <a:lnTo>
                    <a:pt x="123786" y="122732"/>
                  </a:lnTo>
                  <a:lnTo>
                    <a:pt x="125806" y="122732"/>
                  </a:lnTo>
                  <a:lnTo>
                    <a:pt x="125806" y="118922"/>
                  </a:lnTo>
                  <a:lnTo>
                    <a:pt x="125463" y="118922"/>
                  </a:lnTo>
                  <a:lnTo>
                    <a:pt x="126085" y="117652"/>
                  </a:lnTo>
                  <a:lnTo>
                    <a:pt x="126720" y="116382"/>
                  </a:lnTo>
                  <a:lnTo>
                    <a:pt x="127698" y="115112"/>
                  </a:lnTo>
                  <a:lnTo>
                    <a:pt x="128384" y="115112"/>
                  </a:lnTo>
                  <a:lnTo>
                    <a:pt x="128206" y="113842"/>
                  </a:lnTo>
                  <a:lnTo>
                    <a:pt x="126682" y="113842"/>
                  </a:lnTo>
                  <a:lnTo>
                    <a:pt x="121907" y="107594"/>
                  </a:lnTo>
                  <a:lnTo>
                    <a:pt x="121907" y="116382"/>
                  </a:lnTo>
                  <a:lnTo>
                    <a:pt x="121297" y="117170"/>
                  </a:lnTo>
                  <a:lnTo>
                    <a:pt x="121297" y="118922"/>
                  </a:lnTo>
                  <a:lnTo>
                    <a:pt x="121043" y="119240"/>
                  </a:lnTo>
                  <a:lnTo>
                    <a:pt x="121043" y="129082"/>
                  </a:lnTo>
                  <a:lnTo>
                    <a:pt x="117386" y="129082"/>
                  </a:lnTo>
                  <a:lnTo>
                    <a:pt x="119265" y="127812"/>
                  </a:lnTo>
                  <a:lnTo>
                    <a:pt x="121043" y="129082"/>
                  </a:lnTo>
                  <a:lnTo>
                    <a:pt x="121043" y="119240"/>
                  </a:lnTo>
                  <a:lnTo>
                    <a:pt x="120269" y="120192"/>
                  </a:lnTo>
                  <a:lnTo>
                    <a:pt x="120256" y="118922"/>
                  </a:lnTo>
                  <a:lnTo>
                    <a:pt x="121297" y="118922"/>
                  </a:lnTo>
                  <a:lnTo>
                    <a:pt x="121297" y="117170"/>
                  </a:lnTo>
                  <a:lnTo>
                    <a:pt x="120916" y="117652"/>
                  </a:lnTo>
                  <a:lnTo>
                    <a:pt x="119494" y="117652"/>
                  </a:lnTo>
                  <a:lnTo>
                    <a:pt x="119494" y="126542"/>
                  </a:lnTo>
                  <a:lnTo>
                    <a:pt x="117589" y="124002"/>
                  </a:lnTo>
                  <a:lnTo>
                    <a:pt x="117157" y="118922"/>
                  </a:lnTo>
                  <a:lnTo>
                    <a:pt x="119456" y="121462"/>
                  </a:lnTo>
                  <a:lnTo>
                    <a:pt x="119494" y="126542"/>
                  </a:lnTo>
                  <a:lnTo>
                    <a:pt x="119494" y="117652"/>
                  </a:lnTo>
                  <a:lnTo>
                    <a:pt x="119100" y="117652"/>
                  </a:lnTo>
                  <a:lnTo>
                    <a:pt x="121907" y="116382"/>
                  </a:lnTo>
                  <a:lnTo>
                    <a:pt x="121907" y="107594"/>
                  </a:lnTo>
                  <a:lnTo>
                    <a:pt x="121158" y="107492"/>
                  </a:lnTo>
                  <a:lnTo>
                    <a:pt x="121780" y="112572"/>
                  </a:lnTo>
                  <a:lnTo>
                    <a:pt x="118198" y="108762"/>
                  </a:lnTo>
                  <a:lnTo>
                    <a:pt x="117398" y="108762"/>
                  </a:lnTo>
                  <a:lnTo>
                    <a:pt x="117551" y="103682"/>
                  </a:lnTo>
                  <a:lnTo>
                    <a:pt x="118046" y="103682"/>
                  </a:lnTo>
                  <a:lnTo>
                    <a:pt x="118935" y="102412"/>
                  </a:lnTo>
                  <a:lnTo>
                    <a:pt x="120396" y="102412"/>
                  </a:lnTo>
                  <a:lnTo>
                    <a:pt x="118046" y="103682"/>
                  </a:lnTo>
                  <a:lnTo>
                    <a:pt x="119761" y="103682"/>
                  </a:lnTo>
                  <a:lnTo>
                    <a:pt x="118465" y="106222"/>
                  </a:lnTo>
                  <a:lnTo>
                    <a:pt x="120789" y="106222"/>
                  </a:lnTo>
                  <a:lnTo>
                    <a:pt x="123304" y="107492"/>
                  </a:lnTo>
                  <a:lnTo>
                    <a:pt x="126326" y="107492"/>
                  </a:lnTo>
                  <a:lnTo>
                    <a:pt x="126987" y="106222"/>
                  </a:lnTo>
                  <a:lnTo>
                    <a:pt x="125298" y="103682"/>
                  </a:lnTo>
                  <a:lnTo>
                    <a:pt x="121348" y="101142"/>
                  </a:lnTo>
                  <a:lnTo>
                    <a:pt x="120992" y="101142"/>
                  </a:lnTo>
                  <a:lnTo>
                    <a:pt x="119557" y="101142"/>
                  </a:lnTo>
                  <a:lnTo>
                    <a:pt x="118732" y="99872"/>
                  </a:lnTo>
                  <a:lnTo>
                    <a:pt x="117957" y="99872"/>
                  </a:lnTo>
                  <a:lnTo>
                    <a:pt x="119291" y="98602"/>
                  </a:lnTo>
                  <a:lnTo>
                    <a:pt x="118313" y="97332"/>
                  </a:lnTo>
                  <a:lnTo>
                    <a:pt x="117348" y="96062"/>
                  </a:lnTo>
                  <a:lnTo>
                    <a:pt x="117259" y="94792"/>
                  </a:lnTo>
                  <a:lnTo>
                    <a:pt x="118618" y="94792"/>
                  </a:lnTo>
                  <a:lnTo>
                    <a:pt x="117754" y="92252"/>
                  </a:lnTo>
                  <a:lnTo>
                    <a:pt x="115824" y="92252"/>
                  </a:lnTo>
                  <a:lnTo>
                    <a:pt x="116357" y="89712"/>
                  </a:lnTo>
                  <a:lnTo>
                    <a:pt x="115125" y="89712"/>
                  </a:lnTo>
                  <a:lnTo>
                    <a:pt x="114808" y="90982"/>
                  </a:lnTo>
                  <a:lnTo>
                    <a:pt x="112687" y="90982"/>
                  </a:lnTo>
                  <a:lnTo>
                    <a:pt x="113538" y="94792"/>
                  </a:lnTo>
                  <a:lnTo>
                    <a:pt x="114681" y="94792"/>
                  </a:lnTo>
                  <a:lnTo>
                    <a:pt x="114592" y="93522"/>
                  </a:lnTo>
                  <a:lnTo>
                    <a:pt x="114808" y="92252"/>
                  </a:lnTo>
                  <a:lnTo>
                    <a:pt x="115036" y="93522"/>
                  </a:lnTo>
                  <a:lnTo>
                    <a:pt x="115697" y="93522"/>
                  </a:lnTo>
                  <a:lnTo>
                    <a:pt x="114681" y="94792"/>
                  </a:lnTo>
                  <a:lnTo>
                    <a:pt x="114909" y="94792"/>
                  </a:lnTo>
                  <a:lnTo>
                    <a:pt x="113880" y="95897"/>
                  </a:lnTo>
                  <a:lnTo>
                    <a:pt x="113880" y="117652"/>
                  </a:lnTo>
                  <a:lnTo>
                    <a:pt x="111760" y="117652"/>
                  </a:lnTo>
                  <a:lnTo>
                    <a:pt x="110096" y="116382"/>
                  </a:lnTo>
                  <a:lnTo>
                    <a:pt x="112649" y="116382"/>
                  </a:lnTo>
                  <a:lnTo>
                    <a:pt x="113880" y="117652"/>
                  </a:lnTo>
                  <a:lnTo>
                    <a:pt x="113880" y="95897"/>
                  </a:lnTo>
                  <a:lnTo>
                    <a:pt x="113715" y="96062"/>
                  </a:lnTo>
                  <a:lnTo>
                    <a:pt x="113436" y="96202"/>
                  </a:lnTo>
                  <a:lnTo>
                    <a:pt x="113436" y="102412"/>
                  </a:lnTo>
                  <a:lnTo>
                    <a:pt x="112547" y="102412"/>
                  </a:lnTo>
                  <a:lnTo>
                    <a:pt x="112547" y="113842"/>
                  </a:lnTo>
                  <a:lnTo>
                    <a:pt x="111594" y="113842"/>
                  </a:lnTo>
                  <a:lnTo>
                    <a:pt x="111480" y="112572"/>
                  </a:lnTo>
                  <a:lnTo>
                    <a:pt x="112547" y="113842"/>
                  </a:lnTo>
                  <a:lnTo>
                    <a:pt x="112547" y="102412"/>
                  </a:lnTo>
                  <a:lnTo>
                    <a:pt x="112420" y="102412"/>
                  </a:lnTo>
                  <a:lnTo>
                    <a:pt x="111582" y="101142"/>
                  </a:lnTo>
                  <a:lnTo>
                    <a:pt x="113398" y="101142"/>
                  </a:lnTo>
                  <a:lnTo>
                    <a:pt x="113436" y="102412"/>
                  </a:lnTo>
                  <a:lnTo>
                    <a:pt x="113436" y="96202"/>
                  </a:lnTo>
                  <a:lnTo>
                    <a:pt x="111163" y="97332"/>
                  </a:lnTo>
                  <a:lnTo>
                    <a:pt x="108813" y="94792"/>
                  </a:lnTo>
                  <a:lnTo>
                    <a:pt x="110896" y="93522"/>
                  </a:lnTo>
                  <a:lnTo>
                    <a:pt x="111264" y="93522"/>
                  </a:lnTo>
                  <a:lnTo>
                    <a:pt x="111036" y="92252"/>
                  </a:lnTo>
                  <a:lnTo>
                    <a:pt x="111696" y="92252"/>
                  </a:lnTo>
                  <a:lnTo>
                    <a:pt x="111925" y="91960"/>
                  </a:lnTo>
                  <a:lnTo>
                    <a:pt x="110871" y="90982"/>
                  </a:lnTo>
                  <a:lnTo>
                    <a:pt x="109118" y="90982"/>
                  </a:lnTo>
                  <a:lnTo>
                    <a:pt x="107861" y="92252"/>
                  </a:lnTo>
                  <a:lnTo>
                    <a:pt x="108280" y="90982"/>
                  </a:lnTo>
                  <a:lnTo>
                    <a:pt x="108508" y="89712"/>
                  </a:lnTo>
                  <a:lnTo>
                    <a:pt x="111417" y="89712"/>
                  </a:lnTo>
                  <a:lnTo>
                    <a:pt x="112090" y="91744"/>
                  </a:lnTo>
                  <a:lnTo>
                    <a:pt x="112674" y="90982"/>
                  </a:lnTo>
                  <a:lnTo>
                    <a:pt x="115125" y="89712"/>
                  </a:lnTo>
                  <a:lnTo>
                    <a:pt x="114541" y="89712"/>
                  </a:lnTo>
                  <a:lnTo>
                    <a:pt x="114541" y="88442"/>
                  </a:lnTo>
                  <a:lnTo>
                    <a:pt x="113690" y="87172"/>
                  </a:lnTo>
                  <a:lnTo>
                    <a:pt x="110032" y="84632"/>
                  </a:lnTo>
                  <a:lnTo>
                    <a:pt x="109423" y="84632"/>
                  </a:lnTo>
                  <a:lnTo>
                    <a:pt x="109524" y="79552"/>
                  </a:lnTo>
                  <a:lnTo>
                    <a:pt x="109359" y="79552"/>
                  </a:lnTo>
                  <a:lnTo>
                    <a:pt x="106578" y="78740"/>
                  </a:lnTo>
                  <a:lnTo>
                    <a:pt x="106578" y="88442"/>
                  </a:lnTo>
                  <a:lnTo>
                    <a:pt x="105816" y="89395"/>
                  </a:lnTo>
                  <a:lnTo>
                    <a:pt x="105816" y="102412"/>
                  </a:lnTo>
                  <a:lnTo>
                    <a:pt x="104013" y="103682"/>
                  </a:lnTo>
                  <a:lnTo>
                    <a:pt x="104635" y="102412"/>
                  </a:lnTo>
                  <a:lnTo>
                    <a:pt x="104927" y="101142"/>
                  </a:lnTo>
                  <a:lnTo>
                    <a:pt x="105460" y="101142"/>
                  </a:lnTo>
                  <a:lnTo>
                    <a:pt x="105816" y="102412"/>
                  </a:lnTo>
                  <a:lnTo>
                    <a:pt x="105816" y="89395"/>
                  </a:lnTo>
                  <a:lnTo>
                    <a:pt x="105562" y="89712"/>
                  </a:lnTo>
                  <a:lnTo>
                    <a:pt x="105460" y="88442"/>
                  </a:lnTo>
                  <a:lnTo>
                    <a:pt x="106578" y="88442"/>
                  </a:lnTo>
                  <a:lnTo>
                    <a:pt x="106578" y="78740"/>
                  </a:lnTo>
                  <a:lnTo>
                    <a:pt x="105029" y="78282"/>
                  </a:lnTo>
                  <a:lnTo>
                    <a:pt x="106375" y="77012"/>
                  </a:lnTo>
                  <a:lnTo>
                    <a:pt x="106083" y="76974"/>
                  </a:lnTo>
                  <a:lnTo>
                    <a:pt x="106045" y="74472"/>
                  </a:lnTo>
                  <a:lnTo>
                    <a:pt x="105968" y="73202"/>
                  </a:lnTo>
                  <a:lnTo>
                    <a:pt x="105816" y="73202"/>
                  </a:lnTo>
                  <a:lnTo>
                    <a:pt x="104775" y="73888"/>
                  </a:lnTo>
                  <a:lnTo>
                    <a:pt x="103822" y="70866"/>
                  </a:lnTo>
                  <a:lnTo>
                    <a:pt x="103746" y="70497"/>
                  </a:lnTo>
                  <a:lnTo>
                    <a:pt x="102247" y="71602"/>
                  </a:lnTo>
                  <a:lnTo>
                    <a:pt x="102247" y="72097"/>
                  </a:lnTo>
                  <a:lnTo>
                    <a:pt x="102247" y="72542"/>
                  </a:lnTo>
                  <a:lnTo>
                    <a:pt x="104559" y="74028"/>
                  </a:lnTo>
                  <a:lnTo>
                    <a:pt x="103873" y="74472"/>
                  </a:lnTo>
                  <a:lnTo>
                    <a:pt x="100380" y="71818"/>
                  </a:lnTo>
                  <a:lnTo>
                    <a:pt x="100380" y="87172"/>
                  </a:lnTo>
                  <a:lnTo>
                    <a:pt x="98031" y="87172"/>
                  </a:lnTo>
                  <a:lnTo>
                    <a:pt x="98107" y="85902"/>
                  </a:lnTo>
                  <a:lnTo>
                    <a:pt x="99987" y="85902"/>
                  </a:lnTo>
                  <a:lnTo>
                    <a:pt x="100380" y="87172"/>
                  </a:lnTo>
                  <a:lnTo>
                    <a:pt x="100380" y="71818"/>
                  </a:lnTo>
                  <a:lnTo>
                    <a:pt x="98907" y="70662"/>
                  </a:lnTo>
                  <a:lnTo>
                    <a:pt x="98679" y="70662"/>
                  </a:lnTo>
                  <a:lnTo>
                    <a:pt x="101930" y="68707"/>
                  </a:lnTo>
                  <a:lnTo>
                    <a:pt x="101777" y="69240"/>
                  </a:lnTo>
                  <a:lnTo>
                    <a:pt x="103428" y="69380"/>
                  </a:lnTo>
                  <a:lnTo>
                    <a:pt x="104838" y="69507"/>
                  </a:lnTo>
                  <a:lnTo>
                    <a:pt x="103987" y="68516"/>
                  </a:lnTo>
                  <a:lnTo>
                    <a:pt x="102882" y="68427"/>
                  </a:lnTo>
                  <a:lnTo>
                    <a:pt x="102438" y="68389"/>
                  </a:lnTo>
                  <a:lnTo>
                    <a:pt x="102882" y="68122"/>
                  </a:lnTo>
                  <a:lnTo>
                    <a:pt x="99085" y="66852"/>
                  </a:lnTo>
                  <a:lnTo>
                    <a:pt x="98577" y="68122"/>
                  </a:lnTo>
                  <a:lnTo>
                    <a:pt x="98221" y="69392"/>
                  </a:lnTo>
                  <a:lnTo>
                    <a:pt x="97231" y="69392"/>
                  </a:lnTo>
                  <a:lnTo>
                    <a:pt x="96227" y="68122"/>
                  </a:lnTo>
                  <a:lnTo>
                    <a:pt x="95300" y="66852"/>
                  </a:lnTo>
                  <a:lnTo>
                    <a:pt x="95631" y="64312"/>
                  </a:lnTo>
                  <a:lnTo>
                    <a:pt x="95796" y="63042"/>
                  </a:lnTo>
                  <a:lnTo>
                    <a:pt x="97993" y="63042"/>
                  </a:lnTo>
                  <a:lnTo>
                    <a:pt x="98094" y="61772"/>
                  </a:lnTo>
                  <a:lnTo>
                    <a:pt x="98285" y="63042"/>
                  </a:lnTo>
                  <a:lnTo>
                    <a:pt x="98755" y="64312"/>
                  </a:lnTo>
                  <a:lnTo>
                    <a:pt x="100406" y="64312"/>
                  </a:lnTo>
                  <a:lnTo>
                    <a:pt x="99110" y="61772"/>
                  </a:lnTo>
                  <a:lnTo>
                    <a:pt x="99098" y="60502"/>
                  </a:lnTo>
                  <a:lnTo>
                    <a:pt x="96227" y="60502"/>
                  </a:lnTo>
                  <a:lnTo>
                    <a:pt x="94462" y="59232"/>
                  </a:lnTo>
                  <a:lnTo>
                    <a:pt x="94970" y="57962"/>
                  </a:lnTo>
                  <a:lnTo>
                    <a:pt x="95440" y="56692"/>
                  </a:lnTo>
                  <a:lnTo>
                    <a:pt x="95910" y="55422"/>
                  </a:lnTo>
                  <a:lnTo>
                    <a:pt x="92252" y="56057"/>
                  </a:lnTo>
                  <a:lnTo>
                    <a:pt x="92252" y="65582"/>
                  </a:lnTo>
                  <a:lnTo>
                    <a:pt x="89801" y="65582"/>
                  </a:lnTo>
                  <a:lnTo>
                    <a:pt x="90297" y="66852"/>
                  </a:lnTo>
                  <a:lnTo>
                    <a:pt x="88417" y="66852"/>
                  </a:lnTo>
                  <a:lnTo>
                    <a:pt x="88328" y="65582"/>
                  </a:lnTo>
                  <a:lnTo>
                    <a:pt x="89154" y="64312"/>
                  </a:lnTo>
                  <a:lnTo>
                    <a:pt x="89979" y="64312"/>
                  </a:lnTo>
                  <a:lnTo>
                    <a:pt x="92252" y="65582"/>
                  </a:lnTo>
                  <a:lnTo>
                    <a:pt x="92252" y="56057"/>
                  </a:lnTo>
                  <a:lnTo>
                    <a:pt x="90982" y="56273"/>
                  </a:lnTo>
                  <a:lnTo>
                    <a:pt x="90982" y="61772"/>
                  </a:lnTo>
                  <a:lnTo>
                    <a:pt x="89484" y="60502"/>
                  </a:lnTo>
                  <a:lnTo>
                    <a:pt x="88557" y="59232"/>
                  </a:lnTo>
                  <a:lnTo>
                    <a:pt x="88849" y="57962"/>
                  </a:lnTo>
                  <a:lnTo>
                    <a:pt x="90551" y="57962"/>
                  </a:lnTo>
                  <a:lnTo>
                    <a:pt x="90982" y="61772"/>
                  </a:lnTo>
                  <a:lnTo>
                    <a:pt x="90982" y="56273"/>
                  </a:lnTo>
                  <a:lnTo>
                    <a:pt x="88468" y="56692"/>
                  </a:lnTo>
                  <a:lnTo>
                    <a:pt x="88404" y="51612"/>
                  </a:lnTo>
                  <a:lnTo>
                    <a:pt x="86474" y="47802"/>
                  </a:lnTo>
                  <a:lnTo>
                    <a:pt x="84277" y="47802"/>
                  </a:lnTo>
                  <a:lnTo>
                    <a:pt x="84277" y="61772"/>
                  </a:lnTo>
                  <a:lnTo>
                    <a:pt x="83235" y="63042"/>
                  </a:lnTo>
                  <a:lnTo>
                    <a:pt x="82156" y="63042"/>
                  </a:lnTo>
                  <a:lnTo>
                    <a:pt x="82296" y="61772"/>
                  </a:lnTo>
                  <a:lnTo>
                    <a:pt x="83223" y="61772"/>
                  </a:lnTo>
                  <a:lnTo>
                    <a:pt x="84150" y="60502"/>
                  </a:lnTo>
                  <a:lnTo>
                    <a:pt x="84277" y="61772"/>
                  </a:lnTo>
                  <a:lnTo>
                    <a:pt x="84277" y="47802"/>
                  </a:lnTo>
                  <a:lnTo>
                    <a:pt x="84010" y="50342"/>
                  </a:lnTo>
                  <a:lnTo>
                    <a:pt x="82257" y="50342"/>
                  </a:lnTo>
                  <a:lnTo>
                    <a:pt x="82486" y="47802"/>
                  </a:lnTo>
                  <a:lnTo>
                    <a:pt x="82600" y="46532"/>
                  </a:lnTo>
                  <a:lnTo>
                    <a:pt x="83032" y="45262"/>
                  </a:lnTo>
                  <a:lnTo>
                    <a:pt x="83477" y="43992"/>
                  </a:lnTo>
                  <a:lnTo>
                    <a:pt x="83769" y="43992"/>
                  </a:lnTo>
                  <a:lnTo>
                    <a:pt x="83464" y="42722"/>
                  </a:lnTo>
                  <a:lnTo>
                    <a:pt x="82092" y="41452"/>
                  </a:lnTo>
                  <a:lnTo>
                    <a:pt x="77901" y="38912"/>
                  </a:lnTo>
                  <a:lnTo>
                    <a:pt x="83680" y="37642"/>
                  </a:lnTo>
                  <a:lnTo>
                    <a:pt x="81102" y="35102"/>
                  </a:lnTo>
                  <a:lnTo>
                    <a:pt x="79235" y="32562"/>
                  </a:lnTo>
                  <a:lnTo>
                    <a:pt x="80454" y="31292"/>
                  </a:lnTo>
                  <a:lnTo>
                    <a:pt x="77431" y="31292"/>
                  </a:lnTo>
                  <a:lnTo>
                    <a:pt x="75946" y="30276"/>
                  </a:lnTo>
                  <a:lnTo>
                    <a:pt x="75946" y="68122"/>
                  </a:lnTo>
                  <a:lnTo>
                    <a:pt x="71272" y="68122"/>
                  </a:lnTo>
                  <a:lnTo>
                    <a:pt x="74663" y="66852"/>
                  </a:lnTo>
                  <a:lnTo>
                    <a:pt x="75946" y="68122"/>
                  </a:lnTo>
                  <a:lnTo>
                    <a:pt x="75946" y="30276"/>
                  </a:lnTo>
                  <a:lnTo>
                    <a:pt x="73723" y="28752"/>
                  </a:lnTo>
                  <a:lnTo>
                    <a:pt x="75107" y="27482"/>
                  </a:lnTo>
                  <a:lnTo>
                    <a:pt x="73367" y="26212"/>
                  </a:lnTo>
                  <a:lnTo>
                    <a:pt x="71894" y="26212"/>
                  </a:lnTo>
                  <a:lnTo>
                    <a:pt x="71894" y="63042"/>
                  </a:lnTo>
                  <a:lnTo>
                    <a:pt x="71285" y="63042"/>
                  </a:lnTo>
                  <a:lnTo>
                    <a:pt x="69532" y="60502"/>
                  </a:lnTo>
                  <a:lnTo>
                    <a:pt x="68021" y="59677"/>
                  </a:lnTo>
                  <a:lnTo>
                    <a:pt x="70434" y="60502"/>
                  </a:lnTo>
                  <a:lnTo>
                    <a:pt x="69837" y="59232"/>
                  </a:lnTo>
                  <a:lnTo>
                    <a:pt x="69329" y="58127"/>
                  </a:lnTo>
                  <a:lnTo>
                    <a:pt x="66776" y="59232"/>
                  </a:lnTo>
                  <a:lnTo>
                    <a:pt x="67627" y="59537"/>
                  </a:lnTo>
                  <a:lnTo>
                    <a:pt x="68884" y="60502"/>
                  </a:lnTo>
                  <a:lnTo>
                    <a:pt x="65786" y="60502"/>
                  </a:lnTo>
                  <a:lnTo>
                    <a:pt x="68580" y="64312"/>
                  </a:lnTo>
                  <a:lnTo>
                    <a:pt x="69113" y="64312"/>
                  </a:lnTo>
                  <a:lnTo>
                    <a:pt x="69329" y="63042"/>
                  </a:lnTo>
                  <a:lnTo>
                    <a:pt x="69481" y="63042"/>
                  </a:lnTo>
                  <a:lnTo>
                    <a:pt x="69659" y="65582"/>
                  </a:lnTo>
                  <a:lnTo>
                    <a:pt x="69354" y="65582"/>
                  </a:lnTo>
                  <a:lnTo>
                    <a:pt x="67716" y="65176"/>
                  </a:lnTo>
                  <a:lnTo>
                    <a:pt x="67716" y="74472"/>
                  </a:lnTo>
                  <a:lnTo>
                    <a:pt x="65722" y="74472"/>
                  </a:lnTo>
                  <a:lnTo>
                    <a:pt x="65709" y="73202"/>
                  </a:lnTo>
                  <a:lnTo>
                    <a:pt x="67703" y="73202"/>
                  </a:lnTo>
                  <a:lnTo>
                    <a:pt x="67716" y="74472"/>
                  </a:lnTo>
                  <a:lnTo>
                    <a:pt x="67716" y="65176"/>
                  </a:lnTo>
                  <a:lnTo>
                    <a:pt x="64325" y="64312"/>
                  </a:lnTo>
                  <a:lnTo>
                    <a:pt x="65786" y="60502"/>
                  </a:lnTo>
                  <a:lnTo>
                    <a:pt x="66916" y="57962"/>
                  </a:lnTo>
                  <a:lnTo>
                    <a:pt x="67513" y="56692"/>
                  </a:lnTo>
                  <a:lnTo>
                    <a:pt x="67805" y="55422"/>
                  </a:lnTo>
                  <a:lnTo>
                    <a:pt x="66522" y="55422"/>
                  </a:lnTo>
                  <a:lnTo>
                    <a:pt x="63842" y="54698"/>
                  </a:lnTo>
                  <a:lnTo>
                    <a:pt x="63842" y="65582"/>
                  </a:lnTo>
                  <a:lnTo>
                    <a:pt x="63233" y="65379"/>
                  </a:lnTo>
                  <a:lnTo>
                    <a:pt x="63233" y="66852"/>
                  </a:lnTo>
                  <a:lnTo>
                    <a:pt x="57302" y="66852"/>
                  </a:lnTo>
                  <a:lnTo>
                    <a:pt x="60528" y="68122"/>
                  </a:lnTo>
                  <a:lnTo>
                    <a:pt x="62509" y="69392"/>
                  </a:lnTo>
                  <a:lnTo>
                    <a:pt x="61696" y="69392"/>
                  </a:lnTo>
                  <a:lnTo>
                    <a:pt x="61696" y="77012"/>
                  </a:lnTo>
                  <a:lnTo>
                    <a:pt x="60706" y="75742"/>
                  </a:lnTo>
                  <a:lnTo>
                    <a:pt x="59880" y="75742"/>
                  </a:lnTo>
                  <a:lnTo>
                    <a:pt x="59880" y="80822"/>
                  </a:lnTo>
                  <a:lnTo>
                    <a:pt x="57619" y="82461"/>
                  </a:lnTo>
                  <a:lnTo>
                    <a:pt x="57619" y="106222"/>
                  </a:lnTo>
                  <a:lnTo>
                    <a:pt x="56603" y="107492"/>
                  </a:lnTo>
                  <a:lnTo>
                    <a:pt x="56591" y="106222"/>
                  </a:lnTo>
                  <a:lnTo>
                    <a:pt x="57619" y="106222"/>
                  </a:lnTo>
                  <a:lnTo>
                    <a:pt x="57619" y="82461"/>
                  </a:lnTo>
                  <a:lnTo>
                    <a:pt x="57099" y="82842"/>
                  </a:lnTo>
                  <a:lnTo>
                    <a:pt x="57099" y="98602"/>
                  </a:lnTo>
                  <a:lnTo>
                    <a:pt x="57035" y="99872"/>
                  </a:lnTo>
                  <a:lnTo>
                    <a:pt x="55968" y="99872"/>
                  </a:lnTo>
                  <a:lnTo>
                    <a:pt x="55968" y="116382"/>
                  </a:lnTo>
                  <a:lnTo>
                    <a:pt x="54330" y="115112"/>
                  </a:lnTo>
                  <a:lnTo>
                    <a:pt x="54356" y="116382"/>
                  </a:lnTo>
                  <a:lnTo>
                    <a:pt x="52235" y="116382"/>
                  </a:lnTo>
                  <a:lnTo>
                    <a:pt x="51841" y="115112"/>
                  </a:lnTo>
                  <a:lnTo>
                    <a:pt x="49911" y="111302"/>
                  </a:lnTo>
                  <a:lnTo>
                    <a:pt x="54483" y="113842"/>
                  </a:lnTo>
                  <a:lnTo>
                    <a:pt x="53606" y="111302"/>
                  </a:lnTo>
                  <a:lnTo>
                    <a:pt x="53835" y="110032"/>
                  </a:lnTo>
                  <a:lnTo>
                    <a:pt x="55333" y="111302"/>
                  </a:lnTo>
                  <a:lnTo>
                    <a:pt x="55003" y="112572"/>
                  </a:lnTo>
                  <a:lnTo>
                    <a:pt x="55537" y="113842"/>
                  </a:lnTo>
                  <a:lnTo>
                    <a:pt x="55968" y="116382"/>
                  </a:lnTo>
                  <a:lnTo>
                    <a:pt x="55968" y="99872"/>
                  </a:lnTo>
                  <a:lnTo>
                    <a:pt x="53213" y="99872"/>
                  </a:lnTo>
                  <a:lnTo>
                    <a:pt x="56299" y="98602"/>
                  </a:lnTo>
                  <a:lnTo>
                    <a:pt x="54660" y="97332"/>
                  </a:lnTo>
                  <a:lnTo>
                    <a:pt x="55346" y="97332"/>
                  </a:lnTo>
                  <a:lnTo>
                    <a:pt x="57099" y="98602"/>
                  </a:lnTo>
                  <a:lnTo>
                    <a:pt x="57099" y="82842"/>
                  </a:lnTo>
                  <a:lnTo>
                    <a:pt x="54610" y="84632"/>
                  </a:lnTo>
                  <a:lnTo>
                    <a:pt x="54711" y="82092"/>
                  </a:lnTo>
                  <a:lnTo>
                    <a:pt x="54749" y="78282"/>
                  </a:lnTo>
                  <a:lnTo>
                    <a:pt x="55156" y="80822"/>
                  </a:lnTo>
                  <a:lnTo>
                    <a:pt x="59880" y="80822"/>
                  </a:lnTo>
                  <a:lnTo>
                    <a:pt x="59880" y="75742"/>
                  </a:lnTo>
                  <a:lnTo>
                    <a:pt x="59588" y="75742"/>
                  </a:lnTo>
                  <a:lnTo>
                    <a:pt x="59804" y="74472"/>
                  </a:lnTo>
                  <a:lnTo>
                    <a:pt x="61671" y="74472"/>
                  </a:lnTo>
                  <a:lnTo>
                    <a:pt x="61696" y="77012"/>
                  </a:lnTo>
                  <a:lnTo>
                    <a:pt x="61696" y="69392"/>
                  </a:lnTo>
                  <a:lnTo>
                    <a:pt x="60629" y="69392"/>
                  </a:lnTo>
                  <a:lnTo>
                    <a:pt x="60642" y="70662"/>
                  </a:lnTo>
                  <a:lnTo>
                    <a:pt x="58610" y="71932"/>
                  </a:lnTo>
                  <a:lnTo>
                    <a:pt x="56781" y="70662"/>
                  </a:lnTo>
                  <a:lnTo>
                    <a:pt x="56159" y="69392"/>
                  </a:lnTo>
                  <a:lnTo>
                    <a:pt x="57658" y="68122"/>
                  </a:lnTo>
                  <a:lnTo>
                    <a:pt x="56730" y="66852"/>
                  </a:lnTo>
                  <a:lnTo>
                    <a:pt x="54444" y="65582"/>
                  </a:lnTo>
                  <a:lnTo>
                    <a:pt x="54216" y="64312"/>
                  </a:lnTo>
                  <a:lnTo>
                    <a:pt x="57556" y="64312"/>
                  </a:lnTo>
                  <a:lnTo>
                    <a:pt x="60045" y="65582"/>
                  </a:lnTo>
                  <a:lnTo>
                    <a:pt x="63233" y="66852"/>
                  </a:lnTo>
                  <a:lnTo>
                    <a:pt x="63233" y="65379"/>
                  </a:lnTo>
                  <a:lnTo>
                    <a:pt x="60236" y="64312"/>
                  </a:lnTo>
                  <a:lnTo>
                    <a:pt x="61849" y="63042"/>
                  </a:lnTo>
                  <a:lnTo>
                    <a:pt x="59944" y="63042"/>
                  </a:lnTo>
                  <a:lnTo>
                    <a:pt x="59944" y="61772"/>
                  </a:lnTo>
                  <a:lnTo>
                    <a:pt x="59956" y="60502"/>
                  </a:lnTo>
                  <a:lnTo>
                    <a:pt x="59956" y="59232"/>
                  </a:lnTo>
                  <a:lnTo>
                    <a:pt x="59969" y="57962"/>
                  </a:lnTo>
                  <a:lnTo>
                    <a:pt x="61556" y="59232"/>
                  </a:lnTo>
                  <a:lnTo>
                    <a:pt x="60921" y="60502"/>
                  </a:lnTo>
                  <a:lnTo>
                    <a:pt x="61963" y="60502"/>
                  </a:lnTo>
                  <a:lnTo>
                    <a:pt x="62712" y="61772"/>
                  </a:lnTo>
                  <a:lnTo>
                    <a:pt x="63842" y="65582"/>
                  </a:lnTo>
                  <a:lnTo>
                    <a:pt x="63842" y="54698"/>
                  </a:lnTo>
                  <a:lnTo>
                    <a:pt x="61874" y="54152"/>
                  </a:lnTo>
                  <a:lnTo>
                    <a:pt x="62179" y="52882"/>
                  </a:lnTo>
                  <a:lnTo>
                    <a:pt x="64262" y="50342"/>
                  </a:lnTo>
                  <a:lnTo>
                    <a:pt x="66370" y="50342"/>
                  </a:lnTo>
                  <a:lnTo>
                    <a:pt x="69342" y="51612"/>
                  </a:lnTo>
                  <a:lnTo>
                    <a:pt x="69799" y="52882"/>
                  </a:lnTo>
                  <a:lnTo>
                    <a:pt x="70345" y="54152"/>
                  </a:lnTo>
                  <a:lnTo>
                    <a:pt x="69710" y="57962"/>
                  </a:lnTo>
                  <a:lnTo>
                    <a:pt x="69583" y="58127"/>
                  </a:lnTo>
                  <a:lnTo>
                    <a:pt x="71843" y="59232"/>
                  </a:lnTo>
                  <a:lnTo>
                    <a:pt x="71894" y="63042"/>
                  </a:lnTo>
                  <a:lnTo>
                    <a:pt x="71894" y="26212"/>
                  </a:lnTo>
                  <a:lnTo>
                    <a:pt x="71043" y="26212"/>
                  </a:lnTo>
                  <a:lnTo>
                    <a:pt x="75171" y="24942"/>
                  </a:lnTo>
                  <a:lnTo>
                    <a:pt x="72732" y="23672"/>
                  </a:lnTo>
                  <a:lnTo>
                    <a:pt x="70827" y="22402"/>
                  </a:lnTo>
                  <a:lnTo>
                    <a:pt x="72821" y="23672"/>
                  </a:lnTo>
                  <a:lnTo>
                    <a:pt x="73101" y="22402"/>
                  </a:lnTo>
                  <a:lnTo>
                    <a:pt x="73380" y="21132"/>
                  </a:lnTo>
                  <a:lnTo>
                    <a:pt x="73748" y="19862"/>
                  </a:lnTo>
                  <a:lnTo>
                    <a:pt x="72313" y="19862"/>
                  </a:lnTo>
                  <a:lnTo>
                    <a:pt x="73545" y="18592"/>
                  </a:lnTo>
                  <a:lnTo>
                    <a:pt x="67525" y="16052"/>
                  </a:lnTo>
                  <a:lnTo>
                    <a:pt x="69227" y="14782"/>
                  </a:lnTo>
                  <a:lnTo>
                    <a:pt x="70205" y="14782"/>
                  </a:lnTo>
                  <a:lnTo>
                    <a:pt x="70967" y="16052"/>
                  </a:lnTo>
                  <a:lnTo>
                    <a:pt x="74434" y="16052"/>
                  </a:lnTo>
                  <a:lnTo>
                    <a:pt x="71107" y="14782"/>
                  </a:lnTo>
                  <a:lnTo>
                    <a:pt x="71094" y="12242"/>
                  </a:lnTo>
                  <a:lnTo>
                    <a:pt x="73152" y="13512"/>
                  </a:lnTo>
                  <a:lnTo>
                    <a:pt x="73152" y="7162"/>
                  </a:lnTo>
                  <a:lnTo>
                    <a:pt x="71386" y="7988"/>
                  </a:lnTo>
                  <a:lnTo>
                    <a:pt x="71386" y="10972"/>
                  </a:lnTo>
                  <a:lnTo>
                    <a:pt x="70027" y="12242"/>
                  </a:lnTo>
                  <a:lnTo>
                    <a:pt x="69799" y="12242"/>
                  </a:lnTo>
                  <a:lnTo>
                    <a:pt x="69786" y="10972"/>
                  </a:lnTo>
                  <a:lnTo>
                    <a:pt x="70002" y="9702"/>
                  </a:lnTo>
                  <a:lnTo>
                    <a:pt x="70688" y="10972"/>
                  </a:lnTo>
                  <a:lnTo>
                    <a:pt x="71386" y="10972"/>
                  </a:lnTo>
                  <a:lnTo>
                    <a:pt x="71386" y="7988"/>
                  </a:lnTo>
                  <a:lnTo>
                    <a:pt x="67652" y="9702"/>
                  </a:lnTo>
                  <a:lnTo>
                    <a:pt x="67805" y="8432"/>
                  </a:lnTo>
                  <a:lnTo>
                    <a:pt x="65671" y="8432"/>
                  </a:lnTo>
                  <a:lnTo>
                    <a:pt x="65671" y="47802"/>
                  </a:lnTo>
                  <a:lnTo>
                    <a:pt x="65443" y="47802"/>
                  </a:lnTo>
                  <a:lnTo>
                    <a:pt x="63080" y="46532"/>
                  </a:lnTo>
                  <a:lnTo>
                    <a:pt x="63614" y="46532"/>
                  </a:lnTo>
                  <a:lnTo>
                    <a:pt x="64985" y="45262"/>
                  </a:lnTo>
                  <a:lnTo>
                    <a:pt x="65646" y="45262"/>
                  </a:lnTo>
                  <a:lnTo>
                    <a:pt x="65671" y="47802"/>
                  </a:lnTo>
                  <a:lnTo>
                    <a:pt x="65671" y="8432"/>
                  </a:lnTo>
                  <a:lnTo>
                    <a:pt x="64681" y="8432"/>
                  </a:lnTo>
                  <a:lnTo>
                    <a:pt x="62649" y="6832"/>
                  </a:lnTo>
                  <a:lnTo>
                    <a:pt x="62484" y="9702"/>
                  </a:lnTo>
                  <a:lnTo>
                    <a:pt x="60375" y="8432"/>
                  </a:lnTo>
                  <a:lnTo>
                    <a:pt x="59690" y="7162"/>
                  </a:lnTo>
                  <a:lnTo>
                    <a:pt x="60210" y="7162"/>
                  </a:lnTo>
                  <a:lnTo>
                    <a:pt x="61264" y="5892"/>
                  </a:lnTo>
                  <a:lnTo>
                    <a:pt x="61480" y="5892"/>
                  </a:lnTo>
                  <a:lnTo>
                    <a:pt x="59880" y="4622"/>
                  </a:lnTo>
                  <a:lnTo>
                    <a:pt x="59893" y="5892"/>
                  </a:lnTo>
                  <a:lnTo>
                    <a:pt x="58889" y="5892"/>
                  </a:lnTo>
                  <a:lnTo>
                    <a:pt x="58889" y="12242"/>
                  </a:lnTo>
                  <a:lnTo>
                    <a:pt x="57683" y="10972"/>
                  </a:lnTo>
                  <a:lnTo>
                    <a:pt x="56692" y="9702"/>
                  </a:lnTo>
                  <a:lnTo>
                    <a:pt x="58597" y="9702"/>
                  </a:lnTo>
                  <a:lnTo>
                    <a:pt x="58889" y="12242"/>
                  </a:lnTo>
                  <a:lnTo>
                    <a:pt x="58889" y="5892"/>
                  </a:lnTo>
                  <a:lnTo>
                    <a:pt x="56464" y="5892"/>
                  </a:lnTo>
                  <a:lnTo>
                    <a:pt x="56464" y="43992"/>
                  </a:lnTo>
                  <a:lnTo>
                    <a:pt x="56095" y="43992"/>
                  </a:lnTo>
                  <a:lnTo>
                    <a:pt x="54698" y="47802"/>
                  </a:lnTo>
                  <a:lnTo>
                    <a:pt x="53530" y="46532"/>
                  </a:lnTo>
                  <a:lnTo>
                    <a:pt x="51104" y="46532"/>
                  </a:lnTo>
                  <a:lnTo>
                    <a:pt x="51104" y="74472"/>
                  </a:lnTo>
                  <a:lnTo>
                    <a:pt x="50088" y="73202"/>
                  </a:lnTo>
                  <a:lnTo>
                    <a:pt x="49199" y="73202"/>
                  </a:lnTo>
                  <a:lnTo>
                    <a:pt x="48958" y="71932"/>
                  </a:lnTo>
                  <a:lnTo>
                    <a:pt x="51054" y="73202"/>
                  </a:lnTo>
                  <a:lnTo>
                    <a:pt x="51104" y="74472"/>
                  </a:lnTo>
                  <a:lnTo>
                    <a:pt x="51104" y="46532"/>
                  </a:lnTo>
                  <a:lnTo>
                    <a:pt x="50901" y="46532"/>
                  </a:lnTo>
                  <a:lnTo>
                    <a:pt x="50901" y="65582"/>
                  </a:lnTo>
                  <a:lnTo>
                    <a:pt x="48869" y="66852"/>
                  </a:lnTo>
                  <a:lnTo>
                    <a:pt x="49568" y="68122"/>
                  </a:lnTo>
                  <a:lnTo>
                    <a:pt x="47307" y="66852"/>
                  </a:lnTo>
                  <a:lnTo>
                    <a:pt x="48247" y="65582"/>
                  </a:lnTo>
                  <a:lnTo>
                    <a:pt x="46736" y="65582"/>
                  </a:lnTo>
                  <a:lnTo>
                    <a:pt x="45288" y="64312"/>
                  </a:lnTo>
                  <a:lnTo>
                    <a:pt x="45427" y="63042"/>
                  </a:lnTo>
                  <a:lnTo>
                    <a:pt x="47078" y="61772"/>
                  </a:lnTo>
                  <a:lnTo>
                    <a:pt x="48425" y="61772"/>
                  </a:lnTo>
                  <a:lnTo>
                    <a:pt x="48463" y="64312"/>
                  </a:lnTo>
                  <a:lnTo>
                    <a:pt x="50876" y="64312"/>
                  </a:lnTo>
                  <a:lnTo>
                    <a:pt x="48704" y="65582"/>
                  </a:lnTo>
                  <a:lnTo>
                    <a:pt x="50901" y="65582"/>
                  </a:lnTo>
                  <a:lnTo>
                    <a:pt x="50901" y="46532"/>
                  </a:lnTo>
                  <a:lnTo>
                    <a:pt x="48856" y="46532"/>
                  </a:lnTo>
                  <a:lnTo>
                    <a:pt x="45986" y="46532"/>
                  </a:lnTo>
                  <a:lnTo>
                    <a:pt x="46012" y="47802"/>
                  </a:lnTo>
                  <a:lnTo>
                    <a:pt x="45694" y="48209"/>
                  </a:lnTo>
                  <a:lnTo>
                    <a:pt x="46786" y="52882"/>
                  </a:lnTo>
                  <a:lnTo>
                    <a:pt x="50698" y="52882"/>
                  </a:lnTo>
                  <a:lnTo>
                    <a:pt x="50571" y="56692"/>
                  </a:lnTo>
                  <a:lnTo>
                    <a:pt x="50114" y="56692"/>
                  </a:lnTo>
                  <a:lnTo>
                    <a:pt x="49542" y="55422"/>
                  </a:lnTo>
                  <a:lnTo>
                    <a:pt x="47142" y="56692"/>
                  </a:lnTo>
                  <a:lnTo>
                    <a:pt x="48907" y="56692"/>
                  </a:lnTo>
                  <a:lnTo>
                    <a:pt x="49618" y="59232"/>
                  </a:lnTo>
                  <a:lnTo>
                    <a:pt x="47434" y="59232"/>
                  </a:lnTo>
                  <a:lnTo>
                    <a:pt x="46024" y="56692"/>
                  </a:lnTo>
                  <a:lnTo>
                    <a:pt x="47142" y="56692"/>
                  </a:lnTo>
                  <a:lnTo>
                    <a:pt x="47586" y="55422"/>
                  </a:lnTo>
                  <a:lnTo>
                    <a:pt x="48044" y="54152"/>
                  </a:lnTo>
                  <a:lnTo>
                    <a:pt x="47891" y="54152"/>
                  </a:lnTo>
                  <a:lnTo>
                    <a:pt x="46990" y="53809"/>
                  </a:lnTo>
                  <a:lnTo>
                    <a:pt x="47078" y="54152"/>
                  </a:lnTo>
                  <a:lnTo>
                    <a:pt x="45758" y="53314"/>
                  </a:lnTo>
                  <a:lnTo>
                    <a:pt x="44678" y="52882"/>
                  </a:lnTo>
                  <a:lnTo>
                    <a:pt x="45085" y="52882"/>
                  </a:lnTo>
                  <a:lnTo>
                    <a:pt x="44094" y="52247"/>
                  </a:lnTo>
                  <a:lnTo>
                    <a:pt x="44094" y="60502"/>
                  </a:lnTo>
                  <a:lnTo>
                    <a:pt x="43738" y="60629"/>
                  </a:lnTo>
                  <a:lnTo>
                    <a:pt x="43738" y="83362"/>
                  </a:lnTo>
                  <a:lnTo>
                    <a:pt x="42722" y="84632"/>
                  </a:lnTo>
                  <a:lnTo>
                    <a:pt x="42710" y="83362"/>
                  </a:lnTo>
                  <a:lnTo>
                    <a:pt x="43738" y="83362"/>
                  </a:lnTo>
                  <a:lnTo>
                    <a:pt x="43738" y="60629"/>
                  </a:lnTo>
                  <a:lnTo>
                    <a:pt x="42583" y="61023"/>
                  </a:lnTo>
                  <a:lnTo>
                    <a:pt x="42583" y="68122"/>
                  </a:lnTo>
                  <a:lnTo>
                    <a:pt x="41224" y="68478"/>
                  </a:lnTo>
                  <a:lnTo>
                    <a:pt x="41224" y="69392"/>
                  </a:lnTo>
                  <a:lnTo>
                    <a:pt x="41173" y="70662"/>
                  </a:lnTo>
                  <a:lnTo>
                    <a:pt x="39230" y="69392"/>
                  </a:lnTo>
                  <a:lnTo>
                    <a:pt x="41224" y="69392"/>
                  </a:lnTo>
                  <a:lnTo>
                    <a:pt x="41224" y="68478"/>
                  </a:lnTo>
                  <a:lnTo>
                    <a:pt x="37655" y="69392"/>
                  </a:lnTo>
                  <a:lnTo>
                    <a:pt x="37388" y="66852"/>
                  </a:lnTo>
                  <a:lnTo>
                    <a:pt x="37236" y="65405"/>
                  </a:lnTo>
                  <a:lnTo>
                    <a:pt x="37236" y="66852"/>
                  </a:lnTo>
                  <a:lnTo>
                    <a:pt x="36398" y="68122"/>
                  </a:lnTo>
                  <a:lnTo>
                    <a:pt x="36029" y="68122"/>
                  </a:lnTo>
                  <a:lnTo>
                    <a:pt x="36029" y="77012"/>
                  </a:lnTo>
                  <a:lnTo>
                    <a:pt x="34544" y="76085"/>
                  </a:lnTo>
                  <a:lnTo>
                    <a:pt x="34544" y="80822"/>
                  </a:lnTo>
                  <a:lnTo>
                    <a:pt x="32677" y="80822"/>
                  </a:lnTo>
                  <a:lnTo>
                    <a:pt x="32359" y="79552"/>
                  </a:lnTo>
                  <a:lnTo>
                    <a:pt x="34493" y="79552"/>
                  </a:lnTo>
                  <a:lnTo>
                    <a:pt x="34544" y="80822"/>
                  </a:lnTo>
                  <a:lnTo>
                    <a:pt x="34544" y="76085"/>
                  </a:lnTo>
                  <a:lnTo>
                    <a:pt x="34010" y="75742"/>
                  </a:lnTo>
                  <a:lnTo>
                    <a:pt x="33909" y="74472"/>
                  </a:lnTo>
                  <a:lnTo>
                    <a:pt x="34963" y="74472"/>
                  </a:lnTo>
                  <a:lnTo>
                    <a:pt x="35902" y="75742"/>
                  </a:lnTo>
                  <a:lnTo>
                    <a:pt x="36029" y="77012"/>
                  </a:lnTo>
                  <a:lnTo>
                    <a:pt x="36029" y="68122"/>
                  </a:lnTo>
                  <a:lnTo>
                    <a:pt x="35306" y="68122"/>
                  </a:lnTo>
                  <a:lnTo>
                    <a:pt x="35458" y="66852"/>
                  </a:lnTo>
                  <a:lnTo>
                    <a:pt x="37236" y="66852"/>
                  </a:lnTo>
                  <a:lnTo>
                    <a:pt x="37236" y="65405"/>
                  </a:lnTo>
                  <a:lnTo>
                    <a:pt x="37122" y="64312"/>
                  </a:lnTo>
                  <a:lnTo>
                    <a:pt x="38646" y="65582"/>
                  </a:lnTo>
                  <a:lnTo>
                    <a:pt x="42583" y="68122"/>
                  </a:lnTo>
                  <a:lnTo>
                    <a:pt x="42583" y="61023"/>
                  </a:lnTo>
                  <a:lnTo>
                    <a:pt x="40360" y="61772"/>
                  </a:lnTo>
                  <a:lnTo>
                    <a:pt x="41567" y="63042"/>
                  </a:lnTo>
                  <a:lnTo>
                    <a:pt x="39903" y="63042"/>
                  </a:lnTo>
                  <a:lnTo>
                    <a:pt x="39217" y="61772"/>
                  </a:lnTo>
                  <a:lnTo>
                    <a:pt x="41084" y="60502"/>
                  </a:lnTo>
                  <a:lnTo>
                    <a:pt x="44094" y="60502"/>
                  </a:lnTo>
                  <a:lnTo>
                    <a:pt x="44094" y="52247"/>
                  </a:lnTo>
                  <a:lnTo>
                    <a:pt x="43103" y="51612"/>
                  </a:lnTo>
                  <a:lnTo>
                    <a:pt x="42418" y="51612"/>
                  </a:lnTo>
                  <a:lnTo>
                    <a:pt x="42418" y="57962"/>
                  </a:lnTo>
                  <a:lnTo>
                    <a:pt x="42202" y="59232"/>
                  </a:lnTo>
                  <a:lnTo>
                    <a:pt x="40005" y="59232"/>
                  </a:lnTo>
                  <a:lnTo>
                    <a:pt x="39852" y="57962"/>
                  </a:lnTo>
                  <a:lnTo>
                    <a:pt x="40805" y="56692"/>
                  </a:lnTo>
                  <a:lnTo>
                    <a:pt x="41503" y="55422"/>
                  </a:lnTo>
                  <a:lnTo>
                    <a:pt x="41440" y="56692"/>
                  </a:lnTo>
                  <a:lnTo>
                    <a:pt x="42037" y="57962"/>
                  </a:lnTo>
                  <a:lnTo>
                    <a:pt x="42418" y="57962"/>
                  </a:lnTo>
                  <a:lnTo>
                    <a:pt x="42418" y="51612"/>
                  </a:lnTo>
                  <a:lnTo>
                    <a:pt x="41960" y="51612"/>
                  </a:lnTo>
                  <a:lnTo>
                    <a:pt x="42024" y="50342"/>
                  </a:lnTo>
                  <a:lnTo>
                    <a:pt x="43230" y="50342"/>
                  </a:lnTo>
                  <a:lnTo>
                    <a:pt x="42697" y="49072"/>
                  </a:lnTo>
                  <a:lnTo>
                    <a:pt x="42545" y="49072"/>
                  </a:lnTo>
                  <a:lnTo>
                    <a:pt x="43726" y="47993"/>
                  </a:lnTo>
                  <a:lnTo>
                    <a:pt x="43510" y="47802"/>
                  </a:lnTo>
                  <a:lnTo>
                    <a:pt x="44323" y="45262"/>
                  </a:lnTo>
                  <a:lnTo>
                    <a:pt x="45377" y="45262"/>
                  </a:lnTo>
                  <a:lnTo>
                    <a:pt x="46266" y="43992"/>
                  </a:lnTo>
                  <a:lnTo>
                    <a:pt x="49453" y="45262"/>
                  </a:lnTo>
                  <a:lnTo>
                    <a:pt x="55486" y="45262"/>
                  </a:lnTo>
                  <a:lnTo>
                    <a:pt x="54241" y="43992"/>
                  </a:lnTo>
                  <a:lnTo>
                    <a:pt x="55638" y="42722"/>
                  </a:lnTo>
                  <a:lnTo>
                    <a:pt x="56388" y="42722"/>
                  </a:lnTo>
                  <a:lnTo>
                    <a:pt x="56464" y="43992"/>
                  </a:lnTo>
                  <a:lnTo>
                    <a:pt x="56464" y="5892"/>
                  </a:lnTo>
                  <a:lnTo>
                    <a:pt x="55943" y="5892"/>
                  </a:lnTo>
                  <a:lnTo>
                    <a:pt x="55943" y="40182"/>
                  </a:lnTo>
                  <a:lnTo>
                    <a:pt x="52006" y="37642"/>
                  </a:lnTo>
                  <a:lnTo>
                    <a:pt x="50749" y="36055"/>
                  </a:lnTo>
                  <a:lnTo>
                    <a:pt x="50965" y="40182"/>
                  </a:lnTo>
                  <a:lnTo>
                    <a:pt x="50152" y="40182"/>
                  </a:lnTo>
                  <a:lnTo>
                    <a:pt x="48729" y="41452"/>
                  </a:lnTo>
                  <a:lnTo>
                    <a:pt x="47726" y="40360"/>
                  </a:lnTo>
                  <a:lnTo>
                    <a:pt x="47726" y="41452"/>
                  </a:lnTo>
                  <a:lnTo>
                    <a:pt x="47663" y="42722"/>
                  </a:lnTo>
                  <a:lnTo>
                    <a:pt x="45732" y="42722"/>
                  </a:lnTo>
                  <a:lnTo>
                    <a:pt x="45656" y="41452"/>
                  </a:lnTo>
                  <a:lnTo>
                    <a:pt x="47726" y="41452"/>
                  </a:lnTo>
                  <a:lnTo>
                    <a:pt x="47726" y="40360"/>
                  </a:lnTo>
                  <a:lnTo>
                    <a:pt x="47574" y="40182"/>
                  </a:lnTo>
                  <a:lnTo>
                    <a:pt x="48475" y="38912"/>
                  </a:lnTo>
                  <a:lnTo>
                    <a:pt x="50406" y="35623"/>
                  </a:lnTo>
                  <a:lnTo>
                    <a:pt x="50012" y="35102"/>
                  </a:lnTo>
                  <a:lnTo>
                    <a:pt x="51968" y="32562"/>
                  </a:lnTo>
                  <a:lnTo>
                    <a:pt x="52908" y="31292"/>
                  </a:lnTo>
                  <a:lnTo>
                    <a:pt x="55943" y="40182"/>
                  </a:lnTo>
                  <a:lnTo>
                    <a:pt x="55943" y="5892"/>
                  </a:lnTo>
                  <a:lnTo>
                    <a:pt x="54076" y="5892"/>
                  </a:lnTo>
                  <a:lnTo>
                    <a:pt x="53276" y="4622"/>
                  </a:lnTo>
                  <a:lnTo>
                    <a:pt x="52641" y="14782"/>
                  </a:lnTo>
                  <a:lnTo>
                    <a:pt x="51168" y="16052"/>
                  </a:lnTo>
                  <a:lnTo>
                    <a:pt x="50114" y="17322"/>
                  </a:lnTo>
                  <a:lnTo>
                    <a:pt x="49720" y="21132"/>
                  </a:lnTo>
                  <a:lnTo>
                    <a:pt x="50571" y="23672"/>
                  </a:lnTo>
                  <a:lnTo>
                    <a:pt x="50952" y="23672"/>
                  </a:lnTo>
                  <a:lnTo>
                    <a:pt x="50812" y="24942"/>
                  </a:lnTo>
                  <a:lnTo>
                    <a:pt x="49911" y="24942"/>
                  </a:lnTo>
                  <a:lnTo>
                    <a:pt x="47942" y="26212"/>
                  </a:lnTo>
                  <a:lnTo>
                    <a:pt x="50253" y="27482"/>
                  </a:lnTo>
                  <a:lnTo>
                    <a:pt x="48196" y="27482"/>
                  </a:lnTo>
                  <a:lnTo>
                    <a:pt x="48133" y="31292"/>
                  </a:lnTo>
                  <a:lnTo>
                    <a:pt x="48069" y="33832"/>
                  </a:lnTo>
                  <a:lnTo>
                    <a:pt x="37096" y="37642"/>
                  </a:lnTo>
                  <a:lnTo>
                    <a:pt x="37604" y="43992"/>
                  </a:lnTo>
                  <a:lnTo>
                    <a:pt x="36017" y="41452"/>
                  </a:lnTo>
                  <a:lnTo>
                    <a:pt x="34772" y="43992"/>
                  </a:lnTo>
                  <a:lnTo>
                    <a:pt x="33210" y="47802"/>
                  </a:lnTo>
                  <a:lnTo>
                    <a:pt x="32956" y="45262"/>
                  </a:lnTo>
                  <a:lnTo>
                    <a:pt x="26022" y="63042"/>
                  </a:lnTo>
                  <a:lnTo>
                    <a:pt x="25031" y="63042"/>
                  </a:lnTo>
                  <a:lnTo>
                    <a:pt x="24815" y="66852"/>
                  </a:lnTo>
                  <a:lnTo>
                    <a:pt x="24523" y="68122"/>
                  </a:lnTo>
                  <a:lnTo>
                    <a:pt x="23025" y="68122"/>
                  </a:lnTo>
                  <a:lnTo>
                    <a:pt x="23558" y="69392"/>
                  </a:lnTo>
                  <a:lnTo>
                    <a:pt x="28028" y="69392"/>
                  </a:lnTo>
                  <a:lnTo>
                    <a:pt x="27889" y="70662"/>
                  </a:lnTo>
                  <a:lnTo>
                    <a:pt x="23050" y="70662"/>
                  </a:lnTo>
                  <a:lnTo>
                    <a:pt x="18986" y="80822"/>
                  </a:lnTo>
                  <a:lnTo>
                    <a:pt x="22606" y="84734"/>
                  </a:lnTo>
                  <a:lnTo>
                    <a:pt x="47675" y="84734"/>
                  </a:lnTo>
                  <a:lnTo>
                    <a:pt x="48260" y="83362"/>
                  </a:lnTo>
                  <a:lnTo>
                    <a:pt x="48806" y="82092"/>
                  </a:lnTo>
                  <a:lnTo>
                    <a:pt x="48056" y="80822"/>
                  </a:lnTo>
                  <a:lnTo>
                    <a:pt x="47307" y="79552"/>
                  </a:lnTo>
                  <a:lnTo>
                    <a:pt x="45808" y="77012"/>
                  </a:lnTo>
                  <a:lnTo>
                    <a:pt x="45059" y="75742"/>
                  </a:lnTo>
                  <a:lnTo>
                    <a:pt x="50419" y="75742"/>
                  </a:lnTo>
                  <a:lnTo>
                    <a:pt x="52044" y="79552"/>
                  </a:lnTo>
                  <a:lnTo>
                    <a:pt x="51295" y="80822"/>
                  </a:lnTo>
                  <a:lnTo>
                    <a:pt x="50927" y="80822"/>
                  </a:lnTo>
                  <a:lnTo>
                    <a:pt x="50774" y="82092"/>
                  </a:lnTo>
                  <a:lnTo>
                    <a:pt x="51092" y="82092"/>
                  </a:lnTo>
                  <a:lnTo>
                    <a:pt x="48818" y="83362"/>
                  </a:lnTo>
                  <a:lnTo>
                    <a:pt x="51142" y="83362"/>
                  </a:lnTo>
                  <a:lnTo>
                    <a:pt x="51498" y="85902"/>
                  </a:lnTo>
                  <a:lnTo>
                    <a:pt x="52501" y="87172"/>
                  </a:lnTo>
                  <a:lnTo>
                    <a:pt x="52806" y="87172"/>
                  </a:lnTo>
                  <a:lnTo>
                    <a:pt x="52793" y="89712"/>
                  </a:lnTo>
                  <a:lnTo>
                    <a:pt x="52425" y="93522"/>
                  </a:lnTo>
                  <a:lnTo>
                    <a:pt x="49098" y="93522"/>
                  </a:lnTo>
                  <a:lnTo>
                    <a:pt x="51308" y="94792"/>
                  </a:lnTo>
                  <a:lnTo>
                    <a:pt x="50114" y="97332"/>
                  </a:lnTo>
                  <a:lnTo>
                    <a:pt x="47853" y="96062"/>
                  </a:lnTo>
                  <a:lnTo>
                    <a:pt x="47853" y="97332"/>
                  </a:lnTo>
                  <a:lnTo>
                    <a:pt x="49441" y="97332"/>
                  </a:lnTo>
                  <a:lnTo>
                    <a:pt x="54724" y="101142"/>
                  </a:lnTo>
                  <a:lnTo>
                    <a:pt x="54381" y="101142"/>
                  </a:lnTo>
                  <a:lnTo>
                    <a:pt x="54381" y="108762"/>
                  </a:lnTo>
                  <a:lnTo>
                    <a:pt x="53073" y="110032"/>
                  </a:lnTo>
                  <a:lnTo>
                    <a:pt x="52324" y="111302"/>
                  </a:lnTo>
                  <a:lnTo>
                    <a:pt x="50660" y="111302"/>
                  </a:lnTo>
                  <a:lnTo>
                    <a:pt x="51104" y="110032"/>
                  </a:lnTo>
                  <a:lnTo>
                    <a:pt x="51435" y="108762"/>
                  </a:lnTo>
                  <a:lnTo>
                    <a:pt x="54381" y="108762"/>
                  </a:lnTo>
                  <a:lnTo>
                    <a:pt x="54381" y="101142"/>
                  </a:lnTo>
                  <a:lnTo>
                    <a:pt x="52514" y="101142"/>
                  </a:lnTo>
                  <a:lnTo>
                    <a:pt x="52120" y="99872"/>
                  </a:lnTo>
                  <a:lnTo>
                    <a:pt x="48107" y="98602"/>
                  </a:lnTo>
                  <a:lnTo>
                    <a:pt x="48120" y="99872"/>
                  </a:lnTo>
                  <a:lnTo>
                    <a:pt x="48717" y="99872"/>
                  </a:lnTo>
                  <a:lnTo>
                    <a:pt x="50558" y="102412"/>
                  </a:lnTo>
                  <a:lnTo>
                    <a:pt x="52362" y="104952"/>
                  </a:lnTo>
                  <a:lnTo>
                    <a:pt x="49745" y="103682"/>
                  </a:lnTo>
                  <a:lnTo>
                    <a:pt x="48742" y="101142"/>
                  </a:lnTo>
                  <a:lnTo>
                    <a:pt x="45796" y="101142"/>
                  </a:lnTo>
                  <a:lnTo>
                    <a:pt x="51663" y="106222"/>
                  </a:lnTo>
                  <a:lnTo>
                    <a:pt x="48933" y="104952"/>
                  </a:lnTo>
                  <a:lnTo>
                    <a:pt x="48971" y="108762"/>
                  </a:lnTo>
                  <a:lnTo>
                    <a:pt x="47383" y="108762"/>
                  </a:lnTo>
                  <a:lnTo>
                    <a:pt x="47485" y="111302"/>
                  </a:lnTo>
                  <a:lnTo>
                    <a:pt x="47879" y="117652"/>
                  </a:lnTo>
                  <a:lnTo>
                    <a:pt x="45821" y="118922"/>
                  </a:lnTo>
                  <a:lnTo>
                    <a:pt x="48006" y="122732"/>
                  </a:lnTo>
                  <a:lnTo>
                    <a:pt x="51765" y="129082"/>
                  </a:lnTo>
                  <a:lnTo>
                    <a:pt x="49644" y="127812"/>
                  </a:lnTo>
                  <a:lnTo>
                    <a:pt x="49441" y="130352"/>
                  </a:lnTo>
                  <a:lnTo>
                    <a:pt x="48818" y="136702"/>
                  </a:lnTo>
                  <a:lnTo>
                    <a:pt x="46939" y="134162"/>
                  </a:lnTo>
                  <a:lnTo>
                    <a:pt x="47244" y="136702"/>
                  </a:lnTo>
                  <a:lnTo>
                    <a:pt x="47459" y="139242"/>
                  </a:lnTo>
                  <a:lnTo>
                    <a:pt x="50165" y="136702"/>
                  </a:lnTo>
                  <a:lnTo>
                    <a:pt x="51574" y="139242"/>
                  </a:lnTo>
                  <a:lnTo>
                    <a:pt x="52578" y="139242"/>
                  </a:lnTo>
                  <a:lnTo>
                    <a:pt x="52578" y="140512"/>
                  </a:lnTo>
                  <a:lnTo>
                    <a:pt x="53517" y="140512"/>
                  </a:lnTo>
                  <a:lnTo>
                    <a:pt x="55092" y="141274"/>
                  </a:lnTo>
                  <a:lnTo>
                    <a:pt x="55384" y="139242"/>
                  </a:lnTo>
                  <a:lnTo>
                    <a:pt x="56515" y="140512"/>
                  </a:lnTo>
                  <a:lnTo>
                    <a:pt x="56146" y="140512"/>
                  </a:lnTo>
                  <a:lnTo>
                    <a:pt x="55359" y="141401"/>
                  </a:lnTo>
                  <a:lnTo>
                    <a:pt x="58813" y="143052"/>
                  </a:lnTo>
                  <a:lnTo>
                    <a:pt x="56654" y="143052"/>
                  </a:lnTo>
                  <a:lnTo>
                    <a:pt x="56654" y="148132"/>
                  </a:lnTo>
                  <a:lnTo>
                    <a:pt x="55791" y="150672"/>
                  </a:lnTo>
                  <a:lnTo>
                    <a:pt x="55194" y="150672"/>
                  </a:lnTo>
                  <a:lnTo>
                    <a:pt x="54902" y="149872"/>
                  </a:lnTo>
                  <a:lnTo>
                    <a:pt x="54902" y="158292"/>
                  </a:lnTo>
                  <a:lnTo>
                    <a:pt x="54063" y="158292"/>
                  </a:lnTo>
                  <a:lnTo>
                    <a:pt x="54152" y="160832"/>
                  </a:lnTo>
                  <a:lnTo>
                    <a:pt x="54292" y="163372"/>
                  </a:lnTo>
                  <a:lnTo>
                    <a:pt x="51231" y="164592"/>
                  </a:lnTo>
                  <a:lnTo>
                    <a:pt x="51498" y="167182"/>
                  </a:lnTo>
                  <a:lnTo>
                    <a:pt x="50457" y="165912"/>
                  </a:lnTo>
                  <a:lnTo>
                    <a:pt x="49847" y="164642"/>
                  </a:lnTo>
                  <a:lnTo>
                    <a:pt x="50126" y="163372"/>
                  </a:lnTo>
                  <a:lnTo>
                    <a:pt x="51117" y="163372"/>
                  </a:lnTo>
                  <a:lnTo>
                    <a:pt x="51193" y="164198"/>
                  </a:lnTo>
                  <a:lnTo>
                    <a:pt x="51384" y="163372"/>
                  </a:lnTo>
                  <a:lnTo>
                    <a:pt x="51689" y="162102"/>
                  </a:lnTo>
                  <a:lnTo>
                    <a:pt x="51828" y="160832"/>
                  </a:lnTo>
                  <a:lnTo>
                    <a:pt x="52197" y="159562"/>
                  </a:lnTo>
                  <a:lnTo>
                    <a:pt x="53416" y="159562"/>
                  </a:lnTo>
                  <a:lnTo>
                    <a:pt x="53390" y="158292"/>
                  </a:lnTo>
                  <a:lnTo>
                    <a:pt x="53378" y="157022"/>
                  </a:lnTo>
                  <a:lnTo>
                    <a:pt x="52539" y="155752"/>
                  </a:lnTo>
                  <a:lnTo>
                    <a:pt x="51765" y="155752"/>
                  </a:lnTo>
                  <a:lnTo>
                    <a:pt x="51752" y="154482"/>
                  </a:lnTo>
                  <a:lnTo>
                    <a:pt x="53276" y="154482"/>
                  </a:lnTo>
                  <a:lnTo>
                    <a:pt x="54114" y="155752"/>
                  </a:lnTo>
                  <a:lnTo>
                    <a:pt x="54813" y="155752"/>
                  </a:lnTo>
                  <a:lnTo>
                    <a:pt x="54902" y="158292"/>
                  </a:lnTo>
                  <a:lnTo>
                    <a:pt x="54902" y="149872"/>
                  </a:lnTo>
                  <a:lnTo>
                    <a:pt x="54737" y="149402"/>
                  </a:lnTo>
                  <a:lnTo>
                    <a:pt x="53390" y="148132"/>
                  </a:lnTo>
                  <a:lnTo>
                    <a:pt x="56654" y="148132"/>
                  </a:lnTo>
                  <a:lnTo>
                    <a:pt x="56654" y="143052"/>
                  </a:lnTo>
                  <a:lnTo>
                    <a:pt x="52616" y="143052"/>
                  </a:lnTo>
                  <a:lnTo>
                    <a:pt x="51193" y="144322"/>
                  </a:lnTo>
                  <a:lnTo>
                    <a:pt x="49606" y="144322"/>
                  </a:lnTo>
                  <a:lnTo>
                    <a:pt x="48399" y="141782"/>
                  </a:lnTo>
                  <a:lnTo>
                    <a:pt x="47307" y="143052"/>
                  </a:lnTo>
                  <a:lnTo>
                    <a:pt x="46888" y="143052"/>
                  </a:lnTo>
                  <a:lnTo>
                    <a:pt x="45935" y="154482"/>
                  </a:lnTo>
                  <a:lnTo>
                    <a:pt x="48704" y="155778"/>
                  </a:lnTo>
                  <a:lnTo>
                    <a:pt x="50685" y="157022"/>
                  </a:lnTo>
                  <a:lnTo>
                    <a:pt x="50736" y="158292"/>
                  </a:lnTo>
                  <a:lnTo>
                    <a:pt x="47904" y="155752"/>
                  </a:lnTo>
                  <a:lnTo>
                    <a:pt x="50482" y="158292"/>
                  </a:lnTo>
                  <a:lnTo>
                    <a:pt x="48094" y="159651"/>
                  </a:lnTo>
                  <a:lnTo>
                    <a:pt x="45974" y="160832"/>
                  </a:lnTo>
                  <a:lnTo>
                    <a:pt x="49695" y="160832"/>
                  </a:lnTo>
                  <a:lnTo>
                    <a:pt x="48056" y="162102"/>
                  </a:lnTo>
                  <a:lnTo>
                    <a:pt x="48285" y="162102"/>
                  </a:lnTo>
                  <a:lnTo>
                    <a:pt x="46799" y="164642"/>
                  </a:lnTo>
                  <a:lnTo>
                    <a:pt x="45681" y="165912"/>
                  </a:lnTo>
                  <a:lnTo>
                    <a:pt x="45999" y="167182"/>
                  </a:lnTo>
                  <a:lnTo>
                    <a:pt x="47358" y="167182"/>
                  </a:lnTo>
                  <a:lnTo>
                    <a:pt x="48869" y="165912"/>
                  </a:lnTo>
                  <a:lnTo>
                    <a:pt x="48958" y="168452"/>
                  </a:lnTo>
                  <a:lnTo>
                    <a:pt x="47459" y="168452"/>
                  </a:lnTo>
                  <a:lnTo>
                    <a:pt x="43281" y="170992"/>
                  </a:lnTo>
                  <a:lnTo>
                    <a:pt x="49669" y="169722"/>
                  </a:lnTo>
                  <a:lnTo>
                    <a:pt x="49695" y="172262"/>
                  </a:lnTo>
                  <a:lnTo>
                    <a:pt x="47828" y="170992"/>
                  </a:lnTo>
                  <a:lnTo>
                    <a:pt x="49047" y="173532"/>
                  </a:lnTo>
                  <a:lnTo>
                    <a:pt x="48056" y="173532"/>
                  </a:lnTo>
                  <a:lnTo>
                    <a:pt x="49339" y="174802"/>
                  </a:lnTo>
                  <a:lnTo>
                    <a:pt x="49974" y="177342"/>
                  </a:lnTo>
                  <a:lnTo>
                    <a:pt x="48831" y="176072"/>
                  </a:lnTo>
                  <a:lnTo>
                    <a:pt x="45961" y="176072"/>
                  </a:lnTo>
                  <a:lnTo>
                    <a:pt x="45720" y="181152"/>
                  </a:lnTo>
                  <a:lnTo>
                    <a:pt x="47828" y="181152"/>
                  </a:lnTo>
                  <a:lnTo>
                    <a:pt x="47777" y="183692"/>
                  </a:lnTo>
                  <a:lnTo>
                    <a:pt x="44919" y="183692"/>
                  </a:lnTo>
                  <a:lnTo>
                    <a:pt x="48374" y="186232"/>
                  </a:lnTo>
                  <a:lnTo>
                    <a:pt x="46621" y="187502"/>
                  </a:lnTo>
                  <a:lnTo>
                    <a:pt x="44894" y="190042"/>
                  </a:lnTo>
                  <a:lnTo>
                    <a:pt x="45288" y="198932"/>
                  </a:lnTo>
                  <a:lnTo>
                    <a:pt x="45999" y="198932"/>
                  </a:lnTo>
                  <a:lnTo>
                    <a:pt x="46990" y="200202"/>
                  </a:lnTo>
                  <a:lnTo>
                    <a:pt x="47078" y="201472"/>
                  </a:lnTo>
                  <a:lnTo>
                    <a:pt x="45567" y="201472"/>
                  </a:lnTo>
                  <a:lnTo>
                    <a:pt x="45885" y="202742"/>
                  </a:lnTo>
                  <a:lnTo>
                    <a:pt x="46723" y="204012"/>
                  </a:lnTo>
                  <a:lnTo>
                    <a:pt x="47066" y="207822"/>
                  </a:lnTo>
                  <a:lnTo>
                    <a:pt x="45935" y="206552"/>
                  </a:lnTo>
                  <a:lnTo>
                    <a:pt x="45567" y="207822"/>
                  </a:lnTo>
                  <a:lnTo>
                    <a:pt x="45783" y="228142"/>
                  </a:lnTo>
                  <a:lnTo>
                    <a:pt x="45567" y="228142"/>
                  </a:lnTo>
                  <a:lnTo>
                    <a:pt x="47104" y="229412"/>
                  </a:lnTo>
                  <a:lnTo>
                    <a:pt x="46050" y="226872"/>
                  </a:lnTo>
                  <a:lnTo>
                    <a:pt x="48044" y="226872"/>
                  </a:lnTo>
                  <a:lnTo>
                    <a:pt x="48044" y="225602"/>
                  </a:lnTo>
                  <a:lnTo>
                    <a:pt x="48260" y="225602"/>
                  </a:lnTo>
                  <a:lnTo>
                    <a:pt x="50546" y="226872"/>
                  </a:lnTo>
                  <a:lnTo>
                    <a:pt x="50317" y="226974"/>
                  </a:lnTo>
                  <a:lnTo>
                    <a:pt x="50317" y="239572"/>
                  </a:lnTo>
                  <a:lnTo>
                    <a:pt x="49720" y="240842"/>
                  </a:lnTo>
                  <a:lnTo>
                    <a:pt x="49276" y="242112"/>
                  </a:lnTo>
                  <a:lnTo>
                    <a:pt x="49123" y="240842"/>
                  </a:lnTo>
                  <a:lnTo>
                    <a:pt x="48475" y="238302"/>
                  </a:lnTo>
                  <a:lnTo>
                    <a:pt x="47853" y="237832"/>
                  </a:lnTo>
                  <a:lnTo>
                    <a:pt x="48094" y="237032"/>
                  </a:lnTo>
                  <a:lnTo>
                    <a:pt x="49072" y="237032"/>
                  </a:lnTo>
                  <a:lnTo>
                    <a:pt x="50317" y="239572"/>
                  </a:lnTo>
                  <a:lnTo>
                    <a:pt x="50317" y="226974"/>
                  </a:lnTo>
                  <a:lnTo>
                    <a:pt x="47307" y="228142"/>
                  </a:lnTo>
                  <a:lnTo>
                    <a:pt x="47332" y="230682"/>
                  </a:lnTo>
                  <a:lnTo>
                    <a:pt x="45364" y="229412"/>
                  </a:lnTo>
                  <a:lnTo>
                    <a:pt x="44767" y="231952"/>
                  </a:lnTo>
                  <a:lnTo>
                    <a:pt x="44183" y="233222"/>
                  </a:lnTo>
                  <a:lnTo>
                    <a:pt x="44869" y="233222"/>
                  </a:lnTo>
                  <a:lnTo>
                    <a:pt x="45923" y="231952"/>
                  </a:lnTo>
                  <a:lnTo>
                    <a:pt x="47307" y="231952"/>
                  </a:lnTo>
                  <a:lnTo>
                    <a:pt x="49237" y="234492"/>
                  </a:lnTo>
                  <a:lnTo>
                    <a:pt x="43599" y="234492"/>
                  </a:lnTo>
                  <a:lnTo>
                    <a:pt x="43903" y="235762"/>
                  </a:lnTo>
                  <a:lnTo>
                    <a:pt x="45199" y="238252"/>
                  </a:lnTo>
                  <a:lnTo>
                    <a:pt x="46355" y="237032"/>
                  </a:lnTo>
                  <a:lnTo>
                    <a:pt x="47320" y="235762"/>
                  </a:lnTo>
                  <a:lnTo>
                    <a:pt x="47409" y="237032"/>
                  </a:lnTo>
                  <a:lnTo>
                    <a:pt x="47536" y="237591"/>
                  </a:lnTo>
                  <a:lnTo>
                    <a:pt x="46812" y="237032"/>
                  </a:lnTo>
                  <a:lnTo>
                    <a:pt x="46228" y="239572"/>
                  </a:lnTo>
                  <a:lnTo>
                    <a:pt x="45326" y="242112"/>
                  </a:lnTo>
                  <a:lnTo>
                    <a:pt x="44069" y="239572"/>
                  </a:lnTo>
                  <a:lnTo>
                    <a:pt x="43929" y="243382"/>
                  </a:lnTo>
                  <a:lnTo>
                    <a:pt x="43789" y="244652"/>
                  </a:lnTo>
                  <a:lnTo>
                    <a:pt x="44030" y="245922"/>
                  </a:lnTo>
                  <a:lnTo>
                    <a:pt x="45770" y="245922"/>
                  </a:lnTo>
                  <a:lnTo>
                    <a:pt x="42608" y="249732"/>
                  </a:lnTo>
                  <a:lnTo>
                    <a:pt x="43561" y="249732"/>
                  </a:lnTo>
                  <a:lnTo>
                    <a:pt x="43738" y="251739"/>
                  </a:lnTo>
                  <a:lnTo>
                    <a:pt x="43853" y="256755"/>
                  </a:lnTo>
                  <a:lnTo>
                    <a:pt x="43421" y="257644"/>
                  </a:lnTo>
                  <a:lnTo>
                    <a:pt x="44335" y="258267"/>
                  </a:lnTo>
                  <a:lnTo>
                    <a:pt x="45770" y="259168"/>
                  </a:lnTo>
                  <a:lnTo>
                    <a:pt x="47205" y="257022"/>
                  </a:lnTo>
                  <a:lnTo>
                    <a:pt x="44996" y="256832"/>
                  </a:lnTo>
                  <a:lnTo>
                    <a:pt x="44792" y="256819"/>
                  </a:lnTo>
                  <a:lnTo>
                    <a:pt x="47142" y="255460"/>
                  </a:lnTo>
                  <a:lnTo>
                    <a:pt x="44373" y="251802"/>
                  </a:lnTo>
                  <a:lnTo>
                    <a:pt x="46316" y="251955"/>
                  </a:lnTo>
                  <a:lnTo>
                    <a:pt x="46355" y="251053"/>
                  </a:lnTo>
                  <a:lnTo>
                    <a:pt x="45300" y="250964"/>
                  </a:lnTo>
                  <a:lnTo>
                    <a:pt x="44208" y="250875"/>
                  </a:lnTo>
                  <a:lnTo>
                    <a:pt x="45669" y="249732"/>
                  </a:lnTo>
                  <a:lnTo>
                    <a:pt x="47434" y="249732"/>
                  </a:lnTo>
                  <a:lnTo>
                    <a:pt x="49047" y="254812"/>
                  </a:lnTo>
                  <a:lnTo>
                    <a:pt x="48437" y="254812"/>
                  </a:lnTo>
                  <a:lnTo>
                    <a:pt x="47828" y="253542"/>
                  </a:lnTo>
                  <a:lnTo>
                    <a:pt x="47599" y="253542"/>
                  </a:lnTo>
                  <a:lnTo>
                    <a:pt x="47612" y="255181"/>
                  </a:lnTo>
                  <a:lnTo>
                    <a:pt x="48247" y="254812"/>
                  </a:lnTo>
                  <a:lnTo>
                    <a:pt x="47586" y="258622"/>
                  </a:lnTo>
                  <a:lnTo>
                    <a:pt x="47891" y="259892"/>
                  </a:lnTo>
                  <a:lnTo>
                    <a:pt x="49110" y="259892"/>
                  </a:lnTo>
                  <a:lnTo>
                    <a:pt x="50927" y="261162"/>
                  </a:lnTo>
                  <a:lnTo>
                    <a:pt x="51320" y="262432"/>
                  </a:lnTo>
                  <a:lnTo>
                    <a:pt x="49580" y="261162"/>
                  </a:lnTo>
                  <a:lnTo>
                    <a:pt x="47574" y="261162"/>
                  </a:lnTo>
                  <a:lnTo>
                    <a:pt x="49695" y="262432"/>
                  </a:lnTo>
                  <a:lnTo>
                    <a:pt x="46507" y="263702"/>
                  </a:lnTo>
                  <a:lnTo>
                    <a:pt x="48679" y="263702"/>
                  </a:lnTo>
                  <a:lnTo>
                    <a:pt x="48082" y="264972"/>
                  </a:lnTo>
                  <a:lnTo>
                    <a:pt x="48806" y="266242"/>
                  </a:lnTo>
                  <a:lnTo>
                    <a:pt x="49263" y="267512"/>
                  </a:lnTo>
                  <a:lnTo>
                    <a:pt x="49034" y="267512"/>
                  </a:lnTo>
                  <a:lnTo>
                    <a:pt x="45935" y="266242"/>
                  </a:lnTo>
                  <a:lnTo>
                    <a:pt x="45707" y="265112"/>
                  </a:lnTo>
                  <a:lnTo>
                    <a:pt x="44716" y="266242"/>
                  </a:lnTo>
                  <a:lnTo>
                    <a:pt x="44183" y="266242"/>
                  </a:lnTo>
                  <a:lnTo>
                    <a:pt x="45250" y="267512"/>
                  </a:lnTo>
                  <a:lnTo>
                    <a:pt x="44729" y="267512"/>
                  </a:lnTo>
                  <a:lnTo>
                    <a:pt x="42773" y="270052"/>
                  </a:lnTo>
                  <a:lnTo>
                    <a:pt x="45300" y="271322"/>
                  </a:lnTo>
                  <a:lnTo>
                    <a:pt x="46037" y="268782"/>
                  </a:lnTo>
                  <a:lnTo>
                    <a:pt x="46850" y="267512"/>
                  </a:lnTo>
                  <a:lnTo>
                    <a:pt x="48145" y="268782"/>
                  </a:lnTo>
                  <a:lnTo>
                    <a:pt x="47955" y="271322"/>
                  </a:lnTo>
                  <a:lnTo>
                    <a:pt x="47828" y="273862"/>
                  </a:lnTo>
                  <a:lnTo>
                    <a:pt x="47980" y="273862"/>
                  </a:lnTo>
                  <a:lnTo>
                    <a:pt x="53073" y="275132"/>
                  </a:lnTo>
                  <a:lnTo>
                    <a:pt x="52235" y="280212"/>
                  </a:lnTo>
                  <a:lnTo>
                    <a:pt x="49568" y="276402"/>
                  </a:lnTo>
                  <a:lnTo>
                    <a:pt x="48691" y="275132"/>
                  </a:lnTo>
                  <a:lnTo>
                    <a:pt x="47104" y="276402"/>
                  </a:lnTo>
                  <a:lnTo>
                    <a:pt x="47078" y="273862"/>
                  </a:lnTo>
                  <a:lnTo>
                    <a:pt x="45110" y="273862"/>
                  </a:lnTo>
                  <a:lnTo>
                    <a:pt x="43675" y="275132"/>
                  </a:lnTo>
                  <a:lnTo>
                    <a:pt x="43319" y="276402"/>
                  </a:lnTo>
                  <a:lnTo>
                    <a:pt x="44018" y="279247"/>
                  </a:lnTo>
                  <a:lnTo>
                    <a:pt x="45097" y="284022"/>
                  </a:lnTo>
                  <a:lnTo>
                    <a:pt x="42583" y="281482"/>
                  </a:lnTo>
                  <a:lnTo>
                    <a:pt x="43040" y="297992"/>
                  </a:lnTo>
                  <a:lnTo>
                    <a:pt x="43268" y="299262"/>
                  </a:lnTo>
                  <a:lnTo>
                    <a:pt x="44259" y="299262"/>
                  </a:lnTo>
                  <a:lnTo>
                    <a:pt x="45326" y="300532"/>
                  </a:lnTo>
                  <a:lnTo>
                    <a:pt x="44348" y="300532"/>
                  </a:lnTo>
                  <a:lnTo>
                    <a:pt x="42786" y="301802"/>
                  </a:lnTo>
                  <a:lnTo>
                    <a:pt x="43180" y="306882"/>
                  </a:lnTo>
                  <a:lnTo>
                    <a:pt x="44272" y="306882"/>
                  </a:lnTo>
                  <a:lnTo>
                    <a:pt x="44792" y="305612"/>
                  </a:lnTo>
                  <a:lnTo>
                    <a:pt x="46951" y="304342"/>
                  </a:lnTo>
                  <a:lnTo>
                    <a:pt x="50241" y="308152"/>
                  </a:lnTo>
                  <a:lnTo>
                    <a:pt x="49212" y="308152"/>
                  </a:lnTo>
                  <a:lnTo>
                    <a:pt x="49237" y="310692"/>
                  </a:lnTo>
                  <a:lnTo>
                    <a:pt x="48348" y="310692"/>
                  </a:lnTo>
                  <a:lnTo>
                    <a:pt x="48348" y="372262"/>
                  </a:lnTo>
                  <a:lnTo>
                    <a:pt x="48145" y="374192"/>
                  </a:lnTo>
                  <a:lnTo>
                    <a:pt x="48145" y="375462"/>
                  </a:lnTo>
                  <a:lnTo>
                    <a:pt x="47828" y="375056"/>
                  </a:lnTo>
                  <a:lnTo>
                    <a:pt x="47828" y="381812"/>
                  </a:lnTo>
                  <a:lnTo>
                    <a:pt x="47739" y="383082"/>
                  </a:lnTo>
                  <a:lnTo>
                    <a:pt x="45758" y="383082"/>
                  </a:lnTo>
                  <a:lnTo>
                    <a:pt x="45808" y="381812"/>
                  </a:lnTo>
                  <a:lnTo>
                    <a:pt x="47828" y="381812"/>
                  </a:lnTo>
                  <a:lnTo>
                    <a:pt x="47828" y="375056"/>
                  </a:lnTo>
                  <a:lnTo>
                    <a:pt x="46532" y="372922"/>
                  </a:lnTo>
                  <a:lnTo>
                    <a:pt x="48348" y="372262"/>
                  </a:lnTo>
                  <a:lnTo>
                    <a:pt x="48348" y="310692"/>
                  </a:lnTo>
                  <a:lnTo>
                    <a:pt x="47244" y="310692"/>
                  </a:lnTo>
                  <a:lnTo>
                    <a:pt x="47218" y="308152"/>
                  </a:lnTo>
                  <a:lnTo>
                    <a:pt x="43383" y="308152"/>
                  </a:lnTo>
                  <a:lnTo>
                    <a:pt x="42862" y="313232"/>
                  </a:lnTo>
                  <a:lnTo>
                    <a:pt x="46507" y="310692"/>
                  </a:lnTo>
                  <a:lnTo>
                    <a:pt x="45554" y="313232"/>
                  </a:lnTo>
                  <a:lnTo>
                    <a:pt x="45262" y="314502"/>
                  </a:lnTo>
                  <a:lnTo>
                    <a:pt x="44284" y="314502"/>
                  </a:lnTo>
                  <a:lnTo>
                    <a:pt x="43459" y="315772"/>
                  </a:lnTo>
                  <a:lnTo>
                    <a:pt x="44399" y="324662"/>
                  </a:lnTo>
                  <a:lnTo>
                    <a:pt x="45478" y="325932"/>
                  </a:lnTo>
                  <a:lnTo>
                    <a:pt x="46431" y="327202"/>
                  </a:lnTo>
                  <a:lnTo>
                    <a:pt x="44538" y="325932"/>
                  </a:lnTo>
                  <a:lnTo>
                    <a:pt x="45135" y="329742"/>
                  </a:lnTo>
                  <a:lnTo>
                    <a:pt x="44843" y="331012"/>
                  </a:lnTo>
                  <a:lnTo>
                    <a:pt x="43205" y="332282"/>
                  </a:lnTo>
                  <a:lnTo>
                    <a:pt x="42824" y="350062"/>
                  </a:lnTo>
                  <a:lnTo>
                    <a:pt x="45466" y="351332"/>
                  </a:lnTo>
                  <a:lnTo>
                    <a:pt x="46151" y="351332"/>
                  </a:lnTo>
                  <a:lnTo>
                    <a:pt x="46304" y="352602"/>
                  </a:lnTo>
                  <a:lnTo>
                    <a:pt x="44196" y="352602"/>
                  </a:lnTo>
                  <a:lnTo>
                    <a:pt x="42811" y="357682"/>
                  </a:lnTo>
                  <a:lnTo>
                    <a:pt x="43916" y="361492"/>
                  </a:lnTo>
                  <a:lnTo>
                    <a:pt x="44018" y="364032"/>
                  </a:lnTo>
                  <a:lnTo>
                    <a:pt x="42913" y="366572"/>
                  </a:lnTo>
                  <a:lnTo>
                    <a:pt x="43497" y="371652"/>
                  </a:lnTo>
                  <a:lnTo>
                    <a:pt x="44030" y="371652"/>
                  </a:lnTo>
                  <a:lnTo>
                    <a:pt x="44056" y="374192"/>
                  </a:lnTo>
                  <a:lnTo>
                    <a:pt x="43764" y="375462"/>
                  </a:lnTo>
                  <a:lnTo>
                    <a:pt x="43548" y="375462"/>
                  </a:lnTo>
                  <a:lnTo>
                    <a:pt x="42875" y="376732"/>
                  </a:lnTo>
                  <a:lnTo>
                    <a:pt x="43522" y="380542"/>
                  </a:lnTo>
                  <a:lnTo>
                    <a:pt x="45504" y="380542"/>
                  </a:lnTo>
                  <a:lnTo>
                    <a:pt x="45516" y="383082"/>
                  </a:lnTo>
                  <a:lnTo>
                    <a:pt x="42913" y="384352"/>
                  </a:lnTo>
                  <a:lnTo>
                    <a:pt x="43840" y="384721"/>
                  </a:lnTo>
                  <a:lnTo>
                    <a:pt x="43218" y="398322"/>
                  </a:lnTo>
                  <a:lnTo>
                    <a:pt x="45643" y="400862"/>
                  </a:lnTo>
                  <a:lnTo>
                    <a:pt x="47104" y="402132"/>
                  </a:lnTo>
                  <a:lnTo>
                    <a:pt x="45821" y="402132"/>
                  </a:lnTo>
                  <a:lnTo>
                    <a:pt x="43205" y="403402"/>
                  </a:lnTo>
                  <a:lnTo>
                    <a:pt x="47078" y="404672"/>
                  </a:lnTo>
                  <a:lnTo>
                    <a:pt x="45186" y="407212"/>
                  </a:lnTo>
                  <a:lnTo>
                    <a:pt x="43916" y="408482"/>
                  </a:lnTo>
                  <a:lnTo>
                    <a:pt x="44018" y="417372"/>
                  </a:lnTo>
                  <a:lnTo>
                    <a:pt x="44323" y="417372"/>
                  </a:lnTo>
                  <a:lnTo>
                    <a:pt x="44043" y="418642"/>
                  </a:lnTo>
                  <a:lnTo>
                    <a:pt x="43726" y="426262"/>
                  </a:lnTo>
                  <a:lnTo>
                    <a:pt x="43624" y="430072"/>
                  </a:lnTo>
                  <a:lnTo>
                    <a:pt x="45377" y="430072"/>
                  </a:lnTo>
                  <a:lnTo>
                    <a:pt x="48602" y="431342"/>
                  </a:lnTo>
                  <a:lnTo>
                    <a:pt x="49999" y="436422"/>
                  </a:lnTo>
                  <a:lnTo>
                    <a:pt x="46939" y="433882"/>
                  </a:lnTo>
                  <a:lnTo>
                    <a:pt x="44081" y="432612"/>
                  </a:lnTo>
                  <a:lnTo>
                    <a:pt x="43751" y="433882"/>
                  </a:lnTo>
                  <a:lnTo>
                    <a:pt x="45961" y="433882"/>
                  </a:lnTo>
                  <a:lnTo>
                    <a:pt x="45808" y="435152"/>
                  </a:lnTo>
                  <a:lnTo>
                    <a:pt x="44754" y="435152"/>
                  </a:lnTo>
                  <a:lnTo>
                    <a:pt x="43319" y="436422"/>
                  </a:lnTo>
                  <a:lnTo>
                    <a:pt x="44615" y="436422"/>
                  </a:lnTo>
                  <a:lnTo>
                    <a:pt x="48044" y="437692"/>
                  </a:lnTo>
                  <a:lnTo>
                    <a:pt x="47510" y="438061"/>
                  </a:lnTo>
                  <a:lnTo>
                    <a:pt x="47510" y="452932"/>
                  </a:lnTo>
                  <a:lnTo>
                    <a:pt x="45326" y="458012"/>
                  </a:lnTo>
                  <a:lnTo>
                    <a:pt x="44373" y="455472"/>
                  </a:lnTo>
                  <a:lnTo>
                    <a:pt x="44005" y="454202"/>
                  </a:lnTo>
                  <a:lnTo>
                    <a:pt x="43408" y="454202"/>
                  </a:lnTo>
                  <a:lnTo>
                    <a:pt x="44958" y="452932"/>
                  </a:lnTo>
                  <a:lnTo>
                    <a:pt x="47510" y="452932"/>
                  </a:lnTo>
                  <a:lnTo>
                    <a:pt x="47510" y="438061"/>
                  </a:lnTo>
                  <a:lnTo>
                    <a:pt x="42379" y="441502"/>
                  </a:lnTo>
                  <a:lnTo>
                    <a:pt x="43776" y="442772"/>
                  </a:lnTo>
                  <a:lnTo>
                    <a:pt x="45224" y="442772"/>
                  </a:lnTo>
                  <a:lnTo>
                    <a:pt x="42824" y="444042"/>
                  </a:lnTo>
                  <a:lnTo>
                    <a:pt x="45021" y="445312"/>
                  </a:lnTo>
                  <a:lnTo>
                    <a:pt x="46240" y="445312"/>
                  </a:lnTo>
                  <a:lnTo>
                    <a:pt x="45250" y="446582"/>
                  </a:lnTo>
                  <a:lnTo>
                    <a:pt x="43599" y="446582"/>
                  </a:lnTo>
                  <a:lnTo>
                    <a:pt x="42811" y="456742"/>
                  </a:lnTo>
                  <a:lnTo>
                    <a:pt x="44069" y="460552"/>
                  </a:lnTo>
                  <a:lnTo>
                    <a:pt x="44996" y="463092"/>
                  </a:lnTo>
                  <a:lnTo>
                    <a:pt x="43230" y="460552"/>
                  </a:lnTo>
                  <a:lnTo>
                    <a:pt x="43129" y="465632"/>
                  </a:lnTo>
                  <a:lnTo>
                    <a:pt x="42773" y="466902"/>
                  </a:lnTo>
                  <a:lnTo>
                    <a:pt x="41490" y="466902"/>
                  </a:lnTo>
                  <a:lnTo>
                    <a:pt x="42100" y="474522"/>
                  </a:lnTo>
                  <a:lnTo>
                    <a:pt x="43180" y="475792"/>
                  </a:lnTo>
                  <a:lnTo>
                    <a:pt x="44919" y="478332"/>
                  </a:lnTo>
                  <a:lnTo>
                    <a:pt x="41033" y="475792"/>
                  </a:lnTo>
                  <a:lnTo>
                    <a:pt x="42138" y="477062"/>
                  </a:lnTo>
                  <a:lnTo>
                    <a:pt x="44881" y="482142"/>
                  </a:lnTo>
                  <a:lnTo>
                    <a:pt x="41719" y="480872"/>
                  </a:lnTo>
                  <a:lnTo>
                    <a:pt x="41744" y="487172"/>
                  </a:lnTo>
                  <a:lnTo>
                    <a:pt x="41617" y="491032"/>
                  </a:lnTo>
                  <a:lnTo>
                    <a:pt x="40500" y="488492"/>
                  </a:lnTo>
                  <a:lnTo>
                    <a:pt x="40106" y="492302"/>
                  </a:lnTo>
                  <a:lnTo>
                    <a:pt x="38519" y="498652"/>
                  </a:lnTo>
                  <a:lnTo>
                    <a:pt x="40424" y="506272"/>
                  </a:lnTo>
                  <a:lnTo>
                    <a:pt x="39014" y="506272"/>
                  </a:lnTo>
                  <a:lnTo>
                    <a:pt x="38836" y="512622"/>
                  </a:lnTo>
                  <a:lnTo>
                    <a:pt x="38303" y="512622"/>
                  </a:lnTo>
                  <a:lnTo>
                    <a:pt x="35052" y="518972"/>
                  </a:lnTo>
                  <a:lnTo>
                    <a:pt x="40043" y="518972"/>
                  </a:lnTo>
                  <a:lnTo>
                    <a:pt x="36791" y="520242"/>
                  </a:lnTo>
                  <a:lnTo>
                    <a:pt x="33528" y="520242"/>
                  </a:lnTo>
                  <a:lnTo>
                    <a:pt x="33972" y="530402"/>
                  </a:lnTo>
                  <a:lnTo>
                    <a:pt x="32613" y="530402"/>
                  </a:lnTo>
                  <a:lnTo>
                    <a:pt x="31229" y="531672"/>
                  </a:lnTo>
                  <a:lnTo>
                    <a:pt x="33388" y="532942"/>
                  </a:lnTo>
                  <a:lnTo>
                    <a:pt x="33413" y="535482"/>
                  </a:lnTo>
                  <a:lnTo>
                    <a:pt x="36525" y="535482"/>
                  </a:lnTo>
                  <a:lnTo>
                    <a:pt x="34429" y="538022"/>
                  </a:lnTo>
                  <a:lnTo>
                    <a:pt x="34277" y="538022"/>
                  </a:lnTo>
                  <a:lnTo>
                    <a:pt x="35420" y="539292"/>
                  </a:lnTo>
                  <a:lnTo>
                    <a:pt x="35953" y="539292"/>
                  </a:lnTo>
                  <a:lnTo>
                    <a:pt x="36766" y="538022"/>
                  </a:lnTo>
                  <a:lnTo>
                    <a:pt x="39446" y="534212"/>
                  </a:lnTo>
                  <a:lnTo>
                    <a:pt x="36182" y="539292"/>
                  </a:lnTo>
                  <a:lnTo>
                    <a:pt x="41617" y="539292"/>
                  </a:lnTo>
                  <a:lnTo>
                    <a:pt x="44030" y="536752"/>
                  </a:lnTo>
                  <a:lnTo>
                    <a:pt x="44056" y="539292"/>
                  </a:lnTo>
                  <a:lnTo>
                    <a:pt x="49491" y="539292"/>
                  </a:lnTo>
                  <a:lnTo>
                    <a:pt x="46545" y="538022"/>
                  </a:lnTo>
                  <a:lnTo>
                    <a:pt x="47078" y="536752"/>
                  </a:lnTo>
                  <a:lnTo>
                    <a:pt x="46228" y="536752"/>
                  </a:lnTo>
                  <a:lnTo>
                    <a:pt x="44780" y="534212"/>
                  </a:lnTo>
                  <a:lnTo>
                    <a:pt x="44056" y="532942"/>
                  </a:lnTo>
                  <a:lnTo>
                    <a:pt x="44805" y="532942"/>
                  </a:lnTo>
                  <a:lnTo>
                    <a:pt x="46570" y="534212"/>
                  </a:lnTo>
                  <a:lnTo>
                    <a:pt x="49999" y="538022"/>
                  </a:lnTo>
                  <a:lnTo>
                    <a:pt x="52273" y="532942"/>
                  </a:lnTo>
                  <a:lnTo>
                    <a:pt x="48399" y="529132"/>
                  </a:lnTo>
                  <a:lnTo>
                    <a:pt x="46710" y="527862"/>
                  </a:lnTo>
                  <a:lnTo>
                    <a:pt x="46926" y="526592"/>
                  </a:lnTo>
                  <a:lnTo>
                    <a:pt x="50025" y="526592"/>
                  </a:lnTo>
                  <a:lnTo>
                    <a:pt x="49644" y="525322"/>
                  </a:lnTo>
                  <a:lnTo>
                    <a:pt x="48958" y="524065"/>
                  </a:lnTo>
                  <a:lnTo>
                    <a:pt x="45986" y="525322"/>
                  </a:lnTo>
                  <a:lnTo>
                    <a:pt x="45796" y="526592"/>
                  </a:lnTo>
                  <a:lnTo>
                    <a:pt x="45593" y="529132"/>
                  </a:lnTo>
                  <a:lnTo>
                    <a:pt x="43434" y="529132"/>
                  </a:lnTo>
                  <a:lnTo>
                    <a:pt x="44831" y="526592"/>
                  </a:lnTo>
                  <a:lnTo>
                    <a:pt x="45529" y="525322"/>
                  </a:lnTo>
                  <a:lnTo>
                    <a:pt x="42773" y="526592"/>
                  </a:lnTo>
                  <a:lnTo>
                    <a:pt x="42748" y="524052"/>
                  </a:lnTo>
                  <a:lnTo>
                    <a:pt x="50419" y="524052"/>
                  </a:lnTo>
                  <a:lnTo>
                    <a:pt x="50266" y="521512"/>
                  </a:lnTo>
                  <a:lnTo>
                    <a:pt x="50038" y="517702"/>
                  </a:lnTo>
                  <a:lnTo>
                    <a:pt x="51244" y="520242"/>
                  </a:lnTo>
                  <a:lnTo>
                    <a:pt x="51219" y="517702"/>
                  </a:lnTo>
                  <a:lnTo>
                    <a:pt x="50647" y="511352"/>
                  </a:lnTo>
                  <a:lnTo>
                    <a:pt x="54216" y="515162"/>
                  </a:lnTo>
                  <a:lnTo>
                    <a:pt x="54178" y="512622"/>
                  </a:lnTo>
                  <a:lnTo>
                    <a:pt x="54063" y="511352"/>
                  </a:lnTo>
                  <a:lnTo>
                    <a:pt x="53949" y="510082"/>
                  </a:lnTo>
                  <a:lnTo>
                    <a:pt x="53327" y="510082"/>
                  </a:lnTo>
                  <a:lnTo>
                    <a:pt x="52768" y="507542"/>
                  </a:lnTo>
                  <a:lnTo>
                    <a:pt x="51930" y="507542"/>
                  </a:lnTo>
                  <a:lnTo>
                    <a:pt x="51168" y="506272"/>
                  </a:lnTo>
                  <a:lnTo>
                    <a:pt x="52654" y="505002"/>
                  </a:lnTo>
                  <a:lnTo>
                    <a:pt x="55384" y="505002"/>
                  </a:lnTo>
                  <a:lnTo>
                    <a:pt x="56222" y="506260"/>
                  </a:lnTo>
                  <a:lnTo>
                    <a:pt x="56273" y="505002"/>
                  </a:lnTo>
                  <a:lnTo>
                    <a:pt x="56324" y="503732"/>
                  </a:lnTo>
                  <a:lnTo>
                    <a:pt x="57543" y="503732"/>
                  </a:lnTo>
                  <a:lnTo>
                    <a:pt x="56489" y="502462"/>
                  </a:lnTo>
                  <a:lnTo>
                    <a:pt x="55905" y="501192"/>
                  </a:lnTo>
                  <a:lnTo>
                    <a:pt x="55727" y="500481"/>
                  </a:lnTo>
                  <a:lnTo>
                    <a:pt x="55727" y="501192"/>
                  </a:lnTo>
                  <a:lnTo>
                    <a:pt x="53352" y="499922"/>
                  </a:lnTo>
                  <a:lnTo>
                    <a:pt x="51701" y="499922"/>
                  </a:lnTo>
                  <a:lnTo>
                    <a:pt x="52692" y="501192"/>
                  </a:lnTo>
                  <a:lnTo>
                    <a:pt x="53555" y="501192"/>
                  </a:lnTo>
                  <a:lnTo>
                    <a:pt x="53949" y="503732"/>
                  </a:lnTo>
                  <a:lnTo>
                    <a:pt x="51714" y="501192"/>
                  </a:lnTo>
                  <a:lnTo>
                    <a:pt x="51701" y="499922"/>
                  </a:lnTo>
                  <a:lnTo>
                    <a:pt x="50330" y="499922"/>
                  </a:lnTo>
                  <a:lnTo>
                    <a:pt x="49936" y="498652"/>
                  </a:lnTo>
                  <a:lnTo>
                    <a:pt x="52260" y="497382"/>
                  </a:lnTo>
                  <a:lnTo>
                    <a:pt x="55727" y="501192"/>
                  </a:lnTo>
                  <a:lnTo>
                    <a:pt x="55727" y="500481"/>
                  </a:lnTo>
                  <a:lnTo>
                    <a:pt x="54952" y="497382"/>
                  </a:lnTo>
                  <a:lnTo>
                    <a:pt x="54000" y="493572"/>
                  </a:lnTo>
                  <a:lnTo>
                    <a:pt x="60515" y="493572"/>
                  </a:lnTo>
                  <a:lnTo>
                    <a:pt x="57886" y="491032"/>
                  </a:lnTo>
                  <a:lnTo>
                    <a:pt x="60426" y="491032"/>
                  </a:lnTo>
                  <a:lnTo>
                    <a:pt x="59905" y="487222"/>
                  </a:lnTo>
                  <a:lnTo>
                    <a:pt x="59740" y="485952"/>
                  </a:lnTo>
                  <a:lnTo>
                    <a:pt x="60452" y="484682"/>
                  </a:lnTo>
                  <a:lnTo>
                    <a:pt x="58610" y="483412"/>
                  </a:lnTo>
                  <a:lnTo>
                    <a:pt x="56184" y="482142"/>
                  </a:lnTo>
                  <a:lnTo>
                    <a:pt x="57086" y="482142"/>
                  </a:lnTo>
                  <a:lnTo>
                    <a:pt x="58331" y="480872"/>
                  </a:lnTo>
                  <a:lnTo>
                    <a:pt x="56578" y="478332"/>
                  </a:lnTo>
                  <a:lnTo>
                    <a:pt x="57581" y="479602"/>
                  </a:lnTo>
                  <a:lnTo>
                    <a:pt x="59550" y="480872"/>
                  </a:lnTo>
                  <a:lnTo>
                    <a:pt x="59029" y="477062"/>
                  </a:lnTo>
                  <a:lnTo>
                    <a:pt x="57099" y="477062"/>
                  </a:lnTo>
                  <a:lnTo>
                    <a:pt x="57175" y="475792"/>
                  </a:lnTo>
                  <a:lnTo>
                    <a:pt x="57696" y="475792"/>
                  </a:lnTo>
                  <a:lnTo>
                    <a:pt x="59664" y="474522"/>
                  </a:lnTo>
                  <a:lnTo>
                    <a:pt x="55054" y="471055"/>
                  </a:lnTo>
                  <a:lnTo>
                    <a:pt x="55054" y="487222"/>
                  </a:lnTo>
                  <a:lnTo>
                    <a:pt x="54787" y="487222"/>
                  </a:lnTo>
                  <a:lnTo>
                    <a:pt x="54787" y="489762"/>
                  </a:lnTo>
                  <a:lnTo>
                    <a:pt x="52463" y="491032"/>
                  </a:lnTo>
                  <a:lnTo>
                    <a:pt x="49326" y="490093"/>
                  </a:lnTo>
                  <a:lnTo>
                    <a:pt x="51752" y="493572"/>
                  </a:lnTo>
                  <a:lnTo>
                    <a:pt x="47396" y="493572"/>
                  </a:lnTo>
                  <a:lnTo>
                    <a:pt x="47396" y="521512"/>
                  </a:lnTo>
                  <a:lnTo>
                    <a:pt x="43027" y="521512"/>
                  </a:lnTo>
                  <a:lnTo>
                    <a:pt x="43535" y="520242"/>
                  </a:lnTo>
                  <a:lnTo>
                    <a:pt x="47358" y="520242"/>
                  </a:lnTo>
                  <a:lnTo>
                    <a:pt x="47396" y="521512"/>
                  </a:lnTo>
                  <a:lnTo>
                    <a:pt x="47396" y="493572"/>
                  </a:lnTo>
                  <a:lnTo>
                    <a:pt x="45542" y="493572"/>
                  </a:lnTo>
                  <a:lnTo>
                    <a:pt x="45542" y="506272"/>
                  </a:lnTo>
                  <a:lnTo>
                    <a:pt x="44526" y="507542"/>
                  </a:lnTo>
                  <a:lnTo>
                    <a:pt x="44513" y="506272"/>
                  </a:lnTo>
                  <a:lnTo>
                    <a:pt x="45542" y="506272"/>
                  </a:lnTo>
                  <a:lnTo>
                    <a:pt x="45542" y="493572"/>
                  </a:lnTo>
                  <a:lnTo>
                    <a:pt x="45339" y="493572"/>
                  </a:lnTo>
                  <a:lnTo>
                    <a:pt x="46913" y="492302"/>
                  </a:lnTo>
                  <a:lnTo>
                    <a:pt x="48272" y="491032"/>
                  </a:lnTo>
                  <a:lnTo>
                    <a:pt x="48399" y="489813"/>
                  </a:lnTo>
                  <a:lnTo>
                    <a:pt x="48272" y="489762"/>
                  </a:lnTo>
                  <a:lnTo>
                    <a:pt x="46507" y="489762"/>
                  </a:lnTo>
                  <a:lnTo>
                    <a:pt x="48221" y="488492"/>
                  </a:lnTo>
                  <a:lnTo>
                    <a:pt x="48641" y="489115"/>
                  </a:lnTo>
                  <a:lnTo>
                    <a:pt x="48996" y="488492"/>
                  </a:lnTo>
                  <a:lnTo>
                    <a:pt x="49720" y="487248"/>
                  </a:lnTo>
                  <a:lnTo>
                    <a:pt x="49707" y="484682"/>
                  </a:lnTo>
                  <a:lnTo>
                    <a:pt x="49923" y="483412"/>
                  </a:lnTo>
                  <a:lnTo>
                    <a:pt x="51358" y="484682"/>
                  </a:lnTo>
                  <a:lnTo>
                    <a:pt x="51574" y="483412"/>
                  </a:lnTo>
                  <a:lnTo>
                    <a:pt x="51803" y="482142"/>
                  </a:lnTo>
                  <a:lnTo>
                    <a:pt x="50812" y="482142"/>
                  </a:lnTo>
                  <a:lnTo>
                    <a:pt x="48971" y="480872"/>
                  </a:lnTo>
                  <a:lnTo>
                    <a:pt x="52273" y="482142"/>
                  </a:lnTo>
                  <a:lnTo>
                    <a:pt x="52692" y="480872"/>
                  </a:lnTo>
                  <a:lnTo>
                    <a:pt x="53111" y="480872"/>
                  </a:lnTo>
                  <a:lnTo>
                    <a:pt x="52387" y="484682"/>
                  </a:lnTo>
                  <a:lnTo>
                    <a:pt x="51358" y="484682"/>
                  </a:lnTo>
                  <a:lnTo>
                    <a:pt x="51231" y="484682"/>
                  </a:lnTo>
                  <a:lnTo>
                    <a:pt x="49733" y="487172"/>
                  </a:lnTo>
                  <a:lnTo>
                    <a:pt x="54787" y="489762"/>
                  </a:lnTo>
                  <a:lnTo>
                    <a:pt x="54787" y="487222"/>
                  </a:lnTo>
                  <a:lnTo>
                    <a:pt x="53022" y="487222"/>
                  </a:lnTo>
                  <a:lnTo>
                    <a:pt x="53213" y="485952"/>
                  </a:lnTo>
                  <a:lnTo>
                    <a:pt x="54152" y="485952"/>
                  </a:lnTo>
                  <a:lnTo>
                    <a:pt x="55054" y="487222"/>
                  </a:lnTo>
                  <a:lnTo>
                    <a:pt x="55054" y="471055"/>
                  </a:lnTo>
                  <a:lnTo>
                    <a:pt x="54610" y="470712"/>
                  </a:lnTo>
                  <a:lnTo>
                    <a:pt x="54597" y="469442"/>
                  </a:lnTo>
                  <a:lnTo>
                    <a:pt x="57848" y="469442"/>
                  </a:lnTo>
                  <a:lnTo>
                    <a:pt x="59283" y="471982"/>
                  </a:lnTo>
                  <a:lnTo>
                    <a:pt x="59753" y="470712"/>
                  </a:lnTo>
                  <a:lnTo>
                    <a:pt x="59905" y="470712"/>
                  </a:lnTo>
                  <a:lnTo>
                    <a:pt x="59664" y="469442"/>
                  </a:lnTo>
                  <a:lnTo>
                    <a:pt x="58216" y="469442"/>
                  </a:lnTo>
                  <a:lnTo>
                    <a:pt x="59474" y="466902"/>
                  </a:lnTo>
                  <a:lnTo>
                    <a:pt x="61137" y="465632"/>
                  </a:lnTo>
                  <a:lnTo>
                    <a:pt x="62191" y="464362"/>
                  </a:lnTo>
                  <a:lnTo>
                    <a:pt x="61633" y="463092"/>
                  </a:lnTo>
                  <a:lnTo>
                    <a:pt x="60261" y="461822"/>
                  </a:lnTo>
                  <a:lnTo>
                    <a:pt x="61252" y="461822"/>
                  </a:lnTo>
                  <a:lnTo>
                    <a:pt x="57200" y="459790"/>
                  </a:lnTo>
                  <a:lnTo>
                    <a:pt x="57200" y="466902"/>
                  </a:lnTo>
                  <a:lnTo>
                    <a:pt x="56184" y="468172"/>
                  </a:lnTo>
                  <a:lnTo>
                    <a:pt x="56083" y="466902"/>
                  </a:lnTo>
                  <a:lnTo>
                    <a:pt x="57200" y="466902"/>
                  </a:lnTo>
                  <a:lnTo>
                    <a:pt x="57200" y="459790"/>
                  </a:lnTo>
                  <a:lnTo>
                    <a:pt x="56210" y="459282"/>
                  </a:lnTo>
                  <a:lnTo>
                    <a:pt x="60210" y="459282"/>
                  </a:lnTo>
                  <a:lnTo>
                    <a:pt x="60845" y="460552"/>
                  </a:lnTo>
                  <a:lnTo>
                    <a:pt x="62941" y="464362"/>
                  </a:lnTo>
                  <a:lnTo>
                    <a:pt x="63233" y="459282"/>
                  </a:lnTo>
                  <a:lnTo>
                    <a:pt x="63296" y="458012"/>
                  </a:lnTo>
                  <a:lnTo>
                    <a:pt x="63373" y="456742"/>
                  </a:lnTo>
                  <a:lnTo>
                    <a:pt x="63512" y="454202"/>
                  </a:lnTo>
                  <a:lnTo>
                    <a:pt x="63665" y="451662"/>
                  </a:lnTo>
                  <a:lnTo>
                    <a:pt x="62738" y="451662"/>
                  </a:lnTo>
                  <a:lnTo>
                    <a:pt x="62738" y="456742"/>
                  </a:lnTo>
                  <a:lnTo>
                    <a:pt x="60947" y="455472"/>
                  </a:lnTo>
                  <a:lnTo>
                    <a:pt x="59804" y="454202"/>
                  </a:lnTo>
                  <a:lnTo>
                    <a:pt x="61963" y="454202"/>
                  </a:lnTo>
                  <a:lnTo>
                    <a:pt x="62738" y="456742"/>
                  </a:lnTo>
                  <a:lnTo>
                    <a:pt x="62738" y="451662"/>
                  </a:lnTo>
                  <a:lnTo>
                    <a:pt x="61048" y="451662"/>
                  </a:lnTo>
                  <a:lnTo>
                    <a:pt x="60871" y="449122"/>
                  </a:lnTo>
                  <a:lnTo>
                    <a:pt x="61861" y="449122"/>
                  </a:lnTo>
                  <a:lnTo>
                    <a:pt x="62547" y="450392"/>
                  </a:lnTo>
                  <a:lnTo>
                    <a:pt x="62687" y="449122"/>
                  </a:lnTo>
                  <a:lnTo>
                    <a:pt x="62661" y="447852"/>
                  </a:lnTo>
                  <a:lnTo>
                    <a:pt x="62331" y="447852"/>
                  </a:lnTo>
                  <a:lnTo>
                    <a:pt x="60096" y="447852"/>
                  </a:lnTo>
                  <a:lnTo>
                    <a:pt x="59626" y="446582"/>
                  </a:lnTo>
                  <a:lnTo>
                    <a:pt x="61531" y="446582"/>
                  </a:lnTo>
                  <a:lnTo>
                    <a:pt x="62331" y="447852"/>
                  </a:lnTo>
                  <a:lnTo>
                    <a:pt x="65379" y="444042"/>
                  </a:lnTo>
                  <a:lnTo>
                    <a:pt x="64452" y="444042"/>
                  </a:lnTo>
                  <a:lnTo>
                    <a:pt x="63131" y="443611"/>
                  </a:lnTo>
                  <a:lnTo>
                    <a:pt x="63131" y="445312"/>
                  </a:lnTo>
                  <a:lnTo>
                    <a:pt x="59601" y="445312"/>
                  </a:lnTo>
                  <a:lnTo>
                    <a:pt x="59448" y="445452"/>
                  </a:lnTo>
                  <a:lnTo>
                    <a:pt x="59448" y="450392"/>
                  </a:lnTo>
                  <a:lnTo>
                    <a:pt x="58699" y="451662"/>
                  </a:lnTo>
                  <a:lnTo>
                    <a:pt x="57035" y="452932"/>
                  </a:lnTo>
                  <a:lnTo>
                    <a:pt x="55943" y="449122"/>
                  </a:lnTo>
                  <a:lnTo>
                    <a:pt x="58547" y="450392"/>
                  </a:lnTo>
                  <a:lnTo>
                    <a:pt x="59448" y="450392"/>
                  </a:lnTo>
                  <a:lnTo>
                    <a:pt x="59448" y="445452"/>
                  </a:lnTo>
                  <a:lnTo>
                    <a:pt x="58115" y="446582"/>
                  </a:lnTo>
                  <a:lnTo>
                    <a:pt x="58089" y="444042"/>
                  </a:lnTo>
                  <a:lnTo>
                    <a:pt x="62242" y="444042"/>
                  </a:lnTo>
                  <a:lnTo>
                    <a:pt x="63131" y="445312"/>
                  </a:lnTo>
                  <a:lnTo>
                    <a:pt x="63131" y="443611"/>
                  </a:lnTo>
                  <a:lnTo>
                    <a:pt x="60655" y="442772"/>
                  </a:lnTo>
                  <a:lnTo>
                    <a:pt x="62433" y="440232"/>
                  </a:lnTo>
                  <a:lnTo>
                    <a:pt x="63322" y="438962"/>
                  </a:lnTo>
                  <a:lnTo>
                    <a:pt x="64135" y="437692"/>
                  </a:lnTo>
                  <a:lnTo>
                    <a:pt x="64655" y="436422"/>
                  </a:lnTo>
                  <a:lnTo>
                    <a:pt x="64312" y="435152"/>
                  </a:lnTo>
                  <a:lnTo>
                    <a:pt x="63284" y="431342"/>
                  </a:lnTo>
                  <a:lnTo>
                    <a:pt x="62255" y="427532"/>
                  </a:lnTo>
                  <a:lnTo>
                    <a:pt x="66636" y="427532"/>
                  </a:lnTo>
                  <a:lnTo>
                    <a:pt x="62191" y="425450"/>
                  </a:lnTo>
                  <a:lnTo>
                    <a:pt x="62191" y="432612"/>
                  </a:lnTo>
                  <a:lnTo>
                    <a:pt x="58686" y="433882"/>
                  </a:lnTo>
                  <a:lnTo>
                    <a:pt x="60172" y="435152"/>
                  </a:lnTo>
                  <a:lnTo>
                    <a:pt x="57975" y="433882"/>
                  </a:lnTo>
                  <a:lnTo>
                    <a:pt x="56070" y="433882"/>
                  </a:lnTo>
                  <a:lnTo>
                    <a:pt x="58407" y="432612"/>
                  </a:lnTo>
                  <a:lnTo>
                    <a:pt x="59918" y="431342"/>
                  </a:lnTo>
                  <a:lnTo>
                    <a:pt x="61353" y="431342"/>
                  </a:lnTo>
                  <a:lnTo>
                    <a:pt x="62191" y="432612"/>
                  </a:lnTo>
                  <a:lnTo>
                    <a:pt x="62191" y="425450"/>
                  </a:lnTo>
                  <a:lnTo>
                    <a:pt x="61645" y="425183"/>
                  </a:lnTo>
                  <a:lnTo>
                    <a:pt x="61722" y="430072"/>
                  </a:lnTo>
                  <a:lnTo>
                    <a:pt x="58051" y="428802"/>
                  </a:lnTo>
                  <a:lnTo>
                    <a:pt x="54381" y="427532"/>
                  </a:lnTo>
                  <a:lnTo>
                    <a:pt x="55994" y="424992"/>
                  </a:lnTo>
                  <a:lnTo>
                    <a:pt x="55372" y="424992"/>
                  </a:lnTo>
                  <a:lnTo>
                    <a:pt x="54190" y="423875"/>
                  </a:lnTo>
                  <a:lnTo>
                    <a:pt x="54190" y="459282"/>
                  </a:lnTo>
                  <a:lnTo>
                    <a:pt x="53225" y="460552"/>
                  </a:lnTo>
                  <a:lnTo>
                    <a:pt x="53098" y="460857"/>
                  </a:lnTo>
                  <a:lnTo>
                    <a:pt x="53098" y="478332"/>
                  </a:lnTo>
                  <a:lnTo>
                    <a:pt x="51676" y="478332"/>
                  </a:lnTo>
                  <a:lnTo>
                    <a:pt x="51727" y="475792"/>
                  </a:lnTo>
                  <a:lnTo>
                    <a:pt x="52489" y="477062"/>
                  </a:lnTo>
                  <a:lnTo>
                    <a:pt x="53098" y="478332"/>
                  </a:lnTo>
                  <a:lnTo>
                    <a:pt x="53098" y="460857"/>
                  </a:lnTo>
                  <a:lnTo>
                    <a:pt x="52692" y="461822"/>
                  </a:lnTo>
                  <a:lnTo>
                    <a:pt x="52425" y="461289"/>
                  </a:lnTo>
                  <a:lnTo>
                    <a:pt x="52425" y="468172"/>
                  </a:lnTo>
                  <a:lnTo>
                    <a:pt x="52336" y="469442"/>
                  </a:lnTo>
                  <a:lnTo>
                    <a:pt x="51955" y="469442"/>
                  </a:lnTo>
                  <a:lnTo>
                    <a:pt x="49212" y="468172"/>
                  </a:lnTo>
                  <a:lnTo>
                    <a:pt x="48641" y="464362"/>
                  </a:lnTo>
                  <a:lnTo>
                    <a:pt x="50393" y="464362"/>
                  </a:lnTo>
                  <a:lnTo>
                    <a:pt x="50774" y="465632"/>
                  </a:lnTo>
                  <a:lnTo>
                    <a:pt x="50787" y="466902"/>
                  </a:lnTo>
                  <a:lnTo>
                    <a:pt x="52425" y="468172"/>
                  </a:lnTo>
                  <a:lnTo>
                    <a:pt x="52425" y="461289"/>
                  </a:lnTo>
                  <a:lnTo>
                    <a:pt x="52057" y="460552"/>
                  </a:lnTo>
                  <a:lnTo>
                    <a:pt x="51422" y="459282"/>
                  </a:lnTo>
                  <a:lnTo>
                    <a:pt x="54190" y="459282"/>
                  </a:lnTo>
                  <a:lnTo>
                    <a:pt x="54190" y="423875"/>
                  </a:lnTo>
                  <a:lnTo>
                    <a:pt x="54038" y="423722"/>
                  </a:lnTo>
                  <a:lnTo>
                    <a:pt x="56527" y="423722"/>
                  </a:lnTo>
                  <a:lnTo>
                    <a:pt x="57581" y="424992"/>
                  </a:lnTo>
                  <a:lnTo>
                    <a:pt x="58775" y="427532"/>
                  </a:lnTo>
                  <a:lnTo>
                    <a:pt x="60782" y="428802"/>
                  </a:lnTo>
                  <a:lnTo>
                    <a:pt x="59867" y="427532"/>
                  </a:lnTo>
                  <a:lnTo>
                    <a:pt x="59626" y="426262"/>
                  </a:lnTo>
                  <a:lnTo>
                    <a:pt x="59918" y="426262"/>
                  </a:lnTo>
                  <a:lnTo>
                    <a:pt x="61455" y="425094"/>
                  </a:lnTo>
                  <a:lnTo>
                    <a:pt x="61264" y="424992"/>
                  </a:lnTo>
                  <a:lnTo>
                    <a:pt x="61569" y="424992"/>
                  </a:lnTo>
                  <a:lnTo>
                    <a:pt x="61645" y="425183"/>
                  </a:lnTo>
                  <a:lnTo>
                    <a:pt x="61645" y="424992"/>
                  </a:lnTo>
                  <a:lnTo>
                    <a:pt x="63995" y="424992"/>
                  </a:lnTo>
                  <a:lnTo>
                    <a:pt x="64135" y="423722"/>
                  </a:lnTo>
                  <a:lnTo>
                    <a:pt x="63207" y="421182"/>
                  </a:lnTo>
                  <a:lnTo>
                    <a:pt x="62509" y="421182"/>
                  </a:lnTo>
                  <a:lnTo>
                    <a:pt x="63487" y="419912"/>
                  </a:lnTo>
                  <a:lnTo>
                    <a:pt x="65366" y="418642"/>
                  </a:lnTo>
                  <a:lnTo>
                    <a:pt x="67208" y="418642"/>
                  </a:lnTo>
                  <a:lnTo>
                    <a:pt x="65354" y="417372"/>
                  </a:lnTo>
                  <a:lnTo>
                    <a:pt x="63500" y="416102"/>
                  </a:lnTo>
                  <a:lnTo>
                    <a:pt x="62471" y="417372"/>
                  </a:lnTo>
                  <a:lnTo>
                    <a:pt x="60096" y="417372"/>
                  </a:lnTo>
                  <a:lnTo>
                    <a:pt x="63030" y="413562"/>
                  </a:lnTo>
                  <a:lnTo>
                    <a:pt x="63055" y="414832"/>
                  </a:lnTo>
                  <a:lnTo>
                    <a:pt x="64325" y="414832"/>
                  </a:lnTo>
                  <a:lnTo>
                    <a:pt x="63576" y="413562"/>
                  </a:lnTo>
                  <a:lnTo>
                    <a:pt x="64325" y="413562"/>
                  </a:lnTo>
                  <a:lnTo>
                    <a:pt x="66421" y="412292"/>
                  </a:lnTo>
                  <a:lnTo>
                    <a:pt x="66103" y="411022"/>
                  </a:lnTo>
                  <a:lnTo>
                    <a:pt x="65468" y="408482"/>
                  </a:lnTo>
                  <a:lnTo>
                    <a:pt x="65151" y="407212"/>
                  </a:lnTo>
                  <a:lnTo>
                    <a:pt x="64846" y="405942"/>
                  </a:lnTo>
                  <a:lnTo>
                    <a:pt x="64528" y="404672"/>
                  </a:lnTo>
                  <a:lnTo>
                    <a:pt x="64122" y="404926"/>
                  </a:lnTo>
                  <a:lnTo>
                    <a:pt x="64122" y="407212"/>
                  </a:lnTo>
                  <a:lnTo>
                    <a:pt x="64058" y="408482"/>
                  </a:lnTo>
                  <a:lnTo>
                    <a:pt x="62598" y="408482"/>
                  </a:lnTo>
                  <a:lnTo>
                    <a:pt x="61125" y="407212"/>
                  </a:lnTo>
                  <a:lnTo>
                    <a:pt x="64122" y="407212"/>
                  </a:lnTo>
                  <a:lnTo>
                    <a:pt x="64122" y="404926"/>
                  </a:lnTo>
                  <a:lnTo>
                    <a:pt x="62496" y="405942"/>
                  </a:lnTo>
                  <a:lnTo>
                    <a:pt x="61899" y="405942"/>
                  </a:lnTo>
                  <a:lnTo>
                    <a:pt x="60452" y="404977"/>
                  </a:lnTo>
                  <a:lnTo>
                    <a:pt x="60452" y="413562"/>
                  </a:lnTo>
                  <a:lnTo>
                    <a:pt x="59055" y="416102"/>
                  </a:lnTo>
                  <a:lnTo>
                    <a:pt x="56718" y="416102"/>
                  </a:lnTo>
                  <a:lnTo>
                    <a:pt x="56273" y="417372"/>
                  </a:lnTo>
                  <a:lnTo>
                    <a:pt x="55600" y="418642"/>
                  </a:lnTo>
                  <a:lnTo>
                    <a:pt x="54622" y="418642"/>
                  </a:lnTo>
                  <a:lnTo>
                    <a:pt x="55206" y="417372"/>
                  </a:lnTo>
                  <a:lnTo>
                    <a:pt x="53975" y="416102"/>
                  </a:lnTo>
                  <a:lnTo>
                    <a:pt x="52971" y="415061"/>
                  </a:lnTo>
                  <a:lnTo>
                    <a:pt x="53378" y="414832"/>
                  </a:lnTo>
                  <a:lnTo>
                    <a:pt x="55702" y="413562"/>
                  </a:lnTo>
                  <a:lnTo>
                    <a:pt x="57594" y="413562"/>
                  </a:lnTo>
                  <a:lnTo>
                    <a:pt x="58254" y="414832"/>
                  </a:lnTo>
                  <a:lnTo>
                    <a:pt x="60452" y="413562"/>
                  </a:lnTo>
                  <a:lnTo>
                    <a:pt x="60452" y="404977"/>
                  </a:lnTo>
                  <a:lnTo>
                    <a:pt x="59994" y="404672"/>
                  </a:lnTo>
                  <a:lnTo>
                    <a:pt x="59905" y="403402"/>
                  </a:lnTo>
                  <a:lnTo>
                    <a:pt x="60286" y="404672"/>
                  </a:lnTo>
                  <a:lnTo>
                    <a:pt x="62699" y="404672"/>
                  </a:lnTo>
                  <a:lnTo>
                    <a:pt x="62547" y="403402"/>
                  </a:lnTo>
                  <a:lnTo>
                    <a:pt x="60413" y="403402"/>
                  </a:lnTo>
                  <a:lnTo>
                    <a:pt x="60413" y="402132"/>
                  </a:lnTo>
                  <a:lnTo>
                    <a:pt x="62687" y="403402"/>
                  </a:lnTo>
                  <a:lnTo>
                    <a:pt x="62763" y="402132"/>
                  </a:lnTo>
                  <a:lnTo>
                    <a:pt x="61988" y="402132"/>
                  </a:lnTo>
                  <a:lnTo>
                    <a:pt x="61302" y="400862"/>
                  </a:lnTo>
                  <a:lnTo>
                    <a:pt x="60617" y="399592"/>
                  </a:lnTo>
                  <a:lnTo>
                    <a:pt x="63500" y="398322"/>
                  </a:lnTo>
                  <a:lnTo>
                    <a:pt x="60972" y="398322"/>
                  </a:lnTo>
                  <a:lnTo>
                    <a:pt x="61849" y="395782"/>
                  </a:lnTo>
                  <a:lnTo>
                    <a:pt x="63665" y="395782"/>
                  </a:lnTo>
                  <a:lnTo>
                    <a:pt x="63881" y="394512"/>
                  </a:lnTo>
                  <a:lnTo>
                    <a:pt x="63563" y="394512"/>
                  </a:lnTo>
                  <a:lnTo>
                    <a:pt x="62826" y="391972"/>
                  </a:lnTo>
                  <a:lnTo>
                    <a:pt x="63068" y="391972"/>
                  </a:lnTo>
                  <a:lnTo>
                    <a:pt x="63842" y="389432"/>
                  </a:lnTo>
                  <a:lnTo>
                    <a:pt x="58547" y="388162"/>
                  </a:lnTo>
                  <a:lnTo>
                    <a:pt x="61417" y="391972"/>
                  </a:lnTo>
                  <a:lnTo>
                    <a:pt x="58839" y="391972"/>
                  </a:lnTo>
                  <a:lnTo>
                    <a:pt x="58839" y="412292"/>
                  </a:lnTo>
                  <a:lnTo>
                    <a:pt x="57823" y="413562"/>
                  </a:lnTo>
                  <a:lnTo>
                    <a:pt x="57721" y="412292"/>
                  </a:lnTo>
                  <a:lnTo>
                    <a:pt x="57950" y="411022"/>
                  </a:lnTo>
                  <a:lnTo>
                    <a:pt x="58178" y="412292"/>
                  </a:lnTo>
                  <a:lnTo>
                    <a:pt x="58839" y="412292"/>
                  </a:lnTo>
                  <a:lnTo>
                    <a:pt x="58839" y="391972"/>
                  </a:lnTo>
                  <a:lnTo>
                    <a:pt x="57111" y="391972"/>
                  </a:lnTo>
                  <a:lnTo>
                    <a:pt x="57264" y="390702"/>
                  </a:lnTo>
                  <a:lnTo>
                    <a:pt x="57404" y="389432"/>
                  </a:lnTo>
                  <a:lnTo>
                    <a:pt x="57556" y="388162"/>
                  </a:lnTo>
                  <a:lnTo>
                    <a:pt x="58013" y="384352"/>
                  </a:lnTo>
                  <a:lnTo>
                    <a:pt x="59715" y="388162"/>
                  </a:lnTo>
                  <a:lnTo>
                    <a:pt x="62293" y="388162"/>
                  </a:lnTo>
                  <a:lnTo>
                    <a:pt x="65722" y="390702"/>
                  </a:lnTo>
                  <a:lnTo>
                    <a:pt x="66319" y="389432"/>
                  </a:lnTo>
                  <a:lnTo>
                    <a:pt x="66497" y="385622"/>
                  </a:lnTo>
                  <a:lnTo>
                    <a:pt x="66255" y="384352"/>
                  </a:lnTo>
                  <a:lnTo>
                    <a:pt x="63512" y="384352"/>
                  </a:lnTo>
                  <a:lnTo>
                    <a:pt x="66078" y="383082"/>
                  </a:lnTo>
                  <a:lnTo>
                    <a:pt x="59524" y="381812"/>
                  </a:lnTo>
                  <a:lnTo>
                    <a:pt x="61658" y="376732"/>
                  </a:lnTo>
                  <a:lnTo>
                    <a:pt x="62191" y="375462"/>
                  </a:lnTo>
                  <a:lnTo>
                    <a:pt x="64211" y="376732"/>
                  </a:lnTo>
                  <a:lnTo>
                    <a:pt x="64516" y="378002"/>
                  </a:lnTo>
                  <a:lnTo>
                    <a:pt x="64897" y="378002"/>
                  </a:lnTo>
                  <a:lnTo>
                    <a:pt x="65265" y="376732"/>
                  </a:lnTo>
                  <a:lnTo>
                    <a:pt x="66065" y="375462"/>
                  </a:lnTo>
                  <a:lnTo>
                    <a:pt x="63627" y="375462"/>
                  </a:lnTo>
                  <a:lnTo>
                    <a:pt x="63817" y="374192"/>
                  </a:lnTo>
                  <a:lnTo>
                    <a:pt x="64008" y="372922"/>
                  </a:lnTo>
                  <a:lnTo>
                    <a:pt x="64300" y="370382"/>
                  </a:lnTo>
                  <a:lnTo>
                    <a:pt x="65392" y="367842"/>
                  </a:lnTo>
                  <a:lnTo>
                    <a:pt x="65125" y="363207"/>
                  </a:lnTo>
                  <a:lnTo>
                    <a:pt x="65125" y="364032"/>
                  </a:lnTo>
                  <a:lnTo>
                    <a:pt x="65125" y="365302"/>
                  </a:lnTo>
                  <a:lnTo>
                    <a:pt x="63639" y="366255"/>
                  </a:lnTo>
                  <a:lnTo>
                    <a:pt x="63639" y="369112"/>
                  </a:lnTo>
                  <a:lnTo>
                    <a:pt x="62890" y="370039"/>
                  </a:lnTo>
                  <a:lnTo>
                    <a:pt x="62890" y="370928"/>
                  </a:lnTo>
                  <a:lnTo>
                    <a:pt x="61036" y="371652"/>
                  </a:lnTo>
                  <a:lnTo>
                    <a:pt x="61582" y="371652"/>
                  </a:lnTo>
                  <a:lnTo>
                    <a:pt x="61366" y="372922"/>
                  </a:lnTo>
                  <a:lnTo>
                    <a:pt x="58077" y="372922"/>
                  </a:lnTo>
                  <a:lnTo>
                    <a:pt x="58077" y="376732"/>
                  </a:lnTo>
                  <a:lnTo>
                    <a:pt x="55499" y="376732"/>
                  </a:lnTo>
                  <a:lnTo>
                    <a:pt x="55499" y="409752"/>
                  </a:lnTo>
                  <a:lnTo>
                    <a:pt x="51955" y="414832"/>
                  </a:lnTo>
                  <a:lnTo>
                    <a:pt x="51625" y="414832"/>
                  </a:lnTo>
                  <a:lnTo>
                    <a:pt x="51625" y="428802"/>
                  </a:lnTo>
                  <a:lnTo>
                    <a:pt x="50812" y="429082"/>
                  </a:lnTo>
                  <a:lnTo>
                    <a:pt x="50812" y="442772"/>
                  </a:lnTo>
                  <a:lnTo>
                    <a:pt x="50431" y="442772"/>
                  </a:lnTo>
                  <a:lnTo>
                    <a:pt x="50431" y="463092"/>
                  </a:lnTo>
                  <a:lnTo>
                    <a:pt x="50012" y="463092"/>
                  </a:lnTo>
                  <a:lnTo>
                    <a:pt x="48044" y="461822"/>
                  </a:lnTo>
                  <a:lnTo>
                    <a:pt x="48361" y="460552"/>
                  </a:lnTo>
                  <a:lnTo>
                    <a:pt x="49212" y="461822"/>
                  </a:lnTo>
                  <a:lnTo>
                    <a:pt x="50431" y="463092"/>
                  </a:lnTo>
                  <a:lnTo>
                    <a:pt x="50431" y="442772"/>
                  </a:lnTo>
                  <a:lnTo>
                    <a:pt x="47917" y="442772"/>
                  </a:lnTo>
                  <a:lnTo>
                    <a:pt x="47815" y="441502"/>
                  </a:lnTo>
                  <a:lnTo>
                    <a:pt x="47548" y="441502"/>
                  </a:lnTo>
                  <a:lnTo>
                    <a:pt x="47688" y="440232"/>
                  </a:lnTo>
                  <a:lnTo>
                    <a:pt x="48590" y="440232"/>
                  </a:lnTo>
                  <a:lnTo>
                    <a:pt x="49428" y="441502"/>
                  </a:lnTo>
                  <a:lnTo>
                    <a:pt x="50812" y="442772"/>
                  </a:lnTo>
                  <a:lnTo>
                    <a:pt x="50812" y="429082"/>
                  </a:lnTo>
                  <a:lnTo>
                    <a:pt x="47879" y="430072"/>
                  </a:lnTo>
                  <a:lnTo>
                    <a:pt x="47117" y="430072"/>
                  </a:lnTo>
                  <a:lnTo>
                    <a:pt x="46050" y="428802"/>
                  </a:lnTo>
                  <a:lnTo>
                    <a:pt x="51625" y="428802"/>
                  </a:lnTo>
                  <a:lnTo>
                    <a:pt x="51625" y="414832"/>
                  </a:lnTo>
                  <a:lnTo>
                    <a:pt x="50723" y="414832"/>
                  </a:lnTo>
                  <a:lnTo>
                    <a:pt x="51473" y="413562"/>
                  </a:lnTo>
                  <a:lnTo>
                    <a:pt x="50012" y="412292"/>
                  </a:lnTo>
                  <a:lnTo>
                    <a:pt x="53073" y="412292"/>
                  </a:lnTo>
                  <a:lnTo>
                    <a:pt x="52273" y="411022"/>
                  </a:lnTo>
                  <a:lnTo>
                    <a:pt x="51193" y="411022"/>
                  </a:lnTo>
                  <a:lnTo>
                    <a:pt x="54051" y="409752"/>
                  </a:lnTo>
                  <a:lnTo>
                    <a:pt x="52324" y="408482"/>
                  </a:lnTo>
                  <a:lnTo>
                    <a:pt x="51003" y="408482"/>
                  </a:lnTo>
                  <a:lnTo>
                    <a:pt x="52070" y="407212"/>
                  </a:lnTo>
                  <a:lnTo>
                    <a:pt x="53378" y="408482"/>
                  </a:lnTo>
                  <a:lnTo>
                    <a:pt x="55499" y="409752"/>
                  </a:lnTo>
                  <a:lnTo>
                    <a:pt x="55499" y="376732"/>
                  </a:lnTo>
                  <a:lnTo>
                    <a:pt x="54279" y="376732"/>
                  </a:lnTo>
                  <a:lnTo>
                    <a:pt x="54279" y="386892"/>
                  </a:lnTo>
                  <a:lnTo>
                    <a:pt x="53517" y="386892"/>
                  </a:lnTo>
                  <a:lnTo>
                    <a:pt x="53517" y="400862"/>
                  </a:lnTo>
                  <a:lnTo>
                    <a:pt x="51231" y="399592"/>
                  </a:lnTo>
                  <a:lnTo>
                    <a:pt x="50546" y="398322"/>
                  </a:lnTo>
                  <a:lnTo>
                    <a:pt x="53187" y="398322"/>
                  </a:lnTo>
                  <a:lnTo>
                    <a:pt x="53517" y="400862"/>
                  </a:lnTo>
                  <a:lnTo>
                    <a:pt x="53517" y="386892"/>
                  </a:lnTo>
                  <a:lnTo>
                    <a:pt x="51701" y="386892"/>
                  </a:lnTo>
                  <a:lnTo>
                    <a:pt x="52235" y="388162"/>
                  </a:lnTo>
                  <a:lnTo>
                    <a:pt x="51854" y="388162"/>
                  </a:lnTo>
                  <a:lnTo>
                    <a:pt x="51854" y="390702"/>
                  </a:lnTo>
                  <a:lnTo>
                    <a:pt x="48717" y="390702"/>
                  </a:lnTo>
                  <a:lnTo>
                    <a:pt x="49949" y="389432"/>
                  </a:lnTo>
                  <a:lnTo>
                    <a:pt x="51562" y="389432"/>
                  </a:lnTo>
                  <a:lnTo>
                    <a:pt x="51854" y="390702"/>
                  </a:lnTo>
                  <a:lnTo>
                    <a:pt x="51854" y="388162"/>
                  </a:lnTo>
                  <a:lnTo>
                    <a:pt x="49403" y="388162"/>
                  </a:lnTo>
                  <a:lnTo>
                    <a:pt x="45148" y="388162"/>
                  </a:lnTo>
                  <a:lnTo>
                    <a:pt x="45923" y="386892"/>
                  </a:lnTo>
                  <a:lnTo>
                    <a:pt x="47155" y="386892"/>
                  </a:lnTo>
                  <a:lnTo>
                    <a:pt x="49403" y="388162"/>
                  </a:lnTo>
                  <a:lnTo>
                    <a:pt x="49060" y="386892"/>
                  </a:lnTo>
                  <a:lnTo>
                    <a:pt x="48717" y="385622"/>
                  </a:lnTo>
                  <a:lnTo>
                    <a:pt x="48374" y="384352"/>
                  </a:lnTo>
                  <a:lnTo>
                    <a:pt x="52133" y="385622"/>
                  </a:lnTo>
                  <a:lnTo>
                    <a:pt x="54279" y="386892"/>
                  </a:lnTo>
                  <a:lnTo>
                    <a:pt x="54279" y="376732"/>
                  </a:lnTo>
                  <a:lnTo>
                    <a:pt x="53543" y="376732"/>
                  </a:lnTo>
                  <a:lnTo>
                    <a:pt x="53594" y="374192"/>
                  </a:lnTo>
                  <a:lnTo>
                    <a:pt x="53746" y="374192"/>
                  </a:lnTo>
                  <a:lnTo>
                    <a:pt x="54711" y="375462"/>
                  </a:lnTo>
                  <a:lnTo>
                    <a:pt x="58077" y="376732"/>
                  </a:lnTo>
                  <a:lnTo>
                    <a:pt x="58077" y="372922"/>
                  </a:lnTo>
                  <a:lnTo>
                    <a:pt x="57188" y="372922"/>
                  </a:lnTo>
                  <a:lnTo>
                    <a:pt x="57467" y="371652"/>
                  </a:lnTo>
                  <a:lnTo>
                    <a:pt x="55791" y="370420"/>
                  </a:lnTo>
                  <a:lnTo>
                    <a:pt x="55778" y="367842"/>
                  </a:lnTo>
                  <a:lnTo>
                    <a:pt x="61112" y="367842"/>
                  </a:lnTo>
                  <a:lnTo>
                    <a:pt x="62395" y="369112"/>
                  </a:lnTo>
                  <a:lnTo>
                    <a:pt x="61010" y="369112"/>
                  </a:lnTo>
                  <a:lnTo>
                    <a:pt x="62890" y="370928"/>
                  </a:lnTo>
                  <a:lnTo>
                    <a:pt x="62890" y="370039"/>
                  </a:lnTo>
                  <a:lnTo>
                    <a:pt x="62611" y="370382"/>
                  </a:lnTo>
                  <a:lnTo>
                    <a:pt x="62522" y="367842"/>
                  </a:lnTo>
                  <a:lnTo>
                    <a:pt x="62966" y="367842"/>
                  </a:lnTo>
                  <a:lnTo>
                    <a:pt x="63639" y="369112"/>
                  </a:lnTo>
                  <a:lnTo>
                    <a:pt x="63639" y="366255"/>
                  </a:lnTo>
                  <a:lnTo>
                    <a:pt x="62217" y="367157"/>
                  </a:lnTo>
                  <a:lnTo>
                    <a:pt x="57340" y="362762"/>
                  </a:lnTo>
                  <a:lnTo>
                    <a:pt x="59270" y="362762"/>
                  </a:lnTo>
                  <a:lnTo>
                    <a:pt x="59194" y="361492"/>
                  </a:lnTo>
                  <a:lnTo>
                    <a:pt x="58737" y="361492"/>
                  </a:lnTo>
                  <a:lnTo>
                    <a:pt x="57962" y="360222"/>
                  </a:lnTo>
                  <a:lnTo>
                    <a:pt x="58254" y="358952"/>
                  </a:lnTo>
                  <a:lnTo>
                    <a:pt x="60159" y="358952"/>
                  </a:lnTo>
                  <a:lnTo>
                    <a:pt x="60540" y="360222"/>
                  </a:lnTo>
                  <a:lnTo>
                    <a:pt x="61760" y="360222"/>
                  </a:lnTo>
                  <a:lnTo>
                    <a:pt x="60642" y="364032"/>
                  </a:lnTo>
                  <a:lnTo>
                    <a:pt x="65125" y="364032"/>
                  </a:lnTo>
                  <a:lnTo>
                    <a:pt x="65125" y="363207"/>
                  </a:lnTo>
                  <a:lnTo>
                    <a:pt x="65100" y="362762"/>
                  </a:lnTo>
                  <a:lnTo>
                    <a:pt x="64338" y="361492"/>
                  </a:lnTo>
                  <a:lnTo>
                    <a:pt x="63233" y="360222"/>
                  </a:lnTo>
                  <a:lnTo>
                    <a:pt x="62687" y="359587"/>
                  </a:lnTo>
                  <a:lnTo>
                    <a:pt x="62992" y="357682"/>
                  </a:lnTo>
                  <a:lnTo>
                    <a:pt x="61468" y="356412"/>
                  </a:lnTo>
                  <a:lnTo>
                    <a:pt x="63055" y="356412"/>
                  </a:lnTo>
                  <a:lnTo>
                    <a:pt x="62877" y="353872"/>
                  </a:lnTo>
                  <a:lnTo>
                    <a:pt x="62763" y="350062"/>
                  </a:lnTo>
                  <a:lnTo>
                    <a:pt x="56311" y="347522"/>
                  </a:lnTo>
                  <a:lnTo>
                    <a:pt x="55587" y="347522"/>
                  </a:lnTo>
                  <a:lnTo>
                    <a:pt x="55587" y="356412"/>
                  </a:lnTo>
                  <a:lnTo>
                    <a:pt x="55524" y="358952"/>
                  </a:lnTo>
                  <a:lnTo>
                    <a:pt x="54838" y="357682"/>
                  </a:lnTo>
                  <a:lnTo>
                    <a:pt x="53962" y="356412"/>
                  </a:lnTo>
                  <a:lnTo>
                    <a:pt x="55499" y="356412"/>
                  </a:lnTo>
                  <a:lnTo>
                    <a:pt x="53746" y="355142"/>
                  </a:lnTo>
                  <a:lnTo>
                    <a:pt x="53594" y="355142"/>
                  </a:lnTo>
                  <a:lnTo>
                    <a:pt x="53594" y="358952"/>
                  </a:lnTo>
                  <a:lnTo>
                    <a:pt x="51689" y="358952"/>
                  </a:lnTo>
                  <a:lnTo>
                    <a:pt x="51511" y="357682"/>
                  </a:lnTo>
                  <a:lnTo>
                    <a:pt x="53568" y="357682"/>
                  </a:lnTo>
                  <a:lnTo>
                    <a:pt x="53594" y="358952"/>
                  </a:lnTo>
                  <a:lnTo>
                    <a:pt x="53594" y="355142"/>
                  </a:lnTo>
                  <a:lnTo>
                    <a:pt x="53301" y="355142"/>
                  </a:lnTo>
                  <a:lnTo>
                    <a:pt x="53301" y="356412"/>
                  </a:lnTo>
                  <a:lnTo>
                    <a:pt x="50126" y="356412"/>
                  </a:lnTo>
                  <a:lnTo>
                    <a:pt x="49822" y="355142"/>
                  </a:lnTo>
                  <a:lnTo>
                    <a:pt x="49796" y="352602"/>
                  </a:lnTo>
                  <a:lnTo>
                    <a:pt x="53225" y="352602"/>
                  </a:lnTo>
                  <a:lnTo>
                    <a:pt x="53936" y="351332"/>
                  </a:lnTo>
                  <a:lnTo>
                    <a:pt x="55181" y="353872"/>
                  </a:lnTo>
                  <a:lnTo>
                    <a:pt x="55575" y="355142"/>
                  </a:lnTo>
                  <a:lnTo>
                    <a:pt x="55499" y="356412"/>
                  </a:lnTo>
                  <a:lnTo>
                    <a:pt x="55587" y="347522"/>
                  </a:lnTo>
                  <a:lnTo>
                    <a:pt x="55435" y="343712"/>
                  </a:lnTo>
                  <a:lnTo>
                    <a:pt x="57708" y="344982"/>
                  </a:lnTo>
                  <a:lnTo>
                    <a:pt x="56565" y="343712"/>
                  </a:lnTo>
                  <a:lnTo>
                    <a:pt x="54356" y="341172"/>
                  </a:lnTo>
                  <a:lnTo>
                    <a:pt x="57277" y="338632"/>
                  </a:lnTo>
                  <a:lnTo>
                    <a:pt x="58712" y="342442"/>
                  </a:lnTo>
                  <a:lnTo>
                    <a:pt x="62407" y="342442"/>
                  </a:lnTo>
                  <a:lnTo>
                    <a:pt x="63550" y="346252"/>
                  </a:lnTo>
                  <a:lnTo>
                    <a:pt x="63830" y="343712"/>
                  </a:lnTo>
                  <a:lnTo>
                    <a:pt x="63957" y="341172"/>
                  </a:lnTo>
                  <a:lnTo>
                    <a:pt x="63995" y="338632"/>
                  </a:lnTo>
                  <a:lnTo>
                    <a:pt x="65735" y="338632"/>
                  </a:lnTo>
                  <a:lnTo>
                    <a:pt x="65862" y="337781"/>
                  </a:lnTo>
                  <a:lnTo>
                    <a:pt x="66040" y="338836"/>
                  </a:lnTo>
                  <a:lnTo>
                    <a:pt x="66040" y="339331"/>
                  </a:lnTo>
                  <a:lnTo>
                    <a:pt x="66268" y="339496"/>
                  </a:lnTo>
                  <a:lnTo>
                    <a:pt x="66497" y="339153"/>
                  </a:lnTo>
                  <a:lnTo>
                    <a:pt x="67043" y="338429"/>
                  </a:lnTo>
                  <a:lnTo>
                    <a:pt x="65887" y="337667"/>
                  </a:lnTo>
                  <a:lnTo>
                    <a:pt x="65938" y="337362"/>
                  </a:lnTo>
                  <a:lnTo>
                    <a:pt x="66789" y="332282"/>
                  </a:lnTo>
                  <a:lnTo>
                    <a:pt x="67437" y="328472"/>
                  </a:lnTo>
                  <a:lnTo>
                    <a:pt x="65011" y="328472"/>
                  </a:lnTo>
                  <a:lnTo>
                    <a:pt x="65074" y="327202"/>
                  </a:lnTo>
                  <a:lnTo>
                    <a:pt x="65747" y="327202"/>
                  </a:lnTo>
                  <a:lnTo>
                    <a:pt x="66573" y="325932"/>
                  </a:lnTo>
                  <a:lnTo>
                    <a:pt x="65341" y="324662"/>
                  </a:lnTo>
                  <a:lnTo>
                    <a:pt x="64503" y="323392"/>
                  </a:lnTo>
                  <a:lnTo>
                    <a:pt x="64795" y="323392"/>
                  </a:lnTo>
                  <a:lnTo>
                    <a:pt x="65925" y="322122"/>
                  </a:lnTo>
                  <a:lnTo>
                    <a:pt x="67119" y="320852"/>
                  </a:lnTo>
                  <a:lnTo>
                    <a:pt x="66738" y="320852"/>
                  </a:lnTo>
                  <a:lnTo>
                    <a:pt x="66040" y="319582"/>
                  </a:lnTo>
                  <a:lnTo>
                    <a:pt x="64985" y="319582"/>
                  </a:lnTo>
                  <a:lnTo>
                    <a:pt x="65506" y="318312"/>
                  </a:lnTo>
                  <a:lnTo>
                    <a:pt x="66484" y="318312"/>
                  </a:lnTo>
                  <a:lnTo>
                    <a:pt x="67017" y="315772"/>
                  </a:lnTo>
                  <a:lnTo>
                    <a:pt x="67284" y="314502"/>
                  </a:lnTo>
                  <a:lnTo>
                    <a:pt x="65278" y="314502"/>
                  </a:lnTo>
                  <a:lnTo>
                    <a:pt x="65278" y="318312"/>
                  </a:lnTo>
                  <a:lnTo>
                    <a:pt x="64909" y="319582"/>
                  </a:lnTo>
                  <a:lnTo>
                    <a:pt x="64236" y="319582"/>
                  </a:lnTo>
                  <a:lnTo>
                    <a:pt x="63042" y="319582"/>
                  </a:lnTo>
                  <a:lnTo>
                    <a:pt x="63042" y="334822"/>
                  </a:lnTo>
                  <a:lnTo>
                    <a:pt x="62776" y="335762"/>
                  </a:lnTo>
                  <a:lnTo>
                    <a:pt x="62776" y="338632"/>
                  </a:lnTo>
                  <a:lnTo>
                    <a:pt x="60706" y="338632"/>
                  </a:lnTo>
                  <a:lnTo>
                    <a:pt x="60706" y="341172"/>
                  </a:lnTo>
                  <a:lnTo>
                    <a:pt x="58889" y="341172"/>
                  </a:lnTo>
                  <a:lnTo>
                    <a:pt x="59118" y="338632"/>
                  </a:lnTo>
                  <a:lnTo>
                    <a:pt x="59461" y="338632"/>
                  </a:lnTo>
                  <a:lnTo>
                    <a:pt x="60223" y="339902"/>
                  </a:lnTo>
                  <a:lnTo>
                    <a:pt x="60706" y="341172"/>
                  </a:lnTo>
                  <a:lnTo>
                    <a:pt x="60706" y="338632"/>
                  </a:lnTo>
                  <a:lnTo>
                    <a:pt x="60553" y="338632"/>
                  </a:lnTo>
                  <a:lnTo>
                    <a:pt x="62407" y="337604"/>
                  </a:lnTo>
                  <a:lnTo>
                    <a:pt x="62776" y="338632"/>
                  </a:lnTo>
                  <a:lnTo>
                    <a:pt x="62776" y="335762"/>
                  </a:lnTo>
                  <a:lnTo>
                    <a:pt x="62318" y="337362"/>
                  </a:lnTo>
                  <a:lnTo>
                    <a:pt x="61480" y="337362"/>
                  </a:lnTo>
                  <a:lnTo>
                    <a:pt x="60198" y="336092"/>
                  </a:lnTo>
                  <a:lnTo>
                    <a:pt x="62445" y="334822"/>
                  </a:lnTo>
                  <a:lnTo>
                    <a:pt x="60159" y="333552"/>
                  </a:lnTo>
                  <a:lnTo>
                    <a:pt x="58940" y="333552"/>
                  </a:lnTo>
                  <a:lnTo>
                    <a:pt x="60375" y="332282"/>
                  </a:lnTo>
                  <a:lnTo>
                    <a:pt x="63042" y="334822"/>
                  </a:lnTo>
                  <a:lnTo>
                    <a:pt x="63042" y="319582"/>
                  </a:lnTo>
                  <a:lnTo>
                    <a:pt x="62903" y="319582"/>
                  </a:lnTo>
                  <a:lnTo>
                    <a:pt x="61760" y="318312"/>
                  </a:lnTo>
                  <a:lnTo>
                    <a:pt x="64236" y="319582"/>
                  </a:lnTo>
                  <a:lnTo>
                    <a:pt x="64211" y="318312"/>
                  </a:lnTo>
                  <a:lnTo>
                    <a:pt x="65278" y="318312"/>
                  </a:lnTo>
                  <a:lnTo>
                    <a:pt x="65278" y="314502"/>
                  </a:lnTo>
                  <a:lnTo>
                    <a:pt x="65112" y="314502"/>
                  </a:lnTo>
                  <a:lnTo>
                    <a:pt x="64731" y="311962"/>
                  </a:lnTo>
                  <a:lnTo>
                    <a:pt x="64566" y="310870"/>
                  </a:lnTo>
                  <a:lnTo>
                    <a:pt x="64566" y="317042"/>
                  </a:lnTo>
                  <a:lnTo>
                    <a:pt x="61506" y="317042"/>
                  </a:lnTo>
                  <a:lnTo>
                    <a:pt x="61747" y="315772"/>
                  </a:lnTo>
                  <a:lnTo>
                    <a:pt x="63703" y="315772"/>
                  </a:lnTo>
                  <a:lnTo>
                    <a:pt x="64566" y="317042"/>
                  </a:lnTo>
                  <a:lnTo>
                    <a:pt x="64566" y="310870"/>
                  </a:lnTo>
                  <a:lnTo>
                    <a:pt x="64541" y="310692"/>
                  </a:lnTo>
                  <a:lnTo>
                    <a:pt x="67348" y="311962"/>
                  </a:lnTo>
                  <a:lnTo>
                    <a:pt x="67564" y="310692"/>
                  </a:lnTo>
                  <a:lnTo>
                    <a:pt x="64579" y="309422"/>
                  </a:lnTo>
                  <a:lnTo>
                    <a:pt x="66065" y="308152"/>
                  </a:lnTo>
                  <a:lnTo>
                    <a:pt x="67043" y="306882"/>
                  </a:lnTo>
                  <a:lnTo>
                    <a:pt x="64236" y="304342"/>
                  </a:lnTo>
                  <a:lnTo>
                    <a:pt x="68364" y="305612"/>
                  </a:lnTo>
                  <a:lnTo>
                    <a:pt x="67157" y="304342"/>
                  </a:lnTo>
                  <a:lnTo>
                    <a:pt x="66281" y="301802"/>
                  </a:lnTo>
                  <a:lnTo>
                    <a:pt x="65989" y="301802"/>
                  </a:lnTo>
                  <a:lnTo>
                    <a:pt x="63601" y="300875"/>
                  </a:lnTo>
                  <a:lnTo>
                    <a:pt x="64274" y="301802"/>
                  </a:lnTo>
                  <a:lnTo>
                    <a:pt x="62306" y="301802"/>
                  </a:lnTo>
                  <a:lnTo>
                    <a:pt x="62306" y="309422"/>
                  </a:lnTo>
                  <a:lnTo>
                    <a:pt x="61010" y="311962"/>
                  </a:lnTo>
                  <a:lnTo>
                    <a:pt x="60947" y="311835"/>
                  </a:lnTo>
                  <a:lnTo>
                    <a:pt x="60947" y="317042"/>
                  </a:lnTo>
                  <a:lnTo>
                    <a:pt x="57645" y="318312"/>
                  </a:lnTo>
                  <a:lnTo>
                    <a:pt x="55918" y="319582"/>
                  </a:lnTo>
                  <a:lnTo>
                    <a:pt x="56819" y="322122"/>
                  </a:lnTo>
                  <a:lnTo>
                    <a:pt x="54927" y="322122"/>
                  </a:lnTo>
                  <a:lnTo>
                    <a:pt x="55460" y="319582"/>
                  </a:lnTo>
                  <a:lnTo>
                    <a:pt x="53530" y="319582"/>
                  </a:lnTo>
                  <a:lnTo>
                    <a:pt x="53530" y="323392"/>
                  </a:lnTo>
                  <a:lnTo>
                    <a:pt x="50952" y="323392"/>
                  </a:lnTo>
                  <a:lnTo>
                    <a:pt x="50952" y="327202"/>
                  </a:lnTo>
                  <a:lnTo>
                    <a:pt x="49936" y="325932"/>
                  </a:lnTo>
                  <a:lnTo>
                    <a:pt x="50927" y="324662"/>
                  </a:lnTo>
                  <a:lnTo>
                    <a:pt x="50952" y="327202"/>
                  </a:lnTo>
                  <a:lnTo>
                    <a:pt x="50952" y="323392"/>
                  </a:lnTo>
                  <a:lnTo>
                    <a:pt x="50660" y="323392"/>
                  </a:lnTo>
                  <a:lnTo>
                    <a:pt x="50647" y="322122"/>
                  </a:lnTo>
                  <a:lnTo>
                    <a:pt x="49136" y="322122"/>
                  </a:lnTo>
                  <a:lnTo>
                    <a:pt x="49110" y="319582"/>
                  </a:lnTo>
                  <a:lnTo>
                    <a:pt x="50114" y="319582"/>
                  </a:lnTo>
                  <a:lnTo>
                    <a:pt x="53365" y="322122"/>
                  </a:lnTo>
                  <a:lnTo>
                    <a:pt x="53530" y="323392"/>
                  </a:lnTo>
                  <a:lnTo>
                    <a:pt x="53530" y="319582"/>
                  </a:lnTo>
                  <a:lnTo>
                    <a:pt x="56146" y="315772"/>
                  </a:lnTo>
                  <a:lnTo>
                    <a:pt x="56489" y="317042"/>
                  </a:lnTo>
                  <a:lnTo>
                    <a:pt x="56972" y="318312"/>
                  </a:lnTo>
                  <a:lnTo>
                    <a:pt x="60947" y="317042"/>
                  </a:lnTo>
                  <a:lnTo>
                    <a:pt x="60947" y="311835"/>
                  </a:lnTo>
                  <a:lnTo>
                    <a:pt x="59766" y="309422"/>
                  </a:lnTo>
                  <a:lnTo>
                    <a:pt x="59372" y="308635"/>
                  </a:lnTo>
                  <a:lnTo>
                    <a:pt x="62306" y="309422"/>
                  </a:lnTo>
                  <a:lnTo>
                    <a:pt x="62306" y="301802"/>
                  </a:lnTo>
                  <a:lnTo>
                    <a:pt x="62433" y="300532"/>
                  </a:lnTo>
                  <a:lnTo>
                    <a:pt x="62763" y="300532"/>
                  </a:lnTo>
                  <a:lnTo>
                    <a:pt x="63601" y="300875"/>
                  </a:lnTo>
                  <a:lnTo>
                    <a:pt x="63373" y="300532"/>
                  </a:lnTo>
                  <a:lnTo>
                    <a:pt x="67183" y="300532"/>
                  </a:lnTo>
                  <a:lnTo>
                    <a:pt x="67132" y="295452"/>
                  </a:lnTo>
                  <a:lnTo>
                    <a:pt x="68910" y="295452"/>
                  </a:lnTo>
                  <a:lnTo>
                    <a:pt x="67716" y="294182"/>
                  </a:lnTo>
                  <a:lnTo>
                    <a:pt x="66611" y="291642"/>
                  </a:lnTo>
                  <a:lnTo>
                    <a:pt x="68351" y="291642"/>
                  </a:lnTo>
                  <a:lnTo>
                    <a:pt x="65112" y="290372"/>
                  </a:lnTo>
                  <a:lnTo>
                    <a:pt x="64363" y="291642"/>
                  </a:lnTo>
                  <a:lnTo>
                    <a:pt x="66344" y="292912"/>
                  </a:lnTo>
                  <a:lnTo>
                    <a:pt x="64325" y="292912"/>
                  </a:lnTo>
                  <a:lnTo>
                    <a:pt x="64211" y="295452"/>
                  </a:lnTo>
                  <a:lnTo>
                    <a:pt x="64008" y="292912"/>
                  </a:lnTo>
                  <a:lnTo>
                    <a:pt x="63919" y="291642"/>
                  </a:lnTo>
                  <a:lnTo>
                    <a:pt x="63690" y="291642"/>
                  </a:lnTo>
                  <a:lnTo>
                    <a:pt x="62191" y="292912"/>
                  </a:lnTo>
                  <a:lnTo>
                    <a:pt x="62166" y="291642"/>
                  </a:lnTo>
                  <a:lnTo>
                    <a:pt x="63741" y="287832"/>
                  </a:lnTo>
                  <a:lnTo>
                    <a:pt x="64274" y="286562"/>
                  </a:lnTo>
                  <a:lnTo>
                    <a:pt x="63703" y="286562"/>
                  </a:lnTo>
                  <a:lnTo>
                    <a:pt x="63842" y="285292"/>
                  </a:lnTo>
                  <a:lnTo>
                    <a:pt x="62623" y="285292"/>
                  </a:lnTo>
                  <a:lnTo>
                    <a:pt x="62623" y="287832"/>
                  </a:lnTo>
                  <a:lnTo>
                    <a:pt x="62572" y="289102"/>
                  </a:lnTo>
                  <a:lnTo>
                    <a:pt x="60642" y="289102"/>
                  </a:lnTo>
                  <a:lnTo>
                    <a:pt x="60566" y="287832"/>
                  </a:lnTo>
                  <a:lnTo>
                    <a:pt x="62623" y="287832"/>
                  </a:lnTo>
                  <a:lnTo>
                    <a:pt x="62623" y="285292"/>
                  </a:lnTo>
                  <a:lnTo>
                    <a:pt x="62471" y="285292"/>
                  </a:lnTo>
                  <a:lnTo>
                    <a:pt x="62496" y="284022"/>
                  </a:lnTo>
                  <a:lnTo>
                    <a:pt x="62509" y="281482"/>
                  </a:lnTo>
                  <a:lnTo>
                    <a:pt x="62496" y="280212"/>
                  </a:lnTo>
                  <a:lnTo>
                    <a:pt x="62484" y="279247"/>
                  </a:lnTo>
                  <a:lnTo>
                    <a:pt x="64833" y="280212"/>
                  </a:lnTo>
                  <a:lnTo>
                    <a:pt x="64084" y="280212"/>
                  </a:lnTo>
                  <a:lnTo>
                    <a:pt x="64173" y="281482"/>
                  </a:lnTo>
                  <a:lnTo>
                    <a:pt x="68186" y="281482"/>
                  </a:lnTo>
                  <a:lnTo>
                    <a:pt x="68262" y="277672"/>
                  </a:lnTo>
                  <a:lnTo>
                    <a:pt x="68199" y="276402"/>
                  </a:lnTo>
                  <a:lnTo>
                    <a:pt x="66929" y="275132"/>
                  </a:lnTo>
                  <a:lnTo>
                    <a:pt x="68440" y="272592"/>
                  </a:lnTo>
                  <a:lnTo>
                    <a:pt x="66421" y="272592"/>
                  </a:lnTo>
                  <a:lnTo>
                    <a:pt x="66421" y="277672"/>
                  </a:lnTo>
                  <a:lnTo>
                    <a:pt x="66370" y="278942"/>
                  </a:lnTo>
                  <a:lnTo>
                    <a:pt x="64897" y="277672"/>
                  </a:lnTo>
                  <a:lnTo>
                    <a:pt x="66421" y="277672"/>
                  </a:lnTo>
                  <a:lnTo>
                    <a:pt x="66421" y="272592"/>
                  </a:lnTo>
                  <a:lnTo>
                    <a:pt x="67589" y="267512"/>
                  </a:lnTo>
                  <a:lnTo>
                    <a:pt x="66573" y="266242"/>
                  </a:lnTo>
                  <a:lnTo>
                    <a:pt x="65659" y="263702"/>
                  </a:lnTo>
                  <a:lnTo>
                    <a:pt x="67360" y="264972"/>
                  </a:lnTo>
                  <a:lnTo>
                    <a:pt x="67856" y="264972"/>
                  </a:lnTo>
                  <a:lnTo>
                    <a:pt x="68160" y="266242"/>
                  </a:lnTo>
                  <a:lnTo>
                    <a:pt x="69824" y="266242"/>
                  </a:lnTo>
                  <a:lnTo>
                    <a:pt x="68961" y="263702"/>
                  </a:lnTo>
                  <a:lnTo>
                    <a:pt x="67894" y="262432"/>
                  </a:lnTo>
                  <a:lnTo>
                    <a:pt x="67665" y="262432"/>
                  </a:lnTo>
                  <a:lnTo>
                    <a:pt x="68414" y="261162"/>
                  </a:lnTo>
                  <a:lnTo>
                    <a:pt x="67246" y="260616"/>
                  </a:lnTo>
                  <a:lnTo>
                    <a:pt x="69392" y="259892"/>
                  </a:lnTo>
                  <a:lnTo>
                    <a:pt x="68135" y="257352"/>
                  </a:lnTo>
                  <a:lnTo>
                    <a:pt x="67056" y="254812"/>
                  </a:lnTo>
                  <a:lnTo>
                    <a:pt x="69088" y="252272"/>
                  </a:lnTo>
                  <a:lnTo>
                    <a:pt x="67525" y="251002"/>
                  </a:lnTo>
                  <a:lnTo>
                    <a:pt x="66916" y="249732"/>
                  </a:lnTo>
                  <a:lnTo>
                    <a:pt x="67513" y="248462"/>
                  </a:lnTo>
                  <a:lnTo>
                    <a:pt x="66078" y="247434"/>
                  </a:lnTo>
                  <a:lnTo>
                    <a:pt x="66078" y="249732"/>
                  </a:lnTo>
                  <a:lnTo>
                    <a:pt x="65366" y="250380"/>
                  </a:lnTo>
                  <a:lnTo>
                    <a:pt x="65366" y="259600"/>
                  </a:lnTo>
                  <a:lnTo>
                    <a:pt x="64147" y="258622"/>
                  </a:lnTo>
                  <a:lnTo>
                    <a:pt x="63271" y="258622"/>
                  </a:lnTo>
                  <a:lnTo>
                    <a:pt x="63271" y="278942"/>
                  </a:lnTo>
                  <a:lnTo>
                    <a:pt x="62484" y="278942"/>
                  </a:lnTo>
                  <a:lnTo>
                    <a:pt x="61760" y="278942"/>
                  </a:lnTo>
                  <a:lnTo>
                    <a:pt x="61214" y="278942"/>
                  </a:lnTo>
                  <a:lnTo>
                    <a:pt x="61442" y="277672"/>
                  </a:lnTo>
                  <a:lnTo>
                    <a:pt x="62077" y="277672"/>
                  </a:lnTo>
                  <a:lnTo>
                    <a:pt x="63271" y="278942"/>
                  </a:lnTo>
                  <a:lnTo>
                    <a:pt x="63271" y="258622"/>
                  </a:lnTo>
                  <a:lnTo>
                    <a:pt x="63068" y="258622"/>
                  </a:lnTo>
                  <a:lnTo>
                    <a:pt x="63068" y="261162"/>
                  </a:lnTo>
                  <a:lnTo>
                    <a:pt x="61023" y="261162"/>
                  </a:lnTo>
                  <a:lnTo>
                    <a:pt x="61226" y="259892"/>
                  </a:lnTo>
                  <a:lnTo>
                    <a:pt x="62153" y="259892"/>
                  </a:lnTo>
                  <a:lnTo>
                    <a:pt x="63068" y="261162"/>
                  </a:lnTo>
                  <a:lnTo>
                    <a:pt x="63068" y="258622"/>
                  </a:lnTo>
                  <a:lnTo>
                    <a:pt x="62052" y="258622"/>
                  </a:lnTo>
                  <a:lnTo>
                    <a:pt x="64236" y="257352"/>
                  </a:lnTo>
                  <a:lnTo>
                    <a:pt x="62001" y="257352"/>
                  </a:lnTo>
                  <a:lnTo>
                    <a:pt x="61988" y="256082"/>
                  </a:lnTo>
                  <a:lnTo>
                    <a:pt x="61976" y="254812"/>
                  </a:lnTo>
                  <a:lnTo>
                    <a:pt x="61963" y="253555"/>
                  </a:lnTo>
                  <a:lnTo>
                    <a:pt x="59944" y="254457"/>
                  </a:lnTo>
                  <a:lnTo>
                    <a:pt x="59944" y="295452"/>
                  </a:lnTo>
                  <a:lnTo>
                    <a:pt x="58813" y="295198"/>
                  </a:lnTo>
                  <a:lnTo>
                    <a:pt x="58813" y="308495"/>
                  </a:lnTo>
                  <a:lnTo>
                    <a:pt x="57899" y="309422"/>
                  </a:lnTo>
                  <a:lnTo>
                    <a:pt x="56540" y="308152"/>
                  </a:lnTo>
                  <a:lnTo>
                    <a:pt x="54521" y="306882"/>
                  </a:lnTo>
                  <a:lnTo>
                    <a:pt x="52133" y="308152"/>
                  </a:lnTo>
                  <a:lnTo>
                    <a:pt x="53644" y="306882"/>
                  </a:lnTo>
                  <a:lnTo>
                    <a:pt x="55765" y="304342"/>
                  </a:lnTo>
                  <a:lnTo>
                    <a:pt x="55308" y="306882"/>
                  </a:lnTo>
                  <a:lnTo>
                    <a:pt x="57594" y="308152"/>
                  </a:lnTo>
                  <a:lnTo>
                    <a:pt x="58813" y="308495"/>
                  </a:lnTo>
                  <a:lnTo>
                    <a:pt x="58813" y="295198"/>
                  </a:lnTo>
                  <a:lnTo>
                    <a:pt x="54559" y="294208"/>
                  </a:lnTo>
                  <a:lnTo>
                    <a:pt x="55448" y="296722"/>
                  </a:lnTo>
                  <a:lnTo>
                    <a:pt x="55727" y="296722"/>
                  </a:lnTo>
                  <a:lnTo>
                    <a:pt x="58204" y="295452"/>
                  </a:lnTo>
                  <a:lnTo>
                    <a:pt x="58470" y="299262"/>
                  </a:lnTo>
                  <a:lnTo>
                    <a:pt x="56045" y="297992"/>
                  </a:lnTo>
                  <a:lnTo>
                    <a:pt x="54673" y="297992"/>
                  </a:lnTo>
                  <a:lnTo>
                    <a:pt x="54597" y="296722"/>
                  </a:lnTo>
                  <a:lnTo>
                    <a:pt x="55448" y="296722"/>
                  </a:lnTo>
                  <a:lnTo>
                    <a:pt x="51638" y="294182"/>
                  </a:lnTo>
                  <a:lnTo>
                    <a:pt x="51866" y="295452"/>
                  </a:lnTo>
                  <a:lnTo>
                    <a:pt x="52184" y="297992"/>
                  </a:lnTo>
                  <a:lnTo>
                    <a:pt x="51828" y="299262"/>
                  </a:lnTo>
                  <a:lnTo>
                    <a:pt x="50622" y="297992"/>
                  </a:lnTo>
                  <a:lnTo>
                    <a:pt x="48653" y="297992"/>
                  </a:lnTo>
                  <a:lnTo>
                    <a:pt x="51117" y="296722"/>
                  </a:lnTo>
                  <a:lnTo>
                    <a:pt x="50038" y="295452"/>
                  </a:lnTo>
                  <a:lnTo>
                    <a:pt x="48615" y="294208"/>
                  </a:lnTo>
                  <a:lnTo>
                    <a:pt x="49491" y="292912"/>
                  </a:lnTo>
                  <a:lnTo>
                    <a:pt x="50584" y="291642"/>
                  </a:lnTo>
                  <a:lnTo>
                    <a:pt x="50355" y="286562"/>
                  </a:lnTo>
                  <a:lnTo>
                    <a:pt x="52298" y="286562"/>
                  </a:lnTo>
                  <a:lnTo>
                    <a:pt x="51600" y="284022"/>
                  </a:lnTo>
                  <a:lnTo>
                    <a:pt x="50901" y="281482"/>
                  </a:lnTo>
                  <a:lnTo>
                    <a:pt x="54584" y="282752"/>
                  </a:lnTo>
                  <a:lnTo>
                    <a:pt x="54978" y="284022"/>
                  </a:lnTo>
                  <a:lnTo>
                    <a:pt x="54013" y="285292"/>
                  </a:lnTo>
                  <a:lnTo>
                    <a:pt x="53187" y="286562"/>
                  </a:lnTo>
                  <a:lnTo>
                    <a:pt x="53975" y="289102"/>
                  </a:lnTo>
                  <a:lnTo>
                    <a:pt x="58699" y="289102"/>
                  </a:lnTo>
                  <a:lnTo>
                    <a:pt x="54800" y="290372"/>
                  </a:lnTo>
                  <a:lnTo>
                    <a:pt x="53314" y="290372"/>
                  </a:lnTo>
                  <a:lnTo>
                    <a:pt x="54559" y="294182"/>
                  </a:lnTo>
                  <a:lnTo>
                    <a:pt x="56375" y="294182"/>
                  </a:lnTo>
                  <a:lnTo>
                    <a:pt x="56337" y="290372"/>
                  </a:lnTo>
                  <a:lnTo>
                    <a:pt x="58305" y="291642"/>
                  </a:lnTo>
                  <a:lnTo>
                    <a:pt x="59245" y="292912"/>
                  </a:lnTo>
                  <a:lnTo>
                    <a:pt x="59944" y="295452"/>
                  </a:lnTo>
                  <a:lnTo>
                    <a:pt x="59944" y="254457"/>
                  </a:lnTo>
                  <a:lnTo>
                    <a:pt x="59753" y="254533"/>
                  </a:lnTo>
                  <a:lnTo>
                    <a:pt x="59651" y="284022"/>
                  </a:lnTo>
                  <a:lnTo>
                    <a:pt x="58623" y="285292"/>
                  </a:lnTo>
                  <a:lnTo>
                    <a:pt x="58610" y="284022"/>
                  </a:lnTo>
                  <a:lnTo>
                    <a:pt x="59651" y="284022"/>
                  </a:lnTo>
                  <a:lnTo>
                    <a:pt x="59651" y="254584"/>
                  </a:lnTo>
                  <a:lnTo>
                    <a:pt x="56972" y="255778"/>
                  </a:lnTo>
                  <a:lnTo>
                    <a:pt x="56972" y="278942"/>
                  </a:lnTo>
                  <a:lnTo>
                    <a:pt x="54559" y="280212"/>
                  </a:lnTo>
                  <a:lnTo>
                    <a:pt x="53721" y="280212"/>
                  </a:lnTo>
                  <a:lnTo>
                    <a:pt x="52476" y="278942"/>
                  </a:lnTo>
                  <a:lnTo>
                    <a:pt x="56934" y="276402"/>
                  </a:lnTo>
                  <a:lnTo>
                    <a:pt x="56959" y="278942"/>
                  </a:lnTo>
                  <a:lnTo>
                    <a:pt x="56972" y="255778"/>
                  </a:lnTo>
                  <a:lnTo>
                    <a:pt x="56261" y="256082"/>
                  </a:lnTo>
                  <a:lnTo>
                    <a:pt x="57277" y="253542"/>
                  </a:lnTo>
                  <a:lnTo>
                    <a:pt x="57632" y="252272"/>
                  </a:lnTo>
                  <a:lnTo>
                    <a:pt x="58928" y="252272"/>
                  </a:lnTo>
                  <a:lnTo>
                    <a:pt x="59753" y="254533"/>
                  </a:lnTo>
                  <a:lnTo>
                    <a:pt x="61963" y="253542"/>
                  </a:lnTo>
                  <a:lnTo>
                    <a:pt x="63728" y="253542"/>
                  </a:lnTo>
                  <a:lnTo>
                    <a:pt x="62712" y="252272"/>
                  </a:lnTo>
                  <a:lnTo>
                    <a:pt x="61836" y="252272"/>
                  </a:lnTo>
                  <a:lnTo>
                    <a:pt x="61595" y="251002"/>
                  </a:lnTo>
                  <a:lnTo>
                    <a:pt x="63690" y="252272"/>
                  </a:lnTo>
                  <a:lnTo>
                    <a:pt x="63728" y="253542"/>
                  </a:lnTo>
                  <a:lnTo>
                    <a:pt x="64617" y="253542"/>
                  </a:lnTo>
                  <a:lnTo>
                    <a:pt x="64681" y="254533"/>
                  </a:lnTo>
                  <a:lnTo>
                    <a:pt x="64884" y="256082"/>
                  </a:lnTo>
                  <a:lnTo>
                    <a:pt x="65366" y="259600"/>
                  </a:lnTo>
                  <a:lnTo>
                    <a:pt x="65366" y="250380"/>
                  </a:lnTo>
                  <a:lnTo>
                    <a:pt x="64668" y="251002"/>
                  </a:lnTo>
                  <a:lnTo>
                    <a:pt x="62395" y="251002"/>
                  </a:lnTo>
                  <a:lnTo>
                    <a:pt x="60185" y="249732"/>
                  </a:lnTo>
                  <a:lnTo>
                    <a:pt x="60071" y="247192"/>
                  </a:lnTo>
                  <a:lnTo>
                    <a:pt x="61442" y="247192"/>
                  </a:lnTo>
                  <a:lnTo>
                    <a:pt x="66078" y="249732"/>
                  </a:lnTo>
                  <a:lnTo>
                    <a:pt x="66078" y="247434"/>
                  </a:lnTo>
                  <a:lnTo>
                    <a:pt x="65747" y="247192"/>
                  </a:lnTo>
                  <a:lnTo>
                    <a:pt x="63411" y="247192"/>
                  </a:lnTo>
                  <a:lnTo>
                    <a:pt x="58648" y="244652"/>
                  </a:lnTo>
                  <a:lnTo>
                    <a:pt x="54571" y="242481"/>
                  </a:lnTo>
                  <a:lnTo>
                    <a:pt x="54571" y="247192"/>
                  </a:lnTo>
                  <a:lnTo>
                    <a:pt x="52336" y="247192"/>
                  </a:lnTo>
                  <a:lnTo>
                    <a:pt x="52336" y="251002"/>
                  </a:lnTo>
                  <a:lnTo>
                    <a:pt x="49987" y="251002"/>
                  </a:lnTo>
                  <a:lnTo>
                    <a:pt x="49657" y="248462"/>
                  </a:lnTo>
                  <a:lnTo>
                    <a:pt x="51409" y="249732"/>
                  </a:lnTo>
                  <a:lnTo>
                    <a:pt x="52311" y="249732"/>
                  </a:lnTo>
                  <a:lnTo>
                    <a:pt x="52336" y="251002"/>
                  </a:lnTo>
                  <a:lnTo>
                    <a:pt x="52336" y="247192"/>
                  </a:lnTo>
                  <a:lnTo>
                    <a:pt x="49123" y="247192"/>
                  </a:lnTo>
                  <a:lnTo>
                    <a:pt x="50215" y="248462"/>
                  </a:lnTo>
                  <a:lnTo>
                    <a:pt x="47904" y="247192"/>
                  </a:lnTo>
                  <a:lnTo>
                    <a:pt x="48107" y="245922"/>
                  </a:lnTo>
                  <a:lnTo>
                    <a:pt x="51638" y="244652"/>
                  </a:lnTo>
                  <a:lnTo>
                    <a:pt x="54571" y="247192"/>
                  </a:lnTo>
                  <a:lnTo>
                    <a:pt x="54571" y="242481"/>
                  </a:lnTo>
                  <a:lnTo>
                    <a:pt x="53898" y="242112"/>
                  </a:lnTo>
                  <a:lnTo>
                    <a:pt x="59486" y="242112"/>
                  </a:lnTo>
                  <a:lnTo>
                    <a:pt x="59778" y="240842"/>
                  </a:lnTo>
                  <a:lnTo>
                    <a:pt x="61061" y="240842"/>
                  </a:lnTo>
                  <a:lnTo>
                    <a:pt x="60985" y="237032"/>
                  </a:lnTo>
                  <a:lnTo>
                    <a:pt x="60972" y="235762"/>
                  </a:lnTo>
                  <a:lnTo>
                    <a:pt x="60947" y="234492"/>
                  </a:lnTo>
                  <a:lnTo>
                    <a:pt x="61302" y="234492"/>
                  </a:lnTo>
                  <a:lnTo>
                    <a:pt x="62826" y="235762"/>
                  </a:lnTo>
                  <a:lnTo>
                    <a:pt x="63665" y="237032"/>
                  </a:lnTo>
                  <a:lnTo>
                    <a:pt x="64046" y="237032"/>
                  </a:lnTo>
                  <a:lnTo>
                    <a:pt x="64262" y="235762"/>
                  </a:lnTo>
                  <a:lnTo>
                    <a:pt x="65544" y="237032"/>
                  </a:lnTo>
                  <a:lnTo>
                    <a:pt x="67741" y="238252"/>
                  </a:lnTo>
                  <a:lnTo>
                    <a:pt x="67856" y="239572"/>
                  </a:lnTo>
                  <a:lnTo>
                    <a:pt x="69392" y="240842"/>
                  </a:lnTo>
                  <a:lnTo>
                    <a:pt x="68440" y="237591"/>
                  </a:lnTo>
                  <a:lnTo>
                    <a:pt x="68338" y="235762"/>
                  </a:lnTo>
                  <a:lnTo>
                    <a:pt x="69850" y="235762"/>
                  </a:lnTo>
                  <a:lnTo>
                    <a:pt x="69303" y="234492"/>
                  </a:lnTo>
                  <a:lnTo>
                    <a:pt x="66268" y="233222"/>
                  </a:lnTo>
                  <a:lnTo>
                    <a:pt x="65570" y="231952"/>
                  </a:lnTo>
                  <a:lnTo>
                    <a:pt x="66560" y="231952"/>
                  </a:lnTo>
                  <a:lnTo>
                    <a:pt x="67551" y="232587"/>
                  </a:lnTo>
                  <a:lnTo>
                    <a:pt x="69011" y="233667"/>
                  </a:lnTo>
                  <a:lnTo>
                    <a:pt x="70904" y="231838"/>
                  </a:lnTo>
                  <a:lnTo>
                    <a:pt x="68529" y="231622"/>
                  </a:lnTo>
                  <a:lnTo>
                    <a:pt x="67475" y="231546"/>
                  </a:lnTo>
                  <a:lnTo>
                    <a:pt x="67843" y="230682"/>
                  </a:lnTo>
                  <a:lnTo>
                    <a:pt x="68135" y="230682"/>
                  </a:lnTo>
                  <a:lnTo>
                    <a:pt x="68668" y="228269"/>
                  </a:lnTo>
                  <a:lnTo>
                    <a:pt x="68275" y="228142"/>
                  </a:lnTo>
                  <a:lnTo>
                    <a:pt x="68148" y="228142"/>
                  </a:lnTo>
                  <a:lnTo>
                    <a:pt x="68491" y="223062"/>
                  </a:lnTo>
                  <a:lnTo>
                    <a:pt x="66484" y="225005"/>
                  </a:lnTo>
                  <a:lnTo>
                    <a:pt x="66484" y="229412"/>
                  </a:lnTo>
                  <a:lnTo>
                    <a:pt x="65468" y="229412"/>
                  </a:lnTo>
                  <a:lnTo>
                    <a:pt x="64630" y="228142"/>
                  </a:lnTo>
                  <a:lnTo>
                    <a:pt x="66446" y="228142"/>
                  </a:lnTo>
                  <a:lnTo>
                    <a:pt x="66484" y="229412"/>
                  </a:lnTo>
                  <a:lnTo>
                    <a:pt x="66484" y="225005"/>
                  </a:lnTo>
                  <a:lnTo>
                    <a:pt x="65862" y="225602"/>
                  </a:lnTo>
                  <a:lnTo>
                    <a:pt x="63804" y="228142"/>
                  </a:lnTo>
                  <a:lnTo>
                    <a:pt x="63296" y="224332"/>
                  </a:lnTo>
                  <a:lnTo>
                    <a:pt x="63055" y="223062"/>
                  </a:lnTo>
                  <a:lnTo>
                    <a:pt x="64579" y="223062"/>
                  </a:lnTo>
                  <a:lnTo>
                    <a:pt x="64820" y="221792"/>
                  </a:lnTo>
                  <a:lnTo>
                    <a:pt x="65074" y="220522"/>
                  </a:lnTo>
                  <a:lnTo>
                    <a:pt x="65430" y="219252"/>
                  </a:lnTo>
                  <a:lnTo>
                    <a:pt x="65201" y="219252"/>
                  </a:lnTo>
                  <a:lnTo>
                    <a:pt x="63233" y="217982"/>
                  </a:lnTo>
                  <a:lnTo>
                    <a:pt x="62992" y="217982"/>
                  </a:lnTo>
                  <a:lnTo>
                    <a:pt x="62992" y="230682"/>
                  </a:lnTo>
                  <a:lnTo>
                    <a:pt x="59677" y="230682"/>
                  </a:lnTo>
                  <a:lnTo>
                    <a:pt x="59944" y="229412"/>
                  </a:lnTo>
                  <a:lnTo>
                    <a:pt x="62649" y="229412"/>
                  </a:lnTo>
                  <a:lnTo>
                    <a:pt x="62992" y="230682"/>
                  </a:lnTo>
                  <a:lnTo>
                    <a:pt x="62992" y="217982"/>
                  </a:lnTo>
                  <a:lnTo>
                    <a:pt x="60718" y="217982"/>
                  </a:lnTo>
                  <a:lnTo>
                    <a:pt x="60566" y="216712"/>
                  </a:lnTo>
                  <a:lnTo>
                    <a:pt x="59880" y="215976"/>
                  </a:lnTo>
                  <a:lnTo>
                    <a:pt x="59880" y="225602"/>
                  </a:lnTo>
                  <a:lnTo>
                    <a:pt x="57404" y="224332"/>
                  </a:lnTo>
                  <a:lnTo>
                    <a:pt x="56261" y="224332"/>
                  </a:lnTo>
                  <a:lnTo>
                    <a:pt x="54965" y="223062"/>
                  </a:lnTo>
                  <a:lnTo>
                    <a:pt x="54876" y="221792"/>
                  </a:lnTo>
                  <a:lnTo>
                    <a:pt x="59270" y="221792"/>
                  </a:lnTo>
                  <a:lnTo>
                    <a:pt x="59880" y="225602"/>
                  </a:lnTo>
                  <a:lnTo>
                    <a:pt x="59880" y="215976"/>
                  </a:lnTo>
                  <a:lnTo>
                    <a:pt x="59385" y="215442"/>
                  </a:lnTo>
                  <a:lnTo>
                    <a:pt x="58801" y="214172"/>
                  </a:lnTo>
                  <a:lnTo>
                    <a:pt x="61595" y="215442"/>
                  </a:lnTo>
                  <a:lnTo>
                    <a:pt x="62217" y="214579"/>
                  </a:lnTo>
                  <a:lnTo>
                    <a:pt x="62369" y="215480"/>
                  </a:lnTo>
                  <a:lnTo>
                    <a:pt x="62369" y="215976"/>
                  </a:lnTo>
                  <a:lnTo>
                    <a:pt x="62598" y="216141"/>
                  </a:lnTo>
                  <a:lnTo>
                    <a:pt x="62826" y="215798"/>
                  </a:lnTo>
                  <a:lnTo>
                    <a:pt x="63373" y="215074"/>
                  </a:lnTo>
                  <a:lnTo>
                    <a:pt x="62344" y="214401"/>
                  </a:lnTo>
                  <a:lnTo>
                    <a:pt x="62509" y="214172"/>
                  </a:lnTo>
                  <a:lnTo>
                    <a:pt x="63322" y="212902"/>
                  </a:lnTo>
                  <a:lnTo>
                    <a:pt x="64541" y="214172"/>
                  </a:lnTo>
                  <a:lnTo>
                    <a:pt x="64096" y="215442"/>
                  </a:lnTo>
                  <a:lnTo>
                    <a:pt x="64401" y="215442"/>
                  </a:lnTo>
                  <a:lnTo>
                    <a:pt x="65455" y="214172"/>
                  </a:lnTo>
                  <a:lnTo>
                    <a:pt x="67957" y="215442"/>
                  </a:lnTo>
                  <a:lnTo>
                    <a:pt x="68199" y="216712"/>
                  </a:lnTo>
                  <a:lnTo>
                    <a:pt x="68618" y="217982"/>
                  </a:lnTo>
                  <a:lnTo>
                    <a:pt x="66103" y="219252"/>
                  </a:lnTo>
                  <a:lnTo>
                    <a:pt x="66128" y="220522"/>
                  </a:lnTo>
                  <a:lnTo>
                    <a:pt x="69227" y="220522"/>
                  </a:lnTo>
                  <a:lnTo>
                    <a:pt x="69799" y="216712"/>
                  </a:lnTo>
                  <a:lnTo>
                    <a:pt x="69697" y="214172"/>
                  </a:lnTo>
                  <a:lnTo>
                    <a:pt x="69659" y="212902"/>
                  </a:lnTo>
                  <a:lnTo>
                    <a:pt x="67691" y="211632"/>
                  </a:lnTo>
                  <a:lnTo>
                    <a:pt x="68173" y="209092"/>
                  </a:lnTo>
                  <a:lnTo>
                    <a:pt x="68414" y="207822"/>
                  </a:lnTo>
                  <a:lnTo>
                    <a:pt x="72047" y="209092"/>
                  </a:lnTo>
                  <a:lnTo>
                    <a:pt x="72186" y="209092"/>
                  </a:lnTo>
                  <a:lnTo>
                    <a:pt x="71272" y="207822"/>
                  </a:lnTo>
                  <a:lnTo>
                    <a:pt x="69837" y="206552"/>
                  </a:lnTo>
                  <a:lnTo>
                    <a:pt x="72085" y="205282"/>
                  </a:lnTo>
                  <a:lnTo>
                    <a:pt x="67995" y="202742"/>
                  </a:lnTo>
                  <a:lnTo>
                    <a:pt x="70015" y="201472"/>
                  </a:lnTo>
                  <a:lnTo>
                    <a:pt x="67208" y="200202"/>
                  </a:lnTo>
                  <a:lnTo>
                    <a:pt x="67424" y="196392"/>
                  </a:lnTo>
                  <a:lnTo>
                    <a:pt x="69202" y="198932"/>
                  </a:lnTo>
                  <a:lnTo>
                    <a:pt x="73215" y="198932"/>
                  </a:lnTo>
                  <a:lnTo>
                    <a:pt x="72809" y="196392"/>
                  </a:lnTo>
                  <a:lnTo>
                    <a:pt x="68326" y="196392"/>
                  </a:lnTo>
                  <a:lnTo>
                    <a:pt x="68656" y="195122"/>
                  </a:lnTo>
                  <a:lnTo>
                    <a:pt x="70789" y="195122"/>
                  </a:lnTo>
                  <a:lnTo>
                    <a:pt x="73317" y="193852"/>
                  </a:lnTo>
                  <a:lnTo>
                    <a:pt x="71031" y="192582"/>
                  </a:lnTo>
                  <a:lnTo>
                    <a:pt x="70256" y="192582"/>
                  </a:lnTo>
                  <a:lnTo>
                    <a:pt x="69430" y="191312"/>
                  </a:lnTo>
                  <a:lnTo>
                    <a:pt x="69100" y="190804"/>
                  </a:lnTo>
                  <a:lnTo>
                    <a:pt x="69100" y="193852"/>
                  </a:lnTo>
                  <a:lnTo>
                    <a:pt x="67208" y="193852"/>
                  </a:lnTo>
                  <a:lnTo>
                    <a:pt x="67030" y="192582"/>
                  </a:lnTo>
                  <a:lnTo>
                    <a:pt x="69088" y="192582"/>
                  </a:lnTo>
                  <a:lnTo>
                    <a:pt x="69100" y="193852"/>
                  </a:lnTo>
                  <a:lnTo>
                    <a:pt x="69100" y="190804"/>
                  </a:lnTo>
                  <a:lnTo>
                    <a:pt x="67805" y="188772"/>
                  </a:lnTo>
                  <a:lnTo>
                    <a:pt x="67576" y="188772"/>
                  </a:lnTo>
                  <a:lnTo>
                    <a:pt x="69303" y="187502"/>
                  </a:lnTo>
                  <a:lnTo>
                    <a:pt x="69519" y="186232"/>
                  </a:lnTo>
                  <a:lnTo>
                    <a:pt x="66636" y="184962"/>
                  </a:lnTo>
                  <a:lnTo>
                    <a:pt x="67678" y="182422"/>
                  </a:lnTo>
                  <a:lnTo>
                    <a:pt x="74383" y="184962"/>
                  </a:lnTo>
                  <a:lnTo>
                    <a:pt x="71234" y="182422"/>
                  </a:lnTo>
                  <a:lnTo>
                    <a:pt x="69672" y="181152"/>
                  </a:lnTo>
                  <a:lnTo>
                    <a:pt x="71856" y="179882"/>
                  </a:lnTo>
                  <a:lnTo>
                    <a:pt x="73113" y="178612"/>
                  </a:lnTo>
                  <a:lnTo>
                    <a:pt x="69850" y="178612"/>
                  </a:lnTo>
                  <a:lnTo>
                    <a:pt x="70561" y="177342"/>
                  </a:lnTo>
                  <a:lnTo>
                    <a:pt x="72072" y="177342"/>
                  </a:lnTo>
                  <a:lnTo>
                    <a:pt x="73355" y="178612"/>
                  </a:lnTo>
                  <a:lnTo>
                    <a:pt x="73533" y="173532"/>
                  </a:lnTo>
                  <a:lnTo>
                    <a:pt x="73583" y="170992"/>
                  </a:lnTo>
                  <a:lnTo>
                    <a:pt x="73342" y="170992"/>
                  </a:lnTo>
                  <a:lnTo>
                    <a:pt x="71691" y="173532"/>
                  </a:lnTo>
                  <a:lnTo>
                    <a:pt x="69278" y="172262"/>
                  </a:lnTo>
                  <a:lnTo>
                    <a:pt x="67754" y="170992"/>
                  </a:lnTo>
                  <a:lnTo>
                    <a:pt x="73266" y="170992"/>
                  </a:lnTo>
                  <a:lnTo>
                    <a:pt x="71831" y="169722"/>
                  </a:lnTo>
                  <a:lnTo>
                    <a:pt x="72275" y="169722"/>
                  </a:lnTo>
                  <a:lnTo>
                    <a:pt x="73304" y="168452"/>
                  </a:lnTo>
                  <a:lnTo>
                    <a:pt x="73088" y="167182"/>
                  </a:lnTo>
                  <a:lnTo>
                    <a:pt x="72263" y="162102"/>
                  </a:lnTo>
                  <a:lnTo>
                    <a:pt x="73164" y="160832"/>
                  </a:lnTo>
                  <a:lnTo>
                    <a:pt x="74142" y="159562"/>
                  </a:lnTo>
                  <a:lnTo>
                    <a:pt x="71869" y="157962"/>
                  </a:lnTo>
                  <a:lnTo>
                    <a:pt x="71869" y="160832"/>
                  </a:lnTo>
                  <a:lnTo>
                    <a:pt x="70281" y="160832"/>
                  </a:lnTo>
                  <a:lnTo>
                    <a:pt x="69418" y="160185"/>
                  </a:lnTo>
                  <a:lnTo>
                    <a:pt x="69418" y="167182"/>
                  </a:lnTo>
                  <a:lnTo>
                    <a:pt x="66484" y="167182"/>
                  </a:lnTo>
                  <a:lnTo>
                    <a:pt x="66484" y="210362"/>
                  </a:lnTo>
                  <a:lnTo>
                    <a:pt x="64236" y="211632"/>
                  </a:lnTo>
                  <a:lnTo>
                    <a:pt x="61696" y="211632"/>
                  </a:lnTo>
                  <a:lnTo>
                    <a:pt x="62763" y="210362"/>
                  </a:lnTo>
                  <a:lnTo>
                    <a:pt x="63830" y="209092"/>
                  </a:lnTo>
                  <a:lnTo>
                    <a:pt x="66484" y="210362"/>
                  </a:lnTo>
                  <a:lnTo>
                    <a:pt x="66484" y="167182"/>
                  </a:lnTo>
                  <a:lnTo>
                    <a:pt x="65709" y="167182"/>
                  </a:lnTo>
                  <a:lnTo>
                    <a:pt x="66497" y="165912"/>
                  </a:lnTo>
                  <a:lnTo>
                    <a:pt x="67932" y="165912"/>
                  </a:lnTo>
                  <a:lnTo>
                    <a:pt x="69418" y="167182"/>
                  </a:lnTo>
                  <a:lnTo>
                    <a:pt x="69418" y="160185"/>
                  </a:lnTo>
                  <a:lnTo>
                    <a:pt x="67144" y="158445"/>
                  </a:lnTo>
                  <a:lnTo>
                    <a:pt x="67144" y="164642"/>
                  </a:lnTo>
                  <a:lnTo>
                    <a:pt x="65354" y="164642"/>
                  </a:lnTo>
                  <a:lnTo>
                    <a:pt x="65354" y="181152"/>
                  </a:lnTo>
                  <a:lnTo>
                    <a:pt x="62915" y="181152"/>
                  </a:lnTo>
                  <a:lnTo>
                    <a:pt x="62915" y="204012"/>
                  </a:lnTo>
                  <a:lnTo>
                    <a:pt x="61696" y="204012"/>
                  </a:lnTo>
                  <a:lnTo>
                    <a:pt x="61696" y="207822"/>
                  </a:lnTo>
                  <a:lnTo>
                    <a:pt x="60680" y="207822"/>
                  </a:lnTo>
                  <a:lnTo>
                    <a:pt x="59690" y="206552"/>
                  </a:lnTo>
                  <a:lnTo>
                    <a:pt x="60667" y="206552"/>
                  </a:lnTo>
                  <a:lnTo>
                    <a:pt x="61671" y="205282"/>
                  </a:lnTo>
                  <a:lnTo>
                    <a:pt x="61696" y="207822"/>
                  </a:lnTo>
                  <a:lnTo>
                    <a:pt x="61696" y="204012"/>
                  </a:lnTo>
                  <a:lnTo>
                    <a:pt x="59613" y="204012"/>
                  </a:lnTo>
                  <a:lnTo>
                    <a:pt x="59613" y="211632"/>
                  </a:lnTo>
                  <a:lnTo>
                    <a:pt x="56959" y="212902"/>
                  </a:lnTo>
                  <a:lnTo>
                    <a:pt x="56934" y="210362"/>
                  </a:lnTo>
                  <a:lnTo>
                    <a:pt x="57086" y="210362"/>
                  </a:lnTo>
                  <a:lnTo>
                    <a:pt x="59613" y="211632"/>
                  </a:lnTo>
                  <a:lnTo>
                    <a:pt x="59613" y="204012"/>
                  </a:lnTo>
                  <a:lnTo>
                    <a:pt x="57238" y="204012"/>
                  </a:lnTo>
                  <a:lnTo>
                    <a:pt x="56870" y="206552"/>
                  </a:lnTo>
                  <a:lnTo>
                    <a:pt x="56540" y="206552"/>
                  </a:lnTo>
                  <a:lnTo>
                    <a:pt x="56540" y="216712"/>
                  </a:lnTo>
                  <a:lnTo>
                    <a:pt x="56464" y="217982"/>
                  </a:lnTo>
                  <a:lnTo>
                    <a:pt x="54559" y="217982"/>
                  </a:lnTo>
                  <a:lnTo>
                    <a:pt x="54495" y="216712"/>
                  </a:lnTo>
                  <a:lnTo>
                    <a:pt x="54432" y="215442"/>
                  </a:lnTo>
                  <a:lnTo>
                    <a:pt x="55486" y="216712"/>
                  </a:lnTo>
                  <a:lnTo>
                    <a:pt x="56540" y="216712"/>
                  </a:lnTo>
                  <a:lnTo>
                    <a:pt x="56540" y="206552"/>
                  </a:lnTo>
                  <a:lnTo>
                    <a:pt x="53568" y="206552"/>
                  </a:lnTo>
                  <a:lnTo>
                    <a:pt x="54673" y="204012"/>
                  </a:lnTo>
                  <a:lnTo>
                    <a:pt x="51993" y="204012"/>
                  </a:lnTo>
                  <a:lnTo>
                    <a:pt x="51193" y="202615"/>
                  </a:lnTo>
                  <a:lnTo>
                    <a:pt x="51193" y="216712"/>
                  </a:lnTo>
                  <a:lnTo>
                    <a:pt x="51193" y="217982"/>
                  </a:lnTo>
                  <a:lnTo>
                    <a:pt x="50368" y="217982"/>
                  </a:lnTo>
                  <a:lnTo>
                    <a:pt x="50076" y="219252"/>
                  </a:lnTo>
                  <a:lnTo>
                    <a:pt x="49834" y="220522"/>
                  </a:lnTo>
                  <a:lnTo>
                    <a:pt x="46101" y="220522"/>
                  </a:lnTo>
                  <a:lnTo>
                    <a:pt x="49161" y="217982"/>
                  </a:lnTo>
                  <a:lnTo>
                    <a:pt x="49326" y="216712"/>
                  </a:lnTo>
                  <a:lnTo>
                    <a:pt x="51193" y="216712"/>
                  </a:lnTo>
                  <a:lnTo>
                    <a:pt x="51193" y="202615"/>
                  </a:lnTo>
                  <a:lnTo>
                    <a:pt x="50546" y="201472"/>
                  </a:lnTo>
                  <a:lnTo>
                    <a:pt x="55473" y="201472"/>
                  </a:lnTo>
                  <a:lnTo>
                    <a:pt x="56680" y="200202"/>
                  </a:lnTo>
                  <a:lnTo>
                    <a:pt x="57442" y="201472"/>
                  </a:lnTo>
                  <a:lnTo>
                    <a:pt x="57264" y="203593"/>
                  </a:lnTo>
                  <a:lnTo>
                    <a:pt x="61163" y="202742"/>
                  </a:lnTo>
                  <a:lnTo>
                    <a:pt x="62903" y="202742"/>
                  </a:lnTo>
                  <a:lnTo>
                    <a:pt x="62915" y="204012"/>
                  </a:lnTo>
                  <a:lnTo>
                    <a:pt x="62915" y="181152"/>
                  </a:lnTo>
                  <a:lnTo>
                    <a:pt x="62039" y="181152"/>
                  </a:lnTo>
                  <a:lnTo>
                    <a:pt x="62039" y="193852"/>
                  </a:lnTo>
                  <a:lnTo>
                    <a:pt x="61214" y="195122"/>
                  </a:lnTo>
                  <a:lnTo>
                    <a:pt x="59880" y="195122"/>
                  </a:lnTo>
                  <a:lnTo>
                    <a:pt x="58331" y="196392"/>
                  </a:lnTo>
                  <a:lnTo>
                    <a:pt x="57683" y="196392"/>
                  </a:lnTo>
                  <a:lnTo>
                    <a:pt x="56235" y="195122"/>
                  </a:lnTo>
                  <a:lnTo>
                    <a:pt x="57797" y="191312"/>
                  </a:lnTo>
                  <a:lnTo>
                    <a:pt x="62039" y="193852"/>
                  </a:lnTo>
                  <a:lnTo>
                    <a:pt x="62039" y="181152"/>
                  </a:lnTo>
                  <a:lnTo>
                    <a:pt x="61645" y="181152"/>
                  </a:lnTo>
                  <a:lnTo>
                    <a:pt x="62242" y="179882"/>
                  </a:lnTo>
                  <a:lnTo>
                    <a:pt x="61518" y="179578"/>
                  </a:lnTo>
                  <a:lnTo>
                    <a:pt x="62255" y="179844"/>
                  </a:lnTo>
                  <a:lnTo>
                    <a:pt x="62839" y="178612"/>
                  </a:lnTo>
                  <a:lnTo>
                    <a:pt x="61264" y="178612"/>
                  </a:lnTo>
                  <a:lnTo>
                    <a:pt x="59842" y="177342"/>
                  </a:lnTo>
                  <a:lnTo>
                    <a:pt x="61099" y="177342"/>
                  </a:lnTo>
                  <a:lnTo>
                    <a:pt x="61074" y="174802"/>
                  </a:lnTo>
                  <a:lnTo>
                    <a:pt x="59029" y="174802"/>
                  </a:lnTo>
                  <a:lnTo>
                    <a:pt x="58839" y="174231"/>
                  </a:lnTo>
                  <a:lnTo>
                    <a:pt x="58839" y="178612"/>
                  </a:lnTo>
                  <a:lnTo>
                    <a:pt x="55918" y="178612"/>
                  </a:lnTo>
                  <a:lnTo>
                    <a:pt x="54013" y="177342"/>
                  </a:lnTo>
                  <a:lnTo>
                    <a:pt x="54013" y="183692"/>
                  </a:lnTo>
                  <a:lnTo>
                    <a:pt x="52844" y="182422"/>
                  </a:lnTo>
                  <a:lnTo>
                    <a:pt x="52374" y="182422"/>
                  </a:lnTo>
                  <a:lnTo>
                    <a:pt x="52374" y="188772"/>
                  </a:lnTo>
                  <a:lnTo>
                    <a:pt x="50228" y="188772"/>
                  </a:lnTo>
                  <a:lnTo>
                    <a:pt x="50228" y="193852"/>
                  </a:lnTo>
                  <a:lnTo>
                    <a:pt x="49555" y="193852"/>
                  </a:lnTo>
                  <a:lnTo>
                    <a:pt x="49593" y="195122"/>
                  </a:lnTo>
                  <a:lnTo>
                    <a:pt x="48056" y="195122"/>
                  </a:lnTo>
                  <a:lnTo>
                    <a:pt x="49555" y="193852"/>
                  </a:lnTo>
                  <a:lnTo>
                    <a:pt x="48196" y="193852"/>
                  </a:lnTo>
                  <a:lnTo>
                    <a:pt x="48107" y="191312"/>
                  </a:lnTo>
                  <a:lnTo>
                    <a:pt x="49161" y="191312"/>
                  </a:lnTo>
                  <a:lnTo>
                    <a:pt x="50101" y="192582"/>
                  </a:lnTo>
                  <a:lnTo>
                    <a:pt x="50228" y="193852"/>
                  </a:lnTo>
                  <a:lnTo>
                    <a:pt x="50228" y="188772"/>
                  </a:lnTo>
                  <a:lnTo>
                    <a:pt x="49123" y="188772"/>
                  </a:lnTo>
                  <a:lnTo>
                    <a:pt x="49098" y="186232"/>
                  </a:lnTo>
                  <a:lnTo>
                    <a:pt x="49250" y="186232"/>
                  </a:lnTo>
                  <a:lnTo>
                    <a:pt x="50165" y="187502"/>
                  </a:lnTo>
                  <a:lnTo>
                    <a:pt x="52374" y="188772"/>
                  </a:lnTo>
                  <a:lnTo>
                    <a:pt x="52374" y="182422"/>
                  </a:lnTo>
                  <a:lnTo>
                    <a:pt x="51917" y="182422"/>
                  </a:lnTo>
                  <a:lnTo>
                    <a:pt x="52832" y="181152"/>
                  </a:lnTo>
                  <a:lnTo>
                    <a:pt x="53809" y="181152"/>
                  </a:lnTo>
                  <a:lnTo>
                    <a:pt x="54013" y="183692"/>
                  </a:lnTo>
                  <a:lnTo>
                    <a:pt x="54013" y="177342"/>
                  </a:lnTo>
                  <a:lnTo>
                    <a:pt x="58839" y="178612"/>
                  </a:lnTo>
                  <a:lnTo>
                    <a:pt x="58839" y="174231"/>
                  </a:lnTo>
                  <a:lnTo>
                    <a:pt x="58127" y="172072"/>
                  </a:lnTo>
                  <a:lnTo>
                    <a:pt x="58127" y="173532"/>
                  </a:lnTo>
                  <a:lnTo>
                    <a:pt x="51117" y="174802"/>
                  </a:lnTo>
                  <a:lnTo>
                    <a:pt x="54533" y="172262"/>
                  </a:lnTo>
                  <a:lnTo>
                    <a:pt x="55651" y="170992"/>
                  </a:lnTo>
                  <a:lnTo>
                    <a:pt x="57023" y="170992"/>
                  </a:lnTo>
                  <a:lnTo>
                    <a:pt x="57480" y="172262"/>
                  </a:lnTo>
                  <a:lnTo>
                    <a:pt x="58127" y="173532"/>
                  </a:lnTo>
                  <a:lnTo>
                    <a:pt x="58127" y="172072"/>
                  </a:lnTo>
                  <a:lnTo>
                    <a:pt x="57772" y="170992"/>
                  </a:lnTo>
                  <a:lnTo>
                    <a:pt x="60337" y="170992"/>
                  </a:lnTo>
                  <a:lnTo>
                    <a:pt x="60286" y="172072"/>
                  </a:lnTo>
                  <a:lnTo>
                    <a:pt x="60299" y="173075"/>
                  </a:lnTo>
                  <a:lnTo>
                    <a:pt x="60528" y="173316"/>
                  </a:lnTo>
                  <a:lnTo>
                    <a:pt x="61125" y="173012"/>
                  </a:lnTo>
                  <a:lnTo>
                    <a:pt x="61734" y="172694"/>
                  </a:lnTo>
                  <a:lnTo>
                    <a:pt x="61722" y="172339"/>
                  </a:lnTo>
                  <a:lnTo>
                    <a:pt x="60540" y="170992"/>
                  </a:lnTo>
                  <a:lnTo>
                    <a:pt x="62852" y="170992"/>
                  </a:lnTo>
                  <a:lnTo>
                    <a:pt x="63106" y="174802"/>
                  </a:lnTo>
                  <a:lnTo>
                    <a:pt x="61074" y="174802"/>
                  </a:lnTo>
                  <a:lnTo>
                    <a:pt x="63652" y="176072"/>
                  </a:lnTo>
                  <a:lnTo>
                    <a:pt x="64643" y="177342"/>
                  </a:lnTo>
                  <a:lnTo>
                    <a:pt x="63474" y="177342"/>
                  </a:lnTo>
                  <a:lnTo>
                    <a:pt x="65354" y="181152"/>
                  </a:lnTo>
                  <a:lnTo>
                    <a:pt x="65354" y="164642"/>
                  </a:lnTo>
                  <a:lnTo>
                    <a:pt x="64731" y="164642"/>
                  </a:lnTo>
                  <a:lnTo>
                    <a:pt x="64719" y="163372"/>
                  </a:lnTo>
                  <a:lnTo>
                    <a:pt x="64706" y="162102"/>
                  </a:lnTo>
                  <a:lnTo>
                    <a:pt x="64795" y="163372"/>
                  </a:lnTo>
                  <a:lnTo>
                    <a:pt x="64871" y="162102"/>
                  </a:lnTo>
                  <a:lnTo>
                    <a:pt x="65036" y="159562"/>
                  </a:lnTo>
                  <a:lnTo>
                    <a:pt x="66522" y="162102"/>
                  </a:lnTo>
                  <a:lnTo>
                    <a:pt x="67144" y="164642"/>
                  </a:lnTo>
                  <a:lnTo>
                    <a:pt x="67144" y="158445"/>
                  </a:lnTo>
                  <a:lnTo>
                    <a:pt x="65290" y="157022"/>
                  </a:lnTo>
                  <a:lnTo>
                    <a:pt x="69113" y="158292"/>
                  </a:lnTo>
                  <a:lnTo>
                    <a:pt x="70408" y="158292"/>
                  </a:lnTo>
                  <a:lnTo>
                    <a:pt x="71869" y="160832"/>
                  </a:lnTo>
                  <a:lnTo>
                    <a:pt x="71869" y="157962"/>
                  </a:lnTo>
                  <a:lnTo>
                    <a:pt x="70561" y="157022"/>
                  </a:lnTo>
                  <a:lnTo>
                    <a:pt x="70751" y="155752"/>
                  </a:lnTo>
                  <a:lnTo>
                    <a:pt x="71183" y="157022"/>
                  </a:lnTo>
                  <a:lnTo>
                    <a:pt x="74041" y="157022"/>
                  </a:lnTo>
                  <a:lnTo>
                    <a:pt x="73469" y="155752"/>
                  </a:lnTo>
                  <a:lnTo>
                    <a:pt x="75018" y="153212"/>
                  </a:lnTo>
                  <a:lnTo>
                    <a:pt x="72250" y="154482"/>
                  </a:lnTo>
                  <a:lnTo>
                    <a:pt x="72644" y="155752"/>
                  </a:lnTo>
                  <a:lnTo>
                    <a:pt x="72186" y="155752"/>
                  </a:lnTo>
                  <a:lnTo>
                    <a:pt x="71501" y="154482"/>
                  </a:lnTo>
                  <a:lnTo>
                    <a:pt x="64109" y="154482"/>
                  </a:lnTo>
                  <a:lnTo>
                    <a:pt x="64109" y="162775"/>
                  </a:lnTo>
                  <a:lnTo>
                    <a:pt x="63576" y="163372"/>
                  </a:lnTo>
                  <a:lnTo>
                    <a:pt x="62865" y="162864"/>
                  </a:lnTo>
                  <a:lnTo>
                    <a:pt x="62865" y="168452"/>
                  </a:lnTo>
                  <a:lnTo>
                    <a:pt x="61849" y="169722"/>
                  </a:lnTo>
                  <a:lnTo>
                    <a:pt x="61836" y="168452"/>
                  </a:lnTo>
                  <a:lnTo>
                    <a:pt x="62865" y="168452"/>
                  </a:lnTo>
                  <a:lnTo>
                    <a:pt x="62865" y="162864"/>
                  </a:lnTo>
                  <a:lnTo>
                    <a:pt x="60083" y="160832"/>
                  </a:lnTo>
                  <a:lnTo>
                    <a:pt x="58458" y="159651"/>
                  </a:lnTo>
                  <a:lnTo>
                    <a:pt x="62496" y="160832"/>
                  </a:lnTo>
                  <a:lnTo>
                    <a:pt x="63334" y="162102"/>
                  </a:lnTo>
                  <a:lnTo>
                    <a:pt x="64109" y="162775"/>
                  </a:lnTo>
                  <a:lnTo>
                    <a:pt x="64109" y="154482"/>
                  </a:lnTo>
                  <a:lnTo>
                    <a:pt x="63779" y="154482"/>
                  </a:lnTo>
                  <a:lnTo>
                    <a:pt x="70383" y="153212"/>
                  </a:lnTo>
                  <a:lnTo>
                    <a:pt x="69570" y="151942"/>
                  </a:lnTo>
                  <a:lnTo>
                    <a:pt x="69418" y="150672"/>
                  </a:lnTo>
                  <a:lnTo>
                    <a:pt x="70015" y="150672"/>
                  </a:lnTo>
                  <a:lnTo>
                    <a:pt x="71069" y="149402"/>
                  </a:lnTo>
                  <a:lnTo>
                    <a:pt x="72948" y="149402"/>
                  </a:lnTo>
                  <a:lnTo>
                    <a:pt x="72936" y="148132"/>
                  </a:lnTo>
                  <a:lnTo>
                    <a:pt x="72936" y="146862"/>
                  </a:lnTo>
                  <a:lnTo>
                    <a:pt x="69748" y="146862"/>
                  </a:lnTo>
                  <a:lnTo>
                    <a:pt x="69951" y="144322"/>
                  </a:lnTo>
                  <a:lnTo>
                    <a:pt x="70154" y="141782"/>
                  </a:lnTo>
                  <a:lnTo>
                    <a:pt x="71577" y="141782"/>
                  </a:lnTo>
                  <a:lnTo>
                    <a:pt x="72034" y="141808"/>
                  </a:lnTo>
                  <a:lnTo>
                    <a:pt x="73050" y="142265"/>
                  </a:lnTo>
                  <a:lnTo>
                    <a:pt x="73012" y="141211"/>
                  </a:lnTo>
                  <a:lnTo>
                    <a:pt x="72250" y="141147"/>
                  </a:lnTo>
                  <a:lnTo>
                    <a:pt x="72923" y="140512"/>
                  </a:lnTo>
                  <a:lnTo>
                    <a:pt x="73202" y="137972"/>
                  </a:lnTo>
                  <a:lnTo>
                    <a:pt x="67792" y="137972"/>
                  </a:lnTo>
                  <a:lnTo>
                    <a:pt x="67906" y="139242"/>
                  </a:lnTo>
                  <a:lnTo>
                    <a:pt x="66700" y="137972"/>
                  </a:lnTo>
                  <a:lnTo>
                    <a:pt x="65697" y="136702"/>
                  </a:lnTo>
                  <a:lnTo>
                    <a:pt x="65684" y="135432"/>
                  </a:lnTo>
                  <a:lnTo>
                    <a:pt x="67576" y="135432"/>
                  </a:lnTo>
                  <a:lnTo>
                    <a:pt x="67754" y="137604"/>
                  </a:lnTo>
                  <a:lnTo>
                    <a:pt x="68059" y="136702"/>
                  </a:lnTo>
                  <a:lnTo>
                    <a:pt x="69862" y="136702"/>
                  </a:lnTo>
                  <a:lnTo>
                    <a:pt x="70599" y="135432"/>
                  </a:lnTo>
                  <a:lnTo>
                    <a:pt x="69329" y="134162"/>
                  </a:lnTo>
                  <a:lnTo>
                    <a:pt x="68707" y="133540"/>
                  </a:lnTo>
                  <a:lnTo>
                    <a:pt x="68707" y="134162"/>
                  </a:lnTo>
                  <a:lnTo>
                    <a:pt x="68630" y="135432"/>
                  </a:lnTo>
                  <a:lnTo>
                    <a:pt x="68110" y="135432"/>
                  </a:lnTo>
                  <a:lnTo>
                    <a:pt x="66509" y="134162"/>
                  </a:lnTo>
                  <a:lnTo>
                    <a:pt x="68707" y="134162"/>
                  </a:lnTo>
                  <a:lnTo>
                    <a:pt x="68707" y="133540"/>
                  </a:lnTo>
                  <a:lnTo>
                    <a:pt x="68072" y="132892"/>
                  </a:lnTo>
                  <a:lnTo>
                    <a:pt x="68300" y="131622"/>
                  </a:lnTo>
                  <a:lnTo>
                    <a:pt x="70485" y="131622"/>
                  </a:lnTo>
                  <a:lnTo>
                    <a:pt x="75361" y="132892"/>
                  </a:lnTo>
                  <a:lnTo>
                    <a:pt x="72796" y="135432"/>
                  </a:lnTo>
                  <a:lnTo>
                    <a:pt x="74155" y="135432"/>
                  </a:lnTo>
                  <a:lnTo>
                    <a:pt x="75222" y="136702"/>
                  </a:lnTo>
                  <a:lnTo>
                    <a:pt x="76034" y="134162"/>
                  </a:lnTo>
                  <a:lnTo>
                    <a:pt x="74485" y="130352"/>
                  </a:lnTo>
                  <a:lnTo>
                    <a:pt x="74891" y="125272"/>
                  </a:lnTo>
                  <a:lnTo>
                    <a:pt x="75196" y="121462"/>
                  </a:lnTo>
                  <a:lnTo>
                    <a:pt x="72682" y="121462"/>
                  </a:lnTo>
                  <a:lnTo>
                    <a:pt x="76276" y="120192"/>
                  </a:lnTo>
                  <a:lnTo>
                    <a:pt x="75780" y="115112"/>
                  </a:lnTo>
                  <a:lnTo>
                    <a:pt x="75653" y="113842"/>
                  </a:lnTo>
                  <a:lnTo>
                    <a:pt x="75107" y="112572"/>
                  </a:lnTo>
                  <a:lnTo>
                    <a:pt x="73113" y="112572"/>
                  </a:lnTo>
                  <a:lnTo>
                    <a:pt x="73113" y="117652"/>
                  </a:lnTo>
                  <a:lnTo>
                    <a:pt x="71323" y="118922"/>
                  </a:lnTo>
                  <a:lnTo>
                    <a:pt x="69126" y="118922"/>
                  </a:lnTo>
                  <a:lnTo>
                    <a:pt x="68008" y="120192"/>
                  </a:lnTo>
                  <a:lnTo>
                    <a:pt x="67424" y="121462"/>
                  </a:lnTo>
                  <a:lnTo>
                    <a:pt x="69075" y="120192"/>
                  </a:lnTo>
                  <a:lnTo>
                    <a:pt x="71412" y="120192"/>
                  </a:lnTo>
                  <a:lnTo>
                    <a:pt x="71043" y="121462"/>
                  </a:lnTo>
                  <a:lnTo>
                    <a:pt x="68097" y="121462"/>
                  </a:lnTo>
                  <a:lnTo>
                    <a:pt x="68097" y="125272"/>
                  </a:lnTo>
                  <a:lnTo>
                    <a:pt x="65049" y="125272"/>
                  </a:lnTo>
                  <a:lnTo>
                    <a:pt x="65087" y="122732"/>
                  </a:lnTo>
                  <a:lnTo>
                    <a:pt x="66154" y="122732"/>
                  </a:lnTo>
                  <a:lnTo>
                    <a:pt x="68097" y="125272"/>
                  </a:lnTo>
                  <a:lnTo>
                    <a:pt x="68097" y="121462"/>
                  </a:lnTo>
                  <a:lnTo>
                    <a:pt x="67424" y="121462"/>
                  </a:lnTo>
                  <a:lnTo>
                    <a:pt x="65151" y="121462"/>
                  </a:lnTo>
                  <a:lnTo>
                    <a:pt x="65125" y="120192"/>
                  </a:lnTo>
                  <a:lnTo>
                    <a:pt x="65036" y="118922"/>
                  </a:lnTo>
                  <a:lnTo>
                    <a:pt x="65341" y="117652"/>
                  </a:lnTo>
                  <a:lnTo>
                    <a:pt x="65747" y="117652"/>
                  </a:lnTo>
                  <a:lnTo>
                    <a:pt x="65163" y="116382"/>
                  </a:lnTo>
                  <a:lnTo>
                    <a:pt x="67195" y="115112"/>
                  </a:lnTo>
                  <a:lnTo>
                    <a:pt x="69151" y="113842"/>
                  </a:lnTo>
                  <a:lnTo>
                    <a:pt x="68249" y="113842"/>
                  </a:lnTo>
                  <a:lnTo>
                    <a:pt x="68872" y="112572"/>
                  </a:lnTo>
                  <a:lnTo>
                    <a:pt x="73012" y="113842"/>
                  </a:lnTo>
                  <a:lnTo>
                    <a:pt x="69456" y="113842"/>
                  </a:lnTo>
                  <a:lnTo>
                    <a:pt x="69469" y="115112"/>
                  </a:lnTo>
                  <a:lnTo>
                    <a:pt x="69773" y="116382"/>
                  </a:lnTo>
                  <a:lnTo>
                    <a:pt x="70154" y="116382"/>
                  </a:lnTo>
                  <a:lnTo>
                    <a:pt x="71005" y="115112"/>
                  </a:lnTo>
                  <a:lnTo>
                    <a:pt x="72085" y="116382"/>
                  </a:lnTo>
                  <a:lnTo>
                    <a:pt x="70916" y="116382"/>
                  </a:lnTo>
                  <a:lnTo>
                    <a:pt x="69113" y="117652"/>
                  </a:lnTo>
                  <a:lnTo>
                    <a:pt x="73113" y="117652"/>
                  </a:lnTo>
                  <a:lnTo>
                    <a:pt x="73113" y="112572"/>
                  </a:lnTo>
                  <a:lnTo>
                    <a:pt x="72542" y="112572"/>
                  </a:lnTo>
                  <a:lnTo>
                    <a:pt x="72656" y="110032"/>
                  </a:lnTo>
                  <a:lnTo>
                    <a:pt x="75704" y="110032"/>
                  </a:lnTo>
                  <a:lnTo>
                    <a:pt x="71742" y="108762"/>
                  </a:lnTo>
                  <a:lnTo>
                    <a:pt x="72961" y="107492"/>
                  </a:lnTo>
                  <a:lnTo>
                    <a:pt x="74193" y="106222"/>
                  </a:lnTo>
                  <a:lnTo>
                    <a:pt x="74993" y="104952"/>
                  </a:lnTo>
                  <a:lnTo>
                    <a:pt x="72745" y="103682"/>
                  </a:lnTo>
                  <a:lnTo>
                    <a:pt x="73710" y="103682"/>
                  </a:lnTo>
                  <a:lnTo>
                    <a:pt x="72186" y="102412"/>
                  </a:lnTo>
                  <a:lnTo>
                    <a:pt x="74917" y="102412"/>
                  </a:lnTo>
                  <a:lnTo>
                    <a:pt x="75095" y="101142"/>
                  </a:lnTo>
                  <a:lnTo>
                    <a:pt x="71196" y="101142"/>
                  </a:lnTo>
                  <a:lnTo>
                    <a:pt x="68084" y="102412"/>
                  </a:lnTo>
                  <a:lnTo>
                    <a:pt x="69811" y="99872"/>
                  </a:lnTo>
                  <a:lnTo>
                    <a:pt x="71780" y="99872"/>
                  </a:lnTo>
                  <a:lnTo>
                    <a:pt x="71856" y="98602"/>
                  </a:lnTo>
                  <a:lnTo>
                    <a:pt x="69951" y="98602"/>
                  </a:lnTo>
                  <a:lnTo>
                    <a:pt x="69557" y="97332"/>
                  </a:lnTo>
                  <a:lnTo>
                    <a:pt x="69507" y="96062"/>
                  </a:lnTo>
                  <a:lnTo>
                    <a:pt x="69469" y="94792"/>
                  </a:lnTo>
                  <a:lnTo>
                    <a:pt x="69278" y="92252"/>
                  </a:lnTo>
                  <a:lnTo>
                    <a:pt x="70497" y="93522"/>
                  </a:lnTo>
                  <a:lnTo>
                    <a:pt x="72720" y="96062"/>
                  </a:lnTo>
                  <a:lnTo>
                    <a:pt x="76555" y="94792"/>
                  </a:lnTo>
                  <a:lnTo>
                    <a:pt x="74510" y="93522"/>
                  </a:lnTo>
                  <a:lnTo>
                    <a:pt x="73901" y="92252"/>
                  </a:lnTo>
                  <a:lnTo>
                    <a:pt x="75857" y="92252"/>
                  </a:lnTo>
                  <a:lnTo>
                    <a:pt x="75819" y="88442"/>
                  </a:lnTo>
                  <a:lnTo>
                    <a:pt x="74383" y="88442"/>
                  </a:lnTo>
                  <a:lnTo>
                    <a:pt x="72682" y="85902"/>
                  </a:lnTo>
                  <a:lnTo>
                    <a:pt x="72644" y="92252"/>
                  </a:lnTo>
                  <a:lnTo>
                    <a:pt x="71513" y="90982"/>
                  </a:lnTo>
                  <a:lnTo>
                    <a:pt x="63207" y="90982"/>
                  </a:lnTo>
                  <a:lnTo>
                    <a:pt x="62001" y="90982"/>
                  </a:lnTo>
                  <a:lnTo>
                    <a:pt x="60566" y="90982"/>
                  </a:lnTo>
                  <a:lnTo>
                    <a:pt x="60350" y="92252"/>
                  </a:lnTo>
                  <a:lnTo>
                    <a:pt x="62953" y="92252"/>
                  </a:lnTo>
                  <a:lnTo>
                    <a:pt x="61836" y="93522"/>
                  </a:lnTo>
                  <a:lnTo>
                    <a:pt x="64909" y="93522"/>
                  </a:lnTo>
                  <a:lnTo>
                    <a:pt x="65062" y="94792"/>
                  </a:lnTo>
                  <a:lnTo>
                    <a:pt x="64173" y="95364"/>
                  </a:lnTo>
                  <a:lnTo>
                    <a:pt x="64173" y="141782"/>
                  </a:lnTo>
                  <a:lnTo>
                    <a:pt x="63881" y="143052"/>
                  </a:lnTo>
                  <a:lnTo>
                    <a:pt x="62903" y="143052"/>
                  </a:lnTo>
                  <a:lnTo>
                    <a:pt x="62064" y="141782"/>
                  </a:lnTo>
                  <a:lnTo>
                    <a:pt x="64173" y="141782"/>
                  </a:lnTo>
                  <a:lnTo>
                    <a:pt x="64173" y="95364"/>
                  </a:lnTo>
                  <a:lnTo>
                    <a:pt x="63969" y="95491"/>
                  </a:lnTo>
                  <a:lnTo>
                    <a:pt x="63969" y="122732"/>
                  </a:lnTo>
                  <a:lnTo>
                    <a:pt x="63207" y="124002"/>
                  </a:lnTo>
                  <a:lnTo>
                    <a:pt x="62763" y="125272"/>
                  </a:lnTo>
                  <a:lnTo>
                    <a:pt x="62611" y="125272"/>
                  </a:lnTo>
                  <a:lnTo>
                    <a:pt x="57429" y="121462"/>
                  </a:lnTo>
                  <a:lnTo>
                    <a:pt x="62636" y="126542"/>
                  </a:lnTo>
                  <a:lnTo>
                    <a:pt x="61150" y="126187"/>
                  </a:lnTo>
                  <a:lnTo>
                    <a:pt x="61150" y="131622"/>
                  </a:lnTo>
                  <a:lnTo>
                    <a:pt x="59690" y="131178"/>
                  </a:lnTo>
                  <a:lnTo>
                    <a:pt x="59690" y="158292"/>
                  </a:lnTo>
                  <a:lnTo>
                    <a:pt x="58623" y="159562"/>
                  </a:lnTo>
                  <a:lnTo>
                    <a:pt x="58267" y="158991"/>
                  </a:lnTo>
                  <a:lnTo>
                    <a:pt x="58267" y="159600"/>
                  </a:lnTo>
                  <a:lnTo>
                    <a:pt x="56870" y="160261"/>
                  </a:lnTo>
                  <a:lnTo>
                    <a:pt x="56870" y="164642"/>
                  </a:lnTo>
                  <a:lnTo>
                    <a:pt x="56578" y="165912"/>
                  </a:lnTo>
                  <a:lnTo>
                    <a:pt x="55219" y="165912"/>
                  </a:lnTo>
                  <a:lnTo>
                    <a:pt x="53594" y="167182"/>
                  </a:lnTo>
                  <a:lnTo>
                    <a:pt x="54317" y="165912"/>
                  </a:lnTo>
                  <a:lnTo>
                    <a:pt x="56870" y="164642"/>
                  </a:lnTo>
                  <a:lnTo>
                    <a:pt x="56870" y="160261"/>
                  </a:lnTo>
                  <a:lnTo>
                    <a:pt x="55613" y="160832"/>
                  </a:lnTo>
                  <a:lnTo>
                    <a:pt x="55587" y="158737"/>
                  </a:lnTo>
                  <a:lnTo>
                    <a:pt x="56883" y="159562"/>
                  </a:lnTo>
                  <a:lnTo>
                    <a:pt x="58166" y="159562"/>
                  </a:lnTo>
                  <a:lnTo>
                    <a:pt x="58267" y="158991"/>
                  </a:lnTo>
                  <a:lnTo>
                    <a:pt x="57848" y="158292"/>
                  </a:lnTo>
                  <a:lnTo>
                    <a:pt x="57162" y="157022"/>
                  </a:lnTo>
                  <a:lnTo>
                    <a:pt x="57607" y="157022"/>
                  </a:lnTo>
                  <a:lnTo>
                    <a:pt x="59690" y="158292"/>
                  </a:lnTo>
                  <a:lnTo>
                    <a:pt x="59690" y="131178"/>
                  </a:lnTo>
                  <a:lnTo>
                    <a:pt x="59372" y="131076"/>
                  </a:lnTo>
                  <a:lnTo>
                    <a:pt x="59372" y="137972"/>
                  </a:lnTo>
                  <a:lnTo>
                    <a:pt x="57543" y="137972"/>
                  </a:lnTo>
                  <a:lnTo>
                    <a:pt x="57188" y="136702"/>
                  </a:lnTo>
                  <a:lnTo>
                    <a:pt x="58369" y="136702"/>
                  </a:lnTo>
                  <a:lnTo>
                    <a:pt x="59372" y="137972"/>
                  </a:lnTo>
                  <a:lnTo>
                    <a:pt x="59372" y="131076"/>
                  </a:lnTo>
                  <a:lnTo>
                    <a:pt x="57086" y="130352"/>
                  </a:lnTo>
                  <a:lnTo>
                    <a:pt x="56616" y="130352"/>
                  </a:lnTo>
                  <a:lnTo>
                    <a:pt x="56616" y="136702"/>
                  </a:lnTo>
                  <a:lnTo>
                    <a:pt x="56540" y="139242"/>
                  </a:lnTo>
                  <a:lnTo>
                    <a:pt x="54292" y="137972"/>
                  </a:lnTo>
                  <a:lnTo>
                    <a:pt x="53530" y="137972"/>
                  </a:lnTo>
                  <a:lnTo>
                    <a:pt x="54051" y="136702"/>
                  </a:lnTo>
                  <a:lnTo>
                    <a:pt x="56616" y="136702"/>
                  </a:lnTo>
                  <a:lnTo>
                    <a:pt x="56616" y="130352"/>
                  </a:lnTo>
                  <a:lnTo>
                    <a:pt x="54952" y="130352"/>
                  </a:lnTo>
                  <a:lnTo>
                    <a:pt x="55105" y="129082"/>
                  </a:lnTo>
                  <a:lnTo>
                    <a:pt x="57302" y="129082"/>
                  </a:lnTo>
                  <a:lnTo>
                    <a:pt x="57226" y="127812"/>
                  </a:lnTo>
                  <a:lnTo>
                    <a:pt x="59283" y="127812"/>
                  </a:lnTo>
                  <a:lnTo>
                    <a:pt x="59232" y="129082"/>
                  </a:lnTo>
                  <a:lnTo>
                    <a:pt x="59804" y="129082"/>
                  </a:lnTo>
                  <a:lnTo>
                    <a:pt x="61150" y="131622"/>
                  </a:lnTo>
                  <a:lnTo>
                    <a:pt x="61150" y="126187"/>
                  </a:lnTo>
                  <a:lnTo>
                    <a:pt x="57404" y="125272"/>
                  </a:lnTo>
                  <a:lnTo>
                    <a:pt x="56235" y="125272"/>
                  </a:lnTo>
                  <a:lnTo>
                    <a:pt x="56235" y="126542"/>
                  </a:lnTo>
                  <a:lnTo>
                    <a:pt x="56222" y="127812"/>
                  </a:lnTo>
                  <a:lnTo>
                    <a:pt x="54102" y="127812"/>
                  </a:lnTo>
                  <a:lnTo>
                    <a:pt x="54381" y="126542"/>
                  </a:lnTo>
                  <a:lnTo>
                    <a:pt x="56235" y="126542"/>
                  </a:lnTo>
                  <a:lnTo>
                    <a:pt x="56235" y="125272"/>
                  </a:lnTo>
                  <a:lnTo>
                    <a:pt x="55206" y="125272"/>
                  </a:lnTo>
                  <a:lnTo>
                    <a:pt x="55232" y="122732"/>
                  </a:lnTo>
                  <a:lnTo>
                    <a:pt x="55448" y="120192"/>
                  </a:lnTo>
                  <a:lnTo>
                    <a:pt x="53416" y="120192"/>
                  </a:lnTo>
                  <a:lnTo>
                    <a:pt x="52895" y="121462"/>
                  </a:lnTo>
                  <a:lnTo>
                    <a:pt x="52933" y="125272"/>
                  </a:lnTo>
                  <a:lnTo>
                    <a:pt x="50342" y="122732"/>
                  </a:lnTo>
                  <a:lnTo>
                    <a:pt x="51244" y="121462"/>
                  </a:lnTo>
                  <a:lnTo>
                    <a:pt x="51676" y="121462"/>
                  </a:lnTo>
                  <a:lnTo>
                    <a:pt x="51384" y="117652"/>
                  </a:lnTo>
                  <a:lnTo>
                    <a:pt x="52857" y="117652"/>
                  </a:lnTo>
                  <a:lnTo>
                    <a:pt x="52870" y="118922"/>
                  </a:lnTo>
                  <a:lnTo>
                    <a:pt x="55968" y="118922"/>
                  </a:lnTo>
                  <a:lnTo>
                    <a:pt x="57315" y="117652"/>
                  </a:lnTo>
                  <a:lnTo>
                    <a:pt x="57543" y="121462"/>
                  </a:lnTo>
                  <a:lnTo>
                    <a:pt x="62865" y="120192"/>
                  </a:lnTo>
                  <a:lnTo>
                    <a:pt x="62128" y="121462"/>
                  </a:lnTo>
                  <a:lnTo>
                    <a:pt x="61518" y="122732"/>
                  </a:lnTo>
                  <a:lnTo>
                    <a:pt x="63969" y="122732"/>
                  </a:lnTo>
                  <a:lnTo>
                    <a:pt x="63969" y="95491"/>
                  </a:lnTo>
                  <a:lnTo>
                    <a:pt x="63614" y="95707"/>
                  </a:lnTo>
                  <a:lnTo>
                    <a:pt x="63614" y="108762"/>
                  </a:lnTo>
                  <a:lnTo>
                    <a:pt x="63550" y="110032"/>
                  </a:lnTo>
                  <a:lnTo>
                    <a:pt x="61620" y="110032"/>
                  </a:lnTo>
                  <a:lnTo>
                    <a:pt x="61544" y="108762"/>
                  </a:lnTo>
                  <a:lnTo>
                    <a:pt x="63614" y="108762"/>
                  </a:lnTo>
                  <a:lnTo>
                    <a:pt x="63614" y="95707"/>
                  </a:lnTo>
                  <a:lnTo>
                    <a:pt x="63258" y="95935"/>
                  </a:lnTo>
                  <a:lnTo>
                    <a:pt x="63258" y="102412"/>
                  </a:lnTo>
                  <a:lnTo>
                    <a:pt x="60680" y="101142"/>
                  </a:lnTo>
                  <a:lnTo>
                    <a:pt x="61506" y="99872"/>
                  </a:lnTo>
                  <a:lnTo>
                    <a:pt x="61722" y="99872"/>
                  </a:lnTo>
                  <a:lnTo>
                    <a:pt x="61722" y="98602"/>
                  </a:lnTo>
                  <a:lnTo>
                    <a:pt x="63220" y="98602"/>
                  </a:lnTo>
                  <a:lnTo>
                    <a:pt x="63258" y="102412"/>
                  </a:lnTo>
                  <a:lnTo>
                    <a:pt x="63258" y="95935"/>
                  </a:lnTo>
                  <a:lnTo>
                    <a:pt x="63042" y="96062"/>
                  </a:lnTo>
                  <a:lnTo>
                    <a:pt x="62509" y="94792"/>
                  </a:lnTo>
                  <a:lnTo>
                    <a:pt x="61493" y="94399"/>
                  </a:lnTo>
                  <a:lnTo>
                    <a:pt x="61493" y="97332"/>
                  </a:lnTo>
                  <a:lnTo>
                    <a:pt x="59791" y="96062"/>
                  </a:lnTo>
                  <a:lnTo>
                    <a:pt x="58445" y="96062"/>
                  </a:lnTo>
                  <a:lnTo>
                    <a:pt x="58077" y="94792"/>
                  </a:lnTo>
                  <a:lnTo>
                    <a:pt x="61125" y="94792"/>
                  </a:lnTo>
                  <a:lnTo>
                    <a:pt x="61493" y="97332"/>
                  </a:lnTo>
                  <a:lnTo>
                    <a:pt x="61493" y="94399"/>
                  </a:lnTo>
                  <a:lnTo>
                    <a:pt x="59309" y="93522"/>
                  </a:lnTo>
                  <a:lnTo>
                    <a:pt x="59067" y="92252"/>
                  </a:lnTo>
                  <a:lnTo>
                    <a:pt x="60769" y="89839"/>
                  </a:lnTo>
                  <a:lnTo>
                    <a:pt x="60706" y="89712"/>
                  </a:lnTo>
                  <a:lnTo>
                    <a:pt x="59410" y="88442"/>
                  </a:lnTo>
                  <a:lnTo>
                    <a:pt x="62687" y="87172"/>
                  </a:lnTo>
                  <a:lnTo>
                    <a:pt x="62992" y="89839"/>
                  </a:lnTo>
                  <a:lnTo>
                    <a:pt x="70485" y="89839"/>
                  </a:lnTo>
                  <a:lnTo>
                    <a:pt x="69088" y="88442"/>
                  </a:lnTo>
                  <a:lnTo>
                    <a:pt x="68173" y="87172"/>
                  </a:lnTo>
                  <a:lnTo>
                    <a:pt x="69215" y="87172"/>
                  </a:lnTo>
                  <a:lnTo>
                    <a:pt x="71374" y="85902"/>
                  </a:lnTo>
                  <a:lnTo>
                    <a:pt x="70307" y="88442"/>
                  </a:lnTo>
                  <a:lnTo>
                    <a:pt x="69850" y="88442"/>
                  </a:lnTo>
                  <a:lnTo>
                    <a:pt x="72644" y="92252"/>
                  </a:lnTo>
                  <a:lnTo>
                    <a:pt x="72644" y="85852"/>
                  </a:lnTo>
                  <a:lnTo>
                    <a:pt x="71894" y="84632"/>
                  </a:lnTo>
                  <a:lnTo>
                    <a:pt x="71107" y="83362"/>
                  </a:lnTo>
                  <a:lnTo>
                    <a:pt x="70319" y="82092"/>
                  </a:lnTo>
                  <a:lnTo>
                    <a:pt x="64985" y="83362"/>
                  </a:lnTo>
                  <a:lnTo>
                    <a:pt x="63919" y="78282"/>
                  </a:lnTo>
                  <a:lnTo>
                    <a:pt x="62255" y="80822"/>
                  </a:lnTo>
                  <a:lnTo>
                    <a:pt x="62230" y="78282"/>
                  </a:lnTo>
                  <a:lnTo>
                    <a:pt x="62217" y="77012"/>
                  </a:lnTo>
                  <a:lnTo>
                    <a:pt x="62217" y="75742"/>
                  </a:lnTo>
                  <a:lnTo>
                    <a:pt x="68110" y="79552"/>
                  </a:lnTo>
                  <a:lnTo>
                    <a:pt x="65913" y="75742"/>
                  </a:lnTo>
                  <a:lnTo>
                    <a:pt x="64668" y="74472"/>
                  </a:lnTo>
                  <a:lnTo>
                    <a:pt x="66065" y="75742"/>
                  </a:lnTo>
                  <a:lnTo>
                    <a:pt x="69634" y="74523"/>
                  </a:lnTo>
                  <a:lnTo>
                    <a:pt x="71526" y="77012"/>
                  </a:lnTo>
                  <a:lnTo>
                    <a:pt x="72034" y="75742"/>
                  </a:lnTo>
                  <a:lnTo>
                    <a:pt x="72910" y="74472"/>
                  </a:lnTo>
                  <a:lnTo>
                    <a:pt x="75730" y="74472"/>
                  </a:lnTo>
                  <a:lnTo>
                    <a:pt x="73583" y="73202"/>
                  </a:lnTo>
                  <a:lnTo>
                    <a:pt x="74853" y="70662"/>
                  </a:lnTo>
                  <a:lnTo>
                    <a:pt x="76174" y="68338"/>
                  </a:lnTo>
                  <a:lnTo>
                    <a:pt x="77254" y="69392"/>
                  </a:lnTo>
                  <a:lnTo>
                    <a:pt x="77266" y="70662"/>
                  </a:lnTo>
                  <a:lnTo>
                    <a:pt x="79171" y="69392"/>
                  </a:lnTo>
                  <a:lnTo>
                    <a:pt x="78409" y="70662"/>
                  </a:lnTo>
                  <a:lnTo>
                    <a:pt x="77749" y="71932"/>
                  </a:lnTo>
                  <a:lnTo>
                    <a:pt x="79590" y="75742"/>
                  </a:lnTo>
                  <a:lnTo>
                    <a:pt x="82550" y="75742"/>
                  </a:lnTo>
                  <a:lnTo>
                    <a:pt x="84315" y="78282"/>
                  </a:lnTo>
                  <a:lnTo>
                    <a:pt x="84112" y="79552"/>
                  </a:lnTo>
                  <a:lnTo>
                    <a:pt x="83972" y="80822"/>
                  </a:lnTo>
                  <a:lnTo>
                    <a:pt x="84823" y="82092"/>
                  </a:lnTo>
                  <a:lnTo>
                    <a:pt x="87172" y="82092"/>
                  </a:lnTo>
                  <a:lnTo>
                    <a:pt x="88404" y="84632"/>
                  </a:lnTo>
                  <a:lnTo>
                    <a:pt x="87731" y="85902"/>
                  </a:lnTo>
                  <a:lnTo>
                    <a:pt x="87058" y="85902"/>
                  </a:lnTo>
                  <a:lnTo>
                    <a:pt x="88061" y="87172"/>
                  </a:lnTo>
                  <a:lnTo>
                    <a:pt x="89725" y="88442"/>
                  </a:lnTo>
                  <a:lnTo>
                    <a:pt x="90335" y="88442"/>
                  </a:lnTo>
                  <a:lnTo>
                    <a:pt x="90576" y="89712"/>
                  </a:lnTo>
                  <a:lnTo>
                    <a:pt x="91516" y="92252"/>
                  </a:lnTo>
                  <a:lnTo>
                    <a:pt x="95618" y="89712"/>
                  </a:lnTo>
                  <a:lnTo>
                    <a:pt x="93281" y="94792"/>
                  </a:lnTo>
                  <a:lnTo>
                    <a:pt x="92633" y="97332"/>
                  </a:lnTo>
                  <a:lnTo>
                    <a:pt x="93853" y="98602"/>
                  </a:lnTo>
                  <a:lnTo>
                    <a:pt x="94234" y="98602"/>
                  </a:lnTo>
                  <a:lnTo>
                    <a:pt x="94259" y="99872"/>
                  </a:lnTo>
                  <a:lnTo>
                    <a:pt x="96608" y="101142"/>
                  </a:lnTo>
                  <a:lnTo>
                    <a:pt x="99466" y="99872"/>
                  </a:lnTo>
                  <a:lnTo>
                    <a:pt x="99593" y="104952"/>
                  </a:lnTo>
                  <a:lnTo>
                    <a:pt x="101879" y="104952"/>
                  </a:lnTo>
                  <a:lnTo>
                    <a:pt x="101904" y="108762"/>
                  </a:lnTo>
                  <a:lnTo>
                    <a:pt x="104178" y="108762"/>
                  </a:lnTo>
                  <a:lnTo>
                    <a:pt x="104228" y="112572"/>
                  </a:lnTo>
                  <a:lnTo>
                    <a:pt x="107238" y="112572"/>
                  </a:lnTo>
                  <a:lnTo>
                    <a:pt x="107264" y="113842"/>
                  </a:lnTo>
                  <a:lnTo>
                    <a:pt x="105587" y="113842"/>
                  </a:lnTo>
                  <a:lnTo>
                    <a:pt x="106603" y="115112"/>
                  </a:lnTo>
                  <a:lnTo>
                    <a:pt x="104406" y="115112"/>
                  </a:lnTo>
                  <a:lnTo>
                    <a:pt x="111023" y="122732"/>
                  </a:lnTo>
                  <a:lnTo>
                    <a:pt x="109816" y="122732"/>
                  </a:lnTo>
                  <a:lnTo>
                    <a:pt x="111848" y="124002"/>
                  </a:lnTo>
                  <a:lnTo>
                    <a:pt x="115100" y="126542"/>
                  </a:lnTo>
                  <a:lnTo>
                    <a:pt x="111912" y="127812"/>
                  </a:lnTo>
                  <a:lnTo>
                    <a:pt x="116281" y="129082"/>
                  </a:lnTo>
                  <a:lnTo>
                    <a:pt x="119875" y="130352"/>
                  </a:lnTo>
                  <a:lnTo>
                    <a:pt x="117881" y="130352"/>
                  </a:lnTo>
                  <a:lnTo>
                    <a:pt x="120180" y="131622"/>
                  </a:lnTo>
                  <a:lnTo>
                    <a:pt x="121399" y="132892"/>
                  </a:lnTo>
                  <a:lnTo>
                    <a:pt x="123202" y="132892"/>
                  </a:lnTo>
                  <a:lnTo>
                    <a:pt x="124117" y="131622"/>
                  </a:lnTo>
                  <a:lnTo>
                    <a:pt x="124853" y="131622"/>
                  </a:lnTo>
                  <a:lnTo>
                    <a:pt x="124841" y="130352"/>
                  </a:lnTo>
                  <a:lnTo>
                    <a:pt x="125971" y="129082"/>
                  </a:lnTo>
                  <a:lnTo>
                    <a:pt x="126669" y="130352"/>
                  </a:lnTo>
                  <a:lnTo>
                    <a:pt x="127050" y="131622"/>
                  </a:lnTo>
                  <a:lnTo>
                    <a:pt x="127203" y="131622"/>
                  </a:lnTo>
                  <a:lnTo>
                    <a:pt x="127571" y="130352"/>
                  </a:lnTo>
                  <a:lnTo>
                    <a:pt x="128320" y="130352"/>
                  </a:lnTo>
                  <a:lnTo>
                    <a:pt x="130759" y="131622"/>
                  </a:lnTo>
                  <a:lnTo>
                    <a:pt x="130403" y="132892"/>
                  </a:lnTo>
                  <a:lnTo>
                    <a:pt x="130048" y="135432"/>
                  </a:lnTo>
                  <a:lnTo>
                    <a:pt x="129997" y="136702"/>
                  </a:lnTo>
                  <a:lnTo>
                    <a:pt x="130505" y="137972"/>
                  </a:lnTo>
                  <a:lnTo>
                    <a:pt x="134010" y="137972"/>
                  </a:lnTo>
                  <a:lnTo>
                    <a:pt x="133972" y="135432"/>
                  </a:lnTo>
                  <a:lnTo>
                    <a:pt x="134264" y="134162"/>
                  </a:lnTo>
                  <a:lnTo>
                    <a:pt x="136702" y="134162"/>
                  </a:lnTo>
                  <a:lnTo>
                    <a:pt x="134010" y="137972"/>
                  </a:lnTo>
                  <a:lnTo>
                    <a:pt x="138671" y="137972"/>
                  </a:lnTo>
                  <a:lnTo>
                    <a:pt x="138010" y="136702"/>
                  </a:lnTo>
                  <a:lnTo>
                    <a:pt x="137464" y="136702"/>
                  </a:lnTo>
                  <a:lnTo>
                    <a:pt x="139204" y="135432"/>
                  </a:lnTo>
                  <a:lnTo>
                    <a:pt x="141630" y="136702"/>
                  </a:lnTo>
                  <a:lnTo>
                    <a:pt x="141998" y="136702"/>
                  </a:lnTo>
                  <a:close/>
                </a:path>
                <a:path extrusionOk="0" h="539750" w="2711450">
                  <a:moveTo>
                    <a:pt x="146050" y="137007"/>
                  </a:moveTo>
                  <a:lnTo>
                    <a:pt x="145097" y="135966"/>
                  </a:lnTo>
                  <a:lnTo>
                    <a:pt x="143065" y="135788"/>
                  </a:lnTo>
                  <a:lnTo>
                    <a:pt x="143065" y="136334"/>
                  </a:lnTo>
                  <a:lnTo>
                    <a:pt x="143078" y="137109"/>
                  </a:lnTo>
                  <a:lnTo>
                    <a:pt x="142011" y="137706"/>
                  </a:lnTo>
                  <a:lnTo>
                    <a:pt x="143319" y="138493"/>
                  </a:lnTo>
                  <a:lnTo>
                    <a:pt x="144716" y="139357"/>
                  </a:lnTo>
                  <a:lnTo>
                    <a:pt x="146050" y="137007"/>
                  </a:lnTo>
                  <a:close/>
                </a:path>
                <a:path extrusionOk="0" h="539750" w="2711450">
                  <a:moveTo>
                    <a:pt x="146418" y="142240"/>
                  </a:moveTo>
                  <a:lnTo>
                    <a:pt x="146392" y="140614"/>
                  </a:lnTo>
                  <a:lnTo>
                    <a:pt x="145389" y="140881"/>
                  </a:lnTo>
                  <a:lnTo>
                    <a:pt x="144513" y="141071"/>
                  </a:lnTo>
                  <a:lnTo>
                    <a:pt x="144335" y="141389"/>
                  </a:lnTo>
                  <a:lnTo>
                    <a:pt x="145402" y="141795"/>
                  </a:lnTo>
                  <a:lnTo>
                    <a:pt x="146418" y="142240"/>
                  </a:lnTo>
                  <a:close/>
                </a:path>
                <a:path extrusionOk="0" h="539750" w="2711450">
                  <a:moveTo>
                    <a:pt x="1312951" y="84632"/>
                  </a:moveTo>
                  <a:lnTo>
                    <a:pt x="1312443" y="84632"/>
                  </a:lnTo>
                  <a:lnTo>
                    <a:pt x="1312710" y="84734"/>
                  </a:lnTo>
                  <a:lnTo>
                    <a:pt x="1312951" y="84632"/>
                  </a:lnTo>
                  <a:close/>
                </a:path>
                <a:path extrusionOk="0" h="539750" w="2711450">
                  <a:moveTo>
                    <a:pt x="1337475" y="238302"/>
                  </a:moveTo>
                  <a:close/>
                </a:path>
                <a:path extrusionOk="0" h="539750" w="2711450">
                  <a:moveTo>
                    <a:pt x="1337945" y="264972"/>
                  </a:moveTo>
                  <a:lnTo>
                    <a:pt x="1337779" y="264160"/>
                  </a:lnTo>
                  <a:lnTo>
                    <a:pt x="1336027" y="264972"/>
                  </a:lnTo>
                  <a:lnTo>
                    <a:pt x="1337945" y="264972"/>
                  </a:lnTo>
                  <a:close/>
                </a:path>
                <a:path extrusionOk="0" h="539750" w="2711450">
                  <a:moveTo>
                    <a:pt x="1337957" y="48209"/>
                  </a:moveTo>
                  <a:lnTo>
                    <a:pt x="1337564" y="46532"/>
                  </a:lnTo>
                  <a:lnTo>
                    <a:pt x="1335976" y="47993"/>
                  </a:lnTo>
                  <a:lnTo>
                    <a:pt x="1337284" y="49072"/>
                  </a:lnTo>
                  <a:lnTo>
                    <a:pt x="1337957" y="48209"/>
                  </a:lnTo>
                  <a:close/>
                </a:path>
                <a:path extrusionOk="0" h="539750" w="2711450">
                  <a:moveTo>
                    <a:pt x="1338084" y="264972"/>
                  </a:moveTo>
                  <a:lnTo>
                    <a:pt x="1337945" y="264972"/>
                  </a:lnTo>
                  <a:lnTo>
                    <a:pt x="1337970" y="265112"/>
                  </a:lnTo>
                  <a:lnTo>
                    <a:pt x="1338084" y="264972"/>
                  </a:lnTo>
                  <a:close/>
                </a:path>
                <a:path extrusionOk="0" h="539750" w="2711450">
                  <a:moveTo>
                    <a:pt x="1338757" y="263702"/>
                  </a:moveTo>
                  <a:lnTo>
                    <a:pt x="1337691" y="263702"/>
                  </a:lnTo>
                  <a:lnTo>
                    <a:pt x="1337779" y="264160"/>
                  </a:lnTo>
                  <a:lnTo>
                    <a:pt x="1338757" y="263702"/>
                  </a:lnTo>
                  <a:close/>
                </a:path>
                <a:path extrusionOk="0" h="539750" w="2711450">
                  <a:moveTo>
                    <a:pt x="1339253" y="53809"/>
                  </a:moveTo>
                  <a:lnTo>
                    <a:pt x="1339037" y="52882"/>
                  </a:lnTo>
                  <a:lnTo>
                    <a:pt x="1337348" y="52882"/>
                  </a:lnTo>
                  <a:lnTo>
                    <a:pt x="1338008" y="53314"/>
                  </a:lnTo>
                  <a:lnTo>
                    <a:pt x="1339253" y="53809"/>
                  </a:lnTo>
                  <a:close/>
                </a:path>
                <a:path extrusionOk="0" h="539750" w="2711450">
                  <a:moveTo>
                    <a:pt x="1339875" y="256082"/>
                  </a:moveTo>
                  <a:lnTo>
                    <a:pt x="1339862" y="255181"/>
                  </a:lnTo>
                  <a:lnTo>
                    <a:pt x="1339392" y="255460"/>
                  </a:lnTo>
                  <a:lnTo>
                    <a:pt x="1339875" y="256082"/>
                  </a:lnTo>
                  <a:close/>
                </a:path>
                <a:path extrusionOk="0" h="539750" w="2711450">
                  <a:moveTo>
                    <a:pt x="1341577" y="490093"/>
                  </a:moveTo>
                  <a:lnTo>
                    <a:pt x="1340904" y="489115"/>
                  </a:lnTo>
                  <a:lnTo>
                    <a:pt x="1340523" y="489762"/>
                  </a:lnTo>
                  <a:lnTo>
                    <a:pt x="1340662" y="489762"/>
                  </a:lnTo>
                  <a:lnTo>
                    <a:pt x="1341577" y="490093"/>
                  </a:lnTo>
                  <a:close/>
                </a:path>
                <a:path extrusionOk="0" h="539750" w="2711450">
                  <a:moveTo>
                    <a:pt x="1342682" y="84734"/>
                  </a:moveTo>
                  <a:lnTo>
                    <a:pt x="1342478" y="84734"/>
                  </a:lnTo>
                  <a:lnTo>
                    <a:pt x="1342682" y="84734"/>
                  </a:lnTo>
                  <a:close/>
                </a:path>
                <a:path extrusionOk="0" h="539750" w="2711450">
                  <a:moveTo>
                    <a:pt x="1342745" y="525322"/>
                  </a:moveTo>
                  <a:lnTo>
                    <a:pt x="1342669" y="524052"/>
                  </a:lnTo>
                  <a:lnTo>
                    <a:pt x="1341221" y="524065"/>
                  </a:lnTo>
                  <a:lnTo>
                    <a:pt x="1342745" y="525322"/>
                  </a:lnTo>
                  <a:close/>
                </a:path>
                <a:path extrusionOk="0" h="539750" w="2711450">
                  <a:moveTo>
                    <a:pt x="1343012" y="36055"/>
                  </a:moveTo>
                  <a:lnTo>
                    <a:pt x="1342961" y="35102"/>
                  </a:lnTo>
                  <a:lnTo>
                    <a:pt x="1342656" y="35623"/>
                  </a:lnTo>
                  <a:lnTo>
                    <a:pt x="1343012" y="36055"/>
                  </a:lnTo>
                  <a:close/>
                </a:path>
                <a:path extrusionOk="0" h="539750" w="2711450">
                  <a:moveTo>
                    <a:pt x="1344218" y="87172"/>
                  </a:moveTo>
                  <a:lnTo>
                    <a:pt x="1343418" y="85902"/>
                  </a:lnTo>
                  <a:lnTo>
                    <a:pt x="1340878" y="85902"/>
                  </a:lnTo>
                  <a:lnTo>
                    <a:pt x="1339443" y="85902"/>
                  </a:lnTo>
                  <a:lnTo>
                    <a:pt x="1323949" y="85902"/>
                  </a:lnTo>
                  <a:lnTo>
                    <a:pt x="1323949" y="98602"/>
                  </a:lnTo>
                  <a:lnTo>
                    <a:pt x="1323949" y="99872"/>
                  </a:lnTo>
                  <a:lnTo>
                    <a:pt x="1322959" y="99872"/>
                  </a:lnTo>
                  <a:lnTo>
                    <a:pt x="1320838" y="100584"/>
                  </a:lnTo>
                  <a:lnTo>
                    <a:pt x="1320838" y="111302"/>
                  </a:lnTo>
                  <a:lnTo>
                    <a:pt x="1318171" y="110032"/>
                  </a:lnTo>
                  <a:lnTo>
                    <a:pt x="1316621" y="108762"/>
                  </a:lnTo>
                  <a:lnTo>
                    <a:pt x="1318780" y="107492"/>
                  </a:lnTo>
                  <a:lnTo>
                    <a:pt x="1319453" y="107492"/>
                  </a:lnTo>
                  <a:lnTo>
                    <a:pt x="1320838" y="111302"/>
                  </a:lnTo>
                  <a:lnTo>
                    <a:pt x="1320838" y="100584"/>
                  </a:lnTo>
                  <a:lnTo>
                    <a:pt x="1319123" y="101142"/>
                  </a:lnTo>
                  <a:lnTo>
                    <a:pt x="1320838" y="97332"/>
                  </a:lnTo>
                  <a:lnTo>
                    <a:pt x="1322959" y="98602"/>
                  </a:lnTo>
                  <a:lnTo>
                    <a:pt x="1323949" y="98602"/>
                  </a:lnTo>
                  <a:lnTo>
                    <a:pt x="1323949" y="85902"/>
                  </a:lnTo>
                  <a:lnTo>
                    <a:pt x="1315948" y="85902"/>
                  </a:lnTo>
                  <a:lnTo>
                    <a:pt x="1309712" y="85902"/>
                  </a:lnTo>
                  <a:lnTo>
                    <a:pt x="1313383" y="88442"/>
                  </a:lnTo>
                  <a:lnTo>
                    <a:pt x="1311414" y="88442"/>
                  </a:lnTo>
                  <a:lnTo>
                    <a:pt x="1309255" y="87172"/>
                  </a:lnTo>
                  <a:lnTo>
                    <a:pt x="1311656" y="92252"/>
                  </a:lnTo>
                  <a:lnTo>
                    <a:pt x="1307960" y="92252"/>
                  </a:lnTo>
                  <a:lnTo>
                    <a:pt x="1309090" y="93522"/>
                  </a:lnTo>
                  <a:lnTo>
                    <a:pt x="1308163" y="94792"/>
                  </a:lnTo>
                  <a:lnTo>
                    <a:pt x="1307388" y="96062"/>
                  </a:lnTo>
                  <a:lnTo>
                    <a:pt x="1308874" y="96062"/>
                  </a:lnTo>
                  <a:lnTo>
                    <a:pt x="1307668" y="97739"/>
                  </a:lnTo>
                  <a:lnTo>
                    <a:pt x="1307668" y="115112"/>
                  </a:lnTo>
                  <a:lnTo>
                    <a:pt x="1304848" y="115112"/>
                  </a:lnTo>
                  <a:lnTo>
                    <a:pt x="1305039" y="112572"/>
                  </a:lnTo>
                  <a:lnTo>
                    <a:pt x="1305725" y="112572"/>
                  </a:lnTo>
                  <a:lnTo>
                    <a:pt x="1307668" y="115112"/>
                  </a:lnTo>
                  <a:lnTo>
                    <a:pt x="1307668" y="97739"/>
                  </a:lnTo>
                  <a:lnTo>
                    <a:pt x="1304290" y="102412"/>
                  </a:lnTo>
                  <a:lnTo>
                    <a:pt x="1305433" y="104952"/>
                  </a:lnTo>
                  <a:lnTo>
                    <a:pt x="1302219" y="108762"/>
                  </a:lnTo>
                  <a:lnTo>
                    <a:pt x="1303566" y="113842"/>
                  </a:lnTo>
                  <a:lnTo>
                    <a:pt x="1302651" y="115112"/>
                  </a:lnTo>
                  <a:lnTo>
                    <a:pt x="1302283" y="116382"/>
                  </a:lnTo>
                  <a:lnTo>
                    <a:pt x="1302435" y="116382"/>
                  </a:lnTo>
                  <a:lnTo>
                    <a:pt x="1302969" y="117652"/>
                  </a:lnTo>
                  <a:lnTo>
                    <a:pt x="1303959" y="117652"/>
                  </a:lnTo>
                  <a:lnTo>
                    <a:pt x="1304150" y="120192"/>
                  </a:lnTo>
                  <a:lnTo>
                    <a:pt x="1302867" y="121462"/>
                  </a:lnTo>
                  <a:lnTo>
                    <a:pt x="1302410" y="121462"/>
                  </a:lnTo>
                  <a:lnTo>
                    <a:pt x="1302258" y="120192"/>
                  </a:lnTo>
                  <a:lnTo>
                    <a:pt x="1300276" y="120192"/>
                  </a:lnTo>
                  <a:lnTo>
                    <a:pt x="1301356" y="122732"/>
                  </a:lnTo>
                  <a:lnTo>
                    <a:pt x="1299768" y="121462"/>
                  </a:lnTo>
                  <a:lnTo>
                    <a:pt x="1299832" y="126542"/>
                  </a:lnTo>
                  <a:lnTo>
                    <a:pt x="1297190" y="126542"/>
                  </a:lnTo>
                  <a:lnTo>
                    <a:pt x="1297190" y="127812"/>
                  </a:lnTo>
                  <a:lnTo>
                    <a:pt x="1298790" y="127812"/>
                  </a:lnTo>
                  <a:lnTo>
                    <a:pt x="1300467" y="129082"/>
                  </a:lnTo>
                  <a:lnTo>
                    <a:pt x="1300175" y="129705"/>
                  </a:lnTo>
                  <a:lnTo>
                    <a:pt x="1300175" y="134162"/>
                  </a:lnTo>
                  <a:lnTo>
                    <a:pt x="1299552" y="134162"/>
                  </a:lnTo>
                  <a:lnTo>
                    <a:pt x="1299552" y="136702"/>
                  </a:lnTo>
                  <a:lnTo>
                    <a:pt x="1298524" y="137972"/>
                  </a:lnTo>
                  <a:lnTo>
                    <a:pt x="1298511" y="136702"/>
                  </a:lnTo>
                  <a:lnTo>
                    <a:pt x="1299552" y="136702"/>
                  </a:lnTo>
                  <a:lnTo>
                    <a:pt x="1299552" y="134162"/>
                  </a:lnTo>
                  <a:lnTo>
                    <a:pt x="1298130" y="134162"/>
                  </a:lnTo>
                  <a:lnTo>
                    <a:pt x="1298333" y="132892"/>
                  </a:lnTo>
                  <a:lnTo>
                    <a:pt x="1299260" y="132892"/>
                  </a:lnTo>
                  <a:lnTo>
                    <a:pt x="1300175" y="134162"/>
                  </a:lnTo>
                  <a:lnTo>
                    <a:pt x="1300175" y="129705"/>
                  </a:lnTo>
                  <a:lnTo>
                    <a:pt x="1299870" y="130352"/>
                  </a:lnTo>
                  <a:lnTo>
                    <a:pt x="1296466" y="130352"/>
                  </a:lnTo>
                  <a:lnTo>
                    <a:pt x="1293418" y="143052"/>
                  </a:lnTo>
                  <a:lnTo>
                    <a:pt x="1293672" y="143052"/>
                  </a:lnTo>
                  <a:lnTo>
                    <a:pt x="1292466" y="144322"/>
                  </a:lnTo>
                  <a:lnTo>
                    <a:pt x="1292250" y="145592"/>
                  </a:lnTo>
                  <a:lnTo>
                    <a:pt x="1293114" y="146862"/>
                  </a:lnTo>
                  <a:lnTo>
                    <a:pt x="1293710" y="149402"/>
                  </a:lnTo>
                  <a:lnTo>
                    <a:pt x="1297051" y="148132"/>
                  </a:lnTo>
                  <a:lnTo>
                    <a:pt x="1297038" y="146862"/>
                  </a:lnTo>
                  <a:lnTo>
                    <a:pt x="1298854" y="146862"/>
                  </a:lnTo>
                  <a:lnTo>
                    <a:pt x="1300708" y="144322"/>
                  </a:lnTo>
                  <a:lnTo>
                    <a:pt x="1300022" y="143052"/>
                  </a:lnTo>
                  <a:lnTo>
                    <a:pt x="1299375" y="143052"/>
                  </a:lnTo>
                  <a:lnTo>
                    <a:pt x="1301940" y="141782"/>
                  </a:lnTo>
                  <a:lnTo>
                    <a:pt x="1302423" y="142773"/>
                  </a:lnTo>
                  <a:lnTo>
                    <a:pt x="1302296" y="142798"/>
                  </a:lnTo>
                  <a:lnTo>
                    <a:pt x="1301419" y="142989"/>
                  </a:lnTo>
                  <a:lnTo>
                    <a:pt x="1301191" y="143840"/>
                  </a:lnTo>
                  <a:lnTo>
                    <a:pt x="1302308" y="143929"/>
                  </a:lnTo>
                  <a:lnTo>
                    <a:pt x="1303286" y="144018"/>
                  </a:lnTo>
                  <a:lnTo>
                    <a:pt x="1303299" y="142519"/>
                  </a:lnTo>
                  <a:lnTo>
                    <a:pt x="1303159" y="142570"/>
                  </a:lnTo>
                  <a:lnTo>
                    <a:pt x="1303261" y="141782"/>
                  </a:lnTo>
                  <a:lnTo>
                    <a:pt x="1307630" y="141782"/>
                  </a:lnTo>
                  <a:lnTo>
                    <a:pt x="1307655" y="139242"/>
                  </a:lnTo>
                  <a:lnTo>
                    <a:pt x="1308900" y="140512"/>
                  </a:lnTo>
                  <a:lnTo>
                    <a:pt x="1309814" y="140512"/>
                  </a:lnTo>
                  <a:lnTo>
                    <a:pt x="1309801" y="139242"/>
                  </a:lnTo>
                  <a:lnTo>
                    <a:pt x="1312430" y="137972"/>
                  </a:lnTo>
                  <a:lnTo>
                    <a:pt x="1314437" y="137972"/>
                  </a:lnTo>
                  <a:lnTo>
                    <a:pt x="1314653" y="136702"/>
                  </a:lnTo>
                  <a:lnTo>
                    <a:pt x="1315097" y="134162"/>
                  </a:lnTo>
                  <a:lnTo>
                    <a:pt x="1315313" y="132892"/>
                  </a:lnTo>
                  <a:lnTo>
                    <a:pt x="1316532" y="132892"/>
                  </a:lnTo>
                  <a:lnTo>
                    <a:pt x="1317586" y="131622"/>
                  </a:lnTo>
                  <a:lnTo>
                    <a:pt x="1316977" y="130352"/>
                  </a:lnTo>
                  <a:lnTo>
                    <a:pt x="1319263" y="131622"/>
                  </a:lnTo>
                  <a:lnTo>
                    <a:pt x="1317345" y="129082"/>
                  </a:lnTo>
                  <a:lnTo>
                    <a:pt x="1319999" y="129082"/>
                  </a:lnTo>
                  <a:lnTo>
                    <a:pt x="1318768" y="126542"/>
                  </a:lnTo>
                  <a:lnTo>
                    <a:pt x="1322590" y="126542"/>
                  </a:lnTo>
                  <a:lnTo>
                    <a:pt x="1323035" y="125272"/>
                  </a:lnTo>
                  <a:lnTo>
                    <a:pt x="1321549" y="125272"/>
                  </a:lnTo>
                  <a:lnTo>
                    <a:pt x="1321282" y="125272"/>
                  </a:lnTo>
                  <a:lnTo>
                    <a:pt x="1321054" y="124002"/>
                  </a:lnTo>
                  <a:lnTo>
                    <a:pt x="1321041" y="122732"/>
                  </a:lnTo>
                  <a:lnTo>
                    <a:pt x="1321079" y="121462"/>
                  </a:lnTo>
                  <a:lnTo>
                    <a:pt x="1321168" y="118922"/>
                  </a:lnTo>
                  <a:lnTo>
                    <a:pt x="1321549" y="125272"/>
                  </a:lnTo>
                  <a:lnTo>
                    <a:pt x="1323543" y="122732"/>
                  </a:lnTo>
                  <a:lnTo>
                    <a:pt x="1321828" y="120192"/>
                  </a:lnTo>
                  <a:lnTo>
                    <a:pt x="1324368" y="120192"/>
                  </a:lnTo>
                  <a:lnTo>
                    <a:pt x="1324089" y="118922"/>
                  </a:lnTo>
                  <a:lnTo>
                    <a:pt x="1323517" y="116382"/>
                  </a:lnTo>
                  <a:lnTo>
                    <a:pt x="1326134" y="117652"/>
                  </a:lnTo>
                  <a:lnTo>
                    <a:pt x="1324254" y="115112"/>
                  </a:lnTo>
                  <a:lnTo>
                    <a:pt x="1325778" y="113842"/>
                  </a:lnTo>
                  <a:lnTo>
                    <a:pt x="1328127" y="112572"/>
                  </a:lnTo>
                  <a:lnTo>
                    <a:pt x="1322628" y="111302"/>
                  </a:lnTo>
                  <a:lnTo>
                    <a:pt x="1326553" y="108762"/>
                  </a:lnTo>
                  <a:lnTo>
                    <a:pt x="1328420" y="107492"/>
                  </a:lnTo>
                  <a:lnTo>
                    <a:pt x="1327213" y="106222"/>
                  </a:lnTo>
                  <a:lnTo>
                    <a:pt x="1330286" y="104952"/>
                  </a:lnTo>
                  <a:lnTo>
                    <a:pt x="1332547" y="103682"/>
                  </a:lnTo>
                  <a:lnTo>
                    <a:pt x="1332750" y="102412"/>
                  </a:lnTo>
                  <a:lnTo>
                    <a:pt x="1328369" y="102412"/>
                  </a:lnTo>
                  <a:lnTo>
                    <a:pt x="1328572" y="101142"/>
                  </a:lnTo>
                  <a:lnTo>
                    <a:pt x="1335824" y="97332"/>
                  </a:lnTo>
                  <a:lnTo>
                    <a:pt x="1335417" y="89712"/>
                  </a:lnTo>
                  <a:lnTo>
                    <a:pt x="1337005" y="89712"/>
                  </a:lnTo>
                  <a:lnTo>
                    <a:pt x="1338732" y="88442"/>
                  </a:lnTo>
                  <a:lnTo>
                    <a:pt x="1338707" y="87172"/>
                  </a:lnTo>
                  <a:lnTo>
                    <a:pt x="1340573" y="87172"/>
                  </a:lnTo>
                  <a:lnTo>
                    <a:pt x="1340154" y="87934"/>
                  </a:lnTo>
                  <a:lnTo>
                    <a:pt x="1339926" y="87896"/>
                  </a:lnTo>
                  <a:lnTo>
                    <a:pt x="1340040" y="88138"/>
                  </a:lnTo>
                  <a:lnTo>
                    <a:pt x="1339875" y="88442"/>
                  </a:lnTo>
                  <a:lnTo>
                    <a:pt x="1340218" y="88442"/>
                  </a:lnTo>
                  <a:lnTo>
                    <a:pt x="1340777" y="89471"/>
                  </a:lnTo>
                  <a:lnTo>
                    <a:pt x="1341234" y="90335"/>
                  </a:lnTo>
                  <a:lnTo>
                    <a:pt x="1342529" y="90347"/>
                  </a:lnTo>
                  <a:lnTo>
                    <a:pt x="1342517" y="89573"/>
                  </a:lnTo>
                  <a:lnTo>
                    <a:pt x="1342504" y="88265"/>
                  </a:lnTo>
                  <a:lnTo>
                    <a:pt x="1341932" y="88188"/>
                  </a:lnTo>
                  <a:lnTo>
                    <a:pt x="1341323" y="87172"/>
                  </a:lnTo>
                  <a:lnTo>
                    <a:pt x="1344218" y="87172"/>
                  </a:lnTo>
                  <a:close/>
                </a:path>
                <a:path extrusionOk="0" h="539750" w="2711450">
                  <a:moveTo>
                    <a:pt x="1344637" y="143052"/>
                  </a:moveTo>
                  <a:lnTo>
                    <a:pt x="1344625" y="141782"/>
                  </a:lnTo>
                  <a:lnTo>
                    <a:pt x="1343939" y="141782"/>
                  </a:lnTo>
                  <a:lnTo>
                    <a:pt x="1339723" y="140512"/>
                  </a:lnTo>
                  <a:lnTo>
                    <a:pt x="1342351" y="141782"/>
                  </a:lnTo>
                  <a:lnTo>
                    <a:pt x="1342377" y="143052"/>
                  </a:lnTo>
                  <a:lnTo>
                    <a:pt x="1344637" y="143052"/>
                  </a:lnTo>
                  <a:close/>
                </a:path>
                <a:path extrusionOk="0" h="539750" w="2711450">
                  <a:moveTo>
                    <a:pt x="1346822" y="294208"/>
                  </a:moveTo>
                  <a:close/>
                </a:path>
                <a:path extrusionOk="0" h="539750" w="2711450">
                  <a:moveTo>
                    <a:pt x="1347063" y="520573"/>
                  </a:moveTo>
                  <a:lnTo>
                    <a:pt x="1345920" y="520471"/>
                  </a:lnTo>
                  <a:lnTo>
                    <a:pt x="1344980" y="520395"/>
                  </a:lnTo>
                  <a:lnTo>
                    <a:pt x="1344853" y="521385"/>
                  </a:lnTo>
                  <a:lnTo>
                    <a:pt x="1345933" y="521157"/>
                  </a:lnTo>
                  <a:lnTo>
                    <a:pt x="1346771" y="520928"/>
                  </a:lnTo>
                  <a:lnTo>
                    <a:pt x="1347063" y="520573"/>
                  </a:lnTo>
                  <a:close/>
                </a:path>
                <a:path extrusionOk="0" h="539750" w="2711450">
                  <a:moveTo>
                    <a:pt x="1347101" y="521931"/>
                  </a:moveTo>
                  <a:lnTo>
                    <a:pt x="1345565" y="521792"/>
                  </a:lnTo>
                  <a:lnTo>
                    <a:pt x="1344028" y="521665"/>
                  </a:lnTo>
                  <a:lnTo>
                    <a:pt x="1344104" y="522579"/>
                  </a:lnTo>
                  <a:lnTo>
                    <a:pt x="1345577" y="522706"/>
                  </a:lnTo>
                  <a:lnTo>
                    <a:pt x="1347050" y="522833"/>
                  </a:lnTo>
                  <a:lnTo>
                    <a:pt x="1347101" y="521931"/>
                  </a:lnTo>
                  <a:close/>
                </a:path>
                <a:path extrusionOk="0" h="539750" w="2711450">
                  <a:moveTo>
                    <a:pt x="1347622" y="141401"/>
                  </a:moveTo>
                  <a:lnTo>
                    <a:pt x="1347355" y="141274"/>
                  </a:lnTo>
                  <a:lnTo>
                    <a:pt x="1347279" y="141782"/>
                  </a:lnTo>
                  <a:lnTo>
                    <a:pt x="1347622" y="141401"/>
                  </a:lnTo>
                  <a:close/>
                </a:path>
                <a:path extrusionOk="0" h="539750" w="2711450">
                  <a:moveTo>
                    <a:pt x="1348473" y="506272"/>
                  </a:moveTo>
                  <a:lnTo>
                    <a:pt x="1346822" y="506272"/>
                  </a:lnTo>
                  <a:lnTo>
                    <a:pt x="1346530" y="507542"/>
                  </a:lnTo>
                  <a:lnTo>
                    <a:pt x="1347012" y="510082"/>
                  </a:lnTo>
                  <a:lnTo>
                    <a:pt x="1346200" y="510082"/>
                  </a:lnTo>
                  <a:lnTo>
                    <a:pt x="1348105" y="511352"/>
                  </a:lnTo>
                  <a:lnTo>
                    <a:pt x="1348422" y="507542"/>
                  </a:lnTo>
                  <a:lnTo>
                    <a:pt x="1348473" y="506272"/>
                  </a:lnTo>
                  <a:close/>
                </a:path>
                <a:path extrusionOk="0" h="539750" w="2711450">
                  <a:moveTo>
                    <a:pt x="1349527" y="203593"/>
                  </a:moveTo>
                  <a:lnTo>
                    <a:pt x="1347558" y="204012"/>
                  </a:lnTo>
                  <a:lnTo>
                    <a:pt x="1349489" y="204012"/>
                  </a:lnTo>
                  <a:lnTo>
                    <a:pt x="1349527" y="203593"/>
                  </a:lnTo>
                  <a:close/>
                </a:path>
                <a:path extrusionOk="0" h="539750" w="2711450">
                  <a:moveTo>
                    <a:pt x="1352867" y="69392"/>
                  </a:moveTo>
                  <a:lnTo>
                    <a:pt x="1352105" y="68122"/>
                  </a:lnTo>
                  <a:lnTo>
                    <a:pt x="1350822" y="68122"/>
                  </a:lnTo>
                  <a:lnTo>
                    <a:pt x="1350060" y="69392"/>
                  </a:lnTo>
                  <a:lnTo>
                    <a:pt x="1352867" y="69392"/>
                  </a:lnTo>
                  <a:close/>
                </a:path>
                <a:path extrusionOk="0" h="539750" w="2711450">
                  <a:moveTo>
                    <a:pt x="1353286" y="371652"/>
                  </a:moveTo>
                  <a:lnTo>
                    <a:pt x="1353261" y="369112"/>
                  </a:lnTo>
                  <a:lnTo>
                    <a:pt x="1350695" y="369112"/>
                  </a:lnTo>
                  <a:lnTo>
                    <a:pt x="1350670" y="370420"/>
                  </a:lnTo>
                  <a:lnTo>
                    <a:pt x="1352156" y="371652"/>
                  </a:lnTo>
                  <a:lnTo>
                    <a:pt x="1353286" y="371652"/>
                  </a:lnTo>
                  <a:close/>
                </a:path>
                <a:path extrusionOk="0" h="539750" w="2711450">
                  <a:moveTo>
                    <a:pt x="1354061" y="482257"/>
                  </a:moveTo>
                  <a:lnTo>
                    <a:pt x="1354035" y="480631"/>
                  </a:lnTo>
                  <a:lnTo>
                    <a:pt x="1353032" y="480898"/>
                  </a:lnTo>
                  <a:lnTo>
                    <a:pt x="1352156" y="481088"/>
                  </a:lnTo>
                  <a:lnTo>
                    <a:pt x="1351978" y="481406"/>
                  </a:lnTo>
                  <a:lnTo>
                    <a:pt x="1353045" y="481812"/>
                  </a:lnTo>
                  <a:lnTo>
                    <a:pt x="1354061" y="482257"/>
                  </a:lnTo>
                  <a:close/>
                </a:path>
                <a:path extrusionOk="0" h="539750" w="2711450">
                  <a:moveTo>
                    <a:pt x="1354632" y="179882"/>
                  </a:moveTo>
                  <a:close/>
                </a:path>
                <a:path extrusionOk="0" h="539750" w="2711450">
                  <a:moveTo>
                    <a:pt x="1354823" y="346024"/>
                  </a:moveTo>
                  <a:lnTo>
                    <a:pt x="1353235" y="344944"/>
                  </a:lnTo>
                  <a:lnTo>
                    <a:pt x="1351203" y="347484"/>
                  </a:lnTo>
                  <a:lnTo>
                    <a:pt x="1352956" y="347637"/>
                  </a:lnTo>
                  <a:lnTo>
                    <a:pt x="1353870" y="347713"/>
                  </a:lnTo>
                  <a:lnTo>
                    <a:pt x="1354823" y="346024"/>
                  </a:lnTo>
                  <a:close/>
                </a:path>
                <a:path extrusionOk="0" h="539750" w="2711450">
                  <a:moveTo>
                    <a:pt x="1354963" y="5892"/>
                  </a:moveTo>
                  <a:lnTo>
                    <a:pt x="1353731" y="5892"/>
                  </a:lnTo>
                  <a:lnTo>
                    <a:pt x="1354912" y="6832"/>
                  </a:lnTo>
                  <a:lnTo>
                    <a:pt x="1354963" y="5892"/>
                  </a:lnTo>
                  <a:close/>
                </a:path>
                <a:path extrusionOk="0" h="539750" w="2711450">
                  <a:moveTo>
                    <a:pt x="1357553" y="240842"/>
                  </a:moveTo>
                  <a:lnTo>
                    <a:pt x="1355509" y="240842"/>
                  </a:lnTo>
                  <a:lnTo>
                    <a:pt x="1356588" y="242112"/>
                  </a:lnTo>
                  <a:lnTo>
                    <a:pt x="1357185" y="242112"/>
                  </a:lnTo>
                  <a:lnTo>
                    <a:pt x="1357553" y="240842"/>
                  </a:lnTo>
                  <a:close/>
                </a:path>
                <a:path extrusionOk="0" h="539750" w="2711450">
                  <a:moveTo>
                    <a:pt x="1358404" y="223062"/>
                  </a:moveTo>
                  <a:lnTo>
                    <a:pt x="1358392" y="221792"/>
                  </a:lnTo>
                  <a:lnTo>
                    <a:pt x="1356829" y="223062"/>
                  </a:lnTo>
                  <a:lnTo>
                    <a:pt x="1358404" y="223062"/>
                  </a:lnTo>
                  <a:close/>
                </a:path>
                <a:path extrusionOk="0" h="539750" w="2711450">
                  <a:moveTo>
                    <a:pt x="1358544" y="355307"/>
                  </a:moveTo>
                  <a:lnTo>
                    <a:pt x="1357185" y="354177"/>
                  </a:lnTo>
                  <a:lnTo>
                    <a:pt x="1356194" y="353225"/>
                  </a:lnTo>
                  <a:lnTo>
                    <a:pt x="1356131" y="354723"/>
                  </a:lnTo>
                  <a:lnTo>
                    <a:pt x="1356144" y="355536"/>
                  </a:lnTo>
                  <a:lnTo>
                    <a:pt x="1356372" y="356057"/>
                  </a:lnTo>
                  <a:lnTo>
                    <a:pt x="1356677" y="355866"/>
                  </a:lnTo>
                  <a:lnTo>
                    <a:pt x="1357642" y="355358"/>
                  </a:lnTo>
                  <a:lnTo>
                    <a:pt x="1358544" y="355307"/>
                  </a:lnTo>
                  <a:close/>
                </a:path>
                <a:path extrusionOk="0" h="539750" w="2711450">
                  <a:moveTo>
                    <a:pt x="1358722" y="356768"/>
                  </a:moveTo>
                  <a:lnTo>
                    <a:pt x="1357680" y="356679"/>
                  </a:lnTo>
                  <a:lnTo>
                    <a:pt x="1356690" y="356590"/>
                  </a:lnTo>
                  <a:lnTo>
                    <a:pt x="1356639" y="358495"/>
                  </a:lnTo>
                  <a:lnTo>
                    <a:pt x="1357693" y="358267"/>
                  </a:lnTo>
                  <a:lnTo>
                    <a:pt x="1358620" y="358013"/>
                  </a:lnTo>
                  <a:lnTo>
                    <a:pt x="1358722" y="356768"/>
                  </a:lnTo>
                  <a:close/>
                </a:path>
                <a:path extrusionOk="0" h="539750" w="2711450">
                  <a:moveTo>
                    <a:pt x="1359496" y="350481"/>
                  </a:moveTo>
                  <a:lnTo>
                    <a:pt x="1357287" y="350291"/>
                  </a:lnTo>
                  <a:lnTo>
                    <a:pt x="1358874" y="347243"/>
                  </a:lnTo>
                  <a:lnTo>
                    <a:pt x="1356436" y="347027"/>
                  </a:lnTo>
                  <a:lnTo>
                    <a:pt x="1355471" y="346951"/>
                  </a:lnTo>
                  <a:lnTo>
                    <a:pt x="1355839" y="348208"/>
                  </a:lnTo>
                  <a:lnTo>
                    <a:pt x="1356487" y="350227"/>
                  </a:lnTo>
                  <a:lnTo>
                    <a:pt x="1355521" y="350139"/>
                  </a:lnTo>
                  <a:lnTo>
                    <a:pt x="1356550" y="352945"/>
                  </a:lnTo>
                  <a:lnTo>
                    <a:pt x="1356944" y="352983"/>
                  </a:lnTo>
                  <a:lnTo>
                    <a:pt x="1357757" y="353060"/>
                  </a:lnTo>
                  <a:lnTo>
                    <a:pt x="1359496" y="350481"/>
                  </a:lnTo>
                  <a:close/>
                </a:path>
                <a:path extrusionOk="0" h="539750" w="2711450">
                  <a:moveTo>
                    <a:pt x="1360043" y="137972"/>
                  </a:moveTo>
                  <a:lnTo>
                    <a:pt x="1360017" y="137604"/>
                  </a:lnTo>
                  <a:lnTo>
                    <a:pt x="1359890" y="137972"/>
                  </a:lnTo>
                  <a:lnTo>
                    <a:pt x="1360043" y="137972"/>
                  </a:lnTo>
                  <a:close/>
                </a:path>
                <a:path extrusionOk="0" h="539750" w="2711450">
                  <a:moveTo>
                    <a:pt x="1360474" y="118922"/>
                  </a:moveTo>
                  <a:lnTo>
                    <a:pt x="1360436" y="116382"/>
                  </a:lnTo>
                  <a:lnTo>
                    <a:pt x="1358480" y="116382"/>
                  </a:lnTo>
                  <a:lnTo>
                    <a:pt x="1357998" y="117652"/>
                  </a:lnTo>
                  <a:lnTo>
                    <a:pt x="1359052" y="117652"/>
                  </a:lnTo>
                  <a:lnTo>
                    <a:pt x="1358366" y="120192"/>
                  </a:lnTo>
                  <a:lnTo>
                    <a:pt x="1359496" y="120192"/>
                  </a:lnTo>
                  <a:lnTo>
                    <a:pt x="1360474" y="118922"/>
                  </a:lnTo>
                  <a:close/>
                </a:path>
                <a:path extrusionOk="0" h="539750" w="2711450">
                  <a:moveTo>
                    <a:pt x="1361528" y="283273"/>
                  </a:moveTo>
                  <a:lnTo>
                    <a:pt x="1360843" y="282752"/>
                  </a:lnTo>
                  <a:lnTo>
                    <a:pt x="1359623" y="281927"/>
                  </a:lnTo>
                  <a:lnTo>
                    <a:pt x="1358226" y="282651"/>
                  </a:lnTo>
                  <a:lnTo>
                    <a:pt x="1359789" y="283527"/>
                  </a:lnTo>
                  <a:lnTo>
                    <a:pt x="1360627" y="283870"/>
                  </a:lnTo>
                  <a:lnTo>
                    <a:pt x="1361528" y="283273"/>
                  </a:lnTo>
                  <a:close/>
                </a:path>
                <a:path extrusionOk="0" h="539750" w="2711450">
                  <a:moveTo>
                    <a:pt x="1361579" y="277672"/>
                  </a:moveTo>
                  <a:lnTo>
                    <a:pt x="1360563" y="276402"/>
                  </a:lnTo>
                  <a:lnTo>
                    <a:pt x="1360563" y="276529"/>
                  </a:lnTo>
                  <a:lnTo>
                    <a:pt x="1361579" y="277672"/>
                  </a:lnTo>
                  <a:close/>
                </a:path>
                <a:path extrusionOk="0" h="539750" w="2711450">
                  <a:moveTo>
                    <a:pt x="1361719" y="58077"/>
                  </a:moveTo>
                  <a:lnTo>
                    <a:pt x="1361503" y="57962"/>
                  </a:lnTo>
                  <a:lnTo>
                    <a:pt x="1361579" y="58127"/>
                  </a:lnTo>
                  <a:lnTo>
                    <a:pt x="1361719" y="58077"/>
                  </a:lnTo>
                  <a:close/>
                </a:path>
                <a:path extrusionOk="0" h="539750" w="2711450">
                  <a:moveTo>
                    <a:pt x="1361859" y="6070"/>
                  </a:moveTo>
                  <a:lnTo>
                    <a:pt x="1358684" y="5791"/>
                  </a:lnTo>
                  <a:lnTo>
                    <a:pt x="1358684" y="4432"/>
                  </a:lnTo>
                  <a:lnTo>
                    <a:pt x="1360919" y="4622"/>
                  </a:lnTo>
                  <a:lnTo>
                    <a:pt x="1357528" y="0"/>
                  </a:lnTo>
                  <a:lnTo>
                    <a:pt x="1357579" y="4064"/>
                  </a:lnTo>
                  <a:lnTo>
                    <a:pt x="1357617" y="7213"/>
                  </a:lnTo>
                  <a:lnTo>
                    <a:pt x="1361859" y="6070"/>
                  </a:lnTo>
                  <a:close/>
                </a:path>
                <a:path extrusionOk="0" h="539750" w="2711450">
                  <a:moveTo>
                    <a:pt x="1361948" y="240842"/>
                  </a:moveTo>
                  <a:lnTo>
                    <a:pt x="1361643" y="240842"/>
                  </a:lnTo>
                  <a:lnTo>
                    <a:pt x="1359789" y="240842"/>
                  </a:lnTo>
                  <a:lnTo>
                    <a:pt x="1356550" y="239572"/>
                  </a:lnTo>
                  <a:lnTo>
                    <a:pt x="1358138" y="240842"/>
                  </a:lnTo>
                  <a:lnTo>
                    <a:pt x="1357553" y="240842"/>
                  </a:lnTo>
                  <a:lnTo>
                    <a:pt x="1357630" y="242112"/>
                  </a:lnTo>
                  <a:lnTo>
                    <a:pt x="1357350" y="242112"/>
                  </a:lnTo>
                  <a:lnTo>
                    <a:pt x="1356918" y="244652"/>
                  </a:lnTo>
                  <a:lnTo>
                    <a:pt x="1357909" y="245922"/>
                  </a:lnTo>
                  <a:lnTo>
                    <a:pt x="1359242" y="243382"/>
                  </a:lnTo>
                  <a:lnTo>
                    <a:pt x="1360081" y="243382"/>
                  </a:lnTo>
                  <a:lnTo>
                    <a:pt x="1360246" y="244652"/>
                  </a:lnTo>
                  <a:lnTo>
                    <a:pt x="1361516" y="243382"/>
                  </a:lnTo>
                  <a:lnTo>
                    <a:pt x="1361808" y="242112"/>
                  </a:lnTo>
                  <a:lnTo>
                    <a:pt x="1361948" y="240842"/>
                  </a:lnTo>
                  <a:close/>
                </a:path>
                <a:path extrusionOk="0" h="539750" w="2711450">
                  <a:moveTo>
                    <a:pt x="1364564" y="80187"/>
                  </a:moveTo>
                  <a:lnTo>
                    <a:pt x="1364437" y="80251"/>
                  </a:lnTo>
                  <a:lnTo>
                    <a:pt x="1364564" y="80187"/>
                  </a:lnTo>
                  <a:close/>
                </a:path>
                <a:path extrusionOk="0" h="539750" w="2711450">
                  <a:moveTo>
                    <a:pt x="1364576" y="229412"/>
                  </a:moveTo>
                  <a:lnTo>
                    <a:pt x="1360957" y="228142"/>
                  </a:lnTo>
                  <a:lnTo>
                    <a:pt x="1360932" y="228269"/>
                  </a:lnTo>
                  <a:lnTo>
                    <a:pt x="1364576" y="229412"/>
                  </a:lnTo>
                  <a:close/>
                </a:path>
                <a:path extrusionOk="0" h="539750" w="2711450">
                  <a:moveTo>
                    <a:pt x="1365973" y="81483"/>
                  </a:moveTo>
                  <a:lnTo>
                    <a:pt x="1364881" y="81114"/>
                  </a:lnTo>
                  <a:lnTo>
                    <a:pt x="1363484" y="80708"/>
                  </a:lnTo>
                  <a:lnTo>
                    <a:pt x="1364272" y="80327"/>
                  </a:lnTo>
                  <a:lnTo>
                    <a:pt x="1363281" y="80251"/>
                  </a:lnTo>
                  <a:lnTo>
                    <a:pt x="1359662" y="79641"/>
                  </a:lnTo>
                  <a:lnTo>
                    <a:pt x="1359966" y="80822"/>
                  </a:lnTo>
                  <a:lnTo>
                    <a:pt x="1364437" y="81216"/>
                  </a:lnTo>
                  <a:lnTo>
                    <a:pt x="1365072" y="82384"/>
                  </a:lnTo>
                  <a:lnTo>
                    <a:pt x="1365821" y="83375"/>
                  </a:lnTo>
                  <a:lnTo>
                    <a:pt x="1365834" y="82384"/>
                  </a:lnTo>
                  <a:lnTo>
                    <a:pt x="1365973" y="81483"/>
                  </a:lnTo>
                  <a:close/>
                </a:path>
                <a:path extrusionOk="0" h="539750" w="2711450">
                  <a:moveTo>
                    <a:pt x="1367358" y="79527"/>
                  </a:moveTo>
                  <a:lnTo>
                    <a:pt x="1367345" y="77762"/>
                  </a:lnTo>
                  <a:lnTo>
                    <a:pt x="1364564" y="80187"/>
                  </a:lnTo>
                  <a:lnTo>
                    <a:pt x="1365923" y="79527"/>
                  </a:lnTo>
                  <a:lnTo>
                    <a:pt x="1367066" y="80035"/>
                  </a:lnTo>
                  <a:lnTo>
                    <a:pt x="1367358" y="79832"/>
                  </a:lnTo>
                  <a:lnTo>
                    <a:pt x="1367358" y="79527"/>
                  </a:lnTo>
                  <a:close/>
                </a:path>
                <a:path extrusionOk="0" h="539750" w="2711450">
                  <a:moveTo>
                    <a:pt x="1387690" y="54127"/>
                  </a:moveTo>
                  <a:lnTo>
                    <a:pt x="1385354" y="53301"/>
                  </a:lnTo>
                  <a:lnTo>
                    <a:pt x="1384693" y="53632"/>
                  </a:lnTo>
                  <a:lnTo>
                    <a:pt x="1384401" y="53746"/>
                  </a:lnTo>
                  <a:lnTo>
                    <a:pt x="1384858" y="53924"/>
                  </a:lnTo>
                  <a:lnTo>
                    <a:pt x="1385684" y="53949"/>
                  </a:lnTo>
                  <a:lnTo>
                    <a:pt x="1387690" y="54127"/>
                  </a:lnTo>
                  <a:close/>
                </a:path>
                <a:path extrusionOk="0" h="539750" w="2711450">
                  <a:moveTo>
                    <a:pt x="1404505" y="92252"/>
                  </a:moveTo>
                  <a:lnTo>
                    <a:pt x="1404340" y="91744"/>
                  </a:lnTo>
                  <a:lnTo>
                    <a:pt x="1404175" y="91960"/>
                  </a:lnTo>
                  <a:lnTo>
                    <a:pt x="1404505" y="92252"/>
                  </a:lnTo>
                  <a:close/>
                </a:path>
                <a:path extrusionOk="0" h="539750" w="2711450">
                  <a:moveTo>
                    <a:pt x="1413243" y="101142"/>
                  </a:moveTo>
                  <a:lnTo>
                    <a:pt x="1412252" y="98602"/>
                  </a:lnTo>
                  <a:lnTo>
                    <a:pt x="1411300" y="99872"/>
                  </a:lnTo>
                  <a:lnTo>
                    <a:pt x="1410982" y="99872"/>
                  </a:lnTo>
                  <a:lnTo>
                    <a:pt x="1413243" y="101142"/>
                  </a:lnTo>
                  <a:close/>
                </a:path>
                <a:path extrusionOk="0" h="539750" w="2711450">
                  <a:moveTo>
                    <a:pt x="1420952" y="136588"/>
                  </a:moveTo>
                  <a:lnTo>
                    <a:pt x="1417167" y="135724"/>
                  </a:lnTo>
                  <a:lnTo>
                    <a:pt x="1417142" y="133946"/>
                  </a:lnTo>
                  <a:lnTo>
                    <a:pt x="1417129" y="132676"/>
                  </a:lnTo>
                  <a:lnTo>
                    <a:pt x="1415618" y="132715"/>
                  </a:lnTo>
                  <a:lnTo>
                    <a:pt x="1415618" y="133362"/>
                  </a:lnTo>
                  <a:lnTo>
                    <a:pt x="1415643" y="134670"/>
                  </a:lnTo>
                  <a:lnTo>
                    <a:pt x="1413040" y="133794"/>
                  </a:lnTo>
                  <a:lnTo>
                    <a:pt x="1414297" y="136017"/>
                  </a:lnTo>
                  <a:lnTo>
                    <a:pt x="1414983" y="137261"/>
                  </a:lnTo>
                  <a:lnTo>
                    <a:pt x="1417193" y="138087"/>
                  </a:lnTo>
                  <a:lnTo>
                    <a:pt x="1417180" y="136906"/>
                  </a:lnTo>
                  <a:lnTo>
                    <a:pt x="1417777" y="136677"/>
                  </a:lnTo>
                  <a:lnTo>
                    <a:pt x="1420952" y="136588"/>
                  </a:lnTo>
                  <a:close/>
                </a:path>
                <a:path extrusionOk="0" h="539750" w="2711450">
                  <a:moveTo>
                    <a:pt x="1422450" y="115760"/>
                  </a:moveTo>
                  <a:lnTo>
                    <a:pt x="1421599" y="114071"/>
                  </a:lnTo>
                  <a:lnTo>
                    <a:pt x="1421625" y="116128"/>
                  </a:lnTo>
                  <a:lnTo>
                    <a:pt x="1421638" y="116992"/>
                  </a:lnTo>
                  <a:lnTo>
                    <a:pt x="1421790" y="117373"/>
                  </a:lnTo>
                  <a:lnTo>
                    <a:pt x="1422006" y="116928"/>
                  </a:lnTo>
                  <a:lnTo>
                    <a:pt x="1422450" y="115760"/>
                  </a:lnTo>
                  <a:close/>
                </a:path>
                <a:path extrusionOk="0" h="539750" w="2711450">
                  <a:moveTo>
                    <a:pt x="1423758" y="140754"/>
                  </a:moveTo>
                  <a:lnTo>
                    <a:pt x="1421752" y="139712"/>
                  </a:lnTo>
                  <a:lnTo>
                    <a:pt x="1421777" y="141859"/>
                  </a:lnTo>
                  <a:lnTo>
                    <a:pt x="1423162" y="142341"/>
                  </a:lnTo>
                  <a:lnTo>
                    <a:pt x="1423758" y="140754"/>
                  </a:lnTo>
                  <a:close/>
                </a:path>
                <a:path extrusionOk="0" h="539750" w="2711450">
                  <a:moveTo>
                    <a:pt x="1423885" y="140817"/>
                  </a:moveTo>
                  <a:lnTo>
                    <a:pt x="1423873" y="140652"/>
                  </a:lnTo>
                  <a:lnTo>
                    <a:pt x="1423885" y="140817"/>
                  </a:lnTo>
                  <a:close/>
                </a:path>
                <a:path extrusionOk="0" h="539750" w="2711450">
                  <a:moveTo>
                    <a:pt x="1425638" y="122732"/>
                  </a:moveTo>
                  <a:lnTo>
                    <a:pt x="1423555" y="122732"/>
                  </a:lnTo>
                  <a:lnTo>
                    <a:pt x="1425575" y="124002"/>
                  </a:lnTo>
                  <a:lnTo>
                    <a:pt x="1425638" y="122732"/>
                  </a:lnTo>
                  <a:close/>
                </a:path>
                <a:path extrusionOk="0" h="539750" w="2711450">
                  <a:moveTo>
                    <a:pt x="1428356" y="143497"/>
                  </a:moveTo>
                  <a:lnTo>
                    <a:pt x="1427695" y="143002"/>
                  </a:lnTo>
                  <a:lnTo>
                    <a:pt x="1426895" y="143370"/>
                  </a:lnTo>
                  <a:lnTo>
                    <a:pt x="1428356" y="143497"/>
                  </a:lnTo>
                  <a:close/>
                </a:path>
                <a:path extrusionOk="0" h="539750" w="2711450">
                  <a:moveTo>
                    <a:pt x="1430096" y="121856"/>
                  </a:moveTo>
                  <a:lnTo>
                    <a:pt x="1430083" y="120484"/>
                  </a:lnTo>
                  <a:lnTo>
                    <a:pt x="1429092" y="120408"/>
                  </a:lnTo>
                  <a:lnTo>
                    <a:pt x="1428089" y="120319"/>
                  </a:lnTo>
                  <a:lnTo>
                    <a:pt x="1428102" y="121678"/>
                  </a:lnTo>
                  <a:lnTo>
                    <a:pt x="1429105" y="121767"/>
                  </a:lnTo>
                  <a:lnTo>
                    <a:pt x="1430096" y="121856"/>
                  </a:lnTo>
                  <a:close/>
                </a:path>
                <a:path extrusionOk="0" h="539750" w="2711450">
                  <a:moveTo>
                    <a:pt x="1432687" y="140677"/>
                  </a:moveTo>
                  <a:lnTo>
                    <a:pt x="1429016" y="141147"/>
                  </a:lnTo>
                  <a:lnTo>
                    <a:pt x="1428115" y="141211"/>
                  </a:lnTo>
                  <a:lnTo>
                    <a:pt x="1426070" y="141033"/>
                  </a:lnTo>
                  <a:lnTo>
                    <a:pt x="1424927" y="140931"/>
                  </a:lnTo>
                  <a:lnTo>
                    <a:pt x="1423936" y="140843"/>
                  </a:lnTo>
                  <a:lnTo>
                    <a:pt x="1424051" y="142392"/>
                  </a:lnTo>
                  <a:lnTo>
                    <a:pt x="1426324" y="142684"/>
                  </a:lnTo>
                  <a:lnTo>
                    <a:pt x="1426311" y="141973"/>
                  </a:lnTo>
                  <a:lnTo>
                    <a:pt x="1427695" y="143002"/>
                  </a:lnTo>
                  <a:lnTo>
                    <a:pt x="1431544" y="141211"/>
                  </a:lnTo>
                  <a:lnTo>
                    <a:pt x="1432687" y="140677"/>
                  </a:lnTo>
                  <a:close/>
                </a:path>
                <a:path extrusionOk="0" h="539750" w="2711450">
                  <a:moveTo>
                    <a:pt x="1433207" y="144056"/>
                  </a:moveTo>
                  <a:lnTo>
                    <a:pt x="1433055" y="143903"/>
                  </a:lnTo>
                  <a:lnTo>
                    <a:pt x="1428356" y="143497"/>
                  </a:lnTo>
                  <a:lnTo>
                    <a:pt x="1429283" y="144195"/>
                  </a:lnTo>
                  <a:lnTo>
                    <a:pt x="1429448" y="145224"/>
                  </a:lnTo>
                  <a:lnTo>
                    <a:pt x="1429448" y="145719"/>
                  </a:lnTo>
                  <a:lnTo>
                    <a:pt x="1429677" y="145884"/>
                  </a:lnTo>
                  <a:lnTo>
                    <a:pt x="1429905" y="145542"/>
                  </a:lnTo>
                  <a:lnTo>
                    <a:pt x="1430324" y="144983"/>
                  </a:lnTo>
                  <a:lnTo>
                    <a:pt x="1430782" y="145313"/>
                  </a:lnTo>
                  <a:lnTo>
                    <a:pt x="1433207" y="144056"/>
                  </a:lnTo>
                  <a:close/>
                </a:path>
                <a:path extrusionOk="0" h="539750" w="2711450">
                  <a:moveTo>
                    <a:pt x="1434249" y="135432"/>
                  </a:moveTo>
                  <a:lnTo>
                    <a:pt x="1434236" y="134162"/>
                  </a:lnTo>
                  <a:lnTo>
                    <a:pt x="1431912" y="134162"/>
                  </a:lnTo>
                  <a:lnTo>
                    <a:pt x="1431264" y="132892"/>
                  </a:lnTo>
                  <a:lnTo>
                    <a:pt x="1431036" y="132892"/>
                  </a:lnTo>
                  <a:lnTo>
                    <a:pt x="1431188" y="131622"/>
                  </a:lnTo>
                  <a:lnTo>
                    <a:pt x="1431569" y="132892"/>
                  </a:lnTo>
                  <a:lnTo>
                    <a:pt x="1432382" y="132892"/>
                  </a:lnTo>
                  <a:lnTo>
                    <a:pt x="1432801" y="131622"/>
                  </a:lnTo>
                  <a:lnTo>
                    <a:pt x="1428978" y="130352"/>
                  </a:lnTo>
                  <a:lnTo>
                    <a:pt x="1427746" y="129082"/>
                  </a:lnTo>
                  <a:lnTo>
                    <a:pt x="1430159" y="129082"/>
                  </a:lnTo>
                  <a:lnTo>
                    <a:pt x="1430210" y="126542"/>
                  </a:lnTo>
                  <a:lnTo>
                    <a:pt x="1428699" y="126542"/>
                  </a:lnTo>
                  <a:lnTo>
                    <a:pt x="1429473" y="127812"/>
                  </a:lnTo>
                  <a:lnTo>
                    <a:pt x="1427200" y="127812"/>
                  </a:lnTo>
                  <a:lnTo>
                    <a:pt x="1426197" y="125984"/>
                  </a:lnTo>
                  <a:lnTo>
                    <a:pt x="1426197" y="132892"/>
                  </a:lnTo>
                  <a:lnTo>
                    <a:pt x="1425981" y="134162"/>
                  </a:lnTo>
                  <a:lnTo>
                    <a:pt x="1423327" y="134162"/>
                  </a:lnTo>
                  <a:lnTo>
                    <a:pt x="1424139" y="131622"/>
                  </a:lnTo>
                  <a:lnTo>
                    <a:pt x="1425054" y="132892"/>
                  </a:lnTo>
                  <a:lnTo>
                    <a:pt x="1426197" y="132892"/>
                  </a:lnTo>
                  <a:lnTo>
                    <a:pt x="1426197" y="125984"/>
                  </a:lnTo>
                  <a:lnTo>
                    <a:pt x="1425816" y="125272"/>
                  </a:lnTo>
                  <a:lnTo>
                    <a:pt x="1425663" y="125272"/>
                  </a:lnTo>
                  <a:lnTo>
                    <a:pt x="1425663" y="129082"/>
                  </a:lnTo>
                  <a:lnTo>
                    <a:pt x="1423797" y="129082"/>
                  </a:lnTo>
                  <a:lnTo>
                    <a:pt x="1423479" y="127812"/>
                  </a:lnTo>
                  <a:lnTo>
                    <a:pt x="1425613" y="127812"/>
                  </a:lnTo>
                  <a:lnTo>
                    <a:pt x="1425663" y="129082"/>
                  </a:lnTo>
                  <a:lnTo>
                    <a:pt x="1425663" y="125272"/>
                  </a:lnTo>
                  <a:lnTo>
                    <a:pt x="1423619" y="125272"/>
                  </a:lnTo>
                  <a:lnTo>
                    <a:pt x="1423593" y="124002"/>
                  </a:lnTo>
                  <a:lnTo>
                    <a:pt x="1423555" y="122732"/>
                  </a:lnTo>
                  <a:lnTo>
                    <a:pt x="1422641" y="122732"/>
                  </a:lnTo>
                  <a:lnTo>
                    <a:pt x="1422641" y="130352"/>
                  </a:lnTo>
                  <a:lnTo>
                    <a:pt x="1420736" y="130352"/>
                  </a:lnTo>
                  <a:lnTo>
                    <a:pt x="1420571" y="129082"/>
                  </a:lnTo>
                  <a:lnTo>
                    <a:pt x="1422628" y="129082"/>
                  </a:lnTo>
                  <a:lnTo>
                    <a:pt x="1422641" y="130352"/>
                  </a:lnTo>
                  <a:lnTo>
                    <a:pt x="1422641" y="122732"/>
                  </a:lnTo>
                  <a:lnTo>
                    <a:pt x="1420749" y="122732"/>
                  </a:lnTo>
                  <a:lnTo>
                    <a:pt x="1422666" y="121462"/>
                  </a:lnTo>
                  <a:lnTo>
                    <a:pt x="1424914" y="120192"/>
                  </a:lnTo>
                  <a:lnTo>
                    <a:pt x="1421815" y="121462"/>
                  </a:lnTo>
                  <a:lnTo>
                    <a:pt x="1421282" y="120192"/>
                  </a:lnTo>
                  <a:lnTo>
                    <a:pt x="1420698" y="118922"/>
                  </a:lnTo>
                  <a:lnTo>
                    <a:pt x="1421091" y="121462"/>
                  </a:lnTo>
                  <a:lnTo>
                    <a:pt x="1419936" y="121462"/>
                  </a:lnTo>
                  <a:lnTo>
                    <a:pt x="1419936" y="127812"/>
                  </a:lnTo>
                  <a:lnTo>
                    <a:pt x="1416342" y="130352"/>
                  </a:lnTo>
                  <a:lnTo>
                    <a:pt x="1416329" y="129082"/>
                  </a:lnTo>
                  <a:lnTo>
                    <a:pt x="1416316" y="127812"/>
                  </a:lnTo>
                  <a:lnTo>
                    <a:pt x="1416291" y="126542"/>
                  </a:lnTo>
                  <a:lnTo>
                    <a:pt x="1416278" y="125272"/>
                  </a:lnTo>
                  <a:lnTo>
                    <a:pt x="1417497" y="126542"/>
                  </a:lnTo>
                  <a:lnTo>
                    <a:pt x="1419936" y="127812"/>
                  </a:lnTo>
                  <a:lnTo>
                    <a:pt x="1419936" y="121462"/>
                  </a:lnTo>
                  <a:lnTo>
                    <a:pt x="1418577" y="121462"/>
                  </a:lnTo>
                  <a:lnTo>
                    <a:pt x="1419059" y="120192"/>
                  </a:lnTo>
                  <a:lnTo>
                    <a:pt x="1419542" y="118922"/>
                  </a:lnTo>
                  <a:lnTo>
                    <a:pt x="1418056" y="118922"/>
                  </a:lnTo>
                  <a:lnTo>
                    <a:pt x="1418056" y="122732"/>
                  </a:lnTo>
                  <a:lnTo>
                    <a:pt x="1417955" y="124002"/>
                  </a:lnTo>
                  <a:lnTo>
                    <a:pt x="1415973" y="124002"/>
                  </a:lnTo>
                  <a:lnTo>
                    <a:pt x="1416037" y="122732"/>
                  </a:lnTo>
                  <a:lnTo>
                    <a:pt x="1418056" y="122732"/>
                  </a:lnTo>
                  <a:lnTo>
                    <a:pt x="1418056" y="118922"/>
                  </a:lnTo>
                  <a:lnTo>
                    <a:pt x="1417713" y="118922"/>
                  </a:lnTo>
                  <a:lnTo>
                    <a:pt x="1418348" y="117652"/>
                  </a:lnTo>
                  <a:lnTo>
                    <a:pt x="1418971" y="116382"/>
                  </a:lnTo>
                  <a:lnTo>
                    <a:pt x="1419948" y="115112"/>
                  </a:lnTo>
                  <a:lnTo>
                    <a:pt x="1420634" y="115112"/>
                  </a:lnTo>
                  <a:lnTo>
                    <a:pt x="1420456" y="113842"/>
                  </a:lnTo>
                  <a:lnTo>
                    <a:pt x="1418932" y="113842"/>
                  </a:lnTo>
                  <a:lnTo>
                    <a:pt x="1414157" y="107594"/>
                  </a:lnTo>
                  <a:lnTo>
                    <a:pt x="1414157" y="116382"/>
                  </a:lnTo>
                  <a:lnTo>
                    <a:pt x="1413548" y="117170"/>
                  </a:lnTo>
                  <a:lnTo>
                    <a:pt x="1413548" y="118922"/>
                  </a:lnTo>
                  <a:lnTo>
                    <a:pt x="1413294" y="119240"/>
                  </a:lnTo>
                  <a:lnTo>
                    <a:pt x="1413294" y="129082"/>
                  </a:lnTo>
                  <a:lnTo>
                    <a:pt x="1409636" y="129082"/>
                  </a:lnTo>
                  <a:lnTo>
                    <a:pt x="1411516" y="127812"/>
                  </a:lnTo>
                  <a:lnTo>
                    <a:pt x="1413294" y="129082"/>
                  </a:lnTo>
                  <a:lnTo>
                    <a:pt x="1413294" y="119240"/>
                  </a:lnTo>
                  <a:lnTo>
                    <a:pt x="1412519" y="120192"/>
                  </a:lnTo>
                  <a:lnTo>
                    <a:pt x="1412506" y="118922"/>
                  </a:lnTo>
                  <a:lnTo>
                    <a:pt x="1413548" y="118922"/>
                  </a:lnTo>
                  <a:lnTo>
                    <a:pt x="1413548" y="117170"/>
                  </a:lnTo>
                  <a:lnTo>
                    <a:pt x="1413167" y="117652"/>
                  </a:lnTo>
                  <a:lnTo>
                    <a:pt x="1411757" y="117652"/>
                  </a:lnTo>
                  <a:lnTo>
                    <a:pt x="1411757" y="126542"/>
                  </a:lnTo>
                  <a:lnTo>
                    <a:pt x="1409839" y="124002"/>
                  </a:lnTo>
                  <a:lnTo>
                    <a:pt x="1409407" y="118922"/>
                  </a:lnTo>
                  <a:lnTo>
                    <a:pt x="1411706" y="121462"/>
                  </a:lnTo>
                  <a:lnTo>
                    <a:pt x="1411757" y="126542"/>
                  </a:lnTo>
                  <a:lnTo>
                    <a:pt x="1411757" y="117652"/>
                  </a:lnTo>
                  <a:lnTo>
                    <a:pt x="1411351" y="117652"/>
                  </a:lnTo>
                  <a:lnTo>
                    <a:pt x="1414157" y="116382"/>
                  </a:lnTo>
                  <a:lnTo>
                    <a:pt x="1414157" y="107594"/>
                  </a:lnTo>
                  <a:lnTo>
                    <a:pt x="1413408" y="107492"/>
                  </a:lnTo>
                  <a:lnTo>
                    <a:pt x="1414030" y="112572"/>
                  </a:lnTo>
                  <a:lnTo>
                    <a:pt x="1410449" y="108762"/>
                  </a:lnTo>
                  <a:lnTo>
                    <a:pt x="1409649" y="108762"/>
                  </a:lnTo>
                  <a:lnTo>
                    <a:pt x="1409801" y="103682"/>
                  </a:lnTo>
                  <a:lnTo>
                    <a:pt x="1410296" y="103682"/>
                  </a:lnTo>
                  <a:lnTo>
                    <a:pt x="1411185" y="102412"/>
                  </a:lnTo>
                  <a:lnTo>
                    <a:pt x="1412646" y="102412"/>
                  </a:lnTo>
                  <a:lnTo>
                    <a:pt x="1410296" y="103682"/>
                  </a:lnTo>
                  <a:lnTo>
                    <a:pt x="1412011" y="103682"/>
                  </a:lnTo>
                  <a:lnTo>
                    <a:pt x="1410716" y="106222"/>
                  </a:lnTo>
                  <a:lnTo>
                    <a:pt x="1413040" y="106222"/>
                  </a:lnTo>
                  <a:lnTo>
                    <a:pt x="1415554" y="107492"/>
                  </a:lnTo>
                  <a:lnTo>
                    <a:pt x="1418577" y="107492"/>
                  </a:lnTo>
                  <a:lnTo>
                    <a:pt x="1419237" y="106222"/>
                  </a:lnTo>
                  <a:lnTo>
                    <a:pt x="1417548" y="103682"/>
                  </a:lnTo>
                  <a:lnTo>
                    <a:pt x="1413598" y="101142"/>
                  </a:lnTo>
                  <a:lnTo>
                    <a:pt x="1413243" y="101142"/>
                  </a:lnTo>
                  <a:lnTo>
                    <a:pt x="1411808" y="101142"/>
                  </a:lnTo>
                  <a:lnTo>
                    <a:pt x="1410982" y="99872"/>
                  </a:lnTo>
                  <a:lnTo>
                    <a:pt x="1410208" y="99872"/>
                  </a:lnTo>
                  <a:lnTo>
                    <a:pt x="1411541" y="98602"/>
                  </a:lnTo>
                  <a:lnTo>
                    <a:pt x="1410576" y="97332"/>
                  </a:lnTo>
                  <a:lnTo>
                    <a:pt x="1409598" y="96062"/>
                  </a:lnTo>
                  <a:lnTo>
                    <a:pt x="1409509" y="94792"/>
                  </a:lnTo>
                  <a:lnTo>
                    <a:pt x="1410868" y="94792"/>
                  </a:lnTo>
                  <a:lnTo>
                    <a:pt x="1410004" y="92252"/>
                  </a:lnTo>
                  <a:lnTo>
                    <a:pt x="1408074" y="92252"/>
                  </a:lnTo>
                  <a:lnTo>
                    <a:pt x="1408607" y="89712"/>
                  </a:lnTo>
                  <a:lnTo>
                    <a:pt x="1407375" y="89712"/>
                  </a:lnTo>
                  <a:lnTo>
                    <a:pt x="1407058" y="90982"/>
                  </a:lnTo>
                  <a:lnTo>
                    <a:pt x="1404937" y="90982"/>
                  </a:lnTo>
                  <a:lnTo>
                    <a:pt x="1405788" y="94792"/>
                  </a:lnTo>
                  <a:lnTo>
                    <a:pt x="1406931" y="94792"/>
                  </a:lnTo>
                  <a:lnTo>
                    <a:pt x="1406842" y="93522"/>
                  </a:lnTo>
                  <a:lnTo>
                    <a:pt x="1407058" y="92252"/>
                  </a:lnTo>
                  <a:lnTo>
                    <a:pt x="1407287" y="93522"/>
                  </a:lnTo>
                  <a:lnTo>
                    <a:pt x="1407947" y="93522"/>
                  </a:lnTo>
                  <a:lnTo>
                    <a:pt x="1406931" y="94792"/>
                  </a:lnTo>
                  <a:lnTo>
                    <a:pt x="1407160" y="94792"/>
                  </a:lnTo>
                  <a:lnTo>
                    <a:pt x="1406131" y="95897"/>
                  </a:lnTo>
                  <a:lnTo>
                    <a:pt x="1406131" y="117652"/>
                  </a:lnTo>
                  <a:lnTo>
                    <a:pt x="1404010" y="117652"/>
                  </a:lnTo>
                  <a:lnTo>
                    <a:pt x="1402346" y="116382"/>
                  </a:lnTo>
                  <a:lnTo>
                    <a:pt x="1404899" y="116382"/>
                  </a:lnTo>
                  <a:lnTo>
                    <a:pt x="1406131" y="117652"/>
                  </a:lnTo>
                  <a:lnTo>
                    <a:pt x="1406131" y="95897"/>
                  </a:lnTo>
                  <a:lnTo>
                    <a:pt x="1405966" y="96062"/>
                  </a:lnTo>
                  <a:lnTo>
                    <a:pt x="1405686" y="96202"/>
                  </a:lnTo>
                  <a:lnTo>
                    <a:pt x="1405686" y="102412"/>
                  </a:lnTo>
                  <a:lnTo>
                    <a:pt x="1404797" y="102412"/>
                  </a:lnTo>
                  <a:lnTo>
                    <a:pt x="1404797" y="113842"/>
                  </a:lnTo>
                  <a:lnTo>
                    <a:pt x="1403845" y="113842"/>
                  </a:lnTo>
                  <a:lnTo>
                    <a:pt x="1403731" y="112572"/>
                  </a:lnTo>
                  <a:lnTo>
                    <a:pt x="1404797" y="113842"/>
                  </a:lnTo>
                  <a:lnTo>
                    <a:pt x="1404797" y="102412"/>
                  </a:lnTo>
                  <a:lnTo>
                    <a:pt x="1404670" y="102412"/>
                  </a:lnTo>
                  <a:lnTo>
                    <a:pt x="1403832" y="101142"/>
                  </a:lnTo>
                  <a:lnTo>
                    <a:pt x="1405648" y="101142"/>
                  </a:lnTo>
                  <a:lnTo>
                    <a:pt x="1405686" y="102412"/>
                  </a:lnTo>
                  <a:lnTo>
                    <a:pt x="1405686" y="96202"/>
                  </a:lnTo>
                  <a:lnTo>
                    <a:pt x="1403413" y="97332"/>
                  </a:lnTo>
                  <a:lnTo>
                    <a:pt x="1401064" y="94792"/>
                  </a:lnTo>
                  <a:lnTo>
                    <a:pt x="1403146" y="93522"/>
                  </a:lnTo>
                  <a:lnTo>
                    <a:pt x="1403515" y="93522"/>
                  </a:lnTo>
                  <a:lnTo>
                    <a:pt x="1403286" y="92252"/>
                  </a:lnTo>
                  <a:lnTo>
                    <a:pt x="1403946" y="92252"/>
                  </a:lnTo>
                  <a:lnTo>
                    <a:pt x="1404175" y="91960"/>
                  </a:lnTo>
                  <a:lnTo>
                    <a:pt x="1403121" y="90982"/>
                  </a:lnTo>
                  <a:lnTo>
                    <a:pt x="1401368" y="90982"/>
                  </a:lnTo>
                  <a:lnTo>
                    <a:pt x="1400111" y="92252"/>
                  </a:lnTo>
                  <a:lnTo>
                    <a:pt x="1400530" y="90982"/>
                  </a:lnTo>
                  <a:lnTo>
                    <a:pt x="1400759" y="89712"/>
                  </a:lnTo>
                  <a:lnTo>
                    <a:pt x="1403667" y="89712"/>
                  </a:lnTo>
                  <a:lnTo>
                    <a:pt x="1404340" y="91744"/>
                  </a:lnTo>
                  <a:lnTo>
                    <a:pt x="1404924" y="90982"/>
                  </a:lnTo>
                  <a:lnTo>
                    <a:pt x="1407375" y="89712"/>
                  </a:lnTo>
                  <a:lnTo>
                    <a:pt x="1406791" y="89712"/>
                  </a:lnTo>
                  <a:lnTo>
                    <a:pt x="1406791" y="88442"/>
                  </a:lnTo>
                  <a:lnTo>
                    <a:pt x="1405940" y="87172"/>
                  </a:lnTo>
                  <a:lnTo>
                    <a:pt x="1402283" y="84632"/>
                  </a:lnTo>
                  <a:lnTo>
                    <a:pt x="1401673" y="84632"/>
                  </a:lnTo>
                  <a:lnTo>
                    <a:pt x="1401775" y="79552"/>
                  </a:lnTo>
                  <a:lnTo>
                    <a:pt x="1401610" y="79552"/>
                  </a:lnTo>
                  <a:lnTo>
                    <a:pt x="1398828" y="78740"/>
                  </a:lnTo>
                  <a:lnTo>
                    <a:pt x="1398828" y="88442"/>
                  </a:lnTo>
                  <a:lnTo>
                    <a:pt x="1398066" y="89395"/>
                  </a:lnTo>
                  <a:lnTo>
                    <a:pt x="1398066" y="102412"/>
                  </a:lnTo>
                  <a:lnTo>
                    <a:pt x="1396263" y="103682"/>
                  </a:lnTo>
                  <a:lnTo>
                    <a:pt x="1396885" y="102412"/>
                  </a:lnTo>
                  <a:lnTo>
                    <a:pt x="1397177" y="101142"/>
                  </a:lnTo>
                  <a:lnTo>
                    <a:pt x="1397711" y="101142"/>
                  </a:lnTo>
                  <a:lnTo>
                    <a:pt x="1398066" y="102412"/>
                  </a:lnTo>
                  <a:lnTo>
                    <a:pt x="1398066" y="89395"/>
                  </a:lnTo>
                  <a:lnTo>
                    <a:pt x="1397812" y="89712"/>
                  </a:lnTo>
                  <a:lnTo>
                    <a:pt x="1397711" y="88442"/>
                  </a:lnTo>
                  <a:lnTo>
                    <a:pt x="1398828" y="88442"/>
                  </a:lnTo>
                  <a:lnTo>
                    <a:pt x="1398828" y="78740"/>
                  </a:lnTo>
                  <a:lnTo>
                    <a:pt x="1397279" y="78282"/>
                  </a:lnTo>
                  <a:lnTo>
                    <a:pt x="1398625" y="77012"/>
                  </a:lnTo>
                  <a:lnTo>
                    <a:pt x="1398333" y="76974"/>
                  </a:lnTo>
                  <a:lnTo>
                    <a:pt x="1398295" y="74472"/>
                  </a:lnTo>
                  <a:lnTo>
                    <a:pt x="1398219" y="73202"/>
                  </a:lnTo>
                  <a:lnTo>
                    <a:pt x="1398066" y="73202"/>
                  </a:lnTo>
                  <a:lnTo>
                    <a:pt x="1397038" y="73875"/>
                  </a:lnTo>
                  <a:lnTo>
                    <a:pt x="1396085" y="70866"/>
                  </a:lnTo>
                  <a:lnTo>
                    <a:pt x="1396009" y="70497"/>
                  </a:lnTo>
                  <a:lnTo>
                    <a:pt x="1394510" y="71602"/>
                  </a:lnTo>
                  <a:lnTo>
                    <a:pt x="1394510" y="72097"/>
                  </a:lnTo>
                  <a:lnTo>
                    <a:pt x="1394510" y="72542"/>
                  </a:lnTo>
                  <a:lnTo>
                    <a:pt x="1396809" y="74028"/>
                  </a:lnTo>
                  <a:lnTo>
                    <a:pt x="1396123" y="74472"/>
                  </a:lnTo>
                  <a:lnTo>
                    <a:pt x="1392631" y="71818"/>
                  </a:lnTo>
                  <a:lnTo>
                    <a:pt x="1392631" y="87172"/>
                  </a:lnTo>
                  <a:lnTo>
                    <a:pt x="1390281" y="87172"/>
                  </a:lnTo>
                  <a:lnTo>
                    <a:pt x="1390357" y="85902"/>
                  </a:lnTo>
                  <a:lnTo>
                    <a:pt x="1392237" y="85902"/>
                  </a:lnTo>
                  <a:lnTo>
                    <a:pt x="1392631" y="87172"/>
                  </a:lnTo>
                  <a:lnTo>
                    <a:pt x="1392631" y="71818"/>
                  </a:lnTo>
                  <a:lnTo>
                    <a:pt x="1391158" y="70662"/>
                  </a:lnTo>
                  <a:lnTo>
                    <a:pt x="1390929" y="70662"/>
                  </a:lnTo>
                  <a:lnTo>
                    <a:pt x="1394193" y="68694"/>
                  </a:lnTo>
                  <a:lnTo>
                    <a:pt x="1394040" y="69240"/>
                  </a:lnTo>
                  <a:lnTo>
                    <a:pt x="1395691" y="69380"/>
                  </a:lnTo>
                  <a:lnTo>
                    <a:pt x="1397101" y="69507"/>
                  </a:lnTo>
                  <a:lnTo>
                    <a:pt x="1396250" y="68516"/>
                  </a:lnTo>
                  <a:lnTo>
                    <a:pt x="1395145" y="68427"/>
                  </a:lnTo>
                  <a:lnTo>
                    <a:pt x="1394688" y="68389"/>
                  </a:lnTo>
                  <a:lnTo>
                    <a:pt x="1395133" y="68122"/>
                  </a:lnTo>
                  <a:lnTo>
                    <a:pt x="1391335" y="66852"/>
                  </a:lnTo>
                  <a:lnTo>
                    <a:pt x="1390827" y="68122"/>
                  </a:lnTo>
                  <a:lnTo>
                    <a:pt x="1390472" y="69392"/>
                  </a:lnTo>
                  <a:lnTo>
                    <a:pt x="1389481" y="69392"/>
                  </a:lnTo>
                  <a:lnTo>
                    <a:pt x="1388478" y="68122"/>
                  </a:lnTo>
                  <a:lnTo>
                    <a:pt x="1387551" y="66852"/>
                  </a:lnTo>
                  <a:lnTo>
                    <a:pt x="1387881" y="64312"/>
                  </a:lnTo>
                  <a:lnTo>
                    <a:pt x="1388046" y="63042"/>
                  </a:lnTo>
                  <a:lnTo>
                    <a:pt x="1390243" y="63042"/>
                  </a:lnTo>
                  <a:lnTo>
                    <a:pt x="1390345" y="61772"/>
                  </a:lnTo>
                  <a:lnTo>
                    <a:pt x="1390535" y="63042"/>
                  </a:lnTo>
                  <a:lnTo>
                    <a:pt x="1391005" y="64312"/>
                  </a:lnTo>
                  <a:lnTo>
                    <a:pt x="1392656" y="64312"/>
                  </a:lnTo>
                  <a:lnTo>
                    <a:pt x="1391361" y="61772"/>
                  </a:lnTo>
                  <a:lnTo>
                    <a:pt x="1391348" y="60502"/>
                  </a:lnTo>
                  <a:lnTo>
                    <a:pt x="1388478" y="60502"/>
                  </a:lnTo>
                  <a:lnTo>
                    <a:pt x="1386713" y="59232"/>
                  </a:lnTo>
                  <a:lnTo>
                    <a:pt x="1387221" y="57962"/>
                  </a:lnTo>
                  <a:lnTo>
                    <a:pt x="1387690" y="56692"/>
                  </a:lnTo>
                  <a:lnTo>
                    <a:pt x="1388160" y="55422"/>
                  </a:lnTo>
                  <a:lnTo>
                    <a:pt x="1384503" y="56057"/>
                  </a:lnTo>
                  <a:lnTo>
                    <a:pt x="1384503" y="65582"/>
                  </a:lnTo>
                  <a:lnTo>
                    <a:pt x="1382052" y="65582"/>
                  </a:lnTo>
                  <a:lnTo>
                    <a:pt x="1382547" y="66852"/>
                  </a:lnTo>
                  <a:lnTo>
                    <a:pt x="1380667" y="66852"/>
                  </a:lnTo>
                  <a:lnTo>
                    <a:pt x="1380578" y="65582"/>
                  </a:lnTo>
                  <a:lnTo>
                    <a:pt x="1381404" y="64312"/>
                  </a:lnTo>
                  <a:lnTo>
                    <a:pt x="1382229" y="64312"/>
                  </a:lnTo>
                  <a:lnTo>
                    <a:pt x="1384503" y="65582"/>
                  </a:lnTo>
                  <a:lnTo>
                    <a:pt x="1384503" y="56057"/>
                  </a:lnTo>
                  <a:lnTo>
                    <a:pt x="1383233" y="56273"/>
                  </a:lnTo>
                  <a:lnTo>
                    <a:pt x="1383233" y="61772"/>
                  </a:lnTo>
                  <a:lnTo>
                    <a:pt x="1381734" y="60502"/>
                  </a:lnTo>
                  <a:lnTo>
                    <a:pt x="1380807" y="59232"/>
                  </a:lnTo>
                  <a:lnTo>
                    <a:pt x="1381099" y="57962"/>
                  </a:lnTo>
                  <a:lnTo>
                    <a:pt x="1382801" y="57962"/>
                  </a:lnTo>
                  <a:lnTo>
                    <a:pt x="1383233" y="61772"/>
                  </a:lnTo>
                  <a:lnTo>
                    <a:pt x="1383233" y="56273"/>
                  </a:lnTo>
                  <a:lnTo>
                    <a:pt x="1380718" y="56692"/>
                  </a:lnTo>
                  <a:lnTo>
                    <a:pt x="1380655" y="51612"/>
                  </a:lnTo>
                  <a:lnTo>
                    <a:pt x="1378724" y="47802"/>
                  </a:lnTo>
                  <a:lnTo>
                    <a:pt x="1376527" y="47802"/>
                  </a:lnTo>
                  <a:lnTo>
                    <a:pt x="1376527" y="61772"/>
                  </a:lnTo>
                  <a:lnTo>
                    <a:pt x="1375486" y="63042"/>
                  </a:lnTo>
                  <a:lnTo>
                    <a:pt x="1374406" y="63042"/>
                  </a:lnTo>
                  <a:lnTo>
                    <a:pt x="1374546" y="61772"/>
                  </a:lnTo>
                  <a:lnTo>
                    <a:pt x="1375473" y="61772"/>
                  </a:lnTo>
                  <a:lnTo>
                    <a:pt x="1376400" y="60502"/>
                  </a:lnTo>
                  <a:lnTo>
                    <a:pt x="1376527" y="61772"/>
                  </a:lnTo>
                  <a:lnTo>
                    <a:pt x="1376527" y="47802"/>
                  </a:lnTo>
                  <a:lnTo>
                    <a:pt x="1376260" y="50342"/>
                  </a:lnTo>
                  <a:lnTo>
                    <a:pt x="1374508" y="50342"/>
                  </a:lnTo>
                  <a:lnTo>
                    <a:pt x="1374736" y="47802"/>
                  </a:lnTo>
                  <a:lnTo>
                    <a:pt x="1374851" y="46532"/>
                  </a:lnTo>
                  <a:lnTo>
                    <a:pt x="1375295" y="45262"/>
                  </a:lnTo>
                  <a:lnTo>
                    <a:pt x="1375727" y="43992"/>
                  </a:lnTo>
                  <a:lnTo>
                    <a:pt x="1376019" y="43992"/>
                  </a:lnTo>
                  <a:lnTo>
                    <a:pt x="1375714" y="42722"/>
                  </a:lnTo>
                  <a:lnTo>
                    <a:pt x="1374343" y="41452"/>
                  </a:lnTo>
                  <a:lnTo>
                    <a:pt x="1370152" y="38912"/>
                  </a:lnTo>
                  <a:lnTo>
                    <a:pt x="1375930" y="37642"/>
                  </a:lnTo>
                  <a:lnTo>
                    <a:pt x="1373352" y="35102"/>
                  </a:lnTo>
                  <a:lnTo>
                    <a:pt x="1371485" y="32562"/>
                  </a:lnTo>
                  <a:lnTo>
                    <a:pt x="1372704" y="31292"/>
                  </a:lnTo>
                  <a:lnTo>
                    <a:pt x="1369682" y="31292"/>
                  </a:lnTo>
                  <a:lnTo>
                    <a:pt x="1368196" y="30276"/>
                  </a:lnTo>
                  <a:lnTo>
                    <a:pt x="1368196" y="68122"/>
                  </a:lnTo>
                  <a:lnTo>
                    <a:pt x="1363522" y="68122"/>
                  </a:lnTo>
                  <a:lnTo>
                    <a:pt x="1366913" y="66852"/>
                  </a:lnTo>
                  <a:lnTo>
                    <a:pt x="1368196" y="68122"/>
                  </a:lnTo>
                  <a:lnTo>
                    <a:pt x="1368196" y="30276"/>
                  </a:lnTo>
                  <a:lnTo>
                    <a:pt x="1365973" y="28752"/>
                  </a:lnTo>
                  <a:lnTo>
                    <a:pt x="1367358" y="27482"/>
                  </a:lnTo>
                  <a:lnTo>
                    <a:pt x="1365618" y="26212"/>
                  </a:lnTo>
                  <a:lnTo>
                    <a:pt x="1364145" y="26212"/>
                  </a:lnTo>
                  <a:lnTo>
                    <a:pt x="1364145" y="63042"/>
                  </a:lnTo>
                  <a:lnTo>
                    <a:pt x="1363535" y="63042"/>
                  </a:lnTo>
                  <a:lnTo>
                    <a:pt x="1361782" y="60502"/>
                  </a:lnTo>
                  <a:lnTo>
                    <a:pt x="1360284" y="59677"/>
                  </a:lnTo>
                  <a:lnTo>
                    <a:pt x="1362684" y="60502"/>
                  </a:lnTo>
                  <a:lnTo>
                    <a:pt x="1362100" y="59232"/>
                  </a:lnTo>
                  <a:lnTo>
                    <a:pt x="1361579" y="58127"/>
                  </a:lnTo>
                  <a:lnTo>
                    <a:pt x="1359027" y="59232"/>
                  </a:lnTo>
                  <a:lnTo>
                    <a:pt x="1359877" y="59537"/>
                  </a:lnTo>
                  <a:lnTo>
                    <a:pt x="1361135" y="60502"/>
                  </a:lnTo>
                  <a:lnTo>
                    <a:pt x="1358036" y="60502"/>
                  </a:lnTo>
                  <a:lnTo>
                    <a:pt x="1360830" y="64312"/>
                  </a:lnTo>
                  <a:lnTo>
                    <a:pt x="1361363" y="64312"/>
                  </a:lnTo>
                  <a:lnTo>
                    <a:pt x="1361579" y="63042"/>
                  </a:lnTo>
                  <a:lnTo>
                    <a:pt x="1361732" y="63042"/>
                  </a:lnTo>
                  <a:lnTo>
                    <a:pt x="1361909" y="65582"/>
                  </a:lnTo>
                  <a:lnTo>
                    <a:pt x="1361605" y="65582"/>
                  </a:lnTo>
                  <a:lnTo>
                    <a:pt x="1359966" y="65176"/>
                  </a:lnTo>
                  <a:lnTo>
                    <a:pt x="1359966" y="74472"/>
                  </a:lnTo>
                  <a:lnTo>
                    <a:pt x="1357972" y="74472"/>
                  </a:lnTo>
                  <a:lnTo>
                    <a:pt x="1357960" y="73202"/>
                  </a:lnTo>
                  <a:lnTo>
                    <a:pt x="1359954" y="73202"/>
                  </a:lnTo>
                  <a:lnTo>
                    <a:pt x="1359966" y="74472"/>
                  </a:lnTo>
                  <a:lnTo>
                    <a:pt x="1359966" y="65176"/>
                  </a:lnTo>
                  <a:lnTo>
                    <a:pt x="1356575" y="64312"/>
                  </a:lnTo>
                  <a:lnTo>
                    <a:pt x="1358036" y="60502"/>
                  </a:lnTo>
                  <a:lnTo>
                    <a:pt x="1359166" y="57962"/>
                  </a:lnTo>
                  <a:lnTo>
                    <a:pt x="1359763" y="56692"/>
                  </a:lnTo>
                  <a:lnTo>
                    <a:pt x="1360055" y="55422"/>
                  </a:lnTo>
                  <a:lnTo>
                    <a:pt x="1358773" y="55422"/>
                  </a:lnTo>
                  <a:lnTo>
                    <a:pt x="1356093" y="54698"/>
                  </a:lnTo>
                  <a:lnTo>
                    <a:pt x="1356093" y="65582"/>
                  </a:lnTo>
                  <a:lnTo>
                    <a:pt x="1355483" y="65379"/>
                  </a:lnTo>
                  <a:lnTo>
                    <a:pt x="1355483" y="66852"/>
                  </a:lnTo>
                  <a:lnTo>
                    <a:pt x="1349552" y="66852"/>
                  </a:lnTo>
                  <a:lnTo>
                    <a:pt x="1352778" y="68122"/>
                  </a:lnTo>
                  <a:lnTo>
                    <a:pt x="1354759" y="69392"/>
                  </a:lnTo>
                  <a:lnTo>
                    <a:pt x="1353947" y="69392"/>
                  </a:lnTo>
                  <a:lnTo>
                    <a:pt x="1353947" y="77012"/>
                  </a:lnTo>
                  <a:lnTo>
                    <a:pt x="1352956" y="75742"/>
                  </a:lnTo>
                  <a:lnTo>
                    <a:pt x="1352130" y="75742"/>
                  </a:lnTo>
                  <a:lnTo>
                    <a:pt x="1352130" y="80822"/>
                  </a:lnTo>
                  <a:lnTo>
                    <a:pt x="1349870" y="82461"/>
                  </a:lnTo>
                  <a:lnTo>
                    <a:pt x="1349870" y="106222"/>
                  </a:lnTo>
                  <a:lnTo>
                    <a:pt x="1348854" y="107492"/>
                  </a:lnTo>
                  <a:lnTo>
                    <a:pt x="1348841" y="106222"/>
                  </a:lnTo>
                  <a:lnTo>
                    <a:pt x="1349870" y="106222"/>
                  </a:lnTo>
                  <a:lnTo>
                    <a:pt x="1349870" y="82461"/>
                  </a:lnTo>
                  <a:lnTo>
                    <a:pt x="1349349" y="82842"/>
                  </a:lnTo>
                  <a:lnTo>
                    <a:pt x="1349349" y="98602"/>
                  </a:lnTo>
                  <a:lnTo>
                    <a:pt x="1349286" y="99872"/>
                  </a:lnTo>
                  <a:lnTo>
                    <a:pt x="1348219" y="99872"/>
                  </a:lnTo>
                  <a:lnTo>
                    <a:pt x="1348219" y="116382"/>
                  </a:lnTo>
                  <a:lnTo>
                    <a:pt x="1346581" y="115112"/>
                  </a:lnTo>
                  <a:lnTo>
                    <a:pt x="1346606" y="116382"/>
                  </a:lnTo>
                  <a:lnTo>
                    <a:pt x="1344485" y="116382"/>
                  </a:lnTo>
                  <a:lnTo>
                    <a:pt x="1344091" y="115112"/>
                  </a:lnTo>
                  <a:lnTo>
                    <a:pt x="1342161" y="111302"/>
                  </a:lnTo>
                  <a:lnTo>
                    <a:pt x="1346733" y="113842"/>
                  </a:lnTo>
                  <a:lnTo>
                    <a:pt x="1345857" y="111302"/>
                  </a:lnTo>
                  <a:lnTo>
                    <a:pt x="1346085" y="110032"/>
                  </a:lnTo>
                  <a:lnTo>
                    <a:pt x="1347584" y="111302"/>
                  </a:lnTo>
                  <a:lnTo>
                    <a:pt x="1347254" y="112572"/>
                  </a:lnTo>
                  <a:lnTo>
                    <a:pt x="1347787" y="113842"/>
                  </a:lnTo>
                  <a:lnTo>
                    <a:pt x="1348219" y="116382"/>
                  </a:lnTo>
                  <a:lnTo>
                    <a:pt x="1348219" y="99872"/>
                  </a:lnTo>
                  <a:lnTo>
                    <a:pt x="1345463" y="99872"/>
                  </a:lnTo>
                  <a:lnTo>
                    <a:pt x="1348549" y="98602"/>
                  </a:lnTo>
                  <a:lnTo>
                    <a:pt x="1346911" y="97332"/>
                  </a:lnTo>
                  <a:lnTo>
                    <a:pt x="1347597" y="97332"/>
                  </a:lnTo>
                  <a:lnTo>
                    <a:pt x="1349349" y="98602"/>
                  </a:lnTo>
                  <a:lnTo>
                    <a:pt x="1349349" y="82842"/>
                  </a:lnTo>
                  <a:lnTo>
                    <a:pt x="1346860" y="84632"/>
                  </a:lnTo>
                  <a:lnTo>
                    <a:pt x="1346974" y="82092"/>
                  </a:lnTo>
                  <a:lnTo>
                    <a:pt x="1347000" y="78282"/>
                  </a:lnTo>
                  <a:lnTo>
                    <a:pt x="1347406" y="80822"/>
                  </a:lnTo>
                  <a:lnTo>
                    <a:pt x="1352130" y="80822"/>
                  </a:lnTo>
                  <a:lnTo>
                    <a:pt x="1352130" y="75742"/>
                  </a:lnTo>
                  <a:lnTo>
                    <a:pt x="1351838" y="75742"/>
                  </a:lnTo>
                  <a:lnTo>
                    <a:pt x="1352054" y="74472"/>
                  </a:lnTo>
                  <a:lnTo>
                    <a:pt x="1353921" y="74472"/>
                  </a:lnTo>
                  <a:lnTo>
                    <a:pt x="1353947" y="77012"/>
                  </a:lnTo>
                  <a:lnTo>
                    <a:pt x="1353947" y="69392"/>
                  </a:lnTo>
                  <a:lnTo>
                    <a:pt x="1352880" y="69392"/>
                  </a:lnTo>
                  <a:lnTo>
                    <a:pt x="1352892" y="70662"/>
                  </a:lnTo>
                  <a:lnTo>
                    <a:pt x="1350860" y="71932"/>
                  </a:lnTo>
                  <a:lnTo>
                    <a:pt x="1349032" y="70662"/>
                  </a:lnTo>
                  <a:lnTo>
                    <a:pt x="1348409" y="69392"/>
                  </a:lnTo>
                  <a:lnTo>
                    <a:pt x="1349908" y="68122"/>
                  </a:lnTo>
                  <a:lnTo>
                    <a:pt x="1348981" y="66852"/>
                  </a:lnTo>
                  <a:lnTo>
                    <a:pt x="1346695" y="65582"/>
                  </a:lnTo>
                  <a:lnTo>
                    <a:pt x="1346466" y="64312"/>
                  </a:lnTo>
                  <a:lnTo>
                    <a:pt x="1349806" y="64312"/>
                  </a:lnTo>
                  <a:lnTo>
                    <a:pt x="1352296" y="65582"/>
                  </a:lnTo>
                  <a:lnTo>
                    <a:pt x="1355483" y="66852"/>
                  </a:lnTo>
                  <a:lnTo>
                    <a:pt x="1355483" y="65379"/>
                  </a:lnTo>
                  <a:lnTo>
                    <a:pt x="1352486" y="64312"/>
                  </a:lnTo>
                  <a:lnTo>
                    <a:pt x="1354099" y="63042"/>
                  </a:lnTo>
                  <a:lnTo>
                    <a:pt x="1352194" y="63042"/>
                  </a:lnTo>
                  <a:lnTo>
                    <a:pt x="1352207" y="61772"/>
                  </a:lnTo>
                  <a:lnTo>
                    <a:pt x="1352207" y="60502"/>
                  </a:lnTo>
                  <a:lnTo>
                    <a:pt x="1352219" y="59232"/>
                  </a:lnTo>
                  <a:lnTo>
                    <a:pt x="1352219" y="57962"/>
                  </a:lnTo>
                  <a:lnTo>
                    <a:pt x="1353807" y="59232"/>
                  </a:lnTo>
                  <a:lnTo>
                    <a:pt x="1353172" y="60502"/>
                  </a:lnTo>
                  <a:lnTo>
                    <a:pt x="1354213" y="60502"/>
                  </a:lnTo>
                  <a:lnTo>
                    <a:pt x="1354963" y="61772"/>
                  </a:lnTo>
                  <a:lnTo>
                    <a:pt x="1356093" y="65582"/>
                  </a:lnTo>
                  <a:lnTo>
                    <a:pt x="1356093" y="54698"/>
                  </a:lnTo>
                  <a:lnTo>
                    <a:pt x="1354124" y="54152"/>
                  </a:lnTo>
                  <a:lnTo>
                    <a:pt x="1354429" y="52882"/>
                  </a:lnTo>
                  <a:lnTo>
                    <a:pt x="1356512" y="50342"/>
                  </a:lnTo>
                  <a:lnTo>
                    <a:pt x="1358620" y="50342"/>
                  </a:lnTo>
                  <a:lnTo>
                    <a:pt x="1361592" y="51612"/>
                  </a:lnTo>
                  <a:lnTo>
                    <a:pt x="1362049" y="52882"/>
                  </a:lnTo>
                  <a:lnTo>
                    <a:pt x="1362595" y="54152"/>
                  </a:lnTo>
                  <a:lnTo>
                    <a:pt x="1361960" y="57962"/>
                  </a:lnTo>
                  <a:lnTo>
                    <a:pt x="1361833" y="58127"/>
                  </a:lnTo>
                  <a:lnTo>
                    <a:pt x="1364094" y="59232"/>
                  </a:lnTo>
                  <a:lnTo>
                    <a:pt x="1364145" y="63042"/>
                  </a:lnTo>
                  <a:lnTo>
                    <a:pt x="1364145" y="26212"/>
                  </a:lnTo>
                  <a:lnTo>
                    <a:pt x="1363294" y="26212"/>
                  </a:lnTo>
                  <a:lnTo>
                    <a:pt x="1367421" y="24942"/>
                  </a:lnTo>
                  <a:lnTo>
                    <a:pt x="1364983" y="23672"/>
                  </a:lnTo>
                  <a:lnTo>
                    <a:pt x="1363078" y="22402"/>
                  </a:lnTo>
                  <a:lnTo>
                    <a:pt x="1365072" y="23672"/>
                  </a:lnTo>
                  <a:lnTo>
                    <a:pt x="1365351" y="22402"/>
                  </a:lnTo>
                  <a:lnTo>
                    <a:pt x="1365631" y="21132"/>
                  </a:lnTo>
                  <a:lnTo>
                    <a:pt x="1365999" y="19862"/>
                  </a:lnTo>
                  <a:lnTo>
                    <a:pt x="1364564" y="19862"/>
                  </a:lnTo>
                  <a:lnTo>
                    <a:pt x="1365796" y="18592"/>
                  </a:lnTo>
                  <a:lnTo>
                    <a:pt x="1359776" y="16052"/>
                  </a:lnTo>
                  <a:lnTo>
                    <a:pt x="1361478" y="14782"/>
                  </a:lnTo>
                  <a:lnTo>
                    <a:pt x="1362456" y="14782"/>
                  </a:lnTo>
                  <a:lnTo>
                    <a:pt x="1363218" y="16052"/>
                  </a:lnTo>
                  <a:lnTo>
                    <a:pt x="1366685" y="16052"/>
                  </a:lnTo>
                  <a:lnTo>
                    <a:pt x="1363357" y="14782"/>
                  </a:lnTo>
                  <a:lnTo>
                    <a:pt x="1363345" y="12242"/>
                  </a:lnTo>
                  <a:lnTo>
                    <a:pt x="1365402" y="13512"/>
                  </a:lnTo>
                  <a:lnTo>
                    <a:pt x="1365402" y="7162"/>
                  </a:lnTo>
                  <a:lnTo>
                    <a:pt x="1363637" y="7988"/>
                  </a:lnTo>
                  <a:lnTo>
                    <a:pt x="1363637" y="10972"/>
                  </a:lnTo>
                  <a:lnTo>
                    <a:pt x="1362278" y="12242"/>
                  </a:lnTo>
                  <a:lnTo>
                    <a:pt x="1362049" y="12242"/>
                  </a:lnTo>
                  <a:lnTo>
                    <a:pt x="1362036" y="10972"/>
                  </a:lnTo>
                  <a:lnTo>
                    <a:pt x="1362252" y="9702"/>
                  </a:lnTo>
                  <a:lnTo>
                    <a:pt x="1362938" y="10972"/>
                  </a:lnTo>
                  <a:lnTo>
                    <a:pt x="1363637" y="10972"/>
                  </a:lnTo>
                  <a:lnTo>
                    <a:pt x="1363637" y="7988"/>
                  </a:lnTo>
                  <a:lnTo>
                    <a:pt x="1359903" y="9702"/>
                  </a:lnTo>
                  <a:lnTo>
                    <a:pt x="1360055" y="8432"/>
                  </a:lnTo>
                  <a:lnTo>
                    <a:pt x="1357922" y="8432"/>
                  </a:lnTo>
                  <a:lnTo>
                    <a:pt x="1357922" y="47802"/>
                  </a:lnTo>
                  <a:lnTo>
                    <a:pt x="1357693" y="47802"/>
                  </a:lnTo>
                  <a:lnTo>
                    <a:pt x="1355331" y="46532"/>
                  </a:lnTo>
                  <a:lnTo>
                    <a:pt x="1355864" y="46532"/>
                  </a:lnTo>
                  <a:lnTo>
                    <a:pt x="1357236" y="45262"/>
                  </a:lnTo>
                  <a:lnTo>
                    <a:pt x="1357896" y="45262"/>
                  </a:lnTo>
                  <a:lnTo>
                    <a:pt x="1357922" y="47802"/>
                  </a:lnTo>
                  <a:lnTo>
                    <a:pt x="1357922" y="8432"/>
                  </a:lnTo>
                  <a:lnTo>
                    <a:pt x="1356931" y="8432"/>
                  </a:lnTo>
                  <a:lnTo>
                    <a:pt x="1354912" y="6832"/>
                  </a:lnTo>
                  <a:lnTo>
                    <a:pt x="1354734" y="9702"/>
                  </a:lnTo>
                  <a:lnTo>
                    <a:pt x="1352626" y="8432"/>
                  </a:lnTo>
                  <a:lnTo>
                    <a:pt x="1351940" y="7162"/>
                  </a:lnTo>
                  <a:lnTo>
                    <a:pt x="1352461" y="7162"/>
                  </a:lnTo>
                  <a:lnTo>
                    <a:pt x="1353515" y="5892"/>
                  </a:lnTo>
                  <a:lnTo>
                    <a:pt x="1353731" y="5892"/>
                  </a:lnTo>
                  <a:lnTo>
                    <a:pt x="1352130" y="4622"/>
                  </a:lnTo>
                  <a:lnTo>
                    <a:pt x="1352143" y="5892"/>
                  </a:lnTo>
                  <a:lnTo>
                    <a:pt x="1351140" y="5892"/>
                  </a:lnTo>
                  <a:lnTo>
                    <a:pt x="1351140" y="12242"/>
                  </a:lnTo>
                  <a:lnTo>
                    <a:pt x="1349933" y="10972"/>
                  </a:lnTo>
                  <a:lnTo>
                    <a:pt x="1348943" y="9702"/>
                  </a:lnTo>
                  <a:lnTo>
                    <a:pt x="1350848" y="9702"/>
                  </a:lnTo>
                  <a:lnTo>
                    <a:pt x="1351140" y="12242"/>
                  </a:lnTo>
                  <a:lnTo>
                    <a:pt x="1351140" y="5892"/>
                  </a:lnTo>
                  <a:lnTo>
                    <a:pt x="1348714" y="5892"/>
                  </a:lnTo>
                  <a:lnTo>
                    <a:pt x="1348714" y="43992"/>
                  </a:lnTo>
                  <a:lnTo>
                    <a:pt x="1348346" y="43992"/>
                  </a:lnTo>
                  <a:lnTo>
                    <a:pt x="1346949" y="47802"/>
                  </a:lnTo>
                  <a:lnTo>
                    <a:pt x="1345793" y="46532"/>
                  </a:lnTo>
                  <a:lnTo>
                    <a:pt x="1343355" y="46532"/>
                  </a:lnTo>
                  <a:lnTo>
                    <a:pt x="1343355" y="74472"/>
                  </a:lnTo>
                  <a:lnTo>
                    <a:pt x="1342339" y="73202"/>
                  </a:lnTo>
                  <a:lnTo>
                    <a:pt x="1341450" y="73202"/>
                  </a:lnTo>
                  <a:lnTo>
                    <a:pt x="1341208" y="71932"/>
                  </a:lnTo>
                  <a:lnTo>
                    <a:pt x="1343304" y="73202"/>
                  </a:lnTo>
                  <a:lnTo>
                    <a:pt x="1343355" y="74472"/>
                  </a:lnTo>
                  <a:lnTo>
                    <a:pt x="1343355" y="46532"/>
                  </a:lnTo>
                  <a:lnTo>
                    <a:pt x="1343152" y="46532"/>
                  </a:lnTo>
                  <a:lnTo>
                    <a:pt x="1343152" y="65582"/>
                  </a:lnTo>
                  <a:lnTo>
                    <a:pt x="1341120" y="66852"/>
                  </a:lnTo>
                  <a:lnTo>
                    <a:pt x="1341818" y="68122"/>
                  </a:lnTo>
                  <a:lnTo>
                    <a:pt x="1339557" y="66852"/>
                  </a:lnTo>
                  <a:lnTo>
                    <a:pt x="1340497" y="65582"/>
                  </a:lnTo>
                  <a:lnTo>
                    <a:pt x="1338986" y="65582"/>
                  </a:lnTo>
                  <a:lnTo>
                    <a:pt x="1337538" y="64312"/>
                  </a:lnTo>
                  <a:lnTo>
                    <a:pt x="1337678" y="63042"/>
                  </a:lnTo>
                  <a:lnTo>
                    <a:pt x="1339329" y="61772"/>
                  </a:lnTo>
                  <a:lnTo>
                    <a:pt x="1340675" y="61772"/>
                  </a:lnTo>
                  <a:lnTo>
                    <a:pt x="1340713" y="64312"/>
                  </a:lnTo>
                  <a:lnTo>
                    <a:pt x="1343126" y="64312"/>
                  </a:lnTo>
                  <a:lnTo>
                    <a:pt x="1340954" y="65582"/>
                  </a:lnTo>
                  <a:lnTo>
                    <a:pt x="1343152" y="65582"/>
                  </a:lnTo>
                  <a:lnTo>
                    <a:pt x="1343152" y="46532"/>
                  </a:lnTo>
                  <a:lnTo>
                    <a:pt x="1341107" y="46532"/>
                  </a:lnTo>
                  <a:lnTo>
                    <a:pt x="1338237" y="46532"/>
                  </a:lnTo>
                  <a:lnTo>
                    <a:pt x="1338262" y="47802"/>
                  </a:lnTo>
                  <a:lnTo>
                    <a:pt x="1337957" y="48209"/>
                  </a:lnTo>
                  <a:lnTo>
                    <a:pt x="1339037" y="52882"/>
                  </a:lnTo>
                  <a:lnTo>
                    <a:pt x="1342948" y="52882"/>
                  </a:lnTo>
                  <a:lnTo>
                    <a:pt x="1342821" y="56692"/>
                  </a:lnTo>
                  <a:lnTo>
                    <a:pt x="1342364" y="56692"/>
                  </a:lnTo>
                  <a:lnTo>
                    <a:pt x="1341793" y="55422"/>
                  </a:lnTo>
                  <a:lnTo>
                    <a:pt x="1339392" y="56692"/>
                  </a:lnTo>
                  <a:lnTo>
                    <a:pt x="1341158" y="56692"/>
                  </a:lnTo>
                  <a:lnTo>
                    <a:pt x="1341869" y="59232"/>
                  </a:lnTo>
                  <a:lnTo>
                    <a:pt x="1339684" y="59232"/>
                  </a:lnTo>
                  <a:lnTo>
                    <a:pt x="1338275" y="56692"/>
                  </a:lnTo>
                  <a:lnTo>
                    <a:pt x="1339392" y="56692"/>
                  </a:lnTo>
                  <a:lnTo>
                    <a:pt x="1339850" y="55422"/>
                  </a:lnTo>
                  <a:lnTo>
                    <a:pt x="1340294" y="54152"/>
                  </a:lnTo>
                  <a:lnTo>
                    <a:pt x="1340142" y="54152"/>
                  </a:lnTo>
                  <a:lnTo>
                    <a:pt x="1339253" y="53809"/>
                  </a:lnTo>
                  <a:lnTo>
                    <a:pt x="1339329" y="54152"/>
                  </a:lnTo>
                  <a:lnTo>
                    <a:pt x="1338008" y="53314"/>
                  </a:lnTo>
                  <a:lnTo>
                    <a:pt x="1336929" y="52882"/>
                  </a:lnTo>
                  <a:lnTo>
                    <a:pt x="1337348" y="52882"/>
                  </a:lnTo>
                  <a:lnTo>
                    <a:pt x="1336344" y="52247"/>
                  </a:lnTo>
                  <a:lnTo>
                    <a:pt x="1336344" y="60502"/>
                  </a:lnTo>
                  <a:lnTo>
                    <a:pt x="1335989" y="60629"/>
                  </a:lnTo>
                  <a:lnTo>
                    <a:pt x="1335989" y="83362"/>
                  </a:lnTo>
                  <a:lnTo>
                    <a:pt x="1334973" y="84632"/>
                  </a:lnTo>
                  <a:lnTo>
                    <a:pt x="1334960" y="83362"/>
                  </a:lnTo>
                  <a:lnTo>
                    <a:pt x="1335989" y="83362"/>
                  </a:lnTo>
                  <a:lnTo>
                    <a:pt x="1335989" y="60629"/>
                  </a:lnTo>
                  <a:lnTo>
                    <a:pt x="1334833" y="61023"/>
                  </a:lnTo>
                  <a:lnTo>
                    <a:pt x="1334833" y="68122"/>
                  </a:lnTo>
                  <a:lnTo>
                    <a:pt x="1333474" y="68478"/>
                  </a:lnTo>
                  <a:lnTo>
                    <a:pt x="1333474" y="69392"/>
                  </a:lnTo>
                  <a:lnTo>
                    <a:pt x="1333423" y="70662"/>
                  </a:lnTo>
                  <a:lnTo>
                    <a:pt x="1331480" y="69392"/>
                  </a:lnTo>
                  <a:lnTo>
                    <a:pt x="1333474" y="69392"/>
                  </a:lnTo>
                  <a:lnTo>
                    <a:pt x="1333474" y="68478"/>
                  </a:lnTo>
                  <a:lnTo>
                    <a:pt x="1329905" y="69392"/>
                  </a:lnTo>
                  <a:lnTo>
                    <a:pt x="1329639" y="66852"/>
                  </a:lnTo>
                  <a:lnTo>
                    <a:pt x="1329486" y="65405"/>
                  </a:lnTo>
                  <a:lnTo>
                    <a:pt x="1329486" y="66852"/>
                  </a:lnTo>
                  <a:lnTo>
                    <a:pt x="1328648" y="68122"/>
                  </a:lnTo>
                  <a:lnTo>
                    <a:pt x="1328280" y="68122"/>
                  </a:lnTo>
                  <a:lnTo>
                    <a:pt x="1328280" y="77012"/>
                  </a:lnTo>
                  <a:lnTo>
                    <a:pt x="1326794" y="76085"/>
                  </a:lnTo>
                  <a:lnTo>
                    <a:pt x="1326794" y="80822"/>
                  </a:lnTo>
                  <a:lnTo>
                    <a:pt x="1324927" y="80822"/>
                  </a:lnTo>
                  <a:lnTo>
                    <a:pt x="1324610" y="79552"/>
                  </a:lnTo>
                  <a:lnTo>
                    <a:pt x="1326743" y="79552"/>
                  </a:lnTo>
                  <a:lnTo>
                    <a:pt x="1326794" y="80822"/>
                  </a:lnTo>
                  <a:lnTo>
                    <a:pt x="1326794" y="76085"/>
                  </a:lnTo>
                  <a:lnTo>
                    <a:pt x="1326261" y="75742"/>
                  </a:lnTo>
                  <a:lnTo>
                    <a:pt x="1326159" y="74472"/>
                  </a:lnTo>
                  <a:lnTo>
                    <a:pt x="1327213" y="74472"/>
                  </a:lnTo>
                  <a:lnTo>
                    <a:pt x="1328153" y="75742"/>
                  </a:lnTo>
                  <a:lnTo>
                    <a:pt x="1328280" y="77012"/>
                  </a:lnTo>
                  <a:lnTo>
                    <a:pt x="1328280" y="68122"/>
                  </a:lnTo>
                  <a:lnTo>
                    <a:pt x="1327556" y="68122"/>
                  </a:lnTo>
                  <a:lnTo>
                    <a:pt x="1327708" y="66852"/>
                  </a:lnTo>
                  <a:lnTo>
                    <a:pt x="1329486" y="66852"/>
                  </a:lnTo>
                  <a:lnTo>
                    <a:pt x="1329486" y="65405"/>
                  </a:lnTo>
                  <a:lnTo>
                    <a:pt x="1329372" y="64312"/>
                  </a:lnTo>
                  <a:lnTo>
                    <a:pt x="1330896" y="65582"/>
                  </a:lnTo>
                  <a:lnTo>
                    <a:pt x="1334833" y="68122"/>
                  </a:lnTo>
                  <a:lnTo>
                    <a:pt x="1334833" y="61023"/>
                  </a:lnTo>
                  <a:lnTo>
                    <a:pt x="1332611" y="61772"/>
                  </a:lnTo>
                  <a:lnTo>
                    <a:pt x="1333817" y="63042"/>
                  </a:lnTo>
                  <a:lnTo>
                    <a:pt x="1332153" y="63042"/>
                  </a:lnTo>
                  <a:lnTo>
                    <a:pt x="1331468" y="61772"/>
                  </a:lnTo>
                  <a:lnTo>
                    <a:pt x="1333334" y="60502"/>
                  </a:lnTo>
                  <a:lnTo>
                    <a:pt x="1336344" y="60502"/>
                  </a:lnTo>
                  <a:lnTo>
                    <a:pt x="1336344" y="52247"/>
                  </a:lnTo>
                  <a:lnTo>
                    <a:pt x="1335354" y="51612"/>
                  </a:lnTo>
                  <a:lnTo>
                    <a:pt x="1334668" y="51612"/>
                  </a:lnTo>
                  <a:lnTo>
                    <a:pt x="1334668" y="57962"/>
                  </a:lnTo>
                  <a:lnTo>
                    <a:pt x="1334452" y="59232"/>
                  </a:lnTo>
                  <a:lnTo>
                    <a:pt x="1332255" y="59232"/>
                  </a:lnTo>
                  <a:lnTo>
                    <a:pt x="1332103" y="57962"/>
                  </a:lnTo>
                  <a:lnTo>
                    <a:pt x="1333055" y="56692"/>
                  </a:lnTo>
                  <a:lnTo>
                    <a:pt x="1333754" y="55422"/>
                  </a:lnTo>
                  <a:lnTo>
                    <a:pt x="1333690" y="56692"/>
                  </a:lnTo>
                  <a:lnTo>
                    <a:pt x="1334287" y="57962"/>
                  </a:lnTo>
                  <a:lnTo>
                    <a:pt x="1334668" y="57962"/>
                  </a:lnTo>
                  <a:lnTo>
                    <a:pt x="1334668" y="51612"/>
                  </a:lnTo>
                  <a:lnTo>
                    <a:pt x="1334211" y="51612"/>
                  </a:lnTo>
                  <a:lnTo>
                    <a:pt x="1334274" y="50342"/>
                  </a:lnTo>
                  <a:lnTo>
                    <a:pt x="1335481" y="50342"/>
                  </a:lnTo>
                  <a:lnTo>
                    <a:pt x="1334947" y="49072"/>
                  </a:lnTo>
                  <a:lnTo>
                    <a:pt x="1334795" y="49072"/>
                  </a:lnTo>
                  <a:lnTo>
                    <a:pt x="1335976" y="47993"/>
                  </a:lnTo>
                  <a:lnTo>
                    <a:pt x="1335760" y="47802"/>
                  </a:lnTo>
                  <a:lnTo>
                    <a:pt x="1336573" y="45262"/>
                  </a:lnTo>
                  <a:lnTo>
                    <a:pt x="1337627" y="45262"/>
                  </a:lnTo>
                  <a:lnTo>
                    <a:pt x="1338516" y="43992"/>
                  </a:lnTo>
                  <a:lnTo>
                    <a:pt x="1341704" y="45262"/>
                  </a:lnTo>
                  <a:lnTo>
                    <a:pt x="1347736" y="45262"/>
                  </a:lnTo>
                  <a:lnTo>
                    <a:pt x="1346492" y="43992"/>
                  </a:lnTo>
                  <a:lnTo>
                    <a:pt x="1347889" y="42722"/>
                  </a:lnTo>
                  <a:lnTo>
                    <a:pt x="1348638" y="42722"/>
                  </a:lnTo>
                  <a:lnTo>
                    <a:pt x="1348714" y="43992"/>
                  </a:lnTo>
                  <a:lnTo>
                    <a:pt x="1348714" y="5892"/>
                  </a:lnTo>
                  <a:lnTo>
                    <a:pt x="1348193" y="5892"/>
                  </a:lnTo>
                  <a:lnTo>
                    <a:pt x="1348193" y="40182"/>
                  </a:lnTo>
                  <a:lnTo>
                    <a:pt x="1344256" y="37642"/>
                  </a:lnTo>
                  <a:lnTo>
                    <a:pt x="1343012" y="36055"/>
                  </a:lnTo>
                  <a:lnTo>
                    <a:pt x="1343215" y="40182"/>
                  </a:lnTo>
                  <a:lnTo>
                    <a:pt x="1342402" y="40182"/>
                  </a:lnTo>
                  <a:lnTo>
                    <a:pt x="1340980" y="41452"/>
                  </a:lnTo>
                  <a:lnTo>
                    <a:pt x="1339977" y="40360"/>
                  </a:lnTo>
                  <a:lnTo>
                    <a:pt x="1339977" y="41452"/>
                  </a:lnTo>
                  <a:lnTo>
                    <a:pt x="1339913" y="42722"/>
                  </a:lnTo>
                  <a:lnTo>
                    <a:pt x="1337983" y="42722"/>
                  </a:lnTo>
                  <a:lnTo>
                    <a:pt x="1337906" y="41452"/>
                  </a:lnTo>
                  <a:lnTo>
                    <a:pt x="1339977" y="41452"/>
                  </a:lnTo>
                  <a:lnTo>
                    <a:pt x="1339977" y="40360"/>
                  </a:lnTo>
                  <a:lnTo>
                    <a:pt x="1339824" y="40182"/>
                  </a:lnTo>
                  <a:lnTo>
                    <a:pt x="1340726" y="38912"/>
                  </a:lnTo>
                  <a:lnTo>
                    <a:pt x="1342656" y="35623"/>
                  </a:lnTo>
                  <a:lnTo>
                    <a:pt x="1342263" y="35102"/>
                  </a:lnTo>
                  <a:lnTo>
                    <a:pt x="1344218" y="32562"/>
                  </a:lnTo>
                  <a:lnTo>
                    <a:pt x="1345158" y="31292"/>
                  </a:lnTo>
                  <a:lnTo>
                    <a:pt x="1348193" y="40182"/>
                  </a:lnTo>
                  <a:lnTo>
                    <a:pt x="1348193" y="5892"/>
                  </a:lnTo>
                  <a:lnTo>
                    <a:pt x="1346327" y="5892"/>
                  </a:lnTo>
                  <a:lnTo>
                    <a:pt x="1345526" y="4622"/>
                  </a:lnTo>
                  <a:lnTo>
                    <a:pt x="1344891" y="14782"/>
                  </a:lnTo>
                  <a:lnTo>
                    <a:pt x="1343418" y="16052"/>
                  </a:lnTo>
                  <a:lnTo>
                    <a:pt x="1342364" y="17322"/>
                  </a:lnTo>
                  <a:lnTo>
                    <a:pt x="1341970" y="21132"/>
                  </a:lnTo>
                  <a:lnTo>
                    <a:pt x="1342821" y="23672"/>
                  </a:lnTo>
                  <a:lnTo>
                    <a:pt x="1343202" y="23672"/>
                  </a:lnTo>
                  <a:lnTo>
                    <a:pt x="1343063" y="24942"/>
                  </a:lnTo>
                  <a:lnTo>
                    <a:pt x="1342161" y="24942"/>
                  </a:lnTo>
                  <a:lnTo>
                    <a:pt x="1340192" y="26212"/>
                  </a:lnTo>
                  <a:lnTo>
                    <a:pt x="1342504" y="27482"/>
                  </a:lnTo>
                  <a:lnTo>
                    <a:pt x="1340446" y="27482"/>
                  </a:lnTo>
                  <a:lnTo>
                    <a:pt x="1340396" y="31292"/>
                  </a:lnTo>
                  <a:lnTo>
                    <a:pt x="1340319" y="33832"/>
                  </a:lnTo>
                  <a:lnTo>
                    <a:pt x="1329347" y="37642"/>
                  </a:lnTo>
                  <a:lnTo>
                    <a:pt x="1329855" y="43992"/>
                  </a:lnTo>
                  <a:lnTo>
                    <a:pt x="1328267" y="41452"/>
                  </a:lnTo>
                  <a:lnTo>
                    <a:pt x="1327023" y="43992"/>
                  </a:lnTo>
                  <a:lnTo>
                    <a:pt x="1325460" y="47802"/>
                  </a:lnTo>
                  <a:lnTo>
                    <a:pt x="1325206" y="45262"/>
                  </a:lnTo>
                  <a:lnTo>
                    <a:pt x="1318272" y="63042"/>
                  </a:lnTo>
                  <a:lnTo>
                    <a:pt x="1317282" y="63042"/>
                  </a:lnTo>
                  <a:lnTo>
                    <a:pt x="1317066" y="66852"/>
                  </a:lnTo>
                  <a:lnTo>
                    <a:pt x="1316774" y="68122"/>
                  </a:lnTo>
                  <a:lnTo>
                    <a:pt x="1315275" y="68122"/>
                  </a:lnTo>
                  <a:lnTo>
                    <a:pt x="1315808" y="69392"/>
                  </a:lnTo>
                  <a:lnTo>
                    <a:pt x="1320279" y="69392"/>
                  </a:lnTo>
                  <a:lnTo>
                    <a:pt x="1320139" y="70662"/>
                  </a:lnTo>
                  <a:lnTo>
                    <a:pt x="1315300" y="70662"/>
                  </a:lnTo>
                  <a:lnTo>
                    <a:pt x="1311236" y="80822"/>
                  </a:lnTo>
                  <a:lnTo>
                    <a:pt x="1314856" y="84734"/>
                  </a:lnTo>
                  <a:lnTo>
                    <a:pt x="1339926" y="84734"/>
                  </a:lnTo>
                  <a:lnTo>
                    <a:pt x="1340523" y="83362"/>
                  </a:lnTo>
                  <a:lnTo>
                    <a:pt x="1341056" y="82092"/>
                  </a:lnTo>
                  <a:lnTo>
                    <a:pt x="1340307" y="80822"/>
                  </a:lnTo>
                  <a:lnTo>
                    <a:pt x="1339557" y="79552"/>
                  </a:lnTo>
                  <a:lnTo>
                    <a:pt x="1338059" y="77012"/>
                  </a:lnTo>
                  <a:lnTo>
                    <a:pt x="1337310" y="75742"/>
                  </a:lnTo>
                  <a:lnTo>
                    <a:pt x="1342669" y="75742"/>
                  </a:lnTo>
                  <a:lnTo>
                    <a:pt x="1344295" y="79552"/>
                  </a:lnTo>
                  <a:lnTo>
                    <a:pt x="1343545" y="80822"/>
                  </a:lnTo>
                  <a:lnTo>
                    <a:pt x="1343177" y="80822"/>
                  </a:lnTo>
                  <a:lnTo>
                    <a:pt x="1343025" y="82092"/>
                  </a:lnTo>
                  <a:lnTo>
                    <a:pt x="1343342" y="82092"/>
                  </a:lnTo>
                  <a:lnTo>
                    <a:pt x="1341069" y="83362"/>
                  </a:lnTo>
                  <a:lnTo>
                    <a:pt x="1343393" y="83362"/>
                  </a:lnTo>
                  <a:lnTo>
                    <a:pt x="1343748" y="85902"/>
                  </a:lnTo>
                  <a:lnTo>
                    <a:pt x="1344752" y="87172"/>
                  </a:lnTo>
                  <a:lnTo>
                    <a:pt x="1345057" y="87172"/>
                  </a:lnTo>
                  <a:lnTo>
                    <a:pt x="1345057" y="89712"/>
                  </a:lnTo>
                  <a:lnTo>
                    <a:pt x="1344676" y="93522"/>
                  </a:lnTo>
                  <a:lnTo>
                    <a:pt x="1341348" y="93522"/>
                  </a:lnTo>
                  <a:lnTo>
                    <a:pt x="1343558" y="94792"/>
                  </a:lnTo>
                  <a:lnTo>
                    <a:pt x="1342364" y="97332"/>
                  </a:lnTo>
                  <a:lnTo>
                    <a:pt x="1340104" y="96062"/>
                  </a:lnTo>
                  <a:lnTo>
                    <a:pt x="1340104" y="97332"/>
                  </a:lnTo>
                  <a:lnTo>
                    <a:pt x="1341691" y="97332"/>
                  </a:lnTo>
                  <a:lnTo>
                    <a:pt x="1346974" y="101142"/>
                  </a:lnTo>
                  <a:lnTo>
                    <a:pt x="1346631" y="101142"/>
                  </a:lnTo>
                  <a:lnTo>
                    <a:pt x="1346631" y="108762"/>
                  </a:lnTo>
                  <a:lnTo>
                    <a:pt x="1345323" y="110032"/>
                  </a:lnTo>
                  <a:lnTo>
                    <a:pt x="1344574" y="111302"/>
                  </a:lnTo>
                  <a:lnTo>
                    <a:pt x="1342910" y="111302"/>
                  </a:lnTo>
                  <a:lnTo>
                    <a:pt x="1343355" y="110032"/>
                  </a:lnTo>
                  <a:lnTo>
                    <a:pt x="1343685" y="108762"/>
                  </a:lnTo>
                  <a:lnTo>
                    <a:pt x="1346631" y="108762"/>
                  </a:lnTo>
                  <a:lnTo>
                    <a:pt x="1346631" y="101142"/>
                  </a:lnTo>
                  <a:lnTo>
                    <a:pt x="1344764" y="101142"/>
                  </a:lnTo>
                  <a:lnTo>
                    <a:pt x="1344371" y="99872"/>
                  </a:lnTo>
                  <a:lnTo>
                    <a:pt x="1340358" y="98602"/>
                  </a:lnTo>
                  <a:lnTo>
                    <a:pt x="1340370" y="99872"/>
                  </a:lnTo>
                  <a:lnTo>
                    <a:pt x="1340967" y="99872"/>
                  </a:lnTo>
                  <a:lnTo>
                    <a:pt x="1342809" y="102412"/>
                  </a:lnTo>
                  <a:lnTo>
                    <a:pt x="1344612" y="104952"/>
                  </a:lnTo>
                  <a:lnTo>
                    <a:pt x="1341996" y="103682"/>
                  </a:lnTo>
                  <a:lnTo>
                    <a:pt x="1340993" y="101142"/>
                  </a:lnTo>
                  <a:lnTo>
                    <a:pt x="1338046" y="101142"/>
                  </a:lnTo>
                  <a:lnTo>
                    <a:pt x="1343914" y="106222"/>
                  </a:lnTo>
                  <a:lnTo>
                    <a:pt x="1341183" y="104952"/>
                  </a:lnTo>
                  <a:lnTo>
                    <a:pt x="1341221" y="108762"/>
                  </a:lnTo>
                  <a:lnTo>
                    <a:pt x="1339634" y="108762"/>
                  </a:lnTo>
                  <a:lnTo>
                    <a:pt x="1339735" y="111302"/>
                  </a:lnTo>
                  <a:lnTo>
                    <a:pt x="1340129" y="117652"/>
                  </a:lnTo>
                  <a:lnTo>
                    <a:pt x="1338072" y="118922"/>
                  </a:lnTo>
                  <a:lnTo>
                    <a:pt x="1340256" y="122732"/>
                  </a:lnTo>
                  <a:lnTo>
                    <a:pt x="1344015" y="129082"/>
                  </a:lnTo>
                  <a:lnTo>
                    <a:pt x="1341894" y="127812"/>
                  </a:lnTo>
                  <a:lnTo>
                    <a:pt x="1341691" y="130352"/>
                  </a:lnTo>
                  <a:lnTo>
                    <a:pt x="1341069" y="136702"/>
                  </a:lnTo>
                  <a:lnTo>
                    <a:pt x="1339189" y="134162"/>
                  </a:lnTo>
                  <a:lnTo>
                    <a:pt x="1339494" y="136702"/>
                  </a:lnTo>
                  <a:lnTo>
                    <a:pt x="1339710" y="139242"/>
                  </a:lnTo>
                  <a:lnTo>
                    <a:pt x="1342415" y="136702"/>
                  </a:lnTo>
                  <a:lnTo>
                    <a:pt x="1343825" y="139242"/>
                  </a:lnTo>
                  <a:lnTo>
                    <a:pt x="1344828" y="139242"/>
                  </a:lnTo>
                  <a:lnTo>
                    <a:pt x="1344828" y="140512"/>
                  </a:lnTo>
                  <a:lnTo>
                    <a:pt x="1345768" y="140512"/>
                  </a:lnTo>
                  <a:lnTo>
                    <a:pt x="1347355" y="141274"/>
                  </a:lnTo>
                  <a:lnTo>
                    <a:pt x="1347635" y="139242"/>
                  </a:lnTo>
                  <a:lnTo>
                    <a:pt x="1348765" y="140512"/>
                  </a:lnTo>
                  <a:lnTo>
                    <a:pt x="1348397" y="140512"/>
                  </a:lnTo>
                  <a:lnTo>
                    <a:pt x="1347622" y="141401"/>
                  </a:lnTo>
                  <a:lnTo>
                    <a:pt x="1351064" y="143052"/>
                  </a:lnTo>
                  <a:lnTo>
                    <a:pt x="1348905" y="143052"/>
                  </a:lnTo>
                  <a:lnTo>
                    <a:pt x="1348905" y="148132"/>
                  </a:lnTo>
                  <a:lnTo>
                    <a:pt x="1348041" y="150672"/>
                  </a:lnTo>
                  <a:lnTo>
                    <a:pt x="1347444" y="150672"/>
                  </a:lnTo>
                  <a:lnTo>
                    <a:pt x="1347152" y="149872"/>
                  </a:lnTo>
                  <a:lnTo>
                    <a:pt x="1347152" y="158292"/>
                  </a:lnTo>
                  <a:lnTo>
                    <a:pt x="1346314" y="158292"/>
                  </a:lnTo>
                  <a:lnTo>
                    <a:pt x="1346403" y="160832"/>
                  </a:lnTo>
                  <a:lnTo>
                    <a:pt x="1346542" y="163372"/>
                  </a:lnTo>
                  <a:lnTo>
                    <a:pt x="1343494" y="164592"/>
                  </a:lnTo>
                  <a:lnTo>
                    <a:pt x="1343748" y="167182"/>
                  </a:lnTo>
                  <a:lnTo>
                    <a:pt x="1342707" y="165912"/>
                  </a:lnTo>
                  <a:lnTo>
                    <a:pt x="1342097" y="164642"/>
                  </a:lnTo>
                  <a:lnTo>
                    <a:pt x="1342377" y="163372"/>
                  </a:lnTo>
                  <a:lnTo>
                    <a:pt x="1343367" y="163372"/>
                  </a:lnTo>
                  <a:lnTo>
                    <a:pt x="1343444" y="164198"/>
                  </a:lnTo>
                  <a:lnTo>
                    <a:pt x="1343647" y="163372"/>
                  </a:lnTo>
                  <a:lnTo>
                    <a:pt x="1343939" y="162102"/>
                  </a:lnTo>
                  <a:lnTo>
                    <a:pt x="1344079" y="160832"/>
                  </a:lnTo>
                  <a:lnTo>
                    <a:pt x="1344447" y="159562"/>
                  </a:lnTo>
                  <a:lnTo>
                    <a:pt x="1345666" y="159562"/>
                  </a:lnTo>
                  <a:lnTo>
                    <a:pt x="1345653" y="158292"/>
                  </a:lnTo>
                  <a:lnTo>
                    <a:pt x="1345628" y="157022"/>
                  </a:lnTo>
                  <a:lnTo>
                    <a:pt x="1344790" y="155752"/>
                  </a:lnTo>
                  <a:lnTo>
                    <a:pt x="1344015" y="155752"/>
                  </a:lnTo>
                  <a:lnTo>
                    <a:pt x="1344002" y="154482"/>
                  </a:lnTo>
                  <a:lnTo>
                    <a:pt x="1345526" y="154482"/>
                  </a:lnTo>
                  <a:lnTo>
                    <a:pt x="1346365" y="155752"/>
                  </a:lnTo>
                  <a:lnTo>
                    <a:pt x="1347063" y="155752"/>
                  </a:lnTo>
                  <a:lnTo>
                    <a:pt x="1347152" y="158292"/>
                  </a:lnTo>
                  <a:lnTo>
                    <a:pt x="1347152" y="149872"/>
                  </a:lnTo>
                  <a:lnTo>
                    <a:pt x="1346987" y="149402"/>
                  </a:lnTo>
                  <a:lnTo>
                    <a:pt x="1345641" y="148132"/>
                  </a:lnTo>
                  <a:lnTo>
                    <a:pt x="1348905" y="148132"/>
                  </a:lnTo>
                  <a:lnTo>
                    <a:pt x="1348905" y="143052"/>
                  </a:lnTo>
                  <a:lnTo>
                    <a:pt x="1344866" y="143052"/>
                  </a:lnTo>
                  <a:lnTo>
                    <a:pt x="1343444" y="144322"/>
                  </a:lnTo>
                  <a:lnTo>
                    <a:pt x="1341856" y="144322"/>
                  </a:lnTo>
                  <a:lnTo>
                    <a:pt x="1340650" y="141782"/>
                  </a:lnTo>
                  <a:lnTo>
                    <a:pt x="1339557" y="143052"/>
                  </a:lnTo>
                  <a:lnTo>
                    <a:pt x="1339138" y="143052"/>
                  </a:lnTo>
                  <a:lnTo>
                    <a:pt x="1338186" y="154482"/>
                  </a:lnTo>
                  <a:lnTo>
                    <a:pt x="1340954" y="155778"/>
                  </a:lnTo>
                  <a:lnTo>
                    <a:pt x="1342936" y="157022"/>
                  </a:lnTo>
                  <a:lnTo>
                    <a:pt x="1342986" y="158292"/>
                  </a:lnTo>
                  <a:lnTo>
                    <a:pt x="1340154" y="155752"/>
                  </a:lnTo>
                  <a:lnTo>
                    <a:pt x="1342732" y="158292"/>
                  </a:lnTo>
                  <a:lnTo>
                    <a:pt x="1340358" y="159651"/>
                  </a:lnTo>
                  <a:lnTo>
                    <a:pt x="1338224" y="160832"/>
                  </a:lnTo>
                  <a:lnTo>
                    <a:pt x="1341945" y="160832"/>
                  </a:lnTo>
                  <a:lnTo>
                    <a:pt x="1340307" y="162102"/>
                  </a:lnTo>
                  <a:lnTo>
                    <a:pt x="1340535" y="162102"/>
                  </a:lnTo>
                  <a:lnTo>
                    <a:pt x="1339049" y="164642"/>
                  </a:lnTo>
                  <a:lnTo>
                    <a:pt x="1337932" y="165912"/>
                  </a:lnTo>
                  <a:lnTo>
                    <a:pt x="1338249" y="167182"/>
                  </a:lnTo>
                  <a:lnTo>
                    <a:pt x="1339608" y="167182"/>
                  </a:lnTo>
                  <a:lnTo>
                    <a:pt x="1341120" y="165912"/>
                  </a:lnTo>
                  <a:lnTo>
                    <a:pt x="1341208" y="168452"/>
                  </a:lnTo>
                  <a:lnTo>
                    <a:pt x="1339710" y="168452"/>
                  </a:lnTo>
                  <a:lnTo>
                    <a:pt x="1335532" y="170992"/>
                  </a:lnTo>
                  <a:lnTo>
                    <a:pt x="1341920" y="169722"/>
                  </a:lnTo>
                  <a:lnTo>
                    <a:pt x="1341945" y="172262"/>
                  </a:lnTo>
                  <a:lnTo>
                    <a:pt x="1340078" y="170992"/>
                  </a:lnTo>
                  <a:lnTo>
                    <a:pt x="1341297" y="173532"/>
                  </a:lnTo>
                  <a:lnTo>
                    <a:pt x="1340307" y="173532"/>
                  </a:lnTo>
                  <a:lnTo>
                    <a:pt x="1341589" y="174802"/>
                  </a:lnTo>
                  <a:lnTo>
                    <a:pt x="1342224" y="177342"/>
                  </a:lnTo>
                  <a:lnTo>
                    <a:pt x="1341081" y="176072"/>
                  </a:lnTo>
                  <a:lnTo>
                    <a:pt x="1338211" y="176072"/>
                  </a:lnTo>
                  <a:lnTo>
                    <a:pt x="1337970" y="181152"/>
                  </a:lnTo>
                  <a:lnTo>
                    <a:pt x="1340078" y="181152"/>
                  </a:lnTo>
                  <a:lnTo>
                    <a:pt x="1340027" y="183692"/>
                  </a:lnTo>
                  <a:lnTo>
                    <a:pt x="1337170" y="183692"/>
                  </a:lnTo>
                  <a:lnTo>
                    <a:pt x="1340624" y="186232"/>
                  </a:lnTo>
                  <a:lnTo>
                    <a:pt x="1338872" y="187502"/>
                  </a:lnTo>
                  <a:lnTo>
                    <a:pt x="1337144" y="190042"/>
                  </a:lnTo>
                  <a:lnTo>
                    <a:pt x="1337538" y="198932"/>
                  </a:lnTo>
                  <a:lnTo>
                    <a:pt x="1338249" y="198932"/>
                  </a:lnTo>
                  <a:lnTo>
                    <a:pt x="1339240" y="200202"/>
                  </a:lnTo>
                  <a:lnTo>
                    <a:pt x="1339329" y="201472"/>
                  </a:lnTo>
                  <a:lnTo>
                    <a:pt x="1337818" y="201472"/>
                  </a:lnTo>
                  <a:lnTo>
                    <a:pt x="1338135" y="202742"/>
                  </a:lnTo>
                  <a:lnTo>
                    <a:pt x="1338973" y="204012"/>
                  </a:lnTo>
                  <a:lnTo>
                    <a:pt x="1339316" y="207822"/>
                  </a:lnTo>
                  <a:lnTo>
                    <a:pt x="1338186" y="206552"/>
                  </a:lnTo>
                  <a:lnTo>
                    <a:pt x="1337818" y="207822"/>
                  </a:lnTo>
                  <a:lnTo>
                    <a:pt x="1338033" y="228142"/>
                  </a:lnTo>
                  <a:lnTo>
                    <a:pt x="1337818" y="228142"/>
                  </a:lnTo>
                  <a:lnTo>
                    <a:pt x="1339354" y="229412"/>
                  </a:lnTo>
                  <a:lnTo>
                    <a:pt x="1338300" y="226872"/>
                  </a:lnTo>
                  <a:lnTo>
                    <a:pt x="1340294" y="226872"/>
                  </a:lnTo>
                  <a:lnTo>
                    <a:pt x="1340294" y="225602"/>
                  </a:lnTo>
                  <a:lnTo>
                    <a:pt x="1340510" y="225602"/>
                  </a:lnTo>
                  <a:lnTo>
                    <a:pt x="1342796" y="226872"/>
                  </a:lnTo>
                  <a:lnTo>
                    <a:pt x="1342567" y="226974"/>
                  </a:lnTo>
                  <a:lnTo>
                    <a:pt x="1342567" y="239572"/>
                  </a:lnTo>
                  <a:lnTo>
                    <a:pt x="1341970" y="240842"/>
                  </a:lnTo>
                  <a:lnTo>
                    <a:pt x="1341526" y="242112"/>
                  </a:lnTo>
                  <a:lnTo>
                    <a:pt x="1341374" y="240842"/>
                  </a:lnTo>
                  <a:lnTo>
                    <a:pt x="1340726" y="238302"/>
                  </a:lnTo>
                  <a:lnTo>
                    <a:pt x="1340104" y="237832"/>
                  </a:lnTo>
                  <a:lnTo>
                    <a:pt x="1340345" y="237032"/>
                  </a:lnTo>
                  <a:lnTo>
                    <a:pt x="1341323" y="237032"/>
                  </a:lnTo>
                  <a:lnTo>
                    <a:pt x="1342567" y="239572"/>
                  </a:lnTo>
                  <a:lnTo>
                    <a:pt x="1342567" y="226974"/>
                  </a:lnTo>
                  <a:lnTo>
                    <a:pt x="1339557" y="228142"/>
                  </a:lnTo>
                  <a:lnTo>
                    <a:pt x="1339583" y="230682"/>
                  </a:lnTo>
                  <a:lnTo>
                    <a:pt x="1337614" y="229412"/>
                  </a:lnTo>
                  <a:lnTo>
                    <a:pt x="1337017" y="231952"/>
                  </a:lnTo>
                  <a:lnTo>
                    <a:pt x="1336433" y="233222"/>
                  </a:lnTo>
                  <a:lnTo>
                    <a:pt x="1337119" y="233222"/>
                  </a:lnTo>
                  <a:lnTo>
                    <a:pt x="1338173" y="231952"/>
                  </a:lnTo>
                  <a:lnTo>
                    <a:pt x="1339557" y="231952"/>
                  </a:lnTo>
                  <a:lnTo>
                    <a:pt x="1341488" y="234492"/>
                  </a:lnTo>
                  <a:lnTo>
                    <a:pt x="1335849" y="234492"/>
                  </a:lnTo>
                  <a:lnTo>
                    <a:pt x="1336154" y="235762"/>
                  </a:lnTo>
                  <a:lnTo>
                    <a:pt x="1337449" y="238252"/>
                  </a:lnTo>
                  <a:lnTo>
                    <a:pt x="1338605" y="237032"/>
                  </a:lnTo>
                  <a:lnTo>
                    <a:pt x="1339570" y="235762"/>
                  </a:lnTo>
                  <a:lnTo>
                    <a:pt x="1339659" y="237032"/>
                  </a:lnTo>
                  <a:lnTo>
                    <a:pt x="1339799" y="237591"/>
                  </a:lnTo>
                  <a:lnTo>
                    <a:pt x="1339062" y="237032"/>
                  </a:lnTo>
                  <a:lnTo>
                    <a:pt x="1338478" y="239572"/>
                  </a:lnTo>
                  <a:lnTo>
                    <a:pt x="1337576" y="242112"/>
                  </a:lnTo>
                  <a:lnTo>
                    <a:pt x="1336319" y="239572"/>
                  </a:lnTo>
                  <a:lnTo>
                    <a:pt x="1336179" y="243382"/>
                  </a:lnTo>
                  <a:lnTo>
                    <a:pt x="1336040" y="244652"/>
                  </a:lnTo>
                  <a:lnTo>
                    <a:pt x="1336281" y="245922"/>
                  </a:lnTo>
                  <a:lnTo>
                    <a:pt x="1338021" y="245922"/>
                  </a:lnTo>
                  <a:lnTo>
                    <a:pt x="1334858" y="249732"/>
                  </a:lnTo>
                  <a:lnTo>
                    <a:pt x="1335811" y="249732"/>
                  </a:lnTo>
                  <a:lnTo>
                    <a:pt x="1335989" y="251739"/>
                  </a:lnTo>
                  <a:lnTo>
                    <a:pt x="1336103" y="256755"/>
                  </a:lnTo>
                  <a:lnTo>
                    <a:pt x="1335671" y="257644"/>
                  </a:lnTo>
                  <a:lnTo>
                    <a:pt x="1336586" y="258267"/>
                  </a:lnTo>
                  <a:lnTo>
                    <a:pt x="1338021" y="259168"/>
                  </a:lnTo>
                  <a:lnTo>
                    <a:pt x="1339456" y="257022"/>
                  </a:lnTo>
                  <a:lnTo>
                    <a:pt x="1337246" y="256832"/>
                  </a:lnTo>
                  <a:lnTo>
                    <a:pt x="1337043" y="256819"/>
                  </a:lnTo>
                  <a:lnTo>
                    <a:pt x="1339392" y="255460"/>
                  </a:lnTo>
                  <a:lnTo>
                    <a:pt x="1336624" y="251802"/>
                  </a:lnTo>
                  <a:lnTo>
                    <a:pt x="1338567" y="251955"/>
                  </a:lnTo>
                  <a:lnTo>
                    <a:pt x="1338605" y="251053"/>
                  </a:lnTo>
                  <a:lnTo>
                    <a:pt x="1337551" y="250964"/>
                  </a:lnTo>
                  <a:lnTo>
                    <a:pt x="1336459" y="250875"/>
                  </a:lnTo>
                  <a:lnTo>
                    <a:pt x="1337919" y="249732"/>
                  </a:lnTo>
                  <a:lnTo>
                    <a:pt x="1339684" y="249732"/>
                  </a:lnTo>
                  <a:lnTo>
                    <a:pt x="1341297" y="254812"/>
                  </a:lnTo>
                  <a:lnTo>
                    <a:pt x="1340688" y="254812"/>
                  </a:lnTo>
                  <a:lnTo>
                    <a:pt x="1340078" y="253542"/>
                  </a:lnTo>
                  <a:lnTo>
                    <a:pt x="1339850" y="253542"/>
                  </a:lnTo>
                  <a:lnTo>
                    <a:pt x="1339862" y="255181"/>
                  </a:lnTo>
                  <a:lnTo>
                    <a:pt x="1340497" y="254812"/>
                  </a:lnTo>
                  <a:lnTo>
                    <a:pt x="1339837" y="258622"/>
                  </a:lnTo>
                  <a:lnTo>
                    <a:pt x="1340142" y="259892"/>
                  </a:lnTo>
                  <a:lnTo>
                    <a:pt x="1341361" y="259892"/>
                  </a:lnTo>
                  <a:lnTo>
                    <a:pt x="1343177" y="261162"/>
                  </a:lnTo>
                  <a:lnTo>
                    <a:pt x="1343571" y="262432"/>
                  </a:lnTo>
                  <a:lnTo>
                    <a:pt x="1341831" y="261162"/>
                  </a:lnTo>
                  <a:lnTo>
                    <a:pt x="1339824" y="261162"/>
                  </a:lnTo>
                  <a:lnTo>
                    <a:pt x="1341945" y="262432"/>
                  </a:lnTo>
                  <a:lnTo>
                    <a:pt x="1338757" y="263702"/>
                  </a:lnTo>
                  <a:lnTo>
                    <a:pt x="1340929" y="263702"/>
                  </a:lnTo>
                  <a:lnTo>
                    <a:pt x="1340332" y="264972"/>
                  </a:lnTo>
                  <a:lnTo>
                    <a:pt x="1341056" y="266242"/>
                  </a:lnTo>
                  <a:lnTo>
                    <a:pt x="1341513" y="267512"/>
                  </a:lnTo>
                  <a:lnTo>
                    <a:pt x="1341285" y="267512"/>
                  </a:lnTo>
                  <a:lnTo>
                    <a:pt x="1338186" y="266242"/>
                  </a:lnTo>
                  <a:lnTo>
                    <a:pt x="1337970" y="265112"/>
                  </a:lnTo>
                  <a:lnTo>
                    <a:pt x="1336967" y="266242"/>
                  </a:lnTo>
                  <a:lnTo>
                    <a:pt x="1336433" y="266242"/>
                  </a:lnTo>
                  <a:lnTo>
                    <a:pt x="1337500" y="267512"/>
                  </a:lnTo>
                  <a:lnTo>
                    <a:pt x="1336979" y="267512"/>
                  </a:lnTo>
                  <a:lnTo>
                    <a:pt x="1335024" y="270052"/>
                  </a:lnTo>
                  <a:lnTo>
                    <a:pt x="1337551" y="271322"/>
                  </a:lnTo>
                  <a:lnTo>
                    <a:pt x="1338287" y="268782"/>
                  </a:lnTo>
                  <a:lnTo>
                    <a:pt x="1339100" y="267512"/>
                  </a:lnTo>
                  <a:lnTo>
                    <a:pt x="1340396" y="268782"/>
                  </a:lnTo>
                  <a:lnTo>
                    <a:pt x="1340205" y="271322"/>
                  </a:lnTo>
                  <a:lnTo>
                    <a:pt x="1340078" y="273862"/>
                  </a:lnTo>
                  <a:lnTo>
                    <a:pt x="1340231" y="273862"/>
                  </a:lnTo>
                  <a:lnTo>
                    <a:pt x="1345323" y="275132"/>
                  </a:lnTo>
                  <a:lnTo>
                    <a:pt x="1344485" y="280212"/>
                  </a:lnTo>
                  <a:lnTo>
                    <a:pt x="1341831" y="276402"/>
                  </a:lnTo>
                  <a:lnTo>
                    <a:pt x="1340942" y="275132"/>
                  </a:lnTo>
                  <a:lnTo>
                    <a:pt x="1339354" y="276402"/>
                  </a:lnTo>
                  <a:lnTo>
                    <a:pt x="1339329" y="273862"/>
                  </a:lnTo>
                  <a:lnTo>
                    <a:pt x="1337360" y="273862"/>
                  </a:lnTo>
                  <a:lnTo>
                    <a:pt x="1335925" y="275132"/>
                  </a:lnTo>
                  <a:lnTo>
                    <a:pt x="1335570" y="276402"/>
                  </a:lnTo>
                  <a:lnTo>
                    <a:pt x="1336268" y="279247"/>
                  </a:lnTo>
                  <a:lnTo>
                    <a:pt x="1337348" y="284022"/>
                  </a:lnTo>
                  <a:lnTo>
                    <a:pt x="1334833" y="281482"/>
                  </a:lnTo>
                  <a:lnTo>
                    <a:pt x="1335290" y="297992"/>
                  </a:lnTo>
                  <a:lnTo>
                    <a:pt x="1335519" y="299262"/>
                  </a:lnTo>
                  <a:lnTo>
                    <a:pt x="1336509" y="299262"/>
                  </a:lnTo>
                  <a:lnTo>
                    <a:pt x="1337576" y="300532"/>
                  </a:lnTo>
                  <a:lnTo>
                    <a:pt x="1336598" y="300532"/>
                  </a:lnTo>
                  <a:lnTo>
                    <a:pt x="1335036" y="301802"/>
                  </a:lnTo>
                  <a:lnTo>
                    <a:pt x="1335430" y="306882"/>
                  </a:lnTo>
                  <a:lnTo>
                    <a:pt x="1336522" y="306882"/>
                  </a:lnTo>
                  <a:lnTo>
                    <a:pt x="1337043" y="305612"/>
                  </a:lnTo>
                  <a:lnTo>
                    <a:pt x="1339202" y="304342"/>
                  </a:lnTo>
                  <a:lnTo>
                    <a:pt x="1342491" y="308152"/>
                  </a:lnTo>
                  <a:lnTo>
                    <a:pt x="1341462" y="308152"/>
                  </a:lnTo>
                  <a:lnTo>
                    <a:pt x="1341488" y="310692"/>
                  </a:lnTo>
                  <a:lnTo>
                    <a:pt x="1340599" y="310692"/>
                  </a:lnTo>
                  <a:lnTo>
                    <a:pt x="1340599" y="372262"/>
                  </a:lnTo>
                  <a:lnTo>
                    <a:pt x="1340396" y="374192"/>
                  </a:lnTo>
                  <a:lnTo>
                    <a:pt x="1340396" y="375462"/>
                  </a:lnTo>
                  <a:lnTo>
                    <a:pt x="1340078" y="375056"/>
                  </a:lnTo>
                  <a:lnTo>
                    <a:pt x="1340078" y="381812"/>
                  </a:lnTo>
                  <a:lnTo>
                    <a:pt x="1339989" y="383082"/>
                  </a:lnTo>
                  <a:lnTo>
                    <a:pt x="1338008" y="383082"/>
                  </a:lnTo>
                  <a:lnTo>
                    <a:pt x="1338059" y="381812"/>
                  </a:lnTo>
                  <a:lnTo>
                    <a:pt x="1340078" y="381812"/>
                  </a:lnTo>
                  <a:lnTo>
                    <a:pt x="1340078" y="375056"/>
                  </a:lnTo>
                  <a:lnTo>
                    <a:pt x="1338783" y="372922"/>
                  </a:lnTo>
                  <a:lnTo>
                    <a:pt x="1340599" y="372262"/>
                  </a:lnTo>
                  <a:lnTo>
                    <a:pt x="1340599" y="310692"/>
                  </a:lnTo>
                  <a:lnTo>
                    <a:pt x="1339494" y="310692"/>
                  </a:lnTo>
                  <a:lnTo>
                    <a:pt x="1339469" y="308152"/>
                  </a:lnTo>
                  <a:lnTo>
                    <a:pt x="1335633" y="308152"/>
                  </a:lnTo>
                  <a:lnTo>
                    <a:pt x="1335112" y="313232"/>
                  </a:lnTo>
                  <a:lnTo>
                    <a:pt x="1338757" y="310692"/>
                  </a:lnTo>
                  <a:lnTo>
                    <a:pt x="1337805" y="313232"/>
                  </a:lnTo>
                  <a:lnTo>
                    <a:pt x="1337513" y="314502"/>
                  </a:lnTo>
                  <a:lnTo>
                    <a:pt x="1336535" y="314502"/>
                  </a:lnTo>
                  <a:lnTo>
                    <a:pt x="1335709" y="315772"/>
                  </a:lnTo>
                  <a:lnTo>
                    <a:pt x="1336649" y="324662"/>
                  </a:lnTo>
                  <a:lnTo>
                    <a:pt x="1337729" y="325932"/>
                  </a:lnTo>
                  <a:lnTo>
                    <a:pt x="1338681" y="327202"/>
                  </a:lnTo>
                  <a:lnTo>
                    <a:pt x="1336789" y="325932"/>
                  </a:lnTo>
                  <a:lnTo>
                    <a:pt x="1337386" y="329742"/>
                  </a:lnTo>
                  <a:lnTo>
                    <a:pt x="1337094" y="331012"/>
                  </a:lnTo>
                  <a:lnTo>
                    <a:pt x="1335455" y="332282"/>
                  </a:lnTo>
                  <a:lnTo>
                    <a:pt x="1335074" y="350062"/>
                  </a:lnTo>
                  <a:lnTo>
                    <a:pt x="1337716" y="351332"/>
                  </a:lnTo>
                  <a:lnTo>
                    <a:pt x="1338402" y="351332"/>
                  </a:lnTo>
                  <a:lnTo>
                    <a:pt x="1338554" y="352602"/>
                  </a:lnTo>
                  <a:lnTo>
                    <a:pt x="1336446" y="352602"/>
                  </a:lnTo>
                  <a:lnTo>
                    <a:pt x="1335062" y="357682"/>
                  </a:lnTo>
                  <a:lnTo>
                    <a:pt x="1336167" y="361492"/>
                  </a:lnTo>
                  <a:lnTo>
                    <a:pt x="1336268" y="364032"/>
                  </a:lnTo>
                  <a:lnTo>
                    <a:pt x="1335163" y="366572"/>
                  </a:lnTo>
                  <a:lnTo>
                    <a:pt x="1335747" y="371652"/>
                  </a:lnTo>
                  <a:lnTo>
                    <a:pt x="1336281" y="371652"/>
                  </a:lnTo>
                  <a:lnTo>
                    <a:pt x="1336306" y="374192"/>
                  </a:lnTo>
                  <a:lnTo>
                    <a:pt x="1336014" y="375462"/>
                  </a:lnTo>
                  <a:lnTo>
                    <a:pt x="1335798" y="375462"/>
                  </a:lnTo>
                  <a:lnTo>
                    <a:pt x="1335125" y="376732"/>
                  </a:lnTo>
                  <a:lnTo>
                    <a:pt x="1335773" y="380542"/>
                  </a:lnTo>
                  <a:lnTo>
                    <a:pt x="1337754" y="380542"/>
                  </a:lnTo>
                  <a:lnTo>
                    <a:pt x="1337767" y="383082"/>
                  </a:lnTo>
                  <a:lnTo>
                    <a:pt x="1335163" y="384352"/>
                  </a:lnTo>
                  <a:lnTo>
                    <a:pt x="1336103" y="384721"/>
                  </a:lnTo>
                  <a:lnTo>
                    <a:pt x="1335468" y="398322"/>
                  </a:lnTo>
                  <a:lnTo>
                    <a:pt x="1337894" y="400862"/>
                  </a:lnTo>
                  <a:lnTo>
                    <a:pt x="1339354" y="402132"/>
                  </a:lnTo>
                  <a:lnTo>
                    <a:pt x="1338072" y="402132"/>
                  </a:lnTo>
                  <a:lnTo>
                    <a:pt x="1335455" y="403402"/>
                  </a:lnTo>
                  <a:lnTo>
                    <a:pt x="1339329" y="404672"/>
                  </a:lnTo>
                  <a:lnTo>
                    <a:pt x="1337437" y="407212"/>
                  </a:lnTo>
                  <a:lnTo>
                    <a:pt x="1336167" y="408482"/>
                  </a:lnTo>
                  <a:lnTo>
                    <a:pt x="1336268" y="417372"/>
                  </a:lnTo>
                  <a:lnTo>
                    <a:pt x="1336573" y="417372"/>
                  </a:lnTo>
                  <a:lnTo>
                    <a:pt x="1336294" y="418642"/>
                  </a:lnTo>
                  <a:lnTo>
                    <a:pt x="1335976" y="426262"/>
                  </a:lnTo>
                  <a:lnTo>
                    <a:pt x="1335874" y="430072"/>
                  </a:lnTo>
                  <a:lnTo>
                    <a:pt x="1337627" y="430072"/>
                  </a:lnTo>
                  <a:lnTo>
                    <a:pt x="1340853" y="431342"/>
                  </a:lnTo>
                  <a:lnTo>
                    <a:pt x="1342250" y="436422"/>
                  </a:lnTo>
                  <a:lnTo>
                    <a:pt x="1339189" y="433882"/>
                  </a:lnTo>
                  <a:lnTo>
                    <a:pt x="1336332" y="432612"/>
                  </a:lnTo>
                  <a:lnTo>
                    <a:pt x="1336001" y="433882"/>
                  </a:lnTo>
                  <a:lnTo>
                    <a:pt x="1338211" y="433882"/>
                  </a:lnTo>
                  <a:lnTo>
                    <a:pt x="1338059" y="435152"/>
                  </a:lnTo>
                  <a:lnTo>
                    <a:pt x="1337005" y="435152"/>
                  </a:lnTo>
                  <a:lnTo>
                    <a:pt x="1335570" y="436422"/>
                  </a:lnTo>
                  <a:lnTo>
                    <a:pt x="1336865" y="436422"/>
                  </a:lnTo>
                  <a:lnTo>
                    <a:pt x="1340294" y="437692"/>
                  </a:lnTo>
                  <a:lnTo>
                    <a:pt x="1339761" y="438061"/>
                  </a:lnTo>
                  <a:lnTo>
                    <a:pt x="1339761" y="452932"/>
                  </a:lnTo>
                  <a:lnTo>
                    <a:pt x="1337576" y="458012"/>
                  </a:lnTo>
                  <a:lnTo>
                    <a:pt x="1336624" y="455472"/>
                  </a:lnTo>
                  <a:lnTo>
                    <a:pt x="1336255" y="454202"/>
                  </a:lnTo>
                  <a:lnTo>
                    <a:pt x="1335659" y="454202"/>
                  </a:lnTo>
                  <a:lnTo>
                    <a:pt x="1337208" y="452932"/>
                  </a:lnTo>
                  <a:lnTo>
                    <a:pt x="1339761" y="452932"/>
                  </a:lnTo>
                  <a:lnTo>
                    <a:pt x="1339761" y="438061"/>
                  </a:lnTo>
                  <a:lnTo>
                    <a:pt x="1334630" y="441502"/>
                  </a:lnTo>
                  <a:lnTo>
                    <a:pt x="1336027" y="442772"/>
                  </a:lnTo>
                  <a:lnTo>
                    <a:pt x="1337475" y="442772"/>
                  </a:lnTo>
                  <a:lnTo>
                    <a:pt x="1335074" y="444042"/>
                  </a:lnTo>
                  <a:lnTo>
                    <a:pt x="1337271" y="445312"/>
                  </a:lnTo>
                  <a:lnTo>
                    <a:pt x="1338491" y="445312"/>
                  </a:lnTo>
                  <a:lnTo>
                    <a:pt x="1337500" y="446582"/>
                  </a:lnTo>
                  <a:lnTo>
                    <a:pt x="1335849" y="446582"/>
                  </a:lnTo>
                  <a:lnTo>
                    <a:pt x="1335062" y="456742"/>
                  </a:lnTo>
                  <a:lnTo>
                    <a:pt x="1336319" y="460552"/>
                  </a:lnTo>
                  <a:lnTo>
                    <a:pt x="1337246" y="463092"/>
                  </a:lnTo>
                  <a:lnTo>
                    <a:pt x="1335481" y="460552"/>
                  </a:lnTo>
                  <a:lnTo>
                    <a:pt x="1335379" y="465632"/>
                  </a:lnTo>
                  <a:lnTo>
                    <a:pt x="1335024" y="466902"/>
                  </a:lnTo>
                  <a:lnTo>
                    <a:pt x="1333741" y="466902"/>
                  </a:lnTo>
                  <a:lnTo>
                    <a:pt x="1334350" y="474522"/>
                  </a:lnTo>
                  <a:lnTo>
                    <a:pt x="1335430" y="475792"/>
                  </a:lnTo>
                  <a:lnTo>
                    <a:pt x="1337170" y="478332"/>
                  </a:lnTo>
                  <a:lnTo>
                    <a:pt x="1333284" y="475792"/>
                  </a:lnTo>
                  <a:lnTo>
                    <a:pt x="1334389" y="477062"/>
                  </a:lnTo>
                  <a:lnTo>
                    <a:pt x="1337132" y="482142"/>
                  </a:lnTo>
                  <a:lnTo>
                    <a:pt x="1333969" y="480872"/>
                  </a:lnTo>
                  <a:lnTo>
                    <a:pt x="1333995" y="487172"/>
                  </a:lnTo>
                  <a:lnTo>
                    <a:pt x="1333868" y="491032"/>
                  </a:lnTo>
                  <a:lnTo>
                    <a:pt x="1332750" y="488492"/>
                  </a:lnTo>
                  <a:lnTo>
                    <a:pt x="1332357" y="492302"/>
                  </a:lnTo>
                  <a:lnTo>
                    <a:pt x="1330769" y="498652"/>
                  </a:lnTo>
                  <a:lnTo>
                    <a:pt x="1332674" y="506272"/>
                  </a:lnTo>
                  <a:lnTo>
                    <a:pt x="1331264" y="506272"/>
                  </a:lnTo>
                  <a:lnTo>
                    <a:pt x="1331087" y="512622"/>
                  </a:lnTo>
                  <a:lnTo>
                    <a:pt x="1330553" y="512622"/>
                  </a:lnTo>
                  <a:lnTo>
                    <a:pt x="1327302" y="518972"/>
                  </a:lnTo>
                  <a:lnTo>
                    <a:pt x="1332293" y="518972"/>
                  </a:lnTo>
                  <a:lnTo>
                    <a:pt x="1329042" y="520242"/>
                  </a:lnTo>
                  <a:lnTo>
                    <a:pt x="1325778" y="520242"/>
                  </a:lnTo>
                  <a:lnTo>
                    <a:pt x="1326222" y="530402"/>
                  </a:lnTo>
                  <a:lnTo>
                    <a:pt x="1324864" y="530402"/>
                  </a:lnTo>
                  <a:lnTo>
                    <a:pt x="1323479" y="531672"/>
                  </a:lnTo>
                  <a:lnTo>
                    <a:pt x="1325638" y="532942"/>
                  </a:lnTo>
                  <a:lnTo>
                    <a:pt x="1325664" y="535482"/>
                  </a:lnTo>
                  <a:lnTo>
                    <a:pt x="1328775" y="535482"/>
                  </a:lnTo>
                  <a:lnTo>
                    <a:pt x="1326680" y="538022"/>
                  </a:lnTo>
                  <a:lnTo>
                    <a:pt x="1326527" y="538022"/>
                  </a:lnTo>
                  <a:lnTo>
                    <a:pt x="1327670" y="539292"/>
                  </a:lnTo>
                  <a:lnTo>
                    <a:pt x="1328204" y="539292"/>
                  </a:lnTo>
                  <a:lnTo>
                    <a:pt x="1329016" y="538022"/>
                  </a:lnTo>
                  <a:lnTo>
                    <a:pt x="1331696" y="534212"/>
                  </a:lnTo>
                  <a:lnTo>
                    <a:pt x="1328432" y="539292"/>
                  </a:lnTo>
                  <a:lnTo>
                    <a:pt x="1333868" y="539292"/>
                  </a:lnTo>
                  <a:lnTo>
                    <a:pt x="1336281" y="536752"/>
                  </a:lnTo>
                  <a:lnTo>
                    <a:pt x="1336306" y="539292"/>
                  </a:lnTo>
                  <a:lnTo>
                    <a:pt x="1341742" y="539292"/>
                  </a:lnTo>
                  <a:lnTo>
                    <a:pt x="1338795" y="538022"/>
                  </a:lnTo>
                  <a:lnTo>
                    <a:pt x="1339329" y="536752"/>
                  </a:lnTo>
                  <a:lnTo>
                    <a:pt x="1338478" y="536752"/>
                  </a:lnTo>
                  <a:lnTo>
                    <a:pt x="1337030" y="534212"/>
                  </a:lnTo>
                  <a:lnTo>
                    <a:pt x="1336306" y="532942"/>
                  </a:lnTo>
                  <a:lnTo>
                    <a:pt x="1337056" y="532942"/>
                  </a:lnTo>
                  <a:lnTo>
                    <a:pt x="1338821" y="534212"/>
                  </a:lnTo>
                  <a:lnTo>
                    <a:pt x="1342250" y="538022"/>
                  </a:lnTo>
                  <a:lnTo>
                    <a:pt x="1344523" y="532942"/>
                  </a:lnTo>
                  <a:lnTo>
                    <a:pt x="1340650" y="529132"/>
                  </a:lnTo>
                  <a:lnTo>
                    <a:pt x="1338961" y="527862"/>
                  </a:lnTo>
                  <a:lnTo>
                    <a:pt x="1339176" y="526592"/>
                  </a:lnTo>
                  <a:lnTo>
                    <a:pt x="1342275" y="526592"/>
                  </a:lnTo>
                  <a:lnTo>
                    <a:pt x="1341894" y="525322"/>
                  </a:lnTo>
                  <a:lnTo>
                    <a:pt x="1341208" y="524065"/>
                  </a:lnTo>
                  <a:lnTo>
                    <a:pt x="1338237" y="525322"/>
                  </a:lnTo>
                  <a:lnTo>
                    <a:pt x="1338046" y="526592"/>
                  </a:lnTo>
                  <a:lnTo>
                    <a:pt x="1337843" y="529132"/>
                  </a:lnTo>
                  <a:lnTo>
                    <a:pt x="1335684" y="529132"/>
                  </a:lnTo>
                  <a:lnTo>
                    <a:pt x="1337081" y="526592"/>
                  </a:lnTo>
                  <a:lnTo>
                    <a:pt x="1337779" y="525322"/>
                  </a:lnTo>
                  <a:lnTo>
                    <a:pt x="1335024" y="526592"/>
                  </a:lnTo>
                  <a:lnTo>
                    <a:pt x="1334998" y="524052"/>
                  </a:lnTo>
                  <a:lnTo>
                    <a:pt x="1342669" y="524052"/>
                  </a:lnTo>
                  <a:lnTo>
                    <a:pt x="1342517" y="521512"/>
                  </a:lnTo>
                  <a:lnTo>
                    <a:pt x="1342288" y="517702"/>
                  </a:lnTo>
                  <a:lnTo>
                    <a:pt x="1343494" y="520242"/>
                  </a:lnTo>
                  <a:lnTo>
                    <a:pt x="1343469" y="517702"/>
                  </a:lnTo>
                  <a:lnTo>
                    <a:pt x="1342898" y="511352"/>
                  </a:lnTo>
                  <a:lnTo>
                    <a:pt x="1346466" y="515162"/>
                  </a:lnTo>
                  <a:lnTo>
                    <a:pt x="1346428" y="512622"/>
                  </a:lnTo>
                  <a:lnTo>
                    <a:pt x="1346314" y="511352"/>
                  </a:lnTo>
                  <a:lnTo>
                    <a:pt x="1346200" y="510082"/>
                  </a:lnTo>
                  <a:lnTo>
                    <a:pt x="1345577" y="510082"/>
                  </a:lnTo>
                  <a:lnTo>
                    <a:pt x="1345018" y="507542"/>
                  </a:lnTo>
                  <a:lnTo>
                    <a:pt x="1344180" y="507542"/>
                  </a:lnTo>
                  <a:lnTo>
                    <a:pt x="1343418" y="506272"/>
                  </a:lnTo>
                  <a:lnTo>
                    <a:pt x="1344904" y="505002"/>
                  </a:lnTo>
                  <a:lnTo>
                    <a:pt x="1347635" y="505002"/>
                  </a:lnTo>
                  <a:lnTo>
                    <a:pt x="1348473" y="506260"/>
                  </a:lnTo>
                  <a:lnTo>
                    <a:pt x="1348524" y="505002"/>
                  </a:lnTo>
                  <a:lnTo>
                    <a:pt x="1348574" y="503732"/>
                  </a:lnTo>
                  <a:lnTo>
                    <a:pt x="1349794" y="503732"/>
                  </a:lnTo>
                  <a:lnTo>
                    <a:pt x="1348740" y="502462"/>
                  </a:lnTo>
                  <a:lnTo>
                    <a:pt x="1348155" y="501192"/>
                  </a:lnTo>
                  <a:lnTo>
                    <a:pt x="1347978" y="500481"/>
                  </a:lnTo>
                  <a:lnTo>
                    <a:pt x="1347978" y="501192"/>
                  </a:lnTo>
                  <a:lnTo>
                    <a:pt x="1345603" y="499922"/>
                  </a:lnTo>
                  <a:lnTo>
                    <a:pt x="1343952" y="499922"/>
                  </a:lnTo>
                  <a:lnTo>
                    <a:pt x="1344942" y="501192"/>
                  </a:lnTo>
                  <a:lnTo>
                    <a:pt x="1345806" y="501192"/>
                  </a:lnTo>
                  <a:lnTo>
                    <a:pt x="1346200" y="503732"/>
                  </a:lnTo>
                  <a:lnTo>
                    <a:pt x="1343964" y="501192"/>
                  </a:lnTo>
                  <a:lnTo>
                    <a:pt x="1343952" y="499922"/>
                  </a:lnTo>
                  <a:lnTo>
                    <a:pt x="1342580" y="499922"/>
                  </a:lnTo>
                  <a:lnTo>
                    <a:pt x="1342186" y="498652"/>
                  </a:lnTo>
                  <a:lnTo>
                    <a:pt x="1344510" y="497382"/>
                  </a:lnTo>
                  <a:lnTo>
                    <a:pt x="1347978" y="501192"/>
                  </a:lnTo>
                  <a:lnTo>
                    <a:pt x="1347978" y="500481"/>
                  </a:lnTo>
                  <a:lnTo>
                    <a:pt x="1347203" y="497382"/>
                  </a:lnTo>
                  <a:lnTo>
                    <a:pt x="1346250" y="493572"/>
                  </a:lnTo>
                  <a:lnTo>
                    <a:pt x="1352765" y="493572"/>
                  </a:lnTo>
                  <a:lnTo>
                    <a:pt x="1350137" y="491032"/>
                  </a:lnTo>
                  <a:lnTo>
                    <a:pt x="1352677" y="491032"/>
                  </a:lnTo>
                  <a:lnTo>
                    <a:pt x="1352169" y="487222"/>
                  </a:lnTo>
                  <a:lnTo>
                    <a:pt x="1351991" y="485952"/>
                  </a:lnTo>
                  <a:lnTo>
                    <a:pt x="1352702" y="484682"/>
                  </a:lnTo>
                  <a:lnTo>
                    <a:pt x="1350860" y="483412"/>
                  </a:lnTo>
                  <a:lnTo>
                    <a:pt x="1348435" y="482142"/>
                  </a:lnTo>
                  <a:lnTo>
                    <a:pt x="1349336" y="482142"/>
                  </a:lnTo>
                  <a:lnTo>
                    <a:pt x="1350581" y="480872"/>
                  </a:lnTo>
                  <a:lnTo>
                    <a:pt x="1348828" y="478332"/>
                  </a:lnTo>
                  <a:lnTo>
                    <a:pt x="1349832" y="479602"/>
                  </a:lnTo>
                  <a:lnTo>
                    <a:pt x="1351800" y="480872"/>
                  </a:lnTo>
                  <a:lnTo>
                    <a:pt x="1351280" y="477062"/>
                  </a:lnTo>
                  <a:lnTo>
                    <a:pt x="1349349" y="477062"/>
                  </a:lnTo>
                  <a:lnTo>
                    <a:pt x="1349425" y="475792"/>
                  </a:lnTo>
                  <a:lnTo>
                    <a:pt x="1349946" y="475792"/>
                  </a:lnTo>
                  <a:lnTo>
                    <a:pt x="1351915" y="474522"/>
                  </a:lnTo>
                  <a:lnTo>
                    <a:pt x="1347304" y="471055"/>
                  </a:lnTo>
                  <a:lnTo>
                    <a:pt x="1347304" y="487222"/>
                  </a:lnTo>
                  <a:lnTo>
                    <a:pt x="1347038" y="487222"/>
                  </a:lnTo>
                  <a:lnTo>
                    <a:pt x="1347038" y="489762"/>
                  </a:lnTo>
                  <a:lnTo>
                    <a:pt x="1344714" y="491032"/>
                  </a:lnTo>
                  <a:lnTo>
                    <a:pt x="1341577" y="490093"/>
                  </a:lnTo>
                  <a:lnTo>
                    <a:pt x="1344002" y="493572"/>
                  </a:lnTo>
                  <a:lnTo>
                    <a:pt x="1339646" y="493572"/>
                  </a:lnTo>
                  <a:lnTo>
                    <a:pt x="1339646" y="521512"/>
                  </a:lnTo>
                  <a:lnTo>
                    <a:pt x="1335278" y="521512"/>
                  </a:lnTo>
                  <a:lnTo>
                    <a:pt x="1335786" y="520242"/>
                  </a:lnTo>
                  <a:lnTo>
                    <a:pt x="1339608" y="520242"/>
                  </a:lnTo>
                  <a:lnTo>
                    <a:pt x="1339646" y="521512"/>
                  </a:lnTo>
                  <a:lnTo>
                    <a:pt x="1339646" y="493572"/>
                  </a:lnTo>
                  <a:lnTo>
                    <a:pt x="1337792" y="493572"/>
                  </a:lnTo>
                  <a:lnTo>
                    <a:pt x="1337792" y="506272"/>
                  </a:lnTo>
                  <a:lnTo>
                    <a:pt x="1336776" y="507542"/>
                  </a:lnTo>
                  <a:lnTo>
                    <a:pt x="1336763" y="506272"/>
                  </a:lnTo>
                  <a:lnTo>
                    <a:pt x="1337792" y="506272"/>
                  </a:lnTo>
                  <a:lnTo>
                    <a:pt x="1337792" y="493572"/>
                  </a:lnTo>
                  <a:lnTo>
                    <a:pt x="1337589" y="493572"/>
                  </a:lnTo>
                  <a:lnTo>
                    <a:pt x="1339164" y="492302"/>
                  </a:lnTo>
                  <a:lnTo>
                    <a:pt x="1340523" y="491032"/>
                  </a:lnTo>
                  <a:lnTo>
                    <a:pt x="1340662" y="489813"/>
                  </a:lnTo>
                  <a:lnTo>
                    <a:pt x="1340523" y="489762"/>
                  </a:lnTo>
                  <a:lnTo>
                    <a:pt x="1338757" y="489762"/>
                  </a:lnTo>
                  <a:lnTo>
                    <a:pt x="1340472" y="488492"/>
                  </a:lnTo>
                  <a:lnTo>
                    <a:pt x="1340904" y="489115"/>
                  </a:lnTo>
                  <a:lnTo>
                    <a:pt x="1341259" y="488492"/>
                  </a:lnTo>
                  <a:lnTo>
                    <a:pt x="1341970" y="487248"/>
                  </a:lnTo>
                  <a:lnTo>
                    <a:pt x="1341958" y="484682"/>
                  </a:lnTo>
                  <a:lnTo>
                    <a:pt x="1342174" y="483412"/>
                  </a:lnTo>
                  <a:lnTo>
                    <a:pt x="1343609" y="484682"/>
                  </a:lnTo>
                  <a:lnTo>
                    <a:pt x="1343837" y="483412"/>
                  </a:lnTo>
                  <a:lnTo>
                    <a:pt x="1344053" y="482142"/>
                  </a:lnTo>
                  <a:lnTo>
                    <a:pt x="1343063" y="482142"/>
                  </a:lnTo>
                  <a:lnTo>
                    <a:pt x="1341221" y="480872"/>
                  </a:lnTo>
                  <a:lnTo>
                    <a:pt x="1344523" y="482142"/>
                  </a:lnTo>
                  <a:lnTo>
                    <a:pt x="1344942" y="480872"/>
                  </a:lnTo>
                  <a:lnTo>
                    <a:pt x="1345361" y="480872"/>
                  </a:lnTo>
                  <a:lnTo>
                    <a:pt x="1344637" y="484682"/>
                  </a:lnTo>
                  <a:lnTo>
                    <a:pt x="1343609" y="484682"/>
                  </a:lnTo>
                  <a:lnTo>
                    <a:pt x="1343482" y="484682"/>
                  </a:lnTo>
                  <a:lnTo>
                    <a:pt x="1341983" y="487172"/>
                  </a:lnTo>
                  <a:lnTo>
                    <a:pt x="1347038" y="489762"/>
                  </a:lnTo>
                  <a:lnTo>
                    <a:pt x="1347038" y="487222"/>
                  </a:lnTo>
                  <a:lnTo>
                    <a:pt x="1345272" y="487222"/>
                  </a:lnTo>
                  <a:lnTo>
                    <a:pt x="1345463" y="485952"/>
                  </a:lnTo>
                  <a:lnTo>
                    <a:pt x="1346403" y="485952"/>
                  </a:lnTo>
                  <a:lnTo>
                    <a:pt x="1347304" y="487222"/>
                  </a:lnTo>
                  <a:lnTo>
                    <a:pt x="1347304" y="471055"/>
                  </a:lnTo>
                  <a:lnTo>
                    <a:pt x="1346860" y="470712"/>
                  </a:lnTo>
                  <a:lnTo>
                    <a:pt x="1346847" y="469442"/>
                  </a:lnTo>
                  <a:lnTo>
                    <a:pt x="1350098" y="469442"/>
                  </a:lnTo>
                  <a:lnTo>
                    <a:pt x="1351534" y="471982"/>
                  </a:lnTo>
                  <a:lnTo>
                    <a:pt x="1352003" y="470712"/>
                  </a:lnTo>
                  <a:lnTo>
                    <a:pt x="1352156" y="470712"/>
                  </a:lnTo>
                  <a:lnTo>
                    <a:pt x="1351915" y="469442"/>
                  </a:lnTo>
                  <a:lnTo>
                    <a:pt x="1350467" y="469442"/>
                  </a:lnTo>
                  <a:lnTo>
                    <a:pt x="1351724" y="466902"/>
                  </a:lnTo>
                  <a:lnTo>
                    <a:pt x="1353388" y="465632"/>
                  </a:lnTo>
                  <a:lnTo>
                    <a:pt x="1354442" y="464362"/>
                  </a:lnTo>
                  <a:lnTo>
                    <a:pt x="1353883" y="463092"/>
                  </a:lnTo>
                  <a:lnTo>
                    <a:pt x="1352511" y="461822"/>
                  </a:lnTo>
                  <a:lnTo>
                    <a:pt x="1353502" y="461822"/>
                  </a:lnTo>
                  <a:lnTo>
                    <a:pt x="1349451" y="459790"/>
                  </a:lnTo>
                  <a:lnTo>
                    <a:pt x="1349451" y="466902"/>
                  </a:lnTo>
                  <a:lnTo>
                    <a:pt x="1348435" y="468172"/>
                  </a:lnTo>
                  <a:lnTo>
                    <a:pt x="1348333" y="466902"/>
                  </a:lnTo>
                  <a:lnTo>
                    <a:pt x="1349451" y="466902"/>
                  </a:lnTo>
                  <a:lnTo>
                    <a:pt x="1349451" y="459790"/>
                  </a:lnTo>
                  <a:lnTo>
                    <a:pt x="1348460" y="459282"/>
                  </a:lnTo>
                  <a:lnTo>
                    <a:pt x="1352461" y="459282"/>
                  </a:lnTo>
                  <a:lnTo>
                    <a:pt x="1353096" y="460552"/>
                  </a:lnTo>
                  <a:lnTo>
                    <a:pt x="1355191" y="464362"/>
                  </a:lnTo>
                  <a:lnTo>
                    <a:pt x="1355483" y="459282"/>
                  </a:lnTo>
                  <a:lnTo>
                    <a:pt x="1355559" y="458012"/>
                  </a:lnTo>
                  <a:lnTo>
                    <a:pt x="1355623" y="456742"/>
                  </a:lnTo>
                  <a:lnTo>
                    <a:pt x="1355775" y="454202"/>
                  </a:lnTo>
                  <a:lnTo>
                    <a:pt x="1355915" y="451662"/>
                  </a:lnTo>
                  <a:lnTo>
                    <a:pt x="1354988" y="451662"/>
                  </a:lnTo>
                  <a:lnTo>
                    <a:pt x="1354988" y="456742"/>
                  </a:lnTo>
                  <a:lnTo>
                    <a:pt x="1353197" y="455472"/>
                  </a:lnTo>
                  <a:lnTo>
                    <a:pt x="1352054" y="454202"/>
                  </a:lnTo>
                  <a:lnTo>
                    <a:pt x="1354213" y="454202"/>
                  </a:lnTo>
                  <a:lnTo>
                    <a:pt x="1354988" y="456742"/>
                  </a:lnTo>
                  <a:lnTo>
                    <a:pt x="1354988" y="451662"/>
                  </a:lnTo>
                  <a:lnTo>
                    <a:pt x="1353299" y="451662"/>
                  </a:lnTo>
                  <a:lnTo>
                    <a:pt x="1353121" y="449122"/>
                  </a:lnTo>
                  <a:lnTo>
                    <a:pt x="1354112" y="449122"/>
                  </a:lnTo>
                  <a:lnTo>
                    <a:pt x="1354797" y="450392"/>
                  </a:lnTo>
                  <a:lnTo>
                    <a:pt x="1354937" y="449122"/>
                  </a:lnTo>
                  <a:lnTo>
                    <a:pt x="1354912" y="447852"/>
                  </a:lnTo>
                  <a:lnTo>
                    <a:pt x="1354582" y="447852"/>
                  </a:lnTo>
                  <a:lnTo>
                    <a:pt x="1352346" y="447852"/>
                  </a:lnTo>
                  <a:lnTo>
                    <a:pt x="1351876" y="446582"/>
                  </a:lnTo>
                  <a:lnTo>
                    <a:pt x="1353781" y="446582"/>
                  </a:lnTo>
                  <a:lnTo>
                    <a:pt x="1354582" y="447852"/>
                  </a:lnTo>
                  <a:lnTo>
                    <a:pt x="1357630" y="444042"/>
                  </a:lnTo>
                  <a:lnTo>
                    <a:pt x="1356702" y="444042"/>
                  </a:lnTo>
                  <a:lnTo>
                    <a:pt x="1355382" y="443611"/>
                  </a:lnTo>
                  <a:lnTo>
                    <a:pt x="1355382" y="445312"/>
                  </a:lnTo>
                  <a:lnTo>
                    <a:pt x="1351851" y="445312"/>
                  </a:lnTo>
                  <a:lnTo>
                    <a:pt x="1351699" y="445452"/>
                  </a:lnTo>
                  <a:lnTo>
                    <a:pt x="1351699" y="450392"/>
                  </a:lnTo>
                  <a:lnTo>
                    <a:pt x="1350949" y="451662"/>
                  </a:lnTo>
                  <a:lnTo>
                    <a:pt x="1349286" y="452932"/>
                  </a:lnTo>
                  <a:lnTo>
                    <a:pt x="1348193" y="449122"/>
                  </a:lnTo>
                  <a:lnTo>
                    <a:pt x="1350797" y="450392"/>
                  </a:lnTo>
                  <a:lnTo>
                    <a:pt x="1351699" y="450392"/>
                  </a:lnTo>
                  <a:lnTo>
                    <a:pt x="1351699" y="445452"/>
                  </a:lnTo>
                  <a:lnTo>
                    <a:pt x="1350365" y="446582"/>
                  </a:lnTo>
                  <a:lnTo>
                    <a:pt x="1350340" y="444042"/>
                  </a:lnTo>
                  <a:lnTo>
                    <a:pt x="1354493" y="444042"/>
                  </a:lnTo>
                  <a:lnTo>
                    <a:pt x="1355382" y="445312"/>
                  </a:lnTo>
                  <a:lnTo>
                    <a:pt x="1355382" y="443611"/>
                  </a:lnTo>
                  <a:lnTo>
                    <a:pt x="1352905" y="442772"/>
                  </a:lnTo>
                  <a:lnTo>
                    <a:pt x="1354683" y="440232"/>
                  </a:lnTo>
                  <a:lnTo>
                    <a:pt x="1355572" y="438962"/>
                  </a:lnTo>
                  <a:lnTo>
                    <a:pt x="1356385" y="437692"/>
                  </a:lnTo>
                  <a:lnTo>
                    <a:pt x="1356906" y="436422"/>
                  </a:lnTo>
                  <a:lnTo>
                    <a:pt x="1356563" y="435152"/>
                  </a:lnTo>
                  <a:lnTo>
                    <a:pt x="1355534" y="431342"/>
                  </a:lnTo>
                  <a:lnTo>
                    <a:pt x="1354505" y="427532"/>
                  </a:lnTo>
                  <a:lnTo>
                    <a:pt x="1358887" y="427532"/>
                  </a:lnTo>
                  <a:lnTo>
                    <a:pt x="1354442" y="425450"/>
                  </a:lnTo>
                  <a:lnTo>
                    <a:pt x="1354442" y="432612"/>
                  </a:lnTo>
                  <a:lnTo>
                    <a:pt x="1350937" y="433882"/>
                  </a:lnTo>
                  <a:lnTo>
                    <a:pt x="1352423" y="435152"/>
                  </a:lnTo>
                  <a:lnTo>
                    <a:pt x="1350225" y="433882"/>
                  </a:lnTo>
                  <a:lnTo>
                    <a:pt x="1348320" y="433882"/>
                  </a:lnTo>
                  <a:lnTo>
                    <a:pt x="1350657" y="432612"/>
                  </a:lnTo>
                  <a:lnTo>
                    <a:pt x="1352169" y="431342"/>
                  </a:lnTo>
                  <a:lnTo>
                    <a:pt x="1353604" y="431342"/>
                  </a:lnTo>
                  <a:lnTo>
                    <a:pt x="1354442" y="432612"/>
                  </a:lnTo>
                  <a:lnTo>
                    <a:pt x="1354442" y="425450"/>
                  </a:lnTo>
                  <a:lnTo>
                    <a:pt x="1353896" y="425183"/>
                  </a:lnTo>
                  <a:lnTo>
                    <a:pt x="1353972" y="430072"/>
                  </a:lnTo>
                  <a:lnTo>
                    <a:pt x="1350302" y="428802"/>
                  </a:lnTo>
                  <a:lnTo>
                    <a:pt x="1346631" y="427532"/>
                  </a:lnTo>
                  <a:lnTo>
                    <a:pt x="1348244" y="424992"/>
                  </a:lnTo>
                  <a:lnTo>
                    <a:pt x="1347622" y="424992"/>
                  </a:lnTo>
                  <a:lnTo>
                    <a:pt x="1346441" y="423875"/>
                  </a:lnTo>
                  <a:lnTo>
                    <a:pt x="1346441" y="459282"/>
                  </a:lnTo>
                  <a:lnTo>
                    <a:pt x="1345476" y="460552"/>
                  </a:lnTo>
                  <a:lnTo>
                    <a:pt x="1345349" y="460857"/>
                  </a:lnTo>
                  <a:lnTo>
                    <a:pt x="1345349" y="478332"/>
                  </a:lnTo>
                  <a:lnTo>
                    <a:pt x="1343926" y="478332"/>
                  </a:lnTo>
                  <a:lnTo>
                    <a:pt x="1343977" y="475792"/>
                  </a:lnTo>
                  <a:lnTo>
                    <a:pt x="1344739" y="477062"/>
                  </a:lnTo>
                  <a:lnTo>
                    <a:pt x="1345349" y="478332"/>
                  </a:lnTo>
                  <a:lnTo>
                    <a:pt x="1345349" y="460857"/>
                  </a:lnTo>
                  <a:lnTo>
                    <a:pt x="1344942" y="461822"/>
                  </a:lnTo>
                  <a:lnTo>
                    <a:pt x="1344676" y="461289"/>
                  </a:lnTo>
                  <a:lnTo>
                    <a:pt x="1344676" y="468172"/>
                  </a:lnTo>
                  <a:lnTo>
                    <a:pt x="1344587" y="469442"/>
                  </a:lnTo>
                  <a:lnTo>
                    <a:pt x="1344206" y="469442"/>
                  </a:lnTo>
                  <a:lnTo>
                    <a:pt x="1341462" y="468172"/>
                  </a:lnTo>
                  <a:lnTo>
                    <a:pt x="1340891" y="464362"/>
                  </a:lnTo>
                  <a:lnTo>
                    <a:pt x="1342644" y="464362"/>
                  </a:lnTo>
                  <a:lnTo>
                    <a:pt x="1343025" y="465632"/>
                  </a:lnTo>
                  <a:lnTo>
                    <a:pt x="1343037" y="466902"/>
                  </a:lnTo>
                  <a:lnTo>
                    <a:pt x="1344676" y="468172"/>
                  </a:lnTo>
                  <a:lnTo>
                    <a:pt x="1344676" y="461289"/>
                  </a:lnTo>
                  <a:lnTo>
                    <a:pt x="1344307" y="460552"/>
                  </a:lnTo>
                  <a:lnTo>
                    <a:pt x="1343672" y="459282"/>
                  </a:lnTo>
                  <a:lnTo>
                    <a:pt x="1346441" y="459282"/>
                  </a:lnTo>
                  <a:lnTo>
                    <a:pt x="1346441" y="423875"/>
                  </a:lnTo>
                  <a:lnTo>
                    <a:pt x="1346288" y="423722"/>
                  </a:lnTo>
                  <a:lnTo>
                    <a:pt x="1348778" y="423722"/>
                  </a:lnTo>
                  <a:lnTo>
                    <a:pt x="1349832" y="424992"/>
                  </a:lnTo>
                  <a:lnTo>
                    <a:pt x="1351026" y="427532"/>
                  </a:lnTo>
                  <a:lnTo>
                    <a:pt x="1353032" y="428802"/>
                  </a:lnTo>
                  <a:lnTo>
                    <a:pt x="1352118" y="427532"/>
                  </a:lnTo>
                  <a:lnTo>
                    <a:pt x="1351876" y="426262"/>
                  </a:lnTo>
                  <a:lnTo>
                    <a:pt x="1352169" y="426262"/>
                  </a:lnTo>
                  <a:lnTo>
                    <a:pt x="1353705" y="425094"/>
                  </a:lnTo>
                  <a:lnTo>
                    <a:pt x="1353515" y="424992"/>
                  </a:lnTo>
                  <a:lnTo>
                    <a:pt x="1353820" y="424992"/>
                  </a:lnTo>
                  <a:lnTo>
                    <a:pt x="1353896" y="425183"/>
                  </a:lnTo>
                  <a:lnTo>
                    <a:pt x="1353896" y="424992"/>
                  </a:lnTo>
                  <a:lnTo>
                    <a:pt x="1356245" y="424992"/>
                  </a:lnTo>
                  <a:lnTo>
                    <a:pt x="1356385" y="423722"/>
                  </a:lnTo>
                  <a:lnTo>
                    <a:pt x="1355458" y="421182"/>
                  </a:lnTo>
                  <a:lnTo>
                    <a:pt x="1354759" y="421182"/>
                  </a:lnTo>
                  <a:lnTo>
                    <a:pt x="1355737" y="419912"/>
                  </a:lnTo>
                  <a:lnTo>
                    <a:pt x="1357617" y="418642"/>
                  </a:lnTo>
                  <a:lnTo>
                    <a:pt x="1359458" y="418642"/>
                  </a:lnTo>
                  <a:lnTo>
                    <a:pt x="1357604" y="417372"/>
                  </a:lnTo>
                  <a:lnTo>
                    <a:pt x="1355750" y="416102"/>
                  </a:lnTo>
                  <a:lnTo>
                    <a:pt x="1354721" y="417372"/>
                  </a:lnTo>
                  <a:lnTo>
                    <a:pt x="1352346" y="417372"/>
                  </a:lnTo>
                  <a:lnTo>
                    <a:pt x="1355280" y="413562"/>
                  </a:lnTo>
                  <a:lnTo>
                    <a:pt x="1355305" y="414832"/>
                  </a:lnTo>
                  <a:lnTo>
                    <a:pt x="1356575" y="414832"/>
                  </a:lnTo>
                  <a:lnTo>
                    <a:pt x="1355826" y="413562"/>
                  </a:lnTo>
                  <a:lnTo>
                    <a:pt x="1356575" y="413562"/>
                  </a:lnTo>
                  <a:lnTo>
                    <a:pt x="1358671" y="412292"/>
                  </a:lnTo>
                  <a:lnTo>
                    <a:pt x="1358353" y="411022"/>
                  </a:lnTo>
                  <a:lnTo>
                    <a:pt x="1357731" y="408482"/>
                  </a:lnTo>
                  <a:lnTo>
                    <a:pt x="1357414" y="407212"/>
                  </a:lnTo>
                  <a:lnTo>
                    <a:pt x="1357096" y="405942"/>
                  </a:lnTo>
                  <a:lnTo>
                    <a:pt x="1356779" y="404672"/>
                  </a:lnTo>
                  <a:lnTo>
                    <a:pt x="1356372" y="404926"/>
                  </a:lnTo>
                  <a:lnTo>
                    <a:pt x="1356372" y="407212"/>
                  </a:lnTo>
                  <a:lnTo>
                    <a:pt x="1356309" y="408482"/>
                  </a:lnTo>
                  <a:lnTo>
                    <a:pt x="1354848" y="408482"/>
                  </a:lnTo>
                  <a:lnTo>
                    <a:pt x="1353375" y="407212"/>
                  </a:lnTo>
                  <a:lnTo>
                    <a:pt x="1356372" y="407212"/>
                  </a:lnTo>
                  <a:lnTo>
                    <a:pt x="1356372" y="404926"/>
                  </a:lnTo>
                  <a:lnTo>
                    <a:pt x="1354747" y="405942"/>
                  </a:lnTo>
                  <a:lnTo>
                    <a:pt x="1354150" y="405942"/>
                  </a:lnTo>
                  <a:lnTo>
                    <a:pt x="1352702" y="404977"/>
                  </a:lnTo>
                  <a:lnTo>
                    <a:pt x="1352702" y="413562"/>
                  </a:lnTo>
                  <a:lnTo>
                    <a:pt x="1351305" y="416102"/>
                  </a:lnTo>
                  <a:lnTo>
                    <a:pt x="1348968" y="416102"/>
                  </a:lnTo>
                  <a:lnTo>
                    <a:pt x="1348524" y="417372"/>
                  </a:lnTo>
                  <a:lnTo>
                    <a:pt x="1347851" y="418642"/>
                  </a:lnTo>
                  <a:lnTo>
                    <a:pt x="1346873" y="418642"/>
                  </a:lnTo>
                  <a:lnTo>
                    <a:pt x="1347457" y="417372"/>
                  </a:lnTo>
                  <a:lnTo>
                    <a:pt x="1346238" y="416102"/>
                  </a:lnTo>
                  <a:lnTo>
                    <a:pt x="1345222" y="415061"/>
                  </a:lnTo>
                  <a:lnTo>
                    <a:pt x="1345641" y="414832"/>
                  </a:lnTo>
                  <a:lnTo>
                    <a:pt x="1347952" y="413562"/>
                  </a:lnTo>
                  <a:lnTo>
                    <a:pt x="1349844" y="413562"/>
                  </a:lnTo>
                  <a:lnTo>
                    <a:pt x="1350505" y="414832"/>
                  </a:lnTo>
                  <a:lnTo>
                    <a:pt x="1352702" y="413562"/>
                  </a:lnTo>
                  <a:lnTo>
                    <a:pt x="1352702" y="404977"/>
                  </a:lnTo>
                  <a:lnTo>
                    <a:pt x="1352245" y="404672"/>
                  </a:lnTo>
                  <a:lnTo>
                    <a:pt x="1352156" y="403402"/>
                  </a:lnTo>
                  <a:lnTo>
                    <a:pt x="1352537" y="404672"/>
                  </a:lnTo>
                  <a:lnTo>
                    <a:pt x="1354950" y="404672"/>
                  </a:lnTo>
                  <a:lnTo>
                    <a:pt x="1354797" y="403402"/>
                  </a:lnTo>
                  <a:lnTo>
                    <a:pt x="1352664" y="403402"/>
                  </a:lnTo>
                  <a:lnTo>
                    <a:pt x="1352664" y="402132"/>
                  </a:lnTo>
                  <a:lnTo>
                    <a:pt x="1354937" y="403402"/>
                  </a:lnTo>
                  <a:lnTo>
                    <a:pt x="1355013" y="402132"/>
                  </a:lnTo>
                  <a:lnTo>
                    <a:pt x="1354239" y="402132"/>
                  </a:lnTo>
                  <a:lnTo>
                    <a:pt x="1353553" y="400862"/>
                  </a:lnTo>
                  <a:lnTo>
                    <a:pt x="1352867" y="399592"/>
                  </a:lnTo>
                  <a:lnTo>
                    <a:pt x="1355750" y="398322"/>
                  </a:lnTo>
                  <a:lnTo>
                    <a:pt x="1353223" y="398322"/>
                  </a:lnTo>
                  <a:lnTo>
                    <a:pt x="1354099" y="395782"/>
                  </a:lnTo>
                  <a:lnTo>
                    <a:pt x="1355915" y="395782"/>
                  </a:lnTo>
                  <a:lnTo>
                    <a:pt x="1356131" y="394512"/>
                  </a:lnTo>
                  <a:lnTo>
                    <a:pt x="1355813" y="394512"/>
                  </a:lnTo>
                  <a:lnTo>
                    <a:pt x="1355077" y="391972"/>
                  </a:lnTo>
                  <a:lnTo>
                    <a:pt x="1355318" y="391972"/>
                  </a:lnTo>
                  <a:lnTo>
                    <a:pt x="1356093" y="389432"/>
                  </a:lnTo>
                  <a:lnTo>
                    <a:pt x="1350797" y="388162"/>
                  </a:lnTo>
                  <a:lnTo>
                    <a:pt x="1353667" y="391972"/>
                  </a:lnTo>
                  <a:lnTo>
                    <a:pt x="1351089" y="391972"/>
                  </a:lnTo>
                  <a:lnTo>
                    <a:pt x="1351089" y="412292"/>
                  </a:lnTo>
                  <a:lnTo>
                    <a:pt x="1350073" y="413562"/>
                  </a:lnTo>
                  <a:lnTo>
                    <a:pt x="1349971" y="412292"/>
                  </a:lnTo>
                  <a:lnTo>
                    <a:pt x="1350200" y="411022"/>
                  </a:lnTo>
                  <a:lnTo>
                    <a:pt x="1350429" y="412292"/>
                  </a:lnTo>
                  <a:lnTo>
                    <a:pt x="1351089" y="412292"/>
                  </a:lnTo>
                  <a:lnTo>
                    <a:pt x="1351089" y="391972"/>
                  </a:lnTo>
                  <a:lnTo>
                    <a:pt x="1349362" y="391972"/>
                  </a:lnTo>
                  <a:lnTo>
                    <a:pt x="1349514" y="390702"/>
                  </a:lnTo>
                  <a:lnTo>
                    <a:pt x="1349667" y="389432"/>
                  </a:lnTo>
                  <a:lnTo>
                    <a:pt x="1349819" y="388162"/>
                  </a:lnTo>
                  <a:lnTo>
                    <a:pt x="1350264" y="384352"/>
                  </a:lnTo>
                  <a:lnTo>
                    <a:pt x="1351965" y="388162"/>
                  </a:lnTo>
                  <a:lnTo>
                    <a:pt x="1354543" y="388162"/>
                  </a:lnTo>
                  <a:lnTo>
                    <a:pt x="1357972" y="390702"/>
                  </a:lnTo>
                  <a:lnTo>
                    <a:pt x="1358569" y="389432"/>
                  </a:lnTo>
                  <a:lnTo>
                    <a:pt x="1358747" y="385622"/>
                  </a:lnTo>
                  <a:lnTo>
                    <a:pt x="1358506" y="384352"/>
                  </a:lnTo>
                  <a:lnTo>
                    <a:pt x="1355763" y="384352"/>
                  </a:lnTo>
                  <a:lnTo>
                    <a:pt x="1358328" y="383082"/>
                  </a:lnTo>
                  <a:lnTo>
                    <a:pt x="1351775" y="381812"/>
                  </a:lnTo>
                  <a:lnTo>
                    <a:pt x="1353908" y="376732"/>
                  </a:lnTo>
                  <a:lnTo>
                    <a:pt x="1354442" y="375462"/>
                  </a:lnTo>
                  <a:lnTo>
                    <a:pt x="1356461" y="376732"/>
                  </a:lnTo>
                  <a:lnTo>
                    <a:pt x="1356766" y="378002"/>
                  </a:lnTo>
                  <a:lnTo>
                    <a:pt x="1357147" y="378002"/>
                  </a:lnTo>
                  <a:lnTo>
                    <a:pt x="1357515" y="376732"/>
                  </a:lnTo>
                  <a:lnTo>
                    <a:pt x="1358315" y="375462"/>
                  </a:lnTo>
                  <a:lnTo>
                    <a:pt x="1355877" y="375462"/>
                  </a:lnTo>
                  <a:lnTo>
                    <a:pt x="1356067" y="374192"/>
                  </a:lnTo>
                  <a:lnTo>
                    <a:pt x="1356258" y="372922"/>
                  </a:lnTo>
                  <a:lnTo>
                    <a:pt x="1356550" y="370382"/>
                  </a:lnTo>
                  <a:lnTo>
                    <a:pt x="1357642" y="367842"/>
                  </a:lnTo>
                  <a:lnTo>
                    <a:pt x="1357376" y="363207"/>
                  </a:lnTo>
                  <a:lnTo>
                    <a:pt x="1357376" y="364032"/>
                  </a:lnTo>
                  <a:lnTo>
                    <a:pt x="1357376" y="365302"/>
                  </a:lnTo>
                  <a:lnTo>
                    <a:pt x="1355890" y="366255"/>
                  </a:lnTo>
                  <a:lnTo>
                    <a:pt x="1355890" y="369112"/>
                  </a:lnTo>
                  <a:lnTo>
                    <a:pt x="1355153" y="370027"/>
                  </a:lnTo>
                  <a:lnTo>
                    <a:pt x="1355153" y="370928"/>
                  </a:lnTo>
                  <a:lnTo>
                    <a:pt x="1353286" y="371652"/>
                  </a:lnTo>
                  <a:lnTo>
                    <a:pt x="1353832" y="371652"/>
                  </a:lnTo>
                  <a:lnTo>
                    <a:pt x="1353616" y="372922"/>
                  </a:lnTo>
                  <a:lnTo>
                    <a:pt x="1350327" y="372922"/>
                  </a:lnTo>
                  <a:lnTo>
                    <a:pt x="1350327" y="376732"/>
                  </a:lnTo>
                  <a:lnTo>
                    <a:pt x="1347749" y="376732"/>
                  </a:lnTo>
                  <a:lnTo>
                    <a:pt x="1347749" y="409752"/>
                  </a:lnTo>
                  <a:lnTo>
                    <a:pt x="1344206" y="414832"/>
                  </a:lnTo>
                  <a:lnTo>
                    <a:pt x="1343875" y="414832"/>
                  </a:lnTo>
                  <a:lnTo>
                    <a:pt x="1343875" y="428802"/>
                  </a:lnTo>
                  <a:lnTo>
                    <a:pt x="1343063" y="429082"/>
                  </a:lnTo>
                  <a:lnTo>
                    <a:pt x="1343063" y="442772"/>
                  </a:lnTo>
                  <a:lnTo>
                    <a:pt x="1342682" y="442772"/>
                  </a:lnTo>
                  <a:lnTo>
                    <a:pt x="1342682" y="463092"/>
                  </a:lnTo>
                  <a:lnTo>
                    <a:pt x="1342263" y="463092"/>
                  </a:lnTo>
                  <a:lnTo>
                    <a:pt x="1340294" y="461822"/>
                  </a:lnTo>
                  <a:lnTo>
                    <a:pt x="1340612" y="460552"/>
                  </a:lnTo>
                  <a:lnTo>
                    <a:pt x="1341462" y="461822"/>
                  </a:lnTo>
                  <a:lnTo>
                    <a:pt x="1342682" y="463092"/>
                  </a:lnTo>
                  <a:lnTo>
                    <a:pt x="1342682" y="442772"/>
                  </a:lnTo>
                  <a:lnTo>
                    <a:pt x="1340167" y="442772"/>
                  </a:lnTo>
                  <a:lnTo>
                    <a:pt x="1340065" y="441502"/>
                  </a:lnTo>
                  <a:lnTo>
                    <a:pt x="1339799" y="441502"/>
                  </a:lnTo>
                  <a:lnTo>
                    <a:pt x="1339938" y="440232"/>
                  </a:lnTo>
                  <a:lnTo>
                    <a:pt x="1340840" y="440232"/>
                  </a:lnTo>
                  <a:lnTo>
                    <a:pt x="1341678" y="441502"/>
                  </a:lnTo>
                  <a:lnTo>
                    <a:pt x="1343063" y="442772"/>
                  </a:lnTo>
                  <a:lnTo>
                    <a:pt x="1343063" y="429082"/>
                  </a:lnTo>
                  <a:lnTo>
                    <a:pt x="1340129" y="430072"/>
                  </a:lnTo>
                  <a:lnTo>
                    <a:pt x="1339367" y="430072"/>
                  </a:lnTo>
                  <a:lnTo>
                    <a:pt x="1338300" y="428802"/>
                  </a:lnTo>
                  <a:lnTo>
                    <a:pt x="1343875" y="428802"/>
                  </a:lnTo>
                  <a:lnTo>
                    <a:pt x="1343875" y="414832"/>
                  </a:lnTo>
                  <a:lnTo>
                    <a:pt x="1342974" y="414832"/>
                  </a:lnTo>
                  <a:lnTo>
                    <a:pt x="1343723" y="413562"/>
                  </a:lnTo>
                  <a:lnTo>
                    <a:pt x="1342263" y="412292"/>
                  </a:lnTo>
                  <a:lnTo>
                    <a:pt x="1345323" y="412292"/>
                  </a:lnTo>
                  <a:lnTo>
                    <a:pt x="1344523" y="411022"/>
                  </a:lnTo>
                  <a:lnTo>
                    <a:pt x="1343444" y="411022"/>
                  </a:lnTo>
                  <a:lnTo>
                    <a:pt x="1346301" y="409752"/>
                  </a:lnTo>
                  <a:lnTo>
                    <a:pt x="1344574" y="408482"/>
                  </a:lnTo>
                  <a:lnTo>
                    <a:pt x="1343253" y="408482"/>
                  </a:lnTo>
                  <a:lnTo>
                    <a:pt x="1344320" y="407212"/>
                  </a:lnTo>
                  <a:lnTo>
                    <a:pt x="1345628" y="408482"/>
                  </a:lnTo>
                  <a:lnTo>
                    <a:pt x="1347749" y="409752"/>
                  </a:lnTo>
                  <a:lnTo>
                    <a:pt x="1347749" y="376732"/>
                  </a:lnTo>
                  <a:lnTo>
                    <a:pt x="1346530" y="376732"/>
                  </a:lnTo>
                  <a:lnTo>
                    <a:pt x="1346530" y="386892"/>
                  </a:lnTo>
                  <a:lnTo>
                    <a:pt x="1345768" y="386892"/>
                  </a:lnTo>
                  <a:lnTo>
                    <a:pt x="1345768" y="400862"/>
                  </a:lnTo>
                  <a:lnTo>
                    <a:pt x="1343482" y="399592"/>
                  </a:lnTo>
                  <a:lnTo>
                    <a:pt x="1342796" y="398322"/>
                  </a:lnTo>
                  <a:lnTo>
                    <a:pt x="1345438" y="398322"/>
                  </a:lnTo>
                  <a:lnTo>
                    <a:pt x="1345768" y="400862"/>
                  </a:lnTo>
                  <a:lnTo>
                    <a:pt x="1345768" y="386892"/>
                  </a:lnTo>
                  <a:lnTo>
                    <a:pt x="1343952" y="386892"/>
                  </a:lnTo>
                  <a:lnTo>
                    <a:pt x="1344485" y="388162"/>
                  </a:lnTo>
                  <a:lnTo>
                    <a:pt x="1344104" y="388162"/>
                  </a:lnTo>
                  <a:lnTo>
                    <a:pt x="1344104" y="390702"/>
                  </a:lnTo>
                  <a:lnTo>
                    <a:pt x="1340967" y="390702"/>
                  </a:lnTo>
                  <a:lnTo>
                    <a:pt x="1342199" y="389432"/>
                  </a:lnTo>
                  <a:lnTo>
                    <a:pt x="1343812" y="389432"/>
                  </a:lnTo>
                  <a:lnTo>
                    <a:pt x="1344104" y="390702"/>
                  </a:lnTo>
                  <a:lnTo>
                    <a:pt x="1344104" y="388162"/>
                  </a:lnTo>
                  <a:lnTo>
                    <a:pt x="1341653" y="388162"/>
                  </a:lnTo>
                  <a:lnTo>
                    <a:pt x="1337398" y="388162"/>
                  </a:lnTo>
                  <a:lnTo>
                    <a:pt x="1338173" y="386892"/>
                  </a:lnTo>
                  <a:lnTo>
                    <a:pt x="1339405" y="386892"/>
                  </a:lnTo>
                  <a:lnTo>
                    <a:pt x="1341653" y="388162"/>
                  </a:lnTo>
                  <a:lnTo>
                    <a:pt x="1341310" y="386892"/>
                  </a:lnTo>
                  <a:lnTo>
                    <a:pt x="1340967" y="385622"/>
                  </a:lnTo>
                  <a:lnTo>
                    <a:pt x="1340624" y="384352"/>
                  </a:lnTo>
                  <a:lnTo>
                    <a:pt x="1344383" y="385622"/>
                  </a:lnTo>
                  <a:lnTo>
                    <a:pt x="1346530" y="386892"/>
                  </a:lnTo>
                  <a:lnTo>
                    <a:pt x="1346530" y="376732"/>
                  </a:lnTo>
                  <a:lnTo>
                    <a:pt x="1345793" y="376732"/>
                  </a:lnTo>
                  <a:lnTo>
                    <a:pt x="1345844" y="374192"/>
                  </a:lnTo>
                  <a:lnTo>
                    <a:pt x="1345996" y="374192"/>
                  </a:lnTo>
                  <a:lnTo>
                    <a:pt x="1346962" y="375462"/>
                  </a:lnTo>
                  <a:lnTo>
                    <a:pt x="1350327" y="376732"/>
                  </a:lnTo>
                  <a:lnTo>
                    <a:pt x="1350327" y="372922"/>
                  </a:lnTo>
                  <a:lnTo>
                    <a:pt x="1349438" y="372922"/>
                  </a:lnTo>
                  <a:lnTo>
                    <a:pt x="1349717" y="371652"/>
                  </a:lnTo>
                  <a:lnTo>
                    <a:pt x="1348041" y="370420"/>
                  </a:lnTo>
                  <a:lnTo>
                    <a:pt x="1348028" y="367842"/>
                  </a:lnTo>
                  <a:lnTo>
                    <a:pt x="1353362" y="367842"/>
                  </a:lnTo>
                  <a:lnTo>
                    <a:pt x="1354645" y="369112"/>
                  </a:lnTo>
                  <a:lnTo>
                    <a:pt x="1353261" y="369112"/>
                  </a:lnTo>
                  <a:lnTo>
                    <a:pt x="1355153" y="370928"/>
                  </a:lnTo>
                  <a:lnTo>
                    <a:pt x="1355153" y="370027"/>
                  </a:lnTo>
                  <a:lnTo>
                    <a:pt x="1354861" y="370382"/>
                  </a:lnTo>
                  <a:lnTo>
                    <a:pt x="1354772" y="367842"/>
                  </a:lnTo>
                  <a:lnTo>
                    <a:pt x="1355217" y="367842"/>
                  </a:lnTo>
                  <a:lnTo>
                    <a:pt x="1355890" y="369112"/>
                  </a:lnTo>
                  <a:lnTo>
                    <a:pt x="1355890" y="366255"/>
                  </a:lnTo>
                  <a:lnTo>
                    <a:pt x="1354467" y="367157"/>
                  </a:lnTo>
                  <a:lnTo>
                    <a:pt x="1349590" y="362762"/>
                  </a:lnTo>
                  <a:lnTo>
                    <a:pt x="1351521" y="362762"/>
                  </a:lnTo>
                  <a:lnTo>
                    <a:pt x="1351445" y="361492"/>
                  </a:lnTo>
                  <a:lnTo>
                    <a:pt x="1350987" y="361492"/>
                  </a:lnTo>
                  <a:lnTo>
                    <a:pt x="1350213" y="360222"/>
                  </a:lnTo>
                  <a:lnTo>
                    <a:pt x="1350505" y="358952"/>
                  </a:lnTo>
                  <a:lnTo>
                    <a:pt x="1352410" y="358952"/>
                  </a:lnTo>
                  <a:lnTo>
                    <a:pt x="1352791" y="360222"/>
                  </a:lnTo>
                  <a:lnTo>
                    <a:pt x="1354010" y="360222"/>
                  </a:lnTo>
                  <a:lnTo>
                    <a:pt x="1352892" y="364032"/>
                  </a:lnTo>
                  <a:lnTo>
                    <a:pt x="1357376" y="364032"/>
                  </a:lnTo>
                  <a:lnTo>
                    <a:pt x="1357376" y="363207"/>
                  </a:lnTo>
                  <a:lnTo>
                    <a:pt x="1357350" y="362762"/>
                  </a:lnTo>
                  <a:lnTo>
                    <a:pt x="1356588" y="361492"/>
                  </a:lnTo>
                  <a:lnTo>
                    <a:pt x="1355496" y="360222"/>
                  </a:lnTo>
                  <a:lnTo>
                    <a:pt x="1354937" y="359587"/>
                  </a:lnTo>
                  <a:lnTo>
                    <a:pt x="1355242" y="357682"/>
                  </a:lnTo>
                  <a:lnTo>
                    <a:pt x="1353718" y="356412"/>
                  </a:lnTo>
                  <a:lnTo>
                    <a:pt x="1355305" y="356412"/>
                  </a:lnTo>
                  <a:lnTo>
                    <a:pt x="1355140" y="353872"/>
                  </a:lnTo>
                  <a:lnTo>
                    <a:pt x="1355013" y="350062"/>
                  </a:lnTo>
                  <a:lnTo>
                    <a:pt x="1348562" y="347522"/>
                  </a:lnTo>
                  <a:lnTo>
                    <a:pt x="1347838" y="347522"/>
                  </a:lnTo>
                  <a:lnTo>
                    <a:pt x="1347838" y="356412"/>
                  </a:lnTo>
                  <a:lnTo>
                    <a:pt x="1347774" y="358952"/>
                  </a:lnTo>
                  <a:lnTo>
                    <a:pt x="1347089" y="357682"/>
                  </a:lnTo>
                  <a:lnTo>
                    <a:pt x="1346212" y="356412"/>
                  </a:lnTo>
                  <a:lnTo>
                    <a:pt x="1347749" y="356412"/>
                  </a:lnTo>
                  <a:lnTo>
                    <a:pt x="1345996" y="355142"/>
                  </a:lnTo>
                  <a:lnTo>
                    <a:pt x="1345844" y="355142"/>
                  </a:lnTo>
                  <a:lnTo>
                    <a:pt x="1345844" y="358952"/>
                  </a:lnTo>
                  <a:lnTo>
                    <a:pt x="1343939" y="358952"/>
                  </a:lnTo>
                  <a:lnTo>
                    <a:pt x="1343761" y="357682"/>
                  </a:lnTo>
                  <a:lnTo>
                    <a:pt x="1345819" y="357682"/>
                  </a:lnTo>
                  <a:lnTo>
                    <a:pt x="1345844" y="358952"/>
                  </a:lnTo>
                  <a:lnTo>
                    <a:pt x="1345844" y="355142"/>
                  </a:lnTo>
                  <a:lnTo>
                    <a:pt x="1345552" y="355142"/>
                  </a:lnTo>
                  <a:lnTo>
                    <a:pt x="1345552" y="356412"/>
                  </a:lnTo>
                  <a:lnTo>
                    <a:pt x="1342377" y="356412"/>
                  </a:lnTo>
                  <a:lnTo>
                    <a:pt x="1342072" y="355142"/>
                  </a:lnTo>
                  <a:lnTo>
                    <a:pt x="1342047" y="352602"/>
                  </a:lnTo>
                  <a:lnTo>
                    <a:pt x="1345476" y="352602"/>
                  </a:lnTo>
                  <a:lnTo>
                    <a:pt x="1346187" y="351332"/>
                  </a:lnTo>
                  <a:lnTo>
                    <a:pt x="1347431" y="353872"/>
                  </a:lnTo>
                  <a:lnTo>
                    <a:pt x="1347825" y="355142"/>
                  </a:lnTo>
                  <a:lnTo>
                    <a:pt x="1347749" y="356412"/>
                  </a:lnTo>
                  <a:lnTo>
                    <a:pt x="1347838" y="347522"/>
                  </a:lnTo>
                  <a:lnTo>
                    <a:pt x="1347685" y="343712"/>
                  </a:lnTo>
                  <a:lnTo>
                    <a:pt x="1349959" y="344982"/>
                  </a:lnTo>
                  <a:lnTo>
                    <a:pt x="1348816" y="343712"/>
                  </a:lnTo>
                  <a:lnTo>
                    <a:pt x="1346606" y="341172"/>
                  </a:lnTo>
                  <a:lnTo>
                    <a:pt x="1349527" y="338632"/>
                  </a:lnTo>
                  <a:lnTo>
                    <a:pt x="1350962" y="342442"/>
                  </a:lnTo>
                  <a:lnTo>
                    <a:pt x="1354658" y="342442"/>
                  </a:lnTo>
                  <a:lnTo>
                    <a:pt x="1355801" y="346252"/>
                  </a:lnTo>
                  <a:lnTo>
                    <a:pt x="1356080" y="343712"/>
                  </a:lnTo>
                  <a:lnTo>
                    <a:pt x="1356220" y="341172"/>
                  </a:lnTo>
                  <a:lnTo>
                    <a:pt x="1356245" y="338632"/>
                  </a:lnTo>
                  <a:lnTo>
                    <a:pt x="1357985" y="338632"/>
                  </a:lnTo>
                  <a:lnTo>
                    <a:pt x="1358125" y="337769"/>
                  </a:lnTo>
                  <a:lnTo>
                    <a:pt x="1358303" y="338836"/>
                  </a:lnTo>
                  <a:lnTo>
                    <a:pt x="1358303" y="339331"/>
                  </a:lnTo>
                  <a:lnTo>
                    <a:pt x="1358531" y="339496"/>
                  </a:lnTo>
                  <a:lnTo>
                    <a:pt x="1358760" y="339153"/>
                  </a:lnTo>
                  <a:lnTo>
                    <a:pt x="1359306" y="338429"/>
                  </a:lnTo>
                  <a:lnTo>
                    <a:pt x="1358150" y="337667"/>
                  </a:lnTo>
                  <a:lnTo>
                    <a:pt x="1358201" y="337362"/>
                  </a:lnTo>
                  <a:lnTo>
                    <a:pt x="1359052" y="332282"/>
                  </a:lnTo>
                  <a:lnTo>
                    <a:pt x="1359687" y="328472"/>
                  </a:lnTo>
                  <a:lnTo>
                    <a:pt x="1357261" y="328472"/>
                  </a:lnTo>
                  <a:lnTo>
                    <a:pt x="1357325" y="327202"/>
                  </a:lnTo>
                  <a:lnTo>
                    <a:pt x="1357998" y="327202"/>
                  </a:lnTo>
                  <a:lnTo>
                    <a:pt x="1358823" y="325932"/>
                  </a:lnTo>
                  <a:lnTo>
                    <a:pt x="1357591" y="324662"/>
                  </a:lnTo>
                  <a:lnTo>
                    <a:pt x="1356753" y="323392"/>
                  </a:lnTo>
                  <a:lnTo>
                    <a:pt x="1357045" y="323392"/>
                  </a:lnTo>
                  <a:lnTo>
                    <a:pt x="1358176" y="322122"/>
                  </a:lnTo>
                  <a:lnTo>
                    <a:pt x="1359369" y="320852"/>
                  </a:lnTo>
                  <a:lnTo>
                    <a:pt x="1358988" y="320852"/>
                  </a:lnTo>
                  <a:lnTo>
                    <a:pt x="1358290" y="319582"/>
                  </a:lnTo>
                  <a:lnTo>
                    <a:pt x="1357236" y="319582"/>
                  </a:lnTo>
                  <a:lnTo>
                    <a:pt x="1357757" y="318312"/>
                  </a:lnTo>
                  <a:lnTo>
                    <a:pt x="1358734" y="318312"/>
                  </a:lnTo>
                  <a:lnTo>
                    <a:pt x="1359268" y="315772"/>
                  </a:lnTo>
                  <a:lnTo>
                    <a:pt x="1359535" y="314502"/>
                  </a:lnTo>
                  <a:lnTo>
                    <a:pt x="1357528" y="314502"/>
                  </a:lnTo>
                  <a:lnTo>
                    <a:pt x="1357528" y="318312"/>
                  </a:lnTo>
                  <a:lnTo>
                    <a:pt x="1357160" y="319582"/>
                  </a:lnTo>
                  <a:lnTo>
                    <a:pt x="1356487" y="319582"/>
                  </a:lnTo>
                  <a:lnTo>
                    <a:pt x="1355293" y="319582"/>
                  </a:lnTo>
                  <a:lnTo>
                    <a:pt x="1355293" y="334822"/>
                  </a:lnTo>
                  <a:lnTo>
                    <a:pt x="1355026" y="335762"/>
                  </a:lnTo>
                  <a:lnTo>
                    <a:pt x="1355026" y="338632"/>
                  </a:lnTo>
                  <a:lnTo>
                    <a:pt x="1352956" y="338632"/>
                  </a:lnTo>
                  <a:lnTo>
                    <a:pt x="1352956" y="341172"/>
                  </a:lnTo>
                  <a:lnTo>
                    <a:pt x="1351140" y="341172"/>
                  </a:lnTo>
                  <a:lnTo>
                    <a:pt x="1351368" y="338632"/>
                  </a:lnTo>
                  <a:lnTo>
                    <a:pt x="1351711" y="338632"/>
                  </a:lnTo>
                  <a:lnTo>
                    <a:pt x="1352473" y="339902"/>
                  </a:lnTo>
                  <a:lnTo>
                    <a:pt x="1352956" y="341172"/>
                  </a:lnTo>
                  <a:lnTo>
                    <a:pt x="1352956" y="338632"/>
                  </a:lnTo>
                  <a:lnTo>
                    <a:pt x="1352804" y="338632"/>
                  </a:lnTo>
                  <a:lnTo>
                    <a:pt x="1354658" y="337604"/>
                  </a:lnTo>
                  <a:lnTo>
                    <a:pt x="1355026" y="338632"/>
                  </a:lnTo>
                  <a:lnTo>
                    <a:pt x="1355026" y="335762"/>
                  </a:lnTo>
                  <a:lnTo>
                    <a:pt x="1354569" y="337362"/>
                  </a:lnTo>
                  <a:lnTo>
                    <a:pt x="1353731" y="337362"/>
                  </a:lnTo>
                  <a:lnTo>
                    <a:pt x="1352448" y="336092"/>
                  </a:lnTo>
                  <a:lnTo>
                    <a:pt x="1354696" y="334822"/>
                  </a:lnTo>
                  <a:lnTo>
                    <a:pt x="1352410" y="333552"/>
                  </a:lnTo>
                  <a:lnTo>
                    <a:pt x="1351191" y="333552"/>
                  </a:lnTo>
                  <a:lnTo>
                    <a:pt x="1352626" y="332282"/>
                  </a:lnTo>
                  <a:lnTo>
                    <a:pt x="1355293" y="334822"/>
                  </a:lnTo>
                  <a:lnTo>
                    <a:pt x="1355293" y="319582"/>
                  </a:lnTo>
                  <a:lnTo>
                    <a:pt x="1355153" y="319582"/>
                  </a:lnTo>
                  <a:lnTo>
                    <a:pt x="1354010" y="318312"/>
                  </a:lnTo>
                  <a:lnTo>
                    <a:pt x="1356487" y="319582"/>
                  </a:lnTo>
                  <a:lnTo>
                    <a:pt x="1356461" y="318312"/>
                  </a:lnTo>
                  <a:lnTo>
                    <a:pt x="1357528" y="318312"/>
                  </a:lnTo>
                  <a:lnTo>
                    <a:pt x="1357528" y="314502"/>
                  </a:lnTo>
                  <a:lnTo>
                    <a:pt x="1357363" y="314502"/>
                  </a:lnTo>
                  <a:lnTo>
                    <a:pt x="1356982" y="311962"/>
                  </a:lnTo>
                  <a:lnTo>
                    <a:pt x="1356817" y="310870"/>
                  </a:lnTo>
                  <a:lnTo>
                    <a:pt x="1356817" y="317042"/>
                  </a:lnTo>
                  <a:lnTo>
                    <a:pt x="1353756" y="317042"/>
                  </a:lnTo>
                  <a:lnTo>
                    <a:pt x="1353997" y="315772"/>
                  </a:lnTo>
                  <a:lnTo>
                    <a:pt x="1355953" y="315772"/>
                  </a:lnTo>
                  <a:lnTo>
                    <a:pt x="1356817" y="317042"/>
                  </a:lnTo>
                  <a:lnTo>
                    <a:pt x="1356817" y="310870"/>
                  </a:lnTo>
                  <a:lnTo>
                    <a:pt x="1356791" y="310692"/>
                  </a:lnTo>
                  <a:lnTo>
                    <a:pt x="1359598" y="311962"/>
                  </a:lnTo>
                  <a:lnTo>
                    <a:pt x="1359814" y="310692"/>
                  </a:lnTo>
                  <a:lnTo>
                    <a:pt x="1356829" y="309422"/>
                  </a:lnTo>
                  <a:lnTo>
                    <a:pt x="1358315" y="308152"/>
                  </a:lnTo>
                  <a:lnTo>
                    <a:pt x="1359293" y="306882"/>
                  </a:lnTo>
                  <a:lnTo>
                    <a:pt x="1356487" y="304342"/>
                  </a:lnTo>
                  <a:lnTo>
                    <a:pt x="1360614" y="305612"/>
                  </a:lnTo>
                  <a:lnTo>
                    <a:pt x="1359408" y="304342"/>
                  </a:lnTo>
                  <a:lnTo>
                    <a:pt x="1358531" y="301802"/>
                  </a:lnTo>
                  <a:lnTo>
                    <a:pt x="1358239" y="301802"/>
                  </a:lnTo>
                  <a:lnTo>
                    <a:pt x="1355864" y="300875"/>
                  </a:lnTo>
                  <a:lnTo>
                    <a:pt x="1356525" y="301802"/>
                  </a:lnTo>
                  <a:lnTo>
                    <a:pt x="1354556" y="301802"/>
                  </a:lnTo>
                  <a:lnTo>
                    <a:pt x="1354556" y="309422"/>
                  </a:lnTo>
                  <a:lnTo>
                    <a:pt x="1353261" y="311962"/>
                  </a:lnTo>
                  <a:lnTo>
                    <a:pt x="1353197" y="311835"/>
                  </a:lnTo>
                  <a:lnTo>
                    <a:pt x="1353197" y="317042"/>
                  </a:lnTo>
                  <a:lnTo>
                    <a:pt x="1349895" y="318312"/>
                  </a:lnTo>
                  <a:lnTo>
                    <a:pt x="1348168" y="319582"/>
                  </a:lnTo>
                  <a:lnTo>
                    <a:pt x="1349070" y="322122"/>
                  </a:lnTo>
                  <a:lnTo>
                    <a:pt x="1347177" y="322122"/>
                  </a:lnTo>
                  <a:lnTo>
                    <a:pt x="1347711" y="319582"/>
                  </a:lnTo>
                  <a:lnTo>
                    <a:pt x="1345780" y="319582"/>
                  </a:lnTo>
                  <a:lnTo>
                    <a:pt x="1345780" y="323392"/>
                  </a:lnTo>
                  <a:lnTo>
                    <a:pt x="1343202" y="323392"/>
                  </a:lnTo>
                  <a:lnTo>
                    <a:pt x="1343202" y="327202"/>
                  </a:lnTo>
                  <a:lnTo>
                    <a:pt x="1342186" y="325932"/>
                  </a:lnTo>
                  <a:lnTo>
                    <a:pt x="1343177" y="324662"/>
                  </a:lnTo>
                  <a:lnTo>
                    <a:pt x="1343202" y="327202"/>
                  </a:lnTo>
                  <a:lnTo>
                    <a:pt x="1343202" y="323392"/>
                  </a:lnTo>
                  <a:lnTo>
                    <a:pt x="1342910" y="323392"/>
                  </a:lnTo>
                  <a:lnTo>
                    <a:pt x="1342898" y="322122"/>
                  </a:lnTo>
                  <a:lnTo>
                    <a:pt x="1341386" y="322122"/>
                  </a:lnTo>
                  <a:lnTo>
                    <a:pt x="1341361" y="319582"/>
                  </a:lnTo>
                  <a:lnTo>
                    <a:pt x="1342364" y="319582"/>
                  </a:lnTo>
                  <a:lnTo>
                    <a:pt x="1345615" y="322122"/>
                  </a:lnTo>
                  <a:lnTo>
                    <a:pt x="1345780" y="323392"/>
                  </a:lnTo>
                  <a:lnTo>
                    <a:pt x="1345780" y="319582"/>
                  </a:lnTo>
                  <a:lnTo>
                    <a:pt x="1348397" y="315772"/>
                  </a:lnTo>
                  <a:lnTo>
                    <a:pt x="1348740" y="317042"/>
                  </a:lnTo>
                  <a:lnTo>
                    <a:pt x="1349222" y="318312"/>
                  </a:lnTo>
                  <a:lnTo>
                    <a:pt x="1353197" y="317042"/>
                  </a:lnTo>
                  <a:lnTo>
                    <a:pt x="1353197" y="311835"/>
                  </a:lnTo>
                  <a:lnTo>
                    <a:pt x="1352016" y="309422"/>
                  </a:lnTo>
                  <a:lnTo>
                    <a:pt x="1351635" y="308635"/>
                  </a:lnTo>
                  <a:lnTo>
                    <a:pt x="1354556" y="309422"/>
                  </a:lnTo>
                  <a:lnTo>
                    <a:pt x="1354556" y="301802"/>
                  </a:lnTo>
                  <a:lnTo>
                    <a:pt x="1354683" y="300532"/>
                  </a:lnTo>
                  <a:lnTo>
                    <a:pt x="1355013" y="300532"/>
                  </a:lnTo>
                  <a:lnTo>
                    <a:pt x="1355864" y="300875"/>
                  </a:lnTo>
                  <a:lnTo>
                    <a:pt x="1355623" y="300532"/>
                  </a:lnTo>
                  <a:lnTo>
                    <a:pt x="1359433" y="300532"/>
                  </a:lnTo>
                  <a:lnTo>
                    <a:pt x="1359382" y="295452"/>
                  </a:lnTo>
                  <a:lnTo>
                    <a:pt x="1361160" y="295452"/>
                  </a:lnTo>
                  <a:lnTo>
                    <a:pt x="1359966" y="294182"/>
                  </a:lnTo>
                  <a:lnTo>
                    <a:pt x="1358861" y="291642"/>
                  </a:lnTo>
                  <a:lnTo>
                    <a:pt x="1360601" y="291642"/>
                  </a:lnTo>
                  <a:lnTo>
                    <a:pt x="1357363" y="290372"/>
                  </a:lnTo>
                  <a:lnTo>
                    <a:pt x="1356614" y="291642"/>
                  </a:lnTo>
                  <a:lnTo>
                    <a:pt x="1358595" y="292912"/>
                  </a:lnTo>
                  <a:lnTo>
                    <a:pt x="1356575" y="292912"/>
                  </a:lnTo>
                  <a:lnTo>
                    <a:pt x="1356461" y="295452"/>
                  </a:lnTo>
                  <a:lnTo>
                    <a:pt x="1356271" y="292912"/>
                  </a:lnTo>
                  <a:lnTo>
                    <a:pt x="1356169" y="291642"/>
                  </a:lnTo>
                  <a:lnTo>
                    <a:pt x="1355940" y="291642"/>
                  </a:lnTo>
                  <a:lnTo>
                    <a:pt x="1354442" y="292912"/>
                  </a:lnTo>
                  <a:lnTo>
                    <a:pt x="1354416" y="291642"/>
                  </a:lnTo>
                  <a:lnTo>
                    <a:pt x="1356004" y="287832"/>
                  </a:lnTo>
                  <a:lnTo>
                    <a:pt x="1356525" y="286562"/>
                  </a:lnTo>
                  <a:lnTo>
                    <a:pt x="1355953" y="286562"/>
                  </a:lnTo>
                  <a:lnTo>
                    <a:pt x="1356093" y="285292"/>
                  </a:lnTo>
                  <a:lnTo>
                    <a:pt x="1354874" y="285292"/>
                  </a:lnTo>
                  <a:lnTo>
                    <a:pt x="1354874" y="287832"/>
                  </a:lnTo>
                  <a:lnTo>
                    <a:pt x="1354823" y="289102"/>
                  </a:lnTo>
                  <a:lnTo>
                    <a:pt x="1352892" y="289102"/>
                  </a:lnTo>
                  <a:lnTo>
                    <a:pt x="1352816" y="287832"/>
                  </a:lnTo>
                  <a:lnTo>
                    <a:pt x="1354874" y="287832"/>
                  </a:lnTo>
                  <a:lnTo>
                    <a:pt x="1354874" y="285292"/>
                  </a:lnTo>
                  <a:lnTo>
                    <a:pt x="1354721" y="285292"/>
                  </a:lnTo>
                  <a:lnTo>
                    <a:pt x="1354747" y="284022"/>
                  </a:lnTo>
                  <a:lnTo>
                    <a:pt x="1354759" y="281482"/>
                  </a:lnTo>
                  <a:lnTo>
                    <a:pt x="1354747" y="280212"/>
                  </a:lnTo>
                  <a:lnTo>
                    <a:pt x="1354734" y="279247"/>
                  </a:lnTo>
                  <a:lnTo>
                    <a:pt x="1357083" y="280212"/>
                  </a:lnTo>
                  <a:lnTo>
                    <a:pt x="1356334" y="280212"/>
                  </a:lnTo>
                  <a:lnTo>
                    <a:pt x="1356423" y="281482"/>
                  </a:lnTo>
                  <a:lnTo>
                    <a:pt x="1360436" y="281482"/>
                  </a:lnTo>
                  <a:lnTo>
                    <a:pt x="1360512" y="277672"/>
                  </a:lnTo>
                  <a:lnTo>
                    <a:pt x="1360449" y="276402"/>
                  </a:lnTo>
                  <a:lnTo>
                    <a:pt x="1359179" y="275132"/>
                  </a:lnTo>
                  <a:lnTo>
                    <a:pt x="1360690" y="272592"/>
                  </a:lnTo>
                  <a:lnTo>
                    <a:pt x="1358671" y="272592"/>
                  </a:lnTo>
                  <a:lnTo>
                    <a:pt x="1358671" y="277672"/>
                  </a:lnTo>
                  <a:lnTo>
                    <a:pt x="1358620" y="278942"/>
                  </a:lnTo>
                  <a:lnTo>
                    <a:pt x="1357147" y="277672"/>
                  </a:lnTo>
                  <a:lnTo>
                    <a:pt x="1358671" y="277672"/>
                  </a:lnTo>
                  <a:lnTo>
                    <a:pt x="1358671" y="272592"/>
                  </a:lnTo>
                  <a:lnTo>
                    <a:pt x="1359839" y="267512"/>
                  </a:lnTo>
                  <a:lnTo>
                    <a:pt x="1358823" y="266242"/>
                  </a:lnTo>
                  <a:lnTo>
                    <a:pt x="1357909" y="263702"/>
                  </a:lnTo>
                  <a:lnTo>
                    <a:pt x="1359611" y="264972"/>
                  </a:lnTo>
                  <a:lnTo>
                    <a:pt x="1360106" y="264972"/>
                  </a:lnTo>
                  <a:lnTo>
                    <a:pt x="1360411" y="266242"/>
                  </a:lnTo>
                  <a:lnTo>
                    <a:pt x="1362075" y="266242"/>
                  </a:lnTo>
                  <a:lnTo>
                    <a:pt x="1361211" y="263702"/>
                  </a:lnTo>
                  <a:lnTo>
                    <a:pt x="1360144" y="262432"/>
                  </a:lnTo>
                  <a:lnTo>
                    <a:pt x="1359916" y="262432"/>
                  </a:lnTo>
                  <a:lnTo>
                    <a:pt x="1360665" y="261162"/>
                  </a:lnTo>
                  <a:lnTo>
                    <a:pt x="1359496" y="260616"/>
                  </a:lnTo>
                  <a:lnTo>
                    <a:pt x="1361643" y="259892"/>
                  </a:lnTo>
                  <a:lnTo>
                    <a:pt x="1360385" y="257352"/>
                  </a:lnTo>
                  <a:lnTo>
                    <a:pt x="1359306" y="254812"/>
                  </a:lnTo>
                  <a:lnTo>
                    <a:pt x="1361338" y="252272"/>
                  </a:lnTo>
                  <a:lnTo>
                    <a:pt x="1359776" y="251002"/>
                  </a:lnTo>
                  <a:lnTo>
                    <a:pt x="1359166" y="249732"/>
                  </a:lnTo>
                  <a:lnTo>
                    <a:pt x="1359763" y="248462"/>
                  </a:lnTo>
                  <a:lnTo>
                    <a:pt x="1358328" y="247434"/>
                  </a:lnTo>
                  <a:lnTo>
                    <a:pt x="1358328" y="249732"/>
                  </a:lnTo>
                  <a:lnTo>
                    <a:pt x="1357617" y="250380"/>
                  </a:lnTo>
                  <a:lnTo>
                    <a:pt x="1357617" y="259600"/>
                  </a:lnTo>
                  <a:lnTo>
                    <a:pt x="1356398" y="258622"/>
                  </a:lnTo>
                  <a:lnTo>
                    <a:pt x="1355521" y="258622"/>
                  </a:lnTo>
                  <a:lnTo>
                    <a:pt x="1355521" y="278942"/>
                  </a:lnTo>
                  <a:lnTo>
                    <a:pt x="1354734" y="278942"/>
                  </a:lnTo>
                  <a:lnTo>
                    <a:pt x="1354010" y="278942"/>
                  </a:lnTo>
                  <a:lnTo>
                    <a:pt x="1353464" y="278942"/>
                  </a:lnTo>
                  <a:lnTo>
                    <a:pt x="1353693" y="277672"/>
                  </a:lnTo>
                  <a:lnTo>
                    <a:pt x="1354328" y="277672"/>
                  </a:lnTo>
                  <a:lnTo>
                    <a:pt x="1355521" y="278942"/>
                  </a:lnTo>
                  <a:lnTo>
                    <a:pt x="1355521" y="258622"/>
                  </a:lnTo>
                  <a:lnTo>
                    <a:pt x="1355318" y="258622"/>
                  </a:lnTo>
                  <a:lnTo>
                    <a:pt x="1355318" y="261162"/>
                  </a:lnTo>
                  <a:lnTo>
                    <a:pt x="1353273" y="261162"/>
                  </a:lnTo>
                  <a:lnTo>
                    <a:pt x="1353477" y="259892"/>
                  </a:lnTo>
                  <a:lnTo>
                    <a:pt x="1354404" y="259892"/>
                  </a:lnTo>
                  <a:lnTo>
                    <a:pt x="1355318" y="261162"/>
                  </a:lnTo>
                  <a:lnTo>
                    <a:pt x="1355318" y="258622"/>
                  </a:lnTo>
                  <a:lnTo>
                    <a:pt x="1354302" y="258622"/>
                  </a:lnTo>
                  <a:lnTo>
                    <a:pt x="1356487" y="257352"/>
                  </a:lnTo>
                  <a:lnTo>
                    <a:pt x="1354251" y="257352"/>
                  </a:lnTo>
                  <a:lnTo>
                    <a:pt x="1354239" y="256082"/>
                  </a:lnTo>
                  <a:lnTo>
                    <a:pt x="1354239" y="254812"/>
                  </a:lnTo>
                  <a:lnTo>
                    <a:pt x="1354213" y="253555"/>
                  </a:lnTo>
                  <a:lnTo>
                    <a:pt x="1352194" y="254457"/>
                  </a:lnTo>
                  <a:lnTo>
                    <a:pt x="1352194" y="295452"/>
                  </a:lnTo>
                  <a:lnTo>
                    <a:pt x="1351076" y="295198"/>
                  </a:lnTo>
                  <a:lnTo>
                    <a:pt x="1351076" y="308495"/>
                  </a:lnTo>
                  <a:lnTo>
                    <a:pt x="1350149" y="309422"/>
                  </a:lnTo>
                  <a:lnTo>
                    <a:pt x="1348790" y="308152"/>
                  </a:lnTo>
                  <a:lnTo>
                    <a:pt x="1346771" y="306882"/>
                  </a:lnTo>
                  <a:lnTo>
                    <a:pt x="1344383" y="308152"/>
                  </a:lnTo>
                  <a:lnTo>
                    <a:pt x="1345895" y="306882"/>
                  </a:lnTo>
                  <a:lnTo>
                    <a:pt x="1348016" y="304342"/>
                  </a:lnTo>
                  <a:lnTo>
                    <a:pt x="1347558" y="306882"/>
                  </a:lnTo>
                  <a:lnTo>
                    <a:pt x="1349844" y="308152"/>
                  </a:lnTo>
                  <a:lnTo>
                    <a:pt x="1351076" y="308495"/>
                  </a:lnTo>
                  <a:lnTo>
                    <a:pt x="1351076" y="295198"/>
                  </a:lnTo>
                  <a:lnTo>
                    <a:pt x="1346822" y="294208"/>
                  </a:lnTo>
                  <a:lnTo>
                    <a:pt x="1347698" y="296722"/>
                  </a:lnTo>
                  <a:lnTo>
                    <a:pt x="1347978" y="296722"/>
                  </a:lnTo>
                  <a:lnTo>
                    <a:pt x="1350454" y="295452"/>
                  </a:lnTo>
                  <a:lnTo>
                    <a:pt x="1350721" y="299262"/>
                  </a:lnTo>
                  <a:lnTo>
                    <a:pt x="1348295" y="297992"/>
                  </a:lnTo>
                  <a:lnTo>
                    <a:pt x="1346923" y="297992"/>
                  </a:lnTo>
                  <a:lnTo>
                    <a:pt x="1346847" y="296722"/>
                  </a:lnTo>
                  <a:lnTo>
                    <a:pt x="1347698" y="296722"/>
                  </a:lnTo>
                  <a:lnTo>
                    <a:pt x="1343888" y="294182"/>
                  </a:lnTo>
                  <a:lnTo>
                    <a:pt x="1344117" y="295452"/>
                  </a:lnTo>
                  <a:lnTo>
                    <a:pt x="1344434" y="297992"/>
                  </a:lnTo>
                  <a:lnTo>
                    <a:pt x="1344079" y="299262"/>
                  </a:lnTo>
                  <a:lnTo>
                    <a:pt x="1342872" y="297992"/>
                  </a:lnTo>
                  <a:lnTo>
                    <a:pt x="1340904" y="297992"/>
                  </a:lnTo>
                  <a:lnTo>
                    <a:pt x="1343367" y="296722"/>
                  </a:lnTo>
                  <a:lnTo>
                    <a:pt x="1342288" y="295452"/>
                  </a:lnTo>
                  <a:lnTo>
                    <a:pt x="1340866" y="294208"/>
                  </a:lnTo>
                  <a:lnTo>
                    <a:pt x="1341742" y="292912"/>
                  </a:lnTo>
                  <a:lnTo>
                    <a:pt x="1342834" y="291642"/>
                  </a:lnTo>
                  <a:lnTo>
                    <a:pt x="1342605" y="286562"/>
                  </a:lnTo>
                  <a:lnTo>
                    <a:pt x="1344549" y="286562"/>
                  </a:lnTo>
                  <a:lnTo>
                    <a:pt x="1343850" y="284022"/>
                  </a:lnTo>
                  <a:lnTo>
                    <a:pt x="1343152" y="281482"/>
                  </a:lnTo>
                  <a:lnTo>
                    <a:pt x="1346835" y="282752"/>
                  </a:lnTo>
                  <a:lnTo>
                    <a:pt x="1347228" y="284022"/>
                  </a:lnTo>
                  <a:lnTo>
                    <a:pt x="1346263" y="285292"/>
                  </a:lnTo>
                  <a:lnTo>
                    <a:pt x="1345438" y="286562"/>
                  </a:lnTo>
                  <a:lnTo>
                    <a:pt x="1346225" y="289102"/>
                  </a:lnTo>
                  <a:lnTo>
                    <a:pt x="1350949" y="289102"/>
                  </a:lnTo>
                  <a:lnTo>
                    <a:pt x="1347050" y="290372"/>
                  </a:lnTo>
                  <a:lnTo>
                    <a:pt x="1345565" y="290372"/>
                  </a:lnTo>
                  <a:lnTo>
                    <a:pt x="1346809" y="294182"/>
                  </a:lnTo>
                  <a:lnTo>
                    <a:pt x="1348625" y="294182"/>
                  </a:lnTo>
                  <a:lnTo>
                    <a:pt x="1348587" y="290372"/>
                  </a:lnTo>
                  <a:lnTo>
                    <a:pt x="1350556" y="291642"/>
                  </a:lnTo>
                  <a:lnTo>
                    <a:pt x="1351495" y="292912"/>
                  </a:lnTo>
                  <a:lnTo>
                    <a:pt x="1352194" y="295452"/>
                  </a:lnTo>
                  <a:lnTo>
                    <a:pt x="1352194" y="254457"/>
                  </a:lnTo>
                  <a:lnTo>
                    <a:pt x="1352003" y="254533"/>
                  </a:lnTo>
                  <a:lnTo>
                    <a:pt x="1351902" y="284022"/>
                  </a:lnTo>
                  <a:lnTo>
                    <a:pt x="1350873" y="285292"/>
                  </a:lnTo>
                  <a:lnTo>
                    <a:pt x="1350860" y="284022"/>
                  </a:lnTo>
                  <a:lnTo>
                    <a:pt x="1351902" y="284022"/>
                  </a:lnTo>
                  <a:lnTo>
                    <a:pt x="1351902" y="254584"/>
                  </a:lnTo>
                  <a:lnTo>
                    <a:pt x="1349222" y="255778"/>
                  </a:lnTo>
                  <a:lnTo>
                    <a:pt x="1349222" y="278942"/>
                  </a:lnTo>
                  <a:lnTo>
                    <a:pt x="1346809" y="280212"/>
                  </a:lnTo>
                  <a:lnTo>
                    <a:pt x="1345971" y="280212"/>
                  </a:lnTo>
                  <a:lnTo>
                    <a:pt x="1344726" y="278942"/>
                  </a:lnTo>
                  <a:lnTo>
                    <a:pt x="1349184" y="276402"/>
                  </a:lnTo>
                  <a:lnTo>
                    <a:pt x="1349209" y="278942"/>
                  </a:lnTo>
                  <a:lnTo>
                    <a:pt x="1349222" y="255778"/>
                  </a:lnTo>
                  <a:lnTo>
                    <a:pt x="1348511" y="256082"/>
                  </a:lnTo>
                  <a:lnTo>
                    <a:pt x="1349527" y="253542"/>
                  </a:lnTo>
                  <a:lnTo>
                    <a:pt x="1349883" y="252272"/>
                  </a:lnTo>
                  <a:lnTo>
                    <a:pt x="1351178" y="252272"/>
                  </a:lnTo>
                  <a:lnTo>
                    <a:pt x="1352003" y="254533"/>
                  </a:lnTo>
                  <a:lnTo>
                    <a:pt x="1354213" y="253542"/>
                  </a:lnTo>
                  <a:lnTo>
                    <a:pt x="1355979" y="253542"/>
                  </a:lnTo>
                  <a:lnTo>
                    <a:pt x="1354963" y="252272"/>
                  </a:lnTo>
                  <a:lnTo>
                    <a:pt x="1354086" y="252272"/>
                  </a:lnTo>
                  <a:lnTo>
                    <a:pt x="1353845" y="251002"/>
                  </a:lnTo>
                  <a:lnTo>
                    <a:pt x="1355940" y="252272"/>
                  </a:lnTo>
                  <a:lnTo>
                    <a:pt x="1355979" y="253542"/>
                  </a:lnTo>
                  <a:lnTo>
                    <a:pt x="1356868" y="253542"/>
                  </a:lnTo>
                  <a:lnTo>
                    <a:pt x="1356931" y="254533"/>
                  </a:lnTo>
                  <a:lnTo>
                    <a:pt x="1357134" y="256082"/>
                  </a:lnTo>
                  <a:lnTo>
                    <a:pt x="1357617" y="259600"/>
                  </a:lnTo>
                  <a:lnTo>
                    <a:pt x="1357617" y="250380"/>
                  </a:lnTo>
                  <a:lnTo>
                    <a:pt x="1356918" y="251002"/>
                  </a:lnTo>
                  <a:lnTo>
                    <a:pt x="1354645" y="251002"/>
                  </a:lnTo>
                  <a:lnTo>
                    <a:pt x="1352435" y="249732"/>
                  </a:lnTo>
                  <a:lnTo>
                    <a:pt x="1352321" y="247192"/>
                  </a:lnTo>
                  <a:lnTo>
                    <a:pt x="1353693" y="247192"/>
                  </a:lnTo>
                  <a:lnTo>
                    <a:pt x="1358328" y="249732"/>
                  </a:lnTo>
                  <a:lnTo>
                    <a:pt x="1358328" y="247434"/>
                  </a:lnTo>
                  <a:lnTo>
                    <a:pt x="1357998" y="247192"/>
                  </a:lnTo>
                  <a:lnTo>
                    <a:pt x="1355661" y="247192"/>
                  </a:lnTo>
                  <a:lnTo>
                    <a:pt x="1350911" y="244652"/>
                  </a:lnTo>
                  <a:lnTo>
                    <a:pt x="1346822" y="242481"/>
                  </a:lnTo>
                  <a:lnTo>
                    <a:pt x="1346822" y="247192"/>
                  </a:lnTo>
                  <a:lnTo>
                    <a:pt x="1344587" y="247192"/>
                  </a:lnTo>
                  <a:lnTo>
                    <a:pt x="1344587" y="251002"/>
                  </a:lnTo>
                  <a:lnTo>
                    <a:pt x="1342237" y="251002"/>
                  </a:lnTo>
                  <a:lnTo>
                    <a:pt x="1341907" y="248462"/>
                  </a:lnTo>
                  <a:lnTo>
                    <a:pt x="1343660" y="249732"/>
                  </a:lnTo>
                  <a:lnTo>
                    <a:pt x="1344561" y="249732"/>
                  </a:lnTo>
                  <a:lnTo>
                    <a:pt x="1344587" y="251002"/>
                  </a:lnTo>
                  <a:lnTo>
                    <a:pt x="1344587" y="247192"/>
                  </a:lnTo>
                  <a:lnTo>
                    <a:pt x="1341374" y="247192"/>
                  </a:lnTo>
                  <a:lnTo>
                    <a:pt x="1342466" y="248462"/>
                  </a:lnTo>
                  <a:lnTo>
                    <a:pt x="1340154" y="247192"/>
                  </a:lnTo>
                  <a:lnTo>
                    <a:pt x="1340358" y="245922"/>
                  </a:lnTo>
                  <a:lnTo>
                    <a:pt x="1343888" y="244652"/>
                  </a:lnTo>
                  <a:lnTo>
                    <a:pt x="1346822" y="247192"/>
                  </a:lnTo>
                  <a:lnTo>
                    <a:pt x="1346822" y="242481"/>
                  </a:lnTo>
                  <a:lnTo>
                    <a:pt x="1346149" y="242112"/>
                  </a:lnTo>
                  <a:lnTo>
                    <a:pt x="1351737" y="242112"/>
                  </a:lnTo>
                  <a:lnTo>
                    <a:pt x="1352029" y="240842"/>
                  </a:lnTo>
                  <a:lnTo>
                    <a:pt x="1353312" y="240842"/>
                  </a:lnTo>
                  <a:lnTo>
                    <a:pt x="1353248" y="237032"/>
                  </a:lnTo>
                  <a:lnTo>
                    <a:pt x="1353223" y="235762"/>
                  </a:lnTo>
                  <a:lnTo>
                    <a:pt x="1353197" y="234492"/>
                  </a:lnTo>
                  <a:lnTo>
                    <a:pt x="1353553" y="234492"/>
                  </a:lnTo>
                  <a:lnTo>
                    <a:pt x="1355077" y="235762"/>
                  </a:lnTo>
                  <a:lnTo>
                    <a:pt x="1355915" y="237032"/>
                  </a:lnTo>
                  <a:lnTo>
                    <a:pt x="1356296" y="237032"/>
                  </a:lnTo>
                  <a:lnTo>
                    <a:pt x="1356512" y="235762"/>
                  </a:lnTo>
                  <a:lnTo>
                    <a:pt x="1357795" y="237032"/>
                  </a:lnTo>
                  <a:lnTo>
                    <a:pt x="1360004" y="238252"/>
                  </a:lnTo>
                  <a:lnTo>
                    <a:pt x="1360106" y="239572"/>
                  </a:lnTo>
                  <a:lnTo>
                    <a:pt x="1361643" y="240842"/>
                  </a:lnTo>
                  <a:lnTo>
                    <a:pt x="1360690" y="237591"/>
                  </a:lnTo>
                  <a:lnTo>
                    <a:pt x="1360589" y="235762"/>
                  </a:lnTo>
                  <a:lnTo>
                    <a:pt x="1362100" y="235762"/>
                  </a:lnTo>
                  <a:lnTo>
                    <a:pt x="1361554" y="234492"/>
                  </a:lnTo>
                  <a:lnTo>
                    <a:pt x="1358519" y="233222"/>
                  </a:lnTo>
                  <a:lnTo>
                    <a:pt x="1357820" y="231952"/>
                  </a:lnTo>
                  <a:lnTo>
                    <a:pt x="1358823" y="231952"/>
                  </a:lnTo>
                  <a:lnTo>
                    <a:pt x="1359814" y="232587"/>
                  </a:lnTo>
                  <a:lnTo>
                    <a:pt x="1361274" y="233667"/>
                  </a:lnTo>
                  <a:lnTo>
                    <a:pt x="1363167" y="231838"/>
                  </a:lnTo>
                  <a:lnTo>
                    <a:pt x="1360792" y="231622"/>
                  </a:lnTo>
                  <a:lnTo>
                    <a:pt x="1359725" y="231546"/>
                  </a:lnTo>
                  <a:lnTo>
                    <a:pt x="1360093" y="230682"/>
                  </a:lnTo>
                  <a:lnTo>
                    <a:pt x="1360385" y="230682"/>
                  </a:lnTo>
                  <a:lnTo>
                    <a:pt x="1360932" y="228269"/>
                  </a:lnTo>
                  <a:lnTo>
                    <a:pt x="1360525" y="228142"/>
                  </a:lnTo>
                  <a:lnTo>
                    <a:pt x="1360398" y="228142"/>
                  </a:lnTo>
                  <a:lnTo>
                    <a:pt x="1360741" y="223062"/>
                  </a:lnTo>
                  <a:lnTo>
                    <a:pt x="1358734" y="225005"/>
                  </a:lnTo>
                  <a:lnTo>
                    <a:pt x="1358734" y="229412"/>
                  </a:lnTo>
                  <a:lnTo>
                    <a:pt x="1357718" y="229412"/>
                  </a:lnTo>
                  <a:lnTo>
                    <a:pt x="1356880" y="228142"/>
                  </a:lnTo>
                  <a:lnTo>
                    <a:pt x="1358696" y="228142"/>
                  </a:lnTo>
                  <a:lnTo>
                    <a:pt x="1358734" y="229412"/>
                  </a:lnTo>
                  <a:lnTo>
                    <a:pt x="1358734" y="225005"/>
                  </a:lnTo>
                  <a:lnTo>
                    <a:pt x="1358112" y="225602"/>
                  </a:lnTo>
                  <a:lnTo>
                    <a:pt x="1356055" y="228142"/>
                  </a:lnTo>
                  <a:lnTo>
                    <a:pt x="1355547" y="224332"/>
                  </a:lnTo>
                  <a:lnTo>
                    <a:pt x="1355305" y="223062"/>
                  </a:lnTo>
                  <a:lnTo>
                    <a:pt x="1356829" y="223062"/>
                  </a:lnTo>
                  <a:lnTo>
                    <a:pt x="1357083" y="221792"/>
                  </a:lnTo>
                  <a:lnTo>
                    <a:pt x="1357325" y="220522"/>
                  </a:lnTo>
                  <a:lnTo>
                    <a:pt x="1357680" y="219252"/>
                  </a:lnTo>
                  <a:lnTo>
                    <a:pt x="1357452" y="219252"/>
                  </a:lnTo>
                  <a:lnTo>
                    <a:pt x="1355483" y="217982"/>
                  </a:lnTo>
                  <a:lnTo>
                    <a:pt x="1355242" y="217982"/>
                  </a:lnTo>
                  <a:lnTo>
                    <a:pt x="1355242" y="230682"/>
                  </a:lnTo>
                  <a:lnTo>
                    <a:pt x="1351927" y="230682"/>
                  </a:lnTo>
                  <a:lnTo>
                    <a:pt x="1352194" y="229412"/>
                  </a:lnTo>
                  <a:lnTo>
                    <a:pt x="1354899" y="229412"/>
                  </a:lnTo>
                  <a:lnTo>
                    <a:pt x="1355242" y="230682"/>
                  </a:lnTo>
                  <a:lnTo>
                    <a:pt x="1355242" y="217982"/>
                  </a:lnTo>
                  <a:lnTo>
                    <a:pt x="1352969" y="217982"/>
                  </a:lnTo>
                  <a:lnTo>
                    <a:pt x="1352816" y="216712"/>
                  </a:lnTo>
                  <a:lnTo>
                    <a:pt x="1352130" y="215976"/>
                  </a:lnTo>
                  <a:lnTo>
                    <a:pt x="1352130" y="225602"/>
                  </a:lnTo>
                  <a:lnTo>
                    <a:pt x="1349654" y="224332"/>
                  </a:lnTo>
                  <a:lnTo>
                    <a:pt x="1348511" y="224332"/>
                  </a:lnTo>
                  <a:lnTo>
                    <a:pt x="1347216" y="223062"/>
                  </a:lnTo>
                  <a:lnTo>
                    <a:pt x="1347127" y="221792"/>
                  </a:lnTo>
                  <a:lnTo>
                    <a:pt x="1351521" y="221792"/>
                  </a:lnTo>
                  <a:lnTo>
                    <a:pt x="1352130" y="225602"/>
                  </a:lnTo>
                  <a:lnTo>
                    <a:pt x="1352130" y="215976"/>
                  </a:lnTo>
                  <a:lnTo>
                    <a:pt x="1351635" y="215442"/>
                  </a:lnTo>
                  <a:lnTo>
                    <a:pt x="1351051" y="214172"/>
                  </a:lnTo>
                  <a:lnTo>
                    <a:pt x="1353845" y="215442"/>
                  </a:lnTo>
                  <a:lnTo>
                    <a:pt x="1354467" y="214579"/>
                  </a:lnTo>
                  <a:lnTo>
                    <a:pt x="1354620" y="215480"/>
                  </a:lnTo>
                  <a:lnTo>
                    <a:pt x="1354620" y="215976"/>
                  </a:lnTo>
                  <a:lnTo>
                    <a:pt x="1354848" y="216141"/>
                  </a:lnTo>
                  <a:lnTo>
                    <a:pt x="1355077" y="215798"/>
                  </a:lnTo>
                  <a:lnTo>
                    <a:pt x="1355623" y="215074"/>
                  </a:lnTo>
                  <a:lnTo>
                    <a:pt x="1354594" y="214401"/>
                  </a:lnTo>
                  <a:lnTo>
                    <a:pt x="1354759" y="214172"/>
                  </a:lnTo>
                  <a:lnTo>
                    <a:pt x="1355572" y="212902"/>
                  </a:lnTo>
                  <a:lnTo>
                    <a:pt x="1356791" y="214172"/>
                  </a:lnTo>
                  <a:lnTo>
                    <a:pt x="1356347" y="215442"/>
                  </a:lnTo>
                  <a:lnTo>
                    <a:pt x="1356652" y="215442"/>
                  </a:lnTo>
                  <a:lnTo>
                    <a:pt x="1357706" y="214172"/>
                  </a:lnTo>
                  <a:lnTo>
                    <a:pt x="1360208" y="215442"/>
                  </a:lnTo>
                  <a:lnTo>
                    <a:pt x="1360449" y="216712"/>
                  </a:lnTo>
                  <a:lnTo>
                    <a:pt x="1360868" y="217982"/>
                  </a:lnTo>
                  <a:lnTo>
                    <a:pt x="1358353" y="219252"/>
                  </a:lnTo>
                  <a:lnTo>
                    <a:pt x="1358379" y="220522"/>
                  </a:lnTo>
                  <a:lnTo>
                    <a:pt x="1361478" y="220522"/>
                  </a:lnTo>
                  <a:lnTo>
                    <a:pt x="1362049" y="216712"/>
                  </a:lnTo>
                  <a:lnTo>
                    <a:pt x="1361960" y="214172"/>
                  </a:lnTo>
                  <a:lnTo>
                    <a:pt x="1361909" y="212902"/>
                  </a:lnTo>
                  <a:lnTo>
                    <a:pt x="1359941" y="211632"/>
                  </a:lnTo>
                  <a:lnTo>
                    <a:pt x="1360424" y="209092"/>
                  </a:lnTo>
                  <a:lnTo>
                    <a:pt x="1360665" y="207822"/>
                  </a:lnTo>
                  <a:lnTo>
                    <a:pt x="1364297" y="209092"/>
                  </a:lnTo>
                  <a:lnTo>
                    <a:pt x="1364437" y="209092"/>
                  </a:lnTo>
                  <a:lnTo>
                    <a:pt x="1363522" y="207822"/>
                  </a:lnTo>
                  <a:lnTo>
                    <a:pt x="1362087" y="206552"/>
                  </a:lnTo>
                  <a:lnTo>
                    <a:pt x="1364335" y="205282"/>
                  </a:lnTo>
                  <a:lnTo>
                    <a:pt x="1360246" y="202742"/>
                  </a:lnTo>
                  <a:lnTo>
                    <a:pt x="1362265" y="201472"/>
                  </a:lnTo>
                  <a:lnTo>
                    <a:pt x="1359458" y="200202"/>
                  </a:lnTo>
                  <a:lnTo>
                    <a:pt x="1359674" y="196392"/>
                  </a:lnTo>
                  <a:lnTo>
                    <a:pt x="1361452" y="198932"/>
                  </a:lnTo>
                  <a:lnTo>
                    <a:pt x="1365465" y="198932"/>
                  </a:lnTo>
                  <a:lnTo>
                    <a:pt x="1365059" y="196392"/>
                  </a:lnTo>
                  <a:lnTo>
                    <a:pt x="1360576" y="196392"/>
                  </a:lnTo>
                  <a:lnTo>
                    <a:pt x="1360906" y="195122"/>
                  </a:lnTo>
                  <a:lnTo>
                    <a:pt x="1363040" y="195122"/>
                  </a:lnTo>
                  <a:lnTo>
                    <a:pt x="1365567" y="193852"/>
                  </a:lnTo>
                  <a:lnTo>
                    <a:pt x="1363281" y="192582"/>
                  </a:lnTo>
                  <a:lnTo>
                    <a:pt x="1362506" y="192582"/>
                  </a:lnTo>
                  <a:lnTo>
                    <a:pt x="1361694" y="191312"/>
                  </a:lnTo>
                  <a:lnTo>
                    <a:pt x="1361351" y="190792"/>
                  </a:lnTo>
                  <a:lnTo>
                    <a:pt x="1361351" y="193852"/>
                  </a:lnTo>
                  <a:lnTo>
                    <a:pt x="1359458" y="193852"/>
                  </a:lnTo>
                  <a:lnTo>
                    <a:pt x="1359281" y="192582"/>
                  </a:lnTo>
                  <a:lnTo>
                    <a:pt x="1361338" y="192582"/>
                  </a:lnTo>
                  <a:lnTo>
                    <a:pt x="1361351" y="193852"/>
                  </a:lnTo>
                  <a:lnTo>
                    <a:pt x="1361351" y="190792"/>
                  </a:lnTo>
                  <a:lnTo>
                    <a:pt x="1360055" y="188772"/>
                  </a:lnTo>
                  <a:lnTo>
                    <a:pt x="1359827" y="188772"/>
                  </a:lnTo>
                  <a:lnTo>
                    <a:pt x="1361554" y="187502"/>
                  </a:lnTo>
                  <a:lnTo>
                    <a:pt x="1361770" y="186232"/>
                  </a:lnTo>
                  <a:lnTo>
                    <a:pt x="1358887" y="184962"/>
                  </a:lnTo>
                  <a:lnTo>
                    <a:pt x="1359928" y="182422"/>
                  </a:lnTo>
                  <a:lnTo>
                    <a:pt x="1366634" y="184962"/>
                  </a:lnTo>
                  <a:lnTo>
                    <a:pt x="1363497" y="182422"/>
                  </a:lnTo>
                  <a:lnTo>
                    <a:pt x="1361922" y="181152"/>
                  </a:lnTo>
                  <a:lnTo>
                    <a:pt x="1364107" y="179882"/>
                  </a:lnTo>
                  <a:lnTo>
                    <a:pt x="1365364" y="178612"/>
                  </a:lnTo>
                  <a:lnTo>
                    <a:pt x="1362100" y="178612"/>
                  </a:lnTo>
                  <a:lnTo>
                    <a:pt x="1362811" y="177342"/>
                  </a:lnTo>
                  <a:lnTo>
                    <a:pt x="1364322" y="177342"/>
                  </a:lnTo>
                  <a:lnTo>
                    <a:pt x="1365605" y="178612"/>
                  </a:lnTo>
                  <a:lnTo>
                    <a:pt x="1365783" y="173532"/>
                  </a:lnTo>
                  <a:lnTo>
                    <a:pt x="1365834" y="170992"/>
                  </a:lnTo>
                  <a:lnTo>
                    <a:pt x="1365592" y="170992"/>
                  </a:lnTo>
                  <a:lnTo>
                    <a:pt x="1363941" y="173532"/>
                  </a:lnTo>
                  <a:lnTo>
                    <a:pt x="1361528" y="172262"/>
                  </a:lnTo>
                  <a:lnTo>
                    <a:pt x="1360004" y="170992"/>
                  </a:lnTo>
                  <a:lnTo>
                    <a:pt x="1365516" y="170992"/>
                  </a:lnTo>
                  <a:lnTo>
                    <a:pt x="1364081" y="169722"/>
                  </a:lnTo>
                  <a:lnTo>
                    <a:pt x="1364526" y="169722"/>
                  </a:lnTo>
                  <a:lnTo>
                    <a:pt x="1365554" y="168452"/>
                  </a:lnTo>
                  <a:lnTo>
                    <a:pt x="1365351" y="167182"/>
                  </a:lnTo>
                  <a:lnTo>
                    <a:pt x="1364513" y="162102"/>
                  </a:lnTo>
                  <a:lnTo>
                    <a:pt x="1365415" y="160832"/>
                  </a:lnTo>
                  <a:lnTo>
                    <a:pt x="1366393" y="159562"/>
                  </a:lnTo>
                  <a:lnTo>
                    <a:pt x="1364119" y="157962"/>
                  </a:lnTo>
                  <a:lnTo>
                    <a:pt x="1364119" y="160832"/>
                  </a:lnTo>
                  <a:lnTo>
                    <a:pt x="1362532" y="160832"/>
                  </a:lnTo>
                  <a:lnTo>
                    <a:pt x="1361668" y="160185"/>
                  </a:lnTo>
                  <a:lnTo>
                    <a:pt x="1361668" y="167182"/>
                  </a:lnTo>
                  <a:lnTo>
                    <a:pt x="1358734" y="167182"/>
                  </a:lnTo>
                  <a:lnTo>
                    <a:pt x="1358734" y="210362"/>
                  </a:lnTo>
                  <a:lnTo>
                    <a:pt x="1356487" y="211632"/>
                  </a:lnTo>
                  <a:lnTo>
                    <a:pt x="1353947" y="211632"/>
                  </a:lnTo>
                  <a:lnTo>
                    <a:pt x="1355013" y="210362"/>
                  </a:lnTo>
                  <a:lnTo>
                    <a:pt x="1356080" y="209092"/>
                  </a:lnTo>
                  <a:lnTo>
                    <a:pt x="1358734" y="210362"/>
                  </a:lnTo>
                  <a:lnTo>
                    <a:pt x="1358734" y="167182"/>
                  </a:lnTo>
                  <a:lnTo>
                    <a:pt x="1357960" y="167182"/>
                  </a:lnTo>
                  <a:lnTo>
                    <a:pt x="1358747" y="165912"/>
                  </a:lnTo>
                  <a:lnTo>
                    <a:pt x="1360182" y="165912"/>
                  </a:lnTo>
                  <a:lnTo>
                    <a:pt x="1361668" y="167182"/>
                  </a:lnTo>
                  <a:lnTo>
                    <a:pt x="1361668" y="160185"/>
                  </a:lnTo>
                  <a:lnTo>
                    <a:pt x="1359395" y="158445"/>
                  </a:lnTo>
                  <a:lnTo>
                    <a:pt x="1359395" y="164642"/>
                  </a:lnTo>
                  <a:lnTo>
                    <a:pt x="1357604" y="164642"/>
                  </a:lnTo>
                  <a:lnTo>
                    <a:pt x="1357604" y="181152"/>
                  </a:lnTo>
                  <a:lnTo>
                    <a:pt x="1355166" y="181152"/>
                  </a:lnTo>
                  <a:lnTo>
                    <a:pt x="1355166" y="204012"/>
                  </a:lnTo>
                  <a:lnTo>
                    <a:pt x="1353947" y="204012"/>
                  </a:lnTo>
                  <a:lnTo>
                    <a:pt x="1353947" y="207822"/>
                  </a:lnTo>
                  <a:lnTo>
                    <a:pt x="1352931" y="207822"/>
                  </a:lnTo>
                  <a:lnTo>
                    <a:pt x="1351940" y="206552"/>
                  </a:lnTo>
                  <a:lnTo>
                    <a:pt x="1352918" y="206552"/>
                  </a:lnTo>
                  <a:lnTo>
                    <a:pt x="1353921" y="205282"/>
                  </a:lnTo>
                  <a:lnTo>
                    <a:pt x="1353947" y="207822"/>
                  </a:lnTo>
                  <a:lnTo>
                    <a:pt x="1353947" y="204012"/>
                  </a:lnTo>
                  <a:lnTo>
                    <a:pt x="1351864" y="204012"/>
                  </a:lnTo>
                  <a:lnTo>
                    <a:pt x="1351864" y="211632"/>
                  </a:lnTo>
                  <a:lnTo>
                    <a:pt x="1349209" y="212902"/>
                  </a:lnTo>
                  <a:lnTo>
                    <a:pt x="1349184" y="210362"/>
                  </a:lnTo>
                  <a:lnTo>
                    <a:pt x="1349336" y="210362"/>
                  </a:lnTo>
                  <a:lnTo>
                    <a:pt x="1351864" y="211632"/>
                  </a:lnTo>
                  <a:lnTo>
                    <a:pt x="1351864" y="204012"/>
                  </a:lnTo>
                  <a:lnTo>
                    <a:pt x="1349489" y="204012"/>
                  </a:lnTo>
                  <a:lnTo>
                    <a:pt x="1349121" y="206552"/>
                  </a:lnTo>
                  <a:lnTo>
                    <a:pt x="1348790" y="206552"/>
                  </a:lnTo>
                  <a:lnTo>
                    <a:pt x="1348790" y="216712"/>
                  </a:lnTo>
                  <a:lnTo>
                    <a:pt x="1348714" y="217982"/>
                  </a:lnTo>
                  <a:lnTo>
                    <a:pt x="1346809" y="217982"/>
                  </a:lnTo>
                  <a:lnTo>
                    <a:pt x="1346746" y="216712"/>
                  </a:lnTo>
                  <a:lnTo>
                    <a:pt x="1346682" y="215442"/>
                  </a:lnTo>
                  <a:lnTo>
                    <a:pt x="1347736" y="216712"/>
                  </a:lnTo>
                  <a:lnTo>
                    <a:pt x="1348790" y="216712"/>
                  </a:lnTo>
                  <a:lnTo>
                    <a:pt x="1348790" y="206552"/>
                  </a:lnTo>
                  <a:lnTo>
                    <a:pt x="1345819" y="206552"/>
                  </a:lnTo>
                  <a:lnTo>
                    <a:pt x="1346923" y="204012"/>
                  </a:lnTo>
                  <a:lnTo>
                    <a:pt x="1344244" y="204012"/>
                  </a:lnTo>
                  <a:lnTo>
                    <a:pt x="1343444" y="202615"/>
                  </a:lnTo>
                  <a:lnTo>
                    <a:pt x="1343444" y="216712"/>
                  </a:lnTo>
                  <a:lnTo>
                    <a:pt x="1343444" y="217982"/>
                  </a:lnTo>
                  <a:lnTo>
                    <a:pt x="1342618" y="217982"/>
                  </a:lnTo>
                  <a:lnTo>
                    <a:pt x="1342326" y="219252"/>
                  </a:lnTo>
                  <a:lnTo>
                    <a:pt x="1342085" y="220522"/>
                  </a:lnTo>
                  <a:lnTo>
                    <a:pt x="1338351" y="220522"/>
                  </a:lnTo>
                  <a:lnTo>
                    <a:pt x="1341412" y="217982"/>
                  </a:lnTo>
                  <a:lnTo>
                    <a:pt x="1341577" y="216712"/>
                  </a:lnTo>
                  <a:lnTo>
                    <a:pt x="1343444" y="216712"/>
                  </a:lnTo>
                  <a:lnTo>
                    <a:pt x="1343444" y="202615"/>
                  </a:lnTo>
                  <a:lnTo>
                    <a:pt x="1342796" y="201472"/>
                  </a:lnTo>
                  <a:lnTo>
                    <a:pt x="1347724" y="201472"/>
                  </a:lnTo>
                  <a:lnTo>
                    <a:pt x="1348930" y="200202"/>
                  </a:lnTo>
                  <a:lnTo>
                    <a:pt x="1349692" y="201472"/>
                  </a:lnTo>
                  <a:lnTo>
                    <a:pt x="1349527" y="203593"/>
                  </a:lnTo>
                  <a:lnTo>
                    <a:pt x="1353413" y="202742"/>
                  </a:lnTo>
                  <a:lnTo>
                    <a:pt x="1355153" y="202742"/>
                  </a:lnTo>
                  <a:lnTo>
                    <a:pt x="1355166" y="204012"/>
                  </a:lnTo>
                  <a:lnTo>
                    <a:pt x="1355166" y="181152"/>
                  </a:lnTo>
                  <a:lnTo>
                    <a:pt x="1354289" y="181152"/>
                  </a:lnTo>
                  <a:lnTo>
                    <a:pt x="1354289" y="193852"/>
                  </a:lnTo>
                  <a:lnTo>
                    <a:pt x="1353464" y="195122"/>
                  </a:lnTo>
                  <a:lnTo>
                    <a:pt x="1352130" y="195122"/>
                  </a:lnTo>
                  <a:lnTo>
                    <a:pt x="1350581" y="196392"/>
                  </a:lnTo>
                  <a:lnTo>
                    <a:pt x="1349933" y="196392"/>
                  </a:lnTo>
                  <a:lnTo>
                    <a:pt x="1348486" y="195122"/>
                  </a:lnTo>
                  <a:lnTo>
                    <a:pt x="1350048" y="191312"/>
                  </a:lnTo>
                  <a:lnTo>
                    <a:pt x="1354289" y="193852"/>
                  </a:lnTo>
                  <a:lnTo>
                    <a:pt x="1354289" y="181152"/>
                  </a:lnTo>
                  <a:lnTo>
                    <a:pt x="1353896" y="181152"/>
                  </a:lnTo>
                  <a:lnTo>
                    <a:pt x="1354493" y="179882"/>
                  </a:lnTo>
                  <a:lnTo>
                    <a:pt x="1353769" y="179578"/>
                  </a:lnTo>
                  <a:lnTo>
                    <a:pt x="1354518" y="179844"/>
                  </a:lnTo>
                  <a:lnTo>
                    <a:pt x="1355090" y="178612"/>
                  </a:lnTo>
                  <a:lnTo>
                    <a:pt x="1353515" y="178612"/>
                  </a:lnTo>
                  <a:lnTo>
                    <a:pt x="1352092" y="177342"/>
                  </a:lnTo>
                  <a:lnTo>
                    <a:pt x="1353350" y="177342"/>
                  </a:lnTo>
                  <a:lnTo>
                    <a:pt x="1353324" y="174802"/>
                  </a:lnTo>
                  <a:lnTo>
                    <a:pt x="1351280" y="174802"/>
                  </a:lnTo>
                  <a:lnTo>
                    <a:pt x="1351089" y="174231"/>
                  </a:lnTo>
                  <a:lnTo>
                    <a:pt x="1351089" y="178612"/>
                  </a:lnTo>
                  <a:lnTo>
                    <a:pt x="1348168" y="178612"/>
                  </a:lnTo>
                  <a:lnTo>
                    <a:pt x="1346263" y="177342"/>
                  </a:lnTo>
                  <a:lnTo>
                    <a:pt x="1346263" y="183692"/>
                  </a:lnTo>
                  <a:lnTo>
                    <a:pt x="1345095" y="182422"/>
                  </a:lnTo>
                  <a:lnTo>
                    <a:pt x="1344625" y="182422"/>
                  </a:lnTo>
                  <a:lnTo>
                    <a:pt x="1344625" y="188772"/>
                  </a:lnTo>
                  <a:lnTo>
                    <a:pt x="1342478" y="188772"/>
                  </a:lnTo>
                  <a:lnTo>
                    <a:pt x="1342478" y="193852"/>
                  </a:lnTo>
                  <a:lnTo>
                    <a:pt x="1341805" y="193852"/>
                  </a:lnTo>
                  <a:lnTo>
                    <a:pt x="1341843" y="195122"/>
                  </a:lnTo>
                  <a:lnTo>
                    <a:pt x="1340307" y="195122"/>
                  </a:lnTo>
                  <a:lnTo>
                    <a:pt x="1341805" y="193852"/>
                  </a:lnTo>
                  <a:lnTo>
                    <a:pt x="1340446" y="193852"/>
                  </a:lnTo>
                  <a:lnTo>
                    <a:pt x="1340358" y="191312"/>
                  </a:lnTo>
                  <a:lnTo>
                    <a:pt x="1341412" y="191312"/>
                  </a:lnTo>
                  <a:lnTo>
                    <a:pt x="1342351" y="192582"/>
                  </a:lnTo>
                  <a:lnTo>
                    <a:pt x="1342478" y="193852"/>
                  </a:lnTo>
                  <a:lnTo>
                    <a:pt x="1342478" y="188772"/>
                  </a:lnTo>
                  <a:lnTo>
                    <a:pt x="1341374" y="188772"/>
                  </a:lnTo>
                  <a:lnTo>
                    <a:pt x="1341348" y="186232"/>
                  </a:lnTo>
                  <a:lnTo>
                    <a:pt x="1341501" y="186232"/>
                  </a:lnTo>
                  <a:lnTo>
                    <a:pt x="1342415" y="187502"/>
                  </a:lnTo>
                  <a:lnTo>
                    <a:pt x="1344625" y="188772"/>
                  </a:lnTo>
                  <a:lnTo>
                    <a:pt x="1344625" y="182422"/>
                  </a:lnTo>
                  <a:lnTo>
                    <a:pt x="1344168" y="182422"/>
                  </a:lnTo>
                  <a:lnTo>
                    <a:pt x="1345082" y="181152"/>
                  </a:lnTo>
                  <a:lnTo>
                    <a:pt x="1346060" y="181152"/>
                  </a:lnTo>
                  <a:lnTo>
                    <a:pt x="1346263" y="183692"/>
                  </a:lnTo>
                  <a:lnTo>
                    <a:pt x="1346263" y="177342"/>
                  </a:lnTo>
                  <a:lnTo>
                    <a:pt x="1351089" y="178612"/>
                  </a:lnTo>
                  <a:lnTo>
                    <a:pt x="1351089" y="174231"/>
                  </a:lnTo>
                  <a:lnTo>
                    <a:pt x="1350378" y="172072"/>
                  </a:lnTo>
                  <a:lnTo>
                    <a:pt x="1350378" y="173532"/>
                  </a:lnTo>
                  <a:lnTo>
                    <a:pt x="1343367" y="174802"/>
                  </a:lnTo>
                  <a:lnTo>
                    <a:pt x="1346784" y="172262"/>
                  </a:lnTo>
                  <a:lnTo>
                    <a:pt x="1347901" y="170992"/>
                  </a:lnTo>
                  <a:lnTo>
                    <a:pt x="1349273" y="170992"/>
                  </a:lnTo>
                  <a:lnTo>
                    <a:pt x="1349730" y="172262"/>
                  </a:lnTo>
                  <a:lnTo>
                    <a:pt x="1350378" y="173532"/>
                  </a:lnTo>
                  <a:lnTo>
                    <a:pt x="1350378" y="172072"/>
                  </a:lnTo>
                  <a:lnTo>
                    <a:pt x="1350022" y="170992"/>
                  </a:lnTo>
                  <a:lnTo>
                    <a:pt x="1352588" y="170992"/>
                  </a:lnTo>
                  <a:lnTo>
                    <a:pt x="1352537" y="172072"/>
                  </a:lnTo>
                  <a:lnTo>
                    <a:pt x="1352550" y="173075"/>
                  </a:lnTo>
                  <a:lnTo>
                    <a:pt x="1352778" y="173316"/>
                  </a:lnTo>
                  <a:lnTo>
                    <a:pt x="1353375" y="173012"/>
                  </a:lnTo>
                  <a:lnTo>
                    <a:pt x="1353985" y="172694"/>
                  </a:lnTo>
                  <a:lnTo>
                    <a:pt x="1353972" y="172339"/>
                  </a:lnTo>
                  <a:lnTo>
                    <a:pt x="1352791" y="170992"/>
                  </a:lnTo>
                  <a:lnTo>
                    <a:pt x="1355102" y="170992"/>
                  </a:lnTo>
                  <a:lnTo>
                    <a:pt x="1355356" y="174802"/>
                  </a:lnTo>
                  <a:lnTo>
                    <a:pt x="1353324" y="174802"/>
                  </a:lnTo>
                  <a:lnTo>
                    <a:pt x="1355902" y="176072"/>
                  </a:lnTo>
                  <a:lnTo>
                    <a:pt x="1356893" y="177342"/>
                  </a:lnTo>
                  <a:lnTo>
                    <a:pt x="1355725" y="177342"/>
                  </a:lnTo>
                  <a:lnTo>
                    <a:pt x="1357604" y="181152"/>
                  </a:lnTo>
                  <a:lnTo>
                    <a:pt x="1357604" y="164642"/>
                  </a:lnTo>
                  <a:lnTo>
                    <a:pt x="1356982" y="164642"/>
                  </a:lnTo>
                  <a:lnTo>
                    <a:pt x="1356969" y="163372"/>
                  </a:lnTo>
                  <a:lnTo>
                    <a:pt x="1356956" y="162102"/>
                  </a:lnTo>
                  <a:lnTo>
                    <a:pt x="1357045" y="163372"/>
                  </a:lnTo>
                  <a:lnTo>
                    <a:pt x="1357122" y="162102"/>
                  </a:lnTo>
                  <a:lnTo>
                    <a:pt x="1357287" y="159562"/>
                  </a:lnTo>
                  <a:lnTo>
                    <a:pt x="1358773" y="162102"/>
                  </a:lnTo>
                  <a:lnTo>
                    <a:pt x="1359395" y="164642"/>
                  </a:lnTo>
                  <a:lnTo>
                    <a:pt x="1359395" y="158445"/>
                  </a:lnTo>
                  <a:lnTo>
                    <a:pt x="1357541" y="157022"/>
                  </a:lnTo>
                  <a:lnTo>
                    <a:pt x="1361363" y="158292"/>
                  </a:lnTo>
                  <a:lnTo>
                    <a:pt x="1362659" y="158292"/>
                  </a:lnTo>
                  <a:lnTo>
                    <a:pt x="1364119" y="160832"/>
                  </a:lnTo>
                  <a:lnTo>
                    <a:pt x="1364119" y="157962"/>
                  </a:lnTo>
                  <a:lnTo>
                    <a:pt x="1362811" y="157022"/>
                  </a:lnTo>
                  <a:lnTo>
                    <a:pt x="1363002" y="155752"/>
                  </a:lnTo>
                  <a:lnTo>
                    <a:pt x="1363433" y="157022"/>
                  </a:lnTo>
                  <a:lnTo>
                    <a:pt x="1366291" y="157022"/>
                  </a:lnTo>
                  <a:lnTo>
                    <a:pt x="1365719" y="155752"/>
                  </a:lnTo>
                  <a:lnTo>
                    <a:pt x="1367269" y="153212"/>
                  </a:lnTo>
                  <a:lnTo>
                    <a:pt x="1364500" y="154482"/>
                  </a:lnTo>
                  <a:lnTo>
                    <a:pt x="1364894" y="155752"/>
                  </a:lnTo>
                  <a:lnTo>
                    <a:pt x="1364437" y="155752"/>
                  </a:lnTo>
                  <a:lnTo>
                    <a:pt x="1363751" y="154482"/>
                  </a:lnTo>
                  <a:lnTo>
                    <a:pt x="1356360" y="154482"/>
                  </a:lnTo>
                  <a:lnTo>
                    <a:pt x="1356360" y="162775"/>
                  </a:lnTo>
                  <a:lnTo>
                    <a:pt x="1355826" y="163372"/>
                  </a:lnTo>
                  <a:lnTo>
                    <a:pt x="1355115" y="162864"/>
                  </a:lnTo>
                  <a:lnTo>
                    <a:pt x="1355115" y="168452"/>
                  </a:lnTo>
                  <a:lnTo>
                    <a:pt x="1354099" y="169722"/>
                  </a:lnTo>
                  <a:lnTo>
                    <a:pt x="1354086" y="168452"/>
                  </a:lnTo>
                  <a:lnTo>
                    <a:pt x="1355115" y="168452"/>
                  </a:lnTo>
                  <a:lnTo>
                    <a:pt x="1355115" y="162864"/>
                  </a:lnTo>
                  <a:lnTo>
                    <a:pt x="1352334" y="160832"/>
                  </a:lnTo>
                  <a:lnTo>
                    <a:pt x="1350708" y="159651"/>
                  </a:lnTo>
                  <a:lnTo>
                    <a:pt x="1354747" y="160832"/>
                  </a:lnTo>
                  <a:lnTo>
                    <a:pt x="1355585" y="162102"/>
                  </a:lnTo>
                  <a:lnTo>
                    <a:pt x="1356360" y="162775"/>
                  </a:lnTo>
                  <a:lnTo>
                    <a:pt x="1356360" y="154482"/>
                  </a:lnTo>
                  <a:lnTo>
                    <a:pt x="1356029" y="154482"/>
                  </a:lnTo>
                  <a:lnTo>
                    <a:pt x="1362633" y="153212"/>
                  </a:lnTo>
                  <a:lnTo>
                    <a:pt x="1361821" y="151942"/>
                  </a:lnTo>
                  <a:lnTo>
                    <a:pt x="1361668" y="150672"/>
                  </a:lnTo>
                  <a:lnTo>
                    <a:pt x="1362265" y="150672"/>
                  </a:lnTo>
                  <a:lnTo>
                    <a:pt x="1363319" y="149402"/>
                  </a:lnTo>
                  <a:lnTo>
                    <a:pt x="1365199" y="149402"/>
                  </a:lnTo>
                  <a:lnTo>
                    <a:pt x="1365199" y="148132"/>
                  </a:lnTo>
                  <a:lnTo>
                    <a:pt x="1365186" y="146862"/>
                  </a:lnTo>
                  <a:lnTo>
                    <a:pt x="1361998" y="146862"/>
                  </a:lnTo>
                  <a:lnTo>
                    <a:pt x="1362202" y="144322"/>
                  </a:lnTo>
                  <a:lnTo>
                    <a:pt x="1362405" y="141782"/>
                  </a:lnTo>
                  <a:lnTo>
                    <a:pt x="1363827" y="141782"/>
                  </a:lnTo>
                  <a:lnTo>
                    <a:pt x="1364297" y="141808"/>
                  </a:lnTo>
                  <a:lnTo>
                    <a:pt x="1365313" y="142265"/>
                  </a:lnTo>
                  <a:lnTo>
                    <a:pt x="1365275" y="141211"/>
                  </a:lnTo>
                  <a:lnTo>
                    <a:pt x="1364500" y="141147"/>
                  </a:lnTo>
                  <a:lnTo>
                    <a:pt x="1365173" y="140512"/>
                  </a:lnTo>
                  <a:lnTo>
                    <a:pt x="1365453" y="137972"/>
                  </a:lnTo>
                  <a:lnTo>
                    <a:pt x="1360043" y="137972"/>
                  </a:lnTo>
                  <a:lnTo>
                    <a:pt x="1360157" y="139242"/>
                  </a:lnTo>
                  <a:lnTo>
                    <a:pt x="1358950" y="137972"/>
                  </a:lnTo>
                  <a:lnTo>
                    <a:pt x="1357947" y="136702"/>
                  </a:lnTo>
                  <a:lnTo>
                    <a:pt x="1357934" y="135432"/>
                  </a:lnTo>
                  <a:lnTo>
                    <a:pt x="1359827" y="135432"/>
                  </a:lnTo>
                  <a:lnTo>
                    <a:pt x="1360017" y="137604"/>
                  </a:lnTo>
                  <a:lnTo>
                    <a:pt x="1360309" y="136702"/>
                  </a:lnTo>
                  <a:lnTo>
                    <a:pt x="1362113" y="136702"/>
                  </a:lnTo>
                  <a:lnTo>
                    <a:pt x="1362849" y="135432"/>
                  </a:lnTo>
                  <a:lnTo>
                    <a:pt x="1361592" y="134162"/>
                  </a:lnTo>
                  <a:lnTo>
                    <a:pt x="1360957" y="133527"/>
                  </a:lnTo>
                  <a:lnTo>
                    <a:pt x="1360957" y="134162"/>
                  </a:lnTo>
                  <a:lnTo>
                    <a:pt x="1360881" y="135432"/>
                  </a:lnTo>
                  <a:lnTo>
                    <a:pt x="1360360" y="135432"/>
                  </a:lnTo>
                  <a:lnTo>
                    <a:pt x="1358760" y="134162"/>
                  </a:lnTo>
                  <a:lnTo>
                    <a:pt x="1360957" y="134162"/>
                  </a:lnTo>
                  <a:lnTo>
                    <a:pt x="1360957" y="133527"/>
                  </a:lnTo>
                  <a:lnTo>
                    <a:pt x="1360322" y="132892"/>
                  </a:lnTo>
                  <a:lnTo>
                    <a:pt x="1360551" y="131622"/>
                  </a:lnTo>
                  <a:lnTo>
                    <a:pt x="1362735" y="131622"/>
                  </a:lnTo>
                  <a:lnTo>
                    <a:pt x="1367612" y="132892"/>
                  </a:lnTo>
                  <a:lnTo>
                    <a:pt x="1365046" y="135432"/>
                  </a:lnTo>
                  <a:lnTo>
                    <a:pt x="1366405" y="135432"/>
                  </a:lnTo>
                  <a:lnTo>
                    <a:pt x="1367472" y="136702"/>
                  </a:lnTo>
                  <a:lnTo>
                    <a:pt x="1368285" y="134162"/>
                  </a:lnTo>
                  <a:lnTo>
                    <a:pt x="1366735" y="130352"/>
                  </a:lnTo>
                  <a:lnTo>
                    <a:pt x="1367142" y="125272"/>
                  </a:lnTo>
                  <a:lnTo>
                    <a:pt x="1367447" y="121462"/>
                  </a:lnTo>
                  <a:lnTo>
                    <a:pt x="1364932" y="121462"/>
                  </a:lnTo>
                  <a:lnTo>
                    <a:pt x="1368526" y="120192"/>
                  </a:lnTo>
                  <a:lnTo>
                    <a:pt x="1368031" y="115112"/>
                  </a:lnTo>
                  <a:lnTo>
                    <a:pt x="1367904" y="113842"/>
                  </a:lnTo>
                  <a:lnTo>
                    <a:pt x="1367358" y="112572"/>
                  </a:lnTo>
                  <a:lnTo>
                    <a:pt x="1365364" y="112572"/>
                  </a:lnTo>
                  <a:lnTo>
                    <a:pt x="1365364" y="117652"/>
                  </a:lnTo>
                  <a:lnTo>
                    <a:pt x="1363573" y="118922"/>
                  </a:lnTo>
                  <a:lnTo>
                    <a:pt x="1361376" y="118922"/>
                  </a:lnTo>
                  <a:lnTo>
                    <a:pt x="1360258" y="120192"/>
                  </a:lnTo>
                  <a:lnTo>
                    <a:pt x="1359674" y="121462"/>
                  </a:lnTo>
                  <a:lnTo>
                    <a:pt x="1361325" y="120192"/>
                  </a:lnTo>
                  <a:lnTo>
                    <a:pt x="1363662" y="120192"/>
                  </a:lnTo>
                  <a:lnTo>
                    <a:pt x="1363294" y="121462"/>
                  </a:lnTo>
                  <a:lnTo>
                    <a:pt x="1360347" y="121462"/>
                  </a:lnTo>
                  <a:lnTo>
                    <a:pt x="1360347" y="125272"/>
                  </a:lnTo>
                  <a:lnTo>
                    <a:pt x="1357299" y="125272"/>
                  </a:lnTo>
                  <a:lnTo>
                    <a:pt x="1357337" y="122732"/>
                  </a:lnTo>
                  <a:lnTo>
                    <a:pt x="1358404" y="122732"/>
                  </a:lnTo>
                  <a:lnTo>
                    <a:pt x="1360347" y="125272"/>
                  </a:lnTo>
                  <a:lnTo>
                    <a:pt x="1360347" y="121462"/>
                  </a:lnTo>
                  <a:lnTo>
                    <a:pt x="1359674" y="121462"/>
                  </a:lnTo>
                  <a:lnTo>
                    <a:pt x="1357401" y="121462"/>
                  </a:lnTo>
                  <a:lnTo>
                    <a:pt x="1357376" y="120192"/>
                  </a:lnTo>
                  <a:lnTo>
                    <a:pt x="1357287" y="118922"/>
                  </a:lnTo>
                  <a:lnTo>
                    <a:pt x="1357591" y="117652"/>
                  </a:lnTo>
                  <a:lnTo>
                    <a:pt x="1357998" y="117652"/>
                  </a:lnTo>
                  <a:lnTo>
                    <a:pt x="1357414" y="116382"/>
                  </a:lnTo>
                  <a:lnTo>
                    <a:pt x="1359446" y="115112"/>
                  </a:lnTo>
                  <a:lnTo>
                    <a:pt x="1361401" y="113842"/>
                  </a:lnTo>
                  <a:lnTo>
                    <a:pt x="1360500" y="113842"/>
                  </a:lnTo>
                  <a:lnTo>
                    <a:pt x="1361122" y="112572"/>
                  </a:lnTo>
                  <a:lnTo>
                    <a:pt x="1365262" y="113842"/>
                  </a:lnTo>
                  <a:lnTo>
                    <a:pt x="1361706" y="113842"/>
                  </a:lnTo>
                  <a:lnTo>
                    <a:pt x="1361719" y="115112"/>
                  </a:lnTo>
                  <a:lnTo>
                    <a:pt x="1362024" y="116382"/>
                  </a:lnTo>
                  <a:lnTo>
                    <a:pt x="1362405" y="116382"/>
                  </a:lnTo>
                  <a:lnTo>
                    <a:pt x="1363256" y="115112"/>
                  </a:lnTo>
                  <a:lnTo>
                    <a:pt x="1364335" y="116382"/>
                  </a:lnTo>
                  <a:lnTo>
                    <a:pt x="1363167" y="116382"/>
                  </a:lnTo>
                  <a:lnTo>
                    <a:pt x="1361363" y="117652"/>
                  </a:lnTo>
                  <a:lnTo>
                    <a:pt x="1365364" y="117652"/>
                  </a:lnTo>
                  <a:lnTo>
                    <a:pt x="1365364" y="112572"/>
                  </a:lnTo>
                  <a:lnTo>
                    <a:pt x="1364792" y="112572"/>
                  </a:lnTo>
                  <a:lnTo>
                    <a:pt x="1364907" y="110032"/>
                  </a:lnTo>
                  <a:lnTo>
                    <a:pt x="1367955" y="110032"/>
                  </a:lnTo>
                  <a:lnTo>
                    <a:pt x="1363992" y="108762"/>
                  </a:lnTo>
                  <a:lnTo>
                    <a:pt x="1365224" y="107492"/>
                  </a:lnTo>
                  <a:lnTo>
                    <a:pt x="1366443" y="106222"/>
                  </a:lnTo>
                  <a:lnTo>
                    <a:pt x="1367243" y="104952"/>
                  </a:lnTo>
                  <a:lnTo>
                    <a:pt x="1364996" y="103682"/>
                  </a:lnTo>
                  <a:lnTo>
                    <a:pt x="1365961" y="103682"/>
                  </a:lnTo>
                  <a:lnTo>
                    <a:pt x="1364437" y="102412"/>
                  </a:lnTo>
                  <a:lnTo>
                    <a:pt x="1367167" y="102412"/>
                  </a:lnTo>
                  <a:lnTo>
                    <a:pt x="1367345" y="101142"/>
                  </a:lnTo>
                  <a:lnTo>
                    <a:pt x="1363446" y="101142"/>
                  </a:lnTo>
                  <a:lnTo>
                    <a:pt x="1360335" y="102412"/>
                  </a:lnTo>
                  <a:lnTo>
                    <a:pt x="1362062" y="99872"/>
                  </a:lnTo>
                  <a:lnTo>
                    <a:pt x="1364030" y="99872"/>
                  </a:lnTo>
                  <a:lnTo>
                    <a:pt x="1364107" y="98602"/>
                  </a:lnTo>
                  <a:lnTo>
                    <a:pt x="1362202" y="98602"/>
                  </a:lnTo>
                  <a:lnTo>
                    <a:pt x="1361808" y="97332"/>
                  </a:lnTo>
                  <a:lnTo>
                    <a:pt x="1361770" y="96062"/>
                  </a:lnTo>
                  <a:lnTo>
                    <a:pt x="1361719" y="94792"/>
                  </a:lnTo>
                  <a:lnTo>
                    <a:pt x="1361528" y="92252"/>
                  </a:lnTo>
                  <a:lnTo>
                    <a:pt x="1362748" y="93522"/>
                  </a:lnTo>
                  <a:lnTo>
                    <a:pt x="1364970" y="96062"/>
                  </a:lnTo>
                  <a:lnTo>
                    <a:pt x="1368806" y="94792"/>
                  </a:lnTo>
                  <a:lnTo>
                    <a:pt x="1366761" y="93522"/>
                  </a:lnTo>
                  <a:lnTo>
                    <a:pt x="1366151" y="92252"/>
                  </a:lnTo>
                  <a:lnTo>
                    <a:pt x="1368107" y="92252"/>
                  </a:lnTo>
                  <a:lnTo>
                    <a:pt x="1368069" y="88442"/>
                  </a:lnTo>
                  <a:lnTo>
                    <a:pt x="1366634" y="88442"/>
                  </a:lnTo>
                  <a:lnTo>
                    <a:pt x="1364932" y="85902"/>
                  </a:lnTo>
                  <a:lnTo>
                    <a:pt x="1364894" y="92252"/>
                  </a:lnTo>
                  <a:lnTo>
                    <a:pt x="1363764" y="90982"/>
                  </a:lnTo>
                  <a:lnTo>
                    <a:pt x="1355458" y="90982"/>
                  </a:lnTo>
                  <a:lnTo>
                    <a:pt x="1354251" y="90982"/>
                  </a:lnTo>
                  <a:lnTo>
                    <a:pt x="1352816" y="90982"/>
                  </a:lnTo>
                  <a:lnTo>
                    <a:pt x="1352600" y="92252"/>
                  </a:lnTo>
                  <a:lnTo>
                    <a:pt x="1355204" y="92252"/>
                  </a:lnTo>
                  <a:lnTo>
                    <a:pt x="1354086" y="93522"/>
                  </a:lnTo>
                  <a:lnTo>
                    <a:pt x="1357160" y="93522"/>
                  </a:lnTo>
                  <a:lnTo>
                    <a:pt x="1357312" y="94792"/>
                  </a:lnTo>
                  <a:lnTo>
                    <a:pt x="1356423" y="95364"/>
                  </a:lnTo>
                  <a:lnTo>
                    <a:pt x="1356423" y="141782"/>
                  </a:lnTo>
                  <a:lnTo>
                    <a:pt x="1356131" y="143052"/>
                  </a:lnTo>
                  <a:lnTo>
                    <a:pt x="1355153" y="143052"/>
                  </a:lnTo>
                  <a:lnTo>
                    <a:pt x="1354315" y="141782"/>
                  </a:lnTo>
                  <a:lnTo>
                    <a:pt x="1356423" y="141782"/>
                  </a:lnTo>
                  <a:lnTo>
                    <a:pt x="1356423" y="95364"/>
                  </a:lnTo>
                  <a:lnTo>
                    <a:pt x="1356220" y="95491"/>
                  </a:lnTo>
                  <a:lnTo>
                    <a:pt x="1356220" y="122732"/>
                  </a:lnTo>
                  <a:lnTo>
                    <a:pt x="1355458" y="124002"/>
                  </a:lnTo>
                  <a:lnTo>
                    <a:pt x="1355013" y="125272"/>
                  </a:lnTo>
                  <a:lnTo>
                    <a:pt x="1354861" y="125272"/>
                  </a:lnTo>
                  <a:lnTo>
                    <a:pt x="1349679" y="121462"/>
                  </a:lnTo>
                  <a:lnTo>
                    <a:pt x="1354886" y="126542"/>
                  </a:lnTo>
                  <a:lnTo>
                    <a:pt x="1353400" y="126187"/>
                  </a:lnTo>
                  <a:lnTo>
                    <a:pt x="1353400" y="131622"/>
                  </a:lnTo>
                  <a:lnTo>
                    <a:pt x="1351940" y="131178"/>
                  </a:lnTo>
                  <a:lnTo>
                    <a:pt x="1351940" y="158292"/>
                  </a:lnTo>
                  <a:lnTo>
                    <a:pt x="1350873" y="159562"/>
                  </a:lnTo>
                  <a:lnTo>
                    <a:pt x="1350530" y="159004"/>
                  </a:lnTo>
                  <a:lnTo>
                    <a:pt x="1350530" y="159600"/>
                  </a:lnTo>
                  <a:lnTo>
                    <a:pt x="1349121" y="160261"/>
                  </a:lnTo>
                  <a:lnTo>
                    <a:pt x="1349121" y="164642"/>
                  </a:lnTo>
                  <a:lnTo>
                    <a:pt x="1348828" y="165912"/>
                  </a:lnTo>
                  <a:lnTo>
                    <a:pt x="1347470" y="165912"/>
                  </a:lnTo>
                  <a:lnTo>
                    <a:pt x="1345844" y="167182"/>
                  </a:lnTo>
                  <a:lnTo>
                    <a:pt x="1346568" y="165912"/>
                  </a:lnTo>
                  <a:lnTo>
                    <a:pt x="1349121" y="164642"/>
                  </a:lnTo>
                  <a:lnTo>
                    <a:pt x="1349121" y="160261"/>
                  </a:lnTo>
                  <a:lnTo>
                    <a:pt x="1347863" y="160832"/>
                  </a:lnTo>
                  <a:lnTo>
                    <a:pt x="1347838" y="158737"/>
                  </a:lnTo>
                  <a:lnTo>
                    <a:pt x="1349133" y="159562"/>
                  </a:lnTo>
                  <a:lnTo>
                    <a:pt x="1350416" y="159562"/>
                  </a:lnTo>
                  <a:lnTo>
                    <a:pt x="1350530" y="159004"/>
                  </a:lnTo>
                  <a:lnTo>
                    <a:pt x="1350098" y="158292"/>
                  </a:lnTo>
                  <a:lnTo>
                    <a:pt x="1349413" y="157022"/>
                  </a:lnTo>
                  <a:lnTo>
                    <a:pt x="1349857" y="157022"/>
                  </a:lnTo>
                  <a:lnTo>
                    <a:pt x="1351940" y="158292"/>
                  </a:lnTo>
                  <a:lnTo>
                    <a:pt x="1351940" y="131178"/>
                  </a:lnTo>
                  <a:lnTo>
                    <a:pt x="1351622" y="131076"/>
                  </a:lnTo>
                  <a:lnTo>
                    <a:pt x="1351622" y="137972"/>
                  </a:lnTo>
                  <a:lnTo>
                    <a:pt x="1349794" y="137972"/>
                  </a:lnTo>
                  <a:lnTo>
                    <a:pt x="1349438" y="136702"/>
                  </a:lnTo>
                  <a:lnTo>
                    <a:pt x="1350619" y="136702"/>
                  </a:lnTo>
                  <a:lnTo>
                    <a:pt x="1351622" y="137972"/>
                  </a:lnTo>
                  <a:lnTo>
                    <a:pt x="1351622" y="131076"/>
                  </a:lnTo>
                  <a:lnTo>
                    <a:pt x="1349336" y="130352"/>
                  </a:lnTo>
                  <a:lnTo>
                    <a:pt x="1348867" y="130352"/>
                  </a:lnTo>
                  <a:lnTo>
                    <a:pt x="1348867" y="136702"/>
                  </a:lnTo>
                  <a:lnTo>
                    <a:pt x="1348790" y="139242"/>
                  </a:lnTo>
                  <a:lnTo>
                    <a:pt x="1346542" y="137972"/>
                  </a:lnTo>
                  <a:lnTo>
                    <a:pt x="1345780" y="137972"/>
                  </a:lnTo>
                  <a:lnTo>
                    <a:pt x="1346301" y="136702"/>
                  </a:lnTo>
                  <a:lnTo>
                    <a:pt x="1348867" y="136702"/>
                  </a:lnTo>
                  <a:lnTo>
                    <a:pt x="1348867" y="130352"/>
                  </a:lnTo>
                  <a:lnTo>
                    <a:pt x="1347203" y="130352"/>
                  </a:lnTo>
                  <a:lnTo>
                    <a:pt x="1347355" y="129082"/>
                  </a:lnTo>
                  <a:lnTo>
                    <a:pt x="1349552" y="129082"/>
                  </a:lnTo>
                  <a:lnTo>
                    <a:pt x="1349476" y="127812"/>
                  </a:lnTo>
                  <a:lnTo>
                    <a:pt x="1351534" y="127812"/>
                  </a:lnTo>
                  <a:lnTo>
                    <a:pt x="1351483" y="129082"/>
                  </a:lnTo>
                  <a:lnTo>
                    <a:pt x="1352054" y="129082"/>
                  </a:lnTo>
                  <a:lnTo>
                    <a:pt x="1353400" y="131622"/>
                  </a:lnTo>
                  <a:lnTo>
                    <a:pt x="1353400" y="126187"/>
                  </a:lnTo>
                  <a:lnTo>
                    <a:pt x="1349654" y="125272"/>
                  </a:lnTo>
                  <a:lnTo>
                    <a:pt x="1348486" y="125272"/>
                  </a:lnTo>
                  <a:lnTo>
                    <a:pt x="1348486" y="126542"/>
                  </a:lnTo>
                  <a:lnTo>
                    <a:pt x="1348473" y="127812"/>
                  </a:lnTo>
                  <a:lnTo>
                    <a:pt x="1346352" y="127812"/>
                  </a:lnTo>
                  <a:lnTo>
                    <a:pt x="1346631" y="126542"/>
                  </a:lnTo>
                  <a:lnTo>
                    <a:pt x="1348486" y="126542"/>
                  </a:lnTo>
                  <a:lnTo>
                    <a:pt x="1348486" y="125272"/>
                  </a:lnTo>
                  <a:lnTo>
                    <a:pt x="1347457" y="125272"/>
                  </a:lnTo>
                  <a:lnTo>
                    <a:pt x="1347482" y="122732"/>
                  </a:lnTo>
                  <a:lnTo>
                    <a:pt x="1347698" y="120192"/>
                  </a:lnTo>
                  <a:lnTo>
                    <a:pt x="1345666" y="120192"/>
                  </a:lnTo>
                  <a:lnTo>
                    <a:pt x="1345145" y="121462"/>
                  </a:lnTo>
                  <a:lnTo>
                    <a:pt x="1345184" y="125272"/>
                  </a:lnTo>
                  <a:lnTo>
                    <a:pt x="1342593" y="122732"/>
                  </a:lnTo>
                  <a:lnTo>
                    <a:pt x="1343494" y="121462"/>
                  </a:lnTo>
                  <a:lnTo>
                    <a:pt x="1343926" y="121462"/>
                  </a:lnTo>
                  <a:lnTo>
                    <a:pt x="1343634" y="117652"/>
                  </a:lnTo>
                  <a:lnTo>
                    <a:pt x="1345107" y="117652"/>
                  </a:lnTo>
                  <a:lnTo>
                    <a:pt x="1345120" y="118922"/>
                  </a:lnTo>
                  <a:lnTo>
                    <a:pt x="1348219" y="118922"/>
                  </a:lnTo>
                  <a:lnTo>
                    <a:pt x="1349565" y="117652"/>
                  </a:lnTo>
                  <a:lnTo>
                    <a:pt x="1349794" y="121462"/>
                  </a:lnTo>
                  <a:lnTo>
                    <a:pt x="1355115" y="120192"/>
                  </a:lnTo>
                  <a:lnTo>
                    <a:pt x="1354378" y="121462"/>
                  </a:lnTo>
                  <a:lnTo>
                    <a:pt x="1353769" y="122732"/>
                  </a:lnTo>
                  <a:lnTo>
                    <a:pt x="1356220" y="122732"/>
                  </a:lnTo>
                  <a:lnTo>
                    <a:pt x="1356220" y="95491"/>
                  </a:lnTo>
                  <a:lnTo>
                    <a:pt x="1355864" y="95707"/>
                  </a:lnTo>
                  <a:lnTo>
                    <a:pt x="1355864" y="108762"/>
                  </a:lnTo>
                  <a:lnTo>
                    <a:pt x="1355801" y="110032"/>
                  </a:lnTo>
                  <a:lnTo>
                    <a:pt x="1353870" y="110032"/>
                  </a:lnTo>
                  <a:lnTo>
                    <a:pt x="1353794" y="108762"/>
                  </a:lnTo>
                  <a:lnTo>
                    <a:pt x="1355864" y="108762"/>
                  </a:lnTo>
                  <a:lnTo>
                    <a:pt x="1355864" y="95707"/>
                  </a:lnTo>
                  <a:lnTo>
                    <a:pt x="1355509" y="95935"/>
                  </a:lnTo>
                  <a:lnTo>
                    <a:pt x="1355509" y="102412"/>
                  </a:lnTo>
                  <a:lnTo>
                    <a:pt x="1352931" y="101142"/>
                  </a:lnTo>
                  <a:lnTo>
                    <a:pt x="1353756" y="99872"/>
                  </a:lnTo>
                  <a:lnTo>
                    <a:pt x="1353972" y="99872"/>
                  </a:lnTo>
                  <a:lnTo>
                    <a:pt x="1353972" y="98602"/>
                  </a:lnTo>
                  <a:lnTo>
                    <a:pt x="1355471" y="98602"/>
                  </a:lnTo>
                  <a:lnTo>
                    <a:pt x="1355509" y="102412"/>
                  </a:lnTo>
                  <a:lnTo>
                    <a:pt x="1355509" y="95935"/>
                  </a:lnTo>
                  <a:lnTo>
                    <a:pt x="1355293" y="96062"/>
                  </a:lnTo>
                  <a:lnTo>
                    <a:pt x="1354759" y="94792"/>
                  </a:lnTo>
                  <a:lnTo>
                    <a:pt x="1353743" y="94399"/>
                  </a:lnTo>
                  <a:lnTo>
                    <a:pt x="1353743" y="97332"/>
                  </a:lnTo>
                  <a:lnTo>
                    <a:pt x="1352042" y="96062"/>
                  </a:lnTo>
                  <a:lnTo>
                    <a:pt x="1350695" y="96062"/>
                  </a:lnTo>
                  <a:lnTo>
                    <a:pt x="1350327" y="94792"/>
                  </a:lnTo>
                  <a:lnTo>
                    <a:pt x="1353375" y="94792"/>
                  </a:lnTo>
                  <a:lnTo>
                    <a:pt x="1353743" y="97332"/>
                  </a:lnTo>
                  <a:lnTo>
                    <a:pt x="1353743" y="94399"/>
                  </a:lnTo>
                  <a:lnTo>
                    <a:pt x="1351559" y="93522"/>
                  </a:lnTo>
                  <a:lnTo>
                    <a:pt x="1351318" y="92252"/>
                  </a:lnTo>
                  <a:lnTo>
                    <a:pt x="1353019" y="89839"/>
                  </a:lnTo>
                  <a:lnTo>
                    <a:pt x="1352956" y="89712"/>
                  </a:lnTo>
                  <a:lnTo>
                    <a:pt x="1351661" y="88442"/>
                  </a:lnTo>
                  <a:lnTo>
                    <a:pt x="1354937" y="87172"/>
                  </a:lnTo>
                  <a:lnTo>
                    <a:pt x="1355255" y="89839"/>
                  </a:lnTo>
                  <a:lnTo>
                    <a:pt x="1362748" y="89839"/>
                  </a:lnTo>
                  <a:lnTo>
                    <a:pt x="1361338" y="88442"/>
                  </a:lnTo>
                  <a:lnTo>
                    <a:pt x="1360424" y="87172"/>
                  </a:lnTo>
                  <a:lnTo>
                    <a:pt x="1361465" y="87172"/>
                  </a:lnTo>
                  <a:lnTo>
                    <a:pt x="1363624" y="85902"/>
                  </a:lnTo>
                  <a:lnTo>
                    <a:pt x="1362557" y="88442"/>
                  </a:lnTo>
                  <a:lnTo>
                    <a:pt x="1362100" y="88442"/>
                  </a:lnTo>
                  <a:lnTo>
                    <a:pt x="1364894" y="92252"/>
                  </a:lnTo>
                  <a:lnTo>
                    <a:pt x="1364894" y="85852"/>
                  </a:lnTo>
                  <a:lnTo>
                    <a:pt x="1364145" y="84632"/>
                  </a:lnTo>
                  <a:lnTo>
                    <a:pt x="1363357" y="83362"/>
                  </a:lnTo>
                  <a:lnTo>
                    <a:pt x="1362570" y="82092"/>
                  </a:lnTo>
                  <a:lnTo>
                    <a:pt x="1357236" y="83362"/>
                  </a:lnTo>
                  <a:lnTo>
                    <a:pt x="1356169" y="78282"/>
                  </a:lnTo>
                  <a:lnTo>
                    <a:pt x="1354505" y="80822"/>
                  </a:lnTo>
                  <a:lnTo>
                    <a:pt x="1354493" y="78282"/>
                  </a:lnTo>
                  <a:lnTo>
                    <a:pt x="1354480" y="77012"/>
                  </a:lnTo>
                  <a:lnTo>
                    <a:pt x="1354467" y="75742"/>
                  </a:lnTo>
                  <a:lnTo>
                    <a:pt x="1360360" y="79552"/>
                  </a:lnTo>
                  <a:lnTo>
                    <a:pt x="1358163" y="75742"/>
                  </a:lnTo>
                  <a:lnTo>
                    <a:pt x="1356918" y="74472"/>
                  </a:lnTo>
                  <a:lnTo>
                    <a:pt x="1358315" y="75742"/>
                  </a:lnTo>
                  <a:lnTo>
                    <a:pt x="1361884" y="74523"/>
                  </a:lnTo>
                  <a:lnTo>
                    <a:pt x="1363776" y="77012"/>
                  </a:lnTo>
                  <a:lnTo>
                    <a:pt x="1364284" y="75742"/>
                  </a:lnTo>
                  <a:lnTo>
                    <a:pt x="1365161" y="74472"/>
                  </a:lnTo>
                  <a:lnTo>
                    <a:pt x="1367980" y="74472"/>
                  </a:lnTo>
                  <a:lnTo>
                    <a:pt x="1365834" y="73202"/>
                  </a:lnTo>
                  <a:lnTo>
                    <a:pt x="1367104" y="70662"/>
                  </a:lnTo>
                  <a:lnTo>
                    <a:pt x="1368425" y="68338"/>
                  </a:lnTo>
                  <a:lnTo>
                    <a:pt x="1369504" y="69392"/>
                  </a:lnTo>
                  <a:lnTo>
                    <a:pt x="1369517" y="70662"/>
                  </a:lnTo>
                  <a:lnTo>
                    <a:pt x="1371422" y="69392"/>
                  </a:lnTo>
                  <a:lnTo>
                    <a:pt x="1370660" y="70662"/>
                  </a:lnTo>
                  <a:lnTo>
                    <a:pt x="1369999" y="71932"/>
                  </a:lnTo>
                  <a:lnTo>
                    <a:pt x="1371841" y="75742"/>
                  </a:lnTo>
                  <a:lnTo>
                    <a:pt x="1374800" y="75742"/>
                  </a:lnTo>
                  <a:lnTo>
                    <a:pt x="1376565" y="78282"/>
                  </a:lnTo>
                  <a:lnTo>
                    <a:pt x="1376362" y="79552"/>
                  </a:lnTo>
                  <a:lnTo>
                    <a:pt x="1376222" y="80822"/>
                  </a:lnTo>
                  <a:lnTo>
                    <a:pt x="1377073" y="82092"/>
                  </a:lnTo>
                  <a:lnTo>
                    <a:pt x="1379423" y="82092"/>
                  </a:lnTo>
                  <a:lnTo>
                    <a:pt x="1380655" y="84632"/>
                  </a:lnTo>
                  <a:lnTo>
                    <a:pt x="1379982" y="85902"/>
                  </a:lnTo>
                  <a:lnTo>
                    <a:pt x="1379308" y="85902"/>
                  </a:lnTo>
                  <a:lnTo>
                    <a:pt x="1380312" y="87172"/>
                  </a:lnTo>
                  <a:lnTo>
                    <a:pt x="1381975" y="88442"/>
                  </a:lnTo>
                  <a:lnTo>
                    <a:pt x="1382585" y="88442"/>
                  </a:lnTo>
                  <a:lnTo>
                    <a:pt x="1382826" y="89712"/>
                  </a:lnTo>
                  <a:lnTo>
                    <a:pt x="1383766" y="92252"/>
                  </a:lnTo>
                  <a:lnTo>
                    <a:pt x="1387868" y="89712"/>
                  </a:lnTo>
                  <a:lnTo>
                    <a:pt x="1385531" y="94792"/>
                  </a:lnTo>
                  <a:lnTo>
                    <a:pt x="1384884" y="97332"/>
                  </a:lnTo>
                  <a:lnTo>
                    <a:pt x="1386103" y="98602"/>
                  </a:lnTo>
                  <a:lnTo>
                    <a:pt x="1386484" y="98602"/>
                  </a:lnTo>
                  <a:lnTo>
                    <a:pt x="1386509" y="99872"/>
                  </a:lnTo>
                  <a:lnTo>
                    <a:pt x="1388859" y="101142"/>
                  </a:lnTo>
                  <a:lnTo>
                    <a:pt x="1391716" y="99872"/>
                  </a:lnTo>
                  <a:lnTo>
                    <a:pt x="1391843" y="104952"/>
                  </a:lnTo>
                  <a:lnTo>
                    <a:pt x="1394129" y="104952"/>
                  </a:lnTo>
                  <a:lnTo>
                    <a:pt x="1394155" y="108762"/>
                  </a:lnTo>
                  <a:lnTo>
                    <a:pt x="1396428" y="108762"/>
                  </a:lnTo>
                  <a:lnTo>
                    <a:pt x="1396479" y="112572"/>
                  </a:lnTo>
                  <a:lnTo>
                    <a:pt x="1399489" y="112572"/>
                  </a:lnTo>
                  <a:lnTo>
                    <a:pt x="1399514" y="113842"/>
                  </a:lnTo>
                  <a:lnTo>
                    <a:pt x="1397838" y="113842"/>
                  </a:lnTo>
                  <a:lnTo>
                    <a:pt x="1398854" y="115112"/>
                  </a:lnTo>
                  <a:lnTo>
                    <a:pt x="1396657" y="115112"/>
                  </a:lnTo>
                  <a:lnTo>
                    <a:pt x="1403273" y="122732"/>
                  </a:lnTo>
                  <a:lnTo>
                    <a:pt x="1402067" y="122732"/>
                  </a:lnTo>
                  <a:lnTo>
                    <a:pt x="1404099" y="124002"/>
                  </a:lnTo>
                  <a:lnTo>
                    <a:pt x="1407350" y="126542"/>
                  </a:lnTo>
                  <a:lnTo>
                    <a:pt x="1404162" y="127812"/>
                  </a:lnTo>
                  <a:lnTo>
                    <a:pt x="1408531" y="129082"/>
                  </a:lnTo>
                  <a:lnTo>
                    <a:pt x="1412125" y="130352"/>
                  </a:lnTo>
                  <a:lnTo>
                    <a:pt x="1410131" y="130352"/>
                  </a:lnTo>
                  <a:lnTo>
                    <a:pt x="1412430" y="131622"/>
                  </a:lnTo>
                  <a:lnTo>
                    <a:pt x="1413649" y="132892"/>
                  </a:lnTo>
                  <a:lnTo>
                    <a:pt x="1415453" y="132892"/>
                  </a:lnTo>
                  <a:lnTo>
                    <a:pt x="1416367" y="131622"/>
                  </a:lnTo>
                  <a:lnTo>
                    <a:pt x="1417104" y="131622"/>
                  </a:lnTo>
                  <a:lnTo>
                    <a:pt x="1417091" y="130352"/>
                  </a:lnTo>
                  <a:lnTo>
                    <a:pt x="1418221" y="129082"/>
                  </a:lnTo>
                  <a:lnTo>
                    <a:pt x="1418920" y="130352"/>
                  </a:lnTo>
                  <a:lnTo>
                    <a:pt x="1419301" y="131622"/>
                  </a:lnTo>
                  <a:lnTo>
                    <a:pt x="1419453" y="131622"/>
                  </a:lnTo>
                  <a:lnTo>
                    <a:pt x="1419821" y="130352"/>
                  </a:lnTo>
                  <a:lnTo>
                    <a:pt x="1420571" y="130352"/>
                  </a:lnTo>
                  <a:lnTo>
                    <a:pt x="1423009" y="131622"/>
                  </a:lnTo>
                  <a:lnTo>
                    <a:pt x="1422654" y="132892"/>
                  </a:lnTo>
                  <a:lnTo>
                    <a:pt x="1422298" y="135432"/>
                  </a:lnTo>
                  <a:lnTo>
                    <a:pt x="1422247" y="136702"/>
                  </a:lnTo>
                  <a:lnTo>
                    <a:pt x="1422755" y="137972"/>
                  </a:lnTo>
                  <a:lnTo>
                    <a:pt x="1426260" y="137972"/>
                  </a:lnTo>
                  <a:lnTo>
                    <a:pt x="1426222" y="135432"/>
                  </a:lnTo>
                  <a:lnTo>
                    <a:pt x="1426514" y="134162"/>
                  </a:lnTo>
                  <a:lnTo>
                    <a:pt x="1428953" y="134162"/>
                  </a:lnTo>
                  <a:lnTo>
                    <a:pt x="1426260" y="137972"/>
                  </a:lnTo>
                  <a:lnTo>
                    <a:pt x="1430921" y="137972"/>
                  </a:lnTo>
                  <a:lnTo>
                    <a:pt x="1430261" y="136702"/>
                  </a:lnTo>
                  <a:lnTo>
                    <a:pt x="1429715" y="136702"/>
                  </a:lnTo>
                  <a:lnTo>
                    <a:pt x="1431455" y="135432"/>
                  </a:lnTo>
                  <a:lnTo>
                    <a:pt x="1433880" y="136702"/>
                  </a:lnTo>
                  <a:lnTo>
                    <a:pt x="1434249" y="136702"/>
                  </a:lnTo>
                  <a:lnTo>
                    <a:pt x="1434249" y="135432"/>
                  </a:lnTo>
                  <a:close/>
                </a:path>
                <a:path extrusionOk="0" h="539750" w="2711450">
                  <a:moveTo>
                    <a:pt x="1438313" y="137007"/>
                  </a:moveTo>
                  <a:lnTo>
                    <a:pt x="1437360" y="135966"/>
                  </a:lnTo>
                  <a:lnTo>
                    <a:pt x="1435328" y="135788"/>
                  </a:lnTo>
                  <a:lnTo>
                    <a:pt x="1435328" y="136334"/>
                  </a:lnTo>
                  <a:lnTo>
                    <a:pt x="1435341" y="137109"/>
                  </a:lnTo>
                  <a:lnTo>
                    <a:pt x="1434274" y="137706"/>
                  </a:lnTo>
                  <a:lnTo>
                    <a:pt x="1435582" y="138493"/>
                  </a:lnTo>
                  <a:lnTo>
                    <a:pt x="1436979" y="139357"/>
                  </a:lnTo>
                  <a:lnTo>
                    <a:pt x="1438313" y="137007"/>
                  </a:lnTo>
                  <a:close/>
                </a:path>
                <a:path extrusionOk="0" h="539750" w="2711450">
                  <a:moveTo>
                    <a:pt x="1438668" y="142240"/>
                  </a:moveTo>
                  <a:lnTo>
                    <a:pt x="1438643" y="140614"/>
                  </a:lnTo>
                  <a:lnTo>
                    <a:pt x="1437640" y="140881"/>
                  </a:lnTo>
                  <a:lnTo>
                    <a:pt x="1436763" y="141071"/>
                  </a:lnTo>
                  <a:lnTo>
                    <a:pt x="1436585" y="141389"/>
                  </a:lnTo>
                  <a:lnTo>
                    <a:pt x="1437652" y="141795"/>
                  </a:lnTo>
                  <a:lnTo>
                    <a:pt x="1438668" y="142240"/>
                  </a:lnTo>
                  <a:close/>
                </a:path>
                <a:path extrusionOk="0" h="539750" w="2711450">
                  <a:moveTo>
                    <a:pt x="2589834" y="84632"/>
                  </a:moveTo>
                  <a:lnTo>
                    <a:pt x="2589326" y="84632"/>
                  </a:lnTo>
                  <a:lnTo>
                    <a:pt x="2589580" y="84734"/>
                  </a:lnTo>
                  <a:lnTo>
                    <a:pt x="2589834" y="84632"/>
                  </a:lnTo>
                  <a:close/>
                </a:path>
                <a:path extrusionOk="0" h="539750" w="2711450">
                  <a:moveTo>
                    <a:pt x="2614358" y="238302"/>
                  </a:moveTo>
                  <a:close/>
                </a:path>
                <a:path extrusionOk="0" h="539750" w="2711450">
                  <a:moveTo>
                    <a:pt x="2614815" y="264972"/>
                  </a:moveTo>
                  <a:lnTo>
                    <a:pt x="2614650" y="264160"/>
                  </a:lnTo>
                  <a:lnTo>
                    <a:pt x="2612910" y="264972"/>
                  </a:lnTo>
                  <a:lnTo>
                    <a:pt x="2614815" y="264972"/>
                  </a:lnTo>
                  <a:close/>
                </a:path>
                <a:path extrusionOk="0" h="539750" w="2711450">
                  <a:moveTo>
                    <a:pt x="2614828" y="48209"/>
                  </a:moveTo>
                  <a:lnTo>
                    <a:pt x="2614447" y="46532"/>
                  </a:lnTo>
                  <a:lnTo>
                    <a:pt x="2612860" y="47993"/>
                  </a:lnTo>
                  <a:lnTo>
                    <a:pt x="2614168" y="49072"/>
                  </a:lnTo>
                  <a:lnTo>
                    <a:pt x="2614828" y="48209"/>
                  </a:lnTo>
                  <a:close/>
                </a:path>
                <a:path extrusionOk="0" h="539750" w="2711450">
                  <a:moveTo>
                    <a:pt x="2614968" y="264972"/>
                  </a:moveTo>
                  <a:lnTo>
                    <a:pt x="2614815" y="264972"/>
                  </a:lnTo>
                  <a:lnTo>
                    <a:pt x="2614841" y="265112"/>
                  </a:lnTo>
                  <a:lnTo>
                    <a:pt x="2614968" y="264972"/>
                  </a:lnTo>
                  <a:close/>
                </a:path>
                <a:path extrusionOk="0" h="539750" w="2711450">
                  <a:moveTo>
                    <a:pt x="2615641" y="263702"/>
                  </a:moveTo>
                  <a:lnTo>
                    <a:pt x="2614574" y="263702"/>
                  </a:lnTo>
                  <a:lnTo>
                    <a:pt x="2614650" y="264160"/>
                  </a:lnTo>
                  <a:lnTo>
                    <a:pt x="2615641" y="263702"/>
                  </a:lnTo>
                  <a:close/>
                </a:path>
                <a:path extrusionOk="0" h="539750" w="2711450">
                  <a:moveTo>
                    <a:pt x="2616123" y="53809"/>
                  </a:moveTo>
                  <a:lnTo>
                    <a:pt x="2615908" y="52882"/>
                  </a:lnTo>
                  <a:lnTo>
                    <a:pt x="2614218" y="52882"/>
                  </a:lnTo>
                  <a:lnTo>
                    <a:pt x="2614892" y="53314"/>
                  </a:lnTo>
                  <a:lnTo>
                    <a:pt x="2616123" y="53809"/>
                  </a:lnTo>
                  <a:close/>
                </a:path>
                <a:path extrusionOk="0" h="539750" w="2711450">
                  <a:moveTo>
                    <a:pt x="2616758" y="256082"/>
                  </a:moveTo>
                  <a:lnTo>
                    <a:pt x="2616746" y="255181"/>
                  </a:lnTo>
                  <a:lnTo>
                    <a:pt x="2616276" y="255460"/>
                  </a:lnTo>
                  <a:lnTo>
                    <a:pt x="2616758" y="256082"/>
                  </a:lnTo>
                  <a:close/>
                </a:path>
                <a:path extrusionOk="0" h="539750" w="2711450">
                  <a:moveTo>
                    <a:pt x="2618448" y="490093"/>
                  </a:moveTo>
                  <a:lnTo>
                    <a:pt x="2617774" y="489115"/>
                  </a:lnTo>
                  <a:lnTo>
                    <a:pt x="2617406" y="489762"/>
                  </a:lnTo>
                  <a:lnTo>
                    <a:pt x="2617546" y="489762"/>
                  </a:lnTo>
                  <a:lnTo>
                    <a:pt x="2618448" y="490093"/>
                  </a:lnTo>
                  <a:close/>
                </a:path>
                <a:path extrusionOk="0" h="539750" w="2711450">
                  <a:moveTo>
                    <a:pt x="2619552" y="84734"/>
                  </a:moveTo>
                  <a:lnTo>
                    <a:pt x="2619362" y="84734"/>
                  </a:lnTo>
                  <a:lnTo>
                    <a:pt x="2619552" y="84734"/>
                  </a:lnTo>
                  <a:close/>
                </a:path>
                <a:path extrusionOk="0" h="539750" w="2711450">
                  <a:moveTo>
                    <a:pt x="2619629" y="525322"/>
                  </a:moveTo>
                  <a:lnTo>
                    <a:pt x="2619552" y="524052"/>
                  </a:lnTo>
                  <a:lnTo>
                    <a:pt x="2618092" y="524065"/>
                  </a:lnTo>
                  <a:lnTo>
                    <a:pt x="2619629" y="525322"/>
                  </a:lnTo>
                  <a:close/>
                </a:path>
                <a:path extrusionOk="0" h="539750" w="2711450">
                  <a:moveTo>
                    <a:pt x="2619883" y="36055"/>
                  </a:moveTo>
                  <a:lnTo>
                    <a:pt x="2619845" y="35102"/>
                  </a:lnTo>
                  <a:lnTo>
                    <a:pt x="2619540" y="35623"/>
                  </a:lnTo>
                  <a:lnTo>
                    <a:pt x="2619883" y="36055"/>
                  </a:lnTo>
                  <a:close/>
                </a:path>
                <a:path extrusionOk="0" h="539750" w="2711450">
                  <a:moveTo>
                    <a:pt x="2621102" y="87172"/>
                  </a:moveTo>
                  <a:lnTo>
                    <a:pt x="2620302" y="85902"/>
                  </a:lnTo>
                  <a:lnTo>
                    <a:pt x="2617762" y="85902"/>
                  </a:lnTo>
                  <a:lnTo>
                    <a:pt x="2616327" y="85902"/>
                  </a:lnTo>
                  <a:lnTo>
                    <a:pt x="2600833" y="85902"/>
                  </a:lnTo>
                  <a:lnTo>
                    <a:pt x="2600833" y="98602"/>
                  </a:lnTo>
                  <a:lnTo>
                    <a:pt x="2600833" y="99872"/>
                  </a:lnTo>
                  <a:lnTo>
                    <a:pt x="2599842" y="99872"/>
                  </a:lnTo>
                  <a:lnTo>
                    <a:pt x="2597721" y="100584"/>
                  </a:lnTo>
                  <a:lnTo>
                    <a:pt x="2597721" y="111302"/>
                  </a:lnTo>
                  <a:lnTo>
                    <a:pt x="2595054" y="110032"/>
                  </a:lnTo>
                  <a:lnTo>
                    <a:pt x="2593505" y="108762"/>
                  </a:lnTo>
                  <a:lnTo>
                    <a:pt x="2595664" y="107492"/>
                  </a:lnTo>
                  <a:lnTo>
                    <a:pt x="2596337" y="107492"/>
                  </a:lnTo>
                  <a:lnTo>
                    <a:pt x="2597721" y="111302"/>
                  </a:lnTo>
                  <a:lnTo>
                    <a:pt x="2597721" y="100584"/>
                  </a:lnTo>
                  <a:lnTo>
                    <a:pt x="2596007" y="101142"/>
                  </a:lnTo>
                  <a:lnTo>
                    <a:pt x="2597721" y="97332"/>
                  </a:lnTo>
                  <a:lnTo>
                    <a:pt x="2599842" y="98602"/>
                  </a:lnTo>
                  <a:lnTo>
                    <a:pt x="2600833" y="98602"/>
                  </a:lnTo>
                  <a:lnTo>
                    <a:pt x="2600833" y="85902"/>
                  </a:lnTo>
                  <a:lnTo>
                    <a:pt x="2592832" y="85902"/>
                  </a:lnTo>
                  <a:lnTo>
                    <a:pt x="2586596" y="85902"/>
                  </a:lnTo>
                  <a:lnTo>
                    <a:pt x="2590266" y="88442"/>
                  </a:lnTo>
                  <a:lnTo>
                    <a:pt x="2588298" y="88442"/>
                  </a:lnTo>
                  <a:lnTo>
                    <a:pt x="2586139" y="87172"/>
                  </a:lnTo>
                  <a:lnTo>
                    <a:pt x="2588539" y="92252"/>
                  </a:lnTo>
                  <a:lnTo>
                    <a:pt x="2584843" y="92252"/>
                  </a:lnTo>
                  <a:lnTo>
                    <a:pt x="2585974" y="93522"/>
                  </a:lnTo>
                  <a:lnTo>
                    <a:pt x="2585047" y="94792"/>
                  </a:lnTo>
                  <a:lnTo>
                    <a:pt x="2584272" y="96062"/>
                  </a:lnTo>
                  <a:lnTo>
                    <a:pt x="2585758" y="96062"/>
                  </a:lnTo>
                  <a:lnTo>
                    <a:pt x="2584551" y="97739"/>
                  </a:lnTo>
                  <a:lnTo>
                    <a:pt x="2584551" y="115112"/>
                  </a:lnTo>
                  <a:lnTo>
                    <a:pt x="2581732" y="115112"/>
                  </a:lnTo>
                  <a:lnTo>
                    <a:pt x="2581922" y="112572"/>
                  </a:lnTo>
                  <a:lnTo>
                    <a:pt x="2582608" y="112572"/>
                  </a:lnTo>
                  <a:lnTo>
                    <a:pt x="2584551" y="115112"/>
                  </a:lnTo>
                  <a:lnTo>
                    <a:pt x="2584551" y="97739"/>
                  </a:lnTo>
                  <a:lnTo>
                    <a:pt x="2581173" y="102412"/>
                  </a:lnTo>
                  <a:lnTo>
                    <a:pt x="2582316" y="104952"/>
                  </a:lnTo>
                  <a:lnTo>
                    <a:pt x="2579103" y="108762"/>
                  </a:lnTo>
                  <a:lnTo>
                    <a:pt x="2580449" y="113842"/>
                  </a:lnTo>
                  <a:lnTo>
                    <a:pt x="2579535" y="115112"/>
                  </a:lnTo>
                  <a:lnTo>
                    <a:pt x="2579166" y="116382"/>
                  </a:lnTo>
                  <a:lnTo>
                    <a:pt x="2579319" y="116382"/>
                  </a:lnTo>
                  <a:lnTo>
                    <a:pt x="2579852" y="117652"/>
                  </a:lnTo>
                  <a:lnTo>
                    <a:pt x="2580843" y="117652"/>
                  </a:lnTo>
                  <a:lnTo>
                    <a:pt x="2581033" y="120192"/>
                  </a:lnTo>
                  <a:lnTo>
                    <a:pt x="2579751" y="121462"/>
                  </a:lnTo>
                  <a:lnTo>
                    <a:pt x="2579293" y="121462"/>
                  </a:lnTo>
                  <a:lnTo>
                    <a:pt x="2579141" y="120192"/>
                  </a:lnTo>
                  <a:lnTo>
                    <a:pt x="2577160" y="120192"/>
                  </a:lnTo>
                  <a:lnTo>
                    <a:pt x="2578239" y="122732"/>
                  </a:lnTo>
                  <a:lnTo>
                    <a:pt x="2576652" y="121462"/>
                  </a:lnTo>
                  <a:lnTo>
                    <a:pt x="2576715" y="126542"/>
                  </a:lnTo>
                  <a:lnTo>
                    <a:pt x="2574074" y="126542"/>
                  </a:lnTo>
                  <a:lnTo>
                    <a:pt x="2574074" y="127812"/>
                  </a:lnTo>
                  <a:lnTo>
                    <a:pt x="2575674" y="127812"/>
                  </a:lnTo>
                  <a:lnTo>
                    <a:pt x="2577350" y="129082"/>
                  </a:lnTo>
                  <a:lnTo>
                    <a:pt x="2577058" y="129705"/>
                  </a:lnTo>
                  <a:lnTo>
                    <a:pt x="2577058" y="134162"/>
                  </a:lnTo>
                  <a:lnTo>
                    <a:pt x="2576436" y="134162"/>
                  </a:lnTo>
                  <a:lnTo>
                    <a:pt x="2576436" y="136702"/>
                  </a:lnTo>
                  <a:lnTo>
                    <a:pt x="2575407" y="137972"/>
                  </a:lnTo>
                  <a:lnTo>
                    <a:pt x="2575395" y="136702"/>
                  </a:lnTo>
                  <a:lnTo>
                    <a:pt x="2576436" y="136702"/>
                  </a:lnTo>
                  <a:lnTo>
                    <a:pt x="2576436" y="134162"/>
                  </a:lnTo>
                  <a:lnTo>
                    <a:pt x="2575014" y="134162"/>
                  </a:lnTo>
                  <a:lnTo>
                    <a:pt x="2575217" y="132892"/>
                  </a:lnTo>
                  <a:lnTo>
                    <a:pt x="2576144" y="132892"/>
                  </a:lnTo>
                  <a:lnTo>
                    <a:pt x="2577058" y="134162"/>
                  </a:lnTo>
                  <a:lnTo>
                    <a:pt x="2577058" y="129705"/>
                  </a:lnTo>
                  <a:lnTo>
                    <a:pt x="2576753" y="130352"/>
                  </a:lnTo>
                  <a:lnTo>
                    <a:pt x="2573350" y="130352"/>
                  </a:lnTo>
                  <a:lnTo>
                    <a:pt x="2570302" y="143052"/>
                  </a:lnTo>
                  <a:lnTo>
                    <a:pt x="2570556" y="143052"/>
                  </a:lnTo>
                  <a:lnTo>
                    <a:pt x="2569349" y="144322"/>
                  </a:lnTo>
                  <a:lnTo>
                    <a:pt x="2569133" y="145592"/>
                  </a:lnTo>
                  <a:lnTo>
                    <a:pt x="2569997" y="146862"/>
                  </a:lnTo>
                  <a:lnTo>
                    <a:pt x="2570594" y="149402"/>
                  </a:lnTo>
                  <a:lnTo>
                    <a:pt x="2573934" y="148132"/>
                  </a:lnTo>
                  <a:lnTo>
                    <a:pt x="2573921" y="146862"/>
                  </a:lnTo>
                  <a:lnTo>
                    <a:pt x="2575737" y="146862"/>
                  </a:lnTo>
                  <a:lnTo>
                    <a:pt x="2577592" y="144322"/>
                  </a:lnTo>
                  <a:lnTo>
                    <a:pt x="2576906" y="143052"/>
                  </a:lnTo>
                  <a:lnTo>
                    <a:pt x="2576258" y="143052"/>
                  </a:lnTo>
                  <a:lnTo>
                    <a:pt x="2578824" y="141782"/>
                  </a:lnTo>
                  <a:lnTo>
                    <a:pt x="2579306" y="142760"/>
                  </a:lnTo>
                  <a:lnTo>
                    <a:pt x="2579166" y="142798"/>
                  </a:lnTo>
                  <a:lnTo>
                    <a:pt x="2578290" y="142989"/>
                  </a:lnTo>
                  <a:lnTo>
                    <a:pt x="2578062" y="143840"/>
                  </a:lnTo>
                  <a:lnTo>
                    <a:pt x="2579179" y="143929"/>
                  </a:lnTo>
                  <a:lnTo>
                    <a:pt x="2580157" y="144018"/>
                  </a:lnTo>
                  <a:lnTo>
                    <a:pt x="2580170" y="142519"/>
                  </a:lnTo>
                  <a:lnTo>
                    <a:pt x="2580043" y="142557"/>
                  </a:lnTo>
                  <a:lnTo>
                    <a:pt x="2580144" y="141782"/>
                  </a:lnTo>
                  <a:lnTo>
                    <a:pt x="2584513" y="141782"/>
                  </a:lnTo>
                  <a:lnTo>
                    <a:pt x="2584539" y="139242"/>
                  </a:lnTo>
                  <a:lnTo>
                    <a:pt x="2585783" y="140512"/>
                  </a:lnTo>
                  <a:lnTo>
                    <a:pt x="2586698" y="140512"/>
                  </a:lnTo>
                  <a:lnTo>
                    <a:pt x="2586685" y="139242"/>
                  </a:lnTo>
                  <a:lnTo>
                    <a:pt x="2589314" y="137972"/>
                  </a:lnTo>
                  <a:lnTo>
                    <a:pt x="2591320" y="137972"/>
                  </a:lnTo>
                  <a:lnTo>
                    <a:pt x="2591536" y="136702"/>
                  </a:lnTo>
                  <a:lnTo>
                    <a:pt x="2591968" y="134162"/>
                  </a:lnTo>
                  <a:lnTo>
                    <a:pt x="2592197" y="132892"/>
                  </a:lnTo>
                  <a:lnTo>
                    <a:pt x="2593416" y="132892"/>
                  </a:lnTo>
                  <a:lnTo>
                    <a:pt x="2594470" y="131622"/>
                  </a:lnTo>
                  <a:lnTo>
                    <a:pt x="2593860" y="130352"/>
                  </a:lnTo>
                  <a:lnTo>
                    <a:pt x="2596146" y="131622"/>
                  </a:lnTo>
                  <a:lnTo>
                    <a:pt x="2594229" y="129082"/>
                  </a:lnTo>
                  <a:lnTo>
                    <a:pt x="2596883" y="129082"/>
                  </a:lnTo>
                  <a:lnTo>
                    <a:pt x="2595651" y="126542"/>
                  </a:lnTo>
                  <a:lnTo>
                    <a:pt x="2599474" y="126542"/>
                  </a:lnTo>
                  <a:lnTo>
                    <a:pt x="2599918" y="125272"/>
                  </a:lnTo>
                  <a:lnTo>
                    <a:pt x="2598432" y="125272"/>
                  </a:lnTo>
                  <a:lnTo>
                    <a:pt x="2598166" y="125272"/>
                  </a:lnTo>
                  <a:lnTo>
                    <a:pt x="2597937" y="124002"/>
                  </a:lnTo>
                  <a:lnTo>
                    <a:pt x="2597924" y="122732"/>
                  </a:lnTo>
                  <a:lnTo>
                    <a:pt x="2597962" y="121462"/>
                  </a:lnTo>
                  <a:lnTo>
                    <a:pt x="2598051" y="118922"/>
                  </a:lnTo>
                  <a:lnTo>
                    <a:pt x="2598432" y="125272"/>
                  </a:lnTo>
                  <a:lnTo>
                    <a:pt x="2600426" y="122732"/>
                  </a:lnTo>
                  <a:lnTo>
                    <a:pt x="2598712" y="120192"/>
                  </a:lnTo>
                  <a:lnTo>
                    <a:pt x="2601252" y="120192"/>
                  </a:lnTo>
                  <a:lnTo>
                    <a:pt x="2600960" y="118922"/>
                  </a:lnTo>
                  <a:lnTo>
                    <a:pt x="2600401" y="116382"/>
                  </a:lnTo>
                  <a:lnTo>
                    <a:pt x="2603017" y="117652"/>
                  </a:lnTo>
                  <a:lnTo>
                    <a:pt x="2601137" y="115112"/>
                  </a:lnTo>
                  <a:lnTo>
                    <a:pt x="2602661" y="113842"/>
                  </a:lnTo>
                  <a:lnTo>
                    <a:pt x="2605011" y="112572"/>
                  </a:lnTo>
                  <a:lnTo>
                    <a:pt x="2599512" y="111302"/>
                  </a:lnTo>
                  <a:lnTo>
                    <a:pt x="2603436" y="108762"/>
                  </a:lnTo>
                  <a:lnTo>
                    <a:pt x="2605303" y="107492"/>
                  </a:lnTo>
                  <a:lnTo>
                    <a:pt x="2604097" y="106222"/>
                  </a:lnTo>
                  <a:lnTo>
                    <a:pt x="2607170" y="104952"/>
                  </a:lnTo>
                  <a:lnTo>
                    <a:pt x="2609431" y="103682"/>
                  </a:lnTo>
                  <a:lnTo>
                    <a:pt x="2609634" y="102412"/>
                  </a:lnTo>
                  <a:lnTo>
                    <a:pt x="2605252" y="102412"/>
                  </a:lnTo>
                  <a:lnTo>
                    <a:pt x="2605455" y="101142"/>
                  </a:lnTo>
                  <a:lnTo>
                    <a:pt x="2612707" y="97332"/>
                  </a:lnTo>
                  <a:lnTo>
                    <a:pt x="2612301" y="89712"/>
                  </a:lnTo>
                  <a:lnTo>
                    <a:pt x="2613888" y="89712"/>
                  </a:lnTo>
                  <a:lnTo>
                    <a:pt x="2615615" y="88442"/>
                  </a:lnTo>
                  <a:lnTo>
                    <a:pt x="2615590" y="87172"/>
                  </a:lnTo>
                  <a:lnTo>
                    <a:pt x="2617457" y="87172"/>
                  </a:lnTo>
                  <a:lnTo>
                    <a:pt x="2616758" y="88442"/>
                  </a:lnTo>
                  <a:lnTo>
                    <a:pt x="2618981" y="88442"/>
                  </a:lnTo>
                  <a:lnTo>
                    <a:pt x="2618206" y="87172"/>
                  </a:lnTo>
                  <a:lnTo>
                    <a:pt x="2621102" y="87172"/>
                  </a:lnTo>
                  <a:close/>
                </a:path>
                <a:path extrusionOk="0" h="539750" w="2711450">
                  <a:moveTo>
                    <a:pt x="2621521" y="143052"/>
                  </a:moveTo>
                  <a:lnTo>
                    <a:pt x="2621508" y="141782"/>
                  </a:lnTo>
                  <a:lnTo>
                    <a:pt x="2620822" y="141782"/>
                  </a:lnTo>
                  <a:lnTo>
                    <a:pt x="2616606" y="140512"/>
                  </a:lnTo>
                  <a:lnTo>
                    <a:pt x="2619235" y="141782"/>
                  </a:lnTo>
                  <a:lnTo>
                    <a:pt x="2619260" y="143052"/>
                  </a:lnTo>
                  <a:lnTo>
                    <a:pt x="2621521" y="143052"/>
                  </a:lnTo>
                  <a:close/>
                </a:path>
                <a:path extrusionOk="0" h="539750" w="2711450">
                  <a:moveTo>
                    <a:pt x="2623693" y="294182"/>
                  </a:moveTo>
                  <a:close/>
                </a:path>
                <a:path extrusionOk="0" h="539750" w="2711450">
                  <a:moveTo>
                    <a:pt x="2623947" y="520573"/>
                  </a:moveTo>
                  <a:lnTo>
                    <a:pt x="2622804" y="520471"/>
                  </a:lnTo>
                  <a:lnTo>
                    <a:pt x="2621864" y="520395"/>
                  </a:lnTo>
                  <a:lnTo>
                    <a:pt x="2621737" y="521385"/>
                  </a:lnTo>
                  <a:lnTo>
                    <a:pt x="2622816" y="521157"/>
                  </a:lnTo>
                  <a:lnTo>
                    <a:pt x="2623655" y="520928"/>
                  </a:lnTo>
                  <a:lnTo>
                    <a:pt x="2623947" y="520573"/>
                  </a:lnTo>
                  <a:close/>
                </a:path>
                <a:path extrusionOk="0" h="539750" w="2711450">
                  <a:moveTo>
                    <a:pt x="2623972" y="521931"/>
                  </a:moveTo>
                  <a:lnTo>
                    <a:pt x="2622435" y="521792"/>
                  </a:lnTo>
                  <a:lnTo>
                    <a:pt x="2620899" y="521665"/>
                  </a:lnTo>
                  <a:lnTo>
                    <a:pt x="2620975" y="522579"/>
                  </a:lnTo>
                  <a:lnTo>
                    <a:pt x="2622448" y="522706"/>
                  </a:lnTo>
                  <a:lnTo>
                    <a:pt x="2623921" y="522833"/>
                  </a:lnTo>
                  <a:lnTo>
                    <a:pt x="2623972" y="521931"/>
                  </a:lnTo>
                  <a:close/>
                </a:path>
                <a:path extrusionOk="0" h="539750" w="2711450">
                  <a:moveTo>
                    <a:pt x="2624493" y="141401"/>
                  </a:moveTo>
                  <a:lnTo>
                    <a:pt x="2624226" y="141274"/>
                  </a:lnTo>
                  <a:lnTo>
                    <a:pt x="2624163" y="141782"/>
                  </a:lnTo>
                  <a:lnTo>
                    <a:pt x="2624493" y="141401"/>
                  </a:lnTo>
                  <a:close/>
                </a:path>
                <a:path extrusionOk="0" h="539750" w="2711450">
                  <a:moveTo>
                    <a:pt x="2625356" y="506272"/>
                  </a:moveTo>
                  <a:lnTo>
                    <a:pt x="2623705" y="506272"/>
                  </a:lnTo>
                  <a:lnTo>
                    <a:pt x="2623413" y="507542"/>
                  </a:lnTo>
                  <a:lnTo>
                    <a:pt x="2623896" y="510082"/>
                  </a:lnTo>
                  <a:lnTo>
                    <a:pt x="2623083" y="510082"/>
                  </a:lnTo>
                  <a:lnTo>
                    <a:pt x="2624988" y="511352"/>
                  </a:lnTo>
                  <a:lnTo>
                    <a:pt x="2625306" y="507542"/>
                  </a:lnTo>
                  <a:lnTo>
                    <a:pt x="2625356" y="506272"/>
                  </a:lnTo>
                  <a:close/>
                </a:path>
                <a:path extrusionOk="0" h="539750" w="2711450">
                  <a:moveTo>
                    <a:pt x="2626398" y="203593"/>
                  </a:moveTo>
                  <a:lnTo>
                    <a:pt x="2624442" y="204012"/>
                  </a:lnTo>
                  <a:lnTo>
                    <a:pt x="2626372" y="204012"/>
                  </a:lnTo>
                  <a:lnTo>
                    <a:pt x="2626398" y="203593"/>
                  </a:lnTo>
                  <a:close/>
                </a:path>
                <a:path extrusionOk="0" h="539750" w="2711450">
                  <a:moveTo>
                    <a:pt x="2629751" y="69392"/>
                  </a:moveTo>
                  <a:lnTo>
                    <a:pt x="2628989" y="68122"/>
                  </a:lnTo>
                  <a:lnTo>
                    <a:pt x="2627706" y="68122"/>
                  </a:lnTo>
                  <a:lnTo>
                    <a:pt x="2626944" y="69392"/>
                  </a:lnTo>
                  <a:lnTo>
                    <a:pt x="2629751" y="69392"/>
                  </a:lnTo>
                  <a:close/>
                </a:path>
                <a:path extrusionOk="0" h="539750" w="2711450">
                  <a:moveTo>
                    <a:pt x="2630170" y="371652"/>
                  </a:moveTo>
                  <a:lnTo>
                    <a:pt x="2630144" y="369112"/>
                  </a:lnTo>
                  <a:lnTo>
                    <a:pt x="2627579" y="369112"/>
                  </a:lnTo>
                  <a:lnTo>
                    <a:pt x="2627553" y="370420"/>
                  </a:lnTo>
                  <a:lnTo>
                    <a:pt x="2629039" y="371652"/>
                  </a:lnTo>
                  <a:lnTo>
                    <a:pt x="2630170" y="371652"/>
                  </a:lnTo>
                  <a:close/>
                </a:path>
                <a:path extrusionOk="0" h="539750" w="2711450">
                  <a:moveTo>
                    <a:pt x="2631516" y="179882"/>
                  </a:moveTo>
                  <a:lnTo>
                    <a:pt x="2631389" y="179844"/>
                  </a:lnTo>
                  <a:lnTo>
                    <a:pt x="2631516" y="179882"/>
                  </a:lnTo>
                  <a:close/>
                </a:path>
                <a:path extrusionOk="0" h="539750" w="2711450">
                  <a:moveTo>
                    <a:pt x="2631846" y="5892"/>
                  </a:moveTo>
                  <a:lnTo>
                    <a:pt x="2630614" y="5892"/>
                  </a:lnTo>
                  <a:lnTo>
                    <a:pt x="2631783" y="6832"/>
                  </a:lnTo>
                  <a:lnTo>
                    <a:pt x="2631846" y="5892"/>
                  </a:lnTo>
                  <a:close/>
                </a:path>
                <a:path extrusionOk="0" h="539750" w="2711450">
                  <a:moveTo>
                    <a:pt x="2634437" y="240842"/>
                  </a:moveTo>
                  <a:lnTo>
                    <a:pt x="2632392" y="240842"/>
                  </a:lnTo>
                  <a:lnTo>
                    <a:pt x="2633472" y="242112"/>
                  </a:lnTo>
                  <a:lnTo>
                    <a:pt x="2634069" y="242112"/>
                  </a:lnTo>
                  <a:lnTo>
                    <a:pt x="2634437" y="240842"/>
                  </a:lnTo>
                  <a:close/>
                </a:path>
                <a:path extrusionOk="0" h="539750" w="2711450">
                  <a:moveTo>
                    <a:pt x="2635288" y="223062"/>
                  </a:moveTo>
                  <a:lnTo>
                    <a:pt x="2635275" y="221792"/>
                  </a:lnTo>
                  <a:lnTo>
                    <a:pt x="2633713" y="223062"/>
                  </a:lnTo>
                  <a:lnTo>
                    <a:pt x="2635288" y="223062"/>
                  </a:lnTo>
                  <a:close/>
                </a:path>
                <a:path extrusionOk="0" h="539750" w="2711450">
                  <a:moveTo>
                    <a:pt x="2636926" y="137972"/>
                  </a:moveTo>
                  <a:lnTo>
                    <a:pt x="2636888" y="137604"/>
                  </a:lnTo>
                  <a:lnTo>
                    <a:pt x="2636774" y="137972"/>
                  </a:lnTo>
                  <a:lnTo>
                    <a:pt x="2636926" y="137972"/>
                  </a:lnTo>
                  <a:close/>
                </a:path>
                <a:path extrusionOk="0" h="539750" w="2711450">
                  <a:moveTo>
                    <a:pt x="2637358" y="118922"/>
                  </a:moveTo>
                  <a:lnTo>
                    <a:pt x="2637320" y="116382"/>
                  </a:lnTo>
                  <a:lnTo>
                    <a:pt x="2635364" y="116382"/>
                  </a:lnTo>
                  <a:lnTo>
                    <a:pt x="2634881" y="117652"/>
                  </a:lnTo>
                  <a:lnTo>
                    <a:pt x="2635935" y="117652"/>
                  </a:lnTo>
                  <a:lnTo>
                    <a:pt x="2635250" y="120192"/>
                  </a:lnTo>
                  <a:lnTo>
                    <a:pt x="2636380" y="120192"/>
                  </a:lnTo>
                  <a:lnTo>
                    <a:pt x="2637358" y="118922"/>
                  </a:lnTo>
                  <a:close/>
                </a:path>
                <a:path extrusionOk="0" h="539750" w="2711450">
                  <a:moveTo>
                    <a:pt x="2638463" y="277672"/>
                  </a:moveTo>
                  <a:lnTo>
                    <a:pt x="2637447" y="276402"/>
                  </a:lnTo>
                  <a:lnTo>
                    <a:pt x="2637434" y="276529"/>
                  </a:lnTo>
                  <a:lnTo>
                    <a:pt x="2638463" y="277672"/>
                  </a:lnTo>
                  <a:close/>
                </a:path>
                <a:path extrusionOk="0" h="539750" w="2711450">
                  <a:moveTo>
                    <a:pt x="2638590" y="58077"/>
                  </a:moveTo>
                  <a:lnTo>
                    <a:pt x="2638387" y="57962"/>
                  </a:lnTo>
                  <a:lnTo>
                    <a:pt x="2638463" y="58127"/>
                  </a:lnTo>
                  <a:lnTo>
                    <a:pt x="2638590" y="58077"/>
                  </a:lnTo>
                  <a:close/>
                </a:path>
                <a:path extrusionOk="0" h="539750" w="2711450">
                  <a:moveTo>
                    <a:pt x="2638831" y="240842"/>
                  </a:moveTo>
                  <a:lnTo>
                    <a:pt x="2638526" y="240842"/>
                  </a:lnTo>
                  <a:lnTo>
                    <a:pt x="2636672" y="240842"/>
                  </a:lnTo>
                  <a:lnTo>
                    <a:pt x="2633434" y="239572"/>
                  </a:lnTo>
                  <a:lnTo>
                    <a:pt x="2635021" y="240842"/>
                  </a:lnTo>
                  <a:lnTo>
                    <a:pt x="2634437" y="240842"/>
                  </a:lnTo>
                  <a:lnTo>
                    <a:pt x="2634513" y="242112"/>
                  </a:lnTo>
                  <a:lnTo>
                    <a:pt x="2634234" y="242112"/>
                  </a:lnTo>
                  <a:lnTo>
                    <a:pt x="2633802" y="244652"/>
                  </a:lnTo>
                  <a:lnTo>
                    <a:pt x="2634792" y="245922"/>
                  </a:lnTo>
                  <a:lnTo>
                    <a:pt x="2636126" y="243382"/>
                  </a:lnTo>
                  <a:lnTo>
                    <a:pt x="2636964" y="243382"/>
                  </a:lnTo>
                  <a:lnTo>
                    <a:pt x="2637129" y="244652"/>
                  </a:lnTo>
                  <a:lnTo>
                    <a:pt x="2638399" y="243382"/>
                  </a:lnTo>
                  <a:lnTo>
                    <a:pt x="2638691" y="242112"/>
                  </a:lnTo>
                  <a:lnTo>
                    <a:pt x="2638831" y="240842"/>
                  </a:lnTo>
                  <a:close/>
                </a:path>
                <a:path extrusionOk="0" h="539750" w="2711450">
                  <a:moveTo>
                    <a:pt x="2641460" y="229412"/>
                  </a:moveTo>
                  <a:lnTo>
                    <a:pt x="2637840" y="228142"/>
                  </a:lnTo>
                  <a:lnTo>
                    <a:pt x="2637802" y="228269"/>
                  </a:lnTo>
                  <a:lnTo>
                    <a:pt x="2641460" y="229412"/>
                  </a:lnTo>
                  <a:close/>
                </a:path>
                <a:path extrusionOk="0" h="539750" w="2711450">
                  <a:moveTo>
                    <a:pt x="2681389" y="92252"/>
                  </a:moveTo>
                  <a:lnTo>
                    <a:pt x="2681211" y="91744"/>
                  </a:lnTo>
                  <a:lnTo>
                    <a:pt x="2681059" y="91960"/>
                  </a:lnTo>
                  <a:lnTo>
                    <a:pt x="2681389" y="92252"/>
                  </a:lnTo>
                  <a:close/>
                </a:path>
                <a:path extrusionOk="0" h="539750" w="2711450">
                  <a:moveTo>
                    <a:pt x="2690126" y="101142"/>
                  </a:moveTo>
                  <a:lnTo>
                    <a:pt x="2689136" y="98602"/>
                  </a:lnTo>
                  <a:lnTo>
                    <a:pt x="2688183" y="99872"/>
                  </a:lnTo>
                  <a:lnTo>
                    <a:pt x="2687866" y="99872"/>
                  </a:lnTo>
                  <a:lnTo>
                    <a:pt x="2690126" y="101142"/>
                  </a:lnTo>
                  <a:close/>
                </a:path>
                <a:path extrusionOk="0" h="539750" w="2711450">
                  <a:moveTo>
                    <a:pt x="2702522" y="122732"/>
                  </a:moveTo>
                  <a:lnTo>
                    <a:pt x="2700439" y="122732"/>
                  </a:lnTo>
                  <a:lnTo>
                    <a:pt x="2702458" y="124002"/>
                  </a:lnTo>
                  <a:lnTo>
                    <a:pt x="2702522" y="122732"/>
                  </a:lnTo>
                  <a:close/>
                </a:path>
                <a:path extrusionOk="0" h="539750" w="2711450">
                  <a:moveTo>
                    <a:pt x="2711132" y="136702"/>
                  </a:moveTo>
                  <a:lnTo>
                    <a:pt x="2711119" y="135432"/>
                  </a:lnTo>
                  <a:lnTo>
                    <a:pt x="2711119" y="134162"/>
                  </a:lnTo>
                  <a:lnTo>
                    <a:pt x="2708795" y="134162"/>
                  </a:lnTo>
                  <a:lnTo>
                    <a:pt x="2708148" y="132892"/>
                  </a:lnTo>
                  <a:lnTo>
                    <a:pt x="2707919" y="132892"/>
                  </a:lnTo>
                  <a:lnTo>
                    <a:pt x="2708071" y="131622"/>
                  </a:lnTo>
                  <a:lnTo>
                    <a:pt x="2708452" y="132892"/>
                  </a:lnTo>
                  <a:lnTo>
                    <a:pt x="2709265" y="132892"/>
                  </a:lnTo>
                  <a:lnTo>
                    <a:pt x="2709684" y="131622"/>
                  </a:lnTo>
                  <a:lnTo>
                    <a:pt x="2705862" y="130352"/>
                  </a:lnTo>
                  <a:lnTo>
                    <a:pt x="2704630" y="129082"/>
                  </a:lnTo>
                  <a:lnTo>
                    <a:pt x="2707043" y="129082"/>
                  </a:lnTo>
                  <a:lnTo>
                    <a:pt x="2707094" y="126542"/>
                  </a:lnTo>
                  <a:lnTo>
                    <a:pt x="2705582" y="126542"/>
                  </a:lnTo>
                  <a:lnTo>
                    <a:pt x="2706357" y="127812"/>
                  </a:lnTo>
                  <a:lnTo>
                    <a:pt x="2704084" y="127812"/>
                  </a:lnTo>
                  <a:lnTo>
                    <a:pt x="2703080" y="125984"/>
                  </a:lnTo>
                  <a:lnTo>
                    <a:pt x="2703080" y="132892"/>
                  </a:lnTo>
                  <a:lnTo>
                    <a:pt x="2702864" y="134162"/>
                  </a:lnTo>
                  <a:lnTo>
                    <a:pt x="2700210" y="134162"/>
                  </a:lnTo>
                  <a:lnTo>
                    <a:pt x="2701023" y="131622"/>
                  </a:lnTo>
                  <a:lnTo>
                    <a:pt x="2701937" y="132892"/>
                  </a:lnTo>
                  <a:lnTo>
                    <a:pt x="2703080" y="132892"/>
                  </a:lnTo>
                  <a:lnTo>
                    <a:pt x="2703080" y="125984"/>
                  </a:lnTo>
                  <a:lnTo>
                    <a:pt x="2702699" y="125272"/>
                  </a:lnTo>
                  <a:lnTo>
                    <a:pt x="2702547" y="125272"/>
                  </a:lnTo>
                  <a:lnTo>
                    <a:pt x="2702547" y="129082"/>
                  </a:lnTo>
                  <a:lnTo>
                    <a:pt x="2700680" y="129082"/>
                  </a:lnTo>
                  <a:lnTo>
                    <a:pt x="2700363" y="127812"/>
                  </a:lnTo>
                  <a:lnTo>
                    <a:pt x="2702496" y="127812"/>
                  </a:lnTo>
                  <a:lnTo>
                    <a:pt x="2702547" y="129082"/>
                  </a:lnTo>
                  <a:lnTo>
                    <a:pt x="2702547" y="125272"/>
                  </a:lnTo>
                  <a:lnTo>
                    <a:pt x="2700502" y="125272"/>
                  </a:lnTo>
                  <a:lnTo>
                    <a:pt x="2700464" y="124002"/>
                  </a:lnTo>
                  <a:lnTo>
                    <a:pt x="2700439" y="122732"/>
                  </a:lnTo>
                  <a:lnTo>
                    <a:pt x="2699524" y="122732"/>
                  </a:lnTo>
                  <a:lnTo>
                    <a:pt x="2699524" y="130352"/>
                  </a:lnTo>
                  <a:lnTo>
                    <a:pt x="2697619" y="130352"/>
                  </a:lnTo>
                  <a:lnTo>
                    <a:pt x="2697454" y="129082"/>
                  </a:lnTo>
                  <a:lnTo>
                    <a:pt x="2699512" y="129082"/>
                  </a:lnTo>
                  <a:lnTo>
                    <a:pt x="2699524" y="130352"/>
                  </a:lnTo>
                  <a:lnTo>
                    <a:pt x="2699524" y="122732"/>
                  </a:lnTo>
                  <a:lnTo>
                    <a:pt x="2697632" y="122732"/>
                  </a:lnTo>
                  <a:lnTo>
                    <a:pt x="2699550" y="121462"/>
                  </a:lnTo>
                  <a:lnTo>
                    <a:pt x="2701798" y="120192"/>
                  </a:lnTo>
                  <a:lnTo>
                    <a:pt x="2698699" y="121462"/>
                  </a:lnTo>
                  <a:lnTo>
                    <a:pt x="2698165" y="120192"/>
                  </a:lnTo>
                  <a:lnTo>
                    <a:pt x="2697581" y="118922"/>
                  </a:lnTo>
                  <a:lnTo>
                    <a:pt x="2697975" y="121462"/>
                  </a:lnTo>
                  <a:lnTo>
                    <a:pt x="2696819" y="121462"/>
                  </a:lnTo>
                  <a:lnTo>
                    <a:pt x="2696819" y="127812"/>
                  </a:lnTo>
                  <a:lnTo>
                    <a:pt x="2693225" y="130352"/>
                  </a:lnTo>
                  <a:lnTo>
                    <a:pt x="2693200" y="129082"/>
                  </a:lnTo>
                  <a:lnTo>
                    <a:pt x="2693187" y="127812"/>
                  </a:lnTo>
                  <a:lnTo>
                    <a:pt x="2693174" y="126542"/>
                  </a:lnTo>
                  <a:lnTo>
                    <a:pt x="2693162" y="125272"/>
                  </a:lnTo>
                  <a:lnTo>
                    <a:pt x="2694381" y="126542"/>
                  </a:lnTo>
                  <a:lnTo>
                    <a:pt x="2696819" y="127812"/>
                  </a:lnTo>
                  <a:lnTo>
                    <a:pt x="2696819" y="121462"/>
                  </a:lnTo>
                  <a:lnTo>
                    <a:pt x="2695460" y="121462"/>
                  </a:lnTo>
                  <a:lnTo>
                    <a:pt x="2695943" y="120192"/>
                  </a:lnTo>
                  <a:lnTo>
                    <a:pt x="2696426" y="118922"/>
                  </a:lnTo>
                  <a:lnTo>
                    <a:pt x="2694940" y="118922"/>
                  </a:lnTo>
                  <a:lnTo>
                    <a:pt x="2694940" y="122732"/>
                  </a:lnTo>
                  <a:lnTo>
                    <a:pt x="2694838" y="124002"/>
                  </a:lnTo>
                  <a:lnTo>
                    <a:pt x="2692857" y="124002"/>
                  </a:lnTo>
                  <a:lnTo>
                    <a:pt x="2692920" y="122732"/>
                  </a:lnTo>
                  <a:lnTo>
                    <a:pt x="2694940" y="122732"/>
                  </a:lnTo>
                  <a:lnTo>
                    <a:pt x="2694940" y="118922"/>
                  </a:lnTo>
                  <a:lnTo>
                    <a:pt x="2694597" y="118922"/>
                  </a:lnTo>
                  <a:lnTo>
                    <a:pt x="2695219" y="117652"/>
                  </a:lnTo>
                  <a:lnTo>
                    <a:pt x="2695854" y="116382"/>
                  </a:lnTo>
                  <a:lnTo>
                    <a:pt x="2696832" y="115112"/>
                  </a:lnTo>
                  <a:lnTo>
                    <a:pt x="2697518" y="115112"/>
                  </a:lnTo>
                  <a:lnTo>
                    <a:pt x="2697340" y="113842"/>
                  </a:lnTo>
                  <a:lnTo>
                    <a:pt x="2695816" y="113842"/>
                  </a:lnTo>
                  <a:lnTo>
                    <a:pt x="2691041" y="107594"/>
                  </a:lnTo>
                  <a:lnTo>
                    <a:pt x="2691041" y="116382"/>
                  </a:lnTo>
                  <a:lnTo>
                    <a:pt x="2690431" y="117170"/>
                  </a:lnTo>
                  <a:lnTo>
                    <a:pt x="2690431" y="118922"/>
                  </a:lnTo>
                  <a:lnTo>
                    <a:pt x="2690177" y="119240"/>
                  </a:lnTo>
                  <a:lnTo>
                    <a:pt x="2690177" y="129082"/>
                  </a:lnTo>
                  <a:lnTo>
                    <a:pt x="2686520" y="129082"/>
                  </a:lnTo>
                  <a:lnTo>
                    <a:pt x="2688399" y="127812"/>
                  </a:lnTo>
                  <a:lnTo>
                    <a:pt x="2690177" y="129082"/>
                  </a:lnTo>
                  <a:lnTo>
                    <a:pt x="2690177" y="119240"/>
                  </a:lnTo>
                  <a:lnTo>
                    <a:pt x="2689402" y="120192"/>
                  </a:lnTo>
                  <a:lnTo>
                    <a:pt x="2689390" y="118922"/>
                  </a:lnTo>
                  <a:lnTo>
                    <a:pt x="2690431" y="118922"/>
                  </a:lnTo>
                  <a:lnTo>
                    <a:pt x="2690431" y="117170"/>
                  </a:lnTo>
                  <a:lnTo>
                    <a:pt x="2690050" y="117652"/>
                  </a:lnTo>
                  <a:lnTo>
                    <a:pt x="2688628" y="117652"/>
                  </a:lnTo>
                  <a:lnTo>
                    <a:pt x="2688628" y="126542"/>
                  </a:lnTo>
                  <a:lnTo>
                    <a:pt x="2686723" y="124002"/>
                  </a:lnTo>
                  <a:lnTo>
                    <a:pt x="2686291" y="118922"/>
                  </a:lnTo>
                  <a:lnTo>
                    <a:pt x="2688590" y="121462"/>
                  </a:lnTo>
                  <a:lnTo>
                    <a:pt x="2688628" y="126542"/>
                  </a:lnTo>
                  <a:lnTo>
                    <a:pt x="2688628" y="117652"/>
                  </a:lnTo>
                  <a:lnTo>
                    <a:pt x="2688234" y="117652"/>
                  </a:lnTo>
                  <a:lnTo>
                    <a:pt x="2691041" y="116382"/>
                  </a:lnTo>
                  <a:lnTo>
                    <a:pt x="2691041" y="107594"/>
                  </a:lnTo>
                  <a:lnTo>
                    <a:pt x="2690291" y="107492"/>
                  </a:lnTo>
                  <a:lnTo>
                    <a:pt x="2690914" y="112572"/>
                  </a:lnTo>
                  <a:lnTo>
                    <a:pt x="2687332" y="108762"/>
                  </a:lnTo>
                  <a:lnTo>
                    <a:pt x="2686532" y="108762"/>
                  </a:lnTo>
                  <a:lnTo>
                    <a:pt x="2686685" y="103682"/>
                  </a:lnTo>
                  <a:lnTo>
                    <a:pt x="2687180" y="103682"/>
                  </a:lnTo>
                  <a:lnTo>
                    <a:pt x="2688069" y="102412"/>
                  </a:lnTo>
                  <a:lnTo>
                    <a:pt x="2689529" y="102412"/>
                  </a:lnTo>
                  <a:lnTo>
                    <a:pt x="2687180" y="103682"/>
                  </a:lnTo>
                  <a:lnTo>
                    <a:pt x="2688894" y="103682"/>
                  </a:lnTo>
                  <a:lnTo>
                    <a:pt x="2687599" y="106222"/>
                  </a:lnTo>
                  <a:lnTo>
                    <a:pt x="2689923" y="106222"/>
                  </a:lnTo>
                  <a:lnTo>
                    <a:pt x="2692438" y="107492"/>
                  </a:lnTo>
                  <a:lnTo>
                    <a:pt x="2695460" y="107492"/>
                  </a:lnTo>
                  <a:lnTo>
                    <a:pt x="2696121" y="106222"/>
                  </a:lnTo>
                  <a:lnTo>
                    <a:pt x="2694432" y="103682"/>
                  </a:lnTo>
                  <a:lnTo>
                    <a:pt x="2690482" y="101142"/>
                  </a:lnTo>
                  <a:lnTo>
                    <a:pt x="2690126" y="101142"/>
                  </a:lnTo>
                  <a:lnTo>
                    <a:pt x="2688691" y="101142"/>
                  </a:lnTo>
                  <a:lnTo>
                    <a:pt x="2687866" y="99872"/>
                  </a:lnTo>
                  <a:lnTo>
                    <a:pt x="2687091" y="99872"/>
                  </a:lnTo>
                  <a:lnTo>
                    <a:pt x="2688425" y="98602"/>
                  </a:lnTo>
                  <a:lnTo>
                    <a:pt x="2687447" y="97332"/>
                  </a:lnTo>
                  <a:lnTo>
                    <a:pt x="2686481" y="96062"/>
                  </a:lnTo>
                  <a:lnTo>
                    <a:pt x="2686393" y="94792"/>
                  </a:lnTo>
                  <a:lnTo>
                    <a:pt x="2687751" y="94792"/>
                  </a:lnTo>
                  <a:lnTo>
                    <a:pt x="2686888" y="92252"/>
                  </a:lnTo>
                  <a:lnTo>
                    <a:pt x="2684957" y="92252"/>
                  </a:lnTo>
                  <a:lnTo>
                    <a:pt x="2685491" y="89712"/>
                  </a:lnTo>
                  <a:lnTo>
                    <a:pt x="2684259" y="89712"/>
                  </a:lnTo>
                  <a:lnTo>
                    <a:pt x="2683941" y="90982"/>
                  </a:lnTo>
                  <a:lnTo>
                    <a:pt x="2681821" y="90982"/>
                  </a:lnTo>
                  <a:lnTo>
                    <a:pt x="2682671" y="94792"/>
                  </a:lnTo>
                  <a:lnTo>
                    <a:pt x="2683814" y="94792"/>
                  </a:lnTo>
                  <a:lnTo>
                    <a:pt x="2683726" y="93522"/>
                  </a:lnTo>
                  <a:lnTo>
                    <a:pt x="2683941" y="92252"/>
                  </a:lnTo>
                  <a:lnTo>
                    <a:pt x="2684170" y="93522"/>
                  </a:lnTo>
                  <a:lnTo>
                    <a:pt x="2684830" y="93522"/>
                  </a:lnTo>
                  <a:lnTo>
                    <a:pt x="2683814" y="94792"/>
                  </a:lnTo>
                  <a:lnTo>
                    <a:pt x="2684043" y="94792"/>
                  </a:lnTo>
                  <a:lnTo>
                    <a:pt x="2683014" y="95897"/>
                  </a:lnTo>
                  <a:lnTo>
                    <a:pt x="2683014" y="117652"/>
                  </a:lnTo>
                  <a:lnTo>
                    <a:pt x="2680893" y="117652"/>
                  </a:lnTo>
                  <a:lnTo>
                    <a:pt x="2679230" y="116382"/>
                  </a:lnTo>
                  <a:lnTo>
                    <a:pt x="2681782" y="116382"/>
                  </a:lnTo>
                  <a:lnTo>
                    <a:pt x="2683014" y="117652"/>
                  </a:lnTo>
                  <a:lnTo>
                    <a:pt x="2683014" y="95897"/>
                  </a:lnTo>
                  <a:lnTo>
                    <a:pt x="2682849" y="96062"/>
                  </a:lnTo>
                  <a:lnTo>
                    <a:pt x="2682570" y="96202"/>
                  </a:lnTo>
                  <a:lnTo>
                    <a:pt x="2682570" y="102412"/>
                  </a:lnTo>
                  <a:lnTo>
                    <a:pt x="2681681" y="102412"/>
                  </a:lnTo>
                  <a:lnTo>
                    <a:pt x="2681681" y="113842"/>
                  </a:lnTo>
                  <a:lnTo>
                    <a:pt x="2680728" y="113842"/>
                  </a:lnTo>
                  <a:lnTo>
                    <a:pt x="2680614" y="112572"/>
                  </a:lnTo>
                  <a:lnTo>
                    <a:pt x="2681681" y="113842"/>
                  </a:lnTo>
                  <a:lnTo>
                    <a:pt x="2681681" y="102412"/>
                  </a:lnTo>
                  <a:lnTo>
                    <a:pt x="2681554" y="102412"/>
                  </a:lnTo>
                  <a:lnTo>
                    <a:pt x="2680716" y="101142"/>
                  </a:lnTo>
                  <a:lnTo>
                    <a:pt x="2682532" y="101142"/>
                  </a:lnTo>
                  <a:lnTo>
                    <a:pt x="2682570" y="102412"/>
                  </a:lnTo>
                  <a:lnTo>
                    <a:pt x="2682570" y="96202"/>
                  </a:lnTo>
                  <a:lnTo>
                    <a:pt x="2680297" y="97332"/>
                  </a:lnTo>
                  <a:lnTo>
                    <a:pt x="2677947" y="94792"/>
                  </a:lnTo>
                  <a:lnTo>
                    <a:pt x="2680030" y="93522"/>
                  </a:lnTo>
                  <a:lnTo>
                    <a:pt x="2680398" y="93522"/>
                  </a:lnTo>
                  <a:lnTo>
                    <a:pt x="2680170" y="92252"/>
                  </a:lnTo>
                  <a:lnTo>
                    <a:pt x="2680830" y="92252"/>
                  </a:lnTo>
                  <a:lnTo>
                    <a:pt x="2681059" y="91960"/>
                  </a:lnTo>
                  <a:lnTo>
                    <a:pt x="2680004" y="90982"/>
                  </a:lnTo>
                  <a:lnTo>
                    <a:pt x="2678252" y="90982"/>
                  </a:lnTo>
                  <a:lnTo>
                    <a:pt x="2676995" y="92252"/>
                  </a:lnTo>
                  <a:lnTo>
                    <a:pt x="2677414" y="90982"/>
                  </a:lnTo>
                  <a:lnTo>
                    <a:pt x="2677642" y="89712"/>
                  </a:lnTo>
                  <a:lnTo>
                    <a:pt x="2680551" y="89712"/>
                  </a:lnTo>
                  <a:lnTo>
                    <a:pt x="2681211" y="91744"/>
                  </a:lnTo>
                  <a:lnTo>
                    <a:pt x="2681808" y="90982"/>
                  </a:lnTo>
                  <a:lnTo>
                    <a:pt x="2684259" y="89712"/>
                  </a:lnTo>
                  <a:lnTo>
                    <a:pt x="2683675" y="89712"/>
                  </a:lnTo>
                  <a:lnTo>
                    <a:pt x="2683675" y="88442"/>
                  </a:lnTo>
                  <a:lnTo>
                    <a:pt x="2682824" y="87172"/>
                  </a:lnTo>
                  <a:lnTo>
                    <a:pt x="2679166" y="84632"/>
                  </a:lnTo>
                  <a:lnTo>
                    <a:pt x="2678557" y="84632"/>
                  </a:lnTo>
                  <a:lnTo>
                    <a:pt x="2678658" y="79552"/>
                  </a:lnTo>
                  <a:lnTo>
                    <a:pt x="2678493" y="79552"/>
                  </a:lnTo>
                  <a:lnTo>
                    <a:pt x="2675712" y="78740"/>
                  </a:lnTo>
                  <a:lnTo>
                    <a:pt x="2675712" y="88442"/>
                  </a:lnTo>
                  <a:lnTo>
                    <a:pt x="2674950" y="89395"/>
                  </a:lnTo>
                  <a:lnTo>
                    <a:pt x="2674950" y="102412"/>
                  </a:lnTo>
                  <a:lnTo>
                    <a:pt x="2673146" y="103682"/>
                  </a:lnTo>
                  <a:lnTo>
                    <a:pt x="2673769" y="102412"/>
                  </a:lnTo>
                  <a:lnTo>
                    <a:pt x="2674061" y="101142"/>
                  </a:lnTo>
                  <a:lnTo>
                    <a:pt x="2674594" y="101142"/>
                  </a:lnTo>
                  <a:lnTo>
                    <a:pt x="2674950" y="102412"/>
                  </a:lnTo>
                  <a:lnTo>
                    <a:pt x="2674950" y="89395"/>
                  </a:lnTo>
                  <a:lnTo>
                    <a:pt x="2674696" y="89712"/>
                  </a:lnTo>
                  <a:lnTo>
                    <a:pt x="2674594" y="88442"/>
                  </a:lnTo>
                  <a:lnTo>
                    <a:pt x="2675712" y="88442"/>
                  </a:lnTo>
                  <a:lnTo>
                    <a:pt x="2675712" y="78740"/>
                  </a:lnTo>
                  <a:lnTo>
                    <a:pt x="2674162" y="78282"/>
                  </a:lnTo>
                  <a:lnTo>
                    <a:pt x="2675509" y="77012"/>
                  </a:lnTo>
                  <a:lnTo>
                    <a:pt x="2675204" y="76974"/>
                  </a:lnTo>
                  <a:lnTo>
                    <a:pt x="2675178" y="74472"/>
                  </a:lnTo>
                  <a:lnTo>
                    <a:pt x="2675102" y="73202"/>
                  </a:lnTo>
                  <a:lnTo>
                    <a:pt x="2674950" y="73202"/>
                  </a:lnTo>
                  <a:lnTo>
                    <a:pt x="2673007" y="74472"/>
                  </a:lnTo>
                  <a:lnTo>
                    <a:pt x="2669514" y="71818"/>
                  </a:lnTo>
                  <a:lnTo>
                    <a:pt x="2669514" y="87172"/>
                  </a:lnTo>
                  <a:lnTo>
                    <a:pt x="2667165" y="87172"/>
                  </a:lnTo>
                  <a:lnTo>
                    <a:pt x="2667241" y="85902"/>
                  </a:lnTo>
                  <a:lnTo>
                    <a:pt x="2669121" y="85902"/>
                  </a:lnTo>
                  <a:lnTo>
                    <a:pt x="2669514" y="87172"/>
                  </a:lnTo>
                  <a:lnTo>
                    <a:pt x="2669514" y="71818"/>
                  </a:lnTo>
                  <a:lnTo>
                    <a:pt x="2668041" y="70662"/>
                  </a:lnTo>
                  <a:lnTo>
                    <a:pt x="2667812" y="70662"/>
                  </a:lnTo>
                  <a:lnTo>
                    <a:pt x="2672016" y="68122"/>
                  </a:lnTo>
                  <a:lnTo>
                    <a:pt x="2668219" y="66852"/>
                  </a:lnTo>
                  <a:lnTo>
                    <a:pt x="2667711" y="68122"/>
                  </a:lnTo>
                  <a:lnTo>
                    <a:pt x="2667355" y="69392"/>
                  </a:lnTo>
                  <a:lnTo>
                    <a:pt x="2666365" y="69392"/>
                  </a:lnTo>
                  <a:lnTo>
                    <a:pt x="2665361" y="68122"/>
                  </a:lnTo>
                  <a:lnTo>
                    <a:pt x="2664434" y="66852"/>
                  </a:lnTo>
                  <a:lnTo>
                    <a:pt x="2664764" y="64312"/>
                  </a:lnTo>
                  <a:lnTo>
                    <a:pt x="2664930" y="63042"/>
                  </a:lnTo>
                  <a:lnTo>
                    <a:pt x="2667127" y="63042"/>
                  </a:lnTo>
                  <a:lnTo>
                    <a:pt x="2667228" y="61772"/>
                  </a:lnTo>
                  <a:lnTo>
                    <a:pt x="2667419" y="63042"/>
                  </a:lnTo>
                  <a:lnTo>
                    <a:pt x="2667889" y="64312"/>
                  </a:lnTo>
                  <a:lnTo>
                    <a:pt x="2669540" y="64312"/>
                  </a:lnTo>
                  <a:lnTo>
                    <a:pt x="2668244" y="61772"/>
                  </a:lnTo>
                  <a:lnTo>
                    <a:pt x="2668232" y="60502"/>
                  </a:lnTo>
                  <a:lnTo>
                    <a:pt x="2665361" y="60502"/>
                  </a:lnTo>
                  <a:lnTo>
                    <a:pt x="2663596" y="59232"/>
                  </a:lnTo>
                  <a:lnTo>
                    <a:pt x="2664104" y="57962"/>
                  </a:lnTo>
                  <a:lnTo>
                    <a:pt x="2664574" y="56692"/>
                  </a:lnTo>
                  <a:lnTo>
                    <a:pt x="2665044" y="55422"/>
                  </a:lnTo>
                  <a:lnTo>
                    <a:pt x="2661386" y="56057"/>
                  </a:lnTo>
                  <a:lnTo>
                    <a:pt x="2661386" y="65582"/>
                  </a:lnTo>
                  <a:lnTo>
                    <a:pt x="2658935" y="65582"/>
                  </a:lnTo>
                  <a:lnTo>
                    <a:pt x="2659430" y="66852"/>
                  </a:lnTo>
                  <a:lnTo>
                    <a:pt x="2657551" y="66852"/>
                  </a:lnTo>
                  <a:lnTo>
                    <a:pt x="2657462" y="65582"/>
                  </a:lnTo>
                  <a:lnTo>
                    <a:pt x="2658287" y="64312"/>
                  </a:lnTo>
                  <a:lnTo>
                    <a:pt x="2659113" y="64312"/>
                  </a:lnTo>
                  <a:lnTo>
                    <a:pt x="2661386" y="65582"/>
                  </a:lnTo>
                  <a:lnTo>
                    <a:pt x="2661386" y="56057"/>
                  </a:lnTo>
                  <a:lnTo>
                    <a:pt x="2660116" y="56273"/>
                  </a:lnTo>
                  <a:lnTo>
                    <a:pt x="2660116" y="61772"/>
                  </a:lnTo>
                  <a:lnTo>
                    <a:pt x="2658618" y="60502"/>
                  </a:lnTo>
                  <a:lnTo>
                    <a:pt x="2657691" y="59232"/>
                  </a:lnTo>
                  <a:lnTo>
                    <a:pt x="2657983" y="57962"/>
                  </a:lnTo>
                  <a:lnTo>
                    <a:pt x="2659684" y="57962"/>
                  </a:lnTo>
                  <a:lnTo>
                    <a:pt x="2660116" y="61772"/>
                  </a:lnTo>
                  <a:lnTo>
                    <a:pt x="2660116" y="56273"/>
                  </a:lnTo>
                  <a:lnTo>
                    <a:pt x="2657602" y="56692"/>
                  </a:lnTo>
                  <a:lnTo>
                    <a:pt x="2657538" y="51612"/>
                  </a:lnTo>
                  <a:lnTo>
                    <a:pt x="2655608" y="47802"/>
                  </a:lnTo>
                  <a:lnTo>
                    <a:pt x="2653411" y="47802"/>
                  </a:lnTo>
                  <a:lnTo>
                    <a:pt x="2653411" y="61772"/>
                  </a:lnTo>
                  <a:lnTo>
                    <a:pt x="2652369" y="63042"/>
                  </a:lnTo>
                  <a:lnTo>
                    <a:pt x="2651290" y="63042"/>
                  </a:lnTo>
                  <a:lnTo>
                    <a:pt x="2651429" y="61772"/>
                  </a:lnTo>
                  <a:lnTo>
                    <a:pt x="2652357" y="61772"/>
                  </a:lnTo>
                  <a:lnTo>
                    <a:pt x="2653284" y="60502"/>
                  </a:lnTo>
                  <a:lnTo>
                    <a:pt x="2653411" y="61772"/>
                  </a:lnTo>
                  <a:lnTo>
                    <a:pt x="2653411" y="47802"/>
                  </a:lnTo>
                  <a:lnTo>
                    <a:pt x="2653144" y="50342"/>
                  </a:lnTo>
                  <a:lnTo>
                    <a:pt x="2651391" y="50342"/>
                  </a:lnTo>
                  <a:lnTo>
                    <a:pt x="2651620" y="47802"/>
                  </a:lnTo>
                  <a:lnTo>
                    <a:pt x="2651734" y="46532"/>
                  </a:lnTo>
                  <a:lnTo>
                    <a:pt x="2652166" y="45262"/>
                  </a:lnTo>
                  <a:lnTo>
                    <a:pt x="2652611" y="43992"/>
                  </a:lnTo>
                  <a:lnTo>
                    <a:pt x="2652903" y="43992"/>
                  </a:lnTo>
                  <a:lnTo>
                    <a:pt x="2652598" y="42722"/>
                  </a:lnTo>
                  <a:lnTo>
                    <a:pt x="2651226" y="41452"/>
                  </a:lnTo>
                  <a:lnTo>
                    <a:pt x="2647035" y="38912"/>
                  </a:lnTo>
                  <a:lnTo>
                    <a:pt x="2652814" y="37642"/>
                  </a:lnTo>
                  <a:lnTo>
                    <a:pt x="2650236" y="35102"/>
                  </a:lnTo>
                  <a:lnTo>
                    <a:pt x="2648369" y="32562"/>
                  </a:lnTo>
                  <a:lnTo>
                    <a:pt x="2649588" y="31292"/>
                  </a:lnTo>
                  <a:lnTo>
                    <a:pt x="2646565" y="31292"/>
                  </a:lnTo>
                  <a:lnTo>
                    <a:pt x="2645079" y="30276"/>
                  </a:lnTo>
                  <a:lnTo>
                    <a:pt x="2645079" y="68122"/>
                  </a:lnTo>
                  <a:lnTo>
                    <a:pt x="2640406" y="68122"/>
                  </a:lnTo>
                  <a:lnTo>
                    <a:pt x="2643797" y="66852"/>
                  </a:lnTo>
                  <a:lnTo>
                    <a:pt x="2645079" y="68122"/>
                  </a:lnTo>
                  <a:lnTo>
                    <a:pt x="2645079" y="30276"/>
                  </a:lnTo>
                  <a:lnTo>
                    <a:pt x="2642857" y="28752"/>
                  </a:lnTo>
                  <a:lnTo>
                    <a:pt x="2644241" y="27482"/>
                  </a:lnTo>
                  <a:lnTo>
                    <a:pt x="2642501" y="26212"/>
                  </a:lnTo>
                  <a:lnTo>
                    <a:pt x="2641028" y="26212"/>
                  </a:lnTo>
                  <a:lnTo>
                    <a:pt x="2641028" y="63042"/>
                  </a:lnTo>
                  <a:lnTo>
                    <a:pt x="2640419" y="63042"/>
                  </a:lnTo>
                  <a:lnTo>
                    <a:pt x="2638666" y="60502"/>
                  </a:lnTo>
                  <a:lnTo>
                    <a:pt x="2637155" y="59677"/>
                  </a:lnTo>
                  <a:lnTo>
                    <a:pt x="2639568" y="60502"/>
                  </a:lnTo>
                  <a:lnTo>
                    <a:pt x="2638971" y="59232"/>
                  </a:lnTo>
                  <a:lnTo>
                    <a:pt x="2638463" y="58127"/>
                  </a:lnTo>
                  <a:lnTo>
                    <a:pt x="2635910" y="59232"/>
                  </a:lnTo>
                  <a:lnTo>
                    <a:pt x="2636761" y="59537"/>
                  </a:lnTo>
                  <a:lnTo>
                    <a:pt x="2638018" y="60502"/>
                  </a:lnTo>
                  <a:lnTo>
                    <a:pt x="2634919" y="60502"/>
                  </a:lnTo>
                  <a:lnTo>
                    <a:pt x="2637713" y="64312"/>
                  </a:lnTo>
                  <a:lnTo>
                    <a:pt x="2638247" y="64312"/>
                  </a:lnTo>
                  <a:lnTo>
                    <a:pt x="2638463" y="63042"/>
                  </a:lnTo>
                  <a:lnTo>
                    <a:pt x="2638615" y="63042"/>
                  </a:lnTo>
                  <a:lnTo>
                    <a:pt x="2638793" y="65582"/>
                  </a:lnTo>
                  <a:lnTo>
                    <a:pt x="2638488" y="65582"/>
                  </a:lnTo>
                  <a:lnTo>
                    <a:pt x="2636850" y="65176"/>
                  </a:lnTo>
                  <a:lnTo>
                    <a:pt x="2636850" y="74472"/>
                  </a:lnTo>
                  <a:lnTo>
                    <a:pt x="2634856" y="74472"/>
                  </a:lnTo>
                  <a:lnTo>
                    <a:pt x="2634843" y="73202"/>
                  </a:lnTo>
                  <a:lnTo>
                    <a:pt x="2636837" y="73202"/>
                  </a:lnTo>
                  <a:lnTo>
                    <a:pt x="2636850" y="74472"/>
                  </a:lnTo>
                  <a:lnTo>
                    <a:pt x="2636850" y="65176"/>
                  </a:lnTo>
                  <a:lnTo>
                    <a:pt x="2633459" y="64312"/>
                  </a:lnTo>
                  <a:lnTo>
                    <a:pt x="2634919" y="60502"/>
                  </a:lnTo>
                  <a:lnTo>
                    <a:pt x="2636050" y="57962"/>
                  </a:lnTo>
                  <a:lnTo>
                    <a:pt x="2636647" y="56692"/>
                  </a:lnTo>
                  <a:lnTo>
                    <a:pt x="2636939" y="55422"/>
                  </a:lnTo>
                  <a:lnTo>
                    <a:pt x="2635656" y="55422"/>
                  </a:lnTo>
                  <a:lnTo>
                    <a:pt x="2632976" y="54698"/>
                  </a:lnTo>
                  <a:lnTo>
                    <a:pt x="2632976" y="65582"/>
                  </a:lnTo>
                  <a:lnTo>
                    <a:pt x="2632367" y="65379"/>
                  </a:lnTo>
                  <a:lnTo>
                    <a:pt x="2632367" y="66852"/>
                  </a:lnTo>
                  <a:lnTo>
                    <a:pt x="2626436" y="66852"/>
                  </a:lnTo>
                  <a:lnTo>
                    <a:pt x="2629662" y="68122"/>
                  </a:lnTo>
                  <a:lnTo>
                    <a:pt x="2631643" y="69392"/>
                  </a:lnTo>
                  <a:lnTo>
                    <a:pt x="2630830" y="69392"/>
                  </a:lnTo>
                  <a:lnTo>
                    <a:pt x="2630830" y="77012"/>
                  </a:lnTo>
                  <a:lnTo>
                    <a:pt x="2629839" y="75742"/>
                  </a:lnTo>
                  <a:lnTo>
                    <a:pt x="2629014" y="75742"/>
                  </a:lnTo>
                  <a:lnTo>
                    <a:pt x="2629014" y="80822"/>
                  </a:lnTo>
                  <a:lnTo>
                    <a:pt x="2626753" y="82461"/>
                  </a:lnTo>
                  <a:lnTo>
                    <a:pt x="2626753" y="106222"/>
                  </a:lnTo>
                  <a:lnTo>
                    <a:pt x="2625737" y="107492"/>
                  </a:lnTo>
                  <a:lnTo>
                    <a:pt x="2625725" y="106222"/>
                  </a:lnTo>
                  <a:lnTo>
                    <a:pt x="2626753" y="106222"/>
                  </a:lnTo>
                  <a:lnTo>
                    <a:pt x="2626753" y="82461"/>
                  </a:lnTo>
                  <a:lnTo>
                    <a:pt x="2626233" y="82842"/>
                  </a:lnTo>
                  <a:lnTo>
                    <a:pt x="2626233" y="98602"/>
                  </a:lnTo>
                  <a:lnTo>
                    <a:pt x="2626169" y="99872"/>
                  </a:lnTo>
                  <a:lnTo>
                    <a:pt x="2625102" y="99872"/>
                  </a:lnTo>
                  <a:lnTo>
                    <a:pt x="2625102" y="116382"/>
                  </a:lnTo>
                  <a:lnTo>
                    <a:pt x="2623464" y="115112"/>
                  </a:lnTo>
                  <a:lnTo>
                    <a:pt x="2623489" y="116382"/>
                  </a:lnTo>
                  <a:lnTo>
                    <a:pt x="2621369" y="116382"/>
                  </a:lnTo>
                  <a:lnTo>
                    <a:pt x="2620975" y="115112"/>
                  </a:lnTo>
                  <a:lnTo>
                    <a:pt x="2619044" y="111302"/>
                  </a:lnTo>
                  <a:lnTo>
                    <a:pt x="2623616" y="113842"/>
                  </a:lnTo>
                  <a:lnTo>
                    <a:pt x="2622740" y="111302"/>
                  </a:lnTo>
                  <a:lnTo>
                    <a:pt x="2622969" y="110032"/>
                  </a:lnTo>
                  <a:lnTo>
                    <a:pt x="2624467" y="111302"/>
                  </a:lnTo>
                  <a:lnTo>
                    <a:pt x="2624137" y="112572"/>
                  </a:lnTo>
                  <a:lnTo>
                    <a:pt x="2624671" y="113842"/>
                  </a:lnTo>
                  <a:lnTo>
                    <a:pt x="2625102" y="116382"/>
                  </a:lnTo>
                  <a:lnTo>
                    <a:pt x="2625102" y="99872"/>
                  </a:lnTo>
                  <a:lnTo>
                    <a:pt x="2622346" y="99872"/>
                  </a:lnTo>
                  <a:lnTo>
                    <a:pt x="2625433" y="98602"/>
                  </a:lnTo>
                  <a:lnTo>
                    <a:pt x="2623794" y="97332"/>
                  </a:lnTo>
                  <a:lnTo>
                    <a:pt x="2624480" y="97332"/>
                  </a:lnTo>
                  <a:lnTo>
                    <a:pt x="2626233" y="98602"/>
                  </a:lnTo>
                  <a:lnTo>
                    <a:pt x="2626233" y="82842"/>
                  </a:lnTo>
                  <a:lnTo>
                    <a:pt x="2623743" y="84632"/>
                  </a:lnTo>
                  <a:lnTo>
                    <a:pt x="2623845" y="82092"/>
                  </a:lnTo>
                  <a:lnTo>
                    <a:pt x="2623883" y="78282"/>
                  </a:lnTo>
                  <a:lnTo>
                    <a:pt x="2624290" y="80822"/>
                  </a:lnTo>
                  <a:lnTo>
                    <a:pt x="2629014" y="80822"/>
                  </a:lnTo>
                  <a:lnTo>
                    <a:pt x="2629014" y="75742"/>
                  </a:lnTo>
                  <a:lnTo>
                    <a:pt x="2628722" y="75742"/>
                  </a:lnTo>
                  <a:lnTo>
                    <a:pt x="2628938" y="74472"/>
                  </a:lnTo>
                  <a:lnTo>
                    <a:pt x="2630805" y="74472"/>
                  </a:lnTo>
                  <a:lnTo>
                    <a:pt x="2630830" y="77012"/>
                  </a:lnTo>
                  <a:lnTo>
                    <a:pt x="2630830" y="69392"/>
                  </a:lnTo>
                  <a:lnTo>
                    <a:pt x="2629763" y="69392"/>
                  </a:lnTo>
                  <a:lnTo>
                    <a:pt x="2629776" y="70662"/>
                  </a:lnTo>
                  <a:lnTo>
                    <a:pt x="2627744" y="71932"/>
                  </a:lnTo>
                  <a:lnTo>
                    <a:pt x="2625915" y="70662"/>
                  </a:lnTo>
                  <a:lnTo>
                    <a:pt x="2625293" y="69392"/>
                  </a:lnTo>
                  <a:lnTo>
                    <a:pt x="2626791" y="68122"/>
                  </a:lnTo>
                  <a:lnTo>
                    <a:pt x="2625864" y="66852"/>
                  </a:lnTo>
                  <a:lnTo>
                    <a:pt x="2623578" y="65582"/>
                  </a:lnTo>
                  <a:lnTo>
                    <a:pt x="2623350" y="64312"/>
                  </a:lnTo>
                  <a:lnTo>
                    <a:pt x="2626690" y="64312"/>
                  </a:lnTo>
                  <a:lnTo>
                    <a:pt x="2629179" y="65582"/>
                  </a:lnTo>
                  <a:lnTo>
                    <a:pt x="2632367" y="66852"/>
                  </a:lnTo>
                  <a:lnTo>
                    <a:pt x="2632367" y="65379"/>
                  </a:lnTo>
                  <a:lnTo>
                    <a:pt x="2629370" y="64312"/>
                  </a:lnTo>
                  <a:lnTo>
                    <a:pt x="2630982" y="63042"/>
                  </a:lnTo>
                  <a:lnTo>
                    <a:pt x="2629077" y="63042"/>
                  </a:lnTo>
                  <a:lnTo>
                    <a:pt x="2629077" y="61772"/>
                  </a:lnTo>
                  <a:lnTo>
                    <a:pt x="2629090" y="60502"/>
                  </a:lnTo>
                  <a:lnTo>
                    <a:pt x="2629090" y="59232"/>
                  </a:lnTo>
                  <a:lnTo>
                    <a:pt x="2629103" y="57962"/>
                  </a:lnTo>
                  <a:lnTo>
                    <a:pt x="2630690" y="59232"/>
                  </a:lnTo>
                  <a:lnTo>
                    <a:pt x="2630055" y="60502"/>
                  </a:lnTo>
                  <a:lnTo>
                    <a:pt x="2631097" y="60502"/>
                  </a:lnTo>
                  <a:lnTo>
                    <a:pt x="2631846" y="61772"/>
                  </a:lnTo>
                  <a:lnTo>
                    <a:pt x="2632976" y="65582"/>
                  </a:lnTo>
                  <a:lnTo>
                    <a:pt x="2632976" y="54698"/>
                  </a:lnTo>
                  <a:lnTo>
                    <a:pt x="2631008" y="54152"/>
                  </a:lnTo>
                  <a:lnTo>
                    <a:pt x="2631313" y="52882"/>
                  </a:lnTo>
                  <a:lnTo>
                    <a:pt x="2633395" y="50342"/>
                  </a:lnTo>
                  <a:lnTo>
                    <a:pt x="2635504" y="50342"/>
                  </a:lnTo>
                  <a:lnTo>
                    <a:pt x="2638475" y="51612"/>
                  </a:lnTo>
                  <a:lnTo>
                    <a:pt x="2638933" y="52882"/>
                  </a:lnTo>
                  <a:lnTo>
                    <a:pt x="2639479" y="54152"/>
                  </a:lnTo>
                  <a:lnTo>
                    <a:pt x="2638844" y="57962"/>
                  </a:lnTo>
                  <a:lnTo>
                    <a:pt x="2638717" y="58127"/>
                  </a:lnTo>
                  <a:lnTo>
                    <a:pt x="2640977" y="59232"/>
                  </a:lnTo>
                  <a:lnTo>
                    <a:pt x="2641028" y="63042"/>
                  </a:lnTo>
                  <a:lnTo>
                    <a:pt x="2641028" y="26212"/>
                  </a:lnTo>
                  <a:lnTo>
                    <a:pt x="2640177" y="26212"/>
                  </a:lnTo>
                  <a:lnTo>
                    <a:pt x="2644305" y="24942"/>
                  </a:lnTo>
                  <a:lnTo>
                    <a:pt x="2641866" y="23672"/>
                  </a:lnTo>
                  <a:lnTo>
                    <a:pt x="2639961" y="22402"/>
                  </a:lnTo>
                  <a:lnTo>
                    <a:pt x="2641955" y="23672"/>
                  </a:lnTo>
                  <a:lnTo>
                    <a:pt x="2642235" y="22402"/>
                  </a:lnTo>
                  <a:lnTo>
                    <a:pt x="2642514" y="21132"/>
                  </a:lnTo>
                  <a:lnTo>
                    <a:pt x="2642882" y="19862"/>
                  </a:lnTo>
                  <a:lnTo>
                    <a:pt x="2641447" y="19862"/>
                  </a:lnTo>
                  <a:lnTo>
                    <a:pt x="2642679" y="18592"/>
                  </a:lnTo>
                  <a:lnTo>
                    <a:pt x="2636659" y="16052"/>
                  </a:lnTo>
                  <a:lnTo>
                    <a:pt x="2638361" y="14782"/>
                  </a:lnTo>
                  <a:lnTo>
                    <a:pt x="2639339" y="14782"/>
                  </a:lnTo>
                  <a:lnTo>
                    <a:pt x="2640101" y="16052"/>
                  </a:lnTo>
                  <a:lnTo>
                    <a:pt x="2643568" y="16052"/>
                  </a:lnTo>
                  <a:lnTo>
                    <a:pt x="2640241" y="14782"/>
                  </a:lnTo>
                  <a:lnTo>
                    <a:pt x="2640228" y="12242"/>
                  </a:lnTo>
                  <a:lnTo>
                    <a:pt x="2642285" y="13512"/>
                  </a:lnTo>
                  <a:lnTo>
                    <a:pt x="2642285" y="7162"/>
                  </a:lnTo>
                  <a:lnTo>
                    <a:pt x="2640520" y="7988"/>
                  </a:lnTo>
                  <a:lnTo>
                    <a:pt x="2640520" y="10972"/>
                  </a:lnTo>
                  <a:lnTo>
                    <a:pt x="2639161" y="12242"/>
                  </a:lnTo>
                  <a:lnTo>
                    <a:pt x="2638933" y="12242"/>
                  </a:lnTo>
                  <a:lnTo>
                    <a:pt x="2638920" y="10972"/>
                  </a:lnTo>
                  <a:lnTo>
                    <a:pt x="2639136" y="9702"/>
                  </a:lnTo>
                  <a:lnTo>
                    <a:pt x="2639822" y="10972"/>
                  </a:lnTo>
                  <a:lnTo>
                    <a:pt x="2640520" y="10972"/>
                  </a:lnTo>
                  <a:lnTo>
                    <a:pt x="2640520" y="7988"/>
                  </a:lnTo>
                  <a:lnTo>
                    <a:pt x="2636786" y="9702"/>
                  </a:lnTo>
                  <a:lnTo>
                    <a:pt x="2636939" y="8432"/>
                  </a:lnTo>
                  <a:lnTo>
                    <a:pt x="2634805" y="8432"/>
                  </a:lnTo>
                  <a:lnTo>
                    <a:pt x="2634805" y="47802"/>
                  </a:lnTo>
                  <a:lnTo>
                    <a:pt x="2634577" y="47802"/>
                  </a:lnTo>
                  <a:lnTo>
                    <a:pt x="2632214" y="46532"/>
                  </a:lnTo>
                  <a:lnTo>
                    <a:pt x="2632748" y="46532"/>
                  </a:lnTo>
                  <a:lnTo>
                    <a:pt x="2634119" y="45262"/>
                  </a:lnTo>
                  <a:lnTo>
                    <a:pt x="2634780" y="45262"/>
                  </a:lnTo>
                  <a:lnTo>
                    <a:pt x="2634805" y="47802"/>
                  </a:lnTo>
                  <a:lnTo>
                    <a:pt x="2634805" y="8432"/>
                  </a:lnTo>
                  <a:lnTo>
                    <a:pt x="2633815" y="8432"/>
                  </a:lnTo>
                  <a:lnTo>
                    <a:pt x="2631783" y="6832"/>
                  </a:lnTo>
                  <a:lnTo>
                    <a:pt x="2631617" y="9702"/>
                  </a:lnTo>
                  <a:lnTo>
                    <a:pt x="2629509" y="8432"/>
                  </a:lnTo>
                  <a:lnTo>
                    <a:pt x="2628823" y="7162"/>
                  </a:lnTo>
                  <a:lnTo>
                    <a:pt x="2629344" y="7162"/>
                  </a:lnTo>
                  <a:lnTo>
                    <a:pt x="2630398" y="5892"/>
                  </a:lnTo>
                  <a:lnTo>
                    <a:pt x="2630614" y="5892"/>
                  </a:lnTo>
                  <a:lnTo>
                    <a:pt x="2629014" y="4622"/>
                  </a:lnTo>
                  <a:lnTo>
                    <a:pt x="2629027" y="5892"/>
                  </a:lnTo>
                  <a:lnTo>
                    <a:pt x="2628023" y="5892"/>
                  </a:lnTo>
                  <a:lnTo>
                    <a:pt x="2628023" y="12242"/>
                  </a:lnTo>
                  <a:lnTo>
                    <a:pt x="2626817" y="10972"/>
                  </a:lnTo>
                  <a:lnTo>
                    <a:pt x="2625826" y="9702"/>
                  </a:lnTo>
                  <a:lnTo>
                    <a:pt x="2627731" y="9702"/>
                  </a:lnTo>
                  <a:lnTo>
                    <a:pt x="2628023" y="12242"/>
                  </a:lnTo>
                  <a:lnTo>
                    <a:pt x="2628023" y="5892"/>
                  </a:lnTo>
                  <a:lnTo>
                    <a:pt x="2625598" y="5892"/>
                  </a:lnTo>
                  <a:lnTo>
                    <a:pt x="2625598" y="43992"/>
                  </a:lnTo>
                  <a:lnTo>
                    <a:pt x="2625229" y="43992"/>
                  </a:lnTo>
                  <a:lnTo>
                    <a:pt x="2623832" y="47802"/>
                  </a:lnTo>
                  <a:lnTo>
                    <a:pt x="2622664" y="46532"/>
                  </a:lnTo>
                  <a:lnTo>
                    <a:pt x="2620238" y="46532"/>
                  </a:lnTo>
                  <a:lnTo>
                    <a:pt x="2620238" y="74472"/>
                  </a:lnTo>
                  <a:lnTo>
                    <a:pt x="2619222" y="73202"/>
                  </a:lnTo>
                  <a:lnTo>
                    <a:pt x="2618333" y="73202"/>
                  </a:lnTo>
                  <a:lnTo>
                    <a:pt x="2618092" y="71932"/>
                  </a:lnTo>
                  <a:lnTo>
                    <a:pt x="2620187" y="73202"/>
                  </a:lnTo>
                  <a:lnTo>
                    <a:pt x="2620238" y="74472"/>
                  </a:lnTo>
                  <a:lnTo>
                    <a:pt x="2620238" y="46532"/>
                  </a:lnTo>
                  <a:lnTo>
                    <a:pt x="2620035" y="46532"/>
                  </a:lnTo>
                  <a:lnTo>
                    <a:pt x="2620035" y="65582"/>
                  </a:lnTo>
                  <a:lnTo>
                    <a:pt x="2618003" y="66852"/>
                  </a:lnTo>
                  <a:lnTo>
                    <a:pt x="2618702" y="68122"/>
                  </a:lnTo>
                  <a:lnTo>
                    <a:pt x="2616441" y="66852"/>
                  </a:lnTo>
                  <a:lnTo>
                    <a:pt x="2617381" y="65582"/>
                  </a:lnTo>
                  <a:lnTo>
                    <a:pt x="2615869" y="65582"/>
                  </a:lnTo>
                  <a:lnTo>
                    <a:pt x="2614422" y="64312"/>
                  </a:lnTo>
                  <a:lnTo>
                    <a:pt x="2614561" y="63042"/>
                  </a:lnTo>
                  <a:lnTo>
                    <a:pt x="2616212" y="61772"/>
                  </a:lnTo>
                  <a:lnTo>
                    <a:pt x="2617559" y="61772"/>
                  </a:lnTo>
                  <a:lnTo>
                    <a:pt x="2617597" y="64312"/>
                  </a:lnTo>
                  <a:lnTo>
                    <a:pt x="2620010" y="64312"/>
                  </a:lnTo>
                  <a:lnTo>
                    <a:pt x="2617838" y="65582"/>
                  </a:lnTo>
                  <a:lnTo>
                    <a:pt x="2620035" y="65582"/>
                  </a:lnTo>
                  <a:lnTo>
                    <a:pt x="2620035" y="46532"/>
                  </a:lnTo>
                  <a:lnTo>
                    <a:pt x="2617990" y="46532"/>
                  </a:lnTo>
                  <a:lnTo>
                    <a:pt x="2615120" y="46532"/>
                  </a:lnTo>
                  <a:lnTo>
                    <a:pt x="2615146" y="47802"/>
                  </a:lnTo>
                  <a:lnTo>
                    <a:pt x="2614828" y="48209"/>
                  </a:lnTo>
                  <a:lnTo>
                    <a:pt x="2615908" y="52882"/>
                  </a:lnTo>
                  <a:lnTo>
                    <a:pt x="2619832" y="52882"/>
                  </a:lnTo>
                  <a:lnTo>
                    <a:pt x="2619705" y="56692"/>
                  </a:lnTo>
                  <a:lnTo>
                    <a:pt x="2619248" y="56692"/>
                  </a:lnTo>
                  <a:lnTo>
                    <a:pt x="2618676" y="55422"/>
                  </a:lnTo>
                  <a:lnTo>
                    <a:pt x="2616276" y="56692"/>
                  </a:lnTo>
                  <a:lnTo>
                    <a:pt x="2618041" y="56692"/>
                  </a:lnTo>
                  <a:lnTo>
                    <a:pt x="2618752" y="59232"/>
                  </a:lnTo>
                  <a:lnTo>
                    <a:pt x="2616568" y="59232"/>
                  </a:lnTo>
                  <a:lnTo>
                    <a:pt x="2615158" y="56692"/>
                  </a:lnTo>
                  <a:lnTo>
                    <a:pt x="2616276" y="56692"/>
                  </a:lnTo>
                  <a:lnTo>
                    <a:pt x="2616720" y="55422"/>
                  </a:lnTo>
                  <a:lnTo>
                    <a:pt x="2617178" y="54152"/>
                  </a:lnTo>
                  <a:lnTo>
                    <a:pt x="2617025" y="54152"/>
                  </a:lnTo>
                  <a:lnTo>
                    <a:pt x="2616123" y="53809"/>
                  </a:lnTo>
                  <a:lnTo>
                    <a:pt x="2616212" y="54152"/>
                  </a:lnTo>
                  <a:lnTo>
                    <a:pt x="2614892" y="53314"/>
                  </a:lnTo>
                  <a:lnTo>
                    <a:pt x="2613812" y="52882"/>
                  </a:lnTo>
                  <a:lnTo>
                    <a:pt x="2614218" y="52882"/>
                  </a:lnTo>
                  <a:lnTo>
                    <a:pt x="2613228" y="52247"/>
                  </a:lnTo>
                  <a:lnTo>
                    <a:pt x="2613228" y="60502"/>
                  </a:lnTo>
                  <a:lnTo>
                    <a:pt x="2612872" y="60629"/>
                  </a:lnTo>
                  <a:lnTo>
                    <a:pt x="2612872" y="83362"/>
                  </a:lnTo>
                  <a:lnTo>
                    <a:pt x="2611856" y="84632"/>
                  </a:lnTo>
                  <a:lnTo>
                    <a:pt x="2611844" y="83362"/>
                  </a:lnTo>
                  <a:lnTo>
                    <a:pt x="2612872" y="83362"/>
                  </a:lnTo>
                  <a:lnTo>
                    <a:pt x="2612872" y="60629"/>
                  </a:lnTo>
                  <a:lnTo>
                    <a:pt x="2611717" y="61023"/>
                  </a:lnTo>
                  <a:lnTo>
                    <a:pt x="2611717" y="68122"/>
                  </a:lnTo>
                  <a:lnTo>
                    <a:pt x="2610358" y="68478"/>
                  </a:lnTo>
                  <a:lnTo>
                    <a:pt x="2610358" y="69392"/>
                  </a:lnTo>
                  <a:lnTo>
                    <a:pt x="2610307" y="70662"/>
                  </a:lnTo>
                  <a:lnTo>
                    <a:pt x="2608364" y="69392"/>
                  </a:lnTo>
                  <a:lnTo>
                    <a:pt x="2610358" y="69392"/>
                  </a:lnTo>
                  <a:lnTo>
                    <a:pt x="2610358" y="68478"/>
                  </a:lnTo>
                  <a:lnTo>
                    <a:pt x="2606789" y="69392"/>
                  </a:lnTo>
                  <a:lnTo>
                    <a:pt x="2606522" y="66852"/>
                  </a:lnTo>
                  <a:lnTo>
                    <a:pt x="2606370" y="65405"/>
                  </a:lnTo>
                  <a:lnTo>
                    <a:pt x="2606370" y="66852"/>
                  </a:lnTo>
                  <a:lnTo>
                    <a:pt x="2605532" y="68122"/>
                  </a:lnTo>
                  <a:lnTo>
                    <a:pt x="2605163" y="68122"/>
                  </a:lnTo>
                  <a:lnTo>
                    <a:pt x="2605163" y="77012"/>
                  </a:lnTo>
                  <a:lnTo>
                    <a:pt x="2603677" y="76085"/>
                  </a:lnTo>
                  <a:lnTo>
                    <a:pt x="2603677" y="80822"/>
                  </a:lnTo>
                  <a:lnTo>
                    <a:pt x="2601811" y="80822"/>
                  </a:lnTo>
                  <a:lnTo>
                    <a:pt x="2601493" y="79552"/>
                  </a:lnTo>
                  <a:lnTo>
                    <a:pt x="2603627" y="79552"/>
                  </a:lnTo>
                  <a:lnTo>
                    <a:pt x="2603677" y="80822"/>
                  </a:lnTo>
                  <a:lnTo>
                    <a:pt x="2603677" y="76085"/>
                  </a:lnTo>
                  <a:lnTo>
                    <a:pt x="2603144" y="75742"/>
                  </a:lnTo>
                  <a:lnTo>
                    <a:pt x="2603042" y="74472"/>
                  </a:lnTo>
                  <a:lnTo>
                    <a:pt x="2604097" y="74472"/>
                  </a:lnTo>
                  <a:lnTo>
                    <a:pt x="2605036" y="75742"/>
                  </a:lnTo>
                  <a:lnTo>
                    <a:pt x="2605163" y="77012"/>
                  </a:lnTo>
                  <a:lnTo>
                    <a:pt x="2605163" y="68122"/>
                  </a:lnTo>
                  <a:lnTo>
                    <a:pt x="2604439" y="68122"/>
                  </a:lnTo>
                  <a:lnTo>
                    <a:pt x="2604592" y="66852"/>
                  </a:lnTo>
                  <a:lnTo>
                    <a:pt x="2606370" y="66852"/>
                  </a:lnTo>
                  <a:lnTo>
                    <a:pt x="2606370" y="65405"/>
                  </a:lnTo>
                  <a:lnTo>
                    <a:pt x="2606256" y="64312"/>
                  </a:lnTo>
                  <a:lnTo>
                    <a:pt x="2607780" y="65582"/>
                  </a:lnTo>
                  <a:lnTo>
                    <a:pt x="2611717" y="68122"/>
                  </a:lnTo>
                  <a:lnTo>
                    <a:pt x="2611717" y="61023"/>
                  </a:lnTo>
                  <a:lnTo>
                    <a:pt x="2609494" y="61772"/>
                  </a:lnTo>
                  <a:lnTo>
                    <a:pt x="2610701" y="63042"/>
                  </a:lnTo>
                  <a:lnTo>
                    <a:pt x="2609037" y="63042"/>
                  </a:lnTo>
                  <a:lnTo>
                    <a:pt x="2608351" y="61772"/>
                  </a:lnTo>
                  <a:lnTo>
                    <a:pt x="2610218" y="60502"/>
                  </a:lnTo>
                  <a:lnTo>
                    <a:pt x="2613228" y="60502"/>
                  </a:lnTo>
                  <a:lnTo>
                    <a:pt x="2613228" y="52247"/>
                  </a:lnTo>
                  <a:lnTo>
                    <a:pt x="2612237" y="51612"/>
                  </a:lnTo>
                  <a:lnTo>
                    <a:pt x="2611551" y="51612"/>
                  </a:lnTo>
                  <a:lnTo>
                    <a:pt x="2611551" y="57962"/>
                  </a:lnTo>
                  <a:lnTo>
                    <a:pt x="2611336" y="59232"/>
                  </a:lnTo>
                  <a:lnTo>
                    <a:pt x="2609138" y="59232"/>
                  </a:lnTo>
                  <a:lnTo>
                    <a:pt x="2608986" y="57962"/>
                  </a:lnTo>
                  <a:lnTo>
                    <a:pt x="2609939" y="56692"/>
                  </a:lnTo>
                  <a:lnTo>
                    <a:pt x="2610637" y="55422"/>
                  </a:lnTo>
                  <a:lnTo>
                    <a:pt x="2610574" y="56692"/>
                  </a:lnTo>
                  <a:lnTo>
                    <a:pt x="2611170" y="57962"/>
                  </a:lnTo>
                  <a:lnTo>
                    <a:pt x="2611551" y="57962"/>
                  </a:lnTo>
                  <a:lnTo>
                    <a:pt x="2611551" y="51612"/>
                  </a:lnTo>
                  <a:lnTo>
                    <a:pt x="2611094" y="51612"/>
                  </a:lnTo>
                  <a:lnTo>
                    <a:pt x="2611158" y="50342"/>
                  </a:lnTo>
                  <a:lnTo>
                    <a:pt x="2612364" y="50342"/>
                  </a:lnTo>
                  <a:lnTo>
                    <a:pt x="2611831" y="49072"/>
                  </a:lnTo>
                  <a:lnTo>
                    <a:pt x="2611678" y="49072"/>
                  </a:lnTo>
                  <a:lnTo>
                    <a:pt x="2612860" y="47993"/>
                  </a:lnTo>
                  <a:lnTo>
                    <a:pt x="2612644" y="47802"/>
                  </a:lnTo>
                  <a:lnTo>
                    <a:pt x="2613456" y="45262"/>
                  </a:lnTo>
                  <a:lnTo>
                    <a:pt x="2614511" y="45262"/>
                  </a:lnTo>
                  <a:lnTo>
                    <a:pt x="2615400" y="43992"/>
                  </a:lnTo>
                  <a:lnTo>
                    <a:pt x="2618587" y="45262"/>
                  </a:lnTo>
                  <a:lnTo>
                    <a:pt x="2624620" y="45262"/>
                  </a:lnTo>
                  <a:lnTo>
                    <a:pt x="2623375" y="43992"/>
                  </a:lnTo>
                  <a:lnTo>
                    <a:pt x="2624772" y="42722"/>
                  </a:lnTo>
                  <a:lnTo>
                    <a:pt x="2625521" y="42722"/>
                  </a:lnTo>
                  <a:lnTo>
                    <a:pt x="2625598" y="43992"/>
                  </a:lnTo>
                  <a:lnTo>
                    <a:pt x="2625598" y="5892"/>
                  </a:lnTo>
                  <a:lnTo>
                    <a:pt x="2625077" y="5892"/>
                  </a:lnTo>
                  <a:lnTo>
                    <a:pt x="2625077" y="40182"/>
                  </a:lnTo>
                  <a:lnTo>
                    <a:pt x="2621140" y="37642"/>
                  </a:lnTo>
                  <a:lnTo>
                    <a:pt x="2619883" y="36055"/>
                  </a:lnTo>
                  <a:lnTo>
                    <a:pt x="2620099" y="40182"/>
                  </a:lnTo>
                  <a:lnTo>
                    <a:pt x="2619286" y="40182"/>
                  </a:lnTo>
                  <a:lnTo>
                    <a:pt x="2617863" y="41452"/>
                  </a:lnTo>
                  <a:lnTo>
                    <a:pt x="2616860" y="40360"/>
                  </a:lnTo>
                  <a:lnTo>
                    <a:pt x="2616860" y="41452"/>
                  </a:lnTo>
                  <a:lnTo>
                    <a:pt x="2616797" y="42722"/>
                  </a:lnTo>
                  <a:lnTo>
                    <a:pt x="2614866" y="42722"/>
                  </a:lnTo>
                  <a:lnTo>
                    <a:pt x="2614790" y="41452"/>
                  </a:lnTo>
                  <a:lnTo>
                    <a:pt x="2616860" y="41452"/>
                  </a:lnTo>
                  <a:lnTo>
                    <a:pt x="2616860" y="40360"/>
                  </a:lnTo>
                  <a:lnTo>
                    <a:pt x="2616708" y="40182"/>
                  </a:lnTo>
                  <a:lnTo>
                    <a:pt x="2617609" y="38912"/>
                  </a:lnTo>
                  <a:lnTo>
                    <a:pt x="2619540" y="35623"/>
                  </a:lnTo>
                  <a:lnTo>
                    <a:pt x="2619146" y="35102"/>
                  </a:lnTo>
                  <a:lnTo>
                    <a:pt x="2621102" y="32562"/>
                  </a:lnTo>
                  <a:lnTo>
                    <a:pt x="2622042" y="31292"/>
                  </a:lnTo>
                  <a:lnTo>
                    <a:pt x="2625077" y="40182"/>
                  </a:lnTo>
                  <a:lnTo>
                    <a:pt x="2625077" y="5892"/>
                  </a:lnTo>
                  <a:lnTo>
                    <a:pt x="2623210" y="5892"/>
                  </a:lnTo>
                  <a:lnTo>
                    <a:pt x="2622410" y="4622"/>
                  </a:lnTo>
                  <a:lnTo>
                    <a:pt x="2621775" y="14782"/>
                  </a:lnTo>
                  <a:lnTo>
                    <a:pt x="2620302" y="16052"/>
                  </a:lnTo>
                  <a:lnTo>
                    <a:pt x="2619248" y="17322"/>
                  </a:lnTo>
                  <a:lnTo>
                    <a:pt x="2618854" y="21132"/>
                  </a:lnTo>
                  <a:lnTo>
                    <a:pt x="2619705" y="23672"/>
                  </a:lnTo>
                  <a:lnTo>
                    <a:pt x="2620086" y="23672"/>
                  </a:lnTo>
                  <a:lnTo>
                    <a:pt x="2619946" y="24942"/>
                  </a:lnTo>
                  <a:lnTo>
                    <a:pt x="2619044" y="24942"/>
                  </a:lnTo>
                  <a:lnTo>
                    <a:pt x="2617076" y="26212"/>
                  </a:lnTo>
                  <a:lnTo>
                    <a:pt x="2619387" y="27482"/>
                  </a:lnTo>
                  <a:lnTo>
                    <a:pt x="2617330" y="27482"/>
                  </a:lnTo>
                  <a:lnTo>
                    <a:pt x="2617266" y="31292"/>
                  </a:lnTo>
                  <a:lnTo>
                    <a:pt x="2617203" y="33832"/>
                  </a:lnTo>
                  <a:lnTo>
                    <a:pt x="2606230" y="37642"/>
                  </a:lnTo>
                  <a:lnTo>
                    <a:pt x="2606738" y="43992"/>
                  </a:lnTo>
                  <a:lnTo>
                    <a:pt x="2605151" y="41452"/>
                  </a:lnTo>
                  <a:lnTo>
                    <a:pt x="2603906" y="43992"/>
                  </a:lnTo>
                  <a:lnTo>
                    <a:pt x="2602344" y="47802"/>
                  </a:lnTo>
                  <a:lnTo>
                    <a:pt x="2602090" y="45262"/>
                  </a:lnTo>
                  <a:lnTo>
                    <a:pt x="2595156" y="63042"/>
                  </a:lnTo>
                  <a:lnTo>
                    <a:pt x="2594165" y="63042"/>
                  </a:lnTo>
                  <a:lnTo>
                    <a:pt x="2593949" y="66852"/>
                  </a:lnTo>
                  <a:lnTo>
                    <a:pt x="2593657" y="68122"/>
                  </a:lnTo>
                  <a:lnTo>
                    <a:pt x="2592159" y="68122"/>
                  </a:lnTo>
                  <a:lnTo>
                    <a:pt x="2592692" y="69392"/>
                  </a:lnTo>
                  <a:lnTo>
                    <a:pt x="2597162" y="69392"/>
                  </a:lnTo>
                  <a:lnTo>
                    <a:pt x="2597023" y="70662"/>
                  </a:lnTo>
                  <a:lnTo>
                    <a:pt x="2592184" y="70662"/>
                  </a:lnTo>
                  <a:lnTo>
                    <a:pt x="2588120" y="80822"/>
                  </a:lnTo>
                  <a:lnTo>
                    <a:pt x="2591739" y="84734"/>
                  </a:lnTo>
                  <a:lnTo>
                    <a:pt x="2616809" y="84734"/>
                  </a:lnTo>
                  <a:lnTo>
                    <a:pt x="2617393" y="83362"/>
                  </a:lnTo>
                  <a:lnTo>
                    <a:pt x="2617940" y="82092"/>
                  </a:lnTo>
                  <a:lnTo>
                    <a:pt x="2617190" y="80822"/>
                  </a:lnTo>
                  <a:lnTo>
                    <a:pt x="2616441" y="79552"/>
                  </a:lnTo>
                  <a:lnTo>
                    <a:pt x="2614942" y="77012"/>
                  </a:lnTo>
                  <a:lnTo>
                    <a:pt x="2614193" y="75742"/>
                  </a:lnTo>
                  <a:lnTo>
                    <a:pt x="2619552" y="75742"/>
                  </a:lnTo>
                  <a:lnTo>
                    <a:pt x="2621178" y="79552"/>
                  </a:lnTo>
                  <a:lnTo>
                    <a:pt x="2620429" y="80822"/>
                  </a:lnTo>
                  <a:lnTo>
                    <a:pt x="2620060" y="80822"/>
                  </a:lnTo>
                  <a:lnTo>
                    <a:pt x="2619908" y="82092"/>
                  </a:lnTo>
                  <a:lnTo>
                    <a:pt x="2620226" y="82092"/>
                  </a:lnTo>
                  <a:lnTo>
                    <a:pt x="2617952" y="83362"/>
                  </a:lnTo>
                  <a:lnTo>
                    <a:pt x="2620276" y="83362"/>
                  </a:lnTo>
                  <a:lnTo>
                    <a:pt x="2620632" y="85902"/>
                  </a:lnTo>
                  <a:lnTo>
                    <a:pt x="2621635" y="87172"/>
                  </a:lnTo>
                  <a:lnTo>
                    <a:pt x="2621940" y="87172"/>
                  </a:lnTo>
                  <a:lnTo>
                    <a:pt x="2621927" y="89712"/>
                  </a:lnTo>
                  <a:lnTo>
                    <a:pt x="2621559" y="93522"/>
                  </a:lnTo>
                  <a:lnTo>
                    <a:pt x="2618232" y="93522"/>
                  </a:lnTo>
                  <a:lnTo>
                    <a:pt x="2620441" y="94792"/>
                  </a:lnTo>
                  <a:lnTo>
                    <a:pt x="2619248" y="97332"/>
                  </a:lnTo>
                  <a:lnTo>
                    <a:pt x="2616987" y="96062"/>
                  </a:lnTo>
                  <a:lnTo>
                    <a:pt x="2616987" y="97332"/>
                  </a:lnTo>
                  <a:lnTo>
                    <a:pt x="2618575" y="97332"/>
                  </a:lnTo>
                  <a:lnTo>
                    <a:pt x="2623858" y="101142"/>
                  </a:lnTo>
                  <a:lnTo>
                    <a:pt x="2623515" y="101142"/>
                  </a:lnTo>
                  <a:lnTo>
                    <a:pt x="2623515" y="108762"/>
                  </a:lnTo>
                  <a:lnTo>
                    <a:pt x="2622207" y="110032"/>
                  </a:lnTo>
                  <a:lnTo>
                    <a:pt x="2621457" y="111302"/>
                  </a:lnTo>
                  <a:lnTo>
                    <a:pt x="2619794" y="111302"/>
                  </a:lnTo>
                  <a:lnTo>
                    <a:pt x="2620238" y="110032"/>
                  </a:lnTo>
                  <a:lnTo>
                    <a:pt x="2620568" y="108762"/>
                  </a:lnTo>
                  <a:lnTo>
                    <a:pt x="2623515" y="108762"/>
                  </a:lnTo>
                  <a:lnTo>
                    <a:pt x="2623515" y="101142"/>
                  </a:lnTo>
                  <a:lnTo>
                    <a:pt x="2621648" y="101142"/>
                  </a:lnTo>
                  <a:lnTo>
                    <a:pt x="2621254" y="99872"/>
                  </a:lnTo>
                  <a:lnTo>
                    <a:pt x="2617241" y="98602"/>
                  </a:lnTo>
                  <a:lnTo>
                    <a:pt x="2617254" y="99872"/>
                  </a:lnTo>
                  <a:lnTo>
                    <a:pt x="2617851" y="99872"/>
                  </a:lnTo>
                  <a:lnTo>
                    <a:pt x="2619692" y="102412"/>
                  </a:lnTo>
                  <a:lnTo>
                    <a:pt x="2621496" y="104952"/>
                  </a:lnTo>
                  <a:lnTo>
                    <a:pt x="2618879" y="103682"/>
                  </a:lnTo>
                  <a:lnTo>
                    <a:pt x="2617876" y="101142"/>
                  </a:lnTo>
                  <a:lnTo>
                    <a:pt x="2614930" y="101142"/>
                  </a:lnTo>
                  <a:lnTo>
                    <a:pt x="2620797" y="106222"/>
                  </a:lnTo>
                  <a:lnTo>
                    <a:pt x="2618067" y="104952"/>
                  </a:lnTo>
                  <a:lnTo>
                    <a:pt x="2618105" y="108762"/>
                  </a:lnTo>
                  <a:lnTo>
                    <a:pt x="2616517" y="108762"/>
                  </a:lnTo>
                  <a:lnTo>
                    <a:pt x="2616619" y="111302"/>
                  </a:lnTo>
                  <a:lnTo>
                    <a:pt x="2617012" y="117652"/>
                  </a:lnTo>
                  <a:lnTo>
                    <a:pt x="2614955" y="118922"/>
                  </a:lnTo>
                  <a:lnTo>
                    <a:pt x="2617139" y="122732"/>
                  </a:lnTo>
                  <a:lnTo>
                    <a:pt x="2620899" y="129082"/>
                  </a:lnTo>
                  <a:lnTo>
                    <a:pt x="2618778" y="127812"/>
                  </a:lnTo>
                  <a:lnTo>
                    <a:pt x="2618575" y="130352"/>
                  </a:lnTo>
                  <a:lnTo>
                    <a:pt x="2617952" y="136702"/>
                  </a:lnTo>
                  <a:lnTo>
                    <a:pt x="2616073" y="134162"/>
                  </a:lnTo>
                  <a:lnTo>
                    <a:pt x="2616377" y="136702"/>
                  </a:lnTo>
                  <a:lnTo>
                    <a:pt x="2616593" y="139242"/>
                  </a:lnTo>
                  <a:lnTo>
                    <a:pt x="2619298" y="136702"/>
                  </a:lnTo>
                  <a:lnTo>
                    <a:pt x="2620708" y="139242"/>
                  </a:lnTo>
                  <a:lnTo>
                    <a:pt x="2621711" y="139242"/>
                  </a:lnTo>
                  <a:lnTo>
                    <a:pt x="2621711" y="140512"/>
                  </a:lnTo>
                  <a:lnTo>
                    <a:pt x="2622651" y="140512"/>
                  </a:lnTo>
                  <a:lnTo>
                    <a:pt x="2624226" y="141274"/>
                  </a:lnTo>
                  <a:lnTo>
                    <a:pt x="2624518" y="139242"/>
                  </a:lnTo>
                  <a:lnTo>
                    <a:pt x="2625648" y="140512"/>
                  </a:lnTo>
                  <a:lnTo>
                    <a:pt x="2625280" y="140512"/>
                  </a:lnTo>
                  <a:lnTo>
                    <a:pt x="2624493" y="141401"/>
                  </a:lnTo>
                  <a:lnTo>
                    <a:pt x="2627947" y="143052"/>
                  </a:lnTo>
                  <a:lnTo>
                    <a:pt x="2625788" y="143052"/>
                  </a:lnTo>
                  <a:lnTo>
                    <a:pt x="2625788" y="148132"/>
                  </a:lnTo>
                  <a:lnTo>
                    <a:pt x="2624925" y="150672"/>
                  </a:lnTo>
                  <a:lnTo>
                    <a:pt x="2624328" y="150672"/>
                  </a:lnTo>
                  <a:lnTo>
                    <a:pt x="2624036" y="149872"/>
                  </a:lnTo>
                  <a:lnTo>
                    <a:pt x="2624036" y="158292"/>
                  </a:lnTo>
                  <a:lnTo>
                    <a:pt x="2623197" y="158292"/>
                  </a:lnTo>
                  <a:lnTo>
                    <a:pt x="2623286" y="160832"/>
                  </a:lnTo>
                  <a:lnTo>
                    <a:pt x="2623426" y="163372"/>
                  </a:lnTo>
                  <a:lnTo>
                    <a:pt x="2620365" y="164592"/>
                  </a:lnTo>
                  <a:lnTo>
                    <a:pt x="2620632" y="167182"/>
                  </a:lnTo>
                  <a:lnTo>
                    <a:pt x="2619591" y="165912"/>
                  </a:lnTo>
                  <a:lnTo>
                    <a:pt x="2618981" y="164642"/>
                  </a:lnTo>
                  <a:lnTo>
                    <a:pt x="2619260" y="163372"/>
                  </a:lnTo>
                  <a:lnTo>
                    <a:pt x="2620251" y="163372"/>
                  </a:lnTo>
                  <a:lnTo>
                    <a:pt x="2620327" y="164198"/>
                  </a:lnTo>
                  <a:lnTo>
                    <a:pt x="2620518" y="163372"/>
                  </a:lnTo>
                  <a:lnTo>
                    <a:pt x="2620822" y="162102"/>
                  </a:lnTo>
                  <a:lnTo>
                    <a:pt x="2620962" y="160832"/>
                  </a:lnTo>
                  <a:lnTo>
                    <a:pt x="2621330" y="159562"/>
                  </a:lnTo>
                  <a:lnTo>
                    <a:pt x="2622550" y="159562"/>
                  </a:lnTo>
                  <a:lnTo>
                    <a:pt x="2622524" y="158292"/>
                  </a:lnTo>
                  <a:lnTo>
                    <a:pt x="2622512" y="157022"/>
                  </a:lnTo>
                  <a:lnTo>
                    <a:pt x="2621673" y="155752"/>
                  </a:lnTo>
                  <a:lnTo>
                    <a:pt x="2620899" y="155752"/>
                  </a:lnTo>
                  <a:lnTo>
                    <a:pt x="2620886" y="154482"/>
                  </a:lnTo>
                  <a:lnTo>
                    <a:pt x="2622410" y="154482"/>
                  </a:lnTo>
                  <a:lnTo>
                    <a:pt x="2623248" y="155752"/>
                  </a:lnTo>
                  <a:lnTo>
                    <a:pt x="2623947" y="155752"/>
                  </a:lnTo>
                  <a:lnTo>
                    <a:pt x="2624036" y="158292"/>
                  </a:lnTo>
                  <a:lnTo>
                    <a:pt x="2624036" y="149872"/>
                  </a:lnTo>
                  <a:lnTo>
                    <a:pt x="2623870" y="149402"/>
                  </a:lnTo>
                  <a:lnTo>
                    <a:pt x="2622524" y="148132"/>
                  </a:lnTo>
                  <a:lnTo>
                    <a:pt x="2625788" y="148132"/>
                  </a:lnTo>
                  <a:lnTo>
                    <a:pt x="2625788" y="143052"/>
                  </a:lnTo>
                  <a:lnTo>
                    <a:pt x="2621750" y="143052"/>
                  </a:lnTo>
                  <a:lnTo>
                    <a:pt x="2620327" y="144322"/>
                  </a:lnTo>
                  <a:lnTo>
                    <a:pt x="2618740" y="144322"/>
                  </a:lnTo>
                  <a:lnTo>
                    <a:pt x="2617533" y="141782"/>
                  </a:lnTo>
                  <a:lnTo>
                    <a:pt x="2616441" y="143052"/>
                  </a:lnTo>
                  <a:lnTo>
                    <a:pt x="2616022" y="143052"/>
                  </a:lnTo>
                  <a:lnTo>
                    <a:pt x="2615069" y="154482"/>
                  </a:lnTo>
                  <a:lnTo>
                    <a:pt x="2617838" y="155778"/>
                  </a:lnTo>
                  <a:lnTo>
                    <a:pt x="2619819" y="157022"/>
                  </a:lnTo>
                  <a:lnTo>
                    <a:pt x="2619870" y="158292"/>
                  </a:lnTo>
                  <a:lnTo>
                    <a:pt x="2617038" y="155752"/>
                  </a:lnTo>
                  <a:lnTo>
                    <a:pt x="2619616" y="158292"/>
                  </a:lnTo>
                  <a:lnTo>
                    <a:pt x="2617228" y="159651"/>
                  </a:lnTo>
                  <a:lnTo>
                    <a:pt x="2615107" y="160832"/>
                  </a:lnTo>
                  <a:lnTo>
                    <a:pt x="2618829" y="160832"/>
                  </a:lnTo>
                  <a:lnTo>
                    <a:pt x="2617190" y="162102"/>
                  </a:lnTo>
                  <a:lnTo>
                    <a:pt x="2617419" y="162102"/>
                  </a:lnTo>
                  <a:lnTo>
                    <a:pt x="2615933" y="164642"/>
                  </a:lnTo>
                  <a:lnTo>
                    <a:pt x="2614815" y="165912"/>
                  </a:lnTo>
                  <a:lnTo>
                    <a:pt x="2615133" y="167182"/>
                  </a:lnTo>
                  <a:lnTo>
                    <a:pt x="2616492" y="167182"/>
                  </a:lnTo>
                  <a:lnTo>
                    <a:pt x="2618003" y="165912"/>
                  </a:lnTo>
                  <a:lnTo>
                    <a:pt x="2618092" y="168452"/>
                  </a:lnTo>
                  <a:lnTo>
                    <a:pt x="2616593" y="168452"/>
                  </a:lnTo>
                  <a:lnTo>
                    <a:pt x="2612415" y="170992"/>
                  </a:lnTo>
                  <a:lnTo>
                    <a:pt x="2618803" y="169722"/>
                  </a:lnTo>
                  <a:lnTo>
                    <a:pt x="2618829" y="172262"/>
                  </a:lnTo>
                  <a:lnTo>
                    <a:pt x="2616962" y="170992"/>
                  </a:lnTo>
                  <a:lnTo>
                    <a:pt x="2618181" y="173532"/>
                  </a:lnTo>
                  <a:lnTo>
                    <a:pt x="2617190" y="173532"/>
                  </a:lnTo>
                  <a:lnTo>
                    <a:pt x="2618473" y="174802"/>
                  </a:lnTo>
                  <a:lnTo>
                    <a:pt x="2619108" y="177342"/>
                  </a:lnTo>
                  <a:lnTo>
                    <a:pt x="2617965" y="176072"/>
                  </a:lnTo>
                  <a:lnTo>
                    <a:pt x="2615095" y="176072"/>
                  </a:lnTo>
                  <a:lnTo>
                    <a:pt x="2614853" y="181152"/>
                  </a:lnTo>
                  <a:lnTo>
                    <a:pt x="2616962" y="181152"/>
                  </a:lnTo>
                  <a:lnTo>
                    <a:pt x="2616911" y="183692"/>
                  </a:lnTo>
                  <a:lnTo>
                    <a:pt x="2614053" y="183692"/>
                  </a:lnTo>
                  <a:lnTo>
                    <a:pt x="2617508" y="186232"/>
                  </a:lnTo>
                  <a:lnTo>
                    <a:pt x="2615755" y="187502"/>
                  </a:lnTo>
                  <a:lnTo>
                    <a:pt x="2614028" y="190042"/>
                  </a:lnTo>
                  <a:lnTo>
                    <a:pt x="2614422" y="198932"/>
                  </a:lnTo>
                  <a:lnTo>
                    <a:pt x="2615133" y="198932"/>
                  </a:lnTo>
                  <a:lnTo>
                    <a:pt x="2616123" y="200202"/>
                  </a:lnTo>
                  <a:lnTo>
                    <a:pt x="2616212" y="201472"/>
                  </a:lnTo>
                  <a:lnTo>
                    <a:pt x="2614701" y="201472"/>
                  </a:lnTo>
                  <a:lnTo>
                    <a:pt x="2615019" y="202742"/>
                  </a:lnTo>
                  <a:lnTo>
                    <a:pt x="2615857" y="204012"/>
                  </a:lnTo>
                  <a:lnTo>
                    <a:pt x="2616200" y="207822"/>
                  </a:lnTo>
                  <a:lnTo>
                    <a:pt x="2615069" y="206552"/>
                  </a:lnTo>
                  <a:lnTo>
                    <a:pt x="2614701" y="207822"/>
                  </a:lnTo>
                  <a:lnTo>
                    <a:pt x="2614917" y="228142"/>
                  </a:lnTo>
                  <a:lnTo>
                    <a:pt x="2614701" y="228142"/>
                  </a:lnTo>
                  <a:lnTo>
                    <a:pt x="2616238" y="229412"/>
                  </a:lnTo>
                  <a:lnTo>
                    <a:pt x="2615184" y="226872"/>
                  </a:lnTo>
                  <a:lnTo>
                    <a:pt x="2617178" y="226872"/>
                  </a:lnTo>
                  <a:lnTo>
                    <a:pt x="2617178" y="225602"/>
                  </a:lnTo>
                  <a:lnTo>
                    <a:pt x="2617393" y="225602"/>
                  </a:lnTo>
                  <a:lnTo>
                    <a:pt x="2619679" y="226872"/>
                  </a:lnTo>
                  <a:lnTo>
                    <a:pt x="2619451" y="226974"/>
                  </a:lnTo>
                  <a:lnTo>
                    <a:pt x="2619451" y="239572"/>
                  </a:lnTo>
                  <a:lnTo>
                    <a:pt x="2618854" y="240842"/>
                  </a:lnTo>
                  <a:lnTo>
                    <a:pt x="2618409" y="242112"/>
                  </a:lnTo>
                  <a:lnTo>
                    <a:pt x="2618257" y="240842"/>
                  </a:lnTo>
                  <a:lnTo>
                    <a:pt x="2617609" y="238302"/>
                  </a:lnTo>
                  <a:lnTo>
                    <a:pt x="2616987" y="237832"/>
                  </a:lnTo>
                  <a:lnTo>
                    <a:pt x="2617228" y="237032"/>
                  </a:lnTo>
                  <a:lnTo>
                    <a:pt x="2618206" y="237032"/>
                  </a:lnTo>
                  <a:lnTo>
                    <a:pt x="2619451" y="239572"/>
                  </a:lnTo>
                  <a:lnTo>
                    <a:pt x="2619451" y="226974"/>
                  </a:lnTo>
                  <a:lnTo>
                    <a:pt x="2616441" y="228142"/>
                  </a:lnTo>
                  <a:lnTo>
                    <a:pt x="2616466" y="230682"/>
                  </a:lnTo>
                  <a:lnTo>
                    <a:pt x="2614498" y="229412"/>
                  </a:lnTo>
                  <a:lnTo>
                    <a:pt x="2613901" y="231952"/>
                  </a:lnTo>
                  <a:lnTo>
                    <a:pt x="2613317" y="233222"/>
                  </a:lnTo>
                  <a:lnTo>
                    <a:pt x="2614003" y="233222"/>
                  </a:lnTo>
                  <a:lnTo>
                    <a:pt x="2615057" y="231952"/>
                  </a:lnTo>
                  <a:lnTo>
                    <a:pt x="2616441" y="231952"/>
                  </a:lnTo>
                  <a:lnTo>
                    <a:pt x="2618371" y="234492"/>
                  </a:lnTo>
                  <a:lnTo>
                    <a:pt x="2612733" y="234492"/>
                  </a:lnTo>
                  <a:lnTo>
                    <a:pt x="2613037" y="235762"/>
                  </a:lnTo>
                  <a:lnTo>
                    <a:pt x="2614320" y="238252"/>
                  </a:lnTo>
                  <a:lnTo>
                    <a:pt x="2615488" y="237032"/>
                  </a:lnTo>
                  <a:lnTo>
                    <a:pt x="2616454" y="235762"/>
                  </a:lnTo>
                  <a:lnTo>
                    <a:pt x="2616543" y="237032"/>
                  </a:lnTo>
                  <a:lnTo>
                    <a:pt x="2616670" y="237591"/>
                  </a:lnTo>
                  <a:lnTo>
                    <a:pt x="2615946" y="237032"/>
                  </a:lnTo>
                  <a:lnTo>
                    <a:pt x="2615361" y="239572"/>
                  </a:lnTo>
                  <a:lnTo>
                    <a:pt x="2614460" y="242112"/>
                  </a:lnTo>
                  <a:lnTo>
                    <a:pt x="2613202" y="239572"/>
                  </a:lnTo>
                  <a:lnTo>
                    <a:pt x="2613063" y="243382"/>
                  </a:lnTo>
                  <a:lnTo>
                    <a:pt x="2612923" y="244652"/>
                  </a:lnTo>
                  <a:lnTo>
                    <a:pt x="2613164" y="245922"/>
                  </a:lnTo>
                  <a:lnTo>
                    <a:pt x="2614904" y="245922"/>
                  </a:lnTo>
                  <a:lnTo>
                    <a:pt x="2611742" y="249732"/>
                  </a:lnTo>
                  <a:lnTo>
                    <a:pt x="2612694" y="249732"/>
                  </a:lnTo>
                  <a:lnTo>
                    <a:pt x="2612872" y="251739"/>
                  </a:lnTo>
                  <a:lnTo>
                    <a:pt x="2612987" y="256730"/>
                  </a:lnTo>
                  <a:lnTo>
                    <a:pt x="2612542" y="257644"/>
                  </a:lnTo>
                  <a:lnTo>
                    <a:pt x="2613456" y="258267"/>
                  </a:lnTo>
                  <a:lnTo>
                    <a:pt x="2614892" y="259168"/>
                  </a:lnTo>
                  <a:lnTo>
                    <a:pt x="2616327" y="257022"/>
                  </a:lnTo>
                  <a:lnTo>
                    <a:pt x="2614117" y="256832"/>
                  </a:lnTo>
                  <a:lnTo>
                    <a:pt x="2613926" y="256819"/>
                  </a:lnTo>
                  <a:lnTo>
                    <a:pt x="2616276" y="255460"/>
                  </a:lnTo>
                  <a:lnTo>
                    <a:pt x="2613507" y="251802"/>
                  </a:lnTo>
                  <a:lnTo>
                    <a:pt x="2615450" y="251955"/>
                  </a:lnTo>
                  <a:lnTo>
                    <a:pt x="2615488" y="251053"/>
                  </a:lnTo>
                  <a:lnTo>
                    <a:pt x="2614434" y="250964"/>
                  </a:lnTo>
                  <a:lnTo>
                    <a:pt x="2613342" y="250875"/>
                  </a:lnTo>
                  <a:lnTo>
                    <a:pt x="2614803" y="249732"/>
                  </a:lnTo>
                  <a:lnTo>
                    <a:pt x="2616568" y="249732"/>
                  </a:lnTo>
                  <a:lnTo>
                    <a:pt x="2618181" y="254812"/>
                  </a:lnTo>
                  <a:lnTo>
                    <a:pt x="2617571" y="254812"/>
                  </a:lnTo>
                  <a:lnTo>
                    <a:pt x="2616962" y="253542"/>
                  </a:lnTo>
                  <a:lnTo>
                    <a:pt x="2616733" y="253542"/>
                  </a:lnTo>
                  <a:lnTo>
                    <a:pt x="2616746" y="255181"/>
                  </a:lnTo>
                  <a:lnTo>
                    <a:pt x="2617381" y="254812"/>
                  </a:lnTo>
                  <a:lnTo>
                    <a:pt x="2616720" y="258622"/>
                  </a:lnTo>
                  <a:lnTo>
                    <a:pt x="2617025" y="259892"/>
                  </a:lnTo>
                  <a:lnTo>
                    <a:pt x="2618244" y="259892"/>
                  </a:lnTo>
                  <a:lnTo>
                    <a:pt x="2620060" y="261162"/>
                  </a:lnTo>
                  <a:lnTo>
                    <a:pt x="2620454" y="262432"/>
                  </a:lnTo>
                  <a:lnTo>
                    <a:pt x="2618714" y="261162"/>
                  </a:lnTo>
                  <a:lnTo>
                    <a:pt x="2616708" y="261162"/>
                  </a:lnTo>
                  <a:lnTo>
                    <a:pt x="2618829" y="262432"/>
                  </a:lnTo>
                  <a:lnTo>
                    <a:pt x="2615641" y="263702"/>
                  </a:lnTo>
                  <a:lnTo>
                    <a:pt x="2617813" y="263702"/>
                  </a:lnTo>
                  <a:lnTo>
                    <a:pt x="2617216" y="264972"/>
                  </a:lnTo>
                  <a:lnTo>
                    <a:pt x="2617940" y="266242"/>
                  </a:lnTo>
                  <a:lnTo>
                    <a:pt x="2618397" y="267512"/>
                  </a:lnTo>
                  <a:lnTo>
                    <a:pt x="2618168" y="267512"/>
                  </a:lnTo>
                  <a:lnTo>
                    <a:pt x="2615069" y="266242"/>
                  </a:lnTo>
                  <a:lnTo>
                    <a:pt x="2614841" y="265112"/>
                  </a:lnTo>
                  <a:lnTo>
                    <a:pt x="2613850" y="266242"/>
                  </a:lnTo>
                  <a:lnTo>
                    <a:pt x="2613317" y="266242"/>
                  </a:lnTo>
                  <a:lnTo>
                    <a:pt x="2614384" y="267512"/>
                  </a:lnTo>
                  <a:lnTo>
                    <a:pt x="2613863" y="267512"/>
                  </a:lnTo>
                  <a:lnTo>
                    <a:pt x="2611907" y="270052"/>
                  </a:lnTo>
                  <a:lnTo>
                    <a:pt x="2614434" y="271322"/>
                  </a:lnTo>
                  <a:lnTo>
                    <a:pt x="2615171" y="268782"/>
                  </a:lnTo>
                  <a:lnTo>
                    <a:pt x="2615984" y="267512"/>
                  </a:lnTo>
                  <a:lnTo>
                    <a:pt x="2617279" y="268782"/>
                  </a:lnTo>
                  <a:lnTo>
                    <a:pt x="2617089" y="271322"/>
                  </a:lnTo>
                  <a:lnTo>
                    <a:pt x="2616962" y="273862"/>
                  </a:lnTo>
                  <a:lnTo>
                    <a:pt x="2617114" y="273862"/>
                  </a:lnTo>
                  <a:lnTo>
                    <a:pt x="2622207" y="275132"/>
                  </a:lnTo>
                  <a:lnTo>
                    <a:pt x="2621369" y="280212"/>
                  </a:lnTo>
                  <a:lnTo>
                    <a:pt x="2618702" y="276402"/>
                  </a:lnTo>
                  <a:lnTo>
                    <a:pt x="2617825" y="275132"/>
                  </a:lnTo>
                  <a:lnTo>
                    <a:pt x="2616238" y="276402"/>
                  </a:lnTo>
                  <a:lnTo>
                    <a:pt x="2616212" y="273862"/>
                  </a:lnTo>
                  <a:lnTo>
                    <a:pt x="2614244" y="273862"/>
                  </a:lnTo>
                  <a:lnTo>
                    <a:pt x="2612809" y="275132"/>
                  </a:lnTo>
                  <a:lnTo>
                    <a:pt x="2612453" y="276402"/>
                  </a:lnTo>
                  <a:lnTo>
                    <a:pt x="2613152" y="279247"/>
                  </a:lnTo>
                  <a:lnTo>
                    <a:pt x="2614231" y="284022"/>
                  </a:lnTo>
                  <a:lnTo>
                    <a:pt x="2611717" y="281482"/>
                  </a:lnTo>
                  <a:lnTo>
                    <a:pt x="2612174" y="297992"/>
                  </a:lnTo>
                  <a:lnTo>
                    <a:pt x="2612402" y="299262"/>
                  </a:lnTo>
                  <a:lnTo>
                    <a:pt x="2613393" y="299262"/>
                  </a:lnTo>
                  <a:lnTo>
                    <a:pt x="2614460" y="300532"/>
                  </a:lnTo>
                  <a:lnTo>
                    <a:pt x="2613482" y="300532"/>
                  </a:lnTo>
                  <a:lnTo>
                    <a:pt x="2611920" y="301802"/>
                  </a:lnTo>
                  <a:lnTo>
                    <a:pt x="2612313" y="306882"/>
                  </a:lnTo>
                  <a:lnTo>
                    <a:pt x="2613406" y="306882"/>
                  </a:lnTo>
                  <a:lnTo>
                    <a:pt x="2613926" y="305612"/>
                  </a:lnTo>
                  <a:lnTo>
                    <a:pt x="2616085" y="304342"/>
                  </a:lnTo>
                  <a:lnTo>
                    <a:pt x="2619375" y="308152"/>
                  </a:lnTo>
                  <a:lnTo>
                    <a:pt x="2618346" y="308152"/>
                  </a:lnTo>
                  <a:lnTo>
                    <a:pt x="2618371" y="310692"/>
                  </a:lnTo>
                  <a:lnTo>
                    <a:pt x="2617482" y="310692"/>
                  </a:lnTo>
                  <a:lnTo>
                    <a:pt x="2617482" y="372262"/>
                  </a:lnTo>
                  <a:lnTo>
                    <a:pt x="2617279" y="374192"/>
                  </a:lnTo>
                  <a:lnTo>
                    <a:pt x="2617279" y="375462"/>
                  </a:lnTo>
                  <a:lnTo>
                    <a:pt x="2616962" y="375056"/>
                  </a:lnTo>
                  <a:lnTo>
                    <a:pt x="2616962" y="381812"/>
                  </a:lnTo>
                  <a:lnTo>
                    <a:pt x="2616873" y="383082"/>
                  </a:lnTo>
                  <a:lnTo>
                    <a:pt x="2614892" y="383082"/>
                  </a:lnTo>
                  <a:lnTo>
                    <a:pt x="2614942" y="381812"/>
                  </a:lnTo>
                  <a:lnTo>
                    <a:pt x="2616962" y="381812"/>
                  </a:lnTo>
                  <a:lnTo>
                    <a:pt x="2616962" y="375056"/>
                  </a:lnTo>
                  <a:lnTo>
                    <a:pt x="2615666" y="372922"/>
                  </a:lnTo>
                  <a:lnTo>
                    <a:pt x="2617482" y="372262"/>
                  </a:lnTo>
                  <a:lnTo>
                    <a:pt x="2617482" y="310692"/>
                  </a:lnTo>
                  <a:lnTo>
                    <a:pt x="2616377" y="310692"/>
                  </a:lnTo>
                  <a:lnTo>
                    <a:pt x="2616352" y="308152"/>
                  </a:lnTo>
                  <a:lnTo>
                    <a:pt x="2612517" y="308152"/>
                  </a:lnTo>
                  <a:lnTo>
                    <a:pt x="2611996" y="313232"/>
                  </a:lnTo>
                  <a:lnTo>
                    <a:pt x="2615641" y="310692"/>
                  </a:lnTo>
                  <a:lnTo>
                    <a:pt x="2614688" y="313232"/>
                  </a:lnTo>
                  <a:lnTo>
                    <a:pt x="2614396" y="314502"/>
                  </a:lnTo>
                  <a:lnTo>
                    <a:pt x="2613418" y="314502"/>
                  </a:lnTo>
                  <a:lnTo>
                    <a:pt x="2612593" y="315772"/>
                  </a:lnTo>
                  <a:lnTo>
                    <a:pt x="2613533" y="324662"/>
                  </a:lnTo>
                  <a:lnTo>
                    <a:pt x="2614612" y="325932"/>
                  </a:lnTo>
                  <a:lnTo>
                    <a:pt x="2615565" y="327202"/>
                  </a:lnTo>
                  <a:lnTo>
                    <a:pt x="2613672" y="325932"/>
                  </a:lnTo>
                  <a:lnTo>
                    <a:pt x="2614269" y="329742"/>
                  </a:lnTo>
                  <a:lnTo>
                    <a:pt x="2613977" y="331012"/>
                  </a:lnTo>
                  <a:lnTo>
                    <a:pt x="2612339" y="332282"/>
                  </a:lnTo>
                  <a:lnTo>
                    <a:pt x="2611958" y="350062"/>
                  </a:lnTo>
                  <a:lnTo>
                    <a:pt x="2614599" y="351332"/>
                  </a:lnTo>
                  <a:lnTo>
                    <a:pt x="2615285" y="351332"/>
                  </a:lnTo>
                  <a:lnTo>
                    <a:pt x="2615438" y="352602"/>
                  </a:lnTo>
                  <a:lnTo>
                    <a:pt x="2613329" y="352602"/>
                  </a:lnTo>
                  <a:lnTo>
                    <a:pt x="2611945" y="357682"/>
                  </a:lnTo>
                  <a:lnTo>
                    <a:pt x="2613050" y="361492"/>
                  </a:lnTo>
                  <a:lnTo>
                    <a:pt x="2613152" y="364032"/>
                  </a:lnTo>
                  <a:lnTo>
                    <a:pt x="2612047" y="366572"/>
                  </a:lnTo>
                  <a:lnTo>
                    <a:pt x="2612631" y="371652"/>
                  </a:lnTo>
                  <a:lnTo>
                    <a:pt x="2613164" y="371652"/>
                  </a:lnTo>
                  <a:lnTo>
                    <a:pt x="2613190" y="374192"/>
                  </a:lnTo>
                  <a:lnTo>
                    <a:pt x="2612898" y="375462"/>
                  </a:lnTo>
                  <a:lnTo>
                    <a:pt x="2612682" y="375462"/>
                  </a:lnTo>
                  <a:lnTo>
                    <a:pt x="2612009" y="376732"/>
                  </a:lnTo>
                  <a:lnTo>
                    <a:pt x="2612656" y="380542"/>
                  </a:lnTo>
                  <a:lnTo>
                    <a:pt x="2614638" y="380542"/>
                  </a:lnTo>
                  <a:lnTo>
                    <a:pt x="2614650" y="383082"/>
                  </a:lnTo>
                  <a:lnTo>
                    <a:pt x="2612047" y="384352"/>
                  </a:lnTo>
                  <a:lnTo>
                    <a:pt x="2612974" y="384721"/>
                  </a:lnTo>
                  <a:lnTo>
                    <a:pt x="2612352" y="398322"/>
                  </a:lnTo>
                  <a:lnTo>
                    <a:pt x="2614777" y="400862"/>
                  </a:lnTo>
                  <a:lnTo>
                    <a:pt x="2616238" y="402132"/>
                  </a:lnTo>
                  <a:lnTo>
                    <a:pt x="2614955" y="402132"/>
                  </a:lnTo>
                  <a:lnTo>
                    <a:pt x="2612339" y="403402"/>
                  </a:lnTo>
                  <a:lnTo>
                    <a:pt x="2616212" y="404672"/>
                  </a:lnTo>
                  <a:lnTo>
                    <a:pt x="2614320" y="407212"/>
                  </a:lnTo>
                  <a:lnTo>
                    <a:pt x="2613050" y="408482"/>
                  </a:lnTo>
                  <a:lnTo>
                    <a:pt x="2613152" y="417372"/>
                  </a:lnTo>
                  <a:lnTo>
                    <a:pt x="2613456" y="417372"/>
                  </a:lnTo>
                  <a:lnTo>
                    <a:pt x="2613177" y="418642"/>
                  </a:lnTo>
                  <a:lnTo>
                    <a:pt x="2612860" y="426262"/>
                  </a:lnTo>
                  <a:lnTo>
                    <a:pt x="2612758" y="430072"/>
                  </a:lnTo>
                  <a:lnTo>
                    <a:pt x="2614511" y="430072"/>
                  </a:lnTo>
                  <a:lnTo>
                    <a:pt x="2617736" y="431342"/>
                  </a:lnTo>
                  <a:lnTo>
                    <a:pt x="2619133" y="436422"/>
                  </a:lnTo>
                  <a:lnTo>
                    <a:pt x="2616073" y="433882"/>
                  </a:lnTo>
                  <a:lnTo>
                    <a:pt x="2613215" y="432612"/>
                  </a:lnTo>
                  <a:lnTo>
                    <a:pt x="2612885" y="433882"/>
                  </a:lnTo>
                  <a:lnTo>
                    <a:pt x="2615095" y="433882"/>
                  </a:lnTo>
                  <a:lnTo>
                    <a:pt x="2614942" y="435152"/>
                  </a:lnTo>
                  <a:lnTo>
                    <a:pt x="2613888" y="435152"/>
                  </a:lnTo>
                  <a:lnTo>
                    <a:pt x="2612453" y="436422"/>
                  </a:lnTo>
                  <a:lnTo>
                    <a:pt x="2613749" y="436422"/>
                  </a:lnTo>
                  <a:lnTo>
                    <a:pt x="2617178" y="437692"/>
                  </a:lnTo>
                  <a:lnTo>
                    <a:pt x="2616644" y="438061"/>
                  </a:lnTo>
                  <a:lnTo>
                    <a:pt x="2616644" y="452932"/>
                  </a:lnTo>
                  <a:lnTo>
                    <a:pt x="2614460" y="458012"/>
                  </a:lnTo>
                  <a:lnTo>
                    <a:pt x="2613507" y="455472"/>
                  </a:lnTo>
                  <a:lnTo>
                    <a:pt x="2613139" y="454202"/>
                  </a:lnTo>
                  <a:lnTo>
                    <a:pt x="2612542" y="454202"/>
                  </a:lnTo>
                  <a:lnTo>
                    <a:pt x="2614091" y="452932"/>
                  </a:lnTo>
                  <a:lnTo>
                    <a:pt x="2616644" y="452932"/>
                  </a:lnTo>
                  <a:lnTo>
                    <a:pt x="2616644" y="438061"/>
                  </a:lnTo>
                  <a:lnTo>
                    <a:pt x="2611513" y="441502"/>
                  </a:lnTo>
                  <a:lnTo>
                    <a:pt x="2612910" y="442772"/>
                  </a:lnTo>
                  <a:lnTo>
                    <a:pt x="2614358" y="442772"/>
                  </a:lnTo>
                  <a:lnTo>
                    <a:pt x="2611958" y="444042"/>
                  </a:lnTo>
                  <a:lnTo>
                    <a:pt x="2614155" y="445312"/>
                  </a:lnTo>
                  <a:lnTo>
                    <a:pt x="2615374" y="445312"/>
                  </a:lnTo>
                  <a:lnTo>
                    <a:pt x="2614384" y="446582"/>
                  </a:lnTo>
                  <a:lnTo>
                    <a:pt x="2612733" y="446582"/>
                  </a:lnTo>
                  <a:lnTo>
                    <a:pt x="2611945" y="456742"/>
                  </a:lnTo>
                  <a:lnTo>
                    <a:pt x="2613202" y="460552"/>
                  </a:lnTo>
                  <a:lnTo>
                    <a:pt x="2614130" y="463092"/>
                  </a:lnTo>
                  <a:lnTo>
                    <a:pt x="2612364" y="460552"/>
                  </a:lnTo>
                  <a:lnTo>
                    <a:pt x="2612263" y="465632"/>
                  </a:lnTo>
                  <a:lnTo>
                    <a:pt x="2611907" y="466902"/>
                  </a:lnTo>
                  <a:lnTo>
                    <a:pt x="2610624" y="466902"/>
                  </a:lnTo>
                  <a:lnTo>
                    <a:pt x="2611234" y="474522"/>
                  </a:lnTo>
                  <a:lnTo>
                    <a:pt x="2612313" y="475792"/>
                  </a:lnTo>
                  <a:lnTo>
                    <a:pt x="2614053" y="478332"/>
                  </a:lnTo>
                  <a:lnTo>
                    <a:pt x="2610167" y="475792"/>
                  </a:lnTo>
                  <a:lnTo>
                    <a:pt x="2611272" y="477062"/>
                  </a:lnTo>
                  <a:lnTo>
                    <a:pt x="2614015" y="482142"/>
                  </a:lnTo>
                  <a:lnTo>
                    <a:pt x="2610853" y="480872"/>
                  </a:lnTo>
                  <a:lnTo>
                    <a:pt x="2610866" y="487172"/>
                  </a:lnTo>
                  <a:lnTo>
                    <a:pt x="2610751" y="491032"/>
                  </a:lnTo>
                  <a:lnTo>
                    <a:pt x="2609634" y="488492"/>
                  </a:lnTo>
                  <a:lnTo>
                    <a:pt x="2609240" y="492302"/>
                  </a:lnTo>
                  <a:lnTo>
                    <a:pt x="2607653" y="498652"/>
                  </a:lnTo>
                  <a:lnTo>
                    <a:pt x="2609558" y="506272"/>
                  </a:lnTo>
                  <a:lnTo>
                    <a:pt x="2608148" y="506272"/>
                  </a:lnTo>
                  <a:lnTo>
                    <a:pt x="2607970" y="512622"/>
                  </a:lnTo>
                  <a:lnTo>
                    <a:pt x="2607437" y="512622"/>
                  </a:lnTo>
                  <a:lnTo>
                    <a:pt x="2604185" y="518972"/>
                  </a:lnTo>
                  <a:lnTo>
                    <a:pt x="2609177" y="518972"/>
                  </a:lnTo>
                  <a:lnTo>
                    <a:pt x="2605925" y="520242"/>
                  </a:lnTo>
                  <a:lnTo>
                    <a:pt x="2602661" y="520242"/>
                  </a:lnTo>
                  <a:lnTo>
                    <a:pt x="2603106" y="530402"/>
                  </a:lnTo>
                  <a:lnTo>
                    <a:pt x="2601747" y="530402"/>
                  </a:lnTo>
                  <a:lnTo>
                    <a:pt x="2600363" y="531672"/>
                  </a:lnTo>
                  <a:lnTo>
                    <a:pt x="2602522" y="532942"/>
                  </a:lnTo>
                  <a:lnTo>
                    <a:pt x="2602547" y="535482"/>
                  </a:lnTo>
                  <a:lnTo>
                    <a:pt x="2605659" y="535482"/>
                  </a:lnTo>
                  <a:lnTo>
                    <a:pt x="2603563" y="538022"/>
                  </a:lnTo>
                  <a:lnTo>
                    <a:pt x="2603411" y="538022"/>
                  </a:lnTo>
                  <a:lnTo>
                    <a:pt x="2604554" y="539292"/>
                  </a:lnTo>
                  <a:lnTo>
                    <a:pt x="2605087" y="539292"/>
                  </a:lnTo>
                  <a:lnTo>
                    <a:pt x="2605900" y="538022"/>
                  </a:lnTo>
                  <a:lnTo>
                    <a:pt x="2608580" y="534212"/>
                  </a:lnTo>
                  <a:lnTo>
                    <a:pt x="2605316" y="539292"/>
                  </a:lnTo>
                  <a:lnTo>
                    <a:pt x="2610751" y="539292"/>
                  </a:lnTo>
                  <a:lnTo>
                    <a:pt x="2613164" y="536752"/>
                  </a:lnTo>
                  <a:lnTo>
                    <a:pt x="2613190" y="539292"/>
                  </a:lnTo>
                  <a:lnTo>
                    <a:pt x="2618625" y="539292"/>
                  </a:lnTo>
                  <a:lnTo>
                    <a:pt x="2615679" y="538022"/>
                  </a:lnTo>
                  <a:lnTo>
                    <a:pt x="2616212" y="536752"/>
                  </a:lnTo>
                  <a:lnTo>
                    <a:pt x="2615361" y="536752"/>
                  </a:lnTo>
                  <a:lnTo>
                    <a:pt x="2613914" y="534212"/>
                  </a:lnTo>
                  <a:lnTo>
                    <a:pt x="2613190" y="532942"/>
                  </a:lnTo>
                  <a:lnTo>
                    <a:pt x="2613939" y="532942"/>
                  </a:lnTo>
                  <a:lnTo>
                    <a:pt x="2615704" y="534212"/>
                  </a:lnTo>
                  <a:lnTo>
                    <a:pt x="2619133" y="538022"/>
                  </a:lnTo>
                  <a:lnTo>
                    <a:pt x="2621407" y="532942"/>
                  </a:lnTo>
                  <a:lnTo>
                    <a:pt x="2617533" y="529132"/>
                  </a:lnTo>
                  <a:lnTo>
                    <a:pt x="2615844" y="527862"/>
                  </a:lnTo>
                  <a:lnTo>
                    <a:pt x="2616060" y="526592"/>
                  </a:lnTo>
                  <a:lnTo>
                    <a:pt x="2619159" y="526592"/>
                  </a:lnTo>
                  <a:lnTo>
                    <a:pt x="2618778" y="525322"/>
                  </a:lnTo>
                  <a:lnTo>
                    <a:pt x="2618092" y="524065"/>
                  </a:lnTo>
                  <a:lnTo>
                    <a:pt x="2615120" y="525322"/>
                  </a:lnTo>
                  <a:lnTo>
                    <a:pt x="2614930" y="526592"/>
                  </a:lnTo>
                  <a:lnTo>
                    <a:pt x="2614726" y="529132"/>
                  </a:lnTo>
                  <a:lnTo>
                    <a:pt x="2612567" y="529132"/>
                  </a:lnTo>
                  <a:lnTo>
                    <a:pt x="2613964" y="526592"/>
                  </a:lnTo>
                  <a:lnTo>
                    <a:pt x="2614663" y="525322"/>
                  </a:lnTo>
                  <a:lnTo>
                    <a:pt x="2611907" y="526592"/>
                  </a:lnTo>
                  <a:lnTo>
                    <a:pt x="2611882" y="524052"/>
                  </a:lnTo>
                  <a:lnTo>
                    <a:pt x="2619552" y="524052"/>
                  </a:lnTo>
                  <a:lnTo>
                    <a:pt x="2619400" y="521512"/>
                  </a:lnTo>
                  <a:lnTo>
                    <a:pt x="2619171" y="517702"/>
                  </a:lnTo>
                  <a:lnTo>
                    <a:pt x="2620378" y="520242"/>
                  </a:lnTo>
                  <a:lnTo>
                    <a:pt x="2620353" y="517702"/>
                  </a:lnTo>
                  <a:lnTo>
                    <a:pt x="2619781" y="511352"/>
                  </a:lnTo>
                  <a:lnTo>
                    <a:pt x="2623350" y="515162"/>
                  </a:lnTo>
                  <a:lnTo>
                    <a:pt x="2623312" y="512622"/>
                  </a:lnTo>
                  <a:lnTo>
                    <a:pt x="2623197" y="511352"/>
                  </a:lnTo>
                  <a:lnTo>
                    <a:pt x="2623083" y="510082"/>
                  </a:lnTo>
                  <a:lnTo>
                    <a:pt x="2622461" y="510082"/>
                  </a:lnTo>
                  <a:lnTo>
                    <a:pt x="2621902" y="507542"/>
                  </a:lnTo>
                  <a:lnTo>
                    <a:pt x="2621064" y="507542"/>
                  </a:lnTo>
                  <a:lnTo>
                    <a:pt x="2620302" y="506272"/>
                  </a:lnTo>
                  <a:lnTo>
                    <a:pt x="2621788" y="505002"/>
                  </a:lnTo>
                  <a:lnTo>
                    <a:pt x="2624518" y="505002"/>
                  </a:lnTo>
                  <a:lnTo>
                    <a:pt x="2625356" y="506260"/>
                  </a:lnTo>
                  <a:lnTo>
                    <a:pt x="2625407" y="505002"/>
                  </a:lnTo>
                  <a:lnTo>
                    <a:pt x="2625458" y="503732"/>
                  </a:lnTo>
                  <a:lnTo>
                    <a:pt x="2626677" y="503732"/>
                  </a:lnTo>
                  <a:lnTo>
                    <a:pt x="2625623" y="502462"/>
                  </a:lnTo>
                  <a:lnTo>
                    <a:pt x="2625039" y="501192"/>
                  </a:lnTo>
                  <a:lnTo>
                    <a:pt x="2624861" y="500481"/>
                  </a:lnTo>
                  <a:lnTo>
                    <a:pt x="2624861" y="501192"/>
                  </a:lnTo>
                  <a:lnTo>
                    <a:pt x="2622486" y="499922"/>
                  </a:lnTo>
                  <a:lnTo>
                    <a:pt x="2620835" y="499922"/>
                  </a:lnTo>
                  <a:lnTo>
                    <a:pt x="2621826" y="501192"/>
                  </a:lnTo>
                  <a:lnTo>
                    <a:pt x="2622689" y="501192"/>
                  </a:lnTo>
                  <a:lnTo>
                    <a:pt x="2623083" y="503732"/>
                  </a:lnTo>
                  <a:lnTo>
                    <a:pt x="2620848" y="501192"/>
                  </a:lnTo>
                  <a:lnTo>
                    <a:pt x="2620835" y="499922"/>
                  </a:lnTo>
                  <a:lnTo>
                    <a:pt x="2619464" y="499922"/>
                  </a:lnTo>
                  <a:lnTo>
                    <a:pt x="2619070" y="498652"/>
                  </a:lnTo>
                  <a:lnTo>
                    <a:pt x="2621394" y="497382"/>
                  </a:lnTo>
                  <a:lnTo>
                    <a:pt x="2624861" y="501192"/>
                  </a:lnTo>
                  <a:lnTo>
                    <a:pt x="2624861" y="500481"/>
                  </a:lnTo>
                  <a:lnTo>
                    <a:pt x="2624086" y="497382"/>
                  </a:lnTo>
                  <a:lnTo>
                    <a:pt x="2623134" y="493572"/>
                  </a:lnTo>
                  <a:lnTo>
                    <a:pt x="2629649" y="493572"/>
                  </a:lnTo>
                  <a:lnTo>
                    <a:pt x="2627020" y="491032"/>
                  </a:lnTo>
                  <a:lnTo>
                    <a:pt x="2629560" y="491032"/>
                  </a:lnTo>
                  <a:lnTo>
                    <a:pt x="2629039" y="487222"/>
                  </a:lnTo>
                  <a:lnTo>
                    <a:pt x="2628874" y="485952"/>
                  </a:lnTo>
                  <a:lnTo>
                    <a:pt x="2629585" y="484682"/>
                  </a:lnTo>
                  <a:lnTo>
                    <a:pt x="2627744" y="483412"/>
                  </a:lnTo>
                  <a:lnTo>
                    <a:pt x="2625318" y="482142"/>
                  </a:lnTo>
                  <a:lnTo>
                    <a:pt x="2626220" y="482142"/>
                  </a:lnTo>
                  <a:lnTo>
                    <a:pt x="2627465" y="480872"/>
                  </a:lnTo>
                  <a:lnTo>
                    <a:pt x="2625712" y="478332"/>
                  </a:lnTo>
                  <a:lnTo>
                    <a:pt x="2626715" y="479602"/>
                  </a:lnTo>
                  <a:lnTo>
                    <a:pt x="2628684" y="480872"/>
                  </a:lnTo>
                  <a:lnTo>
                    <a:pt x="2628163" y="477062"/>
                  </a:lnTo>
                  <a:lnTo>
                    <a:pt x="2626233" y="477062"/>
                  </a:lnTo>
                  <a:lnTo>
                    <a:pt x="2626309" y="475792"/>
                  </a:lnTo>
                  <a:lnTo>
                    <a:pt x="2626830" y="475792"/>
                  </a:lnTo>
                  <a:lnTo>
                    <a:pt x="2628798" y="474522"/>
                  </a:lnTo>
                  <a:lnTo>
                    <a:pt x="2624188" y="471055"/>
                  </a:lnTo>
                  <a:lnTo>
                    <a:pt x="2624188" y="487222"/>
                  </a:lnTo>
                  <a:lnTo>
                    <a:pt x="2623921" y="487222"/>
                  </a:lnTo>
                  <a:lnTo>
                    <a:pt x="2623921" y="489762"/>
                  </a:lnTo>
                  <a:lnTo>
                    <a:pt x="2621597" y="491032"/>
                  </a:lnTo>
                  <a:lnTo>
                    <a:pt x="2618448" y="490093"/>
                  </a:lnTo>
                  <a:lnTo>
                    <a:pt x="2620886" y="493572"/>
                  </a:lnTo>
                  <a:lnTo>
                    <a:pt x="2616530" y="493572"/>
                  </a:lnTo>
                  <a:lnTo>
                    <a:pt x="2616530" y="521512"/>
                  </a:lnTo>
                  <a:lnTo>
                    <a:pt x="2612161" y="521512"/>
                  </a:lnTo>
                  <a:lnTo>
                    <a:pt x="2612669" y="520242"/>
                  </a:lnTo>
                  <a:lnTo>
                    <a:pt x="2616492" y="520242"/>
                  </a:lnTo>
                  <a:lnTo>
                    <a:pt x="2616530" y="521512"/>
                  </a:lnTo>
                  <a:lnTo>
                    <a:pt x="2616530" y="493572"/>
                  </a:lnTo>
                  <a:lnTo>
                    <a:pt x="2614676" y="493572"/>
                  </a:lnTo>
                  <a:lnTo>
                    <a:pt x="2614676" y="506272"/>
                  </a:lnTo>
                  <a:lnTo>
                    <a:pt x="2613660" y="507542"/>
                  </a:lnTo>
                  <a:lnTo>
                    <a:pt x="2613647" y="506272"/>
                  </a:lnTo>
                  <a:lnTo>
                    <a:pt x="2614676" y="506272"/>
                  </a:lnTo>
                  <a:lnTo>
                    <a:pt x="2614676" y="493572"/>
                  </a:lnTo>
                  <a:lnTo>
                    <a:pt x="2614472" y="493572"/>
                  </a:lnTo>
                  <a:lnTo>
                    <a:pt x="2616047" y="492302"/>
                  </a:lnTo>
                  <a:lnTo>
                    <a:pt x="2617406" y="491032"/>
                  </a:lnTo>
                  <a:lnTo>
                    <a:pt x="2617533" y="489813"/>
                  </a:lnTo>
                  <a:lnTo>
                    <a:pt x="2617406" y="489762"/>
                  </a:lnTo>
                  <a:lnTo>
                    <a:pt x="2615641" y="489762"/>
                  </a:lnTo>
                  <a:lnTo>
                    <a:pt x="2617355" y="488492"/>
                  </a:lnTo>
                  <a:lnTo>
                    <a:pt x="2617774" y="489115"/>
                  </a:lnTo>
                  <a:lnTo>
                    <a:pt x="2618130" y="488492"/>
                  </a:lnTo>
                  <a:lnTo>
                    <a:pt x="2618854" y="487248"/>
                  </a:lnTo>
                  <a:lnTo>
                    <a:pt x="2618841" y="484682"/>
                  </a:lnTo>
                  <a:lnTo>
                    <a:pt x="2619057" y="483412"/>
                  </a:lnTo>
                  <a:lnTo>
                    <a:pt x="2620492" y="484682"/>
                  </a:lnTo>
                  <a:lnTo>
                    <a:pt x="2620708" y="483412"/>
                  </a:lnTo>
                  <a:lnTo>
                    <a:pt x="2620937" y="482142"/>
                  </a:lnTo>
                  <a:lnTo>
                    <a:pt x="2619946" y="482142"/>
                  </a:lnTo>
                  <a:lnTo>
                    <a:pt x="2618105" y="480872"/>
                  </a:lnTo>
                  <a:lnTo>
                    <a:pt x="2621407" y="482142"/>
                  </a:lnTo>
                  <a:lnTo>
                    <a:pt x="2621826" y="480872"/>
                  </a:lnTo>
                  <a:lnTo>
                    <a:pt x="2622245" y="480872"/>
                  </a:lnTo>
                  <a:lnTo>
                    <a:pt x="2621521" y="484682"/>
                  </a:lnTo>
                  <a:lnTo>
                    <a:pt x="2620492" y="484682"/>
                  </a:lnTo>
                  <a:lnTo>
                    <a:pt x="2620365" y="484682"/>
                  </a:lnTo>
                  <a:lnTo>
                    <a:pt x="2618854" y="487172"/>
                  </a:lnTo>
                  <a:lnTo>
                    <a:pt x="2623921" y="489762"/>
                  </a:lnTo>
                  <a:lnTo>
                    <a:pt x="2623921" y="487222"/>
                  </a:lnTo>
                  <a:lnTo>
                    <a:pt x="2622156" y="487222"/>
                  </a:lnTo>
                  <a:lnTo>
                    <a:pt x="2622346" y="485952"/>
                  </a:lnTo>
                  <a:lnTo>
                    <a:pt x="2623286" y="485952"/>
                  </a:lnTo>
                  <a:lnTo>
                    <a:pt x="2624188" y="487222"/>
                  </a:lnTo>
                  <a:lnTo>
                    <a:pt x="2624188" y="471055"/>
                  </a:lnTo>
                  <a:lnTo>
                    <a:pt x="2623743" y="470712"/>
                  </a:lnTo>
                  <a:lnTo>
                    <a:pt x="2623731" y="469442"/>
                  </a:lnTo>
                  <a:lnTo>
                    <a:pt x="2626982" y="469442"/>
                  </a:lnTo>
                  <a:lnTo>
                    <a:pt x="2628417" y="471982"/>
                  </a:lnTo>
                  <a:lnTo>
                    <a:pt x="2628887" y="470712"/>
                  </a:lnTo>
                  <a:lnTo>
                    <a:pt x="2629039" y="470712"/>
                  </a:lnTo>
                  <a:lnTo>
                    <a:pt x="2628798" y="469442"/>
                  </a:lnTo>
                  <a:lnTo>
                    <a:pt x="2627350" y="469442"/>
                  </a:lnTo>
                  <a:lnTo>
                    <a:pt x="2628608" y="466902"/>
                  </a:lnTo>
                  <a:lnTo>
                    <a:pt x="2630271" y="465632"/>
                  </a:lnTo>
                  <a:lnTo>
                    <a:pt x="2631325" y="464362"/>
                  </a:lnTo>
                  <a:lnTo>
                    <a:pt x="2630767" y="463092"/>
                  </a:lnTo>
                  <a:lnTo>
                    <a:pt x="2629395" y="461822"/>
                  </a:lnTo>
                  <a:lnTo>
                    <a:pt x="2630386" y="461822"/>
                  </a:lnTo>
                  <a:lnTo>
                    <a:pt x="2626334" y="459790"/>
                  </a:lnTo>
                  <a:lnTo>
                    <a:pt x="2626334" y="466902"/>
                  </a:lnTo>
                  <a:lnTo>
                    <a:pt x="2625318" y="468172"/>
                  </a:lnTo>
                  <a:lnTo>
                    <a:pt x="2625217" y="466902"/>
                  </a:lnTo>
                  <a:lnTo>
                    <a:pt x="2626334" y="466902"/>
                  </a:lnTo>
                  <a:lnTo>
                    <a:pt x="2626334" y="459790"/>
                  </a:lnTo>
                  <a:lnTo>
                    <a:pt x="2625344" y="459282"/>
                  </a:lnTo>
                  <a:lnTo>
                    <a:pt x="2629344" y="459282"/>
                  </a:lnTo>
                  <a:lnTo>
                    <a:pt x="2629979" y="460552"/>
                  </a:lnTo>
                  <a:lnTo>
                    <a:pt x="2632075" y="464362"/>
                  </a:lnTo>
                  <a:lnTo>
                    <a:pt x="2632354" y="459282"/>
                  </a:lnTo>
                  <a:lnTo>
                    <a:pt x="2632430" y="458012"/>
                  </a:lnTo>
                  <a:lnTo>
                    <a:pt x="2632506" y="456742"/>
                  </a:lnTo>
                  <a:lnTo>
                    <a:pt x="2632646" y="454202"/>
                  </a:lnTo>
                  <a:lnTo>
                    <a:pt x="2632799" y="451662"/>
                  </a:lnTo>
                  <a:lnTo>
                    <a:pt x="2631871" y="451662"/>
                  </a:lnTo>
                  <a:lnTo>
                    <a:pt x="2631871" y="456742"/>
                  </a:lnTo>
                  <a:lnTo>
                    <a:pt x="2630081" y="455472"/>
                  </a:lnTo>
                  <a:lnTo>
                    <a:pt x="2628938" y="454202"/>
                  </a:lnTo>
                  <a:lnTo>
                    <a:pt x="2631097" y="454202"/>
                  </a:lnTo>
                  <a:lnTo>
                    <a:pt x="2631871" y="456742"/>
                  </a:lnTo>
                  <a:lnTo>
                    <a:pt x="2631871" y="451662"/>
                  </a:lnTo>
                  <a:lnTo>
                    <a:pt x="2630182" y="451662"/>
                  </a:lnTo>
                  <a:lnTo>
                    <a:pt x="2630005" y="449122"/>
                  </a:lnTo>
                  <a:lnTo>
                    <a:pt x="2630995" y="449122"/>
                  </a:lnTo>
                  <a:lnTo>
                    <a:pt x="2631681" y="450392"/>
                  </a:lnTo>
                  <a:lnTo>
                    <a:pt x="2631821" y="449122"/>
                  </a:lnTo>
                  <a:lnTo>
                    <a:pt x="2631795" y="447852"/>
                  </a:lnTo>
                  <a:lnTo>
                    <a:pt x="2631465" y="447852"/>
                  </a:lnTo>
                  <a:lnTo>
                    <a:pt x="2629230" y="447852"/>
                  </a:lnTo>
                  <a:lnTo>
                    <a:pt x="2628760" y="446582"/>
                  </a:lnTo>
                  <a:lnTo>
                    <a:pt x="2630665" y="446582"/>
                  </a:lnTo>
                  <a:lnTo>
                    <a:pt x="2631465" y="447852"/>
                  </a:lnTo>
                  <a:lnTo>
                    <a:pt x="2634513" y="444042"/>
                  </a:lnTo>
                  <a:lnTo>
                    <a:pt x="2633586" y="444042"/>
                  </a:lnTo>
                  <a:lnTo>
                    <a:pt x="2632265" y="443611"/>
                  </a:lnTo>
                  <a:lnTo>
                    <a:pt x="2632265" y="445312"/>
                  </a:lnTo>
                  <a:lnTo>
                    <a:pt x="2628735" y="445312"/>
                  </a:lnTo>
                  <a:lnTo>
                    <a:pt x="2628582" y="445452"/>
                  </a:lnTo>
                  <a:lnTo>
                    <a:pt x="2628582" y="450392"/>
                  </a:lnTo>
                  <a:lnTo>
                    <a:pt x="2627833" y="451662"/>
                  </a:lnTo>
                  <a:lnTo>
                    <a:pt x="2626169" y="452932"/>
                  </a:lnTo>
                  <a:lnTo>
                    <a:pt x="2625077" y="449122"/>
                  </a:lnTo>
                  <a:lnTo>
                    <a:pt x="2627680" y="450392"/>
                  </a:lnTo>
                  <a:lnTo>
                    <a:pt x="2628582" y="450392"/>
                  </a:lnTo>
                  <a:lnTo>
                    <a:pt x="2628582" y="445452"/>
                  </a:lnTo>
                  <a:lnTo>
                    <a:pt x="2627249" y="446582"/>
                  </a:lnTo>
                  <a:lnTo>
                    <a:pt x="2627223" y="444042"/>
                  </a:lnTo>
                  <a:lnTo>
                    <a:pt x="2631376" y="444042"/>
                  </a:lnTo>
                  <a:lnTo>
                    <a:pt x="2632265" y="445312"/>
                  </a:lnTo>
                  <a:lnTo>
                    <a:pt x="2632265" y="443611"/>
                  </a:lnTo>
                  <a:lnTo>
                    <a:pt x="2629789" y="442772"/>
                  </a:lnTo>
                  <a:lnTo>
                    <a:pt x="2631567" y="440232"/>
                  </a:lnTo>
                  <a:lnTo>
                    <a:pt x="2632456" y="438962"/>
                  </a:lnTo>
                  <a:lnTo>
                    <a:pt x="2633268" y="437692"/>
                  </a:lnTo>
                  <a:lnTo>
                    <a:pt x="2633789" y="436422"/>
                  </a:lnTo>
                  <a:lnTo>
                    <a:pt x="2633446" y="435152"/>
                  </a:lnTo>
                  <a:lnTo>
                    <a:pt x="2632418" y="431342"/>
                  </a:lnTo>
                  <a:lnTo>
                    <a:pt x="2631389" y="427532"/>
                  </a:lnTo>
                  <a:lnTo>
                    <a:pt x="2635770" y="427532"/>
                  </a:lnTo>
                  <a:lnTo>
                    <a:pt x="2631325" y="425450"/>
                  </a:lnTo>
                  <a:lnTo>
                    <a:pt x="2631325" y="432612"/>
                  </a:lnTo>
                  <a:lnTo>
                    <a:pt x="2627820" y="433882"/>
                  </a:lnTo>
                  <a:lnTo>
                    <a:pt x="2629306" y="435152"/>
                  </a:lnTo>
                  <a:lnTo>
                    <a:pt x="2627109" y="433882"/>
                  </a:lnTo>
                  <a:lnTo>
                    <a:pt x="2625204" y="433882"/>
                  </a:lnTo>
                  <a:lnTo>
                    <a:pt x="2627541" y="432612"/>
                  </a:lnTo>
                  <a:lnTo>
                    <a:pt x="2629052" y="431342"/>
                  </a:lnTo>
                  <a:lnTo>
                    <a:pt x="2630487" y="431342"/>
                  </a:lnTo>
                  <a:lnTo>
                    <a:pt x="2631325" y="432612"/>
                  </a:lnTo>
                  <a:lnTo>
                    <a:pt x="2631325" y="425450"/>
                  </a:lnTo>
                  <a:lnTo>
                    <a:pt x="2630779" y="425183"/>
                  </a:lnTo>
                  <a:lnTo>
                    <a:pt x="2630855" y="430072"/>
                  </a:lnTo>
                  <a:lnTo>
                    <a:pt x="2627185" y="428802"/>
                  </a:lnTo>
                  <a:lnTo>
                    <a:pt x="2623515" y="427532"/>
                  </a:lnTo>
                  <a:lnTo>
                    <a:pt x="2625128" y="424992"/>
                  </a:lnTo>
                  <a:lnTo>
                    <a:pt x="2624505" y="424992"/>
                  </a:lnTo>
                  <a:lnTo>
                    <a:pt x="2623324" y="423875"/>
                  </a:lnTo>
                  <a:lnTo>
                    <a:pt x="2623324" y="459282"/>
                  </a:lnTo>
                  <a:lnTo>
                    <a:pt x="2622359" y="460552"/>
                  </a:lnTo>
                  <a:lnTo>
                    <a:pt x="2622232" y="460857"/>
                  </a:lnTo>
                  <a:lnTo>
                    <a:pt x="2622232" y="478332"/>
                  </a:lnTo>
                  <a:lnTo>
                    <a:pt x="2620810" y="478332"/>
                  </a:lnTo>
                  <a:lnTo>
                    <a:pt x="2620861" y="475792"/>
                  </a:lnTo>
                  <a:lnTo>
                    <a:pt x="2621623" y="477062"/>
                  </a:lnTo>
                  <a:lnTo>
                    <a:pt x="2622232" y="478332"/>
                  </a:lnTo>
                  <a:lnTo>
                    <a:pt x="2622232" y="460857"/>
                  </a:lnTo>
                  <a:lnTo>
                    <a:pt x="2621826" y="461822"/>
                  </a:lnTo>
                  <a:lnTo>
                    <a:pt x="2621559" y="461289"/>
                  </a:lnTo>
                  <a:lnTo>
                    <a:pt x="2621559" y="468172"/>
                  </a:lnTo>
                  <a:lnTo>
                    <a:pt x="2621470" y="469442"/>
                  </a:lnTo>
                  <a:lnTo>
                    <a:pt x="2621089" y="469442"/>
                  </a:lnTo>
                  <a:lnTo>
                    <a:pt x="2618346" y="468172"/>
                  </a:lnTo>
                  <a:lnTo>
                    <a:pt x="2617774" y="464362"/>
                  </a:lnTo>
                  <a:lnTo>
                    <a:pt x="2619527" y="464362"/>
                  </a:lnTo>
                  <a:lnTo>
                    <a:pt x="2619908" y="465632"/>
                  </a:lnTo>
                  <a:lnTo>
                    <a:pt x="2619921" y="466902"/>
                  </a:lnTo>
                  <a:lnTo>
                    <a:pt x="2621559" y="468172"/>
                  </a:lnTo>
                  <a:lnTo>
                    <a:pt x="2621559" y="461289"/>
                  </a:lnTo>
                  <a:lnTo>
                    <a:pt x="2621191" y="460552"/>
                  </a:lnTo>
                  <a:lnTo>
                    <a:pt x="2620556" y="459282"/>
                  </a:lnTo>
                  <a:lnTo>
                    <a:pt x="2623324" y="459282"/>
                  </a:lnTo>
                  <a:lnTo>
                    <a:pt x="2623324" y="423875"/>
                  </a:lnTo>
                  <a:lnTo>
                    <a:pt x="2623172" y="423722"/>
                  </a:lnTo>
                  <a:lnTo>
                    <a:pt x="2625661" y="423722"/>
                  </a:lnTo>
                  <a:lnTo>
                    <a:pt x="2626715" y="424992"/>
                  </a:lnTo>
                  <a:lnTo>
                    <a:pt x="2627909" y="427532"/>
                  </a:lnTo>
                  <a:lnTo>
                    <a:pt x="2629916" y="428802"/>
                  </a:lnTo>
                  <a:lnTo>
                    <a:pt x="2629001" y="427532"/>
                  </a:lnTo>
                  <a:lnTo>
                    <a:pt x="2628760" y="426262"/>
                  </a:lnTo>
                  <a:lnTo>
                    <a:pt x="2629052" y="426262"/>
                  </a:lnTo>
                  <a:lnTo>
                    <a:pt x="2630576" y="425094"/>
                  </a:lnTo>
                  <a:lnTo>
                    <a:pt x="2630398" y="424992"/>
                  </a:lnTo>
                  <a:lnTo>
                    <a:pt x="2630703" y="424992"/>
                  </a:lnTo>
                  <a:lnTo>
                    <a:pt x="2630576" y="425094"/>
                  </a:lnTo>
                  <a:lnTo>
                    <a:pt x="2630779" y="425183"/>
                  </a:lnTo>
                  <a:lnTo>
                    <a:pt x="2630779" y="424992"/>
                  </a:lnTo>
                  <a:lnTo>
                    <a:pt x="2633129" y="424992"/>
                  </a:lnTo>
                  <a:lnTo>
                    <a:pt x="2633268" y="423722"/>
                  </a:lnTo>
                  <a:lnTo>
                    <a:pt x="2632341" y="421182"/>
                  </a:lnTo>
                  <a:lnTo>
                    <a:pt x="2631643" y="421182"/>
                  </a:lnTo>
                  <a:lnTo>
                    <a:pt x="2632621" y="419912"/>
                  </a:lnTo>
                  <a:lnTo>
                    <a:pt x="2634500" y="418642"/>
                  </a:lnTo>
                  <a:lnTo>
                    <a:pt x="2636342" y="418642"/>
                  </a:lnTo>
                  <a:lnTo>
                    <a:pt x="2634488" y="417372"/>
                  </a:lnTo>
                  <a:lnTo>
                    <a:pt x="2632633" y="416102"/>
                  </a:lnTo>
                  <a:lnTo>
                    <a:pt x="2631605" y="417372"/>
                  </a:lnTo>
                  <a:lnTo>
                    <a:pt x="2629230" y="417372"/>
                  </a:lnTo>
                  <a:lnTo>
                    <a:pt x="2632164" y="413562"/>
                  </a:lnTo>
                  <a:lnTo>
                    <a:pt x="2632189" y="414832"/>
                  </a:lnTo>
                  <a:lnTo>
                    <a:pt x="2633459" y="414832"/>
                  </a:lnTo>
                  <a:lnTo>
                    <a:pt x="2632710" y="413562"/>
                  </a:lnTo>
                  <a:lnTo>
                    <a:pt x="2633459" y="413562"/>
                  </a:lnTo>
                  <a:lnTo>
                    <a:pt x="2635554" y="412292"/>
                  </a:lnTo>
                  <a:lnTo>
                    <a:pt x="2635237" y="411022"/>
                  </a:lnTo>
                  <a:lnTo>
                    <a:pt x="2634602" y="408482"/>
                  </a:lnTo>
                  <a:lnTo>
                    <a:pt x="2634284" y="407212"/>
                  </a:lnTo>
                  <a:lnTo>
                    <a:pt x="2633967" y="405942"/>
                  </a:lnTo>
                  <a:lnTo>
                    <a:pt x="2633662" y="404672"/>
                  </a:lnTo>
                  <a:lnTo>
                    <a:pt x="2633256" y="404926"/>
                  </a:lnTo>
                  <a:lnTo>
                    <a:pt x="2633256" y="407212"/>
                  </a:lnTo>
                  <a:lnTo>
                    <a:pt x="2633192" y="408482"/>
                  </a:lnTo>
                  <a:lnTo>
                    <a:pt x="2631732" y="408482"/>
                  </a:lnTo>
                  <a:lnTo>
                    <a:pt x="2630259" y="407212"/>
                  </a:lnTo>
                  <a:lnTo>
                    <a:pt x="2633256" y="407212"/>
                  </a:lnTo>
                  <a:lnTo>
                    <a:pt x="2633256" y="404926"/>
                  </a:lnTo>
                  <a:lnTo>
                    <a:pt x="2631630" y="405942"/>
                  </a:lnTo>
                  <a:lnTo>
                    <a:pt x="2631033" y="405942"/>
                  </a:lnTo>
                  <a:lnTo>
                    <a:pt x="2629585" y="404977"/>
                  </a:lnTo>
                  <a:lnTo>
                    <a:pt x="2629585" y="413562"/>
                  </a:lnTo>
                  <a:lnTo>
                    <a:pt x="2628188" y="416102"/>
                  </a:lnTo>
                  <a:lnTo>
                    <a:pt x="2625852" y="416102"/>
                  </a:lnTo>
                  <a:lnTo>
                    <a:pt x="2625407" y="417372"/>
                  </a:lnTo>
                  <a:lnTo>
                    <a:pt x="2624734" y="418642"/>
                  </a:lnTo>
                  <a:lnTo>
                    <a:pt x="2623756" y="418642"/>
                  </a:lnTo>
                  <a:lnTo>
                    <a:pt x="2624340" y="417372"/>
                  </a:lnTo>
                  <a:lnTo>
                    <a:pt x="2623108" y="416102"/>
                  </a:lnTo>
                  <a:lnTo>
                    <a:pt x="2622105" y="415061"/>
                  </a:lnTo>
                  <a:lnTo>
                    <a:pt x="2622512" y="414832"/>
                  </a:lnTo>
                  <a:lnTo>
                    <a:pt x="2624836" y="413562"/>
                  </a:lnTo>
                  <a:lnTo>
                    <a:pt x="2626728" y="413562"/>
                  </a:lnTo>
                  <a:lnTo>
                    <a:pt x="2627388" y="414832"/>
                  </a:lnTo>
                  <a:lnTo>
                    <a:pt x="2629585" y="413562"/>
                  </a:lnTo>
                  <a:lnTo>
                    <a:pt x="2629585" y="404977"/>
                  </a:lnTo>
                  <a:lnTo>
                    <a:pt x="2629128" y="404672"/>
                  </a:lnTo>
                  <a:lnTo>
                    <a:pt x="2629039" y="403402"/>
                  </a:lnTo>
                  <a:lnTo>
                    <a:pt x="2629420" y="404672"/>
                  </a:lnTo>
                  <a:lnTo>
                    <a:pt x="2631833" y="404672"/>
                  </a:lnTo>
                  <a:lnTo>
                    <a:pt x="2631681" y="403402"/>
                  </a:lnTo>
                  <a:lnTo>
                    <a:pt x="2629547" y="403402"/>
                  </a:lnTo>
                  <a:lnTo>
                    <a:pt x="2629547" y="402132"/>
                  </a:lnTo>
                  <a:lnTo>
                    <a:pt x="2631821" y="403402"/>
                  </a:lnTo>
                  <a:lnTo>
                    <a:pt x="2631897" y="402132"/>
                  </a:lnTo>
                  <a:lnTo>
                    <a:pt x="2631122" y="402132"/>
                  </a:lnTo>
                  <a:lnTo>
                    <a:pt x="2630436" y="400862"/>
                  </a:lnTo>
                  <a:lnTo>
                    <a:pt x="2629751" y="399592"/>
                  </a:lnTo>
                  <a:lnTo>
                    <a:pt x="2632633" y="398322"/>
                  </a:lnTo>
                  <a:lnTo>
                    <a:pt x="2630106" y="398322"/>
                  </a:lnTo>
                  <a:lnTo>
                    <a:pt x="2630982" y="395782"/>
                  </a:lnTo>
                  <a:lnTo>
                    <a:pt x="2632799" y="395782"/>
                  </a:lnTo>
                  <a:lnTo>
                    <a:pt x="2633014" y="394512"/>
                  </a:lnTo>
                  <a:lnTo>
                    <a:pt x="2632697" y="394512"/>
                  </a:lnTo>
                  <a:lnTo>
                    <a:pt x="2631960" y="391972"/>
                  </a:lnTo>
                  <a:lnTo>
                    <a:pt x="2632202" y="391972"/>
                  </a:lnTo>
                  <a:lnTo>
                    <a:pt x="2632976" y="389432"/>
                  </a:lnTo>
                  <a:lnTo>
                    <a:pt x="2627680" y="388162"/>
                  </a:lnTo>
                  <a:lnTo>
                    <a:pt x="2630551" y="391972"/>
                  </a:lnTo>
                  <a:lnTo>
                    <a:pt x="2627973" y="391972"/>
                  </a:lnTo>
                  <a:lnTo>
                    <a:pt x="2627973" y="412292"/>
                  </a:lnTo>
                  <a:lnTo>
                    <a:pt x="2626957" y="413562"/>
                  </a:lnTo>
                  <a:lnTo>
                    <a:pt x="2626855" y="412292"/>
                  </a:lnTo>
                  <a:lnTo>
                    <a:pt x="2627084" y="411022"/>
                  </a:lnTo>
                  <a:lnTo>
                    <a:pt x="2627312" y="412292"/>
                  </a:lnTo>
                  <a:lnTo>
                    <a:pt x="2627973" y="412292"/>
                  </a:lnTo>
                  <a:lnTo>
                    <a:pt x="2627973" y="391972"/>
                  </a:lnTo>
                  <a:lnTo>
                    <a:pt x="2626245" y="391972"/>
                  </a:lnTo>
                  <a:lnTo>
                    <a:pt x="2626385" y="390702"/>
                  </a:lnTo>
                  <a:lnTo>
                    <a:pt x="2626537" y="389432"/>
                  </a:lnTo>
                  <a:lnTo>
                    <a:pt x="2626690" y="388162"/>
                  </a:lnTo>
                  <a:lnTo>
                    <a:pt x="2627147" y="384352"/>
                  </a:lnTo>
                  <a:lnTo>
                    <a:pt x="2628849" y="388162"/>
                  </a:lnTo>
                  <a:lnTo>
                    <a:pt x="2631427" y="388162"/>
                  </a:lnTo>
                  <a:lnTo>
                    <a:pt x="2634856" y="390702"/>
                  </a:lnTo>
                  <a:lnTo>
                    <a:pt x="2635453" y="389432"/>
                  </a:lnTo>
                  <a:lnTo>
                    <a:pt x="2635631" y="385622"/>
                  </a:lnTo>
                  <a:lnTo>
                    <a:pt x="2635389" y="384352"/>
                  </a:lnTo>
                  <a:lnTo>
                    <a:pt x="2632646" y="384352"/>
                  </a:lnTo>
                  <a:lnTo>
                    <a:pt x="2635212" y="383082"/>
                  </a:lnTo>
                  <a:lnTo>
                    <a:pt x="2628658" y="381812"/>
                  </a:lnTo>
                  <a:lnTo>
                    <a:pt x="2630792" y="376732"/>
                  </a:lnTo>
                  <a:lnTo>
                    <a:pt x="2631325" y="375462"/>
                  </a:lnTo>
                  <a:lnTo>
                    <a:pt x="2633345" y="376732"/>
                  </a:lnTo>
                  <a:lnTo>
                    <a:pt x="2633649" y="378002"/>
                  </a:lnTo>
                  <a:lnTo>
                    <a:pt x="2634030" y="378002"/>
                  </a:lnTo>
                  <a:lnTo>
                    <a:pt x="2634399" y="376732"/>
                  </a:lnTo>
                  <a:lnTo>
                    <a:pt x="2635199" y="375462"/>
                  </a:lnTo>
                  <a:lnTo>
                    <a:pt x="2632760" y="375462"/>
                  </a:lnTo>
                  <a:lnTo>
                    <a:pt x="2632951" y="374192"/>
                  </a:lnTo>
                  <a:lnTo>
                    <a:pt x="2633141" y="372922"/>
                  </a:lnTo>
                  <a:lnTo>
                    <a:pt x="2633434" y="370382"/>
                  </a:lnTo>
                  <a:lnTo>
                    <a:pt x="2634526" y="367842"/>
                  </a:lnTo>
                  <a:lnTo>
                    <a:pt x="2634259" y="363207"/>
                  </a:lnTo>
                  <a:lnTo>
                    <a:pt x="2634259" y="364032"/>
                  </a:lnTo>
                  <a:lnTo>
                    <a:pt x="2634259" y="365302"/>
                  </a:lnTo>
                  <a:lnTo>
                    <a:pt x="2632773" y="366255"/>
                  </a:lnTo>
                  <a:lnTo>
                    <a:pt x="2632773" y="369112"/>
                  </a:lnTo>
                  <a:lnTo>
                    <a:pt x="2632024" y="370039"/>
                  </a:lnTo>
                  <a:lnTo>
                    <a:pt x="2632024" y="370928"/>
                  </a:lnTo>
                  <a:lnTo>
                    <a:pt x="2630170" y="371652"/>
                  </a:lnTo>
                  <a:lnTo>
                    <a:pt x="2630716" y="371652"/>
                  </a:lnTo>
                  <a:lnTo>
                    <a:pt x="2630500" y="372922"/>
                  </a:lnTo>
                  <a:lnTo>
                    <a:pt x="2627211" y="372922"/>
                  </a:lnTo>
                  <a:lnTo>
                    <a:pt x="2627211" y="376732"/>
                  </a:lnTo>
                  <a:lnTo>
                    <a:pt x="2624632" y="376732"/>
                  </a:lnTo>
                  <a:lnTo>
                    <a:pt x="2624632" y="409752"/>
                  </a:lnTo>
                  <a:lnTo>
                    <a:pt x="2621076" y="414832"/>
                  </a:lnTo>
                  <a:lnTo>
                    <a:pt x="2620759" y="414832"/>
                  </a:lnTo>
                  <a:lnTo>
                    <a:pt x="2620759" y="428802"/>
                  </a:lnTo>
                  <a:lnTo>
                    <a:pt x="2619946" y="429082"/>
                  </a:lnTo>
                  <a:lnTo>
                    <a:pt x="2619946" y="442772"/>
                  </a:lnTo>
                  <a:lnTo>
                    <a:pt x="2619565" y="442772"/>
                  </a:lnTo>
                  <a:lnTo>
                    <a:pt x="2619565" y="463092"/>
                  </a:lnTo>
                  <a:lnTo>
                    <a:pt x="2619146" y="463092"/>
                  </a:lnTo>
                  <a:lnTo>
                    <a:pt x="2617178" y="461822"/>
                  </a:lnTo>
                  <a:lnTo>
                    <a:pt x="2617495" y="460552"/>
                  </a:lnTo>
                  <a:lnTo>
                    <a:pt x="2618346" y="461822"/>
                  </a:lnTo>
                  <a:lnTo>
                    <a:pt x="2619565" y="463092"/>
                  </a:lnTo>
                  <a:lnTo>
                    <a:pt x="2619565" y="442772"/>
                  </a:lnTo>
                  <a:lnTo>
                    <a:pt x="2617051" y="442772"/>
                  </a:lnTo>
                  <a:lnTo>
                    <a:pt x="2616949" y="441502"/>
                  </a:lnTo>
                  <a:lnTo>
                    <a:pt x="2616682" y="441502"/>
                  </a:lnTo>
                  <a:lnTo>
                    <a:pt x="2616822" y="440232"/>
                  </a:lnTo>
                  <a:lnTo>
                    <a:pt x="2617724" y="440232"/>
                  </a:lnTo>
                  <a:lnTo>
                    <a:pt x="2618562" y="441502"/>
                  </a:lnTo>
                  <a:lnTo>
                    <a:pt x="2619946" y="442772"/>
                  </a:lnTo>
                  <a:lnTo>
                    <a:pt x="2619946" y="429082"/>
                  </a:lnTo>
                  <a:lnTo>
                    <a:pt x="2617012" y="430072"/>
                  </a:lnTo>
                  <a:lnTo>
                    <a:pt x="2616250" y="430072"/>
                  </a:lnTo>
                  <a:lnTo>
                    <a:pt x="2615184" y="428802"/>
                  </a:lnTo>
                  <a:lnTo>
                    <a:pt x="2620759" y="428802"/>
                  </a:lnTo>
                  <a:lnTo>
                    <a:pt x="2620759" y="414832"/>
                  </a:lnTo>
                  <a:lnTo>
                    <a:pt x="2619857" y="414832"/>
                  </a:lnTo>
                  <a:lnTo>
                    <a:pt x="2620607" y="413562"/>
                  </a:lnTo>
                  <a:lnTo>
                    <a:pt x="2619146" y="412292"/>
                  </a:lnTo>
                  <a:lnTo>
                    <a:pt x="2622207" y="412292"/>
                  </a:lnTo>
                  <a:lnTo>
                    <a:pt x="2621407" y="411022"/>
                  </a:lnTo>
                  <a:lnTo>
                    <a:pt x="2620327" y="411022"/>
                  </a:lnTo>
                  <a:lnTo>
                    <a:pt x="2623185" y="409752"/>
                  </a:lnTo>
                  <a:lnTo>
                    <a:pt x="2621457" y="408482"/>
                  </a:lnTo>
                  <a:lnTo>
                    <a:pt x="2620137" y="408482"/>
                  </a:lnTo>
                  <a:lnTo>
                    <a:pt x="2621203" y="407212"/>
                  </a:lnTo>
                  <a:lnTo>
                    <a:pt x="2622512" y="408482"/>
                  </a:lnTo>
                  <a:lnTo>
                    <a:pt x="2624632" y="409752"/>
                  </a:lnTo>
                  <a:lnTo>
                    <a:pt x="2624632" y="376732"/>
                  </a:lnTo>
                  <a:lnTo>
                    <a:pt x="2623413" y="376732"/>
                  </a:lnTo>
                  <a:lnTo>
                    <a:pt x="2623413" y="386892"/>
                  </a:lnTo>
                  <a:lnTo>
                    <a:pt x="2622651" y="386892"/>
                  </a:lnTo>
                  <a:lnTo>
                    <a:pt x="2622651" y="400862"/>
                  </a:lnTo>
                  <a:lnTo>
                    <a:pt x="2620365" y="399592"/>
                  </a:lnTo>
                  <a:lnTo>
                    <a:pt x="2619679" y="398322"/>
                  </a:lnTo>
                  <a:lnTo>
                    <a:pt x="2622321" y="398322"/>
                  </a:lnTo>
                  <a:lnTo>
                    <a:pt x="2622651" y="400862"/>
                  </a:lnTo>
                  <a:lnTo>
                    <a:pt x="2622651" y="386892"/>
                  </a:lnTo>
                  <a:lnTo>
                    <a:pt x="2620835" y="386892"/>
                  </a:lnTo>
                  <a:lnTo>
                    <a:pt x="2621369" y="388162"/>
                  </a:lnTo>
                  <a:lnTo>
                    <a:pt x="2620988" y="388162"/>
                  </a:lnTo>
                  <a:lnTo>
                    <a:pt x="2620988" y="390702"/>
                  </a:lnTo>
                  <a:lnTo>
                    <a:pt x="2617851" y="390702"/>
                  </a:lnTo>
                  <a:lnTo>
                    <a:pt x="2619083" y="389432"/>
                  </a:lnTo>
                  <a:lnTo>
                    <a:pt x="2620695" y="389432"/>
                  </a:lnTo>
                  <a:lnTo>
                    <a:pt x="2620988" y="390702"/>
                  </a:lnTo>
                  <a:lnTo>
                    <a:pt x="2620988" y="388162"/>
                  </a:lnTo>
                  <a:lnTo>
                    <a:pt x="2618536" y="388162"/>
                  </a:lnTo>
                  <a:lnTo>
                    <a:pt x="2614282" y="388162"/>
                  </a:lnTo>
                  <a:lnTo>
                    <a:pt x="2615057" y="386892"/>
                  </a:lnTo>
                  <a:lnTo>
                    <a:pt x="2616289" y="386892"/>
                  </a:lnTo>
                  <a:lnTo>
                    <a:pt x="2618536" y="388162"/>
                  </a:lnTo>
                  <a:lnTo>
                    <a:pt x="2618194" y="386892"/>
                  </a:lnTo>
                  <a:lnTo>
                    <a:pt x="2617851" y="385622"/>
                  </a:lnTo>
                  <a:lnTo>
                    <a:pt x="2617508" y="384352"/>
                  </a:lnTo>
                  <a:lnTo>
                    <a:pt x="2621267" y="385622"/>
                  </a:lnTo>
                  <a:lnTo>
                    <a:pt x="2623413" y="386892"/>
                  </a:lnTo>
                  <a:lnTo>
                    <a:pt x="2623413" y="376732"/>
                  </a:lnTo>
                  <a:lnTo>
                    <a:pt x="2622677" y="376732"/>
                  </a:lnTo>
                  <a:lnTo>
                    <a:pt x="2622727" y="374192"/>
                  </a:lnTo>
                  <a:lnTo>
                    <a:pt x="2622880" y="374192"/>
                  </a:lnTo>
                  <a:lnTo>
                    <a:pt x="2623845" y="375462"/>
                  </a:lnTo>
                  <a:lnTo>
                    <a:pt x="2627211" y="376732"/>
                  </a:lnTo>
                  <a:lnTo>
                    <a:pt x="2627211" y="372922"/>
                  </a:lnTo>
                  <a:lnTo>
                    <a:pt x="2626322" y="372922"/>
                  </a:lnTo>
                  <a:lnTo>
                    <a:pt x="2626601" y="371652"/>
                  </a:lnTo>
                  <a:lnTo>
                    <a:pt x="2624925" y="370420"/>
                  </a:lnTo>
                  <a:lnTo>
                    <a:pt x="2624912" y="367842"/>
                  </a:lnTo>
                  <a:lnTo>
                    <a:pt x="2630246" y="367842"/>
                  </a:lnTo>
                  <a:lnTo>
                    <a:pt x="2631529" y="369112"/>
                  </a:lnTo>
                  <a:lnTo>
                    <a:pt x="2630144" y="369112"/>
                  </a:lnTo>
                  <a:lnTo>
                    <a:pt x="2632024" y="370928"/>
                  </a:lnTo>
                  <a:lnTo>
                    <a:pt x="2632024" y="370039"/>
                  </a:lnTo>
                  <a:lnTo>
                    <a:pt x="2631744" y="370382"/>
                  </a:lnTo>
                  <a:lnTo>
                    <a:pt x="2631656" y="367842"/>
                  </a:lnTo>
                  <a:lnTo>
                    <a:pt x="2632100" y="367842"/>
                  </a:lnTo>
                  <a:lnTo>
                    <a:pt x="2632773" y="369112"/>
                  </a:lnTo>
                  <a:lnTo>
                    <a:pt x="2632773" y="366255"/>
                  </a:lnTo>
                  <a:lnTo>
                    <a:pt x="2631338" y="367157"/>
                  </a:lnTo>
                  <a:lnTo>
                    <a:pt x="2626474" y="362762"/>
                  </a:lnTo>
                  <a:lnTo>
                    <a:pt x="2628404" y="362762"/>
                  </a:lnTo>
                  <a:lnTo>
                    <a:pt x="2628328" y="361492"/>
                  </a:lnTo>
                  <a:lnTo>
                    <a:pt x="2627871" y="361492"/>
                  </a:lnTo>
                  <a:lnTo>
                    <a:pt x="2627096" y="360222"/>
                  </a:lnTo>
                  <a:lnTo>
                    <a:pt x="2627388" y="358952"/>
                  </a:lnTo>
                  <a:lnTo>
                    <a:pt x="2629293" y="358952"/>
                  </a:lnTo>
                  <a:lnTo>
                    <a:pt x="2629674" y="360222"/>
                  </a:lnTo>
                  <a:lnTo>
                    <a:pt x="2630894" y="360222"/>
                  </a:lnTo>
                  <a:lnTo>
                    <a:pt x="2629776" y="364032"/>
                  </a:lnTo>
                  <a:lnTo>
                    <a:pt x="2634259" y="364032"/>
                  </a:lnTo>
                  <a:lnTo>
                    <a:pt x="2634259" y="363207"/>
                  </a:lnTo>
                  <a:lnTo>
                    <a:pt x="2634234" y="362762"/>
                  </a:lnTo>
                  <a:lnTo>
                    <a:pt x="2633472" y="361492"/>
                  </a:lnTo>
                  <a:lnTo>
                    <a:pt x="2632367" y="360222"/>
                  </a:lnTo>
                  <a:lnTo>
                    <a:pt x="2631821" y="359587"/>
                  </a:lnTo>
                  <a:lnTo>
                    <a:pt x="2632125" y="357682"/>
                  </a:lnTo>
                  <a:lnTo>
                    <a:pt x="2630601" y="356412"/>
                  </a:lnTo>
                  <a:lnTo>
                    <a:pt x="2632189" y="356412"/>
                  </a:lnTo>
                  <a:lnTo>
                    <a:pt x="2632011" y="353872"/>
                  </a:lnTo>
                  <a:lnTo>
                    <a:pt x="2631897" y="350062"/>
                  </a:lnTo>
                  <a:lnTo>
                    <a:pt x="2625445" y="347522"/>
                  </a:lnTo>
                  <a:lnTo>
                    <a:pt x="2624721" y="347522"/>
                  </a:lnTo>
                  <a:lnTo>
                    <a:pt x="2624721" y="356412"/>
                  </a:lnTo>
                  <a:lnTo>
                    <a:pt x="2624658" y="358952"/>
                  </a:lnTo>
                  <a:lnTo>
                    <a:pt x="2623972" y="357682"/>
                  </a:lnTo>
                  <a:lnTo>
                    <a:pt x="2623096" y="356412"/>
                  </a:lnTo>
                  <a:lnTo>
                    <a:pt x="2624632" y="356412"/>
                  </a:lnTo>
                  <a:lnTo>
                    <a:pt x="2622880" y="355142"/>
                  </a:lnTo>
                  <a:lnTo>
                    <a:pt x="2622727" y="355142"/>
                  </a:lnTo>
                  <a:lnTo>
                    <a:pt x="2622727" y="358952"/>
                  </a:lnTo>
                  <a:lnTo>
                    <a:pt x="2620822" y="358952"/>
                  </a:lnTo>
                  <a:lnTo>
                    <a:pt x="2620645" y="357682"/>
                  </a:lnTo>
                  <a:lnTo>
                    <a:pt x="2622702" y="357682"/>
                  </a:lnTo>
                  <a:lnTo>
                    <a:pt x="2622727" y="358952"/>
                  </a:lnTo>
                  <a:lnTo>
                    <a:pt x="2622727" y="355142"/>
                  </a:lnTo>
                  <a:lnTo>
                    <a:pt x="2622435" y="355142"/>
                  </a:lnTo>
                  <a:lnTo>
                    <a:pt x="2622435" y="356412"/>
                  </a:lnTo>
                  <a:lnTo>
                    <a:pt x="2619260" y="356412"/>
                  </a:lnTo>
                  <a:lnTo>
                    <a:pt x="2618956" y="355142"/>
                  </a:lnTo>
                  <a:lnTo>
                    <a:pt x="2618930" y="352602"/>
                  </a:lnTo>
                  <a:lnTo>
                    <a:pt x="2622359" y="352602"/>
                  </a:lnTo>
                  <a:lnTo>
                    <a:pt x="2623070" y="351332"/>
                  </a:lnTo>
                  <a:lnTo>
                    <a:pt x="2624315" y="353872"/>
                  </a:lnTo>
                  <a:lnTo>
                    <a:pt x="2624709" y="355142"/>
                  </a:lnTo>
                  <a:lnTo>
                    <a:pt x="2624632" y="356412"/>
                  </a:lnTo>
                  <a:lnTo>
                    <a:pt x="2624721" y="347522"/>
                  </a:lnTo>
                  <a:lnTo>
                    <a:pt x="2624569" y="343712"/>
                  </a:lnTo>
                  <a:lnTo>
                    <a:pt x="2626842" y="344982"/>
                  </a:lnTo>
                  <a:lnTo>
                    <a:pt x="2625699" y="343712"/>
                  </a:lnTo>
                  <a:lnTo>
                    <a:pt x="2623489" y="341172"/>
                  </a:lnTo>
                  <a:lnTo>
                    <a:pt x="2626410" y="338632"/>
                  </a:lnTo>
                  <a:lnTo>
                    <a:pt x="2627846" y="342442"/>
                  </a:lnTo>
                  <a:lnTo>
                    <a:pt x="2631541" y="342442"/>
                  </a:lnTo>
                  <a:lnTo>
                    <a:pt x="2632684" y="346252"/>
                  </a:lnTo>
                  <a:lnTo>
                    <a:pt x="2632964" y="343712"/>
                  </a:lnTo>
                  <a:lnTo>
                    <a:pt x="2633091" y="341172"/>
                  </a:lnTo>
                  <a:lnTo>
                    <a:pt x="2633129" y="338632"/>
                  </a:lnTo>
                  <a:lnTo>
                    <a:pt x="2634869" y="338632"/>
                  </a:lnTo>
                  <a:lnTo>
                    <a:pt x="2635072" y="337362"/>
                  </a:lnTo>
                  <a:lnTo>
                    <a:pt x="2635923" y="332282"/>
                  </a:lnTo>
                  <a:lnTo>
                    <a:pt x="2636570" y="328472"/>
                  </a:lnTo>
                  <a:lnTo>
                    <a:pt x="2634145" y="328472"/>
                  </a:lnTo>
                  <a:lnTo>
                    <a:pt x="2634208" y="327202"/>
                  </a:lnTo>
                  <a:lnTo>
                    <a:pt x="2634881" y="327202"/>
                  </a:lnTo>
                  <a:lnTo>
                    <a:pt x="2635707" y="325932"/>
                  </a:lnTo>
                  <a:lnTo>
                    <a:pt x="2634475" y="324662"/>
                  </a:lnTo>
                  <a:lnTo>
                    <a:pt x="2633637" y="323392"/>
                  </a:lnTo>
                  <a:lnTo>
                    <a:pt x="2633929" y="323392"/>
                  </a:lnTo>
                  <a:lnTo>
                    <a:pt x="2635059" y="322122"/>
                  </a:lnTo>
                  <a:lnTo>
                    <a:pt x="2636253" y="320852"/>
                  </a:lnTo>
                  <a:lnTo>
                    <a:pt x="2635872" y="320852"/>
                  </a:lnTo>
                  <a:lnTo>
                    <a:pt x="2635173" y="319582"/>
                  </a:lnTo>
                  <a:lnTo>
                    <a:pt x="2634119" y="319582"/>
                  </a:lnTo>
                  <a:lnTo>
                    <a:pt x="2634640" y="318312"/>
                  </a:lnTo>
                  <a:lnTo>
                    <a:pt x="2635618" y="318312"/>
                  </a:lnTo>
                  <a:lnTo>
                    <a:pt x="2636151" y="315772"/>
                  </a:lnTo>
                  <a:lnTo>
                    <a:pt x="2636418" y="314502"/>
                  </a:lnTo>
                  <a:lnTo>
                    <a:pt x="2634411" y="314502"/>
                  </a:lnTo>
                  <a:lnTo>
                    <a:pt x="2634411" y="318312"/>
                  </a:lnTo>
                  <a:lnTo>
                    <a:pt x="2634043" y="319582"/>
                  </a:lnTo>
                  <a:lnTo>
                    <a:pt x="2633370" y="319582"/>
                  </a:lnTo>
                  <a:lnTo>
                    <a:pt x="2632176" y="319582"/>
                  </a:lnTo>
                  <a:lnTo>
                    <a:pt x="2632176" y="334822"/>
                  </a:lnTo>
                  <a:lnTo>
                    <a:pt x="2631910" y="335762"/>
                  </a:lnTo>
                  <a:lnTo>
                    <a:pt x="2631910" y="338632"/>
                  </a:lnTo>
                  <a:lnTo>
                    <a:pt x="2629839" y="338632"/>
                  </a:lnTo>
                  <a:lnTo>
                    <a:pt x="2629839" y="341172"/>
                  </a:lnTo>
                  <a:lnTo>
                    <a:pt x="2628023" y="341172"/>
                  </a:lnTo>
                  <a:lnTo>
                    <a:pt x="2628252" y="338632"/>
                  </a:lnTo>
                  <a:lnTo>
                    <a:pt x="2628595" y="338632"/>
                  </a:lnTo>
                  <a:lnTo>
                    <a:pt x="2629357" y="339902"/>
                  </a:lnTo>
                  <a:lnTo>
                    <a:pt x="2629839" y="341172"/>
                  </a:lnTo>
                  <a:lnTo>
                    <a:pt x="2629839" y="338632"/>
                  </a:lnTo>
                  <a:lnTo>
                    <a:pt x="2629687" y="338632"/>
                  </a:lnTo>
                  <a:lnTo>
                    <a:pt x="2631529" y="337604"/>
                  </a:lnTo>
                  <a:lnTo>
                    <a:pt x="2631910" y="338632"/>
                  </a:lnTo>
                  <a:lnTo>
                    <a:pt x="2631910" y="335762"/>
                  </a:lnTo>
                  <a:lnTo>
                    <a:pt x="2631452" y="337362"/>
                  </a:lnTo>
                  <a:lnTo>
                    <a:pt x="2630614" y="337362"/>
                  </a:lnTo>
                  <a:lnTo>
                    <a:pt x="2629331" y="336092"/>
                  </a:lnTo>
                  <a:lnTo>
                    <a:pt x="2631579" y="334822"/>
                  </a:lnTo>
                  <a:lnTo>
                    <a:pt x="2629293" y="333552"/>
                  </a:lnTo>
                  <a:lnTo>
                    <a:pt x="2628074" y="333552"/>
                  </a:lnTo>
                  <a:lnTo>
                    <a:pt x="2629509" y="332282"/>
                  </a:lnTo>
                  <a:lnTo>
                    <a:pt x="2632176" y="334822"/>
                  </a:lnTo>
                  <a:lnTo>
                    <a:pt x="2632176" y="319582"/>
                  </a:lnTo>
                  <a:lnTo>
                    <a:pt x="2632037" y="319582"/>
                  </a:lnTo>
                  <a:lnTo>
                    <a:pt x="2630894" y="318312"/>
                  </a:lnTo>
                  <a:lnTo>
                    <a:pt x="2633370" y="319582"/>
                  </a:lnTo>
                  <a:lnTo>
                    <a:pt x="2633345" y="318312"/>
                  </a:lnTo>
                  <a:lnTo>
                    <a:pt x="2634411" y="318312"/>
                  </a:lnTo>
                  <a:lnTo>
                    <a:pt x="2634411" y="314502"/>
                  </a:lnTo>
                  <a:lnTo>
                    <a:pt x="2634246" y="314502"/>
                  </a:lnTo>
                  <a:lnTo>
                    <a:pt x="2633865" y="311962"/>
                  </a:lnTo>
                  <a:lnTo>
                    <a:pt x="2633700" y="310870"/>
                  </a:lnTo>
                  <a:lnTo>
                    <a:pt x="2633700" y="317042"/>
                  </a:lnTo>
                  <a:lnTo>
                    <a:pt x="2630640" y="317042"/>
                  </a:lnTo>
                  <a:lnTo>
                    <a:pt x="2630881" y="315772"/>
                  </a:lnTo>
                  <a:lnTo>
                    <a:pt x="2632837" y="315772"/>
                  </a:lnTo>
                  <a:lnTo>
                    <a:pt x="2633700" y="317042"/>
                  </a:lnTo>
                  <a:lnTo>
                    <a:pt x="2633700" y="310870"/>
                  </a:lnTo>
                  <a:lnTo>
                    <a:pt x="2633675" y="310692"/>
                  </a:lnTo>
                  <a:lnTo>
                    <a:pt x="2636482" y="311962"/>
                  </a:lnTo>
                  <a:lnTo>
                    <a:pt x="2636697" y="310692"/>
                  </a:lnTo>
                  <a:lnTo>
                    <a:pt x="2633713" y="309422"/>
                  </a:lnTo>
                  <a:lnTo>
                    <a:pt x="2635199" y="308152"/>
                  </a:lnTo>
                  <a:lnTo>
                    <a:pt x="2636177" y="306882"/>
                  </a:lnTo>
                  <a:lnTo>
                    <a:pt x="2633370" y="304342"/>
                  </a:lnTo>
                  <a:lnTo>
                    <a:pt x="2637498" y="305612"/>
                  </a:lnTo>
                  <a:lnTo>
                    <a:pt x="2636291" y="304342"/>
                  </a:lnTo>
                  <a:lnTo>
                    <a:pt x="2635415" y="301802"/>
                  </a:lnTo>
                  <a:lnTo>
                    <a:pt x="2635123" y="301802"/>
                  </a:lnTo>
                  <a:lnTo>
                    <a:pt x="2632735" y="300875"/>
                  </a:lnTo>
                  <a:lnTo>
                    <a:pt x="2633408" y="301802"/>
                  </a:lnTo>
                  <a:lnTo>
                    <a:pt x="2631440" y="301802"/>
                  </a:lnTo>
                  <a:lnTo>
                    <a:pt x="2631440" y="309422"/>
                  </a:lnTo>
                  <a:lnTo>
                    <a:pt x="2630144" y="311962"/>
                  </a:lnTo>
                  <a:lnTo>
                    <a:pt x="2630081" y="311835"/>
                  </a:lnTo>
                  <a:lnTo>
                    <a:pt x="2630081" y="317042"/>
                  </a:lnTo>
                  <a:lnTo>
                    <a:pt x="2626779" y="318312"/>
                  </a:lnTo>
                  <a:lnTo>
                    <a:pt x="2625052" y="319582"/>
                  </a:lnTo>
                  <a:lnTo>
                    <a:pt x="2625953" y="322122"/>
                  </a:lnTo>
                  <a:lnTo>
                    <a:pt x="2624061" y="322122"/>
                  </a:lnTo>
                  <a:lnTo>
                    <a:pt x="2624594" y="319582"/>
                  </a:lnTo>
                  <a:lnTo>
                    <a:pt x="2622664" y="319582"/>
                  </a:lnTo>
                  <a:lnTo>
                    <a:pt x="2622664" y="323392"/>
                  </a:lnTo>
                  <a:lnTo>
                    <a:pt x="2620086" y="323392"/>
                  </a:lnTo>
                  <a:lnTo>
                    <a:pt x="2620086" y="327202"/>
                  </a:lnTo>
                  <a:lnTo>
                    <a:pt x="2619070" y="325932"/>
                  </a:lnTo>
                  <a:lnTo>
                    <a:pt x="2620060" y="324662"/>
                  </a:lnTo>
                  <a:lnTo>
                    <a:pt x="2620086" y="327202"/>
                  </a:lnTo>
                  <a:lnTo>
                    <a:pt x="2620086" y="323392"/>
                  </a:lnTo>
                  <a:lnTo>
                    <a:pt x="2619794" y="323392"/>
                  </a:lnTo>
                  <a:lnTo>
                    <a:pt x="2619781" y="322122"/>
                  </a:lnTo>
                  <a:lnTo>
                    <a:pt x="2618270" y="322122"/>
                  </a:lnTo>
                  <a:lnTo>
                    <a:pt x="2618244" y="319582"/>
                  </a:lnTo>
                  <a:lnTo>
                    <a:pt x="2619248" y="319582"/>
                  </a:lnTo>
                  <a:lnTo>
                    <a:pt x="2622499" y="322122"/>
                  </a:lnTo>
                  <a:lnTo>
                    <a:pt x="2622664" y="323392"/>
                  </a:lnTo>
                  <a:lnTo>
                    <a:pt x="2622664" y="319582"/>
                  </a:lnTo>
                  <a:lnTo>
                    <a:pt x="2625280" y="315772"/>
                  </a:lnTo>
                  <a:lnTo>
                    <a:pt x="2625623" y="317042"/>
                  </a:lnTo>
                  <a:lnTo>
                    <a:pt x="2626106" y="318312"/>
                  </a:lnTo>
                  <a:lnTo>
                    <a:pt x="2630081" y="317042"/>
                  </a:lnTo>
                  <a:lnTo>
                    <a:pt x="2630081" y="311835"/>
                  </a:lnTo>
                  <a:lnTo>
                    <a:pt x="2628900" y="309422"/>
                  </a:lnTo>
                  <a:lnTo>
                    <a:pt x="2628506" y="308635"/>
                  </a:lnTo>
                  <a:lnTo>
                    <a:pt x="2631440" y="309422"/>
                  </a:lnTo>
                  <a:lnTo>
                    <a:pt x="2631440" y="301802"/>
                  </a:lnTo>
                  <a:lnTo>
                    <a:pt x="2631567" y="300532"/>
                  </a:lnTo>
                  <a:lnTo>
                    <a:pt x="2631897" y="300532"/>
                  </a:lnTo>
                  <a:lnTo>
                    <a:pt x="2632735" y="300875"/>
                  </a:lnTo>
                  <a:lnTo>
                    <a:pt x="2632506" y="300532"/>
                  </a:lnTo>
                  <a:lnTo>
                    <a:pt x="2636316" y="300532"/>
                  </a:lnTo>
                  <a:lnTo>
                    <a:pt x="2636266" y="295452"/>
                  </a:lnTo>
                  <a:lnTo>
                    <a:pt x="2638044" y="295452"/>
                  </a:lnTo>
                  <a:lnTo>
                    <a:pt x="2636850" y="294182"/>
                  </a:lnTo>
                  <a:lnTo>
                    <a:pt x="2635745" y="291642"/>
                  </a:lnTo>
                  <a:lnTo>
                    <a:pt x="2637485" y="291642"/>
                  </a:lnTo>
                  <a:lnTo>
                    <a:pt x="2634246" y="290372"/>
                  </a:lnTo>
                  <a:lnTo>
                    <a:pt x="2633497" y="291642"/>
                  </a:lnTo>
                  <a:lnTo>
                    <a:pt x="2635478" y="292912"/>
                  </a:lnTo>
                  <a:lnTo>
                    <a:pt x="2633459" y="292912"/>
                  </a:lnTo>
                  <a:lnTo>
                    <a:pt x="2633345" y="295452"/>
                  </a:lnTo>
                  <a:lnTo>
                    <a:pt x="2633141" y="292912"/>
                  </a:lnTo>
                  <a:lnTo>
                    <a:pt x="2633053" y="291642"/>
                  </a:lnTo>
                  <a:lnTo>
                    <a:pt x="2632824" y="291642"/>
                  </a:lnTo>
                  <a:lnTo>
                    <a:pt x="2631325" y="292912"/>
                  </a:lnTo>
                  <a:lnTo>
                    <a:pt x="2631300" y="291642"/>
                  </a:lnTo>
                  <a:lnTo>
                    <a:pt x="2632875" y="287832"/>
                  </a:lnTo>
                  <a:lnTo>
                    <a:pt x="2633408" y="286562"/>
                  </a:lnTo>
                  <a:lnTo>
                    <a:pt x="2632837" y="286562"/>
                  </a:lnTo>
                  <a:lnTo>
                    <a:pt x="2632976" y="285292"/>
                  </a:lnTo>
                  <a:lnTo>
                    <a:pt x="2631757" y="285292"/>
                  </a:lnTo>
                  <a:lnTo>
                    <a:pt x="2631757" y="287832"/>
                  </a:lnTo>
                  <a:lnTo>
                    <a:pt x="2631706" y="289102"/>
                  </a:lnTo>
                  <a:lnTo>
                    <a:pt x="2629776" y="289102"/>
                  </a:lnTo>
                  <a:lnTo>
                    <a:pt x="2629700" y="287832"/>
                  </a:lnTo>
                  <a:lnTo>
                    <a:pt x="2631757" y="287832"/>
                  </a:lnTo>
                  <a:lnTo>
                    <a:pt x="2631757" y="285292"/>
                  </a:lnTo>
                  <a:lnTo>
                    <a:pt x="2631605" y="285292"/>
                  </a:lnTo>
                  <a:lnTo>
                    <a:pt x="2631630" y="284022"/>
                  </a:lnTo>
                  <a:lnTo>
                    <a:pt x="2631643" y="281482"/>
                  </a:lnTo>
                  <a:lnTo>
                    <a:pt x="2631630" y="280212"/>
                  </a:lnTo>
                  <a:lnTo>
                    <a:pt x="2631617" y="279247"/>
                  </a:lnTo>
                  <a:lnTo>
                    <a:pt x="2633967" y="280212"/>
                  </a:lnTo>
                  <a:lnTo>
                    <a:pt x="2633218" y="280212"/>
                  </a:lnTo>
                  <a:lnTo>
                    <a:pt x="2633307" y="281482"/>
                  </a:lnTo>
                  <a:lnTo>
                    <a:pt x="2637320" y="281482"/>
                  </a:lnTo>
                  <a:lnTo>
                    <a:pt x="2637396" y="277672"/>
                  </a:lnTo>
                  <a:lnTo>
                    <a:pt x="2637332" y="276402"/>
                  </a:lnTo>
                  <a:lnTo>
                    <a:pt x="2636062" y="275132"/>
                  </a:lnTo>
                  <a:lnTo>
                    <a:pt x="2637574" y="272592"/>
                  </a:lnTo>
                  <a:lnTo>
                    <a:pt x="2635554" y="272592"/>
                  </a:lnTo>
                  <a:lnTo>
                    <a:pt x="2635554" y="277672"/>
                  </a:lnTo>
                  <a:lnTo>
                    <a:pt x="2635504" y="278942"/>
                  </a:lnTo>
                  <a:lnTo>
                    <a:pt x="2634030" y="277672"/>
                  </a:lnTo>
                  <a:lnTo>
                    <a:pt x="2635554" y="277672"/>
                  </a:lnTo>
                  <a:lnTo>
                    <a:pt x="2635554" y="272592"/>
                  </a:lnTo>
                  <a:lnTo>
                    <a:pt x="2636723" y="267512"/>
                  </a:lnTo>
                  <a:lnTo>
                    <a:pt x="2635707" y="266242"/>
                  </a:lnTo>
                  <a:lnTo>
                    <a:pt x="2634792" y="263702"/>
                  </a:lnTo>
                  <a:lnTo>
                    <a:pt x="2636494" y="264972"/>
                  </a:lnTo>
                  <a:lnTo>
                    <a:pt x="2636990" y="264972"/>
                  </a:lnTo>
                  <a:lnTo>
                    <a:pt x="2637294" y="266242"/>
                  </a:lnTo>
                  <a:lnTo>
                    <a:pt x="2638958" y="266242"/>
                  </a:lnTo>
                  <a:lnTo>
                    <a:pt x="2638094" y="263702"/>
                  </a:lnTo>
                  <a:lnTo>
                    <a:pt x="2637028" y="262432"/>
                  </a:lnTo>
                  <a:lnTo>
                    <a:pt x="2636799" y="262432"/>
                  </a:lnTo>
                  <a:lnTo>
                    <a:pt x="2637548" y="261162"/>
                  </a:lnTo>
                  <a:lnTo>
                    <a:pt x="2636367" y="260616"/>
                  </a:lnTo>
                  <a:lnTo>
                    <a:pt x="2638526" y="259892"/>
                  </a:lnTo>
                  <a:lnTo>
                    <a:pt x="2637269" y="257352"/>
                  </a:lnTo>
                  <a:lnTo>
                    <a:pt x="2636189" y="254812"/>
                  </a:lnTo>
                  <a:lnTo>
                    <a:pt x="2638221" y="252272"/>
                  </a:lnTo>
                  <a:lnTo>
                    <a:pt x="2636659" y="251002"/>
                  </a:lnTo>
                  <a:lnTo>
                    <a:pt x="2636050" y="249732"/>
                  </a:lnTo>
                  <a:lnTo>
                    <a:pt x="2636647" y="248462"/>
                  </a:lnTo>
                  <a:lnTo>
                    <a:pt x="2635212" y="247434"/>
                  </a:lnTo>
                  <a:lnTo>
                    <a:pt x="2635212" y="249732"/>
                  </a:lnTo>
                  <a:lnTo>
                    <a:pt x="2634488" y="250393"/>
                  </a:lnTo>
                  <a:lnTo>
                    <a:pt x="2634488" y="259600"/>
                  </a:lnTo>
                  <a:lnTo>
                    <a:pt x="2633281" y="258622"/>
                  </a:lnTo>
                  <a:lnTo>
                    <a:pt x="2632405" y="258622"/>
                  </a:lnTo>
                  <a:lnTo>
                    <a:pt x="2632405" y="278942"/>
                  </a:lnTo>
                  <a:lnTo>
                    <a:pt x="2631617" y="278942"/>
                  </a:lnTo>
                  <a:lnTo>
                    <a:pt x="2630894" y="278942"/>
                  </a:lnTo>
                  <a:lnTo>
                    <a:pt x="2630347" y="278942"/>
                  </a:lnTo>
                  <a:lnTo>
                    <a:pt x="2630576" y="277672"/>
                  </a:lnTo>
                  <a:lnTo>
                    <a:pt x="2631211" y="277672"/>
                  </a:lnTo>
                  <a:lnTo>
                    <a:pt x="2632405" y="278942"/>
                  </a:lnTo>
                  <a:lnTo>
                    <a:pt x="2632405" y="258622"/>
                  </a:lnTo>
                  <a:lnTo>
                    <a:pt x="2632202" y="258622"/>
                  </a:lnTo>
                  <a:lnTo>
                    <a:pt x="2632202" y="261162"/>
                  </a:lnTo>
                  <a:lnTo>
                    <a:pt x="2630157" y="261162"/>
                  </a:lnTo>
                  <a:lnTo>
                    <a:pt x="2630360" y="259892"/>
                  </a:lnTo>
                  <a:lnTo>
                    <a:pt x="2631287" y="259892"/>
                  </a:lnTo>
                  <a:lnTo>
                    <a:pt x="2632202" y="261162"/>
                  </a:lnTo>
                  <a:lnTo>
                    <a:pt x="2632202" y="258622"/>
                  </a:lnTo>
                  <a:lnTo>
                    <a:pt x="2631186" y="258622"/>
                  </a:lnTo>
                  <a:lnTo>
                    <a:pt x="2633370" y="257352"/>
                  </a:lnTo>
                  <a:lnTo>
                    <a:pt x="2631135" y="257352"/>
                  </a:lnTo>
                  <a:lnTo>
                    <a:pt x="2631122" y="256082"/>
                  </a:lnTo>
                  <a:lnTo>
                    <a:pt x="2631109" y="254812"/>
                  </a:lnTo>
                  <a:lnTo>
                    <a:pt x="2631097" y="253555"/>
                  </a:lnTo>
                  <a:lnTo>
                    <a:pt x="2629077" y="254444"/>
                  </a:lnTo>
                  <a:lnTo>
                    <a:pt x="2629077" y="295452"/>
                  </a:lnTo>
                  <a:lnTo>
                    <a:pt x="2627947" y="295198"/>
                  </a:lnTo>
                  <a:lnTo>
                    <a:pt x="2627947" y="308495"/>
                  </a:lnTo>
                  <a:lnTo>
                    <a:pt x="2627033" y="309422"/>
                  </a:lnTo>
                  <a:lnTo>
                    <a:pt x="2625674" y="308152"/>
                  </a:lnTo>
                  <a:lnTo>
                    <a:pt x="2623655" y="306882"/>
                  </a:lnTo>
                  <a:lnTo>
                    <a:pt x="2621267" y="308152"/>
                  </a:lnTo>
                  <a:lnTo>
                    <a:pt x="2622778" y="306882"/>
                  </a:lnTo>
                  <a:lnTo>
                    <a:pt x="2624899" y="304342"/>
                  </a:lnTo>
                  <a:lnTo>
                    <a:pt x="2624442" y="306882"/>
                  </a:lnTo>
                  <a:lnTo>
                    <a:pt x="2626728" y="308152"/>
                  </a:lnTo>
                  <a:lnTo>
                    <a:pt x="2627947" y="308495"/>
                  </a:lnTo>
                  <a:lnTo>
                    <a:pt x="2627947" y="295198"/>
                  </a:lnTo>
                  <a:lnTo>
                    <a:pt x="2623693" y="294208"/>
                  </a:lnTo>
                  <a:lnTo>
                    <a:pt x="2624582" y="296722"/>
                  </a:lnTo>
                  <a:lnTo>
                    <a:pt x="2624861" y="296722"/>
                  </a:lnTo>
                  <a:lnTo>
                    <a:pt x="2627338" y="295452"/>
                  </a:lnTo>
                  <a:lnTo>
                    <a:pt x="2627604" y="299262"/>
                  </a:lnTo>
                  <a:lnTo>
                    <a:pt x="2625179" y="297992"/>
                  </a:lnTo>
                  <a:lnTo>
                    <a:pt x="2623807" y="297992"/>
                  </a:lnTo>
                  <a:lnTo>
                    <a:pt x="2623731" y="296722"/>
                  </a:lnTo>
                  <a:lnTo>
                    <a:pt x="2624582" y="296722"/>
                  </a:lnTo>
                  <a:lnTo>
                    <a:pt x="2620772" y="294182"/>
                  </a:lnTo>
                  <a:lnTo>
                    <a:pt x="2621000" y="295452"/>
                  </a:lnTo>
                  <a:lnTo>
                    <a:pt x="2621318" y="297992"/>
                  </a:lnTo>
                  <a:lnTo>
                    <a:pt x="2620962" y="299262"/>
                  </a:lnTo>
                  <a:lnTo>
                    <a:pt x="2619756" y="297992"/>
                  </a:lnTo>
                  <a:lnTo>
                    <a:pt x="2617787" y="297992"/>
                  </a:lnTo>
                  <a:lnTo>
                    <a:pt x="2620251" y="296722"/>
                  </a:lnTo>
                  <a:lnTo>
                    <a:pt x="2619171" y="295452"/>
                  </a:lnTo>
                  <a:lnTo>
                    <a:pt x="2617749" y="294208"/>
                  </a:lnTo>
                  <a:lnTo>
                    <a:pt x="2618625" y="292912"/>
                  </a:lnTo>
                  <a:lnTo>
                    <a:pt x="2619718" y="291642"/>
                  </a:lnTo>
                  <a:lnTo>
                    <a:pt x="2619489" y="286562"/>
                  </a:lnTo>
                  <a:lnTo>
                    <a:pt x="2621432" y="286562"/>
                  </a:lnTo>
                  <a:lnTo>
                    <a:pt x="2620734" y="284022"/>
                  </a:lnTo>
                  <a:lnTo>
                    <a:pt x="2620035" y="281482"/>
                  </a:lnTo>
                  <a:lnTo>
                    <a:pt x="2623718" y="282752"/>
                  </a:lnTo>
                  <a:lnTo>
                    <a:pt x="2624112" y="284022"/>
                  </a:lnTo>
                  <a:lnTo>
                    <a:pt x="2623147" y="285292"/>
                  </a:lnTo>
                  <a:lnTo>
                    <a:pt x="2622321" y="286562"/>
                  </a:lnTo>
                  <a:lnTo>
                    <a:pt x="2623108" y="289102"/>
                  </a:lnTo>
                  <a:lnTo>
                    <a:pt x="2627833" y="289102"/>
                  </a:lnTo>
                  <a:lnTo>
                    <a:pt x="2623934" y="290372"/>
                  </a:lnTo>
                  <a:lnTo>
                    <a:pt x="2622448" y="290372"/>
                  </a:lnTo>
                  <a:lnTo>
                    <a:pt x="2623693" y="294182"/>
                  </a:lnTo>
                  <a:lnTo>
                    <a:pt x="2625509" y="294182"/>
                  </a:lnTo>
                  <a:lnTo>
                    <a:pt x="2625471" y="290372"/>
                  </a:lnTo>
                  <a:lnTo>
                    <a:pt x="2627439" y="291642"/>
                  </a:lnTo>
                  <a:lnTo>
                    <a:pt x="2628379" y="292912"/>
                  </a:lnTo>
                  <a:lnTo>
                    <a:pt x="2629077" y="295452"/>
                  </a:lnTo>
                  <a:lnTo>
                    <a:pt x="2629077" y="254444"/>
                  </a:lnTo>
                  <a:lnTo>
                    <a:pt x="2628874" y="254533"/>
                  </a:lnTo>
                  <a:lnTo>
                    <a:pt x="2628785" y="284022"/>
                  </a:lnTo>
                  <a:lnTo>
                    <a:pt x="2627757" y="285292"/>
                  </a:lnTo>
                  <a:lnTo>
                    <a:pt x="2627744" y="284022"/>
                  </a:lnTo>
                  <a:lnTo>
                    <a:pt x="2628785" y="284022"/>
                  </a:lnTo>
                  <a:lnTo>
                    <a:pt x="2628785" y="254584"/>
                  </a:lnTo>
                  <a:lnTo>
                    <a:pt x="2626106" y="255778"/>
                  </a:lnTo>
                  <a:lnTo>
                    <a:pt x="2626106" y="278942"/>
                  </a:lnTo>
                  <a:lnTo>
                    <a:pt x="2623693" y="280212"/>
                  </a:lnTo>
                  <a:lnTo>
                    <a:pt x="2622854" y="280212"/>
                  </a:lnTo>
                  <a:lnTo>
                    <a:pt x="2621610" y="278942"/>
                  </a:lnTo>
                  <a:lnTo>
                    <a:pt x="2626068" y="276402"/>
                  </a:lnTo>
                  <a:lnTo>
                    <a:pt x="2626093" y="278942"/>
                  </a:lnTo>
                  <a:lnTo>
                    <a:pt x="2626106" y="255778"/>
                  </a:lnTo>
                  <a:lnTo>
                    <a:pt x="2625394" y="256082"/>
                  </a:lnTo>
                  <a:lnTo>
                    <a:pt x="2626410" y="253542"/>
                  </a:lnTo>
                  <a:lnTo>
                    <a:pt x="2626766" y="252272"/>
                  </a:lnTo>
                  <a:lnTo>
                    <a:pt x="2628061" y="252272"/>
                  </a:lnTo>
                  <a:lnTo>
                    <a:pt x="2628874" y="254533"/>
                  </a:lnTo>
                  <a:lnTo>
                    <a:pt x="2631097" y="253542"/>
                  </a:lnTo>
                  <a:lnTo>
                    <a:pt x="2632862" y="253542"/>
                  </a:lnTo>
                  <a:lnTo>
                    <a:pt x="2631846" y="252272"/>
                  </a:lnTo>
                  <a:lnTo>
                    <a:pt x="2630970" y="252272"/>
                  </a:lnTo>
                  <a:lnTo>
                    <a:pt x="2630728" y="251002"/>
                  </a:lnTo>
                  <a:lnTo>
                    <a:pt x="2632824" y="252272"/>
                  </a:lnTo>
                  <a:lnTo>
                    <a:pt x="2632862" y="253542"/>
                  </a:lnTo>
                  <a:lnTo>
                    <a:pt x="2633751" y="253542"/>
                  </a:lnTo>
                  <a:lnTo>
                    <a:pt x="2633815" y="254533"/>
                  </a:lnTo>
                  <a:lnTo>
                    <a:pt x="2634005" y="256082"/>
                  </a:lnTo>
                  <a:lnTo>
                    <a:pt x="2634488" y="259600"/>
                  </a:lnTo>
                  <a:lnTo>
                    <a:pt x="2634488" y="250393"/>
                  </a:lnTo>
                  <a:lnTo>
                    <a:pt x="2633802" y="251002"/>
                  </a:lnTo>
                  <a:lnTo>
                    <a:pt x="2631529" y="251002"/>
                  </a:lnTo>
                  <a:lnTo>
                    <a:pt x="2629319" y="249732"/>
                  </a:lnTo>
                  <a:lnTo>
                    <a:pt x="2629204" y="247192"/>
                  </a:lnTo>
                  <a:lnTo>
                    <a:pt x="2630576" y="247192"/>
                  </a:lnTo>
                  <a:lnTo>
                    <a:pt x="2635212" y="249732"/>
                  </a:lnTo>
                  <a:lnTo>
                    <a:pt x="2635212" y="247434"/>
                  </a:lnTo>
                  <a:lnTo>
                    <a:pt x="2634881" y="247192"/>
                  </a:lnTo>
                  <a:lnTo>
                    <a:pt x="2632545" y="247192"/>
                  </a:lnTo>
                  <a:lnTo>
                    <a:pt x="2627782" y="244652"/>
                  </a:lnTo>
                  <a:lnTo>
                    <a:pt x="2623705" y="242481"/>
                  </a:lnTo>
                  <a:lnTo>
                    <a:pt x="2623705" y="247192"/>
                  </a:lnTo>
                  <a:lnTo>
                    <a:pt x="2621470" y="247192"/>
                  </a:lnTo>
                  <a:lnTo>
                    <a:pt x="2621470" y="251002"/>
                  </a:lnTo>
                  <a:lnTo>
                    <a:pt x="2619121" y="251002"/>
                  </a:lnTo>
                  <a:lnTo>
                    <a:pt x="2618790" y="248462"/>
                  </a:lnTo>
                  <a:lnTo>
                    <a:pt x="2620543" y="249732"/>
                  </a:lnTo>
                  <a:lnTo>
                    <a:pt x="2621445" y="249732"/>
                  </a:lnTo>
                  <a:lnTo>
                    <a:pt x="2621470" y="251002"/>
                  </a:lnTo>
                  <a:lnTo>
                    <a:pt x="2621470" y="247192"/>
                  </a:lnTo>
                  <a:lnTo>
                    <a:pt x="2618257" y="247192"/>
                  </a:lnTo>
                  <a:lnTo>
                    <a:pt x="2619349" y="248462"/>
                  </a:lnTo>
                  <a:lnTo>
                    <a:pt x="2617038" y="247192"/>
                  </a:lnTo>
                  <a:lnTo>
                    <a:pt x="2617241" y="245922"/>
                  </a:lnTo>
                  <a:lnTo>
                    <a:pt x="2620772" y="244652"/>
                  </a:lnTo>
                  <a:lnTo>
                    <a:pt x="2623705" y="247192"/>
                  </a:lnTo>
                  <a:lnTo>
                    <a:pt x="2623705" y="242481"/>
                  </a:lnTo>
                  <a:lnTo>
                    <a:pt x="2623032" y="242112"/>
                  </a:lnTo>
                  <a:lnTo>
                    <a:pt x="2628620" y="242112"/>
                  </a:lnTo>
                  <a:lnTo>
                    <a:pt x="2628912" y="240842"/>
                  </a:lnTo>
                  <a:lnTo>
                    <a:pt x="2630195" y="240842"/>
                  </a:lnTo>
                  <a:lnTo>
                    <a:pt x="2630119" y="237032"/>
                  </a:lnTo>
                  <a:lnTo>
                    <a:pt x="2630093" y="235762"/>
                  </a:lnTo>
                  <a:lnTo>
                    <a:pt x="2630081" y="234492"/>
                  </a:lnTo>
                  <a:lnTo>
                    <a:pt x="2630436" y="234492"/>
                  </a:lnTo>
                  <a:lnTo>
                    <a:pt x="2631960" y="235762"/>
                  </a:lnTo>
                  <a:lnTo>
                    <a:pt x="2632799" y="237032"/>
                  </a:lnTo>
                  <a:lnTo>
                    <a:pt x="2633180" y="237032"/>
                  </a:lnTo>
                  <a:lnTo>
                    <a:pt x="2633395" y="235762"/>
                  </a:lnTo>
                  <a:lnTo>
                    <a:pt x="2634678" y="237032"/>
                  </a:lnTo>
                  <a:lnTo>
                    <a:pt x="2636875" y="238252"/>
                  </a:lnTo>
                  <a:lnTo>
                    <a:pt x="2636990" y="239572"/>
                  </a:lnTo>
                  <a:lnTo>
                    <a:pt x="2638526" y="240842"/>
                  </a:lnTo>
                  <a:lnTo>
                    <a:pt x="2637561" y="237591"/>
                  </a:lnTo>
                  <a:lnTo>
                    <a:pt x="2637472" y="235762"/>
                  </a:lnTo>
                  <a:lnTo>
                    <a:pt x="2638983" y="235762"/>
                  </a:lnTo>
                  <a:lnTo>
                    <a:pt x="2638437" y="234492"/>
                  </a:lnTo>
                  <a:lnTo>
                    <a:pt x="2635402" y="233222"/>
                  </a:lnTo>
                  <a:lnTo>
                    <a:pt x="2634704" y="231952"/>
                  </a:lnTo>
                  <a:lnTo>
                    <a:pt x="2636443" y="231952"/>
                  </a:lnTo>
                  <a:lnTo>
                    <a:pt x="2636977" y="230682"/>
                  </a:lnTo>
                  <a:lnTo>
                    <a:pt x="2637269" y="230682"/>
                  </a:lnTo>
                  <a:lnTo>
                    <a:pt x="2637802" y="228269"/>
                  </a:lnTo>
                  <a:lnTo>
                    <a:pt x="2637409" y="228142"/>
                  </a:lnTo>
                  <a:lnTo>
                    <a:pt x="2637282" y="228142"/>
                  </a:lnTo>
                  <a:lnTo>
                    <a:pt x="2637625" y="223062"/>
                  </a:lnTo>
                  <a:lnTo>
                    <a:pt x="2635618" y="225005"/>
                  </a:lnTo>
                  <a:lnTo>
                    <a:pt x="2635618" y="229412"/>
                  </a:lnTo>
                  <a:lnTo>
                    <a:pt x="2634602" y="229412"/>
                  </a:lnTo>
                  <a:lnTo>
                    <a:pt x="2633764" y="228142"/>
                  </a:lnTo>
                  <a:lnTo>
                    <a:pt x="2635580" y="228142"/>
                  </a:lnTo>
                  <a:lnTo>
                    <a:pt x="2635618" y="229412"/>
                  </a:lnTo>
                  <a:lnTo>
                    <a:pt x="2635618" y="225005"/>
                  </a:lnTo>
                  <a:lnTo>
                    <a:pt x="2634996" y="225602"/>
                  </a:lnTo>
                  <a:lnTo>
                    <a:pt x="2632938" y="228142"/>
                  </a:lnTo>
                  <a:lnTo>
                    <a:pt x="2632430" y="224332"/>
                  </a:lnTo>
                  <a:lnTo>
                    <a:pt x="2632189" y="223062"/>
                  </a:lnTo>
                  <a:lnTo>
                    <a:pt x="2633713" y="223062"/>
                  </a:lnTo>
                  <a:lnTo>
                    <a:pt x="2633954" y="221792"/>
                  </a:lnTo>
                  <a:lnTo>
                    <a:pt x="2634208" y="220522"/>
                  </a:lnTo>
                  <a:lnTo>
                    <a:pt x="2634564" y="219252"/>
                  </a:lnTo>
                  <a:lnTo>
                    <a:pt x="2634335" y="219252"/>
                  </a:lnTo>
                  <a:lnTo>
                    <a:pt x="2632367" y="217982"/>
                  </a:lnTo>
                  <a:lnTo>
                    <a:pt x="2632125" y="217982"/>
                  </a:lnTo>
                  <a:lnTo>
                    <a:pt x="2632125" y="230682"/>
                  </a:lnTo>
                  <a:lnTo>
                    <a:pt x="2628811" y="230682"/>
                  </a:lnTo>
                  <a:lnTo>
                    <a:pt x="2629077" y="229412"/>
                  </a:lnTo>
                  <a:lnTo>
                    <a:pt x="2631783" y="229412"/>
                  </a:lnTo>
                  <a:lnTo>
                    <a:pt x="2632125" y="230682"/>
                  </a:lnTo>
                  <a:lnTo>
                    <a:pt x="2632125" y="217982"/>
                  </a:lnTo>
                  <a:lnTo>
                    <a:pt x="2629852" y="217982"/>
                  </a:lnTo>
                  <a:lnTo>
                    <a:pt x="2629700" y="216712"/>
                  </a:lnTo>
                  <a:lnTo>
                    <a:pt x="2629014" y="215976"/>
                  </a:lnTo>
                  <a:lnTo>
                    <a:pt x="2629014" y="225602"/>
                  </a:lnTo>
                  <a:lnTo>
                    <a:pt x="2626537" y="224332"/>
                  </a:lnTo>
                  <a:lnTo>
                    <a:pt x="2625394" y="224332"/>
                  </a:lnTo>
                  <a:lnTo>
                    <a:pt x="2624099" y="223062"/>
                  </a:lnTo>
                  <a:lnTo>
                    <a:pt x="2624010" y="221792"/>
                  </a:lnTo>
                  <a:lnTo>
                    <a:pt x="2628404" y="221792"/>
                  </a:lnTo>
                  <a:lnTo>
                    <a:pt x="2629014" y="225602"/>
                  </a:lnTo>
                  <a:lnTo>
                    <a:pt x="2629014" y="215976"/>
                  </a:lnTo>
                  <a:lnTo>
                    <a:pt x="2628519" y="215442"/>
                  </a:lnTo>
                  <a:lnTo>
                    <a:pt x="2627934" y="214172"/>
                  </a:lnTo>
                  <a:lnTo>
                    <a:pt x="2630728" y="215442"/>
                  </a:lnTo>
                  <a:lnTo>
                    <a:pt x="2631643" y="214172"/>
                  </a:lnTo>
                  <a:lnTo>
                    <a:pt x="2632456" y="212902"/>
                  </a:lnTo>
                  <a:lnTo>
                    <a:pt x="2633675" y="214172"/>
                  </a:lnTo>
                  <a:lnTo>
                    <a:pt x="2633230" y="215442"/>
                  </a:lnTo>
                  <a:lnTo>
                    <a:pt x="2633535" y="215442"/>
                  </a:lnTo>
                  <a:lnTo>
                    <a:pt x="2634589" y="214172"/>
                  </a:lnTo>
                  <a:lnTo>
                    <a:pt x="2637091" y="215442"/>
                  </a:lnTo>
                  <a:lnTo>
                    <a:pt x="2637332" y="216712"/>
                  </a:lnTo>
                  <a:lnTo>
                    <a:pt x="2637752" y="217982"/>
                  </a:lnTo>
                  <a:lnTo>
                    <a:pt x="2635237" y="219252"/>
                  </a:lnTo>
                  <a:lnTo>
                    <a:pt x="2635262" y="220522"/>
                  </a:lnTo>
                  <a:lnTo>
                    <a:pt x="2638361" y="220522"/>
                  </a:lnTo>
                  <a:lnTo>
                    <a:pt x="2638933" y="216712"/>
                  </a:lnTo>
                  <a:lnTo>
                    <a:pt x="2638831" y="214172"/>
                  </a:lnTo>
                  <a:lnTo>
                    <a:pt x="2638793" y="212902"/>
                  </a:lnTo>
                  <a:lnTo>
                    <a:pt x="2636824" y="211632"/>
                  </a:lnTo>
                  <a:lnTo>
                    <a:pt x="2637307" y="209092"/>
                  </a:lnTo>
                  <a:lnTo>
                    <a:pt x="2637548" y="207822"/>
                  </a:lnTo>
                  <a:lnTo>
                    <a:pt x="2641181" y="209092"/>
                  </a:lnTo>
                  <a:lnTo>
                    <a:pt x="2641320" y="209092"/>
                  </a:lnTo>
                  <a:lnTo>
                    <a:pt x="2640406" y="207822"/>
                  </a:lnTo>
                  <a:lnTo>
                    <a:pt x="2638971" y="206552"/>
                  </a:lnTo>
                  <a:lnTo>
                    <a:pt x="2641219" y="205282"/>
                  </a:lnTo>
                  <a:lnTo>
                    <a:pt x="2637129" y="202742"/>
                  </a:lnTo>
                  <a:lnTo>
                    <a:pt x="2639149" y="201472"/>
                  </a:lnTo>
                  <a:lnTo>
                    <a:pt x="2636342" y="200202"/>
                  </a:lnTo>
                  <a:lnTo>
                    <a:pt x="2636558" y="196392"/>
                  </a:lnTo>
                  <a:lnTo>
                    <a:pt x="2638336" y="198932"/>
                  </a:lnTo>
                  <a:lnTo>
                    <a:pt x="2642349" y="198932"/>
                  </a:lnTo>
                  <a:lnTo>
                    <a:pt x="2641943" y="196392"/>
                  </a:lnTo>
                  <a:lnTo>
                    <a:pt x="2637459" y="196392"/>
                  </a:lnTo>
                  <a:lnTo>
                    <a:pt x="2637790" y="195122"/>
                  </a:lnTo>
                  <a:lnTo>
                    <a:pt x="2639923" y="195122"/>
                  </a:lnTo>
                  <a:lnTo>
                    <a:pt x="2642451" y="193852"/>
                  </a:lnTo>
                  <a:lnTo>
                    <a:pt x="2640165" y="192582"/>
                  </a:lnTo>
                  <a:lnTo>
                    <a:pt x="2639390" y="192582"/>
                  </a:lnTo>
                  <a:lnTo>
                    <a:pt x="2638564" y="191312"/>
                  </a:lnTo>
                  <a:lnTo>
                    <a:pt x="2638234" y="190804"/>
                  </a:lnTo>
                  <a:lnTo>
                    <a:pt x="2638234" y="193852"/>
                  </a:lnTo>
                  <a:lnTo>
                    <a:pt x="2636342" y="193852"/>
                  </a:lnTo>
                  <a:lnTo>
                    <a:pt x="2636164" y="192582"/>
                  </a:lnTo>
                  <a:lnTo>
                    <a:pt x="2638221" y="192582"/>
                  </a:lnTo>
                  <a:lnTo>
                    <a:pt x="2638234" y="193852"/>
                  </a:lnTo>
                  <a:lnTo>
                    <a:pt x="2638234" y="190804"/>
                  </a:lnTo>
                  <a:lnTo>
                    <a:pt x="2636939" y="188772"/>
                  </a:lnTo>
                  <a:lnTo>
                    <a:pt x="2636710" y="188772"/>
                  </a:lnTo>
                  <a:lnTo>
                    <a:pt x="2638437" y="187502"/>
                  </a:lnTo>
                  <a:lnTo>
                    <a:pt x="2638653" y="186232"/>
                  </a:lnTo>
                  <a:lnTo>
                    <a:pt x="2635770" y="184962"/>
                  </a:lnTo>
                  <a:lnTo>
                    <a:pt x="2636812" y="182422"/>
                  </a:lnTo>
                  <a:lnTo>
                    <a:pt x="2643517" y="184962"/>
                  </a:lnTo>
                  <a:lnTo>
                    <a:pt x="2640368" y="182422"/>
                  </a:lnTo>
                  <a:lnTo>
                    <a:pt x="2638806" y="181152"/>
                  </a:lnTo>
                  <a:lnTo>
                    <a:pt x="2640990" y="179882"/>
                  </a:lnTo>
                  <a:lnTo>
                    <a:pt x="2642247" y="178612"/>
                  </a:lnTo>
                  <a:lnTo>
                    <a:pt x="2638983" y="178612"/>
                  </a:lnTo>
                  <a:lnTo>
                    <a:pt x="2639695" y="177342"/>
                  </a:lnTo>
                  <a:lnTo>
                    <a:pt x="2641206" y="177342"/>
                  </a:lnTo>
                  <a:lnTo>
                    <a:pt x="2642489" y="178612"/>
                  </a:lnTo>
                  <a:lnTo>
                    <a:pt x="2642666" y="173532"/>
                  </a:lnTo>
                  <a:lnTo>
                    <a:pt x="2642717" y="170992"/>
                  </a:lnTo>
                  <a:lnTo>
                    <a:pt x="2642476" y="170992"/>
                  </a:lnTo>
                  <a:lnTo>
                    <a:pt x="2640825" y="173532"/>
                  </a:lnTo>
                  <a:lnTo>
                    <a:pt x="2638412" y="172262"/>
                  </a:lnTo>
                  <a:lnTo>
                    <a:pt x="2636888" y="170992"/>
                  </a:lnTo>
                  <a:lnTo>
                    <a:pt x="2642400" y="170992"/>
                  </a:lnTo>
                  <a:lnTo>
                    <a:pt x="2640965" y="169722"/>
                  </a:lnTo>
                  <a:lnTo>
                    <a:pt x="2641409" y="169722"/>
                  </a:lnTo>
                  <a:lnTo>
                    <a:pt x="2642438" y="168452"/>
                  </a:lnTo>
                  <a:lnTo>
                    <a:pt x="2642222" y="167182"/>
                  </a:lnTo>
                  <a:lnTo>
                    <a:pt x="2641396" y="162102"/>
                  </a:lnTo>
                  <a:lnTo>
                    <a:pt x="2642298" y="160832"/>
                  </a:lnTo>
                  <a:lnTo>
                    <a:pt x="2643276" y="159562"/>
                  </a:lnTo>
                  <a:lnTo>
                    <a:pt x="2641003" y="157962"/>
                  </a:lnTo>
                  <a:lnTo>
                    <a:pt x="2641003" y="160832"/>
                  </a:lnTo>
                  <a:lnTo>
                    <a:pt x="2639415" y="160832"/>
                  </a:lnTo>
                  <a:lnTo>
                    <a:pt x="2638552" y="160185"/>
                  </a:lnTo>
                  <a:lnTo>
                    <a:pt x="2638552" y="167182"/>
                  </a:lnTo>
                  <a:lnTo>
                    <a:pt x="2635618" y="167182"/>
                  </a:lnTo>
                  <a:lnTo>
                    <a:pt x="2635618" y="210362"/>
                  </a:lnTo>
                  <a:lnTo>
                    <a:pt x="2633370" y="211632"/>
                  </a:lnTo>
                  <a:lnTo>
                    <a:pt x="2630830" y="211632"/>
                  </a:lnTo>
                  <a:lnTo>
                    <a:pt x="2631897" y="210362"/>
                  </a:lnTo>
                  <a:lnTo>
                    <a:pt x="2632964" y="209092"/>
                  </a:lnTo>
                  <a:lnTo>
                    <a:pt x="2635618" y="210362"/>
                  </a:lnTo>
                  <a:lnTo>
                    <a:pt x="2635618" y="167182"/>
                  </a:lnTo>
                  <a:lnTo>
                    <a:pt x="2634843" y="167182"/>
                  </a:lnTo>
                  <a:lnTo>
                    <a:pt x="2635631" y="165912"/>
                  </a:lnTo>
                  <a:lnTo>
                    <a:pt x="2637066" y="165912"/>
                  </a:lnTo>
                  <a:lnTo>
                    <a:pt x="2638552" y="167182"/>
                  </a:lnTo>
                  <a:lnTo>
                    <a:pt x="2638552" y="160185"/>
                  </a:lnTo>
                  <a:lnTo>
                    <a:pt x="2636278" y="158445"/>
                  </a:lnTo>
                  <a:lnTo>
                    <a:pt x="2636278" y="164642"/>
                  </a:lnTo>
                  <a:lnTo>
                    <a:pt x="2634488" y="164642"/>
                  </a:lnTo>
                  <a:lnTo>
                    <a:pt x="2634488" y="181152"/>
                  </a:lnTo>
                  <a:lnTo>
                    <a:pt x="2632049" y="181152"/>
                  </a:lnTo>
                  <a:lnTo>
                    <a:pt x="2632049" y="204012"/>
                  </a:lnTo>
                  <a:lnTo>
                    <a:pt x="2630830" y="204012"/>
                  </a:lnTo>
                  <a:lnTo>
                    <a:pt x="2630830" y="207822"/>
                  </a:lnTo>
                  <a:lnTo>
                    <a:pt x="2629814" y="207822"/>
                  </a:lnTo>
                  <a:lnTo>
                    <a:pt x="2628823" y="206552"/>
                  </a:lnTo>
                  <a:lnTo>
                    <a:pt x="2629801" y="206552"/>
                  </a:lnTo>
                  <a:lnTo>
                    <a:pt x="2630805" y="205282"/>
                  </a:lnTo>
                  <a:lnTo>
                    <a:pt x="2630830" y="207822"/>
                  </a:lnTo>
                  <a:lnTo>
                    <a:pt x="2630830" y="204012"/>
                  </a:lnTo>
                  <a:lnTo>
                    <a:pt x="2628747" y="204012"/>
                  </a:lnTo>
                  <a:lnTo>
                    <a:pt x="2628747" y="211632"/>
                  </a:lnTo>
                  <a:lnTo>
                    <a:pt x="2626093" y="212902"/>
                  </a:lnTo>
                  <a:lnTo>
                    <a:pt x="2626068" y="210362"/>
                  </a:lnTo>
                  <a:lnTo>
                    <a:pt x="2626220" y="210362"/>
                  </a:lnTo>
                  <a:lnTo>
                    <a:pt x="2628747" y="211632"/>
                  </a:lnTo>
                  <a:lnTo>
                    <a:pt x="2628747" y="204012"/>
                  </a:lnTo>
                  <a:lnTo>
                    <a:pt x="2626372" y="204012"/>
                  </a:lnTo>
                  <a:lnTo>
                    <a:pt x="2626004" y="206552"/>
                  </a:lnTo>
                  <a:lnTo>
                    <a:pt x="2625674" y="206552"/>
                  </a:lnTo>
                  <a:lnTo>
                    <a:pt x="2625674" y="216712"/>
                  </a:lnTo>
                  <a:lnTo>
                    <a:pt x="2625598" y="217982"/>
                  </a:lnTo>
                  <a:lnTo>
                    <a:pt x="2623693" y="217982"/>
                  </a:lnTo>
                  <a:lnTo>
                    <a:pt x="2623629" y="216712"/>
                  </a:lnTo>
                  <a:lnTo>
                    <a:pt x="2623566" y="215442"/>
                  </a:lnTo>
                  <a:lnTo>
                    <a:pt x="2624620" y="216712"/>
                  </a:lnTo>
                  <a:lnTo>
                    <a:pt x="2625674" y="216712"/>
                  </a:lnTo>
                  <a:lnTo>
                    <a:pt x="2625674" y="206552"/>
                  </a:lnTo>
                  <a:lnTo>
                    <a:pt x="2622702" y="206552"/>
                  </a:lnTo>
                  <a:lnTo>
                    <a:pt x="2623807" y="204012"/>
                  </a:lnTo>
                  <a:lnTo>
                    <a:pt x="2621127" y="204012"/>
                  </a:lnTo>
                  <a:lnTo>
                    <a:pt x="2620327" y="202615"/>
                  </a:lnTo>
                  <a:lnTo>
                    <a:pt x="2620327" y="216712"/>
                  </a:lnTo>
                  <a:lnTo>
                    <a:pt x="2620327" y="217982"/>
                  </a:lnTo>
                  <a:lnTo>
                    <a:pt x="2619502" y="217982"/>
                  </a:lnTo>
                  <a:lnTo>
                    <a:pt x="2619210" y="219252"/>
                  </a:lnTo>
                  <a:lnTo>
                    <a:pt x="2618968" y="220522"/>
                  </a:lnTo>
                  <a:lnTo>
                    <a:pt x="2615234" y="220522"/>
                  </a:lnTo>
                  <a:lnTo>
                    <a:pt x="2618295" y="217982"/>
                  </a:lnTo>
                  <a:lnTo>
                    <a:pt x="2618460" y="216712"/>
                  </a:lnTo>
                  <a:lnTo>
                    <a:pt x="2620327" y="216712"/>
                  </a:lnTo>
                  <a:lnTo>
                    <a:pt x="2620327" y="202615"/>
                  </a:lnTo>
                  <a:lnTo>
                    <a:pt x="2619679" y="201472"/>
                  </a:lnTo>
                  <a:lnTo>
                    <a:pt x="2624607" y="201472"/>
                  </a:lnTo>
                  <a:lnTo>
                    <a:pt x="2625814" y="200202"/>
                  </a:lnTo>
                  <a:lnTo>
                    <a:pt x="2626576" y="201472"/>
                  </a:lnTo>
                  <a:lnTo>
                    <a:pt x="2626398" y="203593"/>
                  </a:lnTo>
                  <a:lnTo>
                    <a:pt x="2630297" y="202742"/>
                  </a:lnTo>
                  <a:lnTo>
                    <a:pt x="2632037" y="202742"/>
                  </a:lnTo>
                  <a:lnTo>
                    <a:pt x="2632049" y="204012"/>
                  </a:lnTo>
                  <a:lnTo>
                    <a:pt x="2632049" y="181152"/>
                  </a:lnTo>
                  <a:lnTo>
                    <a:pt x="2631173" y="181152"/>
                  </a:lnTo>
                  <a:lnTo>
                    <a:pt x="2631173" y="193852"/>
                  </a:lnTo>
                  <a:lnTo>
                    <a:pt x="2630347" y="195122"/>
                  </a:lnTo>
                  <a:lnTo>
                    <a:pt x="2629014" y="195122"/>
                  </a:lnTo>
                  <a:lnTo>
                    <a:pt x="2627465" y="196392"/>
                  </a:lnTo>
                  <a:lnTo>
                    <a:pt x="2626817" y="196392"/>
                  </a:lnTo>
                  <a:lnTo>
                    <a:pt x="2625369" y="195122"/>
                  </a:lnTo>
                  <a:lnTo>
                    <a:pt x="2626931" y="191312"/>
                  </a:lnTo>
                  <a:lnTo>
                    <a:pt x="2631173" y="193852"/>
                  </a:lnTo>
                  <a:lnTo>
                    <a:pt x="2631173" y="181152"/>
                  </a:lnTo>
                  <a:lnTo>
                    <a:pt x="2630779" y="181152"/>
                  </a:lnTo>
                  <a:lnTo>
                    <a:pt x="2631376" y="179882"/>
                  </a:lnTo>
                  <a:lnTo>
                    <a:pt x="2630652" y="179578"/>
                  </a:lnTo>
                  <a:lnTo>
                    <a:pt x="2631389" y="179844"/>
                  </a:lnTo>
                  <a:lnTo>
                    <a:pt x="2631973" y="178612"/>
                  </a:lnTo>
                  <a:lnTo>
                    <a:pt x="2630398" y="178612"/>
                  </a:lnTo>
                  <a:lnTo>
                    <a:pt x="2628976" y="177342"/>
                  </a:lnTo>
                  <a:lnTo>
                    <a:pt x="2630233" y="177342"/>
                  </a:lnTo>
                  <a:lnTo>
                    <a:pt x="2630208" y="174802"/>
                  </a:lnTo>
                  <a:lnTo>
                    <a:pt x="2628163" y="174802"/>
                  </a:lnTo>
                  <a:lnTo>
                    <a:pt x="2627973" y="174231"/>
                  </a:lnTo>
                  <a:lnTo>
                    <a:pt x="2627973" y="178612"/>
                  </a:lnTo>
                  <a:lnTo>
                    <a:pt x="2625052" y="178612"/>
                  </a:lnTo>
                  <a:lnTo>
                    <a:pt x="2623147" y="177342"/>
                  </a:lnTo>
                  <a:lnTo>
                    <a:pt x="2623147" y="183692"/>
                  </a:lnTo>
                  <a:lnTo>
                    <a:pt x="2621978" y="182422"/>
                  </a:lnTo>
                  <a:lnTo>
                    <a:pt x="2621508" y="182422"/>
                  </a:lnTo>
                  <a:lnTo>
                    <a:pt x="2621508" y="188772"/>
                  </a:lnTo>
                  <a:lnTo>
                    <a:pt x="2619362" y="188772"/>
                  </a:lnTo>
                  <a:lnTo>
                    <a:pt x="2619362" y="193852"/>
                  </a:lnTo>
                  <a:lnTo>
                    <a:pt x="2618689" y="193852"/>
                  </a:lnTo>
                  <a:lnTo>
                    <a:pt x="2618727" y="195122"/>
                  </a:lnTo>
                  <a:lnTo>
                    <a:pt x="2617190" y="195122"/>
                  </a:lnTo>
                  <a:lnTo>
                    <a:pt x="2618689" y="193852"/>
                  </a:lnTo>
                  <a:lnTo>
                    <a:pt x="2617330" y="193852"/>
                  </a:lnTo>
                  <a:lnTo>
                    <a:pt x="2617241" y="191312"/>
                  </a:lnTo>
                  <a:lnTo>
                    <a:pt x="2618295" y="191312"/>
                  </a:lnTo>
                  <a:lnTo>
                    <a:pt x="2619235" y="192582"/>
                  </a:lnTo>
                  <a:lnTo>
                    <a:pt x="2619362" y="193852"/>
                  </a:lnTo>
                  <a:lnTo>
                    <a:pt x="2619362" y="188772"/>
                  </a:lnTo>
                  <a:lnTo>
                    <a:pt x="2618257" y="188772"/>
                  </a:lnTo>
                  <a:lnTo>
                    <a:pt x="2618232" y="186232"/>
                  </a:lnTo>
                  <a:lnTo>
                    <a:pt x="2618384" y="186232"/>
                  </a:lnTo>
                  <a:lnTo>
                    <a:pt x="2619298" y="187502"/>
                  </a:lnTo>
                  <a:lnTo>
                    <a:pt x="2621508" y="188772"/>
                  </a:lnTo>
                  <a:lnTo>
                    <a:pt x="2621508" y="182422"/>
                  </a:lnTo>
                  <a:lnTo>
                    <a:pt x="2621051" y="182422"/>
                  </a:lnTo>
                  <a:lnTo>
                    <a:pt x="2621965" y="181152"/>
                  </a:lnTo>
                  <a:lnTo>
                    <a:pt x="2622943" y="181152"/>
                  </a:lnTo>
                  <a:lnTo>
                    <a:pt x="2623147" y="183692"/>
                  </a:lnTo>
                  <a:lnTo>
                    <a:pt x="2623147" y="177342"/>
                  </a:lnTo>
                  <a:lnTo>
                    <a:pt x="2627973" y="178612"/>
                  </a:lnTo>
                  <a:lnTo>
                    <a:pt x="2627973" y="174231"/>
                  </a:lnTo>
                  <a:lnTo>
                    <a:pt x="2627261" y="172072"/>
                  </a:lnTo>
                  <a:lnTo>
                    <a:pt x="2627261" y="173532"/>
                  </a:lnTo>
                  <a:lnTo>
                    <a:pt x="2620251" y="174802"/>
                  </a:lnTo>
                  <a:lnTo>
                    <a:pt x="2623667" y="172262"/>
                  </a:lnTo>
                  <a:lnTo>
                    <a:pt x="2624785" y="170992"/>
                  </a:lnTo>
                  <a:lnTo>
                    <a:pt x="2626156" y="170992"/>
                  </a:lnTo>
                  <a:lnTo>
                    <a:pt x="2626614" y="172262"/>
                  </a:lnTo>
                  <a:lnTo>
                    <a:pt x="2627261" y="173532"/>
                  </a:lnTo>
                  <a:lnTo>
                    <a:pt x="2627261" y="172072"/>
                  </a:lnTo>
                  <a:lnTo>
                    <a:pt x="2626906" y="170992"/>
                  </a:lnTo>
                  <a:lnTo>
                    <a:pt x="2629471" y="170992"/>
                  </a:lnTo>
                  <a:lnTo>
                    <a:pt x="2629420" y="172072"/>
                  </a:lnTo>
                  <a:lnTo>
                    <a:pt x="2629433" y="173075"/>
                  </a:lnTo>
                  <a:lnTo>
                    <a:pt x="2629662" y="173316"/>
                  </a:lnTo>
                  <a:lnTo>
                    <a:pt x="2630259" y="173012"/>
                  </a:lnTo>
                  <a:lnTo>
                    <a:pt x="2630868" y="172694"/>
                  </a:lnTo>
                  <a:lnTo>
                    <a:pt x="2630855" y="172339"/>
                  </a:lnTo>
                  <a:lnTo>
                    <a:pt x="2629674" y="170992"/>
                  </a:lnTo>
                  <a:lnTo>
                    <a:pt x="2631986" y="170992"/>
                  </a:lnTo>
                  <a:lnTo>
                    <a:pt x="2632240" y="174802"/>
                  </a:lnTo>
                  <a:lnTo>
                    <a:pt x="2630208" y="174802"/>
                  </a:lnTo>
                  <a:lnTo>
                    <a:pt x="2632786" y="176072"/>
                  </a:lnTo>
                  <a:lnTo>
                    <a:pt x="2633776" y="177342"/>
                  </a:lnTo>
                  <a:lnTo>
                    <a:pt x="2632608" y="177342"/>
                  </a:lnTo>
                  <a:lnTo>
                    <a:pt x="2634488" y="181152"/>
                  </a:lnTo>
                  <a:lnTo>
                    <a:pt x="2634488" y="164642"/>
                  </a:lnTo>
                  <a:lnTo>
                    <a:pt x="2633865" y="164642"/>
                  </a:lnTo>
                  <a:lnTo>
                    <a:pt x="2633853" y="163372"/>
                  </a:lnTo>
                  <a:lnTo>
                    <a:pt x="2633840" y="162102"/>
                  </a:lnTo>
                  <a:lnTo>
                    <a:pt x="2633929" y="163372"/>
                  </a:lnTo>
                  <a:lnTo>
                    <a:pt x="2634005" y="162102"/>
                  </a:lnTo>
                  <a:lnTo>
                    <a:pt x="2634170" y="159562"/>
                  </a:lnTo>
                  <a:lnTo>
                    <a:pt x="2635656" y="162102"/>
                  </a:lnTo>
                  <a:lnTo>
                    <a:pt x="2636278" y="164642"/>
                  </a:lnTo>
                  <a:lnTo>
                    <a:pt x="2636278" y="158445"/>
                  </a:lnTo>
                  <a:lnTo>
                    <a:pt x="2634424" y="157022"/>
                  </a:lnTo>
                  <a:lnTo>
                    <a:pt x="2638247" y="158292"/>
                  </a:lnTo>
                  <a:lnTo>
                    <a:pt x="2639542" y="158292"/>
                  </a:lnTo>
                  <a:lnTo>
                    <a:pt x="2641003" y="160832"/>
                  </a:lnTo>
                  <a:lnTo>
                    <a:pt x="2641003" y="157962"/>
                  </a:lnTo>
                  <a:lnTo>
                    <a:pt x="2639695" y="157022"/>
                  </a:lnTo>
                  <a:lnTo>
                    <a:pt x="2639885" y="155752"/>
                  </a:lnTo>
                  <a:lnTo>
                    <a:pt x="2640317" y="157022"/>
                  </a:lnTo>
                  <a:lnTo>
                    <a:pt x="2643174" y="157022"/>
                  </a:lnTo>
                  <a:lnTo>
                    <a:pt x="2642603" y="155752"/>
                  </a:lnTo>
                  <a:lnTo>
                    <a:pt x="2644152" y="153212"/>
                  </a:lnTo>
                  <a:lnTo>
                    <a:pt x="2641384" y="154482"/>
                  </a:lnTo>
                  <a:lnTo>
                    <a:pt x="2641777" y="155752"/>
                  </a:lnTo>
                  <a:lnTo>
                    <a:pt x="2641320" y="155752"/>
                  </a:lnTo>
                  <a:lnTo>
                    <a:pt x="2640634" y="154482"/>
                  </a:lnTo>
                  <a:lnTo>
                    <a:pt x="2633230" y="154482"/>
                  </a:lnTo>
                  <a:lnTo>
                    <a:pt x="2633230" y="162775"/>
                  </a:lnTo>
                  <a:lnTo>
                    <a:pt x="2632710" y="163372"/>
                  </a:lnTo>
                  <a:lnTo>
                    <a:pt x="2631998" y="162864"/>
                  </a:lnTo>
                  <a:lnTo>
                    <a:pt x="2631998" y="168452"/>
                  </a:lnTo>
                  <a:lnTo>
                    <a:pt x="2630982" y="169722"/>
                  </a:lnTo>
                  <a:lnTo>
                    <a:pt x="2630970" y="168452"/>
                  </a:lnTo>
                  <a:lnTo>
                    <a:pt x="2631998" y="168452"/>
                  </a:lnTo>
                  <a:lnTo>
                    <a:pt x="2631998" y="162864"/>
                  </a:lnTo>
                  <a:lnTo>
                    <a:pt x="2629217" y="160832"/>
                  </a:lnTo>
                  <a:lnTo>
                    <a:pt x="2627592" y="159651"/>
                  </a:lnTo>
                  <a:lnTo>
                    <a:pt x="2631630" y="160832"/>
                  </a:lnTo>
                  <a:lnTo>
                    <a:pt x="2632468" y="162102"/>
                  </a:lnTo>
                  <a:lnTo>
                    <a:pt x="2633230" y="162775"/>
                  </a:lnTo>
                  <a:lnTo>
                    <a:pt x="2633230" y="154482"/>
                  </a:lnTo>
                  <a:lnTo>
                    <a:pt x="2632913" y="154482"/>
                  </a:lnTo>
                  <a:lnTo>
                    <a:pt x="2639517" y="153212"/>
                  </a:lnTo>
                  <a:lnTo>
                    <a:pt x="2638704" y="151942"/>
                  </a:lnTo>
                  <a:lnTo>
                    <a:pt x="2638552" y="150672"/>
                  </a:lnTo>
                  <a:lnTo>
                    <a:pt x="2639149" y="150672"/>
                  </a:lnTo>
                  <a:lnTo>
                    <a:pt x="2640203" y="149402"/>
                  </a:lnTo>
                  <a:lnTo>
                    <a:pt x="2642082" y="149402"/>
                  </a:lnTo>
                  <a:lnTo>
                    <a:pt x="2642070" y="148132"/>
                  </a:lnTo>
                  <a:lnTo>
                    <a:pt x="2642070" y="146862"/>
                  </a:lnTo>
                  <a:lnTo>
                    <a:pt x="2638882" y="146862"/>
                  </a:lnTo>
                  <a:lnTo>
                    <a:pt x="2639085" y="144322"/>
                  </a:lnTo>
                  <a:lnTo>
                    <a:pt x="2639288" y="141782"/>
                  </a:lnTo>
                  <a:lnTo>
                    <a:pt x="2640711" y="141782"/>
                  </a:lnTo>
                  <a:lnTo>
                    <a:pt x="2642057" y="140512"/>
                  </a:lnTo>
                  <a:lnTo>
                    <a:pt x="2642336" y="137972"/>
                  </a:lnTo>
                  <a:lnTo>
                    <a:pt x="2636926" y="137972"/>
                  </a:lnTo>
                  <a:lnTo>
                    <a:pt x="2637040" y="139242"/>
                  </a:lnTo>
                  <a:lnTo>
                    <a:pt x="2635834" y="137972"/>
                  </a:lnTo>
                  <a:lnTo>
                    <a:pt x="2634831" y="136702"/>
                  </a:lnTo>
                  <a:lnTo>
                    <a:pt x="2634818" y="135432"/>
                  </a:lnTo>
                  <a:lnTo>
                    <a:pt x="2636710" y="135432"/>
                  </a:lnTo>
                  <a:lnTo>
                    <a:pt x="2636888" y="137604"/>
                  </a:lnTo>
                  <a:lnTo>
                    <a:pt x="2637193" y="136702"/>
                  </a:lnTo>
                  <a:lnTo>
                    <a:pt x="2638996" y="136702"/>
                  </a:lnTo>
                  <a:lnTo>
                    <a:pt x="2639733" y="135432"/>
                  </a:lnTo>
                  <a:lnTo>
                    <a:pt x="2638463" y="134162"/>
                  </a:lnTo>
                  <a:lnTo>
                    <a:pt x="2637840" y="133540"/>
                  </a:lnTo>
                  <a:lnTo>
                    <a:pt x="2637840" y="134162"/>
                  </a:lnTo>
                  <a:lnTo>
                    <a:pt x="2637764" y="135432"/>
                  </a:lnTo>
                  <a:lnTo>
                    <a:pt x="2637244" y="135432"/>
                  </a:lnTo>
                  <a:lnTo>
                    <a:pt x="2635643" y="134162"/>
                  </a:lnTo>
                  <a:lnTo>
                    <a:pt x="2637840" y="134162"/>
                  </a:lnTo>
                  <a:lnTo>
                    <a:pt x="2637840" y="133540"/>
                  </a:lnTo>
                  <a:lnTo>
                    <a:pt x="2637205" y="132892"/>
                  </a:lnTo>
                  <a:lnTo>
                    <a:pt x="2637434" y="131622"/>
                  </a:lnTo>
                  <a:lnTo>
                    <a:pt x="2639618" y="131622"/>
                  </a:lnTo>
                  <a:lnTo>
                    <a:pt x="2644495" y="132892"/>
                  </a:lnTo>
                  <a:lnTo>
                    <a:pt x="2641930" y="135432"/>
                  </a:lnTo>
                  <a:lnTo>
                    <a:pt x="2643289" y="135432"/>
                  </a:lnTo>
                  <a:lnTo>
                    <a:pt x="2644356" y="136702"/>
                  </a:lnTo>
                  <a:lnTo>
                    <a:pt x="2645168" y="134162"/>
                  </a:lnTo>
                  <a:lnTo>
                    <a:pt x="2643619" y="130352"/>
                  </a:lnTo>
                  <a:lnTo>
                    <a:pt x="2644025" y="125272"/>
                  </a:lnTo>
                  <a:lnTo>
                    <a:pt x="2644330" y="121462"/>
                  </a:lnTo>
                  <a:lnTo>
                    <a:pt x="2641816" y="121462"/>
                  </a:lnTo>
                  <a:lnTo>
                    <a:pt x="2645410" y="120192"/>
                  </a:lnTo>
                  <a:lnTo>
                    <a:pt x="2644902" y="115112"/>
                  </a:lnTo>
                  <a:lnTo>
                    <a:pt x="2644787" y="113842"/>
                  </a:lnTo>
                  <a:lnTo>
                    <a:pt x="2644241" y="112572"/>
                  </a:lnTo>
                  <a:lnTo>
                    <a:pt x="2642247" y="112572"/>
                  </a:lnTo>
                  <a:lnTo>
                    <a:pt x="2642247" y="117652"/>
                  </a:lnTo>
                  <a:lnTo>
                    <a:pt x="2640457" y="118922"/>
                  </a:lnTo>
                  <a:lnTo>
                    <a:pt x="2638260" y="118922"/>
                  </a:lnTo>
                  <a:lnTo>
                    <a:pt x="2637142" y="120192"/>
                  </a:lnTo>
                  <a:lnTo>
                    <a:pt x="2636558" y="121462"/>
                  </a:lnTo>
                  <a:lnTo>
                    <a:pt x="2638209" y="120192"/>
                  </a:lnTo>
                  <a:lnTo>
                    <a:pt x="2640546" y="120192"/>
                  </a:lnTo>
                  <a:lnTo>
                    <a:pt x="2640177" y="121462"/>
                  </a:lnTo>
                  <a:lnTo>
                    <a:pt x="2637231" y="121462"/>
                  </a:lnTo>
                  <a:lnTo>
                    <a:pt x="2637231" y="125272"/>
                  </a:lnTo>
                  <a:lnTo>
                    <a:pt x="2634183" y="125272"/>
                  </a:lnTo>
                  <a:lnTo>
                    <a:pt x="2634221" y="122732"/>
                  </a:lnTo>
                  <a:lnTo>
                    <a:pt x="2635288" y="122732"/>
                  </a:lnTo>
                  <a:lnTo>
                    <a:pt x="2637231" y="125272"/>
                  </a:lnTo>
                  <a:lnTo>
                    <a:pt x="2637231" y="121462"/>
                  </a:lnTo>
                  <a:lnTo>
                    <a:pt x="2636558" y="121462"/>
                  </a:lnTo>
                  <a:lnTo>
                    <a:pt x="2634284" y="121462"/>
                  </a:lnTo>
                  <a:lnTo>
                    <a:pt x="2634259" y="120192"/>
                  </a:lnTo>
                  <a:lnTo>
                    <a:pt x="2634170" y="118922"/>
                  </a:lnTo>
                  <a:lnTo>
                    <a:pt x="2634475" y="117652"/>
                  </a:lnTo>
                  <a:lnTo>
                    <a:pt x="2634881" y="117652"/>
                  </a:lnTo>
                  <a:lnTo>
                    <a:pt x="2634297" y="116382"/>
                  </a:lnTo>
                  <a:lnTo>
                    <a:pt x="2636329" y="115112"/>
                  </a:lnTo>
                  <a:lnTo>
                    <a:pt x="2638285" y="113842"/>
                  </a:lnTo>
                  <a:lnTo>
                    <a:pt x="2637383" y="113842"/>
                  </a:lnTo>
                  <a:lnTo>
                    <a:pt x="2638006" y="112572"/>
                  </a:lnTo>
                  <a:lnTo>
                    <a:pt x="2642146" y="113842"/>
                  </a:lnTo>
                  <a:lnTo>
                    <a:pt x="2638590" y="113842"/>
                  </a:lnTo>
                  <a:lnTo>
                    <a:pt x="2638602" y="115112"/>
                  </a:lnTo>
                  <a:lnTo>
                    <a:pt x="2638907" y="116382"/>
                  </a:lnTo>
                  <a:lnTo>
                    <a:pt x="2639288" y="116382"/>
                  </a:lnTo>
                  <a:lnTo>
                    <a:pt x="2640139" y="115112"/>
                  </a:lnTo>
                  <a:lnTo>
                    <a:pt x="2641219" y="116382"/>
                  </a:lnTo>
                  <a:lnTo>
                    <a:pt x="2640050" y="116382"/>
                  </a:lnTo>
                  <a:lnTo>
                    <a:pt x="2638247" y="117652"/>
                  </a:lnTo>
                  <a:lnTo>
                    <a:pt x="2642247" y="117652"/>
                  </a:lnTo>
                  <a:lnTo>
                    <a:pt x="2642247" y="112572"/>
                  </a:lnTo>
                  <a:lnTo>
                    <a:pt x="2641676" y="112572"/>
                  </a:lnTo>
                  <a:lnTo>
                    <a:pt x="2641790" y="110032"/>
                  </a:lnTo>
                  <a:lnTo>
                    <a:pt x="2644838" y="110032"/>
                  </a:lnTo>
                  <a:lnTo>
                    <a:pt x="2640876" y="108762"/>
                  </a:lnTo>
                  <a:lnTo>
                    <a:pt x="2642095" y="107492"/>
                  </a:lnTo>
                  <a:lnTo>
                    <a:pt x="2643327" y="106222"/>
                  </a:lnTo>
                  <a:lnTo>
                    <a:pt x="2644127" y="104952"/>
                  </a:lnTo>
                  <a:lnTo>
                    <a:pt x="2641879" y="103682"/>
                  </a:lnTo>
                  <a:lnTo>
                    <a:pt x="2642844" y="103682"/>
                  </a:lnTo>
                  <a:lnTo>
                    <a:pt x="2641320" y="102412"/>
                  </a:lnTo>
                  <a:lnTo>
                    <a:pt x="2644051" y="102412"/>
                  </a:lnTo>
                  <a:lnTo>
                    <a:pt x="2644229" y="101142"/>
                  </a:lnTo>
                  <a:lnTo>
                    <a:pt x="2640330" y="101142"/>
                  </a:lnTo>
                  <a:lnTo>
                    <a:pt x="2637218" y="102412"/>
                  </a:lnTo>
                  <a:lnTo>
                    <a:pt x="2638945" y="99872"/>
                  </a:lnTo>
                  <a:lnTo>
                    <a:pt x="2640914" y="99872"/>
                  </a:lnTo>
                  <a:lnTo>
                    <a:pt x="2640990" y="98602"/>
                  </a:lnTo>
                  <a:lnTo>
                    <a:pt x="2639085" y="98602"/>
                  </a:lnTo>
                  <a:lnTo>
                    <a:pt x="2638691" y="97332"/>
                  </a:lnTo>
                  <a:lnTo>
                    <a:pt x="2638641" y="96062"/>
                  </a:lnTo>
                  <a:lnTo>
                    <a:pt x="2638602" y="94792"/>
                  </a:lnTo>
                  <a:lnTo>
                    <a:pt x="2638412" y="92252"/>
                  </a:lnTo>
                  <a:lnTo>
                    <a:pt x="2639631" y="93522"/>
                  </a:lnTo>
                  <a:lnTo>
                    <a:pt x="2641854" y="96062"/>
                  </a:lnTo>
                  <a:lnTo>
                    <a:pt x="2645689" y="94792"/>
                  </a:lnTo>
                  <a:lnTo>
                    <a:pt x="2643644" y="93522"/>
                  </a:lnTo>
                  <a:lnTo>
                    <a:pt x="2643035" y="92252"/>
                  </a:lnTo>
                  <a:lnTo>
                    <a:pt x="2644991" y="92252"/>
                  </a:lnTo>
                  <a:lnTo>
                    <a:pt x="2644952" y="88442"/>
                  </a:lnTo>
                  <a:lnTo>
                    <a:pt x="2643517" y="88442"/>
                  </a:lnTo>
                  <a:lnTo>
                    <a:pt x="2641816" y="85902"/>
                  </a:lnTo>
                  <a:lnTo>
                    <a:pt x="2641777" y="92252"/>
                  </a:lnTo>
                  <a:lnTo>
                    <a:pt x="2640647" y="90982"/>
                  </a:lnTo>
                  <a:lnTo>
                    <a:pt x="2632341" y="90982"/>
                  </a:lnTo>
                  <a:lnTo>
                    <a:pt x="2631135" y="90982"/>
                  </a:lnTo>
                  <a:lnTo>
                    <a:pt x="2629700" y="90982"/>
                  </a:lnTo>
                  <a:lnTo>
                    <a:pt x="2629484" y="92252"/>
                  </a:lnTo>
                  <a:lnTo>
                    <a:pt x="2632087" y="92252"/>
                  </a:lnTo>
                  <a:lnTo>
                    <a:pt x="2630970" y="93522"/>
                  </a:lnTo>
                  <a:lnTo>
                    <a:pt x="2634043" y="93522"/>
                  </a:lnTo>
                  <a:lnTo>
                    <a:pt x="2634196" y="94792"/>
                  </a:lnTo>
                  <a:lnTo>
                    <a:pt x="2633307" y="95364"/>
                  </a:lnTo>
                  <a:lnTo>
                    <a:pt x="2633307" y="141782"/>
                  </a:lnTo>
                  <a:lnTo>
                    <a:pt x="2633014" y="143052"/>
                  </a:lnTo>
                  <a:lnTo>
                    <a:pt x="2632037" y="143052"/>
                  </a:lnTo>
                  <a:lnTo>
                    <a:pt x="2631198" y="141782"/>
                  </a:lnTo>
                  <a:lnTo>
                    <a:pt x="2633307" y="141782"/>
                  </a:lnTo>
                  <a:lnTo>
                    <a:pt x="2633307" y="95364"/>
                  </a:lnTo>
                  <a:lnTo>
                    <a:pt x="2633103" y="95491"/>
                  </a:lnTo>
                  <a:lnTo>
                    <a:pt x="2633103" y="122732"/>
                  </a:lnTo>
                  <a:lnTo>
                    <a:pt x="2632341" y="124002"/>
                  </a:lnTo>
                  <a:lnTo>
                    <a:pt x="2631897" y="125272"/>
                  </a:lnTo>
                  <a:lnTo>
                    <a:pt x="2631744" y="125272"/>
                  </a:lnTo>
                  <a:lnTo>
                    <a:pt x="2626563" y="121462"/>
                  </a:lnTo>
                  <a:lnTo>
                    <a:pt x="2631770" y="126542"/>
                  </a:lnTo>
                  <a:lnTo>
                    <a:pt x="2630284" y="126187"/>
                  </a:lnTo>
                  <a:lnTo>
                    <a:pt x="2630284" y="131622"/>
                  </a:lnTo>
                  <a:lnTo>
                    <a:pt x="2628823" y="131178"/>
                  </a:lnTo>
                  <a:lnTo>
                    <a:pt x="2628823" y="158292"/>
                  </a:lnTo>
                  <a:lnTo>
                    <a:pt x="2627757" y="159562"/>
                  </a:lnTo>
                  <a:lnTo>
                    <a:pt x="2627401" y="158991"/>
                  </a:lnTo>
                  <a:lnTo>
                    <a:pt x="2627401" y="159600"/>
                  </a:lnTo>
                  <a:lnTo>
                    <a:pt x="2626004" y="160261"/>
                  </a:lnTo>
                  <a:lnTo>
                    <a:pt x="2626004" y="164642"/>
                  </a:lnTo>
                  <a:lnTo>
                    <a:pt x="2625712" y="165912"/>
                  </a:lnTo>
                  <a:lnTo>
                    <a:pt x="2624353" y="165912"/>
                  </a:lnTo>
                  <a:lnTo>
                    <a:pt x="2622727" y="167182"/>
                  </a:lnTo>
                  <a:lnTo>
                    <a:pt x="2623451" y="165912"/>
                  </a:lnTo>
                  <a:lnTo>
                    <a:pt x="2626004" y="164642"/>
                  </a:lnTo>
                  <a:lnTo>
                    <a:pt x="2626004" y="160261"/>
                  </a:lnTo>
                  <a:lnTo>
                    <a:pt x="2624747" y="160832"/>
                  </a:lnTo>
                  <a:lnTo>
                    <a:pt x="2624721" y="158737"/>
                  </a:lnTo>
                  <a:lnTo>
                    <a:pt x="2626017" y="159562"/>
                  </a:lnTo>
                  <a:lnTo>
                    <a:pt x="2627299" y="159562"/>
                  </a:lnTo>
                  <a:lnTo>
                    <a:pt x="2627401" y="158991"/>
                  </a:lnTo>
                  <a:lnTo>
                    <a:pt x="2626982" y="158292"/>
                  </a:lnTo>
                  <a:lnTo>
                    <a:pt x="2626296" y="157022"/>
                  </a:lnTo>
                  <a:lnTo>
                    <a:pt x="2626741" y="157022"/>
                  </a:lnTo>
                  <a:lnTo>
                    <a:pt x="2628823" y="158292"/>
                  </a:lnTo>
                  <a:lnTo>
                    <a:pt x="2628823" y="131178"/>
                  </a:lnTo>
                  <a:lnTo>
                    <a:pt x="2628506" y="131076"/>
                  </a:lnTo>
                  <a:lnTo>
                    <a:pt x="2628506" y="137972"/>
                  </a:lnTo>
                  <a:lnTo>
                    <a:pt x="2626677" y="137972"/>
                  </a:lnTo>
                  <a:lnTo>
                    <a:pt x="2626322" y="136702"/>
                  </a:lnTo>
                  <a:lnTo>
                    <a:pt x="2627503" y="136702"/>
                  </a:lnTo>
                  <a:lnTo>
                    <a:pt x="2628506" y="137972"/>
                  </a:lnTo>
                  <a:lnTo>
                    <a:pt x="2628506" y="131076"/>
                  </a:lnTo>
                  <a:lnTo>
                    <a:pt x="2626220" y="130352"/>
                  </a:lnTo>
                  <a:lnTo>
                    <a:pt x="2625750" y="130352"/>
                  </a:lnTo>
                  <a:lnTo>
                    <a:pt x="2625750" y="136702"/>
                  </a:lnTo>
                  <a:lnTo>
                    <a:pt x="2625674" y="139242"/>
                  </a:lnTo>
                  <a:lnTo>
                    <a:pt x="2623426" y="137972"/>
                  </a:lnTo>
                  <a:lnTo>
                    <a:pt x="2622664" y="137972"/>
                  </a:lnTo>
                  <a:lnTo>
                    <a:pt x="2623185" y="136702"/>
                  </a:lnTo>
                  <a:lnTo>
                    <a:pt x="2625750" y="136702"/>
                  </a:lnTo>
                  <a:lnTo>
                    <a:pt x="2625750" y="130352"/>
                  </a:lnTo>
                  <a:lnTo>
                    <a:pt x="2624086" y="130352"/>
                  </a:lnTo>
                  <a:lnTo>
                    <a:pt x="2624239" y="129082"/>
                  </a:lnTo>
                  <a:lnTo>
                    <a:pt x="2626436" y="129082"/>
                  </a:lnTo>
                  <a:lnTo>
                    <a:pt x="2626360" y="127812"/>
                  </a:lnTo>
                  <a:lnTo>
                    <a:pt x="2628417" y="127812"/>
                  </a:lnTo>
                  <a:lnTo>
                    <a:pt x="2628366" y="129082"/>
                  </a:lnTo>
                  <a:lnTo>
                    <a:pt x="2628938" y="129082"/>
                  </a:lnTo>
                  <a:lnTo>
                    <a:pt x="2630284" y="131622"/>
                  </a:lnTo>
                  <a:lnTo>
                    <a:pt x="2630284" y="126187"/>
                  </a:lnTo>
                  <a:lnTo>
                    <a:pt x="2626537" y="125272"/>
                  </a:lnTo>
                  <a:lnTo>
                    <a:pt x="2625369" y="125272"/>
                  </a:lnTo>
                  <a:lnTo>
                    <a:pt x="2625369" y="126542"/>
                  </a:lnTo>
                  <a:lnTo>
                    <a:pt x="2625356" y="127812"/>
                  </a:lnTo>
                  <a:lnTo>
                    <a:pt x="2623235" y="127812"/>
                  </a:lnTo>
                  <a:lnTo>
                    <a:pt x="2623515" y="126542"/>
                  </a:lnTo>
                  <a:lnTo>
                    <a:pt x="2625369" y="126542"/>
                  </a:lnTo>
                  <a:lnTo>
                    <a:pt x="2625369" y="125272"/>
                  </a:lnTo>
                  <a:lnTo>
                    <a:pt x="2624340" y="125272"/>
                  </a:lnTo>
                  <a:lnTo>
                    <a:pt x="2624366" y="122732"/>
                  </a:lnTo>
                  <a:lnTo>
                    <a:pt x="2624582" y="120192"/>
                  </a:lnTo>
                  <a:lnTo>
                    <a:pt x="2622550" y="120192"/>
                  </a:lnTo>
                  <a:lnTo>
                    <a:pt x="2622029" y="121462"/>
                  </a:lnTo>
                  <a:lnTo>
                    <a:pt x="2622067" y="125272"/>
                  </a:lnTo>
                  <a:lnTo>
                    <a:pt x="2619476" y="122732"/>
                  </a:lnTo>
                  <a:lnTo>
                    <a:pt x="2620378" y="121462"/>
                  </a:lnTo>
                  <a:lnTo>
                    <a:pt x="2620810" y="121462"/>
                  </a:lnTo>
                  <a:lnTo>
                    <a:pt x="2620518" y="117652"/>
                  </a:lnTo>
                  <a:lnTo>
                    <a:pt x="2621991" y="117652"/>
                  </a:lnTo>
                  <a:lnTo>
                    <a:pt x="2622004" y="118922"/>
                  </a:lnTo>
                  <a:lnTo>
                    <a:pt x="2625102" y="118922"/>
                  </a:lnTo>
                  <a:lnTo>
                    <a:pt x="2626449" y="117652"/>
                  </a:lnTo>
                  <a:lnTo>
                    <a:pt x="2626677" y="121462"/>
                  </a:lnTo>
                  <a:lnTo>
                    <a:pt x="2631998" y="120192"/>
                  </a:lnTo>
                  <a:lnTo>
                    <a:pt x="2631262" y="121462"/>
                  </a:lnTo>
                  <a:lnTo>
                    <a:pt x="2630652" y="122732"/>
                  </a:lnTo>
                  <a:lnTo>
                    <a:pt x="2633103" y="122732"/>
                  </a:lnTo>
                  <a:lnTo>
                    <a:pt x="2633103" y="95491"/>
                  </a:lnTo>
                  <a:lnTo>
                    <a:pt x="2632748" y="95707"/>
                  </a:lnTo>
                  <a:lnTo>
                    <a:pt x="2632748" y="108762"/>
                  </a:lnTo>
                  <a:lnTo>
                    <a:pt x="2632684" y="110032"/>
                  </a:lnTo>
                  <a:lnTo>
                    <a:pt x="2630754" y="110032"/>
                  </a:lnTo>
                  <a:lnTo>
                    <a:pt x="2630678" y="108762"/>
                  </a:lnTo>
                  <a:lnTo>
                    <a:pt x="2632748" y="108762"/>
                  </a:lnTo>
                  <a:lnTo>
                    <a:pt x="2632748" y="95707"/>
                  </a:lnTo>
                  <a:lnTo>
                    <a:pt x="2632392" y="95935"/>
                  </a:lnTo>
                  <a:lnTo>
                    <a:pt x="2632392" y="102412"/>
                  </a:lnTo>
                  <a:lnTo>
                    <a:pt x="2629814" y="101142"/>
                  </a:lnTo>
                  <a:lnTo>
                    <a:pt x="2630640" y="99872"/>
                  </a:lnTo>
                  <a:lnTo>
                    <a:pt x="2630855" y="99872"/>
                  </a:lnTo>
                  <a:lnTo>
                    <a:pt x="2630855" y="98602"/>
                  </a:lnTo>
                  <a:lnTo>
                    <a:pt x="2632354" y="98602"/>
                  </a:lnTo>
                  <a:lnTo>
                    <a:pt x="2632392" y="102412"/>
                  </a:lnTo>
                  <a:lnTo>
                    <a:pt x="2632392" y="95935"/>
                  </a:lnTo>
                  <a:lnTo>
                    <a:pt x="2632176" y="96062"/>
                  </a:lnTo>
                  <a:lnTo>
                    <a:pt x="2631643" y="94792"/>
                  </a:lnTo>
                  <a:lnTo>
                    <a:pt x="2630627" y="94399"/>
                  </a:lnTo>
                  <a:lnTo>
                    <a:pt x="2630627" y="97332"/>
                  </a:lnTo>
                  <a:lnTo>
                    <a:pt x="2628925" y="96062"/>
                  </a:lnTo>
                  <a:lnTo>
                    <a:pt x="2627579" y="96062"/>
                  </a:lnTo>
                  <a:lnTo>
                    <a:pt x="2627211" y="94792"/>
                  </a:lnTo>
                  <a:lnTo>
                    <a:pt x="2630259" y="94792"/>
                  </a:lnTo>
                  <a:lnTo>
                    <a:pt x="2630627" y="97332"/>
                  </a:lnTo>
                  <a:lnTo>
                    <a:pt x="2630627" y="94399"/>
                  </a:lnTo>
                  <a:lnTo>
                    <a:pt x="2628442" y="93522"/>
                  </a:lnTo>
                  <a:lnTo>
                    <a:pt x="2628201" y="92252"/>
                  </a:lnTo>
                  <a:lnTo>
                    <a:pt x="2629903" y="89839"/>
                  </a:lnTo>
                  <a:lnTo>
                    <a:pt x="2629839" y="89712"/>
                  </a:lnTo>
                  <a:lnTo>
                    <a:pt x="2628544" y="88442"/>
                  </a:lnTo>
                  <a:lnTo>
                    <a:pt x="2631821" y="87172"/>
                  </a:lnTo>
                  <a:lnTo>
                    <a:pt x="2632125" y="89839"/>
                  </a:lnTo>
                  <a:lnTo>
                    <a:pt x="2639618" y="89839"/>
                  </a:lnTo>
                  <a:lnTo>
                    <a:pt x="2638221" y="88442"/>
                  </a:lnTo>
                  <a:lnTo>
                    <a:pt x="2637307" y="87172"/>
                  </a:lnTo>
                  <a:lnTo>
                    <a:pt x="2638348" y="87172"/>
                  </a:lnTo>
                  <a:lnTo>
                    <a:pt x="2640507" y="85902"/>
                  </a:lnTo>
                  <a:lnTo>
                    <a:pt x="2639441" y="88442"/>
                  </a:lnTo>
                  <a:lnTo>
                    <a:pt x="2638983" y="88442"/>
                  </a:lnTo>
                  <a:lnTo>
                    <a:pt x="2641777" y="92252"/>
                  </a:lnTo>
                  <a:lnTo>
                    <a:pt x="2641777" y="85852"/>
                  </a:lnTo>
                  <a:lnTo>
                    <a:pt x="2641028" y="84632"/>
                  </a:lnTo>
                  <a:lnTo>
                    <a:pt x="2640241" y="83362"/>
                  </a:lnTo>
                  <a:lnTo>
                    <a:pt x="2639453" y="82092"/>
                  </a:lnTo>
                  <a:lnTo>
                    <a:pt x="2634119" y="83362"/>
                  </a:lnTo>
                  <a:lnTo>
                    <a:pt x="2633053" y="78282"/>
                  </a:lnTo>
                  <a:lnTo>
                    <a:pt x="2631389" y="80822"/>
                  </a:lnTo>
                  <a:lnTo>
                    <a:pt x="2631363" y="78282"/>
                  </a:lnTo>
                  <a:lnTo>
                    <a:pt x="2631351" y="77012"/>
                  </a:lnTo>
                  <a:lnTo>
                    <a:pt x="2631351" y="75742"/>
                  </a:lnTo>
                  <a:lnTo>
                    <a:pt x="2637244" y="79552"/>
                  </a:lnTo>
                  <a:lnTo>
                    <a:pt x="2635046" y="75742"/>
                  </a:lnTo>
                  <a:lnTo>
                    <a:pt x="2633802" y="74472"/>
                  </a:lnTo>
                  <a:lnTo>
                    <a:pt x="2635199" y="75742"/>
                  </a:lnTo>
                  <a:lnTo>
                    <a:pt x="2638755" y="74523"/>
                  </a:lnTo>
                  <a:lnTo>
                    <a:pt x="2640660" y="77012"/>
                  </a:lnTo>
                  <a:lnTo>
                    <a:pt x="2641168" y="75742"/>
                  </a:lnTo>
                  <a:lnTo>
                    <a:pt x="2642044" y="74472"/>
                  </a:lnTo>
                  <a:lnTo>
                    <a:pt x="2644864" y="74472"/>
                  </a:lnTo>
                  <a:lnTo>
                    <a:pt x="2642717" y="73202"/>
                  </a:lnTo>
                  <a:lnTo>
                    <a:pt x="2643987" y="70662"/>
                  </a:lnTo>
                  <a:lnTo>
                    <a:pt x="2645308" y="68338"/>
                  </a:lnTo>
                  <a:lnTo>
                    <a:pt x="2646388" y="69392"/>
                  </a:lnTo>
                  <a:lnTo>
                    <a:pt x="2646400" y="70662"/>
                  </a:lnTo>
                  <a:lnTo>
                    <a:pt x="2648305" y="69392"/>
                  </a:lnTo>
                  <a:lnTo>
                    <a:pt x="2647543" y="70662"/>
                  </a:lnTo>
                  <a:lnTo>
                    <a:pt x="2646883" y="71932"/>
                  </a:lnTo>
                  <a:lnTo>
                    <a:pt x="2648724" y="75742"/>
                  </a:lnTo>
                  <a:lnTo>
                    <a:pt x="2651683" y="75742"/>
                  </a:lnTo>
                  <a:lnTo>
                    <a:pt x="2653449" y="78282"/>
                  </a:lnTo>
                  <a:lnTo>
                    <a:pt x="2653246" y="79552"/>
                  </a:lnTo>
                  <a:lnTo>
                    <a:pt x="2653106" y="80822"/>
                  </a:lnTo>
                  <a:lnTo>
                    <a:pt x="2653957" y="82092"/>
                  </a:lnTo>
                  <a:lnTo>
                    <a:pt x="2656306" y="82092"/>
                  </a:lnTo>
                  <a:lnTo>
                    <a:pt x="2657538" y="84632"/>
                  </a:lnTo>
                  <a:lnTo>
                    <a:pt x="2656865" y="85902"/>
                  </a:lnTo>
                  <a:lnTo>
                    <a:pt x="2656192" y="85902"/>
                  </a:lnTo>
                  <a:lnTo>
                    <a:pt x="2657195" y="87172"/>
                  </a:lnTo>
                  <a:lnTo>
                    <a:pt x="2658859" y="88442"/>
                  </a:lnTo>
                  <a:lnTo>
                    <a:pt x="2659469" y="88442"/>
                  </a:lnTo>
                  <a:lnTo>
                    <a:pt x="2659710" y="89712"/>
                  </a:lnTo>
                  <a:lnTo>
                    <a:pt x="2660650" y="92252"/>
                  </a:lnTo>
                  <a:lnTo>
                    <a:pt x="2664752" y="89712"/>
                  </a:lnTo>
                  <a:lnTo>
                    <a:pt x="2662415" y="94792"/>
                  </a:lnTo>
                  <a:lnTo>
                    <a:pt x="2661767" y="97332"/>
                  </a:lnTo>
                  <a:lnTo>
                    <a:pt x="2662986" y="98602"/>
                  </a:lnTo>
                  <a:lnTo>
                    <a:pt x="2663367" y="98602"/>
                  </a:lnTo>
                  <a:lnTo>
                    <a:pt x="2663393" y="99872"/>
                  </a:lnTo>
                  <a:lnTo>
                    <a:pt x="2665742" y="101142"/>
                  </a:lnTo>
                  <a:lnTo>
                    <a:pt x="2668600" y="99872"/>
                  </a:lnTo>
                  <a:lnTo>
                    <a:pt x="2668727" y="104952"/>
                  </a:lnTo>
                  <a:lnTo>
                    <a:pt x="2671013" y="104952"/>
                  </a:lnTo>
                  <a:lnTo>
                    <a:pt x="2671038" y="108762"/>
                  </a:lnTo>
                  <a:lnTo>
                    <a:pt x="2673312" y="108762"/>
                  </a:lnTo>
                  <a:lnTo>
                    <a:pt x="2673362" y="112572"/>
                  </a:lnTo>
                  <a:lnTo>
                    <a:pt x="2676372" y="112572"/>
                  </a:lnTo>
                  <a:lnTo>
                    <a:pt x="2676398" y="113842"/>
                  </a:lnTo>
                  <a:lnTo>
                    <a:pt x="2674721" y="113842"/>
                  </a:lnTo>
                  <a:lnTo>
                    <a:pt x="2675737" y="115112"/>
                  </a:lnTo>
                  <a:lnTo>
                    <a:pt x="2673540" y="115112"/>
                  </a:lnTo>
                  <a:lnTo>
                    <a:pt x="2680157" y="122732"/>
                  </a:lnTo>
                  <a:lnTo>
                    <a:pt x="2678950" y="122732"/>
                  </a:lnTo>
                  <a:lnTo>
                    <a:pt x="2680982" y="124002"/>
                  </a:lnTo>
                  <a:lnTo>
                    <a:pt x="2684234" y="126542"/>
                  </a:lnTo>
                  <a:lnTo>
                    <a:pt x="2681046" y="127812"/>
                  </a:lnTo>
                  <a:lnTo>
                    <a:pt x="2685415" y="129082"/>
                  </a:lnTo>
                  <a:lnTo>
                    <a:pt x="2689009" y="130352"/>
                  </a:lnTo>
                  <a:lnTo>
                    <a:pt x="2687015" y="130352"/>
                  </a:lnTo>
                  <a:lnTo>
                    <a:pt x="2689314" y="131622"/>
                  </a:lnTo>
                  <a:lnTo>
                    <a:pt x="2690533" y="132892"/>
                  </a:lnTo>
                  <a:lnTo>
                    <a:pt x="2692336" y="132892"/>
                  </a:lnTo>
                  <a:lnTo>
                    <a:pt x="2693251" y="131622"/>
                  </a:lnTo>
                  <a:lnTo>
                    <a:pt x="2693987" y="131622"/>
                  </a:lnTo>
                  <a:lnTo>
                    <a:pt x="2693974" y="130352"/>
                  </a:lnTo>
                  <a:lnTo>
                    <a:pt x="2695105" y="129082"/>
                  </a:lnTo>
                  <a:lnTo>
                    <a:pt x="2695803" y="130352"/>
                  </a:lnTo>
                  <a:lnTo>
                    <a:pt x="2696184" y="131622"/>
                  </a:lnTo>
                  <a:lnTo>
                    <a:pt x="2696337" y="131622"/>
                  </a:lnTo>
                  <a:lnTo>
                    <a:pt x="2696705" y="130352"/>
                  </a:lnTo>
                  <a:lnTo>
                    <a:pt x="2697454" y="130352"/>
                  </a:lnTo>
                  <a:lnTo>
                    <a:pt x="2699893" y="131622"/>
                  </a:lnTo>
                  <a:lnTo>
                    <a:pt x="2699537" y="132892"/>
                  </a:lnTo>
                  <a:lnTo>
                    <a:pt x="2699181" y="135432"/>
                  </a:lnTo>
                  <a:lnTo>
                    <a:pt x="2699131" y="136702"/>
                  </a:lnTo>
                  <a:lnTo>
                    <a:pt x="2699639" y="137972"/>
                  </a:lnTo>
                  <a:lnTo>
                    <a:pt x="2703144" y="137972"/>
                  </a:lnTo>
                  <a:lnTo>
                    <a:pt x="2703106" y="135432"/>
                  </a:lnTo>
                  <a:lnTo>
                    <a:pt x="2703398" y="134162"/>
                  </a:lnTo>
                  <a:lnTo>
                    <a:pt x="2705836" y="134162"/>
                  </a:lnTo>
                  <a:lnTo>
                    <a:pt x="2703144" y="137972"/>
                  </a:lnTo>
                  <a:lnTo>
                    <a:pt x="2707805" y="137972"/>
                  </a:lnTo>
                  <a:lnTo>
                    <a:pt x="2707144" y="136702"/>
                  </a:lnTo>
                  <a:lnTo>
                    <a:pt x="2706598" y="136702"/>
                  </a:lnTo>
                  <a:lnTo>
                    <a:pt x="2708338" y="135432"/>
                  </a:lnTo>
                  <a:lnTo>
                    <a:pt x="2710764" y="136702"/>
                  </a:lnTo>
                  <a:lnTo>
                    <a:pt x="2711132" y="136702"/>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9" name="Google Shape;669;p12"/>
            <p:cNvSpPr/>
            <p:nvPr/>
          </p:nvSpPr>
          <p:spPr>
            <a:xfrm>
              <a:off x="9674187" y="3638359"/>
              <a:ext cx="19685" cy="433705"/>
            </a:xfrm>
            <a:custGeom>
              <a:rect b="b" l="l" r="r" t="t"/>
              <a:pathLst>
                <a:path extrusionOk="0" h="433704" w="19684">
                  <a:moveTo>
                    <a:pt x="2603" y="2451"/>
                  </a:moveTo>
                  <a:lnTo>
                    <a:pt x="2590" y="1676"/>
                  </a:lnTo>
                  <a:lnTo>
                    <a:pt x="2578" y="368"/>
                  </a:lnTo>
                  <a:lnTo>
                    <a:pt x="0" y="0"/>
                  </a:lnTo>
                  <a:lnTo>
                    <a:pt x="850" y="1574"/>
                  </a:lnTo>
                  <a:lnTo>
                    <a:pt x="1308" y="2438"/>
                  </a:lnTo>
                  <a:lnTo>
                    <a:pt x="2603" y="2451"/>
                  </a:lnTo>
                  <a:close/>
                </a:path>
                <a:path extrusionOk="0" h="433704" w="19684">
                  <a:moveTo>
                    <a:pt x="7137" y="432676"/>
                  </a:moveTo>
                  <a:lnTo>
                    <a:pt x="5994" y="432574"/>
                  </a:lnTo>
                  <a:lnTo>
                    <a:pt x="5054" y="432498"/>
                  </a:lnTo>
                  <a:lnTo>
                    <a:pt x="4927" y="433489"/>
                  </a:lnTo>
                  <a:lnTo>
                    <a:pt x="6007" y="433260"/>
                  </a:lnTo>
                  <a:lnTo>
                    <a:pt x="6845" y="433031"/>
                  </a:lnTo>
                  <a:lnTo>
                    <a:pt x="7137" y="432676"/>
                  </a:lnTo>
                  <a:close/>
                </a:path>
                <a:path extrusionOk="0" h="433704" w="19684">
                  <a:moveTo>
                    <a:pt x="14135" y="394360"/>
                  </a:moveTo>
                  <a:lnTo>
                    <a:pt x="14109" y="392734"/>
                  </a:lnTo>
                  <a:lnTo>
                    <a:pt x="13106" y="393001"/>
                  </a:lnTo>
                  <a:lnTo>
                    <a:pt x="12230" y="393192"/>
                  </a:lnTo>
                  <a:lnTo>
                    <a:pt x="12052" y="393509"/>
                  </a:lnTo>
                  <a:lnTo>
                    <a:pt x="13119" y="393915"/>
                  </a:lnTo>
                  <a:lnTo>
                    <a:pt x="14135" y="394360"/>
                  </a:lnTo>
                  <a:close/>
                </a:path>
                <a:path extrusionOk="0" h="433704" w="19684">
                  <a:moveTo>
                    <a:pt x="14884" y="258127"/>
                  </a:moveTo>
                  <a:lnTo>
                    <a:pt x="13296" y="257048"/>
                  </a:lnTo>
                  <a:lnTo>
                    <a:pt x="11264" y="259588"/>
                  </a:lnTo>
                  <a:lnTo>
                    <a:pt x="13017" y="259740"/>
                  </a:lnTo>
                  <a:lnTo>
                    <a:pt x="13931" y="259816"/>
                  </a:lnTo>
                  <a:lnTo>
                    <a:pt x="14884" y="258127"/>
                  </a:lnTo>
                  <a:close/>
                </a:path>
                <a:path extrusionOk="0" h="433704" w="19684">
                  <a:moveTo>
                    <a:pt x="18618" y="267411"/>
                  </a:moveTo>
                  <a:lnTo>
                    <a:pt x="17259" y="266280"/>
                  </a:lnTo>
                  <a:lnTo>
                    <a:pt x="16268" y="265328"/>
                  </a:lnTo>
                  <a:lnTo>
                    <a:pt x="16205" y="266827"/>
                  </a:lnTo>
                  <a:lnTo>
                    <a:pt x="16217" y="267639"/>
                  </a:lnTo>
                  <a:lnTo>
                    <a:pt x="16446" y="268160"/>
                  </a:lnTo>
                  <a:lnTo>
                    <a:pt x="16751" y="267970"/>
                  </a:lnTo>
                  <a:lnTo>
                    <a:pt x="17716" y="267462"/>
                  </a:lnTo>
                  <a:lnTo>
                    <a:pt x="18618" y="267411"/>
                  </a:lnTo>
                  <a:close/>
                </a:path>
                <a:path extrusionOk="0" h="433704" w="19684">
                  <a:moveTo>
                    <a:pt x="19570" y="262585"/>
                  </a:moveTo>
                  <a:lnTo>
                    <a:pt x="17360" y="262394"/>
                  </a:lnTo>
                  <a:lnTo>
                    <a:pt x="18935" y="259346"/>
                  </a:lnTo>
                  <a:lnTo>
                    <a:pt x="16497" y="259130"/>
                  </a:lnTo>
                  <a:lnTo>
                    <a:pt x="15532" y="259054"/>
                  </a:lnTo>
                  <a:lnTo>
                    <a:pt x="15900" y="260311"/>
                  </a:lnTo>
                  <a:lnTo>
                    <a:pt x="16548" y="262331"/>
                  </a:lnTo>
                  <a:lnTo>
                    <a:pt x="15595" y="262242"/>
                  </a:lnTo>
                  <a:lnTo>
                    <a:pt x="16624" y="265049"/>
                  </a:lnTo>
                  <a:lnTo>
                    <a:pt x="17018" y="265087"/>
                  </a:lnTo>
                  <a:lnTo>
                    <a:pt x="17830" y="265163"/>
                  </a:lnTo>
                  <a:lnTo>
                    <a:pt x="19570" y="262585"/>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70" name="Google Shape;670;p12"/>
            <p:cNvPicPr preferRelativeResize="0"/>
            <p:nvPr/>
          </p:nvPicPr>
          <p:blipFill rotWithShape="1">
            <a:blip r:embed="rId16">
              <a:alphaModFix/>
            </a:blip>
            <a:srcRect b="0" l="0" r="0" t="0"/>
            <a:stretch/>
          </p:blipFill>
          <p:spPr>
            <a:xfrm>
              <a:off x="2710189" y="5571430"/>
              <a:ext cx="3043735" cy="1632047"/>
            </a:xfrm>
            <a:prstGeom prst="rect">
              <a:avLst/>
            </a:prstGeom>
            <a:noFill/>
            <a:ln>
              <a:noFill/>
            </a:ln>
          </p:spPr>
        </p:pic>
        <p:sp>
          <p:nvSpPr>
            <p:cNvPr id="671" name="Google Shape;671;p12"/>
            <p:cNvSpPr/>
            <p:nvPr/>
          </p:nvSpPr>
          <p:spPr>
            <a:xfrm>
              <a:off x="9688690" y="3550462"/>
              <a:ext cx="84455" cy="358775"/>
            </a:xfrm>
            <a:custGeom>
              <a:rect b="b" l="l" r="r" t="t"/>
              <a:pathLst>
                <a:path extrusionOk="0" h="358775" w="84454">
                  <a:moveTo>
                    <a:pt x="1193" y="215074"/>
                  </a:moveTo>
                  <a:lnTo>
                    <a:pt x="0" y="214274"/>
                  </a:lnTo>
                  <a:lnTo>
                    <a:pt x="190" y="215480"/>
                  </a:lnTo>
                  <a:lnTo>
                    <a:pt x="190" y="215976"/>
                  </a:lnTo>
                  <a:lnTo>
                    <a:pt x="419" y="216141"/>
                  </a:lnTo>
                  <a:lnTo>
                    <a:pt x="647" y="215798"/>
                  </a:lnTo>
                  <a:lnTo>
                    <a:pt x="1193" y="215074"/>
                  </a:lnTo>
                  <a:close/>
                </a:path>
                <a:path extrusionOk="0" h="358775" w="84454">
                  <a:moveTo>
                    <a:pt x="4279" y="356768"/>
                  </a:moveTo>
                  <a:lnTo>
                    <a:pt x="3238" y="356679"/>
                  </a:lnTo>
                  <a:lnTo>
                    <a:pt x="2247" y="356590"/>
                  </a:lnTo>
                  <a:lnTo>
                    <a:pt x="2197" y="358495"/>
                  </a:lnTo>
                  <a:lnTo>
                    <a:pt x="3251" y="358267"/>
                  </a:lnTo>
                  <a:lnTo>
                    <a:pt x="4178" y="358013"/>
                  </a:lnTo>
                  <a:lnTo>
                    <a:pt x="4279" y="356768"/>
                  </a:lnTo>
                  <a:close/>
                </a:path>
                <a:path extrusionOk="0" h="358775" w="84454">
                  <a:moveTo>
                    <a:pt x="4864" y="338429"/>
                  </a:moveTo>
                  <a:lnTo>
                    <a:pt x="3670" y="337629"/>
                  </a:lnTo>
                  <a:lnTo>
                    <a:pt x="3860" y="338836"/>
                  </a:lnTo>
                  <a:lnTo>
                    <a:pt x="3860" y="339331"/>
                  </a:lnTo>
                  <a:lnTo>
                    <a:pt x="4089" y="339496"/>
                  </a:lnTo>
                  <a:lnTo>
                    <a:pt x="4318" y="339153"/>
                  </a:lnTo>
                  <a:lnTo>
                    <a:pt x="4864" y="338429"/>
                  </a:lnTo>
                  <a:close/>
                </a:path>
                <a:path extrusionOk="0" h="358775" w="84454">
                  <a:moveTo>
                    <a:pt x="7086" y="283273"/>
                  </a:moveTo>
                  <a:lnTo>
                    <a:pt x="6400" y="282752"/>
                  </a:lnTo>
                  <a:lnTo>
                    <a:pt x="5181" y="281927"/>
                  </a:lnTo>
                  <a:lnTo>
                    <a:pt x="3784" y="282651"/>
                  </a:lnTo>
                  <a:lnTo>
                    <a:pt x="5346" y="283527"/>
                  </a:lnTo>
                  <a:lnTo>
                    <a:pt x="6184" y="283870"/>
                  </a:lnTo>
                  <a:lnTo>
                    <a:pt x="7086" y="283273"/>
                  </a:lnTo>
                  <a:close/>
                </a:path>
                <a:path extrusionOk="0" h="358775" w="84454">
                  <a:moveTo>
                    <a:pt x="7429" y="6070"/>
                  </a:moveTo>
                  <a:lnTo>
                    <a:pt x="4254" y="5791"/>
                  </a:lnTo>
                  <a:lnTo>
                    <a:pt x="4254" y="4432"/>
                  </a:lnTo>
                  <a:lnTo>
                    <a:pt x="6489" y="4622"/>
                  </a:lnTo>
                  <a:lnTo>
                    <a:pt x="3098" y="0"/>
                  </a:lnTo>
                  <a:lnTo>
                    <a:pt x="3149" y="4064"/>
                  </a:lnTo>
                  <a:lnTo>
                    <a:pt x="3187" y="7213"/>
                  </a:lnTo>
                  <a:lnTo>
                    <a:pt x="7429" y="6070"/>
                  </a:lnTo>
                  <a:close/>
                </a:path>
                <a:path extrusionOk="0" h="358775" w="84454">
                  <a:moveTo>
                    <a:pt x="8724" y="231838"/>
                  </a:moveTo>
                  <a:lnTo>
                    <a:pt x="6350" y="231622"/>
                  </a:lnTo>
                  <a:lnTo>
                    <a:pt x="4826" y="231495"/>
                  </a:lnTo>
                  <a:lnTo>
                    <a:pt x="4381" y="231952"/>
                  </a:lnTo>
                  <a:lnTo>
                    <a:pt x="5372" y="232587"/>
                  </a:lnTo>
                  <a:lnTo>
                    <a:pt x="6832" y="233667"/>
                  </a:lnTo>
                  <a:lnTo>
                    <a:pt x="8724" y="231838"/>
                  </a:lnTo>
                  <a:close/>
                </a:path>
                <a:path extrusionOk="0" h="358775" w="84454">
                  <a:moveTo>
                    <a:pt x="10134" y="80187"/>
                  </a:moveTo>
                  <a:lnTo>
                    <a:pt x="9994" y="80251"/>
                  </a:lnTo>
                  <a:lnTo>
                    <a:pt x="10134" y="80187"/>
                  </a:lnTo>
                  <a:close/>
                </a:path>
                <a:path extrusionOk="0" h="358775" w="84454">
                  <a:moveTo>
                    <a:pt x="10871" y="142265"/>
                  </a:moveTo>
                  <a:lnTo>
                    <a:pt x="10833" y="141211"/>
                  </a:lnTo>
                  <a:lnTo>
                    <a:pt x="9842" y="141122"/>
                  </a:lnTo>
                  <a:lnTo>
                    <a:pt x="8724" y="141033"/>
                  </a:lnTo>
                  <a:lnTo>
                    <a:pt x="9004" y="141478"/>
                  </a:lnTo>
                  <a:lnTo>
                    <a:pt x="9855" y="141808"/>
                  </a:lnTo>
                  <a:lnTo>
                    <a:pt x="10871" y="142265"/>
                  </a:lnTo>
                  <a:close/>
                </a:path>
                <a:path extrusionOk="0" h="358775" w="84454">
                  <a:moveTo>
                    <a:pt x="11544" y="81483"/>
                  </a:moveTo>
                  <a:lnTo>
                    <a:pt x="10452" y="81114"/>
                  </a:lnTo>
                  <a:lnTo>
                    <a:pt x="9055" y="80708"/>
                  </a:lnTo>
                  <a:lnTo>
                    <a:pt x="9829" y="80327"/>
                  </a:lnTo>
                  <a:lnTo>
                    <a:pt x="8851" y="80251"/>
                  </a:lnTo>
                  <a:lnTo>
                    <a:pt x="5232" y="79641"/>
                  </a:lnTo>
                  <a:lnTo>
                    <a:pt x="5537" y="80822"/>
                  </a:lnTo>
                  <a:lnTo>
                    <a:pt x="10007" y="81216"/>
                  </a:lnTo>
                  <a:lnTo>
                    <a:pt x="10642" y="82384"/>
                  </a:lnTo>
                  <a:lnTo>
                    <a:pt x="11391" y="83375"/>
                  </a:lnTo>
                  <a:lnTo>
                    <a:pt x="11391" y="82384"/>
                  </a:lnTo>
                  <a:lnTo>
                    <a:pt x="11544" y="81483"/>
                  </a:lnTo>
                  <a:close/>
                </a:path>
                <a:path extrusionOk="0" h="358775" w="84454">
                  <a:moveTo>
                    <a:pt x="12928" y="79527"/>
                  </a:moveTo>
                  <a:lnTo>
                    <a:pt x="12915" y="77762"/>
                  </a:lnTo>
                  <a:lnTo>
                    <a:pt x="10134" y="80187"/>
                  </a:lnTo>
                  <a:lnTo>
                    <a:pt x="11493" y="79527"/>
                  </a:lnTo>
                  <a:lnTo>
                    <a:pt x="12636" y="80035"/>
                  </a:lnTo>
                  <a:lnTo>
                    <a:pt x="12928" y="79832"/>
                  </a:lnTo>
                  <a:lnTo>
                    <a:pt x="12928" y="79527"/>
                  </a:lnTo>
                  <a:close/>
                </a:path>
                <a:path extrusionOk="0" h="358775" w="84454">
                  <a:moveTo>
                    <a:pt x="33248" y="54127"/>
                  </a:moveTo>
                  <a:lnTo>
                    <a:pt x="30911" y="53301"/>
                  </a:lnTo>
                  <a:lnTo>
                    <a:pt x="30251" y="53632"/>
                  </a:lnTo>
                  <a:lnTo>
                    <a:pt x="29959" y="53746"/>
                  </a:lnTo>
                  <a:lnTo>
                    <a:pt x="30416" y="53924"/>
                  </a:lnTo>
                  <a:lnTo>
                    <a:pt x="31242" y="53949"/>
                  </a:lnTo>
                  <a:lnTo>
                    <a:pt x="33248" y="54127"/>
                  </a:lnTo>
                  <a:close/>
                </a:path>
                <a:path extrusionOk="0" h="358775" w="84454">
                  <a:moveTo>
                    <a:pt x="42659" y="69507"/>
                  </a:moveTo>
                  <a:lnTo>
                    <a:pt x="41808" y="68516"/>
                  </a:lnTo>
                  <a:lnTo>
                    <a:pt x="40703" y="68427"/>
                  </a:lnTo>
                  <a:lnTo>
                    <a:pt x="39852" y="68351"/>
                  </a:lnTo>
                  <a:lnTo>
                    <a:pt x="39598" y="69240"/>
                  </a:lnTo>
                  <a:lnTo>
                    <a:pt x="41249" y="69380"/>
                  </a:lnTo>
                  <a:lnTo>
                    <a:pt x="42659" y="69507"/>
                  </a:lnTo>
                  <a:close/>
                </a:path>
                <a:path extrusionOk="0" h="358775" w="84454">
                  <a:moveTo>
                    <a:pt x="42710" y="74231"/>
                  </a:moveTo>
                  <a:lnTo>
                    <a:pt x="41643" y="70866"/>
                  </a:lnTo>
                  <a:lnTo>
                    <a:pt x="41567" y="70497"/>
                  </a:lnTo>
                  <a:lnTo>
                    <a:pt x="40068" y="71602"/>
                  </a:lnTo>
                  <a:lnTo>
                    <a:pt x="40068" y="72097"/>
                  </a:lnTo>
                  <a:lnTo>
                    <a:pt x="40068" y="72542"/>
                  </a:lnTo>
                  <a:lnTo>
                    <a:pt x="42710" y="74231"/>
                  </a:lnTo>
                  <a:close/>
                </a:path>
                <a:path extrusionOk="0" h="358775" w="84454">
                  <a:moveTo>
                    <a:pt x="66522" y="136588"/>
                  </a:moveTo>
                  <a:lnTo>
                    <a:pt x="62738" y="135724"/>
                  </a:lnTo>
                  <a:lnTo>
                    <a:pt x="62712" y="133946"/>
                  </a:lnTo>
                  <a:lnTo>
                    <a:pt x="62699" y="132676"/>
                  </a:lnTo>
                  <a:lnTo>
                    <a:pt x="61188" y="132715"/>
                  </a:lnTo>
                  <a:lnTo>
                    <a:pt x="61188" y="133362"/>
                  </a:lnTo>
                  <a:lnTo>
                    <a:pt x="61214" y="134670"/>
                  </a:lnTo>
                  <a:lnTo>
                    <a:pt x="58610" y="133794"/>
                  </a:lnTo>
                  <a:lnTo>
                    <a:pt x="59867" y="136017"/>
                  </a:lnTo>
                  <a:lnTo>
                    <a:pt x="60553" y="137261"/>
                  </a:lnTo>
                  <a:lnTo>
                    <a:pt x="62763" y="138087"/>
                  </a:lnTo>
                  <a:lnTo>
                    <a:pt x="62750" y="136906"/>
                  </a:lnTo>
                  <a:lnTo>
                    <a:pt x="63347" y="136677"/>
                  </a:lnTo>
                  <a:lnTo>
                    <a:pt x="66522" y="136588"/>
                  </a:lnTo>
                  <a:close/>
                </a:path>
                <a:path extrusionOk="0" h="358775" w="84454">
                  <a:moveTo>
                    <a:pt x="68021" y="115760"/>
                  </a:moveTo>
                  <a:lnTo>
                    <a:pt x="67170" y="114071"/>
                  </a:lnTo>
                  <a:lnTo>
                    <a:pt x="67195" y="116128"/>
                  </a:lnTo>
                  <a:lnTo>
                    <a:pt x="67208" y="116992"/>
                  </a:lnTo>
                  <a:lnTo>
                    <a:pt x="67360" y="117373"/>
                  </a:lnTo>
                  <a:lnTo>
                    <a:pt x="67576" y="116928"/>
                  </a:lnTo>
                  <a:lnTo>
                    <a:pt x="68021" y="115760"/>
                  </a:lnTo>
                  <a:close/>
                </a:path>
                <a:path extrusionOk="0" h="358775" w="84454">
                  <a:moveTo>
                    <a:pt x="69316" y="140754"/>
                  </a:moveTo>
                  <a:lnTo>
                    <a:pt x="67310" y="139712"/>
                  </a:lnTo>
                  <a:lnTo>
                    <a:pt x="67335" y="141859"/>
                  </a:lnTo>
                  <a:lnTo>
                    <a:pt x="68719" y="142341"/>
                  </a:lnTo>
                  <a:lnTo>
                    <a:pt x="69316" y="140754"/>
                  </a:lnTo>
                  <a:close/>
                </a:path>
                <a:path extrusionOk="0" h="358775" w="84454">
                  <a:moveTo>
                    <a:pt x="69456" y="140817"/>
                  </a:moveTo>
                  <a:lnTo>
                    <a:pt x="69430" y="140652"/>
                  </a:lnTo>
                  <a:lnTo>
                    <a:pt x="69456" y="140817"/>
                  </a:lnTo>
                  <a:close/>
                </a:path>
                <a:path extrusionOk="0" h="358775" w="84454">
                  <a:moveTo>
                    <a:pt x="73926" y="143497"/>
                  </a:moveTo>
                  <a:lnTo>
                    <a:pt x="73266" y="143002"/>
                  </a:lnTo>
                  <a:lnTo>
                    <a:pt x="72466" y="143370"/>
                  </a:lnTo>
                  <a:lnTo>
                    <a:pt x="73926" y="143497"/>
                  </a:lnTo>
                  <a:close/>
                </a:path>
                <a:path extrusionOk="0" h="358775" w="84454">
                  <a:moveTo>
                    <a:pt x="75666" y="121856"/>
                  </a:moveTo>
                  <a:lnTo>
                    <a:pt x="75653" y="120484"/>
                  </a:lnTo>
                  <a:lnTo>
                    <a:pt x="74663" y="120408"/>
                  </a:lnTo>
                  <a:lnTo>
                    <a:pt x="73660" y="120319"/>
                  </a:lnTo>
                  <a:lnTo>
                    <a:pt x="73672" y="121678"/>
                  </a:lnTo>
                  <a:lnTo>
                    <a:pt x="74676" y="121767"/>
                  </a:lnTo>
                  <a:lnTo>
                    <a:pt x="75666" y="121856"/>
                  </a:lnTo>
                  <a:close/>
                </a:path>
                <a:path extrusionOk="0" h="358775" w="84454">
                  <a:moveTo>
                    <a:pt x="78257" y="140677"/>
                  </a:moveTo>
                  <a:lnTo>
                    <a:pt x="74587" y="141147"/>
                  </a:lnTo>
                  <a:lnTo>
                    <a:pt x="73685" y="141211"/>
                  </a:lnTo>
                  <a:lnTo>
                    <a:pt x="71628" y="141033"/>
                  </a:lnTo>
                  <a:lnTo>
                    <a:pt x="70497" y="140931"/>
                  </a:lnTo>
                  <a:lnTo>
                    <a:pt x="69494" y="140843"/>
                  </a:lnTo>
                  <a:lnTo>
                    <a:pt x="69608" y="142392"/>
                  </a:lnTo>
                  <a:lnTo>
                    <a:pt x="71882" y="142684"/>
                  </a:lnTo>
                  <a:lnTo>
                    <a:pt x="71869" y="141973"/>
                  </a:lnTo>
                  <a:lnTo>
                    <a:pt x="73266" y="143002"/>
                  </a:lnTo>
                  <a:lnTo>
                    <a:pt x="77114" y="141211"/>
                  </a:lnTo>
                  <a:lnTo>
                    <a:pt x="78257" y="140677"/>
                  </a:lnTo>
                  <a:close/>
                </a:path>
                <a:path extrusionOk="0" h="358775" w="84454">
                  <a:moveTo>
                    <a:pt x="78778" y="144056"/>
                  </a:moveTo>
                  <a:lnTo>
                    <a:pt x="78625" y="143903"/>
                  </a:lnTo>
                  <a:lnTo>
                    <a:pt x="73926" y="143497"/>
                  </a:lnTo>
                  <a:lnTo>
                    <a:pt x="74853" y="144195"/>
                  </a:lnTo>
                  <a:lnTo>
                    <a:pt x="75018" y="145224"/>
                  </a:lnTo>
                  <a:lnTo>
                    <a:pt x="75018" y="145719"/>
                  </a:lnTo>
                  <a:lnTo>
                    <a:pt x="75247" y="145884"/>
                  </a:lnTo>
                  <a:lnTo>
                    <a:pt x="75476" y="145542"/>
                  </a:lnTo>
                  <a:lnTo>
                    <a:pt x="75895" y="144983"/>
                  </a:lnTo>
                  <a:lnTo>
                    <a:pt x="76352" y="145313"/>
                  </a:lnTo>
                  <a:lnTo>
                    <a:pt x="78778" y="144056"/>
                  </a:lnTo>
                  <a:close/>
                </a:path>
                <a:path extrusionOk="0" h="358775" w="84454">
                  <a:moveTo>
                    <a:pt x="83870" y="137007"/>
                  </a:moveTo>
                  <a:lnTo>
                    <a:pt x="82918" y="135966"/>
                  </a:lnTo>
                  <a:lnTo>
                    <a:pt x="80886" y="135788"/>
                  </a:lnTo>
                  <a:lnTo>
                    <a:pt x="80886" y="136334"/>
                  </a:lnTo>
                  <a:lnTo>
                    <a:pt x="80899" y="137109"/>
                  </a:lnTo>
                  <a:lnTo>
                    <a:pt x="79832" y="137706"/>
                  </a:lnTo>
                  <a:lnTo>
                    <a:pt x="81140" y="138493"/>
                  </a:lnTo>
                  <a:lnTo>
                    <a:pt x="82537" y="139357"/>
                  </a:lnTo>
                  <a:lnTo>
                    <a:pt x="83870" y="137007"/>
                  </a:lnTo>
                  <a:close/>
                </a:path>
                <a:path extrusionOk="0" h="358775" w="84454">
                  <a:moveTo>
                    <a:pt x="84239" y="142240"/>
                  </a:moveTo>
                  <a:lnTo>
                    <a:pt x="84213" y="140614"/>
                  </a:lnTo>
                  <a:lnTo>
                    <a:pt x="83210" y="140881"/>
                  </a:lnTo>
                  <a:lnTo>
                    <a:pt x="82334" y="141071"/>
                  </a:lnTo>
                  <a:lnTo>
                    <a:pt x="82156" y="141389"/>
                  </a:lnTo>
                  <a:lnTo>
                    <a:pt x="83223" y="141795"/>
                  </a:lnTo>
                  <a:lnTo>
                    <a:pt x="84239" y="14224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2" name="Google Shape;672;p12"/>
            <p:cNvSpPr/>
            <p:nvPr/>
          </p:nvSpPr>
          <p:spPr>
            <a:xfrm>
              <a:off x="6481799" y="3853798"/>
              <a:ext cx="1228725" cy="824865"/>
            </a:xfrm>
            <a:custGeom>
              <a:rect b="b" l="l" r="r" t="t"/>
              <a:pathLst>
                <a:path extrusionOk="0" h="824864" w="1228725">
                  <a:moveTo>
                    <a:pt x="1120330" y="0"/>
                  </a:moveTo>
                  <a:lnTo>
                    <a:pt x="108000" y="0"/>
                  </a:ln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73" name="Google Shape;673;p12"/>
          <p:cNvSpPr txBox="1"/>
          <p:nvPr/>
        </p:nvSpPr>
        <p:spPr>
          <a:xfrm>
            <a:off x="6625499" y="3979359"/>
            <a:ext cx="936625" cy="533400"/>
          </a:xfrm>
          <a:prstGeom prst="rect">
            <a:avLst/>
          </a:prstGeom>
          <a:noFill/>
          <a:ln>
            <a:noFill/>
          </a:ln>
        </p:spPr>
        <p:txBody>
          <a:bodyPr anchorCtr="0" anchor="t" bIns="0" lIns="0" spcFirstLastPara="1" rIns="0" wrap="square" tIns="33000">
            <a:spAutoFit/>
          </a:bodyPr>
          <a:lstStyle/>
          <a:p>
            <a:pPr indent="-53339" lvl="0" marL="90805" rtl="0" algn="l">
              <a:lnSpc>
                <a:spcPct val="100000"/>
              </a:lnSpc>
              <a:spcBef>
                <a:spcPts val="0"/>
              </a:spcBef>
              <a:spcAft>
                <a:spcPts val="0"/>
              </a:spcAft>
              <a:buClr>
                <a:srgbClr val="6F5DCF"/>
              </a:buClr>
              <a:buSzPts val="300"/>
              <a:buFont typeface="Arial"/>
              <a:buChar char="●"/>
            </a:pPr>
            <a:r>
              <a:rPr b="0" lang="en-US" sz="700">
                <a:solidFill>
                  <a:srgbClr val="58595B"/>
                </a:solidFill>
                <a:latin typeface="Arial"/>
                <a:ea typeface="Arial"/>
                <a:cs typeface="Arial"/>
                <a:sym typeface="Arial"/>
              </a:rPr>
              <a:t>친환경 금융 확대</a:t>
            </a:r>
            <a:endParaRPr sz="700">
              <a:latin typeface="Arial"/>
              <a:ea typeface="Arial"/>
              <a:cs typeface="Arial"/>
              <a:sym typeface="Arial"/>
            </a:endParaRPr>
          </a:p>
          <a:p>
            <a:pPr indent="-53339" lvl="0" marL="90805" rtl="0" algn="l">
              <a:lnSpc>
                <a:spcPct val="100000"/>
              </a:lnSpc>
              <a:spcBef>
                <a:spcPts val="160"/>
              </a:spcBef>
              <a:spcAft>
                <a:spcPts val="0"/>
              </a:spcAft>
              <a:buClr>
                <a:srgbClr val="6F5DCF"/>
              </a:buClr>
              <a:buSzPts val="300"/>
              <a:buFont typeface="Arial"/>
              <a:buChar char="●"/>
            </a:pPr>
            <a:r>
              <a:rPr b="0" lang="en-US" sz="700">
                <a:solidFill>
                  <a:srgbClr val="58595B"/>
                </a:solidFill>
                <a:latin typeface="Arial"/>
                <a:ea typeface="Arial"/>
                <a:cs typeface="Arial"/>
                <a:sym typeface="Arial"/>
              </a:rPr>
              <a:t>금융 배출량 및</a:t>
            </a:r>
            <a:endParaRPr sz="700">
              <a:latin typeface="Arial"/>
              <a:ea typeface="Arial"/>
              <a:cs typeface="Arial"/>
              <a:sym typeface="Arial"/>
            </a:endParaRPr>
          </a:p>
          <a:p>
            <a:pPr indent="0" lvl="0" marL="104775" rtl="0" algn="l">
              <a:lnSpc>
                <a:spcPct val="100000"/>
              </a:lnSpc>
              <a:spcBef>
                <a:spcPts val="160"/>
              </a:spcBef>
              <a:spcAft>
                <a:spcPts val="0"/>
              </a:spcAft>
              <a:buNone/>
            </a:pPr>
            <a:r>
              <a:rPr b="0" lang="en-US" sz="700">
                <a:solidFill>
                  <a:srgbClr val="58595B"/>
                </a:solidFill>
                <a:latin typeface="Arial"/>
                <a:ea typeface="Arial"/>
                <a:cs typeface="Arial"/>
                <a:sym typeface="Arial"/>
              </a:rPr>
              <a:t>내부 탄소배출량 감축</a:t>
            </a:r>
            <a:endParaRPr sz="700">
              <a:latin typeface="Arial"/>
              <a:ea typeface="Arial"/>
              <a:cs typeface="Arial"/>
              <a:sym typeface="Arial"/>
            </a:endParaRPr>
          </a:p>
          <a:p>
            <a:pPr indent="-53339" lvl="0" marL="90805" rtl="0" algn="l">
              <a:lnSpc>
                <a:spcPct val="100000"/>
              </a:lnSpc>
              <a:spcBef>
                <a:spcPts val="160"/>
              </a:spcBef>
              <a:spcAft>
                <a:spcPts val="0"/>
              </a:spcAft>
              <a:buClr>
                <a:srgbClr val="6F5DCF"/>
              </a:buClr>
              <a:buSzPts val="300"/>
              <a:buFont typeface="Arial"/>
              <a:buChar char="●"/>
            </a:pPr>
            <a:r>
              <a:rPr b="0" lang="en-US" sz="700">
                <a:solidFill>
                  <a:srgbClr val="58595B"/>
                </a:solidFill>
                <a:latin typeface="Arial"/>
                <a:ea typeface="Arial"/>
                <a:cs typeface="Arial"/>
                <a:sym typeface="Arial"/>
              </a:rPr>
              <a:t>친환경 실천 내재화</a:t>
            </a:r>
            <a:endParaRPr sz="700">
              <a:latin typeface="Arial"/>
              <a:ea typeface="Arial"/>
              <a:cs typeface="Arial"/>
              <a:sym typeface="Arial"/>
            </a:endParaRPr>
          </a:p>
        </p:txBody>
      </p:sp>
      <p:grpSp>
        <p:nvGrpSpPr>
          <p:cNvPr id="674" name="Google Shape;674;p12"/>
          <p:cNvGrpSpPr/>
          <p:nvPr/>
        </p:nvGrpSpPr>
        <p:grpSpPr>
          <a:xfrm>
            <a:off x="6481799" y="3853798"/>
            <a:ext cx="3812794" cy="824865"/>
            <a:chOff x="6481799" y="3853798"/>
            <a:chExt cx="3812794" cy="824865"/>
          </a:xfrm>
        </p:grpSpPr>
        <p:sp>
          <p:nvSpPr>
            <p:cNvPr id="675" name="Google Shape;675;p12"/>
            <p:cNvSpPr/>
            <p:nvPr/>
          </p:nvSpPr>
          <p:spPr>
            <a:xfrm>
              <a:off x="6481799" y="3853798"/>
              <a:ext cx="1228725" cy="824865"/>
            </a:xfrm>
            <a:custGeom>
              <a:rect b="b" l="l" r="r" t="t"/>
              <a:pathLst>
                <a:path extrusionOk="0" h="824864" w="1228725">
                  <a:moveTo>
                    <a:pt x="108000" y="0"/>
                  </a:move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6" name="Google Shape;676;p12"/>
            <p:cNvSpPr/>
            <p:nvPr/>
          </p:nvSpPr>
          <p:spPr>
            <a:xfrm>
              <a:off x="9065868" y="3853798"/>
              <a:ext cx="1228725" cy="824865"/>
            </a:xfrm>
            <a:custGeom>
              <a:rect b="b" l="l" r="r" t="t"/>
              <a:pathLst>
                <a:path extrusionOk="0" h="824864" w="1228725">
                  <a:moveTo>
                    <a:pt x="1120330" y="0"/>
                  </a:moveTo>
                  <a:lnTo>
                    <a:pt x="108000" y="0"/>
                  </a:ln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77" name="Google Shape;677;p12"/>
          <p:cNvSpPr txBox="1"/>
          <p:nvPr/>
        </p:nvSpPr>
        <p:spPr>
          <a:xfrm>
            <a:off x="9209567" y="3979359"/>
            <a:ext cx="842010" cy="533400"/>
          </a:xfrm>
          <a:prstGeom prst="rect">
            <a:avLst/>
          </a:prstGeom>
          <a:noFill/>
          <a:ln>
            <a:noFill/>
          </a:ln>
        </p:spPr>
        <p:txBody>
          <a:bodyPr anchorCtr="0" anchor="t" bIns="0" lIns="0" spcFirstLastPara="1" rIns="0" wrap="square" tIns="33000">
            <a:spAutoFit/>
          </a:bodyPr>
          <a:lstStyle/>
          <a:p>
            <a:pPr indent="-53339" lvl="0" marL="90805" rtl="0" algn="l">
              <a:lnSpc>
                <a:spcPct val="100000"/>
              </a:lnSpc>
              <a:spcBef>
                <a:spcPts val="0"/>
              </a:spcBef>
              <a:spcAft>
                <a:spcPts val="0"/>
              </a:spcAft>
              <a:buClr>
                <a:srgbClr val="6F5DCF"/>
              </a:buClr>
              <a:buSzPts val="300"/>
              <a:buFont typeface="Arial"/>
              <a:buChar char="●"/>
            </a:pPr>
            <a:r>
              <a:rPr b="0" lang="en-US" sz="700">
                <a:solidFill>
                  <a:srgbClr val="58595B"/>
                </a:solidFill>
                <a:latin typeface="Arial"/>
                <a:ea typeface="Arial"/>
                <a:cs typeface="Arial"/>
                <a:sym typeface="Arial"/>
              </a:rPr>
              <a:t>임직원 ESG 내재화</a:t>
            </a:r>
            <a:endParaRPr sz="700">
              <a:latin typeface="Arial"/>
              <a:ea typeface="Arial"/>
              <a:cs typeface="Arial"/>
              <a:sym typeface="Arial"/>
            </a:endParaRPr>
          </a:p>
          <a:p>
            <a:pPr indent="-53339" lvl="0" marL="90805" rtl="0" algn="l">
              <a:lnSpc>
                <a:spcPct val="100000"/>
              </a:lnSpc>
              <a:spcBef>
                <a:spcPts val="160"/>
              </a:spcBef>
              <a:spcAft>
                <a:spcPts val="0"/>
              </a:spcAft>
              <a:buClr>
                <a:srgbClr val="6F5DCF"/>
              </a:buClr>
              <a:buSzPts val="300"/>
              <a:buFont typeface="Arial"/>
              <a:buChar char="●"/>
            </a:pPr>
            <a:r>
              <a:rPr b="0" lang="en-US" sz="700">
                <a:solidFill>
                  <a:srgbClr val="58595B"/>
                </a:solidFill>
                <a:latin typeface="Arial"/>
                <a:ea typeface="Arial"/>
                <a:cs typeface="Arial"/>
                <a:sym typeface="Arial"/>
              </a:rPr>
              <a:t>DEI </a:t>
            </a:r>
            <a:r>
              <a:rPr b="0" baseline="30000" lang="en-US" sz="525">
                <a:solidFill>
                  <a:srgbClr val="58595B"/>
                </a:solidFill>
                <a:latin typeface="Arial"/>
                <a:ea typeface="Arial"/>
                <a:cs typeface="Arial"/>
                <a:sym typeface="Arial"/>
              </a:rPr>
              <a:t>1) </a:t>
            </a:r>
            <a:r>
              <a:rPr b="0" lang="en-US" sz="700">
                <a:solidFill>
                  <a:srgbClr val="58595B"/>
                </a:solidFill>
                <a:latin typeface="Arial"/>
                <a:ea typeface="Arial"/>
                <a:cs typeface="Arial"/>
                <a:sym typeface="Arial"/>
              </a:rPr>
              <a:t>문화 조성</a:t>
            </a:r>
            <a:endParaRPr sz="700">
              <a:latin typeface="Arial"/>
              <a:ea typeface="Arial"/>
              <a:cs typeface="Arial"/>
              <a:sym typeface="Arial"/>
            </a:endParaRPr>
          </a:p>
          <a:p>
            <a:pPr indent="-50165" lvl="0" marL="87630" marR="114935" rtl="0" algn="l">
              <a:lnSpc>
                <a:spcPct val="119000"/>
              </a:lnSpc>
              <a:spcBef>
                <a:spcPts val="0"/>
              </a:spcBef>
              <a:spcAft>
                <a:spcPts val="0"/>
              </a:spcAft>
              <a:buClr>
                <a:srgbClr val="6F5DCF"/>
              </a:buClr>
              <a:buSzPts val="300"/>
              <a:buFont typeface="Arial"/>
              <a:buChar char="●"/>
            </a:pPr>
            <a:r>
              <a:rPr b="0" lang="en-US" sz="700">
                <a:solidFill>
                  <a:srgbClr val="58595B"/>
                </a:solidFill>
                <a:latin typeface="Arial"/>
                <a:ea typeface="Arial"/>
                <a:cs typeface="Arial"/>
                <a:sym typeface="Arial"/>
              </a:rPr>
              <a:t>ESG 공시 의무화 선제적 대응</a:t>
            </a:r>
            <a:endParaRPr sz="700">
              <a:latin typeface="Arial"/>
              <a:ea typeface="Arial"/>
              <a:cs typeface="Arial"/>
              <a:sym typeface="Arial"/>
            </a:endParaRPr>
          </a:p>
        </p:txBody>
      </p:sp>
      <p:grpSp>
        <p:nvGrpSpPr>
          <p:cNvPr id="678" name="Google Shape;678;p12"/>
          <p:cNvGrpSpPr/>
          <p:nvPr/>
        </p:nvGrpSpPr>
        <p:grpSpPr>
          <a:xfrm>
            <a:off x="7772713" y="3853798"/>
            <a:ext cx="2521880" cy="824865"/>
            <a:chOff x="7772713" y="3853798"/>
            <a:chExt cx="2521880" cy="824865"/>
          </a:xfrm>
        </p:grpSpPr>
        <p:sp>
          <p:nvSpPr>
            <p:cNvPr id="679" name="Google Shape;679;p12"/>
            <p:cNvSpPr/>
            <p:nvPr/>
          </p:nvSpPr>
          <p:spPr>
            <a:xfrm>
              <a:off x="9065868" y="3853798"/>
              <a:ext cx="1228725" cy="824865"/>
            </a:xfrm>
            <a:custGeom>
              <a:rect b="b" l="l" r="r" t="t"/>
              <a:pathLst>
                <a:path extrusionOk="0" h="824864" w="1228725">
                  <a:moveTo>
                    <a:pt x="108000" y="0"/>
                  </a:move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0" name="Google Shape;680;p12"/>
            <p:cNvSpPr/>
            <p:nvPr/>
          </p:nvSpPr>
          <p:spPr>
            <a:xfrm>
              <a:off x="7772713" y="3853798"/>
              <a:ext cx="1228725" cy="824865"/>
            </a:xfrm>
            <a:custGeom>
              <a:rect b="b" l="l" r="r" t="t"/>
              <a:pathLst>
                <a:path extrusionOk="0" h="824864" w="1228725">
                  <a:moveTo>
                    <a:pt x="1120330" y="0"/>
                  </a:moveTo>
                  <a:lnTo>
                    <a:pt x="108000" y="0"/>
                  </a:ln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81" name="Google Shape;681;p12"/>
          <p:cNvSpPr txBox="1"/>
          <p:nvPr/>
        </p:nvSpPr>
        <p:spPr>
          <a:xfrm>
            <a:off x="7880413" y="3915859"/>
            <a:ext cx="1037590" cy="660400"/>
          </a:xfrm>
          <a:prstGeom prst="rect">
            <a:avLst/>
          </a:prstGeom>
          <a:noFill/>
          <a:ln>
            <a:noFill/>
          </a:ln>
        </p:spPr>
        <p:txBody>
          <a:bodyPr anchorCtr="0" anchor="t" bIns="0" lIns="0" spcFirstLastPara="1" rIns="0" wrap="square" tIns="33000">
            <a:spAutoFit/>
          </a:bodyPr>
          <a:lstStyle/>
          <a:p>
            <a:pPr indent="-53339" lvl="0" marL="90805" rtl="0" algn="l">
              <a:lnSpc>
                <a:spcPct val="100000"/>
              </a:lnSpc>
              <a:spcBef>
                <a:spcPts val="0"/>
              </a:spcBef>
              <a:spcAft>
                <a:spcPts val="0"/>
              </a:spcAft>
              <a:buClr>
                <a:srgbClr val="6F5DCF"/>
              </a:buClr>
              <a:buSzPts val="300"/>
              <a:buFont typeface="Arial"/>
              <a:buChar char="●"/>
            </a:pPr>
            <a:r>
              <a:rPr b="0" lang="en-US" sz="700">
                <a:solidFill>
                  <a:srgbClr val="58595B"/>
                </a:solidFill>
                <a:latin typeface="Arial"/>
                <a:ea typeface="Arial"/>
                <a:cs typeface="Arial"/>
                <a:sym typeface="Arial"/>
              </a:rPr>
              <a:t>혁신 성장 생태계 조성</a:t>
            </a:r>
            <a:endParaRPr sz="700">
              <a:latin typeface="Arial"/>
              <a:ea typeface="Arial"/>
              <a:cs typeface="Arial"/>
              <a:sym typeface="Arial"/>
            </a:endParaRPr>
          </a:p>
          <a:p>
            <a:pPr indent="-50165" lvl="0" marL="87630" marR="333375" rtl="0" algn="l">
              <a:lnSpc>
                <a:spcPct val="119000"/>
              </a:lnSpc>
              <a:spcBef>
                <a:spcPts val="0"/>
              </a:spcBef>
              <a:spcAft>
                <a:spcPts val="0"/>
              </a:spcAft>
              <a:buClr>
                <a:srgbClr val="6F5DCF"/>
              </a:buClr>
              <a:buSzPts val="300"/>
              <a:buFont typeface="Arial"/>
              <a:buChar char="●"/>
            </a:pPr>
            <a:r>
              <a:rPr b="0" lang="en-US" sz="700">
                <a:solidFill>
                  <a:srgbClr val="58595B"/>
                </a:solidFill>
                <a:latin typeface="Arial"/>
                <a:ea typeface="Arial"/>
                <a:cs typeface="Arial"/>
                <a:sym typeface="Arial"/>
              </a:rPr>
              <a:t>임직원 참여형 봉사활동 활성화</a:t>
            </a:r>
            <a:endParaRPr sz="700">
              <a:latin typeface="Arial"/>
              <a:ea typeface="Arial"/>
              <a:cs typeface="Arial"/>
              <a:sym typeface="Arial"/>
            </a:endParaRPr>
          </a:p>
          <a:p>
            <a:pPr indent="-53339" lvl="0" marL="90805" rtl="0" algn="l">
              <a:lnSpc>
                <a:spcPct val="100000"/>
              </a:lnSpc>
              <a:spcBef>
                <a:spcPts val="160"/>
              </a:spcBef>
              <a:spcAft>
                <a:spcPts val="0"/>
              </a:spcAft>
              <a:buClr>
                <a:srgbClr val="6F5DCF"/>
              </a:buClr>
              <a:buSzPts val="300"/>
              <a:buFont typeface="Arial"/>
              <a:buChar char="●"/>
            </a:pPr>
            <a:r>
              <a:rPr b="0" lang="en-US" sz="700">
                <a:solidFill>
                  <a:srgbClr val="58595B"/>
                </a:solidFill>
                <a:latin typeface="Arial"/>
                <a:ea typeface="Arial"/>
                <a:cs typeface="Arial"/>
                <a:sym typeface="Arial"/>
              </a:rPr>
              <a:t>고객가치 제고 위한</a:t>
            </a:r>
            <a:endParaRPr sz="700">
              <a:latin typeface="Arial"/>
              <a:ea typeface="Arial"/>
              <a:cs typeface="Arial"/>
              <a:sym typeface="Arial"/>
            </a:endParaRPr>
          </a:p>
          <a:p>
            <a:pPr indent="0" lvl="0" marL="87630" rtl="0" algn="l">
              <a:lnSpc>
                <a:spcPct val="100000"/>
              </a:lnSpc>
              <a:spcBef>
                <a:spcPts val="160"/>
              </a:spcBef>
              <a:spcAft>
                <a:spcPts val="0"/>
              </a:spcAft>
              <a:buNone/>
            </a:pPr>
            <a:r>
              <a:rPr b="0" lang="en-US" sz="700">
                <a:solidFill>
                  <a:srgbClr val="58595B"/>
                </a:solidFill>
                <a:latin typeface="Arial"/>
                <a:ea typeface="Arial"/>
                <a:cs typeface="Arial"/>
                <a:sym typeface="Arial"/>
              </a:rPr>
              <a:t>보험 상품 및 서비스 제공</a:t>
            </a:r>
            <a:endParaRPr sz="700">
              <a:latin typeface="Arial"/>
              <a:ea typeface="Arial"/>
              <a:cs typeface="Arial"/>
              <a:sym typeface="Arial"/>
            </a:endParaRPr>
          </a:p>
        </p:txBody>
      </p:sp>
      <p:grpSp>
        <p:nvGrpSpPr>
          <p:cNvPr id="682" name="Google Shape;682;p12"/>
          <p:cNvGrpSpPr/>
          <p:nvPr/>
        </p:nvGrpSpPr>
        <p:grpSpPr>
          <a:xfrm>
            <a:off x="7772713" y="1841220"/>
            <a:ext cx="2610578" cy="2837443"/>
            <a:chOff x="7772713" y="1841220"/>
            <a:chExt cx="2610578" cy="2837443"/>
          </a:xfrm>
        </p:grpSpPr>
        <p:sp>
          <p:nvSpPr>
            <p:cNvPr id="683" name="Google Shape;683;p12"/>
            <p:cNvSpPr/>
            <p:nvPr/>
          </p:nvSpPr>
          <p:spPr>
            <a:xfrm>
              <a:off x="7772713" y="3853798"/>
              <a:ext cx="1228725" cy="824865"/>
            </a:xfrm>
            <a:custGeom>
              <a:rect b="b" l="l" r="r" t="t"/>
              <a:pathLst>
                <a:path extrusionOk="0" h="824864" w="1228725">
                  <a:moveTo>
                    <a:pt x="108000" y="0"/>
                  </a:moveTo>
                  <a:lnTo>
                    <a:pt x="65960" y="8486"/>
                  </a:lnTo>
                  <a:lnTo>
                    <a:pt x="31630" y="31630"/>
                  </a:lnTo>
                  <a:lnTo>
                    <a:pt x="8486" y="65960"/>
                  </a:lnTo>
                  <a:lnTo>
                    <a:pt x="0" y="108000"/>
                  </a:lnTo>
                  <a:lnTo>
                    <a:pt x="0" y="716394"/>
                  </a:lnTo>
                  <a:lnTo>
                    <a:pt x="8486" y="758435"/>
                  </a:lnTo>
                  <a:lnTo>
                    <a:pt x="31630" y="792764"/>
                  </a:lnTo>
                  <a:lnTo>
                    <a:pt x="65960" y="815908"/>
                  </a:lnTo>
                  <a:lnTo>
                    <a:pt x="108000" y="824395"/>
                  </a:lnTo>
                  <a:lnTo>
                    <a:pt x="1120330" y="824395"/>
                  </a:lnTo>
                  <a:lnTo>
                    <a:pt x="1162371" y="815908"/>
                  </a:lnTo>
                  <a:lnTo>
                    <a:pt x="1196700" y="792764"/>
                  </a:lnTo>
                  <a:lnTo>
                    <a:pt x="1219844" y="758435"/>
                  </a:lnTo>
                  <a:lnTo>
                    <a:pt x="1228331" y="716394"/>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4" name="Google Shape;684;p12"/>
            <p:cNvSpPr/>
            <p:nvPr/>
          </p:nvSpPr>
          <p:spPr>
            <a:xfrm>
              <a:off x="9189491" y="1841220"/>
              <a:ext cx="1193800" cy="1193800"/>
            </a:xfrm>
            <a:custGeom>
              <a:rect b="b" l="l" r="r" t="t"/>
              <a:pathLst>
                <a:path extrusionOk="0" h="1193800" w="1193800">
                  <a:moveTo>
                    <a:pt x="1193292" y="0"/>
                  </a:moveTo>
                  <a:lnTo>
                    <a:pt x="0" y="0"/>
                  </a:lnTo>
                  <a:lnTo>
                    <a:pt x="0" y="1193291"/>
                  </a:lnTo>
                  <a:lnTo>
                    <a:pt x="1193292" y="1193291"/>
                  </a:lnTo>
                  <a:lnTo>
                    <a:pt x="1193292" y="0"/>
                  </a:lnTo>
                  <a:close/>
                </a:path>
              </a:pathLst>
            </a:custGeom>
            <a:solidFill>
              <a:srgbClr val="6F5DCF">
                <a:alpha val="74901"/>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5" name="Google Shape;685;p12"/>
            <p:cNvSpPr/>
            <p:nvPr/>
          </p:nvSpPr>
          <p:spPr>
            <a:xfrm>
              <a:off x="9159829" y="1894744"/>
              <a:ext cx="1040765" cy="1040765"/>
            </a:xfrm>
            <a:custGeom>
              <a:rect b="b" l="l" r="r" t="t"/>
              <a:pathLst>
                <a:path extrusionOk="0" h="1040764" w="1040765">
                  <a:moveTo>
                    <a:pt x="520204" y="0"/>
                  </a:moveTo>
                  <a:lnTo>
                    <a:pt x="472855" y="2126"/>
                  </a:lnTo>
                  <a:lnTo>
                    <a:pt x="426697" y="8381"/>
                  </a:lnTo>
                  <a:lnTo>
                    <a:pt x="381914" y="18583"/>
                  </a:lnTo>
                  <a:lnTo>
                    <a:pt x="338689" y="32546"/>
                  </a:lnTo>
                  <a:lnTo>
                    <a:pt x="297205" y="50089"/>
                  </a:lnTo>
                  <a:lnTo>
                    <a:pt x="257648" y="71026"/>
                  </a:lnTo>
                  <a:lnTo>
                    <a:pt x="220199" y="95174"/>
                  </a:lnTo>
                  <a:lnTo>
                    <a:pt x="185044" y="122350"/>
                  </a:lnTo>
                  <a:lnTo>
                    <a:pt x="152365" y="152369"/>
                  </a:lnTo>
                  <a:lnTo>
                    <a:pt x="122346" y="185049"/>
                  </a:lnTo>
                  <a:lnTo>
                    <a:pt x="95171" y="220205"/>
                  </a:lnTo>
                  <a:lnTo>
                    <a:pt x="71023" y="257653"/>
                  </a:lnTo>
                  <a:lnTo>
                    <a:pt x="50087" y="297211"/>
                  </a:lnTo>
                  <a:lnTo>
                    <a:pt x="32545" y="338694"/>
                  </a:lnTo>
                  <a:lnTo>
                    <a:pt x="18582" y="381918"/>
                  </a:lnTo>
                  <a:lnTo>
                    <a:pt x="8381" y="426701"/>
                  </a:lnTo>
                  <a:lnTo>
                    <a:pt x="2125" y="472857"/>
                  </a:lnTo>
                  <a:lnTo>
                    <a:pt x="0" y="520204"/>
                  </a:lnTo>
                  <a:lnTo>
                    <a:pt x="2125" y="567555"/>
                  </a:lnTo>
                  <a:lnTo>
                    <a:pt x="8381" y="613715"/>
                  </a:lnTo>
                  <a:lnTo>
                    <a:pt x="18582" y="658499"/>
                  </a:lnTo>
                  <a:lnTo>
                    <a:pt x="32545" y="701725"/>
                  </a:lnTo>
                  <a:lnTo>
                    <a:pt x="50087" y="743209"/>
                  </a:lnTo>
                  <a:lnTo>
                    <a:pt x="71023" y="782766"/>
                  </a:lnTo>
                  <a:lnTo>
                    <a:pt x="95171" y="820215"/>
                  </a:lnTo>
                  <a:lnTo>
                    <a:pt x="122346" y="855370"/>
                  </a:lnTo>
                  <a:lnTo>
                    <a:pt x="152365" y="888049"/>
                  </a:lnTo>
                  <a:lnTo>
                    <a:pt x="185044" y="918067"/>
                  </a:lnTo>
                  <a:lnTo>
                    <a:pt x="220199" y="945241"/>
                  </a:lnTo>
                  <a:lnTo>
                    <a:pt x="257648" y="969388"/>
                  </a:lnTo>
                  <a:lnTo>
                    <a:pt x="297205" y="990324"/>
                  </a:lnTo>
                  <a:lnTo>
                    <a:pt x="338689" y="1007865"/>
                  </a:lnTo>
                  <a:lnTo>
                    <a:pt x="381914" y="1021827"/>
                  </a:lnTo>
                  <a:lnTo>
                    <a:pt x="426697" y="1032028"/>
                  </a:lnTo>
                  <a:lnTo>
                    <a:pt x="472855" y="1038283"/>
                  </a:lnTo>
                  <a:lnTo>
                    <a:pt x="520204" y="1040409"/>
                  </a:lnTo>
                  <a:lnTo>
                    <a:pt x="567553" y="1038283"/>
                  </a:lnTo>
                  <a:lnTo>
                    <a:pt x="613711" y="1032028"/>
                  </a:lnTo>
                  <a:lnTo>
                    <a:pt x="658495" y="1021827"/>
                  </a:lnTo>
                  <a:lnTo>
                    <a:pt x="701720" y="1007865"/>
                  </a:lnTo>
                  <a:lnTo>
                    <a:pt x="743203" y="990324"/>
                  </a:lnTo>
                  <a:lnTo>
                    <a:pt x="782761" y="969388"/>
                  </a:lnTo>
                  <a:lnTo>
                    <a:pt x="820209" y="945241"/>
                  </a:lnTo>
                  <a:lnTo>
                    <a:pt x="855365" y="918067"/>
                  </a:lnTo>
                  <a:lnTo>
                    <a:pt x="888044" y="888049"/>
                  </a:lnTo>
                  <a:lnTo>
                    <a:pt x="918063" y="855370"/>
                  </a:lnTo>
                  <a:lnTo>
                    <a:pt x="945238" y="820215"/>
                  </a:lnTo>
                  <a:lnTo>
                    <a:pt x="969385" y="782766"/>
                  </a:lnTo>
                  <a:lnTo>
                    <a:pt x="990322" y="743209"/>
                  </a:lnTo>
                  <a:lnTo>
                    <a:pt x="1007863" y="701725"/>
                  </a:lnTo>
                  <a:lnTo>
                    <a:pt x="1021827" y="658499"/>
                  </a:lnTo>
                  <a:lnTo>
                    <a:pt x="1032028" y="613715"/>
                  </a:lnTo>
                  <a:lnTo>
                    <a:pt x="1038283" y="567555"/>
                  </a:lnTo>
                  <a:lnTo>
                    <a:pt x="1040409" y="520204"/>
                  </a:lnTo>
                  <a:lnTo>
                    <a:pt x="1038283" y="472857"/>
                  </a:lnTo>
                  <a:lnTo>
                    <a:pt x="1032028" y="426701"/>
                  </a:lnTo>
                  <a:lnTo>
                    <a:pt x="1021827" y="381918"/>
                  </a:lnTo>
                  <a:lnTo>
                    <a:pt x="1007863" y="338694"/>
                  </a:lnTo>
                  <a:lnTo>
                    <a:pt x="990322" y="297211"/>
                  </a:lnTo>
                  <a:lnTo>
                    <a:pt x="969385" y="257653"/>
                  </a:lnTo>
                  <a:lnTo>
                    <a:pt x="945238" y="220205"/>
                  </a:lnTo>
                  <a:lnTo>
                    <a:pt x="918063" y="185049"/>
                  </a:lnTo>
                  <a:lnTo>
                    <a:pt x="888044" y="152369"/>
                  </a:lnTo>
                  <a:lnTo>
                    <a:pt x="855365" y="122350"/>
                  </a:lnTo>
                  <a:lnTo>
                    <a:pt x="820209" y="95174"/>
                  </a:lnTo>
                  <a:lnTo>
                    <a:pt x="782761" y="71026"/>
                  </a:lnTo>
                  <a:lnTo>
                    <a:pt x="743203" y="50089"/>
                  </a:lnTo>
                  <a:lnTo>
                    <a:pt x="701720" y="32546"/>
                  </a:lnTo>
                  <a:lnTo>
                    <a:pt x="658495" y="18583"/>
                  </a:lnTo>
                  <a:lnTo>
                    <a:pt x="613711" y="8381"/>
                  </a:lnTo>
                  <a:lnTo>
                    <a:pt x="567553" y="2126"/>
                  </a:lnTo>
                  <a:lnTo>
                    <a:pt x="5202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86" name="Google Shape;686;p12"/>
          <p:cNvSpPr txBox="1"/>
          <p:nvPr/>
        </p:nvSpPr>
        <p:spPr>
          <a:xfrm>
            <a:off x="9377592" y="2283686"/>
            <a:ext cx="610235" cy="476250"/>
          </a:xfrm>
          <a:prstGeom prst="rect">
            <a:avLst/>
          </a:prstGeom>
          <a:noFill/>
          <a:ln>
            <a:noFill/>
          </a:ln>
        </p:spPr>
        <p:txBody>
          <a:bodyPr anchorCtr="0" anchor="t" bIns="0" lIns="0" spcFirstLastPara="1" rIns="0" wrap="square" tIns="64750">
            <a:spAutoFit/>
          </a:bodyPr>
          <a:lstStyle/>
          <a:p>
            <a:pPr indent="0" lvl="0" marL="0" rtl="0" algn="ctr">
              <a:lnSpc>
                <a:spcPct val="100000"/>
              </a:lnSpc>
              <a:spcBef>
                <a:spcPts val="0"/>
              </a:spcBef>
              <a:spcAft>
                <a:spcPts val="0"/>
              </a:spcAft>
              <a:buNone/>
            </a:pPr>
            <a:r>
              <a:rPr b="1" lang="en-US" sz="800">
                <a:solidFill>
                  <a:srgbClr val="6DA4EB"/>
                </a:solidFill>
                <a:latin typeface="Malgun Gothic"/>
                <a:ea typeface="Malgun Gothic"/>
                <a:cs typeface="Malgun Gothic"/>
                <a:sym typeface="Malgun Gothic"/>
              </a:rPr>
              <a:t>바르게</a:t>
            </a:r>
            <a:endParaRPr sz="800">
              <a:latin typeface="Malgun Gothic"/>
              <a:ea typeface="Malgun Gothic"/>
              <a:cs typeface="Malgun Gothic"/>
              <a:sym typeface="Malgun Gothic"/>
            </a:endParaRPr>
          </a:p>
          <a:p>
            <a:pPr indent="0" lvl="0" marL="12700" marR="5080" rtl="0" algn="ctr">
              <a:lnSpc>
                <a:spcPct val="116199"/>
              </a:lnSpc>
              <a:spcBef>
                <a:spcPts val="225"/>
              </a:spcBef>
              <a:spcAft>
                <a:spcPts val="0"/>
              </a:spcAft>
              <a:buNone/>
            </a:pPr>
            <a:r>
              <a:rPr b="0" lang="en-US" sz="700">
                <a:solidFill>
                  <a:srgbClr val="58595B"/>
                </a:solidFill>
                <a:latin typeface="Arial"/>
                <a:ea typeface="Arial"/>
                <a:cs typeface="Arial"/>
                <a:sym typeface="Arial"/>
              </a:rPr>
              <a:t>투명성/ 다양성/ 공정성 강화</a:t>
            </a:r>
            <a:endParaRPr sz="700">
              <a:latin typeface="Arial"/>
              <a:ea typeface="Arial"/>
              <a:cs typeface="Arial"/>
              <a:sym typeface="Arial"/>
            </a:endParaRPr>
          </a:p>
        </p:txBody>
      </p:sp>
      <p:grpSp>
        <p:nvGrpSpPr>
          <p:cNvPr id="687" name="Google Shape;687;p12"/>
          <p:cNvGrpSpPr/>
          <p:nvPr/>
        </p:nvGrpSpPr>
        <p:grpSpPr>
          <a:xfrm>
            <a:off x="9065868" y="3137767"/>
            <a:ext cx="1228725" cy="372110"/>
            <a:chOff x="9065868" y="3137767"/>
            <a:chExt cx="1228725" cy="372110"/>
          </a:xfrm>
        </p:grpSpPr>
        <p:sp>
          <p:nvSpPr>
            <p:cNvPr id="688" name="Google Shape;688;p12"/>
            <p:cNvSpPr/>
            <p:nvPr/>
          </p:nvSpPr>
          <p:spPr>
            <a:xfrm>
              <a:off x="9065868" y="3137767"/>
              <a:ext cx="1228725" cy="372110"/>
            </a:xfrm>
            <a:custGeom>
              <a:rect b="b" l="l" r="r" t="t"/>
              <a:pathLst>
                <a:path extrusionOk="0" h="372110" w="1228725">
                  <a:moveTo>
                    <a:pt x="1120330" y="0"/>
                  </a:moveTo>
                  <a:lnTo>
                    <a:pt x="108000" y="0"/>
                  </a:ln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close/>
                </a:path>
              </a:pathLst>
            </a:custGeom>
            <a:solidFill>
              <a:srgbClr val="A99D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9" name="Google Shape;689;p12"/>
            <p:cNvSpPr/>
            <p:nvPr/>
          </p:nvSpPr>
          <p:spPr>
            <a:xfrm>
              <a:off x="9065868" y="3137767"/>
              <a:ext cx="1228725" cy="372110"/>
            </a:xfrm>
            <a:custGeom>
              <a:rect b="b" l="l" r="r" t="t"/>
              <a:pathLst>
                <a:path extrusionOk="0" h="372110" w="1228725">
                  <a:moveTo>
                    <a:pt x="108000" y="0"/>
                  </a:moveTo>
                  <a:lnTo>
                    <a:pt x="65960" y="8486"/>
                  </a:lnTo>
                  <a:lnTo>
                    <a:pt x="31630" y="31630"/>
                  </a:lnTo>
                  <a:lnTo>
                    <a:pt x="8486" y="65960"/>
                  </a:lnTo>
                  <a:lnTo>
                    <a:pt x="0" y="108000"/>
                  </a:lnTo>
                  <a:lnTo>
                    <a:pt x="0" y="264083"/>
                  </a:lnTo>
                  <a:lnTo>
                    <a:pt x="8486" y="306119"/>
                  </a:lnTo>
                  <a:lnTo>
                    <a:pt x="31630" y="340448"/>
                  </a:lnTo>
                  <a:lnTo>
                    <a:pt x="65960" y="363596"/>
                  </a:lnTo>
                  <a:lnTo>
                    <a:pt x="108000" y="372084"/>
                  </a:lnTo>
                  <a:lnTo>
                    <a:pt x="1120330" y="372084"/>
                  </a:lnTo>
                  <a:lnTo>
                    <a:pt x="1162371" y="363596"/>
                  </a:lnTo>
                  <a:lnTo>
                    <a:pt x="1196700" y="340448"/>
                  </a:lnTo>
                  <a:lnTo>
                    <a:pt x="1219844" y="306119"/>
                  </a:lnTo>
                  <a:lnTo>
                    <a:pt x="1228331" y="264083"/>
                  </a:lnTo>
                  <a:lnTo>
                    <a:pt x="1228331" y="108000"/>
                  </a:lnTo>
                  <a:lnTo>
                    <a:pt x="1219844" y="65960"/>
                  </a:lnTo>
                  <a:lnTo>
                    <a:pt x="1196700" y="31630"/>
                  </a:lnTo>
                  <a:lnTo>
                    <a:pt x="1162371" y="8486"/>
                  </a:lnTo>
                  <a:lnTo>
                    <a:pt x="1120330"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90" name="Google Shape;690;p12"/>
          <p:cNvSpPr txBox="1"/>
          <p:nvPr/>
        </p:nvSpPr>
        <p:spPr>
          <a:xfrm>
            <a:off x="9391701" y="3164168"/>
            <a:ext cx="577215" cy="279400"/>
          </a:xfrm>
          <a:prstGeom prst="rect">
            <a:avLst/>
          </a:prstGeom>
          <a:noFill/>
          <a:ln>
            <a:noFill/>
          </a:ln>
        </p:spPr>
        <p:txBody>
          <a:bodyPr anchorCtr="0" anchor="t" bIns="0" lIns="0" spcFirstLastPara="1" rIns="0" wrap="square" tIns="12700">
            <a:spAutoFit/>
          </a:bodyPr>
          <a:lstStyle/>
          <a:p>
            <a:pPr indent="88265" lvl="0" marL="12700" marR="5080" rtl="0" algn="l">
              <a:lnSpc>
                <a:spcPct val="119000"/>
              </a:lnSpc>
              <a:spcBef>
                <a:spcPts val="0"/>
              </a:spcBef>
              <a:spcAft>
                <a:spcPts val="0"/>
              </a:spcAft>
              <a:buNone/>
            </a:pPr>
            <a:r>
              <a:rPr b="1" lang="en-US" sz="700">
                <a:solidFill>
                  <a:srgbClr val="FFFFFF"/>
                </a:solidFill>
                <a:latin typeface="Malgun Gothic"/>
                <a:ea typeface="Malgun Gothic"/>
                <a:cs typeface="Malgun Gothic"/>
                <a:sym typeface="Malgun Gothic"/>
              </a:rPr>
              <a:t>ESG 기반 신뢰경영 강화</a:t>
            </a:r>
            <a:endParaRPr sz="700">
              <a:latin typeface="Malgun Gothic"/>
              <a:ea typeface="Malgun Gothic"/>
              <a:cs typeface="Malgun Gothic"/>
              <a:sym typeface="Malgun Gothic"/>
            </a:endParaRPr>
          </a:p>
        </p:txBody>
      </p:sp>
      <p:grpSp>
        <p:nvGrpSpPr>
          <p:cNvPr id="691" name="Google Shape;691;p12"/>
          <p:cNvGrpSpPr/>
          <p:nvPr/>
        </p:nvGrpSpPr>
        <p:grpSpPr>
          <a:xfrm>
            <a:off x="7023533" y="2011743"/>
            <a:ext cx="2767133" cy="277940"/>
            <a:chOff x="7023533" y="2011743"/>
            <a:chExt cx="2767133" cy="277940"/>
          </a:xfrm>
        </p:grpSpPr>
        <p:pic>
          <p:nvPicPr>
            <p:cNvPr id="692" name="Google Shape;692;p12"/>
            <p:cNvPicPr preferRelativeResize="0"/>
            <p:nvPr/>
          </p:nvPicPr>
          <p:blipFill rotWithShape="1">
            <a:blip r:embed="rId17">
              <a:alphaModFix/>
            </a:blip>
            <a:srcRect b="0" l="0" r="0" t="0"/>
            <a:stretch/>
          </p:blipFill>
          <p:spPr>
            <a:xfrm>
              <a:off x="8297164" y="2011743"/>
              <a:ext cx="287715" cy="254613"/>
            </a:xfrm>
            <a:prstGeom prst="rect">
              <a:avLst/>
            </a:prstGeom>
            <a:noFill/>
            <a:ln>
              <a:noFill/>
            </a:ln>
          </p:spPr>
        </p:pic>
        <p:pic>
          <p:nvPicPr>
            <p:cNvPr id="693" name="Google Shape;693;p12"/>
            <p:cNvPicPr preferRelativeResize="0"/>
            <p:nvPr/>
          </p:nvPicPr>
          <p:blipFill rotWithShape="1">
            <a:blip r:embed="rId18">
              <a:alphaModFix/>
            </a:blip>
            <a:srcRect b="0" l="0" r="0" t="0"/>
            <a:stretch/>
          </p:blipFill>
          <p:spPr>
            <a:xfrm>
              <a:off x="7023533" y="2069410"/>
              <a:ext cx="243003" cy="218202"/>
            </a:xfrm>
            <a:prstGeom prst="rect">
              <a:avLst/>
            </a:prstGeom>
            <a:noFill/>
            <a:ln>
              <a:noFill/>
            </a:ln>
          </p:spPr>
        </p:pic>
        <p:pic>
          <p:nvPicPr>
            <p:cNvPr id="694" name="Google Shape;694;p12"/>
            <p:cNvPicPr preferRelativeResize="0"/>
            <p:nvPr/>
          </p:nvPicPr>
          <p:blipFill rotWithShape="1">
            <a:blip r:embed="rId19">
              <a:alphaModFix/>
            </a:blip>
            <a:srcRect b="0" l="0" r="0" t="0"/>
            <a:stretch/>
          </p:blipFill>
          <p:spPr>
            <a:xfrm>
              <a:off x="9574661" y="2067332"/>
              <a:ext cx="216005" cy="222351"/>
            </a:xfrm>
            <a:prstGeom prst="rect">
              <a:avLst/>
            </a:prstGeom>
            <a:noFill/>
            <a:ln>
              <a:noFill/>
            </a:ln>
          </p:spPr>
        </p:pic>
      </p:grpSp>
      <p:sp>
        <p:nvSpPr>
          <p:cNvPr id="695" name="Google Shape;695;p12"/>
          <p:cNvSpPr txBox="1"/>
          <p:nvPr/>
        </p:nvSpPr>
        <p:spPr>
          <a:xfrm>
            <a:off x="6940189" y="1550978"/>
            <a:ext cx="35115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900" u="sng">
                <a:solidFill>
                  <a:srgbClr val="6F5DCF"/>
                </a:solidFill>
                <a:latin typeface="Arial"/>
                <a:ea typeface="Arial"/>
                <a:cs typeface="Arial"/>
                <a:sym typeface="Arial"/>
              </a:rPr>
              <a:t>친환경</a:t>
            </a:r>
            <a:endParaRPr sz="900">
              <a:latin typeface="Arial"/>
              <a:ea typeface="Arial"/>
              <a:cs typeface="Arial"/>
              <a:sym typeface="Arial"/>
            </a:endParaRPr>
          </a:p>
        </p:txBody>
      </p:sp>
      <p:sp>
        <p:nvSpPr>
          <p:cNvPr id="696" name="Google Shape;696;p12"/>
          <p:cNvSpPr txBox="1"/>
          <p:nvPr/>
        </p:nvSpPr>
        <p:spPr>
          <a:xfrm>
            <a:off x="8263578" y="1550978"/>
            <a:ext cx="24257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900" u="sng">
                <a:solidFill>
                  <a:srgbClr val="6F5DCF"/>
                </a:solidFill>
                <a:latin typeface="Arial"/>
                <a:ea typeface="Arial"/>
                <a:cs typeface="Arial"/>
                <a:sym typeface="Arial"/>
              </a:rPr>
              <a:t>상생</a:t>
            </a:r>
            <a:endParaRPr sz="900">
              <a:latin typeface="Arial"/>
              <a:ea typeface="Arial"/>
              <a:cs typeface="Arial"/>
              <a:sym typeface="Arial"/>
            </a:endParaRPr>
          </a:p>
        </p:txBody>
      </p:sp>
      <p:sp>
        <p:nvSpPr>
          <p:cNvPr id="697" name="Google Shape;697;p12"/>
          <p:cNvSpPr txBox="1"/>
          <p:nvPr/>
        </p:nvSpPr>
        <p:spPr>
          <a:xfrm>
            <a:off x="9558749" y="1550978"/>
            <a:ext cx="24257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900" u="sng">
                <a:solidFill>
                  <a:srgbClr val="6F5DCF"/>
                </a:solidFill>
                <a:latin typeface="Arial"/>
                <a:ea typeface="Arial"/>
                <a:cs typeface="Arial"/>
                <a:sym typeface="Arial"/>
              </a:rPr>
              <a:t>신뢰</a:t>
            </a:r>
            <a:endParaRPr sz="900">
              <a:latin typeface="Arial"/>
              <a:ea typeface="Arial"/>
              <a:cs typeface="Arial"/>
              <a:sym typeface="Arial"/>
            </a:endParaRPr>
          </a:p>
        </p:txBody>
      </p:sp>
      <p:sp>
        <p:nvSpPr>
          <p:cNvPr id="698" name="Google Shape;698;p1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12</a:t>
            </a:r>
            <a:endParaRPr sz="900">
              <a:latin typeface="Malgun Gothic"/>
              <a:ea typeface="Malgun Gothic"/>
              <a:cs typeface="Malgun Gothic"/>
              <a:sym typeface="Malgun Gothic"/>
            </a:endParaRPr>
          </a:p>
        </p:txBody>
      </p:sp>
      <p:pic>
        <p:nvPicPr>
          <p:cNvPr id="699" name="Google Shape;699;p12"/>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700" name="Google Shape;700;p12"/>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701" name="Google Shape;701;p12"/>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702" name="Google Shape;702;p12"/>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703" name="Google Shape;703;p1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7" name="Shape 707"/>
        <p:cNvGrpSpPr/>
        <p:nvPr/>
      </p:nvGrpSpPr>
      <p:grpSpPr>
        <a:xfrm>
          <a:off x="0" y="0"/>
          <a:ext cx="0" cy="0"/>
          <a:chOff x="0" y="0"/>
          <a:chExt cx="0" cy="0"/>
        </a:xfrm>
      </p:grpSpPr>
      <p:graphicFrame>
        <p:nvGraphicFramePr>
          <p:cNvPr id="708" name="Google Shape;708;p1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ESG 추진 전략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709" name="Google Shape;709;p13"/>
          <p:cNvGrpSpPr/>
          <p:nvPr/>
        </p:nvGrpSpPr>
        <p:grpSpPr>
          <a:xfrm>
            <a:off x="2339987" y="1644434"/>
            <a:ext cx="2484120" cy="3810"/>
            <a:chOff x="2339987" y="1644434"/>
            <a:chExt cx="2484120" cy="3810"/>
          </a:xfrm>
        </p:grpSpPr>
        <p:sp>
          <p:nvSpPr>
            <p:cNvPr id="710" name="Google Shape;710;p13"/>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1" name="Google Shape;711;p13"/>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12" name="Google Shape;712;p13"/>
          <p:cNvSpPr txBox="1"/>
          <p:nvPr/>
        </p:nvSpPr>
        <p:spPr>
          <a:xfrm>
            <a:off x="2327300" y="1413418"/>
            <a:ext cx="7531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가치측정체계</a:t>
            </a:r>
            <a:endParaRPr sz="950">
              <a:latin typeface="Malgun Gothic"/>
              <a:ea typeface="Malgun Gothic"/>
              <a:cs typeface="Malgun Gothic"/>
              <a:sym typeface="Malgun Gothic"/>
            </a:endParaRPr>
          </a:p>
        </p:txBody>
      </p:sp>
      <p:pic>
        <p:nvPicPr>
          <p:cNvPr id="713" name="Google Shape;713;p13"/>
          <p:cNvPicPr preferRelativeResize="0"/>
          <p:nvPr/>
        </p:nvPicPr>
        <p:blipFill rotWithShape="1">
          <a:blip r:embed="rId13">
            <a:alphaModFix/>
          </a:blip>
          <a:srcRect b="0" l="0" r="0" t="0"/>
          <a:stretch/>
        </p:blipFill>
        <p:spPr>
          <a:xfrm>
            <a:off x="2871477" y="2548036"/>
            <a:ext cx="98424" cy="82549"/>
          </a:xfrm>
          <a:prstGeom prst="rect">
            <a:avLst/>
          </a:prstGeom>
          <a:noFill/>
          <a:ln>
            <a:noFill/>
          </a:ln>
        </p:spPr>
      </p:pic>
      <p:pic>
        <p:nvPicPr>
          <p:cNvPr id="714" name="Google Shape;714;p13"/>
          <p:cNvPicPr preferRelativeResize="0"/>
          <p:nvPr/>
        </p:nvPicPr>
        <p:blipFill rotWithShape="1">
          <a:blip r:embed="rId13">
            <a:alphaModFix/>
          </a:blip>
          <a:srcRect b="0" l="0" r="0" t="0"/>
          <a:stretch/>
        </p:blipFill>
        <p:spPr>
          <a:xfrm>
            <a:off x="2657210" y="2730662"/>
            <a:ext cx="98424" cy="82549"/>
          </a:xfrm>
          <a:prstGeom prst="rect">
            <a:avLst/>
          </a:prstGeom>
          <a:noFill/>
          <a:ln>
            <a:noFill/>
          </a:ln>
        </p:spPr>
      </p:pic>
      <p:sp>
        <p:nvSpPr>
          <p:cNvPr id="715" name="Google Shape;715;p13"/>
          <p:cNvSpPr txBox="1"/>
          <p:nvPr/>
        </p:nvSpPr>
        <p:spPr>
          <a:xfrm>
            <a:off x="2327300" y="1725838"/>
            <a:ext cx="2509520" cy="1304290"/>
          </a:xfrm>
          <a:prstGeom prst="rect">
            <a:avLst/>
          </a:prstGeom>
          <a:noFill/>
          <a:ln>
            <a:noFill/>
          </a:ln>
        </p:spPr>
        <p:txBody>
          <a:bodyPr anchorCtr="0" anchor="t" bIns="0" lIns="0" spcFirstLastPara="1" rIns="0" wrap="square" tIns="72375">
            <a:spAutoFit/>
          </a:bodyPr>
          <a:lstStyle/>
          <a:p>
            <a:pPr indent="0" lvl="0" marL="12700" rtl="0" algn="just">
              <a:lnSpc>
                <a:spcPct val="100000"/>
              </a:lnSpc>
              <a:spcBef>
                <a:spcPts val="0"/>
              </a:spcBef>
              <a:spcAft>
                <a:spcPts val="0"/>
              </a:spcAft>
              <a:buNone/>
            </a:pPr>
            <a:r>
              <a:rPr b="1" lang="en-US" sz="800">
                <a:solidFill>
                  <a:srgbClr val="231F20"/>
                </a:solidFill>
                <a:latin typeface="Malgun Gothic"/>
                <a:ea typeface="Malgun Gothic"/>
                <a:cs typeface="Malgun Gothic"/>
                <a:sym typeface="Malgun Gothic"/>
              </a:rPr>
              <a:t>신한 ESG Value Index</a:t>
            </a:r>
            <a:endParaRPr sz="800">
              <a:latin typeface="Malgun Gothic"/>
              <a:ea typeface="Malgun Gothic"/>
              <a:cs typeface="Malgun Gothic"/>
              <a:sym typeface="Malgun Gothic"/>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2019년 신한금융그룹은 ESG 활동을 화폐가치로 측정하 는 '신한 ESG Value Index'를 개발했습니다. 다양한 ESG 활동 성과를 정량화하여 신한 ESG Value Index 측정 체 계를 지속적  로 고도화하고 있습니다. 신한라이프는 이 를 기반  로 환경·사회적 가치 확산 및 지속 가능한 사업 발 굴을 위해 노력하겠습니다.</a:t>
            </a:r>
            <a:endParaRPr sz="800">
              <a:latin typeface="Arial"/>
              <a:ea typeface="Arial"/>
              <a:cs typeface="Arial"/>
              <a:sym typeface="Arial"/>
            </a:endParaRPr>
          </a:p>
        </p:txBody>
      </p:sp>
      <p:pic>
        <p:nvPicPr>
          <p:cNvPr id="716" name="Google Shape;716;p13"/>
          <p:cNvPicPr preferRelativeResize="0"/>
          <p:nvPr/>
        </p:nvPicPr>
        <p:blipFill rotWithShape="1">
          <a:blip r:embed="rId13">
            <a:alphaModFix/>
          </a:blip>
          <a:srcRect b="0" l="0" r="0" t="0"/>
          <a:stretch/>
        </p:blipFill>
        <p:spPr>
          <a:xfrm>
            <a:off x="9355051" y="3026294"/>
            <a:ext cx="98424" cy="82549"/>
          </a:xfrm>
          <a:prstGeom prst="rect">
            <a:avLst/>
          </a:prstGeom>
          <a:noFill/>
          <a:ln>
            <a:noFill/>
          </a:ln>
        </p:spPr>
      </p:pic>
      <p:sp>
        <p:nvSpPr>
          <p:cNvPr id="717" name="Google Shape;717;p13"/>
          <p:cNvSpPr txBox="1"/>
          <p:nvPr/>
        </p:nvSpPr>
        <p:spPr>
          <a:xfrm>
            <a:off x="9441647" y="2990734"/>
            <a:ext cx="866775"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로 구분하여 사회적</a:t>
            </a:r>
            <a:endParaRPr sz="800">
              <a:latin typeface="Arial"/>
              <a:ea typeface="Arial"/>
              <a:cs typeface="Arial"/>
              <a:sym typeface="Arial"/>
            </a:endParaRPr>
          </a:p>
        </p:txBody>
      </p:sp>
      <p:sp>
        <p:nvSpPr>
          <p:cNvPr id="718" name="Google Shape;718;p13"/>
          <p:cNvSpPr txBox="1"/>
          <p:nvPr/>
        </p:nvSpPr>
        <p:spPr>
          <a:xfrm>
            <a:off x="5315299" y="2751974"/>
            <a:ext cx="4052570" cy="573405"/>
          </a:xfrm>
          <a:prstGeom prst="rect">
            <a:avLst/>
          </a:prstGeom>
          <a:noFill/>
          <a:ln>
            <a:noFill/>
          </a:ln>
        </p:spPr>
        <p:txBody>
          <a:bodyPr anchorCtr="0" anchor="t" bIns="0" lIns="0" spcFirstLastPara="1" rIns="0" wrap="square" tIns="72375">
            <a:spAutoFit/>
          </a:bodyPr>
          <a:lstStyle/>
          <a:p>
            <a:pPr indent="0" lvl="0" marL="12700" rtl="0" algn="l">
              <a:lnSpc>
                <a:spcPct val="100000"/>
              </a:lnSpc>
              <a:spcBef>
                <a:spcPts val="0"/>
              </a:spcBef>
              <a:spcAft>
                <a:spcPts val="0"/>
              </a:spcAft>
              <a:buNone/>
            </a:pPr>
            <a:r>
              <a:rPr b="1" lang="en-US" sz="800">
                <a:solidFill>
                  <a:srgbClr val="231F20"/>
                </a:solidFill>
                <a:latin typeface="Malgun Gothic"/>
                <a:ea typeface="Malgun Gothic"/>
                <a:cs typeface="Malgun Gothic"/>
                <a:sym typeface="Malgun Gothic"/>
              </a:rPr>
              <a:t>신한 ESG Value Index 측정 프로세스</a:t>
            </a:r>
            <a:endParaRPr sz="800">
              <a:latin typeface="Malgun Gothic"/>
              <a:ea typeface="Malgun Gothic"/>
              <a:cs typeface="Malgun Gothic"/>
              <a:sym typeface="Malgun Gothic"/>
            </a:endParaRPr>
          </a:p>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ESG 활동을 수혜자의 입장에서 Social Savings(Input), Social Value Created, Outcome 가치의 순수 창출 금액을 측정합니다.</a:t>
            </a:r>
            <a:endParaRPr sz="800">
              <a:latin typeface="Arial"/>
              <a:ea typeface="Arial"/>
              <a:cs typeface="Arial"/>
              <a:sym typeface="Arial"/>
            </a:endParaRPr>
          </a:p>
        </p:txBody>
      </p:sp>
      <p:sp>
        <p:nvSpPr>
          <p:cNvPr id="719" name="Google Shape;719;p13"/>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ESG 추진 전략</a:t>
            </a:r>
            <a:endParaRPr/>
          </a:p>
        </p:txBody>
      </p:sp>
      <p:sp>
        <p:nvSpPr>
          <p:cNvPr id="720" name="Google Shape;720;p13"/>
          <p:cNvSpPr txBox="1"/>
          <p:nvPr/>
        </p:nvSpPr>
        <p:spPr>
          <a:xfrm>
            <a:off x="5427111" y="3561068"/>
            <a:ext cx="157670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사회적가치 창출 측정(Total Social Value)</a:t>
            </a:r>
            <a:endParaRPr sz="700">
              <a:latin typeface="Arial"/>
              <a:ea typeface="Arial"/>
              <a:cs typeface="Arial"/>
              <a:sym typeface="Arial"/>
            </a:endParaRPr>
          </a:p>
        </p:txBody>
      </p:sp>
      <p:grpSp>
        <p:nvGrpSpPr>
          <p:cNvPr id="721" name="Google Shape;721;p13"/>
          <p:cNvGrpSpPr/>
          <p:nvPr/>
        </p:nvGrpSpPr>
        <p:grpSpPr>
          <a:xfrm>
            <a:off x="5328464" y="3537461"/>
            <a:ext cx="4967072" cy="197073"/>
            <a:chOff x="5328464" y="3537461"/>
            <a:chExt cx="4967072" cy="197073"/>
          </a:xfrm>
        </p:grpSpPr>
        <p:pic>
          <p:nvPicPr>
            <p:cNvPr id="722" name="Google Shape;722;p13"/>
            <p:cNvPicPr preferRelativeResize="0"/>
            <p:nvPr/>
          </p:nvPicPr>
          <p:blipFill rotWithShape="1">
            <a:blip r:embed="rId14">
              <a:alphaModFix/>
            </a:blip>
            <a:srcRect b="0" l="0" r="0" t="0"/>
            <a:stretch/>
          </p:blipFill>
          <p:spPr>
            <a:xfrm>
              <a:off x="5328464" y="3537902"/>
              <a:ext cx="90928" cy="196632"/>
            </a:xfrm>
            <a:prstGeom prst="rect">
              <a:avLst/>
            </a:prstGeom>
            <a:noFill/>
            <a:ln>
              <a:noFill/>
            </a:ln>
          </p:spPr>
        </p:pic>
        <p:sp>
          <p:nvSpPr>
            <p:cNvPr id="723" name="Google Shape;723;p13"/>
            <p:cNvSpPr/>
            <p:nvPr/>
          </p:nvSpPr>
          <p:spPr>
            <a:xfrm>
              <a:off x="5440358" y="3733094"/>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24" name="Google Shape;724;p13"/>
            <p:cNvPicPr preferRelativeResize="0"/>
            <p:nvPr/>
          </p:nvPicPr>
          <p:blipFill rotWithShape="1">
            <a:blip r:embed="rId15">
              <a:alphaModFix/>
            </a:blip>
            <a:srcRect b="0" l="0" r="0" t="0"/>
            <a:stretch/>
          </p:blipFill>
          <p:spPr>
            <a:xfrm>
              <a:off x="10204608" y="3537461"/>
              <a:ext cx="90928" cy="196632"/>
            </a:xfrm>
            <a:prstGeom prst="rect">
              <a:avLst/>
            </a:prstGeom>
            <a:noFill/>
            <a:ln>
              <a:noFill/>
            </a:ln>
          </p:spPr>
        </p:pic>
        <p:sp>
          <p:nvSpPr>
            <p:cNvPr id="725" name="Google Shape;725;p13"/>
            <p:cNvSpPr/>
            <p:nvPr/>
          </p:nvSpPr>
          <p:spPr>
            <a:xfrm>
              <a:off x="5436536" y="3538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6" name="Google Shape;726;p13"/>
            <p:cNvSpPr/>
            <p:nvPr/>
          </p:nvSpPr>
          <p:spPr>
            <a:xfrm>
              <a:off x="5329906" y="3538905"/>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27" name="Google Shape;727;p13"/>
            <p:cNvPicPr preferRelativeResize="0"/>
            <p:nvPr/>
          </p:nvPicPr>
          <p:blipFill rotWithShape="1">
            <a:blip r:embed="rId16">
              <a:alphaModFix/>
            </a:blip>
            <a:srcRect b="0" l="0" r="0" t="0"/>
            <a:stretch/>
          </p:blipFill>
          <p:spPr>
            <a:xfrm>
              <a:off x="10125334" y="3583268"/>
              <a:ext cx="105460" cy="105460"/>
            </a:xfrm>
            <a:prstGeom prst="rect">
              <a:avLst/>
            </a:prstGeom>
            <a:noFill/>
            <a:ln>
              <a:noFill/>
            </a:ln>
          </p:spPr>
        </p:pic>
      </p:grpSp>
      <p:grpSp>
        <p:nvGrpSpPr>
          <p:cNvPr id="728" name="Google Shape;728;p13"/>
          <p:cNvGrpSpPr/>
          <p:nvPr/>
        </p:nvGrpSpPr>
        <p:grpSpPr>
          <a:xfrm>
            <a:off x="5331594" y="4188659"/>
            <a:ext cx="4964430" cy="1364615"/>
            <a:chOff x="5331594" y="4188659"/>
            <a:chExt cx="4964430" cy="1364615"/>
          </a:xfrm>
        </p:grpSpPr>
        <p:sp>
          <p:nvSpPr>
            <p:cNvPr id="729" name="Google Shape;729;p13"/>
            <p:cNvSpPr/>
            <p:nvPr/>
          </p:nvSpPr>
          <p:spPr>
            <a:xfrm>
              <a:off x="5331594" y="4188659"/>
              <a:ext cx="4964430" cy="1364615"/>
            </a:xfrm>
            <a:custGeom>
              <a:rect b="b" l="l" r="r" t="t"/>
              <a:pathLst>
                <a:path extrusionOk="0" h="1364614" w="4964430">
                  <a:moveTo>
                    <a:pt x="4282211" y="0"/>
                  </a:moveTo>
                  <a:lnTo>
                    <a:pt x="682205" y="0"/>
                  </a:lnTo>
                  <a:lnTo>
                    <a:pt x="633485" y="1712"/>
                  </a:lnTo>
                  <a:lnTo>
                    <a:pt x="585689" y="6774"/>
                  </a:lnTo>
                  <a:lnTo>
                    <a:pt x="538934" y="15069"/>
                  </a:lnTo>
                  <a:lnTo>
                    <a:pt x="493333" y="26482"/>
                  </a:lnTo>
                  <a:lnTo>
                    <a:pt x="449004" y="40898"/>
                  </a:lnTo>
                  <a:lnTo>
                    <a:pt x="406061" y="58201"/>
                  </a:lnTo>
                  <a:lnTo>
                    <a:pt x="364620" y="78275"/>
                  </a:lnTo>
                  <a:lnTo>
                    <a:pt x="324796" y="101006"/>
                  </a:lnTo>
                  <a:lnTo>
                    <a:pt x="286704" y="126277"/>
                  </a:lnTo>
                  <a:lnTo>
                    <a:pt x="250461" y="153974"/>
                  </a:lnTo>
                  <a:lnTo>
                    <a:pt x="216181" y="183980"/>
                  </a:lnTo>
                  <a:lnTo>
                    <a:pt x="183980" y="216181"/>
                  </a:lnTo>
                  <a:lnTo>
                    <a:pt x="153974" y="250461"/>
                  </a:lnTo>
                  <a:lnTo>
                    <a:pt x="126277" y="286704"/>
                  </a:lnTo>
                  <a:lnTo>
                    <a:pt x="101006" y="324796"/>
                  </a:lnTo>
                  <a:lnTo>
                    <a:pt x="78275" y="364620"/>
                  </a:lnTo>
                  <a:lnTo>
                    <a:pt x="58201" y="406061"/>
                  </a:lnTo>
                  <a:lnTo>
                    <a:pt x="40898" y="449004"/>
                  </a:lnTo>
                  <a:lnTo>
                    <a:pt x="26482" y="493333"/>
                  </a:lnTo>
                  <a:lnTo>
                    <a:pt x="15069" y="538934"/>
                  </a:lnTo>
                  <a:lnTo>
                    <a:pt x="6774" y="585689"/>
                  </a:lnTo>
                  <a:lnTo>
                    <a:pt x="1712" y="633485"/>
                  </a:lnTo>
                  <a:lnTo>
                    <a:pt x="0" y="682205"/>
                  </a:lnTo>
                  <a:lnTo>
                    <a:pt x="1712" y="730926"/>
                  </a:lnTo>
                  <a:lnTo>
                    <a:pt x="6774" y="778721"/>
                  </a:lnTo>
                  <a:lnTo>
                    <a:pt x="15069" y="825477"/>
                  </a:lnTo>
                  <a:lnTo>
                    <a:pt x="26482" y="871077"/>
                  </a:lnTo>
                  <a:lnTo>
                    <a:pt x="40898" y="915407"/>
                  </a:lnTo>
                  <a:lnTo>
                    <a:pt x="58201" y="958350"/>
                  </a:lnTo>
                  <a:lnTo>
                    <a:pt x="78275" y="999791"/>
                  </a:lnTo>
                  <a:lnTo>
                    <a:pt x="101006" y="1039615"/>
                  </a:lnTo>
                  <a:lnTo>
                    <a:pt x="126277" y="1077707"/>
                  </a:lnTo>
                  <a:lnTo>
                    <a:pt x="153974" y="1113950"/>
                  </a:lnTo>
                  <a:lnTo>
                    <a:pt x="183980" y="1148230"/>
                  </a:lnTo>
                  <a:lnTo>
                    <a:pt x="216181" y="1180431"/>
                  </a:lnTo>
                  <a:lnTo>
                    <a:pt x="250461" y="1210437"/>
                  </a:lnTo>
                  <a:lnTo>
                    <a:pt x="286704" y="1238134"/>
                  </a:lnTo>
                  <a:lnTo>
                    <a:pt x="324796" y="1263405"/>
                  </a:lnTo>
                  <a:lnTo>
                    <a:pt x="364620" y="1286136"/>
                  </a:lnTo>
                  <a:lnTo>
                    <a:pt x="406061" y="1306210"/>
                  </a:lnTo>
                  <a:lnTo>
                    <a:pt x="449004" y="1323513"/>
                  </a:lnTo>
                  <a:lnTo>
                    <a:pt x="493333" y="1337928"/>
                  </a:lnTo>
                  <a:lnTo>
                    <a:pt x="538934" y="1349341"/>
                  </a:lnTo>
                  <a:lnTo>
                    <a:pt x="585689" y="1357637"/>
                  </a:lnTo>
                  <a:lnTo>
                    <a:pt x="633485" y="1362698"/>
                  </a:lnTo>
                  <a:lnTo>
                    <a:pt x="682205" y="1364411"/>
                  </a:lnTo>
                  <a:lnTo>
                    <a:pt x="4282211" y="1364411"/>
                  </a:lnTo>
                  <a:lnTo>
                    <a:pt x="4330930" y="1362698"/>
                  </a:lnTo>
                  <a:lnTo>
                    <a:pt x="4378724" y="1357637"/>
                  </a:lnTo>
                  <a:lnTo>
                    <a:pt x="4425478" y="1349341"/>
                  </a:lnTo>
                  <a:lnTo>
                    <a:pt x="4471077" y="1337928"/>
                  </a:lnTo>
                  <a:lnTo>
                    <a:pt x="4515406" y="1323513"/>
                  </a:lnTo>
                  <a:lnTo>
                    <a:pt x="4558348" y="1306210"/>
                  </a:lnTo>
                  <a:lnTo>
                    <a:pt x="4599788" y="1286136"/>
                  </a:lnTo>
                  <a:lnTo>
                    <a:pt x="4639612" y="1263405"/>
                  </a:lnTo>
                  <a:lnTo>
                    <a:pt x="4677702" y="1238134"/>
                  </a:lnTo>
                  <a:lnTo>
                    <a:pt x="4713945" y="1210437"/>
                  </a:lnTo>
                  <a:lnTo>
                    <a:pt x="4748225" y="1180431"/>
                  </a:lnTo>
                  <a:lnTo>
                    <a:pt x="4780425" y="1148230"/>
                  </a:lnTo>
                  <a:lnTo>
                    <a:pt x="4810431" y="1113950"/>
                  </a:lnTo>
                  <a:lnTo>
                    <a:pt x="4838127" y="1077707"/>
                  </a:lnTo>
                  <a:lnTo>
                    <a:pt x="4863398" y="1039615"/>
                  </a:lnTo>
                  <a:lnTo>
                    <a:pt x="4886129" y="999791"/>
                  </a:lnTo>
                  <a:lnTo>
                    <a:pt x="4906203" y="958350"/>
                  </a:lnTo>
                  <a:lnTo>
                    <a:pt x="4923506" y="915407"/>
                  </a:lnTo>
                  <a:lnTo>
                    <a:pt x="4937921" y="871077"/>
                  </a:lnTo>
                  <a:lnTo>
                    <a:pt x="4949334" y="825477"/>
                  </a:lnTo>
                  <a:lnTo>
                    <a:pt x="4957629" y="778721"/>
                  </a:lnTo>
                  <a:lnTo>
                    <a:pt x="4962691" y="730926"/>
                  </a:lnTo>
                  <a:lnTo>
                    <a:pt x="4964404" y="682205"/>
                  </a:lnTo>
                  <a:lnTo>
                    <a:pt x="4962691" y="633485"/>
                  </a:lnTo>
                  <a:lnTo>
                    <a:pt x="4957629" y="585689"/>
                  </a:lnTo>
                  <a:lnTo>
                    <a:pt x="4949334" y="538934"/>
                  </a:lnTo>
                  <a:lnTo>
                    <a:pt x="4937921" y="493333"/>
                  </a:lnTo>
                  <a:lnTo>
                    <a:pt x="4923506" y="449004"/>
                  </a:lnTo>
                  <a:lnTo>
                    <a:pt x="4906203" y="406061"/>
                  </a:lnTo>
                  <a:lnTo>
                    <a:pt x="4886129" y="364620"/>
                  </a:lnTo>
                  <a:lnTo>
                    <a:pt x="4863398" y="324796"/>
                  </a:lnTo>
                  <a:lnTo>
                    <a:pt x="4838127" y="286704"/>
                  </a:lnTo>
                  <a:lnTo>
                    <a:pt x="4810431" y="250461"/>
                  </a:lnTo>
                  <a:lnTo>
                    <a:pt x="4780425" y="216181"/>
                  </a:lnTo>
                  <a:lnTo>
                    <a:pt x="4748225" y="183980"/>
                  </a:lnTo>
                  <a:lnTo>
                    <a:pt x="4713945" y="153974"/>
                  </a:lnTo>
                  <a:lnTo>
                    <a:pt x="4677702" y="126277"/>
                  </a:lnTo>
                  <a:lnTo>
                    <a:pt x="4639612" y="101006"/>
                  </a:lnTo>
                  <a:lnTo>
                    <a:pt x="4599788" y="78275"/>
                  </a:lnTo>
                  <a:lnTo>
                    <a:pt x="4558348" y="58201"/>
                  </a:lnTo>
                  <a:lnTo>
                    <a:pt x="4515406" y="40898"/>
                  </a:lnTo>
                  <a:lnTo>
                    <a:pt x="4471077" y="26482"/>
                  </a:lnTo>
                  <a:lnTo>
                    <a:pt x="4425478" y="15069"/>
                  </a:lnTo>
                  <a:lnTo>
                    <a:pt x="4378724" y="6774"/>
                  </a:lnTo>
                  <a:lnTo>
                    <a:pt x="4330930" y="1712"/>
                  </a:lnTo>
                  <a:lnTo>
                    <a:pt x="4282211"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0" name="Google Shape;730;p13"/>
            <p:cNvSpPr/>
            <p:nvPr/>
          </p:nvSpPr>
          <p:spPr>
            <a:xfrm>
              <a:off x="6588003" y="4240861"/>
              <a:ext cx="3636010" cy="1260475"/>
            </a:xfrm>
            <a:custGeom>
              <a:rect b="b" l="l" r="r" t="t"/>
              <a:pathLst>
                <a:path extrusionOk="0" h="1260475" w="3636009">
                  <a:moveTo>
                    <a:pt x="3006001" y="0"/>
                  </a:moveTo>
                  <a:lnTo>
                    <a:pt x="629996" y="0"/>
                  </a:lnTo>
                  <a:lnTo>
                    <a:pt x="582978" y="1727"/>
                  </a:lnTo>
                  <a:lnTo>
                    <a:pt x="536898" y="6830"/>
                  </a:lnTo>
                  <a:lnTo>
                    <a:pt x="491880" y="15186"/>
                  </a:lnTo>
                  <a:lnTo>
                    <a:pt x="448043" y="26673"/>
                  </a:lnTo>
                  <a:lnTo>
                    <a:pt x="405510" y="41169"/>
                  </a:lnTo>
                  <a:lnTo>
                    <a:pt x="364403" y="58552"/>
                  </a:lnTo>
                  <a:lnTo>
                    <a:pt x="324844" y="78701"/>
                  </a:lnTo>
                  <a:lnTo>
                    <a:pt x="286954" y="101495"/>
                  </a:lnTo>
                  <a:lnTo>
                    <a:pt x="250856" y="126810"/>
                  </a:lnTo>
                  <a:lnTo>
                    <a:pt x="216670" y="154525"/>
                  </a:lnTo>
                  <a:lnTo>
                    <a:pt x="184519" y="184519"/>
                  </a:lnTo>
                  <a:lnTo>
                    <a:pt x="154525" y="216670"/>
                  </a:lnTo>
                  <a:lnTo>
                    <a:pt x="126810" y="250856"/>
                  </a:lnTo>
                  <a:lnTo>
                    <a:pt x="101495" y="286954"/>
                  </a:lnTo>
                  <a:lnTo>
                    <a:pt x="78701" y="324844"/>
                  </a:lnTo>
                  <a:lnTo>
                    <a:pt x="58552" y="364403"/>
                  </a:lnTo>
                  <a:lnTo>
                    <a:pt x="41169" y="405510"/>
                  </a:lnTo>
                  <a:lnTo>
                    <a:pt x="26673" y="448043"/>
                  </a:lnTo>
                  <a:lnTo>
                    <a:pt x="15186" y="491880"/>
                  </a:lnTo>
                  <a:lnTo>
                    <a:pt x="6830" y="536898"/>
                  </a:lnTo>
                  <a:lnTo>
                    <a:pt x="1727" y="582978"/>
                  </a:lnTo>
                  <a:lnTo>
                    <a:pt x="0" y="629996"/>
                  </a:lnTo>
                  <a:lnTo>
                    <a:pt x="1727" y="677014"/>
                  </a:lnTo>
                  <a:lnTo>
                    <a:pt x="6830" y="723093"/>
                  </a:lnTo>
                  <a:lnTo>
                    <a:pt x="15186" y="768113"/>
                  </a:lnTo>
                  <a:lnTo>
                    <a:pt x="26673" y="811950"/>
                  </a:lnTo>
                  <a:lnTo>
                    <a:pt x="41169" y="854483"/>
                  </a:lnTo>
                  <a:lnTo>
                    <a:pt x="58552" y="895591"/>
                  </a:lnTo>
                  <a:lnTo>
                    <a:pt x="78701" y="935150"/>
                  </a:lnTo>
                  <a:lnTo>
                    <a:pt x="101495" y="973041"/>
                  </a:lnTo>
                  <a:lnTo>
                    <a:pt x="126810" y="1009140"/>
                  </a:lnTo>
                  <a:lnTo>
                    <a:pt x="154525" y="1043327"/>
                  </a:lnTo>
                  <a:lnTo>
                    <a:pt x="184519" y="1075478"/>
                  </a:lnTo>
                  <a:lnTo>
                    <a:pt x="216670" y="1105473"/>
                  </a:lnTo>
                  <a:lnTo>
                    <a:pt x="250856" y="1133190"/>
                  </a:lnTo>
                  <a:lnTo>
                    <a:pt x="286954" y="1158506"/>
                  </a:lnTo>
                  <a:lnTo>
                    <a:pt x="324844" y="1181300"/>
                  </a:lnTo>
                  <a:lnTo>
                    <a:pt x="364403" y="1201450"/>
                  </a:lnTo>
                  <a:lnTo>
                    <a:pt x="405510" y="1218834"/>
                  </a:lnTo>
                  <a:lnTo>
                    <a:pt x="448043" y="1233330"/>
                  </a:lnTo>
                  <a:lnTo>
                    <a:pt x="491880" y="1244818"/>
                  </a:lnTo>
                  <a:lnTo>
                    <a:pt x="536898" y="1253174"/>
                  </a:lnTo>
                  <a:lnTo>
                    <a:pt x="582978" y="1258277"/>
                  </a:lnTo>
                  <a:lnTo>
                    <a:pt x="629996" y="1260005"/>
                  </a:lnTo>
                  <a:lnTo>
                    <a:pt x="3006001" y="1260005"/>
                  </a:lnTo>
                  <a:lnTo>
                    <a:pt x="3053017" y="1258277"/>
                  </a:lnTo>
                  <a:lnTo>
                    <a:pt x="3099095" y="1253174"/>
                  </a:lnTo>
                  <a:lnTo>
                    <a:pt x="3144113" y="1244818"/>
                  </a:lnTo>
                  <a:lnTo>
                    <a:pt x="3187949" y="1233330"/>
                  </a:lnTo>
                  <a:lnTo>
                    <a:pt x="3230481" y="1218834"/>
                  </a:lnTo>
                  <a:lnTo>
                    <a:pt x="3271588" y="1201450"/>
                  </a:lnTo>
                  <a:lnTo>
                    <a:pt x="3311147" y="1181300"/>
                  </a:lnTo>
                  <a:lnTo>
                    <a:pt x="3349037" y="1158506"/>
                  </a:lnTo>
                  <a:lnTo>
                    <a:pt x="3385135" y="1133190"/>
                  </a:lnTo>
                  <a:lnTo>
                    <a:pt x="3419321" y="1105473"/>
                  </a:lnTo>
                  <a:lnTo>
                    <a:pt x="3451472" y="1075478"/>
                  </a:lnTo>
                  <a:lnTo>
                    <a:pt x="3481467" y="1043327"/>
                  </a:lnTo>
                  <a:lnTo>
                    <a:pt x="3509183" y="1009140"/>
                  </a:lnTo>
                  <a:lnTo>
                    <a:pt x="3534498" y="973041"/>
                  </a:lnTo>
                  <a:lnTo>
                    <a:pt x="3557292" y="935150"/>
                  </a:lnTo>
                  <a:lnTo>
                    <a:pt x="3577442" y="895591"/>
                  </a:lnTo>
                  <a:lnTo>
                    <a:pt x="3594826" y="854483"/>
                  </a:lnTo>
                  <a:lnTo>
                    <a:pt x="3609323" y="811950"/>
                  </a:lnTo>
                  <a:lnTo>
                    <a:pt x="3620810" y="768113"/>
                  </a:lnTo>
                  <a:lnTo>
                    <a:pt x="3629166" y="723093"/>
                  </a:lnTo>
                  <a:lnTo>
                    <a:pt x="3634269" y="677014"/>
                  </a:lnTo>
                  <a:lnTo>
                    <a:pt x="3635997" y="629996"/>
                  </a:lnTo>
                  <a:lnTo>
                    <a:pt x="3634269" y="582978"/>
                  </a:lnTo>
                  <a:lnTo>
                    <a:pt x="3629166" y="536898"/>
                  </a:lnTo>
                  <a:lnTo>
                    <a:pt x="3620810" y="491880"/>
                  </a:lnTo>
                  <a:lnTo>
                    <a:pt x="3609323" y="448043"/>
                  </a:lnTo>
                  <a:lnTo>
                    <a:pt x="3594826" y="405510"/>
                  </a:lnTo>
                  <a:lnTo>
                    <a:pt x="3577442" y="364403"/>
                  </a:lnTo>
                  <a:lnTo>
                    <a:pt x="3557292" y="324844"/>
                  </a:lnTo>
                  <a:lnTo>
                    <a:pt x="3534498" y="286954"/>
                  </a:lnTo>
                  <a:lnTo>
                    <a:pt x="3509183" y="250856"/>
                  </a:lnTo>
                  <a:lnTo>
                    <a:pt x="3481467" y="216670"/>
                  </a:lnTo>
                  <a:lnTo>
                    <a:pt x="3451472" y="184519"/>
                  </a:lnTo>
                  <a:lnTo>
                    <a:pt x="3419321" y="154525"/>
                  </a:lnTo>
                  <a:lnTo>
                    <a:pt x="3385135" y="126810"/>
                  </a:lnTo>
                  <a:lnTo>
                    <a:pt x="3349037" y="101495"/>
                  </a:lnTo>
                  <a:lnTo>
                    <a:pt x="3311147" y="78701"/>
                  </a:lnTo>
                  <a:lnTo>
                    <a:pt x="3271588" y="58552"/>
                  </a:lnTo>
                  <a:lnTo>
                    <a:pt x="3230481" y="41169"/>
                  </a:lnTo>
                  <a:lnTo>
                    <a:pt x="3187949" y="26673"/>
                  </a:lnTo>
                  <a:lnTo>
                    <a:pt x="3144113" y="15186"/>
                  </a:lnTo>
                  <a:lnTo>
                    <a:pt x="3099095" y="6830"/>
                  </a:lnTo>
                  <a:lnTo>
                    <a:pt x="3053017" y="1727"/>
                  </a:lnTo>
                  <a:lnTo>
                    <a:pt x="3006001" y="0"/>
                  </a:lnTo>
                  <a:close/>
                </a:path>
              </a:pathLst>
            </a:custGeom>
            <a:solidFill>
              <a:srgbClr val="9A8D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1" name="Google Shape;731;p13"/>
            <p:cNvSpPr/>
            <p:nvPr/>
          </p:nvSpPr>
          <p:spPr>
            <a:xfrm>
              <a:off x="6648638" y="4294860"/>
              <a:ext cx="2353310" cy="1152525"/>
            </a:xfrm>
            <a:custGeom>
              <a:rect b="b" l="l" r="r" t="t"/>
              <a:pathLst>
                <a:path extrusionOk="0" h="1152525" w="2353309">
                  <a:moveTo>
                    <a:pt x="1776704" y="0"/>
                  </a:moveTo>
                  <a:lnTo>
                    <a:pt x="575995" y="0"/>
                  </a:lnTo>
                  <a:lnTo>
                    <a:pt x="528754" y="1909"/>
                  </a:lnTo>
                  <a:lnTo>
                    <a:pt x="482564" y="7538"/>
                  </a:lnTo>
                  <a:lnTo>
                    <a:pt x="437574" y="16740"/>
                  </a:lnTo>
                  <a:lnTo>
                    <a:pt x="393933" y="29365"/>
                  </a:lnTo>
                  <a:lnTo>
                    <a:pt x="351788" y="45265"/>
                  </a:lnTo>
                  <a:lnTo>
                    <a:pt x="311288" y="64292"/>
                  </a:lnTo>
                  <a:lnTo>
                    <a:pt x="272581" y="86298"/>
                  </a:lnTo>
                  <a:lnTo>
                    <a:pt x="235816" y="111134"/>
                  </a:lnTo>
                  <a:lnTo>
                    <a:pt x="201140" y="138653"/>
                  </a:lnTo>
                  <a:lnTo>
                    <a:pt x="168702" y="168706"/>
                  </a:lnTo>
                  <a:lnTo>
                    <a:pt x="138649" y="201145"/>
                  </a:lnTo>
                  <a:lnTo>
                    <a:pt x="111131" y="235821"/>
                  </a:lnTo>
                  <a:lnTo>
                    <a:pt x="86295" y="272587"/>
                  </a:lnTo>
                  <a:lnTo>
                    <a:pt x="64289" y="311294"/>
                  </a:lnTo>
                  <a:lnTo>
                    <a:pt x="45263" y="351793"/>
                  </a:lnTo>
                  <a:lnTo>
                    <a:pt x="29363" y="393938"/>
                  </a:lnTo>
                  <a:lnTo>
                    <a:pt x="16739" y="437578"/>
                  </a:lnTo>
                  <a:lnTo>
                    <a:pt x="7538" y="482567"/>
                  </a:lnTo>
                  <a:lnTo>
                    <a:pt x="1909" y="528755"/>
                  </a:lnTo>
                  <a:lnTo>
                    <a:pt x="0" y="575995"/>
                  </a:lnTo>
                  <a:lnTo>
                    <a:pt x="1909" y="623235"/>
                  </a:lnTo>
                  <a:lnTo>
                    <a:pt x="7538" y="669424"/>
                  </a:lnTo>
                  <a:lnTo>
                    <a:pt x="16739" y="714413"/>
                  </a:lnTo>
                  <a:lnTo>
                    <a:pt x="29363" y="758054"/>
                  </a:lnTo>
                  <a:lnTo>
                    <a:pt x="45263" y="800199"/>
                  </a:lnTo>
                  <a:lnTo>
                    <a:pt x="64289" y="840699"/>
                  </a:lnTo>
                  <a:lnTo>
                    <a:pt x="86295" y="879407"/>
                  </a:lnTo>
                  <a:lnTo>
                    <a:pt x="111131" y="916174"/>
                  </a:lnTo>
                  <a:lnTo>
                    <a:pt x="138649" y="950851"/>
                  </a:lnTo>
                  <a:lnTo>
                    <a:pt x="168702" y="983291"/>
                  </a:lnTo>
                  <a:lnTo>
                    <a:pt x="201140" y="1013345"/>
                  </a:lnTo>
                  <a:lnTo>
                    <a:pt x="235816" y="1040864"/>
                  </a:lnTo>
                  <a:lnTo>
                    <a:pt x="272581" y="1065702"/>
                  </a:lnTo>
                  <a:lnTo>
                    <a:pt x="311288" y="1087709"/>
                  </a:lnTo>
                  <a:lnTo>
                    <a:pt x="351788" y="1106737"/>
                  </a:lnTo>
                  <a:lnTo>
                    <a:pt x="393933" y="1122637"/>
                  </a:lnTo>
                  <a:lnTo>
                    <a:pt x="437574" y="1135263"/>
                  </a:lnTo>
                  <a:lnTo>
                    <a:pt x="482564" y="1144465"/>
                  </a:lnTo>
                  <a:lnTo>
                    <a:pt x="528754" y="1150094"/>
                  </a:lnTo>
                  <a:lnTo>
                    <a:pt x="575995" y="1152004"/>
                  </a:lnTo>
                  <a:lnTo>
                    <a:pt x="1776704" y="1152004"/>
                  </a:lnTo>
                  <a:lnTo>
                    <a:pt x="1823944" y="1150094"/>
                  </a:lnTo>
                  <a:lnTo>
                    <a:pt x="1870133" y="1144465"/>
                  </a:lnTo>
                  <a:lnTo>
                    <a:pt x="1915121" y="1135263"/>
                  </a:lnTo>
                  <a:lnTo>
                    <a:pt x="1958762" y="1122637"/>
                  </a:lnTo>
                  <a:lnTo>
                    <a:pt x="2000906" y="1106737"/>
                  </a:lnTo>
                  <a:lnTo>
                    <a:pt x="2041406" y="1087709"/>
                  </a:lnTo>
                  <a:lnTo>
                    <a:pt x="2080112" y="1065702"/>
                  </a:lnTo>
                  <a:lnTo>
                    <a:pt x="2116878" y="1040864"/>
                  </a:lnTo>
                  <a:lnTo>
                    <a:pt x="2151554" y="1013345"/>
                  </a:lnTo>
                  <a:lnTo>
                    <a:pt x="2183993" y="983291"/>
                  </a:lnTo>
                  <a:lnTo>
                    <a:pt x="2214046" y="950851"/>
                  </a:lnTo>
                  <a:lnTo>
                    <a:pt x="2241565" y="916174"/>
                  </a:lnTo>
                  <a:lnTo>
                    <a:pt x="2266402" y="879407"/>
                  </a:lnTo>
                  <a:lnTo>
                    <a:pt x="2288408" y="840699"/>
                  </a:lnTo>
                  <a:lnTo>
                    <a:pt x="2307435" y="800199"/>
                  </a:lnTo>
                  <a:lnTo>
                    <a:pt x="2323335" y="758054"/>
                  </a:lnTo>
                  <a:lnTo>
                    <a:pt x="2335960" y="714413"/>
                  </a:lnTo>
                  <a:lnTo>
                    <a:pt x="2345161" y="669424"/>
                  </a:lnTo>
                  <a:lnTo>
                    <a:pt x="2350790" y="623235"/>
                  </a:lnTo>
                  <a:lnTo>
                    <a:pt x="2352700" y="575995"/>
                  </a:lnTo>
                  <a:lnTo>
                    <a:pt x="2350790" y="528755"/>
                  </a:lnTo>
                  <a:lnTo>
                    <a:pt x="2345161" y="482567"/>
                  </a:lnTo>
                  <a:lnTo>
                    <a:pt x="2335960" y="437578"/>
                  </a:lnTo>
                  <a:lnTo>
                    <a:pt x="2323335" y="393938"/>
                  </a:lnTo>
                  <a:lnTo>
                    <a:pt x="2307435" y="351793"/>
                  </a:lnTo>
                  <a:lnTo>
                    <a:pt x="2288408" y="311294"/>
                  </a:lnTo>
                  <a:lnTo>
                    <a:pt x="2266402" y="272587"/>
                  </a:lnTo>
                  <a:lnTo>
                    <a:pt x="2241565" y="235821"/>
                  </a:lnTo>
                  <a:lnTo>
                    <a:pt x="2214046" y="201145"/>
                  </a:lnTo>
                  <a:lnTo>
                    <a:pt x="2183993" y="168706"/>
                  </a:lnTo>
                  <a:lnTo>
                    <a:pt x="2151554" y="138653"/>
                  </a:lnTo>
                  <a:lnTo>
                    <a:pt x="2116878" y="111134"/>
                  </a:lnTo>
                  <a:lnTo>
                    <a:pt x="2080112" y="86298"/>
                  </a:lnTo>
                  <a:lnTo>
                    <a:pt x="2041406" y="64292"/>
                  </a:lnTo>
                  <a:lnTo>
                    <a:pt x="2000906" y="45265"/>
                  </a:lnTo>
                  <a:lnTo>
                    <a:pt x="1958762" y="29365"/>
                  </a:lnTo>
                  <a:lnTo>
                    <a:pt x="1915121" y="16740"/>
                  </a:lnTo>
                  <a:lnTo>
                    <a:pt x="1870133" y="7538"/>
                  </a:lnTo>
                  <a:lnTo>
                    <a:pt x="1823944" y="1909"/>
                  </a:lnTo>
                  <a:lnTo>
                    <a:pt x="1776704" y="0"/>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2" name="Google Shape;732;p13"/>
            <p:cNvSpPr/>
            <p:nvPr/>
          </p:nvSpPr>
          <p:spPr>
            <a:xfrm>
              <a:off x="5444998" y="4366869"/>
              <a:ext cx="4698365" cy="1008380"/>
            </a:xfrm>
            <a:custGeom>
              <a:rect b="b" l="l" r="r" t="t"/>
              <a:pathLst>
                <a:path extrusionOk="0" h="1008379" w="4698365">
                  <a:moveTo>
                    <a:pt x="1007999" y="503999"/>
                  </a:moveTo>
                  <a:lnTo>
                    <a:pt x="1005687" y="455460"/>
                  </a:lnTo>
                  <a:lnTo>
                    <a:pt x="998905" y="408228"/>
                  </a:lnTo>
                  <a:lnTo>
                    <a:pt x="987869" y="362508"/>
                  </a:lnTo>
                  <a:lnTo>
                    <a:pt x="972769" y="318516"/>
                  </a:lnTo>
                  <a:lnTo>
                    <a:pt x="953833" y="276466"/>
                  </a:lnTo>
                  <a:lnTo>
                    <a:pt x="931278" y="236575"/>
                  </a:lnTo>
                  <a:lnTo>
                    <a:pt x="905294" y="199034"/>
                  </a:lnTo>
                  <a:lnTo>
                    <a:pt x="876109" y="164071"/>
                  </a:lnTo>
                  <a:lnTo>
                    <a:pt x="843927" y="131889"/>
                  </a:lnTo>
                  <a:lnTo>
                    <a:pt x="808951" y="102704"/>
                  </a:lnTo>
                  <a:lnTo>
                    <a:pt x="771423" y="76720"/>
                  </a:lnTo>
                  <a:lnTo>
                    <a:pt x="731520" y="54152"/>
                  </a:lnTo>
                  <a:lnTo>
                    <a:pt x="689470" y="35229"/>
                  </a:lnTo>
                  <a:lnTo>
                    <a:pt x="645477" y="20129"/>
                  </a:lnTo>
                  <a:lnTo>
                    <a:pt x="599770" y="9093"/>
                  </a:lnTo>
                  <a:lnTo>
                    <a:pt x="552538" y="2311"/>
                  </a:lnTo>
                  <a:lnTo>
                    <a:pt x="503999" y="0"/>
                  </a:lnTo>
                  <a:lnTo>
                    <a:pt x="455460" y="2311"/>
                  </a:lnTo>
                  <a:lnTo>
                    <a:pt x="408228" y="9093"/>
                  </a:lnTo>
                  <a:lnTo>
                    <a:pt x="362508" y="20129"/>
                  </a:lnTo>
                  <a:lnTo>
                    <a:pt x="318516" y="35229"/>
                  </a:lnTo>
                  <a:lnTo>
                    <a:pt x="276466" y="54152"/>
                  </a:lnTo>
                  <a:lnTo>
                    <a:pt x="236575" y="76720"/>
                  </a:lnTo>
                  <a:lnTo>
                    <a:pt x="199034" y="102704"/>
                  </a:lnTo>
                  <a:lnTo>
                    <a:pt x="164071" y="131889"/>
                  </a:lnTo>
                  <a:lnTo>
                    <a:pt x="131889" y="164071"/>
                  </a:lnTo>
                  <a:lnTo>
                    <a:pt x="102704" y="199034"/>
                  </a:lnTo>
                  <a:lnTo>
                    <a:pt x="76720" y="236575"/>
                  </a:lnTo>
                  <a:lnTo>
                    <a:pt x="54152" y="276466"/>
                  </a:lnTo>
                  <a:lnTo>
                    <a:pt x="35217" y="318516"/>
                  </a:lnTo>
                  <a:lnTo>
                    <a:pt x="20129" y="362508"/>
                  </a:lnTo>
                  <a:lnTo>
                    <a:pt x="9080" y="408228"/>
                  </a:lnTo>
                  <a:lnTo>
                    <a:pt x="2298" y="455460"/>
                  </a:lnTo>
                  <a:lnTo>
                    <a:pt x="0" y="503999"/>
                  </a:lnTo>
                  <a:lnTo>
                    <a:pt x="2298" y="552538"/>
                  </a:lnTo>
                  <a:lnTo>
                    <a:pt x="9080" y="599770"/>
                  </a:lnTo>
                  <a:lnTo>
                    <a:pt x="20129" y="645490"/>
                  </a:lnTo>
                  <a:lnTo>
                    <a:pt x="35217" y="689470"/>
                  </a:lnTo>
                  <a:lnTo>
                    <a:pt x="54152" y="731520"/>
                  </a:lnTo>
                  <a:lnTo>
                    <a:pt x="76720" y="771423"/>
                  </a:lnTo>
                  <a:lnTo>
                    <a:pt x="102704" y="808964"/>
                  </a:lnTo>
                  <a:lnTo>
                    <a:pt x="131889" y="843927"/>
                  </a:lnTo>
                  <a:lnTo>
                    <a:pt x="164071" y="876109"/>
                  </a:lnTo>
                  <a:lnTo>
                    <a:pt x="199034" y="905294"/>
                  </a:lnTo>
                  <a:lnTo>
                    <a:pt x="236575" y="931278"/>
                  </a:lnTo>
                  <a:lnTo>
                    <a:pt x="276466" y="953846"/>
                  </a:lnTo>
                  <a:lnTo>
                    <a:pt x="318516" y="972769"/>
                  </a:lnTo>
                  <a:lnTo>
                    <a:pt x="362508" y="987869"/>
                  </a:lnTo>
                  <a:lnTo>
                    <a:pt x="408228" y="998918"/>
                  </a:lnTo>
                  <a:lnTo>
                    <a:pt x="455460" y="1005687"/>
                  </a:lnTo>
                  <a:lnTo>
                    <a:pt x="503999" y="1007999"/>
                  </a:lnTo>
                  <a:lnTo>
                    <a:pt x="552538" y="1005687"/>
                  </a:lnTo>
                  <a:lnTo>
                    <a:pt x="599770" y="998918"/>
                  </a:lnTo>
                  <a:lnTo>
                    <a:pt x="645477" y="987869"/>
                  </a:lnTo>
                  <a:lnTo>
                    <a:pt x="689470" y="972769"/>
                  </a:lnTo>
                  <a:lnTo>
                    <a:pt x="731520" y="953846"/>
                  </a:lnTo>
                  <a:lnTo>
                    <a:pt x="771423" y="931278"/>
                  </a:lnTo>
                  <a:lnTo>
                    <a:pt x="808951" y="905294"/>
                  </a:lnTo>
                  <a:lnTo>
                    <a:pt x="843927" y="876109"/>
                  </a:lnTo>
                  <a:lnTo>
                    <a:pt x="876109" y="843927"/>
                  </a:lnTo>
                  <a:lnTo>
                    <a:pt x="905294" y="808964"/>
                  </a:lnTo>
                  <a:lnTo>
                    <a:pt x="931278" y="771423"/>
                  </a:lnTo>
                  <a:lnTo>
                    <a:pt x="953833" y="731520"/>
                  </a:lnTo>
                  <a:lnTo>
                    <a:pt x="972769" y="689470"/>
                  </a:lnTo>
                  <a:lnTo>
                    <a:pt x="987869" y="645490"/>
                  </a:lnTo>
                  <a:lnTo>
                    <a:pt x="998905" y="599770"/>
                  </a:lnTo>
                  <a:lnTo>
                    <a:pt x="1005687" y="552538"/>
                  </a:lnTo>
                  <a:lnTo>
                    <a:pt x="1007999" y="503999"/>
                  </a:lnTo>
                  <a:close/>
                </a:path>
                <a:path extrusionOk="0" h="1008379" w="4698365">
                  <a:moveTo>
                    <a:pt x="2294991" y="503999"/>
                  </a:moveTo>
                  <a:lnTo>
                    <a:pt x="2292693" y="455460"/>
                  </a:lnTo>
                  <a:lnTo>
                    <a:pt x="2285911" y="408228"/>
                  </a:lnTo>
                  <a:lnTo>
                    <a:pt x="2274862" y="362508"/>
                  </a:lnTo>
                  <a:lnTo>
                    <a:pt x="2259774" y="318516"/>
                  </a:lnTo>
                  <a:lnTo>
                    <a:pt x="2240838" y="276466"/>
                  </a:lnTo>
                  <a:lnTo>
                    <a:pt x="2218271" y="236575"/>
                  </a:lnTo>
                  <a:lnTo>
                    <a:pt x="2192286" y="199034"/>
                  </a:lnTo>
                  <a:lnTo>
                    <a:pt x="2163102" y="164071"/>
                  </a:lnTo>
                  <a:lnTo>
                    <a:pt x="2130920" y="131889"/>
                  </a:lnTo>
                  <a:lnTo>
                    <a:pt x="2095957" y="102704"/>
                  </a:lnTo>
                  <a:lnTo>
                    <a:pt x="2058416" y="76720"/>
                  </a:lnTo>
                  <a:lnTo>
                    <a:pt x="2018525" y="54152"/>
                  </a:lnTo>
                  <a:lnTo>
                    <a:pt x="1976475" y="35229"/>
                  </a:lnTo>
                  <a:lnTo>
                    <a:pt x="1932482" y="20129"/>
                  </a:lnTo>
                  <a:lnTo>
                    <a:pt x="1886762" y="9093"/>
                  </a:lnTo>
                  <a:lnTo>
                    <a:pt x="1839531" y="2311"/>
                  </a:lnTo>
                  <a:lnTo>
                    <a:pt x="1790992" y="0"/>
                  </a:lnTo>
                  <a:lnTo>
                    <a:pt x="1742452" y="2311"/>
                  </a:lnTo>
                  <a:lnTo>
                    <a:pt x="1695221" y="9093"/>
                  </a:lnTo>
                  <a:lnTo>
                    <a:pt x="1649514" y="20129"/>
                  </a:lnTo>
                  <a:lnTo>
                    <a:pt x="1605521" y="35229"/>
                  </a:lnTo>
                  <a:lnTo>
                    <a:pt x="1563471" y="54152"/>
                  </a:lnTo>
                  <a:lnTo>
                    <a:pt x="1523568" y="76720"/>
                  </a:lnTo>
                  <a:lnTo>
                    <a:pt x="1486039" y="102704"/>
                  </a:lnTo>
                  <a:lnTo>
                    <a:pt x="1451063" y="131889"/>
                  </a:lnTo>
                  <a:lnTo>
                    <a:pt x="1418882" y="164071"/>
                  </a:lnTo>
                  <a:lnTo>
                    <a:pt x="1389697" y="199034"/>
                  </a:lnTo>
                  <a:lnTo>
                    <a:pt x="1363713" y="236575"/>
                  </a:lnTo>
                  <a:lnTo>
                    <a:pt x="1341158" y="276466"/>
                  </a:lnTo>
                  <a:lnTo>
                    <a:pt x="1322222" y="318516"/>
                  </a:lnTo>
                  <a:lnTo>
                    <a:pt x="1307122" y="362508"/>
                  </a:lnTo>
                  <a:lnTo>
                    <a:pt x="1296085" y="408228"/>
                  </a:lnTo>
                  <a:lnTo>
                    <a:pt x="1289304" y="455460"/>
                  </a:lnTo>
                  <a:lnTo>
                    <a:pt x="1286992" y="503999"/>
                  </a:lnTo>
                  <a:lnTo>
                    <a:pt x="1289304" y="552538"/>
                  </a:lnTo>
                  <a:lnTo>
                    <a:pt x="1296085" y="599770"/>
                  </a:lnTo>
                  <a:lnTo>
                    <a:pt x="1307122" y="645490"/>
                  </a:lnTo>
                  <a:lnTo>
                    <a:pt x="1322222" y="689470"/>
                  </a:lnTo>
                  <a:lnTo>
                    <a:pt x="1341158" y="731520"/>
                  </a:lnTo>
                  <a:lnTo>
                    <a:pt x="1363713" y="771423"/>
                  </a:lnTo>
                  <a:lnTo>
                    <a:pt x="1389697" y="808964"/>
                  </a:lnTo>
                  <a:lnTo>
                    <a:pt x="1418882" y="843927"/>
                  </a:lnTo>
                  <a:lnTo>
                    <a:pt x="1451063" y="876109"/>
                  </a:lnTo>
                  <a:lnTo>
                    <a:pt x="1486039" y="905294"/>
                  </a:lnTo>
                  <a:lnTo>
                    <a:pt x="1523568" y="931278"/>
                  </a:lnTo>
                  <a:lnTo>
                    <a:pt x="1563471" y="953846"/>
                  </a:lnTo>
                  <a:lnTo>
                    <a:pt x="1605521" y="972769"/>
                  </a:lnTo>
                  <a:lnTo>
                    <a:pt x="1649514" y="987869"/>
                  </a:lnTo>
                  <a:lnTo>
                    <a:pt x="1695221" y="998918"/>
                  </a:lnTo>
                  <a:lnTo>
                    <a:pt x="1742452" y="1005687"/>
                  </a:lnTo>
                  <a:lnTo>
                    <a:pt x="1790992" y="1007999"/>
                  </a:lnTo>
                  <a:lnTo>
                    <a:pt x="1839531" y="1005687"/>
                  </a:lnTo>
                  <a:lnTo>
                    <a:pt x="1886762" y="998918"/>
                  </a:lnTo>
                  <a:lnTo>
                    <a:pt x="1932482" y="987869"/>
                  </a:lnTo>
                  <a:lnTo>
                    <a:pt x="1976475" y="972769"/>
                  </a:lnTo>
                  <a:lnTo>
                    <a:pt x="2018525" y="953846"/>
                  </a:lnTo>
                  <a:lnTo>
                    <a:pt x="2058416" y="931278"/>
                  </a:lnTo>
                  <a:lnTo>
                    <a:pt x="2095957" y="905294"/>
                  </a:lnTo>
                  <a:lnTo>
                    <a:pt x="2130920" y="876109"/>
                  </a:lnTo>
                  <a:lnTo>
                    <a:pt x="2163102" y="843927"/>
                  </a:lnTo>
                  <a:lnTo>
                    <a:pt x="2192286" y="808964"/>
                  </a:lnTo>
                  <a:lnTo>
                    <a:pt x="2218271" y="771423"/>
                  </a:lnTo>
                  <a:lnTo>
                    <a:pt x="2240838" y="731520"/>
                  </a:lnTo>
                  <a:lnTo>
                    <a:pt x="2259774" y="689470"/>
                  </a:lnTo>
                  <a:lnTo>
                    <a:pt x="2274862" y="645490"/>
                  </a:lnTo>
                  <a:lnTo>
                    <a:pt x="2285911" y="599770"/>
                  </a:lnTo>
                  <a:lnTo>
                    <a:pt x="2292693" y="552538"/>
                  </a:lnTo>
                  <a:lnTo>
                    <a:pt x="2294991" y="503999"/>
                  </a:lnTo>
                  <a:close/>
                </a:path>
                <a:path extrusionOk="0" h="1008379" w="4698365">
                  <a:moveTo>
                    <a:pt x="3473996" y="503999"/>
                  </a:moveTo>
                  <a:lnTo>
                    <a:pt x="3471684" y="455460"/>
                  </a:lnTo>
                  <a:lnTo>
                    <a:pt x="3464903" y="408228"/>
                  </a:lnTo>
                  <a:lnTo>
                    <a:pt x="3453866" y="362508"/>
                  </a:lnTo>
                  <a:lnTo>
                    <a:pt x="3438766" y="318516"/>
                  </a:lnTo>
                  <a:lnTo>
                    <a:pt x="3419830" y="276466"/>
                  </a:lnTo>
                  <a:lnTo>
                    <a:pt x="3397275" y="236575"/>
                  </a:lnTo>
                  <a:lnTo>
                    <a:pt x="3371291" y="199034"/>
                  </a:lnTo>
                  <a:lnTo>
                    <a:pt x="3342106" y="164071"/>
                  </a:lnTo>
                  <a:lnTo>
                    <a:pt x="3309924" y="131889"/>
                  </a:lnTo>
                  <a:lnTo>
                    <a:pt x="3274961" y="102704"/>
                  </a:lnTo>
                  <a:lnTo>
                    <a:pt x="3237420" y="76720"/>
                  </a:lnTo>
                  <a:lnTo>
                    <a:pt x="3197517" y="54152"/>
                  </a:lnTo>
                  <a:lnTo>
                    <a:pt x="3155467" y="35229"/>
                  </a:lnTo>
                  <a:lnTo>
                    <a:pt x="3111487" y="20129"/>
                  </a:lnTo>
                  <a:lnTo>
                    <a:pt x="3065767" y="9093"/>
                  </a:lnTo>
                  <a:lnTo>
                    <a:pt x="3018536" y="2311"/>
                  </a:lnTo>
                  <a:lnTo>
                    <a:pt x="2969996" y="0"/>
                  </a:lnTo>
                  <a:lnTo>
                    <a:pt x="2921457" y="2311"/>
                  </a:lnTo>
                  <a:lnTo>
                    <a:pt x="2874226" y="9093"/>
                  </a:lnTo>
                  <a:lnTo>
                    <a:pt x="2828506" y="20129"/>
                  </a:lnTo>
                  <a:lnTo>
                    <a:pt x="2784525" y="35229"/>
                  </a:lnTo>
                  <a:lnTo>
                    <a:pt x="2742476" y="54152"/>
                  </a:lnTo>
                  <a:lnTo>
                    <a:pt x="2702572" y="76720"/>
                  </a:lnTo>
                  <a:lnTo>
                    <a:pt x="2665031" y="102704"/>
                  </a:lnTo>
                  <a:lnTo>
                    <a:pt x="2630068" y="131889"/>
                  </a:lnTo>
                  <a:lnTo>
                    <a:pt x="2597886" y="164071"/>
                  </a:lnTo>
                  <a:lnTo>
                    <a:pt x="2568702" y="199034"/>
                  </a:lnTo>
                  <a:lnTo>
                    <a:pt x="2542717" y="236575"/>
                  </a:lnTo>
                  <a:lnTo>
                    <a:pt x="2520150" y="276466"/>
                  </a:lnTo>
                  <a:lnTo>
                    <a:pt x="2501227" y="318516"/>
                  </a:lnTo>
                  <a:lnTo>
                    <a:pt x="2486126" y="362508"/>
                  </a:lnTo>
                  <a:lnTo>
                    <a:pt x="2475077" y="408228"/>
                  </a:lnTo>
                  <a:lnTo>
                    <a:pt x="2468308" y="455460"/>
                  </a:lnTo>
                  <a:lnTo>
                    <a:pt x="2465997" y="503999"/>
                  </a:lnTo>
                  <a:lnTo>
                    <a:pt x="2468308" y="552538"/>
                  </a:lnTo>
                  <a:lnTo>
                    <a:pt x="2475077" y="599770"/>
                  </a:lnTo>
                  <a:lnTo>
                    <a:pt x="2486126" y="645490"/>
                  </a:lnTo>
                  <a:lnTo>
                    <a:pt x="2501227" y="689470"/>
                  </a:lnTo>
                  <a:lnTo>
                    <a:pt x="2520150" y="731520"/>
                  </a:lnTo>
                  <a:lnTo>
                    <a:pt x="2542717" y="771423"/>
                  </a:lnTo>
                  <a:lnTo>
                    <a:pt x="2568702" y="808964"/>
                  </a:lnTo>
                  <a:lnTo>
                    <a:pt x="2597886" y="843927"/>
                  </a:lnTo>
                  <a:lnTo>
                    <a:pt x="2630068" y="876109"/>
                  </a:lnTo>
                  <a:lnTo>
                    <a:pt x="2665031" y="905294"/>
                  </a:lnTo>
                  <a:lnTo>
                    <a:pt x="2702572" y="931278"/>
                  </a:lnTo>
                  <a:lnTo>
                    <a:pt x="2742476" y="953846"/>
                  </a:lnTo>
                  <a:lnTo>
                    <a:pt x="2784525" y="972769"/>
                  </a:lnTo>
                  <a:lnTo>
                    <a:pt x="2828506" y="987869"/>
                  </a:lnTo>
                  <a:lnTo>
                    <a:pt x="2874226" y="998918"/>
                  </a:lnTo>
                  <a:lnTo>
                    <a:pt x="2921457" y="1005687"/>
                  </a:lnTo>
                  <a:lnTo>
                    <a:pt x="2969996" y="1007999"/>
                  </a:lnTo>
                  <a:lnTo>
                    <a:pt x="3018536" y="1005687"/>
                  </a:lnTo>
                  <a:lnTo>
                    <a:pt x="3065767" y="998918"/>
                  </a:lnTo>
                  <a:lnTo>
                    <a:pt x="3111487" y="987869"/>
                  </a:lnTo>
                  <a:lnTo>
                    <a:pt x="3155467" y="972769"/>
                  </a:lnTo>
                  <a:lnTo>
                    <a:pt x="3197517" y="953846"/>
                  </a:lnTo>
                  <a:lnTo>
                    <a:pt x="3237420" y="931278"/>
                  </a:lnTo>
                  <a:lnTo>
                    <a:pt x="3274961" y="905294"/>
                  </a:lnTo>
                  <a:lnTo>
                    <a:pt x="3309924" y="876109"/>
                  </a:lnTo>
                  <a:lnTo>
                    <a:pt x="3342106" y="843927"/>
                  </a:lnTo>
                  <a:lnTo>
                    <a:pt x="3371291" y="808964"/>
                  </a:lnTo>
                  <a:lnTo>
                    <a:pt x="3397275" y="771423"/>
                  </a:lnTo>
                  <a:lnTo>
                    <a:pt x="3419830" y="731520"/>
                  </a:lnTo>
                  <a:lnTo>
                    <a:pt x="3438766" y="689470"/>
                  </a:lnTo>
                  <a:lnTo>
                    <a:pt x="3453866" y="645490"/>
                  </a:lnTo>
                  <a:lnTo>
                    <a:pt x="3464903" y="599770"/>
                  </a:lnTo>
                  <a:lnTo>
                    <a:pt x="3471684" y="552538"/>
                  </a:lnTo>
                  <a:lnTo>
                    <a:pt x="3473996" y="503999"/>
                  </a:lnTo>
                  <a:close/>
                </a:path>
                <a:path extrusionOk="0" h="1008379" w="4698365">
                  <a:moveTo>
                    <a:pt x="4697996" y="503999"/>
                  </a:moveTo>
                  <a:lnTo>
                    <a:pt x="4695685" y="455460"/>
                  </a:lnTo>
                  <a:lnTo>
                    <a:pt x="4688903" y="408228"/>
                  </a:lnTo>
                  <a:lnTo>
                    <a:pt x="4677867" y="362508"/>
                  </a:lnTo>
                  <a:lnTo>
                    <a:pt x="4662767" y="318516"/>
                  </a:lnTo>
                  <a:lnTo>
                    <a:pt x="4643831" y="276466"/>
                  </a:lnTo>
                  <a:lnTo>
                    <a:pt x="4621276" y="236575"/>
                  </a:lnTo>
                  <a:lnTo>
                    <a:pt x="4595292" y="199034"/>
                  </a:lnTo>
                  <a:lnTo>
                    <a:pt x="4566107" y="164071"/>
                  </a:lnTo>
                  <a:lnTo>
                    <a:pt x="4533925" y="131889"/>
                  </a:lnTo>
                  <a:lnTo>
                    <a:pt x="4498962" y="102704"/>
                  </a:lnTo>
                  <a:lnTo>
                    <a:pt x="4461421" y="76720"/>
                  </a:lnTo>
                  <a:lnTo>
                    <a:pt x="4421517" y="54152"/>
                  </a:lnTo>
                  <a:lnTo>
                    <a:pt x="4379468" y="35229"/>
                  </a:lnTo>
                  <a:lnTo>
                    <a:pt x="4335488" y="20129"/>
                  </a:lnTo>
                  <a:lnTo>
                    <a:pt x="4289768" y="9093"/>
                  </a:lnTo>
                  <a:lnTo>
                    <a:pt x="4242536" y="2311"/>
                  </a:lnTo>
                  <a:lnTo>
                    <a:pt x="4193997" y="0"/>
                  </a:lnTo>
                  <a:lnTo>
                    <a:pt x="4145457" y="2311"/>
                  </a:lnTo>
                  <a:lnTo>
                    <a:pt x="4098226" y="9093"/>
                  </a:lnTo>
                  <a:lnTo>
                    <a:pt x="4052506" y="20129"/>
                  </a:lnTo>
                  <a:lnTo>
                    <a:pt x="4008526" y="35229"/>
                  </a:lnTo>
                  <a:lnTo>
                    <a:pt x="3966476" y="54152"/>
                  </a:lnTo>
                  <a:lnTo>
                    <a:pt x="3926573" y="76720"/>
                  </a:lnTo>
                  <a:lnTo>
                    <a:pt x="3889032" y="102704"/>
                  </a:lnTo>
                  <a:lnTo>
                    <a:pt x="3854069" y="131889"/>
                  </a:lnTo>
                  <a:lnTo>
                    <a:pt x="3821887" y="164071"/>
                  </a:lnTo>
                  <a:lnTo>
                    <a:pt x="3792702" y="199034"/>
                  </a:lnTo>
                  <a:lnTo>
                    <a:pt x="3766718" y="236575"/>
                  </a:lnTo>
                  <a:lnTo>
                    <a:pt x="3744150" y="276466"/>
                  </a:lnTo>
                  <a:lnTo>
                    <a:pt x="3725227" y="318516"/>
                  </a:lnTo>
                  <a:lnTo>
                    <a:pt x="3710127" y="362508"/>
                  </a:lnTo>
                  <a:lnTo>
                    <a:pt x="3699078" y="408228"/>
                  </a:lnTo>
                  <a:lnTo>
                    <a:pt x="3692309" y="455460"/>
                  </a:lnTo>
                  <a:lnTo>
                    <a:pt x="3689997" y="503999"/>
                  </a:lnTo>
                  <a:lnTo>
                    <a:pt x="3692309" y="552538"/>
                  </a:lnTo>
                  <a:lnTo>
                    <a:pt x="3699078" y="599770"/>
                  </a:lnTo>
                  <a:lnTo>
                    <a:pt x="3710127" y="645490"/>
                  </a:lnTo>
                  <a:lnTo>
                    <a:pt x="3725227" y="689470"/>
                  </a:lnTo>
                  <a:lnTo>
                    <a:pt x="3744150" y="731520"/>
                  </a:lnTo>
                  <a:lnTo>
                    <a:pt x="3766718" y="771423"/>
                  </a:lnTo>
                  <a:lnTo>
                    <a:pt x="3792702" y="808964"/>
                  </a:lnTo>
                  <a:lnTo>
                    <a:pt x="3821887" y="843927"/>
                  </a:lnTo>
                  <a:lnTo>
                    <a:pt x="3854069" y="876109"/>
                  </a:lnTo>
                  <a:lnTo>
                    <a:pt x="3889032" y="905294"/>
                  </a:lnTo>
                  <a:lnTo>
                    <a:pt x="3926573" y="931278"/>
                  </a:lnTo>
                  <a:lnTo>
                    <a:pt x="3966476" y="953846"/>
                  </a:lnTo>
                  <a:lnTo>
                    <a:pt x="4008526" y="972769"/>
                  </a:lnTo>
                  <a:lnTo>
                    <a:pt x="4052506" y="987869"/>
                  </a:lnTo>
                  <a:lnTo>
                    <a:pt x="4098226" y="998918"/>
                  </a:lnTo>
                  <a:lnTo>
                    <a:pt x="4145457" y="1005687"/>
                  </a:lnTo>
                  <a:lnTo>
                    <a:pt x="4193997" y="1007999"/>
                  </a:lnTo>
                  <a:lnTo>
                    <a:pt x="4242536" y="1005687"/>
                  </a:lnTo>
                  <a:lnTo>
                    <a:pt x="4289768" y="998918"/>
                  </a:lnTo>
                  <a:lnTo>
                    <a:pt x="4335488" y="987869"/>
                  </a:lnTo>
                  <a:lnTo>
                    <a:pt x="4379468" y="972769"/>
                  </a:lnTo>
                  <a:lnTo>
                    <a:pt x="4421517" y="953846"/>
                  </a:lnTo>
                  <a:lnTo>
                    <a:pt x="4461421" y="931278"/>
                  </a:lnTo>
                  <a:lnTo>
                    <a:pt x="4498962" y="905294"/>
                  </a:lnTo>
                  <a:lnTo>
                    <a:pt x="4533925" y="876109"/>
                  </a:lnTo>
                  <a:lnTo>
                    <a:pt x="4566107" y="843927"/>
                  </a:lnTo>
                  <a:lnTo>
                    <a:pt x="4595292" y="808964"/>
                  </a:lnTo>
                  <a:lnTo>
                    <a:pt x="4621276" y="771423"/>
                  </a:lnTo>
                  <a:lnTo>
                    <a:pt x="4643831" y="731520"/>
                  </a:lnTo>
                  <a:lnTo>
                    <a:pt x="4662767" y="689470"/>
                  </a:lnTo>
                  <a:lnTo>
                    <a:pt x="4677867" y="645490"/>
                  </a:lnTo>
                  <a:lnTo>
                    <a:pt x="4688903" y="599770"/>
                  </a:lnTo>
                  <a:lnTo>
                    <a:pt x="4695685" y="552538"/>
                  </a:lnTo>
                  <a:lnTo>
                    <a:pt x="4697996" y="503999"/>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33" name="Google Shape;733;p13"/>
          <p:cNvSpPr txBox="1"/>
          <p:nvPr/>
        </p:nvSpPr>
        <p:spPr>
          <a:xfrm>
            <a:off x="9399447" y="4728654"/>
            <a:ext cx="497205" cy="279400"/>
          </a:xfrm>
          <a:prstGeom prst="rect">
            <a:avLst/>
          </a:prstGeom>
          <a:noFill/>
          <a:ln>
            <a:noFill/>
          </a:ln>
        </p:spPr>
        <p:txBody>
          <a:bodyPr anchorCtr="0" anchor="t" bIns="0" lIns="0" spcFirstLastPara="1" rIns="0" wrap="square" tIns="31750">
            <a:spAutoFit/>
          </a:bodyPr>
          <a:lstStyle/>
          <a:p>
            <a:pPr indent="0" lvl="0" marL="0" rtl="0" algn="ctr">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결과</a:t>
            </a:r>
            <a:endParaRPr sz="700">
              <a:latin typeface="Malgun Gothic"/>
              <a:ea typeface="Malgun Gothic"/>
              <a:cs typeface="Malgun Gothic"/>
              <a:sym typeface="Malgun Gothic"/>
            </a:endParaRPr>
          </a:p>
          <a:p>
            <a:pPr indent="0" lvl="0" marL="0" rtl="0" algn="ctr">
              <a:lnSpc>
                <a:spcPct val="100000"/>
              </a:lnSpc>
              <a:spcBef>
                <a:spcPts val="160"/>
              </a:spcBef>
              <a:spcAft>
                <a:spcPts val="0"/>
              </a:spcAft>
              <a:buNone/>
            </a:pPr>
            <a:r>
              <a:rPr b="0" lang="en-US" sz="700">
                <a:solidFill>
                  <a:srgbClr val="6F5DCF"/>
                </a:solidFill>
                <a:latin typeface="Arial"/>
                <a:ea typeface="Arial"/>
                <a:cs typeface="Arial"/>
                <a:sym typeface="Arial"/>
              </a:rPr>
              <a:t>(Outcome)</a:t>
            </a:r>
            <a:endParaRPr sz="700">
              <a:latin typeface="Arial"/>
              <a:ea typeface="Arial"/>
              <a:cs typeface="Arial"/>
              <a:sym typeface="Arial"/>
            </a:endParaRPr>
          </a:p>
        </p:txBody>
      </p:sp>
      <p:sp>
        <p:nvSpPr>
          <p:cNvPr id="734" name="Google Shape;734;p13"/>
          <p:cNvSpPr txBox="1"/>
          <p:nvPr/>
        </p:nvSpPr>
        <p:spPr>
          <a:xfrm>
            <a:off x="8113837" y="4728654"/>
            <a:ext cx="602615" cy="279400"/>
          </a:xfrm>
          <a:prstGeom prst="rect">
            <a:avLst/>
          </a:prstGeom>
          <a:noFill/>
          <a:ln>
            <a:noFill/>
          </a:ln>
        </p:spPr>
        <p:txBody>
          <a:bodyPr anchorCtr="0" anchor="t" bIns="0" lIns="0" spcFirstLastPara="1" rIns="0" wrap="square" tIns="12050">
            <a:spAutoFit/>
          </a:bodyPr>
          <a:lstStyle/>
          <a:p>
            <a:pPr indent="-100965" lvl="0" marL="113029" marR="5080" rtl="0" algn="l">
              <a:lnSpc>
                <a:spcPct val="119000"/>
              </a:lnSpc>
              <a:spcBef>
                <a:spcPts val="0"/>
              </a:spcBef>
              <a:spcAft>
                <a:spcPts val="0"/>
              </a:spcAft>
              <a:buNone/>
            </a:pPr>
            <a:r>
              <a:rPr b="1" lang="en-US" sz="700">
                <a:solidFill>
                  <a:srgbClr val="6F5DCF"/>
                </a:solidFill>
                <a:latin typeface="Malgun Gothic"/>
                <a:ea typeface="Malgun Gothic"/>
                <a:cs typeface="Malgun Gothic"/>
                <a:sym typeface="Malgun Gothic"/>
              </a:rPr>
              <a:t>Social Value Created</a:t>
            </a:r>
            <a:endParaRPr sz="700">
              <a:latin typeface="Malgun Gothic"/>
              <a:ea typeface="Malgun Gothic"/>
              <a:cs typeface="Malgun Gothic"/>
              <a:sym typeface="Malgun Gothic"/>
            </a:endParaRPr>
          </a:p>
        </p:txBody>
      </p:sp>
      <p:sp>
        <p:nvSpPr>
          <p:cNvPr id="735" name="Google Shape;735;p13"/>
          <p:cNvSpPr txBox="1"/>
          <p:nvPr/>
        </p:nvSpPr>
        <p:spPr>
          <a:xfrm>
            <a:off x="6911798" y="4728654"/>
            <a:ext cx="648970" cy="279400"/>
          </a:xfrm>
          <a:prstGeom prst="rect">
            <a:avLst/>
          </a:prstGeom>
          <a:noFill/>
          <a:ln>
            <a:noFill/>
          </a:ln>
        </p:spPr>
        <p:txBody>
          <a:bodyPr anchorCtr="0" anchor="t" bIns="0" lIns="0" spcFirstLastPara="1" rIns="0" wrap="square" tIns="31750">
            <a:spAutoFit/>
          </a:bodyPr>
          <a:lstStyle/>
          <a:p>
            <a:pPr indent="0" lvl="0" marL="0" rtl="0" algn="ctr">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Social Saving</a:t>
            </a:r>
            <a:endParaRPr sz="700">
              <a:latin typeface="Malgun Gothic"/>
              <a:ea typeface="Malgun Gothic"/>
              <a:cs typeface="Malgun Gothic"/>
              <a:sym typeface="Malgun Gothic"/>
            </a:endParaRPr>
          </a:p>
          <a:p>
            <a:pPr indent="0" lvl="0" marL="0" rtl="0" algn="ctr">
              <a:lnSpc>
                <a:spcPct val="100000"/>
              </a:lnSpc>
              <a:spcBef>
                <a:spcPts val="160"/>
              </a:spcBef>
              <a:spcAft>
                <a:spcPts val="0"/>
              </a:spcAft>
              <a:buNone/>
            </a:pPr>
            <a:r>
              <a:rPr b="0" lang="en-US" sz="700">
                <a:solidFill>
                  <a:srgbClr val="6F5DCF"/>
                </a:solidFill>
                <a:latin typeface="Arial"/>
                <a:ea typeface="Arial"/>
                <a:cs typeface="Arial"/>
                <a:sym typeface="Arial"/>
              </a:rPr>
              <a:t>(input)</a:t>
            </a:r>
            <a:endParaRPr sz="700">
              <a:latin typeface="Arial"/>
              <a:ea typeface="Arial"/>
              <a:cs typeface="Arial"/>
              <a:sym typeface="Arial"/>
            </a:endParaRPr>
          </a:p>
        </p:txBody>
      </p:sp>
      <p:sp>
        <p:nvSpPr>
          <p:cNvPr id="736" name="Google Shape;736;p13"/>
          <p:cNvSpPr txBox="1"/>
          <p:nvPr/>
        </p:nvSpPr>
        <p:spPr>
          <a:xfrm>
            <a:off x="5546825" y="4640088"/>
            <a:ext cx="804545" cy="533400"/>
          </a:xfrm>
          <a:prstGeom prst="rect">
            <a:avLst/>
          </a:prstGeom>
          <a:noFill/>
          <a:ln>
            <a:noFill/>
          </a:ln>
        </p:spPr>
        <p:txBody>
          <a:bodyPr anchorCtr="0" anchor="t" bIns="0" lIns="0" spcFirstLastPara="1" rIns="0" wrap="square" tIns="12050">
            <a:spAutoFit/>
          </a:bodyPr>
          <a:lstStyle/>
          <a:p>
            <a:pPr indent="0" lvl="0" marL="12700" marR="5080" rtl="0" algn="ctr">
              <a:lnSpc>
                <a:spcPct val="119000"/>
              </a:lnSpc>
              <a:spcBef>
                <a:spcPts val="0"/>
              </a:spcBef>
              <a:spcAft>
                <a:spcPts val="0"/>
              </a:spcAft>
              <a:buNone/>
            </a:pPr>
            <a:r>
              <a:rPr b="1" lang="en-US" sz="700">
                <a:solidFill>
                  <a:srgbClr val="6F5DCF"/>
                </a:solidFill>
                <a:latin typeface="Malgun Gothic"/>
                <a:ea typeface="Malgun Gothic"/>
                <a:cs typeface="Malgun Gothic"/>
                <a:sym typeface="Malgun Gothic"/>
              </a:rPr>
              <a:t>사회문제 해결을 위한 자발적 자원의 투입</a:t>
            </a:r>
            <a:endParaRPr sz="700">
              <a:latin typeface="Malgun Gothic"/>
              <a:ea typeface="Malgun Gothic"/>
              <a:cs typeface="Malgun Gothic"/>
              <a:sym typeface="Malgun Gothic"/>
            </a:endParaRPr>
          </a:p>
          <a:p>
            <a:pPr indent="0" lvl="0" marL="0" rtl="0" algn="ctr">
              <a:lnSpc>
                <a:spcPct val="100000"/>
              </a:lnSpc>
              <a:spcBef>
                <a:spcPts val="160"/>
              </a:spcBef>
              <a:spcAft>
                <a:spcPts val="0"/>
              </a:spcAft>
              <a:buNone/>
            </a:pPr>
            <a:r>
              <a:rPr b="0" lang="en-US" sz="700">
                <a:solidFill>
                  <a:srgbClr val="6F5DCF"/>
                </a:solidFill>
                <a:latin typeface="Arial"/>
                <a:ea typeface="Arial"/>
                <a:cs typeface="Arial"/>
                <a:sym typeface="Arial"/>
              </a:rPr>
              <a:t>(input)</a:t>
            </a:r>
            <a:endParaRPr sz="700">
              <a:latin typeface="Arial"/>
              <a:ea typeface="Arial"/>
              <a:cs typeface="Arial"/>
              <a:sym typeface="Arial"/>
            </a:endParaRPr>
          </a:p>
        </p:txBody>
      </p:sp>
      <p:grpSp>
        <p:nvGrpSpPr>
          <p:cNvPr id="737" name="Google Shape;737;p13"/>
          <p:cNvGrpSpPr/>
          <p:nvPr/>
        </p:nvGrpSpPr>
        <p:grpSpPr>
          <a:xfrm>
            <a:off x="5941798" y="4829140"/>
            <a:ext cx="3711804" cy="840673"/>
            <a:chOff x="5941798" y="4829140"/>
            <a:chExt cx="3711804" cy="840673"/>
          </a:xfrm>
        </p:grpSpPr>
        <p:sp>
          <p:nvSpPr>
            <p:cNvPr id="738" name="Google Shape;738;p13"/>
            <p:cNvSpPr/>
            <p:nvPr/>
          </p:nvSpPr>
          <p:spPr>
            <a:xfrm>
              <a:off x="6492853" y="4829140"/>
              <a:ext cx="64769" cy="83820"/>
            </a:xfrm>
            <a:custGeom>
              <a:rect b="b" l="l" r="r" t="t"/>
              <a:pathLst>
                <a:path extrusionOk="0" h="83820" w="64770">
                  <a:moveTo>
                    <a:pt x="0" y="0"/>
                  </a:moveTo>
                  <a:lnTo>
                    <a:pt x="0" y="83438"/>
                  </a:lnTo>
                  <a:lnTo>
                    <a:pt x="64300" y="42481"/>
                  </a:lnTo>
                  <a:lnTo>
                    <a:pt x="0" y="0"/>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9" name="Google Shape;739;p13"/>
            <p:cNvSpPr/>
            <p:nvPr/>
          </p:nvSpPr>
          <p:spPr>
            <a:xfrm>
              <a:off x="7781645" y="4829149"/>
              <a:ext cx="1313815" cy="83820"/>
            </a:xfrm>
            <a:custGeom>
              <a:rect b="b" l="l" r="r" t="t"/>
              <a:pathLst>
                <a:path extrusionOk="0" h="83820" w="1313815">
                  <a:moveTo>
                    <a:pt x="64287" y="42481"/>
                  </a:moveTo>
                  <a:lnTo>
                    <a:pt x="0" y="0"/>
                  </a:lnTo>
                  <a:lnTo>
                    <a:pt x="0" y="83439"/>
                  </a:lnTo>
                  <a:lnTo>
                    <a:pt x="64287" y="42481"/>
                  </a:lnTo>
                  <a:close/>
                </a:path>
                <a:path extrusionOk="0" h="83820" w="1313815">
                  <a:moveTo>
                    <a:pt x="1313484" y="42481"/>
                  </a:moveTo>
                  <a:lnTo>
                    <a:pt x="1249197" y="0"/>
                  </a:lnTo>
                  <a:lnTo>
                    <a:pt x="1249197" y="83439"/>
                  </a:lnTo>
                  <a:lnTo>
                    <a:pt x="1313484" y="4248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0" name="Google Shape;740;p13"/>
            <p:cNvSpPr/>
            <p:nvPr/>
          </p:nvSpPr>
          <p:spPr>
            <a:xfrm>
              <a:off x="5948999" y="5375154"/>
              <a:ext cx="0" cy="287655"/>
            </a:xfrm>
            <a:custGeom>
              <a:rect b="b" l="l" r="r" t="t"/>
              <a:pathLst>
                <a:path extrusionOk="0" h="287654" w="120000">
                  <a:moveTo>
                    <a:pt x="0" y="0"/>
                  </a:moveTo>
                  <a:lnTo>
                    <a:pt x="0" y="287261"/>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1" name="Google Shape;741;p13"/>
            <p:cNvSpPr/>
            <p:nvPr/>
          </p:nvSpPr>
          <p:spPr>
            <a:xfrm>
              <a:off x="5941798" y="5655209"/>
              <a:ext cx="14604" cy="14604"/>
            </a:xfrm>
            <a:custGeom>
              <a:rect b="b" l="l" r="r" t="t"/>
              <a:pathLst>
                <a:path extrusionOk="0" h="14604" w="14604">
                  <a:moveTo>
                    <a:pt x="11176" y="0"/>
                  </a:moveTo>
                  <a:lnTo>
                    <a:pt x="3225" y="0"/>
                  </a:lnTo>
                  <a:lnTo>
                    <a:pt x="0" y="3225"/>
                  </a:lnTo>
                  <a:lnTo>
                    <a:pt x="0" y="11175"/>
                  </a:lnTo>
                  <a:lnTo>
                    <a:pt x="3225" y="14401"/>
                  </a:lnTo>
                  <a:lnTo>
                    <a:pt x="7200" y="14401"/>
                  </a:lnTo>
                  <a:lnTo>
                    <a:pt x="11176" y="14401"/>
                  </a:lnTo>
                  <a:lnTo>
                    <a:pt x="14401" y="11175"/>
                  </a:lnTo>
                  <a:lnTo>
                    <a:pt x="14401" y="3225"/>
                  </a:lnTo>
                  <a:lnTo>
                    <a:pt x="11176"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2" name="Google Shape;742;p13"/>
            <p:cNvSpPr/>
            <p:nvPr/>
          </p:nvSpPr>
          <p:spPr>
            <a:xfrm>
              <a:off x="7243199" y="5375154"/>
              <a:ext cx="0" cy="287655"/>
            </a:xfrm>
            <a:custGeom>
              <a:rect b="b" l="l" r="r" t="t"/>
              <a:pathLst>
                <a:path extrusionOk="0" h="287654" w="120000">
                  <a:moveTo>
                    <a:pt x="0" y="0"/>
                  </a:moveTo>
                  <a:lnTo>
                    <a:pt x="0" y="287261"/>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3" name="Google Shape;743;p13"/>
            <p:cNvSpPr/>
            <p:nvPr/>
          </p:nvSpPr>
          <p:spPr>
            <a:xfrm>
              <a:off x="7235998" y="5655209"/>
              <a:ext cx="14604" cy="14604"/>
            </a:xfrm>
            <a:custGeom>
              <a:rect b="b" l="l" r="r" t="t"/>
              <a:pathLst>
                <a:path extrusionOk="0" h="14604" w="14604">
                  <a:moveTo>
                    <a:pt x="11176" y="0"/>
                  </a:moveTo>
                  <a:lnTo>
                    <a:pt x="3225" y="0"/>
                  </a:lnTo>
                  <a:lnTo>
                    <a:pt x="0" y="3225"/>
                  </a:lnTo>
                  <a:lnTo>
                    <a:pt x="0" y="11175"/>
                  </a:lnTo>
                  <a:lnTo>
                    <a:pt x="3225" y="14401"/>
                  </a:lnTo>
                  <a:lnTo>
                    <a:pt x="7200" y="14401"/>
                  </a:lnTo>
                  <a:lnTo>
                    <a:pt x="11176" y="14401"/>
                  </a:lnTo>
                  <a:lnTo>
                    <a:pt x="14401" y="11175"/>
                  </a:lnTo>
                  <a:lnTo>
                    <a:pt x="14401" y="3225"/>
                  </a:lnTo>
                  <a:lnTo>
                    <a:pt x="11176"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4" name="Google Shape;744;p13"/>
            <p:cNvSpPr/>
            <p:nvPr/>
          </p:nvSpPr>
          <p:spPr>
            <a:xfrm>
              <a:off x="8422199" y="5375154"/>
              <a:ext cx="0" cy="287655"/>
            </a:xfrm>
            <a:custGeom>
              <a:rect b="b" l="l" r="r" t="t"/>
              <a:pathLst>
                <a:path extrusionOk="0" h="287654" w="120000">
                  <a:moveTo>
                    <a:pt x="0" y="0"/>
                  </a:moveTo>
                  <a:lnTo>
                    <a:pt x="0" y="287261"/>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5" name="Google Shape;745;p13"/>
            <p:cNvSpPr/>
            <p:nvPr/>
          </p:nvSpPr>
          <p:spPr>
            <a:xfrm>
              <a:off x="8414998" y="5655209"/>
              <a:ext cx="14604" cy="14604"/>
            </a:xfrm>
            <a:custGeom>
              <a:rect b="b" l="l" r="r" t="t"/>
              <a:pathLst>
                <a:path extrusionOk="0" h="14604" w="14604">
                  <a:moveTo>
                    <a:pt x="11176" y="0"/>
                  </a:moveTo>
                  <a:lnTo>
                    <a:pt x="3225" y="0"/>
                  </a:lnTo>
                  <a:lnTo>
                    <a:pt x="0" y="3225"/>
                  </a:lnTo>
                  <a:lnTo>
                    <a:pt x="0" y="11175"/>
                  </a:lnTo>
                  <a:lnTo>
                    <a:pt x="3225" y="14401"/>
                  </a:lnTo>
                  <a:lnTo>
                    <a:pt x="7200" y="14401"/>
                  </a:lnTo>
                  <a:lnTo>
                    <a:pt x="11176" y="14401"/>
                  </a:lnTo>
                  <a:lnTo>
                    <a:pt x="14401" y="11175"/>
                  </a:lnTo>
                  <a:lnTo>
                    <a:pt x="14401" y="3225"/>
                  </a:lnTo>
                  <a:lnTo>
                    <a:pt x="11176"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6" name="Google Shape;746;p13"/>
            <p:cNvSpPr/>
            <p:nvPr/>
          </p:nvSpPr>
          <p:spPr>
            <a:xfrm>
              <a:off x="9646199" y="5375154"/>
              <a:ext cx="0" cy="287655"/>
            </a:xfrm>
            <a:custGeom>
              <a:rect b="b" l="l" r="r" t="t"/>
              <a:pathLst>
                <a:path extrusionOk="0" h="287654" w="120000">
                  <a:moveTo>
                    <a:pt x="0" y="0"/>
                  </a:moveTo>
                  <a:lnTo>
                    <a:pt x="0" y="287261"/>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7" name="Google Shape;747;p13"/>
            <p:cNvSpPr/>
            <p:nvPr/>
          </p:nvSpPr>
          <p:spPr>
            <a:xfrm>
              <a:off x="9638998" y="5655209"/>
              <a:ext cx="14604" cy="14604"/>
            </a:xfrm>
            <a:custGeom>
              <a:rect b="b" l="l" r="r" t="t"/>
              <a:pathLst>
                <a:path extrusionOk="0" h="14604" w="14604">
                  <a:moveTo>
                    <a:pt x="11176" y="0"/>
                  </a:moveTo>
                  <a:lnTo>
                    <a:pt x="3225" y="0"/>
                  </a:lnTo>
                  <a:lnTo>
                    <a:pt x="0" y="3225"/>
                  </a:lnTo>
                  <a:lnTo>
                    <a:pt x="0" y="11175"/>
                  </a:lnTo>
                  <a:lnTo>
                    <a:pt x="3225" y="14401"/>
                  </a:lnTo>
                  <a:lnTo>
                    <a:pt x="7200" y="14401"/>
                  </a:lnTo>
                  <a:lnTo>
                    <a:pt x="11176" y="14401"/>
                  </a:lnTo>
                  <a:lnTo>
                    <a:pt x="14401" y="11175"/>
                  </a:lnTo>
                  <a:lnTo>
                    <a:pt x="14401" y="3225"/>
                  </a:lnTo>
                  <a:lnTo>
                    <a:pt x="11176"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48" name="Google Shape;748;p13"/>
          <p:cNvSpPr txBox="1"/>
          <p:nvPr/>
        </p:nvSpPr>
        <p:spPr>
          <a:xfrm>
            <a:off x="5826963" y="3976341"/>
            <a:ext cx="2419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Input</a:t>
            </a:r>
            <a:endParaRPr sz="700">
              <a:latin typeface="Arial"/>
              <a:ea typeface="Arial"/>
              <a:cs typeface="Arial"/>
              <a:sym typeface="Arial"/>
            </a:endParaRPr>
          </a:p>
        </p:txBody>
      </p:sp>
      <p:sp>
        <p:nvSpPr>
          <p:cNvPr id="749" name="Google Shape;749;p13"/>
          <p:cNvSpPr txBox="1"/>
          <p:nvPr/>
        </p:nvSpPr>
        <p:spPr>
          <a:xfrm>
            <a:off x="7652995" y="3976341"/>
            <a:ext cx="31940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Output</a:t>
            </a:r>
            <a:endParaRPr sz="700">
              <a:latin typeface="Arial"/>
              <a:ea typeface="Arial"/>
              <a:cs typeface="Arial"/>
              <a:sym typeface="Arial"/>
            </a:endParaRPr>
          </a:p>
        </p:txBody>
      </p:sp>
      <p:sp>
        <p:nvSpPr>
          <p:cNvPr id="750" name="Google Shape;750;p13"/>
          <p:cNvSpPr txBox="1"/>
          <p:nvPr/>
        </p:nvSpPr>
        <p:spPr>
          <a:xfrm>
            <a:off x="9435286" y="3976341"/>
            <a:ext cx="40513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Outcome</a:t>
            </a:r>
            <a:endParaRPr sz="700">
              <a:latin typeface="Arial"/>
              <a:ea typeface="Arial"/>
              <a:cs typeface="Arial"/>
              <a:sym typeface="Arial"/>
            </a:endParaRPr>
          </a:p>
        </p:txBody>
      </p:sp>
      <p:sp>
        <p:nvSpPr>
          <p:cNvPr id="751" name="Google Shape;751;p13"/>
          <p:cNvSpPr/>
          <p:nvPr/>
        </p:nvSpPr>
        <p:spPr>
          <a:xfrm>
            <a:off x="5331599" y="6148602"/>
            <a:ext cx="4964430" cy="280035"/>
          </a:xfrm>
          <a:custGeom>
            <a:rect b="b" l="l" r="r" t="t"/>
            <a:pathLst>
              <a:path extrusionOk="0" h="280035" w="4964430">
                <a:moveTo>
                  <a:pt x="4824628" y="0"/>
                </a:moveTo>
                <a:lnTo>
                  <a:pt x="139776" y="0"/>
                </a:lnTo>
                <a:lnTo>
                  <a:pt x="95598" y="7126"/>
                </a:lnTo>
                <a:lnTo>
                  <a:pt x="57228" y="26970"/>
                </a:lnTo>
                <a:lnTo>
                  <a:pt x="26970" y="57228"/>
                </a:lnTo>
                <a:lnTo>
                  <a:pt x="7126" y="95598"/>
                </a:lnTo>
                <a:lnTo>
                  <a:pt x="0" y="139776"/>
                </a:lnTo>
                <a:lnTo>
                  <a:pt x="7126" y="183958"/>
                </a:lnTo>
                <a:lnTo>
                  <a:pt x="26970" y="222329"/>
                </a:lnTo>
                <a:lnTo>
                  <a:pt x="57228" y="252585"/>
                </a:lnTo>
                <a:lnTo>
                  <a:pt x="95598" y="272427"/>
                </a:lnTo>
                <a:lnTo>
                  <a:pt x="139776" y="279552"/>
                </a:lnTo>
                <a:lnTo>
                  <a:pt x="4824628" y="279552"/>
                </a:lnTo>
                <a:lnTo>
                  <a:pt x="4868806" y="272427"/>
                </a:lnTo>
                <a:lnTo>
                  <a:pt x="4907175" y="252585"/>
                </a:lnTo>
                <a:lnTo>
                  <a:pt x="4937434" y="222329"/>
                </a:lnTo>
                <a:lnTo>
                  <a:pt x="4957278" y="183958"/>
                </a:lnTo>
                <a:lnTo>
                  <a:pt x="4964404" y="139776"/>
                </a:lnTo>
                <a:lnTo>
                  <a:pt x="4957278" y="95598"/>
                </a:lnTo>
                <a:lnTo>
                  <a:pt x="4937434" y="57228"/>
                </a:lnTo>
                <a:lnTo>
                  <a:pt x="4907175" y="26970"/>
                </a:lnTo>
                <a:lnTo>
                  <a:pt x="4868806" y="7126"/>
                </a:lnTo>
                <a:lnTo>
                  <a:pt x="4824628"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2" name="Google Shape;752;p13"/>
          <p:cNvSpPr txBox="1"/>
          <p:nvPr/>
        </p:nvSpPr>
        <p:spPr>
          <a:xfrm>
            <a:off x="5821951" y="6194529"/>
            <a:ext cx="3980815" cy="419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1" lang="en-US" sz="900">
                <a:solidFill>
                  <a:srgbClr val="6F5DCF"/>
                </a:solidFill>
                <a:latin typeface="Malgun Gothic"/>
                <a:ea typeface="Malgun Gothic"/>
                <a:cs typeface="Malgun Gothic"/>
                <a:sym typeface="Malgun Gothic"/>
              </a:rPr>
              <a:t>Total Social Value = Social Saving + Social Value Created + Outcome + ε*</a:t>
            </a:r>
            <a:endParaRPr sz="900">
              <a:latin typeface="Malgun Gothic"/>
              <a:ea typeface="Malgun Gothic"/>
              <a:cs typeface="Malgun Gothic"/>
              <a:sym typeface="Malgun Gothic"/>
            </a:endParaRPr>
          </a:p>
          <a:p>
            <a:pPr indent="0" lvl="0" marL="0" rtl="0" algn="l">
              <a:lnSpc>
                <a:spcPct val="100000"/>
              </a:lnSpc>
              <a:spcBef>
                <a:spcPts val="50"/>
              </a:spcBef>
              <a:spcAft>
                <a:spcPts val="0"/>
              </a:spcAft>
              <a:buNone/>
            </a:pPr>
            <a:r>
              <a:t/>
            </a:r>
            <a:endParaRPr sz="650">
              <a:latin typeface="Malgun Gothic"/>
              <a:ea typeface="Malgun Gothic"/>
              <a:cs typeface="Malgun Gothic"/>
              <a:sym typeface="Malgun Gothic"/>
            </a:endParaRPr>
          </a:p>
          <a:p>
            <a:pPr indent="0" lvl="0" marL="3175" rtl="0" algn="ctr">
              <a:lnSpc>
                <a:spcPct val="100000"/>
              </a:lnSpc>
              <a:spcBef>
                <a:spcPts val="0"/>
              </a:spcBef>
              <a:spcAft>
                <a:spcPts val="0"/>
              </a:spcAft>
              <a:buNone/>
            </a:pPr>
            <a:r>
              <a:rPr b="0" lang="en-US" sz="650">
                <a:solidFill>
                  <a:srgbClr val="58595B"/>
                </a:solidFill>
                <a:latin typeface="Arial"/>
                <a:ea typeface="Arial"/>
                <a:cs typeface="Arial"/>
                <a:sym typeface="Arial"/>
              </a:rPr>
              <a:t>(*부가적 외부 효과의 화폐가치)</a:t>
            </a:r>
            <a:endParaRPr sz="650">
              <a:latin typeface="Arial"/>
              <a:ea typeface="Arial"/>
              <a:cs typeface="Arial"/>
              <a:sym typeface="Arial"/>
            </a:endParaRPr>
          </a:p>
        </p:txBody>
      </p:sp>
      <p:sp>
        <p:nvSpPr>
          <p:cNvPr id="753" name="Google Shape;753;p13"/>
          <p:cNvSpPr txBox="1"/>
          <p:nvPr/>
        </p:nvSpPr>
        <p:spPr>
          <a:xfrm>
            <a:off x="5655904" y="5672759"/>
            <a:ext cx="586740" cy="304800"/>
          </a:xfrm>
          <a:prstGeom prst="rect">
            <a:avLst/>
          </a:prstGeom>
          <a:noFill/>
          <a:ln>
            <a:noFill/>
          </a:ln>
        </p:spPr>
        <p:txBody>
          <a:bodyPr anchorCtr="0" anchor="t" bIns="0" lIns="0" spcFirstLastPara="1" rIns="0" wrap="square" tIns="12700">
            <a:spAutoFit/>
          </a:bodyPr>
          <a:lstStyle/>
          <a:p>
            <a:pPr indent="-45720" lvl="0" marL="57785" marR="5080" rtl="0" algn="l">
              <a:lnSpc>
                <a:spcPct val="122200"/>
              </a:lnSpc>
              <a:spcBef>
                <a:spcPts val="0"/>
              </a:spcBef>
              <a:spcAft>
                <a:spcPts val="0"/>
              </a:spcAft>
              <a:buNone/>
            </a:pPr>
            <a:r>
              <a:rPr b="0" lang="en-US" sz="750">
                <a:solidFill>
                  <a:srgbClr val="58595B"/>
                </a:solidFill>
                <a:latin typeface="Arial"/>
                <a:ea typeface="Arial"/>
                <a:cs typeface="Arial"/>
                <a:sym typeface="Arial"/>
              </a:rPr>
              <a:t>투입되는 모든 종류의 자원</a:t>
            </a:r>
            <a:endParaRPr sz="750">
              <a:latin typeface="Arial"/>
              <a:ea typeface="Arial"/>
              <a:cs typeface="Arial"/>
              <a:sym typeface="Arial"/>
            </a:endParaRPr>
          </a:p>
        </p:txBody>
      </p:sp>
      <p:sp>
        <p:nvSpPr>
          <p:cNvPr id="754" name="Google Shape;754;p13"/>
          <p:cNvSpPr txBox="1"/>
          <p:nvPr/>
        </p:nvSpPr>
        <p:spPr>
          <a:xfrm>
            <a:off x="6843482" y="5672759"/>
            <a:ext cx="785495" cy="304800"/>
          </a:xfrm>
          <a:prstGeom prst="rect">
            <a:avLst/>
          </a:prstGeom>
          <a:noFill/>
          <a:ln>
            <a:noFill/>
          </a:ln>
        </p:spPr>
        <p:txBody>
          <a:bodyPr anchorCtr="0" anchor="t" bIns="0" lIns="0" spcFirstLastPara="1" rIns="0" wrap="square" tIns="12700">
            <a:spAutoFit/>
          </a:bodyPr>
          <a:lstStyle/>
          <a:p>
            <a:pPr indent="0" lvl="0" marL="12700" marR="5080" rtl="0" algn="l">
              <a:lnSpc>
                <a:spcPct val="122200"/>
              </a:lnSpc>
              <a:spcBef>
                <a:spcPts val="0"/>
              </a:spcBef>
              <a:spcAft>
                <a:spcPts val="0"/>
              </a:spcAft>
              <a:buNone/>
            </a:pPr>
            <a:r>
              <a:rPr b="0" lang="en-US" sz="750">
                <a:solidFill>
                  <a:srgbClr val="58595B"/>
                </a:solidFill>
                <a:latin typeface="Arial"/>
                <a:ea typeface="Arial"/>
                <a:cs typeface="Arial"/>
                <a:sym typeface="Arial"/>
              </a:rPr>
              <a:t>투입된 자원 상당의 사회적 비용 절감액</a:t>
            </a:r>
            <a:endParaRPr sz="750">
              <a:latin typeface="Arial"/>
              <a:ea typeface="Arial"/>
              <a:cs typeface="Arial"/>
              <a:sym typeface="Arial"/>
            </a:endParaRPr>
          </a:p>
        </p:txBody>
      </p:sp>
      <p:sp>
        <p:nvSpPr>
          <p:cNvPr id="755" name="Google Shape;755;p13"/>
          <p:cNvSpPr txBox="1"/>
          <p:nvPr/>
        </p:nvSpPr>
        <p:spPr>
          <a:xfrm>
            <a:off x="8076661" y="5672759"/>
            <a:ext cx="676910" cy="304800"/>
          </a:xfrm>
          <a:prstGeom prst="rect">
            <a:avLst/>
          </a:prstGeom>
          <a:noFill/>
          <a:ln>
            <a:noFill/>
          </a:ln>
        </p:spPr>
        <p:txBody>
          <a:bodyPr anchorCtr="0" anchor="t" bIns="0" lIns="0" spcFirstLastPara="1" rIns="0" wrap="square" tIns="12700">
            <a:spAutoFit/>
          </a:bodyPr>
          <a:lstStyle/>
          <a:p>
            <a:pPr indent="99060" lvl="0" marL="12700" marR="5080" rtl="0" algn="l">
              <a:lnSpc>
                <a:spcPct val="122200"/>
              </a:lnSpc>
              <a:spcBef>
                <a:spcPts val="0"/>
              </a:spcBef>
              <a:spcAft>
                <a:spcPts val="0"/>
              </a:spcAft>
              <a:buNone/>
            </a:pPr>
            <a:r>
              <a:rPr b="0" lang="en-US" sz="750">
                <a:solidFill>
                  <a:srgbClr val="58595B"/>
                </a:solidFill>
                <a:latin typeface="Arial"/>
                <a:ea typeface="Arial"/>
                <a:cs typeface="Arial"/>
                <a:sym typeface="Arial"/>
              </a:rPr>
              <a:t>부가가치의 화폐가치 측정치</a:t>
            </a:r>
            <a:endParaRPr sz="750">
              <a:latin typeface="Arial"/>
              <a:ea typeface="Arial"/>
              <a:cs typeface="Arial"/>
              <a:sym typeface="Arial"/>
            </a:endParaRPr>
          </a:p>
        </p:txBody>
      </p:sp>
      <p:sp>
        <p:nvSpPr>
          <p:cNvPr id="756" name="Google Shape;756;p13"/>
          <p:cNvSpPr txBox="1"/>
          <p:nvPr/>
        </p:nvSpPr>
        <p:spPr>
          <a:xfrm>
            <a:off x="9255417" y="5672759"/>
            <a:ext cx="767715" cy="304800"/>
          </a:xfrm>
          <a:prstGeom prst="rect">
            <a:avLst/>
          </a:prstGeom>
          <a:noFill/>
          <a:ln>
            <a:noFill/>
          </a:ln>
        </p:spPr>
        <p:txBody>
          <a:bodyPr anchorCtr="0" anchor="t" bIns="0" lIns="0" spcFirstLastPara="1" rIns="0" wrap="square" tIns="12700">
            <a:spAutoFit/>
          </a:bodyPr>
          <a:lstStyle/>
          <a:p>
            <a:pPr indent="-144780" lvl="0" marL="156845" marR="5080" rtl="0" algn="l">
              <a:lnSpc>
                <a:spcPct val="122200"/>
              </a:lnSpc>
              <a:spcBef>
                <a:spcPts val="0"/>
              </a:spcBef>
              <a:spcAft>
                <a:spcPts val="0"/>
              </a:spcAft>
              <a:buNone/>
            </a:pPr>
            <a:r>
              <a:rPr b="0" lang="en-US" sz="750">
                <a:solidFill>
                  <a:srgbClr val="58595B"/>
                </a:solidFill>
                <a:latin typeface="Arial"/>
                <a:ea typeface="Arial"/>
                <a:cs typeface="Arial"/>
                <a:sym typeface="Arial"/>
              </a:rPr>
              <a:t>수혜대상의 직접적 변화측정액</a:t>
            </a:r>
            <a:endParaRPr sz="750">
              <a:latin typeface="Arial"/>
              <a:ea typeface="Arial"/>
              <a:cs typeface="Arial"/>
              <a:sym typeface="Arial"/>
            </a:endParaRPr>
          </a:p>
        </p:txBody>
      </p:sp>
      <p:grpSp>
        <p:nvGrpSpPr>
          <p:cNvPr id="757" name="Google Shape;757;p13"/>
          <p:cNvGrpSpPr/>
          <p:nvPr/>
        </p:nvGrpSpPr>
        <p:grpSpPr>
          <a:xfrm>
            <a:off x="6812694" y="898612"/>
            <a:ext cx="3647581" cy="1737210"/>
            <a:chOff x="6812694" y="898612"/>
            <a:chExt cx="3647581" cy="1737210"/>
          </a:xfrm>
        </p:grpSpPr>
        <p:pic>
          <p:nvPicPr>
            <p:cNvPr id="758" name="Google Shape;758;p13"/>
            <p:cNvPicPr preferRelativeResize="0"/>
            <p:nvPr/>
          </p:nvPicPr>
          <p:blipFill rotWithShape="1">
            <a:blip r:embed="rId17">
              <a:alphaModFix/>
            </a:blip>
            <a:srcRect b="0" l="0" r="0" t="0"/>
            <a:stretch/>
          </p:blipFill>
          <p:spPr>
            <a:xfrm>
              <a:off x="8253615" y="1364157"/>
              <a:ext cx="240944" cy="202399"/>
            </a:xfrm>
            <a:prstGeom prst="rect">
              <a:avLst/>
            </a:prstGeom>
            <a:noFill/>
            <a:ln>
              <a:noFill/>
            </a:ln>
          </p:spPr>
        </p:pic>
        <p:pic>
          <p:nvPicPr>
            <p:cNvPr id="759" name="Google Shape;759;p13"/>
            <p:cNvPicPr preferRelativeResize="0"/>
            <p:nvPr/>
          </p:nvPicPr>
          <p:blipFill rotWithShape="1">
            <a:blip r:embed="rId18">
              <a:alphaModFix/>
            </a:blip>
            <a:srcRect b="0" l="0" r="0" t="0"/>
            <a:stretch/>
          </p:blipFill>
          <p:spPr>
            <a:xfrm>
              <a:off x="7781594" y="1260627"/>
              <a:ext cx="243674" cy="202399"/>
            </a:xfrm>
            <a:prstGeom prst="rect">
              <a:avLst/>
            </a:prstGeom>
            <a:noFill/>
            <a:ln>
              <a:noFill/>
            </a:ln>
          </p:spPr>
        </p:pic>
        <p:pic>
          <p:nvPicPr>
            <p:cNvPr id="760" name="Google Shape;760;p13"/>
            <p:cNvPicPr preferRelativeResize="0"/>
            <p:nvPr/>
          </p:nvPicPr>
          <p:blipFill rotWithShape="1">
            <a:blip r:embed="rId19">
              <a:alphaModFix/>
            </a:blip>
            <a:srcRect b="0" l="0" r="0" t="0"/>
            <a:stretch/>
          </p:blipFill>
          <p:spPr>
            <a:xfrm>
              <a:off x="8621978" y="1058481"/>
              <a:ext cx="240944" cy="202399"/>
            </a:xfrm>
            <a:prstGeom prst="rect">
              <a:avLst/>
            </a:prstGeom>
            <a:noFill/>
            <a:ln>
              <a:noFill/>
            </a:ln>
          </p:spPr>
        </p:pic>
        <p:pic>
          <p:nvPicPr>
            <p:cNvPr id="761" name="Google Shape;761;p13"/>
            <p:cNvPicPr preferRelativeResize="0"/>
            <p:nvPr/>
          </p:nvPicPr>
          <p:blipFill rotWithShape="1">
            <a:blip r:embed="rId20">
              <a:alphaModFix/>
            </a:blip>
            <a:srcRect b="0" l="0" r="0" t="0"/>
            <a:stretch/>
          </p:blipFill>
          <p:spPr>
            <a:xfrm>
              <a:off x="7921200" y="1605367"/>
              <a:ext cx="181406" cy="202399"/>
            </a:xfrm>
            <a:prstGeom prst="rect">
              <a:avLst/>
            </a:prstGeom>
            <a:noFill/>
            <a:ln>
              <a:noFill/>
            </a:ln>
          </p:spPr>
        </p:pic>
        <p:pic>
          <p:nvPicPr>
            <p:cNvPr id="762" name="Google Shape;762;p13"/>
            <p:cNvPicPr preferRelativeResize="0"/>
            <p:nvPr/>
          </p:nvPicPr>
          <p:blipFill rotWithShape="1">
            <a:blip r:embed="rId21">
              <a:alphaModFix/>
            </a:blip>
            <a:srcRect b="0" l="0" r="0" t="0"/>
            <a:stretch/>
          </p:blipFill>
          <p:spPr>
            <a:xfrm>
              <a:off x="6812694" y="898612"/>
              <a:ext cx="3647581" cy="1737210"/>
            </a:xfrm>
            <a:prstGeom prst="rect">
              <a:avLst/>
            </a:prstGeom>
            <a:noFill/>
            <a:ln>
              <a:noFill/>
            </a:ln>
          </p:spPr>
        </p:pic>
      </p:grpSp>
      <p:grpSp>
        <p:nvGrpSpPr>
          <p:cNvPr id="763" name="Google Shape;763;p13"/>
          <p:cNvGrpSpPr/>
          <p:nvPr/>
        </p:nvGrpSpPr>
        <p:grpSpPr>
          <a:xfrm>
            <a:off x="5747029" y="1270787"/>
            <a:ext cx="862468" cy="903294"/>
            <a:chOff x="5747029" y="1270787"/>
            <a:chExt cx="862468" cy="903294"/>
          </a:xfrm>
        </p:grpSpPr>
        <p:pic>
          <p:nvPicPr>
            <p:cNvPr id="764" name="Google Shape;764;p13"/>
            <p:cNvPicPr preferRelativeResize="0"/>
            <p:nvPr/>
          </p:nvPicPr>
          <p:blipFill rotWithShape="1">
            <a:blip r:embed="rId22">
              <a:alphaModFix/>
            </a:blip>
            <a:srcRect b="0" l="0" r="0" t="0"/>
            <a:stretch/>
          </p:blipFill>
          <p:spPr>
            <a:xfrm>
              <a:off x="6374936" y="1934020"/>
              <a:ext cx="234561" cy="240061"/>
            </a:xfrm>
            <a:prstGeom prst="rect">
              <a:avLst/>
            </a:prstGeom>
            <a:noFill/>
            <a:ln>
              <a:noFill/>
            </a:ln>
          </p:spPr>
        </p:pic>
        <p:sp>
          <p:nvSpPr>
            <p:cNvPr id="765" name="Google Shape;765;p13"/>
            <p:cNvSpPr/>
            <p:nvPr/>
          </p:nvSpPr>
          <p:spPr>
            <a:xfrm>
              <a:off x="5747029" y="1270787"/>
              <a:ext cx="809625" cy="637540"/>
            </a:xfrm>
            <a:custGeom>
              <a:rect b="b" l="l" r="r" t="t"/>
              <a:pathLst>
                <a:path extrusionOk="0" h="637539" w="809625">
                  <a:moveTo>
                    <a:pt x="453223" y="608610"/>
                  </a:moveTo>
                  <a:lnTo>
                    <a:pt x="498573" y="629595"/>
                  </a:lnTo>
                  <a:lnTo>
                    <a:pt x="562935" y="636946"/>
                  </a:lnTo>
                  <a:lnTo>
                    <a:pt x="594866" y="631128"/>
                  </a:lnTo>
                  <a:lnTo>
                    <a:pt x="627018" y="615855"/>
                  </a:lnTo>
                  <a:lnTo>
                    <a:pt x="652549" y="592194"/>
                  </a:lnTo>
                  <a:lnTo>
                    <a:pt x="671507" y="562178"/>
                  </a:lnTo>
                  <a:lnTo>
                    <a:pt x="683943" y="527838"/>
                  </a:lnTo>
                  <a:lnTo>
                    <a:pt x="687715" y="524689"/>
                  </a:lnTo>
                  <a:lnTo>
                    <a:pt x="732525" y="517021"/>
                  </a:lnTo>
                  <a:lnTo>
                    <a:pt x="769578" y="490483"/>
                  </a:lnTo>
                  <a:lnTo>
                    <a:pt x="796141" y="451517"/>
                  </a:lnTo>
                  <a:lnTo>
                    <a:pt x="809483" y="406566"/>
                  </a:lnTo>
                  <a:lnTo>
                    <a:pt x="809104" y="370308"/>
                  </a:lnTo>
                  <a:lnTo>
                    <a:pt x="798897" y="337756"/>
                  </a:lnTo>
                  <a:lnTo>
                    <a:pt x="779719" y="309288"/>
                  </a:lnTo>
                  <a:lnTo>
                    <a:pt x="752422" y="285281"/>
                  </a:lnTo>
                  <a:lnTo>
                    <a:pt x="741005" y="279566"/>
                  </a:lnTo>
                  <a:lnTo>
                    <a:pt x="740965" y="230685"/>
                  </a:lnTo>
                  <a:lnTo>
                    <a:pt x="733356" y="186747"/>
                  </a:lnTo>
                  <a:lnTo>
                    <a:pt x="718923" y="148068"/>
                  </a:lnTo>
                  <a:lnTo>
                    <a:pt x="698412" y="114962"/>
                  </a:lnTo>
                  <a:lnTo>
                    <a:pt x="642140" y="66735"/>
                  </a:lnTo>
                  <a:lnTo>
                    <a:pt x="570507" y="44589"/>
                  </a:lnTo>
                  <a:lnTo>
                    <a:pt x="530794" y="44084"/>
                  </a:lnTo>
                  <a:lnTo>
                    <a:pt x="489478" y="51045"/>
                  </a:lnTo>
                  <a:lnTo>
                    <a:pt x="447304" y="65787"/>
                  </a:lnTo>
                  <a:lnTo>
                    <a:pt x="438554" y="58446"/>
                  </a:lnTo>
                  <a:lnTo>
                    <a:pt x="394252" y="23568"/>
                  </a:lnTo>
                  <a:lnTo>
                    <a:pt x="339405" y="5805"/>
                  </a:lnTo>
                  <a:lnTo>
                    <a:pt x="283776" y="0"/>
                  </a:lnTo>
                  <a:lnTo>
                    <a:pt x="257013" y="2885"/>
                  </a:lnTo>
                  <a:lnTo>
                    <a:pt x="195554" y="21676"/>
                  </a:lnTo>
                  <a:lnTo>
                    <a:pt x="137941" y="61909"/>
                  </a:lnTo>
                  <a:lnTo>
                    <a:pt x="95453" y="127491"/>
                  </a:lnTo>
                  <a:lnTo>
                    <a:pt x="81648" y="164871"/>
                  </a:lnTo>
                  <a:lnTo>
                    <a:pt x="77636" y="202848"/>
                  </a:lnTo>
                  <a:lnTo>
                    <a:pt x="86129" y="242482"/>
                  </a:lnTo>
                  <a:lnTo>
                    <a:pt x="47695" y="263723"/>
                  </a:lnTo>
                  <a:lnTo>
                    <a:pt x="20483" y="296730"/>
                  </a:lnTo>
                  <a:lnTo>
                    <a:pt x="4562" y="337629"/>
                  </a:lnTo>
                  <a:lnTo>
                    <a:pt x="0" y="382541"/>
                  </a:lnTo>
                  <a:lnTo>
                    <a:pt x="6865" y="427590"/>
                  </a:lnTo>
                  <a:lnTo>
                    <a:pt x="25227" y="468899"/>
                  </a:lnTo>
                  <a:lnTo>
                    <a:pt x="55154" y="502591"/>
                  </a:lnTo>
                  <a:lnTo>
                    <a:pt x="116911" y="534330"/>
                  </a:lnTo>
                  <a:lnTo>
                    <a:pt x="151344" y="539337"/>
                  </a:lnTo>
                  <a:lnTo>
                    <a:pt x="186002" y="534950"/>
                  </a:lnTo>
                  <a:lnTo>
                    <a:pt x="194346" y="536411"/>
                  </a:lnTo>
                  <a:lnTo>
                    <a:pt x="216696" y="594004"/>
                  </a:lnTo>
                  <a:lnTo>
                    <a:pt x="266507" y="630556"/>
                  </a:lnTo>
                  <a:lnTo>
                    <a:pt x="302972" y="637181"/>
                  </a:lnTo>
                  <a:lnTo>
                    <a:pt x="321689" y="637080"/>
                  </a:lnTo>
                  <a:lnTo>
                    <a:pt x="363087" y="631417"/>
                  </a:lnTo>
                  <a:lnTo>
                    <a:pt x="405358" y="614389"/>
                  </a:lnTo>
                  <a:lnTo>
                    <a:pt x="425029" y="596888"/>
                  </a:lnTo>
                  <a:lnTo>
                    <a:pt x="426248" y="595275"/>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6" name="Google Shape;766;p13"/>
            <p:cNvSpPr/>
            <p:nvPr/>
          </p:nvSpPr>
          <p:spPr>
            <a:xfrm>
              <a:off x="6002513" y="1620814"/>
              <a:ext cx="331470" cy="111760"/>
            </a:xfrm>
            <a:custGeom>
              <a:rect b="b" l="l" r="r" t="t"/>
              <a:pathLst>
                <a:path extrusionOk="0" h="111760" w="331470">
                  <a:moveTo>
                    <a:pt x="316881" y="0"/>
                  </a:moveTo>
                  <a:lnTo>
                    <a:pt x="278764" y="10963"/>
                  </a:lnTo>
                  <a:lnTo>
                    <a:pt x="245211" y="36109"/>
                  </a:lnTo>
                  <a:lnTo>
                    <a:pt x="239280" y="38890"/>
                  </a:lnTo>
                  <a:lnTo>
                    <a:pt x="226872" y="41836"/>
                  </a:lnTo>
                  <a:lnTo>
                    <a:pt x="226402" y="40605"/>
                  </a:lnTo>
                  <a:lnTo>
                    <a:pt x="221307" y="34004"/>
                  </a:lnTo>
                  <a:lnTo>
                    <a:pt x="214114" y="28822"/>
                  </a:lnTo>
                  <a:lnTo>
                    <a:pt x="205927" y="25102"/>
                  </a:lnTo>
                  <a:lnTo>
                    <a:pt x="198170" y="23485"/>
                  </a:lnTo>
                  <a:lnTo>
                    <a:pt x="159207" y="19484"/>
                  </a:lnTo>
                  <a:lnTo>
                    <a:pt x="152776" y="18407"/>
                  </a:lnTo>
                  <a:lnTo>
                    <a:pt x="146448" y="16876"/>
                  </a:lnTo>
                  <a:lnTo>
                    <a:pt x="140242" y="14900"/>
                  </a:lnTo>
                  <a:lnTo>
                    <a:pt x="130606" y="10912"/>
                  </a:lnTo>
                  <a:lnTo>
                    <a:pt x="126745" y="8207"/>
                  </a:lnTo>
                  <a:lnTo>
                    <a:pt x="123647" y="6721"/>
                  </a:lnTo>
                  <a:lnTo>
                    <a:pt x="96169" y="833"/>
                  </a:lnTo>
                  <a:lnTo>
                    <a:pt x="65671" y="6286"/>
                  </a:lnTo>
                  <a:lnTo>
                    <a:pt x="33250" y="20841"/>
                  </a:lnTo>
                  <a:lnTo>
                    <a:pt x="0" y="42256"/>
                  </a:lnTo>
                  <a:lnTo>
                    <a:pt x="51942" y="111331"/>
                  </a:lnTo>
                  <a:lnTo>
                    <a:pt x="60731" y="105171"/>
                  </a:lnTo>
                  <a:lnTo>
                    <a:pt x="65417" y="103698"/>
                  </a:lnTo>
                  <a:lnTo>
                    <a:pt x="193179" y="103698"/>
                  </a:lnTo>
                  <a:lnTo>
                    <a:pt x="206814" y="102556"/>
                  </a:lnTo>
                  <a:lnTo>
                    <a:pt x="243966" y="86121"/>
                  </a:lnTo>
                  <a:lnTo>
                    <a:pt x="321602" y="25403"/>
                  </a:lnTo>
                  <a:lnTo>
                    <a:pt x="331080" y="13585"/>
                  </a:lnTo>
                  <a:lnTo>
                    <a:pt x="328595" y="4530"/>
                  </a:lnTo>
                  <a:lnTo>
                    <a:pt x="3168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67" name="Google Shape;767;p13"/>
            <p:cNvPicPr preferRelativeResize="0"/>
            <p:nvPr/>
          </p:nvPicPr>
          <p:blipFill rotWithShape="1">
            <a:blip r:embed="rId23">
              <a:alphaModFix/>
            </a:blip>
            <a:srcRect b="0" l="0" r="0" t="0"/>
            <a:stretch/>
          </p:blipFill>
          <p:spPr>
            <a:xfrm>
              <a:off x="6000248" y="1415309"/>
              <a:ext cx="329752" cy="265906"/>
            </a:xfrm>
            <a:prstGeom prst="rect">
              <a:avLst/>
            </a:prstGeom>
            <a:noFill/>
            <a:ln>
              <a:noFill/>
            </a:ln>
          </p:spPr>
        </p:pic>
        <p:sp>
          <p:nvSpPr>
            <p:cNvPr id="768" name="Google Shape;768;p13"/>
            <p:cNvSpPr/>
            <p:nvPr/>
          </p:nvSpPr>
          <p:spPr>
            <a:xfrm>
              <a:off x="6054693" y="1620812"/>
              <a:ext cx="279400" cy="111125"/>
            </a:xfrm>
            <a:custGeom>
              <a:rect b="b" l="l" r="r" t="t"/>
              <a:pathLst>
                <a:path extrusionOk="0" h="111125" w="279400">
                  <a:moveTo>
                    <a:pt x="174764" y="41709"/>
                  </a:moveTo>
                  <a:lnTo>
                    <a:pt x="180898" y="40261"/>
                  </a:lnTo>
                  <a:lnTo>
                    <a:pt x="187185" y="38775"/>
                  </a:lnTo>
                  <a:lnTo>
                    <a:pt x="193103" y="35994"/>
                  </a:lnTo>
                  <a:lnTo>
                    <a:pt x="198323" y="32108"/>
                  </a:lnTo>
                  <a:lnTo>
                    <a:pt x="226631" y="10937"/>
                  </a:lnTo>
                  <a:lnTo>
                    <a:pt x="232740" y="6860"/>
                  </a:lnTo>
                  <a:lnTo>
                    <a:pt x="239420" y="3660"/>
                  </a:lnTo>
                  <a:lnTo>
                    <a:pt x="246519" y="1755"/>
                  </a:lnTo>
                  <a:lnTo>
                    <a:pt x="264713" y="0"/>
                  </a:lnTo>
                  <a:lnTo>
                    <a:pt x="276420" y="4515"/>
                  </a:lnTo>
                  <a:lnTo>
                    <a:pt x="278904" y="13544"/>
                  </a:lnTo>
                  <a:lnTo>
                    <a:pt x="269430" y="25326"/>
                  </a:lnTo>
                  <a:lnTo>
                    <a:pt x="191858" y="85867"/>
                  </a:lnTo>
                  <a:lnTo>
                    <a:pt x="154734" y="102253"/>
                  </a:lnTo>
                  <a:lnTo>
                    <a:pt x="141109" y="103393"/>
                  </a:lnTo>
                  <a:lnTo>
                    <a:pt x="18249" y="103393"/>
                  </a:lnTo>
                  <a:lnTo>
                    <a:pt x="13449" y="103393"/>
                  </a:lnTo>
                  <a:lnTo>
                    <a:pt x="8763" y="104853"/>
                  </a:lnTo>
                  <a:lnTo>
                    <a:pt x="4813" y="107635"/>
                  </a:lnTo>
                  <a:lnTo>
                    <a:pt x="0" y="11100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69" name="Google Shape;769;p13"/>
            <p:cNvPicPr preferRelativeResize="0"/>
            <p:nvPr/>
          </p:nvPicPr>
          <p:blipFill rotWithShape="1">
            <a:blip r:embed="rId24">
              <a:alphaModFix/>
            </a:blip>
            <a:srcRect b="0" l="0" r="0" t="0"/>
            <a:stretch/>
          </p:blipFill>
          <p:spPr>
            <a:xfrm>
              <a:off x="5961068" y="1652171"/>
              <a:ext cx="102146" cy="118516"/>
            </a:xfrm>
            <a:prstGeom prst="rect">
              <a:avLst/>
            </a:prstGeom>
            <a:noFill/>
            <a:ln>
              <a:noFill/>
            </a:ln>
          </p:spPr>
        </p:pic>
        <p:pic>
          <p:nvPicPr>
            <p:cNvPr id="770" name="Google Shape;770;p13"/>
            <p:cNvPicPr preferRelativeResize="0"/>
            <p:nvPr/>
          </p:nvPicPr>
          <p:blipFill rotWithShape="1">
            <a:blip r:embed="rId25">
              <a:alphaModFix/>
            </a:blip>
            <a:srcRect b="0" l="0" r="0" t="0"/>
            <a:stretch/>
          </p:blipFill>
          <p:spPr>
            <a:xfrm>
              <a:off x="6135313" y="1486072"/>
              <a:ext cx="147435" cy="112650"/>
            </a:xfrm>
            <a:prstGeom prst="rect">
              <a:avLst/>
            </a:prstGeom>
            <a:noFill/>
            <a:ln>
              <a:noFill/>
            </a:ln>
          </p:spPr>
        </p:pic>
      </p:grpSp>
      <p:pic>
        <p:nvPicPr>
          <p:cNvPr id="771" name="Google Shape;771;p13"/>
          <p:cNvPicPr preferRelativeResize="0"/>
          <p:nvPr/>
        </p:nvPicPr>
        <p:blipFill rotWithShape="1">
          <a:blip r:embed="rId26">
            <a:alphaModFix/>
          </a:blip>
          <a:srcRect b="0" l="0" r="0" t="0"/>
          <a:stretch/>
        </p:blipFill>
        <p:spPr>
          <a:xfrm>
            <a:off x="2340000" y="4706988"/>
            <a:ext cx="2484005" cy="1988997"/>
          </a:xfrm>
          <a:prstGeom prst="rect">
            <a:avLst/>
          </a:prstGeom>
          <a:noFill/>
          <a:ln>
            <a:noFill/>
          </a:ln>
        </p:spPr>
      </p:pic>
      <p:sp>
        <p:nvSpPr>
          <p:cNvPr id="772" name="Google Shape;772;p1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13</a:t>
            </a:r>
            <a:endParaRPr sz="900">
              <a:latin typeface="Malgun Gothic"/>
              <a:ea typeface="Malgun Gothic"/>
              <a:cs typeface="Malgun Gothic"/>
              <a:sym typeface="Malgun Gothic"/>
            </a:endParaRPr>
          </a:p>
        </p:txBody>
      </p:sp>
      <p:pic>
        <p:nvPicPr>
          <p:cNvPr id="773" name="Google Shape;773;p13"/>
          <p:cNvPicPr preferRelativeResize="0"/>
          <p:nvPr/>
        </p:nvPicPr>
        <p:blipFill rotWithShape="1">
          <a:blip r:embed="rId27">
            <a:alphaModFix/>
          </a:blip>
          <a:srcRect b="0" l="0" r="0" t="0"/>
          <a:stretch/>
        </p:blipFill>
        <p:spPr>
          <a:xfrm>
            <a:off x="431999" y="6464984"/>
            <a:ext cx="231013" cy="231013"/>
          </a:xfrm>
          <a:prstGeom prst="rect">
            <a:avLst/>
          </a:prstGeom>
          <a:noFill/>
          <a:ln>
            <a:noFill/>
          </a:ln>
        </p:spPr>
      </p:pic>
      <p:pic>
        <p:nvPicPr>
          <p:cNvPr id="774" name="Google Shape;774;p13"/>
          <p:cNvPicPr preferRelativeResize="0"/>
          <p:nvPr/>
        </p:nvPicPr>
        <p:blipFill rotWithShape="1">
          <a:blip r:embed="rId28">
            <a:alphaModFix/>
          </a:blip>
          <a:srcRect b="0" l="0" r="0" t="0"/>
          <a:stretch/>
        </p:blipFill>
        <p:spPr>
          <a:xfrm>
            <a:off x="431999" y="6167054"/>
            <a:ext cx="231013" cy="231012"/>
          </a:xfrm>
          <a:prstGeom prst="rect">
            <a:avLst/>
          </a:prstGeom>
          <a:noFill/>
          <a:ln>
            <a:noFill/>
          </a:ln>
        </p:spPr>
      </p:pic>
      <p:pic>
        <p:nvPicPr>
          <p:cNvPr id="775" name="Google Shape;775;p13"/>
          <p:cNvPicPr preferRelativeResize="0"/>
          <p:nvPr/>
        </p:nvPicPr>
        <p:blipFill rotWithShape="1">
          <a:blip r:embed="rId29">
            <a:alphaModFix/>
          </a:blip>
          <a:srcRect b="0" l="0" r="0" t="0"/>
          <a:stretch/>
        </p:blipFill>
        <p:spPr>
          <a:xfrm>
            <a:off x="431999" y="5730434"/>
            <a:ext cx="231013" cy="231013"/>
          </a:xfrm>
          <a:prstGeom prst="rect">
            <a:avLst/>
          </a:prstGeom>
          <a:noFill/>
          <a:ln>
            <a:noFill/>
          </a:ln>
        </p:spPr>
      </p:pic>
      <p:pic>
        <p:nvPicPr>
          <p:cNvPr id="776" name="Google Shape;776;p13"/>
          <p:cNvPicPr preferRelativeResize="0"/>
          <p:nvPr/>
        </p:nvPicPr>
        <p:blipFill rotWithShape="1">
          <a:blip r:embed="rId30">
            <a:alphaModFix/>
          </a:blip>
          <a:srcRect b="0" l="0" r="0" t="0"/>
          <a:stretch/>
        </p:blipFill>
        <p:spPr>
          <a:xfrm>
            <a:off x="431999" y="5432504"/>
            <a:ext cx="231013" cy="231012"/>
          </a:xfrm>
          <a:prstGeom prst="rect">
            <a:avLst/>
          </a:prstGeom>
          <a:noFill/>
          <a:ln>
            <a:noFill/>
          </a:ln>
        </p:spPr>
      </p:pic>
      <p:sp>
        <p:nvSpPr>
          <p:cNvPr id="777" name="Google Shape;777;p1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1" name="Shape 781"/>
        <p:cNvGrpSpPr/>
        <p:nvPr/>
      </p:nvGrpSpPr>
      <p:grpSpPr>
        <a:xfrm>
          <a:off x="0" y="0"/>
          <a:ext cx="0" cy="0"/>
          <a:chOff x="0" y="0"/>
          <a:chExt cx="0" cy="0"/>
        </a:xfrm>
      </p:grpSpPr>
      <p:grpSp>
        <p:nvGrpSpPr>
          <p:cNvPr id="782" name="Google Shape;782;p14"/>
          <p:cNvGrpSpPr/>
          <p:nvPr/>
        </p:nvGrpSpPr>
        <p:grpSpPr>
          <a:xfrm>
            <a:off x="7667704" y="1094778"/>
            <a:ext cx="2543554" cy="2193166"/>
            <a:chOff x="7667704" y="1094778"/>
            <a:chExt cx="2543554" cy="2193166"/>
          </a:xfrm>
        </p:grpSpPr>
        <p:pic>
          <p:nvPicPr>
            <p:cNvPr id="783" name="Google Shape;783;p14"/>
            <p:cNvPicPr preferRelativeResize="0"/>
            <p:nvPr/>
          </p:nvPicPr>
          <p:blipFill rotWithShape="1">
            <a:blip r:embed="rId3">
              <a:alphaModFix/>
            </a:blip>
            <a:srcRect b="0" l="0" r="0" t="0"/>
            <a:stretch/>
          </p:blipFill>
          <p:spPr>
            <a:xfrm>
              <a:off x="9692489" y="1571764"/>
              <a:ext cx="100253" cy="126847"/>
            </a:xfrm>
            <a:prstGeom prst="rect">
              <a:avLst/>
            </a:prstGeom>
            <a:noFill/>
            <a:ln>
              <a:noFill/>
            </a:ln>
          </p:spPr>
        </p:pic>
        <p:sp>
          <p:nvSpPr>
            <p:cNvPr id="784" name="Google Shape;784;p14"/>
            <p:cNvSpPr/>
            <p:nvPr/>
          </p:nvSpPr>
          <p:spPr>
            <a:xfrm>
              <a:off x="9465768" y="1094778"/>
              <a:ext cx="745490" cy="598805"/>
            </a:xfrm>
            <a:custGeom>
              <a:rect b="b" l="l" r="r" t="t"/>
              <a:pathLst>
                <a:path extrusionOk="0" h="598805" w="745490">
                  <a:moveTo>
                    <a:pt x="323799" y="480161"/>
                  </a:moveTo>
                  <a:lnTo>
                    <a:pt x="505333" y="480161"/>
                  </a:lnTo>
                  <a:lnTo>
                    <a:pt x="553715" y="475283"/>
                  </a:lnTo>
                  <a:lnTo>
                    <a:pt x="598779" y="461294"/>
                  </a:lnTo>
                  <a:lnTo>
                    <a:pt x="639558" y="439158"/>
                  </a:lnTo>
                  <a:lnTo>
                    <a:pt x="675087" y="409841"/>
                  </a:lnTo>
                  <a:lnTo>
                    <a:pt x="704401" y="374310"/>
                  </a:lnTo>
                  <a:lnTo>
                    <a:pt x="726535" y="333528"/>
                  </a:lnTo>
                  <a:lnTo>
                    <a:pt x="740523" y="288464"/>
                  </a:lnTo>
                  <a:lnTo>
                    <a:pt x="745401" y="240080"/>
                  </a:lnTo>
                  <a:lnTo>
                    <a:pt x="740523" y="191697"/>
                  </a:lnTo>
                  <a:lnTo>
                    <a:pt x="726533" y="146632"/>
                  </a:lnTo>
                  <a:lnTo>
                    <a:pt x="704397" y="105851"/>
                  </a:lnTo>
                  <a:lnTo>
                    <a:pt x="675081" y="70319"/>
                  </a:lnTo>
                  <a:lnTo>
                    <a:pt x="639551" y="41003"/>
                  </a:lnTo>
                  <a:lnTo>
                    <a:pt x="598774" y="18867"/>
                  </a:lnTo>
                  <a:lnTo>
                    <a:pt x="553714" y="4877"/>
                  </a:lnTo>
                  <a:lnTo>
                    <a:pt x="505333" y="0"/>
                  </a:lnTo>
                  <a:lnTo>
                    <a:pt x="240068" y="0"/>
                  </a:lnTo>
                  <a:lnTo>
                    <a:pt x="191696" y="4877"/>
                  </a:lnTo>
                  <a:lnTo>
                    <a:pt x="146637" y="18865"/>
                  </a:lnTo>
                  <a:lnTo>
                    <a:pt x="105859" y="40999"/>
                  </a:lnTo>
                  <a:lnTo>
                    <a:pt x="70327" y="70315"/>
                  </a:lnTo>
                  <a:lnTo>
                    <a:pt x="41009" y="105845"/>
                  </a:lnTo>
                  <a:lnTo>
                    <a:pt x="18870" y="146627"/>
                  </a:lnTo>
                  <a:lnTo>
                    <a:pt x="4878" y="191693"/>
                  </a:lnTo>
                  <a:lnTo>
                    <a:pt x="0" y="240080"/>
                  </a:lnTo>
                  <a:lnTo>
                    <a:pt x="4877" y="288462"/>
                  </a:lnTo>
                  <a:lnTo>
                    <a:pt x="18867" y="333522"/>
                  </a:lnTo>
                  <a:lnTo>
                    <a:pt x="41003" y="374299"/>
                  </a:lnTo>
                  <a:lnTo>
                    <a:pt x="70319" y="409829"/>
                  </a:lnTo>
                  <a:lnTo>
                    <a:pt x="105849" y="439147"/>
                  </a:lnTo>
                  <a:lnTo>
                    <a:pt x="146626" y="461287"/>
                  </a:lnTo>
                  <a:lnTo>
                    <a:pt x="191686" y="475281"/>
                  </a:lnTo>
                  <a:lnTo>
                    <a:pt x="240068" y="480161"/>
                  </a:lnTo>
                  <a:lnTo>
                    <a:pt x="235305" y="540338"/>
                  </a:lnTo>
                  <a:lnTo>
                    <a:pt x="232687" y="572722"/>
                  </a:lnTo>
                  <a:lnTo>
                    <a:pt x="231286" y="588403"/>
                  </a:lnTo>
                  <a:lnTo>
                    <a:pt x="230174" y="598474"/>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85" name="Google Shape;785;p14"/>
            <p:cNvPicPr preferRelativeResize="0"/>
            <p:nvPr/>
          </p:nvPicPr>
          <p:blipFill rotWithShape="1">
            <a:blip r:embed="rId4">
              <a:alphaModFix/>
            </a:blip>
            <a:srcRect b="0" l="0" r="0" t="0"/>
            <a:stretch/>
          </p:blipFill>
          <p:spPr>
            <a:xfrm>
              <a:off x="7667704" y="1262776"/>
              <a:ext cx="2319992" cy="2025168"/>
            </a:xfrm>
            <a:prstGeom prst="rect">
              <a:avLst/>
            </a:prstGeom>
            <a:noFill/>
            <a:ln>
              <a:noFill/>
            </a:ln>
          </p:spPr>
        </p:pic>
      </p:grpSp>
      <p:grpSp>
        <p:nvGrpSpPr>
          <p:cNvPr id="786" name="Google Shape;786;p14"/>
          <p:cNvGrpSpPr/>
          <p:nvPr/>
        </p:nvGrpSpPr>
        <p:grpSpPr>
          <a:xfrm>
            <a:off x="7813591" y="3686550"/>
            <a:ext cx="2480945" cy="3007995"/>
            <a:chOff x="7813591" y="3686550"/>
            <a:chExt cx="2480945" cy="3007995"/>
          </a:xfrm>
        </p:grpSpPr>
        <p:sp>
          <p:nvSpPr>
            <p:cNvPr id="787" name="Google Shape;787;p14"/>
            <p:cNvSpPr/>
            <p:nvPr/>
          </p:nvSpPr>
          <p:spPr>
            <a:xfrm>
              <a:off x="7813591" y="3686550"/>
              <a:ext cx="2480945" cy="3007995"/>
            </a:xfrm>
            <a:custGeom>
              <a:rect b="b" l="l" r="r" t="t"/>
              <a:pathLst>
                <a:path extrusionOk="0" h="3007995" w="2480945">
                  <a:moveTo>
                    <a:pt x="71996" y="0"/>
                  </a:moveTo>
                  <a:lnTo>
                    <a:pt x="43971" y="5659"/>
                  </a:lnTo>
                  <a:lnTo>
                    <a:pt x="21086" y="21093"/>
                  </a:lnTo>
                  <a:lnTo>
                    <a:pt x="5657" y="43982"/>
                  </a:lnTo>
                  <a:lnTo>
                    <a:pt x="0" y="72009"/>
                  </a:lnTo>
                  <a:lnTo>
                    <a:pt x="0" y="2935859"/>
                  </a:lnTo>
                  <a:lnTo>
                    <a:pt x="5657" y="2963891"/>
                  </a:lnTo>
                  <a:lnTo>
                    <a:pt x="21086" y="2986779"/>
                  </a:lnTo>
                  <a:lnTo>
                    <a:pt x="43971" y="3002210"/>
                  </a:lnTo>
                  <a:lnTo>
                    <a:pt x="71996" y="3007868"/>
                  </a:lnTo>
                  <a:lnTo>
                    <a:pt x="2408821" y="3007868"/>
                  </a:lnTo>
                  <a:lnTo>
                    <a:pt x="2436846" y="3002210"/>
                  </a:lnTo>
                  <a:lnTo>
                    <a:pt x="2459731" y="2986779"/>
                  </a:lnTo>
                  <a:lnTo>
                    <a:pt x="2475160" y="2963891"/>
                  </a:lnTo>
                  <a:lnTo>
                    <a:pt x="2480817" y="2935859"/>
                  </a:lnTo>
                  <a:lnTo>
                    <a:pt x="2480817" y="72009"/>
                  </a:lnTo>
                  <a:lnTo>
                    <a:pt x="2475160" y="43982"/>
                  </a:lnTo>
                  <a:lnTo>
                    <a:pt x="2459731" y="21093"/>
                  </a:lnTo>
                  <a:lnTo>
                    <a:pt x="2436846" y="5659"/>
                  </a:lnTo>
                  <a:lnTo>
                    <a:pt x="2408821" y="0"/>
                  </a:lnTo>
                  <a:lnTo>
                    <a:pt x="71996"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8" name="Google Shape;788;p14"/>
            <p:cNvSpPr/>
            <p:nvPr/>
          </p:nvSpPr>
          <p:spPr>
            <a:xfrm>
              <a:off x="8011583" y="4078925"/>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89" name="Google Shape;789;p14"/>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ESG 거버넌스</a:t>
            </a:r>
            <a:endParaRPr/>
          </a:p>
        </p:txBody>
      </p:sp>
      <p:graphicFrame>
        <p:nvGraphicFramePr>
          <p:cNvPr id="790" name="Google Shape;790;p1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8">
                            <a:extLst>
                              <a:ext uri="{A12FA001-AC4F-418D-AE19-62706E023703}">
                                <ahyp:hlinkClr val="tx"/>
                              </a:ext>
                            </a:extLst>
                          </a:hlinkClick>
                        </a:rPr>
                        <a:t>ESG 거버넌스</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4">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791" name="Google Shape;791;p14"/>
          <p:cNvPicPr preferRelativeResize="0"/>
          <p:nvPr/>
        </p:nvPicPr>
        <p:blipFill rotWithShape="1">
          <a:blip r:embed="rId15">
            <a:alphaModFix/>
          </a:blip>
          <a:srcRect b="0" l="0" r="0" t="0"/>
          <a:stretch/>
        </p:blipFill>
        <p:spPr>
          <a:xfrm>
            <a:off x="7109707" y="1817532"/>
            <a:ext cx="98424" cy="82549"/>
          </a:xfrm>
          <a:prstGeom prst="rect">
            <a:avLst/>
          </a:prstGeom>
          <a:noFill/>
          <a:ln>
            <a:noFill/>
          </a:ln>
        </p:spPr>
      </p:pic>
      <p:sp>
        <p:nvSpPr>
          <p:cNvPr id="792" name="Google Shape;792;p14"/>
          <p:cNvSpPr txBox="1"/>
          <p:nvPr/>
        </p:nvSpPr>
        <p:spPr>
          <a:xfrm>
            <a:off x="2327300" y="1360586"/>
            <a:ext cx="499427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전사 차원의 ESG 실행력을 강화하기 위해 2022년 3월 이사회 산하에 ESG위원회를 신설하였습니다. ESG위원회는 신한라이프의 ESG 미션, 전략 방향, 세부 실천 과제 및 목표 등을 검토하고 승인하는 역할을 수행합니 다. 이와 더불어 ESG 실무 추진력을 제고하기 위해 ESG 전담부서 및 담당부서 중심의 ESG실무협의회도 지속적  로 운영하고 있습니다. 이 실무협의회는 총무, 상품, 리스크 관리, 투자부문 등의 담당 실무자로 구성하여 조직 내 ESG 관련 원활한 의사소통과 ESG 영역의 추진사항을 점검하여 전사적인 ESG 경영 실행력을 강화하기 위해 노력하고 있 습니다.</a:t>
            </a:r>
            <a:endParaRPr sz="800">
              <a:latin typeface="Arial"/>
              <a:ea typeface="Arial"/>
              <a:cs typeface="Arial"/>
              <a:sym typeface="Arial"/>
            </a:endParaRPr>
          </a:p>
        </p:txBody>
      </p:sp>
      <p:sp>
        <p:nvSpPr>
          <p:cNvPr id="793" name="Google Shape;793;p14"/>
          <p:cNvSpPr/>
          <p:nvPr/>
        </p:nvSpPr>
        <p:spPr>
          <a:xfrm>
            <a:off x="2341908" y="3263872"/>
            <a:ext cx="7946390" cy="194310"/>
          </a:xfrm>
          <a:custGeom>
            <a:rect b="b" l="l" r="r" t="t"/>
            <a:pathLst>
              <a:path extrusionOk="0" h="194310" w="7946390">
                <a:moveTo>
                  <a:pt x="7849095" y="0"/>
                </a:moveTo>
                <a:lnTo>
                  <a:pt x="97091" y="0"/>
                </a:lnTo>
                <a:lnTo>
                  <a:pt x="59300" y="7630"/>
                </a:lnTo>
                <a:lnTo>
                  <a:pt x="28438" y="28438"/>
                </a:lnTo>
                <a:lnTo>
                  <a:pt x="7630" y="59300"/>
                </a:lnTo>
                <a:lnTo>
                  <a:pt x="0" y="97091"/>
                </a:lnTo>
                <a:lnTo>
                  <a:pt x="7630" y="134890"/>
                </a:lnTo>
                <a:lnTo>
                  <a:pt x="28438" y="165755"/>
                </a:lnTo>
                <a:lnTo>
                  <a:pt x="59300" y="186565"/>
                </a:lnTo>
                <a:lnTo>
                  <a:pt x="97091" y="194195"/>
                </a:lnTo>
                <a:lnTo>
                  <a:pt x="7849095" y="194195"/>
                </a:lnTo>
                <a:lnTo>
                  <a:pt x="7886886" y="186565"/>
                </a:lnTo>
                <a:lnTo>
                  <a:pt x="7917748" y="165755"/>
                </a:lnTo>
                <a:lnTo>
                  <a:pt x="7938556" y="134890"/>
                </a:lnTo>
                <a:lnTo>
                  <a:pt x="7946186" y="97091"/>
                </a:lnTo>
                <a:lnTo>
                  <a:pt x="7938556" y="59300"/>
                </a:lnTo>
                <a:lnTo>
                  <a:pt x="7917748" y="28438"/>
                </a:lnTo>
                <a:lnTo>
                  <a:pt x="7886886" y="7630"/>
                </a:lnTo>
                <a:lnTo>
                  <a:pt x="78490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4" name="Google Shape;794;p14"/>
          <p:cNvSpPr txBox="1"/>
          <p:nvPr/>
        </p:nvSpPr>
        <p:spPr>
          <a:xfrm>
            <a:off x="2439109" y="3286037"/>
            <a:ext cx="533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ESG 추진조직</a:t>
            </a:r>
            <a:endParaRPr sz="700">
              <a:latin typeface="Arial"/>
              <a:ea typeface="Arial"/>
              <a:cs typeface="Arial"/>
              <a:sym typeface="Arial"/>
            </a:endParaRPr>
          </a:p>
        </p:txBody>
      </p:sp>
      <p:grpSp>
        <p:nvGrpSpPr>
          <p:cNvPr id="795" name="Google Shape;795;p14"/>
          <p:cNvGrpSpPr/>
          <p:nvPr/>
        </p:nvGrpSpPr>
        <p:grpSpPr>
          <a:xfrm>
            <a:off x="2340463" y="3262430"/>
            <a:ext cx="7949073" cy="197073"/>
            <a:chOff x="2340463" y="3262430"/>
            <a:chExt cx="7949073" cy="197073"/>
          </a:xfrm>
        </p:grpSpPr>
        <p:pic>
          <p:nvPicPr>
            <p:cNvPr id="796" name="Google Shape;796;p14"/>
            <p:cNvPicPr preferRelativeResize="0"/>
            <p:nvPr/>
          </p:nvPicPr>
          <p:blipFill rotWithShape="1">
            <a:blip r:embed="rId16">
              <a:alphaModFix/>
            </a:blip>
            <a:srcRect b="0" l="0" r="0" t="0"/>
            <a:stretch/>
          </p:blipFill>
          <p:spPr>
            <a:xfrm>
              <a:off x="2340463" y="3262871"/>
              <a:ext cx="90926" cy="196632"/>
            </a:xfrm>
            <a:prstGeom prst="rect">
              <a:avLst/>
            </a:prstGeom>
            <a:noFill/>
            <a:ln>
              <a:noFill/>
            </a:ln>
          </p:spPr>
        </p:pic>
        <p:sp>
          <p:nvSpPr>
            <p:cNvPr id="797" name="Google Shape;797;p14"/>
            <p:cNvSpPr/>
            <p:nvPr/>
          </p:nvSpPr>
          <p:spPr>
            <a:xfrm>
              <a:off x="2452331" y="3458061"/>
              <a:ext cx="7729220" cy="0"/>
            </a:xfrm>
            <a:custGeom>
              <a:rect b="b" l="l" r="r" t="t"/>
              <a:pathLst>
                <a:path extrusionOk="0" h="120000" w="7729220">
                  <a:moveTo>
                    <a:pt x="0" y="0"/>
                  </a:moveTo>
                  <a:lnTo>
                    <a:pt x="7729143"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98" name="Google Shape;798;p14"/>
            <p:cNvPicPr preferRelativeResize="0"/>
            <p:nvPr/>
          </p:nvPicPr>
          <p:blipFill rotWithShape="1">
            <a:blip r:embed="rId17">
              <a:alphaModFix/>
            </a:blip>
            <a:srcRect b="0" l="0" r="0" t="0"/>
            <a:stretch/>
          </p:blipFill>
          <p:spPr>
            <a:xfrm>
              <a:off x="10198608" y="3262430"/>
              <a:ext cx="90928" cy="196631"/>
            </a:xfrm>
            <a:prstGeom prst="rect">
              <a:avLst/>
            </a:prstGeom>
            <a:noFill/>
            <a:ln>
              <a:noFill/>
            </a:ln>
          </p:spPr>
        </p:pic>
        <p:sp>
          <p:nvSpPr>
            <p:cNvPr id="799" name="Google Shape;799;p14"/>
            <p:cNvSpPr/>
            <p:nvPr/>
          </p:nvSpPr>
          <p:spPr>
            <a:xfrm>
              <a:off x="2448523" y="3263872"/>
              <a:ext cx="7729220" cy="0"/>
            </a:xfrm>
            <a:custGeom>
              <a:rect b="b" l="l" r="r" t="t"/>
              <a:pathLst>
                <a:path extrusionOk="0" h="120000" w="7729220">
                  <a:moveTo>
                    <a:pt x="7729143"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0" name="Google Shape;800;p14"/>
            <p:cNvSpPr/>
            <p:nvPr/>
          </p:nvSpPr>
          <p:spPr>
            <a:xfrm>
              <a:off x="2341905" y="3263874"/>
              <a:ext cx="7946390" cy="194310"/>
            </a:xfrm>
            <a:custGeom>
              <a:rect b="b" l="l" r="r" t="t"/>
              <a:pathLst>
                <a:path extrusionOk="0" h="194310" w="7946390">
                  <a:moveTo>
                    <a:pt x="165" y="91376"/>
                  </a:moveTo>
                  <a:lnTo>
                    <a:pt x="50" y="93268"/>
                  </a:lnTo>
                  <a:lnTo>
                    <a:pt x="0" y="95173"/>
                  </a:lnTo>
                  <a:lnTo>
                    <a:pt x="0" y="97091"/>
                  </a:lnTo>
                  <a:lnTo>
                    <a:pt x="0" y="99009"/>
                  </a:lnTo>
                  <a:lnTo>
                    <a:pt x="50" y="100914"/>
                  </a:lnTo>
                  <a:lnTo>
                    <a:pt x="165" y="102806"/>
                  </a:lnTo>
                </a:path>
                <a:path extrusionOk="0" h="194310" w="7946390">
                  <a:moveTo>
                    <a:pt x="91376" y="194017"/>
                  </a:moveTo>
                  <a:lnTo>
                    <a:pt x="93268" y="194132"/>
                  </a:lnTo>
                  <a:lnTo>
                    <a:pt x="95173" y="194182"/>
                  </a:lnTo>
                  <a:lnTo>
                    <a:pt x="97091" y="194182"/>
                  </a:lnTo>
                  <a:lnTo>
                    <a:pt x="102806" y="194182"/>
                  </a:lnTo>
                </a:path>
                <a:path extrusionOk="0" h="194310" w="7946390">
                  <a:moveTo>
                    <a:pt x="7843380" y="194182"/>
                  </a:moveTo>
                  <a:lnTo>
                    <a:pt x="7849095" y="194182"/>
                  </a:lnTo>
                  <a:lnTo>
                    <a:pt x="7851013" y="194182"/>
                  </a:lnTo>
                  <a:lnTo>
                    <a:pt x="7852918" y="194132"/>
                  </a:lnTo>
                  <a:lnTo>
                    <a:pt x="7854810" y="194017"/>
                  </a:lnTo>
                </a:path>
                <a:path extrusionOk="0" h="194310" w="7946390">
                  <a:moveTo>
                    <a:pt x="7946021" y="102806"/>
                  </a:moveTo>
                  <a:lnTo>
                    <a:pt x="7946136" y="100914"/>
                  </a:lnTo>
                  <a:lnTo>
                    <a:pt x="7946186" y="99009"/>
                  </a:lnTo>
                  <a:lnTo>
                    <a:pt x="7946186" y="97091"/>
                  </a:lnTo>
                  <a:lnTo>
                    <a:pt x="7946186" y="95173"/>
                  </a:lnTo>
                  <a:lnTo>
                    <a:pt x="7946136" y="93268"/>
                  </a:lnTo>
                  <a:lnTo>
                    <a:pt x="7946021" y="91376"/>
                  </a:lnTo>
                </a:path>
                <a:path extrusionOk="0" h="194310" w="7946390">
                  <a:moveTo>
                    <a:pt x="7854810" y="165"/>
                  </a:moveTo>
                  <a:lnTo>
                    <a:pt x="7852918" y="50"/>
                  </a:lnTo>
                  <a:lnTo>
                    <a:pt x="7851013" y="0"/>
                  </a:lnTo>
                  <a:lnTo>
                    <a:pt x="7849095" y="0"/>
                  </a:lnTo>
                  <a:lnTo>
                    <a:pt x="7843380" y="0"/>
                  </a:lnTo>
                </a:path>
                <a:path extrusionOk="0" h="194310" w="794639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01" name="Google Shape;801;p14"/>
            <p:cNvPicPr preferRelativeResize="0"/>
            <p:nvPr/>
          </p:nvPicPr>
          <p:blipFill rotWithShape="1">
            <a:blip r:embed="rId18">
              <a:alphaModFix/>
            </a:blip>
            <a:srcRect b="0" l="0" r="0" t="0"/>
            <a:stretch/>
          </p:blipFill>
          <p:spPr>
            <a:xfrm>
              <a:off x="10119331" y="3308237"/>
              <a:ext cx="105460" cy="105460"/>
            </a:xfrm>
            <a:prstGeom prst="rect">
              <a:avLst/>
            </a:prstGeom>
            <a:noFill/>
            <a:ln>
              <a:noFill/>
            </a:ln>
          </p:spPr>
        </p:pic>
      </p:grpSp>
      <p:grpSp>
        <p:nvGrpSpPr>
          <p:cNvPr id="802" name="Google Shape;802;p14"/>
          <p:cNvGrpSpPr/>
          <p:nvPr/>
        </p:nvGrpSpPr>
        <p:grpSpPr>
          <a:xfrm>
            <a:off x="2341586" y="5083533"/>
            <a:ext cx="4810621" cy="1431569"/>
            <a:chOff x="2341586" y="5083533"/>
            <a:chExt cx="4810621" cy="1431569"/>
          </a:xfrm>
        </p:grpSpPr>
        <p:sp>
          <p:nvSpPr>
            <p:cNvPr id="803" name="Google Shape;803;p14"/>
            <p:cNvSpPr/>
            <p:nvPr/>
          </p:nvSpPr>
          <p:spPr>
            <a:xfrm>
              <a:off x="2496387" y="5083533"/>
              <a:ext cx="4655820" cy="230504"/>
            </a:xfrm>
            <a:custGeom>
              <a:rect b="b" l="l" r="r" t="t"/>
              <a:pathLst>
                <a:path extrusionOk="0" h="230504" w="4655820">
                  <a:moveTo>
                    <a:pt x="0" y="230403"/>
                  </a:moveTo>
                  <a:lnTo>
                    <a:pt x="0" y="0"/>
                  </a:lnTo>
                  <a:lnTo>
                    <a:pt x="4655223" y="0"/>
                  </a:lnTo>
                  <a:lnTo>
                    <a:pt x="4655223" y="23040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4" name="Google Shape;804;p14"/>
            <p:cNvSpPr/>
            <p:nvPr/>
          </p:nvSpPr>
          <p:spPr>
            <a:xfrm>
              <a:off x="2341586" y="5220337"/>
              <a:ext cx="313055" cy="1294765"/>
            </a:xfrm>
            <a:custGeom>
              <a:rect b="b" l="l" r="r" t="t"/>
              <a:pathLst>
                <a:path extrusionOk="0" h="1294765" w="313055">
                  <a:moveTo>
                    <a:pt x="258521"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21" y="1294409"/>
                  </a:lnTo>
                  <a:lnTo>
                    <a:pt x="279538" y="1290167"/>
                  </a:lnTo>
                  <a:lnTo>
                    <a:pt x="296703" y="1278596"/>
                  </a:lnTo>
                  <a:lnTo>
                    <a:pt x="308277" y="1261432"/>
                  </a:lnTo>
                  <a:lnTo>
                    <a:pt x="312521" y="1240409"/>
                  </a:lnTo>
                  <a:lnTo>
                    <a:pt x="312521" y="54000"/>
                  </a:lnTo>
                  <a:lnTo>
                    <a:pt x="308277" y="32982"/>
                  </a:lnTo>
                  <a:lnTo>
                    <a:pt x="296703" y="15817"/>
                  </a:lnTo>
                  <a:lnTo>
                    <a:pt x="279538" y="4244"/>
                  </a:lnTo>
                  <a:lnTo>
                    <a:pt x="258521"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05" name="Google Shape;805;p14"/>
          <p:cNvSpPr txBox="1"/>
          <p:nvPr/>
        </p:nvSpPr>
        <p:spPr>
          <a:xfrm>
            <a:off x="2365241" y="5686569"/>
            <a:ext cx="260985" cy="304800"/>
          </a:xfrm>
          <a:prstGeom prst="rect">
            <a:avLst/>
          </a:prstGeom>
          <a:noFill/>
          <a:ln>
            <a:noFill/>
          </a:ln>
        </p:spPr>
        <p:txBody>
          <a:bodyPr anchorCtr="0" anchor="t" bIns="0" lIns="0" spcFirstLastPara="1" rIns="0" wrap="square" tIns="53325">
            <a:spAutoFit/>
          </a:bodyPr>
          <a:lstStyle/>
          <a:p>
            <a:pPr indent="0" lvl="0" marL="48260" rtl="0" algn="l">
              <a:lnSpc>
                <a:spcPct val="100000"/>
              </a:lnSpc>
              <a:spcBef>
                <a:spcPts val="0"/>
              </a:spcBef>
              <a:spcAft>
                <a:spcPts val="0"/>
              </a:spcAft>
              <a:buNone/>
            </a:pPr>
            <a:r>
              <a:rPr b="0" lang="en-US" sz="650">
                <a:solidFill>
                  <a:srgbClr val="FFFFFF"/>
                </a:solidFill>
                <a:latin typeface="Arial"/>
                <a:ea typeface="Arial"/>
                <a:cs typeface="Arial"/>
                <a:sym typeface="Arial"/>
              </a:rPr>
              <a:t>ESG</a:t>
            </a:r>
            <a:endParaRPr sz="650">
              <a:latin typeface="Arial"/>
              <a:ea typeface="Arial"/>
              <a:cs typeface="Arial"/>
              <a:sym typeface="Arial"/>
            </a:endParaRPr>
          </a:p>
          <a:p>
            <a:pPr indent="0" lvl="0" marL="12700" rtl="0" algn="l">
              <a:lnSpc>
                <a:spcPct val="100000"/>
              </a:lnSpc>
              <a:spcBef>
                <a:spcPts val="320"/>
              </a:spcBef>
              <a:spcAft>
                <a:spcPts val="0"/>
              </a:spcAft>
              <a:buNone/>
            </a:pPr>
            <a:r>
              <a:rPr b="0" lang="en-US" sz="650">
                <a:solidFill>
                  <a:srgbClr val="FFFFFF"/>
                </a:solidFill>
                <a:latin typeface="Arial"/>
                <a:ea typeface="Arial"/>
                <a:cs typeface="Arial"/>
                <a:sym typeface="Arial"/>
              </a:rPr>
              <a:t>기획팀</a:t>
            </a:r>
            <a:endParaRPr sz="650">
              <a:latin typeface="Arial"/>
              <a:ea typeface="Arial"/>
              <a:cs typeface="Arial"/>
              <a:sym typeface="Arial"/>
            </a:endParaRPr>
          </a:p>
        </p:txBody>
      </p:sp>
      <p:grpSp>
        <p:nvGrpSpPr>
          <p:cNvPr id="806" name="Google Shape;806;p14"/>
          <p:cNvGrpSpPr/>
          <p:nvPr/>
        </p:nvGrpSpPr>
        <p:grpSpPr>
          <a:xfrm>
            <a:off x="2341586" y="5220337"/>
            <a:ext cx="4577678" cy="1294765"/>
            <a:chOff x="2341586" y="5220337"/>
            <a:chExt cx="4577678" cy="1294765"/>
          </a:xfrm>
        </p:grpSpPr>
        <p:sp>
          <p:nvSpPr>
            <p:cNvPr id="807" name="Google Shape;807;p14"/>
            <p:cNvSpPr/>
            <p:nvPr/>
          </p:nvSpPr>
          <p:spPr>
            <a:xfrm>
              <a:off x="2341586" y="5220337"/>
              <a:ext cx="313055" cy="1294765"/>
            </a:xfrm>
            <a:custGeom>
              <a:rect b="b" l="l" r="r" t="t"/>
              <a:pathLst>
                <a:path extrusionOk="0" h="1294765" w="313055">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21" y="1294409"/>
                  </a:lnTo>
                  <a:lnTo>
                    <a:pt x="279538" y="1290167"/>
                  </a:lnTo>
                  <a:lnTo>
                    <a:pt x="296703" y="1278596"/>
                  </a:lnTo>
                  <a:lnTo>
                    <a:pt x="308277" y="1261432"/>
                  </a:lnTo>
                  <a:lnTo>
                    <a:pt x="312521" y="1240409"/>
                  </a:lnTo>
                  <a:lnTo>
                    <a:pt x="312521" y="54000"/>
                  </a:lnTo>
                  <a:lnTo>
                    <a:pt x="308277" y="32982"/>
                  </a:lnTo>
                  <a:lnTo>
                    <a:pt x="296703" y="15817"/>
                  </a:lnTo>
                  <a:lnTo>
                    <a:pt x="279538" y="4244"/>
                  </a:lnTo>
                  <a:lnTo>
                    <a:pt x="258521"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8" name="Google Shape;808;p14"/>
            <p:cNvSpPr/>
            <p:nvPr/>
          </p:nvSpPr>
          <p:spPr>
            <a:xfrm>
              <a:off x="3116976"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9" name="Google Shape;809;p14"/>
            <p:cNvSpPr/>
            <p:nvPr/>
          </p:nvSpPr>
          <p:spPr>
            <a:xfrm>
              <a:off x="3116976"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0" name="Google Shape;810;p14"/>
            <p:cNvSpPr/>
            <p:nvPr/>
          </p:nvSpPr>
          <p:spPr>
            <a:xfrm>
              <a:off x="3892362"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1" name="Google Shape;811;p14"/>
            <p:cNvSpPr/>
            <p:nvPr/>
          </p:nvSpPr>
          <p:spPr>
            <a:xfrm>
              <a:off x="3892362"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2" name="Google Shape;812;p14"/>
            <p:cNvSpPr/>
            <p:nvPr/>
          </p:nvSpPr>
          <p:spPr>
            <a:xfrm>
              <a:off x="4667746"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3" name="Google Shape;813;p14"/>
            <p:cNvSpPr/>
            <p:nvPr/>
          </p:nvSpPr>
          <p:spPr>
            <a:xfrm>
              <a:off x="4667746"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4" name="Google Shape;814;p14"/>
            <p:cNvSpPr/>
            <p:nvPr/>
          </p:nvSpPr>
          <p:spPr>
            <a:xfrm>
              <a:off x="5443132"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5" name="Google Shape;815;p14"/>
            <p:cNvSpPr/>
            <p:nvPr/>
          </p:nvSpPr>
          <p:spPr>
            <a:xfrm>
              <a:off x="5443132"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6" name="Google Shape;816;p14"/>
            <p:cNvSpPr/>
            <p:nvPr/>
          </p:nvSpPr>
          <p:spPr>
            <a:xfrm>
              <a:off x="6606209"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17" name="Google Shape;817;p14"/>
          <p:cNvSpPr txBox="1"/>
          <p:nvPr/>
        </p:nvSpPr>
        <p:spPr>
          <a:xfrm>
            <a:off x="6629865" y="5616719"/>
            <a:ext cx="260985" cy="444500"/>
          </a:xfrm>
          <a:prstGeom prst="rect">
            <a:avLst/>
          </a:prstGeom>
          <a:noFill/>
          <a:ln>
            <a:noFill/>
          </a:ln>
        </p:spPr>
        <p:txBody>
          <a:bodyPr anchorCtr="0" anchor="t" bIns="0" lIns="0" spcFirstLastPara="1" rIns="0" wrap="square" tIns="12700">
            <a:spAutoFit/>
          </a:bodyPr>
          <a:lstStyle/>
          <a:p>
            <a:pPr indent="0" lvl="0" marL="12700" marR="5080" rtl="0" algn="ctr">
              <a:lnSpc>
                <a:spcPct val="141000"/>
              </a:lnSpc>
              <a:spcBef>
                <a:spcPts val="0"/>
              </a:spcBef>
              <a:spcAft>
                <a:spcPts val="0"/>
              </a:spcAft>
              <a:buNone/>
            </a:pPr>
            <a:r>
              <a:rPr b="0" lang="en-US" sz="650">
                <a:solidFill>
                  <a:srgbClr val="6F5DCF"/>
                </a:solidFill>
                <a:latin typeface="Arial"/>
                <a:ea typeface="Arial"/>
                <a:cs typeface="Arial"/>
                <a:sym typeface="Arial"/>
              </a:rPr>
              <a:t>고객 서비스 팀</a:t>
            </a:r>
            <a:endParaRPr sz="650">
              <a:latin typeface="Arial"/>
              <a:ea typeface="Arial"/>
              <a:cs typeface="Arial"/>
              <a:sym typeface="Arial"/>
            </a:endParaRPr>
          </a:p>
        </p:txBody>
      </p:sp>
      <p:grpSp>
        <p:nvGrpSpPr>
          <p:cNvPr id="818" name="Google Shape;818;p14"/>
          <p:cNvGrpSpPr/>
          <p:nvPr/>
        </p:nvGrpSpPr>
        <p:grpSpPr>
          <a:xfrm>
            <a:off x="2729283" y="5220337"/>
            <a:ext cx="4189981" cy="1294765"/>
            <a:chOff x="2729283" y="5220337"/>
            <a:chExt cx="4189981" cy="1294765"/>
          </a:xfrm>
        </p:grpSpPr>
        <p:sp>
          <p:nvSpPr>
            <p:cNvPr id="819" name="Google Shape;819;p14"/>
            <p:cNvSpPr/>
            <p:nvPr/>
          </p:nvSpPr>
          <p:spPr>
            <a:xfrm>
              <a:off x="6606209"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0" name="Google Shape;820;p14"/>
            <p:cNvSpPr/>
            <p:nvPr/>
          </p:nvSpPr>
          <p:spPr>
            <a:xfrm>
              <a:off x="2729283" y="5220337"/>
              <a:ext cx="313055" cy="1294765"/>
            </a:xfrm>
            <a:custGeom>
              <a:rect b="b" l="l" r="r" t="t"/>
              <a:pathLst>
                <a:path extrusionOk="0" h="1294765" w="313055">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21" name="Google Shape;821;p14"/>
          <p:cNvSpPr txBox="1"/>
          <p:nvPr/>
        </p:nvSpPr>
        <p:spPr>
          <a:xfrm>
            <a:off x="2752938" y="5797060"/>
            <a:ext cx="64897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F5DCF"/>
                </a:solidFill>
                <a:latin typeface="Arial"/>
                <a:ea typeface="Arial"/>
                <a:cs typeface="Arial"/>
                <a:sym typeface="Arial"/>
              </a:rPr>
              <a:t>총무팀	인사팀</a:t>
            </a:r>
            <a:endParaRPr sz="650">
              <a:latin typeface="Arial"/>
              <a:ea typeface="Arial"/>
              <a:cs typeface="Arial"/>
              <a:sym typeface="Arial"/>
            </a:endParaRPr>
          </a:p>
        </p:txBody>
      </p:sp>
      <p:grpSp>
        <p:nvGrpSpPr>
          <p:cNvPr id="822" name="Google Shape;822;p14"/>
          <p:cNvGrpSpPr/>
          <p:nvPr/>
        </p:nvGrpSpPr>
        <p:grpSpPr>
          <a:xfrm>
            <a:off x="2729283" y="5220337"/>
            <a:ext cx="1088441" cy="1294765"/>
            <a:chOff x="2729283" y="5220337"/>
            <a:chExt cx="1088441" cy="1294765"/>
          </a:xfrm>
        </p:grpSpPr>
        <p:sp>
          <p:nvSpPr>
            <p:cNvPr id="823" name="Google Shape;823;p14"/>
            <p:cNvSpPr/>
            <p:nvPr/>
          </p:nvSpPr>
          <p:spPr>
            <a:xfrm>
              <a:off x="2729283" y="5220337"/>
              <a:ext cx="313055" cy="1294765"/>
            </a:xfrm>
            <a:custGeom>
              <a:rect b="b" l="l" r="r" t="t"/>
              <a:pathLst>
                <a:path extrusionOk="0" h="1294765" w="313055">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4" name="Google Shape;824;p14"/>
            <p:cNvSpPr/>
            <p:nvPr/>
          </p:nvSpPr>
          <p:spPr>
            <a:xfrm>
              <a:off x="3504669"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25" name="Google Shape;825;p14"/>
          <p:cNvSpPr txBox="1"/>
          <p:nvPr/>
        </p:nvSpPr>
        <p:spPr>
          <a:xfrm>
            <a:off x="3528323" y="5686569"/>
            <a:ext cx="648970" cy="304800"/>
          </a:xfrm>
          <a:prstGeom prst="rect">
            <a:avLst/>
          </a:prstGeom>
          <a:noFill/>
          <a:ln>
            <a:noFill/>
          </a:ln>
        </p:spPr>
        <p:txBody>
          <a:bodyPr anchorCtr="0" anchor="t" bIns="0" lIns="0" spcFirstLastPara="1" rIns="0" wrap="square" tIns="53325">
            <a:spAutoFit/>
          </a:bodyPr>
          <a:lstStyle/>
          <a:p>
            <a:pPr indent="0" lvl="0" marL="51435" rtl="0" algn="l">
              <a:lnSpc>
                <a:spcPct val="100000"/>
              </a:lnSpc>
              <a:spcBef>
                <a:spcPts val="0"/>
              </a:spcBef>
              <a:spcAft>
                <a:spcPts val="0"/>
              </a:spcAft>
              <a:buNone/>
            </a:pPr>
            <a:r>
              <a:rPr b="0" lang="en-US" sz="650">
                <a:solidFill>
                  <a:srgbClr val="6F5DCF"/>
                </a:solidFill>
                <a:latin typeface="Arial"/>
                <a:ea typeface="Arial"/>
                <a:cs typeface="Arial"/>
                <a:sym typeface="Arial"/>
              </a:rPr>
              <a:t>인재	HR</a:t>
            </a:r>
            <a:endParaRPr sz="650">
              <a:latin typeface="Arial"/>
              <a:ea typeface="Arial"/>
              <a:cs typeface="Arial"/>
              <a:sym typeface="Arial"/>
            </a:endParaRPr>
          </a:p>
          <a:p>
            <a:pPr indent="0" lvl="0" marL="12700" rtl="0" algn="l">
              <a:lnSpc>
                <a:spcPct val="100000"/>
              </a:lnSpc>
              <a:spcBef>
                <a:spcPts val="320"/>
              </a:spcBef>
              <a:spcAft>
                <a:spcPts val="0"/>
              </a:spcAft>
              <a:buNone/>
            </a:pPr>
            <a:r>
              <a:rPr b="0" lang="en-US" sz="650">
                <a:solidFill>
                  <a:srgbClr val="6F5DCF"/>
                </a:solidFill>
                <a:latin typeface="Arial"/>
                <a:ea typeface="Arial"/>
                <a:cs typeface="Arial"/>
                <a:sym typeface="Arial"/>
              </a:rPr>
              <a:t>육성팀	협력팀</a:t>
            </a:r>
            <a:endParaRPr sz="650">
              <a:latin typeface="Arial"/>
              <a:ea typeface="Arial"/>
              <a:cs typeface="Arial"/>
              <a:sym typeface="Arial"/>
            </a:endParaRPr>
          </a:p>
        </p:txBody>
      </p:sp>
      <p:grpSp>
        <p:nvGrpSpPr>
          <p:cNvPr id="826" name="Google Shape;826;p14"/>
          <p:cNvGrpSpPr/>
          <p:nvPr/>
        </p:nvGrpSpPr>
        <p:grpSpPr>
          <a:xfrm>
            <a:off x="3504669" y="5220337"/>
            <a:ext cx="1088439" cy="1294765"/>
            <a:chOff x="3504669" y="5220337"/>
            <a:chExt cx="1088439" cy="1294765"/>
          </a:xfrm>
        </p:grpSpPr>
        <p:sp>
          <p:nvSpPr>
            <p:cNvPr id="827" name="Google Shape;827;p14"/>
            <p:cNvSpPr/>
            <p:nvPr/>
          </p:nvSpPr>
          <p:spPr>
            <a:xfrm>
              <a:off x="3504669"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8" name="Google Shape;828;p14"/>
            <p:cNvSpPr/>
            <p:nvPr/>
          </p:nvSpPr>
          <p:spPr>
            <a:xfrm>
              <a:off x="4280053"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29" name="Google Shape;829;p14"/>
          <p:cNvSpPr txBox="1"/>
          <p:nvPr/>
        </p:nvSpPr>
        <p:spPr>
          <a:xfrm>
            <a:off x="4303708" y="5797060"/>
            <a:ext cx="26098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F5DCF"/>
                </a:solidFill>
                <a:latin typeface="Arial"/>
                <a:ea typeface="Arial"/>
                <a:cs typeface="Arial"/>
                <a:sym typeface="Arial"/>
              </a:rPr>
              <a:t>홍보팀</a:t>
            </a:r>
            <a:endParaRPr sz="650">
              <a:latin typeface="Arial"/>
              <a:ea typeface="Arial"/>
              <a:cs typeface="Arial"/>
              <a:sym typeface="Arial"/>
            </a:endParaRPr>
          </a:p>
        </p:txBody>
      </p:sp>
      <p:grpSp>
        <p:nvGrpSpPr>
          <p:cNvPr id="830" name="Google Shape;830;p14"/>
          <p:cNvGrpSpPr/>
          <p:nvPr/>
        </p:nvGrpSpPr>
        <p:grpSpPr>
          <a:xfrm>
            <a:off x="4280053" y="5220337"/>
            <a:ext cx="1088441" cy="1294765"/>
            <a:chOff x="4280053" y="5220337"/>
            <a:chExt cx="1088441" cy="1294765"/>
          </a:xfrm>
        </p:grpSpPr>
        <p:sp>
          <p:nvSpPr>
            <p:cNvPr id="831" name="Google Shape;831;p14"/>
            <p:cNvSpPr/>
            <p:nvPr/>
          </p:nvSpPr>
          <p:spPr>
            <a:xfrm>
              <a:off x="4280053"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2" name="Google Shape;832;p14"/>
            <p:cNvSpPr/>
            <p:nvPr/>
          </p:nvSpPr>
          <p:spPr>
            <a:xfrm>
              <a:off x="5055439"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33" name="Google Shape;833;p14"/>
          <p:cNvSpPr txBox="1"/>
          <p:nvPr/>
        </p:nvSpPr>
        <p:spPr>
          <a:xfrm>
            <a:off x="4691401" y="5686569"/>
            <a:ext cx="1036319" cy="304800"/>
          </a:xfrm>
          <a:prstGeom prst="rect">
            <a:avLst/>
          </a:prstGeom>
          <a:noFill/>
          <a:ln>
            <a:noFill/>
          </a:ln>
        </p:spPr>
        <p:txBody>
          <a:bodyPr anchorCtr="0" anchor="t" bIns="0" lIns="0" spcFirstLastPara="1" rIns="0" wrap="square" tIns="12700">
            <a:spAutoFit/>
          </a:bodyPr>
          <a:lstStyle/>
          <a:p>
            <a:pPr indent="38735" lvl="0" marL="12700" marR="5080" rtl="0" algn="l">
              <a:lnSpc>
                <a:spcPct val="141000"/>
              </a:lnSpc>
              <a:spcBef>
                <a:spcPts val="0"/>
              </a:spcBef>
              <a:spcAft>
                <a:spcPts val="0"/>
              </a:spcAft>
              <a:buNone/>
            </a:pPr>
            <a:r>
              <a:rPr b="0" lang="en-US" sz="650">
                <a:solidFill>
                  <a:srgbClr val="6F5DCF"/>
                </a:solidFill>
                <a:latin typeface="Arial"/>
                <a:ea typeface="Arial"/>
                <a:cs typeface="Arial"/>
                <a:sym typeface="Arial"/>
              </a:rPr>
              <a:t>운용	리스크		상품 전략팀	관리팀	기획팀</a:t>
            </a:r>
            <a:endParaRPr sz="650">
              <a:latin typeface="Arial"/>
              <a:ea typeface="Arial"/>
              <a:cs typeface="Arial"/>
              <a:sym typeface="Arial"/>
            </a:endParaRPr>
          </a:p>
        </p:txBody>
      </p:sp>
      <p:grpSp>
        <p:nvGrpSpPr>
          <p:cNvPr id="834" name="Google Shape;834;p14"/>
          <p:cNvGrpSpPr/>
          <p:nvPr/>
        </p:nvGrpSpPr>
        <p:grpSpPr>
          <a:xfrm>
            <a:off x="5055439" y="5220337"/>
            <a:ext cx="1088441" cy="1294765"/>
            <a:chOff x="5055439" y="5220337"/>
            <a:chExt cx="1088441" cy="1294765"/>
          </a:xfrm>
        </p:grpSpPr>
        <p:sp>
          <p:nvSpPr>
            <p:cNvPr id="835" name="Google Shape;835;p14"/>
            <p:cNvSpPr/>
            <p:nvPr/>
          </p:nvSpPr>
          <p:spPr>
            <a:xfrm>
              <a:off x="5055439"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6" name="Google Shape;836;p14"/>
            <p:cNvSpPr/>
            <p:nvPr/>
          </p:nvSpPr>
          <p:spPr>
            <a:xfrm>
              <a:off x="5830825"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37" name="Google Shape;837;p14"/>
          <p:cNvSpPr txBox="1"/>
          <p:nvPr/>
        </p:nvSpPr>
        <p:spPr>
          <a:xfrm>
            <a:off x="5893691" y="5616719"/>
            <a:ext cx="182245" cy="444500"/>
          </a:xfrm>
          <a:prstGeom prst="rect">
            <a:avLst/>
          </a:prstGeom>
          <a:noFill/>
          <a:ln>
            <a:noFill/>
          </a:ln>
        </p:spPr>
        <p:txBody>
          <a:bodyPr anchorCtr="0" anchor="t" bIns="0" lIns="0" spcFirstLastPara="1" rIns="0" wrap="square" tIns="12700">
            <a:spAutoFit/>
          </a:bodyPr>
          <a:lstStyle/>
          <a:p>
            <a:pPr indent="0" lvl="0" marL="12700" marR="5080" rtl="0" algn="just">
              <a:lnSpc>
                <a:spcPct val="141000"/>
              </a:lnSpc>
              <a:spcBef>
                <a:spcPts val="0"/>
              </a:spcBef>
              <a:spcAft>
                <a:spcPts val="0"/>
              </a:spcAft>
              <a:buNone/>
            </a:pPr>
            <a:r>
              <a:rPr b="0" lang="en-US" sz="650">
                <a:solidFill>
                  <a:srgbClr val="6F5DCF"/>
                </a:solidFill>
                <a:latin typeface="Arial"/>
                <a:ea typeface="Arial"/>
                <a:cs typeface="Arial"/>
                <a:sym typeface="Arial"/>
              </a:rPr>
              <a:t>상품 개발 챕터</a:t>
            </a:r>
            <a:endParaRPr sz="650">
              <a:latin typeface="Arial"/>
              <a:ea typeface="Arial"/>
              <a:cs typeface="Arial"/>
              <a:sym typeface="Arial"/>
            </a:endParaRPr>
          </a:p>
        </p:txBody>
      </p:sp>
      <p:grpSp>
        <p:nvGrpSpPr>
          <p:cNvPr id="838" name="Google Shape;838;p14"/>
          <p:cNvGrpSpPr/>
          <p:nvPr/>
        </p:nvGrpSpPr>
        <p:grpSpPr>
          <a:xfrm>
            <a:off x="5830825" y="5220337"/>
            <a:ext cx="700748" cy="1294765"/>
            <a:chOff x="5830825" y="5220337"/>
            <a:chExt cx="700748" cy="1294765"/>
          </a:xfrm>
        </p:grpSpPr>
        <p:sp>
          <p:nvSpPr>
            <p:cNvPr id="839" name="Google Shape;839;p14"/>
            <p:cNvSpPr/>
            <p:nvPr/>
          </p:nvSpPr>
          <p:spPr>
            <a:xfrm>
              <a:off x="5830825"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0" name="Google Shape;840;p14"/>
            <p:cNvSpPr/>
            <p:nvPr/>
          </p:nvSpPr>
          <p:spPr>
            <a:xfrm>
              <a:off x="6218518"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41" name="Google Shape;841;p14"/>
          <p:cNvSpPr txBox="1"/>
          <p:nvPr/>
        </p:nvSpPr>
        <p:spPr>
          <a:xfrm>
            <a:off x="6242173" y="5686569"/>
            <a:ext cx="260985" cy="304800"/>
          </a:xfrm>
          <a:prstGeom prst="rect">
            <a:avLst/>
          </a:prstGeom>
          <a:noFill/>
          <a:ln>
            <a:noFill/>
          </a:ln>
        </p:spPr>
        <p:txBody>
          <a:bodyPr anchorCtr="0" anchor="t" bIns="0" lIns="0" spcFirstLastPara="1" rIns="0" wrap="square" tIns="12700">
            <a:spAutoFit/>
          </a:bodyPr>
          <a:lstStyle/>
          <a:p>
            <a:pPr indent="38735" lvl="0" marL="12700" marR="5080" rtl="0" algn="l">
              <a:lnSpc>
                <a:spcPct val="141000"/>
              </a:lnSpc>
              <a:spcBef>
                <a:spcPts val="0"/>
              </a:spcBef>
              <a:spcAft>
                <a:spcPts val="0"/>
              </a:spcAft>
              <a:buNone/>
            </a:pPr>
            <a:r>
              <a:rPr b="0" lang="en-US" sz="650">
                <a:solidFill>
                  <a:srgbClr val="6F5DCF"/>
                </a:solidFill>
                <a:latin typeface="Arial"/>
                <a:ea typeface="Arial"/>
                <a:cs typeface="Arial"/>
                <a:sym typeface="Arial"/>
              </a:rPr>
              <a:t>혁신 상품팀</a:t>
            </a:r>
            <a:endParaRPr sz="650">
              <a:latin typeface="Arial"/>
              <a:ea typeface="Arial"/>
              <a:cs typeface="Arial"/>
              <a:sym typeface="Arial"/>
            </a:endParaRPr>
          </a:p>
        </p:txBody>
      </p:sp>
      <p:grpSp>
        <p:nvGrpSpPr>
          <p:cNvPr id="842" name="Google Shape;842;p14"/>
          <p:cNvGrpSpPr/>
          <p:nvPr/>
        </p:nvGrpSpPr>
        <p:grpSpPr>
          <a:xfrm>
            <a:off x="6218518" y="5220337"/>
            <a:ext cx="1088439" cy="1294765"/>
            <a:chOff x="6218518" y="5220337"/>
            <a:chExt cx="1088439" cy="1294765"/>
          </a:xfrm>
        </p:grpSpPr>
        <p:sp>
          <p:nvSpPr>
            <p:cNvPr id="843" name="Google Shape;843;p14"/>
            <p:cNvSpPr/>
            <p:nvPr/>
          </p:nvSpPr>
          <p:spPr>
            <a:xfrm>
              <a:off x="6218518"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4" name="Google Shape;844;p14"/>
            <p:cNvSpPr/>
            <p:nvPr/>
          </p:nvSpPr>
          <p:spPr>
            <a:xfrm>
              <a:off x="6993902" y="5220337"/>
              <a:ext cx="313055" cy="1294765"/>
            </a:xfrm>
            <a:custGeom>
              <a:rect b="b" l="l" r="r" t="t"/>
              <a:pathLst>
                <a:path extrusionOk="0" h="1294765" w="313054">
                  <a:moveTo>
                    <a:pt x="258508" y="0"/>
                  </a:moveTo>
                  <a:lnTo>
                    <a:pt x="54000" y="0"/>
                  </a:ln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45" name="Google Shape;845;p14"/>
          <p:cNvSpPr txBox="1"/>
          <p:nvPr/>
        </p:nvSpPr>
        <p:spPr>
          <a:xfrm>
            <a:off x="7056769" y="5616719"/>
            <a:ext cx="182245" cy="444500"/>
          </a:xfrm>
          <a:prstGeom prst="rect">
            <a:avLst/>
          </a:prstGeom>
          <a:noFill/>
          <a:ln>
            <a:noFill/>
          </a:ln>
        </p:spPr>
        <p:txBody>
          <a:bodyPr anchorCtr="0" anchor="t" bIns="0" lIns="0" spcFirstLastPara="1" rIns="0" wrap="square" tIns="53325">
            <a:spAutoFit/>
          </a:bodyPr>
          <a:lstStyle/>
          <a:p>
            <a:pPr indent="0" lvl="0" marL="31115" rtl="0" algn="l">
              <a:lnSpc>
                <a:spcPct val="100000"/>
              </a:lnSpc>
              <a:spcBef>
                <a:spcPts val="0"/>
              </a:spcBef>
              <a:spcAft>
                <a:spcPts val="0"/>
              </a:spcAft>
              <a:buNone/>
            </a:pPr>
            <a:r>
              <a:rPr b="0" lang="en-US" sz="650">
                <a:solidFill>
                  <a:srgbClr val="6F5DCF"/>
                </a:solidFill>
                <a:latin typeface="Arial"/>
                <a:ea typeface="Arial"/>
                <a:cs typeface="Arial"/>
                <a:sym typeface="Arial"/>
              </a:rPr>
              <a:t>DX</a:t>
            </a:r>
            <a:endParaRPr sz="650">
              <a:latin typeface="Arial"/>
              <a:ea typeface="Arial"/>
              <a:cs typeface="Arial"/>
              <a:sym typeface="Arial"/>
            </a:endParaRPr>
          </a:p>
          <a:p>
            <a:pPr indent="0" lvl="0" marL="12700" marR="5080" rtl="0" algn="l">
              <a:lnSpc>
                <a:spcPct val="141000"/>
              </a:lnSpc>
              <a:spcBef>
                <a:spcPts val="0"/>
              </a:spcBef>
              <a:spcAft>
                <a:spcPts val="0"/>
              </a:spcAft>
              <a:buNone/>
            </a:pPr>
            <a:r>
              <a:rPr b="0" lang="en-US" sz="650">
                <a:solidFill>
                  <a:srgbClr val="6F5DCF"/>
                </a:solidFill>
                <a:latin typeface="Arial"/>
                <a:ea typeface="Arial"/>
                <a:cs typeface="Arial"/>
                <a:sym typeface="Arial"/>
              </a:rPr>
              <a:t>기획 챕터</a:t>
            </a:r>
            <a:endParaRPr sz="650">
              <a:latin typeface="Arial"/>
              <a:ea typeface="Arial"/>
              <a:cs typeface="Arial"/>
              <a:sym typeface="Arial"/>
            </a:endParaRPr>
          </a:p>
        </p:txBody>
      </p:sp>
      <p:grpSp>
        <p:nvGrpSpPr>
          <p:cNvPr id="846" name="Google Shape;846;p14"/>
          <p:cNvGrpSpPr/>
          <p:nvPr/>
        </p:nvGrpSpPr>
        <p:grpSpPr>
          <a:xfrm>
            <a:off x="3781586" y="3979924"/>
            <a:ext cx="3525371" cy="2535178"/>
            <a:chOff x="3781586" y="3979924"/>
            <a:chExt cx="3525371" cy="2535178"/>
          </a:xfrm>
        </p:grpSpPr>
        <p:sp>
          <p:nvSpPr>
            <p:cNvPr id="847" name="Google Shape;847;p14"/>
            <p:cNvSpPr/>
            <p:nvPr/>
          </p:nvSpPr>
          <p:spPr>
            <a:xfrm>
              <a:off x="6993902" y="5220337"/>
              <a:ext cx="313055" cy="1294765"/>
            </a:xfrm>
            <a:custGeom>
              <a:rect b="b" l="l" r="r" t="t"/>
              <a:pathLst>
                <a:path extrusionOk="0" h="1294765" w="313054">
                  <a:moveTo>
                    <a:pt x="54000" y="0"/>
                  </a:moveTo>
                  <a:lnTo>
                    <a:pt x="32982" y="4244"/>
                  </a:lnTo>
                  <a:lnTo>
                    <a:pt x="15817" y="15817"/>
                  </a:lnTo>
                  <a:lnTo>
                    <a:pt x="4244" y="32982"/>
                  </a:lnTo>
                  <a:lnTo>
                    <a:pt x="0" y="54000"/>
                  </a:lnTo>
                  <a:lnTo>
                    <a:pt x="0" y="1240409"/>
                  </a:lnTo>
                  <a:lnTo>
                    <a:pt x="4244" y="1261432"/>
                  </a:lnTo>
                  <a:lnTo>
                    <a:pt x="15817" y="1278596"/>
                  </a:lnTo>
                  <a:lnTo>
                    <a:pt x="32982" y="1290167"/>
                  </a:lnTo>
                  <a:lnTo>
                    <a:pt x="54000" y="1294409"/>
                  </a:lnTo>
                  <a:lnTo>
                    <a:pt x="258508" y="1294409"/>
                  </a:lnTo>
                  <a:lnTo>
                    <a:pt x="279526" y="1290167"/>
                  </a:lnTo>
                  <a:lnTo>
                    <a:pt x="296691" y="1278596"/>
                  </a:lnTo>
                  <a:lnTo>
                    <a:pt x="308264" y="1261432"/>
                  </a:lnTo>
                  <a:lnTo>
                    <a:pt x="312508" y="1240409"/>
                  </a:lnTo>
                  <a:lnTo>
                    <a:pt x="312508" y="54000"/>
                  </a:lnTo>
                  <a:lnTo>
                    <a:pt x="308264" y="32982"/>
                  </a:lnTo>
                  <a:lnTo>
                    <a:pt x="296691" y="15817"/>
                  </a:lnTo>
                  <a:lnTo>
                    <a:pt x="279526" y="4244"/>
                  </a:lnTo>
                  <a:lnTo>
                    <a:pt x="25850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8" name="Google Shape;848;p14"/>
            <p:cNvSpPr/>
            <p:nvPr/>
          </p:nvSpPr>
          <p:spPr>
            <a:xfrm>
              <a:off x="4823999" y="4068332"/>
              <a:ext cx="0" cy="1014094"/>
            </a:xfrm>
            <a:custGeom>
              <a:rect b="b" l="l" r="r" t="t"/>
              <a:pathLst>
                <a:path extrusionOk="0" h="1014095" w="120000">
                  <a:moveTo>
                    <a:pt x="0" y="0"/>
                  </a:moveTo>
                  <a:lnTo>
                    <a:pt x="0" y="101362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9" name="Google Shape;849;p14"/>
            <p:cNvSpPr/>
            <p:nvPr/>
          </p:nvSpPr>
          <p:spPr>
            <a:xfrm>
              <a:off x="3781586" y="3979924"/>
              <a:ext cx="2085339" cy="213360"/>
            </a:xfrm>
            <a:custGeom>
              <a:rect b="b" l="l" r="r" t="t"/>
              <a:pathLst>
                <a:path extrusionOk="0" h="213360" w="2085339">
                  <a:moveTo>
                    <a:pt x="2030831"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0" name="Google Shape;850;p14"/>
            <p:cNvSpPr/>
            <p:nvPr/>
          </p:nvSpPr>
          <p:spPr>
            <a:xfrm>
              <a:off x="3781586" y="3979924"/>
              <a:ext cx="2085339" cy="213360"/>
            </a:xfrm>
            <a:custGeom>
              <a:rect b="b" l="l" r="r" t="t"/>
              <a:pathLst>
                <a:path extrusionOk="0" h="213360" w="2085339">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51" name="Google Shape;851;p14"/>
          <p:cNvSpPr txBox="1"/>
          <p:nvPr/>
        </p:nvSpPr>
        <p:spPr>
          <a:xfrm>
            <a:off x="4684617" y="4013630"/>
            <a:ext cx="2787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이사회</a:t>
            </a:r>
            <a:endParaRPr sz="700">
              <a:latin typeface="Arial"/>
              <a:ea typeface="Arial"/>
              <a:cs typeface="Arial"/>
              <a:sym typeface="Arial"/>
            </a:endParaRPr>
          </a:p>
        </p:txBody>
      </p:sp>
      <p:grpSp>
        <p:nvGrpSpPr>
          <p:cNvPr id="852" name="Google Shape;852;p14"/>
          <p:cNvGrpSpPr/>
          <p:nvPr/>
        </p:nvGrpSpPr>
        <p:grpSpPr>
          <a:xfrm>
            <a:off x="3781586" y="4303926"/>
            <a:ext cx="2085339" cy="213360"/>
            <a:chOff x="3781586" y="4303926"/>
            <a:chExt cx="2085339" cy="213360"/>
          </a:xfrm>
        </p:grpSpPr>
        <p:sp>
          <p:nvSpPr>
            <p:cNvPr id="853" name="Google Shape;853;p14"/>
            <p:cNvSpPr/>
            <p:nvPr/>
          </p:nvSpPr>
          <p:spPr>
            <a:xfrm>
              <a:off x="3781586" y="4303926"/>
              <a:ext cx="2085339" cy="213360"/>
            </a:xfrm>
            <a:custGeom>
              <a:rect b="b" l="l" r="r" t="t"/>
              <a:pathLst>
                <a:path extrusionOk="0" h="213360" w="2085339">
                  <a:moveTo>
                    <a:pt x="2030831"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4" name="Google Shape;854;p14"/>
            <p:cNvSpPr/>
            <p:nvPr/>
          </p:nvSpPr>
          <p:spPr>
            <a:xfrm>
              <a:off x="3781586" y="4303926"/>
              <a:ext cx="2085339" cy="213360"/>
            </a:xfrm>
            <a:custGeom>
              <a:rect b="b" l="l" r="r" t="t"/>
              <a:pathLst>
                <a:path extrusionOk="0" h="213360" w="2085339">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55" name="Google Shape;855;p14"/>
          <p:cNvSpPr txBox="1"/>
          <p:nvPr/>
        </p:nvSpPr>
        <p:spPr>
          <a:xfrm>
            <a:off x="4596385" y="4337630"/>
            <a:ext cx="45529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ESG위원회</a:t>
            </a:r>
            <a:endParaRPr sz="700">
              <a:latin typeface="Arial"/>
              <a:ea typeface="Arial"/>
              <a:cs typeface="Arial"/>
              <a:sym typeface="Arial"/>
            </a:endParaRPr>
          </a:p>
        </p:txBody>
      </p:sp>
      <p:grpSp>
        <p:nvGrpSpPr>
          <p:cNvPr id="856" name="Google Shape;856;p14"/>
          <p:cNvGrpSpPr/>
          <p:nvPr/>
        </p:nvGrpSpPr>
        <p:grpSpPr>
          <a:xfrm>
            <a:off x="3781586" y="4627926"/>
            <a:ext cx="2085339" cy="213360"/>
            <a:chOff x="3781586" y="4627926"/>
            <a:chExt cx="2085339" cy="213360"/>
          </a:xfrm>
        </p:grpSpPr>
        <p:sp>
          <p:nvSpPr>
            <p:cNvPr id="857" name="Google Shape;857;p14"/>
            <p:cNvSpPr/>
            <p:nvPr/>
          </p:nvSpPr>
          <p:spPr>
            <a:xfrm>
              <a:off x="3781586" y="4627926"/>
              <a:ext cx="2085339" cy="213360"/>
            </a:xfrm>
            <a:custGeom>
              <a:rect b="b" l="l" r="r" t="t"/>
              <a:pathLst>
                <a:path extrusionOk="0" h="213360" w="2085339">
                  <a:moveTo>
                    <a:pt x="2030831"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8" name="Google Shape;858;p14"/>
            <p:cNvSpPr/>
            <p:nvPr/>
          </p:nvSpPr>
          <p:spPr>
            <a:xfrm>
              <a:off x="3781586" y="4627926"/>
              <a:ext cx="2085339" cy="213360"/>
            </a:xfrm>
            <a:custGeom>
              <a:rect b="b" l="l" r="r" t="t"/>
              <a:pathLst>
                <a:path extrusionOk="0" h="213360" w="2085339">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2030831" y="212826"/>
                  </a:lnTo>
                  <a:lnTo>
                    <a:pt x="2051847" y="208582"/>
                  </a:lnTo>
                  <a:lnTo>
                    <a:pt x="2069007" y="197008"/>
                  </a:lnTo>
                  <a:lnTo>
                    <a:pt x="2080577" y="179843"/>
                  </a:lnTo>
                  <a:lnTo>
                    <a:pt x="2084819" y="158826"/>
                  </a:lnTo>
                  <a:lnTo>
                    <a:pt x="2084819" y="54000"/>
                  </a:lnTo>
                  <a:lnTo>
                    <a:pt x="2080577" y="32982"/>
                  </a:lnTo>
                  <a:lnTo>
                    <a:pt x="2069007" y="15817"/>
                  </a:lnTo>
                  <a:lnTo>
                    <a:pt x="2051847" y="4244"/>
                  </a:lnTo>
                  <a:lnTo>
                    <a:pt x="2030831"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59" name="Google Shape;859;p14"/>
          <p:cNvSpPr txBox="1"/>
          <p:nvPr/>
        </p:nvSpPr>
        <p:spPr>
          <a:xfrm>
            <a:off x="4511930" y="4661631"/>
            <a:ext cx="62420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ESG실무협의회</a:t>
            </a:r>
            <a:endParaRPr sz="700">
              <a:latin typeface="Arial"/>
              <a:ea typeface="Arial"/>
              <a:cs typeface="Arial"/>
              <a:sym typeface="Arial"/>
            </a:endParaRPr>
          </a:p>
        </p:txBody>
      </p:sp>
      <p:sp>
        <p:nvSpPr>
          <p:cNvPr id="860" name="Google Shape;860;p14"/>
          <p:cNvSpPr txBox="1"/>
          <p:nvPr/>
        </p:nvSpPr>
        <p:spPr>
          <a:xfrm>
            <a:off x="5992100" y="4252260"/>
            <a:ext cx="982344" cy="279400"/>
          </a:xfrm>
          <a:prstGeom prst="rect">
            <a:avLst/>
          </a:prstGeom>
          <a:noFill/>
          <a:ln>
            <a:noFill/>
          </a:ln>
        </p:spPr>
        <p:txBody>
          <a:bodyPr anchorCtr="0" anchor="t" bIns="0" lIns="0" spcFirstLastPara="1" rIns="0" wrap="square" tIns="12050">
            <a:spAutoFit/>
          </a:bodyPr>
          <a:lstStyle/>
          <a:p>
            <a:pPr indent="0"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ESG 전략과 정책 결의, ESG 이행사항 및 성과 관리</a:t>
            </a:r>
            <a:endParaRPr sz="650">
              <a:latin typeface="Arial"/>
              <a:ea typeface="Arial"/>
              <a:cs typeface="Arial"/>
              <a:sym typeface="Arial"/>
            </a:endParaRPr>
          </a:p>
        </p:txBody>
      </p:sp>
      <p:sp>
        <p:nvSpPr>
          <p:cNvPr id="861" name="Google Shape;861;p14"/>
          <p:cNvSpPr txBox="1"/>
          <p:nvPr/>
        </p:nvSpPr>
        <p:spPr>
          <a:xfrm>
            <a:off x="5992100" y="4669773"/>
            <a:ext cx="117919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전사 ESG 관련 현안 대응 및 관리</a:t>
            </a:r>
            <a:endParaRPr sz="650">
              <a:latin typeface="Arial"/>
              <a:ea typeface="Arial"/>
              <a:cs typeface="Arial"/>
              <a:sym typeface="Arial"/>
            </a:endParaRPr>
          </a:p>
        </p:txBody>
      </p:sp>
      <p:sp>
        <p:nvSpPr>
          <p:cNvPr id="862" name="Google Shape;862;p14"/>
          <p:cNvSpPr txBox="1"/>
          <p:nvPr/>
        </p:nvSpPr>
        <p:spPr>
          <a:xfrm>
            <a:off x="8072474" y="4079868"/>
            <a:ext cx="47434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ESG 기획팀</a:t>
            </a:r>
            <a:endParaRPr sz="700">
              <a:latin typeface="Arial"/>
              <a:ea typeface="Arial"/>
              <a:cs typeface="Arial"/>
              <a:sym typeface="Arial"/>
            </a:endParaRPr>
          </a:p>
        </p:txBody>
      </p:sp>
      <p:sp>
        <p:nvSpPr>
          <p:cNvPr id="863" name="Google Shape;863;p14"/>
          <p:cNvSpPr/>
          <p:nvPr/>
        </p:nvSpPr>
        <p:spPr>
          <a:xfrm>
            <a:off x="8011583" y="4078925"/>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4" name="Google Shape;864;p14"/>
          <p:cNvSpPr txBox="1"/>
          <p:nvPr/>
        </p:nvSpPr>
        <p:spPr>
          <a:xfrm>
            <a:off x="8069299" y="4229739"/>
            <a:ext cx="3810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총괄·기획</a:t>
            </a:r>
            <a:endParaRPr sz="700">
              <a:latin typeface="Arial"/>
              <a:ea typeface="Arial"/>
              <a:cs typeface="Arial"/>
              <a:sym typeface="Arial"/>
            </a:endParaRPr>
          </a:p>
        </p:txBody>
      </p:sp>
      <p:sp>
        <p:nvSpPr>
          <p:cNvPr id="865" name="Google Shape;865;p14"/>
          <p:cNvSpPr/>
          <p:nvPr/>
        </p:nvSpPr>
        <p:spPr>
          <a:xfrm>
            <a:off x="8011583" y="4444685"/>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6" name="Google Shape;866;p14"/>
          <p:cNvSpPr txBox="1"/>
          <p:nvPr/>
        </p:nvSpPr>
        <p:spPr>
          <a:xfrm>
            <a:off x="8072474" y="4445628"/>
            <a:ext cx="27622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총무팀</a:t>
            </a:r>
            <a:endParaRPr sz="700">
              <a:latin typeface="Arial"/>
              <a:ea typeface="Arial"/>
              <a:cs typeface="Arial"/>
              <a:sym typeface="Arial"/>
            </a:endParaRPr>
          </a:p>
        </p:txBody>
      </p:sp>
      <p:sp>
        <p:nvSpPr>
          <p:cNvPr id="867" name="Google Shape;867;p14"/>
          <p:cNvSpPr/>
          <p:nvPr/>
        </p:nvSpPr>
        <p:spPr>
          <a:xfrm>
            <a:off x="8011583" y="4444685"/>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8" name="Google Shape;868;p14"/>
          <p:cNvSpPr txBox="1"/>
          <p:nvPr/>
        </p:nvSpPr>
        <p:spPr>
          <a:xfrm>
            <a:off x="8069299" y="4595498"/>
            <a:ext cx="8255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내부 탄소배출량 감축</a:t>
            </a:r>
            <a:endParaRPr sz="700">
              <a:latin typeface="Arial"/>
              <a:ea typeface="Arial"/>
              <a:cs typeface="Arial"/>
              <a:sym typeface="Arial"/>
            </a:endParaRPr>
          </a:p>
        </p:txBody>
      </p:sp>
      <p:grpSp>
        <p:nvGrpSpPr>
          <p:cNvPr id="869" name="Google Shape;869;p14"/>
          <p:cNvGrpSpPr/>
          <p:nvPr/>
        </p:nvGrpSpPr>
        <p:grpSpPr>
          <a:xfrm>
            <a:off x="8011583" y="4810446"/>
            <a:ext cx="2085339" cy="506730"/>
            <a:chOff x="8011583" y="4810446"/>
            <a:chExt cx="2085339" cy="506730"/>
          </a:xfrm>
        </p:grpSpPr>
        <p:sp>
          <p:nvSpPr>
            <p:cNvPr id="870" name="Google Shape;870;p14"/>
            <p:cNvSpPr/>
            <p:nvPr/>
          </p:nvSpPr>
          <p:spPr>
            <a:xfrm>
              <a:off x="8011583" y="4810446"/>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1" name="Google Shape;871;p14"/>
            <p:cNvSpPr/>
            <p:nvPr/>
          </p:nvSpPr>
          <p:spPr>
            <a:xfrm>
              <a:off x="8011583" y="4810446"/>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2" name="Google Shape;872;p14"/>
            <p:cNvSpPr/>
            <p:nvPr/>
          </p:nvSpPr>
          <p:spPr>
            <a:xfrm>
              <a:off x="8011583" y="5176206"/>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3" name="Google Shape;873;p14"/>
            <p:cNvSpPr/>
            <p:nvPr/>
          </p:nvSpPr>
          <p:spPr>
            <a:xfrm>
              <a:off x="8011583" y="5176206"/>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74" name="Google Shape;874;p14"/>
          <p:cNvSpPr txBox="1"/>
          <p:nvPr/>
        </p:nvSpPr>
        <p:spPr>
          <a:xfrm>
            <a:off x="8069299" y="4768198"/>
            <a:ext cx="1139825" cy="691515"/>
          </a:xfrm>
          <a:prstGeom prst="rect">
            <a:avLst/>
          </a:prstGeom>
          <a:noFill/>
          <a:ln>
            <a:noFill/>
          </a:ln>
        </p:spPr>
        <p:txBody>
          <a:bodyPr anchorCtr="0" anchor="t" bIns="0" lIns="0" spcFirstLastPara="1" rIns="0" wrap="square" tIns="55875">
            <a:spAutoFit/>
          </a:bodyPr>
          <a:lstStyle/>
          <a:p>
            <a:pPr indent="0" lvl="0" marL="15875" rtl="0" algn="l">
              <a:lnSpc>
                <a:spcPct val="100000"/>
              </a:lnSpc>
              <a:spcBef>
                <a:spcPts val="0"/>
              </a:spcBef>
              <a:spcAft>
                <a:spcPts val="0"/>
              </a:spcAft>
              <a:buNone/>
            </a:pPr>
            <a:r>
              <a:rPr b="0" lang="en-US" sz="700">
                <a:solidFill>
                  <a:srgbClr val="6F5DCF"/>
                </a:solidFill>
                <a:latin typeface="Arial"/>
                <a:ea typeface="Arial"/>
                <a:cs typeface="Arial"/>
                <a:sym typeface="Arial"/>
              </a:rPr>
              <a:t>인사팀/인재육성팀/HR협력팀</a:t>
            </a:r>
            <a:endParaRPr sz="700">
              <a:latin typeface="Arial"/>
              <a:ea typeface="Arial"/>
              <a:cs typeface="Arial"/>
              <a:sym typeface="Arial"/>
            </a:endParaRPr>
          </a:p>
          <a:p>
            <a:pPr indent="0" lvl="0" marL="12700" rtl="0" algn="l">
              <a:lnSpc>
                <a:spcPct val="100000"/>
              </a:lnSpc>
              <a:spcBef>
                <a:spcPts val="340"/>
              </a:spcBef>
              <a:spcAft>
                <a:spcPts val="0"/>
              </a:spcAft>
              <a:buNone/>
            </a:pPr>
            <a:r>
              <a:rPr b="0" lang="en-US" sz="700">
                <a:solidFill>
                  <a:srgbClr val="58595B"/>
                </a:solidFill>
                <a:latin typeface="Arial"/>
                <a:ea typeface="Arial"/>
                <a:cs typeface="Arial"/>
                <a:sym typeface="Arial"/>
              </a:rPr>
              <a:t>DEI 문화 조성 및 인재육성</a:t>
            </a:r>
            <a:endParaRPr sz="700">
              <a:latin typeface="Arial"/>
              <a:ea typeface="Arial"/>
              <a:cs typeface="Arial"/>
              <a:sym typeface="Arial"/>
            </a:endParaRPr>
          </a:p>
          <a:p>
            <a:pPr indent="0" lvl="0" marL="0" rtl="0" algn="l">
              <a:lnSpc>
                <a:spcPct val="100000"/>
              </a:lnSpc>
              <a:spcBef>
                <a:spcPts val="55"/>
              </a:spcBef>
              <a:spcAft>
                <a:spcPts val="0"/>
              </a:spcAft>
              <a:buNone/>
            </a:pPr>
            <a:r>
              <a:t/>
            </a:r>
            <a:endParaRPr sz="400">
              <a:latin typeface="Arial"/>
              <a:ea typeface="Arial"/>
              <a:cs typeface="Arial"/>
              <a:sym typeface="Arial"/>
            </a:endParaRPr>
          </a:p>
          <a:p>
            <a:pPr indent="0" lvl="0" marL="15875" rtl="0" algn="l">
              <a:lnSpc>
                <a:spcPct val="100000"/>
              </a:lnSpc>
              <a:spcBef>
                <a:spcPts val="0"/>
              </a:spcBef>
              <a:spcAft>
                <a:spcPts val="0"/>
              </a:spcAft>
              <a:buNone/>
            </a:pPr>
            <a:r>
              <a:rPr b="0" lang="en-US" sz="700">
                <a:solidFill>
                  <a:srgbClr val="6F5DCF"/>
                </a:solidFill>
                <a:latin typeface="Arial"/>
                <a:ea typeface="Arial"/>
                <a:cs typeface="Arial"/>
                <a:sym typeface="Arial"/>
              </a:rPr>
              <a:t>홍보팀</a:t>
            </a:r>
            <a:endParaRPr sz="700">
              <a:latin typeface="Arial"/>
              <a:ea typeface="Arial"/>
              <a:cs typeface="Arial"/>
              <a:sym typeface="Arial"/>
            </a:endParaRPr>
          </a:p>
          <a:p>
            <a:pPr indent="0" lvl="0" marL="12700" rtl="0" algn="l">
              <a:lnSpc>
                <a:spcPct val="100000"/>
              </a:lnSpc>
              <a:spcBef>
                <a:spcPts val="340"/>
              </a:spcBef>
              <a:spcAft>
                <a:spcPts val="0"/>
              </a:spcAft>
              <a:buNone/>
            </a:pPr>
            <a:r>
              <a:rPr b="0" lang="en-US" sz="700">
                <a:solidFill>
                  <a:srgbClr val="58595B"/>
                </a:solidFill>
                <a:latin typeface="Arial"/>
                <a:ea typeface="Arial"/>
                <a:cs typeface="Arial"/>
                <a:sym typeface="Arial"/>
              </a:rPr>
              <a:t>대외 커뮤니케이션</a:t>
            </a:r>
            <a:endParaRPr sz="700">
              <a:latin typeface="Arial"/>
              <a:ea typeface="Arial"/>
              <a:cs typeface="Arial"/>
              <a:sym typeface="Arial"/>
            </a:endParaRPr>
          </a:p>
        </p:txBody>
      </p:sp>
      <p:sp>
        <p:nvSpPr>
          <p:cNvPr id="875" name="Google Shape;875;p14"/>
          <p:cNvSpPr/>
          <p:nvPr/>
        </p:nvSpPr>
        <p:spPr>
          <a:xfrm>
            <a:off x="8011583" y="5541965"/>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6" name="Google Shape;876;p14"/>
          <p:cNvSpPr txBox="1"/>
          <p:nvPr/>
        </p:nvSpPr>
        <p:spPr>
          <a:xfrm>
            <a:off x="8072474" y="5542908"/>
            <a:ext cx="9785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운용전략팀/리스크관리팀</a:t>
            </a:r>
            <a:endParaRPr sz="700">
              <a:latin typeface="Arial"/>
              <a:ea typeface="Arial"/>
              <a:cs typeface="Arial"/>
              <a:sym typeface="Arial"/>
            </a:endParaRPr>
          </a:p>
        </p:txBody>
      </p:sp>
      <p:sp>
        <p:nvSpPr>
          <p:cNvPr id="877" name="Google Shape;877;p14"/>
          <p:cNvSpPr/>
          <p:nvPr/>
        </p:nvSpPr>
        <p:spPr>
          <a:xfrm>
            <a:off x="8011583" y="5541965"/>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8" name="Google Shape;878;p14"/>
          <p:cNvSpPr txBox="1"/>
          <p:nvPr/>
        </p:nvSpPr>
        <p:spPr>
          <a:xfrm>
            <a:off x="8069299" y="5692778"/>
            <a:ext cx="139890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친환경 금융 확대 및 금융배출량 감축</a:t>
            </a:r>
            <a:endParaRPr sz="700">
              <a:latin typeface="Arial"/>
              <a:ea typeface="Arial"/>
              <a:cs typeface="Arial"/>
              <a:sym typeface="Arial"/>
            </a:endParaRPr>
          </a:p>
        </p:txBody>
      </p:sp>
      <p:sp>
        <p:nvSpPr>
          <p:cNvPr id="879" name="Google Shape;879;p14"/>
          <p:cNvSpPr/>
          <p:nvPr/>
        </p:nvSpPr>
        <p:spPr>
          <a:xfrm>
            <a:off x="8011583" y="5907725"/>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0" name="Google Shape;880;p14"/>
          <p:cNvSpPr txBox="1"/>
          <p:nvPr/>
        </p:nvSpPr>
        <p:spPr>
          <a:xfrm>
            <a:off x="8072474" y="5908668"/>
            <a:ext cx="143002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상품기획팀/상품개발챕터/혁신상품팀</a:t>
            </a:r>
            <a:endParaRPr sz="700">
              <a:latin typeface="Arial"/>
              <a:ea typeface="Arial"/>
              <a:cs typeface="Arial"/>
              <a:sym typeface="Arial"/>
            </a:endParaRPr>
          </a:p>
        </p:txBody>
      </p:sp>
      <p:grpSp>
        <p:nvGrpSpPr>
          <p:cNvPr id="881" name="Google Shape;881;p14"/>
          <p:cNvGrpSpPr/>
          <p:nvPr/>
        </p:nvGrpSpPr>
        <p:grpSpPr>
          <a:xfrm>
            <a:off x="8011583" y="5907725"/>
            <a:ext cx="2085339" cy="506730"/>
            <a:chOff x="8011583" y="5907725"/>
            <a:chExt cx="2085339" cy="506730"/>
          </a:xfrm>
        </p:grpSpPr>
        <p:sp>
          <p:nvSpPr>
            <p:cNvPr id="882" name="Google Shape;882;p14"/>
            <p:cNvSpPr/>
            <p:nvPr/>
          </p:nvSpPr>
          <p:spPr>
            <a:xfrm>
              <a:off x="8011583" y="5907725"/>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3" name="Google Shape;883;p14"/>
            <p:cNvSpPr/>
            <p:nvPr/>
          </p:nvSpPr>
          <p:spPr>
            <a:xfrm>
              <a:off x="8011583" y="6273485"/>
              <a:ext cx="2085339" cy="140970"/>
            </a:xfrm>
            <a:custGeom>
              <a:rect b="b" l="l" r="r" t="t"/>
              <a:pathLst>
                <a:path extrusionOk="0" h="140970" w="2085340">
                  <a:moveTo>
                    <a:pt x="2048827" y="0"/>
                  </a:moveTo>
                  <a:lnTo>
                    <a:pt x="36004" y="0"/>
                  </a:ln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4" name="Google Shape;884;p14"/>
            <p:cNvSpPr/>
            <p:nvPr/>
          </p:nvSpPr>
          <p:spPr>
            <a:xfrm>
              <a:off x="8011583" y="6273485"/>
              <a:ext cx="2085339" cy="140970"/>
            </a:xfrm>
            <a:custGeom>
              <a:rect b="b" l="l" r="r" t="t"/>
              <a:pathLst>
                <a:path extrusionOk="0" h="140970" w="2085340">
                  <a:moveTo>
                    <a:pt x="36004" y="0"/>
                  </a:moveTo>
                  <a:lnTo>
                    <a:pt x="21993" y="2828"/>
                  </a:lnTo>
                  <a:lnTo>
                    <a:pt x="10548" y="10544"/>
                  </a:lnTo>
                  <a:lnTo>
                    <a:pt x="2830" y="21988"/>
                  </a:lnTo>
                  <a:lnTo>
                    <a:pt x="0" y="36004"/>
                  </a:lnTo>
                  <a:lnTo>
                    <a:pt x="0" y="104825"/>
                  </a:lnTo>
                  <a:lnTo>
                    <a:pt x="2830" y="118836"/>
                  </a:lnTo>
                  <a:lnTo>
                    <a:pt x="10548" y="130281"/>
                  </a:lnTo>
                  <a:lnTo>
                    <a:pt x="21993" y="137999"/>
                  </a:lnTo>
                  <a:lnTo>
                    <a:pt x="36004" y="140830"/>
                  </a:lnTo>
                  <a:lnTo>
                    <a:pt x="2048827" y="140830"/>
                  </a:lnTo>
                  <a:lnTo>
                    <a:pt x="2062843" y="137999"/>
                  </a:lnTo>
                  <a:lnTo>
                    <a:pt x="2074287" y="130281"/>
                  </a:lnTo>
                  <a:lnTo>
                    <a:pt x="2082003" y="118836"/>
                  </a:lnTo>
                  <a:lnTo>
                    <a:pt x="2084832" y="104825"/>
                  </a:lnTo>
                  <a:lnTo>
                    <a:pt x="2084832" y="36004"/>
                  </a:lnTo>
                  <a:lnTo>
                    <a:pt x="2082003" y="21988"/>
                  </a:lnTo>
                  <a:lnTo>
                    <a:pt x="2074287" y="10544"/>
                  </a:lnTo>
                  <a:lnTo>
                    <a:pt x="2062843" y="2828"/>
                  </a:lnTo>
                  <a:lnTo>
                    <a:pt x="2048827" y="0"/>
                  </a:lnTo>
                  <a:lnTo>
                    <a:pt x="36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85" name="Google Shape;885;p14"/>
          <p:cNvSpPr txBox="1"/>
          <p:nvPr/>
        </p:nvSpPr>
        <p:spPr>
          <a:xfrm>
            <a:off x="8069299" y="6058539"/>
            <a:ext cx="1948814"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금융취약계층 지원 상품 및 서비스 제공</a:t>
            </a:r>
            <a:endParaRPr sz="700">
              <a:latin typeface="Arial"/>
              <a:ea typeface="Arial"/>
              <a:cs typeface="Arial"/>
              <a:sym typeface="Arial"/>
            </a:endParaRPr>
          </a:p>
          <a:p>
            <a:pPr indent="0" lvl="0" marL="0" rtl="0" algn="l">
              <a:lnSpc>
                <a:spcPct val="100000"/>
              </a:lnSpc>
              <a:spcBef>
                <a:spcPts val="55"/>
              </a:spcBef>
              <a:spcAft>
                <a:spcPts val="0"/>
              </a:spcAft>
              <a:buNone/>
            </a:pPr>
            <a:r>
              <a:t/>
            </a:r>
            <a:endParaRPr sz="400">
              <a:latin typeface="Arial"/>
              <a:ea typeface="Arial"/>
              <a:cs typeface="Arial"/>
              <a:sym typeface="Arial"/>
            </a:endParaRPr>
          </a:p>
          <a:p>
            <a:pPr indent="0" lvl="0" marL="15875" rtl="0" algn="l">
              <a:lnSpc>
                <a:spcPct val="100000"/>
              </a:lnSpc>
              <a:spcBef>
                <a:spcPts val="0"/>
              </a:spcBef>
              <a:spcAft>
                <a:spcPts val="0"/>
              </a:spcAft>
              <a:buNone/>
            </a:pPr>
            <a:r>
              <a:rPr b="0" lang="en-US" sz="700">
                <a:solidFill>
                  <a:srgbClr val="6F5DCF"/>
                </a:solidFill>
                <a:latin typeface="Arial"/>
                <a:ea typeface="Arial"/>
                <a:cs typeface="Arial"/>
                <a:sym typeface="Arial"/>
              </a:rPr>
              <a:t>고객서비스팀/DX기획챕터</a:t>
            </a:r>
            <a:endParaRPr sz="700">
              <a:latin typeface="Arial"/>
              <a:ea typeface="Arial"/>
              <a:cs typeface="Arial"/>
              <a:sym typeface="Arial"/>
            </a:endParaRPr>
          </a:p>
          <a:p>
            <a:pPr indent="0" lvl="0" marL="12700" rtl="0" algn="l">
              <a:lnSpc>
                <a:spcPct val="100000"/>
              </a:lnSpc>
              <a:spcBef>
                <a:spcPts val="340"/>
              </a:spcBef>
              <a:spcAft>
                <a:spcPts val="0"/>
              </a:spcAft>
              <a:buNone/>
            </a:pPr>
            <a:r>
              <a:rPr b="0" lang="en-US" sz="700">
                <a:solidFill>
                  <a:srgbClr val="58595B"/>
                </a:solidFill>
                <a:latin typeface="Arial"/>
                <a:ea typeface="Arial"/>
                <a:cs typeface="Arial"/>
                <a:sym typeface="Arial"/>
              </a:rPr>
              <a:t>금융취약계층 지원 서비스 제공 및 고객 만족도 제고</a:t>
            </a:r>
            <a:endParaRPr sz="700">
              <a:latin typeface="Arial"/>
              <a:ea typeface="Arial"/>
              <a:cs typeface="Arial"/>
              <a:sym typeface="Arial"/>
            </a:endParaRPr>
          </a:p>
        </p:txBody>
      </p:sp>
      <p:grpSp>
        <p:nvGrpSpPr>
          <p:cNvPr id="886" name="Google Shape;886;p14"/>
          <p:cNvGrpSpPr/>
          <p:nvPr/>
        </p:nvGrpSpPr>
        <p:grpSpPr>
          <a:xfrm>
            <a:off x="9721149" y="1197544"/>
            <a:ext cx="271780" cy="245023"/>
            <a:chOff x="9721149" y="1197544"/>
            <a:chExt cx="271780" cy="245023"/>
          </a:xfrm>
        </p:grpSpPr>
        <p:pic>
          <p:nvPicPr>
            <p:cNvPr id="887" name="Google Shape;887;p14"/>
            <p:cNvPicPr preferRelativeResize="0"/>
            <p:nvPr/>
          </p:nvPicPr>
          <p:blipFill rotWithShape="1">
            <a:blip r:embed="rId19">
              <a:alphaModFix/>
            </a:blip>
            <a:srcRect b="0" l="0" r="0" t="0"/>
            <a:stretch/>
          </p:blipFill>
          <p:spPr>
            <a:xfrm>
              <a:off x="9739335" y="1283068"/>
              <a:ext cx="239395" cy="151650"/>
            </a:xfrm>
            <a:prstGeom prst="rect">
              <a:avLst/>
            </a:prstGeom>
            <a:noFill/>
            <a:ln>
              <a:noFill/>
            </a:ln>
          </p:spPr>
        </p:pic>
        <p:sp>
          <p:nvSpPr>
            <p:cNvPr id="888" name="Google Shape;888;p14"/>
            <p:cNvSpPr/>
            <p:nvPr/>
          </p:nvSpPr>
          <p:spPr>
            <a:xfrm>
              <a:off x="9721149" y="1442567"/>
              <a:ext cx="271780" cy="0"/>
            </a:xfrm>
            <a:custGeom>
              <a:rect b="b" l="l" r="r" t="t"/>
              <a:pathLst>
                <a:path extrusionOk="0" h="120000" w="271779">
                  <a:moveTo>
                    <a:pt x="0" y="0"/>
                  </a:moveTo>
                  <a:lnTo>
                    <a:pt x="271729"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89" name="Google Shape;889;p14"/>
            <p:cNvPicPr preferRelativeResize="0"/>
            <p:nvPr/>
          </p:nvPicPr>
          <p:blipFill rotWithShape="1">
            <a:blip r:embed="rId20">
              <a:alphaModFix/>
            </a:blip>
            <a:srcRect b="0" l="0" r="0" t="0"/>
            <a:stretch/>
          </p:blipFill>
          <p:spPr>
            <a:xfrm>
              <a:off x="9734361" y="1197544"/>
              <a:ext cx="234696" cy="166255"/>
            </a:xfrm>
            <a:prstGeom prst="rect">
              <a:avLst/>
            </a:prstGeom>
            <a:noFill/>
            <a:ln>
              <a:noFill/>
            </a:ln>
          </p:spPr>
        </p:pic>
      </p:grpSp>
      <p:pic>
        <p:nvPicPr>
          <p:cNvPr id="890" name="Google Shape;890;p14"/>
          <p:cNvPicPr preferRelativeResize="0"/>
          <p:nvPr/>
        </p:nvPicPr>
        <p:blipFill rotWithShape="1">
          <a:blip r:embed="rId21">
            <a:alphaModFix/>
          </a:blip>
          <a:srcRect b="0" l="0" r="0" t="0"/>
          <a:stretch/>
        </p:blipFill>
        <p:spPr>
          <a:xfrm>
            <a:off x="7865364" y="1350306"/>
            <a:ext cx="296164" cy="272332"/>
          </a:xfrm>
          <a:prstGeom prst="rect">
            <a:avLst/>
          </a:prstGeom>
          <a:noFill/>
          <a:ln>
            <a:noFill/>
          </a:ln>
        </p:spPr>
      </p:pic>
      <p:sp>
        <p:nvSpPr>
          <p:cNvPr id="891" name="Google Shape;891;p14"/>
          <p:cNvSpPr/>
          <p:nvPr/>
        </p:nvSpPr>
        <p:spPr>
          <a:xfrm>
            <a:off x="8009999" y="3967707"/>
            <a:ext cx="537210" cy="0"/>
          </a:xfrm>
          <a:custGeom>
            <a:rect b="b" l="l" r="r" t="t"/>
            <a:pathLst>
              <a:path extrusionOk="0" h="120000" w="537209">
                <a:moveTo>
                  <a:pt x="0" y="0"/>
                </a:moveTo>
                <a:lnTo>
                  <a:pt x="536663" y="0"/>
                </a:lnTo>
              </a:path>
            </a:pathLst>
          </a:custGeom>
          <a:noFill/>
          <a:ln cap="flat" cmpd="sng" w="9525">
            <a:solidFill>
              <a:srgbClr val="231F2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2" name="Google Shape;892;p14"/>
          <p:cNvSpPr txBox="1"/>
          <p:nvPr/>
        </p:nvSpPr>
        <p:spPr>
          <a:xfrm>
            <a:off x="7997299" y="3810740"/>
            <a:ext cx="56007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팀/챕터별 역할</a:t>
            </a:r>
            <a:endParaRPr sz="700">
              <a:latin typeface="Arial"/>
              <a:ea typeface="Arial"/>
              <a:cs typeface="Arial"/>
              <a:sym typeface="Arial"/>
            </a:endParaRPr>
          </a:p>
        </p:txBody>
      </p:sp>
      <p:sp>
        <p:nvSpPr>
          <p:cNvPr id="893" name="Google Shape;893;p1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14</a:t>
            </a:r>
            <a:endParaRPr sz="900">
              <a:latin typeface="Malgun Gothic"/>
              <a:ea typeface="Malgun Gothic"/>
              <a:cs typeface="Malgun Gothic"/>
              <a:sym typeface="Malgun Gothic"/>
            </a:endParaRPr>
          </a:p>
        </p:txBody>
      </p:sp>
      <p:pic>
        <p:nvPicPr>
          <p:cNvPr id="894" name="Google Shape;894;p14"/>
          <p:cNvPicPr preferRelativeResize="0"/>
          <p:nvPr/>
        </p:nvPicPr>
        <p:blipFill rotWithShape="1">
          <a:blip r:embed="rId22">
            <a:alphaModFix/>
          </a:blip>
          <a:srcRect b="0" l="0" r="0" t="0"/>
          <a:stretch/>
        </p:blipFill>
        <p:spPr>
          <a:xfrm>
            <a:off x="431999" y="6464984"/>
            <a:ext cx="231013" cy="231013"/>
          </a:xfrm>
          <a:prstGeom prst="rect">
            <a:avLst/>
          </a:prstGeom>
          <a:noFill/>
          <a:ln>
            <a:noFill/>
          </a:ln>
        </p:spPr>
      </p:pic>
      <p:pic>
        <p:nvPicPr>
          <p:cNvPr id="895" name="Google Shape;895;p14"/>
          <p:cNvPicPr preferRelativeResize="0"/>
          <p:nvPr/>
        </p:nvPicPr>
        <p:blipFill rotWithShape="1">
          <a:blip r:embed="rId23">
            <a:alphaModFix/>
          </a:blip>
          <a:srcRect b="0" l="0" r="0" t="0"/>
          <a:stretch/>
        </p:blipFill>
        <p:spPr>
          <a:xfrm>
            <a:off x="431999" y="6167054"/>
            <a:ext cx="231013" cy="231012"/>
          </a:xfrm>
          <a:prstGeom prst="rect">
            <a:avLst/>
          </a:prstGeom>
          <a:noFill/>
          <a:ln>
            <a:noFill/>
          </a:ln>
        </p:spPr>
      </p:pic>
      <p:pic>
        <p:nvPicPr>
          <p:cNvPr id="896" name="Google Shape;896;p14"/>
          <p:cNvPicPr preferRelativeResize="0"/>
          <p:nvPr/>
        </p:nvPicPr>
        <p:blipFill rotWithShape="1">
          <a:blip r:embed="rId24">
            <a:alphaModFix/>
          </a:blip>
          <a:srcRect b="0" l="0" r="0" t="0"/>
          <a:stretch/>
        </p:blipFill>
        <p:spPr>
          <a:xfrm>
            <a:off x="431999" y="5730434"/>
            <a:ext cx="231013" cy="231013"/>
          </a:xfrm>
          <a:prstGeom prst="rect">
            <a:avLst/>
          </a:prstGeom>
          <a:noFill/>
          <a:ln>
            <a:noFill/>
          </a:ln>
        </p:spPr>
      </p:pic>
      <p:pic>
        <p:nvPicPr>
          <p:cNvPr id="897" name="Google Shape;897;p14"/>
          <p:cNvPicPr preferRelativeResize="0"/>
          <p:nvPr/>
        </p:nvPicPr>
        <p:blipFill rotWithShape="1">
          <a:blip r:embed="rId25">
            <a:alphaModFix/>
          </a:blip>
          <a:srcRect b="0" l="0" r="0" t="0"/>
          <a:stretch/>
        </p:blipFill>
        <p:spPr>
          <a:xfrm>
            <a:off x="431999" y="5432504"/>
            <a:ext cx="231013" cy="231012"/>
          </a:xfrm>
          <a:prstGeom prst="rect">
            <a:avLst/>
          </a:prstGeom>
          <a:noFill/>
          <a:ln>
            <a:noFill/>
          </a:ln>
        </p:spPr>
      </p:pic>
      <p:sp>
        <p:nvSpPr>
          <p:cNvPr id="898" name="Google Shape;898;p1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2" name="Shape 902"/>
        <p:cNvGrpSpPr/>
        <p:nvPr/>
      </p:nvGrpSpPr>
      <p:grpSpPr>
        <a:xfrm>
          <a:off x="0" y="0"/>
          <a:ext cx="0" cy="0"/>
          <a:chOff x="0" y="0"/>
          <a:chExt cx="0" cy="0"/>
        </a:xfrm>
      </p:grpSpPr>
      <p:graphicFrame>
        <p:nvGraphicFramePr>
          <p:cNvPr id="903" name="Google Shape;903;p1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ESG 거버넌스</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904" name="Google Shape;904;p15"/>
          <p:cNvSpPr txBox="1"/>
          <p:nvPr/>
        </p:nvSpPr>
        <p:spPr>
          <a:xfrm>
            <a:off x="2327300" y="3331037"/>
            <a:ext cx="4993640" cy="370840"/>
          </a:xfrm>
          <a:prstGeom prst="rect">
            <a:avLst/>
          </a:prstGeom>
          <a:noFill/>
          <a:ln>
            <a:noFill/>
          </a:ln>
        </p:spPr>
        <p:txBody>
          <a:bodyPr anchorCtr="0" anchor="t" bIns="0" lIns="0" spcFirstLastPara="1" rIns="0" wrap="square" tIns="12700">
            <a:spAutoFit/>
          </a:bodyPr>
          <a:lstStyle/>
          <a:p>
            <a:pPr indent="0" lvl="0" marL="124460" rtl="0" algn="l">
              <a:lnSpc>
                <a:spcPct val="100000"/>
              </a:lnSpc>
              <a:spcBef>
                <a:spcPts val="0"/>
              </a:spcBef>
              <a:spcAft>
                <a:spcPts val="0"/>
              </a:spcAft>
              <a:buNone/>
            </a:pPr>
            <a:r>
              <a:rPr b="0" lang="en-US" sz="700">
                <a:solidFill>
                  <a:srgbClr val="231F20"/>
                </a:solidFill>
                <a:latin typeface="Arial"/>
                <a:ea typeface="Arial"/>
                <a:cs typeface="Arial"/>
                <a:sym typeface="Arial"/>
              </a:rPr>
              <a:t>2023년 ESG위원회 안건 내역</a:t>
            </a:r>
            <a:endParaRPr sz="700">
              <a:latin typeface="Arial"/>
              <a:ea typeface="Arial"/>
              <a:cs typeface="Arial"/>
              <a:sym typeface="Arial"/>
            </a:endParaRPr>
          </a:p>
          <a:p>
            <a:pPr indent="0" lvl="0" marL="0" rtl="0" algn="l">
              <a:lnSpc>
                <a:spcPct val="100000"/>
              </a:lnSpc>
              <a:spcBef>
                <a:spcPts val="35"/>
              </a:spcBef>
              <a:spcAft>
                <a:spcPts val="0"/>
              </a:spcAft>
              <a:buNone/>
            </a:pPr>
            <a:r>
              <a:t/>
            </a:r>
            <a:endParaRPr sz="500">
              <a:latin typeface="Arial"/>
              <a:ea typeface="Arial"/>
              <a:cs typeface="Arial"/>
              <a:sym typeface="Arial"/>
            </a:endParaRPr>
          </a:p>
          <a:p>
            <a:pPr indent="0" lvl="0" marL="12700" rtl="0" algn="l">
              <a:lnSpc>
                <a:spcPct val="100000"/>
              </a:lnSpc>
              <a:spcBef>
                <a:spcPts val="0"/>
              </a:spcBef>
              <a:spcAft>
                <a:spcPts val="0"/>
              </a:spcAft>
              <a:buNone/>
            </a:pPr>
            <a:r>
              <a:rPr lang="en-US" sz="700" u="sng">
                <a:solidFill>
                  <a:srgbClr val="58595B"/>
                </a:solidFill>
                <a:latin typeface="Times New Roman"/>
                <a:ea typeface="Times New Roman"/>
                <a:cs typeface="Times New Roman"/>
                <a:sym typeface="Times New Roman"/>
              </a:rPr>
              <a:t>	</a:t>
            </a:r>
            <a:endParaRPr sz="700">
              <a:latin typeface="Times New Roman"/>
              <a:ea typeface="Times New Roman"/>
              <a:cs typeface="Times New Roman"/>
              <a:sym typeface="Times New Roman"/>
            </a:endParaRPr>
          </a:p>
        </p:txBody>
      </p:sp>
      <p:sp>
        <p:nvSpPr>
          <p:cNvPr id="905" name="Google Shape;905;p15"/>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ESG 거버넌스</a:t>
            </a:r>
            <a:endParaRPr/>
          </a:p>
        </p:txBody>
      </p:sp>
      <p:grpSp>
        <p:nvGrpSpPr>
          <p:cNvPr id="906" name="Google Shape;906;p15"/>
          <p:cNvGrpSpPr/>
          <p:nvPr/>
        </p:nvGrpSpPr>
        <p:grpSpPr>
          <a:xfrm>
            <a:off x="2340000" y="1644434"/>
            <a:ext cx="4968240" cy="3810"/>
            <a:chOff x="2340000" y="1644434"/>
            <a:chExt cx="4968240" cy="3810"/>
          </a:xfrm>
        </p:grpSpPr>
        <p:sp>
          <p:nvSpPr>
            <p:cNvPr id="907" name="Google Shape;907;p15"/>
            <p:cNvSpPr/>
            <p:nvPr/>
          </p:nvSpPr>
          <p:spPr>
            <a:xfrm>
              <a:off x="2349530" y="1646327"/>
              <a:ext cx="4953000" cy="0"/>
            </a:xfrm>
            <a:custGeom>
              <a:rect b="b" l="l" r="r" t="t"/>
              <a:pathLst>
                <a:path extrusionOk="0" h="120000" w="4953000">
                  <a:moveTo>
                    <a:pt x="0" y="0"/>
                  </a:moveTo>
                  <a:lnTo>
                    <a:pt x="4952746"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8" name="Google Shape;908;p15"/>
            <p:cNvSpPr/>
            <p:nvPr/>
          </p:nvSpPr>
          <p:spPr>
            <a:xfrm>
              <a:off x="2340000" y="1644434"/>
              <a:ext cx="4968240" cy="3810"/>
            </a:xfrm>
            <a:custGeom>
              <a:rect b="b" l="l" r="r" t="t"/>
              <a:pathLst>
                <a:path extrusionOk="0" h="3810" w="496824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4968240">
                  <a:moveTo>
                    <a:pt x="4967998" y="1905"/>
                  </a:moveTo>
                  <a:lnTo>
                    <a:pt x="4967440" y="558"/>
                  </a:lnTo>
                  <a:lnTo>
                    <a:pt x="4966093" y="0"/>
                  </a:lnTo>
                  <a:lnTo>
                    <a:pt x="4964735" y="558"/>
                  </a:lnTo>
                  <a:lnTo>
                    <a:pt x="4964188" y="1905"/>
                  </a:lnTo>
                  <a:lnTo>
                    <a:pt x="4964735" y="3251"/>
                  </a:lnTo>
                  <a:lnTo>
                    <a:pt x="4966093" y="3810"/>
                  </a:lnTo>
                  <a:lnTo>
                    <a:pt x="4967440" y="3251"/>
                  </a:lnTo>
                  <a:lnTo>
                    <a:pt x="4967998"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09" name="Google Shape;909;p15"/>
          <p:cNvSpPr txBox="1"/>
          <p:nvPr/>
        </p:nvSpPr>
        <p:spPr>
          <a:xfrm>
            <a:off x="2327300" y="1413418"/>
            <a:ext cx="63436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ESG위원회</a:t>
            </a:r>
            <a:endParaRPr sz="950">
              <a:latin typeface="Malgun Gothic"/>
              <a:ea typeface="Malgun Gothic"/>
              <a:cs typeface="Malgun Gothic"/>
              <a:sym typeface="Malgun Gothic"/>
            </a:endParaRPr>
          </a:p>
        </p:txBody>
      </p:sp>
      <p:pic>
        <p:nvPicPr>
          <p:cNvPr id="910" name="Google Shape;910;p15"/>
          <p:cNvPicPr preferRelativeResize="0"/>
          <p:nvPr/>
        </p:nvPicPr>
        <p:blipFill rotWithShape="1">
          <a:blip r:embed="rId13">
            <a:alphaModFix/>
          </a:blip>
          <a:srcRect b="0" l="0" r="0" t="0"/>
          <a:stretch/>
        </p:blipFill>
        <p:spPr>
          <a:xfrm>
            <a:off x="5969751" y="1817532"/>
            <a:ext cx="98424" cy="82549"/>
          </a:xfrm>
          <a:prstGeom prst="rect">
            <a:avLst/>
          </a:prstGeom>
          <a:noFill/>
          <a:ln>
            <a:noFill/>
          </a:ln>
        </p:spPr>
      </p:pic>
      <p:sp>
        <p:nvSpPr>
          <p:cNvPr id="911" name="Google Shape;911;p15"/>
          <p:cNvSpPr txBox="1"/>
          <p:nvPr/>
        </p:nvSpPr>
        <p:spPr>
          <a:xfrm>
            <a:off x="2327300" y="1725838"/>
            <a:ext cx="499300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 ESG위원회는 2023년 12월말 기준 사내이사 1명, 사외이사 3명 총 4명  로 구성되어 ESG 경영 관리· 감독 등 최고 의사결정기구로서 역할을 수행하고 있습니다. ESG위원회의 각 위원들은 보험·금융뿐 아니라 회계·세 무 등 각 분야의 전문가로 구성되어 다양한 관점에서 ESG 경영을 추진할 수 있도록 활발하게 의견을 개진하고 있습 니다. ESG위원회는 분기별 1회 이상 개최되어 ESG 기본 정책과 전략을 수립하고 중장기 목표 등을 심의하며, ESG 상위 중대 이슈에 대해 검토하고 그에 대한 책임을 갖고 있습니다.</a:t>
            </a:r>
            <a:endParaRPr sz="800">
              <a:latin typeface="Arial"/>
              <a:ea typeface="Arial"/>
              <a:cs typeface="Arial"/>
              <a:sym typeface="Arial"/>
            </a:endParaRPr>
          </a:p>
        </p:txBody>
      </p:sp>
      <p:grpSp>
        <p:nvGrpSpPr>
          <p:cNvPr id="912" name="Google Shape;912;p15"/>
          <p:cNvGrpSpPr/>
          <p:nvPr/>
        </p:nvGrpSpPr>
        <p:grpSpPr>
          <a:xfrm>
            <a:off x="2340463" y="3307430"/>
            <a:ext cx="4967073" cy="197073"/>
            <a:chOff x="2340463" y="3307430"/>
            <a:chExt cx="4967073" cy="197073"/>
          </a:xfrm>
        </p:grpSpPr>
        <p:pic>
          <p:nvPicPr>
            <p:cNvPr id="913" name="Google Shape;913;p15"/>
            <p:cNvPicPr preferRelativeResize="0"/>
            <p:nvPr/>
          </p:nvPicPr>
          <p:blipFill rotWithShape="1">
            <a:blip r:embed="rId14">
              <a:alphaModFix/>
            </a:blip>
            <a:srcRect b="0" l="0" r="0" t="0"/>
            <a:stretch/>
          </p:blipFill>
          <p:spPr>
            <a:xfrm>
              <a:off x="2340463" y="3307871"/>
              <a:ext cx="90928" cy="196632"/>
            </a:xfrm>
            <a:prstGeom prst="rect">
              <a:avLst/>
            </a:prstGeom>
            <a:noFill/>
            <a:ln>
              <a:noFill/>
            </a:ln>
          </p:spPr>
        </p:pic>
        <p:sp>
          <p:nvSpPr>
            <p:cNvPr id="914" name="Google Shape;914;p15"/>
            <p:cNvSpPr/>
            <p:nvPr/>
          </p:nvSpPr>
          <p:spPr>
            <a:xfrm>
              <a:off x="2452358" y="3503061"/>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5" name="Google Shape;915;p15"/>
            <p:cNvPicPr preferRelativeResize="0"/>
            <p:nvPr/>
          </p:nvPicPr>
          <p:blipFill rotWithShape="1">
            <a:blip r:embed="rId15">
              <a:alphaModFix/>
            </a:blip>
            <a:srcRect b="0" l="0" r="0" t="0"/>
            <a:stretch/>
          </p:blipFill>
          <p:spPr>
            <a:xfrm>
              <a:off x="7216608" y="3307430"/>
              <a:ext cx="90928" cy="196632"/>
            </a:xfrm>
            <a:prstGeom prst="rect">
              <a:avLst/>
            </a:prstGeom>
            <a:noFill/>
            <a:ln>
              <a:noFill/>
            </a:ln>
          </p:spPr>
        </p:pic>
        <p:sp>
          <p:nvSpPr>
            <p:cNvPr id="916" name="Google Shape;916;p15"/>
            <p:cNvSpPr/>
            <p:nvPr/>
          </p:nvSpPr>
          <p:spPr>
            <a:xfrm>
              <a:off x="2448535" y="3308872"/>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7" name="Google Shape;917;p15"/>
            <p:cNvSpPr/>
            <p:nvPr/>
          </p:nvSpPr>
          <p:spPr>
            <a:xfrm>
              <a:off x="2341905" y="3308874"/>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8" name="Google Shape;918;p15"/>
            <p:cNvPicPr preferRelativeResize="0"/>
            <p:nvPr/>
          </p:nvPicPr>
          <p:blipFill rotWithShape="1">
            <a:blip r:embed="rId16">
              <a:alphaModFix/>
            </a:blip>
            <a:srcRect b="0" l="0" r="0" t="0"/>
            <a:stretch/>
          </p:blipFill>
          <p:spPr>
            <a:xfrm>
              <a:off x="7137332" y="3353237"/>
              <a:ext cx="105460" cy="105460"/>
            </a:xfrm>
            <a:prstGeom prst="rect">
              <a:avLst/>
            </a:prstGeom>
            <a:noFill/>
            <a:ln>
              <a:noFill/>
            </a:ln>
          </p:spPr>
        </p:pic>
      </p:grpSp>
      <p:graphicFrame>
        <p:nvGraphicFramePr>
          <p:cNvPr id="919" name="Google Shape;919;p15"/>
          <p:cNvGraphicFramePr/>
          <p:nvPr/>
        </p:nvGraphicFramePr>
        <p:xfrm>
          <a:off x="2340000" y="3684968"/>
          <a:ext cx="3000000" cy="3000000"/>
        </p:xfrm>
        <a:graphic>
          <a:graphicData uri="http://schemas.openxmlformats.org/drawingml/2006/table">
            <a:tbl>
              <a:tblPr bandRow="1" firstRow="1">
                <a:noFill/>
                <a:tableStyleId>{C31ADFB9-D814-4208-886B-9652E2F75FA4}</a:tableStyleId>
              </a:tblPr>
              <a:tblGrid>
                <a:gridCol w="1007750"/>
                <a:gridCol w="71750"/>
                <a:gridCol w="468000"/>
                <a:gridCol w="71750"/>
                <a:gridCol w="3347725"/>
              </a:tblGrid>
              <a:tr h="197475">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개최</a:t>
                      </a:r>
                      <a:endParaRPr sz="750" u="none" cap="none" strike="noStrike">
                        <a:latin typeface="Arial"/>
                        <a:ea typeface="Arial"/>
                        <a:cs typeface="Arial"/>
                        <a:sym typeface="Arial"/>
                      </a:endParaRPr>
                    </a:p>
                  </a:txBody>
                  <a:tcPr marT="32375" marB="0" marR="0" marL="0">
                    <a:lnB cap="flat" cmpd="sng" w="9525">
                      <a:solidFill>
                        <a:srgbClr val="6F5DCF"/>
                      </a:solidFill>
                      <a:prstDash val="solid"/>
                      <a:round/>
                      <a:headEnd len="sm" w="sm" type="none"/>
                      <a:tailEnd len="sm" w="sm" type="none"/>
                    </a:lnB>
                    <a:solidFill>
                      <a:srgbClr val="E9E6F7"/>
                    </a:solidFill>
                  </a:tcPr>
                </a:tc>
                <a:tc gridSpan="4">
                  <a:txBody>
                    <a:bodyPr/>
                    <a:lstStyle/>
                    <a:p>
                      <a:pPr indent="0" lvl="0" marL="71755"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결의 및 보고 안건</a:t>
                      </a:r>
                      <a:endParaRPr sz="750" u="none" cap="none" strike="noStrike">
                        <a:latin typeface="Arial"/>
                        <a:ea typeface="Arial"/>
                        <a:cs typeface="Arial"/>
                        <a:sym typeface="Arial"/>
                      </a:endParaRPr>
                    </a:p>
                  </a:txBody>
                  <a:tcPr marT="32375" marB="0" marR="0" marL="0">
                    <a:lnB cap="flat" cmpd="sng" w="9525">
                      <a:solidFill>
                        <a:srgbClr val="6F5DCF"/>
                      </a:solidFill>
                      <a:prstDash val="solid"/>
                      <a:round/>
                      <a:headEnd len="sm" w="sm" type="none"/>
                      <a:tailEnd len="sm" w="sm" type="none"/>
                    </a:lnB>
                    <a:solidFill>
                      <a:srgbClr val="E9E6F7"/>
                    </a:solidFill>
                  </a:tcPr>
                </a:tc>
                <a:tc hMerge="1"/>
                <a:tc hMerge="1"/>
                <a:tc hMerge="1"/>
              </a:tr>
              <a:tr h="5759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제1차 (2월 27일)</a:t>
                      </a:r>
                      <a:endParaRPr sz="700" u="none" cap="none" strike="noStrike">
                        <a:latin typeface="Arial"/>
                        <a:ea typeface="Arial"/>
                        <a:cs typeface="Arial"/>
                        <a:sym typeface="Arial"/>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12192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txBody>
                  <a:tcPr marT="8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2022년 연간 ESG 추진실적</a:t>
                      </a:r>
                      <a:endParaRPr sz="700" u="none" cap="none" strike="noStrike">
                        <a:latin typeface="Arial"/>
                        <a:ea typeface="Arial"/>
                        <a:cs typeface="Arial"/>
                        <a:sym typeface="Arial"/>
                      </a:endParaRPr>
                    </a:p>
                    <a:p>
                      <a:pPr indent="0" lvl="0" marL="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2022년 ESG 중대성 평가 결과</a:t>
                      </a:r>
                      <a:endParaRPr sz="700" u="none" cap="none" strike="noStrike">
                        <a:latin typeface="Arial"/>
                        <a:ea typeface="Arial"/>
                        <a:cs typeface="Arial"/>
                        <a:sym typeface="Arial"/>
                      </a:endParaRPr>
                    </a:p>
                    <a:p>
                      <a:pPr indent="0" lvl="0" marL="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그룹 공동 한국형 녹색분류체계(K-택소노미) 적용 시스템 개발 프로젝트 참여</a:t>
                      </a:r>
                      <a:endParaRPr sz="700" u="none" cap="none" strike="noStrike">
                        <a:latin typeface="Arial"/>
                        <a:ea typeface="Arial"/>
                        <a:cs typeface="Arial"/>
                        <a:sym typeface="Arial"/>
                      </a:endParaRPr>
                    </a:p>
                  </a:txBody>
                  <a:tcPr marT="8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5145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제2차 (3월 22일)</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ESG 위원회 위원장 선임 및 직무대행 순서 결정에 관한 사항</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7194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제3차 (5월 19일)</a:t>
                      </a:r>
                      <a:endParaRPr sz="700" u="none" cap="none" strike="noStrike">
                        <a:latin typeface="Arial"/>
                        <a:ea typeface="Arial"/>
                        <a:cs typeface="Arial"/>
                        <a:sym typeface="Arial"/>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2192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a:t>
                      </a:r>
                      <a:endParaRPr sz="700" u="none" cap="none" strike="noStrike">
                        <a:latin typeface="Arial"/>
                        <a:ea typeface="Arial"/>
                        <a:cs typeface="Arial"/>
                        <a:sym typeface="Arial"/>
                      </a:endParaRPr>
                    </a:p>
                    <a:p>
                      <a:pPr indent="0" lvl="0" marL="12192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txBody>
                  <a:tcPr marT="88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12153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지속가능경영운영규정 개정의 건 2023년 1분기 ESG 추진실적 디지털 RE100 이행 현황</a:t>
                      </a:r>
                      <a:endParaRPr sz="700" u="none" cap="none" strike="noStrike">
                        <a:latin typeface="Arial"/>
                        <a:ea typeface="Arial"/>
                        <a:cs typeface="Arial"/>
                        <a:sym typeface="Arial"/>
                      </a:endParaRPr>
                    </a:p>
                    <a:p>
                      <a:pPr indent="0" lvl="0" marL="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ISO 14001 인증 유지 심사 추진계획</a:t>
                      </a:r>
                      <a:endParaRPr sz="700" u="none" cap="none" strike="noStrike">
                        <a:latin typeface="Arial"/>
                        <a:ea typeface="Arial"/>
                        <a:cs typeface="Arial"/>
                        <a:sym typeface="Arial"/>
                      </a:endParaRPr>
                    </a:p>
                  </a:txBody>
                  <a:tcPr marT="552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5759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제4차 (8월 25일)</a:t>
                      </a:r>
                      <a:endParaRPr sz="700" u="none" cap="none" strike="noStrike">
                        <a:latin typeface="Arial"/>
                        <a:ea typeface="Arial"/>
                        <a:cs typeface="Arial"/>
                        <a:sym typeface="Arial"/>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2192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txBody>
                  <a:tcPr marT="8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2023년 상반기 ESG 추진실적</a:t>
                      </a:r>
                      <a:endParaRPr sz="700" u="none" cap="none" strike="noStrike">
                        <a:latin typeface="Arial"/>
                        <a:ea typeface="Arial"/>
                        <a:cs typeface="Arial"/>
                        <a:sym typeface="Arial"/>
                      </a:endParaRPr>
                    </a:p>
                    <a:p>
                      <a:pPr indent="0" lvl="0" marL="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2023년 하반기 사회공헌활동 추진계획</a:t>
                      </a:r>
                      <a:endParaRPr sz="700" u="none" cap="none" strike="noStrike">
                        <a:latin typeface="Arial"/>
                        <a:ea typeface="Arial"/>
                        <a:cs typeface="Arial"/>
                        <a:sym typeface="Arial"/>
                      </a:endParaRPr>
                    </a:p>
                    <a:p>
                      <a:pPr indent="0" lvl="0" marL="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2023 ESG성과보고서 발간 추진계획</a:t>
                      </a:r>
                      <a:endParaRPr sz="700" u="none" cap="none" strike="noStrike">
                        <a:latin typeface="Arial"/>
                        <a:ea typeface="Arial"/>
                        <a:cs typeface="Arial"/>
                        <a:sym typeface="Arial"/>
                      </a:endParaRPr>
                    </a:p>
                  </a:txBody>
                  <a:tcPr marT="8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제5차 (12월 6일)</a:t>
                      </a:r>
                      <a:endParaRPr sz="700" u="none" cap="none" strike="noStrike">
                        <a:latin typeface="Arial"/>
                        <a:ea typeface="Arial"/>
                        <a:cs typeface="Arial"/>
                        <a:sym typeface="Arial"/>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2192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p>
                      <a:pPr indent="0" lvl="0" marL="12192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(보고)</a:t>
                      </a:r>
                      <a:endParaRPr sz="700" u="none" cap="none" strike="noStrike">
                        <a:latin typeface="Arial"/>
                        <a:ea typeface="Arial"/>
                        <a:cs typeface="Arial"/>
                        <a:sym typeface="Arial"/>
                      </a:endParaRPr>
                    </a:p>
                  </a:txBody>
                  <a:tcPr marT="83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2023년 3분기 ESG 추진실적</a:t>
                      </a:r>
                      <a:endParaRPr sz="700" u="none" cap="none" strike="noStrike">
                        <a:latin typeface="Arial"/>
                        <a:ea typeface="Arial"/>
                        <a:cs typeface="Arial"/>
                        <a:sym typeface="Arial"/>
                      </a:endParaRPr>
                    </a:p>
                    <a:p>
                      <a:pPr indent="0" lvl="0" marL="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2023년 한국ESG기준원(KCGS) 지배구조부문 평가 결과</a:t>
                      </a:r>
                      <a:endParaRPr sz="700" u="none" cap="none" strike="noStrike">
                        <a:latin typeface="Arial"/>
                        <a:ea typeface="Arial"/>
                        <a:cs typeface="Arial"/>
                        <a:sym typeface="Arial"/>
                      </a:endParaRPr>
                    </a:p>
                  </a:txBody>
                  <a:tcPr marT="83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5145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제6차 (12월 26일)</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ESG위원회 위원장 선임 및 직무대행 순서 결정에 관한 사항</a:t>
                      </a:r>
                      <a:endParaRPr sz="700" u="none" cap="none" strike="noStrike">
                        <a:latin typeface="Arial"/>
                        <a:ea typeface="Arial"/>
                        <a:cs typeface="Arial"/>
                        <a:sym typeface="Arial"/>
                      </a:endParaRPr>
                    </a:p>
                  </a:txBody>
                  <a:tcPr marT="635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bl>
          </a:graphicData>
        </a:graphic>
      </p:graphicFrame>
      <p:grpSp>
        <p:nvGrpSpPr>
          <p:cNvPr id="920" name="Google Shape;920;p15"/>
          <p:cNvGrpSpPr/>
          <p:nvPr/>
        </p:nvGrpSpPr>
        <p:grpSpPr>
          <a:xfrm>
            <a:off x="7811999" y="1644434"/>
            <a:ext cx="2484120" cy="3810"/>
            <a:chOff x="7811999" y="1644434"/>
            <a:chExt cx="2484120" cy="3810"/>
          </a:xfrm>
        </p:grpSpPr>
        <p:sp>
          <p:nvSpPr>
            <p:cNvPr id="921" name="Google Shape;921;p15"/>
            <p:cNvSpPr/>
            <p:nvPr/>
          </p:nvSpPr>
          <p:spPr>
            <a:xfrm>
              <a:off x="7821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2" name="Google Shape;922;p15"/>
            <p:cNvSpPr/>
            <p:nvPr/>
          </p:nvSpPr>
          <p:spPr>
            <a:xfrm>
              <a:off x="7811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23" name="Google Shape;923;p15"/>
          <p:cNvSpPr txBox="1"/>
          <p:nvPr/>
        </p:nvSpPr>
        <p:spPr>
          <a:xfrm>
            <a:off x="7799299" y="1413418"/>
            <a:ext cx="87693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ESG실무협의회</a:t>
            </a:r>
            <a:endParaRPr sz="950">
              <a:latin typeface="Malgun Gothic"/>
              <a:ea typeface="Malgun Gothic"/>
              <a:cs typeface="Malgun Gothic"/>
              <a:sym typeface="Malgun Gothic"/>
            </a:endParaRPr>
          </a:p>
        </p:txBody>
      </p:sp>
      <p:sp>
        <p:nvSpPr>
          <p:cNvPr id="924" name="Google Shape;924;p15"/>
          <p:cNvSpPr txBox="1"/>
          <p:nvPr/>
        </p:nvSpPr>
        <p:spPr>
          <a:xfrm>
            <a:off x="7799299" y="1725838"/>
            <a:ext cx="251142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전사 차원의 ESG 실행을 위해 ESG실무협 의회를 분기별로 운영하고 있습니다. ESG실무협의회는 ESG 전담부서인 ESG기획팀과 총무, 상품, 투자 등 전사 내 ESG 관련 담당부서로 구성되어 있습니다. ESG실무협 의회는 ESG 현황을 진단하여 개선 과제를 도출하고 장기 적 관점에서 ESG 경영을 추진하고 있습니다.</a:t>
            </a:r>
            <a:endParaRPr sz="800">
              <a:latin typeface="Arial"/>
              <a:ea typeface="Arial"/>
              <a:cs typeface="Arial"/>
              <a:sym typeface="Arial"/>
            </a:endParaRPr>
          </a:p>
        </p:txBody>
      </p:sp>
      <p:pic>
        <p:nvPicPr>
          <p:cNvPr id="925" name="Google Shape;925;p15"/>
          <p:cNvPicPr preferRelativeResize="0"/>
          <p:nvPr/>
        </p:nvPicPr>
        <p:blipFill rotWithShape="1">
          <a:blip r:embed="rId17">
            <a:alphaModFix/>
          </a:blip>
          <a:srcRect b="0" l="0" r="0" t="0"/>
          <a:stretch/>
        </p:blipFill>
        <p:spPr>
          <a:xfrm>
            <a:off x="7811998" y="4714138"/>
            <a:ext cx="2484005" cy="1980006"/>
          </a:xfrm>
          <a:prstGeom prst="rect">
            <a:avLst/>
          </a:prstGeom>
          <a:noFill/>
          <a:ln>
            <a:noFill/>
          </a:ln>
        </p:spPr>
      </p:pic>
      <p:sp>
        <p:nvSpPr>
          <p:cNvPr id="926" name="Google Shape;926;p1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15</a:t>
            </a:r>
            <a:endParaRPr sz="900">
              <a:latin typeface="Malgun Gothic"/>
              <a:ea typeface="Malgun Gothic"/>
              <a:cs typeface="Malgun Gothic"/>
              <a:sym typeface="Malgun Gothic"/>
            </a:endParaRPr>
          </a:p>
        </p:txBody>
      </p:sp>
      <p:pic>
        <p:nvPicPr>
          <p:cNvPr id="927" name="Google Shape;927;p15"/>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928" name="Google Shape;928;p15"/>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929" name="Google Shape;929;p15"/>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930" name="Google Shape;930;p15"/>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931" name="Google Shape;931;p1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5" name="Shape 935"/>
        <p:cNvGrpSpPr/>
        <p:nvPr/>
      </p:nvGrpSpPr>
      <p:grpSpPr>
        <a:xfrm>
          <a:off x="0" y="0"/>
          <a:ext cx="0" cy="0"/>
          <a:chOff x="0" y="0"/>
          <a:chExt cx="0" cy="0"/>
        </a:xfrm>
      </p:grpSpPr>
      <p:graphicFrame>
        <p:nvGraphicFramePr>
          <p:cNvPr id="936" name="Google Shape;936;p1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7">
                            <a:extLst>
                              <a:ext uri="{A12FA001-AC4F-418D-AE19-62706E023703}">
                                <ahyp:hlinkClr val="tx"/>
                              </a:ext>
                            </a:extLst>
                          </a:hlinkClick>
                        </a:rPr>
                        <a:t>글로벌 이니셔티브</a:t>
                      </a:r>
                      <a:r>
                        <a:rPr b="1" lang="en-US" sz="650" u="none" cap="none" strike="noStrike">
                          <a:solidFill>
                            <a:srgbClr val="6F5DCF"/>
                          </a:solidFill>
                          <a:latin typeface="Malgun Gothic"/>
                          <a:ea typeface="Malgun Gothic"/>
                          <a:cs typeface="Malgun Gothic"/>
                          <a:sym typeface="Malgun Gothic"/>
                        </a:rPr>
                        <a:t> 참여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937" name="Google Shape;937;p16"/>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글로벌 이니셔티브 참여</a:t>
            </a:r>
            <a:endParaRPr/>
          </a:p>
        </p:txBody>
      </p:sp>
      <p:grpSp>
        <p:nvGrpSpPr>
          <p:cNvPr id="938" name="Google Shape;938;p16"/>
          <p:cNvGrpSpPr/>
          <p:nvPr/>
        </p:nvGrpSpPr>
        <p:grpSpPr>
          <a:xfrm>
            <a:off x="2339987" y="1644434"/>
            <a:ext cx="2484120" cy="3810"/>
            <a:chOff x="2339987" y="1644434"/>
            <a:chExt cx="2484120" cy="3810"/>
          </a:xfrm>
        </p:grpSpPr>
        <p:sp>
          <p:nvSpPr>
            <p:cNvPr id="939" name="Google Shape;939;p16"/>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0" name="Google Shape;940;p16"/>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941" name="Google Shape;941;p16"/>
          <p:cNvGrpSpPr/>
          <p:nvPr/>
        </p:nvGrpSpPr>
        <p:grpSpPr>
          <a:xfrm>
            <a:off x="2339987" y="4931689"/>
            <a:ext cx="2484120" cy="3810"/>
            <a:chOff x="2339987" y="4931689"/>
            <a:chExt cx="2484120" cy="3810"/>
          </a:xfrm>
        </p:grpSpPr>
        <p:sp>
          <p:nvSpPr>
            <p:cNvPr id="942" name="Google Shape;942;p16"/>
            <p:cNvSpPr/>
            <p:nvPr/>
          </p:nvSpPr>
          <p:spPr>
            <a:xfrm>
              <a:off x="2349536" y="4933594"/>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3" name="Google Shape;943;p16"/>
            <p:cNvSpPr/>
            <p:nvPr/>
          </p:nvSpPr>
          <p:spPr>
            <a:xfrm>
              <a:off x="2339987" y="4931689"/>
              <a:ext cx="2484120" cy="3810"/>
            </a:xfrm>
            <a:custGeom>
              <a:rect b="b" l="l" r="r" t="t"/>
              <a:pathLst>
                <a:path extrusionOk="0" h="3810" w="2484120">
                  <a:moveTo>
                    <a:pt x="3810" y="1905"/>
                  </a:moveTo>
                  <a:lnTo>
                    <a:pt x="3251" y="558"/>
                  </a:lnTo>
                  <a:lnTo>
                    <a:pt x="1905" y="0"/>
                  </a:lnTo>
                  <a:lnTo>
                    <a:pt x="558" y="558"/>
                  </a:lnTo>
                  <a:lnTo>
                    <a:pt x="0" y="1905"/>
                  </a:lnTo>
                  <a:lnTo>
                    <a:pt x="558" y="3263"/>
                  </a:lnTo>
                  <a:lnTo>
                    <a:pt x="1905" y="3810"/>
                  </a:lnTo>
                  <a:lnTo>
                    <a:pt x="3251" y="3263"/>
                  </a:lnTo>
                  <a:lnTo>
                    <a:pt x="3810" y="1905"/>
                  </a:lnTo>
                  <a:close/>
                </a:path>
                <a:path extrusionOk="0" h="3810" w="2484120">
                  <a:moveTo>
                    <a:pt x="2484005" y="1905"/>
                  </a:moveTo>
                  <a:lnTo>
                    <a:pt x="2483447" y="558"/>
                  </a:lnTo>
                  <a:lnTo>
                    <a:pt x="2482100" y="0"/>
                  </a:lnTo>
                  <a:lnTo>
                    <a:pt x="2480754" y="558"/>
                  </a:lnTo>
                  <a:lnTo>
                    <a:pt x="2480195" y="1905"/>
                  </a:lnTo>
                  <a:lnTo>
                    <a:pt x="2480754" y="3263"/>
                  </a:lnTo>
                  <a:lnTo>
                    <a:pt x="2482100" y="3810"/>
                  </a:lnTo>
                  <a:lnTo>
                    <a:pt x="2483447" y="3263"/>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44" name="Google Shape;944;p16"/>
          <p:cNvSpPr txBox="1"/>
          <p:nvPr/>
        </p:nvSpPr>
        <p:spPr>
          <a:xfrm>
            <a:off x="2327300" y="1413418"/>
            <a:ext cx="122618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UN 지속가능보험원칙</a:t>
            </a:r>
            <a:endParaRPr sz="950">
              <a:latin typeface="Malgun Gothic"/>
              <a:ea typeface="Malgun Gothic"/>
              <a:cs typeface="Malgun Gothic"/>
              <a:sym typeface="Malgun Gothic"/>
            </a:endParaRPr>
          </a:p>
        </p:txBody>
      </p:sp>
      <p:sp>
        <p:nvSpPr>
          <p:cNvPr id="945" name="Google Shape;945;p16"/>
          <p:cNvSpPr txBox="1"/>
          <p:nvPr/>
        </p:nvSpPr>
        <p:spPr>
          <a:xfrm>
            <a:off x="2327300" y="1725838"/>
            <a:ext cx="251206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2020년 2월, 국내 생명보험 업계 최초로 UN 환경계획 금융이니셔티브(UNEP FI)가 선포한 ‘보험 권 지속가능보험원칙(PSI, Principles for Sustainable Insurance)’에 가입했습니다. 신한라이프는 UN 지속 가능보험원칙에서 요구하는 바와 같이 의사결정 과정에 ESG 관점을 적용하고 고객을 포함한 다양한 이해관계자 와 함께 ESG 가치를 확산하고자 노력하고 있습니다.</a:t>
            </a:r>
            <a:endParaRPr sz="800">
              <a:latin typeface="Arial"/>
              <a:ea typeface="Arial"/>
              <a:cs typeface="Arial"/>
              <a:sym typeface="Arial"/>
            </a:endParaRPr>
          </a:p>
        </p:txBody>
      </p:sp>
      <p:sp>
        <p:nvSpPr>
          <p:cNvPr id="946" name="Google Shape;946;p16"/>
          <p:cNvSpPr txBox="1"/>
          <p:nvPr/>
        </p:nvSpPr>
        <p:spPr>
          <a:xfrm>
            <a:off x="5315300" y="1964598"/>
            <a:ext cx="4993640" cy="152400"/>
          </a:xfrm>
          <a:prstGeom prst="rect">
            <a:avLst/>
          </a:prstGeom>
          <a:noFill/>
          <a:ln>
            <a:noFill/>
          </a:ln>
        </p:spPr>
        <p:txBody>
          <a:bodyPr anchorCtr="0" anchor="t" bIns="0" lIns="0" spcFirstLastPara="1" rIns="0" wrap="square" tIns="1250">
            <a:spAutoFit/>
          </a:bodyPr>
          <a:lstStyle/>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lang="en-US" sz="800" u="sng">
                <a:solidFill>
                  <a:srgbClr val="58595B"/>
                </a:solidFill>
                <a:latin typeface="Times New Roman"/>
                <a:ea typeface="Times New Roman"/>
                <a:cs typeface="Times New Roman"/>
                <a:sym typeface="Times New Roman"/>
              </a:rPr>
              <a:t>	</a:t>
            </a:r>
            <a:r>
              <a:rPr lang="en-US" sz="800">
                <a:solidFill>
                  <a:srgbClr val="58595B"/>
                </a:solidFill>
                <a:latin typeface="Times New Roman"/>
                <a:ea typeface="Times New Roman"/>
                <a:cs typeface="Times New Roman"/>
                <a:sym typeface="Times New Roman"/>
              </a:rPr>
              <a:t> </a:t>
            </a:r>
            <a:r>
              <a:rPr lang="en-US" sz="800" u="sng">
                <a:solidFill>
                  <a:srgbClr val="58595B"/>
                </a:solidFill>
                <a:latin typeface="Times New Roman"/>
                <a:ea typeface="Times New Roman"/>
                <a:cs typeface="Times New Roman"/>
                <a:sym typeface="Times New Roman"/>
              </a:rPr>
              <a:t>	</a:t>
            </a:r>
            <a:r>
              <a:rPr lang="en-US" sz="800">
                <a:solidFill>
                  <a:srgbClr val="58595B"/>
                </a:solidFill>
                <a:latin typeface="Times New Roman"/>
                <a:ea typeface="Times New Roman"/>
                <a:cs typeface="Times New Roman"/>
                <a:sym typeface="Times New Roman"/>
              </a:rPr>
              <a:t> </a:t>
            </a:r>
            <a:r>
              <a:rPr lang="en-US" sz="800" u="sng">
                <a:solidFill>
                  <a:srgbClr val="58595B"/>
                </a:solidFill>
                <a:latin typeface="Times New Roman"/>
                <a:ea typeface="Times New Roman"/>
                <a:cs typeface="Times New Roman"/>
                <a:sym typeface="Times New Roman"/>
              </a:rPr>
              <a:t>	</a:t>
            </a:r>
            <a:r>
              <a:rPr lang="en-US" sz="800">
                <a:solidFill>
                  <a:srgbClr val="58595B"/>
                </a:solidFill>
                <a:latin typeface="Times New Roman"/>
                <a:ea typeface="Times New Roman"/>
                <a:cs typeface="Times New Roman"/>
                <a:sym typeface="Times New Roman"/>
              </a:rPr>
              <a:t> </a:t>
            </a: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947" name="Google Shape;947;p16"/>
          <p:cNvSpPr txBox="1"/>
          <p:nvPr/>
        </p:nvSpPr>
        <p:spPr>
          <a:xfrm>
            <a:off x="2327300" y="3186846"/>
            <a:ext cx="250952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이를 위해 신한라이프는 자산운용 전략, 리스크 관리, 상품 및 서비스 개발 등 경영 활동 전반에 환경(Environmental), 사회(Social), 지배구조(Governance) 요소를 고려하여 의사결정하고, 국내외 보험사들과의 파트너십을 강화하 여 지속가능경영의 중요성을 전파하기 위해 노력하고 있 습니다. 더불어 비즈니스 파트너 선정 시에도 ESG 요소를 반영할 수 있도록 계약 규정을 마련한 바 있습니다.</a:t>
            </a:r>
            <a:endParaRPr sz="800">
              <a:latin typeface="Arial"/>
              <a:ea typeface="Arial"/>
              <a:cs typeface="Arial"/>
              <a:sym typeface="Arial"/>
            </a:endParaRPr>
          </a:p>
        </p:txBody>
      </p:sp>
      <p:sp>
        <p:nvSpPr>
          <p:cNvPr id="948" name="Google Shape;948;p16"/>
          <p:cNvSpPr txBox="1"/>
          <p:nvPr/>
        </p:nvSpPr>
        <p:spPr>
          <a:xfrm>
            <a:off x="5315300" y="3044710"/>
            <a:ext cx="709930" cy="350520"/>
          </a:xfrm>
          <a:prstGeom prst="rect">
            <a:avLst/>
          </a:prstGeom>
          <a:noFill/>
          <a:ln>
            <a:noFill/>
          </a:ln>
        </p:spPr>
        <p:txBody>
          <a:bodyPr anchorCtr="0" anchor="t" bIns="0" lIns="0" spcFirstLastPara="1" rIns="0" wrap="square" tIns="12700">
            <a:spAutoFit/>
          </a:bodyPr>
          <a:lstStyle/>
          <a:p>
            <a:pPr indent="0" lvl="0" marL="12700" marR="378460" rtl="0" algn="l">
              <a:lnSpc>
                <a:spcPct val="115399"/>
              </a:lnSpc>
              <a:spcBef>
                <a:spcPts val="0"/>
              </a:spcBef>
              <a:spcAft>
                <a:spcPts val="0"/>
              </a:spcAft>
              <a:buNone/>
            </a:pPr>
            <a:r>
              <a:rPr b="0" lang="en-US" sz="650">
                <a:solidFill>
                  <a:srgbClr val="58595B"/>
                </a:solidFill>
                <a:latin typeface="Arial"/>
                <a:ea typeface="Arial"/>
                <a:cs typeface="Arial"/>
                <a:sym typeface="Arial"/>
              </a:rPr>
              <a:t>Goal 5. 양성평등</a:t>
            </a:r>
            <a:endParaRPr sz="650">
              <a:latin typeface="Arial"/>
              <a:ea typeface="Arial"/>
              <a:cs typeface="Arial"/>
              <a:sym typeface="Arial"/>
            </a:endParaRPr>
          </a:p>
          <a:p>
            <a:pPr indent="0" lvl="0" marL="12700" rtl="0" algn="l">
              <a:lnSpc>
                <a:spcPct val="93750"/>
              </a:lnSpc>
              <a:spcBef>
                <a:spcPts val="0"/>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949" name="Google Shape;949;p16"/>
          <p:cNvSpPr txBox="1"/>
          <p:nvPr/>
        </p:nvSpPr>
        <p:spPr>
          <a:xfrm>
            <a:off x="5315300" y="4156110"/>
            <a:ext cx="709930"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950" name="Google Shape;950;p16"/>
          <p:cNvSpPr txBox="1"/>
          <p:nvPr/>
        </p:nvSpPr>
        <p:spPr>
          <a:xfrm>
            <a:off x="2327300" y="4700686"/>
            <a:ext cx="58356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UN SDGs</a:t>
            </a:r>
            <a:endParaRPr sz="950">
              <a:latin typeface="Malgun Gothic"/>
              <a:ea typeface="Malgun Gothic"/>
              <a:cs typeface="Malgun Gothic"/>
              <a:sym typeface="Malgun Gothic"/>
            </a:endParaRPr>
          </a:p>
        </p:txBody>
      </p:sp>
      <p:sp>
        <p:nvSpPr>
          <p:cNvPr id="951" name="Google Shape;951;p16"/>
          <p:cNvSpPr txBox="1"/>
          <p:nvPr/>
        </p:nvSpPr>
        <p:spPr>
          <a:xfrm>
            <a:off x="5315300" y="4391561"/>
            <a:ext cx="709930" cy="481330"/>
          </a:xfrm>
          <a:prstGeom prst="rect">
            <a:avLst/>
          </a:prstGeom>
          <a:noFill/>
          <a:ln>
            <a:noFill/>
          </a:ln>
        </p:spPr>
        <p:txBody>
          <a:bodyPr anchorCtr="0" anchor="t" bIns="0" lIns="0" spcFirstLastPara="1" rIns="0" wrap="square" tIns="12700">
            <a:spAutoFit/>
          </a:bodyPr>
          <a:lstStyle/>
          <a:p>
            <a:pPr indent="0" lvl="0" marL="12700" marR="255904" rtl="0" algn="l">
              <a:lnSpc>
                <a:spcPct val="115399"/>
              </a:lnSpc>
              <a:spcBef>
                <a:spcPts val="0"/>
              </a:spcBef>
              <a:spcAft>
                <a:spcPts val="0"/>
              </a:spcAft>
              <a:buNone/>
            </a:pPr>
            <a:r>
              <a:rPr b="0" lang="en-US" sz="650">
                <a:solidFill>
                  <a:srgbClr val="58595B"/>
                </a:solidFill>
                <a:latin typeface="Arial"/>
                <a:ea typeface="Arial"/>
                <a:cs typeface="Arial"/>
                <a:sym typeface="Arial"/>
              </a:rPr>
              <a:t>Goal 12. 지속가능한 소비 및 생산</a:t>
            </a:r>
            <a:endParaRPr sz="650">
              <a:latin typeface="Arial"/>
              <a:ea typeface="Arial"/>
              <a:cs typeface="Arial"/>
              <a:sym typeface="Arial"/>
            </a:endParaRPr>
          </a:p>
          <a:p>
            <a:pPr indent="0" lvl="0" marL="12700" rtl="0" algn="l">
              <a:lnSpc>
                <a:spcPct val="93157"/>
              </a:lnSpc>
              <a:spcBef>
                <a:spcPts val="0"/>
              </a:spcBef>
              <a:spcAft>
                <a:spcPts val="0"/>
              </a:spcAft>
              <a:buNone/>
            </a:pPr>
            <a:r>
              <a:rPr lang="en-US" sz="950" u="sng">
                <a:solidFill>
                  <a:srgbClr val="6F5DCF"/>
                </a:solidFill>
                <a:latin typeface="Times New Roman"/>
                <a:ea typeface="Times New Roman"/>
                <a:cs typeface="Times New Roman"/>
                <a:sym typeface="Times New Roman"/>
              </a:rPr>
              <a:t>	</a:t>
            </a:r>
            <a:endParaRPr sz="950">
              <a:latin typeface="Times New Roman"/>
              <a:ea typeface="Times New Roman"/>
              <a:cs typeface="Times New Roman"/>
              <a:sym typeface="Times New Roman"/>
            </a:endParaRPr>
          </a:p>
        </p:txBody>
      </p:sp>
      <p:pic>
        <p:nvPicPr>
          <p:cNvPr id="952" name="Google Shape;952;p16"/>
          <p:cNvPicPr preferRelativeResize="0"/>
          <p:nvPr/>
        </p:nvPicPr>
        <p:blipFill rotWithShape="1">
          <a:blip r:embed="rId13">
            <a:alphaModFix/>
          </a:blip>
          <a:srcRect b="0" l="0" r="0" t="0"/>
          <a:stretch/>
        </p:blipFill>
        <p:spPr>
          <a:xfrm>
            <a:off x="2987323" y="6017930"/>
            <a:ext cx="98424" cy="82549"/>
          </a:xfrm>
          <a:prstGeom prst="rect">
            <a:avLst/>
          </a:prstGeom>
          <a:noFill/>
          <a:ln>
            <a:noFill/>
          </a:ln>
        </p:spPr>
      </p:pic>
      <p:sp>
        <p:nvSpPr>
          <p:cNvPr id="953" name="Google Shape;953;p16"/>
          <p:cNvSpPr txBox="1"/>
          <p:nvPr/>
        </p:nvSpPr>
        <p:spPr>
          <a:xfrm>
            <a:off x="2327300" y="5013106"/>
            <a:ext cx="251269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지속가능발전목표(Sustainable Development Goals, SDGs)는 지속가능한 발전을 조성하고자 2015년 UN 총 회에서 193개국 정상들이 합의를 통해 채택한 17개의 주 요 목표와 169개의 세부 목표로 구성되어 있습니다. 신한 라이프는 ESG 추진 전략에 부합하는 UN SDGs 목표를 채 택하여 실행함  로써 지속가능발전에 기여하고자 합니 다.</a:t>
            </a:r>
            <a:endParaRPr sz="800">
              <a:latin typeface="Arial"/>
              <a:ea typeface="Arial"/>
              <a:cs typeface="Arial"/>
              <a:sym typeface="Arial"/>
            </a:endParaRPr>
          </a:p>
        </p:txBody>
      </p:sp>
      <p:grpSp>
        <p:nvGrpSpPr>
          <p:cNvPr id="954" name="Google Shape;954;p16"/>
          <p:cNvGrpSpPr/>
          <p:nvPr/>
        </p:nvGrpSpPr>
        <p:grpSpPr>
          <a:xfrm>
            <a:off x="5328000" y="1441586"/>
            <a:ext cx="4968245" cy="198123"/>
            <a:chOff x="5328000" y="1441586"/>
            <a:chExt cx="4968245" cy="198123"/>
          </a:xfrm>
        </p:grpSpPr>
        <p:sp>
          <p:nvSpPr>
            <p:cNvPr id="955" name="Google Shape;955;p16"/>
            <p:cNvSpPr/>
            <p:nvPr/>
          </p:nvSpPr>
          <p:spPr>
            <a:xfrm>
              <a:off x="5328005" y="1441589"/>
              <a:ext cx="4968240" cy="198120"/>
            </a:xfrm>
            <a:custGeom>
              <a:rect b="b" l="l" r="r" t="t"/>
              <a:pathLst>
                <a:path extrusionOk="0" h="198119" w="4968240">
                  <a:moveTo>
                    <a:pt x="2123986" y="0"/>
                  </a:moveTo>
                  <a:lnTo>
                    <a:pt x="2051989" y="0"/>
                  </a:lnTo>
                  <a:lnTo>
                    <a:pt x="755992" y="0"/>
                  </a:lnTo>
                  <a:lnTo>
                    <a:pt x="683996" y="0"/>
                  </a:lnTo>
                  <a:lnTo>
                    <a:pt x="0" y="0"/>
                  </a:lnTo>
                  <a:lnTo>
                    <a:pt x="0" y="198005"/>
                  </a:lnTo>
                  <a:lnTo>
                    <a:pt x="683996" y="198005"/>
                  </a:lnTo>
                  <a:lnTo>
                    <a:pt x="755992" y="198005"/>
                  </a:lnTo>
                  <a:lnTo>
                    <a:pt x="2051989" y="198005"/>
                  </a:lnTo>
                  <a:lnTo>
                    <a:pt x="2123986" y="198005"/>
                  </a:lnTo>
                  <a:lnTo>
                    <a:pt x="2123986" y="0"/>
                  </a:lnTo>
                  <a:close/>
                </a:path>
                <a:path extrusionOk="0" h="198119" w="4968240">
                  <a:moveTo>
                    <a:pt x="4967986" y="0"/>
                  </a:moveTo>
                  <a:lnTo>
                    <a:pt x="3671989" y="0"/>
                  </a:lnTo>
                  <a:lnTo>
                    <a:pt x="3599992" y="0"/>
                  </a:lnTo>
                  <a:lnTo>
                    <a:pt x="2123998" y="0"/>
                  </a:lnTo>
                  <a:lnTo>
                    <a:pt x="2123998" y="198005"/>
                  </a:lnTo>
                  <a:lnTo>
                    <a:pt x="3599992" y="198005"/>
                  </a:lnTo>
                  <a:lnTo>
                    <a:pt x="3671989" y="198005"/>
                  </a:lnTo>
                  <a:lnTo>
                    <a:pt x="4967986" y="198005"/>
                  </a:lnTo>
                  <a:lnTo>
                    <a:pt x="4967986"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6" name="Google Shape;956;p16"/>
            <p:cNvSpPr/>
            <p:nvPr/>
          </p:nvSpPr>
          <p:spPr>
            <a:xfrm>
              <a:off x="5328000" y="1441586"/>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7" name="Google Shape;957;p16"/>
            <p:cNvSpPr/>
            <p:nvPr/>
          </p:nvSpPr>
          <p:spPr>
            <a:xfrm>
              <a:off x="6011999" y="1441586"/>
              <a:ext cx="72390" cy="0"/>
            </a:xfrm>
            <a:custGeom>
              <a:rect b="b" l="l" r="r" t="t"/>
              <a:pathLst>
                <a:path extrusionOk="0" h="120000" w="72389">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8" name="Google Shape;958;p16"/>
            <p:cNvSpPr/>
            <p:nvPr/>
          </p:nvSpPr>
          <p:spPr>
            <a:xfrm>
              <a:off x="5328000" y="1639585"/>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9" name="Google Shape;959;p16"/>
            <p:cNvSpPr/>
            <p:nvPr/>
          </p:nvSpPr>
          <p:spPr>
            <a:xfrm>
              <a:off x="6011999" y="1639585"/>
              <a:ext cx="72390" cy="0"/>
            </a:xfrm>
            <a:custGeom>
              <a:rect b="b" l="l" r="r" t="t"/>
              <a:pathLst>
                <a:path extrusionOk="0" h="120000" w="72389">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0" name="Google Shape;960;p16"/>
            <p:cNvSpPr/>
            <p:nvPr/>
          </p:nvSpPr>
          <p:spPr>
            <a:xfrm>
              <a:off x="6083999" y="1441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1" name="Google Shape;961;p16"/>
            <p:cNvSpPr/>
            <p:nvPr/>
          </p:nvSpPr>
          <p:spPr>
            <a:xfrm>
              <a:off x="7380000" y="1441586"/>
              <a:ext cx="72390" cy="0"/>
            </a:xfrm>
            <a:custGeom>
              <a:rect b="b" l="l" r="r" t="t"/>
              <a:pathLst>
                <a:path extrusionOk="0" h="120000" w="72390">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2" name="Google Shape;962;p16"/>
            <p:cNvSpPr/>
            <p:nvPr/>
          </p:nvSpPr>
          <p:spPr>
            <a:xfrm>
              <a:off x="7452000" y="1441586"/>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3" name="Google Shape;963;p16"/>
            <p:cNvSpPr/>
            <p:nvPr/>
          </p:nvSpPr>
          <p:spPr>
            <a:xfrm>
              <a:off x="8927999" y="1441586"/>
              <a:ext cx="72390" cy="0"/>
            </a:xfrm>
            <a:custGeom>
              <a:rect b="b" l="l" r="r" t="t"/>
              <a:pathLst>
                <a:path extrusionOk="0" h="120000" w="72390">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4" name="Google Shape;964;p16"/>
            <p:cNvSpPr/>
            <p:nvPr/>
          </p:nvSpPr>
          <p:spPr>
            <a:xfrm>
              <a:off x="8999999" y="1441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5" name="Google Shape;965;p16"/>
            <p:cNvSpPr/>
            <p:nvPr/>
          </p:nvSpPr>
          <p:spPr>
            <a:xfrm>
              <a:off x="6083999" y="1639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6" name="Google Shape;966;p16"/>
            <p:cNvSpPr/>
            <p:nvPr/>
          </p:nvSpPr>
          <p:spPr>
            <a:xfrm>
              <a:off x="7380000" y="1639585"/>
              <a:ext cx="72390" cy="0"/>
            </a:xfrm>
            <a:custGeom>
              <a:rect b="b" l="l" r="r" t="t"/>
              <a:pathLst>
                <a:path extrusionOk="0" h="120000" w="72390">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7" name="Google Shape;967;p16"/>
            <p:cNvSpPr/>
            <p:nvPr/>
          </p:nvSpPr>
          <p:spPr>
            <a:xfrm>
              <a:off x="7452000" y="1639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8" name="Google Shape;968;p16"/>
            <p:cNvSpPr/>
            <p:nvPr/>
          </p:nvSpPr>
          <p:spPr>
            <a:xfrm>
              <a:off x="8927999" y="1639585"/>
              <a:ext cx="72390" cy="0"/>
            </a:xfrm>
            <a:custGeom>
              <a:rect b="b" l="l" r="r" t="t"/>
              <a:pathLst>
                <a:path extrusionOk="0" h="120000" w="72390">
                  <a:moveTo>
                    <a:pt x="0" y="0"/>
                  </a:moveTo>
                  <a:lnTo>
                    <a:pt x="71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9" name="Google Shape;969;p16"/>
            <p:cNvSpPr/>
            <p:nvPr/>
          </p:nvSpPr>
          <p:spPr>
            <a:xfrm>
              <a:off x="8999999" y="1639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70" name="Google Shape;970;p16"/>
          <p:cNvSpPr txBox="1"/>
          <p:nvPr/>
        </p:nvSpPr>
        <p:spPr>
          <a:xfrm>
            <a:off x="5315300" y="5831560"/>
            <a:ext cx="709930" cy="836294"/>
          </a:xfrm>
          <a:prstGeom prst="rect">
            <a:avLst/>
          </a:prstGeom>
          <a:noFill/>
          <a:ln>
            <a:noFill/>
          </a:ln>
        </p:spPr>
        <p:txBody>
          <a:bodyPr anchorCtr="0" anchor="t" bIns="0" lIns="0" spcFirstLastPara="1" rIns="0" wrap="square" tIns="12700">
            <a:spAutoFit/>
          </a:bodyPr>
          <a:lstStyle/>
          <a:p>
            <a:pPr indent="0" lvl="0" marL="12700" marR="257175" rtl="0" algn="l">
              <a:lnSpc>
                <a:spcPct val="115399"/>
              </a:lnSpc>
              <a:spcBef>
                <a:spcPts val="0"/>
              </a:spcBef>
              <a:spcAft>
                <a:spcPts val="0"/>
              </a:spcAft>
              <a:buNone/>
            </a:pPr>
            <a:r>
              <a:rPr b="0" lang="en-US" sz="650">
                <a:solidFill>
                  <a:srgbClr val="58595B"/>
                </a:solidFill>
                <a:latin typeface="Arial"/>
                <a:ea typeface="Arial"/>
                <a:cs typeface="Arial"/>
                <a:sym typeface="Arial"/>
              </a:rPr>
              <a:t>Goal 16. 평화와 정의, 제도</a:t>
            </a:r>
            <a:endParaRPr sz="650">
              <a:latin typeface="Arial"/>
              <a:ea typeface="Arial"/>
              <a:cs typeface="Arial"/>
              <a:sym typeface="Arial"/>
            </a:endParaRPr>
          </a:p>
          <a:p>
            <a:pPr indent="0" lvl="0" marL="12700" rtl="0" algn="l">
              <a:lnSpc>
                <a:spcPct val="114374"/>
              </a:lnSpc>
              <a:spcBef>
                <a:spcPts val="0"/>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12700" marR="200660" rtl="0" algn="l">
              <a:lnSpc>
                <a:spcPct val="115399"/>
              </a:lnSpc>
              <a:spcBef>
                <a:spcPts val="70"/>
              </a:spcBef>
              <a:spcAft>
                <a:spcPts val="0"/>
              </a:spcAft>
              <a:buNone/>
            </a:pPr>
            <a:r>
              <a:rPr b="0" lang="en-US" sz="650">
                <a:solidFill>
                  <a:srgbClr val="58595B"/>
                </a:solidFill>
                <a:latin typeface="Arial"/>
                <a:ea typeface="Arial"/>
                <a:cs typeface="Arial"/>
                <a:sym typeface="Arial"/>
              </a:rPr>
              <a:t>Goal 17. 목표 달성을 위한 파트너십</a:t>
            </a:r>
            <a:endParaRPr sz="650">
              <a:latin typeface="Arial"/>
              <a:ea typeface="Arial"/>
              <a:cs typeface="Arial"/>
              <a:sym typeface="Arial"/>
            </a:endParaRPr>
          </a:p>
        </p:txBody>
      </p:sp>
      <p:sp>
        <p:nvSpPr>
          <p:cNvPr id="971" name="Google Shape;971;p16"/>
          <p:cNvSpPr/>
          <p:nvPr/>
        </p:nvSpPr>
        <p:spPr>
          <a:xfrm>
            <a:off x="5328000" y="2395585"/>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2" name="Google Shape;972;p16"/>
          <p:cNvSpPr/>
          <p:nvPr/>
        </p:nvSpPr>
        <p:spPr>
          <a:xfrm>
            <a:off x="5328000" y="2971585"/>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3" name="Google Shape;973;p16"/>
          <p:cNvSpPr/>
          <p:nvPr/>
        </p:nvSpPr>
        <p:spPr>
          <a:xfrm>
            <a:off x="5328000" y="5455586"/>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4" name="Google Shape;974;p16"/>
          <p:cNvSpPr/>
          <p:nvPr/>
        </p:nvSpPr>
        <p:spPr>
          <a:xfrm>
            <a:off x="5328000" y="5761585"/>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5" name="Google Shape;975;p16"/>
          <p:cNvSpPr/>
          <p:nvPr/>
        </p:nvSpPr>
        <p:spPr>
          <a:xfrm>
            <a:off x="5328000" y="6697584"/>
            <a:ext cx="684530" cy="0"/>
          </a:xfrm>
          <a:custGeom>
            <a:rect b="b" l="l" r="r" t="t"/>
            <a:pathLst>
              <a:path extrusionOk="0" h="120000" w="684529">
                <a:moveTo>
                  <a:pt x="0" y="0"/>
                </a:moveTo>
                <a:lnTo>
                  <a:pt x="683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6" name="Google Shape;976;p16"/>
          <p:cNvSpPr/>
          <p:nvPr/>
        </p:nvSpPr>
        <p:spPr>
          <a:xfrm>
            <a:off x="6083999" y="2395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7" name="Google Shape;977;p16"/>
          <p:cNvSpPr/>
          <p:nvPr/>
        </p:nvSpPr>
        <p:spPr>
          <a:xfrm>
            <a:off x="7452000" y="2395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8" name="Google Shape;978;p16"/>
          <p:cNvSpPr/>
          <p:nvPr/>
        </p:nvSpPr>
        <p:spPr>
          <a:xfrm>
            <a:off x="8999999" y="2395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9" name="Google Shape;979;p16"/>
          <p:cNvSpPr/>
          <p:nvPr/>
        </p:nvSpPr>
        <p:spPr>
          <a:xfrm>
            <a:off x="6083999" y="297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0" name="Google Shape;980;p16"/>
          <p:cNvSpPr/>
          <p:nvPr/>
        </p:nvSpPr>
        <p:spPr>
          <a:xfrm>
            <a:off x="7452000" y="2971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1" name="Google Shape;981;p16"/>
          <p:cNvSpPr/>
          <p:nvPr/>
        </p:nvSpPr>
        <p:spPr>
          <a:xfrm>
            <a:off x="8999999" y="297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2" name="Google Shape;982;p16"/>
          <p:cNvSpPr/>
          <p:nvPr/>
        </p:nvSpPr>
        <p:spPr>
          <a:xfrm>
            <a:off x="6083999" y="3403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3" name="Google Shape;983;p16"/>
          <p:cNvSpPr/>
          <p:nvPr/>
        </p:nvSpPr>
        <p:spPr>
          <a:xfrm>
            <a:off x="7452000" y="3403586"/>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4" name="Google Shape;984;p16"/>
          <p:cNvSpPr/>
          <p:nvPr/>
        </p:nvSpPr>
        <p:spPr>
          <a:xfrm>
            <a:off x="8999999" y="3403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5" name="Google Shape;985;p16"/>
          <p:cNvSpPr/>
          <p:nvPr/>
        </p:nvSpPr>
        <p:spPr>
          <a:xfrm>
            <a:off x="6083999" y="387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6" name="Google Shape;986;p16"/>
          <p:cNvSpPr/>
          <p:nvPr/>
        </p:nvSpPr>
        <p:spPr>
          <a:xfrm>
            <a:off x="7452000" y="3871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7" name="Google Shape;987;p16"/>
          <p:cNvSpPr/>
          <p:nvPr/>
        </p:nvSpPr>
        <p:spPr>
          <a:xfrm>
            <a:off x="8999999" y="387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8" name="Google Shape;988;p16"/>
          <p:cNvSpPr/>
          <p:nvPr/>
        </p:nvSpPr>
        <p:spPr>
          <a:xfrm>
            <a:off x="6083999" y="4303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9" name="Google Shape;989;p16"/>
          <p:cNvSpPr/>
          <p:nvPr/>
        </p:nvSpPr>
        <p:spPr>
          <a:xfrm>
            <a:off x="7452000" y="4303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0" name="Google Shape;990;p16"/>
          <p:cNvSpPr/>
          <p:nvPr/>
        </p:nvSpPr>
        <p:spPr>
          <a:xfrm>
            <a:off x="8999999" y="4303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1" name="Google Shape;991;p16"/>
          <p:cNvSpPr/>
          <p:nvPr/>
        </p:nvSpPr>
        <p:spPr>
          <a:xfrm>
            <a:off x="6083999" y="4879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2" name="Google Shape;992;p16"/>
          <p:cNvSpPr/>
          <p:nvPr/>
        </p:nvSpPr>
        <p:spPr>
          <a:xfrm>
            <a:off x="7452000" y="4879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3" name="Google Shape;993;p16"/>
          <p:cNvSpPr/>
          <p:nvPr/>
        </p:nvSpPr>
        <p:spPr>
          <a:xfrm>
            <a:off x="8999999" y="4879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4" name="Google Shape;994;p16"/>
          <p:cNvSpPr/>
          <p:nvPr/>
        </p:nvSpPr>
        <p:spPr>
          <a:xfrm>
            <a:off x="6083999" y="5455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5" name="Google Shape;995;p16"/>
          <p:cNvSpPr/>
          <p:nvPr/>
        </p:nvSpPr>
        <p:spPr>
          <a:xfrm>
            <a:off x="7452000" y="5455586"/>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6" name="Google Shape;996;p16"/>
          <p:cNvSpPr/>
          <p:nvPr/>
        </p:nvSpPr>
        <p:spPr>
          <a:xfrm>
            <a:off x="8999999" y="5455586"/>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7" name="Google Shape;997;p16"/>
          <p:cNvSpPr/>
          <p:nvPr/>
        </p:nvSpPr>
        <p:spPr>
          <a:xfrm>
            <a:off x="6083999" y="576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8" name="Google Shape;998;p16"/>
          <p:cNvSpPr/>
          <p:nvPr/>
        </p:nvSpPr>
        <p:spPr>
          <a:xfrm>
            <a:off x="7452000" y="5761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9" name="Google Shape;999;p16"/>
          <p:cNvSpPr/>
          <p:nvPr/>
        </p:nvSpPr>
        <p:spPr>
          <a:xfrm>
            <a:off x="8999999" y="576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0" name="Google Shape;1000;p16"/>
          <p:cNvSpPr/>
          <p:nvPr/>
        </p:nvSpPr>
        <p:spPr>
          <a:xfrm>
            <a:off x="6083999" y="630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1" name="Google Shape;1001;p16"/>
          <p:cNvSpPr/>
          <p:nvPr/>
        </p:nvSpPr>
        <p:spPr>
          <a:xfrm>
            <a:off x="7452000" y="6301585"/>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2" name="Google Shape;1002;p16"/>
          <p:cNvSpPr/>
          <p:nvPr/>
        </p:nvSpPr>
        <p:spPr>
          <a:xfrm>
            <a:off x="8999999" y="6301585"/>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3" name="Google Shape;1003;p16"/>
          <p:cNvSpPr/>
          <p:nvPr/>
        </p:nvSpPr>
        <p:spPr>
          <a:xfrm>
            <a:off x="6083999" y="6697584"/>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4" name="Google Shape;1004;p16"/>
          <p:cNvSpPr/>
          <p:nvPr/>
        </p:nvSpPr>
        <p:spPr>
          <a:xfrm>
            <a:off x="7452000" y="6697584"/>
            <a:ext cx="1476375" cy="0"/>
          </a:xfrm>
          <a:custGeom>
            <a:rect b="b" l="l" r="r" t="t"/>
            <a:pathLst>
              <a:path extrusionOk="0" h="120000" w="1476375">
                <a:moveTo>
                  <a:pt x="0" y="0"/>
                </a:moveTo>
                <a:lnTo>
                  <a:pt x="1475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5" name="Google Shape;1005;p16"/>
          <p:cNvSpPr/>
          <p:nvPr/>
        </p:nvSpPr>
        <p:spPr>
          <a:xfrm>
            <a:off x="8999999" y="6697584"/>
            <a:ext cx="1296035" cy="0"/>
          </a:xfrm>
          <a:custGeom>
            <a:rect b="b" l="l" r="r" t="t"/>
            <a:pathLst>
              <a:path extrusionOk="0" h="120000" w="1296034">
                <a:moveTo>
                  <a:pt x="0" y="0"/>
                </a:moveTo>
                <a:lnTo>
                  <a:pt x="1295996"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6" name="Google Shape;1006;p16"/>
          <p:cNvSpPr txBox="1"/>
          <p:nvPr/>
        </p:nvSpPr>
        <p:spPr>
          <a:xfrm>
            <a:off x="5328000" y="1461211"/>
            <a:ext cx="4968240" cy="1397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50">
                <a:solidFill>
                  <a:srgbClr val="6F5DCF"/>
                </a:solidFill>
                <a:latin typeface="Arial"/>
                <a:ea typeface="Arial"/>
                <a:cs typeface="Arial"/>
                <a:sym typeface="Arial"/>
              </a:rPr>
              <a:t>UN SDGs	UN SDGs 세부 목표	주요 활동	주요 성과</a:t>
            </a:r>
            <a:endParaRPr sz="750">
              <a:latin typeface="Arial"/>
              <a:ea typeface="Arial"/>
              <a:cs typeface="Arial"/>
              <a:sym typeface="Arial"/>
            </a:endParaRPr>
          </a:p>
        </p:txBody>
      </p:sp>
      <p:sp>
        <p:nvSpPr>
          <p:cNvPr id="1007" name="Google Shape;1007;p16"/>
          <p:cNvSpPr txBox="1"/>
          <p:nvPr/>
        </p:nvSpPr>
        <p:spPr>
          <a:xfrm>
            <a:off x="5315300" y="1655560"/>
            <a:ext cx="436245"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2. 기아 해소와</a:t>
            </a:r>
            <a:endParaRPr sz="650">
              <a:latin typeface="Arial"/>
              <a:ea typeface="Arial"/>
              <a:cs typeface="Arial"/>
              <a:sym typeface="Arial"/>
            </a:endParaRPr>
          </a:p>
        </p:txBody>
      </p:sp>
      <p:sp>
        <p:nvSpPr>
          <p:cNvPr id="1008" name="Google Shape;1008;p16"/>
          <p:cNvSpPr txBox="1"/>
          <p:nvPr/>
        </p:nvSpPr>
        <p:spPr>
          <a:xfrm>
            <a:off x="5315300" y="1899400"/>
            <a:ext cx="4914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지속가능농업</a:t>
            </a:r>
            <a:endParaRPr sz="650">
              <a:latin typeface="Arial"/>
              <a:ea typeface="Arial"/>
              <a:cs typeface="Arial"/>
              <a:sym typeface="Arial"/>
            </a:endParaRPr>
          </a:p>
        </p:txBody>
      </p:sp>
      <p:sp>
        <p:nvSpPr>
          <p:cNvPr id="1009" name="Google Shape;1009;p16"/>
          <p:cNvSpPr txBox="1"/>
          <p:nvPr/>
        </p:nvSpPr>
        <p:spPr>
          <a:xfrm>
            <a:off x="6071301" y="1712710"/>
            <a:ext cx="1113155" cy="254000"/>
          </a:xfrm>
          <a:prstGeom prst="rect">
            <a:avLst/>
          </a:prstGeom>
          <a:noFill/>
          <a:ln>
            <a:noFill/>
          </a:ln>
        </p:spPr>
        <p:txBody>
          <a:bodyPr anchorCtr="0" anchor="t" bIns="0" lIns="0" spcFirstLastPara="1" rIns="0" wrap="square" tIns="12700">
            <a:spAutoFit/>
          </a:bodyPr>
          <a:lstStyle/>
          <a:p>
            <a:pPr indent="-144780" lvl="0" marL="156845" marR="5080" rtl="0" algn="l">
              <a:lnSpc>
                <a:spcPct val="115399"/>
              </a:lnSpc>
              <a:spcBef>
                <a:spcPts val="0"/>
              </a:spcBef>
              <a:spcAft>
                <a:spcPts val="0"/>
              </a:spcAft>
              <a:buNone/>
            </a:pPr>
            <a:r>
              <a:rPr b="0" lang="en-US" sz="650">
                <a:solidFill>
                  <a:srgbClr val="58595B"/>
                </a:solidFill>
                <a:latin typeface="Arial"/>
                <a:ea typeface="Arial"/>
                <a:cs typeface="Arial"/>
                <a:sym typeface="Arial"/>
              </a:rPr>
              <a:t>2.1 취약 계층 대상 식량에 대한 접근 보장</a:t>
            </a:r>
            <a:endParaRPr sz="650">
              <a:latin typeface="Arial"/>
              <a:ea typeface="Arial"/>
              <a:cs typeface="Arial"/>
              <a:sym typeface="Arial"/>
            </a:endParaRPr>
          </a:p>
        </p:txBody>
      </p:sp>
      <p:sp>
        <p:nvSpPr>
          <p:cNvPr id="1010" name="Google Shape;1010;p16"/>
          <p:cNvSpPr txBox="1"/>
          <p:nvPr/>
        </p:nvSpPr>
        <p:spPr>
          <a:xfrm>
            <a:off x="7439300" y="1712710"/>
            <a:ext cx="1162050" cy="2540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저소득 가정 아동을 위한 주 1회 맞춤형 건강 식단 제공</a:t>
            </a:r>
            <a:endParaRPr sz="650">
              <a:latin typeface="Arial"/>
              <a:ea typeface="Arial"/>
              <a:cs typeface="Arial"/>
              <a:sym typeface="Arial"/>
            </a:endParaRPr>
          </a:p>
        </p:txBody>
      </p:sp>
      <p:sp>
        <p:nvSpPr>
          <p:cNvPr id="1011" name="Google Shape;1011;p16"/>
          <p:cNvSpPr txBox="1"/>
          <p:nvPr/>
        </p:nvSpPr>
        <p:spPr>
          <a:xfrm>
            <a:off x="8987301" y="1712710"/>
            <a:ext cx="1157605"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2022년 하반기~2023년</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건강식 지원 수혜 인원 : 3,000명</a:t>
            </a:r>
            <a:endParaRPr sz="650">
              <a:latin typeface="Arial"/>
              <a:ea typeface="Arial"/>
              <a:cs typeface="Arial"/>
              <a:sym typeface="Arial"/>
            </a:endParaRPr>
          </a:p>
        </p:txBody>
      </p:sp>
      <p:sp>
        <p:nvSpPr>
          <p:cNvPr id="1012" name="Google Shape;1012;p16"/>
          <p:cNvSpPr txBox="1"/>
          <p:nvPr/>
        </p:nvSpPr>
        <p:spPr>
          <a:xfrm>
            <a:off x="5315300" y="2090710"/>
            <a:ext cx="458470"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3. 건강 및 복지</a:t>
            </a:r>
            <a:endParaRPr sz="650">
              <a:latin typeface="Arial"/>
              <a:ea typeface="Arial"/>
              <a:cs typeface="Arial"/>
              <a:sym typeface="Arial"/>
            </a:endParaRPr>
          </a:p>
        </p:txBody>
      </p:sp>
      <p:sp>
        <p:nvSpPr>
          <p:cNvPr id="1013" name="Google Shape;1013;p16"/>
          <p:cNvSpPr txBox="1"/>
          <p:nvPr/>
        </p:nvSpPr>
        <p:spPr>
          <a:xfrm>
            <a:off x="6071301" y="2090710"/>
            <a:ext cx="1035050" cy="254000"/>
          </a:xfrm>
          <a:prstGeom prst="rect">
            <a:avLst/>
          </a:prstGeom>
          <a:noFill/>
          <a:ln>
            <a:noFill/>
          </a:ln>
        </p:spPr>
        <p:txBody>
          <a:bodyPr anchorCtr="0" anchor="t" bIns="0" lIns="0" spcFirstLastPara="1" rIns="0" wrap="square" tIns="12700">
            <a:spAutoFit/>
          </a:bodyPr>
          <a:lstStyle/>
          <a:p>
            <a:pPr indent="-144780" lvl="0" marL="156845" marR="5080" rtl="0" algn="l">
              <a:lnSpc>
                <a:spcPct val="115399"/>
              </a:lnSpc>
              <a:spcBef>
                <a:spcPts val="0"/>
              </a:spcBef>
              <a:spcAft>
                <a:spcPts val="0"/>
              </a:spcAft>
              <a:buNone/>
            </a:pPr>
            <a:r>
              <a:rPr b="0" lang="en-US" sz="650">
                <a:solidFill>
                  <a:srgbClr val="58595B"/>
                </a:solidFill>
                <a:latin typeface="Arial"/>
                <a:ea typeface="Arial"/>
                <a:cs typeface="Arial"/>
                <a:sym typeface="Arial"/>
              </a:rPr>
              <a:t>3.4 예방 및 치료를 통해 정신 건강과 웰빙 증진</a:t>
            </a:r>
            <a:endParaRPr sz="650">
              <a:latin typeface="Arial"/>
              <a:ea typeface="Arial"/>
              <a:cs typeface="Arial"/>
              <a:sym typeface="Arial"/>
            </a:endParaRPr>
          </a:p>
        </p:txBody>
      </p:sp>
      <p:sp>
        <p:nvSpPr>
          <p:cNvPr id="1014" name="Google Shape;1014;p16"/>
          <p:cNvSpPr txBox="1"/>
          <p:nvPr/>
        </p:nvSpPr>
        <p:spPr>
          <a:xfrm>
            <a:off x="7439300" y="2163100"/>
            <a:ext cx="1266190" cy="124460"/>
          </a:xfrm>
          <a:prstGeom prst="rect">
            <a:avLst/>
          </a:prstGeom>
          <a:noFill/>
          <a:ln>
            <a:noFill/>
          </a:ln>
        </p:spPr>
        <p:txBody>
          <a:bodyPr anchorCtr="0" anchor="t" bIns="0" lIns="0" spcFirstLastPara="1" rIns="0" wrap="square" tIns="12700">
            <a:spAutoFit/>
          </a:bodyPr>
          <a:lstStyle/>
          <a:p>
            <a:pPr indent="-41275" lvl="0" marL="55244" rtl="0" algn="l">
              <a:lnSpc>
                <a:spcPct val="1000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백혈병 및 소아암 환아를 위한 기부</a:t>
            </a:r>
            <a:endParaRPr sz="650">
              <a:latin typeface="Arial"/>
              <a:ea typeface="Arial"/>
              <a:cs typeface="Arial"/>
              <a:sym typeface="Arial"/>
            </a:endParaRPr>
          </a:p>
        </p:txBody>
      </p:sp>
      <p:sp>
        <p:nvSpPr>
          <p:cNvPr id="1015" name="Google Shape;1015;p16"/>
          <p:cNvSpPr txBox="1"/>
          <p:nvPr/>
        </p:nvSpPr>
        <p:spPr>
          <a:xfrm>
            <a:off x="8987301" y="2090710"/>
            <a:ext cx="761365"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2023년 말 기준 누적 기부 금액 : 1억 원</a:t>
            </a:r>
            <a:endParaRPr sz="650">
              <a:latin typeface="Arial"/>
              <a:ea typeface="Arial"/>
              <a:cs typeface="Arial"/>
              <a:sym typeface="Arial"/>
            </a:endParaRPr>
          </a:p>
        </p:txBody>
      </p:sp>
      <p:sp>
        <p:nvSpPr>
          <p:cNvPr id="1016" name="Google Shape;1016;p16"/>
          <p:cNvSpPr txBox="1"/>
          <p:nvPr/>
        </p:nvSpPr>
        <p:spPr>
          <a:xfrm>
            <a:off x="5315300" y="2540710"/>
            <a:ext cx="436245"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4. 양질의 교육</a:t>
            </a:r>
            <a:endParaRPr sz="650">
              <a:latin typeface="Arial"/>
              <a:ea typeface="Arial"/>
              <a:cs typeface="Arial"/>
              <a:sym typeface="Arial"/>
            </a:endParaRPr>
          </a:p>
        </p:txBody>
      </p:sp>
      <p:sp>
        <p:nvSpPr>
          <p:cNvPr id="1017" name="Google Shape;1017;p16"/>
          <p:cNvSpPr txBox="1"/>
          <p:nvPr/>
        </p:nvSpPr>
        <p:spPr>
          <a:xfrm>
            <a:off x="6071301" y="2483560"/>
            <a:ext cx="1068070" cy="368300"/>
          </a:xfrm>
          <a:prstGeom prst="rect">
            <a:avLst/>
          </a:prstGeom>
          <a:noFill/>
          <a:ln>
            <a:noFill/>
          </a:ln>
        </p:spPr>
        <p:txBody>
          <a:bodyPr anchorCtr="0" anchor="t" bIns="0" lIns="0" spcFirstLastPara="1" rIns="0" wrap="square" tIns="12700">
            <a:spAutoFit/>
          </a:bodyPr>
          <a:lstStyle/>
          <a:p>
            <a:pPr indent="-144780" lvl="0" marL="156845" marR="5080" rtl="0" algn="l">
              <a:lnSpc>
                <a:spcPct val="115399"/>
              </a:lnSpc>
              <a:spcBef>
                <a:spcPts val="0"/>
              </a:spcBef>
              <a:spcAft>
                <a:spcPts val="0"/>
              </a:spcAft>
              <a:buNone/>
            </a:pPr>
            <a:r>
              <a:rPr b="0" lang="en-US" sz="650">
                <a:solidFill>
                  <a:srgbClr val="58595B"/>
                </a:solidFill>
                <a:latin typeface="Arial"/>
                <a:ea typeface="Arial"/>
                <a:cs typeface="Arial"/>
                <a:sym typeface="Arial"/>
              </a:rPr>
              <a:t>4.7 교육을 통해 지속가능발전 증진을 위한 필요한</a:t>
            </a:r>
            <a:endParaRPr sz="650">
              <a:latin typeface="Arial"/>
              <a:ea typeface="Arial"/>
              <a:cs typeface="Arial"/>
              <a:sym typeface="Arial"/>
            </a:endParaRPr>
          </a:p>
          <a:p>
            <a:pPr indent="0" lvl="0" marL="156845" rtl="0" algn="l">
              <a:lnSpc>
                <a:spcPct val="100000"/>
              </a:lnSpc>
              <a:spcBef>
                <a:spcPts val="120"/>
              </a:spcBef>
              <a:spcAft>
                <a:spcPts val="0"/>
              </a:spcAft>
              <a:buNone/>
            </a:pPr>
            <a:r>
              <a:rPr b="0" lang="en-US" sz="650">
                <a:solidFill>
                  <a:srgbClr val="58595B"/>
                </a:solidFill>
                <a:latin typeface="Arial"/>
                <a:ea typeface="Arial"/>
                <a:cs typeface="Arial"/>
                <a:sym typeface="Arial"/>
              </a:rPr>
              <a:t>지식 습득 보장</a:t>
            </a:r>
            <a:endParaRPr sz="650">
              <a:latin typeface="Arial"/>
              <a:ea typeface="Arial"/>
              <a:cs typeface="Arial"/>
              <a:sym typeface="Arial"/>
            </a:endParaRPr>
          </a:p>
        </p:txBody>
      </p:sp>
      <p:sp>
        <p:nvSpPr>
          <p:cNvPr id="1018" name="Google Shape;1018;p16"/>
          <p:cNvSpPr txBox="1"/>
          <p:nvPr/>
        </p:nvSpPr>
        <p:spPr>
          <a:xfrm>
            <a:off x="7439300" y="2426410"/>
            <a:ext cx="1012190" cy="482600"/>
          </a:xfrm>
          <a:prstGeom prst="rect">
            <a:avLst/>
          </a:prstGeom>
          <a:noFill/>
          <a:ln>
            <a:noFill/>
          </a:ln>
        </p:spPr>
        <p:txBody>
          <a:bodyPr anchorCtr="0" anchor="t" bIns="0" lIns="0" spcFirstLastPara="1" rIns="0" wrap="square" tIns="12700">
            <a:spAutoFit/>
          </a:bodyPr>
          <a:lstStyle/>
          <a:p>
            <a:pPr indent="-41275" lvl="0" marL="55244" marR="5715"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아동 및 청소년 대상 맞춤형 금융 교육 제공</a:t>
            </a:r>
            <a:endParaRPr sz="650">
              <a:latin typeface="Arial"/>
              <a:ea typeface="Arial"/>
              <a:cs typeface="Arial"/>
              <a:sym typeface="Arial"/>
            </a:endParaRPr>
          </a:p>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아동 대상 환경을 주제로 한 온오프라인 교육 제공</a:t>
            </a:r>
            <a:endParaRPr sz="650">
              <a:latin typeface="Arial"/>
              <a:ea typeface="Arial"/>
              <a:cs typeface="Arial"/>
              <a:sym typeface="Arial"/>
            </a:endParaRPr>
          </a:p>
        </p:txBody>
      </p:sp>
      <p:sp>
        <p:nvSpPr>
          <p:cNvPr id="1019" name="Google Shape;1019;p16"/>
          <p:cNvSpPr txBox="1"/>
          <p:nvPr/>
        </p:nvSpPr>
        <p:spPr>
          <a:xfrm>
            <a:off x="8987301" y="2426410"/>
            <a:ext cx="1137920" cy="4826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금융교육 이수 학생 수 :</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11,711명</a:t>
            </a:r>
            <a:endParaRPr sz="650">
              <a:latin typeface="Arial"/>
              <a:ea typeface="Arial"/>
              <a:cs typeface="Arial"/>
              <a:sym typeface="Arial"/>
            </a:endParaRPr>
          </a:p>
          <a:p>
            <a:pPr indent="0" lvl="0" marL="12700" marR="85090" rtl="0" algn="l">
              <a:lnSpc>
                <a:spcPct val="115399"/>
              </a:lnSpc>
              <a:spcBef>
                <a:spcPts val="0"/>
              </a:spcBef>
              <a:spcAft>
                <a:spcPts val="0"/>
              </a:spcAft>
              <a:buNone/>
            </a:pPr>
            <a:r>
              <a:rPr b="0" lang="en-US" sz="650">
                <a:solidFill>
                  <a:srgbClr val="58595B"/>
                </a:solidFill>
                <a:latin typeface="Arial"/>
                <a:ea typeface="Arial"/>
                <a:cs typeface="Arial"/>
                <a:sym typeface="Arial"/>
              </a:rPr>
              <a:t>2022년 하반기~2023년 환경교육 이수자 수 : 4,623명</a:t>
            </a:r>
            <a:endParaRPr sz="650">
              <a:latin typeface="Arial"/>
              <a:ea typeface="Arial"/>
              <a:cs typeface="Arial"/>
              <a:sym typeface="Arial"/>
            </a:endParaRPr>
          </a:p>
        </p:txBody>
      </p:sp>
      <p:sp>
        <p:nvSpPr>
          <p:cNvPr id="1020" name="Google Shape;1020;p16"/>
          <p:cNvSpPr txBox="1"/>
          <p:nvPr/>
        </p:nvSpPr>
        <p:spPr>
          <a:xfrm>
            <a:off x="6071301" y="2987560"/>
            <a:ext cx="1268095" cy="368300"/>
          </a:xfrm>
          <a:prstGeom prst="rect">
            <a:avLst/>
          </a:prstGeom>
          <a:noFill/>
          <a:ln>
            <a:noFill/>
          </a:ln>
        </p:spPr>
        <p:txBody>
          <a:bodyPr anchorCtr="0" anchor="t" bIns="0" lIns="0" spcFirstLastPara="1" rIns="0" wrap="square" tIns="12700">
            <a:spAutoFit/>
          </a:bodyPr>
          <a:lstStyle/>
          <a:p>
            <a:pPr indent="-144780" lvl="0" marL="156845" marR="5080" rtl="0" algn="l">
              <a:lnSpc>
                <a:spcPct val="115399"/>
              </a:lnSpc>
              <a:spcBef>
                <a:spcPts val="0"/>
              </a:spcBef>
              <a:spcAft>
                <a:spcPts val="0"/>
              </a:spcAft>
              <a:buNone/>
            </a:pPr>
            <a:r>
              <a:rPr b="0" lang="en-US" sz="650">
                <a:solidFill>
                  <a:srgbClr val="58595B"/>
                </a:solidFill>
                <a:latin typeface="Arial"/>
                <a:ea typeface="Arial"/>
                <a:cs typeface="Arial"/>
                <a:sym typeface="Arial"/>
              </a:rPr>
              <a:t>5.5 의사결정 과정에 여성의 완전하고 효과적인 참여와 리더십에 대한 동등한 기회 보장</a:t>
            </a:r>
            <a:endParaRPr sz="650">
              <a:latin typeface="Arial"/>
              <a:ea typeface="Arial"/>
              <a:cs typeface="Arial"/>
              <a:sym typeface="Arial"/>
            </a:endParaRPr>
          </a:p>
        </p:txBody>
      </p:sp>
      <p:sp>
        <p:nvSpPr>
          <p:cNvPr id="1021" name="Google Shape;1021;p16"/>
          <p:cNvSpPr txBox="1"/>
          <p:nvPr/>
        </p:nvSpPr>
        <p:spPr>
          <a:xfrm>
            <a:off x="7439300" y="3117100"/>
            <a:ext cx="1344295" cy="124460"/>
          </a:xfrm>
          <a:prstGeom prst="rect">
            <a:avLst/>
          </a:prstGeom>
          <a:noFill/>
          <a:ln>
            <a:noFill/>
          </a:ln>
        </p:spPr>
        <p:txBody>
          <a:bodyPr anchorCtr="0" anchor="t" bIns="0" lIns="0" spcFirstLastPara="1" rIns="0" wrap="square" tIns="12700">
            <a:spAutoFit/>
          </a:bodyPr>
          <a:lstStyle/>
          <a:p>
            <a:pPr indent="-41275" lvl="0" marL="55244" rtl="0" algn="l">
              <a:lnSpc>
                <a:spcPct val="1000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성별 다양성을 존중한 승진 기회 제공</a:t>
            </a:r>
            <a:endParaRPr sz="650">
              <a:latin typeface="Arial"/>
              <a:ea typeface="Arial"/>
              <a:cs typeface="Arial"/>
              <a:sym typeface="Arial"/>
            </a:endParaRPr>
          </a:p>
        </p:txBody>
      </p:sp>
      <p:sp>
        <p:nvSpPr>
          <p:cNvPr id="1022" name="Google Shape;1022;p16"/>
          <p:cNvSpPr txBox="1"/>
          <p:nvPr/>
        </p:nvSpPr>
        <p:spPr>
          <a:xfrm>
            <a:off x="8987301" y="3044710"/>
            <a:ext cx="816610"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2023년 말 중간관리자 여성 비율 : 52.3%</a:t>
            </a:r>
            <a:endParaRPr sz="650">
              <a:latin typeface="Arial"/>
              <a:ea typeface="Arial"/>
              <a:cs typeface="Arial"/>
              <a:sym typeface="Arial"/>
            </a:endParaRPr>
          </a:p>
        </p:txBody>
      </p:sp>
      <p:sp>
        <p:nvSpPr>
          <p:cNvPr id="1023" name="Google Shape;1023;p16"/>
          <p:cNvSpPr txBox="1"/>
          <p:nvPr/>
        </p:nvSpPr>
        <p:spPr>
          <a:xfrm>
            <a:off x="5315300" y="3710710"/>
            <a:ext cx="304800"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7. 에너지</a:t>
            </a:r>
            <a:endParaRPr sz="650">
              <a:latin typeface="Arial"/>
              <a:ea typeface="Arial"/>
              <a:cs typeface="Arial"/>
              <a:sym typeface="Arial"/>
            </a:endParaRPr>
          </a:p>
        </p:txBody>
      </p:sp>
      <p:sp>
        <p:nvSpPr>
          <p:cNvPr id="1024" name="Google Shape;1024;p16"/>
          <p:cNvSpPr txBox="1"/>
          <p:nvPr/>
        </p:nvSpPr>
        <p:spPr>
          <a:xfrm>
            <a:off x="6071301" y="3567100"/>
            <a:ext cx="9048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7.2 재생에너지 비율 증대</a:t>
            </a:r>
            <a:endParaRPr sz="650">
              <a:latin typeface="Arial"/>
              <a:ea typeface="Arial"/>
              <a:cs typeface="Arial"/>
              <a:sym typeface="Arial"/>
            </a:endParaRPr>
          </a:p>
        </p:txBody>
      </p:sp>
      <p:sp>
        <p:nvSpPr>
          <p:cNvPr id="1025" name="Google Shape;1025;p16"/>
          <p:cNvSpPr txBox="1"/>
          <p:nvPr/>
        </p:nvSpPr>
        <p:spPr>
          <a:xfrm>
            <a:off x="7439300" y="3437559"/>
            <a:ext cx="1471295" cy="3683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한국동서발전 Renewable Energy Certificate(REC) 구매 및 한국전력 녹색 프리미엄 입찰 등 재생에너지 사용 확대</a:t>
            </a:r>
            <a:endParaRPr sz="650">
              <a:latin typeface="Arial"/>
              <a:ea typeface="Arial"/>
              <a:cs typeface="Arial"/>
              <a:sym typeface="Arial"/>
            </a:endParaRPr>
          </a:p>
        </p:txBody>
      </p:sp>
      <p:sp>
        <p:nvSpPr>
          <p:cNvPr id="1026" name="Google Shape;1026;p16"/>
          <p:cNvSpPr txBox="1"/>
          <p:nvPr/>
        </p:nvSpPr>
        <p:spPr>
          <a:xfrm>
            <a:off x="8987301" y="3494709"/>
            <a:ext cx="993775"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재생에너지 사용 연간</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전력 대체량 : 14,991 Mwh</a:t>
            </a:r>
            <a:endParaRPr sz="650">
              <a:latin typeface="Arial"/>
              <a:ea typeface="Arial"/>
              <a:cs typeface="Arial"/>
              <a:sym typeface="Arial"/>
            </a:endParaRPr>
          </a:p>
        </p:txBody>
      </p:sp>
      <p:sp>
        <p:nvSpPr>
          <p:cNvPr id="1027" name="Google Shape;1027;p16"/>
          <p:cNvSpPr txBox="1"/>
          <p:nvPr/>
        </p:nvSpPr>
        <p:spPr>
          <a:xfrm>
            <a:off x="6071301" y="4017100"/>
            <a:ext cx="108204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7.3 에너지 효율의 개선율 증가</a:t>
            </a:r>
            <a:endParaRPr sz="650">
              <a:latin typeface="Arial"/>
              <a:ea typeface="Arial"/>
              <a:cs typeface="Arial"/>
              <a:sym typeface="Arial"/>
            </a:endParaRPr>
          </a:p>
        </p:txBody>
      </p:sp>
      <p:sp>
        <p:nvSpPr>
          <p:cNvPr id="1028" name="Google Shape;1028;p16"/>
          <p:cNvSpPr txBox="1"/>
          <p:nvPr/>
        </p:nvSpPr>
        <p:spPr>
          <a:xfrm>
            <a:off x="7439300" y="3944710"/>
            <a:ext cx="1188720" cy="2540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친환경 설비 설치 및 교체를 통한 건축물 친환경 인증 제도 획득</a:t>
            </a:r>
            <a:endParaRPr sz="650">
              <a:latin typeface="Arial"/>
              <a:ea typeface="Arial"/>
              <a:cs typeface="Arial"/>
              <a:sym typeface="Arial"/>
            </a:endParaRPr>
          </a:p>
        </p:txBody>
      </p:sp>
      <p:sp>
        <p:nvSpPr>
          <p:cNvPr id="1029" name="Google Shape;1029;p16"/>
          <p:cNvSpPr txBox="1"/>
          <p:nvPr/>
        </p:nvSpPr>
        <p:spPr>
          <a:xfrm>
            <a:off x="8987301" y="3887560"/>
            <a:ext cx="1287145" cy="3683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신한L타워의 친환경 건축물 인증 획득 : LEED(Leadership in Energy and Environmental Design) 인증</a:t>
            </a:r>
            <a:endParaRPr sz="650">
              <a:latin typeface="Arial"/>
              <a:ea typeface="Arial"/>
              <a:cs typeface="Arial"/>
              <a:sym typeface="Arial"/>
            </a:endParaRPr>
          </a:p>
        </p:txBody>
      </p:sp>
      <p:sp>
        <p:nvSpPr>
          <p:cNvPr id="1030" name="Google Shape;1030;p16"/>
          <p:cNvSpPr txBox="1"/>
          <p:nvPr/>
        </p:nvSpPr>
        <p:spPr>
          <a:xfrm>
            <a:off x="6071301" y="4448711"/>
            <a:ext cx="1282700" cy="254000"/>
          </a:xfrm>
          <a:prstGeom prst="rect">
            <a:avLst/>
          </a:prstGeom>
          <a:noFill/>
          <a:ln>
            <a:noFill/>
          </a:ln>
        </p:spPr>
        <p:txBody>
          <a:bodyPr anchorCtr="0" anchor="t" bIns="0" lIns="0" spcFirstLastPara="1" rIns="0" wrap="square" tIns="12700">
            <a:spAutoFit/>
          </a:bodyPr>
          <a:lstStyle/>
          <a:p>
            <a:pPr indent="-195580" lvl="0" marL="207645" marR="5080" rtl="0" algn="l">
              <a:lnSpc>
                <a:spcPct val="115399"/>
              </a:lnSpc>
              <a:spcBef>
                <a:spcPts val="0"/>
              </a:spcBef>
              <a:spcAft>
                <a:spcPts val="0"/>
              </a:spcAft>
              <a:buNone/>
            </a:pPr>
            <a:r>
              <a:rPr b="0" lang="en-US" sz="650">
                <a:solidFill>
                  <a:srgbClr val="58595B"/>
                </a:solidFill>
                <a:latin typeface="Arial"/>
                <a:ea typeface="Arial"/>
                <a:cs typeface="Arial"/>
                <a:sym typeface="Arial"/>
              </a:rPr>
              <a:t>12.5 예방, 감축, 재활용 및 재사용을 통해 폐기물 발생량 감축</a:t>
            </a:r>
            <a:endParaRPr sz="650">
              <a:latin typeface="Arial"/>
              <a:ea typeface="Arial"/>
              <a:cs typeface="Arial"/>
              <a:sym typeface="Arial"/>
            </a:endParaRPr>
          </a:p>
        </p:txBody>
      </p:sp>
      <p:sp>
        <p:nvSpPr>
          <p:cNvPr id="1031" name="Google Shape;1031;p16"/>
          <p:cNvSpPr txBox="1"/>
          <p:nvPr/>
        </p:nvSpPr>
        <p:spPr>
          <a:xfrm>
            <a:off x="7439300" y="4334411"/>
            <a:ext cx="1139825" cy="482600"/>
          </a:xfrm>
          <a:prstGeom prst="rect">
            <a:avLst/>
          </a:prstGeom>
          <a:noFill/>
          <a:ln>
            <a:noFill/>
          </a:ln>
        </p:spPr>
        <p:txBody>
          <a:bodyPr anchorCtr="0" anchor="t" bIns="0" lIns="0" spcFirstLastPara="1" rIns="0" wrap="square" tIns="12700">
            <a:spAutoFit/>
          </a:bodyPr>
          <a:lstStyle/>
          <a:p>
            <a:pPr indent="-41275" lvl="0" marL="55244" marR="17780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폐전자기기 및 사무용가구 자원순환사업 참여</a:t>
            </a:r>
            <a:endParaRPr sz="650">
              <a:latin typeface="Arial"/>
              <a:ea typeface="Arial"/>
              <a:cs typeface="Arial"/>
              <a:sym typeface="Arial"/>
            </a:endParaRPr>
          </a:p>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3대 서류 제공 프로세스 개선을 통한 종이 절감</a:t>
            </a:r>
            <a:endParaRPr sz="650">
              <a:latin typeface="Arial"/>
              <a:ea typeface="Arial"/>
              <a:cs typeface="Arial"/>
              <a:sym typeface="Arial"/>
            </a:endParaRPr>
          </a:p>
        </p:txBody>
      </p:sp>
      <p:sp>
        <p:nvSpPr>
          <p:cNvPr id="1032" name="Google Shape;1032;p16"/>
          <p:cNvSpPr txBox="1"/>
          <p:nvPr/>
        </p:nvSpPr>
        <p:spPr>
          <a:xfrm>
            <a:off x="8987301" y="4334411"/>
            <a:ext cx="1274445" cy="4826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회수한 PC 및 모니터 수</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 400대</a:t>
            </a:r>
            <a:endParaRPr sz="650">
              <a:latin typeface="Arial"/>
              <a:ea typeface="Arial"/>
              <a:cs typeface="Arial"/>
              <a:sym typeface="Arial"/>
            </a:endParaRPr>
          </a:p>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3대 서류 제공 프로세스 개선을 통한 종이 절감 효과 : 매월 200만장</a:t>
            </a:r>
            <a:endParaRPr sz="650">
              <a:latin typeface="Arial"/>
              <a:ea typeface="Arial"/>
              <a:cs typeface="Arial"/>
              <a:sym typeface="Arial"/>
            </a:endParaRPr>
          </a:p>
        </p:txBody>
      </p:sp>
      <p:sp>
        <p:nvSpPr>
          <p:cNvPr id="1033" name="Google Shape;1033;p16"/>
          <p:cNvSpPr txBox="1"/>
          <p:nvPr/>
        </p:nvSpPr>
        <p:spPr>
          <a:xfrm>
            <a:off x="5315300" y="5024710"/>
            <a:ext cx="513715"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13. 기후변화 대응</a:t>
            </a:r>
            <a:endParaRPr sz="650">
              <a:latin typeface="Arial"/>
              <a:ea typeface="Arial"/>
              <a:cs typeface="Arial"/>
              <a:sym typeface="Arial"/>
            </a:endParaRPr>
          </a:p>
        </p:txBody>
      </p:sp>
      <p:sp>
        <p:nvSpPr>
          <p:cNvPr id="1034" name="Google Shape;1034;p16"/>
          <p:cNvSpPr txBox="1"/>
          <p:nvPr/>
        </p:nvSpPr>
        <p:spPr>
          <a:xfrm>
            <a:off x="6071301" y="5024710"/>
            <a:ext cx="1041400" cy="254000"/>
          </a:xfrm>
          <a:prstGeom prst="rect">
            <a:avLst/>
          </a:prstGeom>
          <a:noFill/>
          <a:ln>
            <a:noFill/>
          </a:ln>
        </p:spPr>
        <p:txBody>
          <a:bodyPr anchorCtr="0" anchor="t" bIns="0" lIns="0" spcFirstLastPara="1" rIns="0" wrap="square" tIns="12700">
            <a:spAutoFit/>
          </a:bodyPr>
          <a:lstStyle/>
          <a:p>
            <a:pPr indent="-195580" lvl="0" marL="207645" marR="5080" rtl="0" algn="l">
              <a:lnSpc>
                <a:spcPct val="115399"/>
              </a:lnSpc>
              <a:spcBef>
                <a:spcPts val="0"/>
              </a:spcBef>
              <a:spcAft>
                <a:spcPts val="0"/>
              </a:spcAft>
              <a:buNone/>
            </a:pPr>
            <a:r>
              <a:rPr b="0" lang="en-US" sz="650">
                <a:solidFill>
                  <a:srgbClr val="58595B"/>
                </a:solidFill>
                <a:latin typeface="Arial"/>
                <a:ea typeface="Arial"/>
                <a:cs typeface="Arial"/>
                <a:sym typeface="Arial"/>
              </a:rPr>
              <a:t>13.2 기후변화에 대한 조치를 전략 및 계획에 통합</a:t>
            </a:r>
            <a:endParaRPr sz="650">
              <a:latin typeface="Arial"/>
              <a:ea typeface="Arial"/>
              <a:cs typeface="Arial"/>
              <a:sym typeface="Arial"/>
            </a:endParaRPr>
          </a:p>
        </p:txBody>
      </p:sp>
      <p:pic>
        <p:nvPicPr>
          <p:cNvPr id="1035" name="Google Shape;1035;p16"/>
          <p:cNvPicPr preferRelativeResize="0"/>
          <p:nvPr/>
        </p:nvPicPr>
        <p:blipFill rotWithShape="1">
          <a:blip r:embed="rId14">
            <a:alphaModFix/>
          </a:blip>
          <a:srcRect b="0" l="0" r="0" t="0"/>
          <a:stretch/>
        </p:blipFill>
        <p:spPr>
          <a:xfrm>
            <a:off x="8468686" y="5068525"/>
            <a:ext cx="76200" cy="66675"/>
          </a:xfrm>
          <a:prstGeom prst="rect">
            <a:avLst/>
          </a:prstGeom>
          <a:noFill/>
          <a:ln>
            <a:noFill/>
          </a:ln>
        </p:spPr>
      </p:pic>
      <p:sp>
        <p:nvSpPr>
          <p:cNvPr id="1036" name="Google Shape;1036;p16"/>
          <p:cNvSpPr txBox="1"/>
          <p:nvPr/>
        </p:nvSpPr>
        <p:spPr>
          <a:xfrm>
            <a:off x="7439300" y="4910410"/>
            <a:ext cx="1332230" cy="4826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신한금융그룹의 탄소중립금융전략인 Zero Carbon Drive의 일환 로 화석연료 익스포저 감축 및 전환 로드맵 수립</a:t>
            </a:r>
            <a:endParaRPr sz="650">
              <a:latin typeface="Arial"/>
              <a:ea typeface="Arial"/>
              <a:cs typeface="Arial"/>
              <a:sym typeface="Arial"/>
            </a:endParaRPr>
          </a:p>
        </p:txBody>
      </p:sp>
      <p:sp>
        <p:nvSpPr>
          <p:cNvPr id="1037" name="Google Shape;1037;p16"/>
          <p:cNvSpPr txBox="1"/>
          <p:nvPr/>
        </p:nvSpPr>
        <p:spPr>
          <a:xfrm>
            <a:off x="8987301" y="5024710"/>
            <a:ext cx="1226820"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화석연료 익스포저 감축률</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 2022년 말 대비 약 11%</a:t>
            </a:r>
            <a:endParaRPr sz="650">
              <a:latin typeface="Arial"/>
              <a:ea typeface="Arial"/>
              <a:cs typeface="Arial"/>
              <a:sym typeface="Arial"/>
            </a:endParaRPr>
          </a:p>
        </p:txBody>
      </p:sp>
      <p:sp>
        <p:nvSpPr>
          <p:cNvPr id="1038" name="Google Shape;1038;p16"/>
          <p:cNvSpPr txBox="1"/>
          <p:nvPr/>
        </p:nvSpPr>
        <p:spPr>
          <a:xfrm>
            <a:off x="5315300" y="5465710"/>
            <a:ext cx="436245" cy="254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Goal 15. 육상 생태계</a:t>
            </a:r>
            <a:endParaRPr sz="650">
              <a:latin typeface="Arial"/>
              <a:ea typeface="Arial"/>
              <a:cs typeface="Arial"/>
              <a:sym typeface="Arial"/>
            </a:endParaRPr>
          </a:p>
        </p:txBody>
      </p:sp>
      <p:sp>
        <p:nvSpPr>
          <p:cNvPr id="1039" name="Google Shape;1039;p16"/>
          <p:cNvSpPr txBox="1"/>
          <p:nvPr/>
        </p:nvSpPr>
        <p:spPr>
          <a:xfrm>
            <a:off x="6071301" y="5465710"/>
            <a:ext cx="1041400" cy="254000"/>
          </a:xfrm>
          <a:prstGeom prst="rect">
            <a:avLst/>
          </a:prstGeom>
          <a:noFill/>
          <a:ln>
            <a:noFill/>
          </a:ln>
        </p:spPr>
        <p:txBody>
          <a:bodyPr anchorCtr="0" anchor="t" bIns="0" lIns="0" spcFirstLastPara="1" rIns="0" wrap="square" tIns="12700">
            <a:spAutoFit/>
          </a:bodyPr>
          <a:lstStyle/>
          <a:p>
            <a:pPr indent="-195580" lvl="0" marL="207645" marR="5080" rtl="0" algn="l">
              <a:lnSpc>
                <a:spcPct val="115399"/>
              </a:lnSpc>
              <a:spcBef>
                <a:spcPts val="0"/>
              </a:spcBef>
              <a:spcAft>
                <a:spcPts val="0"/>
              </a:spcAft>
              <a:buNone/>
            </a:pPr>
            <a:r>
              <a:rPr b="0" lang="en-US" sz="650">
                <a:solidFill>
                  <a:srgbClr val="58595B"/>
                </a:solidFill>
                <a:latin typeface="Arial"/>
                <a:ea typeface="Arial"/>
                <a:cs typeface="Arial"/>
                <a:sym typeface="Arial"/>
              </a:rPr>
              <a:t>15.2 산림에 대한 지속가능한 관리 이행 도모</a:t>
            </a:r>
            <a:endParaRPr sz="650">
              <a:latin typeface="Arial"/>
              <a:ea typeface="Arial"/>
              <a:cs typeface="Arial"/>
              <a:sym typeface="Arial"/>
            </a:endParaRPr>
          </a:p>
        </p:txBody>
      </p:sp>
      <p:sp>
        <p:nvSpPr>
          <p:cNvPr id="1040" name="Google Shape;1040;p16"/>
          <p:cNvSpPr txBox="1"/>
          <p:nvPr/>
        </p:nvSpPr>
        <p:spPr>
          <a:xfrm>
            <a:off x="7439300" y="5538100"/>
            <a:ext cx="1066800" cy="124460"/>
          </a:xfrm>
          <a:prstGeom prst="rect">
            <a:avLst/>
          </a:prstGeom>
          <a:noFill/>
          <a:ln>
            <a:noFill/>
          </a:ln>
        </p:spPr>
        <p:txBody>
          <a:bodyPr anchorCtr="0" anchor="t" bIns="0" lIns="0" spcFirstLastPara="1" rIns="0" wrap="square" tIns="12700">
            <a:spAutoFit/>
          </a:bodyPr>
          <a:lstStyle/>
          <a:p>
            <a:pPr indent="-41275" lvl="0" marL="55244" rtl="0" algn="l">
              <a:lnSpc>
                <a:spcPct val="1000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지역사회 숲조성 캠페인 추진</a:t>
            </a:r>
            <a:endParaRPr sz="650">
              <a:latin typeface="Arial"/>
              <a:ea typeface="Arial"/>
              <a:cs typeface="Arial"/>
              <a:sym typeface="Arial"/>
            </a:endParaRPr>
          </a:p>
        </p:txBody>
      </p:sp>
      <p:sp>
        <p:nvSpPr>
          <p:cNvPr id="1041" name="Google Shape;1041;p16"/>
          <p:cNvSpPr txBox="1"/>
          <p:nvPr/>
        </p:nvSpPr>
        <p:spPr>
          <a:xfrm>
            <a:off x="8987301" y="5538100"/>
            <a:ext cx="1209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지역사회 숲 조성 수 : 2건</a:t>
            </a:r>
            <a:endParaRPr sz="650">
              <a:latin typeface="Arial"/>
              <a:ea typeface="Arial"/>
              <a:cs typeface="Arial"/>
              <a:sym typeface="Arial"/>
            </a:endParaRPr>
          </a:p>
        </p:txBody>
      </p:sp>
      <p:sp>
        <p:nvSpPr>
          <p:cNvPr id="1042" name="Google Shape;1042;p16"/>
          <p:cNvSpPr txBox="1"/>
          <p:nvPr/>
        </p:nvSpPr>
        <p:spPr>
          <a:xfrm>
            <a:off x="6071301" y="5888710"/>
            <a:ext cx="1041400" cy="254000"/>
          </a:xfrm>
          <a:prstGeom prst="rect">
            <a:avLst/>
          </a:prstGeom>
          <a:noFill/>
          <a:ln>
            <a:noFill/>
          </a:ln>
        </p:spPr>
        <p:txBody>
          <a:bodyPr anchorCtr="0" anchor="t" bIns="0" lIns="0" spcFirstLastPara="1" rIns="0" wrap="square" tIns="12700">
            <a:spAutoFit/>
          </a:bodyPr>
          <a:lstStyle/>
          <a:p>
            <a:pPr indent="-195580" lvl="0" marL="207645" marR="5080" rtl="0" algn="l">
              <a:lnSpc>
                <a:spcPct val="115399"/>
              </a:lnSpc>
              <a:spcBef>
                <a:spcPts val="0"/>
              </a:spcBef>
              <a:spcAft>
                <a:spcPts val="0"/>
              </a:spcAft>
              <a:buNone/>
            </a:pPr>
            <a:r>
              <a:rPr b="0" lang="en-US" sz="650">
                <a:solidFill>
                  <a:srgbClr val="58595B"/>
                </a:solidFill>
                <a:latin typeface="Arial"/>
                <a:ea typeface="Arial"/>
                <a:cs typeface="Arial"/>
                <a:sym typeface="Arial"/>
              </a:rPr>
              <a:t>16.5 모든 형태의 부정부패와 뇌물수수를 대폭 감소</a:t>
            </a:r>
            <a:endParaRPr sz="650">
              <a:latin typeface="Arial"/>
              <a:ea typeface="Arial"/>
              <a:cs typeface="Arial"/>
              <a:sym typeface="Arial"/>
            </a:endParaRPr>
          </a:p>
        </p:txBody>
      </p:sp>
      <p:sp>
        <p:nvSpPr>
          <p:cNvPr id="1043" name="Google Shape;1043;p16"/>
          <p:cNvSpPr txBox="1"/>
          <p:nvPr/>
        </p:nvSpPr>
        <p:spPr>
          <a:xfrm>
            <a:off x="7439300" y="5774410"/>
            <a:ext cx="1243965" cy="4826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윤리준법 및 내부통제 업무 수행을 위한 내부통제 거버넌스 강화</a:t>
            </a:r>
            <a:endParaRPr sz="650">
              <a:latin typeface="Arial"/>
              <a:ea typeface="Arial"/>
              <a:cs typeface="Arial"/>
              <a:sym typeface="Arial"/>
            </a:endParaRPr>
          </a:p>
          <a:p>
            <a:pPr indent="-41275" lvl="0" marL="55244" marR="8255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임직원 대상 윤리준법 경영 실천 프로그램 운영</a:t>
            </a:r>
            <a:endParaRPr sz="650">
              <a:latin typeface="Arial"/>
              <a:ea typeface="Arial"/>
              <a:cs typeface="Arial"/>
              <a:sym typeface="Arial"/>
            </a:endParaRPr>
          </a:p>
        </p:txBody>
      </p:sp>
      <p:sp>
        <p:nvSpPr>
          <p:cNvPr id="1044" name="Google Shape;1044;p16"/>
          <p:cNvSpPr txBox="1"/>
          <p:nvPr/>
        </p:nvSpPr>
        <p:spPr>
          <a:xfrm>
            <a:off x="8987301" y="5774410"/>
            <a:ext cx="1271270" cy="4826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임직원 실천 서약 서명 비율</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 100%</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2024년 윤리 및 준법 경영 강화</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 준법경영팀 신설</a:t>
            </a:r>
            <a:endParaRPr sz="650">
              <a:latin typeface="Arial"/>
              <a:ea typeface="Arial"/>
              <a:cs typeface="Arial"/>
              <a:sym typeface="Arial"/>
            </a:endParaRPr>
          </a:p>
        </p:txBody>
      </p:sp>
      <p:sp>
        <p:nvSpPr>
          <p:cNvPr id="1045" name="Google Shape;1045;p16"/>
          <p:cNvSpPr txBox="1"/>
          <p:nvPr/>
        </p:nvSpPr>
        <p:spPr>
          <a:xfrm>
            <a:off x="6071301" y="6356710"/>
            <a:ext cx="1110615" cy="254000"/>
          </a:xfrm>
          <a:prstGeom prst="rect">
            <a:avLst/>
          </a:prstGeom>
          <a:noFill/>
          <a:ln>
            <a:noFill/>
          </a:ln>
        </p:spPr>
        <p:txBody>
          <a:bodyPr anchorCtr="0" anchor="t" bIns="0" lIns="0" spcFirstLastPara="1" rIns="0" wrap="square" tIns="12700">
            <a:spAutoFit/>
          </a:bodyPr>
          <a:lstStyle/>
          <a:p>
            <a:pPr indent="-187325" lvl="0" marL="199390" marR="5080" rtl="0" algn="l">
              <a:lnSpc>
                <a:spcPct val="115399"/>
              </a:lnSpc>
              <a:spcBef>
                <a:spcPts val="0"/>
              </a:spcBef>
              <a:spcAft>
                <a:spcPts val="0"/>
              </a:spcAft>
              <a:buNone/>
            </a:pPr>
            <a:r>
              <a:rPr b="0" lang="en-US" sz="650">
                <a:solidFill>
                  <a:srgbClr val="58595B"/>
                </a:solidFill>
                <a:latin typeface="Arial"/>
                <a:ea typeface="Arial"/>
                <a:cs typeface="Arial"/>
                <a:sym typeface="Arial"/>
              </a:rPr>
              <a:t>17.4 지속가능발전을 위한 정책 일관성 강화</a:t>
            </a:r>
            <a:endParaRPr sz="650">
              <a:latin typeface="Arial"/>
              <a:ea typeface="Arial"/>
              <a:cs typeface="Arial"/>
              <a:sym typeface="Arial"/>
            </a:endParaRPr>
          </a:p>
        </p:txBody>
      </p:sp>
      <p:sp>
        <p:nvSpPr>
          <p:cNvPr id="1046" name="Google Shape;1046;p16"/>
          <p:cNvSpPr txBox="1"/>
          <p:nvPr/>
        </p:nvSpPr>
        <p:spPr>
          <a:xfrm>
            <a:off x="7439300" y="6356710"/>
            <a:ext cx="1094105" cy="254000"/>
          </a:xfrm>
          <a:prstGeom prst="rect">
            <a:avLst/>
          </a:prstGeom>
          <a:noFill/>
          <a:ln>
            <a:noFill/>
          </a:ln>
        </p:spPr>
        <p:txBody>
          <a:bodyPr anchorCtr="0" anchor="t" bIns="0" lIns="0" spcFirstLastPara="1" rIns="0" wrap="square" tIns="12700">
            <a:spAutoFit/>
          </a:bodyPr>
          <a:lstStyle/>
          <a:p>
            <a:pPr indent="-41275" lvl="0" marL="55244" marR="5080" rtl="0" algn="l">
              <a:lnSpc>
                <a:spcPct val="115399"/>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ESG 위원회를 통한 ESG 경영 관리 감독 진행</a:t>
            </a:r>
            <a:endParaRPr sz="650">
              <a:latin typeface="Arial"/>
              <a:ea typeface="Arial"/>
              <a:cs typeface="Arial"/>
              <a:sym typeface="Arial"/>
            </a:endParaRPr>
          </a:p>
        </p:txBody>
      </p:sp>
      <p:sp>
        <p:nvSpPr>
          <p:cNvPr id="1047" name="Google Shape;1047;p16"/>
          <p:cNvSpPr txBox="1"/>
          <p:nvPr/>
        </p:nvSpPr>
        <p:spPr>
          <a:xfrm>
            <a:off x="8987301" y="6371950"/>
            <a:ext cx="121221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ESG 위원회 개최 수 : 6회</a:t>
            </a:r>
            <a:endParaRPr sz="650">
              <a:latin typeface="Arial"/>
              <a:ea typeface="Arial"/>
              <a:cs typeface="Arial"/>
              <a:sym typeface="Arial"/>
            </a:endParaRPr>
          </a:p>
        </p:txBody>
      </p:sp>
      <p:sp>
        <p:nvSpPr>
          <p:cNvPr id="1048" name="Google Shape;1048;p1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16</a:t>
            </a:r>
            <a:endParaRPr sz="900">
              <a:latin typeface="Malgun Gothic"/>
              <a:ea typeface="Malgun Gothic"/>
              <a:cs typeface="Malgun Gothic"/>
              <a:sym typeface="Malgun Gothic"/>
            </a:endParaRPr>
          </a:p>
        </p:txBody>
      </p:sp>
      <p:pic>
        <p:nvPicPr>
          <p:cNvPr id="1049" name="Google Shape;1049;p16"/>
          <p:cNvPicPr preferRelativeResize="0"/>
          <p:nvPr/>
        </p:nvPicPr>
        <p:blipFill rotWithShape="1">
          <a:blip r:embed="rId15">
            <a:alphaModFix/>
          </a:blip>
          <a:srcRect b="0" l="0" r="0" t="0"/>
          <a:stretch/>
        </p:blipFill>
        <p:spPr>
          <a:xfrm>
            <a:off x="431999" y="6464984"/>
            <a:ext cx="231013" cy="231013"/>
          </a:xfrm>
          <a:prstGeom prst="rect">
            <a:avLst/>
          </a:prstGeom>
          <a:noFill/>
          <a:ln>
            <a:noFill/>
          </a:ln>
        </p:spPr>
      </p:pic>
      <p:pic>
        <p:nvPicPr>
          <p:cNvPr id="1050" name="Google Shape;1050;p16"/>
          <p:cNvPicPr preferRelativeResize="0"/>
          <p:nvPr/>
        </p:nvPicPr>
        <p:blipFill rotWithShape="1">
          <a:blip r:embed="rId16">
            <a:alphaModFix/>
          </a:blip>
          <a:srcRect b="0" l="0" r="0" t="0"/>
          <a:stretch/>
        </p:blipFill>
        <p:spPr>
          <a:xfrm>
            <a:off x="431999" y="6167054"/>
            <a:ext cx="231013" cy="231012"/>
          </a:xfrm>
          <a:prstGeom prst="rect">
            <a:avLst/>
          </a:prstGeom>
          <a:noFill/>
          <a:ln>
            <a:noFill/>
          </a:ln>
        </p:spPr>
      </p:pic>
      <p:pic>
        <p:nvPicPr>
          <p:cNvPr id="1051" name="Google Shape;1051;p16"/>
          <p:cNvPicPr preferRelativeResize="0"/>
          <p:nvPr/>
        </p:nvPicPr>
        <p:blipFill rotWithShape="1">
          <a:blip r:embed="rId17">
            <a:alphaModFix/>
          </a:blip>
          <a:srcRect b="0" l="0" r="0" t="0"/>
          <a:stretch/>
        </p:blipFill>
        <p:spPr>
          <a:xfrm>
            <a:off x="431999" y="5730434"/>
            <a:ext cx="231013" cy="231013"/>
          </a:xfrm>
          <a:prstGeom prst="rect">
            <a:avLst/>
          </a:prstGeom>
          <a:noFill/>
          <a:ln>
            <a:noFill/>
          </a:ln>
        </p:spPr>
      </p:pic>
      <p:pic>
        <p:nvPicPr>
          <p:cNvPr id="1052" name="Google Shape;1052;p16"/>
          <p:cNvPicPr preferRelativeResize="0"/>
          <p:nvPr/>
        </p:nvPicPr>
        <p:blipFill rotWithShape="1">
          <a:blip r:embed="rId18">
            <a:alphaModFix/>
          </a:blip>
          <a:srcRect b="0" l="0" r="0" t="0"/>
          <a:stretch/>
        </p:blipFill>
        <p:spPr>
          <a:xfrm>
            <a:off x="431999" y="5432504"/>
            <a:ext cx="231013" cy="231012"/>
          </a:xfrm>
          <a:prstGeom prst="rect">
            <a:avLst/>
          </a:prstGeom>
          <a:noFill/>
          <a:ln>
            <a:noFill/>
          </a:ln>
        </p:spPr>
      </p:pic>
      <p:sp>
        <p:nvSpPr>
          <p:cNvPr id="1053" name="Google Shape;1053;p1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7" name="Shape 1057"/>
        <p:cNvGrpSpPr/>
        <p:nvPr/>
      </p:nvGrpSpPr>
      <p:grpSpPr>
        <a:xfrm>
          <a:off x="0" y="0"/>
          <a:ext cx="0" cy="0"/>
          <a:chOff x="0" y="0"/>
          <a:chExt cx="0" cy="0"/>
        </a:xfrm>
      </p:grpSpPr>
      <p:graphicFrame>
        <p:nvGraphicFramePr>
          <p:cNvPr id="1058" name="Google Shape;1058;p1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075">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8">
                            <a:extLst>
                              <a:ext uri="{A12FA001-AC4F-418D-AE19-62706E023703}">
                                <ahyp:hlinkClr val="tx"/>
                              </a:ext>
                            </a:extLst>
                          </a:hlinkClick>
                        </a:rPr>
                        <a:t>이해관계자 참여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059" name="Google Shape;1059;p17"/>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이해관계자 참여</a:t>
            </a:r>
            <a:endParaRPr/>
          </a:p>
        </p:txBody>
      </p:sp>
      <p:grpSp>
        <p:nvGrpSpPr>
          <p:cNvPr id="1060" name="Google Shape;1060;p17"/>
          <p:cNvGrpSpPr/>
          <p:nvPr/>
        </p:nvGrpSpPr>
        <p:grpSpPr>
          <a:xfrm>
            <a:off x="2339987" y="1644434"/>
            <a:ext cx="2484120" cy="3810"/>
            <a:chOff x="2339987" y="1644434"/>
            <a:chExt cx="2484120" cy="3810"/>
          </a:xfrm>
        </p:grpSpPr>
        <p:sp>
          <p:nvSpPr>
            <p:cNvPr id="1061" name="Google Shape;1061;p17"/>
            <p:cNvSpPr/>
            <p:nvPr/>
          </p:nvSpPr>
          <p:spPr>
            <a:xfrm>
              <a:off x="2349535"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2" name="Google Shape;1062;p17"/>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63" name="Google Shape;1063;p17"/>
          <p:cNvSpPr txBox="1"/>
          <p:nvPr/>
        </p:nvSpPr>
        <p:spPr>
          <a:xfrm>
            <a:off x="2327299" y="1413418"/>
            <a:ext cx="183642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신한라이프 이해관계자 참여 정책</a:t>
            </a:r>
            <a:endParaRPr sz="950">
              <a:latin typeface="Malgun Gothic"/>
              <a:ea typeface="Malgun Gothic"/>
              <a:cs typeface="Malgun Gothic"/>
              <a:sym typeface="Malgun Gothic"/>
            </a:endParaRPr>
          </a:p>
        </p:txBody>
      </p:sp>
      <p:pic>
        <p:nvPicPr>
          <p:cNvPr id="1064" name="Google Shape;1064;p17"/>
          <p:cNvPicPr preferRelativeResize="0"/>
          <p:nvPr/>
        </p:nvPicPr>
        <p:blipFill rotWithShape="1">
          <a:blip r:embed="rId13">
            <a:alphaModFix/>
          </a:blip>
          <a:srcRect b="0" l="0" r="0" t="0"/>
          <a:stretch/>
        </p:blipFill>
        <p:spPr>
          <a:xfrm>
            <a:off x="3164853" y="2913288"/>
            <a:ext cx="98424" cy="82549"/>
          </a:xfrm>
          <a:prstGeom prst="rect">
            <a:avLst/>
          </a:prstGeom>
          <a:noFill/>
          <a:ln>
            <a:noFill/>
          </a:ln>
        </p:spPr>
      </p:pic>
      <p:graphicFrame>
        <p:nvGraphicFramePr>
          <p:cNvPr id="1065" name="Google Shape;1065;p17"/>
          <p:cNvGraphicFramePr/>
          <p:nvPr/>
        </p:nvGraphicFramePr>
        <p:xfrm>
          <a:off x="5328000" y="1817998"/>
          <a:ext cx="3000000" cy="3000000"/>
        </p:xfrm>
        <a:graphic>
          <a:graphicData uri="http://schemas.openxmlformats.org/drawingml/2006/table">
            <a:tbl>
              <a:tblPr bandRow="1" firstRow="1">
                <a:noFill/>
                <a:tableStyleId>{C31ADFB9-D814-4208-886B-9652E2F75FA4}</a:tableStyleId>
              </a:tblPr>
              <a:tblGrid>
                <a:gridCol w="972175"/>
                <a:gridCol w="72400"/>
                <a:gridCol w="1116325"/>
                <a:gridCol w="72400"/>
                <a:gridCol w="1332225"/>
                <a:gridCol w="72400"/>
                <a:gridCol w="1332225"/>
              </a:tblGrid>
              <a:tr h="197475">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이해관계자</a:t>
                      </a:r>
                      <a:endParaRPr sz="750" u="none" cap="none" strike="noStrike">
                        <a:latin typeface="Arial"/>
                        <a:ea typeface="Arial"/>
                        <a:cs typeface="Arial"/>
                        <a:sym typeface="Arial"/>
                      </a:endParaRPr>
                    </a:p>
                  </a:txBody>
                  <a:tcPr marT="323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관심이슈</a:t>
                      </a:r>
                      <a:endParaRPr sz="750" u="none" cap="none" strike="noStrike">
                        <a:latin typeface="Arial"/>
                        <a:ea typeface="Arial"/>
                        <a:cs typeface="Arial"/>
                        <a:sym typeface="Arial"/>
                      </a:endParaRPr>
                    </a:p>
                  </a:txBody>
                  <a:tcPr marT="323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소통채널</a:t>
                      </a:r>
                      <a:endParaRPr sz="750" u="none" cap="none" strike="noStrike">
                        <a:latin typeface="Arial"/>
                        <a:ea typeface="Arial"/>
                        <a:cs typeface="Arial"/>
                        <a:sym typeface="Arial"/>
                      </a:endParaRPr>
                    </a:p>
                  </a:txBody>
                  <a:tcPr marT="323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대응활동</a:t>
                      </a:r>
                      <a:endParaRPr sz="750" u="none" cap="none" strike="noStrike">
                        <a:latin typeface="Arial"/>
                        <a:ea typeface="Arial"/>
                        <a:cs typeface="Arial"/>
                        <a:sym typeface="Arial"/>
                      </a:endParaRPr>
                    </a:p>
                  </a:txBody>
                  <a:tcPr marT="323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105282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임직원</a:t>
                      </a:r>
                      <a:endParaRPr sz="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105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01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일과 삶의 균형</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임직원 역량 강화</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인권 존중</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수평적 조직문화</a:t>
                      </a:r>
                      <a:endParaRPr sz="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85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01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노사협의회</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사내동호회</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고충처리센터</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조직문화 개선 프로그램</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사내 제안 프로그램</a:t>
                      </a:r>
                      <a:endParaRPr sz="700" u="none" cap="none" strike="noStrike">
                        <a:latin typeface="Arial"/>
                        <a:ea typeface="Arial"/>
                        <a:cs typeface="Arial"/>
                        <a:sym typeface="Arial"/>
                      </a:endParaRPr>
                    </a:p>
                    <a:p>
                      <a:pPr indent="-44450" lvl="0" marL="45720" marR="0" rtl="0" algn="l">
                        <a:lnSpc>
                          <a:spcPct val="109285"/>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CEO 소통프로그램</a:t>
                      </a:r>
                      <a:endParaRPr sz="700" u="none" cap="none" strike="noStrike">
                        <a:latin typeface="Arial"/>
                        <a:ea typeface="Arial"/>
                        <a:cs typeface="Arial"/>
                        <a:sym typeface="Arial"/>
                      </a:endParaRPr>
                    </a:p>
                    <a:p>
                      <a:pPr indent="0" lvl="0" marL="0" marR="0" rtl="0" algn="l">
                        <a:lnSpc>
                          <a:spcPct val="110625"/>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01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역량강화 교육</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직원 행복 프로그램 운영</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인권 보호 및 증진 활동</a:t>
                      </a:r>
                      <a:endParaRPr sz="700" u="none" cap="none" strike="noStrike">
                        <a:latin typeface="Arial"/>
                        <a:ea typeface="Arial"/>
                        <a:cs typeface="Arial"/>
                        <a:sym typeface="Arial"/>
                      </a:endParaRPr>
                    </a:p>
                    <a:p>
                      <a:pPr indent="-44450" lvl="0" marL="45720" marR="536575"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구성원 호칭 변경, 자율 복장제 도입 등</a:t>
                      </a:r>
                      <a:endParaRPr sz="700" u="none" cap="none" strike="noStrike">
                        <a:latin typeface="Arial"/>
                        <a:ea typeface="Arial"/>
                        <a:cs typeface="Arial"/>
                        <a:sym typeface="Arial"/>
                      </a:endParaRPr>
                    </a:p>
                    <a:p>
                      <a:pPr indent="0" lvl="0" marL="0" marR="0" rtl="0" algn="l">
                        <a:lnSpc>
                          <a:spcPct val="100000"/>
                        </a:lnSpc>
                        <a:spcBef>
                          <a:spcPts val="3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0175" marB="0" marR="0" marL="0">
                    <a:lnT cap="flat" cmpd="sng" w="9525">
                      <a:solidFill>
                        <a:srgbClr val="6F5DCF"/>
                      </a:solidFill>
                      <a:prstDash val="solid"/>
                      <a:round/>
                      <a:headEnd len="sm" w="sm" type="none"/>
                      <a:tailEnd len="sm" w="sm" type="none"/>
                    </a:lnT>
                  </a:tcPr>
                </a:tc>
              </a:tr>
              <a:tr h="38672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FC</a:t>
                      </a:r>
                      <a:endParaRPr sz="700" u="none" cap="none" strike="noStrike">
                        <a:latin typeface="Arial"/>
                        <a:ea typeface="Arial"/>
                        <a:cs typeface="Arial"/>
                        <a:sym typeface="Arial"/>
                      </a:endParaRPr>
                    </a:p>
                  </a:txBody>
                  <a:tcPr marT="45075"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역량 강화</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활동 지원</a:t>
                      </a:r>
                      <a:endParaRPr sz="700" u="none" cap="none" strike="noStrike">
                        <a:latin typeface="Arial"/>
                        <a:ea typeface="Arial"/>
                        <a:cs typeface="Arial"/>
                        <a:sym typeface="Arial"/>
                      </a:endParaRPr>
                    </a:p>
                  </a:txBody>
                  <a:tcPr marT="45075"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대상 교육</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영업지원시스템</a:t>
                      </a:r>
                      <a:endParaRPr sz="700" u="none" cap="none" strike="noStrike">
                        <a:latin typeface="Arial"/>
                        <a:ea typeface="Arial"/>
                        <a:cs typeface="Arial"/>
                        <a:sym typeface="Arial"/>
                      </a:endParaRPr>
                    </a:p>
                  </a:txBody>
                  <a:tcPr marT="45075"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온/오프라인 교육 프로그램</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FC 영업지원시스템 운영</a:t>
                      </a:r>
                      <a:endParaRPr sz="700" u="none" cap="none" strike="noStrike">
                        <a:latin typeface="Arial"/>
                        <a:ea typeface="Arial"/>
                        <a:cs typeface="Arial"/>
                        <a:sym typeface="Arial"/>
                      </a:endParaRPr>
                    </a:p>
                  </a:txBody>
                  <a:tcPr marT="45075" marB="0" marR="0" marL="0">
                    <a:lnB cap="flat" cmpd="sng" w="9525">
                      <a:solidFill>
                        <a:srgbClr val="6F5DCF"/>
                      </a:solidFill>
                      <a:prstDash val="solid"/>
                      <a:round/>
                      <a:headEnd len="sm" w="sm" type="none"/>
                      <a:tailEnd len="sm" w="sm" type="none"/>
                    </a:lnB>
                  </a:tcPr>
                </a:tc>
              </a:tr>
              <a:tr h="129540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고객</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 중심 상품 및 서비스</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 의견 청취</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 참여 강화</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개인정보보호</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금융 취약계층 포용</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찾아가는 고객간담회</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고객컨설턴트</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온오프라인 고객 참여 제도</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고객플라자</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모바일 앱 소비자 포털</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홈페이지</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유튜브 채널</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상품인식조사</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261620"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 의견을 반영한 상품 및 서비스 기획</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 소통 및 갈등해결</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소비자중심경영(CCM) 인증</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데이터 보안 강화</a:t>
                      </a:r>
                      <a:endParaRPr sz="700" u="none" cap="none" strike="noStrike">
                        <a:latin typeface="Arial"/>
                        <a:ea typeface="Arial"/>
                        <a:cs typeface="Arial"/>
                        <a:sym typeface="Arial"/>
                      </a:endParaRPr>
                    </a:p>
                    <a:p>
                      <a:pPr indent="-44450" lvl="0" marL="4572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취약계층 맞춤형 콜센터</a:t>
                      </a:r>
                      <a:endParaRPr sz="700" u="none" cap="none" strike="noStrike">
                        <a:latin typeface="Arial"/>
                        <a:ea typeface="Arial"/>
                        <a:cs typeface="Arial"/>
                        <a:sym typeface="Arial"/>
                      </a:endParaRPr>
                    </a:p>
                  </a:txBody>
                  <a:tcPr marT="571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57595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정부 및 공공기관</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법규 및 규제 준수</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민관협력 파트너십</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ESG 정보공시</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홈페이지</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보험업계 내 협의체</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ESG성과보고서</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윤리강령 준수 및 교육</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협회 및 업계 네트워크 구축</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ESG성과보고서 발간 지속</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61150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지역사회</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사회공헌 확대</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지역사회 상생</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홈페이지</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신한라이프빛나는재단</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임직원 봉사단</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사회공헌 프로그램 개발</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사회공헌 프로그램 운영</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719450">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주주 및 투자자</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투명한 정보공개</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기업가치 제고</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건전한 지배구조</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 관리</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홈페이지</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주요 정기보고</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4572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투명한 경영공시</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 모니터링/대응 프로세스</a:t>
                      </a:r>
                      <a:endParaRPr sz="700" u="none" cap="none" strike="noStrike">
                        <a:latin typeface="Arial"/>
                        <a:ea typeface="Arial"/>
                        <a:cs typeface="Arial"/>
                        <a:sym typeface="Arial"/>
                      </a:endParaRPr>
                    </a:p>
                    <a:p>
                      <a:pPr indent="-44450" lvl="0" marL="4572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 유형별 관리</a:t>
                      </a:r>
                      <a:endParaRPr sz="700" u="none" cap="none" strike="noStrike">
                        <a:latin typeface="Arial"/>
                        <a:ea typeface="Arial"/>
                        <a:cs typeface="Arial"/>
                        <a:sym typeface="Arial"/>
                      </a:endParaRPr>
                    </a:p>
                  </a:txBody>
                  <a:tcPr marT="901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bl>
          </a:graphicData>
        </a:graphic>
      </p:graphicFrame>
      <p:pic>
        <p:nvPicPr>
          <p:cNvPr id="1066" name="Google Shape;1066;p17"/>
          <p:cNvPicPr preferRelativeResize="0"/>
          <p:nvPr/>
        </p:nvPicPr>
        <p:blipFill rotWithShape="1">
          <a:blip r:embed="rId13">
            <a:alphaModFix/>
          </a:blip>
          <a:srcRect b="0" l="0" r="0" t="0"/>
          <a:stretch/>
        </p:blipFill>
        <p:spPr>
          <a:xfrm>
            <a:off x="3289321" y="3643792"/>
            <a:ext cx="98424" cy="82549"/>
          </a:xfrm>
          <a:prstGeom prst="rect">
            <a:avLst/>
          </a:prstGeom>
          <a:noFill/>
          <a:ln>
            <a:noFill/>
          </a:ln>
        </p:spPr>
      </p:pic>
      <p:sp>
        <p:nvSpPr>
          <p:cNvPr id="1067" name="Google Shape;1067;p17"/>
          <p:cNvSpPr txBox="1"/>
          <p:nvPr/>
        </p:nvSpPr>
        <p:spPr>
          <a:xfrm>
            <a:off x="2327299" y="1725838"/>
            <a:ext cx="2509520" cy="2588895"/>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ESG 경영에 있어 이해관계자 참여와 소통의 중요성을 인식하고, 이해관계자들의 관심 이슈를 청취하고 대응하기 위해 적극적인 노력을 기울이고 있습니다. 신한 라이프는 ISO 26000에서 제시하는 이해관계자 분류 기준 인 법적·재무적·운영상 책임 여부 및 영향도에 따라 임직원, FC, 고객, 정부 및 공공기관, 지역사회, 주주 및 투자자를 주 요 이해관계자 그룹  로 정의하고 있습니다. 신한라이프는 주요 이해관계자들과의 진정성 있는 소통을 확대하기 위해 맞춤형 온/오프라인 소통 채널을 운영하여 이해관계자들의 관심 이슈와 의견을 청취하여 경영활동에 반영하고 있습니다. 앞  로도 이해관계자와의 진정성 있는 소통을 지속하여 건강한 신뢰관계를 유지해 나가겠습니다.</a:t>
            </a:r>
            <a:endParaRPr sz="800">
              <a:latin typeface="Arial"/>
              <a:ea typeface="Arial"/>
              <a:cs typeface="Arial"/>
              <a:sym typeface="Arial"/>
            </a:endParaRPr>
          </a:p>
          <a:p>
            <a:pPr indent="0" lvl="0" marL="0" rtl="0" algn="l">
              <a:lnSpc>
                <a:spcPct val="100000"/>
              </a:lnSpc>
              <a:spcBef>
                <a:spcPts val="85"/>
              </a:spcBef>
              <a:spcAft>
                <a:spcPts val="0"/>
              </a:spcAft>
              <a:buNone/>
            </a:pPr>
            <a:r>
              <a:t/>
            </a:r>
            <a:endParaRPr sz="1000">
              <a:latin typeface="Arial"/>
              <a:ea typeface="Arial"/>
              <a:cs typeface="Arial"/>
              <a:sym typeface="Arial"/>
            </a:endParaRPr>
          </a:p>
          <a:p>
            <a:pPr indent="0" lvl="0" marL="124460" rtl="0" algn="l">
              <a:lnSpc>
                <a:spcPct val="100000"/>
              </a:lnSpc>
              <a:spcBef>
                <a:spcPts val="0"/>
              </a:spcBef>
              <a:spcAft>
                <a:spcPts val="0"/>
              </a:spcAft>
              <a:buNone/>
            </a:pPr>
            <a:r>
              <a:rPr b="0" lang="en-US" sz="700">
                <a:solidFill>
                  <a:srgbClr val="231F20"/>
                </a:solidFill>
                <a:latin typeface="Arial"/>
                <a:ea typeface="Arial"/>
                <a:cs typeface="Arial"/>
                <a:sym typeface="Arial"/>
              </a:rPr>
              <a:t>이해관계자 선정 및 분류</a:t>
            </a:r>
            <a:endParaRPr sz="700">
              <a:latin typeface="Arial"/>
              <a:ea typeface="Arial"/>
              <a:cs typeface="Arial"/>
              <a:sym typeface="Arial"/>
            </a:endParaRPr>
          </a:p>
        </p:txBody>
      </p:sp>
      <p:sp>
        <p:nvSpPr>
          <p:cNvPr id="1068" name="Google Shape;1068;p17"/>
          <p:cNvSpPr txBox="1"/>
          <p:nvPr/>
        </p:nvSpPr>
        <p:spPr>
          <a:xfrm>
            <a:off x="5427111" y="1464068"/>
            <a:ext cx="1701164"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주요 이해관계자 그룹별 소통 채널 및 관심 이슈</a:t>
            </a:r>
            <a:endParaRPr sz="700">
              <a:latin typeface="Arial"/>
              <a:ea typeface="Arial"/>
              <a:cs typeface="Arial"/>
              <a:sym typeface="Arial"/>
            </a:endParaRPr>
          </a:p>
        </p:txBody>
      </p:sp>
      <p:grpSp>
        <p:nvGrpSpPr>
          <p:cNvPr id="1069" name="Google Shape;1069;p17"/>
          <p:cNvGrpSpPr/>
          <p:nvPr/>
        </p:nvGrpSpPr>
        <p:grpSpPr>
          <a:xfrm>
            <a:off x="5328464" y="1440462"/>
            <a:ext cx="4967072" cy="197072"/>
            <a:chOff x="5328464" y="1440462"/>
            <a:chExt cx="4967072" cy="197072"/>
          </a:xfrm>
        </p:grpSpPr>
        <p:pic>
          <p:nvPicPr>
            <p:cNvPr id="1070" name="Google Shape;1070;p17"/>
            <p:cNvPicPr preferRelativeResize="0"/>
            <p:nvPr/>
          </p:nvPicPr>
          <p:blipFill rotWithShape="1">
            <a:blip r:embed="rId14">
              <a:alphaModFix/>
            </a:blip>
            <a:srcRect b="0" l="0" r="0" t="0"/>
            <a:stretch/>
          </p:blipFill>
          <p:spPr>
            <a:xfrm>
              <a:off x="5328464" y="1440902"/>
              <a:ext cx="90928" cy="196632"/>
            </a:xfrm>
            <a:prstGeom prst="rect">
              <a:avLst/>
            </a:prstGeom>
            <a:noFill/>
            <a:ln>
              <a:noFill/>
            </a:ln>
          </p:spPr>
        </p:pic>
        <p:sp>
          <p:nvSpPr>
            <p:cNvPr id="1071" name="Google Shape;1071;p17"/>
            <p:cNvSpPr/>
            <p:nvPr/>
          </p:nvSpPr>
          <p:spPr>
            <a:xfrm>
              <a:off x="5440358" y="1636092"/>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2" name="Google Shape;1072;p17"/>
            <p:cNvPicPr preferRelativeResize="0"/>
            <p:nvPr/>
          </p:nvPicPr>
          <p:blipFill rotWithShape="1">
            <a:blip r:embed="rId15">
              <a:alphaModFix/>
            </a:blip>
            <a:srcRect b="0" l="0" r="0" t="0"/>
            <a:stretch/>
          </p:blipFill>
          <p:spPr>
            <a:xfrm>
              <a:off x="10204608" y="1440462"/>
              <a:ext cx="90928" cy="196631"/>
            </a:xfrm>
            <a:prstGeom prst="rect">
              <a:avLst/>
            </a:prstGeom>
            <a:noFill/>
            <a:ln>
              <a:noFill/>
            </a:ln>
          </p:spPr>
        </p:pic>
        <p:sp>
          <p:nvSpPr>
            <p:cNvPr id="1073" name="Google Shape;1073;p17"/>
            <p:cNvSpPr/>
            <p:nvPr/>
          </p:nvSpPr>
          <p:spPr>
            <a:xfrm>
              <a:off x="5436536" y="1441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4" name="Google Shape;1074;p17"/>
            <p:cNvSpPr/>
            <p:nvPr/>
          </p:nvSpPr>
          <p:spPr>
            <a:xfrm>
              <a:off x="5329906" y="1441906"/>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5" name="Google Shape;1075;p17"/>
            <p:cNvPicPr preferRelativeResize="0"/>
            <p:nvPr/>
          </p:nvPicPr>
          <p:blipFill rotWithShape="1">
            <a:blip r:embed="rId16">
              <a:alphaModFix/>
            </a:blip>
            <a:srcRect b="0" l="0" r="0" t="0"/>
            <a:stretch/>
          </p:blipFill>
          <p:spPr>
            <a:xfrm>
              <a:off x="10125334" y="1486268"/>
              <a:ext cx="105460" cy="105460"/>
            </a:xfrm>
            <a:prstGeom prst="rect">
              <a:avLst/>
            </a:prstGeom>
            <a:noFill/>
            <a:ln>
              <a:noFill/>
            </a:ln>
          </p:spPr>
        </p:pic>
      </p:grpSp>
      <p:grpSp>
        <p:nvGrpSpPr>
          <p:cNvPr id="1076" name="Google Shape;1076;p17"/>
          <p:cNvGrpSpPr/>
          <p:nvPr/>
        </p:nvGrpSpPr>
        <p:grpSpPr>
          <a:xfrm>
            <a:off x="2340463" y="4158461"/>
            <a:ext cx="2483073" cy="197073"/>
            <a:chOff x="2340463" y="4158461"/>
            <a:chExt cx="2483073" cy="197073"/>
          </a:xfrm>
        </p:grpSpPr>
        <p:pic>
          <p:nvPicPr>
            <p:cNvPr id="1077" name="Google Shape;1077;p17"/>
            <p:cNvPicPr preferRelativeResize="0"/>
            <p:nvPr/>
          </p:nvPicPr>
          <p:blipFill rotWithShape="1">
            <a:blip r:embed="rId17">
              <a:alphaModFix/>
            </a:blip>
            <a:srcRect b="0" l="0" r="0" t="0"/>
            <a:stretch/>
          </p:blipFill>
          <p:spPr>
            <a:xfrm>
              <a:off x="2340463" y="4158902"/>
              <a:ext cx="90928" cy="196632"/>
            </a:xfrm>
            <a:prstGeom prst="rect">
              <a:avLst/>
            </a:prstGeom>
            <a:noFill/>
            <a:ln>
              <a:noFill/>
            </a:ln>
          </p:spPr>
        </p:pic>
        <p:sp>
          <p:nvSpPr>
            <p:cNvPr id="1078" name="Google Shape;1078;p17"/>
            <p:cNvSpPr/>
            <p:nvPr/>
          </p:nvSpPr>
          <p:spPr>
            <a:xfrm>
              <a:off x="2452334" y="4354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9" name="Google Shape;1079;p17"/>
            <p:cNvPicPr preferRelativeResize="0"/>
            <p:nvPr/>
          </p:nvPicPr>
          <p:blipFill rotWithShape="1">
            <a:blip r:embed="rId18">
              <a:alphaModFix/>
            </a:blip>
            <a:srcRect b="0" l="0" r="0" t="0"/>
            <a:stretch/>
          </p:blipFill>
          <p:spPr>
            <a:xfrm>
              <a:off x="4732608" y="4158461"/>
              <a:ext cx="90928" cy="196632"/>
            </a:xfrm>
            <a:prstGeom prst="rect">
              <a:avLst/>
            </a:prstGeom>
            <a:noFill/>
            <a:ln>
              <a:noFill/>
            </a:ln>
          </p:spPr>
        </p:pic>
        <p:sp>
          <p:nvSpPr>
            <p:cNvPr id="1080" name="Google Shape;1080;p17"/>
            <p:cNvSpPr/>
            <p:nvPr/>
          </p:nvSpPr>
          <p:spPr>
            <a:xfrm>
              <a:off x="2448525" y="4159904"/>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1" name="Google Shape;1081;p17"/>
            <p:cNvSpPr/>
            <p:nvPr/>
          </p:nvSpPr>
          <p:spPr>
            <a:xfrm>
              <a:off x="2341905" y="4159906"/>
              <a:ext cx="2480310" cy="194310"/>
            </a:xfrm>
            <a:custGeom>
              <a:rect b="b" l="l" r="r" t="t"/>
              <a:pathLst>
                <a:path extrusionOk="0" h="194310" w="2480310">
                  <a:moveTo>
                    <a:pt x="165" y="91376"/>
                  </a:moveTo>
                  <a:lnTo>
                    <a:pt x="50" y="93268"/>
                  </a:lnTo>
                  <a:lnTo>
                    <a:pt x="0" y="95173"/>
                  </a:lnTo>
                  <a:lnTo>
                    <a:pt x="0" y="97091"/>
                  </a:lnTo>
                  <a:lnTo>
                    <a:pt x="0" y="99009"/>
                  </a:lnTo>
                  <a:lnTo>
                    <a:pt x="50" y="100914"/>
                  </a:lnTo>
                  <a:lnTo>
                    <a:pt x="165" y="102806"/>
                  </a:lnTo>
                </a:path>
                <a:path extrusionOk="0" h="194310" w="2480310">
                  <a:moveTo>
                    <a:pt x="91376" y="194017"/>
                  </a:moveTo>
                  <a:lnTo>
                    <a:pt x="93268" y="194132"/>
                  </a:lnTo>
                  <a:lnTo>
                    <a:pt x="95173" y="194182"/>
                  </a:lnTo>
                  <a:lnTo>
                    <a:pt x="97091" y="194182"/>
                  </a:lnTo>
                  <a:lnTo>
                    <a:pt x="102806" y="194182"/>
                  </a:lnTo>
                </a:path>
                <a:path extrusionOk="0" h="194310" w="2480310">
                  <a:moveTo>
                    <a:pt x="2377376" y="194182"/>
                  </a:moveTo>
                  <a:lnTo>
                    <a:pt x="2383091" y="194182"/>
                  </a:lnTo>
                  <a:lnTo>
                    <a:pt x="2385009" y="194182"/>
                  </a:lnTo>
                  <a:lnTo>
                    <a:pt x="2386914" y="194132"/>
                  </a:lnTo>
                  <a:lnTo>
                    <a:pt x="2388806" y="194017"/>
                  </a:lnTo>
                </a:path>
                <a:path extrusionOk="0" h="194310" w="2480310">
                  <a:moveTo>
                    <a:pt x="2480017" y="102806"/>
                  </a:moveTo>
                  <a:lnTo>
                    <a:pt x="2480132" y="100914"/>
                  </a:lnTo>
                  <a:lnTo>
                    <a:pt x="2480195" y="99009"/>
                  </a:lnTo>
                  <a:lnTo>
                    <a:pt x="2480195" y="97091"/>
                  </a:lnTo>
                  <a:lnTo>
                    <a:pt x="2480195" y="95173"/>
                  </a:lnTo>
                  <a:lnTo>
                    <a:pt x="2480132" y="93268"/>
                  </a:lnTo>
                  <a:lnTo>
                    <a:pt x="2480017" y="91376"/>
                  </a:lnTo>
                </a:path>
                <a:path extrusionOk="0" h="194310" w="2480310">
                  <a:moveTo>
                    <a:pt x="2388806" y="165"/>
                  </a:moveTo>
                  <a:lnTo>
                    <a:pt x="2386914" y="50"/>
                  </a:lnTo>
                  <a:lnTo>
                    <a:pt x="2385009" y="0"/>
                  </a:lnTo>
                  <a:lnTo>
                    <a:pt x="2383091" y="0"/>
                  </a:lnTo>
                  <a:lnTo>
                    <a:pt x="2377376" y="0"/>
                  </a:lnTo>
                </a:path>
                <a:path extrusionOk="0" h="194310"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2" name="Google Shape;1082;p17"/>
            <p:cNvPicPr preferRelativeResize="0"/>
            <p:nvPr/>
          </p:nvPicPr>
          <p:blipFill rotWithShape="1">
            <a:blip r:embed="rId16">
              <a:alphaModFix/>
            </a:blip>
            <a:srcRect b="0" l="0" r="0" t="0"/>
            <a:stretch/>
          </p:blipFill>
          <p:spPr>
            <a:xfrm>
              <a:off x="4653333" y="4204267"/>
              <a:ext cx="105460" cy="105460"/>
            </a:xfrm>
            <a:prstGeom prst="rect">
              <a:avLst/>
            </a:prstGeom>
            <a:noFill/>
            <a:ln>
              <a:noFill/>
            </a:ln>
          </p:spPr>
        </p:pic>
      </p:grpSp>
      <p:graphicFrame>
        <p:nvGraphicFramePr>
          <p:cNvPr id="1083" name="Google Shape;1083;p17"/>
          <p:cNvGraphicFramePr/>
          <p:nvPr/>
        </p:nvGraphicFramePr>
        <p:xfrm>
          <a:off x="2340000" y="5486823"/>
          <a:ext cx="3000000" cy="3000000"/>
        </p:xfrm>
        <a:graphic>
          <a:graphicData uri="http://schemas.openxmlformats.org/drawingml/2006/table">
            <a:tbl>
              <a:tblPr bandRow="1" firstRow="1">
                <a:noFill/>
                <a:tableStyleId>{C31ADFB9-D814-4208-886B-9652E2F75FA4}</a:tableStyleId>
              </a:tblPr>
              <a:tblGrid>
                <a:gridCol w="683900"/>
                <a:gridCol w="71750"/>
                <a:gridCol w="683900"/>
                <a:gridCol w="71750"/>
                <a:gridCol w="981075"/>
              </a:tblGrid>
              <a:tr h="179700">
                <a:tc>
                  <a:txBody>
                    <a:bodyPr/>
                    <a:lstStyle/>
                    <a:p>
                      <a:pPr indent="0" lvl="0" marL="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정의</a:t>
                      </a:r>
                      <a:endParaRPr sz="700" u="none" cap="none" strike="noStrike">
                        <a:latin typeface="Arial"/>
                        <a:ea typeface="Arial"/>
                        <a:cs typeface="Arial"/>
                        <a:sym typeface="Arial"/>
                      </a:endParaRPr>
                    </a:p>
                  </a:txBody>
                  <a:tcPr marT="273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3175"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이해관계자 그룹</a:t>
                      </a:r>
                      <a:endParaRPr sz="700" u="none" cap="none" strike="noStrike">
                        <a:latin typeface="Arial"/>
                        <a:ea typeface="Arial"/>
                        <a:cs typeface="Arial"/>
                        <a:sym typeface="Arial"/>
                      </a:endParaRPr>
                    </a:p>
                  </a:txBody>
                  <a:tcPr marT="273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269875">
                <a:tc>
                  <a:txBody>
                    <a:bodyPr/>
                    <a:lstStyle/>
                    <a:p>
                      <a:pPr indent="0" lvl="0" marL="0" marR="309880"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핵심(Core) 이해관계자</a:t>
                      </a:r>
                      <a:endParaRPr sz="600" u="none" cap="none" strike="noStrike">
                        <a:latin typeface="Arial"/>
                        <a:ea typeface="Arial"/>
                        <a:cs typeface="Arial"/>
                        <a:sym typeface="Arial"/>
                      </a:endParaRPr>
                    </a:p>
                  </a:txBody>
                  <a:tcPr marT="50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61594"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기업의 생존에 필수 적인 이해관계자</a:t>
                      </a:r>
                      <a:endParaRPr sz="600" u="none" cap="none" strike="noStrike">
                        <a:latin typeface="Arial"/>
                        <a:ea typeface="Arial"/>
                        <a:cs typeface="Arial"/>
                        <a:sym typeface="Arial"/>
                      </a:endParaRPr>
                    </a:p>
                  </a:txBody>
                  <a:tcPr marT="50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3175" rtl="0" algn="l">
                        <a:lnSpc>
                          <a:spcPct val="100000"/>
                        </a:lnSpc>
                        <a:spcBef>
                          <a:spcPts val="0"/>
                        </a:spcBef>
                        <a:spcAft>
                          <a:spcPts val="0"/>
                        </a:spcAft>
                        <a:buNone/>
                      </a:pPr>
                      <a:r>
                        <a:rPr b="0" lang="en-US" sz="600" u="none" cap="none" strike="noStrike">
                          <a:solidFill>
                            <a:srgbClr val="58595B"/>
                          </a:solidFill>
                          <a:latin typeface="Arial"/>
                          <a:ea typeface="Arial"/>
                          <a:cs typeface="Arial"/>
                          <a:sym typeface="Arial"/>
                        </a:rPr>
                        <a:t>임직원, FC, 고객</a:t>
                      </a:r>
                      <a:endParaRPr sz="600" u="none" cap="none" strike="noStrike">
                        <a:latin typeface="Arial"/>
                        <a:ea typeface="Arial"/>
                        <a:cs typeface="Arial"/>
                        <a:sym typeface="Arial"/>
                      </a:endParaRPr>
                    </a:p>
                  </a:txBody>
                  <a:tcPr marT="203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361325">
                <a:tc>
                  <a:txBody>
                    <a:bodyPr/>
                    <a:lstStyle/>
                    <a:p>
                      <a:pPr indent="0" lvl="0" marL="0" marR="78105"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전략적(Strategic) 이해관계자</a:t>
                      </a:r>
                      <a:endParaRPr sz="600" u="none" cap="none" strike="noStrike">
                        <a:latin typeface="Arial"/>
                        <a:ea typeface="Arial"/>
                        <a:cs typeface="Arial"/>
                        <a:sym typeface="Arial"/>
                      </a:endParaRPr>
                    </a:p>
                  </a:txBody>
                  <a:tcPr marT="50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특정 이슈 대응에 있 어서 기업에 필수적 </a:t>
                      </a:r>
                      <a:r>
                        <a:rPr b="0" lang="en-US" sz="600" u="sng" cap="none" strike="noStrike">
                          <a:solidFill>
                            <a:srgbClr val="58595B"/>
                          </a:solidFill>
                          <a:latin typeface="Arial"/>
                          <a:ea typeface="Arial"/>
                          <a:cs typeface="Arial"/>
                          <a:sym typeface="Arial"/>
                        </a:rPr>
                        <a:t>인 이해관계자	</a:t>
                      </a:r>
                      <a:endParaRPr sz="600" u="none" cap="none" strike="noStrike">
                        <a:latin typeface="Arial"/>
                        <a:ea typeface="Arial"/>
                        <a:cs typeface="Arial"/>
                        <a:sym typeface="Arial"/>
                      </a:endParaRPr>
                    </a:p>
                  </a:txBody>
                  <a:tcPr marT="50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85725"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정부 및 공공기관, 지역사회, 주주 및 투자자</a:t>
                      </a:r>
                      <a:endParaRPr sz="600" u="none" cap="none" strike="noStrike">
                        <a:latin typeface="Arial"/>
                        <a:ea typeface="Arial"/>
                        <a:cs typeface="Arial"/>
                        <a:sym typeface="Arial"/>
                      </a:endParaRPr>
                    </a:p>
                    <a:p>
                      <a:pPr indent="0" lvl="0" marL="0" marR="0" rtl="0" algn="l">
                        <a:lnSpc>
                          <a:spcPct val="100000"/>
                        </a:lnSpc>
                        <a:spcBef>
                          <a:spcPts val="120"/>
                        </a:spcBef>
                        <a:spcAft>
                          <a:spcPts val="0"/>
                        </a:spcAft>
                        <a:buNone/>
                      </a:pPr>
                      <a:r>
                        <a:rPr lang="en-US" sz="600" u="sng" cap="none" strike="noStrike">
                          <a:solidFill>
                            <a:srgbClr val="58595B"/>
                          </a:solidFill>
                          <a:latin typeface="Times New Roman"/>
                          <a:ea typeface="Times New Roman"/>
                          <a:cs typeface="Times New Roman"/>
                          <a:sym typeface="Times New Roman"/>
                        </a:rPr>
                        <a:t>	</a:t>
                      </a:r>
                      <a:endParaRPr sz="600" u="none" cap="none" strike="noStrike">
                        <a:latin typeface="Times New Roman"/>
                        <a:ea typeface="Times New Roman"/>
                        <a:cs typeface="Times New Roman"/>
                        <a:sym typeface="Times New Roman"/>
                      </a:endParaRPr>
                    </a:p>
                  </a:txBody>
                  <a:tcPr marT="5075" marB="0" marR="0" marL="0">
                    <a:lnT cap="flat" cmpd="sng" w="9525">
                      <a:solidFill>
                        <a:srgbClr val="6F5DCF"/>
                      </a:solidFill>
                      <a:prstDash val="solid"/>
                      <a:round/>
                      <a:headEnd len="sm" w="sm" type="none"/>
                      <a:tailEnd len="sm" w="sm" type="none"/>
                    </a:lnT>
                  </a:tcPr>
                </a:tc>
              </a:tr>
              <a:tr h="394325">
                <a:tc>
                  <a:txBody>
                    <a:bodyPr/>
                    <a:lstStyle/>
                    <a:p>
                      <a:pPr indent="0" lvl="0" marL="0" marR="89535"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기타 (Environmental) 이해관계자</a:t>
                      </a:r>
                      <a:endParaRPr sz="600" u="none" cap="none" strike="noStrike">
                        <a:latin typeface="Arial"/>
                        <a:ea typeface="Arial"/>
                        <a:cs typeface="Arial"/>
                        <a:sym typeface="Arial"/>
                      </a:endParaRPr>
                    </a:p>
                  </a:txBody>
                  <a:tcPr marT="50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2225" rtl="0" algn="l">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핵심, 전략적 외 이해 관계자</a:t>
                      </a:r>
                      <a:endParaRPr sz="600" u="none" cap="none" strike="noStrike">
                        <a:latin typeface="Arial"/>
                        <a:ea typeface="Arial"/>
                        <a:cs typeface="Arial"/>
                        <a:sym typeface="Arial"/>
                      </a:endParaRPr>
                    </a:p>
                  </a:txBody>
                  <a:tcPr marT="3800"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51130" rtl="0" algn="just">
                        <a:lnSpc>
                          <a:spcPct val="150000"/>
                        </a:lnSpc>
                        <a:spcBef>
                          <a:spcPts val="0"/>
                        </a:spcBef>
                        <a:spcAft>
                          <a:spcPts val="0"/>
                        </a:spcAft>
                        <a:buNone/>
                      </a:pPr>
                      <a:r>
                        <a:rPr b="0" lang="en-US" sz="600" u="none" cap="none" strike="noStrike">
                          <a:solidFill>
                            <a:srgbClr val="58595B"/>
                          </a:solidFill>
                          <a:latin typeface="Arial"/>
                          <a:ea typeface="Arial"/>
                          <a:cs typeface="Arial"/>
                          <a:sym typeface="Arial"/>
                        </a:rPr>
                        <a:t>협력회사, 미디어, NGOs/ NPOs, 사회적 약자, Peer Group, 전문기관</a:t>
                      </a:r>
                      <a:endParaRPr sz="600" u="none" cap="none" strike="noStrike">
                        <a:latin typeface="Arial"/>
                        <a:ea typeface="Arial"/>
                        <a:cs typeface="Arial"/>
                        <a:sym typeface="Arial"/>
                      </a:endParaRPr>
                    </a:p>
                  </a:txBody>
                  <a:tcPr marT="3800" marB="0" marR="0" marL="0">
                    <a:lnB cap="flat" cmpd="sng" w="9525">
                      <a:solidFill>
                        <a:srgbClr val="6F5DCF"/>
                      </a:solidFill>
                      <a:prstDash val="solid"/>
                      <a:round/>
                      <a:headEnd len="sm" w="sm" type="none"/>
                      <a:tailEnd len="sm" w="sm" type="none"/>
                    </a:lnB>
                  </a:tcPr>
                </a:tc>
              </a:tr>
            </a:tbl>
          </a:graphicData>
        </a:graphic>
      </p:graphicFrame>
      <p:pic>
        <p:nvPicPr>
          <p:cNvPr id="1084" name="Google Shape;1084;p17"/>
          <p:cNvPicPr preferRelativeResize="0"/>
          <p:nvPr/>
        </p:nvPicPr>
        <p:blipFill rotWithShape="1">
          <a:blip r:embed="rId19">
            <a:alphaModFix/>
          </a:blip>
          <a:srcRect b="0" l="0" r="0" t="0"/>
          <a:stretch/>
        </p:blipFill>
        <p:spPr>
          <a:xfrm>
            <a:off x="4810361" y="4504401"/>
            <a:ext cx="76644" cy="65138"/>
          </a:xfrm>
          <a:prstGeom prst="rect">
            <a:avLst/>
          </a:prstGeom>
          <a:noFill/>
          <a:ln>
            <a:noFill/>
          </a:ln>
        </p:spPr>
      </p:pic>
      <p:pic>
        <p:nvPicPr>
          <p:cNvPr id="1085" name="Google Shape;1085;p17"/>
          <p:cNvPicPr preferRelativeResize="0"/>
          <p:nvPr/>
        </p:nvPicPr>
        <p:blipFill rotWithShape="1">
          <a:blip r:embed="rId20">
            <a:alphaModFix/>
          </a:blip>
          <a:srcRect b="0" l="0" r="0" t="0"/>
          <a:stretch/>
        </p:blipFill>
        <p:spPr>
          <a:xfrm>
            <a:off x="4810361" y="4618701"/>
            <a:ext cx="76644" cy="65138"/>
          </a:xfrm>
          <a:prstGeom prst="rect">
            <a:avLst/>
          </a:prstGeom>
          <a:noFill/>
          <a:ln>
            <a:noFill/>
          </a:ln>
        </p:spPr>
      </p:pic>
      <p:pic>
        <p:nvPicPr>
          <p:cNvPr id="1086" name="Google Shape;1086;p17"/>
          <p:cNvPicPr preferRelativeResize="0"/>
          <p:nvPr/>
        </p:nvPicPr>
        <p:blipFill rotWithShape="1">
          <a:blip r:embed="rId21">
            <a:alphaModFix/>
          </a:blip>
          <a:srcRect b="0" l="0" r="0" t="0"/>
          <a:stretch/>
        </p:blipFill>
        <p:spPr>
          <a:xfrm>
            <a:off x="4148432" y="4730193"/>
            <a:ext cx="63500" cy="53975"/>
          </a:xfrm>
          <a:prstGeom prst="rect">
            <a:avLst/>
          </a:prstGeom>
          <a:noFill/>
          <a:ln>
            <a:noFill/>
          </a:ln>
        </p:spPr>
      </p:pic>
      <p:sp>
        <p:nvSpPr>
          <p:cNvPr id="1087" name="Google Shape;1087;p17"/>
          <p:cNvSpPr txBox="1"/>
          <p:nvPr/>
        </p:nvSpPr>
        <p:spPr>
          <a:xfrm>
            <a:off x="3146181" y="4442538"/>
            <a:ext cx="1646555" cy="368300"/>
          </a:xfrm>
          <a:prstGeom prst="rect">
            <a:avLst/>
          </a:prstGeom>
          <a:noFill/>
          <a:ln>
            <a:noFill/>
          </a:ln>
        </p:spPr>
        <p:txBody>
          <a:bodyPr anchorCtr="0" anchor="t" bIns="0" lIns="0" spcFirstLastPara="1" rIns="0" wrap="square" tIns="43175">
            <a:spAutoFit/>
          </a:bodyPr>
          <a:lstStyle/>
          <a:p>
            <a:pPr indent="0" lvl="0" marL="0" marR="5080" rtl="0" algn="r">
              <a:lnSpc>
                <a:spcPct val="100000"/>
              </a:lnSpc>
              <a:spcBef>
                <a:spcPts val="0"/>
              </a:spcBef>
              <a:spcAft>
                <a:spcPts val="0"/>
              </a:spcAft>
              <a:buNone/>
            </a:pPr>
            <a:r>
              <a:rPr b="0" lang="en-US" sz="550">
                <a:solidFill>
                  <a:srgbClr val="58595B"/>
                </a:solidFill>
                <a:latin typeface="Arial"/>
                <a:ea typeface="Arial"/>
                <a:cs typeface="Arial"/>
                <a:sym typeface="Arial"/>
              </a:rPr>
              <a:t>신한라이프가 법적, 재무적 또는 운영상 책임이 있는 그룹</a:t>
            </a:r>
            <a:endParaRPr sz="550">
              <a:latin typeface="Arial"/>
              <a:ea typeface="Arial"/>
              <a:cs typeface="Arial"/>
              <a:sym typeface="Arial"/>
            </a:endParaRPr>
          </a:p>
          <a:p>
            <a:pPr indent="64769" lvl="0" marL="531495" marR="5080" rtl="0" algn="r">
              <a:lnSpc>
                <a:spcPct val="136400"/>
              </a:lnSpc>
              <a:spcBef>
                <a:spcPts val="0"/>
              </a:spcBef>
              <a:spcAft>
                <a:spcPts val="0"/>
              </a:spcAft>
              <a:buNone/>
            </a:pPr>
            <a:r>
              <a:rPr b="0" lang="en-US" sz="550">
                <a:solidFill>
                  <a:srgbClr val="58595B"/>
                </a:solidFill>
                <a:latin typeface="Arial"/>
                <a:ea typeface="Arial"/>
                <a:cs typeface="Arial"/>
                <a:sym typeface="Arial"/>
              </a:rPr>
              <a:t>신한라이프 성과에 영향을 주는 그룹 신한라이프 운영 로 영향을 받는 그룹</a:t>
            </a:r>
            <a:endParaRPr sz="550">
              <a:latin typeface="Arial"/>
              <a:ea typeface="Arial"/>
              <a:cs typeface="Arial"/>
              <a:sym typeface="Arial"/>
            </a:endParaRPr>
          </a:p>
        </p:txBody>
      </p:sp>
      <p:pic>
        <p:nvPicPr>
          <p:cNvPr id="1088" name="Google Shape;1088;p17"/>
          <p:cNvPicPr preferRelativeResize="0"/>
          <p:nvPr/>
        </p:nvPicPr>
        <p:blipFill rotWithShape="1">
          <a:blip r:embed="rId22">
            <a:alphaModFix/>
          </a:blip>
          <a:srcRect b="0" l="0" r="0" t="0"/>
          <a:stretch/>
        </p:blipFill>
        <p:spPr>
          <a:xfrm>
            <a:off x="4810361" y="4733001"/>
            <a:ext cx="76644" cy="65138"/>
          </a:xfrm>
          <a:prstGeom prst="rect">
            <a:avLst/>
          </a:prstGeom>
          <a:noFill/>
          <a:ln>
            <a:noFill/>
          </a:ln>
        </p:spPr>
      </p:pic>
      <p:grpSp>
        <p:nvGrpSpPr>
          <p:cNvPr id="1089" name="Google Shape;1089;p17"/>
          <p:cNvGrpSpPr/>
          <p:nvPr/>
        </p:nvGrpSpPr>
        <p:grpSpPr>
          <a:xfrm>
            <a:off x="2334173" y="4489193"/>
            <a:ext cx="1008153" cy="887914"/>
            <a:chOff x="2334173" y="4489193"/>
            <a:chExt cx="1008153" cy="887914"/>
          </a:xfrm>
        </p:grpSpPr>
        <p:sp>
          <p:nvSpPr>
            <p:cNvPr id="1090" name="Google Shape;1090;p17"/>
            <p:cNvSpPr/>
            <p:nvPr/>
          </p:nvSpPr>
          <p:spPr>
            <a:xfrm>
              <a:off x="2510993" y="4489193"/>
              <a:ext cx="654685" cy="601345"/>
            </a:xfrm>
            <a:custGeom>
              <a:rect b="b" l="l" r="r" t="t"/>
              <a:pathLst>
                <a:path extrusionOk="0" h="601345" w="654685">
                  <a:moveTo>
                    <a:pt x="415591" y="0"/>
                  </a:moveTo>
                  <a:lnTo>
                    <a:pt x="238858" y="0"/>
                  </a:lnTo>
                  <a:lnTo>
                    <a:pt x="200939" y="5985"/>
                  </a:lnTo>
                  <a:lnTo>
                    <a:pt x="163247" y="22309"/>
                  </a:lnTo>
                  <a:lnTo>
                    <a:pt x="130068" y="46521"/>
                  </a:lnTo>
                  <a:lnTo>
                    <a:pt x="105686" y="76174"/>
                  </a:lnTo>
                  <a:lnTo>
                    <a:pt x="18564" y="224282"/>
                  </a:lnTo>
                  <a:lnTo>
                    <a:pt x="4641" y="259921"/>
                  </a:lnTo>
                  <a:lnTo>
                    <a:pt x="0" y="300461"/>
                  </a:lnTo>
                  <a:lnTo>
                    <a:pt x="4641" y="340998"/>
                  </a:lnTo>
                  <a:lnTo>
                    <a:pt x="18564" y="376631"/>
                  </a:lnTo>
                  <a:lnTo>
                    <a:pt x="105686" y="524738"/>
                  </a:lnTo>
                  <a:lnTo>
                    <a:pt x="130068" y="554391"/>
                  </a:lnTo>
                  <a:lnTo>
                    <a:pt x="163247" y="578604"/>
                  </a:lnTo>
                  <a:lnTo>
                    <a:pt x="200939" y="594927"/>
                  </a:lnTo>
                  <a:lnTo>
                    <a:pt x="238858" y="600913"/>
                  </a:lnTo>
                  <a:lnTo>
                    <a:pt x="415591" y="600913"/>
                  </a:lnTo>
                  <a:lnTo>
                    <a:pt x="453510" y="594927"/>
                  </a:lnTo>
                  <a:lnTo>
                    <a:pt x="491202" y="578604"/>
                  </a:lnTo>
                  <a:lnTo>
                    <a:pt x="524382" y="554391"/>
                  </a:lnTo>
                  <a:lnTo>
                    <a:pt x="548763" y="524738"/>
                  </a:lnTo>
                  <a:lnTo>
                    <a:pt x="635885" y="376631"/>
                  </a:lnTo>
                  <a:lnTo>
                    <a:pt x="649808" y="340998"/>
                  </a:lnTo>
                  <a:lnTo>
                    <a:pt x="654450" y="300461"/>
                  </a:lnTo>
                  <a:lnTo>
                    <a:pt x="649808" y="259921"/>
                  </a:lnTo>
                  <a:lnTo>
                    <a:pt x="635885" y="224282"/>
                  </a:lnTo>
                  <a:lnTo>
                    <a:pt x="548763" y="76174"/>
                  </a:lnTo>
                  <a:lnTo>
                    <a:pt x="524382" y="46521"/>
                  </a:lnTo>
                  <a:lnTo>
                    <a:pt x="491202" y="22309"/>
                  </a:lnTo>
                  <a:lnTo>
                    <a:pt x="453510" y="5985"/>
                  </a:lnTo>
                  <a:lnTo>
                    <a:pt x="415591"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1" name="Google Shape;1091;p17"/>
            <p:cNvSpPr/>
            <p:nvPr/>
          </p:nvSpPr>
          <p:spPr>
            <a:xfrm>
              <a:off x="2334173" y="4775762"/>
              <a:ext cx="654685" cy="601345"/>
            </a:xfrm>
            <a:custGeom>
              <a:rect b="b" l="l" r="r" t="t"/>
              <a:pathLst>
                <a:path extrusionOk="0" h="601345" w="654685">
                  <a:moveTo>
                    <a:pt x="415591" y="0"/>
                  </a:moveTo>
                  <a:lnTo>
                    <a:pt x="238858" y="0"/>
                  </a:lnTo>
                  <a:lnTo>
                    <a:pt x="200939" y="5985"/>
                  </a:lnTo>
                  <a:lnTo>
                    <a:pt x="163247" y="22309"/>
                  </a:lnTo>
                  <a:lnTo>
                    <a:pt x="130068" y="46521"/>
                  </a:lnTo>
                  <a:lnTo>
                    <a:pt x="105686" y="76174"/>
                  </a:lnTo>
                  <a:lnTo>
                    <a:pt x="18564" y="224281"/>
                  </a:lnTo>
                  <a:lnTo>
                    <a:pt x="4641" y="259921"/>
                  </a:lnTo>
                  <a:lnTo>
                    <a:pt x="0" y="300461"/>
                  </a:lnTo>
                  <a:lnTo>
                    <a:pt x="4641" y="340998"/>
                  </a:lnTo>
                  <a:lnTo>
                    <a:pt x="18564" y="376631"/>
                  </a:lnTo>
                  <a:lnTo>
                    <a:pt x="105686" y="524738"/>
                  </a:lnTo>
                  <a:lnTo>
                    <a:pt x="130068" y="554391"/>
                  </a:lnTo>
                  <a:lnTo>
                    <a:pt x="163247" y="578604"/>
                  </a:lnTo>
                  <a:lnTo>
                    <a:pt x="200939" y="594927"/>
                  </a:lnTo>
                  <a:lnTo>
                    <a:pt x="238858" y="600913"/>
                  </a:lnTo>
                  <a:lnTo>
                    <a:pt x="415591" y="600913"/>
                  </a:lnTo>
                  <a:lnTo>
                    <a:pt x="453510" y="594927"/>
                  </a:lnTo>
                  <a:lnTo>
                    <a:pt x="491202" y="578604"/>
                  </a:lnTo>
                  <a:lnTo>
                    <a:pt x="524382" y="554391"/>
                  </a:lnTo>
                  <a:lnTo>
                    <a:pt x="548763" y="524738"/>
                  </a:lnTo>
                  <a:lnTo>
                    <a:pt x="635885" y="376631"/>
                  </a:lnTo>
                  <a:lnTo>
                    <a:pt x="649808" y="340998"/>
                  </a:lnTo>
                  <a:lnTo>
                    <a:pt x="654450" y="300461"/>
                  </a:lnTo>
                  <a:lnTo>
                    <a:pt x="649808" y="259921"/>
                  </a:lnTo>
                  <a:lnTo>
                    <a:pt x="635885" y="224281"/>
                  </a:lnTo>
                  <a:lnTo>
                    <a:pt x="548763" y="76174"/>
                  </a:lnTo>
                  <a:lnTo>
                    <a:pt x="524382" y="46521"/>
                  </a:lnTo>
                  <a:lnTo>
                    <a:pt x="491202" y="22309"/>
                  </a:lnTo>
                  <a:lnTo>
                    <a:pt x="453510" y="5985"/>
                  </a:lnTo>
                  <a:lnTo>
                    <a:pt x="415591" y="0"/>
                  </a:lnTo>
                  <a:close/>
                </a:path>
              </a:pathLst>
            </a:custGeom>
            <a:solidFill>
              <a:srgbClr val="6DCD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2" name="Google Shape;1092;p17"/>
            <p:cNvSpPr/>
            <p:nvPr/>
          </p:nvSpPr>
          <p:spPr>
            <a:xfrm>
              <a:off x="2687641" y="4775762"/>
              <a:ext cx="654685" cy="601345"/>
            </a:xfrm>
            <a:custGeom>
              <a:rect b="b" l="l" r="r" t="t"/>
              <a:pathLst>
                <a:path extrusionOk="0" h="601345" w="654685">
                  <a:moveTo>
                    <a:pt x="415591" y="0"/>
                  </a:moveTo>
                  <a:lnTo>
                    <a:pt x="238858" y="0"/>
                  </a:lnTo>
                  <a:lnTo>
                    <a:pt x="200939" y="5985"/>
                  </a:lnTo>
                  <a:lnTo>
                    <a:pt x="163247" y="22309"/>
                  </a:lnTo>
                  <a:lnTo>
                    <a:pt x="130068" y="46521"/>
                  </a:lnTo>
                  <a:lnTo>
                    <a:pt x="105686" y="76174"/>
                  </a:lnTo>
                  <a:lnTo>
                    <a:pt x="18564" y="224281"/>
                  </a:lnTo>
                  <a:lnTo>
                    <a:pt x="4641" y="259921"/>
                  </a:lnTo>
                  <a:lnTo>
                    <a:pt x="0" y="300461"/>
                  </a:lnTo>
                  <a:lnTo>
                    <a:pt x="4641" y="340998"/>
                  </a:lnTo>
                  <a:lnTo>
                    <a:pt x="18564" y="376631"/>
                  </a:lnTo>
                  <a:lnTo>
                    <a:pt x="105686" y="524738"/>
                  </a:lnTo>
                  <a:lnTo>
                    <a:pt x="130068" y="554391"/>
                  </a:lnTo>
                  <a:lnTo>
                    <a:pt x="163247" y="578604"/>
                  </a:lnTo>
                  <a:lnTo>
                    <a:pt x="200939" y="594927"/>
                  </a:lnTo>
                  <a:lnTo>
                    <a:pt x="238858" y="600913"/>
                  </a:lnTo>
                  <a:lnTo>
                    <a:pt x="415591" y="600913"/>
                  </a:lnTo>
                  <a:lnTo>
                    <a:pt x="453510" y="594927"/>
                  </a:lnTo>
                  <a:lnTo>
                    <a:pt x="491202" y="578604"/>
                  </a:lnTo>
                  <a:lnTo>
                    <a:pt x="524382" y="554391"/>
                  </a:lnTo>
                  <a:lnTo>
                    <a:pt x="548763" y="524738"/>
                  </a:lnTo>
                  <a:lnTo>
                    <a:pt x="635885" y="376631"/>
                  </a:lnTo>
                  <a:lnTo>
                    <a:pt x="649808" y="340998"/>
                  </a:lnTo>
                  <a:lnTo>
                    <a:pt x="654450" y="300461"/>
                  </a:lnTo>
                  <a:lnTo>
                    <a:pt x="649808" y="259921"/>
                  </a:lnTo>
                  <a:lnTo>
                    <a:pt x="635885" y="224281"/>
                  </a:lnTo>
                  <a:lnTo>
                    <a:pt x="548763" y="76174"/>
                  </a:lnTo>
                  <a:lnTo>
                    <a:pt x="524382" y="46521"/>
                  </a:lnTo>
                  <a:lnTo>
                    <a:pt x="491202" y="22309"/>
                  </a:lnTo>
                  <a:lnTo>
                    <a:pt x="453510" y="5985"/>
                  </a:lnTo>
                  <a:lnTo>
                    <a:pt x="415591" y="0"/>
                  </a:lnTo>
                  <a:close/>
                </a:path>
              </a:pathLst>
            </a:custGeom>
            <a:solidFill>
              <a:srgbClr val="B0C5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93" name="Google Shape;1093;p17"/>
          <p:cNvSpPr txBox="1"/>
          <p:nvPr/>
        </p:nvSpPr>
        <p:spPr>
          <a:xfrm>
            <a:off x="2612325" y="4631333"/>
            <a:ext cx="461009" cy="10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500">
                <a:solidFill>
                  <a:srgbClr val="FFFFFF"/>
                </a:solidFill>
                <a:latin typeface="Arial"/>
                <a:ea typeface="Arial"/>
                <a:cs typeface="Arial"/>
                <a:sym typeface="Arial"/>
              </a:rPr>
              <a:t>Environmental</a:t>
            </a:r>
            <a:endParaRPr sz="500">
              <a:latin typeface="Arial"/>
              <a:ea typeface="Arial"/>
              <a:cs typeface="Arial"/>
              <a:sym typeface="Arial"/>
            </a:endParaRPr>
          </a:p>
        </p:txBody>
      </p:sp>
      <p:sp>
        <p:nvSpPr>
          <p:cNvPr id="1094" name="Google Shape;1094;p17"/>
          <p:cNvSpPr txBox="1"/>
          <p:nvPr/>
        </p:nvSpPr>
        <p:spPr>
          <a:xfrm>
            <a:off x="2417300" y="5173043"/>
            <a:ext cx="821055" cy="10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500">
                <a:solidFill>
                  <a:srgbClr val="FFFFFF"/>
                </a:solidFill>
                <a:latin typeface="Arial"/>
                <a:ea typeface="Arial"/>
                <a:cs typeface="Arial"/>
                <a:sym typeface="Arial"/>
              </a:rPr>
              <a:t>mental	mental</a:t>
            </a:r>
            <a:endParaRPr sz="500">
              <a:latin typeface="Arial"/>
              <a:ea typeface="Arial"/>
              <a:cs typeface="Arial"/>
              <a:sym typeface="Arial"/>
            </a:endParaRPr>
          </a:p>
        </p:txBody>
      </p:sp>
      <p:sp>
        <p:nvSpPr>
          <p:cNvPr id="1095" name="Google Shape;1095;p17"/>
          <p:cNvSpPr txBox="1"/>
          <p:nvPr/>
        </p:nvSpPr>
        <p:spPr>
          <a:xfrm>
            <a:off x="2572378" y="4776587"/>
            <a:ext cx="178435" cy="177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lang="en-US" sz="500">
                <a:solidFill>
                  <a:srgbClr val="FFFFFF"/>
                </a:solidFill>
                <a:latin typeface="Arial"/>
                <a:ea typeface="Arial"/>
                <a:cs typeface="Arial"/>
                <a:sym typeface="Arial"/>
              </a:rPr>
              <a:t>Stra- tegic</a:t>
            </a:r>
            <a:endParaRPr sz="500">
              <a:latin typeface="Arial"/>
              <a:ea typeface="Arial"/>
              <a:cs typeface="Arial"/>
              <a:sym typeface="Arial"/>
            </a:endParaRPr>
          </a:p>
        </p:txBody>
      </p:sp>
      <p:sp>
        <p:nvSpPr>
          <p:cNvPr id="1096" name="Google Shape;1096;p17"/>
          <p:cNvSpPr txBox="1"/>
          <p:nvPr/>
        </p:nvSpPr>
        <p:spPr>
          <a:xfrm>
            <a:off x="2926463" y="4776587"/>
            <a:ext cx="178435" cy="177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lang="en-US" sz="500">
                <a:solidFill>
                  <a:srgbClr val="FFFFFF"/>
                </a:solidFill>
                <a:latin typeface="Arial"/>
                <a:ea typeface="Arial"/>
                <a:cs typeface="Arial"/>
                <a:sym typeface="Arial"/>
              </a:rPr>
              <a:t>Stra- tegic</a:t>
            </a:r>
            <a:endParaRPr sz="500">
              <a:latin typeface="Arial"/>
              <a:ea typeface="Arial"/>
              <a:cs typeface="Arial"/>
              <a:sym typeface="Arial"/>
            </a:endParaRPr>
          </a:p>
        </p:txBody>
      </p:sp>
      <p:sp>
        <p:nvSpPr>
          <p:cNvPr id="1097" name="Google Shape;1097;p17"/>
          <p:cNvSpPr txBox="1"/>
          <p:nvPr/>
        </p:nvSpPr>
        <p:spPr>
          <a:xfrm>
            <a:off x="2417300" y="5096843"/>
            <a:ext cx="866140" cy="10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500">
                <a:solidFill>
                  <a:srgbClr val="FFFFFF"/>
                </a:solidFill>
                <a:latin typeface="Arial"/>
                <a:ea typeface="Arial"/>
                <a:cs typeface="Arial"/>
                <a:sym typeface="Arial"/>
              </a:rPr>
              <a:t>Environ- Stra-  Environ-</a:t>
            </a:r>
            <a:endParaRPr sz="500">
              <a:latin typeface="Arial"/>
              <a:ea typeface="Arial"/>
              <a:cs typeface="Arial"/>
              <a:sym typeface="Arial"/>
            </a:endParaRPr>
          </a:p>
        </p:txBody>
      </p:sp>
      <p:sp>
        <p:nvSpPr>
          <p:cNvPr id="1098" name="Google Shape;1098;p17"/>
          <p:cNvSpPr txBox="1"/>
          <p:nvPr/>
        </p:nvSpPr>
        <p:spPr>
          <a:xfrm>
            <a:off x="2746974" y="5149852"/>
            <a:ext cx="178435" cy="10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500">
                <a:solidFill>
                  <a:srgbClr val="FFFFFF"/>
                </a:solidFill>
                <a:latin typeface="Arial"/>
                <a:ea typeface="Arial"/>
                <a:cs typeface="Arial"/>
                <a:sym typeface="Arial"/>
              </a:rPr>
              <a:t>tegic</a:t>
            </a:r>
            <a:endParaRPr sz="500">
              <a:latin typeface="Arial"/>
              <a:ea typeface="Arial"/>
              <a:cs typeface="Arial"/>
              <a:sym typeface="Arial"/>
            </a:endParaRPr>
          </a:p>
        </p:txBody>
      </p:sp>
      <p:sp>
        <p:nvSpPr>
          <p:cNvPr id="1099" name="Google Shape;1099;p17"/>
          <p:cNvSpPr txBox="1"/>
          <p:nvPr/>
        </p:nvSpPr>
        <p:spPr>
          <a:xfrm>
            <a:off x="2755256" y="4934286"/>
            <a:ext cx="170180" cy="10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500">
                <a:solidFill>
                  <a:srgbClr val="FFFFFF"/>
                </a:solidFill>
                <a:latin typeface="Arial"/>
                <a:ea typeface="Arial"/>
                <a:cs typeface="Arial"/>
                <a:sym typeface="Arial"/>
              </a:rPr>
              <a:t>Core</a:t>
            </a:r>
            <a:endParaRPr sz="500">
              <a:latin typeface="Arial"/>
              <a:ea typeface="Arial"/>
              <a:cs typeface="Arial"/>
              <a:sym typeface="Arial"/>
            </a:endParaRPr>
          </a:p>
        </p:txBody>
      </p:sp>
      <p:grpSp>
        <p:nvGrpSpPr>
          <p:cNvPr id="1100" name="Google Shape;1100;p17"/>
          <p:cNvGrpSpPr/>
          <p:nvPr/>
        </p:nvGrpSpPr>
        <p:grpSpPr>
          <a:xfrm>
            <a:off x="2508959" y="4778067"/>
            <a:ext cx="1935013" cy="570865"/>
            <a:chOff x="2508959" y="4778067"/>
            <a:chExt cx="1935013" cy="570865"/>
          </a:xfrm>
        </p:grpSpPr>
        <p:sp>
          <p:nvSpPr>
            <p:cNvPr id="1101" name="Google Shape;1101;p17"/>
            <p:cNvSpPr/>
            <p:nvPr/>
          </p:nvSpPr>
          <p:spPr>
            <a:xfrm>
              <a:off x="2508959" y="4778067"/>
              <a:ext cx="654685" cy="570865"/>
            </a:xfrm>
            <a:custGeom>
              <a:rect b="b" l="l" r="r" t="t"/>
              <a:pathLst>
                <a:path extrusionOk="0" h="570864" w="654685">
                  <a:moveTo>
                    <a:pt x="654278" y="15379"/>
                  </a:moveTo>
                  <a:lnTo>
                    <a:pt x="638750" y="8926"/>
                  </a:lnTo>
                  <a:lnTo>
                    <a:pt x="623028" y="4089"/>
                  </a:lnTo>
                  <a:lnTo>
                    <a:pt x="607399" y="1052"/>
                  </a:lnTo>
                  <a:lnTo>
                    <a:pt x="592150" y="0"/>
                  </a:lnTo>
                  <a:lnTo>
                    <a:pt x="415417" y="0"/>
                  </a:lnTo>
                  <a:lnTo>
                    <a:pt x="393239" y="2159"/>
                  </a:lnTo>
                  <a:lnTo>
                    <a:pt x="370533" y="8289"/>
                  </a:lnTo>
                  <a:lnTo>
                    <a:pt x="348178" y="17873"/>
                  </a:lnTo>
                  <a:lnTo>
                    <a:pt x="327050" y="30391"/>
                  </a:lnTo>
                  <a:lnTo>
                    <a:pt x="305924" y="17873"/>
                  </a:lnTo>
                  <a:lnTo>
                    <a:pt x="283571" y="8289"/>
                  </a:lnTo>
                  <a:lnTo>
                    <a:pt x="260867" y="2159"/>
                  </a:lnTo>
                  <a:lnTo>
                    <a:pt x="238683" y="0"/>
                  </a:lnTo>
                  <a:lnTo>
                    <a:pt x="61950" y="0"/>
                  </a:lnTo>
                  <a:lnTo>
                    <a:pt x="46746" y="1048"/>
                  </a:lnTo>
                  <a:lnTo>
                    <a:pt x="31161" y="4070"/>
                  </a:lnTo>
                  <a:lnTo>
                    <a:pt x="15482" y="8883"/>
                  </a:lnTo>
                  <a:lnTo>
                    <a:pt x="0" y="15303"/>
                  </a:lnTo>
                  <a:lnTo>
                    <a:pt x="1262" y="35504"/>
                  </a:lnTo>
                  <a:lnTo>
                    <a:pt x="10487" y="73457"/>
                  </a:lnTo>
                  <a:lnTo>
                    <a:pt x="105600" y="238175"/>
                  </a:lnTo>
                  <a:lnTo>
                    <a:pt x="135521" y="272670"/>
                  </a:lnTo>
                  <a:lnTo>
                    <a:pt x="176644" y="298945"/>
                  </a:lnTo>
                  <a:lnTo>
                    <a:pt x="177663" y="319916"/>
                  </a:lnTo>
                  <a:lnTo>
                    <a:pt x="186888" y="359402"/>
                  </a:lnTo>
                  <a:lnTo>
                    <a:pt x="282244" y="524738"/>
                  </a:lnTo>
                  <a:lnTo>
                    <a:pt x="313596" y="560421"/>
                  </a:lnTo>
                  <a:lnTo>
                    <a:pt x="327050" y="570534"/>
                  </a:lnTo>
                  <a:lnTo>
                    <a:pt x="340503" y="560421"/>
                  </a:lnTo>
                  <a:lnTo>
                    <a:pt x="371856" y="524738"/>
                  </a:lnTo>
                  <a:lnTo>
                    <a:pt x="458978" y="376631"/>
                  </a:lnTo>
                  <a:lnTo>
                    <a:pt x="473022" y="340325"/>
                  </a:lnTo>
                  <a:lnTo>
                    <a:pt x="477456" y="299046"/>
                  </a:lnTo>
                  <a:lnTo>
                    <a:pt x="499029" y="287165"/>
                  </a:lnTo>
                  <a:lnTo>
                    <a:pt x="535535" y="256236"/>
                  </a:lnTo>
                  <a:lnTo>
                    <a:pt x="635800" y="90043"/>
                  </a:lnTo>
                  <a:lnTo>
                    <a:pt x="653004" y="35561"/>
                  </a:lnTo>
                  <a:lnTo>
                    <a:pt x="654278" y="15379"/>
                  </a:lnTo>
                  <a:close/>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2" name="Google Shape;1102;p17"/>
            <p:cNvSpPr/>
            <p:nvPr/>
          </p:nvSpPr>
          <p:spPr>
            <a:xfrm>
              <a:off x="3005263" y="5081032"/>
              <a:ext cx="798830" cy="0"/>
            </a:xfrm>
            <a:custGeom>
              <a:rect b="b" l="l" r="r" t="t"/>
              <a:pathLst>
                <a:path extrusionOk="0" h="120000" w="798829">
                  <a:moveTo>
                    <a:pt x="0" y="0"/>
                  </a:moveTo>
                  <a:lnTo>
                    <a:pt x="798664" y="0"/>
                  </a:lnTo>
                </a:path>
              </a:pathLst>
            </a:custGeom>
            <a:noFill/>
            <a:ln cap="flat" cmpd="sng" w="9525">
              <a:solidFill>
                <a:srgbClr val="6F5DC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3" name="Google Shape;1103;p17"/>
            <p:cNvSpPr/>
            <p:nvPr/>
          </p:nvSpPr>
          <p:spPr>
            <a:xfrm>
              <a:off x="2986265" y="5077257"/>
              <a:ext cx="829310" cy="7620"/>
            </a:xfrm>
            <a:custGeom>
              <a:rect b="b" l="l" r="r" t="t"/>
              <a:pathLst>
                <a:path extrusionOk="0" h="7620" w="829310">
                  <a:moveTo>
                    <a:pt x="7569" y="3784"/>
                  </a:moveTo>
                  <a:lnTo>
                    <a:pt x="6451" y="1104"/>
                  </a:lnTo>
                  <a:lnTo>
                    <a:pt x="3784" y="0"/>
                  </a:lnTo>
                  <a:lnTo>
                    <a:pt x="1104" y="1104"/>
                  </a:lnTo>
                  <a:lnTo>
                    <a:pt x="0" y="3784"/>
                  </a:lnTo>
                  <a:lnTo>
                    <a:pt x="1104" y="6464"/>
                  </a:lnTo>
                  <a:lnTo>
                    <a:pt x="3784" y="7569"/>
                  </a:lnTo>
                  <a:lnTo>
                    <a:pt x="6451" y="6464"/>
                  </a:lnTo>
                  <a:lnTo>
                    <a:pt x="7569" y="3784"/>
                  </a:lnTo>
                  <a:close/>
                </a:path>
                <a:path extrusionOk="0" h="7620" w="829310">
                  <a:moveTo>
                    <a:pt x="829056" y="3784"/>
                  </a:moveTo>
                  <a:lnTo>
                    <a:pt x="827938" y="1104"/>
                  </a:lnTo>
                  <a:lnTo>
                    <a:pt x="825271" y="0"/>
                  </a:lnTo>
                  <a:lnTo>
                    <a:pt x="822591" y="1104"/>
                  </a:lnTo>
                  <a:lnTo>
                    <a:pt x="821486" y="3784"/>
                  </a:lnTo>
                  <a:lnTo>
                    <a:pt x="822591" y="6464"/>
                  </a:lnTo>
                  <a:lnTo>
                    <a:pt x="825271" y="7569"/>
                  </a:lnTo>
                  <a:lnTo>
                    <a:pt x="827938" y="6464"/>
                  </a:lnTo>
                  <a:lnTo>
                    <a:pt x="829056" y="3784"/>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4" name="Google Shape;1104;p17"/>
            <p:cNvSpPr/>
            <p:nvPr/>
          </p:nvSpPr>
          <p:spPr>
            <a:xfrm>
              <a:off x="3815322" y="5008529"/>
              <a:ext cx="628650" cy="145415"/>
            </a:xfrm>
            <a:custGeom>
              <a:rect b="b" l="l" r="r" t="t"/>
              <a:pathLst>
                <a:path extrusionOk="0" h="145414" w="628650">
                  <a:moveTo>
                    <a:pt x="555840" y="0"/>
                  </a:moveTo>
                  <a:lnTo>
                    <a:pt x="72504" y="0"/>
                  </a:lnTo>
                  <a:lnTo>
                    <a:pt x="44282" y="5695"/>
                  </a:lnTo>
                  <a:lnTo>
                    <a:pt x="21235" y="21228"/>
                  </a:lnTo>
                  <a:lnTo>
                    <a:pt x="5697" y="44266"/>
                  </a:lnTo>
                  <a:lnTo>
                    <a:pt x="0" y="72478"/>
                  </a:lnTo>
                  <a:lnTo>
                    <a:pt x="5697" y="100706"/>
                  </a:lnTo>
                  <a:lnTo>
                    <a:pt x="21235" y="123751"/>
                  </a:lnTo>
                  <a:lnTo>
                    <a:pt x="44282" y="139287"/>
                  </a:lnTo>
                  <a:lnTo>
                    <a:pt x="72504" y="144983"/>
                  </a:lnTo>
                  <a:lnTo>
                    <a:pt x="555840" y="144983"/>
                  </a:lnTo>
                  <a:lnTo>
                    <a:pt x="584060" y="139287"/>
                  </a:lnTo>
                  <a:lnTo>
                    <a:pt x="607102" y="123751"/>
                  </a:lnTo>
                  <a:lnTo>
                    <a:pt x="622636" y="100706"/>
                  </a:lnTo>
                  <a:lnTo>
                    <a:pt x="628332" y="72478"/>
                  </a:lnTo>
                  <a:lnTo>
                    <a:pt x="622636" y="44266"/>
                  </a:lnTo>
                  <a:lnTo>
                    <a:pt x="607102" y="21228"/>
                  </a:lnTo>
                  <a:lnTo>
                    <a:pt x="584060" y="5695"/>
                  </a:lnTo>
                  <a:lnTo>
                    <a:pt x="55584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05" name="Google Shape;1105;p17"/>
          <p:cNvSpPr txBox="1"/>
          <p:nvPr/>
        </p:nvSpPr>
        <p:spPr>
          <a:xfrm>
            <a:off x="3860131" y="5023984"/>
            <a:ext cx="53911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주요 이해관계자</a:t>
            </a:r>
            <a:endParaRPr sz="600">
              <a:latin typeface="Arial"/>
              <a:ea typeface="Arial"/>
              <a:cs typeface="Arial"/>
              <a:sym typeface="Arial"/>
            </a:endParaRPr>
          </a:p>
        </p:txBody>
      </p:sp>
      <p:sp>
        <p:nvSpPr>
          <p:cNvPr id="1106" name="Google Shape;1106;p1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17</a:t>
            </a:r>
            <a:endParaRPr sz="900">
              <a:latin typeface="Malgun Gothic"/>
              <a:ea typeface="Malgun Gothic"/>
              <a:cs typeface="Malgun Gothic"/>
              <a:sym typeface="Malgun Gothic"/>
            </a:endParaRPr>
          </a:p>
        </p:txBody>
      </p:sp>
      <p:pic>
        <p:nvPicPr>
          <p:cNvPr id="1107" name="Google Shape;1107;p17"/>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1108" name="Google Shape;1108;p17"/>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1109" name="Google Shape;1109;p17"/>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1110" name="Google Shape;1110;p17"/>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1111" name="Google Shape;1111;p1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5" name="Shape 1115"/>
        <p:cNvGrpSpPr/>
        <p:nvPr/>
      </p:nvGrpSpPr>
      <p:grpSpPr>
        <a:xfrm>
          <a:off x="0" y="0"/>
          <a:ext cx="0" cy="0"/>
          <a:chOff x="0" y="0"/>
          <a:chExt cx="0" cy="0"/>
        </a:xfrm>
      </p:grpSpPr>
      <p:grpSp>
        <p:nvGrpSpPr>
          <p:cNvPr id="1116" name="Google Shape;1116;p18"/>
          <p:cNvGrpSpPr/>
          <p:nvPr/>
        </p:nvGrpSpPr>
        <p:grpSpPr>
          <a:xfrm>
            <a:off x="2339987" y="1644434"/>
            <a:ext cx="7956550" cy="3810"/>
            <a:chOff x="2339987" y="1644434"/>
            <a:chExt cx="7956550" cy="3810"/>
          </a:xfrm>
        </p:grpSpPr>
        <p:sp>
          <p:nvSpPr>
            <p:cNvPr id="1117" name="Google Shape;1117;p18"/>
            <p:cNvSpPr/>
            <p:nvPr/>
          </p:nvSpPr>
          <p:spPr>
            <a:xfrm>
              <a:off x="2349521" y="1646327"/>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8" name="Google Shape;1118;p18"/>
            <p:cNvSpPr/>
            <p:nvPr/>
          </p:nvSpPr>
          <p:spPr>
            <a:xfrm>
              <a:off x="2339987" y="1644434"/>
              <a:ext cx="7956550" cy="3810"/>
            </a:xfrm>
            <a:custGeom>
              <a:rect b="b" l="l" r="r" t="t"/>
              <a:pathLst>
                <a:path extrusionOk="0" h="3810"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119" name="Google Shape;1119;p18"/>
          <p:cNvPicPr preferRelativeResize="0"/>
          <p:nvPr/>
        </p:nvPicPr>
        <p:blipFill rotWithShape="1">
          <a:blip r:embed="rId3">
            <a:alphaModFix/>
          </a:blip>
          <a:srcRect b="0" l="0" r="0" t="0"/>
          <a:stretch/>
        </p:blipFill>
        <p:spPr>
          <a:xfrm>
            <a:off x="3824677" y="2000158"/>
            <a:ext cx="98424" cy="82549"/>
          </a:xfrm>
          <a:prstGeom prst="rect">
            <a:avLst/>
          </a:prstGeom>
          <a:noFill/>
          <a:ln>
            <a:noFill/>
          </a:ln>
        </p:spPr>
      </p:pic>
      <p:pic>
        <p:nvPicPr>
          <p:cNvPr id="1120" name="Google Shape;1120;p18"/>
          <p:cNvPicPr preferRelativeResize="0"/>
          <p:nvPr/>
        </p:nvPicPr>
        <p:blipFill rotWithShape="1">
          <a:blip r:embed="rId3">
            <a:alphaModFix/>
          </a:blip>
          <a:srcRect b="0" l="0" r="0" t="0"/>
          <a:stretch/>
        </p:blipFill>
        <p:spPr>
          <a:xfrm>
            <a:off x="6044855" y="2000158"/>
            <a:ext cx="98424" cy="82549"/>
          </a:xfrm>
          <a:prstGeom prst="rect">
            <a:avLst/>
          </a:prstGeom>
          <a:noFill/>
          <a:ln>
            <a:noFill/>
          </a:ln>
        </p:spPr>
      </p:pic>
      <p:pic>
        <p:nvPicPr>
          <p:cNvPr id="1121" name="Google Shape;1121;p18"/>
          <p:cNvPicPr preferRelativeResize="0"/>
          <p:nvPr/>
        </p:nvPicPr>
        <p:blipFill rotWithShape="1">
          <a:blip r:embed="rId4">
            <a:alphaModFix/>
          </a:blip>
          <a:srcRect b="0" l="0" r="0" t="0"/>
          <a:stretch/>
        </p:blipFill>
        <p:spPr>
          <a:xfrm>
            <a:off x="7261561" y="2548163"/>
            <a:ext cx="79375" cy="66675"/>
          </a:xfrm>
          <a:prstGeom prst="rect">
            <a:avLst/>
          </a:prstGeom>
          <a:noFill/>
          <a:ln>
            <a:noFill/>
          </a:ln>
        </p:spPr>
      </p:pic>
      <p:sp>
        <p:nvSpPr>
          <p:cNvPr id="1122" name="Google Shape;1122;p18"/>
          <p:cNvSpPr txBox="1"/>
          <p:nvPr/>
        </p:nvSpPr>
        <p:spPr>
          <a:xfrm>
            <a:off x="2327299" y="1413418"/>
            <a:ext cx="7983220" cy="1358265"/>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중대성 평가 개요</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5080" rtl="0" algn="just">
              <a:lnSpc>
                <a:spcPct val="149800"/>
              </a:lnSpc>
              <a:spcBef>
                <a:spcPts val="5"/>
              </a:spcBef>
              <a:spcAft>
                <a:spcPts val="0"/>
              </a:spcAft>
              <a:buNone/>
            </a:pPr>
            <a:r>
              <a:rPr b="0" lang="en-US" sz="800">
                <a:solidFill>
                  <a:srgbClr val="58595B"/>
                </a:solidFill>
                <a:latin typeface="Arial"/>
                <a:ea typeface="Arial"/>
                <a:cs typeface="Arial"/>
                <a:sym typeface="Arial"/>
              </a:rPr>
              <a:t>신한라이프는 지속가능경영 분야의 주요 이슈를 파악하고 이해관계자와 투명하게 소통하기 위하여 매년 중대성 평가를 실시하고 있습니다. 첫 ESG성과보고서 발간 시점부터 글로벌 비재 무 공시 표준화 과정에서 핵심 개념  로 논의되고 있는 ‘이중 중대성 평가*’를 실시하였  며, 올해 2023 ESG성과보고서에서도 이중 중대성 평가를 통해 이해관계자들의 의견을 수렴하여 상위 중대 이슈를 도출하였습니다.</a:t>
            </a:r>
            <a:endParaRPr sz="800">
              <a:latin typeface="Arial"/>
              <a:ea typeface="Arial"/>
              <a:cs typeface="Arial"/>
              <a:sym typeface="Arial"/>
            </a:endParaRPr>
          </a:p>
          <a:p>
            <a:pPr indent="0" lvl="0" marL="0" rtl="0" algn="l">
              <a:lnSpc>
                <a:spcPct val="100000"/>
              </a:lnSpc>
              <a:spcBef>
                <a:spcPts val="10"/>
              </a:spcBef>
              <a:spcAft>
                <a:spcPts val="0"/>
              </a:spcAft>
              <a:buNone/>
            </a:pPr>
            <a:r>
              <a:t/>
            </a:r>
            <a:endParaRPr sz="850">
              <a:latin typeface="Arial"/>
              <a:ea typeface="Arial"/>
              <a:cs typeface="Arial"/>
              <a:sym typeface="Arial"/>
            </a:endParaRPr>
          </a:p>
          <a:p>
            <a:pPr indent="-69850" lvl="0" marL="81915" marR="180975" rtl="0" algn="l">
              <a:lnSpc>
                <a:spcPct val="128200"/>
              </a:lnSpc>
              <a:spcBef>
                <a:spcPts val="0"/>
              </a:spcBef>
              <a:spcAft>
                <a:spcPts val="0"/>
              </a:spcAft>
              <a:buNone/>
            </a:pPr>
            <a:r>
              <a:rPr b="0" lang="en-US" sz="650">
                <a:solidFill>
                  <a:srgbClr val="58595B"/>
                </a:solidFill>
                <a:latin typeface="Arial"/>
                <a:ea typeface="Arial"/>
                <a:cs typeface="Arial"/>
                <a:sym typeface="Arial"/>
              </a:rPr>
              <a:t>* 이중 중대성 평가 : EU 기업 지속가능성 보고 지침(CSRD, Corporate Sustainability Reporting Directive)에서 제시한 중대성 평가 방법 로, 기업 지속가능성에 대한 중요 이슈 평가 시 사회/환경적 영향 중대성(Impact Materiality)과 재무적 중대성(Financial Materiality)을 함께 평가하는 방식</a:t>
            </a:r>
            <a:endParaRPr sz="650">
              <a:latin typeface="Arial"/>
              <a:ea typeface="Arial"/>
              <a:cs typeface="Arial"/>
              <a:sym typeface="Arial"/>
            </a:endParaRPr>
          </a:p>
        </p:txBody>
      </p:sp>
      <p:graphicFrame>
        <p:nvGraphicFramePr>
          <p:cNvPr id="1123" name="Google Shape;1123;p1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11">
                            <a:extLst>
                              <a:ext uri="{A12FA001-AC4F-418D-AE19-62706E023703}">
                                <ahyp:hlinkClr val="tx"/>
                              </a:ext>
                            </a:extLst>
                          </a:hlinkClick>
                        </a:rPr>
                        <a:t>이중 중대성 평가</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4">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124" name="Google Shape;1124;p18"/>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이중 중대성 평가</a:t>
            </a:r>
            <a:endParaRPr/>
          </a:p>
        </p:txBody>
      </p:sp>
      <p:sp>
        <p:nvSpPr>
          <p:cNvPr id="1125" name="Google Shape;1125;p18"/>
          <p:cNvSpPr/>
          <p:nvPr/>
        </p:nvSpPr>
        <p:spPr>
          <a:xfrm>
            <a:off x="2340000" y="5786997"/>
            <a:ext cx="2088514" cy="0"/>
          </a:xfrm>
          <a:custGeom>
            <a:rect b="b" l="l" r="r" t="t"/>
            <a:pathLst>
              <a:path extrusionOk="0" h="120000" w="2088514">
                <a:moveTo>
                  <a:pt x="0" y="0"/>
                </a:moveTo>
                <a:lnTo>
                  <a:pt x="208799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26" name="Google Shape;1126;p18"/>
          <p:cNvGrpSpPr/>
          <p:nvPr/>
        </p:nvGrpSpPr>
        <p:grpSpPr>
          <a:xfrm>
            <a:off x="4608004" y="3617582"/>
            <a:ext cx="3384359" cy="396240"/>
            <a:chOff x="4608004" y="3617582"/>
            <a:chExt cx="3384359" cy="396240"/>
          </a:xfrm>
        </p:grpSpPr>
        <p:sp>
          <p:nvSpPr>
            <p:cNvPr id="1127" name="Google Shape;1127;p18"/>
            <p:cNvSpPr/>
            <p:nvPr/>
          </p:nvSpPr>
          <p:spPr>
            <a:xfrm>
              <a:off x="4608004" y="3617582"/>
              <a:ext cx="972185" cy="396240"/>
            </a:xfrm>
            <a:custGeom>
              <a:rect b="b" l="l" r="r" t="t"/>
              <a:pathLst>
                <a:path extrusionOk="0" h="396239" w="972185">
                  <a:moveTo>
                    <a:pt x="971994" y="0"/>
                  </a:moveTo>
                  <a:lnTo>
                    <a:pt x="0" y="0"/>
                  </a:lnTo>
                  <a:lnTo>
                    <a:pt x="0" y="396011"/>
                  </a:lnTo>
                  <a:lnTo>
                    <a:pt x="971994" y="396011"/>
                  </a:lnTo>
                  <a:lnTo>
                    <a:pt x="97199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8" name="Google Shape;1128;p18"/>
            <p:cNvSpPr/>
            <p:nvPr/>
          </p:nvSpPr>
          <p:spPr>
            <a:xfrm>
              <a:off x="5579998" y="3617582"/>
              <a:ext cx="2412365" cy="396240"/>
            </a:xfrm>
            <a:custGeom>
              <a:rect b="b" l="l" r="r" t="t"/>
              <a:pathLst>
                <a:path extrusionOk="0" h="396239" w="2412365">
                  <a:moveTo>
                    <a:pt x="2411996" y="0"/>
                  </a:moveTo>
                  <a:lnTo>
                    <a:pt x="0" y="0"/>
                  </a:lnTo>
                  <a:lnTo>
                    <a:pt x="0" y="396011"/>
                  </a:lnTo>
                  <a:lnTo>
                    <a:pt x="2411996" y="396011"/>
                  </a:lnTo>
                  <a:lnTo>
                    <a:pt x="2411996"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9" name="Google Shape;1129;p18"/>
            <p:cNvPicPr preferRelativeResize="0"/>
            <p:nvPr/>
          </p:nvPicPr>
          <p:blipFill rotWithShape="1">
            <a:blip r:embed="rId15">
              <a:alphaModFix/>
            </a:blip>
            <a:srcRect b="0" l="0" r="0" t="0"/>
            <a:stretch/>
          </p:blipFill>
          <p:spPr>
            <a:xfrm>
              <a:off x="6483532" y="3704457"/>
              <a:ext cx="88900" cy="76200"/>
            </a:xfrm>
            <a:prstGeom prst="rect">
              <a:avLst/>
            </a:prstGeom>
            <a:noFill/>
            <a:ln>
              <a:noFill/>
            </a:ln>
          </p:spPr>
        </p:pic>
      </p:grpSp>
      <p:grpSp>
        <p:nvGrpSpPr>
          <p:cNvPr id="1130" name="Google Shape;1130;p18"/>
          <p:cNvGrpSpPr/>
          <p:nvPr/>
        </p:nvGrpSpPr>
        <p:grpSpPr>
          <a:xfrm>
            <a:off x="4608004" y="4949685"/>
            <a:ext cx="3384359" cy="396240"/>
            <a:chOff x="4608004" y="4949685"/>
            <a:chExt cx="3384359" cy="396240"/>
          </a:xfrm>
        </p:grpSpPr>
        <p:sp>
          <p:nvSpPr>
            <p:cNvPr id="1131" name="Google Shape;1131;p18"/>
            <p:cNvSpPr/>
            <p:nvPr/>
          </p:nvSpPr>
          <p:spPr>
            <a:xfrm>
              <a:off x="4608004" y="4949685"/>
              <a:ext cx="972185" cy="396240"/>
            </a:xfrm>
            <a:custGeom>
              <a:rect b="b" l="l" r="r" t="t"/>
              <a:pathLst>
                <a:path extrusionOk="0" h="396239" w="972185">
                  <a:moveTo>
                    <a:pt x="971994" y="0"/>
                  </a:moveTo>
                  <a:lnTo>
                    <a:pt x="0" y="0"/>
                  </a:lnTo>
                  <a:lnTo>
                    <a:pt x="0" y="396011"/>
                  </a:lnTo>
                  <a:lnTo>
                    <a:pt x="971994" y="396011"/>
                  </a:lnTo>
                  <a:lnTo>
                    <a:pt x="97199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2" name="Google Shape;1132;p18"/>
            <p:cNvSpPr/>
            <p:nvPr/>
          </p:nvSpPr>
          <p:spPr>
            <a:xfrm>
              <a:off x="5579998" y="4949685"/>
              <a:ext cx="2412365" cy="396240"/>
            </a:xfrm>
            <a:custGeom>
              <a:rect b="b" l="l" r="r" t="t"/>
              <a:pathLst>
                <a:path extrusionOk="0" h="396239" w="2412365">
                  <a:moveTo>
                    <a:pt x="2411996" y="0"/>
                  </a:moveTo>
                  <a:lnTo>
                    <a:pt x="0" y="0"/>
                  </a:lnTo>
                  <a:lnTo>
                    <a:pt x="0" y="396011"/>
                  </a:lnTo>
                  <a:lnTo>
                    <a:pt x="2411996" y="396011"/>
                  </a:lnTo>
                  <a:lnTo>
                    <a:pt x="2411996"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1133" name="Google Shape;1133;p18"/>
          <p:cNvGraphicFramePr/>
          <p:nvPr/>
        </p:nvGraphicFramePr>
        <p:xfrm>
          <a:off x="2340000" y="3617582"/>
          <a:ext cx="3000000" cy="3000000"/>
        </p:xfrm>
        <a:graphic>
          <a:graphicData uri="http://schemas.openxmlformats.org/drawingml/2006/table">
            <a:tbl>
              <a:tblPr bandRow="1" firstRow="1">
                <a:noFill/>
                <a:tableStyleId>{C31ADFB9-D814-4208-886B-9652E2F75FA4}</a:tableStyleId>
              </a:tblPr>
              <a:tblGrid>
                <a:gridCol w="2268225"/>
                <a:gridCol w="3383925"/>
                <a:gridCol w="2303775"/>
              </a:tblGrid>
              <a:tr h="2169150">
                <a:tc>
                  <a:txBody>
                    <a:bodyPr/>
                    <a:lstStyle/>
                    <a:p>
                      <a:pPr indent="0" lvl="0" marL="0" marR="17272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미디어 분석</a:t>
                      </a:r>
                      <a:endParaRPr sz="700" u="none" cap="none" strike="noStrike">
                        <a:latin typeface="Arial"/>
                        <a:ea typeface="Arial"/>
                        <a:cs typeface="Arial"/>
                        <a:sym typeface="Arial"/>
                      </a:endParaRPr>
                    </a:p>
                    <a:p>
                      <a:pPr indent="-55244" lvl="0" marL="440054" marR="558165" rtl="0" algn="l">
                        <a:lnSpc>
                          <a:spcPct val="1405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2022년 7월~2023년 12월까지 신한라이프 관련 기사 943건 분석</a:t>
                      </a:r>
                      <a:endParaRPr sz="700" u="none" cap="none" strike="noStrike">
                        <a:latin typeface="Arial"/>
                        <a:ea typeface="Arial"/>
                        <a:cs typeface="Arial"/>
                        <a:sym typeface="Arial"/>
                      </a:endParaRPr>
                    </a:p>
                    <a:p>
                      <a:pPr indent="0" lvl="0" marL="0" marR="0" rtl="0" algn="l">
                        <a:lnSpc>
                          <a:spcPct val="100000"/>
                        </a:lnSpc>
                        <a:spcBef>
                          <a:spcPts val="25"/>
                        </a:spcBef>
                        <a:spcAft>
                          <a:spcPts val="0"/>
                        </a:spcAft>
                        <a:buClr>
                          <a:srgbClr val="58595B"/>
                        </a:buClr>
                        <a:buSzPts val="1300"/>
                        <a:buFont typeface="Arial"/>
                        <a:buNone/>
                      </a:pPr>
                      <a:r>
                        <a:t/>
                      </a:r>
                      <a:endParaRPr sz="1300" u="none" cap="none" strike="noStrike">
                        <a:latin typeface="Times New Roman"/>
                        <a:ea typeface="Times New Roman"/>
                        <a:cs typeface="Times New Roman"/>
                        <a:sym typeface="Times New Roman"/>
                      </a:endParaRPr>
                    </a:p>
                    <a:p>
                      <a:pPr indent="0" lvl="0" marL="0" marR="17272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벤치마킹</a:t>
                      </a:r>
                      <a:endParaRPr sz="700" u="none" cap="none" strike="noStrike">
                        <a:latin typeface="Arial"/>
                        <a:ea typeface="Arial"/>
                        <a:cs typeface="Arial"/>
                        <a:sym typeface="Arial"/>
                      </a:endParaRPr>
                    </a:p>
                    <a:p>
                      <a:pPr indent="-55880" lvl="1" marL="554355" marR="672465" rtl="0" algn="l">
                        <a:lnSpc>
                          <a:spcPct val="1405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국내외 동종업계 중대 이슈 	벤치마킹</a:t>
                      </a:r>
                      <a:endParaRPr sz="700" u="none" cap="none" strike="noStrike">
                        <a:latin typeface="Arial"/>
                        <a:ea typeface="Arial"/>
                        <a:cs typeface="Arial"/>
                        <a:sym typeface="Arial"/>
                      </a:endParaRPr>
                    </a:p>
                    <a:p>
                      <a:pPr indent="0" lvl="0" marL="0" marR="0" rtl="0" algn="l">
                        <a:lnSpc>
                          <a:spcPct val="100000"/>
                        </a:lnSpc>
                        <a:spcBef>
                          <a:spcPts val="30"/>
                        </a:spcBef>
                        <a:spcAft>
                          <a:spcPts val="0"/>
                        </a:spcAft>
                        <a:buNone/>
                      </a:pPr>
                      <a:r>
                        <a:t/>
                      </a:r>
                      <a:endParaRPr sz="1000" u="none" cap="none" strike="noStrike">
                        <a:latin typeface="Times New Roman"/>
                        <a:ea typeface="Times New Roman"/>
                        <a:cs typeface="Times New Roman"/>
                        <a:sym typeface="Times New Roman"/>
                      </a:endParaRPr>
                    </a:p>
                    <a:p>
                      <a:pPr indent="0" lvl="0" marL="454659" marR="627380" rtl="0" algn="ctr">
                        <a:lnSpc>
                          <a:spcPct val="140500"/>
                        </a:lnSpc>
                        <a:spcBef>
                          <a:spcPts val="0"/>
                        </a:spcBef>
                        <a:spcAft>
                          <a:spcPts val="0"/>
                        </a:spcAft>
                        <a:buNone/>
                      </a:pPr>
                      <a:r>
                        <a:rPr b="0" lang="en-US" sz="700" u="none" cap="none" strike="noStrike">
                          <a:solidFill>
                            <a:srgbClr val="58595B"/>
                          </a:solidFill>
                          <a:latin typeface="Arial"/>
                          <a:ea typeface="Arial"/>
                          <a:cs typeface="Arial"/>
                          <a:sym typeface="Arial"/>
                        </a:rPr>
                        <a:t>ESG 관련 표준, 가이드라인 및 평가지표 분석</a:t>
                      </a:r>
                      <a:endParaRPr sz="700" u="none" cap="none" strike="noStrike">
                        <a:latin typeface="Arial"/>
                        <a:ea typeface="Arial"/>
                        <a:cs typeface="Arial"/>
                        <a:sym typeface="Arial"/>
                      </a:endParaRPr>
                    </a:p>
                    <a:p>
                      <a:pPr indent="-54609" lvl="0" marL="282575" marR="0" rtl="0" algn="l">
                        <a:lnSpc>
                          <a:spcPct val="100000"/>
                        </a:lnSpc>
                        <a:spcBef>
                          <a:spcPts val="34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GRI, SASB, MSCI, ESRS, ESG기준원 등</a:t>
                      </a:r>
                      <a:endParaRPr sz="700" u="none" cap="none" strike="noStrike">
                        <a:latin typeface="Arial"/>
                        <a:ea typeface="Arial"/>
                        <a:cs typeface="Arial"/>
                        <a:sym typeface="Arial"/>
                      </a:endParaRPr>
                    </a:p>
                  </a:txBody>
                  <a:tcPr marT="36200" marB="0" marR="0" marL="0"/>
                </a:tc>
                <a:tc>
                  <a:txBody>
                    <a:bodyPr/>
                    <a:lstStyle/>
                    <a:p>
                      <a:pPr indent="0" lvl="0" marL="153670" marR="0" rtl="0" algn="l">
                        <a:lnSpc>
                          <a:spcPct val="100000"/>
                        </a:lnSpc>
                        <a:spcBef>
                          <a:spcPts val="0"/>
                        </a:spcBef>
                        <a:spcAft>
                          <a:spcPts val="0"/>
                        </a:spcAft>
                        <a:buNone/>
                      </a:pPr>
                      <a:r>
                        <a:rPr b="0" lang="en-US" sz="750" u="none" cap="none" strike="noStrike">
                          <a:solidFill>
                            <a:srgbClr val="FFFFFF"/>
                          </a:solidFill>
                          <a:latin typeface="Arial"/>
                          <a:ea typeface="Arial"/>
                          <a:cs typeface="Arial"/>
                          <a:sym typeface="Arial"/>
                        </a:rPr>
                        <a:t>환경/사회적 영향	</a:t>
                      </a:r>
                      <a:r>
                        <a:rPr b="0" lang="en-US" sz="750" u="none" cap="none" strike="noStrike">
                          <a:solidFill>
                            <a:srgbClr val="58595B"/>
                          </a:solidFill>
                          <a:latin typeface="Arial"/>
                          <a:ea typeface="Arial"/>
                          <a:cs typeface="Arial"/>
                          <a:sym typeface="Arial"/>
                        </a:rPr>
                        <a:t>신한라이프 경영활동 로 인해 사회, 환경 및 이해관계자</a:t>
                      </a:r>
                      <a:endParaRPr sz="750" u="none" cap="none" strike="noStrike">
                        <a:latin typeface="Arial"/>
                        <a:ea typeface="Arial"/>
                        <a:cs typeface="Arial"/>
                        <a:sym typeface="Arial"/>
                      </a:endParaRPr>
                    </a:p>
                    <a:p>
                      <a:pPr indent="0" lvl="0" marL="248284" marR="0" rtl="0" algn="l">
                        <a:lnSpc>
                          <a:spcPct val="100000"/>
                        </a:lnSpc>
                        <a:spcBef>
                          <a:spcPts val="100"/>
                        </a:spcBef>
                        <a:spcAft>
                          <a:spcPts val="0"/>
                        </a:spcAft>
                        <a:buNone/>
                      </a:pPr>
                      <a:r>
                        <a:rPr b="0" lang="en-US" sz="750" u="none" cap="none" strike="noStrike">
                          <a:solidFill>
                            <a:srgbClr val="FFFFFF"/>
                          </a:solidFill>
                          <a:latin typeface="Arial"/>
                          <a:ea typeface="Arial"/>
                          <a:cs typeface="Arial"/>
                          <a:sym typeface="Arial"/>
                        </a:rPr>
                        <a:t>중대성 평가	</a:t>
                      </a:r>
                      <a:r>
                        <a:rPr b="0" lang="en-US" sz="750" u="none" cap="none" strike="noStrike">
                          <a:solidFill>
                            <a:srgbClr val="58595B"/>
                          </a:solidFill>
                          <a:latin typeface="Arial"/>
                          <a:ea typeface="Arial"/>
                          <a:cs typeface="Arial"/>
                          <a:sym typeface="Arial"/>
                        </a:rPr>
                        <a:t>에게 미칠 수 있는 긍정•부정적 영향 평가</a:t>
                      </a:r>
                      <a:endParaRPr sz="750" u="none" cap="none" strike="noStrike">
                        <a:latin typeface="Arial"/>
                        <a:ea typeface="Arial"/>
                        <a:cs typeface="Arial"/>
                        <a:sym typeface="Arial"/>
                      </a:endParaRPr>
                    </a:p>
                    <a:p>
                      <a:pPr indent="0" lvl="0" marL="0" marR="0" rtl="0" algn="l">
                        <a:lnSpc>
                          <a:spcPct val="100000"/>
                        </a:lnSpc>
                        <a:spcBef>
                          <a:spcPts val="10"/>
                        </a:spcBef>
                        <a:spcAft>
                          <a:spcPts val="0"/>
                        </a:spcAft>
                        <a:buNone/>
                      </a:pPr>
                      <a:r>
                        <a:t/>
                      </a:r>
                      <a:endParaRPr sz="1200" u="none" cap="none" strike="noStrike">
                        <a:latin typeface="Times New Roman"/>
                        <a:ea typeface="Times New Roman"/>
                        <a:cs typeface="Times New Roman"/>
                        <a:sym typeface="Times New Roman"/>
                      </a:endParaRPr>
                    </a:p>
                    <a:p>
                      <a:pPr indent="-44450" lvl="0" marL="48895"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환경·사회적 중대성</a:t>
                      </a:r>
                      <a:endParaRPr sz="700" u="none" cap="none" strike="noStrike">
                        <a:latin typeface="Arial"/>
                        <a:ea typeface="Arial"/>
                        <a:cs typeface="Arial"/>
                        <a:sym typeface="Arial"/>
                      </a:endParaRPr>
                    </a:p>
                    <a:p>
                      <a:pPr indent="-66675" lvl="1" marL="140970" marR="410844" rtl="0" algn="l">
                        <a:lnSpc>
                          <a:spcPct val="1405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환경 및 사회에 심각한 영향을 미칠 수 있거나, 영향의 범위가 광범위하며, 결과로 인한 피해/대응/보상이 어려운 이슈 분석</a:t>
                      </a:r>
                      <a:endParaRPr sz="700" u="none" cap="none" strike="noStrike">
                        <a:latin typeface="Arial"/>
                        <a:ea typeface="Arial"/>
                        <a:cs typeface="Arial"/>
                        <a:sym typeface="Arial"/>
                      </a:endParaRPr>
                    </a:p>
                    <a:p>
                      <a:pPr indent="-44450" lvl="0" marL="48895" marR="0" rtl="0" algn="l">
                        <a:lnSpc>
                          <a:spcPct val="100000"/>
                        </a:lnSpc>
                        <a:spcBef>
                          <a:spcPts val="5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이해관계자 중대성</a:t>
                      </a:r>
                      <a:endParaRPr sz="700" u="none" cap="none" strike="noStrike">
                        <a:latin typeface="Arial"/>
                        <a:ea typeface="Arial"/>
                        <a:cs typeface="Arial"/>
                        <a:sym typeface="Arial"/>
                      </a:endParaRPr>
                    </a:p>
                    <a:p>
                      <a:pPr indent="-66675" lvl="1" marL="140970" marR="0" rtl="0" algn="l">
                        <a:lnSpc>
                          <a:spcPct val="100000"/>
                        </a:lnSpc>
                        <a:spcBef>
                          <a:spcPts val="34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이해관계자 인권에 영향을 미칠 수 있는 이슈 분석</a:t>
                      </a:r>
                      <a:endParaRPr sz="700" u="none" cap="none" strike="noStrike">
                        <a:latin typeface="Arial"/>
                        <a:ea typeface="Arial"/>
                        <a:cs typeface="Arial"/>
                        <a:sym typeface="Arial"/>
                      </a:endParaRPr>
                    </a:p>
                    <a:p>
                      <a:pPr indent="0" lvl="1" marL="457200" marR="0" rtl="0" algn="l">
                        <a:lnSpc>
                          <a:spcPct val="100000"/>
                        </a:lnSpc>
                        <a:spcBef>
                          <a:spcPts val="35"/>
                        </a:spcBef>
                        <a:spcAft>
                          <a:spcPts val="0"/>
                        </a:spcAft>
                        <a:buClr>
                          <a:srgbClr val="58595B"/>
                        </a:buClr>
                        <a:buSzPts val="1200"/>
                        <a:buFont typeface="Arial"/>
                        <a:buNone/>
                      </a:pPr>
                      <a:r>
                        <a:t/>
                      </a:r>
                      <a:endParaRPr sz="1200" u="none" cap="none" strike="noStrike">
                        <a:latin typeface="Times New Roman"/>
                        <a:ea typeface="Times New Roman"/>
                        <a:cs typeface="Times New Roman"/>
                        <a:sym typeface="Times New Roman"/>
                      </a:endParaRPr>
                    </a:p>
                    <a:p>
                      <a:pPr indent="0" lvl="0" marL="0" marR="156845" rtl="0" algn="r">
                        <a:lnSpc>
                          <a:spcPct val="100000"/>
                        </a:lnSpc>
                        <a:spcBef>
                          <a:spcPts val="0"/>
                        </a:spcBef>
                        <a:spcAft>
                          <a:spcPts val="0"/>
                        </a:spcAft>
                        <a:buNone/>
                      </a:pPr>
                      <a:r>
                        <a:rPr b="0" lang="en-US" sz="750" u="none" cap="none" strike="noStrike">
                          <a:solidFill>
                            <a:srgbClr val="FFFFFF"/>
                          </a:solidFill>
                          <a:latin typeface="Arial"/>
                          <a:ea typeface="Arial"/>
                          <a:cs typeface="Arial"/>
                          <a:sym typeface="Arial"/>
                        </a:rPr>
                        <a:t>재무적	</a:t>
                      </a:r>
                      <a:r>
                        <a:rPr b="0" baseline="30000" lang="en-US" sz="1125" u="none" cap="none" strike="noStrike">
                          <a:solidFill>
                            <a:srgbClr val="58595B"/>
                          </a:solidFill>
                          <a:latin typeface="Arial"/>
                          <a:ea typeface="Arial"/>
                          <a:cs typeface="Arial"/>
                          <a:sym typeface="Arial"/>
                        </a:rPr>
                        <a:t>지속가능성 이슈가 신한라이프의 재무 성과(수익, 비용,</a:t>
                      </a:r>
                      <a:endParaRPr baseline="30000" sz="1125" u="none" cap="none" strike="noStrike">
                        <a:latin typeface="Arial"/>
                        <a:ea typeface="Arial"/>
                        <a:cs typeface="Arial"/>
                        <a:sym typeface="Arial"/>
                      </a:endParaRPr>
                    </a:p>
                    <a:p>
                      <a:pPr indent="0" lvl="0" marL="0" marR="145415" rtl="0" algn="r">
                        <a:lnSpc>
                          <a:spcPct val="100000"/>
                        </a:lnSpc>
                        <a:spcBef>
                          <a:spcPts val="190"/>
                        </a:spcBef>
                        <a:spcAft>
                          <a:spcPts val="0"/>
                        </a:spcAft>
                        <a:buNone/>
                      </a:pPr>
                      <a:r>
                        <a:rPr b="0" baseline="30000" lang="en-US" sz="1125" u="none" cap="none" strike="noStrike">
                          <a:solidFill>
                            <a:srgbClr val="FFFFFF"/>
                          </a:solidFill>
                          <a:latin typeface="Arial"/>
                          <a:ea typeface="Arial"/>
                          <a:cs typeface="Arial"/>
                          <a:sym typeface="Arial"/>
                        </a:rPr>
                        <a:t>중대성 평가	</a:t>
                      </a:r>
                      <a:r>
                        <a:rPr b="0" lang="en-US" sz="750" u="none" cap="none" strike="noStrike">
                          <a:solidFill>
                            <a:srgbClr val="58595B"/>
                          </a:solidFill>
                          <a:latin typeface="Arial"/>
                          <a:ea typeface="Arial"/>
                          <a:cs typeface="Arial"/>
                          <a:sym typeface="Arial"/>
                        </a:rPr>
                        <a:t>사업, 규제, 명성)에 미칠 수 있는 긍정•부정적 영향 평가</a:t>
                      </a:r>
                      <a:endParaRPr sz="750" u="none" cap="none" strike="noStrike">
                        <a:latin typeface="Arial"/>
                        <a:ea typeface="Arial"/>
                        <a:cs typeface="Arial"/>
                        <a:sym typeface="Arial"/>
                      </a:endParaRPr>
                    </a:p>
                    <a:p>
                      <a:pPr indent="0" lvl="0" marL="0" marR="0" rtl="0" algn="l">
                        <a:lnSpc>
                          <a:spcPct val="100000"/>
                        </a:lnSpc>
                        <a:spcBef>
                          <a:spcPts val="55"/>
                        </a:spcBef>
                        <a:spcAft>
                          <a:spcPts val="0"/>
                        </a:spcAft>
                        <a:buNone/>
                      </a:pPr>
                      <a:r>
                        <a:t/>
                      </a:r>
                      <a:endParaRPr sz="1150" u="none" cap="none" strike="noStrike">
                        <a:latin typeface="Times New Roman"/>
                        <a:ea typeface="Times New Roman"/>
                        <a:cs typeface="Times New Roman"/>
                        <a:sym typeface="Times New Roman"/>
                      </a:endParaRPr>
                    </a:p>
                    <a:p>
                      <a:pPr indent="-44450" lvl="0" marL="48895"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재무 중대성</a:t>
                      </a:r>
                      <a:endParaRPr sz="700" u="none" cap="none" strike="noStrike">
                        <a:latin typeface="Arial"/>
                        <a:ea typeface="Arial"/>
                        <a:cs typeface="Arial"/>
                        <a:sym typeface="Arial"/>
                      </a:endParaRPr>
                    </a:p>
                    <a:p>
                      <a:pPr indent="0" lvl="0" marL="49530" marR="0" rtl="0" algn="l">
                        <a:lnSpc>
                          <a:spcPct val="100000"/>
                        </a:lnSpc>
                        <a:spcBef>
                          <a:spcPts val="340"/>
                        </a:spcBef>
                        <a:spcAft>
                          <a:spcPts val="0"/>
                        </a:spcAft>
                        <a:buNone/>
                      </a:pPr>
                      <a:r>
                        <a:rPr b="0" lang="en-US" sz="700" u="none" cap="none" strike="noStrike">
                          <a:solidFill>
                            <a:srgbClr val="58595B"/>
                          </a:solidFill>
                          <a:latin typeface="Arial"/>
                          <a:ea typeface="Arial"/>
                          <a:cs typeface="Arial"/>
                          <a:sym typeface="Arial"/>
                        </a:rPr>
                        <a:t>- 재무 성과(수익, 사업, 규제, 명성)에 기회 및 위험 요인이 될 수 있는 이슈 분석</a:t>
                      </a:r>
                      <a:endParaRPr sz="700" u="none" cap="none" strike="noStrike">
                        <a:latin typeface="Arial"/>
                        <a:ea typeface="Arial"/>
                        <a:cs typeface="Arial"/>
                        <a:sym typeface="Arial"/>
                      </a:endParaRPr>
                    </a:p>
                  </a:txBody>
                  <a:tcPr marT="67950" marB="0" marR="0" marL="0">
                    <a:lnB cap="flat" cmpd="sng" w="19050">
                      <a:solidFill>
                        <a:srgbClr val="6F5DCF"/>
                      </a:solidFill>
                      <a:prstDash val="solid"/>
                      <a:round/>
                      <a:headEnd len="sm" w="sm" type="none"/>
                      <a:tailEnd len="sm" w="sm" type="none"/>
                    </a:lnB>
                  </a:tcPr>
                </a:tc>
                <a:tc>
                  <a:txBody>
                    <a:bodyPr/>
                    <a:lstStyle/>
                    <a:p>
                      <a:pPr indent="0" lvl="0" marL="17907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외부 전문가 검토</a:t>
                      </a:r>
                      <a:endParaRPr sz="700" u="none" cap="none" strike="noStrike">
                        <a:latin typeface="Arial"/>
                        <a:ea typeface="Arial"/>
                        <a:cs typeface="Arial"/>
                        <a:sym typeface="Arial"/>
                      </a:endParaRPr>
                    </a:p>
                    <a:p>
                      <a:pPr indent="-54610" lvl="0" marL="763905" marR="0" rtl="0" algn="l">
                        <a:lnSpc>
                          <a:spcPct val="100000"/>
                        </a:lnSpc>
                        <a:spcBef>
                          <a:spcPts val="34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지속가능경영 전문가 검토</a:t>
                      </a:r>
                      <a:endParaRPr sz="700" u="none" cap="none" strike="noStrike">
                        <a:latin typeface="Arial"/>
                        <a:ea typeface="Arial"/>
                        <a:cs typeface="Arial"/>
                        <a:sym typeface="Arial"/>
                      </a:endParaRPr>
                    </a:p>
                    <a:p>
                      <a:pPr indent="0" lvl="0" marL="0" marR="0" rtl="0" algn="l">
                        <a:lnSpc>
                          <a:spcPct val="100000"/>
                        </a:lnSpc>
                        <a:spcBef>
                          <a:spcPts val="25"/>
                        </a:spcBef>
                        <a:spcAft>
                          <a:spcPts val="0"/>
                        </a:spcAft>
                        <a:buClr>
                          <a:srgbClr val="58595B"/>
                        </a:buClr>
                        <a:buSzPts val="1300"/>
                        <a:buFont typeface="Arial"/>
                        <a:buNone/>
                      </a:pPr>
                      <a:r>
                        <a:t/>
                      </a:r>
                      <a:endParaRPr sz="1300" u="none" cap="none" strike="noStrike">
                        <a:latin typeface="Times New Roman"/>
                        <a:ea typeface="Times New Roman"/>
                        <a:cs typeface="Times New Roman"/>
                        <a:sym typeface="Times New Roman"/>
                      </a:endParaRPr>
                    </a:p>
                    <a:p>
                      <a:pPr indent="0" lvl="0" marL="17907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내부 검토 후 최종 선정</a:t>
                      </a:r>
                      <a:endParaRPr sz="700" u="none" cap="none" strike="noStrike">
                        <a:latin typeface="Arial"/>
                        <a:ea typeface="Arial"/>
                        <a:cs typeface="Arial"/>
                        <a:sym typeface="Arial"/>
                      </a:endParaRPr>
                    </a:p>
                    <a:p>
                      <a:pPr indent="-55244" lvl="0" marL="721360" marR="479425" rtl="0" algn="l">
                        <a:lnSpc>
                          <a:spcPct val="1405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신한라이프 담당부서 검토를 	거쳐 중대 이슈 최종 선정</a:t>
                      </a:r>
                      <a:endParaRPr sz="700" u="none" cap="none" strike="noStrike">
                        <a:latin typeface="Arial"/>
                        <a:ea typeface="Arial"/>
                        <a:cs typeface="Arial"/>
                        <a:sym typeface="Arial"/>
                      </a:endParaRPr>
                    </a:p>
                  </a:txBody>
                  <a:tcPr marT="36200" marB="0" marR="0" marL="0"/>
                </a:tc>
              </a:tr>
              <a:tr h="810250">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850" u="none" cap="none" strike="noStrike">
                        <a:latin typeface="Times New Roman"/>
                        <a:ea typeface="Times New Roman"/>
                        <a:cs typeface="Times New Roman"/>
                        <a:sym typeface="Times New Roman"/>
                      </a:endParaRPr>
                    </a:p>
                    <a:p>
                      <a:pPr indent="0" lvl="0" marL="473709" marR="0" rtl="0" algn="l">
                        <a:lnSpc>
                          <a:spcPct val="100000"/>
                        </a:lnSpc>
                        <a:spcBef>
                          <a:spcPts val="5"/>
                        </a:spcBef>
                        <a:spcAft>
                          <a:spcPts val="0"/>
                        </a:spcAft>
                        <a:buNone/>
                      </a:pPr>
                      <a:r>
                        <a:rPr b="0" lang="en-US" sz="700" u="none" cap="none" strike="noStrike">
                          <a:solidFill>
                            <a:srgbClr val="808285"/>
                          </a:solidFill>
                          <a:latin typeface="Arial"/>
                          <a:ea typeface="Arial"/>
                          <a:cs typeface="Arial"/>
                          <a:sym typeface="Arial"/>
                        </a:rPr>
                        <a:t>총 13개 중대 이슈 Pool 도출</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370205" lvl="0" marL="629285" marR="252729" rtl="0" algn="l">
                        <a:lnSpc>
                          <a:spcPct val="140500"/>
                        </a:lnSpc>
                        <a:spcBef>
                          <a:spcPts val="660"/>
                        </a:spcBef>
                        <a:spcAft>
                          <a:spcPts val="0"/>
                        </a:spcAft>
                        <a:buNone/>
                      </a:pPr>
                      <a:r>
                        <a:rPr b="0" lang="en-US" sz="700" u="none" cap="none" strike="noStrike">
                          <a:solidFill>
                            <a:srgbClr val="808285"/>
                          </a:solidFill>
                          <a:latin typeface="Arial"/>
                          <a:ea typeface="Arial"/>
                          <a:cs typeface="Arial"/>
                          <a:sym typeface="Arial"/>
                        </a:rPr>
                        <a:t>임직원, 고객, FC, 정부 및 공공기관, 지역사회, 협력회사, 전문가 등 내외부 이해관계자 대상 온라인 설문조사 실시(총 271명 응답)</a:t>
                      </a:r>
                      <a:endParaRPr sz="700" u="none" cap="none" strike="noStrike">
                        <a:latin typeface="Arial"/>
                        <a:ea typeface="Arial"/>
                        <a:cs typeface="Arial"/>
                        <a:sym typeface="Arial"/>
                      </a:endParaRPr>
                    </a:p>
                  </a:txBody>
                  <a:tcPr marT="0" marB="0" marR="0" marL="0">
                    <a:lnT cap="flat" cmpd="sng" w="19050">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634" lvl="0" marL="670560" marR="483869" rtl="0" algn="ctr">
                        <a:lnSpc>
                          <a:spcPct val="140500"/>
                        </a:lnSpc>
                        <a:spcBef>
                          <a:spcPts val="660"/>
                        </a:spcBef>
                        <a:spcAft>
                          <a:spcPts val="0"/>
                        </a:spcAft>
                        <a:buNone/>
                      </a:pPr>
                      <a:r>
                        <a:rPr b="0" lang="en-US" sz="700" u="none" cap="none" strike="noStrike">
                          <a:solidFill>
                            <a:srgbClr val="808285"/>
                          </a:solidFill>
                          <a:latin typeface="Arial"/>
                          <a:ea typeface="Arial"/>
                          <a:cs typeface="Arial"/>
                          <a:sym typeface="Arial"/>
                        </a:rPr>
                        <a:t>외부 전문가 및 내부* 검토 후 상위 7개 중대 이슈 최종 선정</a:t>
                      </a:r>
                      <a:endParaRPr sz="700" u="none" cap="none" strike="noStrike">
                        <a:latin typeface="Arial"/>
                        <a:ea typeface="Arial"/>
                        <a:cs typeface="Arial"/>
                        <a:sym typeface="Arial"/>
                      </a:endParaRPr>
                    </a:p>
                    <a:p>
                      <a:pPr indent="0" lvl="0" marL="488950" marR="302260" rtl="0" algn="ctr">
                        <a:lnSpc>
                          <a:spcPct val="102600"/>
                        </a:lnSpc>
                        <a:spcBef>
                          <a:spcPts val="509"/>
                        </a:spcBef>
                        <a:spcAft>
                          <a:spcPts val="0"/>
                        </a:spcAft>
                        <a:buNone/>
                      </a:pPr>
                      <a:r>
                        <a:rPr b="0" lang="en-US" sz="650" u="none" cap="none" strike="noStrike">
                          <a:solidFill>
                            <a:srgbClr val="58595B"/>
                          </a:solidFill>
                          <a:latin typeface="Arial"/>
                          <a:ea typeface="Arial"/>
                          <a:cs typeface="Arial"/>
                          <a:sym typeface="Arial"/>
                        </a:rPr>
                        <a:t>* 매년 신한라이프의 ESG 상위 중대 이슈를 ESG 위원회에 보고하고 있습니다.</a:t>
                      </a:r>
                      <a:endParaRPr sz="650" u="none" cap="none" strike="noStrike">
                        <a:latin typeface="Arial"/>
                        <a:ea typeface="Arial"/>
                        <a:cs typeface="Arial"/>
                        <a:sym typeface="Arial"/>
                      </a:endParaRPr>
                    </a:p>
                  </a:txBody>
                  <a:tcPr marT="0" marB="0" marR="0" marL="0"/>
                </a:tc>
              </a:tr>
            </a:tbl>
          </a:graphicData>
        </a:graphic>
      </p:graphicFrame>
      <p:sp>
        <p:nvSpPr>
          <p:cNvPr id="1134" name="Google Shape;1134;p18"/>
          <p:cNvSpPr/>
          <p:nvPr/>
        </p:nvSpPr>
        <p:spPr>
          <a:xfrm>
            <a:off x="8171998" y="5786997"/>
            <a:ext cx="2124075" cy="0"/>
          </a:xfrm>
          <a:custGeom>
            <a:rect b="b" l="l" r="r" t="t"/>
            <a:pathLst>
              <a:path extrusionOk="0" h="120000" w="2124075">
                <a:moveTo>
                  <a:pt x="0" y="0"/>
                </a:moveTo>
                <a:lnTo>
                  <a:pt x="2123998"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35" name="Google Shape;1135;p18"/>
          <p:cNvGrpSpPr/>
          <p:nvPr/>
        </p:nvGrpSpPr>
        <p:grpSpPr>
          <a:xfrm>
            <a:off x="4293045" y="3185805"/>
            <a:ext cx="6003226" cy="360045"/>
            <a:chOff x="4293045" y="3185805"/>
            <a:chExt cx="6003226" cy="360045"/>
          </a:xfrm>
        </p:grpSpPr>
        <p:sp>
          <p:nvSpPr>
            <p:cNvPr id="1136" name="Google Shape;1136;p18"/>
            <p:cNvSpPr/>
            <p:nvPr/>
          </p:nvSpPr>
          <p:spPr>
            <a:xfrm>
              <a:off x="8179816" y="3240671"/>
              <a:ext cx="2116455" cy="250825"/>
            </a:xfrm>
            <a:custGeom>
              <a:rect b="b" l="l" r="r" t="t"/>
              <a:pathLst>
                <a:path extrusionOk="0" h="250825" w="2116454">
                  <a:moveTo>
                    <a:pt x="2116163" y="125196"/>
                  </a:moveTo>
                  <a:lnTo>
                    <a:pt x="1936254" y="12"/>
                  </a:lnTo>
                  <a:lnTo>
                    <a:pt x="0" y="0"/>
                  </a:lnTo>
                  <a:lnTo>
                    <a:pt x="0" y="250532"/>
                  </a:lnTo>
                  <a:lnTo>
                    <a:pt x="1936254" y="250532"/>
                  </a:lnTo>
                  <a:lnTo>
                    <a:pt x="2116163" y="125196"/>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7" name="Google Shape;1137;p18"/>
            <p:cNvSpPr/>
            <p:nvPr/>
          </p:nvSpPr>
          <p:spPr>
            <a:xfrm>
              <a:off x="8101115" y="3185805"/>
              <a:ext cx="259079" cy="360045"/>
            </a:xfrm>
            <a:custGeom>
              <a:rect b="b" l="l" r="r" t="t"/>
              <a:pathLst>
                <a:path extrusionOk="0" h="360045" w="259079">
                  <a:moveTo>
                    <a:pt x="50" y="0"/>
                  </a:moveTo>
                  <a:lnTo>
                    <a:pt x="0" y="360019"/>
                  </a:lnTo>
                  <a:lnTo>
                    <a:pt x="258610" y="179984"/>
                  </a:lnTo>
                  <a:lnTo>
                    <a:pt x="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8" name="Google Shape;1138;p18"/>
            <p:cNvSpPr/>
            <p:nvPr/>
          </p:nvSpPr>
          <p:spPr>
            <a:xfrm>
              <a:off x="4454995" y="3240671"/>
              <a:ext cx="3743960" cy="250825"/>
            </a:xfrm>
            <a:custGeom>
              <a:rect b="b" l="l" r="r" t="t"/>
              <a:pathLst>
                <a:path extrusionOk="0" h="250825" w="3743959">
                  <a:moveTo>
                    <a:pt x="3743960" y="125196"/>
                  </a:moveTo>
                  <a:lnTo>
                    <a:pt x="3564064" y="25"/>
                  </a:lnTo>
                  <a:lnTo>
                    <a:pt x="0" y="0"/>
                  </a:lnTo>
                  <a:lnTo>
                    <a:pt x="0" y="250532"/>
                  </a:lnTo>
                  <a:lnTo>
                    <a:pt x="3564064" y="250532"/>
                  </a:lnTo>
                  <a:lnTo>
                    <a:pt x="3743960" y="125196"/>
                  </a:lnTo>
                  <a:close/>
                </a:path>
              </a:pathLst>
            </a:custGeom>
            <a:solidFill>
              <a:srgbClr val="A195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9" name="Google Shape;1139;p18"/>
            <p:cNvSpPr/>
            <p:nvPr/>
          </p:nvSpPr>
          <p:spPr>
            <a:xfrm>
              <a:off x="4361610" y="3185805"/>
              <a:ext cx="259079" cy="360045"/>
            </a:xfrm>
            <a:custGeom>
              <a:rect b="b" l="l" r="r" t="t"/>
              <a:pathLst>
                <a:path extrusionOk="0" h="360045" w="259079">
                  <a:moveTo>
                    <a:pt x="50" y="0"/>
                  </a:moveTo>
                  <a:lnTo>
                    <a:pt x="0" y="360019"/>
                  </a:lnTo>
                  <a:lnTo>
                    <a:pt x="258610" y="179984"/>
                  </a:lnTo>
                  <a:lnTo>
                    <a:pt x="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0" name="Google Shape;1140;p18"/>
            <p:cNvSpPr/>
            <p:nvPr/>
          </p:nvSpPr>
          <p:spPr>
            <a:xfrm>
              <a:off x="4293045" y="3240654"/>
              <a:ext cx="180340" cy="250825"/>
            </a:xfrm>
            <a:custGeom>
              <a:rect b="b" l="l" r="r" t="t"/>
              <a:pathLst>
                <a:path extrusionOk="0" h="250825" w="180339">
                  <a:moveTo>
                    <a:pt x="0" y="0"/>
                  </a:moveTo>
                  <a:lnTo>
                    <a:pt x="25" y="250443"/>
                  </a:lnTo>
                  <a:lnTo>
                    <a:pt x="179933" y="125209"/>
                  </a:lnTo>
                  <a:lnTo>
                    <a:pt x="0" y="0"/>
                  </a:lnTo>
                  <a:close/>
                </a:path>
              </a:pathLst>
            </a:custGeom>
            <a:solidFill>
              <a:srgbClr val="CDC6E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41" name="Google Shape;1141;p18"/>
          <p:cNvSpPr txBox="1"/>
          <p:nvPr/>
        </p:nvSpPr>
        <p:spPr>
          <a:xfrm>
            <a:off x="2340000" y="3240671"/>
            <a:ext cx="1953260" cy="250825"/>
          </a:xfrm>
          <a:prstGeom prst="rect">
            <a:avLst/>
          </a:prstGeom>
          <a:solidFill>
            <a:srgbClr val="CDC6EE"/>
          </a:solidFill>
          <a:ln>
            <a:noFill/>
          </a:ln>
        </p:spPr>
        <p:txBody>
          <a:bodyPr anchorCtr="0" anchor="t" bIns="0" lIns="0" spcFirstLastPara="1" rIns="0" wrap="square" tIns="57150">
            <a:spAutoFit/>
          </a:bodyPr>
          <a:lstStyle/>
          <a:p>
            <a:pPr indent="0" lvl="0" marL="107950" rtl="0" algn="ctr">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이슈 풀 구성</a:t>
            </a:r>
            <a:endParaRPr sz="750">
              <a:latin typeface="Malgun Gothic"/>
              <a:ea typeface="Malgun Gothic"/>
              <a:cs typeface="Malgun Gothic"/>
              <a:sym typeface="Malgun Gothic"/>
            </a:endParaRPr>
          </a:p>
        </p:txBody>
      </p:sp>
      <p:sp>
        <p:nvSpPr>
          <p:cNvPr id="1142" name="Google Shape;1142;p18"/>
          <p:cNvSpPr txBox="1"/>
          <p:nvPr/>
        </p:nvSpPr>
        <p:spPr>
          <a:xfrm>
            <a:off x="5856770" y="3285249"/>
            <a:ext cx="104902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이슈의 이중 중대성 평가</a:t>
            </a:r>
            <a:endParaRPr sz="750">
              <a:latin typeface="Malgun Gothic"/>
              <a:ea typeface="Malgun Gothic"/>
              <a:cs typeface="Malgun Gothic"/>
              <a:sym typeface="Malgun Gothic"/>
            </a:endParaRPr>
          </a:p>
        </p:txBody>
      </p:sp>
      <p:sp>
        <p:nvSpPr>
          <p:cNvPr id="1143" name="Google Shape;1143;p18"/>
          <p:cNvSpPr txBox="1"/>
          <p:nvPr/>
        </p:nvSpPr>
        <p:spPr>
          <a:xfrm>
            <a:off x="8179816" y="3240671"/>
            <a:ext cx="1936750" cy="250825"/>
          </a:xfrm>
          <a:prstGeom prst="rect">
            <a:avLst/>
          </a:prstGeom>
          <a:noFill/>
          <a:ln>
            <a:noFill/>
          </a:ln>
        </p:spPr>
        <p:txBody>
          <a:bodyPr anchorCtr="0" anchor="t" bIns="0" lIns="0" spcFirstLastPara="1" rIns="0" wrap="square" tIns="57150">
            <a:spAutoFit/>
          </a:bodyPr>
          <a:lstStyle/>
          <a:p>
            <a:pPr indent="0" lvl="0" marL="35179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상위 중대이슈 선정 및 유효성 검토</a:t>
            </a:r>
            <a:endParaRPr sz="750">
              <a:latin typeface="Malgun Gothic"/>
              <a:ea typeface="Malgun Gothic"/>
              <a:cs typeface="Malgun Gothic"/>
              <a:sym typeface="Malgun Gothic"/>
            </a:endParaRPr>
          </a:p>
        </p:txBody>
      </p:sp>
      <p:grpSp>
        <p:nvGrpSpPr>
          <p:cNvPr id="1144" name="Google Shape;1144;p18"/>
          <p:cNvGrpSpPr/>
          <p:nvPr/>
        </p:nvGrpSpPr>
        <p:grpSpPr>
          <a:xfrm>
            <a:off x="3378644" y="5781611"/>
            <a:ext cx="55880" cy="226060"/>
            <a:chOff x="3378644" y="5781611"/>
            <a:chExt cx="55880" cy="226060"/>
          </a:xfrm>
        </p:grpSpPr>
        <p:sp>
          <p:nvSpPr>
            <p:cNvPr id="1145" name="Google Shape;1145;p18"/>
            <p:cNvSpPr/>
            <p:nvPr/>
          </p:nvSpPr>
          <p:spPr>
            <a:xfrm>
              <a:off x="3406499" y="5788809"/>
              <a:ext cx="0" cy="163195"/>
            </a:xfrm>
            <a:custGeom>
              <a:rect b="b" l="l" r="r" t="t"/>
              <a:pathLst>
                <a:path extrusionOk="0" h="163195" w="120000">
                  <a:moveTo>
                    <a:pt x="0" y="0"/>
                  </a:moveTo>
                  <a:lnTo>
                    <a:pt x="0" y="162661"/>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6" name="Google Shape;1146;p18"/>
            <p:cNvSpPr/>
            <p:nvPr/>
          </p:nvSpPr>
          <p:spPr>
            <a:xfrm>
              <a:off x="3378644" y="5781611"/>
              <a:ext cx="55880" cy="226060"/>
            </a:xfrm>
            <a:custGeom>
              <a:rect b="b" l="l" r="r" t="t"/>
              <a:pathLst>
                <a:path extrusionOk="0" h="226060" w="55879">
                  <a:moveTo>
                    <a:pt x="35052" y="3225"/>
                  </a:moveTo>
                  <a:lnTo>
                    <a:pt x="31826" y="0"/>
                  </a:lnTo>
                  <a:lnTo>
                    <a:pt x="23876" y="0"/>
                  </a:lnTo>
                  <a:lnTo>
                    <a:pt x="20650" y="3225"/>
                  </a:lnTo>
                  <a:lnTo>
                    <a:pt x="20650" y="11176"/>
                  </a:lnTo>
                  <a:lnTo>
                    <a:pt x="23876" y="14401"/>
                  </a:lnTo>
                  <a:lnTo>
                    <a:pt x="27851" y="14401"/>
                  </a:lnTo>
                  <a:lnTo>
                    <a:pt x="31826" y="14401"/>
                  </a:lnTo>
                  <a:lnTo>
                    <a:pt x="35052" y="11176"/>
                  </a:lnTo>
                  <a:lnTo>
                    <a:pt x="35052" y="3225"/>
                  </a:lnTo>
                  <a:close/>
                </a:path>
                <a:path extrusionOk="0" h="226060" w="55879">
                  <a:moveTo>
                    <a:pt x="55702" y="149377"/>
                  </a:moveTo>
                  <a:lnTo>
                    <a:pt x="39166" y="160896"/>
                  </a:lnTo>
                  <a:lnTo>
                    <a:pt x="27851" y="164744"/>
                  </a:lnTo>
                  <a:lnTo>
                    <a:pt x="16535" y="160896"/>
                  </a:lnTo>
                  <a:lnTo>
                    <a:pt x="0" y="149377"/>
                  </a:lnTo>
                  <a:lnTo>
                    <a:pt x="27851" y="225933"/>
                  </a:lnTo>
                  <a:lnTo>
                    <a:pt x="55702" y="149377"/>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47" name="Google Shape;1147;p18"/>
          <p:cNvGrpSpPr/>
          <p:nvPr/>
        </p:nvGrpSpPr>
        <p:grpSpPr>
          <a:xfrm>
            <a:off x="6235205" y="5788810"/>
            <a:ext cx="55880" cy="219007"/>
            <a:chOff x="6235205" y="5788810"/>
            <a:chExt cx="55880" cy="219007"/>
          </a:xfrm>
        </p:grpSpPr>
        <p:sp>
          <p:nvSpPr>
            <p:cNvPr id="1148" name="Google Shape;1148;p18"/>
            <p:cNvSpPr/>
            <p:nvPr/>
          </p:nvSpPr>
          <p:spPr>
            <a:xfrm>
              <a:off x="6263056" y="5788810"/>
              <a:ext cx="0" cy="163195"/>
            </a:xfrm>
            <a:custGeom>
              <a:rect b="b" l="l" r="r" t="t"/>
              <a:pathLst>
                <a:path extrusionOk="0" h="163195" w="120000">
                  <a:moveTo>
                    <a:pt x="0" y="0"/>
                  </a:moveTo>
                  <a:lnTo>
                    <a:pt x="0" y="162661"/>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9" name="Google Shape;1149;p18"/>
            <p:cNvSpPr/>
            <p:nvPr/>
          </p:nvSpPr>
          <p:spPr>
            <a:xfrm>
              <a:off x="6235205" y="5930982"/>
              <a:ext cx="55880" cy="76835"/>
            </a:xfrm>
            <a:custGeom>
              <a:rect b="b" l="l" r="r" t="t"/>
              <a:pathLst>
                <a:path extrusionOk="0" h="76835" w="55879">
                  <a:moveTo>
                    <a:pt x="55702" y="0"/>
                  </a:moveTo>
                  <a:lnTo>
                    <a:pt x="39165" y="11522"/>
                  </a:lnTo>
                  <a:lnTo>
                    <a:pt x="27851" y="15363"/>
                  </a:lnTo>
                  <a:lnTo>
                    <a:pt x="16536" y="11522"/>
                  </a:lnTo>
                  <a:lnTo>
                    <a:pt x="0" y="0"/>
                  </a:lnTo>
                  <a:lnTo>
                    <a:pt x="27851" y="76555"/>
                  </a:lnTo>
                  <a:lnTo>
                    <a:pt x="5570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50" name="Google Shape;1150;p18"/>
          <p:cNvGrpSpPr/>
          <p:nvPr/>
        </p:nvGrpSpPr>
        <p:grpSpPr>
          <a:xfrm>
            <a:off x="9210052" y="5781611"/>
            <a:ext cx="55880" cy="226060"/>
            <a:chOff x="9210052" y="5781611"/>
            <a:chExt cx="55880" cy="226060"/>
          </a:xfrm>
        </p:grpSpPr>
        <p:sp>
          <p:nvSpPr>
            <p:cNvPr id="1151" name="Google Shape;1151;p18"/>
            <p:cNvSpPr/>
            <p:nvPr/>
          </p:nvSpPr>
          <p:spPr>
            <a:xfrm>
              <a:off x="9237905" y="5788809"/>
              <a:ext cx="0" cy="163195"/>
            </a:xfrm>
            <a:custGeom>
              <a:rect b="b" l="l" r="r" t="t"/>
              <a:pathLst>
                <a:path extrusionOk="0" h="163195" w="120000">
                  <a:moveTo>
                    <a:pt x="0" y="0"/>
                  </a:moveTo>
                  <a:lnTo>
                    <a:pt x="0" y="162661"/>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2" name="Google Shape;1152;p18"/>
            <p:cNvSpPr/>
            <p:nvPr/>
          </p:nvSpPr>
          <p:spPr>
            <a:xfrm>
              <a:off x="9210052" y="5781611"/>
              <a:ext cx="55880" cy="226060"/>
            </a:xfrm>
            <a:custGeom>
              <a:rect b="b" l="l" r="r" t="t"/>
              <a:pathLst>
                <a:path extrusionOk="0" h="226060" w="55879">
                  <a:moveTo>
                    <a:pt x="35052" y="3225"/>
                  </a:moveTo>
                  <a:lnTo>
                    <a:pt x="31826" y="0"/>
                  </a:lnTo>
                  <a:lnTo>
                    <a:pt x="23876" y="0"/>
                  </a:lnTo>
                  <a:lnTo>
                    <a:pt x="20650" y="3225"/>
                  </a:lnTo>
                  <a:lnTo>
                    <a:pt x="20650" y="11176"/>
                  </a:lnTo>
                  <a:lnTo>
                    <a:pt x="23876" y="14401"/>
                  </a:lnTo>
                  <a:lnTo>
                    <a:pt x="27851" y="14401"/>
                  </a:lnTo>
                  <a:lnTo>
                    <a:pt x="31826" y="14401"/>
                  </a:lnTo>
                  <a:lnTo>
                    <a:pt x="35052" y="11176"/>
                  </a:lnTo>
                  <a:lnTo>
                    <a:pt x="35052" y="3225"/>
                  </a:lnTo>
                  <a:close/>
                </a:path>
                <a:path extrusionOk="0" h="226060" w="55879">
                  <a:moveTo>
                    <a:pt x="55702" y="149377"/>
                  </a:moveTo>
                  <a:lnTo>
                    <a:pt x="39166" y="160896"/>
                  </a:lnTo>
                  <a:lnTo>
                    <a:pt x="27851" y="164744"/>
                  </a:lnTo>
                  <a:lnTo>
                    <a:pt x="16535" y="160896"/>
                  </a:lnTo>
                  <a:lnTo>
                    <a:pt x="0" y="149377"/>
                  </a:lnTo>
                  <a:lnTo>
                    <a:pt x="27851" y="225933"/>
                  </a:lnTo>
                  <a:lnTo>
                    <a:pt x="55702" y="149377"/>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53" name="Google Shape;1153;p18"/>
          <p:cNvGrpSpPr/>
          <p:nvPr/>
        </p:nvGrpSpPr>
        <p:grpSpPr>
          <a:xfrm>
            <a:off x="9217266" y="4902548"/>
            <a:ext cx="195389" cy="194691"/>
            <a:chOff x="9217266" y="4902548"/>
            <a:chExt cx="195389" cy="194691"/>
          </a:xfrm>
        </p:grpSpPr>
        <p:pic>
          <p:nvPicPr>
            <p:cNvPr id="1154" name="Google Shape;1154;p18"/>
            <p:cNvPicPr preferRelativeResize="0"/>
            <p:nvPr/>
          </p:nvPicPr>
          <p:blipFill rotWithShape="1">
            <a:blip r:embed="rId16">
              <a:alphaModFix/>
            </a:blip>
            <a:srcRect b="0" l="0" r="0" t="0"/>
            <a:stretch/>
          </p:blipFill>
          <p:spPr>
            <a:xfrm>
              <a:off x="9220438" y="4921471"/>
              <a:ext cx="172161" cy="172593"/>
            </a:xfrm>
            <a:prstGeom prst="rect">
              <a:avLst/>
            </a:prstGeom>
            <a:noFill/>
            <a:ln>
              <a:noFill/>
            </a:ln>
          </p:spPr>
        </p:pic>
        <p:pic>
          <p:nvPicPr>
            <p:cNvPr id="1155" name="Google Shape;1155;p18"/>
            <p:cNvPicPr preferRelativeResize="0"/>
            <p:nvPr/>
          </p:nvPicPr>
          <p:blipFill rotWithShape="1">
            <a:blip r:embed="rId17">
              <a:alphaModFix/>
            </a:blip>
            <a:srcRect b="0" l="0" r="0" t="0"/>
            <a:stretch/>
          </p:blipFill>
          <p:spPr>
            <a:xfrm>
              <a:off x="9217266" y="4902548"/>
              <a:ext cx="195389" cy="194691"/>
            </a:xfrm>
            <a:prstGeom prst="rect">
              <a:avLst/>
            </a:prstGeom>
            <a:noFill/>
            <a:ln>
              <a:noFill/>
            </a:ln>
          </p:spPr>
        </p:pic>
      </p:grpSp>
      <p:grpSp>
        <p:nvGrpSpPr>
          <p:cNvPr id="1156" name="Google Shape;1156;p18"/>
          <p:cNvGrpSpPr/>
          <p:nvPr/>
        </p:nvGrpSpPr>
        <p:grpSpPr>
          <a:xfrm>
            <a:off x="9007564" y="4836292"/>
            <a:ext cx="593090" cy="614680"/>
            <a:chOff x="9007564" y="4836292"/>
            <a:chExt cx="593090" cy="614680"/>
          </a:xfrm>
        </p:grpSpPr>
        <p:sp>
          <p:nvSpPr>
            <p:cNvPr id="1157" name="Google Shape;1157;p18"/>
            <p:cNvSpPr/>
            <p:nvPr/>
          </p:nvSpPr>
          <p:spPr>
            <a:xfrm>
              <a:off x="9076792" y="5145189"/>
              <a:ext cx="151130" cy="172720"/>
            </a:xfrm>
            <a:custGeom>
              <a:rect b="b" l="l" r="r" t="t"/>
              <a:pathLst>
                <a:path extrusionOk="0" h="172720" w="151129">
                  <a:moveTo>
                    <a:pt x="100406" y="0"/>
                  </a:moveTo>
                  <a:lnTo>
                    <a:pt x="50190" y="0"/>
                  </a:lnTo>
                  <a:lnTo>
                    <a:pt x="50190" y="97790"/>
                  </a:lnTo>
                  <a:lnTo>
                    <a:pt x="0" y="97790"/>
                  </a:lnTo>
                  <a:lnTo>
                    <a:pt x="0" y="172300"/>
                  </a:lnTo>
                  <a:lnTo>
                    <a:pt x="50190" y="172300"/>
                  </a:lnTo>
                  <a:lnTo>
                    <a:pt x="50190" y="172720"/>
                  </a:lnTo>
                  <a:lnTo>
                    <a:pt x="100406" y="172720"/>
                  </a:lnTo>
                  <a:lnTo>
                    <a:pt x="100406" y="97790"/>
                  </a:lnTo>
                  <a:lnTo>
                    <a:pt x="100406" y="0"/>
                  </a:lnTo>
                  <a:close/>
                </a:path>
                <a:path extrusionOk="0" h="172720" w="151129">
                  <a:moveTo>
                    <a:pt x="150622" y="43561"/>
                  </a:moveTo>
                  <a:lnTo>
                    <a:pt x="100418" y="43561"/>
                  </a:lnTo>
                  <a:lnTo>
                    <a:pt x="100418" y="172300"/>
                  </a:lnTo>
                  <a:lnTo>
                    <a:pt x="150622" y="172300"/>
                  </a:lnTo>
                  <a:lnTo>
                    <a:pt x="150622" y="43561"/>
                  </a:lnTo>
                  <a:close/>
                </a:path>
              </a:pathLst>
            </a:custGeom>
            <a:solidFill>
              <a:srgbClr val="DCDD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8" name="Google Shape;1158;p18"/>
            <p:cNvSpPr/>
            <p:nvPr/>
          </p:nvSpPr>
          <p:spPr>
            <a:xfrm>
              <a:off x="9052661" y="5145257"/>
              <a:ext cx="199390" cy="192405"/>
            </a:xfrm>
            <a:custGeom>
              <a:rect b="b" l="l" r="r" t="t"/>
              <a:pathLst>
                <a:path extrusionOk="0" h="192404" w="199390">
                  <a:moveTo>
                    <a:pt x="74345" y="97713"/>
                  </a:moveTo>
                  <a:lnTo>
                    <a:pt x="24130" y="97713"/>
                  </a:lnTo>
                  <a:lnTo>
                    <a:pt x="24130" y="172237"/>
                  </a:lnTo>
                </a:path>
                <a:path extrusionOk="0" h="192404" w="199390">
                  <a:moveTo>
                    <a:pt x="124548" y="172237"/>
                  </a:moveTo>
                  <a:lnTo>
                    <a:pt x="124548" y="43497"/>
                  </a:lnTo>
                  <a:lnTo>
                    <a:pt x="124548" y="0"/>
                  </a:lnTo>
                  <a:lnTo>
                    <a:pt x="74333" y="0"/>
                  </a:lnTo>
                  <a:lnTo>
                    <a:pt x="74333" y="97713"/>
                  </a:lnTo>
                  <a:lnTo>
                    <a:pt x="74333" y="172237"/>
                  </a:lnTo>
                </a:path>
                <a:path extrusionOk="0" h="192404" w="199390">
                  <a:moveTo>
                    <a:pt x="174739" y="172237"/>
                  </a:moveTo>
                  <a:lnTo>
                    <a:pt x="174739" y="43497"/>
                  </a:lnTo>
                  <a:lnTo>
                    <a:pt x="124548" y="43497"/>
                  </a:lnTo>
                </a:path>
                <a:path extrusionOk="0" h="192404" w="199390">
                  <a:moveTo>
                    <a:pt x="0" y="192278"/>
                  </a:moveTo>
                  <a:lnTo>
                    <a:pt x="198907" y="19227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9" name="Google Shape;1159;p18"/>
            <p:cNvSpPr/>
            <p:nvPr/>
          </p:nvSpPr>
          <p:spPr>
            <a:xfrm>
              <a:off x="9322797" y="5171482"/>
              <a:ext cx="277495" cy="279400"/>
            </a:xfrm>
            <a:custGeom>
              <a:rect b="b" l="l" r="r" t="t"/>
              <a:pathLst>
                <a:path extrusionOk="0" h="279400" w="277495">
                  <a:moveTo>
                    <a:pt x="195237" y="228155"/>
                  </a:moveTo>
                  <a:lnTo>
                    <a:pt x="82181" y="228155"/>
                  </a:lnTo>
                  <a:lnTo>
                    <a:pt x="116357" y="242392"/>
                  </a:lnTo>
                  <a:lnTo>
                    <a:pt x="117322" y="279018"/>
                  </a:lnTo>
                  <a:lnTo>
                    <a:pt x="160083" y="279018"/>
                  </a:lnTo>
                  <a:lnTo>
                    <a:pt x="161035" y="242392"/>
                  </a:lnTo>
                  <a:lnTo>
                    <a:pt x="195237" y="228155"/>
                  </a:lnTo>
                  <a:close/>
                </a:path>
                <a:path extrusionOk="0" h="279400" w="277495">
                  <a:moveTo>
                    <a:pt x="55752" y="25653"/>
                  </a:moveTo>
                  <a:lnTo>
                    <a:pt x="25514" y="56070"/>
                  </a:lnTo>
                  <a:lnTo>
                    <a:pt x="50558" y="82651"/>
                  </a:lnTo>
                  <a:lnTo>
                    <a:pt x="36410" y="117043"/>
                  </a:lnTo>
                  <a:lnTo>
                    <a:pt x="0" y="118008"/>
                  </a:lnTo>
                  <a:lnTo>
                    <a:pt x="0" y="161010"/>
                  </a:lnTo>
                  <a:lnTo>
                    <a:pt x="36410" y="161975"/>
                  </a:lnTo>
                  <a:lnTo>
                    <a:pt x="50558" y="196367"/>
                  </a:lnTo>
                  <a:lnTo>
                    <a:pt x="25514" y="222948"/>
                  </a:lnTo>
                  <a:lnTo>
                    <a:pt x="55752" y="253377"/>
                  </a:lnTo>
                  <a:lnTo>
                    <a:pt x="82181" y="228155"/>
                  </a:lnTo>
                  <a:lnTo>
                    <a:pt x="246719" y="228155"/>
                  </a:lnTo>
                  <a:lnTo>
                    <a:pt x="251891" y="222948"/>
                  </a:lnTo>
                  <a:lnTo>
                    <a:pt x="227672" y="197269"/>
                  </a:lnTo>
                  <a:lnTo>
                    <a:pt x="138709" y="197269"/>
                  </a:lnTo>
                  <a:lnTo>
                    <a:pt x="116344" y="192732"/>
                  </a:lnTo>
                  <a:lnTo>
                    <a:pt x="98086" y="180355"/>
                  </a:lnTo>
                  <a:lnTo>
                    <a:pt x="85776" y="161975"/>
                  </a:lnTo>
                  <a:lnTo>
                    <a:pt x="81267" y="139496"/>
                  </a:lnTo>
                  <a:lnTo>
                    <a:pt x="85779" y="117015"/>
                  </a:lnTo>
                  <a:lnTo>
                    <a:pt x="98086" y="98659"/>
                  </a:lnTo>
                  <a:lnTo>
                    <a:pt x="116344" y="86286"/>
                  </a:lnTo>
                  <a:lnTo>
                    <a:pt x="138709" y="81749"/>
                  </a:lnTo>
                  <a:lnTo>
                    <a:pt x="227672" y="81749"/>
                  </a:lnTo>
                  <a:lnTo>
                    <a:pt x="251891" y="56070"/>
                  </a:lnTo>
                  <a:lnTo>
                    <a:pt x="246717" y="50863"/>
                  </a:lnTo>
                  <a:lnTo>
                    <a:pt x="82181" y="50863"/>
                  </a:lnTo>
                  <a:lnTo>
                    <a:pt x="55752" y="25653"/>
                  </a:lnTo>
                  <a:close/>
                </a:path>
                <a:path extrusionOk="0" h="279400" w="277495">
                  <a:moveTo>
                    <a:pt x="246719" y="228155"/>
                  </a:moveTo>
                  <a:lnTo>
                    <a:pt x="195237" y="228155"/>
                  </a:lnTo>
                  <a:lnTo>
                    <a:pt x="221665" y="253377"/>
                  </a:lnTo>
                  <a:lnTo>
                    <a:pt x="246719" y="228155"/>
                  </a:lnTo>
                  <a:close/>
                </a:path>
                <a:path extrusionOk="0" h="279400" w="277495">
                  <a:moveTo>
                    <a:pt x="227672" y="81749"/>
                  </a:moveTo>
                  <a:lnTo>
                    <a:pt x="138709" y="81749"/>
                  </a:lnTo>
                  <a:lnTo>
                    <a:pt x="161059" y="86286"/>
                  </a:lnTo>
                  <a:lnTo>
                    <a:pt x="179309" y="98659"/>
                  </a:lnTo>
                  <a:lnTo>
                    <a:pt x="191619" y="117043"/>
                  </a:lnTo>
                  <a:lnTo>
                    <a:pt x="196126" y="139496"/>
                  </a:lnTo>
                  <a:lnTo>
                    <a:pt x="191614" y="161993"/>
                  </a:lnTo>
                  <a:lnTo>
                    <a:pt x="179309" y="180355"/>
                  </a:lnTo>
                  <a:lnTo>
                    <a:pt x="161059" y="192732"/>
                  </a:lnTo>
                  <a:lnTo>
                    <a:pt x="138709" y="197269"/>
                  </a:lnTo>
                  <a:lnTo>
                    <a:pt x="227672" y="197269"/>
                  </a:lnTo>
                  <a:lnTo>
                    <a:pt x="226821" y="196367"/>
                  </a:lnTo>
                  <a:lnTo>
                    <a:pt x="240982" y="161975"/>
                  </a:lnTo>
                  <a:lnTo>
                    <a:pt x="277393" y="161010"/>
                  </a:lnTo>
                  <a:lnTo>
                    <a:pt x="277393" y="118008"/>
                  </a:lnTo>
                  <a:lnTo>
                    <a:pt x="240982" y="117043"/>
                  </a:lnTo>
                  <a:lnTo>
                    <a:pt x="226821" y="82651"/>
                  </a:lnTo>
                  <a:lnTo>
                    <a:pt x="227672" y="81749"/>
                  </a:lnTo>
                  <a:close/>
                </a:path>
                <a:path extrusionOk="0" h="279400" w="277495">
                  <a:moveTo>
                    <a:pt x="160083" y="0"/>
                  </a:moveTo>
                  <a:lnTo>
                    <a:pt x="117322" y="0"/>
                  </a:lnTo>
                  <a:lnTo>
                    <a:pt x="116357" y="36614"/>
                  </a:lnTo>
                  <a:lnTo>
                    <a:pt x="82181" y="50863"/>
                  </a:lnTo>
                  <a:lnTo>
                    <a:pt x="195237" y="50863"/>
                  </a:lnTo>
                  <a:lnTo>
                    <a:pt x="161035" y="36614"/>
                  </a:lnTo>
                  <a:lnTo>
                    <a:pt x="160083" y="0"/>
                  </a:lnTo>
                  <a:close/>
                </a:path>
                <a:path extrusionOk="0" h="279400" w="277495">
                  <a:moveTo>
                    <a:pt x="221665" y="25653"/>
                  </a:moveTo>
                  <a:lnTo>
                    <a:pt x="195237" y="50863"/>
                  </a:lnTo>
                  <a:lnTo>
                    <a:pt x="246717" y="50863"/>
                  </a:lnTo>
                  <a:lnTo>
                    <a:pt x="221665" y="25653"/>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p18"/>
            <p:cNvSpPr/>
            <p:nvPr/>
          </p:nvSpPr>
          <p:spPr>
            <a:xfrm>
              <a:off x="9007564" y="4836292"/>
              <a:ext cx="593090" cy="614680"/>
            </a:xfrm>
            <a:custGeom>
              <a:rect b="b" l="l" r="r" t="t"/>
              <a:pathLst>
                <a:path extrusionOk="0" h="614679" w="593090">
                  <a:moveTo>
                    <a:pt x="45097" y="89242"/>
                  </a:moveTo>
                  <a:lnTo>
                    <a:pt x="164249" y="89242"/>
                  </a:lnTo>
                </a:path>
                <a:path extrusionOk="0" h="614679" w="593090">
                  <a:moveTo>
                    <a:pt x="45097" y="138811"/>
                  </a:moveTo>
                  <a:lnTo>
                    <a:pt x="164249" y="138811"/>
                  </a:lnTo>
                </a:path>
                <a:path extrusionOk="0" h="614679" w="593090">
                  <a:moveTo>
                    <a:pt x="45097" y="188391"/>
                  </a:moveTo>
                  <a:lnTo>
                    <a:pt x="164249" y="188391"/>
                  </a:lnTo>
                </a:path>
                <a:path extrusionOk="0" h="614679" w="593090">
                  <a:moveTo>
                    <a:pt x="45097" y="237959"/>
                  </a:moveTo>
                  <a:lnTo>
                    <a:pt x="164249" y="237959"/>
                  </a:lnTo>
                </a:path>
                <a:path extrusionOk="0" h="614679" w="593090">
                  <a:moveTo>
                    <a:pt x="342137" y="559562"/>
                  </a:moveTo>
                  <a:lnTo>
                    <a:pt x="0" y="559562"/>
                  </a:lnTo>
                  <a:lnTo>
                    <a:pt x="0" y="0"/>
                  </a:lnTo>
                  <a:lnTo>
                    <a:pt x="453542" y="0"/>
                  </a:lnTo>
                  <a:lnTo>
                    <a:pt x="453542" y="335191"/>
                  </a:lnTo>
                </a:path>
                <a:path extrusionOk="0" h="614679" w="593090">
                  <a:moveTo>
                    <a:pt x="342137" y="559562"/>
                  </a:moveTo>
                  <a:lnTo>
                    <a:pt x="340740" y="558139"/>
                  </a:lnTo>
                  <a:lnTo>
                    <a:pt x="365798" y="531558"/>
                  </a:lnTo>
                  <a:lnTo>
                    <a:pt x="351637" y="497166"/>
                  </a:lnTo>
                  <a:lnTo>
                    <a:pt x="315226" y="496201"/>
                  </a:lnTo>
                  <a:lnTo>
                    <a:pt x="315226" y="453199"/>
                  </a:lnTo>
                  <a:lnTo>
                    <a:pt x="351637" y="452234"/>
                  </a:lnTo>
                  <a:lnTo>
                    <a:pt x="365798" y="417842"/>
                  </a:lnTo>
                  <a:lnTo>
                    <a:pt x="340740" y="391261"/>
                  </a:lnTo>
                  <a:lnTo>
                    <a:pt x="370979" y="360845"/>
                  </a:lnTo>
                  <a:lnTo>
                    <a:pt x="397408" y="386054"/>
                  </a:lnTo>
                  <a:lnTo>
                    <a:pt x="431584" y="371805"/>
                  </a:lnTo>
                  <a:lnTo>
                    <a:pt x="432561" y="335191"/>
                  </a:lnTo>
                  <a:lnTo>
                    <a:pt x="453542" y="335191"/>
                  </a:lnTo>
                  <a:lnTo>
                    <a:pt x="475310" y="335191"/>
                  </a:lnTo>
                  <a:lnTo>
                    <a:pt x="476262" y="371805"/>
                  </a:lnTo>
                  <a:lnTo>
                    <a:pt x="510463" y="386054"/>
                  </a:lnTo>
                  <a:lnTo>
                    <a:pt x="536892" y="360845"/>
                  </a:lnTo>
                  <a:lnTo>
                    <a:pt x="567131" y="391261"/>
                  </a:lnTo>
                  <a:lnTo>
                    <a:pt x="542061" y="417842"/>
                  </a:lnTo>
                  <a:lnTo>
                    <a:pt x="556221" y="452234"/>
                  </a:lnTo>
                  <a:lnTo>
                    <a:pt x="592620" y="453199"/>
                  </a:lnTo>
                  <a:lnTo>
                    <a:pt x="592620" y="496201"/>
                  </a:lnTo>
                  <a:lnTo>
                    <a:pt x="556221" y="497166"/>
                  </a:lnTo>
                  <a:lnTo>
                    <a:pt x="542061" y="531558"/>
                  </a:lnTo>
                  <a:lnTo>
                    <a:pt x="567131" y="558139"/>
                  </a:lnTo>
                  <a:lnTo>
                    <a:pt x="536892" y="588556"/>
                  </a:lnTo>
                  <a:lnTo>
                    <a:pt x="510463" y="563346"/>
                  </a:lnTo>
                  <a:lnTo>
                    <a:pt x="476262" y="577583"/>
                  </a:lnTo>
                  <a:lnTo>
                    <a:pt x="475310" y="614210"/>
                  </a:lnTo>
                  <a:lnTo>
                    <a:pt x="432561" y="614210"/>
                  </a:lnTo>
                  <a:lnTo>
                    <a:pt x="431584" y="577583"/>
                  </a:lnTo>
                  <a:lnTo>
                    <a:pt x="397408" y="563346"/>
                  </a:lnTo>
                  <a:lnTo>
                    <a:pt x="370979" y="588556"/>
                  </a:lnTo>
                  <a:lnTo>
                    <a:pt x="342137" y="55956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61" name="Google Shape;1161;p18"/>
            <p:cNvPicPr preferRelativeResize="0"/>
            <p:nvPr/>
          </p:nvPicPr>
          <p:blipFill rotWithShape="1">
            <a:blip r:embed="rId18">
              <a:alphaModFix/>
            </a:blip>
            <a:srcRect b="0" l="0" r="0" t="0"/>
            <a:stretch/>
          </p:blipFill>
          <p:spPr>
            <a:xfrm>
              <a:off x="9400883" y="5250058"/>
              <a:ext cx="121208" cy="121869"/>
            </a:xfrm>
            <a:prstGeom prst="rect">
              <a:avLst/>
            </a:prstGeom>
            <a:noFill/>
            <a:ln>
              <a:noFill/>
            </a:ln>
          </p:spPr>
        </p:pic>
      </p:grpSp>
      <p:sp>
        <p:nvSpPr>
          <p:cNvPr id="1162" name="Google Shape;1162;p1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18</a:t>
            </a:r>
            <a:endParaRPr sz="900">
              <a:latin typeface="Malgun Gothic"/>
              <a:ea typeface="Malgun Gothic"/>
              <a:cs typeface="Malgun Gothic"/>
              <a:sym typeface="Malgun Gothic"/>
            </a:endParaRPr>
          </a:p>
        </p:txBody>
      </p:sp>
      <p:pic>
        <p:nvPicPr>
          <p:cNvPr id="1163" name="Google Shape;1163;p18"/>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1164" name="Google Shape;1164;p18"/>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1165" name="Google Shape;1165;p18"/>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1166" name="Google Shape;1166;p18"/>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1167" name="Google Shape;1167;p1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1" name="Shape 1171"/>
        <p:cNvGrpSpPr/>
        <p:nvPr/>
      </p:nvGrpSpPr>
      <p:grpSpPr>
        <a:xfrm>
          <a:off x="0" y="0"/>
          <a:ext cx="0" cy="0"/>
          <a:chOff x="0" y="0"/>
          <a:chExt cx="0" cy="0"/>
        </a:xfrm>
      </p:grpSpPr>
      <p:pic>
        <p:nvPicPr>
          <p:cNvPr id="1172" name="Google Shape;1172;p19"/>
          <p:cNvPicPr preferRelativeResize="0"/>
          <p:nvPr/>
        </p:nvPicPr>
        <p:blipFill rotWithShape="1">
          <a:blip r:embed="rId3">
            <a:alphaModFix/>
          </a:blip>
          <a:srcRect b="0" l="0" r="0" t="0"/>
          <a:stretch/>
        </p:blipFill>
        <p:spPr>
          <a:xfrm>
            <a:off x="4365062" y="3425171"/>
            <a:ext cx="103428" cy="231711"/>
          </a:xfrm>
          <a:prstGeom prst="rect">
            <a:avLst/>
          </a:prstGeom>
          <a:noFill/>
          <a:ln>
            <a:noFill/>
          </a:ln>
        </p:spPr>
      </p:pic>
      <p:grpSp>
        <p:nvGrpSpPr>
          <p:cNvPr id="1173" name="Google Shape;1173;p19"/>
          <p:cNvGrpSpPr/>
          <p:nvPr/>
        </p:nvGrpSpPr>
        <p:grpSpPr>
          <a:xfrm>
            <a:off x="4393172" y="3963570"/>
            <a:ext cx="259079" cy="499109"/>
            <a:chOff x="4393172" y="3963570"/>
            <a:chExt cx="259079" cy="499109"/>
          </a:xfrm>
        </p:grpSpPr>
        <p:sp>
          <p:nvSpPr>
            <p:cNvPr id="1174" name="Google Shape;1174;p19"/>
            <p:cNvSpPr/>
            <p:nvPr/>
          </p:nvSpPr>
          <p:spPr>
            <a:xfrm>
              <a:off x="4393172" y="3963570"/>
              <a:ext cx="259079" cy="499109"/>
            </a:xfrm>
            <a:custGeom>
              <a:rect b="b" l="l" r="r" t="t"/>
              <a:pathLst>
                <a:path extrusionOk="0" h="499110" w="259079">
                  <a:moveTo>
                    <a:pt x="133769" y="0"/>
                  </a:moveTo>
                  <a:lnTo>
                    <a:pt x="0" y="147066"/>
                  </a:lnTo>
                  <a:lnTo>
                    <a:pt x="72377" y="133489"/>
                  </a:lnTo>
                  <a:lnTo>
                    <a:pt x="74333" y="498944"/>
                  </a:lnTo>
                  <a:lnTo>
                    <a:pt x="204673" y="493598"/>
                  </a:lnTo>
                  <a:lnTo>
                    <a:pt x="200317" y="121005"/>
                  </a:lnTo>
                  <a:lnTo>
                    <a:pt x="259029" y="109867"/>
                  </a:lnTo>
                  <a:lnTo>
                    <a:pt x="133769" y="0"/>
                  </a:lnTo>
                  <a:close/>
                </a:path>
              </a:pathLst>
            </a:custGeom>
            <a:solidFill>
              <a:srgbClr val="EFF2F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5" name="Google Shape;1175;p19"/>
            <p:cNvSpPr/>
            <p:nvPr/>
          </p:nvSpPr>
          <p:spPr>
            <a:xfrm>
              <a:off x="4393172" y="3963570"/>
              <a:ext cx="259079" cy="499109"/>
            </a:xfrm>
            <a:custGeom>
              <a:rect b="b" l="l" r="r" t="t"/>
              <a:pathLst>
                <a:path extrusionOk="0" h="499110" w="259079">
                  <a:moveTo>
                    <a:pt x="259029" y="109867"/>
                  </a:moveTo>
                  <a:lnTo>
                    <a:pt x="133769" y="0"/>
                  </a:lnTo>
                  <a:lnTo>
                    <a:pt x="0" y="147066"/>
                  </a:lnTo>
                  <a:lnTo>
                    <a:pt x="72377" y="133489"/>
                  </a:lnTo>
                  <a:lnTo>
                    <a:pt x="74333" y="498944"/>
                  </a:lnTo>
                  <a:lnTo>
                    <a:pt x="204673" y="493598"/>
                  </a:lnTo>
                  <a:lnTo>
                    <a:pt x="200317" y="121005"/>
                  </a:lnTo>
                  <a:lnTo>
                    <a:pt x="259029" y="109867"/>
                  </a:lnTo>
                  <a:close/>
                </a:path>
              </a:pathLst>
            </a:custGeom>
            <a:noFill/>
            <a:ln cap="flat" cmpd="sng" w="10350">
              <a:solidFill>
                <a:srgbClr val="EF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76" name="Google Shape;1176;p19"/>
          <p:cNvSpPr/>
          <p:nvPr/>
        </p:nvSpPr>
        <p:spPr>
          <a:xfrm>
            <a:off x="4460519" y="3522497"/>
            <a:ext cx="58419" cy="106680"/>
          </a:xfrm>
          <a:custGeom>
            <a:rect b="b" l="l" r="r" t="t"/>
            <a:pathLst>
              <a:path extrusionOk="0" h="106679" w="58420">
                <a:moveTo>
                  <a:pt x="58394" y="29502"/>
                </a:moveTo>
                <a:lnTo>
                  <a:pt x="30162" y="0"/>
                </a:lnTo>
                <a:lnTo>
                  <a:pt x="0" y="39496"/>
                </a:lnTo>
                <a:lnTo>
                  <a:pt x="16319" y="35839"/>
                </a:lnTo>
                <a:lnTo>
                  <a:pt x="16764" y="106159"/>
                </a:lnTo>
                <a:lnTo>
                  <a:pt x="45288" y="100558"/>
                </a:lnTo>
                <a:lnTo>
                  <a:pt x="45161" y="32486"/>
                </a:lnTo>
                <a:lnTo>
                  <a:pt x="58394" y="29502"/>
                </a:lnTo>
                <a:close/>
              </a:path>
            </a:pathLst>
          </a:custGeom>
          <a:noFill/>
          <a:ln cap="flat" cmpd="sng" w="9525">
            <a:solidFill>
              <a:srgbClr val="B7C1D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7" name="Google Shape;1177;p19"/>
          <p:cNvPicPr preferRelativeResize="0"/>
          <p:nvPr/>
        </p:nvPicPr>
        <p:blipFill rotWithShape="1">
          <a:blip r:embed="rId4">
            <a:alphaModFix/>
          </a:blip>
          <a:srcRect b="0" l="0" r="0" t="0"/>
          <a:stretch/>
        </p:blipFill>
        <p:spPr>
          <a:xfrm>
            <a:off x="4418793" y="3722728"/>
            <a:ext cx="230111" cy="199047"/>
          </a:xfrm>
          <a:prstGeom prst="rect">
            <a:avLst/>
          </a:prstGeom>
          <a:noFill/>
          <a:ln>
            <a:noFill/>
          </a:ln>
        </p:spPr>
      </p:pic>
      <p:pic>
        <p:nvPicPr>
          <p:cNvPr id="1178" name="Google Shape;1178;p19"/>
          <p:cNvPicPr preferRelativeResize="0"/>
          <p:nvPr/>
        </p:nvPicPr>
        <p:blipFill rotWithShape="1">
          <a:blip r:embed="rId5">
            <a:alphaModFix/>
          </a:blip>
          <a:srcRect b="0" l="0" r="0" t="0"/>
          <a:stretch/>
        </p:blipFill>
        <p:spPr>
          <a:xfrm>
            <a:off x="2485000" y="3359155"/>
            <a:ext cx="1798083" cy="1620121"/>
          </a:xfrm>
          <a:prstGeom prst="rect">
            <a:avLst/>
          </a:prstGeom>
          <a:noFill/>
          <a:ln>
            <a:noFill/>
          </a:ln>
        </p:spPr>
      </p:pic>
      <p:grpSp>
        <p:nvGrpSpPr>
          <p:cNvPr id="1179" name="Google Shape;1179;p19"/>
          <p:cNvGrpSpPr/>
          <p:nvPr/>
        </p:nvGrpSpPr>
        <p:grpSpPr>
          <a:xfrm>
            <a:off x="2339987" y="1644434"/>
            <a:ext cx="2484120" cy="3810"/>
            <a:chOff x="2339987" y="1644434"/>
            <a:chExt cx="2484120" cy="3810"/>
          </a:xfrm>
        </p:grpSpPr>
        <p:sp>
          <p:nvSpPr>
            <p:cNvPr id="1180" name="Google Shape;1180;p19"/>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1" name="Google Shape;1181;p19"/>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82" name="Google Shape;1182;p19"/>
          <p:cNvSpPr txBox="1"/>
          <p:nvPr/>
        </p:nvSpPr>
        <p:spPr>
          <a:xfrm>
            <a:off x="2327300" y="1413418"/>
            <a:ext cx="122999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이중 중대성 평가 결과</a:t>
            </a:r>
            <a:endParaRPr sz="950">
              <a:latin typeface="Malgun Gothic"/>
              <a:ea typeface="Malgun Gothic"/>
              <a:cs typeface="Malgun Gothic"/>
              <a:sym typeface="Malgun Gothic"/>
            </a:endParaRPr>
          </a:p>
        </p:txBody>
      </p:sp>
      <p:pic>
        <p:nvPicPr>
          <p:cNvPr id="1183" name="Google Shape;1183;p19"/>
          <p:cNvPicPr preferRelativeResize="0"/>
          <p:nvPr/>
        </p:nvPicPr>
        <p:blipFill rotWithShape="1">
          <a:blip r:embed="rId6">
            <a:alphaModFix/>
          </a:blip>
          <a:srcRect b="0" l="0" r="0" t="0"/>
          <a:stretch/>
        </p:blipFill>
        <p:spPr>
          <a:xfrm>
            <a:off x="4724058" y="1817532"/>
            <a:ext cx="98424" cy="82549"/>
          </a:xfrm>
          <a:prstGeom prst="rect">
            <a:avLst/>
          </a:prstGeom>
          <a:noFill/>
          <a:ln>
            <a:noFill/>
          </a:ln>
        </p:spPr>
      </p:pic>
      <p:sp>
        <p:nvSpPr>
          <p:cNvPr id="1184" name="Google Shape;1184;p19"/>
          <p:cNvSpPr txBox="1"/>
          <p:nvPr/>
        </p:nvSpPr>
        <p:spPr>
          <a:xfrm>
            <a:off x="2327300" y="1725838"/>
            <a:ext cx="250952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사회/환경적 영향의 중대성과 재무적 중대성을 종합적 로 고려하여 최종 유효성 검증을 거친 결과 총 13개 이슈 중 7개 이슈가 신한라이프 상위 중대 이슈로 선정되었습니 다. 각 이슈 관련 신한라이프의 활동과 성과는 보고서 전반 에 걸쳐 투명하게 공개되고 있습니다.</a:t>
            </a:r>
            <a:endParaRPr sz="800">
              <a:latin typeface="Arial"/>
              <a:ea typeface="Arial"/>
              <a:cs typeface="Arial"/>
              <a:sym typeface="Arial"/>
            </a:endParaRPr>
          </a:p>
        </p:txBody>
      </p:sp>
      <p:graphicFrame>
        <p:nvGraphicFramePr>
          <p:cNvPr id="1185" name="Google Shape;1185;p19"/>
          <p:cNvGraphicFramePr/>
          <p:nvPr/>
        </p:nvGraphicFramePr>
        <p:xfrm>
          <a:off x="2340000" y="4964824"/>
          <a:ext cx="3000000" cy="3000000"/>
        </p:xfrm>
        <a:graphic>
          <a:graphicData uri="http://schemas.openxmlformats.org/drawingml/2006/table">
            <a:tbl>
              <a:tblPr bandRow="1" firstRow="1">
                <a:noFill/>
                <a:tableStyleId>{C31ADFB9-D814-4208-886B-9652E2F75FA4}</a:tableStyleId>
              </a:tblPr>
              <a:tblGrid>
                <a:gridCol w="288300"/>
                <a:gridCol w="72400"/>
                <a:gridCol w="2652400"/>
                <a:gridCol w="72400"/>
                <a:gridCol w="1080125"/>
                <a:gridCol w="72400"/>
                <a:gridCol w="1049025"/>
                <a:gridCol w="1282075"/>
                <a:gridCol w="1391275"/>
              </a:tblGrid>
              <a:tr h="2159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상위중대이슈</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ctr">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재무 중대성</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30480" marR="0" rtl="0" algn="ctr">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영향 중대성</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5080" marR="0" rtl="0" algn="ctr">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전년대비 변동사항</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18415" rtl="0" algn="ctr">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GRI Index</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1</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개인정보보호 및 데이터 보안</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Medium</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571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GRI 418</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2</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윤리 및 준법 경영 강화</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Medium</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571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GRI 2-27, 205, 206</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3</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건전한 지배구조 확립</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Medium</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571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GRI 2-9~2-21</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4</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소비자 권익 보호 활동</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Medium</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50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▲1</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Non-GRI</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5</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디지털 금융 강화</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111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Low</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New</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Non-GRI</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6</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지역사회 공헌 및 투자 확대</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Low</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High</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50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▲1</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GRI 203</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215900">
                <a:tc>
                  <a:txBody>
                    <a:bodyPr/>
                    <a:lstStyle/>
                    <a:p>
                      <a:pPr indent="0" lvl="0" marL="113664"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7</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친환경 경영 및 활동</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Low</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0480"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Medium</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New</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18415" rtl="0" algn="ctr">
                        <a:lnSpc>
                          <a:spcPct val="100000"/>
                        </a:lnSpc>
                        <a:spcBef>
                          <a:spcPts val="0"/>
                        </a:spcBef>
                        <a:spcAft>
                          <a:spcPts val="0"/>
                        </a:spcAft>
                        <a:buNone/>
                      </a:pPr>
                      <a:r>
                        <a:rPr b="0" lang="en-US" sz="750" u="none" cap="none" strike="noStrike">
                          <a:solidFill>
                            <a:srgbClr val="58595B"/>
                          </a:solidFill>
                          <a:latin typeface="Arial"/>
                          <a:ea typeface="Arial"/>
                          <a:cs typeface="Arial"/>
                          <a:sym typeface="Arial"/>
                        </a:rPr>
                        <a:t>GRI 302, 305</a:t>
                      </a:r>
                      <a:endParaRPr sz="750" u="none" cap="none" strike="noStrike">
                        <a:latin typeface="Arial"/>
                        <a:ea typeface="Arial"/>
                        <a:cs typeface="Arial"/>
                        <a:sym typeface="Arial"/>
                      </a:endParaRPr>
                    </a:p>
                  </a:txBody>
                  <a:tcPr marT="412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bl>
          </a:graphicData>
        </a:graphic>
      </p:graphicFrame>
      <p:grpSp>
        <p:nvGrpSpPr>
          <p:cNvPr id="1186" name="Google Shape;1186;p19"/>
          <p:cNvGrpSpPr/>
          <p:nvPr/>
        </p:nvGrpSpPr>
        <p:grpSpPr>
          <a:xfrm>
            <a:off x="5349788" y="1843125"/>
            <a:ext cx="4946458" cy="2760396"/>
            <a:chOff x="5349788" y="1843125"/>
            <a:chExt cx="4946458" cy="2760396"/>
          </a:xfrm>
        </p:grpSpPr>
        <p:sp>
          <p:nvSpPr>
            <p:cNvPr id="1187" name="Google Shape;1187;p19"/>
            <p:cNvSpPr/>
            <p:nvPr/>
          </p:nvSpPr>
          <p:spPr>
            <a:xfrm>
              <a:off x="5351881" y="3223031"/>
              <a:ext cx="2473325" cy="1380490"/>
            </a:xfrm>
            <a:custGeom>
              <a:rect b="b" l="l" r="r" t="t"/>
              <a:pathLst>
                <a:path extrusionOk="0" h="1380489" w="2473325">
                  <a:moveTo>
                    <a:pt x="1236484" y="0"/>
                  </a:moveTo>
                  <a:lnTo>
                    <a:pt x="0" y="0"/>
                  </a:lnTo>
                  <a:lnTo>
                    <a:pt x="0" y="689952"/>
                  </a:lnTo>
                  <a:lnTo>
                    <a:pt x="1236484" y="689952"/>
                  </a:lnTo>
                  <a:lnTo>
                    <a:pt x="1236484" y="0"/>
                  </a:lnTo>
                  <a:close/>
                </a:path>
                <a:path extrusionOk="0" h="1380489" w="2473325">
                  <a:moveTo>
                    <a:pt x="2472982" y="689952"/>
                  </a:moveTo>
                  <a:lnTo>
                    <a:pt x="1236497" y="689952"/>
                  </a:lnTo>
                  <a:lnTo>
                    <a:pt x="1236497" y="1379905"/>
                  </a:lnTo>
                  <a:lnTo>
                    <a:pt x="2472982" y="1379905"/>
                  </a:lnTo>
                  <a:lnTo>
                    <a:pt x="2472982" y="689952"/>
                  </a:lnTo>
                  <a:close/>
                </a:path>
              </a:pathLst>
            </a:custGeom>
            <a:solidFill>
              <a:srgbClr val="F5F6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8" name="Google Shape;1188;p19"/>
            <p:cNvSpPr/>
            <p:nvPr/>
          </p:nvSpPr>
          <p:spPr>
            <a:xfrm>
              <a:off x="7824863" y="3223031"/>
              <a:ext cx="1236980" cy="690245"/>
            </a:xfrm>
            <a:custGeom>
              <a:rect b="b" l="l" r="r" t="t"/>
              <a:pathLst>
                <a:path extrusionOk="0" h="690245" w="1236979">
                  <a:moveTo>
                    <a:pt x="1236484" y="0"/>
                  </a:moveTo>
                  <a:lnTo>
                    <a:pt x="0" y="0"/>
                  </a:lnTo>
                  <a:lnTo>
                    <a:pt x="0" y="689952"/>
                  </a:lnTo>
                  <a:lnTo>
                    <a:pt x="1236484" y="689952"/>
                  </a:lnTo>
                  <a:lnTo>
                    <a:pt x="1236484"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9" name="Google Shape;1189;p19"/>
            <p:cNvSpPr/>
            <p:nvPr/>
          </p:nvSpPr>
          <p:spPr>
            <a:xfrm>
              <a:off x="7824863" y="1843125"/>
              <a:ext cx="1236980" cy="690245"/>
            </a:xfrm>
            <a:custGeom>
              <a:rect b="b" l="l" r="r" t="t"/>
              <a:pathLst>
                <a:path extrusionOk="0" h="690244" w="1236979">
                  <a:moveTo>
                    <a:pt x="1236484" y="0"/>
                  </a:moveTo>
                  <a:lnTo>
                    <a:pt x="0" y="0"/>
                  </a:lnTo>
                  <a:lnTo>
                    <a:pt x="0" y="689952"/>
                  </a:lnTo>
                  <a:lnTo>
                    <a:pt x="1236484" y="689952"/>
                  </a:lnTo>
                  <a:lnTo>
                    <a:pt x="1236484"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0" name="Google Shape;1190;p19"/>
            <p:cNvSpPr/>
            <p:nvPr/>
          </p:nvSpPr>
          <p:spPr>
            <a:xfrm>
              <a:off x="7824863" y="2533078"/>
              <a:ext cx="1236980" cy="690245"/>
            </a:xfrm>
            <a:custGeom>
              <a:rect b="b" l="l" r="r" t="t"/>
              <a:pathLst>
                <a:path extrusionOk="0" h="690244" w="1236979">
                  <a:moveTo>
                    <a:pt x="1236484" y="0"/>
                  </a:moveTo>
                  <a:lnTo>
                    <a:pt x="0" y="0"/>
                  </a:lnTo>
                  <a:lnTo>
                    <a:pt x="0" y="689952"/>
                  </a:lnTo>
                  <a:lnTo>
                    <a:pt x="1236484" y="689952"/>
                  </a:lnTo>
                  <a:lnTo>
                    <a:pt x="1236484"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1" name="Google Shape;1191;p19"/>
            <p:cNvSpPr/>
            <p:nvPr/>
          </p:nvSpPr>
          <p:spPr>
            <a:xfrm>
              <a:off x="9059266" y="1843125"/>
              <a:ext cx="1236980" cy="2070100"/>
            </a:xfrm>
            <a:custGeom>
              <a:rect b="b" l="l" r="r" t="t"/>
              <a:pathLst>
                <a:path extrusionOk="0" h="2070100" w="1236979">
                  <a:moveTo>
                    <a:pt x="1236484" y="0"/>
                  </a:moveTo>
                  <a:lnTo>
                    <a:pt x="0" y="0"/>
                  </a:lnTo>
                  <a:lnTo>
                    <a:pt x="0" y="689952"/>
                  </a:lnTo>
                  <a:lnTo>
                    <a:pt x="0" y="1379905"/>
                  </a:lnTo>
                  <a:lnTo>
                    <a:pt x="0" y="2069858"/>
                  </a:lnTo>
                  <a:lnTo>
                    <a:pt x="1236484" y="2069858"/>
                  </a:lnTo>
                  <a:lnTo>
                    <a:pt x="1236484" y="1379905"/>
                  </a:lnTo>
                  <a:lnTo>
                    <a:pt x="1236484" y="689952"/>
                  </a:lnTo>
                  <a:lnTo>
                    <a:pt x="1236484"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2" name="Google Shape;1192;p19"/>
            <p:cNvSpPr/>
            <p:nvPr/>
          </p:nvSpPr>
          <p:spPr>
            <a:xfrm>
              <a:off x="6588378" y="3223031"/>
              <a:ext cx="1236980" cy="690245"/>
            </a:xfrm>
            <a:custGeom>
              <a:rect b="b" l="l" r="r" t="t"/>
              <a:pathLst>
                <a:path extrusionOk="0" h="690245" w="1236979">
                  <a:moveTo>
                    <a:pt x="1236484" y="0"/>
                  </a:moveTo>
                  <a:lnTo>
                    <a:pt x="0" y="0"/>
                  </a:lnTo>
                  <a:lnTo>
                    <a:pt x="0" y="689952"/>
                  </a:lnTo>
                  <a:lnTo>
                    <a:pt x="1236484" y="689952"/>
                  </a:lnTo>
                  <a:lnTo>
                    <a:pt x="1236484" y="0"/>
                  </a:lnTo>
                  <a:close/>
                </a:path>
              </a:pathLst>
            </a:custGeom>
            <a:solidFill>
              <a:srgbClr val="F5F6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3" name="Google Shape;1193;p19"/>
            <p:cNvSpPr/>
            <p:nvPr/>
          </p:nvSpPr>
          <p:spPr>
            <a:xfrm>
              <a:off x="5349788" y="3225395"/>
              <a:ext cx="4946015" cy="0"/>
            </a:xfrm>
            <a:custGeom>
              <a:rect b="b" l="l" r="r" t="t"/>
              <a:pathLst>
                <a:path extrusionOk="0" h="120000" w="4946015">
                  <a:moveTo>
                    <a:pt x="0" y="0"/>
                  </a:moveTo>
                  <a:lnTo>
                    <a:pt x="4945964"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4" name="Google Shape;1194;p19"/>
            <p:cNvSpPr/>
            <p:nvPr/>
          </p:nvSpPr>
          <p:spPr>
            <a:xfrm>
              <a:off x="5349788" y="3913204"/>
              <a:ext cx="4946015" cy="0"/>
            </a:xfrm>
            <a:custGeom>
              <a:rect b="b" l="l" r="r" t="t"/>
              <a:pathLst>
                <a:path extrusionOk="0" h="120000" w="4946015">
                  <a:moveTo>
                    <a:pt x="0" y="0"/>
                  </a:moveTo>
                  <a:lnTo>
                    <a:pt x="4945964"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5" name="Google Shape;1195;p19"/>
            <p:cNvSpPr/>
            <p:nvPr/>
          </p:nvSpPr>
          <p:spPr>
            <a:xfrm>
              <a:off x="9057411" y="1843128"/>
              <a:ext cx="0" cy="2755265"/>
            </a:xfrm>
            <a:custGeom>
              <a:rect b="b" l="l" r="r" t="t"/>
              <a:pathLst>
                <a:path extrusionOk="0" h="2755265" w="120000">
                  <a:moveTo>
                    <a:pt x="0" y="0"/>
                  </a:moveTo>
                  <a:lnTo>
                    <a:pt x="0" y="2755061"/>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6" name="Google Shape;1196;p19"/>
            <p:cNvSpPr/>
            <p:nvPr/>
          </p:nvSpPr>
          <p:spPr>
            <a:xfrm>
              <a:off x="6588378" y="1843125"/>
              <a:ext cx="1236980" cy="690245"/>
            </a:xfrm>
            <a:custGeom>
              <a:rect b="b" l="l" r="r" t="t"/>
              <a:pathLst>
                <a:path extrusionOk="0" h="690244" w="1236979">
                  <a:moveTo>
                    <a:pt x="1236484" y="0"/>
                  </a:moveTo>
                  <a:lnTo>
                    <a:pt x="0" y="0"/>
                  </a:lnTo>
                  <a:lnTo>
                    <a:pt x="0" y="689952"/>
                  </a:lnTo>
                  <a:lnTo>
                    <a:pt x="1236484" y="689952"/>
                  </a:lnTo>
                  <a:lnTo>
                    <a:pt x="1236484"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97" name="Google Shape;1197;p19"/>
          <p:cNvSpPr txBox="1"/>
          <p:nvPr/>
        </p:nvSpPr>
        <p:spPr>
          <a:xfrm>
            <a:off x="5343010" y="1843125"/>
            <a:ext cx="1243965" cy="685800"/>
          </a:xfrm>
          <a:prstGeom prst="rect">
            <a:avLst/>
          </a:prstGeom>
          <a:solidFill>
            <a:srgbClr val="E9E6F7"/>
          </a:solidFill>
          <a:ln>
            <a:noFill/>
          </a:ln>
        </p:spPr>
        <p:txBody>
          <a:bodyPr anchorCtr="0" anchor="t" bIns="0" lIns="0" spcFirstLastPara="1" rIns="0" wrap="square" tIns="92075">
            <a:spAutoFit/>
          </a:bodyPr>
          <a:lstStyle/>
          <a:p>
            <a:pPr indent="0" lvl="0" marL="131445" rtl="0" algn="l">
              <a:lnSpc>
                <a:spcPct val="100000"/>
              </a:lnSpc>
              <a:spcBef>
                <a:spcPts val="0"/>
              </a:spcBef>
              <a:spcAft>
                <a:spcPts val="0"/>
              </a:spcAft>
              <a:buNone/>
            </a:pPr>
            <a:r>
              <a:rPr b="1" lang="en-US" sz="750">
                <a:solidFill>
                  <a:srgbClr val="6F5DCF"/>
                </a:solidFill>
                <a:latin typeface="Malgun Gothic"/>
                <a:ea typeface="Malgun Gothic"/>
                <a:cs typeface="Malgun Gothic"/>
                <a:sym typeface="Malgun Gothic"/>
              </a:rPr>
              <a:t>상위 중대 이슈</a:t>
            </a:r>
            <a:endParaRPr sz="750">
              <a:latin typeface="Malgun Gothic"/>
              <a:ea typeface="Malgun Gothic"/>
              <a:cs typeface="Malgun Gothic"/>
              <a:sym typeface="Malgun Gothic"/>
            </a:endParaRPr>
          </a:p>
        </p:txBody>
      </p:sp>
      <p:sp>
        <p:nvSpPr>
          <p:cNvPr id="1198" name="Google Shape;1198;p19"/>
          <p:cNvSpPr txBox="1"/>
          <p:nvPr/>
        </p:nvSpPr>
        <p:spPr>
          <a:xfrm>
            <a:off x="5343010" y="2532041"/>
            <a:ext cx="1243965" cy="692150"/>
          </a:xfrm>
          <a:prstGeom prst="rect">
            <a:avLst/>
          </a:prstGeom>
          <a:solidFill>
            <a:srgbClr val="EFEFF0"/>
          </a:solidFill>
          <a:ln>
            <a:noFill/>
          </a:ln>
        </p:spPr>
        <p:txBody>
          <a:bodyPr anchorCtr="0" anchor="t" bIns="0" lIns="0" spcFirstLastPara="1" rIns="0" wrap="square" tIns="99050">
            <a:spAutoFit/>
          </a:bodyPr>
          <a:lstStyle/>
          <a:p>
            <a:pPr indent="0" lvl="0" marL="107950" rtl="0" algn="l">
              <a:lnSpc>
                <a:spcPct val="100000"/>
              </a:lnSpc>
              <a:spcBef>
                <a:spcPts val="0"/>
              </a:spcBef>
              <a:spcAft>
                <a:spcPts val="0"/>
              </a:spcAft>
              <a:buNone/>
            </a:pPr>
            <a:r>
              <a:rPr b="1" lang="en-US" sz="750">
                <a:solidFill>
                  <a:srgbClr val="58595B"/>
                </a:solidFill>
                <a:latin typeface="Malgun Gothic"/>
                <a:ea typeface="Malgun Gothic"/>
                <a:cs typeface="Malgun Gothic"/>
                <a:sym typeface="Malgun Gothic"/>
              </a:rPr>
              <a:t>일반 보고 이슈</a:t>
            </a:r>
            <a:endParaRPr sz="750">
              <a:latin typeface="Malgun Gothic"/>
              <a:ea typeface="Malgun Gothic"/>
              <a:cs typeface="Malgun Gothic"/>
              <a:sym typeface="Malgun Gothic"/>
            </a:endParaRPr>
          </a:p>
        </p:txBody>
      </p:sp>
      <p:sp>
        <p:nvSpPr>
          <p:cNvPr id="1199" name="Google Shape;1199;p19"/>
          <p:cNvSpPr txBox="1"/>
          <p:nvPr/>
        </p:nvSpPr>
        <p:spPr>
          <a:xfrm>
            <a:off x="8918392" y="2270676"/>
            <a:ext cx="8255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건전한 지배구조 확립</a:t>
            </a:r>
            <a:endParaRPr sz="700">
              <a:latin typeface="Arial"/>
              <a:ea typeface="Arial"/>
              <a:cs typeface="Arial"/>
              <a:sym typeface="Arial"/>
            </a:endParaRPr>
          </a:p>
        </p:txBody>
      </p:sp>
      <p:sp>
        <p:nvSpPr>
          <p:cNvPr id="1200" name="Google Shape;1200;p19"/>
          <p:cNvSpPr txBox="1"/>
          <p:nvPr/>
        </p:nvSpPr>
        <p:spPr>
          <a:xfrm>
            <a:off x="9058998" y="3914791"/>
            <a:ext cx="1236980" cy="695325"/>
          </a:xfrm>
          <a:prstGeom prst="rect">
            <a:avLst/>
          </a:prstGeom>
          <a:solidFill>
            <a:srgbClr val="E9E6F7"/>
          </a:solidFill>
          <a:ln>
            <a:noFill/>
          </a:ln>
        </p:spPr>
        <p:txBody>
          <a:bodyPr anchorCtr="0" anchor="t" bIns="0" lIns="0" spcFirstLastPara="1" rIns="0" wrap="square" tIns="43800">
            <a:spAutoFit/>
          </a:bodyPr>
          <a:lstStyle/>
          <a:p>
            <a:pPr indent="-137795" lvl="0" marL="286385" marR="445134" rtl="0" algn="l">
              <a:lnSpc>
                <a:spcPct val="114285"/>
              </a:lnSpc>
              <a:spcBef>
                <a:spcPts val="0"/>
              </a:spcBef>
              <a:spcAft>
                <a:spcPts val="0"/>
              </a:spcAft>
              <a:buNone/>
            </a:pPr>
            <a:r>
              <a:rPr b="0" lang="en-US" sz="700">
                <a:solidFill>
                  <a:srgbClr val="6F5DCF"/>
                </a:solidFill>
                <a:latin typeface="Arial"/>
                <a:ea typeface="Arial"/>
                <a:cs typeface="Arial"/>
                <a:sym typeface="Arial"/>
              </a:rPr>
              <a:t>지역사회 공헌 및 투자 확대</a:t>
            </a:r>
            <a:endParaRPr sz="700">
              <a:latin typeface="Arial"/>
              <a:ea typeface="Arial"/>
              <a:cs typeface="Arial"/>
              <a:sym typeface="Arial"/>
            </a:endParaRPr>
          </a:p>
        </p:txBody>
      </p:sp>
      <p:pic>
        <p:nvPicPr>
          <p:cNvPr id="1201" name="Google Shape;1201;p19"/>
          <p:cNvPicPr preferRelativeResize="0"/>
          <p:nvPr/>
        </p:nvPicPr>
        <p:blipFill rotWithShape="1">
          <a:blip r:embed="rId7">
            <a:alphaModFix/>
          </a:blip>
          <a:srcRect b="0" l="0" r="0" t="0"/>
          <a:stretch/>
        </p:blipFill>
        <p:spPr>
          <a:xfrm>
            <a:off x="8990021" y="1884917"/>
            <a:ext cx="142671" cy="142633"/>
          </a:xfrm>
          <a:prstGeom prst="rect">
            <a:avLst/>
          </a:prstGeom>
          <a:noFill/>
          <a:ln>
            <a:noFill/>
          </a:ln>
        </p:spPr>
      </p:pic>
      <p:sp>
        <p:nvSpPr>
          <p:cNvPr id="1202" name="Google Shape;1202;p19"/>
          <p:cNvSpPr txBox="1"/>
          <p:nvPr/>
        </p:nvSpPr>
        <p:spPr>
          <a:xfrm>
            <a:off x="8997003" y="1891380"/>
            <a:ext cx="831850" cy="224790"/>
          </a:xfrm>
          <a:prstGeom prst="rect">
            <a:avLst/>
          </a:prstGeom>
          <a:noFill/>
          <a:ln>
            <a:noFill/>
          </a:ln>
        </p:spPr>
        <p:txBody>
          <a:bodyPr anchorCtr="0" anchor="t" bIns="0" lIns="0" spcFirstLastPara="1" rIns="0" wrap="square" tIns="27300">
            <a:spAutoFit/>
          </a:bodyPr>
          <a:lstStyle/>
          <a:p>
            <a:pPr indent="-146050" lvl="0" marL="183515" marR="30480" rtl="0" algn="l">
              <a:lnSpc>
                <a:spcPct val="69523"/>
              </a:lnSpc>
              <a:spcBef>
                <a:spcPts val="0"/>
              </a:spcBef>
              <a:spcAft>
                <a:spcPts val="0"/>
              </a:spcAft>
              <a:buNone/>
            </a:pPr>
            <a:r>
              <a:rPr b="0" lang="en-US" sz="650">
                <a:solidFill>
                  <a:srgbClr val="FFFFFF"/>
                </a:solidFill>
                <a:latin typeface="Arial"/>
                <a:ea typeface="Arial"/>
                <a:cs typeface="Arial"/>
                <a:sym typeface="Arial"/>
              </a:rPr>
              <a:t>1  </a:t>
            </a:r>
            <a:r>
              <a:rPr b="0" baseline="30000" lang="en-US" sz="1050">
                <a:solidFill>
                  <a:srgbClr val="6F5DCF"/>
                </a:solidFill>
                <a:latin typeface="Arial"/>
                <a:ea typeface="Arial"/>
                <a:cs typeface="Arial"/>
                <a:sym typeface="Arial"/>
              </a:rPr>
              <a:t>개인정보보호 및 </a:t>
            </a:r>
            <a:r>
              <a:rPr b="0" lang="en-US" sz="700">
                <a:solidFill>
                  <a:srgbClr val="6F5DCF"/>
                </a:solidFill>
                <a:latin typeface="Arial"/>
                <a:ea typeface="Arial"/>
                <a:cs typeface="Arial"/>
                <a:sym typeface="Arial"/>
              </a:rPr>
              <a:t>데이터 보안</a:t>
            </a:r>
            <a:endParaRPr sz="700">
              <a:latin typeface="Arial"/>
              <a:ea typeface="Arial"/>
              <a:cs typeface="Arial"/>
              <a:sym typeface="Arial"/>
            </a:endParaRPr>
          </a:p>
        </p:txBody>
      </p:sp>
      <p:pic>
        <p:nvPicPr>
          <p:cNvPr id="1203" name="Google Shape;1203;p19"/>
          <p:cNvPicPr preferRelativeResize="0"/>
          <p:nvPr/>
        </p:nvPicPr>
        <p:blipFill rotWithShape="1">
          <a:blip r:embed="rId7">
            <a:alphaModFix/>
          </a:blip>
          <a:srcRect b="0" l="0" r="0" t="0"/>
          <a:stretch/>
        </p:blipFill>
        <p:spPr>
          <a:xfrm>
            <a:off x="9181321" y="3376720"/>
            <a:ext cx="142671" cy="142633"/>
          </a:xfrm>
          <a:prstGeom prst="rect">
            <a:avLst/>
          </a:prstGeom>
          <a:noFill/>
          <a:ln>
            <a:noFill/>
          </a:ln>
        </p:spPr>
      </p:pic>
      <p:sp>
        <p:nvSpPr>
          <p:cNvPr id="1204" name="Google Shape;1204;p19"/>
          <p:cNvSpPr txBox="1"/>
          <p:nvPr/>
        </p:nvSpPr>
        <p:spPr>
          <a:xfrm>
            <a:off x="9226404" y="3391798"/>
            <a:ext cx="898525"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baseline="30000" lang="en-US" sz="975">
                <a:solidFill>
                  <a:srgbClr val="FFFFFF"/>
                </a:solidFill>
                <a:latin typeface="Arial"/>
                <a:ea typeface="Arial"/>
                <a:cs typeface="Arial"/>
                <a:sym typeface="Arial"/>
              </a:rPr>
              <a:t>7  </a:t>
            </a:r>
            <a:r>
              <a:rPr b="0" lang="en-US" sz="700">
                <a:solidFill>
                  <a:srgbClr val="6F5DCF"/>
                </a:solidFill>
                <a:latin typeface="Arial"/>
                <a:ea typeface="Arial"/>
                <a:cs typeface="Arial"/>
                <a:sym typeface="Arial"/>
              </a:rPr>
              <a:t>친환경 경영 및 활동</a:t>
            </a:r>
            <a:endParaRPr sz="700">
              <a:latin typeface="Arial"/>
              <a:ea typeface="Arial"/>
              <a:cs typeface="Arial"/>
              <a:sym typeface="Arial"/>
            </a:endParaRPr>
          </a:p>
        </p:txBody>
      </p:sp>
      <p:pic>
        <p:nvPicPr>
          <p:cNvPr id="1205" name="Google Shape;1205;p19"/>
          <p:cNvPicPr preferRelativeResize="0"/>
          <p:nvPr/>
        </p:nvPicPr>
        <p:blipFill rotWithShape="1">
          <a:blip r:embed="rId8">
            <a:alphaModFix/>
          </a:blip>
          <a:srcRect b="0" l="0" r="0" t="0"/>
          <a:stretch/>
        </p:blipFill>
        <p:spPr>
          <a:xfrm>
            <a:off x="9443281" y="3766464"/>
            <a:ext cx="142671" cy="142633"/>
          </a:xfrm>
          <a:prstGeom prst="rect">
            <a:avLst/>
          </a:prstGeom>
          <a:noFill/>
          <a:ln>
            <a:noFill/>
          </a:ln>
        </p:spPr>
      </p:pic>
      <p:sp>
        <p:nvSpPr>
          <p:cNvPr id="1206" name="Google Shape;1206;p19"/>
          <p:cNvSpPr txBox="1"/>
          <p:nvPr/>
        </p:nvSpPr>
        <p:spPr>
          <a:xfrm>
            <a:off x="9488364" y="3776097"/>
            <a:ext cx="6540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FFFFFF"/>
                </a:solidFill>
                <a:latin typeface="Arial"/>
                <a:ea typeface="Arial"/>
                <a:cs typeface="Arial"/>
                <a:sym typeface="Arial"/>
              </a:rPr>
              <a:t>6</a:t>
            </a:r>
            <a:endParaRPr sz="650">
              <a:latin typeface="Arial"/>
              <a:ea typeface="Arial"/>
              <a:cs typeface="Arial"/>
              <a:sym typeface="Arial"/>
            </a:endParaRPr>
          </a:p>
        </p:txBody>
      </p:sp>
      <p:pic>
        <p:nvPicPr>
          <p:cNvPr id="1207" name="Google Shape;1207;p19"/>
          <p:cNvPicPr preferRelativeResize="0"/>
          <p:nvPr/>
        </p:nvPicPr>
        <p:blipFill rotWithShape="1">
          <a:blip r:embed="rId7">
            <a:alphaModFix/>
          </a:blip>
          <a:srcRect b="0" l="0" r="0" t="0"/>
          <a:stretch/>
        </p:blipFill>
        <p:spPr>
          <a:xfrm>
            <a:off x="8728456" y="2271263"/>
            <a:ext cx="142671" cy="142633"/>
          </a:xfrm>
          <a:prstGeom prst="rect">
            <a:avLst/>
          </a:prstGeom>
          <a:noFill/>
          <a:ln>
            <a:noFill/>
          </a:ln>
        </p:spPr>
      </p:pic>
      <p:sp>
        <p:nvSpPr>
          <p:cNvPr id="1208" name="Google Shape;1208;p19"/>
          <p:cNvSpPr txBox="1"/>
          <p:nvPr/>
        </p:nvSpPr>
        <p:spPr>
          <a:xfrm>
            <a:off x="8760838" y="2280893"/>
            <a:ext cx="781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3</a:t>
            </a:r>
            <a:endParaRPr sz="650">
              <a:latin typeface="Arial"/>
              <a:ea typeface="Arial"/>
              <a:cs typeface="Arial"/>
              <a:sym typeface="Arial"/>
            </a:endParaRPr>
          </a:p>
        </p:txBody>
      </p:sp>
      <p:pic>
        <p:nvPicPr>
          <p:cNvPr id="1209" name="Google Shape;1209;p19"/>
          <p:cNvPicPr preferRelativeResize="0"/>
          <p:nvPr/>
        </p:nvPicPr>
        <p:blipFill rotWithShape="1">
          <a:blip r:embed="rId9">
            <a:alphaModFix/>
          </a:blip>
          <a:srcRect b="0" l="0" r="0" t="0"/>
          <a:stretch/>
        </p:blipFill>
        <p:spPr>
          <a:xfrm>
            <a:off x="8217214" y="2259382"/>
            <a:ext cx="142671" cy="142633"/>
          </a:xfrm>
          <a:prstGeom prst="rect">
            <a:avLst/>
          </a:prstGeom>
          <a:noFill/>
          <a:ln>
            <a:noFill/>
          </a:ln>
        </p:spPr>
      </p:pic>
      <p:sp>
        <p:nvSpPr>
          <p:cNvPr id="1210" name="Google Shape;1210;p19"/>
          <p:cNvSpPr txBox="1"/>
          <p:nvPr/>
        </p:nvSpPr>
        <p:spPr>
          <a:xfrm>
            <a:off x="8054489" y="1965578"/>
            <a:ext cx="467359" cy="431800"/>
          </a:xfrm>
          <a:prstGeom prst="rect">
            <a:avLst/>
          </a:prstGeom>
          <a:noFill/>
          <a:ln>
            <a:noFill/>
          </a:ln>
        </p:spPr>
        <p:txBody>
          <a:bodyPr anchorCtr="0" anchor="t" bIns="0" lIns="0" spcFirstLastPara="1" rIns="0" wrap="square" tIns="20300">
            <a:spAutoFit/>
          </a:bodyPr>
          <a:lstStyle/>
          <a:p>
            <a:pPr indent="0" lvl="0" marL="12700" marR="5080" rtl="0" algn="ctr">
              <a:lnSpc>
                <a:spcPct val="114285"/>
              </a:lnSpc>
              <a:spcBef>
                <a:spcPts val="0"/>
              </a:spcBef>
              <a:spcAft>
                <a:spcPts val="0"/>
              </a:spcAft>
              <a:buNone/>
            </a:pPr>
            <a:r>
              <a:rPr b="0" lang="en-US" sz="700">
                <a:solidFill>
                  <a:srgbClr val="6F5DCF"/>
                </a:solidFill>
                <a:latin typeface="Arial"/>
                <a:ea typeface="Arial"/>
                <a:cs typeface="Arial"/>
                <a:sym typeface="Arial"/>
              </a:rPr>
              <a:t>소비자 권익 보호 활동</a:t>
            </a:r>
            <a:endParaRPr sz="700">
              <a:latin typeface="Arial"/>
              <a:ea typeface="Arial"/>
              <a:cs typeface="Arial"/>
              <a:sym typeface="Arial"/>
            </a:endParaRPr>
          </a:p>
          <a:p>
            <a:pPr indent="0" lvl="0" marL="635" rtl="0" algn="ctr">
              <a:lnSpc>
                <a:spcPct val="100000"/>
              </a:lnSpc>
              <a:spcBef>
                <a:spcPts val="755"/>
              </a:spcBef>
              <a:spcAft>
                <a:spcPts val="0"/>
              </a:spcAft>
              <a:buNone/>
            </a:pPr>
            <a:r>
              <a:rPr b="0" lang="en-US" sz="650">
                <a:solidFill>
                  <a:srgbClr val="FFFFFF"/>
                </a:solidFill>
                <a:latin typeface="Arial"/>
                <a:ea typeface="Arial"/>
                <a:cs typeface="Arial"/>
                <a:sym typeface="Arial"/>
              </a:rPr>
              <a:t>4</a:t>
            </a:r>
            <a:endParaRPr sz="650">
              <a:latin typeface="Arial"/>
              <a:ea typeface="Arial"/>
              <a:cs typeface="Arial"/>
              <a:sym typeface="Arial"/>
            </a:endParaRPr>
          </a:p>
        </p:txBody>
      </p:sp>
      <p:pic>
        <p:nvPicPr>
          <p:cNvPr id="1211" name="Google Shape;1211;p19"/>
          <p:cNvPicPr preferRelativeResize="0"/>
          <p:nvPr/>
        </p:nvPicPr>
        <p:blipFill rotWithShape="1">
          <a:blip r:embed="rId9">
            <a:alphaModFix/>
          </a:blip>
          <a:srcRect b="0" l="0" r="0" t="0"/>
          <a:stretch/>
        </p:blipFill>
        <p:spPr>
          <a:xfrm>
            <a:off x="7622747" y="2188043"/>
            <a:ext cx="142671" cy="142633"/>
          </a:xfrm>
          <a:prstGeom prst="rect">
            <a:avLst/>
          </a:prstGeom>
          <a:noFill/>
          <a:ln>
            <a:noFill/>
          </a:ln>
        </p:spPr>
      </p:pic>
      <p:sp>
        <p:nvSpPr>
          <p:cNvPr id="1212" name="Google Shape;1212;p19"/>
          <p:cNvSpPr txBox="1"/>
          <p:nvPr/>
        </p:nvSpPr>
        <p:spPr>
          <a:xfrm>
            <a:off x="6589732" y="2197538"/>
            <a:ext cx="1231900" cy="132080"/>
          </a:xfrm>
          <a:prstGeom prst="rect">
            <a:avLst/>
          </a:prstGeom>
          <a:noFill/>
          <a:ln>
            <a:noFill/>
          </a:ln>
        </p:spPr>
        <p:txBody>
          <a:bodyPr anchorCtr="0" anchor="t" bIns="0" lIns="0" spcFirstLastPara="1" rIns="0" wrap="square" tIns="12700">
            <a:spAutoFit/>
          </a:bodyPr>
          <a:lstStyle/>
          <a:p>
            <a:pPr indent="0" lvl="0" marL="294005" rtl="0" algn="l">
              <a:lnSpc>
                <a:spcPct val="100000"/>
              </a:lnSpc>
              <a:spcBef>
                <a:spcPts val="0"/>
              </a:spcBef>
              <a:spcAft>
                <a:spcPts val="0"/>
              </a:spcAft>
              <a:buNone/>
            </a:pPr>
            <a:r>
              <a:rPr b="0" lang="en-US" sz="700">
                <a:solidFill>
                  <a:srgbClr val="6F5DCF"/>
                </a:solidFill>
                <a:latin typeface="Arial"/>
                <a:ea typeface="Arial"/>
                <a:cs typeface="Arial"/>
                <a:sym typeface="Arial"/>
              </a:rPr>
              <a:t>디지털 금융 강화	</a:t>
            </a:r>
            <a:r>
              <a:rPr b="0" lang="en-US" sz="650">
                <a:solidFill>
                  <a:srgbClr val="FFFFFF"/>
                </a:solidFill>
                <a:latin typeface="Arial"/>
                <a:ea typeface="Arial"/>
                <a:cs typeface="Arial"/>
                <a:sym typeface="Arial"/>
              </a:rPr>
              <a:t>5</a:t>
            </a:r>
            <a:endParaRPr sz="650">
              <a:latin typeface="Arial"/>
              <a:ea typeface="Arial"/>
              <a:cs typeface="Arial"/>
              <a:sym typeface="Arial"/>
            </a:endParaRPr>
          </a:p>
        </p:txBody>
      </p:sp>
      <p:sp>
        <p:nvSpPr>
          <p:cNvPr id="1213" name="Google Shape;1213;p19"/>
          <p:cNvSpPr txBox="1"/>
          <p:nvPr/>
        </p:nvSpPr>
        <p:spPr>
          <a:xfrm>
            <a:off x="6588145" y="2530453"/>
            <a:ext cx="1235075" cy="695325"/>
          </a:xfrm>
          <a:prstGeom prst="rect">
            <a:avLst/>
          </a:prstGeom>
          <a:solidFill>
            <a:srgbClr val="EFEFF0"/>
          </a:solidFill>
          <a:ln cap="flat" cmpd="sng" w="9525">
            <a:solidFill>
              <a:srgbClr val="BCBEC0"/>
            </a:solidFill>
            <a:prstDash val="solid"/>
            <a:round/>
            <a:headEnd len="sm" w="sm" type="none"/>
            <a:tailEnd len="sm" w="sm" type="none"/>
          </a:ln>
        </p:spPr>
        <p:txBody>
          <a:bodyPr anchorCtr="0" anchor="t" bIns="0" lIns="0" spcFirstLastPara="1" rIns="0" wrap="square" tIns="45075">
            <a:spAutoFit/>
          </a:bodyPr>
          <a:lstStyle/>
          <a:p>
            <a:pPr indent="-23495" lvl="0" marL="710565" marR="82550" rtl="0" algn="l">
              <a:lnSpc>
                <a:spcPct val="102600"/>
              </a:lnSpc>
              <a:spcBef>
                <a:spcPts val="0"/>
              </a:spcBef>
              <a:spcAft>
                <a:spcPts val="0"/>
              </a:spcAft>
              <a:buNone/>
            </a:pPr>
            <a:r>
              <a:rPr b="0" lang="en-US" sz="650">
                <a:solidFill>
                  <a:srgbClr val="58595B"/>
                </a:solidFill>
                <a:latin typeface="Arial"/>
                <a:ea typeface="Arial"/>
                <a:cs typeface="Arial"/>
                <a:sym typeface="Arial"/>
              </a:rPr>
              <a:t>임직원 및 FC 전문성 확대</a:t>
            </a:r>
            <a:endParaRPr sz="650">
              <a:latin typeface="Arial"/>
              <a:ea typeface="Arial"/>
              <a:cs typeface="Arial"/>
              <a:sym typeface="Arial"/>
            </a:endParaRPr>
          </a:p>
        </p:txBody>
      </p:sp>
      <p:grpSp>
        <p:nvGrpSpPr>
          <p:cNvPr id="1214" name="Google Shape;1214;p19"/>
          <p:cNvGrpSpPr/>
          <p:nvPr/>
        </p:nvGrpSpPr>
        <p:grpSpPr>
          <a:xfrm>
            <a:off x="7872938" y="2596356"/>
            <a:ext cx="1058155" cy="626668"/>
            <a:chOff x="7872938" y="2596356"/>
            <a:chExt cx="1058155" cy="626668"/>
          </a:xfrm>
        </p:grpSpPr>
        <p:pic>
          <p:nvPicPr>
            <p:cNvPr id="1215" name="Google Shape;1215;p19"/>
            <p:cNvPicPr preferRelativeResize="0"/>
            <p:nvPr/>
          </p:nvPicPr>
          <p:blipFill rotWithShape="1">
            <a:blip r:embed="rId10">
              <a:alphaModFix/>
            </a:blip>
            <a:srcRect b="0" l="0" r="0" t="0"/>
            <a:stretch/>
          </p:blipFill>
          <p:spPr>
            <a:xfrm>
              <a:off x="7872938" y="2596356"/>
              <a:ext cx="73202" cy="73177"/>
            </a:xfrm>
            <a:prstGeom prst="rect">
              <a:avLst/>
            </a:prstGeom>
            <a:noFill/>
            <a:ln>
              <a:noFill/>
            </a:ln>
          </p:spPr>
        </p:pic>
        <p:pic>
          <p:nvPicPr>
            <p:cNvPr id="1216" name="Google Shape;1216;p19"/>
            <p:cNvPicPr preferRelativeResize="0"/>
            <p:nvPr/>
          </p:nvPicPr>
          <p:blipFill rotWithShape="1">
            <a:blip r:embed="rId11">
              <a:alphaModFix/>
            </a:blip>
            <a:srcRect b="0" l="0" r="0" t="0"/>
            <a:stretch/>
          </p:blipFill>
          <p:spPr>
            <a:xfrm>
              <a:off x="8561071" y="2733898"/>
              <a:ext cx="73202" cy="73177"/>
            </a:xfrm>
            <a:prstGeom prst="rect">
              <a:avLst/>
            </a:prstGeom>
            <a:noFill/>
            <a:ln>
              <a:noFill/>
            </a:ln>
          </p:spPr>
        </p:pic>
        <p:pic>
          <p:nvPicPr>
            <p:cNvPr id="1217" name="Google Shape;1217;p19"/>
            <p:cNvPicPr preferRelativeResize="0"/>
            <p:nvPr/>
          </p:nvPicPr>
          <p:blipFill rotWithShape="1">
            <a:blip r:embed="rId12">
              <a:alphaModFix/>
            </a:blip>
            <a:srcRect b="0" l="0" r="0" t="0"/>
            <a:stretch/>
          </p:blipFill>
          <p:spPr>
            <a:xfrm>
              <a:off x="8857891" y="2669530"/>
              <a:ext cx="73202" cy="73177"/>
            </a:xfrm>
            <a:prstGeom prst="rect">
              <a:avLst/>
            </a:prstGeom>
            <a:noFill/>
            <a:ln>
              <a:noFill/>
            </a:ln>
          </p:spPr>
        </p:pic>
        <p:pic>
          <p:nvPicPr>
            <p:cNvPr id="1218" name="Google Shape;1218;p19"/>
            <p:cNvPicPr preferRelativeResize="0"/>
            <p:nvPr/>
          </p:nvPicPr>
          <p:blipFill rotWithShape="1">
            <a:blip r:embed="rId12">
              <a:alphaModFix/>
            </a:blip>
            <a:srcRect b="0" l="0" r="0" t="0"/>
            <a:stretch/>
          </p:blipFill>
          <p:spPr>
            <a:xfrm>
              <a:off x="8656186" y="3012778"/>
              <a:ext cx="73202" cy="73177"/>
            </a:xfrm>
            <a:prstGeom prst="rect">
              <a:avLst/>
            </a:prstGeom>
            <a:noFill/>
            <a:ln>
              <a:noFill/>
            </a:ln>
          </p:spPr>
        </p:pic>
        <p:pic>
          <p:nvPicPr>
            <p:cNvPr id="1219" name="Google Shape;1219;p19"/>
            <p:cNvPicPr preferRelativeResize="0"/>
            <p:nvPr/>
          </p:nvPicPr>
          <p:blipFill rotWithShape="1">
            <a:blip r:embed="rId13">
              <a:alphaModFix/>
            </a:blip>
            <a:srcRect b="0" l="0" r="0" t="0"/>
            <a:stretch/>
          </p:blipFill>
          <p:spPr>
            <a:xfrm>
              <a:off x="7872938" y="3149847"/>
              <a:ext cx="73202" cy="73177"/>
            </a:xfrm>
            <a:prstGeom prst="rect">
              <a:avLst/>
            </a:prstGeom>
            <a:noFill/>
            <a:ln>
              <a:noFill/>
            </a:ln>
          </p:spPr>
        </p:pic>
      </p:grpSp>
      <p:sp>
        <p:nvSpPr>
          <p:cNvPr id="1220" name="Google Shape;1220;p19"/>
          <p:cNvSpPr txBox="1"/>
          <p:nvPr/>
        </p:nvSpPr>
        <p:spPr>
          <a:xfrm>
            <a:off x="7689326" y="3262442"/>
            <a:ext cx="436245" cy="226060"/>
          </a:xfrm>
          <a:prstGeom prst="rect">
            <a:avLst/>
          </a:prstGeom>
          <a:noFill/>
          <a:ln>
            <a:noFill/>
          </a:ln>
        </p:spPr>
        <p:txBody>
          <a:bodyPr anchorCtr="0" anchor="t" bIns="0" lIns="0" spcFirstLastPara="1" rIns="0" wrap="square" tIns="10150">
            <a:spAutoFit/>
          </a:bodyPr>
          <a:lstStyle/>
          <a:p>
            <a:pPr indent="49530" lvl="0" marL="12700" marR="5080" rtl="0" algn="l">
              <a:lnSpc>
                <a:spcPct val="102600"/>
              </a:lnSpc>
              <a:spcBef>
                <a:spcPts val="0"/>
              </a:spcBef>
              <a:spcAft>
                <a:spcPts val="0"/>
              </a:spcAft>
              <a:buNone/>
            </a:pPr>
            <a:r>
              <a:rPr b="0" lang="en-US" sz="650">
                <a:solidFill>
                  <a:srgbClr val="58595B"/>
                </a:solidFill>
                <a:latin typeface="Arial"/>
                <a:ea typeface="Arial"/>
                <a:cs typeface="Arial"/>
                <a:sym typeface="Arial"/>
              </a:rPr>
              <a:t>기후변화 리스크 관리</a:t>
            </a:r>
            <a:endParaRPr sz="650">
              <a:latin typeface="Arial"/>
              <a:ea typeface="Arial"/>
              <a:cs typeface="Arial"/>
              <a:sym typeface="Arial"/>
            </a:endParaRPr>
          </a:p>
        </p:txBody>
      </p:sp>
      <p:pic>
        <p:nvPicPr>
          <p:cNvPr id="1221" name="Google Shape;1221;p19"/>
          <p:cNvPicPr preferRelativeResize="0"/>
          <p:nvPr/>
        </p:nvPicPr>
        <p:blipFill rotWithShape="1">
          <a:blip r:embed="rId14">
            <a:alphaModFix/>
          </a:blip>
          <a:srcRect b="0" l="0" r="0" t="0"/>
          <a:stretch/>
        </p:blipFill>
        <p:spPr>
          <a:xfrm>
            <a:off x="7919460" y="3843709"/>
            <a:ext cx="73202" cy="73190"/>
          </a:xfrm>
          <a:prstGeom prst="rect">
            <a:avLst/>
          </a:prstGeom>
          <a:noFill/>
          <a:ln>
            <a:noFill/>
          </a:ln>
        </p:spPr>
      </p:pic>
      <p:sp>
        <p:nvSpPr>
          <p:cNvPr id="1222" name="Google Shape;1222;p19"/>
          <p:cNvSpPr txBox="1"/>
          <p:nvPr/>
        </p:nvSpPr>
        <p:spPr>
          <a:xfrm>
            <a:off x="7650733" y="3952075"/>
            <a:ext cx="168275" cy="12446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안전</a:t>
            </a:r>
            <a:endParaRPr sz="650">
              <a:latin typeface="Arial"/>
              <a:ea typeface="Arial"/>
              <a:cs typeface="Arial"/>
              <a:sym typeface="Arial"/>
            </a:endParaRPr>
          </a:p>
        </p:txBody>
      </p:sp>
      <p:sp>
        <p:nvSpPr>
          <p:cNvPr id="1223" name="Google Shape;1223;p19"/>
          <p:cNvSpPr txBox="1"/>
          <p:nvPr/>
        </p:nvSpPr>
        <p:spPr>
          <a:xfrm>
            <a:off x="7824365" y="3914791"/>
            <a:ext cx="1231900" cy="695325"/>
          </a:xfrm>
          <a:prstGeom prst="rect">
            <a:avLst/>
          </a:prstGeom>
          <a:solidFill>
            <a:srgbClr val="EFEFF0"/>
          </a:solidFill>
          <a:ln>
            <a:noFill/>
          </a:ln>
        </p:spPr>
        <p:txBody>
          <a:bodyPr anchorCtr="0" anchor="t" bIns="0" lIns="0" spcFirstLastPara="1" rIns="0" wrap="square" tIns="49525">
            <a:spAutoFit/>
          </a:bodyPr>
          <a:lstStyle/>
          <a:p>
            <a:pPr indent="0" lvl="0" marL="3810" rtl="0" algn="l">
              <a:lnSpc>
                <a:spcPct val="100000"/>
              </a:lnSpc>
              <a:spcBef>
                <a:spcPts val="0"/>
              </a:spcBef>
              <a:spcAft>
                <a:spcPts val="0"/>
              </a:spcAft>
              <a:buNone/>
            </a:pPr>
            <a:r>
              <a:rPr b="0" lang="en-US" sz="650">
                <a:solidFill>
                  <a:srgbClr val="58595B"/>
                </a:solidFill>
                <a:latin typeface="Arial"/>
                <a:ea typeface="Arial"/>
                <a:cs typeface="Arial"/>
                <a:sym typeface="Arial"/>
              </a:rPr>
              <a:t>및 보건 강화</a:t>
            </a:r>
            <a:endParaRPr sz="650">
              <a:latin typeface="Arial"/>
              <a:ea typeface="Arial"/>
              <a:cs typeface="Arial"/>
              <a:sym typeface="Arial"/>
            </a:endParaRPr>
          </a:p>
        </p:txBody>
      </p:sp>
      <p:sp>
        <p:nvSpPr>
          <p:cNvPr id="1224" name="Google Shape;1224;p19"/>
          <p:cNvSpPr txBox="1"/>
          <p:nvPr/>
        </p:nvSpPr>
        <p:spPr>
          <a:xfrm>
            <a:off x="8425115" y="3221606"/>
            <a:ext cx="53594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및 다양성 추구</a:t>
            </a:r>
            <a:endParaRPr sz="650">
              <a:latin typeface="Arial"/>
              <a:ea typeface="Arial"/>
              <a:cs typeface="Arial"/>
              <a:sym typeface="Arial"/>
            </a:endParaRPr>
          </a:p>
        </p:txBody>
      </p:sp>
      <p:grpSp>
        <p:nvGrpSpPr>
          <p:cNvPr id="1225" name="Google Shape;1225;p19"/>
          <p:cNvGrpSpPr/>
          <p:nvPr/>
        </p:nvGrpSpPr>
        <p:grpSpPr>
          <a:xfrm>
            <a:off x="5315356" y="1737004"/>
            <a:ext cx="5088890" cy="2900680"/>
            <a:chOff x="5315356" y="1737004"/>
            <a:chExt cx="5088890" cy="2900680"/>
          </a:xfrm>
        </p:grpSpPr>
        <p:sp>
          <p:nvSpPr>
            <p:cNvPr id="1226" name="Google Shape;1226;p19"/>
            <p:cNvSpPr/>
            <p:nvPr/>
          </p:nvSpPr>
          <p:spPr>
            <a:xfrm>
              <a:off x="6588145" y="1843128"/>
              <a:ext cx="0" cy="2755265"/>
            </a:xfrm>
            <a:custGeom>
              <a:rect b="b" l="l" r="r" t="t"/>
              <a:pathLst>
                <a:path extrusionOk="0" h="2755265" w="120000">
                  <a:moveTo>
                    <a:pt x="0" y="0"/>
                  </a:moveTo>
                  <a:lnTo>
                    <a:pt x="0" y="2755061"/>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7" name="Google Shape;1227;p19"/>
            <p:cNvSpPr/>
            <p:nvPr/>
          </p:nvSpPr>
          <p:spPr>
            <a:xfrm>
              <a:off x="7822778" y="1843128"/>
              <a:ext cx="0" cy="2755265"/>
            </a:xfrm>
            <a:custGeom>
              <a:rect b="b" l="l" r="r" t="t"/>
              <a:pathLst>
                <a:path extrusionOk="0" h="2755265" w="120000">
                  <a:moveTo>
                    <a:pt x="0" y="0"/>
                  </a:moveTo>
                  <a:lnTo>
                    <a:pt x="0" y="2755061"/>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8" name="Google Shape;1228;p19"/>
            <p:cNvSpPr/>
            <p:nvPr/>
          </p:nvSpPr>
          <p:spPr>
            <a:xfrm>
              <a:off x="5343010" y="1792440"/>
              <a:ext cx="5005705" cy="2817495"/>
            </a:xfrm>
            <a:custGeom>
              <a:rect b="b" l="l" r="r" t="t"/>
              <a:pathLst>
                <a:path extrusionOk="0" h="2817495" w="5005705">
                  <a:moveTo>
                    <a:pt x="0" y="0"/>
                  </a:moveTo>
                  <a:lnTo>
                    <a:pt x="0" y="2817266"/>
                  </a:lnTo>
                  <a:lnTo>
                    <a:pt x="5005552" y="2817266"/>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9" name="Google Shape;1229;p19"/>
            <p:cNvSpPr/>
            <p:nvPr/>
          </p:nvSpPr>
          <p:spPr>
            <a:xfrm>
              <a:off x="5315356" y="1737004"/>
              <a:ext cx="5088890" cy="2900680"/>
            </a:xfrm>
            <a:custGeom>
              <a:rect b="b" l="l" r="r" t="t"/>
              <a:pathLst>
                <a:path extrusionOk="0" h="2900679" w="5088890">
                  <a:moveTo>
                    <a:pt x="55295" y="75958"/>
                  </a:moveTo>
                  <a:lnTo>
                    <a:pt x="27647" y="0"/>
                  </a:lnTo>
                  <a:lnTo>
                    <a:pt x="0" y="75958"/>
                  </a:lnTo>
                  <a:lnTo>
                    <a:pt x="16421" y="64414"/>
                  </a:lnTo>
                  <a:lnTo>
                    <a:pt x="27647" y="60566"/>
                  </a:lnTo>
                  <a:lnTo>
                    <a:pt x="38874" y="64414"/>
                  </a:lnTo>
                  <a:lnTo>
                    <a:pt x="55295" y="75958"/>
                  </a:lnTo>
                  <a:close/>
                </a:path>
                <a:path extrusionOk="0" h="2900679" w="5088890">
                  <a:moveTo>
                    <a:pt x="5088636" y="2872702"/>
                  </a:moveTo>
                  <a:lnTo>
                    <a:pt x="5012664" y="2845054"/>
                  </a:lnTo>
                  <a:lnTo>
                    <a:pt x="5024209" y="2861475"/>
                  </a:lnTo>
                  <a:lnTo>
                    <a:pt x="5028057" y="2872702"/>
                  </a:lnTo>
                  <a:lnTo>
                    <a:pt x="5024209" y="2883941"/>
                  </a:lnTo>
                  <a:lnTo>
                    <a:pt x="5012664" y="2900349"/>
                  </a:lnTo>
                  <a:lnTo>
                    <a:pt x="5088636" y="2872702"/>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0" name="Google Shape;1230;p19"/>
            <p:cNvSpPr/>
            <p:nvPr/>
          </p:nvSpPr>
          <p:spPr>
            <a:xfrm>
              <a:off x="5349788" y="2530453"/>
              <a:ext cx="4946015" cy="0"/>
            </a:xfrm>
            <a:custGeom>
              <a:rect b="b" l="l" r="r" t="t"/>
              <a:pathLst>
                <a:path extrusionOk="0" h="120000" w="4946015">
                  <a:moveTo>
                    <a:pt x="0" y="0"/>
                  </a:moveTo>
                  <a:lnTo>
                    <a:pt x="4945964"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31" name="Google Shape;1231;p19"/>
          <p:cNvSpPr txBox="1"/>
          <p:nvPr/>
        </p:nvSpPr>
        <p:spPr>
          <a:xfrm>
            <a:off x="7822778" y="2530453"/>
            <a:ext cx="1336675" cy="695325"/>
          </a:xfrm>
          <a:prstGeom prst="rect">
            <a:avLst/>
          </a:prstGeom>
          <a:noFill/>
          <a:ln cap="flat" cmpd="sng" w="9525">
            <a:solidFill>
              <a:srgbClr val="BCBEC0"/>
            </a:solidFill>
            <a:prstDash val="solid"/>
            <a:round/>
            <a:headEnd len="sm" w="sm" type="none"/>
            <a:tailEnd len="sm" w="sm" type="none"/>
          </a:ln>
        </p:spPr>
        <p:txBody>
          <a:bodyPr anchorCtr="0" anchor="t" bIns="0" lIns="0" spcFirstLastPara="1" rIns="0" wrap="square" tIns="0">
            <a:spAutoFit/>
          </a:bodyPr>
          <a:lstStyle/>
          <a:p>
            <a:pPr indent="0" lvl="0" marL="804545" rtl="0" algn="l">
              <a:lnSpc>
                <a:spcPct val="86923"/>
              </a:lnSpc>
              <a:spcBef>
                <a:spcPts val="0"/>
              </a:spcBef>
              <a:spcAft>
                <a:spcPts val="0"/>
              </a:spcAft>
              <a:buNone/>
            </a:pPr>
            <a:r>
              <a:rPr b="0" lang="en-US" sz="650">
                <a:solidFill>
                  <a:srgbClr val="58595B"/>
                </a:solidFill>
                <a:latin typeface="Arial"/>
                <a:ea typeface="Arial"/>
                <a:cs typeface="Arial"/>
                <a:sym typeface="Arial"/>
              </a:rPr>
              <a:t>ESG 투자 확대</a:t>
            </a:r>
            <a:endParaRPr sz="650">
              <a:latin typeface="Arial"/>
              <a:ea typeface="Arial"/>
              <a:cs typeface="Arial"/>
              <a:sym typeface="Arial"/>
            </a:endParaRPr>
          </a:p>
          <a:p>
            <a:pPr indent="0" lvl="0" marL="0" marR="85090" rtl="0" algn="l">
              <a:lnSpc>
                <a:spcPct val="100000"/>
              </a:lnSpc>
              <a:spcBef>
                <a:spcPts val="75"/>
              </a:spcBef>
              <a:spcAft>
                <a:spcPts val="0"/>
              </a:spcAft>
              <a:buNone/>
            </a:pPr>
            <a:r>
              <a:t/>
            </a:r>
            <a:endParaRPr sz="400">
              <a:latin typeface="Arial"/>
              <a:ea typeface="Arial"/>
              <a:cs typeface="Arial"/>
              <a:sym typeface="Arial"/>
            </a:endParaRPr>
          </a:p>
          <a:p>
            <a:pPr indent="-12700" lvl="0" marL="231775" marR="662940" rtl="0" algn="l">
              <a:lnSpc>
                <a:spcPct val="102600"/>
              </a:lnSpc>
              <a:spcBef>
                <a:spcPts val="0"/>
              </a:spcBef>
              <a:spcAft>
                <a:spcPts val="0"/>
              </a:spcAft>
              <a:buNone/>
            </a:pPr>
            <a:r>
              <a:rPr b="0" lang="en-US" sz="650">
                <a:solidFill>
                  <a:srgbClr val="58595B"/>
                </a:solidFill>
                <a:latin typeface="Arial"/>
                <a:ea typeface="Arial"/>
                <a:cs typeface="Arial"/>
                <a:sym typeface="Arial"/>
              </a:rPr>
              <a:t>ESG 상품 및 서비스 개발</a:t>
            </a:r>
            <a:endParaRPr sz="650">
              <a:latin typeface="Arial"/>
              <a:ea typeface="Arial"/>
              <a:cs typeface="Arial"/>
              <a:sym typeface="Arial"/>
            </a:endParaRPr>
          </a:p>
          <a:p>
            <a:pPr indent="0" lvl="0" marL="0" marR="85090" rtl="0" algn="l">
              <a:lnSpc>
                <a:spcPct val="100000"/>
              </a:lnSpc>
              <a:spcBef>
                <a:spcPts val="90"/>
              </a:spcBef>
              <a:spcAft>
                <a:spcPts val="0"/>
              </a:spcAft>
              <a:buNone/>
            </a:pPr>
            <a:r>
              <a:t/>
            </a:r>
            <a:endParaRPr sz="800">
              <a:latin typeface="Arial"/>
              <a:ea typeface="Arial"/>
              <a:cs typeface="Arial"/>
              <a:sym typeface="Arial"/>
            </a:endParaRPr>
          </a:p>
          <a:p>
            <a:pPr indent="0" lvl="0" marL="587375" marR="85090" rtl="0" algn="l">
              <a:lnSpc>
                <a:spcPct val="112307"/>
              </a:lnSpc>
              <a:spcBef>
                <a:spcPts val="0"/>
              </a:spcBef>
              <a:spcAft>
                <a:spcPts val="0"/>
              </a:spcAft>
              <a:buNone/>
            </a:pPr>
            <a:r>
              <a:rPr b="0" lang="en-US" sz="650">
                <a:solidFill>
                  <a:srgbClr val="58595B"/>
                </a:solidFill>
                <a:latin typeface="Arial"/>
                <a:ea typeface="Arial"/>
                <a:cs typeface="Arial"/>
                <a:sym typeface="Arial"/>
              </a:rPr>
              <a:t>건강한 조직문화</a:t>
            </a:r>
            <a:endParaRPr sz="650">
              <a:latin typeface="Arial"/>
              <a:ea typeface="Arial"/>
              <a:cs typeface="Arial"/>
              <a:sym typeface="Arial"/>
            </a:endParaRPr>
          </a:p>
        </p:txBody>
      </p:sp>
      <p:pic>
        <p:nvPicPr>
          <p:cNvPr id="1232" name="Google Shape;1232;p19"/>
          <p:cNvPicPr preferRelativeResize="0"/>
          <p:nvPr/>
        </p:nvPicPr>
        <p:blipFill rotWithShape="1">
          <a:blip r:embed="rId7">
            <a:alphaModFix/>
          </a:blip>
          <a:srcRect b="0" l="0" r="0" t="0"/>
          <a:stretch/>
        </p:blipFill>
        <p:spPr>
          <a:xfrm>
            <a:off x="9715269" y="2455821"/>
            <a:ext cx="142671" cy="142633"/>
          </a:xfrm>
          <a:prstGeom prst="rect">
            <a:avLst/>
          </a:prstGeom>
          <a:noFill/>
          <a:ln>
            <a:noFill/>
          </a:ln>
        </p:spPr>
      </p:pic>
      <p:sp>
        <p:nvSpPr>
          <p:cNvPr id="1233" name="Google Shape;1233;p19"/>
          <p:cNvSpPr txBox="1"/>
          <p:nvPr/>
        </p:nvSpPr>
        <p:spPr>
          <a:xfrm>
            <a:off x="9058998" y="2416436"/>
            <a:ext cx="1236980" cy="436880"/>
          </a:xfrm>
          <a:prstGeom prst="rect">
            <a:avLst/>
          </a:prstGeom>
          <a:noFill/>
          <a:ln>
            <a:noFill/>
          </a:ln>
        </p:spPr>
        <p:txBody>
          <a:bodyPr anchorCtr="0" anchor="t" bIns="0" lIns="0" spcFirstLastPara="1" rIns="0" wrap="square" tIns="64750">
            <a:spAutoFit/>
          </a:bodyPr>
          <a:lstStyle/>
          <a:p>
            <a:pPr indent="0" lvl="0" marL="218440" rtl="0" algn="ctr">
              <a:lnSpc>
                <a:spcPct val="100000"/>
              </a:lnSpc>
              <a:spcBef>
                <a:spcPts val="0"/>
              </a:spcBef>
              <a:spcAft>
                <a:spcPts val="0"/>
              </a:spcAft>
              <a:buNone/>
            </a:pPr>
            <a:r>
              <a:rPr b="0" lang="en-US" sz="650">
                <a:solidFill>
                  <a:srgbClr val="FFFFFF"/>
                </a:solidFill>
                <a:latin typeface="Arial"/>
                <a:ea typeface="Arial"/>
                <a:cs typeface="Arial"/>
                <a:sym typeface="Arial"/>
              </a:rPr>
              <a:t>2</a:t>
            </a:r>
            <a:endParaRPr sz="650">
              <a:latin typeface="Arial"/>
              <a:ea typeface="Arial"/>
              <a:cs typeface="Arial"/>
              <a:sym typeface="Arial"/>
            </a:endParaRPr>
          </a:p>
          <a:p>
            <a:pPr indent="0" lvl="0" marL="494030" marR="268605" rtl="0" algn="ctr">
              <a:lnSpc>
                <a:spcPct val="114285"/>
              </a:lnSpc>
              <a:spcBef>
                <a:spcPts val="465"/>
              </a:spcBef>
              <a:spcAft>
                <a:spcPts val="0"/>
              </a:spcAft>
              <a:buNone/>
            </a:pPr>
            <a:r>
              <a:rPr b="0" lang="en-US" sz="700">
                <a:solidFill>
                  <a:srgbClr val="6F5DCF"/>
                </a:solidFill>
                <a:latin typeface="Arial"/>
                <a:ea typeface="Arial"/>
                <a:cs typeface="Arial"/>
                <a:sym typeface="Arial"/>
              </a:rPr>
              <a:t>윤리 및 준법 경영 강화</a:t>
            </a:r>
            <a:endParaRPr sz="700">
              <a:latin typeface="Arial"/>
              <a:ea typeface="Arial"/>
              <a:cs typeface="Arial"/>
              <a:sym typeface="Arial"/>
            </a:endParaRPr>
          </a:p>
        </p:txBody>
      </p:sp>
      <p:sp>
        <p:nvSpPr>
          <p:cNvPr id="1234" name="Google Shape;1234;p19"/>
          <p:cNvSpPr txBox="1"/>
          <p:nvPr/>
        </p:nvSpPr>
        <p:spPr>
          <a:xfrm rot="5400000">
            <a:off x="4932477" y="2068062"/>
            <a:ext cx="551180" cy="14541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재무적 영향도</a:t>
            </a:r>
            <a:endParaRPr sz="700">
              <a:latin typeface="Arial"/>
              <a:ea typeface="Arial"/>
              <a:cs typeface="Arial"/>
              <a:sym typeface="Arial"/>
            </a:endParaRPr>
          </a:p>
        </p:txBody>
      </p:sp>
      <p:sp>
        <p:nvSpPr>
          <p:cNvPr id="1235" name="Google Shape;1235;p19"/>
          <p:cNvSpPr txBox="1"/>
          <p:nvPr/>
        </p:nvSpPr>
        <p:spPr>
          <a:xfrm>
            <a:off x="9512007" y="4630112"/>
            <a:ext cx="74803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사회/환경적 영향도</a:t>
            </a:r>
            <a:endParaRPr sz="700">
              <a:latin typeface="Arial"/>
              <a:ea typeface="Arial"/>
              <a:cs typeface="Arial"/>
              <a:sym typeface="Arial"/>
            </a:endParaRPr>
          </a:p>
        </p:txBody>
      </p:sp>
      <p:sp>
        <p:nvSpPr>
          <p:cNvPr id="1236" name="Google Shape;1236;p19"/>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이중 중대성 평가</a:t>
            </a:r>
            <a:endParaRPr/>
          </a:p>
        </p:txBody>
      </p:sp>
      <p:graphicFrame>
        <p:nvGraphicFramePr>
          <p:cNvPr id="1237" name="Google Shape;1237;p1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5">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7">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8">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9">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0">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21">
                            <a:extLst>
                              <a:ext uri="{A12FA001-AC4F-418D-AE19-62706E023703}">
                                <ahyp:hlinkClr val="tx"/>
                              </a:ext>
                            </a:extLst>
                          </a:hlinkClick>
                        </a:rPr>
                        <a:t>이중 중대성 평가</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2">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3">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24">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238" name="Google Shape;1238;p19"/>
          <p:cNvSpPr txBox="1"/>
          <p:nvPr/>
        </p:nvSpPr>
        <p:spPr>
          <a:xfrm>
            <a:off x="5427111" y="1464068"/>
            <a:ext cx="79057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중대성 평가 매트릭스</a:t>
            </a:r>
            <a:endParaRPr sz="700">
              <a:latin typeface="Arial"/>
              <a:ea typeface="Arial"/>
              <a:cs typeface="Arial"/>
              <a:sym typeface="Arial"/>
            </a:endParaRPr>
          </a:p>
        </p:txBody>
      </p:sp>
      <p:grpSp>
        <p:nvGrpSpPr>
          <p:cNvPr id="1239" name="Google Shape;1239;p19"/>
          <p:cNvGrpSpPr/>
          <p:nvPr/>
        </p:nvGrpSpPr>
        <p:grpSpPr>
          <a:xfrm>
            <a:off x="5328464" y="1440462"/>
            <a:ext cx="4967072" cy="197072"/>
            <a:chOff x="5328464" y="1440462"/>
            <a:chExt cx="4967072" cy="197072"/>
          </a:xfrm>
        </p:grpSpPr>
        <p:pic>
          <p:nvPicPr>
            <p:cNvPr id="1240" name="Google Shape;1240;p19"/>
            <p:cNvPicPr preferRelativeResize="0"/>
            <p:nvPr/>
          </p:nvPicPr>
          <p:blipFill rotWithShape="1">
            <a:blip r:embed="rId25">
              <a:alphaModFix/>
            </a:blip>
            <a:srcRect b="0" l="0" r="0" t="0"/>
            <a:stretch/>
          </p:blipFill>
          <p:spPr>
            <a:xfrm>
              <a:off x="5328464" y="1440902"/>
              <a:ext cx="90928" cy="196632"/>
            </a:xfrm>
            <a:prstGeom prst="rect">
              <a:avLst/>
            </a:prstGeom>
            <a:noFill/>
            <a:ln>
              <a:noFill/>
            </a:ln>
          </p:spPr>
        </p:pic>
        <p:sp>
          <p:nvSpPr>
            <p:cNvPr id="1241" name="Google Shape;1241;p19"/>
            <p:cNvSpPr/>
            <p:nvPr/>
          </p:nvSpPr>
          <p:spPr>
            <a:xfrm>
              <a:off x="5440358" y="1636092"/>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42" name="Google Shape;1242;p19"/>
            <p:cNvPicPr preferRelativeResize="0"/>
            <p:nvPr/>
          </p:nvPicPr>
          <p:blipFill rotWithShape="1">
            <a:blip r:embed="rId26">
              <a:alphaModFix/>
            </a:blip>
            <a:srcRect b="0" l="0" r="0" t="0"/>
            <a:stretch/>
          </p:blipFill>
          <p:spPr>
            <a:xfrm>
              <a:off x="10204608" y="1440462"/>
              <a:ext cx="90928" cy="196631"/>
            </a:xfrm>
            <a:prstGeom prst="rect">
              <a:avLst/>
            </a:prstGeom>
            <a:noFill/>
            <a:ln>
              <a:noFill/>
            </a:ln>
          </p:spPr>
        </p:pic>
        <p:sp>
          <p:nvSpPr>
            <p:cNvPr id="1243" name="Google Shape;1243;p19"/>
            <p:cNvSpPr/>
            <p:nvPr/>
          </p:nvSpPr>
          <p:spPr>
            <a:xfrm>
              <a:off x="5436536" y="1441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4" name="Google Shape;1244;p19"/>
            <p:cNvSpPr/>
            <p:nvPr/>
          </p:nvSpPr>
          <p:spPr>
            <a:xfrm>
              <a:off x="5329906" y="1441906"/>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45" name="Google Shape;1245;p19"/>
            <p:cNvPicPr preferRelativeResize="0"/>
            <p:nvPr/>
          </p:nvPicPr>
          <p:blipFill rotWithShape="1">
            <a:blip r:embed="rId27">
              <a:alphaModFix/>
            </a:blip>
            <a:srcRect b="0" l="0" r="0" t="0"/>
            <a:stretch/>
          </p:blipFill>
          <p:spPr>
            <a:xfrm>
              <a:off x="10125334" y="1486268"/>
              <a:ext cx="105460" cy="105460"/>
            </a:xfrm>
            <a:prstGeom prst="rect">
              <a:avLst/>
            </a:prstGeom>
            <a:noFill/>
            <a:ln>
              <a:noFill/>
            </a:ln>
          </p:spPr>
        </p:pic>
      </p:grpSp>
      <p:sp>
        <p:nvSpPr>
          <p:cNvPr id="1246" name="Google Shape;1246;p1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19</a:t>
            </a:r>
            <a:endParaRPr sz="900">
              <a:latin typeface="Malgun Gothic"/>
              <a:ea typeface="Malgun Gothic"/>
              <a:cs typeface="Malgun Gothic"/>
              <a:sym typeface="Malgun Gothic"/>
            </a:endParaRPr>
          </a:p>
        </p:txBody>
      </p:sp>
      <p:pic>
        <p:nvPicPr>
          <p:cNvPr id="1247" name="Google Shape;1247;p19"/>
          <p:cNvPicPr preferRelativeResize="0"/>
          <p:nvPr/>
        </p:nvPicPr>
        <p:blipFill rotWithShape="1">
          <a:blip r:embed="rId28">
            <a:alphaModFix/>
          </a:blip>
          <a:srcRect b="0" l="0" r="0" t="0"/>
          <a:stretch/>
        </p:blipFill>
        <p:spPr>
          <a:xfrm>
            <a:off x="431999" y="6464984"/>
            <a:ext cx="231013" cy="231013"/>
          </a:xfrm>
          <a:prstGeom prst="rect">
            <a:avLst/>
          </a:prstGeom>
          <a:noFill/>
          <a:ln>
            <a:noFill/>
          </a:ln>
        </p:spPr>
      </p:pic>
      <p:pic>
        <p:nvPicPr>
          <p:cNvPr id="1248" name="Google Shape;1248;p19"/>
          <p:cNvPicPr preferRelativeResize="0"/>
          <p:nvPr/>
        </p:nvPicPr>
        <p:blipFill rotWithShape="1">
          <a:blip r:embed="rId29">
            <a:alphaModFix/>
          </a:blip>
          <a:srcRect b="0" l="0" r="0" t="0"/>
          <a:stretch/>
        </p:blipFill>
        <p:spPr>
          <a:xfrm>
            <a:off x="431999" y="6167054"/>
            <a:ext cx="231013" cy="231012"/>
          </a:xfrm>
          <a:prstGeom prst="rect">
            <a:avLst/>
          </a:prstGeom>
          <a:noFill/>
          <a:ln>
            <a:noFill/>
          </a:ln>
        </p:spPr>
      </p:pic>
      <p:pic>
        <p:nvPicPr>
          <p:cNvPr id="1249" name="Google Shape;1249;p19"/>
          <p:cNvPicPr preferRelativeResize="0"/>
          <p:nvPr/>
        </p:nvPicPr>
        <p:blipFill rotWithShape="1">
          <a:blip r:embed="rId30">
            <a:alphaModFix/>
          </a:blip>
          <a:srcRect b="0" l="0" r="0" t="0"/>
          <a:stretch/>
        </p:blipFill>
        <p:spPr>
          <a:xfrm>
            <a:off x="431999" y="5730434"/>
            <a:ext cx="231013" cy="231013"/>
          </a:xfrm>
          <a:prstGeom prst="rect">
            <a:avLst/>
          </a:prstGeom>
          <a:noFill/>
          <a:ln>
            <a:noFill/>
          </a:ln>
        </p:spPr>
      </p:pic>
      <p:pic>
        <p:nvPicPr>
          <p:cNvPr id="1250" name="Google Shape;1250;p19"/>
          <p:cNvPicPr preferRelativeResize="0"/>
          <p:nvPr/>
        </p:nvPicPr>
        <p:blipFill rotWithShape="1">
          <a:blip r:embed="rId31">
            <a:alphaModFix/>
          </a:blip>
          <a:srcRect b="0" l="0" r="0" t="0"/>
          <a:stretch/>
        </p:blipFill>
        <p:spPr>
          <a:xfrm>
            <a:off x="431999" y="5432504"/>
            <a:ext cx="231013" cy="231012"/>
          </a:xfrm>
          <a:prstGeom prst="rect">
            <a:avLst/>
          </a:prstGeom>
          <a:noFill/>
          <a:ln>
            <a:noFill/>
          </a:ln>
        </p:spPr>
      </p:pic>
      <p:sp>
        <p:nvSpPr>
          <p:cNvPr id="1251" name="Google Shape;1251;p1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sp>
        <p:nvSpPr>
          <p:cNvPr id="54" name="Google Shape;54;p2"/>
          <p:cNvSpPr txBox="1"/>
          <p:nvPr>
            <p:ph type="title"/>
          </p:nvPr>
        </p:nvSpPr>
        <p:spPr>
          <a:xfrm>
            <a:off x="491299" y="435418"/>
            <a:ext cx="1320800"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200">
                <a:solidFill>
                  <a:srgbClr val="6F5DCF"/>
                </a:solidFill>
              </a:rPr>
              <a:t>Contents</a:t>
            </a:r>
            <a:endParaRPr sz="2200"/>
          </a:p>
        </p:txBody>
      </p:sp>
      <p:sp>
        <p:nvSpPr>
          <p:cNvPr id="55" name="Google Shape;55;p2"/>
          <p:cNvSpPr txBox="1"/>
          <p:nvPr/>
        </p:nvSpPr>
        <p:spPr>
          <a:xfrm>
            <a:off x="491299" y="5332595"/>
            <a:ext cx="139001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200">
                <a:solidFill>
                  <a:srgbClr val="808285"/>
                </a:solidFill>
                <a:latin typeface="Malgun Gothic"/>
                <a:ea typeface="Malgun Gothic"/>
                <a:cs typeface="Malgun Gothic"/>
                <a:sym typeface="Malgun Gothic"/>
              </a:rPr>
              <a:t>About this report</a:t>
            </a:r>
            <a:endParaRPr sz="1200">
              <a:latin typeface="Malgun Gothic"/>
              <a:ea typeface="Malgun Gothic"/>
              <a:cs typeface="Malgun Gothic"/>
              <a:sym typeface="Malgun Gothic"/>
            </a:endParaRPr>
          </a:p>
        </p:txBody>
      </p:sp>
      <p:sp>
        <p:nvSpPr>
          <p:cNvPr id="56" name="Google Shape;56;p2"/>
          <p:cNvSpPr txBox="1"/>
          <p:nvPr/>
        </p:nvSpPr>
        <p:spPr>
          <a:xfrm>
            <a:off x="491299" y="5640951"/>
            <a:ext cx="3652520" cy="675640"/>
          </a:xfrm>
          <a:prstGeom prst="rect">
            <a:avLst/>
          </a:prstGeom>
          <a:noFill/>
          <a:ln>
            <a:noFill/>
          </a:ln>
        </p:spPr>
        <p:txBody>
          <a:bodyPr anchorCtr="0" anchor="t" bIns="0" lIns="0" spcFirstLastPara="1" rIns="0" wrap="square" tIns="12700">
            <a:spAutoFit/>
          </a:bodyPr>
          <a:lstStyle/>
          <a:p>
            <a:pPr indent="0" lvl="0" marL="12700" marR="5080" rtl="0" algn="just">
              <a:lnSpc>
                <a:spcPct val="142200"/>
              </a:lnSpc>
              <a:spcBef>
                <a:spcPts val="0"/>
              </a:spcBef>
              <a:spcAft>
                <a:spcPts val="0"/>
              </a:spcAft>
              <a:buNone/>
            </a:pPr>
            <a:r>
              <a:rPr b="0" lang="en-US" sz="750">
                <a:solidFill>
                  <a:srgbClr val="808285"/>
                </a:solidFill>
                <a:latin typeface="Arial"/>
                <a:ea typeface="Arial"/>
                <a:cs typeface="Arial"/>
                <a:sym typeface="Arial"/>
              </a:rPr>
              <a:t>신한라이프는 고객 신뢰와 만족을 최우선으로 하는 ESG 경영을 통해 ‘금융으로 세상을 이롭 게 한다’는 회사의 미션을 실천하고 있습니다. 본 보고서는 신한라이프가 추진 중인 ESG 전 략, 활동, 성과를 담은 두 번째 ESG 성과보고서 입니다. 앞으로도 매년 보고서 발간을 통해 이 해관계자 여러분들과 신한라이프의 ESG 경영에 대해 투명하게 소통하겠습니다.</a:t>
            </a:r>
            <a:endParaRPr sz="750">
              <a:latin typeface="Arial"/>
              <a:ea typeface="Arial"/>
              <a:cs typeface="Arial"/>
              <a:sym typeface="Arial"/>
            </a:endParaRPr>
          </a:p>
        </p:txBody>
      </p:sp>
      <p:sp>
        <p:nvSpPr>
          <p:cNvPr id="57" name="Google Shape;57;p2"/>
          <p:cNvSpPr/>
          <p:nvPr/>
        </p:nvSpPr>
        <p:spPr>
          <a:xfrm>
            <a:off x="496799" y="5214240"/>
            <a:ext cx="9799320" cy="0"/>
          </a:xfrm>
          <a:custGeom>
            <a:rect b="b" l="l" r="r" t="t"/>
            <a:pathLst>
              <a:path extrusionOk="0" h="120000" w="9799320">
                <a:moveTo>
                  <a:pt x="0" y="0"/>
                </a:moveTo>
                <a:lnTo>
                  <a:pt x="9799205"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8" name="Google Shape;58;p2"/>
          <p:cNvGrpSpPr/>
          <p:nvPr/>
        </p:nvGrpSpPr>
        <p:grpSpPr>
          <a:xfrm>
            <a:off x="4449597" y="5707418"/>
            <a:ext cx="720092" cy="756285"/>
            <a:chOff x="4449597" y="5707418"/>
            <a:chExt cx="720092" cy="756285"/>
          </a:xfrm>
        </p:grpSpPr>
        <p:sp>
          <p:nvSpPr>
            <p:cNvPr id="59" name="Google Shape;59;p2"/>
            <p:cNvSpPr/>
            <p:nvPr/>
          </p:nvSpPr>
          <p:spPr>
            <a:xfrm>
              <a:off x="4449597" y="5707418"/>
              <a:ext cx="720090" cy="756285"/>
            </a:xfrm>
            <a:custGeom>
              <a:rect b="b" l="l" r="r" t="t"/>
              <a:pathLst>
                <a:path extrusionOk="0" h="756285" w="720089">
                  <a:moveTo>
                    <a:pt x="720001" y="0"/>
                  </a:moveTo>
                  <a:lnTo>
                    <a:pt x="0" y="0"/>
                  </a:lnTo>
                  <a:lnTo>
                    <a:pt x="0" y="756005"/>
                  </a:lnTo>
                  <a:lnTo>
                    <a:pt x="720001" y="756005"/>
                  </a:lnTo>
                  <a:lnTo>
                    <a:pt x="720001"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 name="Google Shape;60;p2"/>
            <p:cNvSpPr/>
            <p:nvPr/>
          </p:nvSpPr>
          <p:spPr>
            <a:xfrm>
              <a:off x="4449599" y="5707421"/>
              <a:ext cx="720090" cy="0"/>
            </a:xfrm>
            <a:custGeom>
              <a:rect b="b" l="l" r="r" t="t"/>
              <a:pathLst>
                <a:path extrusionOk="0" h="120000" w="720089">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 name="Google Shape;61;p2"/>
            <p:cNvSpPr/>
            <p:nvPr/>
          </p:nvSpPr>
          <p:spPr>
            <a:xfrm>
              <a:off x="4449599" y="6031420"/>
              <a:ext cx="720090" cy="0"/>
            </a:xfrm>
            <a:custGeom>
              <a:rect b="b" l="l" r="r" t="t"/>
              <a:pathLst>
                <a:path extrusionOk="0" h="120000" w="720089">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 name="Google Shape;62;p2"/>
            <p:cNvSpPr/>
            <p:nvPr/>
          </p:nvSpPr>
          <p:spPr>
            <a:xfrm>
              <a:off x="4449599" y="6229421"/>
              <a:ext cx="720090" cy="0"/>
            </a:xfrm>
            <a:custGeom>
              <a:rect b="b" l="l" r="r" t="t"/>
              <a:pathLst>
                <a:path extrusionOk="0" h="120000" w="720089">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 name="Google Shape;63;p2"/>
            <p:cNvSpPr/>
            <p:nvPr/>
          </p:nvSpPr>
          <p:spPr>
            <a:xfrm>
              <a:off x="4449599" y="6463421"/>
              <a:ext cx="720090" cy="0"/>
            </a:xfrm>
            <a:custGeom>
              <a:rect b="b" l="l" r="r" t="t"/>
              <a:pathLst>
                <a:path extrusionOk="0" h="120000" w="720089">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64" name="Google Shape;64;p2"/>
          <p:cNvGrpSpPr/>
          <p:nvPr/>
        </p:nvGrpSpPr>
        <p:grpSpPr>
          <a:xfrm>
            <a:off x="7365600" y="5707418"/>
            <a:ext cx="720096" cy="990600"/>
            <a:chOff x="7365600" y="5707418"/>
            <a:chExt cx="720096" cy="990600"/>
          </a:xfrm>
        </p:grpSpPr>
        <p:sp>
          <p:nvSpPr>
            <p:cNvPr id="65" name="Google Shape;65;p2"/>
            <p:cNvSpPr/>
            <p:nvPr/>
          </p:nvSpPr>
          <p:spPr>
            <a:xfrm>
              <a:off x="7365606" y="5707418"/>
              <a:ext cx="720090" cy="990600"/>
            </a:xfrm>
            <a:custGeom>
              <a:rect b="b" l="l" r="r" t="t"/>
              <a:pathLst>
                <a:path extrusionOk="0" h="990600" w="720090">
                  <a:moveTo>
                    <a:pt x="720001" y="0"/>
                  </a:moveTo>
                  <a:lnTo>
                    <a:pt x="0" y="0"/>
                  </a:lnTo>
                  <a:lnTo>
                    <a:pt x="0" y="990003"/>
                  </a:lnTo>
                  <a:lnTo>
                    <a:pt x="720001" y="990003"/>
                  </a:lnTo>
                  <a:lnTo>
                    <a:pt x="720001"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 name="Google Shape;66;p2"/>
            <p:cNvSpPr/>
            <p:nvPr/>
          </p:nvSpPr>
          <p:spPr>
            <a:xfrm>
              <a:off x="7365600" y="5707421"/>
              <a:ext cx="720090" cy="0"/>
            </a:xfrm>
            <a:custGeom>
              <a:rect b="b" l="l" r="r" t="t"/>
              <a:pathLst>
                <a:path extrusionOk="0" h="120000" w="720090">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 name="Google Shape;67;p2"/>
            <p:cNvSpPr/>
            <p:nvPr/>
          </p:nvSpPr>
          <p:spPr>
            <a:xfrm>
              <a:off x="7365600" y="6031420"/>
              <a:ext cx="720090" cy="0"/>
            </a:xfrm>
            <a:custGeom>
              <a:rect b="b" l="l" r="r" t="t"/>
              <a:pathLst>
                <a:path extrusionOk="0" h="120000" w="720090">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 name="Google Shape;68;p2"/>
            <p:cNvSpPr/>
            <p:nvPr/>
          </p:nvSpPr>
          <p:spPr>
            <a:xfrm>
              <a:off x="7365600" y="6229421"/>
              <a:ext cx="720090" cy="0"/>
            </a:xfrm>
            <a:custGeom>
              <a:rect b="b" l="l" r="r" t="t"/>
              <a:pathLst>
                <a:path extrusionOk="0" h="120000" w="720090">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 name="Google Shape;69;p2"/>
            <p:cNvSpPr/>
            <p:nvPr/>
          </p:nvSpPr>
          <p:spPr>
            <a:xfrm>
              <a:off x="7365600" y="6697421"/>
              <a:ext cx="720090" cy="0"/>
            </a:xfrm>
            <a:custGeom>
              <a:rect b="b" l="l" r="r" t="t"/>
              <a:pathLst>
                <a:path extrusionOk="0" h="120000" w="720090">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0" name="Google Shape;70;p2"/>
          <p:cNvSpPr/>
          <p:nvPr/>
        </p:nvSpPr>
        <p:spPr>
          <a:xfrm>
            <a:off x="4449600" y="6697421"/>
            <a:ext cx="720090" cy="0"/>
          </a:xfrm>
          <a:custGeom>
            <a:rect b="b" l="l" r="r" t="t"/>
            <a:pathLst>
              <a:path extrusionOk="0" h="120000" w="720089">
                <a:moveTo>
                  <a:pt x="0" y="0"/>
                </a:moveTo>
                <a:lnTo>
                  <a:pt x="720001"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 name="Google Shape;71;p2"/>
          <p:cNvSpPr/>
          <p:nvPr/>
        </p:nvSpPr>
        <p:spPr>
          <a:xfrm>
            <a:off x="8157599" y="5707421"/>
            <a:ext cx="2138680" cy="0"/>
          </a:xfrm>
          <a:custGeom>
            <a:rect b="b" l="l" r="r" t="t"/>
            <a:pathLst>
              <a:path extrusionOk="0" h="120000" w="2138679">
                <a:moveTo>
                  <a:pt x="0" y="0"/>
                </a:moveTo>
                <a:lnTo>
                  <a:pt x="2138400"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 name="Google Shape;72;p2"/>
          <p:cNvSpPr/>
          <p:nvPr/>
        </p:nvSpPr>
        <p:spPr>
          <a:xfrm>
            <a:off x="8157599" y="6031420"/>
            <a:ext cx="2138680" cy="0"/>
          </a:xfrm>
          <a:custGeom>
            <a:rect b="b" l="l" r="r" t="t"/>
            <a:pathLst>
              <a:path extrusionOk="0" h="120000" w="2138679">
                <a:moveTo>
                  <a:pt x="0" y="0"/>
                </a:moveTo>
                <a:lnTo>
                  <a:pt x="2138400"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 name="Google Shape;73;p2"/>
          <p:cNvSpPr/>
          <p:nvPr/>
        </p:nvSpPr>
        <p:spPr>
          <a:xfrm>
            <a:off x="8157599" y="6229421"/>
            <a:ext cx="2138680" cy="0"/>
          </a:xfrm>
          <a:custGeom>
            <a:rect b="b" l="l" r="r" t="t"/>
            <a:pathLst>
              <a:path extrusionOk="0" h="120000" w="2138679">
                <a:moveTo>
                  <a:pt x="0" y="0"/>
                </a:moveTo>
                <a:lnTo>
                  <a:pt x="2138400"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 name="Google Shape;74;p2"/>
          <p:cNvSpPr/>
          <p:nvPr/>
        </p:nvSpPr>
        <p:spPr>
          <a:xfrm>
            <a:off x="8157599" y="6697421"/>
            <a:ext cx="2138680" cy="0"/>
          </a:xfrm>
          <a:custGeom>
            <a:rect b="b" l="l" r="r" t="t"/>
            <a:pathLst>
              <a:path extrusionOk="0" h="120000" w="2138679">
                <a:moveTo>
                  <a:pt x="0" y="0"/>
                </a:moveTo>
                <a:lnTo>
                  <a:pt x="2138400"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 name="Google Shape;75;p2"/>
          <p:cNvSpPr/>
          <p:nvPr/>
        </p:nvSpPr>
        <p:spPr>
          <a:xfrm>
            <a:off x="5241599" y="5707421"/>
            <a:ext cx="2052320" cy="0"/>
          </a:xfrm>
          <a:custGeom>
            <a:rect b="b" l="l" r="r" t="t"/>
            <a:pathLst>
              <a:path extrusionOk="0" h="120000" w="2052320">
                <a:moveTo>
                  <a:pt x="0" y="0"/>
                </a:moveTo>
                <a:lnTo>
                  <a:pt x="2052002"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 name="Google Shape;76;p2"/>
          <p:cNvSpPr/>
          <p:nvPr/>
        </p:nvSpPr>
        <p:spPr>
          <a:xfrm>
            <a:off x="5241599" y="6031420"/>
            <a:ext cx="2052320" cy="0"/>
          </a:xfrm>
          <a:custGeom>
            <a:rect b="b" l="l" r="r" t="t"/>
            <a:pathLst>
              <a:path extrusionOk="0" h="120000" w="2052320">
                <a:moveTo>
                  <a:pt x="0" y="0"/>
                </a:moveTo>
                <a:lnTo>
                  <a:pt x="2052002"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 name="Google Shape;77;p2"/>
          <p:cNvSpPr/>
          <p:nvPr/>
        </p:nvSpPr>
        <p:spPr>
          <a:xfrm>
            <a:off x="5241599" y="6229421"/>
            <a:ext cx="2052320" cy="0"/>
          </a:xfrm>
          <a:custGeom>
            <a:rect b="b" l="l" r="r" t="t"/>
            <a:pathLst>
              <a:path extrusionOk="0" h="120000" w="2052320">
                <a:moveTo>
                  <a:pt x="0" y="0"/>
                </a:moveTo>
                <a:lnTo>
                  <a:pt x="2052002"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 name="Google Shape;78;p2"/>
          <p:cNvSpPr/>
          <p:nvPr/>
        </p:nvSpPr>
        <p:spPr>
          <a:xfrm>
            <a:off x="5241599" y="6463421"/>
            <a:ext cx="2052320" cy="0"/>
          </a:xfrm>
          <a:custGeom>
            <a:rect b="b" l="l" r="r" t="t"/>
            <a:pathLst>
              <a:path extrusionOk="0" h="120000" w="2052320">
                <a:moveTo>
                  <a:pt x="0" y="0"/>
                </a:moveTo>
                <a:lnTo>
                  <a:pt x="2052002"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 name="Google Shape;79;p2"/>
          <p:cNvSpPr/>
          <p:nvPr/>
        </p:nvSpPr>
        <p:spPr>
          <a:xfrm>
            <a:off x="5241599" y="6697421"/>
            <a:ext cx="2052320" cy="0"/>
          </a:xfrm>
          <a:custGeom>
            <a:rect b="b" l="l" r="r" t="t"/>
            <a:pathLst>
              <a:path extrusionOk="0" h="120000" w="2052320">
                <a:moveTo>
                  <a:pt x="0" y="0"/>
                </a:moveTo>
                <a:lnTo>
                  <a:pt x="2052002"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 name="Google Shape;80;p2"/>
          <p:cNvSpPr txBox="1"/>
          <p:nvPr/>
        </p:nvSpPr>
        <p:spPr>
          <a:xfrm>
            <a:off x="4449597" y="5709008"/>
            <a:ext cx="720090" cy="321310"/>
          </a:xfrm>
          <a:prstGeom prst="rect">
            <a:avLst/>
          </a:prstGeom>
          <a:solidFill>
            <a:srgbClr val="EFEFF0"/>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700">
              <a:latin typeface="Times New Roman"/>
              <a:ea typeface="Times New Roman"/>
              <a:cs typeface="Times New Roman"/>
              <a:sym typeface="Times New Roman"/>
            </a:endParaRPr>
          </a:p>
          <a:p>
            <a:pPr indent="0" lvl="0" marL="193040" rtl="0" algn="l">
              <a:lnSpc>
                <a:spcPct val="100000"/>
              </a:lnSpc>
              <a:spcBef>
                <a:spcPts val="0"/>
              </a:spcBef>
              <a:spcAft>
                <a:spcPts val="0"/>
              </a:spcAft>
              <a:buNone/>
            </a:pPr>
            <a:r>
              <a:rPr b="0" lang="en-US" sz="650">
                <a:solidFill>
                  <a:srgbClr val="58595B"/>
                </a:solidFill>
                <a:latin typeface="Arial"/>
                <a:ea typeface="Arial"/>
                <a:cs typeface="Arial"/>
                <a:sym typeface="Arial"/>
              </a:rPr>
              <a:t>보고 기간</a:t>
            </a:r>
            <a:endParaRPr sz="650">
              <a:latin typeface="Arial"/>
              <a:ea typeface="Arial"/>
              <a:cs typeface="Arial"/>
              <a:sym typeface="Arial"/>
            </a:endParaRPr>
          </a:p>
        </p:txBody>
      </p:sp>
      <p:sp>
        <p:nvSpPr>
          <p:cNvPr id="81" name="Google Shape;81;p2"/>
          <p:cNvSpPr txBox="1"/>
          <p:nvPr/>
        </p:nvSpPr>
        <p:spPr>
          <a:xfrm>
            <a:off x="5228899" y="5726546"/>
            <a:ext cx="1725930"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2022년 7월 1일 ~ 2023년 12월 31일</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*일부 주요 성과의 경우 2024년 1분기 내용 포함</a:t>
            </a:r>
            <a:endParaRPr sz="650">
              <a:latin typeface="Arial"/>
              <a:ea typeface="Arial"/>
              <a:cs typeface="Arial"/>
              <a:sym typeface="Arial"/>
            </a:endParaRPr>
          </a:p>
        </p:txBody>
      </p:sp>
      <p:sp>
        <p:nvSpPr>
          <p:cNvPr id="82" name="Google Shape;82;p2"/>
          <p:cNvSpPr txBox="1"/>
          <p:nvPr/>
        </p:nvSpPr>
        <p:spPr>
          <a:xfrm>
            <a:off x="7365606" y="5709008"/>
            <a:ext cx="720090" cy="321310"/>
          </a:xfrm>
          <a:prstGeom prst="rect">
            <a:avLst/>
          </a:prstGeom>
          <a:solidFill>
            <a:srgbClr val="EFEFF0"/>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7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발행처</a:t>
            </a:r>
            <a:endParaRPr sz="650">
              <a:latin typeface="Arial"/>
              <a:ea typeface="Arial"/>
              <a:cs typeface="Arial"/>
              <a:sym typeface="Arial"/>
            </a:endParaRPr>
          </a:p>
        </p:txBody>
      </p:sp>
      <p:sp>
        <p:nvSpPr>
          <p:cNvPr id="83" name="Google Shape;83;p2"/>
          <p:cNvSpPr txBox="1"/>
          <p:nvPr/>
        </p:nvSpPr>
        <p:spPr>
          <a:xfrm>
            <a:off x="8144899" y="5726546"/>
            <a:ext cx="1930400"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신한라이프생명보험</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서울특별시 중구 삼일대로 358 (을지로2가, 신한L타워)</a:t>
            </a:r>
            <a:endParaRPr sz="650">
              <a:latin typeface="Arial"/>
              <a:ea typeface="Arial"/>
              <a:cs typeface="Arial"/>
              <a:sym typeface="Arial"/>
            </a:endParaRPr>
          </a:p>
        </p:txBody>
      </p:sp>
      <p:sp>
        <p:nvSpPr>
          <p:cNvPr id="84" name="Google Shape;84;p2"/>
          <p:cNvSpPr txBox="1"/>
          <p:nvPr/>
        </p:nvSpPr>
        <p:spPr>
          <a:xfrm>
            <a:off x="4449597" y="6033008"/>
            <a:ext cx="720090" cy="194945"/>
          </a:xfrm>
          <a:prstGeom prst="rect">
            <a:avLst/>
          </a:prstGeom>
          <a:solidFill>
            <a:srgbClr val="EFEFF0"/>
          </a:solidFill>
          <a:ln>
            <a:noFill/>
          </a:ln>
        </p:spPr>
        <p:txBody>
          <a:bodyPr anchorCtr="0" anchor="t" bIns="0" lIns="0" spcFirstLastPara="1" rIns="0" wrap="square" tIns="39350">
            <a:spAutoFit/>
          </a:bodyPr>
          <a:lstStyle/>
          <a:p>
            <a:pPr indent="0" lvl="0" marL="193040" rtl="0" algn="l">
              <a:lnSpc>
                <a:spcPct val="100000"/>
              </a:lnSpc>
              <a:spcBef>
                <a:spcPts val="0"/>
              </a:spcBef>
              <a:spcAft>
                <a:spcPts val="0"/>
              </a:spcAft>
              <a:buNone/>
            </a:pPr>
            <a:r>
              <a:rPr b="0" lang="en-US" sz="650">
                <a:solidFill>
                  <a:srgbClr val="58595B"/>
                </a:solidFill>
                <a:latin typeface="Arial"/>
                <a:ea typeface="Arial"/>
                <a:cs typeface="Arial"/>
                <a:sym typeface="Arial"/>
              </a:rPr>
              <a:t>보고 범위</a:t>
            </a:r>
            <a:endParaRPr sz="650">
              <a:latin typeface="Arial"/>
              <a:ea typeface="Arial"/>
              <a:cs typeface="Arial"/>
              <a:sym typeface="Arial"/>
            </a:endParaRPr>
          </a:p>
        </p:txBody>
      </p:sp>
      <p:sp>
        <p:nvSpPr>
          <p:cNvPr id="85" name="Google Shape;85;p2"/>
          <p:cNvSpPr txBox="1"/>
          <p:nvPr/>
        </p:nvSpPr>
        <p:spPr>
          <a:xfrm>
            <a:off x="5228899" y="6059935"/>
            <a:ext cx="112331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신한라이프 본사 및 주요 사업장</a:t>
            </a:r>
            <a:endParaRPr sz="650">
              <a:latin typeface="Arial"/>
              <a:ea typeface="Arial"/>
              <a:cs typeface="Arial"/>
              <a:sym typeface="Arial"/>
            </a:endParaRPr>
          </a:p>
        </p:txBody>
      </p:sp>
      <p:sp>
        <p:nvSpPr>
          <p:cNvPr id="86" name="Google Shape;86;p2"/>
          <p:cNvSpPr txBox="1"/>
          <p:nvPr/>
        </p:nvSpPr>
        <p:spPr>
          <a:xfrm>
            <a:off x="7365606" y="6033008"/>
            <a:ext cx="720090" cy="194945"/>
          </a:xfrm>
          <a:prstGeom prst="rect">
            <a:avLst/>
          </a:prstGeom>
          <a:solidFill>
            <a:srgbClr val="EFEFF0"/>
          </a:solidFill>
          <a:ln>
            <a:noFill/>
          </a:ln>
        </p:spPr>
        <p:txBody>
          <a:bodyPr anchorCtr="0" anchor="t" bIns="0" lIns="0" spcFirstLastPara="1" rIns="0" wrap="square" tIns="39350">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발행일</a:t>
            </a:r>
            <a:endParaRPr sz="650">
              <a:latin typeface="Arial"/>
              <a:ea typeface="Arial"/>
              <a:cs typeface="Arial"/>
              <a:sym typeface="Arial"/>
            </a:endParaRPr>
          </a:p>
        </p:txBody>
      </p:sp>
      <p:sp>
        <p:nvSpPr>
          <p:cNvPr id="87" name="Google Shape;87;p2"/>
          <p:cNvSpPr txBox="1"/>
          <p:nvPr/>
        </p:nvSpPr>
        <p:spPr>
          <a:xfrm>
            <a:off x="8144899" y="6059935"/>
            <a:ext cx="45720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2024년 6월</a:t>
            </a:r>
            <a:endParaRPr sz="650">
              <a:latin typeface="Arial"/>
              <a:ea typeface="Arial"/>
              <a:cs typeface="Arial"/>
              <a:sym typeface="Arial"/>
            </a:endParaRPr>
          </a:p>
        </p:txBody>
      </p:sp>
      <p:sp>
        <p:nvSpPr>
          <p:cNvPr id="88" name="Google Shape;88;p2"/>
          <p:cNvSpPr txBox="1"/>
          <p:nvPr/>
        </p:nvSpPr>
        <p:spPr>
          <a:xfrm>
            <a:off x="4449597" y="6231008"/>
            <a:ext cx="720090" cy="231140"/>
          </a:xfrm>
          <a:prstGeom prst="rect">
            <a:avLst/>
          </a:prstGeom>
          <a:solidFill>
            <a:srgbClr val="EFEFF0"/>
          </a:solidFill>
          <a:ln>
            <a:noFill/>
          </a:ln>
        </p:spPr>
        <p:txBody>
          <a:bodyPr anchorCtr="0" anchor="t" bIns="0" lIns="0" spcFirstLastPara="1" rIns="0" wrap="square" tIns="57150">
            <a:spAutoFit/>
          </a:bodyPr>
          <a:lstStyle/>
          <a:p>
            <a:pPr indent="0" lvl="0" marL="193040" rtl="0" algn="l">
              <a:lnSpc>
                <a:spcPct val="100000"/>
              </a:lnSpc>
              <a:spcBef>
                <a:spcPts val="0"/>
              </a:spcBef>
              <a:spcAft>
                <a:spcPts val="0"/>
              </a:spcAft>
              <a:buNone/>
            </a:pPr>
            <a:r>
              <a:rPr b="0" lang="en-US" sz="650">
                <a:solidFill>
                  <a:srgbClr val="58595B"/>
                </a:solidFill>
                <a:latin typeface="Arial"/>
                <a:ea typeface="Arial"/>
                <a:cs typeface="Arial"/>
                <a:sym typeface="Arial"/>
              </a:rPr>
              <a:t>작성 기준</a:t>
            </a:r>
            <a:endParaRPr sz="650">
              <a:latin typeface="Arial"/>
              <a:ea typeface="Arial"/>
              <a:cs typeface="Arial"/>
              <a:sym typeface="Arial"/>
            </a:endParaRPr>
          </a:p>
        </p:txBody>
      </p:sp>
      <p:sp>
        <p:nvSpPr>
          <p:cNvPr id="89" name="Google Shape;89;p2"/>
          <p:cNvSpPr txBox="1"/>
          <p:nvPr/>
        </p:nvSpPr>
        <p:spPr>
          <a:xfrm>
            <a:off x="5228899" y="6275936"/>
            <a:ext cx="8051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GRI Standards 2021</a:t>
            </a:r>
            <a:endParaRPr sz="650">
              <a:latin typeface="Arial"/>
              <a:ea typeface="Arial"/>
              <a:cs typeface="Arial"/>
              <a:sym typeface="Arial"/>
            </a:endParaRPr>
          </a:p>
        </p:txBody>
      </p:sp>
      <p:sp>
        <p:nvSpPr>
          <p:cNvPr id="90" name="Google Shape;90;p2"/>
          <p:cNvSpPr txBox="1"/>
          <p:nvPr/>
        </p:nvSpPr>
        <p:spPr>
          <a:xfrm>
            <a:off x="7365606" y="6231008"/>
            <a:ext cx="720090" cy="464820"/>
          </a:xfrm>
          <a:prstGeom prst="rect">
            <a:avLst/>
          </a:prstGeom>
          <a:solidFill>
            <a:srgbClr val="EFEFF0"/>
          </a:solid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t/>
            </a:r>
            <a:endParaRPr sz="115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문의처</a:t>
            </a:r>
            <a:endParaRPr sz="650">
              <a:latin typeface="Arial"/>
              <a:ea typeface="Arial"/>
              <a:cs typeface="Arial"/>
              <a:sym typeface="Arial"/>
            </a:endParaRPr>
          </a:p>
        </p:txBody>
      </p:sp>
      <p:sp>
        <p:nvSpPr>
          <p:cNvPr id="91" name="Google Shape;91;p2"/>
          <p:cNvSpPr txBox="1"/>
          <p:nvPr/>
        </p:nvSpPr>
        <p:spPr>
          <a:xfrm>
            <a:off x="8144899" y="6263396"/>
            <a:ext cx="1223645" cy="3683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신한라이프 ESG기획팀</a:t>
            </a:r>
            <a:endParaRPr sz="650">
              <a:latin typeface="Arial"/>
              <a:ea typeface="Arial"/>
              <a:cs typeface="Arial"/>
              <a:sym typeface="Arial"/>
            </a:endParaRPr>
          </a:p>
          <a:p>
            <a:pPr indent="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홈페이지 </a:t>
            </a:r>
            <a:r>
              <a:rPr b="0" lang="en-US" sz="650" u="sng">
                <a:solidFill>
                  <a:srgbClr val="58595B"/>
                </a:solidFill>
                <a:latin typeface="Arial"/>
                <a:ea typeface="Arial"/>
                <a:cs typeface="Arial"/>
                <a:sym typeface="Arial"/>
                <a:hlinkClick r:id="rId3">
                  <a:extLst>
                    <a:ext uri="{A12FA001-AC4F-418D-AE19-62706E023703}">
                      <ahyp:hlinkClr val="tx"/>
                    </a:ext>
                  </a:extLst>
                </a:hlinkClick>
              </a:rPr>
              <a:t>www.shinhanlife.co.kr</a:t>
            </a:r>
            <a:r>
              <a:rPr b="0" lang="en-US" sz="650">
                <a:solidFill>
                  <a:srgbClr val="58595B"/>
                </a:solidFill>
                <a:latin typeface="Arial"/>
                <a:ea typeface="Arial"/>
                <a:cs typeface="Arial"/>
                <a:sym typeface="Arial"/>
              </a:rPr>
              <a:t> 이메일 </a:t>
            </a:r>
            <a:r>
              <a:rPr b="0" lang="en-US" sz="650" u="sng">
                <a:solidFill>
                  <a:srgbClr val="58595B"/>
                </a:solidFill>
                <a:latin typeface="Arial"/>
                <a:ea typeface="Arial"/>
                <a:cs typeface="Arial"/>
                <a:sym typeface="Arial"/>
                <a:hlinkClick r:id="rId4">
                  <a:extLst>
                    <a:ext uri="{A12FA001-AC4F-418D-AE19-62706E023703}">
                      <ahyp:hlinkClr val="tx"/>
                    </a:ext>
                  </a:extLst>
                </a:hlinkClick>
              </a:rPr>
              <a:t>esg_life@shinhan.com</a:t>
            </a:r>
            <a:endParaRPr sz="650">
              <a:latin typeface="Arial"/>
              <a:ea typeface="Arial"/>
              <a:cs typeface="Arial"/>
              <a:sym typeface="Arial"/>
            </a:endParaRPr>
          </a:p>
        </p:txBody>
      </p:sp>
      <p:sp>
        <p:nvSpPr>
          <p:cNvPr id="92" name="Google Shape;92;p2"/>
          <p:cNvSpPr txBox="1"/>
          <p:nvPr/>
        </p:nvSpPr>
        <p:spPr>
          <a:xfrm>
            <a:off x="4449597" y="6465008"/>
            <a:ext cx="720090" cy="231140"/>
          </a:xfrm>
          <a:prstGeom prst="rect">
            <a:avLst/>
          </a:prstGeom>
          <a:solidFill>
            <a:srgbClr val="EFEFF0"/>
          </a:solidFill>
          <a:ln>
            <a:noFill/>
          </a:ln>
        </p:spPr>
        <p:txBody>
          <a:bodyPr anchorCtr="0" anchor="t" bIns="0" lIns="0" spcFirstLastPara="1" rIns="0" wrap="square" tIns="57150">
            <a:spAutoFit/>
          </a:bodyPr>
          <a:lstStyle/>
          <a:p>
            <a:pPr indent="0" lvl="0" marL="193040" rtl="0" algn="l">
              <a:lnSpc>
                <a:spcPct val="100000"/>
              </a:lnSpc>
              <a:spcBef>
                <a:spcPts val="0"/>
              </a:spcBef>
              <a:spcAft>
                <a:spcPts val="0"/>
              </a:spcAft>
              <a:buNone/>
            </a:pPr>
            <a:r>
              <a:rPr b="0" lang="en-US" sz="650">
                <a:solidFill>
                  <a:srgbClr val="58595B"/>
                </a:solidFill>
                <a:latin typeface="Arial"/>
                <a:ea typeface="Arial"/>
                <a:cs typeface="Arial"/>
                <a:sym typeface="Arial"/>
              </a:rPr>
              <a:t>보고 검증</a:t>
            </a:r>
            <a:endParaRPr sz="650">
              <a:latin typeface="Arial"/>
              <a:ea typeface="Arial"/>
              <a:cs typeface="Arial"/>
              <a:sym typeface="Arial"/>
            </a:endParaRPr>
          </a:p>
        </p:txBody>
      </p:sp>
      <p:sp>
        <p:nvSpPr>
          <p:cNvPr id="93" name="Google Shape;93;p2"/>
          <p:cNvSpPr txBox="1"/>
          <p:nvPr/>
        </p:nvSpPr>
        <p:spPr>
          <a:xfrm>
            <a:off x="5228899" y="6509935"/>
            <a:ext cx="4914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로이드인증원</a:t>
            </a:r>
            <a:endParaRPr sz="650">
              <a:latin typeface="Arial"/>
              <a:ea typeface="Arial"/>
              <a:cs typeface="Arial"/>
              <a:sym typeface="Arial"/>
            </a:endParaRPr>
          </a:p>
        </p:txBody>
      </p:sp>
      <p:sp>
        <p:nvSpPr>
          <p:cNvPr id="94" name="Google Shape;94;p2"/>
          <p:cNvSpPr txBox="1"/>
          <p:nvPr/>
        </p:nvSpPr>
        <p:spPr>
          <a:xfrm>
            <a:off x="8105299" y="1778364"/>
            <a:ext cx="75755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50" u="sng">
                <a:solidFill>
                  <a:srgbClr val="6F5DCF"/>
                </a:solidFill>
                <a:latin typeface="Arial"/>
                <a:ea typeface="Arial"/>
                <a:cs typeface="Arial"/>
                <a:sym typeface="Arial"/>
                <a:hlinkClick>
                  <a:extLst>
                    <a:ext uri="{A12FA001-AC4F-418D-AE19-62706E023703}">
                      <ahyp:hlinkClr val="tx"/>
                    </a:ext>
                  </a:extLst>
                </a:hlinkClick>
              </a:rPr>
              <a:t>제3자 검증의견서</a:t>
            </a:r>
            <a:endParaRPr sz="750">
              <a:latin typeface="Arial"/>
              <a:ea typeface="Arial"/>
              <a:cs typeface="Arial"/>
              <a:sym typeface="Arial"/>
            </a:endParaRPr>
          </a:p>
        </p:txBody>
      </p:sp>
      <p:sp>
        <p:nvSpPr>
          <p:cNvPr id="95" name="Google Shape;95;p2"/>
          <p:cNvSpPr txBox="1"/>
          <p:nvPr/>
        </p:nvSpPr>
        <p:spPr>
          <a:xfrm>
            <a:off x="10099146" y="1778364"/>
            <a:ext cx="20891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6F5DCF"/>
                </a:solidFill>
                <a:latin typeface="Malgun Gothic"/>
                <a:ea typeface="Malgun Gothic"/>
                <a:cs typeface="Malgun Gothic"/>
                <a:sym typeface="Malgun Gothic"/>
              </a:rPr>
              <a:t>134</a:t>
            </a:r>
            <a:endParaRPr sz="750">
              <a:latin typeface="Malgun Gothic"/>
              <a:ea typeface="Malgun Gothic"/>
              <a:cs typeface="Malgun Gothic"/>
              <a:sym typeface="Malgun Gothic"/>
            </a:endParaRPr>
          </a:p>
        </p:txBody>
      </p:sp>
      <p:pic>
        <p:nvPicPr>
          <p:cNvPr id="96" name="Google Shape;96;p2"/>
          <p:cNvPicPr preferRelativeResize="0"/>
          <p:nvPr/>
        </p:nvPicPr>
        <p:blipFill rotWithShape="1">
          <a:blip r:embed="rId5">
            <a:alphaModFix/>
          </a:blip>
          <a:srcRect b="0" l="0" r="0" t="0"/>
          <a:stretch/>
        </p:blipFill>
        <p:spPr>
          <a:xfrm>
            <a:off x="5580003" y="892104"/>
            <a:ext cx="129590" cy="129603"/>
          </a:xfrm>
          <a:prstGeom prst="rect">
            <a:avLst/>
          </a:prstGeom>
          <a:noFill/>
          <a:ln>
            <a:noFill/>
          </a:ln>
        </p:spPr>
      </p:pic>
      <p:graphicFrame>
        <p:nvGraphicFramePr>
          <p:cNvPr id="97" name="Google Shape;97;p2"/>
          <p:cNvGraphicFramePr/>
          <p:nvPr/>
        </p:nvGraphicFramePr>
        <p:xfrm>
          <a:off x="3042000" y="499282"/>
          <a:ext cx="3000000" cy="3000000"/>
        </p:xfrm>
        <a:graphic>
          <a:graphicData uri="http://schemas.openxmlformats.org/drawingml/2006/table">
            <a:tbl>
              <a:tblPr bandRow="1" firstRow="1">
                <a:noFill/>
                <a:tableStyleId>{C31ADFB9-D814-4208-886B-9652E2F75FA4}</a:tableStyleId>
              </a:tblPr>
              <a:tblGrid>
                <a:gridCol w="1431300"/>
                <a:gridCol w="747400"/>
                <a:gridCol w="360675"/>
                <a:gridCol w="1572900"/>
                <a:gridCol w="607050"/>
                <a:gridCol w="361325"/>
                <a:gridCol w="1555750"/>
                <a:gridCol w="624200"/>
              </a:tblGrid>
              <a:tr h="304800">
                <a:tc>
                  <a:txBody>
                    <a:bodyPr/>
                    <a:lstStyle/>
                    <a:p>
                      <a:pPr indent="0" lvl="0" marL="0" marR="0" rtl="0" algn="l">
                        <a:lnSpc>
                          <a:spcPct val="100000"/>
                        </a:lnSpc>
                        <a:spcBef>
                          <a:spcPts val="0"/>
                        </a:spcBef>
                        <a:spcAft>
                          <a:spcPts val="0"/>
                        </a:spcAft>
                        <a:buNone/>
                      </a:pPr>
                      <a:r>
                        <a:rPr b="1" lang="en-US" sz="100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Introduction</a:t>
                      </a:r>
                      <a:endParaRPr sz="1000" u="none" cap="none" strike="noStrike">
                        <a:latin typeface="Malgun Gothic"/>
                        <a:ea typeface="Malgun Gothic"/>
                        <a:cs typeface="Malgun Gothic"/>
                        <a:sym typeface="Malgun Gothic"/>
                      </a:endParaRPr>
                    </a:p>
                  </a:txBody>
                  <a:tcPr marT="666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1" lang="en-US" sz="1000" u="sng" cap="none" strike="noStrike">
                          <a:solidFill>
                            <a:srgbClr val="6F5DCF"/>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1000" u="none" cap="none" strike="noStrike">
                        <a:latin typeface="Malgun Gothic"/>
                        <a:ea typeface="Malgun Gothic"/>
                        <a:cs typeface="Malgun Gothic"/>
                        <a:sym typeface="Malgun Gothic"/>
                      </a:endParaRPr>
                    </a:p>
                  </a:txBody>
                  <a:tcPr marT="666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1" lang="en-US" sz="1000" u="sng" cap="none" strike="noStrike">
                          <a:solidFill>
                            <a:srgbClr val="6F5DCF"/>
                          </a:solidFill>
                          <a:latin typeface="Malgun Gothic"/>
                          <a:ea typeface="Malgun Gothic"/>
                          <a:cs typeface="Malgun Gothic"/>
                          <a:sym typeface="Malgun Gothic"/>
                          <a:hlinkClick>
                            <a:extLst>
                              <a:ext uri="{A12FA001-AC4F-418D-AE19-62706E023703}">
                                <ahyp:hlinkClr val="tx"/>
                              </a:ext>
                            </a:extLst>
                          </a:hlinkClick>
                        </a:rPr>
                        <a:t>Appendix</a:t>
                      </a:r>
                      <a:endParaRPr sz="1000" u="none" cap="none" strike="noStrike">
                        <a:latin typeface="Malgun Gothic"/>
                        <a:ea typeface="Malgun Gothic"/>
                        <a:cs typeface="Malgun Gothic"/>
                        <a:sym typeface="Malgun Gothic"/>
                      </a:endParaRPr>
                    </a:p>
                  </a:txBody>
                  <a:tcPr marT="6667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r>
              <a:tr h="237500">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8">
                            <a:extLst>
                              <a:ext uri="{A12FA001-AC4F-418D-AE19-62706E023703}">
                                <ahyp:hlinkClr val="tx"/>
                              </a:ext>
                            </a:extLst>
                          </a:hlinkClick>
                        </a:rPr>
                        <a:t>대표이사 인사말</a:t>
                      </a:r>
                      <a:endParaRPr sz="750" u="none" cap="none" strike="noStrike">
                        <a:latin typeface="Arial"/>
                        <a:ea typeface="Arial"/>
                        <a:cs typeface="Arial"/>
                        <a:sym typeface="Arial"/>
                      </a:endParaRPr>
                    </a:p>
                  </a:txBody>
                  <a:tcPr marT="7620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04</a:t>
                      </a:r>
                      <a:endParaRPr sz="750" u="none" cap="none" strike="noStrike">
                        <a:latin typeface="Malgun Gothic"/>
                        <a:ea typeface="Malgun Gothic"/>
                        <a:cs typeface="Malgun Gothic"/>
                        <a:sym typeface="Malgun Gothic"/>
                      </a:endParaRPr>
                    </a:p>
                  </a:txBody>
                  <a:tcPr marT="7620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6195" marR="0" rtl="0" algn="l">
                        <a:lnSpc>
                          <a:spcPct val="100000"/>
                        </a:lnSpc>
                        <a:spcBef>
                          <a:spcPts val="0"/>
                        </a:spcBef>
                        <a:spcAft>
                          <a:spcPts val="0"/>
                        </a:spcAft>
                        <a:buNone/>
                      </a:pPr>
                      <a:r>
                        <a:rPr b="1" lang="en-US" sz="750" u="sng" cap="none" strike="noStrike">
                          <a:solidFill>
                            <a:srgbClr val="FFFFFF"/>
                          </a:solidFill>
                          <a:latin typeface="Malgun Gothic"/>
                          <a:ea typeface="Malgun Gothic"/>
                          <a:cs typeface="Malgun Gothic"/>
                          <a:sym typeface="Malgun Gothic"/>
                          <a:hlinkClick action="ppaction://hlinksldjump" r:id="rId9">
                            <a:extLst>
                              <a:ext uri="{A12FA001-AC4F-418D-AE19-62706E023703}">
                                <ahyp:hlinkClr val="tx"/>
                              </a:ext>
                            </a:extLst>
                          </a:hlinkClick>
                        </a:rPr>
                        <a:t>E </a:t>
                      </a:r>
                      <a:r>
                        <a:rPr b="1" lang="en-US" sz="750" u="sng" cap="none" strike="noStrike">
                          <a:solidFill>
                            <a:srgbClr val="6F5DCF"/>
                          </a:solidFill>
                          <a:latin typeface="Malgun Gothic"/>
                          <a:ea typeface="Malgun Gothic"/>
                          <a:cs typeface="Malgun Gothic"/>
                          <a:sym typeface="Malgun Gothic"/>
                          <a:hlinkClick action="ppaction://hlinksldjump" r:id="rId10">
                            <a:extLst>
                              <a:ext uri="{A12FA001-AC4F-418D-AE19-62706E023703}">
                                <ahyp:hlinkClr val="tx"/>
                              </a:ext>
                            </a:extLst>
                          </a:hlinkClick>
                        </a:rPr>
                        <a:t>nvironmental</a:t>
                      </a:r>
                      <a:endParaRPr sz="750" u="none" cap="none" strike="noStrike">
                        <a:latin typeface="Malgun Gothic"/>
                        <a:ea typeface="Malgun Gothic"/>
                        <a:cs typeface="Malgun Gothic"/>
                        <a:sym typeface="Malgun Gothic"/>
                      </a:endParaRPr>
                    </a:p>
                  </a:txBody>
                  <a:tcPr marT="9587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extLst>
                              <a:ext uri="{A12FA001-AC4F-418D-AE19-62706E023703}">
                                <ahyp:hlinkClr val="tx"/>
                              </a:ext>
                            </a:extLst>
                          </a:hlinkClick>
                        </a:rPr>
                        <a:t>ESG Data</a:t>
                      </a:r>
                      <a:endParaRPr sz="750" u="none" cap="none" strike="noStrike">
                        <a:latin typeface="Arial"/>
                        <a:ea typeface="Arial"/>
                        <a:cs typeface="Arial"/>
                        <a:sym typeface="Arial"/>
                      </a:endParaRPr>
                    </a:p>
                  </a:txBody>
                  <a:tcPr marT="7620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102</a:t>
                      </a:r>
                      <a:endParaRPr sz="750" u="none" cap="none" strike="noStrike">
                        <a:latin typeface="Malgun Gothic"/>
                        <a:ea typeface="Malgun Gothic"/>
                        <a:cs typeface="Malgun Gothic"/>
                        <a:sym typeface="Malgun Gothic"/>
                      </a:endParaRPr>
                    </a:p>
                  </a:txBody>
                  <a:tcPr marT="76200" marB="0" marR="0" marL="0"/>
                </a:tc>
              </a:tr>
              <a:tr h="174000">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11">
                            <a:extLst>
                              <a:ext uri="{A12FA001-AC4F-418D-AE19-62706E023703}">
                                <ahyp:hlinkClr val="tx"/>
                              </a:ext>
                            </a:extLst>
                          </a:hlinkClick>
                        </a:rPr>
                        <a:t>신한라이프 소개</a:t>
                      </a:r>
                      <a:endParaRPr sz="750" u="none" cap="none" strike="noStrike">
                        <a:latin typeface="Arial"/>
                        <a:ea typeface="Arial"/>
                        <a:cs typeface="Arial"/>
                        <a:sym typeface="Arial"/>
                      </a:endParaRPr>
                    </a:p>
                  </a:txBody>
                  <a:tcPr marT="2160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05</a:t>
                      </a:r>
                      <a:endParaRPr sz="750" u="none" cap="none" strike="noStrike">
                        <a:latin typeface="Malgun Gothic"/>
                        <a:ea typeface="Malgun Gothic"/>
                        <a:cs typeface="Malgun Gothic"/>
                        <a:sym typeface="Malgun Gothic"/>
                      </a:endParaRPr>
                    </a:p>
                  </a:txBody>
                  <a:tcPr marT="2160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12">
                            <a:extLst>
                              <a:ext uri="{A12FA001-AC4F-418D-AE19-62706E023703}">
                                <ahyp:hlinkClr val="tx"/>
                              </a:ext>
                            </a:extLst>
                          </a:hlinkClick>
                        </a:rPr>
                        <a:t>환경경영 추진 체계</a:t>
                      </a:r>
                      <a:endParaRPr sz="750" u="none" cap="none" strike="noStrike">
                        <a:latin typeface="Arial"/>
                        <a:ea typeface="Arial"/>
                        <a:cs typeface="Arial"/>
                        <a:sym typeface="Arial"/>
                      </a:endParaRPr>
                    </a:p>
                  </a:txBody>
                  <a:tcPr marT="2350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26</a:t>
                      </a:r>
                      <a:endParaRPr sz="750" u="none" cap="none" strike="noStrike">
                        <a:latin typeface="Malgun Gothic"/>
                        <a:ea typeface="Malgun Gothic"/>
                        <a:cs typeface="Malgun Gothic"/>
                        <a:sym typeface="Malgun Gothic"/>
                      </a:endParaRPr>
                    </a:p>
                  </a:txBody>
                  <a:tcPr marT="2350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extLst>
                              <a:ext uri="{A12FA001-AC4F-418D-AE19-62706E023703}">
                                <ahyp:hlinkClr val="tx"/>
                              </a:ext>
                            </a:extLst>
                          </a:hlinkClick>
                        </a:rPr>
                        <a:t>PSI Index</a:t>
                      </a:r>
                      <a:endParaRPr sz="750" u="none" cap="none" strike="noStrike">
                        <a:latin typeface="Arial"/>
                        <a:ea typeface="Arial"/>
                        <a:cs typeface="Arial"/>
                        <a:sym typeface="Arial"/>
                      </a:endParaRPr>
                    </a:p>
                  </a:txBody>
                  <a:tcPr marT="2160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128</a:t>
                      </a:r>
                      <a:endParaRPr sz="750" u="none" cap="none" strike="noStrike">
                        <a:latin typeface="Malgun Gothic"/>
                        <a:ea typeface="Malgun Gothic"/>
                        <a:cs typeface="Malgun Gothic"/>
                        <a:sym typeface="Malgun Gothic"/>
                      </a:endParaRPr>
                    </a:p>
                  </a:txBody>
                  <a:tcPr marT="21600" marB="0" marR="0" marL="0"/>
                </a:tc>
              </a:tr>
              <a:tr h="1822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13">
                            <a:extLst>
                              <a:ext uri="{A12FA001-AC4F-418D-AE19-62706E023703}">
                                <ahyp:hlinkClr val="tx"/>
                              </a:ext>
                            </a:extLst>
                          </a:hlinkClick>
                        </a:rPr>
                        <a:t>내부 탄소배출량 관리</a:t>
                      </a:r>
                      <a:endParaRPr sz="750" u="none" cap="none" strike="noStrike">
                        <a:latin typeface="Arial"/>
                        <a:ea typeface="Arial"/>
                        <a:cs typeface="Arial"/>
                        <a:sym typeface="Arial"/>
                      </a:endParaRPr>
                    </a:p>
                  </a:txBody>
                  <a:tcPr marT="317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27</a:t>
                      </a:r>
                      <a:endParaRPr sz="750" u="none" cap="none" strike="noStrike">
                        <a:latin typeface="Malgun Gothic"/>
                        <a:ea typeface="Malgun Gothic"/>
                        <a:cs typeface="Malgun Gothic"/>
                        <a:sym typeface="Malgun Gothic"/>
                      </a:endParaRPr>
                    </a:p>
                  </a:txBody>
                  <a:tcPr marT="317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extLst>
                              <a:ext uri="{A12FA001-AC4F-418D-AE19-62706E023703}">
                                <ahyp:hlinkClr val="tx"/>
                              </a:ext>
                            </a:extLst>
                          </a:hlinkClick>
                        </a:rPr>
                        <a:t>GRI Content Index</a:t>
                      </a:r>
                      <a:endParaRPr sz="750" u="none" cap="none" strike="noStrike">
                        <a:latin typeface="Arial"/>
                        <a:ea typeface="Arial"/>
                        <a:cs typeface="Arial"/>
                        <a:sym typeface="Arial"/>
                      </a:endParaRPr>
                    </a:p>
                  </a:txBody>
                  <a:tcPr marT="298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129</a:t>
                      </a:r>
                      <a:endParaRPr sz="750" u="none" cap="none" strike="noStrike">
                        <a:latin typeface="Malgun Gothic"/>
                        <a:ea typeface="Malgun Gothic"/>
                        <a:cs typeface="Malgun Gothic"/>
                        <a:sym typeface="Malgun Gothic"/>
                      </a:endParaRPr>
                    </a:p>
                  </a:txBody>
                  <a:tcPr marT="29850" marB="0" marR="0" marL="0"/>
                </a:tc>
              </a:tr>
              <a:tr h="18287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14">
                            <a:extLst>
                              <a:ext uri="{A12FA001-AC4F-418D-AE19-62706E023703}">
                                <ahyp:hlinkClr val="tx"/>
                              </a:ext>
                            </a:extLst>
                          </a:hlinkClick>
                        </a:rPr>
                        <a:t>금융 배출량 관리</a:t>
                      </a:r>
                      <a:endParaRPr sz="750" u="none" cap="none" strike="noStrike">
                        <a:latin typeface="Arial"/>
                        <a:ea typeface="Arial"/>
                        <a:cs typeface="Arial"/>
                        <a:sym typeface="Arial"/>
                      </a:endParaRPr>
                    </a:p>
                  </a:txBody>
                  <a:tcPr marT="317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30</a:t>
                      </a:r>
                      <a:endParaRPr sz="750" u="none" cap="none" strike="noStrike">
                        <a:latin typeface="Malgun Gothic"/>
                        <a:ea typeface="Malgun Gothic"/>
                        <a:cs typeface="Malgun Gothic"/>
                        <a:sym typeface="Malgun Gothic"/>
                      </a:endParaRPr>
                    </a:p>
                  </a:txBody>
                  <a:tcPr marT="317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extLst>
                              <a:ext uri="{A12FA001-AC4F-418D-AE19-62706E023703}">
                                <ahyp:hlinkClr val="tx"/>
                              </a:ext>
                            </a:extLst>
                          </a:hlinkClick>
                        </a:rPr>
                        <a:t>SASB Index</a:t>
                      </a:r>
                      <a:endParaRPr sz="750" u="none" cap="none" strike="noStrike">
                        <a:latin typeface="Arial"/>
                        <a:ea typeface="Arial"/>
                        <a:cs typeface="Arial"/>
                        <a:sym typeface="Arial"/>
                      </a:endParaRPr>
                    </a:p>
                  </a:txBody>
                  <a:tcPr marT="298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132</a:t>
                      </a:r>
                      <a:endParaRPr sz="750" u="none" cap="none" strike="noStrike">
                        <a:latin typeface="Malgun Gothic"/>
                        <a:ea typeface="Malgun Gothic"/>
                        <a:cs typeface="Malgun Gothic"/>
                        <a:sym typeface="Malgun Gothic"/>
                      </a:endParaRPr>
                    </a:p>
                  </a:txBody>
                  <a:tcPr marT="29850" marB="0" marR="0" marL="0"/>
                </a:tc>
              </a:tr>
              <a:tr h="2051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15">
                            <a:extLst>
                              <a:ext uri="{A12FA001-AC4F-418D-AE19-62706E023703}">
                                <ahyp:hlinkClr val="tx"/>
                              </a:ext>
                            </a:extLst>
                          </a:hlinkClick>
                        </a:rPr>
                        <a:t>친환경 금융 확대</a:t>
                      </a:r>
                      <a:endParaRPr sz="750" u="none" cap="none" strike="noStrike">
                        <a:latin typeface="Arial"/>
                        <a:ea typeface="Arial"/>
                        <a:cs typeface="Arial"/>
                        <a:sym typeface="Arial"/>
                      </a:endParaRPr>
                    </a:p>
                  </a:txBody>
                  <a:tcPr marT="317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32</a:t>
                      </a:r>
                      <a:endParaRPr sz="750" u="none" cap="none" strike="noStrike">
                        <a:latin typeface="Malgun Gothic"/>
                        <a:ea typeface="Malgun Gothic"/>
                        <a:cs typeface="Malgun Gothic"/>
                        <a:sym typeface="Malgun Gothic"/>
                      </a:endParaRPr>
                    </a:p>
                  </a:txBody>
                  <a:tcPr marT="317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extLst>
                              <a:ext uri="{A12FA001-AC4F-418D-AE19-62706E023703}">
                                <ahyp:hlinkClr val="tx"/>
                              </a:ext>
                            </a:extLst>
                          </a:hlinkClick>
                        </a:rPr>
                        <a:t>주요 수상 및 가입 단체 현황</a:t>
                      </a:r>
                      <a:endParaRPr sz="750" u="none" cap="none" strike="noStrike">
                        <a:latin typeface="Arial"/>
                        <a:ea typeface="Arial"/>
                        <a:cs typeface="Arial"/>
                        <a:sym typeface="Arial"/>
                      </a:endParaRPr>
                    </a:p>
                  </a:txBody>
                  <a:tcPr marT="29850" marB="0" marR="0" marL="0"/>
                </a:tc>
                <a:tc>
                  <a:txBody>
                    <a:bodyPr/>
                    <a:lstStyle/>
                    <a:p>
                      <a:pPr indent="0" lvl="0" marL="0" marR="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133</a:t>
                      </a:r>
                      <a:endParaRPr sz="750" u="none" cap="none" strike="noStrike">
                        <a:latin typeface="Malgun Gothic"/>
                        <a:ea typeface="Malgun Gothic"/>
                        <a:cs typeface="Malgun Gothic"/>
                        <a:sym typeface="Malgun Gothic"/>
                      </a:endParaRPr>
                    </a:p>
                  </a:txBody>
                  <a:tcPr marT="29850" marB="0" marR="0" marL="0"/>
                </a:tc>
              </a:tr>
            </a:tbl>
          </a:graphicData>
        </a:graphic>
      </p:graphicFrame>
      <p:pic>
        <p:nvPicPr>
          <p:cNvPr id="98" name="Google Shape;98;p2"/>
          <p:cNvPicPr preferRelativeResize="0"/>
          <p:nvPr/>
        </p:nvPicPr>
        <p:blipFill rotWithShape="1">
          <a:blip r:embed="rId16">
            <a:alphaModFix/>
          </a:blip>
          <a:srcRect b="0" l="0" r="0" t="0"/>
          <a:stretch/>
        </p:blipFill>
        <p:spPr>
          <a:xfrm>
            <a:off x="5580003" y="2172264"/>
            <a:ext cx="129590" cy="129603"/>
          </a:xfrm>
          <a:prstGeom prst="rect">
            <a:avLst/>
          </a:prstGeom>
          <a:noFill/>
          <a:ln>
            <a:noFill/>
          </a:ln>
        </p:spPr>
      </p:pic>
      <p:pic>
        <p:nvPicPr>
          <p:cNvPr id="99" name="Google Shape;99;p2"/>
          <p:cNvPicPr preferRelativeResize="0"/>
          <p:nvPr/>
        </p:nvPicPr>
        <p:blipFill rotWithShape="1">
          <a:blip r:embed="rId17">
            <a:alphaModFix/>
          </a:blip>
          <a:srcRect b="0" l="0" r="0" t="0"/>
          <a:stretch/>
        </p:blipFill>
        <p:spPr>
          <a:xfrm>
            <a:off x="5580003" y="3818185"/>
            <a:ext cx="129590" cy="129603"/>
          </a:xfrm>
          <a:prstGeom prst="rect">
            <a:avLst/>
          </a:prstGeom>
          <a:noFill/>
          <a:ln>
            <a:noFill/>
          </a:ln>
        </p:spPr>
      </p:pic>
      <p:sp>
        <p:nvSpPr>
          <p:cNvPr id="100" name="Google Shape;100;p2"/>
          <p:cNvSpPr txBox="1"/>
          <p:nvPr/>
        </p:nvSpPr>
        <p:spPr>
          <a:xfrm>
            <a:off x="5567300" y="4093779"/>
            <a:ext cx="1198880" cy="756920"/>
          </a:xfrm>
          <a:prstGeom prst="rect">
            <a:avLst/>
          </a:prstGeom>
          <a:noFill/>
          <a:ln>
            <a:noFill/>
          </a:ln>
        </p:spPr>
        <p:txBody>
          <a:bodyPr anchorCtr="0" anchor="t" bIns="0" lIns="0" spcFirstLastPara="1" rIns="0" wrap="square" tIns="12050">
            <a:spAutoFit/>
          </a:bodyPr>
          <a:lstStyle/>
          <a:p>
            <a:pPr indent="0" lvl="0" marL="12700" marR="471169" rtl="0" algn="l">
              <a:lnSpc>
                <a:spcPct val="160000"/>
              </a:lnSpc>
              <a:spcBef>
                <a:spcPts val="0"/>
              </a:spcBef>
              <a:spcAft>
                <a:spcPts val="0"/>
              </a:spcAft>
              <a:buNone/>
            </a:pPr>
            <a:r>
              <a:rPr b="0" lang="en-US" sz="750" u="sng">
                <a:solidFill>
                  <a:srgbClr val="6F5DCF"/>
                </a:solidFill>
                <a:latin typeface="Arial"/>
                <a:ea typeface="Arial"/>
                <a:cs typeface="Arial"/>
                <a:sym typeface="Arial"/>
                <a:hlinkClick action="ppaction://hlinksldjump" r:id="rId18">
                  <a:extLst>
                    <a:ext uri="{A12FA001-AC4F-418D-AE19-62706E023703}">
                      <ahyp:hlinkClr val="tx"/>
                    </a:ext>
                  </a:extLst>
                </a:hlinkClick>
              </a:rPr>
              <a:t>윤리 및 준법 경영</a:t>
            </a:r>
            <a:r>
              <a:rPr b="0" lang="en-US" sz="750">
                <a:solidFill>
                  <a:srgbClr val="6F5DCF"/>
                </a:solidFill>
                <a:latin typeface="Arial"/>
                <a:ea typeface="Arial"/>
                <a:cs typeface="Arial"/>
                <a:sym typeface="Arial"/>
              </a:rPr>
              <a:t> </a:t>
            </a:r>
            <a:r>
              <a:rPr b="0" lang="en-US" sz="750" u="sng">
                <a:solidFill>
                  <a:srgbClr val="6F5DCF"/>
                </a:solidFill>
                <a:latin typeface="Arial"/>
                <a:ea typeface="Arial"/>
                <a:cs typeface="Arial"/>
                <a:sym typeface="Arial"/>
                <a:hlinkClick action="ppaction://hlinksldjump" r:id="rId19">
                  <a:extLst>
                    <a:ext uri="{A12FA001-AC4F-418D-AE19-62706E023703}">
                      <ahyp:hlinkClr val="tx"/>
                    </a:ext>
                  </a:extLst>
                </a:hlinkClick>
              </a:rPr>
              <a:t>소비자 권익 보호</a:t>
            </a:r>
            <a:endParaRPr sz="750">
              <a:latin typeface="Arial"/>
              <a:ea typeface="Arial"/>
              <a:cs typeface="Arial"/>
              <a:sym typeface="Arial"/>
            </a:endParaRPr>
          </a:p>
          <a:p>
            <a:pPr indent="0" lvl="0" marL="12700" marR="5080" rtl="0" algn="l">
              <a:lnSpc>
                <a:spcPct val="160000"/>
              </a:lnSpc>
              <a:spcBef>
                <a:spcPts val="0"/>
              </a:spcBef>
              <a:spcAft>
                <a:spcPts val="0"/>
              </a:spcAft>
              <a:buNone/>
            </a:pPr>
            <a:r>
              <a:rPr b="0" lang="en-US" sz="750" u="sng">
                <a:solidFill>
                  <a:srgbClr val="6F5DCF"/>
                </a:solidFill>
                <a:latin typeface="Arial"/>
                <a:ea typeface="Arial"/>
                <a:cs typeface="Arial"/>
                <a:sym typeface="Arial"/>
                <a:hlinkClick action="ppaction://hlinksldjump" r:id="rId20">
                  <a:extLst>
                    <a:ext uri="{A12FA001-AC4F-418D-AE19-62706E023703}">
                      <ahyp:hlinkClr val="tx"/>
                    </a:ext>
                  </a:extLst>
                </a:hlinkClick>
              </a:rPr>
              <a:t>개인정보보호 및 데이터 보안</a:t>
            </a:r>
            <a:r>
              <a:rPr b="0" lang="en-US" sz="750">
                <a:solidFill>
                  <a:srgbClr val="6F5DCF"/>
                </a:solidFill>
                <a:latin typeface="Arial"/>
                <a:ea typeface="Arial"/>
                <a:cs typeface="Arial"/>
                <a:sym typeface="Arial"/>
              </a:rPr>
              <a:t> </a:t>
            </a:r>
            <a:r>
              <a:rPr b="0" lang="en-US" sz="750" u="sng">
                <a:solidFill>
                  <a:srgbClr val="6F5DCF"/>
                </a:solidFill>
                <a:latin typeface="Arial"/>
                <a:ea typeface="Arial"/>
                <a:cs typeface="Arial"/>
                <a:sym typeface="Arial"/>
                <a:hlinkClick action="ppaction://hlinksldjump" r:id="rId21">
                  <a:extLst>
                    <a:ext uri="{A12FA001-AC4F-418D-AE19-62706E023703}">
                      <ahyp:hlinkClr val="tx"/>
                    </a:ext>
                  </a:extLst>
                </a:hlinkClick>
              </a:rPr>
              <a:t>리스크 관리</a:t>
            </a:r>
            <a:endParaRPr sz="750">
              <a:latin typeface="Arial"/>
              <a:ea typeface="Arial"/>
              <a:cs typeface="Arial"/>
              <a:sym typeface="Arial"/>
            </a:endParaRPr>
          </a:p>
        </p:txBody>
      </p:sp>
      <p:sp>
        <p:nvSpPr>
          <p:cNvPr id="101" name="Google Shape;101;p2"/>
          <p:cNvSpPr txBox="1"/>
          <p:nvPr/>
        </p:nvSpPr>
        <p:spPr>
          <a:xfrm>
            <a:off x="7622267" y="4093779"/>
            <a:ext cx="147955" cy="756920"/>
          </a:xfrm>
          <a:prstGeom prst="rect">
            <a:avLst/>
          </a:prstGeom>
          <a:noFill/>
          <a:ln>
            <a:noFill/>
          </a:ln>
        </p:spPr>
        <p:txBody>
          <a:bodyPr anchorCtr="0" anchor="t" bIns="0" lIns="0" spcFirstLastPara="1" rIns="0" wrap="square" tIns="80625">
            <a:spAutoFit/>
          </a:bodyPr>
          <a:lstStyle/>
          <a:p>
            <a:pPr indent="0" lvl="0" marL="12700" rtl="0" algn="l">
              <a:lnSpc>
                <a:spcPct val="100000"/>
              </a:lnSpc>
              <a:spcBef>
                <a:spcPts val="0"/>
              </a:spcBef>
              <a:spcAft>
                <a:spcPts val="0"/>
              </a:spcAft>
              <a:buNone/>
            </a:pPr>
            <a:r>
              <a:rPr b="1" lang="en-US" sz="750">
                <a:solidFill>
                  <a:srgbClr val="6F5DCF"/>
                </a:solidFill>
                <a:latin typeface="Malgun Gothic"/>
                <a:ea typeface="Malgun Gothic"/>
                <a:cs typeface="Malgun Gothic"/>
                <a:sym typeface="Malgun Gothic"/>
              </a:rPr>
              <a:t>88</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1" lang="en-US" sz="750">
                <a:solidFill>
                  <a:srgbClr val="6F5DCF"/>
                </a:solidFill>
                <a:latin typeface="Malgun Gothic"/>
                <a:ea typeface="Malgun Gothic"/>
                <a:cs typeface="Malgun Gothic"/>
                <a:sym typeface="Malgun Gothic"/>
              </a:rPr>
              <a:t>91</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1" lang="en-US" sz="750">
                <a:solidFill>
                  <a:srgbClr val="6F5DCF"/>
                </a:solidFill>
                <a:latin typeface="Malgun Gothic"/>
                <a:ea typeface="Malgun Gothic"/>
                <a:cs typeface="Malgun Gothic"/>
                <a:sym typeface="Malgun Gothic"/>
              </a:rPr>
              <a:t>95</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1" lang="en-US" sz="750">
                <a:solidFill>
                  <a:srgbClr val="6F5DCF"/>
                </a:solidFill>
                <a:latin typeface="Malgun Gothic"/>
                <a:ea typeface="Malgun Gothic"/>
                <a:cs typeface="Malgun Gothic"/>
                <a:sym typeface="Malgun Gothic"/>
              </a:rPr>
              <a:t>99</a:t>
            </a:r>
            <a:endParaRPr sz="750">
              <a:latin typeface="Malgun Gothic"/>
              <a:ea typeface="Malgun Gothic"/>
              <a:cs typeface="Malgun Gothic"/>
              <a:sym typeface="Malgun Gothic"/>
            </a:endParaRPr>
          </a:p>
        </p:txBody>
      </p:sp>
      <p:graphicFrame>
        <p:nvGraphicFramePr>
          <p:cNvPr id="102" name="Google Shape;102;p2"/>
          <p:cNvGraphicFramePr/>
          <p:nvPr/>
        </p:nvGraphicFramePr>
        <p:xfrm>
          <a:off x="880249" y="1790957"/>
          <a:ext cx="3000000" cy="3000000"/>
        </p:xfrm>
        <a:graphic>
          <a:graphicData uri="http://schemas.openxmlformats.org/drawingml/2006/table">
            <a:tbl>
              <a:tblPr bandRow="1" firstRow="1">
                <a:noFill/>
                <a:tableStyleId>{C31ADFB9-D814-4208-886B-9652E2F75FA4}</a:tableStyleId>
              </a:tblPr>
              <a:tblGrid>
                <a:gridCol w="1316350"/>
                <a:gridCol w="2460625"/>
                <a:gridCol w="742950"/>
                <a:gridCol w="1654800"/>
                <a:gridCol w="735325"/>
              </a:tblGrid>
              <a:tr h="301625">
                <a:tc rowSpan="4">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845185" marR="0" rtl="0" algn="l">
                        <a:lnSpc>
                          <a:spcPct val="100000"/>
                        </a:lnSpc>
                        <a:spcBef>
                          <a:spcPts val="0"/>
                        </a:spcBef>
                        <a:spcAft>
                          <a:spcPts val="0"/>
                        </a:spcAft>
                        <a:buNone/>
                      </a:pPr>
                      <a:r>
                        <a:rPr b="1" lang="en-US" sz="1000" u="sng" cap="none" strike="noStrike">
                          <a:solidFill>
                            <a:srgbClr val="6F5DCF"/>
                          </a:solidFill>
                          <a:latin typeface="Malgun Gothic"/>
                          <a:ea typeface="Malgun Gothic"/>
                          <a:cs typeface="Malgun Gothic"/>
                          <a:sym typeface="Malgun Gothic"/>
                          <a:hlinkClick action="ppaction://hlinksldjump" r:id="rId22">
                            <a:extLst>
                              <a:ext uri="{A12FA001-AC4F-418D-AE19-62706E023703}">
                                <ahyp:hlinkClr val="tx"/>
                              </a:ext>
                            </a:extLst>
                          </a:hlinkClick>
                        </a:rPr>
                        <a:t>ESG Fundamentals</a:t>
                      </a:r>
                      <a:endParaRPr sz="1000" u="none" cap="none" strike="noStrike">
                        <a:latin typeface="Malgun Gothic"/>
                        <a:ea typeface="Malgun Gothic"/>
                        <a:cs typeface="Malgun Gothic"/>
                        <a:sym typeface="Malgun Gothic"/>
                      </a:endParaRPr>
                    </a:p>
                  </a:txBody>
                  <a:tcPr marT="6350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23">
                            <a:extLst>
                              <a:ext uri="{A12FA001-AC4F-418D-AE19-62706E023703}">
                                <ahyp:hlinkClr val="tx"/>
                              </a:ext>
                            </a:extLst>
                          </a:hlinkClick>
                        </a:rPr>
                        <a:t>친환경 실천 교육 및 캠페인</a:t>
                      </a:r>
                      <a:endParaRPr sz="750" u="none" cap="none" strike="noStrike">
                        <a:latin typeface="Arial"/>
                        <a:ea typeface="Arial"/>
                        <a:cs typeface="Arial"/>
                        <a:sym typeface="Arial"/>
                      </a:endParaRPr>
                    </a:p>
                  </a:txBody>
                  <a:tcPr marT="5725"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38</a:t>
                      </a:r>
                      <a:endParaRPr sz="750" u="none" cap="none" strike="noStrike">
                        <a:latin typeface="Malgun Gothic"/>
                        <a:ea typeface="Malgun Gothic"/>
                        <a:cs typeface="Malgun Gothic"/>
                        <a:sym typeface="Malgun Gothic"/>
                      </a:endParaRPr>
                    </a:p>
                  </a:txBody>
                  <a:tcPr marT="5725" marB="0" marR="0" marL="0"/>
                </a:tc>
              </a:tr>
              <a:tr h="229875">
                <a:tc vMerge="1"/>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24">
                            <a:extLst>
                              <a:ext uri="{A12FA001-AC4F-418D-AE19-62706E023703}">
                                <ahyp:hlinkClr val="tx"/>
                              </a:ext>
                            </a:extLst>
                          </a:hlinkClick>
                        </a:rPr>
                        <a:t>ESG 추진 전략</a:t>
                      </a:r>
                      <a:endParaRPr sz="750" u="none" cap="none" strike="noStrike">
                        <a:latin typeface="Arial"/>
                        <a:ea typeface="Arial"/>
                        <a:cs typeface="Arial"/>
                        <a:sym typeface="Arial"/>
                      </a:endParaRPr>
                    </a:p>
                  </a:txBody>
                  <a:tcPr marT="76200"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12</a:t>
                      </a:r>
                      <a:endParaRPr sz="750" u="none" cap="none" strike="noStrike">
                        <a:latin typeface="Malgun Gothic"/>
                        <a:ea typeface="Malgun Gothic"/>
                        <a:cs typeface="Malgun Gothic"/>
                        <a:sym typeface="Malgun Gothic"/>
                      </a:endParaRPr>
                    </a:p>
                  </a:txBody>
                  <a:tcPr marT="76200" marB="0" marR="0" marL="0"/>
                </a:tc>
                <a:tc>
                  <a:txBody>
                    <a:bodyPr/>
                    <a:lstStyle/>
                    <a:p>
                      <a:pPr indent="0" lvl="0" marL="216534" marR="0" rtl="0" algn="l">
                        <a:lnSpc>
                          <a:spcPct val="100000"/>
                        </a:lnSpc>
                        <a:spcBef>
                          <a:spcPts val="0"/>
                        </a:spcBef>
                        <a:spcAft>
                          <a:spcPts val="0"/>
                        </a:spcAft>
                        <a:buNone/>
                      </a:pPr>
                      <a:r>
                        <a:rPr b="1" lang="en-US" sz="750" u="sng" cap="none" strike="noStrike">
                          <a:solidFill>
                            <a:srgbClr val="FFFFFF"/>
                          </a:solidFill>
                          <a:latin typeface="Malgun Gothic"/>
                          <a:ea typeface="Malgun Gothic"/>
                          <a:cs typeface="Malgun Gothic"/>
                          <a:sym typeface="Malgun Gothic"/>
                          <a:hlinkClick action="ppaction://hlinksldjump" r:id="rId25">
                            <a:extLst>
                              <a:ext uri="{A12FA001-AC4F-418D-AE19-62706E023703}">
                                <ahyp:hlinkClr val="tx"/>
                              </a:ext>
                            </a:extLst>
                          </a:hlinkClick>
                        </a:rPr>
                        <a:t>S </a:t>
                      </a:r>
                      <a:r>
                        <a:rPr b="1" lang="en-US" sz="750" u="sng" cap="none" strike="noStrike">
                          <a:solidFill>
                            <a:srgbClr val="6F5DCF"/>
                          </a:solidFill>
                          <a:latin typeface="Malgun Gothic"/>
                          <a:ea typeface="Malgun Gothic"/>
                          <a:cs typeface="Malgun Gothic"/>
                          <a:sym typeface="Malgun Gothic"/>
                          <a:hlinkClick action="ppaction://hlinksldjump" r:id="rId26">
                            <a:extLst>
                              <a:ext uri="{A12FA001-AC4F-418D-AE19-62706E023703}">
                                <ahyp:hlinkClr val="tx"/>
                              </a:ext>
                            </a:extLst>
                          </a:hlinkClick>
                        </a:rPr>
                        <a:t>ocial</a:t>
                      </a:r>
                      <a:endParaRPr sz="750" u="none" cap="none" strike="noStrike">
                        <a:latin typeface="Malgun Gothic"/>
                        <a:ea typeface="Malgun Gothic"/>
                        <a:cs typeface="Malgun Gothic"/>
                        <a:sym typeface="Malgun Gothic"/>
                      </a:endParaRPr>
                    </a:p>
                  </a:txBody>
                  <a:tcPr marT="876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r>
              <a:tr h="177175">
                <a:tc vMerge="1"/>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27">
                            <a:extLst>
                              <a:ext uri="{A12FA001-AC4F-418D-AE19-62706E023703}">
                                <ahyp:hlinkClr val="tx"/>
                              </a:ext>
                            </a:extLst>
                          </a:hlinkClick>
                        </a:rPr>
                        <a:t>ESG 거버넌스</a:t>
                      </a:r>
                      <a:endParaRPr sz="750" u="none" cap="none" strike="noStrike">
                        <a:latin typeface="Arial"/>
                        <a:ea typeface="Arial"/>
                        <a:cs typeface="Arial"/>
                        <a:sym typeface="Arial"/>
                      </a:endParaRPr>
                    </a:p>
                  </a:txBody>
                  <a:tcPr marT="28575"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14</a:t>
                      </a:r>
                      <a:endParaRPr sz="750" u="none" cap="none" strike="noStrike">
                        <a:latin typeface="Malgun Gothic"/>
                        <a:ea typeface="Malgun Gothic"/>
                        <a:cs typeface="Malgun Gothic"/>
                        <a:sym typeface="Malgun Gothic"/>
                      </a:endParaRPr>
                    </a:p>
                  </a:txBody>
                  <a:tcPr marT="28575"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28">
                            <a:extLst>
                              <a:ext uri="{A12FA001-AC4F-418D-AE19-62706E023703}">
                                <ahyp:hlinkClr val="tx"/>
                              </a:ext>
                            </a:extLst>
                          </a:hlinkClick>
                        </a:rPr>
                        <a:t>혁신 및 포용금융</a:t>
                      </a:r>
                      <a:endParaRPr sz="750" u="none" cap="none" strike="noStrike">
                        <a:latin typeface="Arial"/>
                        <a:ea typeface="Arial"/>
                        <a:cs typeface="Arial"/>
                        <a:sym typeface="Arial"/>
                      </a:endParaRPr>
                    </a:p>
                  </a:txBody>
                  <a:tcPr marT="22225"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42</a:t>
                      </a:r>
                      <a:endParaRPr sz="750" u="none" cap="none" strike="noStrike">
                        <a:latin typeface="Malgun Gothic"/>
                        <a:ea typeface="Malgun Gothic"/>
                        <a:cs typeface="Malgun Gothic"/>
                        <a:sym typeface="Malgun Gothic"/>
                      </a:endParaRPr>
                    </a:p>
                  </a:txBody>
                  <a:tcPr marT="22225" marB="0" marR="0" marL="0"/>
                </a:tc>
              </a:tr>
              <a:tr h="182875">
                <a:tc vMerge="1"/>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29">
                            <a:extLst>
                              <a:ext uri="{A12FA001-AC4F-418D-AE19-62706E023703}">
                                <ahyp:hlinkClr val="tx"/>
                              </a:ext>
                            </a:extLst>
                          </a:hlinkClick>
                        </a:rPr>
                        <a:t>글로벌 이니셔티브 참여</a:t>
                      </a:r>
                      <a:endParaRPr sz="750" u="none" cap="none" strike="noStrike">
                        <a:latin typeface="Arial"/>
                        <a:ea typeface="Arial"/>
                        <a:cs typeface="Arial"/>
                        <a:sym typeface="Arial"/>
                      </a:endParaRPr>
                    </a:p>
                  </a:txBody>
                  <a:tcPr marT="33650"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16</a:t>
                      </a:r>
                      <a:endParaRPr sz="750" u="none" cap="none" strike="noStrike">
                        <a:latin typeface="Malgun Gothic"/>
                        <a:ea typeface="Malgun Gothic"/>
                        <a:cs typeface="Malgun Gothic"/>
                        <a:sym typeface="Malgun Gothic"/>
                      </a:endParaRPr>
                    </a:p>
                  </a:txBody>
                  <a:tcPr marT="3365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0">
                            <a:extLst>
                              <a:ext uri="{A12FA001-AC4F-418D-AE19-62706E023703}">
                                <ahyp:hlinkClr val="tx"/>
                              </a:ext>
                            </a:extLst>
                          </a:hlinkClick>
                        </a:rPr>
                        <a:t>지역사회 발전 및 투자</a:t>
                      </a:r>
                      <a:endParaRPr sz="750" u="none" cap="none" strike="noStrike">
                        <a:latin typeface="Arial"/>
                        <a:ea typeface="Arial"/>
                        <a:cs typeface="Arial"/>
                        <a:sym typeface="Arial"/>
                      </a:endParaRPr>
                    </a:p>
                  </a:txBody>
                  <a:tcPr marT="27300"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55</a:t>
                      </a:r>
                      <a:endParaRPr sz="750" u="none" cap="none" strike="noStrike">
                        <a:latin typeface="Malgun Gothic"/>
                        <a:ea typeface="Malgun Gothic"/>
                        <a:cs typeface="Malgun Gothic"/>
                        <a:sym typeface="Malgun Gothic"/>
                      </a:endParaRPr>
                    </a:p>
                  </a:txBody>
                  <a:tcPr marT="27300" marB="0" marR="0" marL="0"/>
                </a:tc>
              </a:tr>
              <a:tr h="182875">
                <a:tc>
                  <a:txBody>
                    <a:bodyPr/>
                    <a:lstStyle/>
                    <a:p>
                      <a:pPr indent="0" lvl="0" marL="31750" marR="0" rtl="0" algn="l">
                        <a:lnSpc>
                          <a:spcPct val="100000"/>
                        </a:lnSpc>
                        <a:spcBef>
                          <a:spcPts val="0"/>
                        </a:spcBef>
                        <a:spcAft>
                          <a:spcPts val="0"/>
                        </a:spcAft>
                        <a:buNone/>
                      </a:pPr>
                      <a:r>
                        <a:rPr b="0" lang="en-US" sz="700" u="none" cap="none" strike="noStrike">
                          <a:solidFill>
                            <a:srgbClr val="808285"/>
                          </a:solidFill>
                          <a:latin typeface="Arial"/>
                          <a:ea typeface="Arial"/>
                          <a:cs typeface="Arial"/>
                          <a:sym typeface="Arial"/>
                        </a:rPr>
                        <a:t>목차</a:t>
                      </a:r>
                      <a:endParaRPr sz="700" u="none" cap="none" strike="noStrike">
                        <a:latin typeface="Arial"/>
                        <a:ea typeface="Arial"/>
                        <a:cs typeface="Arial"/>
                        <a:sym typeface="Arial"/>
                      </a:endParaRPr>
                    </a:p>
                  </a:txBody>
                  <a:tcPr marT="44450" marB="0" marR="0" marL="0"/>
                </a:tc>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1">
                            <a:extLst>
                              <a:ext uri="{A12FA001-AC4F-418D-AE19-62706E023703}">
                                <ahyp:hlinkClr val="tx"/>
                              </a:ext>
                            </a:extLst>
                          </a:hlinkClick>
                        </a:rPr>
                        <a:t>이해관계자 참여</a:t>
                      </a:r>
                      <a:endParaRPr sz="750" u="none" cap="none" strike="noStrike">
                        <a:latin typeface="Arial"/>
                        <a:ea typeface="Arial"/>
                        <a:cs typeface="Arial"/>
                        <a:sym typeface="Arial"/>
                      </a:endParaRPr>
                    </a:p>
                  </a:txBody>
                  <a:tcPr marT="33650"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17</a:t>
                      </a:r>
                      <a:endParaRPr sz="750" u="none" cap="none" strike="noStrike">
                        <a:latin typeface="Malgun Gothic"/>
                        <a:ea typeface="Malgun Gothic"/>
                        <a:cs typeface="Malgun Gothic"/>
                        <a:sym typeface="Malgun Gothic"/>
                      </a:endParaRPr>
                    </a:p>
                  </a:txBody>
                  <a:tcPr marT="3365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2">
                            <a:extLst>
                              <a:ext uri="{A12FA001-AC4F-418D-AE19-62706E023703}">
                                <ahyp:hlinkClr val="tx"/>
                              </a:ext>
                            </a:extLst>
                          </a:hlinkClick>
                        </a:rPr>
                        <a:t>고객 만족도 제고</a:t>
                      </a:r>
                      <a:endParaRPr sz="750" u="none" cap="none" strike="noStrike">
                        <a:latin typeface="Arial"/>
                        <a:ea typeface="Arial"/>
                        <a:cs typeface="Arial"/>
                        <a:sym typeface="Arial"/>
                      </a:endParaRPr>
                    </a:p>
                  </a:txBody>
                  <a:tcPr marT="27300"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60</a:t>
                      </a:r>
                      <a:endParaRPr sz="750" u="none" cap="none" strike="noStrike">
                        <a:latin typeface="Malgun Gothic"/>
                        <a:ea typeface="Malgun Gothic"/>
                        <a:cs typeface="Malgun Gothic"/>
                        <a:sym typeface="Malgun Gothic"/>
                      </a:endParaRPr>
                    </a:p>
                  </a:txBody>
                  <a:tcPr marT="27300" marB="0" marR="0" marL="0"/>
                </a:tc>
              </a:tr>
              <a:tr h="1822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3">
                            <a:extLst>
                              <a:ext uri="{A12FA001-AC4F-418D-AE19-62706E023703}">
                                <ahyp:hlinkClr val="tx"/>
                              </a:ext>
                            </a:extLst>
                          </a:hlinkClick>
                        </a:rPr>
                        <a:t>이중 중대성 평가</a:t>
                      </a:r>
                      <a:endParaRPr sz="750" u="none" cap="none" strike="noStrike">
                        <a:latin typeface="Arial"/>
                        <a:ea typeface="Arial"/>
                        <a:cs typeface="Arial"/>
                        <a:sym typeface="Arial"/>
                      </a:endParaRPr>
                    </a:p>
                  </a:txBody>
                  <a:tcPr marT="33650"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18</a:t>
                      </a:r>
                      <a:endParaRPr sz="750" u="none" cap="none" strike="noStrike">
                        <a:latin typeface="Malgun Gothic"/>
                        <a:ea typeface="Malgun Gothic"/>
                        <a:cs typeface="Malgun Gothic"/>
                        <a:sym typeface="Malgun Gothic"/>
                      </a:endParaRPr>
                    </a:p>
                  </a:txBody>
                  <a:tcPr marT="3365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4">
                            <a:extLst>
                              <a:ext uri="{A12FA001-AC4F-418D-AE19-62706E023703}">
                                <ahyp:hlinkClr val="tx"/>
                              </a:ext>
                            </a:extLst>
                          </a:hlinkClick>
                        </a:rPr>
                        <a:t>인재 경영</a:t>
                      </a:r>
                      <a:endParaRPr sz="750" u="none" cap="none" strike="noStrike">
                        <a:latin typeface="Arial"/>
                        <a:ea typeface="Arial"/>
                        <a:cs typeface="Arial"/>
                        <a:sym typeface="Arial"/>
                      </a:endParaRPr>
                    </a:p>
                  </a:txBody>
                  <a:tcPr marT="27300"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66</a:t>
                      </a:r>
                      <a:endParaRPr sz="750" u="none" cap="none" strike="noStrike">
                        <a:latin typeface="Malgun Gothic"/>
                        <a:ea typeface="Malgun Gothic"/>
                        <a:cs typeface="Malgun Gothic"/>
                        <a:sym typeface="Malgun Gothic"/>
                      </a:endParaRPr>
                    </a:p>
                  </a:txBody>
                  <a:tcPr marT="27300" marB="0" marR="0" marL="0"/>
                </a:tc>
              </a:tr>
              <a:tr h="190500">
                <a:tc>
                  <a:txBody>
                    <a:bodyPr/>
                    <a:lstStyle/>
                    <a:p>
                      <a:pPr indent="0" lvl="0" marL="31750" marR="0" rtl="0" algn="l">
                        <a:lnSpc>
                          <a:spcPct val="100000"/>
                        </a:lnSpc>
                        <a:spcBef>
                          <a:spcPts val="0"/>
                        </a:spcBef>
                        <a:spcAft>
                          <a:spcPts val="0"/>
                        </a:spcAft>
                        <a:buNone/>
                      </a:pPr>
                      <a:r>
                        <a:rPr b="0" lang="en-US" sz="700" u="none" cap="none" strike="noStrike">
                          <a:solidFill>
                            <a:srgbClr val="808285"/>
                          </a:solidFill>
                          <a:latin typeface="Arial"/>
                          <a:ea typeface="Arial"/>
                          <a:cs typeface="Arial"/>
                          <a:sym typeface="Arial"/>
                        </a:rPr>
                        <a:t>검색</a:t>
                      </a:r>
                      <a:endParaRPr sz="700" u="none" cap="none" strike="noStrike">
                        <a:latin typeface="Arial"/>
                        <a:ea typeface="Arial"/>
                        <a:cs typeface="Arial"/>
                        <a:sym typeface="Arial"/>
                      </a:endParaRPr>
                    </a:p>
                  </a:txBody>
                  <a:tcPr marT="59050" marB="0" marR="0" marL="0"/>
                </a:tc>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5">
                            <a:extLst>
                              <a:ext uri="{A12FA001-AC4F-418D-AE19-62706E023703}">
                                <ahyp:hlinkClr val="tx"/>
                              </a:ext>
                            </a:extLst>
                          </a:hlinkClick>
                        </a:rPr>
                        <a:t>중대 이슈 관리 방식</a:t>
                      </a:r>
                      <a:endParaRPr sz="750" u="none" cap="none" strike="noStrike">
                        <a:latin typeface="Arial"/>
                        <a:ea typeface="Arial"/>
                        <a:cs typeface="Arial"/>
                        <a:sym typeface="Arial"/>
                      </a:endParaRPr>
                    </a:p>
                  </a:txBody>
                  <a:tcPr marT="33650"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20</a:t>
                      </a:r>
                      <a:endParaRPr sz="750" u="none" cap="none" strike="noStrike">
                        <a:latin typeface="Malgun Gothic"/>
                        <a:ea typeface="Malgun Gothic"/>
                        <a:cs typeface="Malgun Gothic"/>
                        <a:sym typeface="Malgun Gothic"/>
                      </a:endParaRPr>
                    </a:p>
                  </a:txBody>
                  <a:tcPr marT="3365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6">
                            <a:extLst>
                              <a:ext uri="{A12FA001-AC4F-418D-AE19-62706E023703}">
                                <ahyp:hlinkClr val="tx"/>
                              </a:ext>
                            </a:extLst>
                          </a:hlinkClick>
                        </a:rPr>
                        <a:t>인권 및 다양성</a:t>
                      </a:r>
                      <a:endParaRPr sz="750" u="none" cap="none" strike="noStrike">
                        <a:latin typeface="Arial"/>
                        <a:ea typeface="Arial"/>
                        <a:cs typeface="Arial"/>
                        <a:sym typeface="Arial"/>
                      </a:endParaRPr>
                    </a:p>
                  </a:txBody>
                  <a:tcPr marT="27300"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74</a:t>
                      </a:r>
                      <a:endParaRPr sz="750" u="none" cap="none" strike="noStrike">
                        <a:latin typeface="Malgun Gothic"/>
                        <a:ea typeface="Malgun Gothic"/>
                        <a:cs typeface="Malgun Gothic"/>
                        <a:sym typeface="Malgun Gothic"/>
                      </a:endParaRPr>
                    </a:p>
                  </a:txBody>
                  <a:tcPr marT="27300" marB="0" marR="0" marL="0"/>
                </a:tc>
              </a:tr>
              <a:tr h="1981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845185"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7">
                            <a:extLst>
                              <a:ext uri="{A12FA001-AC4F-418D-AE19-62706E023703}">
                                <ahyp:hlinkClr val="tx"/>
                              </a:ext>
                            </a:extLst>
                          </a:hlinkClick>
                        </a:rPr>
                        <a:t>2023 ESG Highlights</a:t>
                      </a:r>
                      <a:endParaRPr sz="750" u="none" cap="none" strike="noStrike">
                        <a:latin typeface="Arial"/>
                        <a:ea typeface="Arial"/>
                        <a:cs typeface="Arial"/>
                        <a:sym typeface="Arial"/>
                      </a:endParaRPr>
                    </a:p>
                  </a:txBody>
                  <a:tcPr marT="26025" marB="0" marR="0" marL="0"/>
                </a:tc>
                <a:tc>
                  <a:txBody>
                    <a:bodyPr/>
                    <a:lstStyle/>
                    <a:p>
                      <a:pPr indent="0" lvl="0" marL="0" marR="17272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22</a:t>
                      </a:r>
                      <a:endParaRPr sz="750" u="none" cap="none" strike="noStrike">
                        <a:latin typeface="Malgun Gothic"/>
                        <a:ea typeface="Malgun Gothic"/>
                        <a:cs typeface="Malgun Gothic"/>
                        <a:sym typeface="Malgun Gothic"/>
                      </a:endParaRPr>
                    </a:p>
                  </a:txBody>
                  <a:tcPr marT="26025"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8">
                            <a:extLst>
                              <a:ext uri="{A12FA001-AC4F-418D-AE19-62706E023703}">
                                <ahyp:hlinkClr val="tx"/>
                              </a:ext>
                            </a:extLst>
                          </a:hlinkClick>
                        </a:rPr>
                        <a:t>안전 및 보건</a:t>
                      </a:r>
                      <a:endParaRPr sz="750" u="none" cap="none" strike="noStrike">
                        <a:latin typeface="Arial"/>
                        <a:ea typeface="Arial"/>
                        <a:cs typeface="Arial"/>
                        <a:sym typeface="Arial"/>
                      </a:endParaRPr>
                    </a:p>
                  </a:txBody>
                  <a:tcPr marT="19675"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77</a:t>
                      </a:r>
                      <a:endParaRPr sz="750" u="none" cap="none" strike="noStrike">
                        <a:latin typeface="Malgun Gothic"/>
                        <a:ea typeface="Malgun Gothic"/>
                        <a:cs typeface="Malgun Gothic"/>
                        <a:sym typeface="Malgun Gothic"/>
                      </a:endParaRPr>
                    </a:p>
                  </a:txBody>
                  <a:tcPr marT="19675" marB="0" marR="0" marL="0"/>
                </a:tc>
              </a:tr>
              <a:tr h="271150">
                <a:tc>
                  <a:txBody>
                    <a:bodyPr/>
                    <a:lstStyle/>
                    <a:p>
                      <a:pPr indent="0" lvl="0" marL="31750" marR="0" rtl="0" algn="l">
                        <a:lnSpc>
                          <a:spcPct val="100000"/>
                        </a:lnSpc>
                        <a:spcBef>
                          <a:spcPts val="0"/>
                        </a:spcBef>
                        <a:spcAft>
                          <a:spcPts val="0"/>
                        </a:spcAft>
                        <a:buNone/>
                      </a:pPr>
                      <a:r>
                        <a:rPr b="0" lang="en-US" sz="700" u="none" cap="none" strike="noStrike">
                          <a:solidFill>
                            <a:srgbClr val="808285"/>
                          </a:solidFill>
                          <a:latin typeface="Arial"/>
                          <a:ea typeface="Arial"/>
                          <a:cs typeface="Arial"/>
                          <a:sym typeface="Arial"/>
                        </a:rPr>
                        <a:t>이전 페이지</a:t>
                      </a:r>
                      <a:endParaRPr sz="700" u="none" cap="none" strike="noStrike">
                        <a:latin typeface="Arial"/>
                        <a:ea typeface="Arial"/>
                        <a:cs typeface="Arial"/>
                        <a:sym typeface="Arial"/>
                      </a:endParaRPr>
                    </a:p>
                  </a:txBody>
                  <a:tcPr marT="4507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80340" marR="0" rtl="0" algn="l">
                        <a:lnSpc>
                          <a:spcPct val="100000"/>
                        </a:lnSpc>
                        <a:spcBef>
                          <a:spcPts val="0"/>
                        </a:spcBef>
                        <a:spcAft>
                          <a:spcPts val="0"/>
                        </a:spcAft>
                        <a:buNone/>
                      </a:pPr>
                      <a:r>
                        <a:rPr b="0" lang="en-US" sz="750" u="sng" cap="none" strike="noStrike">
                          <a:solidFill>
                            <a:srgbClr val="6F5DCF"/>
                          </a:solidFill>
                          <a:latin typeface="Arial"/>
                          <a:ea typeface="Arial"/>
                          <a:cs typeface="Arial"/>
                          <a:sym typeface="Arial"/>
                          <a:hlinkClick action="ppaction://hlinksldjump" r:id="rId39">
                            <a:extLst>
                              <a:ext uri="{A12FA001-AC4F-418D-AE19-62706E023703}">
                                <ahyp:hlinkClr val="tx"/>
                              </a:ext>
                            </a:extLst>
                          </a:hlinkClick>
                        </a:rPr>
                        <a:t>지속가능한 공급망</a:t>
                      </a:r>
                      <a:endParaRPr sz="750" u="none" cap="none" strike="noStrike">
                        <a:latin typeface="Arial"/>
                        <a:ea typeface="Arial"/>
                        <a:cs typeface="Arial"/>
                        <a:sym typeface="Arial"/>
                      </a:endParaRPr>
                    </a:p>
                  </a:txBody>
                  <a:tcPr marT="4450" marB="0" marR="0" marL="0"/>
                </a:tc>
                <a:tc>
                  <a:txBody>
                    <a:bodyPr/>
                    <a:lstStyle/>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80</a:t>
                      </a:r>
                      <a:endParaRPr sz="750" u="none" cap="none" strike="noStrike">
                        <a:latin typeface="Malgun Gothic"/>
                        <a:ea typeface="Malgun Gothic"/>
                        <a:cs typeface="Malgun Gothic"/>
                        <a:sym typeface="Malgun Gothic"/>
                      </a:endParaRPr>
                    </a:p>
                  </a:txBody>
                  <a:tcPr marT="4450" marB="0" marR="0" marL="0"/>
                </a:tc>
              </a:tr>
              <a:tr h="40957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31750" marR="0" rtl="0" algn="l">
                        <a:lnSpc>
                          <a:spcPct val="100000"/>
                        </a:lnSpc>
                        <a:spcBef>
                          <a:spcPts val="0"/>
                        </a:spcBef>
                        <a:spcAft>
                          <a:spcPts val="0"/>
                        </a:spcAft>
                        <a:buNone/>
                      </a:pPr>
                      <a:r>
                        <a:rPr b="0" lang="en-US" sz="700" u="none" cap="none" strike="noStrike">
                          <a:solidFill>
                            <a:srgbClr val="808285"/>
                          </a:solidFill>
                          <a:latin typeface="Arial"/>
                          <a:ea typeface="Arial"/>
                          <a:cs typeface="Arial"/>
                          <a:sym typeface="Arial"/>
                        </a:rPr>
                        <a:t>다음 페이지</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208279" marR="0" rtl="0" algn="l">
                        <a:lnSpc>
                          <a:spcPct val="100000"/>
                        </a:lnSpc>
                        <a:spcBef>
                          <a:spcPts val="0"/>
                        </a:spcBef>
                        <a:spcAft>
                          <a:spcPts val="0"/>
                        </a:spcAft>
                        <a:buNone/>
                      </a:pPr>
                      <a:r>
                        <a:rPr b="1" lang="en-US" sz="750" u="sng" cap="none" strike="noStrike">
                          <a:solidFill>
                            <a:srgbClr val="FFFFFF"/>
                          </a:solidFill>
                          <a:latin typeface="Malgun Gothic"/>
                          <a:ea typeface="Malgun Gothic"/>
                          <a:cs typeface="Malgun Gothic"/>
                          <a:sym typeface="Malgun Gothic"/>
                          <a:hlinkClick action="ppaction://hlinksldjump" r:id="rId40">
                            <a:extLst>
                              <a:ext uri="{A12FA001-AC4F-418D-AE19-62706E023703}">
                                <ahyp:hlinkClr val="tx"/>
                              </a:ext>
                            </a:extLst>
                          </a:hlinkClick>
                        </a:rPr>
                        <a:t>G </a:t>
                      </a:r>
                      <a:r>
                        <a:rPr b="1" lang="en-US" sz="750" u="sng" cap="none" strike="noStrike">
                          <a:solidFill>
                            <a:srgbClr val="6F5DCF"/>
                          </a:solidFill>
                          <a:latin typeface="Malgun Gothic"/>
                          <a:ea typeface="Malgun Gothic"/>
                          <a:cs typeface="Malgun Gothic"/>
                          <a:sym typeface="Malgun Gothic"/>
                          <a:hlinkClick action="ppaction://hlinksldjump" r:id="rId41">
                            <a:extLst>
                              <a:ext uri="{A12FA001-AC4F-418D-AE19-62706E023703}">
                                <ahyp:hlinkClr val="tx"/>
                              </a:ext>
                            </a:extLst>
                          </a:hlinkClick>
                        </a:rPr>
                        <a:t>overnance</a:t>
                      </a:r>
                      <a:endParaRPr sz="750" u="none" cap="none" strike="noStrike">
                        <a:latin typeface="Malgun Gothic"/>
                        <a:ea typeface="Malgun Gothic"/>
                        <a:cs typeface="Malgun Gothic"/>
                        <a:sym typeface="Malgun Gothic"/>
                      </a:endParaRPr>
                    </a:p>
                    <a:p>
                      <a:pPr indent="0" lvl="0" marL="180340" marR="0" rtl="0" algn="l">
                        <a:lnSpc>
                          <a:spcPct val="100000"/>
                        </a:lnSpc>
                        <a:spcBef>
                          <a:spcPts val="400"/>
                        </a:spcBef>
                        <a:spcAft>
                          <a:spcPts val="0"/>
                        </a:spcAft>
                        <a:buNone/>
                      </a:pPr>
                      <a:r>
                        <a:rPr b="0" lang="en-US" sz="750" u="sng" cap="none" strike="noStrike">
                          <a:solidFill>
                            <a:srgbClr val="6F5DCF"/>
                          </a:solidFill>
                          <a:latin typeface="Arial"/>
                          <a:ea typeface="Arial"/>
                          <a:cs typeface="Arial"/>
                          <a:sym typeface="Arial"/>
                          <a:hlinkClick action="ppaction://hlinksldjump" r:id="rId42">
                            <a:extLst>
                              <a:ext uri="{A12FA001-AC4F-418D-AE19-62706E023703}">
                                <ahyp:hlinkClr val="tx"/>
                              </a:ext>
                            </a:extLst>
                          </a:hlinkClick>
                        </a:rPr>
                        <a:t>건전한 지배구조</a:t>
                      </a:r>
                      <a:endParaRPr sz="75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900" u="none" cap="none" strike="noStrike">
                        <a:latin typeface="Times New Roman"/>
                        <a:ea typeface="Times New Roman"/>
                        <a:cs typeface="Times New Roman"/>
                        <a:sym typeface="Times New Roman"/>
                      </a:endParaRPr>
                    </a:p>
                    <a:p>
                      <a:pPr indent="0" lvl="0" marL="0" marR="24130" rtl="0" algn="r">
                        <a:lnSpc>
                          <a:spcPct val="100000"/>
                        </a:lnSpc>
                        <a:spcBef>
                          <a:spcPts val="0"/>
                        </a:spcBef>
                        <a:spcAft>
                          <a:spcPts val="0"/>
                        </a:spcAft>
                        <a:buNone/>
                      </a:pPr>
                      <a:r>
                        <a:rPr b="1" lang="en-US" sz="750" u="none" cap="none" strike="noStrike">
                          <a:solidFill>
                            <a:srgbClr val="6F5DCF"/>
                          </a:solidFill>
                          <a:latin typeface="Malgun Gothic"/>
                          <a:ea typeface="Malgun Gothic"/>
                          <a:cs typeface="Malgun Gothic"/>
                          <a:sym typeface="Malgun Gothic"/>
                        </a:rPr>
                        <a:t>83</a:t>
                      </a:r>
                      <a:endParaRPr sz="750" u="none" cap="none" strike="noStrike">
                        <a:latin typeface="Malgun Gothic"/>
                        <a:ea typeface="Malgun Gothic"/>
                        <a:cs typeface="Malgun Gothic"/>
                        <a:sym typeface="Malgun Gothic"/>
                      </a:endParaRPr>
                    </a:p>
                  </a:txBody>
                  <a:tcPr marT="0" marB="0" marR="0" marL="0"/>
                </a:tc>
              </a:tr>
            </a:tbl>
          </a:graphicData>
        </a:graphic>
      </p:graphicFrame>
      <p:sp>
        <p:nvSpPr>
          <p:cNvPr id="103" name="Google Shape;103;p2"/>
          <p:cNvSpPr txBox="1"/>
          <p:nvPr/>
        </p:nvSpPr>
        <p:spPr>
          <a:xfrm>
            <a:off x="491299" y="4170957"/>
            <a:ext cx="2205990" cy="675640"/>
          </a:xfrm>
          <a:prstGeom prst="rect">
            <a:avLst/>
          </a:prstGeom>
          <a:noFill/>
          <a:ln>
            <a:noFill/>
          </a:ln>
        </p:spPr>
        <p:txBody>
          <a:bodyPr anchorCtr="0" anchor="t" bIns="0" lIns="0" spcFirstLastPara="1" rIns="0" wrap="square" tIns="68575">
            <a:spAutoFit/>
          </a:bodyPr>
          <a:lstStyle/>
          <a:p>
            <a:pPr indent="0" lvl="0" marL="12700" rtl="0" algn="just">
              <a:lnSpc>
                <a:spcPct val="100000"/>
              </a:lnSpc>
              <a:spcBef>
                <a:spcPts val="0"/>
              </a:spcBef>
              <a:spcAft>
                <a:spcPts val="0"/>
              </a:spcAft>
              <a:buNone/>
            </a:pPr>
            <a:r>
              <a:rPr b="1" lang="en-US" sz="700">
                <a:solidFill>
                  <a:srgbClr val="808285"/>
                </a:solidFill>
                <a:latin typeface="Malgun Gothic"/>
                <a:ea typeface="Malgun Gothic"/>
                <a:cs typeface="Malgun Gothic"/>
                <a:sym typeface="Malgun Gothic"/>
              </a:rPr>
              <a:t>Interactive 사용자 가이드</a:t>
            </a:r>
            <a:endParaRPr sz="700">
              <a:latin typeface="Malgun Gothic"/>
              <a:ea typeface="Malgun Gothic"/>
              <a:cs typeface="Malgun Gothic"/>
              <a:sym typeface="Malgun Gothic"/>
            </a:endParaRPr>
          </a:p>
          <a:p>
            <a:pPr indent="0" lvl="0" marL="12700" marR="5080" rtl="0" algn="just">
              <a:lnSpc>
                <a:spcPct val="152400"/>
              </a:lnSpc>
              <a:spcBef>
                <a:spcPts val="0"/>
              </a:spcBef>
              <a:spcAft>
                <a:spcPts val="0"/>
              </a:spcAft>
              <a:buNone/>
            </a:pPr>
            <a:r>
              <a:rPr b="0" lang="en-US" sz="700">
                <a:solidFill>
                  <a:srgbClr val="808285"/>
                </a:solidFill>
                <a:latin typeface="Arial"/>
                <a:ea typeface="Arial"/>
                <a:cs typeface="Arial"/>
                <a:sym typeface="Arial"/>
              </a:rPr>
              <a:t>신한라이프 2023 ESG성과보고서는 보고서 내 관련 페이 지로의 이동과 연관 웹페이지 바로가기 등의 기능이 포함된 인터랙티브 PDF로 발간되었습니다.</a:t>
            </a:r>
            <a:endParaRPr sz="700">
              <a:latin typeface="Arial"/>
              <a:ea typeface="Arial"/>
              <a:cs typeface="Arial"/>
              <a:sym typeface="Arial"/>
            </a:endParaRPr>
          </a:p>
        </p:txBody>
      </p:sp>
      <p:sp>
        <p:nvSpPr>
          <p:cNvPr id="104" name="Google Shape;104;p2"/>
          <p:cNvSpPr txBox="1"/>
          <p:nvPr/>
        </p:nvSpPr>
        <p:spPr>
          <a:xfrm>
            <a:off x="491299" y="6583439"/>
            <a:ext cx="34175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808285"/>
                </a:solidFill>
                <a:latin typeface="Arial"/>
                <a:ea typeface="Arial"/>
                <a:cs typeface="Arial"/>
                <a:sym typeface="Arial"/>
              </a:rPr>
              <a:t>*보고서 내 수록된 사진은 신한라이프의 활동과 직접적인 연관이 없는 사진이 포함되어 있습니다.</a:t>
            </a:r>
            <a:endParaRPr sz="650">
              <a:latin typeface="Arial"/>
              <a:ea typeface="Arial"/>
              <a:cs typeface="Arial"/>
              <a:sym typeface="Arial"/>
            </a:endParaRPr>
          </a:p>
        </p:txBody>
      </p:sp>
      <p:grpSp>
        <p:nvGrpSpPr>
          <p:cNvPr id="105" name="Google Shape;105;p2"/>
          <p:cNvGrpSpPr/>
          <p:nvPr/>
        </p:nvGrpSpPr>
        <p:grpSpPr>
          <a:xfrm>
            <a:off x="505587" y="3768661"/>
            <a:ext cx="271145" cy="271145"/>
            <a:chOff x="505587" y="3768661"/>
            <a:chExt cx="271145" cy="271145"/>
          </a:xfrm>
        </p:grpSpPr>
        <p:sp>
          <p:nvSpPr>
            <p:cNvPr id="106" name="Google Shape;106;p2"/>
            <p:cNvSpPr/>
            <p:nvPr/>
          </p:nvSpPr>
          <p:spPr>
            <a:xfrm>
              <a:off x="505587" y="3768661"/>
              <a:ext cx="271145" cy="271145"/>
            </a:xfrm>
            <a:custGeom>
              <a:rect b="b" l="l" r="r" t="t"/>
              <a:pathLst>
                <a:path extrusionOk="0" h="271145" w="271145">
                  <a:moveTo>
                    <a:pt x="135559" y="271119"/>
                  </a:moveTo>
                  <a:lnTo>
                    <a:pt x="178406" y="264208"/>
                  </a:lnTo>
                  <a:lnTo>
                    <a:pt x="215619" y="244964"/>
                  </a:lnTo>
                  <a:lnTo>
                    <a:pt x="244964" y="215621"/>
                  </a:lnTo>
                  <a:lnTo>
                    <a:pt x="264208" y="178413"/>
                  </a:lnTo>
                  <a:lnTo>
                    <a:pt x="271119" y="135572"/>
                  </a:lnTo>
                  <a:lnTo>
                    <a:pt x="264208" y="92719"/>
                  </a:lnTo>
                  <a:lnTo>
                    <a:pt x="244964" y="55503"/>
                  </a:lnTo>
                  <a:lnTo>
                    <a:pt x="215619" y="26156"/>
                  </a:lnTo>
                  <a:lnTo>
                    <a:pt x="178406" y="6911"/>
                  </a:lnTo>
                  <a:lnTo>
                    <a:pt x="135559" y="0"/>
                  </a:lnTo>
                  <a:lnTo>
                    <a:pt x="92712" y="6911"/>
                  </a:lnTo>
                  <a:lnTo>
                    <a:pt x="55500" y="26156"/>
                  </a:lnTo>
                  <a:lnTo>
                    <a:pt x="26155" y="55503"/>
                  </a:lnTo>
                  <a:lnTo>
                    <a:pt x="6911" y="92719"/>
                  </a:lnTo>
                  <a:lnTo>
                    <a:pt x="0" y="135572"/>
                  </a:lnTo>
                  <a:lnTo>
                    <a:pt x="6911" y="178413"/>
                  </a:lnTo>
                  <a:lnTo>
                    <a:pt x="26155" y="215621"/>
                  </a:lnTo>
                  <a:lnTo>
                    <a:pt x="55500" y="244964"/>
                  </a:lnTo>
                  <a:lnTo>
                    <a:pt x="92712" y="264208"/>
                  </a:lnTo>
                  <a:lnTo>
                    <a:pt x="135559" y="271119"/>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 name="Google Shape;107;p2"/>
            <p:cNvSpPr/>
            <p:nvPr/>
          </p:nvSpPr>
          <p:spPr>
            <a:xfrm>
              <a:off x="620816" y="3844978"/>
              <a:ext cx="59690" cy="118745"/>
            </a:xfrm>
            <a:custGeom>
              <a:rect b="b" l="l" r="r" t="t"/>
              <a:pathLst>
                <a:path extrusionOk="0" h="118745" w="59690">
                  <a:moveTo>
                    <a:pt x="0" y="118503"/>
                  </a:moveTo>
                  <a:lnTo>
                    <a:pt x="59512" y="59245"/>
                  </a:lnTo>
                  <a:lnTo>
                    <a:pt x="0"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08" name="Google Shape;108;p2"/>
          <p:cNvGrpSpPr/>
          <p:nvPr/>
        </p:nvGrpSpPr>
        <p:grpSpPr>
          <a:xfrm>
            <a:off x="505587" y="3411145"/>
            <a:ext cx="271145" cy="271145"/>
            <a:chOff x="505587" y="3411145"/>
            <a:chExt cx="271145" cy="271145"/>
          </a:xfrm>
        </p:grpSpPr>
        <p:sp>
          <p:nvSpPr>
            <p:cNvPr id="109" name="Google Shape;109;p2"/>
            <p:cNvSpPr/>
            <p:nvPr/>
          </p:nvSpPr>
          <p:spPr>
            <a:xfrm>
              <a:off x="505587" y="3411145"/>
              <a:ext cx="271145" cy="271145"/>
            </a:xfrm>
            <a:custGeom>
              <a:rect b="b" l="l" r="r" t="t"/>
              <a:pathLst>
                <a:path extrusionOk="0" h="271145" w="271145">
                  <a:moveTo>
                    <a:pt x="135559" y="271119"/>
                  </a:moveTo>
                  <a:lnTo>
                    <a:pt x="178406" y="264208"/>
                  </a:lnTo>
                  <a:lnTo>
                    <a:pt x="215619" y="244964"/>
                  </a:lnTo>
                  <a:lnTo>
                    <a:pt x="244964" y="215621"/>
                  </a:lnTo>
                  <a:lnTo>
                    <a:pt x="264208" y="178413"/>
                  </a:lnTo>
                  <a:lnTo>
                    <a:pt x="271119" y="135572"/>
                  </a:lnTo>
                  <a:lnTo>
                    <a:pt x="264208" y="92719"/>
                  </a:lnTo>
                  <a:lnTo>
                    <a:pt x="244964" y="55503"/>
                  </a:lnTo>
                  <a:lnTo>
                    <a:pt x="215619" y="26156"/>
                  </a:lnTo>
                  <a:lnTo>
                    <a:pt x="178406" y="6911"/>
                  </a:lnTo>
                  <a:lnTo>
                    <a:pt x="135559" y="0"/>
                  </a:lnTo>
                  <a:lnTo>
                    <a:pt x="92712" y="6911"/>
                  </a:lnTo>
                  <a:lnTo>
                    <a:pt x="55500" y="26156"/>
                  </a:lnTo>
                  <a:lnTo>
                    <a:pt x="26155" y="55503"/>
                  </a:lnTo>
                  <a:lnTo>
                    <a:pt x="6911" y="92719"/>
                  </a:lnTo>
                  <a:lnTo>
                    <a:pt x="0" y="135572"/>
                  </a:lnTo>
                  <a:lnTo>
                    <a:pt x="6911" y="178413"/>
                  </a:lnTo>
                  <a:lnTo>
                    <a:pt x="26155" y="215621"/>
                  </a:lnTo>
                  <a:lnTo>
                    <a:pt x="55500" y="244964"/>
                  </a:lnTo>
                  <a:lnTo>
                    <a:pt x="92712" y="264208"/>
                  </a:lnTo>
                  <a:lnTo>
                    <a:pt x="135559" y="271119"/>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 name="Google Shape;110;p2"/>
            <p:cNvSpPr/>
            <p:nvPr/>
          </p:nvSpPr>
          <p:spPr>
            <a:xfrm>
              <a:off x="606729" y="3486867"/>
              <a:ext cx="60325" cy="120014"/>
            </a:xfrm>
            <a:custGeom>
              <a:rect b="b" l="l" r="r" t="t"/>
              <a:pathLst>
                <a:path extrusionOk="0" h="120014" w="60325">
                  <a:moveTo>
                    <a:pt x="60096" y="119684"/>
                  </a:moveTo>
                  <a:lnTo>
                    <a:pt x="0" y="59855"/>
                  </a:lnTo>
                  <a:lnTo>
                    <a:pt x="60096"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1" name="Google Shape;111;p2"/>
          <p:cNvGrpSpPr/>
          <p:nvPr/>
        </p:nvGrpSpPr>
        <p:grpSpPr>
          <a:xfrm>
            <a:off x="505587" y="3036034"/>
            <a:ext cx="271145" cy="271145"/>
            <a:chOff x="505587" y="3036034"/>
            <a:chExt cx="271145" cy="271145"/>
          </a:xfrm>
        </p:grpSpPr>
        <p:sp>
          <p:nvSpPr>
            <p:cNvPr id="112" name="Google Shape;112;p2"/>
            <p:cNvSpPr/>
            <p:nvPr/>
          </p:nvSpPr>
          <p:spPr>
            <a:xfrm>
              <a:off x="505587" y="3036034"/>
              <a:ext cx="271145" cy="271145"/>
            </a:xfrm>
            <a:custGeom>
              <a:rect b="b" l="l" r="r" t="t"/>
              <a:pathLst>
                <a:path extrusionOk="0" h="271145" w="271145">
                  <a:moveTo>
                    <a:pt x="135559" y="271119"/>
                  </a:moveTo>
                  <a:lnTo>
                    <a:pt x="178406" y="264208"/>
                  </a:lnTo>
                  <a:lnTo>
                    <a:pt x="215619" y="244964"/>
                  </a:lnTo>
                  <a:lnTo>
                    <a:pt x="244964" y="215621"/>
                  </a:lnTo>
                  <a:lnTo>
                    <a:pt x="264208" y="178413"/>
                  </a:lnTo>
                  <a:lnTo>
                    <a:pt x="271119" y="135572"/>
                  </a:lnTo>
                  <a:lnTo>
                    <a:pt x="264208" y="92719"/>
                  </a:lnTo>
                  <a:lnTo>
                    <a:pt x="244964" y="55503"/>
                  </a:lnTo>
                  <a:lnTo>
                    <a:pt x="215619" y="26156"/>
                  </a:lnTo>
                  <a:lnTo>
                    <a:pt x="178406" y="6911"/>
                  </a:lnTo>
                  <a:lnTo>
                    <a:pt x="135559" y="0"/>
                  </a:lnTo>
                  <a:lnTo>
                    <a:pt x="92712" y="6911"/>
                  </a:lnTo>
                  <a:lnTo>
                    <a:pt x="55500" y="26156"/>
                  </a:lnTo>
                  <a:lnTo>
                    <a:pt x="26155" y="55503"/>
                  </a:lnTo>
                  <a:lnTo>
                    <a:pt x="6911" y="92719"/>
                  </a:lnTo>
                  <a:lnTo>
                    <a:pt x="0" y="135572"/>
                  </a:lnTo>
                  <a:lnTo>
                    <a:pt x="6911" y="178413"/>
                  </a:lnTo>
                  <a:lnTo>
                    <a:pt x="26155" y="215621"/>
                  </a:lnTo>
                  <a:lnTo>
                    <a:pt x="55500" y="244964"/>
                  </a:lnTo>
                  <a:lnTo>
                    <a:pt x="92712" y="264208"/>
                  </a:lnTo>
                  <a:lnTo>
                    <a:pt x="135559" y="271119"/>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 name="Google Shape;113;p2"/>
            <p:cNvPicPr preferRelativeResize="0"/>
            <p:nvPr/>
          </p:nvPicPr>
          <p:blipFill rotWithShape="1">
            <a:blip r:embed="rId43">
              <a:alphaModFix/>
            </a:blip>
            <a:srcRect b="0" l="0" r="0" t="0"/>
            <a:stretch/>
          </p:blipFill>
          <p:spPr>
            <a:xfrm>
              <a:off x="582814" y="3112052"/>
              <a:ext cx="119049" cy="119049"/>
            </a:xfrm>
            <a:prstGeom prst="rect">
              <a:avLst/>
            </a:prstGeom>
            <a:noFill/>
            <a:ln>
              <a:noFill/>
            </a:ln>
          </p:spPr>
        </p:pic>
      </p:grpSp>
      <p:grpSp>
        <p:nvGrpSpPr>
          <p:cNvPr id="114" name="Google Shape;114;p2"/>
          <p:cNvGrpSpPr/>
          <p:nvPr/>
        </p:nvGrpSpPr>
        <p:grpSpPr>
          <a:xfrm>
            <a:off x="505587" y="2655684"/>
            <a:ext cx="271145" cy="271145"/>
            <a:chOff x="505587" y="2655684"/>
            <a:chExt cx="271145" cy="271145"/>
          </a:xfrm>
        </p:grpSpPr>
        <p:sp>
          <p:nvSpPr>
            <p:cNvPr id="115" name="Google Shape;115;p2"/>
            <p:cNvSpPr/>
            <p:nvPr/>
          </p:nvSpPr>
          <p:spPr>
            <a:xfrm>
              <a:off x="505587" y="2655684"/>
              <a:ext cx="271145" cy="271145"/>
            </a:xfrm>
            <a:custGeom>
              <a:rect b="b" l="l" r="r" t="t"/>
              <a:pathLst>
                <a:path extrusionOk="0" h="271144" w="271145">
                  <a:moveTo>
                    <a:pt x="135559" y="271119"/>
                  </a:moveTo>
                  <a:lnTo>
                    <a:pt x="178406" y="264208"/>
                  </a:lnTo>
                  <a:lnTo>
                    <a:pt x="215619" y="244964"/>
                  </a:lnTo>
                  <a:lnTo>
                    <a:pt x="244964" y="215621"/>
                  </a:lnTo>
                  <a:lnTo>
                    <a:pt x="264208" y="178413"/>
                  </a:lnTo>
                  <a:lnTo>
                    <a:pt x="271119" y="135572"/>
                  </a:lnTo>
                  <a:lnTo>
                    <a:pt x="264208" y="92719"/>
                  </a:lnTo>
                  <a:lnTo>
                    <a:pt x="244964" y="55503"/>
                  </a:lnTo>
                  <a:lnTo>
                    <a:pt x="215619" y="26156"/>
                  </a:lnTo>
                  <a:lnTo>
                    <a:pt x="178406" y="6911"/>
                  </a:lnTo>
                  <a:lnTo>
                    <a:pt x="135559" y="0"/>
                  </a:lnTo>
                  <a:lnTo>
                    <a:pt x="92712" y="6911"/>
                  </a:lnTo>
                  <a:lnTo>
                    <a:pt x="55500" y="26156"/>
                  </a:lnTo>
                  <a:lnTo>
                    <a:pt x="26155" y="55503"/>
                  </a:lnTo>
                  <a:lnTo>
                    <a:pt x="6911" y="92719"/>
                  </a:lnTo>
                  <a:lnTo>
                    <a:pt x="0" y="135572"/>
                  </a:lnTo>
                  <a:lnTo>
                    <a:pt x="6911" y="178413"/>
                  </a:lnTo>
                  <a:lnTo>
                    <a:pt x="26155" y="215621"/>
                  </a:lnTo>
                  <a:lnTo>
                    <a:pt x="55500" y="244964"/>
                  </a:lnTo>
                  <a:lnTo>
                    <a:pt x="92712" y="264208"/>
                  </a:lnTo>
                  <a:lnTo>
                    <a:pt x="135559" y="271119"/>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 name="Google Shape;116;p2"/>
            <p:cNvSpPr/>
            <p:nvPr/>
          </p:nvSpPr>
          <p:spPr>
            <a:xfrm>
              <a:off x="565868" y="2715920"/>
              <a:ext cx="151130" cy="140970"/>
            </a:xfrm>
            <a:custGeom>
              <a:rect b="b" l="l" r="r" t="t"/>
              <a:pathLst>
                <a:path extrusionOk="0" h="140969" w="151129">
                  <a:moveTo>
                    <a:pt x="20764" y="77977"/>
                  </a:moveTo>
                  <a:lnTo>
                    <a:pt x="20764" y="140360"/>
                  </a:lnTo>
                  <a:lnTo>
                    <a:pt x="57099" y="140360"/>
                  </a:lnTo>
                  <a:lnTo>
                    <a:pt x="57099" y="93573"/>
                  </a:lnTo>
                  <a:lnTo>
                    <a:pt x="93446" y="93573"/>
                  </a:lnTo>
                  <a:lnTo>
                    <a:pt x="93446" y="140360"/>
                  </a:lnTo>
                  <a:lnTo>
                    <a:pt x="129781" y="140360"/>
                  </a:lnTo>
                  <a:lnTo>
                    <a:pt x="129781" y="77977"/>
                  </a:lnTo>
                </a:path>
                <a:path extrusionOk="0" h="140969" w="151129">
                  <a:moveTo>
                    <a:pt x="0" y="75374"/>
                  </a:moveTo>
                  <a:lnTo>
                    <a:pt x="75285" y="0"/>
                  </a:lnTo>
                  <a:lnTo>
                    <a:pt x="150558" y="75374"/>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5" name="Shape 1255"/>
        <p:cNvGrpSpPr/>
        <p:nvPr/>
      </p:nvGrpSpPr>
      <p:grpSpPr>
        <a:xfrm>
          <a:off x="0" y="0"/>
          <a:ext cx="0" cy="0"/>
          <a:chOff x="0" y="0"/>
          <a:chExt cx="0" cy="0"/>
        </a:xfrm>
      </p:grpSpPr>
      <p:graphicFrame>
        <p:nvGraphicFramePr>
          <p:cNvPr id="1256" name="Google Shape;1256;p2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10">
                            <a:extLst>
                              <a:ext uri="{A12FA001-AC4F-418D-AE19-62706E023703}">
                                <ahyp:hlinkClr val="tx"/>
                              </a:ext>
                            </a:extLst>
                          </a:hlinkClick>
                        </a:rPr>
                        <a:t>중대 이슈 관리 방식</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257" name="Google Shape;1257;p20"/>
          <p:cNvSpPr txBox="1"/>
          <p:nvPr/>
        </p:nvSpPr>
        <p:spPr>
          <a:xfrm>
            <a:off x="2327300" y="657006"/>
            <a:ext cx="2059939"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231F20"/>
                </a:solidFill>
                <a:latin typeface="Malgun Gothic"/>
                <a:ea typeface="Malgun Gothic"/>
                <a:cs typeface="Malgun Gothic"/>
                <a:sym typeface="Malgun Gothic"/>
              </a:rPr>
              <a:t>중대 이슈 관리 방식</a:t>
            </a:r>
            <a:endParaRPr sz="1800">
              <a:latin typeface="Malgun Gothic"/>
              <a:ea typeface="Malgun Gothic"/>
              <a:cs typeface="Malgun Gothic"/>
              <a:sym typeface="Malgun Gothic"/>
            </a:endParaRPr>
          </a:p>
        </p:txBody>
      </p:sp>
      <p:pic>
        <p:nvPicPr>
          <p:cNvPr id="1258" name="Google Shape;1258;p20"/>
          <p:cNvPicPr preferRelativeResize="0"/>
          <p:nvPr/>
        </p:nvPicPr>
        <p:blipFill rotWithShape="1">
          <a:blip r:embed="rId13">
            <a:alphaModFix/>
          </a:blip>
          <a:srcRect b="0" l="0" r="0" t="0"/>
          <a:stretch/>
        </p:blipFill>
        <p:spPr>
          <a:xfrm>
            <a:off x="5257953" y="2507415"/>
            <a:ext cx="79375" cy="69850"/>
          </a:xfrm>
          <a:prstGeom prst="rect">
            <a:avLst/>
          </a:prstGeom>
          <a:noFill/>
          <a:ln>
            <a:noFill/>
          </a:ln>
        </p:spPr>
      </p:pic>
      <p:pic>
        <p:nvPicPr>
          <p:cNvPr id="1259" name="Google Shape;1259;p20"/>
          <p:cNvPicPr preferRelativeResize="0"/>
          <p:nvPr/>
        </p:nvPicPr>
        <p:blipFill rotWithShape="1">
          <a:blip r:embed="rId13">
            <a:alphaModFix/>
          </a:blip>
          <a:srcRect b="0" l="0" r="0" t="0"/>
          <a:stretch/>
        </p:blipFill>
        <p:spPr>
          <a:xfrm>
            <a:off x="3589745" y="2786815"/>
            <a:ext cx="79375" cy="69850"/>
          </a:xfrm>
          <a:prstGeom prst="rect">
            <a:avLst/>
          </a:prstGeom>
          <a:noFill/>
          <a:ln>
            <a:noFill/>
          </a:ln>
        </p:spPr>
      </p:pic>
      <p:pic>
        <p:nvPicPr>
          <p:cNvPr id="1260" name="Google Shape;1260;p20"/>
          <p:cNvPicPr preferRelativeResize="0"/>
          <p:nvPr/>
        </p:nvPicPr>
        <p:blipFill rotWithShape="1">
          <a:blip r:embed="rId13">
            <a:alphaModFix/>
          </a:blip>
          <a:srcRect b="0" l="0" r="0" t="0"/>
          <a:stretch/>
        </p:blipFill>
        <p:spPr>
          <a:xfrm>
            <a:off x="3774054" y="3609716"/>
            <a:ext cx="79375" cy="69850"/>
          </a:xfrm>
          <a:prstGeom prst="rect">
            <a:avLst/>
          </a:prstGeom>
          <a:noFill/>
          <a:ln>
            <a:noFill/>
          </a:ln>
        </p:spPr>
      </p:pic>
      <p:pic>
        <p:nvPicPr>
          <p:cNvPr id="1261" name="Google Shape;1261;p20"/>
          <p:cNvPicPr preferRelativeResize="0"/>
          <p:nvPr/>
        </p:nvPicPr>
        <p:blipFill rotWithShape="1">
          <a:blip r:embed="rId13">
            <a:alphaModFix/>
          </a:blip>
          <a:srcRect b="0" l="0" r="0" t="0"/>
          <a:stretch/>
        </p:blipFill>
        <p:spPr>
          <a:xfrm>
            <a:off x="3670326" y="4986316"/>
            <a:ext cx="79375" cy="69850"/>
          </a:xfrm>
          <a:prstGeom prst="rect">
            <a:avLst/>
          </a:prstGeom>
          <a:noFill/>
          <a:ln>
            <a:noFill/>
          </a:ln>
        </p:spPr>
      </p:pic>
      <p:pic>
        <p:nvPicPr>
          <p:cNvPr id="1262" name="Google Shape;1262;p20"/>
          <p:cNvPicPr preferRelativeResize="0"/>
          <p:nvPr/>
        </p:nvPicPr>
        <p:blipFill rotWithShape="1">
          <a:blip r:embed="rId13">
            <a:alphaModFix/>
          </a:blip>
          <a:srcRect b="0" l="0" r="0" t="0"/>
          <a:stretch/>
        </p:blipFill>
        <p:spPr>
          <a:xfrm>
            <a:off x="3854635" y="5405416"/>
            <a:ext cx="79375" cy="69850"/>
          </a:xfrm>
          <a:prstGeom prst="rect">
            <a:avLst/>
          </a:prstGeom>
          <a:noFill/>
          <a:ln>
            <a:noFill/>
          </a:ln>
        </p:spPr>
      </p:pic>
      <p:graphicFrame>
        <p:nvGraphicFramePr>
          <p:cNvPr id="1263" name="Google Shape;1263;p20"/>
          <p:cNvGraphicFramePr/>
          <p:nvPr/>
        </p:nvGraphicFramePr>
        <p:xfrm>
          <a:off x="2340074" y="1631480"/>
          <a:ext cx="3000000" cy="3000000"/>
        </p:xfrm>
        <a:graphic>
          <a:graphicData uri="http://schemas.openxmlformats.org/drawingml/2006/table">
            <a:tbl>
              <a:tblPr bandRow="1" firstRow="1">
                <a:noFill/>
                <a:tableStyleId>{C31ADFB9-D814-4208-886B-9652E2F75FA4}</a:tableStyleId>
              </a:tblPr>
              <a:tblGrid>
                <a:gridCol w="936000"/>
                <a:gridCol w="71750"/>
                <a:gridCol w="3239775"/>
                <a:gridCol w="71750"/>
                <a:gridCol w="1727825"/>
                <a:gridCol w="71750"/>
                <a:gridCol w="1835775"/>
              </a:tblGrid>
              <a:tr h="1498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중대이슈</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Context &amp; Our Approach</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주요 활동 및 성과</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핵심 성과 지표 및 목표</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1259850">
                <a:tc>
                  <a:txBody>
                    <a:bodyPr/>
                    <a:lstStyle/>
                    <a:p>
                      <a:pPr indent="0" lvl="0" marL="17780" marR="300355" rtl="0" algn="l">
                        <a:lnSpc>
                          <a:spcPct val="140500"/>
                        </a:lnSpc>
                        <a:spcBef>
                          <a:spcPts val="0"/>
                        </a:spcBef>
                        <a:spcAft>
                          <a:spcPts val="0"/>
                        </a:spcAft>
                        <a:buNone/>
                      </a:pPr>
                      <a:r>
                        <a:rPr b="0" lang="en-US" sz="700" u="none" cap="none" strike="noStrike">
                          <a:solidFill>
                            <a:srgbClr val="58595B"/>
                          </a:solidFill>
                          <a:latin typeface="Arial"/>
                          <a:ea typeface="Arial"/>
                          <a:cs typeface="Arial"/>
                          <a:sym typeface="Arial"/>
                        </a:rPr>
                        <a:t>개인정보보호 및 데이터 보안</a:t>
                      </a:r>
                      <a:endParaRPr sz="700" u="none" cap="none" strike="noStrike">
                        <a:latin typeface="Arial"/>
                        <a:ea typeface="Arial"/>
                        <a:cs typeface="Arial"/>
                        <a:sym typeface="Arial"/>
                      </a:endParaRPr>
                    </a:p>
                  </a:txBody>
                  <a:tcPr marT="470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2349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금융서비스의 디지털 전환 및 챗GPT와 같은 A.I 기술의 급속한 발달로 인해 고객개인정보를 노리는 사이버 위협 역시 고도화·지능화되고 있습니다. 더욱이 보험회사는 고객의 건강정보 등 민감한 개인정보와 신용정보를 보유하고 있어 개인정보보호에</a:t>
                      </a:r>
                      <a:endParaRPr sz="650" u="none" cap="none" strike="noStrike">
                        <a:latin typeface="Arial"/>
                        <a:ea typeface="Arial"/>
                        <a:cs typeface="Arial"/>
                        <a:sym typeface="Arial"/>
                      </a:endParaRPr>
                    </a:p>
                    <a:p>
                      <a:pPr indent="0" lvl="0" marL="0" marR="14668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특별한 노력이 필요합니다. 이에 신한라이프는 대외적  로는 국제 표준 보안 인증 (ISO27001)을 획득하여 글로벌 수준의 정보보호 체계를 갖추고 있음을 인정받았  며, 내부적 로는 자회사 국제표준 보안 인증 획득, 보이스 피싱 피해 예방을 위한 선제</a:t>
                      </a:r>
                      <a:endParaRPr sz="650" u="none" cap="none" strike="noStrike">
                        <a:latin typeface="Arial"/>
                        <a:ea typeface="Arial"/>
                        <a:cs typeface="Arial"/>
                        <a:sym typeface="Arial"/>
                      </a:endParaRPr>
                    </a:p>
                    <a:p>
                      <a:pPr indent="0" lvl="0" marL="0" marR="31750"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대응 체계 구축, 전사 정보보호 거버넌스 강화를 위한 정보보호 컴플라이언스 통합 관리 시스템 구축 및 기타 관리감독 활동 등을 통하여 개인 정보보호에 최선을 다하고 있습니다.</a:t>
                      </a:r>
                      <a:endParaRPr sz="650" u="none" cap="none" strike="noStrike">
                        <a:latin typeface="Arial"/>
                        <a:ea typeface="Arial"/>
                        <a:cs typeface="Arial"/>
                        <a:sym typeface="Arial"/>
                      </a:endParaRPr>
                    </a:p>
                  </a:txBody>
                  <a:tcPr marT="533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국제표준 보안 인증(ISO27001) 획득</a:t>
                      </a:r>
                      <a:endParaRPr sz="650" u="none" cap="none" strike="noStrike">
                        <a:latin typeface="Arial"/>
                        <a:ea typeface="Arial"/>
                        <a:cs typeface="Arial"/>
                        <a:sym typeface="Arial"/>
                      </a:endParaRPr>
                    </a:p>
                    <a:p>
                      <a:pPr indent="-41275" lvl="0" marL="116204" marR="31305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자회사(신한금융플러스) ISO27001 획득(GA업계 최초)</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보이스피싱 피해 예방 대응체계 구축</a:t>
                      </a:r>
                      <a:endParaRPr sz="650" u="none" cap="none" strike="noStrike">
                        <a:latin typeface="Arial"/>
                        <a:ea typeface="Arial"/>
                        <a:cs typeface="Arial"/>
                        <a:sym typeface="Arial"/>
                      </a:endParaRPr>
                    </a:p>
                    <a:p>
                      <a:pPr indent="-41275" lvl="0" marL="116204" marR="302260"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정보보호 거버넌스 강화를 위한 컴플 라이언스 통합 관리 시스템 구축</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수시 테마 점검을 통한 정보보호 관리 감독</a:t>
                      </a:r>
                      <a:endParaRPr sz="650" u="none" cap="none" strike="noStrike">
                        <a:latin typeface="Arial"/>
                        <a:ea typeface="Arial"/>
                        <a:cs typeface="Arial"/>
                        <a:sym typeface="Arial"/>
                      </a:endParaRPr>
                    </a:p>
                  </a:txBody>
                  <a:tcPr marT="939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41275" lvl="0" marL="116204" marR="67500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신한라이프 및 자회사의 정보보호 관리체계 인증 유지</a:t>
                      </a:r>
                      <a:endParaRPr sz="650" u="none" cap="none" strike="noStrike">
                        <a:latin typeface="Arial"/>
                        <a:ea typeface="Arial"/>
                        <a:cs typeface="Arial"/>
                        <a:sym typeface="Arial"/>
                      </a:endParaRPr>
                    </a:p>
                    <a:p>
                      <a:pPr indent="-41275" lvl="0" marL="116839" marR="36385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보이스피싱 피해 예방 대응 체계 구축 	로 보이스피싱 피해 80% 감소 달성</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고객정보보호 관련 불만 0건 유지</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고객 정보 유출사고 0건 유지</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개인정보보호 교육 이수율 100% 유지</a:t>
                      </a:r>
                      <a:endParaRPr sz="650" u="none" cap="none" strike="noStrike">
                        <a:latin typeface="Arial"/>
                        <a:ea typeface="Arial"/>
                        <a:cs typeface="Arial"/>
                        <a:sym typeface="Arial"/>
                      </a:endParaRPr>
                    </a:p>
                  </a:txBody>
                  <a:tcPr marT="533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827400">
                <a:tc>
                  <a:txBody>
                    <a:bodyPr/>
                    <a:lstStyle/>
                    <a:p>
                      <a:pPr indent="0" lvl="0" marL="17780" marR="444500" rtl="0" algn="l">
                        <a:lnSpc>
                          <a:spcPct val="140500"/>
                        </a:lnSpc>
                        <a:spcBef>
                          <a:spcPts val="0"/>
                        </a:spcBef>
                        <a:spcAft>
                          <a:spcPts val="0"/>
                        </a:spcAft>
                        <a:buNone/>
                      </a:pPr>
                      <a:r>
                        <a:rPr b="0" lang="en-US" sz="700" u="none" cap="none" strike="noStrike">
                          <a:solidFill>
                            <a:srgbClr val="58595B"/>
                          </a:solidFill>
                          <a:latin typeface="Arial"/>
                          <a:ea typeface="Arial"/>
                          <a:cs typeface="Arial"/>
                          <a:sym typeface="Arial"/>
                        </a:rPr>
                        <a:t>윤리 및 준법 경영 강화</a:t>
                      </a:r>
                      <a:endParaRPr sz="700" u="none" cap="none" strike="noStrike">
                        <a:latin typeface="Arial"/>
                        <a:ea typeface="Arial"/>
                        <a:cs typeface="Arial"/>
                        <a:sym typeface="Arial"/>
                      </a:endParaRPr>
                    </a:p>
                  </a:txBody>
                  <a:tcPr marT="28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35560"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최근 금융권에서 대형 금융사고가 발생됨에 따라, 윤리 및 준법 경영에 대한 중요성이 강조되고 있습니다. 지속가능한 고객 중심 경영을 위해서는 강력한 내부통제와 윤리•준법 경영을 바탕 로, 고객의 신뢰를 얻는 것이 중요합니다. 이에 신한라이프는 윤리•준법 경영 을 최우선 과제로 삼고 내부통제 체계를 수립하여 선제적인 내부통제 활동과 다양한</a:t>
                      </a:r>
                      <a:endParaRPr sz="650" u="none" cap="none" strike="noStrike">
                        <a:latin typeface="Arial"/>
                        <a:ea typeface="Arial"/>
                        <a:cs typeface="Arial"/>
                        <a:sym typeface="Arial"/>
                      </a:endParaRPr>
                    </a:p>
                    <a:p>
                      <a:pPr indent="0" lvl="0" marL="0" marR="0" rtl="0" algn="l">
                        <a:lnSpc>
                          <a:spcPct val="100000"/>
                        </a:lnSpc>
                        <a:spcBef>
                          <a:spcPts val="320"/>
                        </a:spcBef>
                        <a:spcAft>
                          <a:spcPts val="0"/>
                        </a:spcAft>
                        <a:buNone/>
                      </a:pPr>
                      <a:r>
                        <a:rPr b="0" lang="en-US" sz="650" u="none" cap="none" strike="noStrike">
                          <a:solidFill>
                            <a:srgbClr val="58595B"/>
                          </a:solidFill>
                          <a:latin typeface="Arial"/>
                          <a:ea typeface="Arial"/>
                          <a:cs typeface="Arial"/>
                          <a:sym typeface="Arial"/>
                        </a:rPr>
                        <a:t>윤리 준법 실천 프로그램을 실시하고 있습니다.</a:t>
                      </a:r>
                      <a:endParaRPr sz="650" u="none" cap="none" strike="noStrike">
                        <a:latin typeface="Arial"/>
                        <a:ea typeface="Arial"/>
                        <a:cs typeface="Arial"/>
                        <a:sym typeface="Arial"/>
                      </a:endParaRPr>
                    </a:p>
                  </a:txBody>
                  <a:tcPr marT="349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내부통제 원팀(OneTeam) 체계 구축</a:t>
                      </a:r>
                      <a:endParaRPr sz="650" u="none" cap="none" strike="noStrike">
                        <a:latin typeface="Arial"/>
                        <a:ea typeface="Arial"/>
                        <a:cs typeface="Arial"/>
                        <a:sym typeface="Arial"/>
                      </a:endParaRPr>
                    </a:p>
                    <a:p>
                      <a:pPr indent="-41275" lvl="0" marL="116204" marR="120650"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내부통제 조기경보 시스템 구축·운영 통한 데이터 기반 모니터링 및 개선</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윤리 및 준법 교육, 사전예방적 점검 강화</a:t>
                      </a:r>
                      <a:endParaRPr sz="650" u="none" cap="none" strike="noStrike">
                        <a:latin typeface="Arial"/>
                        <a:ea typeface="Arial"/>
                        <a:cs typeface="Arial"/>
                        <a:sym typeface="Arial"/>
                      </a:endParaRPr>
                    </a:p>
                  </a:txBody>
                  <a:tcPr marT="75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8110" marR="65214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금융사고 예방 활동 강화 지속 (명령휴가실시, 점검 등)</a:t>
                      </a:r>
                      <a:endParaRPr sz="650" u="none" cap="none" strike="noStrike">
                        <a:latin typeface="Arial"/>
                        <a:ea typeface="Arial"/>
                        <a:cs typeface="Arial"/>
                        <a:sym typeface="Arial"/>
                      </a:endParaRPr>
                    </a:p>
                    <a:p>
                      <a:pPr indent="-41275" lvl="0" marL="116204" marR="415290" rtl="0" algn="l">
                        <a:lnSpc>
                          <a:spcPct val="141000"/>
                        </a:lnSpc>
                        <a:spcBef>
                          <a:spcPts val="5"/>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임직원 및 FC의 윤리</a:t>
                      </a:r>
                      <a:r>
                        <a:rPr b="1" lang="en-US" sz="650" u="none" cap="none" strike="noStrike">
                          <a:solidFill>
                            <a:srgbClr val="58595B"/>
                          </a:solidFill>
                          <a:latin typeface="Malgun Gothic"/>
                          <a:ea typeface="Malgun Gothic"/>
                          <a:cs typeface="Malgun Gothic"/>
                          <a:sym typeface="Malgun Gothic"/>
                        </a:rPr>
                        <a:t>·</a:t>
                      </a:r>
                      <a:r>
                        <a:rPr b="0" lang="en-US" sz="650" u="none" cap="none" strike="noStrike">
                          <a:solidFill>
                            <a:srgbClr val="58595B"/>
                          </a:solidFill>
                          <a:latin typeface="Arial"/>
                          <a:ea typeface="Arial"/>
                          <a:cs typeface="Arial"/>
                          <a:sym typeface="Arial"/>
                        </a:rPr>
                        <a:t>준법 인식 제고 활동 지속</a:t>
                      </a:r>
                      <a:endParaRPr sz="650" u="none" cap="none" strike="noStrike">
                        <a:latin typeface="Arial"/>
                        <a:ea typeface="Arial"/>
                        <a:cs typeface="Arial"/>
                        <a:sym typeface="Arial"/>
                      </a:endParaRPr>
                    </a:p>
                  </a:txBody>
                  <a:tcPr marT="349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827400">
                <a:tc>
                  <a:txBody>
                    <a:bodyPr/>
                    <a:lstStyle/>
                    <a:p>
                      <a:pPr indent="0" lvl="0" marL="17780" marR="384810" rtl="0" algn="l">
                        <a:lnSpc>
                          <a:spcPct val="140500"/>
                        </a:lnSpc>
                        <a:spcBef>
                          <a:spcPts val="0"/>
                        </a:spcBef>
                        <a:spcAft>
                          <a:spcPts val="0"/>
                        </a:spcAft>
                        <a:buNone/>
                      </a:pPr>
                      <a:r>
                        <a:rPr b="0" lang="en-US" sz="700" u="none" cap="none" strike="noStrike">
                          <a:solidFill>
                            <a:srgbClr val="58595B"/>
                          </a:solidFill>
                          <a:latin typeface="Arial"/>
                          <a:ea typeface="Arial"/>
                          <a:cs typeface="Arial"/>
                          <a:sym typeface="Arial"/>
                        </a:rPr>
                        <a:t>건전한 지배구조 확립</a:t>
                      </a:r>
                      <a:endParaRPr sz="700" u="none" cap="none" strike="noStrike">
                        <a:latin typeface="Arial"/>
                        <a:ea typeface="Arial"/>
                        <a:cs typeface="Arial"/>
                        <a:sym typeface="Arial"/>
                      </a:endParaRPr>
                    </a:p>
                  </a:txBody>
                  <a:tcPr marT="28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137160" rtl="0" algn="just">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건전한 지배구조는 기업의 투명성, 경영효율성, 사회적 책임 등을 보장함 로써 조직의 지속가능성과 효율성을 확보하는데 필수적입니다. 신한라이프는 이해관계자의 이익을 보장하고, 사회적 책임을 실천할 수 있는 지배구조를 구축하였습니다. 이사회 내 위원회 위원장을 사외이사로 선임하여 각 위원회의 독립성을 확보하였  며,</a:t>
                      </a:r>
                      <a:endParaRPr sz="650" u="none" cap="none" strike="noStrike">
                        <a:latin typeface="Arial"/>
                        <a:ea typeface="Arial"/>
                        <a:cs typeface="Arial"/>
                        <a:sym typeface="Arial"/>
                      </a:endParaRPr>
                    </a:p>
                    <a:p>
                      <a:pPr indent="0" lvl="0" marL="0" marR="0" rtl="0" algn="just">
                        <a:lnSpc>
                          <a:spcPct val="100000"/>
                        </a:lnSpc>
                        <a:spcBef>
                          <a:spcPts val="320"/>
                        </a:spcBef>
                        <a:spcAft>
                          <a:spcPts val="0"/>
                        </a:spcAft>
                        <a:buNone/>
                      </a:pPr>
                      <a:r>
                        <a:rPr b="0" lang="en-US" sz="650" u="none" cap="none" strike="noStrike">
                          <a:solidFill>
                            <a:srgbClr val="58595B"/>
                          </a:solidFill>
                          <a:latin typeface="Arial"/>
                          <a:ea typeface="Arial"/>
                          <a:cs typeface="Arial"/>
                          <a:sym typeface="Arial"/>
                        </a:rPr>
                        <a:t>회사의 잠재적 및 실재적 영향이 큰 중대 사안에 대한 해결방안을 함께 모색하고 있습니다.</a:t>
                      </a:r>
                      <a:endParaRPr sz="650" u="none" cap="none" strike="noStrike">
                        <a:latin typeface="Arial"/>
                        <a:ea typeface="Arial"/>
                        <a:cs typeface="Arial"/>
                        <a:sym typeface="Arial"/>
                      </a:endParaRPr>
                    </a:p>
                  </a:txBody>
                  <a:tcPr marT="349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ESG 위원회 신설(2022.03)</a:t>
                      </a:r>
                      <a:endParaRPr sz="650" u="none" cap="none" strike="noStrike">
                        <a:latin typeface="Arial"/>
                        <a:ea typeface="Arial"/>
                        <a:cs typeface="Arial"/>
                        <a:sym typeface="Arial"/>
                      </a:endParaRPr>
                    </a:p>
                    <a:p>
                      <a:pPr indent="-41275" lvl="0" marL="116204" marR="34607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한국ESG기준원 금융회사 지배구조 평가 업계 최초 A+ 획득</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이사회 성별 및 연령 다양성 확보</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이사회 평균 출석률 95% 이상</a:t>
                      </a:r>
                      <a:endParaRPr sz="650" u="none" cap="none" strike="noStrike">
                        <a:latin typeface="Arial"/>
                        <a:ea typeface="Arial"/>
                        <a:cs typeface="Arial"/>
                        <a:sym typeface="Arial"/>
                      </a:endParaRPr>
                    </a:p>
                  </a:txBody>
                  <a:tcPr marT="75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433069"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충분한 사전설명과 자료제공을 통해 주요 현안에 대한 이사회 보고 지속</a:t>
                      </a:r>
                      <a:endParaRPr sz="650" u="none" cap="none" strike="noStrike">
                        <a:latin typeface="Arial"/>
                        <a:ea typeface="Arial"/>
                        <a:cs typeface="Arial"/>
                        <a:sym typeface="Arial"/>
                      </a:endParaRPr>
                    </a:p>
                    <a:p>
                      <a:pPr indent="-41275" lvl="0" marL="116204" marR="386715" rtl="0" algn="l">
                        <a:lnSpc>
                          <a:spcPct val="141000"/>
                        </a:lnSpc>
                        <a:spcBef>
                          <a:spcPts val="5"/>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이사회 및 산하 위원회의 공정한 평가 지속</a:t>
                      </a:r>
                      <a:endParaRPr sz="650" u="none" cap="none" strike="noStrike">
                        <a:latin typeface="Arial"/>
                        <a:ea typeface="Arial"/>
                        <a:cs typeface="Arial"/>
                        <a:sym typeface="Arial"/>
                      </a:endParaRPr>
                    </a:p>
                  </a:txBody>
                  <a:tcPr marT="349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17996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소비자</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권익 보호 활동</a:t>
                      </a:r>
                      <a:endParaRPr sz="700" u="none" cap="none" strike="noStrike">
                        <a:latin typeface="Arial"/>
                        <a:ea typeface="Arial"/>
                        <a:cs typeface="Arial"/>
                        <a:sym typeface="Arial"/>
                      </a:endParaRPr>
                    </a:p>
                  </a:txBody>
                  <a:tcPr marT="717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8572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대내외적  로 소비자 권익 보호가 지속 강조되는 기조에서 신한라이프는 금융소비자보호법 준수와 더불어 내부통제 프로세스 강화를 통해 소비자 보호의 실효성을 높이고 신뢰받는 회사가 되도록 ‘소비자 최우선’을 지향하고 있습니다. 대표이사 직속  로 독립적 권한을 행사할 수 있는 금융소비자보호 총괄부서를 두고 소비자보호 기획/관리 및 민원 전문 대응, 대고객 마케팅·안내, 상품 개발·판매, 판매 후 관리 업무에서 사전협의와 모니터링제도를 운영 중입니다. 또한 소비자보호 조직 인력을 확대, 온/오프라인 고객 참여제도, 소비자보호시스템 내 제도개선 메뉴 운영 및 빅데이터 활용 소비자보호 취약 분석, 전사 부서별 CPL(Customer Protection Leader)을 조직화하여 소비자의 목소리가 적극 반영될 수 있도록 노력하고 있습니다.</a:t>
                      </a:r>
                      <a:endParaRPr sz="650" u="none" cap="none" strike="noStrike">
                        <a:latin typeface="Arial"/>
                        <a:ea typeface="Arial"/>
                        <a:cs typeface="Arial"/>
                        <a:sym typeface="Arial"/>
                      </a:endParaRPr>
                    </a:p>
                  </a:txBody>
                  <a:tcPr marT="349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소비자 보호 내규 견실화</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고객 참여 제도를 통한 업무개선 추진</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2022년 : 고객컨설턴트 제도 실시</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2023년 : 찾아가는 간담회 실시</a:t>
                      </a:r>
                      <a:endParaRPr sz="650" u="none" cap="none" strike="noStrike">
                        <a:latin typeface="Arial"/>
                        <a:ea typeface="Arial"/>
                        <a:cs typeface="Arial"/>
                        <a:sym typeface="Arial"/>
                      </a:endParaRPr>
                    </a:p>
                    <a:p>
                      <a:pPr indent="-41275" lvl="0" marL="116204" marR="33083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CCM(Consumer Centered Management) 인증 5회 연속 획득</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한국표준협회 인증 명예의 전당 유지</a:t>
                      </a:r>
                      <a:endParaRPr sz="650" u="none" cap="none" strike="noStrike">
                        <a:latin typeface="Arial"/>
                        <a:ea typeface="Arial"/>
                        <a:cs typeface="Arial"/>
                        <a:sym typeface="Arial"/>
                      </a:endParaRPr>
                    </a:p>
                    <a:p>
                      <a:pPr indent="-41275" lvl="0" marL="118110" marR="334645" rtl="0" algn="l">
                        <a:lnSpc>
                          <a:spcPct val="141000"/>
                        </a:lnSpc>
                        <a:spcBef>
                          <a:spcPts val="5"/>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보유계약 10만 건당 민원 건수 감소 (전년대비 49% 감소)</a:t>
                      </a:r>
                      <a:endParaRPr sz="650" u="none" cap="none" strike="noStrike">
                        <a:latin typeface="Arial"/>
                        <a:ea typeface="Arial"/>
                        <a:cs typeface="Arial"/>
                        <a:sym typeface="Arial"/>
                      </a:endParaRPr>
                    </a:p>
                  </a:txBody>
                  <a:tcPr marT="75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완전판매 문화 정착</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불완전 판매율 개선</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교육 및 내규 견실화, 취약 부문 점검</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민원 감축</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보유계약 10만 건당 대외 민원 건수</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전기통신금융사기(보이스피싱) 예방</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월 평균 피싱 피해 건수</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시스템 인프라 및 대고객 지원서비스 강화</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금융소비자 리스크 요인 선제적 대응</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VOC기반 제도 개선, 평가제도 개편</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금융소비자보호 내부통제 강화</a:t>
                      </a:r>
                      <a:endParaRPr sz="650" u="none" cap="none" strike="noStrike">
                        <a:latin typeface="Arial"/>
                        <a:ea typeface="Arial"/>
                        <a:cs typeface="Arial"/>
                        <a:sym typeface="Arial"/>
                      </a:endParaRPr>
                    </a:p>
                    <a:p>
                      <a:pPr indent="-61594" lvl="1" marL="179070"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운영 체계 및 모니터링 고도화</a:t>
                      </a:r>
                      <a:endParaRPr sz="650" u="none" cap="none" strike="noStrike">
                        <a:latin typeface="Arial"/>
                        <a:ea typeface="Arial"/>
                        <a:cs typeface="Arial"/>
                        <a:sym typeface="Arial"/>
                      </a:endParaRPr>
                    </a:p>
                  </a:txBody>
                  <a:tcPr marT="755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bl>
          </a:graphicData>
        </a:graphic>
      </p:graphicFrame>
      <p:pic>
        <p:nvPicPr>
          <p:cNvPr id="1264" name="Google Shape;1264;p20"/>
          <p:cNvPicPr preferRelativeResize="0"/>
          <p:nvPr/>
        </p:nvPicPr>
        <p:blipFill rotWithShape="1">
          <a:blip r:embed="rId13">
            <a:alphaModFix/>
          </a:blip>
          <a:srcRect b="0" l="0" r="0" t="0"/>
          <a:stretch/>
        </p:blipFill>
        <p:spPr>
          <a:xfrm>
            <a:off x="6251077" y="2647115"/>
            <a:ext cx="79375" cy="69850"/>
          </a:xfrm>
          <a:prstGeom prst="rect">
            <a:avLst/>
          </a:prstGeom>
          <a:noFill/>
          <a:ln>
            <a:noFill/>
          </a:ln>
        </p:spPr>
      </p:pic>
      <p:pic>
        <p:nvPicPr>
          <p:cNvPr id="1265" name="Google Shape;1265;p20"/>
          <p:cNvPicPr preferRelativeResize="0"/>
          <p:nvPr/>
        </p:nvPicPr>
        <p:blipFill rotWithShape="1">
          <a:blip r:embed="rId13">
            <a:alphaModFix/>
          </a:blip>
          <a:srcRect b="0" l="0" r="0" t="0"/>
          <a:stretch/>
        </p:blipFill>
        <p:spPr>
          <a:xfrm>
            <a:off x="8576576" y="2507415"/>
            <a:ext cx="79375" cy="69850"/>
          </a:xfrm>
          <a:prstGeom prst="rect">
            <a:avLst/>
          </a:prstGeom>
          <a:noFill/>
          <a:ln>
            <a:noFill/>
          </a:ln>
        </p:spPr>
      </p:pic>
      <p:pic>
        <p:nvPicPr>
          <p:cNvPr id="1266" name="Google Shape;1266;p20"/>
          <p:cNvPicPr preferRelativeResize="0"/>
          <p:nvPr/>
        </p:nvPicPr>
        <p:blipFill rotWithShape="1">
          <a:blip r:embed="rId13">
            <a:alphaModFix/>
          </a:blip>
          <a:srcRect b="0" l="0" r="0" t="0"/>
          <a:stretch/>
        </p:blipFill>
        <p:spPr>
          <a:xfrm>
            <a:off x="5912892" y="4158315"/>
            <a:ext cx="79375" cy="69850"/>
          </a:xfrm>
          <a:prstGeom prst="rect">
            <a:avLst/>
          </a:prstGeom>
          <a:noFill/>
          <a:ln>
            <a:noFill/>
          </a:ln>
        </p:spPr>
      </p:pic>
      <p:pic>
        <p:nvPicPr>
          <p:cNvPr id="1267" name="Google Shape;1267;p20"/>
          <p:cNvPicPr preferRelativeResize="0"/>
          <p:nvPr/>
        </p:nvPicPr>
        <p:blipFill rotWithShape="1">
          <a:blip r:embed="rId13">
            <a:alphaModFix/>
          </a:blip>
          <a:srcRect b="0" l="0" r="0" t="0"/>
          <a:stretch/>
        </p:blipFill>
        <p:spPr>
          <a:xfrm>
            <a:off x="5581994" y="4577415"/>
            <a:ext cx="79375" cy="69850"/>
          </a:xfrm>
          <a:prstGeom prst="rect">
            <a:avLst/>
          </a:prstGeom>
          <a:noFill/>
          <a:ln>
            <a:noFill/>
          </a:ln>
        </p:spPr>
      </p:pic>
      <p:sp>
        <p:nvSpPr>
          <p:cNvPr id="1268" name="Google Shape;1268;p20"/>
          <p:cNvSpPr txBox="1"/>
          <p:nvPr/>
        </p:nvSpPr>
        <p:spPr>
          <a:xfrm>
            <a:off x="2327299" y="1400476"/>
            <a:ext cx="165163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Our Priorities &amp; Approach</a:t>
            </a:r>
            <a:endParaRPr sz="950">
              <a:latin typeface="Malgun Gothic"/>
              <a:ea typeface="Malgun Gothic"/>
              <a:cs typeface="Malgun Gothic"/>
              <a:sym typeface="Malgun Gothic"/>
            </a:endParaRPr>
          </a:p>
        </p:txBody>
      </p:sp>
      <p:grpSp>
        <p:nvGrpSpPr>
          <p:cNvPr id="1269" name="Google Shape;1269;p20"/>
          <p:cNvGrpSpPr/>
          <p:nvPr/>
        </p:nvGrpSpPr>
        <p:grpSpPr>
          <a:xfrm>
            <a:off x="2341407" y="2792017"/>
            <a:ext cx="393700" cy="300242"/>
            <a:chOff x="2341407" y="2792017"/>
            <a:chExt cx="393700" cy="300242"/>
          </a:xfrm>
        </p:grpSpPr>
        <p:sp>
          <p:nvSpPr>
            <p:cNvPr id="1270" name="Google Shape;1270;p20"/>
            <p:cNvSpPr/>
            <p:nvPr/>
          </p:nvSpPr>
          <p:spPr>
            <a:xfrm>
              <a:off x="2341407" y="3050349"/>
              <a:ext cx="393700" cy="41910"/>
            </a:xfrm>
            <a:custGeom>
              <a:rect b="b" l="l" r="r" t="t"/>
              <a:pathLst>
                <a:path extrusionOk="0" h="41910" w="393700">
                  <a:moveTo>
                    <a:pt x="393179" y="0"/>
                  </a:moveTo>
                  <a:lnTo>
                    <a:pt x="257822" y="0"/>
                  </a:lnTo>
                  <a:lnTo>
                    <a:pt x="243446" y="13868"/>
                  </a:lnTo>
                  <a:lnTo>
                    <a:pt x="149745" y="13868"/>
                  </a:lnTo>
                  <a:lnTo>
                    <a:pt x="135356" y="0"/>
                  </a:lnTo>
                  <a:lnTo>
                    <a:pt x="0" y="0"/>
                  </a:lnTo>
                  <a:lnTo>
                    <a:pt x="3272" y="16205"/>
                  </a:lnTo>
                  <a:lnTo>
                    <a:pt x="12195" y="29433"/>
                  </a:lnTo>
                  <a:lnTo>
                    <a:pt x="25428" y="38349"/>
                  </a:lnTo>
                  <a:lnTo>
                    <a:pt x="41630" y="41617"/>
                  </a:lnTo>
                  <a:lnTo>
                    <a:pt x="351548" y="41617"/>
                  </a:lnTo>
                  <a:lnTo>
                    <a:pt x="367756" y="38349"/>
                  </a:lnTo>
                  <a:lnTo>
                    <a:pt x="380988" y="29433"/>
                  </a:lnTo>
                  <a:lnTo>
                    <a:pt x="389908" y="16205"/>
                  </a:lnTo>
                  <a:lnTo>
                    <a:pt x="393179" y="0"/>
                  </a:lnTo>
                  <a:close/>
                </a:path>
              </a:pathLst>
            </a:custGeom>
            <a:solidFill>
              <a:srgbClr val="E2E3E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1" name="Google Shape;1271;p20"/>
            <p:cNvPicPr preferRelativeResize="0"/>
            <p:nvPr/>
          </p:nvPicPr>
          <p:blipFill rotWithShape="1">
            <a:blip r:embed="rId14">
              <a:alphaModFix/>
            </a:blip>
            <a:srcRect b="0" l="0" r="0" t="0"/>
            <a:stretch/>
          </p:blipFill>
          <p:spPr>
            <a:xfrm>
              <a:off x="2375366" y="2792017"/>
              <a:ext cx="323964" cy="243090"/>
            </a:xfrm>
            <a:prstGeom prst="rect">
              <a:avLst/>
            </a:prstGeom>
            <a:noFill/>
            <a:ln>
              <a:noFill/>
            </a:ln>
          </p:spPr>
        </p:pic>
        <p:sp>
          <p:nvSpPr>
            <p:cNvPr id="1272" name="Google Shape;1272;p20"/>
            <p:cNvSpPr/>
            <p:nvPr/>
          </p:nvSpPr>
          <p:spPr>
            <a:xfrm>
              <a:off x="2343171" y="3005199"/>
              <a:ext cx="389890" cy="85090"/>
            </a:xfrm>
            <a:custGeom>
              <a:rect b="b" l="l" r="r" t="t"/>
              <a:pathLst>
                <a:path extrusionOk="0" h="85089" w="389889">
                  <a:moveTo>
                    <a:pt x="255511" y="43878"/>
                  </a:moveTo>
                  <a:lnTo>
                    <a:pt x="241249" y="57581"/>
                  </a:lnTo>
                  <a:lnTo>
                    <a:pt x="148399" y="57581"/>
                  </a:lnTo>
                  <a:lnTo>
                    <a:pt x="134150" y="43878"/>
                  </a:lnTo>
                  <a:lnTo>
                    <a:pt x="0" y="43878"/>
                  </a:lnTo>
                  <a:lnTo>
                    <a:pt x="3243" y="59889"/>
                  </a:lnTo>
                  <a:lnTo>
                    <a:pt x="12087" y="72959"/>
                  </a:lnTo>
                  <a:lnTo>
                    <a:pt x="25203" y="81770"/>
                  </a:lnTo>
                  <a:lnTo>
                    <a:pt x="41262" y="85001"/>
                  </a:lnTo>
                  <a:lnTo>
                    <a:pt x="348399" y="85001"/>
                  </a:lnTo>
                  <a:lnTo>
                    <a:pt x="364456" y="81770"/>
                  </a:lnTo>
                  <a:lnTo>
                    <a:pt x="377567" y="72959"/>
                  </a:lnTo>
                  <a:lnTo>
                    <a:pt x="386407" y="59889"/>
                  </a:lnTo>
                  <a:lnTo>
                    <a:pt x="389648" y="43878"/>
                  </a:lnTo>
                  <a:lnTo>
                    <a:pt x="255511" y="43878"/>
                  </a:lnTo>
                  <a:close/>
                </a:path>
                <a:path extrusionOk="0" h="85089" w="389889">
                  <a:moveTo>
                    <a:pt x="224027" y="0"/>
                  </a:moveTo>
                  <a:lnTo>
                    <a:pt x="214655" y="9359"/>
                  </a:lnTo>
                  <a:lnTo>
                    <a:pt x="205282" y="18707"/>
                  </a:lnTo>
                </a:path>
                <a:path extrusionOk="0" h="85089" w="389889">
                  <a:moveTo>
                    <a:pt x="205282" y="0"/>
                  </a:moveTo>
                  <a:lnTo>
                    <a:pt x="214655" y="9359"/>
                  </a:lnTo>
                  <a:lnTo>
                    <a:pt x="224027" y="18707"/>
                  </a:lnTo>
                </a:path>
                <a:path extrusionOk="0" h="85089" w="389889">
                  <a:moveTo>
                    <a:pt x="183070" y="0"/>
                  </a:moveTo>
                  <a:lnTo>
                    <a:pt x="173697" y="9359"/>
                  </a:lnTo>
                  <a:lnTo>
                    <a:pt x="164312" y="18707"/>
                  </a:lnTo>
                </a:path>
                <a:path extrusionOk="0" h="85089" w="389889">
                  <a:moveTo>
                    <a:pt x="164312" y="0"/>
                  </a:moveTo>
                  <a:lnTo>
                    <a:pt x="173697" y="9359"/>
                  </a:lnTo>
                  <a:lnTo>
                    <a:pt x="183070" y="18707"/>
                  </a:lnTo>
                </a:path>
                <a:path extrusionOk="0" h="85089" w="389889">
                  <a:moveTo>
                    <a:pt x="142125" y="0"/>
                  </a:moveTo>
                  <a:lnTo>
                    <a:pt x="132753" y="9359"/>
                  </a:lnTo>
                  <a:lnTo>
                    <a:pt x="123367" y="18707"/>
                  </a:lnTo>
                </a:path>
                <a:path extrusionOk="0" h="85089" w="389889">
                  <a:moveTo>
                    <a:pt x="123367" y="0"/>
                  </a:moveTo>
                  <a:lnTo>
                    <a:pt x="132753" y="9359"/>
                  </a:lnTo>
                  <a:lnTo>
                    <a:pt x="142125" y="18707"/>
                  </a:lnTo>
                </a:path>
                <a:path extrusionOk="0" h="85089" w="389889">
                  <a:moveTo>
                    <a:pt x="264985" y="0"/>
                  </a:moveTo>
                  <a:lnTo>
                    <a:pt x="255612" y="9359"/>
                  </a:lnTo>
                  <a:lnTo>
                    <a:pt x="246227" y="18707"/>
                  </a:lnTo>
                </a:path>
                <a:path extrusionOk="0" h="85089" w="389889">
                  <a:moveTo>
                    <a:pt x="246227" y="0"/>
                  </a:moveTo>
                  <a:lnTo>
                    <a:pt x="255612" y="9359"/>
                  </a:lnTo>
                  <a:lnTo>
                    <a:pt x="264985" y="18707"/>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273" name="Google Shape;1273;p20"/>
          <p:cNvPicPr preferRelativeResize="0"/>
          <p:nvPr/>
        </p:nvPicPr>
        <p:blipFill rotWithShape="1">
          <a:blip r:embed="rId15">
            <a:alphaModFix/>
          </a:blip>
          <a:srcRect b="0" l="0" r="0" t="0"/>
          <a:stretch/>
        </p:blipFill>
        <p:spPr>
          <a:xfrm>
            <a:off x="2353081" y="4501579"/>
            <a:ext cx="387832" cy="307848"/>
          </a:xfrm>
          <a:prstGeom prst="rect">
            <a:avLst/>
          </a:prstGeom>
          <a:noFill/>
          <a:ln>
            <a:noFill/>
          </a:ln>
        </p:spPr>
      </p:pic>
      <p:grpSp>
        <p:nvGrpSpPr>
          <p:cNvPr id="1274" name="Google Shape;1274;p20"/>
          <p:cNvGrpSpPr/>
          <p:nvPr/>
        </p:nvGrpSpPr>
        <p:grpSpPr>
          <a:xfrm>
            <a:off x="2385594" y="3645757"/>
            <a:ext cx="386366" cy="312143"/>
            <a:chOff x="2385594" y="3645757"/>
            <a:chExt cx="386366" cy="312143"/>
          </a:xfrm>
        </p:grpSpPr>
        <p:pic>
          <p:nvPicPr>
            <p:cNvPr id="1275" name="Google Shape;1275;p20"/>
            <p:cNvPicPr preferRelativeResize="0"/>
            <p:nvPr/>
          </p:nvPicPr>
          <p:blipFill rotWithShape="1">
            <a:blip r:embed="rId16">
              <a:alphaModFix/>
            </a:blip>
            <a:srcRect b="0" l="0" r="0" t="0"/>
            <a:stretch/>
          </p:blipFill>
          <p:spPr>
            <a:xfrm>
              <a:off x="2598792" y="3652051"/>
              <a:ext cx="102590" cy="88315"/>
            </a:xfrm>
            <a:prstGeom prst="rect">
              <a:avLst/>
            </a:prstGeom>
            <a:noFill/>
            <a:ln>
              <a:noFill/>
            </a:ln>
          </p:spPr>
        </p:pic>
        <p:pic>
          <p:nvPicPr>
            <p:cNvPr id="1276" name="Google Shape;1276;p20"/>
            <p:cNvPicPr preferRelativeResize="0"/>
            <p:nvPr/>
          </p:nvPicPr>
          <p:blipFill rotWithShape="1">
            <a:blip r:embed="rId17">
              <a:alphaModFix/>
            </a:blip>
            <a:srcRect b="0" l="0" r="0" t="0"/>
            <a:stretch/>
          </p:blipFill>
          <p:spPr>
            <a:xfrm>
              <a:off x="2510367" y="3761905"/>
              <a:ext cx="102590" cy="88315"/>
            </a:xfrm>
            <a:prstGeom prst="rect">
              <a:avLst/>
            </a:prstGeom>
            <a:noFill/>
            <a:ln>
              <a:noFill/>
            </a:ln>
          </p:spPr>
        </p:pic>
        <p:sp>
          <p:nvSpPr>
            <p:cNvPr id="1277" name="Google Shape;1277;p20"/>
            <p:cNvSpPr/>
            <p:nvPr/>
          </p:nvSpPr>
          <p:spPr>
            <a:xfrm>
              <a:off x="2385594" y="3698821"/>
              <a:ext cx="300990" cy="259079"/>
            </a:xfrm>
            <a:custGeom>
              <a:rect b="b" l="l" r="r" t="t"/>
              <a:pathLst>
                <a:path extrusionOk="0" h="259079" w="300989">
                  <a:moveTo>
                    <a:pt x="300456" y="174755"/>
                  </a:moveTo>
                  <a:lnTo>
                    <a:pt x="300456" y="232146"/>
                  </a:lnTo>
                  <a:lnTo>
                    <a:pt x="260579" y="223627"/>
                  </a:lnTo>
                  <a:lnTo>
                    <a:pt x="222165" y="220478"/>
                  </a:lnTo>
                  <a:lnTo>
                    <a:pt x="185340" y="223163"/>
                  </a:lnTo>
                  <a:lnTo>
                    <a:pt x="150228" y="232146"/>
                  </a:lnTo>
                  <a:lnTo>
                    <a:pt x="110356" y="223627"/>
                  </a:lnTo>
                  <a:lnTo>
                    <a:pt x="71942" y="220478"/>
                  </a:lnTo>
                  <a:lnTo>
                    <a:pt x="35113" y="223163"/>
                  </a:lnTo>
                  <a:lnTo>
                    <a:pt x="0" y="232146"/>
                  </a:lnTo>
                  <a:lnTo>
                    <a:pt x="0" y="19535"/>
                  </a:lnTo>
                  <a:lnTo>
                    <a:pt x="33679" y="5233"/>
                  </a:lnTo>
                  <a:lnTo>
                    <a:pt x="70308" y="0"/>
                  </a:lnTo>
                  <a:lnTo>
                    <a:pt x="109340" y="4533"/>
                  </a:lnTo>
                  <a:lnTo>
                    <a:pt x="150228" y="19535"/>
                  </a:lnTo>
                </a:path>
                <a:path extrusionOk="0" h="259079" w="300989">
                  <a:moveTo>
                    <a:pt x="0" y="232146"/>
                  </a:moveTo>
                  <a:lnTo>
                    <a:pt x="15582" y="257076"/>
                  </a:lnTo>
                  <a:lnTo>
                    <a:pt x="26862" y="251315"/>
                  </a:lnTo>
                  <a:lnTo>
                    <a:pt x="57292" y="245722"/>
                  </a:lnTo>
                  <a:lnTo>
                    <a:pt x="100529" y="245807"/>
                  </a:lnTo>
                  <a:lnTo>
                    <a:pt x="150228" y="257076"/>
                  </a:lnTo>
                  <a:lnTo>
                    <a:pt x="169672" y="252111"/>
                  </a:lnTo>
                  <a:lnTo>
                    <a:pt x="206457" y="248815"/>
                  </a:lnTo>
                  <a:lnTo>
                    <a:pt x="248719" y="250014"/>
                  </a:lnTo>
                  <a:lnTo>
                    <a:pt x="284594" y="258537"/>
                  </a:lnTo>
                  <a:lnTo>
                    <a:pt x="300456" y="232146"/>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8" name="Google Shape;1278;p20"/>
            <p:cNvPicPr preferRelativeResize="0"/>
            <p:nvPr/>
          </p:nvPicPr>
          <p:blipFill rotWithShape="1">
            <a:blip r:embed="rId18">
              <a:alphaModFix/>
            </a:blip>
            <a:srcRect b="0" l="0" r="0" t="0"/>
            <a:stretch/>
          </p:blipFill>
          <p:spPr>
            <a:xfrm>
              <a:off x="2507867" y="3645757"/>
              <a:ext cx="264093" cy="306254"/>
            </a:xfrm>
            <a:prstGeom prst="rect">
              <a:avLst/>
            </a:prstGeom>
            <a:noFill/>
            <a:ln>
              <a:noFill/>
            </a:ln>
          </p:spPr>
        </p:pic>
      </p:grpSp>
      <p:grpSp>
        <p:nvGrpSpPr>
          <p:cNvPr id="1279" name="Google Shape;1279;p20"/>
          <p:cNvGrpSpPr/>
          <p:nvPr/>
        </p:nvGrpSpPr>
        <p:grpSpPr>
          <a:xfrm>
            <a:off x="2379525" y="6144009"/>
            <a:ext cx="362989" cy="386228"/>
            <a:chOff x="2379525" y="6144009"/>
            <a:chExt cx="362989" cy="386228"/>
          </a:xfrm>
        </p:grpSpPr>
        <p:pic>
          <p:nvPicPr>
            <p:cNvPr id="1280" name="Google Shape;1280;p20"/>
            <p:cNvPicPr preferRelativeResize="0"/>
            <p:nvPr/>
          </p:nvPicPr>
          <p:blipFill rotWithShape="1">
            <a:blip r:embed="rId19">
              <a:alphaModFix/>
            </a:blip>
            <a:srcRect b="0" l="0" r="0" t="0"/>
            <a:stretch/>
          </p:blipFill>
          <p:spPr>
            <a:xfrm>
              <a:off x="2398661" y="6267729"/>
              <a:ext cx="306006" cy="262508"/>
            </a:xfrm>
            <a:prstGeom prst="rect">
              <a:avLst/>
            </a:prstGeom>
            <a:noFill/>
            <a:ln>
              <a:noFill/>
            </a:ln>
          </p:spPr>
        </p:pic>
        <p:pic>
          <p:nvPicPr>
            <p:cNvPr id="1281" name="Google Shape;1281;p20"/>
            <p:cNvPicPr preferRelativeResize="0"/>
            <p:nvPr/>
          </p:nvPicPr>
          <p:blipFill rotWithShape="1">
            <a:blip r:embed="rId20">
              <a:alphaModFix/>
            </a:blip>
            <a:srcRect b="0" l="0" r="0" t="0"/>
            <a:stretch/>
          </p:blipFill>
          <p:spPr>
            <a:xfrm>
              <a:off x="2379525" y="6144009"/>
              <a:ext cx="101447" cy="101460"/>
            </a:xfrm>
            <a:prstGeom prst="rect">
              <a:avLst/>
            </a:prstGeom>
            <a:noFill/>
            <a:ln>
              <a:noFill/>
            </a:ln>
          </p:spPr>
        </p:pic>
        <p:pic>
          <p:nvPicPr>
            <p:cNvPr id="1282" name="Google Shape;1282;p20"/>
            <p:cNvPicPr preferRelativeResize="0"/>
            <p:nvPr/>
          </p:nvPicPr>
          <p:blipFill rotWithShape="1">
            <a:blip r:embed="rId21">
              <a:alphaModFix/>
            </a:blip>
            <a:srcRect b="0" l="0" r="0" t="0"/>
            <a:stretch/>
          </p:blipFill>
          <p:spPr>
            <a:xfrm>
              <a:off x="2641067" y="6144009"/>
              <a:ext cx="101447" cy="101460"/>
            </a:xfrm>
            <a:prstGeom prst="rect">
              <a:avLst/>
            </a:prstGeom>
            <a:noFill/>
            <a:ln>
              <a:noFill/>
            </a:ln>
          </p:spPr>
        </p:pic>
        <p:pic>
          <p:nvPicPr>
            <p:cNvPr id="1283" name="Google Shape;1283;p20"/>
            <p:cNvPicPr preferRelativeResize="0"/>
            <p:nvPr/>
          </p:nvPicPr>
          <p:blipFill rotWithShape="1">
            <a:blip r:embed="rId22">
              <a:alphaModFix/>
            </a:blip>
            <a:srcRect b="0" l="0" r="0" t="0"/>
            <a:stretch/>
          </p:blipFill>
          <p:spPr>
            <a:xfrm>
              <a:off x="2510297" y="6144009"/>
              <a:ext cx="101447" cy="101460"/>
            </a:xfrm>
            <a:prstGeom prst="rect">
              <a:avLst/>
            </a:prstGeom>
            <a:noFill/>
            <a:ln>
              <a:noFill/>
            </a:ln>
          </p:spPr>
        </p:pic>
      </p:grpSp>
      <p:sp>
        <p:nvSpPr>
          <p:cNvPr id="1284" name="Google Shape;1284;p2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20</a:t>
            </a:r>
            <a:endParaRPr sz="900">
              <a:latin typeface="Malgun Gothic"/>
              <a:ea typeface="Malgun Gothic"/>
              <a:cs typeface="Malgun Gothic"/>
              <a:sym typeface="Malgun Gothic"/>
            </a:endParaRPr>
          </a:p>
        </p:txBody>
      </p:sp>
      <p:pic>
        <p:nvPicPr>
          <p:cNvPr id="1285" name="Google Shape;1285;p20"/>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1286" name="Google Shape;1286;p20"/>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1287" name="Google Shape;1287;p20"/>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1288" name="Google Shape;1288;p20"/>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1289" name="Google Shape;1289;p2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3" name="Shape 1293"/>
        <p:cNvGrpSpPr/>
        <p:nvPr/>
      </p:nvGrpSpPr>
      <p:grpSpPr>
        <a:xfrm>
          <a:off x="0" y="0"/>
          <a:ext cx="0" cy="0"/>
          <a:chOff x="0" y="0"/>
          <a:chExt cx="0" cy="0"/>
        </a:xfrm>
      </p:grpSpPr>
      <p:graphicFrame>
        <p:nvGraphicFramePr>
          <p:cNvPr id="1294" name="Google Shape;1294;p2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10">
                            <a:extLst>
                              <a:ext uri="{A12FA001-AC4F-418D-AE19-62706E023703}">
                                <ahyp:hlinkClr val="tx"/>
                              </a:ext>
                            </a:extLst>
                          </a:hlinkClick>
                        </a:rPr>
                        <a:t>중대 이슈 관리 방식</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0" marR="497205"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2023 ESG Highlights</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295" name="Google Shape;1295;p21"/>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중대 이슈 관리 방식</a:t>
            </a:r>
            <a:endParaRPr/>
          </a:p>
        </p:txBody>
      </p:sp>
      <p:pic>
        <p:nvPicPr>
          <p:cNvPr id="1296" name="Google Shape;1296;p21"/>
          <p:cNvPicPr preferRelativeResize="0"/>
          <p:nvPr/>
        </p:nvPicPr>
        <p:blipFill rotWithShape="1">
          <a:blip r:embed="rId13">
            <a:alphaModFix/>
          </a:blip>
          <a:srcRect b="0" l="0" r="0" t="0"/>
          <a:stretch/>
        </p:blipFill>
        <p:spPr>
          <a:xfrm>
            <a:off x="5524557" y="3911415"/>
            <a:ext cx="79375" cy="69850"/>
          </a:xfrm>
          <a:prstGeom prst="rect">
            <a:avLst/>
          </a:prstGeom>
          <a:noFill/>
          <a:ln>
            <a:noFill/>
          </a:ln>
        </p:spPr>
      </p:pic>
      <p:pic>
        <p:nvPicPr>
          <p:cNvPr id="1297" name="Google Shape;1297;p21"/>
          <p:cNvPicPr preferRelativeResize="0"/>
          <p:nvPr/>
        </p:nvPicPr>
        <p:blipFill rotWithShape="1">
          <a:blip r:embed="rId13">
            <a:alphaModFix/>
          </a:blip>
          <a:srcRect b="0" l="0" r="0" t="0"/>
          <a:stretch/>
        </p:blipFill>
        <p:spPr>
          <a:xfrm>
            <a:off x="4200106" y="4190815"/>
            <a:ext cx="79375" cy="69850"/>
          </a:xfrm>
          <a:prstGeom prst="rect">
            <a:avLst/>
          </a:prstGeom>
          <a:noFill/>
          <a:ln>
            <a:noFill/>
          </a:ln>
        </p:spPr>
      </p:pic>
      <p:pic>
        <p:nvPicPr>
          <p:cNvPr id="1298" name="Google Shape;1298;p21"/>
          <p:cNvPicPr preferRelativeResize="0"/>
          <p:nvPr/>
        </p:nvPicPr>
        <p:blipFill rotWithShape="1">
          <a:blip r:embed="rId13">
            <a:alphaModFix/>
          </a:blip>
          <a:srcRect b="0" l="0" r="0" t="0"/>
          <a:stretch/>
        </p:blipFill>
        <p:spPr>
          <a:xfrm>
            <a:off x="4038943" y="5419115"/>
            <a:ext cx="79375" cy="69850"/>
          </a:xfrm>
          <a:prstGeom prst="rect">
            <a:avLst/>
          </a:prstGeom>
          <a:noFill/>
          <a:ln>
            <a:noFill/>
          </a:ln>
        </p:spPr>
      </p:pic>
      <p:pic>
        <p:nvPicPr>
          <p:cNvPr id="1299" name="Google Shape;1299;p21"/>
          <p:cNvPicPr preferRelativeResize="0"/>
          <p:nvPr/>
        </p:nvPicPr>
        <p:blipFill rotWithShape="1">
          <a:blip r:embed="rId13">
            <a:alphaModFix/>
          </a:blip>
          <a:srcRect b="0" l="0" r="0" t="0"/>
          <a:stretch/>
        </p:blipFill>
        <p:spPr>
          <a:xfrm>
            <a:off x="5179085" y="5419115"/>
            <a:ext cx="79375" cy="69850"/>
          </a:xfrm>
          <a:prstGeom prst="rect">
            <a:avLst/>
          </a:prstGeom>
          <a:noFill/>
          <a:ln>
            <a:noFill/>
          </a:ln>
        </p:spPr>
      </p:pic>
      <p:pic>
        <p:nvPicPr>
          <p:cNvPr id="1300" name="Google Shape;1300;p21"/>
          <p:cNvPicPr preferRelativeResize="0"/>
          <p:nvPr/>
        </p:nvPicPr>
        <p:blipFill rotWithShape="1">
          <a:blip r:embed="rId13">
            <a:alphaModFix/>
          </a:blip>
          <a:srcRect b="0" l="0" r="0" t="0"/>
          <a:stretch/>
        </p:blipFill>
        <p:spPr>
          <a:xfrm>
            <a:off x="4464996" y="5698515"/>
            <a:ext cx="79375" cy="69850"/>
          </a:xfrm>
          <a:prstGeom prst="rect">
            <a:avLst/>
          </a:prstGeom>
          <a:noFill/>
          <a:ln>
            <a:noFill/>
          </a:ln>
        </p:spPr>
      </p:pic>
      <p:graphicFrame>
        <p:nvGraphicFramePr>
          <p:cNvPr id="1301" name="Google Shape;1301;p21"/>
          <p:cNvGraphicFramePr/>
          <p:nvPr/>
        </p:nvGraphicFramePr>
        <p:xfrm>
          <a:off x="2340297" y="1631480"/>
          <a:ext cx="3000000" cy="3000000"/>
        </p:xfrm>
        <a:graphic>
          <a:graphicData uri="http://schemas.openxmlformats.org/drawingml/2006/table">
            <a:tbl>
              <a:tblPr bandRow="1" firstRow="1">
                <a:noFill/>
                <a:tableStyleId>{C31ADFB9-D814-4208-886B-9652E2F75FA4}</a:tableStyleId>
              </a:tblPr>
              <a:tblGrid>
                <a:gridCol w="936000"/>
                <a:gridCol w="72400"/>
                <a:gridCol w="3384550"/>
                <a:gridCol w="72400"/>
                <a:gridCol w="1728475"/>
                <a:gridCol w="72400"/>
                <a:gridCol w="1692275"/>
              </a:tblGrid>
              <a:tr h="1498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58595B"/>
                      </a:solidFill>
                      <a:prstDash val="dot"/>
                      <a:round/>
                      <a:headEnd len="sm" w="sm" type="none"/>
                      <a:tailEnd len="sm" w="sm" type="none"/>
                    </a:lnT>
                    <a:lnB cap="flat" cmpd="sng" w="9525">
                      <a:solidFill>
                        <a:srgbClr val="6F5DCF"/>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중대이슈</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Context &amp; Our Approach</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주요 활동 및 성과</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핵심 성과 지표 및 목표</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1367800">
                <a:tc>
                  <a:txBody>
                    <a:bodyPr/>
                    <a:lstStyle/>
                    <a:p>
                      <a:pPr indent="0" lvl="0" marL="0" marR="0" rtl="0" algn="l">
                        <a:lnSpc>
                          <a:spcPct val="100000"/>
                        </a:lnSpc>
                        <a:spcBef>
                          <a:spcPts val="0"/>
                        </a:spcBef>
                        <a:spcAft>
                          <a:spcPts val="0"/>
                        </a:spcAft>
                        <a:buNone/>
                      </a:pPr>
                      <a:r>
                        <a:t/>
                      </a:r>
                      <a:endParaRPr sz="850" u="none" cap="none" strike="noStrike">
                        <a:latin typeface="Times New Roman"/>
                        <a:ea typeface="Times New Roman"/>
                        <a:cs typeface="Times New Roman"/>
                        <a:sym typeface="Times New Roman"/>
                      </a:endParaRPr>
                    </a:p>
                    <a:p>
                      <a:pPr indent="0" lvl="0" marL="171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디지털 금융 강화</a:t>
                      </a:r>
                      <a:endParaRPr sz="700" u="none" cap="none" strike="noStrike">
                        <a:latin typeface="Arial"/>
                        <a:ea typeface="Arial"/>
                        <a:cs typeface="Arial"/>
                        <a:sym typeface="Arial"/>
                      </a:endParaRPr>
                    </a:p>
                  </a:txBody>
                  <a:tcPr marT="190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19748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디지털 기술의 발전은 보험 산업의 혁신과 지속 가능한 성장을 촉진하는 주요 동력이 되고 있습니다. 생명보험사는 디지털 금융 강화를 통해 고객의 서비스 이용 편의성을 높이고, 비용을 절감해 효율성을 제고할 수 있습니다.</a:t>
                      </a:r>
                      <a:endParaRPr sz="650" u="none" cap="none" strike="noStrike">
                        <a:latin typeface="Arial"/>
                        <a:ea typeface="Arial"/>
                        <a:cs typeface="Arial"/>
                        <a:sym typeface="Arial"/>
                      </a:endParaRPr>
                    </a:p>
                    <a:p>
                      <a:pPr indent="0" lvl="0" marL="0" marR="28130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신한라이프는 고객, 설계사, 임직원이 안정적인 디지털 금융 서비스를 이용할 수 있도록 2023년 디지털혁신그룹과 ICT그룹을 통합하여 DX(Digital eXperience) 그룹을 신설하였습니다. 보험 가입부터 유지, 심사 및 지급까지 디지털 기반 솔루션을 통해 고객 맞춤형 금융 서비스를 제공하고 있습니다.</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850" u="none" cap="none" strike="noStrike">
                        <a:latin typeface="Times New Roman"/>
                        <a:ea typeface="Times New Roman"/>
                        <a:cs typeface="Times New Roman"/>
                        <a:sym typeface="Times New Roman"/>
                      </a:endParaRPr>
                    </a:p>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DX(Digital eXperience)그룹 신설</a:t>
                      </a:r>
                      <a:endParaRPr sz="650" u="none" cap="none" strike="noStrike">
                        <a:latin typeface="Arial"/>
                        <a:ea typeface="Arial"/>
                        <a:cs typeface="Arial"/>
                        <a:sym typeface="Arial"/>
                      </a:endParaRPr>
                    </a:p>
                    <a:p>
                      <a:pPr indent="-41275" lvl="0" marL="116204" marR="16446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전자증명서 발급이 가능한 전자문서지갑 서비스 구현</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자동 선심사 시스템 ‘S-PRO’ 오픈</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마이데이터 기반 맞춤형 금융서비스 제공</a:t>
                      </a:r>
                      <a:endParaRPr sz="650" u="none" cap="none" strike="noStrike">
                        <a:latin typeface="Arial"/>
                        <a:ea typeface="Arial"/>
                        <a:cs typeface="Arial"/>
                        <a:sym typeface="Arial"/>
                      </a:endParaRPr>
                    </a:p>
                    <a:p>
                      <a:pPr indent="-41275" lvl="0" marL="116204" marR="302260"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인공지능 기반 보험금 지급 서비스인 S-PASS(Smart Claims Pass) 운영</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3대 서류 디지털 전달률 82.7%</a:t>
                      </a:r>
                      <a:endParaRPr sz="650" u="none" cap="none" strike="noStrike">
                        <a:latin typeface="Arial"/>
                        <a:ea typeface="Arial"/>
                        <a:cs typeface="Arial"/>
                        <a:sym typeface="Arial"/>
                      </a:endParaRPr>
                    </a:p>
                  </a:txBody>
                  <a:tcPr marT="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850" u="none" cap="none" strike="noStrike">
                        <a:latin typeface="Times New Roman"/>
                        <a:ea typeface="Times New Roman"/>
                        <a:cs typeface="Times New Roman"/>
                        <a:sym typeface="Times New Roman"/>
                      </a:endParaRPr>
                    </a:p>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전략적 비용 절감액</a:t>
                      </a:r>
                      <a:r>
                        <a:rPr b="0" baseline="30000" lang="en-US" sz="525" u="none" cap="none" strike="noStrike">
                          <a:solidFill>
                            <a:srgbClr val="58595B"/>
                          </a:solidFill>
                          <a:latin typeface="Arial"/>
                          <a:ea typeface="Arial"/>
                          <a:cs typeface="Arial"/>
                          <a:sym typeface="Arial"/>
                        </a:rPr>
                        <a:t>1)</a:t>
                      </a:r>
                      <a:endParaRPr baseline="30000" sz="525"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대고객 보험앱 MAU</a:t>
                      </a:r>
                      <a:r>
                        <a:rPr b="0" baseline="30000" lang="en-US" sz="525" u="none" cap="none" strike="noStrike">
                          <a:solidFill>
                            <a:srgbClr val="58595B"/>
                          </a:solidFill>
                          <a:latin typeface="Arial"/>
                          <a:ea typeface="Arial"/>
                          <a:cs typeface="Arial"/>
                          <a:sym typeface="Arial"/>
                        </a:rPr>
                        <a:t>2)</a:t>
                      </a:r>
                      <a:endParaRPr baseline="30000" sz="525"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디지털 금융 이용률</a:t>
                      </a:r>
                      <a:endParaRPr sz="650" u="none" cap="none" strike="noStrike">
                        <a:latin typeface="Arial"/>
                        <a:ea typeface="Arial"/>
                        <a:cs typeface="Arial"/>
                        <a:sym typeface="Arial"/>
                      </a:endParaRPr>
                    </a:p>
                  </a:txBody>
                  <a:tcPr marT="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1367800">
                <a:tc>
                  <a:txBody>
                    <a:bodyPr/>
                    <a:lstStyle/>
                    <a:p>
                      <a:pPr indent="0" lvl="0" marL="17145" marR="276225" rtl="0" algn="l">
                        <a:lnSpc>
                          <a:spcPct val="140500"/>
                        </a:lnSpc>
                        <a:spcBef>
                          <a:spcPts val="0"/>
                        </a:spcBef>
                        <a:spcAft>
                          <a:spcPts val="0"/>
                        </a:spcAft>
                        <a:buNone/>
                      </a:pPr>
                      <a:r>
                        <a:rPr b="0" lang="en-US" sz="700" u="none" cap="none" strike="noStrike">
                          <a:solidFill>
                            <a:srgbClr val="58595B"/>
                          </a:solidFill>
                          <a:latin typeface="Arial"/>
                          <a:ea typeface="Arial"/>
                          <a:cs typeface="Arial"/>
                          <a:sym typeface="Arial"/>
                        </a:rPr>
                        <a:t>지역사회 공헌 및 투자 확대</a:t>
                      </a:r>
                      <a:endParaRPr sz="700" u="none" cap="none" strike="noStrike">
                        <a:latin typeface="Arial"/>
                        <a:ea typeface="Arial"/>
                        <a:cs typeface="Arial"/>
                        <a:sym typeface="Arial"/>
                      </a:endParaRPr>
                    </a:p>
                  </a:txBody>
                  <a:tcPr marT="82550"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71120"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기업의 모든 활동은 지역사회 안에서 이루어지기에, 건강한 공동체 없이는 기업의 지속 가능 한 성장 또한 담보할 수 없습니다. 따라서 기업은 우리 지역사회와 더불어 성장하는 방안을 계 속해서 고민해야 합니다. 신한라이프는 사회공헌 활동 계획 수립부터 수행, 결과 취합에 이르기까지 관련 내부 규정에 근거해 사회공헌 지표를 체계적  로 관리하고 있  며,</a:t>
                      </a:r>
                      <a:endParaRPr sz="650" u="none" cap="none" strike="noStrike">
                        <a:latin typeface="Arial"/>
                        <a:ea typeface="Arial"/>
                        <a:cs typeface="Arial"/>
                        <a:sym typeface="Arial"/>
                      </a:endParaRPr>
                    </a:p>
                    <a:p>
                      <a:pPr indent="0" lvl="0" marL="0" marR="531495"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ESG Value Index 등의 지표를 활용해 사업성과를 정량적·정성적 로 분석하여 지역사회에 가장 효과적  로 공헌할 수 있는 방안을 꾸준히 모색하고 있습니다.</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40576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지역사회 상생 및 탄소배출저감을 위한 임직원 참여 캠페인 시행</a:t>
                      </a:r>
                      <a:endParaRPr sz="650" u="none" cap="none" strike="noStrike">
                        <a:latin typeface="Arial"/>
                        <a:ea typeface="Arial"/>
                        <a:cs typeface="Arial"/>
                        <a:sym typeface="Arial"/>
                      </a:endParaRPr>
                    </a:p>
                    <a:p>
                      <a:pPr indent="-41275" lvl="0" marL="116204" marR="486409"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금융이해력 향상을 위한 수혜자별 맟춤형 금융교육 전개</a:t>
                      </a:r>
                      <a:endParaRPr sz="650" u="none" cap="none" strike="noStrike">
                        <a:latin typeface="Arial"/>
                        <a:ea typeface="Arial"/>
                        <a:cs typeface="Arial"/>
                        <a:sym typeface="Arial"/>
                      </a:endParaRPr>
                    </a:p>
                    <a:p>
                      <a:pPr indent="-41275" lvl="0" marL="116204" marR="284480"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장애인·환아·노인의 건강한 삶을 위한 정기 후원</a:t>
                      </a:r>
                      <a:endParaRPr sz="650" u="none" cap="none" strike="noStrike">
                        <a:latin typeface="Arial"/>
                        <a:ea typeface="Arial"/>
                        <a:cs typeface="Arial"/>
                        <a:sym typeface="Arial"/>
                      </a:endParaRPr>
                    </a:p>
                    <a:p>
                      <a:pPr indent="-41275" lvl="0" marL="116204" marR="53276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신한라이프빛나는재단을 통한 아동 및 청소년 지원</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17970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신한 ESG Value Index를 활용해 ESG 활동 효과를 화폐가치로 측정 및 관리</a:t>
                      </a:r>
                      <a:endParaRPr sz="650" u="none" cap="none" strike="noStrike">
                        <a:latin typeface="Arial"/>
                        <a:ea typeface="Arial"/>
                        <a:cs typeface="Arial"/>
                        <a:sym typeface="Arial"/>
                      </a:endParaRPr>
                    </a:p>
                    <a:p>
                      <a:pPr indent="-41275" lvl="0" marL="116204" marR="31559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UN 지속가능발전목표(SDGs) 기반 환경 및 사회적 책임 활동 추진</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r h="1511925">
                <a:tc>
                  <a:txBody>
                    <a:bodyPr/>
                    <a:lstStyle/>
                    <a:p>
                      <a:pPr indent="0" lvl="0" marL="0" marR="0" rtl="0" algn="l">
                        <a:lnSpc>
                          <a:spcPct val="100000"/>
                        </a:lnSpc>
                        <a:spcBef>
                          <a:spcPts val="0"/>
                        </a:spcBef>
                        <a:spcAft>
                          <a:spcPts val="0"/>
                        </a:spcAft>
                        <a:buNone/>
                      </a:pPr>
                      <a:r>
                        <a:t/>
                      </a:r>
                      <a:endParaRPr sz="850" u="none" cap="none" strike="noStrike">
                        <a:latin typeface="Times New Roman"/>
                        <a:ea typeface="Times New Roman"/>
                        <a:cs typeface="Times New Roman"/>
                        <a:sym typeface="Times New Roman"/>
                      </a:endParaRPr>
                    </a:p>
                    <a:p>
                      <a:pPr indent="0" lvl="0" marL="171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친환경 경영 및 활동</a:t>
                      </a:r>
                      <a:endParaRPr sz="700" u="none" cap="none" strike="noStrike">
                        <a:latin typeface="Arial"/>
                        <a:ea typeface="Arial"/>
                        <a:cs typeface="Arial"/>
                        <a:sym typeface="Arial"/>
                      </a:endParaRPr>
                    </a:p>
                  </a:txBody>
                  <a:tcPr marT="1900"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116839" rtl="0" algn="l">
                        <a:lnSpc>
                          <a:spcPct val="141000"/>
                        </a:lnSpc>
                        <a:spcBef>
                          <a:spcPts val="0"/>
                        </a:spcBef>
                        <a:spcAft>
                          <a:spcPts val="0"/>
                        </a:spcAft>
                        <a:buNone/>
                      </a:pPr>
                      <a:r>
                        <a:rPr b="0" lang="en-US" sz="650" u="none" cap="none" strike="noStrike">
                          <a:solidFill>
                            <a:srgbClr val="58595B"/>
                          </a:solidFill>
                          <a:latin typeface="Arial"/>
                          <a:ea typeface="Arial"/>
                          <a:cs typeface="Arial"/>
                          <a:sym typeface="Arial"/>
                        </a:rPr>
                        <a:t>환경 이슈의 중요도가 높아짐에 따라 친환경 경영은 사회적 책임 경영 차원의 필수 사항  로 고려되고 있습니다. 이런 차원에서 기업은 회사의 모든 업무 과정상에서 환경에 영향을 미칠 수 있는 상품 및 서비스에 대해 위험요소를 파악하고 평가하는 환경경영시스템을 운영해야 합니다. 신한라이프는 친환경 경영을 위해 환경경영방침을 제정하고 「ISO 14001:2015」의 표준 시스템을 바탕  로 환경경영 절차를 내부 규정  로 명문화하여 환경경영체계를 구축하였습니다. 또한 그룹의 Zero Carbon Drive 목표 아래, 자산의 금융배출량 및 집약도를 모니터링 관리하고 있  며 환경사회 위험을 상시 관리하며 환경경영을 실천하고 있습니다.</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41275" lvl="0" marL="116204" marR="16700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재생에너지 및 자원순환 등 친환경기업 투자(신한그린에너지성장동력 1호, 일본 태양광발전 PF 등)</a:t>
                      </a:r>
                      <a:endParaRPr sz="650" u="none" cap="none" strike="noStrike">
                        <a:latin typeface="Arial"/>
                        <a:ea typeface="Arial"/>
                        <a:cs typeface="Arial"/>
                        <a:sym typeface="Arial"/>
                      </a:endParaRPr>
                    </a:p>
                    <a:p>
                      <a:pPr indent="-41275" lvl="0" marL="116204" marR="301625"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그룹 「RE100」이행, 내부 탄소배출량 감축 상쇄 활동 이행</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친환경 업무 프로세스 개선</a:t>
                      </a:r>
                      <a:endParaRPr sz="650" u="none" cap="none" strike="noStrike">
                        <a:latin typeface="Arial"/>
                        <a:ea typeface="Arial"/>
                        <a:cs typeface="Arial"/>
                        <a:sym typeface="Arial"/>
                      </a:endParaRPr>
                    </a:p>
                    <a:p>
                      <a:pPr indent="0" lvl="0" marL="116204" marR="0" rtl="0" algn="l">
                        <a:lnSpc>
                          <a:spcPct val="100000"/>
                        </a:lnSpc>
                        <a:spcBef>
                          <a:spcPts val="320"/>
                        </a:spcBef>
                        <a:spcAft>
                          <a:spcPts val="0"/>
                        </a:spcAft>
                        <a:buNone/>
                      </a:pPr>
                      <a:r>
                        <a:rPr b="0" lang="en-US" sz="650" u="none" cap="none" strike="noStrike">
                          <a:solidFill>
                            <a:srgbClr val="58595B"/>
                          </a:solidFill>
                          <a:latin typeface="Arial"/>
                          <a:ea typeface="Arial"/>
                          <a:cs typeface="Arial"/>
                          <a:sym typeface="Arial"/>
                        </a:rPr>
                        <a:t>(청약 3대서류 및 안내장 모바일 발송 등)</a:t>
                      </a:r>
                      <a:endParaRPr sz="650" u="none" cap="none" strike="noStrike">
                        <a:latin typeface="Arial"/>
                        <a:ea typeface="Arial"/>
                        <a:cs typeface="Arial"/>
                        <a:sym typeface="Arial"/>
                      </a:endParaRPr>
                    </a:p>
                    <a:p>
                      <a:pPr indent="-41275" lvl="0" marL="116204" marR="647700" rtl="0" algn="l">
                        <a:lnSpc>
                          <a:spcPct val="141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임직원 참여 프로그램 운영 (걸음기부 캠페인 등)</a:t>
                      </a:r>
                      <a:endParaRPr sz="650" u="none" cap="none" strike="noStrike">
                        <a:latin typeface="Arial"/>
                        <a:ea typeface="Arial"/>
                        <a:cs typeface="Arial"/>
                        <a:sym typeface="Arial"/>
                      </a:endParaRPr>
                    </a:p>
                  </a:txBody>
                  <a:tcPr marT="89525" marB="0" marR="0" marL="0">
                    <a:lnT cap="flat" cmpd="sng" w="9525">
                      <a:solidFill>
                        <a:srgbClr val="6F5DC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50" u="none" cap="none" strike="noStrike">
                        <a:latin typeface="Times New Roman"/>
                        <a:ea typeface="Times New Roman"/>
                        <a:cs typeface="Times New Roman"/>
                        <a:sym typeface="Times New Roman"/>
                      </a:endParaRPr>
                    </a:p>
                    <a:p>
                      <a:pPr indent="-41275" lvl="0" marL="116204"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친환경 금융 신규 실적 확대</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금융배출량 및 집약도 관리</a:t>
                      </a:r>
                      <a:endParaRPr sz="650" u="none" cap="none" strike="noStrike">
                        <a:latin typeface="Arial"/>
                        <a:ea typeface="Arial"/>
                        <a:cs typeface="Arial"/>
                        <a:sym typeface="Arial"/>
                      </a:endParaRPr>
                    </a:p>
                    <a:p>
                      <a:pPr indent="-41275" lvl="0" marL="116204" marR="0" rtl="0" algn="l">
                        <a:lnSpc>
                          <a:spcPct val="100000"/>
                        </a:lnSpc>
                        <a:spcBef>
                          <a:spcPts val="3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내부 탄소배출량 관리</a:t>
                      </a:r>
                      <a:endParaRPr sz="650" u="none" cap="none" strike="noStrike">
                        <a:latin typeface="Arial"/>
                        <a:ea typeface="Arial"/>
                        <a:cs typeface="Arial"/>
                        <a:sym typeface="Arial"/>
                      </a:endParaRPr>
                    </a:p>
                  </a:txBody>
                  <a:tcPr marT="57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tcPr>
                </a:tc>
              </a:tr>
            </a:tbl>
          </a:graphicData>
        </a:graphic>
      </p:graphicFrame>
      <p:sp>
        <p:nvSpPr>
          <p:cNvPr id="1302" name="Google Shape;1302;p21"/>
          <p:cNvSpPr/>
          <p:nvPr/>
        </p:nvSpPr>
        <p:spPr>
          <a:xfrm>
            <a:off x="2340000" y="6229585"/>
            <a:ext cx="936625" cy="0"/>
          </a:xfrm>
          <a:custGeom>
            <a:rect b="b" l="l" r="r" t="t"/>
            <a:pathLst>
              <a:path extrusionOk="0" h="120000" w="936625">
                <a:moveTo>
                  <a:pt x="0" y="0"/>
                </a:moveTo>
                <a:lnTo>
                  <a:pt x="936002"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3" name="Google Shape;1303;p21"/>
          <p:cNvSpPr/>
          <p:nvPr/>
        </p:nvSpPr>
        <p:spPr>
          <a:xfrm>
            <a:off x="3347999" y="6229585"/>
            <a:ext cx="3384550" cy="0"/>
          </a:xfrm>
          <a:custGeom>
            <a:rect b="b" l="l" r="r" t="t"/>
            <a:pathLst>
              <a:path extrusionOk="0" h="120000" w="3384550">
                <a:moveTo>
                  <a:pt x="0" y="0"/>
                </a:moveTo>
                <a:lnTo>
                  <a:pt x="3384003"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4" name="Google Shape;1304;p21"/>
          <p:cNvSpPr/>
          <p:nvPr/>
        </p:nvSpPr>
        <p:spPr>
          <a:xfrm>
            <a:off x="6803999" y="6229585"/>
            <a:ext cx="1728470" cy="0"/>
          </a:xfrm>
          <a:custGeom>
            <a:rect b="b" l="l" r="r" t="t"/>
            <a:pathLst>
              <a:path extrusionOk="0" h="120000" w="1728470">
                <a:moveTo>
                  <a:pt x="0" y="0"/>
                </a:moveTo>
                <a:lnTo>
                  <a:pt x="1728000"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5" name="Google Shape;1305;p21"/>
          <p:cNvPicPr preferRelativeResize="0"/>
          <p:nvPr/>
        </p:nvPicPr>
        <p:blipFill rotWithShape="1">
          <a:blip r:embed="rId13">
            <a:alphaModFix/>
          </a:blip>
          <a:srcRect b="0" l="0" r="0" t="0"/>
          <a:stretch/>
        </p:blipFill>
        <p:spPr>
          <a:xfrm>
            <a:off x="6134919" y="3911415"/>
            <a:ext cx="79375" cy="69850"/>
          </a:xfrm>
          <a:prstGeom prst="rect">
            <a:avLst/>
          </a:prstGeom>
          <a:noFill/>
          <a:ln>
            <a:noFill/>
          </a:ln>
        </p:spPr>
      </p:pic>
      <p:pic>
        <p:nvPicPr>
          <p:cNvPr id="1306" name="Google Shape;1306;p21"/>
          <p:cNvPicPr preferRelativeResize="0"/>
          <p:nvPr/>
        </p:nvPicPr>
        <p:blipFill rotWithShape="1">
          <a:blip r:embed="rId13">
            <a:alphaModFix/>
          </a:blip>
          <a:srcRect b="0" l="0" r="0" t="0"/>
          <a:stretch/>
        </p:blipFill>
        <p:spPr>
          <a:xfrm>
            <a:off x="5686063" y="4051115"/>
            <a:ext cx="79375" cy="69850"/>
          </a:xfrm>
          <a:prstGeom prst="rect">
            <a:avLst/>
          </a:prstGeom>
          <a:noFill/>
          <a:ln>
            <a:noFill/>
          </a:ln>
        </p:spPr>
      </p:pic>
      <p:pic>
        <p:nvPicPr>
          <p:cNvPr id="1307" name="Google Shape;1307;p21"/>
          <p:cNvPicPr preferRelativeResize="0"/>
          <p:nvPr/>
        </p:nvPicPr>
        <p:blipFill rotWithShape="1">
          <a:blip r:embed="rId13">
            <a:alphaModFix/>
          </a:blip>
          <a:srcRect b="0" l="0" r="0" t="0"/>
          <a:stretch/>
        </p:blipFill>
        <p:spPr>
          <a:xfrm>
            <a:off x="6446101" y="4860315"/>
            <a:ext cx="79374" cy="69850"/>
          </a:xfrm>
          <a:prstGeom prst="rect">
            <a:avLst/>
          </a:prstGeom>
          <a:noFill/>
          <a:ln>
            <a:noFill/>
          </a:ln>
        </p:spPr>
      </p:pic>
      <p:sp>
        <p:nvSpPr>
          <p:cNvPr id="1308" name="Google Shape;1308;p21"/>
          <p:cNvSpPr txBox="1"/>
          <p:nvPr/>
        </p:nvSpPr>
        <p:spPr>
          <a:xfrm>
            <a:off x="2327299" y="1400476"/>
            <a:ext cx="165163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F5DCF"/>
                </a:solidFill>
                <a:latin typeface="Malgun Gothic"/>
                <a:ea typeface="Malgun Gothic"/>
                <a:cs typeface="Malgun Gothic"/>
                <a:sym typeface="Malgun Gothic"/>
              </a:rPr>
              <a:t>Our Priorities &amp; Approach</a:t>
            </a:r>
            <a:endParaRPr sz="950">
              <a:latin typeface="Malgun Gothic"/>
              <a:ea typeface="Malgun Gothic"/>
              <a:cs typeface="Malgun Gothic"/>
              <a:sym typeface="Malgun Gothic"/>
            </a:endParaRPr>
          </a:p>
        </p:txBody>
      </p:sp>
      <p:pic>
        <p:nvPicPr>
          <p:cNvPr id="1309" name="Google Shape;1309;p21"/>
          <p:cNvPicPr preferRelativeResize="0"/>
          <p:nvPr/>
        </p:nvPicPr>
        <p:blipFill rotWithShape="1">
          <a:blip r:embed="rId14">
            <a:alphaModFix/>
          </a:blip>
          <a:srcRect b="0" l="0" r="0" t="0"/>
          <a:stretch/>
        </p:blipFill>
        <p:spPr>
          <a:xfrm>
            <a:off x="4325756" y="6485178"/>
            <a:ext cx="79375" cy="66675"/>
          </a:xfrm>
          <a:prstGeom prst="rect">
            <a:avLst/>
          </a:prstGeom>
          <a:noFill/>
          <a:ln>
            <a:noFill/>
          </a:ln>
        </p:spPr>
      </p:pic>
      <p:sp>
        <p:nvSpPr>
          <p:cNvPr id="1310" name="Google Shape;1310;p21"/>
          <p:cNvSpPr txBox="1"/>
          <p:nvPr/>
        </p:nvSpPr>
        <p:spPr>
          <a:xfrm>
            <a:off x="2327300" y="6429299"/>
            <a:ext cx="6778625" cy="279400"/>
          </a:xfrm>
          <a:prstGeom prst="rect">
            <a:avLst/>
          </a:prstGeom>
          <a:noFill/>
          <a:ln>
            <a:noFill/>
          </a:ln>
        </p:spPr>
        <p:txBody>
          <a:bodyPr anchorCtr="0" anchor="t" bIns="0" lIns="0" spcFirstLastPara="1" rIns="0" wrap="square" tIns="40000">
            <a:spAutoFit/>
          </a:bodyPr>
          <a:lstStyle/>
          <a:p>
            <a:pPr indent="-98425" lvl="0" marL="110489" rtl="0" algn="l">
              <a:lnSpc>
                <a:spcPct val="100000"/>
              </a:lnSpc>
              <a:spcBef>
                <a:spcPts val="0"/>
              </a:spcBef>
              <a:spcAft>
                <a:spcPts val="0"/>
              </a:spcAft>
              <a:buClr>
                <a:srgbClr val="58595B"/>
              </a:buClr>
              <a:buSzPts val="650"/>
              <a:buFont typeface="Arial"/>
              <a:buAutoNum type="arabicParenR"/>
            </a:pPr>
            <a:r>
              <a:rPr b="0" lang="en-US" sz="650">
                <a:solidFill>
                  <a:srgbClr val="58595B"/>
                </a:solidFill>
                <a:latin typeface="Arial"/>
                <a:ea typeface="Arial"/>
                <a:cs typeface="Arial"/>
                <a:sym typeface="Arial"/>
              </a:rPr>
              <a:t>디지털 서비스를 통해 고객이 보험 업무를 직접 처리함 로써 절감되는 비용 추정액(Front)과 디지털기술을 활용하여 보험회사 업무 프로세스 개선을 통해 절감되는 비용 추정액(Back)의 합산</a:t>
            </a:r>
            <a:endParaRPr sz="650">
              <a:latin typeface="Arial"/>
              <a:ea typeface="Arial"/>
              <a:cs typeface="Arial"/>
              <a:sym typeface="Arial"/>
            </a:endParaRPr>
          </a:p>
          <a:p>
            <a:pPr indent="-98425" lvl="0" marL="110489" rtl="0" algn="l">
              <a:lnSpc>
                <a:spcPct val="100000"/>
              </a:lnSpc>
              <a:spcBef>
                <a:spcPts val="220"/>
              </a:spcBef>
              <a:spcAft>
                <a:spcPts val="0"/>
              </a:spcAft>
              <a:buClr>
                <a:srgbClr val="58595B"/>
              </a:buClr>
              <a:buSzPts val="650"/>
              <a:buFont typeface="Arial"/>
              <a:buAutoNum type="arabicParenR"/>
            </a:pPr>
            <a:r>
              <a:rPr b="0" lang="en-US" sz="650">
                <a:solidFill>
                  <a:srgbClr val="58595B"/>
                </a:solidFill>
                <a:latin typeface="Arial"/>
                <a:ea typeface="Arial"/>
                <a:cs typeface="Arial"/>
                <a:sym typeface="Arial"/>
              </a:rPr>
              <a:t>MAU(Monthly Active User) : 월 활성화 이용자수</a:t>
            </a:r>
            <a:endParaRPr sz="650">
              <a:latin typeface="Arial"/>
              <a:ea typeface="Arial"/>
              <a:cs typeface="Arial"/>
              <a:sym typeface="Arial"/>
            </a:endParaRPr>
          </a:p>
        </p:txBody>
      </p:sp>
      <p:grpSp>
        <p:nvGrpSpPr>
          <p:cNvPr id="1311" name="Google Shape;1311;p21"/>
          <p:cNvGrpSpPr/>
          <p:nvPr/>
        </p:nvGrpSpPr>
        <p:grpSpPr>
          <a:xfrm>
            <a:off x="2363642" y="2786836"/>
            <a:ext cx="384810" cy="337185"/>
            <a:chOff x="2363642" y="2786836"/>
            <a:chExt cx="384810" cy="337185"/>
          </a:xfrm>
        </p:grpSpPr>
        <p:sp>
          <p:nvSpPr>
            <p:cNvPr id="1312" name="Google Shape;1312;p21"/>
            <p:cNvSpPr/>
            <p:nvPr/>
          </p:nvSpPr>
          <p:spPr>
            <a:xfrm>
              <a:off x="2363642" y="3039364"/>
              <a:ext cx="384810" cy="43815"/>
            </a:xfrm>
            <a:custGeom>
              <a:rect b="b" l="l" r="r" t="t"/>
              <a:pathLst>
                <a:path extrusionOk="0" h="43814" w="384810">
                  <a:moveTo>
                    <a:pt x="384721" y="0"/>
                  </a:moveTo>
                  <a:lnTo>
                    <a:pt x="0" y="0"/>
                  </a:lnTo>
                  <a:lnTo>
                    <a:pt x="0" y="43484"/>
                  </a:lnTo>
                  <a:lnTo>
                    <a:pt x="160185" y="43484"/>
                  </a:lnTo>
                  <a:lnTo>
                    <a:pt x="384721" y="43484"/>
                  </a:lnTo>
                  <a:lnTo>
                    <a:pt x="384721"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3" name="Google Shape;1313;p21"/>
            <p:cNvSpPr/>
            <p:nvPr/>
          </p:nvSpPr>
          <p:spPr>
            <a:xfrm>
              <a:off x="2582778" y="2927342"/>
              <a:ext cx="37465" cy="36195"/>
            </a:xfrm>
            <a:custGeom>
              <a:rect b="b" l="l" r="r" t="t"/>
              <a:pathLst>
                <a:path extrusionOk="0" h="36194" w="37464">
                  <a:moveTo>
                    <a:pt x="22504" y="0"/>
                  </a:moveTo>
                  <a:lnTo>
                    <a:pt x="0" y="19088"/>
                  </a:lnTo>
                  <a:lnTo>
                    <a:pt x="11709" y="36068"/>
                  </a:lnTo>
                  <a:lnTo>
                    <a:pt x="12179" y="35737"/>
                  </a:lnTo>
                  <a:lnTo>
                    <a:pt x="20645" y="32559"/>
                  </a:lnTo>
                  <a:lnTo>
                    <a:pt x="27217" y="28463"/>
                  </a:lnTo>
                  <a:lnTo>
                    <a:pt x="32487" y="22782"/>
                  </a:lnTo>
                  <a:lnTo>
                    <a:pt x="37096" y="14795"/>
                  </a:lnTo>
                  <a:lnTo>
                    <a:pt x="2250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4" name="Google Shape;1314;p21"/>
            <p:cNvSpPr/>
            <p:nvPr/>
          </p:nvSpPr>
          <p:spPr>
            <a:xfrm>
              <a:off x="2495225" y="2830406"/>
              <a:ext cx="152400" cy="168275"/>
            </a:xfrm>
            <a:custGeom>
              <a:rect b="b" l="l" r="r" t="t"/>
              <a:pathLst>
                <a:path extrusionOk="0" h="168275" w="152400">
                  <a:moveTo>
                    <a:pt x="86767" y="114019"/>
                  </a:moveTo>
                  <a:lnTo>
                    <a:pt x="67667" y="120040"/>
                  </a:lnTo>
                  <a:lnTo>
                    <a:pt x="47975" y="119441"/>
                  </a:lnTo>
                  <a:lnTo>
                    <a:pt x="29417" y="112375"/>
                  </a:lnTo>
                  <a:lnTo>
                    <a:pt x="13717" y="98994"/>
                  </a:lnTo>
                  <a:lnTo>
                    <a:pt x="2374" y="77927"/>
                  </a:lnTo>
                  <a:lnTo>
                    <a:pt x="0" y="54895"/>
                  </a:lnTo>
                  <a:lnTo>
                    <a:pt x="6357" y="32638"/>
                  </a:lnTo>
                  <a:lnTo>
                    <a:pt x="21210" y="13892"/>
                  </a:lnTo>
                  <a:lnTo>
                    <a:pt x="42105" y="2419"/>
                  </a:lnTo>
                  <a:lnTo>
                    <a:pt x="64938" y="0"/>
                  </a:lnTo>
                  <a:lnTo>
                    <a:pt x="86992" y="6393"/>
                  </a:lnTo>
                  <a:lnTo>
                    <a:pt x="105551" y="21359"/>
                  </a:lnTo>
                  <a:lnTo>
                    <a:pt x="115815" y="39167"/>
                  </a:lnTo>
                  <a:lnTo>
                    <a:pt x="119502" y="58704"/>
                  </a:lnTo>
                  <a:lnTo>
                    <a:pt x="116759" y="78259"/>
                  </a:lnTo>
                  <a:lnTo>
                    <a:pt x="94514" y="109459"/>
                  </a:lnTo>
                  <a:lnTo>
                    <a:pt x="86767" y="114019"/>
                  </a:lnTo>
                  <a:close/>
                </a:path>
                <a:path extrusionOk="0" h="168275" w="152400">
                  <a:moveTo>
                    <a:pt x="107735" y="96124"/>
                  </a:moveTo>
                  <a:lnTo>
                    <a:pt x="121337" y="109993"/>
                  </a:lnTo>
                  <a:lnTo>
                    <a:pt x="149937" y="139177"/>
                  </a:lnTo>
                  <a:lnTo>
                    <a:pt x="152337" y="144883"/>
                  </a:lnTo>
                  <a:lnTo>
                    <a:pt x="151925" y="151550"/>
                  </a:lnTo>
                  <a:lnTo>
                    <a:pt x="149312" y="158022"/>
                  </a:lnTo>
                  <a:lnTo>
                    <a:pt x="145111" y="163142"/>
                  </a:lnTo>
                  <a:lnTo>
                    <a:pt x="139371" y="166427"/>
                  </a:lnTo>
                  <a:lnTo>
                    <a:pt x="132595" y="167895"/>
                  </a:lnTo>
                  <a:lnTo>
                    <a:pt x="126020" y="167139"/>
                  </a:lnTo>
                  <a:lnTo>
                    <a:pt x="120880" y="163752"/>
                  </a:lnTo>
                  <a:lnTo>
                    <a:pt x="97677" y="129932"/>
                  </a:lnTo>
                  <a:lnTo>
                    <a:pt x="86767" y="114019"/>
                  </a:lnTo>
                </a:path>
                <a:path extrusionOk="0" h="168275" w="152400">
                  <a:moveTo>
                    <a:pt x="98121" y="129627"/>
                  </a:moveTo>
                  <a:lnTo>
                    <a:pt x="106009" y="126651"/>
                  </a:lnTo>
                  <a:lnTo>
                    <a:pt x="112133" y="122810"/>
                  </a:lnTo>
                  <a:lnTo>
                    <a:pt x="117042" y="117479"/>
                  </a:lnTo>
                  <a:lnTo>
                    <a:pt x="121286" y="110031"/>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5" name="Google Shape;1315;p21"/>
            <p:cNvSpPr/>
            <p:nvPr/>
          </p:nvSpPr>
          <p:spPr>
            <a:xfrm>
              <a:off x="2429108" y="2847558"/>
              <a:ext cx="247650" cy="72390"/>
            </a:xfrm>
            <a:custGeom>
              <a:rect b="b" l="l" r="r" t="t"/>
              <a:pathLst>
                <a:path extrusionOk="0" h="72389" w="247650">
                  <a:moveTo>
                    <a:pt x="247484" y="16637"/>
                  </a:moveTo>
                  <a:lnTo>
                    <a:pt x="247484" y="72250"/>
                  </a:lnTo>
                </a:path>
                <a:path extrusionOk="0" h="72389" w="247650">
                  <a:moveTo>
                    <a:pt x="212318" y="29222"/>
                  </a:moveTo>
                  <a:lnTo>
                    <a:pt x="212318" y="72250"/>
                  </a:lnTo>
                </a:path>
                <a:path extrusionOk="0" h="72389" w="247650">
                  <a:moveTo>
                    <a:pt x="153403" y="18872"/>
                  </a:moveTo>
                  <a:lnTo>
                    <a:pt x="153403" y="72250"/>
                  </a:lnTo>
                </a:path>
                <a:path extrusionOk="0" h="72389" w="247650">
                  <a:moveTo>
                    <a:pt x="123113" y="0"/>
                  </a:moveTo>
                  <a:lnTo>
                    <a:pt x="123113" y="72250"/>
                  </a:lnTo>
                </a:path>
                <a:path extrusionOk="0" h="72389" w="247650">
                  <a:moveTo>
                    <a:pt x="92951" y="28003"/>
                  </a:moveTo>
                  <a:lnTo>
                    <a:pt x="92951" y="72250"/>
                  </a:lnTo>
                </a:path>
                <a:path extrusionOk="0" h="72389" w="247650">
                  <a:moveTo>
                    <a:pt x="35166" y="15671"/>
                  </a:moveTo>
                  <a:lnTo>
                    <a:pt x="35166" y="72250"/>
                  </a:lnTo>
                </a:path>
                <a:path extrusionOk="0" h="72389" w="247650">
                  <a:moveTo>
                    <a:pt x="0" y="45250"/>
                  </a:moveTo>
                  <a:lnTo>
                    <a:pt x="0" y="72250"/>
                  </a:lnTo>
                </a:path>
              </a:pathLst>
            </a:custGeom>
            <a:noFill/>
            <a:ln cap="flat" cmpd="sng" w="127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6" name="Google Shape;1316;p21"/>
            <p:cNvSpPr/>
            <p:nvPr/>
          </p:nvSpPr>
          <p:spPr>
            <a:xfrm>
              <a:off x="2369233" y="2786836"/>
              <a:ext cx="374015" cy="337185"/>
            </a:xfrm>
            <a:custGeom>
              <a:rect b="b" l="l" r="r" t="t"/>
              <a:pathLst>
                <a:path extrusionOk="0" h="337185" w="374014">
                  <a:moveTo>
                    <a:pt x="373532" y="249821"/>
                  </a:moveTo>
                  <a:lnTo>
                    <a:pt x="373532" y="291909"/>
                  </a:lnTo>
                  <a:lnTo>
                    <a:pt x="155524" y="291909"/>
                  </a:lnTo>
                  <a:lnTo>
                    <a:pt x="0" y="291909"/>
                  </a:lnTo>
                  <a:lnTo>
                    <a:pt x="0" y="249821"/>
                  </a:lnTo>
                  <a:lnTo>
                    <a:pt x="0" y="0"/>
                  </a:lnTo>
                  <a:lnTo>
                    <a:pt x="373532" y="0"/>
                  </a:lnTo>
                  <a:lnTo>
                    <a:pt x="373532" y="249821"/>
                  </a:lnTo>
                  <a:close/>
                </a:path>
                <a:path extrusionOk="0" h="337185" w="374014">
                  <a:moveTo>
                    <a:pt x="116725" y="336854"/>
                  </a:moveTo>
                  <a:lnTo>
                    <a:pt x="155524" y="336854"/>
                  </a:lnTo>
                  <a:lnTo>
                    <a:pt x="223418" y="336854"/>
                  </a:lnTo>
                  <a:lnTo>
                    <a:pt x="256806" y="336854"/>
                  </a:lnTo>
                </a:path>
                <a:path extrusionOk="0" h="337185" w="374014">
                  <a:moveTo>
                    <a:pt x="223418" y="336854"/>
                  </a:moveTo>
                  <a:lnTo>
                    <a:pt x="223418" y="305600"/>
                  </a:lnTo>
                </a:path>
                <a:path extrusionOk="0" h="337185" w="374014">
                  <a:moveTo>
                    <a:pt x="155524" y="336854"/>
                  </a:moveTo>
                  <a:lnTo>
                    <a:pt x="155524" y="291909"/>
                  </a:lnTo>
                  <a:lnTo>
                    <a:pt x="155524" y="29152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317" name="Google Shape;1317;p21"/>
          <p:cNvGrpSpPr/>
          <p:nvPr/>
        </p:nvGrpSpPr>
        <p:grpSpPr>
          <a:xfrm>
            <a:off x="2357042" y="4185206"/>
            <a:ext cx="391312" cy="359613"/>
            <a:chOff x="2357042" y="4185206"/>
            <a:chExt cx="391312" cy="359613"/>
          </a:xfrm>
        </p:grpSpPr>
        <p:sp>
          <p:nvSpPr>
            <p:cNvPr id="1318" name="Google Shape;1318;p21"/>
            <p:cNvSpPr/>
            <p:nvPr/>
          </p:nvSpPr>
          <p:spPr>
            <a:xfrm>
              <a:off x="2614771" y="4499659"/>
              <a:ext cx="132080" cy="43180"/>
            </a:xfrm>
            <a:custGeom>
              <a:rect b="b" l="l" r="r" t="t"/>
              <a:pathLst>
                <a:path extrusionOk="0" h="43179" w="132080">
                  <a:moveTo>
                    <a:pt x="126771" y="0"/>
                  </a:moveTo>
                  <a:lnTo>
                    <a:pt x="110312" y="0"/>
                  </a:lnTo>
                  <a:lnTo>
                    <a:pt x="4813" y="0"/>
                  </a:lnTo>
                  <a:lnTo>
                    <a:pt x="0" y="4813"/>
                  </a:lnTo>
                  <a:lnTo>
                    <a:pt x="0" y="43154"/>
                  </a:lnTo>
                  <a:lnTo>
                    <a:pt x="131584" y="43154"/>
                  </a:lnTo>
                  <a:lnTo>
                    <a:pt x="131584" y="4813"/>
                  </a:lnTo>
                  <a:lnTo>
                    <a:pt x="12677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9" name="Google Shape;1319;p21"/>
            <p:cNvSpPr/>
            <p:nvPr/>
          </p:nvSpPr>
          <p:spPr>
            <a:xfrm>
              <a:off x="2419539" y="4185206"/>
              <a:ext cx="266065" cy="236220"/>
            </a:xfrm>
            <a:custGeom>
              <a:rect b="b" l="l" r="r" t="t"/>
              <a:pathLst>
                <a:path extrusionOk="0" h="236220" w="266064">
                  <a:moveTo>
                    <a:pt x="193449" y="0"/>
                  </a:moveTo>
                  <a:lnTo>
                    <a:pt x="149699" y="13528"/>
                  </a:lnTo>
                  <a:lnTo>
                    <a:pt x="134940" y="26593"/>
                  </a:lnTo>
                  <a:lnTo>
                    <a:pt x="133708" y="26974"/>
                  </a:lnTo>
                  <a:lnTo>
                    <a:pt x="131638" y="26593"/>
                  </a:lnTo>
                  <a:lnTo>
                    <a:pt x="130940" y="26161"/>
                  </a:lnTo>
                  <a:lnTo>
                    <a:pt x="128577" y="23672"/>
                  </a:lnTo>
                  <a:lnTo>
                    <a:pt x="116611" y="13533"/>
                  </a:lnTo>
                  <a:lnTo>
                    <a:pt x="103112" y="6111"/>
                  </a:lnTo>
                  <a:lnTo>
                    <a:pt x="88421" y="1552"/>
                  </a:lnTo>
                  <a:lnTo>
                    <a:pt x="72875" y="0"/>
                  </a:lnTo>
                  <a:lnTo>
                    <a:pt x="57676" y="1505"/>
                  </a:lnTo>
                  <a:lnTo>
                    <a:pt x="18659" y="22961"/>
                  </a:lnTo>
                  <a:lnTo>
                    <a:pt x="0" y="63555"/>
                  </a:lnTo>
                  <a:lnTo>
                    <a:pt x="625" y="77584"/>
                  </a:lnTo>
                  <a:lnTo>
                    <a:pt x="20104" y="119866"/>
                  </a:lnTo>
                  <a:lnTo>
                    <a:pt x="54448" y="155968"/>
                  </a:lnTo>
                  <a:lnTo>
                    <a:pt x="55337" y="154914"/>
                  </a:lnTo>
                  <a:lnTo>
                    <a:pt x="68367" y="117182"/>
                  </a:lnTo>
                  <a:lnTo>
                    <a:pt x="78459" y="104650"/>
                  </a:lnTo>
                  <a:lnTo>
                    <a:pt x="92055" y="99733"/>
                  </a:lnTo>
                  <a:lnTo>
                    <a:pt x="104257" y="102788"/>
                  </a:lnTo>
                  <a:lnTo>
                    <a:pt x="110162" y="114172"/>
                  </a:lnTo>
                  <a:lnTo>
                    <a:pt x="99393" y="183235"/>
                  </a:lnTo>
                  <a:lnTo>
                    <a:pt x="99850" y="189560"/>
                  </a:lnTo>
                  <a:lnTo>
                    <a:pt x="99621" y="195846"/>
                  </a:lnTo>
                  <a:lnTo>
                    <a:pt x="98834" y="202031"/>
                  </a:lnTo>
                  <a:lnTo>
                    <a:pt x="130876" y="235178"/>
                  </a:lnTo>
                  <a:lnTo>
                    <a:pt x="131981" y="235661"/>
                  </a:lnTo>
                  <a:lnTo>
                    <a:pt x="134331" y="235661"/>
                  </a:lnTo>
                  <a:lnTo>
                    <a:pt x="135410" y="235178"/>
                  </a:lnTo>
                  <a:lnTo>
                    <a:pt x="167490" y="202006"/>
                  </a:lnTo>
                  <a:lnTo>
                    <a:pt x="166703" y="195833"/>
                  </a:lnTo>
                  <a:lnTo>
                    <a:pt x="166462" y="189547"/>
                  </a:lnTo>
                  <a:lnTo>
                    <a:pt x="166919" y="183235"/>
                  </a:lnTo>
                  <a:lnTo>
                    <a:pt x="156162" y="114172"/>
                  </a:lnTo>
                  <a:lnTo>
                    <a:pt x="162066" y="102788"/>
                  </a:lnTo>
                  <a:lnTo>
                    <a:pt x="174264" y="99733"/>
                  </a:lnTo>
                  <a:lnTo>
                    <a:pt x="187860" y="104650"/>
                  </a:lnTo>
                  <a:lnTo>
                    <a:pt x="197958" y="117182"/>
                  </a:lnTo>
                  <a:lnTo>
                    <a:pt x="210988" y="154914"/>
                  </a:lnTo>
                  <a:lnTo>
                    <a:pt x="211928" y="156032"/>
                  </a:lnTo>
                  <a:lnTo>
                    <a:pt x="239448" y="127546"/>
                  </a:lnTo>
                  <a:lnTo>
                    <a:pt x="261331" y="93916"/>
                  </a:lnTo>
                  <a:lnTo>
                    <a:pt x="265903" y="76073"/>
                  </a:lnTo>
                  <a:lnTo>
                    <a:pt x="265688" y="57862"/>
                  </a:lnTo>
                  <a:lnTo>
                    <a:pt x="247653" y="22961"/>
                  </a:lnTo>
                  <a:lnTo>
                    <a:pt x="208641" y="1505"/>
                  </a:lnTo>
                  <a:lnTo>
                    <a:pt x="193449" y="0"/>
                  </a:lnTo>
                  <a:close/>
                </a:path>
              </a:pathLst>
            </a:custGeom>
            <a:solidFill>
              <a:srgbClr val="DCDD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0" name="Google Shape;1320;p21"/>
            <p:cNvSpPr/>
            <p:nvPr/>
          </p:nvSpPr>
          <p:spPr>
            <a:xfrm>
              <a:off x="2420707" y="4186376"/>
              <a:ext cx="264160" cy="154940"/>
            </a:xfrm>
            <a:custGeom>
              <a:rect b="b" l="l" r="r" t="t"/>
              <a:pathLst>
                <a:path extrusionOk="0" h="154939" w="264160">
                  <a:moveTo>
                    <a:pt x="210067" y="154482"/>
                  </a:moveTo>
                  <a:lnTo>
                    <a:pt x="237346" y="126276"/>
                  </a:lnTo>
                  <a:lnTo>
                    <a:pt x="259038" y="92976"/>
                  </a:lnTo>
                  <a:lnTo>
                    <a:pt x="263571" y="75318"/>
                  </a:lnTo>
                  <a:lnTo>
                    <a:pt x="263358" y="57294"/>
                  </a:lnTo>
                  <a:lnTo>
                    <a:pt x="245474" y="22745"/>
                  </a:lnTo>
                  <a:lnTo>
                    <a:pt x="206807" y="1489"/>
                  </a:lnTo>
                  <a:lnTo>
                    <a:pt x="191753" y="0"/>
                  </a:lnTo>
                  <a:lnTo>
                    <a:pt x="176326" y="1535"/>
                  </a:lnTo>
                  <a:lnTo>
                    <a:pt x="136547" y="23431"/>
                  </a:lnTo>
                  <a:lnTo>
                    <a:pt x="133765" y="26327"/>
                  </a:lnTo>
                  <a:lnTo>
                    <a:pt x="132533" y="26708"/>
                  </a:lnTo>
                  <a:lnTo>
                    <a:pt x="127441" y="23444"/>
                  </a:lnTo>
                  <a:lnTo>
                    <a:pt x="115586" y="13399"/>
                  </a:lnTo>
                  <a:lnTo>
                    <a:pt x="102209" y="6049"/>
                  </a:lnTo>
                  <a:lnTo>
                    <a:pt x="87646" y="1536"/>
                  </a:lnTo>
                  <a:lnTo>
                    <a:pt x="72234" y="0"/>
                  </a:lnTo>
                  <a:lnTo>
                    <a:pt x="57167" y="1489"/>
                  </a:lnTo>
                  <a:lnTo>
                    <a:pt x="18500" y="22745"/>
                  </a:lnTo>
                  <a:lnTo>
                    <a:pt x="0" y="62923"/>
                  </a:lnTo>
                  <a:lnTo>
                    <a:pt x="618" y="76809"/>
                  </a:lnTo>
                  <a:lnTo>
                    <a:pt x="19931" y="118675"/>
                  </a:lnTo>
                  <a:lnTo>
                    <a:pt x="26590" y="126237"/>
                  </a:lnTo>
                  <a:lnTo>
                    <a:pt x="29536" y="129285"/>
                  </a:lnTo>
                  <a:lnTo>
                    <a:pt x="53971" y="154419"/>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1" name="Google Shape;1321;p21"/>
            <p:cNvSpPr/>
            <p:nvPr/>
          </p:nvSpPr>
          <p:spPr>
            <a:xfrm>
              <a:off x="2359047" y="4499659"/>
              <a:ext cx="132080" cy="43180"/>
            </a:xfrm>
            <a:custGeom>
              <a:rect b="b" l="l" r="r" t="t"/>
              <a:pathLst>
                <a:path extrusionOk="0" h="43179" w="132080">
                  <a:moveTo>
                    <a:pt x="126771" y="0"/>
                  </a:moveTo>
                  <a:lnTo>
                    <a:pt x="21272" y="0"/>
                  </a:lnTo>
                  <a:lnTo>
                    <a:pt x="4813" y="0"/>
                  </a:lnTo>
                  <a:lnTo>
                    <a:pt x="0" y="4813"/>
                  </a:lnTo>
                  <a:lnTo>
                    <a:pt x="0" y="43154"/>
                  </a:lnTo>
                  <a:lnTo>
                    <a:pt x="131584" y="43154"/>
                  </a:lnTo>
                  <a:lnTo>
                    <a:pt x="131584" y="4813"/>
                  </a:lnTo>
                  <a:lnTo>
                    <a:pt x="12677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2" name="Google Shape;1322;p21"/>
            <p:cNvPicPr preferRelativeResize="0"/>
            <p:nvPr/>
          </p:nvPicPr>
          <p:blipFill rotWithShape="1">
            <a:blip r:embed="rId15">
              <a:alphaModFix/>
            </a:blip>
            <a:srcRect b="0" l="0" r="0" t="0"/>
            <a:stretch/>
          </p:blipFill>
          <p:spPr>
            <a:xfrm>
              <a:off x="2357042" y="4273742"/>
              <a:ext cx="391312" cy="271077"/>
            </a:xfrm>
            <a:prstGeom prst="rect">
              <a:avLst/>
            </a:prstGeom>
            <a:noFill/>
            <a:ln>
              <a:noFill/>
            </a:ln>
          </p:spPr>
        </p:pic>
      </p:grpSp>
      <p:grpSp>
        <p:nvGrpSpPr>
          <p:cNvPr id="1323" name="Google Shape;1323;p21"/>
          <p:cNvGrpSpPr/>
          <p:nvPr/>
        </p:nvGrpSpPr>
        <p:grpSpPr>
          <a:xfrm>
            <a:off x="2361832" y="5642681"/>
            <a:ext cx="388330" cy="385165"/>
            <a:chOff x="2361832" y="5642681"/>
            <a:chExt cx="388330" cy="385165"/>
          </a:xfrm>
        </p:grpSpPr>
        <p:pic>
          <p:nvPicPr>
            <p:cNvPr id="1324" name="Google Shape;1324;p21"/>
            <p:cNvPicPr preferRelativeResize="0"/>
            <p:nvPr/>
          </p:nvPicPr>
          <p:blipFill rotWithShape="1">
            <a:blip r:embed="rId16">
              <a:alphaModFix/>
            </a:blip>
            <a:srcRect b="0" l="0" r="0" t="0"/>
            <a:stretch/>
          </p:blipFill>
          <p:spPr>
            <a:xfrm>
              <a:off x="2361832" y="5682711"/>
              <a:ext cx="388330" cy="345135"/>
            </a:xfrm>
            <a:prstGeom prst="rect">
              <a:avLst/>
            </a:prstGeom>
            <a:noFill/>
            <a:ln>
              <a:noFill/>
            </a:ln>
          </p:spPr>
        </p:pic>
        <p:sp>
          <p:nvSpPr>
            <p:cNvPr id="1325" name="Google Shape;1325;p21"/>
            <p:cNvSpPr/>
            <p:nvPr/>
          </p:nvSpPr>
          <p:spPr>
            <a:xfrm>
              <a:off x="2364994" y="5642681"/>
              <a:ext cx="382270" cy="382270"/>
            </a:xfrm>
            <a:custGeom>
              <a:rect b="b" l="l" r="r" t="t"/>
              <a:pathLst>
                <a:path extrusionOk="0" h="382270" w="382269">
                  <a:moveTo>
                    <a:pt x="379209" y="158203"/>
                  </a:moveTo>
                  <a:lnTo>
                    <a:pt x="380419" y="166249"/>
                  </a:lnTo>
                  <a:lnTo>
                    <a:pt x="381298" y="174399"/>
                  </a:lnTo>
                  <a:lnTo>
                    <a:pt x="381834" y="182649"/>
                  </a:lnTo>
                  <a:lnTo>
                    <a:pt x="382015" y="190995"/>
                  </a:lnTo>
                  <a:lnTo>
                    <a:pt x="376982" y="234739"/>
                  </a:lnTo>
                  <a:lnTo>
                    <a:pt x="362642" y="274902"/>
                  </a:lnTo>
                  <a:lnTo>
                    <a:pt x="340140" y="310340"/>
                  </a:lnTo>
                  <a:lnTo>
                    <a:pt x="310618" y="339911"/>
                  </a:lnTo>
                  <a:lnTo>
                    <a:pt x="275219" y="362472"/>
                  </a:lnTo>
                  <a:lnTo>
                    <a:pt x="235086" y="376879"/>
                  </a:lnTo>
                  <a:lnTo>
                    <a:pt x="191363" y="381990"/>
                  </a:lnTo>
                  <a:lnTo>
                    <a:pt x="191007" y="381990"/>
                  </a:lnTo>
                  <a:lnTo>
                    <a:pt x="147113" y="376923"/>
                  </a:lnTo>
                  <a:lnTo>
                    <a:pt x="106935" y="362541"/>
                  </a:lnTo>
                  <a:lnTo>
                    <a:pt x="71493" y="339989"/>
                  </a:lnTo>
                  <a:lnTo>
                    <a:pt x="41933" y="310412"/>
                  </a:lnTo>
                  <a:lnTo>
                    <a:pt x="19401" y="274957"/>
                  </a:lnTo>
                  <a:lnTo>
                    <a:pt x="5041" y="234770"/>
                  </a:lnTo>
                  <a:lnTo>
                    <a:pt x="0" y="190995"/>
                  </a:lnTo>
                  <a:lnTo>
                    <a:pt x="177" y="182683"/>
                  </a:lnTo>
                  <a:lnTo>
                    <a:pt x="15563" y="115365"/>
                  </a:lnTo>
                  <a:lnTo>
                    <a:pt x="37510" y="77304"/>
                  </a:lnTo>
                  <a:lnTo>
                    <a:pt x="67330" y="45435"/>
                  </a:lnTo>
                  <a:lnTo>
                    <a:pt x="103722" y="21061"/>
                  </a:lnTo>
                  <a:lnTo>
                    <a:pt x="145382" y="5482"/>
                  </a:lnTo>
                  <a:lnTo>
                    <a:pt x="191007" y="0"/>
                  </a:lnTo>
                  <a:lnTo>
                    <a:pt x="236610" y="5478"/>
                  </a:lnTo>
                  <a:lnTo>
                    <a:pt x="278253" y="21045"/>
                  </a:lnTo>
                  <a:lnTo>
                    <a:pt x="314634" y="45400"/>
                  </a:lnTo>
                  <a:lnTo>
                    <a:pt x="344453" y="77244"/>
                  </a:lnTo>
                  <a:lnTo>
                    <a:pt x="366407" y="115274"/>
                  </a:lnTo>
                  <a:lnTo>
                    <a:pt x="379196" y="15819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6" name="Google Shape;1326;p21"/>
            <p:cNvPicPr preferRelativeResize="0"/>
            <p:nvPr/>
          </p:nvPicPr>
          <p:blipFill rotWithShape="1">
            <a:blip r:embed="rId17">
              <a:alphaModFix/>
            </a:blip>
            <a:srcRect b="0" l="0" r="0" t="0"/>
            <a:stretch/>
          </p:blipFill>
          <p:spPr>
            <a:xfrm>
              <a:off x="2455900" y="5682000"/>
              <a:ext cx="202857" cy="226923"/>
            </a:xfrm>
            <a:prstGeom prst="rect">
              <a:avLst/>
            </a:prstGeom>
            <a:noFill/>
            <a:ln>
              <a:noFill/>
            </a:ln>
          </p:spPr>
        </p:pic>
      </p:grpSp>
      <p:sp>
        <p:nvSpPr>
          <p:cNvPr id="1327" name="Google Shape;1327;p2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21</a:t>
            </a:r>
            <a:endParaRPr sz="900">
              <a:latin typeface="Malgun Gothic"/>
              <a:ea typeface="Malgun Gothic"/>
              <a:cs typeface="Malgun Gothic"/>
              <a:sym typeface="Malgun Gothic"/>
            </a:endParaRPr>
          </a:p>
        </p:txBody>
      </p:sp>
      <p:pic>
        <p:nvPicPr>
          <p:cNvPr id="1328" name="Google Shape;1328;p21"/>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1329" name="Google Shape;1329;p21"/>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1330" name="Google Shape;1330;p21"/>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1331" name="Google Shape;1331;p21"/>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1332" name="Google Shape;1332;p2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6" name="Shape 1336"/>
        <p:cNvGrpSpPr/>
        <p:nvPr/>
      </p:nvGrpSpPr>
      <p:grpSpPr>
        <a:xfrm>
          <a:off x="0" y="0"/>
          <a:ext cx="0" cy="0"/>
          <a:chOff x="0" y="0"/>
          <a:chExt cx="0" cy="0"/>
        </a:xfrm>
      </p:grpSpPr>
      <p:sp>
        <p:nvSpPr>
          <p:cNvPr id="1337" name="Google Shape;1337;p22"/>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8" name="Google Shape;1338;p22"/>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2023 ESG Highlights</a:t>
            </a:r>
            <a:endParaRPr/>
          </a:p>
        </p:txBody>
      </p:sp>
      <p:graphicFrame>
        <p:nvGraphicFramePr>
          <p:cNvPr id="1339" name="Google Shape;1339;p2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ESG 추진 전략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solidFill>
                      <a:srgbClr val="DBD6F3"/>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ESG 거버넌스</a:t>
                      </a:r>
                      <a:endParaRPr sz="650" u="none" cap="none" strike="noStrike">
                        <a:latin typeface="Arial"/>
                        <a:ea typeface="Arial"/>
                        <a:cs typeface="Arial"/>
                        <a:sym typeface="Arial"/>
                      </a:endParaRPr>
                    </a:p>
                  </a:txBody>
                  <a:tcPr marT="35550" marB="0" marR="0" marL="0">
                    <a:solidFill>
                      <a:srgbClr val="DBD6F3"/>
                    </a:solidFill>
                  </a:tcPr>
                </a:tc>
              </a:tr>
              <a:tr h="179700">
                <a:tc>
                  <a:txBody>
                    <a:bodyPr/>
                    <a:lstStyle/>
                    <a:p>
                      <a:pPr indent="0" lvl="0" marL="0" marR="483234" rtl="0" algn="r">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글로벌 이니셔티브 참여</a:t>
                      </a:r>
                      <a:endParaRPr sz="650" u="none" cap="none" strike="noStrike">
                        <a:latin typeface="Arial"/>
                        <a:ea typeface="Arial"/>
                        <a:cs typeface="Arial"/>
                        <a:sym typeface="Arial"/>
                      </a:endParaRPr>
                    </a:p>
                  </a:txBody>
                  <a:tcPr marT="35550" marB="0" marR="0" marL="0">
                    <a:solidFill>
                      <a:srgbClr val="DBD6F3"/>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이해관계자 참여</a:t>
                      </a:r>
                      <a:endParaRPr sz="650" u="none" cap="none" strike="noStrike">
                        <a:latin typeface="Arial"/>
                        <a:ea typeface="Arial"/>
                        <a:cs typeface="Arial"/>
                        <a:sym typeface="Arial"/>
                      </a:endParaRPr>
                    </a:p>
                  </a:txBody>
                  <a:tcPr marT="35550" marB="0" marR="0" marL="0">
                    <a:solidFill>
                      <a:srgbClr val="DBD6F3"/>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이중 중대성 평가</a:t>
                      </a:r>
                      <a:endParaRPr sz="650" u="none" cap="none" strike="noStrike">
                        <a:latin typeface="Arial"/>
                        <a:ea typeface="Arial"/>
                        <a:cs typeface="Arial"/>
                        <a:sym typeface="Arial"/>
                      </a:endParaRPr>
                    </a:p>
                  </a:txBody>
                  <a:tcPr marT="35550" marB="0" marR="0" marL="0">
                    <a:solidFill>
                      <a:srgbClr val="DBD6F3"/>
                    </a:solidFill>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중대 이슈 관리 방식</a:t>
                      </a:r>
                      <a:endParaRPr sz="650" u="none" cap="none" strike="noStrike">
                        <a:latin typeface="Arial"/>
                        <a:ea typeface="Arial"/>
                        <a:cs typeface="Arial"/>
                        <a:sym typeface="Arial"/>
                      </a:endParaRPr>
                    </a:p>
                  </a:txBody>
                  <a:tcPr marT="35550" marB="0" marR="0" marL="0">
                    <a:solidFill>
                      <a:srgbClr val="DBD6F3"/>
                    </a:solidFill>
                  </a:tcPr>
                </a:tc>
              </a:tr>
              <a:tr h="292100">
                <a:tc>
                  <a:txBody>
                    <a:bodyPr/>
                    <a:lstStyle/>
                    <a:p>
                      <a:pPr indent="0" lvl="0" marL="0" marR="457200" rtl="0" algn="r">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11">
                            <a:extLst>
                              <a:ext uri="{A12FA001-AC4F-418D-AE19-62706E023703}">
                                <ahyp:hlinkClr val="tx"/>
                              </a:ext>
                            </a:extLst>
                          </a:hlinkClick>
                        </a:rPr>
                        <a:t>2023 ESG Highlights</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bl>
          </a:graphicData>
        </a:graphic>
      </p:graphicFrame>
      <p:grpSp>
        <p:nvGrpSpPr>
          <p:cNvPr id="1340" name="Google Shape;1340;p22"/>
          <p:cNvGrpSpPr/>
          <p:nvPr/>
        </p:nvGrpSpPr>
        <p:grpSpPr>
          <a:xfrm>
            <a:off x="2344590" y="5467589"/>
            <a:ext cx="2099945" cy="1227455"/>
            <a:chOff x="2344590" y="5467589"/>
            <a:chExt cx="2099945" cy="1227455"/>
          </a:xfrm>
        </p:grpSpPr>
        <p:sp>
          <p:nvSpPr>
            <p:cNvPr id="1341" name="Google Shape;1341;p22"/>
            <p:cNvSpPr/>
            <p:nvPr/>
          </p:nvSpPr>
          <p:spPr>
            <a:xfrm>
              <a:off x="2344590" y="5467589"/>
              <a:ext cx="2099945" cy="1227455"/>
            </a:xfrm>
            <a:custGeom>
              <a:rect b="b" l="l" r="r" t="t"/>
              <a:pathLst>
                <a:path extrusionOk="0" h="1227454" w="2099945">
                  <a:moveTo>
                    <a:pt x="1919820" y="0"/>
                  </a:moveTo>
                  <a:lnTo>
                    <a:pt x="179997" y="0"/>
                  </a:lnTo>
                  <a:lnTo>
                    <a:pt x="132144" y="6430"/>
                  </a:lnTo>
                  <a:lnTo>
                    <a:pt x="89146" y="24576"/>
                  </a:lnTo>
                  <a:lnTo>
                    <a:pt x="52717" y="52722"/>
                  </a:lnTo>
                  <a:lnTo>
                    <a:pt x="24573" y="89152"/>
                  </a:lnTo>
                  <a:lnTo>
                    <a:pt x="6429" y="132149"/>
                  </a:lnTo>
                  <a:lnTo>
                    <a:pt x="0" y="179997"/>
                  </a:lnTo>
                  <a:lnTo>
                    <a:pt x="0" y="1046822"/>
                  </a:lnTo>
                  <a:lnTo>
                    <a:pt x="6429" y="1094676"/>
                  </a:lnTo>
                  <a:lnTo>
                    <a:pt x="24573" y="1137676"/>
                  </a:lnTo>
                  <a:lnTo>
                    <a:pt x="52717" y="1174108"/>
                  </a:lnTo>
                  <a:lnTo>
                    <a:pt x="89146" y="1202255"/>
                  </a:lnTo>
                  <a:lnTo>
                    <a:pt x="132144" y="1220402"/>
                  </a:lnTo>
                  <a:lnTo>
                    <a:pt x="179997" y="1226832"/>
                  </a:lnTo>
                  <a:lnTo>
                    <a:pt x="1919820" y="1226832"/>
                  </a:lnTo>
                  <a:lnTo>
                    <a:pt x="1967673" y="1220402"/>
                  </a:lnTo>
                  <a:lnTo>
                    <a:pt x="2010671" y="1202255"/>
                  </a:lnTo>
                  <a:lnTo>
                    <a:pt x="2047100" y="1174108"/>
                  </a:lnTo>
                  <a:lnTo>
                    <a:pt x="2075244" y="1137676"/>
                  </a:lnTo>
                  <a:lnTo>
                    <a:pt x="2093388" y="1094676"/>
                  </a:lnTo>
                  <a:lnTo>
                    <a:pt x="2099818" y="1046822"/>
                  </a:lnTo>
                  <a:lnTo>
                    <a:pt x="2099818" y="179997"/>
                  </a:lnTo>
                  <a:lnTo>
                    <a:pt x="2093388" y="132149"/>
                  </a:lnTo>
                  <a:lnTo>
                    <a:pt x="2075244" y="89152"/>
                  </a:lnTo>
                  <a:lnTo>
                    <a:pt x="2047100" y="52722"/>
                  </a:lnTo>
                  <a:lnTo>
                    <a:pt x="2010671" y="24576"/>
                  </a:lnTo>
                  <a:lnTo>
                    <a:pt x="1967673" y="6430"/>
                  </a:lnTo>
                  <a:lnTo>
                    <a:pt x="191982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2" name="Google Shape;1342;p22"/>
            <p:cNvSpPr/>
            <p:nvPr/>
          </p:nvSpPr>
          <p:spPr>
            <a:xfrm>
              <a:off x="2344590" y="5467589"/>
              <a:ext cx="2099945" cy="1227455"/>
            </a:xfrm>
            <a:custGeom>
              <a:rect b="b" l="l" r="r" t="t"/>
              <a:pathLst>
                <a:path extrusionOk="0" h="1227454" w="2099945">
                  <a:moveTo>
                    <a:pt x="179997" y="0"/>
                  </a:moveTo>
                  <a:lnTo>
                    <a:pt x="132144" y="6430"/>
                  </a:lnTo>
                  <a:lnTo>
                    <a:pt x="89146" y="24576"/>
                  </a:lnTo>
                  <a:lnTo>
                    <a:pt x="52717" y="52722"/>
                  </a:lnTo>
                  <a:lnTo>
                    <a:pt x="24573" y="89152"/>
                  </a:lnTo>
                  <a:lnTo>
                    <a:pt x="6429" y="132149"/>
                  </a:lnTo>
                  <a:lnTo>
                    <a:pt x="0" y="179997"/>
                  </a:lnTo>
                  <a:lnTo>
                    <a:pt x="0" y="1046822"/>
                  </a:lnTo>
                  <a:lnTo>
                    <a:pt x="6429" y="1094676"/>
                  </a:lnTo>
                  <a:lnTo>
                    <a:pt x="24573" y="1137676"/>
                  </a:lnTo>
                  <a:lnTo>
                    <a:pt x="52717" y="1174108"/>
                  </a:lnTo>
                  <a:lnTo>
                    <a:pt x="89146" y="1202255"/>
                  </a:lnTo>
                  <a:lnTo>
                    <a:pt x="132144" y="1220402"/>
                  </a:lnTo>
                  <a:lnTo>
                    <a:pt x="179997" y="1226832"/>
                  </a:lnTo>
                  <a:lnTo>
                    <a:pt x="1919820" y="1226832"/>
                  </a:lnTo>
                  <a:lnTo>
                    <a:pt x="1967673" y="1220402"/>
                  </a:lnTo>
                  <a:lnTo>
                    <a:pt x="2010671" y="1202255"/>
                  </a:lnTo>
                  <a:lnTo>
                    <a:pt x="2047100" y="1174108"/>
                  </a:lnTo>
                  <a:lnTo>
                    <a:pt x="2075244" y="1137676"/>
                  </a:lnTo>
                  <a:lnTo>
                    <a:pt x="2093388" y="1094676"/>
                  </a:lnTo>
                  <a:lnTo>
                    <a:pt x="2099818" y="1046822"/>
                  </a:lnTo>
                  <a:lnTo>
                    <a:pt x="2099818" y="179997"/>
                  </a:lnTo>
                  <a:lnTo>
                    <a:pt x="2093388" y="132149"/>
                  </a:lnTo>
                  <a:lnTo>
                    <a:pt x="2075244" y="89152"/>
                  </a:lnTo>
                  <a:lnTo>
                    <a:pt x="2047100" y="52722"/>
                  </a:lnTo>
                  <a:lnTo>
                    <a:pt x="2010671" y="24576"/>
                  </a:lnTo>
                  <a:lnTo>
                    <a:pt x="1967673" y="6430"/>
                  </a:lnTo>
                  <a:lnTo>
                    <a:pt x="1919820"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343" name="Google Shape;1343;p22"/>
          <p:cNvGrpSpPr/>
          <p:nvPr/>
        </p:nvGrpSpPr>
        <p:grpSpPr>
          <a:xfrm>
            <a:off x="2340002" y="1578003"/>
            <a:ext cx="2107575" cy="2125596"/>
            <a:chOff x="2340002" y="1578003"/>
            <a:chExt cx="2107575" cy="2125596"/>
          </a:xfrm>
        </p:grpSpPr>
        <p:sp>
          <p:nvSpPr>
            <p:cNvPr id="1344" name="Google Shape;1344;p22"/>
            <p:cNvSpPr/>
            <p:nvPr/>
          </p:nvSpPr>
          <p:spPr>
            <a:xfrm>
              <a:off x="2341590" y="1579590"/>
              <a:ext cx="2103120" cy="2120900"/>
            </a:xfrm>
            <a:custGeom>
              <a:rect b="b" l="l" r="r" t="t"/>
              <a:pathLst>
                <a:path extrusionOk="0" h="2120900" w="2103120">
                  <a:moveTo>
                    <a:pt x="1922818" y="0"/>
                  </a:moveTo>
                  <a:lnTo>
                    <a:pt x="179997" y="0"/>
                  </a:lnTo>
                  <a:lnTo>
                    <a:pt x="132144" y="6430"/>
                  </a:lnTo>
                  <a:lnTo>
                    <a:pt x="89146" y="24576"/>
                  </a:lnTo>
                  <a:lnTo>
                    <a:pt x="52717" y="52722"/>
                  </a:lnTo>
                  <a:lnTo>
                    <a:pt x="24573" y="89152"/>
                  </a:lnTo>
                  <a:lnTo>
                    <a:pt x="6429" y="132149"/>
                  </a:lnTo>
                  <a:lnTo>
                    <a:pt x="0" y="179997"/>
                  </a:lnTo>
                  <a:lnTo>
                    <a:pt x="0" y="1940826"/>
                  </a:lnTo>
                  <a:lnTo>
                    <a:pt x="6429" y="1988674"/>
                  </a:lnTo>
                  <a:lnTo>
                    <a:pt x="24573" y="2031671"/>
                  </a:lnTo>
                  <a:lnTo>
                    <a:pt x="52717" y="2068101"/>
                  </a:lnTo>
                  <a:lnTo>
                    <a:pt x="89146" y="2096247"/>
                  </a:lnTo>
                  <a:lnTo>
                    <a:pt x="132144" y="2114393"/>
                  </a:lnTo>
                  <a:lnTo>
                    <a:pt x="179997" y="2120823"/>
                  </a:lnTo>
                  <a:lnTo>
                    <a:pt x="1922818" y="2120823"/>
                  </a:lnTo>
                  <a:lnTo>
                    <a:pt x="1970671" y="2114393"/>
                  </a:lnTo>
                  <a:lnTo>
                    <a:pt x="2013672" y="2096247"/>
                  </a:lnTo>
                  <a:lnTo>
                    <a:pt x="2050103" y="2068101"/>
                  </a:lnTo>
                  <a:lnTo>
                    <a:pt x="2078251" y="2031671"/>
                  </a:lnTo>
                  <a:lnTo>
                    <a:pt x="2096397" y="1988674"/>
                  </a:lnTo>
                  <a:lnTo>
                    <a:pt x="2102827" y="1940826"/>
                  </a:lnTo>
                  <a:lnTo>
                    <a:pt x="2102827" y="179997"/>
                  </a:lnTo>
                  <a:lnTo>
                    <a:pt x="2096397" y="132149"/>
                  </a:lnTo>
                  <a:lnTo>
                    <a:pt x="2078251" y="89152"/>
                  </a:lnTo>
                  <a:lnTo>
                    <a:pt x="2050103" y="52722"/>
                  </a:lnTo>
                  <a:lnTo>
                    <a:pt x="2013672" y="24576"/>
                  </a:lnTo>
                  <a:lnTo>
                    <a:pt x="1970671" y="6430"/>
                  </a:lnTo>
                  <a:lnTo>
                    <a:pt x="192281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45" name="Google Shape;1345;p22"/>
            <p:cNvPicPr preferRelativeResize="0"/>
            <p:nvPr/>
          </p:nvPicPr>
          <p:blipFill rotWithShape="1">
            <a:blip r:embed="rId13">
              <a:alphaModFix/>
            </a:blip>
            <a:srcRect b="0" l="0" r="0" t="0"/>
            <a:stretch/>
          </p:blipFill>
          <p:spPr>
            <a:xfrm>
              <a:off x="3978008" y="2460333"/>
              <a:ext cx="395414" cy="349694"/>
            </a:xfrm>
            <a:prstGeom prst="rect">
              <a:avLst/>
            </a:prstGeom>
            <a:noFill/>
            <a:ln>
              <a:noFill/>
            </a:ln>
          </p:spPr>
        </p:pic>
        <p:pic>
          <p:nvPicPr>
            <p:cNvPr id="1346" name="Google Shape;1346;p22"/>
            <p:cNvPicPr preferRelativeResize="0"/>
            <p:nvPr/>
          </p:nvPicPr>
          <p:blipFill rotWithShape="1">
            <a:blip r:embed="rId14">
              <a:alphaModFix/>
            </a:blip>
            <a:srcRect b="0" l="0" r="0" t="0"/>
            <a:stretch/>
          </p:blipFill>
          <p:spPr>
            <a:xfrm>
              <a:off x="2340002" y="1578003"/>
              <a:ext cx="2107575" cy="2125596"/>
            </a:xfrm>
            <a:prstGeom prst="rect">
              <a:avLst/>
            </a:prstGeom>
            <a:noFill/>
            <a:ln>
              <a:noFill/>
            </a:ln>
          </p:spPr>
        </p:pic>
      </p:grpSp>
      <p:pic>
        <p:nvPicPr>
          <p:cNvPr id="1347" name="Google Shape;1347;p22"/>
          <p:cNvPicPr preferRelativeResize="0"/>
          <p:nvPr/>
        </p:nvPicPr>
        <p:blipFill rotWithShape="1">
          <a:blip r:embed="rId15">
            <a:alphaModFix/>
          </a:blip>
          <a:srcRect b="0" l="0" r="0" t="0"/>
          <a:stretch/>
        </p:blipFill>
        <p:spPr>
          <a:xfrm>
            <a:off x="4563003" y="3077669"/>
            <a:ext cx="3511257" cy="3619590"/>
          </a:xfrm>
          <a:prstGeom prst="rect">
            <a:avLst/>
          </a:prstGeom>
          <a:noFill/>
          <a:ln>
            <a:noFill/>
          </a:ln>
        </p:spPr>
      </p:pic>
      <p:grpSp>
        <p:nvGrpSpPr>
          <p:cNvPr id="1348" name="Google Shape;1348;p22"/>
          <p:cNvGrpSpPr/>
          <p:nvPr/>
        </p:nvGrpSpPr>
        <p:grpSpPr>
          <a:xfrm>
            <a:off x="8191589" y="4576140"/>
            <a:ext cx="2103120" cy="2118360"/>
            <a:chOff x="8191589" y="4576140"/>
            <a:chExt cx="2103120" cy="2118360"/>
          </a:xfrm>
        </p:grpSpPr>
        <p:sp>
          <p:nvSpPr>
            <p:cNvPr id="1349" name="Google Shape;1349;p22"/>
            <p:cNvSpPr/>
            <p:nvPr/>
          </p:nvSpPr>
          <p:spPr>
            <a:xfrm>
              <a:off x="8191589" y="4576140"/>
              <a:ext cx="2103120" cy="2118360"/>
            </a:xfrm>
            <a:custGeom>
              <a:rect b="b" l="l" r="r" t="t"/>
              <a:pathLst>
                <a:path extrusionOk="0" h="2118359" w="2103120">
                  <a:moveTo>
                    <a:pt x="1922818" y="0"/>
                  </a:moveTo>
                  <a:lnTo>
                    <a:pt x="179997" y="0"/>
                  </a:lnTo>
                  <a:lnTo>
                    <a:pt x="132144" y="6430"/>
                  </a:lnTo>
                  <a:lnTo>
                    <a:pt x="89146" y="24576"/>
                  </a:lnTo>
                  <a:lnTo>
                    <a:pt x="52717" y="52722"/>
                  </a:lnTo>
                  <a:lnTo>
                    <a:pt x="24573" y="89152"/>
                  </a:lnTo>
                  <a:lnTo>
                    <a:pt x="6429" y="132149"/>
                  </a:lnTo>
                  <a:lnTo>
                    <a:pt x="0" y="179997"/>
                  </a:lnTo>
                  <a:lnTo>
                    <a:pt x="0" y="1938274"/>
                  </a:lnTo>
                  <a:lnTo>
                    <a:pt x="6429" y="1986126"/>
                  </a:lnTo>
                  <a:lnTo>
                    <a:pt x="24573" y="2029124"/>
                  </a:lnTo>
                  <a:lnTo>
                    <a:pt x="52717" y="2065553"/>
                  </a:lnTo>
                  <a:lnTo>
                    <a:pt x="89146" y="2093697"/>
                  </a:lnTo>
                  <a:lnTo>
                    <a:pt x="132144" y="2111841"/>
                  </a:lnTo>
                  <a:lnTo>
                    <a:pt x="179997" y="2118271"/>
                  </a:lnTo>
                  <a:lnTo>
                    <a:pt x="1922818" y="2118271"/>
                  </a:lnTo>
                  <a:lnTo>
                    <a:pt x="1970671" y="2111841"/>
                  </a:lnTo>
                  <a:lnTo>
                    <a:pt x="2013672" y="2093697"/>
                  </a:lnTo>
                  <a:lnTo>
                    <a:pt x="2050103" y="2065553"/>
                  </a:lnTo>
                  <a:lnTo>
                    <a:pt x="2078251" y="2029124"/>
                  </a:lnTo>
                  <a:lnTo>
                    <a:pt x="2096397" y="1986126"/>
                  </a:lnTo>
                  <a:lnTo>
                    <a:pt x="2102827" y="1938274"/>
                  </a:lnTo>
                  <a:lnTo>
                    <a:pt x="2102827" y="179997"/>
                  </a:lnTo>
                  <a:lnTo>
                    <a:pt x="2096397" y="132149"/>
                  </a:lnTo>
                  <a:lnTo>
                    <a:pt x="2078251" y="89152"/>
                  </a:lnTo>
                  <a:lnTo>
                    <a:pt x="2050103" y="52722"/>
                  </a:lnTo>
                  <a:lnTo>
                    <a:pt x="2013672" y="24576"/>
                  </a:lnTo>
                  <a:lnTo>
                    <a:pt x="1970671" y="6430"/>
                  </a:lnTo>
                  <a:lnTo>
                    <a:pt x="192281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0" name="Google Shape;1350;p22"/>
            <p:cNvSpPr/>
            <p:nvPr/>
          </p:nvSpPr>
          <p:spPr>
            <a:xfrm>
              <a:off x="8191589" y="4576140"/>
              <a:ext cx="2103120" cy="2118360"/>
            </a:xfrm>
            <a:custGeom>
              <a:rect b="b" l="l" r="r" t="t"/>
              <a:pathLst>
                <a:path extrusionOk="0" h="2118359" w="2103120">
                  <a:moveTo>
                    <a:pt x="179997" y="0"/>
                  </a:moveTo>
                  <a:lnTo>
                    <a:pt x="132144" y="6430"/>
                  </a:lnTo>
                  <a:lnTo>
                    <a:pt x="89146" y="24576"/>
                  </a:lnTo>
                  <a:lnTo>
                    <a:pt x="52717" y="52722"/>
                  </a:lnTo>
                  <a:lnTo>
                    <a:pt x="24573" y="89152"/>
                  </a:lnTo>
                  <a:lnTo>
                    <a:pt x="6429" y="132149"/>
                  </a:lnTo>
                  <a:lnTo>
                    <a:pt x="0" y="179997"/>
                  </a:lnTo>
                  <a:lnTo>
                    <a:pt x="0" y="1938274"/>
                  </a:lnTo>
                  <a:lnTo>
                    <a:pt x="6429" y="1986126"/>
                  </a:lnTo>
                  <a:lnTo>
                    <a:pt x="24573" y="2029124"/>
                  </a:lnTo>
                  <a:lnTo>
                    <a:pt x="52717" y="2065553"/>
                  </a:lnTo>
                  <a:lnTo>
                    <a:pt x="89146" y="2093697"/>
                  </a:lnTo>
                  <a:lnTo>
                    <a:pt x="132144" y="2111841"/>
                  </a:lnTo>
                  <a:lnTo>
                    <a:pt x="179997" y="2118271"/>
                  </a:lnTo>
                  <a:lnTo>
                    <a:pt x="1922818" y="2118271"/>
                  </a:lnTo>
                  <a:lnTo>
                    <a:pt x="1970671" y="2111841"/>
                  </a:lnTo>
                  <a:lnTo>
                    <a:pt x="2013672" y="2093697"/>
                  </a:lnTo>
                  <a:lnTo>
                    <a:pt x="2050103" y="2065553"/>
                  </a:lnTo>
                  <a:lnTo>
                    <a:pt x="2078251" y="2029124"/>
                  </a:lnTo>
                  <a:lnTo>
                    <a:pt x="2096397" y="1986126"/>
                  </a:lnTo>
                  <a:lnTo>
                    <a:pt x="2102827" y="1938274"/>
                  </a:lnTo>
                  <a:lnTo>
                    <a:pt x="2102827" y="179997"/>
                  </a:lnTo>
                  <a:lnTo>
                    <a:pt x="2096397" y="132149"/>
                  </a:lnTo>
                  <a:lnTo>
                    <a:pt x="2078251" y="89152"/>
                  </a:lnTo>
                  <a:lnTo>
                    <a:pt x="2050103" y="52722"/>
                  </a:lnTo>
                  <a:lnTo>
                    <a:pt x="2013672" y="24576"/>
                  </a:lnTo>
                  <a:lnTo>
                    <a:pt x="1970671" y="6430"/>
                  </a:lnTo>
                  <a:lnTo>
                    <a:pt x="1922818"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351" name="Google Shape;1351;p22"/>
          <p:cNvGrpSpPr/>
          <p:nvPr/>
        </p:nvGrpSpPr>
        <p:grpSpPr>
          <a:xfrm>
            <a:off x="8191589" y="3079257"/>
            <a:ext cx="2103120" cy="1386205"/>
            <a:chOff x="8191589" y="3079257"/>
            <a:chExt cx="2103120" cy="1386205"/>
          </a:xfrm>
        </p:grpSpPr>
        <p:sp>
          <p:nvSpPr>
            <p:cNvPr id="1352" name="Google Shape;1352;p22"/>
            <p:cNvSpPr/>
            <p:nvPr/>
          </p:nvSpPr>
          <p:spPr>
            <a:xfrm>
              <a:off x="8191589" y="3079257"/>
              <a:ext cx="2103120" cy="1386205"/>
            </a:xfrm>
            <a:custGeom>
              <a:rect b="b" l="l" r="r" t="t"/>
              <a:pathLst>
                <a:path extrusionOk="0" h="1386204" w="2103120">
                  <a:moveTo>
                    <a:pt x="1922818" y="0"/>
                  </a:moveTo>
                  <a:lnTo>
                    <a:pt x="179997" y="0"/>
                  </a:lnTo>
                  <a:lnTo>
                    <a:pt x="132144" y="6430"/>
                  </a:lnTo>
                  <a:lnTo>
                    <a:pt x="89146" y="24576"/>
                  </a:lnTo>
                  <a:lnTo>
                    <a:pt x="52717" y="52722"/>
                  </a:lnTo>
                  <a:lnTo>
                    <a:pt x="24573" y="89152"/>
                  </a:lnTo>
                  <a:lnTo>
                    <a:pt x="6429" y="132149"/>
                  </a:lnTo>
                  <a:lnTo>
                    <a:pt x="0" y="179997"/>
                  </a:lnTo>
                  <a:lnTo>
                    <a:pt x="0" y="1205712"/>
                  </a:lnTo>
                  <a:lnTo>
                    <a:pt x="6429" y="1253559"/>
                  </a:lnTo>
                  <a:lnTo>
                    <a:pt x="24573" y="1296554"/>
                  </a:lnTo>
                  <a:lnTo>
                    <a:pt x="52717" y="1332980"/>
                  </a:lnTo>
                  <a:lnTo>
                    <a:pt x="89146" y="1361123"/>
                  </a:lnTo>
                  <a:lnTo>
                    <a:pt x="132144" y="1379267"/>
                  </a:lnTo>
                  <a:lnTo>
                    <a:pt x="179997" y="1385697"/>
                  </a:lnTo>
                  <a:lnTo>
                    <a:pt x="1922818" y="1385697"/>
                  </a:lnTo>
                  <a:lnTo>
                    <a:pt x="1970671" y="1379267"/>
                  </a:lnTo>
                  <a:lnTo>
                    <a:pt x="2013672" y="1361123"/>
                  </a:lnTo>
                  <a:lnTo>
                    <a:pt x="2050103" y="1332980"/>
                  </a:lnTo>
                  <a:lnTo>
                    <a:pt x="2078251" y="1296554"/>
                  </a:lnTo>
                  <a:lnTo>
                    <a:pt x="2096397" y="1253559"/>
                  </a:lnTo>
                  <a:lnTo>
                    <a:pt x="2102827" y="1205712"/>
                  </a:lnTo>
                  <a:lnTo>
                    <a:pt x="2102827" y="179997"/>
                  </a:lnTo>
                  <a:lnTo>
                    <a:pt x="2096397" y="132149"/>
                  </a:lnTo>
                  <a:lnTo>
                    <a:pt x="2078251" y="89152"/>
                  </a:lnTo>
                  <a:lnTo>
                    <a:pt x="2050103" y="52722"/>
                  </a:lnTo>
                  <a:lnTo>
                    <a:pt x="2013672" y="24576"/>
                  </a:lnTo>
                  <a:lnTo>
                    <a:pt x="1970671" y="6430"/>
                  </a:lnTo>
                  <a:lnTo>
                    <a:pt x="192281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3" name="Google Shape;1353;p22"/>
            <p:cNvSpPr/>
            <p:nvPr/>
          </p:nvSpPr>
          <p:spPr>
            <a:xfrm>
              <a:off x="8191589" y="3079257"/>
              <a:ext cx="2103120" cy="1386205"/>
            </a:xfrm>
            <a:custGeom>
              <a:rect b="b" l="l" r="r" t="t"/>
              <a:pathLst>
                <a:path extrusionOk="0" h="1386204" w="2103120">
                  <a:moveTo>
                    <a:pt x="179997" y="0"/>
                  </a:moveTo>
                  <a:lnTo>
                    <a:pt x="132144" y="6430"/>
                  </a:lnTo>
                  <a:lnTo>
                    <a:pt x="89146" y="24576"/>
                  </a:lnTo>
                  <a:lnTo>
                    <a:pt x="52717" y="52722"/>
                  </a:lnTo>
                  <a:lnTo>
                    <a:pt x="24573" y="89152"/>
                  </a:lnTo>
                  <a:lnTo>
                    <a:pt x="6429" y="132149"/>
                  </a:lnTo>
                  <a:lnTo>
                    <a:pt x="0" y="179997"/>
                  </a:lnTo>
                  <a:lnTo>
                    <a:pt x="0" y="1205712"/>
                  </a:lnTo>
                  <a:lnTo>
                    <a:pt x="6429" y="1253559"/>
                  </a:lnTo>
                  <a:lnTo>
                    <a:pt x="24573" y="1296554"/>
                  </a:lnTo>
                  <a:lnTo>
                    <a:pt x="52717" y="1332980"/>
                  </a:lnTo>
                  <a:lnTo>
                    <a:pt x="89146" y="1361123"/>
                  </a:lnTo>
                  <a:lnTo>
                    <a:pt x="132144" y="1379267"/>
                  </a:lnTo>
                  <a:lnTo>
                    <a:pt x="179997" y="1385697"/>
                  </a:lnTo>
                  <a:lnTo>
                    <a:pt x="1922818" y="1385697"/>
                  </a:lnTo>
                  <a:lnTo>
                    <a:pt x="1970671" y="1379267"/>
                  </a:lnTo>
                  <a:lnTo>
                    <a:pt x="2013672" y="1361123"/>
                  </a:lnTo>
                  <a:lnTo>
                    <a:pt x="2050103" y="1332980"/>
                  </a:lnTo>
                  <a:lnTo>
                    <a:pt x="2078251" y="1296554"/>
                  </a:lnTo>
                  <a:lnTo>
                    <a:pt x="2096397" y="1253559"/>
                  </a:lnTo>
                  <a:lnTo>
                    <a:pt x="2102827" y="1205712"/>
                  </a:lnTo>
                  <a:lnTo>
                    <a:pt x="2102827" y="179997"/>
                  </a:lnTo>
                  <a:lnTo>
                    <a:pt x="2096397" y="132149"/>
                  </a:lnTo>
                  <a:lnTo>
                    <a:pt x="2078251" y="89152"/>
                  </a:lnTo>
                  <a:lnTo>
                    <a:pt x="2050103" y="52722"/>
                  </a:lnTo>
                  <a:lnTo>
                    <a:pt x="2013672" y="24576"/>
                  </a:lnTo>
                  <a:lnTo>
                    <a:pt x="1970671" y="6430"/>
                  </a:lnTo>
                  <a:lnTo>
                    <a:pt x="1922818"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354" name="Google Shape;1354;p22"/>
          <p:cNvGrpSpPr/>
          <p:nvPr/>
        </p:nvGrpSpPr>
        <p:grpSpPr>
          <a:xfrm>
            <a:off x="4564589" y="1579590"/>
            <a:ext cx="2103120" cy="1388745"/>
            <a:chOff x="4564589" y="1579590"/>
            <a:chExt cx="2103120" cy="1388745"/>
          </a:xfrm>
        </p:grpSpPr>
        <p:sp>
          <p:nvSpPr>
            <p:cNvPr id="1355" name="Google Shape;1355;p22"/>
            <p:cNvSpPr/>
            <p:nvPr/>
          </p:nvSpPr>
          <p:spPr>
            <a:xfrm>
              <a:off x="4564589" y="1579590"/>
              <a:ext cx="2103120" cy="1388745"/>
            </a:xfrm>
            <a:custGeom>
              <a:rect b="b" l="l" r="r" t="t"/>
              <a:pathLst>
                <a:path extrusionOk="0" h="1388745" w="2103120">
                  <a:moveTo>
                    <a:pt x="1922818" y="0"/>
                  </a:moveTo>
                  <a:lnTo>
                    <a:pt x="179997" y="0"/>
                  </a:lnTo>
                  <a:lnTo>
                    <a:pt x="132144" y="6430"/>
                  </a:lnTo>
                  <a:lnTo>
                    <a:pt x="89146" y="24576"/>
                  </a:lnTo>
                  <a:lnTo>
                    <a:pt x="52717" y="52722"/>
                  </a:lnTo>
                  <a:lnTo>
                    <a:pt x="24573" y="89152"/>
                  </a:lnTo>
                  <a:lnTo>
                    <a:pt x="6429" y="132149"/>
                  </a:lnTo>
                  <a:lnTo>
                    <a:pt x="0" y="179997"/>
                  </a:lnTo>
                  <a:lnTo>
                    <a:pt x="0" y="1208493"/>
                  </a:lnTo>
                  <a:lnTo>
                    <a:pt x="6429" y="1256346"/>
                  </a:lnTo>
                  <a:lnTo>
                    <a:pt x="24573" y="1299344"/>
                  </a:lnTo>
                  <a:lnTo>
                    <a:pt x="52717" y="1335773"/>
                  </a:lnTo>
                  <a:lnTo>
                    <a:pt x="89146" y="1363917"/>
                  </a:lnTo>
                  <a:lnTo>
                    <a:pt x="132144" y="1382061"/>
                  </a:lnTo>
                  <a:lnTo>
                    <a:pt x="179997" y="1388491"/>
                  </a:lnTo>
                  <a:lnTo>
                    <a:pt x="1922818" y="1388491"/>
                  </a:lnTo>
                  <a:lnTo>
                    <a:pt x="1970671" y="1382061"/>
                  </a:lnTo>
                  <a:lnTo>
                    <a:pt x="2013672" y="1363917"/>
                  </a:lnTo>
                  <a:lnTo>
                    <a:pt x="2050103" y="1335773"/>
                  </a:lnTo>
                  <a:lnTo>
                    <a:pt x="2078251" y="1299344"/>
                  </a:lnTo>
                  <a:lnTo>
                    <a:pt x="2096397" y="1256346"/>
                  </a:lnTo>
                  <a:lnTo>
                    <a:pt x="2102827" y="1208493"/>
                  </a:lnTo>
                  <a:lnTo>
                    <a:pt x="2102827" y="179997"/>
                  </a:lnTo>
                  <a:lnTo>
                    <a:pt x="2096397" y="132149"/>
                  </a:lnTo>
                  <a:lnTo>
                    <a:pt x="2078251" y="89152"/>
                  </a:lnTo>
                  <a:lnTo>
                    <a:pt x="2050103" y="52722"/>
                  </a:lnTo>
                  <a:lnTo>
                    <a:pt x="2013672" y="24576"/>
                  </a:lnTo>
                  <a:lnTo>
                    <a:pt x="1970671" y="6430"/>
                  </a:lnTo>
                  <a:lnTo>
                    <a:pt x="192281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6" name="Google Shape;1356;p22"/>
            <p:cNvPicPr preferRelativeResize="0"/>
            <p:nvPr/>
          </p:nvPicPr>
          <p:blipFill rotWithShape="1">
            <a:blip r:embed="rId16">
              <a:alphaModFix/>
            </a:blip>
            <a:srcRect b="0" l="0" r="0" t="0"/>
            <a:stretch/>
          </p:blipFill>
          <p:spPr>
            <a:xfrm>
              <a:off x="5868797" y="2070023"/>
              <a:ext cx="641857" cy="775830"/>
            </a:xfrm>
            <a:prstGeom prst="rect">
              <a:avLst/>
            </a:prstGeom>
            <a:noFill/>
            <a:ln>
              <a:noFill/>
            </a:ln>
          </p:spPr>
        </p:pic>
        <p:sp>
          <p:nvSpPr>
            <p:cNvPr id="1357" name="Google Shape;1357;p22"/>
            <p:cNvSpPr/>
            <p:nvPr/>
          </p:nvSpPr>
          <p:spPr>
            <a:xfrm>
              <a:off x="4564589" y="1579590"/>
              <a:ext cx="2103120" cy="1388745"/>
            </a:xfrm>
            <a:custGeom>
              <a:rect b="b" l="l" r="r" t="t"/>
              <a:pathLst>
                <a:path extrusionOk="0" h="1388745" w="2103120">
                  <a:moveTo>
                    <a:pt x="179997" y="0"/>
                  </a:moveTo>
                  <a:lnTo>
                    <a:pt x="132144" y="6430"/>
                  </a:lnTo>
                  <a:lnTo>
                    <a:pt x="89146" y="24576"/>
                  </a:lnTo>
                  <a:lnTo>
                    <a:pt x="52717" y="52722"/>
                  </a:lnTo>
                  <a:lnTo>
                    <a:pt x="24573" y="89152"/>
                  </a:lnTo>
                  <a:lnTo>
                    <a:pt x="6429" y="132149"/>
                  </a:lnTo>
                  <a:lnTo>
                    <a:pt x="0" y="179997"/>
                  </a:lnTo>
                  <a:lnTo>
                    <a:pt x="0" y="1208493"/>
                  </a:lnTo>
                  <a:lnTo>
                    <a:pt x="6429" y="1256346"/>
                  </a:lnTo>
                  <a:lnTo>
                    <a:pt x="24573" y="1299344"/>
                  </a:lnTo>
                  <a:lnTo>
                    <a:pt x="52717" y="1335773"/>
                  </a:lnTo>
                  <a:lnTo>
                    <a:pt x="89146" y="1363917"/>
                  </a:lnTo>
                  <a:lnTo>
                    <a:pt x="132144" y="1382061"/>
                  </a:lnTo>
                  <a:lnTo>
                    <a:pt x="179997" y="1388491"/>
                  </a:lnTo>
                  <a:lnTo>
                    <a:pt x="1922818" y="1388491"/>
                  </a:lnTo>
                  <a:lnTo>
                    <a:pt x="1970671" y="1382061"/>
                  </a:lnTo>
                  <a:lnTo>
                    <a:pt x="2013672" y="1363917"/>
                  </a:lnTo>
                  <a:lnTo>
                    <a:pt x="2050103" y="1335773"/>
                  </a:lnTo>
                  <a:lnTo>
                    <a:pt x="2078251" y="1299344"/>
                  </a:lnTo>
                  <a:lnTo>
                    <a:pt x="2096397" y="1256346"/>
                  </a:lnTo>
                  <a:lnTo>
                    <a:pt x="2102827" y="1208493"/>
                  </a:lnTo>
                  <a:lnTo>
                    <a:pt x="2102827" y="179997"/>
                  </a:lnTo>
                  <a:lnTo>
                    <a:pt x="2096397" y="132149"/>
                  </a:lnTo>
                  <a:lnTo>
                    <a:pt x="2078251" y="89152"/>
                  </a:lnTo>
                  <a:lnTo>
                    <a:pt x="2050103" y="52722"/>
                  </a:lnTo>
                  <a:lnTo>
                    <a:pt x="2013672" y="24576"/>
                  </a:lnTo>
                  <a:lnTo>
                    <a:pt x="1970671" y="6430"/>
                  </a:lnTo>
                  <a:lnTo>
                    <a:pt x="1922818"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358" name="Google Shape;1358;p22"/>
          <p:cNvPicPr preferRelativeResize="0"/>
          <p:nvPr/>
        </p:nvPicPr>
        <p:blipFill rotWithShape="1">
          <a:blip r:embed="rId17">
            <a:alphaModFix/>
          </a:blip>
          <a:srcRect b="0" l="0" r="0" t="0"/>
          <a:stretch/>
        </p:blipFill>
        <p:spPr>
          <a:xfrm>
            <a:off x="6786002" y="1578003"/>
            <a:ext cx="3510000" cy="1393422"/>
          </a:xfrm>
          <a:prstGeom prst="rect">
            <a:avLst/>
          </a:prstGeom>
          <a:noFill/>
          <a:ln>
            <a:noFill/>
          </a:ln>
        </p:spPr>
      </p:pic>
      <p:sp>
        <p:nvSpPr>
          <p:cNvPr id="1359" name="Google Shape;1359;p22"/>
          <p:cNvSpPr txBox="1"/>
          <p:nvPr/>
        </p:nvSpPr>
        <p:spPr>
          <a:xfrm>
            <a:off x="2510299" y="1589087"/>
            <a:ext cx="1397000" cy="53975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19년 연속 KSQI</a:t>
            </a:r>
            <a:endParaRPr sz="1500">
              <a:latin typeface="Malgun Gothic"/>
              <a:ea typeface="Malgun Gothic"/>
              <a:cs typeface="Malgun Gothic"/>
              <a:sym typeface="Malgun Gothic"/>
            </a:endParaRPr>
          </a:p>
          <a:p>
            <a:pPr indent="0" lvl="0" marL="12700" rtl="0" algn="l">
              <a:lnSpc>
                <a:spcPct val="100000"/>
              </a:lnSpc>
              <a:spcBef>
                <a:spcPts val="450"/>
              </a:spcBef>
              <a:spcAft>
                <a:spcPts val="0"/>
              </a:spcAft>
              <a:buNone/>
            </a:pPr>
            <a:r>
              <a:rPr b="0" lang="en-US" sz="750">
                <a:solidFill>
                  <a:srgbClr val="6F5DCF"/>
                </a:solidFill>
                <a:latin typeface="Arial"/>
                <a:ea typeface="Arial"/>
                <a:cs typeface="Arial"/>
                <a:sym typeface="Arial"/>
              </a:rPr>
              <a:t>19년 연속 KSQI 우수콜센터 선정</a:t>
            </a:r>
            <a:endParaRPr sz="750">
              <a:latin typeface="Arial"/>
              <a:ea typeface="Arial"/>
              <a:cs typeface="Arial"/>
              <a:sym typeface="Arial"/>
            </a:endParaRPr>
          </a:p>
        </p:txBody>
      </p:sp>
      <p:sp>
        <p:nvSpPr>
          <p:cNvPr id="1360" name="Google Shape;1360;p22"/>
          <p:cNvSpPr txBox="1"/>
          <p:nvPr/>
        </p:nvSpPr>
        <p:spPr>
          <a:xfrm>
            <a:off x="2510299" y="5493767"/>
            <a:ext cx="842644" cy="688340"/>
          </a:xfrm>
          <a:prstGeom prst="rect">
            <a:avLst/>
          </a:prstGeom>
          <a:noFill/>
          <a:ln>
            <a:noFill/>
          </a:ln>
        </p:spPr>
        <p:txBody>
          <a:bodyPr anchorCtr="0" anchor="t" bIns="0" lIns="0" spcFirstLastPara="1" rIns="0" wrap="square" tIns="107300">
            <a:spAutoFit/>
          </a:bodyPr>
          <a:lstStyle/>
          <a:p>
            <a:pPr indent="0" lvl="0" marL="12700" rtl="0" algn="l">
              <a:lnSpc>
                <a:spcPct val="100000"/>
              </a:lnSpc>
              <a:spcBef>
                <a:spcPts val="0"/>
              </a:spcBef>
              <a:spcAft>
                <a:spcPts val="0"/>
              </a:spcAft>
              <a:buNone/>
            </a:pPr>
            <a:r>
              <a:rPr b="1" lang="en-US" sz="1600">
                <a:solidFill>
                  <a:srgbClr val="6F5DCF"/>
                </a:solidFill>
                <a:latin typeface="Malgun Gothic"/>
                <a:ea typeface="Malgun Gothic"/>
                <a:cs typeface="Malgun Gothic"/>
                <a:sym typeface="Malgun Gothic"/>
              </a:rPr>
              <a:t>5회 연속</a:t>
            </a:r>
            <a:endParaRPr sz="1600">
              <a:latin typeface="Malgun Gothic"/>
              <a:ea typeface="Malgun Gothic"/>
              <a:cs typeface="Malgun Gothic"/>
              <a:sym typeface="Malgun Gothic"/>
            </a:endParaRPr>
          </a:p>
          <a:p>
            <a:pPr indent="0" lvl="0" marL="12700" rtl="0" algn="l">
              <a:lnSpc>
                <a:spcPct val="100000"/>
              </a:lnSpc>
              <a:spcBef>
                <a:spcPts val="350"/>
              </a:spcBef>
              <a:spcAft>
                <a:spcPts val="0"/>
              </a:spcAft>
              <a:buNone/>
            </a:pPr>
            <a:r>
              <a:rPr b="0" lang="en-US" sz="750">
                <a:solidFill>
                  <a:srgbClr val="6F5DCF"/>
                </a:solidFill>
                <a:latin typeface="Arial"/>
                <a:ea typeface="Arial"/>
                <a:cs typeface="Arial"/>
                <a:sym typeface="Arial"/>
              </a:rPr>
              <a:t>소비자중심경영</a:t>
            </a:r>
            <a:endParaRPr sz="750">
              <a:latin typeface="Arial"/>
              <a:ea typeface="Arial"/>
              <a:cs typeface="Arial"/>
              <a:sym typeface="Arial"/>
            </a:endParaRPr>
          </a:p>
          <a:p>
            <a:pPr indent="0" lvl="0" marL="12700" rtl="0" algn="l">
              <a:lnSpc>
                <a:spcPct val="100000"/>
              </a:lnSpc>
              <a:spcBef>
                <a:spcPts val="400"/>
              </a:spcBef>
              <a:spcAft>
                <a:spcPts val="0"/>
              </a:spcAft>
              <a:buNone/>
            </a:pPr>
            <a:r>
              <a:rPr b="0" lang="en-US" sz="750">
                <a:solidFill>
                  <a:srgbClr val="6F5DCF"/>
                </a:solidFill>
                <a:latin typeface="Arial"/>
                <a:ea typeface="Arial"/>
                <a:cs typeface="Arial"/>
                <a:sym typeface="Arial"/>
              </a:rPr>
              <a:t>5회 연속(CCM)인증</a:t>
            </a:r>
            <a:endParaRPr sz="750">
              <a:latin typeface="Arial"/>
              <a:ea typeface="Arial"/>
              <a:cs typeface="Arial"/>
              <a:sym typeface="Arial"/>
            </a:endParaRPr>
          </a:p>
        </p:txBody>
      </p:sp>
      <p:pic>
        <p:nvPicPr>
          <p:cNvPr id="1361" name="Google Shape;1361;p22"/>
          <p:cNvPicPr preferRelativeResize="0"/>
          <p:nvPr/>
        </p:nvPicPr>
        <p:blipFill rotWithShape="1">
          <a:blip r:embed="rId18">
            <a:alphaModFix/>
          </a:blip>
          <a:srcRect b="0" l="0" r="0" t="0"/>
          <a:stretch/>
        </p:blipFill>
        <p:spPr>
          <a:xfrm>
            <a:off x="2343002" y="3809997"/>
            <a:ext cx="2102993" cy="1549262"/>
          </a:xfrm>
          <a:prstGeom prst="rect">
            <a:avLst/>
          </a:prstGeom>
          <a:noFill/>
          <a:ln>
            <a:noFill/>
          </a:ln>
        </p:spPr>
      </p:pic>
      <p:sp>
        <p:nvSpPr>
          <p:cNvPr id="1362" name="Google Shape;1362;p22"/>
          <p:cNvSpPr txBox="1"/>
          <p:nvPr/>
        </p:nvSpPr>
        <p:spPr>
          <a:xfrm>
            <a:off x="2510299" y="3821088"/>
            <a:ext cx="1397635" cy="67945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금감원장상 수상</a:t>
            </a:r>
            <a:endParaRPr sz="1500">
              <a:latin typeface="Malgun Gothic"/>
              <a:ea typeface="Malgun Gothic"/>
              <a:cs typeface="Malgun Gothic"/>
              <a:sym typeface="Malgun Gothic"/>
            </a:endParaRPr>
          </a:p>
          <a:p>
            <a:pPr indent="0" lvl="0" marL="12700" marR="725170" rtl="0" algn="l">
              <a:lnSpc>
                <a:spcPct val="122200"/>
              </a:lnSpc>
              <a:spcBef>
                <a:spcPts val="250"/>
              </a:spcBef>
              <a:spcAft>
                <a:spcPts val="0"/>
              </a:spcAft>
              <a:buNone/>
            </a:pPr>
            <a:r>
              <a:rPr b="0" lang="en-US" sz="750">
                <a:solidFill>
                  <a:srgbClr val="6F5DCF"/>
                </a:solidFill>
                <a:latin typeface="Arial"/>
                <a:ea typeface="Arial"/>
                <a:cs typeface="Arial"/>
                <a:sym typeface="Arial"/>
              </a:rPr>
              <a:t>금융교육 금감원장상 수상</a:t>
            </a:r>
            <a:endParaRPr sz="750">
              <a:latin typeface="Arial"/>
              <a:ea typeface="Arial"/>
              <a:cs typeface="Arial"/>
              <a:sym typeface="Arial"/>
            </a:endParaRPr>
          </a:p>
        </p:txBody>
      </p:sp>
      <p:sp>
        <p:nvSpPr>
          <p:cNvPr id="1363" name="Google Shape;1363;p22"/>
          <p:cNvSpPr txBox="1"/>
          <p:nvPr/>
        </p:nvSpPr>
        <p:spPr>
          <a:xfrm>
            <a:off x="4910299" y="5445007"/>
            <a:ext cx="966469" cy="877569"/>
          </a:xfrm>
          <a:prstGeom prst="rect">
            <a:avLst/>
          </a:prstGeom>
          <a:noFill/>
          <a:ln>
            <a:noFill/>
          </a:ln>
        </p:spPr>
        <p:txBody>
          <a:bodyPr anchorCtr="0" anchor="t" bIns="0" lIns="0" spcFirstLastPara="1" rIns="0" wrap="square" tIns="27925">
            <a:spAutoFit/>
          </a:bodyPr>
          <a:lstStyle/>
          <a:p>
            <a:pPr indent="0" lvl="0" marL="12700" marR="31115" rtl="0" algn="l">
              <a:lnSpc>
                <a:spcPct val="116666"/>
              </a:lnSpc>
              <a:spcBef>
                <a:spcPts val="0"/>
              </a:spcBef>
              <a:spcAft>
                <a:spcPts val="0"/>
              </a:spcAft>
              <a:buNone/>
            </a:pPr>
            <a:r>
              <a:rPr b="1" lang="en-US" sz="1800">
                <a:solidFill>
                  <a:srgbClr val="6F5DCF"/>
                </a:solidFill>
                <a:latin typeface="Malgun Gothic"/>
                <a:ea typeface="Malgun Gothic"/>
                <a:cs typeface="Malgun Gothic"/>
                <a:sym typeface="Malgun Gothic"/>
              </a:rPr>
              <a:t>스마트앱 어워드</a:t>
            </a:r>
            <a:endParaRPr sz="1800">
              <a:latin typeface="Malgun Gothic"/>
              <a:ea typeface="Malgun Gothic"/>
              <a:cs typeface="Malgun Gothic"/>
              <a:sym typeface="Malgun Gothic"/>
            </a:endParaRPr>
          </a:p>
          <a:p>
            <a:pPr indent="0" lvl="0" marL="12700" marR="5080" rtl="0" algn="l">
              <a:lnSpc>
                <a:spcPct val="122200"/>
              </a:lnSpc>
              <a:spcBef>
                <a:spcPts val="190"/>
              </a:spcBef>
              <a:spcAft>
                <a:spcPts val="0"/>
              </a:spcAft>
              <a:buNone/>
            </a:pPr>
            <a:r>
              <a:rPr b="0" lang="en-US" sz="750">
                <a:solidFill>
                  <a:srgbClr val="6F5DCF"/>
                </a:solidFill>
                <a:latin typeface="Arial"/>
                <a:ea typeface="Arial"/>
                <a:cs typeface="Arial"/>
                <a:sym typeface="Arial"/>
              </a:rPr>
              <a:t>스마트앱 어워드 보험분야 최우수상 수상</a:t>
            </a:r>
            <a:endParaRPr sz="750">
              <a:latin typeface="Arial"/>
              <a:ea typeface="Arial"/>
              <a:cs typeface="Arial"/>
              <a:sym typeface="Arial"/>
            </a:endParaRPr>
          </a:p>
        </p:txBody>
      </p:sp>
      <p:sp>
        <p:nvSpPr>
          <p:cNvPr id="1364" name="Google Shape;1364;p22"/>
          <p:cNvSpPr txBox="1"/>
          <p:nvPr/>
        </p:nvSpPr>
        <p:spPr>
          <a:xfrm>
            <a:off x="8357299" y="3088758"/>
            <a:ext cx="1428115" cy="67945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ISO 27001 획득</a:t>
            </a:r>
            <a:endParaRPr sz="1500">
              <a:latin typeface="Malgun Gothic"/>
              <a:ea typeface="Malgun Gothic"/>
              <a:cs typeface="Malgun Gothic"/>
              <a:sym typeface="Malgun Gothic"/>
            </a:endParaRPr>
          </a:p>
          <a:p>
            <a:pPr indent="0" lvl="0" marL="12700" marR="647700" rtl="0" algn="l">
              <a:lnSpc>
                <a:spcPct val="122200"/>
              </a:lnSpc>
              <a:spcBef>
                <a:spcPts val="250"/>
              </a:spcBef>
              <a:spcAft>
                <a:spcPts val="0"/>
              </a:spcAft>
              <a:buNone/>
            </a:pPr>
            <a:r>
              <a:rPr b="0" lang="en-US" sz="750">
                <a:solidFill>
                  <a:srgbClr val="6F5DCF"/>
                </a:solidFill>
                <a:latin typeface="Arial"/>
                <a:ea typeface="Arial"/>
                <a:cs typeface="Arial"/>
                <a:sym typeface="Arial"/>
              </a:rPr>
              <a:t>국제표준 보안 인증 (ISO 27001) 획득</a:t>
            </a:r>
            <a:endParaRPr sz="750">
              <a:latin typeface="Arial"/>
              <a:ea typeface="Arial"/>
              <a:cs typeface="Arial"/>
              <a:sym typeface="Arial"/>
            </a:endParaRPr>
          </a:p>
        </p:txBody>
      </p:sp>
      <p:sp>
        <p:nvSpPr>
          <p:cNvPr id="1365" name="Google Shape;1365;p22"/>
          <p:cNvSpPr txBox="1"/>
          <p:nvPr/>
        </p:nvSpPr>
        <p:spPr>
          <a:xfrm>
            <a:off x="6956299" y="1589087"/>
            <a:ext cx="1745614" cy="53975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2년 연속 최우수기업</a:t>
            </a:r>
            <a:endParaRPr sz="1500">
              <a:latin typeface="Malgun Gothic"/>
              <a:ea typeface="Malgun Gothic"/>
              <a:cs typeface="Malgun Gothic"/>
              <a:sym typeface="Malgun Gothic"/>
            </a:endParaRPr>
          </a:p>
          <a:p>
            <a:pPr indent="0" lvl="0" marL="12700" rtl="0" algn="l">
              <a:lnSpc>
                <a:spcPct val="100000"/>
              </a:lnSpc>
              <a:spcBef>
                <a:spcPts val="450"/>
              </a:spcBef>
              <a:spcAft>
                <a:spcPts val="0"/>
              </a:spcAft>
              <a:buNone/>
            </a:pPr>
            <a:r>
              <a:rPr b="0" lang="en-US" sz="750">
                <a:solidFill>
                  <a:srgbClr val="6F5DCF"/>
                </a:solidFill>
                <a:latin typeface="Arial"/>
                <a:ea typeface="Arial"/>
                <a:cs typeface="Arial"/>
                <a:sym typeface="Arial"/>
              </a:rPr>
              <a:t>한국ESG기준원 지배구조 우수기업 선정</a:t>
            </a:r>
            <a:endParaRPr sz="750">
              <a:latin typeface="Arial"/>
              <a:ea typeface="Arial"/>
              <a:cs typeface="Arial"/>
              <a:sym typeface="Arial"/>
            </a:endParaRPr>
          </a:p>
        </p:txBody>
      </p:sp>
      <p:sp>
        <p:nvSpPr>
          <p:cNvPr id="1366" name="Google Shape;1366;p22"/>
          <p:cNvSpPr txBox="1"/>
          <p:nvPr/>
        </p:nvSpPr>
        <p:spPr>
          <a:xfrm>
            <a:off x="8357299" y="4608287"/>
            <a:ext cx="1337945" cy="67945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16년 연속 AAA</a:t>
            </a:r>
            <a:endParaRPr sz="1500">
              <a:latin typeface="Malgun Gothic"/>
              <a:ea typeface="Malgun Gothic"/>
              <a:cs typeface="Malgun Gothic"/>
              <a:sym typeface="Malgun Gothic"/>
            </a:endParaRPr>
          </a:p>
          <a:p>
            <a:pPr indent="0" lvl="0" marL="12700" marR="303530" rtl="0" algn="l">
              <a:lnSpc>
                <a:spcPct val="122200"/>
              </a:lnSpc>
              <a:spcBef>
                <a:spcPts val="250"/>
              </a:spcBef>
              <a:spcAft>
                <a:spcPts val="0"/>
              </a:spcAft>
              <a:buNone/>
            </a:pPr>
            <a:r>
              <a:rPr b="0" lang="en-US" sz="750">
                <a:solidFill>
                  <a:srgbClr val="6F5DCF"/>
                </a:solidFill>
                <a:latin typeface="Arial"/>
                <a:ea typeface="Arial"/>
                <a:cs typeface="Arial"/>
                <a:sym typeface="Arial"/>
              </a:rPr>
              <a:t>보험금지급능력 신용등급 16년 연속 AAA</a:t>
            </a:r>
            <a:endParaRPr sz="750">
              <a:latin typeface="Arial"/>
              <a:ea typeface="Arial"/>
              <a:cs typeface="Arial"/>
              <a:sym typeface="Arial"/>
            </a:endParaRPr>
          </a:p>
        </p:txBody>
      </p:sp>
      <p:pic>
        <p:nvPicPr>
          <p:cNvPr id="1367" name="Google Shape;1367;p22"/>
          <p:cNvPicPr preferRelativeResize="0"/>
          <p:nvPr/>
        </p:nvPicPr>
        <p:blipFill rotWithShape="1">
          <a:blip r:embed="rId19">
            <a:alphaModFix/>
          </a:blip>
          <a:srcRect b="0" l="0" r="0" t="0"/>
          <a:stretch/>
        </p:blipFill>
        <p:spPr>
          <a:xfrm>
            <a:off x="3406877" y="6003963"/>
            <a:ext cx="799718" cy="503704"/>
          </a:xfrm>
          <a:prstGeom prst="rect">
            <a:avLst/>
          </a:prstGeom>
          <a:noFill/>
          <a:ln>
            <a:noFill/>
          </a:ln>
        </p:spPr>
      </p:pic>
      <p:grpSp>
        <p:nvGrpSpPr>
          <p:cNvPr id="1368" name="Google Shape;1368;p22"/>
          <p:cNvGrpSpPr/>
          <p:nvPr/>
        </p:nvGrpSpPr>
        <p:grpSpPr>
          <a:xfrm>
            <a:off x="4726495" y="3224638"/>
            <a:ext cx="2784567" cy="1093819"/>
            <a:chOff x="4726495" y="3224638"/>
            <a:chExt cx="2784567" cy="1093819"/>
          </a:xfrm>
        </p:grpSpPr>
        <p:sp>
          <p:nvSpPr>
            <p:cNvPr id="1369" name="Google Shape;1369;p22"/>
            <p:cNvSpPr/>
            <p:nvPr/>
          </p:nvSpPr>
          <p:spPr>
            <a:xfrm>
              <a:off x="6697627" y="3315524"/>
              <a:ext cx="813435" cy="839469"/>
            </a:xfrm>
            <a:custGeom>
              <a:rect b="b" l="l" r="r" t="t"/>
              <a:pathLst>
                <a:path extrusionOk="0" h="839470" w="813434">
                  <a:moveTo>
                    <a:pt x="406448" y="0"/>
                  </a:moveTo>
                  <a:lnTo>
                    <a:pt x="355462" y="2806"/>
                  </a:lnTo>
                  <a:lnTo>
                    <a:pt x="306365" y="11001"/>
                  </a:lnTo>
                  <a:lnTo>
                    <a:pt x="259539" y="24246"/>
                  </a:lnTo>
                  <a:lnTo>
                    <a:pt x="215364" y="42204"/>
                  </a:lnTo>
                  <a:lnTo>
                    <a:pt x="174222" y="64537"/>
                  </a:lnTo>
                  <a:lnTo>
                    <a:pt x="136494" y="90908"/>
                  </a:lnTo>
                  <a:lnTo>
                    <a:pt x="102559" y="120978"/>
                  </a:lnTo>
                  <a:lnTo>
                    <a:pt x="72801" y="154410"/>
                  </a:lnTo>
                  <a:lnTo>
                    <a:pt x="47598" y="190867"/>
                  </a:lnTo>
                  <a:lnTo>
                    <a:pt x="27333" y="230011"/>
                  </a:lnTo>
                  <a:lnTo>
                    <a:pt x="12387" y="271503"/>
                  </a:lnTo>
                  <a:lnTo>
                    <a:pt x="3139" y="315007"/>
                  </a:lnTo>
                  <a:lnTo>
                    <a:pt x="8" y="359675"/>
                  </a:lnTo>
                  <a:lnTo>
                    <a:pt x="0" y="360568"/>
                  </a:lnTo>
                  <a:lnTo>
                    <a:pt x="3235" y="406040"/>
                  </a:lnTo>
                  <a:lnTo>
                    <a:pt x="12762" y="450176"/>
                  </a:lnTo>
                  <a:lnTo>
                    <a:pt x="28159" y="492235"/>
                  </a:lnTo>
                  <a:lnTo>
                    <a:pt x="49033" y="531859"/>
                  </a:lnTo>
                  <a:lnTo>
                    <a:pt x="74991" y="568693"/>
                  </a:lnTo>
                  <a:lnTo>
                    <a:pt x="105560" y="602350"/>
                  </a:lnTo>
                  <a:lnTo>
                    <a:pt x="140410" y="632512"/>
                  </a:lnTo>
                  <a:lnTo>
                    <a:pt x="179141" y="658825"/>
                  </a:lnTo>
                  <a:lnTo>
                    <a:pt x="221353" y="680934"/>
                  </a:lnTo>
                  <a:lnTo>
                    <a:pt x="266649" y="698484"/>
                  </a:lnTo>
                  <a:lnTo>
                    <a:pt x="314627" y="711123"/>
                  </a:lnTo>
                  <a:lnTo>
                    <a:pt x="313625" y="743539"/>
                  </a:lnTo>
                  <a:lnTo>
                    <a:pt x="310441" y="775803"/>
                  </a:lnTo>
                  <a:lnTo>
                    <a:pt x="305064" y="807769"/>
                  </a:lnTo>
                  <a:lnTo>
                    <a:pt x="297482" y="839292"/>
                  </a:lnTo>
                  <a:lnTo>
                    <a:pt x="329532" y="814800"/>
                  </a:lnTo>
                  <a:lnTo>
                    <a:pt x="358261" y="786496"/>
                  </a:lnTo>
                  <a:lnTo>
                    <a:pt x="383272" y="754847"/>
                  </a:lnTo>
                  <a:lnTo>
                    <a:pt x="404162" y="720318"/>
                  </a:lnTo>
                  <a:lnTo>
                    <a:pt x="407323" y="720318"/>
                  </a:lnTo>
                  <a:lnTo>
                    <a:pt x="460227" y="717245"/>
                  </a:lnTo>
                  <a:lnTo>
                    <a:pt x="511877" y="708138"/>
                  </a:lnTo>
                  <a:lnTo>
                    <a:pt x="560948" y="693446"/>
                  </a:lnTo>
                  <a:lnTo>
                    <a:pt x="606994" y="673565"/>
                  </a:lnTo>
                  <a:lnTo>
                    <a:pt x="649567" y="648893"/>
                  </a:lnTo>
                  <a:lnTo>
                    <a:pt x="688219" y="619826"/>
                  </a:lnTo>
                  <a:lnTo>
                    <a:pt x="722502" y="586763"/>
                  </a:lnTo>
                  <a:lnTo>
                    <a:pt x="751969" y="550100"/>
                  </a:lnTo>
                  <a:lnTo>
                    <a:pt x="776171" y="510235"/>
                  </a:lnTo>
                  <a:lnTo>
                    <a:pt x="791892" y="475065"/>
                  </a:lnTo>
                  <a:lnTo>
                    <a:pt x="803436" y="438176"/>
                  </a:lnTo>
                  <a:lnTo>
                    <a:pt x="810548" y="399805"/>
                  </a:lnTo>
                  <a:lnTo>
                    <a:pt x="812574" y="366737"/>
                  </a:lnTo>
                  <a:lnTo>
                    <a:pt x="278585" y="366737"/>
                  </a:lnTo>
                  <a:lnTo>
                    <a:pt x="271395" y="365271"/>
                  </a:lnTo>
                  <a:lnTo>
                    <a:pt x="265318" y="360568"/>
                  </a:lnTo>
                  <a:lnTo>
                    <a:pt x="261734" y="353889"/>
                  </a:lnTo>
                  <a:lnTo>
                    <a:pt x="262024" y="346494"/>
                  </a:lnTo>
                  <a:lnTo>
                    <a:pt x="262608" y="345033"/>
                  </a:lnTo>
                  <a:lnTo>
                    <a:pt x="264119" y="343573"/>
                  </a:lnTo>
                  <a:lnTo>
                    <a:pt x="266177" y="342226"/>
                  </a:lnTo>
                  <a:lnTo>
                    <a:pt x="282784" y="338130"/>
                  </a:lnTo>
                  <a:lnTo>
                    <a:pt x="811429" y="338130"/>
                  </a:lnTo>
                  <a:lnTo>
                    <a:pt x="809808" y="315007"/>
                  </a:lnTo>
                  <a:lnTo>
                    <a:pt x="800561" y="271503"/>
                  </a:lnTo>
                  <a:lnTo>
                    <a:pt x="785614" y="230011"/>
                  </a:lnTo>
                  <a:lnTo>
                    <a:pt x="765348" y="190867"/>
                  </a:lnTo>
                  <a:lnTo>
                    <a:pt x="740144" y="154410"/>
                  </a:lnTo>
                  <a:lnTo>
                    <a:pt x="710383" y="120978"/>
                  </a:lnTo>
                  <a:lnTo>
                    <a:pt x="676446" y="90908"/>
                  </a:lnTo>
                  <a:lnTo>
                    <a:pt x="638714" y="64537"/>
                  </a:lnTo>
                  <a:lnTo>
                    <a:pt x="597566" y="42204"/>
                  </a:lnTo>
                  <a:lnTo>
                    <a:pt x="553386" y="24246"/>
                  </a:lnTo>
                  <a:lnTo>
                    <a:pt x="506552" y="11001"/>
                  </a:lnTo>
                  <a:lnTo>
                    <a:pt x="457446" y="2806"/>
                  </a:lnTo>
                  <a:lnTo>
                    <a:pt x="406448" y="0"/>
                  </a:lnTo>
                  <a:close/>
                </a:path>
                <a:path extrusionOk="0" h="839470" w="813434">
                  <a:moveTo>
                    <a:pt x="407323" y="720318"/>
                  </a:moveTo>
                  <a:lnTo>
                    <a:pt x="404162" y="720318"/>
                  </a:lnTo>
                  <a:lnTo>
                    <a:pt x="404975" y="720369"/>
                  </a:lnTo>
                  <a:lnTo>
                    <a:pt x="406448" y="720369"/>
                  </a:lnTo>
                  <a:lnTo>
                    <a:pt x="407323" y="720318"/>
                  </a:lnTo>
                  <a:close/>
                </a:path>
                <a:path extrusionOk="0" h="839470" w="813434">
                  <a:moveTo>
                    <a:pt x="411145" y="338130"/>
                  </a:moveTo>
                  <a:lnTo>
                    <a:pt x="282784" y="338130"/>
                  </a:lnTo>
                  <a:lnTo>
                    <a:pt x="290874" y="347043"/>
                  </a:lnTo>
                  <a:lnTo>
                    <a:pt x="289717" y="359675"/>
                  </a:lnTo>
                  <a:lnTo>
                    <a:pt x="278585" y="366737"/>
                  </a:lnTo>
                  <a:lnTo>
                    <a:pt x="406969" y="366737"/>
                  </a:lnTo>
                  <a:lnTo>
                    <a:pt x="399781" y="365271"/>
                  </a:lnTo>
                  <a:lnTo>
                    <a:pt x="393707" y="360568"/>
                  </a:lnTo>
                  <a:lnTo>
                    <a:pt x="390124" y="353889"/>
                  </a:lnTo>
                  <a:lnTo>
                    <a:pt x="390408" y="346494"/>
                  </a:lnTo>
                  <a:lnTo>
                    <a:pt x="390942" y="345033"/>
                  </a:lnTo>
                  <a:lnTo>
                    <a:pt x="392453" y="343573"/>
                  </a:lnTo>
                  <a:lnTo>
                    <a:pt x="394510" y="342226"/>
                  </a:lnTo>
                  <a:lnTo>
                    <a:pt x="411145" y="338130"/>
                  </a:lnTo>
                  <a:close/>
                </a:path>
                <a:path extrusionOk="0" h="839470" w="813434">
                  <a:moveTo>
                    <a:pt x="539508" y="338130"/>
                  </a:moveTo>
                  <a:lnTo>
                    <a:pt x="411145" y="338130"/>
                  </a:lnTo>
                  <a:lnTo>
                    <a:pt x="419237" y="347043"/>
                  </a:lnTo>
                  <a:lnTo>
                    <a:pt x="418081" y="359675"/>
                  </a:lnTo>
                  <a:lnTo>
                    <a:pt x="406969" y="366737"/>
                  </a:lnTo>
                  <a:lnTo>
                    <a:pt x="535303" y="366737"/>
                  </a:lnTo>
                  <a:lnTo>
                    <a:pt x="528114" y="365271"/>
                  </a:lnTo>
                  <a:lnTo>
                    <a:pt x="522041" y="360568"/>
                  </a:lnTo>
                  <a:lnTo>
                    <a:pt x="518458" y="353889"/>
                  </a:lnTo>
                  <a:lnTo>
                    <a:pt x="518742" y="346494"/>
                  </a:lnTo>
                  <a:lnTo>
                    <a:pt x="519326" y="345033"/>
                  </a:lnTo>
                  <a:lnTo>
                    <a:pt x="520786" y="343573"/>
                  </a:lnTo>
                  <a:lnTo>
                    <a:pt x="522895" y="342226"/>
                  </a:lnTo>
                  <a:lnTo>
                    <a:pt x="539508" y="338130"/>
                  </a:lnTo>
                  <a:close/>
                </a:path>
                <a:path extrusionOk="0" h="839470" w="813434">
                  <a:moveTo>
                    <a:pt x="811429" y="338130"/>
                  </a:moveTo>
                  <a:lnTo>
                    <a:pt x="539508" y="338130"/>
                  </a:lnTo>
                  <a:lnTo>
                    <a:pt x="547601" y="347043"/>
                  </a:lnTo>
                  <a:lnTo>
                    <a:pt x="546442" y="359675"/>
                  </a:lnTo>
                  <a:lnTo>
                    <a:pt x="535303" y="366737"/>
                  </a:lnTo>
                  <a:lnTo>
                    <a:pt x="812574" y="366737"/>
                  </a:lnTo>
                  <a:lnTo>
                    <a:pt x="812952" y="360568"/>
                  </a:lnTo>
                  <a:lnTo>
                    <a:pt x="812940" y="359675"/>
                  </a:lnTo>
                  <a:lnTo>
                    <a:pt x="811429" y="33813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0" name="Google Shape;1370;p22"/>
            <p:cNvSpPr/>
            <p:nvPr/>
          </p:nvSpPr>
          <p:spPr>
            <a:xfrm>
              <a:off x="6697596" y="3315534"/>
              <a:ext cx="813435" cy="839469"/>
            </a:xfrm>
            <a:custGeom>
              <a:rect b="b" l="l" r="r" t="t"/>
              <a:pathLst>
                <a:path extrusionOk="0" h="839470" w="813434">
                  <a:moveTo>
                    <a:pt x="776198" y="510222"/>
                  </a:moveTo>
                  <a:lnTo>
                    <a:pt x="791925" y="475052"/>
                  </a:lnTo>
                  <a:lnTo>
                    <a:pt x="803468" y="438165"/>
                  </a:lnTo>
                  <a:lnTo>
                    <a:pt x="810577" y="399797"/>
                  </a:lnTo>
                  <a:lnTo>
                    <a:pt x="813003" y="360184"/>
                  </a:lnTo>
                  <a:lnTo>
                    <a:pt x="809836" y="315007"/>
                  </a:lnTo>
                  <a:lnTo>
                    <a:pt x="800588" y="271503"/>
                  </a:lnTo>
                  <a:lnTo>
                    <a:pt x="785641" y="230011"/>
                  </a:lnTo>
                  <a:lnTo>
                    <a:pt x="765375" y="190867"/>
                  </a:lnTo>
                  <a:lnTo>
                    <a:pt x="740171" y="154410"/>
                  </a:lnTo>
                  <a:lnTo>
                    <a:pt x="710411" y="120978"/>
                  </a:lnTo>
                  <a:lnTo>
                    <a:pt x="676473" y="90908"/>
                  </a:lnTo>
                  <a:lnTo>
                    <a:pt x="638741" y="64537"/>
                  </a:lnTo>
                  <a:lnTo>
                    <a:pt x="597594" y="42204"/>
                  </a:lnTo>
                  <a:lnTo>
                    <a:pt x="553413" y="24246"/>
                  </a:lnTo>
                  <a:lnTo>
                    <a:pt x="506579" y="11001"/>
                  </a:lnTo>
                  <a:lnTo>
                    <a:pt x="457473" y="2806"/>
                  </a:lnTo>
                  <a:lnTo>
                    <a:pt x="406476" y="0"/>
                  </a:lnTo>
                  <a:lnTo>
                    <a:pt x="355489" y="2806"/>
                  </a:lnTo>
                  <a:lnTo>
                    <a:pt x="306392" y="11001"/>
                  </a:lnTo>
                  <a:lnTo>
                    <a:pt x="259566" y="24246"/>
                  </a:lnTo>
                  <a:lnTo>
                    <a:pt x="215392" y="42204"/>
                  </a:lnTo>
                  <a:lnTo>
                    <a:pt x="174249" y="64537"/>
                  </a:lnTo>
                  <a:lnTo>
                    <a:pt x="136521" y="90908"/>
                  </a:lnTo>
                  <a:lnTo>
                    <a:pt x="102587" y="120978"/>
                  </a:lnTo>
                  <a:lnTo>
                    <a:pt x="72828" y="154410"/>
                  </a:lnTo>
                  <a:lnTo>
                    <a:pt x="47626" y="190867"/>
                  </a:lnTo>
                  <a:lnTo>
                    <a:pt x="27361" y="230011"/>
                  </a:lnTo>
                  <a:lnTo>
                    <a:pt x="12414" y="271503"/>
                  </a:lnTo>
                  <a:lnTo>
                    <a:pt x="3167" y="315007"/>
                  </a:lnTo>
                  <a:lnTo>
                    <a:pt x="0" y="360184"/>
                  </a:lnTo>
                  <a:lnTo>
                    <a:pt x="3262" y="406034"/>
                  </a:lnTo>
                  <a:lnTo>
                    <a:pt x="12789" y="450166"/>
                  </a:lnTo>
                  <a:lnTo>
                    <a:pt x="28186" y="492223"/>
                  </a:lnTo>
                  <a:lnTo>
                    <a:pt x="49060" y="531847"/>
                  </a:lnTo>
                  <a:lnTo>
                    <a:pt x="75018" y="568680"/>
                  </a:lnTo>
                  <a:lnTo>
                    <a:pt x="105588" y="602338"/>
                  </a:lnTo>
                  <a:lnTo>
                    <a:pt x="140440" y="632503"/>
                  </a:lnTo>
                  <a:lnTo>
                    <a:pt x="179173" y="658818"/>
                  </a:lnTo>
                  <a:lnTo>
                    <a:pt x="221386" y="680930"/>
                  </a:lnTo>
                  <a:lnTo>
                    <a:pt x="266681" y="698484"/>
                  </a:lnTo>
                  <a:lnTo>
                    <a:pt x="314655" y="711123"/>
                  </a:lnTo>
                  <a:lnTo>
                    <a:pt x="313655" y="743531"/>
                  </a:lnTo>
                  <a:lnTo>
                    <a:pt x="310473" y="775792"/>
                  </a:lnTo>
                  <a:lnTo>
                    <a:pt x="305096" y="807757"/>
                  </a:lnTo>
                  <a:lnTo>
                    <a:pt x="297510" y="839279"/>
                  </a:lnTo>
                  <a:lnTo>
                    <a:pt x="329559" y="814787"/>
                  </a:lnTo>
                  <a:lnTo>
                    <a:pt x="358289" y="786484"/>
                  </a:lnTo>
                  <a:lnTo>
                    <a:pt x="383299" y="754835"/>
                  </a:lnTo>
                  <a:lnTo>
                    <a:pt x="404190" y="720305"/>
                  </a:lnTo>
                  <a:lnTo>
                    <a:pt x="405015" y="720369"/>
                  </a:lnTo>
                  <a:lnTo>
                    <a:pt x="405714" y="720369"/>
                  </a:lnTo>
                  <a:lnTo>
                    <a:pt x="406476" y="720369"/>
                  </a:lnTo>
                  <a:lnTo>
                    <a:pt x="460255" y="717245"/>
                  </a:lnTo>
                  <a:lnTo>
                    <a:pt x="511905" y="708137"/>
                  </a:lnTo>
                  <a:lnTo>
                    <a:pt x="560978" y="693443"/>
                  </a:lnTo>
                  <a:lnTo>
                    <a:pt x="607026" y="673560"/>
                  </a:lnTo>
                  <a:lnTo>
                    <a:pt x="649600" y="648885"/>
                  </a:lnTo>
                  <a:lnTo>
                    <a:pt x="688252" y="619817"/>
                  </a:lnTo>
                  <a:lnTo>
                    <a:pt x="722535" y="586752"/>
                  </a:lnTo>
                  <a:lnTo>
                    <a:pt x="751999" y="550088"/>
                  </a:lnTo>
                  <a:lnTo>
                    <a:pt x="776198" y="51022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71" name="Google Shape;1371;p22"/>
            <p:cNvPicPr preferRelativeResize="0"/>
            <p:nvPr/>
          </p:nvPicPr>
          <p:blipFill rotWithShape="1">
            <a:blip r:embed="rId20">
              <a:alphaModFix/>
            </a:blip>
            <a:srcRect b="0" l="0" r="0" t="0"/>
            <a:stretch/>
          </p:blipFill>
          <p:spPr>
            <a:xfrm>
              <a:off x="4726495" y="3224638"/>
              <a:ext cx="915009" cy="1093819"/>
            </a:xfrm>
            <a:prstGeom prst="rect">
              <a:avLst/>
            </a:prstGeom>
            <a:noFill/>
            <a:ln>
              <a:noFill/>
            </a:ln>
          </p:spPr>
        </p:pic>
        <p:sp>
          <p:nvSpPr>
            <p:cNvPr id="1372" name="Google Shape;1372;p22"/>
            <p:cNvSpPr/>
            <p:nvPr/>
          </p:nvSpPr>
          <p:spPr>
            <a:xfrm>
              <a:off x="7020001" y="3650424"/>
              <a:ext cx="467995" cy="85090"/>
            </a:xfrm>
            <a:custGeom>
              <a:rect b="b" l="l" r="r" t="t"/>
              <a:pathLst>
                <a:path extrusionOk="0" h="85089" w="467995">
                  <a:moveTo>
                    <a:pt x="467995" y="0"/>
                  </a:moveTo>
                  <a:lnTo>
                    <a:pt x="0" y="0"/>
                  </a:lnTo>
                  <a:lnTo>
                    <a:pt x="0" y="84747"/>
                  </a:lnTo>
                  <a:lnTo>
                    <a:pt x="467995" y="84747"/>
                  </a:lnTo>
                  <a:lnTo>
                    <a:pt x="46799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73" name="Google Shape;1373;p22"/>
          <p:cNvSpPr txBox="1"/>
          <p:nvPr/>
        </p:nvSpPr>
        <p:spPr>
          <a:xfrm>
            <a:off x="6892324" y="3528361"/>
            <a:ext cx="429895" cy="304800"/>
          </a:xfrm>
          <a:prstGeom prst="rect">
            <a:avLst/>
          </a:prstGeom>
          <a:noFill/>
          <a:ln>
            <a:noFill/>
          </a:ln>
        </p:spPr>
        <p:txBody>
          <a:bodyPr anchorCtr="0" anchor="t" bIns="0" lIns="0" spcFirstLastPara="1" rIns="0" wrap="square" tIns="12700">
            <a:spAutoFit/>
          </a:bodyPr>
          <a:lstStyle/>
          <a:p>
            <a:pPr indent="-59690" lvl="0" marL="71755" marR="5080" rtl="0" algn="l">
              <a:lnSpc>
                <a:spcPct val="122200"/>
              </a:lnSpc>
              <a:spcBef>
                <a:spcPts val="0"/>
              </a:spcBef>
              <a:spcAft>
                <a:spcPts val="0"/>
              </a:spcAft>
              <a:buNone/>
            </a:pPr>
            <a:r>
              <a:rPr b="1" lang="en-US" sz="750">
                <a:solidFill>
                  <a:srgbClr val="6F5DCF"/>
                </a:solidFill>
                <a:latin typeface="Malgun Gothic"/>
                <a:ea typeface="Malgun Gothic"/>
                <a:cs typeface="Malgun Gothic"/>
                <a:sym typeface="Malgun Gothic"/>
              </a:rPr>
              <a:t>신한 SOL 라이프</a:t>
            </a:r>
            <a:endParaRPr sz="750">
              <a:latin typeface="Malgun Gothic"/>
              <a:ea typeface="Malgun Gothic"/>
              <a:cs typeface="Malgun Gothic"/>
              <a:sym typeface="Malgun Gothic"/>
            </a:endParaRPr>
          </a:p>
        </p:txBody>
      </p:sp>
      <p:grpSp>
        <p:nvGrpSpPr>
          <p:cNvPr id="1374" name="Google Shape;1374;p22"/>
          <p:cNvGrpSpPr/>
          <p:nvPr/>
        </p:nvGrpSpPr>
        <p:grpSpPr>
          <a:xfrm>
            <a:off x="4835368" y="4022855"/>
            <a:ext cx="2963303" cy="1386147"/>
            <a:chOff x="4835368" y="4022855"/>
            <a:chExt cx="2963303" cy="1386147"/>
          </a:xfrm>
        </p:grpSpPr>
        <p:sp>
          <p:nvSpPr>
            <p:cNvPr id="1375" name="Google Shape;1375;p22"/>
            <p:cNvSpPr/>
            <p:nvPr/>
          </p:nvSpPr>
          <p:spPr>
            <a:xfrm>
              <a:off x="7414496" y="4317546"/>
              <a:ext cx="384175" cy="254000"/>
            </a:xfrm>
            <a:custGeom>
              <a:rect b="b" l="l" r="r" t="t"/>
              <a:pathLst>
                <a:path extrusionOk="0" h="254000" w="384175">
                  <a:moveTo>
                    <a:pt x="342823" y="0"/>
                  </a:moveTo>
                  <a:lnTo>
                    <a:pt x="40944" y="0"/>
                  </a:lnTo>
                  <a:lnTo>
                    <a:pt x="25004" y="3216"/>
                  </a:lnTo>
                  <a:lnTo>
                    <a:pt x="11990" y="11990"/>
                  </a:lnTo>
                  <a:lnTo>
                    <a:pt x="3216" y="25004"/>
                  </a:lnTo>
                  <a:lnTo>
                    <a:pt x="0" y="40944"/>
                  </a:lnTo>
                  <a:lnTo>
                    <a:pt x="0" y="138493"/>
                  </a:lnTo>
                  <a:lnTo>
                    <a:pt x="3216" y="154435"/>
                  </a:lnTo>
                  <a:lnTo>
                    <a:pt x="11990" y="167454"/>
                  </a:lnTo>
                  <a:lnTo>
                    <a:pt x="25004" y="176232"/>
                  </a:lnTo>
                  <a:lnTo>
                    <a:pt x="40944" y="179450"/>
                  </a:lnTo>
                  <a:lnTo>
                    <a:pt x="200355" y="179450"/>
                  </a:lnTo>
                  <a:lnTo>
                    <a:pt x="219113" y="179285"/>
                  </a:lnTo>
                  <a:lnTo>
                    <a:pt x="225844" y="178358"/>
                  </a:lnTo>
                  <a:lnTo>
                    <a:pt x="231140" y="180187"/>
                  </a:lnTo>
                  <a:lnTo>
                    <a:pt x="247218" y="253834"/>
                  </a:lnTo>
                  <a:lnTo>
                    <a:pt x="255366" y="236709"/>
                  </a:lnTo>
                  <a:lnTo>
                    <a:pt x="281228" y="179450"/>
                  </a:lnTo>
                  <a:lnTo>
                    <a:pt x="342823" y="179450"/>
                  </a:lnTo>
                  <a:lnTo>
                    <a:pt x="358765" y="176232"/>
                  </a:lnTo>
                  <a:lnTo>
                    <a:pt x="371784" y="167454"/>
                  </a:lnTo>
                  <a:lnTo>
                    <a:pt x="380562" y="154435"/>
                  </a:lnTo>
                  <a:lnTo>
                    <a:pt x="383781" y="138493"/>
                  </a:lnTo>
                  <a:lnTo>
                    <a:pt x="383781" y="40944"/>
                  </a:lnTo>
                  <a:lnTo>
                    <a:pt x="380562" y="25004"/>
                  </a:lnTo>
                  <a:lnTo>
                    <a:pt x="371784" y="11990"/>
                  </a:lnTo>
                  <a:lnTo>
                    <a:pt x="358765" y="3216"/>
                  </a:lnTo>
                  <a:lnTo>
                    <a:pt x="34282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6" name="Google Shape;1376;p22"/>
            <p:cNvSpPr/>
            <p:nvPr/>
          </p:nvSpPr>
          <p:spPr>
            <a:xfrm>
              <a:off x="7414492" y="4317539"/>
              <a:ext cx="384175" cy="254000"/>
            </a:xfrm>
            <a:custGeom>
              <a:rect b="b" l="l" r="r" t="t"/>
              <a:pathLst>
                <a:path extrusionOk="0" h="254000" w="384175">
                  <a:moveTo>
                    <a:pt x="231140" y="180200"/>
                  </a:moveTo>
                  <a:lnTo>
                    <a:pt x="247230" y="253834"/>
                  </a:lnTo>
                  <a:lnTo>
                    <a:pt x="255371" y="236709"/>
                  </a:lnTo>
                  <a:lnTo>
                    <a:pt x="266744" y="211751"/>
                  </a:lnTo>
                  <a:lnTo>
                    <a:pt x="276859" y="189239"/>
                  </a:lnTo>
                  <a:lnTo>
                    <a:pt x="281228" y="179450"/>
                  </a:lnTo>
                  <a:lnTo>
                    <a:pt x="342836" y="179450"/>
                  </a:lnTo>
                  <a:lnTo>
                    <a:pt x="358776" y="176234"/>
                  </a:lnTo>
                  <a:lnTo>
                    <a:pt x="371790" y="167460"/>
                  </a:lnTo>
                  <a:lnTo>
                    <a:pt x="380564" y="154446"/>
                  </a:lnTo>
                  <a:lnTo>
                    <a:pt x="383781" y="138506"/>
                  </a:lnTo>
                  <a:lnTo>
                    <a:pt x="383781" y="40957"/>
                  </a:lnTo>
                  <a:lnTo>
                    <a:pt x="380564" y="25015"/>
                  </a:lnTo>
                  <a:lnTo>
                    <a:pt x="371790" y="11996"/>
                  </a:lnTo>
                  <a:lnTo>
                    <a:pt x="358776" y="3218"/>
                  </a:lnTo>
                  <a:lnTo>
                    <a:pt x="342836" y="0"/>
                  </a:lnTo>
                  <a:lnTo>
                    <a:pt x="40957" y="0"/>
                  </a:lnTo>
                  <a:lnTo>
                    <a:pt x="25015" y="3218"/>
                  </a:lnTo>
                  <a:lnTo>
                    <a:pt x="11996" y="11996"/>
                  </a:lnTo>
                  <a:lnTo>
                    <a:pt x="3218" y="25015"/>
                  </a:lnTo>
                  <a:lnTo>
                    <a:pt x="0" y="40957"/>
                  </a:lnTo>
                  <a:lnTo>
                    <a:pt x="0" y="138506"/>
                  </a:lnTo>
                  <a:lnTo>
                    <a:pt x="3218" y="154446"/>
                  </a:lnTo>
                  <a:lnTo>
                    <a:pt x="11996" y="167460"/>
                  </a:lnTo>
                  <a:lnTo>
                    <a:pt x="25015" y="176234"/>
                  </a:lnTo>
                  <a:lnTo>
                    <a:pt x="40957" y="179450"/>
                  </a:lnTo>
                  <a:lnTo>
                    <a:pt x="193725" y="179450"/>
                  </a:lnTo>
                  <a:lnTo>
                    <a:pt x="200355" y="179450"/>
                  </a:lnTo>
                  <a:lnTo>
                    <a:pt x="206984" y="179311"/>
                  </a:lnTo>
                  <a:lnTo>
                    <a:pt x="213614" y="179298"/>
                  </a:lnTo>
                  <a:lnTo>
                    <a:pt x="219125" y="179298"/>
                  </a:lnTo>
                  <a:lnTo>
                    <a:pt x="225844" y="178371"/>
                  </a:lnTo>
                  <a:lnTo>
                    <a:pt x="231140" y="18020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7" name="Google Shape;1377;p22"/>
            <p:cNvSpPr/>
            <p:nvPr/>
          </p:nvSpPr>
          <p:spPr>
            <a:xfrm>
              <a:off x="7683722" y="4395261"/>
              <a:ext cx="23495" cy="23495"/>
            </a:xfrm>
            <a:custGeom>
              <a:rect b="b" l="l" r="r" t="t"/>
              <a:pathLst>
                <a:path extrusionOk="0" h="23495" w="23495">
                  <a:moveTo>
                    <a:pt x="14666" y="0"/>
                  </a:moveTo>
                  <a:lnTo>
                    <a:pt x="6313" y="361"/>
                  </a:lnTo>
                  <a:lnTo>
                    <a:pt x="0" y="7824"/>
                  </a:lnTo>
                  <a:lnTo>
                    <a:pt x="2237" y="17277"/>
                  </a:lnTo>
                  <a:lnTo>
                    <a:pt x="9903" y="22949"/>
                  </a:lnTo>
                  <a:lnTo>
                    <a:pt x="19877" y="19068"/>
                  </a:lnTo>
                  <a:lnTo>
                    <a:pt x="23269" y="11450"/>
                  </a:lnTo>
                  <a:lnTo>
                    <a:pt x="20925" y="4395"/>
                  </a:lnTo>
                  <a:lnTo>
                    <a:pt x="146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8" name="Google Shape;1378;p22"/>
            <p:cNvSpPr/>
            <p:nvPr/>
          </p:nvSpPr>
          <p:spPr>
            <a:xfrm>
              <a:off x="7683722" y="4395261"/>
              <a:ext cx="23495" cy="23495"/>
            </a:xfrm>
            <a:custGeom>
              <a:rect b="b" l="l" r="r" t="t"/>
              <a:pathLst>
                <a:path extrusionOk="0" h="23495" w="23495">
                  <a:moveTo>
                    <a:pt x="6313" y="361"/>
                  </a:moveTo>
                  <a:lnTo>
                    <a:pt x="14666" y="0"/>
                  </a:lnTo>
                  <a:lnTo>
                    <a:pt x="20925" y="4395"/>
                  </a:lnTo>
                  <a:lnTo>
                    <a:pt x="23269" y="11450"/>
                  </a:lnTo>
                  <a:lnTo>
                    <a:pt x="19877" y="19068"/>
                  </a:lnTo>
                  <a:lnTo>
                    <a:pt x="9903" y="22949"/>
                  </a:lnTo>
                  <a:lnTo>
                    <a:pt x="2237" y="17277"/>
                  </a:lnTo>
                  <a:lnTo>
                    <a:pt x="0" y="7824"/>
                  </a:lnTo>
                  <a:lnTo>
                    <a:pt x="6313" y="361"/>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9" name="Google Shape;1379;p22"/>
            <p:cNvSpPr/>
            <p:nvPr/>
          </p:nvSpPr>
          <p:spPr>
            <a:xfrm>
              <a:off x="7599645" y="4395261"/>
              <a:ext cx="23495" cy="23495"/>
            </a:xfrm>
            <a:custGeom>
              <a:rect b="b" l="l" r="r" t="t"/>
              <a:pathLst>
                <a:path extrusionOk="0" h="23495" w="23495">
                  <a:moveTo>
                    <a:pt x="14666" y="0"/>
                  </a:moveTo>
                  <a:lnTo>
                    <a:pt x="6313" y="361"/>
                  </a:lnTo>
                  <a:lnTo>
                    <a:pt x="0" y="7824"/>
                  </a:lnTo>
                  <a:lnTo>
                    <a:pt x="2237" y="17277"/>
                  </a:lnTo>
                  <a:lnTo>
                    <a:pt x="9903" y="22949"/>
                  </a:lnTo>
                  <a:lnTo>
                    <a:pt x="19877" y="19068"/>
                  </a:lnTo>
                  <a:lnTo>
                    <a:pt x="23269" y="11450"/>
                  </a:lnTo>
                  <a:lnTo>
                    <a:pt x="20925" y="4395"/>
                  </a:lnTo>
                  <a:lnTo>
                    <a:pt x="146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0" name="Google Shape;1380;p22"/>
            <p:cNvSpPr/>
            <p:nvPr/>
          </p:nvSpPr>
          <p:spPr>
            <a:xfrm>
              <a:off x="7599645" y="4395261"/>
              <a:ext cx="23495" cy="23495"/>
            </a:xfrm>
            <a:custGeom>
              <a:rect b="b" l="l" r="r" t="t"/>
              <a:pathLst>
                <a:path extrusionOk="0" h="23495" w="23495">
                  <a:moveTo>
                    <a:pt x="6313" y="361"/>
                  </a:moveTo>
                  <a:lnTo>
                    <a:pt x="14666" y="0"/>
                  </a:lnTo>
                  <a:lnTo>
                    <a:pt x="20925" y="4395"/>
                  </a:lnTo>
                  <a:lnTo>
                    <a:pt x="23269" y="11450"/>
                  </a:lnTo>
                  <a:lnTo>
                    <a:pt x="19877" y="19068"/>
                  </a:lnTo>
                  <a:lnTo>
                    <a:pt x="9903" y="22949"/>
                  </a:lnTo>
                  <a:lnTo>
                    <a:pt x="2237" y="17277"/>
                  </a:lnTo>
                  <a:lnTo>
                    <a:pt x="0" y="7824"/>
                  </a:lnTo>
                  <a:lnTo>
                    <a:pt x="6313" y="361"/>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1" name="Google Shape;1381;p22"/>
            <p:cNvSpPr/>
            <p:nvPr/>
          </p:nvSpPr>
          <p:spPr>
            <a:xfrm>
              <a:off x="7515565" y="4395261"/>
              <a:ext cx="23495" cy="23495"/>
            </a:xfrm>
            <a:custGeom>
              <a:rect b="b" l="l" r="r" t="t"/>
              <a:pathLst>
                <a:path extrusionOk="0" h="23495" w="23495">
                  <a:moveTo>
                    <a:pt x="14666" y="0"/>
                  </a:moveTo>
                  <a:lnTo>
                    <a:pt x="6313" y="361"/>
                  </a:lnTo>
                  <a:lnTo>
                    <a:pt x="0" y="7824"/>
                  </a:lnTo>
                  <a:lnTo>
                    <a:pt x="2237" y="17277"/>
                  </a:lnTo>
                  <a:lnTo>
                    <a:pt x="9903" y="22949"/>
                  </a:lnTo>
                  <a:lnTo>
                    <a:pt x="19877" y="19068"/>
                  </a:lnTo>
                  <a:lnTo>
                    <a:pt x="23269" y="11450"/>
                  </a:lnTo>
                  <a:lnTo>
                    <a:pt x="20925" y="4395"/>
                  </a:lnTo>
                  <a:lnTo>
                    <a:pt x="146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2" name="Google Shape;1382;p22"/>
            <p:cNvSpPr/>
            <p:nvPr/>
          </p:nvSpPr>
          <p:spPr>
            <a:xfrm>
              <a:off x="7515565" y="4395261"/>
              <a:ext cx="23495" cy="23495"/>
            </a:xfrm>
            <a:custGeom>
              <a:rect b="b" l="l" r="r" t="t"/>
              <a:pathLst>
                <a:path extrusionOk="0" h="23495" w="23495">
                  <a:moveTo>
                    <a:pt x="6313" y="361"/>
                  </a:moveTo>
                  <a:lnTo>
                    <a:pt x="14666" y="0"/>
                  </a:lnTo>
                  <a:lnTo>
                    <a:pt x="20925" y="4395"/>
                  </a:lnTo>
                  <a:lnTo>
                    <a:pt x="23269" y="11450"/>
                  </a:lnTo>
                  <a:lnTo>
                    <a:pt x="19877" y="19068"/>
                  </a:lnTo>
                  <a:lnTo>
                    <a:pt x="9903" y="22949"/>
                  </a:lnTo>
                  <a:lnTo>
                    <a:pt x="2237" y="17277"/>
                  </a:lnTo>
                  <a:lnTo>
                    <a:pt x="0" y="7824"/>
                  </a:lnTo>
                  <a:lnTo>
                    <a:pt x="6313" y="361"/>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83" name="Google Shape;1383;p22"/>
            <p:cNvPicPr preferRelativeResize="0"/>
            <p:nvPr/>
          </p:nvPicPr>
          <p:blipFill rotWithShape="1">
            <a:blip r:embed="rId21">
              <a:alphaModFix/>
            </a:blip>
            <a:srcRect b="0" l="0" r="0" t="0"/>
            <a:stretch/>
          </p:blipFill>
          <p:spPr>
            <a:xfrm>
              <a:off x="5839532" y="4184857"/>
              <a:ext cx="161364" cy="170162"/>
            </a:xfrm>
            <a:prstGeom prst="rect">
              <a:avLst/>
            </a:prstGeom>
            <a:noFill/>
            <a:ln>
              <a:noFill/>
            </a:ln>
          </p:spPr>
        </p:pic>
        <p:pic>
          <p:nvPicPr>
            <p:cNvPr id="1384" name="Google Shape;1384;p22"/>
            <p:cNvPicPr preferRelativeResize="0"/>
            <p:nvPr/>
          </p:nvPicPr>
          <p:blipFill rotWithShape="1">
            <a:blip r:embed="rId22">
              <a:alphaModFix/>
            </a:blip>
            <a:srcRect b="0" l="0" r="0" t="0"/>
            <a:stretch/>
          </p:blipFill>
          <p:spPr>
            <a:xfrm>
              <a:off x="7362795" y="4022855"/>
              <a:ext cx="161366" cy="170164"/>
            </a:xfrm>
            <a:prstGeom prst="rect">
              <a:avLst/>
            </a:prstGeom>
            <a:noFill/>
            <a:ln>
              <a:noFill/>
            </a:ln>
          </p:spPr>
        </p:pic>
        <p:pic>
          <p:nvPicPr>
            <p:cNvPr id="1385" name="Google Shape;1385;p22"/>
            <p:cNvPicPr preferRelativeResize="0"/>
            <p:nvPr/>
          </p:nvPicPr>
          <p:blipFill rotWithShape="1">
            <a:blip r:embed="rId23">
              <a:alphaModFix/>
            </a:blip>
            <a:srcRect b="0" l="0" r="0" t="0"/>
            <a:stretch/>
          </p:blipFill>
          <p:spPr>
            <a:xfrm>
              <a:off x="4992287" y="5031638"/>
              <a:ext cx="89477" cy="169249"/>
            </a:xfrm>
            <a:prstGeom prst="rect">
              <a:avLst/>
            </a:prstGeom>
            <a:noFill/>
            <a:ln>
              <a:noFill/>
            </a:ln>
          </p:spPr>
        </p:pic>
        <p:pic>
          <p:nvPicPr>
            <p:cNvPr id="1386" name="Google Shape;1386;p22"/>
            <p:cNvPicPr preferRelativeResize="0"/>
            <p:nvPr/>
          </p:nvPicPr>
          <p:blipFill rotWithShape="1">
            <a:blip r:embed="rId24">
              <a:alphaModFix/>
            </a:blip>
            <a:srcRect b="0" l="0" r="0" t="0"/>
            <a:stretch/>
          </p:blipFill>
          <p:spPr>
            <a:xfrm>
              <a:off x="4835368" y="5191629"/>
              <a:ext cx="120586" cy="217373"/>
            </a:xfrm>
            <a:prstGeom prst="rect">
              <a:avLst/>
            </a:prstGeom>
            <a:noFill/>
            <a:ln>
              <a:noFill/>
            </a:ln>
          </p:spPr>
        </p:pic>
        <p:sp>
          <p:nvSpPr>
            <p:cNvPr id="1387" name="Google Shape;1387;p22"/>
            <p:cNvSpPr/>
            <p:nvPr/>
          </p:nvSpPr>
          <p:spPr>
            <a:xfrm>
              <a:off x="5014027" y="5274931"/>
              <a:ext cx="60325" cy="86360"/>
            </a:xfrm>
            <a:custGeom>
              <a:rect b="b" l="l" r="r" t="t"/>
              <a:pathLst>
                <a:path extrusionOk="0" h="86360" w="60325">
                  <a:moveTo>
                    <a:pt x="25247" y="0"/>
                  </a:moveTo>
                  <a:lnTo>
                    <a:pt x="21602" y="3784"/>
                  </a:lnTo>
                  <a:lnTo>
                    <a:pt x="20751" y="11506"/>
                  </a:lnTo>
                  <a:lnTo>
                    <a:pt x="19018" y="18560"/>
                  </a:lnTo>
                  <a:lnTo>
                    <a:pt x="15706" y="25684"/>
                  </a:lnTo>
                  <a:lnTo>
                    <a:pt x="11132" y="32310"/>
                  </a:lnTo>
                  <a:lnTo>
                    <a:pt x="5613" y="37871"/>
                  </a:lnTo>
                  <a:lnTo>
                    <a:pt x="0" y="42354"/>
                  </a:lnTo>
                  <a:lnTo>
                    <a:pt x="2527" y="47256"/>
                  </a:lnTo>
                  <a:lnTo>
                    <a:pt x="26225" y="80213"/>
                  </a:lnTo>
                  <a:lnTo>
                    <a:pt x="27762" y="82880"/>
                  </a:lnTo>
                  <a:lnTo>
                    <a:pt x="30149" y="83997"/>
                  </a:lnTo>
                  <a:lnTo>
                    <a:pt x="34505" y="85966"/>
                  </a:lnTo>
                  <a:lnTo>
                    <a:pt x="38989" y="81902"/>
                  </a:lnTo>
                  <a:lnTo>
                    <a:pt x="38989" y="75869"/>
                  </a:lnTo>
                  <a:lnTo>
                    <a:pt x="40121" y="68365"/>
                  </a:lnTo>
                  <a:lnTo>
                    <a:pt x="42897" y="60339"/>
                  </a:lnTo>
                  <a:lnTo>
                    <a:pt x="46382" y="53943"/>
                  </a:lnTo>
                  <a:lnTo>
                    <a:pt x="48422" y="52311"/>
                  </a:lnTo>
                  <a:lnTo>
                    <a:pt x="31419" y="52311"/>
                  </a:lnTo>
                  <a:lnTo>
                    <a:pt x="26784" y="45300"/>
                  </a:lnTo>
                  <a:lnTo>
                    <a:pt x="22301" y="38569"/>
                  </a:lnTo>
                  <a:lnTo>
                    <a:pt x="22161" y="38430"/>
                  </a:lnTo>
                  <a:lnTo>
                    <a:pt x="24549" y="34366"/>
                  </a:lnTo>
                  <a:lnTo>
                    <a:pt x="25946" y="32118"/>
                  </a:lnTo>
                  <a:lnTo>
                    <a:pt x="27343" y="30289"/>
                  </a:lnTo>
                  <a:lnTo>
                    <a:pt x="42940" y="30289"/>
                  </a:lnTo>
                  <a:lnTo>
                    <a:pt x="42319" y="29644"/>
                  </a:lnTo>
                  <a:lnTo>
                    <a:pt x="37790" y="21794"/>
                  </a:lnTo>
                  <a:lnTo>
                    <a:pt x="34033" y="11506"/>
                  </a:lnTo>
                  <a:lnTo>
                    <a:pt x="32816" y="7289"/>
                  </a:lnTo>
                  <a:lnTo>
                    <a:pt x="30708" y="3086"/>
                  </a:lnTo>
                  <a:lnTo>
                    <a:pt x="25247" y="0"/>
                  </a:lnTo>
                  <a:close/>
                </a:path>
                <a:path extrusionOk="0" h="86360" w="60325">
                  <a:moveTo>
                    <a:pt x="42940" y="30289"/>
                  </a:moveTo>
                  <a:lnTo>
                    <a:pt x="28194" y="30289"/>
                  </a:lnTo>
                  <a:lnTo>
                    <a:pt x="30429" y="32816"/>
                  </a:lnTo>
                  <a:lnTo>
                    <a:pt x="32956" y="35763"/>
                  </a:lnTo>
                  <a:lnTo>
                    <a:pt x="37439" y="41236"/>
                  </a:lnTo>
                  <a:lnTo>
                    <a:pt x="34505" y="46697"/>
                  </a:lnTo>
                  <a:lnTo>
                    <a:pt x="31419" y="52311"/>
                  </a:lnTo>
                  <a:lnTo>
                    <a:pt x="48422" y="52311"/>
                  </a:lnTo>
                  <a:lnTo>
                    <a:pt x="49644" y="51333"/>
                  </a:lnTo>
                  <a:lnTo>
                    <a:pt x="50622" y="51333"/>
                  </a:lnTo>
                  <a:lnTo>
                    <a:pt x="53149" y="49923"/>
                  </a:lnTo>
                  <a:lnTo>
                    <a:pt x="55257" y="48107"/>
                  </a:lnTo>
                  <a:lnTo>
                    <a:pt x="59880" y="44030"/>
                  </a:lnTo>
                  <a:lnTo>
                    <a:pt x="58902" y="39128"/>
                  </a:lnTo>
                  <a:lnTo>
                    <a:pt x="53289" y="37871"/>
                  </a:lnTo>
                  <a:lnTo>
                    <a:pt x="47529" y="35052"/>
                  </a:lnTo>
                  <a:lnTo>
                    <a:pt x="42940" y="30289"/>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88" name="Google Shape;1388;p22"/>
            <p:cNvPicPr preferRelativeResize="0"/>
            <p:nvPr/>
          </p:nvPicPr>
          <p:blipFill rotWithShape="1">
            <a:blip r:embed="rId25">
              <a:alphaModFix/>
            </a:blip>
            <a:srcRect b="0" l="0" r="0" t="0"/>
            <a:stretch/>
          </p:blipFill>
          <p:spPr>
            <a:xfrm>
              <a:off x="5858995" y="4661994"/>
              <a:ext cx="178206" cy="195397"/>
            </a:xfrm>
            <a:prstGeom prst="rect">
              <a:avLst/>
            </a:prstGeom>
            <a:noFill/>
            <a:ln>
              <a:noFill/>
            </a:ln>
          </p:spPr>
        </p:pic>
      </p:grpSp>
      <p:sp>
        <p:nvSpPr>
          <p:cNvPr id="1389" name="Google Shape;1389;p22"/>
          <p:cNvSpPr txBox="1"/>
          <p:nvPr/>
        </p:nvSpPr>
        <p:spPr>
          <a:xfrm>
            <a:off x="9196999" y="2097871"/>
            <a:ext cx="254000" cy="228600"/>
          </a:xfrm>
          <a:prstGeom prst="rect">
            <a:avLst/>
          </a:prstGeom>
          <a:noFill/>
          <a:ln>
            <a:noFill/>
          </a:ln>
        </p:spPr>
        <p:txBody>
          <a:bodyPr anchorCtr="0" anchor="t" bIns="0" lIns="0" spcFirstLastPara="1" rIns="0" wrap="square" tIns="12700">
            <a:spAutoFit/>
          </a:bodyPr>
          <a:lstStyle/>
          <a:p>
            <a:pPr indent="-38100" lvl="0" marL="50800" marR="5080" rtl="0" algn="l">
              <a:lnSpc>
                <a:spcPct val="111100"/>
              </a:lnSpc>
              <a:spcBef>
                <a:spcPts val="0"/>
              </a:spcBef>
              <a:spcAft>
                <a:spcPts val="0"/>
              </a:spcAft>
              <a:buNone/>
            </a:pPr>
            <a:r>
              <a:rPr b="1" lang="en-US" sz="600">
                <a:solidFill>
                  <a:srgbClr val="414042"/>
                </a:solidFill>
                <a:latin typeface="Malgun Gothic"/>
                <a:ea typeface="Malgun Gothic"/>
                <a:cs typeface="Malgun Gothic"/>
                <a:sym typeface="Malgun Gothic"/>
              </a:rPr>
              <a:t>최우수 기업</a:t>
            </a:r>
            <a:endParaRPr sz="600">
              <a:latin typeface="Malgun Gothic"/>
              <a:ea typeface="Malgun Gothic"/>
              <a:cs typeface="Malgun Gothic"/>
              <a:sym typeface="Malgun Gothic"/>
            </a:endParaRPr>
          </a:p>
        </p:txBody>
      </p:sp>
      <p:pic>
        <p:nvPicPr>
          <p:cNvPr id="1390" name="Google Shape;1390;p22"/>
          <p:cNvPicPr preferRelativeResize="0"/>
          <p:nvPr/>
        </p:nvPicPr>
        <p:blipFill rotWithShape="1">
          <a:blip r:embed="rId26">
            <a:alphaModFix/>
          </a:blip>
          <a:srcRect b="0" l="0" r="0" t="0"/>
          <a:stretch/>
        </p:blipFill>
        <p:spPr>
          <a:xfrm>
            <a:off x="9389268" y="3665795"/>
            <a:ext cx="690731" cy="690723"/>
          </a:xfrm>
          <a:prstGeom prst="rect">
            <a:avLst/>
          </a:prstGeom>
          <a:noFill/>
          <a:ln>
            <a:noFill/>
          </a:ln>
        </p:spPr>
      </p:pic>
      <p:pic>
        <p:nvPicPr>
          <p:cNvPr id="1391" name="Google Shape;1391;p22"/>
          <p:cNvPicPr preferRelativeResize="0"/>
          <p:nvPr/>
        </p:nvPicPr>
        <p:blipFill rotWithShape="1">
          <a:blip r:embed="rId27">
            <a:alphaModFix/>
          </a:blip>
          <a:srcRect b="0" l="0" r="0" t="0"/>
          <a:stretch/>
        </p:blipFill>
        <p:spPr>
          <a:xfrm>
            <a:off x="8478191" y="5243290"/>
            <a:ext cx="1604378" cy="1452002"/>
          </a:xfrm>
          <a:prstGeom prst="rect">
            <a:avLst/>
          </a:prstGeom>
          <a:noFill/>
          <a:ln>
            <a:noFill/>
          </a:ln>
        </p:spPr>
      </p:pic>
      <p:sp>
        <p:nvSpPr>
          <p:cNvPr id="1392" name="Google Shape;1392;p22"/>
          <p:cNvSpPr txBox="1"/>
          <p:nvPr/>
        </p:nvSpPr>
        <p:spPr>
          <a:xfrm>
            <a:off x="4730299" y="1589087"/>
            <a:ext cx="1245870" cy="951230"/>
          </a:xfrm>
          <a:prstGeom prst="rect">
            <a:avLst/>
          </a:prstGeom>
          <a:noFill/>
          <a:ln>
            <a:noFill/>
          </a:ln>
        </p:spPr>
        <p:txBody>
          <a:bodyPr anchorCtr="0" anchor="t" bIns="0" lIns="0" spcFirstLastPara="1" rIns="0" wrap="square" tIns="127000">
            <a:spAutoFit/>
          </a:bodyPr>
          <a:lstStyle/>
          <a:p>
            <a:pPr indent="0" lvl="0" marL="12700" rtl="0" algn="l">
              <a:lnSpc>
                <a:spcPct val="100000"/>
              </a:lnSpc>
              <a:spcBef>
                <a:spcPts val="0"/>
              </a:spcBef>
              <a:spcAft>
                <a:spcPts val="0"/>
              </a:spcAft>
              <a:buNone/>
            </a:pPr>
            <a:r>
              <a:rPr b="1" lang="en-US" sz="1500">
                <a:solidFill>
                  <a:srgbClr val="6F5DCF"/>
                </a:solidFill>
                <a:latin typeface="Malgun Gothic"/>
                <a:ea typeface="Malgun Gothic"/>
                <a:cs typeface="Malgun Gothic"/>
                <a:sym typeface="Malgun Gothic"/>
              </a:rPr>
              <a:t>A+ 등급 획득</a:t>
            </a:r>
            <a:endParaRPr sz="1500">
              <a:latin typeface="Malgun Gothic"/>
              <a:ea typeface="Malgun Gothic"/>
              <a:cs typeface="Malgun Gothic"/>
              <a:sym typeface="Malgun Gothic"/>
            </a:endParaRPr>
          </a:p>
          <a:p>
            <a:pPr indent="0" lvl="0" marL="12700" marR="5080" rtl="0" algn="l">
              <a:lnSpc>
                <a:spcPct val="122200"/>
              </a:lnSpc>
              <a:spcBef>
                <a:spcPts val="250"/>
              </a:spcBef>
              <a:spcAft>
                <a:spcPts val="0"/>
              </a:spcAft>
              <a:buNone/>
            </a:pPr>
            <a:r>
              <a:rPr b="0" lang="en-US" sz="750">
                <a:solidFill>
                  <a:srgbClr val="6F5DCF"/>
                </a:solidFill>
                <a:latin typeface="Arial"/>
                <a:ea typeface="Arial"/>
                <a:cs typeface="Arial"/>
                <a:sym typeface="Arial"/>
              </a:rPr>
              <a:t>한국ESG기준원 지배구조 평가 A+ 등급 획득</a:t>
            </a:r>
            <a:endParaRPr sz="750">
              <a:latin typeface="Arial"/>
              <a:ea typeface="Arial"/>
              <a:cs typeface="Arial"/>
              <a:sym typeface="Arial"/>
            </a:endParaRPr>
          </a:p>
          <a:p>
            <a:pPr indent="0" lvl="0" marL="866139" rtl="0" algn="l">
              <a:lnSpc>
                <a:spcPct val="105499"/>
              </a:lnSpc>
              <a:spcBef>
                <a:spcPts val="0"/>
              </a:spcBef>
              <a:spcAft>
                <a:spcPts val="0"/>
              </a:spcAft>
              <a:buNone/>
            </a:pPr>
            <a:r>
              <a:rPr b="0" lang="en-US" sz="1000">
                <a:solidFill>
                  <a:srgbClr val="E9E9EA"/>
                </a:solidFill>
                <a:latin typeface="Arial"/>
                <a:ea typeface="Arial"/>
                <a:cs typeface="Arial"/>
                <a:sym typeface="Arial"/>
              </a:rPr>
              <a:t>+</a:t>
            </a:r>
            <a:endParaRPr sz="1000">
              <a:latin typeface="Arial"/>
              <a:ea typeface="Arial"/>
              <a:cs typeface="Arial"/>
              <a:sym typeface="Arial"/>
            </a:endParaRPr>
          </a:p>
          <a:p>
            <a:pPr indent="0" lvl="0" marL="974089" rtl="0" algn="l">
              <a:lnSpc>
                <a:spcPct val="108000"/>
              </a:lnSpc>
              <a:spcBef>
                <a:spcPts val="0"/>
              </a:spcBef>
              <a:spcAft>
                <a:spcPts val="0"/>
              </a:spcAft>
              <a:buNone/>
            </a:pPr>
            <a:r>
              <a:rPr b="0" lang="en-US" sz="1000">
                <a:solidFill>
                  <a:srgbClr val="E9E9EA"/>
                </a:solidFill>
                <a:latin typeface="Arial"/>
                <a:ea typeface="Arial"/>
                <a:cs typeface="Arial"/>
                <a:sym typeface="Arial"/>
              </a:rPr>
              <a:t>+</a:t>
            </a:r>
            <a:endParaRPr sz="1000">
              <a:latin typeface="Arial"/>
              <a:ea typeface="Arial"/>
              <a:cs typeface="Arial"/>
              <a:sym typeface="Arial"/>
            </a:endParaRPr>
          </a:p>
        </p:txBody>
      </p:sp>
      <p:sp>
        <p:nvSpPr>
          <p:cNvPr id="1393" name="Google Shape;1393;p2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22</a:t>
            </a:r>
            <a:endParaRPr sz="900">
              <a:latin typeface="Malgun Gothic"/>
              <a:ea typeface="Malgun Gothic"/>
              <a:cs typeface="Malgun Gothic"/>
              <a:sym typeface="Malgun Gothic"/>
            </a:endParaRPr>
          </a:p>
        </p:txBody>
      </p:sp>
      <p:pic>
        <p:nvPicPr>
          <p:cNvPr id="1394" name="Google Shape;1394;p22"/>
          <p:cNvPicPr preferRelativeResize="0"/>
          <p:nvPr/>
        </p:nvPicPr>
        <p:blipFill rotWithShape="1">
          <a:blip r:embed="rId28">
            <a:alphaModFix/>
          </a:blip>
          <a:srcRect b="0" l="0" r="0" t="0"/>
          <a:stretch/>
        </p:blipFill>
        <p:spPr>
          <a:xfrm>
            <a:off x="431999" y="6464984"/>
            <a:ext cx="231013" cy="231013"/>
          </a:xfrm>
          <a:prstGeom prst="rect">
            <a:avLst/>
          </a:prstGeom>
          <a:noFill/>
          <a:ln>
            <a:noFill/>
          </a:ln>
        </p:spPr>
      </p:pic>
      <p:pic>
        <p:nvPicPr>
          <p:cNvPr id="1395" name="Google Shape;1395;p22"/>
          <p:cNvPicPr preferRelativeResize="0"/>
          <p:nvPr/>
        </p:nvPicPr>
        <p:blipFill rotWithShape="1">
          <a:blip r:embed="rId29">
            <a:alphaModFix/>
          </a:blip>
          <a:srcRect b="0" l="0" r="0" t="0"/>
          <a:stretch/>
        </p:blipFill>
        <p:spPr>
          <a:xfrm>
            <a:off x="431999" y="6167054"/>
            <a:ext cx="231013" cy="231012"/>
          </a:xfrm>
          <a:prstGeom prst="rect">
            <a:avLst/>
          </a:prstGeom>
          <a:noFill/>
          <a:ln>
            <a:noFill/>
          </a:ln>
        </p:spPr>
      </p:pic>
      <p:pic>
        <p:nvPicPr>
          <p:cNvPr id="1396" name="Google Shape;1396;p22"/>
          <p:cNvPicPr preferRelativeResize="0"/>
          <p:nvPr/>
        </p:nvPicPr>
        <p:blipFill rotWithShape="1">
          <a:blip r:embed="rId30">
            <a:alphaModFix/>
          </a:blip>
          <a:srcRect b="0" l="0" r="0" t="0"/>
          <a:stretch/>
        </p:blipFill>
        <p:spPr>
          <a:xfrm>
            <a:off x="431999" y="5730434"/>
            <a:ext cx="231013" cy="231013"/>
          </a:xfrm>
          <a:prstGeom prst="rect">
            <a:avLst/>
          </a:prstGeom>
          <a:noFill/>
          <a:ln>
            <a:noFill/>
          </a:ln>
        </p:spPr>
      </p:pic>
      <p:pic>
        <p:nvPicPr>
          <p:cNvPr id="1397" name="Google Shape;1397;p22"/>
          <p:cNvPicPr preferRelativeResize="0"/>
          <p:nvPr/>
        </p:nvPicPr>
        <p:blipFill rotWithShape="1">
          <a:blip r:embed="rId31">
            <a:alphaModFix/>
          </a:blip>
          <a:srcRect b="0" l="0" r="0" t="0"/>
          <a:stretch/>
        </p:blipFill>
        <p:spPr>
          <a:xfrm>
            <a:off x="431999" y="5432504"/>
            <a:ext cx="231013" cy="231012"/>
          </a:xfrm>
          <a:prstGeom prst="rect">
            <a:avLst/>
          </a:prstGeom>
          <a:noFill/>
          <a:ln>
            <a:noFill/>
          </a:ln>
        </p:spPr>
      </p:pic>
      <p:sp>
        <p:nvSpPr>
          <p:cNvPr id="1398" name="Google Shape;1398;p2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2" name="Shape 1402"/>
        <p:cNvGrpSpPr/>
        <p:nvPr/>
      </p:nvGrpSpPr>
      <p:grpSpPr>
        <a:xfrm>
          <a:off x="0" y="0"/>
          <a:ext cx="0" cy="0"/>
          <a:chOff x="0" y="0"/>
          <a:chExt cx="0" cy="0"/>
        </a:xfrm>
      </p:grpSpPr>
      <p:grpSp>
        <p:nvGrpSpPr>
          <p:cNvPr id="1403" name="Google Shape;1403;p23"/>
          <p:cNvGrpSpPr/>
          <p:nvPr/>
        </p:nvGrpSpPr>
        <p:grpSpPr>
          <a:xfrm>
            <a:off x="5" y="0"/>
            <a:ext cx="10800480" cy="7200073"/>
            <a:chOff x="5" y="0"/>
            <a:chExt cx="10800480" cy="7200073"/>
          </a:xfrm>
        </p:grpSpPr>
        <p:sp>
          <p:nvSpPr>
            <p:cNvPr id="1404" name="Google Shape;1404;p23"/>
            <p:cNvSpPr/>
            <p:nvPr/>
          </p:nvSpPr>
          <p:spPr>
            <a:xfrm>
              <a:off x="5" y="1078"/>
              <a:ext cx="10800080" cy="7198995"/>
            </a:xfrm>
            <a:custGeom>
              <a:rect b="b" l="l" r="r" t="t"/>
              <a:pathLst>
                <a:path extrusionOk="0" h="7198995" w="10800080">
                  <a:moveTo>
                    <a:pt x="10799991" y="0"/>
                  </a:moveTo>
                  <a:lnTo>
                    <a:pt x="8896718" y="1890725"/>
                  </a:lnTo>
                  <a:lnTo>
                    <a:pt x="0" y="1890725"/>
                  </a:lnTo>
                  <a:lnTo>
                    <a:pt x="0" y="7198918"/>
                  </a:lnTo>
                  <a:lnTo>
                    <a:pt x="10799991" y="7198918"/>
                  </a:lnTo>
                  <a:lnTo>
                    <a:pt x="10799991" y="0"/>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5" name="Google Shape;1405;p23"/>
            <p:cNvSpPr/>
            <p:nvPr/>
          </p:nvSpPr>
          <p:spPr>
            <a:xfrm>
              <a:off x="8905646" y="0"/>
              <a:ext cx="1894839" cy="1892300"/>
            </a:xfrm>
            <a:custGeom>
              <a:rect b="b" l="l" r="r" t="t"/>
              <a:pathLst>
                <a:path extrusionOk="0" h="1892300" w="1894840">
                  <a:moveTo>
                    <a:pt x="1894357" y="0"/>
                  </a:moveTo>
                  <a:lnTo>
                    <a:pt x="1417510" y="0"/>
                  </a:lnTo>
                  <a:lnTo>
                    <a:pt x="0" y="12"/>
                  </a:lnTo>
                  <a:lnTo>
                    <a:pt x="0" y="474306"/>
                  </a:lnTo>
                  <a:lnTo>
                    <a:pt x="1417510" y="474306"/>
                  </a:lnTo>
                  <a:lnTo>
                    <a:pt x="1417510" y="1891804"/>
                  </a:lnTo>
                  <a:lnTo>
                    <a:pt x="1894357" y="1891804"/>
                  </a:lnTo>
                  <a:lnTo>
                    <a:pt x="189435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06" name="Google Shape;1406;p23"/>
          <p:cNvSpPr txBox="1"/>
          <p:nvPr/>
        </p:nvSpPr>
        <p:spPr>
          <a:xfrm>
            <a:off x="406699" y="5649160"/>
            <a:ext cx="8521700" cy="1198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700">
                <a:solidFill>
                  <a:srgbClr val="FFFFFF"/>
                </a:solidFill>
                <a:latin typeface="Malgun Gothic"/>
                <a:ea typeface="Malgun Gothic"/>
                <a:cs typeface="Malgun Gothic"/>
                <a:sym typeface="Malgun Gothic"/>
              </a:rPr>
              <a:t>ESG Performance</a:t>
            </a:r>
            <a:endParaRPr sz="7700">
              <a:latin typeface="Malgun Gothic"/>
              <a:ea typeface="Malgun Gothic"/>
              <a:cs typeface="Malgun Gothic"/>
              <a:sym typeface="Malgun Gothic"/>
            </a:endParaRPr>
          </a:p>
        </p:txBody>
      </p:sp>
      <p:graphicFrame>
        <p:nvGraphicFramePr>
          <p:cNvPr id="1407" name="Google Shape;1407;p23"/>
          <p:cNvGraphicFramePr/>
          <p:nvPr/>
        </p:nvGraphicFramePr>
        <p:xfrm>
          <a:off x="400249" y="2498903"/>
          <a:ext cx="3000000" cy="3000000"/>
        </p:xfrm>
        <a:graphic>
          <a:graphicData uri="http://schemas.openxmlformats.org/drawingml/2006/table">
            <a:tbl>
              <a:tblPr bandRow="1" firstRow="1">
                <a:noFill/>
                <a:tableStyleId>{C31ADFB9-D814-4208-886B-9652E2F75FA4}</a:tableStyleId>
              </a:tblPr>
              <a:tblGrid>
                <a:gridCol w="1135375"/>
              </a:tblGrid>
              <a:tr h="180975">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24	</a:t>
                      </a:r>
                      <a:r>
                        <a:rPr b="1" lang="en-US" sz="850" u="sng" cap="none" strike="noStrike">
                          <a:solidFill>
                            <a:srgbClr val="6F5DCF"/>
                          </a:solidFill>
                          <a:latin typeface="Malgun Gothic"/>
                          <a:ea typeface="Malgun Gothic"/>
                          <a:cs typeface="Malgun Gothic"/>
                          <a:sym typeface="Malgun Gothic"/>
                          <a:hlinkClick action="ppaction://hlinksldjump" r:id="rId3">
                            <a:extLst>
                              <a:ext uri="{A12FA001-AC4F-418D-AE19-62706E023703}">
                                <ahyp:hlinkClr val="tx"/>
                              </a:ext>
                            </a:extLst>
                          </a:hlinkClick>
                        </a:rPr>
                        <a:t>Environmental</a:t>
                      </a:r>
                      <a:endParaRPr sz="850" u="none" cap="none" strike="noStrike">
                        <a:latin typeface="Malgun Gothic"/>
                        <a:ea typeface="Malgun Gothic"/>
                        <a:cs typeface="Malgun Gothic"/>
                        <a:sym typeface="Malgun Gothic"/>
                      </a:endParaRPr>
                    </a:p>
                  </a:txBody>
                  <a:tcPr marT="3175" marB="0" marR="0" marL="0"/>
                </a:tc>
              </a:tr>
              <a:tr h="215900">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40	</a:t>
                      </a:r>
                      <a:r>
                        <a:rPr b="1" lang="en-US" sz="850" u="sng" cap="none" strike="noStrike">
                          <a:solidFill>
                            <a:srgbClr val="6F5DCF"/>
                          </a:solidFill>
                          <a:latin typeface="Malgun Gothic"/>
                          <a:ea typeface="Malgun Gothic"/>
                          <a:cs typeface="Malgun Gothic"/>
                          <a:sym typeface="Malgun Gothic"/>
                          <a:hlinkClick action="ppaction://hlinksldjump" r:id="rId4">
                            <a:extLst>
                              <a:ext uri="{A12FA001-AC4F-418D-AE19-62706E023703}">
                                <ahyp:hlinkClr val="tx"/>
                              </a:ext>
                            </a:extLst>
                          </a:hlinkClick>
                        </a:rPr>
                        <a:t>Social</a:t>
                      </a:r>
                      <a:endParaRPr sz="850" u="none" cap="none" strike="noStrike">
                        <a:latin typeface="Malgun Gothic"/>
                        <a:ea typeface="Malgun Gothic"/>
                        <a:cs typeface="Malgun Gothic"/>
                        <a:sym typeface="Malgun Gothic"/>
                      </a:endParaRPr>
                    </a:p>
                  </a:txBody>
                  <a:tcPr marT="37475" marB="0" marR="0" marL="0"/>
                </a:tc>
              </a:tr>
              <a:tr h="180975">
                <a:tc>
                  <a:txBody>
                    <a:bodyPr/>
                    <a:lstStyle/>
                    <a:p>
                      <a:pPr indent="0" lvl="0" marL="31750" marR="0" rtl="0" algn="l">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81	</a:t>
                      </a:r>
                      <a:r>
                        <a:rPr b="1" lang="en-US" sz="8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Governance</a:t>
                      </a:r>
                      <a:endParaRPr sz="850" u="none" cap="none" strike="noStrike">
                        <a:latin typeface="Malgun Gothic"/>
                        <a:ea typeface="Malgun Gothic"/>
                        <a:cs typeface="Malgun Gothic"/>
                        <a:sym typeface="Malgun Gothic"/>
                      </a:endParaRPr>
                    </a:p>
                  </a:txBody>
                  <a:tcPr marT="37475" marB="0" marR="0" marL="0"/>
                </a:tc>
              </a:tr>
            </a:tbl>
          </a:graphicData>
        </a:graphic>
      </p:graphicFrame>
      <p:grpSp>
        <p:nvGrpSpPr>
          <p:cNvPr id="1408" name="Google Shape;1408;p23"/>
          <p:cNvGrpSpPr/>
          <p:nvPr/>
        </p:nvGrpSpPr>
        <p:grpSpPr>
          <a:xfrm>
            <a:off x="431999" y="2281008"/>
            <a:ext cx="9862994" cy="4414989"/>
            <a:chOff x="431999" y="2281008"/>
            <a:chExt cx="9862994" cy="4414989"/>
          </a:xfrm>
        </p:grpSpPr>
        <p:sp>
          <p:nvSpPr>
            <p:cNvPr id="1409" name="Google Shape;1409;p23"/>
            <p:cNvSpPr/>
            <p:nvPr/>
          </p:nvSpPr>
          <p:spPr>
            <a:xfrm>
              <a:off x="431999" y="2359797"/>
              <a:ext cx="1404620" cy="0"/>
            </a:xfrm>
            <a:custGeom>
              <a:rect b="b" l="l" r="r" t="t"/>
              <a:pathLst>
                <a:path extrusionOk="0" h="120000" w="1404620">
                  <a:moveTo>
                    <a:pt x="0" y="0"/>
                  </a:moveTo>
                  <a:lnTo>
                    <a:pt x="1403997"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0" name="Google Shape;1410;p23"/>
            <p:cNvSpPr/>
            <p:nvPr/>
          </p:nvSpPr>
          <p:spPr>
            <a:xfrm>
              <a:off x="3888040" y="3668306"/>
              <a:ext cx="342900" cy="581660"/>
            </a:xfrm>
            <a:custGeom>
              <a:rect b="b" l="l" r="r" t="t"/>
              <a:pathLst>
                <a:path extrusionOk="0" h="581660" w="342900">
                  <a:moveTo>
                    <a:pt x="130612" y="0"/>
                  </a:moveTo>
                  <a:lnTo>
                    <a:pt x="113287" y="38360"/>
                  </a:lnTo>
                  <a:lnTo>
                    <a:pt x="95554" y="82459"/>
                  </a:lnTo>
                  <a:lnTo>
                    <a:pt x="77488" y="131146"/>
                  </a:lnTo>
                  <a:lnTo>
                    <a:pt x="59162" y="183273"/>
                  </a:lnTo>
                  <a:lnTo>
                    <a:pt x="42831" y="229962"/>
                  </a:lnTo>
                  <a:lnTo>
                    <a:pt x="26841" y="276958"/>
                  </a:lnTo>
                  <a:lnTo>
                    <a:pt x="13031" y="322930"/>
                  </a:lnTo>
                  <a:lnTo>
                    <a:pt x="3244" y="366547"/>
                  </a:lnTo>
                  <a:lnTo>
                    <a:pt x="0" y="421569"/>
                  </a:lnTo>
                  <a:lnTo>
                    <a:pt x="8977" y="469180"/>
                  </a:lnTo>
                  <a:lnTo>
                    <a:pt x="28276" y="508849"/>
                  </a:lnTo>
                  <a:lnTo>
                    <a:pt x="55993" y="540046"/>
                  </a:lnTo>
                  <a:lnTo>
                    <a:pt x="90226" y="562241"/>
                  </a:lnTo>
                  <a:lnTo>
                    <a:pt x="140225" y="578442"/>
                  </a:lnTo>
                  <a:lnTo>
                    <a:pt x="190505" y="581342"/>
                  </a:lnTo>
                  <a:lnTo>
                    <a:pt x="237970" y="572020"/>
                  </a:lnTo>
                  <a:lnTo>
                    <a:pt x="243980" y="569060"/>
                  </a:lnTo>
                  <a:lnTo>
                    <a:pt x="203424" y="569060"/>
                  </a:lnTo>
                  <a:lnTo>
                    <a:pt x="149717" y="564962"/>
                  </a:lnTo>
                  <a:lnTo>
                    <a:pt x="100294" y="547515"/>
                  </a:lnTo>
                  <a:lnTo>
                    <a:pt x="58605" y="520499"/>
                  </a:lnTo>
                  <a:lnTo>
                    <a:pt x="28098" y="487692"/>
                  </a:lnTo>
                  <a:lnTo>
                    <a:pt x="15163" y="440716"/>
                  </a:lnTo>
                  <a:lnTo>
                    <a:pt x="13637" y="392883"/>
                  </a:lnTo>
                  <a:lnTo>
                    <a:pt x="20708" y="344797"/>
                  </a:lnTo>
                  <a:lnTo>
                    <a:pt x="33563" y="297056"/>
                  </a:lnTo>
                  <a:lnTo>
                    <a:pt x="49388" y="250262"/>
                  </a:lnTo>
                  <a:lnTo>
                    <a:pt x="65372" y="205016"/>
                  </a:lnTo>
                  <a:lnTo>
                    <a:pt x="82458" y="154805"/>
                  </a:lnTo>
                  <a:lnTo>
                    <a:pt x="98712" y="107772"/>
                  </a:lnTo>
                  <a:lnTo>
                    <a:pt x="114605" y="64319"/>
                  </a:lnTo>
                  <a:lnTo>
                    <a:pt x="130612" y="24853"/>
                  </a:lnTo>
                  <a:lnTo>
                    <a:pt x="150079" y="24282"/>
                  </a:lnTo>
                  <a:lnTo>
                    <a:pt x="130612" y="0"/>
                  </a:lnTo>
                  <a:close/>
                </a:path>
                <a:path extrusionOk="0" h="581660" w="342900">
                  <a:moveTo>
                    <a:pt x="150079" y="24282"/>
                  </a:moveTo>
                  <a:lnTo>
                    <a:pt x="133254" y="24282"/>
                  </a:lnTo>
                  <a:lnTo>
                    <a:pt x="133533" y="26060"/>
                  </a:lnTo>
                  <a:lnTo>
                    <a:pt x="133711" y="27952"/>
                  </a:lnTo>
                  <a:lnTo>
                    <a:pt x="155046" y="58453"/>
                  </a:lnTo>
                  <a:lnTo>
                    <a:pt x="179769" y="91113"/>
                  </a:lnTo>
                  <a:lnTo>
                    <a:pt x="206463" y="125921"/>
                  </a:lnTo>
                  <a:lnTo>
                    <a:pt x="233710" y="162863"/>
                  </a:lnTo>
                  <a:lnTo>
                    <a:pt x="260092" y="201928"/>
                  </a:lnTo>
                  <a:lnTo>
                    <a:pt x="284192" y="243103"/>
                  </a:lnTo>
                  <a:lnTo>
                    <a:pt x="304592" y="286377"/>
                  </a:lnTo>
                  <a:lnTo>
                    <a:pt x="319875" y="331736"/>
                  </a:lnTo>
                  <a:lnTo>
                    <a:pt x="328623" y="379169"/>
                  </a:lnTo>
                  <a:lnTo>
                    <a:pt x="329418" y="428663"/>
                  </a:lnTo>
                  <a:lnTo>
                    <a:pt x="323137" y="466852"/>
                  </a:lnTo>
                  <a:lnTo>
                    <a:pt x="309419" y="503767"/>
                  </a:lnTo>
                  <a:lnTo>
                    <a:pt x="287838" y="534972"/>
                  </a:lnTo>
                  <a:lnTo>
                    <a:pt x="257968" y="556031"/>
                  </a:lnTo>
                  <a:lnTo>
                    <a:pt x="203424" y="569060"/>
                  </a:lnTo>
                  <a:lnTo>
                    <a:pt x="243980" y="569060"/>
                  </a:lnTo>
                  <a:lnTo>
                    <a:pt x="279525" y="551552"/>
                  </a:lnTo>
                  <a:lnTo>
                    <a:pt x="312073" y="521013"/>
                  </a:lnTo>
                  <a:lnTo>
                    <a:pt x="332517" y="481482"/>
                  </a:lnTo>
                  <a:lnTo>
                    <a:pt x="342483" y="429474"/>
                  </a:lnTo>
                  <a:lnTo>
                    <a:pt x="341641" y="378830"/>
                  </a:lnTo>
                  <a:lnTo>
                    <a:pt x="332085" y="330085"/>
                  </a:lnTo>
                  <a:lnTo>
                    <a:pt x="315910" y="283775"/>
                  </a:lnTo>
                  <a:lnTo>
                    <a:pt x="295210" y="240433"/>
                  </a:lnTo>
                  <a:lnTo>
                    <a:pt x="272079" y="200597"/>
                  </a:lnTo>
                  <a:lnTo>
                    <a:pt x="248612" y="164800"/>
                  </a:lnTo>
                  <a:lnTo>
                    <a:pt x="226904" y="133578"/>
                  </a:lnTo>
                  <a:lnTo>
                    <a:pt x="179653" y="64631"/>
                  </a:lnTo>
                  <a:lnTo>
                    <a:pt x="155384" y="30899"/>
                  </a:lnTo>
                  <a:lnTo>
                    <a:pt x="150079" y="24282"/>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1" name="Google Shape;1411;p23"/>
            <p:cNvPicPr preferRelativeResize="0"/>
            <p:nvPr/>
          </p:nvPicPr>
          <p:blipFill rotWithShape="1">
            <a:blip r:embed="rId6">
              <a:alphaModFix/>
            </a:blip>
            <a:srcRect b="0" l="0" r="0" t="0"/>
            <a:stretch/>
          </p:blipFill>
          <p:spPr>
            <a:xfrm>
              <a:off x="3928565" y="3969622"/>
              <a:ext cx="118046" cy="224327"/>
            </a:xfrm>
            <a:prstGeom prst="rect">
              <a:avLst/>
            </a:prstGeom>
            <a:noFill/>
            <a:ln>
              <a:noFill/>
            </a:ln>
          </p:spPr>
        </p:pic>
        <p:sp>
          <p:nvSpPr>
            <p:cNvPr id="1412" name="Google Shape;1412;p23"/>
            <p:cNvSpPr/>
            <p:nvPr/>
          </p:nvSpPr>
          <p:spPr>
            <a:xfrm>
              <a:off x="491540" y="2281008"/>
              <a:ext cx="8401685" cy="3222625"/>
            </a:xfrm>
            <a:custGeom>
              <a:rect b="b" l="l" r="r" t="t"/>
              <a:pathLst>
                <a:path extrusionOk="0" h="3222625" w="8401685">
                  <a:moveTo>
                    <a:pt x="327063" y="2535720"/>
                  </a:moveTo>
                  <a:lnTo>
                    <a:pt x="301904" y="2529509"/>
                  </a:lnTo>
                  <a:lnTo>
                    <a:pt x="301904" y="2542908"/>
                  </a:lnTo>
                  <a:lnTo>
                    <a:pt x="282143" y="2574366"/>
                  </a:lnTo>
                  <a:lnTo>
                    <a:pt x="259422" y="2602865"/>
                  </a:lnTo>
                  <a:lnTo>
                    <a:pt x="235470" y="2630132"/>
                  </a:lnTo>
                  <a:lnTo>
                    <a:pt x="212051" y="2657919"/>
                  </a:lnTo>
                  <a:lnTo>
                    <a:pt x="197472" y="2629179"/>
                  </a:lnTo>
                  <a:lnTo>
                    <a:pt x="195059" y="2624442"/>
                  </a:lnTo>
                  <a:lnTo>
                    <a:pt x="178257" y="2588399"/>
                  </a:lnTo>
                  <a:lnTo>
                    <a:pt x="176110" y="2582951"/>
                  </a:lnTo>
                  <a:lnTo>
                    <a:pt x="176110" y="2614790"/>
                  </a:lnTo>
                  <a:lnTo>
                    <a:pt x="137706" y="2638069"/>
                  </a:lnTo>
                  <a:lnTo>
                    <a:pt x="106984" y="2672981"/>
                  </a:lnTo>
                  <a:lnTo>
                    <a:pt x="86487" y="2716746"/>
                  </a:lnTo>
                  <a:lnTo>
                    <a:pt x="78727" y="2766568"/>
                  </a:lnTo>
                  <a:lnTo>
                    <a:pt x="86258" y="2819666"/>
                  </a:lnTo>
                  <a:lnTo>
                    <a:pt x="76682" y="2829864"/>
                  </a:lnTo>
                  <a:lnTo>
                    <a:pt x="64084" y="2837040"/>
                  </a:lnTo>
                  <a:lnTo>
                    <a:pt x="35941" y="2848406"/>
                  </a:lnTo>
                  <a:lnTo>
                    <a:pt x="17576" y="2802661"/>
                  </a:lnTo>
                  <a:lnTo>
                    <a:pt x="12585" y="2757906"/>
                  </a:lnTo>
                  <a:lnTo>
                    <a:pt x="18846" y="2714917"/>
                  </a:lnTo>
                  <a:lnTo>
                    <a:pt x="34201" y="2674480"/>
                  </a:lnTo>
                  <a:lnTo>
                    <a:pt x="56502" y="2637358"/>
                  </a:lnTo>
                  <a:lnTo>
                    <a:pt x="83629" y="2604338"/>
                  </a:lnTo>
                  <a:lnTo>
                    <a:pt x="113423" y="2576195"/>
                  </a:lnTo>
                  <a:lnTo>
                    <a:pt x="143764" y="2553690"/>
                  </a:lnTo>
                  <a:lnTo>
                    <a:pt x="155016" y="2565793"/>
                  </a:lnTo>
                  <a:lnTo>
                    <a:pt x="162471" y="2581706"/>
                  </a:lnTo>
                  <a:lnTo>
                    <a:pt x="168643" y="2598890"/>
                  </a:lnTo>
                  <a:lnTo>
                    <a:pt x="176110" y="2614790"/>
                  </a:lnTo>
                  <a:lnTo>
                    <a:pt x="176110" y="2582951"/>
                  </a:lnTo>
                  <a:lnTo>
                    <a:pt x="164592" y="2553690"/>
                  </a:lnTo>
                  <a:lnTo>
                    <a:pt x="163957" y="2552077"/>
                  </a:lnTo>
                  <a:lnTo>
                    <a:pt x="154546" y="2517749"/>
                  </a:lnTo>
                  <a:lnTo>
                    <a:pt x="193433" y="2524150"/>
                  </a:lnTo>
                  <a:lnTo>
                    <a:pt x="230733" y="2527960"/>
                  </a:lnTo>
                  <a:lnTo>
                    <a:pt x="266776" y="2532951"/>
                  </a:lnTo>
                  <a:lnTo>
                    <a:pt x="301904" y="2542908"/>
                  </a:lnTo>
                  <a:lnTo>
                    <a:pt x="301904" y="2529509"/>
                  </a:lnTo>
                  <a:lnTo>
                    <a:pt x="249237" y="2517749"/>
                  </a:lnTo>
                  <a:lnTo>
                    <a:pt x="185559" y="2507411"/>
                  </a:lnTo>
                  <a:lnTo>
                    <a:pt x="132981" y="2503373"/>
                  </a:lnTo>
                  <a:lnTo>
                    <a:pt x="133807" y="2512428"/>
                  </a:lnTo>
                  <a:lnTo>
                    <a:pt x="137134" y="2518981"/>
                  </a:lnTo>
                  <a:lnTo>
                    <a:pt x="140182" y="2525814"/>
                  </a:lnTo>
                  <a:lnTo>
                    <a:pt x="140169" y="2535720"/>
                  </a:lnTo>
                  <a:lnTo>
                    <a:pt x="109080" y="2565539"/>
                  </a:lnTo>
                  <a:lnTo>
                    <a:pt x="76796" y="2599017"/>
                  </a:lnTo>
                  <a:lnTo>
                    <a:pt x="46520" y="2636342"/>
                  </a:lnTo>
                  <a:lnTo>
                    <a:pt x="21475" y="2677668"/>
                  </a:lnTo>
                  <a:lnTo>
                    <a:pt x="4889" y="2723134"/>
                  </a:lnTo>
                  <a:lnTo>
                    <a:pt x="0" y="2772930"/>
                  </a:lnTo>
                  <a:lnTo>
                    <a:pt x="2413" y="2799181"/>
                  </a:lnTo>
                  <a:lnTo>
                    <a:pt x="8750" y="2825013"/>
                  </a:lnTo>
                  <a:lnTo>
                    <a:pt x="20599" y="2847276"/>
                  </a:lnTo>
                  <a:lnTo>
                    <a:pt x="39535" y="2862783"/>
                  </a:lnTo>
                  <a:lnTo>
                    <a:pt x="54838" y="2854731"/>
                  </a:lnTo>
                  <a:lnTo>
                    <a:pt x="69469" y="2848406"/>
                  </a:lnTo>
                  <a:lnTo>
                    <a:pt x="71145" y="2847683"/>
                  </a:lnTo>
                  <a:lnTo>
                    <a:pt x="87820" y="2841002"/>
                  </a:lnTo>
                  <a:lnTo>
                    <a:pt x="104228" y="2834043"/>
                  </a:lnTo>
                  <a:lnTo>
                    <a:pt x="92367" y="2783243"/>
                  </a:lnTo>
                  <a:lnTo>
                    <a:pt x="95504" y="2732328"/>
                  </a:lnTo>
                  <a:lnTo>
                    <a:pt x="112128" y="2686329"/>
                  </a:lnTo>
                  <a:lnTo>
                    <a:pt x="140703" y="2650261"/>
                  </a:lnTo>
                  <a:lnTo>
                    <a:pt x="179705" y="2629179"/>
                  </a:lnTo>
                  <a:lnTo>
                    <a:pt x="188988" y="2639657"/>
                  </a:lnTo>
                  <a:lnTo>
                    <a:pt x="193586" y="2654833"/>
                  </a:lnTo>
                  <a:lnTo>
                    <a:pt x="197523" y="2670657"/>
                  </a:lnTo>
                  <a:lnTo>
                    <a:pt x="204863" y="2683091"/>
                  </a:lnTo>
                  <a:lnTo>
                    <a:pt x="227622" y="2657919"/>
                  </a:lnTo>
                  <a:lnTo>
                    <a:pt x="236855" y="2647696"/>
                  </a:lnTo>
                  <a:lnTo>
                    <a:pt x="268338" y="2611780"/>
                  </a:lnTo>
                  <a:lnTo>
                    <a:pt x="298627" y="2574671"/>
                  </a:lnTo>
                  <a:lnTo>
                    <a:pt x="327063" y="2535720"/>
                  </a:lnTo>
                  <a:close/>
                </a:path>
                <a:path extrusionOk="0" h="3222625" w="8401685">
                  <a:moveTo>
                    <a:pt x="463638" y="3064065"/>
                  </a:moveTo>
                  <a:lnTo>
                    <a:pt x="460819" y="3042907"/>
                  </a:lnTo>
                  <a:lnTo>
                    <a:pt x="455117" y="3020707"/>
                  </a:lnTo>
                  <a:lnTo>
                    <a:pt x="452869" y="3014294"/>
                  </a:lnTo>
                  <a:lnTo>
                    <a:pt x="452869" y="3060471"/>
                  </a:lnTo>
                  <a:lnTo>
                    <a:pt x="414528" y="3083395"/>
                  </a:lnTo>
                  <a:lnTo>
                    <a:pt x="368706" y="3098368"/>
                  </a:lnTo>
                  <a:lnTo>
                    <a:pt x="318541" y="3105518"/>
                  </a:lnTo>
                  <a:lnTo>
                    <a:pt x="267131" y="3104972"/>
                  </a:lnTo>
                  <a:lnTo>
                    <a:pt x="217589" y="3096831"/>
                  </a:lnTo>
                  <a:lnTo>
                    <a:pt x="173050" y="3081236"/>
                  </a:lnTo>
                  <a:lnTo>
                    <a:pt x="136613" y="3058287"/>
                  </a:lnTo>
                  <a:lnTo>
                    <a:pt x="117424" y="3035312"/>
                  </a:lnTo>
                  <a:lnTo>
                    <a:pt x="111417" y="3028124"/>
                  </a:lnTo>
                  <a:lnTo>
                    <a:pt x="118808" y="3015754"/>
                  </a:lnTo>
                  <a:lnTo>
                    <a:pt x="129209" y="3006382"/>
                  </a:lnTo>
                  <a:lnTo>
                    <a:pt x="141490" y="2998901"/>
                  </a:lnTo>
                  <a:lnTo>
                    <a:pt x="154546" y="2992183"/>
                  </a:lnTo>
                  <a:lnTo>
                    <a:pt x="190779" y="3012808"/>
                  </a:lnTo>
                  <a:lnTo>
                    <a:pt x="232143" y="3026524"/>
                  </a:lnTo>
                  <a:lnTo>
                    <a:pt x="277749" y="3032506"/>
                  </a:lnTo>
                  <a:lnTo>
                    <a:pt x="326720" y="3029928"/>
                  </a:lnTo>
                  <a:lnTo>
                    <a:pt x="349910" y="3024530"/>
                  </a:lnTo>
                  <a:lnTo>
                    <a:pt x="378193" y="3017951"/>
                  </a:lnTo>
                  <a:lnTo>
                    <a:pt x="431292" y="2995777"/>
                  </a:lnTo>
                  <a:lnTo>
                    <a:pt x="439229" y="3011474"/>
                  </a:lnTo>
                  <a:lnTo>
                    <a:pt x="443941" y="3027769"/>
                  </a:lnTo>
                  <a:lnTo>
                    <a:pt x="447713" y="3044228"/>
                  </a:lnTo>
                  <a:lnTo>
                    <a:pt x="452869" y="3060471"/>
                  </a:lnTo>
                  <a:lnTo>
                    <a:pt x="452869" y="3014294"/>
                  </a:lnTo>
                  <a:lnTo>
                    <a:pt x="447382" y="2998635"/>
                  </a:lnTo>
                  <a:lnTo>
                    <a:pt x="446163" y="2995777"/>
                  </a:lnTo>
                  <a:lnTo>
                    <a:pt x="438480" y="2977807"/>
                  </a:lnTo>
                  <a:lnTo>
                    <a:pt x="409130" y="2993148"/>
                  </a:lnTo>
                  <a:lnTo>
                    <a:pt x="373862" y="3009417"/>
                  </a:lnTo>
                  <a:lnTo>
                    <a:pt x="333159" y="3021571"/>
                  </a:lnTo>
                  <a:lnTo>
                    <a:pt x="287528" y="3024530"/>
                  </a:lnTo>
                  <a:lnTo>
                    <a:pt x="253644" y="3019488"/>
                  </a:lnTo>
                  <a:lnTo>
                    <a:pt x="221970" y="3009887"/>
                  </a:lnTo>
                  <a:lnTo>
                    <a:pt x="193433" y="2996831"/>
                  </a:lnTo>
                  <a:lnTo>
                    <a:pt x="186055" y="2992183"/>
                  </a:lnTo>
                  <a:lnTo>
                    <a:pt x="168922" y="2981401"/>
                  </a:lnTo>
                  <a:lnTo>
                    <a:pt x="178460" y="2975648"/>
                  </a:lnTo>
                  <a:lnTo>
                    <a:pt x="187109" y="2969349"/>
                  </a:lnTo>
                  <a:lnTo>
                    <a:pt x="207860" y="2952648"/>
                  </a:lnTo>
                  <a:lnTo>
                    <a:pt x="183299" y="2939364"/>
                  </a:lnTo>
                  <a:lnTo>
                    <a:pt x="183299" y="2959836"/>
                  </a:lnTo>
                  <a:lnTo>
                    <a:pt x="150660" y="2977527"/>
                  </a:lnTo>
                  <a:lnTo>
                    <a:pt x="121958" y="2999130"/>
                  </a:lnTo>
                  <a:lnTo>
                    <a:pt x="94272" y="3021761"/>
                  </a:lnTo>
                  <a:lnTo>
                    <a:pt x="64693" y="3042501"/>
                  </a:lnTo>
                  <a:lnTo>
                    <a:pt x="62979" y="3006382"/>
                  </a:lnTo>
                  <a:lnTo>
                    <a:pt x="61544" y="2968968"/>
                  </a:lnTo>
                  <a:lnTo>
                    <a:pt x="62560" y="2930956"/>
                  </a:lnTo>
                  <a:lnTo>
                    <a:pt x="68287" y="2895142"/>
                  </a:lnTo>
                  <a:lnTo>
                    <a:pt x="102362" y="2905988"/>
                  </a:lnTo>
                  <a:lnTo>
                    <a:pt x="132791" y="2920479"/>
                  </a:lnTo>
                  <a:lnTo>
                    <a:pt x="159727" y="2938475"/>
                  </a:lnTo>
                  <a:lnTo>
                    <a:pt x="183299" y="2959836"/>
                  </a:lnTo>
                  <a:lnTo>
                    <a:pt x="183299" y="2939364"/>
                  </a:lnTo>
                  <a:lnTo>
                    <a:pt x="172339" y="2933420"/>
                  </a:lnTo>
                  <a:lnTo>
                    <a:pt x="135280" y="2911424"/>
                  </a:lnTo>
                  <a:lnTo>
                    <a:pt x="103771" y="2895142"/>
                  </a:lnTo>
                  <a:lnTo>
                    <a:pt x="97815" y="2892069"/>
                  </a:lnTo>
                  <a:lnTo>
                    <a:pt x="61099" y="2880766"/>
                  </a:lnTo>
                  <a:lnTo>
                    <a:pt x="54229" y="2924441"/>
                  </a:lnTo>
                  <a:lnTo>
                    <a:pt x="51015" y="2968968"/>
                  </a:lnTo>
                  <a:lnTo>
                    <a:pt x="50990" y="3017951"/>
                  </a:lnTo>
                  <a:lnTo>
                    <a:pt x="53911" y="3064065"/>
                  </a:lnTo>
                  <a:lnTo>
                    <a:pt x="70167" y="3052254"/>
                  </a:lnTo>
                  <a:lnTo>
                    <a:pt x="78854" y="3044088"/>
                  </a:lnTo>
                  <a:lnTo>
                    <a:pt x="80924" y="3042501"/>
                  </a:lnTo>
                  <a:lnTo>
                    <a:pt x="85852" y="3038729"/>
                  </a:lnTo>
                  <a:lnTo>
                    <a:pt x="97040" y="3035312"/>
                  </a:lnTo>
                  <a:lnTo>
                    <a:pt x="121843" y="3063278"/>
                  </a:lnTo>
                  <a:lnTo>
                    <a:pt x="156159" y="3085795"/>
                  </a:lnTo>
                  <a:lnTo>
                    <a:pt x="197637" y="3102559"/>
                  </a:lnTo>
                  <a:lnTo>
                    <a:pt x="243890" y="3113227"/>
                  </a:lnTo>
                  <a:lnTo>
                    <a:pt x="292531" y="3117494"/>
                  </a:lnTo>
                  <a:lnTo>
                    <a:pt x="341210" y="3115043"/>
                  </a:lnTo>
                  <a:lnTo>
                    <a:pt x="387540" y="3105518"/>
                  </a:lnTo>
                  <a:lnTo>
                    <a:pt x="429133" y="3088640"/>
                  </a:lnTo>
                  <a:lnTo>
                    <a:pt x="463638" y="3064065"/>
                  </a:lnTo>
                  <a:close/>
                </a:path>
                <a:path extrusionOk="0" h="3222625" w="8401685">
                  <a:moveTo>
                    <a:pt x="556514" y="1573123"/>
                  </a:moveTo>
                  <a:lnTo>
                    <a:pt x="555167" y="1532064"/>
                  </a:lnTo>
                  <a:lnTo>
                    <a:pt x="547103" y="1512773"/>
                  </a:lnTo>
                  <a:lnTo>
                    <a:pt x="547103" y="1565821"/>
                  </a:lnTo>
                  <a:lnTo>
                    <a:pt x="539254" y="1599107"/>
                  </a:lnTo>
                  <a:lnTo>
                    <a:pt x="522566" y="1626781"/>
                  </a:lnTo>
                  <a:lnTo>
                    <a:pt x="497408" y="1644472"/>
                  </a:lnTo>
                  <a:lnTo>
                    <a:pt x="464121" y="1647863"/>
                  </a:lnTo>
                  <a:lnTo>
                    <a:pt x="469963" y="1689950"/>
                  </a:lnTo>
                  <a:lnTo>
                    <a:pt x="458482" y="1723885"/>
                  </a:lnTo>
                  <a:lnTo>
                    <a:pt x="434543" y="1747926"/>
                  </a:lnTo>
                  <a:lnTo>
                    <a:pt x="403034" y="1760321"/>
                  </a:lnTo>
                  <a:lnTo>
                    <a:pt x="368858" y="1759356"/>
                  </a:lnTo>
                  <a:lnTo>
                    <a:pt x="368515" y="1759178"/>
                  </a:lnTo>
                  <a:lnTo>
                    <a:pt x="336905" y="1743278"/>
                  </a:lnTo>
                  <a:lnTo>
                    <a:pt x="338442" y="1693265"/>
                  </a:lnTo>
                  <a:lnTo>
                    <a:pt x="344893" y="1643913"/>
                  </a:lnTo>
                  <a:lnTo>
                    <a:pt x="355904" y="1595932"/>
                  </a:lnTo>
                  <a:lnTo>
                    <a:pt x="371132" y="1550022"/>
                  </a:lnTo>
                  <a:lnTo>
                    <a:pt x="390232" y="1506855"/>
                  </a:lnTo>
                  <a:lnTo>
                    <a:pt x="404139" y="1482471"/>
                  </a:lnTo>
                  <a:lnTo>
                    <a:pt x="412864" y="1467154"/>
                  </a:lnTo>
                  <a:lnTo>
                    <a:pt x="438683" y="1431582"/>
                  </a:lnTo>
                  <a:lnTo>
                    <a:pt x="400342" y="1453680"/>
                  </a:lnTo>
                  <a:lnTo>
                    <a:pt x="387794" y="1469999"/>
                  </a:lnTo>
                  <a:lnTo>
                    <a:pt x="387794" y="1482471"/>
                  </a:lnTo>
                  <a:lnTo>
                    <a:pt x="370370" y="1519961"/>
                  </a:lnTo>
                  <a:lnTo>
                    <a:pt x="355981" y="1561261"/>
                  </a:lnTo>
                  <a:lnTo>
                    <a:pt x="344500" y="1605775"/>
                  </a:lnTo>
                  <a:lnTo>
                    <a:pt x="335838" y="1652905"/>
                  </a:lnTo>
                  <a:lnTo>
                    <a:pt x="329869" y="1702028"/>
                  </a:lnTo>
                  <a:lnTo>
                    <a:pt x="326504" y="1752536"/>
                  </a:lnTo>
                  <a:lnTo>
                    <a:pt x="325729" y="1798320"/>
                  </a:lnTo>
                  <a:lnTo>
                    <a:pt x="325742" y="1807311"/>
                  </a:lnTo>
                  <a:lnTo>
                    <a:pt x="327152" y="1855317"/>
                  </a:lnTo>
                  <a:lnTo>
                    <a:pt x="330936" y="1906371"/>
                  </a:lnTo>
                  <a:lnTo>
                    <a:pt x="336905" y="1956384"/>
                  </a:lnTo>
                  <a:lnTo>
                    <a:pt x="312775" y="1955673"/>
                  </a:lnTo>
                  <a:lnTo>
                    <a:pt x="289293" y="1955711"/>
                  </a:lnTo>
                  <a:lnTo>
                    <a:pt x="265760" y="1956879"/>
                  </a:lnTo>
                  <a:lnTo>
                    <a:pt x="241477" y="1959559"/>
                  </a:lnTo>
                  <a:lnTo>
                    <a:pt x="256184" y="1928190"/>
                  </a:lnTo>
                  <a:lnTo>
                    <a:pt x="269392" y="1889556"/>
                  </a:lnTo>
                  <a:lnTo>
                    <a:pt x="280301" y="1845627"/>
                  </a:lnTo>
                  <a:lnTo>
                    <a:pt x="288086" y="1798320"/>
                  </a:lnTo>
                  <a:lnTo>
                    <a:pt x="291934" y="1749640"/>
                  </a:lnTo>
                  <a:lnTo>
                    <a:pt x="291071" y="1701927"/>
                  </a:lnTo>
                  <a:lnTo>
                    <a:pt x="284645" y="1655711"/>
                  </a:lnTo>
                  <a:lnTo>
                    <a:pt x="271881" y="1614424"/>
                  </a:lnTo>
                  <a:lnTo>
                    <a:pt x="251955" y="1579499"/>
                  </a:lnTo>
                  <a:lnTo>
                    <a:pt x="224066" y="1552892"/>
                  </a:lnTo>
                  <a:lnTo>
                    <a:pt x="187413" y="1536547"/>
                  </a:lnTo>
                  <a:lnTo>
                    <a:pt x="195618" y="1533626"/>
                  </a:lnTo>
                  <a:lnTo>
                    <a:pt x="203504" y="1530362"/>
                  </a:lnTo>
                  <a:lnTo>
                    <a:pt x="208902" y="1524635"/>
                  </a:lnTo>
                  <a:lnTo>
                    <a:pt x="209461" y="1517103"/>
                  </a:lnTo>
                  <a:lnTo>
                    <a:pt x="209677" y="1514271"/>
                  </a:lnTo>
                  <a:lnTo>
                    <a:pt x="229552" y="1538135"/>
                  </a:lnTo>
                  <a:lnTo>
                    <a:pt x="250329" y="1561084"/>
                  </a:lnTo>
                  <a:lnTo>
                    <a:pt x="271449" y="1583690"/>
                  </a:lnTo>
                  <a:lnTo>
                    <a:pt x="292366" y="1606511"/>
                  </a:lnTo>
                  <a:lnTo>
                    <a:pt x="300380" y="1585899"/>
                  </a:lnTo>
                  <a:lnTo>
                    <a:pt x="300723" y="1581073"/>
                  </a:lnTo>
                  <a:lnTo>
                    <a:pt x="302437" y="1557743"/>
                  </a:lnTo>
                  <a:lnTo>
                    <a:pt x="302564" y="1539709"/>
                  </a:lnTo>
                  <a:lnTo>
                    <a:pt x="302679" y="1527263"/>
                  </a:lnTo>
                  <a:lnTo>
                    <a:pt x="305092" y="1501546"/>
                  </a:lnTo>
                  <a:lnTo>
                    <a:pt x="312470" y="1517891"/>
                  </a:lnTo>
                  <a:lnTo>
                    <a:pt x="316725" y="1541932"/>
                  </a:lnTo>
                  <a:lnTo>
                    <a:pt x="319925" y="1568843"/>
                  </a:lnTo>
                  <a:lnTo>
                    <a:pt x="324180" y="1593786"/>
                  </a:lnTo>
                  <a:lnTo>
                    <a:pt x="343255" y="1574165"/>
                  </a:lnTo>
                  <a:lnTo>
                    <a:pt x="347230" y="1565173"/>
                  </a:lnTo>
                  <a:lnTo>
                    <a:pt x="356997" y="1543113"/>
                  </a:lnTo>
                  <a:lnTo>
                    <a:pt x="370243" y="1509585"/>
                  </a:lnTo>
                  <a:lnTo>
                    <a:pt x="387794" y="1482471"/>
                  </a:lnTo>
                  <a:lnTo>
                    <a:pt x="387794" y="1469999"/>
                  </a:lnTo>
                  <a:lnTo>
                    <a:pt x="374065" y="1487843"/>
                  </a:lnTo>
                  <a:lnTo>
                    <a:pt x="353060" y="1527263"/>
                  </a:lnTo>
                  <a:lnTo>
                    <a:pt x="330542" y="1565173"/>
                  </a:lnTo>
                  <a:lnTo>
                    <a:pt x="317373" y="1510703"/>
                  </a:lnTo>
                  <a:lnTo>
                    <a:pt x="306336" y="1458252"/>
                  </a:lnTo>
                  <a:lnTo>
                    <a:pt x="298691" y="1406652"/>
                  </a:lnTo>
                  <a:lnTo>
                    <a:pt x="295744" y="1355001"/>
                  </a:lnTo>
                  <a:lnTo>
                    <a:pt x="295757" y="1354175"/>
                  </a:lnTo>
                  <a:lnTo>
                    <a:pt x="298729" y="1301178"/>
                  </a:lnTo>
                  <a:lnTo>
                    <a:pt x="285165" y="1343444"/>
                  </a:lnTo>
                  <a:lnTo>
                    <a:pt x="282638" y="1390688"/>
                  </a:lnTo>
                  <a:lnTo>
                    <a:pt x="286461" y="1440484"/>
                  </a:lnTo>
                  <a:lnTo>
                    <a:pt x="291960" y="1490421"/>
                  </a:lnTo>
                  <a:lnTo>
                    <a:pt x="294424" y="1538135"/>
                  </a:lnTo>
                  <a:lnTo>
                    <a:pt x="289191" y="1581073"/>
                  </a:lnTo>
                  <a:lnTo>
                    <a:pt x="256476" y="1550962"/>
                  </a:lnTo>
                  <a:lnTo>
                    <a:pt x="228231" y="1516392"/>
                  </a:lnTo>
                  <a:lnTo>
                    <a:pt x="227228" y="1514271"/>
                  </a:lnTo>
                  <a:lnTo>
                    <a:pt x="208191" y="1473619"/>
                  </a:lnTo>
                  <a:lnTo>
                    <a:pt x="200139" y="1418856"/>
                  </a:lnTo>
                  <a:lnTo>
                    <a:pt x="190588" y="1437068"/>
                  </a:lnTo>
                  <a:lnTo>
                    <a:pt x="191947" y="1461503"/>
                  </a:lnTo>
                  <a:lnTo>
                    <a:pt x="196608" y="1488465"/>
                  </a:lnTo>
                  <a:lnTo>
                    <a:pt x="196951" y="1514271"/>
                  </a:lnTo>
                  <a:lnTo>
                    <a:pt x="176212" y="1517103"/>
                  </a:lnTo>
                  <a:lnTo>
                    <a:pt x="132549" y="1514119"/>
                  </a:lnTo>
                  <a:lnTo>
                    <a:pt x="114261" y="1517446"/>
                  </a:lnTo>
                  <a:lnTo>
                    <a:pt x="136690" y="1530172"/>
                  </a:lnTo>
                  <a:lnTo>
                    <a:pt x="162217" y="1537868"/>
                  </a:lnTo>
                  <a:lnTo>
                    <a:pt x="188404" y="1544904"/>
                  </a:lnTo>
                  <a:lnTo>
                    <a:pt x="212852" y="1555623"/>
                  </a:lnTo>
                  <a:lnTo>
                    <a:pt x="238696" y="1576400"/>
                  </a:lnTo>
                  <a:lnTo>
                    <a:pt x="260248" y="1604556"/>
                  </a:lnTo>
                  <a:lnTo>
                    <a:pt x="274002" y="1638452"/>
                  </a:lnTo>
                  <a:lnTo>
                    <a:pt x="276466" y="1676488"/>
                  </a:lnTo>
                  <a:lnTo>
                    <a:pt x="264325" y="1712760"/>
                  </a:lnTo>
                  <a:lnTo>
                    <a:pt x="239636" y="1742516"/>
                  </a:lnTo>
                  <a:lnTo>
                    <a:pt x="207352" y="1762150"/>
                  </a:lnTo>
                  <a:lnTo>
                    <a:pt x="172402" y="1768043"/>
                  </a:lnTo>
                  <a:lnTo>
                    <a:pt x="139725" y="1756600"/>
                  </a:lnTo>
                  <a:lnTo>
                    <a:pt x="129120" y="1743113"/>
                  </a:lnTo>
                  <a:lnTo>
                    <a:pt x="126758" y="1740103"/>
                  </a:lnTo>
                  <a:lnTo>
                    <a:pt x="114261" y="1724202"/>
                  </a:lnTo>
                  <a:lnTo>
                    <a:pt x="106680" y="1726958"/>
                  </a:lnTo>
                  <a:lnTo>
                    <a:pt x="101295" y="1731911"/>
                  </a:lnTo>
                  <a:lnTo>
                    <a:pt x="96024" y="1736991"/>
                  </a:lnTo>
                  <a:lnTo>
                    <a:pt x="88811" y="1740103"/>
                  </a:lnTo>
                  <a:lnTo>
                    <a:pt x="54470" y="1733613"/>
                  </a:lnTo>
                  <a:lnTo>
                    <a:pt x="29527" y="1713649"/>
                  </a:lnTo>
                  <a:lnTo>
                    <a:pt x="14071" y="1684591"/>
                  </a:lnTo>
                  <a:lnTo>
                    <a:pt x="8191" y="1650809"/>
                  </a:lnTo>
                  <a:lnTo>
                    <a:pt x="12001" y="1616659"/>
                  </a:lnTo>
                  <a:lnTo>
                    <a:pt x="25577" y="1586496"/>
                  </a:lnTo>
                  <a:lnTo>
                    <a:pt x="49034" y="1564703"/>
                  </a:lnTo>
                  <a:lnTo>
                    <a:pt x="82448" y="1555623"/>
                  </a:lnTo>
                  <a:lnTo>
                    <a:pt x="75196" y="1537677"/>
                  </a:lnTo>
                  <a:lnTo>
                    <a:pt x="66662" y="1520888"/>
                  </a:lnTo>
                  <a:lnTo>
                    <a:pt x="59664" y="1503972"/>
                  </a:lnTo>
                  <a:lnTo>
                    <a:pt x="57010" y="1485646"/>
                  </a:lnTo>
                  <a:lnTo>
                    <a:pt x="67564" y="1447825"/>
                  </a:lnTo>
                  <a:lnTo>
                    <a:pt x="94081" y="1416164"/>
                  </a:lnTo>
                  <a:lnTo>
                    <a:pt x="131470" y="1394599"/>
                  </a:lnTo>
                  <a:lnTo>
                    <a:pt x="174688" y="1387043"/>
                  </a:lnTo>
                  <a:lnTo>
                    <a:pt x="182118" y="1389964"/>
                  </a:lnTo>
                  <a:lnTo>
                    <a:pt x="187477" y="1394942"/>
                  </a:lnTo>
                  <a:lnTo>
                    <a:pt x="192811" y="1399946"/>
                  </a:lnTo>
                  <a:lnTo>
                    <a:pt x="200139" y="1402956"/>
                  </a:lnTo>
                  <a:lnTo>
                    <a:pt x="194995" y="1387043"/>
                  </a:lnTo>
                  <a:lnTo>
                    <a:pt x="189750" y="1370799"/>
                  </a:lnTo>
                  <a:lnTo>
                    <a:pt x="190487" y="1340713"/>
                  </a:lnTo>
                  <a:lnTo>
                    <a:pt x="218046" y="1289405"/>
                  </a:lnTo>
                  <a:lnTo>
                    <a:pt x="268185" y="1254353"/>
                  </a:lnTo>
                  <a:lnTo>
                    <a:pt x="326250" y="1240853"/>
                  </a:lnTo>
                  <a:lnTo>
                    <a:pt x="353682" y="1243850"/>
                  </a:lnTo>
                  <a:lnTo>
                    <a:pt x="377609" y="1254213"/>
                  </a:lnTo>
                  <a:lnTo>
                    <a:pt x="396201" y="1272603"/>
                  </a:lnTo>
                  <a:lnTo>
                    <a:pt x="407619" y="1299705"/>
                  </a:lnTo>
                  <a:lnTo>
                    <a:pt x="410057" y="1336167"/>
                  </a:lnTo>
                  <a:lnTo>
                    <a:pt x="445211" y="1333715"/>
                  </a:lnTo>
                  <a:lnTo>
                    <a:pt x="475183" y="1354175"/>
                  </a:lnTo>
                  <a:lnTo>
                    <a:pt x="494906" y="1388592"/>
                  </a:lnTo>
                  <a:lnTo>
                    <a:pt x="499275" y="1427975"/>
                  </a:lnTo>
                  <a:lnTo>
                    <a:pt x="483209" y="1463382"/>
                  </a:lnTo>
                  <a:lnTo>
                    <a:pt x="514172" y="1475701"/>
                  </a:lnTo>
                  <a:lnTo>
                    <a:pt x="534911" y="1499768"/>
                  </a:lnTo>
                  <a:lnTo>
                    <a:pt x="545782" y="1531251"/>
                  </a:lnTo>
                  <a:lnTo>
                    <a:pt x="547103" y="1565821"/>
                  </a:lnTo>
                  <a:lnTo>
                    <a:pt x="547103" y="1512773"/>
                  </a:lnTo>
                  <a:lnTo>
                    <a:pt x="526859" y="1477556"/>
                  </a:lnTo>
                  <a:lnTo>
                    <a:pt x="501230" y="1457553"/>
                  </a:lnTo>
                  <a:lnTo>
                    <a:pt x="503034" y="1453680"/>
                  </a:lnTo>
                  <a:lnTo>
                    <a:pt x="506590" y="1445298"/>
                  </a:lnTo>
                  <a:lnTo>
                    <a:pt x="510235" y="1434680"/>
                  </a:lnTo>
                  <a:lnTo>
                    <a:pt x="511835" y="1425219"/>
                  </a:lnTo>
                  <a:lnTo>
                    <a:pt x="504990" y="1388516"/>
                  </a:lnTo>
                  <a:lnTo>
                    <a:pt x="486968" y="1355001"/>
                  </a:lnTo>
                  <a:lnTo>
                    <a:pt x="464337" y="1333715"/>
                  </a:lnTo>
                  <a:lnTo>
                    <a:pt x="459905" y="1329563"/>
                  </a:lnTo>
                  <a:lnTo>
                    <a:pt x="425958" y="1317078"/>
                  </a:lnTo>
                  <a:lnTo>
                    <a:pt x="424891" y="1299032"/>
                  </a:lnTo>
                  <a:lnTo>
                    <a:pt x="420052" y="1287259"/>
                  </a:lnTo>
                  <a:lnTo>
                    <a:pt x="413385" y="1279271"/>
                  </a:lnTo>
                  <a:lnTo>
                    <a:pt x="406869" y="1272552"/>
                  </a:lnTo>
                  <a:lnTo>
                    <a:pt x="401320" y="1266075"/>
                  </a:lnTo>
                  <a:lnTo>
                    <a:pt x="385102" y="1250835"/>
                  </a:lnTo>
                  <a:lnTo>
                    <a:pt x="369392" y="1240853"/>
                  </a:lnTo>
                  <a:lnTo>
                    <a:pt x="360692" y="1235329"/>
                  </a:lnTo>
                  <a:lnTo>
                    <a:pt x="330542" y="1228013"/>
                  </a:lnTo>
                  <a:lnTo>
                    <a:pt x="281978" y="1235760"/>
                  </a:lnTo>
                  <a:lnTo>
                    <a:pt x="239001" y="1257960"/>
                  </a:lnTo>
                  <a:lnTo>
                    <a:pt x="205359" y="1291247"/>
                  </a:lnTo>
                  <a:lnTo>
                    <a:pt x="184785" y="1332217"/>
                  </a:lnTo>
                  <a:lnTo>
                    <a:pt x="181051" y="1377505"/>
                  </a:lnTo>
                  <a:lnTo>
                    <a:pt x="137553" y="1379918"/>
                  </a:lnTo>
                  <a:lnTo>
                    <a:pt x="100660" y="1398905"/>
                  </a:lnTo>
                  <a:lnTo>
                    <a:pt x="72758" y="1429435"/>
                  </a:lnTo>
                  <a:lnTo>
                    <a:pt x="56197" y="1466443"/>
                  </a:lnTo>
                  <a:lnTo>
                    <a:pt x="53327" y="1504886"/>
                  </a:lnTo>
                  <a:lnTo>
                    <a:pt x="66548" y="1539709"/>
                  </a:lnTo>
                  <a:lnTo>
                    <a:pt x="34150" y="1560931"/>
                  </a:lnTo>
                  <a:lnTo>
                    <a:pt x="11988" y="1593850"/>
                  </a:lnTo>
                  <a:lnTo>
                    <a:pt x="952" y="1633207"/>
                  </a:lnTo>
                  <a:lnTo>
                    <a:pt x="1930" y="1673733"/>
                  </a:lnTo>
                  <a:lnTo>
                    <a:pt x="15773" y="1710156"/>
                  </a:lnTo>
                  <a:lnTo>
                    <a:pt x="43383" y="1737220"/>
                  </a:lnTo>
                  <a:lnTo>
                    <a:pt x="85636" y="1749640"/>
                  </a:lnTo>
                  <a:lnTo>
                    <a:pt x="92138" y="1748193"/>
                  </a:lnTo>
                  <a:lnTo>
                    <a:pt x="97269" y="1745386"/>
                  </a:lnTo>
                  <a:lnTo>
                    <a:pt x="102958" y="1743113"/>
                  </a:lnTo>
                  <a:lnTo>
                    <a:pt x="111074" y="1743278"/>
                  </a:lnTo>
                  <a:lnTo>
                    <a:pt x="143281" y="1769262"/>
                  </a:lnTo>
                  <a:lnTo>
                    <a:pt x="186118" y="1776272"/>
                  </a:lnTo>
                  <a:lnTo>
                    <a:pt x="221551" y="1768043"/>
                  </a:lnTo>
                  <a:lnTo>
                    <a:pt x="229717" y="1766150"/>
                  </a:lnTo>
                  <a:lnTo>
                    <a:pt x="264185" y="1740750"/>
                  </a:lnTo>
                  <a:lnTo>
                    <a:pt x="279654" y="1701927"/>
                  </a:lnTo>
                  <a:lnTo>
                    <a:pt x="281292" y="1752536"/>
                  </a:lnTo>
                  <a:lnTo>
                    <a:pt x="281393" y="1756600"/>
                  </a:lnTo>
                  <a:lnTo>
                    <a:pt x="278257" y="1807311"/>
                  </a:lnTo>
                  <a:lnTo>
                    <a:pt x="270192" y="1854542"/>
                  </a:lnTo>
                  <a:lnTo>
                    <a:pt x="257149" y="1897621"/>
                  </a:lnTo>
                  <a:lnTo>
                    <a:pt x="239102" y="1935962"/>
                  </a:lnTo>
                  <a:lnTo>
                    <a:pt x="216039" y="1969096"/>
                  </a:lnTo>
                  <a:lnTo>
                    <a:pt x="254266" y="1967928"/>
                  </a:lnTo>
                  <a:lnTo>
                    <a:pt x="286651" y="1965693"/>
                  </a:lnTo>
                  <a:lnTo>
                    <a:pt x="317119" y="1965159"/>
                  </a:lnTo>
                  <a:lnTo>
                    <a:pt x="349618" y="1969096"/>
                  </a:lnTo>
                  <a:lnTo>
                    <a:pt x="349211" y="1965159"/>
                  </a:lnTo>
                  <a:lnTo>
                    <a:pt x="348640" y="1959559"/>
                  </a:lnTo>
                  <a:lnTo>
                    <a:pt x="348322" y="1956384"/>
                  </a:lnTo>
                  <a:lnTo>
                    <a:pt x="344728" y="1921154"/>
                  </a:lnTo>
                  <a:lnTo>
                    <a:pt x="338556" y="1864271"/>
                  </a:lnTo>
                  <a:lnTo>
                    <a:pt x="334746" y="1807235"/>
                  </a:lnTo>
                  <a:lnTo>
                    <a:pt x="336905" y="1759178"/>
                  </a:lnTo>
                  <a:lnTo>
                    <a:pt x="378701" y="1768500"/>
                  </a:lnTo>
                  <a:lnTo>
                    <a:pt x="420509" y="1762252"/>
                  </a:lnTo>
                  <a:lnTo>
                    <a:pt x="423735" y="1760321"/>
                  </a:lnTo>
                  <a:lnTo>
                    <a:pt x="455396" y="1741487"/>
                  </a:lnTo>
                  <a:lnTo>
                    <a:pt x="476478" y="1707248"/>
                  </a:lnTo>
                  <a:lnTo>
                    <a:pt x="476846" y="1660575"/>
                  </a:lnTo>
                  <a:lnTo>
                    <a:pt x="516763" y="1642211"/>
                  </a:lnTo>
                  <a:lnTo>
                    <a:pt x="543509" y="1611452"/>
                  </a:lnTo>
                  <a:lnTo>
                    <a:pt x="556514" y="1573123"/>
                  </a:lnTo>
                  <a:close/>
                </a:path>
                <a:path extrusionOk="0" h="3222625" w="8401685">
                  <a:moveTo>
                    <a:pt x="618185" y="2823260"/>
                  </a:moveTo>
                  <a:lnTo>
                    <a:pt x="609130" y="2819730"/>
                  </a:lnTo>
                  <a:lnTo>
                    <a:pt x="607402" y="2819730"/>
                  </a:lnTo>
                  <a:lnTo>
                    <a:pt x="607402" y="2834043"/>
                  </a:lnTo>
                  <a:lnTo>
                    <a:pt x="568096" y="2913342"/>
                  </a:lnTo>
                  <a:lnTo>
                    <a:pt x="546544" y="2951086"/>
                  </a:lnTo>
                  <a:lnTo>
                    <a:pt x="521144" y="2984995"/>
                  </a:lnTo>
                  <a:lnTo>
                    <a:pt x="502450" y="2948876"/>
                  </a:lnTo>
                  <a:lnTo>
                    <a:pt x="481241" y="2915272"/>
                  </a:lnTo>
                  <a:lnTo>
                    <a:pt x="461124" y="2880588"/>
                  </a:lnTo>
                  <a:lnTo>
                    <a:pt x="445668" y="2841231"/>
                  </a:lnTo>
                  <a:lnTo>
                    <a:pt x="485952" y="2837802"/>
                  </a:lnTo>
                  <a:lnTo>
                    <a:pt x="526846" y="2833751"/>
                  </a:lnTo>
                  <a:lnTo>
                    <a:pt x="567575" y="2831642"/>
                  </a:lnTo>
                  <a:lnTo>
                    <a:pt x="607402" y="2834043"/>
                  </a:lnTo>
                  <a:lnTo>
                    <a:pt x="607402" y="2819730"/>
                  </a:lnTo>
                  <a:lnTo>
                    <a:pt x="584111" y="2819590"/>
                  </a:lnTo>
                  <a:lnTo>
                    <a:pt x="575056" y="2816072"/>
                  </a:lnTo>
                  <a:lnTo>
                    <a:pt x="573290" y="2760294"/>
                  </a:lnTo>
                  <a:lnTo>
                    <a:pt x="563448" y="2710281"/>
                  </a:lnTo>
                  <a:lnTo>
                    <a:pt x="562711" y="2708364"/>
                  </a:lnTo>
                  <a:lnTo>
                    <a:pt x="562711" y="2768219"/>
                  </a:lnTo>
                  <a:lnTo>
                    <a:pt x="560679" y="2816072"/>
                  </a:lnTo>
                  <a:lnTo>
                    <a:pt x="545515" y="2819768"/>
                  </a:lnTo>
                  <a:lnTo>
                    <a:pt x="529666" y="2822791"/>
                  </a:lnTo>
                  <a:lnTo>
                    <a:pt x="513156" y="2825140"/>
                  </a:lnTo>
                  <a:lnTo>
                    <a:pt x="495985" y="2826855"/>
                  </a:lnTo>
                  <a:lnTo>
                    <a:pt x="485711" y="2772435"/>
                  </a:lnTo>
                  <a:lnTo>
                    <a:pt x="467880" y="2725559"/>
                  </a:lnTo>
                  <a:lnTo>
                    <a:pt x="443344" y="2685415"/>
                  </a:lnTo>
                  <a:lnTo>
                    <a:pt x="412927" y="2651137"/>
                  </a:lnTo>
                  <a:lnTo>
                    <a:pt x="377482" y="2621889"/>
                  </a:lnTo>
                  <a:lnTo>
                    <a:pt x="337845" y="2596832"/>
                  </a:lnTo>
                  <a:lnTo>
                    <a:pt x="351993" y="2580424"/>
                  </a:lnTo>
                  <a:lnTo>
                    <a:pt x="363613" y="2561488"/>
                  </a:lnTo>
                  <a:lnTo>
                    <a:pt x="375831" y="2543149"/>
                  </a:lnTo>
                  <a:lnTo>
                    <a:pt x="391756" y="2528532"/>
                  </a:lnTo>
                  <a:lnTo>
                    <a:pt x="428434" y="2549156"/>
                  </a:lnTo>
                  <a:lnTo>
                    <a:pt x="462838" y="2575141"/>
                  </a:lnTo>
                  <a:lnTo>
                    <a:pt x="493864" y="2605976"/>
                  </a:lnTo>
                  <a:lnTo>
                    <a:pt x="520458" y="2641193"/>
                  </a:lnTo>
                  <a:lnTo>
                    <a:pt x="541515" y="2680297"/>
                  </a:lnTo>
                  <a:lnTo>
                    <a:pt x="555967" y="2722803"/>
                  </a:lnTo>
                  <a:lnTo>
                    <a:pt x="562711" y="2768219"/>
                  </a:lnTo>
                  <a:lnTo>
                    <a:pt x="562711" y="2708364"/>
                  </a:lnTo>
                  <a:lnTo>
                    <a:pt x="546417" y="2665717"/>
                  </a:lnTo>
                  <a:lnTo>
                    <a:pt x="523100" y="2626309"/>
                  </a:lnTo>
                  <a:lnTo>
                    <a:pt x="494360" y="2591752"/>
                  </a:lnTo>
                  <a:lnTo>
                    <a:pt x="461111" y="2561742"/>
                  </a:lnTo>
                  <a:lnTo>
                    <a:pt x="424218" y="2535986"/>
                  </a:lnTo>
                  <a:lnTo>
                    <a:pt x="410667" y="2528532"/>
                  </a:lnTo>
                  <a:lnTo>
                    <a:pt x="384568" y="2514168"/>
                  </a:lnTo>
                  <a:lnTo>
                    <a:pt x="366750" y="2532291"/>
                  </a:lnTo>
                  <a:lnTo>
                    <a:pt x="352005" y="2553487"/>
                  </a:lnTo>
                  <a:lnTo>
                    <a:pt x="338277" y="2575687"/>
                  </a:lnTo>
                  <a:lnTo>
                    <a:pt x="323469" y="2596832"/>
                  </a:lnTo>
                  <a:lnTo>
                    <a:pt x="360680" y="2623883"/>
                  </a:lnTo>
                  <a:lnTo>
                    <a:pt x="397421" y="2653207"/>
                  </a:lnTo>
                  <a:lnTo>
                    <a:pt x="430593" y="2686469"/>
                  </a:lnTo>
                  <a:lnTo>
                    <a:pt x="457136" y="2725382"/>
                  </a:lnTo>
                  <a:lnTo>
                    <a:pt x="473964" y="2771610"/>
                  </a:lnTo>
                  <a:lnTo>
                    <a:pt x="478015" y="2826855"/>
                  </a:lnTo>
                  <a:lnTo>
                    <a:pt x="462673" y="2826778"/>
                  </a:lnTo>
                  <a:lnTo>
                    <a:pt x="447852" y="2827236"/>
                  </a:lnTo>
                  <a:lnTo>
                    <a:pt x="435533" y="2830195"/>
                  </a:lnTo>
                  <a:lnTo>
                    <a:pt x="427697" y="2837637"/>
                  </a:lnTo>
                  <a:lnTo>
                    <a:pt x="453339" y="2881185"/>
                  </a:lnTo>
                  <a:lnTo>
                    <a:pt x="477786" y="2925915"/>
                  </a:lnTo>
                  <a:lnTo>
                    <a:pt x="502361" y="2970530"/>
                  </a:lnTo>
                  <a:lnTo>
                    <a:pt x="528332" y="3013748"/>
                  </a:lnTo>
                  <a:lnTo>
                    <a:pt x="544842" y="2984995"/>
                  </a:lnTo>
                  <a:lnTo>
                    <a:pt x="550037" y="2975927"/>
                  </a:lnTo>
                  <a:lnTo>
                    <a:pt x="580009" y="2919819"/>
                  </a:lnTo>
                  <a:lnTo>
                    <a:pt x="606590" y="2863062"/>
                  </a:lnTo>
                  <a:lnTo>
                    <a:pt x="615746" y="2831642"/>
                  </a:lnTo>
                  <a:lnTo>
                    <a:pt x="617143" y="2826855"/>
                  </a:lnTo>
                  <a:lnTo>
                    <a:pt x="618185" y="2823260"/>
                  </a:lnTo>
                  <a:close/>
                </a:path>
                <a:path extrusionOk="0" h="3222625" w="8401685">
                  <a:moveTo>
                    <a:pt x="1409077" y="1852193"/>
                  </a:moveTo>
                  <a:lnTo>
                    <a:pt x="1407426" y="1843862"/>
                  </a:lnTo>
                  <a:lnTo>
                    <a:pt x="1403515" y="1841042"/>
                  </a:lnTo>
                  <a:lnTo>
                    <a:pt x="1398409" y="1839429"/>
                  </a:lnTo>
                  <a:lnTo>
                    <a:pt x="1390624" y="1840509"/>
                  </a:lnTo>
                  <a:lnTo>
                    <a:pt x="1387843" y="1846084"/>
                  </a:lnTo>
                  <a:lnTo>
                    <a:pt x="1386928" y="1853946"/>
                  </a:lnTo>
                  <a:lnTo>
                    <a:pt x="1387843" y="1861807"/>
                  </a:lnTo>
                  <a:lnTo>
                    <a:pt x="1390624" y="1867382"/>
                  </a:lnTo>
                  <a:lnTo>
                    <a:pt x="1400644" y="1865477"/>
                  </a:lnTo>
                  <a:lnTo>
                    <a:pt x="1406804" y="1859902"/>
                  </a:lnTo>
                  <a:lnTo>
                    <a:pt x="1409077" y="1852193"/>
                  </a:lnTo>
                  <a:close/>
                </a:path>
                <a:path extrusionOk="0" h="3222625" w="8401685">
                  <a:moveTo>
                    <a:pt x="1589036" y="1662722"/>
                  </a:moveTo>
                  <a:lnTo>
                    <a:pt x="1553908" y="1626400"/>
                  </a:lnTo>
                  <a:lnTo>
                    <a:pt x="1545259" y="1617903"/>
                  </a:lnTo>
                  <a:lnTo>
                    <a:pt x="1514246" y="1587449"/>
                  </a:lnTo>
                  <a:lnTo>
                    <a:pt x="1390027" y="1468602"/>
                  </a:lnTo>
                  <a:lnTo>
                    <a:pt x="1373733" y="1451203"/>
                  </a:lnTo>
                  <a:lnTo>
                    <a:pt x="1367053" y="1443888"/>
                  </a:lnTo>
                  <a:lnTo>
                    <a:pt x="1355255" y="1430947"/>
                  </a:lnTo>
                  <a:lnTo>
                    <a:pt x="1336738" y="1413319"/>
                  </a:lnTo>
                  <a:lnTo>
                    <a:pt x="1320317" y="1403845"/>
                  </a:lnTo>
                  <a:lnTo>
                    <a:pt x="1283843" y="1406321"/>
                  </a:lnTo>
                  <a:lnTo>
                    <a:pt x="1258544" y="1427391"/>
                  </a:lnTo>
                  <a:lnTo>
                    <a:pt x="1236179" y="1454797"/>
                  </a:lnTo>
                  <a:lnTo>
                    <a:pt x="1208506" y="1476286"/>
                  </a:lnTo>
                  <a:lnTo>
                    <a:pt x="1205141" y="1464094"/>
                  </a:lnTo>
                  <a:lnTo>
                    <a:pt x="1204518" y="1451203"/>
                  </a:lnTo>
                  <a:lnTo>
                    <a:pt x="1204468" y="1434668"/>
                  </a:lnTo>
                  <a:lnTo>
                    <a:pt x="1203896" y="1427391"/>
                  </a:lnTo>
                  <a:lnTo>
                    <a:pt x="1203121" y="1417421"/>
                  </a:lnTo>
                  <a:lnTo>
                    <a:pt x="1196403" y="1419059"/>
                  </a:lnTo>
                  <a:lnTo>
                    <a:pt x="1196403" y="1464094"/>
                  </a:lnTo>
                  <a:lnTo>
                    <a:pt x="1196340" y="1468602"/>
                  </a:lnTo>
                  <a:lnTo>
                    <a:pt x="1178394" y="1511452"/>
                  </a:lnTo>
                  <a:lnTo>
                    <a:pt x="1147191" y="1539303"/>
                  </a:lnTo>
                  <a:lnTo>
                    <a:pt x="1147965" y="1515351"/>
                  </a:lnTo>
                  <a:lnTo>
                    <a:pt x="1146898" y="1493177"/>
                  </a:lnTo>
                  <a:lnTo>
                    <a:pt x="1145438" y="1471396"/>
                  </a:lnTo>
                  <a:lnTo>
                    <a:pt x="1145032" y="1448574"/>
                  </a:lnTo>
                  <a:lnTo>
                    <a:pt x="1155204" y="1441691"/>
                  </a:lnTo>
                  <a:lnTo>
                    <a:pt x="1167511" y="1435608"/>
                  </a:lnTo>
                  <a:lnTo>
                    <a:pt x="1180960" y="1430718"/>
                  </a:lnTo>
                  <a:lnTo>
                    <a:pt x="1194587" y="1427391"/>
                  </a:lnTo>
                  <a:lnTo>
                    <a:pt x="1195971" y="1444142"/>
                  </a:lnTo>
                  <a:lnTo>
                    <a:pt x="1196289" y="1451203"/>
                  </a:lnTo>
                  <a:lnTo>
                    <a:pt x="1196403" y="1464094"/>
                  </a:lnTo>
                  <a:lnTo>
                    <a:pt x="1196403" y="1419059"/>
                  </a:lnTo>
                  <a:lnTo>
                    <a:pt x="1184795" y="1421879"/>
                  </a:lnTo>
                  <a:lnTo>
                    <a:pt x="1167739" y="1427975"/>
                  </a:lnTo>
                  <a:lnTo>
                    <a:pt x="1151242" y="1434668"/>
                  </a:lnTo>
                  <a:lnTo>
                    <a:pt x="1134630" y="1440878"/>
                  </a:lnTo>
                  <a:lnTo>
                    <a:pt x="1135329" y="1468602"/>
                  </a:lnTo>
                  <a:lnTo>
                    <a:pt x="1135392" y="1478876"/>
                  </a:lnTo>
                  <a:lnTo>
                    <a:pt x="1135519" y="1539303"/>
                  </a:lnTo>
                  <a:lnTo>
                    <a:pt x="1135646" y="1555953"/>
                  </a:lnTo>
                  <a:lnTo>
                    <a:pt x="1106360" y="1589697"/>
                  </a:lnTo>
                  <a:lnTo>
                    <a:pt x="1072921" y="1619783"/>
                  </a:lnTo>
                  <a:lnTo>
                    <a:pt x="1047242" y="1655762"/>
                  </a:lnTo>
                  <a:lnTo>
                    <a:pt x="1041260" y="1707146"/>
                  </a:lnTo>
                  <a:lnTo>
                    <a:pt x="1065250" y="1685137"/>
                  </a:lnTo>
                  <a:lnTo>
                    <a:pt x="1108443" y="1635061"/>
                  </a:lnTo>
                  <a:lnTo>
                    <a:pt x="1134935" y="1609699"/>
                  </a:lnTo>
                  <a:lnTo>
                    <a:pt x="1137627" y="1655762"/>
                  </a:lnTo>
                  <a:lnTo>
                    <a:pt x="1137564" y="1707146"/>
                  </a:lnTo>
                  <a:lnTo>
                    <a:pt x="1136484" y="1750047"/>
                  </a:lnTo>
                  <a:lnTo>
                    <a:pt x="1135646" y="1793748"/>
                  </a:lnTo>
                  <a:lnTo>
                    <a:pt x="1136446" y="1844890"/>
                  </a:lnTo>
                  <a:lnTo>
                    <a:pt x="1139304" y="1885556"/>
                  </a:lnTo>
                  <a:lnTo>
                    <a:pt x="1166571" y="1935137"/>
                  </a:lnTo>
                  <a:lnTo>
                    <a:pt x="1224622" y="1948675"/>
                  </a:lnTo>
                  <a:lnTo>
                    <a:pt x="1303909" y="1951113"/>
                  </a:lnTo>
                  <a:lnTo>
                    <a:pt x="1359814" y="1950123"/>
                  </a:lnTo>
                  <a:lnTo>
                    <a:pt x="1415872" y="1946973"/>
                  </a:lnTo>
                  <a:lnTo>
                    <a:pt x="1467586" y="1941004"/>
                  </a:lnTo>
                  <a:lnTo>
                    <a:pt x="1480705" y="1938121"/>
                  </a:lnTo>
                  <a:lnTo>
                    <a:pt x="1509077" y="1931873"/>
                  </a:lnTo>
                  <a:lnTo>
                    <a:pt x="1510461" y="1931568"/>
                  </a:lnTo>
                  <a:lnTo>
                    <a:pt x="1510906" y="1923186"/>
                  </a:lnTo>
                  <a:lnTo>
                    <a:pt x="1513636" y="1872183"/>
                  </a:lnTo>
                  <a:lnTo>
                    <a:pt x="1513433" y="1826679"/>
                  </a:lnTo>
                  <a:lnTo>
                    <a:pt x="1513319" y="1815236"/>
                  </a:lnTo>
                  <a:lnTo>
                    <a:pt x="1510880" y="1763661"/>
                  </a:lnTo>
                  <a:lnTo>
                    <a:pt x="1507439" y="1713941"/>
                  </a:lnTo>
                  <a:lnTo>
                    <a:pt x="1504149" y="1665452"/>
                  </a:lnTo>
                  <a:lnTo>
                    <a:pt x="1503070" y="1638147"/>
                  </a:lnTo>
                  <a:lnTo>
                    <a:pt x="1503070" y="1831784"/>
                  </a:lnTo>
                  <a:lnTo>
                    <a:pt x="1502244" y="1866557"/>
                  </a:lnTo>
                  <a:lnTo>
                    <a:pt x="1501787" y="1910181"/>
                  </a:lnTo>
                  <a:lnTo>
                    <a:pt x="1490573" y="1916544"/>
                  </a:lnTo>
                  <a:lnTo>
                    <a:pt x="1477492" y="1920989"/>
                  </a:lnTo>
                  <a:lnTo>
                    <a:pt x="1462227" y="1923186"/>
                  </a:lnTo>
                  <a:lnTo>
                    <a:pt x="1444498" y="1922856"/>
                  </a:lnTo>
                  <a:lnTo>
                    <a:pt x="1443139" y="1876132"/>
                  </a:lnTo>
                  <a:lnTo>
                    <a:pt x="1441246" y="1826679"/>
                  </a:lnTo>
                  <a:lnTo>
                    <a:pt x="1434858" y="1779892"/>
                  </a:lnTo>
                  <a:lnTo>
                    <a:pt x="1429435" y="1765731"/>
                  </a:lnTo>
                  <a:lnTo>
                    <a:pt x="1429435" y="1887766"/>
                  </a:lnTo>
                  <a:lnTo>
                    <a:pt x="1427657" y="1925993"/>
                  </a:lnTo>
                  <a:lnTo>
                    <a:pt x="1413002" y="1928812"/>
                  </a:lnTo>
                  <a:lnTo>
                    <a:pt x="1397431" y="1930692"/>
                  </a:lnTo>
                  <a:lnTo>
                    <a:pt x="1380985" y="1931695"/>
                  </a:lnTo>
                  <a:lnTo>
                    <a:pt x="1363751" y="1931873"/>
                  </a:lnTo>
                  <a:lnTo>
                    <a:pt x="1358925" y="1892503"/>
                  </a:lnTo>
                  <a:lnTo>
                    <a:pt x="1351013" y="1807184"/>
                  </a:lnTo>
                  <a:lnTo>
                    <a:pt x="1345819" y="1763661"/>
                  </a:lnTo>
                  <a:lnTo>
                    <a:pt x="1359395" y="1756206"/>
                  </a:lnTo>
                  <a:lnTo>
                    <a:pt x="1373720" y="1755330"/>
                  </a:lnTo>
                  <a:lnTo>
                    <a:pt x="1390916" y="1757159"/>
                  </a:lnTo>
                  <a:lnTo>
                    <a:pt x="1413090" y="1757819"/>
                  </a:lnTo>
                  <a:lnTo>
                    <a:pt x="1424559" y="1794827"/>
                  </a:lnTo>
                  <a:lnTo>
                    <a:pt x="1429207" y="1841093"/>
                  </a:lnTo>
                  <a:lnTo>
                    <a:pt x="1429435" y="1887766"/>
                  </a:lnTo>
                  <a:lnTo>
                    <a:pt x="1429435" y="1765731"/>
                  </a:lnTo>
                  <a:lnTo>
                    <a:pt x="1425460" y="1755330"/>
                  </a:lnTo>
                  <a:lnTo>
                    <a:pt x="1420025" y="1741119"/>
                  </a:lnTo>
                  <a:lnTo>
                    <a:pt x="1399019" y="1740204"/>
                  </a:lnTo>
                  <a:lnTo>
                    <a:pt x="1374749" y="1740230"/>
                  </a:lnTo>
                  <a:lnTo>
                    <a:pt x="1351254" y="1742935"/>
                  </a:lnTo>
                  <a:lnTo>
                    <a:pt x="1332560" y="1750047"/>
                  </a:lnTo>
                  <a:lnTo>
                    <a:pt x="1335036" y="1793748"/>
                  </a:lnTo>
                  <a:lnTo>
                    <a:pt x="1340154" y="1843163"/>
                  </a:lnTo>
                  <a:lnTo>
                    <a:pt x="1344231" y="1891411"/>
                  </a:lnTo>
                  <a:lnTo>
                    <a:pt x="1343609" y="1931619"/>
                  </a:lnTo>
                  <a:lnTo>
                    <a:pt x="1299248" y="1934857"/>
                  </a:lnTo>
                  <a:lnTo>
                    <a:pt x="1246212" y="1938121"/>
                  </a:lnTo>
                  <a:lnTo>
                    <a:pt x="1196581" y="1933333"/>
                  </a:lnTo>
                  <a:lnTo>
                    <a:pt x="1162431" y="1912416"/>
                  </a:lnTo>
                  <a:lnTo>
                    <a:pt x="1148867" y="1852688"/>
                  </a:lnTo>
                  <a:lnTo>
                    <a:pt x="1147368" y="1781200"/>
                  </a:lnTo>
                  <a:lnTo>
                    <a:pt x="1147699" y="1732711"/>
                  </a:lnTo>
                  <a:lnTo>
                    <a:pt x="1149718" y="1684070"/>
                  </a:lnTo>
                  <a:lnTo>
                    <a:pt x="1150162" y="1650174"/>
                  </a:lnTo>
                  <a:lnTo>
                    <a:pt x="1150200" y="1637957"/>
                  </a:lnTo>
                  <a:lnTo>
                    <a:pt x="1147419" y="1609699"/>
                  </a:lnTo>
                  <a:lnTo>
                    <a:pt x="1146403" y="1599349"/>
                  </a:lnTo>
                  <a:lnTo>
                    <a:pt x="1183386" y="1557807"/>
                  </a:lnTo>
                  <a:lnTo>
                    <a:pt x="1203185" y="1539303"/>
                  </a:lnTo>
                  <a:lnTo>
                    <a:pt x="1222590" y="1521180"/>
                  </a:lnTo>
                  <a:lnTo>
                    <a:pt x="1262011" y="1484769"/>
                  </a:lnTo>
                  <a:lnTo>
                    <a:pt x="1269809" y="1476286"/>
                  </a:lnTo>
                  <a:lnTo>
                    <a:pt x="1299629" y="1443888"/>
                  </a:lnTo>
                  <a:lnTo>
                    <a:pt x="1319136" y="1459357"/>
                  </a:lnTo>
                  <a:lnTo>
                    <a:pt x="1341945" y="1478876"/>
                  </a:lnTo>
                  <a:lnTo>
                    <a:pt x="1367701" y="1501394"/>
                  </a:lnTo>
                  <a:lnTo>
                    <a:pt x="1395984" y="1525790"/>
                  </a:lnTo>
                  <a:lnTo>
                    <a:pt x="1414830" y="1540497"/>
                  </a:lnTo>
                  <a:lnTo>
                    <a:pt x="1435366" y="1555330"/>
                  </a:lnTo>
                  <a:lnTo>
                    <a:pt x="1458683" y="1573174"/>
                  </a:lnTo>
                  <a:lnTo>
                    <a:pt x="1485925" y="1596910"/>
                  </a:lnTo>
                  <a:lnTo>
                    <a:pt x="1488922" y="1599717"/>
                  </a:lnTo>
                  <a:lnTo>
                    <a:pt x="1489024" y="1609699"/>
                  </a:lnTo>
                  <a:lnTo>
                    <a:pt x="1490167" y="1652485"/>
                  </a:lnTo>
                  <a:lnTo>
                    <a:pt x="1492872" y="1693354"/>
                  </a:lnTo>
                  <a:lnTo>
                    <a:pt x="1496466" y="1730883"/>
                  </a:lnTo>
                  <a:lnTo>
                    <a:pt x="1500327" y="1765693"/>
                  </a:lnTo>
                  <a:lnTo>
                    <a:pt x="1502892" y="1800085"/>
                  </a:lnTo>
                  <a:lnTo>
                    <a:pt x="1503070" y="1831784"/>
                  </a:lnTo>
                  <a:lnTo>
                    <a:pt x="1503070" y="1638147"/>
                  </a:lnTo>
                  <a:lnTo>
                    <a:pt x="1502270" y="1617903"/>
                  </a:lnTo>
                  <a:lnTo>
                    <a:pt x="1513039" y="1626781"/>
                  </a:lnTo>
                  <a:lnTo>
                    <a:pt x="1523606" y="1637957"/>
                  </a:lnTo>
                  <a:lnTo>
                    <a:pt x="1534287" y="1650174"/>
                  </a:lnTo>
                  <a:lnTo>
                    <a:pt x="1545374" y="1662150"/>
                  </a:lnTo>
                  <a:lnTo>
                    <a:pt x="1556359" y="1673301"/>
                  </a:lnTo>
                  <a:lnTo>
                    <a:pt x="1567954" y="1684070"/>
                  </a:lnTo>
                  <a:lnTo>
                    <a:pt x="1579067" y="1691589"/>
                  </a:lnTo>
                  <a:lnTo>
                    <a:pt x="1588643" y="1692948"/>
                  </a:lnTo>
                  <a:lnTo>
                    <a:pt x="1589036" y="1662722"/>
                  </a:lnTo>
                  <a:close/>
                </a:path>
                <a:path extrusionOk="0" h="3222625" w="8401685">
                  <a:moveTo>
                    <a:pt x="2084539" y="182968"/>
                  </a:moveTo>
                  <a:lnTo>
                    <a:pt x="2081352" y="182702"/>
                  </a:lnTo>
                  <a:lnTo>
                    <a:pt x="2083739" y="183527"/>
                  </a:lnTo>
                  <a:lnTo>
                    <a:pt x="2084539" y="182968"/>
                  </a:lnTo>
                  <a:close/>
                </a:path>
                <a:path extrusionOk="0" h="3222625" w="8401685">
                  <a:moveTo>
                    <a:pt x="2614053" y="2747670"/>
                  </a:moveTo>
                  <a:lnTo>
                    <a:pt x="2605278" y="2704084"/>
                  </a:lnTo>
                  <a:lnTo>
                    <a:pt x="2603677" y="2700261"/>
                  </a:lnTo>
                  <a:lnTo>
                    <a:pt x="2603677" y="2770581"/>
                  </a:lnTo>
                  <a:lnTo>
                    <a:pt x="2594826" y="2821216"/>
                  </a:lnTo>
                  <a:lnTo>
                    <a:pt x="2575179" y="2866047"/>
                  </a:lnTo>
                  <a:lnTo>
                    <a:pt x="2549194" y="2906788"/>
                  </a:lnTo>
                  <a:lnTo>
                    <a:pt x="2521305" y="2945117"/>
                  </a:lnTo>
                  <a:lnTo>
                    <a:pt x="2495969" y="2982747"/>
                  </a:lnTo>
                  <a:lnTo>
                    <a:pt x="2484450" y="2961576"/>
                  </a:lnTo>
                  <a:lnTo>
                    <a:pt x="2478506" y="2937738"/>
                  </a:lnTo>
                  <a:lnTo>
                    <a:pt x="2475141" y="2912605"/>
                  </a:lnTo>
                  <a:lnTo>
                    <a:pt x="2471382" y="2887535"/>
                  </a:lnTo>
                  <a:lnTo>
                    <a:pt x="2460968" y="2836265"/>
                  </a:lnTo>
                  <a:lnTo>
                    <a:pt x="2450795" y="2784576"/>
                  </a:lnTo>
                  <a:lnTo>
                    <a:pt x="2444153" y="2746248"/>
                  </a:lnTo>
                  <a:lnTo>
                    <a:pt x="2441702" y="2732151"/>
                  </a:lnTo>
                  <a:lnTo>
                    <a:pt x="2434526" y="2678671"/>
                  </a:lnTo>
                  <a:lnTo>
                    <a:pt x="2432672" y="2651201"/>
                  </a:lnTo>
                  <a:lnTo>
                    <a:pt x="2431529" y="2623477"/>
                  </a:lnTo>
                  <a:lnTo>
                    <a:pt x="2428837" y="2596705"/>
                  </a:lnTo>
                  <a:lnTo>
                    <a:pt x="2422245" y="2571191"/>
                  </a:lnTo>
                  <a:lnTo>
                    <a:pt x="2415819" y="2623477"/>
                  </a:lnTo>
                  <a:lnTo>
                    <a:pt x="2413508" y="2672207"/>
                  </a:lnTo>
                  <a:lnTo>
                    <a:pt x="2413457" y="2681630"/>
                  </a:lnTo>
                  <a:lnTo>
                    <a:pt x="2414079" y="2726563"/>
                  </a:lnTo>
                  <a:lnTo>
                    <a:pt x="2417191" y="2777540"/>
                  </a:lnTo>
                  <a:lnTo>
                    <a:pt x="2421877" y="2828252"/>
                  </a:lnTo>
                  <a:lnTo>
                    <a:pt x="2432875" y="2929229"/>
                  </a:lnTo>
                  <a:lnTo>
                    <a:pt x="2437600" y="2979661"/>
                  </a:lnTo>
                  <a:lnTo>
                    <a:pt x="2400681" y="2952623"/>
                  </a:lnTo>
                  <a:lnTo>
                    <a:pt x="2367165" y="2919450"/>
                  </a:lnTo>
                  <a:lnTo>
                    <a:pt x="2338819" y="2880703"/>
                  </a:lnTo>
                  <a:lnTo>
                    <a:pt x="2317419" y="2837002"/>
                  </a:lnTo>
                  <a:lnTo>
                    <a:pt x="2304719" y="2788907"/>
                  </a:lnTo>
                  <a:lnTo>
                    <a:pt x="2302459" y="2737027"/>
                  </a:lnTo>
                  <a:lnTo>
                    <a:pt x="2312251" y="2681630"/>
                  </a:lnTo>
                  <a:lnTo>
                    <a:pt x="2331631" y="2630462"/>
                  </a:lnTo>
                  <a:lnTo>
                    <a:pt x="2357183" y="2583357"/>
                  </a:lnTo>
                  <a:lnTo>
                    <a:pt x="2385466" y="2540114"/>
                  </a:lnTo>
                  <a:lnTo>
                    <a:pt x="2413038" y="2500541"/>
                  </a:lnTo>
                  <a:lnTo>
                    <a:pt x="2413787" y="2497213"/>
                  </a:lnTo>
                  <a:lnTo>
                    <a:pt x="2419134" y="2498458"/>
                  </a:lnTo>
                  <a:lnTo>
                    <a:pt x="2419146" y="2497213"/>
                  </a:lnTo>
                  <a:lnTo>
                    <a:pt x="2419172" y="2494407"/>
                  </a:lnTo>
                  <a:lnTo>
                    <a:pt x="2421801" y="2493835"/>
                  </a:lnTo>
                  <a:lnTo>
                    <a:pt x="2422080" y="2495600"/>
                  </a:lnTo>
                  <a:lnTo>
                    <a:pt x="2422245" y="2497467"/>
                  </a:lnTo>
                  <a:lnTo>
                    <a:pt x="2443175" y="2518435"/>
                  </a:lnTo>
                  <a:lnTo>
                    <a:pt x="2490952" y="2560307"/>
                  </a:lnTo>
                  <a:lnTo>
                    <a:pt x="2539047" y="2611869"/>
                  </a:lnTo>
                  <a:lnTo>
                    <a:pt x="2563520" y="2644241"/>
                  </a:lnTo>
                  <a:lnTo>
                    <a:pt x="2584145" y="2678468"/>
                  </a:lnTo>
                  <a:lnTo>
                    <a:pt x="2603677" y="2770581"/>
                  </a:lnTo>
                  <a:lnTo>
                    <a:pt x="2603677" y="2700261"/>
                  </a:lnTo>
                  <a:lnTo>
                    <a:pt x="2588552" y="2664079"/>
                  </a:lnTo>
                  <a:lnTo>
                    <a:pt x="2565755" y="2627109"/>
                  </a:lnTo>
                  <a:lnTo>
                    <a:pt x="2538717" y="2592667"/>
                  </a:lnTo>
                  <a:lnTo>
                    <a:pt x="2509291" y="2560243"/>
                  </a:lnTo>
                  <a:lnTo>
                    <a:pt x="2479357" y="2529306"/>
                  </a:lnTo>
                  <a:lnTo>
                    <a:pt x="2450744" y="2499347"/>
                  </a:lnTo>
                  <a:lnTo>
                    <a:pt x="2445994" y="2493835"/>
                  </a:lnTo>
                  <a:lnTo>
                    <a:pt x="2425306" y="2469832"/>
                  </a:lnTo>
                  <a:lnTo>
                    <a:pt x="2425141" y="2467953"/>
                  </a:lnTo>
                  <a:lnTo>
                    <a:pt x="2424861" y="2466200"/>
                  </a:lnTo>
                  <a:lnTo>
                    <a:pt x="2422245" y="2466759"/>
                  </a:lnTo>
                  <a:lnTo>
                    <a:pt x="2394216" y="2503474"/>
                  </a:lnTo>
                  <a:lnTo>
                    <a:pt x="2366556" y="2542019"/>
                  </a:lnTo>
                  <a:lnTo>
                    <a:pt x="2340813" y="2582735"/>
                  </a:lnTo>
                  <a:lnTo>
                    <a:pt x="2318486" y="2626004"/>
                  </a:lnTo>
                  <a:lnTo>
                    <a:pt x="2301100" y="2672207"/>
                  </a:lnTo>
                  <a:lnTo>
                    <a:pt x="2290178" y="2721673"/>
                  </a:lnTo>
                  <a:lnTo>
                    <a:pt x="2288781" y="2775623"/>
                  </a:lnTo>
                  <a:lnTo>
                    <a:pt x="2298916" y="2825445"/>
                  </a:lnTo>
                  <a:lnTo>
                    <a:pt x="2318512" y="2871444"/>
                  </a:lnTo>
                  <a:lnTo>
                    <a:pt x="2345486" y="2913888"/>
                  </a:lnTo>
                  <a:lnTo>
                    <a:pt x="2377757" y="2953054"/>
                  </a:lnTo>
                  <a:lnTo>
                    <a:pt x="2413254" y="2989224"/>
                  </a:lnTo>
                  <a:lnTo>
                    <a:pt x="2449893" y="3022663"/>
                  </a:lnTo>
                  <a:lnTo>
                    <a:pt x="2460091" y="3075432"/>
                  </a:lnTo>
                  <a:lnTo>
                    <a:pt x="2471877" y="3126600"/>
                  </a:lnTo>
                  <a:lnTo>
                    <a:pt x="2485733" y="3175711"/>
                  </a:lnTo>
                  <a:lnTo>
                    <a:pt x="2502103" y="3222294"/>
                  </a:lnTo>
                  <a:lnTo>
                    <a:pt x="2511615" y="3199968"/>
                  </a:lnTo>
                  <a:lnTo>
                    <a:pt x="2517000" y="3191586"/>
                  </a:lnTo>
                  <a:lnTo>
                    <a:pt x="2524048" y="3180638"/>
                  </a:lnTo>
                  <a:lnTo>
                    <a:pt x="2534716" y="3160623"/>
                  </a:lnTo>
                  <a:lnTo>
                    <a:pt x="2538946" y="3136303"/>
                  </a:lnTo>
                  <a:lnTo>
                    <a:pt x="2531859" y="3106712"/>
                  </a:lnTo>
                  <a:lnTo>
                    <a:pt x="2522956" y="3086646"/>
                  </a:lnTo>
                  <a:lnTo>
                    <a:pt x="2522956" y="3147212"/>
                  </a:lnTo>
                  <a:lnTo>
                    <a:pt x="2517013" y="3169043"/>
                  </a:lnTo>
                  <a:lnTo>
                    <a:pt x="2479891" y="3100806"/>
                  </a:lnTo>
                  <a:lnTo>
                    <a:pt x="2467889" y="3052572"/>
                  </a:lnTo>
                  <a:lnTo>
                    <a:pt x="2457399" y="3002927"/>
                  </a:lnTo>
                  <a:lnTo>
                    <a:pt x="2448433" y="2952229"/>
                  </a:lnTo>
                  <a:lnTo>
                    <a:pt x="2441016" y="2900845"/>
                  </a:lnTo>
                  <a:lnTo>
                    <a:pt x="2435174" y="2849143"/>
                  </a:lnTo>
                  <a:lnTo>
                    <a:pt x="2430957" y="2797492"/>
                  </a:lnTo>
                  <a:lnTo>
                    <a:pt x="2428379" y="2746248"/>
                  </a:lnTo>
                  <a:lnTo>
                    <a:pt x="2437333" y="2782074"/>
                  </a:lnTo>
                  <a:lnTo>
                    <a:pt x="2445613" y="2826639"/>
                  </a:lnTo>
                  <a:lnTo>
                    <a:pt x="2453741" y="2875534"/>
                  </a:lnTo>
                  <a:lnTo>
                    <a:pt x="2462174" y="2924378"/>
                  </a:lnTo>
                  <a:lnTo>
                    <a:pt x="2471216" y="2965894"/>
                  </a:lnTo>
                  <a:lnTo>
                    <a:pt x="2482367" y="3005886"/>
                  </a:lnTo>
                  <a:lnTo>
                    <a:pt x="2494927" y="3043517"/>
                  </a:lnTo>
                  <a:lnTo>
                    <a:pt x="2508237" y="3077946"/>
                  </a:lnTo>
                  <a:lnTo>
                    <a:pt x="2521534" y="3119158"/>
                  </a:lnTo>
                  <a:lnTo>
                    <a:pt x="2522956" y="3147212"/>
                  </a:lnTo>
                  <a:lnTo>
                    <a:pt x="2522956" y="3086646"/>
                  </a:lnTo>
                  <a:lnTo>
                    <a:pt x="2517241" y="3073755"/>
                  </a:lnTo>
                  <a:lnTo>
                    <a:pt x="2503500" y="3040596"/>
                  </a:lnTo>
                  <a:lnTo>
                    <a:pt x="2499029" y="3010370"/>
                  </a:lnTo>
                  <a:lnTo>
                    <a:pt x="2506103" y="2990761"/>
                  </a:lnTo>
                  <a:lnTo>
                    <a:pt x="2511552" y="2982747"/>
                  </a:lnTo>
                  <a:lnTo>
                    <a:pt x="2520264" y="2969920"/>
                  </a:lnTo>
                  <a:lnTo>
                    <a:pt x="2551239" y="2930525"/>
                  </a:lnTo>
                  <a:lnTo>
                    <a:pt x="2579103" y="2888577"/>
                  </a:lnTo>
                  <a:lnTo>
                    <a:pt x="2600375" y="2847594"/>
                  </a:lnTo>
                  <a:lnTo>
                    <a:pt x="2613037" y="2795333"/>
                  </a:lnTo>
                  <a:lnTo>
                    <a:pt x="2614053" y="2747670"/>
                  </a:lnTo>
                  <a:close/>
                </a:path>
                <a:path extrusionOk="0" h="3222625" w="8401685">
                  <a:moveTo>
                    <a:pt x="2809062" y="396671"/>
                  </a:moveTo>
                  <a:lnTo>
                    <a:pt x="2808274" y="393877"/>
                  </a:lnTo>
                  <a:lnTo>
                    <a:pt x="2805163" y="397878"/>
                  </a:lnTo>
                  <a:lnTo>
                    <a:pt x="2800997" y="398462"/>
                  </a:lnTo>
                  <a:lnTo>
                    <a:pt x="2761945" y="424027"/>
                  </a:lnTo>
                  <a:lnTo>
                    <a:pt x="2699308" y="433654"/>
                  </a:lnTo>
                  <a:lnTo>
                    <a:pt x="2648877" y="432358"/>
                  </a:lnTo>
                  <a:lnTo>
                    <a:pt x="2597442" y="429945"/>
                  </a:lnTo>
                  <a:lnTo>
                    <a:pt x="2549220" y="431292"/>
                  </a:lnTo>
                  <a:lnTo>
                    <a:pt x="2508427" y="441286"/>
                  </a:lnTo>
                  <a:lnTo>
                    <a:pt x="2479268" y="464781"/>
                  </a:lnTo>
                  <a:lnTo>
                    <a:pt x="2517889" y="451561"/>
                  </a:lnTo>
                  <a:lnTo>
                    <a:pt x="2562796" y="446747"/>
                  </a:lnTo>
                  <a:lnTo>
                    <a:pt x="2611196" y="446824"/>
                  </a:lnTo>
                  <a:lnTo>
                    <a:pt x="2660358" y="448246"/>
                  </a:lnTo>
                  <a:lnTo>
                    <a:pt x="2707475" y="447471"/>
                  </a:lnTo>
                  <a:lnTo>
                    <a:pt x="2749816" y="440982"/>
                  </a:lnTo>
                  <a:lnTo>
                    <a:pt x="2784602" y="425221"/>
                  </a:lnTo>
                  <a:lnTo>
                    <a:pt x="2809062" y="396671"/>
                  </a:lnTo>
                  <a:close/>
                </a:path>
                <a:path extrusionOk="0" h="3222625" w="8401685">
                  <a:moveTo>
                    <a:pt x="2848495" y="360819"/>
                  </a:moveTo>
                  <a:lnTo>
                    <a:pt x="2823413" y="365467"/>
                  </a:lnTo>
                  <a:lnTo>
                    <a:pt x="2823413" y="382333"/>
                  </a:lnTo>
                  <a:lnTo>
                    <a:pt x="2819438" y="426567"/>
                  </a:lnTo>
                  <a:lnTo>
                    <a:pt x="2801162" y="465480"/>
                  </a:lnTo>
                  <a:lnTo>
                    <a:pt x="2772079" y="498030"/>
                  </a:lnTo>
                  <a:lnTo>
                    <a:pt x="2735681" y="523201"/>
                  </a:lnTo>
                  <a:lnTo>
                    <a:pt x="2695473" y="539953"/>
                  </a:lnTo>
                  <a:lnTo>
                    <a:pt x="2654922" y="547243"/>
                  </a:lnTo>
                  <a:lnTo>
                    <a:pt x="2600096" y="541248"/>
                  </a:lnTo>
                  <a:lnTo>
                    <a:pt x="2552154" y="521652"/>
                  </a:lnTo>
                  <a:lnTo>
                    <a:pt x="2510713" y="497052"/>
                  </a:lnTo>
                  <a:lnTo>
                    <a:pt x="2468511" y="471957"/>
                  </a:lnTo>
                  <a:lnTo>
                    <a:pt x="2446451" y="507085"/>
                  </a:lnTo>
                  <a:lnTo>
                    <a:pt x="2442591" y="551383"/>
                  </a:lnTo>
                  <a:lnTo>
                    <a:pt x="2451150" y="600862"/>
                  </a:lnTo>
                  <a:lnTo>
                    <a:pt x="2466352" y="651573"/>
                  </a:lnTo>
                  <a:lnTo>
                    <a:pt x="2482431" y="699554"/>
                  </a:lnTo>
                  <a:lnTo>
                    <a:pt x="2493607" y="740816"/>
                  </a:lnTo>
                  <a:lnTo>
                    <a:pt x="2483218" y="743889"/>
                  </a:lnTo>
                  <a:lnTo>
                    <a:pt x="2472537" y="746645"/>
                  </a:lnTo>
                  <a:lnTo>
                    <a:pt x="2461641" y="749185"/>
                  </a:lnTo>
                  <a:lnTo>
                    <a:pt x="2450579" y="751573"/>
                  </a:lnTo>
                  <a:lnTo>
                    <a:pt x="2435402" y="713409"/>
                  </a:lnTo>
                  <a:lnTo>
                    <a:pt x="2428849" y="665988"/>
                  </a:lnTo>
                  <a:lnTo>
                    <a:pt x="2427490" y="613422"/>
                  </a:lnTo>
                  <a:lnTo>
                    <a:pt x="2427770" y="574421"/>
                  </a:lnTo>
                  <a:lnTo>
                    <a:pt x="2427808" y="556844"/>
                  </a:lnTo>
                  <a:lnTo>
                    <a:pt x="2426576" y="509308"/>
                  </a:lnTo>
                  <a:lnTo>
                    <a:pt x="2420112" y="465975"/>
                  </a:lnTo>
                  <a:lnTo>
                    <a:pt x="2422614" y="454037"/>
                  </a:lnTo>
                  <a:lnTo>
                    <a:pt x="2421471" y="381762"/>
                  </a:lnTo>
                  <a:lnTo>
                    <a:pt x="2398979" y="349885"/>
                  </a:lnTo>
                  <a:lnTo>
                    <a:pt x="2365756" y="323735"/>
                  </a:lnTo>
                  <a:lnTo>
                    <a:pt x="2325319" y="302526"/>
                  </a:lnTo>
                  <a:lnTo>
                    <a:pt x="2281212" y="285445"/>
                  </a:lnTo>
                  <a:lnTo>
                    <a:pt x="2236952" y="271691"/>
                  </a:lnTo>
                  <a:lnTo>
                    <a:pt x="2196058" y="260451"/>
                  </a:lnTo>
                  <a:lnTo>
                    <a:pt x="2178304" y="250380"/>
                  </a:lnTo>
                  <a:lnTo>
                    <a:pt x="2167839" y="244779"/>
                  </a:lnTo>
                  <a:lnTo>
                    <a:pt x="2135124" y="228180"/>
                  </a:lnTo>
                  <a:lnTo>
                    <a:pt x="2151240" y="246100"/>
                  </a:lnTo>
                  <a:lnTo>
                    <a:pt x="2179091" y="260654"/>
                  </a:lnTo>
                  <a:lnTo>
                    <a:pt x="2279840" y="299173"/>
                  </a:lnTo>
                  <a:lnTo>
                    <a:pt x="2321026" y="313969"/>
                  </a:lnTo>
                  <a:lnTo>
                    <a:pt x="2358136" y="332041"/>
                  </a:lnTo>
                  <a:lnTo>
                    <a:pt x="2388425" y="358216"/>
                  </a:lnTo>
                  <a:lnTo>
                    <a:pt x="2409202" y="397281"/>
                  </a:lnTo>
                  <a:lnTo>
                    <a:pt x="2417724" y="454037"/>
                  </a:lnTo>
                  <a:lnTo>
                    <a:pt x="2390013" y="430403"/>
                  </a:lnTo>
                  <a:lnTo>
                    <a:pt x="2347341" y="417512"/>
                  </a:lnTo>
                  <a:lnTo>
                    <a:pt x="2297696" y="410629"/>
                  </a:lnTo>
                  <a:lnTo>
                    <a:pt x="2249081" y="404977"/>
                  </a:lnTo>
                  <a:lnTo>
                    <a:pt x="2209508" y="395782"/>
                  </a:lnTo>
                  <a:lnTo>
                    <a:pt x="2172449" y="373773"/>
                  </a:lnTo>
                  <a:lnTo>
                    <a:pt x="2143328" y="341122"/>
                  </a:lnTo>
                  <a:lnTo>
                    <a:pt x="2122068" y="300202"/>
                  </a:lnTo>
                  <a:lnTo>
                    <a:pt x="2108606" y="253403"/>
                  </a:lnTo>
                  <a:lnTo>
                    <a:pt x="2102853" y="203085"/>
                  </a:lnTo>
                  <a:lnTo>
                    <a:pt x="2129459" y="204812"/>
                  </a:lnTo>
                  <a:lnTo>
                    <a:pt x="2157222" y="204152"/>
                  </a:lnTo>
                  <a:lnTo>
                    <a:pt x="2171687" y="203085"/>
                  </a:lnTo>
                  <a:lnTo>
                    <a:pt x="2185581" y="202069"/>
                  </a:lnTo>
                  <a:lnTo>
                    <a:pt x="2213991" y="199504"/>
                  </a:lnTo>
                  <a:lnTo>
                    <a:pt x="2263216" y="198450"/>
                  </a:lnTo>
                  <a:lnTo>
                    <a:pt x="2309368" y="204114"/>
                  </a:lnTo>
                  <a:lnTo>
                    <a:pt x="2351303" y="216408"/>
                  </a:lnTo>
                  <a:lnTo>
                    <a:pt x="2387879" y="235280"/>
                  </a:lnTo>
                  <a:lnTo>
                    <a:pt x="2417965" y="260654"/>
                  </a:lnTo>
                  <a:lnTo>
                    <a:pt x="2440406" y="292481"/>
                  </a:lnTo>
                  <a:lnTo>
                    <a:pt x="2454046" y="330669"/>
                  </a:lnTo>
                  <a:lnTo>
                    <a:pt x="2457754" y="375158"/>
                  </a:lnTo>
                  <a:lnTo>
                    <a:pt x="2454071" y="396151"/>
                  </a:lnTo>
                  <a:lnTo>
                    <a:pt x="2448306" y="418045"/>
                  </a:lnTo>
                  <a:lnTo>
                    <a:pt x="2446375" y="439102"/>
                  </a:lnTo>
                  <a:lnTo>
                    <a:pt x="2454173" y="457619"/>
                  </a:lnTo>
                  <a:lnTo>
                    <a:pt x="2467102" y="438835"/>
                  </a:lnTo>
                  <a:lnTo>
                    <a:pt x="2477071" y="426567"/>
                  </a:lnTo>
                  <a:lnTo>
                    <a:pt x="2521623" y="388429"/>
                  </a:lnTo>
                  <a:lnTo>
                    <a:pt x="2578354" y="362559"/>
                  </a:lnTo>
                  <a:lnTo>
                    <a:pt x="2608313" y="357238"/>
                  </a:lnTo>
                  <a:lnTo>
                    <a:pt x="2648991" y="359359"/>
                  </a:lnTo>
                  <a:lnTo>
                    <a:pt x="2690495" y="368439"/>
                  </a:lnTo>
                  <a:lnTo>
                    <a:pt x="2733167" y="378968"/>
                  </a:lnTo>
                  <a:lnTo>
                    <a:pt x="2777350" y="385445"/>
                  </a:lnTo>
                  <a:lnTo>
                    <a:pt x="2823413" y="382333"/>
                  </a:lnTo>
                  <a:lnTo>
                    <a:pt x="2823413" y="365467"/>
                  </a:lnTo>
                  <a:lnTo>
                    <a:pt x="2801848" y="369455"/>
                  </a:lnTo>
                  <a:lnTo>
                    <a:pt x="2754693" y="366915"/>
                  </a:lnTo>
                  <a:lnTo>
                    <a:pt x="2707411" y="358457"/>
                  </a:lnTo>
                  <a:lnTo>
                    <a:pt x="2701188" y="357238"/>
                  </a:lnTo>
                  <a:lnTo>
                    <a:pt x="2660408" y="349326"/>
                  </a:lnTo>
                  <a:lnTo>
                    <a:pt x="2614104" y="344779"/>
                  </a:lnTo>
                  <a:lnTo>
                    <a:pt x="2568879" y="350075"/>
                  </a:lnTo>
                  <a:lnTo>
                    <a:pt x="2517254" y="379463"/>
                  </a:lnTo>
                  <a:lnTo>
                    <a:pt x="2494610" y="397040"/>
                  </a:lnTo>
                  <a:lnTo>
                    <a:pt x="2468511" y="411010"/>
                  </a:lnTo>
                  <a:lnTo>
                    <a:pt x="2474074" y="359359"/>
                  </a:lnTo>
                  <a:lnTo>
                    <a:pt x="2474087" y="358216"/>
                  </a:lnTo>
                  <a:lnTo>
                    <a:pt x="2467800" y="314071"/>
                  </a:lnTo>
                  <a:lnTo>
                    <a:pt x="2451214" y="276821"/>
                  </a:lnTo>
                  <a:lnTo>
                    <a:pt x="2426093" y="246595"/>
                  </a:lnTo>
                  <a:lnTo>
                    <a:pt x="2394178" y="223024"/>
                  </a:lnTo>
                  <a:lnTo>
                    <a:pt x="2357196" y="205765"/>
                  </a:lnTo>
                  <a:lnTo>
                    <a:pt x="2316873" y="194462"/>
                  </a:lnTo>
                  <a:lnTo>
                    <a:pt x="2305570" y="192925"/>
                  </a:lnTo>
                  <a:lnTo>
                    <a:pt x="2274925" y="188747"/>
                  </a:lnTo>
                  <a:lnTo>
                    <a:pt x="2227249" y="188950"/>
                  </a:lnTo>
                  <a:lnTo>
                    <a:pt x="2178012" y="192265"/>
                  </a:lnTo>
                  <a:lnTo>
                    <a:pt x="2130628" y="192925"/>
                  </a:lnTo>
                  <a:lnTo>
                    <a:pt x="2088515" y="185166"/>
                  </a:lnTo>
                  <a:lnTo>
                    <a:pt x="2083739" y="183527"/>
                  </a:lnTo>
                  <a:lnTo>
                    <a:pt x="2081352" y="185166"/>
                  </a:lnTo>
                  <a:lnTo>
                    <a:pt x="2087384" y="234645"/>
                  </a:lnTo>
                  <a:lnTo>
                    <a:pt x="2096312" y="280593"/>
                  </a:lnTo>
                  <a:lnTo>
                    <a:pt x="2110308" y="322745"/>
                  </a:lnTo>
                  <a:lnTo>
                    <a:pt x="2131530" y="360819"/>
                  </a:lnTo>
                  <a:lnTo>
                    <a:pt x="2163267" y="393661"/>
                  </a:lnTo>
                  <a:lnTo>
                    <a:pt x="2203196" y="415950"/>
                  </a:lnTo>
                  <a:lnTo>
                    <a:pt x="2250313" y="428599"/>
                  </a:lnTo>
                  <a:lnTo>
                    <a:pt x="2303615" y="432523"/>
                  </a:lnTo>
                  <a:lnTo>
                    <a:pt x="2338425" y="433806"/>
                  </a:lnTo>
                  <a:lnTo>
                    <a:pt x="2367127" y="439889"/>
                  </a:lnTo>
                  <a:lnTo>
                    <a:pt x="2400401" y="479120"/>
                  </a:lnTo>
                  <a:lnTo>
                    <a:pt x="2406815" y="524827"/>
                  </a:lnTo>
                  <a:lnTo>
                    <a:pt x="2408732" y="574421"/>
                  </a:lnTo>
                  <a:lnTo>
                    <a:pt x="2409228" y="625983"/>
                  </a:lnTo>
                  <a:lnTo>
                    <a:pt x="2411349" y="677570"/>
                  </a:lnTo>
                  <a:lnTo>
                    <a:pt x="2418143" y="727252"/>
                  </a:lnTo>
                  <a:lnTo>
                    <a:pt x="2432659" y="773074"/>
                  </a:lnTo>
                  <a:lnTo>
                    <a:pt x="2455138" y="770470"/>
                  </a:lnTo>
                  <a:lnTo>
                    <a:pt x="2476385" y="766622"/>
                  </a:lnTo>
                  <a:lnTo>
                    <a:pt x="2497277" y="762419"/>
                  </a:lnTo>
                  <a:lnTo>
                    <a:pt x="2518689" y="758736"/>
                  </a:lnTo>
                  <a:lnTo>
                    <a:pt x="2517406" y="751573"/>
                  </a:lnTo>
                  <a:lnTo>
                    <a:pt x="2512479" y="724242"/>
                  </a:lnTo>
                  <a:lnTo>
                    <a:pt x="2499220" y="690384"/>
                  </a:lnTo>
                  <a:lnTo>
                    <a:pt x="2484043" y="656653"/>
                  </a:lnTo>
                  <a:lnTo>
                    <a:pt x="2472093" y="622515"/>
                  </a:lnTo>
                  <a:lnTo>
                    <a:pt x="2464968" y="590423"/>
                  </a:lnTo>
                  <a:lnTo>
                    <a:pt x="2460853" y="557491"/>
                  </a:lnTo>
                  <a:lnTo>
                    <a:pt x="2462352" y="525716"/>
                  </a:lnTo>
                  <a:lnTo>
                    <a:pt x="2472093" y="497052"/>
                  </a:lnTo>
                  <a:lnTo>
                    <a:pt x="2509456" y="518312"/>
                  </a:lnTo>
                  <a:lnTo>
                    <a:pt x="2546083" y="539737"/>
                  </a:lnTo>
                  <a:lnTo>
                    <a:pt x="2585135" y="556844"/>
                  </a:lnTo>
                  <a:lnTo>
                    <a:pt x="2629827" y="565162"/>
                  </a:lnTo>
                  <a:lnTo>
                    <a:pt x="2675280" y="561428"/>
                  </a:lnTo>
                  <a:lnTo>
                    <a:pt x="2721432" y="547611"/>
                  </a:lnTo>
                  <a:lnTo>
                    <a:pt x="2722156" y="547243"/>
                  </a:lnTo>
                  <a:lnTo>
                    <a:pt x="2763901" y="526440"/>
                  </a:lnTo>
                  <a:lnTo>
                    <a:pt x="2798318" y="500634"/>
                  </a:lnTo>
                  <a:lnTo>
                    <a:pt x="2833967" y="435584"/>
                  </a:lnTo>
                  <a:lnTo>
                    <a:pt x="2844571" y="382333"/>
                  </a:lnTo>
                  <a:lnTo>
                    <a:pt x="2846921" y="369455"/>
                  </a:lnTo>
                  <a:lnTo>
                    <a:pt x="2848495" y="360819"/>
                  </a:lnTo>
                  <a:close/>
                </a:path>
                <a:path extrusionOk="0" h="3222625" w="8401685">
                  <a:moveTo>
                    <a:pt x="3538436" y="172758"/>
                  </a:moveTo>
                  <a:lnTo>
                    <a:pt x="3522675" y="178333"/>
                  </a:lnTo>
                  <a:lnTo>
                    <a:pt x="3522675" y="193763"/>
                  </a:lnTo>
                  <a:lnTo>
                    <a:pt x="3512985" y="231622"/>
                  </a:lnTo>
                  <a:lnTo>
                    <a:pt x="3506393" y="272897"/>
                  </a:lnTo>
                  <a:lnTo>
                    <a:pt x="3500501" y="314883"/>
                  </a:lnTo>
                  <a:lnTo>
                    <a:pt x="3492906" y="354850"/>
                  </a:lnTo>
                  <a:lnTo>
                    <a:pt x="3458324" y="330784"/>
                  </a:lnTo>
                  <a:lnTo>
                    <a:pt x="3450882" y="324167"/>
                  </a:lnTo>
                  <a:lnTo>
                    <a:pt x="3450882" y="354850"/>
                  </a:lnTo>
                  <a:lnTo>
                    <a:pt x="3444798" y="374700"/>
                  </a:lnTo>
                  <a:lnTo>
                    <a:pt x="3428073" y="400113"/>
                  </a:lnTo>
                  <a:lnTo>
                    <a:pt x="3407003" y="426529"/>
                  </a:lnTo>
                  <a:lnTo>
                    <a:pt x="3367608" y="473659"/>
                  </a:lnTo>
                  <a:lnTo>
                    <a:pt x="3349358" y="496468"/>
                  </a:lnTo>
                  <a:lnTo>
                    <a:pt x="3334601" y="518490"/>
                  </a:lnTo>
                  <a:lnTo>
                    <a:pt x="3324822" y="540448"/>
                  </a:lnTo>
                  <a:lnTo>
                    <a:pt x="3329101" y="552805"/>
                  </a:lnTo>
                  <a:lnTo>
                    <a:pt x="3334512" y="564032"/>
                  </a:lnTo>
                  <a:lnTo>
                    <a:pt x="3339452" y="575729"/>
                  </a:lnTo>
                  <a:lnTo>
                    <a:pt x="3342322" y="589483"/>
                  </a:lnTo>
                  <a:lnTo>
                    <a:pt x="3320199" y="598868"/>
                  </a:lnTo>
                  <a:lnTo>
                    <a:pt x="3300031" y="610222"/>
                  </a:lnTo>
                  <a:lnTo>
                    <a:pt x="3261779" y="635012"/>
                  </a:lnTo>
                  <a:lnTo>
                    <a:pt x="3233826" y="605739"/>
                  </a:lnTo>
                  <a:lnTo>
                    <a:pt x="3229254" y="571042"/>
                  </a:lnTo>
                  <a:lnTo>
                    <a:pt x="3241370" y="533438"/>
                  </a:lnTo>
                  <a:lnTo>
                    <a:pt x="3263468" y="495452"/>
                  </a:lnTo>
                  <a:lnTo>
                    <a:pt x="3310813" y="428396"/>
                  </a:lnTo>
                  <a:lnTo>
                    <a:pt x="3334004" y="392455"/>
                  </a:lnTo>
                  <a:lnTo>
                    <a:pt x="3355797" y="359587"/>
                  </a:lnTo>
                  <a:lnTo>
                    <a:pt x="3376980" y="329603"/>
                  </a:lnTo>
                  <a:lnTo>
                    <a:pt x="3398367" y="302323"/>
                  </a:lnTo>
                  <a:lnTo>
                    <a:pt x="3412502" y="315429"/>
                  </a:lnTo>
                  <a:lnTo>
                    <a:pt x="3429381" y="326898"/>
                  </a:lnTo>
                  <a:lnTo>
                    <a:pt x="3443884" y="339204"/>
                  </a:lnTo>
                  <a:lnTo>
                    <a:pt x="3450882" y="354850"/>
                  </a:lnTo>
                  <a:lnTo>
                    <a:pt x="3450882" y="324167"/>
                  </a:lnTo>
                  <a:lnTo>
                    <a:pt x="3427285" y="303161"/>
                  </a:lnTo>
                  <a:lnTo>
                    <a:pt x="3426371" y="302323"/>
                  </a:lnTo>
                  <a:lnTo>
                    <a:pt x="3396665" y="275132"/>
                  </a:lnTo>
                  <a:lnTo>
                    <a:pt x="3363341" y="249796"/>
                  </a:lnTo>
                  <a:lnTo>
                    <a:pt x="3397377" y="230149"/>
                  </a:lnTo>
                  <a:lnTo>
                    <a:pt x="3437356" y="216128"/>
                  </a:lnTo>
                  <a:lnTo>
                    <a:pt x="3522675" y="193763"/>
                  </a:lnTo>
                  <a:lnTo>
                    <a:pt x="3522675" y="178333"/>
                  </a:lnTo>
                  <a:lnTo>
                    <a:pt x="3487978" y="190588"/>
                  </a:lnTo>
                  <a:lnTo>
                    <a:pt x="3435375" y="206260"/>
                  </a:lnTo>
                  <a:lnTo>
                    <a:pt x="3384397" y="223583"/>
                  </a:lnTo>
                  <a:lnTo>
                    <a:pt x="3338830" y="246291"/>
                  </a:lnTo>
                  <a:lnTo>
                    <a:pt x="3345853" y="260273"/>
                  </a:lnTo>
                  <a:lnTo>
                    <a:pt x="3357994" y="269151"/>
                  </a:lnTo>
                  <a:lnTo>
                    <a:pt x="3371062" y="277101"/>
                  </a:lnTo>
                  <a:lnTo>
                    <a:pt x="3380854" y="288315"/>
                  </a:lnTo>
                  <a:lnTo>
                    <a:pt x="3360953" y="321297"/>
                  </a:lnTo>
                  <a:lnTo>
                    <a:pt x="3338538" y="356400"/>
                  </a:lnTo>
                  <a:lnTo>
                    <a:pt x="3313658" y="394233"/>
                  </a:lnTo>
                  <a:lnTo>
                    <a:pt x="3286302" y="435394"/>
                  </a:lnTo>
                  <a:lnTo>
                    <a:pt x="3263341" y="467525"/>
                  </a:lnTo>
                  <a:lnTo>
                    <a:pt x="3234486" y="510235"/>
                  </a:lnTo>
                  <a:lnTo>
                    <a:pt x="3211411" y="555777"/>
                  </a:lnTo>
                  <a:lnTo>
                    <a:pt x="3205759" y="596480"/>
                  </a:lnTo>
                  <a:lnTo>
                    <a:pt x="3212769" y="612686"/>
                  </a:lnTo>
                  <a:lnTo>
                    <a:pt x="3225330" y="628091"/>
                  </a:lnTo>
                  <a:lnTo>
                    <a:pt x="3240354" y="642569"/>
                  </a:lnTo>
                  <a:lnTo>
                    <a:pt x="3254781" y="656018"/>
                  </a:lnTo>
                  <a:lnTo>
                    <a:pt x="3281095" y="640308"/>
                  </a:lnTo>
                  <a:lnTo>
                    <a:pt x="3290722" y="635012"/>
                  </a:lnTo>
                  <a:lnTo>
                    <a:pt x="3308223" y="625398"/>
                  </a:lnTo>
                  <a:lnTo>
                    <a:pt x="3363341" y="596480"/>
                  </a:lnTo>
                  <a:lnTo>
                    <a:pt x="3359620" y="581825"/>
                  </a:lnTo>
                  <a:lnTo>
                    <a:pt x="3353778" y="569277"/>
                  </a:lnTo>
                  <a:lnTo>
                    <a:pt x="3347466" y="557199"/>
                  </a:lnTo>
                  <a:lnTo>
                    <a:pt x="3342322" y="543953"/>
                  </a:lnTo>
                  <a:lnTo>
                    <a:pt x="3371253" y="496709"/>
                  </a:lnTo>
                  <a:lnTo>
                    <a:pt x="3402126" y="451421"/>
                  </a:lnTo>
                  <a:lnTo>
                    <a:pt x="3434638" y="407758"/>
                  </a:lnTo>
                  <a:lnTo>
                    <a:pt x="3468408" y="365366"/>
                  </a:lnTo>
                  <a:lnTo>
                    <a:pt x="3477514" y="367652"/>
                  </a:lnTo>
                  <a:lnTo>
                    <a:pt x="3483292" y="372148"/>
                  </a:lnTo>
                  <a:lnTo>
                    <a:pt x="3489490" y="378485"/>
                  </a:lnTo>
                  <a:lnTo>
                    <a:pt x="3499916" y="386372"/>
                  </a:lnTo>
                  <a:lnTo>
                    <a:pt x="3505822" y="365366"/>
                  </a:lnTo>
                  <a:lnTo>
                    <a:pt x="3508768" y="354850"/>
                  </a:lnTo>
                  <a:lnTo>
                    <a:pt x="3513950" y="336384"/>
                  </a:lnTo>
                  <a:lnTo>
                    <a:pt x="3524808" y="280822"/>
                  </a:lnTo>
                  <a:lnTo>
                    <a:pt x="3532848" y="224624"/>
                  </a:lnTo>
                  <a:lnTo>
                    <a:pt x="3536175" y="193763"/>
                  </a:lnTo>
                  <a:lnTo>
                    <a:pt x="3538436" y="172758"/>
                  </a:lnTo>
                  <a:close/>
                </a:path>
                <a:path extrusionOk="0" h="3222625" w="8401685">
                  <a:moveTo>
                    <a:pt x="3822103" y="677024"/>
                  </a:moveTo>
                  <a:lnTo>
                    <a:pt x="3803218" y="656501"/>
                  </a:lnTo>
                  <a:lnTo>
                    <a:pt x="3794087" y="650176"/>
                  </a:lnTo>
                  <a:lnTo>
                    <a:pt x="3794087" y="684034"/>
                  </a:lnTo>
                  <a:lnTo>
                    <a:pt x="3761384" y="710565"/>
                  </a:lnTo>
                  <a:lnTo>
                    <a:pt x="3715651" y="720788"/>
                  </a:lnTo>
                  <a:lnTo>
                    <a:pt x="3662730" y="721398"/>
                  </a:lnTo>
                  <a:lnTo>
                    <a:pt x="3608489" y="719048"/>
                  </a:lnTo>
                  <a:lnTo>
                    <a:pt x="3563124" y="719886"/>
                  </a:lnTo>
                  <a:lnTo>
                    <a:pt x="3518662" y="722934"/>
                  </a:lnTo>
                  <a:lnTo>
                    <a:pt x="3476206" y="724916"/>
                  </a:lnTo>
                  <a:lnTo>
                    <a:pt x="3436886" y="722553"/>
                  </a:lnTo>
                  <a:lnTo>
                    <a:pt x="3437178" y="703580"/>
                  </a:lnTo>
                  <a:lnTo>
                    <a:pt x="3436518" y="684034"/>
                  </a:lnTo>
                  <a:lnTo>
                    <a:pt x="3436899" y="664781"/>
                  </a:lnTo>
                  <a:lnTo>
                    <a:pt x="3440392" y="649008"/>
                  </a:lnTo>
                  <a:lnTo>
                    <a:pt x="3490036" y="643750"/>
                  </a:lnTo>
                  <a:lnTo>
                    <a:pt x="3541103" y="645236"/>
                  </a:lnTo>
                  <a:lnTo>
                    <a:pt x="3591801" y="649097"/>
                  </a:lnTo>
                  <a:lnTo>
                    <a:pt x="3640378" y="650989"/>
                  </a:lnTo>
                  <a:lnTo>
                    <a:pt x="3685044" y="646569"/>
                  </a:lnTo>
                  <a:lnTo>
                    <a:pt x="3692334" y="643750"/>
                  </a:lnTo>
                  <a:lnTo>
                    <a:pt x="3720693" y="632790"/>
                  </a:lnTo>
                  <a:lnTo>
                    <a:pt x="3763632" y="653186"/>
                  </a:lnTo>
                  <a:lnTo>
                    <a:pt x="3794087" y="684034"/>
                  </a:lnTo>
                  <a:lnTo>
                    <a:pt x="3794087" y="650176"/>
                  </a:lnTo>
                  <a:lnTo>
                    <a:pt x="3779951" y="640372"/>
                  </a:lnTo>
                  <a:lnTo>
                    <a:pt x="3764623" y="631494"/>
                  </a:lnTo>
                  <a:lnTo>
                    <a:pt x="3754996" y="625932"/>
                  </a:lnTo>
                  <a:lnTo>
                    <a:pt x="3731056" y="610489"/>
                  </a:lnTo>
                  <a:lnTo>
                    <a:pt x="3689502" y="626605"/>
                  </a:lnTo>
                  <a:lnTo>
                    <a:pt x="3641699" y="632790"/>
                  </a:lnTo>
                  <a:lnTo>
                    <a:pt x="3590036" y="632688"/>
                  </a:lnTo>
                  <a:lnTo>
                    <a:pt x="3556063" y="630910"/>
                  </a:lnTo>
                  <a:lnTo>
                    <a:pt x="3536962" y="629920"/>
                  </a:lnTo>
                  <a:lnTo>
                    <a:pt x="3484905" y="628116"/>
                  </a:lnTo>
                  <a:lnTo>
                    <a:pt x="3436302" y="630910"/>
                  </a:lnTo>
                  <a:lnTo>
                    <a:pt x="3436823" y="617499"/>
                  </a:lnTo>
                  <a:lnTo>
                    <a:pt x="3436924" y="614781"/>
                  </a:lnTo>
                  <a:lnTo>
                    <a:pt x="3437750" y="597763"/>
                  </a:lnTo>
                  <a:lnTo>
                    <a:pt x="3435591" y="586536"/>
                  </a:lnTo>
                  <a:lnTo>
                    <a:pt x="3427260" y="587730"/>
                  </a:lnTo>
                  <a:lnTo>
                    <a:pt x="3415868" y="593356"/>
                  </a:lnTo>
                  <a:lnTo>
                    <a:pt x="3415868" y="754062"/>
                  </a:lnTo>
                  <a:lnTo>
                    <a:pt x="3381362" y="736917"/>
                  </a:lnTo>
                  <a:lnTo>
                    <a:pt x="3347682" y="718947"/>
                  </a:lnTo>
                  <a:lnTo>
                    <a:pt x="3316579" y="698398"/>
                  </a:lnTo>
                  <a:lnTo>
                    <a:pt x="3289808" y="673519"/>
                  </a:lnTo>
                  <a:lnTo>
                    <a:pt x="3316617" y="658317"/>
                  </a:lnTo>
                  <a:lnTo>
                    <a:pt x="3343237" y="642924"/>
                  </a:lnTo>
                  <a:lnTo>
                    <a:pt x="3371151" y="628815"/>
                  </a:lnTo>
                  <a:lnTo>
                    <a:pt x="3401860" y="617499"/>
                  </a:lnTo>
                  <a:lnTo>
                    <a:pt x="3410216" y="646785"/>
                  </a:lnTo>
                  <a:lnTo>
                    <a:pt x="3413963" y="680694"/>
                  </a:lnTo>
                  <a:lnTo>
                    <a:pt x="3415157" y="717143"/>
                  </a:lnTo>
                  <a:lnTo>
                    <a:pt x="3415868" y="754062"/>
                  </a:lnTo>
                  <a:lnTo>
                    <a:pt x="3415868" y="593356"/>
                  </a:lnTo>
                  <a:lnTo>
                    <a:pt x="3384245" y="608926"/>
                  </a:lnTo>
                  <a:lnTo>
                    <a:pt x="3339249" y="630605"/>
                  </a:lnTo>
                  <a:lnTo>
                    <a:pt x="3296018" y="654037"/>
                  </a:lnTo>
                  <a:lnTo>
                    <a:pt x="3258286" y="680529"/>
                  </a:lnTo>
                  <a:lnTo>
                    <a:pt x="3304171" y="705599"/>
                  </a:lnTo>
                  <a:lnTo>
                    <a:pt x="3348723" y="736282"/>
                  </a:lnTo>
                  <a:lnTo>
                    <a:pt x="3393579" y="764463"/>
                  </a:lnTo>
                  <a:lnTo>
                    <a:pt x="3440392" y="782078"/>
                  </a:lnTo>
                  <a:lnTo>
                    <a:pt x="3439896" y="764984"/>
                  </a:lnTo>
                  <a:lnTo>
                    <a:pt x="3439096" y="755954"/>
                  </a:lnTo>
                  <a:lnTo>
                    <a:pt x="3439045" y="754062"/>
                  </a:lnTo>
                  <a:lnTo>
                    <a:pt x="3438931" y="749477"/>
                  </a:lnTo>
                  <a:lnTo>
                    <a:pt x="3440392" y="740054"/>
                  </a:lnTo>
                  <a:lnTo>
                    <a:pt x="3483673" y="732307"/>
                  </a:lnTo>
                  <a:lnTo>
                    <a:pt x="3532238" y="730567"/>
                  </a:lnTo>
                  <a:lnTo>
                    <a:pt x="3583698" y="732332"/>
                  </a:lnTo>
                  <a:lnTo>
                    <a:pt x="3635743" y="735126"/>
                  </a:lnTo>
                  <a:lnTo>
                    <a:pt x="3685984" y="736434"/>
                  </a:lnTo>
                  <a:lnTo>
                    <a:pt x="3732098" y="733767"/>
                  </a:lnTo>
                  <a:lnTo>
                    <a:pt x="3745979" y="730567"/>
                  </a:lnTo>
                  <a:lnTo>
                    <a:pt x="3770528" y="724916"/>
                  </a:lnTo>
                  <a:lnTo>
                    <a:pt x="3771722" y="724636"/>
                  </a:lnTo>
                  <a:lnTo>
                    <a:pt x="3777246" y="721398"/>
                  </a:lnTo>
                  <a:lnTo>
                    <a:pt x="3802507" y="706564"/>
                  </a:lnTo>
                  <a:lnTo>
                    <a:pt x="3822103" y="677024"/>
                  </a:lnTo>
                  <a:close/>
                </a:path>
                <a:path extrusionOk="0" h="3222625" w="8401685">
                  <a:moveTo>
                    <a:pt x="3896283" y="505333"/>
                  </a:moveTo>
                  <a:lnTo>
                    <a:pt x="3895966" y="480910"/>
                  </a:lnTo>
                  <a:lnTo>
                    <a:pt x="3895826" y="470408"/>
                  </a:lnTo>
                  <a:lnTo>
                    <a:pt x="3895636" y="456399"/>
                  </a:lnTo>
                  <a:lnTo>
                    <a:pt x="3882212" y="457873"/>
                  </a:lnTo>
                  <a:lnTo>
                    <a:pt x="3881488" y="458279"/>
                  </a:lnTo>
                  <a:lnTo>
                    <a:pt x="3881488" y="515810"/>
                  </a:lnTo>
                  <a:lnTo>
                    <a:pt x="3879786" y="554012"/>
                  </a:lnTo>
                  <a:lnTo>
                    <a:pt x="3874617" y="591566"/>
                  </a:lnTo>
                  <a:lnTo>
                    <a:pt x="3871112" y="624497"/>
                  </a:lnTo>
                  <a:lnTo>
                    <a:pt x="3830688" y="613270"/>
                  </a:lnTo>
                  <a:lnTo>
                    <a:pt x="3792156" y="600151"/>
                  </a:lnTo>
                  <a:lnTo>
                    <a:pt x="3756329" y="584327"/>
                  </a:lnTo>
                  <a:lnTo>
                    <a:pt x="3724033" y="564959"/>
                  </a:lnTo>
                  <a:lnTo>
                    <a:pt x="3758019" y="540296"/>
                  </a:lnTo>
                  <a:lnTo>
                    <a:pt x="3796017" y="519645"/>
                  </a:lnTo>
                  <a:lnTo>
                    <a:pt x="3796423" y="519442"/>
                  </a:lnTo>
                  <a:lnTo>
                    <a:pt x="3835679" y="500634"/>
                  </a:lnTo>
                  <a:lnTo>
                    <a:pt x="3874617" y="480910"/>
                  </a:lnTo>
                  <a:lnTo>
                    <a:pt x="3881488" y="515810"/>
                  </a:lnTo>
                  <a:lnTo>
                    <a:pt x="3881488" y="458279"/>
                  </a:lnTo>
                  <a:lnTo>
                    <a:pt x="3872585" y="463130"/>
                  </a:lnTo>
                  <a:lnTo>
                    <a:pt x="3863111" y="468541"/>
                  </a:lnTo>
                  <a:lnTo>
                    <a:pt x="3850106" y="470408"/>
                  </a:lnTo>
                  <a:lnTo>
                    <a:pt x="3830180" y="439559"/>
                  </a:lnTo>
                  <a:lnTo>
                    <a:pt x="3829100" y="437476"/>
                  </a:lnTo>
                  <a:lnTo>
                    <a:pt x="3829100" y="484416"/>
                  </a:lnTo>
                  <a:lnTo>
                    <a:pt x="3810660" y="493115"/>
                  </a:lnTo>
                  <a:lnTo>
                    <a:pt x="3793261" y="502869"/>
                  </a:lnTo>
                  <a:lnTo>
                    <a:pt x="3775405" y="512152"/>
                  </a:lnTo>
                  <a:lnTo>
                    <a:pt x="3755555" y="519442"/>
                  </a:lnTo>
                  <a:lnTo>
                    <a:pt x="3731984" y="478942"/>
                  </a:lnTo>
                  <a:lnTo>
                    <a:pt x="3689629" y="395820"/>
                  </a:lnTo>
                  <a:lnTo>
                    <a:pt x="3666553" y="356438"/>
                  </a:lnTo>
                  <a:lnTo>
                    <a:pt x="3639337" y="320649"/>
                  </a:lnTo>
                  <a:lnTo>
                    <a:pt x="3628758" y="310984"/>
                  </a:lnTo>
                  <a:lnTo>
                    <a:pt x="3607752" y="291807"/>
                  </a:lnTo>
                  <a:lnTo>
                    <a:pt x="3605847" y="290068"/>
                  </a:lnTo>
                  <a:lnTo>
                    <a:pt x="3587153" y="288442"/>
                  </a:lnTo>
                  <a:lnTo>
                    <a:pt x="3579152" y="288899"/>
                  </a:lnTo>
                  <a:lnTo>
                    <a:pt x="3573462" y="291807"/>
                  </a:lnTo>
                  <a:lnTo>
                    <a:pt x="3573373" y="263271"/>
                  </a:lnTo>
                  <a:lnTo>
                    <a:pt x="3575977" y="226923"/>
                  </a:lnTo>
                  <a:lnTo>
                    <a:pt x="3579736" y="195656"/>
                  </a:lnTo>
                  <a:lnTo>
                    <a:pt x="3583089" y="182372"/>
                  </a:lnTo>
                  <a:lnTo>
                    <a:pt x="3627209" y="192722"/>
                  </a:lnTo>
                  <a:lnTo>
                    <a:pt x="3665486" y="213334"/>
                  </a:lnTo>
                  <a:lnTo>
                    <a:pt x="3698633" y="242303"/>
                  </a:lnTo>
                  <a:lnTo>
                    <a:pt x="3727348" y="277710"/>
                  </a:lnTo>
                  <a:lnTo>
                    <a:pt x="3752329" y="317652"/>
                  </a:lnTo>
                  <a:lnTo>
                    <a:pt x="3774287" y="360210"/>
                  </a:lnTo>
                  <a:lnTo>
                    <a:pt x="3793934" y="403466"/>
                  </a:lnTo>
                  <a:lnTo>
                    <a:pt x="3811981" y="445503"/>
                  </a:lnTo>
                  <a:lnTo>
                    <a:pt x="3829100" y="484416"/>
                  </a:lnTo>
                  <a:lnTo>
                    <a:pt x="3829100" y="437476"/>
                  </a:lnTo>
                  <a:lnTo>
                    <a:pt x="3811028" y="402412"/>
                  </a:lnTo>
                  <a:lnTo>
                    <a:pt x="3791635" y="361391"/>
                  </a:lnTo>
                  <a:lnTo>
                    <a:pt x="3770960" y="318922"/>
                  </a:lnTo>
                  <a:lnTo>
                    <a:pt x="3747998" y="277431"/>
                  </a:lnTo>
                  <a:lnTo>
                    <a:pt x="3721722" y="239318"/>
                  </a:lnTo>
                  <a:lnTo>
                    <a:pt x="3691102" y="207035"/>
                  </a:lnTo>
                  <a:lnTo>
                    <a:pt x="3655123" y="182981"/>
                  </a:lnTo>
                  <a:lnTo>
                    <a:pt x="3612743" y="169583"/>
                  </a:lnTo>
                  <a:lnTo>
                    <a:pt x="3562959" y="169252"/>
                  </a:lnTo>
                  <a:lnTo>
                    <a:pt x="3561397" y="207098"/>
                  </a:lnTo>
                  <a:lnTo>
                    <a:pt x="3554057" y="278536"/>
                  </a:lnTo>
                  <a:lnTo>
                    <a:pt x="3552456" y="316318"/>
                  </a:lnTo>
                  <a:lnTo>
                    <a:pt x="3594582" y="310984"/>
                  </a:lnTo>
                  <a:lnTo>
                    <a:pt x="3626701" y="329349"/>
                  </a:lnTo>
                  <a:lnTo>
                    <a:pt x="3651427" y="362635"/>
                  </a:lnTo>
                  <a:lnTo>
                    <a:pt x="3671328" y="402069"/>
                  </a:lnTo>
                  <a:lnTo>
                    <a:pt x="3689019" y="438886"/>
                  </a:lnTo>
                  <a:lnTo>
                    <a:pt x="3704259" y="464362"/>
                  </a:lnTo>
                  <a:lnTo>
                    <a:pt x="3719690" y="488403"/>
                  </a:lnTo>
                  <a:lnTo>
                    <a:pt x="3732034" y="511340"/>
                  </a:lnTo>
                  <a:lnTo>
                    <a:pt x="3738041" y="533438"/>
                  </a:lnTo>
                  <a:lnTo>
                    <a:pt x="3728301" y="542086"/>
                  </a:lnTo>
                  <a:lnTo>
                    <a:pt x="3715956" y="548132"/>
                  </a:lnTo>
                  <a:lnTo>
                    <a:pt x="3704145" y="554710"/>
                  </a:lnTo>
                  <a:lnTo>
                    <a:pt x="3739743" y="588657"/>
                  </a:lnTo>
                  <a:lnTo>
                    <a:pt x="3784816" y="610984"/>
                  </a:lnTo>
                  <a:lnTo>
                    <a:pt x="3831894" y="631329"/>
                  </a:lnTo>
                  <a:lnTo>
                    <a:pt x="3881615" y="649008"/>
                  </a:lnTo>
                  <a:lnTo>
                    <a:pt x="3886670" y="624497"/>
                  </a:lnTo>
                  <a:lnTo>
                    <a:pt x="3890124" y="607707"/>
                  </a:lnTo>
                  <a:lnTo>
                    <a:pt x="3894734" y="557796"/>
                  </a:lnTo>
                  <a:lnTo>
                    <a:pt x="3896283" y="505333"/>
                  </a:lnTo>
                  <a:close/>
                </a:path>
                <a:path extrusionOk="0" h="3222625" w="8401685">
                  <a:moveTo>
                    <a:pt x="8045742" y="179539"/>
                  </a:moveTo>
                  <a:lnTo>
                    <a:pt x="8037868" y="142697"/>
                  </a:lnTo>
                  <a:lnTo>
                    <a:pt x="8029511" y="116382"/>
                  </a:lnTo>
                  <a:lnTo>
                    <a:pt x="8029511" y="173418"/>
                  </a:lnTo>
                  <a:lnTo>
                    <a:pt x="8029219" y="223697"/>
                  </a:lnTo>
                  <a:lnTo>
                    <a:pt x="8014665" y="272770"/>
                  </a:lnTo>
                  <a:lnTo>
                    <a:pt x="7996733" y="254444"/>
                  </a:lnTo>
                  <a:lnTo>
                    <a:pt x="7982509" y="232422"/>
                  </a:lnTo>
                  <a:lnTo>
                    <a:pt x="7969694" y="208978"/>
                  </a:lnTo>
                  <a:lnTo>
                    <a:pt x="7955978" y="186448"/>
                  </a:lnTo>
                  <a:lnTo>
                    <a:pt x="7963306" y="148031"/>
                  </a:lnTo>
                  <a:lnTo>
                    <a:pt x="7970799" y="107543"/>
                  </a:lnTo>
                  <a:lnTo>
                    <a:pt x="7977784" y="68541"/>
                  </a:lnTo>
                  <a:lnTo>
                    <a:pt x="7983588" y="34531"/>
                  </a:lnTo>
                  <a:lnTo>
                    <a:pt x="8002829" y="76898"/>
                  </a:lnTo>
                  <a:lnTo>
                    <a:pt x="8019428" y="123837"/>
                  </a:lnTo>
                  <a:lnTo>
                    <a:pt x="8029511" y="173418"/>
                  </a:lnTo>
                  <a:lnTo>
                    <a:pt x="8029511" y="116382"/>
                  </a:lnTo>
                  <a:lnTo>
                    <a:pt x="8020291" y="87325"/>
                  </a:lnTo>
                  <a:lnTo>
                    <a:pt x="7999565" y="34531"/>
                  </a:lnTo>
                  <a:lnTo>
                    <a:pt x="7999031" y="33185"/>
                  </a:lnTo>
                  <a:lnTo>
                    <a:pt x="7980146" y="0"/>
                  </a:lnTo>
                  <a:lnTo>
                    <a:pt x="7970126" y="40093"/>
                  </a:lnTo>
                  <a:lnTo>
                    <a:pt x="7958264" y="98475"/>
                  </a:lnTo>
                  <a:lnTo>
                    <a:pt x="7948714" y="154228"/>
                  </a:lnTo>
                  <a:lnTo>
                    <a:pt x="7945615" y="186448"/>
                  </a:lnTo>
                  <a:lnTo>
                    <a:pt x="7955839" y="214452"/>
                  </a:lnTo>
                  <a:lnTo>
                    <a:pt x="7974089" y="236270"/>
                  </a:lnTo>
                  <a:lnTo>
                    <a:pt x="7992885" y="257124"/>
                  </a:lnTo>
                  <a:lnTo>
                    <a:pt x="8004746" y="282257"/>
                  </a:lnTo>
                  <a:lnTo>
                    <a:pt x="8030197" y="277939"/>
                  </a:lnTo>
                  <a:lnTo>
                    <a:pt x="8030248" y="272770"/>
                  </a:lnTo>
                  <a:lnTo>
                    <a:pt x="8030400" y="254050"/>
                  </a:lnTo>
                  <a:lnTo>
                    <a:pt x="8036420" y="230124"/>
                  </a:lnTo>
                  <a:lnTo>
                    <a:pt x="8043215" y="205486"/>
                  </a:lnTo>
                  <a:lnTo>
                    <a:pt x="8045742" y="179539"/>
                  </a:lnTo>
                  <a:close/>
                </a:path>
                <a:path extrusionOk="0" h="3222625" w="8401685">
                  <a:moveTo>
                    <a:pt x="8401367" y="283984"/>
                  </a:moveTo>
                  <a:lnTo>
                    <a:pt x="8366836" y="280504"/>
                  </a:lnTo>
                  <a:lnTo>
                    <a:pt x="8366836" y="290029"/>
                  </a:lnTo>
                  <a:lnTo>
                    <a:pt x="8317001" y="302361"/>
                  </a:lnTo>
                  <a:lnTo>
                    <a:pt x="8266328" y="313372"/>
                  </a:lnTo>
                  <a:lnTo>
                    <a:pt x="8215033" y="321411"/>
                  </a:lnTo>
                  <a:lnTo>
                    <a:pt x="8163344" y="324764"/>
                  </a:lnTo>
                  <a:lnTo>
                    <a:pt x="8111439" y="321767"/>
                  </a:lnTo>
                  <a:lnTo>
                    <a:pt x="8108328" y="321106"/>
                  </a:lnTo>
                  <a:lnTo>
                    <a:pt x="8059560" y="310743"/>
                  </a:lnTo>
                  <a:lnTo>
                    <a:pt x="8103692" y="290042"/>
                  </a:lnTo>
                  <a:lnTo>
                    <a:pt x="8151279" y="279234"/>
                  </a:lnTo>
                  <a:lnTo>
                    <a:pt x="8201850" y="276085"/>
                  </a:lnTo>
                  <a:lnTo>
                    <a:pt x="8254936" y="278320"/>
                  </a:lnTo>
                  <a:lnTo>
                    <a:pt x="8310092" y="283718"/>
                  </a:lnTo>
                  <a:lnTo>
                    <a:pt x="8366836" y="290029"/>
                  </a:lnTo>
                  <a:lnTo>
                    <a:pt x="8366836" y="280504"/>
                  </a:lnTo>
                  <a:lnTo>
                    <a:pt x="8347456" y="278549"/>
                  </a:lnTo>
                  <a:lnTo>
                    <a:pt x="8332051" y="276085"/>
                  </a:lnTo>
                  <a:lnTo>
                    <a:pt x="8291957" y="269646"/>
                  </a:lnTo>
                  <a:lnTo>
                    <a:pt x="8236775" y="261645"/>
                  </a:lnTo>
                  <a:lnTo>
                    <a:pt x="8183842" y="258953"/>
                  </a:lnTo>
                  <a:lnTo>
                    <a:pt x="8145754" y="265328"/>
                  </a:lnTo>
                  <a:lnTo>
                    <a:pt x="8106994" y="279234"/>
                  </a:lnTo>
                  <a:lnTo>
                    <a:pt x="8070443" y="295935"/>
                  </a:lnTo>
                  <a:lnTo>
                    <a:pt x="8038833" y="310743"/>
                  </a:lnTo>
                  <a:lnTo>
                    <a:pt x="8034515" y="304622"/>
                  </a:lnTo>
                  <a:lnTo>
                    <a:pt x="8032077" y="298157"/>
                  </a:lnTo>
                  <a:lnTo>
                    <a:pt x="8029676" y="292252"/>
                  </a:lnTo>
                  <a:lnTo>
                    <a:pt x="8025447" y="287870"/>
                  </a:lnTo>
                  <a:lnTo>
                    <a:pt x="8020698" y="285115"/>
                  </a:lnTo>
                  <a:lnTo>
                    <a:pt x="8004746" y="291325"/>
                  </a:lnTo>
                  <a:lnTo>
                    <a:pt x="7996974" y="300304"/>
                  </a:lnTo>
                  <a:lnTo>
                    <a:pt x="7994637" y="312712"/>
                  </a:lnTo>
                  <a:lnTo>
                    <a:pt x="7999857" y="322732"/>
                  </a:lnTo>
                  <a:lnTo>
                    <a:pt x="8014665" y="324548"/>
                  </a:lnTo>
                  <a:lnTo>
                    <a:pt x="8013230" y="466648"/>
                  </a:lnTo>
                  <a:lnTo>
                    <a:pt x="8012074" y="567283"/>
                  </a:lnTo>
                  <a:lnTo>
                    <a:pt x="8011439" y="618083"/>
                  </a:lnTo>
                  <a:lnTo>
                    <a:pt x="8010766" y="668629"/>
                  </a:lnTo>
                  <a:lnTo>
                    <a:pt x="8010068" y="718502"/>
                  </a:lnTo>
                  <a:lnTo>
                    <a:pt x="8009331" y="767257"/>
                  </a:lnTo>
                  <a:lnTo>
                    <a:pt x="8008569" y="814463"/>
                  </a:lnTo>
                  <a:lnTo>
                    <a:pt x="8007756" y="859713"/>
                  </a:lnTo>
                  <a:lnTo>
                    <a:pt x="8030286" y="857199"/>
                  </a:lnTo>
                  <a:lnTo>
                    <a:pt x="8054353" y="856234"/>
                  </a:lnTo>
                  <a:lnTo>
                    <a:pt x="8086496" y="856170"/>
                  </a:lnTo>
                  <a:lnTo>
                    <a:pt x="8104441" y="856259"/>
                  </a:lnTo>
                  <a:lnTo>
                    <a:pt x="8104429" y="856132"/>
                  </a:lnTo>
                  <a:lnTo>
                    <a:pt x="8099742" y="808964"/>
                  </a:lnTo>
                  <a:lnTo>
                    <a:pt x="8094510" y="760272"/>
                  </a:lnTo>
                  <a:lnTo>
                    <a:pt x="8094078" y="756539"/>
                  </a:lnTo>
                  <a:lnTo>
                    <a:pt x="8094078" y="845896"/>
                  </a:lnTo>
                  <a:lnTo>
                    <a:pt x="8072361" y="845896"/>
                  </a:lnTo>
                  <a:lnTo>
                    <a:pt x="8055203" y="846823"/>
                  </a:lnTo>
                  <a:lnTo>
                    <a:pt x="8039290" y="848156"/>
                  </a:lnTo>
                  <a:lnTo>
                    <a:pt x="8021574" y="849350"/>
                  </a:lnTo>
                  <a:lnTo>
                    <a:pt x="8023250" y="800963"/>
                  </a:lnTo>
                  <a:lnTo>
                    <a:pt x="8024355" y="752005"/>
                  </a:lnTo>
                  <a:lnTo>
                    <a:pt x="8025003" y="702589"/>
                  </a:lnTo>
                  <a:lnTo>
                    <a:pt x="8025193" y="668629"/>
                  </a:lnTo>
                  <a:lnTo>
                    <a:pt x="8025143" y="546849"/>
                  </a:lnTo>
                  <a:lnTo>
                    <a:pt x="8024952" y="497611"/>
                  </a:lnTo>
                  <a:lnTo>
                    <a:pt x="8024838" y="459701"/>
                  </a:lnTo>
                  <a:lnTo>
                    <a:pt x="8024812" y="400215"/>
                  </a:lnTo>
                  <a:lnTo>
                    <a:pt x="8025028" y="352183"/>
                  </a:lnTo>
                  <a:lnTo>
                    <a:pt x="8033283" y="400215"/>
                  </a:lnTo>
                  <a:lnTo>
                    <a:pt x="8041056" y="448703"/>
                  </a:lnTo>
                  <a:lnTo>
                    <a:pt x="8048434" y="497611"/>
                  </a:lnTo>
                  <a:lnTo>
                    <a:pt x="8055470" y="546849"/>
                  </a:lnTo>
                  <a:lnTo>
                    <a:pt x="8062227" y="596379"/>
                  </a:lnTo>
                  <a:lnTo>
                    <a:pt x="8068767" y="646112"/>
                  </a:lnTo>
                  <a:lnTo>
                    <a:pt x="8075155" y="695985"/>
                  </a:lnTo>
                  <a:lnTo>
                    <a:pt x="8087754" y="795947"/>
                  </a:lnTo>
                  <a:lnTo>
                    <a:pt x="8094078" y="845896"/>
                  </a:lnTo>
                  <a:lnTo>
                    <a:pt x="8094078" y="756539"/>
                  </a:lnTo>
                  <a:lnTo>
                    <a:pt x="8088770" y="710539"/>
                  </a:lnTo>
                  <a:lnTo>
                    <a:pt x="8082610" y="660158"/>
                  </a:lnTo>
                  <a:lnTo>
                    <a:pt x="8076070" y="609511"/>
                  </a:lnTo>
                  <a:lnTo>
                    <a:pt x="8069199" y="558952"/>
                  </a:lnTo>
                  <a:lnTo>
                    <a:pt x="8062061" y="508901"/>
                  </a:lnTo>
                  <a:lnTo>
                    <a:pt x="8054708" y="459701"/>
                  </a:lnTo>
                  <a:lnTo>
                    <a:pt x="8047202" y="411746"/>
                  </a:lnTo>
                  <a:lnTo>
                    <a:pt x="8039595" y="365429"/>
                  </a:lnTo>
                  <a:lnTo>
                    <a:pt x="8037296" y="352183"/>
                  </a:lnTo>
                  <a:lnTo>
                    <a:pt x="8031924" y="321106"/>
                  </a:lnTo>
                  <a:lnTo>
                    <a:pt x="8081632" y="332232"/>
                  </a:lnTo>
                  <a:lnTo>
                    <a:pt x="8114906" y="338912"/>
                  </a:lnTo>
                  <a:lnTo>
                    <a:pt x="8146402" y="341858"/>
                  </a:lnTo>
                  <a:lnTo>
                    <a:pt x="8190751" y="341833"/>
                  </a:lnTo>
                  <a:lnTo>
                    <a:pt x="8233296" y="334899"/>
                  </a:lnTo>
                  <a:lnTo>
                    <a:pt x="8274215" y="324764"/>
                  </a:lnTo>
                  <a:lnTo>
                    <a:pt x="8296935" y="319125"/>
                  </a:lnTo>
                  <a:lnTo>
                    <a:pt x="8360143" y="300240"/>
                  </a:lnTo>
                  <a:lnTo>
                    <a:pt x="8401367" y="283984"/>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3" name="Google Shape;1413;p23"/>
            <p:cNvPicPr preferRelativeResize="0"/>
            <p:nvPr/>
          </p:nvPicPr>
          <p:blipFill rotWithShape="1">
            <a:blip r:embed="rId7">
              <a:alphaModFix/>
            </a:blip>
            <a:srcRect b="0" l="0" r="0" t="0"/>
            <a:stretch/>
          </p:blipFill>
          <p:spPr>
            <a:xfrm>
              <a:off x="8261088" y="2605551"/>
              <a:ext cx="231317" cy="252044"/>
            </a:xfrm>
            <a:prstGeom prst="rect">
              <a:avLst/>
            </a:prstGeom>
            <a:noFill/>
            <a:ln>
              <a:noFill/>
            </a:ln>
          </p:spPr>
        </p:pic>
        <p:sp>
          <p:nvSpPr>
            <p:cNvPr id="1414" name="Google Shape;1414;p23"/>
            <p:cNvSpPr/>
            <p:nvPr/>
          </p:nvSpPr>
          <p:spPr>
            <a:xfrm>
              <a:off x="7298539" y="4825757"/>
              <a:ext cx="342900" cy="581660"/>
            </a:xfrm>
            <a:custGeom>
              <a:rect b="b" l="l" r="r" t="t"/>
              <a:pathLst>
                <a:path extrusionOk="0" h="581660" w="342900">
                  <a:moveTo>
                    <a:pt x="130612" y="0"/>
                  </a:moveTo>
                  <a:lnTo>
                    <a:pt x="113287" y="38366"/>
                  </a:lnTo>
                  <a:lnTo>
                    <a:pt x="95554" y="82464"/>
                  </a:lnTo>
                  <a:lnTo>
                    <a:pt x="77488" y="131148"/>
                  </a:lnTo>
                  <a:lnTo>
                    <a:pt x="59162" y="183273"/>
                  </a:lnTo>
                  <a:lnTo>
                    <a:pt x="42831" y="229962"/>
                  </a:lnTo>
                  <a:lnTo>
                    <a:pt x="26841" y="276958"/>
                  </a:lnTo>
                  <a:lnTo>
                    <a:pt x="13031" y="322930"/>
                  </a:lnTo>
                  <a:lnTo>
                    <a:pt x="3244" y="366547"/>
                  </a:lnTo>
                  <a:lnTo>
                    <a:pt x="0" y="421569"/>
                  </a:lnTo>
                  <a:lnTo>
                    <a:pt x="8977" y="469180"/>
                  </a:lnTo>
                  <a:lnTo>
                    <a:pt x="28276" y="508849"/>
                  </a:lnTo>
                  <a:lnTo>
                    <a:pt x="55993" y="540046"/>
                  </a:lnTo>
                  <a:lnTo>
                    <a:pt x="90226" y="562241"/>
                  </a:lnTo>
                  <a:lnTo>
                    <a:pt x="140225" y="578442"/>
                  </a:lnTo>
                  <a:lnTo>
                    <a:pt x="190505" y="581342"/>
                  </a:lnTo>
                  <a:lnTo>
                    <a:pt x="237970" y="572020"/>
                  </a:lnTo>
                  <a:lnTo>
                    <a:pt x="243980" y="569060"/>
                  </a:lnTo>
                  <a:lnTo>
                    <a:pt x="203424" y="569060"/>
                  </a:lnTo>
                  <a:lnTo>
                    <a:pt x="149717" y="564962"/>
                  </a:lnTo>
                  <a:lnTo>
                    <a:pt x="100294" y="547515"/>
                  </a:lnTo>
                  <a:lnTo>
                    <a:pt x="58605" y="520499"/>
                  </a:lnTo>
                  <a:lnTo>
                    <a:pt x="28098" y="487692"/>
                  </a:lnTo>
                  <a:lnTo>
                    <a:pt x="15163" y="440716"/>
                  </a:lnTo>
                  <a:lnTo>
                    <a:pt x="13637" y="392883"/>
                  </a:lnTo>
                  <a:lnTo>
                    <a:pt x="20708" y="344797"/>
                  </a:lnTo>
                  <a:lnTo>
                    <a:pt x="33563" y="297056"/>
                  </a:lnTo>
                  <a:lnTo>
                    <a:pt x="49388" y="250262"/>
                  </a:lnTo>
                  <a:lnTo>
                    <a:pt x="65372" y="205016"/>
                  </a:lnTo>
                  <a:lnTo>
                    <a:pt x="82458" y="154805"/>
                  </a:lnTo>
                  <a:lnTo>
                    <a:pt x="98712" y="107772"/>
                  </a:lnTo>
                  <a:lnTo>
                    <a:pt x="114605" y="64319"/>
                  </a:lnTo>
                  <a:lnTo>
                    <a:pt x="130612" y="24853"/>
                  </a:lnTo>
                  <a:lnTo>
                    <a:pt x="150079" y="24282"/>
                  </a:lnTo>
                  <a:lnTo>
                    <a:pt x="130612" y="0"/>
                  </a:lnTo>
                  <a:close/>
                </a:path>
                <a:path extrusionOk="0" h="581660" w="342900">
                  <a:moveTo>
                    <a:pt x="150079" y="24282"/>
                  </a:moveTo>
                  <a:lnTo>
                    <a:pt x="133254" y="24282"/>
                  </a:lnTo>
                  <a:lnTo>
                    <a:pt x="133533" y="26060"/>
                  </a:lnTo>
                  <a:lnTo>
                    <a:pt x="133711" y="27952"/>
                  </a:lnTo>
                  <a:lnTo>
                    <a:pt x="155046" y="58453"/>
                  </a:lnTo>
                  <a:lnTo>
                    <a:pt x="179769" y="91113"/>
                  </a:lnTo>
                  <a:lnTo>
                    <a:pt x="206463" y="125921"/>
                  </a:lnTo>
                  <a:lnTo>
                    <a:pt x="233710" y="162863"/>
                  </a:lnTo>
                  <a:lnTo>
                    <a:pt x="260092" y="201928"/>
                  </a:lnTo>
                  <a:lnTo>
                    <a:pt x="284192" y="243103"/>
                  </a:lnTo>
                  <a:lnTo>
                    <a:pt x="304592" y="286377"/>
                  </a:lnTo>
                  <a:lnTo>
                    <a:pt x="319875" y="331736"/>
                  </a:lnTo>
                  <a:lnTo>
                    <a:pt x="328623" y="379169"/>
                  </a:lnTo>
                  <a:lnTo>
                    <a:pt x="329418" y="428663"/>
                  </a:lnTo>
                  <a:lnTo>
                    <a:pt x="323137" y="466852"/>
                  </a:lnTo>
                  <a:lnTo>
                    <a:pt x="309419" y="503767"/>
                  </a:lnTo>
                  <a:lnTo>
                    <a:pt x="287838" y="534972"/>
                  </a:lnTo>
                  <a:lnTo>
                    <a:pt x="257968" y="556031"/>
                  </a:lnTo>
                  <a:lnTo>
                    <a:pt x="203424" y="569060"/>
                  </a:lnTo>
                  <a:lnTo>
                    <a:pt x="243980" y="569060"/>
                  </a:lnTo>
                  <a:lnTo>
                    <a:pt x="279525" y="551552"/>
                  </a:lnTo>
                  <a:lnTo>
                    <a:pt x="312073" y="521013"/>
                  </a:lnTo>
                  <a:lnTo>
                    <a:pt x="332517" y="481482"/>
                  </a:lnTo>
                  <a:lnTo>
                    <a:pt x="342483" y="429474"/>
                  </a:lnTo>
                  <a:lnTo>
                    <a:pt x="341641" y="378830"/>
                  </a:lnTo>
                  <a:lnTo>
                    <a:pt x="332085" y="330085"/>
                  </a:lnTo>
                  <a:lnTo>
                    <a:pt x="315910" y="283775"/>
                  </a:lnTo>
                  <a:lnTo>
                    <a:pt x="295210" y="240433"/>
                  </a:lnTo>
                  <a:lnTo>
                    <a:pt x="272079" y="200597"/>
                  </a:lnTo>
                  <a:lnTo>
                    <a:pt x="248612" y="164800"/>
                  </a:lnTo>
                  <a:lnTo>
                    <a:pt x="226904" y="133578"/>
                  </a:lnTo>
                  <a:lnTo>
                    <a:pt x="179653" y="64631"/>
                  </a:lnTo>
                  <a:lnTo>
                    <a:pt x="155384" y="30899"/>
                  </a:lnTo>
                  <a:lnTo>
                    <a:pt x="150079" y="24282"/>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5" name="Google Shape;1415;p23"/>
            <p:cNvPicPr preferRelativeResize="0"/>
            <p:nvPr/>
          </p:nvPicPr>
          <p:blipFill rotWithShape="1">
            <a:blip r:embed="rId8">
              <a:alphaModFix/>
            </a:blip>
            <a:srcRect b="0" l="0" r="0" t="0"/>
            <a:stretch/>
          </p:blipFill>
          <p:spPr>
            <a:xfrm>
              <a:off x="7339064" y="5127072"/>
              <a:ext cx="118046" cy="224327"/>
            </a:xfrm>
            <a:prstGeom prst="rect">
              <a:avLst/>
            </a:prstGeom>
            <a:noFill/>
            <a:ln>
              <a:noFill/>
            </a:ln>
          </p:spPr>
        </p:pic>
        <p:pic>
          <p:nvPicPr>
            <p:cNvPr id="1416" name="Google Shape;1416;p23"/>
            <p:cNvPicPr preferRelativeResize="0"/>
            <p:nvPr/>
          </p:nvPicPr>
          <p:blipFill rotWithShape="1">
            <a:blip r:embed="rId9">
              <a:alphaModFix/>
            </a:blip>
            <a:srcRect b="0" l="0" r="0" t="0"/>
            <a:stretch/>
          </p:blipFill>
          <p:spPr>
            <a:xfrm>
              <a:off x="5084315" y="3596805"/>
              <a:ext cx="239047" cy="223443"/>
            </a:xfrm>
            <a:prstGeom prst="rect">
              <a:avLst/>
            </a:prstGeom>
            <a:noFill/>
            <a:ln>
              <a:noFill/>
            </a:ln>
          </p:spPr>
        </p:pic>
        <p:sp>
          <p:nvSpPr>
            <p:cNvPr id="1417" name="Google Shape;1417;p23"/>
            <p:cNvSpPr/>
            <p:nvPr/>
          </p:nvSpPr>
          <p:spPr>
            <a:xfrm>
              <a:off x="4857204" y="3569360"/>
              <a:ext cx="3854450" cy="756285"/>
            </a:xfrm>
            <a:custGeom>
              <a:rect b="b" l="l" r="r" t="t"/>
              <a:pathLst>
                <a:path extrusionOk="0" h="756285" w="3854450">
                  <a:moveTo>
                    <a:pt x="495287" y="444550"/>
                  </a:moveTo>
                  <a:lnTo>
                    <a:pt x="494271" y="394919"/>
                  </a:lnTo>
                  <a:lnTo>
                    <a:pt x="481622" y="351155"/>
                  </a:lnTo>
                  <a:lnTo>
                    <a:pt x="481622" y="406488"/>
                  </a:lnTo>
                  <a:lnTo>
                    <a:pt x="478015" y="455485"/>
                  </a:lnTo>
                  <a:lnTo>
                    <a:pt x="459587" y="498119"/>
                  </a:lnTo>
                  <a:lnTo>
                    <a:pt x="433146" y="532993"/>
                  </a:lnTo>
                  <a:lnTo>
                    <a:pt x="368884" y="581215"/>
                  </a:lnTo>
                  <a:lnTo>
                    <a:pt x="321500" y="599490"/>
                  </a:lnTo>
                  <a:lnTo>
                    <a:pt x="267296" y="611085"/>
                  </a:lnTo>
                  <a:lnTo>
                    <a:pt x="210261" y="613524"/>
                  </a:lnTo>
                  <a:lnTo>
                    <a:pt x="154343" y="604367"/>
                  </a:lnTo>
                  <a:lnTo>
                    <a:pt x="85191" y="561936"/>
                  </a:lnTo>
                  <a:lnTo>
                    <a:pt x="50634" y="527265"/>
                  </a:lnTo>
                  <a:lnTo>
                    <a:pt x="28765" y="490207"/>
                  </a:lnTo>
                  <a:lnTo>
                    <a:pt x="19151" y="440410"/>
                  </a:lnTo>
                  <a:lnTo>
                    <a:pt x="20739" y="386791"/>
                  </a:lnTo>
                  <a:lnTo>
                    <a:pt x="33210" y="336765"/>
                  </a:lnTo>
                  <a:lnTo>
                    <a:pt x="56273" y="297738"/>
                  </a:lnTo>
                  <a:lnTo>
                    <a:pt x="89649" y="277101"/>
                  </a:lnTo>
                  <a:lnTo>
                    <a:pt x="117589" y="277050"/>
                  </a:lnTo>
                  <a:lnTo>
                    <a:pt x="143967" y="285330"/>
                  </a:lnTo>
                  <a:lnTo>
                    <a:pt x="173253" y="296341"/>
                  </a:lnTo>
                  <a:lnTo>
                    <a:pt x="207619" y="303733"/>
                  </a:lnTo>
                  <a:lnTo>
                    <a:pt x="257949" y="303923"/>
                  </a:lnTo>
                  <a:lnTo>
                    <a:pt x="345871" y="293433"/>
                  </a:lnTo>
                  <a:lnTo>
                    <a:pt x="384644" y="294487"/>
                  </a:lnTo>
                  <a:lnTo>
                    <a:pt x="420725" y="307543"/>
                  </a:lnTo>
                  <a:lnTo>
                    <a:pt x="463829" y="352894"/>
                  </a:lnTo>
                  <a:lnTo>
                    <a:pt x="481622" y="406488"/>
                  </a:lnTo>
                  <a:lnTo>
                    <a:pt x="481622" y="351155"/>
                  </a:lnTo>
                  <a:lnTo>
                    <a:pt x="459460" y="314134"/>
                  </a:lnTo>
                  <a:lnTo>
                    <a:pt x="408698" y="284416"/>
                  </a:lnTo>
                  <a:lnTo>
                    <a:pt x="356831" y="277152"/>
                  </a:lnTo>
                  <a:lnTo>
                    <a:pt x="314350" y="279450"/>
                  </a:lnTo>
                  <a:lnTo>
                    <a:pt x="268122" y="284416"/>
                  </a:lnTo>
                  <a:lnTo>
                    <a:pt x="217754" y="281965"/>
                  </a:lnTo>
                  <a:lnTo>
                    <a:pt x="199364" y="276860"/>
                  </a:lnTo>
                  <a:lnTo>
                    <a:pt x="172834" y="269494"/>
                  </a:lnTo>
                  <a:lnTo>
                    <a:pt x="131889" y="257136"/>
                  </a:lnTo>
                  <a:lnTo>
                    <a:pt x="93395" y="255016"/>
                  </a:lnTo>
                  <a:lnTo>
                    <a:pt x="55854" y="273240"/>
                  </a:lnTo>
                  <a:lnTo>
                    <a:pt x="29337" y="303733"/>
                  </a:lnTo>
                  <a:lnTo>
                    <a:pt x="12077" y="340258"/>
                  </a:lnTo>
                  <a:lnTo>
                    <a:pt x="2794" y="380479"/>
                  </a:lnTo>
                  <a:lnTo>
                    <a:pt x="0" y="422198"/>
                  </a:lnTo>
                  <a:lnTo>
                    <a:pt x="5461" y="472503"/>
                  </a:lnTo>
                  <a:lnTo>
                    <a:pt x="21158" y="515912"/>
                  </a:lnTo>
                  <a:lnTo>
                    <a:pt x="46164" y="552450"/>
                  </a:lnTo>
                  <a:lnTo>
                    <a:pt x="79476" y="582180"/>
                  </a:lnTo>
                  <a:lnTo>
                    <a:pt x="120154" y="605104"/>
                  </a:lnTo>
                  <a:lnTo>
                    <a:pt x="167220" y="621284"/>
                  </a:lnTo>
                  <a:lnTo>
                    <a:pt x="219710" y="630745"/>
                  </a:lnTo>
                  <a:lnTo>
                    <a:pt x="218046" y="638340"/>
                  </a:lnTo>
                  <a:lnTo>
                    <a:pt x="214541" y="644575"/>
                  </a:lnTo>
                  <a:lnTo>
                    <a:pt x="212699" y="650417"/>
                  </a:lnTo>
                  <a:lnTo>
                    <a:pt x="215988" y="656818"/>
                  </a:lnTo>
                  <a:lnTo>
                    <a:pt x="233146" y="660120"/>
                  </a:lnTo>
                  <a:lnTo>
                    <a:pt x="261531" y="657047"/>
                  </a:lnTo>
                  <a:lnTo>
                    <a:pt x="279298" y="660539"/>
                  </a:lnTo>
                  <a:lnTo>
                    <a:pt x="278168" y="657047"/>
                  </a:lnTo>
                  <a:lnTo>
                    <a:pt x="276783" y="652805"/>
                  </a:lnTo>
                  <a:lnTo>
                    <a:pt x="273088" y="646264"/>
                  </a:lnTo>
                  <a:lnTo>
                    <a:pt x="269697" y="639419"/>
                  </a:lnTo>
                  <a:lnTo>
                    <a:pt x="268122" y="630745"/>
                  </a:lnTo>
                  <a:lnTo>
                    <a:pt x="314020" y="621017"/>
                  </a:lnTo>
                  <a:lnTo>
                    <a:pt x="340258" y="613524"/>
                  </a:lnTo>
                  <a:lnTo>
                    <a:pt x="399034" y="590003"/>
                  </a:lnTo>
                  <a:lnTo>
                    <a:pt x="431977" y="563714"/>
                  </a:lnTo>
                  <a:lnTo>
                    <a:pt x="471131" y="508215"/>
                  </a:lnTo>
                  <a:lnTo>
                    <a:pt x="486943" y="475361"/>
                  </a:lnTo>
                  <a:lnTo>
                    <a:pt x="495287" y="444550"/>
                  </a:lnTo>
                  <a:close/>
                </a:path>
                <a:path extrusionOk="0" h="756285" w="3854450">
                  <a:moveTo>
                    <a:pt x="3853916" y="281457"/>
                  </a:moveTo>
                  <a:lnTo>
                    <a:pt x="3845141" y="237883"/>
                  </a:lnTo>
                  <a:lnTo>
                    <a:pt x="3843528" y="234035"/>
                  </a:lnTo>
                  <a:lnTo>
                    <a:pt x="3843528" y="304380"/>
                  </a:lnTo>
                  <a:lnTo>
                    <a:pt x="3834676" y="355015"/>
                  </a:lnTo>
                  <a:lnTo>
                    <a:pt x="3815029" y="399846"/>
                  </a:lnTo>
                  <a:lnTo>
                    <a:pt x="3789045" y="440588"/>
                  </a:lnTo>
                  <a:lnTo>
                    <a:pt x="3761168" y="478917"/>
                  </a:lnTo>
                  <a:lnTo>
                    <a:pt x="3735832" y="516547"/>
                  </a:lnTo>
                  <a:lnTo>
                    <a:pt x="3724313" y="495376"/>
                  </a:lnTo>
                  <a:lnTo>
                    <a:pt x="3718356" y="471538"/>
                  </a:lnTo>
                  <a:lnTo>
                    <a:pt x="3714991" y="446405"/>
                  </a:lnTo>
                  <a:lnTo>
                    <a:pt x="3711244" y="421335"/>
                  </a:lnTo>
                  <a:lnTo>
                    <a:pt x="3700818" y="370065"/>
                  </a:lnTo>
                  <a:lnTo>
                    <a:pt x="3690658" y="318376"/>
                  </a:lnTo>
                  <a:lnTo>
                    <a:pt x="3684016" y="280047"/>
                  </a:lnTo>
                  <a:lnTo>
                    <a:pt x="3681565" y="265950"/>
                  </a:lnTo>
                  <a:lnTo>
                    <a:pt x="3674402" y="212471"/>
                  </a:lnTo>
                  <a:lnTo>
                    <a:pt x="3672535" y="185000"/>
                  </a:lnTo>
                  <a:lnTo>
                    <a:pt x="3671379" y="157276"/>
                  </a:lnTo>
                  <a:lnTo>
                    <a:pt x="3668687" y="130505"/>
                  </a:lnTo>
                  <a:lnTo>
                    <a:pt x="3662108" y="104990"/>
                  </a:lnTo>
                  <a:lnTo>
                    <a:pt x="3655682" y="157276"/>
                  </a:lnTo>
                  <a:lnTo>
                    <a:pt x="3653371" y="205994"/>
                  </a:lnTo>
                  <a:lnTo>
                    <a:pt x="3653307" y="215417"/>
                  </a:lnTo>
                  <a:lnTo>
                    <a:pt x="3653942" y="260362"/>
                  </a:lnTo>
                  <a:lnTo>
                    <a:pt x="3657041" y="311340"/>
                  </a:lnTo>
                  <a:lnTo>
                    <a:pt x="3661740" y="362038"/>
                  </a:lnTo>
                  <a:lnTo>
                    <a:pt x="3672738" y="463016"/>
                  </a:lnTo>
                  <a:lnTo>
                    <a:pt x="3677462" y="513461"/>
                  </a:lnTo>
                  <a:lnTo>
                    <a:pt x="3640531" y="486422"/>
                  </a:lnTo>
                  <a:lnTo>
                    <a:pt x="3607016" y="453237"/>
                  </a:lnTo>
                  <a:lnTo>
                    <a:pt x="3578682" y="414502"/>
                  </a:lnTo>
                  <a:lnTo>
                    <a:pt x="3557282" y="370801"/>
                  </a:lnTo>
                  <a:lnTo>
                    <a:pt x="3544570" y="322707"/>
                  </a:lnTo>
                  <a:lnTo>
                    <a:pt x="3542322" y="270827"/>
                  </a:lnTo>
                  <a:lnTo>
                    <a:pt x="3552101" y="215417"/>
                  </a:lnTo>
                  <a:lnTo>
                    <a:pt x="3571494" y="164261"/>
                  </a:lnTo>
                  <a:lnTo>
                    <a:pt x="3597046" y="117157"/>
                  </a:lnTo>
                  <a:lnTo>
                    <a:pt x="3625329" y="73914"/>
                  </a:lnTo>
                  <a:lnTo>
                    <a:pt x="3652901" y="34340"/>
                  </a:lnTo>
                  <a:lnTo>
                    <a:pt x="3653650" y="31013"/>
                  </a:lnTo>
                  <a:lnTo>
                    <a:pt x="3658997" y="32258"/>
                  </a:lnTo>
                  <a:lnTo>
                    <a:pt x="3659009" y="31013"/>
                  </a:lnTo>
                  <a:lnTo>
                    <a:pt x="3659035" y="28206"/>
                  </a:lnTo>
                  <a:lnTo>
                    <a:pt x="3661664" y="27635"/>
                  </a:lnTo>
                  <a:lnTo>
                    <a:pt x="3661943" y="29400"/>
                  </a:lnTo>
                  <a:lnTo>
                    <a:pt x="3662108" y="31267"/>
                  </a:lnTo>
                  <a:lnTo>
                    <a:pt x="3683025" y="52235"/>
                  </a:lnTo>
                  <a:lnTo>
                    <a:pt x="3730815" y="94094"/>
                  </a:lnTo>
                  <a:lnTo>
                    <a:pt x="3778910" y="145669"/>
                  </a:lnTo>
                  <a:lnTo>
                    <a:pt x="3803370" y="178028"/>
                  </a:lnTo>
                  <a:lnTo>
                    <a:pt x="3824008" y="212267"/>
                  </a:lnTo>
                  <a:lnTo>
                    <a:pt x="3843528" y="304380"/>
                  </a:lnTo>
                  <a:lnTo>
                    <a:pt x="3843528" y="234035"/>
                  </a:lnTo>
                  <a:lnTo>
                    <a:pt x="3828415" y="197866"/>
                  </a:lnTo>
                  <a:lnTo>
                    <a:pt x="3805618" y="160909"/>
                  </a:lnTo>
                  <a:lnTo>
                    <a:pt x="3778580" y="126466"/>
                  </a:lnTo>
                  <a:lnTo>
                    <a:pt x="3749154" y="94043"/>
                  </a:lnTo>
                  <a:lnTo>
                    <a:pt x="3719220" y="63106"/>
                  </a:lnTo>
                  <a:lnTo>
                    <a:pt x="3690594" y="33147"/>
                  </a:lnTo>
                  <a:lnTo>
                    <a:pt x="3685857" y="27635"/>
                  </a:lnTo>
                  <a:lnTo>
                    <a:pt x="3665169" y="3632"/>
                  </a:lnTo>
                  <a:lnTo>
                    <a:pt x="3665004" y="1752"/>
                  </a:lnTo>
                  <a:lnTo>
                    <a:pt x="3664724" y="0"/>
                  </a:lnTo>
                  <a:lnTo>
                    <a:pt x="3662108" y="558"/>
                  </a:lnTo>
                  <a:lnTo>
                    <a:pt x="3634067" y="37274"/>
                  </a:lnTo>
                  <a:lnTo>
                    <a:pt x="3606419" y="75806"/>
                  </a:lnTo>
                  <a:lnTo>
                    <a:pt x="3580663" y="116535"/>
                  </a:lnTo>
                  <a:lnTo>
                    <a:pt x="3558336" y="159804"/>
                  </a:lnTo>
                  <a:lnTo>
                    <a:pt x="3540963" y="205994"/>
                  </a:lnTo>
                  <a:lnTo>
                    <a:pt x="3530041" y="255473"/>
                  </a:lnTo>
                  <a:lnTo>
                    <a:pt x="3528631" y="309410"/>
                  </a:lnTo>
                  <a:lnTo>
                    <a:pt x="3538766" y="359244"/>
                  </a:lnTo>
                  <a:lnTo>
                    <a:pt x="3558362" y="405244"/>
                  </a:lnTo>
                  <a:lnTo>
                    <a:pt x="3585337" y="447687"/>
                  </a:lnTo>
                  <a:lnTo>
                    <a:pt x="3617607" y="486854"/>
                  </a:lnTo>
                  <a:lnTo>
                    <a:pt x="3653104" y="523011"/>
                  </a:lnTo>
                  <a:lnTo>
                    <a:pt x="3689756" y="556463"/>
                  </a:lnTo>
                  <a:lnTo>
                    <a:pt x="3699941" y="609231"/>
                  </a:lnTo>
                  <a:lnTo>
                    <a:pt x="3711740" y="660387"/>
                  </a:lnTo>
                  <a:lnTo>
                    <a:pt x="3725595" y="709498"/>
                  </a:lnTo>
                  <a:lnTo>
                    <a:pt x="3741966" y="756094"/>
                  </a:lnTo>
                  <a:lnTo>
                    <a:pt x="3751465" y="733767"/>
                  </a:lnTo>
                  <a:lnTo>
                    <a:pt x="3756850" y="725385"/>
                  </a:lnTo>
                  <a:lnTo>
                    <a:pt x="3763899" y="714425"/>
                  </a:lnTo>
                  <a:lnTo>
                    <a:pt x="3774579" y="694423"/>
                  </a:lnTo>
                  <a:lnTo>
                    <a:pt x="3778808" y="670102"/>
                  </a:lnTo>
                  <a:lnTo>
                    <a:pt x="3771722" y="640511"/>
                  </a:lnTo>
                  <a:lnTo>
                    <a:pt x="3762806" y="620420"/>
                  </a:lnTo>
                  <a:lnTo>
                    <a:pt x="3762806" y="681012"/>
                  </a:lnTo>
                  <a:lnTo>
                    <a:pt x="3756876" y="702843"/>
                  </a:lnTo>
                  <a:lnTo>
                    <a:pt x="3719741" y="634606"/>
                  </a:lnTo>
                  <a:lnTo>
                    <a:pt x="3707752" y="586371"/>
                  </a:lnTo>
                  <a:lnTo>
                    <a:pt x="3697249" y="536714"/>
                  </a:lnTo>
                  <a:lnTo>
                    <a:pt x="3688283" y="486029"/>
                  </a:lnTo>
                  <a:lnTo>
                    <a:pt x="3680866" y="434644"/>
                  </a:lnTo>
                  <a:lnTo>
                    <a:pt x="3675037" y="382943"/>
                  </a:lnTo>
                  <a:lnTo>
                    <a:pt x="3670808" y="331292"/>
                  </a:lnTo>
                  <a:lnTo>
                    <a:pt x="3668242" y="280047"/>
                  </a:lnTo>
                  <a:lnTo>
                    <a:pt x="3677183" y="315874"/>
                  </a:lnTo>
                  <a:lnTo>
                    <a:pt x="3685476" y="360438"/>
                  </a:lnTo>
                  <a:lnTo>
                    <a:pt x="3693591" y="409333"/>
                  </a:lnTo>
                  <a:lnTo>
                    <a:pt x="3702037" y="458177"/>
                  </a:lnTo>
                  <a:lnTo>
                    <a:pt x="3711079" y="499681"/>
                  </a:lnTo>
                  <a:lnTo>
                    <a:pt x="3722217" y="539686"/>
                  </a:lnTo>
                  <a:lnTo>
                    <a:pt x="3734778" y="577316"/>
                  </a:lnTo>
                  <a:lnTo>
                    <a:pt x="3748100" y="611746"/>
                  </a:lnTo>
                  <a:lnTo>
                    <a:pt x="3761384" y="652957"/>
                  </a:lnTo>
                  <a:lnTo>
                    <a:pt x="3762806" y="681012"/>
                  </a:lnTo>
                  <a:lnTo>
                    <a:pt x="3762806" y="620420"/>
                  </a:lnTo>
                  <a:lnTo>
                    <a:pt x="3757104" y="607555"/>
                  </a:lnTo>
                  <a:lnTo>
                    <a:pt x="3743350" y="574395"/>
                  </a:lnTo>
                  <a:lnTo>
                    <a:pt x="3745966" y="524560"/>
                  </a:lnTo>
                  <a:lnTo>
                    <a:pt x="3776713" y="483146"/>
                  </a:lnTo>
                  <a:lnTo>
                    <a:pt x="3791102" y="464324"/>
                  </a:lnTo>
                  <a:lnTo>
                    <a:pt x="3818966" y="422376"/>
                  </a:lnTo>
                  <a:lnTo>
                    <a:pt x="3840251" y="381393"/>
                  </a:lnTo>
                  <a:lnTo>
                    <a:pt x="3852900" y="329120"/>
                  </a:lnTo>
                  <a:lnTo>
                    <a:pt x="3853916" y="281457"/>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8" name="Google Shape;1418;p23"/>
            <p:cNvPicPr preferRelativeResize="0"/>
            <p:nvPr/>
          </p:nvPicPr>
          <p:blipFill rotWithShape="1">
            <a:blip r:embed="rId10">
              <a:alphaModFix/>
            </a:blip>
            <a:srcRect b="0" l="0" r="0" t="0"/>
            <a:stretch/>
          </p:blipFill>
          <p:spPr>
            <a:xfrm>
              <a:off x="4963327" y="4739874"/>
              <a:ext cx="237771" cy="393586"/>
            </a:xfrm>
            <a:prstGeom prst="rect">
              <a:avLst/>
            </a:prstGeom>
            <a:noFill/>
            <a:ln>
              <a:noFill/>
            </a:ln>
          </p:spPr>
        </p:pic>
        <p:sp>
          <p:nvSpPr>
            <p:cNvPr id="1419" name="Google Shape;1419;p23"/>
            <p:cNvSpPr/>
            <p:nvPr/>
          </p:nvSpPr>
          <p:spPr>
            <a:xfrm>
              <a:off x="4963896" y="2476385"/>
              <a:ext cx="2703195" cy="3027045"/>
            </a:xfrm>
            <a:custGeom>
              <a:rect b="b" l="l" r="r" t="t"/>
              <a:pathLst>
                <a:path extrusionOk="0" h="3027045" w="2703195">
                  <a:moveTo>
                    <a:pt x="264337" y="2684221"/>
                  </a:moveTo>
                  <a:lnTo>
                    <a:pt x="263613" y="2657271"/>
                  </a:lnTo>
                  <a:lnTo>
                    <a:pt x="254863" y="2631643"/>
                  </a:lnTo>
                  <a:lnTo>
                    <a:pt x="247370" y="2619159"/>
                  </a:lnTo>
                  <a:lnTo>
                    <a:pt x="247370" y="2657068"/>
                  </a:lnTo>
                  <a:lnTo>
                    <a:pt x="241998" y="2698966"/>
                  </a:lnTo>
                  <a:lnTo>
                    <a:pt x="223113" y="2740342"/>
                  </a:lnTo>
                  <a:lnTo>
                    <a:pt x="203644" y="2779103"/>
                  </a:lnTo>
                  <a:lnTo>
                    <a:pt x="200075" y="2796070"/>
                  </a:lnTo>
                  <a:lnTo>
                    <a:pt x="200075" y="2949854"/>
                  </a:lnTo>
                  <a:lnTo>
                    <a:pt x="188925" y="2979915"/>
                  </a:lnTo>
                  <a:lnTo>
                    <a:pt x="167982" y="2999549"/>
                  </a:lnTo>
                  <a:lnTo>
                    <a:pt x="138798" y="3003156"/>
                  </a:lnTo>
                  <a:lnTo>
                    <a:pt x="115430" y="2992031"/>
                  </a:lnTo>
                  <a:lnTo>
                    <a:pt x="95351" y="2969717"/>
                  </a:lnTo>
                  <a:lnTo>
                    <a:pt x="83426" y="2939542"/>
                  </a:lnTo>
                  <a:lnTo>
                    <a:pt x="84505" y="2904756"/>
                  </a:lnTo>
                  <a:lnTo>
                    <a:pt x="91871" y="2901391"/>
                  </a:lnTo>
                  <a:lnTo>
                    <a:pt x="105435" y="2900515"/>
                  </a:lnTo>
                  <a:lnTo>
                    <a:pt x="118846" y="2899499"/>
                  </a:lnTo>
                  <a:lnTo>
                    <a:pt x="125793" y="2895714"/>
                  </a:lnTo>
                  <a:lnTo>
                    <a:pt x="119405" y="2891193"/>
                  </a:lnTo>
                  <a:lnTo>
                    <a:pt x="118275" y="2890405"/>
                  </a:lnTo>
                  <a:lnTo>
                    <a:pt x="106984" y="2889212"/>
                  </a:lnTo>
                  <a:lnTo>
                    <a:pt x="94767" y="2890151"/>
                  </a:lnTo>
                  <a:lnTo>
                    <a:pt x="84505" y="2891193"/>
                  </a:lnTo>
                  <a:lnTo>
                    <a:pt x="93091" y="2884170"/>
                  </a:lnTo>
                  <a:lnTo>
                    <a:pt x="115747" y="2878607"/>
                  </a:lnTo>
                  <a:lnTo>
                    <a:pt x="140182" y="2874810"/>
                  </a:lnTo>
                  <a:lnTo>
                    <a:pt x="154063" y="2873083"/>
                  </a:lnTo>
                  <a:lnTo>
                    <a:pt x="142062" y="2867774"/>
                  </a:lnTo>
                  <a:lnTo>
                    <a:pt x="141579" y="2867558"/>
                  </a:lnTo>
                  <a:lnTo>
                    <a:pt x="114985" y="2867774"/>
                  </a:lnTo>
                  <a:lnTo>
                    <a:pt x="88849" y="2867533"/>
                  </a:lnTo>
                  <a:lnTo>
                    <a:pt x="77724" y="2860649"/>
                  </a:lnTo>
                  <a:lnTo>
                    <a:pt x="97053" y="2841307"/>
                  </a:lnTo>
                  <a:lnTo>
                    <a:pt x="133121" y="2834513"/>
                  </a:lnTo>
                  <a:lnTo>
                    <a:pt x="172021" y="2836532"/>
                  </a:lnTo>
                  <a:lnTo>
                    <a:pt x="199872" y="2843682"/>
                  </a:lnTo>
                  <a:lnTo>
                    <a:pt x="195948" y="2856395"/>
                  </a:lnTo>
                  <a:lnTo>
                    <a:pt x="195948" y="2866225"/>
                  </a:lnTo>
                  <a:lnTo>
                    <a:pt x="197916" y="2876677"/>
                  </a:lnTo>
                  <a:lnTo>
                    <a:pt x="199872" y="2891193"/>
                  </a:lnTo>
                  <a:lnTo>
                    <a:pt x="188836" y="2887319"/>
                  </a:lnTo>
                  <a:lnTo>
                    <a:pt x="171653" y="2884284"/>
                  </a:lnTo>
                  <a:lnTo>
                    <a:pt x="152603" y="2884576"/>
                  </a:lnTo>
                  <a:lnTo>
                    <a:pt x="135966" y="2890621"/>
                  </a:lnTo>
                  <a:lnTo>
                    <a:pt x="147066" y="2894584"/>
                  </a:lnTo>
                  <a:lnTo>
                    <a:pt x="185381" y="2894025"/>
                  </a:lnTo>
                  <a:lnTo>
                    <a:pt x="196481" y="2897975"/>
                  </a:lnTo>
                  <a:lnTo>
                    <a:pt x="185394" y="2904985"/>
                  </a:lnTo>
                  <a:lnTo>
                    <a:pt x="133311" y="2906052"/>
                  </a:lnTo>
                  <a:lnTo>
                    <a:pt x="121831" y="2912668"/>
                  </a:lnTo>
                  <a:lnTo>
                    <a:pt x="136359" y="2917609"/>
                  </a:lnTo>
                  <a:lnTo>
                    <a:pt x="159156" y="2917748"/>
                  </a:lnTo>
                  <a:lnTo>
                    <a:pt x="182803" y="2915920"/>
                  </a:lnTo>
                  <a:lnTo>
                    <a:pt x="199872" y="2914942"/>
                  </a:lnTo>
                  <a:lnTo>
                    <a:pt x="200075" y="2949854"/>
                  </a:lnTo>
                  <a:lnTo>
                    <a:pt x="200075" y="2796070"/>
                  </a:lnTo>
                  <a:lnTo>
                    <a:pt x="196481" y="2813151"/>
                  </a:lnTo>
                  <a:lnTo>
                    <a:pt x="189420" y="2816275"/>
                  </a:lnTo>
                  <a:lnTo>
                    <a:pt x="181724" y="2818752"/>
                  </a:lnTo>
                  <a:lnTo>
                    <a:pt x="172923" y="2820136"/>
                  </a:lnTo>
                  <a:lnTo>
                    <a:pt x="162547" y="2819933"/>
                  </a:lnTo>
                  <a:lnTo>
                    <a:pt x="163233" y="2802509"/>
                  </a:lnTo>
                  <a:lnTo>
                    <a:pt x="162064" y="2787269"/>
                  </a:lnTo>
                  <a:lnTo>
                    <a:pt x="161163" y="2773515"/>
                  </a:lnTo>
                  <a:lnTo>
                    <a:pt x="162547" y="2758871"/>
                  </a:lnTo>
                  <a:lnTo>
                    <a:pt x="171069" y="2740126"/>
                  </a:lnTo>
                  <a:lnTo>
                    <a:pt x="184073" y="2724823"/>
                  </a:lnTo>
                  <a:lnTo>
                    <a:pt x="196507" y="2708732"/>
                  </a:lnTo>
                  <a:lnTo>
                    <a:pt x="203263" y="2687612"/>
                  </a:lnTo>
                  <a:lnTo>
                    <a:pt x="199313" y="2666720"/>
                  </a:lnTo>
                  <a:lnTo>
                    <a:pt x="191833" y="2641625"/>
                  </a:lnTo>
                  <a:lnTo>
                    <a:pt x="191782" y="2626525"/>
                  </a:lnTo>
                  <a:lnTo>
                    <a:pt x="191770" y="2620010"/>
                  </a:lnTo>
                  <a:lnTo>
                    <a:pt x="210045" y="2609570"/>
                  </a:lnTo>
                  <a:lnTo>
                    <a:pt x="223380" y="2614371"/>
                  </a:lnTo>
                  <a:lnTo>
                    <a:pt x="234873" y="2627338"/>
                  </a:lnTo>
                  <a:lnTo>
                    <a:pt x="243281" y="2643301"/>
                  </a:lnTo>
                  <a:lnTo>
                    <a:pt x="247370" y="2657068"/>
                  </a:lnTo>
                  <a:lnTo>
                    <a:pt x="247370" y="2619159"/>
                  </a:lnTo>
                  <a:lnTo>
                    <a:pt x="241617" y="2609570"/>
                  </a:lnTo>
                  <a:lnTo>
                    <a:pt x="241515" y="2609392"/>
                  </a:lnTo>
                  <a:lnTo>
                    <a:pt x="227012" y="2592603"/>
                  </a:lnTo>
                  <a:lnTo>
                    <a:pt x="242722" y="2544699"/>
                  </a:lnTo>
                  <a:lnTo>
                    <a:pt x="243979" y="2524747"/>
                  </a:lnTo>
                  <a:lnTo>
                    <a:pt x="237197" y="2524747"/>
                  </a:lnTo>
                  <a:lnTo>
                    <a:pt x="219392" y="2535821"/>
                  </a:lnTo>
                  <a:lnTo>
                    <a:pt x="206654" y="2544114"/>
                  </a:lnTo>
                  <a:lnTo>
                    <a:pt x="206654" y="2568854"/>
                  </a:lnTo>
                  <a:lnTo>
                    <a:pt x="186296" y="2595118"/>
                  </a:lnTo>
                  <a:lnTo>
                    <a:pt x="186296" y="2687612"/>
                  </a:lnTo>
                  <a:lnTo>
                    <a:pt x="182346" y="2698242"/>
                  </a:lnTo>
                  <a:lnTo>
                    <a:pt x="175336" y="2705239"/>
                  </a:lnTo>
                  <a:lnTo>
                    <a:pt x="167017" y="2711920"/>
                  </a:lnTo>
                  <a:lnTo>
                    <a:pt x="159156" y="2721546"/>
                  </a:lnTo>
                  <a:lnTo>
                    <a:pt x="150837" y="2744749"/>
                  </a:lnTo>
                  <a:lnTo>
                    <a:pt x="148145" y="2769273"/>
                  </a:lnTo>
                  <a:lnTo>
                    <a:pt x="145859" y="2794546"/>
                  </a:lnTo>
                  <a:lnTo>
                    <a:pt x="138798" y="2819933"/>
                  </a:lnTo>
                  <a:lnTo>
                    <a:pt x="128841" y="2812465"/>
                  </a:lnTo>
                  <a:lnTo>
                    <a:pt x="127025" y="2800527"/>
                  </a:lnTo>
                  <a:lnTo>
                    <a:pt x="128524" y="2787535"/>
                  </a:lnTo>
                  <a:lnTo>
                    <a:pt x="128625" y="2775826"/>
                  </a:lnTo>
                  <a:lnTo>
                    <a:pt x="109054" y="2738551"/>
                  </a:lnTo>
                  <a:lnTo>
                    <a:pt x="77724" y="2714752"/>
                  </a:lnTo>
                  <a:lnTo>
                    <a:pt x="94970" y="2686215"/>
                  </a:lnTo>
                  <a:lnTo>
                    <a:pt x="115620" y="2661043"/>
                  </a:lnTo>
                  <a:lnTo>
                    <a:pt x="141058" y="2640673"/>
                  </a:lnTo>
                  <a:lnTo>
                    <a:pt x="172732" y="2626525"/>
                  </a:lnTo>
                  <a:lnTo>
                    <a:pt x="174993" y="2644038"/>
                  </a:lnTo>
                  <a:lnTo>
                    <a:pt x="180352" y="2658935"/>
                  </a:lnTo>
                  <a:lnTo>
                    <a:pt x="185280" y="2672905"/>
                  </a:lnTo>
                  <a:lnTo>
                    <a:pt x="186296" y="2687612"/>
                  </a:lnTo>
                  <a:lnTo>
                    <a:pt x="186296" y="2595118"/>
                  </a:lnTo>
                  <a:lnTo>
                    <a:pt x="184873" y="2596946"/>
                  </a:lnTo>
                  <a:lnTo>
                    <a:pt x="154940" y="2617800"/>
                  </a:lnTo>
                  <a:lnTo>
                    <a:pt x="122872" y="2637091"/>
                  </a:lnTo>
                  <a:lnTo>
                    <a:pt x="94691" y="2660472"/>
                  </a:lnTo>
                  <a:lnTo>
                    <a:pt x="86309" y="2671622"/>
                  </a:lnTo>
                  <a:lnTo>
                    <a:pt x="79006" y="2683802"/>
                  </a:lnTo>
                  <a:lnTo>
                    <a:pt x="71894" y="2696197"/>
                  </a:lnTo>
                  <a:lnTo>
                    <a:pt x="64147" y="2707970"/>
                  </a:lnTo>
                  <a:lnTo>
                    <a:pt x="55359" y="2718016"/>
                  </a:lnTo>
                  <a:lnTo>
                    <a:pt x="45961" y="2729014"/>
                  </a:lnTo>
                  <a:lnTo>
                    <a:pt x="39725" y="2741371"/>
                  </a:lnTo>
                  <a:lnTo>
                    <a:pt x="40398" y="2755481"/>
                  </a:lnTo>
                  <a:lnTo>
                    <a:pt x="51714" y="2753220"/>
                  </a:lnTo>
                  <a:lnTo>
                    <a:pt x="57518" y="2745448"/>
                  </a:lnTo>
                  <a:lnTo>
                    <a:pt x="62395" y="2736748"/>
                  </a:lnTo>
                  <a:lnTo>
                    <a:pt x="70942" y="2731719"/>
                  </a:lnTo>
                  <a:lnTo>
                    <a:pt x="90741" y="2746019"/>
                  </a:lnTo>
                  <a:lnTo>
                    <a:pt x="105219" y="2767825"/>
                  </a:lnTo>
                  <a:lnTo>
                    <a:pt x="112737" y="2794482"/>
                  </a:lnTo>
                  <a:lnTo>
                    <a:pt x="111658" y="2823337"/>
                  </a:lnTo>
                  <a:lnTo>
                    <a:pt x="99758" y="2820822"/>
                  </a:lnTo>
                  <a:lnTo>
                    <a:pt x="92138" y="2814015"/>
                  </a:lnTo>
                  <a:lnTo>
                    <a:pt x="81114" y="2796184"/>
                  </a:lnTo>
                  <a:lnTo>
                    <a:pt x="47269" y="2780563"/>
                  </a:lnTo>
                  <a:lnTo>
                    <a:pt x="25400" y="2751112"/>
                  </a:lnTo>
                  <a:lnTo>
                    <a:pt x="18669" y="2715361"/>
                  </a:lnTo>
                  <a:lnTo>
                    <a:pt x="30226" y="2680830"/>
                  </a:lnTo>
                  <a:lnTo>
                    <a:pt x="66700" y="2647797"/>
                  </a:lnTo>
                  <a:lnTo>
                    <a:pt x="117335" y="2618384"/>
                  </a:lnTo>
                  <a:lnTo>
                    <a:pt x="167665" y="2590495"/>
                  </a:lnTo>
                  <a:lnTo>
                    <a:pt x="203263" y="2562060"/>
                  </a:lnTo>
                  <a:lnTo>
                    <a:pt x="206565" y="2562161"/>
                  </a:lnTo>
                  <a:lnTo>
                    <a:pt x="205905" y="2566212"/>
                  </a:lnTo>
                  <a:lnTo>
                    <a:pt x="206654" y="2568854"/>
                  </a:lnTo>
                  <a:lnTo>
                    <a:pt x="206654" y="2544114"/>
                  </a:lnTo>
                  <a:lnTo>
                    <a:pt x="194348" y="2552103"/>
                  </a:lnTo>
                  <a:lnTo>
                    <a:pt x="128625" y="2595994"/>
                  </a:lnTo>
                  <a:lnTo>
                    <a:pt x="50876" y="2644254"/>
                  </a:lnTo>
                  <a:lnTo>
                    <a:pt x="20980" y="2668727"/>
                  </a:lnTo>
                  <a:lnTo>
                    <a:pt x="3073" y="2697797"/>
                  </a:lnTo>
                  <a:lnTo>
                    <a:pt x="38" y="2744749"/>
                  </a:lnTo>
                  <a:lnTo>
                    <a:pt x="0" y="2746019"/>
                  </a:lnTo>
                  <a:lnTo>
                    <a:pt x="19697" y="2778544"/>
                  </a:lnTo>
                  <a:lnTo>
                    <a:pt x="49784" y="2803004"/>
                  </a:lnTo>
                  <a:lnTo>
                    <a:pt x="77724" y="2826728"/>
                  </a:lnTo>
                  <a:lnTo>
                    <a:pt x="60604" y="2897975"/>
                  </a:lnTo>
                  <a:lnTo>
                    <a:pt x="60502" y="2901391"/>
                  </a:lnTo>
                  <a:lnTo>
                    <a:pt x="64350" y="2941878"/>
                  </a:lnTo>
                  <a:lnTo>
                    <a:pt x="78384" y="2977540"/>
                  </a:lnTo>
                  <a:lnTo>
                    <a:pt x="104876" y="3006560"/>
                  </a:lnTo>
                  <a:lnTo>
                    <a:pt x="115150" y="3012160"/>
                  </a:lnTo>
                  <a:lnTo>
                    <a:pt x="126606" y="3016085"/>
                  </a:lnTo>
                  <a:lnTo>
                    <a:pt x="138226" y="3020339"/>
                  </a:lnTo>
                  <a:lnTo>
                    <a:pt x="148983" y="3026918"/>
                  </a:lnTo>
                  <a:lnTo>
                    <a:pt x="171170" y="3017532"/>
                  </a:lnTo>
                  <a:lnTo>
                    <a:pt x="189064" y="3003156"/>
                  </a:lnTo>
                  <a:lnTo>
                    <a:pt x="191820" y="3000946"/>
                  </a:lnTo>
                  <a:lnTo>
                    <a:pt x="208864" y="2981236"/>
                  </a:lnTo>
                  <a:lnTo>
                    <a:pt x="220230" y="2962440"/>
                  </a:lnTo>
                  <a:lnTo>
                    <a:pt x="228231" y="2924848"/>
                  </a:lnTo>
                  <a:lnTo>
                    <a:pt x="227215" y="2914942"/>
                  </a:lnTo>
                  <a:lnTo>
                    <a:pt x="225094" y="2894025"/>
                  </a:lnTo>
                  <a:lnTo>
                    <a:pt x="224802" y="2891193"/>
                  </a:lnTo>
                  <a:lnTo>
                    <a:pt x="224218" y="2885427"/>
                  </a:lnTo>
                  <a:lnTo>
                    <a:pt x="216522" y="2845498"/>
                  </a:lnTo>
                  <a:lnTo>
                    <a:pt x="215658" y="2834513"/>
                  </a:lnTo>
                  <a:lnTo>
                    <a:pt x="214782" y="2823337"/>
                  </a:lnTo>
                  <a:lnTo>
                    <a:pt x="214528" y="2820136"/>
                  </a:lnTo>
                  <a:lnTo>
                    <a:pt x="213448" y="2806369"/>
                  </a:lnTo>
                  <a:lnTo>
                    <a:pt x="221513" y="2773718"/>
                  </a:lnTo>
                  <a:lnTo>
                    <a:pt x="237413" y="2742806"/>
                  </a:lnTo>
                  <a:lnTo>
                    <a:pt x="254063" y="2713139"/>
                  </a:lnTo>
                  <a:lnTo>
                    <a:pt x="264337" y="2684221"/>
                  </a:lnTo>
                  <a:close/>
                </a:path>
                <a:path extrusionOk="0" h="3027045" w="2703195">
                  <a:moveTo>
                    <a:pt x="1766824" y="2804058"/>
                  </a:moveTo>
                  <a:lnTo>
                    <a:pt x="1766620" y="2772308"/>
                  </a:lnTo>
                  <a:lnTo>
                    <a:pt x="1760740" y="2739288"/>
                  </a:lnTo>
                  <a:lnTo>
                    <a:pt x="1749374" y="2707538"/>
                  </a:lnTo>
                  <a:lnTo>
                    <a:pt x="1742960" y="2696311"/>
                  </a:lnTo>
                  <a:lnTo>
                    <a:pt x="1742960" y="2776118"/>
                  </a:lnTo>
                  <a:lnTo>
                    <a:pt x="1741779" y="2815488"/>
                  </a:lnTo>
                  <a:lnTo>
                    <a:pt x="1727923" y="2852318"/>
                  </a:lnTo>
                  <a:lnTo>
                    <a:pt x="1664055" y="2901848"/>
                  </a:lnTo>
                  <a:lnTo>
                    <a:pt x="1617687" y="2917088"/>
                  </a:lnTo>
                  <a:lnTo>
                    <a:pt x="1569669" y="2922168"/>
                  </a:lnTo>
                  <a:lnTo>
                    <a:pt x="1525981" y="2913278"/>
                  </a:lnTo>
                  <a:lnTo>
                    <a:pt x="1502168" y="2896768"/>
                  </a:lnTo>
                  <a:lnTo>
                    <a:pt x="1482382" y="2872638"/>
                  </a:lnTo>
                  <a:lnTo>
                    <a:pt x="1465224" y="2843428"/>
                  </a:lnTo>
                  <a:lnTo>
                    <a:pt x="1449285" y="2814218"/>
                  </a:lnTo>
                  <a:lnTo>
                    <a:pt x="1490446" y="2812948"/>
                  </a:lnTo>
                  <a:lnTo>
                    <a:pt x="1538300" y="2816758"/>
                  </a:lnTo>
                  <a:lnTo>
                    <a:pt x="1583982" y="2816758"/>
                  </a:lnTo>
                  <a:lnTo>
                    <a:pt x="1595513" y="2812948"/>
                  </a:lnTo>
                  <a:lnTo>
                    <a:pt x="1614728" y="2806598"/>
                  </a:lnTo>
                  <a:lnTo>
                    <a:pt x="1618576" y="2805328"/>
                  </a:lnTo>
                  <a:lnTo>
                    <a:pt x="1625282" y="2791358"/>
                  </a:lnTo>
                  <a:lnTo>
                    <a:pt x="1627124" y="2787548"/>
                  </a:lnTo>
                  <a:lnTo>
                    <a:pt x="1628343" y="2785008"/>
                  </a:lnTo>
                  <a:lnTo>
                    <a:pt x="1633220" y="2774848"/>
                  </a:lnTo>
                  <a:lnTo>
                    <a:pt x="1629460" y="2760878"/>
                  </a:lnTo>
                  <a:lnTo>
                    <a:pt x="1619618" y="2748178"/>
                  </a:lnTo>
                  <a:lnTo>
                    <a:pt x="1607642" y="2736748"/>
                  </a:lnTo>
                  <a:lnTo>
                    <a:pt x="1597482" y="2725318"/>
                  </a:lnTo>
                  <a:lnTo>
                    <a:pt x="1581594" y="2701188"/>
                  </a:lnTo>
                  <a:lnTo>
                    <a:pt x="1574965" y="2689187"/>
                  </a:lnTo>
                  <a:lnTo>
                    <a:pt x="1574965" y="2749448"/>
                  </a:lnTo>
                  <a:lnTo>
                    <a:pt x="1559496" y="2785008"/>
                  </a:lnTo>
                  <a:lnTo>
                    <a:pt x="1530375" y="2783738"/>
                  </a:lnTo>
                  <a:lnTo>
                    <a:pt x="1445552" y="2787548"/>
                  </a:lnTo>
                  <a:lnTo>
                    <a:pt x="1439430" y="2736748"/>
                  </a:lnTo>
                  <a:lnTo>
                    <a:pt x="1451000" y="2689758"/>
                  </a:lnTo>
                  <a:lnTo>
                    <a:pt x="1477721" y="2652928"/>
                  </a:lnTo>
                  <a:lnTo>
                    <a:pt x="1517053" y="2631338"/>
                  </a:lnTo>
                  <a:lnTo>
                    <a:pt x="1537741" y="2669438"/>
                  </a:lnTo>
                  <a:lnTo>
                    <a:pt x="1562379" y="2708808"/>
                  </a:lnTo>
                  <a:lnTo>
                    <a:pt x="1574965" y="2749448"/>
                  </a:lnTo>
                  <a:lnTo>
                    <a:pt x="1574965" y="2689187"/>
                  </a:lnTo>
                  <a:lnTo>
                    <a:pt x="1566862" y="2674518"/>
                  </a:lnTo>
                  <a:lnTo>
                    <a:pt x="1554949" y="2647848"/>
                  </a:lnTo>
                  <a:lnTo>
                    <a:pt x="1549273" y="2631338"/>
                  </a:lnTo>
                  <a:lnTo>
                    <a:pt x="1547520" y="2626258"/>
                  </a:lnTo>
                  <a:lnTo>
                    <a:pt x="1584642" y="2618638"/>
                  </a:lnTo>
                  <a:lnTo>
                    <a:pt x="1656892" y="2641498"/>
                  </a:lnTo>
                  <a:lnTo>
                    <a:pt x="1688414" y="2666898"/>
                  </a:lnTo>
                  <a:lnTo>
                    <a:pt x="1714474" y="2699918"/>
                  </a:lnTo>
                  <a:lnTo>
                    <a:pt x="1733257" y="2736748"/>
                  </a:lnTo>
                  <a:lnTo>
                    <a:pt x="1742960" y="2776118"/>
                  </a:lnTo>
                  <a:lnTo>
                    <a:pt x="1742960" y="2696311"/>
                  </a:lnTo>
                  <a:lnTo>
                    <a:pt x="1710867" y="2651658"/>
                  </a:lnTo>
                  <a:lnTo>
                    <a:pt x="1664665" y="2618638"/>
                  </a:lnTo>
                  <a:lnTo>
                    <a:pt x="1616341" y="2600858"/>
                  </a:lnTo>
                  <a:lnTo>
                    <a:pt x="1606181" y="2599588"/>
                  </a:lnTo>
                  <a:lnTo>
                    <a:pt x="1575727" y="2595778"/>
                  </a:lnTo>
                  <a:lnTo>
                    <a:pt x="1530858" y="2599588"/>
                  </a:lnTo>
                  <a:lnTo>
                    <a:pt x="1523466" y="2583078"/>
                  </a:lnTo>
                  <a:lnTo>
                    <a:pt x="1514906" y="2567838"/>
                  </a:lnTo>
                  <a:lnTo>
                    <a:pt x="1511884" y="2561488"/>
                  </a:lnTo>
                  <a:lnTo>
                    <a:pt x="1507045" y="2551328"/>
                  </a:lnTo>
                  <a:lnTo>
                    <a:pt x="1505889" y="2547188"/>
                  </a:lnTo>
                  <a:lnTo>
                    <a:pt x="1505889" y="2607208"/>
                  </a:lnTo>
                  <a:lnTo>
                    <a:pt x="1468970" y="2638958"/>
                  </a:lnTo>
                  <a:lnTo>
                    <a:pt x="1441094" y="2678328"/>
                  </a:lnTo>
                  <a:lnTo>
                    <a:pt x="1422717" y="2727858"/>
                  </a:lnTo>
                  <a:lnTo>
                    <a:pt x="1414284" y="2786278"/>
                  </a:lnTo>
                  <a:lnTo>
                    <a:pt x="1390789" y="2790088"/>
                  </a:lnTo>
                  <a:lnTo>
                    <a:pt x="1362252" y="2791358"/>
                  </a:lnTo>
                  <a:lnTo>
                    <a:pt x="1333715" y="2790088"/>
                  </a:lnTo>
                  <a:lnTo>
                    <a:pt x="1310208" y="2786278"/>
                  </a:lnTo>
                  <a:lnTo>
                    <a:pt x="1314310" y="2751988"/>
                  </a:lnTo>
                  <a:lnTo>
                    <a:pt x="1315974" y="2749448"/>
                  </a:lnTo>
                  <a:lnTo>
                    <a:pt x="1326756" y="2732938"/>
                  </a:lnTo>
                  <a:lnTo>
                    <a:pt x="1332572" y="2724048"/>
                  </a:lnTo>
                  <a:lnTo>
                    <a:pt x="1380998" y="2674518"/>
                  </a:lnTo>
                  <a:lnTo>
                    <a:pt x="1405394" y="2645308"/>
                  </a:lnTo>
                  <a:lnTo>
                    <a:pt x="1429385" y="2617368"/>
                  </a:lnTo>
                  <a:lnTo>
                    <a:pt x="1476743" y="2561488"/>
                  </a:lnTo>
                  <a:lnTo>
                    <a:pt x="1488351" y="2569108"/>
                  </a:lnTo>
                  <a:lnTo>
                    <a:pt x="1495564" y="2580538"/>
                  </a:lnTo>
                  <a:lnTo>
                    <a:pt x="1500657" y="2594508"/>
                  </a:lnTo>
                  <a:lnTo>
                    <a:pt x="1505889" y="2607208"/>
                  </a:lnTo>
                  <a:lnTo>
                    <a:pt x="1505889" y="2547188"/>
                  </a:lnTo>
                  <a:lnTo>
                    <a:pt x="1504213" y="2541168"/>
                  </a:lnTo>
                  <a:lnTo>
                    <a:pt x="1501724" y="2532278"/>
                  </a:lnTo>
                  <a:lnTo>
                    <a:pt x="1508252" y="2524658"/>
                  </a:lnTo>
                  <a:lnTo>
                    <a:pt x="1513700" y="2518308"/>
                  </a:lnTo>
                  <a:lnTo>
                    <a:pt x="1520240" y="2510688"/>
                  </a:lnTo>
                  <a:lnTo>
                    <a:pt x="1546745" y="2495448"/>
                  </a:lnTo>
                  <a:lnTo>
                    <a:pt x="1569491" y="2477668"/>
                  </a:lnTo>
                  <a:lnTo>
                    <a:pt x="1576666" y="2449728"/>
                  </a:lnTo>
                  <a:lnTo>
                    <a:pt x="1561350" y="2425598"/>
                  </a:lnTo>
                  <a:lnTo>
                    <a:pt x="1528826" y="2412898"/>
                  </a:lnTo>
                  <a:lnTo>
                    <a:pt x="1488274" y="2411628"/>
                  </a:lnTo>
                  <a:lnTo>
                    <a:pt x="1448854" y="2421788"/>
                  </a:lnTo>
                  <a:lnTo>
                    <a:pt x="1419745" y="2444648"/>
                  </a:lnTo>
                  <a:lnTo>
                    <a:pt x="1410131" y="2478938"/>
                  </a:lnTo>
                  <a:lnTo>
                    <a:pt x="1433334" y="2484018"/>
                  </a:lnTo>
                  <a:lnTo>
                    <a:pt x="1460360" y="2485288"/>
                  </a:lnTo>
                  <a:lnTo>
                    <a:pt x="1484134" y="2489098"/>
                  </a:lnTo>
                  <a:lnTo>
                    <a:pt x="1497558" y="2504338"/>
                  </a:lnTo>
                  <a:lnTo>
                    <a:pt x="1483880" y="2514498"/>
                  </a:lnTo>
                  <a:lnTo>
                    <a:pt x="1465224" y="2518308"/>
                  </a:lnTo>
                  <a:lnTo>
                    <a:pt x="1455928" y="2517698"/>
                  </a:lnTo>
                  <a:lnTo>
                    <a:pt x="1455928" y="2544978"/>
                  </a:lnTo>
                  <a:lnTo>
                    <a:pt x="1426756" y="2584348"/>
                  </a:lnTo>
                  <a:lnTo>
                    <a:pt x="1395183" y="2621178"/>
                  </a:lnTo>
                  <a:lnTo>
                    <a:pt x="1362786" y="2656738"/>
                  </a:lnTo>
                  <a:lnTo>
                    <a:pt x="1331150" y="2693568"/>
                  </a:lnTo>
                  <a:lnTo>
                    <a:pt x="1301877" y="2732938"/>
                  </a:lnTo>
                  <a:lnTo>
                    <a:pt x="1295869" y="2716428"/>
                  </a:lnTo>
                  <a:lnTo>
                    <a:pt x="1295984" y="2696108"/>
                  </a:lnTo>
                  <a:lnTo>
                    <a:pt x="1300949" y="2678328"/>
                  </a:lnTo>
                  <a:lnTo>
                    <a:pt x="1309522" y="2666898"/>
                  </a:lnTo>
                  <a:lnTo>
                    <a:pt x="1324025" y="2663088"/>
                  </a:lnTo>
                  <a:lnTo>
                    <a:pt x="1338554" y="2663088"/>
                  </a:lnTo>
                  <a:lnTo>
                    <a:pt x="1349311" y="2660548"/>
                  </a:lnTo>
                  <a:lnTo>
                    <a:pt x="1352550" y="2649118"/>
                  </a:lnTo>
                  <a:lnTo>
                    <a:pt x="1339621" y="2641498"/>
                  </a:lnTo>
                  <a:lnTo>
                    <a:pt x="1317231" y="2636418"/>
                  </a:lnTo>
                  <a:lnTo>
                    <a:pt x="1293596" y="2636418"/>
                  </a:lnTo>
                  <a:lnTo>
                    <a:pt x="1276921" y="2640228"/>
                  </a:lnTo>
                  <a:lnTo>
                    <a:pt x="1276718" y="2670708"/>
                  </a:lnTo>
                  <a:lnTo>
                    <a:pt x="1272946" y="2701188"/>
                  </a:lnTo>
                  <a:lnTo>
                    <a:pt x="1265961" y="2729128"/>
                  </a:lnTo>
                  <a:lnTo>
                    <a:pt x="1256080" y="2749448"/>
                  </a:lnTo>
                  <a:lnTo>
                    <a:pt x="1228356" y="2711348"/>
                  </a:lnTo>
                  <a:lnTo>
                    <a:pt x="1201013" y="2673248"/>
                  </a:lnTo>
                  <a:lnTo>
                    <a:pt x="1174610" y="2633878"/>
                  </a:lnTo>
                  <a:lnTo>
                    <a:pt x="1149756" y="2591968"/>
                  </a:lnTo>
                  <a:lnTo>
                    <a:pt x="1127023" y="2550058"/>
                  </a:lnTo>
                  <a:lnTo>
                    <a:pt x="1180719" y="2544978"/>
                  </a:lnTo>
                  <a:lnTo>
                    <a:pt x="1235671" y="2542438"/>
                  </a:lnTo>
                  <a:lnTo>
                    <a:pt x="1291259" y="2541168"/>
                  </a:lnTo>
                  <a:lnTo>
                    <a:pt x="1346898" y="2541168"/>
                  </a:lnTo>
                  <a:lnTo>
                    <a:pt x="1401991" y="2542438"/>
                  </a:lnTo>
                  <a:lnTo>
                    <a:pt x="1455928" y="2544978"/>
                  </a:lnTo>
                  <a:lnTo>
                    <a:pt x="1455928" y="2517698"/>
                  </a:lnTo>
                  <a:lnTo>
                    <a:pt x="1426781" y="2515768"/>
                  </a:lnTo>
                  <a:lnTo>
                    <a:pt x="1276400" y="2523388"/>
                  </a:lnTo>
                  <a:lnTo>
                    <a:pt x="1225473" y="2524658"/>
                  </a:lnTo>
                  <a:lnTo>
                    <a:pt x="1175435" y="2523388"/>
                  </a:lnTo>
                  <a:lnTo>
                    <a:pt x="1127023" y="2520848"/>
                  </a:lnTo>
                  <a:lnTo>
                    <a:pt x="1143000" y="2487828"/>
                  </a:lnTo>
                  <a:lnTo>
                    <a:pt x="1160157" y="2456078"/>
                  </a:lnTo>
                  <a:lnTo>
                    <a:pt x="1176362" y="2423058"/>
                  </a:lnTo>
                  <a:lnTo>
                    <a:pt x="1181976" y="2407818"/>
                  </a:lnTo>
                  <a:lnTo>
                    <a:pt x="1189469" y="2387498"/>
                  </a:lnTo>
                  <a:lnTo>
                    <a:pt x="1216418" y="2374798"/>
                  </a:lnTo>
                  <a:lnTo>
                    <a:pt x="1246809" y="2372258"/>
                  </a:lnTo>
                  <a:lnTo>
                    <a:pt x="1273505" y="2381148"/>
                  </a:lnTo>
                  <a:lnTo>
                    <a:pt x="1289392" y="2404008"/>
                  </a:lnTo>
                  <a:lnTo>
                    <a:pt x="1299108" y="2379878"/>
                  </a:lnTo>
                  <a:lnTo>
                    <a:pt x="1295349" y="2372258"/>
                  </a:lnTo>
                  <a:lnTo>
                    <a:pt x="1289100" y="2359558"/>
                  </a:lnTo>
                  <a:lnTo>
                    <a:pt x="1265720" y="2345588"/>
                  </a:lnTo>
                  <a:lnTo>
                    <a:pt x="1235265" y="2341778"/>
                  </a:lnTo>
                  <a:lnTo>
                    <a:pt x="1206220" y="2357018"/>
                  </a:lnTo>
                  <a:lnTo>
                    <a:pt x="1173187" y="2372258"/>
                  </a:lnTo>
                  <a:lnTo>
                    <a:pt x="1135799" y="2388768"/>
                  </a:lnTo>
                  <a:lnTo>
                    <a:pt x="1093711" y="2407818"/>
                  </a:lnTo>
                  <a:lnTo>
                    <a:pt x="1057910" y="2425598"/>
                  </a:lnTo>
                  <a:lnTo>
                    <a:pt x="1022718" y="2444648"/>
                  </a:lnTo>
                  <a:lnTo>
                    <a:pt x="982814" y="2485288"/>
                  </a:lnTo>
                  <a:lnTo>
                    <a:pt x="992416" y="2504338"/>
                  </a:lnTo>
                  <a:lnTo>
                    <a:pt x="1031265" y="2520848"/>
                  </a:lnTo>
                  <a:lnTo>
                    <a:pt x="1029411" y="2506878"/>
                  </a:lnTo>
                  <a:lnTo>
                    <a:pt x="1022540" y="2497988"/>
                  </a:lnTo>
                  <a:lnTo>
                    <a:pt x="1015860" y="2489098"/>
                  </a:lnTo>
                  <a:lnTo>
                    <a:pt x="1047292" y="2453538"/>
                  </a:lnTo>
                  <a:lnTo>
                    <a:pt x="1082941" y="2431948"/>
                  </a:lnTo>
                  <a:lnTo>
                    <a:pt x="1120863" y="2415438"/>
                  </a:lnTo>
                  <a:lnTo>
                    <a:pt x="1160335" y="2407818"/>
                  </a:lnTo>
                  <a:lnTo>
                    <a:pt x="1136789" y="2454808"/>
                  </a:lnTo>
                  <a:lnTo>
                    <a:pt x="1111542" y="2500528"/>
                  </a:lnTo>
                  <a:lnTo>
                    <a:pt x="1083614" y="2543708"/>
                  </a:lnTo>
                  <a:lnTo>
                    <a:pt x="1052080" y="2583078"/>
                  </a:lnTo>
                  <a:lnTo>
                    <a:pt x="1004125" y="2575458"/>
                  </a:lnTo>
                  <a:lnTo>
                    <a:pt x="960183" y="2576728"/>
                  </a:lnTo>
                  <a:lnTo>
                    <a:pt x="920750" y="2584348"/>
                  </a:lnTo>
                  <a:lnTo>
                    <a:pt x="886269" y="2600858"/>
                  </a:lnTo>
                  <a:lnTo>
                    <a:pt x="834161" y="2651658"/>
                  </a:lnTo>
                  <a:lnTo>
                    <a:pt x="807669" y="2722778"/>
                  </a:lnTo>
                  <a:lnTo>
                    <a:pt x="805218" y="2765958"/>
                  </a:lnTo>
                  <a:lnTo>
                    <a:pt x="810615" y="2811678"/>
                  </a:lnTo>
                  <a:lnTo>
                    <a:pt x="843127" y="2873908"/>
                  </a:lnTo>
                  <a:lnTo>
                    <a:pt x="903439" y="2914548"/>
                  </a:lnTo>
                  <a:lnTo>
                    <a:pt x="940028" y="2927248"/>
                  </a:lnTo>
                  <a:lnTo>
                    <a:pt x="978776" y="2932328"/>
                  </a:lnTo>
                  <a:lnTo>
                    <a:pt x="1018108" y="2933598"/>
                  </a:lnTo>
                  <a:lnTo>
                    <a:pt x="1056424" y="2927248"/>
                  </a:lnTo>
                  <a:lnTo>
                    <a:pt x="1123632" y="2895498"/>
                  </a:lnTo>
                  <a:lnTo>
                    <a:pt x="1167650" y="2838348"/>
                  </a:lnTo>
                  <a:lnTo>
                    <a:pt x="1176985" y="2798978"/>
                  </a:lnTo>
                  <a:lnTo>
                    <a:pt x="1176629" y="2745638"/>
                  </a:lnTo>
                  <a:lnTo>
                    <a:pt x="1164996" y="2698648"/>
                  </a:lnTo>
                  <a:lnTo>
                    <a:pt x="1152093" y="2673718"/>
                  </a:lnTo>
                  <a:lnTo>
                    <a:pt x="1152093" y="2763418"/>
                  </a:lnTo>
                  <a:lnTo>
                    <a:pt x="1147343" y="2800248"/>
                  </a:lnTo>
                  <a:lnTo>
                    <a:pt x="1117917" y="2867558"/>
                  </a:lnTo>
                  <a:lnTo>
                    <a:pt x="1064514" y="2912008"/>
                  </a:lnTo>
                  <a:lnTo>
                    <a:pt x="1029766" y="2922168"/>
                  </a:lnTo>
                  <a:lnTo>
                    <a:pt x="982014" y="2922168"/>
                  </a:lnTo>
                  <a:lnTo>
                    <a:pt x="936675" y="2910738"/>
                  </a:lnTo>
                  <a:lnTo>
                    <a:pt x="896048" y="2891688"/>
                  </a:lnTo>
                  <a:lnTo>
                    <a:pt x="862418" y="2865018"/>
                  </a:lnTo>
                  <a:lnTo>
                    <a:pt x="838085" y="2830728"/>
                  </a:lnTo>
                  <a:lnTo>
                    <a:pt x="825334" y="2792628"/>
                  </a:lnTo>
                  <a:lnTo>
                    <a:pt x="823366" y="2750718"/>
                  </a:lnTo>
                  <a:lnTo>
                    <a:pt x="830656" y="2711348"/>
                  </a:lnTo>
                  <a:lnTo>
                    <a:pt x="846505" y="2675788"/>
                  </a:lnTo>
                  <a:lnTo>
                    <a:pt x="901103" y="2623718"/>
                  </a:lnTo>
                  <a:lnTo>
                    <a:pt x="938441" y="2607208"/>
                  </a:lnTo>
                  <a:lnTo>
                    <a:pt x="981570" y="2599588"/>
                  </a:lnTo>
                  <a:lnTo>
                    <a:pt x="1029766" y="2602128"/>
                  </a:lnTo>
                  <a:lnTo>
                    <a:pt x="1014145" y="2641498"/>
                  </a:lnTo>
                  <a:lnTo>
                    <a:pt x="984631" y="2675788"/>
                  </a:lnTo>
                  <a:lnTo>
                    <a:pt x="954354" y="2711348"/>
                  </a:lnTo>
                  <a:lnTo>
                    <a:pt x="936447" y="2757068"/>
                  </a:lnTo>
                  <a:lnTo>
                    <a:pt x="955001" y="2779928"/>
                  </a:lnTo>
                  <a:lnTo>
                    <a:pt x="980630" y="2779928"/>
                  </a:lnTo>
                  <a:lnTo>
                    <a:pt x="1004163" y="2764688"/>
                  </a:lnTo>
                  <a:lnTo>
                    <a:pt x="1016444" y="2739288"/>
                  </a:lnTo>
                  <a:lnTo>
                    <a:pt x="1011923" y="2703728"/>
                  </a:lnTo>
                  <a:lnTo>
                    <a:pt x="1022553" y="2673248"/>
                  </a:lnTo>
                  <a:lnTo>
                    <a:pt x="1041234" y="2645308"/>
                  </a:lnTo>
                  <a:lnTo>
                    <a:pt x="1060881" y="2619908"/>
                  </a:lnTo>
                  <a:lnTo>
                    <a:pt x="1095730" y="2636418"/>
                  </a:lnTo>
                  <a:lnTo>
                    <a:pt x="1121892" y="2660548"/>
                  </a:lnTo>
                  <a:lnTo>
                    <a:pt x="1139748" y="2692298"/>
                  </a:lnTo>
                  <a:lnTo>
                    <a:pt x="1149692" y="2726588"/>
                  </a:lnTo>
                  <a:lnTo>
                    <a:pt x="1152093" y="2763418"/>
                  </a:lnTo>
                  <a:lnTo>
                    <a:pt x="1152093" y="2673718"/>
                  </a:lnTo>
                  <a:lnTo>
                    <a:pt x="1143965" y="2658008"/>
                  </a:lnTo>
                  <a:lnTo>
                    <a:pt x="1115415" y="2621178"/>
                  </a:lnTo>
                  <a:lnTo>
                    <a:pt x="1114145" y="2619908"/>
                  </a:lnTo>
                  <a:lnTo>
                    <a:pt x="1093889" y="2599588"/>
                  </a:lnTo>
                  <a:lnTo>
                    <a:pt x="1081227" y="2586888"/>
                  </a:lnTo>
                  <a:lnTo>
                    <a:pt x="1088009" y="2583078"/>
                  </a:lnTo>
                  <a:lnTo>
                    <a:pt x="1092034" y="2576728"/>
                  </a:lnTo>
                  <a:lnTo>
                    <a:pt x="1095857" y="2570378"/>
                  </a:lnTo>
                  <a:lnTo>
                    <a:pt x="1102042" y="2566568"/>
                  </a:lnTo>
                  <a:lnTo>
                    <a:pt x="1122159" y="2607208"/>
                  </a:lnTo>
                  <a:lnTo>
                    <a:pt x="1150696" y="2645308"/>
                  </a:lnTo>
                  <a:lnTo>
                    <a:pt x="1181252" y="2682138"/>
                  </a:lnTo>
                  <a:lnTo>
                    <a:pt x="1207414" y="2721508"/>
                  </a:lnTo>
                  <a:lnTo>
                    <a:pt x="1222781" y="2765958"/>
                  </a:lnTo>
                  <a:lnTo>
                    <a:pt x="1222984" y="2786278"/>
                  </a:lnTo>
                  <a:lnTo>
                    <a:pt x="1220889" y="2804058"/>
                  </a:lnTo>
                  <a:lnTo>
                    <a:pt x="1220787" y="2806598"/>
                  </a:lnTo>
                  <a:lnTo>
                    <a:pt x="1221587" y="2825648"/>
                  </a:lnTo>
                  <a:lnTo>
                    <a:pt x="1231099" y="2844698"/>
                  </a:lnTo>
                  <a:lnTo>
                    <a:pt x="1225334" y="2856128"/>
                  </a:lnTo>
                  <a:lnTo>
                    <a:pt x="1217752" y="2866288"/>
                  </a:lnTo>
                  <a:lnTo>
                    <a:pt x="1208176" y="2875178"/>
                  </a:lnTo>
                  <a:lnTo>
                    <a:pt x="1196416" y="2880258"/>
                  </a:lnTo>
                  <a:lnTo>
                    <a:pt x="1182039" y="2881528"/>
                  </a:lnTo>
                  <a:lnTo>
                    <a:pt x="1152753" y="2881528"/>
                  </a:lnTo>
                  <a:lnTo>
                    <a:pt x="1141196" y="2885338"/>
                  </a:lnTo>
                  <a:lnTo>
                    <a:pt x="1135862" y="2890418"/>
                  </a:lnTo>
                  <a:lnTo>
                    <a:pt x="1131608" y="2896768"/>
                  </a:lnTo>
                  <a:lnTo>
                    <a:pt x="1128610" y="2903118"/>
                  </a:lnTo>
                  <a:lnTo>
                    <a:pt x="1127023" y="2912008"/>
                  </a:lnTo>
                  <a:lnTo>
                    <a:pt x="1201966" y="2912008"/>
                  </a:lnTo>
                  <a:lnTo>
                    <a:pt x="1233220" y="2884068"/>
                  </a:lnTo>
                  <a:lnTo>
                    <a:pt x="1254074" y="2867558"/>
                  </a:lnTo>
                  <a:lnTo>
                    <a:pt x="1270736" y="2854858"/>
                  </a:lnTo>
                  <a:lnTo>
                    <a:pt x="1289392" y="2840888"/>
                  </a:lnTo>
                  <a:lnTo>
                    <a:pt x="1299476" y="2830728"/>
                  </a:lnTo>
                  <a:lnTo>
                    <a:pt x="1306842" y="2819298"/>
                  </a:lnTo>
                  <a:lnTo>
                    <a:pt x="1314843" y="2810408"/>
                  </a:lnTo>
                  <a:lnTo>
                    <a:pt x="1326870" y="2807868"/>
                  </a:lnTo>
                  <a:lnTo>
                    <a:pt x="1350556" y="2809138"/>
                  </a:lnTo>
                  <a:lnTo>
                    <a:pt x="1371892" y="2807868"/>
                  </a:lnTo>
                  <a:lnTo>
                    <a:pt x="1393240" y="2806598"/>
                  </a:lnTo>
                  <a:lnTo>
                    <a:pt x="1416392" y="2806598"/>
                  </a:lnTo>
                  <a:lnTo>
                    <a:pt x="1438694" y="2843428"/>
                  </a:lnTo>
                  <a:lnTo>
                    <a:pt x="1466608" y="2878988"/>
                  </a:lnTo>
                  <a:lnTo>
                    <a:pt x="1500365" y="2909468"/>
                  </a:lnTo>
                  <a:lnTo>
                    <a:pt x="1540205" y="2931058"/>
                  </a:lnTo>
                  <a:lnTo>
                    <a:pt x="1586369" y="2942488"/>
                  </a:lnTo>
                  <a:lnTo>
                    <a:pt x="1639112" y="2941218"/>
                  </a:lnTo>
                  <a:lnTo>
                    <a:pt x="1676628" y="2929788"/>
                  </a:lnTo>
                  <a:lnTo>
                    <a:pt x="1690839" y="2922168"/>
                  </a:lnTo>
                  <a:lnTo>
                    <a:pt x="1707426" y="2913278"/>
                  </a:lnTo>
                  <a:lnTo>
                    <a:pt x="1731657" y="2891688"/>
                  </a:lnTo>
                  <a:lnTo>
                    <a:pt x="1749526" y="2865018"/>
                  </a:lnTo>
                  <a:lnTo>
                    <a:pt x="1761185" y="2835808"/>
                  </a:lnTo>
                  <a:lnTo>
                    <a:pt x="1766824" y="2804058"/>
                  </a:lnTo>
                  <a:close/>
                </a:path>
                <a:path extrusionOk="0" h="3027045" w="2703195">
                  <a:moveTo>
                    <a:pt x="2702966" y="198793"/>
                  </a:moveTo>
                  <a:lnTo>
                    <a:pt x="2686723" y="164884"/>
                  </a:lnTo>
                  <a:lnTo>
                    <a:pt x="2680703" y="160426"/>
                  </a:lnTo>
                  <a:lnTo>
                    <a:pt x="2680703" y="228396"/>
                  </a:lnTo>
                  <a:lnTo>
                    <a:pt x="2675077" y="261264"/>
                  </a:lnTo>
                  <a:lnTo>
                    <a:pt x="2661628" y="285610"/>
                  </a:lnTo>
                  <a:lnTo>
                    <a:pt x="2632633" y="301256"/>
                  </a:lnTo>
                  <a:lnTo>
                    <a:pt x="2595740" y="305219"/>
                  </a:lnTo>
                  <a:lnTo>
                    <a:pt x="2555633" y="304546"/>
                  </a:lnTo>
                  <a:lnTo>
                    <a:pt x="2516949" y="306273"/>
                  </a:lnTo>
                  <a:lnTo>
                    <a:pt x="2551773" y="323519"/>
                  </a:lnTo>
                  <a:lnTo>
                    <a:pt x="2590596" y="341376"/>
                  </a:lnTo>
                  <a:lnTo>
                    <a:pt x="2623604" y="365455"/>
                  </a:lnTo>
                  <a:lnTo>
                    <a:pt x="2640965" y="401358"/>
                  </a:lnTo>
                  <a:lnTo>
                    <a:pt x="2641485" y="420281"/>
                  </a:lnTo>
                  <a:lnTo>
                    <a:pt x="2637599" y="438886"/>
                  </a:lnTo>
                  <a:lnTo>
                    <a:pt x="2629192" y="456298"/>
                  </a:lnTo>
                  <a:lnTo>
                    <a:pt x="2616162" y="471639"/>
                  </a:lnTo>
                  <a:lnTo>
                    <a:pt x="2570010" y="477367"/>
                  </a:lnTo>
                  <a:lnTo>
                    <a:pt x="2530906" y="468884"/>
                  </a:lnTo>
                  <a:lnTo>
                    <a:pt x="2499283" y="450418"/>
                  </a:lnTo>
                  <a:lnTo>
                    <a:pt x="2475598" y="426161"/>
                  </a:lnTo>
                  <a:lnTo>
                    <a:pt x="2475801" y="456298"/>
                  </a:lnTo>
                  <a:lnTo>
                    <a:pt x="2478341" y="479894"/>
                  </a:lnTo>
                  <a:lnTo>
                    <a:pt x="2478468" y="485368"/>
                  </a:lnTo>
                  <a:lnTo>
                    <a:pt x="2477808" y="505752"/>
                  </a:lnTo>
                  <a:lnTo>
                    <a:pt x="2467343" y="529513"/>
                  </a:lnTo>
                  <a:lnTo>
                    <a:pt x="2440394" y="552335"/>
                  </a:lnTo>
                  <a:lnTo>
                    <a:pt x="2407361" y="559282"/>
                  </a:lnTo>
                  <a:lnTo>
                    <a:pt x="2372626" y="553034"/>
                  </a:lnTo>
                  <a:lnTo>
                    <a:pt x="2340584" y="536282"/>
                  </a:lnTo>
                  <a:lnTo>
                    <a:pt x="2315603" y="511721"/>
                  </a:lnTo>
                  <a:lnTo>
                    <a:pt x="2302052" y="482003"/>
                  </a:lnTo>
                  <a:lnTo>
                    <a:pt x="2302497" y="475767"/>
                  </a:lnTo>
                  <a:lnTo>
                    <a:pt x="2302878" y="470420"/>
                  </a:lnTo>
                  <a:lnTo>
                    <a:pt x="2304326" y="449846"/>
                  </a:lnTo>
                  <a:lnTo>
                    <a:pt x="2326792" y="417893"/>
                  </a:lnTo>
                  <a:lnTo>
                    <a:pt x="2307488" y="423799"/>
                  </a:lnTo>
                  <a:lnTo>
                    <a:pt x="2290292" y="438353"/>
                  </a:lnTo>
                  <a:lnTo>
                    <a:pt x="2271712" y="455079"/>
                  </a:lnTo>
                  <a:lnTo>
                    <a:pt x="2248255" y="467499"/>
                  </a:lnTo>
                  <a:lnTo>
                    <a:pt x="2207222" y="470420"/>
                  </a:lnTo>
                  <a:lnTo>
                    <a:pt x="2168296" y="457847"/>
                  </a:lnTo>
                  <a:lnTo>
                    <a:pt x="2138349" y="433565"/>
                  </a:lnTo>
                  <a:lnTo>
                    <a:pt x="2124240" y="401358"/>
                  </a:lnTo>
                  <a:lnTo>
                    <a:pt x="2130818" y="364045"/>
                  </a:lnTo>
                  <a:lnTo>
                    <a:pt x="2155850" y="334010"/>
                  </a:lnTo>
                  <a:lnTo>
                    <a:pt x="2194014" y="315950"/>
                  </a:lnTo>
                  <a:lnTo>
                    <a:pt x="2239975" y="314553"/>
                  </a:lnTo>
                  <a:lnTo>
                    <a:pt x="2201786" y="294449"/>
                  </a:lnTo>
                  <a:lnTo>
                    <a:pt x="2159406" y="280517"/>
                  </a:lnTo>
                  <a:lnTo>
                    <a:pt x="2125281" y="259842"/>
                  </a:lnTo>
                  <a:lnTo>
                    <a:pt x="2111832" y="219468"/>
                  </a:lnTo>
                  <a:lnTo>
                    <a:pt x="2125472" y="180378"/>
                  </a:lnTo>
                  <a:lnTo>
                    <a:pt x="2158288" y="157480"/>
                  </a:lnTo>
                  <a:lnTo>
                    <a:pt x="2200821" y="151244"/>
                  </a:lnTo>
                  <a:lnTo>
                    <a:pt x="2243607" y="162102"/>
                  </a:lnTo>
                  <a:lnTo>
                    <a:pt x="2277186" y="190538"/>
                  </a:lnTo>
                  <a:lnTo>
                    <a:pt x="2284095" y="162902"/>
                  </a:lnTo>
                  <a:lnTo>
                    <a:pt x="2283752" y="151244"/>
                  </a:lnTo>
                  <a:lnTo>
                    <a:pt x="2283701" y="149199"/>
                  </a:lnTo>
                  <a:lnTo>
                    <a:pt x="2283269" y="134404"/>
                  </a:lnTo>
                  <a:lnTo>
                    <a:pt x="2285454" y="78930"/>
                  </a:lnTo>
                  <a:lnTo>
                    <a:pt x="2306282" y="45491"/>
                  </a:lnTo>
                  <a:lnTo>
                    <a:pt x="2377490" y="18999"/>
                  </a:lnTo>
                  <a:lnTo>
                    <a:pt x="2421864" y="21043"/>
                  </a:lnTo>
                  <a:lnTo>
                    <a:pt x="2454884" y="49022"/>
                  </a:lnTo>
                  <a:lnTo>
                    <a:pt x="2473795" y="91313"/>
                  </a:lnTo>
                  <a:lnTo>
                    <a:pt x="2479154" y="142887"/>
                  </a:lnTo>
                  <a:lnTo>
                    <a:pt x="2471483" y="198793"/>
                  </a:lnTo>
                  <a:lnTo>
                    <a:pt x="2494610" y="190258"/>
                  </a:lnTo>
                  <a:lnTo>
                    <a:pt x="2519921" y="174091"/>
                  </a:lnTo>
                  <a:lnTo>
                    <a:pt x="2548915" y="157886"/>
                  </a:lnTo>
                  <a:lnTo>
                    <a:pt x="2550541" y="157467"/>
                  </a:lnTo>
                  <a:lnTo>
                    <a:pt x="2583078" y="149199"/>
                  </a:lnTo>
                  <a:lnTo>
                    <a:pt x="2604516" y="149199"/>
                  </a:lnTo>
                  <a:lnTo>
                    <a:pt x="2649499" y="158750"/>
                  </a:lnTo>
                  <a:lnTo>
                    <a:pt x="2677833" y="195199"/>
                  </a:lnTo>
                  <a:lnTo>
                    <a:pt x="2680703" y="228396"/>
                  </a:lnTo>
                  <a:lnTo>
                    <a:pt x="2680703" y="160426"/>
                  </a:lnTo>
                  <a:lnTo>
                    <a:pt x="2665539" y="149186"/>
                  </a:lnTo>
                  <a:lnTo>
                    <a:pt x="2657017" y="142887"/>
                  </a:lnTo>
                  <a:lnTo>
                    <a:pt x="2618689" y="131978"/>
                  </a:lnTo>
                  <a:lnTo>
                    <a:pt x="2576576" y="131330"/>
                  </a:lnTo>
                  <a:lnTo>
                    <a:pt x="2535542" y="140106"/>
                  </a:lnTo>
                  <a:lnTo>
                    <a:pt x="2500414" y="157467"/>
                  </a:lnTo>
                  <a:lnTo>
                    <a:pt x="2496959" y="134747"/>
                  </a:lnTo>
                  <a:lnTo>
                    <a:pt x="2497061" y="113271"/>
                  </a:lnTo>
                  <a:lnTo>
                    <a:pt x="2497823" y="93230"/>
                  </a:lnTo>
                  <a:lnTo>
                    <a:pt x="2496274" y="74790"/>
                  </a:lnTo>
                  <a:lnTo>
                    <a:pt x="2462834" y="21831"/>
                  </a:lnTo>
                  <a:lnTo>
                    <a:pt x="2403729" y="0"/>
                  </a:lnTo>
                  <a:lnTo>
                    <a:pt x="2370404" y="342"/>
                  </a:lnTo>
                  <a:lnTo>
                    <a:pt x="2307869" y="22682"/>
                  </a:lnTo>
                  <a:lnTo>
                    <a:pt x="2266429" y="72758"/>
                  </a:lnTo>
                  <a:lnTo>
                    <a:pt x="2259469" y="107772"/>
                  </a:lnTo>
                  <a:lnTo>
                    <a:pt x="2264778" y="149199"/>
                  </a:lnTo>
                  <a:lnTo>
                    <a:pt x="2228088" y="131584"/>
                  </a:lnTo>
                  <a:lnTo>
                    <a:pt x="2187359" y="130810"/>
                  </a:lnTo>
                  <a:lnTo>
                    <a:pt x="2148027" y="143383"/>
                  </a:lnTo>
                  <a:lnTo>
                    <a:pt x="2115528" y="165836"/>
                  </a:lnTo>
                  <a:lnTo>
                    <a:pt x="2095296" y="194678"/>
                  </a:lnTo>
                  <a:lnTo>
                    <a:pt x="2095500" y="239941"/>
                  </a:lnTo>
                  <a:lnTo>
                    <a:pt x="2110613" y="270306"/>
                  </a:lnTo>
                  <a:lnTo>
                    <a:pt x="2135619" y="290766"/>
                  </a:lnTo>
                  <a:lnTo>
                    <a:pt x="2165566" y="306273"/>
                  </a:lnTo>
                  <a:lnTo>
                    <a:pt x="2131999" y="329247"/>
                  </a:lnTo>
                  <a:lnTo>
                    <a:pt x="2113216" y="356768"/>
                  </a:lnTo>
                  <a:lnTo>
                    <a:pt x="2107425" y="386638"/>
                  </a:lnTo>
                  <a:lnTo>
                    <a:pt x="2112873" y="416636"/>
                  </a:lnTo>
                  <a:lnTo>
                    <a:pt x="2127758" y="444563"/>
                  </a:lnTo>
                  <a:lnTo>
                    <a:pt x="2150300" y="468210"/>
                  </a:lnTo>
                  <a:lnTo>
                    <a:pt x="2178710" y="485368"/>
                  </a:lnTo>
                  <a:lnTo>
                    <a:pt x="2211197" y="493814"/>
                  </a:lnTo>
                  <a:lnTo>
                    <a:pt x="2246007" y="491350"/>
                  </a:lnTo>
                  <a:lnTo>
                    <a:pt x="2281326" y="475767"/>
                  </a:lnTo>
                  <a:lnTo>
                    <a:pt x="2287841" y="508469"/>
                  </a:lnTo>
                  <a:lnTo>
                    <a:pt x="2304885" y="535279"/>
                  </a:lnTo>
                  <a:lnTo>
                    <a:pt x="2329802" y="555726"/>
                  </a:lnTo>
                  <a:lnTo>
                    <a:pt x="2359914" y="569328"/>
                  </a:lnTo>
                  <a:lnTo>
                    <a:pt x="2392565" y="575589"/>
                  </a:lnTo>
                  <a:lnTo>
                    <a:pt x="2425077" y="574027"/>
                  </a:lnTo>
                  <a:lnTo>
                    <a:pt x="2461145" y="559282"/>
                  </a:lnTo>
                  <a:lnTo>
                    <a:pt x="2495131" y="517588"/>
                  </a:lnTo>
                  <a:lnTo>
                    <a:pt x="2500414" y="479894"/>
                  </a:lnTo>
                  <a:lnTo>
                    <a:pt x="2541651" y="493966"/>
                  </a:lnTo>
                  <a:lnTo>
                    <a:pt x="2580932" y="495211"/>
                  </a:lnTo>
                  <a:lnTo>
                    <a:pt x="2615539" y="485203"/>
                  </a:lnTo>
                  <a:lnTo>
                    <a:pt x="2622880" y="479894"/>
                  </a:lnTo>
                  <a:lnTo>
                    <a:pt x="2626385" y="477367"/>
                  </a:lnTo>
                  <a:lnTo>
                    <a:pt x="2642781" y="465531"/>
                  </a:lnTo>
                  <a:lnTo>
                    <a:pt x="2659964" y="437743"/>
                  </a:lnTo>
                  <a:lnTo>
                    <a:pt x="2664396" y="403428"/>
                  </a:lnTo>
                  <a:lnTo>
                    <a:pt x="2653360" y="364159"/>
                  </a:lnTo>
                  <a:lnTo>
                    <a:pt x="2644343" y="352755"/>
                  </a:lnTo>
                  <a:lnTo>
                    <a:pt x="2632379" y="343230"/>
                  </a:lnTo>
                  <a:lnTo>
                    <a:pt x="2621610" y="333844"/>
                  </a:lnTo>
                  <a:lnTo>
                    <a:pt x="2616162" y="322821"/>
                  </a:lnTo>
                  <a:lnTo>
                    <a:pt x="2657678" y="311645"/>
                  </a:lnTo>
                  <a:lnTo>
                    <a:pt x="2664307" y="305219"/>
                  </a:lnTo>
                  <a:lnTo>
                    <a:pt x="2684449" y="285699"/>
                  </a:lnTo>
                  <a:lnTo>
                    <a:pt x="2698775" y="247319"/>
                  </a:lnTo>
                  <a:lnTo>
                    <a:pt x="2702966" y="198793"/>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0" name="Google Shape;1420;p23"/>
            <p:cNvPicPr preferRelativeResize="0"/>
            <p:nvPr/>
          </p:nvPicPr>
          <p:blipFill rotWithShape="1">
            <a:blip r:embed="rId11">
              <a:alphaModFix/>
            </a:blip>
            <a:srcRect b="0" l="0" r="0" t="0"/>
            <a:stretch/>
          </p:blipFill>
          <p:spPr>
            <a:xfrm>
              <a:off x="7247692" y="2657691"/>
              <a:ext cx="217112" cy="202791"/>
            </a:xfrm>
            <a:prstGeom prst="rect">
              <a:avLst/>
            </a:prstGeom>
            <a:noFill/>
            <a:ln>
              <a:noFill/>
            </a:ln>
          </p:spPr>
        </p:pic>
        <p:sp>
          <p:nvSpPr>
            <p:cNvPr id="1421" name="Google Shape;1421;p23"/>
            <p:cNvSpPr/>
            <p:nvPr/>
          </p:nvSpPr>
          <p:spPr>
            <a:xfrm>
              <a:off x="3654996" y="2485783"/>
              <a:ext cx="2798445" cy="2871470"/>
            </a:xfrm>
            <a:custGeom>
              <a:rect b="b" l="l" r="r" t="t"/>
              <a:pathLst>
                <a:path extrusionOk="0" h="2871470" w="2798445">
                  <a:moveTo>
                    <a:pt x="125666" y="2627884"/>
                  </a:moveTo>
                  <a:lnTo>
                    <a:pt x="93218" y="2636266"/>
                  </a:lnTo>
                  <a:lnTo>
                    <a:pt x="26504" y="2651849"/>
                  </a:lnTo>
                  <a:lnTo>
                    <a:pt x="0" y="2659291"/>
                  </a:lnTo>
                  <a:lnTo>
                    <a:pt x="36842" y="2656852"/>
                  </a:lnTo>
                  <a:lnTo>
                    <a:pt x="70904" y="2651658"/>
                  </a:lnTo>
                  <a:lnTo>
                    <a:pt x="100939" y="2642412"/>
                  </a:lnTo>
                  <a:lnTo>
                    <a:pt x="125666" y="2627884"/>
                  </a:lnTo>
                  <a:close/>
                </a:path>
                <a:path extrusionOk="0" h="2871470" w="2798445">
                  <a:moveTo>
                    <a:pt x="125679" y="2549334"/>
                  </a:moveTo>
                  <a:lnTo>
                    <a:pt x="113550" y="2545753"/>
                  </a:lnTo>
                  <a:lnTo>
                    <a:pt x="103619" y="2539974"/>
                  </a:lnTo>
                  <a:lnTo>
                    <a:pt x="92938" y="2534945"/>
                  </a:lnTo>
                  <a:lnTo>
                    <a:pt x="78549" y="2533624"/>
                  </a:lnTo>
                  <a:lnTo>
                    <a:pt x="87020" y="2543695"/>
                  </a:lnTo>
                  <a:lnTo>
                    <a:pt x="101739" y="2551239"/>
                  </a:lnTo>
                  <a:lnTo>
                    <a:pt x="116649" y="2553893"/>
                  </a:lnTo>
                  <a:lnTo>
                    <a:pt x="125679" y="2549334"/>
                  </a:lnTo>
                  <a:close/>
                </a:path>
                <a:path extrusionOk="0" h="2871470" w="2798445">
                  <a:moveTo>
                    <a:pt x="133527" y="2671076"/>
                  </a:moveTo>
                  <a:lnTo>
                    <a:pt x="109562" y="2685529"/>
                  </a:lnTo>
                  <a:lnTo>
                    <a:pt x="84709" y="2701772"/>
                  </a:lnTo>
                  <a:lnTo>
                    <a:pt x="63639" y="2719362"/>
                  </a:lnTo>
                  <a:lnTo>
                    <a:pt x="51054" y="2737840"/>
                  </a:lnTo>
                  <a:lnTo>
                    <a:pt x="71805" y="2721292"/>
                  </a:lnTo>
                  <a:lnTo>
                    <a:pt x="94386" y="2706560"/>
                  </a:lnTo>
                  <a:lnTo>
                    <a:pt x="115925" y="2690774"/>
                  </a:lnTo>
                  <a:lnTo>
                    <a:pt x="133527" y="2671076"/>
                  </a:lnTo>
                  <a:close/>
                </a:path>
                <a:path extrusionOk="0" h="2871470" w="2798445">
                  <a:moveTo>
                    <a:pt x="196354" y="2470797"/>
                  </a:moveTo>
                  <a:lnTo>
                    <a:pt x="176695" y="2444318"/>
                  </a:lnTo>
                  <a:lnTo>
                    <a:pt x="151980" y="2422893"/>
                  </a:lnTo>
                  <a:lnTo>
                    <a:pt x="122948" y="2405773"/>
                  </a:lnTo>
                  <a:lnTo>
                    <a:pt x="90322" y="2392248"/>
                  </a:lnTo>
                  <a:lnTo>
                    <a:pt x="90690" y="2398420"/>
                  </a:lnTo>
                  <a:lnTo>
                    <a:pt x="89789" y="2405862"/>
                  </a:lnTo>
                  <a:lnTo>
                    <a:pt x="98171" y="2404033"/>
                  </a:lnTo>
                  <a:lnTo>
                    <a:pt x="125158" y="2418296"/>
                  </a:lnTo>
                  <a:lnTo>
                    <a:pt x="151028" y="2433663"/>
                  </a:lnTo>
                  <a:lnTo>
                    <a:pt x="175018" y="2450896"/>
                  </a:lnTo>
                  <a:lnTo>
                    <a:pt x="196354" y="2470797"/>
                  </a:lnTo>
                  <a:close/>
                </a:path>
                <a:path extrusionOk="0" h="2871470" w="2798445">
                  <a:moveTo>
                    <a:pt x="231698" y="2427592"/>
                  </a:moveTo>
                  <a:lnTo>
                    <a:pt x="220383" y="2390800"/>
                  </a:lnTo>
                  <a:lnTo>
                    <a:pt x="208292" y="2354783"/>
                  </a:lnTo>
                  <a:lnTo>
                    <a:pt x="193179" y="2321788"/>
                  </a:lnTo>
                  <a:lnTo>
                    <a:pt x="172796" y="2294077"/>
                  </a:lnTo>
                  <a:lnTo>
                    <a:pt x="184937" y="2330031"/>
                  </a:lnTo>
                  <a:lnTo>
                    <a:pt x="199872" y="2363203"/>
                  </a:lnTo>
                  <a:lnTo>
                    <a:pt x="215988" y="2395194"/>
                  </a:lnTo>
                  <a:lnTo>
                    <a:pt x="231698" y="2427592"/>
                  </a:lnTo>
                  <a:close/>
                </a:path>
                <a:path extrusionOk="0" h="2871470" w="2798445">
                  <a:moveTo>
                    <a:pt x="330492" y="2326843"/>
                  </a:moveTo>
                  <a:lnTo>
                    <a:pt x="329196" y="2313406"/>
                  </a:lnTo>
                  <a:lnTo>
                    <a:pt x="322021" y="2305850"/>
                  </a:lnTo>
                  <a:lnTo>
                    <a:pt x="318046" y="2318943"/>
                  </a:lnTo>
                  <a:lnTo>
                    <a:pt x="318808" y="2333828"/>
                  </a:lnTo>
                  <a:lnTo>
                    <a:pt x="323151" y="2347480"/>
                  </a:lnTo>
                  <a:lnTo>
                    <a:pt x="329882" y="2356904"/>
                  </a:lnTo>
                  <a:lnTo>
                    <a:pt x="329514" y="2342540"/>
                  </a:lnTo>
                  <a:lnTo>
                    <a:pt x="330492" y="2326843"/>
                  </a:lnTo>
                  <a:close/>
                </a:path>
                <a:path extrusionOk="0" h="2871470" w="2798445">
                  <a:moveTo>
                    <a:pt x="421043" y="2333180"/>
                  </a:moveTo>
                  <a:lnTo>
                    <a:pt x="419049" y="2299360"/>
                  </a:lnTo>
                  <a:lnTo>
                    <a:pt x="416661" y="2265845"/>
                  </a:lnTo>
                  <a:lnTo>
                    <a:pt x="420204" y="2235174"/>
                  </a:lnTo>
                  <a:lnTo>
                    <a:pt x="415188" y="2234946"/>
                  </a:lnTo>
                  <a:lnTo>
                    <a:pt x="414769" y="2230132"/>
                  </a:lnTo>
                  <a:lnTo>
                    <a:pt x="408432" y="2231237"/>
                  </a:lnTo>
                  <a:lnTo>
                    <a:pt x="407606" y="2261285"/>
                  </a:lnTo>
                  <a:lnTo>
                    <a:pt x="408787" y="2296693"/>
                  </a:lnTo>
                  <a:lnTo>
                    <a:pt x="411759" y="2332761"/>
                  </a:lnTo>
                  <a:lnTo>
                    <a:pt x="416280" y="2364765"/>
                  </a:lnTo>
                  <a:lnTo>
                    <a:pt x="421043" y="2333180"/>
                  </a:lnTo>
                  <a:close/>
                </a:path>
                <a:path extrusionOk="0" h="2871470" w="2798445">
                  <a:moveTo>
                    <a:pt x="502678" y="2231237"/>
                  </a:moveTo>
                  <a:lnTo>
                    <a:pt x="490893" y="2231237"/>
                  </a:lnTo>
                  <a:lnTo>
                    <a:pt x="483323" y="2262936"/>
                  </a:lnTo>
                  <a:lnTo>
                    <a:pt x="476567" y="2295448"/>
                  </a:lnTo>
                  <a:lnTo>
                    <a:pt x="471081" y="2329230"/>
                  </a:lnTo>
                  <a:lnTo>
                    <a:pt x="467334" y="2364765"/>
                  </a:lnTo>
                  <a:lnTo>
                    <a:pt x="479717" y="2334920"/>
                  </a:lnTo>
                  <a:lnTo>
                    <a:pt x="487121" y="2300122"/>
                  </a:lnTo>
                  <a:lnTo>
                    <a:pt x="493483" y="2264257"/>
                  </a:lnTo>
                  <a:lnTo>
                    <a:pt x="502678" y="2231237"/>
                  </a:lnTo>
                  <a:close/>
                </a:path>
                <a:path extrusionOk="0" h="2871470" w="2798445">
                  <a:moveTo>
                    <a:pt x="587298" y="2355672"/>
                  </a:moveTo>
                  <a:lnTo>
                    <a:pt x="581228" y="2345118"/>
                  </a:lnTo>
                  <a:lnTo>
                    <a:pt x="577049" y="2357793"/>
                  </a:lnTo>
                  <a:lnTo>
                    <a:pt x="570725" y="2370950"/>
                  </a:lnTo>
                  <a:lnTo>
                    <a:pt x="566712" y="2383955"/>
                  </a:lnTo>
                  <a:lnTo>
                    <a:pt x="569442" y="2396185"/>
                  </a:lnTo>
                  <a:lnTo>
                    <a:pt x="573773" y="2381961"/>
                  </a:lnTo>
                  <a:lnTo>
                    <a:pt x="582269" y="2368207"/>
                  </a:lnTo>
                  <a:lnTo>
                    <a:pt x="587298" y="2355672"/>
                  </a:lnTo>
                  <a:close/>
                </a:path>
                <a:path extrusionOk="0" h="2871470" w="2798445">
                  <a:moveTo>
                    <a:pt x="660209" y="2646502"/>
                  </a:moveTo>
                  <a:lnTo>
                    <a:pt x="658012" y="2607640"/>
                  </a:lnTo>
                  <a:lnTo>
                    <a:pt x="649490" y="2570619"/>
                  </a:lnTo>
                  <a:lnTo>
                    <a:pt x="645756" y="2561628"/>
                  </a:lnTo>
                  <a:lnTo>
                    <a:pt x="645756" y="2618321"/>
                  </a:lnTo>
                  <a:lnTo>
                    <a:pt x="644017" y="2672194"/>
                  </a:lnTo>
                  <a:lnTo>
                    <a:pt x="631875" y="2725280"/>
                  </a:lnTo>
                  <a:lnTo>
                    <a:pt x="608711" y="2773184"/>
                  </a:lnTo>
                  <a:lnTo>
                    <a:pt x="581380" y="2804922"/>
                  </a:lnTo>
                  <a:lnTo>
                    <a:pt x="547649" y="2828594"/>
                  </a:lnTo>
                  <a:lnTo>
                    <a:pt x="509054" y="2844558"/>
                  </a:lnTo>
                  <a:lnTo>
                    <a:pt x="467106" y="2853118"/>
                  </a:lnTo>
                  <a:lnTo>
                    <a:pt x="423354" y="2854604"/>
                  </a:lnTo>
                  <a:lnTo>
                    <a:pt x="379310" y="2849372"/>
                  </a:lnTo>
                  <a:lnTo>
                    <a:pt x="336499" y="2837751"/>
                  </a:lnTo>
                  <a:lnTo>
                    <a:pt x="296443" y="2820047"/>
                  </a:lnTo>
                  <a:lnTo>
                    <a:pt x="260692" y="2796629"/>
                  </a:lnTo>
                  <a:lnTo>
                    <a:pt x="230746" y="2767800"/>
                  </a:lnTo>
                  <a:lnTo>
                    <a:pt x="208140" y="2733916"/>
                  </a:lnTo>
                  <a:lnTo>
                    <a:pt x="192900" y="2691219"/>
                  </a:lnTo>
                  <a:lnTo>
                    <a:pt x="187071" y="2645130"/>
                  </a:lnTo>
                  <a:lnTo>
                    <a:pt x="189826" y="2597886"/>
                  </a:lnTo>
                  <a:lnTo>
                    <a:pt x="200291" y="2551773"/>
                  </a:lnTo>
                  <a:lnTo>
                    <a:pt x="217627" y="2509037"/>
                  </a:lnTo>
                  <a:lnTo>
                    <a:pt x="240995" y="2471940"/>
                  </a:lnTo>
                  <a:lnTo>
                    <a:pt x="269532" y="2442730"/>
                  </a:lnTo>
                  <a:lnTo>
                    <a:pt x="346468" y="2412073"/>
                  </a:lnTo>
                  <a:lnTo>
                    <a:pt x="392620" y="2409063"/>
                  </a:lnTo>
                  <a:lnTo>
                    <a:pt x="439216" y="2413838"/>
                  </a:lnTo>
                  <a:lnTo>
                    <a:pt x="484581" y="2425573"/>
                  </a:lnTo>
                  <a:lnTo>
                    <a:pt x="527050" y="2443454"/>
                  </a:lnTo>
                  <a:lnTo>
                    <a:pt x="564959" y="2466657"/>
                  </a:lnTo>
                  <a:lnTo>
                    <a:pt x="596671" y="2494369"/>
                  </a:lnTo>
                  <a:lnTo>
                    <a:pt x="620496" y="2525776"/>
                  </a:lnTo>
                  <a:lnTo>
                    <a:pt x="637705" y="2568054"/>
                  </a:lnTo>
                  <a:lnTo>
                    <a:pt x="645756" y="2618321"/>
                  </a:lnTo>
                  <a:lnTo>
                    <a:pt x="645756" y="2561628"/>
                  </a:lnTo>
                  <a:lnTo>
                    <a:pt x="615276" y="2504021"/>
                  </a:lnTo>
                  <a:lnTo>
                    <a:pt x="561086" y="2450592"/>
                  </a:lnTo>
                  <a:lnTo>
                    <a:pt x="527608" y="2430018"/>
                  </a:lnTo>
                  <a:lnTo>
                    <a:pt x="490474" y="2414181"/>
                  </a:lnTo>
                  <a:lnTo>
                    <a:pt x="450126" y="2403576"/>
                  </a:lnTo>
                  <a:lnTo>
                    <a:pt x="406996" y="2398674"/>
                  </a:lnTo>
                  <a:lnTo>
                    <a:pt x="361530" y="2399982"/>
                  </a:lnTo>
                  <a:lnTo>
                    <a:pt x="314172" y="2407958"/>
                  </a:lnTo>
                  <a:lnTo>
                    <a:pt x="274154" y="2426525"/>
                  </a:lnTo>
                  <a:lnTo>
                    <a:pt x="238937" y="2457958"/>
                  </a:lnTo>
                  <a:lnTo>
                    <a:pt x="209981" y="2495816"/>
                  </a:lnTo>
                  <a:lnTo>
                    <a:pt x="188760" y="2533662"/>
                  </a:lnTo>
                  <a:lnTo>
                    <a:pt x="168871" y="2623845"/>
                  </a:lnTo>
                  <a:lnTo>
                    <a:pt x="174332" y="2678963"/>
                  </a:lnTo>
                  <a:lnTo>
                    <a:pt x="188836" y="2727185"/>
                  </a:lnTo>
                  <a:lnTo>
                    <a:pt x="208140" y="2765323"/>
                  </a:lnTo>
                  <a:lnTo>
                    <a:pt x="234746" y="2798330"/>
                  </a:lnTo>
                  <a:lnTo>
                    <a:pt x="268135" y="2825508"/>
                  </a:lnTo>
                  <a:lnTo>
                    <a:pt x="306806" y="2846616"/>
                  </a:lnTo>
                  <a:lnTo>
                    <a:pt x="349237" y="2861424"/>
                  </a:lnTo>
                  <a:lnTo>
                    <a:pt x="393915" y="2869704"/>
                  </a:lnTo>
                  <a:lnTo>
                    <a:pt x="439318" y="2871228"/>
                  </a:lnTo>
                  <a:lnTo>
                    <a:pt x="483958" y="2865742"/>
                  </a:lnTo>
                  <a:lnTo>
                    <a:pt x="521081" y="2854604"/>
                  </a:lnTo>
                  <a:lnTo>
                    <a:pt x="526300" y="2853042"/>
                  </a:lnTo>
                  <a:lnTo>
                    <a:pt x="564832" y="2832887"/>
                  </a:lnTo>
                  <a:lnTo>
                    <a:pt x="598043" y="2805036"/>
                  </a:lnTo>
                  <a:lnTo>
                    <a:pt x="624420" y="2769260"/>
                  </a:lnTo>
                  <a:lnTo>
                    <a:pt x="643851" y="2727795"/>
                  </a:lnTo>
                  <a:lnTo>
                    <a:pt x="655637" y="2686710"/>
                  </a:lnTo>
                  <a:lnTo>
                    <a:pt x="660209" y="2646502"/>
                  </a:lnTo>
                  <a:close/>
                </a:path>
                <a:path extrusionOk="0" h="2871470" w="2798445">
                  <a:moveTo>
                    <a:pt x="746163" y="2419743"/>
                  </a:moveTo>
                  <a:lnTo>
                    <a:pt x="714908" y="2432837"/>
                  </a:lnTo>
                  <a:lnTo>
                    <a:pt x="682752" y="2447607"/>
                  </a:lnTo>
                  <a:lnTo>
                    <a:pt x="655802" y="2465133"/>
                  </a:lnTo>
                  <a:lnTo>
                    <a:pt x="640130" y="2486507"/>
                  </a:lnTo>
                  <a:lnTo>
                    <a:pt x="665683" y="2468867"/>
                  </a:lnTo>
                  <a:lnTo>
                    <a:pt x="692391" y="2452357"/>
                  </a:lnTo>
                  <a:lnTo>
                    <a:pt x="719467" y="2436241"/>
                  </a:lnTo>
                  <a:lnTo>
                    <a:pt x="746163" y="2419743"/>
                  </a:lnTo>
                  <a:close/>
                </a:path>
                <a:path extrusionOk="0" h="2871470" w="2798445">
                  <a:moveTo>
                    <a:pt x="765797" y="2804604"/>
                  </a:moveTo>
                  <a:lnTo>
                    <a:pt x="748118" y="2799080"/>
                  </a:lnTo>
                  <a:lnTo>
                    <a:pt x="726478" y="2792831"/>
                  </a:lnTo>
                  <a:lnTo>
                    <a:pt x="706831" y="2791485"/>
                  </a:lnTo>
                  <a:lnTo>
                    <a:pt x="695109" y="2800667"/>
                  </a:lnTo>
                  <a:lnTo>
                    <a:pt x="711949" y="2803614"/>
                  </a:lnTo>
                  <a:lnTo>
                    <a:pt x="731545" y="2806458"/>
                  </a:lnTo>
                  <a:lnTo>
                    <a:pt x="750595" y="2807385"/>
                  </a:lnTo>
                  <a:lnTo>
                    <a:pt x="765797" y="2804604"/>
                  </a:lnTo>
                  <a:close/>
                </a:path>
                <a:path extrusionOk="0" h="2871470" w="2798445">
                  <a:moveTo>
                    <a:pt x="765797" y="2580754"/>
                  </a:moveTo>
                  <a:lnTo>
                    <a:pt x="719886" y="2578404"/>
                  </a:lnTo>
                  <a:lnTo>
                    <a:pt x="694893" y="2579293"/>
                  </a:lnTo>
                  <a:lnTo>
                    <a:pt x="675474" y="2584691"/>
                  </a:lnTo>
                  <a:lnTo>
                    <a:pt x="679881" y="2585516"/>
                  </a:lnTo>
                  <a:lnTo>
                    <a:pt x="683336" y="2592540"/>
                  </a:lnTo>
                  <a:lnTo>
                    <a:pt x="704938" y="2590584"/>
                  </a:lnTo>
                  <a:lnTo>
                    <a:pt x="727011" y="2589098"/>
                  </a:lnTo>
                  <a:lnTo>
                    <a:pt x="747852" y="2586367"/>
                  </a:lnTo>
                  <a:lnTo>
                    <a:pt x="765797" y="2580754"/>
                  </a:lnTo>
                  <a:close/>
                </a:path>
                <a:path extrusionOk="0" h="2871470" w="2798445">
                  <a:moveTo>
                    <a:pt x="781507" y="2678938"/>
                  </a:moveTo>
                  <a:lnTo>
                    <a:pt x="762533" y="2672397"/>
                  </a:lnTo>
                  <a:lnTo>
                    <a:pt x="743851" y="2665539"/>
                  </a:lnTo>
                  <a:lnTo>
                    <a:pt x="723379" y="2660485"/>
                  </a:lnTo>
                  <a:lnTo>
                    <a:pt x="699033" y="2659291"/>
                  </a:lnTo>
                  <a:lnTo>
                    <a:pt x="715073" y="2669908"/>
                  </a:lnTo>
                  <a:lnTo>
                    <a:pt x="738962" y="2675318"/>
                  </a:lnTo>
                  <a:lnTo>
                    <a:pt x="763511" y="2677642"/>
                  </a:lnTo>
                  <a:lnTo>
                    <a:pt x="781507" y="2678938"/>
                  </a:lnTo>
                  <a:close/>
                </a:path>
                <a:path extrusionOk="0" h="2871470" w="2798445">
                  <a:moveTo>
                    <a:pt x="809002" y="2745702"/>
                  </a:moveTo>
                  <a:lnTo>
                    <a:pt x="785888" y="2732036"/>
                  </a:lnTo>
                  <a:lnTo>
                    <a:pt x="755053" y="2721216"/>
                  </a:lnTo>
                  <a:lnTo>
                    <a:pt x="723696" y="2715755"/>
                  </a:lnTo>
                  <a:lnTo>
                    <a:pt x="699046" y="2718219"/>
                  </a:lnTo>
                  <a:lnTo>
                    <a:pt x="724141" y="2727464"/>
                  </a:lnTo>
                  <a:lnTo>
                    <a:pt x="753351" y="2732621"/>
                  </a:lnTo>
                  <a:lnTo>
                    <a:pt x="782904" y="2737434"/>
                  </a:lnTo>
                  <a:lnTo>
                    <a:pt x="809002" y="2745702"/>
                  </a:lnTo>
                  <a:close/>
                </a:path>
                <a:path extrusionOk="0" h="2871470" w="2798445">
                  <a:moveTo>
                    <a:pt x="2797822" y="470776"/>
                  </a:moveTo>
                  <a:lnTo>
                    <a:pt x="2795232" y="437921"/>
                  </a:lnTo>
                  <a:lnTo>
                    <a:pt x="2782887" y="404952"/>
                  </a:lnTo>
                  <a:lnTo>
                    <a:pt x="2780093" y="400697"/>
                  </a:lnTo>
                  <a:lnTo>
                    <a:pt x="2780093" y="445350"/>
                  </a:lnTo>
                  <a:lnTo>
                    <a:pt x="2767634" y="492810"/>
                  </a:lnTo>
                  <a:lnTo>
                    <a:pt x="2741320" y="524840"/>
                  </a:lnTo>
                  <a:lnTo>
                    <a:pt x="2706039" y="538988"/>
                  </a:lnTo>
                  <a:lnTo>
                    <a:pt x="2666504" y="537883"/>
                  </a:lnTo>
                  <a:lnTo>
                    <a:pt x="2627452" y="524116"/>
                  </a:lnTo>
                  <a:lnTo>
                    <a:pt x="2593606" y="500303"/>
                  </a:lnTo>
                  <a:lnTo>
                    <a:pt x="2569705" y="469074"/>
                  </a:lnTo>
                  <a:lnTo>
                    <a:pt x="2542654" y="412991"/>
                  </a:lnTo>
                  <a:lnTo>
                    <a:pt x="2532278" y="437362"/>
                  </a:lnTo>
                  <a:lnTo>
                    <a:pt x="2520746" y="486295"/>
                  </a:lnTo>
                  <a:lnTo>
                    <a:pt x="2486495" y="531456"/>
                  </a:lnTo>
                  <a:lnTo>
                    <a:pt x="2451773" y="549059"/>
                  </a:lnTo>
                  <a:lnTo>
                    <a:pt x="2411450" y="559206"/>
                  </a:lnTo>
                  <a:lnTo>
                    <a:pt x="2372144" y="557669"/>
                  </a:lnTo>
                  <a:lnTo>
                    <a:pt x="2340432" y="540258"/>
                  </a:lnTo>
                  <a:lnTo>
                    <a:pt x="2322957" y="502716"/>
                  </a:lnTo>
                  <a:lnTo>
                    <a:pt x="2325205" y="465950"/>
                  </a:lnTo>
                  <a:lnTo>
                    <a:pt x="2338857" y="429285"/>
                  </a:lnTo>
                  <a:lnTo>
                    <a:pt x="2371788" y="378675"/>
                  </a:lnTo>
                  <a:lnTo>
                    <a:pt x="2414828" y="346430"/>
                  </a:lnTo>
                  <a:lnTo>
                    <a:pt x="2431897" y="335711"/>
                  </a:lnTo>
                  <a:lnTo>
                    <a:pt x="2437752" y="328536"/>
                  </a:lnTo>
                  <a:lnTo>
                    <a:pt x="2427973" y="323354"/>
                  </a:lnTo>
                  <a:lnTo>
                    <a:pt x="2383955" y="306298"/>
                  </a:lnTo>
                  <a:lnTo>
                    <a:pt x="2368486" y="298856"/>
                  </a:lnTo>
                  <a:lnTo>
                    <a:pt x="2317826" y="244690"/>
                  </a:lnTo>
                  <a:lnTo>
                    <a:pt x="2296223" y="208114"/>
                  </a:lnTo>
                  <a:lnTo>
                    <a:pt x="2281923" y="170510"/>
                  </a:lnTo>
                  <a:lnTo>
                    <a:pt x="2278545" y="135813"/>
                  </a:lnTo>
                  <a:lnTo>
                    <a:pt x="2289695" y="108000"/>
                  </a:lnTo>
                  <a:lnTo>
                    <a:pt x="2319007" y="91033"/>
                  </a:lnTo>
                  <a:lnTo>
                    <a:pt x="2372487" y="85394"/>
                  </a:lnTo>
                  <a:lnTo>
                    <a:pt x="2414867" y="96507"/>
                  </a:lnTo>
                  <a:lnTo>
                    <a:pt x="2449195" y="119811"/>
                  </a:lnTo>
                  <a:lnTo>
                    <a:pt x="2478494" y="150799"/>
                  </a:lnTo>
                  <a:lnTo>
                    <a:pt x="2505773" y="184937"/>
                  </a:lnTo>
                  <a:lnTo>
                    <a:pt x="2534081" y="217703"/>
                  </a:lnTo>
                  <a:lnTo>
                    <a:pt x="2558796" y="182016"/>
                  </a:lnTo>
                  <a:lnTo>
                    <a:pt x="2565743" y="170205"/>
                  </a:lnTo>
                  <a:lnTo>
                    <a:pt x="2582100" y="142367"/>
                  </a:lnTo>
                  <a:lnTo>
                    <a:pt x="2607780" y="104762"/>
                  </a:lnTo>
                  <a:lnTo>
                    <a:pt x="2639631" y="75209"/>
                  </a:lnTo>
                  <a:lnTo>
                    <a:pt x="2661678" y="66459"/>
                  </a:lnTo>
                  <a:lnTo>
                    <a:pt x="2686634" y="65468"/>
                  </a:lnTo>
                  <a:lnTo>
                    <a:pt x="2710853" y="72313"/>
                  </a:lnTo>
                  <a:lnTo>
                    <a:pt x="2730677" y="87083"/>
                  </a:lnTo>
                  <a:lnTo>
                    <a:pt x="2750007" y="127863"/>
                  </a:lnTo>
                  <a:lnTo>
                    <a:pt x="2745562" y="171411"/>
                  </a:lnTo>
                  <a:lnTo>
                    <a:pt x="2724226" y="214553"/>
                  </a:lnTo>
                  <a:lnTo>
                    <a:pt x="2692882" y="254063"/>
                  </a:lnTo>
                  <a:lnTo>
                    <a:pt x="2658427" y="286753"/>
                  </a:lnTo>
                  <a:lnTo>
                    <a:pt x="2627769" y="309410"/>
                  </a:lnTo>
                  <a:lnTo>
                    <a:pt x="2667368" y="329044"/>
                  </a:lnTo>
                  <a:lnTo>
                    <a:pt x="2708249" y="350672"/>
                  </a:lnTo>
                  <a:lnTo>
                    <a:pt x="2744559" y="376072"/>
                  </a:lnTo>
                  <a:lnTo>
                    <a:pt x="2770454" y="407035"/>
                  </a:lnTo>
                  <a:lnTo>
                    <a:pt x="2780093" y="445350"/>
                  </a:lnTo>
                  <a:lnTo>
                    <a:pt x="2780093" y="400697"/>
                  </a:lnTo>
                  <a:lnTo>
                    <a:pt x="2762415" y="373710"/>
                  </a:lnTo>
                  <a:lnTo>
                    <a:pt x="2735465" y="346036"/>
                  </a:lnTo>
                  <a:lnTo>
                    <a:pt x="2703665" y="323761"/>
                  </a:lnTo>
                  <a:lnTo>
                    <a:pt x="2668663" y="308749"/>
                  </a:lnTo>
                  <a:lnTo>
                    <a:pt x="2691777" y="276669"/>
                  </a:lnTo>
                  <a:lnTo>
                    <a:pt x="2720784" y="244055"/>
                  </a:lnTo>
                  <a:lnTo>
                    <a:pt x="2748407" y="208876"/>
                  </a:lnTo>
                  <a:lnTo>
                    <a:pt x="2767330" y="169100"/>
                  </a:lnTo>
                  <a:lnTo>
                    <a:pt x="2770263" y="122707"/>
                  </a:lnTo>
                  <a:lnTo>
                    <a:pt x="2763316" y="99961"/>
                  </a:lnTo>
                  <a:lnTo>
                    <a:pt x="2738958" y="65468"/>
                  </a:lnTo>
                  <a:lnTo>
                    <a:pt x="2706928" y="43535"/>
                  </a:lnTo>
                  <a:lnTo>
                    <a:pt x="2659659" y="40589"/>
                  </a:lnTo>
                  <a:lnTo>
                    <a:pt x="2623261" y="60515"/>
                  </a:lnTo>
                  <a:lnTo>
                    <a:pt x="2594660" y="94564"/>
                  </a:lnTo>
                  <a:lnTo>
                    <a:pt x="2570797" y="134035"/>
                  </a:lnTo>
                  <a:lnTo>
                    <a:pt x="2548598" y="170205"/>
                  </a:lnTo>
                  <a:lnTo>
                    <a:pt x="2547734" y="150418"/>
                  </a:lnTo>
                  <a:lnTo>
                    <a:pt x="2546908" y="131267"/>
                  </a:lnTo>
                  <a:lnTo>
                    <a:pt x="2542819" y="87083"/>
                  </a:lnTo>
                  <a:lnTo>
                    <a:pt x="2543111" y="82130"/>
                  </a:lnTo>
                  <a:lnTo>
                    <a:pt x="2545308" y="47371"/>
                  </a:lnTo>
                  <a:lnTo>
                    <a:pt x="2563444" y="22758"/>
                  </a:lnTo>
                  <a:lnTo>
                    <a:pt x="2577744" y="38188"/>
                  </a:lnTo>
                  <a:lnTo>
                    <a:pt x="2571343" y="54114"/>
                  </a:lnTo>
                  <a:lnTo>
                    <a:pt x="2559253" y="69443"/>
                  </a:lnTo>
                  <a:lnTo>
                    <a:pt x="2556510" y="83121"/>
                  </a:lnTo>
                  <a:lnTo>
                    <a:pt x="2584056" y="77025"/>
                  </a:lnTo>
                  <a:lnTo>
                    <a:pt x="2594241" y="49339"/>
                  </a:lnTo>
                  <a:lnTo>
                    <a:pt x="2589428" y="22758"/>
                  </a:lnTo>
                  <a:lnTo>
                    <a:pt x="2588526" y="17754"/>
                  </a:lnTo>
                  <a:lnTo>
                    <a:pt x="2568384" y="0"/>
                  </a:lnTo>
                  <a:lnTo>
                    <a:pt x="2547518" y="6553"/>
                  </a:lnTo>
                  <a:lnTo>
                    <a:pt x="2537193" y="29578"/>
                  </a:lnTo>
                  <a:lnTo>
                    <a:pt x="2529840" y="58356"/>
                  </a:lnTo>
                  <a:lnTo>
                    <a:pt x="2517914" y="82130"/>
                  </a:lnTo>
                  <a:lnTo>
                    <a:pt x="2512174" y="38379"/>
                  </a:lnTo>
                  <a:lnTo>
                    <a:pt x="2497137" y="3949"/>
                  </a:lnTo>
                  <a:lnTo>
                    <a:pt x="2464574" y="4597"/>
                  </a:lnTo>
                  <a:lnTo>
                    <a:pt x="2445537" y="25704"/>
                  </a:lnTo>
                  <a:lnTo>
                    <a:pt x="2440800" y="55194"/>
                  </a:lnTo>
                  <a:lnTo>
                    <a:pt x="2451138" y="81000"/>
                  </a:lnTo>
                  <a:lnTo>
                    <a:pt x="2477338" y="91033"/>
                  </a:lnTo>
                  <a:lnTo>
                    <a:pt x="2472232" y="70548"/>
                  </a:lnTo>
                  <a:lnTo>
                    <a:pt x="2461666" y="51054"/>
                  </a:lnTo>
                  <a:lnTo>
                    <a:pt x="2458936" y="33743"/>
                  </a:lnTo>
                  <a:lnTo>
                    <a:pt x="2477338" y="19786"/>
                  </a:lnTo>
                  <a:lnTo>
                    <a:pt x="2495753" y="41148"/>
                  </a:lnTo>
                  <a:lnTo>
                    <a:pt x="2502293" y="76593"/>
                  </a:lnTo>
                  <a:lnTo>
                    <a:pt x="2502255" y="119811"/>
                  </a:lnTo>
                  <a:lnTo>
                    <a:pt x="2501100" y="150418"/>
                  </a:lnTo>
                  <a:lnTo>
                    <a:pt x="2479103" y="124587"/>
                  </a:lnTo>
                  <a:lnTo>
                    <a:pt x="2448915" y="102298"/>
                  </a:lnTo>
                  <a:lnTo>
                    <a:pt x="2414168" y="85394"/>
                  </a:lnTo>
                  <a:lnTo>
                    <a:pt x="2413622" y="85128"/>
                  </a:lnTo>
                  <a:lnTo>
                    <a:pt x="2376309" y="74663"/>
                  </a:lnTo>
                  <a:lnTo>
                    <a:pt x="2307971" y="80137"/>
                  </a:lnTo>
                  <a:lnTo>
                    <a:pt x="2268626" y="131381"/>
                  </a:lnTo>
                  <a:lnTo>
                    <a:pt x="2267547" y="178117"/>
                  </a:lnTo>
                  <a:lnTo>
                    <a:pt x="2282279" y="222554"/>
                  </a:lnTo>
                  <a:lnTo>
                    <a:pt x="2312695" y="266585"/>
                  </a:lnTo>
                  <a:lnTo>
                    <a:pt x="2353691" y="303822"/>
                  </a:lnTo>
                  <a:lnTo>
                    <a:pt x="2400160" y="327888"/>
                  </a:lnTo>
                  <a:lnTo>
                    <a:pt x="2370861" y="350393"/>
                  </a:lnTo>
                  <a:lnTo>
                    <a:pt x="2341880" y="384378"/>
                  </a:lnTo>
                  <a:lnTo>
                    <a:pt x="2318080" y="425602"/>
                  </a:lnTo>
                  <a:lnTo>
                    <a:pt x="2304389" y="469811"/>
                  </a:lnTo>
                  <a:lnTo>
                    <a:pt x="2305697" y="512762"/>
                  </a:lnTo>
                  <a:lnTo>
                    <a:pt x="2326919" y="550227"/>
                  </a:lnTo>
                  <a:lnTo>
                    <a:pt x="2359406" y="571601"/>
                  </a:lnTo>
                  <a:lnTo>
                    <a:pt x="2396350" y="577811"/>
                  </a:lnTo>
                  <a:lnTo>
                    <a:pt x="2434806" y="571093"/>
                  </a:lnTo>
                  <a:lnTo>
                    <a:pt x="2471813" y="553694"/>
                  </a:lnTo>
                  <a:lnTo>
                    <a:pt x="2504427" y="527850"/>
                  </a:lnTo>
                  <a:lnTo>
                    <a:pt x="2529675" y="495820"/>
                  </a:lnTo>
                  <a:lnTo>
                    <a:pt x="2544635" y="459828"/>
                  </a:lnTo>
                  <a:lnTo>
                    <a:pt x="2570683" y="498119"/>
                  </a:lnTo>
                  <a:lnTo>
                    <a:pt x="2600312" y="526059"/>
                  </a:lnTo>
                  <a:lnTo>
                    <a:pt x="2635516" y="543890"/>
                  </a:lnTo>
                  <a:lnTo>
                    <a:pt x="2678303" y="551865"/>
                  </a:lnTo>
                  <a:lnTo>
                    <a:pt x="2730677" y="550227"/>
                  </a:lnTo>
                  <a:lnTo>
                    <a:pt x="2749791" y="538988"/>
                  </a:lnTo>
                  <a:lnTo>
                    <a:pt x="2767177" y="528764"/>
                  </a:lnTo>
                  <a:lnTo>
                    <a:pt x="2789021" y="501662"/>
                  </a:lnTo>
                  <a:lnTo>
                    <a:pt x="2797822" y="470776"/>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2" name="Google Shape;1422;p23"/>
            <p:cNvPicPr preferRelativeResize="0"/>
            <p:nvPr/>
          </p:nvPicPr>
          <p:blipFill rotWithShape="1">
            <a:blip r:embed="rId12">
              <a:alphaModFix/>
            </a:blip>
            <a:srcRect b="0" l="0" r="0" t="0"/>
            <a:stretch/>
          </p:blipFill>
          <p:spPr>
            <a:xfrm>
              <a:off x="4302987" y="5317872"/>
              <a:ext cx="86398" cy="66751"/>
            </a:xfrm>
            <a:prstGeom prst="rect">
              <a:avLst/>
            </a:prstGeom>
            <a:noFill/>
            <a:ln>
              <a:noFill/>
            </a:ln>
          </p:spPr>
        </p:pic>
        <p:sp>
          <p:nvSpPr>
            <p:cNvPr id="1423" name="Google Shape;1423;p23"/>
            <p:cNvSpPr/>
            <p:nvPr/>
          </p:nvSpPr>
          <p:spPr>
            <a:xfrm>
              <a:off x="3764966" y="4959210"/>
              <a:ext cx="636905" cy="547370"/>
            </a:xfrm>
            <a:custGeom>
              <a:rect b="b" l="l" r="r" t="t"/>
              <a:pathLst>
                <a:path extrusionOk="0" h="547370" w="636904">
                  <a:moveTo>
                    <a:pt x="78536" y="339026"/>
                  </a:moveTo>
                  <a:lnTo>
                    <a:pt x="55232" y="352044"/>
                  </a:lnTo>
                  <a:lnTo>
                    <a:pt x="36804" y="369951"/>
                  </a:lnTo>
                  <a:lnTo>
                    <a:pt x="19621" y="389089"/>
                  </a:lnTo>
                  <a:lnTo>
                    <a:pt x="0" y="405790"/>
                  </a:lnTo>
                  <a:lnTo>
                    <a:pt x="215" y="408190"/>
                  </a:lnTo>
                  <a:lnTo>
                    <a:pt x="584" y="410438"/>
                  </a:lnTo>
                  <a:lnTo>
                    <a:pt x="3924" y="409727"/>
                  </a:lnTo>
                  <a:lnTo>
                    <a:pt x="23241" y="392709"/>
                  </a:lnTo>
                  <a:lnTo>
                    <a:pt x="43078" y="376224"/>
                  </a:lnTo>
                  <a:lnTo>
                    <a:pt x="61988" y="358813"/>
                  </a:lnTo>
                  <a:lnTo>
                    <a:pt x="78536" y="339026"/>
                  </a:lnTo>
                  <a:close/>
                </a:path>
                <a:path extrusionOk="0" h="547370" w="636904">
                  <a:moveTo>
                    <a:pt x="102095" y="366522"/>
                  </a:moveTo>
                  <a:lnTo>
                    <a:pt x="90322" y="366522"/>
                  </a:lnTo>
                  <a:lnTo>
                    <a:pt x="80314" y="393941"/>
                  </a:lnTo>
                  <a:lnTo>
                    <a:pt x="62191" y="415937"/>
                  </a:lnTo>
                  <a:lnTo>
                    <a:pt x="45364" y="436791"/>
                  </a:lnTo>
                  <a:lnTo>
                    <a:pt x="39268" y="460768"/>
                  </a:lnTo>
                  <a:lnTo>
                    <a:pt x="54902" y="437146"/>
                  </a:lnTo>
                  <a:lnTo>
                    <a:pt x="74180" y="417156"/>
                  </a:lnTo>
                  <a:lnTo>
                    <a:pt x="91706" y="395401"/>
                  </a:lnTo>
                  <a:lnTo>
                    <a:pt x="102095" y="366522"/>
                  </a:lnTo>
                  <a:close/>
                </a:path>
                <a:path extrusionOk="0" h="547370" w="636904">
                  <a:moveTo>
                    <a:pt x="196354" y="437210"/>
                  </a:moveTo>
                  <a:lnTo>
                    <a:pt x="184569" y="437210"/>
                  </a:lnTo>
                  <a:lnTo>
                    <a:pt x="174891" y="458101"/>
                  </a:lnTo>
                  <a:lnTo>
                    <a:pt x="161937" y="478396"/>
                  </a:lnTo>
                  <a:lnTo>
                    <a:pt x="150482" y="497725"/>
                  </a:lnTo>
                  <a:lnTo>
                    <a:pt x="145300" y="515759"/>
                  </a:lnTo>
                  <a:lnTo>
                    <a:pt x="158470" y="496519"/>
                  </a:lnTo>
                  <a:lnTo>
                    <a:pt x="172593" y="478256"/>
                  </a:lnTo>
                  <a:lnTo>
                    <a:pt x="185839" y="459092"/>
                  </a:lnTo>
                  <a:lnTo>
                    <a:pt x="196354" y="437210"/>
                  </a:lnTo>
                  <a:close/>
                </a:path>
                <a:path extrusionOk="0" h="547370" w="636904">
                  <a:moveTo>
                    <a:pt x="258851" y="471690"/>
                  </a:moveTo>
                  <a:lnTo>
                    <a:pt x="255257" y="452907"/>
                  </a:lnTo>
                  <a:lnTo>
                    <a:pt x="249389" y="475653"/>
                  </a:lnTo>
                  <a:lnTo>
                    <a:pt x="240919" y="498462"/>
                  </a:lnTo>
                  <a:lnTo>
                    <a:pt x="234708" y="521081"/>
                  </a:lnTo>
                  <a:lnTo>
                    <a:pt x="235623" y="543242"/>
                  </a:lnTo>
                  <a:lnTo>
                    <a:pt x="243141" y="520954"/>
                  </a:lnTo>
                  <a:lnTo>
                    <a:pt x="252844" y="495731"/>
                  </a:lnTo>
                  <a:lnTo>
                    <a:pt x="258851" y="471690"/>
                  </a:lnTo>
                  <a:close/>
                </a:path>
                <a:path extrusionOk="0" h="547370" w="636904">
                  <a:moveTo>
                    <a:pt x="302387" y="460768"/>
                  </a:moveTo>
                  <a:lnTo>
                    <a:pt x="290601" y="460768"/>
                  </a:lnTo>
                  <a:lnTo>
                    <a:pt x="290042" y="484898"/>
                  </a:lnTo>
                  <a:lnTo>
                    <a:pt x="284873" y="507072"/>
                  </a:lnTo>
                  <a:lnTo>
                    <a:pt x="280606" y="527697"/>
                  </a:lnTo>
                  <a:lnTo>
                    <a:pt x="282752" y="547166"/>
                  </a:lnTo>
                  <a:lnTo>
                    <a:pt x="294678" y="506082"/>
                  </a:lnTo>
                  <a:lnTo>
                    <a:pt x="299516" y="484416"/>
                  </a:lnTo>
                  <a:lnTo>
                    <a:pt x="302387" y="460768"/>
                  </a:lnTo>
                  <a:close/>
                </a:path>
                <a:path extrusionOk="0" h="547370" w="636904">
                  <a:moveTo>
                    <a:pt x="467334" y="507898"/>
                  </a:moveTo>
                  <a:lnTo>
                    <a:pt x="461111" y="489572"/>
                  </a:lnTo>
                  <a:lnTo>
                    <a:pt x="457784" y="468363"/>
                  </a:lnTo>
                  <a:lnTo>
                    <a:pt x="452348" y="449237"/>
                  </a:lnTo>
                  <a:lnTo>
                    <a:pt x="439839" y="437210"/>
                  </a:lnTo>
                  <a:lnTo>
                    <a:pt x="444207" y="457390"/>
                  </a:lnTo>
                  <a:lnTo>
                    <a:pt x="449072" y="477062"/>
                  </a:lnTo>
                  <a:lnTo>
                    <a:pt x="456196" y="494487"/>
                  </a:lnTo>
                  <a:lnTo>
                    <a:pt x="467334" y="507898"/>
                  </a:lnTo>
                  <a:close/>
                </a:path>
                <a:path extrusionOk="0" h="547370" w="636904">
                  <a:moveTo>
                    <a:pt x="636282" y="0"/>
                  </a:moveTo>
                  <a:lnTo>
                    <a:pt x="587438" y="17081"/>
                  </a:lnTo>
                  <a:lnTo>
                    <a:pt x="538010" y="48412"/>
                  </a:lnTo>
                  <a:lnTo>
                    <a:pt x="549732" y="53657"/>
                  </a:lnTo>
                  <a:lnTo>
                    <a:pt x="559612" y="49339"/>
                  </a:lnTo>
                  <a:lnTo>
                    <a:pt x="568515" y="40640"/>
                  </a:lnTo>
                  <a:lnTo>
                    <a:pt x="577278" y="32702"/>
                  </a:lnTo>
                  <a:lnTo>
                    <a:pt x="590384" y="24599"/>
                  </a:lnTo>
                  <a:lnTo>
                    <a:pt x="613321" y="11645"/>
                  </a:lnTo>
                  <a:lnTo>
                    <a:pt x="624408" y="5219"/>
                  </a:lnTo>
                  <a:lnTo>
                    <a:pt x="633933" y="1600"/>
                  </a:lnTo>
                  <a:lnTo>
                    <a:pt x="636282"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4" name="Google Shape;1424;p23"/>
            <p:cNvPicPr preferRelativeResize="0"/>
            <p:nvPr/>
          </p:nvPicPr>
          <p:blipFill rotWithShape="1">
            <a:blip r:embed="rId13">
              <a:alphaModFix/>
            </a:blip>
            <a:srcRect b="0" l="0" r="0" t="0"/>
            <a:stretch/>
          </p:blipFill>
          <p:spPr>
            <a:xfrm>
              <a:off x="5867199" y="3577595"/>
              <a:ext cx="691997" cy="629919"/>
            </a:xfrm>
            <a:prstGeom prst="rect">
              <a:avLst/>
            </a:prstGeom>
            <a:noFill/>
            <a:ln>
              <a:noFill/>
            </a:ln>
          </p:spPr>
        </p:pic>
        <p:pic>
          <p:nvPicPr>
            <p:cNvPr id="1425" name="Google Shape;1425;p23"/>
            <p:cNvPicPr preferRelativeResize="0"/>
            <p:nvPr/>
          </p:nvPicPr>
          <p:blipFill rotWithShape="1">
            <a:blip r:embed="rId14">
              <a:alphaModFix/>
            </a:blip>
            <a:srcRect b="0" l="0" r="0" t="0"/>
            <a:stretch/>
          </p:blipFill>
          <p:spPr>
            <a:xfrm>
              <a:off x="2619123" y="3610290"/>
              <a:ext cx="702492" cy="698500"/>
            </a:xfrm>
            <a:prstGeom prst="rect">
              <a:avLst/>
            </a:prstGeom>
            <a:noFill/>
            <a:ln>
              <a:noFill/>
            </a:ln>
          </p:spPr>
        </p:pic>
        <p:pic>
          <p:nvPicPr>
            <p:cNvPr id="1426" name="Google Shape;1426;p23"/>
            <p:cNvPicPr preferRelativeResize="0"/>
            <p:nvPr/>
          </p:nvPicPr>
          <p:blipFill rotWithShape="1">
            <a:blip r:embed="rId15">
              <a:alphaModFix/>
            </a:blip>
            <a:srcRect b="0" l="0" r="0" t="0"/>
            <a:stretch/>
          </p:blipFill>
          <p:spPr>
            <a:xfrm>
              <a:off x="4795485" y="2354473"/>
              <a:ext cx="638829" cy="796400"/>
            </a:xfrm>
            <a:prstGeom prst="rect">
              <a:avLst/>
            </a:prstGeom>
            <a:noFill/>
            <a:ln>
              <a:noFill/>
            </a:ln>
          </p:spPr>
        </p:pic>
        <p:sp>
          <p:nvSpPr>
            <p:cNvPr id="1427" name="Google Shape;1427;p23"/>
            <p:cNvSpPr/>
            <p:nvPr/>
          </p:nvSpPr>
          <p:spPr>
            <a:xfrm>
              <a:off x="8261668" y="4797474"/>
              <a:ext cx="631190" cy="603885"/>
            </a:xfrm>
            <a:custGeom>
              <a:rect b="b" l="l" r="r" t="t"/>
              <a:pathLst>
                <a:path extrusionOk="0" h="603885" w="631190">
                  <a:moveTo>
                    <a:pt x="300700" y="79413"/>
                  </a:moveTo>
                  <a:lnTo>
                    <a:pt x="274472" y="79413"/>
                  </a:lnTo>
                  <a:lnTo>
                    <a:pt x="275703" y="91389"/>
                  </a:lnTo>
                  <a:lnTo>
                    <a:pt x="276958" y="102542"/>
                  </a:lnTo>
                  <a:lnTo>
                    <a:pt x="277894" y="113138"/>
                  </a:lnTo>
                  <a:lnTo>
                    <a:pt x="274424" y="321702"/>
                  </a:lnTo>
                  <a:lnTo>
                    <a:pt x="273367" y="370285"/>
                  </a:lnTo>
                  <a:lnTo>
                    <a:pt x="272227" y="419648"/>
                  </a:lnTo>
                  <a:lnTo>
                    <a:pt x="270890" y="473963"/>
                  </a:lnTo>
                  <a:lnTo>
                    <a:pt x="259867" y="482993"/>
                  </a:lnTo>
                  <a:lnTo>
                    <a:pt x="215838" y="491991"/>
                  </a:lnTo>
                  <a:lnTo>
                    <a:pt x="176606" y="510341"/>
                  </a:lnTo>
                  <a:lnTo>
                    <a:pt x="140402" y="534566"/>
                  </a:lnTo>
                  <a:lnTo>
                    <a:pt x="102399" y="563524"/>
                  </a:lnTo>
                  <a:lnTo>
                    <a:pt x="101853" y="573176"/>
                  </a:lnTo>
                  <a:lnTo>
                    <a:pt x="103974" y="577570"/>
                  </a:lnTo>
                  <a:lnTo>
                    <a:pt x="111483" y="587417"/>
                  </a:lnTo>
                  <a:lnTo>
                    <a:pt x="121127" y="592204"/>
                  </a:lnTo>
                  <a:lnTo>
                    <a:pt x="132383" y="593719"/>
                  </a:lnTo>
                  <a:lnTo>
                    <a:pt x="182345" y="593837"/>
                  </a:lnTo>
                  <a:lnTo>
                    <a:pt x="295211" y="596125"/>
                  </a:lnTo>
                  <a:lnTo>
                    <a:pt x="383650" y="596473"/>
                  </a:lnTo>
                  <a:lnTo>
                    <a:pt x="426153" y="598083"/>
                  </a:lnTo>
                  <a:lnTo>
                    <a:pt x="452176" y="602095"/>
                  </a:lnTo>
                  <a:lnTo>
                    <a:pt x="465226" y="603732"/>
                  </a:lnTo>
                  <a:lnTo>
                    <a:pt x="476269" y="603288"/>
                  </a:lnTo>
                  <a:lnTo>
                    <a:pt x="482474" y="599619"/>
                  </a:lnTo>
                  <a:lnTo>
                    <a:pt x="483662" y="592847"/>
                  </a:lnTo>
                  <a:lnTo>
                    <a:pt x="479653" y="583095"/>
                  </a:lnTo>
                  <a:lnTo>
                    <a:pt x="474453" y="576142"/>
                  </a:lnTo>
                  <a:lnTo>
                    <a:pt x="468240" y="569801"/>
                  </a:lnTo>
                  <a:lnTo>
                    <a:pt x="466208" y="567829"/>
                  </a:lnTo>
                  <a:lnTo>
                    <a:pt x="153314" y="567829"/>
                  </a:lnTo>
                  <a:lnTo>
                    <a:pt x="176592" y="545290"/>
                  </a:lnTo>
                  <a:lnTo>
                    <a:pt x="229120" y="515860"/>
                  </a:lnTo>
                  <a:lnTo>
                    <a:pt x="283406" y="507796"/>
                  </a:lnTo>
                  <a:lnTo>
                    <a:pt x="308028" y="506982"/>
                  </a:lnTo>
                  <a:lnTo>
                    <a:pt x="405032" y="506982"/>
                  </a:lnTo>
                  <a:lnTo>
                    <a:pt x="402669" y="505063"/>
                  </a:lnTo>
                  <a:lnTo>
                    <a:pt x="370592" y="489999"/>
                  </a:lnTo>
                  <a:lnTo>
                    <a:pt x="333908" y="484593"/>
                  </a:lnTo>
                  <a:lnTo>
                    <a:pt x="333908" y="479907"/>
                  </a:lnTo>
                  <a:lnTo>
                    <a:pt x="291769" y="479907"/>
                  </a:lnTo>
                  <a:lnTo>
                    <a:pt x="300700" y="79413"/>
                  </a:lnTo>
                  <a:close/>
                </a:path>
                <a:path extrusionOk="0" h="603885" w="631190">
                  <a:moveTo>
                    <a:pt x="405032" y="506982"/>
                  </a:moveTo>
                  <a:lnTo>
                    <a:pt x="308028" y="506982"/>
                  </a:lnTo>
                  <a:lnTo>
                    <a:pt x="332665" y="507271"/>
                  </a:lnTo>
                  <a:lnTo>
                    <a:pt x="357187" y="508673"/>
                  </a:lnTo>
                  <a:lnTo>
                    <a:pt x="381634" y="514999"/>
                  </a:lnTo>
                  <a:lnTo>
                    <a:pt x="402238" y="528312"/>
                  </a:lnTo>
                  <a:lnTo>
                    <a:pt x="420650" y="546593"/>
                  </a:lnTo>
                  <a:lnTo>
                    <a:pt x="438518" y="567829"/>
                  </a:lnTo>
                  <a:lnTo>
                    <a:pt x="466208" y="567829"/>
                  </a:lnTo>
                  <a:lnTo>
                    <a:pt x="461774" y="563524"/>
                  </a:lnTo>
                  <a:lnTo>
                    <a:pt x="455942" y="556907"/>
                  </a:lnTo>
                  <a:lnTo>
                    <a:pt x="430873" y="527970"/>
                  </a:lnTo>
                  <a:lnTo>
                    <a:pt x="405032" y="506982"/>
                  </a:lnTo>
                  <a:close/>
                </a:path>
                <a:path extrusionOk="0" h="603885" w="631190">
                  <a:moveTo>
                    <a:pt x="336840" y="23139"/>
                  </a:moveTo>
                  <a:lnTo>
                    <a:pt x="301955" y="23139"/>
                  </a:lnTo>
                  <a:lnTo>
                    <a:pt x="314274" y="24993"/>
                  </a:lnTo>
                  <a:lnTo>
                    <a:pt x="314274" y="479907"/>
                  </a:lnTo>
                  <a:lnTo>
                    <a:pt x="333908" y="479907"/>
                  </a:lnTo>
                  <a:lnTo>
                    <a:pt x="333908" y="89458"/>
                  </a:lnTo>
                  <a:lnTo>
                    <a:pt x="556535" y="89458"/>
                  </a:lnTo>
                  <a:lnTo>
                    <a:pt x="556653" y="89090"/>
                  </a:lnTo>
                  <a:lnTo>
                    <a:pt x="578390" y="89090"/>
                  </a:lnTo>
                  <a:lnTo>
                    <a:pt x="577903" y="86507"/>
                  </a:lnTo>
                  <a:lnTo>
                    <a:pt x="574141" y="68826"/>
                  </a:lnTo>
                  <a:lnTo>
                    <a:pt x="572324" y="60807"/>
                  </a:lnTo>
                  <a:lnTo>
                    <a:pt x="499782" y="60807"/>
                  </a:lnTo>
                  <a:lnTo>
                    <a:pt x="340804" y="54063"/>
                  </a:lnTo>
                  <a:lnTo>
                    <a:pt x="340207" y="46431"/>
                  </a:lnTo>
                  <a:lnTo>
                    <a:pt x="340074" y="43769"/>
                  </a:lnTo>
                  <a:lnTo>
                    <a:pt x="339996" y="42570"/>
                  </a:lnTo>
                  <a:lnTo>
                    <a:pt x="339623" y="39306"/>
                  </a:lnTo>
                  <a:lnTo>
                    <a:pt x="336840" y="23139"/>
                  </a:lnTo>
                  <a:close/>
                </a:path>
                <a:path extrusionOk="0" h="603885" w="631190">
                  <a:moveTo>
                    <a:pt x="556535" y="89458"/>
                  </a:moveTo>
                  <a:lnTo>
                    <a:pt x="538987" y="89458"/>
                  </a:lnTo>
                  <a:lnTo>
                    <a:pt x="530962" y="110697"/>
                  </a:lnTo>
                  <a:lnTo>
                    <a:pt x="510415" y="166592"/>
                  </a:lnTo>
                  <a:lnTo>
                    <a:pt x="487555" y="229514"/>
                  </a:lnTo>
                  <a:lnTo>
                    <a:pt x="471563" y="273735"/>
                  </a:lnTo>
                  <a:lnTo>
                    <a:pt x="471334" y="276999"/>
                  </a:lnTo>
                  <a:lnTo>
                    <a:pt x="471639" y="279933"/>
                  </a:lnTo>
                  <a:lnTo>
                    <a:pt x="478157" y="303127"/>
                  </a:lnTo>
                  <a:lnTo>
                    <a:pt x="491405" y="323259"/>
                  </a:lnTo>
                  <a:lnTo>
                    <a:pt x="509356" y="337161"/>
                  </a:lnTo>
                  <a:lnTo>
                    <a:pt x="529983" y="341668"/>
                  </a:lnTo>
                  <a:lnTo>
                    <a:pt x="560428" y="340245"/>
                  </a:lnTo>
                  <a:lnTo>
                    <a:pt x="575578" y="339074"/>
                  </a:lnTo>
                  <a:lnTo>
                    <a:pt x="590549" y="336956"/>
                  </a:lnTo>
                  <a:lnTo>
                    <a:pt x="609796" y="326831"/>
                  </a:lnTo>
                  <a:lnTo>
                    <a:pt x="613122" y="322427"/>
                  </a:lnTo>
                  <a:lnTo>
                    <a:pt x="550557" y="322427"/>
                  </a:lnTo>
                  <a:lnTo>
                    <a:pt x="532365" y="322254"/>
                  </a:lnTo>
                  <a:lnTo>
                    <a:pt x="517312" y="318092"/>
                  </a:lnTo>
                  <a:lnTo>
                    <a:pt x="505501" y="308302"/>
                  </a:lnTo>
                  <a:lnTo>
                    <a:pt x="497039" y="291249"/>
                  </a:lnTo>
                  <a:lnTo>
                    <a:pt x="629131" y="291249"/>
                  </a:lnTo>
                  <a:lnTo>
                    <a:pt x="631074" y="284678"/>
                  </a:lnTo>
                  <a:lnTo>
                    <a:pt x="629116" y="273710"/>
                  </a:lnTo>
                  <a:lnTo>
                    <a:pt x="497662" y="273710"/>
                  </a:lnTo>
                  <a:lnTo>
                    <a:pt x="556535" y="89458"/>
                  </a:lnTo>
                  <a:close/>
                </a:path>
                <a:path extrusionOk="0" h="603885" w="631190">
                  <a:moveTo>
                    <a:pt x="85051" y="48793"/>
                  </a:moveTo>
                  <a:lnTo>
                    <a:pt x="53771" y="72275"/>
                  </a:lnTo>
                  <a:lnTo>
                    <a:pt x="37126" y="118027"/>
                  </a:lnTo>
                  <a:lnTo>
                    <a:pt x="22415" y="164464"/>
                  </a:lnTo>
                  <a:lnTo>
                    <a:pt x="8892" y="219634"/>
                  </a:lnTo>
                  <a:lnTo>
                    <a:pt x="4013" y="237909"/>
                  </a:lnTo>
                  <a:lnTo>
                    <a:pt x="0" y="256135"/>
                  </a:lnTo>
                  <a:lnTo>
                    <a:pt x="17" y="273267"/>
                  </a:lnTo>
                  <a:lnTo>
                    <a:pt x="5489" y="289192"/>
                  </a:lnTo>
                  <a:lnTo>
                    <a:pt x="17843" y="303796"/>
                  </a:lnTo>
                  <a:lnTo>
                    <a:pt x="40990" y="320724"/>
                  </a:lnTo>
                  <a:lnTo>
                    <a:pt x="62005" y="329258"/>
                  </a:lnTo>
                  <a:lnTo>
                    <a:pt x="82228" y="329237"/>
                  </a:lnTo>
                  <a:lnTo>
                    <a:pt x="102996" y="320497"/>
                  </a:lnTo>
                  <a:lnTo>
                    <a:pt x="113186" y="312302"/>
                  </a:lnTo>
                  <a:lnTo>
                    <a:pt x="116068" y="309206"/>
                  </a:lnTo>
                  <a:lnTo>
                    <a:pt x="72453" y="309206"/>
                  </a:lnTo>
                  <a:lnTo>
                    <a:pt x="55032" y="306655"/>
                  </a:lnTo>
                  <a:lnTo>
                    <a:pt x="40817" y="298838"/>
                  </a:lnTo>
                  <a:lnTo>
                    <a:pt x="28469" y="287995"/>
                  </a:lnTo>
                  <a:lnTo>
                    <a:pt x="16649" y="276364"/>
                  </a:lnTo>
                  <a:lnTo>
                    <a:pt x="18376" y="270814"/>
                  </a:lnTo>
                  <a:lnTo>
                    <a:pt x="155262" y="270814"/>
                  </a:lnTo>
                  <a:lnTo>
                    <a:pt x="156106" y="268973"/>
                  </a:lnTo>
                  <a:lnTo>
                    <a:pt x="154630" y="262623"/>
                  </a:lnTo>
                  <a:lnTo>
                    <a:pt x="132435" y="262623"/>
                  </a:lnTo>
                  <a:lnTo>
                    <a:pt x="21221" y="251218"/>
                  </a:lnTo>
                  <a:lnTo>
                    <a:pt x="29251" y="215141"/>
                  </a:lnTo>
                  <a:lnTo>
                    <a:pt x="37491" y="178963"/>
                  </a:lnTo>
                  <a:lnTo>
                    <a:pt x="48544" y="143349"/>
                  </a:lnTo>
                  <a:lnTo>
                    <a:pt x="65011" y="108965"/>
                  </a:lnTo>
                  <a:lnTo>
                    <a:pt x="87324" y="108965"/>
                  </a:lnTo>
                  <a:lnTo>
                    <a:pt x="85058" y="100803"/>
                  </a:lnTo>
                  <a:lnTo>
                    <a:pt x="82142" y="89090"/>
                  </a:lnTo>
                  <a:lnTo>
                    <a:pt x="79641" y="79413"/>
                  </a:lnTo>
                  <a:lnTo>
                    <a:pt x="300700" y="79413"/>
                  </a:lnTo>
                  <a:lnTo>
                    <a:pt x="301282" y="53300"/>
                  </a:lnTo>
                  <a:lnTo>
                    <a:pt x="255285" y="53300"/>
                  </a:lnTo>
                  <a:lnTo>
                    <a:pt x="242314" y="53277"/>
                  </a:lnTo>
                  <a:lnTo>
                    <a:pt x="229679" y="52946"/>
                  </a:lnTo>
                  <a:lnTo>
                    <a:pt x="217091" y="52064"/>
                  </a:lnTo>
                  <a:lnTo>
                    <a:pt x="191954" y="49613"/>
                  </a:lnTo>
                  <a:lnTo>
                    <a:pt x="179374" y="48945"/>
                  </a:lnTo>
                  <a:lnTo>
                    <a:pt x="108630" y="48901"/>
                  </a:lnTo>
                  <a:lnTo>
                    <a:pt x="85051" y="48793"/>
                  </a:lnTo>
                  <a:close/>
                </a:path>
                <a:path extrusionOk="0" h="603885" w="631190">
                  <a:moveTo>
                    <a:pt x="629131" y="291249"/>
                  </a:moveTo>
                  <a:lnTo>
                    <a:pt x="497039" y="291249"/>
                  </a:lnTo>
                  <a:lnTo>
                    <a:pt x="605408" y="296697"/>
                  </a:lnTo>
                  <a:lnTo>
                    <a:pt x="595879" y="312031"/>
                  </a:lnTo>
                  <a:lnTo>
                    <a:pt x="582045" y="319301"/>
                  </a:lnTo>
                  <a:lnTo>
                    <a:pt x="566180" y="321702"/>
                  </a:lnTo>
                  <a:lnTo>
                    <a:pt x="550557" y="322427"/>
                  </a:lnTo>
                  <a:lnTo>
                    <a:pt x="613122" y="322427"/>
                  </a:lnTo>
                  <a:lnTo>
                    <a:pt x="624282" y="307647"/>
                  </a:lnTo>
                  <a:lnTo>
                    <a:pt x="629131" y="291249"/>
                  </a:lnTo>
                  <a:close/>
                </a:path>
                <a:path extrusionOk="0" h="603885" w="631190">
                  <a:moveTo>
                    <a:pt x="155262" y="270814"/>
                  </a:moveTo>
                  <a:lnTo>
                    <a:pt x="18376" y="270814"/>
                  </a:lnTo>
                  <a:lnTo>
                    <a:pt x="119633" y="280987"/>
                  </a:lnTo>
                  <a:lnTo>
                    <a:pt x="110100" y="293651"/>
                  </a:lnTo>
                  <a:lnTo>
                    <a:pt x="98977" y="302231"/>
                  </a:lnTo>
                  <a:lnTo>
                    <a:pt x="86386" y="307244"/>
                  </a:lnTo>
                  <a:lnTo>
                    <a:pt x="72453" y="309206"/>
                  </a:lnTo>
                  <a:lnTo>
                    <a:pt x="116068" y="309206"/>
                  </a:lnTo>
                  <a:lnTo>
                    <a:pt x="122370" y="302439"/>
                  </a:lnTo>
                  <a:lnTo>
                    <a:pt x="131593" y="292702"/>
                  </a:lnTo>
                  <a:lnTo>
                    <a:pt x="152446" y="276956"/>
                  </a:lnTo>
                  <a:lnTo>
                    <a:pt x="155262" y="270814"/>
                  </a:lnTo>
                  <a:close/>
                </a:path>
                <a:path extrusionOk="0" h="603885" w="631190">
                  <a:moveTo>
                    <a:pt x="578390" y="89090"/>
                  </a:moveTo>
                  <a:lnTo>
                    <a:pt x="556653" y="89090"/>
                  </a:lnTo>
                  <a:lnTo>
                    <a:pt x="565357" y="137261"/>
                  </a:lnTo>
                  <a:lnTo>
                    <a:pt x="576000" y="184048"/>
                  </a:lnTo>
                  <a:lnTo>
                    <a:pt x="590443" y="229514"/>
                  </a:lnTo>
                  <a:lnTo>
                    <a:pt x="610539" y="273710"/>
                  </a:lnTo>
                  <a:lnTo>
                    <a:pt x="629116" y="273710"/>
                  </a:lnTo>
                  <a:lnTo>
                    <a:pt x="627240" y="263194"/>
                  </a:lnTo>
                  <a:lnTo>
                    <a:pt x="611500" y="229511"/>
                  </a:lnTo>
                  <a:lnTo>
                    <a:pt x="599288" y="194683"/>
                  </a:lnTo>
                  <a:lnTo>
                    <a:pt x="590240" y="158829"/>
                  </a:lnTo>
                  <a:lnTo>
                    <a:pt x="583868" y="121253"/>
                  </a:lnTo>
                  <a:lnTo>
                    <a:pt x="581251" y="104257"/>
                  </a:lnTo>
                  <a:lnTo>
                    <a:pt x="578390" y="89090"/>
                  </a:lnTo>
                  <a:close/>
                </a:path>
                <a:path extrusionOk="0" h="603885" w="631190">
                  <a:moveTo>
                    <a:pt x="87324" y="108965"/>
                  </a:moveTo>
                  <a:lnTo>
                    <a:pt x="65011" y="108965"/>
                  </a:lnTo>
                  <a:lnTo>
                    <a:pt x="132435" y="262623"/>
                  </a:lnTo>
                  <a:lnTo>
                    <a:pt x="154630" y="262623"/>
                  </a:lnTo>
                  <a:lnTo>
                    <a:pt x="154125" y="260447"/>
                  </a:lnTo>
                  <a:lnTo>
                    <a:pt x="147751" y="250888"/>
                  </a:lnTo>
                  <a:lnTo>
                    <a:pt x="145148" y="247611"/>
                  </a:lnTo>
                  <a:lnTo>
                    <a:pt x="143027" y="243814"/>
                  </a:lnTo>
                  <a:lnTo>
                    <a:pt x="116184" y="180897"/>
                  </a:lnTo>
                  <a:lnTo>
                    <a:pt x="103743" y="151305"/>
                  </a:lnTo>
                  <a:lnTo>
                    <a:pt x="91579" y="121602"/>
                  </a:lnTo>
                  <a:lnTo>
                    <a:pt x="87985" y="111345"/>
                  </a:lnTo>
                  <a:lnTo>
                    <a:pt x="87324" y="108965"/>
                  </a:lnTo>
                  <a:close/>
                </a:path>
                <a:path extrusionOk="0" h="603885" w="631190">
                  <a:moveTo>
                    <a:pt x="559638" y="38290"/>
                  </a:moveTo>
                  <a:lnTo>
                    <a:pt x="555764" y="42024"/>
                  </a:lnTo>
                  <a:lnTo>
                    <a:pt x="551827" y="45707"/>
                  </a:lnTo>
                  <a:lnTo>
                    <a:pt x="545706" y="51815"/>
                  </a:lnTo>
                  <a:lnTo>
                    <a:pt x="543851" y="56057"/>
                  </a:lnTo>
                  <a:lnTo>
                    <a:pt x="520569" y="59556"/>
                  </a:lnTo>
                  <a:lnTo>
                    <a:pt x="510161" y="60596"/>
                  </a:lnTo>
                  <a:lnTo>
                    <a:pt x="499782" y="60807"/>
                  </a:lnTo>
                  <a:lnTo>
                    <a:pt x="572324" y="60807"/>
                  </a:lnTo>
                  <a:lnTo>
                    <a:pt x="569048" y="46354"/>
                  </a:lnTo>
                  <a:lnTo>
                    <a:pt x="563270" y="42570"/>
                  </a:lnTo>
                  <a:lnTo>
                    <a:pt x="559638" y="38290"/>
                  </a:lnTo>
                  <a:close/>
                </a:path>
                <a:path extrusionOk="0" h="603885" w="631190">
                  <a:moveTo>
                    <a:pt x="289102" y="0"/>
                  </a:moveTo>
                  <a:lnTo>
                    <a:pt x="281800" y="4610"/>
                  </a:lnTo>
                  <a:lnTo>
                    <a:pt x="277583" y="11010"/>
                  </a:lnTo>
                  <a:lnTo>
                    <a:pt x="277837" y="15506"/>
                  </a:lnTo>
                  <a:lnTo>
                    <a:pt x="278729" y="24993"/>
                  </a:lnTo>
                  <a:lnTo>
                    <a:pt x="280164" y="34390"/>
                  </a:lnTo>
                  <a:lnTo>
                    <a:pt x="283501" y="53111"/>
                  </a:lnTo>
                  <a:lnTo>
                    <a:pt x="255285" y="53300"/>
                  </a:lnTo>
                  <a:lnTo>
                    <a:pt x="301282" y="53300"/>
                  </a:lnTo>
                  <a:lnTo>
                    <a:pt x="301955" y="23139"/>
                  </a:lnTo>
                  <a:lnTo>
                    <a:pt x="336840" y="23139"/>
                  </a:lnTo>
                  <a:lnTo>
                    <a:pt x="300011" y="2857"/>
                  </a:lnTo>
                  <a:lnTo>
                    <a:pt x="295173" y="2666"/>
                  </a:lnTo>
                  <a:lnTo>
                    <a:pt x="289102" y="0"/>
                  </a:lnTo>
                  <a:close/>
                </a:path>
                <a:path extrusionOk="0" h="603885" w="631190">
                  <a:moveTo>
                    <a:pt x="155796" y="48716"/>
                  </a:moveTo>
                  <a:lnTo>
                    <a:pt x="108630" y="48901"/>
                  </a:lnTo>
                  <a:lnTo>
                    <a:pt x="174781" y="48901"/>
                  </a:lnTo>
                  <a:lnTo>
                    <a:pt x="155796" y="48716"/>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8" name="Google Shape;1428;p23"/>
            <p:cNvPicPr preferRelativeResize="0"/>
            <p:nvPr/>
          </p:nvPicPr>
          <p:blipFill rotWithShape="1">
            <a:blip r:embed="rId16">
              <a:alphaModFix/>
            </a:blip>
            <a:srcRect b="0" l="0" r="0" t="0"/>
            <a:stretch/>
          </p:blipFill>
          <p:spPr>
            <a:xfrm>
              <a:off x="1531156" y="4798322"/>
              <a:ext cx="627208" cy="539836"/>
            </a:xfrm>
            <a:prstGeom prst="rect">
              <a:avLst/>
            </a:prstGeom>
            <a:noFill/>
            <a:ln>
              <a:noFill/>
            </a:ln>
          </p:spPr>
        </p:pic>
        <p:sp>
          <p:nvSpPr>
            <p:cNvPr id="1429" name="Google Shape;1429;p23"/>
            <p:cNvSpPr/>
            <p:nvPr/>
          </p:nvSpPr>
          <p:spPr>
            <a:xfrm>
              <a:off x="7058666" y="3651715"/>
              <a:ext cx="511809" cy="303530"/>
            </a:xfrm>
            <a:custGeom>
              <a:rect b="b" l="l" r="r" t="t"/>
              <a:pathLst>
                <a:path extrusionOk="0" h="303529" w="511809">
                  <a:moveTo>
                    <a:pt x="339102" y="1562"/>
                  </a:moveTo>
                  <a:lnTo>
                    <a:pt x="151409" y="0"/>
                  </a:lnTo>
                  <a:lnTo>
                    <a:pt x="103883" y="7260"/>
                  </a:lnTo>
                  <a:lnTo>
                    <a:pt x="62484" y="28229"/>
                  </a:lnTo>
                  <a:lnTo>
                    <a:pt x="29708" y="60457"/>
                  </a:lnTo>
                  <a:lnTo>
                    <a:pt x="8048" y="101491"/>
                  </a:lnTo>
                  <a:lnTo>
                    <a:pt x="0" y="148882"/>
                  </a:lnTo>
                  <a:lnTo>
                    <a:pt x="7255" y="196400"/>
                  </a:lnTo>
                  <a:lnTo>
                    <a:pt x="28225" y="237793"/>
                  </a:lnTo>
                  <a:lnTo>
                    <a:pt x="60456" y="270565"/>
                  </a:lnTo>
                  <a:lnTo>
                    <a:pt x="101497" y="292225"/>
                  </a:lnTo>
                  <a:lnTo>
                    <a:pt x="148894" y="300278"/>
                  </a:lnTo>
                  <a:lnTo>
                    <a:pt x="511771" y="303301"/>
                  </a:lnTo>
                </a:path>
              </a:pathLst>
            </a:custGeom>
            <a:noFill/>
            <a:ln cap="flat" cmpd="sng" w="20425">
              <a:solidFill>
                <a:srgbClr val="B7ADE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30" name="Google Shape;1430;p23"/>
            <p:cNvPicPr preferRelativeResize="0"/>
            <p:nvPr/>
          </p:nvPicPr>
          <p:blipFill rotWithShape="1">
            <a:blip r:embed="rId17">
              <a:alphaModFix/>
            </a:blip>
            <a:srcRect b="0" l="0" r="0" t="0"/>
            <a:stretch/>
          </p:blipFill>
          <p:spPr>
            <a:xfrm>
              <a:off x="7387545" y="3581014"/>
              <a:ext cx="233476" cy="146291"/>
            </a:xfrm>
            <a:prstGeom prst="rect">
              <a:avLst/>
            </a:prstGeom>
            <a:noFill/>
            <a:ln>
              <a:noFill/>
            </a:ln>
          </p:spPr>
        </p:pic>
        <p:pic>
          <p:nvPicPr>
            <p:cNvPr id="1431" name="Google Shape;1431;p23"/>
            <p:cNvPicPr preferRelativeResize="0"/>
            <p:nvPr/>
          </p:nvPicPr>
          <p:blipFill rotWithShape="1">
            <a:blip r:embed="rId18">
              <a:alphaModFix/>
            </a:blip>
            <a:srcRect b="0" l="0" r="0" t="0"/>
            <a:stretch/>
          </p:blipFill>
          <p:spPr>
            <a:xfrm>
              <a:off x="7546282" y="4045351"/>
              <a:ext cx="158089" cy="158076"/>
            </a:xfrm>
            <a:prstGeom prst="rect">
              <a:avLst/>
            </a:prstGeom>
            <a:noFill/>
            <a:ln>
              <a:noFill/>
            </a:ln>
          </p:spPr>
        </p:pic>
        <p:sp>
          <p:nvSpPr>
            <p:cNvPr id="1432" name="Google Shape;1432;p23"/>
            <p:cNvSpPr/>
            <p:nvPr/>
          </p:nvSpPr>
          <p:spPr>
            <a:xfrm>
              <a:off x="7124871" y="3827610"/>
              <a:ext cx="683260" cy="363220"/>
            </a:xfrm>
            <a:custGeom>
              <a:rect b="b" l="l" r="r" t="t"/>
              <a:pathLst>
                <a:path extrusionOk="0" h="363220" w="683259">
                  <a:moveTo>
                    <a:pt x="93789" y="293395"/>
                  </a:moveTo>
                  <a:lnTo>
                    <a:pt x="98972" y="320221"/>
                  </a:lnTo>
                  <a:lnTo>
                    <a:pt x="113534" y="342215"/>
                  </a:lnTo>
                  <a:lnTo>
                    <a:pt x="135283" y="357144"/>
                  </a:lnTo>
                  <a:lnTo>
                    <a:pt x="162026" y="362775"/>
                  </a:lnTo>
                  <a:lnTo>
                    <a:pt x="188862" y="357590"/>
                  </a:lnTo>
                  <a:lnTo>
                    <a:pt x="210864" y="343025"/>
                  </a:lnTo>
                  <a:lnTo>
                    <a:pt x="225798" y="321275"/>
                  </a:lnTo>
                  <a:lnTo>
                    <a:pt x="231432" y="294538"/>
                  </a:lnTo>
                  <a:lnTo>
                    <a:pt x="226247" y="267704"/>
                  </a:lnTo>
                  <a:lnTo>
                    <a:pt x="211680" y="245706"/>
                  </a:lnTo>
                  <a:lnTo>
                    <a:pt x="189926" y="230776"/>
                  </a:lnTo>
                  <a:lnTo>
                    <a:pt x="163182" y="225145"/>
                  </a:lnTo>
                  <a:lnTo>
                    <a:pt x="136348" y="230330"/>
                  </a:lnTo>
                  <a:lnTo>
                    <a:pt x="114350" y="244897"/>
                  </a:lnTo>
                  <a:lnTo>
                    <a:pt x="99420" y="266650"/>
                  </a:lnTo>
                  <a:lnTo>
                    <a:pt x="93789" y="293395"/>
                  </a:lnTo>
                  <a:close/>
                </a:path>
                <a:path extrusionOk="0" h="363220" w="683259">
                  <a:moveTo>
                    <a:pt x="231381" y="300786"/>
                  </a:moveTo>
                  <a:lnTo>
                    <a:pt x="369011" y="301942"/>
                  </a:lnTo>
                </a:path>
                <a:path extrusionOk="0" h="363220" w="683259">
                  <a:moveTo>
                    <a:pt x="581736" y="303707"/>
                  </a:moveTo>
                  <a:lnTo>
                    <a:pt x="644296" y="304228"/>
                  </a:lnTo>
                  <a:lnTo>
                    <a:pt x="679081" y="281595"/>
                  </a:lnTo>
                  <a:lnTo>
                    <a:pt x="682739" y="197218"/>
                  </a:lnTo>
                  <a:lnTo>
                    <a:pt x="677948" y="169227"/>
                  </a:lnTo>
                  <a:lnTo>
                    <a:pt x="664194" y="145302"/>
                  </a:lnTo>
                  <a:lnTo>
                    <a:pt x="643148" y="127447"/>
                  </a:lnTo>
                  <a:lnTo>
                    <a:pt x="616483" y="117665"/>
                  </a:lnTo>
                  <a:lnTo>
                    <a:pt x="533361" y="103111"/>
                  </a:lnTo>
                  <a:lnTo>
                    <a:pt x="482206" y="43649"/>
                  </a:lnTo>
                  <a:lnTo>
                    <a:pt x="441645" y="12990"/>
                  </a:lnTo>
                  <a:lnTo>
                    <a:pt x="392036" y="1828"/>
                  </a:lnTo>
                  <a:lnTo>
                    <a:pt x="221373" y="406"/>
                  </a:lnTo>
                  <a:lnTo>
                    <a:pt x="269862" y="814"/>
                  </a:lnTo>
                  <a:lnTo>
                    <a:pt x="280811" y="908"/>
                  </a:lnTo>
                  <a:lnTo>
                    <a:pt x="249529" y="649"/>
                  </a:lnTo>
                  <a:lnTo>
                    <a:pt x="171322" y="0"/>
                  </a:lnTo>
                  <a:lnTo>
                    <a:pt x="125594" y="8529"/>
                  </a:lnTo>
                  <a:lnTo>
                    <a:pt x="88400" y="32320"/>
                  </a:lnTo>
                  <a:lnTo>
                    <a:pt x="58871" y="67422"/>
                  </a:lnTo>
                  <a:lnTo>
                    <a:pt x="36136" y="109885"/>
                  </a:lnTo>
                  <a:lnTo>
                    <a:pt x="19326" y="155756"/>
                  </a:lnTo>
                  <a:lnTo>
                    <a:pt x="7571" y="201086"/>
                  </a:lnTo>
                  <a:lnTo>
                    <a:pt x="0" y="241922"/>
                  </a:lnTo>
                  <a:lnTo>
                    <a:pt x="1436" y="263519"/>
                  </a:lnTo>
                  <a:lnTo>
                    <a:pt x="11409" y="281766"/>
                  </a:lnTo>
                  <a:lnTo>
                    <a:pt x="27951" y="294430"/>
                  </a:lnTo>
                  <a:lnTo>
                    <a:pt x="49098" y="299275"/>
                  </a:lnTo>
                  <a:lnTo>
                    <a:pt x="93738" y="299643"/>
                  </a:lnTo>
                </a:path>
                <a:path extrusionOk="0" h="363220" w="683259">
                  <a:moveTo>
                    <a:pt x="270382" y="125945"/>
                  </a:moveTo>
                  <a:lnTo>
                    <a:pt x="271005" y="50876"/>
                  </a:lnTo>
                </a:path>
              </a:pathLst>
            </a:custGeom>
            <a:noFill/>
            <a:ln cap="flat" cmpd="sng" w="20425">
              <a:solidFill>
                <a:srgbClr val="B7ADE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33" name="Google Shape;1433;p23"/>
            <p:cNvPicPr preferRelativeResize="0"/>
            <p:nvPr/>
          </p:nvPicPr>
          <p:blipFill rotWithShape="1">
            <a:blip r:embed="rId19">
              <a:alphaModFix/>
            </a:blip>
            <a:srcRect b="0" l="0" r="0" t="0"/>
            <a:stretch/>
          </p:blipFill>
          <p:spPr>
            <a:xfrm>
              <a:off x="10063980" y="6464984"/>
              <a:ext cx="231013" cy="231013"/>
            </a:xfrm>
            <a:prstGeom prst="rect">
              <a:avLst/>
            </a:prstGeom>
            <a:noFill/>
            <a:ln>
              <a:noFill/>
            </a:ln>
          </p:spPr>
        </p:pic>
        <p:pic>
          <p:nvPicPr>
            <p:cNvPr id="1434" name="Google Shape;1434;p23"/>
            <p:cNvPicPr preferRelativeResize="0"/>
            <p:nvPr/>
          </p:nvPicPr>
          <p:blipFill rotWithShape="1">
            <a:blip r:embed="rId20">
              <a:alphaModFix/>
            </a:blip>
            <a:srcRect b="0" l="0" r="0" t="0"/>
            <a:stretch/>
          </p:blipFill>
          <p:spPr>
            <a:xfrm>
              <a:off x="10063980" y="6167054"/>
              <a:ext cx="231013" cy="231012"/>
            </a:xfrm>
            <a:prstGeom prst="rect">
              <a:avLst/>
            </a:prstGeom>
            <a:noFill/>
            <a:ln>
              <a:noFill/>
            </a:ln>
          </p:spPr>
        </p:pic>
        <p:pic>
          <p:nvPicPr>
            <p:cNvPr id="1435" name="Google Shape;1435;p23"/>
            <p:cNvPicPr preferRelativeResize="0"/>
            <p:nvPr/>
          </p:nvPicPr>
          <p:blipFill rotWithShape="1">
            <a:blip r:embed="rId21">
              <a:alphaModFix/>
            </a:blip>
            <a:srcRect b="0" l="0" r="0" t="0"/>
            <a:stretch/>
          </p:blipFill>
          <p:spPr>
            <a:xfrm>
              <a:off x="10063980" y="5730434"/>
              <a:ext cx="231013" cy="231013"/>
            </a:xfrm>
            <a:prstGeom prst="rect">
              <a:avLst/>
            </a:prstGeom>
            <a:noFill/>
            <a:ln>
              <a:noFill/>
            </a:ln>
          </p:spPr>
        </p:pic>
        <p:pic>
          <p:nvPicPr>
            <p:cNvPr id="1436" name="Google Shape;1436;p23"/>
            <p:cNvPicPr preferRelativeResize="0"/>
            <p:nvPr/>
          </p:nvPicPr>
          <p:blipFill rotWithShape="1">
            <a:blip r:embed="rId22">
              <a:alphaModFix/>
            </a:blip>
            <a:srcRect b="0" l="0" r="0" t="0"/>
            <a:stretch/>
          </p:blipFill>
          <p:spPr>
            <a:xfrm>
              <a:off x="10063980" y="5432504"/>
              <a:ext cx="231013" cy="231012"/>
            </a:xfrm>
            <a:prstGeom prst="rect">
              <a:avLst/>
            </a:prstGeom>
            <a:noFill/>
            <a:ln>
              <a:noFill/>
            </a:ln>
          </p:spPr>
        </p:pic>
      </p:grpSp>
      <p:sp>
        <p:nvSpPr>
          <p:cNvPr id="1437" name="Google Shape;1437;p2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23</a:t>
            </a:r>
            <a:endParaRPr sz="900">
              <a:latin typeface="Malgun Gothic"/>
              <a:ea typeface="Malgun Gothic"/>
              <a:cs typeface="Malgun Gothic"/>
              <a:sym typeface="Malgun Gothic"/>
            </a:endParaRPr>
          </a:p>
        </p:txBody>
      </p:sp>
      <p:sp>
        <p:nvSpPr>
          <p:cNvPr id="1438" name="Google Shape;1438;p2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2" name="Shape 1442"/>
        <p:cNvGrpSpPr/>
        <p:nvPr/>
      </p:nvGrpSpPr>
      <p:grpSpPr>
        <a:xfrm>
          <a:off x="0" y="0"/>
          <a:ext cx="0" cy="0"/>
          <a:chOff x="0" y="0"/>
          <a:chExt cx="0" cy="0"/>
        </a:xfrm>
      </p:grpSpPr>
      <p:grpSp>
        <p:nvGrpSpPr>
          <p:cNvPr id="1443" name="Google Shape;1443;p24"/>
          <p:cNvGrpSpPr/>
          <p:nvPr/>
        </p:nvGrpSpPr>
        <p:grpSpPr>
          <a:xfrm>
            <a:off x="0" y="0"/>
            <a:ext cx="10800270" cy="7200265"/>
            <a:chOff x="0" y="0"/>
            <a:chExt cx="10800270" cy="7200265"/>
          </a:xfrm>
        </p:grpSpPr>
        <p:pic>
          <p:nvPicPr>
            <p:cNvPr id="1444" name="Google Shape;1444;p24"/>
            <p:cNvPicPr preferRelativeResize="0"/>
            <p:nvPr/>
          </p:nvPicPr>
          <p:blipFill rotWithShape="1">
            <a:blip r:embed="rId3">
              <a:alphaModFix/>
            </a:blip>
            <a:srcRect b="0" l="0" r="0" t="0"/>
            <a:stretch/>
          </p:blipFill>
          <p:spPr>
            <a:xfrm>
              <a:off x="0" y="0"/>
              <a:ext cx="10800003" cy="7199998"/>
            </a:xfrm>
            <a:prstGeom prst="rect">
              <a:avLst/>
            </a:prstGeom>
            <a:noFill/>
            <a:ln>
              <a:noFill/>
            </a:ln>
          </p:spPr>
        </p:pic>
        <p:sp>
          <p:nvSpPr>
            <p:cNvPr id="1445" name="Google Shape;1445;p24"/>
            <p:cNvSpPr/>
            <p:nvPr/>
          </p:nvSpPr>
          <p:spPr>
            <a:xfrm>
              <a:off x="7262050" y="3662045"/>
              <a:ext cx="3538220" cy="3538220"/>
            </a:xfrm>
            <a:custGeom>
              <a:rect b="b" l="l" r="r" t="t"/>
              <a:pathLst>
                <a:path extrusionOk="0" h="3538220" w="3538220">
                  <a:moveTo>
                    <a:pt x="3537953" y="0"/>
                  </a:moveTo>
                  <a:lnTo>
                    <a:pt x="0" y="3537953"/>
                  </a:lnTo>
                  <a:lnTo>
                    <a:pt x="3537953" y="3537953"/>
                  </a:lnTo>
                  <a:lnTo>
                    <a:pt x="353795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6" name="Google Shape;1446;p24"/>
            <p:cNvSpPr/>
            <p:nvPr/>
          </p:nvSpPr>
          <p:spPr>
            <a:xfrm>
              <a:off x="9000008" y="3662044"/>
              <a:ext cx="1800225" cy="1800225"/>
            </a:xfrm>
            <a:custGeom>
              <a:rect b="b" l="l" r="r" t="t"/>
              <a:pathLst>
                <a:path extrusionOk="0" h="1800225" w="1800225">
                  <a:moveTo>
                    <a:pt x="1799996" y="0"/>
                  </a:moveTo>
                  <a:lnTo>
                    <a:pt x="1349997" y="0"/>
                  </a:lnTo>
                  <a:lnTo>
                    <a:pt x="0" y="0"/>
                  </a:lnTo>
                  <a:lnTo>
                    <a:pt x="0" y="449999"/>
                  </a:lnTo>
                  <a:lnTo>
                    <a:pt x="1349997" y="449999"/>
                  </a:lnTo>
                  <a:lnTo>
                    <a:pt x="1349997" y="1799996"/>
                  </a:lnTo>
                  <a:lnTo>
                    <a:pt x="1799996" y="1799996"/>
                  </a:lnTo>
                  <a:lnTo>
                    <a:pt x="1799996" y="449999"/>
                  </a:lnTo>
                  <a:lnTo>
                    <a:pt x="1799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47" name="Google Shape;1447;p24"/>
            <p:cNvPicPr preferRelativeResize="0"/>
            <p:nvPr/>
          </p:nvPicPr>
          <p:blipFill rotWithShape="1">
            <a:blip r:embed="rId4">
              <a:alphaModFix/>
            </a:blip>
            <a:srcRect b="0" l="0" r="0" t="0"/>
            <a:stretch/>
          </p:blipFill>
          <p:spPr>
            <a:xfrm>
              <a:off x="0" y="0"/>
              <a:ext cx="2627998" cy="7199998"/>
            </a:xfrm>
            <a:prstGeom prst="rect">
              <a:avLst/>
            </a:prstGeom>
            <a:noFill/>
            <a:ln>
              <a:noFill/>
            </a:ln>
          </p:spPr>
        </p:pic>
      </p:grpSp>
      <p:graphicFrame>
        <p:nvGraphicFramePr>
          <p:cNvPr id="1448" name="Google Shape;1448;p2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5">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8">
                            <a:extLst>
                              <a:ext uri="{A12FA001-AC4F-418D-AE19-62706E023703}">
                                <ahyp:hlinkClr val="tx"/>
                              </a:ext>
                            </a:extLst>
                          </a:hlinkClick>
                        </a:rPr>
                        <a:t>Environmental</a:t>
                      </a:r>
                      <a:endParaRPr sz="650" u="none" cap="none" strike="noStrike">
                        <a:latin typeface="Malgun Gothic"/>
                        <a:ea typeface="Malgun Gothic"/>
                        <a:cs typeface="Malgun Gothic"/>
                        <a:sym typeface="Malgun Gothic"/>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9">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10">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pSp>
        <p:nvGrpSpPr>
          <p:cNvPr id="1449" name="Google Shape;1449;p24"/>
          <p:cNvGrpSpPr/>
          <p:nvPr/>
        </p:nvGrpSpPr>
        <p:grpSpPr>
          <a:xfrm>
            <a:off x="431999" y="733259"/>
            <a:ext cx="8467561" cy="5962738"/>
            <a:chOff x="431999" y="733259"/>
            <a:chExt cx="8467561" cy="5962738"/>
          </a:xfrm>
        </p:grpSpPr>
        <p:pic>
          <p:nvPicPr>
            <p:cNvPr id="1450" name="Google Shape;1450;p24"/>
            <p:cNvPicPr preferRelativeResize="0"/>
            <p:nvPr/>
          </p:nvPicPr>
          <p:blipFill rotWithShape="1">
            <a:blip r:embed="rId11">
              <a:alphaModFix/>
            </a:blip>
            <a:srcRect b="0" l="0" r="0" t="0"/>
            <a:stretch/>
          </p:blipFill>
          <p:spPr>
            <a:xfrm>
              <a:off x="3498188" y="1407235"/>
              <a:ext cx="907681" cy="864869"/>
            </a:xfrm>
            <a:prstGeom prst="rect">
              <a:avLst/>
            </a:prstGeom>
            <a:noFill/>
            <a:ln>
              <a:noFill/>
            </a:ln>
          </p:spPr>
        </p:pic>
        <p:sp>
          <p:nvSpPr>
            <p:cNvPr id="1451" name="Google Shape;1451;p24"/>
            <p:cNvSpPr/>
            <p:nvPr/>
          </p:nvSpPr>
          <p:spPr>
            <a:xfrm>
              <a:off x="8575075" y="1071258"/>
              <a:ext cx="324485" cy="1270000"/>
            </a:xfrm>
            <a:custGeom>
              <a:rect b="b" l="l" r="r" t="t"/>
              <a:pathLst>
                <a:path extrusionOk="0" h="1270000" w="324484">
                  <a:moveTo>
                    <a:pt x="206963" y="1206500"/>
                  </a:moveTo>
                  <a:lnTo>
                    <a:pt x="132794" y="1206500"/>
                  </a:lnTo>
                  <a:lnTo>
                    <a:pt x="149140" y="1231900"/>
                  </a:lnTo>
                  <a:lnTo>
                    <a:pt x="167730" y="1244600"/>
                  </a:lnTo>
                  <a:lnTo>
                    <a:pt x="188042" y="1257300"/>
                  </a:lnTo>
                  <a:lnTo>
                    <a:pt x="209553" y="1270000"/>
                  </a:lnTo>
                  <a:lnTo>
                    <a:pt x="248141" y="1270000"/>
                  </a:lnTo>
                  <a:lnTo>
                    <a:pt x="259057" y="1257300"/>
                  </a:lnTo>
                  <a:lnTo>
                    <a:pt x="270094" y="1257300"/>
                  </a:lnTo>
                  <a:lnTo>
                    <a:pt x="268404" y="1244600"/>
                  </a:lnTo>
                  <a:lnTo>
                    <a:pt x="269027" y="1244600"/>
                  </a:lnTo>
                  <a:lnTo>
                    <a:pt x="275859" y="1231900"/>
                  </a:lnTo>
                  <a:lnTo>
                    <a:pt x="280000" y="1219200"/>
                  </a:lnTo>
                  <a:lnTo>
                    <a:pt x="227549" y="1219200"/>
                  </a:lnTo>
                  <a:lnTo>
                    <a:pt x="206963" y="1206500"/>
                  </a:lnTo>
                  <a:close/>
                </a:path>
                <a:path extrusionOk="0" h="1270000" w="324484">
                  <a:moveTo>
                    <a:pt x="291150" y="1206500"/>
                  </a:moveTo>
                  <a:lnTo>
                    <a:pt x="235307" y="1206500"/>
                  </a:lnTo>
                  <a:lnTo>
                    <a:pt x="227549" y="1219200"/>
                  </a:lnTo>
                  <a:lnTo>
                    <a:pt x="288255" y="1219200"/>
                  </a:lnTo>
                  <a:lnTo>
                    <a:pt x="291150" y="1206500"/>
                  </a:lnTo>
                  <a:close/>
                </a:path>
                <a:path extrusionOk="0" h="1270000" w="324484">
                  <a:moveTo>
                    <a:pt x="185321" y="1193800"/>
                  </a:moveTo>
                  <a:lnTo>
                    <a:pt x="124007" y="1193800"/>
                  </a:lnTo>
                  <a:lnTo>
                    <a:pt x="128511" y="1206500"/>
                  </a:lnTo>
                  <a:lnTo>
                    <a:pt x="196186" y="1206500"/>
                  </a:lnTo>
                  <a:lnTo>
                    <a:pt x="185321" y="1193800"/>
                  </a:lnTo>
                  <a:close/>
                </a:path>
                <a:path extrusionOk="0" h="1270000" w="324484">
                  <a:moveTo>
                    <a:pt x="296586" y="1193800"/>
                  </a:moveTo>
                  <a:lnTo>
                    <a:pt x="261673" y="1193800"/>
                  </a:lnTo>
                  <a:lnTo>
                    <a:pt x="258981" y="1206500"/>
                  </a:lnTo>
                  <a:lnTo>
                    <a:pt x="292750" y="1206500"/>
                  </a:lnTo>
                  <a:lnTo>
                    <a:pt x="296586" y="1193800"/>
                  </a:lnTo>
                  <a:close/>
                </a:path>
                <a:path extrusionOk="0" h="1270000" w="324484">
                  <a:moveTo>
                    <a:pt x="170589" y="609599"/>
                  </a:moveTo>
                  <a:lnTo>
                    <a:pt x="90623" y="609599"/>
                  </a:lnTo>
                  <a:lnTo>
                    <a:pt x="86756" y="622299"/>
                  </a:lnTo>
                  <a:lnTo>
                    <a:pt x="85232" y="634999"/>
                  </a:lnTo>
                  <a:lnTo>
                    <a:pt x="83073" y="634999"/>
                  </a:lnTo>
                  <a:lnTo>
                    <a:pt x="76330" y="647699"/>
                  </a:lnTo>
                  <a:lnTo>
                    <a:pt x="3402" y="647699"/>
                  </a:lnTo>
                  <a:lnTo>
                    <a:pt x="4886" y="660399"/>
                  </a:lnTo>
                  <a:lnTo>
                    <a:pt x="4143" y="673099"/>
                  </a:lnTo>
                  <a:lnTo>
                    <a:pt x="1819" y="685799"/>
                  </a:lnTo>
                  <a:lnTo>
                    <a:pt x="233" y="698499"/>
                  </a:lnTo>
                  <a:lnTo>
                    <a:pt x="116" y="711199"/>
                  </a:lnTo>
                  <a:lnTo>
                    <a:pt x="2289" y="736599"/>
                  </a:lnTo>
                  <a:lnTo>
                    <a:pt x="1516" y="749299"/>
                  </a:lnTo>
                  <a:lnTo>
                    <a:pt x="2601" y="774699"/>
                  </a:lnTo>
                  <a:lnTo>
                    <a:pt x="4680" y="787399"/>
                  </a:lnTo>
                  <a:lnTo>
                    <a:pt x="6886" y="812799"/>
                  </a:lnTo>
                  <a:lnTo>
                    <a:pt x="6188" y="812799"/>
                  </a:lnTo>
                  <a:lnTo>
                    <a:pt x="8334" y="825500"/>
                  </a:lnTo>
                  <a:lnTo>
                    <a:pt x="9752" y="838200"/>
                  </a:lnTo>
                  <a:lnTo>
                    <a:pt x="10476" y="838200"/>
                  </a:lnTo>
                  <a:lnTo>
                    <a:pt x="10544" y="850900"/>
                  </a:lnTo>
                  <a:lnTo>
                    <a:pt x="10340" y="850900"/>
                  </a:lnTo>
                  <a:lnTo>
                    <a:pt x="10239" y="863600"/>
                  </a:lnTo>
                  <a:lnTo>
                    <a:pt x="13655" y="863600"/>
                  </a:lnTo>
                  <a:lnTo>
                    <a:pt x="15230" y="876300"/>
                  </a:lnTo>
                  <a:lnTo>
                    <a:pt x="18532" y="889000"/>
                  </a:lnTo>
                  <a:lnTo>
                    <a:pt x="19840" y="889000"/>
                  </a:lnTo>
                  <a:lnTo>
                    <a:pt x="20678" y="901700"/>
                  </a:lnTo>
                  <a:lnTo>
                    <a:pt x="21984" y="914400"/>
                  </a:lnTo>
                  <a:lnTo>
                    <a:pt x="26990" y="952500"/>
                  </a:lnTo>
                  <a:lnTo>
                    <a:pt x="38344" y="1003300"/>
                  </a:lnTo>
                  <a:lnTo>
                    <a:pt x="52060" y="1041400"/>
                  </a:lnTo>
                  <a:lnTo>
                    <a:pt x="58599" y="1066800"/>
                  </a:lnTo>
                  <a:lnTo>
                    <a:pt x="65995" y="1092200"/>
                  </a:lnTo>
                  <a:lnTo>
                    <a:pt x="74063" y="1104900"/>
                  </a:lnTo>
                  <a:lnTo>
                    <a:pt x="82616" y="1130300"/>
                  </a:lnTo>
                  <a:lnTo>
                    <a:pt x="89477" y="1143000"/>
                  </a:lnTo>
                  <a:lnTo>
                    <a:pt x="97013" y="1155700"/>
                  </a:lnTo>
                  <a:lnTo>
                    <a:pt x="105428" y="1168400"/>
                  </a:lnTo>
                  <a:lnTo>
                    <a:pt x="114925" y="1181100"/>
                  </a:lnTo>
                  <a:lnTo>
                    <a:pt x="119430" y="1193800"/>
                  </a:lnTo>
                  <a:lnTo>
                    <a:pt x="178247" y="1193800"/>
                  </a:lnTo>
                  <a:lnTo>
                    <a:pt x="170749" y="1181100"/>
                  </a:lnTo>
                  <a:lnTo>
                    <a:pt x="162850" y="1168400"/>
                  </a:lnTo>
                  <a:lnTo>
                    <a:pt x="154296" y="1168400"/>
                  </a:lnTo>
                  <a:lnTo>
                    <a:pt x="144833" y="1155700"/>
                  </a:lnTo>
                  <a:lnTo>
                    <a:pt x="139682" y="1155700"/>
                  </a:lnTo>
                  <a:lnTo>
                    <a:pt x="135628" y="1143000"/>
                  </a:lnTo>
                  <a:lnTo>
                    <a:pt x="132423" y="1143000"/>
                  </a:lnTo>
                  <a:lnTo>
                    <a:pt x="129822" y="1130300"/>
                  </a:lnTo>
                  <a:lnTo>
                    <a:pt x="124280" y="1117600"/>
                  </a:lnTo>
                  <a:lnTo>
                    <a:pt x="118786" y="1104900"/>
                  </a:lnTo>
                  <a:lnTo>
                    <a:pt x="112806" y="1092200"/>
                  </a:lnTo>
                  <a:lnTo>
                    <a:pt x="105806" y="1079500"/>
                  </a:lnTo>
                  <a:lnTo>
                    <a:pt x="101703" y="1066800"/>
                  </a:lnTo>
                  <a:lnTo>
                    <a:pt x="98334" y="1054100"/>
                  </a:lnTo>
                  <a:lnTo>
                    <a:pt x="95539" y="1041400"/>
                  </a:lnTo>
                  <a:lnTo>
                    <a:pt x="93157" y="1041400"/>
                  </a:lnTo>
                  <a:lnTo>
                    <a:pt x="89625" y="1016000"/>
                  </a:lnTo>
                  <a:lnTo>
                    <a:pt x="86472" y="1003300"/>
                  </a:lnTo>
                  <a:lnTo>
                    <a:pt x="83293" y="990600"/>
                  </a:lnTo>
                  <a:lnTo>
                    <a:pt x="79682" y="965200"/>
                  </a:lnTo>
                  <a:lnTo>
                    <a:pt x="75465" y="939800"/>
                  </a:lnTo>
                  <a:lnTo>
                    <a:pt x="73274" y="914400"/>
                  </a:lnTo>
                  <a:lnTo>
                    <a:pt x="71651" y="889000"/>
                  </a:lnTo>
                  <a:lnTo>
                    <a:pt x="69141" y="863600"/>
                  </a:lnTo>
                  <a:lnTo>
                    <a:pt x="70814" y="850900"/>
                  </a:lnTo>
                  <a:lnTo>
                    <a:pt x="71212" y="838200"/>
                  </a:lnTo>
                  <a:lnTo>
                    <a:pt x="70952" y="825500"/>
                  </a:lnTo>
                  <a:lnTo>
                    <a:pt x="70653" y="812799"/>
                  </a:lnTo>
                  <a:lnTo>
                    <a:pt x="71371" y="800099"/>
                  </a:lnTo>
                  <a:lnTo>
                    <a:pt x="73629" y="787399"/>
                  </a:lnTo>
                  <a:lnTo>
                    <a:pt x="77380" y="774699"/>
                  </a:lnTo>
                  <a:lnTo>
                    <a:pt x="82578" y="774699"/>
                  </a:lnTo>
                  <a:lnTo>
                    <a:pt x="87342" y="761999"/>
                  </a:lnTo>
                  <a:lnTo>
                    <a:pt x="91722" y="761999"/>
                  </a:lnTo>
                  <a:lnTo>
                    <a:pt x="95683" y="749299"/>
                  </a:lnTo>
                  <a:lnTo>
                    <a:pt x="99190" y="749299"/>
                  </a:lnTo>
                  <a:lnTo>
                    <a:pt x="103264" y="736599"/>
                  </a:lnTo>
                  <a:lnTo>
                    <a:pt x="108288" y="736599"/>
                  </a:lnTo>
                  <a:lnTo>
                    <a:pt x="113547" y="723899"/>
                  </a:lnTo>
                  <a:lnTo>
                    <a:pt x="118329" y="711199"/>
                  </a:lnTo>
                  <a:lnTo>
                    <a:pt x="122999" y="711199"/>
                  </a:lnTo>
                  <a:lnTo>
                    <a:pt x="127306" y="698499"/>
                  </a:lnTo>
                  <a:lnTo>
                    <a:pt x="131582" y="685799"/>
                  </a:lnTo>
                  <a:lnTo>
                    <a:pt x="136159" y="685799"/>
                  </a:lnTo>
                  <a:lnTo>
                    <a:pt x="145009" y="660399"/>
                  </a:lnTo>
                  <a:lnTo>
                    <a:pt x="152912" y="647699"/>
                  </a:lnTo>
                  <a:lnTo>
                    <a:pt x="161046" y="622299"/>
                  </a:lnTo>
                  <a:lnTo>
                    <a:pt x="170589" y="609599"/>
                  </a:lnTo>
                  <a:close/>
                </a:path>
                <a:path extrusionOk="0" h="1270000" w="324484">
                  <a:moveTo>
                    <a:pt x="301297" y="1181100"/>
                  </a:moveTo>
                  <a:lnTo>
                    <a:pt x="267033" y="1181100"/>
                  </a:lnTo>
                  <a:lnTo>
                    <a:pt x="265737" y="1193800"/>
                  </a:lnTo>
                  <a:lnTo>
                    <a:pt x="299151" y="1193800"/>
                  </a:lnTo>
                  <a:lnTo>
                    <a:pt x="301297" y="1181100"/>
                  </a:lnTo>
                  <a:close/>
                </a:path>
                <a:path extrusionOk="0" h="1270000" w="324484">
                  <a:moveTo>
                    <a:pt x="310597" y="1143000"/>
                  </a:moveTo>
                  <a:lnTo>
                    <a:pt x="283835" y="1143000"/>
                  </a:lnTo>
                  <a:lnTo>
                    <a:pt x="279111" y="1155700"/>
                  </a:lnTo>
                  <a:lnTo>
                    <a:pt x="276672" y="1155700"/>
                  </a:lnTo>
                  <a:lnTo>
                    <a:pt x="275504" y="1168400"/>
                  </a:lnTo>
                  <a:lnTo>
                    <a:pt x="273205" y="1168400"/>
                  </a:lnTo>
                  <a:lnTo>
                    <a:pt x="270500" y="1181100"/>
                  </a:lnTo>
                  <a:lnTo>
                    <a:pt x="306441" y="1181100"/>
                  </a:lnTo>
                  <a:lnTo>
                    <a:pt x="306860" y="1168400"/>
                  </a:lnTo>
                  <a:lnTo>
                    <a:pt x="308334" y="1155700"/>
                  </a:lnTo>
                  <a:lnTo>
                    <a:pt x="310597" y="1143000"/>
                  </a:lnTo>
                  <a:close/>
                </a:path>
                <a:path extrusionOk="0" h="1270000" w="324484">
                  <a:moveTo>
                    <a:pt x="319827" y="1092200"/>
                  </a:moveTo>
                  <a:lnTo>
                    <a:pt x="295976" y="1092200"/>
                  </a:lnTo>
                  <a:lnTo>
                    <a:pt x="296179" y="1104900"/>
                  </a:lnTo>
                  <a:lnTo>
                    <a:pt x="293081" y="1104900"/>
                  </a:lnTo>
                  <a:lnTo>
                    <a:pt x="290566" y="1117600"/>
                  </a:lnTo>
                  <a:lnTo>
                    <a:pt x="287950" y="1130300"/>
                  </a:lnTo>
                  <a:lnTo>
                    <a:pt x="285702" y="1130300"/>
                  </a:lnTo>
                  <a:lnTo>
                    <a:pt x="283251" y="1143000"/>
                  </a:lnTo>
                  <a:lnTo>
                    <a:pt x="313122" y="1143000"/>
                  </a:lnTo>
                  <a:lnTo>
                    <a:pt x="315382" y="1130300"/>
                  </a:lnTo>
                  <a:lnTo>
                    <a:pt x="316675" y="1117600"/>
                  </a:lnTo>
                  <a:lnTo>
                    <a:pt x="317904" y="1117600"/>
                  </a:lnTo>
                  <a:lnTo>
                    <a:pt x="318984" y="1104900"/>
                  </a:lnTo>
                  <a:lnTo>
                    <a:pt x="319827" y="1092200"/>
                  </a:lnTo>
                  <a:close/>
                </a:path>
                <a:path extrusionOk="0" h="1270000" w="324484">
                  <a:moveTo>
                    <a:pt x="321275" y="1079500"/>
                  </a:moveTo>
                  <a:lnTo>
                    <a:pt x="300193" y="1079500"/>
                  </a:lnTo>
                  <a:lnTo>
                    <a:pt x="299367" y="1092200"/>
                  </a:lnTo>
                  <a:lnTo>
                    <a:pt x="320970" y="1092200"/>
                  </a:lnTo>
                  <a:lnTo>
                    <a:pt x="321275" y="1079500"/>
                  </a:lnTo>
                  <a:close/>
                </a:path>
                <a:path extrusionOk="0" h="1270000" w="324484">
                  <a:moveTo>
                    <a:pt x="322140" y="1041400"/>
                  </a:moveTo>
                  <a:lnTo>
                    <a:pt x="308143" y="1041400"/>
                  </a:lnTo>
                  <a:lnTo>
                    <a:pt x="307025" y="1054100"/>
                  </a:lnTo>
                  <a:lnTo>
                    <a:pt x="306924" y="1066800"/>
                  </a:lnTo>
                  <a:lnTo>
                    <a:pt x="305158" y="1066800"/>
                  </a:lnTo>
                  <a:lnTo>
                    <a:pt x="303939" y="1079500"/>
                  </a:lnTo>
                  <a:lnTo>
                    <a:pt x="321423" y="1079500"/>
                  </a:lnTo>
                  <a:lnTo>
                    <a:pt x="321058" y="1066800"/>
                  </a:lnTo>
                  <a:lnTo>
                    <a:pt x="321186" y="1054100"/>
                  </a:lnTo>
                  <a:lnTo>
                    <a:pt x="322140" y="1041400"/>
                  </a:lnTo>
                  <a:close/>
                </a:path>
                <a:path extrusionOk="0" h="1270000" w="324484">
                  <a:moveTo>
                    <a:pt x="323954" y="1016000"/>
                  </a:moveTo>
                  <a:lnTo>
                    <a:pt x="312434" y="1016000"/>
                  </a:lnTo>
                  <a:lnTo>
                    <a:pt x="310104" y="1028700"/>
                  </a:lnTo>
                  <a:lnTo>
                    <a:pt x="308460" y="1028700"/>
                  </a:lnTo>
                  <a:lnTo>
                    <a:pt x="307901" y="1041400"/>
                  </a:lnTo>
                  <a:lnTo>
                    <a:pt x="323465" y="1041400"/>
                  </a:lnTo>
                  <a:lnTo>
                    <a:pt x="324343" y="1028700"/>
                  </a:lnTo>
                  <a:lnTo>
                    <a:pt x="323954" y="1016000"/>
                  </a:lnTo>
                  <a:close/>
                </a:path>
                <a:path extrusionOk="0" h="1270000" w="324484">
                  <a:moveTo>
                    <a:pt x="321122" y="1003300"/>
                  </a:moveTo>
                  <a:lnTo>
                    <a:pt x="318417" y="1003300"/>
                  </a:lnTo>
                  <a:lnTo>
                    <a:pt x="315266" y="1016000"/>
                  </a:lnTo>
                  <a:lnTo>
                    <a:pt x="321402" y="1016000"/>
                  </a:lnTo>
                  <a:lnTo>
                    <a:pt x="321122" y="1003300"/>
                  </a:lnTo>
                  <a:close/>
                </a:path>
                <a:path extrusionOk="0" h="1270000" w="324484">
                  <a:moveTo>
                    <a:pt x="63065" y="622299"/>
                  </a:moveTo>
                  <a:lnTo>
                    <a:pt x="1573" y="622299"/>
                  </a:lnTo>
                  <a:lnTo>
                    <a:pt x="727" y="634999"/>
                  </a:lnTo>
                  <a:lnTo>
                    <a:pt x="1434" y="647699"/>
                  </a:lnTo>
                  <a:lnTo>
                    <a:pt x="61458" y="647699"/>
                  </a:lnTo>
                  <a:lnTo>
                    <a:pt x="62205" y="634999"/>
                  </a:lnTo>
                  <a:lnTo>
                    <a:pt x="63065" y="622299"/>
                  </a:lnTo>
                  <a:close/>
                </a:path>
                <a:path extrusionOk="0" h="1270000" w="324484">
                  <a:moveTo>
                    <a:pt x="62350" y="596899"/>
                  </a:moveTo>
                  <a:lnTo>
                    <a:pt x="6213" y="596899"/>
                  </a:lnTo>
                  <a:lnTo>
                    <a:pt x="5743" y="609599"/>
                  </a:lnTo>
                  <a:lnTo>
                    <a:pt x="4447" y="609599"/>
                  </a:lnTo>
                  <a:lnTo>
                    <a:pt x="2935" y="622299"/>
                  </a:lnTo>
                  <a:lnTo>
                    <a:pt x="63448" y="622299"/>
                  </a:lnTo>
                  <a:lnTo>
                    <a:pt x="62766" y="609599"/>
                  </a:lnTo>
                  <a:lnTo>
                    <a:pt x="62350" y="596899"/>
                  </a:lnTo>
                  <a:close/>
                </a:path>
                <a:path extrusionOk="0" h="1270000" w="324484">
                  <a:moveTo>
                    <a:pt x="202326" y="507999"/>
                  </a:moveTo>
                  <a:lnTo>
                    <a:pt x="133410" y="507999"/>
                  </a:lnTo>
                  <a:lnTo>
                    <a:pt x="128184" y="520699"/>
                  </a:lnTo>
                  <a:lnTo>
                    <a:pt x="124215" y="533399"/>
                  </a:lnTo>
                  <a:lnTo>
                    <a:pt x="121491" y="546099"/>
                  </a:lnTo>
                  <a:lnTo>
                    <a:pt x="119604" y="558799"/>
                  </a:lnTo>
                  <a:lnTo>
                    <a:pt x="117208" y="558799"/>
                  </a:lnTo>
                  <a:lnTo>
                    <a:pt x="114540" y="571499"/>
                  </a:lnTo>
                  <a:lnTo>
                    <a:pt x="111839" y="584199"/>
                  </a:lnTo>
                  <a:lnTo>
                    <a:pt x="106784" y="584199"/>
                  </a:lnTo>
                  <a:lnTo>
                    <a:pt x="100238" y="596899"/>
                  </a:lnTo>
                  <a:lnTo>
                    <a:pt x="94984" y="609599"/>
                  </a:lnTo>
                  <a:lnTo>
                    <a:pt x="171669" y="609599"/>
                  </a:lnTo>
                  <a:lnTo>
                    <a:pt x="175349" y="596899"/>
                  </a:lnTo>
                  <a:lnTo>
                    <a:pt x="180292" y="584199"/>
                  </a:lnTo>
                  <a:lnTo>
                    <a:pt x="185663" y="571499"/>
                  </a:lnTo>
                  <a:lnTo>
                    <a:pt x="190630" y="558799"/>
                  </a:lnTo>
                  <a:lnTo>
                    <a:pt x="194109" y="546099"/>
                  </a:lnTo>
                  <a:lnTo>
                    <a:pt x="197354" y="546099"/>
                  </a:lnTo>
                  <a:lnTo>
                    <a:pt x="199609" y="533399"/>
                  </a:lnTo>
                  <a:lnTo>
                    <a:pt x="200117" y="520699"/>
                  </a:lnTo>
                  <a:lnTo>
                    <a:pt x="199799" y="520699"/>
                  </a:lnTo>
                  <a:lnTo>
                    <a:pt x="202326" y="507999"/>
                  </a:lnTo>
                  <a:close/>
                </a:path>
                <a:path extrusionOk="0" h="1270000" w="324484">
                  <a:moveTo>
                    <a:pt x="72913" y="533399"/>
                  </a:moveTo>
                  <a:lnTo>
                    <a:pt x="409" y="533399"/>
                  </a:lnTo>
                  <a:lnTo>
                    <a:pt x="527" y="546099"/>
                  </a:lnTo>
                  <a:lnTo>
                    <a:pt x="0" y="558799"/>
                  </a:lnTo>
                  <a:lnTo>
                    <a:pt x="706" y="584199"/>
                  </a:lnTo>
                  <a:lnTo>
                    <a:pt x="4524" y="596899"/>
                  </a:lnTo>
                  <a:lnTo>
                    <a:pt x="63468" y="596899"/>
                  </a:lnTo>
                  <a:lnTo>
                    <a:pt x="64952" y="584199"/>
                  </a:lnTo>
                  <a:lnTo>
                    <a:pt x="65636" y="571499"/>
                  </a:lnTo>
                  <a:lnTo>
                    <a:pt x="66166" y="558799"/>
                  </a:lnTo>
                  <a:lnTo>
                    <a:pt x="67751" y="558799"/>
                  </a:lnTo>
                  <a:lnTo>
                    <a:pt x="70098" y="546099"/>
                  </a:lnTo>
                  <a:lnTo>
                    <a:pt x="72913" y="533399"/>
                  </a:lnTo>
                  <a:close/>
                </a:path>
                <a:path extrusionOk="0" h="1270000" w="324484">
                  <a:moveTo>
                    <a:pt x="103025" y="393699"/>
                  </a:moveTo>
                  <a:lnTo>
                    <a:pt x="39687" y="393699"/>
                  </a:lnTo>
                  <a:lnTo>
                    <a:pt x="34656" y="406399"/>
                  </a:lnTo>
                  <a:lnTo>
                    <a:pt x="32388" y="419099"/>
                  </a:lnTo>
                  <a:lnTo>
                    <a:pt x="29871" y="419099"/>
                  </a:lnTo>
                  <a:lnTo>
                    <a:pt x="27835" y="431799"/>
                  </a:lnTo>
                  <a:lnTo>
                    <a:pt x="27294" y="431799"/>
                  </a:lnTo>
                  <a:lnTo>
                    <a:pt x="29263" y="444499"/>
                  </a:lnTo>
                  <a:lnTo>
                    <a:pt x="32197" y="457199"/>
                  </a:lnTo>
                  <a:lnTo>
                    <a:pt x="28336" y="457199"/>
                  </a:lnTo>
                  <a:lnTo>
                    <a:pt x="23548" y="469899"/>
                  </a:lnTo>
                  <a:lnTo>
                    <a:pt x="17000" y="469899"/>
                  </a:lnTo>
                  <a:lnTo>
                    <a:pt x="12496" y="482599"/>
                  </a:lnTo>
                  <a:lnTo>
                    <a:pt x="9836" y="495299"/>
                  </a:lnTo>
                  <a:lnTo>
                    <a:pt x="8816" y="495299"/>
                  </a:lnTo>
                  <a:lnTo>
                    <a:pt x="8651" y="507999"/>
                  </a:lnTo>
                  <a:lnTo>
                    <a:pt x="5438" y="507999"/>
                  </a:lnTo>
                  <a:lnTo>
                    <a:pt x="2466" y="520699"/>
                  </a:lnTo>
                  <a:lnTo>
                    <a:pt x="117" y="533399"/>
                  </a:lnTo>
                  <a:lnTo>
                    <a:pt x="75876" y="533399"/>
                  </a:lnTo>
                  <a:lnTo>
                    <a:pt x="81388" y="507999"/>
                  </a:lnTo>
                  <a:lnTo>
                    <a:pt x="84343" y="495299"/>
                  </a:lnTo>
                  <a:lnTo>
                    <a:pt x="78362" y="482599"/>
                  </a:lnTo>
                  <a:lnTo>
                    <a:pt x="94910" y="469899"/>
                  </a:lnTo>
                  <a:lnTo>
                    <a:pt x="89990" y="457199"/>
                  </a:lnTo>
                  <a:lnTo>
                    <a:pt x="88037" y="444499"/>
                  </a:lnTo>
                  <a:lnTo>
                    <a:pt x="88636" y="444499"/>
                  </a:lnTo>
                  <a:lnTo>
                    <a:pt x="91366" y="431799"/>
                  </a:lnTo>
                  <a:lnTo>
                    <a:pt x="93456" y="419099"/>
                  </a:lnTo>
                  <a:lnTo>
                    <a:pt x="95919" y="406399"/>
                  </a:lnTo>
                  <a:lnTo>
                    <a:pt x="99021" y="406399"/>
                  </a:lnTo>
                  <a:lnTo>
                    <a:pt x="103025" y="393699"/>
                  </a:lnTo>
                  <a:close/>
                </a:path>
                <a:path extrusionOk="0" h="1270000" w="324484">
                  <a:moveTo>
                    <a:pt x="206496" y="495299"/>
                  </a:moveTo>
                  <a:lnTo>
                    <a:pt x="144440" y="495299"/>
                  </a:lnTo>
                  <a:lnTo>
                    <a:pt x="139906" y="507999"/>
                  </a:lnTo>
                  <a:lnTo>
                    <a:pt x="203558" y="507999"/>
                  </a:lnTo>
                  <a:lnTo>
                    <a:pt x="206496" y="495299"/>
                  </a:lnTo>
                  <a:close/>
                </a:path>
                <a:path extrusionOk="0" h="1270000" w="324484">
                  <a:moveTo>
                    <a:pt x="225805" y="457199"/>
                  </a:moveTo>
                  <a:lnTo>
                    <a:pt x="151453" y="457199"/>
                  </a:lnTo>
                  <a:lnTo>
                    <a:pt x="148677" y="469899"/>
                  </a:lnTo>
                  <a:lnTo>
                    <a:pt x="147046" y="482599"/>
                  </a:lnTo>
                  <a:lnTo>
                    <a:pt x="148008" y="495299"/>
                  </a:lnTo>
                  <a:lnTo>
                    <a:pt x="210559" y="495299"/>
                  </a:lnTo>
                  <a:lnTo>
                    <a:pt x="215256" y="482599"/>
                  </a:lnTo>
                  <a:lnTo>
                    <a:pt x="220094" y="469899"/>
                  </a:lnTo>
                  <a:lnTo>
                    <a:pt x="225805" y="457199"/>
                  </a:lnTo>
                  <a:close/>
                </a:path>
                <a:path extrusionOk="0" h="1270000" w="324484">
                  <a:moveTo>
                    <a:pt x="317426" y="101599"/>
                  </a:moveTo>
                  <a:lnTo>
                    <a:pt x="219281" y="101599"/>
                  </a:lnTo>
                  <a:lnTo>
                    <a:pt x="228196" y="114299"/>
                  </a:lnTo>
                  <a:lnTo>
                    <a:pt x="232527" y="114299"/>
                  </a:lnTo>
                  <a:lnTo>
                    <a:pt x="231274" y="126999"/>
                  </a:lnTo>
                  <a:lnTo>
                    <a:pt x="232479" y="139699"/>
                  </a:lnTo>
                  <a:lnTo>
                    <a:pt x="234984" y="139699"/>
                  </a:lnTo>
                  <a:lnTo>
                    <a:pt x="237632" y="152399"/>
                  </a:lnTo>
                  <a:lnTo>
                    <a:pt x="235552" y="152399"/>
                  </a:lnTo>
                  <a:lnTo>
                    <a:pt x="233622" y="165099"/>
                  </a:lnTo>
                  <a:lnTo>
                    <a:pt x="231592" y="177799"/>
                  </a:lnTo>
                  <a:lnTo>
                    <a:pt x="229212" y="177799"/>
                  </a:lnTo>
                  <a:lnTo>
                    <a:pt x="226618" y="190499"/>
                  </a:lnTo>
                  <a:lnTo>
                    <a:pt x="225277" y="203199"/>
                  </a:lnTo>
                  <a:lnTo>
                    <a:pt x="226380" y="215899"/>
                  </a:lnTo>
                  <a:lnTo>
                    <a:pt x="227308" y="228599"/>
                  </a:lnTo>
                  <a:lnTo>
                    <a:pt x="226444" y="241299"/>
                  </a:lnTo>
                  <a:lnTo>
                    <a:pt x="224055" y="241299"/>
                  </a:lnTo>
                  <a:lnTo>
                    <a:pt x="220411" y="253999"/>
                  </a:lnTo>
                  <a:lnTo>
                    <a:pt x="216639" y="266699"/>
                  </a:lnTo>
                  <a:lnTo>
                    <a:pt x="214633" y="266699"/>
                  </a:lnTo>
                  <a:lnTo>
                    <a:pt x="212893" y="279399"/>
                  </a:lnTo>
                  <a:lnTo>
                    <a:pt x="208652" y="292099"/>
                  </a:lnTo>
                  <a:lnTo>
                    <a:pt x="203773" y="317499"/>
                  </a:lnTo>
                  <a:lnTo>
                    <a:pt x="198243" y="330199"/>
                  </a:lnTo>
                  <a:lnTo>
                    <a:pt x="192052" y="342899"/>
                  </a:lnTo>
                  <a:lnTo>
                    <a:pt x="188330" y="355599"/>
                  </a:lnTo>
                  <a:lnTo>
                    <a:pt x="185088" y="368299"/>
                  </a:lnTo>
                  <a:lnTo>
                    <a:pt x="182038" y="380999"/>
                  </a:lnTo>
                  <a:lnTo>
                    <a:pt x="178895" y="393699"/>
                  </a:lnTo>
                  <a:lnTo>
                    <a:pt x="176910" y="393699"/>
                  </a:lnTo>
                  <a:lnTo>
                    <a:pt x="174958" y="406399"/>
                  </a:lnTo>
                  <a:lnTo>
                    <a:pt x="172701" y="406399"/>
                  </a:lnTo>
                  <a:lnTo>
                    <a:pt x="169802" y="419099"/>
                  </a:lnTo>
                  <a:lnTo>
                    <a:pt x="165928" y="419099"/>
                  </a:lnTo>
                  <a:lnTo>
                    <a:pt x="163706" y="431799"/>
                  </a:lnTo>
                  <a:lnTo>
                    <a:pt x="161534" y="444499"/>
                  </a:lnTo>
                  <a:lnTo>
                    <a:pt x="157851" y="457199"/>
                  </a:lnTo>
                  <a:lnTo>
                    <a:pt x="230377" y="457199"/>
                  </a:lnTo>
                  <a:lnTo>
                    <a:pt x="233574" y="444499"/>
                  </a:lnTo>
                  <a:lnTo>
                    <a:pt x="235156" y="431799"/>
                  </a:lnTo>
                  <a:lnTo>
                    <a:pt x="236635" y="419099"/>
                  </a:lnTo>
                  <a:lnTo>
                    <a:pt x="239272" y="406399"/>
                  </a:lnTo>
                  <a:lnTo>
                    <a:pt x="242769" y="393699"/>
                  </a:lnTo>
                  <a:lnTo>
                    <a:pt x="246827" y="380999"/>
                  </a:lnTo>
                  <a:lnTo>
                    <a:pt x="252428" y="355599"/>
                  </a:lnTo>
                  <a:lnTo>
                    <a:pt x="254628" y="355599"/>
                  </a:lnTo>
                  <a:lnTo>
                    <a:pt x="255590" y="342899"/>
                  </a:lnTo>
                  <a:lnTo>
                    <a:pt x="257580" y="342899"/>
                  </a:lnTo>
                  <a:lnTo>
                    <a:pt x="261943" y="330199"/>
                  </a:lnTo>
                  <a:lnTo>
                    <a:pt x="266759" y="317499"/>
                  </a:lnTo>
                  <a:lnTo>
                    <a:pt x="270106" y="317499"/>
                  </a:lnTo>
                  <a:lnTo>
                    <a:pt x="271627" y="304799"/>
                  </a:lnTo>
                  <a:lnTo>
                    <a:pt x="273057" y="304799"/>
                  </a:lnTo>
                  <a:lnTo>
                    <a:pt x="274248" y="292099"/>
                  </a:lnTo>
                  <a:lnTo>
                    <a:pt x="275047" y="292099"/>
                  </a:lnTo>
                  <a:lnTo>
                    <a:pt x="276018" y="279399"/>
                  </a:lnTo>
                  <a:lnTo>
                    <a:pt x="277580" y="279399"/>
                  </a:lnTo>
                  <a:lnTo>
                    <a:pt x="279590" y="266699"/>
                  </a:lnTo>
                  <a:lnTo>
                    <a:pt x="281905" y="253999"/>
                  </a:lnTo>
                  <a:lnTo>
                    <a:pt x="286278" y="241299"/>
                  </a:lnTo>
                  <a:lnTo>
                    <a:pt x="290477" y="228599"/>
                  </a:lnTo>
                  <a:lnTo>
                    <a:pt x="294181" y="215899"/>
                  </a:lnTo>
                  <a:lnTo>
                    <a:pt x="297068" y="203199"/>
                  </a:lnTo>
                  <a:lnTo>
                    <a:pt x="302432" y="177799"/>
                  </a:lnTo>
                  <a:lnTo>
                    <a:pt x="308048" y="152399"/>
                  </a:lnTo>
                  <a:lnTo>
                    <a:pt x="313263" y="126999"/>
                  </a:lnTo>
                  <a:lnTo>
                    <a:pt x="317426" y="101599"/>
                  </a:lnTo>
                  <a:close/>
                </a:path>
                <a:path extrusionOk="0" h="1270000" w="324484">
                  <a:moveTo>
                    <a:pt x="107470" y="380999"/>
                  </a:moveTo>
                  <a:lnTo>
                    <a:pt x="43272" y="380999"/>
                  </a:lnTo>
                  <a:lnTo>
                    <a:pt x="41976" y="393699"/>
                  </a:lnTo>
                  <a:lnTo>
                    <a:pt x="106797" y="393699"/>
                  </a:lnTo>
                  <a:lnTo>
                    <a:pt x="107470" y="380999"/>
                  </a:lnTo>
                  <a:close/>
                </a:path>
                <a:path extrusionOk="0" h="1270000" w="324484">
                  <a:moveTo>
                    <a:pt x="126476" y="304799"/>
                  </a:moveTo>
                  <a:lnTo>
                    <a:pt x="53165" y="304799"/>
                  </a:lnTo>
                  <a:lnTo>
                    <a:pt x="57813" y="317499"/>
                  </a:lnTo>
                  <a:lnTo>
                    <a:pt x="52771" y="317499"/>
                  </a:lnTo>
                  <a:lnTo>
                    <a:pt x="51463" y="330199"/>
                  </a:lnTo>
                  <a:lnTo>
                    <a:pt x="51069" y="342899"/>
                  </a:lnTo>
                  <a:lnTo>
                    <a:pt x="48618" y="342899"/>
                  </a:lnTo>
                  <a:lnTo>
                    <a:pt x="43846" y="355599"/>
                  </a:lnTo>
                  <a:lnTo>
                    <a:pt x="42000" y="355599"/>
                  </a:lnTo>
                  <a:lnTo>
                    <a:pt x="42123" y="368299"/>
                  </a:lnTo>
                  <a:lnTo>
                    <a:pt x="43259" y="380999"/>
                  </a:lnTo>
                  <a:lnTo>
                    <a:pt x="103609" y="380999"/>
                  </a:lnTo>
                  <a:lnTo>
                    <a:pt x="108091" y="368299"/>
                  </a:lnTo>
                  <a:lnTo>
                    <a:pt x="111439" y="355599"/>
                  </a:lnTo>
                  <a:lnTo>
                    <a:pt x="115168" y="342899"/>
                  </a:lnTo>
                  <a:lnTo>
                    <a:pt x="120792" y="330199"/>
                  </a:lnTo>
                  <a:lnTo>
                    <a:pt x="124172" y="317499"/>
                  </a:lnTo>
                  <a:lnTo>
                    <a:pt x="126476" y="304799"/>
                  </a:lnTo>
                  <a:close/>
                </a:path>
                <a:path extrusionOk="0" h="1270000" w="324484">
                  <a:moveTo>
                    <a:pt x="133886" y="266699"/>
                  </a:moveTo>
                  <a:lnTo>
                    <a:pt x="66436" y="266699"/>
                  </a:lnTo>
                  <a:lnTo>
                    <a:pt x="64735" y="279399"/>
                  </a:lnTo>
                  <a:lnTo>
                    <a:pt x="64100" y="292099"/>
                  </a:lnTo>
                  <a:lnTo>
                    <a:pt x="59934" y="292099"/>
                  </a:lnTo>
                  <a:lnTo>
                    <a:pt x="56175" y="304799"/>
                  </a:lnTo>
                  <a:lnTo>
                    <a:pt x="127608" y="304799"/>
                  </a:lnTo>
                  <a:lnTo>
                    <a:pt x="127335" y="292099"/>
                  </a:lnTo>
                  <a:lnTo>
                    <a:pt x="128365" y="279399"/>
                  </a:lnTo>
                  <a:lnTo>
                    <a:pt x="130552" y="279399"/>
                  </a:lnTo>
                  <a:lnTo>
                    <a:pt x="133886" y="266699"/>
                  </a:lnTo>
                  <a:close/>
                </a:path>
                <a:path extrusionOk="0" h="1270000" w="324484">
                  <a:moveTo>
                    <a:pt x="299608" y="25399"/>
                  </a:moveTo>
                  <a:lnTo>
                    <a:pt x="122708" y="25399"/>
                  </a:lnTo>
                  <a:lnTo>
                    <a:pt x="118748" y="38099"/>
                  </a:lnTo>
                  <a:lnTo>
                    <a:pt x="117873" y="38099"/>
                  </a:lnTo>
                  <a:lnTo>
                    <a:pt x="119065" y="50799"/>
                  </a:lnTo>
                  <a:lnTo>
                    <a:pt x="120564" y="50799"/>
                  </a:lnTo>
                  <a:lnTo>
                    <a:pt x="121516" y="63499"/>
                  </a:lnTo>
                  <a:lnTo>
                    <a:pt x="97556" y="101599"/>
                  </a:lnTo>
                  <a:lnTo>
                    <a:pt x="84760" y="139699"/>
                  </a:lnTo>
                  <a:lnTo>
                    <a:pt x="77998" y="152399"/>
                  </a:lnTo>
                  <a:lnTo>
                    <a:pt x="72063" y="165099"/>
                  </a:lnTo>
                  <a:lnTo>
                    <a:pt x="66195" y="190499"/>
                  </a:lnTo>
                  <a:lnTo>
                    <a:pt x="62313" y="203199"/>
                  </a:lnTo>
                  <a:lnTo>
                    <a:pt x="60866" y="215899"/>
                  </a:lnTo>
                  <a:lnTo>
                    <a:pt x="62121" y="228599"/>
                  </a:lnTo>
                  <a:lnTo>
                    <a:pt x="66347" y="241299"/>
                  </a:lnTo>
                  <a:lnTo>
                    <a:pt x="68405" y="241299"/>
                  </a:lnTo>
                  <a:lnTo>
                    <a:pt x="69662" y="253999"/>
                  </a:lnTo>
                  <a:lnTo>
                    <a:pt x="65687" y="266699"/>
                  </a:lnTo>
                  <a:lnTo>
                    <a:pt x="138824" y="266699"/>
                  </a:lnTo>
                  <a:lnTo>
                    <a:pt x="142430" y="253999"/>
                  </a:lnTo>
                  <a:lnTo>
                    <a:pt x="145784" y="241299"/>
                  </a:lnTo>
                  <a:lnTo>
                    <a:pt x="149964" y="228599"/>
                  </a:lnTo>
                  <a:lnTo>
                    <a:pt x="151742" y="228599"/>
                  </a:lnTo>
                  <a:lnTo>
                    <a:pt x="153393" y="215899"/>
                  </a:lnTo>
                  <a:lnTo>
                    <a:pt x="157630" y="203199"/>
                  </a:lnTo>
                  <a:lnTo>
                    <a:pt x="163299" y="190499"/>
                  </a:lnTo>
                  <a:lnTo>
                    <a:pt x="169243" y="177799"/>
                  </a:lnTo>
                  <a:lnTo>
                    <a:pt x="173623" y="165099"/>
                  </a:lnTo>
                  <a:lnTo>
                    <a:pt x="177846" y="165099"/>
                  </a:lnTo>
                  <a:lnTo>
                    <a:pt x="182246" y="152399"/>
                  </a:lnTo>
                  <a:lnTo>
                    <a:pt x="187163" y="139699"/>
                  </a:lnTo>
                  <a:lnTo>
                    <a:pt x="192748" y="126999"/>
                  </a:lnTo>
                  <a:lnTo>
                    <a:pt x="198831" y="126999"/>
                  </a:lnTo>
                  <a:lnTo>
                    <a:pt x="205204" y="114299"/>
                  </a:lnTo>
                  <a:lnTo>
                    <a:pt x="214595" y="101599"/>
                  </a:lnTo>
                  <a:lnTo>
                    <a:pt x="317426" y="101599"/>
                  </a:lnTo>
                  <a:lnTo>
                    <a:pt x="318379" y="88899"/>
                  </a:lnTo>
                  <a:lnTo>
                    <a:pt x="321351" y="76199"/>
                  </a:lnTo>
                  <a:lnTo>
                    <a:pt x="321160" y="76199"/>
                  </a:lnTo>
                  <a:lnTo>
                    <a:pt x="320370" y="63499"/>
                  </a:lnTo>
                  <a:lnTo>
                    <a:pt x="317609" y="50799"/>
                  </a:lnTo>
                  <a:lnTo>
                    <a:pt x="311236" y="38099"/>
                  </a:lnTo>
                  <a:lnTo>
                    <a:pt x="299608" y="25399"/>
                  </a:lnTo>
                  <a:close/>
                </a:path>
                <a:path extrusionOk="0" h="1270000" w="324484">
                  <a:moveTo>
                    <a:pt x="288928" y="12699"/>
                  </a:moveTo>
                  <a:lnTo>
                    <a:pt x="136210" y="12699"/>
                  </a:lnTo>
                  <a:lnTo>
                    <a:pt x="133416" y="25399"/>
                  </a:lnTo>
                  <a:lnTo>
                    <a:pt x="294139" y="25399"/>
                  </a:lnTo>
                  <a:lnTo>
                    <a:pt x="288928" y="12699"/>
                  </a:lnTo>
                  <a:close/>
                </a:path>
                <a:path extrusionOk="0" h="1270000" w="324484">
                  <a:moveTo>
                    <a:pt x="261109" y="0"/>
                  </a:moveTo>
                  <a:lnTo>
                    <a:pt x="142852" y="0"/>
                  </a:lnTo>
                  <a:lnTo>
                    <a:pt x="139741" y="12699"/>
                  </a:lnTo>
                  <a:lnTo>
                    <a:pt x="272443" y="12699"/>
                  </a:lnTo>
                  <a:lnTo>
                    <a:pt x="26110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52" name="Google Shape;1452;p24"/>
            <p:cNvPicPr preferRelativeResize="0"/>
            <p:nvPr/>
          </p:nvPicPr>
          <p:blipFill rotWithShape="1">
            <a:blip r:embed="rId12">
              <a:alphaModFix/>
            </a:blip>
            <a:srcRect b="0" l="0" r="0" t="0"/>
            <a:stretch/>
          </p:blipFill>
          <p:spPr>
            <a:xfrm>
              <a:off x="4450181" y="1523229"/>
              <a:ext cx="1072317" cy="861053"/>
            </a:xfrm>
            <a:prstGeom prst="rect">
              <a:avLst/>
            </a:prstGeom>
            <a:noFill/>
            <a:ln>
              <a:noFill/>
            </a:ln>
          </p:spPr>
        </p:pic>
        <p:pic>
          <p:nvPicPr>
            <p:cNvPr id="1453" name="Google Shape;1453;p24"/>
            <p:cNvPicPr preferRelativeResize="0"/>
            <p:nvPr/>
          </p:nvPicPr>
          <p:blipFill rotWithShape="1">
            <a:blip r:embed="rId13">
              <a:alphaModFix/>
            </a:blip>
            <a:srcRect b="0" l="0" r="0" t="0"/>
            <a:stretch/>
          </p:blipFill>
          <p:spPr>
            <a:xfrm>
              <a:off x="5569841" y="1061920"/>
              <a:ext cx="2936667" cy="1220470"/>
            </a:xfrm>
            <a:prstGeom prst="rect">
              <a:avLst/>
            </a:prstGeom>
            <a:noFill/>
            <a:ln>
              <a:noFill/>
            </a:ln>
          </p:spPr>
        </p:pic>
        <p:sp>
          <p:nvSpPr>
            <p:cNvPr id="1454" name="Google Shape;1454;p24"/>
            <p:cNvSpPr/>
            <p:nvPr/>
          </p:nvSpPr>
          <p:spPr>
            <a:xfrm>
              <a:off x="2337790" y="733259"/>
              <a:ext cx="1120775" cy="1689100"/>
            </a:xfrm>
            <a:custGeom>
              <a:rect b="b" l="l" r="r" t="t"/>
              <a:pathLst>
                <a:path extrusionOk="0" h="1689100" w="1120775">
                  <a:moveTo>
                    <a:pt x="487032" y="1656054"/>
                  </a:moveTo>
                  <a:lnTo>
                    <a:pt x="468998" y="1663700"/>
                  </a:lnTo>
                  <a:lnTo>
                    <a:pt x="477024" y="1663700"/>
                  </a:lnTo>
                  <a:lnTo>
                    <a:pt x="487032" y="1656054"/>
                  </a:lnTo>
                  <a:close/>
                </a:path>
                <a:path extrusionOk="0" h="1689100" w="1120775">
                  <a:moveTo>
                    <a:pt x="498970" y="1651000"/>
                  </a:moveTo>
                  <a:lnTo>
                    <a:pt x="493649" y="1651000"/>
                  </a:lnTo>
                  <a:lnTo>
                    <a:pt x="487032" y="1656054"/>
                  </a:lnTo>
                  <a:lnTo>
                    <a:pt x="498970" y="1651000"/>
                  </a:lnTo>
                  <a:close/>
                </a:path>
                <a:path extrusionOk="0" h="1689100" w="1120775">
                  <a:moveTo>
                    <a:pt x="511924" y="1645335"/>
                  </a:moveTo>
                  <a:lnTo>
                    <a:pt x="498970" y="1651000"/>
                  </a:lnTo>
                  <a:lnTo>
                    <a:pt x="508025" y="1651000"/>
                  </a:lnTo>
                  <a:lnTo>
                    <a:pt x="511924" y="1645335"/>
                  </a:lnTo>
                  <a:close/>
                </a:path>
                <a:path extrusionOk="0" h="1689100" w="1120775">
                  <a:moveTo>
                    <a:pt x="528015" y="1638300"/>
                  </a:moveTo>
                  <a:lnTo>
                    <a:pt x="521843" y="1638300"/>
                  </a:lnTo>
                  <a:lnTo>
                    <a:pt x="516763" y="1638300"/>
                  </a:lnTo>
                  <a:lnTo>
                    <a:pt x="511924" y="1645335"/>
                  </a:lnTo>
                  <a:lnTo>
                    <a:pt x="528015" y="1638300"/>
                  </a:lnTo>
                  <a:close/>
                </a:path>
                <a:path extrusionOk="0" h="1689100" w="1120775">
                  <a:moveTo>
                    <a:pt x="544055" y="1625600"/>
                  </a:moveTo>
                  <a:lnTo>
                    <a:pt x="542124" y="1625600"/>
                  </a:lnTo>
                  <a:lnTo>
                    <a:pt x="536371" y="1638300"/>
                  </a:lnTo>
                  <a:lnTo>
                    <a:pt x="543128" y="1638300"/>
                  </a:lnTo>
                  <a:lnTo>
                    <a:pt x="544055" y="1625600"/>
                  </a:lnTo>
                  <a:close/>
                </a:path>
                <a:path extrusionOk="0" h="1689100" w="1120775">
                  <a:moveTo>
                    <a:pt x="560793" y="1617218"/>
                  </a:moveTo>
                  <a:lnTo>
                    <a:pt x="553897" y="1617218"/>
                  </a:lnTo>
                  <a:lnTo>
                    <a:pt x="550583" y="1618894"/>
                  </a:lnTo>
                  <a:lnTo>
                    <a:pt x="549389" y="1620812"/>
                  </a:lnTo>
                  <a:lnTo>
                    <a:pt x="545744" y="1626679"/>
                  </a:lnTo>
                  <a:lnTo>
                    <a:pt x="550748" y="1627886"/>
                  </a:lnTo>
                  <a:lnTo>
                    <a:pt x="560755" y="1617878"/>
                  </a:lnTo>
                  <a:lnTo>
                    <a:pt x="560793" y="1617218"/>
                  </a:lnTo>
                  <a:close/>
                </a:path>
                <a:path extrusionOk="0" h="1689100" w="1120775">
                  <a:moveTo>
                    <a:pt x="780732" y="1396415"/>
                  </a:moveTo>
                  <a:lnTo>
                    <a:pt x="775309" y="1387360"/>
                  </a:lnTo>
                  <a:lnTo>
                    <a:pt x="773214" y="1388097"/>
                  </a:lnTo>
                  <a:lnTo>
                    <a:pt x="773214" y="1392034"/>
                  </a:lnTo>
                  <a:lnTo>
                    <a:pt x="773214" y="1396390"/>
                  </a:lnTo>
                  <a:lnTo>
                    <a:pt x="780732" y="1396415"/>
                  </a:lnTo>
                  <a:close/>
                </a:path>
                <a:path extrusionOk="0" h="1689100" w="1120775">
                  <a:moveTo>
                    <a:pt x="796290" y="1374190"/>
                  </a:moveTo>
                  <a:lnTo>
                    <a:pt x="790752" y="1374140"/>
                  </a:lnTo>
                  <a:lnTo>
                    <a:pt x="788390" y="1380604"/>
                  </a:lnTo>
                  <a:lnTo>
                    <a:pt x="786041" y="1387005"/>
                  </a:lnTo>
                  <a:lnTo>
                    <a:pt x="791565" y="1387055"/>
                  </a:lnTo>
                  <a:lnTo>
                    <a:pt x="796290" y="1374190"/>
                  </a:lnTo>
                  <a:close/>
                </a:path>
                <a:path extrusionOk="0" h="1689100" w="1120775">
                  <a:moveTo>
                    <a:pt x="1038606" y="1143000"/>
                  </a:moveTo>
                  <a:lnTo>
                    <a:pt x="1027150" y="1143000"/>
                  </a:lnTo>
                  <a:lnTo>
                    <a:pt x="1023277" y="1155700"/>
                  </a:lnTo>
                  <a:lnTo>
                    <a:pt x="1022578" y="1168400"/>
                  </a:lnTo>
                  <a:lnTo>
                    <a:pt x="1009459" y="1168400"/>
                  </a:lnTo>
                  <a:lnTo>
                    <a:pt x="1003173" y="1181100"/>
                  </a:lnTo>
                  <a:lnTo>
                    <a:pt x="999667" y="1193800"/>
                  </a:lnTo>
                  <a:lnTo>
                    <a:pt x="990765" y="1193800"/>
                  </a:lnTo>
                  <a:lnTo>
                    <a:pt x="988580" y="1206500"/>
                  </a:lnTo>
                  <a:lnTo>
                    <a:pt x="981494" y="1206500"/>
                  </a:lnTo>
                  <a:lnTo>
                    <a:pt x="980401" y="1219200"/>
                  </a:lnTo>
                  <a:lnTo>
                    <a:pt x="976160" y="1219200"/>
                  </a:lnTo>
                  <a:lnTo>
                    <a:pt x="960399" y="1244600"/>
                  </a:lnTo>
                  <a:lnTo>
                    <a:pt x="954938" y="1257300"/>
                  </a:lnTo>
                  <a:lnTo>
                    <a:pt x="944638" y="1257300"/>
                  </a:lnTo>
                  <a:lnTo>
                    <a:pt x="940574" y="1270000"/>
                  </a:lnTo>
                  <a:lnTo>
                    <a:pt x="942759" y="1270000"/>
                  </a:lnTo>
                  <a:lnTo>
                    <a:pt x="941120" y="1282700"/>
                  </a:lnTo>
                  <a:lnTo>
                    <a:pt x="929855" y="1282700"/>
                  </a:lnTo>
                  <a:lnTo>
                    <a:pt x="918819" y="1295400"/>
                  </a:lnTo>
                  <a:lnTo>
                    <a:pt x="894854" y="1320800"/>
                  </a:lnTo>
                  <a:lnTo>
                    <a:pt x="871715" y="1346200"/>
                  </a:lnTo>
                  <a:lnTo>
                    <a:pt x="863130" y="1358900"/>
                  </a:lnTo>
                  <a:lnTo>
                    <a:pt x="844765" y="1358900"/>
                  </a:lnTo>
                  <a:lnTo>
                    <a:pt x="840574" y="1371600"/>
                  </a:lnTo>
                  <a:lnTo>
                    <a:pt x="836574" y="1371600"/>
                  </a:lnTo>
                  <a:lnTo>
                    <a:pt x="833120" y="1384300"/>
                  </a:lnTo>
                  <a:lnTo>
                    <a:pt x="825487" y="1384300"/>
                  </a:lnTo>
                  <a:lnTo>
                    <a:pt x="823125" y="1397000"/>
                  </a:lnTo>
                  <a:lnTo>
                    <a:pt x="824687" y="1397000"/>
                  </a:lnTo>
                  <a:lnTo>
                    <a:pt x="822921" y="1409700"/>
                  </a:lnTo>
                  <a:lnTo>
                    <a:pt x="818400" y="1409700"/>
                  </a:lnTo>
                  <a:lnTo>
                    <a:pt x="813308" y="1397000"/>
                  </a:lnTo>
                  <a:lnTo>
                    <a:pt x="806767" y="1397000"/>
                  </a:lnTo>
                  <a:lnTo>
                    <a:pt x="805675" y="1409700"/>
                  </a:lnTo>
                  <a:lnTo>
                    <a:pt x="786218" y="1409700"/>
                  </a:lnTo>
                  <a:lnTo>
                    <a:pt x="785850" y="1397000"/>
                  </a:lnTo>
                  <a:lnTo>
                    <a:pt x="784034" y="1397000"/>
                  </a:lnTo>
                  <a:lnTo>
                    <a:pt x="782764" y="1409700"/>
                  </a:lnTo>
                  <a:lnTo>
                    <a:pt x="758532" y="1409700"/>
                  </a:lnTo>
                  <a:lnTo>
                    <a:pt x="756945" y="1422400"/>
                  </a:lnTo>
                  <a:lnTo>
                    <a:pt x="755116" y="1435100"/>
                  </a:lnTo>
                  <a:lnTo>
                    <a:pt x="746213" y="1435100"/>
                  </a:lnTo>
                  <a:lnTo>
                    <a:pt x="745667" y="1422400"/>
                  </a:lnTo>
                  <a:lnTo>
                    <a:pt x="743851" y="1422400"/>
                  </a:lnTo>
                  <a:lnTo>
                    <a:pt x="740943" y="1435100"/>
                  </a:lnTo>
                  <a:lnTo>
                    <a:pt x="737666" y="1435100"/>
                  </a:lnTo>
                  <a:lnTo>
                    <a:pt x="735304" y="1447800"/>
                  </a:lnTo>
                  <a:lnTo>
                    <a:pt x="725157" y="1447800"/>
                  </a:lnTo>
                  <a:lnTo>
                    <a:pt x="734250" y="1435100"/>
                  </a:lnTo>
                  <a:lnTo>
                    <a:pt x="725487" y="1435100"/>
                  </a:lnTo>
                  <a:lnTo>
                    <a:pt x="712393" y="1447800"/>
                  </a:lnTo>
                  <a:lnTo>
                    <a:pt x="705853" y="1460500"/>
                  </a:lnTo>
                  <a:lnTo>
                    <a:pt x="700760" y="1460500"/>
                  </a:lnTo>
                  <a:lnTo>
                    <a:pt x="686765" y="1473200"/>
                  </a:lnTo>
                  <a:lnTo>
                    <a:pt x="672604" y="1473200"/>
                  </a:lnTo>
                  <a:lnTo>
                    <a:pt x="666788" y="1485900"/>
                  </a:lnTo>
                  <a:lnTo>
                    <a:pt x="658583" y="1485900"/>
                  </a:lnTo>
                  <a:lnTo>
                    <a:pt x="655307" y="1498600"/>
                  </a:lnTo>
                  <a:lnTo>
                    <a:pt x="645490" y="1498600"/>
                  </a:lnTo>
                  <a:lnTo>
                    <a:pt x="635076" y="1511300"/>
                  </a:lnTo>
                  <a:lnTo>
                    <a:pt x="616483" y="1524000"/>
                  </a:lnTo>
                  <a:lnTo>
                    <a:pt x="596392" y="1536700"/>
                  </a:lnTo>
                  <a:lnTo>
                    <a:pt x="581482" y="1536700"/>
                  </a:lnTo>
                  <a:lnTo>
                    <a:pt x="496062" y="1587500"/>
                  </a:lnTo>
                  <a:lnTo>
                    <a:pt x="452412" y="1600200"/>
                  </a:lnTo>
                  <a:lnTo>
                    <a:pt x="408266" y="1625600"/>
                  </a:lnTo>
                  <a:lnTo>
                    <a:pt x="363740" y="1638300"/>
                  </a:lnTo>
                  <a:lnTo>
                    <a:pt x="228879" y="1638300"/>
                  </a:lnTo>
                  <a:lnTo>
                    <a:pt x="183845" y="1625600"/>
                  </a:lnTo>
                  <a:lnTo>
                    <a:pt x="142455" y="1600200"/>
                  </a:lnTo>
                  <a:lnTo>
                    <a:pt x="107061" y="1574800"/>
                  </a:lnTo>
                  <a:lnTo>
                    <a:pt x="79959" y="1536700"/>
                  </a:lnTo>
                  <a:lnTo>
                    <a:pt x="63461" y="1498600"/>
                  </a:lnTo>
                  <a:lnTo>
                    <a:pt x="59842" y="1447800"/>
                  </a:lnTo>
                  <a:lnTo>
                    <a:pt x="64185" y="1409700"/>
                  </a:lnTo>
                  <a:lnTo>
                    <a:pt x="71335" y="1371600"/>
                  </a:lnTo>
                  <a:lnTo>
                    <a:pt x="81254" y="1333500"/>
                  </a:lnTo>
                  <a:lnTo>
                    <a:pt x="93891" y="1295400"/>
                  </a:lnTo>
                  <a:lnTo>
                    <a:pt x="98996" y="1282700"/>
                  </a:lnTo>
                  <a:lnTo>
                    <a:pt x="104101" y="1270000"/>
                  </a:lnTo>
                  <a:lnTo>
                    <a:pt x="109207" y="1257300"/>
                  </a:lnTo>
                  <a:lnTo>
                    <a:pt x="115201" y="1244600"/>
                  </a:lnTo>
                  <a:lnTo>
                    <a:pt x="121196" y="1231900"/>
                  </a:lnTo>
                  <a:lnTo>
                    <a:pt x="147777" y="1181100"/>
                  </a:lnTo>
                  <a:lnTo>
                    <a:pt x="170954" y="1143000"/>
                  </a:lnTo>
                  <a:lnTo>
                    <a:pt x="196659" y="1104900"/>
                  </a:lnTo>
                  <a:lnTo>
                    <a:pt x="224878" y="1066800"/>
                  </a:lnTo>
                  <a:lnTo>
                    <a:pt x="255562" y="1028700"/>
                  </a:lnTo>
                  <a:lnTo>
                    <a:pt x="288671" y="990600"/>
                  </a:lnTo>
                  <a:lnTo>
                    <a:pt x="324167" y="952500"/>
                  </a:lnTo>
                  <a:lnTo>
                    <a:pt x="362026" y="914400"/>
                  </a:lnTo>
                  <a:lnTo>
                    <a:pt x="402209" y="889000"/>
                  </a:lnTo>
                  <a:lnTo>
                    <a:pt x="444665" y="850900"/>
                  </a:lnTo>
                  <a:lnTo>
                    <a:pt x="489369" y="825500"/>
                  </a:lnTo>
                  <a:lnTo>
                    <a:pt x="536282" y="800100"/>
                  </a:lnTo>
                  <a:lnTo>
                    <a:pt x="585355" y="774700"/>
                  </a:lnTo>
                  <a:lnTo>
                    <a:pt x="636574" y="749300"/>
                  </a:lnTo>
                  <a:lnTo>
                    <a:pt x="651776" y="736600"/>
                  </a:lnTo>
                  <a:lnTo>
                    <a:pt x="672172" y="736600"/>
                  </a:lnTo>
                  <a:lnTo>
                    <a:pt x="685266" y="723900"/>
                  </a:lnTo>
                  <a:lnTo>
                    <a:pt x="678586" y="711200"/>
                  </a:lnTo>
                  <a:lnTo>
                    <a:pt x="680847" y="711200"/>
                  </a:lnTo>
                  <a:lnTo>
                    <a:pt x="681291" y="698500"/>
                  </a:lnTo>
                  <a:lnTo>
                    <a:pt x="668032" y="698500"/>
                  </a:lnTo>
                  <a:lnTo>
                    <a:pt x="648081" y="685800"/>
                  </a:lnTo>
                  <a:lnTo>
                    <a:pt x="620052" y="685800"/>
                  </a:lnTo>
                  <a:lnTo>
                    <a:pt x="585965" y="673100"/>
                  </a:lnTo>
                  <a:lnTo>
                    <a:pt x="547890" y="673100"/>
                  </a:lnTo>
                  <a:lnTo>
                    <a:pt x="467931" y="647700"/>
                  </a:lnTo>
                  <a:lnTo>
                    <a:pt x="430149" y="635000"/>
                  </a:lnTo>
                  <a:lnTo>
                    <a:pt x="396544" y="609600"/>
                  </a:lnTo>
                  <a:lnTo>
                    <a:pt x="369163" y="571500"/>
                  </a:lnTo>
                  <a:lnTo>
                    <a:pt x="350075" y="520700"/>
                  </a:lnTo>
                  <a:lnTo>
                    <a:pt x="341299" y="469900"/>
                  </a:lnTo>
                  <a:lnTo>
                    <a:pt x="343192" y="431800"/>
                  </a:lnTo>
                  <a:lnTo>
                    <a:pt x="351751" y="393700"/>
                  </a:lnTo>
                  <a:lnTo>
                    <a:pt x="366293" y="355600"/>
                  </a:lnTo>
                  <a:lnTo>
                    <a:pt x="386156" y="317500"/>
                  </a:lnTo>
                  <a:lnTo>
                    <a:pt x="410641" y="292100"/>
                  </a:lnTo>
                  <a:lnTo>
                    <a:pt x="439102" y="254000"/>
                  </a:lnTo>
                  <a:lnTo>
                    <a:pt x="470827" y="215900"/>
                  </a:lnTo>
                  <a:lnTo>
                    <a:pt x="505155" y="190500"/>
                  </a:lnTo>
                  <a:lnTo>
                    <a:pt x="541413" y="165100"/>
                  </a:lnTo>
                  <a:lnTo>
                    <a:pt x="578916" y="139700"/>
                  </a:lnTo>
                  <a:lnTo>
                    <a:pt x="654951" y="88900"/>
                  </a:lnTo>
                  <a:lnTo>
                    <a:pt x="692124" y="76200"/>
                  </a:lnTo>
                  <a:lnTo>
                    <a:pt x="727837" y="63500"/>
                  </a:lnTo>
                  <a:lnTo>
                    <a:pt x="761403" y="63500"/>
                  </a:lnTo>
                  <a:lnTo>
                    <a:pt x="792149" y="50800"/>
                  </a:lnTo>
                  <a:lnTo>
                    <a:pt x="819391" y="63500"/>
                  </a:lnTo>
                  <a:lnTo>
                    <a:pt x="842467" y="63500"/>
                  </a:lnTo>
                  <a:lnTo>
                    <a:pt x="860691" y="76200"/>
                  </a:lnTo>
                  <a:lnTo>
                    <a:pt x="873379" y="101600"/>
                  </a:lnTo>
                  <a:lnTo>
                    <a:pt x="879856" y="127000"/>
                  </a:lnTo>
                  <a:lnTo>
                    <a:pt x="877176" y="177800"/>
                  </a:lnTo>
                  <a:lnTo>
                    <a:pt x="860666" y="228600"/>
                  </a:lnTo>
                  <a:lnTo>
                    <a:pt x="833335" y="266700"/>
                  </a:lnTo>
                  <a:lnTo>
                    <a:pt x="798182" y="304800"/>
                  </a:lnTo>
                  <a:lnTo>
                    <a:pt x="758202" y="330200"/>
                  </a:lnTo>
                  <a:lnTo>
                    <a:pt x="716394" y="355600"/>
                  </a:lnTo>
                  <a:lnTo>
                    <a:pt x="688987" y="364172"/>
                  </a:lnTo>
                  <a:lnTo>
                    <a:pt x="688987" y="415594"/>
                  </a:lnTo>
                  <a:lnTo>
                    <a:pt x="688390" y="419100"/>
                  </a:lnTo>
                  <a:lnTo>
                    <a:pt x="685482" y="419100"/>
                  </a:lnTo>
                  <a:lnTo>
                    <a:pt x="688987" y="415594"/>
                  </a:lnTo>
                  <a:lnTo>
                    <a:pt x="688987" y="364172"/>
                  </a:lnTo>
                  <a:lnTo>
                    <a:pt x="675767" y="368300"/>
                  </a:lnTo>
                  <a:lnTo>
                    <a:pt x="671753" y="369709"/>
                  </a:lnTo>
                  <a:lnTo>
                    <a:pt x="671753" y="419100"/>
                  </a:lnTo>
                  <a:lnTo>
                    <a:pt x="658177" y="431800"/>
                  </a:lnTo>
                  <a:lnTo>
                    <a:pt x="647484" y="419100"/>
                  </a:lnTo>
                  <a:lnTo>
                    <a:pt x="671753" y="419100"/>
                  </a:lnTo>
                  <a:lnTo>
                    <a:pt x="671753" y="369709"/>
                  </a:lnTo>
                  <a:lnTo>
                    <a:pt x="639305" y="381000"/>
                  </a:lnTo>
                  <a:lnTo>
                    <a:pt x="627608" y="393700"/>
                  </a:lnTo>
                  <a:lnTo>
                    <a:pt x="612178" y="393700"/>
                  </a:lnTo>
                  <a:lnTo>
                    <a:pt x="610400" y="406400"/>
                  </a:lnTo>
                  <a:lnTo>
                    <a:pt x="620560" y="431800"/>
                  </a:lnTo>
                  <a:lnTo>
                    <a:pt x="646899" y="444500"/>
                  </a:lnTo>
                  <a:lnTo>
                    <a:pt x="686168" y="457200"/>
                  </a:lnTo>
                  <a:lnTo>
                    <a:pt x="735139" y="457200"/>
                  </a:lnTo>
                  <a:lnTo>
                    <a:pt x="790575" y="431800"/>
                  </a:lnTo>
                  <a:lnTo>
                    <a:pt x="828636" y="406400"/>
                  </a:lnTo>
                  <a:lnTo>
                    <a:pt x="865733" y="381000"/>
                  </a:lnTo>
                  <a:lnTo>
                    <a:pt x="899172" y="342900"/>
                  </a:lnTo>
                  <a:lnTo>
                    <a:pt x="926236" y="304800"/>
                  </a:lnTo>
                  <a:lnTo>
                    <a:pt x="944219" y="266700"/>
                  </a:lnTo>
                  <a:lnTo>
                    <a:pt x="947127" y="254000"/>
                  </a:lnTo>
                  <a:lnTo>
                    <a:pt x="950937" y="241300"/>
                  </a:lnTo>
                  <a:lnTo>
                    <a:pt x="952766" y="241300"/>
                  </a:lnTo>
                  <a:lnTo>
                    <a:pt x="955090" y="228600"/>
                  </a:lnTo>
                  <a:lnTo>
                    <a:pt x="954989" y="190500"/>
                  </a:lnTo>
                  <a:lnTo>
                    <a:pt x="949312" y="139700"/>
                  </a:lnTo>
                  <a:lnTo>
                    <a:pt x="922274" y="88900"/>
                  </a:lnTo>
                  <a:lnTo>
                    <a:pt x="895299" y="63500"/>
                  </a:lnTo>
                  <a:lnTo>
                    <a:pt x="882142" y="50800"/>
                  </a:lnTo>
                  <a:lnTo>
                    <a:pt x="869099" y="38100"/>
                  </a:lnTo>
                  <a:lnTo>
                    <a:pt x="854938" y="38100"/>
                  </a:lnTo>
                  <a:lnTo>
                    <a:pt x="838403" y="25400"/>
                  </a:lnTo>
                  <a:lnTo>
                    <a:pt x="819848" y="12700"/>
                  </a:lnTo>
                  <a:lnTo>
                    <a:pt x="790333" y="0"/>
                  </a:lnTo>
                  <a:lnTo>
                    <a:pt x="675309" y="0"/>
                  </a:lnTo>
                  <a:lnTo>
                    <a:pt x="603402" y="25400"/>
                  </a:lnTo>
                  <a:lnTo>
                    <a:pt x="534022" y="50800"/>
                  </a:lnTo>
                  <a:lnTo>
                    <a:pt x="500951" y="76200"/>
                  </a:lnTo>
                  <a:lnTo>
                    <a:pt x="469290" y="101600"/>
                  </a:lnTo>
                  <a:lnTo>
                    <a:pt x="439331" y="127000"/>
                  </a:lnTo>
                  <a:lnTo>
                    <a:pt x="385495" y="177800"/>
                  </a:lnTo>
                  <a:lnTo>
                    <a:pt x="362153" y="215900"/>
                  </a:lnTo>
                  <a:lnTo>
                    <a:pt x="341553" y="241300"/>
                  </a:lnTo>
                  <a:lnTo>
                    <a:pt x="323964" y="279400"/>
                  </a:lnTo>
                  <a:lnTo>
                    <a:pt x="309626" y="304800"/>
                  </a:lnTo>
                  <a:lnTo>
                    <a:pt x="298805" y="342900"/>
                  </a:lnTo>
                  <a:lnTo>
                    <a:pt x="291782" y="381000"/>
                  </a:lnTo>
                  <a:lnTo>
                    <a:pt x="288810" y="419100"/>
                  </a:lnTo>
                  <a:lnTo>
                    <a:pt x="290144" y="457200"/>
                  </a:lnTo>
                  <a:lnTo>
                    <a:pt x="296062" y="482600"/>
                  </a:lnTo>
                  <a:lnTo>
                    <a:pt x="306819" y="520700"/>
                  </a:lnTo>
                  <a:lnTo>
                    <a:pt x="322668" y="558800"/>
                  </a:lnTo>
                  <a:lnTo>
                    <a:pt x="343890" y="584200"/>
                  </a:lnTo>
                  <a:lnTo>
                    <a:pt x="370738" y="622300"/>
                  </a:lnTo>
                  <a:lnTo>
                    <a:pt x="403479" y="647700"/>
                  </a:lnTo>
                  <a:lnTo>
                    <a:pt x="442366" y="673100"/>
                  </a:lnTo>
                  <a:lnTo>
                    <a:pt x="487667" y="698500"/>
                  </a:lnTo>
                  <a:lnTo>
                    <a:pt x="494601" y="711200"/>
                  </a:lnTo>
                  <a:lnTo>
                    <a:pt x="487121" y="711200"/>
                  </a:lnTo>
                  <a:lnTo>
                    <a:pt x="332549" y="812800"/>
                  </a:lnTo>
                  <a:lnTo>
                    <a:pt x="294665" y="850900"/>
                  </a:lnTo>
                  <a:lnTo>
                    <a:pt x="257886" y="889000"/>
                  </a:lnTo>
                  <a:lnTo>
                    <a:pt x="222618" y="914400"/>
                  </a:lnTo>
                  <a:lnTo>
                    <a:pt x="189268" y="952500"/>
                  </a:lnTo>
                  <a:lnTo>
                    <a:pt x="158216" y="990600"/>
                  </a:lnTo>
                  <a:lnTo>
                    <a:pt x="131178" y="1028700"/>
                  </a:lnTo>
                  <a:lnTo>
                    <a:pt x="120573" y="1044270"/>
                  </a:lnTo>
                  <a:lnTo>
                    <a:pt x="120573" y="1079500"/>
                  </a:lnTo>
                  <a:lnTo>
                    <a:pt x="111366" y="1104900"/>
                  </a:lnTo>
                  <a:lnTo>
                    <a:pt x="91122" y="1130300"/>
                  </a:lnTo>
                  <a:lnTo>
                    <a:pt x="70878" y="1168400"/>
                  </a:lnTo>
                  <a:lnTo>
                    <a:pt x="61849" y="1193317"/>
                  </a:lnTo>
                  <a:lnTo>
                    <a:pt x="61849" y="1231900"/>
                  </a:lnTo>
                  <a:lnTo>
                    <a:pt x="59664" y="1244600"/>
                  </a:lnTo>
                  <a:lnTo>
                    <a:pt x="51663" y="1244600"/>
                  </a:lnTo>
                  <a:lnTo>
                    <a:pt x="51663" y="1257300"/>
                  </a:lnTo>
                  <a:lnTo>
                    <a:pt x="50393" y="1270000"/>
                  </a:lnTo>
                  <a:lnTo>
                    <a:pt x="44030" y="1270000"/>
                  </a:lnTo>
                  <a:lnTo>
                    <a:pt x="44030" y="1282700"/>
                  </a:lnTo>
                  <a:lnTo>
                    <a:pt x="41122" y="1295400"/>
                  </a:lnTo>
                  <a:lnTo>
                    <a:pt x="36931" y="1295400"/>
                  </a:lnTo>
                  <a:lnTo>
                    <a:pt x="36931" y="1308100"/>
                  </a:lnTo>
                  <a:lnTo>
                    <a:pt x="32753" y="1308100"/>
                  </a:lnTo>
                  <a:lnTo>
                    <a:pt x="32207" y="1295400"/>
                  </a:lnTo>
                  <a:lnTo>
                    <a:pt x="36931" y="1308100"/>
                  </a:lnTo>
                  <a:lnTo>
                    <a:pt x="36931" y="1295400"/>
                  </a:lnTo>
                  <a:lnTo>
                    <a:pt x="35661" y="1295400"/>
                  </a:lnTo>
                  <a:lnTo>
                    <a:pt x="39839" y="1282700"/>
                  </a:lnTo>
                  <a:lnTo>
                    <a:pt x="44030" y="1282700"/>
                  </a:lnTo>
                  <a:lnTo>
                    <a:pt x="44030" y="1270000"/>
                  </a:lnTo>
                  <a:lnTo>
                    <a:pt x="42202" y="1270000"/>
                  </a:lnTo>
                  <a:lnTo>
                    <a:pt x="42202" y="1257300"/>
                  </a:lnTo>
                  <a:lnTo>
                    <a:pt x="51663" y="1257300"/>
                  </a:lnTo>
                  <a:lnTo>
                    <a:pt x="51663" y="1244600"/>
                  </a:lnTo>
                  <a:lnTo>
                    <a:pt x="50393" y="1244600"/>
                  </a:lnTo>
                  <a:lnTo>
                    <a:pt x="51663" y="1231900"/>
                  </a:lnTo>
                  <a:lnTo>
                    <a:pt x="61849" y="1231900"/>
                  </a:lnTo>
                  <a:lnTo>
                    <a:pt x="61849" y="1193317"/>
                  </a:lnTo>
                  <a:lnTo>
                    <a:pt x="61671" y="1193800"/>
                  </a:lnTo>
                  <a:lnTo>
                    <a:pt x="56756" y="1193800"/>
                  </a:lnTo>
                  <a:lnTo>
                    <a:pt x="53047" y="1206500"/>
                  </a:lnTo>
                  <a:lnTo>
                    <a:pt x="51777" y="1193800"/>
                  </a:lnTo>
                  <a:lnTo>
                    <a:pt x="56756" y="1193800"/>
                  </a:lnTo>
                  <a:lnTo>
                    <a:pt x="59118" y="1181100"/>
                  </a:lnTo>
                  <a:lnTo>
                    <a:pt x="61671" y="1181100"/>
                  </a:lnTo>
                  <a:lnTo>
                    <a:pt x="61671" y="1168400"/>
                  </a:lnTo>
                  <a:lnTo>
                    <a:pt x="69481" y="1168400"/>
                  </a:lnTo>
                  <a:lnTo>
                    <a:pt x="71843" y="1155700"/>
                  </a:lnTo>
                  <a:lnTo>
                    <a:pt x="81394" y="1143000"/>
                  </a:lnTo>
                  <a:lnTo>
                    <a:pt x="97929" y="1117600"/>
                  </a:lnTo>
                  <a:lnTo>
                    <a:pt x="113601" y="1092200"/>
                  </a:lnTo>
                  <a:lnTo>
                    <a:pt x="120573" y="1079500"/>
                  </a:lnTo>
                  <a:lnTo>
                    <a:pt x="120573" y="1044270"/>
                  </a:lnTo>
                  <a:lnTo>
                    <a:pt x="105219" y="1066800"/>
                  </a:lnTo>
                  <a:lnTo>
                    <a:pt x="80886" y="1117600"/>
                  </a:lnTo>
                  <a:lnTo>
                    <a:pt x="58724" y="1155700"/>
                  </a:lnTo>
                  <a:lnTo>
                    <a:pt x="39306" y="1206500"/>
                  </a:lnTo>
                  <a:lnTo>
                    <a:pt x="23177" y="1257300"/>
                  </a:lnTo>
                  <a:lnTo>
                    <a:pt x="10883" y="1295400"/>
                  </a:lnTo>
                  <a:lnTo>
                    <a:pt x="2971" y="1346200"/>
                  </a:lnTo>
                  <a:lnTo>
                    <a:pt x="0" y="1397000"/>
                  </a:lnTo>
                  <a:lnTo>
                    <a:pt x="2514" y="1435100"/>
                  </a:lnTo>
                  <a:lnTo>
                    <a:pt x="11061" y="1473200"/>
                  </a:lnTo>
                  <a:lnTo>
                    <a:pt x="26212" y="1524000"/>
                  </a:lnTo>
                  <a:lnTo>
                    <a:pt x="64033" y="1574800"/>
                  </a:lnTo>
                  <a:lnTo>
                    <a:pt x="112750" y="1625600"/>
                  </a:lnTo>
                  <a:lnTo>
                    <a:pt x="151472" y="1651000"/>
                  </a:lnTo>
                  <a:lnTo>
                    <a:pt x="195770" y="1663700"/>
                  </a:lnTo>
                  <a:lnTo>
                    <a:pt x="242938" y="1689100"/>
                  </a:lnTo>
                  <a:lnTo>
                    <a:pt x="411302" y="1689100"/>
                  </a:lnTo>
                  <a:lnTo>
                    <a:pt x="433692" y="1676400"/>
                  </a:lnTo>
                  <a:lnTo>
                    <a:pt x="451116" y="1676400"/>
                  </a:lnTo>
                  <a:lnTo>
                    <a:pt x="468998" y="1663700"/>
                  </a:lnTo>
                  <a:lnTo>
                    <a:pt x="468033" y="1663700"/>
                  </a:lnTo>
                  <a:lnTo>
                    <a:pt x="478155" y="1651000"/>
                  </a:lnTo>
                  <a:lnTo>
                    <a:pt x="492569" y="1651000"/>
                  </a:lnTo>
                  <a:lnTo>
                    <a:pt x="492569" y="1638300"/>
                  </a:lnTo>
                  <a:lnTo>
                    <a:pt x="512025" y="1638300"/>
                  </a:lnTo>
                  <a:lnTo>
                    <a:pt x="512025" y="1625600"/>
                  </a:lnTo>
                  <a:lnTo>
                    <a:pt x="521843" y="1638300"/>
                  </a:lnTo>
                  <a:lnTo>
                    <a:pt x="521843" y="1625600"/>
                  </a:lnTo>
                  <a:lnTo>
                    <a:pt x="536270" y="1625600"/>
                  </a:lnTo>
                  <a:lnTo>
                    <a:pt x="556526" y="1612900"/>
                  </a:lnTo>
                  <a:lnTo>
                    <a:pt x="570941" y="1612900"/>
                  </a:lnTo>
                  <a:lnTo>
                    <a:pt x="574205" y="1625600"/>
                  </a:lnTo>
                  <a:lnTo>
                    <a:pt x="580694" y="1612900"/>
                  </a:lnTo>
                  <a:lnTo>
                    <a:pt x="581672" y="1612900"/>
                  </a:lnTo>
                  <a:lnTo>
                    <a:pt x="581850" y="1600200"/>
                  </a:lnTo>
                  <a:lnTo>
                    <a:pt x="568388" y="1600200"/>
                  </a:lnTo>
                  <a:lnTo>
                    <a:pt x="580504" y="1587500"/>
                  </a:lnTo>
                  <a:lnTo>
                    <a:pt x="593026" y="1587500"/>
                  </a:lnTo>
                  <a:lnTo>
                    <a:pt x="605828" y="1600200"/>
                  </a:lnTo>
                  <a:lnTo>
                    <a:pt x="630034" y="1600200"/>
                  </a:lnTo>
                  <a:lnTo>
                    <a:pt x="635127" y="1587500"/>
                  </a:lnTo>
                  <a:lnTo>
                    <a:pt x="703757" y="1549400"/>
                  </a:lnTo>
                  <a:lnTo>
                    <a:pt x="762368" y="1498600"/>
                  </a:lnTo>
                  <a:lnTo>
                    <a:pt x="812126" y="1460500"/>
                  </a:lnTo>
                  <a:lnTo>
                    <a:pt x="826147" y="1447800"/>
                  </a:lnTo>
                  <a:lnTo>
                    <a:pt x="854189" y="1422400"/>
                  </a:lnTo>
                  <a:lnTo>
                    <a:pt x="889711" y="1384300"/>
                  </a:lnTo>
                  <a:lnTo>
                    <a:pt x="919873" y="1358900"/>
                  </a:lnTo>
                  <a:lnTo>
                    <a:pt x="945832" y="1320800"/>
                  </a:lnTo>
                  <a:lnTo>
                    <a:pt x="968730" y="1295400"/>
                  </a:lnTo>
                  <a:lnTo>
                    <a:pt x="989749" y="1270000"/>
                  </a:lnTo>
                  <a:lnTo>
                    <a:pt x="1010031" y="1244600"/>
                  </a:lnTo>
                  <a:lnTo>
                    <a:pt x="1030757" y="1219200"/>
                  </a:lnTo>
                  <a:lnTo>
                    <a:pt x="1032433" y="1206500"/>
                  </a:lnTo>
                  <a:lnTo>
                    <a:pt x="1027874" y="1206500"/>
                  </a:lnTo>
                  <a:lnTo>
                    <a:pt x="1019949" y="1193800"/>
                  </a:lnTo>
                  <a:lnTo>
                    <a:pt x="1010170" y="1193800"/>
                  </a:lnTo>
                  <a:lnTo>
                    <a:pt x="1007630" y="1181100"/>
                  </a:lnTo>
                  <a:lnTo>
                    <a:pt x="1022299" y="1181100"/>
                  </a:lnTo>
                  <a:lnTo>
                    <a:pt x="1030224" y="1168400"/>
                  </a:lnTo>
                  <a:lnTo>
                    <a:pt x="1028636" y="1168400"/>
                  </a:lnTo>
                  <a:lnTo>
                    <a:pt x="1033056" y="1155700"/>
                  </a:lnTo>
                  <a:lnTo>
                    <a:pt x="1038606" y="1143000"/>
                  </a:lnTo>
                  <a:close/>
                </a:path>
                <a:path extrusionOk="0" h="1689100" w="1120775">
                  <a:moveTo>
                    <a:pt x="1120584" y="1006221"/>
                  </a:moveTo>
                  <a:lnTo>
                    <a:pt x="1104087" y="959764"/>
                  </a:lnTo>
                  <a:lnTo>
                    <a:pt x="1065491" y="930224"/>
                  </a:lnTo>
                  <a:lnTo>
                    <a:pt x="1055065" y="928611"/>
                  </a:lnTo>
                  <a:lnTo>
                    <a:pt x="1048512" y="929919"/>
                  </a:lnTo>
                  <a:lnTo>
                    <a:pt x="1044714" y="933780"/>
                  </a:lnTo>
                  <a:lnTo>
                    <a:pt x="1042581" y="939850"/>
                  </a:lnTo>
                  <a:lnTo>
                    <a:pt x="1030630" y="986091"/>
                  </a:lnTo>
                  <a:lnTo>
                    <a:pt x="1018755" y="1031862"/>
                  </a:lnTo>
                  <a:lnTo>
                    <a:pt x="1005725" y="1076833"/>
                  </a:lnTo>
                  <a:lnTo>
                    <a:pt x="990333" y="1120648"/>
                  </a:lnTo>
                  <a:lnTo>
                    <a:pt x="971334" y="1162977"/>
                  </a:lnTo>
                  <a:lnTo>
                    <a:pt x="947521" y="1203502"/>
                  </a:lnTo>
                  <a:lnTo>
                    <a:pt x="917676" y="1241856"/>
                  </a:lnTo>
                  <a:lnTo>
                    <a:pt x="913498" y="1246403"/>
                  </a:lnTo>
                  <a:lnTo>
                    <a:pt x="910945" y="1251851"/>
                  </a:lnTo>
                  <a:lnTo>
                    <a:pt x="912761" y="1256588"/>
                  </a:lnTo>
                  <a:lnTo>
                    <a:pt x="912215" y="1257681"/>
                  </a:lnTo>
                  <a:lnTo>
                    <a:pt x="910577" y="1256766"/>
                  </a:lnTo>
                  <a:lnTo>
                    <a:pt x="909129" y="1255852"/>
                  </a:lnTo>
                  <a:lnTo>
                    <a:pt x="905306" y="1258404"/>
                  </a:lnTo>
                  <a:lnTo>
                    <a:pt x="902766" y="1262227"/>
                  </a:lnTo>
                  <a:lnTo>
                    <a:pt x="894905" y="1271841"/>
                  </a:lnTo>
                  <a:lnTo>
                    <a:pt x="881875" y="1286776"/>
                  </a:lnTo>
                  <a:lnTo>
                    <a:pt x="869289" y="1301699"/>
                  </a:lnTo>
                  <a:lnTo>
                    <a:pt x="862761" y="1311313"/>
                  </a:lnTo>
                  <a:lnTo>
                    <a:pt x="861860" y="1314589"/>
                  </a:lnTo>
                  <a:lnTo>
                    <a:pt x="859675" y="1316951"/>
                  </a:lnTo>
                  <a:lnTo>
                    <a:pt x="853122" y="1316951"/>
                  </a:lnTo>
                  <a:lnTo>
                    <a:pt x="841857" y="1327683"/>
                  </a:lnTo>
                  <a:lnTo>
                    <a:pt x="844575" y="1332039"/>
                  </a:lnTo>
                  <a:lnTo>
                    <a:pt x="843305" y="1333322"/>
                  </a:lnTo>
                  <a:lnTo>
                    <a:pt x="838403" y="1333322"/>
                  </a:lnTo>
                  <a:lnTo>
                    <a:pt x="834402" y="1335671"/>
                  </a:lnTo>
                  <a:lnTo>
                    <a:pt x="831672" y="1338948"/>
                  </a:lnTo>
                  <a:lnTo>
                    <a:pt x="819594" y="1350759"/>
                  </a:lnTo>
                  <a:lnTo>
                    <a:pt x="807694" y="1361528"/>
                  </a:lnTo>
                  <a:lnTo>
                    <a:pt x="801954" y="1368742"/>
                  </a:lnTo>
                  <a:lnTo>
                    <a:pt x="808405" y="1369860"/>
                  </a:lnTo>
                  <a:lnTo>
                    <a:pt x="817308" y="1368221"/>
                  </a:lnTo>
                  <a:lnTo>
                    <a:pt x="811123" y="1375130"/>
                  </a:lnTo>
                  <a:lnTo>
                    <a:pt x="807669" y="1379131"/>
                  </a:lnTo>
                  <a:lnTo>
                    <a:pt x="803490" y="1382229"/>
                  </a:lnTo>
                  <a:lnTo>
                    <a:pt x="798398" y="1382229"/>
                  </a:lnTo>
                  <a:lnTo>
                    <a:pt x="789482" y="1390408"/>
                  </a:lnTo>
                  <a:lnTo>
                    <a:pt x="789482" y="1393672"/>
                  </a:lnTo>
                  <a:lnTo>
                    <a:pt x="792695" y="1392555"/>
                  </a:lnTo>
                  <a:lnTo>
                    <a:pt x="800709" y="1386865"/>
                  </a:lnTo>
                  <a:lnTo>
                    <a:pt x="811110" y="1378445"/>
                  </a:lnTo>
                  <a:lnTo>
                    <a:pt x="821486" y="1369136"/>
                  </a:lnTo>
                  <a:lnTo>
                    <a:pt x="822439" y="1368221"/>
                  </a:lnTo>
                  <a:lnTo>
                    <a:pt x="825677" y="1365135"/>
                  </a:lnTo>
                  <a:lnTo>
                    <a:pt x="828217" y="1359852"/>
                  </a:lnTo>
                  <a:lnTo>
                    <a:pt x="827303" y="1357134"/>
                  </a:lnTo>
                  <a:lnTo>
                    <a:pt x="826033" y="1353858"/>
                  </a:lnTo>
                  <a:lnTo>
                    <a:pt x="827125" y="1352765"/>
                  </a:lnTo>
                  <a:lnTo>
                    <a:pt x="830402" y="1354048"/>
                  </a:lnTo>
                  <a:lnTo>
                    <a:pt x="833856" y="1355318"/>
                  </a:lnTo>
                  <a:lnTo>
                    <a:pt x="835304" y="1353680"/>
                  </a:lnTo>
                  <a:lnTo>
                    <a:pt x="835304" y="1352765"/>
                  </a:lnTo>
                  <a:lnTo>
                    <a:pt x="835304" y="1336217"/>
                  </a:lnTo>
                  <a:lnTo>
                    <a:pt x="846035" y="1338592"/>
                  </a:lnTo>
                  <a:lnTo>
                    <a:pt x="843305" y="1343317"/>
                  </a:lnTo>
                  <a:lnTo>
                    <a:pt x="843813" y="1344549"/>
                  </a:lnTo>
                  <a:lnTo>
                    <a:pt x="847966" y="1342428"/>
                  </a:lnTo>
                  <a:lnTo>
                    <a:pt x="853097" y="1338021"/>
                  </a:lnTo>
                  <a:lnTo>
                    <a:pt x="854214" y="1336217"/>
                  </a:lnTo>
                  <a:lnTo>
                    <a:pt x="856576" y="1332407"/>
                  </a:lnTo>
                  <a:lnTo>
                    <a:pt x="857669" y="1329131"/>
                  </a:lnTo>
                  <a:lnTo>
                    <a:pt x="859675" y="1326769"/>
                  </a:lnTo>
                  <a:lnTo>
                    <a:pt x="863130" y="1326769"/>
                  </a:lnTo>
                  <a:lnTo>
                    <a:pt x="864577" y="1324406"/>
                  </a:lnTo>
                  <a:lnTo>
                    <a:pt x="864577" y="1319314"/>
                  </a:lnTo>
                  <a:lnTo>
                    <a:pt x="866584" y="1316951"/>
                  </a:lnTo>
                  <a:lnTo>
                    <a:pt x="868756" y="1316774"/>
                  </a:lnTo>
                  <a:lnTo>
                    <a:pt x="870953" y="1316774"/>
                  </a:lnTo>
                  <a:lnTo>
                    <a:pt x="875677" y="1313129"/>
                  </a:lnTo>
                  <a:lnTo>
                    <a:pt x="901306" y="1284414"/>
                  </a:lnTo>
                  <a:lnTo>
                    <a:pt x="913523" y="1270457"/>
                  </a:lnTo>
                  <a:lnTo>
                    <a:pt x="924255" y="1257681"/>
                  </a:lnTo>
                  <a:lnTo>
                    <a:pt x="935469" y="1244333"/>
                  </a:lnTo>
                  <a:lnTo>
                    <a:pt x="956487" y="1217841"/>
                  </a:lnTo>
                  <a:lnTo>
                    <a:pt x="965860" y="1202766"/>
                  </a:lnTo>
                  <a:lnTo>
                    <a:pt x="965860" y="1200772"/>
                  </a:lnTo>
                  <a:lnTo>
                    <a:pt x="966762" y="1199489"/>
                  </a:lnTo>
                  <a:lnTo>
                    <a:pt x="968400" y="1199489"/>
                  </a:lnTo>
                  <a:lnTo>
                    <a:pt x="973328" y="1194384"/>
                  </a:lnTo>
                  <a:lnTo>
                    <a:pt x="978877" y="1183132"/>
                  </a:lnTo>
                  <a:lnTo>
                    <a:pt x="984326" y="1171892"/>
                  </a:lnTo>
                  <a:lnTo>
                    <a:pt x="988949" y="1166774"/>
                  </a:lnTo>
                  <a:lnTo>
                    <a:pt x="993305" y="1166774"/>
                  </a:lnTo>
                  <a:lnTo>
                    <a:pt x="990574" y="1153858"/>
                  </a:lnTo>
                  <a:lnTo>
                    <a:pt x="994765" y="1153858"/>
                  </a:lnTo>
                  <a:lnTo>
                    <a:pt x="1011491" y="1123124"/>
                  </a:lnTo>
                  <a:lnTo>
                    <a:pt x="1013129" y="1121867"/>
                  </a:lnTo>
                  <a:lnTo>
                    <a:pt x="1016762" y="1124038"/>
                  </a:lnTo>
                  <a:lnTo>
                    <a:pt x="1019124" y="1122045"/>
                  </a:lnTo>
                  <a:lnTo>
                    <a:pt x="1019162" y="1121867"/>
                  </a:lnTo>
                  <a:lnTo>
                    <a:pt x="1019860" y="1118946"/>
                  </a:lnTo>
                  <a:lnTo>
                    <a:pt x="1023086" y="1114031"/>
                  </a:lnTo>
                  <a:lnTo>
                    <a:pt x="1028763" y="1110272"/>
                  </a:lnTo>
                  <a:lnTo>
                    <a:pt x="1035392" y="1107389"/>
                  </a:lnTo>
                  <a:lnTo>
                    <a:pt x="1041488" y="1105128"/>
                  </a:lnTo>
                  <a:lnTo>
                    <a:pt x="1038936" y="1118044"/>
                  </a:lnTo>
                  <a:lnTo>
                    <a:pt x="1037488" y="1125855"/>
                  </a:lnTo>
                  <a:lnTo>
                    <a:pt x="1037856" y="1126769"/>
                  </a:lnTo>
                  <a:lnTo>
                    <a:pt x="1043863" y="1125308"/>
                  </a:lnTo>
                  <a:lnTo>
                    <a:pt x="1051306" y="1123315"/>
                  </a:lnTo>
                  <a:lnTo>
                    <a:pt x="1053312" y="1118044"/>
                  </a:lnTo>
                  <a:lnTo>
                    <a:pt x="1044397" y="1117320"/>
                  </a:lnTo>
                  <a:lnTo>
                    <a:pt x="1046035" y="1116228"/>
                  </a:lnTo>
                  <a:lnTo>
                    <a:pt x="1061491" y="1111859"/>
                  </a:lnTo>
                  <a:lnTo>
                    <a:pt x="1061491" y="1112037"/>
                  </a:lnTo>
                  <a:lnTo>
                    <a:pt x="1055573" y="1123315"/>
                  </a:lnTo>
                  <a:lnTo>
                    <a:pt x="1052944" y="1128407"/>
                  </a:lnTo>
                  <a:lnTo>
                    <a:pt x="1050582" y="1134224"/>
                  </a:lnTo>
                  <a:lnTo>
                    <a:pt x="1050582" y="1138224"/>
                  </a:lnTo>
                  <a:lnTo>
                    <a:pt x="1048943" y="1140764"/>
                  </a:lnTo>
                  <a:lnTo>
                    <a:pt x="1046949" y="1141310"/>
                  </a:lnTo>
                  <a:lnTo>
                    <a:pt x="1044028" y="1147000"/>
                  </a:lnTo>
                  <a:lnTo>
                    <a:pt x="1041488" y="1157922"/>
                  </a:lnTo>
                  <a:lnTo>
                    <a:pt x="1039228" y="1168539"/>
                  </a:lnTo>
                  <a:lnTo>
                    <a:pt x="1037132" y="1173314"/>
                  </a:lnTo>
                  <a:lnTo>
                    <a:pt x="1035672" y="1173314"/>
                  </a:lnTo>
                  <a:lnTo>
                    <a:pt x="1032764" y="1177315"/>
                  </a:lnTo>
                  <a:lnTo>
                    <a:pt x="1031125" y="1181862"/>
                  </a:lnTo>
                  <a:lnTo>
                    <a:pt x="1028039" y="1189863"/>
                  </a:lnTo>
                  <a:lnTo>
                    <a:pt x="1030757" y="1197317"/>
                  </a:lnTo>
                  <a:lnTo>
                    <a:pt x="1037488" y="1201864"/>
                  </a:lnTo>
                  <a:lnTo>
                    <a:pt x="1053312" y="1175550"/>
                  </a:lnTo>
                  <a:lnTo>
                    <a:pt x="1068489" y="1149413"/>
                  </a:lnTo>
                  <a:lnTo>
                    <a:pt x="1082446" y="1122451"/>
                  </a:lnTo>
                  <a:lnTo>
                    <a:pt x="1086904" y="1111859"/>
                  </a:lnTo>
                  <a:lnTo>
                    <a:pt x="1089748" y="1105128"/>
                  </a:lnTo>
                  <a:lnTo>
                    <a:pt x="1094587" y="1093673"/>
                  </a:lnTo>
                  <a:lnTo>
                    <a:pt x="1103452" y="1072083"/>
                  </a:lnTo>
                  <a:lnTo>
                    <a:pt x="1112215" y="1051039"/>
                  </a:lnTo>
                  <a:lnTo>
                    <a:pt x="1118666" y="1029449"/>
                  </a:lnTo>
                  <a:lnTo>
                    <a:pt x="1120584" y="100622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55" name="Google Shape;1455;p24"/>
            <p:cNvPicPr preferRelativeResize="0"/>
            <p:nvPr/>
          </p:nvPicPr>
          <p:blipFill rotWithShape="1">
            <a:blip r:embed="rId14">
              <a:alphaModFix/>
            </a:blip>
            <a:srcRect b="0" l="0" r="0" t="0"/>
            <a:stretch/>
          </p:blipFill>
          <p:spPr>
            <a:xfrm>
              <a:off x="431999" y="6464984"/>
              <a:ext cx="231013" cy="231013"/>
            </a:xfrm>
            <a:prstGeom prst="rect">
              <a:avLst/>
            </a:prstGeom>
            <a:noFill/>
            <a:ln>
              <a:noFill/>
            </a:ln>
          </p:spPr>
        </p:pic>
        <p:pic>
          <p:nvPicPr>
            <p:cNvPr id="1456" name="Google Shape;1456;p24"/>
            <p:cNvPicPr preferRelativeResize="0"/>
            <p:nvPr/>
          </p:nvPicPr>
          <p:blipFill rotWithShape="1">
            <a:blip r:embed="rId15">
              <a:alphaModFix/>
            </a:blip>
            <a:srcRect b="0" l="0" r="0" t="0"/>
            <a:stretch/>
          </p:blipFill>
          <p:spPr>
            <a:xfrm>
              <a:off x="431999" y="6167054"/>
              <a:ext cx="231013" cy="231012"/>
            </a:xfrm>
            <a:prstGeom prst="rect">
              <a:avLst/>
            </a:prstGeom>
            <a:noFill/>
            <a:ln>
              <a:noFill/>
            </a:ln>
          </p:spPr>
        </p:pic>
        <p:pic>
          <p:nvPicPr>
            <p:cNvPr id="1457" name="Google Shape;1457;p24"/>
            <p:cNvPicPr preferRelativeResize="0"/>
            <p:nvPr/>
          </p:nvPicPr>
          <p:blipFill rotWithShape="1">
            <a:blip r:embed="rId16">
              <a:alphaModFix/>
            </a:blip>
            <a:srcRect b="0" l="0" r="0" t="0"/>
            <a:stretch/>
          </p:blipFill>
          <p:spPr>
            <a:xfrm>
              <a:off x="431999" y="5730434"/>
              <a:ext cx="231013" cy="231013"/>
            </a:xfrm>
            <a:prstGeom prst="rect">
              <a:avLst/>
            </a:prstGeom>
            <a:noFill/>
            <a:ln>
              <a:noFill/>
            </a:ln>
          </p:spPr>
        </p:pic>
        <p:pic>
          <p:nvPicPr>
            <p:cNvPr id="1458" name="Google Shape;1458;p24"/>
            <p:cNvPicPr preferRelativeResize="0"/>
            <p:nvPr/>
          </p:nvPicPr>
          <p:blipFill rotWithShape="1">
            <a:blip r:embed="rId17">
              <a:alphaModFix/>
            </a:blip>
            <a:srcRect b="0" l="0" r="0" t="0"/>
            <a:stretch/>
          </p:blipFill>
          <p:spPr>
            <a:xfrm>
              <a:off x="431999" y="5432504"/>
              <a:ext cx="231013" cy="231012"/>
            </a:xfrm>
            <a:prstGeom prst="rect">
              <a:avLst/>
            </a:prstGeom>
            <a:noFill/>
            <a:ln>
              <a:noFill/>
            </a:ln>
          </p:spPr>
        </p:pic>
      </p:grpSp>
      <p:sp>
        <p:nvSpPr>
          <p:cNvPr id="1459" name="Google Shape;1459;p24"/>
          <p:cNvSpPr txBox="1"/>
          <p:nvPr/>
        </p:nvSpPr>
        <p:spPr>
          <a:xfrm>
            <a:off x="8879299" y="5861766"/>
            <a:ext cx="1460500" cy="850900"/>
          </a:xfrm>
          <a:prstGeom prst="rect">
            <a:avLst/>
          </a:prstGeom>
          <a:noFill/>
          <a:ln>
            <a:noFill/>
          </a:ln>
        </p:spPr>
        <p:txBody>
          <a:bodyPr anchorCtr="0" anchor="t" bIns="0" lIns="0" spcFirstLastPara="1" rIns="0" wrap="square" tIns="55875">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26	</a:t>
            </a:r>
            <a:r>
              <a:rPr b="0" lang="en-US" sz="800" u="sng">
                <a:solidFill>
                  <a:srgbClr val="6F5DCF"/>
                </a:solidFill>
                <a:latin typeface="Arial"/>
                <a:ea typeface="Arial"/>
                <a:cs typeface="Arial"/>
                <a:sym typeface="Arial"/>
                <a:hlinkClick action="ppaction://hlinksldjump" r:id="rId18">
                  <a:extLst>
                    <a:ext uri="{A12FA001-AC4F-418D-AE19-62706E023703}">
                      <ahyp:hlinkClr val="tx"/>
                    </a:ext>
                  </a:extLst>
                </a:hlinkClick>
              </a:rPr>
              <a:t>환경경영 추진 체계</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27	</a:t>
            </a:r>
            <a:r>
              <a:rPr b="0" lang="en-US" sz="800" u="sng">
                <a:solidFill>
                  <a:srgbClr val="6F5DCF"/>
                </a:solidFill>
                <a:latin typeface="Arial"/>
                <a:ea typeface="Arial"/>
                <a:cs typeface="Arial"/>
                <a:sym typeface="Arial"/>
                <a:hlinkClick action="ppaction://hlinksldjump" r:id="rId19">
                  <a:extLst>
                    <a:ext uri="{A12FA001-AC4F-418D-AE19-62706E023703}">
                      <ahyp:hlinkClr val="tx"/>
                    </a:ext>
                  </a:extLst>
                </a:hlinkClick>
              </a:rPr>
              <a:t>내부 탄소배출량 관리</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30	</a:t>
            </a:r>
            <a:r>
              <a:rPr b="0" lang="en-US" sz="800" u="sng">
                <a:solidFill>
                  <a:srgbClr val="6F5DCF"/>
                </a:solidFill>
                <a:latin typeface="Arial"/>
                <a:ea typeface="Arial"/>
                <a:cs typeface="Arial"/>
                <a:sym typeface="Arial"/>
                <a:hlinkClick action="ppaction://hlinksldjump" r:id="rId20">
                  <a:extLst>
                    <a:ext uri="{A12FA001-AC4F-418D-AE19-62706E023703}">
                      <ahyp:hlinkClr val="tx"/>
                    </a:ext>
                  </a:extLst>
                </a:hlinkClick>
              </a:rPr>
              <a:t>금융 배출량 관리</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32	</a:t>
            </a:r>
            <a:r>
              <a:rPr b="0" lang="en-US" sz="800" u="sng">
                <a:solidFill>
                  <a:srgbClr val="6F5DCF"/>
                </a:solidFill>
                <a:latin typeface="Arial"/>
                <a:ea typeface="Arial"/>
                <a:cs typeface="Arial"/>
                <a:sym typeface="Arial"/>
                <a:hlinkClick action="ppaction://hlinksldjump" r:id="rId21">
                  <a:extLst>
                    <a:ext uri="{A12FA001-AC4F-418D-AE19-62706E023703}">
                      <ahyp:hlinkClr val="tx"/>
                    </a:ext>
                  </a:extLst>
                </a:hlinkClick>
              </a:rPr>
              <a:t>친환경 금융 확대</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38	</a:t>
            </a:r>
            <a:r>
              <a:rPr b="0" lang="en-US" sz="800" u="sng">
                <a:solidFill>
                  <a:srgbClr val="6F5DCF"/>
                </a:solidFill>
                <a:latin typeface="Arial"/>
                <a:ea typeface="Arial"/>
                <a:cs typeface="Arial"/>
                <a:sym typeface="Arial"/>
                <a:hlinkClick action="ppaction://hlinksldjump" r:id="rId22">
                  <a:extLst>
                    <a:ext uri="{A12FA001-AC4F-418D-AE19-62706E023703}">
                      <ahyp:hlinkClr val="tx"/>
                    </a:ext>
                  </a:extLst>
                </a:hlinkClick>
              </a:rPr>
              <a:t>친환경 실천 교육 및 캠페인</a:t>
            </a:r>
            <a:endParaRPr sz="800">
              <a:latin typeface="Arial"/>
              <a:ea typeface="Arial"/>
              <a:cs typeface="Arial"/>
              <a:sym typeface="Arial"/>
            </a:endParaRPr>
          </a:p>
        </p:txBody>
      </p:sp>
      <p:sp>
        <p:nvSpPr>
          <p:cNvPr id="1460" name="Google Shape;1460;p2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FFFFFF"/>
                </a:solidFill>
                <a:latin typeface="Gungsuh"/>
                <a:ea typeface="Gungsuh"/>
                <a:cs typeface="Gungsuh"/>
                <a:sym typeface="Gungsuh"/>
              </a:rPr>
              <a:t>SHINHAN LIFE 2023 ESG REPORT</a:t>
            </a:r>
            <a:endParaRPr sz="600">
              <a:latin typeface="Gungsuh"/>
              <a:ea typeface="Gungsuh"/>
              <a:cs typeface="Gungsuh"/>
              <a:sym typeface="Gungsuh"/>
            </a:endParaRPr>
          </a:p>
        </p:txBody>
      </p:sp>
      <p:sp>
        <p:nvSpPr>
          <p:cNvPr id="1461" name="Google Shape;1461;p2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24</a:t>
            </a:r>
            <a:endParaRPr sz="900">
              <a:latin typeface="Malgun Gothic"/>
              <a:ea typeface="Malgun Gothic"/>
              <a:cs typeface="Malgun Gothic"/>
              <a:sym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5" name="Shape 1465"/>
        <p:cNvGrpSpPr/>
        <p:nvPr/>
      </p:nvGrpSpPr>
      <p:grpSpPr>
        <a:xfrm>
          <a:off x="0" y="0"/>
          <a:ext cx="0" cy="0"/>
          <a:chOff x="0" y="0"/>
          <a:chExt cx="0" cy="0"/>
        </a:xfrm>
      </p:grpSpPr>
      <p:sp>
        <p:nvSpPr>
          <p:cNvPr id="1466" name="Google Shape;1466;p25"/>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1467" name="Google Shape;1467;p2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6">
                            <a:extLst>
                              <a:ext uri="{A12FA001-AC4F-418D-AE19-62706E023703}">
                                <ahyp:hlinkClr val="tx"/>
                              </a:ext>
                            </a:extLst>
                          </a:hlinkClick>
                        </a:rPr>
                        <a:t>Environmental</a:t>
                      </a:r>
                      <a:endParaRPr sz="650" u="none" cap="none" strike="noStrike">
                        <a:latin typeface="Malgun Gothic"/>
                        <a:ea typeface="Malgun Gothic"/>
                        <a:cs typeface="Malgun Gothic"/>
                        <a:sym typeface="Malgun Gothic"/>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bl>
          </a:graphicData>
        </a:graphic>
      </p:graphicFrame>
      <p:grpSp>
        <p:nvGrpSpPr>
          <p:cNvPr id="1468" name="Google Shape;1468;p25"/>
          <p:cNvGrpSpPr/>
          <p:nvPr/>
        </p:nvGrpSpPr>
        <p:grpSpPr>
          <a:xfrm>
            <a:off x="2338205" y="1907464"/>
            <a:ext cx="7959585" cy="3517845"/>
            <a:chOff x="2338205" y="1907464"/>
            <a:chExt cx="7959585" cy="3517845"/>
          </a:xfrm>
        </p:grpSpPr>
        <p:pic>
          <p:nvPicPr>
            <p:cNvPr id="1469" name="Google Shape;1469;p25"/>
            <p:cNvPicPr preferRelativeResize="0"/>
            <p:nvPr/>
          </p:nvPicPr>
          <p:blipFill rotWithShape="1">
            <a:blip r:embed="rId9">
              <a:alphaModFix/>
            </a:blip>
            <a:srcRect b="0" l="0" r="0" t="0"/>
            <a:stretch/>
          </p:blipFill>
          <p:spPr>
            <a:xfrm>
              <a:off x="2338205" y="1907464"/>
              <a:ext cx="7959585" cy="3517845"/>
            </a:xfrm>
            <a:prstGeom prst="rect">
              <a:avLst/>
            </a:prstGeom>
            <a:noFill/>
            <a:ln>
              <a:noFill/>
            </a:ln>
          </p:spPr>
        </p:pic>
        <p:pic>
          <p:nvPicPr>
            <p:cNvPr id="1470" name="Google Shape;1470;p25"/>
            <p:cNvPicPr preferRelativeResize="0"/>
            <p:nvPr/>
          </p:nvPicPr>
          <p:blipFill rotWithShape="1">
            <a:blip r:embed="rId10">
              <a:alphaModFix/>
            </a:blip>
            <a:srcRect b="0" l="0" r="0" t="0"/>
            <a:stretch/>
          </p:blipFill>
          <p:spPr>
            <a:xfrm>
              <a:off x="3758336" y="2083089"/>
              <a:ext cx="127000" cy="107950"/>
            </a:xfrm>
            <a:prstGeom prst="rect">
              <a:avLst/>
            </a:prstGeom>
            <a:noFill/>
            <a:ln>
              <a:noFill/>
            </a:ln>
          </p:spPr>
        </p:pic>
      </p:grpSp>
      <p:sp>
        <p:nvSpPr>
          <p:cNvPr id="1471" name="Google Shape;1471;p25"/>
          <p:cNvSpPr txBox="1"/>
          <p:nvPr/>
        </p:nvSpPr>
        <p:spPr>
          <a:xfrm>
            <a:off x="2327300" y="676564"/>
            <a:ext cx="7741284"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1100">
                <a:solidFill>
                  <a:srgbClr val="808285"/>
                </a:solidFill>
                <a:latin typeface="Arial"/>
                <a:ea typeface="Arial"/>
                <a:cs typeface="Arial"/>
                <a:sym typeface="Arial"/>
              </a:rPr>
              <a:t>신한라이프는 임직원, 고객, 협력사가 환경경영 활동에 동참할 수 있도록 모든 업무에 환경을 고려하는 환경경영을 실천하고 있습니다.</a:t>
            </a:r>
            <a:endParaRPr sz="1100">
              <a:latin typeface="Arial"/>
              <a:ea typeface="Arial"/>
              <a:cs typeface="Arial"/>
              <a:sym typeface="Arial"/>
            </a:endParaRPr>
          </a:p>
        </p:txBody>
      </p:sp>
      <p:pic>
        <p:nvPicPr>
          <p:cNvPr id="1472" name="Google Shape;1472;p25"/>
          <p:cNvPicPr preferRelativeResize="0"/>
          <p:nvPr/>
        </p:nvPicPr>
        <p:blipFill rotWithShape="1">
          <a:blip r:embed="rId10">
            <a:alphaModFix/>
          </a:blip>
          <a:srcRect b="0" l="0" r="0" t="0"/>
          <a:stretch/>
        </p:blipFill>
        <p:spPr>
          <a:xfrm>
            <a:off x="9581033" y="990889"/>
            <a:ext cx="127000" cy="107950"/>
          </a:xfrm>
          <a:prstGeom prst="rect">
            <a:avLst/>
          </a:prstGeom>
          <a:noFill/>
          <a:ln>
            <a:noFill/>
          </a:ln>
        </p:spPr>
      </p:pic>
      <p:pic>
        <p:nvPicPr>
          <p:cNvPr id="1473" name="Google Shape;1473;p25"/>
          <p:cNvPicPr preferRelativeResize="0"/>
          <p:nvPr/>
        </p:nvPicPr>
        <p:blipFill rotWithShape="1">
          <a:blip r:embed="rId10">
            <a:alphaModFix/>
          </a:blip>
          <a:srcRect b="0" l="0" r="0" t="0"/>
          <a:stretch/>
        </p:blipFill>
        <p:spPr>
          <a:xfrm>
            <a:off x="6374205" y="1263939"/>
            <a:ext cx="127000" cy="107950"/>
          </a:xfrm>
          <a:prstGeom prst="rect">
            <a:avLst/>
          </a:prstGeom>
          <a:noFill/>
          <a:ln>
            <a:noFill/>
          </a:ln>
        </p:spPr>
      </p:pic>
      <p:pic>
        <p:nvPicPr>
          <p:cNvPr id="1474" name="Google Shape;1474;p25"/>
          <p:cNvPicPr preferRelativeResize="0"/>
          <p:nvPr/>
        </p:nvPicPr>
        <p:blipFill rotWithShape="1">
          <a:blip r:embed="rId10">
            <a:alphaModFix/>
          </a:blip>
          <a:srcRect b="0" l="0" r="0" t="0"/>
          <a:stretch/>
        </p:blipFill>
        <p:spPr>
          <a:xfrm>
            <a:off x="2903372" y="1536989"/>
            <a:ext cx="127000" cy="107950"/>
          </a:xfrm>
          <a:prstGeom prst="rect">
            <a:avLst/>
          </a:prstGeom>
          <a:noFill/>
          <a:ln>
            <a:noFill/>
          </a:ln>
        </p:spPr>
      </p:pic>
      <p:sp>
        <p:nvSpPr>
          <p:cNvPr id="1475" name="Google Shape;1475;p25"/>
          <p:cNvSpPr txBox="1"/>
          <p:nvPr/>
        </p:nvSpPr>
        <p:spPr>
          <a:xfrm>
            <a:off x="2327300" y="949614"/>
            <a:ext cx="7565390" cy="155829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1100">
                <a:solidFill>
                  <a:srgbClr val="808285"/>
                </a:solidFill>
                <a:latin typeface="Arial"/>
                <a:ea typeface="Arial"/>
                <a:cs typeface="Arial"/>
                <a:sym typeface="Arial"/>
              </a:rPr>
              <a:t>업무 과정 상에서 환경에 영향을 미칠 수 있는 상품 및 서비스의 위험요소를 파악하고 평가하는 환경경영시스템을 운영하고 있	며,</a:t>
            </a:r>
            <a:endParaRPr sz="1100">
              <a:latin typeface="Arial"/>
              <a:ea typeface="Arial"/>
              <a:cs typeface="Arial"/>
              <a:sym typeface="Arial"/>
            </a:endParaRPr>
          </a:p>
          <a:p>
            <a:pPr indent="0" lvl="0" marL="12700" marR="2259965" rtl="0" algn="l">
              <a:lnSpc>
                <a:spcPct val="162900"/>
              </a:lnSpc>
              <a:spcBef>
                <a:spcPts val="0"/>
              </a:spcBef>
              <a:spcAft>
                <a:spcPts val="0"/>
              </a:spcAft>
              <a:buNone/>
            </a:pPr>
            <a:r>
              <a:rPr b="0" lang="en-US" sz="1100">
                <a:solidFill>
                  <a:srgbClr val="808285"/>
                </a:solidFill>
                <a:latin typeface="Arial"/>
                <a:ea typeface="Arial"/>
                <a:cs typeface="Arial"/>
                <a:sym typeface="Arial"/>
              </a:rPr>
              <a:t>환경경영 방침을 제정하고 「ISO 14001:2015」의 표준 시스템을 바탕	로 환경경영 절차를 내부 규정	로 명문화하여 환경경영체계를 구축하였습니다.</a:t>
            </a:r>
            <a:endParaRPr sz="1100">
              <a:latin typeface="Arial"/>
              <a:ea typeface="Arial"/>
              <a:cs typeface="Arial"/>
              <a:sym typeface="Arial"/>
            </a:endParaRPr>
          </a:p>
          <a:p>
            <a:pPr indent="0" lvl="0" marL="12700" marR="3103880" rtl="0" algn="l">
              <a:lnSpc>
                <a:spcPct val="162900"/>
              </a:lnSpc>
              <a:spcBef>
                <a:spcPts val="0"/>
              </a:spcBef>
              <a:spcAft>
                <a:spcPts val="0"/>
              </a:spcAft>
              <a:buNone/>
            </a:pPr>
            <a:r>
              <a:rPr b="0" lang="en-US" sz="1100">
                <a:solidFill>
                  <a:srgbClr val="808285"/>
                </a:solidFill>
                <a:latin typeface="Arial"/>
                <a:ea typeface="Arial"/>
                <a:cs typeface="Arial"/>
                <a:sym typeface="Arial"/>
              </a:rPr>
              <a:t>또한 그룹의 Zero Carbon Drive 목표 아래, 자산의 금융배출량 및 집약도를 모니터링 및 관리하고 있	며 환경사회 위험을 상시 관리하며</a:t>
            </a:r>
            <a:endParaRPr sz="1100">
              <a:latin typeface="Arial"/>
              <a:ea typeface="Arial"/>
              <a:cs typeface="Arial"/>
              <a:sym typeface="Arial"/>
            </a:endParaRPr>
          </a:p>
          <a:p>
            <a:pPr indent="0" lvl="0" marL="12700" rtl="0" algn="l">
              <a:lnSpc>
                <a:spcPct val="100000"/>
              </a:lnSpc>
              <a:spcBef>
                <a:spcPts val="830"/>
              </a:spcBef>
              <a:spcAft>
                <a:spcPts val="0"/>
              </a:spcAft>
              <a:buNone/>
            </a:pPr>
            <a:r>
              <a:rPr b="0" lang="en-US" sz="1100">
                <a:solidFill>
                  <a:srgbClr val="808285"/>
                </a:solidFill>
                <a:latin typeface="Arial"/>
                <a:ea typeface="Arial"/>
                <a:cs typeface="Arial"/>
                <a:sym typeface="Arial"/>
              </a:rPr>
              <a:t>환경경영을 실천하고 있습니다.</a:t>
            </a:r>
            <a:endParaRPr sz="1100">
              <a:latin typeface="Arial"/>
              <a:ea typeface="Arial"/>
              <a:cs typeface="Arial"/>
              <a:sym typeface="Arial"/>
            </a:endParaRPr>
          </a:p>
        </p:txBody>
      </p:sp>
      <p:sp>
        <p:nvSpPr>
          <p:cNvPr id="1476" name="Google Shape;1476;p25"/>
          <p:cNvSpPr txBox="1"/>
          <p:nvPr/>
        </p:nvSpPr>
        <p:spPr>
          <a:xfrm>
            <a:off x="2652900" y="3694653"/>
            <a:ext cx="1186815" cy="792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35BDA4"/>
                </a:solidFill>
                <a:latin typeface="Malgun Gothic"/>
                <a:ea typeface="Malgun Gothic"/>
                <a:cs typeface="Malgun Gothic"/>
                <a:sym typeface="Malgun Gothic"/>
              </a:rPr>
              <a:t>6,887</a:t>
            </a:r>
            <a:r>
              <a:rPr b="1" baseline="30000" lang="en-US" sz="2100">
                <a:solidFill>
                  <a:srgbClr val="35BDA4"/>
                </a:solidFill>
                <a:latin typeface="Malgun Gothic"/>
                <a:ea typeface="Malgun Gothic"/>
                <a:cs typeface="Malgun Gothic"/>
                <a:sym typeface="Malgun Gothic"/>
              </a:rPr>
              <a:t>톤</a:t>
            </a:r>
            <a:endParaRPr baseline="30000" sz="2100">
              <a:latin typeface="Malgun Gothic"/>
              <a:ea typeface="Malgun Gothic"/>
              <a:cs typeface="Malgun Gothic"/>
              <a:sym typeface="Malgun Gothic"/>
            </a:endParaRPr>
          </a:p>
          <a:p>
            <a:pPr indent="0" lvl="0" marL="38100" marR="200025" rtl="0" algn="l">
              <a:lnSpc>
                <a:spcPct val="133300"/>
              </a:lnSpc>
              <a:spcBef>
                <a:spcPts val="515"/>
              </a:spcBef>
              <a:spcAft>
                <a:spcPts val="0"/>
              </a:spcAft>
              <a:buNone/>
            </a:pPr>
            <a:r>
              <a:rPr b="0" lang="en-US" sz="750">
                <a:solidFill>
                  <a:srgbClr val="35BDA4"/>
                </a:solidFill>
                <a:latin typeface="Arial"/>
                <a:ea typeface="Arial"/>
                <a:cs typeface="Arial"/>
                <a:sym typeface="Arial"/>
              </a:rPr>
              <a:t>재생에너지 구매를 통한 내부 탄소배출량 상쇄량</a:t>
            </a:r>
            <a:endParaRPr sz="750">
              <a:latin typeface="Arial"/>
              <a:ea typeface="Arial"/>
              <a:cs typeface="Arial"/>
              <a:sym typeface="Arial"/>
            </a:endParaRPr>
          </a:p>
        </p:txBody>
      </p:sp>
      <p:sp>
        <p:nvSpPr>
          <p:cNvPr id="1477" name="Google Shape;1477;p25"/>
          <p:cNvSpPr txBox="1"/>
          <p:nvPr/>
        </p:nvSpPr>
        <p:spPr>
          <a:xfrm>
            <a:off x="6396899" y="3694653"/>
            <a:ext cx="1292225" cy="6400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35BDA4"/>
                </a:solidFill>
                <a:latin typeface="Malgun Gothic"/>
                <a:ea typeface="Malgun Gothic"/>
                <a:cs typeface="Malgun Gothic"/>
                <a:sym typeface="Malgun Gothic"/>
              </a:rPr>
              <a:t>400</a:t>
            </a:r>
            <a:r>
              <a:rPr b="1" baseline="30000" lang="en-US" sz="2100">
                <a:solidFill>
                  <a:srgbClr val="35BDA4"/>
                </a:solidFill>
                <a:latin typeface="Malgun Gothic"/>
                <a:ea typeface="Malgun Gothic"/>
                <a:cs typeface="Malgun Gothic"/>
                <a:sym typeface="Malgun Gothic"/>
              </a:rPr>
              <a:t>억 원</a:t>
            </a:r>
            <a:endParaRPr baseline="30000" sz="2100">
              <a:latin typeface="Malgun Gothic"/>
              <a:ea typeface="Malgun Gothic"/>
              <a:cs typeface="Malgun Gothic"/>
              <a:sym typeface="Malgun Gothic"/>
            </a:endParaRPr>
          </a:p>
          <a:p>
            <a:pPr indent="0" lvl="0" marL="38100" rtl="0" algn="l">
              <a:lnSpc>
                <a:spcPct val="100000"/>
              </a:lnSpc>
              <a:spcBef>
                <a:spcPts val="815"/>
              </a:spcBef>
              <a:spcAft>
                <a:spcPts val="0"/>
              </a:spcAft>
              <a:buNone/>
            </a:pPr>
            <a:r>
              <a:rPr b="0" lang="en-US" sz="750">
                <a:solidFill>
                  <a:srgbClr val="35BDA4"/>
                </a:solidFill>
                <a:latin typeface="Arial"/>
                <a:ea typeface="Arial"/>
                <a:cs typeface="Arial"/>
                <a:sym typeface="Arial"/>
              </a:rPr>
              <a:t>ESG관련 대체투자 신규약정액</a:t>
            </a:r>
            <a:endParaRPr sz="750">
              <a:latin typeface="Arial"/>
              <a:ea typeface="Arial"/>
              <a:cs typeface="Arial"/>
              <a:sym typeface="Arial"/>
            </a:endParaRPr>
          </a:p>
        </p:txBody>
      </p:sp>
      <p:sp>
        <p:nvSpPr>
          <p:cNvPr id="1478" name="Google Shape;1478;p25"/>
          <p:cNvSpPr txBox="1"/>
          <p:nvPr/>
        </p:nvSpPr>
        <p:spPr>
          <a:xfrm>
            <a:off x="8268899" y="3694653"/>
            <a:ext cx="1292225" cy="792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35BDA4"/>
                </a:solidFill>
                <a:latin typeface="Malgun Gothic"/>
                <a:ea typeface="Malgun Gothic"/>
                <a:cs typeface="Malgun Gothic"/>
                <a:sym typeface="Malgun Gothic"/>
              </a:rPr>
              <a:t>16</a:t>
            </a:r>
            <a:r>
              <a:rPr b="1" baseline="30000" lang="en-US" sz="2100">
                <a:solidFill>
                  <a:srgbClr val="35BDA4"/>
                </a:solidFill>
                <a:latin typeface="Malgun Gothic"/>
                <a:ea typeface="Malgun Gothic"/>
                <a:cs typeface="Malgun Gothic"/>
                <a:sym typeface="Malgun Gothic"/>
              </a:rPr>
              <a:t>%</a:t>
            </a:r>
            <a:endParaRPr baseline="30000" sz="2100">
              <a:latin typeface="Malgun Gothic"/>
              <a:ea typeface="Malgun Gothic"/>
              <a:cs typeface="Malgun Gothic"/>
              <a:sym typeface="Malgun Gothic"/>
            </a:endParaRPr>
          </a:p>
          <a:p>
            <a:pPr indent="0" lvl="0" marL="38100" marR="30480" rtl="0" algn="l">
              <a:lnSpc>
                <a:spcPct val="133300"/>
              </a:lnSpc>
              <a:spcBef>
                <a:spcPts val="515"/>
              </a:spcBef>
              <a:spcAft>
                <a:spcPts val="0"/>
              </a:spcAft>
              <a:buNone/>
            </a:pPr>
            <a:r>
              <a:rPr b="0" lang="en-US" sz="750">
                <a:solidFill>
                  <a:srgbClr val="35BDA4"/>
                </a:solidFill>
                <a:latin typeface="Arial"/>
                <a:ea typeface="Arial"/>
                <a:cs typeface="Arial"/>
                <a:sym typeface="Arial"/>
              </a:rPr>
              <a:t>월 평균 책자 약관 선택 비율 (매월 200만장 종이 절감 효과)</a:t>
            </a:r>
            <a:endParaRPr sz="750">
              <a:latin typeface="Arial"/>
              <a:ea typeface="Arial"/>
              <a:cs typeface="Arial"/>
              <a:sym typeface="Arial"/>
            </a:endParaRPr>
          </a:p>
        </p:txBody>
      </p:sp>
      <p:sp>
        <p:nvSpPr>
          <p:cNvPr id="1479" name="Google Shape;1479;p25"/>
          <p:cNvSpPr txBox="1"/>
          <p:nvPr/>
        </p:nvSpPr>
        <p:spPr>
          <a:xfrm>
            <a:off x="4524899" y="3694653"/>
            <a:ext cx="1186815" cy="792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35BDA4"/>
                </a:solidFill>
                <a:latin typeface="Malgun Gothic"/>
                <a:ea typeface="Malgun Gothic"/>
                <a:cs typeface="Malgun Gothic"/>
                <a:sym typeface="Malgun Gothic"/>
              </a:rPr>
              <a:t>1,087</a:t>
            </a:r>
            <a:r>
              <a:rPr b="1" baseline="30000" lang="en-US" sz="2100">
                <a:solidFill>
                  <a:srgbClr val="35BDA4"/>
                </a:solidFill>
                <a:latin typeface="Malgun Gothic"/>
                <a:ea typeface="Malgun Gothic"/>
                <a:cs typeface="Malgun Gothic"/>
                <a:sym typeface="Malgun Gothic"/>
              </a:rPr>
              <a:t>명</a:t>
            </a:r>
            <a:endParaRPr baseline="30000" sz="2100">
              <a:latin typeface="Malgun Gothic"/>
              <a:ea typeface="Malgun Gothic"/>
              <a:cs typeface="Malgun Gothic"/>
              <a:sym typeface="Malgun Gothic"/>
            </a:endParaRPr>
          </a:p>
          <a:p>
            <a:pPr indent="0" lvl="0" marL="38100" marR="200025" rtl="0" algn="l">
              <a:lnSpc>
                <a:spcPct val="133300"/>
              </a:lnSpc>
              <a:spcBef>
                <a:spcPts val="515"/>
              </a:spcBef>
              <a:spcAft>
                <a:spcPts val="0"/>
              </a:spcAft>
              <a:buNone/>
            </a:pPr>
            <a:r>
              <a:rPr b="0" lang="en-US" sz="750">
                <a:solidFill>
                  <a:srgbClr val="35BDA4"/>
                </a:solidFill>
                <a:latin typeface="Arial"/>
                <a:ea typeface="Arial"/>
                <a:cs typeface="Arial"/>
                <a:sym typeface="Arial"/>
              </a:rPr>
              <a:t>임직원 걸음기부 캠페인 참여 인원</a:t>
            </a:r>
            <a:endParaRPr sz="750">
              <a:latin typeface="Arial"/>
              <a:ea typeface="Arial"/>
              <a:cs typeface="Arial"/>
              <a:sym typeface="Arial"/>
            </a:endParaRPr>
          </a:p>
        </p:txBody>
      </p:sp>
      <p:sp>
        <p:nvSpPr>
          <p:cNvPr id="1480" name="Google Shape;1480;p25"/>
          <p:cNvSpPr txBox="1"/>
          <p:nvPr/>
        </p:nvSpPr>
        <p:spPr>
          <a:xfrm>
            <a:off x="2678300" y="3335899"/>
            <a:ext cx="157353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35BDA4"/>
                </a:solidFill>
                <a:latin typeface="Malgun Gothic"/>
                <a:ea typeface="Malgun Gothic"/>
                <a:cs typeface="Malgun Gothic"/>
                <a:sym typeface="Malgun Gothic"/>
              </a:rPr>
              <a:t>2023 Key Fact &amp; Figures</a:t>
            </a:r>
            <a:endParaRPr sz="1000">
              <a:latin typeface="Malgun Gothic"/>
              <a:ea typeface="Malgun Gothic"/>
              <a:cs typeface="Malgun Gothic"/>
              <a:sym typeface="Malgun Gothic"/>
            </a:endParaRPr>
          </a:p>
        </p:txBody>
      </p:sp>
      <p:sp>
        <p:nvSpPr>
          <p:cNvPr id="1481" name="Google Shape;1481;p25"/>
          <p:cNvSpPr txBox="1"/>
          <p:nvPr/>
        </p:nvSpPr>
        <p:spPr>
          <a:xfrm>
            <a:off x="2680099" y="4683678"/>
            <a:ext cx="1120775" cy="45783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35BDA4"/>
              </a:buClr>
              <a:buSzPts val="1000"/>
              <a:buFont typeface="Arial"/>
              <a:buChar char="·"/>
            </a:pPr>
            <a:r>
              <a:rPr b="0" lang="en-US" sz="1000">
                <a:solidFill>
                  <a:srgbClr val="35BDA4"/>
                </a:solidFill>
                <a:latin typeface="Arial"/>
                <a:ea typeface="Arial"/>
                <a:cs typeface="Arial"/>
                <a:sym typeface="Arial"/>
              </a:rPr>
              <a:t>친환경 실천 내재화</a:t>
            </a:r>
            <a:endParaRPr sz="1000">
              <a:latin typeface="Arial"/>
              <a:ea typeface="Arial"/>
              <a:cs typeface="Arial"/>
              <a:sym typeface="Arial"/>
            </a:endParaRPr>
          </a:p>
          <a:p>
            <a:pPr indent="-82550" lvl="0" marL="94615" rtl="0" algn="l">
              <a:lnSpc>
                <a:spcPct val="100000"/>
              </a:lnSpc>
              <a:spcBef>
                <a:spcPts val="1005"/>
              </a:spcBef>
              <a:spcAft>
                <a:spcPts val="0"/>
              </a:spcAft>
              <a:buClr>
                <a:srgbClr val="35BDA4"/>
              </a:buClr>
              <a:buSzPts val="1000"/>
              <a:buFont typeface="Arial"/>
              <a:buChar char="·"/>
            </a:pPr>
            <a:r>
              <a:rPr b="0" lang="en-US" sz="1000">
                <a:solidFill>
                  <a:srgbClr val="35BDA4"/>
                </a:solidFill>
                <a:latin typeface="Arial"/>
                <a:ea typeface="Arial"/>
                <a:cs typeface="Arial"/>
                <a:sym typeface="Arial"/>
              </a:rPr>
              <a:t>ISO14001 인증</a:t>
            </a:r>
            <a:endParaRPr sz="1000">
              <a:latin typeface="Arial"/>
              <a:ea typeface="Arial"/>
              <a:cs typeface="Arial"/>
              <a:sym typeface="Arial"/>
            </a:endParaRPr>
          </a:p>
        </p:txBody>
      </p:sp>
      <p:sp>
        <p:nvSpPr>
          <p:cNvPr id="1482" name="Google Shape;1482;p25"/>
          <p:cNvSpPr txBox="1"/>
          <p:nvPr/>
        </p:nvSpPr>
        <p:spPr>
          <a:xfrm>
            <a:off x="4471099" y="4683678"/>
            <a:ext cx="3601085" cy="45783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35BDA4"/>
              </a:buClr>
              <a:buSzPts val="1000"/>
              <a:buFont typeface="Arial"/>
              <a:buChar char="·"/>
            </a:pPr>
            <a:r>
              <a:rPr b="0" lang="en-US" sz="1000">
                <a:solidFill>
                  <a:srgbClr val="35BDA4"/>
                </a:solidFill>
                <a:latin typeface="Arial"/>
                <a:ea typeface="Arial"/>
                <a:cs typeface="Arial"/>
                <a:sym typeface="Arial"/>
              </a:rPr>
              <a:t>글로벌 ESG주식형 펀드, 글로벌 기후변화 주식 재간접형 펀드 운영</a:t>
            </a:r>
            <a:endParaRPr sz="1000">
              <a:latin typeface="Arial"/>
              <a:ea typeface="Arial"/>
              <a:cs typeface="Arial"/>
              <a:sym typeface="Arial"/>
            </a:endParaRPr>
          </a:p>
          <a:p>
            <a:pPr indent="-82550" lvl="0" marL="94615" rtl="0" algn="l">
              <a:lnSpc>
                <a:spcPct val="100000"/>
              </a:lnSpc>
              <a:spcBef>
                <a:spcPts val="1005"/>
              </a:spcBef>
              <a:spcAft>
                <a:spcPts val="0"/>
              </a:spcAft>
              <a:buClr>
                <a:srgbClr val="35BDA4"/>
              </a:buClr>
              <a:buSzPts val="1000"/>
              <a:buFont typeface="Arial"/>
              <a:buChar char="·"/>
            </a:pPr>
            <a:r>
              <a:rPr b="0" lang="en-US" sz="1000">
                <a:solidFill>
                  <a:srgbClr val="35BDA4"/>
                </a:solidFill>
                <a:latin typeface="Arial"/>
                <a:ea typeface="Arial"/>
                <a:cs typeface="Arial"/>
                <a:sym typeface="Arial"/>
              </a:rPr>
              <a:t>노후 전자기기 회수 및 재활용 자원순환사업 참여</a:t>
            </a:r>
            <a:endParaRPr sz="1000">
              <a:latin typeface="Arial"/>
              <a:ea typeface="Arial"/>
              <a:cs typeface="Arial"/>
              <a:sym typeface="Arial"/>
            </a:endParaRPr>
          </a:p>
        </p:txBody>
      </p:sp>
      <p:sp>
        <p:nvSpPr>
          <p:cNvPr id="1483" name="Google Shape;1483;p25"/>
          <p:cNvSpPr txBox="1"/>
          <p:nvPr/>
        </p:nvSpPr>
        <p:spPr>
          <a:xfrm rot="-840000">
            <a:off x="7795855" y="2674390"/>
            <a:ext cx="141147" cy="120650"/>
          </a:xfrm>
          <a:prstGeom prst="rect">
            <a:avLst/>
          </a:prstGeom>
          <a:noFill/>
          <a:ln>
            <a:noFill/>
          </a:ln>
        </p:spPr>
        <p:txBody>
          <a:bodyPr anchorCtr="0" anchor="t" bIns="0" lIns="0" spcFirstLastPara="1" rIns="0" wrap="square" tIns="0">
            <a:spAutoFit/>
          </a:bodyPr>
          <a:lstStyle/>
          <a:p>
            <a:pPr indent="0" lvl="0" marL="0" rtl="0" algn="l">
              <a:lnSpc>
                <a:spcPct val="96736"/>
              </a:lnSpc>
              <a:spcBef>
                <a:spcPts val="0"/>
              </a:spcBef>
              <a:spcAft>
                <a:spcPts val="0"/>
              </a:spcAft>
              <a:buNone/>
            </a:pPr>
            <a:r>
              <a:rPr b="1" lang="en-US" sz="950">
                <a:solidFill>
                  <a:srgbClr val="35BDA4"/>
                </a:solidFill>
                <a:latin typeface="Malgun Gothic"/>
                <a:ea typeface="Malgun Gothic"/>
                <a:cs typeface="Malgun Gothic"/>
                <a:sym typeface="Malgun Gothic"/>
              </a:rPr>
              <a:t>E</a:t>
            </a:r>
            <a:endParaRPr sz="950">
              <a:latin typeface="Malgun Gothic"/>
              <a:ea typeface="Malgun Gothic"/>
              <a:cs typeface="Malgun Gothic"/>
              <a:sym typeface="Malgun Gothic"/>
            </a:endParaRPr>
          </a:p>
        </p:txBody>
      </p:sp>
      <p:sp>
        <p:nvSpPr>
          <p:cNvPr id="1484" name="Google Shape;1484;p25"/>
          <p:cNvSpPr txBox="1"/>
          <p:nvPr/>
        </p:nvSpPr>
        <p:spPr>
          <a:xfrm rot="420000">
            <a:off x="8379711" y="2683648"/>
            <a:ext cx="143438" cy="120650"/>
          </a:xfrm>
          <a:prstGeom prst="rect">
            <a:avLst/>
          </a:prstGeom>
          <a:noFill/>
          <a:ln>
            <a:noFill/>
          </a:ln>
        </p:spPr>
        <p:txBody>
          <a:bodyPr anchorCtr="0" anchor="t" bIns="0" lIns="0" spcFirstLastPara="1" rIns="0" wrap="square" tIns="0">
            <a:spAutoFit/>
          </a:bodyPr>
          <a:lstStyle/>
          <a:p>
            <a:pPr indent="0" lvl="0" marL="0" rtl="0" algn="l">
              <a:lnSpc>
                <a:spcPct val="96315"/>
              </a:lnSpc>
              <a:spcBef>
                <a:spcPts val="0"/>
              </a:spcBef>
              <a:spcAft>
                <a:spcPts val="0"/>
              </a:spcAft>
              <a:buNone/>
            </a:pPr>
            <a:r>
              <a:rPr b="1" lang="en-US" sz="950">
                <a:solidFill>
                  <a:srgbClr val="35BDA4"/>
                </a:solidFill>
                <a:latin typeface="Malgun Gothic"/>
                <a:ea typeface="Malgun Gothic"/>
                <a:cs typeface="Malgun Gothic"/>
                <a:sym typeface="Malgun Gothic"/>
              </a:rPr>
              <a:t>S</a:t>
            </a:r>
            <a:endParaRPr sz="950">
              <a:latin typeface="Malgun Gothic"/>
              <a:ea typeface="Malgun Gothic"/>
              <a:cs typeface="Malgun Gothic"/>
              <a:sym typeface="Malgun Gothic"/>
            </a:endParaRPr>
          </a:p>
        </p:txBody>
      </p:sp>
      <p:sp>
        <p:nvSpPr>
          <p:cNvPr id="1485" name="Google Shape;1485;p25"/>
          <p:cNvSpPr txBox="1"/>
          <p:nvPr/>
        </p:nvSpPr>
        <p:spPr>
          <a:xfrm rot="-240000">
            <a:off x="8916500" y="2622006"/>
            <a:ext cx="155501" cy="120650"/>
          </a:xfrm>
          <a:prstGeom prst="rect">
            <a:avLst/>
          </a:prstGeom>
          <a:noFill/>
          <a:ln>
            <a:noFill/>
          </a:ln>
        </p:spPr>
        <p:txBody>
          <a:bodyPr anchorCtr="0" anchor="t" bIns="0" lIns="0" spcFirstLastPara="1" rIns="0" wrap="square" tIns="0">
            <a:spAutoFit/>
          </a:bodyPr>
          <a:lstStyle/>
          <a:p>
            <a:pPr indent="0" lvl="0" marL="0" rtl="0" algn="l">
              <a:lnSpc>
                <a:spcPct val="96736"/>
              </a:lnSpc>
              <a:spcBef>
                <a:spcPts val="0"/>
              </a:spcBef>
              <a:spcAft>
                <a:spcPts val="0"/>
              </a:spcAft>
              <a:buNone/>
            </a:pPr>
            <a:r>
              <a:rPr b="1" lang="en-US" sz="950">
                <a:solidFill>
                  <a:srgbClr val="35BDA4"/>
                </a:solidFill>
                <a:latin typeface="Malgun Gothic"/>
                <a:ea typeface="Malgun Gothic"/>
                <a:cs typeface="Malgun Gothic"/>
                <a:sym typeface="Malgun Gothic"/>
              </a:rPr>
              <a:t>G</a:t>
            </a:r>
            <a:endParaRPr sz="950">
              <a:latin typeface="Malgun Gothic"/>
              <a:ea typeface="Malgun Gothic"/>
              <a:cs typeface="Malgun Gothic"/>
              <a:sym typeface="Malgun Gothic"/>
            </a:endParaRPr>
          </a:p>
        </p:txBody>
      </p:sp>
      <p:sp>
        <p:nvSpPr>
          <p:cNvPr id="1486" name="Google Shape;1486;p2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25</a:t>
            </a:r>
            <a:endParaRPr sz="900">
              <a:latin typeface="Malgun Gothic"/>
              <a:ea typeface="Malgun Gothic"/>
              <a:cs typeface="Malgun Gothic"/>
              <a:sym typeface="Malgun Gothic"/>
            </a:endParaRPr>
          </a:p>
        </p:txBody>
      </p:sp>
      <p:pic>
        <p:nvPicPr>
          <p:cNvPr id="1487" name="Google Shape;1487;p25"/>
          <p:cNvPicPr preferRelativeResize="0"/>
          <p:nvPr/>
        </p:nvPicPr>
        <p:blipFill rotWithShape="1">
          <a:blip r:embed="rId11">
            <a:alphaModFix/>
          </a:blip>
          <a:srcRect b="0" l="0" r="0" t="0"/>
          <a:stretch/>
        </p:blipFill>
        <p:spPr>
          <a:xfrm>
            <a:off x="431999" y="6464984"/>
            <a:ext cx="231013" cy="231013"/>
          </a:xfrm>
          <a:prstGeom prst="rect">
            <a:avLst/>
          </a:prstGeom>
          <a:noFill/>
          <a:ln>
            <a:noFill/>
          </a:ln>
        </p:spPr>
      </p:pic>
      <p:pic>
        <p:nvPicPr>
          <p:cNvPr id="1488" name="Google Shape;1488;p25"/>
          <p:cNvPicPr preferRelativeResize="0"/>
          <p:nvPr/>
        </p:nvPicPr>
        <p:blipFill rotWithShape="1">
          <a:blip r:embed="rId12">
            <a:alphaModFix/>
          </a:blip>
          <a:srcRect b="0" l="0" r="0" t="0"/>
          <a:stretch/>
        </p:blipFill>
        <p:spPr>
          <a:xfrm>
            <a:off x="431999" y="6167054"/>
            <a:ext cx="231013" cy="231012"/>
          </a:xfrm>
          <a:prstGeom prst="rect">
            <a:avLst/>
          </a:prstGeom>
          <a:noFill/>
          <a:ln>
            <a:noFill/>
          </a:ln>
        </p:spPr>
      </p:pic>
      <p:pic>
        <p:nvPicPr>
          <p:cNvPr id="1489" name="Google Shape;1489;p25"/>
          <p:cNvPicPr preferRelativeResize="0"/>
          <p:nvPr/>
        </p:nvPicPr>
        <p:blipFill rotWithShape="1">
          <a:blip r:embed="rId13">
            <a:alphaModFix/>
          </a:blip>
          <a:srcRect b="0" l="0" r="0" t="0"/>
          <a:stretch/>
        </p:blipFill>
        <p:spPr>
          <a:xfrm>
            <a:off x="431999" y="5730434"/>
            <a:ext cx="231013" cy="231013"/>
          </a:xfrm>
          <a:prstGeom prst="rect">
            <a:avLst/>
          </a:prstGeom>
          <a:noFill/>
          <a:ln>
            <a:noFill/>
          </a:ln>
        </p:spPr>
      </p:pic>
      <p:pic>
        <p:nvPicPr>
          <p:cNvPr id="1490" name="Google Shape;1490;p25"/>
          <p:cNvPicPr preferRelativeResize="0"/>
          <p:nvPr/>
        </p:nvPicPr>
        <p:blipFill rotWithShape="1">
          <a:blip r:embed="rId14">
            <a:alphaModFix/>
          </a:blip>
          <a:srcRect b="0" l="0" r="0" t="0"/>
          <a:stretch/>
        </p:blipFill>
        <p:spPr>
          <a:xfrm>
            <a:off x="431999" y="5432504"/>
            <a:ext cx="231013" cy="231012"/>
          </a:xfrm>
          <a:prstGeom prst="rect">
            <a:avLst/>
          </a:prstGeom>
          <a:noFill/>
          <a:ln>
            <a:noFill/>
          </a:ln>
        </p:spPr>
      </p:pic>
      <p:sp>
        <p:nvSpPr>
          <p:cNvPr id="1491" name="Google Shape;1491;p2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5" name="Shape 1495"/>
        <p:cNvGrpSpPr/>
        <p:nvPr/>
      </p:nvGrpSpPr>
      <p:grpSpPr>
        <a:xfrm>
          <a:off x="0" y="0"/>
          <a:ext cx="0" cy="0"/>
          <a:chOff x="0" y="0"/>
          <a:chExt cx="0" cy="0"/>
        </a:xfrm>
      </p:grpSpPr>
      <p:grpSp>
        <p:nvGrpSpPr>
          <p:cNvPr id="1496" name="Google Shape;1496;p26"/>
          <p:cNvGrpSpPr/>
          <p:nvPr/>
        </p:nvGrpSpPr>
        <p:grpSpPr>
          <a:xfrm>
            <a:off x="2340000" y="1421993"/>
            <a:ext cx="2484120" cy="5274310"/>
            <a:chOff x="2340000" y="1421993"/>
            <a:chExt cx="2484120" cy="5274310"/>
          </a:xfrm>
        </p:grpSpPr>
        <p:sp>
          <p:nvSpPr>
            <p:cNvPr id="1497" name="Google Shape;1497;p26"/>
            <p:cNvSpPr/>
            <p:nvPr/>
          </p:nvSpPr>
          <p:spPr>
            <a:xfrm>
              <a:off x="2340000" y="1421993"/>
              <a:ext cx="2484120" cy="5274310"/>
            </a:xfrm>
            <a:custGeom>
              <a:rect b="b" l="l" r="r" t="t"/>
              <a:pathLst>
                <a:path extrusionOk="0" h="5274309" w="2484120">
                  <a:moveTo>
                    <a:pt x="2484005" y="0"/>
                  </a:moveTo>
                  <a:lnTo>
                    <a:pt x="0" y="0"/>
                  </a:lnTo>
                  <a:lnTo>
                    <a:pt x="0" y="5274005"/>
                  </a:lnTo>
                  <a:lnTo>
                    <a:pt x="2484005" y="5274005"/>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8" name="Google Shape;1498;p26"/>
            <p:cNvPicPr preferRelativeResize="0"/>
            <p:nvPr/>
          </p:nvPicPr>
          <p:blipFill rotWithShape="1">
            <a:blip r:embed="rId3">
              <a:alphaModFix/>
            </a:blip>
            <a:srcRect b="0" l="0" r="0" t="0"/>
            <a:stretch/>
          </p:blipFill>
          <p:spPr>
            <a:xfrm>
              <a:off x="3808116" y="2693188"/>
              <a:ext cx="79375" cy="66675"/>
            </a:xfrm>
            <a:prstGeom prst="rect">
              <a:avLst/>
            </a:prstGeom>
            <a:noFill/>
            <a:ln>
              <a:noFill/>
            </a:ln>
          </p:spPr>
        </p:pic>
        <p:pic>
          <p:nvPicPr>
            <p:cNvPr id="1499" name="Google Shape;1499;p26"/>
            <p:cNvPicPr preferRelativeResize="0"/>
            <p:nvPr/>
          </p:nvPicPr>
          <p:blipFill rotWithShape="1">
            <a:blip r:embed="rId3">
              <a:alphaModFix/>
            </a:blip>
            <a:srcRect b="0" l="0" r="0" t="0"/>
            <a:stretch/>
          </p:blipFill>
          <p:spPr>
            <a:xfrm>
              <a:off x="3371430" y="3376521"/>
              <a:ext cx="79375" cy="66675"/>
            </a:xfrm>
            <a:prstGeom prst="rect">
              <a:avLst/>
            </a:prstGeom>
            <a:noFill/>
            <a:ln>
              <a:noFill/>
            </a:ln>
          </p:spPr>
        </p:pic>
        <p:pic>
          <p:nvPicPr>
            <p:cNvPr id="1500" name="Google Shape;1500;p26"/>
            <p:cNvPicPr preferRelativeResize="0"/>
            <p:nvPr/>
          </p:nvPicPr>
          <p:blipFill rotWithShape="1">
            <a:blip r:embed="rId3">
              <a:alphaModFix/>
            </a:blip>
            <a:srcRect b="0" l="0" r="0" t="0"/>
            <a:stretch/>
          </p:blipFill>
          <p:spPr>
            <a:xfrm>
              <a:off x="4207166" y="3376521"/>
              <a:ext cx="79375" cy="66675"/>
            </a:xfrm>
            <a:prstGeom prst="rect">
              <a:avLst/>
            </a:prstGeom>
            <a:noFill/>
            <a:ln>
              <a:noFill/>
            </a:ln>
          </p:spPr>
        </p:pic>
        <p:pic>
          <p:nvPicPr>
            <p:cNvPr id="1501" name="Google Shape;1501;p26"/>
            <p:cNvPicPr preferRelativeResize="0"/>
            <p:nvPr/>
          </p:nvPicPr>
          <p:blipFill rotWithShape="1">
            <a:blip r:embed="rId3">
              <a:alphaModFix/>
            </a:blip>
            <a:srcRect b="0" l="0" r="0" t="0"/>
            <a:stretch/>
          </p:blipFill>
          <p:spPr>
            <a:xfrm>
              <a:off x="3629678" y="3932853"/>
              <a:ext cx="79375" cy="66675"/>
            </a:xfrm>
            <a:prstGeom prst="rect">
              <a:avLst/>
            </a:prstGeom>
            <a:noFill/>
            <a:ln>
              <a:noFill/>
            </a:ln>
          </p:spPr>
        </p:pic>
        <p:sp>
          <p:nvSpPr>
            <p:cNvPr id="1502" name="Google Shape;1502;p26"/>
            <p:cNvSpPr/>
            <p:nvPr/>
          </p:nvSpPr>
          <p:spPr>
            <a:xfrm>
              <a:off x="2502000" y="3013171"/>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3" name="Google Shape;1503;p26"/>
            <p:cNvSpPr/>
            <p:nvPr/>
          </p:nvSpPr>
          <p:spPr>
            <a:xfrm>
              <a:off x="2502000" y="3696504"/>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4" name="Google Shape;1504;p26"/>
            <p:cNvSpPr/>
            <p:nvPr/>
          </p:nvSpPr>
          <p:spPr>
            <a:xfrm>
              <a:off x="2502000" y="4252835"/>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5" name="Google Shape;1505;p26"/>
            <p:cNvSpPr/>
            <p:nvPr/>
          </p:nvSpPr>
          <p:spPr>
            <a:xfrm>
              <a:off x="2502000" y="4809167"/>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6" name="Google Shape;1506;p26"/>
            <p:cNvSpPr/>
            <p:nvPr/>
          </p:nvSpPr>
          <p:spPr>
            <a:xfrm>
              <a:off x="2502000" y="5365500"/>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7" name="Google Shape;1507;p26"/>
            <p:cNvSpPr/>
            <p:nvPr/>
          </p:nvSpPr>
          <p:spPr>
            <a:xfrm>
              <a:off x="2502000" y="6048831"/>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8" name="Google Shape;1508;p26"/>
            <p:cNvPicPr preferRelativeResize="0"/>
            <p:nvPr/>
          </p:nvPicPr>
          <p:blipFill rotWithShape="1">
            <a:blip r:embed="rId4">
              <a:alphaModFix/>
            </a:blip>
            <a:srcRect b="0" l="0" r="0" t="0"/>
            <a:stretch/>
          </p:blipFill>
          <p:spPr>
            <a:xfrm>
              <a:off x="2583917" y="2533491"/>
              <a:ext cx="375538" cy="331513"/>
            </a:xfrm>
            <a:prstGeom prst="rect">
              <a:avLst/>
            </a:prstGeom>
            <a:noFill/>
            <a:ln>
              <a:noFill/>
            </a:ln>
          </p:spPr>
        </p:pic>
        <p:sp>
          <p:nvSpPr>
            <p:cNvPr id="1509" name="Google Shape;1509;p26"/>
            <p:cNvSpPr/>
            <p:nvPr/>
          </p:nvSpPr>
          <p:spPr>
            <a:xfrm>
              <a:off x="2584336" y="2481185"/>
              <a:ext cx="375285" cy="381000"/>
            </a:xfrm>
            <a:custGeom>
              <a:rect b="b" l="l" r="r" t="t"/>
              <a:pathLst>
                <a:path extrusionOk="0" h="381000" w="375285">
                  <a:moveTo>
                    <a:pt x="373532" y="169011"/>
                  </a:moveTo>
                  <a:lnTo>
                    <a:pt x="374307" y="175996"/>
                  </a:lnTo>
                  <a:lnTo>
                    <a:pt x="374700" y="183121"/>
                  </a:lnTo>
                  <a:lnTo>
                    <a:pt x="374700" y="190322"/>
                  </a:lnTo>
                  <a:lnTo>
                    <a:pt x="368022" y="240861"/>
                  </a:lnTo>
                  <a:lnTo>
                    <a:pt x="349173" y="286282"/>
                  </a:lnTo>
                  <a:lnTo>
                    <a:pt x="319936" y="324778"/>
                  </a:lnTo>
                  <a:lnTo>
                    <a:pt x="282092" y="354542"/>
                  </a:lnTo>
                  <a:lnTo>
                    <a:pt x="237421" y="373766"/>
                  </a:lnTo>
                  <a:lnTo>
                    <a:pt x="187706" y="380644"/>
                  </a:lnTo>
                  <a:lnTo>
                    <a:pt x="187350" y="380644"/>
                  </a:lnTo>
                  <a:lnTo>
                    <a:pt x="137446" y="373816"/>
                  </a:lnTo>
                  <a:lnTo>
                    <a:pt x="92721" y="354615"/>
                  </a:lnTo>
                  <a:lnTo>
                    <a:pt x="54830" y="324854"/>
                  </a:lnTo>
                  <a:lnTo>
                    <a:pt x="25558" y="286344"/>
                  </a:lnTo>
                  <a:lnTo>
                    <a:pt x="6686" y="240896"/>
                  </a:lnTo>
                  <a:lnTo>
                    <a:pt x="0" y="190322"/>
                  </a:lnTo>
                  <a:lnTo>
                    <a:pt x="0" y="183146"/>
                  </a:lnTo>
                  <a:lnTo>
                    <a:pt x="11854" y="123560"/>
                  </a:lnTo>
                  <a:lnTo>
                    <a:pt x="32613" y="82990"/>
                  </a:lnTo>
                  <a:lnTo>
                    <a:pt x="61987" y="48882"/>
                  </a:lnTo>
                  <a:lnTo>
                    <a:pt x="98530" y="22703"/>
                  </a:lnTo>
                  <a:lnTo>
                    <a:pt x="140800" y="5920"/>
                  </a:lnTo>
                  <a:lnTo>
                    <a:pt x="187350" y="0"/>
                  </a:lnTo>
                  <a:lnTo>
                    <a:pt x="233878" y="5916"/>
                  </a:lnTo>
                  <a:lnTo>
                    <a:pt x="276132" y="22687"/>
                  </a:lnTo>
                  <a:lnTo>
                    <a:pt x="312669" y="48848"/>
                  </a:lnTo>
                  <a:lnTo>
                    <a:pt x="342043" y="82933"/>
                  </a:lnTo>
                  <a:lnTo>
                    <a:pt x="362812" y="123476"/>
                  </a:lnTo>
                  <a:lnTo>
                    <a:pt x="373532" y="16901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0" name="Google Shape;1510;p26"/>
            <p:cNvPicPr preferRelativeResize="0"/>
            <p:nvPr/>
          </p:nvPicPr>
          <p:blipFill rotWithShape="1">
            <a:blip r:embed="rId5">
              <a:alphaModFix/>
            </a:blip>
            <a:srcRect b="0" l="0" r="0" t="0"/>
            <a:stretch/>
          </p:blipFill>
          <p:spPr>
            <a:xfrm>
              <a:off x="2680069" y="2530321"/>
              <a:ext cx="182994" cy="185788"/>
            </a:xfrm>
            <a:prstGeom prst="rect">
              <a:avLst/>
            </a:prstGeom>
            <a:noFill/>
            <a:ln>
              <a:noFill/>
            </a:ln>
          </p:spPr>
        </p:pic>
        <p:pic>
          <p:nvPicPr>
            <p:cNvPr id="1511" name="Google Shape;1511;p26"/>
            <p:cNvPicPr preferRelativeResize="0"/>
            <p:nvPr/>
          </p:nvPicPr>
          <p:blipFill rotWithShape="1">
            <a:blip r:embed="rId6">
              <a:alphaModFix/>
            </a:blip>
            <a:srcRect b="0" l="0" r="0" t="0"/>
            <a:stretch/>
          </p:blipFill>
          <p:spPr>
            <a:xfrm>
              <a:off x="2583127" y="3173262"/>
              <a:ext cx="395109" cy="363146"/>
            </a:xfrm>
            <a:prstGeom prst="rect">
              <a:avLst/>
            </a:prstGeom>
            <a:noFill/>
            <a:ln>
              <a:noFill/>
            </a:ln>
          </p:spPr>
        </p:pic>
        <p:sp>
          <p:nvSpPr>
            <p:cNvPr id="1512" name="Google Shape;1512;p26"/>
            <p:cNvSpPr/>
            <p:nvPr/>
          </p:nvSpPr>
          <p:spPr>
            <a:xfrm>
              <a:off x="2619984" y="4481360"/>
              <a:ext cx="309245" cy="198120"/>
            </a:xfrm>
            <a:custGeom>
              <a:rect b="b" l="l" r="r" t="t"/>
              <a:pathLst>
                <a:path extrusionOk="0" h="198120" w="309244">
                  <a:moveTo>
                    <a:pt x="54368" y="135623"/>
                  </a:moveTo>
                  <a:lnTo>
                    <a:pt x="0" y="135623"/>
                  </a:lnTo>
                  <a:lnTo>
                    <a:pt x="0" y="197599"/>
                  </a:lnTo>
                  <a:lnTo>
                    <a:pt x="54368" y="197599"/>
                  </a:lnTo>
                  <a:lnTo>
                    <a:pt x="54368" y="135623"/>
                  </a:lnTo>
                  <a:close/>
                </a:path>
                <a:path extrusionOk="0" h="198120" w="309244">
                  <a:moveTo>
                    <a:pt x="139166" y="111709"/>
                  </a:moveTo>
                  <a:lnTo>
                    <a:pt x="84797" y="111709"/>
                  </a:lnTo>
                  <a:lnTo>
                    <a:pt x="84797" y="197599"/>
                  </a:lnTo>
                  <a:lnTo>
                    <a:pt x="139166" y="197599"/>
                  </a:lnTo>
                  <a:lnTo>
                    <a:pt x="139166" y="111709"/>
                  </a:lnTo>
                  <a:close/>
                </a:path>
                <a:path extrusionOk="0" h="198120" w="309244">
                  <a:moveTo>
                    <a:pt x="223951" y="70332"/>
                  </a:moveTo>
                  <a:lnTo>
                    <a:pt x="169570" y="70332"/>
                  </a:lnTo>
                  <a:lnTo>
                    <a:pt x="169570" y="197599"/>
                  </a:lnTo>
                  <a:lnTo>
                    <a:pt x="223951" y="197599"/>
                  </a:lnTo>
                  <a:lnTo>
                    <a:pt x="223951" y="70332"/>
                  </a:lnTo>
                  <a:close/>
                </a:path>
                <a:path extrusionOk="0" h="198120" w="309244">
                  <a:moveTo>
                    <a:pt x="308749" y="0"/>
                  </a:moveTo>
                  <a:lnTo>
                    <a:pt x="254381" y="0"/>
                  </a:lnTo>
                  <a:lnTo>
                    <a:pt x="254381" y="197599"/>
                  </a:lnTo>
                  <a:lnTo>
                    <a:pt x="308749" y="197599"/>
                  </a:lnTo>
                  <a:lnTo>
                    <a:pt x="30874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3" name="Google Shape;1513;p26"/>
            <p:cNvSpPr/>
            <p:nvPr/>
          </p:nvSpPr>
          <p:spPr>
            <a:xfrm>
              <a:off x="2619980" y="4484100"/>
              <a:ext cx="309245" cy="193040"/>
            </a:xfrm>
            <a:custGeom>
              <a:rect b="b" l="l" r="r" t="t"/>
              <a:pathLst>
                <a:path extrusionOk="0" h="193039" w="309244">
                  <a:moveTo>
                    <a:pt x="0" y="192506"/>
                  </a:moveTo>
                  <a:lnTo>
                    <a:pt x="0" y="132130"/>
                  </a:lnTo>
                  <a:lnTo>
                    <a:pt x="54368" y="132130"/>
                  </a:lnTo>
                  <a:lnTo>
                    <a:pt x="54368" y="192506"/>
                  </a:lnTo>
                </a:path>
                <a:path extrusionOk="0" h="193039" w="309244">
                  <a:moveTo>
                    <a:pt x="84797" y="192506"/>
                  </a:moveTo>
                  <a:lnTo>
                    <a:pt x="84797" y="108838"/>
                  </a:lnTo>
                  <a:lnTo>
                    <a:pt x="139166" y="108838"/>
                  </a:lnTo>
                  <a:lnTo>
                    <a:pt x="139166" y="192506"/>
                  </a:lnTo>
                </a:path>
                <a:path extrusionOk="0" h="193039" w="309244">
                  <a:moveTo>
                    <a:pt x="169583" y="192506"/>
                  </a:moveTo>
                  <a:lnTo>
                    <a:pt x="169583" y="68529"/>
                  </a:lnTo>
                  <a:lnTo>
                    <a:pt x="223951" y="68529"/>
                  </a:lnTo>
                  <a:lnTo>
                    <a:pt x="223951" y="192506"/>
                  </a:lnTo>
                </a:path>
                <a:path extrusionOk="0" h="193039" w="309244">
                  <a:moveTo>
                    <a:pt x="254381" y="192506"/>
                  </a:moveTo>
                  <a:lnTo>
                    <a:pt x="254381" y="0"/>
                  </a:lnTo>
                  <a:lnTo>
                    <a:pt x="308749" y="0"/>
                  </a:lnTo>
                  <a:lnTo>
                    <a:pt x="308749" y="192506"/>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4" name="Google Shape;1514;p26"/>
            <p:cNvSpPr/>
            <p:nvPr/>
          </p:nvSpPr>
          <p:spPr>
            <a:xfrm>
              <a:off x="2613389" y="4370802"/>
              <a:ext cx="302895" cy="212090"/>
            </a:xfrm>
            <a:custGeom>
              <a:rect b="b" l="l" r="r" t="t"/>
              <a:pathLst>
                <a:path extrusionOk="0" h="212089" w="302894">
                  <a:moveTo>
                    <a:pt x="0" y="211848"/>
                  </a:moveTo>
                  <a:lnTo>
                    <a:pt x="46317" y="202596"/>
                  </a:lnTo>
                  <a:lnTo>
                    <a:pt x="89743" y="189877"/>
                  </a:lnTo>
                  <a:lnTo>
                    <a:pt x="130409" y="173034"/>
                  </a:lnTo>
                  <a:lnTo>
                    <a:pt x="168444" y="151407"/>
                  </a:lnTo>
                  <a:lnTo>
                    <a:pt x="203978" y="124339"/>
                  </a:lnTo>
                  <a:lnTo>
                    <a:pt x="237142" y="91171"/>
                  </a:lnTo>
                  <a:lnTo>
                    <a:pt x="268064" y="51243"/>
                  </a:lnTo>
                  <a:lnTo>
                    <a:pt x="296875" y="3898"/>
                  </a:lnTo>
                </a:path>
                <a:path extrusionOk="0" h="212089" w="302894">
                  <a:moveTo>
                    <a:pt x="299694" y="0"/>
                  </a:moveTo>
                  <a:lnTo>
                    <a:pt x="273405" y="10756"/>
                  </a:lnTo>
                </a:path>
                <a:path extrusionOk="0" h="212089" w="302894">
                  <a:moveTo>
                    <a:pt x="299694" y="0"/>
                  </a:moveTo>
                  <a:lnTo>
                    <a:pt x="302526" y="28079"/>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5" name="Google Shape;1515;p26"/>
            <p:cNvPicPr preferRelativeResize="0"/>
            <p:nvPr/>
          </p:nvPicPr>
          <p:blipFill rotWithShape="1">
            <a:blip r:embed="rId7">
              <a:alphaModFix/>
            </a:blip>
            <a:srcRect b="0" l="0" r="0" t="0"/>
            <a:stretch/>
          </p:blipFill>
          <p:spPr>
            <a:xfrm>
              <a:off x="2611163" y="4368989"/>
              <a:ext cx="166000" cy="160159"/>
            </a:xfrm>
            <a:prstGeom prst="rect">
              <a:avLst/>
            </a:prstGeom>
            <a:noFill/>
            <a:ln>
              <a:noFill/>
            </a:ln>
          </p:spPr>
        </p:pic>
        <p:sp>
          <p:nvSpPr>
            <p:cNvPr id="1516" name="Google Shape;1516;p26"/>
            <p:cNvSpPr/>
            <p:nvPr/>
          </p:nvSpPr>
          <p:spPr>
            <a:xfrm>
              <a:off x="2607715" y="5105835"/>
              <a:ext cx="331470" cy="111760"/>
            </a:xfrm>
            <a:custGeom>
              <a:rect b="b" l="l" r="r" t="t"/>
              <a:pathLst>
                <a:path extrusionOk="0" h="111760" w="331469">
                  <a:moveTo>
                    <a:pt x="316881" y="0"/>
                  </a:moveTo>
                  <a:lnTo>
                    <a:pt x="278765" y="10963"/>
                  </a:lnTo>
                  <a:lnTo>
                    <a:pt x="245211" y="36109"/>
                  </a:lnTo>
                  <a:lnTo>
                    <a:pt x="239280" y="38890"/>
                  </a:lnTo>
                  <a:lnTo>
                    <a:pt x="226872" y="41836"/>
                  </a:lnTo>
                  <a:lnTo>
                    <a:pt x="226402" y="40605"/>
                  </a:lnTo>
                  <a:lnTo>
                    <a:pt x="221307" y="34004"/>
                  </a:lnTo>
                  <a:lnTo>
                    <a:pt x="214114" y="28822"/>
                  </a:lnTo>
                  <a:lnTo>
                    <a:pt x="205927" y="25102"/>
                  </a:lnTo>
                  <a:lnTo>
                    <a:pt x="198170" y="23485"/>
                  </a:lnTo>
                  <a:lnTo>
                    <a:pt x="159207" y="19484"/>
                  </a:lnTo>
                  <a:lnTo>
                    <a:pt x="152776" y="18407"/>
                  </a:lnTo>
                  <a:lnTo>
                    <a:pt x="146448" y="16876"/>
                  </a:lnTo>
                  <a:lnTo>
                    <a:pt x="140242" y="14900"/>
                  </a:lnTo>
                  <a:lnTo>
                    <a:pt x="130606" y="10912"/>
                  </a:lnTo>
                  <a:lnTo>
                    <a:pt x="126746" y="8207"/>
                  </a:lnTo>
                  <a:lnTo>
                    <a:pt x="123647" y="6721"/>
                  </a:lnTo>
                  <a:lnTo>
                    <a:pt x="96169" y="833"/>
                  </a:lnTo>
                  <a:lnTo>
                    <a:pt x="65671" y="6286"/>
                  </a:lnTo>
                  <a:lnTo>
                    <a:pt x="33250" y="20841"/>
                  </a:lnTo>
                  <a:lnTo>
                    <a:pt x="0" y="42256"/>
                  </a:lnTo>
                  <a:lnTo>
                    <a:pt x="51943" y="111331"/>
                  </a:lnTo>
                  <a:lnTo>
                    <a:pt x="60731" y="105171"/>
                  </a:lnTo>
                  <a:lnTo>
                    <a:pt x="65417" y="103698"/>
                  </a:lnTo>
                  <a:lnTo>
                    <a:pt x="193179" y="103698"/>
                  </a:lnTo>
                  <a:lnTo>
                    <a:pt x="206814" y="102556"/>
                  </a:lnTo>
                  <a:lnTo>
                    <a:pt x="243967" y="86121"/>
                  </a:lnTo>
                  <a:lnTo>
                    <a:pt x="321602" y="25403"/>
                  </a:lnTo>
                  <a:lnTo>
                    <a:pt x="331080" y="13585"/>
                  </a:lnTo>
                  <a:lnTo>
                    <a:pt x="328595" y="4530"/>
                  </a:lnTo>
                  <a:lnTo>
                    <a:pt x="3168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7" name="Google Shape;1517;p26"/>
            <p:cNvPicPr preferRelativeResize="0"/>
            <p:nvPr/>
          </p:nvPicPr>
          <p:blipFill rotWithShape="1">
            <a:blip r:embed="rId8">
              <a:alphaModFix/>
            </a:blip>
            <a:srcRect b="0" l="0" r="0" t="0"/>
            <a:stretch/>
          </p:blipFill>
          <p:spPr>
            <a:xfrm>
              <a:off x="2604813" y="4899695"/>
              <a:ext cx="331024" cy="267176"/>
            </a:xfrm>
            <a:prstGeom prst="rect">
              <a:avLst/>
            </a:prstGeom>
            <a:noFill/>
            <a:ln>
              <a:noFill/>
            </a:ln>
          </p:spPr>
        </p:pic>
        <p:sp>
          <p:nvSpPr>
            <p:cNvPr id="1518" name="Google Shape;1518;p26"/>
            <p:cNvSpPr/>
            <p:nvPr/>
          </p:nvSpPr>
          <p:spPr>
            <a:xfrm>
              <a:off x="2659893" y="5105833"/>
              <a:ext cx="279400" cy="111125"/>
            </a:xfrm>
            <a:custGeom>
              <a:rect b="b" l="l" r="r" t="t"/>
              <a:pathLst>
                <a:path extrusionOk="0" h="111125" w="279400">
                  <a:moveTo>
                    <a:pt x="174764" y="41709"/>
                  </a:moveTo>
                  <a:lnTo>
                    <a:pt x="180898" y="40261"/>
                  </a:lnTo>
                  <a:lnTo>
                    <a:pt x="187185" y="38775"/>
                  </a:lnTo>
                  <a:lnTo>
                    <a:pt x="193103" y="35994"/>
                  </a:lnTo>
                  <a:lnTo>
                    <a:pt x="198323" y="32108"/>
                  </a:lnTo>
                  <a:lnTo>
                    <a:pt x="226631" y="10937"/>
                  </a:lnTo>
                  <a:lnTo>
                    <a:pt x="232740" y="6860"/>
                  </a:lnTo>
                  <a:lnTo>
                    <a:pt x="239420" y="3660"/>
                  </a:lnTo>
                  <a:lnTo>
                    <a:pt x="246519" y="1755"/>
                  </a:lnTo>
                  <a:lnTo>
                    <a:pt x="264713" y="0"/>
                  </a:lnTo>
                  <a:lnTo>
                    <a:pt x="276420" y="4515"/>
                  </a:lnTo>
                  <a:lnTo>
                    <a:pt x="278904" y="13544"/>
                  </a:lnTo>
                  <a:lnTo>
                    <a:pt x="269430" y="25326"/>
                  </a:lnTo>
                  <a:lnTo>
                    <a:pt x="191858" y="85867"/>
                  </a:lnTo>
                  <a:lnTo>
                    <a:pt x="154734" y="102253"/>
                  </a:lnTo>
                  <a:lnTo>
                    <a:pt x="141109" y="103393"/>
                  </a:lnTo>
                  <a:lnTo>
                    <a:pt x="18249" y="103393"/>
                  </a:lnTo>
                  <a:lnTo>
                    <a:pt x="13449" y="103393"/>
                  </a:lnTo>
                  <a:lnTo>
                    <a:pt x="8763" y="104853"/>
                  </a:lnTo>
                  <a:lnTo>
                    <a:pt x="4813" y="107635"/>
                  </a:lnTo>
                  <a:lnTo>
                    <a:pt x="0" y="11100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9" name="Google Shape;1519;p26"/>
            <p:cNvPicPr preferRelativeResize="0"/>
            <p:nvPr/>
          </p:nvPicPr>
          <p:blipFill rotWithShape="1">
            <a:blip r:embed="rId9">
              <a:alphaModFix/>
            </a:blip>
            <a:srcRect b="0" l="0" r="0" t="0"/>
            <a:stretch/>
          </p:blipFill>
          <p:spPr>
            <a:xfrm>
              <a:off x="2565633" y="5136557"/>
              <a:ext cx="103416" cy="119786"/>
            </a:xfrm>
            <a:prstGeom prst="rect">
              <a:avLst/>
            </a:prstGeom>
            <a:noFill/>
            <a:ln>
              <a:noFill/>
            </a:ln>
          </p:spPr>
        </p:pic>
        <p:pic>
          <p:nvPicPr>
            <p:cNvPr id="1520" name="Google Shape;1520;p26"/>
            <p:cNvPicPr preferRelativeResize="0"/>
            <p:nvPr/>
          </p:nvPicPr>
          <p:blipFill rotWithShape="1">
            <a:blip r:embed="rId10">
              <a:alphaModFix/>
            </a:blip>
            <a:srcRect b="0" l="0" r="0" t="0"/>
            <a:stretch/>
          </p:blipFill>
          <p:spPr>
            <a:xfrm>
              <a:off x="2740513" y="4971093"/>
              <a:ext cx="147436" cy="112650"/>
            </a:xfrm>
            <a:prstGeom prst="rect">
              <a:avLst/>
            </a:prstGeom>
            <a:noFill/>
            <a:ln>
              <a:noFill/>
            </a:ln>
          </p:spPr>
        </p:pic>
        <p:pic>
          <p:nvPicPr>
            <p:cNvPr id="1521" name="Google Shape;1521;p26"/>
            <p:cNvPicPr preferRelativeResize="0"/>
            <p:nvPr/>
          </p:nvPicPr>
          <p:blipFill rotWithShape="1">
            <a:blip r:embed="rId11">
              <a:alphaModFix/>
            </a:blip>
            <a:srcRect b="0" l="0" r="0" t="0"/>
            <a:stretch/>
          </p:blipFill>
          <p:spPr>
            <a:xfrm>
              <a:off x="2752599" y="6254000"/>
              <a:ext cx="144603" cy="128478"/>
            </a:xfrm>
            <a:prstGeom prst="rect">
              <a:avLst/>
            </a:prstGeom>
            <a:noFill/>
            <a:ln>
              <a:noFill/>
            </a:ln>
          </p:spPr>
        </p:pic>
        <p:sp>
          <p:nvSpPr>
            <p:cNvPr id="1522" name="Google Shape;1522;p26"/>
            <p:cNvSpPr/>
            <p:nvPr/>
          </p:nvSpPr>
          <p:spPr>
            <a:xfrm>
              <a:off x="2610465" y="6137765"/>
              <a:ext cx="377190" cy="379095"/>
            </a:xfrm>
            <a:custGeom>
              <a:rect b="b" l="l" r="r" t="t"/>
              <a:pathLst>
                <a:path extrusionOk="0" h="379095" w="377189">
                  <a:moveTo>
                    <a:pt x="292889" y="337832"/>
                  </a:moveTo>
                  <a:lnTo>
                    <a:pt x="108051" y="337832"/>
                  </a:lnTo>
                  <a:lnTo>
                    <a:pt x="142760" y="351802"/>
                  </a:lnTo>
                  <a:lnTo>
                    <a:pt x="147002" y="374002"/>
                  </a:lnTo>
                  <a:lnTo>
                    <a:pt x="192747" y="378472"/>
                  </a:lnTo>
                  <a:lnTo>
                    <a:pt x="201193" y="357505"/>
                  </a:lnTo>
                  <a:lnTo>
                    <a:pt x="237959" y="350507"/>
                  </a:lnTo>
                  <a:lnTo>
                    <a:pt x="285460" y="350507"/>
                  </a:lnTo>
                  <a:lnTo>
                    <a:pt x="294424" y="345909"/>
                  </a:lnTo>
                  <a:lnTo>
                    <a:pt x="292889" y="337832"/>
                  </a:lnTo>
                  <a:close/>
                </a:path>
                <a:path extrusionOk="0" h="379095" w="377189">
                  <a:moveTo>
                    <a:pt x="285460" y="350507"/>
                  </a:moveTo>
                  <a:lnTo>
                    <a:pt x="237959" y="350507"/>
                  </a:lnTo>
                  <a:lnTo>
                    <a:pt x="253517" y="366890"/>
                  </a:lnTo>
                  <a:lnTo>
                    <a:pt x="285460" y="350507"/>
                  </a:lnTo>
                  <a:close/>
                </a:path>
                <a:path extrusionOk="0" h="379095" w="377189">
                  <a:moveTo>
                    <a:pt x="76717" y="270916"/>
                  </a:moveTo>
                  <a:lnTo>
                    <a:pt x="40335" y="270916"/>
                  </a:lnTo>
                  <a:lnTo>
                    <a:pt x="61976" y="301434"/>
                  </a:lnTo>
                  <a:lnTo>
                    <a:pt x="53543" y="322402"/>
                  </a:lnTo>
                  <a:lnTo>
                    <a:pt x="89611" y="350901"/>
                  </a:lnTo>
                  <a:lnTo>
                    <a:pt x="108051" y="337832"/>
                  </a:lnTo>
                  <a:lnTo>
                    <a:pt x="292889" y="337832"/>
                  </a:lnTo>
                  <a:lnTo>
                    <a:pt x="291004" y="327902"/>
                  </a:lnTo>
                  <a:lnTo>
                    <a:pt x="202921" y="327902"/>
                  </a:lnTo>
                  <a:lnTo>
                    <a:pt x="159824" y="325811"/>
                  </a:lnTo>
                  <a:lnTo>
                    <a:pt x="118084" y="309816"/>
                  </a:lnTo>
                  <a:lnTo>
                    <a:pt x="83482" y="281519"/>
                  </a:lnTo>
                  <a:lnTo>
                    <a:pt x="76717" y="270916"/>
                  </a:lnTo>
                  <a:close/>
                </a:path>
                <a:path extrusionOk="0" h="379095" w="377189">
                  <a:moveTo>
                    <a:pt x="283258" y="50201"/>
                  </a:moveTo>
                  <a:lnTo>
                    <a:pt x="173361" y="50201"/>
                  </a:lnTo>
                  <a:lnTo>
                    <a:pt x="216459" y="52292"/>
                  </a:lnTo>
                  <a:lnTo>
                    <a:pt x="258203" y="68287"/>
                  </a:lnTo>
                  <a:lnTo>
                    <a:pt x="292804" y="96585"/>
                  </a:lnTo>
                  <a:lnTo>
                    <a:pt x="316009" y="132961"/>
                  </a:lnTo>
                  <a:lnTo>
                    <a:pt x="326985" y="174272"/>
                  </a:lnTo>
                  <a:lnTo>
                    <a:pt x="324898" y="217372"/>
                  </a:lnTo>
                  <a:lnTo>
                    <a:pt x="308914" y="259118"/>
                  </a:lnTo>
                  <a:lnTo>
                    <a:pt x="280610" y="293719"/>
                  </a:lnTo>
                  <a:lnTo>
                    <a:pt x="244231" y="316926"/>
                  </a:lnTo>
                  <a:lnTo>
                    <a:pt x="202921" y="327902"/>
                  </a:lnTo>
                  <a:lnTo>
                    <a:pt x="291004" y="327902"/>
                  </a:lnTo>
                  <a:lnTo>
                    <a:pt x="290207" y="323710"/>
                  </a:lnTo>
                  <a:lnTo>
                    <a:pt x="317334" y="297942"/>
                  </a:lnTo>
                  <a:lnTo>
                    <a:pt x="342407" y="297942"/>
                  </a:lnTo>
                  <a:lnTo>
                    <a:pt x="362343" y="263550"/>
                  </a:lnTo>
                  <a:lnTo>
                    <a:pt x="346798" y="247167"/>
                  </a:lnTo>
                  <a:lnTo>
                    <a:pt x="355688" y="210807"/>
                  </a:lnTo>
                  <a:lnTo>
                    <a:pt x="377075" y="203454"/>
                  </a:lnTo>
                  <a:lnTo>
                    <a:pt x="374967" y="157530"/>
                  </a:lnTo>
                  <a:lnTo>
                    <a:pt x="353034" y="152146"/>
                  </a:lnTo>
                  <a:lnTo>
                    <a:pt x="340868" y="116763"/>
                  </a:lnTo>
                  <a:lnTo>
                    <a:pt x="354863" y="99034"/>
                  </a:lnTo>
                  <a:lnTo>
                    <a:pt x="333474" y="68872"/>
                  </a:lnTo>
                  <a:lnTo>
                    <a:pt x="306908" y="68872"/>
                  </a:lnTo>
                  <a:lnTo>
                    <a:pt x="283258" y="50201"/>
                  </a:lnTo>
                  <a:close/>
                </a:path>
                <a:path extrusionOk="0" h="379095" w="377189">
                  <a:moveTo>
                    <a:pt x="342407" y="297942"/>
                  </a:moveTo>
                  <a:lnTo>
                    <a:pt x="317334" y="297942"/>
                  </a:lnTo>
                  <a:lnTo>
                    <a:pt x="339293" y="303314"/>
                  </a:lnTo>
                  <a:lnTo>
                    <a:pt x="342407" y="297942"/>
                  </a:lnTo>
                  <a:close/>
                </a:path>
                <a:path extrusionOk="0" h="379095" w="377189">
                  <a:moveTo>
                    <a:pt x="75311" y="36842"/>
                  </a:moveTo>
                  <a:lnTo>
                    <a:pt x="41960" y="68491"/>
                  </a:lnTo>
                  <a:lnTo>
                    <a:pt x="52285" y="88607"/>
                  </a:lnTo>
                  <a:lnTo>
                    <a:pt x="33489" y="120980"/>
                  </a:lnTo>
                  <a:lnTo>
                    <a:pt x="10922" y="122008"/>
                  </a:lnTo>
                  <a:lnTo>
                    <a:pt x="0" y="166662"/>
                  </a:lnTo>
                  <a:lnTo>
                    <a:pt x="19545" y="178015"/>
                  </a:lnTo>
                  <a:lnTo>
                    <a:pt x="21234" y="215379"/>
                  </a:lnTo>
                  <a:lnTo>
                    <a:pt x="2806" y="228460"/>
                  </a:lnTo>
                  <a:lnTo>
                    <a:pt x="17741" y="271932"/>
                  </a:lnTo>
                  <a:lnTo>
                    <a:pt x="40335" y="270916"/>
                  </a:lnTo>
                  <a:lnTo>
                    <a:pt x="76717" y="270916"/>
                  </a:lnTo>
                  <a:lnTo>
                    <a:pt x="60275" y="245146"/>
                  </a:lnTo>
                  <a:lnTo>
                    <a:pt x="49297" y="203837"/>
                  </a:lnTo>
                  <a:lnTo>
                    <a:pt x="51384" y="160736"/>
                  </a:lnTo>
                  <a:lnTo>
                    <a:pt x="67373" y="118986"/>
                  </a:lnTo>
                  <a:lnTo>
                    <a:pt x="95676" y="84384"/>
                  </a:lnTo>
                  <a:lnTo>
                    <a:pt x="132053" y="61177"/>
                  </a:lnTo>
                  <a:lnTo>
                    <a:pt x="173361" y="50201"/>
                  </a:lnTo>
                  <a:lnTo>
                    <a:pt x="283258" y="50201"/>
                  </a:lnTo>
                  <a:lnTo>
                    <a:pt x="280702" y="48183"/>
                  </a:lnTo>
                  <a:lnTo>
                    <a:pt x="94856" y="48183"/>
                  </a:lnTo>
                  <a:lnTo>
                    <a:pt x="75311" y="36842"/>
                  </a:lnTo>
                  <a:close/>
                </a:path>
                <a:path extrusionOk="0" h="379095" w="377189">
                  <a:moveTo>
                    <a:pt x="328269" y="61531"/>
                  </a:moveTo>
                  <a:lnTo>
                    <a:pt x="306908" y="68872"/>
                  </a:lnTo>
                  <a:lnTo>
                    <a:pt x="333474" y="68872"/>
                  </a:lnTo>
                  <a:lnTo>
                    <a:pt x="328269" y="61531"/>
                  </a:lnTo>
                  <a:close/>
                </a:path>
                <a:path extrusionOk="0" h="379095" w="377189">
                  <a:moveTo>
                    <a:pt x="175514" y="0"/>
                  </a:moveTo>
                  <a:lnTo>
                    <a:pt x="130365" y="8610"/>
                  </a:lnTo>
                  <a:lnTo>
                    <a:pt x="128155" y="31102"/>
                  </a:lnTo>
                  <a:lnTo>
                    <a:pt x="94856" y="48183"/>
                  </a:lnTo>
                  <a:lnTo>
                    <a:pt x="280702" y="48183"/>
                  </a:lnTo>
                  <a:lnTo>
                    <a:pt x="277533" y="45681"/>
                  </a:lnTo>
                  <a:lnTo>
                    <a:pt x="279675" y="23749"/>
                  </a:lnTo>
                  <a:lnTo>
                    <a:pt x="223075" y="23749"/>
                  </a:lnTo>
                  <a:lnTo>
                    <a:pt x="185826" y="20116"/>
                  </a:lnTo>
                  <a:lnTo>
                    <a:pt x="175514" y="0"/>
                  </a:lnTo>
                  <a:close/>
                </a:path>
                <a:path extrusionOk="0" h="379095" w="377189">
                  <a:moveTo>
                    <a:pt x="237083" y="6007"/>
                  </a:moveTo>
                  <a:lnTo>
                    <a:pt x="223075" y="23749"/>
                  </a:lnTo>
                  <a:lnTo>
                    <a:pt x="279675" y="23749"/>
                  </a:lnTo>
                  <a:lnTo>
                    <a:pt x="279730" y="23190"/>
                  </a:lnTo>
                  <a:lnTo>
                    <a:pt x="237083" y="600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3" name="Google Shape;1523;p26"/>
            <p:cNvSpPr/>
            <p:nvPr/>
          </p:nvSpPr>
          <p:spPr>
            <a:xfrm>
              <a:off x="2693951" y="6329643"/>
              <a:ext cx="82550" cy="53975"/>
            </a:xfrm>
            <a:custGeom>
              <a:rect b="b" l="l" r="r" t="t"/>
              <a:pathLst>
                <a:path extrusionOk="0" h="53975" w="82550">
                  <a:moveTo>
                    <a:pt x="37645" y="0"/>
                  </a:moveTo>
                  <a:lnTo>
                    <a:pt x="23160" y="1186"/>
                  </a:lnTo>
                  <a:lnTo>
                    <a:pt x="0" y="6302"/>
                  </a:lnTo>
                  <a:lnTo>
                    <a:pt x="5344" y="16917"/>
                  </a:lnTo>
                  <a:lnTo>
                    <a:pt x="20858" y="38030"/>
                  </a:lnTo>
                  <a:lnTo>
                    <a:pt x="45761" y="53536"/>
                  </a:lnTo>
                  <a:lnTo>
                    <a:pt x="79273" y="47336"/>
                  </a:lnTo>
                  <a:lnTo>
                    <a:pt x="81025" y="43259"/>
                  </a:lnTo>
                  <a:lnTo>
                    <a:pt x="82143" y="37950"/>
                  </a:lnTo>
                  <a:lnTo>
                    <a:pt x="81279" y="30572"/>
                  </a:lnTo>
                  <a:lnTo>
                    <a:pt x="49545" y="3209"/>
                  </a:lnTo>
                  <a:lnTo>
                    <a:pt x="37645"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4" name="Google Shape;1524;p26"/>
            <p:cNvSpPr/>
            <p:nvPr/>
          </p:nvSpPr>
          <p:spPr>
            <a:xfrm>
              <a:off x="2610370" y="6137677"/>
              <a:ext cx="377825" cy="379095"/>
            </a:xfrm>
            <a:custGeom>
              <a:rect b="b" l="l" r="r" t="t"/>
              <a:pathLst>
                <a:path extrusionOk="0" h="379095" w="377825">
                  <a:moveTo>
                    <a:pt x="375157" y="157606"/>
                  </a:moveTo>
                  <a:lnTo>
                    <a:pt x="377253" y="203555"/>
                  </a:lnTo>
                  <a:lnTo>
                    <a:pt x="355866" y="210896"/>
                  </a:lnTo>
                  <a:lnTo>
                    <a:pt x="346976" y="247281"/>
                  </a:lnTo>
                  <a:lnTo>
                    <a:pt x="362534" y="263664"/>
                  </a:lnTo>
                  <a:lnTo>
                    <a:pt x="339458" y="303453"/>
                  </a:lnTo>
                  <a:lnTo>
                    <a:pt x="317487" y="298081"/>
                  </a:lnTo>
                  <a:lnTo>
                    <a:pt x="290347" y="323849"/>
                  </a:lnTo>
                  <a:lnTo>
                    <a:pt x="294563" y="346074"/>
                  </a:lnTo>
                  <a:lnTo>
                    <a:pt x="253644" y="367055"/>
                  </a:lnTo>
                  <a:lnTo>
                    <a:pt x="238074" y="350672"/>
                  </a:lnTo>
                  <a:lnTo>
                    <a:pt x="201294" y="357670"/>
                  </a:lnTo>
                  <a:lnTo>
                    <a:pt x="192849" y="378650"/>
                  </a:lnTo>
                  <a:lnTo>
                    <a:pt x="147078" y="374180"/>
                  </a:lnTo>
                  <a:lnTo>
                    <a:pt x="142836" y="351967"/>
                  </a:lnTo>
                  <a:lnTo>
                    <a:pt x="108102" y="337997"/>
                  </a:lnTo>
                  <a:lnTo>
                    <a:pt x="89661" y="351066"/>
                  </a:lnTo>
                  <a:lnTo>
                    <a:pt x="53568" y="322554"/>
                  </a:lnTo>
                  <a:lnTo>
                    <a:pt x="62014" y="301574"/>
                  </a:lnTo>
                  <a:lnTo>
                    <a:pt x="40360" y="271043"/>
                  </a:lnTo>
                  <a:lnTo>
                    <a:pt x="17754" y="272059"/>
                  </a:lnTo>
                  <a:lnTo>
                    <a:pt x="2806" y="228561"/>
                  </a:lnTo>
                  <a:lnTo>
                    <a:pt x="21259" y="215480"/>
                  </a:lnTo>
                  <a:lnTo>
                    <a:pt x="19557" y="178092"/>
                  </a:lnTo>
                  <a:lnTo>
                    <a:pt x="0" y="166738"/>
                  </a:lnTo>
                  <a:lnTo>
                    <a:pt x="10934" y="122059"/>
                  </a:lnTo>
                  <a:lnTo>
                    <a:pt x="33515" y="121030"/>
                  </a:lnTo>
                  <a:lnTo>
                    <a:pt x="52311" y="88645"/>
                  </a:lnTo>
                  <a:lnTo>
                    <a:pt x="41986" y="68516"/>
                  </a:lnTo>
                  <a:lnTo>
                    <a:pt x="75349" y="36855"/>
                  </a:lnTo>
                  <a:lnTo>
                    <a:pt x="94907" y="48196"/>
                  </a:lnTo>
                  <a:lnTo>
                    <a:pt x="128219" y="31114"/>
                  </a:lnTo>
                  <a:lnTo>
                    <a:pt x="130428" y="8610"/>
                  </a:lnTo>
                  <a:lnTo>
                    <a:pt x="175602" y="0"/>
                  </a:lnTo>
                  <a:lnTo>
                    <a:pt x="185927" y="20116"/>
                  </a:lnTo>
                  <a:lnTo>
                    <a:pt x="223189" y="23761"/>
                  </a:lnTo>
                  <a:lnTo>
                    <a:pt x="237197" y="6007"/>
                  </a:lnTo>
                  <a:lnTo>
                    <a:pt x="279869" y="23202"/>
                  </a:lnTo>
                  <a:lnTo>
                    <a:pt x="277672" y="45694"/>
                  </a:lnTo>
                  <a:lnTo>
                    <a:pt x="307047" y="68897"/>
                  </a:lnTo>
                  <a:lnTo>
                    <a:pt x="328434" y="61556"/>
                  </a:lnTo>
                  <a:lnTo>
                    <a:pt x="355041" y="99085"/>
                  </a:lnTo>
                  <a:lnTo>
                    <a:pt x="341033" y="116814"/>
                  </a:lnTo>
                  <a:lnTo>
                    <a:pt x="353212" y="152222"/>
                  </a:lnTo>
                  <a:lnTo>
                    <a:pt x="375157" y="157606"/>
                  </a:lnTo>
                  <a:close/>
                </a:path>
                <a:path extrusionOk="0" h="379095" w="377825">
                  <a:moveTo>
                    <a:pt x="309067" y="259232"/>
                  </a:moveTo>
                  <a:lnTo>
                    <a:pt x="325061" y="217470"/>
                  </a:lnTo>
                  <a:lnTo>
                    <a:pt x="327151" y="174351"/>
                  </a:lnTo>
                  <a:lnTo>
                    <a:pt x="316169" y="133022"/>
                  </a:lnTo>
                  <a:lnTo>
                    <a:pt x="292951" y="96627"/>
                  </a:lnTo>
                  <a:lnTo>
                    <a:pt x="258330" y="68313"/>
                  </a:lnTo>
                  <a:lnTo>
                    <a:pt x="216568" y="52313"/>
                  </a:lnTo>
                  <a:lnTo>
                    <a:pt x="173449" y="50223"/>
                  </a:lnTo>
                  <a:lnTo>
                    <a:pt x="132120" y="61207"/>
                  </a:lnTo>
                  <a:lnTo>
                    <a:pt x="95725" y="84428"/>
                  </a:lnTo>
                  <a:lnTo>
                    <a:pt x="67411" y="119049"/>
                  </a:lnTo>
                  <a:lnTo>
                    <a:pt x="51411" y="160811"/>
                  </a:lnTo>
                  <a:lnTo>
                    <a:pt x="49322" y="203929"/>
                  </a:lnTo>
                  <a:lnTo>
                    <a:pt x="60305" y="245257"/>
                  </a:lnTo>
                  <a:lnTo>
                    <a:pt x="83526" y="281648"/>
                  </a:lnTo>
                  <a:lnTo>
                    <a:pt x="118148" y="309956"/>
                  </a:lnTo>
                  <a:lnTo>
                    <a:pt x="159909" y="325962"/>
                  </a:lnTo>
                  <a:lnTo>
                    <a:pt x="203025" y="328055"/>
                  </a:lnTo>
                  <a:lnTo>
                    <a:pt x="244352" y="317073"/>
                  </a:lnTo>
                  <a:lnTo>
                    <a:pt x="280747" y="293853"/>
                  </a:lnTo>
                  <a:lnTo>
                    <a:pt x="309067" y="25923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25" name="Google Shape;1525;p26"/>
            <p:cNvPicPr preferRelativeResize="0"/>
            <p:nvPr/>
          </p:nvPicPr>
          <p:blipFill rotWithShape="1">
            <a:blip r:embed="rId12">
              <a:alphaModFix/>
            </a:blip>
            <a:srcRect b="0" l="0" r="0" t="0"/>
            <a:stretch/>
          </p:blipFill>
          <p:spPr>
            <a:xfrm>
              <a:off x="2691358" y="6223669"/>
              <a:ext cx="208432" cy="211861"/>
            </a:xfrm>
            <a:prstGeom prst="rect">
              <a:avLst/>
            </a:prstGeom>
            <a:noFill/>
            <a:ln>
              <a:noFill/>
            </a:ln>
          </p:spPr>
        </p:pic>
        <p:pic>
          <p:nvPicPr>
            <p:cNvPr id="1526" name="Google Shape;1526;p26"/>
            <p:cNvPicPr preferRelativeResize="0"/>
            <p:nvPr/>
          </p:nvPicPr>
          <p:blipFill rotWithShape="1">
            <a:blip r:embed="rId13">
              <a:alphaModFix/>
            </a:blip>
            <a:srcRect b="0" l="0" r="0" t="0"/>
            <a:stretch/>
          </p:blipFill>
          <p:spPr>
            <a:xfrm>
              <a:off x="2607299" y="5515763"/>
              <a:ext cx="382790" cy="382816"/>
            </a:xfrm>
            <a:prstGeom prst="rect">
              <a:avLst/>
            </a:prstGeom>
            <a:noFill/>
            <a:ln>
              <a:noFill/>
            </a:ln>
          </p:spPr>
        </p:pic>
        <p:pic>
          <p:nvPicPr>
            <p:cNvPr id="1527" name="Google Shape;1527;p26"/>
            <p:cNvPicPr preferRelativeResize="0"/>
            <p:nvPr/>
          </p:nvPicPr>
          <p:blipFill rotWithShape="1">
            <a:blip r:embed="rId14">
              <a:alphaModFix/>
            </a:blip>
            <a:srcRect b="0" l="0" r="0" t="0"/>
            <a:stretch/>
          </p:blipFill>
          <p:spPr>
            <a:xfrm>
              <a:off x="2772229" y="3992291"/>
              <a:ext cx="158940" cy="140182"/>
            </a:xfrm>
            <a:prstGeom prst="rect">
              <a:avLst/>
            </a:prstGeom>
            <a:noFill/>
            <a:ln>
              <a:noFill/>
            </a:ln>
          </p:spPr>
        </p:pic>
        <p:pic>
          <p:nvPicPr>
            <p:cNvPr id="1528" name="Google Shape;1528;p26"/>
            <p:cNvPicPr preferRelativeResize="0"/>
            <p:nvPr/>
          </p:nvPicPr>
          <p:blipFill rotWithShape="1">
            <a:blip r:embed="rId15">
              <a:alphaModFix/>
            </a:blip>
            <a:srcRect b="0" l="0" r="0" t="0"/>
            <a:stretch/>
          </p:blipFill>
          <p:spPr>
            <a:xfrm>
              <a:off x="2683300" y="3770491"/>
              <a:ext cx="142290" cy="63665"/>
            </a:xfrm>
            <a:prstGeom prst="rect">
              <a:avLst/>
            </a:prstGeom>
            <a:noFill/>
            <a:ln>
              <a:noFill/>
            </a:ln>
          </p:spPr>
        </p:pic>
        <p:sp>
          <p:nvSpPr>
            <p:cNvPr id="1529" name="Google Shape;1529;p26"/>
            <p:cNvSpPr/>
            <p:nvPr/>
          </p:nvSpPr>
          <p:spPr>
            <a:xfrm>
              <a:off x="2626046" y="3821428"/>
              <a:ext cx="130810" cy="280670"/>
            </a:xfrm>
            <a:custGeom>
              <a:rect b="b" l="l" r="r" t="t"/>
              <a:pathLst>
                <a:path extrusionOk="0" h="280670" w="130810">
                  <a:moveTo>
                    <a:pt x="35979" y="0"/>
                  </a:moveTo>
                  <a:lnTo>
                    <a:pt x="15570" y="0"/>
                  </a:lnTo>
                  <a:lnTo>
                    <a:pt x="6972" y="0"/>
                  </a:lnTo>
                  <a:lnTo>
                    <a:pt x="0" y="6972"/>
                  </a:lnTo>
                  <a:lnTo>
                    <a:pt x="0" y="15570"/>
                  </a:lnTo>
                  <a:lnTo>
                    <a:pt x="0" y="264502"/>
                  </a:lnTo>
                  <a:lnTo>
                    <a:pt x="0" y="273100"/>
                  </a:lnTo>
                  <a:lnTo>
                    <a:pt x="6972" y="280073"/>
                  </a:lnTo>
                  <a:lnTo>
                    <a:pt x="15570" y="280073"/>
                  </a:lnTo>
                  <a:lnTo>
                    <a:pt x="130378" y="28007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0" name="Google Shape;1530;p26"/>
            <p:cNvPicPr preferRelativeResize="0"/>
            <p:nvPr/>
          </p:nvPicPr>
          <p:blipFill rotWithShape="1">
            <a:blip r:embed="rId16">
              <a:alphaModFix/>
            </a:blip>
            <a:srcRect b="0" l="0" r="0" t="0"/>
            <a:stretch/>
          </p:blipFill>
          <p:spPr>
            <a:xfrm>
              <a:off x="2665928" y="3767489"/>
              <a:ext cx="291198" cy="394182"/>
            </a:xfrm>
            <a:prstGeom prst="rect">
              <a:avLst/>
            </a:prstGeom>
            <a:noFill/>
            <a:ln>
              <a:noFill/>
            </a:ln>
          </p:spPr>
        </p:pic>
        <p:sp>
          <p:nvSpPr>
            <p:cNvPr id="1531" name="Google Shape;1531;p26"/>
            <p:cNvSpPr/>
            <p:nvPr/>
          </p:nvSpPr>
          <p:spPr>
            <a:xfrm>
              <a:off x="2503904" y="1567904"/>
              <a:ext cx="2156460" cy="212725"/>
            </a:xfrm>
            <a:custGeom>
              <a:rect b="b" l="l" r="r" t="t"/>
              <a:pathLst>
                <a:path extrusionOk="0" h="212725" w="2156460">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2" name="Google Shape;1532;p26"/>
            <p:cNvPicPr preferRelativeResize="0"/>
            <p:nvPr/>
          </p:nvPicPr>
          <p:blipFill rotWithShape="1">
            <a:blip r:embed="rId17">
              <a:alphaModFix/>
            </a:blip>
            <a:srcRect b="0" l="0" r="0" t="0"/>
            <a:stretch/>
          </p:blipFill>
          <p:spPr>
            <a:xfrm>
              <a:off x="2502404" y="1566775"/>
              <a:ext cx="100258" cy="214820"/>
            </a:xfrm>
            <a:prstGeom prst="rect">
              <a:avLst/>
            </a:prstGeom>
            <a:noFill/>
            <a:ln>
              <a:noFill/>
            </a:ln>
          </p:spPr>
        </p:pic>
        <p:sp>
          <p:nvSpPr>
            <p:cNvPr id="1533" name="Google Shape;1533;p26"/>
            <p:cNvSpPr/>
            <p:nvPr/>
          </p:nvSpPr>
          <p:spPr>
            <a:xfrm>
              <a:off x="2623341" y="1780093"/>
              <a:ext cx="1921510" cy="0"/>
            </a:xfrm>
            <a:custGeom>
              <a:rect b="b" l="l" r="r" t="t"/>
              <a:pathLst>
                <a:path extrusionOk="0" h="120000" w="1921510">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4" name="Google Shape;1534;p26"/>
            <p:cNvPicPr preferRelativeResize="0"/>
            <p:nvPr/>
          </p:nvPicPr>
          <p:blipFill rotWithShape="1">
            <a:blip r:embed="rId18">
              <a:alphaModFix/>
            </a:blip>
            <a:srcRect b="0" l="0" r="0" t="0"/>
            <a:stretch/>
          </p:blipFill>
          <p:spPr>
            <a:xfrm>
              <a:off x="4561338" y="1566401"/>
              <a:ext cx="100258" cy="214820"/>
            </a:xfrm>
            <a:prstGeom prst="rect">
              <a:avLst/>
            </a:prstGeom>
            <a:noFill/>
            <a:ln>
              <a:noFill/>
            </a:ln>
          </p:spPr>
        </p:pic>
        <p:sp>
          <p:nvSpPr>
            <p:cNvPr id="1535" name="Google Shape;1535;p26"/>
            <p:cNvSpPr/>
            <p:nvPr/>
          </p:nvSpPr>
          <p:spPr>
            <a:xfrm>
              <a:off x="2619529" y="1567904"/>
              <a:ext cx="1921510" cy="0"/>
            </a:xfrm>
            <a:custGeom>
              <a:rect b="b" l="l" r="r" t="t"/>
              <a:pathLst>
                <a:path extrusionOk="0" h="120000" w="1921510">
                  <a:moveTo>
                    <a:pt x="1921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6" name="Google Shape;1536;p26"/>
            <p:cNvSpPr/>
            <p:nvPr/>
          </p:nvSpPr>
          <p:spPr>
            <a:xfrm>
              <a:off x="2503910" y="1567899"/>
              <a:ext cx="2156460" cy="212725"/>
            </a:xfrm>
            <a:custGeom>
              <a:rect b="b" l="l" r="r" t="t"/>
              <a:pathLst>
                <a:path extrusionOk="0" h="212725" w="2156460">
                  <a:moveTo>
                    <a:pt x="139" y="100520"/>
                  </a:moveTo>
                  <a:lnTo>
                    <a:pt x="38" y="102362"/>
                  </a:lnTo>
                  <a:lnTo>
                    <a:pt x="0" y="104228"/>
                  </a:lnTo>
                  <a:lnTo>
                    <a:pt x="0" y="106095"/>
                  </a:lnTo>
                  <a:lnTo>
                    <a:pt x="0" y="107975"/>
                  </a:lnTo>
                  <a:lnTo>
                    <a:pt x="38" y="109829"/>
                  </a:lnTo>
                  <a:lnTo>
                    <a:pt x="139" y="111683"/>
                  </a:lnTo>
                </a:path>
                <a:path extrusionOk="0" h="212725" w="2156460">
                  <a:moveTo>
                    <a:pt x="100507" y="212051"/>
                  </a:moveTo>
                  <a:lnTo>
                    <a:pt x="102361" y="212140"/>
                  </a:lnTo>
                  <a:lnTo>
                    <a:pt x="104216" y="212191"/>
                  </a:lnTo>
                  <a:lnTo>
                    <a:pt x="106095" y="212191"/>
                  </a:lnTo>
                  <a:lnTo>
                    <a:pt x="111810" y="212191"/>
                  </a:lnTo>
                </a:path>
                <a:path extrusionOk="0" h="212725" w="2156460">
                  <a:moveTo>
                    <a:pt x="2044369" y="212191"/>
                  </a:moveTo>
                  <a:lnTo>
                    <a:pt x="2050084" y="212191"/>
                  </a:lnTo>
                  <a:lnTo>
                    <a:pt x="2051964" y="212191"/>
                  </a:lnTo>
                  <a:lnTo>
                    <a:pt x="2053818" y="212140"/>
                  </a:lnTo>
                  <a:lnTo>
                    <a:pt x="2055672" y="212051"/>
                  </a:lnTo>
                </a:path>
                <a:path extrusionOk="0" h="212725" w="2156460">
                  <a:moveTo>
                    <a:pt x="2156040" y="111683"/>
                  </a:moveTo>
                  <a:lnTo>
                    <a:pt x="2156142" y="109829"/>
                  </a:lnTo>
                  <a:lnTo>
                    <a:pt x="2156180" y="107975"/>
                  </a:lnTo>
                  <a:lnTo>
                    <a:pt x="2156180" y="106095"/>
                  </a:lnTo>
                  <a:lnTo>
                    <a:pt x="2156180" y="104228"/>
                  </a:lnTo>
                  <a:lnTo>
                    <a:pt x="2156142" y="102362"/>
                  </a:lnTo>
                  <a:lnTo>
                    <a:pt x="2156040" y="100520"/>
                  </a:lnTo>
                </a:path>
                <a:path extrusionOk="0" h="212725" w="2156460">
                  <a:moveTo>
                    <a:pt x="2055672" y="152"/>
                  </a:moveTo>
                  <a:lnTo>
                    <a:pt x="2053818" y="50"/>
                  </a:lnTo>
                  <a:lnTo>
                    <a:pt x="2051964" y="0"/>
                  </a:lnTo>
                  <a:lnTo>
                    <a:pt x="2050084" y="0"/>
                  </a:lnTo>
                  <a:lnTo>
                    <a:pt x="2044369" y="0"/>
                  </a:lnTo>
                </a:path>
                <a:path extrusionOk="0" h="212725" w="215646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7" name="Google Shape;1537;p26"/>
            <p:cNvPicPr preferRelativeResize="0"/>
            <p:nvPr/>
          </p:nvPicPr>
          <p:blipFill rotWithShape="1">
            <a:blip r:embed="rId19">
              <a:alphaModFix/>
            </a:blip>
            <a:srcRect b="0" l="0" r="0" t="0"/>
            <a:stretch/>
          </p:blipFill>
          <p:spPr>
            <a:xfrm>
              <a:off x="4481066" y="1610993"/>
              <a:ext cx="125996" cy="126009"/>
            </a:xfrm>
            <a:prstGeom prst="rect">
              <a:avLst/>
            </a:prstGeom>
            <a:noFill/>
            <a:ln>
              <a:noFill/>
            </a:ln>
          </p:spPr>
        </p:pic>
      </p:grpSp>
      <p:sp>
        <p:nvSpPr>
          <p:cNvPr id="1538" name="Google Shape;1538;p26"/>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환경경영 추진 체계</a:t>
            </a:r>
            <a:endParaRPr/>
          </a:p>
        </p:txBody>
      </p:sp>
      <p:sp>
        <p:nvSpPr>
          <p:cNvPr id="1539" name="Google Shape;1539;p26"/>
          <p:cNvSpPr txBox="1"/>
          <p:nvPr/>
        </p:nvSpPr>
        <p:spPr>
          <a:xfrm>
            <a:off x="2340000" y="1421993"/>
            <a:ext cx="2484120" cy="5274310"/>
          </a:xfrm>
          <a:prstGeom prst="rect">
            <a:avLst/>
          </a:prstGeom>
          <a:noFill/>
          <a:ln>
            <a:noFill/>
          </a:ln>
        </p:spPr>
        <p:txBody>
          <a:bodyPr anchorCtr="0" anchor="t" bIns="0" lIns="0" spcFirstLastPara="1" rIns="0" wrap="square" tIns="2525">
            <a:spAutoFit/>
          </a:bodyPr>
          <a:lstStyle/>
          <a:p>
            <a:pPr indent="0" lvl="0" marL="0" rtl="0" algn="l">
              <a:lnSpc>
                <a:spcPct val="100000"/>
              </a:lnSpc>
              <a:spcBef>
                <a:spcPts val="0"/>
              </a:spcBef>
              <a:spcAft>
                <a:spcPts val="0"/>
              </a:spcAft>
              <a:buNone/>
            </a:pPr>
            <a:r>
              <a:t/>
            </a:r>
            <a:endParaRPr sz="1250">
              <a:latin typeface="Times New Roman"/>
              <a:ea typeface="Times New Roman"/>
              <a:cs typeface="Times New Roman"/>
              <a:sym typeface="Times New Roman"/>
            </a:endParaRPr>
          </a:p>
          <a:p>
            <a:pPr indent="0" lvl="0" marL="273685" rtl="0" algn="just">
              <a:lnSpc>
                <a:spcPct val="100000"/>
              </a:lnSpc>
              <a:spcBef>
                <a:spcPts val="0"/>
              </a:spcBef>
              <a:spcAft>
                <a:spcPts val="0"/>
              </a:spcAft>
              <a:buNone/>
            </a:pPr>
            <a:r>
              <a:rPr b="0" lang="en-US" sz="750">
                <a:solidFill>
                  <a:srgbClr val="231F20"/>
                </a:solidFill>
                <a:latin typeface="Arial"/>
                <a:ea typeface="Arial"/>
                <a:cs typeface="Arial"/>
                <a:sym typeface="Arial"/>
              </a:rPr>
              <a:t>환경경영 방침</a:t>
            </a:r>
            <a:endParaRPr sz="750">
              <a:latin typeface="Arial"/>
              <a:ea typeface="Arial"/>
              <a:cs typeface="Arial"/>
              <a:sym typeface="Arial"/>
            </a:endParaRPr>
          </a:p>
          <a:p>
            <a:pPr indent="0" lvl="0" marL="0" rtl="0" algn="l">
              <a:lnSpc>
                <a:spcPct val="100000"/>
              </a:lnSpc>
              <a:spcBef>
                <a:spcPts val="65"/>
              </a:spcBef>
              <a:spcAft>
                <a:spcPts val="0"/>
              </a:spcAft>
              <a:buNone/>
            </a:pPr>
            <a:r>
              <a:t/>
            </a:r>
            <a:endParaRPr sz="550">
              <a:latin typeface="Arial"/>
              <a:ea typeface="Arial"/>
              <a:cs typeface="Arial"/>
              <a:sym typeface="Arial"/>
            </a:endParaRPr>
          </a:p>
          <a:p>
            <a:pPr indent="0" lvl="0" marL="225425" marR="222250" rtl="0" algn="just">
              <a:lnSpc>
                <a:spcPct val="128200"/>
              </a:lnSpc>
              <a:spcBef>
                <a:spcPts val="0"/>
              </a:spcBef>
              <a:spcAft>
                <a:spcPts val="0"/>
              </a:spcAft>
              <a:buNone/>
            </a:pPr>
            <a:r>
              <a:rPr b="0" lang="en-US" sz="650">
                <a:solidFill>
                  <a:srgbClr val="58595B"/>
                </a:solidFill>
                <a:latin typeface="Arial"/>
                <a:ea typeface="Arial"/>
                <a:cs typeface="Arial"/>
                <a:sym typeface="Arial"/>
              </a:rPr>
              <a:t>임직원, 고객, 협력사가 환경경영 활동에 동참할 수 있도록 신한라이프 환경경영 방침을 제정하고 모든 업무에 환경을 고려하는 환경경영체계를 구축했습니다.</a:t>
            </a:r>
            <a:endParaRPr sz="650">
              <a:latin typeface="Arial"/>
              <a:ea typeface="Arial"/>
              <a:cs typeface="Arial"/>
              <a:sym typeface="Arial"/>
            </a:endParaRPr>
          </a:p>
          <a:p>
            <a:pPr indent="0" lvl="0" marL="0" rtl="0" algn="l">
              <a:lnSpc>
                <a:spcPct val="100000"/>
              </a:lnSpc>
              <a:spcBef>
                <a:spcPts val="30"/>
              </a:spcBef>
              <a:spcAft>
                <a:spcPts val="0"/>
              </a:spcAft>
              <a:buNone/>
            </a:pPr>
            <a:r>
              <a:t/>
            </a:r>
            <a:endParaRPr sz="550">
              <a:latin typeface="Arial"/>
              <a:ea typeface="Arial"/>
              <a:cs typeface="Arial"/>
              <a:sym typeface="Arial"/>
            </a:endParaRPr>
          </a:p>
          <a:p>
            <a:pPr indent="0" lvl="0" marL="791845" marR="214629" rtl="0" algn="l">
              <a:lnSpc>
                <a:spcPct val="128200"/>
              </a:lnSpc>
              <a:spcBef>
                <a:spcPts val="0"/>
              </a:spcBef>
              <a:spcAft>
                <a:spcPts val="0"/>
              </a:spcAft>
              <a:buNone/>
            </a:pPr>
            <a:r>
              <a:rPr b="0" lang="en-US" sz="650">
                <a:solidFill>
                  <a:srgbClr val="58595B"/>
                </a:solidFill>
                <a:latin typeface="Arial"/>
                <a:ea typeface="Arial"/>
                <a:cs typeface="Arial"/>
                <a:sym typeface="Arial"/>
              </a:rPr>
              <a:t>전 임직원은 환경 및 에너지 등 환경경영을 위한 각자의 역할을 통해 환경적 영향을 줄이고 에너지 절감 로 환경 보호를 위해 노력합니다.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430530" rtl="0" algn="l">
              <a:lnSpc>
                <a:spcPct val="128200"/>
              </a:lnSpc>
              <a:spcBef>
                <a:spcPts val="0"/>
              </a:spcBef>
              <a:spcAft>
                <a:spcPts val="0"/>
              </a:spcAft>
              <a:buNone/>
            </a:pPr>
            <a:r>
              <a:rPr b="0" lang="en-US" sz="650">
                <a:solidFill>
                  <a:srgbClr val="58595B"/>
                </a:solidFill>
                <a:latin typeface="Arial"/>
                <a:ea typeface="Arial"/>
                <a:cs typeface="Arial"/>
                <a:sym typeface="Arial"/>
              </a:rPr>
              <a:t>환경 관련 국제 요구사항과 국내 법규 준수의무를 이행하고 투명하게</a:t>
            </a:r>
            <a:endParaRPr sz="650">
              <a:latin typeface="Arial"/>
              <a:ea typeface="Arial"/>
              <a:cs typeface="Arial"/>
              <a:sym typeface="Arial"/>
            </a:endParaRPr>
          </a:p>
          <a:p>
            <a:pPr indent="0" lvl="0" marL="791845" marR="289560" rtl="0" algn="l">
              <a:lnSpc>
                <a:spcPct val="128200"/>
              </a:lnSpc>
              <a:spcBef>
                <a:spcPts val="0"/>
              </a:spcBef>
              <a:spcAft>
                <a:spcPts val="0"/>
              </a:spcAft>
              <a:buNone/>
            </a:pPr>
            <a:r>
              <a:rPr b="0" lang="en-US" sz="650">
                <a:solidFill>
                  <a:srgbClr val="58595B"/>
                </a:solidFill>
                <a:latin typeface="Arial"/>
                <a:ea typeface="Arial"/>
                <a:cs typeface="Arial"/>
                <a:sym typeface="Arial"/>
              </a:rPr>
              <a:t>공개함 로써 지속가능한 기업 로서의 역할을 다합니다.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332105" rtl="0" algn="l">
              <a:lnSpc>
                <a:spcPct val="128200"/>
              </a:lnSpc>
              <a:spcBef>
                <a:spcPts val="0"/>
              </a:spcBef>
              <a:spcAft>
                <a:spcPts val="0"/>
              </a:spcAft>
              <a:buNone/>
            </a:pPr>
            <a:r>
              <a:rPr b="0" lang="en-US" sz="650">
                <a:solidFill>
                  <a:srgbClr val="58595B"/>
                </a:solidFill>
                <a:latin typeface="Arial"/>
                <a:ea typeface="Arial"/>
                <a:cs typeface="Arial"/>
                <a:sym typeface="Arial"/>
              </a:rPr>
              <a:t>환경 목표 및 추진계획을 세우고 성과를 평가함 로써 지속적인 개선이 이루어지도록 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252095" rtl="0" algn="l">
              <a:lnSpc>
                <a:spcPct val="128200"/>
              </a:lnSpc>
              <a:spcBef>
                <a:spcPts val="0"/>
              </a:spcBef>
              <a:spcAft>
                <a:spcPts val="0"/>
              </a:spcAft>
              <a:buNone/>
            </a:pPr>
            <a:r>
              <a:rPr b="0" lang="en-US" sz="650">
                <a:solidFill>
                  <a:srgbClr val="58595B"/>
                </a:solidFill>
                <a:latin typeface="Arial"/>
                <a:ea typeface="Arial"/>
                <a:cs typeface="Arial"/>
                <a:sym typeface="Arial"/>
              </a:rPr>
              <a:t>환경경영에 필요한 물적 자원을 지원하고 체계적인 관리시스템을 운영하여 성과</a:t>
            </a:r>
            <a:endParaRPr sz="650">
              <a:latin typeface="Arial"/>
              <a:ea typeface="Arial"/>
              <a:cs typeface="Arial"/>
              <a:sym typeface="Arial"/>
            </a:endParaRPr>
          </a:p>
          <a:p>
            <a:pPr indent="0" lvl="0" marL="251459" rtl="0" algn="just">
              <a:lnSpc>
                <a:spcPct val="100000"/>
              </a:lnSpc>
              <a:spcBef>
                <a:spcPts val="220"/>
              </a:spcBef>
              <a:spcAft>
                <a:spcPts val="0"/>
              </a:spcAft>
              <a:buNone/>
            </a:pPr>
            <a:r>
              <a:rPr lang="en-US" sz="650" u="sng">
                <a:solidFill>
                  <a:srgbClr val="58595B"/>
                </a:solidFill>
                <a:latin typeface="Times New Roman"/>
                <a:ea typeface="Times New Roman"/>
                <a:cs typeface="Times New Roman"/>
                <a:sym typeface="Times New Roman"/>
              </a:rPr>
              <a:t>	</a:t>
            </a:r>
            <a:r>
              <a:rPr lang="en-US" sz="650">
                <a:solidFill>
                  <a:srgbClr val="58595B"/>
                </a:solidFill>
                <a:latin typeface="Times New Roman"/>
                <a:ea typeface="Times New Roman"/>
                <a:cs typeface="Times New Roman"/>
                <a:sym typeface="Times New Roman"/>
              </a:rPr>
              <a:t>  </a:t>
            </a:r>
            <a:r>
              <a:rPr b="0" lang="en-US" sz="650">
                <a:solidFill>
                  <a:srgbClr val="58595B"/>
                </a:solidFill>
                <a:latin typeface="Arial"/>
                <a:ea typeface="Arial"/>
                <a:cs typeface="Arial"/>
                <a:sym typeface="Arial"/>
              </a:rPr>
              <a:t>향상에 노력합니다.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251459" rtl="0" algn="l">
              <a:lnSpc>
                <a:spcPct val="128200"/>
              </a:lnSpc>
              <a:spcBef>
                <a:spcPts val="0"/>
              </a:spcBef>
              <a:spcAft>
                <a:spcPts val="0"/>
              </a:spcAft>
              <a:buNone/>
            </a:pPr>
            <a:r>
              <a:rPr b="0" lang="en-US" sz="650">
                <a:solidFill>
                  <a:srgbClr val="58595B"/>
                </a:solidFill>
                <a:latin typeface="Arial"/>
                <a:ea typeface="Arial"/>
                <a:cs typeface="Arial"/>
                <a:sym typeface="Arial"/>
              </a:rPr>
              <a:t>제품, 서비스의 구매 및 시설의 신·증설 시 환경 인증 및 에너지 효율 향상을 고려합니다.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233045" rtl="0" algn="l">
              <a:lnSpc>
                <a:spcPct val="128200"/>
              </a:lnSpc>
              <a:spcBef>
                <a:spcPts val="0"/>
              </a:spcBef>
              <a:spcAft>
                <a:spcPts val="0"/>
              </a:spcAft>
              <a:buNone/>
            </a:pPr>
            <a:r>
              <a:rPr b="0" lang="en-US" sz="650">
                <a:solidFill>
                  <a:srgbClr val="58595B"/>
                </a:solidFill>
                <a:latin typeface="Arial"/>
                <a:ea typeface="Arial"/>
                <a:cs typeface="Arial"/>
                <a:sym typeface="Arial"/>
              </a:rPr>
              <a:t>협력사가 환경경영에 동참할 수 있도록 회사의 방침과 절차를 전파하고 역량 강화를 위한 프로그램을 지원하는 등 서로 협력합니다.</a:t>
            </a:r>
            <a:endParaRPr sz="650">
              <a:latin typeface="Arial"/>
              <a:ea typeface="Arial"/>
              <a:cs typeface="Arial"/>
              <a:sym typeface="Arial"/>
            </a:endParaRPr>
          </a:p>
          <a:p>
            <a:pPr indent="0" lvl="0" marL="0" rtl="0" algn="l">
              <a:lnSpc>
                <a:spcPct val="100000"/>
              </a:lnSpc>
              <a:spcBef>
                <a:spcPts val="75"/>
              </a:spcBef>
              <a:spcAft>
                <a:spcPts val="0"/>
              </a:spcAft>
              <a:buNone/>
            </a:pPr>
            <a:r>
              <a:t/>
            </a:r>
            <a:endParaRPr sz="650">
              <a:latin typeface="Arial"/>
              <a:ea typeface="Arial"/>
              <a:cs typeface="Arial"/>
              <a:sym typeface="Arial"/>
            </a:endParaRPr>
          </a:p>
          <a:p>
            <a:pPr indent="0" lvl="0" marL="791845" marR="411480" rtl="0" algn="l">
              <a:lnSpc>
                <a:spcPct val="128200"/>
              </a:lnSpc>
              <a:spcBef>
                <a:spcPts val="0"/>
              </a:spcBef>
              <a:spcAft>
                <a:spcPts val="0"/>
              </a:spcAft>
              <a:buNone/>
            </a:pPr>
            <a:r>
              <a:rPr b="0" lang="en-US" sz="650">
                <a:solidFill>
                  <a:srgbClr val="58595B"/>
                </a:solidFill>
                <a:latin typeface="Arial"/>
                <a:ea typeface="Arial"/>
                <a:cs typeface="Arial"/>
                <a:sym typeface="Arial"/>
              </a:rPr>
              <a:t>환경 관련 금융지원을 통해 고객과 지역사회의 환경 영향 저감과 에너지 절감에 기여합니다.</a:t>
            </a:r>
            <a:endParaRPr sz="650">
              <a:latin typeface="Arial"/>
              <a:ea typeface="Arial"/>
              <a:cs typeface="Arial"/>
              <a:sym typeface="Arial"/>
            </a:endParaRPr>
          </a:p>
        </p:txBody>
      </p:sp>
      <p:grpSp>
        <p:nvGrpSpPr>
          <p:cNvPr id="1540" name="Google Shape;1540;p26"/>
          <p:cNvGrpSpPr/>
          <p:nvPr/>
        </p:nvGrpSpPr>
        <p:grpSpPr>
          <a:xfrm>
            <a:off x="5075999" y="1644434"/>
            <a:ext cx="2484120" cy="3810"/>
            <a:chOff x="5075999" y="1644434"/>
            <a:chExt cx="2484120" cy="3810"/>
          </a:xfrm>
        </p:grpSpPr>
        <p:sp>
          <p:nvSpPr>
            <p:cNvPr id="1541" name="Google Shape;1541;p26"/>
            <p:cNvSpPr/>
            <p:nvPr/>
          </p:nvSpPr>
          <p:spPr>
            <a:xfrm>
              <a:off x="5085535"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2" name="Google Shape;1542;p26"/>
            <p:cNvSpPr/>
            <p:nvPr/>
          </p:nvSpPr>
          <p:spPr>
            <a:xfrm>
              <a:off x="5075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43" name="Google Shape;1543;p26"/>
          <p:cNvSpPr txBox="1"/>
          <p:nvPr/>
        </p:nvSpPr>
        <p:spPr>
          <a:xfrm>
            <a:off x="5063300" y="1413418"/>
            <a:ext cx="103378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환경경영 거버넌스</a:t>
            </a:r>
            <a:endParaRPr sz="950">
              <a:latin typeface="Malgun Gothic"/>
              <a:ea typeface="Malgun Gothic"/>
              <a:cs typeface="Malgun Gothic"/>
              <a:sym typeface="Malgun Gothic"/>
            </a:endParaRPr>
          </a:p>
        </p:txBody>
      </p:sp>
      <p:pic>
        <p:nvPicPr>
          <p:cNvPr id="1544" name="Google Shape;1544;p26"/>
          <p:cNvPicPr preferRelativeResize="0"/>
          <p:nvPr/>
        </p:nvPicPr>
        <p:blipFill rotWithShape="1">
          <a:blip r:embed="rId20">
            <a:alphaModFix/>
          </a:blip>
          <a:srcRect b="0" l="0" r="0" t="0"/>
          <a:stretch/>
        </p:blipFill>
        <p:spPr>
          <a:xfrm>
            <a:off x="6680130" y="2000158"/>
            <a:ext cx="98424" cy="82549"/>
          </a:xfrm>
          <a:prstGeom prst="rect">
            <a:avLst/>
          </a:prstGeom>
          <a:noFill/>
          <a:ln>
            <a:noFill/>
          </a:ln>
        </p:spPr>
      </p:pic>
      <p:pic>
        <p:nvPicPr>
          <p:cNvPr id="1545" name="Google Shape;1545;p26"/>
          <p:cNvPicPr preferRelativeResize="0"/>
          <p:nvPr/>
        </p:nvPicPr>
        <p:blipFill rotWithShape="1">
          <a:blip r:embed="rId20">
            <a:alphaModFix/>
          </a:blip>
          <a:srcRect b="0" l="0" r="0" t="0"/>
          <a:stretch/>
        </p:blipFill>
        <p:spPr>
          <a:xfrm>
            <a:off x="5707090" y="2548036"/>
            <a:ext cx="98424" cy="82549"/>
          </a:xfrm>
          <a:prstGeom prst="rect">
            <a:avLst/>
          </a:prstGeom>
          <a:noFill/>
          <a:ln>
            <a:noFill/>
          </a:ln>
        </p:spPr>
      </p:pic>
      <p:pic>
        <p:nvPicPr>
          <p:cNvPr id="1546" name="Google Shape;1546;p26"/>
          <p:cNvPicPr preferRelativeResize="0"/>
          <p:nvPr/>
        </p:nvPicPr>
        <p:blipFill rotWithShape="1">
          <a:blip r:embed="rId20">
            <a:alphaModFix/>
          </a:blip>
          <a:srcRect b="0" l="0" r="0" t="0"/>
          <a:stretch/>
        </p:blipFill>
        <p:spPr>
          <a:xfrm>
            <a:off x="5600710" y="2913288"/>
            <a:ext cx="98424" cy="82549"/>
          </a:xfrm>
          <a:prstGeom prst="rect">
            <a:avLst/>
          </a:prstGeom>
          <a:noFill/>
          <a:ln>
            <a:noFill/>
          </a:ln>
        </p:spPr>
      </p:pic>
      <p:sp>
        <p:nvSpPr>
          <p:cNvPr id="1547" name="Google Shape;1547;p26"/>
          <p:cNvSpPr txBox="1"/>
          <p:nvPr/>
        </p:nvSpPr>
        <p:spPr>
          <a:xfrm>
            <a:off x="5063300" y="1725838"/>
            <a:ext cx="2512060" cy="148653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전사 차원의 환경경영 실행력을 강화하기 위해 환경경영 시스템을 운영하고 있  며, 환경경영 전략 방향, 세부 추진 과제 및 목표를 ESG위원회에 보고하고 있 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더불어 전사적  로 환경경영 시스템이 운영될 수 있도록 환경경영시행세칙 및 환경경영시행지침 등 관련 사규를 운영하고 있  며, ESG실무협의회를 통해 다양한 환경 관 련 사업들을 활발하게 논의하고 있습니다.</a:t>
            </a:r>
            <a:endParaRPr sz="800">
              <a:latin typeface="Arial"/>
              <a:ea typeface="Arial"/>
              <a:cs typeface="Arial"/>
              <a:sym typeface="Arial"/>
            </a:endParaRPr>
          </a:p>
        </p:txBody>
      </p:sp>
      <p:graphicFrame>
        <p:nvGraphicFramePr>
          <p:cNvPr id="1548" name="Google Shape;1548;p26"/>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21">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22">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23">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24">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25">
                            <a:extLst>
                              <a:ext uri="{A12FA001-AC4F-418D-AE19-62706E023703}">
                                <ahyp:hlinkClr val="tx"/>
                              </a:ext>
                            </a:extLst>
                          </a:hlinkClick>
                        </a:rPr>
                        <a:t>환경경영 추진 체계</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6">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7">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8">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9">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30">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31">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1549" name="Google Shape;1549;p26"/>
          <p:cNvPicPr preferRelativeResize="0"/>
          <p:nvPr/>
        </p:nvPicPr>
        <p:blipFill rotWithShape="1">
          <a:blip r:embed="rId20">
            <a:alphaModFix/>
          </a:blip>
          <a:srcRect b="0" l="0" r="0" t="0"/>
          <a:stretch/>
        </p:blipFill>
        <p:spPr>
          <a:xfrm>
            <a:off x="9188297" y="2730662"/>
            <a:ext cx="98424" cy="82549"/>
          </a:xfrm>
          <a:prstGeom prst="rect">
            <a:avLst/>
          </a:prstGeom>
          <a:noFill/>
          <a:ln>
            <a:noFill/>
          </a:ln>
        </p:spPr>
      </p:pic>
      <p:pic>
        <p:nvPicPr>
          <p:cNvPr id="1550" name="Google Shape;1550;p26"/>
          <p:cNvPicPr preferRelativeResize="0"/>
          <p:nvPr/>
        </p:nvPicPr>
        <p:blipFill rotWithShape="1">
          <a:blip r:embed="rId20">
            <a:alphaModFix/>
          </a:blip>
          <a:srcRect b="0" l="0" r="0" t="0"/>
          <a:stretch/>
        </p:blipFill>
        <p:spPr>
          <a:xfrm>
            <a:off x="8248398" y="2913288"/>
            <a:ext cx="98424" cy="82549"/>
          </a:xfrm>
          <a:prstGeom prst="rect">
            <a:avLst/>
          </a:prstGeom>
          <a:noFill/>
          <a:ln>
            <a:noFill/>
          </a:ln>
        </p:spPr>
      </p:pic>
      <p:sp>
        <p:nvSpPr>
          <p:cNvPr id="1551" name="Google Shape;1551;p26"/>
          <p:cNvSpPr txBox="1"/>
          <p:nvPr/>
        </p:nvSpPr>
        <p:spPr>
          <a:xfrm>
            <a:off x="7799301" y="1359270"/>
            <a:ext cx="2515870"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ISO14001 인증</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2019년 6월 국제표준화기구(ISO)에서 제정한 환경경영체계 최고 레벨에 해당하는 국제표준 ISO14001 인증을 획득하였습니다. 이후, 지속적인 환경 경영체계 고도화를 통해 2023년 6월 인증을 갱신하였습 니다.</a:t>
            </a:r>
            <a:endParaRPr sz="800">
              <a:latin typeface="Arial"/>
              <a:ea typeface="Arial"/>
              <a:cs typeface="Arial"/>
              <a:sym typeface="Arial"/>
            </a:endParaRPr>
          </a:p>
          <a:p>
            <a:pPr indent="0" lvl="0" marL="12700" marR="889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연간 온실가스 배출량 감축 목표 및 추진 계 획을 수립하여 모니터링하고 있  며 매년 사후 심사를 통 해 지속적  로 글로벌 수준의 환경경영체계를 유지하기 위해 노력하고 있습니다.</a:t>
            </a:r>
            <a:endParaRPr sz="800">
              <a:latin typeface="Arial"/>
              <a:ea typeface="Arial"/>
              <a:cs typeface="Arial"/>
              <a:sym typeface="Arial"/>
            </a:endParaRPr>
          </a:p>
        </p:txBody>
      </p:sp>
      <p:sp>
        <p:nvSpPr>
          <p:cNvPr id="1552" name="Google Shape;1552;p26"/>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26</a:t>
            </a:r>
            <a:endParaRPr sz="900">
              <a:latin typeface="Malgun Gothic"/>
              <a:ea typeface="Malgun Gothic"/>
              <a:cs typeface="Malgun Gothic"/>
              <a:sym typeface="Malgun Gothic"/>
            </a:endParaRPr>
          </a:p>
        </p:txBody>
      </p:sp>
      <p:pic>
        <p:nvPicPr>
          <p:cNvPr id="1553" name="Google Shape;1553;p26"/>
          <p:cNvPicPr preferRelativeResize="0"/>
          <p:nvPr/>
        </p:nvPicPr>
        <p:blipFill rotWithShape="1">
          <a:blip r:embed="rId32">
            <a:alphaModFix/>
          </a:blip>
          <a:srcRect b="0" l="0" r="0" t="0"/>
          <a:stretch/>
        </p:blipFill>
        <p:spPr>
          <a:xfrm>
            <a:off x="431999" y="6464984"/>
            <a:ext cx="231013" cy="231013"/>
          </a:xfrm>
          <a:prstGeom prst="rect">
            <a:avLst/>
          </a:prstGeom>
          <a:noFill/>
          <a:ln>
            <a:noFill/>
          </a:ln>
        </p:spPr>
      </p:pic>
      <p:pic>
        <p:nvPicPr>
          <p:cNvPr id="1554" name="Google Shape;1554;p26"/>
          <p:cNvPicPr preferRelativeResize="0"/>
          <p:nvPr/>
        </p:nvPicPr>
        <p:blipFill rotWithShape="1">
          <a:blip r:embed="rId33">
            <a:alphaModFix/>
          </a:blip>
          <a:srcRect b="0" l="0" r="0" t="0"/>
          <a:stretch/>
        </p:blipFill>
        <p:spPr>
          <a:xfrm>
            <a:off x="431999" y="6167054"/>
            <a:ext cx="231013" cy="231012"/>
          </a:xfrm>
          <a:prstGeom prst="rect">
            <a:avLst/>
          </a:prstGeom>
          <a:noFill/>
          <a:ln>
            <a:noFill/>
          </a:ln>
        </p:spPr>
      </p:pic>
      <p:pic>
        <p:nvPicPr>
          <p:cNvPr id="1555" name="Google Shape;1555;p26"/>
          <p:cNvPicPr preferRelativeResize="0"/>
          <p:nvPr/>
        </p:nvPicPr>
        <p:blipFill rotWithShape="1">
          <a:blip r:embed="rId34">
            <a:alphaModFix/>
          </a:blip>
          <a:srcRect b="0" l="0" r="0" t="0"/>
          <a:stretch/>
        </p:blipFill>
        <p:spPr>
          <a:xfrm>
            <a:off x="431999" y="5730434"/>
            <a:ext cx="231013" cy="231013"/>
          </a:xfrm>
          <a:prstGeom prst="rect">
            <a:avLst/>
          </a:prstGeom>
          <a:noFill/>
          <a:ln>
            <a:noFill/>
          </a:ln>
        </p:spPr>
      </p:pic>
      <p:pic>
        <p:nvPicPr>
          <p:cNvPr id="1556" name="Google Shape;1556;p26"/>
          <p:cNvPicPr preferRelativeResize="0"/>
          <p:nvPr/>
        </p:nvPicPr>
        <p:blipFill rotWithShape="1">
          <a:blip r:embed="rId35">
            <a:alphaModFix/>
          </a:blip>
          <a:srcRect b="0" l="0" r="0" t="0"/>
          <a:stretch/>
        </p:blipFill>
        <p:spPr>
          <a:xfrm>
            <a:off x="431999" y="5432504"/>
            <a:ext cx="231013" cy="231012"/>
          </a:xfrm>
          <a:prstGeom prst="rect">
            <a:avLst/>
          </a:prstGeom>
          <a:noFill/>
          <a:ln>
            <a:noFill/>
          </a:ln>
        </p:spPr>
      </p:pic>
      <p:sp>
        <p:nvSpPr>
          <p:cNvPr id="1557" name="Google Shape;1557;p2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1" name="Shape 1561"/>
        <p:cNvGrpSpPr/>
        <p:nvPr/>
      </p:nvGrpSpPr>
      <p:grpSpPr>
        <a:xfrm>
          <a:off x="0" y="0"/>
          <a:ext cx="0" cy="0"/>
          <a:chOff x="0" y="0"/>
          <a:chExt cx="0" cy="0"/>
        </a:xfrm>
      </p:grpSpPr>
      <p:sp>
        <p:nvSpPr>
          <p:cNvPr id="1562" name="Google Shape;1562;p27"/>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내부 탄소배출량 관리</a:t>
            </a:r>
            <a:endParaRPr/>
          </a:p>
        </p:txBody>
      </p:sp>
      <p:graphicFrame>
        <p:nvGraphicFramePr>
          <p:cNvPr id="1563" name="Google Shape;1563;p2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8">
                            <a:extLst>
                              <a:ext uri="{A12FA001-AC4F-418D-AE19-62706E023703}">
                                <ahyp:hlinkClr val="tx"/>
                              </a:ext>
                            </a:extLst>
                          </a:hlinkClick>
                        </a:rPr>
                        <a:t>내부 탄소배출량 관리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1564" name="Google Shape;1564;p27"/>
          <p:cNvGrpSpPr/>
          <p:nvPr/>
        </p:nvGrpSpPr>
        <p:grpSpPr>
          <a:xfrm>
            <a:off x="2339987" y="1644434"/>
            <a:ext cx="2484120" cy="3810"/>
            <a:chOff x="2339987" y="1644434"/>
            <a:chExt cx="2484120" cy="3810"/>
          </a:xfrm>
        </p:grpSpPr>
        <p:sp>
          <p:nvSpPr>
            <p:cNvPr id="1565" name="Google Shape;1565;p27"/>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6" name="Google Shape;1566;p27"/>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567" name="Google Shape;1567;p27"/>
          <p:cNvPicPr preferRelativeResize="0"/>
          <p:nvPr/>
        </p:nvPicPr>
        <p:blipFill rotWithShape="1">
          <a:blip r:embed="rId14">
            <a:alphaModFix/>
          </a:blip>
          <a:srcRect b="0" l="0" r="0" t="0"/>
          <a:stretch/>
        </p:blipFill>
        <p:spPr>
          <a:xfrm>
            <a:off x="2887721" y="2913288"/>
            <a:ext cx="98424" cy="82549"/>
          </a:xfrm>
          <a:prstGeom prst="rect">
            <a:avLst/>
          </a:prstGeom>
          <a:noFill/>
          <a:ln>
            <a:noFill/>
          </a:ln>
        </p:spPr>
      </p:pic>
      <p:pic>
        <p:nvPicPr>
          <p:cNvPr id="1568" name="Google Shape;1568;p27"/>
          <p:cNvPicPr preferRelativeResize="0"/>
          <p:nvPr/>
        </p:nvPicPr>
        <p:blipFill rotWithShape="1">
          <a:blip r:embed="rId14">
            <a:alphaModFix/>
          </a:blip>
          <a:srcRect b="0" l="0" r="0" t="0"/>
          <a:stretch/>
        </p:blipFill>
        <p:spPr>
          <a:xfrm>
            <a:off x="3129521" y="3643792"/>
            <a:ext cx="98424" cy="82549"/>
          </a:xfrm>
          <a:prstGeom prst="rect">
            <a:avLst/>
          </a:prstGeom>
          <a:noFill/>
          <a:ln>
            <a:noFill/>
          </a:ln>
        </p:spPr>
      </p:pic>
      <p:pic>
        <p:nvPicPr>
          <p:cNvPr id="1569" name="Google Shape;1569;p27"/>
          <p:cNvPicPr preferRelativeResize="0"/>
          <p:nvPr/>
        </p:nvPicPr>
        <p:blipFill rotWithShape="1">
          <a:blip r:embed="rId14">
            <a:alphaModFix/>
          </a:blip>
          <a:srcRect b="0" l="0" r="0" t="0"/>
          <a:stretch/>
        </p:blipFill>
        <p:spPr>
          <a:xfrm>
            <a:off x="2540490" y="3826418"/>
            <a:ext cx="98424" cy="82549"/>
          </a:xfrm>
          <a:prstGeom prst="rect">
            <a:avLst/>
          </a:prstGeom>
          <a:noFill/>
          <a:ln>
            <a:noFill/>
          </a:ln>
        </p:spPr>
      </p:pic>
      <p:sp>
        <p:nvSpPr>
          <p:cNvPr id="1570" name="Google Shape;1570;p27"/>
          <p:cNvSpPr txBox="1"/>
          <p:nvPr/>
        </p:nvSpPr>
        <p:spPr>
          <a:xfrm>
            <a:off x="2327300" y="1413418"/>
            <a:ext cx="2510155" cy="2712085"/>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내부 탄소배출량 측정 고도화</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5080" rtl="0" algn="just">
              <a:lnSpc>
                <a:spcPct val="149800"/>
              </a:lnSpc>
              <a:spcBef>
                <a:spcPts val="5"/>
              </a:spcBef>
              <a:spcAft>
                <a:spcPts val="0"/>
              </a:spcAft>
              <a:buNone/>
            </a:pPr>
            <a:r>
              <a:rPr b="0" lang="en-US" sz="800">
                <a:solidFill>
                  <a:srgbClr val="58595B"/>
                </a:solidFill>
                <a:latin typeface="Arial"/>
                <a:ea typeface="Arial"/>
                <a:cs typeface="Arial"/>
                <a:sym typeface="Arial"/>
              </a:rPr>
              <a:t>ESG 공시요건이 고도화됨에 따라 기업의 내부 탄소배출 량 공개 및 검증 수준 요구가 강화되고 있습니다. 이 같은 환경에서 신한라이프는 탄소배출량 측정 범위를 주요 사 옥에서 전 사업장이 위치한 건물로 확대하였습니다. 또한 그룹 탄소배출량 측정과 관리를 위한 ‘그룹 ESG Data 플 랫폼’ 구축에 동참하여 측정 대상을 고도화 하였습니다. 더 불어, 정기적  로 각 대상 건물의 에너지 사용량을 측정하 여 데이터를 구축하고 플랫폼 기반의 배출량 관리를 강화 하였습니다. 이렇게 구축된 데이터와 시스템은 공식 인증 기관을 통해 검증 받는 등 신뢰도 제고를 위한 노력을 지속 하고 있습니다. 앞  로도 신한라이프는 축적된 데이터를 기반  로 내부 탄소배출량을 관리하고 감축 활동을 수행 하며, 탄소 중립 이행을 위해 계속 노력할 것입니다.</a:t>
            </a:r>
            <a:endParaRPr sz="800">
              <a:latin typeface="Arial"/>
              <a:ea typeface="Arial"/>
              <a:cs typeface="Arial"/>
              <a:sym typeface="Arial"/>
            </a:endParaRPr>
          </a:p>
        </p:txBody>
      </p:sp>
      <p:grpSp>
        <p:nvGrpSpPr>
          <p:cNvPr id="1571" name="Google Shape;1571;p27"/>
          <p:cNvGrpSpPr/>
          <p:nvPr/>
        </p:nvGrpSpPr>
        <p:grpSpPr>
          <a:xfrm>
            <a:off x="5075999" y="1644434"/>
            <a:ext cx="2484120" cy="3810"/>
            <a:chOff x="5075999" y="1644434"/>
            <a:chExt cx="2484120" cy="3810"/>
          </a:xfrm>
        </p:grpSpPr>
        <p:sp>
          <p:nvSpPr>
            <p:cNvPr id="1572" name="Google Shape;1572;p27"/>
            <p:cNvSpPr/>
            <p:nvPr/>
          </p:nvSpPr>
          <p:spPr>
            <a:xfrm>
              <a:off x="5085535"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3" name="Google Shape;1573;p27"/>
            <p:cNvSpPr/>
            <p:nvPr/>
          </p:nvSpPr>
          <p:spPr>
            <a:xfrm>
              <a:off x="5075999" y="1644434"/>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74" name="Google Shape;1574;p27"/>
          <p:cNvSpPr txBox="1"/>
          <p:nvPr/>
        </p:nvSpPr>
        <p:spPr>
          <a:xfrm>
            <a:off x="5063299" y="1413418"/>
            <a:ext cx="119253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재생에너지 구매 확대</a:t>
            </a:r>
            <a:endParaRPr sz="950">
              <a:latin typeface="Malgun Gothic"/>
              <a:ea typeface="Malgun Gothic"/>
              <a:cs typeface="Malgun Gothic"/>
              <a:sym typeface="Malgun Gothic"/>
            </a:endParaRPr>
          </a:p>
        </p:txBody>
      </p:sp>
      <p:pic>
        <p:nvPicPr>
          <p:cNvPr id="1575" name="Google Shape;1575;p27"/>
          <p:cNvPicPr preferRelativeResize="0"/>
          <p:nvPr/>
        </p:nvPicPr>
        <p:blipFill rotWithShape="1">
          <a:blip r:embed="rId14">
            <a:alphaModFix/>
          </a:blip>
          <a:srcRect b="0" l="0" r="0" t="0"/>
          <a:stretch/>
        </p:blipFill>
        <p:spPr>
          <a:xfrm>
            <a:off x="6597908" y="1817532"/>
            <a:ext cx="98424" cy="82549"/>
          </a:xfrm>
          <a:prstGeom prst="rect">
            <a:avLst/>
          </a:prstGeom>
          <a:noFill/>
          <a:ln>
            <a:noFill/>
          </a:ln>
        </p:spPr>
      </p:pic>
      <p:pic>
        <p:nvPicPr>
          <p:cNvPr id="1576" name="Google Shape;1576;p27"/>
          <p:cNvPicPr preferRelativeResize="0"/>
          <p:nvPr/>
        </p:nvPicPr>
        <p:blipFill rotWithShape="1">
          <a:blip r:embed="rId14">
            <a:alphaModFix/>
          </a:blip>
          <a:srcRect b="0" l="0" r="0" t="0"/>
          <a:stretch/>
        </p:blipFill>
        <p:spPr>
          <a:xfrm>
            <a:off x="5374204" y="2182784"/>
            <a:ext cx="98424" cy="82549"/>
          </a:xfrm>
          <a:prstGeom prst="rect">
            <a:avLst/>
          </a:prstGeom>
          <a:noFill/>
          <a:ln>
            <a:noFill/>
          </a:ln>
        </p:spPr>
      </p:pic>
      <p:pic>
        <p:nvPicPr>
          <p:cNvPr id="1577" name="Google Shape;1577;p27"/>
          <p:cNvPicPr preferRelativeResize="0"/>
          <p:nvPr/>
        </p:nvPicPr>
        <p:blipFill rotWithShape="1">
          <a:blip r:embed="rId14">
            <a:alphaModFix/>
          </a:blip>
          <a:srcRect b="0" l="0" r="0" t="0"/>
          <a:stretch/>
        </p:blipFill>
        <p:spPr>
          <a:xfrm>
            <a:off x="5376734" y="2365410"/>
            <a:ext cx="98424" cy="82549"/>
          </a:xfrm>
          <a:prstGeom prst="rect">
            <a:avLst/>
          </a:prstGeom>
          <a:noFill/>
          <a:ln>
            <a:noFill/>
          </a:ln>
        </p:spPr>
      </p:pic>
      <p:pic>
        <p:nvPicPr>
          <p:cNvPr id="1578" name="Google Shape;1578;p27"/>
          <p:cNvPicPr preferRelativeResize="0"/>
          <p:nvPr/>
        </p:nvPicPr>
        <p:blipFill rotWithShape="1">
          <a:blip r:embed="rId14">
            <a:alphaModFix/>
          </a:blip>
          <a:srcRect b="0" l="0" r="0" t="0"/>
          <a:stretch/>
        </p:blipFill>
        <p:spPr>
          <a:xfrm>
            <a:off x="6237933" y="2730662"/>
            <a:ext cx="98424" cy="82549"/>
          </a:xfrm>
          <a:prstGeom prst="rect">
            <a:avLst/>
          </a:prstGeom>
          <a:noFill/>
          <a:ln>
            <a:noFill/>
          </a:ln>
        </p:spPr>
      </p:pic>
      <p:pic>
        <p:nvPicPr>
          <p:cNvPr id="1579" name="Google Shape;1579;p27"/>
          <p:cNvPicPr preferRelativeResize="0"/>
          <p:nvPr/>
        </p:nvPicPr>
        <p:blipFill rotWithShape="1">
          <a:blip r:embed="rId14">
            <a:alphaModFix/>
          </a:blip>
          <a:srcRect b="0" l="0" r="0" t="0"/>
          <a:stretch/>
        </p:blipFill>
        <p:spPr>
          <a:xfrm>
            <a:off x="5373888" y="3095914"/>
            <a:ext cx="98424" cy="82549"/>
          </a:xfrm>
          <a:prstGeom prst="rect">
            <a:avLst/>
          </a:prstGeom>
          <a:noFill/>
          <a:ln>
            <a:noFill/>
          </a:ln>
        </p:spPr>
      </p:pic>
      <p:pic>
        <p:nvPicPr>
          <p:cNvPr id="1580" name="Google Shape;1580;p27"/>
          <p:cNvPicPr preferRelativeResize="0"/>
          <p:nvPr/>
        </p:nvPicPr>
        <p:blipFill rotWithShape="1">
          <a:blip r:embed="rId14">
            <a:alphaModFix/>
          </a:blip>
          <a:srcRect b="0" l="0" r="0" t="0"/>
          <a:stretch/>
        </p:blipFill>
        <p:spPr>
          <a:xfrm>
            <a:off x="6066221" y="4191670"/>
            <a:ext cx="98424" cy="82549"/>
          </a:xfrm>
          <a:prstGeom prst="rect">
            <a:avLst/>
          </a:prstGeom>
          <a:noFill/>
          <a:ln>
            <a:noFill/>
          </a:ln>
        </p:spPr>
      </p:pic>
      <p:pic>
        <p:nvPicPr>
          <p:cNvPr id="1581" name="Google Shape;1581;p27"/>
          <p:cNvPicPr preferRelativeResize="0"/>
          <p:nvPr/>
        </p:nvPicPr>
        <p:blipFill rotWithShape="1">
          <a:blip r:embed="rId14">
            <a:alphaModFix/>
          </a:blip>
          <a:srcRect b="0" l="0" r="0" t="0"/>
          <a:stretch/>
        </p:blipFill>
        <p:spPr>
          <a:xfrm>
            <a:off x="5075999" y="4556922"/>
            <a:ext cx="98424" cy="82549"/>
          </a:xfrm>
          <a:prstGeom prst="rect">
            <a:avLst/>
          </a:prstGeom>
          <a:noFill/>
          <a:ln>
            <a:noFill/>
          </a:ln>
        </p:spPr>
      </p:pic>
      <p:sp>
        <p:nvSpPr>
          <p:cNvPr id="1582" name="Google Shape;1582;p27"/>
          <p:cNvSpPr txBox="1"/>
          <p:nvPr/>
        </p:nvSpPr>
        <p:spPr>
          <a:xfrm>
            <a:off x="5063299" y="1725838"/>
            <a:ext cx="2514600" cy="2947670"/>
          </a:xfrm>
          <a:prstGeom prst="rect">
            <a:avLst/>
          </a:prstGeom>
          <a:noFill/>
          <a:ln>
            <a:noFill/>
          </a:ln>
        </p:spPr>
        <p:txBody>
          <a:bodyPr anchorCtr="0" anchor="t" bIns="0" lIns="0" spcFirstLastPara="1" rIns="0" wrap="square" tIns="11425">
            <a:spAutoFit/>
          </a:bodyPr>
          <a:lstStyle/>
          <a:p>
            <a:pPr indent="0" lvl="0" marL="12700" marR="9525" rtl="0" algn="just">
              <a:lnSpc>
                <a:spcPct val="149800"/>
              </a:lnSpc>
              <a:spcBef>
                <a:spcPts val="0"/>
              </a:spcBef>
              <a:spcAft>
                <a:spcPts val="0"/>
              </a:spcAft>
              <a:buNone/>
            </a:pPr>
            <a:r>
              <a:rPr b="0" lang="en-US" sz="800">
                <a:solidFill>
                  <a:srgbClr val="58595B"/>
                </a:solidFill>
                <a:latin typeface="Arial"/>
                <a:ea typeface="Arial"/>
                <a:cs typeface="Arial"/>
                <a:sym typeface="Arial"/>
              </a:rPr>
              <a:t>내부 탄소배출량 감축 방안의 일환  로 디지털과 친환경 을 접목하는 전략인 ‘디지털 RE100*’이 그룹 차원에서 실 행되었  며, 신한라이프는 이에 적극 동참하고 있습니다. 일반적  로 디지털 역량이 강화될수록 그에 수반되는 에 너지 사용이 증가하나, 디지털 강화와 함께 친환경 목표를 달성한다는 역발상을 바탕  로 에너지 수요가 높은 그룹 데이터센터 전력을 100% 재생에너지로 전환하는 사업을 우선적  로 추진하였습니다.</a:t>
            </a:r>
            <a:endParaRPr sz="800">
              <a:latin typeface="Arial"/>
              <a:ea typeface="Arial"/>
              <a:cs typeface="Arial"/>
              <a:sym typeface="Arial"/>
            </a:endParaRPr>
          </a:p>
          <a:p>
            <a:pPr indent="0" lvl="0" marL="0" rtl="0" algn="l">
              <a:lnSpc>
                <a:spcPct val="100000"/>
              </a:lnSpc>
              <a:spcBef>
                <a:spcPts val="35"/>
              </a:spcBef>
              <a:spcAft>
                <a:spcPts val="0"/>
              </a:spcAft>
              <a:buNone/>
            </a:pPr>
            <a:r>
              <a:t/>
            </a:r>
            <a:endParaRPr sz="7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한국동서발전과 협약을 맺어 REC(Renewable Energy Certificate)를 구매하고, 한국전력 녹색프리미엄 입찰에 적극 참여하였습니다. 그 결과 연간 14,991Mwh 에 달하는 전력량을 대체하여 내부 탄소배출량 6,887톤 을 상쇄하였습니다. 앞  로도 신한라이프는 친환경 디지 털 가치를 창출하기 위해 재생에너지 조달 방안을 지속적</a:t>
            </a:r>
            <a:endParaRPr sz="800">
              <a:latin typeface="Arial"/>
              <a:ea typeface="Arial"/>
              <a:cs typeface="Arial"/>
              <a:sym typeface="Arial"/>
            </a:endParaRPr>
          </a:p>
          <a:p>
            <a:pPr indent="0" lvl="0" marL="111760" rtl="0" algn="just">
              <a:lnSpc>
                <a:spcPct val="100000"/>
              </a:lnSpc>
              <a:spcBef>
                <a:spcPts val="475"/>
              </a:spcBef>
              <a:spcAft>
                <a:spcPts val="0"/>
              </a:spcAft>
              <a:buNone/>
            </a:pPr>
            <a:r>
              <a:rPr b="0" lang="en-US" sz="800">
                <a:solidFill>
                  <a:srgbClr val="58595B"/>
                </a:solidFill>
                <a:latin typeface="Arial"/>
                <a:ea typeface="Arial"/>
                <a:cs typeface="Arial"/>
                <a:sym typeface="Arial"/>
              </a:rPr>
              <a:t>로 다각화할 예정입니다.</a:t>
            </a:r>
            <a:endParaRPr sz="800">
              <a:latin typeface="Arial"/>
              <a:ea typeface="Arial"/>
              <a:cs typeface="Arial"/>
              <a:sym typeface="Arial"/>
            </a:endParaRPr>
          </a:p>
        </p:txBody>
      </p:sp>
      <p:sp>
        <p:nvSpPr>
          <p:cNvPr id="1583" name="Google Shape;1583;p27"/>
          <p:cNvSpPr txBox="1"/>
          <p:nvPr/>
        </p:nvSpPr>
        <p:spPr>
          <a:xfrm>
            <a:off x="5063299" y="4810795"/>
            <a:ext cx="2106930" cy="279400"/>
          </a:xfrm>
          <a:prstGeom prst="rect">
            <a:avLst/>
          </a:prstGeom>
          <a:noFill/>
          <a:ln>
            <a:noFill/>
          </a:ln>
        </p:spPr>
        <p:txBody>
          <a:bodyPr anchorCtr="0" anchor="t" bIns="0" lIns="0" spcFirstLastPara="1" rIns="0" wrap="square" tIns="12050">
            <a:spAutoFit/>
          </a:bodyPr>
          <a:lstStyle/>
          <a:p>
            <a:pPr indent="-69850" lvl="0" marL="81915" marR="5080" rtl="0" algn="l">
              <a:lnSpc>
                <a:spcPct val="128200"/>
              </a:lnSpc>
              <a:spcBef>
                <a:spcPts val="0"/>
              </a:spcBef>
              <a:spcAft>
                <a:spcPts val="0"/>
              </a:spcAft>
              <a:buNone/>
            </a:pPr>
            <a:r>
              <a:rPr b="0" lang="en-US" sz="650">
                <a:solidFill>
                  <a:srgbClr val="58595B"/>
                </a:solidFill>
                <a:latin typeface="Arial"/>
                <a:ea typeface="Arial"/>
                <a:cs typeface="Arial"/>
                <a:sym typeface="Arial"/>
              </a:rPr>
              <a:t>* RE100(Renewable Energy100) : 전력사용량을 100% 재생에너지</a:t>
            </a:r>
            <a:r>
              <a:rPr b="0" lang="en-US" sz="650">
                <a:solidFill>
                  <a:srgbClr val="58595B"/>
                </a:solidFill>
                <a:latin typeface="Noto Sans KR"/>
                <a:ea typeface="Noto Sans KR"/>
                <a:cs typeface="Noto Sans KR"/>
                <a:sym typeface="Noto Sans KR"/>
              </a:rPr>
              <a:t>化</a:t>
            </a:r>
            <a:endParaRPr sz="650">
              <a:latin typeface="Noto Sans KR"/>
              <a:ea typeface="Noto Sans KR"/>
              <a:cs typeface="Noto Sans KR"/>
              <a:sym typeface="Noto Sans KR"/>
            </a:endParaRPr>
          </a:p>
        </p:txBody>
      </p:sp>
      <p:sp>
        <p:nvSpPr>
          <p:cNvPr id="1584" name="Google Shape;1584;p27"/>
          <p:cNvSpPr txBox="1"/>
          <p:nvPr/>
        </p:nvSpPr>
        <p:spPr>
          <a:xfrm>
            <a:off x="2301900" y="5330648"/>
            <a:ext cx="1663064" cy="137858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디지털 RE100 이행 성과</a:t>
            </a:r>
            <a:endParaRPr sz="75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500">
              <a:latin typeface="Malgun Gothic"/>
              <a:ea typeface="Malgun Gothic"/>
              <a:cs typeface="Malgun Gothic"/>
              <a:sym typeface="Malgun Gothic"/>
            </a:endParaRPr>
          </a:p>
          <a:p>
            <a:pPr indent="0" lvl="0" marL="38100" rtl="0" algn="l">
              <a:lnSpc>
                <a:spcPct val="100000"/>
              </a:lnSpc>
              <a:spcBef>
                <a:spcPts val="0"/>
              </a:spcBef>
              <a:spcAft>
                <a:spcPts val="0"/>
              </a:spcAft>
              <a:buNone/>
            </a:pPr>
            <a:r>
              <a:rPr b="0" lang="en-US" sz="700">
                <a:solidFill>
                  <a:srgbClr val="35BDA4"/>
                </a:solidFill>
                <a:latin typeface="Arial"/>
                <a:ea typeface="Arial"/>
                <a:cs typeface="Arial"/>
                <a:sym typeface="Arial"/>
              </a:rPr>
              <a:t>대체 전력량</a:t>
            </a:r>
            <a:endParaRPr sz="700">
              <a:latin typeface="Arial"/>
              <a:ea typeface="Arial"/>
              <a:cs typeface="Arial"/>
              <a:sym typeface="Arial"/>
            </a:endParaRPr>
          </a:p>
          <a:p>
            <a:pPr indent="0" lvl="0" marL="38100" rtl="0" algn="l">
              <a:lnSpc>
                <a:spcPct val="100000"/>
              </a:lnSpc>
              <a:spcBef>
                <a:spcPts val="50"/>
              </a:spcBef>
              <a:spcAft>
                <a:spcPts val="0"/>
              </a:spcAft>
              <a:buNone/>
            </a:pPr>
            <a:r>
              <a:rPr b="1" lang="en-US" sz="2600">
                <a:solidFill>
                  <a:srgbClr val="35BDA4"/>
                </a:solidFill>
                <a:latin typeface="Malgun Gothic"/>
                <a:ea typeface="Malgun Gothic"/>
                <a:cs typeface="Malgun Gothic"/>
                <a:sym typeface="Malgun Gothic"/>
              </a:rPr>
              <a:t>14,991</a:t>
            </a:r>
            <a:r>
              <a:rPr b="1" baseline="30000" lang="en-US" sz="2100">
                <a:solidFill>
                  <a:srgbClr val="35BDA4"/>
                </a:solidFill>
                <a:latin typeface="Malgun Gothic"/>
                <a:ea typeface="Malgun Gothic"/>
                <a:cs typeface="Malgun Gothic"/>
                <a:sym typeface="Malgun Gothic"/>
              </a:rPr>
              <a:t>Mwh</a:t>
            </a:r>
            <a:endParaRPr baseline="30000" sz="2100">
              <a:latin typeface="Malgun Gothic"/>
              <a:ea typeface="Malgun Gothic"/>
              <a:cs typeface="Malgun Gothic"/>
              <a:sym typeface="Malgun Gothic"/>
            </a:endParaRPr>
          </a:p>
          <a:p>
            <a:pPr indent="0" lvl="0" marL="38100" rtl="0" algn="l">
              <a:lnSpc>
                <a:spcPct val="100000"/>
              </a:lnSpc>
              <a:spcBef>
                <a:spcPts val="825"/>
              </a:spcBef>
              <a:spcAft>
                <a:spcPts val="0"/>
              </a:spcAft>
              <a:buNone/>
            </a:pPr>
            <a:r>
              <a:rPr b="0" lang="en-US" sz="700">
                <a:solidFill>
                  <a:srgbClr val="35BDA4"/>
                </a:solidFill>
                <a:latin typeface="Arial"/>
                <a:ea typeface="Arial"/>
                <a:cs typeface="Arial"/>
                <a:sym typeface="Arial"/>
              </a:rPr>
              <a:t>탄소배출 상쇄량</a:t>
            </a:r>
            <a:endParaRPr sz="700">
              <a:latin typeface="Arial"/>
              <a:ea typeface="Arial"/>
              <a:cs typeface="Arial"/>
              <a:sym typeface="Arial"/>
            </a:endParaRPr>
          </a:p>
          <a:p>
            <a:pPr indent="0" lvl="0" marL="38100" rtl="0" algn="l">
              <a:lnSpc>
                <a:spcPct val="100000"/>
              </a:lnSpc>
              <a:spcBef>
                <a:spcPts val="50"/>
              </a:spcBef>
              <a:spcAft>
                <a:spcPts val="0"/>
              </a:spcAft>
              <a:buNone/>
            </a:pPr>
            <a:r>
              <a:rPr b="1" lang="en-US" sz="2600">
                <a:solidFill>
                  <a:srgbClr val="35BDA4"/>
                </a:solidFill>
                <a:latin typeface="Malgun Gothic"/>
                <a:ea typeface="Malgun Gothic"/>
                <a:cs typeface="Malgun Gothic"/>
                <a:sym typeface="Malgun Gothic"/>
              </a:rPr>
              <a:t>6,887</a:t>
            </a:r>
            <a:r>
              <a:rPr b="1" baseline="30000" lang="en-US" sz="2100">
                <a:solidFill>
                  <a:srgbClr val="35BDA4"/>
                </a:solidFill>
                <a:latin typeface="Malgun Gothic"/>
                <a:ea typeface="Malgun Gothic"/>
                <a:cs typeface="Malgun Gothic"/>
                <a:sym typeface="Malgun Gothic"/>
              </a:rPr>
              <a:t>톤</a:t>
            </a:r>
            <a:endParaRPr baseline="30000" sz="2100">
              <a:latin typeface="Malgun Gothic"/>
              <a:ea typeface="Malgun Gothic"/>
              <a:cs typeface="Malgun Gothic"/>
              <a:sym typeface="Malgun Gothic"/>
            </a:endParaRPr>
          </a:p>
        </p:txBody>
      </p:sp>
      <p:grpSp>
        <p:nvGrpSpPr>
          <p:cNvPr id="1585" name="Google Shape;1585;p27"/>
          <p:cNvGrpSpPr/>
          <p:nvPr/>
        </p:nvGrpSpPr>
        <p:grpSpPr>
          <a:xfrm>
            <a:off x="2343953" y="4632753"/>
            <a:ext cx="570230" cy="599456"/>
            <a:chOff x="2343953" y="4632753"/>
            <a:chExt cx="570230" cy="599456"/>
          </a:xfrm>
        </p:grpSpPr>
        <p:sp>
          <p:nvSpPr>
            <p:cNvPr id="1586" name="Google Shape;1586;p27"/>
            <p:cNvSpPr/>
            <p:nvPr/>
          </p:nvSpPr>
          <p:spPr>
            <a:xfrm>
              <a:off x="2343953" y="4632753"/>
              <a:ext cx="570230" cy="531495"/>
            </a:xfrm>
            <a:custGeom>
              <a:rect b="b" l="l" r="r" t="t"/>
              <a:pathLst>
                <a:path extrusionOk="0" h="531495" w="570230">
                  <a:moveTo>
                    <a:pt x="434403" y="39738"/>
                  </a:moveTo>
                  <a:lnTo>
                    <a:pt x="401270" y="22877"/>
                  </a:lnTo>
                  <a:lnTo>
                    <a:pt x="365810" y="10401"/>
                  </a:lnTo>
                  <a:lnTo>
                    <a:pt x="328379" y="2658"/>
                  </a:lnTo>
                  <a:lnTo>
                    <a:pt x="289331" y="0"/>
                  </a:lnTo>
                  <a:lnTo>
                    <a:pt x="250277" y="2658"/>
                  </a:lnTo>
                  <a:lnTo>
                    <a:pt x="212845" y="10401"/>
                  </a:lnTo>
                  <a:lnTo>
                    <a:pt x="177385" y="22877"/>
                  </a:lnTo>
                  <a:lnTo>
                    <a:pt x="144246" y="39738"/>
                  </a:lnTo>
                </a:path>
                <a:path extrusionOk="0" h="531495" w="570230">
                  <a:moveTo>
                    <a:pt x="225564" y="64579"/>
                  </a:moveTo>
                  <a:lnTo>
                    <a:pt x="233502" y="94195"/>
                  </a:lnTo>
                </a:path>
                <a:path extrusionOk="0" h="531495" w="570230">
                  <a:moveTo>
                    <a:pt x="124332" y="124523"/>
                  </a:moveTo>
                  <a:lnTo>
                    <a:pt x="146011" y="146202"/>
                  </a:lnTo>
                </a:path>
                <a:path extrusionOk="0" h="531495" w="570230">
                  <a:moveTo>
                    <a:pt x="445744" y="120992"/>
                  </a:moveTo>
                  <a:lnTo>
                    <a:pt x="424052" y="142671"/>
                  </a:lnTo>
                </a:path>
                <a:path extrusionOk="0" h="531495" w="570230">
                  <a:moveTo>
                    <a:pt x="343217" y="63284"/>
                  </a:moveTo>
                  <a:lnTo>
                    <a:pt x="335279" y="92900"/>
                  </a:lnTo>
                </a:path>
                <a:path extrusionOk="0" h="531495" w="570230">
                  <a:moveTo>
                    <a:pt x="66636" y="227050"/>
                  </a:moveTo>
                  <a:lnTo>
                    <a:pt x="96253" y="234988"/>
                  </a:lnTo>
                </a:path>
                <a:path extrusionOk="0" h="531495" w="570230">
                  <a:moveTo>
                    <a:pt x="67932" y="344690"/>
                  </a:moveTo>
                  <a:lnTo>
                    <a:pt x="97548" y="336753"/>
                  </a:lnTo>
                </a:path>
                <a:path extrusionOk="0" h="531495" w="570230">
                  <a:moveTo>
                    <a:pt x="127863" y="445922"/>
                  </a:moveTo>
                  <a:lnTo>
                    <a:pt x="149555" y="424243"/>
                  </a:lnTo>
                </a:path>
                <a:path extrusionOk="0" h="531495" w="570230">
                  <a:moveTo>
                    <a:pt x="0" y="286715"/>
                  </a:moveTo>
                  <a:lnTo>
                    <a:pt x="5175" y="337809"/>
                  </a:lnTo>
                  <a:lnTo>
                    <a:pt x="18931" y="385804"/>
                  </a:lnTo>
                  <a:lnTo>
                    <a:pt x="40459" y="429907"/>
                  </a:lnTo>
                  <a:lnTo>
                    <a:pt x="68947" y="469328"/>
                  </a:lnTo>
                  <a:lnTo>
                    <a:pt x="103589" y="503277"/>
                  </a:lnTo>
                  <a:lnTo>
                    <a:pt x="143573" y="530961"/>
                  </a:lnTo>
                </a:path>
                <a:path extrusionOk="0" h="531495" w="570230">
                  <a:moveTo>
                    <a:pt x="449275" y="442379"/>
                  </a:moveTo>
                  <a:lnTo>
                    <a:pt x="427596" y="420700"/>
                  </a:lnTo>
                </a:path>
                <a:path extrusionOk="0" h="531495" w="570230">
                  <a:moveTo>
                    <a:pt x="506971" y="339864"/>
                  </a:moveTo>
                  <a:lnTo>
                    <a:pt x="477354" y="331927"/>
                  </a:lnTo>
                </a:path>
                <a:path extrusionOk="0" h="531495" w="570230">
                  <a:moveTo>
                    <a:pt x="569658" y="286715"/>
                  </a:moveTo>
                  <a:lnTo>
                    <a:pt x="564477" y="337809"/>
                  </a:lnTo>
                  <a:lnTo>
                    <a:pt x="550718" y="385804"/>
                  </a:lnTo>
                  <a:lnTo>
                    <a:pt x="529189" y="429907"/>
                  </a:lnTo>
                  <a:lnTo>
                    <a:pt x="500702" y="469328"/>
                  </a:lnTo>
                  <a:lnTo>
                    <a:pt x="466064" y="503277"/>
                  </a:lnTo>
                  <a:lnTo>
                    <a:pt x="426084" y="530961"/>
                  </a:lnTo>
                </a:path>
                <a:path extrusionOk="0" h="531495" w="570230">
                  <a:moveTo>
                    <a:pt x="505675" y="222224"/>
                  </a:moveTo>
                  <a:lnTo>
                    <a:pt x="476059" y="230149"/>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7" name="Google Shape;1587;p27"/>
            <p:cNvSpPr/>
            <p:nvPr/>
          </p:nvSpPr>
          <p:spPr>
            <a:xfrm>
              <a:off x="2486941" y="4765682"/>
              <a:ext cx="293370" cy="335280"/>
            </a:xfrm>
            <a:custGeom>
              <a:rect b="b" l="l" r="r" t="t"/>
              <a:pathLst>
                <a:path extrusionOk="0" h="335279" w="293369">
                  <a:moveTo>
                    <a:pt x="153352" y="0"/>
                  </a:moveTo>
                  <a:lnTo>
                    <a:pt x="105138" y="5770"/>
                  </a:lnTo>
                  <a:lnTo>
                    <a:pt x="63074" y="26014"/>
                  </a:lnTo>
                  <a:lnTo>
                    <a:pt x="29781" y="58090"/>
                  </a:lnTo>
                  <a:lnTo>
                    <a:pt x="7882" y="99359"/>
                  </a:lnTo>
                  <a:lnTo>
                    <a:pt x="0" y="147180"/>
                  </a:lnTo>
                  <a:lnTo>
                    <a:pt x="2961" y="176757"/>
                  </a:lnTo>
                  <a:lnTo>
                    <a:pt x="11452" y="204295"/>
                  </a:lnTo>
                  <a:lnTo>
                    <a:pt x="24881" y="229219"/>
                  </a:lnTo>
                  <a:lnTo>
                    <a:pt x="54414" y="265206"/>
                  </a:lnTo>
                  <a:lnTo>
                    <a:pt x="63225" y="281224"/>
                  </a:lnTo>
                  <a:lnTo>
                    <a:pt x="68757" y="298606"/>
                  </a:lnTo>
                  <a:lnTo>
                    <a:pt x="70675" y="316953"/>
                  </a:lnTo>
                  <a:lnTo>
                    <a:pt x="70675" y="335178"/>
                  </a:lnTo>
                  <a:lnTo>
                    <a:pt x="222123" y="335178"/>
                  </a:lnTo>
                  <a:lnTo>
                    <a:pt x="222123" y="316903"/>
                  </a:lnTo>
                  <a:lnTo>
                    <a:pt x="223868" y="298957"/>
                  </a:lnTo>
                  <a:lnTo>
                    <a:pt x="229001" y="281854"/>
                  </a:lnTo>
                  <a:lnTo>
                    <a:pt x="237365" y="266118"/>
                  </a:lnTo>
                  <a:lnTo>
                    <a:pt x="267093" y="230429"/>
                  </a:lnTo>
                  <a:lnTo>
                    <a:pt x="280931" y="205270"/>
                  </a:lnTo>
                  <a:lnTo>
                    <a:pt x="289705" y="177395"/>
                  </a:lnTo>
                  <a:lnTo>
                    <a:pt x="292798" y="147408"/>
                  </a:lnTo>
                  <a:lnTo>
                    <a:pt x="285752" y="102548"/>
                  </a:lnTo>
                  <a:lnTo>
                    <a:pt x="266001" y="62946"/>
                  </a:lnTo>
                  <a:lnTo>
                    <a:pt x="235827" y="31034"/>
                  </a:lnTo>
                  <a:lnTo>
                    <a:pt x="197516" y="9241"/>
                  </a:lnTo>
                  <a:lnTo>
                    <a:pt x="15335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8" name="Google Shape;1588;p27"/>
            <p:cNvSpPr/>
            <p:nvPr/>
          </p:nvSpPr>
          <p:spPr>
            <a:xfrm>
              <a:off x="2486941" y="4765682"/>
              <a:ext cx="293370" cy="335280"/>
            </a:xfrm>
            <a:custGeom>
              <a:rect b="b" l="l" r="r" t="t"/>
              <a:pathLst>
                <a:path extrusionOk="0" h="335279" w="293369">
                  <a:moveTo>
                    <a:pt x="222123" y="335178"/>
                  </a:moveTo>
                  <a:lnTo>
                    <a:pt x="222123" y="316903"/>
                  </a:lnTo>
                  <a:lnTo>
                    <a:pt x="223868" y="298957"/>
                  </a:lnTo>
                  <a:lnTo>
                    <a:pt x="229001" y="281854"/>
                  </a:lnTo>
                  <a:lnTo>
                    <a:pt x="237365" y="266118"/>
                  </a:lnTo>
                  <a:lnTo>
                    <a:pt x="248805" y="252272"/>
                  </a:lnTo>
                  <a:lnTo>
                    <a:pt x="267093" y="230429"/>
                  </a:lnTo>
                  <a:lnTo>
                    <a:pt x="280931" y="205270"/>
                  </a:lnTo>
                  <a:lnTo>
                    <a:pt x="289705" y="177395"/>
                  </a:lnTo>
                  <a:lnTo>
                    <a:pt x="292798" y="147408"/>
                  </a:lnTo>
                  <a:lnTo>
                    <a:pt x="285752" y="102548"/>
                  </a:lnTo>
                  <a:lnTo>
                    <a:pt x="266001" y="62946"/>
                  </a:lnTo>
                  <a:lnTo>
                    <a:pt x="235827" y="31034"/>
                  </a:lnTo>
                  <a:lnTo>
                    <a:pt x="197516" y="9241"/>
                  </a:lnTo>
                  <a:lnTo>
                    <a:pt x="153352" y="0"/>
                  </a:lnTo>
                  <a:lnTo>
                    <a:pt x="105138" y="5770"/>
                  </a:lnTo>
                  <a:lnTo>
                    <a:pt x="63074" y="26014"/>
                  </a:lnTo>
                  <a:lnTo>
                    <a:pt x="29781" y="58090"/>
                  </a:lnTo>
                  <a:lnTo>
                    <a:pt x="7882" y="99359"/>
                  </a:lnTo>
                  <a:lnTo>
                    <a:pt x="0" y="147180"/>
                  </a:lnTo>
                  <a:lnTo>
                    <a:pt x="2961" y="176757"/>
                  </a:lnTo>
                  <a:lnTo>
                    <a:pt x="11452" y="204295"/>
                  </a:lnTo>
                  <a:lnTo>
                    <a:pt x="24881" y="229219"/>
                  </a:lnTo>
                  <a:lnTo>
                    <a:pt x="42659" y="250952"/>
                  </a:lnTo>
                  <a:lnTo>
                    <a:pt x="54414" y="265206"/>
                  </a:lnTo>
                  <a:lnTo>
                    <a:pt x="63225" y="281224"/>
                  </a:lnTo>
                  <a:lnTo>
                    <a:pt x="68757" y="298606"/>
                  </a:lnTo>
                  <a:lnTo>
                    <a:pt x="70675" y="316953"/>
                  </a:lnTo>
                  <a:lnTo>
                    <a:pt x="70675" y="33517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89" name="Google Shape;1589;p27"/>
            <p:cNvPicPr preferRelativeResize="0"/>
            <p:nvPr/>
          </p:nvPicPr>
          <p:blipFill rotWithShape="1">
            <a:blip r:embed="rId15">
              <a:alphaModFix/>
            </a:blip>
            <a:srcRect b="0" l="0" r="0" t="0"/>
            <a:stretch/>
          </p:blipFill>
          <p:spPr>
            <a:xfrm>
              <a:off x="2524618" y="4805210"/>
              <a:ext cx="191352" cy="257644"/>
            </a:xfrm>
            <a:prstGeom prst="rect">
              <a:avLst/>
            </a:prstGeom>
            <a:noFill/>
            <a:ln>
              <a:noFill/>
            </a:ln>
          </p:spPr>
        </p:pic>
        <p:sp>
          <p:nvSpPr>
            <p:cNvPr id="1590" name="Google Shape;1590;p27"/>
            <p:cNvSpPr/>
            <p:nvPr/>
          </p:nvSpPr>
          <p:spPr>
            <a:xfrm>
              <a:off x="2548037" y="5130609"/>
              <a:ext cx="172720" cy="101600"/>
            </a:xfrm>
            <a:custGeom>
              <a:rect b="b" l="l" r="r" t="t"/>
              <a:pathLst>
                <a:path extrusionOk="0" h="101600" w="172719">
                  <a:moveTo>
                    <a:pt x="141744" y="81064"/>
                  </a:moveTo>
                  <a:lnTo>
                    <a:pt x="121488" y="81064"/>
                  </a:lnTo>
                  <a:lnTo>
                    <a:pt x="101244" y="101333"/>
                  </a:lnTo>
                  <a:lnTo>
                    <a:pt x="70866" y="101333"/>
                  </a:lnTo>
                  <a:lnTo>
                    <a:pt x="50622" y="81064"/>
                  </a:lnTo>
                  <a:lnTo>
                    <a:pt x="30378" y="81064"/>
                  </a:lnTo>
                </a:path>
                <a:path extrusionOk="0" h="101600" w="172719">
                  <a:moveTo>
                    <a:pt x="0" y="0"/>
                  </a:moveTo>
                  <a:lnTo>
                    <a:pt x="172110" y="0"/>
                  </a:lnTo>
                </a:path>
                <a:path extrusionOk="0" h="101600" w="172719">
                  <a:moveTo>
                    <a:pt x="0" y="40538"/>
                  </a:moveTo>
                  <a:lnTo>
                    <a:pt x="172110" y="4053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91" name="Google Shape;1591;p2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27</a:t>
            </a:r>
            <a:endParaRPr sz="900">
              <a:latin typeface="Malgun Gothic"/>
              <a:ea typeface="Malgun Gothic"/>
              <a:cs typeface="Malgun Gothic"/>
              <a:sym typeface="Malgun Gothic"/>
            </a:endParaRPr>
          </a:p>
        </p:txBody>
      </p:sp>
      <p:pic>
        <p:nvPicPr>
          <p:cNvPr id="1592" name="Google Shape;1592;p27"/>
          <p:cNvPicPr preferRelativeResize="0"/>
          <p:nvPr/>
        </p:nvPicPr>
        <p:blipFill rotWithShape="1">
          <a:blip r:embed="rId16">
            <a:alphaModFix/>
          </a:blip>
          <a:srcRect b="0" l="0" r="0" t="0"/>
          <a:stretch/>
        </p:blipFill>
        <p:spPr>
          <a:xfrm>
            <a:off x="431999" y="6464984"/>
            <a:ext cx="231013" cy="231013"/>
          </a:xfrm>
          <a:prstGeom prst="rect">
            <a:avLst/>
          </a:prstGeom>
          <a:noFill/>
          <a:ln>
            <a:noFill/>
          </a:ln>
        </p:spPr>
      </p:pic>
      <p:pic>
        <p:nvPicPr>
          <p:cNvPr id="1593" name="Google Shape;1593;p27"/>
          <p:cNvPicPr preferRelativeResize="0"/>
          <p:nvPr/>
        </p:nvPicPr>
        <p:blipFill rotWithShape="1">
          <a:blip r:embed="rId17">
            <a:alphaModFix/>
          </a:blip>
          <a:srcRect b="0" l="0" r="0" t="0"/>
          <a:stretch/>
        </p:blipFill>
        <p:spPr>
          <a:xfrm>
            <a:off x="431999" y="6167054"/>
            <a:ext cx="231013" cy="231012"/>
          </a:xfrm>
          <a:prstGeom prst="rect">
            <a:avLst/>
          </a:prstGeom>
          <a:noFill/>
          <a:ln>
            <a:noFill/>
          </a:ln>
        </p:spPr>
      </p:pic>
      <p:pic>
        <p:nvPicPr>
          <p:cNvPr id="1594" name="Google Shape;1594;p27"/>
          <p:cNvPicPr preferRelativeResize="0"/>
          <p:nvPr/>
        </p:nvPicPr>
        <p:blipFill rotWithShape="1">
          <a:blip r:embed="rId18">
            <a:alphaModFix/>
          </a:blip>
          <a:srcRect b="0" l="0" r="0" t="0"/>
          <a:stretch/>
        </p:blipFill>
        <p:spPr>
          <a:xfrm>
            <a:off x="431999" y="5730434"/>
            <a:ext cx="231013" cy="231013"/>
          </a:xfrm>
          <a:prstGeom prst="rect">
            <a:avLst/>
          </a:prstGeom>
          <a:noFill/>
          <a:ln>
            <a:noFill/>
          </a:ln>
        </p:spPr>
      </p:pic>
      <p:pic>
        <p:nvPicPr>
          <p:cNvPr id="1595" name="Google Shape;1595;p27"/>
          <p:cNvPicPr preferRelativeResize="0"/>
          <p:nvPr/>
        </p:nvPicPr>
        <p:blipFill rotWithShape="1">
          <a:blip r:embed="rId19">
            <a:alphaModFix/>
          </a:blip>
          <a:srcRect b="0" l="0" r="0" t="0"/>
          <a:stretch/>
        </p:blipFill>
        <p:spPr>
          <a:xfrm>
            <a:off x="431999" y="5432504"/>
            <a:ext cx="231013" cy="231012"/>
          </a:xfrm>
          <a:prstGeom prst="rect">
            <a:avLst/>
          </a:prstGeom>
          <a:noFill/>
          <a:ln>
            <a:noFill/>
          </a:ln>
        </p:spPr>
      </p:pic>
      <p:sp>
        <p:nvSpPr>
          <p:cNvPr id="1596" name="Google Shape;1596;p2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0" name="Shape 1600"/>
        <p:cNvGrpSpPr/>
        <p:nvPr/>
      </p:nvGrpSpPr>
      <p:grpSpPr>
        <a:xfrm>
          <a:off x="0" y="0"/>
          <a:ext cx="0" cy="0"/>
          <a:chOff x="0" y="0"/>
          <a:chExt cx="0" cy="0"/>
        </a:xfrm>
      </p:grpSpPr>
      <p:grpSp>
        <p:nvGrpSpPr>
          <p:cNvPr id="1601" name="Google Shape;1601;p28"/>
          <p:cNvGrpSpPr/>
          <p:nvPr/>
        </p:nvGrpSpPr>
        <p:grpSpPr>
          <a:xfrm>
            <a:off x="2340000" y="913929"/>
            <a:ext cx="2736215" cy="3810"/>
            <a:chOff x="2340000" y="913929"/>
            <a:chExt cx="2736215" cy="3810"/>
          </a:xfrm>
        </p:grpSpPr>
        <p:sp>
          <p:nvSpPr>
            <p:cNvPr id="1602" name="Google Shape;1602;p28"/>
            <p:cNvSpPr/>
            <p:nvPr/>
          </p:nvSpPr>
          <p:spPr>
            <a:xfrm>
              <a:off x="2349515" y="915823"/>
              <a:ext cx="2720975" cy="0"/>
            </a:xfrm>
            <a:custGeom>
              <a:rect b="b" l="l" r="r" t="t"/>
              <a:pathLst>
                <a:path extrusionOk="0" h="120000" w="2720975">
                  <a:moveTo>
                    <a:pt x="0" y="0"/>
                  </a:moveTo>
                  <a:lnTo>
                    <a:pt x="2720771"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03" name="Google Shape;1603;p28"/>
            <p:cNvSpPr/>
            <p:nvPr/>
          </p:nvSpPr>
          <p:spPr>
            <a:xfrm>
              <a:off x="2340000" y="913929"/>
              <a:ext cx="2736215" cy="3810"/>
            </a:xfrm>
            <a:custGeom>
              <a:rect b="b" l="l" r="r" t="t"/>
              <a:pathLst>
                <a:path extrusionOk="0" h="3809" w="2736215">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736215">
                  <a:moveTo>
                    <a:pt x="2735999" y="1905"/>
                  </a:moveTo>
                  <a:lnTo>
                    <a:pt x="2735440" y="558"/>
                  </a:lnTo>
                  <a:lnTo>
                    <a:pt x="2734094" y="0"/>
                  </a:lnTo>
                  <a:lnTo>
                    <a:pt x="2732735" y="558"/>
                  </a:lnTo>
                  <a:lnTo>
                    <a:pt x="2732189" y="1905"/>
                  </a:lnTo>
                  <a:lnTo>
                    <a:pt x="2732735" y="3251"/>
                  </a:lnTo>
                  <a:lnTo>
                    <a:pt x="2734094" y="3810"/>
                  </a:lnTo>
                  <a:lnTo>
                    <a:pt x="2735440" y="3251"/>
                  </a:lnTo>
                  <a:lnTo>
                    <a:pt x="2735999"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04" name="Google Shape;1604;p28"/>
          <p:cNvSpPr txBox="1"/>
          <p:nvPr/>
        </p:nvSpPr>
        <p:spPr>
          <a:xfrm>
            <a:off x="2327300" y="682914"/>
            <a:ext cx="122999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법인 차량 전기차 전환</a:t>
            </a:r>
            <a:endParaRPr sz="950">
              <a:latin typeface="Malgun Gothic"/>
              <a:ea typeface="Malgun Gothic"/>
              <a:cs typeface="Malgun Gothic"/>
              <a:sym typeface="Malgun Gothic"/>
            </a:endParaRPr>
          </a:p>
        </p:txBody>
      </p:sp>
      <p:pic>
        <p:nvPicPr>
          <p:cNvPr id="1605" name="Google Shape;1605;p28"/>
          <p:cNvPicPr preferRelativeResize="0"/>
          <p:nvPr/>
        </p:nvPicPr>
        <p:blipFill rotWithShape="1">
          <a:blip r:embed="rId3">
            <a:alphaModFix/>
          </a:blip>
          <a:srcRect b="0" l="0" r="0" t="0"/>
          <a:stretch/>
        </p:blipFill>
        <p:spPr>
          <a:xfrm>
            <a:off x="3433481" y="1634906"/>
            <a:ext cx="98424" cy="82549"/>
          </a:xfrm>
          <a:prstGeom prst="rect">
            <a:avLst/>
          </a:prstGeom>
          <a:noFill/>
          <a:ln>
            <a:noFill/>
          </a:ln>
        </p:spPr>
      </p:pic>
      <p:sp>
        <p:nvSpPr>
          <p:cNvPr id="1606" name="Google Shape;1606;p28"/>
          <p:cNvSpPr txBox="1"/>
          <p:nvPr/>
        </p:nvSpPr>
        <p:spPr>
          <a:xfrm>
            <a:off x="2327300" y="995334"/>
            <a:ext cx="2761615" cy="1669414"/>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신한금융그룹은 EV100(Electric Vehicle 100)이라는 전략 목 표하에 2030년까지 법인 차량의 100%를 전기차로 전환하는 사업을 추진하고 있습니다. 신한라이프는 2022년부터 전기차 를 도입하여 운영 중에 있  며, 사옥내 전기차 충전 시설 설치를 통해 편의를 도모하고 있습니다. 실질적인 Zero Carbon, Zero Fuel 실천을 위해 운행 중인 차량 규모 감소에 우선적인 목표를 두고, 불요불급한 차량을 감축 운영하고 있습니다. 아울러 법인 차의 전기차 점유율을 2025년까지 30%, 2030년까지 100% 전환 목표로 지속적인 전환을 진행해 나갈 예정입니다.</a:t>
            </a:r>
            <a:endParaRPr sz="800">
              <a:latin typeface="Arial"/>
              <a:ea typeface="Arial"/>
              <a:cs typeface="Arial"/>
              <a:sym typeface="Arial"/>
            </a:endParaRPr>
          </a:p>
        </p:txBody>
      </p:sp>
      <p:pic>
        <p:nvPicPr>
          <p:cNvPr id="1607" name="Google Shape;1607;p28"/>
          <p:cNvPicPr preferRelativeResize="0"/>
          <p:nvPr/>
        </p:nvPicPr>
        <p:blipFill rotWithShape="1">
          <a:blip r:embed="rId3">
            <a:alphaModFix/>
          </a:blip>
          <a:srcRect b="0" l="0" r="0" t="0"/>
          <a:stretch/>
        </p:blipFill>
        <p:spPr>
          <a:xfrm>
            <a:off x="3323001" y="4009044"/>
            <a:ext cx="98424" cy="82549"/>
          </a:xfrm>
          <a:prstGeom prst="rect">
            <a:avLst/>
          </a:prstGeom>
          <a:noFill/>
          <a:ln>
            <a:noFill/>
          </a:ln>
        </p:spPr>
      </p:pic>
      <p:pic>
        <p:nvPicPr>
          <p:cNvPr id="1608" name="Google Shape;1608;p28"/>
          <p:cNvPicPr preferRelativeResize="0"/>
          <p:nvPr/>
        </p:nvPicPr>
        <p:blipFill rotWithShape="1">
          <a:blip r:embed="rId3">
            <a:alphaModFix/>
          </a:blip>
          <a:srcRect b="0" l="0" r="0" t="0"/>
          <a:stretch/>
        </p:blipFill>
        <p:spPr>
          <a:xfrm>
            <a:off x="3410544" y="4739548"/>
            <a:ext cx="98424" cy="82549"/>
          </a:xfrm>
          <a:prstGeom prst="rect">
            <a:avLst/>
          </a:prstGeom>
          <a:noFill/>
          <a:ln>
            <a:noFill/>
          </a:ln>
        </p:spPr>
      </p:pic>
      <p:pic>
        <p:nvPicPr>
          <p:cNvPr id="1609" name="Google Shape;1609;p28"/>
          <p:cNvPicPr preferRelativeResize="0"/>
          <p:nvPr/>
        </p:nvPicPr>
        <p:blipFill rotWithShape="1">
          <a:blip r:embed="rId3">
            <a:alphaModFix/>
          </a:blip>
          <a:srcRect b="0" l="0" r="0" t="0"/>
          <a:stretch/>
        </p:blipFill>
        <p:spPr>
          <a:xfrm>
            <a:off x="4777258" y="5104800"/>
            <a:ext cx="98424" cy="82549"/>
          </a:xfrm>
          <a:prstGeom prst="rect">
            <a:avLst/>
          </a:prstGeom>
          <a:noFill/>
          <a:ln>
            <a:noFill/>
          </a:ln>
        </p:spPr>
      </p:pic>
      <p:pic>
        <p:nvPicPr>
          <p:cNvPr id="1610" name="Google Shape;1610;p28"/>
          <p:cNvPicPr preferRelativeResize="0"/>
          <p:nvPr/>
        </p:nvPicPr>
        <p:blipFill rotWithShape="1">
          <a:blip r:embed="rId3">
            <a:alphaModFix/>
          </a:blip>
          <a:srcRect b="0" l="0" r="0" t="0"/>
          <a:stretch/>
        </p:blipFill>
        <p:spPr>
          <a:xfrm>
            <a:off x="3534032" y="5835304"/>
            <a:ext cx="98424" cy="82549"/>
          </a:xfrm>
          <a:prstGeom prst="rect">
            <a:avLst/>
          </a:prstGeom>
          <a:noFill/>
          <a:ln>
            <a:noFill/>
          </a:ln>
        </p:spPr>
      </p:pic>
      <p:sp>
        <p:nvSpPr>
          <p:cNvPr id="1611" name="Google Shape;1611;p28"/>
          <p:cNvSpPr txBox="1"/>
          <p:nvPr/>
        </p:nvSpPr>
        <p:spPr>
          <a:xfrm>
            <a:off x="2327300" y="2820279"/>
            <a:ext cx="2763520" cy="331406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친환경 설비 설치 및 교체</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신한L타워의 친환경 건축물 인증(LEED*)을 위하 여, 친환경 설비 설치와 교체 등의 개선 작업을 실시하였습니다. EV 충전시설 설치, 공기질 개선을 위한 공기조화기술(HVAC, Heating, Ventilation and Air Conditioning) 프로그램 도입, 절수 에어레이터를 통한 물 사용량 관리, LED램프와 같은 절전 형 설비 사용 등의 실천  로 신한L타워는 2022년 LEED 인증을 획득할 수 있었습니다.</a:t>
            </a:r>
            <a:endParaRPr sz="800">
              <a:latin typeface="Arial"/>
              <a:ea typeface="Arial"/>
              <a:cs typeface="Arial"/>
              <a:sym typeface="Arial"/>
            </a:endParaRPr>
          </a:p>
          <a:p>
            <a:pPr indent="0" lvl="0" marL="0" rtl="0" algn="l">
              <a:lnSpc>
                <a:spcPct val="100000"/>
              </a:lnSpc>
              <a:spcBef>
                <a:spcPts val="15"/>
              </a:spcBef>
              <a:spcAft>
                <a:spcPts val="0"/>
              </a:spcAft>
              <a:buNone/>
            </a:pPr>
            <a:r>
              <a:t/>
            </a:r>
            <a:endParaRPr sz="950">
              <a:latin typeface="Arial"/>
              <a:ea typeface="Arial"/>
              <a:cs typeface="Arial"/>
              <a:sym typeface="Arial"/>
            </a:endParaRPr>
          </a:p>
          <a:p>
            <a:pPr indent="0" lvl="0" marL="12700" rtl="0" algn="just">
              <a:lnSpc>
                <a:spcPct val="100000"/>
              </a:lnSpc>
              <a:spcBef>
                <a:spcPts val="5"/>
              </a:spcBef>
              <a:spcAft>
                <a:spcPts val="0"/>
              </a:spcAft>
              <a:buNone/>
            </a:pPr>
            <a:r>
              <a:rPr b="1" lang="en-US" sz="750">
                <a:solidFill>
                  <a:srgbClr val="414042"/>
                </a:solidFill>
                <a:latin typeface="Malgun Gothic"/>
                <a:ea typeface="Malgun Gothic"/>
                <a:cs typeface="Malgun Gothic"/>
                <a:sym typeface="Malgun Gothic"/>
              </a:rPr>
              <a:t>자원순환사업 참여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그룹 차원  로 시행중인 ‘폐전자기기 및 사무용 가구 자원순환사업’에 참여하였습니다. 2023년 11월 PC 및 모 니터 400대와 기타 노후 전자기기를 회수하여 재활용함  로써 온실가스 감축에 기여했을 뿐 아니라, 이로 인해 발생한 수익을 취약계층에 기부하며 지역사회에도 도움이 되는 선순환 구조의 ESG 사업을 추진하였습니다. 향후에도 자원순환사업이 업사이 클링 등의 다양한 ESG 사업  로 연결될 수 있도록 ESG 경영 실 천에 앞장서 나가겠습니다.</a:t>
            </a:r>
            <a:endParaRPr sz="800">
              <a:latin typeface="Arial"/>
              <a:ea typeface="Arial"/>
              <a:cs typeface="Arial"/>
              <a:sym typeface="Arial"/>
            </a:endParaRPr>
          </a:p>
        </p:txBody>
      </p:sp>
      <p:sp>
        <p:nvSpPr>
          <p:cNvPr id="1612" name="Google Shape;1612;p28"/>
          <p:cNvSpPr txBox="1"/>
          <p:nvPr/>
        </p:nvSpPr>
        <p:spPr>
          <a:xfrm>
            <a:off x="5427111" y="1077069"/>
            <a:ext cx="7321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법인 차량 감소 추이</a:t>
            </a:r>
            <a:endParaRPr sz="700">
              <a:latin typeface="Arial"/>
              <a:ea typeface="Arial"/>
              <a:cs typeface="Arial"/>
              <a:sym typeface="Arial"/>
            </a:endParaRPr>
          </a:p>
        </p:txBody>
      </p:sp>
      <p:grpSp>
        <p:nvGrpSpPr>
          <p:cNvPr id="1613" name="Google Shape;1613;p28"/>
          <p:cNvGrpSpPr/>
          <p:nvPr/>
        </p:nvGrpSpPr>
        <p:grpSpPr>
          <a:xfrm>
            <a:off x="5328464" y="1053462"/>
            <a:ext cx="4967072" cy="197072"/>
            <a:chOff x="5328464" y="1053462"/>
            <a:chExt cx="4967072" cy="197072"/>
          </a:xfrm>
        </p:grpSpPr>
        <p:pic>
          <p:nvPicPr>
            <p:cNvPr id="1614" name="Google Shape;1614;p28"/>
            <p:cNvPicPr preferRelativeResize="0"/>
            <p:nvPr/>
          </p:nvPicPr>
          <p:blipFill rotWithShape="1">
            <a:blip r:embed="rId4">
              <a:alphaModFix/>
            </a:blip>
            <a:srcRect b="0" l="0" r="0" t="0"/>
            <a:stretch/>
          </p:blipFill>
          <p:spPr>
            <a:xfrm>
              <a:off x="5328464" y="1053903"/>
              <a:ext cx="90928" cy="196631"/>
            </a:xfrm>
            <a:prstGeom prst="rect">
              <a:avLst/>
            </a:prstGeom>
            <a:noFill/>
            <a:ln>
              <a:noFill/>
            </a:ln>
          </p:spPr>
        </p:pic>
        <p:sp>
          <p:nvSpPr>
            <p:cNvPr id="1615" name="Google Shape;1615;p28"/>
            <p:cNvSpPr/>
            <p:nvPr/>
          </p:nvSpPr>
          <p:spPr>
            <a:xfrm>
              <a:off x="5440358" y="1249093"/>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16" name="Google Shape;1616;p28"/>
            <p:cNvPicPr preferRelativeResize="0"/>
            <p:nvPr/>
          </p:nvPicPr>
          <p:blipFill rotWithShape="1">
            <a:blip r:embed="rId5">
              <a:alphaModFix/>
            </a:blip>
            <a:srcRect b="0" l="0" r="0" t="0"/>
            <a:stretch/>
          </p:blipFill>
          <p:spPr>
            <a:xfrm>
              <a:off x="10204608" y="1053462"/>
              <a:ext cx="90928" cy="196631"/>
            </a:xfrm>
            <a:prstGeom prst="rect">
              <a:avLst/>
            </a:prstGeom>
            <a:noFill/>
            <a:ln>
              <a:noFill/>
            </a:ln>
          </p:spPr>
        </p:pic>
        <p:sp>
          <p:nvSpPr>
            <p:cNvPr id="1617" name="Google Shape;1617;p28"/>
            <p:cNvSpPr/>
            <p:nvPr/>
          </p:nvSpPr>
          <p:spPr>
            <a:xfrm>
              <a:off x="5436536" y="1054902"/>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8" name="Google Shape;1618;p28"/>
            <p:cNvSpPr/>
            <p:nvPr/>
          </p:nvSpPr>
          <p:spPr>
            <a:xfrm>
              <a:off x="5329906" y="1054906"/>
              <a:ext cx="4964430" cy="194310"/>
            </a:xfrm>
            <a:custGeom>
              <a:rect b="b" l="l" r="r" t="t"/>
              <a:pathLst>
                <a:path extrusionOk="0" h="194309" w="4964430">
                  <a:moveTo>
                    <a:pt x="165" y="91376"/>
                  </a:moveTo>
                  <a:lnTo>
                    <a:pt x="50" y="93268"/>
                  </a:lnTo>
                  <a:lnTo>
                    <a:pt x="0" y="95173"/>
                  </a:lnTo>
                  <a:lnTo>
                    <a:pt x="0" y="97091"/>
                  </a:lnTo>
                  <a:lnTo>
                    <a:pt x="0" y="99009"/>
                  </a:lnTo>
                  <a:lnTo>
                    <a:pt x="50" y="100914"/>
                  </a:lnTo>
                  <a:lnTo>
                    <a:pt x="165" y="102806"/>
                  </a:lnTo>
                </a:path>
                <a:path extrusionOk="0" h="194309" w="4964430">
                  <a:moveTo>
                    <a:pt x="91376" y="194017"/>
                  </a:moveTo>
                  <a:lnTo>
                    <a:pt x="93268" y="194132"/>
                  </a:lnTo>
                  <a:lnTo>
                    <a:pt x="95173" y="194182"/>
                  </a:lnTo>
                  <a:lnTo>
                    <a:pt x="97091" y="194182"/>
                  </a:lnTo>
                  <a:lnTo>
                    <a:pt x="102819" y="194182"/>
                  </a:lnTo>
                </a:path>
                <a:path extrusionOk="0" h="194309" w="4964430">
                  <a:moveTo>
                    <a:pt x="4861369" y="194182"/>
                  </a:moveTo>
                  <a:lnTo>
                    <a:pt x="4867097" y="194182"/>
                  </a:lnTo>
                  <a:lnTo>
                    <a:pt x="4869014" y="194182"/>
                  </a:lnTo>
                  <a:lnTo>
                    <a:pt x="4870919" y="194132"/>
                  </a:lnTo>
                  <a:lnTo>
                    <a:pt x="4872812" y="194017"/>
                  </a:lnTo>
                </a:path>
                <a:path extrusionOk="0" h="194309" w="4964430">
                  <a:moveTo>
                    <a:pt x="4964023" y="102806"/>
                  </a:moveTo>
                  <a:lnTo>
                    <a:pt x="4964137" y="100914"/>
                  </a:lnTo>
                  <a:lnTo>
                    <a:pt x="4964188" y="99009"/>
                  </a:lnTo>
                  <a:lnTo>
                    <a:pt x="4964188" y="97091"/>
                  </a:lnTo>
                  <a:lnTo>
                    <a:pt x="4964188" y="95173"/>
                  </a:lnTo>
                  <a:lnTo>
                    <a:pt x="4964137" y="93268"/>
                  </a:lnTo>
                  <a:lnTo>
                    <a:pt x="4964023" y="91376"/>
                  </a:lnTo>
                </a:path>
                <a:path extrusionOk="0" h="194309" w="4964430">
                  <a:moveTo>
                    <a:pt x="4872812" y="165"/>
                  </a:moveTo>
                  <a:lnTo>
                    <a:pt x="4870919" y="50"/>
                  </a:lnTo>
                  <a:lnTo>
                    <a:pt x="4869014" y="0"/>
                  </a:lnTo>
                  <a:lnTo>
                    <a:pt x="4867097" y="0"/>
                  </a:lnTo>
                  <a:lnTo>
                    <a:pt x="4861369" y="0"/>
                  </a:lnTo>
                </a:path>
                <a:path extrusionOk="0" h="194309"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19" name="Google Shape;1619;p28"/>
            <p:cNvPicPr preferRelativeResize="0"/>
            <p:nvPr/>
          </p:nvPicPr>
          <p:blipFill rotWithShape="1">
            <a:blip r:embed="rId6">
              <a:alphaModFix/>
            </a:blip>
            <a:srcRect b="0" l="0" r="0" t="0"/>
            <a:stretch/>
          </p:blipFill>
          <p:spPr>
            <a:xfrm>
              <a:off x="10125334" y="1099267"/>
              <a:ext cx="105460" cy="105460"/>
            </a:xfrm>
            <a:prstGeom prst="rect">
              <a:avLst/>
            </a:prstGeom>
            <a:noFill/>
            <a:ln>
              <a:noFill/>
            </a:ln>
          </p:spPr>
        </p:pic>
      </p:grpSp>
      <p:sp>
        <p:nvSpPr>
          <p:cNvPr id="1620" name="Google Shape;1620;p28"/>
          <p:cNvSpPr/>
          <p:nvPr/>
        </p:nvSpPr>
        <p:spPr>
          <a:xfrm>
            <a:off x="6489000" y="1543005"/>
            <a:ext cx="3466465" cy="216535"/>
          </a:xfrm>
          <a:custGeom>
            <a:rect b="b" l="l" r="r" t="t"/>
            <a:pathLst>
              <a:path extrusionOk="0" h="216535" w="3466465">
                <a:moveTo>
                  <a:pt x="3357981"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3357981" y="216001"/>
                </a:lnTo>
                <a:lnTo>
                  <a:pt x="3400022" y="207515"/>
                </a:lnTo>
                <a:lnTo>
                  <a:pt x="3434351" y="184370"/>
                </a:lnTo>
                <a:lnTo>
                  <a:pt x="3457495" y="150041"/>
                </a:lnTo>
                <a:lnTo>
                  <a:pt x="3465982" y="108000"/>
                </a:lnTo>
                <a:lnTo>
                  <a:pt x="3457495" y="65960"/>
                </a:lnTo>
                <a:lnTo>
                  <a:pt x="3434351" y="31630"/>
                </a:lnTo>
                <a:lnTo>
                  <a:pt x="3400022" y="8486"/>
                </a:lnTo>
                <a:lnTo>
                  <a:pt x="3357981" y="0"/>
                </a:lnTo>
                <a:close/>
              </a:path>
            </a:pathLst>
          </a:custGeom>
          <a:solidFill>
            <a:srgbClr val="C2EB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1" name="Google Shape;1621;p28"/>
          <p:cNvSpPr txBox="1"/>
          <p:nvPr/>
        </p:nvSpPr>
        <p:spPr>
          <a:xfrm>
            <a:off x="10061050" y="1575187"/>
            <a:ext cx="2476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2021</a:t>
            </a:r>
            <a:endParaRPr sz="700">
              <a:latin typeface="Arial"/>
              <a:ea typeface="Arial"/>
              <a:cs typeface="Arial"/>
              <a:sym typeface="Arial"/>
            </a:endParaRPr>
          </a:p>
        </p:txBody>
      </p:sp>
      <p:sp>
        <p:nvSpPr>
          <p:cNvPr id="1622" name="Google Shape;1622;p28"/>
          <p:cNvSpPr txBox="1"/>
          <p:nvPr/>
        </p:nvSpPr>
        <p:spPr>
          <a:xfrm>
            <a:off x="6724928" y="1560598"/>
            <a:ext cx="28257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70대</a:t>
            </a:r>
            <a:endParaRPr sz="900">
              <a:latin typeface="Malgun Gothic"/>
              <a:ea typeface="Malgun Gothic"/>
              <a:cs typeface="Malgun Gothic"/>
              <a:sym typeface="Malgun Gothic"/>
            </a:endParaRPr>
          </a:p>
        </p:txBody>
      </p:sp>
      <p:grpSp>
        <p:nvGrpSpPr>
          <p:cNvPr id="1623" name="Google Shape;1623;p28"/>
          <p:cNvGrpSpPr/>
          <p:nvPr/>
        </p:nvGrpSpPr>
        <p:grpSpPr>
          <a:xfrm>
            <a:off x="5795988" y="1474225"/>
            <a:ext cx="845819" cy="353561"/>
            <a:chOff x="5795988" y="1474225"/>
            <a:chExt cx="845819" cy="353561"/>
          </a:xfrm>
        </p:grpSpPr>
        <p:sp>
          <p:nvSpPr>
            <p:cNvPr id="1624" name="Google Shape;1624;p28"/>
            <p:cNvSpPr/>
            <p:nvPr/>
          </p:nvSpPr>
          <p:spPr>
            <a:xfrm>
              <a:off x="5795988" y="1494040"/>
              <a:ext cx="845819" cy="314325"/>
            </a:xfrm>
            <a:custGeom>
              <a:rect b="b" l="l" r="r" t="t"/>
              <a:pathLst>
                <a:path extrusionOk="0" h="314325" w="845820">
                  <a:moveTo>
                    <a:pt x="845223" y="156972"/>
                  </a:moveTo>
                  <a:lnTo>
                    <a:pt x="844473" y="129209"/>
                  </a:lnTo>
                  <a:lnTo>
                    <a:pt x="842187" y="101701"/>
                  </a:lnTo>
                  <a:lnTo>
                    <a:pt x="838796" y="78994"/>
                  </a:lnTo>
                  <a:lnTo>
                    <a:pt x="838301" y="75615"/>
                  </a:lnTo>
                  <a:lnTo>
                    <a:pt x="837539" y="72364"/>
                  </a:lnTo>
                  <a:lnTo>
                    <a:pt x="832777" y="52044"/>
                  </a:lnTo>
                  <a:lnTo>
                    <a:pt x="828065" y="38150"/>
                  </a:lnTo>
                  <a:lnTo>
                    <a:pt x="822553" y="26314"/>
                  </a:lnTo>
                  <a:lnTo>
                    <a:pt x="816241" y="16878"/>
                  </a:lnTo>
                  <a:lnTo>
                    <a:pt x="809078" y="10210"/>
                  </a:lnTo>
                  <a:lnTo>
                    <a:pt x="805827" y="7988"/>
                  </a:lnTo>
                  <a:lnTo>
                    <a:pt x="803833" y="6159"/>
                  </a:lnTo>
                  <a:lnTo>
                    <a:pt x="796950" y="4699"/>
                  </a:lnTo>
                  <a:lnTo>
                    <a:pt x="784415" y="2933"/>
                  </a:lnTo>
                  <a:lnTo>
                    <a:pt x="783120" y="2857"/>
                  </a:lnTo>
                  <a:lnTo>
                    <a:pt x="762952" y="1574"/>
                  </a:lnTo>
                  <a:lnTo>
                    <a:pt x="730326" y="635"/>
                  </a:lnTo>
                  <a:lnTo>
                    <a:pt x="729399" y="596"/>
                  </a:lnTo>
                  <a:lnTo>
                    <a:pt x="680542" y="0"/>
                  </a:lnTo>
                  <a:lnTo>
                    <a:pt x="660044" y="1155"/>
                  </a:lnTo>
                  <a:lnTo>
                    <a:pt x="592963" y="6413"/>
                  </a:lnTo>
                  <a:lnTo>
                    <a:pt x="572198" y="7594"/>
                  </a:lnTo>
                  <a:lnTo>
                    <a:pt x="520280" y="7556"/>
                  </a:lnTo>
                  <a:lnTo>
                    <a:pt x="494804" y="7708"/>
                  </a:lnTo>
                  <a:lnTo>
                    <a:pt x="467766" y="7747"/>
                  </a:lnTo>
                  <a:lnTo>
                    <a:pt x="439750" y="8039"/>
                  </a:lnTo>
                  <a:lnTo>
                    <a:pt x="415328" y="8178"/>
                  </a:lnTo>
                  <a:lnTo>
                    <a:pt x="391629" y="8534"/>
                  </a:lnTo>
                  <a:lnTo>
                    <a:pt x="363639" y="8813"/>
                  </a:lnTo>
                  <a:lnTo>
                    <a:pt x="313347" y="9677"/>
                  </a:lnTo>
                  <a:lnTo>
                    <a:pt x="293636" y="8661"/>
                  </a:lnTo>
                  <a:lnTo>
                    <a:pt x="230200" y="3708"/>
                  </a:lnTo>
                  <a:lnTo>
                    <a:pt x="210845" y="2692"/>
                  </a:lnTo>
                  <a:lnTo>
                    <a:pt x="110490" y="5257"/>
                  </a:lnTo>
                  <a:lnTo>
                    <a:pt x="80200" y="6654"/>
                  </a:lnTo>
                  <a:lnTo>
                    <a:pt x="61785" y="8585"/>
                  </a:lnTo>
                  <a:lnTo>
                    <a:pt x="59194" y="9042"/>
                  </a:lnTo>
                  <a:lnTo>
                    <a:pt x="58343" y="9334"/>
                  </a:lnTo>
                  <a:lnTo>
                    <a:pt x="57264" y="9563"/>
                  </a:lnTo>
                  <a:lnTo>
                    <a:pt x="56070" y="10096"/>
                  </a:lnTo>
                  <a:lnTo>
                    <a:pt x="47193" y="15405"/>
                  </a:lnTo>
                  <a:lnTo>
                    <a:pt x="39014" y="23012"/>
                  </a:lnTo>
                  <a:lnTo>
                    <a:pt x="31470" y="32804"/>
                  </a:lnTo>
                  <a:lnTo>
                    <a:pt x="13030" y="74193"/>
                  </a:lnTo>
                  <a:lnTo>
                    <a:pt x="2501" y="121589"/>
                  </a:lnTo>
                  <a:lnTo>
                    <a:pt x="0" y="156972"/>
                  </a:lnTo>
                  <a:lnTo>
                    <a:pt x="647" y="174802"/>
                  </a:lnTo>
                  <a:lnTo>
                    <a:pt x="9017" y="225564"/>
                  </a:lnTo>
                  <a:lnTo>
                    <a:pt x="22059" y="264261"/>
                  </a:lnTo>
                  <a:lnTo>
                    <a:pt x="47193" y="298538"/>
                  </a:lnTo>
                  <a:lnTo>
                    <a:pt x="110490" y="308686"/>
                  </a:lnTo>
                  <a:lnTo>
                    <a:pt x="210845" y="311251"/>
                  </a:lnTo>
                  <a:lnTo>
                    <a:pt x="230200" y="310235"/>
                  </a:lnTo>
                  <a:lnTo>
                    <a:pt x="293636" y="305282"/>
                  </a:lnTo>
                  <a:lnTo>
                    <a:pt x="313347" y="304266"/>
                  </a:lnTo>
                  <a:lnTo>
                    <a:pt x="363626" y="305117"/>
                  </a:lnTo>
                  <a:lnTo>
                    <a:pt x="467766" y="306197"/>
                  </a:lnTo>
                  <a:lnTo>
                    <a:pt x="572198" y="306349"/>
                  </a:lnTo>
                  <a:lnTo>
                    <a:pt x="592963" y="307530"/>
                  </a:lnTo>
                  <a:lnTo>
                    <a:pt x="660044" y="312788"/>
                  </a:lnTo>
                  <a:lnTo>
                    <a:pt x="680542" y="313944"/>
                  </a:lnTo>
                  <a:lnTo>
                    <a:pt x="729399" y="313334"/>
                  </a:lnTo>
                  <a:lnTo>
                    <a:pt x="784415" y="311010"/>
                  </a:lnTo>
                  <a:lnTo>
                    <a:pt x="805827" y="305943"/>
                  </a:lnTo>
                  <a:lnTo>
                    <a:pt x="809078" y="303733"/>
                  </a:lnTo>
                  <a:lnTo>
                    <a:pt x="832777" y="261874"/>
                  </a:lnTo>
                  <a:lnTo>
                    <a:pt x="842187" y="212242"/>
                  </a:lnTo>
                  <a:lnTo>
                    <a:pt x="844473" y="184734"/>
                  </a:lnTo>
                  <a:lnTo>
                    <a:pt x="845223" y="156972"/>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25" name="Google Shape;1625;p28"/>
            <p:cNvPicPr preferRelativeResize="0"/>
            <p:nvPr/>
          </p:nvPicPr>
          <p:blipFill rotWithShape="1">
            <a:blip r:embed="rId7">
              <a:alphaModFix/>
            </a:blip>
            <a:srcRect b="0" l="0" r="0" t="0"/>
            <a:stretch/>
          </p:blipFill>
          <p:spPr>
            <a:xfrm>
              <a:off x="6018338" y="1529877"/>
              <a:ext cx="120269" cy="121132"/>
            </a:xfrm>
            <a:prstGeom prst="rect">
              <a:avLst/>
            </a:prstGeom>
            <a:noFill/>
            <a:ln>
              <a:noFill/>
            </a:ln>
          </p:spPr>
        </p:pic>
        <p:sp>
          <p:nvSpPr>
            <p:cNvPr id="1626" name="Google Shape;1626;p28"/>
            <p:cNvSpPr/>
            <p:nvPr/>
          </p:nvSpPr>
          <p:spPr>
            <a:xfrm>
              <a:off x="6079587" y="1522753"/>
              <a:ext cx="366395" cy="22860"/>
            </a:xfrm>
            <a:custGeom>
              <a:rect b="b" l="l" r="r" t="t"/>
              <a:pathLst>
                <a:path extrusionOk="0" h="22859" w="366395">
                  <a:moveTo>
                    <a:pt x="366001" y="0"/>
                  </a:moveTo>
                  <a:lnTo>
                    <a:pt x="0" y="0"/>
                  </a:lnTo>
                  <a:lnTo>
                    <a:pt x="87464" y="22352"/>
                  </a:lnTo>
                  <a:lnTo>
                    <a:pt x="314375" y="22352"/>
                  </a:lnTo>
                  <a:lnTo>
                    <a:pt x="366001"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7" name="Google Shape;1627;p28"/>
            <p:cNvSpPr/>
            <p:nvPr/>
          </p:nvSpPr>
          <p:spPr>
            <a:xfrm>
              <a:off x="5813448" y="1502613"/>
              <a:ext cx="44450" cy="57150"/>
            </a:xfrm>
            <a:custGeom>
              <a:rect b="b" l="l" r="r" t="t"/>
              <a:pathLst>
                <a:path extrusionOk="0" h="57150" w="44450">
                  <a:moveTo>
                    <a:pt x="44322" y="0"/>
                  </a:moveTo>
                  <a:lnTo>
                    <a:pt x="7802" y="34782"/>
                  </a:lnTo>
                  <a:lnTo>
                    <a:pt x="0" y="52590"/>
                  </a:lnTo>
                  <a:lnTo>
                    <a:pt x="13995" y="57124"/>
                  </a:lnTo>
                  <a:lnTo>
                    <a:pt x="18808" y="54863"/>
                  </a:lnTo>
                  <a:lnTo>
                    <a:pt x="20626" y="52274"/>
                  </a:lnTo>
                  <a:lnTo>
                    <a:pt x="22750" y="46785"/>
                  </a:lnTo>
                  <a:lnTo>
                    <a:pt x="25386" y="39388"/>
                  </a:lnTo>
                  <a:lnTo>
                    <a:pt x="28740" y="31076"/>
                  </a:lnTo>
                  <a:lnTo>
                    <a:pt x="33196" y="21954"/>
                  </a:lnTo>
                  <a:lnTo>
                    <a:pt x="41766" y="5857"/>
                  </a:lnTo>
                  <a:lnTo>
                    <a:pt x="44322"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28" name="Google Shape;1628;p28"/>
            <p:cNvPicPr preferRelativeResize="0"/>
            <p:nvPr/>
          </p:nvPicPr>
          <p:blipFill rotWithShape="1">
            <a:blip r:embed="rId8">
              <a:alphaModFix/>
            </a:blip>
            <a:srcRect b="0" l="0" r="0" t="0"/>
            <a:stretch/>
          </p:blipFill>
          <p:spPr>
            <a:xfrm>
              <a:off x="6401406" y="1537368"/>
              <a:ext cx="77330" cy="113639"/>
            </a:xfrm>
            <a:prstGeom prst="rect">
              <a:avLst/>
            </a:prstGeom>
            <a:noFill/>
            <a:ln>
              <a:noFill/>
            </a:ln>
          </p:spPr>
        </p:pic>
        <p:sp>
          <p:nvSpPr>
            <p:cNvPr id="1629" name="Google Shape;1629;p28"/>
            <p:cNvSpPr/>
            <p:nvPr/>
          </p:nvSpPr>
          <p:spPr>
            <a:xfrm>
              <a:off x="6590686" y="1498736"/>
              <a:ext cx="38100" cy="49530"/>
            </a:xfrm>
            <a:custGeom>
              <a:rect b="b" l="l" r="r" t="t"/>
              <a:pathLst>
                <a:path extrusionOk="0" h="49530" w="38100">
                  <a:moveTo>
                    <a:pt x="2247" y="0"/>
                  </a:moveTo>
                  <a:lnTo>
                    <a:pt x="0" y="6019"/>
                  </a:lnTo>
                  <a:lnTo>
                    <a:pt x="4508" y="11531"/>
                  </a:lnTo>
                  <a:lnTo>
                    <a:pt x="11925" y="15570"/>
                  </a:lnTo>
                  <a:lnTo>
                    <a:pt x="16725" y="22072"/>
                  </a:lnTo>
                  <a:lnTo>
                    <a:pt x="20934" y="29352"/>
                  </a:lnTo>
                  <a:lnTo>
                    <a:pt x="24183" y="37115"/>
                  </a:lnTo>
                  <a:lnTo>
                    <a:pt x="26723" y="43621"/>
                  </a:lnTo>
                  <a:lnTo>
                    <a:pt x="28803" y="47129"/>
                  </a:lnTo>
                  <a:lnTo>
                    <a:pt x="31381" y="49034"/>
                  </a:lnTo>
                  <a:lnTo>
                    <a:pt x="38074" y="47358"/>
                  </a:lnTo>
                  <a:lnTo>
                    <a:pt x="33371" y="33451"/>
                  </a:lnTo>
                  <a:lnTo>
                    <a:pt x="27865" y="21609"/>
                  </a:lnTo>
                  <a:lnTo>
                    <a:pt x="21542" y="12176"/>
                  </a:lnTo>
                  <a:lnTo>
                    <a:pt x="14389" y="5511"/>
                  </a:lnTo>
                  <a:lnTo>
                    <a:pt x="11125" y="3289"/>
                  </a:lnTo>
                  <a:lnTo>
                    <a:pt x="9131" y="1460"/>
                  </a:lnTo>
                  <a:lnTo>
                    <a:pt x="2247"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0" name="Google Shape;1630;p28"/>
            <p:cNvSpPr/>
            <p:nvPr/>
          </p:nvSpPr>
          <p:spPr>
            <a:xfrm>
              <a:off x="5795994" y="1582361"/>
              <a:ext cx="16510" cy="69215"/>
            </a:xfrm>
            <a:custGeom>
              <a:rect b="b" l="l" r="r" t="t"/>
              <a:pathLst>
                <a:path extrusionOk="0" h="69214" w="16510">
                  <a:moveTo>
                    <a:pt x="9652" y="0"/>
                  </a:moveTo>
                  <a:lnTo>
                    <a:pt x="655" y="50816"/>
                  </a:lnTo>
                  <a:lnTo>
                    <a:pt x="0" y="68643"/>
                  </a:lnTo>
                  <a:lnTo>
                    <a:pt x="8724" y="68643"/>
                  </a:lnTo>
                  <a:lnTo>
                    <a:pt x="9893" y="41367"/>
                  </a:lnTo>
                  <a:lnTo>
                    <a:pt x="12465" y="20797"/>
                  </a:lnTo>
                  <a:lnTo>
                    <a:pt x="15036" y="7812"/>
                  </a:lnTo>
                  <a:lnTo>
                    <a:pt x="16205" y="3289"/>
                  </a:lnTo>
                  <a:lnTo>
                    <a:pt x="9652"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31" name="Google Shape;1631;p28"/>
            <p:cNvPicPr preferRelativeResize="0"/>
            <p:nvPr/>
          </p:nvPicPr>
          <p:blipFill rotWithShape="1">
            <a:blip r:embed="rId9">
              <a:alphaModFix/>
            </a:blip>
            <a:srcRect b="0" l="0" r="0" t="0"/>
            <a:stretch/>
          </p:blipFill>
          <p:spPr>
            <a:xfrm>
              <a:off x="6025725" y="1474225"/>
              <a:ext cx="108165" cy="176785"/>
            </a:xfrm>
            <a:prstGeom prst="rect">
              <a:avLst/>
            </a:prstGeom>
            <a:noFill/>
            <a:ln>
              <a:noFill/>
            </a:ln>
          </p:spPr>
        </p:pic>
        <p:sp>
          <p:nvSpPr>
            <p:cNvPr id="1632" name="Google Shape;1632;p28"/>
            <p:cNvSpPr/>
            <p:nvPr/>
          </p:nvSpPr>
          <p:spPr>
            <a:xfrm>
              <a:off x="5820648" y="1651005"/>
              <a:ext cx="821055" cy="157480"/>
            </a:xfrm>
            <a:custGeom>
              <a:rect b="b" l="l" r="r" t="t"/>
              <a:pathLst>
                <a:path extrusionOk="0" h="157480" w="821054">
                  <a:moveTo>
                    <a:pt x="820559" y="0"/>
                  </a:moveTo>
                  <a:lnTo>
                    <a:pt x="804519" y="0"/>
                  </a:lnTo>
                  <a:lnTo>
                    <a:pt x="801852" y="49762"/>
                  </a:lnTo>
                  <a:lnTo>
                    <a:pt x="795291" y="86710"/>
                  </a:lnTo>
                  <a:lnTo>
                    <a:pt x="786994" y="111669"/>
                  </a:lnTo>
                  <a:lnTo>
                    <a:pt x="779119" y="125463"/>
                  </a:lnTo>
                  <a:lnTo>
                    <a:pt x="767564" y="131145"/>
                  </a:lnTo>
                  <a:lnTo>
                    <a:pt x="748590" y="132780"/>
                  </a:lnTo>
                  <a:lnTo>
                    <a:pt x="724846" y="132655"/>
                  </a:lnTo>
                  <a:lnTo>
                    <a:pt x="698982" y="133057"/>
                  </a:lnTo>
                  <a:lnTo>
                    <a:pt x="678301" y="134061"/>
                  </a:lnTo>
                  <a:lnTo>
                    <a:pt x="663694" y="133896"/>
                  </a:lnTo>
                  <a:lnTo>
                    <a:pt x="648217" y="132111"/>
                  </a:lnTo>
                  <a:lnTo>
                    <a:pt x="624928" y="128257"/>
                  </a:lnTo>
                  <a:lnTo>
                    <a:pt x="258927" y="128257"/>
                  </a:lnTo>
                  <a:lnTo>
                    <a:pt x="183810" y="129559"/>
                  </a:lnTo>
                  <a:lnTo>
                    <a:pt x="86271" y="130860"/>
                  </a:lnTo>
                  <a:lnTo>
                    <a:pt x="60120" y="130572"/>
                  </a:lnTo>
                  <a:lnTo>
                    <a:pt x="42416" y="128552"/>
                  </a:lnTo>
                  <a:lnTo>
                    <a:pt x="25072" y="123070"/>
                  </a:lnTo>
                  <a:lnTo>
                    <a:pt x="0" y="112395"/>
                  </a:lnTo>
                  <a:lnTo>
                    <a:pt x="6818" y="124171"/>
                  </a:lnTo>
                  <a:lnTo>
                    <a:pt x="37122" y="148386"/>
                  </a:lnTo>
                  <a:lnTo>
                    <a:pt x="85836" y="151718"/>
                  </a:lnTo>
                  <a:lnTo>
                    <a:pt x="186194" y="154279"/>
                  </a:lnTo>
                  <a:lnTo>
                    <a:pt x="205548" y="153268"/>
                  </a:lnTo>
                  <a:lnTo>
                    <a:pt x="268978" y="148312"/>
                  </a:lnTo>
                  <a:lnTo>
                    <a:pt x="288696" y="147294"/>
                  </a:lnTo>
                  <a:lnTo>
                    <a:pt x="338980" y="148152"/>
                  </a:lnTo>
                  <a:lnTo>
                    <a:pt x="443116" y="149225"/>
                  </a:lnTo>
                  <a:lnTo>
                    <a:pt x="547547" y="149377"/>
                  </a:lnTo>
                  <a:lnTo>
                    <a:pt x="568312" y="150560"/>
                  </a:lnTo>
                  <a:lnTo>
                    <a:pt x="635392" y="155817"/>
                  </a:lnTo>
                  <a:lnTo>
                    <a:pt x="655878" y="156972"/>
                  </a:lnTo>
                  <a:lnTo>
                    <a:pt x="704737" y="156373"/>
                  </a:lnTo>
                  <a:lnTo>
                    <a:pt x="759754" y="154043"/>
                  </a:lnTo>
                  <a:lnTo>
                    <a:pt x="781164" y="148971"/>
                  </a:lnTo>
                  <a:lnTo>
                    <a:pt x="784428" y="146761"/>
                  </a:lnTo>
                  <a:lnTo>
                    <a:pt x="808113" y="104902"/>
                  </a:lnTo>
                  <a:lnTo>
                    <a:pt x="817522" y="55265"/>
                  </a:lnTo>
                  <a:lnTo>
                    <a:pt x="819809" y="27762"/>
                  </a:lnTo>
                  <a:lnTo>
                    <a:pt x="82055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33" name="Google Shape;1633;p28"/>
            <p:cNvPicPr preferRelativeResize="0"/>
            <p:nvPr/>
          </p:nvPicPr>
          <p:blipFill rotWithShape="1">
            <a:blip r:embed="rId10">
              <a:alphaModFix/>
            </a:blip>
            <a:srcRect b="0" l="0" r="0" t="0"/>
            <a:stretch/>
          </p:blipFill>
          <p:spPr>
            <a:xfrm>
              <a:off x="6018338" y="1651002"/>
              <a:ext cx="120269" cy="121132"/>
            </a:xfrm>
            <a:prstGeom prst="rect">
              <a:avLst/>
            </a:prstGeom>
            <a:noFill/>
            <a:ln>
              <a:noFill/>
            </a:ln>
          </p:spPr>
        </p:pic>
        <p:sp>
          <p:nvSpPr>
            <p:cNvPr id="1634" name="Google Shape;1634;p28"/>
            <p:cNvSpPr/>
            <p:nvPr/>
          </p:nvSpPr>
          <p:spPr>
            <a:xfrm>
              <a:off x="6079587" y="1756906"/>
              <a:ext cx="366395" cy="22860"/>
            </a:xfrm>
            <a:custGeom>
              <a:rect b="b" l="l" r="r" t="t"/>
              <a:pathLst>
                <a:path extrusionOk="0" h="22860" w="366395">
                  <a:moveTo>
                    <a:pt x="314375" y="0"/>
                  </a:moveTo>
                  <a:lnTo>
                    <a:pt x="87464" y="0"/>
                  </a:lnTo>
                  <a:lnTo>
                    <a:pt x="0" y="22351"/>
                  </a:lnTo>
                  <a:lnTo>
                    <a:pt x="366001" y="22351"/>
                  </a:lnTo>
                  <a:lnTo>
                    <a:pt x="314375"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5" name="Google Shape;1635;p28"/>
            <p:cNvSpPr/>
            <p:nvPr/>
          </p:nvSpPr>
          <p:spPr>
            <a:xfrm>
              <a:off x="5813448" y="1742273"/>
              <a:ext cx="44450" cy="57150"/>
            </a:xfrm>
            <a:custGeom>
              <a:rect b="b" l="l" r="r" t="t"/>
              <a:pathLst>
                <a:path extrusionOk="0" h="57150" w="44450">
                  <a:moveTo>
                    <a:pt x="13995" y="0"/>
                  </a:moveTo>
                  <a:lnTo>
                    <a:pt x="0" y="4533"/>
                  </a:lnTo>
                  <a:lnTo>
                    <a:pt x="7802" y="22342"/>
                  </a:lnTo>
                  <a:lnTo>
                    <a:pt x="16921" y="37044"/>
                  </a:lnTo>
                  <a:lnTo>
                    <a:pt x="44322" y="57124"/>
                  </a:lnTo>
                  <a:lnTo>
                    <a:pt x="41766" y="51266"/>
                  </a:lnTo>
                  <a:lnTo>
                    <a:pt x="33196" y="35170"/>
                  </a:lnTo>
                  <a:lnTo>
                    <a:pt x="28740" y="26047"/>
                  </a:lnTo>
                  <a:lnTo>
                    <a:pt x="25386" y="17735"/>
                  </a:lnTo>
                  <a:lnTo>
                    <a:pt x="22750" y="10339"/>
                  </a:lnTo>
                  <a:lnTo>
                    <a:pt x="20626" y="4850"/>
                  </a:lnTo>
                  <a:lnTo>
                    <a:pt x="18808" y="2260"/>
                  </a:lnTo>
                  <a:lnTo>
                    <a:pt x="13995"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36" name="Google Shape;1636;p28"/>
            <p:cNvPicPr preferRelativeResize="0"/>
            <p:nvPr/>
          </p:nvPicPr>
          <p:blipFill rotWithShape="1">
            <a:blip r:embed="rId11">
              <a:alphaModFix/>
            </a:blip>
            <a:srcRect b="0" l="0" r="0" t="0"/>
            <a:stretch/>
          </p:blipFill>
          <p:spPr>
            <a:xfrm>
              <a:off x="6401406" y="1651004"/>
              <a:ext cx="77330" cy="113639"/>
            </a:xfrm>
            <a:prstGeom prst="rect">
              <a:avLst/>
            </a:prstGeom>
            <a:noFill/>
            <a:ln>
              <a:noFill/>
            </a:ln>
          </p:spPr>
        </p:pic>
        <p:sp>
          <p:nvSpPr>
            <p:cNvPr id="1637" name="Google Shape;1637;p28"/>
            <p:cNvSpPr/>
            <p:nvPr/>
          </p:nvSpPr>
          <p:spPr>
            <a:xfrm>
              <a:off x="6590686" y="1754241"/>
              <a:ext cx="38100" cy="49530"/>
            </a:xfrm>
            <a:custGeom>
              <a:rect b="b" l="l" r="r" t="t"/>
              <a:pathLst>
                <a:path extrusionOk="0" h="49530" w="38100">
                  <a:moveTo>
                    <a:pt x="31381" y="0"/>
                  </a:moveTo>
                  <a:lnTo>
                    <a:pt x="28803" y="1904"/>
                  </a:lnTo>
                  <a:lnTo>
                    <a:pt x="26723" y="5412"/>
                  </a:lnTo>
                  <a:lnTo>
                    <a:pt x="24183" y="11918"/>
                  </a:lnTo>
                  <a:lnTo>
                    <a:pt x="20934" y="19682"/>
                  </a:lnTo>
                  <a:lnTo>
                    <a:pt x="16725" y="26962"/>
                  </a:lnTo>
                  <a:lnTo>
                    <a:pt x="11925" y="33464"/>
                  </a:lnTo>
                  <a:lnTo>
                    <a:pt x="4508" y="37503"/>
                  </a:lnTo>
                  <a:lnTo>
                    <a:pt x="0" y="43014"/>
                  </a:lnTo>
                  <a:lnTo>
                    <a:pt x="2247" y="49034"/>
                  </a:lnTo>
                  <a:lnTo>
                    <a:pt x="9131" y="47574"/>
                  </a:lnTo>
                  <a:lnTo>
                    <a:pt x="11125" y="45745"/>
                  </a:lnTo>
                  <a:lnTo>
                    <a:pt x="14389" y="43522"/>
                  </a:lnTo>
                  <a:lnTo>
                    <a:pt x="21542" y="36857"/>
                  </a:lnTo>
                  <a:lnTo>
                    <a:pt x="27865" y="27425"/>
                  </a:lnTo>
                  <a:lnTo>
                    <a:pt x="33371" y="15583"/>
                  </a:lnTo>
                  <a:lnTo>
                    <a:pt x="38074" y="1676"/>
                  </a:lnTo>
                  <a:lnTo>
                    <a:pt x="31381"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8" name="Google Shape;1638;p28"/>
            <p:cNvSpPr/>
            <p:nvPr/>
          </p:nvSpPr>
          <p:spPr>
            <a:xfrm>
              <a:off x="5795994" y="1651005"/>
              <a:ext cx="16510" cy="69215"/>
            </a:xfrm>
            <a:custGeom>
              <a:rect b="b" l="l" r="r" t="t"/>
              <a:pathLst>
                <a:path extrusionOk="0" h="69214" w="16510">
                  <a:moveTo>
                    <a:pt x="8724" y="0"/>
                  </a:moveTo>
                  <a:lnTo>
                    <a:pt x="0" y="0"/>
                  </a:lnTo>
                  <a:lnTo>
                    <a:pt x="655" y="17827"/>
                  </a:lnTo>
                  <a:lnTo>
                    <a:pt x="2498" y="35377"/>
                  </a:lnTo>
                  <a:lnTo>
                    <a:pt x="5347" y="52386"/>
                  </a:lnTo>
                  <a:lnTo>
                    <a:pt x="9017" y="68592"/>
                  </a:lnTo>
                  <a:lnTo>
                    <a:pt x="9652" y="68643"/>
                  </a:lnTo>
                  <a:lnTo>
                    <a:pt x="16205" y="65354"/>
                  </a:lnTo>
                  <a:lnTo>
                    <a:pt x="15036" y="60830"/>
                  </a:lnTo>
                  <a:lnTo>
                    <a:pt x="12465" y="47845"/>
                  </a:lnTo>
                  <a:lnTo>
                    <a:pt x="9893" y="27276"/>
                  </a:lnTo>
                  <a:lnTo>
                    <a:pt x="8724"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39" name="Google Shape;1639;p28"/>
            <p:cNvPicPr preferRelativeResize="0"/>
            <p:nvPr/>
          </p:nvPicPr>
          <p:blipFill rotWithShape="1">
            <a:blip r:embed="rId12">
              <a:alphaModFix/>
            </a:blip>
            <a:srcRect b="0" l="0" r="0" t="0"/>
            <a:stretch/>
          </p:blipFill>
          <p:spPr>
            <a:xfrm>
              <a:off x="6025725" y="1651002"/>
              <a:ext cx="108165" cy="176784"/>
            </a:xfrm>
            <a:prstGeom prst="rect">
              <a:avLst/>
            </a:prstGeom>
            <a:noFill/>
            <a:ln>
              <a:noFill/>
            </a:ln>
          </p:spPr>
        </p:pic>
        <p:sp>
          <p:nvSpPr>
            <p:cNvPr id="1640" name="Google Shape;1640;p28"/>
            <p:cNvSpPr/>
            <p:nvPr/>
          </p:nvSpPr>
          <p:spPr>
            <a:xfrm>
              <a:off x="6296317" y="1522171"/>
              <a:ext cx="29209" cy="257810"/>
            </a:xfrm>
            <a:custGeom>
              <a:rect b="b" l="l" r="r" t="t"/>
              <a:pathLst>
                <a:path extrusionOk="0" h="257810" w="29210">
                  <a:moveTo>
                    <a:pt x="29044" y="257683"/>
                  </a:moveTo>
                  <a:lnTo>
                    <a:pt x="19062" y="234746"/>
                  </a:lnTo>
                  <a:lnTo>
                    <a:pt x="0" y="234746"/>
                  </a:lnTo>
                  <a:lnTo>
                    <a:pt x="9956" y="257683"/>
                  </a:lnTo>
                  <a:lnTo>
                    <a:pt x="29044" y="257683"/>
                  </a:lnTo>
                  <a:close/>
                </a:path>
                <a:path extrusionOk="0" h="257810" w="29210">
                  <a:moveTo>
                    <a:pt x="29044" y="0"/>
                  </a:moveTo>
                  <a:lnTo>
                    <a:pt x="9956" y="0"/>
                  </a:lnTo>
                  <a:lnTo>
                    <a:pt x="0" y="22936"/>
                  </a:lnTo>
                  <a:lnTo>
                    <a:pt x="19062" y="22936"/>
                  </a:lnTo>
                  <a:lnTo>
                    <a:pt x="29044"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41" name="Google Shape;1641;p28"/>
          <p:cNvSpPr/>
          <p:nvPr/>
        </p:nvSpPr>
        <p:spPr>
          <a:xfrm>
            <a:off x="6884999" y="2001021"/>
            <a:ext cx="3070225" cy="216535"/>
          </a:xfrm>
          <a:custGeom>
            <a:rect b="b" l="l" r="r" t="t"/>
            <a:pathLst>
              <a:path extrusionOk="0" h="216535" w="3070225">
                <a:moveTo>
                  <a:pt x="2961982"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2961982" y="216001"/>
                </a:lnTo>
                <a:lnTo>
                  <a:pt x="3004023" y="207515"/>
                </a:lnTo>
                <a:lnTo>
                  <a:pt x="3038352" y="184370"/>
                </a:lnTo>
                <a:lnTo>
                  <a:pt x="3061497" y="150041"/>
                </a:lnTo>
                <a:lnTo>
                  <a:pt x="3069983" y="108000"/>
                </a:lnTo>
                <a:lnTo>
                  <a:pt x="3061497" y="65960"/>
                </a:lnTo>
                <a:lnTo>
                  <a:pt x="3038352" y="31630"/>
                </a:lnTo>
                <a:lnTo>
                  <a:pt x="3004023" y="8486"/>
                </a:lnTo>
                <a:lnTo>
                  <a:pt x="2961982" y="0"/>
                </a:lnTo>
                <a:close/>
              </a:path>
            </a:pathLst>
          </a:custGeom>
          <a:solidFill>
            <a:srgbClr val="85D7C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2" name="Google Shape;1642;p28"/>
          <p:cNvSpPr txBox="1"/>
          <p:nvPr/>
        </p:nvSpPr>
        <p:spPr>
          <a:xfrm>
            <a:off x="10058300" y="2033203"/>
            <a:ext cx="2476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2022</a:t>
            </a:r>
            <a:endParaRPr sz="700">
              <a:latin typeface="Arial"/>
              <a:ea typeface="Arial"/>
              <a:cs typeface="Arial"/>
              <a:sym typeface="Arial"/>
            </a:endParaRPr>
          </a:p>
        </p:txBody>
      </p:sp>
      <p:sp>
        <p:nvSpPr>
          <p:cNvPr id="1643" name="Google Shape;1643;p28"/>
          <p:cNvSpPr txBox="1"/>
          <p:nvPr/>
        </p:nvSpPr>
        <p:spPr>
          <a:xfrm>
            <a:off x="7114902" y="2015168"/>
            <a:ext cx="28257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65대</a:t>
            </a:r>
            <a:endParaRPr sz="900">
              <a:latin typeface="Malgun Gothic"/>
              <a:ea typeface="Malgun Gothic"/>
              <a:cs typeface="Malgun Gothic"/>
              <a:sym typeface="Malgun Gothic"/>
            </a:endParaRPr>
          </a:p>
        </p:txBody>
      </p:sp>
      <p:grpSp>
        <p:nvGrpSpPr>
          <p:cNvPr id="1644" name="Google Shape;1644;p28"/>
          <p:cNvGrpSpPr/>
          <p:nvPr/>
        </p:nvGrpSpPr>
        <p:grpSpPr>
          <a:xfrm>
            <a:off x="6155982" y="1932240"/>
            <a:ext cx="845819" cy="353561"/>
            <a:chOff x="6155982" y="1932240"/>
            <a:chExt cx="845819" cy="353561"/>
          </a:xfrm>
        </p:grpSpPr>
        <p:sp>
          <p:nvSpPr>
            <p:cNvPr id="1645" name="Google Shape;1645;p28"/>
            <p:cNvSpPr/>
            <p:nvPr/>
          </p:nvSpPr>
          <p:spPr>
            <a:xfrm>
              <a:off x="6155982" y="1952053"/>
              <a:ext cx="845819" cy="314325"/>
            </a:xfrm>
            <a:custGeom>
              <a:rect b="b" l="l" r="r" t="t"/>
              <a:pathLst>
                <a:path extrusionOk="0" h="314325" w="845820">
                  <a:moveTo>
                    <a:pt x="845223" y="156972"/>
                  </a:moveTo>
                  <a:lnTo>
                    <a:pt x="844473" y="129209"/>
                  </a:lnTo>
                  <a:lnTo>
                    <a:pt x="842187" y="101714"/>
                  </a:lnTo>
                  <a:lnTo>
                    <a:pt x="838314" y="75615"/>
                  </a:lnTo>
                  <a:lnTo>
                    <a:pt x="832777" y="52070"/>
                  </a:lnTo>
                  <a:lnTo>
                    <a:pt x="828065" y="38163"/>
                  </a:lnTo>
                  <a:lnTo>
                    <a:pt x="822566" y="26314"/>
                  </a:lnTo>
                  <a:lnTo>
                    <a:pt x="816241" y="16878"/>
                  </a:lnTo>
                  <a:lnTo>
                    <a:pt x="809091" y="10210"/>
                  </a:lnTo>
                  <a:lnTo>
                    <a:pt x="807758" y="9321"/>
                  </a:lnTo>
                  <a:lnTo>
                    <a:pt x="805827" y="8001"/>
                  </a:lnTo>
                  <a:lnTo>
                    <a:pt x="803833" y="6172"/>
                  </a:lnTo>
                  <a:lnTo>
                    <a:pt x="796950" y="4699"/>
                  </a:lnTo>
                  <a:lnTo>
                    <a:pt x="784415" y="2933"/>
                  </a:lnTo>
                  <a:lnTo>
                    <a:pt x="762965" y="1574"/>
                  </a:lnTo>
                  <a:lnTo>
                    <a:pt x="729399" y="609"/>
                  </a:lnTo>
                  <a:lnTo>
                    <a:pt x="680542" y="0"/>
                  </a:lnTo>
                  <a:lnTo>
                    <a:pt x="660057" y="1155"/>
                  </a:lnTo>
                  <a:lnTo>
                    <a:pt x="592975" y="6413"/>
                  </a:lnTo>
                  <a:lnTo>
                    <a:pt x="572211" y="7594"/>
                  </a:lnTo>
                  <a:lnTo>
                    <a:pt x="520293" y="7556"/>
                  </a:lnTo>
                  <a:lnTo>
                    <a:pt x="494804" y="7708"/>
                  </a:lnTo>
                  <a:lnTo>
                    <a:pt x="467779" y="7747"/>
                  </a:lnTo>
                  <a:lnTo>
                    <a:pt x="440537" y="8039"/>
                  </a:lnTo>
                  <a:lnTo>
                    <a:pt x="415328" y="8178"/>
                  </a:lnTo>
                  <a:lnTo>
                    <a:pt x="389470" y="8559"/>
                  </a:lnTo>
                  <a:lnTo>
                    <a:pt x="363639" y="8826"/>
                  </a:lnTo>
                  <a:lnTo>
                    <a:pt x="313436" y="9677"/>
                  </a:lnTo>
                  <a:lnTo>
                    <a:pt x="293636" y="8661"/>
                  </a:lnTo>
                  <a:lnTo>
                    <a:pt x="230212" y="3708"/>
                  </a:lnTo>
                  <a:lnTo>
                    <a:pt x="211810" y="2743"/>
                  </a:lnTo>
                  <a:lnTo>
                    <a:pt x="210858" y="2692"/>
                  </a:lnTo>
                  <a:lnTo>
                    <a:pt x="160667" y="3975"/>
                  </a:lnTo>
                  <a:lnTo>
                    <a:pt x="110502" y="5257"/>
                  </a:lnTo>
                  <a:lnTo>
                    <a:pt x="80200" y="6654"/>
                  </a:lnTo>
                  <a:lnTo>
                    <a:pt x="61785" y="8585"/>
                  </a:lnTo>
                  <a:lnTo>
                    <a:pt x="59194" y="9042"/>
                  </a:lnTo>
                  <a:lnTo>
                    <a:pt x="58331" y="9334"/>
                  </a:lnTo>
                  <a:lnTo>
                    <a:pt x="57277" y="9563"/>
                  </a:lnTo>
                  <a:lnTo>
                    <a:pt x="56121" y="10083"/>
                  </a:lnTo>
                  <a:lnTo>
                    <a:pt x="55968" y="10134"/>
                  </a:lnTo>
                  <a:lnTo>
                    <a:pt x="47205" y="15405"/>
                  </a:lnTo>
                  <a:lnTo>
                    <a:pt x="22059" y="49669"/>
                  </a:lnTo>
                  <a:lnTo>
                    <a:pt x="9017" y="88366"/>
                  </a:lnTo>
                  <a:lnTo>
                    <a:pt x="660" y="139153"/>
                  </a:lnTo>
                  <a:lnTo>
                    <a:pt x="0" y="156972"/>
                  </a:lnTo>
                  <a:lnTo>
                    <a:pt x="660" y="174802"/>
                  </a:lnTo>
                  <a:lnTo>
                    <a:pt x="9017" y="225564"/>
                  </a:lnTo>
                  <a:lnTo>
                    <a:pt x="22059" y="264261"/>
                  </a:lnTo>
                  <a:lnTo>
                    <a:pt x="47205" y="298538"/>
                  </a:lnTo>
                  <a:lnTo>
                    <a:pt x="110502" y="308686"/>
                  </a:lnTo>
                  <a:lnTo>
                    <a:pt x="210845" y="311251"/>
                  </a:lnTo>
                  <a:lnTo>
                    <a:pt x="230212" y="310248"/>
                  </a:lnTo>
                  <a:lnTo>
                    <a:pt x="293636" y="305295"/>
                  </a:lnTo>
                  <a:lnTo>
                    <a:pt x="313347" y="304266"/>
                  </a:lnTo>
                  <a:lnTo>
                    <a:pt x="363639" y="305130"/>
                  </a:lnTo>
                  <a:lnTo>
                    <a:pt x="467779" y="306197"/>
                  </a:lnTo>
                  <a:lnTo>
                    <a:pt x="572198" y="306349"/>
                  </a:lnTo>
                  <a:lnTo>
                    <a:pt x="592975" y="307530"/>
                  </a:lnTo>
                  <a:lnTo>
                    <a:pt x="660057" y="312788"/>
                  </a:lnTo>
                  <a:lnTo>
                    <a:pt x="680542" y="313944"/>
                  </a:lnTo>
                  <a:lnTo>
                    <a:pt x="729399" y="313347"/>
                  </a:lnTo>
                  <a:lnTo>
                    <a:pt x="784415" y="311010"/>
                  </a:lnTo>
                  <a:lnTo>
                    <a:pt x="805827" y="305943"/>
                  </a:lnTo>
                  <a:lnTo>
                    <a:pt x="809078" y="303733"/>
                  </a:lnTo>
                  <a:lnTo>
                    <a:pt x="832777" y="261874"/>
                  </a:lnTo>
                  <a:lnTo>
                    <a:pt x="842187" y="212242"/>
                  </a:lnTo>
                  <a:lnTo>
                    <a:pt x="844473" y="184734"/>
                  </a:lnTo>
                  <a:lnTo>
                    <a:pt x="845223" y="156972"/>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6" name="Google Shape;1646;p28"/>
            <p:cNvPicPr preferRelativeResize="0"/>
            <p:nvPr/>
          </p:nvPicPr>
          <p:blipFill rotWithShape="1">
            <a:blip r:embed="rId13">
              <a:alphaModFix/>
            </a:blip>
            <a:srcRect b="0" l="0" r="0" t="0"/>
            <a:stretch/>
          </p:blipFill>
          <p:spPr>
            <a:xfrm>
              <a:off x="6378338" y="1987893"/>
              <a:ext cx="120269" cy="121132"/>
            </a:xfrm>
            <a:prstGeom prst="rect">
              <a:avLst/>
            </a:prstGeom>
            <a:noFill/>
            <a:ln>
              <a:noFill/>
            </a:ln>
          </p:spPr>
        </p:pic>
        <p:sp>
          <p:nvSpPr>
            <p:cNvPr id="1647" name="Google Shape;1647;p28"/>
            <p:cNvSpPr/>
            <p:nvPr/>
          </p:nvSpPr>
          <p:spPr>
            <a:xfrm>
              <a:off x="6439588" y="1980768"/>
              <a:ext cx="366395" cy="22860"/>
            </a:xfrm>
            <a:custGeom>
              <a:rect b="b" l="l" r="r" t="t"/>
              <a:pathLst>
                <a:path extrusionOk="0" h="22860" w="366395">
                  <a:moveTo>
                    <a:pt x="366001" y="0"/>
                  </a:moveTo>
                  <a:lnTo>
                    <a:pt x="0" y="0"/>
                  </a:lnTo>
                  <a:lnTo>
                    <a:pt x="87464" y="22352"/>
                  </a:lnTo>
                  <a:lnTo>
                    <a:pt x="314375" y="22352"/>
                  </a:lnTo>
                  <a:lnTo>
                    <a:pt x="366001"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8" name="Google Shape;1648;p28"/>
            <p:cNvSpPr/>
            <p:nvPr/>
          </p:nvSpPr>
          <p:spPr>
            <a:xfrm>
              <a:off x="6173448" y="1960628"/>
              <a:ext cx="44450" cy="57150"/>
            </a:xfrm>
            <a:custGeom>
              <a:rect b="b" l="l" r="r" t="t"/>
              <a:pathLst>
                <a:path extrusionOk="0" h="57150" w="44450">
                  <a:moveTo>
                    <a:pt x="44322" y="0"/>
                  </a:moveTo>
                  <a:lnTo>
                    <a:pt x="7802" y="34782"/>
                  </a:lnTo>
                  <a:lnTo>
                    <a:pt x="0" y="52590"/>
                  </a:lnTo>
                  <a:lnTo>
                    <a:pt x="13995" y="57124"/>
                  </a:lnTo>
                  <a:lnTo>
                    <a:pt x="18808" y="54863"/>
                  </a:lnTo>
                  <a:lnTo>
                    <a:pt x="20626" y="52274"/>
                  </a:lnTo>
                  <a:lnTo>
                    <a:pt x="22750" y="46785"/>
                  </a:lnTo>
                  <a:lnTo>
                    <a:pt x="25386" y="39388"/>
                  </a:lnTo>
                  <a:lnTo>
                    <a:pt x="28740" y="31076"/>
                  </a:lnTo>
                  <a:lnTo>
                    <a:pt x="33196" y="21954"/>
                  </a:lnTo>
                  <a:lnTo>
                    <a:pt x="41766" y="5857"/>
                  </a:lnTo>
                  <a:lnTo>
                    <a:pt x="44322"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9" name="Google Shape;1649;p28"/>
            <p:cNvPicPr preferRelativeResize="0"/>
            <p:nvPr/>
          </p:nvPicPr>
          <p:blipFill rotWithShape="1">
            <a:blip r:embed="rId8">
              <a:alphaModFix/>
            </a:blip>
            <a:srcRect b="0" l="0" r="0" t="0"/>
            <a:stretch/>
          </p:blipFill>
          <p:spPr>
            <a:xfrm>
              <a:off x="6761406" y="1995383"/>
              <a:ext cx="77330" cy="113639"/>
            </a:xfrm>
            <a:prstGeom prst="rect">
              <a:avLst/>
            </a:prstGeom>
            <a:noFill/>
            <a:ln>
              <a:noFill/>
            </a:ln>
          </p:spPr>
        </p:pic>
        <p:sp>
          <p:nvSpPr>
            <p:cNvPr id="1650" name="Google Shape;1650;p28"/>
            <p:cNvSpPr/>
            <p:nvPr/>
          </p:nvSpPr>
          <p:spPr>
            <a:xfrm>
              <a:off x="6950687" y="1956751"/>
              <a:ext cx="38100" cy="49530"/>
            </a:xfrm>
            <a:custGeom>
              <a:rect b="b" l="l" r="r" t="t"/>
              <a:pathLst>
                <a:path extrusionOk="0" h="49530" w="38100">
                  <a:moveTo>
                    <a:pt x="2247" y="0"/>
                  </a:moveTo>
                  <a:lnTo>
                    <a:pt x="0" y="6019"/>
                  </a:lnTo>
                  <a:lnTo>
                    <a:pt x="4508" y="11531"/>
                  </a:lnTo>
                  <a:lnTo>
                    <a:pt x="11925" y="15570"/>
                  </a:lnTo>
                  <a:lnTo>
                    <a:pt x="16725" y="22072"/>
                  </a:lnTo>
                  <a:lnTo>
                    <a:pt x="20934" y="29352"/>
                  </a:lnTo>
                  <a:lnTo>
                    <a:pt x="24183" y="37115"/>
                  </a:lnTo>
                  <a:lnTo>
                    <a:pt x="26723" y="43621"/>
                  </a:lnTo>
                  <a:lnTo>
                    <a:pt x="28803" y="47129"/>
                  </a:lnTo>
                  <a:lnTo>
                    <a:pt x="31381" y="49034"/>
                  </a:lnTo>
                  <a:lnTo>
                    <a:pt x="38074" y="47358"/>
                  </a:lnTo>
                  <a:lnTo>
                    <a:pt x="33371" y="33451"/>
                  </a:lnTo>
                  <a:lnTo>
                    <a:pt x="27865" y="21609"/>
                  </a:lnTo>
                  <a:lnTo>
                    <a:pt x="21542" y="12176"/>
                  </a:lnTo>
                  <a:lnTo>
                    <a:pt x="14389" y="5511"/>
                  </a:lnTo>
                  <a:lnTo>
                    <a:pt x="11125" y="3289"/>
                  </a:lnTo>
                  <a:lnTo>
                    <a:pt x="9131" y="1460"/>
                  </a:lnTo>
                  <a:lnTo>
                    <a:pt x="2247"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1" name="Google Shape;1651;p28"/>
            <p:cNvSpPr/>
            <p:nvPr/>
          </p:nvSpPr>
          <p:spPr>
            <a:xfrm>
              <a:off x="6155993" y="2040378"/>
              <a:ext cx="16510" cy="69215"/>
            </a:xfrm>
            <a:custGeom>
              <a:rect b="b" l="l" r="r" t="t"/>
              <a:pathLst>
                <a:path extrusionOk="0" h="69214" w="16510">
                  <a:moveTo>
                    <a:pt x="9652" y="0"/>
                  </a:moveTo>
                  <a:lnTo>
                    <a:pt x="655" y="50816"/>
                  </a:lnTo>
                  <a:lnTo>
                    <a:pt x="0" y="68643"/>
                  </a:lnTo>
                  <a:lnTo>
                    <a:pt x="8724" y="68643"/>
                  </a:lnTo>
                  <a:lnTo>
                    <a:pt x="9893" y="41367"/>
                  </a:lnTo>
                  <a:lnTo>
                    <a:pt x="12465" y="20797"/>
                  </a:lnTo>
                  <a:lnTo>
                    <a:pt x="15036" y="7812"/>
                  </a:lnTo>
                  <a:lnTo>
                    <a:pt x="16205" y="3289"/>
                  </a:lnTo>
                  <a:lnTo>
                    <a:pt x="9652"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2" name="Google Shape;1652;p28"/>
            <p:cNvPicPr preferRelativeResize="0"/>
            <p:nvPr/>
          </p:nvPicPr>
          <p:blipFill rotWithShape="1">
            <a:blip r:embed="rId9">
              <a:alphaModFix/>
            </a:blip>
            <a:srcRect b="0" l="0" r="0" t="0"/>
            <a:stretch/>
          </p:blipFill>
          <p:spPr>
            <a:xfrm>
              <a:off x="6385726" y="1932240"/>
              <a:ext cx="108165" cy="176785"/>
            </a:xfrm>
            <a:prstGeom prst="rect">
              <a:avLst/>
            </a:prstGeom>
            <a:noFill/>
            <a:ln>
              <a:noFill/>
            </a:ln>
          </p:spPr>
        </p:pic>
        <p:sp>
          <p:nvSpPr>
            <p:cNvPr id="1653" name="Google Shape;1653;p28"/>
            <p:cNvSpPr/>
            <p:nvPr/>
          </p:nvSpPr>
          <p:spPr>
            <a:xfrm>
              <a:off x="6180647" y="2109021"/>
              <a:ext cx="821055" cy="157480"/>
            </a:xfrm>
            <a:custGeom>
              <a:rect b="b" l="l" r="r" t="t"/>
              <a:pathLst>
                <a:path extrusionOk="0" h="157480" w="821054">
                  <a:moveTo>
                    <a:pt x="820559" y="0"/>
                  </a:moveTo>
                  <a:lnTo>
                    <a:pt x="804519" y="0"/>
                  </a:lnTo>
                  <a:lnTo>
                    <a:pt x="801852" y="49762"/>
                  </a:lnTo>
                  <a:lnTo>
                    <a:pt x="795291" y="86710"/>
                  </a:lnTo>
                  <a:lnTo>
                    <a:pt x="786994" y="111669"/>
                  </a:lnTo>
                  <a:lnTo>
                    <a:pt x="779119" y="125463"/>
                  </a:lnTo>
                  <a:lnTo>
                    <a:pt x="767564" y="131145"/>
                  </a:lnTo>
                  <a:lnTo>
                    <a:pt x="748590" y="132780"/>
                  </a:lnTo>
                  <a:lnTo>
                    <a:pt x="724846" y="132655"/>
                  </a:lnTo>
                  <a:lnTo>
                    <a:pt x="698982" y="133057"/>
                  </a:lnTo>
                  <a:lnTo>
                    <a:pt x="678301" y="134061"/>
                  </a:lnTo>
                  <a:lnTo>
                    <a:pt x="663694" y="133896"/>
                  </a:lnTo>
                  <a:lnTo>
                    <a:pt x="648217" y="132111"/>
                  </a:lnTo>
                  <a:lnTo>
                    <a:pt x="624928" y="128257"/>
                  </a:lnTo>
                  <a:lnTo>
                    <a:pt x="258927" y="128257"/>
                  </a:lnTo>
                  <a:lnTo>
                    <a:pt x="183810" y="129559"/>
                  </a:lnTo>
                  <a:lnTo>
                    <a:pt x="86271" y="130860"/>
                  </a:lnTo>
                  <a:lnTo>
                    <a:pt x="60120" y="130572"/>
                  </a:lnTo>
                  <a:lnTo>
                    <a:pt x="42416" y="128552"/>
                  </a:lnTo>
                  <a:lnTo>
                    <a:pt x="25072" y="123070"/>
                  </a:lnTo>
                  <a:lnTo>
                    <a:pt x="0" y="112395"/>
                  </a:lnTo>
                  <a:lnTo>
                    <a:pt x="6818" y="124171"/>
                  </a:lnTo>
                  <a:lnTo>
                    <a:pt x="37122" y="148386"/>
                  </a:lnTo>
                  <a:lnTo>
                    <a:pt x="85836" y="151718"/>
                  </a:lnTo>
                  <a:lnTo>
                    <a:pt x="186194" y="154279"/>
                  </a:lnTo>
                  <a:lnTo>
                    <a:pt x="205548" y="153268"/>
                  </a:lnTo>
                  <a:lnTo>
                    <a:pt x="268978" y="148312"/>
                  </a:lnTo>
                  <a:lnTo>
                    <a:pt x="288696" y="147294"/>
                  </a:lnTo>
                  <a:lnTo>
                    <a:pt x="338980" y="148152"/>
                  </a:lnTo>
                  <a:lnTo>
                    <a:pt x="443116" y="149225"/>
                  </a:lnTo>
                  <a:lnTo>
                    <a:pt x="547547" y="149377"/>
                  </a:lnTo>
                  <a:lnTo>
                    <a:pt x="568312" y="150560"/>
                  </a:lnTo>
                  <a:lnTo>
                    <a:pt x="635392" y="155817"/>
                  </a:lnTo>
                  <a:lnTo>
                    <a:pt x="655878" y="156972"/>
                  </a:lnTo>
                  <a:lnTo>
                    <a:pt x="704737" y="156373"/>
                  </a:lnTo>
                  <a:lnTo>
                    <a:pt x="759754" y="154043"/>
                  </a:lnTo>
                  <a:lnTo>
                    <a:pt x="781164" y="148971"/>
                  </a:lnTo>
                  <a:lnTo>
                    <a:pt x="784428" y="146761"/>
                  </a:lnTo>
                  <a:lnTo>
                    <a:pt x="808113" y="104902"/>
                  </a:lnTo>
                  <a:lnTo>
                    <a:pt x="817522" y="55265"/>
                  </a:lnTo>
                  <a:lnTo>
                    <a:pt x="819809" y="27762"/>
                  </a:lnTo>
                  <a:lnTo>
                    <a:pt x="82055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4" name="Google Shape;1654;p28"/>
            <p:cNvPicPr preferRelativeResize="0"/>
            <p:nvPr/>
          </p:nvPicPr>
          <p:blipFill rotWithShape="1">
            <a:blip r:embed="rId14">
              <a:alphaModFix/>
            </a:blip>
            <a:srcRect b="0" l="0" r="0" t="0"/>
            <a:stretch/>
          </p:blipFill>
          <p:spPr>
            <a:xfrm>
              <a:off x="6378338" y="2109018"/>
              <a:ext cx="120269" cy="121132"/>
            </a:xfrm>
            <a:prstGeom prst="rect">
              <a:avLst/>
            </a:prstGeom>
            <a:noFill/>
            <a:ln>
              <a:noFill/>
            </a:ln>
          </p:spPr>
        </p:pic>
        <p:sp>
          <p:nvSpPr>
            <p:cNvPr id="1655" name="Google Shape;1655;p28"/>
            <p:cNvSpPr/>
            <p:nvPr/>
          </p:nvSpPr>
          <p:spPr>
            <a:xfrm>
              <a:off x="6439588" y="2214922"/>
              <a:ext cx="366395" cy="22860"/>
            </a:xfrm>
            <a:custGeom>
              <a:rect b="b" l="l" r="r" t="t"/>
              <a:pathLst>
                <a:path extrusionOk="0" h="22860" w="366395">
                  <a:moveTo>
                    <a:pt x="314375" y="0"/>
                  </a:moveTo>
                  <a:lnTo>
                    <a:pt x="87464" y="0"/>
                  </a:lnTo>
                  <a:lnTo>
                    <a:pt x="0" y="22351"/>
                  </a:lnTo>
                  <a:lnTo>
                    <a:pt x="366001" y="22351"/>
                  </a:lnTo>
                  <a:lnTo>
                    <a:pt x="314375"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6" name="Google Shape;1656;p28"/>
            <p:cNvSpPr/>
            <p:nvPr/>
          </p:nvSpPr>
          <p:spPr>
            <a:xfrm>
              <a:off x="6173448" y="2200289"/>
              <a:ext cx="44450" cy="57150"/>
            </a:xfrm>
            <a:custGeom>
              <a:rect b="b" l="l" r="r" t="t"/>
              <a:pathLst>
                <a:path extrusionOk="0" h="57150" w="44450">
                  <a:moveTo>
                    <a:pt x="13995" y="0"/>
                  </a:moveTo>
                  <a:lnTo>
                    <a:pt x="0" y="4533"/>
                  </a:lnTo>
                  <a:lnTo>
                    <a:pt x="7802" y="22342"/>
                  </a:lnTo>
                  <a:lnTo>
                    <a:pt x="16921" y="37044"/>
                  </a:lnTo>
                  <a:lnTo>
                    <a:pt x="44322" y="57124"/>
                  </a:lnTo>
                  <a:lnTo>
                    <a:pt x="41766" y="51266"/>
                  </a:lnTo>
                  <a:lnTo>
                    <a:pt x="33196" y="35170"/>
                  </a:lnTo>
                  <a:lnTo>
                    <a:pt x="28740" y="26047"/>
                  </a:lnTo>
                  <a:lnTo>
                    <a:pt x="25386" y="17735"/>
                  </a:lnTo>
                  <a:lnTo>
                    <a:pt x="22750" y="10339"/>
                  </a:lnTo>
                  <a:lnTo>
                    <a:pt x="20626" y="4850"/>
                  </a:lnTo>
                  <a:lnTo>
                    <a:pt x="18808" y="2260"/>
                  </a:lnTo>
                  <a:lnTo>
                    <a:pt x="13995"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7" name="Google Shape;1657;p28"/>
            <p:cNvPicPr preferRelativeResize="0"/>
            <p:nvPr/>
          </p:nvPicPr>
          <p:blipFill rotWithShape="1">
            <a:blip r:embed="rId15">
              <a:alphaModFix/>
            </a:blip>
            <a:srcRect b="0" l="0" r="0" t="0"/>
            <a:stretch/>
          </p:blipFill>
          <p:spPr>
            <a:xfrm>
              <a:off x="6761406" y="2109019"/>
              <a:ext cx="77330" cy="113639"/>
            </a:xfrm>
            <a:prstGeom prst="rect">
              <a:avLst/>
            </a:prstGeom>
            <a:noFill/>
            <a:ln>
              <a:noFill/>
            </a:ln>
          </p:spPr>
        </p:pic>
        <p:sp>
          <p:nvSpPr>
            <p:cNvPr id="1658" name="Google Shape;1658;p28"/>
            <p:cNvSpPr/>
            <p:nvPr/>
          </p:nvSpPr>
          <p:spPr>
            <a:xfrm>
              <a:off x="6950687" y="2212256"/>
              <a:ext cx="38100" cy="49530"/>
            </a:xfrm>
            <a:custGeom>
              <a:rect b="b" l="l" r="r" t="t"/>
              <a:pathLst>
                <a:path extrusionOk="0" h="49530" w="38100">
                  <a:moveTo>
                    <a:pt x="31381" y="0"/>
                  </a:moveTo>
                  <a:lnTo>
                    <a:pt x="28803" y="1904"/>
                  </a:lnTo>
                  <a:lnTo>
                    <a:pt x="26723" y="5412"/>
                  </a:lnTo>
                  <a:lnTo>
                    <a:pt x="24183" y="11918"/>
                  </a:lnTo>
                  <a:lnTo>
                    <a:pt x="20934" y="19682"/>
                  </a:lnTo>
                  <a:lnTo>
                    <a:pt x="16725" y="26962"/>
                  </a:lnTo>
                  <a:lnTo>
                    <a:pt x="11925" y="33464"/>
                  </a:lnTo>
                  <a:lnTo>
                    <a:pt x="4508" y="37503"/>
                  </a:lnTo>
                  <a:lnTo>
                    <a:pt x="0" y="43014"/>
                  </a:lnTo>
                  <a:lnTo>
                    <a:pt x="2247" y="49034"/>
                  </a:lnTo>
                  <a:lnTo>
                    <a:pt x="9131" y="47574"/>
                  </a:lnTo>
                  <a:lnTo>
                    <a:pt x="11125" y="45745"/>
                  </a:lnTo>
                  <a:lnTo>
                    <a:pt x="14389" y="43522"/>
                  </a:lnTo>
                  <a:lnTo>
                    <a:pt x="21542" y="36857"/>
                  </a:lnTo>
                  <a:lnTo>
                    <a:pt x="27865" y="27425"/>
                  </a:lnTo>
                  <a:lnTo>
                    <a:pt x="33371" y="15583"/>
                  </a:lnTo>
                  <a:lnTo>
                    <a:pt x="38074" y="1676"/>
                  </a:lnTo>
                  <a:lnTo>
                    <a:pt x="31381"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9" name="Google Shape;1659;p28"/>
            <p:cNvSpPr/>
            <p:nvPr/>
          </p:nvSpPr>
          <p:spPr>
            <a:xfrm>
              <a:off x="6155993" y="2109021"/>
              <a:ext cx="16510" cy="69215"/>
            </a:xfrm>
            <a:custGeom>
              <a:rect b="b" l="l" r="r" t="t"/>
              <a:pathLst>
                <a:path extrusionOk="0" h="69214" w="16510">
                  <a:moveTo>
                    <a:pt x="8724" y="0"/>
                  </a:moveTo>
                  <a:lnTo>
                    <a:pt x="0" y="0"/>
                  </a:lnTo>
                  <a:lnTo>
                    <a:pt x="655" y="17827"/>
                  </a:lnTo>
                  <a:lnTo>
                    <a:pt x="2498" y="35377"/>
                  </a:lnTo>
                  <a:lnTo>
                    <a:pt x="5347" y="52386"/>
                  </a:lnTo>
                  <a:lnTo>
                    <a:pt x="9017" y="68592"/>
                  </a:lnTo>
                  <a:lnTo>
                    <a:pt x="9652" y="68643"/>
                  </a:lnTo>
                  <a:lnTo>
                    <a:pt x="16205" y="65354"/>
                  </a:lnTo>
                  <a:lnTo>
                    <a:pt x="15036" y="60830"/>
                  </a:lnTo>
                  <a:lnTo>
                    <a:pt x="12465" y="47845"/>
                  </a:lnTo>
                  <a:lnTo>
                    <a:pt x="9893" y="27276"/>
                  </a:lnTo>
                  <a:lnTo>
                    <a:pt x="8724"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0" name="Google Shape;1660;p28"/>
            <p:cNvPicPr preferRelativeResize="0"/>
            <p:nvPr/>
          </p:nvPicPr>
          <p:blipFill rotWithShape="1">
            <a:blip r:embed="rId12">
              <a:alphaModFix/>
            </a:blip>
            <a:srcRect b="0" l="0" r="0" t="0"/>
            <a:stretch/>
          </p:blipFill>
          <p:spPr>
            <a:xfrm>
              <a:off x="6385726" y="2109018"/>
              <a:ext cx="108165" cy="176783"/>
            </a:xfrm>
            <a:prstGeom prst="rect">
              <a:avLst/>
            </a:prstGeom>
            <a:noFill/>
            <a:ln>
              <a:noFill/>
            </a:ln>
          </p:spPr>
        </p:pic>
        <p:sp>
          <p:nvSpPr>
            <p:cNvPr id="1661" name="Google Shape;1661;p28"/>
            <p:cNvSpPr/>
            <p:nvPr/>
          </p:nvSpPr>
          <p:spPr>
            <a:xfrm>
              <a:off x="6656324" y="1980183"/>
              <a:ext cx="29209" cy="257810"/>
            </a:xfrm>
            <a:custGeom>
              <a:rect b="b" l="l" r="r" t="t"/>
              <a:pathLst>
                <a:path extrusionOk="0" h="257810" w="29209">
                  <a:moveTo>
                    <a:pt x="29044" y="257683"/>
                  </a:moveTo>
                  <a:lnTo>
                    <a:pt x="19062" y="234746"/>
                  </a:lnTo>
                  <a:lnTo>
                    <a:pt x="0" y="234746"/>
                  </a:lnTo>
                  <a:lnTo>
                    <a:pt x="9956" y="257683"/>
                  </a:lnTo>
                  <a:lnTo>
                    <a:pt x="29044" y="257683"/>
                  </a:lnTo>
                  <a:close/>
                </a:path>
                <a:path extrusionOk="0" h="257810" w="29209">
                  <a:moveTo>
                    <a:pt x="29044" y="0"/>
                  </a:moveTo>
                  <a:lnTo>
                    <a:pt x="9956" y="0"/>
                  </a:lnTo>
                  <a:lnTo>
                    <a:pt x="0" y="22936"/>
                  </a:lnTo>
                  <a:lnTo>
                    <a:pt x="19062" y="22936"/>
                  </a:lnTo>
                  <a:lnTo>
                    <a:pt x="29044"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1662" name="Google Shape;1662;p28"/>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6">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9">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0">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21">
                            <a:extLst>
                              <a:ext uri="{A12FA001-AC4F-418D-AE19-62706E023703}">
                                <ahyp:hlinkClr val="tx"/>
                              </a:ext>
                            </a:extLst>
                          </a:hlinkClick>
                        </a:rPr>
                        <a:t>내부 탄소배출량 관리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2">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3">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4">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25">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2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1663" name="Google Shape;1663;p28"/>
          <p:cNvGrpSpPr/>
          <p:nvPr/>
        </p:nvGrpSpPr>
        <p:grpSpPr>
          <a:xfrm>
            <a:off x="7162622" y="2390255"/>
            <a:ext cx="2792855" cy="353562"/>
            <a:chOff x="7162622" y="2390255"/>
            <a:chExt cx="2792855" cy="353562"/>
          </a:xfrm>
        </p:grpSpPr>
        <p:sp>
          <p:nvSpPr>
            <p:cNvPr id="1664" name="Google Shape;1664;p28"/>
            <p:cNvSpPr/>
            <p:nvPr/>
          </p:nvSpPr>
          <p:spPr>
            <a:xfrm>
              <a:off x="7892997" y="2459035"/>
              <a:ext cx="2062480" cy="216535"/>
            </a:xfrm>
            <a:custGeom>
              <a:rect b="b" l="l" r="r" t="t"/>
              <a:pathLst>
                <a:path extrusionOk="0" h="216535" w="2062479">
                  <a:moveTo>
                    <a:pt x="1953983"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1953983" y="216001"/>
                  </a:lnTo>
                  <a:lnTo>
                    <a:pt x="1996024" y="207515"/>
                  </a:lnTo>
                  <a:lnTo>
                    <a:pt x="2030353" y="184370"/>
                  </a:lnTo>
                  <a:lnTo>
                    <a:pt x="2053498" y="150041"/>
                  </a:lnTo>
                  <a:lnTo>
                    <a:pt x="2061984" y="108000"/>
                  </a:lnTo>
                  <a:lnTo>
                    <a:pt x="2053498" y="65960"/>
                  </a:lnTo>
                  <a:lnTo>
                    <a:pt x="2030353" y="31630"/>
                  </a:lnTo>
                  <a:lnTo>
                    <a:pt x="1996024" y="8486"/>
                  </a:lnTo>
                  <a:lnTo>
                    <a:pt x="195398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5" name="Google Shape;1665;p28"/>
            <p:cNvSpPr/>
            <p:nvPr/>
          </p:nvSpPr>
          <p:spPr>
            <a:xfrm>
              <a:off x="7162622" y="2410066"/>
              <a:ext cx="845819" cy="314325"/>
            </a:xfrm>
            <a:custGeom>
              <a:rect b="b" l="l" r="r" t="t"/>
              <a:pathLst>
                <a:path extrusionOk="0" h="314325" w="845820">
                  <a:moveTo>
                    <a:pt x="845223" y="156972"/>
                  </a:moveTo>
                  <a:lnTo>
                    <a:pt x="844473" y="129209"/>
                  </a:lnTo>
                  <a:lnTo>
                    <a:pt x="842175" y="101714"/>
                  </a:lnTo>
                  <a:lnTo>
                    <a:pt x="838301" y="75615"/>
                  </a:lnTo>
                  <a:lnTo>
                    <a:pt x="832777" y="52044"/>
                  </a:lnTo>
                  <a:lnTo>
                    <a:pt x="828065" y="38163"/>
                  </a:lnTo>
                  <a:lnTo>
                    <a:pt x="822553" y="26314"/>
                  </a:lnTo>
                  <a:lnTo>
                    <a:pt x="816229" y="16878"/>
                  </a:lnTo>
                  <a:lnTo>
                    <a:pt x="809078" y="10210"/>
                  </a:lnTo>
                  <a:lnTo>
                    <a:pt x="805827" y="7988"/>
                  </a:lnTo>
                  <a:lnTo>
                    <a:pt x="803833" y="6159"/>
                  </a:lnTo>
                  <a:lnTo>
                    <a:pt x="796950" y="4699"/>
                  </a:lnTo>
                  <a:lnTo>
                    <a:pt x="784402" y="2933"/>
                  </a:lnTo>
                  <a:lnTo>
                    <a:pt x="762952" y="1574"/>
                  </a:lnTo>
                  <a:lnTo>
                    <a:pt x="729399" y="609"/>
                  </a:lnTo>
                  <a:lnTo>
                    <a:pt x="681139" y="12"/>
                  </a:lnTo>
                  <a:lnTo>
                    <a:pt x="680542" y="0"/>
                  </a:lnTo>
                  <a:lnTo>
                    <a:pt x="660044" y="1155"/>
                  </a:lnTo>
                  <a:lnTo>
                    <a:pt x="592963" y="6413"/>
                  </a:lnTo>
                  <a:lnTo>
                    <a:pt x="572198" y="7594"/>
                  </a:lnTo>
                  <a:lnTo>
                    <a:pt x="520280" y="7556"/>
                  </a:lnTo>
                  <a:lnTo>
                    <a:pt x="494804" y="7708"/>
                  </a:lnTo>
                  <a:lnTo>
                    <a:pt x="467766" y="7747"/>
                  </a:lnTo>
                  <a:lnTo>
                    <a:pt x="440512" y="8039"/>
                  </a:lnTo>
                  <a:lnTo>
                    <a:pt x="415328" y="8178"/>
                  </a:lnTo>
                  <a:lnTo>
                    <a:pt x="389509" y="8559"/>
                  </a:lnTo>
                  <a:lnTo>
                    <a:pt x="363626" y="8826"/>
                  </a:lnTo>
                  <a:lnTo>
                    <a:pt x="313347" y="9677"/>
                  </a:lnTo>
                  <a:lnTo>
                    <a:pt x="293636" y="8661"/>
                  </a:lnTo>
                  <a:lnTo>
                    <a:pt x="230200" y="3708"/>
                  </a:lnTo>
                  <a:lnTo>
                    <a:pt x="210845" y="2692"/>
                  </a:lnTo>
                  <a:lnTo>
                    <a:pt x="110490" y="5257"/>
                  </a:lnTo>
                  <a:lnTo>
                    <a:pt x="80200" y="6667"/>
                  </a:lnTo>
                  <a:lnTo>
                    <a:pt x="61785" y="8585"/>
                  </a:lnTo>
                  <a:lnTo>
                    <a:pt x="59194" y="9042"/>
                  </a:lnTo>
                  <a:lnTo>
                    <a:pt x="58343" y="9334"/>
                  </a:lnTo>
                  <a:lnTo>
                    <a:pt x="57264" y="9563"/>
                  </a:lnTo>
                  <a:lnTo>
                    <a:pt x="56070" y="10096"/>
                  </a:lnTo>
                  <a:lnTo>
                    <a:pt x="47193" y="15405"/>
                  </a:lnTo>
                  <a:lnTo>
                    <a:pt x="22059" y="49669"/>
                  </a:lnTo>
                  <a:lnTo>
                    <a:pt x="9017" y="88366"/>
                  </a:lnTo>
                  <a:lnTo>
                    <a:pt x="647" y="139153"/>
                  </a:lnTo>
                  <a:lnTo>
                    <a:pt x="0" y="156972"/>
                  </a:lnTo>
                  <a:lnTo>
                    <a:pt x="647" y="174802"/>
                  </a:lnTo>
                  <a:lnTo>
                    <a:pt x="9017" y="225564"/>
                  </a:lnTo>
                  <a:lnTo>
                    <a:pt x="22059" y="264261"/>
                  </a:lnTo>
                  <a:lnTo>
                    <a:pt x="47193" y="298538"/>
                  </a:lnTo>
                  <a:lnTo>
                    <a:pt x="110490" y="308686"/>
                  </a:lnTo>
                  <a:lnTo>
                    <a:pt x="210845" y="311251"/>
                  </a:lnTo>
                  <a:lnTo>
                    <a:pt x="230200" y="310248"/>
                  </a:lnTo>
                  <a:lnTo>
                    <a:pt x="293636" y="305295"/>
                  </a:lnTo>
                  <a:lnTo>
                    <a:pt x="313347" y="304266"/>
                  </a:lnTo>
                  <a:lnTo>
                    <a:pt x="363626" y="305130"/>
                  </a:lnTo>
                  <a:lnTo>
                    <a:pt x="467766" y="306197"/>
                  </a:lnTo>
                  <a:lnTo>
                    <a:pt x="572198" y="306349"/>
                  </a:lnTo>
                  <a:lnTo>
                    <a:pt x="592963" y="307543"/>
                  </a:lnTo>
                  <a:lnTo>
                    <a:pt x="660044" y="312788"/>
                  </a:lnTo>
                  <a:lnTo>
                    <a:pt x="680542" y="313944"/>
                  </a:lnTo>
                  <a:lnTo>
                    <a:pt x="729399" y="313347"/>
                  </a:lnTo>
                  <a:lnTo>
                    <a:pt x="784402" y="311010"/>
                  </a:lnTo>
                  <a:lnTo>
                    <a:pt x="805827" y="305943"/>
                  </a:lnTo>
                  <a:lnTo>
                    <a:pt x="809078" y="303733"/>
                  </a:lnTo>
                  <a:lnTo>
                    <a:pt x="832777" y="261874"/>
                  </a:lnTo>
                  <a:lnTo>
                    <a:pt x="842175" y="212242"/>
                  </a:lnTo>
                  <a:lnTo>
                    <a:pt x="844473" y="184734"/>
                  </a:lnTo>
                  <a:lnTo>
                    <a:pt x="845223" y="156972"/>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6" name="Google Shape;1666;p28"/>
            <p:cNvPicPr preferRelativeResize="0"/>
            <p:nvPr/>
          </p:nvPicPr>
          <p:blipFill rotWithShape="1">
            <a:blip r:embed="rId27">
              <a:alphaModFix/>
            </a:blip>
            <a:srcRect b="0" l="0" r="0" t="0"/>
            <a:stretch/>
          </p:blipFill>
          <p:spPr>
            <a:xfrm>
              <a:off x="7384969" y="2445908"/>
              <a:ext cx="120269" cy="121132"/>
            </a:xfrm>
            <a:prstGeom prst="rect">
              <a:avLst/>
            </a:prstGeom>
            <a:noFill/>
            <a:ln>
              <a:noFill/>
            </a:ln>
          </p:spPr>
        </p:pic>
        <p:sp>
          <p:nvSpPr>
            <p:cNvPr id="1667" name="Google Shape;1667;p28"/>
            <p:cNvSpPr/>
            <p:nvPr/>
          </p:nvSpPr>
          <p:spPr>
            <a:xfrm>
              <a:off x="7446219" y="2438783"/>
              <a:ext cx="366395" cy="22860"/>
            </a:xfrm>
            <a:custGeom>
              <a:rect b="b" l="l" r="r" t="t"/>
              <a:pathLst>
                <a:path extrusionOk="0" h="22860" w="366395">
                  <a:moveTo>
                    <a:pt x="366001" y="0"/>
                  </a:moveTo>
                  <a:lnTo>
                    <a:pt x="0" y="0"/>
                  </a:lnTo>
                  <a:lnTo>
                    <a:pt x="87464" y="22352"/>
                  </a:lnTo>
                  <a:lnTo>
                    <a:pt x="314375" y="22352"/>
                  </a:lnTo>
                  <a:lnTo>
                    <a:pt x="366001"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8" name="Google Shape;1668;p28"/>
            <p:cNvSpPr/>
            <p:nvPr/>
          </p:nvSpPr>
          <p:spPr>
            <a:xfrm>
              <a:off x="7180080" y="2418644"/>
              <a:ext cx="44450" cy="57150"/>
            </a:xfrm>
            <a:custGeom>
              <a:rect b="b" l="l" r="r" t="t"/>
              <a:pathLst>
                <a:path extrusionOk="0" h="57150" w="44450">
                  <a:moveTo>
                    <a:pt x="44322" y="0"/>
                  </a:moveTo>
                  <a:lnTo>
                    <a:pt x="7802" y="34782"/>
                  </a:lnTo>
                  <a:lnTo>
                    <a:pt x="0" y="52590"/>
                  </a:lnTo>
                  <a:lnTo>
                    <a:pt x="13995" y="57124"/>
                  </a:lnTo>
                  <a:lnTo>
                    <a:pt x="18808" y="54863"/>
                  </a:lnTo>
                  <a:lnTo>
                    <a:pt x="20626" y="52274"/>
                  </a:lnTo>
                  <a:lnTo>
                    <a:pt x="22750" y="46785"/>
                  </a:lnTo>
                  <a:lnTo>
                    <a:pt x="25386" y="39388"/>
                  </a:lnTo>
                  <a:lnTo>
                    <a:pt x="28740" y="31076"/>
                  </a:lnTo>
                  <a:lnTo>
                    <a:pt x="33196" y="21952"/>
                  </a:lnTo>
                  <a:lnTo>
                    <a:pt x="41766" y="5852"/>
                  </a:lnTo>
                  <a:lnTo>
                    <a:pt x="44322"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9" name="Google Shape;1669;p28"/>
            <p:cNvPicPr preferRelativeResize="0"/>
            <p:nvPr/>
          </p:nvPicPr>
          <p:blipFill rotWithShape="1">
            <a:blip r:embed="rId8">
              <a:alphaModFix/>
            </a:blip>
            <a:srcRect b="0" l="0" r="0" t="0"/>
            <a:stretch/>
          </p:blipFill>
          <p:spPr>
            <a:xfrm>
              <a:off x="7768038" y="2453398"/>
              <a:ext cx="77330" cy="113639"/>
            </a:xfrm>
            <a:prstGeom prst="rect">
              <a:avLst/>
            </a:prstGeom>
            <a:noFill/>
            <a:ln>
              <a:noFill/>
            </a:ln>
          </p:spPr>
        </p:pic>
        <p:sp>
          <p:nvSpPr>
            <p:cNvPr id="1670" name="Google Shape;1670;p28"/>
            <p:cNvSpPr/>
            <p:nvPr/>
          </p:nvSpPr>
          <p:spPr>
            <a:xfrm>
              <a:off x="7957318" y="2414766"/>
              <a:ext cx="38100" cy="49530"/>
            </a:xfrm>
            <a:custGeom>
              <a:rect b="b" l="l" r="r" t="t"/>
              <a:pathLst>
                <a:path extrusionOk="0" h="49530" w="38100">
                  <a:moveTo>
                    <a:pt x="2247" y="0"/>
                  </a:moveTo>
                  <a:lnTo>
                    <a:pt x="0" y="6019"/>
                  </a:lnTo>
                  <a:lnTo>
                    <a:pt x="4508" y="11531"/>
                  </a:lnTo>
                  <a:lnTo>
                    <a:pt x="11925" y="15570"/>
                  </a:lnTo>
                  <a:lnTo>
                    <a:pt x="16725" y="22072"/>
                  </a:lnTo>
                  <a:lnTo>
                    <a:pt x="20934" y="29352"/>
                  </a:lnTo>
                  <a:lnTo>
                    <a:pt x="24183" y="37115"/>
                  </a:lnTo>
                  <a:lnTo>
                    <a:pt x="26723" y="43621"/>
                  </a:lnTo>
                  <a:lnTo>
                    <a:pt x="28803" y="47129"/>
                  </a:lnTo>
                  <a:lnTo>
                    <a:pt x="31381" y="49034"/>
                  </a:lnTo>
                  <a:lnTo>
                    <a:pt x="38074" y="47371"/>
                  </a:lnTo>
                  <a:lnTo>
                    <a:pt x="33371" y="33451"/>
                  </a:lnTo>
                  <a:lnTo>
                    <a:pt x="27865" y="21609"/>
                  </a:lnTo>
                  <a:lnTo>
                    <a:pt x="21542" y="12176"/>
                  </a:lnTo>
                  <a:lnTo>
                    <a:pt x="14389" y="5511"/>
                  </a:lnTo>
                  <a:lnTo>
                    <a:pt x="11125" y="3289"/>
                  </a:lnTo>
                  <a:lnTo>
                    <a:pt x="9131" y="1460"/>
                  </a:lnTo>
                  <a:lnTo>
                    <a:pt x="2247"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1" name="Google Shape;1671;p28"/>
            <p:cNvSpPr/>
            <p:nvPr/>
          </p:nvSpPr>
          <p:spPr>
            <a:xfrm>
              <a:off x="7162625" y="2498392"/>
              <a:ext cx="16510" cy="69215"/>
            </a:xfrm>
            <a:custGeom>
              <a:rect b="b" l="l" r="r" t="t"/>
              <a:pathLst>
                <a:path extrusionOk="0" h="69214" w="16509">
                  <a:moveTo>
                    <a:pt x="9652" y="0"/>
                  </a:moveTo>
                  <a:lnTo>
                    <a:pt x="655" y="50816"/>
                  </a:lnTo>
                  <a:lnTo>
                    <a:pt x="0" y="68643"/>
                  </a:lnTo>
                  <a:lnTo>
                    <a:pt x="8724" y="68643"/>
                  </a:lnTo>
                  <a:lnTo>
                    <a:pt x="9893" y="41367"/>
                  </a:lnTo>
                  <a:lnTo>
                    <a:pt x="12465" y="20797"/>
                  </a:lnTo>
                  <a:lnTo>
                    <a:pt x="15036" y="7812"/>
                  </a:lnTo>
                  <a:lnTo>
                    <a:pt x="16205" y="3289"/>
                  </a:lnTo>
                  <a:lnTo>
                    <a:pt x="9652"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2" name="Google Shape;1672;p28"/>
            <p:cNvPicPr preferRelativeResize="0"/>
            <p:nvPr/>
          </p:nvPicPr>
          <p:blipFill rotWithShape="1">
            <a:blip r:embed="rId28">
              <a:alphaModFix/>
            </a:blip>
            <a:srcRect b="0" l="0" r="0" t="0"/>
            <a:stretch/>
          </p:blipFill>
          <p:spPr>
            <a:xfrm>
              <a:off x="7392357" y="2390255"/>
              <a:ext cx="108165" cy="176785"/>
            </a:xfrm>
            <a:prstGeom prst="rect">
              <a:avLst/>
            </a:prstGeom>
            <a:noFill/>
            <a:ln>
              <a:noFill/>
            </a:ln>
          </p:spPr>
        </p:pic>
        <p:sp>
          <p:nvSpPr>
            <p:cNvPr id="1673" name="Google Shape;1673;p28"/>
            <p:cNvSpPr/>
            <p:nvPr/>
          </p:nvSpPr>
          <p:spPr>
            <a:xfrm>
              <a:off x="7187280" y="2567036"/>
              <a:ext cx="821055" cy="157480"/>
            </a:xfrm>
            <a:custGeom>
              <a:rect b="b" l="l" r="r" t="t"/>
              <a:pathLst>
                <a:path extrusionOk="0" h="157480" w="821054">
                  <a:moveTo>
                    <a:pt x="820559" y="0"/>
                  </a:moveTo>
                  <a:lnTo>
                    <a:pt x="804519" y="0"/>
                  </a:lnTo>
                  <a:lnTo>
                    <a:pt x="801852" y="49762"/>
                  </a:lnTo>
                  <a:lnTo>
                    <a:pt x="795291" y="86710"/>
                  </a:lnTo>
                  <a:lnTo>
                    <a:pt x="786994" y="111669"/>
                  </a:lnTo>
                  <a:lnTo>
                    <a:pt x="779119" y="125463"/>
                  </a:lnTo>
                  <a:lnTo>
                    <a:pt x="767564" y="131145"/>
                  </a:lnTo>
                  <a:lnTo>
                    <a:pt x="748590" y="132780"/>
                  </a:lnTo>
                  <a:lnTo>
                    <a:pt x="724846" y="132655"/>
                  </a:lnTo>
                  <a:lnTo>
                    <a:pt x="698982" y="133057"/>
                  </a:lnTo>
                  <a:lnTo>
                    <a:pt x="678301" y="134061"/>
                  </a:lnTo>
                  <a:lnTo>
                    <a:pt x="663694" y="133896"/>
                  </a:lnTo>
                  <a:lnTo>
                    <a:pt x="648217" y="132111"/>
                  </a:lnTo>
                  <a:lnTo>
                    <a:pt x="624928" y="128257"/>
                  </a:lnTo>
                  <a:lnTo>
                    <a:pt x="258927" y="128257"/>
                  </a:lnTo>
                  <a:lnTo>
                    <a:pt x="183810" y="129559"/>
                  </a:lnTo>
                  <a:lnTo>
                    <a:pt x="86271" y="130860"/>
                  </a:lnTo>
                  <a:lnTo>
                    <a:pt x="60120" y="130572"/>
                  </a:lnTo>
                  <a:lnTo>
                    <a:pt x="42416" y="128552"/>
                  </a:lnTo>
                  <a:lnTo>
                    <a:pt x="25072" y="123070"/>
                  </a:lnTo>
                  <a:lnTo>
                    <a:pt x="0" y="112395"/>
                  </a:lnTo>
                  <a:lnTo>
                    <a:pt x="6818" y="124171"/>
                  </a:lnTo>
                  <a:lnTo>
                    <a:pt x="37122" y="148386"/>
                  </a:lnTo>
                  <a:lnTo>
                    <a:pt x="85836" y="151718"/>
                  </a:lnTo>
                  <a:lnTo>
                    <a:pt x="186194" y="154279"/>
                  </a:lnTo>
                  <a:lnTo>
                    <a:pt x="205548" y="153268"/>
                  </a:lnTo>
                  <a:lnTo>
                    <a:pt x="268978" y="148312"/>
                  </a:lnTo>
                  <a:lnTo>
                    <a:pt x="288696" y="147294"/>
                  </a:lnTo>
                  <a:lnTo>
                    <a:pt x="338980" y="148152"/>
                  </a:lnTo>
                  <a:lnTo>
                    <a:pt x="443116" y="149225"/>
                  </a:lnTo>
                  <a:lnTo>
                    <a:pt x="547547" y="149377"/>
                  </a:lnTo>
                  <a:lnTo>
                    <a:pt x="568312" y="150560"/>
                  </a:lnTo>
                  <a:lnTo>
                    <a:pt x="635392" y="155817"/>
                  </a:lnTo>
                  <a:lnTo>
                    <a:pt x="655878" y="156972"/>
                  </a:lnTo>
                  <a:lnTo>
                    <a:pt x="704737" y="156373"/>
                  </a:lnTo>
                  <a:lnTo>
                    <a:pt x="759754" y="154043"/>
                  </a:lnTo>
                  <a:lnTo>
                    <a:pt x="781164" y="148971"/>
                  </a:lnTo>
                  <a:lnTo>
                    <a:pt x="784428" y="146761"/>
                  </a:lnTo>
                  <a:lnTo>
                    <a:pt x="808113" y="104902"/>
                  </a:lnTo>
                  <a:lnTo>
                    <a:pt x="817522" y="55265"/>
                  </a:lnTo>
                  <a:lnTo>
                    <a:pt x="819809" y="27762"/>
                  </a:lnTo>
                  <a:lnTo>
                    <a:pt x="82055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4" name="Google Shape;1674;p28"/>
            <p:cNvPicPr preferRelativeResize="0"/>
            <p:nvPr/>
          </p:nvPicPr>
          <p:blipFill rotWithShape="1">
            <a:blip r:embed="rId29">
              <a:alphaModFix/>
            </a:blip>
            <a:srcRect b="0" l="0" r="0" t="0"/>
            <a:stretch/>
          </p:blipFill>
          <p:spPr>
            <a:xfrm>
              <a:off x="7384969" y="2567032"/>
              <a:ext cx="120269" cy="121132"/>
            </a:xfrm>
            <a:prstGeom prst="rect">
              <a:avLst/>
            </a:prstGeom>
            <a:noFill/>
            <a:ln>
              <a:noFill/>
            </a:ln>
          </p:spPr>
        </p:pic>
        <p:sp>
          <p:nvSpPr>
            <p:cNvPr id="1675" name="Google Shape;1675;p28"/>
            <p:cNvSpPr/>
            <p:nvPr/>
          </p:nvSpPr>
          <p:spPr>
            <a:xfrm>
              <a:off x="7446219" y="2672937"/>
              <a:ext cx="366395" cy="22860"/>
            </a:xfrm>
            <a:custGeom>
              <a:rect b="b" l="l" r="r" t="t"/>
              <a:pathLst>
                <a:path extrusionOk="0" h="22860" w="366395">
                  <a:moveTo>
                    <a:pt x="314375" y="0"/>
                  </a:moveTo>
                  <a:lnTo>
                    <a:pt x="87464" y="0"/>
                  </a:lnTo>
                  <a:lnTo>
                    <a:pt x="0" y="22351"/>
                  </a:lnTo>
                  <a:lnTo>
                    <a:pt x="366001" y="22351"/>
                  </a:lnTo>
                  <a:lnTo>
                    <a:pt x="314375"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6" name="Google Shape;1676;p28"/>
            <p:cNvSpPr/>
            <p:nvPr/>
          </p:nvSpPr>
          <p:spPr>
            <a:xfrm>
              <a:off x="7180080" y="2658304"/>
              <a:ext cx="44450" cy="57150"/>
            </a:xfrm>
            <a:custGeom>
              <a:rect b="b" l="l" r="r" t="t"/>
              <a:pathLst>
                <a:path extrusionOk="0" h="57150" w="44450">
                  <a:moveTo>
                    <a:pt x="13995" y="0"/>
                  </a:moveTo>
                  <a:lnTo>
                    <a:pt x="0" y="4533"/>
                  </a:lnTo>
                  <a:lnTo>
                    <a:pt x="7802" y="22342"/>
                  </a:lnTo>
                  <a:lnTo>
                    <a:pt x="16921" y="37044"/>
                  </a:lnTo>
                  <a:lnTo>
                    <a:pt x="44322" y="57124"/>
                  </a:lnTo>
                  <a:lnTo>
                    <a:pt x="41766" y="51266"/>
                  </a:lnTo>
                  <a:lnTo>
                    <a:pt x="33196" y="35170"/>
                  </a:lnTo>
                  <a:lnTo>
                    <a:pt x="28740" y="26047"/>
                  </a:lnTo>
                  <a:lnTo>
                    <a:pt x="25386" y="17735"/>
                  </a:lnTo>
                  <a:lnTo>
                    <a:pt x="22750" y="10339"/>
                  </a:lnTo>
                  <a:lnTo>
                    <a:pt x="20626" y="4850"/>
                  </a:lnTo>
                  <a:lnTo>
                    <a:pt x="18808" y="2260"/>
                  </a:lnTo>
                  <a:lnTo>
                    <a:pt x="13995" y="0"/>
                  </a:lnTo>
                  <a:close/>
                </a:path>
              </a:pathLst>
            </a:custGeom>
            <a:solidFill>
              <a:srgbClr val="EFF4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7" name="Google Shape;1677;p28"/>
            <p:cNvPicPr preferRelativeResize="0"/>
            <p:nvPr/>
          </p:nvPicPr>
          <p:blipFill rotWithShape="1">
            <a:blip r:embed="rId11">
              <a:alphaModFix/>
            </a:blip>
            <a:srcRect b="0" l="0" r="0" t="0"/>
            <a:stretch/>
          </p:blipFill>
          <p:spPr>
            <a:xfrm>
              <a:off x="7768038" y="2567034"/>
              <a:ext cx="77330" cy="113639"/>
            </a:xfrm>
            <a:prstGeom prst="rect">
              <a:avLst/>
            </a:prstGeom>
            <a:noFill/>
            <a:ln>
              <a:noFill/>
            </a:ln>
          </p:spPr>
        </p:pic>
        <p:sp>
          <p:nvSpPr>
            <p:cNvPr id="1678" name="Google Shape;1678;p28"/>
            <p:cNvSpPr/>
            <p:nvPr/>
          </p:nvSpPr>
          <p:spPr>
            <a:xfrm>
              <a:off x="7957318" y="2670271"/>
              <a:ext cx="38100" cy="49530"/>
            </a:xfrm>
            <a:custGeom>
              <a:rect b="b" l="l" r="r" t="t"/>
              <a:pathLst>
                <a:path extrusionOk="0" h="49530" w="38100">
                  <a:moveTo>
                    <a:pt x="31381" y="0"/>
                  </a:moveTo>
                  <a:lnTo>
                    <a:pt x="28803" y="1904"/>
                  </a:lnTo>
                  <a:lnTo>
                    <a:pt x="26723" y="5412"/>
                  </a:lnTo>
                  <a:lnTo>
                    <a:pt x="24183" y="11918"/>
                  </a:lnTo>
                  <a:lnTo>
                    <a:pt x="20934" y="19682"/>
                  </a:lnTo>
                  <a:lnTo>
                    <a:pt x="16725" y="26962"/>
                  </a:lnTo>
                  <a:lnTo>
                    <a:pt x="11925" y="33464"/>
                  </a:lnTo>
                  <a:lnTo>
                    <a:pt x="4508" y="37503"/>
                  </a:lnTo>
                  <a:lnTo>
                    <a:pt x="0" y="43014"/>
                  </a:lnTo>
                  <a:lnTo>
                    <a:pt x="2247" y="49034"/>
                  </a:lnTo>
                  <a:lnTo>
                    <a:pt x="9131" y="47574"/>
                  </a:lnTo>
                  <a:lnTo>
                    <a:pt x="11125" y="45745"/>
                  </a:lnTo>
                  <a:lnTo>
                    <a:pt x="14389" y="43522"/>
                  </a:lnTo>
                  <a:lnTo>
                    <a:pt x="21542" y="36857"/>
                  </a:lnTo>
                  <a:lnTo>
                    <a:pt x="27865" y="27425"/>
                  </a:lnTo>
                  <a:lnTo>
                    <a:pt x="33371" y="15583"/>
                  </a:lnTo>
                  <a:lnTo>
                    <a:pt x="38074" y="1676"/>
                  </a:lnTo>
                  <a:lnTo>
                    <a:pt x="31381" y="0"/>
                  </a:lnTo>
                  <a:close/>
                </a:path>
              </a:pathLst>
            </a:custGeom>
            <a:solidFill>
              <a:srgbClr val="231F2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9" name="Google Shape;1679;p28"/>
            <p:cNvSpPr/>
            <p:nvPr/>
          </p:nvSpPr>
          <p:spPr>
            <a:xfrm>
              <a:off x="7162625" y="2567036"/>
              <a:ext cx="16510" cy="69215"/>
            </a:xfrm>
            <a:custGeom>
              <a:rect b="b" l="l" r="r" t="t"/>
              <a:pathLst>
                <a:path extrusionOk="0" h="69214" w="16509">
                  <a:moveTo>
                    <a:pt x="8724" y="0"/>
                  </a:moveTo>
                  <a:lnTo>
                    <a:pt x="0" y="0"/>
                  </a:lnTo>
                  <a:lnTo>
                    <a:pt x="655" y="17827"/>
                  </a:lnTo>
                  <a:lnTo>
                    <a:pt x="2498" y="35377"/>
                  </a:lnTo>
                  <a:lnTo>
                    <a:pt x="5347" y="52386"/>
                  </a:lnTo>
                  <a:lnTo>
                    <a:pt x="9017" y="68592"/>
                  </a:lnTo>
                  <a:lnTo>
                    <a:pt x="9652" y="68643"/>
                  </a:lnTo>
                  <a:lnTo>
                    <a:pt x="16205" y="65354"/>
                  </a:lnTo>
                  <a:lnTo>
                    <a:pt x="15036" y="60830"/>
                  </a:lnTo>
                  <a:lnTo>
                    <a:pt x="12465" y="47845"/>
                  </a:lnTo>
                  <a:lnTo>
                    <a:pt x="9893" y="27276"/>
                  </a:lnTo>
                  <a:lnTo>
                    <a:pt x="8724" y="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80" name="Google Shape;1680;p28"/>
            <p:cNvPicPr preferRelativeResize="0"/>
            <p:nvPr/>
          </p:nvPicPr>
          <p:blipFill rotWithShape="1">
            <a:blip r:embed="rId30">
              <a:alphaModFix/>
            </a:blip>
            <a:srcRect b="0" l="0" r="0" t="0"/>
            <a:stretch/>
          </p:blipFill>
          <p:spPr>
            <a:xfrm>
              <a:off x="7392357" y="2567032"/>
              <a:ext cx="108165" cy="176785"/>
            </a:xfrm>
            <a:prstGeom prst="rect">
              <a:avLst/>
            </a:prstGeom>
            <a:noFill/>
            <a:ln>
              <a:noFill/>
            </a:ln>
          </p:spPr>
        </p:pic>
        <p:sp>
          <p:nvSpPr>
            <p:cNvPr id="1681" name="Google Shape;1681;p28"/>
            <p:cNvSpPr/>
            <p:nvPr/>
          </p:nvSpPr>
          <p:spPr>
            <a:xfrm>
              <a:off x="7662951" y="2438209"/>
              <a:ext cx="29209" cy="257810"/>
            </a:xfrm>
            <a:custGeom>
              <a:rect b="b" l="l" r="r" t="t"/>
              <a:pathLst>
                <a:path extrusionOk="0" h="257810" w="29209">
                  <a:moveTo>
                    <a:pt x="29044" y="257670"/>
                  </a:moveTo>
                  <a:lnTo>
                    <a:pt x="19062" y="234734"/>
                  </a:lnTo>
                  <a:lnTo>
                    <a:pt x="0" y="234734"/>
                  </a:lnTo>
                  <a:lnTo>
                    <a:pt x="9956" y="257670"/>
                  </a:lnTo>
                  <a:lnTo>
                    <a:pt x="29044" y="257670"/>
                  </a:lnTo>
                  <a:close/>
                </a:path>
                <a:path extrusionOk="0" h="257810" w="29209">
                  <a:moveTo>
                    <a:pt x="29044" y="0"/>
                  </a:moveTo>
                  <a:lnTo>
                    <a:pt x="9956" y="0"/>
                  </a:lnTo>
                  <a:lnTo>
                    <a:pt x="0" y="22936"/>
                  </a:lnTo>
                  <a:lnTo>
                    <a:pt x="19062" y="22936"/>
                  </a:lnTo>
                  <a:lnTo>
                    <a:pt x="29044"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82" name="Google Shape;1682;p28"/>
          <p:cNvSpPr txBox="1"/>
          <p:nvPr/>
        </p:nvSpPr>
        <p:spPr>
          <a:xfrm>
            <a:off x="10058300" y="2491218"/>
            <a:ext cx="2476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2023</a:t>
            </a:r>
            <a:endParaRPr sz="700">
              <a:latin typeface="Arial"/>
              <a:ea typeface="Arial"/>
              <a:cs typeface="Arial"/>
              <a:sym typeface="Arial"/>
            </a:endParaRPr>
          </a:p>
        </p:txBody>
      </p:sp>
      <p:sp>
        <p:nvSpPr>
          <p:cNvPr id="1683" name="Google Shape;1683;p28"/>
          <p:cNvSpPr txBox="1"/>
          <p:nvPr/>
        </p:nvSpPr>
        <p:spPr>
          <a:xfrm>
            <a:off x="8080703" y="2473184"/>
            <a:ext cx="28257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49대</a:t>
            </a:r>
            <a:endParaRPr sz="900">
              <a:latin typeface="Malgun Gothic"/>
              <a:ea typeface="Malgun Gothic"/>
              <a:cs typeface="Malgun Gothic"/>
              <a:sym typeface="Malgun Gothic"/>
            </a:endParaRPr>
          </a:p>
        </p:txBody>
      </p:sp>
      <p:sp>
        <p:nvSpPr>
          <p:cNvPr id="1684" name="Google Shape;1684;p28"/>
          <p:cNvSpPr txBox="1"/>
          <p:nvPr/>
        </p:nvSpPr>
        <p:spPr>
          <a:xfrm>
            <a:off x="2327300" y="6312298"/>
            <a:ext cx="2484755" cy="406400"/>
          </a:xfrm>
          <a:prstGeom prst="rect">
            <a:avLst/>
          </a:prstGeom>
          <a:noFill/>
          <a:ln>
            <a:noFill/>
          </a:ln>
        </p:spPr>
        <p:txBody>
          <a:bodyPr anchorCtr="0" anchor="t" bIns="0" lIns="0" spcFirstLastPara="1" rIns="0" wrap="square" tIns="12050">
            <a:spAutoFit/>
          </a:bodyPr>
          <a:lstStyle/>
          <a:p>
            <a:pPr indent="-69850" lvl="0" marL="81915" marR="5080" rtl="0" algn="just">
              <a:lnSpc>
                <a:spcPct val="128200"/>
              </a:lnSpc>
              <a:spcBef>
                <a:spcPts val="0"/>
              </a:spcBef>
              <a:spcAft>
                <a:spcPts val="0"/>
              </a:spcAft>
              <a:buNone/>
            </a:pPr>
            <a:r>
              <a:rPr b="0" lang="en-US" sz="650">
                <a:solidFill>
                  <a:srgbClr val="58595B"/>
                </a:solidFill>
                <a:latin typeface="Arial"/>
                <a:ea typeface="Arial"/>
                <a:cs typeface="Arial"/>
                <a:sym typeface="Arial"/>
              </a:rPr>
              <a:t>* LEED(Leadership in Energy and Environmental Design) : 미국 그린빌딩 위원회가 만든 자연친화적 빌딩/건축물에 부여하는 친환경 인증제도</a:t>
            </a:r>
            <a:endParaRPr sz="650">
              <a:latin typeface="Arial"/>
              <a:ea typeface="Arial"/>
              <a:cs typeface="Arial"/>
              <a:sym typeface="Arial"/>
            </a:endParaRPr>
          </a:p>
        </p:txBody>
      </p:sp>
      <p:sp>
        <p:nvSpPr>
          <p:cNvPr id="1685" name="Google Shape;1685;p28"/>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28</a:t>
            </a:r>
            <a:endParaRPr sz="900">
              <a:latin typeface="Malgun Gothic"/>
              <a:ea typeface="Malgun Gothic"/>
              <a:cs typeface="Malgun Gothic"/>
              <a:sym typeface="Malgun Gothic"/>
            </a:endParaRPr>
          </a:p>
        </p:txBody>
      </p:sp>
      <p:pic>
        <p:nvPicPr>
          <p:cNvPr id="1686" name="Google Shape;1686;p28"/>
          <p:cNvPicPr preferRelativeResize="0"/>
          <p:nvPr/>
        </p:nvPicPr>
        <p:blipFill rotWithShape="1">
          <a:blip r:embed="rId31">
            <a:alphaModFix/>
          </a:blip>
          <a:srcRect b="0" l="0" r="0" t="0"/>
          <a:stretch/>
        </p:blipFill>
        <p:spPr>
          <a:xfrm>
            <a:off x="431999" y="6464984"/>
            <a:ext cx="231013" cy="231013"/>
          </a:xfrm>
          <a:prstGeom prst="rect">
            <a:avLst/>
          </a:prstGeom>
          <a:noFill/>
          <a:ln>
            <a:noFill/>
          </a:ln>
        </p:spPr>
      </p:pic>
      <p:pic>
        <p:nvPicPr>
          <p:cNvPr id="1687" name="Google Shape;1687;p28"/>
          <p:cNvPicPr preferRelativeResize="0"/>
          <p:nvPr/>
        </p:nvPicPr>
        <p:blipFill rotWithShape="1">
          <a:blip r:embed="rId32">
            <a:alphaModFix/>
          </a:blip>
          <a:srcRect b="0" l="0" r="0" t="0"/>
          <a:stretch/>
        </p:blipFill>
        <p:spPr>
          <a:xfrm>
            <a:off x="431999" y="6167054"/>
            <a:ext cx="231013" cy="231012"/>
          </a:xfrm>
          <a:prstGeom prst="rect">
            <a:avLst/>
          </a:prstGeom>
          <a:noFill/>
          <a:ln>
            <a:noFill/>
          </a:ln>
        </p:spPr>
      </p:pic>
      <p:pic>
        <p:nvPicPr>
          <p:cNvPr id="1688" name="Google Shape;1688;p28"/>
          <p:cNvPicPr preferRelativeResize="0"/>
          <p:nvPr/>
        </p:nvPicPr>
        <p:blipFill rotWithShape="1">
          <a:blip r:embed="rId33">
            <a:alphaModFix/>
          </a:blip>
          <a:srcRect b="0" l="0" r="0" t="0"/>
          <a:stretch/>
        </p:blipFill>
        <p:spPr>
          <a:xfrm>
            <a:off x="431999" y="5730434"/>
            <a:ext cx="231013" cy="231013"/>
          </a:xfrm>
          <a:prstGeom prst="rect">
            <a:avLst/>
          </a:prstGeom>
          <a:noFill/>
          <a:ln>
            <a:noFill/>
          </a:ln>
        </p:spPr>
      </p:pic>
      <p:pic>
        <p:nvPicPr>
          <p:cNvPr id="1689" name="Google Shape;1689;p28"/>
          <p:cNvPicPr preferRelativeResize="0"/>
          <p:nvPr/>
        </p:nvPicPr>
        <p:blipFill rotWithShape="1">
          <a:blip r:embed="rId34">
            <a:alphaModFix/>
          </a:blip>
          <a:srcRect b="0" l="0" r="0" t="0"/>
          <a:stretch/>
        </p:blipFill>
        <p:spPr>
          <a:xfrm>
            <a:off x="431999" y="5432504"/>
            <a:ext cx="231013" cy="231012"/>
          </a:xfrm>
          <a:prstGeom prst="rect">
            <a:avLst/>
          </a:prstGeom>
          <a:noFill/>
          <a:ln>
            <a:noFill/>
          </a:ln>
        </p:spPr>
      </p:pic>
      <p:sp>
        <p:nvSpPr>
          <p:cNvPr id="1690" name="Google Shape;1690;p2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4" name="Shape 1694"/>
        <p:cNvGrpSpPr/>
        <p:nvPr/>
      </p:nvGrpSpPr>
      <p:grpSpPr>
        <a:xfrm>
          <a:off x="0" y="0"/>
          <a:ext cx="0" cy="0"/>
          <a:chOff x="0" y="0"/>
          <a:chExt cx="0" cy="0"/>
        </a:xfrm>
      </p:grpSpPr>
      <p:sp>
        <p:nvSpPr>
          <p:cNvPr id="1695" name="Google Shape;1695;p29"/>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35BDA4"/>
                </a:solidFill>
              </a:rPr>
              <a:t>Stakeholder Interview</a:t>
            </a:r>
            <a:endParaRPr sz="2000"/>
          </a:p>
        </p:txBody>
      </p:sp>
      <p:sp>
        <p:nvSpPr>
          <p:cNvPr id="1696" name="Google Shape;1696;p29"/>
          <p:cNvSpPr txBox="1"/>
          <p:nvPr/>
        </p:nvSpPr>
        <p:spPr>
          <a:xfrm>
            <a:off x="9601661" y="669198"/>
            <a:ext cx="707390" cy="279400"/>
          </a:xfrm>
          <a:prstGeom prst="rect">
            <a:avLst/>
          </a:prstGeom>
          <a:noFill/>
          <a:ln>
            <a:noFill/>
          </a:ln>
        </p:spPr>
        <p:txBody>
          <a:bodyPr anchorCtr="0" anchor="t" bIns="0" lIns="0" spcFirstLastPara="1" rIns="0" wrap="square" tIns="33000">
            <a:spAutoFit/>
          </a:bodyPr>
          <a:lstStyle/>
          <a:p>
            <a:pPr indent="0" lvl="0" marL="12700" rtl="0" algn="l">
              <a:lnSpc>
                <a:spcPct val="100000"/>
              </a:lnSpc>
              <a:spcBef>
                <a:spcPts val="0"/>
              </a:spcBef>
              <a:spcAft>
                <a:spcPts val="0"/>
              </a:spcAft>
              <a:buNone/>
            </a:pPr>
            <a:r>
              <a:rPr b="0" lang="en-US" sz="700">
                <a:solidFill>
                  <a:srgbClr val="35BDA4"/>
                </a:solidFill>
                <a:latin typeface="Arial"/>
                <a:ea typeface="Arial"/>
                <a:cs typeface="Arial"/>
                <a:sym typeface="Arial"/>
              </a:rPr>
              <a:t>신한라이프 총무팀</a:t>
            </a:r>
            <a:endParaRPr sz="700">
              <a:latin typeface="Arial"/>
              <a:ea typeface="Arial"/>
              <a:cs typeface="Arial"/>
              <a:sym typeface="Arial"/>
            </a:endParaRPr>
          </a:p>
          <a:p>
            <a:pPr indent="0" lvl="0" marL="237490" rtl="0" algn="l">
              <a:lnSpc>
                <a:spcPct val="100000"/>
              </a:lnSpc>
              <a:spcBef>
                <a:spcPts val="160"/>
              </a:spcBef>
              <a:spcAft>
                <a:spcPts val="0"/>
              </a:spcAft>
              <a:buNone/>
            </a:pPr>
            <a:r>
              <a:rPr b="1" lang="en-US" sz="700">
                <a:solidFill>
                  <a:srgbClr val="35BDA4"/>
                </a:solidFill>
                <a:latin typeface="Malgun Gothic"/>
                <a:ea typeface="Malgun Gothic"/>
                <a:cs typeface="Malgun Gothic"/>
                <a:sym typeface="Malgun Gothic"/>
              </a:rPr>
              <a:t>송태영 팀장</a:t>
            </a:r>
            <a:endParaRPr sz="700">
              <a:latin typeface="Malgun Gothic"/>
              <a:ea typeface="Malgun Gothic"/>
              <a:cs typeface="Malgun Gothic"/>
              <a:sym typeface="Malgun Gothic"/>
            </a:endParaRPr>
          </a:p>
        </p:txBody>
      </p:sp>
      <p:grpSp>
        <p:nvGrpSpPr>
          <p:cNvPr id="1697" name="Google Shape;1697;p29"/>
          <p:cNvGrpSpPr/>
          <p:nvPr/>
        </p:nvGrpSpPr>
        <p:grpSpPr>
          <a:xfrm>
            <a:off x="2340000" y="312509"/>
            <a:ext cx="7956550" cy="1703073"/>
            <a:chOff x="2340000" y="312509"/>
            <a:chExt cx="7956550" cy="1703073"/>
          </a:xfrm>
        </p:grpSpPr>
        <p:sp>
          <p:nvSpPr>
            <p:cNvPr id="1698" name="Google Shape;1698;p29"/>
            <p:cNvSpPr/>
            <p:nvPr/>
          </p:nvSpPr>
          <p:spPr>
            <a:xfrm>
              <a:off x="2340000" y="1151299"/>
              <a:ext cx="7956550" cy="0"/>
            </a:xfrm>
            <a:custGeom>
              <a:rect b="b" l="l" r="r" t="t"/>
              <a:pathLst>
                <a:path extrusionOk="0" h="120000" w="7956550">
                  <a:moveTo>
                    <a:pt x="0" y="0"/>
                  </a:moveTo>
                  <a:lnTo>
                    <a:pt x="7956003" y="0"/>
                  </a:lnTo>
                </a:path>
              </a:pathLst>
            </a:custGeom>
            <a:noFill/>
            <a:ln cap="flat" cmpd="sng" w="254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9" name="Google Shape;1699;p29"/>
            <p:cNvPicPr preferRelativeResize="0"/>
            <p:nvPr/>
          </p:nvPicPr>
          <p:blipFill rotWithShape="1">
            <a:blip r:embed="rId3">
              <a:alphaModFix/>
            </a:blip>
            <a:srcRect b="0" l="0" r="0" t="0"/>
            <a:stretch/>
          </p:blipFill>
          <p:spPr>
            <a:xfrm>
              <a:off x="7354989" y="312509"/>
              <a:ext cx="1702968" cy="1702968"/>
            </a:xfrm>
            <a:prstGeom prst="rect">
              <a:avLst/>
            </a:prstGeom>
            <a:noFill/>
            <a:ln>
              <a:noFill/>
            </a:ln>
          </p:spPr>
        </p:pic>
        <p:sp>
          <p:nvSpPr>
            <p:cNvPr id="1700" name="Google Shape;1700;p29"/>
            <p:cNvSpPr/>
            <p:nvPr/>
          </p:nvSpPr>
          <p:spPr>
            <a:xfrm>
              <a:off x="7354990" y="312512"/>
              <a:ext cx="1703070" cy="1703070"/>
            </a:xfrm>
            <a:custGeom>
              <a:rect b="b" l="l" r="r" t="t"/>
              <a:pathLst>
                <a:path extrusionOk="0" h="1703070" w="1703070">
                  <a:moveTo>
                    <a:pt x="851484" y="1702968"/>
                  </a:moveTo>
                  <a:lnTo>
                    <a:pt x="899801" y="1701620"/>
                  </a:lnTo>
                  <a:lnTo>
                    <a:pt x="947412" y="1697624"/>
                  </a:lnTo>
                  <a:lnTo>
                    <a:pt x="994243" y="1691053"/>
                  </a:lnTo>
                  <a:lnTo>
                    <a:pt x="1040224" y="1681977"/>
                  </a:lnTo>
                  <a:lnTo>
                    <a:pt x="1085282" y="1670469"/>
                  </a:lnTo>
                  <a:lnTo>
                    <a:pt x="1129346" y="1656600"/>
                  </a:lnTo>
                  <a:lnTo>
                    <a:pt x="1172343" y="1640443"/>
                  </a:lnTo>
                  <a:lnTo>
                    <a:pt x="1214202" y="1622070"/>
                  </a:lnTo>
                  <a:lnTo>
                    <a:pt x="1254850" y="1601552"/>
                  </a:lnTo>
                  <a:lnTo>
                    <a:pt x="1294217" y="1578961"/>
                  </a:lnTo>
                  <a:lnTo>
                    <a:pt x="1332229" y="1554369"/>
                  </a:lnTo>
                  <a:lnTo>
                    <a:pt x="1368815" y="1527847"/>
                  </a:lnTo>
                  <a:lnTo>
                    <a:pt x="1403904" y="1499469"/>
                  </a:lnTo>
                  <a:lnTo>
                    <a:pt x="1437423" y="1469305"/>
                  </a:lnTo>
                  <a:lnTo>
                    <a:pt x="1469301" y="1437428"/>
                  </a:lnTo>
                  <a:lnTo>
                    <a:pt x="1499465" y="1403909"/>
                  </a:lnTo>
                  <a:lnTo>
                    <a:pt x="1527844" y="1368821"/>
                  </a:lnTo>
                  <a:lnTo>
                    <a:pt x="1554365" y="1332235"/>
                  </a:lnTo>
                  <a:lnTo>
                    <a:pt x="1578958" y="1294222"/>
                  </a:lnTo>
                  <a:lnTo>
                    <a:pt x="1601549" y="1254856"/>
                  </a:lnTo>
                  <a:lnTo>
                    <a:pt x="1622068" y="1214207"/>
                  </a:lnTo>
                  <a:lnTo>
                    <a:pt x="1640442" y="1172348"/>
                  </a:lnTo>
                  <a:lnTo>
                    <a:pt x="1656599" y="1129351"/>
                  </a:lnTo>
                  <a:lnTo>
                    <a:pt x="1670468" y="1085287"/>
                  </a:lnTo>
                  <a:lnTo>
                    <a:pt x="1681976" y="1040228"/>
                  </a:lnTo>
                  <a:lnTo>
                    <a:pt x="1691052" y="994247"/>
                  </a:lnTo>
                  <a:lnTo>
                    <a:pt x="1697624" y="947414"/>
                  </a:lnTo>
                  <a:lnTo>
                    <a:pt x="1701620" y="899802"/>
                  </a:lnTo>
                  <a:lnTo>
                    <a:pt x="1702968" y="851484"/>
                  </a:lnTo>
                  <a:lnTo>
                    <a:pt x="1701620" y="803166"/>
                  </a:lnTo>
                  <a:lnTo>
                    <a:pt x="1697624" y="755556"/>
                  </a:lnTo>
                  <a:lnTo>
                    <a:pt x="1691052" y="708724"/>
                  </a:lnTo>
                  <a:lnTo>
                    <a:pt x="1681976" y="662743"/>
                  </a:lnTo>
                  <a:lnTo>
                    <a:pt x="1670468" y="617685"/>
                  </a:lnTo>
                  <a:lnTo>
                    <a:pt x="1656599" y="573622"/>
                  </a:lnTo>
                  <a:lnTo>
                    <a:pt x="1640442" y="530624"/>
                  </a:lnTo>
                  <a:lnTo>
                    <a:pt x="1622068" y="488766"/>
                  </a:lnTo>
                  <a:lnTo>
                    <a:pt x="1601549" y="448117"/>
                  </a:lnTo>
                  <a:lnTo>
                    <a:pt x="1578958" y="408751"/>
                  </a:lnTo>
                  <a:lnTo>
                    <a:pt x="1554365" y="370738"/>
                  </a:lnTo>
                  <a:lnTo>
                    <a:pt x="1527844" y="334152"/>
                  </a:lnTo>
                  <a:lnTo>
                    <a:pt x="1499465" y="299063"/>
                  </a:lnTo>
                  <a:lnTo>
                    <a:pt x="1469301" y="265544"/>
                  </a:lnTo>
                  <a:lnTo>
                    <a:pt x="1437423" y="233667"/>
                  </a:lnTo>
                  <a:lnTo>
                    <a:pt x="1403904" y="203503"/>
                  </a:lnTo>
                  <a:lnTo>
                    <a:pt x="1368815" y="175124"/>
                  </a:lnTo>
                  <a:lnTo>
                    <a:pt x="1332229" y="148602"/>
                  </a:lnTo>
                  <a:lnTo>
                    <a:pt x="1294217" y="124010"/>
                  </a:lnTo>
                  <a:lnTo>
                    <a:pt x="1254850" y="101418"/>
                  </a:lnTo>
                  <a:lnTo>
                    <a:pt x="1214202" y="80900"/>
                  </a:lnTo>
                  <a:lnTo>
                    <a:pt x="1172343" y="62526"/>
                  </a:lnTo>
                  <a:lnTo>
                    <a:pt x="1129346" y="46368"/>
                  </a:lnTo>
                  <a:lnTo>
                    <a:pt x="1085282" y="32500"/>
                  </a:lnTo>
                  <a:lnTo>
                    <a:pt x="1040224" y="20991"/>
                  </a:lnTo>
                  <a:lnTo>
                    <a:pt x="994243" y="11915"/>
                  </a:lnTo>
                  <a:lnTo>
                    <a:pt x="947412" y="5343"/>
                  </a:lnTo>
                  <a:lnTo>
                    <a:pt x="899801" y="1347"/>
                  </a:lnTo>
                  <a:lnTo>
                    <a:pt x="851484" y="0"/>
                  </a:lnTo>
                  <a:lnTo>
                    <a:pt x="803165" y="1347"/>
                  </a:lnTo>
                  <a:lnTo>
                    <a:pt x="755553" y="5343"/>
                  </a:lnTo>
                  <a:lnTo>
                    <a:pt x="708721" y="11915"/>
                  </a:lnTo>
                  <a:lnTo>
                    <a:pt x="662739" y="20991"/>
                  </a:lnTo>
                  <a:lnTo>
                    <a:pt x="617681" y="32500"/>
                  </a:lnTo>
                  <a:lnTo>
                    <a:pt x="573617" y="46368"/>
                  </a:lnTo>
                  <a:lnTo>
                    <a:pt x="530619" y="62526"/>
                  </a:lnTo>
                  <a:lnTo>
                    <a:pt x="488760" y="80900"/>
                  </a:lnTo>
                  <a:lnTo>
                    <a:pt x="448112" y="101418"/>
                  </a:lnTo>
                  <a:lnTo>
                    <a:pt x="408745" y="124010"/>
                  </a:lnTo>
                  <a:lnTo>
                    <a:pt x="370733" y="148602"/>
                  </a:lnTo>
                  <a:lnTo>
                    <a:pt x="334147" y="175124"/>
                  </a:lnTo>
                  <a:lnTo>
                    <a:pt x="299058" y="203503"/>
                  </a:lnTo>
                  <a:lnTo>
                    <a:pt x="265539" y="233667"/>
                  </a:lnTo>
                  <a:lnTo>
                    <a:pt x="233662" y="265544"/>
                  </a:lnTo>
                  <a:lnTo>
                    <a:pt x="203498" y="299063"/>
                  </a:lnTo>
                  <a:lnTo>
                    <a:pt x="175120" y="334152"/>
                  </a:lnTo>
                  <a:lnTo>
                    <a:pt x="148599" y="370738"/>
                  </a:lnTo>
                  <a:lnTo>
                    <a:pt x="124007" y="408751"/>
                  </a:lnTo>
                  <a:lnTo>
                    <a:pt x="101416" y="448117"/>
                  </a:lnTo>
                  <a:lnTo>
                    <a:pt x="80898" y="488766"/>
                  </a:lnTo>
                  <a:lnTo>
                    <a:pt x="62524" y="530624"/>
                  </a:lnTo>
                  <a:lnTo>
                    <a:pt x="46367" y="573622"/>
                  </a:lnTo>
                  <a:lnTo>
                    <a:pt x="32499" y="617685"/>
                  </a:lnTo>
                  <a:lnTo>
                    <a:pt x="20991" y="662743"/>
                  </a:lnTo>
                  <a:lnTo>
                    <a:pt x="11915" y="708724"/>
                  </a:lnTo>
                  <a:lnTo>
                    <a:pt x="5343" y="755556"/>
                  </a:lnTo>
                  <a:lnTo>
                    <a:pt x="1347" y="803166"/>
                  </a:lnTo>
                  <a:lnTo>
                    <a:pt x="0" y="851484"/>
                  </a:lnTo>
                  <a:lnTo>
                    <a:pt x="1347" y="899802"/>
                  </a:lnTo>
                  <a:lnTo>
                    <a:pt x="5343" y="947414"/>
                  </a:lnTo>
                  <a:lnTo>
                    <a:pt x="11915" y="994247"/>
                  </a:lnTo>
                  <a:lnTo>
                    <a:pt x="20991" y="1040228"/>
                  </a:lnTo>
                  <a:lnTo>
                    <a:pt x="32499" y="1085287"/>
                  </a:lnTo>
                  <a:lnTo>
                    <a:pt x="46367" y="1129351"/>
                  </a:lnTo>
                  <a:lnTo>
                    <a:pt x="62524" y="1172348"/>
                  </a:lnTo>
                  <a:lnTo>
                    <a:pt x="80898" y="1214207"/>
                  </a:lnTo>
                  <a:lnTo>
                    <a:pt x="101416" y="1254856"/>
                  </a:lnTo>
                  <a:lnTo>
                    <a:pt x="124007" y="1294222"/>
                  </a:lnTo>
                  <a:lnTo>
                    <a:pt x="148599" y="1332235"/>
                  </a:lnTo>
                  <a:lnTo>
                    <a:pt x="175120" y="1368821"/>
                  </a:lnTo>
                  <a:lnTo>
                    <a:pt x="203498" y="1403909"/>
                  </a:lnTo>
                  <a:lnTo>
                    <a:pt x="233662" y="1437428"/>
                  </a:lnTo>
                  <a:lnTo>
                    <a:pt x="265539" y="1469305"/>
                  </a:lnTo>
                  <a:lnTo>
                    <a:pt x="299058" y="1499469"/>
                  </a:lnTo>
                  <a:lnTo>
                    <a:pt x="334147" y="1527847"/>
                  </a:lnTo>
                  <a:lnTo>
                    <a:pt x="370733" y="1554369"/>
                  </a:lnTo>
                  <a:lnTo>
                    <a:pt x="408745" y="1578961"/>
                  </a:lnTo>
                  <a:lnTo>
                    <a:pt x="448112" y="1601552"/>
                  </a:lnTo>
                  <a:lnTo>
                    <a:pt x="488760" y="1622070"/>
                  </a:lnTo>
                  <a:lnTo>
                    <a:pt x="530619" y="1640443"/>
                  </a:lnTo>
                  <a:lnTo>
                    <a:pt x="573617" y="1656600"/>
                  </a:lnTo>
                  <a:lnTo>
                    <a:pt x="617681" y="1670469"/>
                  </a:lnTo>
                  <a:lnTo>
                    <a:pt x="662739" y="1681977"/>
                  </a:lnTo>
                  <a:lnTo>
                    <a:pt x="708721" y="1691053"/>
                  </a:lnTo>
                  <a:lnTo>
                    <a:pt x="755553" y="1697624"/>
                  </a:lnTo>
                  <a:lnTo>
                    <a:pt x="803165" y="1701620"/>
                  </a:lnTo>
                  <a:lnTo>
                    <a:pt x="851484" y="1702968"/>
                  </a:lnTo>
                  <a:close/>
                </a:path>
              </a:pathLst>
            </a:custGeom>
            <a:noFill/>
            <a:ln cap="flat" cmpd="sng" w="250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701" name="Google Shape;1701;p29"/>
          <p:cNvPicPr preferRelativeResize="0"/>
          <p:nvPr/>
        </p:nvPicPr>
        <p:blipFill rotWithShape="1">
          <a:blip r:embed="rId4">
            <a:alphaModFix/>
          </a:blip>
          <a:srcRect b="0" l="0" r="0" t="0"/>
          <a:stretch/>
        </p:blipFill>
        <p:spPr>
          <a:xfrm>
            <a:off x="2340002" y="2303998"/>
            <a:ext cx="7955991" cy="4392002"/>
          </a:xfrm>
          <a:prstGeom prst="rect">
            <a:avLst/>
          </a:prstGeom>
          <a:noFill/>
          <a:ln>
            <a:noFill/>
          </a:ln>
        </p:spPr>
      </p:pic>
      <p:sp>
        <p:nvSpPr>
          <p:cNvPr id="1702" name="Google Shape;1702;p29"/>
          <p:cNvSpPr txBox="1"/>
          <p:nvPr/>
        </p:nvSpPr>
        <p:spPr>
          <a:xfrm>
            <a:off x="2579300" y="2479798"/>
            <a:ext cx="1144905"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담당하고 계신 업무에 대해 소개 부탁드립니다</a:t>
            </a:r>
            <a:endParaRPr sz="800">
              <a:latin typeface="Arial"/>
              <a:ea typeface="Arial"/>
              <a:cs typeface="Arial"/>
              <a:sym typeface="Arial"/>
            </a:endParaRPr>
          </a:p>
        </p:txBody>
      </p:sp>
      <p:grpSp>
        <p:nvGrpSpPr>
          <p:cNvPr id="1703" name="Google Shape;1703;p29"/>
          <p:cNvGrpSpPr/>
          <p:nvPr/>
        </p:nvGrpSpPr>
        <p:grpSpPr>
          <a:xfrm>
            <a:off x="3766506" y="3875528"/>
            <a:ext cx="850656" cy="412750"/>
            <a:chOff x="3766506" y="3875528"/>
            <a:chExt cx="850656" cy="412750"/>
          </a:xfrm>
        </p:grpSpPr>
        <p:pic>
          <p:nvPicPr>
            <p:cNvPr id="1704" name="Google Shape;1704;p29"/>
            <p:cNvPicPr preferRelativeResize="0"/>
            <p:nvPr/>
          </p:nvPicPr>
          <p:blipFill rotWithShape="1">
            <a:blip r:embed="rId5">
              <a:alphaModFix/>
            </a:blip>
            <a:srcRect b="0" l="0" r="0" t="0"/>
            <a:stretch/>
          </p:blipFill>
          <p:spPr>
            <a:xfrm>
              <a:off x="3766506" y="3875528"/>
              <a:ext cx="95250" cy="82550"/>
            </a:xfrm>
            <a:prstGeom prst="rect">
              <a:avLst/>
            </a:prstGeom>
            <a:noFill/>
            <a:ln>
              <a:noFill/>
            </a:ln>
          </p:spPr>
        </p:pic>
        <p:pic>
          <p:nvPicPr>
            <p:cNvPr id="1705" name="Google Shape;1705;p29"/>
            <p:cNvPicPr preferRelativeResize="0"/>
            <p:nvPr/>
          </p:nvPicPr>
          <p:blipFill rotWithShape="1">
            <a:blip r:embed="rId5">
              <a:alphaModFix/>
            </a:blip>
            <a:srcRect b="0" l="0" r="0" t="0"/>
            <a:stretch/>
          </p:blipFill>
          <p:spPr>
            <a:xfrm>
              <a:off x="4521912" y="4205728"/>
              <a:ext cx="95250" cy="82550"/>
            </a:xfrm>
            <a:prstGeom prst="rect">
              <a:avLst/>
            </a:prstGeom>
            <a:noFill/>
            <a:ln>
              <a:noFill/>
            </a:ln>
          </p:spPr>
        </p:pic>
      </p:grpSp>
      <p:sp>
        <p:nvSpPr>
          <p:cNvPr id="1706" name="Google Shape;1706;p29"/>
          <p:cNvSpPr txBox="1"/>
          <p:nvPr/>
        </p:nvSpPr>
        <p:spPr>
          <a:xfrm>
            <a:off x="2579300" y="2975098"/>
            <a:ext cx="2366645" cy="15113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신한라이프 총무팀은 환경경영 방침에 따라 제품, 서비 스의 구매 및 시설 지원 시 환경 인증 및 에너지 효율 향상 등을 고려하여 물적 자원을 지원하고 체계적인 관리시스 템을 운영하여 신한라이프가 추구하는 환경경영활동에 이바지하고자 노력하고 있습니다. 이에 2019년 국제표 준 ISO 14001 인증을 시작 로 온실가스 배출량 감축, 친환경 설비 및 제품 사용, 임직원 캠페인 등의 활동을 통 해 실질적인 환경경영활동에 동참하고 지속적 로 환경 개선을 위해 노력하고 있습니다.</a:t>
            </a:r>
            <a:endParaRPr sz="800">
              <a:latin typeface="Arial"/>
              <a:ea typeface="Arial"/>
              <a:cs typeface="Arial"/>
              <a:sym typeface="Arial"/>
            </a:endParaRPr>
          </a:p>
        </p:txBody>
      </p:sp>
      <p:sp>
        <p:nvSpPr>
          <p:cNvPr id="1707" name="Google Shape;1707;p29"/>
          <p:cNvSpPr txBox="1"/>
          <p:nvPr/>
        </p:nvSpPr>
        <p:spPr>
          <a:xfrm>
            <a:off x="2579300" y="4626098"/>
            <a:ext cx="2232660"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탄소 배출량 관리를 위해 2023년 신한라이프는 어떤 활동을 수행했으며, 주요 성과는 무엇이었나요?</a:t>
            </a:r>
            <a:endParaRPr sz="800">
              <a:latin typeface="Arial"/>
              <a:ea typeface="Arial"/>
              <a:cs typeface="Arial"/>
              <a:sym typeface="Arial"/>
            </a:endParaRPr>
          </a:p>
        </p:txBody>
      </p:sp>
      <p:grpSp>
        <p:nvGrpSpPr>
          <p:cNvPr id="1708" name="Google Shape;1708;p29"/>
          <p:cNvGrpSpPr/>
          <p:nvPr/>
        </p:nvGrpSpPr>
        <p:grpSpPr>
          <a:xfrm>
            <a:off x="2784836" y="5691628"/>
            <a:ext cx="1739809" cy="247650"/>
            <a:chOff x="2784836" y="5691628"/>
            <a:chExt cx="1739809" cy="247650"/>
          </a:xfrm>
        </p:grpSpPr>
        <p:pic>
          <p:nvPicPr>
            <p:cNvPr id="1709" name="Google Shape;1709;p29"/>
            <p:cNvPicPr preferRelativeResize="0"/>
            <p:nvPr/>
          </p:nvPicPr>
          <p:blipFill rotWithShape="1">
            <a:blip r:embed="rId5">
              <a:alphaModFix/>
            </a:blip>
            <a:srcRect b="0" l="0" r="0" t="0"/>
            <a:stretch/>
          </p:blipFill>
          <p:spPr>
            <a:xfrm>
              <a:off x="2784836" y="5691628"/>
              <a:ext cx="95250" cy="82550"/>
            </a:xfrm>
            <a:prstGeom prst="rect">
              <a:avLst/>
            </a:prstGeom>
            <a:noFill/>
            <a:ln>
              <a:noFill/>
            </a:ln>
          </p:spPr>
        </p:pic>
        <p:pic>
          <p:nvPicPr>
            <p:cNvPr id="1710" name="Google Shape;1710;p29"/>
            <p:cNvPicPr preferRelativeResize="0"/>
            <p:nvPr/>
          </p:nvPicPr>
          <p:blipFill rotWithShape="1">
            <a:blip r:embed="rId5">
              <a:alphaModFix/>
            </a:blip>
            <a:srcRect b="0" l="0" r="0" t="0"/>
            <a:stretch/>
          </p:blipFill>
          <p:spPr>
            <a:xfrm>
              <a:off x="4429395" y="5856728"/>
              <a:ext cx="95250" cy="82550"/>
            </a:xfrm>
            <a:prstGeom prst="rect">
              <a:avLst/>
            </a:prstGeom>
            <a:noFill/>
            <a:ln>
              <a:noFill/>
            </a:ln>
          </p:spPr>
        </p:pic>
      </p:grpSp>
      <p:sp>
        <p:nvSpPr>
          <p:cNvPr id="1711" name="Google Shape;1711;p29"/>
          <p:cNvSpPr txBox="1"/>
          <p:nvPr/>
        </p:nvSpPr>
        <p:spPr>
          <a:xfrm>
            <a:off x="2579300" y="5121398"/>
            <a:ext cx="2366645" cy="11811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2023년도는 신한라이프에게 관점의 전환과 시도가 병 행된 한 해였습니다. 새로운 관점 전환과 시도의 일례로 기존에 본사건물에만 국한하던 탄소배출량 측정을 전 사 업장 로 확대하는 ‘그룹 ESG Data 플랫폼 구축사업’에 동참하였고 그에 따라 측정범위가 전 사업장 로 확대되 어 실질적인 감축 노력을 이룰 수 있는 초석이 되었습니 다.</a:t>
            </a:r>
            <a:endParaRPr sz="800">
              <a:latin typeface="Arial"/>
              <a:ea typeface="Arial"/>
              <a:cs typeface="Arial"/>
              <a:sym typeface="Arial"/>
            </a:endParaRPr>
          </a:p>
        </p:txBody>
      </p:sp>
      <p:pic>
        <p:nvPicPr>
          <p:cNvPr id="1712" name="Google Shape;1712;p29"/>
          <p:cNvPicPr preferRelativeResize="0"/>
          <p:nvPr/>
        </p:nvPicPr>
        <p:blipFill rotWithShape="1">
          <a:blip r:embed="rId5">
            <a:alphaModFix/>
          </a:blip>
          <a:srcRect b="0" l="0" r="0" t="0"/>
          <a:stretch/>
        </p:blipFill>
        <p:spPr>
          <a:xfrm>
            <a:off x="6545101" y="3050028"/>
            <a:ext cx="95250" cy="82550"/>
          </a:xfrm>
          <a:prstGeom prst="rect">
            <a:avLst/>
          </a:prstGeom>
          <a:noFill/>
          <a:ln>
            <a:noFill/>
          </a:ln>
        </p:spPr>
      </p:pic>
      <p:sp>
        <p:nvSpPr>
          <p:cNvPr id="1713" name="Google Shape;1713;p29"/>
          <p:cNvSpPr txBox="1"/>
          <p:nvPr/>
        </p:nvSpPr>
        <p:spPr>
          <a:xfrm>
            <a:off x="5135299" y="2479798"/>
            <a:ext cx="2367915" cy="15113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또한 디지털로 전환되는 시대적 흐름에 딜레마처럼 수반 되는 전력사용량 증가 문제를 해소하고자 전력소모가 가 장 큰 그룹 데이터센터 전력을 재생에너지로 대체하는 “디지털 RE100” 추진에 적극적 로 동참하였습니다. 한전의 녹색프리미엄 전력, REC(Renewable Energy Certificate) 재생에너지 구매를 통해 데이터센터 전력 의 친환경 대체를 추진하여 연간 14,991Mwh에 달하 는 전력량을 대체하였고, 이는 6,887톤의 탄소배출량을 절감하는 효과를 가져올 수 있었습니다.</a:t>
            </a:r>
            <a:endParaRPr sz="800">
              <a:latin typeface="Arial"/>
              <a:ea typeface="Arial"/>
              <a:cs typeface="Arial"/>
              <a:sym typeface="Arial"/>
            </a:endParaRPr>
          </a:p>
        </p:txBody>
      </p:sp>
      <p:grpSp>
        <p:nvGrpSpPr>
          <p:cNvPr id="1714" name="Google Shape;1714;p29"/>
          <p:cNvGrpSpPr/>
          <p:nvPr/>
        </p:nvGrpSpPr>
        <p:grpSpPr>
          <a:xfrm>
            <a:off x="5246287" y="4370828"/>
            <a:ext cx="2142754" cy="1238250"/>
            <a:chOff x="5246287" y="4370828"/>
            <a:chExt cx="2142754" cy="1238250"/>
          </a:xfrm>
        </p:grpSpPr>
        <p:pic>
          <p:nvPicPr>
            <p:cNvPr id="1715" name="Google Shape;1715;p29"/>
            <p:cNvPicPr preferRelativeResize="0"/>
            <p:nvPr/>
          </p:nvPicPr>
          <p:blipFill rotWithShape="1">
            <a:blip r:embed="rId5">
              <a:alphaModFix/>
            </a:blip>
            <a:srcRect b="0" l="0" r="0" t="0"/>
            <a:stretch/>
          </p:blipFill>
          <p:spPr>
            <a:xfrm>
              <a:off x="5686418" y="4370828"/>
              <a:ext cx="95250" cy="82550"/>
            </a:xfrm>
            <a:prstGeom prst="rect">
              <a:avLst/>
            </a:prstGeom>
            <a:noFill/>
            <a:ln>
              <a:noFill/>
            </a:ln>
          </p:spPr>
        </p:pic>
        <p:pic>
          <p:nvPicPr>
            <p:cNvPr id="1716" name="Google Shape;1716;p29"/>
            <p:cNvPicPr preferRelativeResize="0"/>
            <p:nvPr/>
          </p:nvPicPr>
          <p:blipFill rotWithShape="1">
            <a:blip r:embed="rId5">
              <a:alphaModFix/>
            </a:blip>
            <a:srcRect b="0" l="0" r="0" t="0"/>
            <a:stretch/>
          </p:blipFill>
          <p:spPr>
            <a:xfrm>
              <a:off x="7293791" y="5196328"/>
              <a:ext cx="95250" cy="82550"/>
            </a:xfrm>
            <a:prstGeom prst="rect">
              <a:avLst/>
            </a:prstGeom>
            <a:noFill/>
            <a:ln>
              <a:noFill/>
            </a:ln>
          </p:spPr>
        </p:pic>
        <p:pic>
          <p:nvPicPr>
            <p:cNvPr id="1717" name="Google Shape;1717;p29"/>
            <p:cNvPicPr preferRelativeResize="0"/>
            <p:nvPr/>
          </p:nvPicPr>
          <p:blipFill rotWithShape="1">
            <a:blip r:embed="rId5">
              <a:alphaModFix/>
            </a:blip>
            <a:srcRect b="0" l="0" r="0" t="0"/>
            <a:stretch/>
          </p:blipFill>
          <p:spPr>
            <a:xfrm>
              <a:off x="5246287" y="5526528"/>
              <a:ext cx="95250" cy="82550"/>
            </a:xfrm>
            <a:prstGeom prst="rect">
              <a:avLst/>
            </a:prstGeom>
            <a:noFill/>
            <a:ln>
              <a:noFill/>
            </a:ln>
          </p:spPr>
        </p:pic>
        <p:pic>
          <p:nvPicPr>
            <p:cNvPr id="1718" name="Google Shape;1718;p29"/>
            <p:cNvPicPr preferRelativeResize="0"/>
            <p:nvPr/>
          </p:nvPicPr>
          <p:blipFill rotWithShape="1">
            <a:blip r:embed="rId5">
              <a:alphaModFix/>
            </a:blip>
            <a:srcRect b="0" l="0" r="0" t="0"/>
            <a:stretch/>
          </p:blipFill>
          <p:spPr>
            <a:xfrm>
              <a:off x="7164658" y="5526528"/>
              <a:ext cx="95250" cy="82550"/>
            </a:xfrm>
            <a:prstGeom prst="rect">
              <a:avLst/>
            </a:prstGeom>
            <a:noFill/>
            <a:ln>
              <a:noFill/>
            </a:ln>
          </p:spPr>
        </p:pic>
      </p:grpSp>
      <p:sp>
        <p:nvSpPr>
          <p:cNvPr id="1719" name="Google Shape;1719;p29"/>
          <p:cNvSpPr txBox="1"/>
          <p:nvPr/>
        </p:nvSpPr>
        <p:spPr>
          <a:xfrm>
            <a:off x="5135299" y="4130798"/>
            <a:ext cx="2366645" cy="16764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그와 더불어 법인 업무용차량의 감축운행과 ‘아껴요 캠 페인’의 일환 로 건물 일괄소등, 승강기 운행방식 변경 등 임직원이 동참하여 실천하는 에너지 절감을 도모했습 니다. 또한 자원순환사업에도 참여하여 2,900kg에 달 하는 폐전자제품 친환경 폐기로 온실가스 감축 및 사회 공헌활동에도 기여하였습니다. 환경적 측면뿐만 아니라 사회적 측면에서도 산업안전보건체계 구축과 이행 로 임직원 및 협력사 직원의 안전보건 개선을 위해 노력하 였 며, 사회적기업과의 거래 활성화를 지속적 로 유 지하여 상생경영에 이바지하고 있습니다.</a:t>
            </a:r>
            <a:endParaRPr sz="800">
              <a:latin typeface="Arial"/>
              <a:ea typeface="Arial"/>
              <a:cs typeface="Arial"/>
              <a:sym typeface="Arial"/>
            </a:endParaRPr>
          </a:p>
        </p:txBody>
      </p:sp>
      <p:sp>
        <p:nvSpPr>
          <p:cNvPr id="1720" name="Google Shape;1720;p29"/>
          <p:cNvSpPr txBox="1"/>
          <p:nvPr/>
        </p:nvSpPr>
        <p:spPr>
          <a:xfrm>
            <a:off x="7691298" y="2479798"/>
            <a:ext cx="2366010" cy="5207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EF9F"/>
                </a:solidFill>
                <a:latin typeface="Arial"/>
                <a:ea typeface="Arial"/>
                <a:cs typeface="Arial"/>
                <a:sym typeface="Arial"/>
              </a:rPr>
              <a:t>담당 부서의 ‘친환경 경영 및 활동’ 추진에 있어 가장 큰 도전과제와 이를 극복하기 위해 나아가야 할 방향은 무 엇이라고 생각하시나요?</a:t>
            </a:r>
            <a:endParaRPr sz="800">
              <a:latin typeface="Arial"/>
              <a:ea typeface="Arial"/>
              <a:cs typeface="Arial"/>
              <a:sym typeface="Arial"/>
            </a:endParaRPr>
          </a:p>
        </p:txBody>
      </p:sp>
      <p:pic>
        <p:nvPicPr>
          <p:cNvPr id="1721" name="Google Shape;1721;p29"/>
          <p:cNvPicPr preferRelativeResize="0"/>
          <p:nvPr/>
        </p:nvPicPr>
        <p:blipFill rotWithShape="1">
          <a:blip r:embed="rId5">
            <a:alphaModFix/>
          </a:blip>
          <a:srcRect b="0" l="0" r="0" t="0"/>
          <a:stretch/>
        </p:blipFill>
        <p:spPr>
          <a:xfrm>
            <a:off x="9329701" y="4205728"/>
            <a:ext cx="95250" cy="82550"/>
          </a:xfrm>
          <a:prstGeom prst="rect">
            <a:avLst/>
          </a:prstGeom>
          <a:noFill/>
          <a:ln>
            <a:noFill/>
          </a:ln>
        </p:spPr>
      </p:pic>
      <p:sp>
        <p:nvSpPr>
          <p:cNvPr id="1722" name="Google Shape;1722;p29"/>
          <p:cNvSpPr txBox="1"/>
          <p:nvPr/>
        </p:nvSpPr>
        <p:spPr>
          <a:xfrm>
            <a:off x="7691298" y="3140198"/>
            <a:ext cx="2366645" cy="15113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총무팀은 신한라이프의 핵심 ESG 이슈인 ‘친환경 경영 및 활동’의 중책을 담당하는 부서로서 사명감과 책임감 을 가지고 업무에 임할 것입니다. 기존에 실천해 온 과제 에 안주하지 않고 무엇보다도 전 임직원이 동참할 수 있 는 과제를 발굴하고 이를 실천해 나가는 추진력을 각 담 당자들이 마음속에 새기면서 나아가겠습니다. 이를 통 해 신한라이프가 ESG 실천의 선도기업 로 자리잡고 각 각의 구성원들이 자부심을 느낄 수 있는 기업이 될 수 있 도록 최선을 다할 것입니다.</a:t>
            </a:r>
            <a:endParaRPr sz="800">
              <a:latin typeface="Arial"/>
              <a:ea typeface="Arial"/>
              <a:cs typeface="Arial"/>
              <a:sym typeface="Arial"/>
            </a:endParaRPr>
          </a:p>
        </p:txBody>
      </p:sp>
      <p:sp>
        <p:nvSpPr>
          <p:cNvPr id="1723" name="Google Shape;1723;p29"/>
          <p:cNvSpPr txBox="1"/>
          <p:nvPr/>
        </p:nvSpPr>
        <p:spPr>
          <a:xfrm>
            <a:off x="2327300" y="1253712"/>
            <a:ext cx="2820035" cy="431800"/>
          </a:xfrm>
          <a:prstGeom prst="rect">
            <a:avLst/>
          </a:prstGeom>
          <a:noFill/>
          <a:ln>
            <a:noFill/>
          </a:ln>
        </p:spPr>
        <p:txBody>
          <a:bodyPr anchorCtr="0" anchor="t" bIns="0" lIns="0" spcFirstLastPara="1" rIns="0" wrap="square" tIns="12700">
            <a:spAutoFit/>
          </a:bodyPr>
          <a:lstStyle/>
          <a:p>
            <a:pPr indent="0" lvl="0" marL="12700" marR="5080" rtl="0" algn="l">
              <a:lnSpc>
                <a:spcPct val="148100"/>
              </a:lnSpc>
              <a:spcBef>
                <a:spcPts val="0"/>
              </a:spcBef>
              <a:spcAft>
                <a:spcPts val="0"/>
              </a:spcAft>
              <a:buNone/>
            </a:pPr>
            <a:r>
              <a:rPr b="0" lang="en-US" sz="900">
                <a:solidFill>
                  <a:srgbClr val="231F20"/>
                </a:solidFill>
                <a:latin typeface="Arial"/>
                <a:ea typeface="Arial"/>
                <a:cs typeface="Arial"/>
                <a:sym typeface="Arial"/>
              </a:rPr>
              <a:t>2023년은 탄소배출량 측정범위를 전 사업장으로 확대하여 실질적인 감축 노력을 이루는 초석이 되었습니다.</a:t>
            </a:r>
            <a:endParaRPr sz="900">
              <a:latin typeface="Arial"/>
              <a:ea typeface="Arial"/>
              <a:cs typeface="Arial"/>
              <a:sym typeface="Arial"/>
            </a:endParaRPr>
          </a:p>
        </p:txBody>
      </p:sp>
      <p:graphicFrame>
        <p:nvGraphicFramePr>
          <p:cNvPr id="1724" name="Google Shape;1724;p2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9">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1">
                            <a:extLst>
                              <a:ext uri="{A12FA001-AC4F-418D-AE19-62706E023703}">
                                <ahyp:hlinkClr val="tx"/>
                              </a:ext>
                            </a:extLst>
                          </a:hlinkClick>
                        </a:rPr>
                        <a:t>내부 탄소배출량 관리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725" name="Google Shape;1725;p2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29</a:t>
            </a:r>
            <a:endParaRPr sz="900">
              <a:latin typeface="Malgun Gothic"/>
              <a:ea typeface="Malgun Gothic"/>
              <a:cs typeface="Malgun Gothic"/>
              <a:sym typeface="Malgun Gothic"/>
            </a:endParaRPr>
          </a:p>
        </p:txBody>
      </p:sp>
      <p:pic>
        <p:nvPicPr>
          <p:cNvPr id="1726" name="Google Shape;1726;p29"/>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1727" name="Google Shape;1727;p29"/>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1728" name="Google Shape;1728;p29"/>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1729" name="Google Shape;1729;p29"/>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1730" name="Google Shape;1730;p2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sp>
        <p:nvSpPr>
          <p:cNvPr id="121" name="Google Shape;121;p3"/>
          <p:cNvSpPr/>
          <p:nvPr/>
        </p:nvSpPr>
        <p:spPr>
          <a:xfrm>
            <a:off x="0" y="37"/>
            <a:ext cx="10800080" cy="7200265"/>
          </a:xfrm>
          <a:custGeom>
            <a:rect b="b" l="l" r="r" t="t"/>
            <a:pathLst>
              <a:path extrusionOk="0" h="7200265" w="10800080">
                <a:moveTo>
                  <a:pt x="10799991" y="0"/>
                </a:moveTo>
                <a:lnTo>
                  <a:pt x="8876805" y="1891766"/>
                </a:lnTo>
                <a:lnTo>
                  <a:pt x="1007999" y="1891766"/>
                </a:lnTo>
                <a:lnTo>
                  <a:pt x="0" y="1891766"/>
                </a:lnTo>
                <a:lnTo>
                  <a:pt x="0" y="7199960"/>
                </a:lnTo>
                <a:lnTo>
                  <a:pt x="1007999" y="7199960"/>
                </a:lnTo>
                <a:lnTo>
                  <a:pt x="10799991" y="7199960"/>
                </a:lnTo>
                <a:lnTo>
                  <a:pt x="10799991" y="0"/>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3"/>
          <p:cNvSpPr txBox="1"/>
          <p:nvPr/>
        </p:nvSpPr>
        <p:spPr>
          <a:xfrm>
            <a:off x="374299" y="5652160"/>
            <a:ext cx="6335395" cy="1198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700">
                <a:solidFill>
                  <a:srgbClr val="FFFFFF"/>
                </a:solidFill>
                <a:latin typeface="Malgun Gothic"/>
                <a:ea typeface="Malgun Gothic"/>
                <a:cs typeface="Malgun Gothic"/>
                <a:sym typeface="Malgun Gothic"/>
              </a:rPr>
              <a:t>Introduction</a:t>
            </a:r>
            <a:endParaRPr sz="7700">
              <a:latin typeface="Malgun Gothic"/>
              <a:ea typeface="Malgun Gothic"/>
              <a:cs typeface="Malgun Gothic"/>
              <a:sym typeface="Malgun Gothic"/>
            </a:endParaRPr>
          </a:p>
        </p:txBody>
      </p:sp>
      <p:graphicFrame>
        <p:nvGraphicFramePr>
          <p:cNvPr id="123" name="Google Shape;123;p3"/>
          <p:cNvGraphicFramePr/>
          <p:nvPr/>
        </p:nvGraphicFramePr>
        <p:xfrm>
          <a:off x="400249" y="2498477"/>
          <a:ext cx="3000000" cy="3000000"/>
        </p:xfrm>
        <a:graphic>
          <a:graphicData uri="http://schemas.openxmlformats.org/drawingml/2006/table">
            <a:tbl>
              <a:tblPr bandRow="1" firstRow="1">
                <a:noFill/>
                <a:tableStyleId>{C31ADFB9-D814-4208-886B-9652E2F75FA4}</a:tableStyleId>
              </a:tblPr>
              <a:tblGrid>
                <a:gridCol w="1088400"/>
              </a:tblGrid>
              <a:tr h="180975">
                <a:tc>
                  <a:txBody>
                    <a:bodyPr/>
                    <a:lstStyle/>
                    <a:p>
                      <a:pPr indent="0" lvl="0" marL="0" marR="24130" rtl="0" algn="r">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04  </a:t>
                      </a:r>
                      <a:r>
                        <a:rPr b="1" lang="en-US" sz="850" u="sng" cap="none" strike="noStrike">
                          <a:solidFill>
                            <a:srgbClr val="6F5DCF"/>
                          </a:solidFill>
                          <a:latin typeface="Malgun Gothic"/>
                          <a:ea typeface="Malgun Gothic"/>
                          <a:cs typeface="Malgun Gothic"/>
                          <a:sym typeface="Malgun Gothic"/>
                          <a:hlinkClick action="ppaction://hlinksldjump" r:id="rId3">
                            <a:extLst>
                              <a:ext uri="{A12FA001-AC4F-418D-AE19-62706E023703}">
                                <ahyp:hlinkClr val="tx"/>
                              </a:ext>
                            </a:extLst>
                          </a:hlinkClick>
                        </a:rPr>
                        <a:t>대표이사 인사말</a:t>
                      </a:r>
                      <a:endParaRPr sz="850" u="none" cap="none" strike="noStrike">
                        <a:latin typeface="Malgun Gothic"/>
                        <a:ea typeface="Malgun Gothic"/>
                        <a:cs typeface="Malgun Gothic"/>
                        <a:sym typeface="Malgun Gothic"/>
                      </a:endParaRPr>
                    </a:p>
                  </a:txBody>
                  <a:tcPr marT="3175" marB="0" marR="0" marL="0"/>
                </a:tc>
              </a:tr>
              <a:tr h="180975">
                <a:tc>
                  <a:txBody>
                    <a:bodyPr/>
                    <a:lstStyle/>
                    <a:p>
                      <a:pPr indent="0" lvl="0" marL="0" marR="24130" rtl="0" algn="r">
                        <a:lnSpc>
                          <a:spcPct val="100000"/>
                        </a:lnSpc>
                        <a:spcBef>
                          <a:spcPts val="0"/>
                        </a:spcBef>
                        <a:spcAft>
                          <a:spcPts val="0"/>
                        </a:spcAft>
                        <a:buNone/>
                      </a:pPr>
                      <a:r>
                        <a:rPr b="1" lang="en-US" sz="850" u="none" cap="none" strike="noStrike">
                          <a:solidFill>
                            <a:srgbClr val="6F5DCF"/>
                          </a:solidFill>
                          <a:latin typeface="Malgun Gothic"/>
                          <a:ea typeface="Malgun Gothic"/>
                          <a:cs typeface="Malgun Gothic"/>
                          <a:sym typeface="Malgun Gothic"/>
                        </a:rPr>
                        <a:t>05  </a:t>
                      </a:r>
                      <a:r>
                        <a:rPr b="1" lang="en-US" sz="850" u="sng" cap="none" strike="noStrike">
                          <a:solidFill>
                            <a:srgbClr val="6F5DCF"/>
                          </a:solidFill>
                          <a:latin typeface="Malgun Gothic"/>
                          <a:ea typeface="Malgun Gothic"/>
                          <a:cs typeface="Malgun Gothic"/>
                          <a:sym typeface="Malgun Gothic"/>
                          <a:hlinkClick action="ppaction://hlinksldjump" r:id="rId4">
                            <a:extLst>
                              <a:ext uri="{A12FA001-AC4F-418D-AE19-62706E023703}">
                                <ahyp:hlinkClr val="tx"/>
                              </a:ext>
                            </a:extLst>
                          </a:hlinkClick>
                        </a:rPr>
                        <a:t>신한라이프 소개</a:t>
                      </a:r>
                      <a:endParaRPr sz="850" u="none" cap="none" strike="noStrike">
                        <a:latin typeface="Malgun Gothic"/>
                        <a:ea typeface="Malgun Gothic"/>
                        <a:cs typeface="Malgun Gothic"/>
                        <a:sym typeface="Malgun Gothic"/>
                      </a:endParaRPr>
                    </a:p>
                  </a:txBody>
                  <a:tcPr marT="37475" marB="0" marR="0" marL="0"/>
                </a:tc>
              </a:tr>
            </a:tbl>
          </a:graphicData>
        </a:graphic>
      </p:graphicFrame>
      <p:grpSp>
        <p:nvGrpSpPr>
          <p:cNvPr id="124" name="Google Shape;124;p3"/>
          <p:cNvGrpSpPr/>
          <p:nvPr/>
        </p:nvGrpSpPr>
        <p:grpSpPr>
          <a:xfrm>
            <a:off x="431999" y="0"/>
            <a:ext cx="10368486" cy="6695997"/>
            <a:chOff x="431999" y="0"/>
            <a:chExt cx="10368486" cy="6695997"/>
          </a:xfrm>
        </p:grpSpPr>
        <p:sp>
          <p:nvSpPr>
            <p:cNvPr id="125" name="Google Shape;125;p3"/>
            <p:cNvSpPr/>
            <p:nvPr/>
          </p:nvSpPr>
          <p:spPr>
            <a:xfrm>
              <a:off x="431999" y="2359585"/>
              <a:ext cx="1404620" cy="0"/>
            </a:xfrm>
            <a:custGeom>
              <a:rect b="b" l="l" r="r" t="t"/>
              <a:pathLst>
                <a:path extrusionOk="0" h="120000" w="1404620">
                  <a:moveTo>
                    <a:pt x="0" y="0"/>
                  </a:moveTo>
                  <a:lnTo>
                    <a:pt x="1403997"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 name="Google Shape;126;p3"/>
            <p:cNvSpPr/>
            <p:nvPr/>
          </p:nvSpPr>
          <p:spPr>
            <a:xfrm>
              <a:off x="8905646" y="0"/>
              <a:ext cx="1894839" cy="1892300"/>
            </a:xfrm>
            <a:custGeom>
              <a:rect b="b" l="l" r="r" t="t"/>
              <a:pathLst>
                <a:path extrusionOk="0" h="1892300" w="1894840">
                  <a:moveTo>
                    <a:pt x="1894357" y="0"/>
                  </a:moveTo>
                  <a:lnTo>
                    <a:pt x="1417510" y="0"/>
                  </a:lnTo>
                  <a:lnTo>
                    <a:pt x="0" y="12"/>
                  </a:lnTo>
                  <a:lnTo>
                    <a:pt x="0" y="474306"/>
                  </a:lnTo>
                  <a:lnTo>
                    <a:pt x="1417510" y="474306"/>
                  </a:lnTo>
                  <a:lnTo>
                    <a:pt x="1417510" y="1891804"/>
                  </a:lnTo>
                  <a:lnTo>
                    <a:pt x="1894357" y="1891804"/>
                  </a:lnTo>
                  <a:lnTo>
                    <a:pt x="189435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3"/>
            <p:cNvSpPr/>
            <p:nvPr/>
          </p:nvSpPr>
          <p:spPr>
            <a:xfrm>
              <a:off x="3916525" y="3568433"/>
              <a:ext cx="375920" cy="638175"/>
            </a:xfrm>
            <a:custGeom>
              <a:rect b="b" l="l" r="r" t="t"/>
              <a:pathLst>
                <a:path extrusionOk="0" h="638175" w="375920">
                  <a:moveTo>
                    <a:pt x="143119" y="0"/>
                  </a:moveTo>
                  <a:lnTo>
                    <a:pt x="124128" y="42041"/>
                  </a:lnTo>
                  <a:lnTo>
                    <a:pt x="104696" y="90365"/>
                  </a:lnTo>
                  <a:lnTo>
                    <a:pt x="84901" y="143716"/>
                  </a:lnTo>
                  <a:lnTo>
                    <a:pt x="64824" y="200837"/>
                  </a:lnTo>
                  <a:lnTo>
                    <a:pt x="46929" y="251995"/>
                  </a:lnTo>
                  <a:lnTo>
                    <a:pt x="29410" y="303493"/>
                  </a:lnTo>
                  <a:lnTo>
                    <a:pt x="14282" y="353869"/>
                  </a:lnTo>
                  <a:lnTo>
                    <a:pt x="3559" y="401662"/>
                  </a:lnTo>
                  <a:lnTo>
                    <a:pt x="0" y="461956"/>
                  </a:lnTo>
                  <a:lnTo>
                    <a:pt x="9832" y="514128"/>
                  </a:lnTo>
                  <a:lnTo>
                    <a:pt x="30975" y="557599"/>
                  </a:lnTo>
                  <a:lnTo>
                    <a:pt x="61345" y="591788"/>
                  </a:lnTo>
                  <a:lnTo>
                    <a:pt x="98860" y="616115"/>
                  </a:lnTo>
                  <a:lnTo>
                    <a:pt x="145725" y="632250"/>
                  </a:lnTo>
                  <a:lnTo>
                    <a:pt x="193173" y="637556"/>
                  </a:lnTo>
                  <a:lnTo>
                    <a:pt x="239068" y="632773"/>
                  </a:lnTo>
                  <a:lnTo>
                    <a:pt x="269397" y="622619"/>
                  </a:lnTo>
                  <a:lnTo>
                    <a:pt x="232913" y="622619"/>
                  </a:lnTo>
                  <a:lnTo>
                    <a:pt x="183344" y="622420"/>
                  </a:lnTo>
                  <a:lnTo>
                    <a:pt x="136160" y="611104"/>
                  </a:lnTo>
                  <a:lnTo>
                    <a:pt x="93548" y="591068"/>
                  </a:lnTo>
                  <a:lnTo>
                    <a:pt x="57695" y="564707"/>
                  </a:lnTo>
                  <a:lnTo>
                    <a:pt x="30788" y="534416"/>
                  </a:lnTo>
                  <a:lnTo>
                    <a:pt x="17798" y="490366"/>
                  </a:lnTo>
                  <a:lnTo>
                    <a:pt x="14318" y="445557"/>
                  </a:lnTo>
                  <a:lnTo>
                    <a:pt x="18406" y="400405"/>
                  </a:lnTo>
                  <a:lnTo>
                    <a:pt x="28123" y="355324"/>
                  </a:lnTo>
                  <a:lnTo>
                    <a:pt x="41526" y="310730"/>
                  </a:lnTo>
                  <a:lnTo>
                    <a:pt x="56676" y="267037"/>
                  </a:lnTo>
                  <a:lnTo>
                    <a:pt x="71631" y="224663"/>
                  </a:lnTo>
                  <a:lnTo>
                    <a:pt x="90350" y="169639"/>
                  </a:lnTo>
                  <a:lnTo>
                    <a:pt x="108161" y="118097"/>
                  </a:lnTo>
                  <a:lnTo>
                    <a:pt x="125579" y="70479"/>
                  </a:lnTo>
                  <a:lnTo>
                    <a:pt x="143119" y="27228"/>
                  </a:lnTo>
                  <a:lnTo>
                    <a:pt x="146015" y="26606"/>
                  </a:lnTo>
                  <a:lnTo>
                    <a:pt x="164454" y="26606"/>
                  </a:lnTo>
                  <a:lnTo>
                    <a:pt x="143119" y="0"/>
                  </a:lnTo>
                  <a:close/>
                </a:path>
                <a:path extrusionOk="0" h="638175" w="375920">
                  <a:moveTo>
                    <a:pt x="164454" y="26606"/>
                  </a:moveTo>
                  <a:lnTo>
                    <a:pt x="146015" y="26606"/>
                  </a:lnTo>
                  <a:lnTo>
                    <a:pt x="146333" y="28562"/>
                  </a:lnTo>
                  <a:lnTo>
                    <a:pt x="146510" y="30632"/>
                  </a:lnTo>
                  <a:lnTo>
                    <a:pt x="169889" y="64053"/>
                  </a:lnTo>
                  <a:lnTo>
                    <a:pt x="196982" y="99840"/>
                  </a:lnTo>
                  <a:lnTo>
                    <a:pt x="226234" y="137982"/>
                  </a:lnTo>
                  <a:lnTo>
                    <a:pt x="256092" y="178463"/>
                  </a:lnTo>
                  <a:lnTo>
                    <a:pt x="285002" y="221272"/>
                  </a:lnTo>
                  <a:lnTo>
                    <a:pt x="311411" y="266393"/>
                  </a:lnTo>
                  <a:lnTo>
                    <a:pt x="333766" y="313815"/>
                  </a:lnTo>
                  <a:lnTo>
                    <a:pt x="350511" y="363524"/>
                  </a:lnTo>
                  <a:lnTo>
                    <a:pt x="360095" y="415506"/>
                  </a:lnTo>
                  <a:lnTo>
                    <a:pt x="360963" y="469747"/>
                  </a:lnTo>
                  <a:lnTo>
                    <a:pt x="354083" y="511590"/>
                  </a:lnTo>
                  <a:lnTo>
                    <a:pt x="339057" y="552038"/>
                  </a:lnTo>
                  <a:lnTo>
                    <a:pt x="315412" y="586231"/>
                  </a:lnTo>
                  <a:lnTo>
                    <a:pt x="282680" y="609307"/>
                  </a:lnTo>
                  <a:lnTo>
                    <a:pt x="232913" y="622619"/>
                  </a:lnTo>
                  <a:lnTo>
                    <a:pt x="269397" y="622619"/>
                  </a:lnTo>
                  <a:lnTo>
                    <a:pt x="317647" y="595912"/>
                  </a:lnTo>
                  <a:lnTo>
                    <a:pt x="346057" y="565319"/>
                  </a:lnTo>
                  <a:lnTo>
                    <a:pt x="364366" y="527608"/>
                  </a:lnTo>
                  <a:lnTo>
                    <a:pt x="374703" y="476888"/>
                  </a:lnTo>
                  <a:lnTo>
                    <a:pt x="375479" y="427297"/>
                  </a:lnTo>
                  <a:lnTo>
                    <a:pt x="368306" y="379246"/>
                  </a:lnTo>
                  <a:lnTo>
                    <a:pt x="354797" y="333149"/>
                  </a:lnTo>
                  <a:lnTo>
                    <a:pt x="336564" y="289415"/>
                  </a:lnTo>
                  <a:lnTo>
                    <a:pt x="315218" y="248459"/>
                  </a:lnTo>
                  <a:lnTo>
                    <a:pt x="292373" y="210690"/>
                  </a:lnTo>
                  <a:lnTo>
                    <a:pt x="269640" y="176522"/>
                  </a:lnTo>
                  <a:lnTo>
                    <a:pt x="248631" y="146367"/>
                  </a:lnTo>
                  <a:lnTo>
                    <a:pt x="196861" y="70816"/>
                  </a:lnTo>
                  <a:lnTo>
                    <a:pt x="170266" y="33855"/>
                  </a:lnTo>
                  <a:lnTo>
                    <a:pt x="164454" y="26606"/>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 name="Google Shape;128;p3"/>
            <p:cNvPicPr preferRelativeResize="0"/>
            <p:nvPr/>
          </p:nvPicPr>
          <p:blipFill rotWithShape="1">
            <a:blip r:embed="rId5">
              <a:alphaModFix/>
            </a:blip>
            <a:srcRect b="0" l="0" r="0" t="0"/>
            <a:stretch/>
          </p:blipFill>
          <p:spPr>
            <a:xfrm>
              <a:off x="3960919" y="3898620"/>
              <a:ext cx="129362" cy="245817"/>
            </a:xfrm>
            <a:prstGeom prst="rect">
              <a:avLst/>
            </a:prstGeom>
            <a:noFill/>
            <a:ln>
              <a:noFill/>
            </a:ln>
          </p:spPr>
        </p:pic>
        <p:sp>
          <p:nvSpPr>
            <p:cNvPr id="129" name="Google Shape;129;p3"/>
            <p:cNvSpPr/>
            <p:nvPr/>
          </p:nvSpPr>
          <p:spPr>
            <a:xfrm>
              <a:off x="491540" y="2263000"/>
              <a:ext cx="8395970" cy="3195320"/>
            </a:xfrm>
            <a:custGeom>
              <a:rect b="b" l="l" r="r" t="t"/>
              <a:pathLst>
                <a:path extrusionOk="0" h="3195320" w="8395970">
                  <a:moveTo>
                    <a:pt x="327063" y="2481732"/>
                  </a:moveTo>
                  <a:lnTo>
                    <a:pt x="301904" y="2475522"/>
                  </a:lnTo>
                  <a:lnTo>
                    <a:pt x="301904" y="2488920"/>
                  </a:lnTo>
                  <a:lnTo>
                    <a:pt x="282143" y="2520378"/>
                  </a:lnTo>
                  <a:lnTo>
                    <a:pt x="259422" y="2548864"/>
                  </a:lnTo>
                  <a:lnTo>
                    <a:pt x="235470" y="2576144"/>
                  </a:lnTo>
                  <a:lnTo>
                    <a:pt x="212051" y="2603931"/>
                  </a:lnTo>
                  <a:lnTo>
                    <a:pt x="197472" y="2575191"/>
                  </a:lnTo>
                  <a:lnTo>
                    <a:pt x="195059" y="2570454"/>
                  </a:lnTo>
                  <a:lnTo>
                    <a:pt x="178257" y="2534412"/>
                  </a:lnTo>
                  <a:lnTo>
                    <a:pt x="176110" y="2528963"/>
                  </a:lnTo>
                  <a:lnTo>
                    <a:pt x="176110" y="2560802"/>
                  </a:lnTo>
                  <a:lnTo>
                    <a:pt x="137706" y="2584069"/>
                  </a:lnTo>
                  <a:lnTo>
                    <a:pt x="106984" y="2618981"/>
                  </a:lnTo>
                  <a:lnTo>
                    <a:pt x="86487" y="2662745"/>
                  </a:lnTo>
                  <a:lnTo>
                    <a:pt x="78727" y="2712580"/>
                  </a:lnTo>
                  <a:lnTo>
                    <a:pt x="86258" y="2765679"/>
                  </a:lnTo>
                  <a:lnTo>
                    <a:pt x="76682" y="2775877"/>
                  </a:lnTo>
                  <a:lnTo>
                    <a:pt x="64084" y="2783040"/>
                  </a:lnTo>
                  <a:lnTo>
                    <a:pt x="35941" y="2794419"/>
                  </a:lnTo>
                  <a:lnTo>
                    <a:pt x="17576" y="2748673"/>
                  </a:lnTo>
                  <a:lnTo>
                    <a:pt x="12585" y="2703919"/>
                  </a:lnTo>
                  <a:lnTo>
                    <a:pt x="18846" y="2660929"/>
                  </a:lnTo>
                  <a:lnTo>
                    <a:pt x="34201" y="2620492"/>
                  </a:lnTo>
                  <a:lnTo>
                    <a:pt x="56502" y="2583370"/>
                  </a:lnTo>
                  <a:lnTo>
                    <a:pt x="83629" y="2550350"/>
                  </a:lnTo>
                  <a:lnTo>
                    <a:pt x="113423" y="2522194"/>
                  </a:lnTo>
                  <a:lnTo>
                    <a:pt x="143764" y="2499703"/>
                  </a:lnTo>
                  <a:lnTo>
                    <a:pt x="155016" y="2511806"/>
                  </a:lnTo>
                  <a:lnTo>
                    <a:pt x="162471" y="2527719"/>
                  </a:lnTo>
                  <a:lnTo>
                    <a:pt x="168643" y="2544902"/>
                  </a:lnTo>
                  <a:lnTo>
                    <a:pt x="176110" y="2560802"/>
                  </a:lnTo>
                  <a:lnTo>
                    <a:pt x="176110" y="2528963"/>
                  </a:lnTo>
                  <a:lnTo>
                    <a:pt x="164592" y="2499703"/>
                  </a:lnTo>
                  <a:lnTo>
                    <a:pt x="163957" y="2498090"/>
                  </a:lnTo>
                  <a:lnTo>
                    <a:pt x="154546" y="2463762"/>
                  </a:lnTo>
                  <a:lnTo>
                    <a:pt x="193433" y="2470162"/>
                  </a:lnTo>
                  <a:lnTo>
                    <a:pt x="230733" y="2473972"/>
                  </a:lnTo>
                  <a:lnTo>
                    <a:pt x="266776" y="2478963"/>
                  </a:lnTo>
                  <a:lnTo>
                    <a:pt x="301904" y="2488920"/>
                  </a:lnTo>
                  <a:lnTo>
                    <a:pt x="301904" y="2475522"/>
                  </a:lnTo>
                  <a:lnTo>
                    <a:pt x="249237" y="2463762"/>
                  </a:lnTo>
                  <a:lnTo>
                    <a:pt x="185559" y="2453411"/>
                  </a:lnTo>
                  <a:lnTo>
                    <a:pt x="132981" y="2449385"/>
                  </a:lnTo>
                  <a:lnTo>
                    <a:pt x="133807" y="2458440"/>
                  </a:lnTo>
                  <a:lnTo>
                    <a:pt x="137134" y="2464981"/>
                  </a:lnTo>
                  <a:lnTo>
                    <a:pt x="140182" y="2471826"/>
                  </a:lnTo>
                  <a:lnTo>
                    <a:pt x="140169" y="2481732"/>
                  </a:lnTo>
                  <a:lnTo>
                    <a:pt x="109080" y="2511539"/>
                  </a:lnTo>
                  <a:lnTo>
                    <a:pt x="76796" y="2545029"/>
                  </a:lnTo>
                  <a:lnTo>
                    <a:pt x="46520" y="2582354"/>
                  </a:lnTo>
                  <a:lnTo>
                    <a:pt x="21475" y="2623667"/>
                  </a:lnTo>
                  <a:lnTo>
                    <a:pt x="4889" y="2669146"/>
                  </a:lnTo>
                  <a:lnTo>
                    <a:pt x="0" y="2718943"/>
                  </a:lnTo>
                  <a:lnTo>
                    <a:pt x="2413" y="2745194"/>
                  </a:lnTo>
                  <a:lnTo>
                    <a:pt x="8750" y="2771025"/>
                  </a:lnTo>
                  <a:lnTo>
                    <a:pt x="20599" y="2793288"/>
                  </a:lnTo>
                  <a:lnTo>
                    <a:pt x="39535" y="2808795"/>
                  </a:lnTo>
                  <a:lnTo>
                    <a:pt x="54838" y="2800743"/>
                  </a:lnTo>
                  <a:lnTo>
                    <a:pt x="69469" y="2794419"/>
                  </a:lnTo>
                  <a:lnTo>
                    <a:pt x="71145" y="2793695"/>
                  </a:lnTo>
                  <a:lnTo>
                    <a:pt x="87820" y="2787002"/>
                  </a:lnTo>
                  <a:lnTo>
                    <a:pt x="104228" y="2780055"/>
                  </a:lnTo>
                  <a:lnTo>
                    <a:pt x="92367" y="2729255"/>
                  </a:lnTo>
                  <a:lnTo>
                    <a:pt x="95504" y="2678341"/>
                  </a:lnTo>
                  <a:lnTo>
                    <a:pt x="112128" y="2632329"/>
                  </a:lnTo>
                  <a:lnTo>
                    <a:pt x="140703" y="2596273"/>
                  </a:lnTo>
                  <a:lnTo>
                    <a:pt x="179705" y="2575191"/>
                  </a:lnTo>
                  <a:lnTo>
                    <a:pt x="188988" y="2585656"/>
                  </a:lnTo>
                  <a:lnTo>
                    <a:pt x="193586" y="2600833"/>
                  </a:lnTo>
                  <a:lnTo>
                    <a:pt x="197523" y="2616670"/>
                  </a:lnTo>
                  <a:lnTo>
                    <a:pt x="204863" y="2629103"/>
                  </a:lnTo>
                  <a:lnTo>
                    <a:pt x="227622" y="2603931"/>
                  </a:lnTo>
                  <a:lnTo>
                    <a:pt x="236855" y="2593708"/>
                  </a:lnTo>
                  <a:lnTo>
                    <a:pt x="268338" y="2557792"/>
                  </a:lnTo>
                  <a:lnTo>
                    <a:pt x="298627" y="2520683"/>
                  </a:lnTo>
                  <a:lnTo>
                    <a:pt x="327063" y="2481732"/>
                  </a:lnTo>
                  <a:close/>
                </a:path>
                <a:path extrusionOk="0" h="3195320" w="8395970">
                  <a:moveTo>
                    <a:pt x="463638" y="3010077"/>
                  </a:moveTo>
                  <a:lnTo>
                    <a:pt x="460819" y="2988919"/>
                  </a:lnTo>
                  <a:lnTo>
                    <a:pt x="455117" y="2966720"/>
                  </a:lnTo>
                  <a:lnTo>
                    <a:pt x="452869" y="2960306"/>
                  </a:lnTo>
                  <a:lnTo>
                    <a:pt x="452869" y="3006483"/>
                  </a:lnTo>
                  <a:lnTo>
                    <a:pt x="414528" y="3029407"/>
                  </a:lnTo>
                  <a:lnTo>
                    <a:pt x="368706" y="3044380"/>
                  </a:lnTo>
                  <a:lnTo>
                    <a:pt x="318541" y="3051530"/>
                  </a:lnTo>
                  <a:lnTo>
                    <a:pt x="267131" y="3050984"/>
                  </a:lnTo>
                  <a:lnTo>
                    <a:pt x="217589" y="3042843"/>
                  </a:lnTo>
                  <a:lnTo>
                    <a:pt x="173050" y="3027235"/>
                  </a:lnTo>
                  <a:lnTo>
                    <a:pt x="136613" y="3004299"/>
                  </a:lnTo>
                  <a:lnTo>
                    <a:pt x="117424" y="2981325"/>
                  </a:lnTo>
                  <a:lnTo>
                    <a:pt x="111417" y="2974136"/>
                  </a:lnTo>
                  <a:lnTo>
                    <a:pt x="118808" y="2961767"/>
                  </a:lnTo>
                  <a:lnTo>
                    <a:pt x="129209" y="2952394"/>
                  </a:lnTo>
                  <a:lnTo>
                    <a:pt x="141490" y="2944914"/>
                  </a:lnTo>
                  <a:lnTo>
                    <a:pt x="154546" y="2938195"/>
                  </a:lnTo>
                  <a:lnTo>
                    <a:pt x="190779" y="2958820"/>
                  </a:lnTo>
                  <a:lnTo>
                    <a:pt x="232143" y="2972524"/>
                  </a:lnTo>
                  <a:lnTo>
                    <a:pt x="277749" y="2978505"/>
                  </a:lnTo>
                  <a:lnTo>
                    <a:pt x="326720" y="2975927"/>
                  </a:lnTo>
                  <a:lnTo>
                    <a:pt x="349910" y="2970542"/>
                  </a:lnTo>
                  <a:lnTo>
                    <a:pt x="378193" y="2963964"/>
                  </a:lnTo>
                  <a:lnTo>
                    <a:pt x="431292" y="2941790"/>
                  </a:lnTo>
                  <a:lnTo>
                    <a:pt x="439229" y="2957487"/>
                  </a:lnTo>
                  <a:lnTo>
                    <a:pt x="443941" y="2973768"/>
                  </a:lnTo>
                  <a:lnTo>
                    <a:pt x="447713" y="2990240"/>
                  </a:lnTo>
                  <a:lnTo>
                    <a:pt x="452869" y="3006483"/>
                  </a:lnTo>
                  <a:lnTo>
                    <a:pt x="452869" y="2960306"/>
                  </a:lnTo>
                  <a:lnTo>
                    <a:pt x="447382" y="2944647"/>
                  </a:lnTo>
                  <a:lnTo>
                    <a:pt x="446163" y="2941790"/>
                  </a:lnTo>
                  <a:lnTo>
                    <a:pt x="438480" y="2923819"/>
                  </a:lnTo>
                  <a:lnTo>
                    <a:pt x="409130" y="2939161"/>
                  </a:lnTo>
                  <a:lnTo>
                    <a:pt x="373862" y="2955429"/>
                  </a:lnTo>
                  <a:lnTo>
                    <a:pt x="333159" y="2967583"/>
                  </a:lnTo>
                  <a:lnTo>
                    <a:pt x="287528" y="2970542"/>
                  </a:lnTo>
                  <a:lnTo>
                    <a:pt x="253644" y="2965488"/>
                  </a:lnTo>
                  <a:lnTo>
                    <a:pt x="221970" y="2955899"/>
                  </a:lnTo>
                  <a:lnTo>
                    <a:pt x="193433" y="2942844"/>
                  </a:lnTo>
                  <a:lnTo>
                    <a:pt x="186055" y="2938195"/>
                  </a:lnTo>
                  <a:lnTo>
                    <a:pt x="168922" y="2927413"/>
                  </a:lnTo>
                  <a:lnTo>
                    <a:pt x="178460" y="2921647"/>
                  </a:lnTo>
                  <a:lnTo>
                    <a:pt x="187109" y="2915361"/>
                  </a:lnTo>
                  <a:lnTo>
                    <a:pt x="207860" y="2898660"/>
                  </a:lnTo>
                  <a:lnTo>
                    <a:pt x="183299" y="2885376"/>
                  </a:lnTo>
                  <a:lnTo>
                    <a:pt x="183299" y="2905849"/>
                  </a:lnTo>
                  <a:lnTo>
                    <a:pt x="150660" y="2923540"/>
                  </a:lnTo>
                  <a:lnTo>
                    <a:pt x="121958" y="2945142"/>
                  </a:lnTo>
                  <a:lnTo>
                    <a:pt x="94272" y="2967774"/>
                  </a:lnTo>
                  <a:lnTo>
                    <a:pt x="64693" y="2988513"/>
                  </a:lnTo>
                  <a:lnTo>
                    <a:pt x="62979" y="2952394"/>
                  </a:lnTo>
                  <a:lnTo>
                    <a:pt x="61544" y="2914980"/>
                  </a:lnTo>
                  <a:lnTo>
                    <a:pt x="62560" y="2876969"/>
                  </a:lnTo>
                  <a:lnTo>
                    <a:pt x="68287" y="2841155"/>
                  </a:lnTo>
                  <a:lnTo>
                    <a:pt x="102362" y="2852001"/>
                  </a:lnTo>
                  <a:lnTo>
                    <a:pt x="132791" y="2866491"/>
                  </a:lnTo>
                  <a:lnTo>
                    <a:pt x="159727" y="2884487"/>
                  </a:lnTo>
                  <a:lnTo>
                    <a:pt x="183299" y="2905849"/>
                  </a:lnTo>
                  <a:lnTo>
                    <a:pt x="183299" y="2885376"/>
                  </a:lnTo>
                  <a:lnTo>
                    <a:pt x="172339" y="2879433"/>
                  </a:lnTo>
                  <a:lnTo>
                    <a:pt x="135280" y="2857436"/>
                  </a:lnTo>
                  <a:lnTo>
                    <a:pt x="103771" y="2841155"/>
                  </a:lnTo>
                  <a:lnTo>
                    <a:pt x="97815" y="2838081"/>
                  </a:lnTo>
                  <a:lnTo>
                    <a:pt x="61099" y="2826778"/>
                  </a:lnTo>
                  <a:lnTo>
                    <a:pt x="54229" y="2870454"/>
                  </a:lnTo>
                  <a:lnTo>
                    <a:pt x="51015" y="2914980"/>
                  </a:lnTo>
                  <a:lnTo>
                    <a:pt x="50990" y="2963964"/>
                  </a:lnTo>
                  <a:lnTo>
                    <a:pt x="53911" y="3010077"/>
                  </a:lnTo>
                  <a:lnTo>
                    <a:pt x="70167" y="2998254"/>
                  </a:lnTo>
                  <a:lnTo>
                    <a:pt x="78854" y="2990100"/>
                  </a:lnTo>
                  <a:lnTo>
                    <a:pt x="80924" y="2988513"/>
                  </a:lnTo>
                  <a:lnTo>
                    <a:pt x="85852" y="2984741"/>
                  </a:lnTo>
                  <a:lnTo>
                    <a:pt x="97040" y="2981325"/>
                  </a:lnTo>
                  <a:lnTo>
                    <a:pt x="121843" y="3009290"/>
                  </a:lnTo>
                  <a:lnTo>
                    <a:pt x="156159" y="3031807"/>
                  </a:lnTo>
                  <a:lnTo>
                    <a:pt x="197637" y="3048558"/>
                  </a:lnTo>
                  <a:lnTo>
                    <a:pt x="243890" y="3059239"/>
                  </a:lnTo>
                  <a:lnTo>
                    <a:pt x="292531" y="3063506"/>
                  </a:lnTo>
                  <a:lnTo>
                    <a:pt x="341210" y="3061043"/>
                  </a:lnTo>
                  <a:lnTo>
                    <a:pt x="387540" y="3051530"/>
                  </a:lnTo>
                  <a:lnTo>
                    <a:pt x="429133" y="3034652"/>
                  </a:lnTo>
                  <a:lnTo>
                    <a:pt x="463638" y="3010077"/>
                  </a:lnTo>
                  <a:close/>
                </a:path>
                <a:path extrusionOk="0" h="3195320" w="8395970">
                  <a:moveTo>
                    <a:pt x="618185" y="2769260"/>
                  </a:moveTo>
                  <a:lnTo>
                    <a:pt x="609130" y="2765742"/>
                  </a:lnTo>
                  <a:lnTo>
                    <a:pt x="607402" y="2765742"/>
                  </a:lnTo>
                  <a:lnTo>
                    <a:pt x="607402" y="2780042"/>
                  </a:lnTo>
                  <a:lnTo>
                    <a:pt x="568096" y="2859354"/>
                  </a:lnTo>
                  <a:lnTo>
                    <a:pt x="546544" y="2897098"/>
                  </a:lnTo>
                  <a:lnTo>
                    <a:pt x="521144" y="2930995"/>
                  </a:lnTo>
                  <a:lnTo>
                    <a:pt x="502450" y="2894888"/>
                  </a:lnTo>
                  <a:lnTo>
                    <a:pt x="481241" y="2861284"/>
                  </a:lnTo>
                  <a:lnTo>
                    <a:pt x="461124" y="2826601"/>
                  </a:lnTo>
                  <a:lnTo>
                    <a:pt x="445668" y="2787231"/>
                  </a:lnTo>
                  <a:lnTo>
                    <a:pt x="485952" y="2783802"/>
                  </a:lnTo>
                  <a:lnTo>
                    <a:pt x="526846" y="2779763"/>
                  </a:lnTo>
                  <a:lnTo>
                    <a:pt x="567575" y="2777655"/>
                  </a:lnTo>
                  <a:lnTo>
                    <a:pt x="607402" y="2780042"/>
                  </a:lnTo>
                  <a:lnTo>
                    <a:pt x="607402" y="2765742"/>
                  </a:lnTo>
                  <a:lnTo>
                    <a:pt x="584111" y="2765602"/>
                  </a:lnTo>
                  <a:lnTo>
                    <a:pt x="575056" y="2762072"/>
                  </a:lnTo>
                  <a:lnTo>
                    <a:pt x="573290" y="2706306"/>
                  </a:lnTo>
                  <a:lnTo>
                    <a:pt x="563448" y="2656281"/>
                  </a:lnTo>
                  <a:lnTo>
                    <a:pt x="562711" y="2654363"/>
                  </a:lnTo>
                  <a:lnTo>
                    <a:pt x="562711" y="2714231"/>
                  </a:lnTo>
                  <a:lnTo>
                    <a:pt x="560679" y="2762072"/>
                  </a:lnTo>
                  <a:lnTo>
                    <a:pt x="545515" y="2765780"/>
                  </a:lnTo>
                  <a:lnTo>
                    <a:pt x="529666" y="2768803"/>
                  </a:lnTo>
                  <a:lnTo>
                    <a:pt x="513156" y="2771152"/>
                  </a:lnTo>
                  <a:lnTo>
                    <a:pt x="495985" y="2772854"/>
                  </a:lnTo>
                  <a:lnTo>
                    <a:pt x="485711" y="2718435"/>
                  </a:lnTo>
                  <a:lnTo>
                    <a:pt x="467880" y="2671572"/>
                  </a:lnTo>
                  <a:lnTo>
                    <a:pt x="443344" y="2631427"/>
                  </a:lnTo>
                  <a:lnTo>
                    <a:pt x="412927" y="2597137"/>
                  </a:lnTo>
                  <a:lnTo>
                    <a:pt x="377482" y="2567889"/>
                  </a:lnTo>
                  <a:lnTo>
                    <a:pt x="337845" y="2542832"/>
                  </a:lnTo>
                  <a:lnTo>
                    <a:pt x="351993" y="2526436"/>
                  </a:lnTo>
                  <a:lnTo>
                    <a:pt x="363613" y="2507500"/>
                  </a:lnTo>
                  <a:lnTo>
                    <a:pt x="375831" y="2489162"/>
                  </a:lnTo>
                  <a:lnTo>
                    <a:pt x="391756" y="2474531"/>
                  </a:lnTo>
                  <a:lnTo>
                    <a:pt x="428434" y="2495169"/>
                  </a:lnTo>
                  <a:lnTo>
                    <a:pt x="462838" y="2521153"/>
                  </a:lnTo>
                  <a:lnTo>
                    <a:pt x="493864" y="2551988"/>
                  </a:lnTo>
                  <a:lnTo>
                    <a:pt x="520458" y="2587206"/>
                  </a:lnTo>
                  <a:lnTo>
                    <a:pt x="541515" y="2626309"/>
                  </a:lnTo>
                  <a:lnTo>
                    <a:pt x="555967" y="2668803"/>
                  </a:lnTo>
                  <a:lnTo>
                    <a:pt x="562711" y="2714231"/>
                  </a:lnTo>
                  <a:lnTo>
                    <a:pt x="562711" y="2654363"/>
                  </a:lnTo>
                  <a:lnTo>
                    <a:pt x="546417" y="2611729"/>
                  </a:lnTo>
                  <a:lnTo>
                    <a:pt x="523100" y="2572321"/>
                  </a:lnTo>
                  <a:lnTo>
                    <a:pt x="494360" y="2537764"/>
                  </a:lnTo>
                  <a:lnTo>
                    <a:pt x="461111" y="2507754"/>
                  </a:lnTo>
                  <a:lnTo>
                    <a:pt x="424218" y="2481999"/>
                  </a:lnTo>
                  <a:lnTo>
                    <a:pt x="384568" y="2460167"/>
                  </a:lnTo>
                  <a:lnTo>
                    <a:pt x="366750" y="2478290"/>
                  </a:lnTo>
                  <a:lnTo>
                    <a:pt x="352005" y="2499499"/>
                  </a:lnTo>
                  <a:lnTo>
                    <a:pt x="338277" y="2521699"/>
                  </a:lnTo>
                  <a:lnTo>
                    <a:pt x="323469" y="2542832"/>
                  </a:lnTo>
                  <a:lnTo>
                    <a:pt x="360680" y="2569895"/>
                  </a:lnTo>
                  <a:lnTo>
                    <a:pt x="397421" y="2599207"/>
                  </a:lnTo>
                  <a:lnTo>
                    <a:pt x="430593" y="2632481"/>
                  </a:lnTo>
                  <a:lnTo>
                    <a:pt x="457136" y="2671394"/>
                  </a:lnTo>
                  <a:lnTo>
                    <a:pt x="473964" y="2717622"/>
                  </a:lnTo>
                  <a:lnTo>
                    <a:pt x="478015" y="2772854"/>
                  </a:lnTo>
                  <a:lnTo>
                    <a:pt x="462673" y="2772791"/>
                  </a:lnTo>
                  <a:lnTo>
                    <a:pt x="447852" y="2773248"/>
                  </a:lnTo>
                  <a:lnTo>
                    <a:pt x="435533" y="2776207"/>
                  </a:lnTo>
                  <a:lnTo>
                    <a:pt x="427697" y="2783636"/>
                  </a:lnTo>
                  <a:lnTo>
                    <a:pt x="453339" y="2827197"/>
                  </a:lnTo>
                  <a:lnTo>
                    <a:pt x="477786" y="2871927"/>
                  </a:lnTo>
                  <a:lnTo>
                    <a:pt x="502361" y="2916542"/>
                  </a:lnTo>
                  <a:lnTo>
                    <a:pt x="528332" y="2959747"/>
                  </a:lnTo>
                  <a:lnTo>
                    <a:pt x="544842" y="2930995"/>
                  </a:lnTo>
                  <a:lnTo>
                    <a:pt x="580009" y="2865831"/>
                  </a:lnTo>
                  <a:lnTo>
                    <a:pt x="606590" y="2809062"/>
                  </a:lnTo>
                  <a:lnTo>
                    <a:pt x="617143" y="2772854"/>
                  </a:lnTo>
                  <a:lnTo>
                    <a:pt x="618185" y="2769260"/>
                  </a:lnTo>
                  <a:close/>
                </a:path>
                <a:path extrusionOk="0" h="3195320" w="8395970">
                  <a:moveTo>
                    <a:pt x="2402687" y="179539"/>
                  </a:moveTo>
                  <a:lnTo>
                    <a:pt x="2394801" y="142709"/>
                  </a:lnTo>
                  <a:lnTo>
                    <a:pt x="2386444" y="116395"/>
                  </a:lnTo>
                  <a:lnTo>
                    <a:pt x="2386444" y="173418"/>
                  </a:lnTo>
                  <a:lnTo>
                    <a:pt x="2386152" y="223710"/>
                  </a:lnTo>
                  <a:lnTo>
                    <a:pt x="2371623" y="272770"/>
                  </a:lnTo>
                  <a:lnTo>
                    <a:pt x="2353678" y="254457"/>
                  </a:lnTo>
                  <a:lnTo>
                    <a:pt x="2339454" y="232422"/>
                  </a:lnTo>
                  <a:lnTo>
                    <a:pt x="2326627" y="208991"/>
                  </a:lnTo>
                  <a:lnTo>
                    <a:pt x="2312924" y="186448"/>
                  </a:lnTo>
                  <a:lnTo>
                    <a:pt x="2320239" y="148043"/>
                  </a:lnTo>
                  <a:lnTo>
                    <a:pt x="2327732" y="107556"/>
                  </a:lnTo>
                  <a:lnTo>
                    <a:pt x="2334717" y="68541"/>
                  </a:lnTo>
                  <a:lnTo>
                    <a:pt x="2340533" y="34531"/>
                  </a:lnTo>
                  <a:lnTo>
                    <a:pt x="2359761" y="76898"/>
                  </a:lnTo>
                  <a:lnTo>
                    <a:pt x="2376360" y="123837"/>
                  </a:lnTo>
                  <a:lnTo>
                    <a:pt x="2386444" y="173418"/>
                  </a:lnTo>
                  <a:lnTo>
                    <a:pt x="2386444" y="116395"/>
                  </a:lnTo>
                  <a:lnTo>
                    <a:pt x="2377224" y="87337"/>
                  </a:lnTo>
                  <a:lnTo>
                    <a:pt x="2356497" y="34531"/>
                  </a:lnTo>
                  <a:lnTo>
                    <a:pt x="2355964" y="33185"/>
                  </a:lnTo>
                  <a:lnTo>
                    <a:pt x="2337092" y="0"/>
                  </a:lnTo>
                  <a:lnTo>
                    <a:pt x="2327059" y="40106"/>
                  </a:lnTo>
                  <a:lnTo>
                    <a:pt x="2315197" y="98488"/>
                  </a:lnTo>
                  <a:lnTo>
                    <a:pt x="2305647" y="154241"/>
                  </a:lnTo>
                  <a:lnTo>
                    <a:pt x="2302560" y="186448"/>
                  </a:lnTo>
                  <a:lnTo>
                    <a:pt x="2312771" y="214464"/>
                  </a:lnTo>
                  <a:lnTo>
                    <a:pt x="2331021" y="236270"/>
                  </a:lnTo>
                  <a:lnTo>
                    <a:pt x="2349817" y="257124"/>
                  </a:lnTo>
                  <a:lnTo>
                    <a:pt x="2361692" y="282257"/>
                  </a:lnTo>
                  <a:lnTo>
                    <a:pt x="2387142" y="277939"/>
                  </a:lnTo>
                  <a:lnTo>
                    <a:pt x="2387181" y="272770"/>
                  </a:lnTo>
                  <a:lnTo>
                    <a:pt x="2387333" y="254063"/>
                  </a:lnTo>
                  <a:lnTo>
                    <a:pt x="2393353" y="230124"/>
                  </a:lnTo>
                  <a:lnTo>
                    <a:pt x="2400147" y="205498"/>
                  </a:lnTo>
                  <a:lnTo>
                    <a:pt x="2402687" y="179539"/>
                  </a:lnTo>
                  <a:close/>
                </a:path>
                <a:path extrusionOk="0" h="3195320" w="8395970">
                  <a:moveTo>
                    <a:pt x="2612161" y="2720670"/>
                  </a:moveTo>
                  <a:lnTo>
                    <a:pt x="2603373" y="2677096"/>
                  </a:lnTo>
                  <a:lnTo>
                    <a:pt x="2601772" y="2673273"/>
                  </a:lnTo>
                  <a:lnTo>
                    <a:pt x="2601772" y="2743593"/>
                  </a:lnTo>
                  <a:lnTo>
                    <a:pt x="2592921" y="2794228"/>
                  </a:lnTo>
                  <a:lnTo>
                    <a:pt x="2573274" y="2839059"/>
                  </a:lnTo>
                  <a:lnTo>
                    <a:pt x="2547289" y="2879801"/>
                  </a:lnTo>
                  <a:lnTo>
                    <a:pt x="2519413" y="2918129"/>
                  </a:lnTo>
                  <a:lnTo>
                    <a:pt x="2494076" y="2955760"/>
                  </a:lnTo>
                  <a:lnTo>
                    <a:pt x="2482558" y="2934589"/>
                  </a:lnTo>
                  <a:lnTo>
                    <a:pt x="2476601" y="2910751"/>
                  </a:lnTo>
                  <a:lnTo>
                    <a:pt x="2473236" y="2885617"/>
                  </a:lnTo>
                  <a:lnTo>
                    <a:pt x="2469489" y="2860548"/>
                  </a:lnTo>
                  <a:lnTo>
                    <a:pt x="2459063" y="2809278"/>
                  </a:lnTo>
                  <a:lnTo>
                    <a:pt x="2448890" y="2757589"/>
                  </a:lnTo>
                  <a:lnTo>
                    <a:pt x="2442248" y="2719260"/>
                  </a:lnTo>
                  <a:lnTo>
                    <a:pt x="2432634" y="2651683"/>
                  </a:lnTo>
                  <a:lnTo>
                    <a:pt x="2429624" y="2596489"/>
                  </a:lnTo>
                  <a:lnTo>
                    <a:pt x="2426932" y="2569718"/>
                  </a:lnTo>
                  <a:lnTo>
                    <a:pt x="2420353" y="2544203"/>
                  </a:lnTo>
                  <a:lnTo>
                    <a:pt x="2413927" y="2596489"/>
                  </a:lnTo>
                  <a:lnTo>
                    <a:pt x="2411615" y="2645206"/>
                  </a:lnTo>
                  <a:lnTo>
                    <a:pt x="2411552" y="2654630"/>
                  </a:lnTo>
                  <a:lnTo>
                    <a:pt x="2412187" y="2699575"/>
                  </a:lnTo>
                  <a:lnTo>
                    <a:pt x="2415286" y="2750553"/>
                  </a:lnTo>
                  <a:lnTo>
                    <a:pt x="2419985" y="2801251"/>
                  </a:lnTo>
                  <a:lnTo>
                    <a:pt x="2430983" y="2902229"/>
                  </a:lnTo>
                  <a:lnTo>
                    <a:pt x="2435707" y="2952673"/>
                  </a:lnTo>
                  <a:lnTo>
                    <a:pt x="2398776" y="2925635"/>
                  </a:lnTo>
                  <a:lnTo>
                    <a:pt x="2365260" y="2892450"/>
                  </a:lnTo>
                  <a:lnTo>
                    <a:pt x="2336927" y="2853715"/>
                  </a:lnTo>
                  <a:lnTo>
                    <a:pt x="2315527" y="2810002"/>
                  </a:lnTo>
                  <a:lnTo>
                    <a:pt x="2302814" y="2761919"/>
                  </a:lnTo>
                  <a:lnTo>
                    <a:pt x="2300567" y="2710040"/>
                  </a:lnTo>
                  <a:lnTo>
                    <a:pt x="2310346" y="2654630"/>
                  </a:lnTo>
                  <a:lnTo>
                    <a:pt x="2329738" y="2603474"/>
                  </a:lnTo>
                  <a:lnTo>
                    <a:pt x="2355291" y="2556370"/>
                  </a:lnTo>
                  <a:lnTo>
                    <a:pt x="2383574" y="2513126"/>
                  </a:lnTo>
                  <a:lnTo>
                    <a:pt x="2411145" y="2473553"/>
                  </a:lnTo>
                  <a:lnTo>
                    <a:pt x="2411895" y="2470226"/>
                  </a:lnTo>
                  <a:lnTo>
                    <a:pt x="2417241" y="2471470"/>
                  </a:lnTo>
                  <a:lnTo>
                    <a:pt x="2417254" y="2470226"/>
                  </a:lnTo>
                  <a:lnTo>
                    <a:pt x="2417280" y="2467419"/>
                  </a:lnTo>
                  <a:lnTo>
                    <a:pt x="2419908" y="2466848"/>
                  </a:lnTo>
                  <a:lnTo>
                    <a:pt x="2420188" y="2468613"/>
                  </a:lnTo>
                  <a:lnTo>
                    <a:pt x="2420353" y="2470480"/>
                  </a:lnTo>
                  <a:lnTo>
                    <a:pt x="2441270" y="2491448"/>
                  </a:lnTo>
                  <a:lnTo>
                    <a:pt x="2489060" y="2533307"/>
                  </a:lnTo>
                  <a:lnTo>
                    <a:pt x="2537155" y="2584881"/>
                  </a:lnTo>
                  <a:lnTo>
                    <a:pt x="2561615" y="2617241"/>
                  </a:lnTo>
                  <a:lnTo>
                    <a:pt x="2582253" y="2651480"/>
                  </a:lnTo>
                  <a:lnTo>
                    <a:pt x="2601772" y="2743593"/>
                  </a:lnTo>
                  <a:lnTo>
                    <a:pt x="2601772" y="2673273"/>
                  </a:lnTo>
                  <a:lnTo>
                    <a:pt x="2586659" y="2637078"/>
                  </a:lnTo>
                  <a:lnTo>
                    <a:pt x="2563850" y="2600121"/>
                  </a:lnTo>
                  <a:lnTo>
                    <a:pt x="2536812" y="2565679"/>
                  </a:lnTo>
                  <a:lnTo>
                    <a:pt x="2507399" y="2533256"/>
                  </a:lnTo>
                  <a:lnTo>
                    <a:pt x="2477452" y="2502319"/>
                  </a:lnTo>
                  <a:lnTo>
                    <a:pt x="2448839" y="2472347"/>
                  </a:lnTo>
                  <a:lnTo>
                    <a:pt x="2444102" y="2466848"/>
                  </a:lnTo>
                  <a:lnTo>
                    <a:pt x="2423414" y="2442845"/>
                  </a:lnTo>
                  <a:lnTo>
                    <a:pt x="2423249" y="2440965"/>
                  </a:lnTo>
                  <a:lnTo>
                    <a:pt x="2422969" y="2439212"/>
                  </a:lnTo>
                  <a:lnTo>
                    <a:pt x="2420353" y="2439771"/>
                  </a:lnTo>
                  <a:lnTo>
                    <a:pt x="2392311" y="2476487"/>
                  </a:lnTo>
                  <a:lnTo>
                    <a:pt x="2364663" y="2515019"/>
                  </a:lnTo>
                  <a:lnTo>
                    <a:pt x="2338908" y="2555748"/>
                  </a:lnTo>
                  <a:lnTo>
                    <a:pt x="2316581" y="2599017"/>
                  </a:lnTo>
                  <a:lnTo>
                    <a:pt x="2299208" y="2645206"/>
                  </a:lnTo>
                  <a:lnTo>
                    <a:pt x="2288286" y="2694686"/>
                  </a:lnTo>
                  <a:lnTo>
                    <a:pt x="2286876" y="2748623"/>
                  </a:lnTo>
                  <a:lnTo>
                    <a:pt x="2297011" y="2798457"/>
                  </a:lnTo>
                  <a:lnTo>
                    <a:pt x="2316607" y="2844457"/>
                  </a:lnTo>
                  <a:lnTo>
                    <a:pt x="2343581" y="2886900"/>
                  </a:lnTo>
                  <a:lnTo>
                    <a:pt x="2375852" y="2926067"/>
                  </a:lnTo>
                  <a:lnTo>
                    <a:pt x="2411349" y="2962224"/>
                  </a:lnTo>
                  <a:lnTo>
                    <a:pt x="2448001" y="2995676"/>
                  </a:lnTo>
                  <a:lnTo>
                    <a:pt x="2458186" y="3048431"/>
                  </a:lnTo>
                  <a:lnTo>
                    <a:pt x="2469985" y="3099600"/>
                  </a:lnTo>
                  <a:lnTo>
                    <a:pt x="2483840" y="3148711"/>
                  </a:lnTo>
                  <a:lnTo>
                    <a:pt x="2500211" y="3195307"/>
                  </a:lnTo>
                  <a:lnTo>
                    <a:pt x="2509710" y="3172980"/>
                  </a:lnTo>
                  <a:lnTo>
                    <a:pt x="2515095" y="3164598"/>
                  </a:lnTo>
                  <a:lnTo>
                    <a:pt x="2522143" y="3153638"/>
                  </a:lnTo>
                  <a:lnTo>
                    <a:pt x="2532824" y="3133636"/>
                  </a:lnTo>
                  <a:lnTo>
                    <a:pt x="2537053" y="3109315"/>
                  </a:lnTo>
                  <a:lnTo>
                    <a:pt x="2529967" y="3079724"/>
                  </a:lnTo>
                  <a:lnTo>
                    <a:pt x="2521051" y="3059633"/>
                  </a:lnTo>
                  <a:lnTo>
                    <a:pt x="2521051" y="3120225"/>
                  </a:lnTo>
                  <a:lnTo>
                    <a:pt x="2515120" y="3142056"/>
                  </a:lnTo>
                  <a:lnTo>
                    <a:pt x="2477986" y="3073819"/>
                  </a:lnTo>
                  <a:lnTo>
                    <a:pt x="2465997" y="3025584"/>
                  </a:lnTo>
                  <a:lnTo>
                    <a:pt x="2455494" y="2975927"/>
                  </a:lnTo>
                  <a:lnTo>
                    <a:pt x="2446528" y="2925229"/>
                  </a:lnTo>
                  <a:lnTo>
                    <a:pt x="2439111" y="2873857"/>
                  </a:lnTo>
                  <a:lnTo>
                    <a:pt x="2433282" y="2822156"/>
                  </a:lnTo>
                  <a:lnTo>
                    <a:pt x="2429052" y="2770505"/>
                  </a:lnTo>
                  <a:lnTo>
                    <a:pt x="2426487" y="2719260"/>
                  </a:lnTo>
                  <a:lnTo>
                    <a:pt x="2435428" y="2755087"/>
                  </a:lnTo>
                  <a:lnTo>
                    <a:pt x="2443721" y="2799651"/>
                  </a:lnTo>
                  <a:lnTo>
                    <a:pt x="2451836" y="2848546"/>
                  </a:lnTo>
                  <a:lnTo>
                    <a:pt x="2460282" y="2897390"/>
                  </a:lnTo>
                  <a:lnTo>
                    <a:pt x="2469324" y="2938894"/>
                  </a:lnTo>
                  <a:lnTo>
                    <a:pt x="2480462" y="2978899"/>
                  </a:lnTo>
                  <a:lnTo>
                    <a:pt x="2493022" y="3016529"/>
                  </a:lnTo>
                  <a:lnTo>
                    <a:pt x="2506345" y="3050959"/>
                  </a:lnTo>
                  <a:lnTo>
                    <a:pt x="2519629" y="3092170"/>
                  </a:lnTo>
                  <a:lnTo>
                    <a:pt x="2521051" y="3120225"/>
                  </a:lnTo>
                  <a:lnTo>
                    <a:pt x="2521051" y="3059633"/>
                  </a:lnTo>
                  <a:lnTo>
                    <a:pt x="2515349" y="3046768"/>
                  </a:lnTo>
                  <a:lnTo>
                    <a:pt x="2501595" y="3013608"/>
                  </a:lnTo>
                  <a:lnTo>
                    <a:pt x="2504211" y="2963761"/>
                  </a:lnTo>
                  <a:lnTo>
                    <a:pt x="2534958" y="2922359"/>
                  </a:lnTo>
                  <a:lnTo>
                    <a:pt x="2549347" y="2903537"/>
                  </a:lnTo>
                  <a:lnTo>
                    <a:pt x="2577211" y="2861589"/>
                  </a:lnTo>
                  <a:lnTo>
                    <a:pt x="2598483" y="2820606"/>
                  </a:lnTo>
                  <a:lnTo>
                    <a:pt x="2611145" y="2768333"/>
                  </a:lnTo>
                  <a:lnTo>
                    <a:pt x="2612161" y="2720670"/>
                  </a:lnTo>
                  <a:close/>
                </a:path>
                <a:path extrusionOk="0" h="3195320" w="8395970">
                  <a:moveTo>
                    <a:pt x="2758313" y="283984"/>
                  </a:moveTo>
                  <a:lnTo>
                    <a:pt x="2723781" y="280517"/>
                  </a:lnTo>
                  <a:lnTo>
                    <a:pt x="2723781" y="290029"/>
                  </a:lnTo>
                  <a:lnTo>
                    <a:pt x="2673934" y="302361"/>
                  </a:lnTo>
                  <a:lnTo>
                    <a:pt x="2623261" y="313385"/>
                  </a:lnTo>
                  <a:lnTo>
                    <a:pt x="2571966" y="321411"/>
                  </a:lnTo>
                  <a:lnTo>
                    <a:pt x="2520277" y="324777"/>
                  </a:lnTo>
                  <a:lnTo>
                    <a:pt x="2468384" y="321779"/>
                  </a:lnTo>
                  <a:lnTo>
                    <a:pt x="2465260" y="321106"/>
                  </a:lnTo>
                  <a:lnTo>
                    <a:pt x="2416505" y="310743"/>
                  </a:lnTo>
                  <a:lnTo>
                    <a:pt x="2460637" y="290055"/>
                  </a:lnTo>
                  <a:lnTo>
                    <a:pt x="2508212" y="279247"/>
                  </a:lnTo>
                  <a:lnTo>
                    <a:pt x="2558783" y="276085"/>
                  </a:lnTo>
                  <a:lnTo>
                    <a:pt x="2611882" y="278333"/>
                  </a:lnTo>
                  <a:lnTo>
                    <a:pt x="2667025" y="283730"/>
                  </a:lnTo>
                  <a:lnTo>
                    <a:pt x="2723781" y="290029"/>
                  </a:lnTo>
                  <a:lnTo>
                    <a:pt x="2723781" y="280517"/>
                  </a:lnTo>
                  <a:lnTo>
                    <a:pt x="2704388" y="278561"/>
                  </a:lnTo>
                  <a:lnTo>
                    <a:pt x="2688983" y="276085"/>
                  </a:lnTo>
                  <a:lnTo>
                    <a:pt x="2648889" y="269646"/>
                  </a:lnTo>
                  <a:lnTo>
                    <a:pt x="2593708" y="261645"/>
                  </a:lnTo>
                  <a:lnTo>
                    <a:pt x="2540787" y="258953"/>
                  </a:lnTo>
                  <a:lnTo>
                    <a:pt x="2502687" y="265328"/>
                  </a:lnTo>
                  <a:lnTo>
                    <a:pt x="2463927" y="279247"/>
                  </a:lnTo>
                  <a:lnTo>
                    <a:pt x="2427389" y="295948"/>
                  </a:lnTo>
                  <a:lnTo>
                    <a:pt x="2395778" y="310743"/>
                  </a:lnTo>
                  <a:lnTo>
                    <a:pt x="2391448" y="304634"/>
                  </a:lnTo>
                  <a:lnTo>
                    <a:pt x="2389009" y="298157"/>
                  </a:lnTo>
                  <a:lnTo>
                    <a:pt x="2386609" y="292265"/>
                  </a:lnTo>
                  <a:lnTo>
                    <a:pt x="2382393" y="287870"/>
                  </a:lnTo>
                  <a:lnTo>
                    <a:pt x="2377643" y="285115"/>
                  </a:lnTo>
                  <a:lnTo>
                    <a:pt x="2361692" y="291325"/>
                  </a:lnTo>
                  <a:lnTo>
                    <a:pt x="2353907" y="300316"/>
                  </a:lnTo>
                  <a:lnTo>
                    <a:pt x="2351582" y="312724"/>
                  </a:lnTo>
                  <a:lnTo>
                    <a:pt x="2356789" y="322745"/>
                  </a:lnTo>
                  <a:lnTo>
                    <a:pt x="2371623" y="324548"/>
                  </a:lnTo>
                  <a:lnTo>
                    <a:pt x="2370163" y="466661"/>
                  </a:lnTo>
                  <a:lnTo>
                    <a:pt x="2369007" y="567296"/>
                  </a:lnTo>
                  <a:lnTo>
                    <a:pt x="2368372" y="618096"/>
                  </a:lnTo>
                  <a:lnTo>
                    <a:pt x="2367711" y="668642"/>
                  </a:lnTo>
                  <a:lnTo>
                    <a:pt x="2367013" y="718515"/>
                  </a:lnTo>
                  <a:lnTo>
                    <a:pt x="2366276" y="767270"/>
                  </a:lnTo>
                  <a:lnTo>
                    <a:pt x="2365502" y="814476"/>
                  </a:lnTo>
                  <a:lnTo>
                    <a:pt x="2364714" y="859713"/>
                  </a:lnTo>
                  <a:lnTo>
                    <a:pt x="2387231" y="857211"/>
                  </a:lnTo>
                  <a:lnTo>
                    <a:pt x="2411285" y="856234"/>
                  </a:lnTo>
                  <a:lnTo>
                    <a:pt x="2443289" y="856183"/>
                  </a:lnTo>
                  <a:lnTo>
                    <a:pt x="2461387" y="856259"/>
                  </a:lnTo>
                  <a:lnTo>
                    <a:pt x="2460688" y="849350"/>
                  </a:lnTo>
                  <a:lnTo>
                    <a:pt x="2460345" y="845896"/>
                  </a:lnTo>
                  <a:lnTo>
                    <a:pt x="2456675" y="808977"/>
                  </a:lnTo>
                  <a:lnTo>
                    <a:pt x="2451443" y="760285"/>
                  </a:lnTo>
                  <a:lnTo>
                    <a:pt x="2451023" y="756666"/>
                  </a:lnTo>
                  <a:lnTo>
                    <a:pt x="2451023" y="845896"/>
                  </a:lnTo>
                  <a:lnTo>
                    <a:pt x="2429294" y="845896"/>
                  </a:lnTo>
                  <a:lnTo>
                    <a:pt x="2412136" y="846823"/>
                  </a:lnTo>
                  <a:lnTo>
                    <a:pt x="2396223" y="848156"/>
                  </a:lnTo>
                  <a:lnTo>
                    <a:pt x="2378519" y="849350"/>
                  </a:lnTo>
                  <a:lnTo>
                    <a:pt x="2380183" y="800963"/>
                  </a:lnTo>
                  <a:lnTo>
                    <a:pt x="2381288" y="752017"/>
                  </a:lnTo>
                  <a:lnTo>
                    <a:pt x="2381935" y="702589"/>
                  </a:lnTo>
                  <a:lnTo>
                    <a:pt x="2382126" y="668642"/>
                  </a:lnTo>
                  <a:lnTo>
                    <a:pt x="2382075" y="546862"/>
                  </a:lnTo>
                  <a:lnTo>
                    <a:pt x="2381897" y="497624"/>
                  </a:lnTo>
                  <a:lnTo>
                    <a:pt x="2381770" y="459714"/>
                  </a:lnTo>
                  <a:lnTo>
                    <a:pt x="2381745" y="400215"/>
                  </a:lnTo>
                  <a:lnTo>
                    <a:pt x="2381974" y="352183"/>
                  </a:lnTo>
                  <a:lnTo>
                    <a:pt x="2390216" y="400215"/>
                  </a:lnTo>
                  <a:lnTo>
                    <a:pt x="2397988" y="448716"/>
                  </a:lnTo>
                  <a:lnTo>
                    <a:pt x="2405367" y="497624"/>
                  </a:lnTo>
                  <a:lnTo>
                    <a:pt x="2412403" y="546862"/>
                  </a:lnTo>
                  <a:lnTo>
                    <a:pt x="2419159" y="596379"/>
                  </a:lnTo>
                  <a:lnTo>
                    <a:pt x="2425700" y="646112"/>
                  </a:lnTo>
                  <a:lnTo>
                    <a:pt x="2432088" y="695998"/>
                  </a:lnTo>
                  <a:lnTo>
                    <a:pt x="2444686" y="795959"/>
                  </a:lnTo>
                  <a:lnTo>
                    <a:pt x="2451023" y="845896"/>
                  </a:lnTo>
                  <a:lnTo>
                    <a:pt x="2451023" y="756666"/>
                  </a:lnTo>
                  <a:lnTo>
                    <a:pt x="2445702" y="710552"/>
                  </a:lnTo>
                  <a:lnTo>
                    <a:pt x="2439543" y="660171"/>
                  </a:lnTo>
                  <a:lnTo>
                    <a:pt x="2433002" y="609511"/>
                  </a:lnTo>
                  <a:lnTo>
                    <a:pt x="2426131" y="558965"/>
                  </a:lnTo>
                  <a:lnTo>
                    <a:pt x="2418994" y="508901"/>
                  </a:lnTo>
                  <a:lnTo>
                    <a:pt x="2411653" y="459714"/>
                  </a:lnTo>
                  <a:lnTo>
                    <a:pt x="2404135" y="411759"/>
                  </a:lnTo>
                  <a:lnTo>
                    <a:pt x="2396528" y="365429"/>
                  </a:lnTo>
                  <a:lnTo>
                    <a:pt x="2388870" y="321106"/>
                  </a:lnTo>
                  <a:lnTo>
                    <a:pt x="2438565" y="332232"/>
                  </a:lnTo>
                  <a:lnTo>
                    <a:pt x="2471839" y="338912"/>
                  </a:lnTo>
                  <a:lnTo>
                    <a:pt x="2503335" y="341871"/>
                  </a:lnTo>
                  <a:lnTo>
                    <a:pt x="2547696" y="341833"/>
                  </a:lnTo>
                  <a:lnTo>
                    <a:pt x="2590228" y="334911"/>
                  </a:lnTo>
                  <a:lnTo>
                    <a:pt x="2631148" y="324777"/>
                  </a:lnTo>
                  <a:lnTo>
                    <a:pt x="2653868" y="319138"/>
                  </a:lnTo>
                  <a:lnTo>
                    <a:pt x="2717076" y="300253"/>
                  </a:lnTo>
                  <a:lnTo>
                    <a:pt x="2758313" y="283984"/>
                  </a:lnTo>
                  <a:close/>
                </a:path>
                <a:path extrusionOk="0" h="3195320" w="8395970">
                  <a:moveTo>
                    <a:pt x="7631519" y="209981"/>
                  </a:moveTo>
                  <a:lnTo>
                    <a:pt x="7628331" y="209715"/>
                  </a:lnTo>
                  <a:lnTo>
                    <a:pt x="7630719" y="210540"/>
                  </a:lnTo>
                  <a:lnTo>
                    <a:pt x="7631519" y="209981"/>
                  </a:lnTo>
                  <a:close/>
                </a:path>
                <a:path extrusionOk="0" h="3195320" w="8395970">
                  <a:moveTo>
                    <a:pt x="8356041" y="423684"/>
                  </a:moveTo>
                  <a:lnTo>
                    <a:pt x="8355254" y="420890"/>
                  </a:lnTo>
                  <a:lnTo>
                    <a:pt x="8352142" y="424891"/>
                  </a:lnTo>
                  <a:lnTo>
                    <a:pt x="8347977" y="425475"/>
                  </a:lnTo>
                  <a:lnTo>
                    <a:pt x="8308924" y="451040"/>
                  </a:lnTo>
                  <a:lnTo>
                    <a:pt x="8246300" y="460667"/>
                  </a:lnTo>
                  <a:lnTo>
                    <a:pt x="8195856" y="459371"/>
                  </a:lnTo>
                  <a:lnTo>
                    <a:pt x="8144421" y="456958"/>
                  </a:lnTo>
                  <a:lnTo>
                    <a:pt x="8096199" y="458304"/>
                  </a:lnTo>
                  <a:lnTo>
                    <a:pt x="8055407" y="468287"/>
                  </a:lnTo>
                  <a:lnTo>
                    <a:pt x="8026247" y="491794"/>
                  </a:lnTo>
                  <a:lnTo>
                    <a:pt x="8064868" y="478574"/>
                  </a:lnTo>
                  <a:lnTo>
                    <a:pt x="8109775" y="473760"/>
                  </a:lnTo>
                  <a:lnTo>
                    <a:pt x="8158188" y="473837"/>
                  </a:lnTo>
                  <a:lnTo>
                    <a:pt x="8207337" y="475246"/>
                  </a:lnTo>
                  <a:lnTo>
                    <a:pt x="8254466" y="474484"/>
                  </a:lnTo>
                  <a:lnTo>
                    <a:pt x="8296796" y="467982"/>
                  </a:lnTo>
                  <a:lnTo>
                    <a:pt x="8331581" y="452234"/>
                  </a:lnTo>
                  <a:lnTo>
                    <a:pt x="8356041" y="423684"/>
                  </a:lnTo>
                  <a:close/>
                </a:path>
                <a:path extrusionOk="0" h="3195320" w="8395970">
                  <a:moveTo>
                    <a:pt x="8395475" y="387832"/>
                  </a:moveTo>
                  <a:lnTo>
                    <a:pt x="8370392" y="392480"/>
                  </a:lnTo>
                  <a:lnTo>
                    <a:pt x="8370392" y="409346"/>
                  </a:lnTo>
                  <a:lnTo>
                    <a:pt x="8366417" y="453580"/>
                  </a:lnTo>
                  <a:lnTo>
                    <a:pt x="8348142" y="492493"/>
                  </a:lnTo>
                  <a:lnTo>
                    <a:pt x="8319059" y="525043"/>
                  </a:lnTo>
                  <a:lnTo>
                    <a:pt x="8282660" y="550202"/>
                  </a:lnTo>
                  <a:lnTo>
                    <a:pt x="8242452" y="566953"/>
                  </a:lnTo>
                  <a:lnTo>
                    <a:pt x="8201901" y="574255"/>
                  </a:lnTo>
                  <a:lnTo>
                    <a:pt x="8147075" y="568261"/>
                  </a:lnTo>
                  <a:lnTo>
                    <a:pt x="8099133" y="548665"/>
                  </a:lnTo>
                  <a:lnTo>
                    <a:pt x="8057693" y="524065"/>
                  </a:lnTo>
                  <a:lnTo>
                    <a:pt x="8015491" y="498970"/>
                  </a:lnTo>
                  <a:lnTo>
                    <a:pt x="7993443" y="534098"/>
                  </a:lnTo>
                  <a:lnTo>
                    <a:pt x="7989570" y="578383"/>
                  </a:lnTo>
                  <a:lnTo>
                    <a:pt x="7998130" y="627875"/>
                  </a:lnTo>
                  <a:lnTo>
                    <a:pt x="8013332" y="678586"/>
                  </a:lnTo>
                  <a:lnTo>
                    <a:pt x="8029410" y="726554"/>
                  </a:lnTo>
                  <a:lnTo>
                    <a:pt x="8040586" y="767829"/>
                  </a:lnTo>
                  <a:lnTo>
                    <a:pt x="8030210" y="770890"/>
                  </a:lnTo>
                  <a:lnTo>
                    <a:pt x="8019516" y="773658"/>
                  </a:lnTo>
                  <a:lnTo>
                    <a:pt x="8008620" y="776198"/>
                  </a:lnTo>
                  <a:lnTo>
                    <a:pt x="7997558" y="778586"/>
                  </a:lnTo>
                  <a:lnTo>
                    <a:pt x="7982382" y="740422"/>
                  </a:lnTo>
                  <a:lnTo>
                    <a:pt x="7975828" y="693000"/>
                  </a:lnTo>
                  <a:lnTo>
                    <a:pt x="7974470" y="640422"/>
                  </a:lnTo>
                  <a:lnTo>
                    <a:pt x="7974762" y="601433"/>
                  </a:lnTo>
                  <a:lnTo>
                    <a:pt x="7974787" y="583857"/>
                  </a:lnTo>
                  <a:lnTo>
                    <a:pt x="7973555" y="536308"/>
                  </a:lnTo>
                  <a:lnTo>
                    <a:pt x="7967091" y="492988"/>
                  </a:lnTo>
                  <a:lnTo>
                    <a:pt x="7969593" y="481050"/>
                  </a:lnTo>
                  <a:lnTo>
                    <a:pt x="7968450" y="408774"/>
                  </a:lnTo>
                  <a:lnTo>
                    <a:pt x="7945958" y="376885"/>
                  </a:lnTo>
                  <a:lnTo>
                    <a:pt x="7912735" y="350735"/>
                  </a:lnTo>
                  <a:lnTo>
                    <a:pt x="7872298" y="329526"/>
                  </a:lnTo>
                  <a:lnTo>
                    <a:pt x="7828191" y="312445"/>
                  </a:lnTo>
                  <a:lnTo>
                    <a:pt x="7783931" y="298704"/>
                  </a:lnTo>
                  <a:lnTo>
                    <a:pt x="7743037" y="287464"/>
                  </a:lnTo>
                  <a:lnTo>
                    <a:pt x="7725283" y="277380"/>
                  </a:lnTo>
                  <a:lnTo>
                    <a:pt x="7714818" y="271780"/>
                  </a:lnTo>
                  <a:lnTo>
                    <a:pt x="7682103" y="255193"/>
                  </a:lnTo>
                  <a:lnTo>
                    <a:pt x="7698232" y="273113"/>
                  </a:lnTo>
                  <a:lnTo>
                    <a:pt x="7726070" y="287667"/>
                  </a:lnTo>
                  <a:lnTo>
                    <a:pt x="7826819" y="326186"/>
                  </a:lnTo>
                  <a:lnTo>
                    <a:pt x="7868005" y="340969"/>
                  </a:lnTo>
                  <a:lnTo>
                    <a:pt x="7905115" y="359054"/>
                  </a:lnTo>
                  <a:lnTo>
                    <a:pt x="7935417" y="385216"/>
                  </a:lnTo>
                  <a:lnTo>
                    <a:pt x="7956182" y="424281"/>
                  </a:lnTo>
                  <a:lnTo>
                    <a:pt x="7964703" y="481050"/>
                  </a:lnTo>
                  <a:lnTo>
                    <a:pt x="7936992" y="457403"/>
                  </a:lnTo>
                  <a:lnTo>
                    <a:pt x="7894320" y="444525"/>
                  </a:lnTo>
                  <a:lnTo>
                    <a:pt x="7844676" y="437642"/>
                  </a:lnTo>
                  <a:lnTo>
                    <a:pt x="7796060" y="431990"/>
                  </a:lnTo>
                  <a:lnTo>
                    <a:pt x="7756487" y="422795"/>
                  </a:lnTo>
                  <a:lnTo>
                    <a:pt x="7719428" y="400773"/>
                  </a:lnTo>
                  <a:lnTo>
                    <a:pt x="7690307" y="368122"/>
                  </a:lnTo>
                  <a:lnTo>
                    <a:pt x="7669047" y="327215"/>
                  </a:lnTo>
                  <a:lnTo>
                    <a:pt x="7655585" y="280416"/>
                  </a:lnTo>
                  <a:lnTo>
                    <a:pt x="7649832" y="230098"/>
                  </a:lnTo>
                  <a:lnTo>
                    <a:pt x="7676439" y="231813"/>
                  </a:lnTo>
                  <a:lnTo>
                    <a:pt x="7704201" y="231165"/>
                  </a:lnTo>
                  <a:lnTo>
                    <a:pt x="7718679" y="230098"/>
                  </a:lnTo>
                  <a:lnTo>
                    <a:pt x="7732573" y="229082"/>
                  </a:lnTo>
                  <a:lnTo>
                    <a:pt x="7760970" y="226517"/>
                  </a:lnTo>
                  <a:lnTo>
                    <a:pt x="7810195" y="225463"/>
                  </a:lnTo>
                  <a:lnTo>
                    <a:pt x="7856347" y="231114"/>
                  </a:lnTo>
                  <a:lnTo>
                    <a:pt x="7898282" y="243408"/>
                  </a:lnTo>
                  <a:lnTo>
                    <a:pt x="7934871" y="262280"/>
                  </a:lnTo>
                  <a:lnTo>
                    <a:pt x="7964945" y="287667"/>
                  </a:lnTo>
                  <a:lnTo>
                    <a:pt x="7987385" y="319481"/>
                  </a:lnTo>
                  <a:lnTo>
                    <a:pt x="8001038" y="357682"/>
                  </a:lnTo>
                  <a:lnTo>
                    <a:pt x="8004746" y="402170"/>
                  </a:lnTo>
                  <a:lnTo>
                    <a:pt x="8001051" y="423164"/>
                  </a:lnTo>
                  <a:lnTo>
                    <a:pt x="7995298" y="445058"/>
                  </a:lnTo>
                  <a:lnTo>
                    <a:pt x="7993367" y="466115"/>
                  </a:lnTo>
                  <a:lnTo>
                    <a:pt x="8001152" y="484632"/>
                  </a:lnTo>
                  <a:lnTo>
                    <a:pt x="8014081" y="465848"/>
                  </a:lnTo>
                  <a:lnTo>
                    <a:pt x="8024050" y="453580"/>
                  </a:lnTo>
                  <a:lnTo>
                    <a:pt x="8033207" y="444411"/>
                  </a:lnTo>
                  <a:lnTo>
                    <a:pt x="8040230" y="438023"/>
                  </a:lnTo>
                  <a:lnTo>
                    <a:pt x="8044167" y="434441"/>
                  </a:lnTo>
                  <a:lnTo>
                    <a:pt x="8068602" y="415442"/>
                  </a:lnTo>
                  <a:lnTo>
                    <a:pt x="8096047" y="400227"/>
                  </a:lnTo>
                  <a:lnTo>
                    <a:pt x="8125333" y="389559"/>
                  </a:lnTo>
                  <a:lnTo>
                    <a:pt x="8155292" y="384251"/>
                  </a:lnTo>
                  <a:lnTo>
                    <a:pt x="8195970" y="386359"/>
                  </a:lnTo>
                  <a:lnTo>
                    <a:pt x="8237474" y="395439"/>
                  </a:lnTo>
                  <a:lnTo>
                    <a:pt x="8280146" y="405980"/>
                  </a:lnTo>
                  <a:lnTo>
                    <a:pt x="8324342" y="412445"/>
                  </a:lnTo>
                  <a:lnTo>
                    <a:pt x="8370392" y="409346"/>
                  </a:lnTo>
                  <a:lnTo>
                    <a:pt x="8370392" y="392480"/>
                  </a:lnTo>
                  <a:lnTo>
                    <a:pt x="8348840" y="396468"/>
                  </a:lnTo>
                  <a:lnTo>
                    <a:pt x="8301672" y="393928"/>
                  </a:lnTo>
                  <a:lnTo>
                    <a:pt x="8254390" y="385457"/>
                  </a:lnTo>
                  <a:lnTo>
                    <a:pt x="8248167" y="384251"/>
                  </a:lnTo>
                  <a:lnTo>
                    <a:pt x="8207388" y="376326"/>
                  </a:lnTo>
                  <a:lnTo>
                    <a:pt x="8161083" y="371792"/>
                  </a:lnTo>
                  <a:lnTo>
                    <a:pt x="8115859" y="377088"/>
                  </a:lnTo>
                  <a:lnTo>
                    <a:pt x="8087601" y="389445"/>
                  </a:lnTo>
                  <a:lnTo>
                    <a:pt x="8064233" y="406476"/>
                  </a:lnTo>
                  <a:lnTo>
                    <a:pt x="8041589" y="424053"/>
                  </a:lnTo>
                  <a:lnTo>
                    <a:pt x="8015491" y="438023"/>
                  </a:lnTo>
                  <a:lnTo>
                    <a:pt x="8021053" y="386359"/>
                  </a:lnTo>
                  <a:lnTo>
                    <a:pt x="8021066" y="385216"/>
                  </a:lnTo>
                  <a:lnTo>
                    <a:pt x="8014792" y="341083"/>
                  </a:lnTo>
                  <a:lnTo>
                    <a:pt x="7998193" y="303834"/>
                  </a:lnTo>
                  <a:lnTo>
                    <a:pt x="7973073" y="273608"/>
                  </a:lnTo>
                  <a:lnTo>
                    <a:pt x="7941157" y="250037"/>
                  </a:lnTo>
                  <a:lnTo>
                    <a:pt x="7904175" y="232778"/>
                  </a:lnTo>
                  <a:lnTo>
                    <a:pt x="7878089" y="225463"/>
                  </a:lnTo>
                  <a:lnTo>
                    <a:pt x="7863853" y="221462"/>
                  </a:lnTo>
                  <a:lnTo>
                    <a:pt x="7852550" y="219925"/>
                  </a:lnTo>
                  <a:lnTo>
                    <a:pt x="7821904" y="215760"/>
                  </a:lnTo>
                  <a:lnTo>
                    <a:pt x="7774229" y="215963"/>
                  </a:lnTo>
                  <a:lnTo>
                    <a:pt x="7724991" y="219265"/>
                  </a:lnTo>
                  <a:lnTo>
                    <a:pt x="7677607" y="219925"/>
                  </a:lnTo>
                  <a:lnTo>
                    <a:pt x="7635494" y="212178"/>
                  </a:lnTo>
                  <a:lnTo>
                    <a:pt x="7630719" y="210540"/>
                  </a:lnTo>
                  <a:lnTo>
                    <a:pt x="7628331" y="212178"/>
                  </a:lnTo>
                  <a:lnTo>
                    <a:pt x="7634376" y="261658"/>
                  </a:lnTo>
                  <a:lnTo>
                    <a:pt x="7643292" y="307606"/>
                  </a:lnTo>
                  <a:lnTo>
                    <a:pt x="7657287" y="349758"/>
                  </a:lnTo>
                  <a:lnTo>
                    <a:pt x="7678509" y="387832"/>
                  </a:lnTo>
                  <a:lnTo>
                    <a:pt x="7710246" y="420674"/>
                  </a:lnTo>
                  <a:lnTo>
                    <a:pt x="7750175" y="442950"/>
                  </a:lnTo>
                  <a:lnTo>
                    <a:pt x="7797292" y="455612"/>
                  </a:lnTo>
                  <a:lnTo>
                    <a:pt x="7850594" y="459536"/>
                  </a:lnTo>
                  <a:lnTo>
                    <a:pt x="7885404" y="460806"/>
                  </a:lnTo>
                  <a:lnTo>
                    <a:pt x="7914106" y="466902"/>
                  </a:lnTo>
                  <a:lnTo>
                    <a:pt x="7947380" y="506133"/>
                  </a:lnTo>
                  <a:lnTo>
                    <a:pt x="7953794" y="551827"/>
                  </a:lnTo>
                  <a:lnTo>
                    <a:pt x="7955712" y="601433"/>
                  </a:lnTo>
                  <a:lnTo>
                    <a:pt x="7956207" y="652995"/>
                  </a:lnTo>
                  <a:lnTo>
                    <a:pt x="7958328" y="704583"/>
                  </a:lnTo>
                  <a:lnTo>
                    <a:pt x="7965122" y="754265"/>
                  </a:lnTo>
                  <a:lnTo>
                    <a:pt x="7979638" y="800100"/>
                  </a:lnTo>
                  <a:lnTo>
                    <a:pt x="8002130" y="797483"/>
                  </a:lnTo>
                  <a:lnTo>
                    <a:pt x="8023377" y="793635"/>
                  </a:lnTo>
                  <a:lnTo>
                    <a:pt x="8044269" y="789432"/>
                  </a:lnTo>
                  <a:lnTo>
                    <a:pt x="8065668" y="785749"/>
                  </a:lnTo>
                  <a:lnTo>
                    <a:pt x="8064386" y="778586"/>
                  </a:lnTo>
                  <a:lnTo>
                    <a:pt x="8059458" y="751255"/>
                  </a:lnTo>
                  <a:lnTo>
                    <a:pt x="8046199" y="717397"/>
                  </a:lnTo>
                  <a:lnTo>
                    <a:pt x="8031023" y="683666"/>
                  </a:lnTo>
                  <a:lnTo>
                    <a:pt x="8019072" y="649528"/>
                  </a:lnTo>
                  <a:lnTo>
                    <a:pt x="8011960" y="617435"/>
                  </a:lnTo>
                  <a:lnTo>
                    <a:pt x="8007832" y="584504"/>
                  </a:lnTo>
                  <a:lnTo>
                    <a:pt x="8009331" y="552716"/>
                  </a:lnTo>
                  <a:lnTo>
                    <a:pt x="8019072" y="524065"/>
                  </a:lnTo>
                  <a:lnTo>
                    <a:pt x="8056435" y="545325"/>
                  </a:lnTo>
                  <a:lnTo>
                    <a:pt x="8093062" y="566737"/>
                  </a:lnTo>
                  <a:lnTo>
                    <a:pt x="8132115" y="583857"/>
                  </a:lnTo>
                  <a:lnTo>
                    <a:pt x="8176806" y="592175"/>
                  </a:lnTo>
                  <a:lnTo>
                    <a:pt x="8222259" y="588429"/>
                  </a:lnTo>
                  <a:lnTo>
                    <a:pt x="8268411" y="574624"/>
                  </a:lnTo>
                  <a:lnTo>
                    <a:pt x="8269135" y="574255"/>
                  </a:lnTo>
                  <a:lnTo>
                    <a:pt x="8310880" y="553453"/>
                  </a:lnTo>
                  <a:lnTo>
                    <a:pt x="8345297" y="527646"/>
                  </a:lnTo>
                  <a:lnTo>
                    <a:pt x="8380946" y="462597"/>
                  </a:lnTo>
                  <a:lnTo>
                    <a:pt x="8391550" y="409346"/>
                  </a:lnTo>
                  <a:lnTo>
                    <a:pt x="8393900" y="396468"/>
                  </a:lnTo>
                  <a:lnTo>
                    <a:pt x="8395475" y="387832"/>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 name="Google Shape;130;p3"/>
            <p:cNvPicPr preferRelativeResize="0"/>
            <p:nvPr/>
          </p:nvPicPr>
          <p:blipFill rotWithShape="1">
            <a:blip r:embed="rId6">
              <a:alphaModFix/>
            </a:blip>
            <a:srcRect b="0" l="0" r="0" t="0"/>
            <a:stretch/>
          </p:blipFill>
          <p:spPr>
            <a:xfrm>
              <a:off x="2618022" y="2587551"/>
              <a:ext cx="231317" cy="252044"/>
            </a:xfrm>
            <a:prstGeom prst="rect">
              <a:avLst/>
            </a:prstGeom>
            <a:noFill/>
            <a:ln>
              <a:noFill/>
            </a:ln>
          </p:spPr>
        </p:pic>
        <p:sp>
          <p:nvSpPr>
            <p:cNvPr id="131" name="Google Shape;131;p3"/>
            <p:cNvSpPr/>
            <p:nvPr/>
          </p:nvSpPr>
          <p:spPr>
            <a:xfrm>
              <a:off x="1306694" y="3653708"/>
              <a:ext cx="1004569" cy="589280"/>
            </a:xfrm>
            <a:custGeom>
              <a:rect b="b" l="l" r="r" t="t"/>
              <a:pathLst>
                <a:path extrusionOk="0" h="589279" w="1004569">
                  <a:moveTo>
                    <a:pt x="820623" y="0"/>
                  </a:moveTo>
                  <a:lnTo>
                    <a:pt x="688934" y="7024"/>
                  </a:lnTo>
                  <a:lnTo>
                    <a:pt x="634707" y="10908"/>
                  </a:lnTo>
                  <a:lnTo>
                    <a:pt x="580962" y="15808"/>
                  </a:lnTo>
                  <a:lnTo>
                    <a:pt x="528008" y="22136"/>
                  </a:lnTo>
                  <a:lnTo>
                    <a:pt x="479959" y="29414"/>
                  </a:lnTo>
                  <a:lnTo>
                    <a:pt x="431176" y="37225"/>
                  </a:lnTo>
                  <a:lnTo>
                    <a:pt x="382089" y="44019"/>
                  </a:lnTo>
                  <a:lnTo>
                    <a:pt x="297941" y="51167"/>
                  </a:lnTo>
                  <a:lnTo>
                    <a:pt x="228379" y="64040"/>
                  </a:lnTo>
                  <a:lnTo>
                    <a:pt x="146786" y="92402"/>
                  </a:lnTo>
                  <a:lnTo>
                    <a:pt x="101323" y="116960"/>
                  </a:lnTo>
                  <a:lnTo>
                    <a:pt x="60610" y="148082"/>
                  </a:lnTo>
                  <a:lnTo>
                    <a:pt x="27674" y="186121"/>
                  </a:lnTo>
                  <a:lnTo>
                    <a:pt x="5542" y="231432"/>
                  </a:lnTo>
                  <a:lnTo>
                    <a:pt x="0" y="260317"/>
                  </a:lnTo>
                  <a:lnTo>
                    <a:pt x="1320" y="288949"/>
                  </a:lnTo>
                  <a:lnTo>
                    <a:pt x="20909" y="345351"/>
                  </a:lnTo>
                  <a:lnTo>
                    <a:pt x="43004" y="379745"/>
                  </a:lnTo>
                  <a:lnTo>
                    <a:pt x="72070" y="409856"/>
                  </a:lnTo>
                  <a:lnTo>
                    <a:pt x="109172" y="435493"/>
                  </a:lnTo>
                  <a:lnTo>
                    <a:pt x="155377" y="456463"/>
                  </a:lnTo>
                  <a:lnTo>
                    <a:pt x="183048" y="479397"/>
                  </a:lnTo>
                  <a:lnTo>
                    <a:pt x="221718" y="522000"/>
                  </a:lnTo>
                  <a:lnTo>
                    <a:pt x="259994" y="565039"/>
                  </a:lnTo>
                  <a:lnTo>
                    <a:pt x="286479" y="589280"/>
                  </a:lnTo>
                  <a:lnTo>
                    <a:pt x="299844" y="582002"/>
                  </a:lnTo>
                  <a:lnTo>
                    <a:pt x="289973" y="544096"/>
                  </a:lnTo>
                  <a:lnTo>
                    <a:pt x="273990" y="497718"/>
                  </a:lnTo>
                  <a:lnTo>
                    <a:pt x="269016" y="465023"/>
                  </a:lnTo>
                  <a:lnTo>
                    <a:pt x="297257" y="456580"/>
                  </a:lnTo>
                  <a:lnTo>
                    <a:pt x="338400" y="453120"/>
                  </a:lnTo>
                  <a:lnTo>
                    <a:pt x="387281" y="452447"/>
                  </a:lnTo>
                  <a:lnTo>
                    <a:pt x="438739" y="452361"/>
                  </a:lnTo>
                  <a:lnTo>
                    <a:pt x="479860" y="453977"/>
                  </a:lnTo>
                  <a:lnTo>
                    <a:pt x="520091" y="457811"/>
                  </a:lnTo>
                  <a:lnTo>
                    <a:pt x="559610" y="461114"/>
                  </a:lnTo>
                  <a:lnTo>
                    <a:pt x="598594" y="461137"/>
                  </a:lnTo>
                  <a:lnTo>
                    <a:pt x="632148" y="460895"/>
                  </a:lnTo>
                  <a:lnTo>
                    <a:pt x="665772" y="462678"/>
                  </a:lnTo>
                  <a:lnTo>
                    <a:pt x="732198" y="461543"/>
                  </a:lnTo>
                  <a:lnTo>
                    <a:pt x="771673" y="453944"/>
                  </a:lnTo>
                  <a:lnTo>
                    <a:pt x="810176" y="442506"/>
                  </a:lnTo>
                  <a:lnTo>
                    <a:pt x="861227" y="424370"/>
                  </a:lnTo>
                  <a:lnTo>
                    <a:pt x="902109" y="404818"/>
                  </a:lnTo>
                  <a:lnTo>
                    <a:pt x="951251" y="360922"/>
                  </a:lnTo>
                  <a:lnTo>
                    <a:pt x="986516" y="297951"/>
                  </a:lnTo>
                  <a:lnTo>
                    <a:pt x="998481" y="258053"/>
                  </a:lnTo>
                  <a:lnTo>
                    <a:pt x="1004352" y="216471"/>
                  </a:lnTo>
                  <a:lnTo>
                    <a:pt x="1003673" y="173469"/>
                  </a:lnTo>
                  <a:lnTo>
                    <a:pt x="987517" y="110785"/>
                  </a:lnTo>
                  <a:lnTo>
                    <a:pt x="954093" y="58407"/>
                  </a:lnTo>
                  <a:lnTo>
                    <a:pt x="920063" y="30109"/>
                  </a:lnTo>
                  <a:lnTo>
                    <a:pt x="908525" y="21234"/>
                  </a:lnTo>
                  <a:lnTo>
                    <a:pt x="886414" y="7650"/>
                  </a:lnTo>
                  <a:lnTo>
                    <a:pt x="853672" y="1451"/>
                  </a:lnTo>
                  <a:lnTo>
                    <a:pt x="820623" y="0"/>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 name="Google Shape;132;p3"/>
            <p:cNvPicPr preferRelativeResize="0"/>
            <p:nvPr/>
          </p:nvPicPr>
          <p:blipFill rotWithShape="1">
            <a:blip r:embed="rId7">
              <a:alphaModFix/>
            </a:blip>
            <a:srcRect b="0" l="0" r="0" t="0"/>
            <a:stretch/>
          </p:blipFill>
          <p:spPr>
            <a:xfrm>
              <a:off x="2612386" y="3506777"/>
              <a:ext cx="638829" cy="796400"/>
            </a:xfrm>
            <a:prstGeom prst="rect">
              <a:avLst/>
            </a:prstGeom>
            <a:noFill/>
            <a:ln>
              <a:noFill/>
            </a:ln>
          </p:spPr>
        </p:pic>
        <p:sp>
          <p:nvSpPr>
            <p:cNvPr id="133" name="Google Shape;133;p3"/>
            <p:cNvSpPr/>
            <p:nvPr/>
          </p:nvSpPr>
          <p:spPr>
            <a:xfrm>
              <a:off x="7147179" y="4779480"/>
              <a:ext cx="1727835" cy="603885"/>
            </a:xfrm>
            <a:custGeom>
              <a:rect b="b" l="l" r="r" t="t"/>
              <a:pathLst>
                <a:path extrusionOk="0" h="603885" w="1727834">
                  <a:moveTo>
                    <a:pt x="620966" y="248031"/>
                  </a:moveTo>
                  <a:lnTo>
                    <a:pt x="620153" y="241681"/>
                  </a:lnTo>
                  <a:lnTo>
                    <a:pt x="614248" y="239141"/>
                  </a:lnTo>
                  <a:lnTo>
                    <a:pt x="600583" y="235331"/>
                  </a:lnTo>
                  <a:lnTo>
                    <a:pt x="596646" y="233438"/>
                  </a:lnTo>
                  <a:lnTo>
                    <a:pt x="596646" y="250571"/>
                  </a:lnTo>
                  <a:lnTo>
                    <a:pt x="573773" y="267081"/>
                  </a:lnTo>
                  <a:lnTo>
                    <a:pt x="531177" y="305181"/>
                  </a:lnTo>
                  <a:lnTo>
                    <a:pt x="508368" y="320421"/>
                  </a:lnTo>
                  <a:lnTo>
                    <a:pt x="495147" y="328041"/>
                  </a:lnTo>
                  <a:lnTo>
                    <a:pt x="492188" y="325501"/>
                  </a:lnTo>
                  <a:lnTo>
                    <a:pt x="489432" y="322961"/>
                  </a:lnTo>
                  <a:lnTo>
                    <a:pt x="486575" y="320421"/>
                  </a:lnTo>
                  <a:lnTo>
                    <a:pt x="487286" y="312801"/>
                  </a:lnTo>
                  <a:lnTo>
                    <a:pt x="487629" y="308991"/>
                  </a:lnTo>
                  <a:lnTo>
                    <a:pt x="487743" y="307721"/>
                  </a:lnTo>
                  <a:lnTo>
                    <a:pt x="483489" y="303911"/>
                  </a:lnTo>
                  <a:lnTo>
                    <a:pt x="475945" y="303911"/>
                  </a:lnTo>
                  <a:lnTo>
                    <a:pt x="473367" y="305181"/>
                  </a:lnTo>
                  <a:lnTo>
                    <a:pt x="472147" y="308991"/>
                  </a:lnTo>
                  <a:lnTo>
                    <a:pt x="469353" y="306870"/>
                  </a:lnTo>
                  <a:lnTo>
                    <a:pt x="469353" y="328041"/>
                  </a:lnTo>
                  <a:lnTo>
                    <a:pt x="466991" y="340741"/>
                  </a:lnTo>
                  <a:lnTo>
                    <a:pt x="463943" y="352171"/>
                  </a:lnTo>
                  <a:lnTo>
                    <a:pt x="460248" y="364871"/>
                  </a:lnTo>
                  <a:lnTo>
                    <a:pt x="455942" y="376301"/>
                  </a:lnTo>
                  <a:lnTo>
                    <a:pt x="452882" y="383921"/>
                  </a:lnTo>
                  <a:lnTo>
                    <a:pt x="450062" y="391541"/>
                  </a:lnTo>
                  <a:lnTo>
                    <a:pt x="441464" y="434721"/>
                  </a:lnTo>
                  <a:lnTo>
                    <a:pt x="433362" y="409003"/>
                  </a:lnTo>
                  <a:lnTo>
                    <a:pt x="433362" y="461391"/>
                  </a:lnTo>
                  <a:lnTo>
                    <a:pt x="417334" y="444881"/>
                  </a:lnTo>
                  <a:lnTo>
                    <a:pt x="400786" y="429641"/>
                  </a:lnTo>
                  <a:lnTo>
                    <a:pt x="383336" y="414401"/>
                  </a:lnTo>
                  <a:lnTo>
                    <a:pt x="379590" y="411861"/>
                  </a:lnTo>
                  <a:lnTo>
                    <a:pt x="364591" y="401701"/>
                  </a:lnTo>
                  <a:lnTo>
                    <a:pt x="366483" y="400431"/>
                  </a:lnTo>
                  <a:lnTo>
                    <a:pt x="377164" y="394081"/>
                  </a:lnTo>
                  <a:lnTo>
                    <a:pt x="397040" y="383921"/>
                  </a:lnTo>
                  <a:lnTo>
                    <a:pt x="407200" y="378841"/>
                  </a:lnTo>
                  <a:lnTo>
                    <a:pt x="433362" y="461391"/>
                  </a:lnTo>
                  <a:lnTo>
                    <a:pt x="433362" y="409003"/>
                  </a:lnTo>
                  <a:lnTo>
                    <a:pt x="423862" y="378841"/>
                  </a:lnTo>
                  <a:lnTo>
                    <a:pt x="420662" y="368681"/>
                  </a:lnTo>
                  <a:lnTo>
                    <a:pt x="423633" y="364871"/>
                  </a:lnTo>
                  <a:lnTo>
                    <a:pt x="423951" y="359791"/>
                  </a:lnTo>
                  <a:lnTo>
                    <a:pt x="420712" y="357251"/>
                  </a:lnTo>
                  <a:lnTo>
                    <a:pt x="411708" y="348361"/>
                  </a:lnTo>
                  <a:lnTo>
                    <a:pt x="402920" y="339471"/>
                  </a:lnTo>
                  <a:lnTo>
                    <a:pt x="402539" y="339102"/>
                  </a:lnTo>
                  <a:lnTo>
                    <a:pt x="402539" y="363601"/>
                  </a:lnTo>
                  <a:lnTo>
                    <a:pt x="400558" y="363601"/>
                  </a:lnTo>
                  <a:lnTo>
                    <a:pt x="399605" y="364871"/>
                  </a:lnTo>
                  <a:lnTo>
                    <a:pt x="363893" y="383921"/>
                  </a:lnTo>
                  <a:lnTo>
                    <a:pt x="330073" y="405511"/>
                  </a:lnTo>
                  <a:lnTo>
                    <a:pt x="298030" y="430911"/>
                  </a:lnTo>
                  <a:lnTo>
                    <a:pt x="267652" y="457581"/>
                  </a:lnTo>
                  <a:lnTo>
                    <a:pt x="261150" y="462661"/>
                  </a:lnTo>
                  <a:lnTo>
                    <a:pt x="254723" y="469011"/>
                  </a:lnTo>
                  <a:lnTo>
                    <a:pt x="242049" y="481711"/>
                  </a:lnTo>
                  <a:lnTo>
                    <a:pt x="233946" y="460121"/>
                  </a:lnTo>
                  <a:lnTo>
                    <a:pt x="215239" y="418211"/>
                  </a:lnTo>
                  <a:lnTo>
                    <a:pt x="193179" y="376301"/>
                  </a:lnTo>
                  <a:lnTo>
                    <a:pt x="169024" y="334391"/>
                  </a:lnTo>
                  <a:lnTo>
                    <a:pt x="156654" y="312801"/>
                  </a:lnTo>
                  <a:lnTo>
                    <a:pt x="107010" y="228981"/>
                  </a:lnTo>
                  <a:lnTo>
                    <a:pt x="83045" y="187071"/>
                  </a:lnTo>
                  <a:lnTo>
                    <a:pt x="60579" y="143891"/>
                  </a:lnTo>
                  <a:lnTo>
                    <a:pt x="54673" y="131191"/>
                  </a:lnTo>
                  <a:lnTo>
                    <a:pt x="51790" y="126111"/>
                  </a:lnTo>
                  <a:lnTo>
                    <a:pt x="48958" y="119761"/>
                  </a:lnTo>
                  <a:lnTo>
                    <a:pt x="46405" y="113411"/>
                  </a:lnTo>
                  <a:lnTo>
                    <a:pt x="44119" y="107061"/>
                  </a:lnTo>
                  <a:lnTo>
                    <a:pt x="39776" y="94361"/>
                  </a:lnTo>
                  <a:lnTo>
                    <a:pt x="36576" y="85471"/>
                  </a:lnTo>
                  <a:lnTo>
                    <a:pt x="33223" y="77851"/>
                  </a:lnTo>
                  <a:lnTo>
                    <a:pt x="29718" y="68961"/>
                  </a:lnTo>
                  <a:lnTo>
                    <a:pt x="26060" y="60071"/>
                  </a:lnTo>
                  <a:lnTo>
                    <a:pt x="59982" y="88011"/>
                  </a:lnTo>
                  <a:lnTo>
                    <a:pt x="126758" y="143891"/>
                  </a:lnTo>
                  <a:lnTo>
                    <a:pt x="159994" y="173101"/>
                  </a:lnTo>
                  <a:lnTo>
                    <a:pt x="199148" y="206121"/>
                  </a:lnTo>
                  <a:lnTo>
                    <a:pt x="238823" y="237871"/>
                  </a:lnTo>
                  <a:lnTo>
                    <a:pt x="279247" y="269621"/>
                  </a:lnTo>
                  <a:lnTo>
                    <a:pt x="320675" y="298831"/>
                  </a:lnTo>
                  <a:lnTo>
                    <a:pt x="326682" y="303911"/>
                  </a:lnTo>
                  <a:lnTo>
                    <a:pt x="344881" y="315341"/>
                  </a:lnTo>
                  <a:lnTo>
                    <a:pt x="357251" y="322961"/>
                  </a:lnTo>
                  <a:lnTo>
                    <a:pt x="363435" y="328041"/>
                  </a:lnTo>
                  <a:lnTo>
                    <a:pt x="369519" y="331851"/>
                  </a:lnTo>
                  <a:lnTo>
                    <a:pt x="378244" y="338201"/>
                  </a:lnTo>
                  <a:lnTo>
                    <a:pt x="386448" y="345821"/>
                  </a:lnTo>
                  <a:lnTo>
                    <a:pt x="402247" y="361061"/>
                  </a:lnTo>
                  <a:lnTo>
                    <a:pt x="402234" y="362331"/>
                  </a:lnTo>
                  <a:lnTo>
                    <a:pt x="402539" y="363601"/>
                  </a:lnTo>
                  <a:lnTo>
                    <a:pt x="402539" y="339102"/>
                  </a:lnTo>
                  <a:lnTo>
                    <a:pt x="362191" y="307721"/>
                  </a:lnTo>
                  <a:lnTo>
                    <a:pt x="356806" y="303911"/>
                  </a:lnTo>
                  <a:lnTo>
                    <a:pt x="351434" y="301371"/>
                  </a:lnTo>
                  <a:lnTo>
                    <a:pt x="340766" y="293751"/>
                  </a:lnTo>
                  <a:lnTo>
                    <a:pt x="319722" y="278511"/>
                  </a:lnTo>
                  <a:lnTo>
                    <a:pt x="298958" y="264541"/>
                  </a:lnTo>
                  <a:lnTo>
                    <a:pt x="278472" y="248031"/>
                  </a:lnTo>
                  <a:lnTo>
                    <a:pt x="258241" y="232791"/>
                  </a:lnTo>
                  <a:lnTo>
                    <a:pt x="218833" y="201041"/>
                  </a:lnTo>
                  <a:lnTo>
                    <a:pt x="179997" y="168021"/>
                  </a:lnTo>
                  <a:lnTo>
                    <a:pt x="141414" y="136271"/>
                  </a:lnTo>
                  <a:lnTo>
                    <a:pt x="102819" y="103251"/>
                  </a:lnTo>
                  <a:lnTo>
                    <a:pt x="95605" y="96901"/>
                  </a:lnTo>
                  <a:lnTo>
                    <a:pt x="81153" y="85471"/>
                  </a:lnTo>
                  <a:lnTo>
                    <a:pt x="73901" y="79121"/>
                  </a:lnTo>
                  <a:lnTo>
                    <a:pt x="81622" y="82931"/>
                  </a:lnTo>
                  <a:lnTo>
                    <a:pt x="89306" y="88011"/>
                  </a:lnTo>
                  <a:lnTo>
                    <a:pt x="96964" y="91821"/>
                  </a:lnTo>
                  <a:lnTo>
                    <a:pt x="104571" y="96901"/>
                  </a:lnTo>
                  <a:lnTo>
                    <a:pt x="123317" y="107061"/>
                  </a:lnTo>
                  <a:lnTo>
                    <a:pt x="141909" y="119761"/>
                  </a:lnTo>
                  <a:lnTo>
                    <a:pt x="160388" y="131191"/>
                  </a:lnTo>
                  <a:lnTo>
                    <a:pt x="418211" y="296291"/>
                  </a:lnTo>
                  <a:lnTo>
                    <a:pt x="419239" y="297561"/>
                  </a:lnTo>
                  <a:lnTo>
                    <a:pt x="420979" y="298831"/>
                  </a:lnTo>
                  <a:lnTo>
                    <a:pt x="423113" y="300101"/>
                  </a:lnTo>
                  <a:lnTo>
                    <a:pt x="432562" y="303911"/>
                  </a:lnTo>
                  <a:lnTo>
                    <a:pt x="441756" y="307721"/>
                  </a:lnTo>
                  <a:lnTo>
                    <a:pt x="450659" y="312801"/>
                  </a:lnTo>
                  <a:lnTo>
                    <a:pt x="459257" y="319151"/>
                  </a:lnTo>
                  <a:lnTo>
                    <a:pt x="459778" y="319151"/>
                  </a:lnTo>
                  <a:lnTo>
                    <a:pt x="469353" y="328041"/>
                  </a:lnTo>
                  <a:lnTo>
                    <a:pt x="469353" y="306870"/>
                  </a:lnTo>
                  <a:lnTo>
                    <a:pt x="468807" y="306451"/>
                  </a:lnTo>
                  <a:lnTo>
                    <a:pt x="467080" y="305181"/>
                  </a:lnTo>
                  <a:lnTo>
                    <a:pt x="458647" y="298831"/>
                  </a:lnTo>
                  <a:lnTo>
                    <a:pt x="449935" y="295021"/>
                  </a:lnTo>
                  <a:lnTo>
                    <a:pt x="440956" y="289941"/>
                  </a:lnTo>
                  <a:lnTo>
                    <a:pt x="431761" y="286131"/>
                  </a:lnTo>
                  <a:lnTo>
                    <a:pt x="431152" y="284861"/>
                  </a:lnTo>
                  <a:lnTo>
                    <a:pt x="430415" y="284861"/>
                  </a:lnTo>
                  <a:lnTo>
                    <a:pt x="174028" y="121031"/>
                  </a:lnTo>
                  <a:lnTo>
                    <a:pt x="154940" y="108331"/>
                  </a:lnTo>
                  <a:lnTo>
                    <a:pt x="135763" y="96901"/>
                  </a:lnTo>
                  <a:lnTo>
                    <a:pt x="116446" y="84201"/>
                  </a:lnTo>
                  <a:lnTo>
                    <a:pt x="107823" y="79121"/>
                  </a:lnTo>
                  <a:lnTo>
                    <a:pt x="99148" y="74041"/>
                  </a:lnTo>
                  <a:lnTo>
                    <a:pt x="90424" y="70231"/>
                  </a:lnTo>
                  <a:lnTo>
                    <a:pt x="81661" y="65151"/>
                  </a:lnTo>
                  <a:lnTo>
                    <a:pt x="123913" y="76581"/>
                  </a:lnTo>
                  <a:lnTo>
                    <a:pt x="207860" y="101981"/>
                  </a:lnTo>
                  <a:lnTo>
                    <a:pt x="249516" y="115951"/>
                  </a:lnTo>
                  <a:lnTo>
                    <a:pt x="344385" y="148971"/>
                  </a:lnTo>
                  <a:lnTo>
                    <a:pt x="484187" y="206121"/>
                  </a:lnTo>
                  <a:lnTo>
                    <a:pt x="495427" y="212471"/>
                  </a:lnTo>
                  <a:lnTo>
                    <a:pt x="506514" y="216281"/>
                  </a:lnTo>
                  <a:lnTo>
                    <a:pt x="517220" y="218821"/>
                  </a:lnTo>
                  <a:lnTo>
                    <a:pt x="549694" y="228981"/>
                  </a:lnTo>
                  <a:lnTo>
                    <a:pt x="556831" y="232791"/>
                  </a:lnTo>
                  <a:lnTo>
                    <a:pt x="563854" y="235331"/>
                  </a:lnTo>
                  <a:lnTo>
                    <a:pt x="577799" y="242951"/>
                  </a:lnTo>
                  <a:lnTo>
                    <a:pt x="596646" y="250571"/>
                  </a:lnTo>
                  <a:lnTo>
                    <a:pt x="596646" y="233438"/>
                  </a:lnTo>
                  <a:lnTo>
                    <a:pt x="574167" y="222631"/>
                  </a:lnTo>
                  <a:lnTo>
                    <a:pt x="561022" y="217551"/>
                  </a:lnTo>
                  <a:lnTo>
                    <a:pt x="553935" y="213741"/>
                  </a:lnTo>
                  <a:lnTo>
                    <a:pt x="546709" y="211201"/>
                  </a:lnTo>
                  <a:lnTo>
                    <a:pt x="539407" y="209931"/>
                  </a:lnTo>
                  <a:lnTo>
                    <a:pt x="532091" y="207391"/>
                  </a:lnTo>
                  <a:lnTo>
                    <a:pt x="525018" y="204851"/>
                  </a:lnTo>
                  <a:lnTo>
                    <a:pt x="517906" y="203581"/>
                  </a:lnTo>
                  <a:lnTo>
                    <a:pt x="503974" y="198501"/>
                  </a:lnTo>
                  <a:lnTo>
                    <a:pt x="401332" y="154051"/>
                  </a:lnTo>
                  <a:lnTo>
                    <a:pt x="386499" y="148971"/>
                  </a:lnTo>
                  <a:lnTo>
                    <a:pt x="339534" y="129921"/>
                  </a:lnTo>
                  <a:lnTo>
                    <a:pt x="244678" y="96901"/>
                  </a:lnTo>
                  <a:lnTo>
                    <a:pt x="148653" y="66421"/>
                  </a:lnTo>
                  <a:lnTo>
                    <a:pt x="143878" y="65151"/>
                  </a:lnTo>
                  <a:lnTo>
                    <a:pt x="124815" y="60071"/>
                  </a:lnTo>
                  <a:lnTo>
                    <a:pt x="14465" y="30861"/>
                  </a:lnTo>
                  <a:lnTo>
                    <a:pt x="13398" y="30861"/>
                  </a:lnTo>
                  <a:lnTo>
                    <a:pt x="9436" y="27051"/>
                  </a:lnTo>
                  <a:lnTo>
                    <a:pt x="3898" y="29591"/>
                  </a:lnTo>
                  <a:lnTo>
                    <a:pt x="0" y="35941"/>
                  </a:lnTo>
                  <a:lnTo>
                    <a:pt x="800" y="39751"/>
                  </a:lnTo>
                  <a:lnTo>
                    <a:pt x="2933" y="42291"/>
                  </a:lnTo>
                  <a:lnTo>
                    <a:pt x="3225" y="42291"/>
                  </a:lnTo>
                  <a:lnTo>
                    <a:pt x="3606" y="43561"/>
                  </a:lnTo>
                  <a:lnTo>
                    <a:pt x="4114" y="43561"/>
                  </a:lnTo>
                  <a:lnTo>
                    <a:pt x="2959" y="46101"/>
                  </a:lnTo>
                  <a:lnTo>
                    <a:pt x="3009" y="49911"/>
                  </a:lnTo>
                  <a:lnTo>
                    <a:pt x="4267" y="51181"/>
                  </a:lnTo>
                  <a:lnTo>
                    <a:pt x="9398" y="62611"/>
                  </a:lnTo>
                  <a:lnTo>
                    <a:pt x="14198" y="72771"/>
                  </a:lnTo>
                  <a:lnTo>
                    <a:pt x="18681" y="84201"/>
                  </a:lnTo>
                  <a:lnTo>
                    <a:pt x="22898" y="94361"/>
                  </a:lnTo>
                  <a:lnTo>
                    <a:pt x="25666" y="101981"/>
                  </a:lnTo>
                  <a:lnTo>
                    <a:pt x="41402" y="141351"/>
                  </a:lnTo>
                  <a:lnTo>
                    <a:pt x="63182" y="183261"/>
                  </a:lnTo>
                  <a:lnTo>
                    <a:pt x="74752" y="204851"/>
                  </a:lnTo>
                  <a:lnTo>
                    <a:pt x="86652" y="226441"/>
                  </a:lnTo>
                  <a:lnTo>
                    <a:pt x="111150" y="268351"/>
                  </a:lnTo>
                  <a:lnTo>
                    <a:pt x="135902" y="308991"/>
                  </a:lnTo>
                  <a:lnTo>
                    <a:pt x="160439" y="350901"/>
                  </a:lnTo>
                  <a:lnTo>
                    <a:pt x="196875" y="416941"/>
                  </a:lnTo>
                  <a:lnTo>
                    <a:pt x="219189" y="466471"/>
                  </a:lnTo>
                  <a:lnTo>
                    <a:pt x="229349" y="494411"/>
                  </a:lnTo>
                  <a:lnTo>
                    <a:pt x="231089" y="495681"/>
                  </a:lnTo>
                  <a:lnTo>
                    <a:pt x="233222" y="496951"/>
                  </a:lnTo>
                  <a:lnTo>
                    <a:pt x="235000" y="502031"/>
                  </a:lnTo>
                  <a:lnTo>
                    <a:pt x="241566" y="504571"/>
                  </a:lnTo>
                  <a:lnTo>
                    <a:pt x="246367" y="500761"/>
                  </a:lnTo>
                  <a:lnTo>
                    <a:pt x="265480" y="481711"/>
                  </a:lnTo>
                  <a:lnTo>
                    <a:pt x="270586" y="476631"/>
                  </a:lnTo>
                  <a:lnTo>
                    <a:pt x="295744" y="453771"/>
                  </a:lnTo>
                  <a:lnTo>
                    <a:pt x="322021" y="432181"/>
                  </a:lnTo>
                  <a:lnTo>
                    <a:pt x="349580" y="411861"/>
                  </a:lnTo>
                  <a:lnTo>
                    <a:pt x="372795" y="427101"/>
                  </a:lnTo>
                  <a:lnTo>
                    <a:pt x="413778" y="463931"/>
                  </a:lnTo>
                  <a:lnTo>
                    <a:pt x="434238" y="488061"/>
                  </a:lnTo>
                  <a:lnTo>
                    <a:pt x="436384" y="491871"/>
                  </a:lnTo>
                  <a:lnTo>
                    <a:pt x="439559" y="493141"/>
                  </a:lnTo>
                  <a:lnTo>
                    <a:pt x="447471" y="493141"/>
                  </a:lnTo>
                  <a:lnTo>
                    <a:pt x="451332" y="489331"/>
                  </a:lnTo>
                  <a:lnTo>
                    <a:pt x="452958" y="485521"/>
                  </a:lnTo>
                  <a:lnTo>
                    <a:pt x="451142" y="480441"/>
                  </a:lnTo>
                  <a:lnTo>
                    <a:pt x="453313" y="477901"/>
                  </a:lnTo>
                  <a:lnTo>
                    <a:pt x="454545" y="475361"/>
                  </a:lnTo>
                  <a:lnTo>
                    <a:pt x="452323" y="469011"/>
                  </a:lnTo>
                  <a:lnTo>
                    <a:pt x="453351" y="461391"/>
                  </a:lnTo>
                  <a:lnTo>
                    <a:pt x="454202" y="455041"/>
                  </a:lnTo>
                  <a:lnTo>
                    <a:pt x="456145" y="442341"/>
                  </a:lnTo>
                  <a:lnTo>
                    <a:pt x="457365" y="434721"/>
                  </a:lnTo>
                  <a:lnTo>
                    <a:pt x="460400" y="415671"/>
                  </a:lnTo>
                  <a:lnTo>
                    <a:pt x="464527" y="399161"/>
                  </a:lnTo>
                  <a:lnTo>
                    <a:pt x="470141" y="382651"/>
                  </a:lnTo>
                  <a:lnTo>
                    <a:pt x="476059" y="367411"/>
                  </a:lnTo>
                  <a:lnTo>
                    <a:pt x="481101" y="350901"/>
                  </a:lnTo>
                  <a:lnTo>
                    <a:pt x="481368" y="349631"/>
                  </a:lnTo>
                  <a:lnTo>
                    <a:pt x="482307" y="349631"/>
                  </a:lnTo>
                  <a:lnTo>
                    <a:pt x="484238" y="348361"/>
                  </a:lnTo>
                  <a:lnTo>
                    <a:pt x="487210" y="348361"/>
                  </a:lnTo>
                  <a:lnTo>
                    <a:pt x="493026" y="345821"/>
                  </a:lnTo>
                  <a:lnTo>
                    <a:pt x="493458" y="345821"/>
                  </a:lnTo>
                  <a:lnTo>
                    <a:pt x="498894" y="349631"/>
                  </a:lnTo>
                  <a:lnTo>
                    <a:pt x="503974" y="345821"/>
                  </a:lnTo>
                  <a:lnTo>
                    <a:pt x="505155" y="340741"/>
                  </a:lnTo>
                  <a:lnTo>
                    <a:pt x="511911" y="336931"/>
                  </a:lnTo>
                  <a:lnTo>
                    <a:pt x="518490" y="333121"/>
                  </a:lnTo>
                  <a:lnTo>
                    <a:pt x="524865" y="329311"/>
                  </a:lnTo>
                  <a:lnTo>
                    <a:pt x="526415" y="328041"/>
                  </a:lnTo>
                  <a:lnTo>
                    <a:pt x="531063" y="324231"/>
                  </a:lnTo>
                  <a:lnTo>
                    <a:pt x="544690" y="314071"/>
                  </a:lnTo>
                  <a:lnTo>
                    <a:pt x="583984" y="279781"/>
                  </a:lnTo>
                  <a:lnTo>
                    <a:pt x="591096" y="273431"/>
                  </a:lnTo>
                  <a:lnTo>
                    <a:pt x="598576" y="268351"/>
                  </a:lnTo>
                  <a:lnTo>
                    <a:pt x="606425" y="263271"/>
                  </a:lnTo>
                  <a:lnTo>
                    <a:pt x="614667" y="258191"/>
                  </a:lnTo>
                  <a:lnTo>
                    <a:pt x="617156" y="256921"/>
                  </a:lnTo>
                  <a:lnTo>
                    <a:pt x="618477" y="254381"/>
                  </a:lnTo>
                  <a:lnTo>
                    <a:pt x="618553" y="251841"/>
                  </a:lnTo>
                  <a:lnTo>
                    <a:pt x="620966" y="248031"/>
                  </a:lnTo>
                  <a:close/>
                </a:path>
                <a:path extrusionOk="0" h="603885" w="1727834">
                  <a:moveTo>
                    <a:pt x="1271270" y="48907"/>
                  </a:moveTo>
                  <a:lnTo>
                    <a:pt x="1252283" y="48717"/>
                  </a:lnTo>
                  <a:lnTo>
                    <a:pt x="1205115" y="48907"/>
                  </a:lnTo>
                  <a:lnTo>
                    <a:pt x="1271270" y="48907"/>
                  </a:lnTo>
                  <a:close/>
                </a:path>
                <a:path extrusionOk="0" h="603885" w="1727834">
                  <a:moveTo>
                    <a:pt x="1727555" y="284683"/>
                  </a:moveTo>
                  <a:lnTo>
                    <a:pt x="1725599" y="273710"/>
                  </a:lnTo>
                  <a:lnTo>
                    <a:pt x="1723720" y="263194"/>
                  </a:lnTo>
                  <a:lnTo>
                    <a:pt x="1707984" y="229514"/>
                  </a:lnTo>
                  <a:lnTo>
                    <a:pt x="1707019" y="226771"/>
                  </a:lnTo>
                  <a:lnTo>
                    <a:pt x="1707019" y="273710"/>
                  </a:lnTo>
                  <a:lnTo>
                    <a:pt x="1701888" y="273710"/>
                  </a:lnTo>
                  <a:lnTo>
                    <a:pt x="1701888" y="296697"/>
                  </a:lnTo>
                  <a:lnTo>
                    <a:pt x="1692363" y="312039"/>
                  </a:lnTo>
                  <a:lnTo>
                    <a:pt x="1678533" y="319303"/>
                  </a:lnTo>
                  <a:lnTo>
                    <a:pt x="1662658" y="321703"/>
                  </a:lnTo>
                  <a:lnTo>
                    <a:pt x="1647037" y="322427"/>
                  </a:lnTo>
                  <a:lnTo>
                    <a:pt x="1628851" y="322249"/>
                  </a:lnTo>
                  <a:lnTo>
                    <a:pt x="1613789" y="318096"/>
                  </a:lnTo>
                  <a:lnTo>
                    <a:pt x="1601990" y="308305"/>
                  </a:lnTo>
                  <a:lnTo>
                    <a:pt x="1593519" y="291249"/>
                  </a:lnTo>
                  <a:lnTo>
                    <a:pt x="1701888" y="296697"/>
                  </a:lnTo>
                  <a:lnTo>
                    <a:pt x="1701888" y="273710"/>
                  </a:lnTo>
                  <a:lnTo>
                    <a:pt x="1594142" y="273710"/>
                  </a:lnTo>
                  <a:lnTo>
                    <a:pt x="1653019" y="89458"/>
                  </a:lnTo>
                  <a:lnTo>
                    <a:pt x="1653133" y="89090"/>
                  </a:lnTo>
                  <a:lnTo>
                    <a:pt x="1661845" y="137261"/>
                  </a:lnTo>
                  <a:lnTo>
                    <a:pt x="1672488" y="184048"/>
                  </a:lnTo>
                  <a:lnTo>
                    <a:pt x="1686928" y="229514"/>
                  </a:lnTo>
                  <a:lnTo>
                    <a:pt x="1707019" y="273710"/>
                  </a:lnTo>
                  <a:lnTo>
                    <a:pt x="1707019" y="226771"/>
                  </a:lnTo>
                  <a:lnTo>
                    <a:pt x="1695767" y="194678"/>
                  </a:lnTo>
                  <a:lnTo>
                    <a:pt x="1686725" y="158826"/>
                  </a:lnTo>
                  <a:lnTo>
                    <a:pt x="1680349" y="121259"/>
                  </a:lnTo>
                  <a:lnTo>
                    <a:pt x="1677733" y="104254"/>
                  </a:lnTo>
                  <a:lnTo>
                    <a:pt x="1674876" y="89090"/>
                  </a:lnTo>
                  <a:lnTo>
                    <a:pt x="1665528" y="46355"/>
                  </a:lnTo>
                  <a:lnTo>
                    <a:pt x="1659750" y="42570"/>
                  </a:lnTo>
                  <a:lnTo>
                    <a:pt x="1656118" y="38290"/>
                  </a:lnTo>
                  <a:lnTo>
                    <a:pt x="1652244" y="42024"/>
                  </a:lnTo>
                  <a:lnTo>
                    <a:pt x="1648307" y="45707"/>
                  </a:lnTo>
                  <a:lnTo>
                    <a:pt x="1642186" y="51816"/>
                  </a:lnTo>
                  <a:lnTo>
                    <a:pt x="1640332" y="56057"/>
                  </a:lnTo>
                  <a:lnTo>
                    <a:pt x="1617052" y="59563"/>
                  </a:lnTo>
                  <a:lnTo>
                    <a:pt x="1606638" y="60591"/>
                  </a:lnTo>
                  <a:lnTo>
                    <a:pt x="1596263" y="60807"/>
                  </a:lnTo>
                  <a:lnTo>
                    <a:pt x="1437284" y="54063"/>
                  </a:lnTo>
                  <a:lnTo>
                    <a:pt x="1436687" y="46431"/>
                  </a:lnTo>
                  <a:lnTo>
                    <a:pt x="1436560" y="43764"/>
                  </a:lnTo>
                  <a:lnTo>
                    <a:pt x="1436484" y="42570"/>
                  </a:lnTo>
                  <a:lnTo>
                    <a:pt x="1415630" y="4648"/>
                  </a:lnTo>
                  <a:lnTo>
                    <a:pt x="1410754" y="4203"/>
                  </a:lnTo>
                  <a:lnTo>
                    <a:pt x="1410754" y="24993"/>
                  </a:lnTo>
                  <a:lnTo>
                    <a:pt x="1410754" y="479907"/>
                  </a:lnTo>
                  <a:lnTo>
                    <a:pt x="1388249" y="479907"/>
                  </a:lnTo>
                  <a:lnTo>
                    <a:pt x="1397177" y="79413"/>
                  </a:lnTo>
                  <a:lnTo>
                    <a:pt x="1397762" y="53301"/>
                  </a:lnTo>
                  <a:lnTo>
                    <a:pt x="1398435" y="23139"/>
                  </a:lnTo>
                  <a:lnTo>
                    <a:pt x="1410754" y="24993"/>
                  </a:lnTo>
                  <a:lnTo>
                    <a:pt x="1410754" y="4203"/>
                  </a:lnTo>
                  <a:lnTo>
                    <a:pt x="1396492" y="2857"/>
                  </a:lnTo>
                  <a:lnTo>
                    <a:pt x="1391653" y="2667"/>
                  </a:lnTo>
                  <a:lnTo>
                    <a:pt x="1385582" y="0"/>
                  </a:lnTo>
                  <a:lnTo>
                    <a:pt x="1378280" y="4610"/>
                  </a:lnTo>
                  <a:lnTo>
                    <a:pt x="1374063" y="11010"/>
                  </a:lnTo>
                  <a:lnTo>
                    <a:pt x="1374317" y="15506"/>
                  </a:lnTo>
                  <a:lnTo>
                    <a:pt x="1375206" y="24993"/>
                  </a:lnTo>
                  <a:lnTo>
                    <a:pt x="1376641" y="34391"/>
                  </a:lnTo>
                  <a:lnTo>
                    <a:pt x="1379982" y="53111"/>
                  </a:lnTo>
                  <a:lnTo>
                    <a:pt x="1351762" y="53301"/>
                  </a:lnTo>
                  <a:lnTo>
                    <a:pt x="1338795" y="53276"/>
                  </a:lnTo>
                  <a:lnTo>
                    <a:pt x="1326159" y="52946"/>
                  </a:lnTo>
                  <a:lnTo>
                    <a:pt x="1313573" y="52070"/>
                  </a:lnTo>
                  <a:lnTo>
                    <a:pt x="1288440" y="49618"/>
                  </a:lnTo>
                  <a:lnTo>
                    <a:pt x="1275854" y="48945"/>
                  </a:lnTo>
                  <a:lnTo>
                    <a:pt x="1205115" y="48907"/>
                  </a:lnTo>
                  <a:lnTo>
                    <a:pt x="1181531" y="48793"/>
                  </a:lnTo>
                  <a:lnTo>
                    <a:pt x="1170203" y="50609"/>
                  </a:lnTo>
                  <a:lnTo>
                    <a:pt x="1141641" y="95034"/>
                  </a:lnTo>
                  <a:lnTo>
                    <a:pt x="1126058" y="141198"/>
                  </a:lnTo>
                  <a:lnTo>
                    <a:pt x="1113980" y="182727"/>
                  </a:lnTo>
                  <a:lnTo>
                    <a:pt x="1105369" y="219633"/>
                  </a:lnTo>
                  <a:lnTo>
                    <a:pt x="1100493" y="237909"/>
                  </a:lnTo>
                  <a:lnTo>
                    <a:pt x="1096479" y="256133"/>
                  </a:lnTo>
                  <a:lnTo>
                    <a:pt x="1096505" y="273265"/>
                  </a:lnTo>
                  <a:lnTo>
                    <a:pt x="1101966" y="289191"/>
                  </a:lnTo>
                  <a:lnTo>
                    <a:pt x="1114323" y="303796"/>
                  </a:lnTo>
                  <a:lnTo>
                    <a:pt x="1137475" y="320725"/>
                  </a:lnTo>
                  <a:lnTo>
                    <a:pt x="1158494" y="329260"/>
                  </a:lnTo>
                  <a:lnTo>
                    <a:pt x="1178712" y="329234"/>
                  </a:lnTo>
                  <a:lnTo>
                    <a:pt x="1199476" y="320497"/>
                  </a:lnTo>
                  <a:lnTo>
                    <a:pt x="1209675" y="312305"/>
                  </a:lnTo>
                  <a:lnTo>
                    <a:pt x="1212545" y="309206"/>
                  </a:lnTo>
                  <a:lnTo>
                    <a:pt x="1218857" y="302437"/>
                  </a:lnTo>
                  <a:lnTo>
                    <a:pt x="1228077" y="292709"/>
                  </a:lnTo>
                  <a:lnTo>
                    <a:pt x="1248930" y="276961"/>
                  </a:lnTo>
                  <a:lnTo>
                    <a:pt x="1251750" y="270814"/>
                  </a:lnTo>
                  <a:lnTo>
                    <a:pt x="1241628" y="247611"/>
                  </a:lnTo>
                  <a:lnTo>
                    <a:pt x="1239507" y="243814"/>
                  </a:lnTo>
                  <a:lnTo>
                    <a:pt x="1228915" y="218986"/>
                  </a:lnTo>
                  <a:lnTo>
                    <a:pt x="1228915" y="262623"/>
                  </a:lnTo>
                  <a:lnTo>
                    <a:pt x="1216113" y="261315"/>
                  </a:lnTo>
                  <a:lnTo>
                    <a:pt x="1216113" y="280987"/>
                  </a:lnTo>
                  <a:lnTo>
                    <a:pt x="1206588" y="293649"/>
                  </a:lnTo>
                  <a:lnTo>
                    <a:pt x="1195463" y="302234"/>
                  </a:lnTo>
                  <a:lnTo>
                    <a:pt x="1182865" y="307251"/>
                  </a:lnTo>
                  <a:lnTo>
                    <a:pt x="1168933" y="309206"/>
                  </a:lnTo>
                  <a:lnTo>
                    <a:pt x="1151521" y="306654"/>
                  </a:lnTo>
                  <a:lnTo>
                    <a:pt x="1137297" y="298843"/>
                  </a:lnTo>
                  <a:lnTo>
                    <a:pt x="1124953" y="287997"/>
                  </a:lnTo>
                  <a:lnTo>
                    <a:pt x="1113129" y="276364"/>
                  </a:lnTo>
                  <a:lnTo>
                    <a:pt x="1114856" y="270814"/>
                  </a:lnTo>
                  <a:lnTo>
                    <a:pt x="1216113" y="280987"/>
                  </a:lnTo>
                  <a:lnTo>
                    <a:pt x="1216113" y="261315"/>
                  </a:lnTo>
                  <a:lnTo>
                    <a:pt x="1117701" y="251218"/>
                  </a:lnTo>
                  <a:lnTo>
                    <a:pt x="1125728" y="215138"/>
                  </a:lnTo>
                  <a:lnTo>
                    <a:pt x="1133970" y="178968"/>
                  </a:lnTo>
                  <a:lnTo>
                    <a:pt x="1145032" y="143344"/>
                  </a:lnTo>
                  <a:lnTo>
                    <a:pt x="1161491" y="108966"/>
                  </a:lnTo>
                  <a:lnTo>
                    <a:pt x="1228915" y="262623"/>
                  </a:lnTo>
                  <a:lnTo>
                    <a:pt x="1228915" y="218986"/>
                  </a:lnTo>
                  <a:lnTo>
                    <a:pt x="1212672" y="180898"/>
                  </a:lnTo>
                  <a:lnTo>
                    <a:pt x="1188059" y="121602"/>
                  </a:lnTo>
                  <a:lnTo>
                    <a:pt x="1178623" y="89090"/>
                  </a:lnTo>
                  <a:lnTo>
                    <a:pt x="1176121" y="79413"/>
                  </a:lnTo>
                  <a:lnTo>
                    <a:pt x="1370952" y="79413"/>
                  </a:lnTo>
                  <a:lnTo>
                    <a:pt x="1372184" y="91389"/>
                  </a:lnTo>
                  <a:lnTo>
                    <a:pt x="1373441" y="102539"/>
                  </a:lnTo>
                  <a:lnTo>
                    <a:pt x="1374381" y="113144"/>
                  </a:lnTo>
                  <a:lnTo>
                    <a:pt x="1374648" y="123444"/>
                  </a:lnTo>
                  <a:lnTo>
                    <a:pt x="1370901" y="321703"/>
                  </a:lnTo>
                  <a:lnTo>
                    <a:pt x="1369847" y="370281"/>
                  </a:lnTo>
                  <a:lnTo>
                    <a:pt x="1368704" y="419646"/>
                  </a:lnTo>
                  <a:lnTo>
                    <a:pt x="1367370" y="473964"/>
                  </a:lnTo>
                  <a:lnTo>
                    <a:pt x="1356347" y="482993"/>
                  </a:lnTo>
                  <a:lnTo>
                    <a:pt x="1312316" y="491998"/>
                  </a:lnTo>
                  <a:lnTo>
                    <a:pt x="1273086" y="510336"/>
                  </a:lnTo>
                  <a:lnTo>
                    <a:pt x="1236891" y="534568"/>
                  </a:lnTo>
                  <a:lnTo>
                    <a:pt x="1198880" y="563524"/>
                  </a:lnTo>
                  <a:lnTo>
                    <a:pt x="1198333" y="573176"/>
                  </a:lnTo>
                  <a:lnTo>
                    <a:pt x="1200467" y="577570"/>
                  </a:lnTo>
                  <a:lnTo>
                    <a:pt x="1207973" y="587413"/>
                  </a:lnTo>
                  <a:lnTo>
                    <a:pt x="1217612" y="592201"/>
                  </a:lnTo>
                  <a:lnTo>
                    <a:pt x="1228864" y="593725"/>
                  </a:lnTo>
                  <a:lnTo>
                    <a:pt x="1278826" y="593839"/>
                  </a:lnTo>
                  <a:lnTo>
                    <a:pt x="1391691" y="596125"/>
                  </a:lnTo>
                  <a:lnTo>
                    <a:pt x="1480134" y="596480"/>
                  </a:lnTo>
                  <a:lnTo>
                    <a:pt x="1522641" y="598081"/>
                  </a:lnTo>
                  <a:lnTo>
                    <a:pt x="1548663" y="602094"/>
                  </a:lnTo>
                  <a:lnTo>
                    <a:pt x="1561706" y="603732"/>
                  </a:lnTo>
                  <a:lnTo>
                    <a:pt x="1572755" y="603288"/>
                  </a:lnTo>
                  <a:lnTo>
                    <a:pt x="1578952" y="599617"/>
                  </a:lnTo>
                  <a:lnTo>
                    <a:pt x="1580146" y="592848"/>
                  </a:lnTo>
                  <a:lnTo>
                    <a:pt x="1576133" y="583095"/>
                  </a:lnTo>
                  <a:lnTo>
                    <a:pt x="1570939" y="576148"/>
                  </a:lnTo>
                  <a:lnTo>
                    <a:pt x="1564728" y="569798"/>
                  </a:lnTo>
                  <a:lnTo>
                    <a:pt x="1562696" y="567829"/>
                  </a:lnTo>
                  <a:lnTo>
                    <a:pt x="1558251" y="563524"/>
                  </a:lnTo>
                  <a:lnTo>
                    <a:pt x="1552422" y="556907"/>
                  </a:lnTo>
                  <a:lnTo>
                    <a:pt x="1534998" y="536803"/>
                  </a:lnTo>
                  <a:lnTo>
                    <a:pt x="1534998" y="567829"/>
                  </a:lnTo>
                  <a:lnTo>
                    <a:pt x="1249794" y="567829"/>
                  </a:lnTo>
                  <a:lnTo>
                    <a:pt x="1298244" y="527850"/>
                  </a:lnTo>
                  <a:lnTo>
                    <a:pt x="1355407" y="509701"/>
                  </a:lnTo>
                  <a:lnTo>
                    <a:pt x="1404505" y="506984"/>
                  </a:lnTo>
                  <a:lnTo>
                    <a:pt x="1429143" y="507276"/>
                  </a:lnTo>
                  <a:lnTo>
                    <a:pt x="1478114" y="514997"/>
                  </a:lnTo>
                  <a:lnTo>
                    <a:pt x="1517129" y="546595"/>
                  </a:lnTo>
                  <a:lnTo>
                    <a:pt x="1534998" y="567829"/>
                  </a:lnTo>
                  <a:lnTo>
                    <a:pt x="1534998" y="536803"/>
                  </a:lnTo>
                  <a:lnTo>
                    <a:pt x="1501521" y="506984"/>
                  </a:lnTo>
                  <a:lnTo>
                    <a:pt x="1467078" y="490004"/>
                  </a:lnTo>
                  <a:lnTo>
                    <a:pt x="1430388" y="484593"/>
                  </a:lnTo>
                  <a:lnTo>
                    <a:pt x="1430388" y="479907"/>
                  </a:lnTo>
                  <a:lnTo>
                    <a:pt x="1430388" y="89458"/>
                  </a:lnTo>
                  <a:lnTo>
                    <a:pt x="1635467" y="89458"/>
                  </a:lnTo>
                  <a:lnTo>
                    <a:pt x="1627441" y="110693"/>
                  </a:lnTo>
                  <a:lnTo>
                    <a:pt x="1623479" y="121259"/>
                  </a:lnTo>
                  <a:lnTo>
                    <a:pt x="1606892" y="166598"/>
                  </a:lnTo>
                  <a:lnTo>
                    <a:pt x="1584032" y="229514"/>
                  </a:lnTo>
                  <a:lnTo>
                    <a:pt x="1568043" y="273735"/>
                  </a:lnTo>
                  <a:lnTo>
                    <a:pt x="1567815" y="276999"/>
                  </a:lnTo>
                  <a:lnTo>
                    <a:pt x="1568119" y="279933"/>
                  </a:lnTo>
                  <a:lnTo>
                    <a:pt x="1574634" y="303123"/>
                  </a:lnTo>
                  <a:lnTo>
                    <a:pt x="1587893" y="323265"/>
                  </a:lnTo>
                  <a:lnTo>
                    <a:pt x="1605838" y="337159"/>
                  </a:lnTo>
                  <a:lnTo>
                    <a:pt x="1626463" y="341668"/>
                  </a:lnTo>
                  <a:lnTo>
                    <a:pt x="1656905" y="340245"/>
                  </a:lnTo>
                  <a:lnTo>
                    <a:pt x="1706283" y="326834"/>
                  </a:lnTo>
                  <a:lnTo>
                    <a:pt x="1725612" y="291249"/>
                  </a:lnTo>
                  <a:lnTo>
                    <a:pt x="1727555" y="284683"/>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4" name="Google Shape;134;p3"/>
            <p:cNvPicPr preferRelativeResize="0"/>
            <p:nvPr/>
          </p:nvPicPr>
          <p:blipFill rotWithShape="1">
            <a:blip r:embed="rId8">
              <a:alphaModFix/>
            </a:blip>
            <a:srcRect b="0" l="0" r="0" t="0"/>
            <a:stretch/>
          </p:blipFill>
          <p:spPr>
            <a:xfrm>
              <a:off x="5990660" y="3557618"/>
              <a:ext cx="483149" cy="668020"/>
            </a:xfrm>
            <a:prstGeom prst="rect">
              <a:avLst/>
            </a:prstGeom>
            <a:noFill/>
            <a:ln>
              <a:noFill/>
            </a:ln>
          </p:spPr>
        </p:pic>
        <p:pic>
          <p:nvPicPr>
            <p:cNvPr id="135" name="Google Shape;135;p3"/>
            <p:cNvPicPr preferRelativeResize="0"/>
            <p:nvPr/>
          </p:nvPicPr>
          <p:blipFill rotWithShape="1">
            <a:blip r:embed="rId9">
              <a:alphaModFix/>
            </a:blip>
            <a:srcRect b="0" l="0" r="0" t="0"/>
            <a:stretch/>
          </p:blipFill>
          <p:spPr>
            <a:xfrm>
              <a:off x="4899326" y="2347099"/>
              <a:ext cx="647357" cy="758189"/>
            </a:xfrm>
            <a:prstGeom prst="rect">
              <a:avLst/>
            </a:prstGeom>
            <a:noFill/>
            <a:ln>
              <a:noFill/>
            </a:ln>
          </p:spPr>
        </p:pic>
        <p:pic>
          <p:nvPicPr>
            <p:cNvPr id="136" name="Google Shape;136;p3"/>
            <p:cNvPicPr preferRelativeResize="0"/>
            <p:nvPr/>
          </p:nvPicPr>
          <p:blipFill rotWithShape="1">
            <a:blip r:embed="rId10">
              <a:alphaModFix/>
            </a:blip>
            <a:srcRect b="0" l="0" r="0" t="0"/>
            <a:stretch/>
          </p:blipFill>
          <p:spPr>
            <a:xfrm>
              <a:off x="7051665" y="3484591"/>
              <a:ext cx="800404" cy="787400"/>
            </a:xfrm>
            <a:prstGeom prst="rect">
              <a:avLst/>
            </a:prstGeom>
            <a:noFill/>
            <a:ln>
              <a:noFill/>
            </a:ln>
          </p:spPr>
        </p:pic>
        <p:pic>
          <p:nvPicPr>
            <p:cNvPr id="137" name="Google Shape;137;p3"/>
            <p:cNvPicPr preferRelativeResize="0"/>
            <p:nvPr/>
          </p:nvPicPr>
          <p:blipFill rotWithShape="1">
            <a:blip r:embed="rId11">
              <a:alphaModFix/>
            </a:blip>
            <a:srcRect b="0" l="0" r="0" t="0"/>
            <a:stretch/>
          </p:blipFill>
          <p:spPr>
            <a:xfrm>
              <a:off x="3651003" y="2637814"/>
              <a:ext cx="794867" cy="373379"/>
            </a:xfrm>
            <a:prstGeom prst="rect">
              <a:avLst/>
            </a:prstGeom>
            <a:noFill/>
            <a:ln>
              <a:noFill/>
            </a:ln>
          </p:spPr>
        </p:pic>
        <p:pic>
          <p:nvPicPr>
            <p:cNvPr id="138" name="Google Shape;138;p3"/>
            <p:cNvPicPr preferRelativeResize="0"/>
            <p:nvPr/>
          </p:nvPicPr>
          <p:blipFill rotWithShape="1">
            <a:blip r:embed="rId12">
              <a:alphaModFix/>
            </a:blip>
            <a:srcRect b="0" l="0" r="0" t="0"/>
            <a:stretch/>
          </p:blipFill>
          <p:spPr>
            <a:xfrm>
              <a:off x="7046969" y="2469551"/>
              <a:ext cx="733551" cy="613848"/>
            </a:xfrm>
            <a:prstGeom prst="rect">
              <a:avLst/>
            </a:prstGeom>
            <a:noFill/>
            <a:ln>
              <a:noFill/>
            </a:ln>
          </p:spPr>
        </p:pic>
        <p:pic>
          <p:nvPicPr>
            <p:cNvPr id="139" name="Google Shape;139;p3"/>
            <p:cNvPicPr preferRelativeResize="0"/>
            <p:nvPr/>
          </p:nvPicPr>
          <p:blipFill rotWithShape="1">
            <a:blip r:embed="rId13">
              <a:alphaModFix/>
            </a:blip>
            <a:srcRect b="0" l="0" r="0" t="0"/>
            <a:stretch/>
          </p:blipFill>
          <p:spPr>
            <a:xfrm>
              <a:off x="8221919" y="3593856"/>
              <a:ext cx="674687" cy="594360"/>
            </a:xfrm>
            <a:prstGeom prst="rect">
              <a:avLst/>
            </a:prstGeom>
            <a:noFill/>
            <a:ln>
              <a:noFill/>
            </a:ln>
          </p:spPr>
        </p:pic>
        <p:sp>
          <p:nvSpPr>
            <p:cNvPr id="140" name="Google Shape;140;p3"/>
            <p:cNvSpPr/>
            <p:nvPr/>
          </p:nvSpPr>
          <p:spPr>
            <a:xfrm>
              <a:off x="504482" y="3658806"/>
              <a:ext cx="5092700" cy="1593215"/>
            </a:xfrm>
            <a:custGeom>
              <a:rect b="b" l="l" r="r" t="t"/>
              <a:pathLst>
                <a:path extrusionOk="0" h="1593214" w="5092700">
                  <a:moveTo>
                    <a:pt x="659320" y="57150"/>
                  </a:moveTo>
                  <a:lnTo>
                    <a:pt x="659142" y="46990"/>
                  </a:lnTo>
                  <a:lnTo>
                    <a:pt x="653199" y="41910"/>
                  </a:lnTo>
                  <a:lnTo>
                    <a:pt x="651713" y="40640"/>
                  </a:lnTo>
                  <a:lnTo>
                    <a:pt x="646518" y="34290"/>
                  </a:lnTo>
                  <a:lnTo>
                    <a:pt x="643382" y="25400"/>
                  </a:lnTo>
                  <a:lnTo>
                    <a:pt x="637578" y="24130"/>
                  </a:lnTo>
                  <a:lnTo>
                    <a:pt x="630923" y="26670"/>
                  </a:lnTo>
                  <a:lnTo>
                    <a:pt x="627634" y="28257"/>
                  </a:lnTo>
                  <a:lnTo>
                    <a:pt x="627634" y="59690"/>
                  </a:lnTo>
                  <a:lnTo>
                    <a:pt x="624928" y="67310"/>
                  </a:lnTo>
                  <a:lnTo>
                    <a:pt x="616445" y="73660"/>
                  </a:lnTo>
                  <a:lnTo>
                    <a:pt x="612990" y="62230"/>
                  </a:lnTo>
                  <a:lnTo>
                    <a:pt x="613029" y="58420"/>
                  </a:lnTo>
                  <a:lnTo>
                    <a:pt x="613067" y="54610"/>
                  </a:lnTo>
                  <a:lnTo>
                    <a:pt x="617562" y="48260"/>
                  </a:lnTo>
                  <a:lnTo>
                    <a:pt x="627354" y="41910"/>
                  </a:lnTo>
                  <a:lnTo>
                    <a:pt x="627532" y="54610"/>
                  </a:lnTo>
                  <a:lnTo>
                    <a:pt x="627634" y="59690"/>
                  </a:lnTo>
                  <a:lnTo>
                    <a:pt x="627634" y="28257"/>
                  </a:lnTo>
                  <a:lnTo>
                    <a:pt x="620395" y="31750"/>
                  </a:lnTo>
                  <a:lnTo>
                    <a:pt x="606437" y="36830"/>
                  </a:lnTo>
                  <a:lnTo>
                    <a:pt x="606437" y="62230"/>
                  </a:lnTo>
                  <a:lnTo>
                    <a:pt x="605015" y="71120"/>
                  </a:lnTo>
                  <a:lnTo>
                    <a:pt x="604151" y="81280"/>
                  </a:lnTo>
                  <a:lnTo>
                    <a:pt x="600837" y="90170"/>
                  </a:lnTo>
                  <a:lnTo>
                    <a:pt x="592061" y="97790"/>
                  </a:lnTo>
                  <a:lnTo>
                    <a:pt x="590931" y="87630"/>
                  </a:lnTo>
                  <a:lnTo>
                    <a:pt x="590969" y="80010"/>
                  </a:lnTo>
                  <a:lnTo>
                    <a:pt x="590981" y="77470"/>
                  </a:lnTo>
                  <a:lnTo>
                    <a:pt x="595172" y="68580"/>
                  </a:lnTo>
                  <a:lnTo>
                    <a:pt x="606437" y="62230"/>
                  </a:lnTo>
                  <a:lnTo>
                    <a:pt x="606437" y="36830"/>
                  </a:lnTo>
                  <a:lnTo>
                    <a:pt x="599427" y="39370"/>
                  </a:lnTo>
                  <a:lnTo>
                    <a:pt x="589330" y="44450"/>
                  </a:lnTo>
                  <a:lnTo>
                    <a:pt x="588797" y="44742"/>
                  </a:lnTo>
                  <a:lnTo>
                    <a:pt x="588797" y="58420"/>
                  </a:lnTo>
                  <a:lnTo>
                    <a:pt x="581787" y="63754"/>
                  </a:lnTo>
                  <a:lnTo>
                    <a:pt x="581787" y="91440"/>
                  </a:lnTo>
                  <a:lnTo>
                    <a:pt x="580885" y="101600"/>
                  </a:lnTo>
                  <a:lnTo>
                    <a:pt x="575818" y="109220"/>
                  </a:lnTo>
                  <a:lnTo>
                    <a:pt x="566102" y="115570"/>
                  </a:lnTo>
                  <a:lnTo>
                    <a:pt x="564527" y="100330"/>
                  </a:lnTo>
                  <a:lnTo>
                    <a:pt x="581787" y="91440"/>
                  </a:lnTo>
                  <a:lnTo>
                    <a:pt x="581787" y="63754"/>
                  </a:lnTo>
                  <a:lnTo>
                    <a:pt x="555332" y="83870"/>
                  </a:lnTo>
                  <a:lnTo>
                    <a:pt x="555332" y="116840"/>
                  </a:lnTo>
                  <a:lnTo>
                    <a:pt x="555066" y="127000"/>
                  </a:lnTo>
                  <a:lnTo>
                    <a:pt x="550786" y="132080"/>
                  </a:lnTo>
                  <a:lnTo>
                    <a:pt x="541604" y="138430"/>
                  </a:lnTo>
                  <a:lnTo>
                    <a:pt x="538010" y="121920"/>
                  </a:lnTo>
                  <a:lnTo>
                    <a:pt x="537984" y="118110"/>
                  </a:lnTo>
                  <a:lnTo>
                    <a:pt x="537946" y="111760"/>
                  </a:lnTo>
                  <a:lnTo>
                    <a:pt x="542429" y="105410"/>
                  </a:lnTo>
                  <a:lnTo>
                    <a:pt x="552462" y="100330"/>
                  </a:lnTo>
                  <a:lnTo>
                    <a:pt x="555332" y="116840"/>
                  </a:lnTo>
                  <a:lnTo>
                    <a:pt x="555332" y="83870"/>
                  </a:lnTo>
                  <a:lnTo>
                    <a:pt x="530644" y="102628"/>
                  </a:lnTo>
                  <a:lnTo>
                    <a:pt x="530644" y="132080"/>
                  </a:lnTo>
                  <a:lnTo>
                    <a:pt x="530275" y="142240"/>
                  </a:lnTo>
                  <a:lnTo>
                    <a:pt x="527697" y="151130"/>
                  </a:lnTo>
                  <a:lnTo>
                    <a:pt x="522935" y="156210"/>
                  </a:lnTo>
                  <a:lnTo>
                    <a:pt x="518502" y="142240"/>
                  </a:lnTo>
                  <a:lnTo>
                    <a:pt x="518058" y="135890"/>
                  </a:lnTo>
                  <a:lnTo>
                    <a:pt x="517804" y="132080"/>
                  </a:lnTo>
                  <a:lnTo>
                    <a:pt x="521119" y="125730"/>
                  </a:lnTo>
                  <a:lnTo>
                    <a:pt x="528764" y="118110"/>
                  </a:lnTo>
                  <a:lnTo>
                    <a:pt x="530644" y="132080"/>
                  </a:lnTo>
                  <a:lnTo>
                    <a:pt x="530644" y="102628"/>
                  </a:lnTo>
                  <a:lnTo>
                    <a:pt x="518629" y="111760"/>
                  </a:lnTo>
                  <a:lnTo>
                    <a:pt x="511467" y="117767"/>
                  </a:lnTo>
                  <a:lnTo>
                    <a:pt x="511467" y="151130"/>
                  </a:lnTo>
                  <a:lnTo>
                    <a:pt x="510400" y="162560"/>
                  </a:lnTo>
                  <a:lnTo>
                    <a:pt x="504367" y="171450"/>
                  </a:lnTo>
                  <a:lnTo>
                    <a:pt x="492696" y="180340"/>
                  </a:lnTo>
                  <a:lnTo>
                    <a:pt x="488099" y="165100"/>
                  </a:lnTo>
                  <a:lnTo>
                    <a:pt x="488162" y="163830"/>
                  </a:lnTo>
                  <a:lnTo>
                    <a:pt x="488810" y="152400"/>
                  </a:lnTo>
                  <a:lnTo>
                    <a:pt x="495350" y="143510"/>
                  </a:lnTo>
                  <a:lnTo>
                    <a:pt x="508215" y="135890"/>
                  </a:lnTo>
                  <a:lnTo>
                    <a:pt x="511467" y="151130"/>
                  </a:lnTo>
                  <a:lnTo>
                    <a:pt x="511467" y="117767"/>
                  </a:lnTo>
                  <a:lnTo>
                    <a:pt x="489851" y="135890"/>
                  </a:lnTo>
                  <a:lnTo>
                    <a:pt x="480364" y="144653"/>
                  </a:lnTo>
                  <a:lnTo>
                    <a:pt x="480364" y="175260"/>
                  </a:lnTo>
                  <a:lnTo>
                    <a:pt x="479882" y="186690"/>
                  </a:lnTo>
                  <a:lnTo>
                    <a:pt x="476567" y="195580"/>
                  </a:lnTo>
                  <a:lnTo>
                    <a:pt x="470547" y="203200"/>
                  </a:lnTo>
                  <a:lnTo>
                    <a:pt x="466140" y="190500"/>
                  </a:lnTo>
                  <a:lnTo>
                    <a:pt x="465759" y="181610"/>
                  </a:lnTo>
                  <a:lnTo>
                    <a:pt x="465709" y="180340"/>
                  </a:lnTo>
                  <a:lnTo>
                    <a:pt x="469544" y="171450"/>
                  </a:lnTo>
                  <a:lnTo>
                    <a:pt x="477888" y="163830"/>
                  </a:lnTo>
                  <a:lnTo>
                    <a:pt x="480364" y="175260"/>
                  </a:lnTo>
                  <a:lnTo>
                    <a:pt x="480364" y="144653"/>
                  </a:lnTo>
                  <a:lnTo>
                    <a:pt x="462318" y="161290"/>
                  </a:lnTo>
                  <a:lnTo>
                    <a:pt x="459016" y="164668"/>
                  </a:lnTo>
                  <a:lnTo>
                    <a:pt x="459016" y="181610"/>
                  </a:lnTo>
                  <a:lnTo>
                    <a:pt x="458317" y="191770"/>
                  </a:lnTo>
                  <a:lnTo>
                    <a:pt x="458216" y="195580"/>
                  </a:lnTo>
                  <a:lnTo>
                    <a:pt x="458812" y="205740"/>
                  </a:lnTo>
                  <a:lnTo>
                    <a:pt x="456590" y="217170"/>
                  </a:lnTo>
                  <a:lnTo>
                    <a:pt x="447040" y="226060"/>
                  </a:lnTo>
                  <a:lnTo>
                    <a:pt x="445376" y="208280"/>
                  </a:lnTo>
                  <a:lnTo>
                    <a:pt x="446062" y="196850"/>
                  </a:lnTo>
                  <a:lnTo>
                    <a:pt x="450240" y="190500"/>
                  </a:lnTo>
                  <a:lnTo>
                    <a:pt x="459016" y="181610"/>
                  </a:lnTo>
                  <a:lnTo>
                    <a:pt x="459016" y="164668"/>
                  </a:lnTo>
                  <a:lnTo>
                    <a:pt x="436435" y="187693"/>
                  </a:lnTo>
                  <a:lnTo>
                    <a:pt x="436435" y="232410"/>
                  </a:lnTo>
                  <a:lnTo>
                    <a:pt x="432689" y="242570"/>
                  </a:lnTo>
                  <a:lnTo>
                    <a:pt x="420674" y="251460"/>
                  </a:lnTo>
                  <a:lnTo>
                    <a:pt x="414769" y="241300"/>
                  </a:lnTo>
                  <a:lnTo>
                    <a:pt x="414896" y="237490"/>
                  </a:lnTo>
                  <a:lnTo>
                    <a:pt x="415124" y="231140"/>
                  </a:lnTo>
                  <a:lnTo>
                    <a:pt x="421665" y="219710"/>
                  </a:lnTo>
                  <a:lnTo>
                    <a:pt x="434289" y="208280"/>
                  </a:lnTo>
                  <a:lnTo>
                    <a:pt x="435698" y="220980"/>
                  </a:lnTo>
                  <a:lnTo>
                    <a:pt x="436435" y="232410"/>
                  </a:lnTo>
                  <a:lnTo>
                    <a:pt x="436435" y="187693"/>
                  </a:lnTo>
                  <a:lnTo>
                    <a:pt x="436168" y="187960"/>
                  </a:lnTo>
                  <a:lnTo>
                    <a:pt x="429298" y="195580"/>
                  </a:lnTo>
                  <a:lnTo>
                    <a:pt x="414489" y="208280"/>
                  </a:lnTo>
                  <a:lnTo>
                    <a:pt x="407454" y="214630"/>
                  </a:lnTo>
                  <a:lnTo>
                    <a:pt x="406565" y="215633"/>
                  </a:lnTo>
                  <a:lnTo>
                    <a:pt x="406565" y="237490"/>
                  </a:lnTo>
                  <a:lnTo>
                    <a:pt x="405561" y="248920"/>
                  </a:lnTo>
                  <a:lnTo>
                    <a:pt x="405091" y="259080"/>
                  </a:lnTo>
                  <a:lnTo>
                    <a:pt x="402615" y="269240"/>
                  </a:lnTo>
                  <a:lnTo>
                    <a:pt x="395566" y="276860"/>
                  </a:lnTo>
                  <a:lnTo>
                    <a:pt x="392811" y="262890"/>
                  </a:lnTo>
                  <a:lnTo>
                    <a:pt x="393039" y="254000"/>
                  </a:lnTo>
                  <a:lnTo>
                    <a:pt x="397281" y="246380"/>
                  </a:lnTo>
                  <a:lnTo>
                    <a:pt x="406565" y="237490"/>
                  </a:lnTo>
                  <a:lnTo>
                    <a:pt x="406565" y="215633"/>
                  </a:lnTo>
                  <a:lnTo>
                    <a:pt x="400659" y="222250"/>
                  </a:lnTo>
                  <a:lnTo>
                    <a:pt x="387756" y="238760"/>
                  </a:lnTo>
                  <a:lnTo>
                    <a:pt x="384670" y="242252"/>
                  </a:lnTo>
                  <a:lnTo>
                    <a:pt x="384670" y="274320"/>
                  </a:lnTo>
                  <a:lnTo>
                    <a:pt x="383717" y="284480"/>
                  </a:lnTo>
                  <a:lnTo>
                    <a:pt x="379526" y="293370"/>
                  </a:lnTo>
                  <a:lnTo>
                    <a:pt x="370928" y="302260"/>
                  </a:lnTo>
                  <a:lnTo>
                    <a:pt x="369951" y="290830"/>
                  </a:lnTo>
                  <a:lnTo>
                    <a:pt x="384670" y="274320"/>
                  </a:lnTo>
                  <a:lnTo>
                    <a:pt x="384670" y="242252"/>
                  </a:lnTo>
                  <a:lnTo>
                    <a:pt x="381000" y="246380"/>
                  </a:lnTo>
                  <a:lnTo>
                    <a:pt x="360578" y="268185"/>
                  </a:lnTo>
                  <a:lnTo>
                    <a:pt x="360578" y="300990"/>
                  </a:lnTo>
                  <a:lnTo>
                    <a:pt x="358254" y="313690"/>
                  </a:lnTo>
                  <a:lnTo>
                    <a:pt x="351701" y="325120"/>
                  </a:lnTo>
                  <a:lnTo>
                    <a:pt x="339496" y="335280"/>
                  </a:lnTo>
                  <a:lnTo>
                    <a:pt x="338924" y="318770"/>
                  </a:lnTo>
                  <a:lnTo>
                    <a:pt x="338836" y="316230"/>
                  </a:lnTo>
                  <a:lnTo>
                    <a:pt x="341185" y="303530"/>
                  </a:lnTo>
                  <a:lnTo>
                    <a:pt x="347865" y="295910"/>
                  </a:lnTo>
                  <a:lnTo>
                    <a:pt x="360133" y="287020"/>
                  </a:lnTo>
                  <a:lnTo>
                    <a:pt x="360578" y="300990"/>
                  </a:lnTo>
                  <a:lnTo>
                    <a:pt x="360578" y="268185"/>
                  </a:lnTo>
                  <a:lnTo>
                    <a:pt x="359587" y="269240"/>
                  </a:lnTo>
                  <a:lnTo>
                    <a:pt x="329018" y="300799"/>
                  </a:lnTo>
                  <a:lnTo>
                    <a:pt x="329018" y="339090"/>
                  </a:lnTo>
                  <a:lnTo>
                    <a:pt x="327228" y="349250"/>
                  </a:lnTo>
                  <a:lnTo>
                    <a:pt x="320611" y="356870"/>
                  </a:lnTo>
                  <a:lnTo>
                    <a:pt x="317411" y="345440"/>
                  </a:lnTo>
                  <a:lnTo>
                    <a:pt x="317461" y="340360"/>
                  </a:lnTo>
                  <a:lnTo>
                    <a:pt x="317525" y="335280"/>
                  </a:lnTo>
                  <a:lnTo>
                    <a:pt x="321183" y="326390"/>
                  </a:lnTo>
                  <a:lnTo>
                    <a:pt x="328599" y="318770"/>
                  </a:lnTo>
                  <a:lnTo>
                    <a:pt x="328701" y="331470"/>
                  </a:lnTo>
                  <a:lnTo>
                    <a:pt x="329018" y="339090"/>
                  </a:lnTo>
                  <a:lnTo>
                    <a:pt x="329018" y="300799"/>
                  </a:lnTo>
                  <a:lnTo>
                    <a:pt x="316522" y="313690"/>
                  </a:lnTo>
                  <a:lnTo>
                    <a:pt x="308813" y="321906"/>
                  </a:lnTo>
                  <a:lnTo>
                    <a:pt x="308813" y="340360"/>
                  </a:lnTo>
                  <a:lnTo>
                    <a:pt x="308343" y="350520"/>
                  </a:lnTo>
                  <a:lnTo>
                    <a:pt x="308813" y="360680"/>
                  </a:lnTo>
                  <a:lnTo>
                    <a:pt x="307022" y="370840"/>
                  </a:lnTo>
                  <a:lnTo>
                    <a:pt x="299796" y="378460"/>
                  </a:lnTo>
                  <a:lnTo>
                    <a:pt x="299415" y="369570"/>
                  </a:lnTo>
                  <a:lnTo>
                    <a:pt x="297827" y="360680"/>
                  </a:lnTo>
                  <a:lnTo>
                    <a:pt x="297599" y="359410"/>
                  </a:lnTo>
                  <a:lnTo>
                    <a:pt x="299135" y="349250"/>
                  </a:lnTo>
                  <a:lnTo>
                    <a:pt x="308813" y="340360"/>
                  </a:lnTo>
                  <a:lnTo>
                    <a:pt x="308813" y="321906"/>
                  </a:lnTo>
                  <a:lnTo>
                    <a:pt x="295046" y="336550"/>
                  </a:lnTo>
                  <a:lnTo>
                    <a:pt x="288886" y="342900"/>
                  </a:lnTo>
                  <a:lnTo>
                    <a:pt x="288328" y="343623"/>
                  </a:lnTo>
                  <a:lnTo>
                    <a:pt x="288328" y="360680"/>
                  </a:lnTo>
                  <a:lnTo>
                    <a:pt x="288328" y="384810"/>
                  </a:lnTo>
                  <a:lnTo>
                    <a:pt x="276123" y="375920"/>
                  </a:lnTo>
                  <a:lnTo>
                    <a:pt x="285280" y="364490"/>
                  </a:lnTo>
                  <a:lnTo>
                    <a:pt x="288328" y="360680"/>
                  </a:lnTo>
                  <a:lnTo>
                    <a:pt x="288328" y="343623"/>
                  </a:lnTo>
                  <a:lnTo>
                    <a:pt x="282930" y="350520"/>
                  </a:lnTo>
                  <a:lnTo>
                    <a:pt x="277063" y="356870"/>
                  </a:lnTo>
                  <a:lnTo>
                    <a:pt x="271183" y="364490"/>
                  </a:lnTo>
                  <a:lnTo>
                    <a:pt x="239890" y="328930"/>
                  </a:lnTo>
                  <a:lnTo>
                    <a:pt x="209372" y="293370"/>
                  </a:lnTo>
                  <a:lnTo>
                    <a:pt x="176809" y="259080"/>
                  </a:lnTo>
                  <a:lnTo>
                    <a:pt x="139357" y="228600"/>
                  </a:lnTo>
                  <a:lnTo>
                    <a:pt x="160807" y="229870"/>
                  </a:lnTo>
                  <a:lnTo>
                    <a:pt x="180340" y="234950"/>
                  </a:lnTo>
                  <a:lnTo>
                    <a:pt x="198742" y="242570"/>
                  </a:lnTo>
                  <a:lnTo>
                    <a:pt x="216776" y="251460"/>
                  </a:lnTo>
                  <a:lnTo>
                    <a:pt x="255600" y="266700"/>
                  </a:lnTo>
                  <a:lnTo>
                    <a:pt x="271043" y="271780"/>
                  </a:lnTo>
                  <a:lnTo>
                    <a:pt x="275043" y="270510"/>
                  </a:lnTo>
                  <a:lnTo>
                    <a:pt x="277279" y="267970"/>
                  </a:lnTo>
                  <a:lnTo>
                    <a:pt x="289356" y="259080"/>
                  </a:lnTo>
                  <a:lnTo>
                    <a:pt x="325526" y="232410"/>
                  </a:lnTo>
                  <a:lnTo>
                    <a:pt x="349656" y="213360"/>
                  </a:lnTo>
                  <a:lnTo>
                    <a:pt x="419671" y="162560"/>
                  </a:lnTo>
                  <a:lnTo>
                    <a:pt x="442798" y="147320"/>
                  </a:lnTo>
                  <a:lnTo>
                    <a:pt x="466178" y="130810"/>
                  </a:lnTo>
                  <a:lnTo>
                    <a:pt x="493052" y="114300"/>
                  </a:lnTo>
                  <a:lnTo>
                    <a:pt x="578827" y="60960"/>
                  </a:lnTo>
                  <a:lnTo>
                    <a:pt x="588797" y="58420"/>
                  </a:lnTo>
                  <a:lnTo>
                    <a:pt x="588797" y="44742"/>
                  </a:lnTo>
                  <a:lnTo>
                    <a:pt x="537286" y="72390"/>
                  </a:lnTo>
                  <a:lnTo>
                    <a:pt x="484619" y="102870"/>
                  </a:lnTo>
                  <a:lnTo>
                    <a:pt x="473125" y="85090"/>
                  </a:lnTo>
                  <a:lnTo>
                    <a:pt x="457860" y="71120"/>
                  </a:lnTo>
                  <a:lnTo>
                    <a:pt x="440931" y="58420"/>
                  </a:lnTo>
                  <a:lnTo>
                    <a:pt x="416090" y="39370"/>
                  </a:lnTo>
                  <a:lnTo>
                    <a:pt x="364223" y="16510"/>
                  </a:lnTo>
                  <a:lnTo>
                    <a:pt x="354507" y="13970"/>
                  </a:lnTo>
                  <a:lnTo>
                    <a:pt x="339940" y="10160"/>
                  </a:lnTo>
                  <a:lnTo>
                    <a:pt x="315226" y="5080"/>
                  </a:lnTo>
                  <a:lnTo>
                    <a:pt x="281495" y="1270"/>
                  </a:lnTo>
                  <a:lnTo>
                    <a:pt x="272808" y="1270"/>
                  </a:lnTo>
                  <a:lnTo>
                    <a:pt x="264223" y="0"/>
                  </a:lnTo>
                  <a:lnTo>
                    <a:pt x="207606" y="11430"/>
                  </a:lnTo>
                  <a:lnTo>
                    <a:pt x="159677" y="24130"/>
                  </a:lnTo>
                  <a:lnTo>
                    <a:pt x="135026" y="38100"/>
                  </a:lnTo>
                  <a:lnTo>
                    <a:pt x="101688" y="66040"/>
                  </a:lnTo>
                  <a:lnTo>
                    <a:pt x="69799" y="95250"/>
                  </a:lnTo>
                  <a:lnTo>
                    <a:pt x="34658" y="137160"/>
                  </a:lnTo>
                  <a:lnTo>
                    <a:pt x="12077" y="187960"/>
                  </a:lnTo>
                  <a:lnTo>
                    <a:pt x="2032" y="241300"/>
                  </a:lnTo>
                  <a:lnTo>
                    <a:pt x="0" y="280670"/>
                  </a:lnTo>
                  <a:lnTo>
                    <a:pt x="114" y="295910"/>
                  </a:lnTo>
                  <a:lnTo>
                    <a:pt x="3898" y="334010"/>
                  </a:lnTo>
                  <a:lnTo>
                    <a:pt x="24307" y="384810"/>
                  </a:lnTo>
                  <a:lnTo>
                    <a:pt x="33972" y="402590"/>
                  </a:lnTo>
                  <a:lnTo>
                    <a:pt x="44196" y="421640"/>
                  </a:lnTo>
                  <a:lnTo>
                    <a:pt x="75526" y="464820"/>
                  </a:lnTo>
                  <a:lnTo>
                    <a:pt x="137629" y="506730"/>
                  </a:lnTo>
                  <a:lnTo>
                    <a:pt x="189001" y="532130"/>
                  </a:lnTo>
                  <a:lnTo>
                    <a:pt x="251104" y="547370"/>
                  </a:lnTo>
                  <a:lnTo>
                    <a:pt x="272351" y="547370"/>
                  </a:lnTo>
                  <a:lnTo>
                    <a:pt x="337654" y="539750"/>
                  </a:lnTo>
                  <a:lnTo>
                    <a:pt x="399249" y="518160"/>
                  </a:lnTo>
                  <a:lnTo>
                    <a:pt x="449211" y="483870"/>
                  </a:lnTo>
                  <a:lnTo>
                    <a:pt x="486448" y="435610"/>
                  </a:lnTo>
                  <a:lnTo>
                    <a:pt x="489915" y="430530"/>
                  </a:lnTo>
                  <a:lnTo>
                    <a:pt x="494423" y="424180"/>
                  </a:lnTo>
                  <a:lnTo>
                    <a:pt x="498284" y="417830"/>
                  </a:lnTo>
                  <a:lnTo>
                    <a:pt x="503148" y="411480"/>
                  </a:lnTo>
                  <a:lnTo>
                    <a:pt x="508101" y="403860"/>
                  </a:lnTo>
                  <a:lnTo>
                    <a:pt x="512648" y="397510"/>
                  </a:lnTo>
                  <a:lnTo>
                    <a:pt x="516293" y="389890"/>
                  </a:lnTo>
                  <a:lnTo>
                    <a:pt x="521398" y="374650"/>
                  </a:lnTo>
                  <a:lnTo>
                    <a:pt x="525945" y="360680"/>
                  </a:lnTo>
                  <a:lnTo>
                    <a:pt x="530288" y="345440"/>
                  </a:lnTo>
                  <a:lnTo>
                    <a:pt x="534784" y="331470"/>
                  </a:lnTo>
                  <a:lnTo>
                    <a:pt x="540346" y="311150"/>
                  </a:lnTo>
                  <a:lnTo>
                    <a:pt x="544233" y="290830"/>
                  </a:lnTo>
                  <a:lnTo>
                    <a:pt x="546125" y="271780"/>
                  </a:lnTo>
                  <a:lnTo>
                    <a:pt x="546176" y="250190"/>
                  </a:lnTo>
                  <a:lnTo>
                    <a:pt x="545325" y="243840"/>
                  </a:lnTo>
                  <a:lnTo>
                    <a:pt x="543953" y="236220"/>
                  </a:lnTo>
                  <a:lnTo>
                    <a:pt x="542620" y="229870"/>
                  </a:lnTo>
                  <a:lnTo>
                    <a:pt x="541883" y="222250"/>
                  </a:lnTo>
                  <a:lnTo>
                    <a:pt x="540880" y="208280"/>
                  </a:lnTo>
                  <a:lnTo>
                    <a:pt x="538429" y="194310"/>
                  </a:lnTo>
                  <a:lnTo>
                    <a:pt x="534327" y="181914"/>
                  </a:lnTo>
                  <a:lnTo>
                    <a:pt x="534327" y="259080"/>
                  </a:lnTo>
                  <a:lnTo>
                    <a:pt x="531609" y="285750"/>
                  </a:lnTo>
                  <a:lnTo>
                    <a:pt x="525284" y="313690"/>
                  </a:lnTo>
                  <a:lnTo>
                    <a:pt x="516940" y="340360"/>
                  </a:lnTo>
                  <a:lnTo>
                    <a:pt x="514845" y="346710"/>
                  </a:lnTo>
                  <a:lnTo>
                    <a:pt x="516369" y="354330"/>
                  </a:lnTo>
                  <a:lnTo>
                    <a:pt x="513727" y="359410"/>
                  </a:lnTo>
                  <a:lnTo>
                    <a:pt x="508444" y="370840"/>
                  </a:lnTo>
                  <a:lnTo>
                    <a:pt x="502818" y="382270"/>
                  </a:lnTo>
                  <a:lnTo>
                    <a:pt x="496989" y="393700"/>
                  </a:lnTo>
                  <a:lnTo>
                    <a:pt x="491045" y="405130"/>
                  </a:lnTo>
                  <a:lnTo>
                    <a:pt x="485965" y="414020"/>
                  </a:lnTo>
                  <a:lnTo>
                    <a:pt x="480834" y="424180"/>
                  </a:lnTo>
                  <a:lnTo>
                    <a:pt x="456082" y="458470"/>
                  </a:lnTo>
                  <a:lnTo>
                    <a:pt x="426110" y="486410"/>
                  </a:lnTo>
                  <a:lnTo>
                    <a:pt x="386334" y="505460"/>
                  </a:lnTo>
                  <a:lnTo>
                    <a:pt x="365023" y="515620"/>
                  </a:lnTo>
                  <a:lnTo>
                    <a:pt x="321716" y="530860"/>
                  </a:lnTo>
                  <a:lnTo>
                    <a:pt x="309397" y="533400"/>
                  </a:lnTo>
                  <a:lnTo>
                    <a:pt x="296468" y="533400"/>
                  </a:lnTo>
                  <a:lnTo>
                    <a:pt x="283260" y="532130"/>
                  </a:lnTo>
                  <a:lnTo>
                    <a:pt x="270154" y="532130"/>
                  </a:lnTo>
                  <a:lnTo>
                    <a:pt x="261874" y="530860"/>
                  </a:lnTo>
                  <a:lnTo>
                    <a:pt x="253606" y="530860"/>
                  </a:lnTo>
                  <a:lnTo>
                    <a:pt x="245338" y="529590"/>
                  </a:lnTo>
                  <a:lnTo>
                    <a:pt x="237083" y="529590"/>
                  </a:lnTo>
                  <a:lnTo>
                    <a:pt x="210820" y="527050"/>
                  </a:lnTo>
                  <a:lnTo>
                    <a:pt x="158445" y="505460"/>
                  </a:lnTo>
                  <a:lnTo>
                    <a:pt x="108889" y="472440"/>
                  </a:lnTo>
                  <a:lnTo>
                    <a:pt x="73367" y="443230"/>
                  </a:lnTo>
                  <a:lnTo>
                    <a:pt x="48018" y="401320"/>
                  </a:lnTo>
                  <a:lnTo>
                    <a:pt x="38773" y="383540"/>
                  </a:lnTo>
                  <a:lnTo>
                    <a:pt x="21412" y="347980"/>
                  </a:lnTo>
                  <a:lnTo>
                    <a:pt x="12395" y="304800"/>
                  </a:lnTo>
                  <a:lnTo>
                    <a:pt x="11315" y="280670"/>
                  </a:lnTo>
                  <a:lnTo>
                    <a:pt x="12344" y="255270"/>
                  </a:lnTo>
                  <a:lnTo>
                    <a:pt x="24777" y="191770"/>
                  </a:lnTo>
                  <a:lnTo>
                    <a:pt x="40601" y="156210"/>
                  </a:lnTo>
                  <a:lnTo>
                    <a:pt x="62064" y="123190"/>
                  </a:lnTo>
                  <a:lnTo>
                    <a:pt x="88544" y="93980"/>
                  </a:lnTo>
                  <a:lnTo>
                    <a:pt x="118960" y="64770"/>
                  </a:lnTo>
                  <a:lnTo>
                    <a:pt x="155067" y="43180"/>
                  </a:lnTo>
                  <a:lnTo>
                    <a:pt x="178498" y="34290"/>
                  </a:lnTo>
                  <a:lnTo>
                    <a:pt x="201891" y="24130"/>
                  </a:lnTo>
                  <a:lnTo>
                    <a:pt x="225831" y="17780"/>
                  </a:lnTo>
                  <a:lnTo>
                    <a:pt x="250863" y="13970"/>
                  </a:lnTo>
                  <a:lnTo>
                    <a:pt x="284505" y="13970"/>
                  </a:lnTo>
                  <a:lnTo>
                    <a:pt x="338531" y="26670"/>
                  </a:lnTo>
                  <a:lnTo>
                    <a:pt x="380517" y="46990"/>
                  </a:lnTo>
                  <a:lnTo>
                    <a:pt x="406666" y="59690"/>
                  </a:lnTo>
                  <a:lnTo>
                    <a:pt x="410921" y="64770"/>
                  </a:lnTo>
                  <a:lnTo>
                    <a:pt x="432536" y="74930"/>
                  </a:lnTo>
                  <a:lnTo>
                    <a:pt x="447205" y="86360"/>
                  </a:lnTo>
                  <a:lnTo>
                    <a:pt x="460895" y="97790"/>
                  </a:lnTo>
                  <a:lnTo>
                    <a:pt x="474218" y="110490"/>
                  </a:lnTo>
                  <a:lnTo>
                    <a:pt x="267220" y="259080"/>
                  </a:lnTo>
                  <a:lnTo>
                    <a:pt x="250367" y="252730"/>
                  </a:lnTo>
                  <a:lnTo>
                    <a:pt x="232638" y="245110"/>
                  </a:lnTo>
                  <a:lnTo>
                    <a:pt x="214261" y="237490"/>
                  </a:lnTo>
                  <a:lnTo>
                    <a:pt x="195465" y="231140"/>
                  </a:lnTo>
                  <a:lnTo>
                    <a:pt x="185686" y="228600"/>
                  </a:lnTo>
                  <a:lnTo>
                    <a:pt x="155460" y="220980"/>
                  </a:lnTo>
                  <a:lnTo>
                    <a:pt x="148513" y="220980"/>
                  </a:lnTo>
                  <a:lnTo>
                    <a:pt x="142125" y="222250"/>
                  </a:lnTo>
                  <a:lnTo>
                    <a:pt x="136525" y="226060"/>
                  </a:lnTo>
                  <a:lnTo>
                    <a:pt x="131965" y="232410"/>
                  </a:lnTo>
                  <a:lnTo>
                    <a:pt x="137731" y="237490"/>
                  </a:lnTo>
                  <a:lnTo>
                    <a:pt x="144322" y="243840"/>
                  </a:lnTo>
                  <a:lnTo>
                    <a:pt x="196850" y="298450"/>
                  </a:lnTo>
                  <a:lnTo>
                    <a:pt x="228282" y="332740"/>
                  </a:lnTo>
                  <a:lnTo>
                    <a:pt x="260210" y="369570"/>
                  </a:lnTo>
                  <a:lnTo>
                    <a:pt x="276377" y="387350"/>
                  </a:lnTo>
                  <a:lnTo>
                    <a:pt x="284276" y="394970"/>
                  </a:lnTo>
                  <a:lnTo>
                    <a:pt x="291020" y="397510"/>
                  </a:lnTo>
                  <a:lnTo>
                    <a:pt x="297815" y="394970"/>
                  </a:lnTo>
                  <a:lnTo>
                    <a:pt x="305892" y="388620"/>
                  </a:lnTo>
                  <a:lnTo>
                    <a:pt x="309448" y="384810"/>
                  </a:lnTo>
                  <a:lnTo>
                    <a:pt x="315366" y="378460"/>
                  </a:lnTo>
                  <a:lnTo>
                    <a:pt x="324827" y="368300"/>
                  </a:lnTo>
                  <a:lnTo>
                    <a:pt x="336067" y="356870"/>
                  </a:lnTo>
                  <a:lnTo>
                    <a:pt x="343547" y="349250"/>
                  </a:lnTo>
                  <a:lnTo>
                    <a:pt x="356387" y="335280"/>
                  </a:lnTo>
                  <a:lnTo>
                    <a:pt x="380949" y="308610"/>
                  </a:lnTo>
                  <a:lnTo>
                    <a:pt x="383857" y="306070"/>
                  </a:lnTo>
                  <a:lnTo>
                    <a:pt x="388200" y="304800"/>
                  </a:lnTo>
                  <a:lnTo>
                    <a:pt x="391706" y="302260"/>
                  </a:lnTo>
                  <a:lnTo>
                    <a:pt x="393458" y="300990"/>
                  </a:lnTo>
                  <a:lnTo>
                    <a:pt x="395820" y="299720"/>
                  </a:lnTo>
                  <a:lnTo>
                    <a:pt x="396417" y="298450"/>
                  </a:lnTo>
                  <a:lnTo>
                    <a:pt x="405536" y="283210"/>
                  </a:lnTo>
                  <a:lnTo>
                    <a:pt x="411645" y="276860"/>
                  </a:lnTo>
                  <a:lnTo>
                    <a:pt x="417753" y="270510"/>
                  </a:lnTo>
                  <a:lnTo>
                    <a:pt x="464616" y="226060"/>
                  </a:lnTo>
                  <a:lnTo>
                    <a:pt x="480174" y="209550"/>
                  </a:lnTo>
                  <a:lnTo>
                    <a:pt x="486232" y="203200"/>
                  </a:lnTo>
                  <a:lnTo>
                    <a:pt x="492277" y="196850"/>
                  </a:lnTo>
                  <a:lnTo>
                    <a:pt x="497382" y="191770"/>
                  </a:lnTo>
                  <a:lnTo>
                    <a:pt x="502780" y="186690"/>
                  </a:lnTo>
                  <a:lnTo>
                    <a:pt x="508355" y="182880"/>
                  </a:lnTo>
                  <a:lnTo>
                    <a:pt x="511162" y="180340"/>
                  </a:lnTo>
                  <a:lnTo>
                    <a:pt x="529501" y="217170"/>
                  </a:lnTo>
                  <a:lnTo>
                    <a:pt x="534327" y="259080"/>
                  </a:lnTo>
                  <a:lnTo>
                    <a:pt x="534327" y="181914"/>
                  </a:lnTo>
                  <a:lnTo>
                    <a:pt x="533806" y="180340"/>
                  </a:lnTo>
                  <a:lnTo>
                    <a:pt x="532447" y="177800"/>
                  </a:lnTo>
                  <a:lnTo>
                    <a:pt x="526288" y="166370"/>
                  </a:lnTo>
                  <a:lnTo>
                    <a:pt x="538810" y="156210"/>
                  </a:lnTo>
                  <a:lnTo>
                    <a:pt x="560705" y="138430"/>
                  </a:lnTo>
                  <a:lnTo>
                    <a:pt x="588860" y="115570"/>
                  </a:lnTo>
                  <a:lnTo>
                    <a:pt x="599808" y="106680"/>
                  </a:lnTo>
                  <a:lnTo>
                    <a:pt x="619988" y="86360"/>
                  </a:lnTo>
                  <a:lnTo>
                    <a:pt x="626808" y="81280"/>
                  </a:lnTo>
                  <a:lnTo>
                    <a:pt x="636143" y="80010"/>
                  </a:lnTo>
                  <a:lnTo>
                    <a:pt x="637667" y="80010"/>
                  </a:lnTo>
                  <a:lnTo>
                    <a:pt x="639762" y="76200"/>
                  </a:lnTo>
                  <a:lnTo>
                    <a:pt x="641705" y="73660"/>
                  </a:lnTo>
                  <a:lnTo>
                    <a:pt x="642670" y="72390"/>
                  </a:lnTo>
                  <a:lnTo>
                    <a:pt x="643178" y="68580"/>
                  </a:lnTo>
                  <a:lnTo>
                    <a:pt x="649808" y="62230"/>
                  </a:lnTo>
                  <a:lnTo>
                    <a:pt x="659320" y="57150"/>
                  </a:lnTo>
                  <a:close/>
                </a:path>
                <a:path extrusionOk="0" h="1593214" w="5092700">
                  <a:moveTo>
                    <a:pt x="5018202" y="1315567"/>
                  </a:moveTo>
                  <a:lnTo>
                    <a:pt x="5007521" y="1311071"/>
                  </a:lnTo>
                  <a:lnTo>
                    <a:pt x="5007559" y="1310576"/>
                  </a:lnTo>
                  <a:lnTo>
                    <a:pt x="5008207" y="1302410"/>
                  </a:lnTo>
                  <a:lnTo>
                    <a:pt x="5008829" y="1289354"/>
                  </a:lnTo>
                  <a:lnTo>
                    <a:pt x="5008702" y="1253985"/>
                  </a:lnTo>
                  <a:lnTo>
                    <a:pt x="5008499" y="1242250"/>
                  </a:lnTo>
                  <a:lnTo>
                    <a:pt x="5007648" y="1227378"/>
                  </a:lnTo>
                  <a:lnTo>
                    <a:pt x="5006860" y="1218704"/>
                  </a:lnTo>
                  <a:lnTo>
                    <a:pt x="5006772" y="1216253"/>
                  </a:lnTo>
                  <a:lnTo>
                    <a:pt x="5006606" y="1209522"/>
                  </a:lnTo>
                  <a:lnTo>
                    <a:pt x="5008003" y="1201013"/>
                  </a:lnTo>
                  <a:lnTo>
                    <a:pt x="5009235" y="1198511"/>
                  </a:lnTo>
                  <a:lnTo>
                    <a:pt x="5011090" y="1194790"/>
                  </a:lnTo>
                  <a:lnTo>
                    <a:pt x="5012055" y="1192834"/>
                  </a:lnTo>
                  <a:lnTo>
                    <a:pt x="5006822" y="1186078"/>
                  </a:lnTo>
                  <a:lnTo>
                    <a:pt x="5005629" y="1185367"/>
                  </a:lnTo>
                  <a:lnTo>
                    <a:pt x="5001399" y="1182827"/>
                  </a:lnTo>
                  <a:lnTo>
                    <a:pt x="4993068" y="1183525"/>
                  </a:lnTo>
                  <a:lnTo>
                    <a:pt x="4992433" y="1183589"/>
                  </a:lnTo>
                  <a:lnTo>
                    <a:pt x="4992433" y="1308798"/>
                  </a:lnTo>
                  <a:lnTo>
                    <a:pt x="4989131" y="1309509"/>
                  </a:lnTo>
                  <a:lnTo>
                    <a:pt x="4987061" y="1310132"/>
                  </a:lnTo>
                  <a:lnTo>
                    <a:pt x="4982756" y="1310576"/>
                  </a:lnTo>
                  <a:lnTo>
                    <a:pt x="4980495" y="1310398"/>
                  </a:lnTo>
                  <a:lnTo>
                    <a:pt x="4977574" y="1310398"/>
                  </a:lnTo>
                  <a:lnTo>
                    <a:pt x="4974450" y="1302410"/>
                  </a:lnTo>
                  <a:lnTo>
                    <a:pt x="4972634" y="1294358"/>
                  </a:lnTo>
                  <a:lnTo>
                    <a:pt x="4972532" y="1293253"/>
                  </a:lnTo>
                  <a:lnTo>
                    <a:pt x="4972113" y="1287043"/>
                  </a:lnTo>
                  <a:lnTo>
                    <a:pt x="4972202" y="1283436"/>
                  </a:lnTo>
                  <a:lnTo>
                    <a:pt x="4972659" y="1277315"/>
                  </a:lnTo>
                  <a:lnTo>
                    <a:pt x="4973332" y="1272527"/>
                  </a:lnTo>
                  <a:lnTo>
                    <a:pt x="4973675" y="1270736"/>
                  </a:lnTo>
                  <a:lnTo>
                    <a:pt x="4974298" y="1267548"/>
                  </a:lnTo>
                  <a:lnTo>
                    <a:pt x="4973929" y="1256284"/>
                  </a:lnTo>
                  <a:lnTo>
                    <a:pt x="4970538" y="1251673"/>
                  </a:lnTo>
                  <a:lnTo>
                    <a:pt x="4958080" y="1246378"/>
                  </a:lnTo>
                  <a:lnTo>
                    <a:pt x="4955019" y="1250137"/>
                  </a:lnTo>
                  <a:lnTo>
                    <a:pt x="4950752" y="1254188"/>
                  </a:lnTo>
                  <a:lnTo>
                    <a:pt x="4934102" y="1269809"/>
                  </a:lnTo>
                  <a:lnTo>
                    <a:pt x="4916678" y="1285900"/>
                  </a:lnTo>
                  <a:lnTo>
                    <a:pt x="4883950" y="1315897"/>
                  </a:lnTo>
                  <a:lnTo>
                    <a:pt x="4858639" y="1339164"/>
                  </a:lnTo>
                  <a:lnTo>
                    <a:pt x="4833264" y="1362379"/>
                  </a:lnTo>
                  <a:lnTo>
                    <a:pt x="4829302" y="1365237"/>
                  </a:lnTo>
                  <a:lnTo>
                    <a:pt x="4824501" y="1369110"/>
                  </a:lnTo>
                  <a:lnTo>
                    <a:pt x="4799736" y="1352804"/>
                  </a:lnTo>
                  <a:lnTo>
                    <a:pt x="4791545" y="1347495"/>
                  </a:lnTo>
                  <a:lnTo>
                    <a:pt x="4757305" y="1325994"/>
                  </a:lnTo>
                  <a:lnTo>
                    <a:pt x="4753648" y="1323670"/>
                  </a:lnTo>
                  <a:lnTo>
                    <a:pt x="4722012" y="1301597"/>
                  </a:lnTo>
                  <a:lnTo>
                    <a:pt x="4715357" y="1301635"/>
                  </a:lnTo>
                  <a:lnTo>
                    <a:pt x="4683887" y="1338643"/>
                  </a:lnTo>
                  <a:lnTo>
                    <a:pt x="4634255" y="1377657"/>
                  </a:lnTo>
                  <a:lnTo>
                    <a:pt x="4614557" y="1393952"/>
                  </a:lnTo>
                  <a:lnTo>
                    <a:pt x="4596130" y="1412532"/>
                  </a:lnTo>
                  <a:lnTo>
                    <a:pt x="4581322" y="1400695"/>
                  </a:lnTo>
                  <a:lnTo>
                    <a:pt x="4590821" y="1390180"/>
                  </a:lnTo>
                  <a:lnTo>
                    <a:pt x="4600689" y="1380731"/>
                  </a:lnTo>
                  <a:lnTo>
                    <a:pt x="4610836" y="1372069"/>
                  </a:lnTo>
                  <a:lnTo>
                    <a:pt x="4621200" y="1363878"/>
                  </a:lnTo>
                  <a:lnTo>
                    <a:pt x="4637379" y="1351597"/>
                  </a:lnTo>
                  <a:lnTo>
                    <a:pt x="4645418" y="1345399"/>
                  </a:lnTo>
                  <a:lnTo>
                    <a:pt x="4653343" y="1339049"/>
                  </a:lnTo>
                  <a:lnTo>
                    <a:pt x="4672723" y="1322920"/>
                  </a:lnTo>
                  <a:lnTo>
                    <a:pt x="4725936" y="1278191"/>
                  </a:lnTo>
                  <a:lnTo>
                    <a:pt x="4726559" y="1278191"/>
                  </a:lnTo>
                  <a:lnTo>
                    <a:pt x="4745291" y="1293253"/>
                  </a:lnTo>
                  <a:lnTo>
                    <a:pt x="4754677" y="1300340"/>
                  </a:lnTo>
                  <a:lnTo>
                    <a:pt x="4764519" y="1306868"/>
                  </a:lnTo>
                  <a:lnTo>
                    <a:pt x="4775098" y="1312570"/>
                  </a:lnTo>
                  <a:lnTo>
                    <a:pt x="4783086" y="1317282"/>
                  </a:lnTo>
                  <a:lnTo>
                    <a:pt x="4790605" y="1323035"/>
                  </a:lnTo>
                  <a:lnTo>
                    <a:pt x="4797971" y="1329143"/>
                  </a:lnTo>
                  <a:lnTo>
                    <a:pt x="4805540" y="1334935"/>
                  </a:lnTo>
                  <a:lnTo>
                    <a:pt x="4813401" y="1339164"/>
                  </a:lnTo>
                  <a:lnTo>
                    <a:pt x="4820272" y="1340015"/>
                  </a:lnTo>
                  <a:lnTo>
                    <a:pt x="4826978" y="1337741"/>
                  </a:lnTo>
                  <a:lnTo>
                    <a:pt x="4834356" y="1332547"/>
                  </a:lnTo>
                  <a:lnTo>
                    <a:pt x="4849850" y="1319949"/>
                  </a:lnTo>
                  <a:lnTo>
                    <a:pt x="4854841" y="1315885"/>
                  </a:lnTo>
                  <a:lnTo>
                    <a:pt x="4872710" y="1301597"/>
                  </a:lnTo>
                  <a:lnTo>
                    <a:pt x="4912792" y="1269758"/>
                  </a:lnTo>
                  <a:lnTo>
                    <a:pt x="4946650" y="1242491"/>
                  </a:lnTo>
                  <a:lnTo>
                    <a:pt x="4955997" y="1235062"/>
                  </a:lnTo>
                  <a:lnTo>
                    <a:pt x="4955997" y="1232954"/>
                  </a:lnTo>
                  <a:lnTo>
                    <a:pt x="4955997" y="1220050"/>
                  </a:lnTo>
                  <a:lnTo>
                    <a:pt x="4955997" y="1218704"/>
                  </a:lnTo>
                  <a:lnTo>
                    <a:pt x="4950803" y="1213205"/>
                  </a:lnTo>
                  <a:lnTo>
                    <a:pt x="4944249" y="1214526"/>
                  </a:lnTo>
                  <a:lnTo>
                    <a:pt x="4937506" y="1216456"/>
                  </a:lnTo>
                  <a:lnTo>
                    <a:pt x="4927968" y="1218844"/>
                  </a:lnTo>
                  <a:lnTo>
                    <a:pt x="4918418" y="1220050"/>
                  </a:lnTo>
                  <a:lnTo>
                    <a:pt x="4908829" y="1219415"/>
                  </a:lnTo>
                  <a:lnTo>
                    <a:pt x="4899203" y="1216253"/>
                  </a:lnTo>
                  <a:lnTo>
                    <a:pt x="4899203" y="1212773"/>
                  </a:lnTo>
                  <a:lnTo>
                    <a:pt x="4898923" y="1210576"/>
                  </a:lnTo>
                  <a:lnTo>
                    <a:pt x="4898834" y="1209522"/>
                  </a:lnTo>
                  <a:lnTo>
                    <a:pt x="4900752" y="1196784"/>
                  </a:lnTo>
                  <a:lnTo>
                    <a:pt x="4901031" y="1197698"/>
                  </a:lnTo>
                  <a:lnTo>
                    <a:pt x="4906048" y="1196784"/>
                  </a:lnTo>
                  <a:lnTo>
                    <a:pt x="4911293" y="1195832"/>
                  </a:lnTo>
                  <a:lnTo>
                    <a:pt x="4929670" y="1194790"/>
                  </a:lnTo>
                  <a:lnTo>
                    <a:pt x="4947907" y="1196606"/>
                  </a:lnTo>
                  <a:lnTo>
                    <a:pt x="4966271" y="1198714"/>
                  </a:lnTo>
                  <a:lnTo>
                    <a:pt x="4984991" y="1198511"/>
                  </a:lnTo>
                  <a:lnTo>
                    <a:pt x="4989550" y="1226223"/>
                  </a:lnTo>
                  <a:lnTo>
                    <a:pt x="4991163" y="1253794"/>
                  </a:lnTo>
                  <a:lnTo>
                    <a:pt x="4991493" y="1277315"/>
                  </a:lnTo>
                  <a:lnTo>
                    <a:pt x="4991620" y="1283436"/>
                  </a:lnTo>
                  <a:lnTo>
                    <a:pt x="4992433" y="1308798"/>
                  </a:lnTo>
                  <a:lnTo>
                    <a:pt x="4992433" y="1183589"/>
                  </a:lnTo>
                  <a:lnTo>
                    <a:pt x="4983238" y="1184452"/>
                  </a:lnTo>
                  <a:lnTo>
                    <a:pt x="4973371" y="1185240"/>
                  </a:lnTo>
                  <a:lnTo>
                    <a:pt x="4963579" y="1185367"/>
                  </a:lnTo>
                  <a:lnTo>
                    <a:pt x="4947170" y="1183551"/>
                  </a:lnTo>
                  <a:lnTo>
                    <a:pt x="4937391" y="1182471"/>
                  </a:lnTo>
                  <a:lnTo>
                    <a:pt x="4920818" y="1182573"/>
                  </a:lnTo>
                  <a:lnTo>
                    <a:pt x="4904295" y="1183360"/>
                  </a:lnTo>
                  <a:lnTo>
                    <a:pt x="4887785" y="1183551"/>
                  </a:lnTo>
                  <a:lnTo>
                    <a:pt x="4881677" y="1183373"/>
                  </a:lnTo>
                  <a:lnTo>
                    <a:pt x="4877460" y="1187754"/>
                  </a:lnTo>
                  <a:lnTo>
                    <a:pt x="4879162" y="1193101"/>
                  </a:lnTo>
                  <a:lnTo>
                    <a:pt x="4880889" y="1201877"/>
                  </a:lnTo>
                  <a:lnTo>
                    <a:pt x="4880737" y="1210576"/>
                  </a:lnTo>
                  <a:lnTo>
                    <a:pt x="4879111" y="1219415"/>
                  </a:lnTo>
                  <a:lnTo>
                    <a:pt x="4876520" y="1228445"/>
                  </a:lnTo>
                  <a:lnTo>
                    <a:pt x="4882553" y="1230337"/>
                  </a:lnTo>
                  <a:lnTo>
                    <a:pt x="4887976" y="1233220"/>
                  </a:lnTo>
                  <a:lnTo>
                    <a:pt x="4893526" y="1233525"/>
                  </a:lnTo>
                  <a:lnTo>
                    <a:pt x="4901577" y="1233716"/>
                  </a:lnTo>
                  <a:lnTo>
                    <a:pt x="4909655" y="1233563"/>
                  </a:lnTo>
                  <a:lnTo>
                    <a:pt x="4925834" y="1232954"/>
                  </a:lnTo>
                  <a:lnTo>
                    <a:pt x="4901793" y="1253985"/>
                  </a:lnTo>
                  <a:lnTo>
                    <a:pt x="4853114" y="1294358"/>
                  </a:lnTo>
                  <a:lnTo>
                    <a:pt x="4822025" y="1318552"/>
                  </a:lnTo>
                  <a:lnTo>
                    <a:pt x="4816348" y="1319949"/>
                  </a:lnTo>
                  <a:lnTo>
                    <a:pt x="4810582" y="1318336"/>
                  </a:lnTo>
                  <a:lnTo>
                    <a:pt x="4803711" y="1313738"/>
                  </a:lnTo>
                  <a:lnTo>
                    <a:pt x="4798669" y="1309763"/>
                  </a:lnTo>
                  <a:lnTo>
                    <a:pt x="4793577" y="1305826"/>
                  </a:lnTo>
                  <a:lnTo>
                    <a:pt x="4788319" y="1302181"/>
                  </a:lnTo>
                  <a:lnTo>
                    <a:pt x="4782807" y="1299083"/>
                  </a:lnTo>
                  <a:lnTo>
                    <a:pt x="4770653" y="1292136"/>
                  </a:lnTo>
                  <a:lnTo>
                    <a:pt x="4759503" y="1283919"/>
                  </a:lnTo>
                  <a:lnTo>
                    <a:pt x="4752810" y="1278191"/>
                  </a:lnTo>
                  <a:lnTo>
                    <a:pt x="4748987" y="1274927"/>
                  </a:lnTo>
                  <a:lnTo>
                    <a:pt x="4738738" y="1265631"/>
                  </a:lnTo>
                  <a:lnTo>
                    <a:pt x="4732439" y="1260881"/>
                  </a:lnTo>
                  <a:lnTo>
                    <a:pt x="4726533" y="1258760"/>
                  </a:lnTo>
                  <a:lnTo>
                    <a:pt x="4720628" y="1259535"/>
                  </a:lnTo>
                  <a:lnTo>
                    <a:pt x="4714329" y="1263421"/>
                  </a:lnTo>
                  <a:lnTo>
                    <a:pt x="4706721" y="1269809"/>
                  </a:lnTo>
                  <a:lnTo>
                    <a:pt x="4668215" y="1302410"/>
                  </a:lnTo>
                  <a:lnTo>
                    <a:pt x="4656163" y="1312570"/>
                  </a:lnTo>
                  <a:lnTo>
                    <a:pt x="4642142" y="1324305"/>
                  </a:lnTo>
                  <a:lnTo>
                    <a:pt x="4566005" y="1387779"/>
                  </a:lnTo>
                  <a:lnTo>
                    <a:pt x="4565840" y="1395691"/>
                  </a:lnTo>
                  <a:lnTo>
                    <a:pt x="4567910" y="1402397"/>
                  </a:lnTo>
                  <a:lnTo>
                    <a:pt x="4572139" y="1407985"/>
                  </a:lnTo>
                  <a:lnTo>
                    <a:pt x="4578489" y="1412570"/>
                  </a:lnTo>
                  <a:lnTo>
                    <a:pt x="4583201" y="1415199"/>
                  </a:lnTo>
                  <a:lnTo>
                    <a:pt x="4587252" y="1418996"/>
                  </a:lnTo>
                  <a:lnTo>
                    <a:pt x="4596155" y="1425194"/>
                  </a:lnTo>
                  <a:lnTo>
                    <a:pt x="4600562" y="1428470"/>
                  </a:lnTo>
                  <a:lnTo>
                    <a:pt x="4610595" y="1433741"/>
                  </a:lnTo>
                  <a:lnTo>
                    <a:pt x="4615739" y="1430807"/>
                  </a:lnTo>
                  <a:lnTo>
                    <a:pt x="4611522" y="1418640"/>
                  </a:lnTo>
                  <a:lnTo>
                    <a:pt x="4615789" y="1415313"/>
                  </a:lnTo>
                  <a:lnTo>
                    <a:pt x="4664837" y="1375257"/>
                  </a:lnTo>
                  <a:lnTo>
                    <a:pt x="4686147" y="1358506"/>
                  </a:lnTo>
                  <a:lnTo>
                    <a:pt x="4696726" y="1350022"/>
                  </a:lnTo>
                  <a:lnTo>
                    <a:pt x="4703483" y="1344396"/>
                  </a:lnTo>
                  <a:lnTo>
                    <a:pt x="4710265" y="1338529"/>
                  </a:lnTo>
                  <a:lnTo>
                    <a:pt x="4724565" y="1325994"/>
                  </a:lnTo>
                  <a:lnTo>
                    <a:pt x="4747590" y="1339875"/>
                  </a:lnTo>
                  <a:lnTo>
                    <a:pt x="4791316" y="1369568"/>
                  </a:lnTo>
                  <a:lnTo>
                    <a:pt x="4814709" y="1391920"/>
                  </a:lnTo>
                  <a:lnTo>
                    <a:pt x="4820082" y="1393139"/>
                  </a:lnTo>
                  <a:lnTo>
                    <a:pt x="4851489" y="1370698"/>
                  </a:lnTo>
                  <a:lnTo>
                    <a:pt x="4853216" y="1369110"/>
                  </a:lnTo>
                  <a:lnTo>
                    <a:pt x="4859452" y="1363421"/>
                  </a:lnTo>
                  <a:lnTo>
                    <a:pt x="4877422" y="1346454"/>
                  </a:lnTo>
                  <a:lnTo>
                    <a:pt x="4913185" y="1312329"/>
                  </a:lnTo>
                  <a:lnTo>
                    <a:pt x="4931168" y="1295349"/>
                  </a:lnTo>
                  <a:lnTo>
                    <a:pt x="4937938" y="1289304"/>
                  </a:lnTo>
                  <a:lnTo>
                    <a:pt x="4944973" y="1283436"/>
                  </a:lnTo>
                  <a:lnTo>
                    <a:pt x="4960493" y="1270736"/>
                  </a:lnTo>
                  <a:lnTo>
                    <a:pt x="4960366" y="1309509"/>
                  </a:lnTo>
                  <a:lnTo>
                    <a:pt x="4951209" y="1317129"/>
                  </a:lnTo>
                  <a:lnTo>
                    <a:pt x="4956251" y="1324127"/>
                  </a:lnTo>
                  <a:lnTo>
                    <a:pt x="4976520" y="1324305"/>
                  </a:lnTo>
                  <a:lnTo>
                    <a:pt x="5008461" y="1324254"/>
                  </a:lnTo>
                  <a:lnTo>
                    <a:pt x="5014188" y="1322920"/>
                  </a:lnTo>
                  <a:lnTo>
                    <a:pt x="5018202" y="1315567"/>
                  </a:lnTo>
                  <a:close/>
                </a:path>
                <a:path extrusionOk="0" h="1593214" w="5092700">
                  <a:moveTo>
                    <a:pt x="5092268" y="1514297"/>
                  </a:moveTo>
                  <a:lnTo>
                    <a:pt x="5085562" y="1510169"/>
                  </a:lnTo>
                  <a:lnTo>
                    <a:pt x="5079962" y="1503959"/>
                  </a:lnTo>
                  <a:lnTo>
                    <a:pt x="5077866" y="1502854"/>
                  </a:lnTo>
                  <a:lnTo>
                    <a:pt x="5070030" y="1497571"/>
                  </a:lnTo>
                  <a:lnTo>
                    <a:pt x="5063337" y="1494332"/>
                  </a:lnTo>
                  <a:lnTo>
                    <a:pt x="5048758" y="1480210"/>
                  </a:lnTo>
                  <a:lnTo>
                    <a:pt x="5015204" y="1445615"/>
                  </a:lnTo>
                  <a:lnTo>
                    <a:pt x="5012588" y="1445285"/>
                  </a:lnTo>
                  <a:lnTo>
                    <a:pt x="5004308" y="1453921"/>
                  </a:lnTo>
                  <a:lnTo>
                    <a:pt x="5002644" y="1457464"/>
                  </a:lnTo>
                  <a:lnTo>
                    <a:pt x="5001742" y="1458836"/>
                  </a:lnTo>
                  <a:lnTo>
                    <a:pt x="5049177" y="1506601"/>
                  </a:lnTo>
                  <a:lnTo>
                    <a:pt x="4653026" y="1506639"/>
                  </a:lnTo>
                  <a:lnTo>
                    <a:pt x="4648555" y="1507642"/>
                  </a:lnTo>
                  <a:lnTo>
                    <a:pt x="4644060" y="1507959"/>
                  </a:lnTo>
                  <a:lnTo>
                    <a:pt x="4627715" y="1509763"/>
                  </a:lnTo>
                  <a:lnTo>
                    <a:pt x="4619625" y="1510233"/>
                  </a:lnTo>
                  <a:lnTo>
                    <a:pt x="4611751" y="1509560"/>
                  </a:lnTo>
                  <a:lnTo>
                    <a:pt x="4595431" y="1507769"/>
                  </a:lnTo>
                  <a:lnTo>
                    <a:pt x="4579239" y="1507896"/>
                  </a:lnTo>
                  <a:lnTo>
                    <a:pt x="4533658" y="1510944"/>
                  </a:lnTo>
                  <a:lnTo>
                    <a:pt x="4530712" y="1390535"/>
                  </a:lnTo>
                  <a:lnTo>
                    <a:pt x="4529658" y="1367485"/>
                  </a:lnTo>
                  <a:lnTo>
                    <a:pt x="4528070" y="1346200"/>
                  </a:lnTo>
                  <a:lnTo>
                    <a:pt x="4524133" y="1303655"/>
                  </a:lnTo>
                  <a:lnTo>
                    <a:pt x="4522762" y="1282357"/>
                  </a:lnTo>
                  <a:lnTo>
                    <a:pt x="4521809" y="1254887"/>
                  </a:lnTo>
                  <a:lnTo>
                    <a:pt x="4521263" y="1227404"/>
                  </a:lnTo>
                  <a:lnTo>
                    <a:pt x="4520247" y="1130007"/>
                  </a:lnTo>
                  <a:lnTo>
                    <a:pt x="4523308" y="1123899"/>
                  </a:lnTo>
                  <a:lnTo>
                    <a:pt x="4552556" y="1150912"/>
                  </a:lnTo>
                  <a:lnTo>
                    <a:pt x="4565243" y="1163193"/>
                  </a:lnTo>
                  <a:lnTo>
                    <a:pt x="4567669" y="1166698"/>
                  </a:lnTo>
                  <a:lnTo>
                    <a:pt x="4579086" y="1162799"/>
                  </a:lnTo>
                  <a:lnTo>
                    <a:pt x="4583785" y="1159725"/>
                  </a:lnTo>
                  <a:lnTo>
                    <a:pt x="4582249" y="1151039"/>
                  </a:lnTo>
                  <a:lnTo>
                    <a:pt x="4565980" y="1139088"/>
                  </a:lnTo>
                  <a:lnTo>
                    <a:pt x="4550537" y="1126350"/>
                  </a:lnTo>
                  <a:lnTo>
                    <a:pt x="4536148" y="1112520"/>
                  </a:lnTo>
                  <a:lnTo>
                    <a:pt x="4523029" y="1097305"/>
                  </a:lnTo>
                  <a:lnTo>
                    <a:pt x="4515650" y="1090815"/>
                  </a:lnTo>
                  <a:lnTo>
                    <a:pt x="4507420" y="1088580"/>
                  </a:lnTo>
                  <a:lnTo>
                    <a:pt x="4499000" y="1090447"/>
                  </a:lnTo>
                  <a:lnTo>
                    <a:pt x="4491075" y="1096264"/>
                  </a:lnTo>
                  <a:lnTo>
                    <a:pt x="4483697" y="1103757"/>
                  </a:lnTo>
                  <a:lnTo>
                    <a:pt x="4468571" y="1118336"/>
                  </a:lnTo>
                  <a:lnTo>
                    <a:pt x="4453433" y="1132217"/>
                  </a:lnTo>
                  <a:lnTo>
                    <a:pt x="4430738" y="1151928"/>
                  </a:lnTo>
                  <a:lnTo>
                    <a:pt x="4431639" y="1154049"/>
                  </a:lnTo>
                  <a:lnTo>
                    <a:pt x="4431944" y="1155382"/>
                  </a:lnTo>
                  <a:lnTo>
                    <a:pt x="4437659" y="1162862"/>
                  </a:lnTo>
                  <a:lnTo>
                    <a:pt x="4441761" y="1165110"/>
                  </a:lnTo>
                  <a:lnTo>
                    <a:pt x="4446359" y="1163396"/>
                  </a:lnTo>
                  <a:lnTo>
                    <a:pt x="4452848" y="1157960"/>
                  </a:lnTo>
                  <a:lnTo>
                    <a:pt x="4464570" y="1147470"/>
                  </a:lnTo>
                  <a:lnTo>
                    <a:pt x="4500346" y="1116647"/>
                  </a:lnTo>
                  <a:lnTo>
                    <a:pt x="4503102" y="1117879"/>
                  </a:lnTo>
                  <a:lnTo>
                    <a:pt x="4502988" y="1185291"/>
                  </a:lnTo>
                  <a:lnTo>
                    <a:pt x="4503585" y="1212824"/>
                  </a:lnTo>
                  <a:lnTo>
                    <a:pt x="4502493" y="1251534"/>
                  </a:lnTo>
                  <a:lnTo>
                    <a:pt x="4503382" y="1281036"/>
                  </a:lnTo>
                  <a:lnTo>
                    <a:pt x="4505312" y="1310500"/>
                  </a:lnTo>
                  <a:lnTo>
                    <a:pt x="4509427" y="1365643"/>
                  </a:lnTo>
                  <a:lnTo>
                    <a:pt x="4510887" y="1391348"/>
                  </a:lnTo>
                  <a:lnTo>
                    <a:pt x="4511865" y="1417078"/>
                  </a:lnTo>
                  <a:lnTo>
                    <a:pt x="4512437" y="1463141"/>
                  </a:lnTo>
                  <a:lnTo>
                    <a:pt x="4514240" y="1533563"/>
                  </a:lnTo>
                  <a:lnTo>
                    <a:pt x="4518749" y="1536827"/>
                  </a:lnTo>
                  <a:lnTo>
                    <a:pt x="4529772" y="1534553"/>
                  </a:lnTo>
                  <a:lnTo>
                    <a:pt x="4531487" y="1533906"/>
                  </a:lnTo>
                  <a:lnTo>
                    <a:pt x="4552391" y="1528737"/>
                  </a:lnTo>
                  <a:lnTo>
                    <a:pt x="4571682" y="1526159"/>
                  </a:lnTo>
                  <a:lnTo>
                    <a:pt x="4591139" y="1525943"/>
                  </a:lnTo>
                  <a:lnTo>
                    <a:pt x="4610798" y="1528356"/>
                  </a:lnTo>
                  <a:lnTo>
                    <a:pt x="4623587" y="1530870"/>
                  </a:lnTo>
                  <a:lnTo>
                    <a:pt x="4629582" y="1529816"/>
                  </a:lnTo>
                  <a:lnTo>
                    <a:pt x="4643717" y="1527822"/>
                  </a:lnTo>
                  <a:lnTo>
                    <a:pt x="4657852" y="1526819"/>
                  </a:lnTo>
                  <a:lnTo>
                    <a:pt x="4672012" y="1526794"/>
                  </a:lnTo>
                  <a:lnTo>
                    <a:pt x="4689805" y="1528051"/>
                  </a:lnTo>
                  <a:lnTo>
                    <a:pt x="4693463" y="1527517"/>
                  </a:lnTo>
                  <a:lnTo>
                    <a:pt x="4739094" y="1526362"/>
                  </a:lnTo>
                  <a:lnTo>
                    <a:pt x="4781131" y="1525689"/>
                  </a:lnTo>
                  <a:lnTo>
                    <a:pt x="4795024" y="1525917"/>
                  </a:lnTo>
                  <a:lnTo>
                    <a:pt x="4836744" y="1527517"/>
                  </a:lnTo>
                  <a:lnTo>
                    <a:pt x="4888687" y="1527467"/>
                  </a:lnTo>
                  <a:lnTo>
                    <a:pt x="5031384" y="1528102"/>
                  </a:lnTo>
                  <a:lnTo>
                    <a:pt x="5040617" y="1528889"/>
                  </a:lnTo>
                  <a:lnTo>
                    <a:pt x="5041824" y="1532115"/>
                  </a:lnTo>
                  <a:lnTo>
                    <a:pt x="4998885" y="1580743"/>
                  </a:lnTo>
                  <a:lnTo>
                    <a:pt x="4999787" y="1582877"/>
                  </a:lnTo>
                  <a:lnTo>
                    <a:pt x="5000307" y="1585201"/>
                  </a:lnTo>
                  <a:lnTo>
                    <a:pt x="5001615" y="1586928"/>
                  </a:lnTo>
                  <a:lnTo>
                    <a:pt x="5006683" y="1591805"/>
                  </a:lnTo>
                  <a:lnTo>
                    <a:pt x="5011750" y="1593176"/>
                  </a:lnTo>
                  <a:lnTo>
                    <a:pt x="5016614" y="1591068"/>
                  </a:lnTo>
                  <a:lnTo>
                    <a:pt x="5021161" y="1585544"/>
                  </a:lnTo>
                  <a:lnTo>
                    <a:pt x="5023002" y="1582483"/>
                  </a:lnTo>
                  <a:lnTo>
                    <a:pt x="5025263" y="1579626"/>
                  </a:lnTo>
                  <a:lnTo>
                    <a:pt x="5048758" y="1552194"/>
                  </a:lnTo>
                  <a:lnTo>
                    <a:pt x="5066830" y="1532242"/>
                  </a:lnTo>
                  <a:lnTo>
                    <a:pt x="5080686" y="1528724"/>
                  </a:lnTo>
                  <a:lnTo>
                    <a:pt x="5087455" y="1527822"/>
                  </a:lnTo>
                  <a:lnTo>
                    <a:pt x="5092268" y="1514297"/>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 name="Google Shape;141;p3"/>
            <p:cNvPicPr preferRelativeResize="0"/>
            <p:nvPr/>
          </p:nvPicPr>
          <p:blipFill rotWithShape="1">
            <a:blip r:embed="rId14">
              <a:alphaModFix/>
            </a:blip>
            <a:srcRect b="0" l="0" r="0" t="0"/>
            <a:stretch/>
          </p:blipFill>
          <p:spPr>
            <a:xfrm>
              <a:off x="4924072" y="3670390"/>
              <a:ext cx="627208" cy="539836"/>
            </a:xfrm>
            <a:prstGeom prst="rect">
              <a:avLst/>
            </a:prstGeom>
            <a:noFill/>
            <a:ln>
              <a:noFill/>
            </a:ln>
          </p:spPr>
        </p:pic>
        <p:pic>
          <p:nvPicPr>
            <p:cNvPr id="142" name="Google Shape;142;p3"/>
            <p:cNvPicPr preferRelativeResize="0"/>
            <p:nvPr/>
          </p:nvPicPr>
          <p:blipFill rotWithShape="1">
            <a:blip r:embed="rId15">
              <a:alphaModFix/>
            </a:blip>
            <a:srcRect b="0" l="0" r="0" t="0"/>
            <a:stretch/>
          </p:blipFill>
          <p:spPr>
            <a:xfrm>
              <a:off x="4277996" y="4721098"/>
              <a:ext cx="103645" cy="163046"/>
            </a:xfrm>
            <a:prstGeom prst="rect">
              <a:avLst/>
            </a:prstGeom>
            <a:noFill/>
            <a:ln>
              <a:noFill/>
            </a:ln>
          </p:spPr>
        </p:pic>
        <p:pic>
          <p:nvPicPr>
            <p:cNvPr id="143" name="Google Shape;143;p3"/>
            <p:cNvPicPr preferRelativeResize="0"/>
            <p:nvPr/>
          </p:nvPicPr>
          <p:blipFill rotWithShape="1">
            <a:blip r:embed="rId16">
              <a:alphaModFix/>
            </a:blip>
            <a:srcRect b="0" l="0" r="0" t="0"/>
            <a:stretch/>
          </p:blipFill>
          <p:spPr>
            <a:xfrm>
              <a:off x="4050304" y="4632183"/>
              <a:ext cx="144487" cy="223829"/>
            </a:xfrm>
            <a:prstGeom prst="rect">
              <a:avLst/>
            </a:prstGeom>
            <a:noFill/>
            <a:ln>
              <a:noFill/>
            </a:ln>
          </p:spPr>
        </p:pic>
        <p:pic>
          <p:nvPicPr>
            <p:cNvPr id="144" name="Google Shape;144;p3"/>
            <p:cNvPicPr preferRelativeResize="0"/>
            <p:nvPr/>
          </p:nvPicPr>
          <p:blipFill rotWithShape="1">
            <a:blip r:embed="rId17">
              <a:alphaModFix/>
            </a:blip>
            <a:srcRect b="0" l="0" r="0" t="0"/>
            <a:stretch/>
          </p:blipFill>
          <p:spPr>
            <a:xfrm>
              <a:off x="3891002" y="4723770"/>
              <a:ext cx="102963" cy="175437"/>
            </a:xfrm>
            <a:prstGeom prst="rect">
              <a:avLst/>
            </a:prstGeom>
            <a:noFill/>
            <a:ln>
              <a:noFill/>
            </a:ln>
          </p:spPr>
        </p:pic>
        <p:sp>
          <p:nvSpPr>
            <p:cNvPr id="145" name="Google Shape;145;p3"/>
            <p:cNvSpPr/>
            <p:nvPr/>
          </p:nvSpPr>
          <p:spPr>
            <a:xfrm>
              <a:off x="1594129" y="2381618"/>
              <a:ext cx="4925060" cy="2946400"/>
            </a:xfrm>
            <a:custGeom>
              <a:rect b="b" l="l" r="r" t="t"/>
              <a:pathLst>
                <a:path extrusionOk="0" h="2946400" w="4925059">
                  <a:moveTo>
                    <a:pt x="556806" y="2809303"/>
                  </a:moveTo>
                  <a:lnTo>
                    <a:pt x="554088" y="2774810"/>
                  </a:lnTo>
                  <a:lnTo>
                    <a:pt x="541121" y="2740190"/>
                  </a:lnTo>
                  <a:lnTo>
                    <a:pt x="537883" y="2735249"/>
                  </a:lnTo>
                  <a:lnTo>
                    <a:pt x="537883" y="2789110"/>
                  </a:lnTo>
                  <a:lnTo>
                    <a:pt x="525094" y="2832443"/>
                  </a:lnTo>
                  <a:lnTo>
                    <a:pt x="497459" y="2866072"/>
                  </a:lnTo>
                  <a:lnTo>
                    <a:pt x="460413" y="2880931"/>
                  </a:lnTo>
                  <a:lnTo>
                    <a:pt x="418909" y="2879763"/>
                  </a:lnTo>
                  <a:lnTo>
                    <a:pt x="377913" y="2865310"/>
                  </a:lnTo>
                  <a:lnTo>
                    <a:pt x="342379" y="2840317"/>
                  </a:lnTo>
                  <a:lnTo>
                    <a:pt x="317271" y="2807512"/>
                  </a:lnTo>
                  <a:lnTo>
                    <a:pt x="288874" y="2748635"/>
                  </a:lnTo>
                  <a:lnTo>
                    <a:pt x="277977" y="2774226"/>
                  </a:lnTo>
                  <a:lnTo>
                    <a:pt x="265861" y="2825597"/>
                  </a:lnTo>
                  <a:lnTo>
                    <a:pt x="229908" y="2873019"/>
                  </a:lnTo>
                  <a:lnTo>
                    <a:pt x="193446" y="2891498"/>
                  </a:lnTo>
                  <a:lnTo>
                    <a:pt x="151117" y="2902153"/>
                  </a:lnTo>
                  <a:lnTo>
                    <a:pt x="109829" y="2900553"/>
                  </a:lnTo>
                  <a:lnTo>
                    <a:pt x="76542" y="2882265"/>
                  </a:lnTo>
                  <a:lnTo>
                    <a:pt x="58191" y="2842844"/>
                  </a:lnTo>
                  <a:lnTo>
                    <a:pt x="60553" y="2804249"/>
                  </a:lnTo>
                  <a:lnTo>
                    <a:pt x="74891" y="2765742"/>
                  </a:lnTo>
                  <a:lnTo>
                    <a:pt x="109461" y="2712605"/>
                  </a:lnTo>
                  <a:lnTo>
                    <a:pt x="154647" y="2678734"/>
                  </a:lnTo>
                  <a:lnTo>
                    <a:pt x="172567" y="2667482"/>
                  </a:lnTo>
                  <a:lnTo>
                    <a:pt x="178727" y="2659951"/>
                  </a:lnTo>
                  <a:lnTo>
                    <a:pt x="168465" y="2654516"/>
                  </a:lnTo>
                  <a:lnTo>
                    <a:pt x="122237" y="2636596"/>
                  </a:lnTo>
                  <a:lnTo>
                    <a:pt x="105994" y="2628785"/>
                  </a:lnTo>
                  <a:lnTo>
                    <a:pt x="52793" y="2571915"/>
                  </a:lnTo>
                  <a:lnTo>
                    <a:pt x="30111" y="2533523"/>
                  </a:lnTo>
                  <a:lnTo>
                    <a:pt x="15100" y="2494026"/>
                  </a:lnTo>
                  <a:lnTo>
                    <a:pt x="11544" y="2457602"/>
                  </a:lnTo>
                  <a:lnTo>
                    <a:pt x="23266" y="2428392"/>
                  </a:lnTo>
                  <a:lnTo>
                    <a:pt x="54038" y="2410574"/>
                  </a:lnTo>
                  <a:lnTo>
                    <a:pt x="110197" y="2404668"/>
                  </a:lnTo>
                  <a:lnTo>
                    <a:pt x="154698" y="2416314"/>
                  </a:lnTo>
                  <a:lnTo>
                    <a:pt x="190741" y="2440787"/>
                  </a:lnTo>
                  <a:lnTo>
                    <a:pt x="221500" y="2473325"/>
                  </a:lnTo>
                  <a:lnTo>
                    <a:pt x="250151" y="2509177"/>
                  </a:lnTo>
                  <a:lnTo>
                    <a:pt x="279869" y="2543581"/>
                  </a:lnTo>
                  <a:lnTo>
                    <a:pt x="305828" y="2506103"/>
                  </a:lnTo>
                  <a:lnTo>
                    <a:pt x="313105" y="2493708"/>
                  </a:lnTo>
                  <a:lnTo>
                    <a:pt x="330288" y="2464473"/>
                  </a:lnTo>
                  <a:lnTo>
                    <a:pt x="357263" y="2425001"/>
                  </a:lnTo>
                  <a:lnTo>
                    <a:pt x="390702" y="2393962"/>
                  </a:lnTo>
                  <a:lnTo>
                    <a:pt x="413842" y="2384780"/>
                  </a:lnTo>
                  <a:lnTo>
                    <a:pt x="440055" y="2383726"/>
                  </a:lnTo>
                  <a:lnTo>
                    <a:pt x="465480" y="2390914"/>
                  </a:lnTo>
                  <a:lnTo>
                    <a:pt x="486295" y="2406434"/>
                  </a:lnTo>
                  <a:lnTo>
                    <a:pt x="505396" y="2442870"/>
                  </a:lnTo>
                  <a:lnTo>
                    <a:pt x="505383" y="2481821"/>
                  </a:lnTo>
                  <a:lnTo>
                    <a:pt x="490816" y="2521140"/>
                  </a:lnTo>
                  <a:lnTo>
                    <a:pt x="466267" y="2558719"/>
                  </a:lnTo>
                  <a:lnTo>
                    <a:pt x="436283" y="2592451"/>
                  </a:lnTo>
                  <a:lnTo>
                    <a:pt x="405422" y="2620200"/>
                  </a:lnTo>
                  <a:lnTo>
                    <a:pt x="378231" y="2639872"/>
                  </a:lnTo>
                  <a:lnTo>
                    <a:pt x="413651" y="2657462"/>
                  </a:lnTo>
                  <a:lnTo>
                    <a:pt x="450697" y="2676385"/>
                  </a:lnTo>
                  <a:lnTo>
                    <a:pt x="485508" y="2697835"/>
                  </a:lnTo>
                  <a:lnTo>
                    <a:pt x="514223" y="2722981"/>
                  </a:lnTo>
                  <a:lnTo>
                    <a:pt x="537883" y="2789110"/>
                  </a:lnTo>
                  <a:lnTo>
                    <a:pt x="537883" y="2735249"/>
                  </a:lnTo>
                  <a:lnTo>
                    <a:pt x="519633" y="2707386"/>
                  </a:lnTo>
                  <a:lnTo>
                    <a:pt x="491324" y="2678328"/>
                  </a:lnTo>
                  <a:lnTo>
                    <a:pt x="457936" y="2654947"/>
                  </a:lnTo>
                  <a:lnTo>
                    <a:pt x="421182" y="2639187"/>
                  </a:lnTo>
                  <a:lnTo>
                    <a:pt x="445452" y="2605506"/>
                  </a:lnTo>
                  <a:lnTo>
                    <a:pt x="475907" y="2571254"/>
                  </a:lnTo>
                  <a:lnTo>
                    <a:pt x="504913" y="2534323"/>
                  </a:lnTo>
                  <a:lnTo>
                    <a:pt x="524776" y="2492552"/>
                  </a:lnTo>
                  <a:lnTo>
                    <a:pt x="527862" y="2443835"/>
                  </a:lnTo>
                  <a:lnTo>
                    <a:pt x="520560" y="2419947"/>
                  </a:lnTo>
                  <a:lnTo>
                    <a:pt x="506158" y="2395410"/>
                  </a:lnTo>
                  <a:lnTo>
                    <a:pt x="494982" y="2383726"/>
                  </a:lnTo>
                  <a:lnTo>
                    <a:pt x="485978" y="2374303"/>
                  </a:lnTo>
                  <a:lnTo>
                    <a:pt x="461352" y="2360701"/>
                  </a:lnTo>
                  <a:lnTo>
                    <a:pt x="419112" y="2356218"/>
                  </a:lnTo>
                  <a:lnTo>
                    <a:pt x="385178" y="2369464"/>
                  </a:lnTo>
                  <a:lnTo>
                    <a:pt x="357670" y="2395131"/>
                  </a:lnTo>
                  <a:lnTo>
                    <a:pt x="334733" y="2427922"/>
                  </a:lnTo>
                  <a:lnTo>
                    <a:pt x="314502" y="2462555"/>
                  </a:lnTo>
                  <a:lnTo>
                    <a:pt x="295109" y="2493708"/>
                  </a:lnTo>
                  <a:lnTo>
                    <a:pt x="294208" y="2472931"/>
                  </a:lnTo>
                  <a:lnTo>
                    <a:pt x="293331" y="2452827"/>
                  </a:lnTo>
                  <a:lnTo>
                    <a:pt x="289039" y="2406434"/>
                  </a:lnTo>
                  <a:lnTo>
                    <a:pt x="289344" y="2401227"/>
                  </a:lnTo>
                  <a:lnTo>
                    <a:pt x="291655" y="2364727"/>
                  </a:lnTo>
                  <a:lnTo>
                    <a:pt x="310692" y="2338882"/>
                  </a:lnTo>
                  <a:lnTo>
                    <a:pt x="325716" y="2355100"/>
                  </a:lnTo>
                  <a:lnTo>
                    <a:pt x="318998" y="2371814"/>
                  </a:lnTo>
                  <a:lnTo>
                    <a:pt x="306298" y="2387917"/>
                  </a:lnTo>
                  <a:lnTo>
                    <a:pt x="303415" y="2402268"/>
                  </a:lnTo>
                  <a:lnTo>
                    <a:pt x="332333" y="2395880"/>
                  </a:lnTo>
                  <a:lnTo>
                    <a:pt x="343027" y="2366797"/>
                  </a:lnTo>
                  <a:lnTo>
                    <a:pt x="337985" y="2338882"/>
                  </a:lnTo>
                  <a:lnTo>
                    <a:pt x="337032" y="2333637"/>
                  </a:lnTo>
                  <a:lnTo>
                    <a:pt x="315887" y="2314994"/>
                  </a:lnTo>
                  <a:lnTo>
                    <a:pt x="293979" y="2321877"/>
                  </a:lnTo>
                  <a:lnTo>
                    <a:pt x="283133" y="2346058"/>
                  </a:lnTo>
                  <a:lnTo>
                    <a:pt x="275412" y="2376259"/>
                  </a:lnTo>
                  <a:lnTo>
                    <a:pt x="262890" y="2401227"/>
                  </a:lnTo>
                  <a:lnTo>
                    <a:pt x="256870" y="2355291"/>
                  </a:lnTo>
                  <a:lnTo>
                    <a:pt x="241071" y="2319147"/>
                  </a:lnTo>
                  <a:lnTo>
                    <a:pt x="206883" y="2319820"/>
                  </a:lnTo>
                  <a:lnTo>
                    <a:pt x="186893" y="2341981"/>
                  </a:lnTo>
                  <a:lnTo>
                    <a:pt x="181914" y="2372957"/>
                  </a:lnTo>
                  <a:lnTo>
                    <a:pt x="192773" y="2400046"/>
                  </a:lnTo>
                  <a:lnTo>
                    <a:pt x="220281" y="2410574"/>
                  </a:lnTo>
                  <a:lnTo>
                    <a:pt x="214922" y="2389073"/>
                  </a:lnTo>
                  <a:lnTo>
                    <a:pt x="203835" y="2368600"/>
                  </a:lnTo>
                  <a:lnTo>
                    <a:pt x="200964" y="2350414"/>
                  </a:lnTo>
                  <a:lnTo>
                    <a:pt x="220281" y="2335758"/>
                  </a:lnTo>
                  <a:lnTo>
                    <a:pt x="239610" y="2358186"/>
                  </a:lnTo>
                  <a:lnTo>
                    <a:pt x="246430" y="2395131"/>
                  </a:lnTo>
                  <a:lnTo>
                    <a:pt x="246456" y="2440787"/>
                  </a:lnTo>
                  <a:lnTo>
                    <a:pt x="245224" y="2472931"/>
                  </a:lnTo>
                  <a:lnTo>
                    <a:pt x="224878" y="2448395"/>
                  </a:lnTo>
                  <a:lnTo>
                    <a:pt x="197307" y="2426716"/>
                  </a:lnTo>
                  <a:lnTo>
                    <a:pt x="164871" y="2409139"/>
                  </a:lnTo>
                  <a:lnTo>
                    <a:pt x="152158" y="2404668"/>
                  </a:lnTo>
                  <a:lnTo>
                    <a:pt x="129921" y="2396845"/>
                  </a:lnTo>
                  <a:lnTo>
                    <a:pt x="94830" y="2391054"/>
                  </a:lnTo>
                  <a:lnTo>
                    <a:pt x="61963" y="2392972"/>
                  </a:lnTo>
                  <a:lnTo>
                    <a:pt x="33680" y="2403830"/>
                  </a:lnTo>
                  <a:lnTo>
                    <a:pt x="12344" y="2424811"/>
                  </a:lnTo>
                  <a:lnTo>
                    <a:pt x="330" y="2457132"/>
                  </a:lnTo>
                  <a:lnTo>
                    <a:pt x="0" y="2502014"/>
                  </a:lnTo>
                  <a:lnTo>
                    <a:pt x="10883" y="2539161"/>
                  </a:lnTo>
                  <a:lnTo>
                    <a:pt x="32994" y="2576906"/>
                  </a:lnTo>
                  <a:lnTo>
                    <a:pt x="63588" y="2611780"/>
                  </a:lnTo>
                  <a:lnTo>
                    <a:pt x="99923" y="2640380"/>
                  </a:lnTo>
                  <a:lnTo>
                    <a:pt x="139242" y="2659265"/>
                  </a:lnTo>
                  <a:lnTo>
                    <a:pt x="108483" y="2682900"/>
                  </a:lnTo>
                  <a:lnTo>
                    <a:pt x="78041" y="2718587"/>
                  </a:lnTo>
                  <a:lnTo>
                    <a:pt x="53060" y="2761869"/>
                  </a:lnTo>
                  <a:lnTo>
                    <a:pt x="38684" y="2808300"/>
                  </a:lnTo>
                  <a:lnTo>
                    <a:pt x="40068" y="2853398"/>
                  </a:lnTo>
                  <a:lnTo>
                    <a:pt x="62344" y="2892729"/>
                  </a:lnTo>
                  <a:lnTo>
                    <a:pt x="96456" y="2915170"/>
                  </a:lnTo>
                  <a:lnTo>
                    <a:pt x="135255" y="2921698"/>
                  </a:lnTo>
                  <a:lnTo>
                    <a:pt x="175628" y="2914637"/>
                  </a:lnTo>
                  <a:lnTo>
                    <a:pt x="202184" y="2902153"/>
                  </a:lnTo>
                  <a:lnTo>
                    <a:pt x="214490" y="2896374"/>
                  </a:lnTo>
                  <a:lnTo>
                    <a:pt x="248716" y="2869247"/>
                  </a:lnTo>
                  <a:lnTo>
                    <a:pt x="275247" y="2835605"/>
                  </a:lnTo>
                  <a:lnTo>
                    <a:pt x="290944" y="2797822"/>
                  </a:lnTo>
                  <a:lnTo>
                    <a:pt x="318300" y="2838031"/>
                  </a:lnTo>
                  <a:lnTo>
                    <a:pt x="349415" y="2867355"/>
                  </a:lnTo>
                  <a:lnTo>
                    <a:pt x="386372" y="2886087"/>
                  </a:lnTo>
                  <a:lnTo>
                    <a:pt x="431304" y="2894457"/>
                  </a:lnTo>
                  <a:lnTo>
                    <a:pt x="486295" y="2892729"/>
                  </a:lnTo>
                  <a:lnTo>
                    <a:pt x="506374" y="2880931"/>
                  </a:lnTo>
                  <a:lnTo>
                    <a:pt x="524624" y="2870200"/>
                  </a:lnTo>
                  <a:lnTo>
                    <a:pt x="547560" y="2841739"/>
                  </a:lnTo>
                  <a:lnTo>
                    <a:pt x="556806" y="2809303"/>
                  </a:lnTo>
                  <a:close/>
                </a:path>
                <a:path extrusionOk="0" h="2946400" w="4925059">
                  <a:moveTo>
                    <a:pt x="2553106" y="2746565"/>
                  </a:moveTo>
                  <a:lnTo>
                    <a:pt x="2524544" y="2720530"/>
                  </a:lnTo>
                  <a:lnTo>
                    <a:pt x="2357602" y="2643911"/>
                  </a:lnTo>
                  <a:lnTo>
                    <a:pt x="2370632" y="2638514"/>
                  </a:lnTo>
                  <a:lnTo>
                    <a:pt x="2408974" y="2620657"/>
                  </a:lnTo>
                  <a:lnTo>
                    <a:pt x="2422575" y="2607843"/>
                  </a:lnTo>
                  <a:lnTo>
                    <a:pt x="2425865" y="2600972"/>
                  </a:lnTo>
                  <a:lnTo>
                    <a:pt x="2425789" y="2599055"/>
                  </a:lnTo>
                  <a:lnTo>
                    <a:pt x="2424811" y="2591079"/>
                  </a:lnTo>
                  <a:lnTo>
                    <a:pt x="2418410" y="2586012"/>
                  </a:lnTo>
                  <a:lnTo>
                    <a:pt x="2413304" y="2581821"/>
                  </a:lnTo>
                  <a:lnTo>
                    <a:pt x="2412746" y="2581364"/>
                  </a:lnTo>
                  <a:lnTo>
                    <a:pt x="2404922" y="2581821"/>
                  </a:lnTo>
                  <a:lnTo>
                    <a:pt x="2297138" y="2581135"/>
                  </a:lnTo>
                  <a:lnTo>
                    <a:pt x="2248090" y="2580297"/>
                  </a:lnTo>
                  <a:lnTo>
                    <a:pt x="2240597" y="2580170"/>
                  </a:lnTo>
                  <a:lnTo>
                    <a:pt x="2235606" y="2580297"/>
                  </a:lnTo>
                  <a:lnTo>
                    <a:pt x="2230132" y="2578874"/>
                  </a:lnTo>
                  <a:lnTo>
                    <a:pt x="2225954" y="2582354"/>
                  </a:lnTo>
                  <a:lnTo>
                    <a:pt x="2222766" y="2587294"/>
                  </a:lnTo>
                  <a:lnTo>
                    <a:pt x="2222970" y="2592946"/>
                  </a:lnTo>
                  <a:lnTo>
                    <a:pt x="2226030" y="2597683"/>
                  </a:lnTo>
                  <a:lnTo>
                    <a:pt x="2231415" y="2599906"/>
                  </a:lnTo>
                  <a:lnTo>
                    <a:pt x="2406142" y="2599144"/>
                  </a:lnTo>
                  <a:lnTo>
                    <a:pt x="2407475" y="2599144"/>
                  </a:lnTo>
                  <a:lnTo>
                    <a:pt x="2408085" y="2599232"/>
                  </a:lnTo>
                  <a:lnTo>
                    <a:pt x="2408059" y="2599664"/>
                  </a:lnTo>
                  <a:lnTo>
                    <a:pt x="2407945" y="2600287"/>
                  </a:lnTo>
                  <a:lnTo>
                    <a:pt x="2368931" y="2620899"/>
                  </a:lnTo>
                  <a:lnTo>
                    <a:pt x="2334082" y="2633611"/>
                  </a:lnTo>
                  <a:lnTo>
                    <a:pt x="2328024" y="2636545"/>
                  </a:lnTo>
                  <a:lnTo>
                    <a:pt x="2325205" y="2641676"/>
                  </a:lnTo>
                  <a:lnTo>
                    <a:pt x="2326043" y="2647302"/>
                  </a:lnTo>
                  <a:lnTo>
                    <a:pt x="2330970" y="2651671"/>
                  </a:lnTo>
                  <a:lnTo>
                    <a:pt x="2484424" y="2721305"/>
                  </a:lnTo>
                  <a:lnTo>
                    <a:pt x="2521712" y="2737904"/>
                  </a:lnTo>
                  <a:lnTo>
                    <a:pt x="2528671" y="2741269"/>
                  </a:lnTo>
                  <a:lnTo>
                    <a:pt x="2533307" y="2744051"/>
                  </a:lnTo>
                  <a:lnTo>
                    <a:pt x="2535834" y="2746425"/>
                  </a:lnTo>
                  <a:lnTo>
                    <a:pt x="2532850" y="2746565"/>
                  </a:lnTo>
                  <a:lnTo>
                    <a:pt x="2531160" y="2746032"/>
                  </a:lnTo>
                  <a:lnTo>
                    <a:pt x="2527389" y="2744838"/>
                  </a:lnTo>
                  <a:lnTo>
                    <a:pt x="2443149" y="2720530"/>
                  </a:lnTo>
                  <a:lnTo>
                    <a:pt x="2390711" y="2704858"/>
                  </a:lnTo>
                  <a:lnTo>
                    <a:pt x="2389251" y="2704325"/>
                  </a:lnTo>
                  <a:lnTo>
                    <a:pt x="2387752" y="2704185"/>
                  </a:lnTo>
                  <a:lnTo>
                    <a:pt x="2386215" y="2704427"/>
                  </a:lnTo>
                  <a:lnTo>
                    <a:pt x="2380183" y="2705277"/>
                  </a:lnTo>
                  <a:lnTo>
                    <a:pt x="2376627" y="2712885"/>
                  </a:lnTo>
                  <a:lnTo>
                    <a:pt x="2380246" y="2717876"/>
                  </a:lnTo>
                  <a:lnTo>
                    <a:pt x="2381631" y="2720670"/>
                  </a:lnTo>
                  <a:lnTo>
                    <a:pt x="2384209" y="2721305"/>
                  </a:lnTo>
                  <a:lnTo>
                    <a:pt x="2384933" y="2721470"/>
                  </a:lnTo>
                  <a:lnTo>
                    <a:pt x="2387435" y="2722969"/>
                  </a:lnTo>
                  <a:lnTo>
                    <a:pt x="2518422" y="2791104"/>
                  </a:lnTo>
                  <a:lnTo>
                    <a:pt x="2526487" y="2795371"/>
                  </a:lnTo>
                  <a:lnTo>
                    <a:pt x="2531707" y="2798902"/>
                  </a:lnTo>
                  <a:lnTo>
                    <a:pt x="2533967" y="2802293"/>
                  </a:lnTo>
                  <a:lnTo>
                    <a:pt x="2533954" y="2802534"/>
                  </a:lnTo>
                  <a:lnTo>
                    <a:pt x="2530411" y="2801861"/>
                  </a:lnTo>
                  <a:lnTo>
                    <a:pt x="2523401" y="2799067"/>
                  </a:lnTo>
                  <a:lnTo>
                    <a:pt x="2516581" y="2796756"/>
                  </a:lnTo>
                  <a:lnTo>
                    <a:pt x="2478138" y="2783319"/>
                  </a:lnTo>
                  <a:lnTo>
                    <a:pt x="2363216" y="2742349"/>
                  </a:lnTo>
                  <a:lnTo>
                    <a:pt x="2360803" y="2741384"/>
                  </a:lnTo>
                  <a:lnTo>
                    <a:pt x="2358275" y="2741726"/>
                  </a:lnTo>
                  <a:lnTo>
                    <a:pt x="2355913" y="2742628"/>
                  </a:lnTo>
                  <a:lnTo>
                    <a:pt x="2349347" y="2745397"/>
                  </a:lnTo>
                  <a:lnTo>
                    <a:pt x="2348496" y="2755252"/>
                  </a:lnTo>
                  <a:lnTo>
                    <a:pt x="2354440" y="2759125"/>
                  </a:lnTo>
                  <a:lnTo>
                    <a:pt x="2441308" y="2818676"/>
                  </a:lnTo>
                  <a:lnTo>
                    <a:pt x="2455189" y="2828315"/>
                  </a:lnTo>
                  <a:lnTo>
                    <a:pt x="2476957" y="2843504"/>
                  </a:lnTo>
                  <a:lnTo>
                    <a:pt x="2484831" y="2848914"/>
                  </a:lnTo>
                  <a:lnTo>
                    <a:pt x="2498293" y="2861957"/>
                  </a:lnTo>
                  <a:lnTo>
                    <a:pt x="2498140" y="2861957"/>
                  </a:lnTo>
                  <a:lnTo>
                    <a:pt x="2497810" y="2861932"/>
                  </a:lnTo>
                  <a:lnTo>
                    <a:pt x="2492235" y="2859900"/>
                  </a:lnTo>
                  <a:lnTo>
                    <a:pt x="2484069" y="2855620"/>
                  </a:lnTo>
                  <a:lnTo>
                    <a:pt x="2477503" y="2852001"/>
                  </a:lnTo>
                  <a:lnTo>
                    <a:pt x="2473833" y="2849981"/>
                  </a:lnTo>
                  <a:lnTo>
                    <a:pt x="2426271" y="2825978"/>
                  </a:lnTo>
                  <a:lnTo>
                    <a:pt x="2390724" y="2809290"/>
                  </a:lnTo>
                  <a:lnTo>
                    <a:pt x="2345232" y="2789047"/>
                  </a:lnTo>
                  <a:lnTo>
                    <a:pt x="2333942" y="2780677"/>
                  </a:lnTo>
                  <a:lnTo>
                    <a:pt x="2328926" y="2776867"/>
                  </a:lnTo>
                  <a:lnTo>
                    <a:pt x="2322423" y="2774327"/>
                  </a:lnTo>
                  <a:lnTo>
                    <a:pt x="2315997" y="2780042"/>
                  </a:lnTo>
                  <a:lnTo>
                    <a:pt x="2316492" y="2786329"/>
                  </a:lnTo>
                  <a:lnTo>
                    <a:pt x="2315743" y="2787497"/>
                  </a:lnTo>
                  <a:lnTo>
                    <a:pt x="2315197" y="2788793"/>
                  </a:lnTo>
                  <a:lnTo>
                    <a:pt x="2314930" y="2790152"/>
                  </a:lnTo>
                  <a:lnTo>
                    <a:pt x="2320264" y="2792958"/>
                  </a:lnTo>
                  <a:lnTo>
                    <a:pt x="2321649" y="2793949"/>
                  </a:lnTo>
                  <a:lnTo>
                    <a:pt x="2323261" y="2794698"/>
                  </a:lnTo>
                  <a:lnTo>
                    <a:pt x="2324760" y="2795511"/>
                  </a:lnTo>
                  <a:lnTo>
                    <a:pt x="2328926" y="2797937"/>
                  </a:lnTo>
                  <a:lnTo>
                    <a:pt x="2332761" y="2800883"/>
                  </a:lnTo>
                  <a:lnTo>
                    <a:pt x="2357526" y="2818676"/>
                  </a:lnTo>
                  <a:lnTo>
                    <a:pt x="2409469" y="2855684"/>
                  </a:lnTo>
                  <a:lnTo>
                    <a:pt x="2444242" y="2880931"/>
                  </a:lnTo>
                  <a:lnTo>
                    <a:pt x="2456548" y="2890113"/>
                  </a:lnTo>
                  <a:lnTo>
                    <a:pt x="2457272" y="2890634"/>
                  </a:lnTo>
                  <a:lnTo>
                    <a:pt x="2458669" y="2891739"/>
                  </a:lnTo>
                  <a:lnTo>
                    <a:pt x="2456205" y="2891205"/>
                  </a:lnTo>
                  <a:lnTo>
                    <a:pt x="2450884" y="2888462"/>
                  </a:lnTo>
                  <a:lnTo>
                    <a:pt x="2417140" y="2870136"/>
                  </a:lnTo>
                  <a:lnTo>
                    <a:pt x="2341168" y="2828264"/>
                  </a:lnTo>
                  <a:lnTo>
                    <a:pt x="2294572" y="2802293"/>
                  </a:lnTo>
                  <a:lnTo>
                    <a:pt x="2150059" y="2720530"/>
                  </a:lnTo>
                  <a:lnTo>
                    <a:pt x="2130602" y="2709392"/>
                  </a:lnTo>
                  <a:lnTo>
                    <a:pt x="2125675" y="2708084"/>
                  </a:lnTo>
                  <a:lnTo>
                    <a:pt x="2121408" y="2710218"/>
                  </a:lnTo>
                  <a:lnTo>
                    <a:pt x="2119160" y="2714409"/>
                  </a:lnTo>
                  <a:lnTo>
                    <a:pt x="2120290" y="2719273"/>
                  </a:lnTo>
                  <a:lnTo>
                    <a:pt x="2187664" y="2760205"/>
                  </a:lnTo>
                  <a:lnTo>
                    <a:pt x="2254415" y="2799092"/>
                  </a:lnTo>
                  <a:lnTo>
                    <a:pt x="2288552" y="2818676"/>
                  </a:lnTo>
                  <a:lnTo>
                    <a:pt x="2332278" y="2843504"/>
                  </a:lnTo>
                  <a:lnTo>
                    <a:pt x="2379776" y="2870187"/>
                  </a:lnTo>
                  <a:lnTo>
                    <a:pt x="2436736" y="2901861"/>
                  </a:lnTo>
                  <a:lnTo>
                    <a:pt x="2442121" y="2904680"/>
                  </a:lnTo>
                  <a:lnTo>
                    <a:pt x="2447239" y="2908312"/>
                  </a:lnTo>
                  <a:lnTo>
                    <a:pt x="2453246" y="2909659"/>
                  </a:lnTo>
                  <a:lnTo>
                    <a:pt x="2461882" y="2910827"/>
                  </a:lnTo>
                  <a:lnTo>
                    <a:pt x="2470073" y="2908922"/>
                  </a:lnTo>
                  <a:lnTo>
                    <a:pt x="2476360" y="2903880"/>
                  </a:lnTo>
                  <a:lnTo>
                    <a:pt x="2479281" y="2895650"/>
                  </a:lnTo>
                  <a:lnTo>
                    <a:pt x="2478582" y="2891739"/>
                  </a:lnTo>
                  <a:lnTo>
                    <a:pt x="2477871" y="2887751"/>
                  </a:lnTo>
                  <a:lnTo>
                    <a:pt x="2473401" y="2881325"/>
                  </a:lnTo>
                  <a:lnTo>
                    <a:pt x="2467203" y="2876016"/>
                  </a:lnTo>
                  <a:lnTo>
                    <a:pt x="2453576" y="2866669"/>
                  </a:lnTo>
                  <a:lnTo>
                    <a:pt x="2446782" y="2861932"/>
                  </a:lnTo>
                  <a:lnTo>
                    <a:pt x="2432748" y="2852001"/>
                  </a:lnTo>
                  <a:lnTo>
                    <a:pt x="2436571" y="2853855"/>
                  </a:lnTo>
                  <a:lnTo>
                    <a:pt x="2440419" y="2855684"/>
                  </a:lnTo>
                  <a:lnTo>
                    <a:pt x="2470200" y="2870187"/>
                  </a:lnTo>
                  <a:lnTo>
                    <a:pt x="2475344" y="2872727"/>
                  </a:lnTo>
                  <a:lnTo>
                    <a:pt x="2485263" y="2877312"/>
                  </a:lnTo>
                  <a:lnTo>
                    <a:pt x="2496147" y="2879648"/>
                  </a:lnTo>
                  <a:lnTo>
                    <a:pt x="2506307" y="2877883"/>
                  </a:lnTo>
                  <a:lnTo>
                    <a:pt x="2514054" y="2870187"/>
                  </a:lnTo>
                  <a:lnTo>
                    <a:pt x="2514676" y="2861957"/>
                  </a:lnTo>
                  <a:lnTo>
                    <a:pt x="2515082" y="2856649"/>
                  </a:lnTo>
                  <a:lnTo>
                    <a:pt x="2507996" y="2845409"/>
                  </a:lnTo>
                  <a:lnTo>
                    <a:pt x="2496782" y="2836100"/>
                  </a:lnTo>
                  <a:lnTo>
                    <a:pt x="2485377" y="2828264"/>
                  </a:lnTo>
                  <a:lnTo>
                    <a:pt x="2471610" y="2818650"/>
                  </a:lnTo>
                  <a:lnTo>
                    <a:pt x="2443734" y="2799067"/>
                  </a:lnTo>
                  <a:lnTo>
                    <a:pt x="2421458" y="2783319"/>
                  </a:lnTo>
                  <a:lnTo>
                    <a:pt x="2465133" y="2799092"/>
                  </a:lnTo>
                  <a:lnTo>
                    <a:pt x="2518791" y="2818676"/>
                  </a:lnTo>
                  <a:lnTo>
                    <a:pt x="2524023" y="2820543"/>
                  </a:lnTo>
                  <a:lnTo>
                    <a:pt x="2529459" y="2822778"/>
                  </a:lnTo>
                  <a:lnTo>
                    <a:pt x="2535110" y="2822524"/>
                  </a:lnTo>
                  <a:lnTo>
                    <a:pt x="2546604" y="2818650"/>
                  </a:lnTo>
                  <a:lnTo>
                    <a:pt x="2552611" y="2809354"/>
                  </a:lnTo>
                  <a:lnTo>
                    <a:pt x="2552712" y="2802534"/>
                  </a:lnTo>
                  <a:lnTo>
                    <a:pt x="2552776" y="2797848"/>
                  </a:lnTo>
                  <a:lnTo>
                    <a:pt x="2546781" y="2787319"/>
                  </a:lnTo>
                  <a:lnTo>
                    <a:pt x="2541638" y="2783014"/>
                  </a:lnTo>
                  <a:lnTo>
                    <a:pt x="2532659" y="2777769"/>
                  </a:lnTo>
                  <a:lnTo>
                    <a:pt x="2522093" y="2772270"/>
                  </a:lnTo>
                  <a:lnTo>
                    <a:pt x="2470848" y="2746032"/>
                  </a:lnTo>
                  <a:lnTo>
                    <a:pt x="2524391" y="2761640"/>
                  </a:lnTo>
                  <a:lnTo>
                    <a:pt x="2531808" y="2764459"/>
                  </a:lnTo>
                  <a:lnTo>
                    <a:pt x="2539466" y="2763202"/>
                  </a:lnTo>
                  <a:lnTo>
                    <a:pt x="2545613" y="2760954"/>
                  </a:lnTo>
                  <a:lnTo>
                    <a:pt x="2550350" y="2756573"/>
                  </a:lnTo>
                  <a:lnTo>
                    <a:pt x="2553068" y="2750769"/>
                  </a:lnTo>
                  <a:lnTo>
                    <a:pt x="2553106" y="2746565"/>
                  </a:lnTo>
                  <a:close/>
                </a:path>
                <a:path extrusionOk="0" h="2946400" w="4925059">
                  <a:moveTo>
                    <a:pt x="2937853" y="2872067"/>
                  </a:moveTo>
                  <a:lnTo>
                    <a:pt x="2936544" y="2864510"/>
                  </a:lnTo>
                  <a:lnTo>
                    <a:pt x="2936494" y="2863532"/>
                  </a:lnTo>
                  <a:lnTo>
                    <a:pt x="2936214" y="2862630"/>
                  </a:lnTo>
                  <a:lnTo>
                    <a:pt x="2892488" y="2799143"/>
                  </a:lnTo>
                  <a:lnTo>
                    <a:pt x="2859697" y="2752217"/>
                  </a:lnTo>
                  <a:lnTo>
                    <a:pt x="2827921" y="2707411"/>
                  </a:lnTo>
                  <a:lnTo>
                    <a:pt x="2798864" y="2666898"/>
                  </a:lnTo>
                  <a:lnTo>
                    <a:pt x="2767952" y="2624201"/>
                  </a:lnTo>
                  <a:lnTo>
                    <a:pt x="2725585" y="2566238"/>
                  </a:lnTo>
                  <a:lnTo>
                    <a:pt x="2721876" y="2561425"/>
                  </a:lnTo>
                  <a:lnTo>
                    <a:pt x="2718739" y="2555989"/>
                  </a:lnTo>
                  <a:lnTo>
                    <a:pt x="2713850" y="2552242"/>
                  </a:lnTo>
                  <a:lnTo>
                    <a:pt x="2706497" y="2547582"/>
                  </a:lnTo>
                  <a:lnTo>
                    <a:pt x="2698242" y="2545892"/>
                  </a:lnTo>
                  <a:lnTo>
                    <a:pt x="2690431" y="2547836"/>
                  </a:lnTo>
                  <a:lnTo>
                    <a:pt x="2684335" y="2554071"/>
                  </a:lnTo>
                  <a:lnTo>
                    <a:pt x="2682303" y="2561831"/>
                  </a:lnTo>
                  <a:lnTo>
                    <a:pt x="2683675" y="2569540"/>
                  </a:lnTo>
                  <a:lnTo>
                    <a:pt x="2687091" y="2576982"/>
                  </a:lnTo>
                  <a:lnTo>
                    <a:pt x="2695549" y="2591155"/>
                  </a:lnTo>
                  <a:lnTo>
                    <a:pt x="2699842" y="2598470"/>
                  </a:lnTo>
                  <a:lnTo>
                    <a:pt x="2708325" y="2613190"/>
                  </a:lnTo>
                  <a:lnTo>
                    <a:pt x="2705671" y="2609939"/>
                  </a:lnTo>
                  <a:lnTo>
                    <a:pt x="2702979" y="2606738"/>
                  </a:lnTo>
                  <a:lnTo>
                    <a:pt x="2700350" y="2603487"/>
                  </a:lnTo>
                  <a:lnTo>
                    <a:pt x="2683789" y="2583307"/>
                  </a:lnTo>
                  <a:lnTo>
                    <a:pt x="2678455" y="2576703"/>
                  </a:lnTo>
                  <a:lnTo>
                    <a:pt x="2671229" y="2568219"/>
                  </a:lnTo>
                  <a:lnTo>
                    <a:pt x="2662313" y="2561552"/>
                  </a:lnTo>
                  <a:lnTo>
                    <a:pt x="2652357" y="2558897"/>
                  </a:lnTo>
                  <a:lnTo>
                    <a:pt x="2642095" y="2562631"/>
                  </a:lnTo>
                  <a:lnTo>
                    <a:pt x="2635491" y="2574506"/>
                  </a:lnTo>
                  <a:lnTo>
                    <a:pt x="2637231" y="2587688"/>
                  </a:lnTo>
                  <a:lnTo>
                    <a:pt x="2643517" y="2600845"/>
                  </a:lnTo>
                  <a:lnTo>
                    <a:pt x="2650553" y="2612644"/>
                  </a:lnTo>
                  <a:lnTo>
                    <a:pt x="2657398" y="2624340"/>
                  </a:lnTo>
                  <a:lnTo>
                    <a:pt x="2676931" y="2657868"/>
                  </a:lnTo>
                  <a:lnTo>
                    <a:pt x="2683446" y="2669146"/>
                  </a:lnTo>
                  <a:lnTo>
                    <a:pt x="2689834" y="2680284"/>
                  </a:lnTo>
                  <a:lnTo>
                    <a:pt x="2678417" y="2669070"/>
                  </a:lnTo>
                  <a:lnTo>
                    <a:pt x="2666073" y="2656890"/>
                  </a:lnTo>
                  <a:lnTo>
                    <a:pt x="2624607" y="2615755"/>
                  </a:lnTo>
                  <a:lnTo>
                    <a:pt x="2616123" y="2607335"/>
                  </a:lnTo>
                  <a:lnTo>
                    <a:pt x="2612199" y="2603487"/>
                  </a:lnTo>
                  <a:lnTo>
                    <a:pt x="2608275" y="2599258"/>
                  </a:lnTo>
                  <a:lnTo>
                    <a:pt x="2603030" y="2597112"/>
                  </a:lnTo>
                  <a:lnTo>
                    <a:pt x="2590965" y="2595816"/>
                  </a:lnTo>
                  <a:lnTo>
                    <a:pt x="2581618" y="2601747"/>
                  </a:lnTo>
                  <a:lnTo>
                    <a:pt x="2576639" y="2612136"/>
                  </a:lnTo>
                  <a:lnTo>
                    <a:pt x="2577668" y="2623934"/>
                  </a:lnTo>
                  <a:lnTo>
                    <a:pt x="2600718" y="2656941"/>
                  </a:lnTo>
                  <a:lnTo>
                    <a:pt x="2629370" y="2693479"/>
                  </a:lnTo>
                  <a:lnTo>
                    <a:pt x="2597721" y="2665920"/>
                  </a:lnTo>
                  <a:lnTo>
                    <a:pt x="2593009" y="2661818"/>
                  </a:lnTo>
                  <a:lnTo>
                    <a:pt x="2587282" y="2656890"/>
                  </a:lnTo>
                  <a:lnTo>
                    <a:pt x="2581732" y="2651226"/>
                  </a:lnTo>
                  <a:lnTo>
                    <a:pt x="2574239" y="2649156"/>
                  </a:lnTo>
                  <a:lnTo>
                    <a:pt x="2567724" y="2648648"/>
                  </a:lnTo>
                  <a:lnTo>
                    <a:pt x="2561577" y="2650642"/>
                  </a:lnTo>
                  <a:lnTo>
                    <a:pt x="2556675" y="2654782"/>
                  </a:lnTo>
                  <a:lnTo>
                    <a:pt x="2554059" y="2660345"/>
                  </a:lnTo>
                  <a:lnTo>
                    <a:pt x="2553944" y="2669070"/>
                  </a:lnTo>
                  <a:lnTo>
                    <a:pt x="2556395" y="2676220"/>
                  </a:lnTo>
                  <a:lnTo>
                    <a:pt x="2560688" y="2683116"/>
                  </a:lnTo>
                  <a:lnTo>
                    <a:pt x="2565819" y="2689314"/>
                  </a:lnTo>
                  <a:lnTo>
                    <a:pt x="2619464" y="2752217"/>
                  </a:lnTo>
                  <a:lnTo>
                    <a:pt x="2689479" y="2833624"/>
                  </a:lnTo>
                  <a:lnTo>
                    <a:pt x="2675382" y="2833078"/>
                  </a:lnTo>
                  <a:lnTo>
                    <a:pt x="2661285" y="2832824"/>
                  </a:lnTo>
                  <a:lnTo>
                    <a:pt x="2647188" y="2832874"/>
                  </a:lnTo>
                  <a:lnTo>
                    <a:pt x="2633091" y="2833243"/>
                  </a:lnTo>
                  <a:lnTo>
                    <a:pt x="2626817" y="2833662"/>
                  </a:lnTo>
                  <a:lnTo>
                    <a:pt x="2620251" y="2834932"/>
                  </a:lnTo>
                  <a:lnTo>
                    <a:pt x="2615374" y="2839186"/>
                  </a:lnTo>
                  <a:lnTo>
                    <a:pt x="2609291" y="2844228"/>
                  </a:lnTo>
                  <a:lnTo>
                    <a:pt x="2606332" y="2853474"/>
                  </a:lnTo>
                  <a:lnTo>
                    <a:pt x="2610015" y="2860764"/>
                  </a:lnTo>
                  <a:lnTo>
                    <a:pt x="2613228" y="2867342"/>
                  </a:lnTo>
                  <a:lnTo>
                    <a:pt x="2620518" y="2870212"/>
                  </a:lnTo>
                  <a:lnTo>
                    <a:pt x="2687713" y="2901607"/>
                  </a:lnTo>
                  <a:lnTo>
                    <a:pt x="2769070" y="2940481"/>
                  </a:lnTo>
                  <a:lnTo>
                    <a:pt x="2773654" y="2942450"/>
                  </a:lnTo>
                  <a:lnTo>
                    <a:pt x="2778036" y="2946044"/>
                  </a:lnTo>
                  <a:lnTo>
                    <a:pt x="2783281" y="2944634"/>
                  </a:lnTo>
                  <a:lnTo>
                    <a:pt x="2791650" y="2942577"/>
                  </a:lnTo>
                  <a:lnTo>
                    <a:pt x="2793149" y="2930461"/>
                  </a:lnTo>
                  <a:lnTo>
                    <a:pt x="2785668" y="2926410"/>
                  </a:lnTo>
                  <a:lnTo>
                    <a:pt x="2625483" y="2853436"/>
                  </a:lnTo>
                  <a:lnTo>
                    <a:pt x="2625293" y="2853321"/>
                  </a:lnTo>
                  <a:lnTo>
                    <a:pt x="2624937" y="2853055"/>
                  </a:lnTo>
                  <a:lnTo>
                    <a:pt x="2625140" y="2852686"/>
                  </a:lnTo>
                  <a:lnTo>
                    <a:pt x="2625509" y="2852178"/>
                  </a:lnTo>
                  <a:lnTo>
                    <a:pt x="2646197" y="2849422"/>
                  </a:lnTo>
                  <a:lnTo>
                    <a:pt x="2669565" y="2849778"/>
                  </a:lnTo>
                  <a:lnTo>
                    <a:pt x="2678823" y="2850337"/>
                  </a:lnTo>
                  <a:lnTo>
                    <a:pt x="2688069" y="2851023"/>
                  </a:lnTo>
                  <a:lnTo>
                    <a:pt x="2697302" y="2851848"/>
                  </a:lnTo>
                  <a:lnTo>
                    <a:pt x="2706535" y="2852826"/>
                  </a:lnTo>
                  <a:lnTo>
                    <a:pt x="2713253" y="2852712"/>
                  </a:lnTo>
                  <a:lnTo>
                    <a:pt x="2717685" y="2849422"/>
                  </a:lnTo>
                  <a:lnTo>
                    <a:pt x="2717965" y="2849219"/>
                  </a:lnTo>
                  <a:lnTo>
                    <a:pt x="2719552" y="2843758"/>
                  </a:lnTo>
                  <a:lnTo>
                    <a:pt x="2643098" y="2752217"/>
                  </a:lnTo>
                  <a:lnTo>
                    <a:pt x="2590965" y="2692273"/>
                  </a:lnTo>
                  <a:lnTo>
                    <a:pt x="2579776" y="2679573"/>
                  </a:lnTo>
                  <a:lnTo>
                    <a:pt x="2574861" y="2673604"/>
                  </a:lnTo>
                  <a:lnTo>
                    <a:pt x="2571813" y="2669146"/>
                  </a:lnTo>
                  <a:lnTo>
                    <a:pt x="2570518" y="2665920"/>
                  </a:lnTo>
                  <a:lnTo>
                    <a:pt x="2573299" y="2667050"/>
                  </a:lnTo>
                  <a:lnTo>
                    <a:pt x="2577515" y="2670899"/>
                  </a:lnTo>
                  <a:lnTo>
                    <a:pt x="2602230" y="2692273"/>
                  </a:lnTo>
                  <a:lnTo>
                    <a:pt x="2635656" y="2721102"/>
                  </a:lnTo>
                  <a:lnTo>
                    <a:pt x="2671102" y="2752217"/>
                  </a:lnTo>
                  <a:lnTo>
                    <a:pt x="2684919" y="2764409"/>
                  </a:lnTo>
                  <a:lnTo>
                    <a:pt x="2686024" y="2765514"/>
                  </a:lnTo>
                  <a:lnTo>
                    <a:pt x="2687332" y="2766276"/>
                  </a:lnTo>
                  <a:lnTo>
                    <a:pt x="2688831" y="2766695"/>
                  </a:lnTo>
                  <a:lnTo>
                    <a:pt x="2694660" y="2768435"/>
                  </a:lnTo>
                  <a:lnTo>
                    <a:pt x="2701074" y="2763024"/>
                  </a:lnTo>
                  <a:lnTo>
                    <a:pt x="2699880" y="2756979"/>
                  </a:lnTo>
                  <a:lnTo>
                    <a:pt x="2699791" y="2753855"/>
                  </a:lnTo>
                  <a:lnTo>
                    <a:pt x="2699359" y="2753512"/>
                  </a:lnTo>
                  <a:lnTo>
                    <a:pt x="2697708" y="2752217"/>
                  </a:lnTo>
                  <a:lnTo>
                    <a:pt x="2697124" y="2751747"/>
                  </a:lnTo>
                  <a:lnTo>
                    <a:pt x="2695473" y="2749334"/>
                  </a:lnTo>
                  <a:lnTo>
                    <a:pt x="2691600" y="2744355"/>
                  </a:lnTo>
                  <a:lnTo>
                    <a:pt x="2690025" y="2742298"/>
                  </a:lnTo>
                  <a:lnTo>
                    <a:pt x="2652141" y="2693479"/>
                  </a:lnTo>
                  <a:lnTo>
                    <a:pt x="2605036" y="2632646"/>
                  </a:lnTo>
                  <a:lnTo>
                    <a:pt x="2599486" y="2625382"/>
                  </a:lnTo>
                  <a:lnTo>
                    <a:pt x="2596235" y="2619997"/>
                  </a:lnTo>
                  <a:lnTo>
                    <a:pt x="2595600" y="2615958"/>
                  </a:lnTo>
                  <a:lnTo>
                    <a:pt x="2595715" y="2615755"/>
                  </a:lnTo>
                  <a:lnTo>
                    <a:pt x="2598648" y="2617851"/>
                  </a:lnTo>
                  <a:lnTo>
                    <a:pt x="2603766" y="2623261"/>
                  </a:lnTo>
                  <a:lnTo>
                    <a:pt x="2609075" y="2628277"/>
                  </a:lnTo>
                  <a:lnTo>
                    <a:pt x="2651366" y="2669146"/>
                  </a:lnTo>
                  <a:lnTo>
                    <a:pt x="2725585" y="2741879"/>
                  </a:lnTo>
                  <a:lnTo>
                    <a:pt x="2727363" y="2743771"/>
                  </a:lnTo>
                  <a:lnTo>
                    <a:pt x="2729814" y="2744508"/>
                  </a:lnTo>
                  <a:lnTo>
                    <a:pt x="2732341" y="2744673"/>
                  </a:lnTo>
                  <a:lnTo>
                    <a:pt x="2739453" y="2744914"/>
                  </a:lnTo>
                  <a:lnTo>
                    <a:pt x="2744355" y="2736329"/>
                  </a:lnTo>
                  <a:lnTo>
                    <a:pt x="2740583" y="2730309"/>
                  </a:lnTo>
                  <a:lnTo>
                    <a:pt x="2722778" y="2700363"/>
                  </a:lnTo>
                  <a:lnTo>
                    <a:pt x="2710751" y="2680284"/>
                  </a:lnTo>
                  <a:lnTo>
                    <a:pt x="2687015" y="2640558"/>
                  </a:lnTo>
                  <a:lnTo>
                    <a:pt x="2667482" y="2607335"/>
                  </a:lnTo>
                  <a:lnTo>
                    <a:pt x="2664625" y="2602407"/>
                  </a:lnTo>
                  <a:lnTo>
                    <a:pt x="2659735" y="2594191"/>
                  </a:lnTo>
                  <a:lnTo>
                    <a:pt x="2652953" y="2578951"/>
                  </a:lnTo>
                  <a:lnTo>
                    <a:pt x="2652966" y="2576703"/>
                  </a:lnTo>
                  <a:lnTo>
                    <a:pt x="2653423" y="2576982"/>
                  </a:lnTo>
                  <a:lnTo>
                    <a:pt x="2657602" y="2581122"/>
                  </a:lnTo>
                  <a:lnTo>
                    <a:pt x="2663164" y="2588323"/>
                  </a:lnTo>
                  <a:lnTo>
                    <a:pt x="2670162" y="2597823"/>
                  </a:lnTo>
                  <a:lnTo>
                    <a:pt x="2678734" y="2608948"/>
                  </a:lnTo>
                  <a:lnTo>
                    <a:pt x="2703322" y="2639542"/>
                  </a:lnTo>
                  <a:lnTo>
                    <a:pt x="2728620" y="2669565"/>
                  </a:lnTo>
                  <a:lnTo>
                    <a:pt x="2761462" y="2706992"/>
                  </a:lnTo>
                  <a:lnTo>
                    <a:pt x="2764942" y="2713304"/>
                  </a:lnTo>
                  <a:lnTo>
                    <a:pt x="2768219" y="2719311"/>
                  </a:lnTo>
                  <a:lnTo>
                    <a:pt x="2771165" y="2724874"/>
                  </a:lnTo>
                  <a:lnTo>
                    <a:pt x="2776016" y="2729903"/>
                  </a:lnTo>
                  <a:lnTo>
                    <a:pt x="2784246" y="2727401"/>
                  </a:lnTo>
                  <a:lnTo>
                    <a:pt x="2786430" y="2721495"/>
                  </a:lnTo>
                  <a:lnTo>
                    <a:pt x="2787599" y="2720733"/>
                  </a:lnTo>
                  <a:lnTo>
                    <a:pt x="2788640" y="2719794"/>
                  </a:lnTo>
                  <a:lnTo>
                    <a:pt x="2789440" y="2718676"/>
                  </a:lnTo>
                  <a:lnTo>
                    <a:pt x="2788208" y="2717088"/>
                  </a:lnTo>
                  <a:lnTo>
                    <a:pt x="2787002" y="2715476"/>
                  </a:lnTo>
                  <a:lnTo>
                    <a:pt x="2785783" y="2713888"/>
                  </a:lnTo>
                  <a:lnTo>
                    <a:pt x="2784932" y="2712415"/>
                  </a:lnTo>
                  <a:lnTo>
                    <a:pt x="2783776" y="2711056"/>
                  </a:lnTo>
                  <a:lnTo>
                    <a:pt x="2782760" y="2709684"/>
                  </a:lnTo>
                  <a:lnTo>
                    <a:pt x="2779992" y="2705735"/>
                  </a:lnTo>
                  <a:lnTo>
                    <a:pt x="2777744" y="2701467"/>
                  </a:lnTo>
                  <a:lnTo>
                    <a:pt x="2764726" y="2678506"/>
                  </a:lnTo>
                  <a:lnTo>
                    <a:pt x="2732557" y="2622308"/>
                  </a:lnTo>
                  <a:lnTo>
                    <a:pt x="2710002" y="2582113"/>
                  </a:lnTo>
                  <a:lnTo>
                    <a:pt x="2701417" y="2566238"/>
                  </a:lnTo>
                  <a:lnTo>
                    <a:pt x="2703436" y="2567762"/>
                  </a:lnTo>
                  <a:lnTo>
                    <a:pt x="2734310" y="2608948"/>
                  </a:lnTo>
                  <a:lnTo>
                    <a:pt x="2778671" y="2669146"/>
                  </a:lnTo>
                  <a:lnTo>
                    <a:pt x="2839186" y="2752217"/>
                  </a:lnTo>
                  <a:lnTo>
                    <a:pt x="2897746" y="2833662"/>
                  </a:lnTo>
                  <a:lnTo>
                    <a:pt x="2923057" y="2869171"/>
                  </a:lnTo>
                  <a:lnTo>
                    <a:pt x="2926918" y="2876080"/>
                  </a:lnTo>
                  <a:lnTo>
                    <a:pt x="2937853" y="2872067"/>
                  </a:lnTo>
                  <a:close/>
                </a:path>
                <a:path extrusionOk="0" h="2946400" w="4925059">
                  <a:moveTo>
                    <a:pt x="4924768" y="345109"/>
                  </a:moveTo>
                  <a:lnTo>
                    <a:pt x="4923409" y="304050"/>
                  </a:lnTo>
                  <a:lnTo>
                    <a:pt x="4915357" y="284784"/>
                  </a:lnTo>
                  <a:lnTo>
                    <a:pt x="4915357" y="337807"/>
                  </a:lnTo>
                  <a:lnTo>
                    <a:pt x="4907496" y="371094"/>
                  </a:lnTo>
                  <a:lnTo>
                    <a:pt x="4890821" y="398767"/>
                  </a:lnTo>
                  <a:lnTo>
                    <a:pt x="4865649" y="416471"/>
                  </a:lnTo>
                  <a:lnTo>
                    <a:pt x="4832362" y="419849"/>
                  </a:lnTo>
                  <a:lnTo>
                    <a:pt x="4838217" y="461937"/>
                  </a:lnTo>
                  <a:lnTo>
                    <a:pt x="4826724" y="495871"/>
                  </a:lnTo>
                  <a:lnTo>
                    <a:pt x="4802784" y="519912"/>
                  </a:lnTo>
                  <a:lnTo>
                    <a:pt x="4771288" y="532307"/>
                  </a:lnTo>
                  <a:lnTo>
                    <a:pt x="4737112" y="531342"/>
                  </a:lnTo>
                  <a:lnTo>
                    <a:pt x="4736757" y="531164"/>
                  </a:lnTo>
                  <a:lnTo>
                    <a:pt x="4705147" y="515264"/>
                  </a:lnTo>
                  <a:lnTo>
                    <a:pt x="4706696" y="465251"/>
                  </a:lnTo>
                  <a:lnTo>
                    <a:pt x="4713148" y="415899"/>
                  </a:lnTo>
                  <a:lnTo>
                    <a:pt x="4724158" y="367919"/>
                  </a:lnTo>
                  <a:lnTo>
                    <a:pt x="4739386" y="322008"/>
                  </a:lnTo>
                  <a:lnTo>
                    <a:pt x="4758487" y="278853"/>
                  </a:lnTo>
                  <a:lnTo>
                    <a:pt x="4781118" y="239141"/>
                  </a:lnTo>
                  <a:lnTo>
                    <a:pt x="4806924" y="203568"/>
                  </a:lnTo>
                  <a:lnTo>
                    <a:pt x="4768583" y="225666"/>
                  </a:lnTo>
                  <a:lnTo>
                    <a:pt x="4756035" y="241985"/>
                  </a:lnTo>
                  <a:lnTo>
                    <a:pt x="4756035" y="254457"/>
                  </a:lnTo>
                  <a:lnTo>
                    <a:pt x="4738624" y="291947"/>
                  </a:lnTo>
                  <a:lnTo>
                    <a:pt x="4724222" y="333248"/>
                  </a:lnTo>
                  <a:lnTo>
                    <a:pt x="4712741" y="377774"/>
                  </a:lnTo>
                  <a:lnTo>
                    <a:pt x="4704080" y="424891"/>
                  </a:lnTo>
                  <a:lnTo>
                    <a:pt x="4698123" y="474014"/>
                  </a:lnTo>
                  <a:lnTo>
                    <a:pt x="4694758" y="524522"/>
                  </a:lnTo>
                  <a:lnTo>
                    <a:pt x="4693971" y="570306"/>
                  </a:lnTo>
                  <a:lnTo>
                    <a:pt x="4693983" y="579297"/>
                  </a:lnTo>
                  <a:lnTo>
                    <a:pt x="4695393" y="627303"/>
                  </a:lnTo>
                  <a:lnTo>
                    <a:pt x="4699190" y="678357"/>
                  </a:lnTo>
                  <a:lnTo>
                    <a:pt x="4705147" y="728370"/>
                  </a:lnTo>
                  <a:lnTo>
                    <a:pt x="4681017" y="727659"/>
                  </a:lnTo>
                  <a:lnTo>
                    <a:pt x="4657547" y="727697"/>
                  </a:lnTo>
                  <a:lnTo>
                    <a:pt x="4634014" y="728865"/>
                  </a:lnTo>
                  <a:lnTo>
                    <a:pt x="4609719" y="731545"/>
                  </a:lnTo>
                  <a:lnTo>
                    <a:pt x="4624438" y="700176"/>
                  </a:lnTo>
                  <a:lnTo>
                    <a:pt x="4637646" y="661543"/>
                  </a:lnTo>
                  <a:lnTo>
                    <a:pt x="4648543" y="617613"/>
                  </a:lnTo>
                  <a:lnTo>
                    <a:pt x="4656328" y="570306"/>
                  </a:lnTo>
                  <a:lnTo>
                    <a:pt x="4660189" y="521627"/>
                  </a:lnTo>
                  <a:lnTo>
                    <a:pt x="4659312" y="473913"/>
                  </a:lnTo>
                  <a:lnTo>
                    <a:pt x="4659312" y="473405"/>
                  </a:lnTo>
                  <a:lnTo>
                    <a:pt x="4652886" y="427697"/>
                  </a:lnTo>
                  <a:lnTo>
                    <a:pt x="4640123" y="386410"/>
                  </a:lnTo>
                  <a:lnTo>
                    <a:pt x="4620209" y="351497"/>
                  </a:lnTo>
                  <a:lnTo>
                    <a:pt x="4592320" y="324891"/>
                  </a:lnTo>
                  <a:lnTo>
                    <a:pt x="4555655" y="308533"/>
                  </a:lnTo>
                  <a:lnTo>
                    <a:pt x="4563859" y="305612"/>
                  </a:lnTo>
                  <a:lnTo>
                    <a:pt x="4571746" y="302348"/>
                  </a:lnTo>
                  <a:lnTo>
                    <a:pt x="4577156" y="296621"/>
                  </a:lnTo>
                  <a:lnTo>
                    <a:pt x="4577715" y="289090"/>
                  </a:lnTo>
                  <a:lnTo>
                    <a:pt x="4577918" y="286258"/>
                  </a:lnTo>
                  <a:lnTo>
                    <a:pt x="4597793" y="310121"/>
                  </a:lnTo>
                  <a:lnTo>
                    <a:pt x="4618583" y="333070"/>
                  </a:lnTo>
                  <a:lnTo>
                    <a:pt x="4639703" y="355676"/>
                  </a:lnTo>
                  <a:lnTo>
                    <a:pt x="4660608" y="378498"/>
                  </a:lnTo>
                  <a:lnTo>
                    <a:pt x="4668621" y="357886"/>
                  </a:lnTo>
                  <a:lnTo>
                    <a:pt x="4668977" y="353060"/>
                  </a:lnTo>
                  <a:lnTo>
                    <a:pt x="4670679" y="329730"/>
                  </a:lnTo>
                  <a:lnTo>
                    <a:pt x="4670806" y="311696"/>
                  </a:lnTo>
                  <a:lnTo>
                    <a:pt x="4670933" y="299250"/>
                  </a:lnTo>
                  <a:lnTo>
                    <a:pt x="4673333" y="273532"/>
                  </a:lnTo>
                  <a:lnTo>
                    <a:pt x="4680724" y="289877"/>
                  </a:lnTo>
                  <a:lnTo>
                    <a:pt x="4684966" y="313918"/>
                  </a:lnTo>
                  <a:lnTo>
                    <a:pt x="4688179" y="340829"/>
                  </a:lnTo>
                  <a:lnTo>
                    <a:pt x="4692421" y="365772"/>
                  </a:lnTo>
                  <a:lnTo>
                    <a:pt x="4711497" y="346151"/>
                  </a:lnTo>
                  <a:lnTo>
                    <a:pt x="4715472" y="337159"/>
                  </a:lnTo>
                  <a:lnTo>
                    <a:pt x="4725251" y="315099"/>
                  </a:lnTo>
                  <a:lnTo>
                    <a:pt x="4738484" y="281571"/>
                  </a:lnTo>
                  <a:lnTo>
                    <a:pt x="4756035" y="254457"/>
                  </a:lnTo>
                  <a:lnTo>
                    <a:pt x="4756035" y="241985"/>
                  </a:lnTo>
                  <a:lnTo>
                    <a:pt x="4742307" y="259829"/>
                  </a:lnTo>
                  <a:lnTo>
                    <a:pt x="4721314" y="299250"/>
                  </a:lnTo>
                  <a:lnTo>
                    <a:pt x="4698784" y="337159"/>
                  </a:lnTo>
                  <a:lnTo>
                    <a:pt x="4685614" y="282689"/>
                  </a:lnTo>
                  <a:lnTo>
                    <a:pt x="4683696" y="273532"/>
                  </a:lnTo>
                  <a:lnTo>
                    <a:pt x="4674578" y="230238"/>
                  </a:lnTo>
                  <a:lnTo>
                    <a:pt x="4666945" y="178638"/>
                  </a:lnTo>
                  <a:lnTo>
                    <a:pt x="4663999" y="126987"/>
                  </a:lnTo>
                  <a:lnTo>
                    <a:pt x="4664011" y="126161"/>
                  </a:lnTo>
                  <a:lnTo>
                    <a:pt x="4666970" y="73164"/>
                  </a:lnTo>
                  <a:lnTo>
                    <a:pt x="4653407" y="115443"/>
                  </a:lnTo>
                  <a:lnTo>
                    <a:pt x="4650879" y="162674"/>
                  </a:lnTo>
                  <a:lnTo>
                    <a:pt x="4654715" y="212471"/>
                  </a:lnTo>
                  <a:lnTo>
                    <a:pt x="4660214" y="262407"/>
                  </a:lnTo>
                  <a:lnTo>
                    <a:pt x="4662678" y="310121"/>
                  </a:lnTo>
                  <a:lnTo>
                    <a:pt x="4657433" y="353060"/>
                  </a:lnTo>
                  <a:lnTo>
                    <a:pt x="4624717" y="322948"/>
                  </a:lnTo>
                  <a:lnTo>
                    <a:pt x="4596473" y="288378"/>
                  </a:lnTo>
                  <a:lnTo>
                    <a:pt x="4595482" y="286258"/>
                  </a:lnTo>
                  <a:lnTo>
                    <a:pt x="4576445" y="245605"/>
                  </a:lnTo>
                  <a:lnTo>
                    <a:pt x="4568380" y="190842"/>
                  </a:lnTo>
                  <a:lnTo>
                    <a:pt x="4558843" y="209067"/>
                  </a:lnTo>
                  <a:lnTo>
                    <a:pt x="4560201" y="233489"/>
                  </a:lnTo>
                  <a:lnTo>
                    <a:pt x="4564850" y="260451"/>
                  </a:lnTo>
                  <a:lnTo>
                    <a:pt x="4565193" y="286258"/>
                  </a:lnTo>
                  <a:lnTo>
                    <a:pt x="4544453" y="289090"/>
                  </a:lnTo>
                  <a:lnTo>
                    <a:pt x="4500791" y="286105"/>
                  </a:lnTo>
                  <a:lnTo>
                    <a:pt x="4482503" y="289433"/>
                  </a:lnTo>
                  <a:lnTo>
                    <a:pt x="4504944" y="302158"/>
                  </a:lnTo>
                  <a:lnTo>
                    <a:pt x="4530471" y="309854"/>
                  </a:lnTo>
                  <a:lnTo>
                    <a:pt x="4556658" y="316890"/>
                  </a:lnTo>
                  <a:lnTo>
                    <a:pt x="4581093" y="327609"/>
                  </a:lnTo>
                  <a:lnTo>
                    <a:pt x="4606937" y="348386"/>
                  </a:lnTo>
                  <a:lnTo>
                    <a:pt x="4628489" y="376542"/>
                  </a:lnTo>
                  <a:lnTo>
                    <a:pt x="4642243" y="410451"/>
                  </a:lnTo>
                  <a:lnTo>
                    <a:pt x="4644707" y="448475"/>
                  </a:lnTo>
                  <a:lnTo>
                    <a:pt x="4632579" y="484746"/>
                  </a:lnTo>
                  <a:lnTo>
                    <a:pt x="4607890" y="514502"/>
                  </a:lnTo>
                  <a:lnTo>
                    <a:pt x="4575594" y="534136"/>
                  </a:lnTo>
                  <a:lnTo>
                    <a:pt x="4540643" y="540029"/>
                  </a:lnTo>
                  <a:lnTo>
                    <a:pt x="4507966" y="528586"/>
                  </a:lnTo>
                  <a:lnTo>
                    <a:pt x="4497362" y="515099"/>
                  </a:lnTo>
                  <a:lnTo>
                    <a:pt x="4495000" y="512089"/>
                  </a:lnTo>
                  <a:lnTo>
                    <a:pt x="4482503" y="496189"/>
                  </a:lnTo>
                  <a:lnTo>
                    <a:pt x="4474921" y="498944"/>
                  </a:lnTo>
                  <a:lnTo>
                    <a:pt x="4469536" y="503897"/>
                  </a:lnTo>
                  <a:lnTo>
                    <a:pt x="4464278" y="508977"/>
                  </a:lnTo>
                  <a:lnTo>
                    <a:pt x="4457052" y="512089"/>
                  </a:lnTo>
                  <a:lnTo>
                    <a:pt x="4422724" y="505599"/>
                  </a:lnTo>
                  <a:lnTo>
                    <a:pt x="4397768" y="485635"/>
                  </a:lnTo>
                  <a:lnTo>
                    <a:pt x="4382313" y="456590"/>
                  </a:lnTo>
                  <a:lnTo>
                    <a:pt x="4376445" y="422795"/>
                  </a:lnTo>
                  <a:lnTo>
                    <a:pt x="4380255" y="388645"/>
                  </a:lnTo>
                  <a:lnTo>
                    <a:pt x="4393831" y="358482"/>
                  </a:lnTo>
                  <a:lnTo>
                    <a:pt x="4417276" y="336689"/>
                  </a:lnTo>
                  <a:lnTo>
                    <a:pt x="4450689" y="327609"/>
                  </a:lnTo>
                  <a:lnTo>
                    <a:pt x="4443450" y="309664"/>
                  </a:lnTo>
                  <a:lnTo>
                    <a:pt x="4434916" y="292874"/>
                  </a:lnTo>
                  <a:lnTo>
                    <a:pt x="4427918" y="275958"/>
                  </a:lnTo>
                  <a:lnTo>
                    <a:pt x="4425251" y="257632"/>
                  </a:lnTo>
                  <a:lnTo>
                    <a:pt x="4435818" y="219811"/>
                  </a:lnTo>
                  <a:lnTo>
                    <a:pt x="4462323" y="188150"/>
                  </a:lnTo>
                  <a:lnTo>
                    <a:pt x="4499711" y="166585"/>
                  </a:lnTo>
                  <a:lnTo>
                    <a:pt x="4542929" y="159029"/>
                  </a:lnTo>
                  <a:lnTo>
                    <a:pt x="4550359" y="161950"/>
                  </a:lnTo>
                  <a:lnTo>
                    <a:pt x="4555718" y="166928"/>
                  </a:lnTo>
                  <a:lnTo>
                    <a:pt x="4561052" y="171932"/>
                  </a:lnTo>
                  <a:lnTo>
                    <a:pt x="4568380" y="174942"/>
                  </a:lnTo>
                  <a:lnTo>
                    <a:pt x="4563237" y="159029"/>
                  </a:lnTo>
                  <a:lnTo>
                    <a:pt x="4557992" y="142786"/>
                  </a:lnTo>
                  <a:lnTo>
                    <a:pt x="4558741" y="112699"/>
                  </a:lnTo>
                  <a:lnTo>
                    <a:pt x="4586300" y="61391"/>
                  </a:lnTo>
                  <a:lnTo>
                    <a:pt x="4636427" y="26352"/>
                  </a:lnTo>
                  <a:lnTo>
                    <a:pt x="4694504" y="12852"/>
                  </a:lnTo>
                  <a:lnTo>
                    <a:pt x="4721936" y="15836"/>
                  </a:lnTo>
                  <a:lnTo>
                    <a:pt x="4745863" y="26200"/>
                  </a:lnTo>
                  <a:lnTo>
                    <a:pt x="4764443" y="44602"/>
                  </a:lnTo>
                  <a:lnTo>
                    <a:pt x="4775873" y="71691"/>
                  </a:lnTo>
                  <a:lnTo>
                    <a:pt x="4778299" y="108153"/>
                  </a:lnTo>
                  <a:lnTo>
                    <a:pt x="4813452" y="105714"/>
                  </a:lnTo>
                  <a:lnTo>
                    <a:pt x="4843437" y="126161"/>
                  </a:lnTo>
                  <a:lnTo>
                    <a:pt x="4863147" y="160578"/>
                  </a:lnTo>
                  <a:lnTo>
                    <a:pt x="4867516" y="199961"/>
                  </a:lnTo>
                  <a:lnTo>
                    <a:pt x="4851451" y="235369"/>
                  </a:lnTo>
                  <a:lnTo>
                    <a:pt x="4882426" y="247688"/>
                  </a:lnTo>
                  <a:lnTo>
                    <a:pt x="4903165" y="271754"/>
                  </a:lnTo>
                  <a:lnTo>
                    <a:pt x="4914023" y="303250"/>
                  </a:lnTo>
                  <a:lnTo>
                    <a:pt x="4915357" y="337807"/>
                  </a:lnTo>
                  <a:lnTo>
                    <a:pt x="4915357" y="284784"/>
                  </a:lnTo>
                  <a:lnTo>
                    <a:pt x="4895100" y="249542"/>
                  </a:lnTo>
                  <a:lnTo>
                    <a:pt x="4869472" y="229539"/>
                  </a:lnTo>
                  <a:lnTo>
                    <a:pt x="4871275" y="225666"/>
                  </a:lnTo>
                  <a:lnTo>
                    <a:pt x="4874831" y="217284"/>
                  </a:lnTo>
                  <a:lnTo>
                    <a:pt x="4878489" y="206667"/>
                  </a:lnTo>
                  <a:lnTo>
                    <a:pt x="4880076" y="197205"/>
                  </a:lnTo>
                  <a:lnTo>
                    <a:pt x="4873244" y="160502"/>
                  </a:lnTo>
                  <a:lnTo>
                    <a:pt x="4855222" y="126987"/>
                  </a:lnTo>
                  <a:lnTo>
                    <a:pt x="4832591" y="105714"/>
                  </a:lnTo>
                  <a:lnTo>
                    <a:pt x="4828159" y="101549"/>
                  </a:lnTo>
                  <a:lnTo>
                    <a:pt x="4794199" y="89065"/>
                  </a:lnTo>
                  <a:lnTo>
                    <a:pt x="4793132" y="71018"/>
                  </a:lnTo>
                  <a:lnTo>
                    <a:pt x="4788293" y="59245"/>
                  </a:lnTo>
                  <a:lnTo>
                    <a:pt x="4781639" y="51257"/>
                  </a:lnTo>
                  <a:lnTo>
                    <a:pt x="4775111" y="44538"/>
                  </a:lnTo>
                  <a:lnTo>
                    <a:pt x="4769561" y="38061"/>
                  </a:lnTo>
                  <a:lnTo>
                    <a:pt x="4753356" y="22821"/>
                  </a:lnTo>
                  <a:lnTo>
                    <a:pt x="4737633" y="12852"/>
                  </a:lnTo>
                  <a:lnTo>
                    <a:pt x="4728934" y="7327"/>
                  </a:lnTo>
                  <a:lnTo>
                    <a:pt x="4650232" y="7747"/>
                  </a:lnTo>
                  <a:lnTo>
                    <a:pt x="4607255" y="29946"/>
                  </a:lnTo>
                  <a:lnTo>
                    <a:pt x="4573600" y="63233"/>
                  </a:lnTo>
                  <a:lnTo>
                    <a:pt x="4553039" y="104203"/>
                  </a:lnTo>
                  <a:lnTo>
                    <a:pt x="4549292" y="149491"/>
                  </a:lnTo>
                  <a:lnTo>
                    <a:pt x="4505795" y="151904"/>
                  </a:lnTo>
                  <a:lnTo>
                    <a:pt x="4468914" y="170903"/>
                  </a:lnTo>
                  <a:lnTo>
                    <a:pt x="4440999" y="201422"/>
                  </a:lnTo>
                  <a:lnTo>
                    <a:pt x="4424438" y="238429"/>
                  </a:lnTo>
                  <a:lnTo>
                    <a:pt x="4421581" y="276872"/>
                  </a:lnTo>
                  <a:lnTo>
                    <a:pt x="4434789" y="311696"/>
                  </a:lnTo>
                  <a:lnTo>
                    <a:pt x="4402391" y="332917"/>
                  </a:lnTo>
                  <a:lnTo>
                    <a:pt x="4380242" y="365836"/>
                  </a:lnTo>
                  <a:lnTo>
                    <a:pt x="4369206" y="405193"/>
                  </a:lnTo>
                  <a:lnTo>
                    <a:pt x="4370171" y="445719"/>
                  </a:lnTo>
                  <a:lnTo>
                    <a:pt x="4384027" y="482142"/>
                  </a:lnTo>
                  <a:lnTo>
                    <a:pt x="4411637" y="509206"/>
                  </a:lnTo>
                  <a:lnTo>
                    <a:pt x="4453877" y="521627"/>
                  </a:lnTo>
                  <a:lnTo>
                    <a:pt x="4460379" y="520179"/>
                  </a:lnTo>
                  <a:lnTo>
                    <a:pt x="4465523" y="517372"/>
                  </a:lnTo>
                  <a:lnTo>
                    <a:pt x="4471200" y="515099"/>
                  </a:lnTo>
                  <a:lnTo>
                    <a:pt x="4479315" y="515264"/>
                  </a:lnTo>
                  <a:lnTo>
                    <a:pt x="4511522" y="541248"/>
                  </a:lnTo>
                  <a:lnTo>
                    <a:pt x="4554359" y="548259"/>
                  </a:lnTo>
                  <a:lnTo>
                    <a:pt x="4589792" y="540029"/>
                  </a:lnTo>
                  <a:lnTo>
                    <a:pt x="4597959" y="538137"/>
                  </a:lnTo>
                  <a:lnTo>
                    <a:pt x="4632426" y="512737"/>
                  </a:lnTo>
                  <a:lnTo>
                    <a:pt x="4647895" y="473913"/>
                  </a:lnTo>
                  <a:lnTo>
                    <a:pt x="4649546" y="524522"/>
                  </a:lnTo>
                  <a:lnTo>
                    <a:pt x="4649635" y="528586"/>
                  </a:lnTo>
                  <a:lnTo>
                    <a:pt x="4646511" y="579297"/>
                  </a:lnTo>
                  <a:lnTo>
                    <a:pt x="4638446" y="626529"/>
                  </a:lnTo>
                  <a:lnTo>
                    <a:pt x="4625391" y="669607"/>
                  </a:lnTo>
                  <a:lnTo>
                    <a:pt x="4607357" y="707961"/>
                  </a:lnTo>
                  <a:lnTo>
                    <a:pt x="4584281" y="741083"/>
                  </a:lnTo>
                  <a:lnTo>
                    <a:pt x="4622508" y="739914"/>
                  </a:lnTo>
                  <a:lnTo>
                    <a:pt x="4654893" y="737679"/>
                  </a:lnTo>
                  <a:lnTo>
                    <a:pt x="4685373" y="737158"/>
                  </a:lnTo>
                  <a:lnTo>
                    <a:pt x="4717859" y="741083"/>
                  </a:lnTo>
                  <a:lnTo>
                    <a:pt x="4717466" y="737158"/>
                  </a:lnTo>
                  <a:lnTo>
                    <a:pt x="4716894" y="731545"/>
                  </a:lnTo>
                  <a:lnTo>
                    <a:pt x="4716564" y="728370"/>
                  </a:lnTo>
                  <a:lnTo>
                    <a:pt x="4712970" y="693140"/>
                  </a:lnTo>
                  <a:lnTo>
                    <a:pt x="4706810" y="636257"/>
                  </a:lnTo>
                  <a:lnTo>
                    <a:pt x="4703000" y="579234"/>
                  </a:lnTo>
                  <a:lnTo>
                    <a:pt x="4705147" y="531164"/>
                  </a:lnTo>
                  <a:lnTo>
                    <a:pt x="4746942" y="540486"/>
                  </a:lnTo>
                  <a:lnTo>
                    <a:pt x="4788751" y="534238"/>
                  </a:lnTo>
                  <a:lnTo>
                    <a:pt x="4791989" y="532307"/>
                  </a:lnTo>
                  <a:lnTo>
                    <a:pt x="4823650" y="513473"/>
                  </a:lnTo>
                  <a:lnTo>
                    <a:pt x="4844732" y="479234"/>
                  </a:lnTo>
                  <a:lnTo>
                    <a:pt x="4845088" y="432562"/>
                  </a:lnTo>
                  <a:lnTo>
                    <a:pt x="4885004" y="414197"/>
                  </a:lnTo>
                  <a:lnTo>
                    <a:pt x="4911763" y="383438"/>
                  </a:lnTo>
                  <a:lnTo>
                    <a:pt x="4924768" y="345109"/>
                  </a:lnTo>
                  <a:close/>
                </a:path>
              </a:pathLst>
            </a:custGeom>
            <a:solidFill>
              <a:srgbClr val="B7AD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 name="Google Shape;146;p3"/>
            <p:cNvSpPr/>
            <p:nvPr/>
          </p:nvSpPr>
          <p:spPr>
            <a:xfrm>
              <a:off x="1512481" y="3732593"/>
              <a:ext cx="665480" cy="307975"/>
            </a:xfrm>
            <a:custGeom>
              <a:rect b="b" l="l" r="r" t="t"/>
              <a:pathLst>
                <a:path extrusionOk="0" h="307975" w="665480">
                  <a:moveTo>
                    <a:pt x="127076" y="268630"/>
                  </a:moveTo>
                  <a:lnTo>
                    <a:pt x="126707" y="265950"/>
                  </a:lnTo>
                  <a:lnTo>
                    <a:pt x="126860" y="267258"/>
                  </a:lnTo>
                  <a:lnTo>
                    <a:pt x="127076" y="268630"/>
                  </a:lnTo>
                  <a:close/>
                </a:path>
                <a:path extrusionOk="0" h="307975" w="665480">
                  <a:moveTo>
                    <a:pt x="194081" y="259778"/>
                  </a:moveTo>
                  <a:lnTo>
                    <a:pt x="193103" y="251294"/>
                  </a:lnTo>
                  <a:lnTo>
                    <a:pt x="191363" y="242874"/>
                  </a:lnTo>
                  <a:lnTo>
                    <a:pt x="190627" y="239344"/>
                  </a:lnTo>
                  <a:lnTo>
                    <a:pt x="188252" y="227368"/>
                  </a:lnTo>
                  <a:lnTo>
                    <a:pt x="186055" y="215379"/>
                  </a:lnTo>
                  <a:lnTo>
                    <a:pt x="184175" y="203631"/>
                  </a:lnTo>
                  <a:lnTo>
                    <a:pt x="182930" y="192811"/>
                  </a:lnTo>
                  <a:lnTo>
                    <a:pt x="180949" y="172161"/>
                  </a:lnTo>
                  <a:lnTo>
                    <a:pt x="179768" y="161772"/>
                  </a:lnTo>
                  <a:lnTo>
                    <a:pt x="176479" y="143421"/>
                  </a:lnTo>
                  <a:lnTo>
                    <a:pt x="171716" y="125539"/>
                  </a:lnTo>
                  <a:lnTo>
                    <a:pt x="165773" y="110070"/>
                  </a:lnTo>
                  <a:lnTo>
                    <a:pt x="165061" y="108216"/>
                  </a:lnTo>
                  <a:lnTo>
                    <a:pt x="156095" y="91579"/>
                  </a:lnTo>
                  <a:lnTo>
                    <a:pt x="126390" y="63525"/>
                  </a:lnTo>
                  <a:lnTo>
                    <a:pt x="124307" y="62966"/>
                  </a:lnTo>
                  <a:lnTo>
                    <a:pt x="124307" y="195300"/>
                  </a:lnTo>
                  <a:lnTo>
                    <a:pt x="63588" y="203631"/>
                  </a:lnTo>
                  <a:lnTo>
                    <a:pt x="60693" y="156425"/>
                  </a:lnTo>
                  <a:lnTo>
                    <a:pt x="68478" y="124460"/>
                  </a:lnTo>
                  <a:lnTo>
                    <a:pt x="82842" y="110070"/>
                  </a:lnTo>
                  <a:lnTo>
                    <a:pt x="99656" y="115544"/>
                  </a:lnTo>
                  <a:lnTo>
                    <a:pt x="114846" y="143179"/>
                  </a:lnTo>
                  <a:lnTo>
                    <a:pt x="124307" y="195300"/>
                  </a:lnTo>
                  <a:lnTo>
                    <a:pt x="124307" y="62966"/>
                  </a:lnTo>
                  <a:lnTo>
                    <a:pt x="88646" y="53327"/>
                  </a:lnTo>
                  <a:lnTo>
                    <a:pt x="50292" y="61214"/>
                  </a:lnTo>
                  <a:lnTo>
                    <a:pt x="18783" y="87426"/>
                  </a:lnTo>
                  <a:lnTo>
                    <a:pt x="1955" y="126733"/>
                  </a:lnTo>
                  <a:lnTo>
                    <a:pt x="0" y="166954"/>
                  </a:lnTo>
                  <a:lnTo>
                    <a:pt x="0" y="203631"/>
                  </a:lnTo>
                  <a:lnTo>
                    <a:pt x="444" y="244817"/>
                  </a:lnTo>
                  <a:lnTo>
                    <a:pt x="8013" y="292277"/>
                  </a:lnTo>
                  <a:lnTo>
                    <a:pt x="37668" y="307390"/>
                  </a:lnTo>
                  <a:lnTo>
                    <a:pt x="49923" y="304558"/>
                  </a:lnTo>
                  <a:lnTo>
                    <a:pt x="66738" y="267754"/>
                  </a:lnTo>
                  <a:lnTo>
                    <a:pt x="66624" y="266712"/>
                  </a:lnTo>
                  <a:lnTo>
                    <a:pt x="65189" y="253009"/>
                  </a:lnTo>
                  <a:lnTo>
                    <a:pt x="124421" y="242874"/>
                  </a:lnTo>
                  <a:lnTo>
                    <a:pt x="126796" y="265430"/>
                  </a:lnTo>
                  <a:lnTo>
                    <a:pt x="127000" y="267754"/>
                  </a:lnTo>
                  <a:lnTo>
                    <a:pt x="127101" y="268630"/>
                  </a:lnTo>
                  <a:lnTo>
                    <a:pt x="162140" y="292188"/>
                  </a:lnTo>
                  <a:lnTo>
                    <a:pt x="175082" y="289001"/>
                  </a:lnTo>
                  <a:lnTo>
                    <a:pt x="184962" y="282460"/>
                  </a:lnTo>
                  <a:lnTo>
                    <a:pt x="190182" y="275526"/>
                  </a:lnTo>
                  <a:lnTo>
                    <a:pt x="193167" y="267906"/>
                  </a:lnTo>
                  <a:lnTo>
                    <a:pt x="194081" y="259778"/>
                  </a:lnTo>
                  <a:close/>
                </a:path>
                <a:path extrusionOk="0" h="307975" w="665480">
                  <a:moveTo>
                    <a:pt x="366953" y="243890"/>
                  </a:moveTo>
                  <a:lnTo>
                    <a:pt x="366585" y="241211"/>
                  </a:lnTo>
                  <a:lnTo>
                    <a:pt x="366737" y="242531"/>
                  </a:lnTo>
                  <a:lnTo>
                    <a:pt x="366953" y="243890"/>
                  </a:lnTo>
                  <a:close/>
                </a:path>
                <a:path extrusionOk="0" h="307975" w="665480">
                  <a:moveTo>
                    <a:pt x="433959" y="235051"/>
                  </a:moveTo>
                  <a:lnTo>
                    <a:pt x="432968" y="226568"/>
                  </a:lnTo>
                  <a:lnTo>
                    <a:pt x="431228" y="218147"/>
                  </a:lnTo>
                  <a:lnTo>
                    <a:pt x="430504" y="214604"/>
                  </a:lnTo>
                  <a:lnTo>
                    <a:pt x="422808" y="168071"/>
                  </a:lnTo>
                  <a:lnTo>
                    <a:pt x="420827" y="147421"/>
                  </a:lnTo>
                  <a:lnTo>
                    <a:pt x="419646" y="137045"/>
                  </a:lnTo>
                  <a:lnTo>
                    <a:pt x="416356" y="118694"/>
                  </a:lnTo>
                  <a:lnTo>
                    <a:pt x="411594" y="100812"/>
                  </a:lnTo>
                  <a:lnTo>
                    <a:pt x="405650" y="85344"/>
                  </a:lnTo>
                  <a:lnTo>
                    <a:pt x="404939" y="83489"/>
                  </a:lnTo>
                  <a:lnTo>
                    <a:pt x="395973" y="66852"/>
                  </a:lnTo>
                  <a:lnTo>
                    <a:pt x="366268" y="38785"/>
                  </a:lnTo>
                  <a:lnTo>
                    <a:pt x="364185" y="38227"/>
                  </a:lnTo>
                  <a:lnTo>
                    <a:pt x="364185" y="170573"/>
                  </a:lnTo>
                  <a:lnTo>
                    <a:pt x="303466" y="178904"/>
                  </a:lnTo>
                  <a:lnTo>
                    <a:pt x="300570" y="131686"/>
                  </a:lnTo>
                  <a:lnTo>
                    <a:pt x="308356" y="99733"/>
                  </a:lnTo>
                  <a:lnTo>
                    <a:pt x="322719" y="85344"/>
                  </a:lnTo>
                  <a:lnTo>
                    <a:pt x="339534" y="90805"/>
                  </a:lnTo>
                  <a:lnTo>
                    <a:pt x="354723" y="118452"/>
                  </a:lnTo>
                  <a:lnTo>
                    <a:pt x="364185" y="170573"/>
                  </a:lnTo>
                  <a:lnTo>
                    <a:pt x="364185" y="38227"/>
                  </a:lnTo>
                  <a:lnTo>
                    <a:pt x="328523" y="28587"/>
                  </a:lnTo>
                  <a:lnTo>
                    <a:pt x="290169" y="36487"/>
                  </a:lnTo>
                  <a:lnTo>
                    <a:pt x="258660" y="62699"/>
                  </a:lnTo>
                  <a:lnTo>
                    <a:pt x="241833" y="102006"/>
                  </a:lnTo>
                  <a:lnTo>
                    <a:pt x="239877" y="142214"/>
                  </a:lnTo>
                  <a:lnTo>
                    <a:pt x="239877" y="178904"/>
                  </a:lnTo>
                  <a:lnTo>
                    <a:pt x="240322" y="220091"/>
                  </a:lnTo>
                  <a:lnTo>
                    <a:pt x="247891" y="267538"/>
                  </a:lnTo>
                  <a:lnTo>
                    <a:pt x="277545" y="282663"/>
                  </a:lnTo>
                  <a:lnTo>
                    <a:pt x="289801" y="279831"/>
                  </a:lnTo>
                  <a:lnTo>
                    <a:pt x="306616" y="243014"/>
                  </a:lnTo>
                  <a:lnTo>
                    <a:pt x="306501" y="242023"/>
                  </a:lnTo>
                  <a:lnTo>
                    <a:pt x="305066" y="228282"/>
                  </a:lnTo>
                  <a:lnTo>
                    <a:pt x="364299" y="218147"/>
                  </a:lnTo>
                  <a:lnTo>
                    <a:pt x="366674" y="240703"/>
                  </a:lnTo>
                  <a:lnTo>
                    <a:pt x="366877" y="243014"/>
                  </a:lnTo>
                  <a:lnTo>
                    <a:pt x="366979" y="243890"/>
                  </a:lnTo>
                  <a:lnTo>
                    <a:pt x="402018" y="267462"/>
                  </a:lnTo>
                  <a:lnTo>
                    <a:pt x="414959" y="264261"/>
                  </a:lnTo>
                  <a:lnTo>
                    <a:pt x="424840" y="257733"/>
                  </a:lnTo>
                  <a:lnTo>
                    <a:pt x="430060" y="250799"/>
                  </a:lnTo>
                  <a:lnTo>
                    <a:pt x="433044" y="243179"/>
                  </a:lnTo>
                  <a:lnTo>
                    <a:pt x="433959" y="235051"/>
                  </a:lnTo>
                  <a:close/>
                </a:path>
                <a:path extrusionOk="0" h="307975" w="665480">
                  <a:moveTo>
                    <a:pt x="598131" y="215303"/>
                  </a:moveTo>
                  <a:lnTo>
                    <a:pt x="597750" y="212623"/>
                  </a:lnTo>
                  <a:lnTo>
                    <a:pt x="597903" y="213931"/>
                  </a:lnTo>
                  <a:lnTo>
                    <a:pt x="598131" y="215303"/>
                  </a:lnTo>
                  <a:close/>
                </a:path>
                <a:path extrusionOk="0" h="307975" w="665480">
                  <a:moveTo>
                    <a:pt x="665137" y="206451"/>
                  </a:moveTo>
                  <a:lnTo>
                    <a:pt x="664146" y="197967"/>
                  </a:lnTo>
                  <a:lnTo>
                    <a:pt x="662406" y="189547"/>
                  </a:lnTo>
                  <a:lnTo>
                    <a:pt x="661682" y="186016"/>
                  </a:lnTo>
                  <a:lnTo>
                    <a:pt x="653986" y="139484"/>
                  </a:lnTo>
                  <a:lnTo>
                    <a:pt x="651992" y="118833"/>
                  </a:lnTo>
                  <a:lnTo>
                    <a:pt x="650811" y="108445"/>
                  </a:lnTo>
                  <a:lnTo>
                    <a:pt x="647534" y="90093"/>
                  </a:lnTo>
                  <a:lnTo>
                    <a:pt x="642772" y="72212"/>
                  </a:lnTo>
                  <a:lnTo>
                    <a:pt x="636828" y="56743"/>
                  </a:lnTo>
                  <a:lnTo>
                    <a:pt x="636117" y="54889"/>
                  </a:lnTo>
                  <a:lnTo>
                    <a:pt x="627138" y="38252"/>
                  </a:lnTo>
                  <a:lnTo>
                    <a:pt x="597446" y="10198"/>
                  </a:lnTo>
                  <a:lnTo>
                    <a:pt x="595350" y="9639"/>
                  </a:lnTo>
                  <a:lnTo>
                    <a:pt x="595350" y="141973"/>
                  </a:lnTo>
                  <a:lnTo>
                    <a:pt x="534631" y="150304"/>
                  </a:lnTo>
                  <a:lnTo>
                    <a:pt x="531749" y="103098"/>
                  </a:lnTo>
                  <a:lnTo>
                    <a:pt x="539534" y="71132"/>
                  </a:lnTo>
                  <a:lnTo>
                    <a:pt x="553885" y="56743"/>
                  </a:lnTo>
                  <a:lnTo>
                    <a:pt x="570712" y="62217"/>
                  </a:lnTo>
                  <a:lnTo>
                    <a:pt x="585901" y="89852"/>
                  </a:lnTo>
                  <a:lnTo>
                    <a:pt x="595350" y="141973"/>
                  </a:lnTo>
                  <a:lnTo>
                    <a:pt x="595350" y="9639"/>
                  </a:lnTo>
                  <a:lnTo>
                    <a:pt x="559701" y="0"/>
                  </a:lnTo>
                  <a:lnTo>
                    <a:pt x="521335" y="7886"/>
                  </a:lnTo>
                  <a:lnTo>
                    <a:pt x="489826" y="34099"/>
                  </a:lnTo>
                  <a:lnTo>
                    <a:pt x="473011" y="73406"/>
                  </a:lnTo>
                  <a:lnTo>
                    <a:pt x="471055" y="113626"/>
                  </a:lnTo>
                  <a:lnTo>
                    <a:pt x="471043" y="150304"/>
                  </a:lnTo>
                  <a:lnTo>
                    <a:pt x="471170" y="165430"/>
                  </a:lnTo>
                  <a:lnTo>
                    <a:pt x="472694" y="209003"/>
                  </a:lnTo>
                  <a:lnTo>
                    <a:pt x="486486" y="248005"/>
                  </a:lnTo>
                  <a:lnTo>
                    <a:pt x="508711" y="254063"/>
                  </a:lnTo>
                  <a:lnTo>
                    <a:pt x="520979" y="251231"/>
                  </a:lnTo>
                  <a:lnTo>
                    <a:pt x="537781" y="214426"/>
                  </a:lnTo>
                  <a:lnTo>
                    <a:pt x="537667" y="213385"/>
                  </a:lnTo>
                  <a:lnTo>
                    <a:pt x="536232" y="199682"/>
                  </a:lnTo>
                  <a:lnTo>
                    <a:pt x="595464" y="189547"/>
                  </a:lnTo>
                  <a:lnTo>
                    <a:pt x="597839" y="212102"/>
                  </a:lnTo>
                  <a:lnTo>
                    <a:pt x="598055" y="214426"/>
                  </a:lnTo>
                  <a:lnTo>
                    <a:pt x="598157" y="215303"/>
                  </a:lnTo>
                  <a:lnTo>
                    <a:pt x="633196" y="238861"/>
                  </a:lnTo>
                  <a:lnTo>
                    <a:pt x="646137" y="235673"/>
                  </a:lnTo>
                  <a:lnTo>
                    <a:pt x="656005" y="229133"/>
                  </a:lnTo>
                  <a:lnTo>
                    <a:pt x="661238" y="222199"/>
                  </a:lnTo>
                  <a:lnTo>
                    <a:pt x="664222" y="214579"/>
                  </a:lnTo>
                  <a:lnTo>
                    <a:pt x="665137" y="206451"/>
                  </a:lnTo>
                  <a:close/>
                </a:path>
              </a:pathLst>
            </a:custGeom>
            <a:solidFill>
              <a:srgbClr val="D4CE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7" name="Google Shape;147;p3"/>
            <p:cNvPicPr preferRelativeResize="0"/>
            <p:nvPr/>
          </p:nvPicPr>
          <p:blipFill rotWithShape="1">
            <a:blip r:embed="rId18">
              <a:alphaModFix/>
            </a:blip>
            <a:srcRect b="0" l="0" r="0" t="0"/>
            <a:stretch/>
          </p:blipFill>
          <p:spPr>
            <a:xfrm>
              <a:off x="6129462" y="4664315"/>
              <a:ext cx="539782" cy="718819"/>
            </a:xfrm>
            <a:prstGeom prst="rect">
              <a:avLst/>
            </a:prstGeom>
            <a:noFill/>
            <a:ln>
              <a:noFill/>
            </a:ln>
          </p:spPr>
        </p:pic>
        <p:pic>
          <p:nvPicPr>
            <p:cNvPr id="148" name="Google Shape;148;p3"/>
            <p:cNvPicPr preferRelativeResize="0"/>
            <p:nvPr/>
          </p:nvPicPr>
          <p:blipFill rotWithShape="1">
            <a:blip r:embed="rId19">
              <a:alphaModFix/>
            </a:blip>
            <a:srcRect b="0" l="0" r="0" t="0"/>
            <a:stretch/>
          </p:blipFill>
          <p:spPr>
            <a:xfrm>
              <a:off x="10061999" y="6464984"/>
              <a:ext cx="231013" cy="231013"/>
            </a:xfrm>
            <a:prstGeom prst="rect">
              <a:avLst/>
            </a:prstGeom>
            <a:noFill/>
            <a:ln>
              <a:noFill/>
            </a:ln>
          </p:spPr>
        </p:pic>
        <p:pic>
          <p:nvPicPr>
            <p:cNvPr id="149" name="Google Shape;149;p3"/>
            <p:cNvPicPr preferRelativeResize="0"/>
            <p:nvPr/>
          </p:nvPicPr>
          <p:blipFill rotWithShape="1">
            <a:blip r:embed="rId20">
              <a:alphaModFix/>
            </a:blip>
            <a:srcRect b="0" l="0" r="0" t="0"/>
            <a:stretch/>
          </p:blipFill>
          <p:spPr>
            <a:xfrm>
              <a:off x="10061999" y="6167054"/>
              <a:ext cx="231013" cy="231012"/>
            </a:xfrm>
            <a:prstGeom prst="rect">
              <a:avLst/>
            </a:prstGeom>
            <a:noFill/>
            <a:ln>
              <a:noFill/>
            </a:ln>
          </p:spPr>
        </p:pic>
        <p:pic>
          <p:nvPicPr>
            <p:cNvPr id="150" name="Google Shape;150;p3"/>
            <p:cNvPicPr preferRelativeResize="0"/>
            <p:nvPr/>
          </p:nvPicPr>
          <p:blipFill rotWithShape="1">
            <a:blip r:embed="rId21">
              <a:alphaModFix/>
            </a:blip>
            <a:srcRect b="0" l="0" r="0" t="0"/>
            <a:stretch/>
          </p:blipFill>
          <p:spPr>
            <a:xfrm>
              <a:off x="10061999" y="5730434"/>
              <a:ext cx="231013" cy="231013"/>
            </a:xfrm>
            <a:prstGeom prst="rect">
              <a:avLst/>
            </a:prstGeom>
            <a:noFill/>
            <a:ln>
              <a:noFill/>
            </a:ln>
          </p:spPr>
        </p:pic>
        <p:pic>
          <p:nvPicPr>
            <p:cNvPr id="151" name="Google Shape;151;p3"/>
            <p:cNvPicPr preferRelativeResize="0"/>
            <p:nvPr/>
          </p:nvPicPr>
          <p:blipFill rotWithShape="1">
            <a:blip r:embed="rId22">
              <a:alphaModFix/>
            </a:blip>
            <a:srcRect b="0" l="0" r="0" t="0"/>
            <a:stretch/>
          </p:blipFill>
          <p:spPr>
            <a:xfrm>
              <a:off x="10061999" y="5432503"/>
              <a:ext cx="231013" cy="231012"/>
            </a:xfrm>
            <a:prstGeom prst="rect">
              <a:avLst/>
            </a:prstGeom>
            <a:noFill/>
            <a:ln>
              <a:noFill/>
            </a:ln>
          </p:spPr>
        </p:pic>
      </p:grpSp>
      <p:sp>
        <p:nvSpPr>
          <p:cNvPr id="152" name="Google Shape;152;p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03</a:t>
            </a:r>
            <a:endParaRPr sz="900">
              <a:latin typeface="Malgun Gothic"/>
              <a:ea typeface="Malgun Gothic"/>
              <a:cs typeface="Malgun Gothic"/>
              <a:sym typeface="Malgun Gothic"/>
            </a:endParaRPr>
          </a:p>
        </p:txBody>
      </p:sp>
      <p:sp>
        <p:nvSpPr>
          <p:cNvPr id="153" name="Google Shape;153;p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4" name="Shape 1734"/>
        <p:cNvGrpSpPr/>
        <p:nvPr/>
      </p:nvGrpSpPr>
      <p:grpSpPr>
        <a:xfrm>
          <a:off x="0" y="0"/>
          <a:ext cx="0" cy="0"/>
          <a:chOff x="0" y="0"/>
          <a:chExt cx="0" cy="0"/>
        </a:xfrm>
      </p:grpSpPr>
      <p:grpSp>
        <p:nvGrpSpPr>
          <p:cNvPr id="1735" name="Google Shape;1735;p30"/>
          <p:cNvGrpSpPr/>
          <p:nvPr/>
        </p:nvGrpSpPr>
        <p:grpSpPr>
          <a:xfrm>
            <a:off x="2340000" y="4004995"/>
            <a:ext cx="7956550" cy="2691130"/>
            <a:chOff x="2340000" y="4004995"/>
            <a:chExt cx="7956550" cy="2691130"/>
          </a:xfrm>
        </p:grpSpPr>
        <p:sp>
          <p:nvSpPr>
            <p:cNvPr id="1736" name="Google Shape;1736;p30"/>
            <p:cNvSpPr/>
            <p:nvPr/>
          </p:nvSpPr>
          <p:spPr>
            <a:xfrm>
              <a:off x="2340000" y="4004995"/>
              <a:ext cx="7956550" cy="2691130"/>
            </a:xfrm>
            <a:custGeom>
              <a:rect b="b" l="l" r="r" t="t"/>
              <a:pathLst>
                <a:path extrusionOk="0" h="2691129" w="7956550">
                  <a:moveTo>
                    <a:pt x="7956003" y="0"/>
                  </a:moveTo>
                  <a:lnTo>
                    <a:pt x="0" y="0"/>
                  </a:lnTo>
                  <a:lnTo>
                    <a:pt x="0" y="2691003"/>
                  </a:lnTo>
                  <a:lnTo>
                    <a:pt x="7956003" y="2691003"/>
                  </a:lnTo>
                  <a:lnTo>
                    <a:pt x="7956003"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7" name="Google Shape;1737;p30"/>
            <p:cNvSpPr/>
            <p:nvPr/>
          </p:nvSpPr>
          <p:spPr>
            <a:xfrm>
              <a:off x="2556003" y="4861412"/>
              <a:ext cx="6717665" cy="1440180"/>
            </a:xfrm>
            <a:custGeom>
              <a:rect b="b" l="l" r="r" t="t"/>
              <a:pathLst>
                <a:path extrusionOk="0" h="1440179" w="6717665">
                  <a:moveTo>
                    <a:pt x="6537591" y="0"/>
                  </a:moveTo>
                  <a:lnTo>
                    <a:pt x="179997" y="0"/>
                  </a:lnTo>
                  <a:lnTo>
                    <a:pt x="132144" y="6430"/>
                  </a:lnTo>
                  <a:lnTo>
                    <a:pt x="89146" y="24575"/>
                  </a:lnTo>
                  <a:lnTo>
                    <a:pt x="52717" y="52720"/>
                  </a:lnTo>
                  <a:lnTo>
                    <a:pt x="24573" y="89148"/>
                  </a:lnTo>
                  <a:lnTo>
                    <a:pt x="6429" y="132141"/>
                  </a:lnTo>
                  <a:lnTo>
                    <a:pt x="0" y="179984"/>
                  </a:lnTo>
                  <a:lnTo>
                    <a:pt x="0" y="1260005"/>
                  </a:lnTo>
                  <a:lnTo>
                    <a:pt x="6429" y="1307847"/>
                  </a:lnTo>
                  <a:lnTo>
                    <a:pt x="24573" y="1350841"/>
                  </a:lnTo>
                  <a:lnTo>
                    <a:pt x="52717" y="1387268"/>
                  </a:lnTo>
                  <a:lnTo>
                    <a:pt x="89146" y="1415413"/>
                  </a:lnTo>
                  <a:lnTo>
                    <a:pt x="132144" y="1433559"/>
                  </a:lnTo>
                  <a:lnTo>
                    <a:pt x="179997" y="1439989"/>
                  </a:lnTo>
                  <a:lnTo>
                    <a:pt x="6537591" y="1439989"/>
                  </a:lnTo>
                  <a:lnTo>
                    <a:pt x="6585445" y="1433559"/>
                  </a:lnTo>
                  <a:lnTo>
                    <a:pt x="6628445" y="1415413"/>
                  </a:lnTo>
                  <a:lnTo>
                    <a:pt x="6664877" y="1387268"/>
                  </a:lnTo>
                  <a:lnTo>
                    <a:pt x="6693024" y="1350841"/>
                  </a:lnTo>
                  <a:lnTo>
                    <a:pt x="6711171" y="1307847"/>
                  </a:lnTo>
                  <a:lnTo>
                    <a:pt x="6717601" y="1260005"/>
                  </a:lnTo>
                  <a:lnTo>
                    <a:pt x="6717601" y="179984"/>
                  </a:lnTo>
                  <a:lnTo>
                    <a:pt x="6711171" y="132141"/>
                  </a:lnTo>
                  <a:lnTo>
                    <a:pt x="6693024" y="89148"/>
                  </a:lnTo>
                  <a:lnTo>
                    <a:pt x="6664877" y="52720"/>
                  </a:lnTo>
                  <a:lnTo>
                    <a:pt x="6628445" y="24575"/>
                  </a:lnTo>
                  <a:lnTo>
                    <a:pt x="6585445" y="6430"/>
                  </a:lnTo>
                  <a:lnTo>
                    <a:pt x="653759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8" name="Google Shape;1738;p30"/>
            <p:cNvSpPr/>
            <p:nvPr/>
          </p:nvSpPr>
          <p:spPr>
            <a:xfrm>
              <a:off x="9393810" y="4933395"/>
              <a:ext cx="686435" cy="1296035"/>
            </a:xfrm>
            <a:custGeom>
              <a:rect b="b" l="l" r="r" t="t"/>
              <a:pathLst>
                <a:path extrusionOk="0" h="1296035" w="686434">
                  <a:moveTo>
                    <a:pt x="506196" y="0"/>
                  </a:moveTo>
                  <a:lnTo>
                    <a:pt x="179997" y="0"/>
                  </a:lnTo>
                  <a:lnTo>
                    <a:pt x="132144" y="6430"/>
                  </a:lnTo>
                  <a:lnTo>
                    <a:pt x="89146" y="24576"/>
                  </a:lnTo>
                  <a:lnTo>
                    <a:pt x="52717" y="52724"/>
                  </a:lnTo>
                  <a:lnTo>
                    <a:pt x="24573" y="89155"/>
                  </a:lnTo>
                  <a:lnTo>
                    <a:pt x="6429" y="132156"/>
                  </a:lnTo>
                  <a:lnTo>
                    <a:pt x="0" y="180009"/>
                  </a:lnTo>
                  <a:lnTo>
                    <a:pt x="0" y="1115910"/>
                  </a:lnTo>
                  <a:lnTo>
                    <a:pt x="6429" y="1163753"/>
                  </a:lnTo>
                  <a:lnTo>
                    <a:pt x="24573" y="1206746"/>
                  </a:lnTo>
                  <a:lnTo>
                    <a:pt x="52717" y="1243174"/>
                  </a:lnTo>
                  <a:lnTo>
                    <a:pt x="89146" y="1271319"/>
                  </a:lnTo>
                  <a:lnTo>
                    <a:pt x="132144" y="1289465"/>
                  </a:lnTo>
                  <a:lnTo>
                    <a:pt x="179997" y="1295895"/>
                  </a:lnTo>
                  <a:lnTo>
                    <a:pt x="506196" y="1295895"/>
                  </a:lnTo>
                  <a:lnTo>
                    <a:pt x="554044" y="1289465"/>
                  </a:lnTo>
                  <a:lnTo>
                    <a:pt x="597041" y="1271319"/>
                  </a:lnTo>
                  <a:lnTo>
                    <a:pt x="633471" y="1243174"/>
                  </a:lnTo>
                  <a:lnTo>
                    <a:pt x="661617" y="1206746"/>
                  </a:lnTo>
                  <a:lnTo>
                    <a:pt x="679763" y="1163753"/>
                  </a:lnTo>
                  <a:lnTo>
                    <a:pt x="686193" y="1115910"/>
                  </a:lnTo>
                  <a:lnTo>
                    <a:pt x="686193" y="180009"/>
                  </a:lnTo>
                  <a:lnTo>
                    <a:pt x="679763" y="132156"/>
                  </a:lnTo>
                  <a:lnTo>
                    <a:pt x="661617" y="89155"/>
                  </a:lnTo>
                  <a:lnTo>
                    <a:pt x="633471" y="52724"/>
                  </a:lnTo>
                  <a:lnTo>
                    <a:pt x="597041" y="24576"/>
                  </a:lnTo>
                  <a:lnTo>
                    <a:pt x="554044" y="6430"/>
                  </a:lnTo>
                  <a:lnTo>
                    <a:pt x="506196" y="0"/>
                  </a:lnTo>
                  <a:close/>
                </a:path>
              </a:pathLst>
            </a:custGeom>
            <a:solidFill>
              <a:srgbClr val="EAF8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9" name="Google Shape;1739;p30"/>
            <p:cNvSpPr/>
            <p:nvPr/>
          </p:nvSpPr>
          <p:spPr>
            <a:xfrm>
              <a:off x="9393810" y="4933395"/>
              <a:ext cx="686435" cy="1296035"/>
            </a:xfrm>
            <a:custGeom>
              <a:rect b="b" l="l" r="r" t="t"/>
              <a:pathLst>
                <a:path extrusionOk="0" h="1296035" w="686434">
                  <a:moveTo>
                    <a:pt x="179997" y="0"/>
                  </a:moveTo>
                  <a:lnTo>
                    <a:pt x="132144" y="6430"/>
                  </a:lnTo>
                  <a:lnTo>
                    <a:pt x="89146" y="24576"/>
                  </a:lnTo>
                  <a:lnTo>
                    <a:pt x="52717" y="52724"/>
                  </a:lnTo>
                  <a:lnTo>
                    <a:pt x="24573" y="89155"/>
                  </a:lnTo>
                  <a:lnTo>
                    <a:pt x="6429" y="132156"/>
                  </a:lnTo>
                  <a:lnTo>
                    <a:pt x="0" y="180009"/>
                  </a:lnTo>
                  <a:lnTo>
                    <a:pt x="0" y="1115910"/>
                  </a:lnTo>
                  <a:lnTo>
                    <a:pt x="6429" y="1163753"/>
                  </a:lnTo>
                  <a:lnTo>
                    <a:pt x="24573" y="1206746"/>
                  </a:lnTo>
                  <a:lnTo>
                    <a:pt x="52717" y="1243174"/>
                  </a:lnTo>
                  <a:lnTo>
                    <a:pt x="89146" y="1271319"/>
                  </a:lnTo>
                  <a:lnTo>
                    <a:pt x="132144" y="1289465"/>
                  </a:lnTo>
                  <a:lnTo>
                    <a:pt x="179997" y="1295895"/>
                  </a:lnTo>
                  <a:lnTo>
                    <a:pt x="506196" y="1295895"/>
                  </a:lnTo>
                  <a:lnTo>
                    <a:pt x="554044" y="1289465"/>
                  </a:lnTo>
                  <a:lnTo>
                    <a:pt x="597041" y="1271319"/>
                  </a:lnTo>
                  <a:lnTo>
                    <a:pt x="633471" y="1243174"/>
                  </a:lnTo>
                  <a:lnTo>
                    <a:pt x="661617" y="1206746"/>
                  </a:lnTo>
                  <a:lnTo>
                    <a:pt x="679763" y="1163753"/>
                  </a:lnTo>
                  <a:lnTo>
                    <a:pt x="686193" y="1115910"/>
                  </a:lnTo>
                  <a:lnTo>
                    <a:pt x="686193" y="180009"/>
                  </a:lnTo>
                  <a:lnTo>
                    <a:pt x="679763" y="132156"/>
                  </a:lnTo>
                  <a:lnTo>
                    <a:pt x="661617" y="89155"/>
                  </a:lnTo>
                  <a:lnTo>
                    <a:pt x="633471" y="52724"/>
                  </a:lnTo>
                  <a:lnTo>
                    <a:pt x="597041" y="24576"/>
                  </a:lnTo>
                  <a:lnTo>
                    <a:pt x="554044" y="6430"/>
                  </a:lnTo>
                  <a:lnTo>
                    <a:pt x="506196" y="0"/>
                  </a:lnTo>
                  <a:lnTo>
                    <a:pt x="179997" y="0"/>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0" name="Google Shape;1740;p30"/>
            <p:cNvSpPr/>
            <p:nvPr/>
          </p:nvSpPr>
          <p:spPr>
            <a:xfrm>
              <a:off x="2625169" y="4933395"/>
              <a:ext cx="1976755" cy="1296035"/>
            </a:xfrm>
            <a:custGeom>
              <a:rect b="b" l="l" r="r" t="t"/>
              <a:pathLst>
                <a:path extrusionOk="0" h="1296035" w="1976754">
                  <a:moveTo>
                    <a:pt x="179997" y="0"/>
                  </a:moveTo>
                  <a:lnTo>
                    <a:pt x="132144" y="6430"/>
                  </a:lnTo>
                  <a:lnTo>
                    <a:pt x="89146" y="24576"/>
                  </a:lnTo>
                  <a:lnTo>
                    <a:pt x="52717" y="52724"/>
                  </a:lnTo>
                  <a:lnTo>
                    <a:pt x="24573" y="89155"/>
                  </a:lnTo>
                  <a:lnTo>
                    <a:pt x="6429" y="132156"/>
                  </a:lnTo>
                  <a:lnTo>
                    <a:pt x="0" y="180009"/>
                  </a:lnTo>
                  <a:lnTo>
                    <a:pt x="0" y="1116012"/>
                  </a:lnTo>
                  <a:lnTo>
                    <a:pt x="6429" y="1163865"/>
                  </a:lnTo>
                  <a:lnTo>
                    <a:pt x="24573" y="1206866"/>
                  </a:lnTo>
                  <a:lnTo>
                    <a:pt x="52717" y="1243298"/>
                  </a:lnTo>
                  <a:lnTo>
                    <a:pt x="89146" y="1271445"/>
                  </a:lnTo>
                  <a:lnTo>
                    <a:pt x="132144" y="1289592"/>
                  </a:lnTo>
                  <a:lnTo>
                    <a:pt x="179997" y="1296022"/>
                  </a:lnTo>
                  <a:lnTo>
                    <a:pt x="1796186" y="1296022"/>
                  </a:lnTo>
                  <a:lnTo>
                    <a:pt x="1844038" y="1289592"/>
                  </a:lnTo>
                  <a:lnTo>
                    <a:pt x="1887037" y="1271445"/>
                  </a:lnTo>
                  <a:lnTo>
                    <a:pt x="1923465" y="1243298"/>
                  </a:lnTo>
                  <a:lnTo>
                    <a:pt x="1951609" y="1206866"/>
                  </a:lnTo>
                  <a:lnTo>
                    <a:pt x="1969754" y="1163865"/>
                  </a:lnTo>
                  <a:lnTo>
                    <a:pt x="1976183" y="1116012"/>
                  </a:lnTo>
                  <a:lnTo>
                    <a:pt x="1976183" y="180009"/>
                  </a:lnTo>
                  <a:lnTo>
                    <a:pt x="1969754" y="132156"/>
                  </a:lnTo>
                  <a:lnTo>
                    <a:pt x="1951609" y="89155"/>
                  </a:lnTo>
                  <a:lnTo>
                    <a:pt x="1923465" y="52724"/>
                  </a:lnTo>
                  <a:lnTo>
                    <a:pt x="1887037" y="24576"/>
                  </a:lnTo>
                  <a:lnTo>
                    <a:pt x="1844038" y="6430"/>
                  </a:lnTo>
                  <a:lnTo>
                    <a:pt x="1796186" y="0"/>
                  </a:lnTo>
                  <a:lnTo>
                    <a:pt x="179997" y="0"/>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1" name="Google Shape;1741;p30"/>
            <p:cNvSpPr/>
            <p:nvPr/>
          </p:nvSpPr>
          <p:spPr>
            <a:xfrm>
              <a:off x="8311022" y="4933395"/>
              <a:ext cx="878840" cy="1296035"/>
            </a:xfrm>
            <a:custGeom>
              <a:rect b="b" l="l" r="r" t="t"/>
              <a:pathLst>
                <a:path extrusionOk="0" h="1296035" w="878840">
                  <a:moveTo>
                    <a:pt x="698347" y="0"/>
                  </a:moveTo>
                  <a:lnTo>
                    <a:pt x="179997" y="0"/>
                  </a:lnTo>
                  <a:lnTo>
                    <a:pt x="132144" y="6430"/>
                  </a:lnTo>
                  <a:lnTo>
                    <a:pt x="89146" y="24576"/>
                  </a:lnTo>
                  <a:lnTo>
                    <a:pt x="52717" y="52724"/>
                  </a:lnTo>
                  <a:lnTo>
                    <a:pt x="24573" y="89155"/>
                  </a:lnTo>
                  <a:lnTo>
                    <a:pt x="6429" y="132156"/>
                  </a:lnTo>
                  <a:lnTo>
                    <a:pt x="0" y="180009"/>
                  </a:lnTo>
                  <a:lnTo>
                    <a:pt x="0" y="1116012"/>
                  </a:lnTo>
                  <a:lnTo>
                    <a:pt x="6429" y="1163865"/>
                  </a:lnTo>
                  <a:lnTo>
                    <a:pt x="24573" y="1206866"/>
                  </a:lnTo>
                  <a:lnTo>
                    <a:pt x="52717" y="1243298"/>
                  </a:lnTo>
                  <a:lnTo>
                    <a:pt x="89146" y="1271445"/>
                  </a:lnTo>
                  <a:lnTo>
                    <a:pt x="132144" y="1289592"/>
                  </a:lnTo>
                  <a:lnTo>
                    <a:pt x="179997" y="1296022"/>
                  </a:lnTo>
                  <a:lnTo>
                    <a:pt x="698347" y="1296022"/>
                  </a:lnTo>
                  <a:lnTo>
                    <a:pt x="746195" y="1289592"/>
                  </a:lnTo>
                  <a:lnTo>
                    <a:pt x="789192" y="1271445"/>
                  </a:lnTo>
                  <a:lnTo>
                    <a:pt x="825622" y="1243298"/>
                  </a:lnTo>
                  <a:lnTo>
                    <a:pt x="853768" y="1206866"/>
                  </a:lnTo>
                  <a:lnTo>
                    <a:pt x="871914" y="1163865"/>
                  </a:lnTo>
                  <a:lnTo>
                    <a:pt x="878344" y="1116012"/>
                  </a:lnTo>
                  <a:lnTo>
                    <a:pt x="878344" y="180009"/>
                  </a:lnTo>
                  <a:lnTo>
                    <a:pt x="871914" y="132156"/>
                  </a:lnTo>
                  <a:lnTo>
                    <a:pt x="853768" y="89155"/>
                  </a:lnTo>
                  <a:lnTo>
                    <a:pt x="825622" y="52724"/>
                  </a:lnTo>
                  <a:lnTo>
                    <a:pt x="789192" y="24576"/>
                  </a:lnTo>
                  <a:lnTo>
                    <a:pt x="746195" y="6430"/>
                  </a:lnTo>
                  <a:lnTo>
                    <a:pt x="698347" y="0"/>
                  </a:lnTo>
                  <a:close/>
                </a:path>
              </a:pathLst>
            </a:custGeom>
            <a:solidFill>
              <a:srgbClr val="EAF8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2" name="Google Shape;1742;p30"/>
            <p:cNvSpPr/>
            <p:nvPr/>
          </p:nvSpPr>
          <p:spPr>
            <a:xfrm>
              <a:off x="8311022" y="4933395"/>
              <a:ext cx="878840" cy="1296035"/>
            </a:xfrm>
            <a:custGeom>
              <a:rect b="b" l="l" r="r" t="t"/>
              <a:pathLst>
                <a:path extrusionOk="0" h="1296035" w="878840">
                  <a:moveTo>
                    <a:pt x="179997" y="0"/>
                  </a:moveTo>
                  <a:lnTo>
                    <a:pt x="132144" y="6430"/>
                  </a:lnTo>
                  <a:lnTo>
                    <a:pt x="89146" y="24576"/>
                  </a:lnTo>
                  <a:lnTo>
                    <a:pt x="52717" y="52724"/>
                  </a:lnTo>
                  <a:lnTo>
                    <a:pt x="24573" y="89155"/>
                  </a:lnTo>
                  <a:lnTo>
                    <a:pt x="6429" y="132156"/>
                  </a:lnTo>
                  <a:lnTo>
                    <a:pt x="0" y="180009"/>
                  </a:lnTo>
                  <a:lnTo>
                    <a:pt x="0" y="1116012"/>
                  </a:lnTo>
                  <a:lnTo>
                    <a:pt x="6429" y="1163865"/>
                  </a:lnTo>
                  <a:lnTo>
                    <a:pt x="24573" y="1206866"/>
                  </a:lnTo>
                  <a:lnTo>
                    <a:pt x="52717" y="1243298"/>
                  </a:lnTo>
                  <a:lnTo>
                    <a:pt x="89146" y="1271445"/>
                  </a:lnTo>
                  <a:lnTo>
                    <a:pt x="132144" y="1289592"/>
                  </a:lnTo>
                  <a:lnTo>
                    <a:pt x="179997" y="1296022"/>
                  </a:lnTo>
                  <a:lnTo>
                    <a:pt x="698347" y="1296022"/>
                  </a:lnTo>
                  <a:lnTo>
                    <a:pt x="746195" y="1289592"/>
                  </a:lnTo>
                  <a:lnTo>
                    <a:pt x="789192" y="1271445"/>
                  </a:lnTo>
                  <a:lnTo>
                    <a:pt x="825622" y="1243298"/>
                  </a:lnTo>
                  <a:lnTo>
                    <a:pt x="853768" y="1206866"/>
                  </a:lnTo>
                  <a:lnTo>
                    <a:pt x="871914" y="1163865"/>
                  </a:lnTo>
                  <a:lnTo>
                    <a:pt x="878344" y="1116012"/>
                  </a:lnTo>
                  <a:lnTo>
                    <a:pt x="878344" y="180009"/>
                  </a:lnTo>
                  <a:lnTo>
                    <a:pt x="871914" y="132156"/>
                  </a:lnTo>
                  <a:lnTo>
                    <a:pt x="853768" y="89155"/>
                  </a:lnTo>
                  <a:lnTo>
                    <a:pt x="825622" y="52724"/>
                  </a:lnTo>
                  <a:lnTo>
                    <a:pt x="789192" y="24576"/>
                  </a:lnTo>
                  <a:lnTo>
                    <a:pt x="746195" y="6430"/>
                  </a:lnTo>
                  <a:lnTo>
                    <a:pt x="698347" y="0"/>
                  </a:lnTo>
                  <a:lnTo>
                    <a:pt x="179997" y="0"/>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3" name="Google Shape;1743;p30"/>
            <p:cNvSpPr/>
            <p:nvPr/>
          </p:nvSpPr>
          <p:spPr>
            <a:xfrm>
              <a:off x="2557904" y="4176951"/>
              <a:ext cx="7520305" cy="212725"/>
            </a:xfrm>
            <a:custGeom>
              <a:rect b="b" l="l" r="r" t="t"/>
              <a:pathLst>
                <a:path extrusionOk="0" h="212725" w="7520305">
                  <a:moveTo>
                    <a:pt x="7414094"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7414094" y="212191"/>
                  </a:lnTo>
                  <a:lnTo>
                    <a:pt x="7455393" y="203854"/>
                  </a:lnTo>
                  <a:lnTo>
                    <a:pt x="7489116" y="181117"/>
                  </a:lnTo>
                  <a:lnTo>
                    <a:pt x="7511853" y="147394"/>
                  </a:lnTo>
                  <a:lnTo>
                    <a:pt x="7520190" y="106095"/>
                  </a:lnTo>
                  <a:lnTo>
                    <a:pt x="7511853" y="64797"/>
                  </a:lnTo>
                  <a:lnTo>
                    <a:pt x="7489116" y="31073"/>
                  </a:lnTo>
                  <a:lnTo>
                    <a:pt x="7455393" y="8337"/>
                  </a:lnTo>
                  <a:lnTo>
                    <a:pt x="741409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1744" name="Google Shape;1744;p30"/>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9">
                            <a:extLst>
                              <a:ext uri="{A12FA001-AC4F-418D-AE19-62706E023703}">
                                <ahyp:hlinkClr val="tx"/>
                              </a:ext>
                            </a:extLst>
                          </a:hlinkClick>
                        </a:rPr>
                        <a:t>금융 배출량 관리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745" name="Google Shape;1745;p30"/>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금융 배출량 관리</a:t>
            </a:r>
            <a:endParaRPr/>
          </a:p>
        </p:txBody>
      </p:sp>
      <p:grpSp>
        <p:nvGrpSpPr>
          <p:cNvPr id="1746" name="Google Shape;1746;p30"/>
          <p:cNvGrpSpPr/>
          <p:nvPr/>
        </p:nvGrpSpPr>
        <p:grpSpPr>
          <a:xfrm>
            <a:off x="2340000" y="1644434"/>
            <a:ext cx="2484120" cy="3810"/>
            <a:chOff x="2340000" y="1644434"/>
            <a:chExt cx="2484120" cy="3810"/>
          </a:xfrm>
        </p:grpSpPr>
        <p:sp>
          <p:nvSpPr>
            <p:cNvPr id="1747" name="Google Shape;1747;p30"/>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8" name="Google Shape;1748;p30"/>
            <p:cNvSpPr/>
            <p:nvPr/>
          </p:nvSpPr>
          <p:spPr>
            <a:xfrm>
              <a:off x="2340000" y="1644434"/>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49" name="Google Shape;1749;p30"/>
          <p:cNvSpPr txBox="1"/>
          <p:nvPr/>
        </p:nvSpPr>
        <p:spPr>
          <a:xfrm>
            <a:off x="2327300" y="1413418"/>
            <a:ext cx="1631314"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금융 배출량 관리 체계 고도화</a:t>
            </a:r>
            <a:endParaRPr sz="950">
              <a:latin typeface="Malgun Gothic"/>
              <a:ea typeface="Malgun Gothic"/>
              <a:cs typeface="Malgun Gothic"/>
              <a:sym typeface="Malgun Gothic"/>
            </a:endParaRPr>
          </a:p>
        </p:txBody>
      </p:sp>
      <p:sp>
        <p:nvSpPr>
          <p:cNvPr id="1750" name="Google Shape;1750;p30"/>
          <p:cNvSpPr txBox="1"/>
          <p:nvPr/>
        </p:nvSpPr>
        <p:spPr>
          <a:xfrm>
            <a:off x="2327300" y="1724523"/>
            <a:ext cx="2510790" cy="1487805"/>
          </a:xfrm>
          <a:prstGeom prst="rect">
            <a:avLst/>
          </a:prstGeom>
          <a:noFill/>
          <a:ln>
            <a:noFill/>
          </a:ln>
        </p:spPr>
        <p:txBody>
          <a:bodyPr anchorCtr="0" anchor="t" bIns="0" lIns="0" spcFirstLastPara="1" rIns="0" wrap="square" tIns="16500">
            <a:spAutoFit/>
          </a:bodyPr>
          <a:lstStyle/>
          <a:p>
            <a:pPr indent="0" lvl="0" marL="12700" marR="5080" rtl="0" algn="l">
              <a:lnSpc>
                <a:spcPct val="151100"/>
              </a:lnSpc>
              <a:spcBef>
                <a:spcPts val="0"/>
              </a:spcBef>
              <a:spcAft>
                <a:spcPts val="0"/>
              </a:spcAft>
              <a:buNone/>
            </a:pPr>
            <a:r>
              <a:rPr b="1" lang="en-US" sz="750">
                <a:solidFill>
                  <a:srgbClr val="414042"/>
                </a:solidFill>
                <a:latin typeface="Malgun Gothic"/>
                <a:ea typeface="Malgun Gothic"/>
                <a:cs typeface="Malgun Gothic"/>
                <a:sym typeface="Malgun Gothic"/>
              </a:rPr>
              <a:t>그룹 ESG 리스크 관리 체계 고도화 프로젝트 진행 </a:t>
            </a:r>
            <a:r>
              <a:rPr b="0" lang="en-US" sz="800">
                <a:solidFill>
                  <a:srgbClr val="58595B"/>
                </a:solidFill>
                <a:latin typeface="Arial"/>
                <a:ea typeface="Arial"/>
                <a:cs typeface="Arial"/>
                <a:sym typeface="Arial"/>
              </a:rPr>
              <a:t>2023년 3월부터 9월까지 신한금융그룹 주관 하에 진행 된 그룹 ESG 리스크 관리 체계 고도화 프로젝트에 참여하 여, 신한라이프 금융 배출량 측정 시스템을 개선하였습니 다. 주요 개선 내용은 2022년 12월 PCAF(탄소회계금융 협회)에서 추가된 측정 기준을 반영한 것입니다. 이에 따라 정부 익스포져에 대한 금융 배출량과 제거 배출량의 측정 요건을 정의하고 산출을 시스템화하여, 이를 모니터링할</a:t>
            </a:r>
            <a:endParaRPr sz="800">
              <a:latin typeface="Arial"/>
              <a:ea typeface="Arial"/>
              <a:cs typeface="Arial"/>
              <a:sym typeface="Arial"/>
            </a:endParaRPr>
          </a:p>
        </p:txBody>
      </p:sp>
      <p:pic>
        <p:nvPicPr>
          <p:cNvPr id="1751" name="Google Shape;1751;p30"/>
          <p:cNvPicPr preferRelativeResize="0"/>
          <p:nvPr/>
        </p:nvPicPr>
        <p:blipFill rotWithShape="1">
          <a:blip r:embed="rId14">
            <a:alphaModFix/>
          </a:blip>
          <a:srcRect b="0" l="0" r="0" t="0"/>
          <a:stretch/>
        </p:blipFill>
        <p:spPr>
          <a:xfrm>
            <a:off x="5076000" y="2182784"/>
            <a:ext cx="98424" cy="82549"/>
          </a:xfrm>
          <a:prstGeom prst="rect">
            <a:avLst/>
          </a:prstGeom>
          <a:noFill/>
          <a:ln>
            <a:noFill/>
          </a:ln>
        </p:spPr>
      </p:pic>
      <p:sp>
        <p:nvSpPr>
          <p:cNvPr id="1752" name="Google Shape;1752;p30"/>
          <p:cNvSpPr txBox="1"/>
          <p:nvPr/>
        </p:nvSpPr>
        <p:spPr>
          <a:xfrm>
            <a:off x="5063300" y="1908465"/>
            <a:ext cx="2509520" cy="1304290"/>
          </a:xfrm>
          <a:prstGeom prst="rect">
            <a:avLst/>
          </a:prstGeom>
          <a:noFill/>
          <a:ln>
            <a:noFill/>
          </a:ln>
        </p:spPr>
        <p:txBody>
          <a:bodyPr anchorCtr="0" anchor="t" bIns="0" lIns="0" spcFirstLastPara="1" rIns="0" wrap="square" tIns="11425">
            <a:spAutoFit/>
          </a:bodyPr>
          <a:lstStyle/>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수 있는 체계를 구축하였습니다. 정부 익스포져란 일반적 로 중앙 정부에 의해 발생되는 익스포져로 국채를 의미 합니다. 정부 익스포져의 금융 배출량은 발행국이 배출하 는 탄소배출량과 국채 잔액, GDP를 활용하여 산출합니다. 제거 배출량이란 배출된 탄소를 직접 제거하는 사업 또는 활동에 국한되어 발생합니다. 탄소를 직접 제거하는 사업 을 수행하지 않는 기업의 경우, 제거 배출량 구매를 통해 발</a:t>
            </a:r>
            <a:endParaRPr sz="800">
              <a:latin typeface="Arial"/>
              <a:ea typeface="Arial"/>
              <a:cs typeface="Arial"/>
              <a:sym typeface="Arial"/>
            </a:endParaRPr>
          </a:p>
        </p:txBody>
      </p:sp>
      <p:sp>
        <p:nvSpPr>
          <p:cNvPr id="1753" name="Google Shape;1753;p30"/>
          <p:cNvSpPr txBox="1"/>
          <p:nvPr/>
        </p:nvSpPr>
        <p:spPr>
          <a:xfrm>
            <a:off x="7773901" y="1908465"/>
            <a:ext cx="2560320" cy="938530"/>
          </a:xfrm>
          <a:prstGeom prst="rect">
            <a:avLst/>
          </a:prstGeom>
          <a:noFill/>
          <a:ln>
            <a:noFill/>
          </a:ln>
        </p:spPr>
        <p:txBody>
          <a:bodyPr anchorCtr="0" anchor="t" bIns="0" lIns="0" spcFirstLastPara="1" rIns="0" wrap="square" tIns="11425">
            <a:spAutoFit/>
          </a:bodyPr>
          <a:lstStyle/>
          <a:p>
            <a:pPr indent="0" lvl="0" marL="38100" marR="30480" rtl="0" algn="just">
              <a:lnSpc>
                <a:spcPct val="149800"/>
              </a:lnSpc>
              <a:spcBef>
                <a:spcPts val="0"/>
              </a:spcBef>
              <a:spcAft>
                <a:spcPts val="0"/>
              </a:spcAft>
              <a:buNone/>
            </a:pPr>
            <a:r>
              <a:rPr b="0" lang="en-US" sz="800">
                <a:solidFill>
                  <a:srgbClr val="58595B"/>
                </a:solidFill>
                <a:latin typeface="Arial"/>
                <a:ea typeface="Arial"/>
                <a:cs typeface="Arial"/>
                <a:sym typeface="Arial"/>
              </a:rPr>
              <a:t>행한 상쇄배출권을 인식합니다. 제거 배출량은 제거 배출 량 인증 실적 및 배출권 발행 실적과 잔액, 기업 가치를 활 용하여 산출합니다. 이러한 기준에 따라 산출한 신한라이 프의 정부 익스포져 금융배출량은 8,355,041tCO</a:t>
            </a:r>
            <a:r>
              <a:rPr b="0" baseline="-25000" lang="en-US" sz="675">
                <a:solidFill>
                  <a:srgbClr val="58595B"/>
                </a:solidFill>
                <a:latin typeface="Arial"/>
                <a:ea typeface="Arial"/>
                <a:cs typeface="Arial"/>
                <a:sym typeface="Arial"/>
              </a:rPr>
              <a:t>2</a:t>
            </a:r>
            <a:r>
              <a:rPr b="0" lang="en-US" sz="800">
                <a:solidFill>
                  <a:srgbClr val="58595B"/>
                </a:solidFill>
                <a:latin typeface="Arial"/>
                <a:ea typeface="Arial"/>
                <a:cs typeface="Arial"/>
                <a:sym typeface="Arial"/>
              </a:rPr>
              <a:t>eq/년 이며, 제거 배출량은 0tCO</a:t>
            </a:r>
            <a:r>
              <a:rPr b="0" baseline="-25000" lang="en-US" sz="675">
                <a:solidFill>
                  <a:srgbClr val="58595B"/>
                </a:solidFill>
                <a:latin typeface="Arial"/>
                <a:ea typeface="Arial"/>
                <a:cs typeface="Arial"/>
                <a:sym typeface="Arial"/>
              </a:rPr>
              <a:t>2</a:t>
            </a:r>
            <a:r>
              <a:rPr b="0" lang="en-US" sz="800">
                <a:solidFill>
                  <a:srgbClr val="58595B"/>
                </a:solidFill>
                <a:latin typeface="Arial"/>
                <a:ea typeface="Arial"/>
                <a:cs typeface="Arial"/>
                <a:sym typeface="Arial"/>
              </a:rPr>
              <a:t>eq/년 입니다.*</a:t>
            </a:r>
            <a:endParaRPr sz="800">
              <a:latin typeface="Arial"/>
              <a:ea typeface="Arial"/>
              <a:cs typeface="Arial"/>
              <a:sym typeface="Arial"/>
            </a:endParaRPr>
          </a:p>
        </p:txBody>
      </p:sp>
      <p:sp>
        <p:nvSpPr>
          <p:cNvPr id="1754" name="Google Shape;1754;p30"/>
          <p:cNvSpPr txBox="1"/>
          <p:nvPr/>
        </p:nvSpPr>
        <p:spPr>
          <a:xfrm>
            <a:off x="7799301" y="3040161"/>
            <a:ext cx="2249805" cy="279400"/>
          </a:xfrm>
          <a:prstGeom prst="rect">
            <a:avLst/>
          </a:prstGeom>
          <a:noFill/>
          <a:ln>
            <a:noFill/>
          </a:ln>
        </p:spPr>
        <p:txBody>
          <a:bodyPr anchorCtr="0" anchor="t" bIns="0" lIns="0" spcFirstLastPara="1" rIns="0" wrap="square" tIns="12050">
            <a:spAutoFit/>
          </a:bodyPr>
          <a:lstStyle/>
          <a:p>
            <a:pPr indent="0"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 SBTi(과학기반 감축목표 이니셔티브) 방법론을 활용해 설정한 감축목표에 정부배출량 및 제거배출량은 포함되지 않음</a:t>
            </a:r>
            <a:endParaRPr sz="650">
              <a:latin typeface="Arial"/>
              <a:ea typeface="Arial"/>
              <a:cs typeface="Arial"/>
              <a:sym typeface="Arial"/>
            </a:endParaRPr>
          </a:p>
        </p:txBody>
      </p:sp>
      <p:sp>
        <p:nvSpPr>
          <p:cNvPr id="1755" name="Google Shape;1755;p30"/>
          <p:cNvSpPr txBox="1"/>
          <p:nvPr/>
        </p:nvSpPr>
        <p:spPr>
          <a:xfrm>
            <a:off x="2667810" y="4205449"/>
            <a:ext cx="1301750" cy="13716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b="0" lang="en-US" sz="700">
                <a:solidFill>
                  <a:srgbClr val="231F20"/>
                </a:solidFill>
                <a:latin typeface="Arial"/>
                <a:ea typeface="Arial"/>
                <a:cs typeface="Arial"/>
                <a:sym typeface="Arial"/>
              </a:rPr>
              <a:t>그룹 ESG 리스크 관리 체계 고도화</a:t>
            </a:r>
            <a:endParaRPr sz="700">
              <a:latin typeface="Arial"/>
              <a:ea typeface="Arial"/>
              <a:cs typeface="Arial"/>
              <a:sym typeface="Arial"/>
            </a:endParaRPr>
          </a:p>
        </p:txBody>
      </p:sp>
      <p:grpSp>
        <p:nvGrpSpPr>
          <p:cNvPr id="1756" name="Google Shape;1756;p30"/>
          <p:cNvGrpSpPr/>
          <p:nvPr/>
        </p:nvGrpSpPr>
        <p:grpSpPr>
          <a:xfrm>
            <a:off x="2556403" y="4175448"/>
            <a:ext cx="7523205" cy="2305943"/>
            <a:chOff x="2556403" y="4175448"/>
            <a:chExt cx="7523205" cy="2305943"/>
          </a:xfrm>
        </p:grpSpPr>
        <p:pic>
          <p:nvPicPr>
            <p:cNvPr id="1757" name="Google Shape;1757;p30"/>
            <p:cNvPicPr preferRelativeResize="0"/>
            <p:nvPr/>
          </p:nvPicPr>
          <p:blipFill rotWithShape="1">
            <a:blip r:embed="rId15">
              <a:alphaModFix/>
            </a:blip>
            <a:srcRect b="0" l="0" r="0" t="0"/>
            <a:stretch/>
          </p:blipFill>
          <p:spPr>
            <a:xfrm>
              <a:off x="2556403" y="4175822"/>
              <a:ext cx="100258" cy="214820"/>
            </a:xfrm>
            <a:prstGeom prst="rect">
              <a:avLst/>
            </a:prstGeom>
            <a:noFill/>
            <a:ln>
              <a:noFill/>
            </a:ln>
          </p:spPr>
        </p:pic>
        <p:sp>
          <p:nvSpPr>
            <p:cNvPr id="1758" name="Google Shape;1758;p30"/>
            <p:cNvSpPr/>
            <p:nvPr/>
          </p:nvSpPr>
          <p:spPr>
            <a:xfrm>
              <a:off x="2677321" y="4389140"/>
              <a:ext cx="7285355" cy="0"/>
            </a:xfrm>
            <a:custGeom>
              <a:rect b="b" l="l" r="r" t="t"/>
              <a:pathLst>
                <a:path extrusionOk="0" h="120000" w="7285355">
                  <a:moveTo>
                    <a:pt x="0" y="0"/>
                  </a:moveTo>
                  <a:lnTo>
                    <a:pt x="7285164"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59" name="Google Shape;1759;p30"/>
            <p:cNvPicPr preferRelativeResize="0"/>
            <p:nvPr/>
          </p:nvPicPr>
          <p:blipFill rotWithShape="1">
            <a:blip r:embed="rId16">
              <a:alphaModFix/>
            </a:blip>
            <a:srcRect b="0" l="0" r="0" t="0"/>
            <a:stretch/>
          </p:blipFill>
          <p:spPr>
            <a:xfrm>
              <a:off x="9979337" y="4175448"/>
              <a:ext cx="100271" cy="214820"/>
            </a:xfrm>
            <a:prstGeom prst="rect">
              <a:avLst/>
            </a:prstGeom>
            <a:noFill/>
            <a:ln>
              <a:noFill/>
            </a:ln>
          </p:spPr>
        </p:pic>
        <p:sp>
          <p:nvSpPr>
            <p:cNvPr id="1760" name="Google Shape;1760;p30"/>
            <p:cNvSpPr/>
            <p:nvPr/>
          </p:nvSpPr>
          <p:spPr>
            <a:xfrm>
              <a:off x="2673513" y="4176951"/>
              <a:ext cx="7285355" cy="0"/>
            </a:xfrm>
            <a:custGeom>
              <a:rect b="b" l="l" r="r" t="t"/>
              <a:pathLst>
                <a:path extrusionOk="0" h="120000" w="7285355">
                  <a:moveTo>
                    <a:pt x="7285164"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1" name="Google Shape;1761;p30"/>
            <p:cNvSpPr/>
            <p:nvPr/>
          </p:nvSpPr>
          <p:spPr>
            <a:xfrm>
              <a:off x="2557909" y="4176946"/>
              <a:ext cx="7520305" cy="212725"/>
            </a:xfrm>
            <a:custGeom>
              <a:rect b="b" l="l" r="r" t="t"/>
              <a:pathLst>
                <a:path extrusionOk="0" h="212725" w="7520305">
                  <a:moveTo>
                    <a:pt x="139" y="100520"/>
                  </a:moveTo>
                  <a:lnTo>
                    <a:pt x="38" y="102361"/>
                  </a:lnTo>
                  <a:lnTo>
                    <a:pt x="0" y="104228"/>
                  </a:lnTo>
                  <a:lnTo>
                    <a:pt x="0" y="106095"/>
                  </a:lnTo>
                  <a:lnTo>
                    <a:pt x="0" y="107975"/>
                  </a:lnTo>
                  <a:lnTo>
                    <a:pt x="38" y="109829"/>
                  </a:lnTo>
                  <a:lnTo>
                    <a:pt x="139" y="111683"/>
                  </a:lnTo>
                </a:path>
                <a:path extrusionOk="0" h="212725" w="7520305">
                  <a:moveTo>
                    <a:pt x="100507" y="212051"/>
                  </a:moveTo>
                  <a:lnTo>
                    <a:pt x="102361" y="212140"/>
                  </a:lnTo>
                  <a:lnTo>
                    <a:pt x="104216" y="212191"/>
                  </a:lnTo>
                  <a:lnTo>
                    <a:pt x="106095" y="212191"/>
                  </a:lnTo>
                  <a:lnTo>
                    <a:pt x="111798" y="212191"/>
                  </a:lnTo>
                </a:path>
                <a:path extrusionOk="0" h="212725" w="7520305">
                  <a:moveTo>
                    <a:pt x="7408379" y="212191"/>
                  </a:moveTo>
                  <a:lnTo>
                    <a:pt x="7414094" y="212191"/>
                  </a:lnTo>
                  <a:lnTo>
                    <a:pt x="7415961" y="212191"/>
                  </a:lnTo>
                  <a:lnTo>
                    <a:pt x="7417815" y="212140"/>
                  </a:lnTo>
                  <a:lnTo>
                    <a:pt x="7419670" y="212051"/>
                  </a:lnTo>
                </a:path>
                <a:path extrusionOk="0" h="212725" w="7520305">
                  <a:moveTo>
                    <a:pt x="7520038" y="111683"/>
                  </a:moveTo>
                  <a:lnTo>
                    <a:pt x="7520139" y="109829"/>
                  </a:lnTo>
                  <a:lnTo>
                    <a:pt x="7520190" y="107975"/>
                  </a:lnTo>
                  <a:lnTo>
                    <a:pt x="7520190" y="106095"/>
                  </a:lnTo>
                  <a:lnTo>
                    <a:pt x="7520190" y="104228"/>
                  </a:lnTo>
                  <a:lnTo>
                    <a:pt x="7520139" y="102361"/>
                  </a:lnTo>
                  <a:lnTo>
                    <a:pt x="7520038" y="100520"/>
                  </a:lnTo>
                </a:path>
                <a:path extrusionOk="0" h="212725" w="7520305">
                  <a:moveTo>
                    <a:pt x="7419670" y="152"/>
                  </a:moveTo>
                  <a:lnTo>
                    <a:pt x="7417815" y="50"/>
                  </a:lnTo>
                  <a:lnTo>
                    <a:pt x="7415961" y="0"/>
                  </a:lnTo>
                  <a:lnTo>
                    <a:pt x="7414094" y="0"/>
                  </a:lnTo>
                  <a:lnTo>
                    <a:pt x="7408379" y="0"/>
                  </a:lnTo>
                </a:path>
                <a:path extrusionOk="0" h="212725" w="7520305">
                  <a:moveTo>
                    <a:pt x="111798"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62" name="Google Shape;1762;p30"/>
            <p:cNvPicPr preferRelativeResize="0"/>
            <p:nvPr/>
          </p:nvPicPr>
          <p:blipFill rotWithShape="1">
            <a:blip r:embed="rId17">
              <a:alphaModFix/>
            </a:blip>
            <a:srcRect b="0" l="0" r="0" t="0"/>
            <a:stretch/>
          </p:blipFill>
          <p:spPr>
            <a:xfrm>
              <a:off x="9908882" y="4220041"/>
              <a:ext cx="119164" cy="126009"/>
            </a:xfrm>
            <a:prstGeom prst="rect">
              <a:avLst/>
            </a:prstGeom>
            <a:noFill/>
            <a:ln>
              <a:noFill/>
            </a:ln>
          </p:spPr>
        </p:pic>
        <p:sp>
          <p:nvSpPr>
            <p:cNvPr id="1763" name="Google Shape;1763;p30"/>
            <p:cNvSpPr/>
            <p:nvPr/>
          </p:nvSpPr>
          <p:spPr>
            <a:xfrm>
              <a:off x="2725469" y="5080678"/>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4" name="Google Shape;1764;p30"/>
            <p:cNvSpPr/>
            <p:nvPr/>
          </p:nvSpPr>
          <p:spPr>
            <a:xfrm>
              <a:off x="2948635" y="5397334"/>
              <a:ext cx="345440" cy="213995"/>
            </a:xfrm>
            <a:custGeom>
              <a:rect b="b" l="l" r="r" t="t"/>
              <a:pathLst>
                <a:path extrusionOk="0" h="213995" w="345439">
                  <a:moveTo>
                    <a:pt x="25285" y="134162"/>
                  </a:moveTo>
                  <a:lnTo>
                    <a:pt x="0" y="134162"/>
                  </a:lnTo>
                  <a:lnTo>
                    <a:pt x="0" y="182613"/>
                  </a:lnTo>
                  <a:lnTo>
                    <a:pt x="25285" y="182613"/>
                  </a:lnTo>
                  <a:lnTo>
                    <a:pt x="25285" y="134162"/>
                  </a:lnTo>
                  <a:close/>
                </a:path>
                <a:path extrusionOk="0" h="213995" w="345439">
                  <a:moveTo>
                    <a:pt x="25285" y="68948"/>
                  </a:moveTo>
                  <a:lnTo>
                    <a:pt x="0" y="68948"/>
                  </a:lnTo>
                  <a:lnTo>
                    <a:pt x="0" y="117398"/>
                  </a:lnTo>
                  <a:lnTo>
                    <a:pt x="25285" y="117398"/>
                  </a:lnTo>
                  <a:lnTo>
                    <a:pt x="25285" y="68948"/>
                  </a:lnTo>
                  <a:close/>
                </a:path>
                <a:path extrusionOk="0" h="213995" w="345439">
                  <a:moveTo>
                    <a:pt x="25285" y="0"/>
                  </a:moveTo>
                  <a:lnTo>
                    <a:pt x="0" y="0"/>
                  </a:lnTo>
                  <a:lnTo>
                    <a:pt x="0" y="48450"/>
                  </a:lnTo>
                  <a:lnTo>
                    <a:pt x="25285" y="48450"/>
                  </a:lnTo>
                  <a:lnTo>
                    <a:pt x="25285" y="0"/>
                  </a:lnTo>
                  <a:close/>
                </a:path>
                <a:path extrusionOk="0" h="213995" w="345439">
                  <a:moveTo>
                    <a:pt x="62852" y="134162"/>
                  </a:moveTo>
                  <a:lnTo>
                    <a:pt x="37566" y="134162"/>
                  </a:lnTo>
                  <a:lnTo>
                    <a:pt x="37566" y="182613"/>
                  </a:lnTo>
                  <a:lnTo>
                    <a:pt x="62852" y="182613"/>
                  </a:lnTo>
                  <a:lnTo>
                    <a:pt x="62852" y="134162"/>
                  </a:lnTo>
                  <a:close/>
                </a:path>
                <a:path extrusionOk="0" h="213995" w="345439">
                  <a:moveTo>
                    <a:pt x="62852" y="68948"/>
                  </a:moveTo>
                  <a:lnTo>
                    <a:pt x="37566" y="68948"/>
                  </a:lnTo>
                  <a:lnTo>
                    <a:pt x="37566" y="117398"/>
                  </a:lnTo>
                  <a:lnTo>
                    <a:pt x="62852" y="117398"/>
                  </a:lnTo>
                  <a:lnTo>
                    <a:pt x="62852" y="68948"/>
                  </a:lnTo>
                  <a:close/>
                </a:path>
                <a:path extrusionOk="0" h="213995" w="345439">
                  <a:moveTo>
                    <a:pt x="62852" y="0"/>
                  </a:moveTo>
                  <a:lnTo>
                    <a:pt x="37566" y="0"/>
                  </a:lnTo>
                  <a:lnTo>
                    <a:pt x="37566" y="48450"/>
                  </a:lnTo>
                  <a:lnTo>
                    <a:pt x="62852" y="48450"/>
                  </a:lnTo>
                  <a:lnTo>
                    <a:pt x="62852" y="0"/>
                  </a:lnTo>
                  <a:close/>
                </a:path>
                <a:path extrusionOk="0" h="213995" w="345439">
                  <a:moveTo>
                    <a:pt x="100406" y="134162"/>
                  </a:moveTo>
                  <a:lnTo>
                    <a:pt x="75120" y="134162"/>
                  </a:lnTo>
                  <a:lnTo>
                    <a:pt x="75120" y="182613"/>
                  </a:lnTo>
                  <a:lnTo>
                    <a:pt x="100406" y="182613"/>
                  </a:lnTo>
                  <a:lnTo>
                    <a:pt x="100406" y="134162"/>
                  </a:lnTo>
                  <a:close/>
                </a:path>
                <a:path extrusionOk="0" h="213995" w="345439">
                  <a:moveTo>
                    <a:pt x="100406" y="68948"/>
                  </a:moveTo>
                  <a:lnTo>
                    <a:pt x="75120" y="68948"/>
                  </a:lnTo>
                  <a:lnTo>
                    <a:pt x="75120" y="117398"/>
                  </a:lnTo>
                  <a:lnTo>
                    <a:pt x="100406" y="117398"/>
                  </a:lnTo>
                  <a:lnTo>
                    <a:pt x="100406" y="68948"/>
                  </a:lnTo>
                  <a:close/>
                </a:path>
                <a:path extrusionOk="0" h="213995" w="345439">
                  <a:moveTo>
                    <a:pt x="100406" y="0"/>
                  </a:moveTo>
                  <a:lnTo>
                    <a:pt x="75120" y="0"/>
                  </a:lnTo>
                  <a:lnTo>
                    <a:pt x="75120" y="48450"/>
                  </a:lnTo>
                  <a:lnTo>
                    <a:pt x="100406" y="48450"/>
                  </a:lnTo>
                  <a:lnTo>
                    <a:pt x="100406" y="0"/>
                  </a:lnTo>
                  <a:close/>
                </a:path>
                <a:path extrusionOk="0" h="213995" w="345439">
                  <a:moveTo>
                    <a:pt x="167944" y="191084"/>
                  </a:moveTo>
                  <a:lnTo>
                    <a:pt x="150342" y="191084"/>
                  </a:lnTo>
                  <a:lnTo>
                    <a:pt x="150342" y="213855"/>
                  </a:lnTo>
                  <a:lnTo>
                    <a:pt x="167944" y="213855"/>
                  </a:lnTo>
                  <a:lnTo>
                    <a:pt x="167944" y="191084"/>
                  </a:lnTo>
                  <a:close/>
                </a:path>
                <a:path extrusionOk="0" h="213995" w="345439">
                  <a:moveTo>
                    <a:pt x="167944" y="159562"/>
                  </a:moveTo>
                  <a:lnTo>
                    <a:pt x="150342" y="159562"/>
                  </a:lnTo>
                  <a:lnTo>
                    <a:pt x="150342" y="182321"/>
                  </a:lnTo>
                  <a:lnTo>
                    <a:pt x="167944" y="182321"/>
                  </a:lnTo>
                  <a:lnTo>
                    <a:pt x="167944" y="159562"/>
                  </a:lnTo>
                  <a:close/>
                </a:path>
                <a:path extrusionOk="0" h="213995" w="345439">
                  <a:moveTo>
                    <a:pt x="194081" y="191084"/>
                  </a:moveTo>
                  <a:lnTo>
                    <a:pt x="176479" y="191084"/>
                  </a:lnTo>
                  <a:lnTo>
                    <a:pt x="176479" y="213855"/>
                  </a:lnTo>
                  <a:lnTo>
                    <a:pt x="194081" y="213855"/>
                  </a:lnTo>
                  <a:lnTo>
                    <a:pt x="194081" y="191084"/>
                  </a:lnTo>
                  <a:close/>
                </a:path>
                <a:path extrusionOk="0" h="213995" w="345439">
                  <a:moveTo>
                    <a:pt x="194081" y="159562"/>
                  </a:moveTo>
                  <a:lnTo>
                    <a:pt x="176479" y="159562"/>
                  </a:lnTo>
                  <a:lnTo>
                    <a:pt x="176479" y="182321"/>
                  </a:lnTo>
                  <a:lnTo>
                    <a:pt x="194081" y="182321"/>
                  </a:lnTo>
                  <a:lnTo>
                    <a:pt x="194081" y="159562"/>
                  </a:lnTo>
                  <a:close/>
                </a:path>
                <a:path extrusionOk="0" h="213995" w="345439">
                  <a:moveTo>
                    <a:pt x="269887" y="134162"/>
                  </a:moveTo>
                  <a:lnTo>
                    <a:pt x="244589" y="134162"/>
                  </a:lnTo>
                  <a:lnTo>
                    <a:pt x="244589" y="182613"/>
                  </a:lnTo>
                  <a:lnTo>
                    <a:pt x="269887" y="182613"/>
                  </a:lnTo>
                  <a:lnTo>
                    <a:pt x="269887" y="134162"/>
                  </a:lnTo>
                  <a:close/>
                </a:path>
                <a:path extrusionOk="0" h="213995" w="345439">
                  <a:moveTo>
                    <a:pt x="269887" y="68948"/>
                  </a:moveTo>
                  <a:lnTo>
                    <a:pt x="244589" y="68948"/>
                  </a:lnTo>
                  <a:lnTo>
                    <a:pt x="244589" y="117398"/>
                  </a:lnTo>
                  <a:lnTo>
                    <a:pt x="269887" y="117398"/>
                  </a:lnTo>
                  <a:lnTo>
                    <a:pt x="269887" y="68948"/>
                  </a:lnTo>
                  <a:close/>
                </a:path>
                <a:path extrusionOk="0" h="213995" w="345439">
                  <a:moveTo>
                    <a:pt x="269887" y="0"/>
                  </a:moveTo>
                  <a:lnTo>
                    <a:pt x="244589" y="0"/>
                  </a:lnTo>
                  <a:lnTo>
                    <a:pt x="244589" y="48450"/>
                  </a:lnTo>
                  <a:lnTo>
                    <a:pt x="269887" y="48450"/>
                  </a:lnTo>
                  <a:lnTo>
                    <a:pt x="269887" y="0"/>
                  </a:lnTo>
                  <a:close/>
                </a:path>
                <a:path extrusionOk="0" h="213995" w="345439">
                  <a:moveTo>
                    <a:pt x="307441" y="134162"/>
                  </a:moveTo>
                  <a:lnTo>
                    <a:pt x="282155" y="134162"/>
                  </a:lnTo>
                  <a:lnTo>
                    <a:pt x="282155" y="182613"/>
                  </a:lnTo>
                  <a:lnTo>
                    <a:pt x="307441" y="182613"/>
                  </a:lnTo>
                  <a:lnTo>
                    <a:pt x="307441" y="134162"/>
                  </a:lnTo>
                  <a:close/>
                </a:path>
                <a:path extrusionOk="0" h="213995" w="345439">
                  <a:moveTo>
                    <a:pt x="307441" y="68948"/>
                  </a:moveTo>
                  <a:lnTo>
                    <a:pt x="282155" y="68948"/>
                  </a:lnTo>
                  <a:lnTo>
                    <a:pt x="282155" y="117398"/>
                  </a:lnTo>
                  <a:lnTo>
                    <a:pt x="307441" y="117398"/>
                  </a:lnTo>
                  <a:lnTo>
                    <a:pt x="307441" y="68948"/>
                  </a:lnTo>
                  <a:close/>
                </a:path>
                <a:path extrusionOk="0" h="213995" w="345439">
                  <a:moveTo>
                    <a:pt x="307441" y="0"/>
                  </a:moveTo>
                  <a:lnTo>
                    <a:pt x="282155" y="0"/>
                  </a:lnTo>
                  <a:lnTo>
                    <a:pt x="282155" y="48450"/>
                  </a:lnTo>
                  <a:lnTo>
                    <a:pt x="307441" y="48450"/>
                  </a:lnTo>
                  <a:lnTo>
                    <a:pt x="307441" y="0"/>
                  </a:lnTo>
                  <a:close/>
                </a:path>
                <a:path extrusionOk="0" h="213995" w="345439">
                  <a:moveTo>
                    <a:pt x="344995" y="134162"/>
                  </a:moveTo>
                  <a:lnTo>
                    <a:pt x="319709" y="134162"/>
                  </a:lnTo>
                  <a:lnTo>
                    <a:pt x="319709" y="182613"/>
                  </a:lnTo>
                  <a:lnTo>
                    <a:pt x="344995" y="182613"/>
                  </a:lnTo>
                  <a:lnTo>
                    <a:pt x="344995" y="134162"/>
                  </a:lnTo>
                  <a:close/>
                </a:path>
                <a:path extrusionOk="0" h="213995" w="345439">
                  <a:moveTo>
                    <a:pt x="344995" y="68948"/>
                  </a:moveTo>
                  <a:lnTo>
                    <a:pt x="319709" y="68948"/>
                  </a:lnTo>
                  <a:lnTo>
                    <a:pt x="319709" y="117398"/>
                  </a:lnTo>
                  <a:lnTo>
                    <a:pt x="344995" y="117398"/>
                  </a:lnTo>
                  <a:lnTo>
                    <a:pt x="344995" y="68948"/>
                  </a:lnTo>
                  <a:close/>
                </a:path>
                <a:path extrusionOk="0" h="213995" w="345439">
                  <a:moveTo>
                    <a:pt x="344995" y="0"/>
                  </a:moveTo>
                  <a:lnTo>
                    <a:pt x="319709" y="0"/>
                  </a:lnTo>
                  <a:lnTo>
                    <a:pt x="319709" y="48450"/>
                  </a:lnTo>
                  <a:lnTo>
                    <a:pt x="344995" y="48450"/>
                  </a:lnTo>
                  <a:lnTo>
                    <a:pt x="344995"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5" name="Google Shape;1765;p30"/>
            <p:cNvSpPr/>
            <p:nvPr/>
          </p:nvSpPr>
          <p:spPr>
            <a:xfrm>
              <a:off x="2923463" y="5306466"/>
              <a:ext cx="396240" cy="340360"/>
            </a:xfrm>
            <a:custGeom>
              <a:rect b="b" l="l" r="r" t="t"/>
              <a:pathLst>
                <a:path extrusionOk="0" h="340360" w="396239">
                  <a:moveTo>
                    <a:pt x="395998" y="47866"/>
                  </a:moveTo>
                  <a:lnTo>
                    <a:pt x="394931" y="46418"/>
                  </a:lnTo>
                  <a:lnTo>
                    <a:pt x="388454" y="44348"/>
                  </a:lnTo>
                  <a:lnTo>
                    <a:pt x="388454" y="52260"/>
                  </a:lnTo>
                  <a:lnTo>
                    <a:pt x="388454" y="332689"/>
                  </a:lnTo>
                  <a:lnTo>
                    <a:pt x="253504" y="332689"/>
                  </a:lnTo>
                  <a:lnTo>
                    <a:pt x="253504" y="9118"/>
                  </a:lnTo>
                  <a:lnTo>
                    <a:pt x="388454" y="52260"/>
                  </a:lnTo>
                  <a:lnTo>
                    <a:pt x="388454" y="44348"/>
                  </a:lnTo>
                  <a:lnTo>
                    <a:pt x="278257" y="9118"/>
                  </a:lnTo>
                  <a:lnTo>
                    <a:pt x="249732" y="0"/>
                  </a:lnTo>
                  <a:lnTo>
                    <a:pt x="248475" y="203"/>
                  </a:lnTo>
                  <a:lnTo>
                    <a:pt x="246532" y="1625"/>
                  </a:lnTo>
                  <a:lnTo>
                    <a:pt x="245960" y="2755"/>
                  </a:lnTo>
                  <a:lnTo>
                    <a:pt x="245960" y="64452"/>
                  </a:lnTo>
                  <a:lnTo>
                    <a:pt x="245300" y="64452"/>
                  </a:lnTo>
                  <a:lnTo>
                    <a:pt x="245300" y="71983"/>
                  </a:lnTo>
                  <a:lnTo>
                    <a:pt x="245300" y="332689"/>
                  </a:lnTo>
                  <a:lnTo>
                    <a:pt x="150037" y="332689"/>
                  </a:lnTo>
                  <a:lnTo>
                    <a:pt x="150037" y="71983"/>
                  </a:lnTo>
                  <a:lnTo>
                    <a:pt x="245300" y="71983"/>
                  </a:lnTo>
                  <a:lnTo>
                    <a:pt x="245300" y="64452"/>
                  </a:lnTo>
                  <a:lnTo>
                    <a:pt x="150037" y="64452"/>
                  </a:lnTo>
                  <a:lnTo>
                    <a:pt x="150037" y="9118"/>
                  </a:lnTo>
                  <a:lnTo>
                    <a:pt x="150037" y="2755"/>
                  </a:lnTo>
                  <a:lnTo>
                    <a:pt x="149466" y="1625"/>
                  </a:lnTo>
                  <a:lnTo>
                    <a:pt x="147510" y="203"/>
                  </a:lnTo>
                  <a:lnTo>
                    <a:pt x="146265" y="0"/>
                  </a:lnTo>
                  <a:lnTo>
                    <a:pt x="142494" y="1206"/>
                  </a:lnTo>
                  <a:lnTo>
                    <a:pt x="142494" y="9118"/>
                  </a:lnTo>
                  <a:lnTo>
                    <a:pt x="142494" y="66141"/>
                  </a:lnTo>
                  <a:lnTo>
                    <a:pt x="142494" y="332689"/>
                  </a:lnTo>
                  <a:lnTo>
                    <a:pt x="7543" y="332689"/>
                  </a:lnTo>
                  <a:lnTo>
                    <a:pt x="7543" y="52260"/>
                  </a:lnTo>
                  <a:lnTo>
                    <a:pt x="142494" y="9118"/>
                  </a:lnTo>
                  <a:lnTo>
                    <a:pt x="142494" y="1206"/>
                  </a:lnTo>
                  <a:lnTo>
                    <a:pt x="1066" y="46418"/>
                  </a:lnTo>
                  <a:lnTo>
                    <a:pt x="0" y="47866"/>
                  </a:lnTo>
                  <a:lnTo>
                    <a:pt x="0" y="338543"/>
                  </a:lnTo>
                  <a:lnTo>
                    <a:pt x="1689" y="340233"/>
                  </a:lnTo>
                  <a:lnTo>
                    <a:pt x="144183" y="340233"/>
                  </a:lnTo>
                  <a:lnTo>
                    <a:pt x="148348" y="340233"/>
                  </a:lnTo>
                  <a:lnTo>
                    <a:pt x="247650" y="340233"/>
                  </a:lnTo>
                  <a:lnTo>
                    <a:pt x="251155" y="340233"/>
                  </a:lnTo>
                  <a:lnTo>
                    <a:pt x="394309" y="340233"/>
                  </a:lnTo>
                  <a:lnTo>
                    <a:pt x="395998" y="338543"/>
                  </a:lnTo>
                  <a:lnTo>
                    <a:pt x="395998" y="332689"/>
                  </a:lnTo>
                  <a:lnTo>
                    <a:pt x="395998" y="47866"/>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66" name="Google Shape;1766;p30"/>
            <p:cNvPicPr preferRelativeResize="0"/>
            <p:nvPr/>
          </p:nvPicPr>
          <p:blipFill rotWithShape="1">
            <a:blip r:embed="rId18">
              <a:alphaModFix/>
            </a:blip>
            <a:srcRect b="0" l="0" r="0" t="0"/>
            <a:stretch/>
          </p:blipFill>
          <p:spPr>
            <a:xfrm>
              <a:off x="3646258" y="5080678"/>
              <a:ext cx="791997" cy="791984"/>
            </a:xfrm>
            <a:prstGeom prst="rect">
              <a:avLst/>
            </a:prstGeom>
            <a:noFill/>
            <a:ln>
              <a:noFill/>
            </a:ln>
          </p:spPr>
        </p:pic>
        <p:sp>
          <p:nvSpPr>
            <p:cNvPr id="1767" name="Google Shape;1767;p30"/>
            <p:cNvSpPr/>
            <p:nvPr/>
          </p:nvSpPr>
          <p:spPr>
            <a:xfrm>
              <a:off x="4709747" y="5080678"/>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68" name="Google Shape;1768;p30"/>
            <p:cNvPicPr preferRelativeResize="0"/>
            <p:nvPr/>
          </p:nvPicPr>
          <p:blipFill rotWithShape="1">
            <a:blip r:embed="rId19">
              <a:alphaModFix/>
            </a:blip>
            <a:srcRect b="0" l="0" r="0" t="0"/>
            <a:stretch/>
          </p:blipFill>
          <p:spPr>
            <a:xfrm>
              <a:off x="4909704" y="5269667"/>
              <a:ext cx="374242" cy="323933"/>
            </a:xfrm>
            <a:prstGeom prst="rect">
              <a:avLst/>
            </a:prstGeom>
            <a:noFill/>
            <a:ln>
              <a:noFill/>
            </a:ln>
          </p:spPr>
        </p:pic>
        <p:sp>
          <p:nvSpPr>
            <p:cNvPr id="1769" name="Google Shape;1769;p30"/>
            <p:cNvSpPr/>
            <p:nvPr/>
          </p:nvSpPr>
          <p:spPr>
            <a:xfrm>
              <a:off x="5015979" y="5602732"/>
              <a:ext cx="267970" cy="63500"/>
            </a:xfrm>
            <a:custGeom>
              <a:rect b="b" l="l" r="r" t="t"/>
              <a:pathLst>
                <a:path extrusionOk="0" h="63500" w="267970">
                  <a:moveTo>
                    <a:pt x="267792" y="1930"/>
                  </a:moveTo>
                  <a:lnTo>
                    <a:pt x="265874" y="0"/>
                  </a:lnTo>
                  <a:lnTo>
                    <a:pt x="136258" y="0"/>
                  </a:lnTo>
                  <a:lnTo>
                    <a:pt x="131533" y="0"/>
                  </a:lnTo>
                  <a:lnTo>
                    <a:pt x="1917" y="0"/>
                  </a:lnTo>
                  <a:lnTo>
                    <a:pt x="0" y="1930"/>
                  </a:lnTo>
                  <a:lnTo>
                    <a:pt x="0" y="6654"/>
                  </a:lnTo>
                  <a:lnTo>
                    <a:pt x="1917" y="8572"/>
                  </a:lnTo>
                  <a:lnTo>
                    <a:pt x="129616" y="8572"/>
                  </a:lnTo>
                  <a:lnTo>
                    <a:pt x="129616" y="61023"/>
                  </a:lnTo>
                  <a:lnTo>
                    <a:pt x="131533" y="62941"/>
                  </a:lnTo>
                  <a:lnTo>
                    <a:pt x="133896" y="62941"/>
                  </a:lnTo>
                  <a:lnTo>
                    <a:pt x="136258" y="62941"/>
                  </a:lnTo>
                  <a:lnTo>
                    <a:pt x="138176" y="61023"/>
                  </a:lnTo>
                  <a:lnTo>
                    <a:pt x="138176" y="8572"/>
                  </a:lnTo>
                  <a:lnTo>
                    <a:pt x="263512" y="8572"/>
                  </a:lnTo>
                  <a:lnTo>
                    <a:pt x="265874" y="8572"/>
                  </a:lnTo>
                  <a:lnTo>
                    <a:pt x="267792" y="6654"/>
                  </a:lnTo>
                  <a:lnTo>
                    <a:pt x="267792" y="193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0" name="Google Shape;1770;p30"/>
            <p:cNvSpPr/>
            <p:nvPr/>
          </p:nvSpPr>
          <p:spPr>
            <a:xfrm>
              <a:off x="6509430" y="5080689"/>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1" name="Google Shape;1771;p30"/>
            <p:cNvSpPr/>
            <p:nvPr/>
          </p:nvSpPr>
          <p:spPr>
            <a:xfrm>
              <a:off x="6749986" y="5421274"/>
              <a:ext cx="269875" cy="244475"/>
            </a:xfrm>
            <a:custGeom>
              <a:rect b="b" l="l" r="r" t="t"/>
              <a:pathLst>
                <a:path extrusionOk="0" h="244475" w="269875">
                  <a:moveTo>
                    <a:pt x="267766" y="0"/>
                  </a:moveTo>
                  <a:lnTo>
                    <a:pt x="1803" y="0"/>
                  </a:lnTo>
                  <a:lnTo>
                    <a:pt x="0" y="1803"/>
                  </a:lnTo>
                  <a:lnTo>
                    <a:pt x="0" y="242595"/>
                  </a:lnTo>
                  <a:lnTo>
                    <a:pt x="1803" y="244398"/>
                  </a:lnTo>
                  <a:lnTo>
                    <a:pt x="267766" y="244398"/>
                  </a:lnTo>
                  <a:lnTo>
                    <a:pt x="269557" y="242595"/>
                  </a:lnTo>
                  <a:lnTo>
                    <a:pt x="269557" y="236359"/>
                  </a:lnTo>
                  <a:lnTo>
                    <a:pt x="8039" y="236359"/>
                  </a:lnTo>
                  <a:lnTo>
                    <a:pt x="8039" y="8039"/>
                  </a:lnTo>
                  <a:lnTo>
                    <a:pt x="269557" y="8039"/>
                  </a:lnTo>
                  <a:lnTo>
                    <a:pt x="269557" y="1803"/>
                  </a:lnTo>
                  <a:lnTo>
                    <a:pt x="267766" y="0"/>
                  </a:lnTo>
                  <a:close/>
                </a:path>
                <a:path extrusionOk="0" h="244475" w="269875">
                  <a:moveTo>
                    <a:pt x="269557" y="8039"/>
                  </a:moveTo>
                  <a:lnTo>
                    <a:pt x="261518" y="8039"/>
                  </a:lnTo>
                  <a:lnTo>
                    <a:pt x="261518" y="236359"/>
                  </a:lnTo>
                  <a:lnTo>
                    <a:pt x="269557" y="236359"/>
                  </a:lnTo>
                  <a:lnTo>
                    <a:pt x="269557" y="8039"/>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2" name="Google Shape;1772;p30"/>
            <p:cNvSpPr/>
            <p:nvPr/>
          </p:nvSpPr>
          <p:spPr>
            <a:xfrm>
              <a:off x="6733782" y="5309382"/>
              <a:ext cx="302260" cy="116205"/>
            </a:xfrm>
            <a:custGeom>
              <a:rect b="b" l="l" r="r" t="t"/>
              <a:pathLst>
                <a:path extrusionOk="0" h="116204" w="302259">
                  <a:moveTo>
                    <a:pt x="226479" y="0"/>
                  </a:moveTo>
                  <a:lnTo>
                    <a:pt x="75488" y="0"/>
                  </a:lnTo>
                  <a:lnTo>
                    <a:pt x="0" y="115912"/>
                  </a:lnTo>
                  <a:lnTo>
                    <a:pt x="301980" y="115912"/>
                  </a:lnTo>
                  <a:lnTo>
                    <a:pt x="226479"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3" name="Google Shape;1773;p30"/>
            <p:cNvSpPr/>
            <p:nvPr/>
          </p:nvSpPr>
          <p:spPr>
            <a:xfrm>
              <a:off x="6729539" y="5269674"/>
              <a:ext cx="310515" cy="160020"/>
            </a:xfrm>
            <a:custGeom>
              <a:rect b="b" l="l" r="r" t="t"/>
              <a:pathLst>
                <a:path extrusionOk="0" h="160020" w="310515">
                  <a:moveTo>
                    <a:pt x="310451" y="156235"/>
                  </a:moveTo>
                  <a:lnTo>
                    <a:pt x="310388" y="154660"/>
                  </a:lnTo>
                  <a:lnTo>
                    <a:pt x="308394" y="151599"/>
                  </a:lnTo>
                  <a:lnTo>
                    <a:pt x="298805" y="136880"/>
                  </a:lnTo>
                  <a:lnTo>
                    <a:pt x="298805" y="151599"/>
                  </a:lnTo>
                  <a:lnTo>
                    <a:pt x="11645" y="151599"/>
                  </a:lnTo>
                  <a:lnTo>
                    <a:pt x="81915" y="43726"/>
                  </a:lnTo>
                  <a:lnTo>
                    <a:pt x="97536" y="43726"/>
                  </a:lnTo>
                  <a:lnTo>
                    <a:pt x="134213" y="43726"/>
                  </a:lnTo>
                  <a:lnTo>
                    <a:pt x="228549" y="43726"/>
                  </a:lnTo>
                  <a:lnTo>
                    <a:pt x="298805" y="151599"/>
                  </a:lnTo>
                  <a:lnTo>
                    <a:pt x="298805" y="136880"/>
                  </a:lnTo>
                  <a:lnTo>
                    <a:pt x="238137" y="43726"/>
                  </a:lnTo>
                  <a:lnTo>
                    <a:pt x="233349" y="36372"/>
                  </a:lnTo>
                  <a:lnTo>
                    <a:pt x="232079" y="35687"/>
                  </a:lnTo>
                  <a:lnTo>
                    <a:pt x="136004" y="35687"/>
                  </a:lnTo>
                  <a:lnTo>
                    <a:pt x="136004" y="8039"/>
                  </a:lnTo>
                  <a:lnTo>
                    <a:pt x="136004" y="1803"/>
                  </a:lnTo>
                  <a:lnTo>
                    <a:pt x="134213" y="0"/>
                  </a:lnTo>
                  <a:lnTo>
                    <a:pt x="127965" y="0"/>
                  </a:lnTo>
                  <a:lnTo>
                    <a:pt x="127965" y="8039"/>
                  </a:lnTo>
                  <a:lnTo>
                    <a:pt x="127965" y="35687"/>
                  </a:lnTo>
                  <a:lnTo>
                    <a:pt x="103771" y="35687"/>
                  </a:lnTo>
                  <a:lnTo>
                    <a:pt x="103771" y="8039"/>
                  </a:lnTo>
                  <a:lnTo>
                    <a:pt x="127965" y="8039"/>
                  </a:lnTo>
                  <a:lnTo>
                    <a:pt x="127965" y="0"/>
                  </a:lnTo>
                  <a:lnTo>
                    <a:pt x="97536" y="0"/>
                  </a:lnTo>
                  <a:lnTo>
                    <a:pt x="95745" y="1803"/>
                  </a:lnTo>
                  <a:lnTo>
                    <a:pt x="95745" y="35687"/>
                  </a:lnTo>
                  <a:lnTo>
                    <a:pt x="78371" y="35687"/>
                  </a:lnTo>
                  <a:lnTo>
                    <a:pt x="77114" y="36372"/>
                  </a:lnTo>
                  <a:lnTo>
                    <a:pt x="63" y="154660"/>
                  </a:lnTo>
                  <a:lnTo>
                    <a:pt x="0" y="156235"/>
                  </a:lnTo>
                  <a:lnTo>
                    <a:pt x="1409" y="158826"/>
                  </a:lnTo>
                  <a:lnTo>
                    <a:pt x="2768" y="159639"/>
                  </a:lnTo>
                  <a:lnTo>
                    <a:pt x="307695" y="159639"/>
                  </a:lnTo>
                  <a:lnTo>
                    <a:pt x="309054" y="158826"/>
                  </a:lnTo>
                  <a:lnTo>
                    <a:pt x="310451" y="156235"/>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74" name="Google Shape;1774;p30"/>
            <p:cNvPicPr preferRelativeResize="0"/>
            <p:nvPr/>
          </p:nvPicPr>
          <p:blipFill rotWithShape="1">
            <a:blip r:embed="rId20">
              <a:alphaModFix/>
            </a:blip>
            <a:srcRect b="0" l="0" r="0" t="0"/>
            <a:stretch/>
          </p:blipFill>
          <p:spPr>
            <a:xfrm>
              <a:off x="6898382" y="5501652"/>
              <a:ext cx="69126" cy="144997"/>
            </a:xfrm>
            <a:prstGeom prst="rect">
              <a:avLst/>
            </a:prstGeom>
            <a:noFill/>
            <a:ln>
              <a:noFill/>
            </a:ln>
          </p:spPr>
        </p:pic>
        <p:sp>
          <p:nvSpPr>
            <p:cNvPr id="1775" name="Google Shape;1775;p30"/>
            <p:cNvSpPr/>
            <p:nvPr/>
          </p:nvSpPr>
          <p:spPr>
            <a:xfrm>
              <a:off x="6802031" y="5511482"/>
              <a:ext cx="69215" cy="116839"/>
            </a:xfrm>
            <a:custGeom>
              <a:rect b="b" l="l" r="r" t="t"/>
              <a:pathLst>
                <a:path extrusionOk="0" h="116839" w="69215">
                  <a:moveTo>
                    <a:pt x="69113" y="90843"/>
                  </a:moveTo>
                  <a:lnTo>
                    <a:pt x="67322" y="89039"/>
                  </a:lnTo>
                  <a:lnTo>
                    <a:pt x="61087" y="89039"/>
                  </a:lnTo>
                  <a:lnTo>
                    <a:pt x="61087" y="97066"/>
                  </a:lnTo>
                  <a:lnTo>
                    <a:pt x="61087" y="108178"/>
                  </a:lnTo>
                  <a:lnTo>
                    <a:pt x="8039" y="108178"/>
                  </a:lnTo>
                  <a:lnTo>
                    <a:pt x="8039" y="97066"/>
                  </a:lnTo>
                  <a:lnTo>
                    <a:pt x="61087" y="97066"/>
                  </a:lnTo>
                  <a:lnTo>
                    <a:pt x="61087" y="89039"/>
                  </a:lnTo>
                  <a:lnTo>
                    <a:pt x="1803" y="89039"/>
                  </a:lnTo>
                  <a:lnTo>
                    <a:pt x="0" y="90843"/>
                  </a:lnTo>
                  <a:lnTo>
                    <a:pt x="0" y="114414"/>
                  </a:lnTo>
                  <a:lnTo>
                    <a:pt x="1803" y="116217"/>
                  </a:lnTo>
                  <a:lnTo>
                    <a:pt x="67322" y="116217"/>
                  </a:lnTo>
                  <a:lnTo>
                    <a:pt x="69113" y="114414"/>
                  </a:lnTo>
                  <a:lnTo>
                    <a:pt x="69113" y="108178"/>
                  </a:lnTo>
                  <a:lnTo>
                    <a:pt x="69113" y="97066"/>
                  </a:lnTo>
                  <a:lnTo>
                    <a:pt x="69113" y="90843"/>
                  </a:lnTo>
                  <a:close/>
                </a:path>
                <a:path extrusionOk="0" h="116839" w="69215">
                  <a:moveTo>
                    <a:pt x="69113" y="35356"/>
                  </a:moveTo>
                  <a:lnTo>
                    <a:pt x="67322" y="33566"/>
                  </a:lnTo>
                  <a:lnTo>
                    <a:pt x="61087" y="33566"/>
                  </a:lnTo>
                  <a:lnTo>
                    <a:pt x="61087" y="41592"/>
                  </a:lnTo>
                  <a:lnTo>
                    <a:pt x="61087" y="52705"/>
                  </a:lnTo>
                  <a:lnTo>
                    <a:pt x="8039" y="52705"/>
                  </a:lnTo>
                  <a:lnTo>
                    <a:pt x="8039" y="41592"/>
                  </a:lnTo>
                  <a:lnTo>
                    <a:pt x="61087" y="41592"/>
                  </a:lnTo>
                  <a:lnTo>
                    <a:pt x="61087" y="33566"/>
                  </a:lnTo>
                  <a:lnTo>
                    <a:pt x="1803" y="33566"/>
                  </a:lnTo>
                  <a:lnTo>
                    <a:pt x="0" y="35356"/>
                  </a:lnTo>
                  <a:lnTo>
                    <a:pt x="0" y="58940"/>
                  </a:lnTo>
                  <a:lnTo>
                    <a:pt x="1803" y="60744"/>
                  </a:lnTo>
                  <a:lnTo>
                    <a:pt x="67322" y="60744"/>
                  </a:lnTo>
                  <a:lnTo>
                    <a:pt x="69113" y="58940"/>
                  </a:lnTo>
                  <a:lnTo>
                    <a:pt x="69113" y="52705"/>
                  </a:lnTo>
                  <a:lnTo>
                    <a:pt x="69113" y="41592"/>
                  </a:lnTo>
                  <a:lnTo>
                    <a:pt x="69113" y="35356"/>
                  </a:lnTo>
                  <a:close/>
                </a:path>
                <a:path extrusionOk="0" h="116839" w="69215">
                  <a:moveTo>
                    <a:pt x="69113" y="1790"/>
                  </a:moveTo>
                  <a:lnTo>
                    <a:pt x="67322" y="0"/>
                  </a:lnTo>
                  <a:lnTo>
                    <a:pt x="61087" y="0"/>
                  </a:lnTo>
                  <a:lnTo>
                    <a:pt x="61087" y="8026"/>
                  </a:lnTo>
                  <a:lnTo>
                    <a:pt x="61087" y="19138"/>
                  </a:lnTo>
                  <a:lnTo>
                    <a:pt x="8039" y="19138"/>
                  </a:lnTo>
                  <a:lnTo>
                    <a:pt x="8039" y="8026"/>
                  </a:lnTo>
                  <a:lnTo>
                    <a:pt x="61087" y="8026"/>
                  </a:lnTo>
                  <a:lnTo>
                    <a:pt x="61087" y="0"/>
                  </a:lnTo>
                  <a:lnTo>
                    <a:pt x="1803" y="0"/>
                  </a:lnTo>
                  <a:lnTo>
                    <a:pt x="0" y="1790"/>
                  </a:lnTo>
                  <a:lnTo>
                    <a:pt x="0" y="25374"/>
                  </a:lnTo>
                  <a:lnTo>
                    <a:pt x="1803" y="27178"/>
                  </a:lnTo>
                  <a:lnTo>
                    <a:pt x="67322" y="27178"/>
                  </a:lnTo>
                  <a:lnTo>
                    <a:pt x="69113" y="25374"/>
                  </a:lnTo>
                  <a:lnTo>
                    <a:pt x="69113" y="19138"/>
                  </a:lnTo>
                  <a:lnTo>
                    <a:pt x="69113" y="8026"/>
                  </a:lnTo>
                  <a:lnTo>
                    <a:pt x="69113" y="1790"/>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6" name="Google Shape;1776;p30"/>
            <p:cNvSpPr/>
            <p:nvPr/>
          </p:nvSpPr>
          <p:spPr>
            <a:xfrm>
              <a:off x="7054379" y="5594031"/>
              <a:ext cx="22860" cy="67945"/>
            </a:xfrm>
            <a:custGeom>
              <a:rect b="b" l="l" r="r" t="t"/>
              <a:pathLst>
                <a:path extrusionOk="0" h="67945" w="22859">
                  <a:moveTo>
                    <a:pt x="22694" y="0"/>
                  </a:moveTo>
                  <a:lnTo>
                    <a:pt x="11226" y="0"/>
                  </a:lnTo>
                  <a:lnTo>
                    <a:pt x="0" y="0"/>
                  </a:lnTo>
                  <a:lnTo>
                    <a:pt x="0" y="64096"/>
                  </a:lnTo>
                  <a:lnTo>
                    <a:pt x="3517" y="67627"/>
                  </a:lnTo>
                  <a:lnTo>
                    <a:pt x="19177" y="67627"/>
                  </a:lnTo>
                  <a:lnTo>
                    <a:pt x="22694" y="64096"/>
                  </a:lnTo>
                  <a:lnTo>
                    <a:pt x="22694"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7" name="Google Shape;1777;p30"/>
            <p:cNvSpPr/>
            <p:nvPr/>
          </p:nvSpPr>
          <p:spPr>
            <a:xfrm>
              <a:off x="7050328" y="5374551"/>
              <a:ext cx="31115" cy="291465"/>
            </a:xfrm>
            <a:custGeom>
              <a:rect b="b" l="l" r="r" t="t"/>
              <a:pathLst>
                <a:path extrusionOk="0" h="291464" w="31115">
                  <a:moveTo>
                    <a:pt x="30772" y="46863"/>
                  </a:moveTo>
                  <a:lnTo>
                    <a:pt x="30746" y="46736"/>
                  </a:lnTo>
                  <a:lnTo>
                    <a:pt x="30632" y="46088"/>
                  </a:lnTo>
                  <a:lnTo>
                    <a:pt x="30276" y="43751"/>
                  </a:lnTo>
                  <a:lnTo>
                    <a:pt x="30022" y="42303"/>
                  </a:lnTo>
                  <a:lnTo>
                    <a:pt x="29832" y="41173"/>
                  </a:lnTo>
                  <a:lnTo>
                    <a:pt x="28460" y="34023"/>
                  </a:lnTo>
                  <a:lnTo>
                    <a:pt x="27393" y="29400"/>
                  </a:lnTo>
                  <a:lnTo>
                    <a:pt x="26746" y="26568"/>
                  </a:lnTo>
                  <a:lnTo>
                    <a:pt x="25450" y="22186"/>
                  </a:lnTo>
                  <a:lnTo>
                    <a:pt x="24752" y="19888"/>
                  </a:lnTo>
                  <a:lnTo>
                    <a:pt x="24739" y="19570"/>
                  </a:lnTo>
                  <a:lnTo>
                    <a:pt x="24638" y="18884"/>
                  </a:lnTo>
                  <a:lnTo>
                    <a:pt x="23596" y="15062"/>
                  </a:lnTo>
                  <a:lnTo>
                    <a:pt x="22733" y="11899"/>
                  </a:lnTo>
                  <a:lnTo>
                    <a:pt x="22733" y="50342"/>
                  </a:lnTo>
                  <a:lnTo>
                    <a:pt x="22733" y="215455"/>
                  </a:lnTo>
                  <a:lnTo>
                    <a:pt x="22733" y="223507"/>
                  </a:lnTo>
                  <a:lnTo>
                    <a:pt x="22733" y="281355"/>
                  </a:lnTo>
                  <a:lnTo>
                    <a:pt x="20993" y="283083"/>
                  </a:lnTo>
                  <a:lnTo>
                    <a:pt x="9791" y="283083"/>
                  </a:lnTo>
                  <a:lnTo>
                    <a:pt x="8064" y="281355"/>
                  </a:lnTo>
                  <a:lnTo>
                    <a:pt x="8064" y="223507"/>
                  </a:lnTo>
                  <a:lnTo>
                    <a:pt x="22733" y="223507"/>
                  </a:lnTo>
                  <a:lnTo>
                    <a:pt x="22733" y="215455"/>
                  </a:lnTo>
                  <a:lnTo>
                    <a:pt x="8064" y="215455"/>
                  </a:lnTo>
                  <a:lnTo>
                    <a:pt x="8064" y="50342"/>
                  </a:lnTo>
                  <a:lnTo>
                    <a:pt x="22733" y="50342"/>
                  </a:lnTo>
                  <a:lnTo>
                    <a:pt x="22733" y="11899"/>
                  </a:lnTo>
                  <a:lnTo>
                    <a:pt x="21869" y="8724"/>
                  </a:lnTo>
                  <a:lnTo>
                    <a:pt x="21869" y="42303"/>
                  </a:lnTo>
                  <a:lnTo>
                    <a:pt x="8902" y="42303"/>
                  </a:lnTo>
                  <a:lnTo>
                    <a:pt x="9537" y="38773"/>
                  </a:lnTo>
                  <a:lnTo>
                    <a:pt x="10464" y="34023"/>
                  </a:lnTo>
                  <a:lnTo>
                    <a:pt x="11391" y="30226"/>
                  </a:lnTo>
                  <a:lnTo>
                    <a:pt x="16179" y="30226"/>
                  </a:lnTo>
                  <a:lnTo>
                    <a:pt x="16992" y="30124"/>
                  </a:lnTo>
                  <a:lnTo>
                    <a:pt x="19202" y="29527"/>
                  </a:lnTo>
                  <a:lnTo>
                    <a:pt x="20320" y="34023"/>
                  </a:lnTo>
                  <a:lnTo>
                    <a:pt x="21247" y="38823"/>
                  </a:lnTo>
                  <a:lnTo>
                    <a:pt x="21869" y="42303"/>
                  </a:lnTo>
                  <a:lnTo>
                    <a:pt x="21869" y="8724"/>
                  </a:lnTo>
                  <a:lnTo>
                    <a:pt x="20091" y="2184"/>
                  </a:lnTo>
                  <a:lnTo>
                    <a:pt x="18605" y="698"/>
                  </a:lnTo>
                  <a:lnTo>
                    <a:pt x="16776" y="203"/>
                  </a:lnTo>
                  <a:lnTo>
                    <a:pt x="16776" y="21247"/>
                  </a:lnTo>
                  <a:lnTo>
                    <a:pt x="16408" y="21945"/>
                  </a:lnTo>
                  <a:lnTo>
                    <a:pt x="15582" y="22174"/>
                  </a:lnTo>
                  <a:lnTo>
                    <a:pt x="14719" y="22186"/>
                  </a:lnTo>
                  <a:lnTo>
                    <a:pt x="14033" y="21856"/>
                  </a:lnTo>
                  <a:lnTo>
                    <a:pt x="13868" y="21247"/>
                  </a:lnTo>
                  <a:lnTo>
                    <a:pt x="13830" y="20332"/>
                  </a:lnTo>
                  <a:lnTo>
                    <a:pt x="15265" y="15062"/>
                  </a:lnTo>
                  <a:lnTo>
                    <a:pt x="16662" y="20205"/>
                  </a:lnTo>
                  <a:lnTo>
                    <a:pt x="16776" y="21247"/>
                  </a:lnTo>
                  <a:lnTo>
                    <a:pt x="16776" y="203"/>
                  </a:lnTo>
                  <a:lnTo>
                    <a:pt x="16078" y="0"/>
                  </a:lnTo>
                  <a:lnTo>
                    <a:pt x="12776" y="12"/>
                  </a:lnTo>
                  <a:lnTo>
                    <a:pt x="10579" y="1689"/>
                  </a:lnTo>
                  <a:lnTo>
                    <a:pt x="5829" y="19202"/>
                  </a:lnTo>
                  <a:lnTo>
                    <a:pt x="5753" y="20332"/>
                  </a:lnTo>
                  <a:lnTo>
                    <a:pt x="5765" y="20624"/>
                  </a:lnTo>
                  <a:lnTo>
                    <a:pt x="3886" y="27127"/>
                  </a:lnTo>
                  <a:lnTo>
                    <a:pt x="2171" y="34721"/>
                  </a:lnTo>
                  <a:lnTo>
                    <a:pt x="914" y="41338"/>
                  </a:lnTo>
                  <a:lnTo>
                    <a:pt x="508" y="43738"/>
                  </a:lnTo>
                  <a:lnTo>
                    <a:pt x="241" y="45351"/>
                  </a:lnTo>
                  <a:lnTo>
                    <a:pt x="0" y="46863"/>
                  </a:lnTo>
                  <a:lnTo>
                    <a:pt x="25" y="47002"/>
                  </a:lnTo>
                  <a:lnTo>
                    <a:pt x="25" y="217258"/>
                  </a:lnTo>
                  <a:lnTo>
                    <a:pt x="25" y="221703"/>
                  </a:lnTo>
                  <a:lnTo>
                    <a:pt x="25" y="285788"/>
                  </a:lnTo>
                  <a:lnTo>
                    <a:pt x="5359" y="291122"/>
                  </a:lnTo>
                  <a:lnTo>
                    <a:pt x="25425" y="291122"/>
                  </a:lnTo>
                  <a:lnTo>
                    <a:pt x="30759" y="285788"/>
                  </a:lnTo>
                  <a:lnTo>
                    <a:pt x="30759" y="283083"/>
                  </a:lnTo>
                  <a:lnTo>
                    <a:pt x="30759" y="223494"/>
                  </a:lnTo>
                  <a:lnTo>
                    <a:pt x="30759" y="221703"/>
                  </a:lnTo>
                  <a:lnTo>
                    <a:pt x="30759" y="217258"/>
                  </a:lnTo>
                  <a:lnTo>
                    <a:pt x="30759" y="215468"/>
                  </a:lnTo>
                  <a:lnTo>
                    <a:pt x="30759" y="50342"/>
                  </a:lnTo>
                  <a:lnTo>
                    <a:pt x="30746" y="46951"/>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8" name="Google Shape;1778;p30"/>
            <p:cNvSpPr/>
            <p:nvPr/>
          </p:nvSpPr>
          <p:spPr>
            <a:xfrm>
              <a:off x="5609589" y="5080689"/>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9" name="Google Shape;1779;p30"/>
            <p:cNvSpPr/>
            <p:nvPr/>
          </p:nvSpPr>
          <p:spPr>
            <a:xfrm>
              <a:off x="5938291" y="5274424"/>
              <a:ext cx="84455" cy="78740"/>
            </a:xfrm>
            <a:custGeom>
              <a:rect b="b" l="l" r="r" t="t"/>
              <a:pathLst>
                <a:path extrusionOk="0" h="78739" w="84454">
                  <a:moveTo>
                    <a:pt x="83896" y="0"/>
                  </a:moveTo>
                  <a:lnTo>
                    <a:pt x="0" y="0"/>
                  </a:lnTo>
                  <a:lnTo>
                    <a:pt x="0" y="78371"/>
                  </a:lnTo>
                  <a:lnTo>
                    <a:pt x="83896" y="78371"/>
                  </a:lnTo>
                  <a:lnTo>
                    <a:pt x="8389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0" name="Google Shape;1780;p30"/>
            <p:cNvSpPr/>
            <p:nvPr/>
          </p:nvSpPr>
          <p:spPr>
            <a:xfrm>
              <a:off x="5938291" y="5274424"/>
              <a:ext cx="84455" cy="78740"/>
            </a:xfrm>
            <a:custGeom>
              <a:rect b="b" l="l" r="r" t="t"/>
              <a:pathLst>
                <a:path extrusionOk="0" h="78739" w="84454">
                  <a:moveTo>
                    <a:pt x="0" y="78371"/>
                  </a:moveTo>
                  <a:lnTo>
                    <a:pt x="83896" y="78371"/>
                  </a:lnTo>
                  <a:lnTo>
                    <a:pt x="83896" y="0"/>
                  </a:lnTo>
                  <a:lnTo>
                    <a:pt x="0" y="0"/>
                  </a:lnTo>
                  <a:lnTo>
                    <a:pt x="0" y="7837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1" name="Google Shape;1781;p30"/>
            <p:cNvSpPr/>
            <p:nvPr/>
          </p:nvSpPr>
          <p:spPr>
            <a:xfrm>
              <a:off x="5892685" y="5316385"/>
              <a:ext cx="86360" cy="334645"/>
            </a:xfrm>
            <a:custGeom>
              <a:rect b="b" l="l" r="r" t="t"/>
              <a:pathLst>
                <a:path extrusionOk="0" h="334645" w="86360">
                  <a:moveTo>
                    <a:pt x="86245" y="0"/>
                  </a:moveTo>
                  <a:lnTo>
                    <a:pt x="0" y="0"/>
                  </a:lnTo>
                  <a:lnTo>
                    <a:pt x="0" y="334086"/>
                  </a:lnTo>
                  <a:lnTo>
                    <a:pt x="86245" y="334086"/>
                  </a:lnTo>
                  <a:lnTo>
                    <a:pt x="8624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2" name="Google Shape;1782;p30"/>
            <p:cNvSpPr/>
            <p:nvPr/>
          </p:nvSpPr>
          <p:spPr>
            <a:xfrm>
              <a:off x="5892685" y="5316385"/>
              <a:ext cx="86360" cy="334645"/>
            </a:xfrm>
            <a:custGeom>
              <a:rect b="b" l="l" r="r" t="t"/>
              <a:pathLst>
                <a:path extrusionOk="0" h="334645" w="86360">
                  <a:moveTo>
                    <a:pt x="0" y="334086"/>
                  </a:moveTo>
                  <a:lnTo>
                    <a:pt x="86245" y="334086"/>
                  </a:lnTo>
                  <a:lnTo>
                    <a:pt x="86245" y="0"/>
                  </a:lnTo>
                  <a:lnTo>
                    <a:pt x="0" y="0"/>
                  </a:lnTo>
                  <a:lnTo>
                    <a:pt x="0" y="334086"/>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3" name="Google Shape;1783;p30"/>
            <p:cNvSpPr/>
            <p:nvPr/>
          </p:nvSpPr>
          <p:spPr>
            <a:xfrm>
              <a:off x="5938291" y="5353786"/>
              <a:ext cx="134620" cy="297180"/>
            </a:xfrm>
            <a:custGeom>
              <a:rect b="b" l="l" r="r" t="t"/>
              <a:pathLst>
                <a:path extrusionOk="0" h="297179" w="134620">
                  <a:moveTo>
                    <a:pt x="134594" y="0"/>
                  </a:moveTo>
                  <a:lnTo>
                    <a:pt x="0" y="0"/>
                  </a:lnTo>
                  <a:lnTo>
                    <a:pt x="0" y="296684"/>
                  </a:lnTo>
                  <a:lnTo>
                    <a:pt x="134594" y="296684"/>
                  </a:lnTo>
                  <a:lnTo>
                    <a:pt x="13459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4" name="Google Shape;1784;p30"/>
            <p:cNvSpPr/>
            <p:nvPr/>
          </p:nvSpPr>
          <p:spPr>
            <a:xfrm>
              <a:off x="5938291" y="5353786"/>
              <a:ext cx="134620" cy="297180"/>
            </a:xfrm>
            <a:custGeom>
              <a:rect b="b" l="l" r="r" t="t"/>
              <a:pathLst>
                <a:path extrusionOk="0" h="297179" w="134620">
                  <a:moveTo>
                    <a:pt x="0" y="296684"/>
                  </a:moveTo>
                  <a:lnTo>
                    <a:pt x="134594" y="296684"/>
                  </a:lnTo>
                  <a:lnTo>
                    <a:pt x="134594" y="0"/>
                  </a:lnTo>
                  <a:lnTo>
                    <a:pt x="0" y="0"/>
                  </a:lnTo>
                  <a:lnTo>
                    <a:pt x="0" y="296684"/>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5" name="Google Shape;1785;p30"/>
            <p:cNvSpPr/>
            <p:nvPr/>
          </p:nvSpPr>
          <p:spPr>
            <a:xfrm>
              <a:off x="6073873" y="5458317"/>
              <a:ext cx="90170" cy="192405"/>
            </a:xfrm>
            <a:custGeom>
              <a:rect b="b" l="l" r="r" t="t"/>
              <a:pathLst>
                <a:path extrusionOk="0" h="192404" w="90170">
                  <a:moveTo>
                    <a:pt x="0" y="0"/>
                  </a:moveTo>
                  <a:lnTo>
                    <a:pt x="0" y="192151"/>
                  </a:lnTo>
                  <a:lnTo>
                    <a:pt x="89954" y="192151"/>
                  </a:lnTo>
                  <a:lnTo>
                    <a:pt x="89954" y="42608"/>
                  </a:lnTo>
                  <a:lnTo>
                    <a:pt x="0"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6" name="Google Shape;1786;p30"/>
            <p:cNvSpPr/>
            <p:nvPr/>
          </p:nvSpPr>
          <p:spPr>
            <a:xfrm>
              <a:off x="6073873" y="5458317"/>
              <a:ext cx="90170" cy="192405"/>
            </a:xfrm>
            <a:custGeom>
              <a:rect b="b" l="l" r="r" t="t"/>
              <a:pathLst>
                <a:path extrusionOk="0" h="192404" w="90170">
                  <a:moveTo>
                    <a:pt x="0" y="0"/>
                  </a:moveTo>
                  <a:lnTo>
                    <a:pt x="0" y="192151"/>
                  </a:lnTo>
                  <a:lnTo>
                    <a:pt x="89954" y="192151"/>
                  </a:lnTo>
                  <a:lnTo>
                    <a:pt x="89954" y="42608"/>
                  </a:lnTo>
                  <a:lnTo>
                    <a:pt x="0"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7" name="Google Shape;1787;p30"/>
            <p:cNvSpPr/>
            <p:nvPr/>
          </p:nvSpPr>
          <p:spPr>
            <a:xfrm>
              <a:off x="5971920" y="5441467"/>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8" name="Google Shape;1788;p30"/>
            <p:cNvSpPr/>
            <p:nvPr/>
          </p:nvSpPr>
          <p:spPr>
            <a:xfrm>
              <a:off x="5971920" y="5466623"/>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9" name="Google Shape;1789;p30"/>
            <p:cNvSpPr/>
            <p:nvPr/>
          </p:nvSpPr>
          <p:spPr>
            <a:xfrm>
              <a:off x="5971920" y="5491779"/>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0" name="Google Shape;1790;p30"/>
            <p:cNvSpPr/>
            <p:nvPr/>
          </p:nvSpPr>
          <p:spPr>
            <a:xfrm>
              <a:off x="5971920" y="5516934"/>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1" name="Google Shape;1791;p30"/>
            <p:cNvSpPr/>
            <p:nvPr/>
          </p:nvSpPr>
          <p:spPr>
            <a:xfrm>
              <a:off x="5971920" y="5542089"/>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2" name="Google Shape;1792;p30"/>
            <p:cNvSpPr/>
            <p:nvPr/>
          </p:nvSpPr>
          <p:spPr>
            <a:xfrm>
              <a:off x="5971920" y="5567245"/>
              <a:ext cx="69850" cy="0"/>
            </a:xfrm>
            <a:custGeom>
              <a:rect b="b" l="l" r="r" t="t"/>
              <a:pathLst>
                <a:path extrusionOk="0" h="120000" w="69850">
                  <a:moveTo>
                    <a:pt x="0" y="0"/>
                  </a:moveTo>
                  <a:lnTo>
                    <a:pt x="69557" y="0"/>
                  </a:lnTo>
                </a:path>
              </a:pathLst>
            </a:custGeom>
            <a:noFill/>
            <a:ln cap="flat" cmpd="sng" w="9525">
              <a:solidFill>
                <a:srgbClr val="414042"/>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3" name="Google Shape;1793;p30"/>
            <p:cNvSpPr/>
            <p:nvPr/>
          </p:nvSpPr>
          <p:spPr>
            <a:xfrm>
              <a:off x="5989002" y="5599277"/>
              <a:ext cx="33655" cy="51435"/>
            </a:xfrm>
            <a:custGeom>
              <a:rect b="b" l="l" r="r" t="t"/>
              <a:pathLst>
                <a:path extrusionOk="0" h="51435" w="33654">
                  <a:moveTo>
                    <a:pt x="33185" y="0"/>
                  </a:moveTo>
                  <a:lnTo>
                    <a:pt x="0" y="0"/>
                  </a:lnTo>
                  <a:lnTo>
                    <a:pt x="0" y="51193"/>
                  </a:lnTo>
                  <a:lnTo>
                    <a:pt x="33185" y="51193"/>
                  </a:lnTo>
                  <a:lnTo>
                    <a:pt x="3318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4" name="Google Shape;1794;p30"/>
            <p:cNvSpPr/>
            <p:nvPr/>
          </p:nvSpPr>
          <p:spPr>
            <a:xfrm>
              <a:off x="5989002" y="5599277"/>
              <a:ext cx="33655" cy="51435"/>
            </a:xfrm>
            <a:custGeom>
              <a:rect b="b" l="l" r="r" t="t"/>
              <a:pathLst>
                <a:path extrusionOk="0" h="51435" w="33654">
                  <a:moveTo>
                    <a:pt x="0" y="51193"/>
                  </a:moveTo>
                  <a:lnTo>
                    <a:pt x="33185" y="51193"/>
                  </a:lnTo>
                  <a:lnTo>
                    <a:pt x="33185" y="0"/>
                  </a:lnTo>
                  <a:lnTo>
                    <a:pt x="0" y="0"/>
                  </a:lnTo>
                  <a:lnTo>
                    <a:pt x="0" y="51193"/>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5" name="Google Shape;1795;p30"/>
            <p:cNvSpPr/>
            <p:nvPr/>
          </p:nvSpPr>
          <p:spPr>
            <a:xfrm>
              <a:off x="6101708" y="5517522"/>
              <a:ext cx="34290" cy="75565"/>
            </a:xfrm>
            <a:custGeom>
              <a:rect b="b" l="l" r="r" t="t"/>
              <a:pathLst>
                <a:path extrusionOk="0" h="75564" w="34289">
                  <a:moveTo>
                    <a:pt x="0" y="0"/>
                  </a:moveTo>
                  <a:lnTo>
                    <a:pt x="34290" y="0"/>
                  </a:lnTo>
                </a:path>
                <a:path extrusionOk="0" h="75564" w="34289">
                  <a:moveTo>
                    <a:pt x="0" y="25018"/>
                  </a:moveTo>
                  <a:lnTo>
                    <a:pt x="34290" y="25018"/>
                  </a:lnTo>
                </a:path>
                <a:path extrusionOk="0" h="75564" w="34289">
                  <a:moveTo>
                    <a:pt x="0" y="50050"/>
                  </a:moveTo>
                  <a:lnTo>
                    <a:pt x="34290" y="50050"/>
                  </a:lnTo>
                </a:path>
                <a:path extrusionOk="0" h="75564" w="34289">
                  <a:moveTo>
                    <a:pt x="0" y="75069"/>
                  </a:moveTo>
                  <a:lnTo>
                    <a:pt x="34290" y="75069"/>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6" name="Google Shape;1796;p30"/>
            <p:cNvSpPr/>
            <p:nvPr/>
          </p:nvSpPr>
          <p:spPr>
            <a:xfrm>
              <a:off x="5847079" y="5487365"/>
              <a:ext cx="90805" cy="163195"/>
            </a:xfrm>
            <a:custGeom>
              <a:rect b="b" l="l" r="r" t="t"/>
              <a:pathLst>
                <a:path extrusionOk="0" h="163195" w="90804">
                  <a:moveTo>
                    <a:pt x="90233" y="0"/>
                  </a:moveTo>
                  <a:lnTo>
                    <a:pt x="0" y="0"/>
                  </a:lnTo>
                  <a:lnTo>
                    <a:pt x="0" y="163106"/>
                  </a:lnTo>
                  <a:lnTo>
                    <a:pt x="90233" y="163106"/>
                  </a:lnTo>
                  <a:lnTo>
                    <a:pt x="9023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7" name="Google Shape;1797;p30"/>
            <p:cNvSpPr/>
            <p:nvPr/>
          </p:nvSpPr>
          <p:spPr>
            <a:xfrm>
              <a:off x="5847079" y="5487365"/>
              <a:ext cx="90805" cy="163195"/>
            </a:xfrm>
            <a:custGeom>
              <a:rect b="b" l="l" r="r" t="t"/>
              <a:pathLst>
                <a:path extrusionOk="0" h="163195" w="90804">
                  <a:moveTo>
                    <a:pt x="0" y="163106"/>
                  </a:moveTo>
                  <a:lnTo>
                    <a:pt x="90233" y="163106"/>
                  </a:lnTo>
                  <a:lnTo>
                    <a:pt x="90233" y="0"/>
                  </a:lnTo>
                  <a:lnTo>
                    <a:pt x="0" y="0"/>
                  </a:lnTo>
                  <a:lnTo>
                    <a:pt x="0" y="163106"/>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8" name="Google Shape;1798;p30"/>
            <p:cNvSpPr/>
            <p:nvPr/>
          </p:nvSpPr>
          <p:spPr>
            <a:xfrm>
              <a:off x="5874737" y="5517522"/>
              <a:ext cx="34925" cy="0"/>
            </a:xfrm>
            <a:custGeom>
              <a:rect b="b" l="l" r="r" t="t"/>
              <a:pathLst>
                <a:path extrusionOk="0" h="120000" w="34925">
                  <a:moveTo>
                    <a:pt x="3492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9" name="Google Shape;1799;p30"/>
            <p:cNvSpPr/>
            <p:nvPr/>
          </p:nvSpPr>
          <p:spPr>
            <a:xfrm>
              <a:off x="5874737" y="5542548"/>
              <a:ext cx="34925" cy="0"/>
            </a:xfrm>
            <a:custGeom>
              <a:rect b="b" l="l" r="r" t="t"/>
              <a:pathLst>
                <a:path extrusionOk="0" h="120000" w="34925">
                  <a:moveTo>
                    <a:pt x="3492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0" name="Google Shape;1800;p30"/>
            <p:cNvSpPr/>
            <p:nvPr/>
          </p:nvSpPr>
          <p:spPr>
            <a:xfrm>
              <a:off x="5874737" y="5567573"/>
              <a:ext cx="34925" cy="0"/>
            </a:xfrm>
            <a:custGeom>
              <a:rect b="b" l="l" r="r" t="t"/>
              <a:pathLst>
                <a:path extrusionOk="0" h="120000" w="34925">
                  <a:moveTo>
                    <a:pt x="3492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1" name="Google Shape;1801;p30"/>
            <p:cNvSpPr/>
            <p:nvPr/>
          </p:nvSpPr>
          <p:spPr>
            <a:xfrm>
              <a:off x="5874737" y="5592598"/>
              <a:ext cx="34925" cy="0"/>
            </a:xfrm>
            <a:custGeom>
              <a:rect b="b" l="l" r="r" t="t"/>
              <a:pathLst>
                <a:path extrusionOk="0" h="120000" w="34925">
                  <a:moveTo>
                    <a:pt x="3492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2" name="Google Shape;1802;p30"/>
            <p:cNvSpPr/>
            <p:nvPr/>
          </p:nvSpPr>
          <p:spPr>
            <a:xfrm>
              <a:off x="6101708" y="5618029"/>
              <a:ext cx="34290" cy="0"/>
            </a:xfrm>
            <a:custGeom>
              <a:rect b="b" l="l" r="r" t="t"/>
              <a:pathLst>
                <a:path extrusionOk="0" h="120000" w="34289">
                  <a:moveTo>
                    <a:pt x="0" y="0"/>
                  </a:moveTo>
                  <a:lnTo>
                    <a:pt x="3429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3" name="Google Shape;1803;p30"/>
            <p:cNvSpPr/>
            <p:nvPr/>
          </p:nvSpPr>
          <p:spPr>
            <a:xfrm>
              <a:off x="5874737" y="5618031"/>
              <a:ext cx="34925" cy="0"/>
            </a:xfrm>
            <a:custGeom>
              <a:rect b="b" l="l" r="r" t="t"/>
              <a:pathLst>
                <a:path extrusionOk="0" h="120000" w="34925">
                  <a:moveTo>
                    <a:pt x="3492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4" name="Google Shape;1804;p30"/>
            <p:cNvSpPr/>
            <p:nvPr/>
          </p:nvSpPr>
          <p:spPr>
            <a:xfrm>
              <a:off x="5813474" y="5650465"/>
              <a:ext cx="384810" cy="0"/>
            </a:xfrm>
            <a:custGeom>
              <a:rect b="b" l="l" r="r" t="t"/>
              <a:pathLst>
                <a:path extrusionOk="0" h="120000" w="384810">
                  <a:moveTo>
                    <a:pt x="0" y="0"/>
                  </a:moveTo>
                  <a:lnTo>
                    <a:pt x="384225"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5" name="Google Shape;1805;p30"/>
            <p:cNvSpPr/>
            <p:nvPr/>
          </p:nvSpPr>
          <p:spPr>
            <a:xfrm>
              <a:off x="5980307" y="5248879"/>
              <a:ext cx="0" cy="24765"/>
            </a:xfrm>
            <a:custGeom>
              <a:rect b="b" l="l" r="r" t="t"/>
              <a:pathLst>
                <a:path extrusionOk="0" h="24764" w="120000">
                  <a:moveTo>
                    <a:pt x="0" y="24561"/>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6" name="Google Shape;1806;p30"/>
            <p:cNvSpPr/>
            <p:nvPr/>
          </p:nvSpPr>
          <p:spPr>
            <a:xfrm>
              <a:off x="6073873" y="5400536"/>
              <a:ext cx="45085" cy="78740"/>
            </a:xfrm>
            <a:custGeom>
              <a:rect b="b" l="l" r="r" t="t"/>
              <a:pathLst>
                <a:path extrusionOk="0" h="78739" w="45085">
                  <a:moveTo>
                    <a:pt x="0" y="0"/>
                  </a:moveTo>
                  <a:lnTo>
                    <a:pt x="0" y="57061"/>
                  </a:lnTo>
                  <a:lnTo>
                    <a:pt x="44488" y="78206"/>
                  </a:lnTo>
                  <a:lnTo>
                    <a:pt x="44488" y="21145"/>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7" name="Google Shape;1807;p30"/>
            <p:cNvSpPr/>
            <p:nvPr/>
          </p:nvSpPr>
          <p:spPr>
            <a:xfrm>
              <a:off x="6073873" y="5400536"/>
              <a:ext cx="45085" cy="78740"/>
            </a:xfrm>
            <a:custGeom>
              <a:rect b="b" l="l" r="r" t="t"/>
              <a:pathLst>
                <a:path extrusionOk="0" h="78739" w="45085">
                  <a:moveTo>
                    <a:pt x="0" y="0"/>
                  </a:moveTo>
                  <a:lnTo>
                    <a:pt x="0" y="57061"/>
                  </a:lnTo>
                  <a:lnTo>
                    <a:pt x="44488" y="78206"/>
                  </a:lnTo>
                  <a:lnTo>
                    <a:pt x="44488" y="21145"/>
                  </a:lnTo>
                  <a:lnTo>
                    <a:pt x="0"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8" name="Google Shape;1808;p30"/>
            <p:cNvSpPr/>
            <p:nvPr/>
          </p:nvSpPr>
          <p:spPr>
            <a:xfrm>
              <a:off x="8354194" y="5080678"/>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9" name="Google Shape;1809;p30"/>
            <p:cNvSpPr/>
            <p:nvPr/>
          </p:nvSpPr>
          <p:spPr>
            <a:xfrm>
              <a:off x="8594966" y="5400865"/>
              <a:ext cx="309880" cy="194945"/>
            </a:xfrm>
            <a:custGeom>
              <a:rect b="b" l="l" r="r" t="t"/>
              <a:pathLst>
                <a:path extrusionOk="0" h="194945" w="309879">
                  <a:moveTo>
                    <a:pt x="37630" y="0"/>
                  </a:moveTo>
                  <a:lnTo>
                    <a:pt x="0" y="0"/>
                  </a:lnTo>
                  <a:lnTo>
                    <a:pt x="0" y="194729"/>
                  </a:lnTo>
                  <a:lnTo>
                    <a:pt x="37630" y="194729"/>
                  </a:lnTo>
                  <a:lnTo>
                    <a:pt x="37630" y="0"/>
                  </a:lnTo>
                  <a:close/>
                </a:path>
                <a:path extrusionOk="0" h="194945" w="309879">
                  <a:moveTo>
                    <a:pt x="128257" y="0"/>
                  </a:moveTo>
                  <a:lnTo>
                    <a:pt x="90627" y="0"/>
                  </a:lnTo>
                  <a:lnTo>
                    <a:pt x="90627" y="194729"/>
                  </a:lnTo>
                  <a:lnTo>
                    <a:pt x="128257" y="194729"/>
                  </a:lnTo>
                  <a:lnTo>
                    <a:pt x="128257" y="0"/>
                  </a:lnTo>
                  <a:close/>
                </a:path>
                <a:path extrusionOk="0" h="194945" w="309879">
                  <a:moveTo>
                    <a:pt x="218897" y="0"/>
                  </a:moveTo>
                  <a:lnTo>
                    <a:pt x="181267" y="0"/>
                  </a:lnTo>
                  <a:lnTo>
                    <a:pt x="181267" y="194729"/>
                  </a:lnTo>
                  <a:lnTo>
                    <a:pt x="218897" y="194729"/>
                  </a:lnTo>
                  <a:lnTo>
                    <a:pt x="218897" y="0"/>
                  </a:lnTo>
                  <a:close/>
                </a:path>
                <a:path extrusionOk="0" h="194945" w="309879">
                  <a:moveTo>
                    <a:pt x="309524" y="0"/>
                  </a:moveTo>
                  <a:lnTo>
                    <a:pt x="271894" y="0"/>
                  </a:lnTo>
                  <a:lnTo>
                    <a:pt x="271894" y="194729"/>
                  </a:lnTo>
                  <a:lnTo>
                    <a:pt x="309524" y="194729"/>
                  </a:lnTo>
                  <a:lnTo>
                    <a:pt x="30952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0" name="Google Shape;1810;p30"/>
            <p:cNvSpPr/>
            <p:nvPr/>
          </p:nvSpPr>
          <p:spPr>
            <a:xfrm>
              <a:off x="8552193" y="5247220"/>
              <a:ext cx="396240" cy="405130"/>
            </a:xfrm>
            <a:custGeom>
              <a:rect b="b" l="l" r="r" t="t"/>
              <a:pathLst>
                <a:path extrusionOk="0" h="405129" w="396240">
                  <a:moveTo>
                    <a:pt x="395998" y="372224"/>
                  </a:moveTo>
                  <a:lnTo>
                    <a:pt x="394169" y="370395"/>
                  </a:lnTo>
                  <a:lnTo>
                    <a:pt x="387819" y="370395"/>
                  </a:lnTo>
                  <a:lnTo>
                    <a:pt x="387819" y="378574"/>
                  </a:lnTo>
                  <a:lnTo>
                    <a:pt x="387819" y="396494"/>
                  </a:lnTo>
                  <a:lnTo>
                    <a:pt x="8178" y="396494"/>
                  </a:lnTo>
                  <a:lnTo>
                    <a:pt x="8178" y="378574"/>
                  </a:lnTo>
                  <a:lnTo>
                    <a:pt x="12750" y="378574"/>
                  </a:lnTo>
                  <a:lnTo>
                    <a:pt x="383222" y="378574"/>
                  </a:lnTo>
                  <a:lnTo>
                    <a:pt x="387819" y="378574"/>
                  </a:lnTo>
                  <a:lnTo>
                    <a:pt x="387819" y="370395"/>
                  </a:lnTo>
                  <a:lnTo>
                    <a:pt x="385051" y="370395"/>
                  </a:lnTo>
                  <a:lnTo>
                    <a:pt x="385051" y="352463"/>
                  </a:lnTo>
                  <a:lnTo>
                    <a:pt x="385051" y="346125"/>
                  </a:lnTo>
                  <a:lnTo>
                    <a:pt x="383222" y="344284"/>
                  </a:lnTo>
                  <a:lnTo>
                    <a:pt x="376872" y="344284"/>
                  </a:lnTo>
                  <a:lnTo>
                    <a:pt x="376872" y="352463"/>
                  </a:lnTo>
                  <a:lnTo>
                    <a:pt x="376872" y="370395"/>
                  </a:lnTo>
                  <a:lnTo>
                    <a:pt x="19100" y="370395"/>
                  </a:lnTo>
                  <a:lnTo>
                    <a:pt x="19100" y="352463"/>
                  </a:lnTo>
                  <a:lnTo>
                    <a:pt x="40513" y="352463"/>
                  </a:lnTo>
                  <a:lnTo>
                    <a:pt x="82664" y="352463"/>
                  </a:lnTo>
                  <a:lnTo>
                    <a:pt x="376872" y="352463"/>
                  </a:lnTo>
                  <a:lnTo>
                    <a:pt x="376872" y="344284"/>
                  </a:lnTo>
                  <a:lnTo>
                    <a:pt x="356374" y="344284"/>
                  </a:lnTo>
                  <a:lnTo>
                    <a:pt x="356374" y="157734"/>
                  </a:lnTo>
                  <a:lnTo>
                    <a:pt x="360426" y="157734"/>
                  </a:lnTo>
                  <a:lnTo>
                    <a:pt x="362254" y="155905"/>
                  </a:lnTo>
                  <a:lnTo>
                    <a:pt x="362254" y="149555"/>
                  </a:lnTo>
                  <a:lnTo>
                    <a:pt x="362254" y="135610"/>
                  </a:lnTo>
                  <a:lnTo>
                    <a:pt x="386499" y="135610"/>
                  </a:lnTo>
                  <a:lnTo>
                    <a:pt x="388086" y="134442"/>
                  </a:lnTo>
                  <a:lnTo>
                    <a:pt x="389140" y="131013"/>
                  </a:lnTo>
                  <a:lnTo>
                    <a:pt x="388493" y="129146"/>
                  </a:lnTo>
                  <a:lnTo>
                    <a:pt x="385978" y="127431"/>
                  </a:lnTo>
                  <a:lnTo>
                    <a:pt x="371436" y="117538"/>
                  </a:lnTo>
                  <a:lnTo>
                    <a:pt x="371436" y="127431"/>
                  </a:lnTo>
                  <a:lnTo>
                    <a:pt x="360426" y="127431"/>
                  </a:lnTo>
                  <a:lnTo>
                    <a:pt x="354076" y="127431"/>
                  </a:lnTo>
                  <a:lnTo>
                    <a:pt x="354076" y="135610"/>
                  </a:lnTo>
                  <a:lnTo>
                    <a:pt x="354076" y="149555"/>
                  </a:lnTo>
                  <a:lnTo>
                    <a:pt x="348195" y="149555"/>
                  </a:lnTo>
                  <a:lnTo>
                    <a:pt x="348195" y="157734"/>
                  </a:lnTo>
                  <a:lnTo>
                    <a:pt x="348195" y="344284"/>
                  </a:lnTo>
                  <a:lnTo>
                    <a:pt x="318744" y="344284"/>
                  </a:lnTo>
                  <a:lnTo>
                    <a:pt x="318744" y="157734"/>
                  </a:lnTo>
                  <a:lnTo>
                    <a:pt x="348195" y="157734"/>
                  </a:lnTo>
                  <a:lnTo>
                    <a:pt x="348195" y="149555"/>
                  </a:lnTo>
                  <a:lnTo>
                    <a:pt x="312864" y="149555"/>
                  </a:lnTo>
                  <a:lnTo>
                    <a:pt x="312864" y="135610"/>
                  </a:lnTo>
                  <a:lnTo>
                    <a:pt x="354076" y="135610"/>
                  </a:lnTo>
                  <a:lnTo>
                    <a:pt x="354076" y="127431"/>
                  </a:lnTo>
                  <a:lnTo>
                    <a:pt x="310565" y="127431"/>
                  </a:lnTo>
                  <a:lnTo>
                    <a:pt x="310565" y="157734"/>
                  </a:lnTo>
                  <a:lnTo>
                    <a:pt x="310565" y="344284"/>
                  </a:lnTo>
                  <a:lnTo>
                    <a:pt x="265747" y="344284"/>
                  </a:lnTo>
                  <a:lnTo>
                    <a:pt x="265747" y="157734"/>
                  </a:lnTo>
                  <a:lnTo>
                    <a:pt x="269798" y="157734"/>
                  </a:lnTo>
                  <a:lnTo>
                    <a:pt x="271627" y="155905"/>
                  </a:lnTo>
                  <a:lnTo>
                    <a:pt x="271627" y="149555"/>
                  </a:lnTo>
                  <a:lnTo>
                    <a:pt x="271627" y="135610"/>
                  </a:lnTo>
                  <a:lnTo>
                    <a:pt x="304685" y="135610"/>
                  </a:lnTo>
                  <a:lnTo>
                    <a:pt x="304685" y="155905"/>
                  </a:lnTo>
                  <a:lnTo>
                    <a:pt x="306514" y="157734"/>
                  </a:lnTo>
                  <a:lnTo>
                    <a:pt x="310565" y="157734"/>
                  </a:lnTo>
                  <a:lnTo>
                    <a:pt x="310565" y="127431"/>
                  </a:lnTo>
                  <a:lnTo>
                    <a:pt x="306514" y="127431"/>
                  </a:lnTo>
                  <a:lnTo>
                    <a:pt x="269798" y="127431"/>
                  </a:lnTo>
                  <a:lnTo>
                    <a:pt x="263448" y="127431"/>
                  </a:lnTo>
                  <a:lnTo>
                    <a:pt x="263448" y="135610"/>
                  </a:lnTo>
                  <a:lnTo>
                    <a:pt x="263448" y="149555"/>
                  </a:lnTo>
                  <a:lnTo>
                    <a:pt x="257568" y="149555"/>
                  </a:lnTo>
                  <a:lnTo>
                    <a:pt x="257568" y="157734"/>
                  </a:lnTo>
                  <a:lnTo>
                    <a:pt x="257568" y="344284"/>
                  </a:lnTo>
                  <a:lnTo>
                    <a:pt x="228117" y="344284"/>
                  </a:lnTo>
                  <a:lnTo>
                    <a:pt x="228117" y="157734"/>
                  </a:lnTo>
                  <a:lnTo>
                    <a:pt x="257568" y="157734"/>
                  </a:lnTo>
                  <a:lnTo>
                    <a:pt x="257568" y="149555"/>
                  </a:lnTo>
                  <a:lnTo>
                    <a:pt x="222237" y="149555"/>
                  </a:lnTo>
                  <a:lnTo>
                    <a:pt x="222237" y="135610"/>
                  </a:lnTo>
                  <a:lnTo>
                    <a:pt x="263448" y="135610"/>
                  </a:lnTo>
                  <a:lnTo>
                    <a:pt x="263448" y="127431"/>
                  </a:lnTo>
                  <a:lnTo>
                    <a:pt x="219938" y="127431"/>
                  </a:lnTo>
                  <a:lnTo>
                    <a:pt x="219938" y="157734"/>
                  </a:lnTo>
                  <a:lnTo>
                    <a:pt x="219938" y="344284"/>
                  </a:lnTo>
                  <a:lnTo>
                    <a:pt x="175120" y="344284"/>
                  </a:lnTo>
                  <a:lnTo>
                    <a:pt x="175120" y="157734"/>
                  </a:lnTo>
                  <a:lnTo>
                    <a:pt x="179171" y="157734"/>
                  </a:lnTo>
                  <a:lnTo>
                    <a:pt x="181000" y="155905"/>
                  </a:lnTo>
                  <a:lnTo>
                    <a:pt x="181000" y="149555"/>
                  </a:lnTo>
                  <a:lnTo>
                    <a:pt x="181000" y="135610"/>
                  </a:lnTo>
                  <a:lnTo>
                    <a:pt x="214058" y="135610"/>
                  </a:lnTo>
                  <a:lnTo>
                    <a:pt x="214058" y="155905"/>
                  </a:lnTo>
                  <a:lnTo>
                    <a:pt x="215887" y="157734"/>
                  </a:lnTo>
                  <a:lnTo>
                    <a:pt x="219938" y="157734"/>
                  </a:lnTo>
                  <a:lnTo>
                    <a:pt x="219938" y="127431"/>
                  </a:lnTo>
                  <a:lnTo>
                    <a:pt x="215887" y="127431"/>
                  </a:lnTo>
                  <a:lnTo>
                    <a:pt x="179171" y="127431"/>
                  </a:lnTo>
                  <a:lnTo>
                    <a:pt x="172821" y="127431"/>
                  </a:lnTo>
                  <a:lnTo>
                    <a:pt x="172821" y="135610"/>
                  </a:lnTo>
                  <a:lnTo>
                    <a:pt x="172821" y="149555"/>
                  </a:lnTo>
                  <a:lnTo>
                    <a:pt x="166941" y="149555"/>
                  </a:lnTo>
                  <a:lnTo>
                    <a:pt x="166941" y="157734"/>
                  </a:lnTo>
                  <a:lnTo>
                    <a:pt x="166941" y="344284"/>
                  </a:lnTo>
                  <a:lnTo>
                    <a:pt x="137490" y="344284"/>
                  </a:lnTo>
                  <a:lnTo>
                    <a:pt x="137490" y="157734"/>
                  </a:lnTo>
                  <a:lnTo>
                    <a:pt x="166941" y="157734"/>
                  </a:lnTo>
                  <a:lnTo>
                    <a:pt x="166941" y="149555"/>
                  </a:lnTo>
                  <a:lnTo>
                    <a:pt x="131610" y="149555"/>
                  </a:lnTo>
                  <a:lnTo>
                    <a:pt x="131610" y="135610"/>
                  </a:lnTo>
                  <a:lnTo>
                    <a:pt x="172821" y="135610"/>
                  </a:lnTo>
                  <a:lnTo>
                    <a:pt x="172821" y="127431"/>
                  </a:lnTo>
                  <a:lnTo>
                    <a:pt x="129311" y="127431"/>
                  </a:lnTo>
                  <a:lnTo>
                    <a:pt x="129311" y="157734"/>
                  </a:lnTo>
                  <a:lnTo>
                    <a:pt x="129311" y="344284"/>
                  </a:lnTo>
                  <a:lnTo>
                    <a:pt x="84493" y="344284"/>
                  </a:lnTo>
                  <a:lnTo>
                    <a:pt x="84493" y="157734"/>
                  </a:lnTo>
                  <a:lnTo>
                    <a:pt x="88544" y="157734"/>
                  </a:lnTo>
                  <a:lnTo>
                    <a:pt x="90373" y="155905"/>
                  </a:lnTo>
                  <a:lnTo>
                    <a:pt x="90373" y="149555"/>
                  </a:lnTo>
                  <a:lnTo>
                    <a:pt x="90373" y="135610"/>
                  </a:lnTo>
                  <a:lnTo>
                    <a:pt x="123431" y="135610"/>
                  </a:lnTo>
                  <a:lnTo>
                    <a:pt x="123431" y="155905"/>
                  </a:lnTo>
                  <a:lnTo>
                    <a:pt x="125260" y="157734"/>
                  </a:lnTo>
                  <a:lnTo>
                    <a:pt x="129311" y="157734"/>
                  </a:lnTo>
                  <a:lnTo>
                    <a:pt x="129311" y="127431"/>
                  </a:lnTo>
                  <a:lnTo>
                    <a:pt x="125260" y="127431"/>
                  </a:lnTo>
                  <a:lnTo>
                    <a:pt x="88544" y="127431"/>
                  </a:lnTo>
                  <a:lnTo>
                    <a:pt x="82194" y="127431"/>
                  </a:lnTo>
                  <a:lnTo>
                    <a:pt x="82194" y="135610"/>
                  </a:lnTo>
                  <a:lnTo>
                    <a:pt x="82194" y="149555"/>
                  </a:lnTo>
                  <a:lnTo>
                    <a:pt x="76314" y="149555"/>
                  </a:lnTo>
                  <a:lnTo>
                    <a:pt x="76314" y="157734"/>
                  </a:lnTo>
                  <a:lnTo>
                    <a:pt x="76314" y="344284"/>
                  </a:lnTo>
                  <a:lnTo>
                    <a:pt x="46863" y="344284"/>
                  </a:lnTo>
                  <a:lnTo>
                    <a:pt x="46863" y="157734"/>
                  </a:lnTo>
                  <a:lnTo>
                    <a:pt x="76314" y="157734"/>
                  </a:lnTo>
                  <a:lnTo>
                    <a:pt x="76314" y="149555"/>
                  </a:lnTo>
                  <a:lnTo>
                    <a:pt x="40982" y="149555"/>
                  </a:lnTo>
                  <a:lnTo>
                    <a:pt x="40982" y="135610"/>
                  </a:lnTo>
                  <a:lnTo>
                    <a:pt x="82194" y="135610"/>
                  </a:lnTo>
                  <a:lnTo>
                    <a:pt x="82194" y="127431"/>
                  </a:lnTo>
                  <a:lnTo>
                    <a:pt x="34632" y="127431"/>
                  </a:lnTo>
                  <a:lnTo>
                    <a:pt x="24536" y="127431"/>
                  </a:lnTo>
                  <a:lnTo>
                    <a:pt x="197993" y="9283"/>
                  </a:lnTo>
                  <a:lnTo>
                    <a:pt x="371436" y="127431"/>
                  </a:lnTo>
                  <a:lnTo>
                    <a:pt x="371436" y="117538"/>
                  </a:lnTo>
                  <a:lnTo>
                    <a:pt x="212534" y="9283"/>
                  </a:lnTo>
                  <a:lnTo>
                    <a:pt x="198907" y="0"/>
                  </a:lnTo>
                  <a:lnTo>
                    <a:pt x="197078" y="0"/>
                  </a:lnTo>
                  <a:lnTo>
                    <a:pt x="7493" y="129146"/>
                  </a:lnTo>
                  <a:lnTo>
                    <a:pt x="6832" y="131013"/>
                  </a:lnTo>
                  <a:lnTo>
                    <a:pt x="7899" y="134442"/>
                  </a:lnTo>
                  <a:lnTo>
                    <a:pt x="9474" y="135610"/>
                  </a:lnTo>
                  <a:lnTo>
                    <a:pt x="32804" y="135610"/>
                  </a:lnTo>
                  <a:lnTo>
                    <a:pt x="32804" y="155905"/>
                  </a:lnTo>
                  <a:lnTo>
                    <a:pt x="34632" y="157734"/>
                  </a:lnTo>
                  <a:lnTo>
                    <a:pt x="38684" y="157734"/>
                  </a:lnTo>
                  <a:lnTo>
                    <a:pt x="38684" y="344284"/>
                  </a:lnTo>
                  <a:lnTo>
                    <a:pt x="12750" y="344284"/>
                  </a:lnTo>
                  <a:lnTo>
                    <a:pt x="10922" y="346125"/>
                  </a:lnTo>
                  <a:lnTo>
                    <a:pt x="10922" y="370395"/>
                  </a:lnTo>
                  <a:lnTo>
                    <a:pt x="1828" y="370395"/>
                  </a:lnTo>
                  <a:lnTo>
                    <a:pt x="0" y="372224"/>
                  </a:lnTo>
                  <a:lnTo>
                    <a:pt x="0" y="402844"/>
                  </a:lnTo>
                  <a:lnTo>
                    <a:pt x="1828" y="404672"/>
                  </a:lnTo>
                  <a:lnTo>
                    <a:pt x="394169" y="404672"/>
                  </a:lnTo>
                  <a:lnTo>
                    <a:pt x="395998" y="402844"/>
                  </a:lnTo>
                  <a:lnTo>
                    <a:pt x="395998" y="396494"/>
                  </a:lnTo>
                  <a:lnTo>
                    <a:pt x="395998" y="378574"/>
                  </a:lnTo>
                  <a:lnTo>
                    <a:pt x="395998" y="372224"/>
                  </a:lnTo>
                  <a:close/>
                </a:path>
              </a:pathLst>
            </a:custGeom>
            <a:solidFill>
              <a:srgbClr val="4140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1" name="Google Shape;1811;p30"/>
            <p:cNvSpPr/>
            <p:nvPr/>
          </p:nvSpPr>
          <p:spPr>
            <a:xfrm>
              <a:off x="3615167" y="6231201"/>
              <a:ext cx="6126480" cy="250190"/>
            </a:xfrm>
            <a:custGeom>
              <a:rect b="b" l="l" r="r" t="t"/>
              <a:pathLst>
                <a:path extrusionOk="0" h="250189" w="6126480">
                  <a:moveTo>
                    <a:pt x="0" y="0"/>
                  </a:moveTo>
                  <a:lnTo>
                    <a:pt x="0" y="250101"/>
                  </a:lnTo>
                  <a:lnTo>
                    <a:pt x="6126137" y="250101"/>
                  </a:lnTo>
                  <a:lnTo>
                    <a:pt x="6126137" y="14102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2" name="Google Shape;1812;p30"/>
            <p:cNvSpPr/>
            <p:nvPr/>
          </p:nvSpPr>
          <p:spPr>
            <a:xfrm>
              <a:off x="9713335" y="6315835"/>
              <a:ext cx="56515" cy="77470"/>
            </a:xfrm>
            <a:custGeom>
              <a:rect b="b" l="l" r="r" t="t"/>
              <a:pathLst>
                <a:path extrusionOk="0" h="77470" w="56515">
                  <a:moveTo>
                    <a:pt x="27965" y="0"/>
                  </a:moveTo>
                  <a:lnTo>
                    <a:pt x="0" y="76847"/>
                  </a:lnTo>
                  <a:lnTo>
                    <a:pt x="16604" y="65331"/>
                  </a:lnTo>
                  <a:lnTo>
                    <a:pt x="27965" y="61493"/>
                  </a:lnTo>
                  <a:lnTo>
                    <a:pt x="39326" y="65331"/>
                  </a:lnTo>
                  <a:lnTo>
                    <a:pt x="55930" y="76847"/>
                  </a:lnTo>
                  <a:lnTo>
                    <a:pt x="27965"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3" name="Google Shape;1813;p30"/>
            <p:cNvSpPr/>
            <p:nvPr/>
          </p:nvSpPr>
          <p:spPr>
            <a:xfrm>
              <a:off x="7409273" y="5080689"/>
              <a:ext cx="792480" cy="792480"/>
            </a:xfrm>
            <a:custGeom>
              <a:rect b="b" l="l" r="r" t="t"/>
              <a:pathLst>
                <a:path extrusionOk="0" h="792479" w="792479">
                  <a:moveTo>
                    <a:pt x="395998" y="0"/>
                  </a:moveTo>
                  <a:lnTo>
                    <a:pt x="349816" y="2664"/>
                  </a:lnTo>
                  <a:lnTo>
                    <a:pt x="305198" y="10458"/>
                  </a:lnTo>
                  <a:lnTo>
                    <a:pt x="262443" y="23085"/>
                  </a:lnTo>
                  <a:lnTo>
                    <a:pt x="221847" y="40249"/>
                  </a:lnTo>
                  <a:lnTo>
                    <a:pt x="183707" y="61651"/>
                  </a:lnTo>
                  <a:lnTo>
                    <a:pt x="148320" y="86994"/>
                  </a:lnTo>
                  <a:lnTo>
                    <a:pt x="115984" y="115982"/>
                  </a:lnTo>
                  <a:lnTo>
                    <a:pt x="86995" y="148318"/>
                  </a:lnTo>
                  <a:lnTo>
                    <a:pt x="61651" y="183703"/>
                  </a:lnTo>
                  <a:lnTo>
                    <a:pt x="40249" y="221842"/>
                  </a:lnTo>
                  <a:lnTo>
                    <a:pt x="23085" y="262437"/>
                  </a:lnTo>
                  <a:lnTo>
                    <a:pt x="10458" y="305190"/>
                  </a:lnTo>
                  <a:lnTo>
                    <a:pt x="2664" y="349806"/>
                  </a:lnTo>
                  <a:lnTo>
                    <a:pt x="0" y="395985"/>
                  </a:lnTo>
                  <a:lnTo>
                    <a:pt x="2664" y="442168"/>
                  </a:lnTo>
                  <a:lnTo>
                    <a:pt x="10458" y="486785"/>
                  </a:lnTo>
                  <a:lnTo>
                    <a:pt x="23085" y="529541"/>
                  </a:lnTo>
                  <a:lnTo>
                    <a:pt x="40249" y="570137"/>
                  </a:lnTo>
                  <a:lnTo>
                    <a:pt x="61651" y="608277"/>
                  </a:lnTo>
                  <a:lnTo>
                    <a:pt x="86995" y="643664"/>
                  </a:lnTo>
                  <a:lnTo>
                    <a:pt x="115984" y="676000"/>
                  </a:lnTo>
                  <a:lnTo>
                    <a:pt x="148320" y="704989"/>
                  </a:lnTo>
                  <a:lnTo>
                    <a:pt x="183707" y="730333"/>
                  </a:lnTo>
                  <a:lnTo>
                    <a:pt x="221847" y="751735"/>
                  </a:lnTo>
                  <a:lnTo>
                    <a:pt x="262443" y="768898"/>
                  </a:lnTo>
                  <a:lnTo>
                    <a:pt x="305198" y="781526"/>
                  </a:lnTo>
                  <a:lnTo>
                    <a:pt x="349816" y="789320"/>
                  </a:lnTo>
                  <a:lnTo>
                    <a:pt x="395998" y="791984"/>
                  </a:lnTo>
                  <a:lnTo>
                    <a:pt x="442181" y="789320"/>
                  </a:lnTo>
                  <a:lnTo>
                    <a:pt x="486798" y="781526"/>
                  </a:lnTo>
                  <a:lnTo>
                    <a:pt x="529553" y="768898"/>
                  </a:lnTo>
                  <a:lnTo>
                    <a:pt x="570150" y="751735"/>
                  </a:lnTo>
                  <a:lnTo>
                    <a:pt x="608290" y="730333"/>
                  </a:lnTo>
                  <a:lnTo>
                    <a:pt x="643676" y="704989"/>
                  </a:lnTo>
                  <a:lnTo>
                    <a:pt x="676013" y="676000"/>
                  </a:lnTo>
                  <a:lnTo>
                    <a:pt x="705001" y="643664"/>
                  </a:lnTo>
                  <a:lnTo>
                    <a:pt x="730345" y="608277"/>
                  </a:lnTo>
                  <a:lnTo>
                    <a:pt x="751748" y="570137"/>
                  </a:lnTo>
                  <a:lnTo>
                    <a:pt x="768911" y="529541"/>
                  </a:lnTo>
                  <a:lnTo>
                    <a:pt x="781538" y="486785"/>
                  </a:lnTo>
                  <a:lnTo>
                    <a:pt x="789333" y="442168"/>
                  </a:lnTo>
                  <a:lnTo>
                    <a:pt x="791997" y="395985"/>
                  </a:lnTo>
                  <a:lnTo>
                    <a:pt x="789333" y="349806"/>
                  </a:lnTo>
                  <a:lnTo>
                    <a:pt x="781538" y="305190"/>
                  </a:lnTo>
                  <a:lnTo>
                    <a:pt x="768911" y="262437"/>
                  </a:lnTo>
                  <a:lnTo>
                    <a:pt x="751748" y="221842"/>
                  </a:lnTo>
                  <a:lnTo>
                    <a:pt x="730345" y="183703"/>
                  </a:lnTo>
                  <a:lnTo>
                    <a:pt x="705001" y="148318"/>
                  </a:lnTo>
                  <a:lnTo>
                    <a:pt x="676013" y="115982"/>
                  </a:lnTo>
                  <a:lnTo>
                    <a:pt x="643676" y="86994"/>
                  </a:lnTo>
                  <a:lnTo>
                    <a:pt x="608290" y="61651"/>
                  </a:lnTo>
                  <a:lnTo>
                    <a:pt x="570150" y="40249"/>
                  </a:lnTo>
                  <a:lnTo>
                    <a:pt x="529553" y="23085"/>
                  </a:lnTo>
                  <a:lnTo>
                    <a:pt x="486798" y="10458"/>
                  </a:lnTo>
                  <a:lnTo>
                    <a:pt x="442181" y="2664"/>
                  </a:lnTo>
                  <a:lnTo>
                    <a:pt x="395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4" name="Google Shape;1814;p30"/>
            <p:cNvSpPr/>
            <p:nvPr/>
          </p:nvSpPr>
          <p:spPr>
            <a:xfrm>
              <a:off x="7611086" y="5502526"/>
              <a:ext cx="266700" cy="75565"/>
            </a:xfrm>
            <a:custGeom>
              <a:rect b="b" l="l" r="r" t="t"/>
              <a:pathLst>
                <a:path extrusionOk="0" h="75564" w="266700">
                  <a:moveTo>
                    <a:pt x="249135" y="75501"/>
                  </a:moveTo>
                  <a:lnTo>
                    <a:pt x="17360" y="75501"/>
                  </a:lnTo>
                  <a:lnTo>
                    <a:pt x="7772" y="75501"/>
                  </a:lnTo>
                  <a:lnTo>
                    <a:pt x="0" y="67906"/>
                  </a:lnTo>
                  <a:lnTo>
                    <a:pt x="0" y="58534"/>
                  </a:lnTo>
                  <a:lnTo>
                    <a:pt x="0" y="16967"/>
                  </a:lnTo>
                  <a:lnTo>
                    <a:pt x="0" y="7607"/>
                  </a:lnTo>
                  <a:lnTo>
                    <a:pt x="7772" y="0"/>
                  </a:lnTo>
                  <a:lnTo>
                    <a:pt x="17360" y="0"/>
                  </a:lnTo>
                  <a:lnTo>
                    <a:pt x="249135" y="0"/>
                  </a:lnTo>
                  <a:lnTo>
                    <a:pt x="258724" y="0"/>
                  </a:lnTo>
                  <a:lnTo>
                    <a:pt x="266509" y="7607"/>
                  </a:lnTo>
                  <a:lnTo>
                    <a:pt x="266509" y="16967"/>
                  </a:lnTo>
                  <a:lnTo>
                    <a:pt x="266509" y="58534"/>
                  </a:lnTo>
                  <a:lnTo>
                    <a:pt x="266509" y="67906"/>
                  </a:lnTo>
                  <a:lnTo>
                    <a:pt x="258724" y="75501"/>
                  </a:lnTo>
                  <a:lnTo>
                    <a:pt x="249135" y="7550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15" name="Google Shape;1815;p30"/>
            <p:cNvPicPr preferRelativeResize="0"/>
            <p:nvPr/>
          </p:nvPicPr>
          <p:blipFill rotWithShape="1">
            <a:blip r:embed="rId21">
              <a:alphaModFix/>
            </a:blip>
            <a:srcRect b="0" l="0" r="0" t="0"/>
            <a:stretch/>
          </p:blipFill>
          <p:spPr>
            <a:xfrm>
              <a:off x="7623380" y="5334911"/>
              <a:ext cx="379895" cy="283527"/>
            </a:xfrm>
            <a:prstGeom prst="rect">
              <a:avLst/>
            </a:prstGeom>
            <a:noFill/>
            <a:ln>
              <a:noFill/>
            </a:ln>
          </p:spPr>
        </p:pic>
      </p:grpSp>
      <p:sp>
        <p:nvSpPr>
          <p:cNvPr id="1816" name="Google Shape;1816;p30"/>
          <p:cNvSpPr txBox="1"/>
          <p:nvPr/>
        </p:nvSpPr>
        <p:spPr>
          <a:xfrm>
            <a:off x="5924085" y="4526135"/>
            <a:ext cx="801370" cy="177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1000">
                <a:solidFill>
                  <a:srgbClr val="6F5DCF"/>
                </a:solidFill>
                <a:latin typeface="Malgun Gothic"/>
                <a:ea typeface="Malgun Gothic"/>
                <a:cs typeface="Malgun Gothic"/>
                <a:sym typeface="Malgun Gothic"/>
              </a:rPr>
              <a:t>측정자산 추가</a:t>
            </a:r>
            <a:endParaRPr sz="1000">
              <a:latin typeface="Malgun Gothic"/>
              <a:ea typeface="Malgun Gothic"/>
              <a:cs typeface="Malgun Gothic"/>
              <a:sym typeface="Malgun Gothic"/>
            </a:endParaRPr>
          </a:p>
        </p:txBody>
      </p:sp>
      <p:sp>
        <p:nvSpPr>
          <p:cNvPr id="1817" name="Google Shape;1817;p30"/>
          <p:cNvSpPr txBox="1"/>
          <p:nvPr/>
        </p:nvSpPr>
        <p:spPr>
          <a:xfrm>
            <a:off x="2751636" y="5934916"/>
            <a:ext cx="1765935"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상장 주식 및 회사채  기업대출 및 비상장 주식</a:t>
            </a:r>
            <a:endParaRPr sz="700">
              <a:latin typeface="Arial"/>
              <a:ea typeface="Arial"/>
              <a:cs typeface="Arial"/>
              <a:sym typeface="Arial"/>
            </a:endParaRPr>
          </a:p>
        </p:txBody>
      </p:sp>
      <p:sp>
        <p:nvSpPr>
          <p:cNvPr id="1818" name="Google Shape;1818;p30"/>
          <p:cNvSpPr txBox="1"/>
          <p:nvPr/>
        </p:nvSpPr>
        <p:spPr>
          <a:xfrm>
            <a:off x="4760744" y="5944872"/>
            <a:ext cx="703580"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프로젝트 파이낸스</a:t>
            </a:r>
            <a:endParaRPr sz="700">
              <a:latin typeface="Arial"/>
              <a:ea typeface="Arial"/>
              <a:cs typeface="Arial"/>
              <a:sym typeface="Arial"/>
            </a:endParaRPr>
          </a:p>
        </p:txBody>
      </p:sp>
      <p:sp>
        <p:nvSpPr>
          <p:cNvPr id="1819" name="Google Shape;1819;p30"/>
          <p:cNvSpPr txBox="1"/>
          <p:nvPr/>
        </p:nvSpPr>
        <p:spPr>
          <a:xfrm>
            <a:off x="6780846" y="5948893"/>
            <a:ext cx="262890"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모기지</a:t>
            </a:r>
            <a:endParaRPr sz="700">
              <a:latin typeface="Arial"/>
              <a:ea typeface="Arial"/>
              <a:cs typeface="Arial"/>
              <a:sym typeface="Arial"/>
            </a:endParaRPr>
          </a:p>
        </p:txBody>
      </p:sp>
      <p:sp>
        <p:nvSpPr>
          <p:cNvPr id="1820" name="Google Shape;1820;p30"/>
          <p:cNvSpPr txBox="1"/>
          <p:nvPr/>
        </p:nvSpPr>
        <p:spPr>
          <a:xfrm>
            <a:off x="5743788" y="5939894"/>
            <a:ext cx="537210"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상업용 부동산</a:t>
            </a:r>
            <a:endParaRPr sz="700">
              <a:latin typeface="Arial"/>
              <a:ea typeface="Arial"/>
              <a:cs typeface="Arial"/>
              <a:sym typeface="Arial"/>
            </a:endParaRPr>
          </a:p>
        </p:txBody>
      </p:sp>
      <p:sp>
        <p:nvSpPr>
          <p:cNvPr id="1821" name="Google Shape;1821;p30"/>
          <p:cNvSpPr txBox="1"/>
          <p:nvPr/>
        </p:nvSpPr>
        <p:spPr>
          <a:xfrm>
            <a:off x="8488392" y="5948893"/>
            <a:ext cx="537210"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정부 익스포져</a:t>
            </a:r>
            <a:endParaRPr sz="700">
              <a:latin typeface="Arial"/>
              <a:ea typeface="Arial"/>
              <a:cs typeface="Arial"/>
              <a:sym typeface="Arial"/>
            </a:endParaRPr>
          </a:p>
        </p:txBody>
      </p:sp>
      <p:sp>
        <p:nvSpPr>
          <p:cNvPr id="1822" name="Google Shape;1822;p30"/>
          <p:cNvSpPr txBox="1"/>
          <p:nvPr/>
        </p:nvSpPr>
        <p:spPr>
          <a:xfrm>
            <a:off x="9516704" y="5493146"/>
            <a:ext cx="454025"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제거 배출량</a:t>
            </a:r>
            <a:endParaRPr sz="700">
              <a:latin typeface="Arial"/>
              <a:ea typeface="Arial"/>
              <a:cs typeface="Arial"/>
              <a:sym typeface="Arial"/>
            </a:endParaRPr>
          </a:p>
        </p:txBody>
      </p:sp>
      <p:sp>
        <p:nvSpPr>
          <p:cNvPr id="1823" name="Google Shape;1823;p30"/>
          <p:cNvSpPr txBox="1"/>
          <p:nvPr/>
        </p:nvSpPr>
        <p:spPr>
          <a:xfrm>
            <a:off x="7626674" y="5934916"/>
            <a:ext cx="370840" cy="13208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0" lang="en-US" sz="700">
                <a:solidFill>
                  <a:srgbClr val="414042"/>
                </a:solidFill>
                <a:latin typeface="Arial"/>
                <a:ea typeface="Arial"/>
                <a:cs typeface="Arial"/>
                <a:sym typeface="Arial"/>
              </a:rPr>
              <a:t>차량 대출</a:t>
            </a:r>
            <a:endParaRPr sz="700">
              <a:latin typeface="Arial"/>
              <a:ea typeface="Arial"/>
              <a:cs typeface="Arial"/>
              <a:sym typeface="Arial"/>
            </a:endParaRPr>
          </a:p>
        </p:txBody>
      </p:sp>
      <p:sp>
        <p:nvSpPr>
          <p:cNvPr id="1824" name="Google Shape;1824;p30"/>
          <p:cNvSpPr txBox="1"/>
          <p:nvPr/>
        </p:nvSpPr>
        <p:spPr>
          <a:xfrm>
            <a:off x="9692409" y="4837619"/>
            <a:ext cx="102235" cy="19304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1100">
                <a:solidFill>
                  <a:srgbClr val="35BDA4"/>
                </a:solidFill>
                <a:latin typeface="Malgun Gothic"/>
                <a:ea typeface="Malgun Gothic"/>
                <a:cs typeface="Malgun Gothic"/>
                <a:sym typeface="Malgun Gothic"/>
              </a:rPr>
              <a:t>+</a:t>
            </a:r>
            <a:endParaRPr sz="1100">
              <a:latin typeface="Malgun Gothic"/>
              <a:ea typeface="Malgun Gothic"/>
              <a:cs typeface="Malgun Gothic"/>
              <a:sym typeface="Malgun Gothic"/>
            </a:endParaRPr>
          </a:p>
        </p:txBody>
      </p:sp>
      <p:sp>
        <p:nvSpPr>
          <p:cNvPr id="1825" name="Google Shape;1825;p30"/>
          <p:cNvSpPr txBox="1"/>
          <p:nvPr/>
        </p:nvSpPr>
        <p:spPr>
          <a:xfrm>
            <a:off x="8705698" y="4837619"/>
            <a:ext cx="102235" cy="19304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1100">
                <a:solidFill>
                  <a:srgbClr val="35BDA4"/>
                </a:solidFill>
                <a:latin typeface="Malgun Gothic"/>
                <a:ea typeface="Malgun Gothic"/>
                <a:cs typeface="Malgun Gothic"/>
                <a:sym typeface="Malgun Gothic"/>
              </a:rPr>
              <a:t>+</a:t>
            </a:r>
            <a:endParaRPr sz="1100">
              <a:latin typeface="Malgun Gothic"/>
              <a:ea typeface="Malgun Gothic"/>
              <a:cs typeface="Malgun Gothic"/>
              <a:sym typeface="Malgun Gothic"/>
            </a:endParaRPr>
          </a:p>
        </p:txBody>
      </p:sp>
      <p:sp>
        <p:nvSpPr>
          <p:cNvPr id="1826" name="Google Shape;1826;p30"/>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30</a:t>
            </a:r>
            <a:endParaRPr sz="900">
              <a:latin typeface="Malgun Gothic"/>
              <a:ea typeface="Malgun Gothic"/>
              <a:cs typeface="Malgun Gothic"/>
              <a:sym typeface="Malgun Gothic"/>
            </a:endParaRPr>
          </a:p>
        </p:txBody>
      </p:sp>
      <p:pic>
        <p:nvPicPr>
          <p:cNvPr id="1827" name="Google Shape;1827;p30"/>
          <p:cNvPicPr preferRelativeResize="0"/>
          <p:nvPr/>
        </p:nvPicPr>
        <p:blipFill rotWithShape="1">
          <a:blip r:embed="rId22">
            <a:alphaModFix/>
          </a:blip>
          <a:srcRect b="0" l="0" r="0" t="0"/>
          <a:stretch/>
        </p:blipFill>
        <p:spPr>
          <a:xfrm>
            <a:off x="431999" y="6464984"/>
            <a:ext cx="231013" cy="231013"/>
          </a:xfrm>
          <a:prstGeom prst="rect">
            <a:avLst/>
          </a:prstGeom>
          <a:noFill/>
          <a:ln>
            <a:noFill/>
          </a:ln>
        </p:spPr>
      </p:pic>
      <p:pic>
        <p:nvPicPr>
          <p:cNvPr id="1828" name="Google Shape;1828;p30"/>
          <p:cNvPicPr preferRelativeResize="0"/>
          <p:nvPr/>
        </p:nvPicPr>
        <p:blipFill rotWithShape="1">
          <a:blip r:embed="rId23">
            <a:alphaModFix/>
          </a:blip>
          <a:srcRect b="0" l="0" r="0" t="0"/>
          <a:stretch/>
        </p:blipFill>
        <p:spPr>
          <a:xfrm>
            <a:off x="431999" y="6167054"/>
            <a:ext cx="231013" cy="231012"/>
          </a:xfrm>
          <a:prstGeom prst="rect">
            <a:avLst/>
          </a:prstGeom>
          <a:noFill/>
          <a:ln>
            <a:noFill/>
          </a:ln>
        </p:spPr>
      </p:pic>
      <p:pic>
        <p:nvPicPr>
          <p:cNvPr id="1829" name="Google Shape;1829;p30"/>
          <p:cNvPicPr preferRelativeResize="0"/>
          <p:nvPr/>
        </p:nvPicPr>
        <p:blipFill rotWithShape="1">
          <a:blip r:embed="rId24">
            <a:alphaModFix/>
          </a:blip>
          <a:srcRect b="0" l="0" r="0" t="0"/>
          <a:stretch/>
        </p:blipFill>
        <p:spPr>
          <a:xfrm>
            <a:off x="431999" y="5730434"/>
            <a:ext cx="231013" cy="231013"/>
          </a:xfrm>
          <a:prstGeom prst="rect">
            <a:avLst/>
          </a:prstGeom>
          <a:noFill/>
          <a:ln>
            <a:noFill/>
          </a:ln>
        </p:spPr>
      </p:pic>
      <p:pic>
        <p:nvPicPr>
          <p:cNvPr id="1830" name="Google Shape;1830;p30"/>
          <p:cNvPicPr preferRelativeResize="0"/>
          <p:nvPr/>
        </p:nvPicPr>
        <p:blipFill rotWithShape="1">
          <a:blip r:embed="rId25">
            <a:alphaModFix/>
          </a:blip>
          <a:srcRect b="0" l="0" r="0" t="0"/>
          <a:stretch/>
        </p:blipFill>
        <p:spPr>
          <a:xfrm>
            <a:off x="431999" y="5432504"/>
            <a:ext cx="231013" cy="231012"/>
          </a:xfrm>
          <a:prstGeom prst="rect">
            <a:avLst/>
          </a:prstGeom>
          <a:noFill/>
          <a:ln>
            <a:noFill/>
          </a:ln>
        </p:spPr>
      </p:pic>
      <p:sp>
        <p:nvSpPr>
          <p:cNvPr id="1831" name="Google Shape;1831;p3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5" name="Shape 1835"/>
        <p:cNvGrpSpPr/>
        <p:nvPr/>
      </p:nvGrpSpPr>
      <p:grpSpPr>
        <a:xfrm>
          <a:off x="0" y="0"/>
          <a:ext cx="0" cy="0"/>
          <a:chOff x="0" y="0"/>
          <a:chExt cx="0" cy="0"/>
        </a:xfrm>
      </p:grpSpPr>
      <p:pic>
        <p:nvPicPr>
          <p:cNvPr id="1836" name="Google Shape;1836;p31"/>
          <p:cNvPicPr preferRelativeResize="0"/>
          <p:nvPr/>
        </p:nvPicPr>
        <p:blipFill rotWithShape="1">
          <a:blip r:embed="rId3">
            <a:alphaModFix/>
          </a:blip>
          <a:srcRect b="0" l="0" r="0" t="0"/>
          <a:stretch/>
        </p:blipFill>
        <p:spPr>
          <a:xfrm>
            <a:off x="8093031" y="3383505"/>
            <a:ext cx="1595259" cy="1681389"/>
          </a:xfrm>
          <a:prstGeom prst="rect">
            <a:avLst/>
          </a:prstGeom>
          <a:noFill/>
          <a:ln>
            <a:noFill/>
          </a:ln>
        </p:spPr>
      </p:pic>
      <p:graphicFrame>
        <p:nvGraphicFramePr>
          <p:cNvPr id="1837" name="Google Shape;1837;p3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0">
                            <a:extLst>
                              <a:ext uri="{A12FA001-AC4F-418D-AE19-62706E023703}">
                                <ahyp:hlinkClr val="tx"/>
                              </a:ext>
                            </a:extLst>
                          </a:hlinkClick>
                        </a:rPr>
                        <a:t>금융 배출량 관리</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4">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838" name="Google Shape;1838;p31"/>
          <p:cNvSpPr txBox="1"/>
          <p:nvPr/>
        </p:nvSpPr>
        <p:spPr>
          <a:xfrm>
            <a:off x="2327300" y="628767"/>
            <a:ext cx="2509520" cy="940435"/>
          </a:xfrm>
          <a:prstGeom prst="rect">
            <a:avLst/>
          </a:prstGeom>
          <a:noFill/>
          <a:ln>
            <a:noFill/>
          </a:ln>
        </p:spPr>
        <p:txBody>
          <a:bodyPr anchorCtr="0" anchor="t" bIns="0" lIns="0" spcFirstLastPara="1" rIns="0" wrap="square" tIns="15875">
            <a:spAutoFit/>
          </a:bodyPr>
          <a:lstStyle/>
          <a:p>
            <a:pPr indent="0" lvl="0" marL="12700" marR="5080" rtl="0" algn="l">
              <a:lnSpc>
                <a:spcPct val="152000"/>
              </a:lnSpc>
              <a:spcBef>
                <a:spcPts val="0"/>
              </a:spcBef>
              <a:spcAft>
                <a:spcPts val="0"/>
              </a:spcAft>
              <a:buNone/>
            </a:pPr>
            <a:r>
              <a:rPr b="1" lang="en-US" sz="750">
                <a:solidFill>
                  <a:srgbClr val="414042"/>
                </a:solidFill>
                <a:latin typeface="Malgun Gothic"/>
                <a:ea typeface="Malgun Gothic"/>
                <a:cs typeface="Malgun Gothic"/>
                <a:sym typeface="Malgun Gothic"/>
              </a:rPr>
              <a:t>SBTi 방법론을 활용해 설정한 감축 목표 달성 </a:t>
            </a:r>
            <a:r>
              <a:rPr b="0" lang="en-US" sz="800">
                <a:solidFill>
                  <a:srgbClr val="58595B"/>
                </a:solidFill>
                <a:latin typeface="Arial"/>
                <a:ea typeface="Arial"/>
                <a:cs typeface="Arial"/>
                <a:sym typeface="Arial"/>
              </a:rPr>
              <a:t>신한금융그룹은 Zero Carbon Drive 목표를 공표하고, SBTi(과학기반 감축목표 이니셔티브) 방법론을 활용하여 2050년까지의 연도별/산업별 감축 목표를 수립하였습니 다. 이에 따른 2023년 신한라이프의 금융 배출량 집약도</a:t>
            </a:r>
            <a:endParaRPr sz="800">
              <a:latin typeface="Arial"/>
              <a:ea typeface="Arial"/>
              <a:cs typeface="Arial"/>
              <a:sym typeface="Arial"/>
            </a:endParaRPr>
          </a:p>
        </p:txBody>
      </p:sp>
      <p:pic>
        <p:nvPicPr>
          <p:cNvPr id="1839" name="Google Shape;1839;p31"/>
          <p:cNvPicPr preferRelativeResize="0"/>
          <p:nvPr/>
        </p:nvPicPr>
        <p:blipFill rotWithShape="1">
          <a:blip r:embed="rId15">
            <a:alphaModFix/>
          </a:blip>
          <a:srcRect b="0" l="0" r="0" t="0"/>
          <a:stretch/>
        </p:blipFill>
        <p:spPr>
          <a:xfrm>
            <a:off x="3817306" y="1634906"/>
            <a:ext cx="98424" cy="82549"/>
          </a:xfrm>
          <a:prstGeom prst="rect">
            <a:avLst/>
          </a:prstGeom>
          <a:noFill/>
          <a:ln>
            <a:noFill/>
          </a:ln>
        </p:spPr>
      </p:pic>
      <p:pic>
        <p:nvPicPr>
          <p:cNvPr id="1840" name="Google Shape;1840;p31"/>
          <p:cNvPicPr preferRelativeResize="0"/>
          <p:nvPr/>
        </p:nvPicPr>
        <p:blipFill rotWithShape="1">
          <a:blip r:embed="rId15">
            <a:alphaModFix/>
          </a:blip>
          <a:srcRect b="0" l="0" r="0" t="0"/>
          <a:stretch/>
        </p:blipFill>
        <p:spPr>
          <a:xfrm>
            <a:off x="3644004" y="1817532"/>
            <a:ext cx="98424" cy="82549"/>
          </a:xfrm>
          <a:prstGeom prst="rect">
            <a:avLst/>
          </a:prstGeom>
          <a:noFill/>
          <a:ln>
            <a:noFill/>
          </a:ln>
        </p:spPr>
      </p:pic>
      <p:pic>
        <p:nvPicPr>
          <p:cNvPr id="1841" name="Google Shape;1841;p31"/>
          <p:cNvPicPr preferRelativeResize="0"/>
          <p:nvPr/>
        </p:nvPicPr>
        <p:blipFill rotWithShape="1">
          <a:blip r:embed="rId15">
            <a:alphaModFix/>
          </a:blip>
          <a:srcRect b="0" l="0" r="0" t="0"/>
          <a:stretch/>
        </p:blipFill>
        <p:spPr>
          <a:xfrm>
            <a:off x="3842596" y="1817532"/>
            <a:ext cx="98424" cy="82549"/>
          </a:xfrm>
          <a:prstGeom prst="rect">
            <a:avLst/>
          </a:prstGeom>
          <a:noFill/>
          <a:ln>
            <a:noFill/>
          </a:ln>
        </p:spPr>
      </p:pic>
      <p:sp>
        <p:nvSpPr>
          <p:cNvPr id="1842" name="Google Shape;1842;p31"/>
          <p:cNvSpPr txBox="1"/>
          <p:nvPr/>
        </p:nvSpPr>
        <p:spPr>
          <a:xfrm>
            <a:off x="3904429" y="1543212"/>
            <a:ext cx="933450" cy="391160"/>
          </a:xfrm>
          <a:prstGeom prst="rect">
            <a:avLst/>
          </a:prstGeom>
          <a:noFill/>
          <a:ln>
            <a:noFill/>
          </a:ln>
        </p:spPr>
        <p:txBody>
          <a:bodyPr anchorCtr="0" anchor="t" bIns="0" lIns="0" spcFirstLastPara="1" rIns="0" wrap="square" tIns="11425">
            <a:spAutoFit/>
          </a:bodyPr>
          <a:lstStyle/>
          <a:p>
            <a:pPr indent="-24765" lvl="0" marL="36830" marR="5080" rtl="0" algn="l">
              <a:lnSpc>
                <a:spcPct val="149800"/>
              </a:lnSpc>
              <a:spcBef>
                <a:spcPts val="0"/>
              </a:spcBef>
              <a:spcAft>
                <a:spcPts val="0"/>
              </a:spcAft>
              <a:buNone/>
            </a:pPr>
            <a:r>
              <a:rPr b="0" lang="en-US" sz="800">
                <a:solidFill>
                  <a:srgbClr val="58595B"/>
                </a:solidFill>
                <a:latin typeface="Arial"/>
                <a:ea typeface="Arial"/>
                <a:cs typeface="Arial"/>
                <a:sym typeface="Arial"/>
              </a:rPr>
              <a:t>며, 2023년 12월 기 로, 목표를 100% 달</a:t>
            </a:r>
            <a:endParaRPr sz="800">
              <a:latin typeface="Arial"/>
              <a:ea typeface="Arial"/>
              <a:cs typeface="Arial"/>
              <a:sym typeface="Arial"/>
            </a:endParaRPr>
          </a:p>
        </p:txBody>
      </p:sp>
      <p:sp>
        <p:nvSpPr>
          <p:cNvPr id="1843" name="Google Shape;1843;p31"/>
          <p:cNvSpPr txBox="1"/>
          <p:nvPr/>
        </p:nvSpPr>
        <p:spPr>
          <a:xfrm>
            <a:off x="2276499" y="1543212"/>
            <a:ext cx="1617345" cy="573405"/>
          </a:xfrm>
          <a:prstGeom prst="rect">
            <a:avLst/>
          </a:prstGeom>
          <a:noFill/>
          <a:ln>
            <a:noFill/>
          </a:ln>
        </p:spPr>
        <p:txBody>
          <a:bodyPr anchorCtr="0" anchor="t" bIns="0" lIns="0" spcFirstLastPara="1" rIns="0" wrap="square" tIns="11425">
            <a:spAutoFit/>
          </a:bodyPr>
          <a:lstStyle/>
          <a:p>
            <a:pPr indent="0" lvl="0" marL="63500" marR="43180" rtl="0" algn="just">
              <a:lnSpc>
                <a:spcPct val="149800"/>
              </a:lnSpc>
              <a:spcBef>
                <a:spcPts val="0"/>
              </a:spcBef>
              <a:spcAft>
                <a:spcPts val="0"/>
              </a:spcAft>
              <a:buNone/>
            </a:pPr>
            <a:r>
              <a:rPr b="0" lang="en-US" sz="800">
                <a:solidFill>
                  <a:srgbClr val="58595B"/>
                </a:solidFill>
                <a:latin typeface="Arial"/>
                <a:ea typeface="Arial"/>
                <a:cs typeface="Arial"/>
                <a:sym typeface="Arial"/>
              </a:rPr>
              <a:t>목표는 22.62 tCO</a:t>
            </a:r>
            <a:r>
              <a:rPr b="0" baseline="-25000" lang="en-US" sz="675">
                <a:solidFill>
                  <a:srgbClr val="58595B"/>
                </a:solidFill>
                <a:latin typeface="Arial"/>
                <a:ea typeface="Arial"/>
                <a:cs typeface="Arial"/>
                <a:sym typeface="Arial"/>
              </a:rPr>
              <a:t>2</a:t>
            </a:r>
            <a:r>
              <a:rPr b="0" lang="en-US" sz="800">
                <a:solidFill>
                  <a:srgbClr val="58595B"/>
                </a:solidFill>
                <a:latin typeface="Arial"/>
                <a:ea typeface="Arial"/>
                <a:cs typeface="Arial"/>
                <a:sym typeface="Arial"/>
              </a:rPr>
              <a:t>eq/억 원이었 준 집약도 21.1 tCO</a:t>
            </a:r>
            <a:r>
              <a:rPr b="0" baseline="-25000" lang="en-US" sz="675">
                <a:solidFill>
                  <a:srgbClr val="58595B"/>
                </a:solidFill>
                <a:latin typeface="Arial"/>
                <a:ea typeface="Arial"/>
                <a:cs typeface="Arial"/>
                <a:sym typeface="Arial"/>
              </a:rPr>
              <a:t>2</a:t>
            </a:r>
            <a:r>
              <a:rPr b="0" lang="en-US" sz="800">
                <a:solidFill>
                  <a:srgbClr val="58595B"/>
                </a:solidFill>
                <a:latin typeface="Arial"/>
                <a:ea typeface="Arial"/>
                <a:cs typeface="Arial"/>
                <a:sym typeface="Arial"/>
              </a:rPr>
              <a:t>eq/억 원  로 성하였습니다.</a:t>
            </a:r>
            <a:endParaRPr sz="800">
              <a:latin typeface="Arial"/>
              <a:ea typeface="Arial"/>
              <a:cs typeface="Arial"/>
              <a:sym typeface="Arial"/>
            </a:endParaRPr>
          </a:p>
        </p:txBody>
      </p:sp>
      <p:sp>
        <p:nvSpPr>
          <p:cNvPr id="1844" name="Google Shape;1844;p31"/>
          <p:cNvSpPr txBox="1"/>
          <p:nvPr/>
        </p:nvSpPr>
        <p:spPr>
          <a:xfrm>
            <a:off x="5315299" y="6486914"/>
            <a:ext cx="15449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A : 자산 증가 B: 위험 증가 C: 대외 이슈</a:t>
            </a:r>
            <a:endParaRPr sz="700">
              <a:latin typeface="Arial"/>
              <a:ea typeface="Arial"/>
              <a:cs typeface="Arial"/>
              <a:sym typeface="Arial"/>
            </a:endParaRPr>
          </a:p>
        </p:txBody>
      </p:sp>
      <p:sp>
        <p:nvSpPr>
          <p:cNvPr id="1845" name="Google Shape;1845;p31"/>
          <p:cNvSpPr txBox="1"/>
          <p:nvPr/>
        </p:nvSpPr>
        <p:spPr>
          <a:xfrm>
            <a:off x="5063299" y="628767"/>
            <a:ext cx="250952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 대시보드 활용 금융 배출량 모니터링 관리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자산 포트폴리오 금융 배출량 및 집약도의 급격한 증가나 편중에 따른 위험을 모니터링하기 위해 신한라이프는 금 융 배출량 리스크 대시보드를 활용하고 있습니다. 이를 통 해 영역별 이상 징후를 도출하고 원인 분석 후 필요 시 대응 방안을 수립 및 이행하여 선제적인 리스크 관리를 수행합 니다.</a:t>
            </a:r>
            <a:endParaRPr sz="800">
              <a:latin typeface="Arial"/>
              <a:ea typeface="Arial"/>
              <a:cs typeface="Arial"/>
              <a:sym typeface="Arial"/>
            </a:endParaRPr>
          </a:p>
        </p:txBody>
      </p:sp>
      <p:sp>
        <p:nvSpPr>
          <p:cNvPr id="1846" name="Google Shape;1846;p31"/>
          <p:cNvSpPr/>
          <p:nvPr/>
        </p:nvSpPr>
        <p:spPr>
          <a:xfrm>
            <a:off x="5329898" y="4843907"/>
            <a:ext cx="4964430" cy="484505"/>
          </a:xfrm>
          <a:custGeom>
            <a:rect b="b" l="l" r="r" t="t"/>
            <a:pathLst>
              <a:path extrusionOk="0" h="484504" w="4964430">
                <a:moveTo>
                  <a:pt x="4964188" y="97091"/>
                </a:moveTo>
                <a:lnTo>
                  <a:pt x="4956556" y="59309"/>
                </a:lnTo>
                <a:lnTo>
                  <a:pt x="4935753" y="28435"/>
                </a:lnTo>
                <a:lnTo>
                  <a:pt x="4904892" y="7632"/>
                </a:lnTo>
                <a:lnTo>
                  <a:pt x="4867097" y="0"/>
                </a:lnTo>
                <a:lnTo>
                  <a:pt x="97091" y="0"/>
                </a:lnTo>
                <a:lnTo>
                  <a:pt x="59309" y="7632"/>
                </a:lnTo>
                <a:lnTo>
                  <a:pt x="28448" y="28435"/>
                </a:lnTo>
                <a:lnTo>
                  <a:pt x="7632" y="59309"/>
                </a:lnTo>
                <a:lnTo>
                  <a:pt x="0" y="97091"/>
                </a:lnTo>
                <a:lnTo>
                  <a:pt x="7632" y="134886"/>
                </a:lnTo>
                <a:lnTo>
                  <a:pt x="28448" y="165760"/>
                </a:lnTo>
                <a:lnTo>
                  <a:pt x="59309" y="186563"/>
                </a:lnTo>
                <a:lnTo>
                  <a:pt x="97091" y="194195"/>
                </a:lnTo>
                <a:lnTo>
                  <a:pt x="3111322" y="194195"/>
                </a:lnTo>
                <a:lnTo>
                  <a:pt x="3111322" y="484085"/>
                </a:lnTo>
                <a:lnTo>
                  <a:pt x="4954054" y="484085"/>
                </a:lnTo>
                <a:lnTo>
                  <a:pt x="4954054" y="138607"/>
                </a:lnTo>
                <a:lnTo>
                  <a:pt x="4956556" y="134886"/>
                </a:lnTo>
                <a:lnTo>
                  <a:pt x="4964188" y="9709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1847" name="Google Shape;1847;p31"/>
          <p:cNvGraphicFramePr/>
          <p:nvPr/>
        </p:nvGraphicFramePr>
        <p:xfrm>
          <a:off x="5328004" y="5326401"/>
          <a:ext cx="3000000" cy="3000000"/>
        </p:xfrm>
        <a:graphic>
          <a:graphicData uri="http://schemas.openxmlformats.org/drawingml/2006/table">
            <a:tbl>
              <a:tblPr bandRow="1" firstRow="1">
                <a:noFill/>
                <a:tableStyleId>{C31ADFB9-D814-4208-886B-9652E2F75FA4}</a:tableStyleId>
              </a:tblPr>
              <a:tblGrid>
                <a:gridCol w="879475"/>
                <a:gridCol w="740400"/>
                <a:gridCol w="1511925"/>
                <a:gridCol w="71750"/>
                <a:gridCol w="539750"/>
                <a:gridCol w="71750"/>
                <a:gridCol w="539750"/>
                <a:gridCol w="71750"/>
                <a:gridCol w="539750"/>
              </a:tblGrid>
              <a:tr h="197475">
                <a:tc>
                  <a:txBody>
                    <a:bodyPr/>
                    <a:lstStyle/>
                    <a:p>
                      <a:pPr indent="0" lvl="0" marL="25527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대상영역</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18542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세부영역</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31750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Risk Dashboard 지표</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10160" rtl="0" algn="ct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A</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10160" rtl="0" algn="ct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B</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10160" rtl="0" algn="ct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C</a:t>
                      </a:r>
                      <a:endParaRPr sz="700" u="none" cap="none" strike="noStrike">
                        <a:latin typeface="Arial"/>
                        <a:ea typeface="Arial"/>
                        <a:cs typeface="Arial"/>
                        <a:sym typeface="Arial"/>
                      </a:endParaRPr>
                    </a:p>
                  </a:txBody>
                  <a:tcPr marT="3555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1581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78130" rtl="0" algn="r">
                        <a:lnSpc>
                          <a:spcPct val="112142"/>
                        </a:lnSpc>
                        <a:spcBef>
                          <a:spcPts val="0"/>
                        </a:spcBef>
                        <a:spcAft>
                          <a:spcPts val="0"/>
                        </a:spcAft>
                        <a:buNone/>
                      </a:pPr>
                      <a:r>
                        <a:rPr b="0" lang="en-US" sz="700" u="none" cap="none" strike="noStrike">
                          <a:solidFill>
                            <a:srgbClr val="58595B"/>
                          </a:solidFill>
                          <a:latin typeface="Arial"/>
                          <a:ea typeface="Arial"/>
                          <a:cs typeface="Arial"/>
                          <a:sym typeface="Arial"/>
                        </a:rPr>
                        <a:t>전체</a:t>
                      </a:r>
                      <a:endParaRPr sz="700" u="none" cap="none" strike="noStrike">
                        <a:latin typeface="Arial"/>
                        <a:ea typeface="Arial"/>
                        <a:cs typeface="Arial"/>
                        <a:sym typeface="Arial"/>
                      </a:endParaRPr>
                    </a:p>
                  </a:txBody>
                  <a:tcPr marT="45725"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r>
              <a:tr h="107950">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129539"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금융 배출량</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r>
              <a:tr h="165725">
                <a:tc rowSpan="2">
                  <a:txBody>
                    <a:bodyPr/>
                    <a:lstStyle/>
                    <a:p>
                      <a:pPr indent="-92075" lvl="0" marL="243204" marR="17780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그룹 Key Risk 관리 지표</a:t>
                      </a:r>
                      <a:endParaRPr sz="700" u="none" cap="none" strike="noStrike">
                        <a:latin typeface="Arial"/>
                        <a:ea typeface="Arial"/>
                        <a:cs typeface="Arial"/>
                        <a:sym typeface="Arial"/>
                      </a:endParaRPr>
                    </a:p>
                  </a:txBody>
                  <a:tcPr marT="625" marB="0" marR="0" marL="0"/>
                </a:tc>
                <a:tc rowSpan="2">
                  <a:txBody>
                    <a:bodyPr/>
                    <a:lstStyle/>
                    <a:p>
                      <a:pPr indent="0" lvl="0" marL="227329" marR="25400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비재무 리스크</a:t>
                      </a:r>
                      <a:endParaRPr sz="700" u="none" cap="none" strike="noStrike">
                        <a:latin typeface="Arial"/>
                        <a:ea typeface="Arial"/>
                        <a:cs typeface="Arial"/>
                        <a:sym typeface="Arial"/>
                      </a:endParaRPr>
                    </a:p>
                  </a:txBody>
                  <a:tcPr marT="625" marB="0" marR="0" marL="0"/>
                </a:tc>
                <a:tc>
                  <a:txBody>
                    <a:bodyPr/>
                    <a:lstStyle/>
                    <a:p>
                      <a:pPr indent="0" lvl="0" marL="0" marR="278130" rtl="0" algn="r">
                        <a:lnSpc>
                          <a:spcPct val="115000"/>
                        </a:lnSpc>
                        <a:spcBef>
                          <a:spcPts val="0"/>
                        </a:spcBef>
                        <a:spcAft>
                          <a:spcPts val="0"/>
                        </a:spcAft>
                        <a:buNone/>
                      </a:pPr>
                      <a:r>
                        <a:rPr b="0" lang="en-US" sz="700" u="none" cap="none" strike="noStrike">
                          <a:solidFill>
                            <a:srgbClr val="58595B"/>
                          </a:solidFill>
                          <a:latin typeface="Arial"/>
                          <a:ea typeface="Arial"/>
                          <a:cs typeface="Arial"/>
                          <a:sym typeface="Arial"/>
                        </a:rPr>
                        <a:t>발전</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r>
              <a:tr h="154950">
                <a:tc vMerge="1"/>
                <a:tc vMerge="1"/>
                <a:tc>
                  <a:txBody>
                    <a:bodyPr/>
                    <a:lstStyle/>
                    <a:p>
                      <a:pPr indent="0" lvl="0" marL="0" marR="278130" rtl="0" algn="r">
                        <a:lnSpc>
                          <a:spcPct val="108571"/>
                        </a:lnSpc>
                        <a:spcBef>
                          <a:spcPts val="0"/>
                        </a:spcBef>
                        <a:spcAft>
                          <a:spcPts val="0"/>
                        </a:spcAft>
                        <a:buNone/>
                      </a:pPr>
                      <a:r>
                        <a:rPr b="0" lang="en-US" sz="700" u="none" cap="none" strike="noStrike">
                          <a:solidFill>
                            <a:srgbClr val="58595B"/>
                          </a:solidFill>
                          <a:latin typeface="Arial"/>
                          <a:ea typeface="Arial"/>
                          <a:cs typeface="Arial"/>
                          <a:sym typeface="Arial"/>
                        </a:rPr>
                        <a:t>전체</a:t>
                      </a:r>
                      <a:endParaRPr sz="700" u="none" cap="none" strike="noStrike">
                        <a:latin typeface="Arial"/>
                        <a:ea typeface="Arial"/>
                        <a:cs typeface="Arial"/>
                        <a:sym typeface="Arial"/>
                      </a:endParaRPr>
                    </a:p>
                  </a:txBody>
                  <a:tcPr marT="457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r>
              <a:tr h="110500">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224790" marR="0" rtl="0" algn="l">
                        <a:lnSpc>
                          <a:spcPct val="110714"/>
                        </a:lnSpc>
                        <a:spcBef>
                          <a:spcPts val="0"/>
                        </a:spcBef>
                        <a:spcAft>
                          <a:spcPts val="0"/>
                        </a:spcAft>
                        <a:buNone/>
                      </a:pPr>
                      <a:r>
                        <a:rPr b="0" lang="en-US" sz="700" u="none" cap="none" strike="noStrike">
                          <a:solidFill>
                            <a:srgbClr val="58595B"/>
                          </a:solidFill>
                          <a:latin typeface="Arial"/>
                          <a:ea typeface="Arial"/>
                          <a:cs typeface="Arial"/>
                          <a:sym typeface="Arial"/>
                        </a:rPr>
                        <a:t>집약도</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r>
              <a:tr h="1657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78130" rtl="0" algn="r">
                        <a:lnSpc>
                          <a:spcPct val="115000"/>
                        </a:lnSpc>
                        <a:spcBef>
                          <a:spcPts val="0"/>
                        </a:spcBef>
                        <a:spcAft>
                          <a:spcPts val="0"/>
                        </a:spcAft>
                        <a:buNone/>
                      </a:pPr>
                      <a:r>
                        <a:rPr b="0" lang="en-US" sz="700" u="none" cap="none" strike="noStrike">
                          <a:solidFill>
                            <a:srgbClr val="58595B"/>
                          </a:solidFill>
                          <a:latin typeface="Arial"/>
                          <a:ea typeface="Arial"/>
                          <a:cs typeface="Arial"/>
                          <a:sym typeface="Arial"/>
                        </a:rPr>
                        <a:t>발전</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r>
            </a:tbl>
          </a:graphicData>
        </a:graphic>
      </p:graphicFrame>
      <p:sp>
        <p:nvSpPr>
          <p:cNvPr id="1848" name="Google Shape;1848;p31"/>
          <p:cNvSpPr/>
          <p:nvPr/>
        </p:nvSpPr>
        <p:spPr>
          <a:xfrm>
            <a:off x="5328000" y="6389998"/>
            <a:ext cx="864235" cy="0"/>
          </a:xfrm>
          <a:custGeom>
            <a:rect b="b" l="l" r="r" t="t"/>
            <a:pathLst>
              <a:path extrusionOk="0" h="120000" w="864235">
                <a:moveTo>
                  <a:pt x="0" y="0"/>
                </a:moveTo>
                <a:lnTo>
                  <a:pt x="863993"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9" name="Google Shape;1849;p31"/>
          <p:cNvSpPr/>
          <p:nvPr/>
        </p:nvSpPr>
        <p:spPr>
          <a:xfrm>
            <a:off x="6263999" y="6389998"/>
            <a:ext cx="612140" cy="0"/>
          </a:xfrm>
          <a:custGeom>
            <a:rect b="b" l="l" r="r" t="t"/>
            <a:pathLst>
              <a:path extrusionOk="0" h="120000" w="612140">
                <a:moveTo>
                  <a:pt x="0" y="0"/>
                </a:moveTo>
                <a:lnTo>
                  <a:pt x="612000"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0" name="Google Shape;1850;p31"/>
          <p:cNvSpPr/>
          <p:nvPr/>
        </p:nvSpPr>
        <p:spPr>
          <a:xfrm>
            <a:off x="6947999" y="6389998"/>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1" name="Google Shape;1851;p31"/>
          <p:cNvSpPr/>
          <p:nvPr/>
        </p:nvSpPr>
        <p:spPr>
          <a:xfrm>
            <a:off x="7740001" y="5741997"/>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2" name="Google Shape;1852;p31"/>
          <p:cNvSpPr/>
          <p:nvPr/>
        </p:nvSpPr>
        <p:spPr>
          <a:xfrm>
            <a:off x="8531999" y="5741997"/>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3" name="Google Shape;1853;p31"/>
          <p:cNvSpPr/>
          <p:nvPr/>
        </p:nvSpPr>
        <p:spPr>
          <a:xfrm>
            <a:off x="9144000" y="5741997"/>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4" name="Google Shape;1854;p31"/>
          <p:cNvSpPr/>
          <p:nvPr/>
        </p:nvSpPr>
        <p:spPr>
          <a:xfrm>
            <a:off x="9756000" y="5741997"/>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5" name="Google Shape;1855;p31"/>
          <p:cNvSpPr/>
          <p:nvPr/>
        </p:nvSpPr>
        <p:spPr>
          <a:xfrm>
            <a:off x="6947999" y="5957998"/>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6" name="Google Shape;1856;p31"/>
          <p:cNvSpPr/>
          <p:nvPr/>
        </p:nvSpPr>
        <p:spPr>
          <a:xfrm>
            <a:off x="7740001" y="5957998"/>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7" name="Google Shape;1857;p31"/>
          <p:cNvSpPr/>
          <p:nvPr/>
        </p:nvSpPr>
        <p:spPr>
          <a:xfrm>
            <a:off x="7740001" y="6173998"/>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8" name="Google Shape;1858;p31"/>
          <p:cNvSpPr/>
          <p:nvPr/>
        </p:nvSpPr>
        <p:spPr>
          <a:xfrm>
            <a:off x="7740001" y="6389998"/>
            <a:ext cx="720090" cy="0"/>
          </a:xfrm>
          <a:custGeom>
            <a:rect b="b" l="l" r="r" t="t"/>
            <a:pathLst>
              <a:path extrusionOk="0" h="120000" w="720090">
                <a:moveTo>
                  <a:pt x="0" y="0"/>
                </a:moveTo>
                <a:lnTo>
                  <a:pt x="720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9" name="Google Shape;1859;p31"/>
          <p:cNvSpPr/>
          <p:nvPr/>
        </p:nvSpPr>
        <p:spPr>
          <a:xfrm>
            <a:off x="8531999" y="6173998"/>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0" name="Google Shape;1860;p31"/>
          <p:cNvSpPr/>
          <p:nvPr/>
        </p:nvSpPr>
        <p:spPr>
          <a:xfrm>
            <a:off x="9144000" y="6173998"/>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1" name="Google Shape;1861;p31"/>
          <p:cNvSpPr/>
          <p:nvPr/>
        </p:nvSpPr>
        <p:spPr>
          <a:xfrm>
            <a:off x="9756000" y="6173998"/>
            <a:ext cx="540385" cy="0"/>
          </a:xfrm>
          <a:custGeom>
            <a:rect b="b" l="l" r="r" t="t"/>
            <a:pathLst>
              <a:path extrusionOk="0" h="120000" w="540384">
                <a:moveTo>
                  <a:pt x="0" y="0"/>
                </a:moveTo>
                <a:lnTo>
                  <a:pt x="540004"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62" name="Google Shape;1862;p31"/>
          <p:cNvPicPr preferRelativeResize="0"/>
          <p:nvPr/>
        </p:nvPicPr>
        <p:blipFill rotWithShape="1">
          <a:blip r:embed="rId16">
            <a:alphaModFix/>
          </a:blip>
          <a:srcRect b="0" l="0" r="0" t="0"/>
          <a:stretch/>
        </p:blipFill>
        <p:spPr>
          <a:xfrm>
            <a:off x="8739002" y="5580003"/>
            <a:ext cx="108000" cy="108000"/>
          </a:xfrm>
          <a:prstGeom prst="rect">
            <a:avLst/>
          </a:prstGeom>
          <a:noFill/>
          <a:ln>
            <a:noFill/>
          </a:ln>
        </p:spPr>
      </p:pic>
      <p:pic>
        <p:nvPicPr>
          <p:cNvPr id="1863" name="Google Shape;1863;p31"/>
          <p:cNvPicPr preferRelativeResize="0"/>
          <p:nvPr/>
        </p:nvPicPr>
        <p:blipFill rotWithShape="1">
          <a:blip r:embed="rId16">
            <a:alphaModFix/>
          </a:blip>
          <a:srcRect b="0" l="0" r="0" t="0"/>
          <a:stretch/>
        </p:blipFill>
        <p:spPr>
          <a:xfrm>
            <a:off x="9351002" y="5580003"/>
            <a:ext cx="108000" cy="108000"/>
          </a:xfrm>
          <a:prstGeom prst="rect">
            <a:avLst/>
          </a:prstGeom>
          <a:noFill/>
          <a:ln>
            <a:noFill/>
          </a:ln>
        </p:spPr>
      </p:pic>
      <p:pic>
        <p:nvPicPr>
          <p:cNvPr id="1864" name="Google Shape;1864;p31"/>
          <p:cNvPicPr preferRelativeResize="0"/>
          <p:nvPr/>
        </p:nvPicPr>
        <p:blipFill rotWithShape="1">
          <a:blip r:embed="rId16">
            <a:alphaModFix/>
          </a:blip>
          <a:srcRect b="0" l="0" r="0" t="0"/>
          <a:stretch/>
        </p:blipFill>
        <p:spPr>
          <a:xfrm>
            <a:off x="9963002" y="5580003"/>
            <a:ext cx="108000" cy="108000"/>
          </a:xfrm>
          <a:prstGeom prst="rect">
            <a:avLst/>
          </a:prstGeom>
          <a:noFill/>
          <a:ln>
            <a:noFill/>
          </a:ln>
        </p:spPr>
      </p:pic>
      <p:pic>
        <p:nvPicPr>
          <p:cNvPr id="1865" name="Google Shape;1865;p31"/>
          <p:cNvPicPr preferRelativeResize="0"/>
          <p:nvPr/>
        </p:nvPicPr>
        <p:blipFill rotWithShape="1">
          <a:blip r:embed="rId16">
            <a:alphaModFix/>
          </a:blip>
          <a:srcRect b="0" l="0" r="0" t="0"/>
          <a:stretch/>
        </p:blipFill>
        <p:spPr>
          <a:xfrm>
            <a:off x="8739002" y="5796002"/>
            <a:ext cx="108000" cy="108000"/>
          </a:xfrm>
          <a:prstGeom prst="rect">
            <a:avLst/>
          </a:prstGeom>
          <a:noFill/>
          <a:ln>
            <a:noFill/>
          </a:ln>
        </p:spPr>
      </p:pic>
      <p:pic>
        <p:nvPicPr>
          <p:cNvPr id="1866" name="Google Shape;1866;p31"/>
          <p:cNvPicPr preferRelativeResize="0"/>
          <p:nvPr/>
        </p:nvPicPr>
        <p:blipFill rotWithShape="1">
          <a:blip r:embed="rId16">
            <a:alphaModFix/>
          </a:blip>
          <a:srcRect b="0" l="0" r="0" t="0"/>
          <a:stretch/>
        </p:blipFill>
        <p:spPr>
          <a:xfrm>
            <a:off x="9351002" y="5796002"/>
            <a:ext cx="108000" cy="108000"/>
          </a:xfrm>
          <a:prstGeom prst="rect">
            <a:avLst/>
          </a:prstGeom>
          <a:noFill/>
          <a:ln>
            <a:noFill/>
          </a:ln>
        </p:spPr>
      </p:pic>
      <p:pic>
        <p:nvPicPr>
          <p:cNvPr id="1867" name="Google Shape;1867;p31"/>
          <p:cNvPicPr preferRelativeResize="0"/>
          <p:nvPr/>
        </p:nvPicPr>
        <p:blipFill rotWithShape="1">
          <a:blip r:embed="rId16">
            <a:alphaModFix/>
          </a:blip>
          <a:srcRect b="0" l="0" r="0" t="0"/>
          <a:stretch/>
        </p:blipFill>
        <p:spPr>
          <a:xfrm>
            <a:off x="9963002" y="5796002"/>
            <a:ext cx="108000" cy="108000"/>
          </a:xfrm>
          <a:prstGeom prst="rect">
            <a:avLst/>
          </a:prstGeom>
          <a:noFill/>
          <a:ln>
            <a:noFill/>
          </a:ln>
        </p:spPr>
      </p:pic>
      <p:pic>
        <p:nvPicPr>
          <p:cNvPr id="1868" name="Google Shape;1868;p31"/>
          <p:cNvPicPr preferRelativeResize="0"/>
          <p:nvPr/>
        </p:nvPicPr>
        <p:blipFill rotWithShape="1">
          <a:blip r:embed="rId17">
            <a:alphaModFix/>
          </a:blip>
          <a:srcRect b="0" l="0" r="0" t="0"/>
          <a:stretch/>
        </p:blipFill>
        <p:spPr>
          <a:xfrm>
            <a:off x="8739002" y="6012001"/>
            <a:ext cx="108000" cy="108000"/>
          </a:xfrm>
          <a:prstGeom prst="rect">
            <a:avLst/>
          </a:prstGeom>
          <a:noFill/>
          <a:ln>
            <a:noFill/>
          </a:ln>
        </p:spPr>
      </p:pic>
      <p:pic>
        <p:nvPicPr>
          <p:cNvPr id="1869" name="Google Shape;1869;p31"/>
          <p:cNvPicPr preferRelativeResize="0"/>
          <p:nvPr/>
        </p:nvPicPr>
        <p:blipFill rotWithShape="1">
          <a:blip r:embed="rId17">
            <a:alphaModFix/>
          </a:blip>
          <a:srcRect b="0" l="0" r="0" t="0"/>
          <a:stretch/>
        </p:blipFill>
        <p:spPr>
          <a:xfrm>
            <a:off x="9351002" y="6012001"/>
            <a:ext cx="108000" cy="108000"/>
          </a:xfrm>
          <a:prstGeom prst="rect">
            <a:avLst/>
          </a:prstGeom>
          <a:noFill/>
          <a:ln>
            <a:noFill/>
          </a:ln>
        </p:spPr>
      </p:pic>
      <p:pic>
        <p:nvPicPr>
          <p:cNvPr id="1870" name="Google Shape;1870;p31"/>
          <p:cNvPicPr preferRelativeResize="0"/>
          <p:nvPr/>
        </p:nvPicPr>
        <p:blipFill rotWithShape="1">
          <a:blip r:embed="rId17">
            <a:alphaModFix/>
          </a:blip>
          <a:srcRect b="0" l="0" r="0" t="0"/>
          <a:stretch/>
        </p:blipFill>
        <p:spPr>
          <a:xfrm>
            <a:off x="9963002" y="6012001"/>
            <a:ext cx="108000" cy="108000"/>
          </a:xfrm>
          <a:prstGeom prst="rect">
            <a:avLst/>
          </a:prstGeom>
          <a:noFill/>
          <a:ln>
            <a:noFill/>
          </a:ln>
        </p:spPr>
      </p:pic>
      <p:pic>
        <p:nvPicPr>
          <p:cNvPr id="1871" name="Google Shape;1871;p31"/>
          <p:cNvPicPr preferRelativeResize="0"/>
          <p:nvPr/>
        </p:nvPicPr>
        <p:blipFill rotWithShape="1">
          <a:blip r:embed="rId16">
            <a:alphaModFix/>
          </a:blip>
          <a:srcRect b="0" l="0" r="0" t="0"/>
          <a:stretch/>
        </p:blipFill>
        <p:spPr>
          <a:xfrm>
            <a:off x="8739002" y="6228000"/>
            <a:ext cx="108000" cy="108000"/>
          </a:xfrm>
          <a:prstGeom prst="rect">
            <a:avLst/>
          </a:prstGeom>
          <a:noFill/>
          <a:ln>
            <a:noFill/>
          </a:ln>
        </p:spPr>
      </p:pic>
      <p:pic>
        <p:nvPicPr>
          <p:cNvPr id="1872" name="Google Shape;1872;p31"/>
          <p:cNvPicPr preferRelativeResize="0"/>
          <p:nvPr/>
        </p:nvPicPr>
        <p:blipFill rotWithShape="1">
          <a:blip r:embed="rId16">
            <a:alphaModFix/>
          </a:blip>
          <a:srcRect b="0" l="0" r="0" t="0"/>
          <a:stretch/>
        </p:blipFill>
        <p:spPr>
          <a:xfrm>
            <a:off x="9351002" y="6228000"/>
            <a:ext cx="108000" cy="108000"/>
          </a:xfrm>
          <a:prstGeom prst="rect">
            <a:avLst/>
          </a:prstGeom>
          <a:noFill/>
          <a:ln>
            <a:noFill/>
          </a:ln>
        </p:spPr>
      </p:pic>
      <p:pic>
        <p:nvPicPr>
          <p:cNvPr id="1873" name="Google Shape;1873;p31"/>
          <p:cNvPicPr preferRelativeResize="0"/>
          <p:nvPr/>
        </p:nvPicPr>
        <p:blipFill rotWithShape="1">
          <a:blip r:embed="rId16">
            <a:alphaModFix/>
          </a:blip>
          <a:srcRect b="0" l="0" r="0" t="0"/>
          <a:stretch/>
        </p:blipFill>
        <p:spPr>
          <a:xfrm>
            <a:off x="9963002" y="6228000"/>
            <a:ext cx="108000" cy="108000"/>
          </a:xfrm>
          <a:prstGeom prst="rect">
            <a:avLst/>
          </a:prstGeom>
          <a:noFill/>
          <a:ln>
            <a:noFill/>
          </a:ln>
        </p:spPr>
      </p:pic>
      <p:grpSp>
        <p:nvGrpSpPr>
          <p:cNvPr id="1874" name="Google Shape;1874;p31"/>
          <p:cNvGrpSpPr/>
          <p:nvPr/>
        </p:nvGrpSpPr>
        <p:grpSpPr>
          <a:xfrm>
            <a:off x="7451895" y="3798551"/>
            <a:ext cx="198208" cy="198208"/>
            <a:chOff x="7451895" y="3798551"/>
            <a:chExt cx="198208" cy="198208"/>
          </a:xfrm>
        </p:grpSpPr>
        <p:pic>
          <p:nvPicPr>
            <p:cNvPr id="1875" name="Google Shape;1875;p31"/>
            <p:cNvPicPr preferRelativeResize="0"/>
            <p:nvPr/>
          </p:nvPicPr>
          <p:blipFill rotWithShape="1">
            <a:blip r:embed="rId18">
              <a:alphaModFix/>
            </a:blip>
            <a:srcRect b="0" l="0" r="0" t="0"/>
            <a:stretch/>
          </p:blipFill>
          <p:spPr>
            <a:xfrm>
              <a:off x="7451895" y="3798551"/>
              <a:ext cx="198208" cy="198208"/>
            </a:xfrm>
            <a:prstGeom prst="rect">
              <a:avLst/>
            </a:prstGeom>
            <a:noFill/>
            <a:ln>
              <a:noFill/>
            </a:ln>
          </p:spPr>
        </p:pic>
        <p:pic>
          <p:nvPicPr>
            <p:cNvPr id="1876" name="Google Shape;1876;p31"/>
            <p:cNvPicPr preferRelativeResize="0"/>
            <p:nvPr/>
          </p:nvPicPr>
          <p:blipFill rotWithShape="1">
            <a:blip r:embed="rId19">
              <a:alphaModFix/>
            </a:blip>
            <a:srcRect b="0" l="0" r="0" t="0"/>
            <a:stretch/>
          </p:blipFill>
          <p:spPr>
            <a:xfrm>
              <a:off x="7479087" y="3852166"/>
              <a:ext cx="145059" cy="83819"/>
            </a:xfrm>
            <a:prstGeom prst="rect">
              <a:avLst/>
            </a:prstGeom>
            <a:noFill/>
            <a:ln>
              <a:noFill/>
            </a:ln>
          </p:spPr>
        </p:pic>
      </p:grpSp>
      <p:grpSp>
        <p:nvGrpSpPr>
          <p:cNvPr id="1877" name="Google Shape;1877;p31"/>
          <p:cNvGrpSpPr/>
          <p:nvPr/>
        </p:nvGrpSpPr>
        <p:grpSpPr>
          <a:xfrm>
            <a:off x="7151906" y="4140992"/>
            <a:ext cx="389255" cy="322580"/>
            <a:chOff x="7151906" y="4140992"/>
            <a:chExt cx="389255" cy="322580"/>
          </a:xfrm>
        </p:grpSpPr>
        <p:sp>
          <p:nvSpPr>
            <p:cNvPr id="1878" name="Google Shape;1878;p31"/>
            <p:cNvSpPr/>
            <p:nvPr/>
          </p:nvSpPr>
          <p:spPr>
            <a:xfrm>
              <a:off x="7151906" y="4140992"/>
              <a:ext cx="389255" cy="322580"/>
            </a:xfrm>
            <a:custGeom>
              <a:rect b="b" l="l" r="r" t="t"/>
              <a:pathLst>
                <a:path extrusionOk="0" h="322579" w="389254">
                  <a:moveTo>
                    <a:pt x="384124" y="0"/>
                  </a:moveTo>
                  <a:lnTo>
                    <a:pt x="4864" y="0"/>
                  </a:lnTo>
                  <a:lnTo>
                    <a:pt x="0" y="4876"/>
                  </a:lnTo>
                  <a:lnTo>
                    <a:pt x="0" y="317423"/>
                  </a:lnTo>
                  <a:lnTo>
                    <a:pt x="4864" y="322300"/>
                  </a:lnTo>
                  <a:lnTo>
                    <a:pt x="378117" y="322300"/>
                  </a:lnTo>
                  <a:lnTo>
                    <a:pt x="384124" y="322300"/>
                  </a:lnTo>
                  <a:lnTo>
                    <a:pt x="389001" y="317423"/>
                  </a:lnTo>
                  <a:lnTo>
                    <a:pt x="389001" y="4876"/>
                  </a:lnTo>
                  <a:lnTo>
                    <a:pt x="384124" y="0"/>
                  </a:lnTo>
                  <a:close/>
                </a:path>
              </a:pathLst>
            </a:custGeom>
            <a:solidFill>
              <a:srgbClr val="C1DDC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79" name="Google Shape;1879;p31"/>
            <p:cNvPicPr preferRelativeResize="0"/>
            <p:nvPr/>
          </p:nvPicPr>
          <p:blipFill rotWithShape="1">
            <a:blip r:embed="rId20">
              <a:alphaModFix/>
            </a:blip>
            <a:srcRect b="0" l="0" r="0" t="0"/>
            <a:stretch/>
          </p:blipFill>
          <p:spPr>
            <a:xfrm>
              <a:off x="7224656" y="4225942"/>
              <a:ext cx="235623" cy="158597"/>
            </a:xfrm>
            <a:prstGeom prst="rect">
              <a:avLst/>
            </a:prstGeom>
            <a:noFill/>
            <a:ln>
              <a:noFill/>
            </a:ln>
          </p:spPr>
        </p:pic>
      </p:grpSp>
      <p:sp>
        <p:nvSpPr>
          <p:cNvPr id="1880" name="Google Shape;1880;p31"/>
          <p:cNvSpPr txBox="1"/>
          <p:nvPr/>
        </p:nvSpPr>
        <p:spPr>
          <a:xfrm>
            <a:off x="5427110" y="4868291"/>
            <a:ext cx="7632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231F20"/>
                </a:solidFill>
                <a:latin typeface="Arial"/>
                <a:ea typeface="Arial"/>
                <a:cs typeface="Arial"/>
                <a:sym typeface="Arial"/>
              </a:rPr>
              <a:t>리스크 대시보드 현황</a:t>
            </a:r>
            <a:endParaRPr sz="650">
              <a:latin typeface="Arial"/>
              <a:ea typeface="Arial"/>
              <a:cs typeface="Arial"/>
              <a:sym typeface="Arial"/>
            </a:endParaRPr>
          </a:p>
        </p:txBody>
      </p:sp>
      <p:grpSp>
        <p:nvGrpSpPr>
          <p:cNvPr id="1881" name="Google Shape;1881;p31"/>
          <p:cNvGrpSpPr/>
          <p:nvPr/>
        </p:nvGrpSpPr>
        <p:grpSpPr>
          <a:xfrm>
            <a:off x="5328463" y="3216031"/>
            <a:ext cx="4967073" cy="1823503"/>
            <a:chOff x="5328463" y="3216031"/>
            <a:chExt cx="4967073" cy="1823503"/>
          </a:xfrm>
        </p:grpSpPr>
        <p:pic>
          <p:nvPicPr>
            <p:cNvPr id="1882" name="Google Shape;1882;p31"/>
            <p:cNvPicPr preferRelativeResize="0"/>
            <p:nvPr/>
          </p:nvPicPr>
          <p:blipFill rotWithShape="1">
            <a:blip r:embed="rId21">
              <a:alphaModFix/>
            </a:blip>
            <a:srcRect b="0" l="0" r="0" t="0"/>
            <a:stretch/>
          </p:blipFill>
          <p:spPr>
            <a:xfrm>
              <a:off x="5328463" y="4842902"/>
              <a:ext cx="90928" cy="196632"/>
            </a:xfrm>
            <a:prstGeom prst="rect">
              <a:avLst/>
            </a:prstGeom>
            <a:noFill/>
            <a:ln>
              <a:noFill/>
            </a:ln>
          </p:spPr>
        </p:pic>
        <p:sp>
          <p:nvSpPr>
            <p:cNvPr id="1883" name="Google Shape;1883;p31"/>
            <p:cNvSpPr/>
            <p:nvPr/>
          </p:nvSpPr>
          <p:spPr>
            <a:xfrm>
              <a:off x="5440357" y="5038094"/>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84" name="Google Shape;1884;p31"/>
            <p:cNvPicPr preferRelativeResize="0"/>
            <p:nvPr/>
          </p:nvPicPr>
          <p:blipFill rotWithShape="1">
            <a:blip r:embed="rId22">
              <a:alphaModFix/>
            </a:blip>
            <a:srcRect b="0" l="0" r="0" t="0"/>
            <a:stretch/>
          </p:blipFill>
          <p:spPr>
            <a:xfrm>
              <a:off x="10204608" y="4842461"/>
              <a:ext cx="90928" cy="196632"/>
            </a:xfrm>
            <a:prstGeom prst="rect">
              <a:avLst/>
            </a:prstGeom>
            <a:noFill/>
            <a:ln>
              <a:noFill/>
            </a:ln>
          </p:spPr>
        </p:pic>
        <p:sp>
          <p:nvSpPr>
            <p:cNvPr id="1885" name="Google Shape;1885;p31"/>
            <p:cNvSpPr/>
            <p:nvPr/>
          </p:nvSpPr>
          <p:spPr>
            <a:xfrm>
              <a:off x="5436534" y="4843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6" name="Google Shape;1886;p31"/>
            <p:cNvSpPr/>
            <p:nvPr/>
          </p:nvSpPr>
          <p:spPr>
            <a:xfrm>
              <a:off x="5329905" y="4843905"/>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87" name="Google Shape;1887;p31"/>
            <p:cNvPicPr preferRelativeResize="0"/>
            <p:nvPr/>
          </p:nvPicPr>
          <p:blipFill rotWithShape="1">
            <a:blip r:embed="rId23">
              <a:alphaModFix/>
            </a:blip>
            <a:srcRect b="0" l="0" r="0" t="0"/>
            <a:stretch/>
          </p:blipFill>
          <p:spPr>
            <a:xfrm>
              <a:off x="10124999" y="4890490"/>
              <a:ext cx="105460" cy="105460"/>
            </a:xfrm>
            <a:prstGeom prst="rect">
              <a:avLst/>
            </a:prstGeom>
            <a:noFill/>
            <a:ln>
              <a:noFill/>
            </a:ln>
          </p:spPr>
        </p:pic>
        <p:sp>
          <p:nvSpPr>
            <p:cNvPr id="1888" name="Google Shape;1888;p31"/>
            <p:cNvSpPr/>
            <p:nvPr/>
          </p:nvSpPr>
          <p:spPr>
            <a:xfrm>
              <a:off x="6797324" y="3216031"/>
              <a:ext cx="441325" cy="365760"/>
            </a:xfrm>
            <a:custGeom>
              <a:rect b="b" l="l" r="r" t="t"/>
              <a:pathLst>
                <a:path extrusionOk="0" h="365760" w="441325">
                  <a:moveTo>
                    <a:pt x="435368" y="0"/>
                  </a:moveTo>
                  <a:lnTo>
                    <a:pt x="5524" y="0"/>
                  </a:lnTo>
                  <a:lnTo>
                    <a:pt x="0" y="5524"/>
                  </a:lnTo>
                  <a:lnTo>
                    <a:pt x="0" y="359765"/>
                  </a:lnTo>
                  <a:lnTo>
                    <a:pt x="5524" y="365290"/>
                  </a:lnTo>
                  <a:lnTo>
                    <a:pt x="428561" y="365290"/>
                  </a:lnTo>
                  <a:lnTo>
                    <a:pt x="435368" y="365290"/>
                  </a:lnTo>
                  <a:lnTo>
                    <a:pt x="440893" y="359765"/>
                  </a:lnTo>
                  <a:lnTo>
                    <a:pt x="440893" y="5524"/>
                  </a:lnTo>
                  <a:lnTo>
                    <a:pt x="435368" y="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9" name="Google Shape;1889;p31"/>
            <p:cNvSpPr/>
            <p:nvPr/>
          </p:nvSpPr>
          <p:spPr>
            <a:xfrm>
              <a:off x="6797324" y="3216031"/>
              <a:ext cx="441325" cy="365760"/>
            </a:xfrm>
            <a:custGeom>
              <a:rect b="b" l="l" r="r" t="t"/>
              <a:pathLst>
                <a:path extrusionOk="0" h="365760" w="441325">
                  <a:moveTo>
                    <a:pt x="428561" y="365290"/>
                  </a:moveTo>
                  <a:lnTo>
                    <a:pt x="12331" y="365290"/>
                  </a:lnTo>
                  <a:lnTo>
                    <a:pt x="5524" y="365290"/>
                  </a:lnTo>
                  <a:lnTo>
                    <a:pt x="0" y="359765"/>
                  </a:lnTo>
                  <a:lnTo>
                    <a:pt x="0" y="352958"/>
                  </a:lnTo>
                  <a:lnTo>
                    <a:pt x="0" y="12331"/>
                  </a:lnTo>
                  <a:lnTo>
                    <a:pt x="0" y="5524"/>
                  </a:lnTo>
                  <a:lnTo>
                    <a:pt x="5524" y="0"/>
                  </a:lnTo>
                  <a:lnTo>
                    <a:pt x="12331" y="0"/>
                  </a:lnTo>
                  <a:lnTo>
                    <a:pt x="428561" y="0"/>
                  </a:lnTo>
                  <a:lnTo>
                    <a:pt x="435368" y="0"/>
                  </a:lnTo>
                  <a:lnTo>
                    <a:pt x="440893" y="5524"/>
                  </a:lnTo>
                  <a:lnTo>
                    <a:pt x="440893" y="12331"/>
                  </a:lnTo>
                  <a:lnTo>
                    <a:pt x="440893" y="352958"/>
                  </a:lnTo>
                  <a:lnTo>
                    <a:pt x="440893" y="359765"/>
                  </a:lnTo>
                  <a:lnTo>
                    <a:pt x="435368" y="365290"/>
                  </a:lnTo>
                  <a:lnTo>
                    <a:pt x="428561" y="365290"/>
                  </a:lnTo>
                  <a:close/>
                </a:path>
              </a:pathLst>
            </a:custGeom>
            <a:noFill/>
            <a:ln cap="flat" cmpd="sng" w="9525">
              <a:solidFill>
                <a:srgbClr val="68BA8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0" name="Google Shape;1890;p31"/>
            <p:cNvSpPr/>
            <p:nvPr/>
          </p:nvSpPr>
          <p:spPr>
            <a:xfrm>
              <a:off x="6852221" y="3286214"/>
              <a:ext cx="36195" cy="66040"/>
            </a:xfrm>
            <a:custGeom>
              <a:rect b="b" l="l" r="r" t="t"/>
              <a:pathLst>
                <a:path extrusionOk="0" h="66039" w="36195">
                  <a:moveTo>
                    <a:pt x="35636" y="0"/>
                  </a:moveTo>
                  <a:lnTo>
                    <a:pt x="0" y="0"/>
                  </a:lnTo>
                  <a:lnTo>
                    <a:pt x="0" y="65430"/>
                  </a:lnTo>
                  <a:lnTo>
                    <a:pt x="35636" y="65430"/>
                  </a:lnTo>
                  <a:lnTo>
                    <a:pt x="35636" y="0"/>
                  </a:lnTo>
                  <a:close/>
                </a:path>
              </a:pathLst>
            </a:custGeom>
            <a:solidFill>
              <a:srgbClr val="E5F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1" name="Google Shape;1891;p31"/>
            <p:cNvSpPr/>
            <p:nvPr/>
          </p:nvSpPr>
          <p:spPr>
            <a:xfrm>
              <a:off x="6852221" y="3351644"/>
              <a:ext cx="93345" cy="161925"/>
            </a:xfrm>
            <a:custGeom>
              <a:rect b="b" l="l" r="r" t="t"/>
              <a:pathLst>
                <a:path extrusionOk="0" h="161925" w="93345">
                  <a:moveTo>
                    <a:pt x="35636" y="0"/>
                  </a:moveTo>
                  <a:lnTo>
                    <a:pt x="0" y="0"/>
                  </a:lnTo>
                  <a:lnTo>
                    <a:pt x="0" y="161455"/>
                  </a:lnTo>
                  <a:lnTo>
                    <a:pt x="35636" y="161455"/>
                  </a:lnTo>
                  <a:lnTo>
                    <a:pt x="35636" y="0"/>
                  </a:lnTo>
                  <a:close/>
                </a:path>
                <a:path extrusionOk="0" h="161925" w="93345">
                  <a:moveTo>
                    <a:pt x="93179" y="43840"/>
                  </a:moveTo>
                  <a:lnTo>
                    <a:pt x="57543" y="43840"/>
                  </a:lnTo>
                  <a:lnTo>
                    <a:pt x="57543" y="161455"/>
                  </a:lnTo>
                  <a:lnTo>
                    <a:pt x="93179" y="161455"/>
                  </a:lnTo>
                  <a:lnTo>
                    <a:pt x="93179" y="43840"/>
                  </a:lnTo>
                  <a:close/>
                </a:path>
              </a:pathLst>
            </a:custGeom>
            <a:solidFill>
              <a:srgbClr val="68BA8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2" name="Google Shape;1892;p31"/>
            <p:cNvSpPr/>
            <p:nvPr/>
          </p:nvSpPr>
          <p:spPr>
            <a:xfrm>
              <a:off x="6909765" y="3286214"/>
              <a:ext cx="36195" cy="109855"/>
            </a:xfrm>
            <a:custGeom>
              <a:rect b="b" l="l" r="r" t="t"/>
              <a:pathLst>
                <a:path extrusionOk="0" h="109854" w="36195">
                  <a:moveTo>
                    <a:pt x="35636" y="0"/>
                  </a:moveTo>
                  <a:lnTo>
                    <a:pt x="0" y="0"/>
                  </a:lnTo>
                  <a:lnTo>
                    <a:pt x="0" y="109270"/>
                  </a:lnTo>
                  <a:lnTo>
                    <a:pt x="35636" y="109270"/>
                  </a:lnTo>
                  <a:lnTo>
                    <a:pt x="35636" y="0"/>
                  </a:lnTo>
                  <a:close/>
                </a:path>
              </a:pathLst>
            </a:custGeom>
            <a:solidFill>
              <a:srgbClr val="E5F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3" name="Google Shape;1893;p31"/>
            <p:cNvSpPr/>
            <p:nvPr/>
          </p:nvSpPr>
          <p:spPr>
            <a:xfrm>
              <a:off x="6967308" y="3372853"/>
              <a:ext cx="36195" cy="140335"/>
            </a:xfrm>
            <a:custGeom>
              <a:rect b="b" l="l" r="r" t="t"/>
              <a:pathLst>
                <a:path extrusionOk="0" h="140335" w="36195">
                  <a:moveTo>
                    <a:pt x="35636" y="0"/>
                  </a:moveTo>
                  <a:lnTo>
                    <a:pt x="0" y="0"/>
                  </a:lnTo>
                  <a:lnTo>
                    <a:pt x="0" y="140246"/>
                  </a:lnTo>
                  <a:lnTo>
                    <a:pt x="35636" y="140246"/>
                  </a:lnTo>
                  <a:lnTo>
                    <a:pt x="35636" y="0"/>
                  </a:lnTo>
                  <a:close/>
                </a:path>
              </a:pathLst>
            </a:custGeom>
            <a:solidFill>
              <a:srgbClr val="68BA8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4" name="Google Shape;1894;p31"/>
            <p:cNvSpPr/>
            <p:nvPr/>
          </p:nvSpPr>
          <p:spPr>
            <a:xfrm>
              <a:off x="6967309" y="3286201"/>
              <a:ext cx="93345" cy="116839"/>
            </a:xfrm>
            <a:custGeom>
              <a:rect b="b" l="l" r="r" t="t"/>
              <a:pathLst>
                <a:path extrusionOk="0" h="116839" w="93345">
                  <a:moveTo>
                    <a:pt x="35636" y="12"/>
                  </a:moveTo>
                  <a:lnTo>
                    <a:pt x="0" y="12"/>
                  </a:lnTo>
                  <a:lnTo>
                    <a:pt x="0" y="86652"/>
                  </a:lnTo>
                  <a:lnTo>
                    <a:pt x="35636" y="86652"/>
                  </a:lnTo>
                  <a:lnTo>
                    <a:pt x="35636" y="12"/>
                  </a:lnTo>
                  <a:close/>
                </a:path>
                <a:path extrusionOk="0" h="116839" w="93345">
                  <a:moveTo>
                    <a:pt x="93192" y="0"/>
                  </a:moveTo>
                  <a:lnTo>
                    <a:pt x="57556" y="0"/>
                  </a:lnTo>
                  <a:lnTo>
                    <a:pt x="57556" y="116344"/>
                  </a:lnTo>
                  <a:lnTo>
                    <a:pt x="93192" y="116344"/>
                  </a:lnTo>
                  <a:lnTo>
                    <a:pt x="93192" y="0"/>
                  </a:lnTo>
                  <a:close/>
                </a:path>
              </a:pathLst>
            </a:custGeom>
            <a:solidFill>
              <a:srgbClr val="E5F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5" name="Google Shape;1895;p31"/>
            <p:cNvSpPr/>
            <p:nvPr/>
          </p:nvSpPr>
          <p:spPr>
            <a:xfrm>
              <a:off x="7024865" y="3402558"/>
              <a:ext cx="36195" cy="111125"/>
            </a:xfrm>
            <a:custGeom>
              <a:rect b="b" l="l" r="r" t="t"/>
              <a:pathLst>
                <a:path extrusionOk="0" h="111125" w="36195">
                  <a:moveTo>
                    <a:pt x="35636" y="0"/>
                  </a:moveTo>
                  <a:lnTo>
                    <a:pt x="0" y="0"/>
                  </a:lnTo>
                  <a:lnTo>
                    <a:pt x="0" y="110540"/>
                  </a:lnTo>
                  <a:lnTo>
                    <a:pt x="35636" y="110540"/>
                  </a:lnTo>
                  <a:lnTo>
                    <a:pt x="35636" y="0"/>
                  </a:lnTo>
                  <a:close/>
                </a:path>
              </a:pathLst>
            </a:custGeom>
            <a:solidFill>
              <a:srgbClr val="68BA8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6" name="Google Shape;1896;p31"/>
            <p:cNvSpPr/>
            <p:nvPr/>
          </p:nvSpPr>
          <p:spPr>
            <a:xfrm>
              <a:off x="7082408" y="3286214"/>
              <a:ext cx="36195" cy="99695"/>
            </a:xfrm>
            <a:custGeom>
              <a:rect b="b" l="l" r="r" t="t"/>
              <a:pathLst>
                <a:path extrusionOk="0" h="99695" w="36195">
                  <a:moveTo>
                    <a:pt x="35636" y="0"/>
                  </a:moveTo>
                  <a:lnTo>
                    <a:pt x="0" y="0"/>
                  </a:lnTo>
                  <a:lnTo>
                    <a:pt x="0" y="99364"/>
                  </a:lnTo>
                  <a:lnTo>
                    <a:pt x="35636" y="99364"/>
                  </a:lnTo>
                  <a:lnTo>
                    <a:pt x="35636" y="0"/>
                  </a:lnTo>
                  <a:close/>
                </a:path>
              </a:pathLst>
            </a:custGeom>
            <a:solidFill>
              <a:srgbClr val="E5F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7" name="Google Shape;1897;p31"/>
            <p:cNvSpPr/>
            <p:nvPr/>
          </p:nvSpPr>
          <p:spPr>
            <a:xfrm>
              <a:off x="7082409" y="3385591"/>
              <a:ext cx="93345" cy="127635"/>
            </a:xfrm>
            <a:custGeom>
              <a:rect b="b" l="l" r="r" t="t"/>
              <a:pathLst>
                <a:path extrusionOk="0" h="127635" w="93345">
                  <a:moveTo>
                    <a:pt x="35636" y="0"/>
                  </a:moveTo>
                  <a:lnTo>
                    <a:pt x="0" y="0"/>
                  </a:lnTo>
                  <a:lnTo>
                    <a:pt x="0" y="127508"/>
                  </a:lnTo>
                  <a:lnTo>
                    <a:pt x="35636" y="127508"/>
                  </a:lnTo>
                  <a:lnTo>
                    <a:pt x="35636" y="0"/>
                  </a:lnTo>
                  <a:close/>
                </a:path>
                <a:path extrusionOk="0" h="127635" w="93345">
                  <a:moveTo>
                    <a:pt x="93179" y="50901"/>
                  </a:moveTo>
                  <a:lnTo>
                    <a:pt x="57543" y="50901"/>
                  </a:lnTo>
                  <a:lnTo>
                    <a:pt x="57543" y="127508"/>
                  </a:lnTo>
                  <a:lnTo>
                    <a:pt x="93179" y="127508"/>
                  </a:lnTo>
                  <a:lnTo>
                    <a:pt x="93179" y="50901"/>
                  </a:lnTo>
                  <a:close/>
                </a:path>
              </a:pathLst>
            </a:custGeom>
            <a:solidFill>
              <a:srgbClr val="68BA8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8" name="Google Shape;1898;p31"/>
            <p:cNvSpPr/>
            <p:nvPr/>
          </p:nvSpPr>
          <p:spPr>
            <a:xfrm>
              <a:off x="7139952" y="3286214"/>
              <a:ext cx="36195" cy="150495"/>
            </a:xfrm>
            <a:custGeom>
              <a:rect b="b" l="l" r="r" t="t"/>
              <a:pathLst>
                <a:path extrusionOk="0" h="150495" w="36195">
                  <a:moveTo>
                    <a:pt x="35636" y="0"/>
                  </a:moveTo>
                  <a:lnTo>
                    <a:pt x="0" y="0"/>
                  </a:lnTo>
                  <a:lnTo>
                    <a:pt x="0" y="150279"/>
                  </a:lnTo>
                  <a:lnTo>
                    <a:pt x="35636" y="150279"/>
                  </a:lnTo>
                  <a:lnTo>
                    <a:pt x="35636" y="0"/>
                  </a:lnTo>
                  <a:close/>
                </a:path>
              </a:pathLst>
            </a:custGeom>
            <a:solidFill>
              <a:srgbClr val="E5F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99" name="Google Shape;1899;p31"/>
            <p:cNvPicPr preferRelativeResize="0"/>
            <p:nvPr/>
          </p:nvPicPr>
          <p:blipFill rotWithShape="1">
            <a:blip r:embed="rId24">
              <a:alphaModFix/>
            </a:blip>
            <a:srcRect b="0" l="0" r="0" t="0"/>
            <a:stretch/>
          </p:blipFill>
          <p:spPr>
            <a:xfrm>
              <a:off x="6805162" y="3834559"/>
              <a:ext cx="213688" cy="156925"/>
            </a:xfrm>
            <a:prstGeom prst="rect">
              <a:avLst/>
            </a:prstGeom>
            <a:noFill/>
            <a:ln>
              <a:noFill/>
            </a:ln>
          </p:spPr>
        </p:pic>
        <p:sp>
          <p:nvSpPr>
            <p:cNvPr id="1900" name="Google Shape;1900;p31"/>
            <p:cNvSpPr/>
            <p:nvPr/>
          </p:nvSpPr>
          <p:spPr>
            <a:xfrm>
              <a:off x="7921066" y="3320529"/>
              <a:ext cx="308610" cy="308610"/>
            </a:xfrm>
            <a:custGeom>
              <a:rect b="b" l="l" r="r" t="t"/>
              <a:pathLst>
                <a:path extrusionOk="0" h="308610" w="308609">
                  <a:moveTo>
                    <a:pt x="308038" y="0"/>
                  </a:moveTo>
                  <a:lnTo>
                    <a:pt x="0" y="0"/>
                  </a:lnTo>
                  <a:lnTo>
                    <a:pt x="0" y="308038"/>
                  </a:lnTo>
                  <a:lnTo>
                    <a:pt x="308038" y="308038"/>
                  </a:lnTo>
                  <a:lnTo>
                    <a:pt x="308038" y="0"/>
                  </a:lnTo>
                  <a:close/>
                </a:path>
              </a:pathLst>
            </a:custGeom>
            <a:solidFill>
              <a:srgbClr val="F5F6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01" name="Google Shape;1901;p31"/>
            <p:cNvPicPr preferRelativeResize="0"/>
            <p:nvPr/>
          </p:nvPicPr>
          <p:blipFill rotWithShape="1">
            <a:blip r:embed="rId25">
              <a:alphaModFix/>
            </a:blip>
            <a:srcRect b="0" l="0" r="0" t="0"/>
            <a:stretch/>
          </p:blipFill>
          <p:spPr>
            <a:xfrm>
              <a:off x="7983080" y="3383482"/>
              <a:ext cx="178039" cy="190047"/>
            </a:xfrm>
            <a:prstGeom prst="rect">
              <a:avLst/>
            </a:prstGeom>
            <a:noFill/>
            <a:ln>
              <a:noFill/>
            </a:ln>
          </p:spPr>
        </p:pic>
      </p:grpSp>
      <p:sp>
        <p:nvSpPr>
          <p:cNvPr id="1902" name="Google Shape;1902;p31"/>
          <p:cNvSpPr txBox="1"/>
          <p:nvPr/>
        </p:nvSpPr>
        <p:spPr>
          <a:xfrm>
            <a:off x="7799299" y="628767"/>
            <a:ext cx="2515235"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환경·사회 유의영역 모니터링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환경·사회적 측면에서 유해하거나 민감 한 영향을 미칠 수 있는 12개의 유의 영역을 선정하여 익 스포저, 영역별 이슈 사항에 대한 모니터링 등 사후 관리 를 실시하고 있습니다. 또한 환경·사회적 영향이 큰 개발 PF(Project Finance) 사업에 대해 환경·사회 위험을 평가 하는 리뷰 절차를 거치며, 이에 대한 결과를 투자 의사 결정 에 반영하고 있습니다.</a:t>
            </a:r>
            <a:endParaRPr sz="800">
              <a:latin typeface="Arial"/>
              <a:ea typeface="Arial"/>
              <a:cs typeface="Arial"/>
              <a:sym typeface="Arial"/>
            </a:endParaRPr>
          </a:p>
        </p:txBody>
      </p:sp>
      <p:sp>
        <p:nvSpPr>
          <p:cNvPr id="1903" name="Google Shape;1903;p31"/>
          <p:cNvSpPr txBox="1"/>
          <p:nvPr/>
        </p:nvSpPr>
        <p:spPr>
          <a:xfrm>
            <a:off x="7799299" y="2309657"/>
            <a:ext cx="2369185" cy="533400"/>
          </a:xfrm>
          <a:prstGeom prst="rect">
            <a:avLst/>
          </a:prstGeom>
          <a:noFill/>
          <a:ln>
            <a:noFill/>
          </a:ln>
        </p:spPr>
        <p:txBody>
          <a:bodyPr anchorCtr="0" anchor="t" bIns="0" lIns="0" spcFirstLastPara="1" rIns="0" wrap="square" tIns="12050">
            <a:spAutoFit/>
          </a:bodyPr>
          <a:lstStyle/>
          <a:p>
            <a:pPr indent="-69850" lvl="0" marL="81915" marR="5080" rtl="0" algn="l">
              <a:lnSpc>
                <a:spcPct val="128200"/>
              </a:lnSpc>
              <a:spcBef>
                <a:spcPts val="0"/>
              </a:spcBef>
              <a:spcAft>
                <a:spcPts val="0"/>
              </a:spcAft>
              <a:buNone/>
            </a:pPr>
            <a:r>
              <a:rPr b="0" lang="en-US" sz="650">
                <a:solidFill>
                  <a:srgbClr val="58595B"/>
                </a:solidFill>
                <a:latin typeface="Arial"/>
                <a:ea typeface="Arial"/>
                <a:cs typeface="Arial"/>
                <a:sym typeface="Arial"/>
              </a:rPr>
              <a:t>* 12개 유의 영역 : 대규모 농업 및 식량작물 생산업, 임업, 화학물질 제조업, 광업, 원유가스 개발 사업, 대규모 인프라 시설 구축 사업, 발전업, 폐수 및 폐기물 처리업, 무기·군수업, 유망어업, 담배, 석탄가공</a:t>
            </a:r>
            <a:endParaRPr sz="650">
              <a:latin typeface="Arial"/>
              <a:ea typeface="Arial"/>
              <a:cs typeface="Arial"/>
              <a:sym typeface="Arial"/>
            </a:endParaRPr>
          </a:p>
        </p:txBody>
      </p:sp>
      <p:sp>
        <p:nvSpPr>
          <p:cNvPr id="1904" name="Google Shape;1904;p3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31</a:t>
            </a:r>
            <a:endParaRPr sz="900">
              <a:latin typeface="Malgun Gothic"/>
              <a:ea typeface="Malgun Gothic"/>
              <a:cs typeface="Malgun Gothic"/>
              <a:sym typeface="Malgun Gothic"/>
            </a:endParaRPr>
          </a:p>
        </p:txBody>
      </p:sp>
      <p:pic>
        <p:nvPicPr>
          <p:cNvPr id="1905" name="Google Shape;1905;p31"/>
          <p:cNvPicPr preferRelativeResize="0"/>
          <p:nvPr/>
        </p:nvPicPr>
        <p:blipFill rotWithShape="1">
          <a:blip r:embed="rId26">
            <a:alphaModFix/>
          </a:blip>
          <a:srcRect b="0" l="0" r="0" t="0"/>
          <a:stretch/>
        </p:blipFill>
        <p:spPr>
          <a:xfrm>
            <a:off x="431999" y="6464984"/>
            <a:ext cx="231013" cy="231013"/>
          </a:xfrm>
          <a:prstGeom prst="rect">
            <a:avLst/>
          </a:prstGeom>
          <a:noFill/>
          <a:ln>
            <a:noFill/>
          </a:ln>
        </p:spPr>
      </p:pic>
      <p:pic>
        <p:nvPicPr>
          <p:cNvPr id="1906" name="Google Shape;1906;p31"/>
          <p:cNvPicPr preferRelativeResize="0"/>
          <p:nvPr/>
        </p:nvPicPr>
        <p:blipFill rotWithShape="1">
          <a:blip r:embed="rId27">
            <a:alphaModFix/>
          </a:blip>
          <a:srcRect b="0" l="0" r="0" t="0"/>
          <a:stretch/>
        </p:blipFill>
        <p:spPr>
          <a:xfrm>
            <a:off x="431999" y="6167054"/>
            <a:ext cx="231013" cy="231012"/>
          </a:xfrm>
          <a:prstGeom prst="rect">
            <a:avLst/>
          </a:prstGeom>
          <a:noFill/>
          <a:ln>
            <a:noFill/>
          </a:ln>
        </p:spPr>
      </p:pic>
      <p:pic>
        <p:nvPicPr>
          <p:cNvPr id="1907" name="Google Shape;1907;p31"/>
          <p:cNvPicPr preferRelativeResize="0"/>
          <p:nvPr/>
        </p:nvPicPr>
        <p:blipFill rotWithShape="1">
          <a:blip r:embed="rId28">
            <a:alphaModFix/>
          </a:blip>
          <a:srcRect b="0" l="0" r="0" t="0"/>
          <a:stretch/>
        </p:blipFill>
        <p:spPr>
          <a:xfrm>
            <a:off x="431999" y="5730434"/>
            <a:ext cx="231013" cy="231013"/>
          </a:xfrm>
          <a:prstGeom prst="rect">
            <a:avLst/>
          </a:prstGeom>
          <a:noFill/>
          <a:ln>
            <a:noFill/>
          </a:ln>
        </p:spPr>
      </p:pic>
      <p:pic>
        <p:nvPicPr>
          <p:cNvPr id="1908" name="Google Shape;1908;p31"/>
          <p:cNvPicPr preferRelativeResize="0"/>
          <p:nvPr/>
        </p:nvPicPr>
        <p:blipFill rotWithShape="1">
          <a:blip r:embed="rId29">
            <a:alphaModFix/>
          </a:blip>
          <a:srcRect b="0" l="0" r="0" t="0"/>
          <a:stretch/>
        </p:blipFill>
        <p:spPr>
          <a:xfrm>
            <a:off x="431999" y="5432504"/>
            <a:ext cx="231013" cy="231012"/>
          </a:xfrm>
          <a:prstGeom prst="rect">
            <a:avLst/>
          </a:prstGeom>
          <a:noFill/>
          <a:ln>
            <a:noFill/>
          </a:ln>
        </p:spPr>
      </p:pic>
      <p:sp>
        <p:nvSpPr>
          <p:cNvPr id="1909" name="Google Shape;1909;p3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13" name="Shape 1913"/>
        <p:cNvGrpSpPr/>
        <p:nvPr/>
      </p:nvGrpSpPr>
      <p:grpSpPr>
        <a:xfrm>
          <a:off x="0" y="0"/>
          <a:ext cx="0" cy="0"/>
          <a:chOff x="0" y="0"/>
          <a:chExt cx="0" cy="0"/>
        </a:xfrm>
      </p:grpSpPr>
      <p:graphicFrame>
        <p:nvGraphicFramePr>
          <p:cNvPr id="1914" name="Google Shape;1914;p3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0">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1915" name="Google Shape;1915;p32"/>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친환경 금융 확대</a:t>
            </a:r>
            <a:endParaRPr/>
          </a:p>
        </p:txBody>
      </p:sp>
      <p:grpSp>
        <p:nvGrpSpPr>
          <p:cNvPr id="1916" name="Google Shape;1916;p32"/>
          <p:cNvGrpSpPr/>
          <p:nvPr/>
        </p:nvGrpSpPr>
        <p:grpSpPr>
          <a:xfrm>
            <a:off x="2339987" y="1644434"/>
            <a:ext cx="2484120" cy="3810"/>
            <a:chOff x="2339987" y="1644434"/>
            <a:chExt cx="2484120" cy="3810"/>
          </a:xfrm>
        </p:grpSpPr>
        <p:sp>
          <p:nvSpPr>
            <p:cNvPr id="1917" name="Google Shape;1917;p32"/>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8" name="Google Shape;1918;p32"/>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19" name="Google Shape;1919;p32"/>
          <p:cNvSpPr txBox="1"/>
          <p:nvPr/>
        </p:nvSpPr>
        <p:spPr>
          <a:xfrm>
            <a:off x="2327300" y="1413418"/>
            <a:ext cx="207073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탄소 고배출업종 투자 건 매각 및 상환</a:t>
            </a:r>
            <a:endParaRPr sz="950">
              <a:latin typeface="Malgun Gothic"/>
              <a:ea typeface="Malgun Gothic"/>
              <a:cs typeface="Malgun Gothic"/>
              <a:sym typeface="Malgun Gothic"/>
            </a:endParaRPr>
          </a:p>
        </p:txBody>
      </p:sp>
      <p:pic>
        <p:nvPicPr>
          <p:cNvPr id="1920" name="Google Shape;1920;p32"/>
          <p:cNvPicPr preferRelativeResize="0"/>
          <p:nvPr/>
        </p:nvPicPr>
        <p:blipFill rotWithShape="1">
          <a:blip r:embed="rId14">
            <a:alphaModFix/>
          </a:blip>
          <a:srcRect b="0" l="0" r="0" t="0"/>
          <a:stretch/>
        </p:blipFill>
        <p:spPr>
          <a:xfrm>
            <a:off x="4143555" y="2182784"/>
            <a:ext cx="98424" cy="82549"/>
          </a:xfrm>
          <a:prstGeom prst="rect">
            <a:avLst/>
          </a:prstGeom>
          <a:noFill/>
          <a:ln>
            <a:noFill/>
          </a:ln>
        </p:spPr>
      </p:pic>
      <p:pic>
        <p:nvPicPr>
          <p:cNvPr id="1921" name="Google Shape;1921;p32"/>
          <p:cNvPicPr preferRelativeResize="0"/>
          <p:nvPr/>
        </p:nvPicPr>
        <p:blipFill rotWithShape="1">
          <a:blip r:embed="rId14">
            <a:alphaModFix/>
          </a:blip>
          <a:srcRect b="0" l="0" r="0" t="0"/>
          <a:stretch/>
        </p:blipFill>
        <p:spPr>
          <a:xfrm>
            <a:off x="3290461" y="2730662"/>
            <a:ext cx="98424" cy="82549"/>
          </a:xfrm>
          <a:prstGeom prst="rect">
            <a:avLst/>
          </a:prstGeom>
          <a:noFill/>
          <a:ln>
            <a:noFill/>
          </a:ln>
        </p:spPr>
      </p:pic>
      <p:pic>
        <p:nvPicPr>
          <p:cNvPr id="1922" name="Google Shape;1922;p32"/>
          <p:cNvPicPr preferRelativeResize="0"/>
          <p:nvPr/>
        </p:nvPicPr>
        <p:blipFill rotWithShape="1">
          <a:blip r:embed="rId14">
            <a:alphaModFix/>
          </a:blip>
          <a:srcRect b="0" l="0" r="0" t="0"/>
          <a:stretch/>
        </p:blipFill>
        <p:spPr>
          <a:xfrm>
            <a:off x="3338549" y="3095914"/>
            <a:ext cx="98424" cy="82549"/>
          </a:xfrm>
          <a:prstGeom prst="rect">
            <a:avLst/>
          </a:prstGeom>
          <a:noFill/>
          <a:ln>
            <a:noFill/>
          </a:ln>
        </p:spPr>
      </p:pic>
      <p:pic>
        <p:nvPicPr>
          <p:cNvPr id="1923" name="Google Shape;1923;p32"/>
          <p:cNvPicPr preferRelativeResize="0"/>
          <p:nvPr/>
        </p:nvPicPr>
        <p:blipFill rotWithShape="1">
          <a:blip r:embed="rId14">
            <a:alphaModFix/>
          </a:blip>
          <a:srcRect b="0" l="0" r="0" t="0"/>
          <a:stretch/>
        </p:blipFill>
        <p:spPr>
          <a:xfrm>
            <a:off x="4724269" y="3095914"/>
            <a:ext cx="98424" cy="82549"/>
          </a:xfrm>
          <a:prstGeom prst="rect">
            <a:avLst/>
          </a:prstGeom>
          <a:noFill/>
          <a:ln>
            <a:noFill/>
          </a:ln>
        </p:spPr>
      </p:pic>
      <p:sp>
        <p:nvSpPr>
          <p:cNvPr id="1924" name="Google Shape;1924;p32"/>
          <p:cNvSpPr txBox="1"/>
          <p:nvPr/>
        </p:nvSpPr>
        <p:spPr>
          <a:xfrm>
            <a:off x="2327300" y="1724523"/>
            <a:ext cx="2513330" cy="24009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화석연료 익스포져 감축 및 전환 로드맵</a:t>
            </a:r>
            <a:endParaRPr sz="750">
              <a:latin typeface="Malgun Gothic"/>
              <a:ea typeface="Malgun Gothic"/>
              <a:cs typeface="Malgun Gothic"/>
              <a:sym typeface="Malgun Gothic"/>
            </a:endParaRPr>
          </a:p>
          <a:p>
            <a:pPr indent="0" lvl="0" marL="12700" marR="889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신한금융그룹의 탄소중립 전략 ‘Zero Carbon Drive’의 구체적 실행 계획 일환  로 2023년 1 분기 ‘화석연료 익스포져 감축 및 전환’ 로드맵을 수립하였 습니다. 로드맵에 따라 신한라이프는 화석연료 섹터에 대 한 신규 투자를 원칙적  로 금지합니다.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이와 동시에, 2030년까지 만기상환/매각을 통해 석탄 관 련 익스포져를 점진적  로 감축하고 금융/IT/유통업 로 익스포져를 전환할 계획이며, 석유/LNG 익스포져는 2040년까지 감축 및 전환 예정입니다.</a:t>
            </a:r>
            <a:endParaRPr sz="800">
              <a:latin typeface="Arial"/>
              <a:ea typeface="Arial"/>
              <a:cs typeface="Arial"/>
              <a:sym typeface="Arial"/>
            </a:endParaRPr>
          </a:p>
          <a:p>
            <a:pPr indent="0" lvl="0" marL="12700" marR="10160" rtl="0" algn="just">
              <a:lnSpc>
                <a:spcPct val="149800"/>
              </a:lnSpc>
              <a:spcBef>
                <a:spcPts val="0"/>
              </a:spcBef>
              <a:spcAft>
                <a:spcPts val="0"/>
              </a:spcAft>
              <a:buNone/>
            </a:pPr>
            <a:r>
              <a:rPr b="0" lang="en-US" sz="800">
                <a:solidFill>
                  <a:srgbClr val="58595B"/>
                </a:solidFill>
                <a:latin typeface="Arial"/>
                <a:ea typeface="Arial"/>
                <a:cs typeface="Arial"/>
                <a:sym typeface="Arial"/>
              </a:rPr>
              <a:t>2023년 한 해 동안 신한라이프는 본 계획을 꾸준히 실행 하여 화석연료 익스포져를 2022년말 대비 약 11% 감축 하였습니다.</a:t>
            </a:r>
            <a:endParaRPr sz="800">
              <a:latin typeface="Arial"/>
              <a:ea typeface="Arial"/>
              <a:cs typeface="Arial"/>
              <a:sym typeface="Arial"/>
            </a:endParaRPr>
          </a:p>
        </p:txBody>
      </p:sp>
      <p:sp>
        <p:nvSpPr>
          <p:cNvPr id="1925" name="Google Shape;1925;p32"/>
          <p:cNvSpPr txBox="1"/>
          <p:nvPr/>
        </p:nvSpPr>
        <p:spPr>
          <a:xfrm>
            <a:off x="6862816" y="5749253"/>
            <a:ext cx="4584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(단위: 억 원)</a:t>
            </a:r>
            <a:endParaRPr sz="650">
              <a:latin typeface="Arial"/>
              <a:ea typeface="Arial"/>
              <a:cs typeface="Arial"/>
              <a:sym typeface="Arial"/>
            </a:endParaRPr>
          </a:p>
        </p:txBody>
      </p:sp>
      <p:graphicFrame>
        <p:nvGraphicFramePr>
          <p:cNvPr id="1926" name="Google Shape;1926;p32"/>
          <p:cNvGraphicFramePr/>
          <p:nvPr/>
        </p:nvGraphicFramePr>
        <p:xfrm>
          <a:off x="2339999" y="5900822"/>
          <a:ext cx="3000000" cy="3000000"/>
        </p:xfrm>
        <a:graphic>
          <a:graphicData uri="http://schemas.openxmlformats.org/drawingml/2006/table">
            <a:tbl>
              <a:tblPr bandRow="1" firstRow="1">
                <a:noFill/>
                <a:tableStyleId>{C31ADFB9-D814-4208-886B-9652E2F75FA4}</a:tableStyleId>
              </a:tblPr>
              <a:tblGrid>
                <a:gridCol w="2016125"/>
                <a:gridCol w="72400"/>
                <a:gridCol w="720100"/>
                <a:gridCol w="72400"/>
                <a:gridCol w="504200"/>
                <a:gridCol w="72400"/>
                <a:gridCol w="720100"/>
                <a:gridCol w="72400"/>
                <a:gridCol w="720100"/>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섹터</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27940" rtl="0" algn="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2022년 말</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매수</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매도/상환</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27940" rtl="0" algn="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2023년 말</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석탄</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7,412</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794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1,026</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6,386</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석유/LNG</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1,603</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794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794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1,603</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합계</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9,015</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794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1,026</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920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7,989</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bl>
          </a:graphicData>
        </a:graphic>
      </p:graphicFrame>
      <p:sp>
        <p:nvSpPr>
          <p:cNvPr id="1927" name="Google Shape;1927;p32"/>
          <p:cNvSpPr txBox="1"/>
          <p:nvPr/>
        </p:nvSpPr>
        <p:spPr>
          <a:xfrm>
            <a:off x="9850817" y="5747846"/>
            <a:ext cx="4584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(단위: 억 원)</a:t>
            </a:r>
            <a:endParaRPr sz="650">
              <a:latin typeface="Arial"/>
              <a:ea typeface="Arial"/>
              <a:cs typeface="Arial"/>
              <a:sym typeface="Arial"/>
            </a:endParaRPr>
          </a:p>
        </p:txBody>
      </p:sp>
      <p:graphicFrame>
        <p:nvGraphicFramePr>
          <p:cNvPr id="1928" name="Google Shape;1928;p32"/>
          <p:cNvGraphicFramePr/>
          <p:nvPr/>
        </p:nvGraphicFramePr>
        <p:xfrm>
          <a:off x="7811999" y="5899415"/>
          <a:ext cx="3000000" cy="3000000"/>
        </p:xfrm>
        <a:graphic>
          <a:graphicData uri="http://schemas.openxmlformats.org/drawingml/2006/table">
            <a:tbl>
              <a:tblPr bandRow="1" firstRow="1">
                <a:noFill/>
                <a:tableStyleId>{C31ADFB9-D814-4208-886B-9652E2F75FA4}</a:tableStyleId>
              </a:tblPr>
              <a:tblGrid>
                <a:gridCol w="1908175"/>
                <a:gridCol w="72400"/>
                <a:gridCol w="504200"/>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투자 건</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투자금액</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폐플라스틱 재활용 수거 및 선별 관련업체 지분투자</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90</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재생에너지 사업 법인에 대한 지분투자</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일본 태양광발전소 PF투자</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300</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bl>
          </a:graphicData>
        </a:graphic>
      </p:graphicFrame>
      <p:sp>
        <p:nvSpPr>
          <p:cNvPr id="1929" name="Google Shape;1929;p32"/>
          <p:cNvSpPr txBox="1"/>
          <p:nvPr/>
        </p:nvSpPr>
        <p:spPr>
          <a:xfrm>
            <a:off x="2439122" y="5498882"/>
            <a:ext cx="14135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탄소 고배출업종 투자 건 매각 및 상환</a:t>
            </a:r>
            <a:endParaRPr sz="700">
              <a:latin typeface="Arial"/>
              <a:ea typeface="Arial"/>
              <a:cs typeface="Arial"/>
              <a:sym typeface="Arial"/>
            </a:endParaRPr>
          </a:p>
        </p:txBody>
      </p:sp>
      <p:grpSp>
        <p:nvGrpSpPr>
          <p:cNvPr id="1930" name="Google Shape;1930;p32"/>
          <p:cNvGrpSpPr/>
          <p:nvPr/>
        </p:nvGrpSpPr>
        <p:grpSpPr>
          <a:xfrm>
            <a:off x="2340476" y="5475276"/>
            <a:ext cx="4967073" cy="197072"/>
            <a:chOff x="2340476" y="5475276"/>
            <a:chExt cx="4967073" cy="197072"/>
          </a:xfrm>
        </p:grpSpPr>
        <p:pic>
          <p:nvPicPr>
            <p:cNvPr id="1931" name="Google Shape;1931;p32"/>
            <p:cNvPicPr preferRelativeResize="0"/>
            <p:nvPr/>
          </p:nvPicPr>
          <p:blipFill rotWithShape="1">
            <a:blip r:embed="rId15">
              <a:alphaModFix/>
            </a:blip>
            <a:srcRect b="0" l="0" r="0" t="0"/>
            <a:stretch/>
          </p:blipFill>
          <p:spPr>
            <a:xfrm>
              <a:off x="2340476" y="5475716"/>
              <a:ext cx="90928" cy="196632"/>
            </a:xfrm>
            <a:prstGeom prst="rect">
              <a:avLst/>
            </a:prstGeom>
            <a:noFill/>
            <a:ln>
              <a:noFill/>
            </a:ln>
          </p:spPr>
        </p:pic>
        <p:sp>
          <p:nvSpPr>
            <p:cNvPr id="1932" name="Google Shape;1932;p32"/>
            <p:cNvSpPr/>
            <p:nvPr/>
          </p:nvSpPr>
          <p:spPr>
            <a:xfrm>
              <a:off x="2452370" y="5670908"/>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33" name="Google Shape;1933;p32"/>
            <p:cNvPicPr preferRelativeResize="0"/>
            <p:nvPr/>
          </p:nvPicPr>
          <p:blipFill rotWithShape="1">
            <a:blip r:embed="rId16">
              <a:alphaModFix/>
            </a:blip>
            <a:srcRect b="0" l="0" r="0" t="0"/>
            <a:stretch/>
          </p:blipFill>
          <p:spPr>
            <a:xfrm>
              <a:off x="7216621" y="5475276"/>
              <a:ext cx="90928" cy="196632"/>
            </a:xfrm>
            <a:prstGeom prst="rect">
              <a:avLst/>
            </a:prstGeom>
            <a:noFill/>
            <a:ln>
              <a:noFill/>
            </a:ln>
          </p:spPr>
        </p:pic>
        <p:sp>
          <p:nvSpPr>
            <p:cNvPr id="1934" name="Google Shape;1934;p32"/>
            <p:cNvSpPr/>
            <p:nvPr/>
          </p:nvSpPr>
          <p:spPr>
            <a:xfrm>
              <a:off x="2448547" y="5476717"/>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5" name="Google Shape;1935;p32"/>
            <p:cNvSpPr/>
            <p:nvPr/>
          </p:nvSpPr>
          <p:spPr>
            <a:xfrm>
              <a:off x="2341918" y="5476720"/>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36" name="Google Shape;1936;p32"/>
            <p:cNvPicPr preferRelativeResize="0"/>
            <p:nvPr/>
          </p:nvPicPr>
          <p:blipFill rotWithShape="1">
            <a:blip r:embed="rId17">
              <a:alphaModFix/>
            </a:blip>
            <a:srcRect b="0" l="0" r="0" t="0"/>
            <a:stretch/>
          </p:blipFill>
          <p:spPr>
            <a:xfrm>
              <a:off x="7137345" y="5521082"/>
              <a:ext cx="105460" cy="105460"/>
            </a:xfrm>
            <a:prstGeom prst="rect">
              <a:avLst/>
            </a:prstGeom>
            <a:noFill/>
            <a:ln>
              <a:noFill/>
            </a:ln>
          </p:spPr>
        </p:pic>
      </p:grpSp>
      <p:sp>
        <p:nvSpPr>
          <p:cNvPr id="1937" name="Google Shape;1937;p32"/>
          <p:cNvSpPr txBox="1"/>
          <p:nvPr/>
        </p:nvSpPr>
        <p:spPr>
          <a:xfrm>
            <a:off x="7911110" y="5497476"/>
            <a:ext cx="464184"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투자건 현황</a:t>
            </a:r>
            <a:endParaRPr sz="700">
              <a:latin typeface="Arial"/>
              <a:ea typeface="Arial"/>
              <a:cs typeface="Arial"/>
              <a:sym typeface="Arial"/>
            </a:endParaRPr>
          </a:p>
        </p:txBody>
      </p:sp>
      <p:grpSp>
        <p:nvGrpSpPr>
          <p:cNvPr id="1938" name="Google Shape;1938;p32"/>
          <p:cNvGrpSpPr/>
          <p:nvPr/>
        </p:nvGrpSpPr>
        <p:grpSpPr>
          <a:xfrm>
            <a:off x="7812465" y="5473868"/>
            <a:ext cx="2483072" cy="197073"/>
            <a:chOff x="7812465" y="5473868"/>
            <a:chExt cx="2483072" cy="197073"/>
          </a:xfrm>
        </p:grpSpPr>
        <p:pic>
          <p:nvPicPr>
            <p:cNvPr id="1939" name="Google Shape;1939;p32"/>
            <p:cNvPicPr preferRelativeResize="0"/>
            <p:nvPr/>
          </p:nvPicPr>
          <p:blipFill rotWithShape="1">
            <a:blip r:embed="rId15">
              <a:alphaModFix/>
            </a:blip>
            <a:srcRect b="0" l="0" r="0" t="0"/>
            <a:stretch/>
          </p:blipFill>
          <p:spPr>
            <a:xfrm>
              <a:off x="7812465" y="5474309"/>
              <a:ext cx="90928" cy="196632"/>
            </a:xfrm>
            <a:prstGeom prst="rect">
              <a:avLst/>
            </a:prstGeom>
            <a:noFill/>
            <a:ln>
              <a:noFill/>
            </a:ln>
          </p:spPr>
        </p:pic>
        <p:sp>
          <p:nvSpPr>
            <p:cNvPr id="1940" name="Google Shape;1940;p32"/>
            <p:cNvSpPr/>
            <p:nvPr/>
          </p:nvSpPr>
          <p:spPr>
            <a:xfrm>
              <a:off x="7924335" y="5669501"/>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1" name="Google Shape;1941;p32"/>
            <p:cNvPicPr preferRelativeResize="0"/>
            <p:nvPr/>
          </p:nvPicPr>
          <p:blipFill rotWithShape="1">
            <a:blip r:embed="rId16">
              <a:alphaModFix/>
            </a:blip>
            <a:srcRect b="0" l="0" r="0" t="0"/>
            <a:stretch/>
          </p:blipFill>
          <p:spPr>
            <a:xfrm>
              <a:off x="10204609" y="5473868"/>
              <a:ext cx="90928" cy="196632"/>
            </a:xfrm>
            <a:prstGeom prst="rect">
              <a:avLst/>
            </a:prstGeom>
            <a:noFill/>
            <a:ln>
              <a:noFill/>
            </a:ln>
          </p:spPr>
        </p:pic>
        <p:sp>
          <p:nvSpPr>
            <p:cNvPr id="1942" name="Google Shape;1942;p32"/>
            <p:cNvSpPr/>
            <p:nvPr/>
          </p:nvSpPr>
          <p:spPr>
            <a:xfrm>
              <a:off x="7920526" y="5475310"/>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3" name="Google Shape;1943;p32"/>
            <p:cNvSpPr/>
            <p:nvPr/>
          </p:nvSpPr>
          <p:spPr>
            <a:xfrm>
              <a:off x="7813906" y="5475312"/>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3"/>
                  </a:lnTo>
                  <a:lnTo>
                    <a:pt x="97091" y="194183"/>
                  </a:lnTo>
                  <a:lnTo>
                    <a:pt x="102806" y="194183"/>
                  </a:lnTo>
                </a:path>
                <a:path extrusionOk="0" h="194310" w="2480309">
                  <a:moveTo>
                    <a:pt x="2377376" y="194183"/>
                  </a:moveTo>
                  <a:lnTo>
                    <a:pt x="2383091" y="194183"/>
                  </a:lnTo>
                  <a:lnTo>
                    <a:pt x="2385009" y="194183"/>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4" name="Google Shape;1944;p32"/>
            <p:cNvPicPr preferRelativeResize="0"/>
            <p:nvPr/>
          </p:nvPicPr>
          <p:blipFill rotWithShape="1">
            <a:blip r:embed="rId18">
              <a:alphaModFix/>
            </a:blip>
            <a:srcRect b="0" l="0" r="0" t="0"/>
            <a:stretch/>
          </p:blipFill>
          <p:spPr>
            <a:xfrm>
              <a:off x="10125334" y="5519675"/>
              <a:ext cx="105460" cy="105460"/>
            </a:xfrm>
            <a:prstGeom prst="rect">
              <a:avLst/>
            </a:prstGeom>
            <a:noFill/>
            <a:ln>
              <a:noFill/>
            </a:ln>
          </p:spPr>
        </p:pic>
      </p:grpSp>
      <p:pic>
        <p:nvPicPr>
          <p:cNvPr id="1945" name="Google Shape;1945;p32"/>
          <p:cNvPicPr preferRelativeResize="0"/>
          <p:nvPr/>
        </p:nvPicPr>
        <p:blipFill rotWithShape="1">
          <a:blip r:embed="rId14">
            <a:alphaModFix/>
          </a:blip>
          <a:srcRect b="0" l="0" r="0" t="0"/>
          <a:stretch/>
        </p:blipFill>
        <p:spPr>
          <a:xfrm>
            <a:off x="5717419" y="2365410"/>
            <a:ext cx="98424" cy="82549"/>
          </a:xfrm>
          <a:prstGeom prst="rect">
            <a:avLst/>
          </a:prstGeom>
          <a:noFill/>
          <a:ln>
            <a:noFill/>
          </a:ln>
        </p:spPr>
      </p:pic>
      <p:pic>
        <p:nvPicPr>
          <p:cNvPr id="1946" name="Google Shape;1946;p32"/>
          <p:cNvPicPr preferRelativeResize="0"/>
          <p:nvPr/>
        </p:nvPicPr>
        <p:blipFill rotWithShape="1">
          <a:blip r:embed="rId14">
            <a:alphaModFix/>
          </a:blip>
          <a:srcRect b="0" l="0" r="0" t="0"/>
          <a:stretch/>
        </p:blipFill>
        <p:spPr>
          <a:xfrm>
            <a:off x="6218528" y="2548036"/>
            <a:ext cx="98424" cy="82549"/>
          </a:xfrm>
          <a:prstGeom prst="rect">
            <a:avLst/>
          </a:prstGeom>
          <a:noFill/>
          <a:ln>
            <a:noFill/>
          </a:ln>
        </p:spPr>
      </p:pic>
      <p:sp>
        <p:nvSpPr>
          <p:cNvPr id="1947" name="Google Shape;1947;p32"/>
          <p:cNvSpPr txBox="1"/>
          <p:nvPr/>
        </p:nvSpPr>
        <p:spPr>
          <a:xfrm>
            <a:off x="5063299" y="1724523"/>
            <a:ext cx="251079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Transition Finance(전환 금융) 실행</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Transition Finance는 ‘기업의 산업구조 전환 및 온실가 스 감축을 달성할 수 있도록 지원하기 위해 자금의 용도와 목적을 친환경  로 인식할 수 있는 금융’을 의미합니다. Transition Finance 일환  로 신한라이프는 2023년 녹 색 채권에 약 400억 원의 투자를 집행하여 금융배출량 감 축에 기여하였습니다.</a:t>
            </a:r>
            <a:endParaRPr sz="800">
              <a:latin typeface="Arial"/>
              <a:ea typeface="Arial"/>
              <a:cs typeface="Arial"/>
              <a:sym typeface="Arial"/>
            </a:endParaRPr>
          </a:p>
        </p:txBody>
      </p:sp>
      <p:grpSp>
        <p:nvGrpSpPr>
          <p:cNvPr id="1948" name="Google Shape;1948;p32"/>
          <p:cNvGrpSpPr/>
          <p:nvPr/>
        </p:nvGrpSpPr>
        <p:grpSpPr>
          <a:xfrm>
            <a:off x="7811999" y="1644434"/>
            <a:ext cx="2484120" cy="3810"/>
            <a:chOff x="7811999" y="1644434"/>
            <a:chExt cx="2484120" cy="3810"/>
          </a:xfrm>
        </p:grpSpPr>
        <p:sp>
          <p:nvSpPr>
            <p:cNvPr id="1949" name="Google Shape;1949;p32"/>
            <p:cNvSpPr/>
            <p:nvPr/>
          </p:nvSpPr>
          <p:spPr>
            <a:xfrm>
              <a:off x="7821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0" name="Google Shape;1950;p32"/>
            <p:cNvSpPr/>
            <p:nvPr/>
          </p:nvSpPr>
          <p:spPr>
            <a:xfrm>
              <a:off x="7811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51" name="Google Shape;1951;p32"/>
          <p:cNvSpPr txBox="1"/>
          <p:nvPr/>
        </p:nvSpPr>
        <p:spPr>
          <a:xfrm>
            <a:off x="7799299" y="1413418"/>
            <a:ext cx="7912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자산배분 전략</a:t>
            </a:r>
            <a:endParaRPr sz="950">
              <a:latin typeface="Malgun Gothic"/>
              <a:ea typeface="Malgun Gothic"/>
              <a:cs typeface="Malgun Gothic"/>
              <a:sym typeface="Malgun Gothic"/>
            </a:endParaRPr>
          </a:p>
        </p:txBody>
      </p:sp>
      <p:sp>
        <p:nvSpPr>
          <p:cNvPr id="1952" name="Google Shape;1952;p32"/>
          <p:cNvSpPr txBox="1"/>
          <p:nvPr/>
        </p:nvSpPr>
        <p:spPr>
          <a:xfrm>
            <a:off x="7799299" y="1725838"/>
            <a:ext cx="250825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친환경 금융투자 확대를 위해, 2023년 대체투자에 배분한 총 신규 투자 금액 중 10%를 ESG 투자에 배분하였습니다. 이러한 배분 전략에 따라 2023년 ESG 배분액 중 약 60% 를 투자 실행하여 친환경 금융 확대에 기여하였습니다.</a:t>
            </a:r>
            <a:endParaRPr sz="800">
              <a:latin typeface="Arial"/>
              <a:ea typeface="Arial"/>
              <a:cs typeface="Arial"/>
              <a:sym typeface="Arial"/>
            </a:endParaRPr>
          </a:p>
        </p:txBody>
      </p:sp>
      <p:grpSp>
        <p:nvGrpSpPr>
          <p:cNvPr id="1953" name="Google Shape;1953;p32"/>
          <p:cNvGrpSpPr/>
          <p:nvPr/>
        </p:nvGrpSpPr>
        <p:grpSpPr>
          <a:xfrm>
            <a:off x="7926404" y="3131994"/>
            <a:ext cx="1937625" cy="1618615"/>
            <a:chOff x="7926404" y="3131994"/>
            <a:chExt cx="1937625" cy="1618615"/>
          </a:xfrm>
        </p:grpSpPr>
        <p:sp>
          <p:nvSpPr>
            <p:cNvPr id="1954" name="Google Shape;1954;p32"/>
            <p:cNvSpPr/>
            <p:nvPr/>
          </p:nvSpPr>
          <p:spPr>
            <a:xfrm>
              <a:off x="7926404" y="3952903"/>
              <a:ext cx="457200" cy="115570"/>
            </a:xfrm>
            <a:custGeom>
              <a:rect b="b" l="l" r="r" t="t"/>
              <a:pathLst>
                <a:path extrusionOk="0" h="115570" w="457200">
                  <a:moveTo>
                    <a:pt x="0" y="115100"/>
                  </a:moveTo>
                  <a:lnTo>
                    <a:pt x="0" y="0"/>
                  </a:lnTo>
                  <a:lnTo>
                    <a:pt x="457098" y="0"/>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5" name="Google Shape;1955;p32"/>
            <p:cNvSpPr/>
            <p:nvPr/>
          </p:nvSpPr>
          <p:spPr>
            <a:xfrm>
              <a:off x="7926404" y="3348004"/>
              <a:ext cx="457200" cy="133350"/>
            </a:xfrm>
            <a:custGeom>
              <a:rect b="b" l="l" r="r" t="t"/>
              <a:pathLst>
                <a:path extrusionOk="0" h="133350" w="457200">
                  <a:moveTo>
                    <a:pt x="0" y="0"/>
                  </a:moveTo>
                  <a:lnTo>
                    <a:pt x="0" y="133083"/>
                  </a:lnTo>
                  <a:lnTo>
                    <a:pt x="457098" y="133083"/>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6" name="Google Shape;1956;p32"/>
            <p:cNvSpPr/>
            <p:nvPr/>
          </p:nvSpPr>
          <p:spPr>
            <a:xfrm>
              <a:off x="8285419" y="3131994"/>
              <a:ext cx="769620" cy="809625"/>
            </a:xfrm>
            <a:custGeom>
              <a:rect b="b" l="l" r="r" t="t"/>
              <a:pathLst>
                <a:path extrusionOk="0" h="809625" w="769620">
                  <a:moveTo>
                    <a:pt x="769493" y="0"/>
                  </a:moveTo>
                  <a:lnTo>
                    <a:pt x="718819" y="1479"/>
                  </a:lnTo>
                  <a:lnTo>
                    <a:pt x="668994" y="5876"/>
                  </a:lnTo>
                  <a:lnTo>
                    <a:pt x="620106" y="13127"/>
                  </a:lnTo>
                  <a:lnTo>
                    <a:pt x="572241" y="23167"/>
                  </a:lnTo>
                  <a:lnTo>
                    <a:pt x="525488" y="35934"/>
                  </a:lnTo>
                  <a:lnTo>
                    <a:pt x="479933" y="51363"/>
                  </a:lnTo>
                  <a:lnTo>
                    <a:pt x="435665" y="69392"/>
                  </a:lnTo>
                  <a:lnTo>
                    <a:pt x="392771" y="89956"/>
                  </a:lnTo>
                  <a:lnTo>
                    <a:pt x="351338" y="112992"/>
                  </a:lnTo>
                  <a:lnTo>
                    <a:pt x="311454" y="138436"/>
                  </a:lnTo>
                  <a:lnTo>
                    <a:pt x="273206" y="166224"/>
                  </a:lnTo>
                  <a:lnTo>
                    <a:pt x="236683" y="196294"/>
                  </a:lnTo>
                  <a:lnTo>
                    <a:pt x="201971" y="228581"/>
                  </a:lnTo>
                  <a:lnTo>
                    <a:pt x="169159" y="263021"/>
                  </a:lnTo>
                  <a:lnTo>
                    <a:pt x="138333" y="299552"/>
                  </a:lnTo>
                  <a:lnTo>
                    <a:pt x="109581" y="338109"/>
                  </a:lnTo>
                  <a:lnTo>
                    <a:pt x="82991" y="378629"/>
                  </a:lnTo>
                  <a:lnTo>
                    <a:pt x="58650" y="421049"/>
                  </a:lnTo>
                  <a:lnTo>
                    <a:pt x="36647" y="465304"/>
                  </a:lnTo>
                  <a:lnTo>
                    <a:pt x="17067" y="511331"/>
                  </a:lnTo>
                  <a:lnTo>
                    <a:pt x="0" y="559066"/>
                  </a:lnTo>
                  <a:lnTo>
                    <a:pt x="769493" y="809091"/>
                  </a:lnTo>
                  <a:lnTo>
                    <a:pt x="76949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7" name="Google Shape;1957;p32"/>
            <p:cNvSpPr/>
            <p:nvPr/>
          </p:nvSpPr>
          <p:spPr>
            <a:xfrm>
              <a:off x="8243995" y="3691060"/>
              <a:ext cx="811530" cy="500380"/>
            </a:xfrm>
            <a:custGeom>
              <a:rect b="b" l="l" r="r" t="t"/>
              <a:pathLst>
                <a:path extrusionOk="0" h="500379" w="811529">
                  <a:moveTo>
                    <a:pt x="41424" y="0"/>
                  </a:moveTo>
                  <a:lnTo>
                    <a:pt x="26511" y="50719"/>
                  </a:lnTo>
                  <a:lnTo>
                    <a:pt x="14912" y="100962"/>
                  </a:lnTo>
                  <a:lnTo>
                    <a:pt x="6627" y="150848"/>
                  </a:lnTo>
                  <a:lnTo>
                    <a:pt x="1656" y="200496"/>
                  </a:lnTo>
                  <a:lnTo>
                    <a:pt x="0" y="250024"/>
                  </a:lnTo>
                  <a:lnTo>
                    <a:pt x="1656" y="299553"/>
                  </a:lnTo>
                  <a:lnTo>
                    <a:pt x="6627" y="349201"/>
                  </a:lnTo>
                  <a:lnTo>
                    <a:pt x="14912" y="399087"/>
                  </a:lnTo>
                  <a:lnTo>
                    <a:pt x="26511" y="449330"/>
                  </a:lnTo>
                  <a:lnTo>
                    <a:pt x="41424" y="500049"/>
                  </a:lnTo>
                  <a:lnTo>
                    <a:pt x="810917" y="250024"/>
                  </a:lnTo>
                  <a:lnTo>
                    <a:pt x="41424"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8" name="Google Shape;1958;p32"/>
            <p:cNvSpPr/>
            <p:nvPr/>
          </p:nvSpPr>
          <p:spPr>
            <a:xfrm>
              <a:off x="8285419" y="3131994"/>
              <a:ext cx="1578610" cy="1618615"/>
            </a:xfrm>
            <a:custGeom>
              <a:rect b="b" l="l" r="r" t="t"/>
              <a:pathLst>
                <a:path extrusionOk="0" h="1618614" w="1578609">
                  <a:moveTo>
                    <a:pt x="769493" y="0"/>
                  </a:moveTo>
                  <a:lnTo>
                    <a:pt x="769493" y="809091"/>
                  </a:lnTo>
                  <a:lnTo>
                    <a:pt x="0" y="1059116"/>
                  </a:lnTo>
                  <a:lnTo>
                    <a:pt x="17067" y="1106851"/>
                  </a:lnTo>
                  <a:lnTo>
                    <a:pt x="36647" y="1152878"/>
                  </a:lnTo>
                  <a:lnTo>
                    <a:pt x="58650" y="1197133"/>
                  </a:lnTo>
                  <a:lnTo>
                    <a:pt x="82991" y="1239553"/>
                  </a:lnTo>
                  <a:lnTo>
                    <a:pt x="109581" y="1280073"/>
                  </a:lnTo>
                  <a:lnTo>
                    <a:pt x="138333" y="1318630"/>
                  </a:lnTo>
                  <a:lnTo>
                    <a:pt x="169159" y="1355161"/>
                  </a:lnTo>
                  <a:lnTo>
                    <a:pt x="201971" y="1389602"/>
                  </a:lnTo>
                  <a:lnTo>
                    <a:pt x="236683" y="1421889"/>
                  </a:lnTo>
                  <a:lnTo>
                    <a:pt x="273206" y="1451958"/>
                  </a:lnTo>
                  <a:lnTo>
                    <a:pt x="311454" y="1479747"/>
                  </a:lnTo>
                  <a:lnTo>
                    <a:pt x="351338" y="1505191"/>
                  </a:lnTo>
                  <a:lnTo>
                    <a:pt x="392771" y="1528226"/>
                  </a:lnTo>
                  <a:lnTo>
                    <a:pt x="435665" y="1548790"/>
                  </a:lnTo>
                  <a:lnTo>
                    <a:pt x="479933" y="1566819"/>
                  </a:lnTo>
                  <a:lnTo>
                    <a:pt x="525488" y="1582248"/>
                  </a:lnTo>
                  <a:lnTo>
                    <a:pt x="572241" y="1595015"/>
                  </a:lnTo>
                  <a:lnTo>
                    <a:pt x="620106" y="1605055"/>
                  </a:lnTo>
                  <a:lnTo>
                    <a:pt x="668994" y="1612306"/>
                  </a:lnTo>
                  <a:lnTo>
                    <a:pt x="718819" y="1616703"/>
                  </a:lnTo>
                  <a:lnTo>
                    <a:pt x="769493" y="1618183"/>
                  </a:lnTo>
                  <a:lnTo>
                    <a:pt x="817033" y="1616809"/>
                  </a:lnTo>
                  <a:lnTo>
                    <a:pt x="863850" y="1612739"/>
                  </a:lnTo>
                  <a:lnTo>
                    <a:pt x="909867" y="1606049"/>
                  </a:lnTo>
                  <a:lnTo>
                    <a:pt x="955010" y="1596814"/>
                  </a:lnTo>
                  <a:lnTo>
                    <a:pt x="999201" y="1585110"/>
                  </a:lnTo>
                  <a:lnTo>
                    <a:pt x="1042366" y="1571014"/>
                  </a:lnTo>
                  <a:lnTo>
                    <a:pt x="1084428" y="1554600"/>
                  </a:lnTo>
                  <a:lnTo>
                    <a:pt x="1125311" y="1535946"/>
                  </a:lnTo>
                  <a:lnTo>
                    <a:pt x="1164939" y="1515126"/>
                  </a:lnTo>
                  <a:lnTo>
                    <a:pt x="1203237" y="1492217"/>
                  </a:lnTo>
                  <a:lnTo>
                    <a:pt x="1240129" y="1467295"/>
                  </a:lnTo>
                  <a:lnTo>
                    <a:pt x="1275538" y="1440435"/>
                  </a:lnTo>
                  <a:lnTo>
                    <a:pt x="1309390" y="1411713"/>
                  </a:lnTo>
                  <a:lnTo>
                    <a:pt x="1341607" y="1381205"/>
                  </a:lnTo>
                  <a:lnTo>
                    <a:pt x="1372114" y="1348988"/>
                  </a:lnTo>
                  <a:lnTo>
                    <a:pt x="1400836" y="1315137"/>
                  </a:lnTo>
                  <a:lnTo>
                    <a:pt x="1427696" y="1279727"/>
                  </a:lnTo>
                  <a:lnTo>
                    <a:pt x="1452618" y="1242836"/>
                  </a:lnTo>
                  <a:lnTo>
                    <a:pt x="1475527" y="1204538"/>
                  </a:lnTo>
                  <a:lnTo>
                    <a:pt x="1496347" y="1164909"/>
                  </a:lnTo>
                  <a:lnTo>
                    <a:pt x="1515002" y="1124026"/>
                  </a:lnTo>
                  <a:lnTo>
                    <a:pt x="1531415" y="1081965"/>
                  </a:lnTo>
                  <a:lnTo>
                    <a:pt x="1545512" y="1038800"/>
                  </a:lnTo>
                  <a:lnTo>
                    <a:pt x="1557215" y="994609"/>
                  </a:lnTo>
                  <a:lnTo>
                    <a:pt x="1566450" y="949466"/>
                  </a:lnTo>
                  <a:lnTo>
                    <a:pt x="1573141" y="903448"/>
                  </a:lnTo>
                  <a:lnTo>
                    <a:pt x="1577211" y="856631"/>
                  </a:lnTo>
                  <a:lnTo>
                    <a:pt x="1578584" y="809091"/>
                  </a:lnTo>
                  <a:lnTo>
                    <a:pt x="1577211" y="761551"/>
                  </a:lnTo>
                  <a:lnTo>
                    <a:pt x="1573141" y="714734"/>
                  </a:lnTo>
                  <a:lnTo>
                    <a:pt x="1566450" y="668716"/>
                  </a:lnTo>
                  <a:lnTo>
                    <a:pt x="1557215" y="623574"/>
                  </a:lnTo>
                  <a:lnTo>
                    <a:pt x="1545512" y="579382"/>
                  </a:lnTo>
                  <a:lnTo>
                    <a:pt x="1531415" y="536218"/>
                  </a:lnTo>
                  <a:lnTo>
                    <a:pt x="1515002" y="494156"/>
                  </a:lnTo>
                  <a:lnTo>
                    <a:pt x="1496347" y="453273"/>
                  </a:lnTo>
                  <a:lnTo>
                    <a:pt x="1475527" y="413644"/>
                  </a:lnTo>
                  <a:lnTo>
                    <a:pt x="1452618" y="375346"/>
                  </a:lnTo>
                  <a:lnTo>
                    <a:pt x="1427696" y="338455"/>
                  </a:lnTo>
                  <a:lnTo>
                    <a:pt x="1400836" y="303045"/>
                  </a:lnTo>
                  <a:lnTo>
                    <a:pt x="1372114" y="269194"/>
                  </a:lnTo>
                  <a:lnTo>
                    <a:pt x="1341607" y="236977"/>
                  </a:lnTo>
                  <a:lnTo>
                    <a:pt x="1309390" y="206469"/>
                  </a:lnTo>
                  <a:lnTo>
                    <a:pt x="1275538" y="177748"/>
                  </a:lnTo>
                  <a:lnTo>
                    <a:pt x="1240129" y="150888"/>
                  </a:lnTo>
                  <a:lnTo>
                    <a:pt x="1203237" y="125965"/>
                  </a:lnTo>
                  <a:lnTo>
                    <a:pt x="1164939" y="103056"/>
                  </a:lnTo>
                  <a:lnTo>
                    <a:pt x="1125311" y="82236"/>
                  </a:lnTo>
                  <a:lnTo>
                    <a:pt x="1084428" y="63582"/>
                  </a:lnTo>
                  <a:lnTo>
                    <a:pt x="1042366" y="47168"/>
                  </a:lnTo>
                  <a:lnTo>
                    <a:pt x="999201" y="33072"/>
                  </a:lnTo>
                  <a:lnTo>
                    <a:pt x="955010" y="21368"/>
                  </a:lnTo>
                  <a:lnTo>
                    <a:pt x="909867" y="12133"/>
                  </a:lnTo>
                  <a:lnTo>
                    <a:pt x="863850" y="5443"/>
                  </a:lnTo>
                  <a:lnTo>
                    <a:pt x="817033" y="1373"/>
                  </a:lnTo>
                  <a:lnTo>
                    <a:pt x="76949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59" name="Google Shape;1959;p32"/>
            <p:cNvSpPr/>
            <p:nvPr/>
          </p:nvSpPr>
          <p:spPr>
            <a:xfrm>
              <a:off x="8387998" y="3275088"/>
              <a:ext cx="1332230" cy="1332230"/>
            </a:xfrm>
            <a:custGeom>
              <a:rect b="b" l="l" r="r" t="t"/>
              <a:pathLst>
                <a:path extrusionOk="0" h="1332229" w="1332229">
                  <a:moveTo>
                    <a:pt x="666000" y="0"/>
                  </a:moveTo>
                  <a:lnTo>
                    <a:pt x="618438" y="1672"/>
                  </a:lnTo>
                  <a:lnTo>
                    <a:pt x="571778" y="6613"/>
                  </a:lnTo>
                  <a:lnTo>
                    <a:pt x="526133" y="14712"/>
                  </a:lnTo>
                  <a:lnTo>
                    <a:pt x="481616" y="25854"/>
                  </a:lnTo>
                  <a:lnTo>
                    <a:pt x="438340" y="39927"/>
                  </a:lnTo>
                  <a:lnTo>
                    <a:pt x="396417" y="56819"/>
                  </a:lnTo>
                  <a:lnTo>
                    <a:pt x="355960" y="76416"/>
                  </a:lnTo>
                  <a:lnTo>
                    <a:pt x="317082" y="98607"/>
                  </a:lnTo>
                  <a:lnTo>
                    <a:pt x="279895" y="123278"/>
                  </a:lnTo>
                  <a:lnTo>
                    <a:pt x="244513" y="150317"/>
                  </a:lnTo>
                  <a:lnTo>
                    <a:pt x="211047" y="179611"/>
                  </a:lnTo>
                  <a:lnTo>
                    <a:pt x="179611" y="211047"/>
                  </a:lnTo>
                  <a:lnTo>
                    <a:pt x="150317" y="244513"/>
                  </a:lnTo>
                  <a:lnTo>
                    <a:pt x="123278" y="279895"/>
                  </a:lnTo>
                  <a:lnTo>
                    <a:pt x="98607" y="317082"/>
                  </a:lnTo>
                  <a:lnTo>
                    <a:pt x="76416" y="355960"/>
                  </a:lnTo>
                  <a:lnTo>
                    <a:pt x="56819" y="396417"/>
                  </a:lnTo>
                  <a:lnTo>
                    <a:pt x="39927" y="438340"/>
                  </a:lnTo>
                  <a:lnTo>
                    <a:pt x="25854" y="481616"/>
                  </a:lnTo>
                  <a:lnTo>
                    <a:pt x="14712" y="526133"/>
                  </a:lnTo>
                  <a:lnTo>
                    <a:pt x="6613" y="571778"/>
                  </a:lnTo>
                  <a:lnTo>
                    <a:pt x="1672" y="618438"/>
                  </a:lnTo>
                  <a:lnTo>
                    <a:pt x="0" y="666000"/>
                  </a:lnTo>
                  <a:lnTo>
                    <a:pt x="1672" y="713563"/>
                  </a:lnTo>
                  <a:lnTo>
                    <a:pt x="6613" y="760223"/>
                  </a:lnTo>
                  <a:lnTo>
                    <a:pt x="14712" y="805867"/>
                  </a:lnTo>
                  <a:lnTo>
                    <a:pt x="25854" y="850384"/>
                  </a:lnTo>
                  <a:lnTo>
                    <a:pt x="39927" y="893661"/>
                  </a:lnTo>
                  <a:lnTo>
                    <a:pt x="56819" y="935583"/>
                  </a:lnTo>
                  <a:lnTo>
                    <a:pt x="76416" y="976040"/>
                  </a:lnTo>
                  <a:lnTo>
                    <a:pt x="98607" y="1014918"/>
                  </a:lnTo>
                  <a:lnTo>
                    <a:pt x="123278" y="1052105"/>
                  </a:lnTo>
                  <a:lnTo>
                    <a:pt x="150317" y="1087488"/>
                  </a:lnTo>
                  <a:lnTo>
                    <a:pt x="179611" y="1120953"/>
                  </a:lnTo>
                  <a:lnTo>
                    <a:pt x="211047" y="1152389"/>
                  </a:lnTo>
                  <a:lnTo>
                    <a:pt x="244513" y="1181683"/>
                  </a:lnTo>
                  <a:lnTo>
                    <a:pt x="279895" y="1208722"/>
                  </a:lnTo>
                  <a:lnTo>
                    <a:pt x="317082" y="1233393"/>
                  </a:lnTo>
                  <a:lnTo>
                    <a:pt x="355960" y="1255584"/>
                  </a:lnTo>
                  <a:lnTo>
                    <a:pt x="396417" y="1275182"/>
                  </a:lnTo>
                  <a:lnTo>
                    <a:pt x="438340" y="1292073"/>
                  </a:lnTo>
                  <a:lnTo>
                    <a:pt x="481616" y="1306147"/>
                  </a:lnTo>
                  <a:lnTo>
                    <a:pt x="526133" y="1317289"/>
                  </a:lnTo>
                  <a:lnTo>
                    <a:pt x="571778" y="1325387"/>
                  </a:lnTo>
                  <a:lnTo>
                    <a:pt x="618438" y="1330329"/>
                  </a:lnTo>
                  <a:lnTo>
                    <a:pt x="666000" y="1332001"/>
                  </a:lnTo>
                  <a:lnTo>
                    <a:pt x="713563" y="1330329"/>
                  </a:lnTo>
                  <a:lnTo>
                    <a:pt x="760223" y="1325387"/>
                  </a:lnTo>
                  <a:lnTo>
                    <a:pt x="805867" y="1317289"/>
                  </a:lnTo>
                  <a:lnTo>
                    <a:pt x="850384" y="1306147"/>
                  </a:lnTo>
                  <a:lnTo>
                    <a:pt x="893661" y="1292073"/>
                  </a:lnTo>
                  <a:lnTo>
                    <a:pt x="935583" y="1275182"/>
                  </a:lnTo>
                  <a:lnTo>
                    <a:pt x="976040" y="1255584"/>
                  </a:lnTo>
                  <a:lnTo>
                    <a:pt x="1014918" y="1233393"/>
                  </a:lnTo>
                  <a:lnTo>
                    <a:pt x="1052105" y="1208722"/>
                  </a:lnTo>
                  <a:lnTo>
                    <a:pt x="1087488" y="1181683"/>
                  </a:lnTo>
                  <a:lnTo>
                    <a:pt x="1120953" y="1152389"/>
                  </a:lnTo>
                  <a:lnTo>
                    <a:pt x="1152389" y="1120953"/>
                  </a:lnTo>
                  <a:lnTo>
                    <a:pt x="1181683" y="1087488"/>
                  </a:lnTo>
                  <a:lnTo>
                    <a:pt x="1208722" y="1052105"/>
                  </a:lnTo>
                  <a:lnTo>
                    <a:pt x="1233393" y="1014918"/>
                  </a:lnTo>
                  <a:lnTo>
                    <a:pt x="1255584" y="976040"/>
                  </a:lnTo>
                  <a:lnTo>
                    <a:pt x="1275182" y="935583"/>
                  </a:lnTo>
                  <a:lnTo>
                    <a:pt x="1292073" y="893661"/>
                  </a:lnTo>
                  <a:lnTo>
                    <a:pt x="1306147" y="850384"/>
                  </a:lnTo>
                  <a:lnTo>
                    <a:pt x="1317289" y="805867"/>
                  </a:lnTo>
                  <a:lnTo>
                    <a:pt x="1325387" y="760223"/>
                  </a:lnTo>
                  <a:lnTo>
                    <a:pt x="1330329" y="713563"/>
                  </a:lnTo>
                  <a:lnTo>
                    <a:pt x="1332001" y="666000"/>
                  </a:lnTo>
                  <a:lnTo>
                    <a:pt x="1330329" y="618438"/>
                  </a:lnTo>
                  <a:lnTo>
                    <a:pt x="1325387" y="571778"/>
                  </a:lnTo>
                  <a:lnTo>
                    <a:pt x="1317289" y="526133"/>
                  </a:lnTo>
                  <a:lnTo>
                    <a:pt x="1306147" y="481616"/>
                  </a:lnTo>
                  <a:lnTo>
                    <a:pt x="1292073" y="438340"/>
                  </a:lnTo>
                  <a:lnTo>
                    <a:pt x="1275182" y="396417"/>
                  </a:lnTo>
                  <a:lnTo>
                    <a:pt x="1255584" y="355960"/>
                  </a:lnTo>
                  <a:lnTo>
                    <a:pt x="1233393" y="317082"/>
                  </a:lnTo>
                  <a:lnTo>
                    <a:pt x="1208722" y="279895"/>
                  </a:lnTo>
                  <a:lnTo>
                    <a:pt x="1181683" y="244513"/>
                  </a:lnTo>
                  <a:lnTo>
                    <a:pt x="1152389" y="211047"/>
                  </a:lnTo>
                  <a:lnTo>
                    <a:pt x="1120953" y="179611"/>
                  </a:lnTo>
                  <a:lnTo>
                    <a:pt x="1087488" y="150317"/>
                  </a:lnTo>
                  <a:lnTo>
                    <a:pt x="1052105" y="123278"/>
                  </a:lnTo>
                  <a:lnTo>
                    <a:pt x="1014918" y="98607"/>
                  </a:lnTo>
                  <a:lnTo>
                    <a:pt x="976040" y="76416"/>
                  </a:lnTo>
                  <a:lnTo>
                    <a:pt x="935583" y="56819"/>
                  </a:lnTo>
                  <a:lnTo>
                    <a:pt x="893661" y="39927"/>
                  </a:lnTo>
                  <a:lnTo>
                    <a:pt x="850384" y="25854"/>
                  </a:lnTo>
                  <a:lnTo>
                    <a:pt x="805867" y="14712"/>
                  </a:lnTo>
                  <a:lnTo>
                    <a:pt x="760223" y="6613"/>
                  </a:lnTo>
                  <a:lnTo>
                    <a:pt x="713563" y="1672"/>
                  </a:lnTo>
                  <a:lnTo>
                    <a:pt x="6660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60" name="Google Shape;1960;p32"/>
          <p:cNvSpPr txBox="1"/>
          <p:nvPr/>
        </p:nvSpPr>
        <p:spPr>
          <a:xfrm>
            <a:off x="8673644" y="3781446"/>
            <a:ext cx="760730" cy="279400"/>
          </a:xfrm>
          <a:prstGeom prst="rect">
            <a:avLst/>
          </a:prstGeom>
          <a:noFill/>
          <a:ln>
            <a:noFill/>
          </a:ln>
        </p:spPr>
        <p:txBody>
          <a:bodyPr anchorCtr="0" anchor="t" bIns="0" lIns="0" spcFirstLastPara="1" rIns="0" wrap="square" tIns="12700">
            <a:spAutoFit/>
          </a:bodyPr>
          <a:lstStyle/>
          <a:p>
            <a:pPr indent="147955" lvl="0" marL="12700" marR="5080" rtl="0" algn="l">
              <a:lnSpc>
                <a:spcPct val="119000"/>
              </a:lnSpc>
              <a:spcBef>
                <a:spcPts val="0"/>
              </a:spcBef>
              <a:spcAft>
                <a:spcPts val="0"/>
              </a:spcAft>
              <a:buNone/>
            </a:pPr>
            <a:r>
              <a:rPr b="0" lang="en-US" sz="700">
                <a:solidFill>
                  <a:srgbClr val="231F20"/>
                </a:solidFill>
                <a:latin typeface="Arial"/>
                <a:ea typeface="Arial"/>
                <a:cs typeface="Arial"/>
                <a:sym typeface="Arial"/>
              </a:rPr>
              <a:t>대체투자 내 신규 자산 투자 비중</a:t>
            </a:r>
            <a:endParaRPr sz="700">
              <a:latin typeface="Arial"/>
              <a:ea typeface="Arial"/>
              <a:cs typeface="Arial"/>
              <a:sym typeface="Arial"/>
            </a:endParaRPr>
          </a:p>
        </p:txBody>
      </p:sp>
      <p:sp>
        <p:nvSpPr>
          <p:cNvPr id="1961" name="Google Shape;1961;p32"/>
          <p:cNvSpPr txBox="1"/>
          <p:nvPr/>
        </p:nvSpPr>
        <p:spPr>
          <a:xfrm>
            <a:off x="9563299" y="4876193"/>
            <a:ext cx="744220" cy="337185"/>
          </a:xfrm>
          <a:prstGeom prst="rect">
            <a:avLst/>
          </a:prstGeom>
          <a:noFill/>
          <a:ln>
            <a:noFill/>
          </a:ln>
        </p:spPr>
        <p:txBody>
          <a:bodyPr anchorCtr="0" anchor="t" bIns="0" lIns="0" spcFirstLastPara="1" rIns="0" wrap="square" tIns="273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고위험 전략적 투자</a:t>
            </a:r>
            <a:endParaRPr sz="700">
              <a:latin typeface="Arial"/>
              <a:ea typeface="Arial"/>
              <a:cs typeface="Arial"/>
              <a:sym typeface="Arial"/>
            </a:endParaRPr>
          </a:p>
          <a:p>
            <a:pPr indent="0" lvl="0" marL="12700" rtl="0" algn="l">
              <a:lnSpc>
                <a:spcPct val="100000"/>
              </a:lnSpc>
              <a:spcBef>
                <a:spcPts val="180"/>
              </a:spcBef>
              <a:spcAft>
                <a:spcPts val="0"/>
              </a:spcAft>
              <a:buNone/>
            </a:pPr>
            <a:r>
              <a:rPr b="1" lang="en-US" sz="1100">
                <a:solidFill>
                  <a:srgbClr val="58595B"/>
                </a:solidFill>
                <a:latin typeface="Malgun Gothic"/>
                <a:ea typeface="Malgun Gothic"/>
                <a:cs typeface="Malgun Gothic"/>
                <a:sym typeface="Malgun Gothic"/>
              </a:rPr>
              <a:t>70%</a:t>
            </a:r>
            <a:endParaRPr sz="1100">
              <a:latin typeface="Malgun Gothic"/>
              <a:ea typeface="Malgun Gothic"/>
              <a:cs typeface="Malgun Gothic"/>
              <a:sym typeface="Malgun Gothic"/>
            </a:endParaRPr>
          </a:p>
        </p:txBody>
      </p:sp>
      <p:sp>
        <p:nvSpPr>
          <p:cNvPr id="1962" name="Google Shape;1962;p32"/>
          <p:cNvSpPr txBox="1"/>
          <p:nvPr/>
        </p:nvSpPr>
        <p:spPr>
          <a:xfrm>
            <a:off x="7799301" y="4108070"/>
            <a:ext cx="363220" cy="311150"/>
          </a:xfrm>
          <a:prstGeom prst="rect">
            <a:avLst/>
          </a:prstGeom>
          <a:noFill/>
          <a:ln>
            <a:noFill/>
          </a:ln>
        </p:spPr>
        <p:txBody>
          <a:bodyPr anchorCtr="0" anchor="t" bIns="0" lIns="0" spcFirstLastPara="1" rIns="0" wrap="square" tIns="3935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ESG투자</a:t>
            </a:r>
            <a:endParaRPr sz="700">
              <a:latin typeface="Arial"/>
              <a:ea typeface="Arial"/>
              <a:cs typeface="Arial"/>
              <a:sym typeface="Arial"/>
            </a:endParaRPr>
          </a:p>
          <a:p>
            <a:pPr indent="0" lvl="0" marL="12700" rtl="0" algn="l">
              <a:lnSpc>
                <a:spcPct val="100000"/>
              </a:lnSpc>
              <a:spcBef>
                <a:spcPts val="240"/>
              </a:spcBef>
              <a:spcAft>
                <a:spcPts val="0"/>
              </a:spcAft>
              <a:buNone/>
            </a:pPr>
            <a:r>
              <a:rPr b="1" lang="en-US" sz="800">
                <a:solidFill>
                  <a:srgbClr val="58595B"/>
                </a:solidFill>
                <a:latin typeface="Malgun Gothic"/>
                <a:ea typeface="Malgun Gothic"/>
                <a:cs typeface="Malgun Gothic"/>
                <a:sym typeface="Malgun Gothic"/>
              </a:rPr>
              <a:t>10%</a:t>
            </a:r>
            <a:endParaRPr sz="800">
              <a:latin typeface="Malgun Gothic"/>
              <a:ea typeface="Malgun Gothic"/>
              <a:cs typeface="Malgun Gothic"/>
              <a:sym typeface="Malgun Gothic"/>
            </a:endParaRPr>
          </a:p>
        </p:txBody>
      </p:sp>
      <p:sp>
        <p:nvSpPr>
          <p:cNvPr id="1963" name="Google Shape;1963;p32"/>
          <p:cNvSpPr txBox="1"/>
          <p:nvPr/>
        </p:nvSpPr>
        <p:spPr>
          <a:xfrm>
            <a:off x="7799301" y="2850720"/>
            <a:ext cx="635635" cy="457200"/>
          </a:xfrm>
          <a:prstGeom prst="rect">
            <a:avLst/>
          </a:prstGeom>
          <a:noFill/>
          <a:ln>
            <a:noFill/>
          </a:ln>
        </p:spPr>
        <p:txBody>
          <a:bodyPr anchorCtr="0" anchor="t" bIns="0" lIns="0" spcFirstLastPara="1" rIns="0" wrap="square" tIns="13950">
            <a:spAutoFit/>
          </a:bodyPr>
          <a:lstStyle/>
          <a:p>
            <a:pPr indent="0" lvl="0" marL="12700" marR="5080" rtl="0" algn="l">
              <a:lnSpc>
                <a:spcPct val="129800"/>
              </a:lnSpc>
              <a:spcBef>
                <a:spcPts val="0"/>
              </a:spcBef>
              <a:spcAft>
                <a:spcPts val="0"/>
              </a:spcAft>
              <a:buNone/>
            </a:pPr>
            <a:r>
              <a:rPr b="0" lang="en-US" sz="700">
                <a:solidFill>
                  <a:srgbClr val="58595B"/>
                </a:solidFill>
                <a:latin typeface="Arial"/>
                <a:ea typeface="Arial"/>
                <a:cs typeface="Arial"/>
                <a:sym typeface="Arial"/>
              </a:rPr>
              <a:t>공동투자, Refinancing 등 </a:t>
            </a:r>
            <a:r>
              <a:rPr b="1" lang="en-US" sz="800">
                <a:solidFill>
                  <a:srgbClr val="58595B"/>
                </a:solidFill>
                <a:latin typeface="Malgun Gothic"/>
                <a:ea typeface="Malgun Gothic"/>
                <a:cs typeface="Malgun Gothic"/>
                <a:sym typeface="Malgun Gothic"/>
              </a:rPr>
              <a:t>20%</a:t>
            </a:r>
            <a:endParaRPr sz="800">
              <a:latin typeface="Malgun Gothic"/>
              <a:ea typeface="Malgun Gothic"/>
              <a:cs typeface="Malgun Gothic"/>
              <a:sym typeface="Malgun Gothic"/>
            </a:endParaRPr>
          </a:p>
        </p:txBody>
      </p:sp>
      <p:sp>
        <p:nvSpPr>
          <p:cNvPr id="1964" name="Google Shape;1964;p32"/>
          <p:cNvSpPr/>
          <p:nvPr/>
        </p:nvSpPr>
        <p:spPr>
          <a:xfrm>
            <a:off x="9055905" y="4643999"/>
            <a:ext cx="457200" cy="304165"/>
          </a:xfrm>
          <a:custGeom>
            <a:rect b="b" l="l" r="r" t="t"/>
            <a:pathLst>
              <a:path extrusionOk="0" h="304164" w="457200">
                <a:moveTo>
                  <a:pt x="0" y="0"/>
                </a:moveTo>
                <a:lnTo>
                  <a:pt x="0" y="304088"/>
                </a:lnTo>
                <a:lnTo>
                  <a:pt x="457098" y="304088"/>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5" name="Google Shape;1965;p32"/>
          <p:cNvSpPr txBox="1"/>
          <p:nvPr/>
        </p:nvSpPr>
        <p:spPr>
          <a:xfrm>
            <a:off x="5647442" y="4064779"/>
            <a:ext cx="1341120" cy="50927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700">
                <a:solidFill>
                  <a:srgbClr val="414042"/>
                </a:solidFill>
                <a:latin typeface="Arial"/>
                <a:ea typeface="Arial"/>
                <a:cs typeface="Arial"/>
                <a:sym typeface="Arial"/>
              </a:rPr>
              <a:t>2023년 녹색 채권 투자</a:t>
            </a:r>
            <a:endParaRPr sz="700">
              <a:latin typeface="Arial"/>
              <a:ea typeface="Arial"/>
              <a:cs typeface="Arial"/>
              <a:sym typeface="Arial"/>
            </a:endParaRPr>
          </a:p>
          <a:p>
            <a:pPr indent="0" lvl="0" marL="0" rtl="0" algn="ctr">
              <a:lnSpc>
                <a:spcPct val="100000"/>
              </a:lnSpc>
              <a:spcBef>
                <a:spcPts val="85"/>
              </a:spcBef>
              <a:spcAft>
                <a:spcPts val="0"/>
              </a:spcAft>
              <a:buNone/>
            </a:pPr>
            <a:r>
              <a:rPr b="1" baseline="30000" lang="en-US" sz="2100">
                <a:solidFill>
                  <a:srgbClr val="35BDA4"/>
                </a:solidFill>
                <a:latin typeface="Malgun Gothic"/>
                <a:ea typeface="Malgun Gothic"/>
                <a:cs typeface="Malgun Gothic"/>
                <a:sym typeface="Malgun Gothic"/>
              </a:rPr>
              <a:t>약 </a:t>
            </a:r>
            <a:r>
              <a:rPr b="1" lang="en-US" sz="2400">
                <a:solidFill>
                  <a:srgbClr val="35BDA4"/>
                </a:solidFill>
                <a:latin typeface="Malgun Gothic"/>
                <a:ea typeface="Malgun Gothic"/>
                <a:cs typeface="Malgun Gothic"/>
                <a:sym typeface="Malgun Gothic"/>
              </a:rPr>
              <a:t>400 </a:t>
            </a:r>
            <a:r>
              <a:rPr b="1" lang="en-US" sz="1400">
                <a:solidFill>
                  <a:srgbClr val="35BDA4"/>
                </a:solidFill>
                <a:latin typeface="Malgun Gothic"/>
                <a:ea typeface="Malgun Gothic"/>
                <a:cs typeface="Malgun Gothic"/>
                <a:sym typeface="Malgun Gothic"/>
              </a:rPr>
              <a:t>억 원</a:t>
            </a:r>
            <a:endParaRPr sz="1400">
              <a:latin typeface="Malgun Gothic"/>
              <a:ea typeface="Malgun Gothic"/>
              <a:cs typeface="Malgun Gothic"/>
              <a:sym typeface="Malgun Gothic"/>
            </a:endParaRPr>
          </a:p>
        </p:txBody>
      </p:sp>
      <p:grpSp>
        <p:nvGrpSpPr>
          <p:cNvPr id="1966" name="Google Shape;1966;p32"/>
          <p:cNvGrpSpPr/>
          <p:nvPr/>
        </p:nvGrpSpPr>
        <p:grpSpPr>
          <a:xfrm>
            <a:off x="6021005" y="3263025"/>
            <a:ext cx="592000" cy="695688"/>
            <a:chOff x="6021005" y="3263025"/>
            <a:chExt cx="592000" cy="695688"/>
          </a:xfrm>
        </p:grpSpPr>
        <p:pic>
          <p:nvPicPr>
            <p:cNvPr id="1967" name="Google Shape;1967;p32"/>
            <p:cNvPicPr preferRelativeResize="0"/>
            <p:nvPr/>
          </p:nvPicPr>
          <p:blipFill rotWithShape="1">
            <a:blip r:embed="rId19">
              <a:alphaModFix/>
            </a:blip>
            <a:srcRect b="0" l="0" r="0" t="0"/>
            <a:stretch/>
          </p:blipFill>
          <p:spPr>
            <a:xfrm>
              <a:off x="6224812" y="3263025"/>
              <a:ext cx="208025" cy="368322"/>
            </a:xfrm>
            <a:prstGeom prst="rect">
              <a:avLst/>
            </a:prstGeom>
            <a:noFill/>
            <a:ln>
              <a:noFill/>
            </a:ln>
          </p:spPr>
        </p:pic>
        <p:sp>
          <p:nvSpPr>
            <p:cNvPr id="1968" name="Google Shape;1968;p32"/>
            <p:cNvSpPr/>
            <p:nvPr/>
          </p:nvSpPr>
          <p:spPr>
            <a:xfrm>
              <a:off x="6239346" y="3618333"/>
              <a:ext cx="269875" cy="133985"/>
            </a:xfrm>
            <a:custGeom>
              <a:rect b="b" l="l" r="r" t="t"/>
              <a:pathLst>
                <a:path extrusionOk="0" h="133985" w="269875">
                  <a:moveTo>
                    <a:pt x="101168" y="0"/>
                  </a:moveTo>
                  <a:lnTo>
                    <a:pt x="67449" y="22237"/>
                  </a:lnTo>
                  <a:lnTo>
                    <a:pt x="44958" y="22237"/>
                  </a:lnTo>
                  <a:lnTo>
                    <a:pt x="11239" y="33350"/>
                  </a:lnTo>
                  <a:lnTo>
                    <a:pt x="0" y="77812"/>
                  </a:lnTo>
                  <a:lnTo>
                    <a:pt x="0" y="133388"/>
                  </a:lnTo>
                  <a:lnTo>
                    <a:pt x="269798" y="133388"/>
                  </a:lnTo>
                  <a:lnTo>
                    <a:pt x="269798" y="77812"/>
                  </a:lnTo>
                  <a:lnTo>
                    <a:pt x="213588" y="33350"/>
                  </a:lnTo>
                  <a:lnTo>
                    <a:pt x="179870" y="33350"/>
                  </a:lnTo>
                  <a:lnTo>
                    <a:pt x="146138" y="11125"/>
                  </a:lnTo>
                  <a:lnTo>
                    <a:pt x="123659" y="11125"/>
                  </a:lnTo>
                  <a:lnTo>
                    <a:pt x="101168" y="0"/>
                  </a:lnTo>
                  <a:close/>
                </a:path>
              </a:pathLst>
            </a:custGeom>
            <a:solidFill>
              <a:srgbClr val="E8EA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9" name="Google Shape;1969;p32"/>
            <p:cNvSpPr/>
            <p:nvPr/>
          </p:nvSpPr>
          <p:spPr>
            <a:xfrm>
              <a:off x="6239346" y="3618333"/>
              <a:ext cx="269875" cy="133985"/>
            </a:xfrm>
            <a:custGeom>
              <a:rect b="b" l="l" r="r" t="t"/>
              <a:pathLst>
                <a:path extrusionOk="0" h="133985" w="269875">
                  <a:moveTo>
                    <a:pt x="269798" y="77812"/>
                  </a:moveTo>
                  <a:lnTo>
                    <a:pt x="213588" y="33350"/>
                  </a:lnTo>
                  <a:lnTo>
                    <a:pt x="179870" y="33350"/>
                  </a:lnTo>
                  <a:lnTo>
                    <a:pt x="146138" y="11125"/>
                  </a:lnTo>
                  <a:lnTo>
                    <a:pt x="123659" y="11125"/>
                  </a:lnTo>
                  <a:lnTo>
                    <a:pt x="101168" y="0"/>
                  </a:lnTo>
                  <a:lnTo>
                    <a:pt x="67449" y="22237"/>
                  </a:lnTo>
                  <a:lnTo>
                    <a:pt x="44958" y="22237"/>
                  </a:lnTo>
                  <a:lnTo>
                    <a:pt x="11239" y="33350"/>
                  </a:lnTo>
                  <a:lnTo>
                    <a:pt x="0" y="77812"/>
                  </a:lnTo>
                  <a:lnTo>
                    <a:pt x="0" y="133388"/>
                  </a:lnTo>
                  <a:lnTo>
                    <a:pt x="269798" y="133388"/>
                  </a:lnTo>
                  <a:lnTo>
                    <a:pt x="269798" y="7781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0" name="Google Shape;1970;p32"/>
            <p:cNvSpPr/>
            <p:nvPr/>
          </p:nvSpPr>
          <p:spPr>
            <a:xfrm>
              <a:off x="6090400" y="3650528"/>
              <a:ext cx="522605" cy="243840"/>
            </a:xfrm>
            <a:custGeom>
              <a:rect b="b" l="l" r="r" t="t"/>
              <a:pathLst>
                <a:path extrusionOk="0" h="243839" w="522604">
                  <a:moveTo>
                    <a:pt x="485470" y="0"/>
                  </a:moveTo>
                  <a:lnTo>
                    <a:pt x="457645" y="8051"/>
                  </a:lnTo>
                  <a:lnTo>
                    <a:pt x="431444" y="34418"/>
                  </a:lnTo>
                  <a:lnTo>
                    <a:pt x="361111" y="79452"/>
                  </a:lnTo>
                  <a:lnTo>
                    <a:pt x="356177" y="70477"/>
                  </a:lnTo>
                  <a:lnTo>
                    <a:pt x="348891" y="63412"/>
                  </a:lnTo>
                  <a:lnTo>
                    <a:pt x="339751" y="58785"/>
                  </a:lnTo>
                  <a:lnTo>
                    <a:pt x="329260" y="57126"/>
                  </a:lnTo>
                  <a:lnTo>
                    <a:pt x="261137" y="57126"/>
                  </a:lnTo>
                  <a:lnTo>
                    <a:pt x="248109" y="53578"/>
                  </a:lnTo>
                  <a:lnTo>
                    <a:pt x="233254" y="45772"/>
                  </a:lnTo>
                  <a:lnTo>
                    <a:pt x="217799" y="37966"/>
                  </a:lnTo>
                  <a:lnTo>
                    <a:pt x="202971" y="34418"/>
                  </a:lnTo>
                  <a:lnTo>
                    <a:pt x="136245" y="34418"/>
                  </a:lnTo>
                  <a:lnTo>
                    <a:pt x="97074" y="46624"/>
                  </a:lnTo>
                  <a:lnTo>
                    <a:pt x="10208" y="126871"/>
                  </a:lnTo>
                  <a:lnTo>
                    <a:pt x="0" y="136602"/>
                  </a:lnTo>
                  <a:lnTo>
                    <a:pt x="29866" y="163720"/>
                  </a:lnTo>
                  <a:lnTo>
                    <a:pt x="63646" y="195784"/>
                  </a:lnTo>
                  <a:lnTo>
                    <a:pt x="93986" y="224924"/>
                  </a:lnTo>
                  <a:lnTo>
                    <a:pt x="113537" y="243270"/>
                  </a:lnTo>
                  <a:lnTo>
                    <a:pt x="138307" y="216082"/>
                  </a:lnTo>
                  <a:lnTo>
                    <a:pt x="148629" y="207779"/>
                  </a:lnTo>
                  <a:lnTo>
                    <a:pt x="160324" y="204725"/>
                  </a:lnTo>
                  <a:lnTo>
                    <a:pt x="329260" y="204725"/>
                  </a:lnTo>
                  <a:lnTo>
                    <a:pt x="353676" y="186809"/>
                  </a:lnTo>
                  <a:lnTo>
                    <a:pt x="391963" y="156000"/>
                  </a:lnTo>
                  <a:lnTo>
                    <a:pt x="442798" y="113895"/>
                  </a:lnTo>
                  <a:lnTo>
                    <a:pt x="481351" y="72114"/>
                  </a:lnTo>
                  <a:lnTo>
                    <a:pt x="513639" y="30602"/>
                  </a:lnTo>
                  <a:lnTo>
                    <a:pt x="522274" y="11710"/>
                  </a:lnTo>
                  <a:lnTo>
                    <a:pt x="508989" y="3480"/>
                  </a:lnTo>
                  <a:lnTo>
                    <a:pt x="48547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1" name="Google Shape;1971;p32"/>
            <p:cNvSpPr/>
            <p:nvPr/>
          </p:nvSpPr>
          <p:spPr>
            <a:xfrm>
              <a:off x="6090400" y="3650528"/>
              <a:ext cx="522605" cy="243840"/>
            </a:xfrm>
            <a:custGeom>
              <a:rect b="b" l="l" r="r" t="t"/>
              <a:pathLst>
                <a:path extrusionOk="0" h="243839" w="522604">
                  <a:moveTo>
                    <a:pt x="431444" y="34418"/>
                  </a:moveTo>
                  <a:lnTo>
                    <a:pt x="361111" y="79452"/>
                  </a:lnTo>
                  <a:lnTo>
                    <a:pt x="356177" y="70477"/>
                  </a:lnTo>
                  <a:lnTo>
                    <a:pt x="348891" y="63412"/>
                  </a:lnTo>
                  <a:lnTo>
                    <a:pt x="339751" y="58785"/>
                  </a:lnTo>
                  <a:lnTo>
                    <a:pt x="329260" y="57126"/>
                  </a:lnTo>
                  <a:lnTo>
                    <a:pt x="261137" y="57126"/>
                  </a:lnTo>
                  <a:lnTo>
                    <a:pt x="248109" y="53578"/>
                  </a:lnTo>
                  <a:lnTo>
                    <a:pt x="233254" y="45772"/>
                  </a:lnTo>
                  <a:lnTo>
                    <a:pt x="217799" y="37966"/>
                  </a:lnTo>
                  <a:lnTo>
                    <a:pt x="202971" y="34418"/>
                  </a:lnTo>
                  <a:lnTo>
                    <a:pt x="136245" y="34418"/>
                  </a:lnTo>
                  <a:lnTo>
                    <a:pt x="97074" y="46624"/>
                  </a:lnTo>
                  <a:lnTo>
                    <a:pt x="49327" y="87434"/>
                  </a:lnTo>
                  <a:lnTo>
                    <a:pt x="28336" y="108689"/>
                  </a:lnTo>
                  <a:lnTo>
                    <a:pt x="10208" y="126871"/>
                  </a:lnTo>
                  <a:lnTo>
                    <a:pt x="0" y="136602"/>
                  </a:lnTo>
                  <a:lnTo>
                    <a:pt x="29866" y="163720"/>
                  </a:lnTo>
                  <a:lnTo>
                    <a:pt x="63646" y="195784"/>
                  </a:lnTo>
                  <a:lnTo>
                    <a:pt x="93986" y="224924"/>
                  </a:lnTo>
                  <a:lnTo>
                    <a:pt x="113537" y="243270"/>
                  </a:lnTo>
                  <a:lnTo>
                    <a:pt x="127297" y="228342"/>
                  </a:lnTo>
                  <a:lnTo>
                    <a:pt x="138307" y="216082"/>
                  </a:lnTo>
                  <a:lnTo>
                    <a:pt x="148629" y="207779"/>
                  </a:lnTo>
                  <a:lnTo>
                    <a:pt x="160324" y="204725"/>
                  </a:lnTo>
                  <a:lnTo>
                    <a:pt x="329260" y="204725"/>
                  </a:lnTo>
                  <a:lnTo>
                    <a:pt x="353676" y="186809"/>
                  </a:lnTo>
                  <a:lnTo>
                    <a:pt x="391963" y="156000"/>
                  </a:lnTo>
                  <a:lnTo>
                    <a:pt x="427283" y="126846"/>
                  </a:lnTo>
                  <a:lnTo>
                    <a:pt x="481351" y="72114"/>
                  </a:lnTo>
                  <a:lnTo>
                    <a:pt x="513639" y="30602"/>
                  </a:lnTo>
                  <a:lnTo>
                    <a:pt x="522274" y="11710"/>
                  </a:lnTo>
                  <a:lnTo>
                    <a:pt x="508989" y="3480"/>
                  </a:lnTo>
                  <a:lnTo>
                    <a:pt x="485470" y="0"/>
                  </a:lnTo>
                  <a:lnTo>
                    <a:pt x="457645" y="8051"/>
                  </a:lnTo>
                  <a:lnTo>
                    <a:pt x="431444" y="34418"/>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2" name="Google Shape;1972;p32"/>
            <p:cNvSpPr/>
            <p:nvPr/>
          </p:nvSpPr>
          <p:spPr>
            <a:xfrm>
              <a:off x="6092559" y="3651871"/>
              <a:ext cx="518795" cy="240665"/>
            </a:xfrm>
            <a:custGeom>
              <a:rect b="b" l="l" r="r" t="t"/>
              <a:pathLst>
                <a:path extrusionOk="0" h="240664" w="518795">
                  <a:moveTo>
                    <a:pt x="214185" y="123634"/>
                  </a:moveTo>
                  <a:lnTo>
                    <a:pt x="326910" y="123634"/>
                  </a:lnTo>
                  <a:lnTo>
                    <a:pt x="340076" y="120992"/>
                  </a:lnTo>
                  <a:lnTo>
                    <a:pt x="350826" y="113788"/>
                  </a:lnTo>
                  <a:lnTo>
                    <a:pt x="358073" y="103103"/>
                  </a:lnTo>
                  <a:lnTo>
                    <a:pt x="360730" y="90017"/>
                  </a:lnTo>
                  <a:lnTo>
                    <a:pt x="358073" y="76929"/>
                  </a:lnTo>
                  <a:lnTo>
                    <a:pt x="350826" y="66240"/>
                  </a:lnTo>
                  <a:lnTo>
                    <a:pt x="340076" y="59031"/>
                  </a:lnTo>
                  <a:lnTo>
                    <a:pt x="326910" y="56388"/>
                  </a:lnTo>
                  <a:lnTo>
                    <a:pt x="259283" y="56388"/>
                  </a:lnTo>
                  <a:lnTo>
                    <a:pt x="246343" y="52885"/>
                  </a:lnTo>
                  <a:lnTo>
                    <a:pt x="231595" y="45180"/>
                  </a:lnTo>
                  <a:lnTo>
                    <a:pt x="216254" y="37474"/>
                  </a:lnTo>
                  <a:lnTo>
                    <a:pt x="201536" y="33972"/>
                  </a:lnTo>
                  <a:lnTo>
                    <a:pt x="135280" y="33972"/>
                  </a:lnTo>
                  <a:lnTo>
                    <a:pt x="96383" y="46024"/>
                  </a:lnTo>
                  <a:lnTo>
                    <a:pt x="48979" y="86310"/>
                  </a:lnTo>
                  <a:lnTo>
                    <a:pt x="28138" y="107291"/>
                  </a:lnTo>
                  <a:lnTo>
                    <a:pt x="10138" y="125236"/>
                  </a:lnTo>
                  <a:lnTo>
                    <a:pt x="0" y="134835"/>
                  </a:lnTo>
                  <a:lnTo>
                    <a:pt x="29655" y="161609"/>
                  </a:lnTo>
                  <a:lnTo>
                    <a:pt x="63196" y="193259"/>
                  </a:lnTo>
                  <a:lnTo>
                    <a:pt x="93320" y="222018"/>
                  </a:lnTo>
                  <a:lnTo>
                    <a:pt x="112725" y="240118"/>
                  </a:lnTo>
                  <a:lnTo>
                    <a:pt x="126392" y="225388"/>
                  </a:lnTo>
                  <a:lnTo>
                    <a:pt x="137326" y="213290"/>
                  </a:lnTo>
                  <a:lnTo>
                    <a:pt x="147577" y="205096"/>
                  </a:lnTo>
                  <a:lnTo>
                    <a:pt x="159194" y="202082"/>
                  </a:lnTo>
                  <a:lnTo>
                    <a:pt x="326910" y="202082"/>
                  </a:lnTo>
                  <a:lnTo>
                    <a:pt x="351158" y="184399"/>
                  </a:lnTo>
                  <a:lnTo>
                    <a:pt x="389175" y="153990"/>
                  </a:lnTo>
                  <a:lnTo>
                    <a:pt x="424244" y="125215"/>
                  </a:lnTo>
                  <a:lnTo>
                    <a:pt x="477921" y="71187"/>
                  </a:lnTo>
                  <a:lnTo>
                    <a:pt x="509977" y="30206"/>
                  </a:lnTo>
                  <a:lnTo>
                    <a:pt x="518553" y="11557"/>
                  </a:lnTo>
                  <a:lnTo>
                    <a:pt x="505366" y="3436"/>
                  </a:lnTo>
                  <a:lnTo>
                    <a:pt x="482015" y="0"/>
                  </a:lnTo>
                  <a:lnTo>
                    <a:pt x="454388" y="7945"/>
                  </a:lnTo>
                  <a:lnTo>
                    <a:pt x="428371" y="33972"/>
                  </a:lnTo>
                  <a:lnTo>
                    <a:pt x="357962" y="7880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73" name="Google Shape;1973;p32"/>
            <p:cNvPicPr preferRelativeResize="0"/>
            <p:nvPr/>
          </p:nvPicPr>
          <p:blipFill rotWithShape="1">
            <a:blip r:embed="rId20">
              <a:alphaModFix/>
            </a:blip>
            <a:srcRect b="0" l="0" r="0" t="0"/>
            <a:stretch/>
          </p:blipFill>
          <p:spPr>
            <a:xfrm>
              <a:off x="6021005" y="3729097"/>
              <a:ext cx="229615" cy="229616"/>
            </a:xfrm>
            <a:prstGeom prst="rect">
              <a:avLst/>
            </a:prstGeom>
            <a:noFill/>
            <a:ln>
              <a:noFill/>
            </a:ln>
          </p:spPr>
        </p:pic>
        <p:pic>
          <p:nvPicPr>
            <p:cNvPr id="1974" name="Google Shape;1974;p32"/>
            <p:cNvPicPr preferRelativeResize="0"/>
            <p:nvPr/>
          </p:nvPicPr>
          <p:blipFill rotWithShape="1">
            <a:blip r:embed="rId21">
              <a:alphaModFix/>
            </a:blip>
            <a:srcRect b="0" l="0" r="0" t="0"/>
            <a:stretch/>
          </p:blipFill>
          <p:spPr>
            <a:xfrm>
              <a:off x="6429182" y="3478748"/>
              <a:ext cx="139903" cy="83134"/>
            </a:xfrm>
            <a:prstGeom prst="rect">
              <a:avLst/>
            </a:prstGeom>
            <a:noFill/>
            <a:ln>
              <a:noFill/>
            </a:ln>
          </p:spPr>
        </p:pic>
        <p:sp>
          <p:nvSpPr>
            <p:cNvPr id="1975" name="Google Shape;1975;p32"/>
            <p:cNvSpPr/>
            <p:nvPr/>
          </p:nvSpPr>
          <p:spPr>
            <a:xfrm>
              <a:off x="6262046" y="3515986"/>
              <a:ext cx="88265" cy="54610"/>
            </a:xfrm>
            <a:custGeom>
              <a:rect b="b" l="l" r="r" t="t"/>
              <a:pathLst>
                <a:path extrusionOk="0" h="54610" w="88264">
                  <a:moveTo>
                    <a:pt x="55092" y="54076"/>
                  </a:moveTo>
                  <a:lnTo>
                    <a:pt x="88150" y="54076"/>
                  </a:lnTo>
                  <a:lnTo>
                    <a:pt x="83821" y="33025"/>
                  </a:lnTo>
                  <a:lnTo>
                    <a:pt x="72015" y="15836"/>
                  </a:lnTo>
                  <a:lnTo>
                    <a:pt x="54503" y="4248"/>
                  </a:lnTo>
                  <a:lnTo>
                    <a:pt x="33058" y="0"/>
                  </a:lnTo>
                  <a:lnTo>
                    <a:pt x="0" y="0"/>
                  </a:lnTo>
                  <a:lnTo>
                    <a:pt x="4329" y="21051"/>
                  </a:lnTo>
                  <a:lnTo>
                    <a:pt x="16135" y="38239"/>
                  </a:lnTo>
                  <a:lnTo>
                    <a:pt x="33647" y="49827"/>
                  </a:lnTo>
                  <a:lnTo>
                    <a:pt x="55092" y="54076"/>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76" name="Google Shape;1976;p32"/>
            <p:cNvPicPr preferRelativeResize="0"/>
            <p:nvPr/>
          </p:nvPicPr>
          <p:blipFill rotWithShape="1">
            <a:blip r:embed="rId22">
              <a:alphaModFix/>
            </a:blip>
            <a:srcRect b="0" l="0" r="0" t="0"/>
            <a:stretch/>
          </p:blipFill>
          <p:spPr>
            <a:xfrm>
              <a:off x="6293610" y="3298915"/>
              <a:ext cx="70434" cy="136245"/>
            </a:xfrm>
            <a:prstGeom prst="rect">
              <a:avLst/>
            </a:prstGeom>
            <a:noFill/>
            <a:ln>
              <a:noFill/>
            </a:ln>
          </p:spPr>
        </p:pic>
      </p:grpSp>
      <p:sp>
        <p:nvSpPr>
          <p:cNvPr id="1977" name="Google Shape;1977;p3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32</a:t>
            </a:r>
            <a:endParaRPr sz="900">
              <a:latin typeface="Malgun Gothic"/>
              <a:ea typeface="Malgun Gothic"/>
              <a:cs typeface="Malgun Gothic"/>
              <a:sym typeface="Malgun Gothic"/>
            </a:endParaRPr>
          </a:p>
        </p:txBody>
      </p:sp>
      <p:pic>
        <p:nvPicPr>
          <p:cNvPr id="1978" name="Google Shape;1978;p32"/>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1979" name="Google Shape;1979;p32"/>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1980" name="Google Shape;1980;p32"/>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1981" name="Google Shape;1981;p32"/>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1982" name="Google Shape;1982;p3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6" name="Shape 1986"/>
        <p:cNvGrpSpPr/>
        <p:nvPr/>
      </p:nvGrpSpPr>
      <p:grpSpPr>
        <a:xfrm>
          <a:off x="0" y="0"/>
          <a:ext cx="0" cy="0"/>
          <a:chOff x="0" y="0"/>
          <a:chExt cx="0" cy="0"/>
        </a:xfrm>
      </p:grpSpPr>
      <p:sp>
        <p:nvSpPr>
          <p:cNvPr id="1987" name="Google Shape;1987;p33"/>
          <p:cNvSpPr txBox="1"/>
          <p:nvPr/>
        </p:nvSpPr>
        <p:spPr>
          <a:xfrm>
            <a:off x="2439109" y="3930068"/>
            <a:ext cx="9994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연도별 ESG 투자 잔액 추이</a:t>
            </a:r>
            <a:endParaRPr sz="700">
              <a:latin typeface="Arial"/>
              <a:ea typeface="Arial"/>
              <a:cs typeface="Arial"/>
              <a:sym typeface="Arial"/>
            </a:endParaRPr>
          </a:p>
        </p:txBody>
      </p:sp>
      <p:grpSp>
        <p:nvGrpSpPr>
          <p:cNvPr id="1988" name="Google Shape;1988;p33"/>
          <p:cNvGrpSpPr/>
          <p:nvPr/>
        </p:nvGrpSpPr>
        <p:grpSpPr>
          <a:xfrm>
            <a:off x="2340463" y="3906461"/>
            <a:ext cx="2483073" cy="197073"/>
            <a:chOff x="2340463" y="3906461"/>
            <a:chExt cx="2483073" cy="197073"/>
          </a:xfrm>
        </p:grpSpPr>
        <p:pic>
          <p:nvPicPr>
            <p:cNvPr id="1989" name="Google Shape;1989;p33"/>
            <p:cNvPicPr preferRelativeResize="0"/>
            <p:nvPr/>
          </p:nvPicPr>
          <p:blipFill rotWithShape="1">
            <a:blip r:embed="rId3">
              <a:alphaModFix/>
            </a:blip>
            <a:srcRect b="0" l="0" r="0" t="0"/>
            <a:stretch/>
          </p:blipFill>
          <p:spPr>
            <a:xfrm>
              <a:off x="2340463" y="3906902"/>
              <a:ext cx="90928" cy="196632"/>
            </a:xfrm>
            <a:prstGeom prst="rect">
              <a:avLst/>
            </a:prstGeom>
            <a:noFill/>
            <a:ln>
              <a:noFill/>
            </a:ln>
          </p:spPr>
        </p:pic>
        <p:sp>
          <p:nvSpPr>
            <p:cNvPr id="1990" name="Google Shape;1990;p33"/>
            <p:cNvSpPr/>
            <p:nvPr/>
          </p:nvSpPr>
          <p:spPr>
            <a:xfrm>
              <a:off x="2452334" y="4102094"/>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91" name="Google Shape;1991;p33"/>
            <p:cNvPicPr preferRelativeResize="0"/>
            <p:nvPr/>
          </p:nvPicPr>
          <p:blipFill rotWithShape="1">
            <a:blip r:embed="rId4">
              <a:alphaModFix/>
            </a:blip>
            <a:srcRect b="0" l="0" r="0" t="0"/>
            <a:stretch/>
          </p:blipFill>
          <p:spPr>
            <a:xfrm>
              <a:off x="4732608" y="3906461"/>
              <a:ext cx="90928" cy="196632"/>
            </a:xfrm>
            <a:prstGeom prst="rect">
              <a:avLst/>
            </a:prstGeom>
            <a:noFill/>
            <a:ln>
              <a:noFill/>
            </a:ln>
          </p:spPr>
        </p:pic>
        <p:sp>
          <p:nvSpPr>
            <p:cNvPr id="1992" name="Google Shape;1992;p33"/>
            <p:cNvSpPr/>
            <p:nvPr/>
          </p:nvSpPr>
          <p:spPr>
            <a:xfrm>
              <a:off x="2448525" y="3907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3" name="Google Shape;1993;p33"/>
            <p:cNvSpPr/>
            <p:nvPr/>
          </p:nvSpPr>
          <p:spPr>
            <a:xfrm>
              <a:off x="2341905" y="3907905"/>
              <a:ext cx="2480310" cy="194310"/>
            </a:xfrm>
            <a:custGeom>
              <a:rect b="b" l="l" r="r" t="t"/>
              <a:pathLst>
                <a:path extrusionOk="0" h="194310" w="2480310">
                  <a:moveTo>
                    <a:pt x="165" y="91376"/>
                  </a:moveTo>
                  <a:lnTo>
                    <a:pt x="50" y="93268"/>
                  </a:lnTo>
                  <a:lnTo>
                    <a:pt x="0" y="95173"/>
                  </a:lnTo>
                  <a:lnTo>
                    <a:pt x="0" y="97091"/>
                  </a:lnTo>
                  <a:lnTo>
                    <a:pt x="0" y="99009"/>
                  </a:lnTo>
                  <a:lnTo>
                    <a:pt x="50" y="100914"/>
                  </a:lnTo>
                  <a:lnTo>
                    <a:pt x="165" y="102806"/>
                  </a:lnTo>
                </a:path>
                <a:path extrusionOk="0" h="194310" w="2480310">
                  <a:moveTo>
                    <a:pt x="91376" y="194017"/>
                  </a:moveTo>
                  <a:lnTo>
                    <a:pt x="93268" y="194132"/>
                  </a:lnTo>
                  <a:lnTo>
                    <a:pt x="95173" y="194182"/>
                  </a:lnTo>
                  <a:lnTo>
                    <a:pt x="97091" y="194182"/>
                  </a:lnTo>
                  <a:lnTo>
                    <a:pt x="102806" y="194182"/>
                  </a:lnTo>
                </a:path>
                <a:path extrusionOk="0" h="194310" w="2480310">
                  <a:moveTo>
                    <a:pt x="2377376" y="194182"/>
                  </a:moveTo>
                  <a:lnTo>
                    <a:pt x="2383091" y="194182"/>
                  </a:lnTo>
                  <a:lnTo>
                    <a:pt x="2385009" y="194182"/>
                  </a:lnTo>
                  <a:lnTo>
                    <a:pt x="2386914" y="194132"/>
                  </a:lnTo>
                  <a:lnTo>
                    <a:pt x="2388806" y="194017"/>
                  </a:lnTo>
                </a:path>
                <a:path extrusionOk="0" h="194310" w="2480310">
                  <a:moveTo>
                    <a:pt x="2480030" y="102806"/>
                  </a:moveTo>
                  <a:lnTo>
                    <a:pt x="2480132" y="100914"/>
                  </a:lnTo>
                  <a:lnTo>
                    <a:pt x="2480195" y="99009"/>
                  </a:lnTo>
                  <a:lnTo>
                    <a:pt x="2480195" y="97091"/>
                  </a:lnTo>
                  <a:lnTo>
                    <a:pt x="2480195" y="95173"/>
                  </a:lnTo>
                  <a:lnTo>
                    <a:pt x="2480132" y="93268"/>
                  </a:lnTo>
                  <a:lnTo>
                    <a:pt x="2480030" y="91376"/>
                  </a:lnTo>
                </a:path>
                <a:path extrusionOk="0" h="194310" w="2480310">
                  <a:moveTo>
                    <a:pt x="2388806" y="165"/>
                  </a:moveTo>
                  <a:lnTo>
                    <a:pt x="2386914" y="50"/>
                  </a:lnTo>
                  <a:lnTo>
                    <a:pt x="2385009" y="0"/>
                  </a:lnTo>
                  <a:lnTo>
                    <a:pt x="2383091" y="0"/>
                  </a:lnTo>
                  <a:lnTo>
                    <a:pt x="2377376" y="0"/>
                  </a:lnTo>
                </a:path>
                <a:path extrusionOk="0" h="194310"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94" name="Google Shape;1994;p33"/>
            <p:cNvPicPr preferRelativeResize="0"/>
            <p:nvPr/>
          </p:nvPicPr>
          <p:blipFill rotWithShape="1">
            <a:blip r:embed="rId5">
              <a:alphaModFix/>
            </a:blip>
            <a:srcRect b="0" l="0" r="0" t="0"/>
            <a:stretch/>
          </p:blipFill>
          <p:spPr>
            <a:xfrm>
              <a:off x="4639586" y="3954490"/>
              <a:ext cx="105460" cy="105460"/>
            </a:xfrm>
            <a:prstGeom prst="rect">
              <a:avLst/>
            </a:prstGeom>
            <a:noFill/>
            <a:ln>
              <a:noFill/>
            </a:ln>
          </p:spPr>
        </p:pic>
      </p:grpSp>
      <p:grpSp>
        <p:nvGrpSpPr>
          <p:cNvPr id="1995" name="Google Shape;1995;p33"/>
          <p:cNvGrpSpPr/>
          <p:nvPr/>
        </p:nvGrpSpPr>
        <p:grpSpPr>
          <a:xfrm>
            <a:off x="2340000" y="4591469"/>
            <a:ext cx="2484120" cy="1759520"/>
            <a:chOff x="2340000" y="4591469"/>
            <a:chExt cx="2484120" cy="1759520"/>
          </a:xfrm>
        </p:grpSpPr>
        <p:sp>
          <p:nvSpPr>
            <p:cNvPr id="1996" name="Google Shape;1996;p33"/>
            <p:cNvSpPr/>
            <p:nvPr/>
          </p:nvSpPr>
          <p:spPr>
            <a:xfrm>
              <a:off x="2340000" y="6350989"/>
              <a:ext cx="2484120" cy="0"/>
            </a:xfrm>
            <a:custGeom>
              <a:rect b="b" l="l" r="r" t="t"/>
              <a:pathLst>
                <a:path extrusionOk="0" h="120000" w="2484120">
                  <a:moveTo>
                    <a:pt x="0" y="0"/>
                  </a:moveTo>
                  <a:lnTo>
                    <a:pt x="2484005"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7" name="Google Shape;1997;p33"/>
            <p:cNvSpPr/>
            <p:nvPr/>
          </p:nvSpPr>
          <p:spPr>
            <a:xfrm>
              <a:off x="2436315" y="4627801"/>
              <a:ext cx="2252980" cy="1681480"/>
            </a:xfrm>
            <a:custGeom>
              <a:rect b="b" l="l" r="r" t="t"/>
              <a:pathLst>
                <a:path extrusionOk="0" h="1681479" w="2252979">
                  <a:moveTo>
                    <a:pt x="2252687" y="0"/>
                  </a:moveTo>
                  <a:lnTo>
                    <a:pt x="1879142" y="169202"/>
                  </a:lnTo>
                  <a:lnTo>
                    <a:pt x="1503692" y="336600"/>
                  </a:lnTo>
                  <a:lnTo>
                    <a:pt x="1126337" y="545401"/>
                  </a:lnTo>
                  <a:lnTo>
                    <a:pt x="752805" y="779398"/>
                  </a:lnTo>
                  <a:lnTo>
                    <a:pt x="375450" y="855002"/>
                  </a:lnTo>
                  <a:lnTo>
                    <a:pt x="1905" y="1224000"/>
                  </a:lnTo>
                  <a:lnTo>
                    <a:pt x="0" y="1681200"/>
                  </a:lnTo>
                  <a:lnTo>
                    <a:pt x="2239340" y="1681200"/>
                  </a:lnTo>
                  <a:lnTo>
                    <a:pt x="2252687" y="0"/>
                  </a:lnTo>
                  <a:close/>
                </a:path>
              </a:pathLst>
            </a:custGeom>
            <a:solidFill>
              <a:srgbClr val="E1F5E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8" name="Google Shape;1998;p33"/>
            <p:cNvSpPr/>
            <p:nvPr/>
          </p:nvSpPr>
          <p:spPr>
            <a:xfrm>
              <a:off x="2438544" y="4627833"/>
              <a:ext cx="2249170" cy="1224280"/>
            </a:xfrm>
            <a:custGeom>
              <a:rect b="b" l="l" r="r" t="t"/>
              <a:pathLst>
                <a:path extrusionOk="0" h="1224279" w="2249170">
                  <a:moveTo>
                    <a:pt x="2249144" y="0"/>
                  </a:moveTo>
                  <a:lnTo>
                    <a:pt x="1875878" y="169189"/>
                  </a:lnTo>
                  <a:lnTo>
                    <a:pt x="1500695" y="336575"/>
                  </a:lnTo>
                  <a:lnTo>
                    <a:pt x="1123619" y="545350"/>
                  </a:lnTo>
                  <a:lnTo>
                    <a:pt x="750354" y="779335"/>
                  </a:lnTo>
                  <a:lnTo>
                    <a:pt x="373278" y="854938"/>
                  </a:lnTo>
                  <a:lnTo>
                    <a:pt x="0" y="1223911"/>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99" name="Google Shape;1999;p33"/>
            <p:cNvPicPr preferRelativeResize="0"/>
            <p:nvPr/>
          </p:nvPicPr>
          <p:blipFill rotWithShape="1">
            <a:blip r:embed="rId6">
              <a:alphaModFix/>
            </a:blip>
            <a:srcRect b="0" l="0" r="0" t="0"/>
            <a:stretch/>
          </p:blipFill>
          <p:spPr>
            <a:xfrm>
              <a:off x="4653456" y="4591469"/>
              <a:ext cx="76453" cy="76466"/>
            </a:xfrm>
            <a:prstGeom prst="rect">
              <a:avLst/>
            </a:prstGeom>
            <a:noFill/>
            <a:ln>
              <a:noFill/>
            </a:ln>
          </p:spPr>
        </p:pic>
      </p:grpSp>
      <p:sp>
        <p:nvSpPr>
          <p:cNvPr id="2000" name="Google Shape;2000;p33"/>
          <p:cNvSpPr txBox="1"/>
          <p:nvPr/>
        </p:nvSpPr>
        <p:spPr>
          <a:xfrm>
            <a:off x="2291299" y="6373429"/>
            <a:ext cx="2545715" cy="29972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17년말  18년말  19년말  20년말  21년말  22년말  23년말</a:t>
            </a:r>
            <a:endParaRPr sz="650">
              <a:latin typeface="Arial"/>
              <a:ea typeface="Arial"/>
              <a:cs typeface="Arial"/>
              <a:sym typeface="Arial"/>
            </a:endParaRPr>
          </a:p>
          <a:p>
            <a:pPr indent="0" lvl="0" marL="88900" rtl="0" algn="l">
              <a:lnSpc>
                <a:spcPct val="100000"/>
              </a:lnSpc>
              <a:spcBef>
                <a:spcPts val="565"/>
              </a:spcBef>
              <a:spcAft>
                <a:spcPts val="0"/>
              </a:spcAft>
              <a:buNone/>
            </a:pPr>
            <a:r>
              <a:rPr b="0" lang="en-US" sz="650">
                <a:solidFill>
                  <a:srgbClr val="58595B"/>
                </a:solidFill>
                <a:latin typeface="Arial"/>
                <a:ea typeface="Arial"/>
                <a:cs typeface="Arial"/>
                <a:sym typeface="Arial"/>
              </a:rPr>
              <a:t>※ 일반계정/취득가 기준</a:t>
            </a:r>
            <a:endParaRPr sz="650">
              <a:latin typeface="Arial"/>
              <a:ea typeface="Arial"/>
              <a:cs typeface="Arial"/>
              <a:sym typeface="Arial"/>
            </a:endParaRPr>
          </a:p>
        </p:txBody>
      </p:sp>
      <p:sp>
        <p:nvSpPr>
          <p:cNvPr id="2001" name="Google Shape;2001;p33"/>
          <p:cNvSpPr txBox="1"/>
          <p:nvPr/>
        </p:nvSpPr>
        <p:spPr>
          <a:xfrm>
            <a:off x="2042924" y="4272380"/>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10,000</a:t>
            </a:r>
            <a:endParaRPr sz="650">
              <a:latin typeface="Arial"/>
              <a:ea typeface="Arial"/>
              <a:cs typeface="Arial"/>
              <a:sym typeface="Arial"/>
            </a:endParaRPr>
          </a:p>
        </p:txBody>
      </p:sp>
      <p:pic>
        <p:nvPicPr>
          <p:cNvPr id="2002" name="Google Shape;2002;p33"/>
          <p:cNvPicPr preferRelativeResize="0"/>
          <p:nvPr/>
        </p:nvPicPr>
        <p:blipFill rotWithShape="1">
          <a:blip r:embed="rId7">
            <a:alphaModFix/>
          </a:blip>
          <a:srcRect b="0" l="0" r="0" t="0"/>
          <a:stretch/>
        </p:blipFill>
        <p:spPr>
          <a:xfrm>
            <a:off x="2402819" y="5813992"/>
            <a:ext cx="76453" cy="76453"/>
          </a:xfrm>
          <a:prstGeom prst="rect">
            <a:avLst/>
          </a:prstGeom>
          <a:noFill/>
          <a:ln>
            <a:noFill/>
          </a:ln>
        </p:spPr>
      </p:pic>
      <p:pic>
        <p:nvPicPr>
          <p:cNvPr id="2003" name="Google Shape;2003;p33"/>
          <p:cNvPicPr preferRelativeResize="0"/>
          <p:nvPr/>
        </p:nvPicPr>
        <p:blipFill rotWithShape="1">
          <a:blip r:embed="rId8">
            <a:alphaModFix/>
          </a:blip>
          <a:srcRect b="0" l="0" r="0" t="0"/>
          <a:stretch/>
        </p:blipFill>
        <p:spPr>
          <a:xfrm>
            <a:off x="2773983" y="5445879"/>
            <a:ext cx="76453" cy="76454"/>
          </a:xfrm>
          <a:prstGeom prst="rect">
            <a:avLst/>
          </a:prstGeom>
          <a:noFill/>
          <a:ln>
            <a:noFill/>
          </a:ln>
        </p:spPr>
      </p:pic>
      <p:pic>
        <p:nvPicPr>
          <p:cNvPr id="2004" name="Google Shape;2004;p33"/>
          <p:cNvPicPr preferRelativeResize="0"/>
          <p:nvPr/>
        </p:nvPicPr>
        <p:blipFill rotWithShape="1">
          <a:blip r:embed="rId6">
            <a:alphaModFix/>
          </a:blip>
          <a:srcRect b="0" l="0" r="0" t="0"/>
          <a:stretch/>
        </p:blipFill>
        <p:spPr>
          <a:xfrm>
            <a:off x="3149878" y="5370813"/>
            <a:ext cx="76453" cy="76466"/>
          </a:xfrm>
          <a:prstGeom prst="rect">
            <a:avLst/>
          </a:prstGeom>
          <a:noFill/>
          <a:ln>
            <a:noFill/>
          </a:ln>
        </p:spPr>
      </p:pic>
      <p:pic>
        <p:nvPicPr>
          <p:cNvPr id="2005" name="Google Shape;2005;p33"/>
          <p:cNvPicPr preferRelativeResize="0"/>
          <p:nvPr/>
        </p:nvPicPr>
        <p:blipFill rotWithShape="1">
          <a:blip r:embed="rId6">
            <a:alphaModFix/>
          </a:blip>
          <a:srcRect b="0" l="0" r="0" t="0"/>
          <a:stretch/>
        </p:blipFill>
        <p:spPr>
          <a:xfrm>
            <a:off x="3525772" y="5130406"/>
            <a:ext cx="76453" cy="76466"/>
          </a:xfrm>
          <a:prstGeom prst="rect">
            <a:avLst/>
          </a:prstGeom>
          <a:noFill/>
          <a:ln>
            <a:noFill/>
          </a:ln>
        </p:spPr>
      </p:pic>
      <p:pic>
        <p:nvPicPr>
          <p:cNvPr id="2006" name="Google Shape;2006;p33"/>
          <p:cNvPicPr preferRelativeResize="0"/>
          <p:nvPr/>
        </p:nvPicPr>
        <p:blipFill rotWithShape="1">
          <a:blip r:embed="rId6">
            <a:alphaModFix/>
          </a:blip>
          <a:srcRect b="0" l="0" r="0" t="0"/>
          <a:stretch/>
        </p:blipFill>
        <p:spPr>
          <a:xfrm>
            <a:off x="3901667" y="4927839"/>
            <a:ext cx="76453" cy="76466"/>
          </a:xfrm>
          <a:prstGeom prst="rect">
            <a:avLst/>
          </a:prstGeom>
          <a:noFill/>
          <a:ln>
            <a:noFill/>
          </a:ln>
        </p:spPr>
      </p:pic>
      <p:pic>
        <p:nvPicPr>
          <p:cNvPr id="2007" name="Google Shape;2007;p33"/>
          <p:cNvPicPr preferRelativeResize="0"/>
          <p:nvPr/>
        </p:nvPicPr>
        <p:blipFill rotWithShape="1">
          <a:blip r:embed="rId6">
            <a:alphaModFix/>
          </a:blip>
          <a:srcRect b="0" l="0" r="0" t="0"/>
          <a:stretch/>
        </p:blipFill>
        <p:spPr>
          <a:xfrm>
            <a:off x="4277561" y="4759353"/>
            <a:ext cx="76453" cy="76466"/>
          </a:xfrm>
          <a:prstGeom prst="rect">
            <a:avLst/>
          </a:prstGeom>
          <a:noFill/>
          <a:ln>
            <a:noFill/>
          </a:ln>
        </p:spPr>
      </p:pic>
      <p:sp>
        <p:nvSpPr>
          <p:cNvPr id="2008" name="Google Shape;2008;p33"/>
          <p:cNvSpPr txBox="1"/>
          <p:nvPr/>
        </p:nvSpPr>
        <p:spPr>
          <a:xfrm>
            <a:off x="4325761" y="4225438"/>
            <a:ext cx="57340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(단위: 억 원)</a:t>
            </a:r>
            <a:endParaRPr sz="650">
              <a:latin typeface="Arial"/>
              <a:ea typeface="Arial"/>
              <a:cs typeface="Arial"/>
              <a:sym typeface="Arial"/>
            </a:endParaRPr>
          </a:p>
          <a:p>
            <a:pPr indent="0" lvl="0" marL="176530" rtl="0" algn="l">
              <a:lnSpc>
                <a:spcPct val="100000"/>
              </a:lnSpc>
              <a:spcBef>
                <a:spcPts val="665"/>
              </a:spcBef>
              <a:spcAft>
                <a:spcPts val="0"/>
              </a:spcAft>
              <a:buNone/>
            </a:pPr>
            <a:r>
              <a:rPr b="1" lang="en-US" sz="800">
                <a:solidFill>
                  <a:srgbClr val="35BDA4"/>
                </a:solidFill>
                <a:latin typeface="Malgun Gothic"/>
                <a:ea typeface="Malgun Gothic"/>
                <a:cs typeface="Malgun Gothic"/>
                <a:sym typeface="Malgun Gothic"/>
              </a:rPr>
              <a:t>8,876억</a:t>
            </a:r>
            <a:endParaRPr sz="800">
              <a:latin typeface="Malgun Gothic"/>
              <a:ea typeface="Malgun Gothic"/>
              <a:cs typeface="Malgun Gothic"/>
              <a:sym typeface="Malgun Gothic"/>
            </a:endParaRPr>
          </a:p>
        </p:txBody>
      </p:sp>
      <p:graphicFrame>
        <p:nvGraphicFramePr>
          <p:cNvPr id="2009" name="Google Shape;2009;p3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9">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0">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1">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6">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7">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9">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010" name="Google Shape;2010;p33"/>
          <p:cNvGrpSpPr/>
          <p:nvPr/>
        </p:nvGrpSpPr>
        <p:grpSpPr>
          <a:xfrm>
            <a:off x="2339987" y="913929"/>
            <a:ext cx="2484120" cy="3810"/>
            <a:chOff x="2339987" y="913929"/>
            <a:chExt cx="2484120" cy="3810"/>
          </a:xfrm>
        </p:grpSpPr>
        <p:sp>
          <p:nvSpPr>
            <p:cNvPr id="2011" name="Google Shape;2011;p33"/>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2" name="Google Shape;2012;p33"/>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13" name="Google Shape;2013;p33"/>
          <p:cNvSpPr txBox="1"/>
          <p:nvPr/>
        </p:nvSpPr>
        <p:spPr>
          <a:xfrm>
            <a:off x="2327300" y="682914"/>
            <a:ext cx="83121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ESG 투자 실적</a:t>
            </a:r>
            <a:endParaRPr sz="950">
              <a:latin typeface="Malgun Gothic"/>
              <a:ea typeface="Malgun Gothic"/>
              <a:cs typeface="Malgun Gothic"/>
              <a:sym typeface="Malgun Gothic"/>
            </a:endParaRPr>
          </a:p>
        </p:txBody>
      </p:sp>
      <p:pic>
        <p:nvPicPr>
          <p:cNvPr id="2014" name="Google Shape;2014;p33"/>
          <p:cNvPicPr preferRelativeResize="0"/>
          <p:nvPr/>
        </p:nvPicPr>
        <p:blipFill rotWithShape="1">
          <a:blip r:embed="rId20">
            <a:alphaModFix/>
          </a:blip>
          <a:srcRect b="0" l="0" r="0" t="0"/>
          <a:stretch/>
        </p:blipFill>
        <p:spPr>
          <a:xfrm>
            <a:off x="2439507" y="1452280"/>
            <a:ext cx="98424" cy="82549"/>
          </a:xfrm>
          <a:prstGeom prst="rect">
            <a:avLst/>
          </a:prstGeom>
          <a:noFill/>
          <a:ln>
            <a:noFill/>
          </a:ln>
        </p:spPr>
      </p:pic>
      <p:pic>
        <p:nvPicPr>
          <p:cNvPr id="2015" name="Google Shape;2015;p33"/>
          <p:cNvPicPr preferRelativeResize="0"/>
          <p:nvPr/>
        </p:nvPicPr>
        <p:blipFill rotWithShape="1">
          <a:blip r:embed="rId20">
            <a:alphaModFix/>
          </a:blip>
          <a:srcRect b="0" l="0" r="0" t="0"/>
          <a:stretch/>
        </p:blipFill>
        <p:spPr>
          <a:xfrm>
            <a:off x="3701265" y="1634906"/>
            <a:ext cx="98424" cy="82549"/>
          </a:xfrm>
          <a:prstGeom prst="rect">
            <a:avLst/>
          </a:prstGeom>
          <a:noFill/>
          <a:ln>
            <a:noFill/>
          </a:ln>
        </p:spPr>
      </p:pic>
      <p:pic>
        <p:nvPicPr>
          <p:cNvPr id="2016" name="Google Shape;2016;p33"/>
          <p:cNvPicPr preferRelativeResize="0"/>
          <p:nvPr/>
        </p:nvPicPr>
        <p:blipFill rotWithShape="1">
          <a:blip r:embed="rId20">
            <a:alphaModFix/>
          </a:blip>
          <a:srcRect b="0" l="0" r="0" t="0"/>
          <a:stretch/>
        </p:blipFill>
        <p:spPr>
          <a:xfrm>
            <a:off x="3994199" y="2365410"/>
            <a:ext cx="98424" cy="82549"/>
          </a:xfrm>
          <a:prstGeom prst="rect">
            <a:avLst/>
          </a:prstGeom>
          <a:noFill/>
          <a:ln>
            <a:noFill/>
          </a:ln>
        </p:spPr>
      </p:pic>
      <p:sp>
        <p:nvSpPr>
          <p:cNvPr id="2017" name="Google Shape;2017;p33"/>
          <p:cNvSpPr txBox="1"/>
          <p:nvPr/>
        </p:nvSpPr>
        <p:spPr>
          <a:xfrm>
            <a:off x="2327300" y="994018"/>
            <a:ext cx="2509520"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ESG 투자 규모 확대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ESG 투자 규모의 점진적 확대를 위해 적극 적  로 투자를 물색하고 있습니다. 2023년 말 ESG 투자 잔액은 약 8,800억 원을 기록했  며, 2017년부터 연평균 22% 수준의 증가세를 이어가고 있습니다. 특히, 사회적 측면의 지속가능성을 고려한 투자 건의 증가세가 유의미 하게 확대되고 있습니다. 벤처 및 혁신성장기업 투자 잔액 은 2023년말 약 1,300억 원을 기록했  며, 이는 2022년 말 대비 35%가 증가하여 ESG 전체 투자 잔액 증가율을 상회하는 수준입니다.</a:t>
            </a:r>
            <a:endParaRPr sz="800">
              <a:latin typeface="Arial"/>
              <a:ea typeface="Arial"/>
              <a:cs typeface="Arial"/>
              <a:sym typeface="Arial"/>
            </a:endParaRPr>
          </a:p>
        </p:txBody>
      </p:sp>
      <p:sp>
        <p:nvSpPr>
          <p:cNvPr id="2018" name="Google Shape;2018;p33"/>
          <p:cNvSpPr txBox="1"/>
          <p:nvPr/>
        </p:nvSpPr>
        <p:spPr>
          <a:xfrm>
            <a:off x="7911109" y="1068068"/>
            <a:ext cx="114808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2023년 말 기준 ESG 자산 개요</a:t>
            </a:r>
            <a:endParaRPr sz="700">
              <a:latin typeface="Arial"/>
              <a:ea typeface="Arial"/>
              <a:cs typeface="Arial"/>
              <a:sym typeface="Arial"/>
            </a:endParaRPr>
          </a:p>
        </p:txBody>
      </p:sp>
      <p:grpSp>
        <p:nvGrpSpPr>
          <p:cNvPr id="2019" name="Google Shape;2019;p33"/>
          <p:cNvGrpSpPr/>
          <p:nvPr/>
        </p:nvGrpSpPr>
        <p:grpSpPr>
          <a:xfrm>
            <a:off x="7812463" y="1044462"/>
            <a:ext cx="2483073" cy="197072"/>
            <a:chOff x="7812463" y="1044462"/>
            <a:chExt cx="2483073" cy="197072"/>
          </a:xfrm>
        </p:grpSpPr>
        <p:pic>
          <p:nvPicPr>
            <p:cNvPr id="2020" name="Google Shape;2020;p33"/>
            <p:cNvPicPr preferRelativeResize="0"/>
            <p:nvPr/>
          </p:nvPicPr>
          <p:blipFill rotWithShape="1">
            <a:blip r:embed="rId3">
              <a:alphaModFix/>
            </a:blip>
            <a:srcRect b="0" l="0" r="0" t="0"/>
            <a:stretch/>
          </p:blipFill>
          <p:spPr>
            <a:xfrm>
              <a:off x="7812463" y="1044902"/>
              <a:ext cx="90929" cy="196632"/>
            </a:xfrm>
            <a:prstGeom prst="rect">
              <a:avLst/>
            </a:prstGeom>
            <a:noFill/>
            <a:ln>
              <a:noFill/>
            </a:ln>
          </p:spPr>
        </p:pic>
        <p:sp>
          <p:nvSpPr>
            <p:cNvPr id="2021" name="Google Shape;2021;p33"/>
            <p:cNvSpPr/>
            <p:nvPr/>
          </p:nvSpPr>
          <p:spPr>
            <a:xfrm>
              <a:off x="7924335" y="1240092"/>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22" name="Google Shape;2022;p33"/>
            <p:cNvPicPr preferRelativeResize="0"/>
            <p:nvPr/>
          </p:nvPicPr>
          <p:blipFill rotWithShape="1">
            <a:blip r:embed="rId4">
              <a:alphaModFix/>
            </a:blip>
            <a:srcRect b="0" l="0" r="0" t="0"/>
            <a:stretch/>
          </p:blipFill>
          <p:spPr>
            <a:xfrm>
              <a:off x="10204608" y="1044462"/>
              <a:ext cx="90928" cy="196631"/>
            </a:xfrm>
            <a:prstGeom prst="rect">
              <a:avLst/>
            </a:prstGeom>
            <a:noFill/>
            <a:ln>
              <a:noFill/>
            </a:ln>
          </p:spPr>
        </p:pic>
        <p:sp>
          <p:nvSpPr>
            <p:cNvPr id="2023" name="Google Shape;2023;p33"/>
            <p:cNvSpPr/>
            <p:nvPr/>
          </p:nvSpPr>
          <p:spPr>
            <a:xfrm>
              <a:off x="7920525" y="1045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4" name="Google Shape;2024;p33"/>
            <p:cNvSpPr/>
            <p:nvPr/>
          </p:nvSpPr>
          <p:spPr>
            <a:xfrm>
              <a:off x="7813904" y="1045906"/>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30" y="102806"/>
                  </a:moveTo>
                  <a:lnTo>
                    <a:pt x="2480132" y="100914"/>
                  </a:lnTo>
                  <a:lnTo>
                    <a:pt x="2480195" y="99009"/>
                  </a:lnTo>
                  <a:lnTo>
                    <a:pt x="2480195" y="97091"/>
                  </a:lnTo>
                  <a:lnTo>
                    <a:pt x="2480195" y="95173"/>
                  </a:lnTo>
                  <a:lnTo>
                    <a:pt x="2480132" y="93268"/>
                  </a:lnTo>
                  <a:lnTo>
                    <a:pt x="2480030"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25" name="Google Shape;2025;p33"/>
            <p:cNvPicPr preferRelativeResize="0"/>
            <p:nvPr/>
          </p:nvPicPr>
          <p:blipFill rotWithShape="1">
            <a:blip r:embed="rId5">
              <a:alphaModFix/>
            </a:blip>
            <a:srcRect b="0" l="0" r="0" t="0"/>
            <a:stretch/>
          </p:blipFill>
          <p:spPr>
            <a:xfrm>
              <a:off x="10111587" y="1092490"/>
              <a:ext cx="105460" cy="105460"/>
            </a:xfrm>
            <a:prstGeom prst="rect">
              <a:avLst/>
            </a:prstGeom>
            <a:noFill/>
            <a:ln>
              <a:noFill/>
            </a:ln>
          </p:spPr>
        </p:pic>
      </p:grpSp>
      <p:graphicFrame>
        <p:nvGraphicFramePr>
          <p:cNvPr id="2026" name="Google Shape;2026;p33"/>
          <p:cNvGraphicFramePr/>
          <p:nvPr/>
        </p:nvGraphicFramePr>
        <p:xfrm>
          <a:off x="7811999" y="1421998"/>
          <a:ext cx="3000000" cy="3000000"/>
        </p:xfrm>
        <a:graphic>
          <a:graphicData uri="http://schemas.openxmlformats.org/drawingml/2006/table">
            <a:tbl>
              <a:tblPr bandRow="1" firstRow="1">
                <a:noFill/>
                <a:tableStyleId>{C31ADFB9-D814-4208-886B-9652E2F75FA4}</a:tableStyleId>
              </a:tblPr>
              <a:tblGrid>
                <a:gridCol w="2484125"/>
              </a:tblGrid>
              <a:tr h="197475">
                <a:tc>
                  <a:txBody>
                    <a:bodyPr/>
                    <a:lstStyle/>
                    <a:p>
                      <a:pPr indent="0" lvl="0" marL="71755"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친환경(E)</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575950">
                <a:tc>
                  <a:txBody>
                    <a:bodyPr/>
                    <a:lstStyle/>
                    <a:p>
                      <a:pPr indent="0" lvl="0" marL="7175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 7,552억 원(85.1%)</a:t>
                      </a:r>
                      <a:endParaRPr sz="700" u="none" cap="none" strike="noStrike">
                        <a:latin typeface="Arial"/>
                        <a:ea typeface="Arial"/>
                        <a:cs typeface="Arial"/>
                        <a:sym typeface="Arial"/>
                      </a:endParaRPr>
                    </a:p>
                    <a:p>
                      <a:pPr indent="0" lvl="0" marL="71755"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 태양광, 풍력, 폐기물 등</a:t>
                      </a:r>
                      <a:endParaRPr sz="700" u="none" cap="none" strike="noStrike">
                        <a:latin typeface="Arial"/>
                        <a:ea typeface="Arial"/>
                        <a:cs typeface="Arial"/>
                        <a:sym typeface="Arial"/>
                      </a:endParaRPr>
                    </a:p>
                    <a:p>
                      <a:pPr indent="0" lvl="0" marL="116839"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(태양광 5,493억 원, 풍력 958억 원, 기타 1,101억 원)</a:t>
                      </a:r>
                      <a:endParaRPr sz="700" u="none" cap="none" strike="noStrike">
                        <a:latin typeface="Arial"/>
                        <a:ea typeface="Arial"/>
                        <a:cs typeface="Arial"/>
                        <a:sym typeface="Arial"/>
                      </a:endParaRPr>
                    </a:p>
                  </a:txBody>
                  <a:tcPr marT="857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r h="197475">
                <a:tc>
                  <a:txBody>
                    <a:bodyPr/>
                    <a:lstStyle/>
                    <a:p>
                      <a:pPr indent="0" lvl="0" marL="71755"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사회적• 혁신기업 등(S)</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431800">
                <a:tc>
                  <a:txBody>
                    <a:bodyPr/>
                    <a:lstStyle/>
                    <a:p>
                      <a:pPr indent="0" lvl="0" marL="7175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 1,324억 원(14.9%)</a:t>
                      </a:r>
                      <a:endParaRPr sz="700" u="none" cap="none" strike="noStrike">
                        <a:latin typeface="Arial"/>
                        <a:ea typeface="Arial"/>
                        <a:cs typeface="Arial"/>
                        <a:sym typeface="Arial"/>
                      </a:endParaRPr>
                    </a:p>
                    <a:p>
                      <a:pPr indent="0" lvl="0" marL="71755"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 기후기술기업(파력발전 등),창업벤처기업, 사회적기업 등</a:t>
                      </a:r>
                      <a:endParaRPr sz="700" u="none" cap="none" strike="noStrike">
                        <a:latin typeface="Arial"/>
                        <a:ea typeface="Arial"/>
                        <a:cs typeface="Arial"/>
                        <a:sym typeface="Arial"/>
                      </a:endParaRPr>
                    </a:p>
                  </a:txBody>
                  <a:tcPr marT="83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bl>
          </a:graphicData>
        </a:graphic>
      </p:graphicFrame>
      <p:sp>
        <p:nvSpPr>
          <p:cNvPr id="2027" name="Google Shape;2027;p33"/>
          <p:cNvSpPr txBox="1"/>
          <p:nvPr/>
        </p:nvSpPr>
        <p:spPr>
          <a:xfrm>
            <a:off x="7911109" y="3930068"/>
            <a:ext cx="7372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ESG 주요 투자 실적</a:t>
            </a:r>
            <a:endParaRPr sz="700">
              <a:latin typeface="Arial"/>
              <a:ea typeface="Arial"/>
              <a:cs typeface="Arial"/>
              <a:sym typeface="Arial"/>
            </a:endParaRPr>
          </a:p>
        </p:txBody>
      </p:sp>
      <p:grpSp>
        <p:nvGrpSpPr>
          <p:cNvPr id="2028" name="Google Shape;2028;p33"/>
          <p:cNvGrpSpPr/>
          <p:nvPr/>
        </p:nvGrpSpPr>
        <p:grpSpPr>
          <a:xfrm>
            <a:off x="7812463" y="3906461"/>
            <a:ext cx="2483073" cy="197073"/>
            <a:chOff x="7812463" y="3906461"/>
            <a:chExt cx="2483073" cy="197073"/>
          </a:xfrm>
        </p:grpSpPr>
        <p:pic>
          <p:nvPicPr>
            <p:cNvPr id="2029" name="Google Shape;2029;p33"/>
            <p:cNvPicPr preferRelativeResize="0"/>
            <p:nvPr/>
          </p:nvPicPr>
          <p:blipFill rotWithShape="1">
            <a:blip r:embed="rId3">
              <a:alphaModFix/>
            </a:blip>
            <a:srcRect b="0" l="0" r="0" t="0"/>
            <a:stretch/>
          </p:blipFill>
          <p:spPr>
            <a:xfrm>
              <a:off x="7812463" y="3906902"/>
              <a:ext cx="90929" cy="196632"/>
            </a:xfrm>
            <a:prstGeom prst="rect">
              <a:avLst/>
            </a:prstGeom>
            <a:noFill/>
            <a:ln>
              <a:noFill/>
            </a:ln>
          </p:spPr>
        </p:pic>
        <p:sp>
          <p:nvSpPr>
            <p:cNvPr id="2030" name="Google Shape;2030;p33"/>
            <p:cNvSpPr/>
            <p:nvPr/>
          </p:nvSpPr>
          <p:spPr>
            <a:xfrm>
              <a:off x="7924335" y="4102094"/>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31" name="Google Shape;2031;p33"/>
            <p:cNvPicPr preferRelativeResize="0"/>
            <p:nvPr/>
          </p:nvPicPr>
          <p:blipFill rotWithShape="1">
            <a:blip r:embed="rId4">
              <a:alphaModFix/>
            </a:blip>
            <a:srcRect b="0" l="0" r="0" t="0"/>
            <a:stretch/>
          </p:blipFill>
          <p:spPr>
            <a:xfrm>
              <a:off x="10204608" y="3906461"/>
              <a:ext cx="90928" cy="196632"/>
            </a:xfrm>
            <a:prstGeom prst="rect">
              <a:avLst/>
            </a:prstGeom>
            <a:noFill/>
            <a:ln>
              <a:noFill/>
            </a:ln>
          </p:spPr>
        </p:pic>
        <p:sp>
          <p:nvSpPr>
            <p:cNvPr id="2032" name="Google Shape;2032;p33"/>
            <p:cNvSpPr/>
            <p:nvPr/>
          </p:nvSpPr>
          <p:spPr>
            <a:xfrm>
              <a:off x="7920525" y="3907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3" name="Google Shape;2033;p33"/>
            <p:cNvSpPr/>
            <p:nvPr/>
          </p:nvSpPr>
          <p:spPr>
            <a:xfrm>
              <a:off x="7813904" y="3907905"/>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30" y="102806"/>
                  </a:moveTo>
                  <a:lnTo>
                    <a:pt x="2480132" y="100914"/>
                  </a:lnTo>
                  <a:lnTo>
                    <a:pt x="2480195" y="99009"/>
                  </a:lnTo>
                  <a:lnTo>
                    <a:pt x="2480195" y="97091"/>
                  </a:lnTo>
                  <a:lnTo>
                    <a:pt x="2480195" y="95173"/>
                  </a:lnTo>
                  <a:lnTo>
                    <a:pt x="2480132" y="93268"/>
                  </a:lnTo>
                  <a:lnTo>
                    <a:pt x="2480030"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34" name="Google Shape;2034;p33"/>
            <p:cNvPicPr preferRelativeResize="0"/>
            <p:nvPr/>
          </p:nvPicPr>
          <p:blipFill rotWithShape="1">
            <a:blip r:embed="rId5">
              <a:alphaModFix/>
            </a:blip>
            <a:srcRect b="0" l="0" r="0" t="0"/>
            <a:stretch/>
          </p:blipFill>
          <p:spPr>
            <a:xfrm>
              <a:off x="10111587" y="3954490"/>
              <a:ext cx="105460" cy="105460"/>
            </a:xfrm>
            <a:prstGeom prst="rect">
              <a:avLst/>
            </a:prstGeom>
            <a:noFill/>
            <a:ln>
              <a:noFill/>
            </a:ln>
          </p:spPr>
        </p:pic>
      </p:grpSp>
      <p:graphicFrame>
        <p:nvGraphicFramePr>
          <p:cNvPr id="2035" name="Google Shape;2035;p33"/>
          <p:cNvGraphicFramePr/>
          <p:nvPr/>
        </p:nvGraphicFramePr>
        <p:xfrm>
          <a:off x="7811999" y="5370538"/>
          <a:ext cx="3000000" cy="3000000"/>
        </p:xfrm>
        <a:graphic>
          <a:graphicData uri="http://schemas.openxmlformats.org/drawingml/2006/table">
            <a:tbl>
              <a:tblPr bandRow="1" firstRow="1">
                <a:noFill/>
                <a:tableStyleId>{C31ADFB9-D814-4208-886B-9652E2F75FA4}</a:tableStyleId>
              </a:tblPr>
              <a:tblGrid>
                <a:gridCol w="2484125"/>
              </a:tblGrid>
              <a:tr h="197475">
                <a:tc>
                  <a:txBody>
                    <a:bodyPr/>
                    <a:lstStyle/>
                    <a:p>
                      <a:pPr indent="0" lvl="0" marL="71755"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제주 해상풍력발전사업(2023~)</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791850">
                <a:tc>
                  <a:txBody>
                    <a:bodyPr/>
                    <a:lstStyle/>
                    <a:p>
                      <a:pPr indent="-44450" lvl="0" marL="117475" marR="588645"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제주 한림 소재 100MW규모 해상풍력발전소를 건설/운영하는 사업에 대한 대출 투자</a:t>
                      </a:r>
                      <a:endParaRPr sz="700" u="none" cap="none" strike="noStrike">
                        <a:latin typeface="Arial"/>
                        <a:ea typeface="Arial"/>
                        <a:cs typeface="Arial"/>
                        <a:sym typeface="Arial"/>
                      </a:endParaRPr>
                    </a:p>
                    <a:p>
                      <a:pPr indent="-44450" lvl="0" marL="117475" marR="287020"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육상풍력에 이은 당사 첫 해상풍력 투자건 로, 신재생에너지 투자 포트폴리오의 저변 확대 교두보 마련</a:t>
                      </a:r>
                      <a:endParaRPr sz="700" u="none" cap="none" strike="noStrike">
                        <a:latin typeface="Arial"/>
                        <a:ea typeface="Arial"/>
                        <a:cs typeface="Arial"/>
                        <a:sym typeface="Arial"/>
                      </a:endParaRPr>
                    </a:p>
                  </a:txBody>
                  <a:tcPr marT="9080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r>
            </a:tbl>
          </a:graphicData>
        </a:graphic>
      </p:graphicFrame>
      <p:pic>
        <p:nvPicPr>
          <p:cNvPr id="2036" name="Google Shape;2036;p33"/>
          <p:cNvPicPr preferRelativeResize="0"/>
          <p:nvPr/>
        </p:nvPicPr>
        <p:blipFill rotWithShape="1">
          <a:blip r:embed="rId21">
            <a:alphaModFix/>
          </a:blip>
          <a:srcRect b="0" l="0" r="0" t="0"/>
          <a:stretch/>
        </p:blipFill>
        <p:spPr>
          <a:xfrm>
            <a:off x="9474154" y="5992796"/>
            <a:ext cx="82550" cy="69850"/>
          </a:xfrm>
          <a:prstGeom prst="rect">
            <a:avLst/>
          </a:prstGeom>
          <a:noFill/>
          <a:ln>
            <a:noFill/>
          </a:ln>
        </p:spPr>
      </p:pic>
      <p:pic>
        <p:nvPicPr>
          <p:cNvPr id="2037" name="Google Shape;2037;p33"/>
          <p:cNvPicPr preferRelativeResize="0"/>
          <p:nvPr/>
        </p:nvPicPr>
        <p:blipFill rotWithShape="1">
          <a:blip r:embed="rId20">
            <a:alphaModFix/>
          </a:blip>
          <a:srcRect b="0" l="0" r="0" t="0"/>
          <a:stretch/>
        </p:blipFill>
        <p:spPr>
          <a:xfrm>
            <a:off x="5772021" y="1452280"/>
            <a:ext cx="98424" cy="82549"/>
          </a:xfrm>
          <a:prstGeom prst="rect">
            <a:avLst/>
          </a:prstGeom>
          <a:noFill/>
          <a:ln>
            <a:noFill/>
          </a:ln>
        </p:spPr>
      </p:pic>
      <p:pic>
        <p:nvPicPr>
          <p:cNvPr id="2038" name="Google Shape;2038;p33"/>
          <p:cNvPicPr preferRelativeResize="0"/>
          <p:nvPr/>
        </p:nvPicPr>
        <p:blipFill rotWithShape="1">
          <a:blip r:embed="rId20">
            <a:alphaModFix/>
          </a:blip>
          <a:srcRect b="0" l="0" r="0" t="0"/>
          <a:stretch/>
        </p:blipFill>
        <p:spPr>
          <a:xfrm>
            <a:off x="6478173" y="1634906"/>
            <a:ext cx="98424" cy="82549"/>
          </a:xfrm>
          <a:prstGeom prst="rect">
            <a:avLst/>
          </a:prstGeom>
          <a:noFill/>
          <a:ln>
            <a:noFill/>
          </a:ln>
        </p:spPr>
      </p:pic>
      <p:pic>
        <p:nvPicPr>
          <p:cNvPr id="2039" name="Google Shape;2039;p33"/>
          <p:cNvPicPr preferRelativeResize="0"/>
          <p:nvPr/>
        </p:nvPicPr>
        <p:blipFill rotWithShape="1">
          <a:blip r:embed="rId20">
            <a:alphaModFix/>
          </a:blip>
          <a:srcRect b="0" l="0" r="0" t="0"/>
          <a:stretch/>
        </p:blipFill>
        <p:spPr>
          <a:xfrm>
            <a:off x="5731649" y="2000158"/>
            <a:ext cx="98424" cy="82549"/>
          </a:xfrm>
          <a:prstGeom prst="rect">
            <a:avLst/>
          </a:prstGeom>
          <a:noFill/>
          <a:ln>
            <a:noFill/>
          </a:ln>
        </p:spPr>
      </p:pic>
      <p:pic>
        <p:nvPicPr>
          <p:cNvPr id="2040" name="Google Shape;2040;p33"/>
          <p:cNvPicPr preferRelativeResize="0"/>
          <p:nvPr/>
        </p:nvPicPr>
        <p:blipFill rotWithShape="1">
          <a:blip r:embed="rId20">
            <a:alphaModFix/>
          </a:blip>
          <a:srcRect b="0" l="0" r="0" t="0"/>
          <a:stretch/>
        </p:blipFill>
        <p:spPr>
          <a:xfrm>
            <a:off x="5075999" y="2182784"/>
            <a:ext cx="98424" cy="82549"/>
          </a:xfrm>
          <a:prstGeom prst="rect">
            <a:avLst/>
          </a:prstGeom>
          <a:noFill/>
          <a:ln>
            <a:noFill/>
          </a:ln>
        </p:spPr>
      </p:pic>
      <p:pic>
        <p:nvPicPr>
          <p:cNvPr id="2041" name="Google Shape;2041;p33"/>
          <p:cNvPicPr preferRelativeResize="0"/>
          <p:nvPr/>
        </p:nvPicPr>
        <p:blipFill rotWithShape="1">
          <a:blip r:embed="rId20">
            <a:alphaModFix/>
          </a:blip>
          <a:srcRect b="0" l="0" r="0" t="0"/>
          <a:stretch/>
        </p:blipFill>
        <p:spPr>
          <a:xfrm>
            <a:off x="5274591" y="2365410"/>
            <a:ext cx="98424" cy="82549"/>
          </a:xfrm>
          <a:prstGeom prst="rect">
            <a:avLst/>
          </a:prstGeom>
          <a:noFill/>
          <a:ln>
            <a:noFill/>
          </a:ln>
        </p:spPr>
      </p:pic>
      <p:sp>
        <p:nvSpPr>
          <p:cNvPr id="2042" name="Google Shape;2042;p33"/>
          <p:cNvSpPr txBox="1"/>
          <p:nvPr/>
        </p:nvSpPr>
        <p:spPr>
          <a:xfrm>
            <a:off x="5063299" y="994018"/>
            <a:ext cx="2517775" cy="167068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ESG 투자 비중 확대</a:t>
            </a:r>
            <a:endParaRPr sz="750">
              <a:latin typeface="Malgun Gothic"/>
              <a:ea typeface="Malgun Gothic"/>
              <a:cs typeface="Malgun Gothic"/>
              <a:sym typeface="Malgun Gothic"/>
            </a:endParaRPr>
          </a:p>
          <a:p>
            <a:pPr indent="0" lvl="0" marL="12700" marR="5080" rtl="0" algn="r">
              <a:lnSpc>
                <a:spcPct val="149800"/>
              </a:lnSpc>
              <a:spcBef>
                <a:spcPts val="50"/>
              </a:spcBef>
              <a:spcAft>
                <a:spcPts val="0"/>
              </a:spcAft>
              <a:buNone/>
            </a:pPr>
            <a:r>
              <a:rPr b="0" lang="en-US" sz="800">
                <a:solidFill>
                  <a:srgbClr val="58595B"/>
                </a:solidFill>
                <a:latin typeface="Arial"/>
                <a:ea typeface="Arial"/>
                <a:cs typeface="Arial"/>
                <a:sym typeface="Arial"/>
              </a:rPr>
              <a:t>제한된 투자 여건 속에서도 신한라이프는 ESG 투자 비중을 적극적  로 확대하고자 노력하고 있습니다. COVID-19 이후 시중 금리 급등  로 인한 투자 한도 경색 에도 불구하고, ESG 자산의 증가율은 매년 전체 대체자산 증가율을 큰 폭  로 상회하고 있습니다. 2023년 말 기준 로 전체 대체자산 중 ESG 자산의 비중은 11.7%로 기록 되었  며, 2017년 말 5.1%에서 꾸준히 비중을 확대해 왔</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습니다.</a:t>
            </a:r>
            <a:endParaRPr sz="800">
              <a:latin typeface="Arial"/>
              <a:ea typeface="Arial"/>
              <a:cs typeface="Arial"/>
              <a:sym typeface="Arial"/>
            </a:endParaRPr>
          </a:p>
        </p:txBody>
      </p:sp>
      <p:grpSp>
        <p:nvGrpSpPr>
          <p:cNvPr id="2043" name="Google Shape;2043;p33"/>
          <p:cNvGrpSpPr/>
          <p:nvPr/>
        </p:nvGrpSpPr>
        <p:grpSpPr>
          <a:xfrm>
            <a:off x="5327999" y="4504535"/>
            <a:ext cx="2232025" cy="1846454"/>
            <a:chOff x="5327999" y="4504535"/>
            <a:chExt cx="2232025" cy="1846454"/>
          </a:xfrm>
        </p:grpSpPr>
        <p:sp>
          <p:nvSpPr>
            <p:cNvPr id="2044" name="Google Shape;2044;p33"/>
            <p:cNvSpPr/>
            <p:nvPr/>
          </p:nvSpPr>
          <p:spPr>
            <a:xfrm>
              <a:off x="5480682" y="5293387"/>
              <a:ext cx="613410" cy="622300"/>
            </a:xfrm>
            <a:custGeom>
              <a:rect b="b" l="l" r="r" t="t"/>
              <a:pathLst>
                <a:path extrusionOk="0" h="622300" w="613410">
                  <a:moveTo>
                    <a:pt x="0" y="621677"/>
                  </a:moveTo>
                  <a:lnTo>
                    <a:pt x="612978" y="0"/>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5" name="Google Shape;2045;p33"/>
            <p:cNvSpPr/>
            <p:nvPr/>
          </p:nvSpPr>
          <p:spPr>
            <a:xfrm>
              <a:off x="6117931" y="5300442"/>
              <a:ext cx="657860" cy="905510"/>
            </a:xfrm>
            <a:custGeom>
              <a:rect b="b" l="l" r="r" t="t"/>
              <a:pathLst>
                <a:path extrusionOk="0" h="905510" w="657859">
                  <a:moveTo>
                    <a:pt x="0" y="0"/>
                  </a:moveTo>
                  <a:lnTo>
                    <a:pt x="657834" y="905484"/>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6" name="Google Shape;2046;p33"/>
            <p:cNvSpPr/>
            <p:nvPr/>
          </p:nvSpPr>
          <p:spPr>
            <a:xfrm>
              <a:off x="6807619" y="6221459"/>
              <a:ext cx="601345" cy="67945"/>
            </a:xfrm>
            <a:custGeom>
              <a:rect b="b" l="l" r="r" t="t"/>
              <a:pathLst>
                <a:path extrusionOk="0" h="67945" w="601345">
                  <a:moveTo>
                    <a:pt x="0" y="0"/>
                  </a:moveTo>
                  <a:lnTo>
                    <a:pt x="601040" y="67729"/>
                  </a:lnTo>
                </a:path>
              </a:pathLst>
            </a:custGeom>
            <a:noFill/>
            <a:ln cap="flat" cmpd="sng" w="9525">
              <a:solidFill>
                <a:srgbClr val="6F5DC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7" name="Google Shape;2047;p33"/>
            <p:cNvSpPr/>
            <p:nvPr/>
          </p:nvSpPr>
          <p:spPr>
            <a:xfrm>
              <a:off x="5465260" y="5282212"/>
              <a:ext cx="1959610" cy="1009015"/>
            </a:xfrm>
            <a:custGeom>
              <a:rect b="b" l="l" r="r" t="t"/>
              <a:pathLst>
                <a:path extrusionOk="0" h="1009014" w="1959609">
                  <a:moveTo>
                    <a:pt x="0" y="648500"/>
                  </a:moveTo>
                  <a:lnTo>
                    <a:pt x="6629" y="641781"/>
                  </a:lnTo>
                </a:path>
                <a:path extrusionOk="0" h="1009014" w="1959609">
                  <a:moveTo>
                    <a:pt x="632802" y="6718"/>
                  </a:moveTo>
                  <a:lnTo>
                    <a:pt x="639432" y="0"/>
                  </a:lnTo>
                  <a:lnTo>
                    <a:pt x="645083" y="7785"/>
                  </a:lnTo>
                </a:path>
                <a:path extrusionOk="0" h="1009014" w="1959609">
                  <a:moveTo>
                    <a:pt x="1314297" y="928928"/>
                  </a:moveTo>
                  <a:lnTo>
                    <a:pt x="1319961" y="936726"/>
                  </a:lnTo>
                  <a:lnTo>
                    <a:pt x="1329524" y="937793"/>
                  </a:lnTo>
                </a:path>
                <a:path extrusionOk="0" h="1009014" w="1959609">
                  <a:moveTo>
                    <a:pt x="1949818" y="1007694"/>
                  </a:moveTo>
                  <a:lnTo>
                    <a:pt x="1959381" y="1008773"/>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8" name="Google Shape;2048;p33"/>
            <p:cNvSpPr/>
            <p:nvPr/>
          </p:nvSpPr>
          <p:spPr>
            <a:xfrm>
              <a:off x="5464989" y="4541659"/>
              <a:ext cx="1959610" cy="1029335"/>
            </a:xfrm>
            <a:custGeom>
              <a:rect b="b" l="l" r="r" t="t"/>
              <a:pathLst>
                <a:path extrusionOk="0" h="1029335" w="1959609">
                  <a:moveTo>
                    <a:pt x="1959406" y="1029309"/>
                  </a:moveTo>
                  <a:lnTo>
                    <a:pt x="1319225" y="905141"/>
                  </a:lnTo>
                  <a:lnTo>
                    <a:pt x="653897" y="525449"/>
                  </a:lnTo>
                  <a:lnTo>
                    <a:pt x="0"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49" name="Google Shape;2049;p33"/>
            <p:cNvPicPr preferRelativeResize="0"/>
            <p:nvPr/>
          </p:nvPicPr>
          <p:blipFill rotWithShape="1">
            <a:blip r:embed="rId6">
              <a:alphaModFix/>
            </a:blip>
            <a:srcRect b="0" l="0" r="0" t="0"/>
            <a:stretch/>
          </p:blipFill>
          <p:spPr>
            <a:xfrm>
              <a:off x="5428298" y="4504535"/>
              <a:ext cx="76453" cy="76466"/>
            </a:xfrm>
            <a:prstGeom prst="rect">
              <a:avLst/>
            </a:prstGeom>
            <a:noFill/>
            <a:ln>
              <a:noFill/>
            </a:ln>
          </p:spPr>
        </p:pic>
        <p:pic>
          <p:nvPicPr>
            <p:cNvPr id="2050" name="Google Shape;2050;p33"/>
            <p:cNvPicPr preferRelativeResize="0"/>
            <p:nvPr/>
          </p:nvPicPr>
          <p:blipFill rotWithShape="1">
            <a:blip r:embed="rId6">
              <a:alphaModFix/>
            </a:blip>
            <a:srcRect b="0" l="0" r="0" t="0"/>
            <a:stretch/>
          </p:blipFill>
          <p:spPr>
            <a:xfrm>
              <a:off x="6070931" y="5019765"/>
              <a:ext cx="76453" cy="76466"/>
            </a:xfrm>
            <a:prstGeom prst="rect">
              <a:avLst/>
            </a:prstGeom>
            <a:noFill/>
            <a:ln>
              <a:noFill/>
            </a:ln>
          </p:spPr>
        </p:pic>
        <p:pic>
          <p:nvPicPr>
            <p:cNvPr id="2051" name="Google Shape;2051;p33"/>
            <p:cNvPicPr preferRelativeResize="0"/>
            <p:nvPr/>
          </p:nvPicPr>
          <p:blipFill rotWithShape="1">
            <a:blip r:embed="rId22">
              <a:alphaModFix/>
            </a:blip>
            <a:srcRect b="0" l="0" r="0" t="0"/>
            <a:stretch/>
          </p:blipFill>
          <p:spPr>
            <a:xfrm>
              <a:off x="6733666" y="5406768"/>
              <a:ext cx="76453" cy="76466"/>
            </a:xfrm>
            <a:prstGeom prst="rect">
              <a:avLst/>
            </a:prstGeom>
            <a:noFill/>
            <a:ln>
              <a:noFill/>
            </a:ln>
          </p:spPr>
        </p:pic>
        <p:pic>
          <p:nvPicPr>
            <p:cNvPr id="2052" name="Google Shape;2052;p33"/>
            <p:cNvPicPr preferRelativeResize="0"/>
            <p:nvPr/>
          </p:nvPicPr>
          <p:blipFill rotWithShape="1">
            <a:blip r:embed="rId6">
              <a:alphaModFix/>
            </a:blip>
            <a:srcRect b="0" l="0" r="0" t="0"/>
            <a:stretch/>
          </p:blipFill>
          <p:spPr>
            <a:xfrm>
              <a:off x="7389456" y="5523766"/>
              <a:ext cx="76453" cy="76466"/>
            </a:xfrm>
            <a:prstGeom prst="rect">
              <a:avLst/>
            </a:prstGeom>
            <a:noFill/>
            <a:ln>
              <a:noFill/>
            </a:ln>
          </p:spPr>
        </p:pic>
        <p:pic>
          <p:nvPicPr>
            <p:cNvPr id="2053" name="Google Shape;2053;p33"/>
            <p:cNvPicPr preferRelativeResize="0"/>
            <p:nvPr/>
          </p:nvPicPr>
          <p:blipFill rotWithShape="1">
            <a:blip r:embed="rId23">
              <a:alphaModFix/>
            </a:blip>
            <a:srcRect b="0" l="0" r="0" t="0"/>
            <a:stretch/>
          </p:blipFill>
          <p:spPr>
            <a:xfrm>
              <a:off x="5419298" y="5908536"/>
              <a:ext cx="76453" cy="76466"/>
            </a:xfrm>
            <a:prstGeom prst="rect">
              <a:avLst/>
            </a:prstGeom>
            <a:noFill/>
            <a:ln>
              <a:noFill/>
            </a:ln>
          </p:spPr>
        </p:pic>
        <p:pic>
          <p:nvPicPr>
            <p:cNvPr id="2054" name="Google Shape;2054;p33"/>
            <p:cNvPicPr preferRelativeResize="0"/>
            <p:nvPr/>
          </p:nvPicPr>
          <p:blipFill rotWithShape="1">
            <a:blip r:embed="rId23">
              <a:alphaModFix/>
            </a:blip>
            <a:srcRect b="0" l="0" r="0" t="0"/>
            <a:stretch/>
          </p:blipFill>
          <p:spPr>
            <a:xfrm>
              <a:off x="6070931" y="5241401"/>
              <a:ext cx="76453" cy="76466"/>
            </a:xfrm>
            <a:prstGeom prst="rect">
              <a:avLst/>
            </a:prstGeom>
            <a:noFill/>
            <a:ln>
              <a:noFill/>
            </a:ln>
          </p:spPr>
        </p:pic>
        <p:pic>
          <p:nvPicPr>
            <p:cNvPr id="2055" name="Google Shape;2055;p33"/>
            <p:cNvPicPr preferRelativeResize="0"/>
            <p:nvPr/>
          </p:nvPicPr>
          <p:blipFill rotWithShape="1">
            <a:blip r:embed="rId23">
              <a:alphaModFix/>
            </a:blip>
            <a:srcRect b="0" l="0" r="0" t="0"/>
            <a:stretch/>
          </p:blipFill>
          <p:spPr>
            <a:xfrm>
              <a:off x="6733666" y="6177400"/>
              <a:ext cx="76453" cy="76466"/>
            </a:xfrm>
            <a:prstGeom prst="rect">
              <a:avLst/>
            </a:prstGeom>
            <a:noFill/>
            <a:ln>
              <a:noFill/>
            </a:ln>
          </p:spPr>
        </p:pic>
        <p:sp>
          <p:nvSpPr>
            <p:cNvPr id="2056" name="Google Shape;2056;p33"/>
            <p:cNvSpPr/>
            <p:nvPr/>
          </p:nvSpPr>
          <p:spPr>
            <a:xfrm>
              <a:off x="5327999" y="6350989"/>
              <a:ext cx="2232025" cy="0"/>
            </a:xfrm>
            <a:custGeom>
              <a:rect b="b" l="l" r="r" t="t"/>
              <a:pathLst>
                <a:path extrusionOk="0" h="120000" w="2232025">
                  <a:moveTo>
                    <a:pt x="0" y="0"/>
                  </a:moveTo>
                  <a:lnTo>
                    <a:pt x="2231999"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57" name="Google Shape;2057;p33"/>
            <p:cNvPicPr preferRelativeResize="0"/>
            <p:nvPr/>
          </p:nvPicPr>
          <p:blipFill rotWithShape="1">
            <a:blip r:embed="rId23">
              <a:alphaModFix/>
            </a:blip>
            <a:srcRect b="0" l="0" r="0" t="0"/>
            <a:stretch/>
          </p:blipFill>
          <p:spPr>
            <a:xfrm>
              <a:off x="7389456" y="6261766"/>
              <a:ext cx="76453" cy="76466"/>
            </a:xfrm>
            <a:prstGeom prst="rect">
              <a:avLst/>
            </a:prstGeom>
            <a:noFill/>
            <a:ln>
              <a:noFill/>
            </a:ln>
          </p:spPr>
        </p:pic>
      </p:grpSp>
      <p:sp>
        <p:nvSpPr>
          <p:cNvPr id="2058" name="Google Shape;2058;p33"/>
          <p:cNvSpPr txBox="1"/>
          <p:nvPr/>
        </p:nvSpPr>
        <p:spPr>
          <a:xfrm>
            <a:off x="5175110" y="3930068"/>
            <a:ext cx="10579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연도별 ESG자산 증가율 추이</a:t>
            </a:r>
            <a:endParaRPr sz="700">
              <a:latin typeface="Arial"/>
              <a:ea typeface="Arial"/>
              <a:cs typeface="Arial"/>
              <a:sym typeface="Arial"/>
            </a:endParaRPr>
          </a:p>
        </p:txBody>
      </p:sp>
      <p:grpSp>
        <p:nvGrpSpPr>
          <p:cNvPr id="2059" name="Google Shape;2059;p33"/>
          <p:cNvGrpSpPr/>
          <p:nvPr/>
        </p:nvGrpSpPr>
        <p:grpSpPr>
          <a:xfrm>
            <a:off x="5076463" y="3906461"/>
            <a:ext cx="2483073" cy="197073"/>
            <a:chOff x="5076463" y="3906461"/>
            <a:chExt cx="2483073" cy="197073"/>
          </a:xfrm>
        </p:grpSpPr>
        <p:pic>
          <p:nvPicPr>
            <p:cNvPr id="2060" name="Google Shape;2060;p33"/>
            <p:cNvPicPr preferRelativeResize="0"/>
            <p:nvPr/>
          </p:nvPicPr>
          <p:blipFill rotWithShape="1">
            <a:blip r:embed="rId24">
              <a:alphaModFix/>
            </a:blip>
            <a:srcRect b="0" l="0" r="0" t="0"/>
            <a:stretch/>
          </p:blipFill>
          <p:spPr>
            <a:xfrm>
              <a:off x="5076463" y="3906902"/>
              <a:ext cx="90928" cy="196632"/>
            </a:xfrm>
            <a:prstGeom prst="rect">
              <a:avLst/>
            </a:prstGeom>
            <a:noFill/>
            <a:ln>
              <a:noFill/>
            </a:ln>
          </p:spPr>
        </p:pic>
        <p:sp>
          <p:nvSpPr>
            <p:cNvPr id="2061" name="Google Shape;2061;p33"/>
            <p:cNvSpPr/>
            <p:nvPr/>
          </p:nvSpPr>
          <p:spPr>
            <a:xfrm>
              <a:off x="5188334" y="4102094"/>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62" name="Google Shape;2062;p33"/>
            <p:cNvPicPr preferRelativeResize="0"/>
            <p:nvPr/>
          </p:nvPicPr>
          <p:blipFill rotWithShape="1">
            <a:blip r:embed="rId4">
              <a:alphaModFix/>
            </a:blip>
            <a:srcRect b="0" l="0" r="0" t="0"/>
            <a:stretch/>
          </p:blipFill>
          <p:spPr>
            <a:xfrm>
              <a:off x="7468608" y="3906461"/>
              <a:ext cx="90928" cy="196632"/>
            </a:xfrm>
            <a:prstGeom prst="rect">
              <a:avLst/>
            </a:prstGeom>
            <a:noFill/>
            <a:ln>
              <a:noFill/>
            </a:ln>
          </p:spPr>
        </p:pic>
        <p:sp>
          <p:nvSpPr>
            <p:cNvPr id="2063" name="Google Shape;2063;p33"/>
            <p:cNvSpPr/>
            <p:nvPr/>
          </p:nvSpPr>
          <p:spPr>
            <a:xfrm>
              <a:off x="5184524" y="3907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4" name="Google Shape;2064;p33"/>
            <p:cNvSpPr/>
            <p:nvPr/>
          </p:nvSpPr>
          <p:spPr>
            <a:xfrm>
              <a:off x="5077904" y="3907905"/>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30" y="102806"/>
                  </a:moveTo>
                  <a:lnTo>
                    <a:pt x="2480132" y="100914"/>
                  </a:lnTo>
                  <a:lnTo>
                    <a:pt x="2480195" y="99009"/>
                  </a:lnTo>
                  <a:lnTo>
                    <a:pt x="2480195" y="97091"/>
                  </a:lnTo>
                  <a:lnTo>
                    <a:pt x="2480195" y="95173"/>
                  </a:lnTo>
                  <a:lnTo>
                    <a:pt x="2480132" y="93268"/>
                  </a:lnTo>
                  <a:lnTo>
                    <a:pt x="2480030"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65" name="Google Shape;2065;p33"/>
            <p:cNvPicPr preferRelativeResize="0"/>
            <p:nvPr/>
          </p:nvPicPr>
          <p:blipFill rotWithShape="1">
            <a:blip r:embed="rId5">
              <a:alphaModFix/>
            </a:blip>
            <a:srcRect b="0" l="0" r="0" t="0"/>
            <a:stretch/>
          </p:blipFill>
          <p:spPr>
            <a:xfrm>
              <a:off x="7375587" y="3954490"/>
              <a:ext cx="105460" cy="105460"/>
            </a:xfrm>
            <a:prstGeom prst="rect">
              <a:avLst/>
            </a:prstGeom>
            <a:noFill/>
            <a:ln>
              <a:noFill/>
            </a:ln>
          </p:spPr>
        </p:pic>
      </p:grpSp>
      <p:sp>
        <p:nvSpPr>
          <p:cNvPr id="2066" name="Google Shape;2066;p33"/>
          <p:cNvSpPr txBox="1"/>
          <p:nvPr/>
        </p:nvSpPr>
        <p:spPr>
          <a:xfrm>
            <a:off x="5899471" y="6373429"/>
            <a:ext cx="4337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20년-21년</a:t>
            </a:r>
            <a:endParaRPr sz="650">
              <a:latin typeface="Arial"/>
              <a:ea typeface="Arial"/>
              <a:cs typeface="Arial"/>
              <a:sym typeface="Arial"/>
            </a:endParaRPr>
          </a:p>
        </p:txBody>
      </p:sp>
      <p:sp>
        <p:nvSpPr>
          <p:cNvPr id="2067" name="Google Shape;2067;p33"/>
          <p:cNvSpPr txBox="1"/>
          <p:nvPr/>
        </p:nvSpPr>
        <p:spPr>
          <a:xfrm>
            <a:off x="5070921" y="6373429"/>
            <a:ext cx="635000" cy="299720"/>
          </a:xfrm>
          <a:prstGeom prst="rect">
            <a:avLst/>
          </a:prstGeom>
          <a:noFill/>
          <a:ln>
            <a:noFill/>
          </a:ln>
        </p:spPr>
        <p:txBody>
          <a:bodyPr anchorCtr="0" anchor="t" bIns="0" lIns="0" spcFirstLastPara="1" rIns="0" wrap="square" tIns="15875">
            <a:spAutoFit/>
          </a:bodyPr>
          <a:lstStyle/>
          <a:p>
            <a:pPr indent="0" lvl="0" marL="0" marR="5080" rtl="0" algn="r">
              <a:lnSpc>
                <a:spcPct val="100000"/>
              </a:lnSpc>
              <a:spcBef>
                <a:spcPts val="0"/>
              </a:spcBef>
              <a:spcAft>
                <a:spcPts val="0"/>
              </a:spcAft>
              <a:buNone/>
            </a:pPr>
            <a:r>
              <a:rPr b="0" lang="en-US" sz="650">
                <a:solidFill>
                  <a:srgbClr val="58595B"/>
                </a:solidFill>
                <a:latin typeface="Arial"/>
                <a:ea typeface="Arial"/>
                <a:cs typeface="Arial"/>
                <a:sym typeface="Arial"/>
              </a:rPr>
              <a:t>19년-20년</a:t>
            </a:r>
            <a:endParaRPr sz="650">
              <a:latin typeface="Arial"/>
              <a:ea typeface="Arial"/>
              <a:cs typeface="Arial"/>
              <a:sym typeface="Arial"/>
            </a:endParaRPr>
          </a:p>
          <a:p>
            <a:pPr indent="0" lvl="0" marL="0" marR="17780" rtl="0" algn="r">
              <a:lnSpc>
                <a:spcPct val="100000"/>
              </a:lnSpc>
              <a:spcBef>
                <a:spcPts val="565"/>
              </a:spcBef>
              <a:spcAft>
                <a:spcPts val="0"/>
              </a:spcAft>
              <a:buNone/>
            </a:pPr>
            <a:r>
              <a:rPr b="0" lang="en-US" sz="650">
                <a:solidFill>
                  <a:srgbClr val="58595B"/>
                </a:solidFill>
                <a:latin typeface="Arial"/>
                <a:ea typeface="Arial"/>
                <a:cs typeface="Arial"/>
                <a:sym typeface="Arial"/>
              </a:rPr>
              <a:t>※ 일반계정 기준</a:t>
            </a:r>
            <a:endParaRPr sz="650">
              <a:latin typeface="Arial"/>
              <a:ea typeface="Arial"/>
              <a:cs typeface="Arial"/>
              <a:sym typeface="Arial"/>
            </a:endParaRPr>
          </a:p>
        </p:txBody>
      </p:sp>
      <p:sp>
        <p:nvSpPr>
          <p:cNvPr id="2068" name="Google Shape;2068;p33"/>
          <p:cNvSpPr txBox="1"/>
          <p:nvPr/>
        </p:nvSpPr>
        <p:spPr>
          <a:xfrm>
            <a:off x="6555259" y="6373429"/>
            <a:ext cx="4337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21년-22년</a:t>
            </a:r>
            <a:endParaRPr sz="650">
              <a:latin typeface="Arial"/>
              <a:ea typeface="Arial"/>
              <a:cs typeface="Arial"/>
              <a:sym typeface="Arial"/>
            </a:endParaRPr>
          </a:p>
        </p:txBody>
      </p:sp>
      <p:sp>
        <p:nvSpPr>
          <p:cNvPr id="2069" name="Google Shape;2069;p33"/>
          <p:cNvSpPr txBox="1"/>
          <p:nvPr/>
        </p:nvSpPr>
        <p:spPr>
          <a:xfrm>
            <a:off x="7211048" y="6373429"/>
            <a:ext cx="4337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22년-23년</a:t>
            </a:r>
            <a:endParaRPr sz="650">
              <a:latin typeface="Arial"/>
              <a:ea typeface="Arial"/>
              <a:cs typeface="Arial"/>
              <a:sym typeface="Arial"/>
            </a:endParaRPr>
          </a:p>
        </p:txBody>
      </p:sp>
      <p:sp>
        <p:nvSpPr>
          <p:cNvPr id="2070" name="Google Shape;2070;p33"/>
          <p:cNvSpPr txBox="1"/>
          <p:nvPr/>
        </p:nvSpPr>
        <p:spPr>
          <a:xfrm>
            <a:off x="5063299" y="4362380"/>
            <a:ext cx="2832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25.0%</a:t>
            </a:r>
            <a:endParaRPr sz="650">
              <a:latin typeface="Arial"/>
              <a:ea typeface="Arial"/>
              <a:cs typeface="Arial"/>
              <a:sym typeface="Arial"/>
            </a:endParaRPr>
          </a:p>
        </p:txBody>
      </p:sp>
      <p:sp>
        <p:nvSpPr>
          <p:cNvPr id="2071" name="Google Shape;2071;p33"/>
          <p:cNvSpPr txBox="1"/>
          <p:nvPr/>
        </p:nvSpPr>
        <p:spPr>
          <a:xfrm>
            <a:off x="7218497" y="5351162"/>
            <a:ext cx="34544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35BDA4"/>
                </a:solidFill>
                <a:latin typeface="Malgun Gothic"/>
                <a:ea typeface="Malgun Gothic"/>
                <a:cs typeface="Malgun Gothic"/>
                <a:sym typeface="Malgun Gothic"/>
              </a:rPr>
              <a:t>10.5%</a:t>
            </a:r>
            <a:endParaRPr sz="800">
              <a:latin typeface="Malgun Gothic"/>
              <a:ea typeface="Malgun Gothic"/>
              <a:cs typeface="Malgun Gothic"/>
              <a:sym typeface="Malgun Gothic"/>
            </a:endParaRPr>
          </a:p>
        </p:txBody>
      </p:sp>
      <p:sp>
        <p:nvSpPr>
          <p:cNvPr id="2072" name="Google Shape;2072;p33"/>
          <p:cNvSpPr txBox="1"/>
          <p:nvPr/>
        </p:nvSpPr>
        <p:spPr>
          <a:xfrm>
            <a:off x="7281691" y="6080163"/>
            <a:ext cx="28321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0.1%</a:t>
            </a:r>
            <a:endParaRPr sz="800">
              <a:latin typeface="Malgun Gothic"/>
              <a:ea typeface="Malgun Gothic"/>
              <a:cs typeface="Malgun Gothic"/>
              <a:sym typeface="Malgun Gothic"/>
            </a:endParaRPr>
          </a:p>
        </p:txBody>
      </p:sp>
      <p:pic>
        <p:nvPicPr>
          <p:cNvPr id="2073" name="Google Shape;2073;p33"/>
          <p:cNvPicPr preferRelativeResize="0"/>
          <p:nvPr/>
        </p:nvPicPr>
        <p:blipFill rotWithShape="1">
          <a:blip r:embed="rId25">
            <a:alphaModFix/>
          </a:blip>
          <a:srcRect b="0" l="0" r="0" t="0"/>
          <a:stretch/>
        </p:blipFill>
        <p:spPr>
          <a:xfrm>
            <a:off x="6847072" y="4251843"/>
            <a:ext cx="216001" cy="76466"/>
          </a:xfrm>
          <a:prstGeom prst="rect">
            <a:avLst/>
          </a:prstGeom>
          <a:noFill/>
          <a:ln>
            <a:noFill/>
          </a:ln>
        </p:spPr>
      </p:pic>
      <p:sp>
        <p:nvSpPr>
          <p:cNvPr id="2074" name="Google Shape;2074;p33"/>
          <p:cNvSpPr txBox="1"/>
          <p:nvPr/>
        </p:nvSpPr>
        <p:spPr>
          <a:xfrm>
            <a:off x="7069190" y="4201308"/>
            <a:ext cx="367030" cy="279400"/>
          </a:xfrm>
          <a:prstGeom prst="rect">
            <a:avLst/>
          </a:prstGeom>
          <a:noFill/>
          <a:ln>
            <a:noFill/>
          </a:ln>
        </p:spPr>
        <p:txBody>
          <a:bodyPr anchorCtr="0" anchor="t" bIns="0" lIns="0" spcFirstLastPara="1" rIns="0" wrap="square" tIns="12050">
            <a:spAutoFit/>
          </a:bodyPr>
          <a:lstStyle/>
          <a:p>
            <a:pPr indent="-3810" lvl="0" marL="15875" marR="5080" rtl="0" algn="l">
              <a:lnSpc>
                <a:spcPct val="128200"/>
              </a:lnSpc>
              <a:spcBef>
                <a:spcPts val="0"/>
              </a:spcBef>
              <a:spcAft>
                <a:spcPts val="0"/>
              </a:spcAft>
              <a:buNone/>
            </a:pPr>
            <a:r>
              <a:rPr b="0" lang="en-US" sz="650">
                <a:solidFill>
                  <a:srgbClr val="58595B"/>
                </a:solidFill>
                <a:latin typeface="Arial"/>
                <a:ea typeface="Arial"/>
                <a:cs typeface="Arial"/>
                <a:sym typeface="Arial"/>
              </a:rPr>
              <a:t>ESG 자산 대체 자산</a:t>
            </a:r>
            <a:endParaRPr sz="650">
              <a:latin typeface="Arial"/>
              <a:ea typeface="Arial"/>
              <a:cs typeface="Arial"/>
              <a:sym typeface="Arial"/>
            </a:endParaRPr>
          </a:p>
        </p:txBody>
      </p:sp>
      <p:pic>
        <p:nvPicPr>
          <p:cNvPr id="2075" name="Google Shape;2075;p33"/>
          <p:cNvPicPr preferRelativeResize="0"/>
          <p:nvPr/>
        </p:nvPicPr>
        <p:blipFill rotWithShape="1">
          <a:blip r:embed="rId26">
            <a:alphaModFix/>
          </a:blip>
          <a:srcRect b="0" l="0" r="0" t="0"/>
          <a:stretch/>
        </p:blipFill>
        <p:spPr>
          <a:xfrm>
            <a:off x="6850432" y="4378843"/>
            <a:ext cx="216001" cy="76466"/>
          </a:xfrm>
          <a:prstGeom prst="rect">
            <a:avLst/>
          </a:prstGeom>
          <a:noFill/>
          <a:ln>
            <a:noFill/>
          </a:ln>
        </p:spPr>
      </p:pic>
      <p:grpSp>
        <p:nvGrpSpPr>
          <p:cNvPr id="2076" name="Google Shape;2076;p33"/>
          <p:cNvGrpSpPr/>
          <p:nvPr/>
        </p:nvGrpSpPr>
        <p:grpSpPr>
          <a:xfrm>
            <a:off x="4250745" y="4968003"/>
            <a:ext cx="576580" cy="576580"/>
            <a:chOff x="4250745" y="4968003"/>
            <a:chExt cx="576580" cy="576580"/>
          </a:xfrm>
        </p:grpSpPr>
        <p:sp>
          <p:nvSpPr>
            <p:cNvPr id="2077" name="Google Shape;2077;p33"/>
            <p:cNvSpPr/>
            <p:nvPr/>
          </p:nvSpPr>
          <p:spPr>
            <a:xfrm>
              <a:off x="4250745" y="4968003"/>
              <a:ext cx="576580" cy="576580"/>
            </a:xfrm>
            <a:custGeom>
              <a:rect b="b" l="l" r="r" t="t"/>
              <a:pathLst>
                <a:path extrusionOk="0" h="576579" w="576579">
                  <a:moveTo>
                    <a:pt x="287997" y="0"/>
                  </a:moveTo>
                  <a:lnTo>
                    <a:pt x="241283" y="3769"/>
                  </a:lnTo>
                  <a:lnTo>
                    <a:pt x="196969" y="14681"/>
                  </a:lnTo>
                  <a:lnTo>
                    <a:pt x="155647" y="32143"/>
                  </a:lnTo>
                  <a:lnTo>
                    <a:pt x="117910" y="55563"/>
                  </a:lnTo>
                  <a:lnTo>
                    <a:pt x="84353" y="84348"/>
                  </a:lnTo>
                  <a:lnTo>
                    <a:pt x="55567" y="117905"/>
                  </a:lnTo>
                  <a:lnTo>
                    <a:pt x="32146" y="155641"/>
                  </a:lnTo>
                  <a:lnTo>
                    <a:pt x="14682" y="196964"/>
                  </a:lnTo>
                  <a:lnTo>
                    <a:pt x="3769" y="241280"/>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0"/>
                  </a:lnTo>
                  <a:lnTo>
                    <a:pt x="561313" y="196964"/>
                  </a:lnTo>
                  <a:lnTo>
                    <a:pt x="543849" y="155641"/>
                  </a:lnTo>
                  <a:lnTo>
                    <a:pt x="520428" y="117905"/>
                  </a:lnTo>
                  <a:lnTo>
                    <a:pt x="491642" y="84348"/>
                  </a:lnTo>
                  <a:lnTo>
                    <a:pt x="458084" y="55563"/>
                  </a:lnTo>
                  <a:lnTo>
                    <a:pt x="420348" y="32143"/>
                  </a:lnTo>
                  <a:lnTo>
                    <a:pt x="379026" y="14681"/>
                  </a:lnTo>
                  <a:lnTo>
                    <a:pt x="334712" y="3769"/>
                  </a:lnTo>
                  <a:lnTo>
                    <a:pt x="2879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8" name="Google Shape;2078;p33"/>
            <p:cNvSpPr/>
            <p:nvPr/>
          </p:nvSpPr>
          <p:spPr>
            <a:xfrm>
              <a:off x="4250745" y="4968003"/>
              <a:ext cx="576580" cy="576580"/>
            </a:xfrm>
            <a:custGeom>
              <a:rect b="b" l="l" r="r" t="t"/>
              <a:pathLst>
                <a:path extrusionOk="0" h="576579" w="576579">
                  <a:moveTo>
                    <a:pt x="287997" y="575995"/>
                  </a:move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0"/>
                  </a:lnTo>
                  <a:lnTo>
                    <a:pt x="561313" y="196964"/>
                  </a:lnTo>
                  <a:lnTo>
                    <a:pt x="543849" y="155641"/>
                  </a:lnTo>
                  <a:lnTo>
                    <a:pt x="520428" y="117905"/>
                  </a:lnTo>
                  <a:lnTo>
                    <a:pt x="491642" y="84348"/>
                  </a:lnTo>
                  <a:lnTo>
                    <a:pt x="458084" y="55563"/>
                  </a:lnTo>
                  <a:lnTo>
                    <a:pt x="420348" y="32143"/>
                  </a:lnTo>
                  <a:lnTo>
                    <a:pt x="379026" y="14681"/>
                  </a:lnTo>
                  <a:lnTo>
                    <a:pt x="334712" y="3769"/>
                  </a:lnTo>
                  <a:lnTo>
                    <a:pt x="287997" y="0"/>
                  </a:lnTo>
                  <a:lnTo>
                    <a:pt x="241283" y="3769"/>
                  </a:lnTo>
                  <a:lnTo>
                    <a:pt x="196969" y="14681"/>
                  </a:lnTo>
                  <a:lnTo>
                    <a:pt x="155647" y="32143"/>
                  </a:lnTo>
                  <a:lnTo>
                    <a:pt x="117910" y="55563"/>
                  </a:lnTo>
                  <a:lnTo>
                    <a:pt x="84353" y="84348"/>
                  </a:lnTo>
                  <a:lnTo>
                    <a:pt x="55567" y="117905"/>
                  </a:lnTo>
                  <a:lnTo>
                    <a:pt x="32146" y="155641"/>
                  </a:lnTo>
                  <a:lnTo>
                    <a:pt x="14682" y="196964"/>
                  </a:lnTo>
                  <a:lnTo>
                    <a:pt x="3769" y="241280"/>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079" name="Google Shape;2079;p33"/>
          <p:cNvGraphicFramePr/>
          <p:nvPr/>
        </p:nvGraphicFramePr>
        <p:xfrm>
          <a:off x="2076381" y="4756720"/>
          <a:ext cx="3000000" cy="3000000"/>
        </p:xfrm>
        <a:graphic>
          <a:graphicData uri="http://schemas.openxmlformats.org/drawingml/2006/table">
            <a:tbl>
              <a:tblPr bandRow="1" firstRow="1">
                <a:noFill/>
                <a:tableStyleId>{C31ADFB9-D814-4208-886B-9652E2F75FA4}</a:tableStyleId>
              </a:tblPr>
              <a:tblGrid>
                <a:gridCol w="1263025"/>
                <a:gridCol w="1567825"/>
                <a:gridCol w="458475"/>
              </a:tblGrid>
              <a:tr h="245750">
                <a:tc>
                  <a:txBody>
                    <a:bodyPr/>
                    <a:lstStyle/>
                    <a:p>
                      <a:pPr indent="0" lvl="0" marL="3175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8,000</a:t>
                      </a:r>
                      <a:endParaRPr sz="650" u="none" cap="none" strike="noStrike">
                        <a:latin typeface="Arial"/>
                        <a:ea typeface="Arial"/>
                        <a:cs typeface="Arial"/>
                        <a:sym typeface="Arial"/>
                      </a:endParaRPr>
                    </a:p>
                  </a:txBody>
                  <a:tcPr marT="44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413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20.0%</a:t>
                      </a:r>
                      <a:endParaRPr sz="650" u="none" cap="none" strike="noStrike">
                        <a:latin typeface="Arial"/>
                        <a:ea typeface="Arial"/>
                        <a:cs typeface="Arial"/>
                        <a:sym typeface="Arial"/>
                      </a:endParaRPr>
                    </a:p>
                  </a:txBody>
                  <a:tcPr marT="4450" marB="0" marR="0" marL="0"/>
                </a:tc>
              </a:tr>
              <a:tr h="45530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3175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6,000</a:t>
                      </a:r>
                      <a:endParaRPr sz="650" u="none" cap="none" strike="noStrike">
                        <a:latin typeface="Arial"/>
                        <a:ea typeface="Arial"/>
                        <a:cs typeface="Arial"/>
                        <a:sym typeface="Arial"/>
                      </a:endParaRPr>
                    </a:p>
                  </a:txBody>
                  <a:tcPr marT="2550" marB="0" marR="0" marL="0"/>
                </a:tc>
                <a:tc>
                  <a:txBody>
                    <a:bodyPr/>
                    <a:lstStyle/>
                    <a:p>
                      <a:pPr indent="67309" lvl="0" marL="998855" marR="161290" rtl="0" algn="l">
                        <a:lnSpc>
                          <a:spcPct val="131000"/>
                        </a:lnSpc>
                        <a:spcBef>
                          <a:spcPts val="0"/>
                        </a:spcBef>
                        <a:spcAft>
                          <a:spcPts val="0"/>
                        </a:spcAft>
                        <a:buNone/>
                      </a:pPr>
                      <a:r>
                        <a:rPr b="1" lang="en-US" sz="700" u="none" cap="none" strike="noStrike">
                          <a:solidFill>
                            <a:srgbClr val="35BDA4"/>
                          </a:solidFill>
                          <a:latin typeface="Malgun Gothic"/>
                          <a:ea typeface="Malgun Gothic"/>
                          <a:cs typeface="Malgun Gothic"/>
                          <a:sym typeface="Malgun Gothic"/>
                        </a:rPr>
                        <a:t>연평균 22% 증가</a:t>
                      </a:r>
                      <a:endParaRPr sz="700" u="none" cap="none" strike="noStrike">
                        <a:latin typeface="Malgun Gothic"/>
                        <a:ea typeface="Malgun Gothic"/>
                        <a:cs typeface="Malgun Gothic"/>
                        <a:sym typeface="Malgun Gothic"/>
                      </a:endParaRPr>
                    </a:p>
                  </a:txBody>
                  <a:tcPr marT="99700" marB="0" marR="0" marL="0"/>
                </a:tc>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0" marR="2413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15.0%</a:t>
                      </a:r>
                      <a:endParaRPr sz="650" u="none" cap="none" strike="noStrike">
                        <a:latin typeface="Arial"/>
                        <a:ea typeface="Arial"/>
                        <a:cs typeface="Arial"/>
                        <a:sym typeface="Arial"/>
                      </a:endParaRPr>
                    </a:p>
                  </a:txBody>
                  <a:tcPr marT="2550" marB="0" marR="0" marL="0"/>
                </a:tc>
              </a:tr>
              <a:tr h="313700">
                <a:tc>
                  <a:txBody>
                    <a:bodyPr/>
                    <a:lstStyle/>
                    <a:p>
                      <a:pPr indent="0" lvl="0" marL="3175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4,000</a:t>
                      </a:r>
                      <a:endParaRPr sz="650" u="none" cap="none" strike="noStrike">
                        <a:latin typeface="Arial"/>
                        <a:ea typeface="Arial"/>
                        <a:cs typeface="Arial"/>
                        <a:sym typeface="Arial"/>
                      </a:endParaRPr>
                    </a:p>
                  </a:txBody>
                  <a:tcPr marT="692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413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a:t>
                      </a:r>
                      <a:endParaRPr sz="650" u="none" cap="none" strike="noStrike">
                        <a:latin typeface="Arial"/>
                        <a:ea typeface="Arial"/>
                        <a:cs typeface="Arial"/>
                        <a:sym typeface="Arial"/>
                      </a:endParaRPr>
                    </a:p>
                  </a:txBody>
                  <a:tcPr marT="69225" marB="0" marR="0" marL="0"/>
                </a:tc>
              </a:tr>
              <a:tr h="2489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31750" marR="0" rtl="0" algn="l">
                        <a:lnSpc>
                          <a:spcPct val="118461"/>
                        </a:lnSpc>
                        <a:spcBef>
                          <a:spcPts val="5"/>
                        </a:spcBef>
                        <a:spcAft>
                          <a:spcPts val="0"/>
                        </a:spcAft>
                        <a:buNone/>
                      </a:pPr>
                      <a:r>
                        <a:rPr b="0" lang="en-US" sz="650" u="none" cap="none" strike="noStrike">
                          <a:solidFill>
                            <a:srgbClr val="58595B"/>
                          </a:solidFill>
                          <a:latin typeface="Arial"/>
                          <a:ea typeface="Arial"/>
                          <a:cs typeface="Arial"/>
                          <a:sym typeface="Arial"/>
                        </a:rPr>
                        <a:t>2,000</a:t>
                      </a:r>
                      <a:endParaRPr sz="650" u="none" cap="none" strike="noStrike">
                        <a:latin typeface="Arial"/>
                        <a:ea typeface="Arial"/>
                        <a:cs typeface="Arial"/>
                        <a:sym typeface="Arial"/>
                      </a:endParaRPr>
                    </a:p>
                  </a:txBody>
                  <a:tcPr marT="63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37465" rtl="0" algn="r">
                        <a:lnSpc>
                          <a:spcPct val="118461"/>
                        </a:lnSpc>
                        <a:spcBef>
                          <a:spcPts val="5"/>
                        </a:spcBef>
                        <a:spcAft>
                          <a:spcPts val="0"/>
                        </a:spcAft>
                        <a:buNone/>
                      </a:pPr>
                      <a:r>
                        <a:rPr b="0" lang="en-US" sz="650" u="none" cap="none" strike="noStrike">
                          <a:solidFill>
                            <a:srgbClr val="58595B"/>
                          </a:solidFill>
                          <a:latin typeface="Arial"/>
                          <a:ea typeface="Arial"/>
                          <a:cs typeface="Arial"/>
                          <a:sym typeface="Arial"/>
                        </a:rPr>
                        <a:t>5.0%</a:t>
                      </a:r>
                      <a:endParaRPr sz="650" u="none" cap="none" strike="noStrike">
                        <a:latin typeface="Arial"/>
                        <a:ea typeface="Arial"/>
                        <a:cs typeface="Arial"/>
                        <a:sym typeface="Arial"/>
                      </a:endParaRPr>
                    </a:p>
                  </a:txBody>
                  <a:tcPr marT="6350" marB="0" marR="0" marL="0"/>
                </a:tc>
              </a:tr>
            </a:tbl>
          </a:graphicData>
        </a:graphic>
      </p:graphicFrame>
      <p:graphicFrame>
        <p:nvGraphicFramePr>
          <p:cNvPr id="2080" name="Google Shape;2080;p33"/>
          <p:cNvGraphicFramePr/>
          <p:nvPr/>
        </p:nvGraphicFramePr>
        <p:xfrm>
          <a:off x="7811998" y="4342950"/>
          <a:ext cx="3000000" cy="3000000"/>
        </p:xfrm>
        <a:graphic>
          <a:graphicData uri="http://schemas.openxmlformats.org/drawingml/2006/table">
            <a:tbl>
              <a:tblPr bandRow="1" firstRow="1">
                <a:noFill/>
                <a:tableStyleId>{C31ADFB9-D814-4208-886B-9652E2F75FA4}</a:tableStyleId>
              </a:tblPr>
              <a:tblGrid>
                <a:gridCol w="2484125"/>
              </a:tblGrid>
              <a:tr h="197475">
                <a:tc>
                  <a:txBody>
                    <a:bodyPr/>
                    <a:lstStyle/>
                    <a:p>
                      <a:pPr indent="0" lvl="0" marL="71755"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국내 기후기술기업 선별 투자 펀드(2022~)</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680075">
                <a:tc>
                  <a:txBody>
                    <a:bodyPr/>
                    <a:lstStyle/>
                    <a:p>
                      <a:pPr indent="0" lvl="0" marL="0" marR="0" rtl="0" algn="l">
                        <a:lnSpc>
                          <a:spcPct val="100000"/>
                        </a:lnSpc>
                        <a:spcBef>
                          <a:spcPts val="0"/>
                        </a:spcBef>
                        <a:spcAft>
                          <a:spcPts val="0"/>
                        </a:spcAft>
                        <a:buNone/>
                      </a:pPr>
                      <a:r>
                        <a:t/>
                      </a:r>
                      <a:endParaRPr sz="750" u="none" cap="none" strike="noStrike">
                        <a:latin typeface="Times New Roman"/>
                        <a:ea typeface="Times New Roman"/>
                        <a:cs typeface="Times New Roman"/>
                        <a:sym typeface="Times New Roman"/>
                      </a:endParaRPr>
                    </a:p>
                    <a:p>
                      <a:pPr indent="-44450" lvl="0" marL="117475" marR="158750"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국내 기후기술 혁신기업에 투자하는 펀드로, 온실가스 감축, 수자원 보전, 생물다양성 등의 기준에 부합하는 업체 투자</a:t>
                      </a:r>
                      <a:endParaRPr sz="700" u="none" cap="none" strike="noStrike">
                        <a:latin typeface="Arial"/>
                        <a:ea typeface="Arial"/>
                        <a:cs typeface="Arial"/>
                        <a:sym typeface="Arial"/>
                      </a:endParaRPr>
                    </a:p>
                    <a:p>
                      <a:pPr indent="-44450" lvl="0" marL="117475" marR="180340"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음식물쓰레기 감축 서비스, 제로에너지건축 플랫폼, AI기반 농업 솔루션 개발사, 스마트팜 솔루션 기업 등에 투자 중</a:t>
                      </a:r>
                      <a:endParaRPr sz="700" u="none" cap="none" strike="noStrike">
                        <a:latin typeface="Arial"/>
                        <a:ea typeface="Arial"/>
                        <a:cs typeface="Arial"/>
                        <a:sym typeface="Arial"/>
                      </a:endParaRPr>
                    </a:p>
                  </a:txBody>
                  <a:tcPr marT="0" marB="0" marR="0" marL="0">
                    <a:lnT cap="flat" cmpd="sng" w="9525">
                      <a:solidFill>
                        <a:srgbClr val="35BDA4"/>
                      </a:solidFill>
                      <a:prstDash val="solid"/>
                      <a:round/>
                      <a:headEnd len="sm" w="sm" type="none"/>
                      <a:tailEnd len="sm" w="sm" type="none"/>
                    </a:lnT>
                  </a:tcPr>
                </a:tc>
              </a:tr>
            </a:tbl>
          </a:graphicData>
        </a:graphic>
      </p:graphicFrame>
      <p:sp>
        <p:nvSpPr>
          <p:cNvPr id="2081" name="Google Shape;2081;p3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33</a:t>
            </a:r>
            <a:endParaRPr sz="900">
              <a:latin typeface="Malgun Gothic"/>
              <a:ea typeface="Malgun Gothic"/>
              <a:cs typeface="Malgun Gothic"/>
              <a:sym typeface="Malgun Gothic"/>
            </a:endParaRPr>
          </a:p>
        </p:txBody>
      </p:sp>
      <p:pic>
        <p:nvPicPr>
          <p:cNvPr id="2082" name="Google Shape;2082;p33"/>
          <p:cNvPicPr preferRelativeResize="0"/>
          <p:nvPr/>
        </p:nvPicPr>
        <p:blipFill rotWithShape="1">
          <a:blip r:embed="rId27">
            <a:alphaModFix/>
          </a:blip>
          <a:srcRect b="0" l="0" r="0" t="0"/>
          <a:stretch/>
        </p:blipFill>
        <p:spPr>
          <a:xfrm>
            <a:off x="431999" y="6464984"/>
            <a:ext cx="231013" cy="231013"/>
          </a:xfrm>
          <a:prstGeom prst="rect">
            <a:avLst/>
          </a:prstGeom>
          <a:noFill/>
          <a:ln>
            <a:noFill/>
          </a:ln>
        </p:spPr>
      </p:pic>
      <p:pic>
        <p:nvPicPr>
          <p:cNvPr id="2083" name="Google Shape;2083;p33"/>
          <p:cNvPicPr preferRelativeResize="0"/>
          <p:nvPr/>
        </p:nvPicPr>
        <p:blipFill rotWithShape="1">
          <a:blip r:embed="rId28">
            <a:alphaModFix/>
          </a:blip>
          <a:srcRect b="0" l="0" r="0" t="0"/>
          <a:stretch/>
        </p:blipFill>
        <p:spPr>
          <a:xfrm>
            <a:off x="431999" y="6167054"/>
            <a:ext cx="231013" cy="231012"/>
          </a:xfrm>
          <a:prstGeom prst="rect">
            <a:avLst/>
          </a:prstGeom>
          <a:noFill/>
          <a:ln>
            <a:noFill/>
          </a:ln>
        </p:spPr>
      </p:pic>
      <p:pic>
        <p:nvPicPr>
          <p:cNvPr id="2084" name="Google Shape;2084;p33"/>
          <p:cNvPicPr preferRelativeResize="0"/>
          <p:nvPr/>
        </p:nvPicPr>
        <p:blipFill rotWithShape="1">
          <a:blip r:embed="rId29">
            <a:alphaModFix/>
          </a:blip>
          <a:srcRect b="0" l="0" r="0" t="0"/>
          <a:stretch/>
        </p:blipFill>
        <p:spPr>
          <a:xfrm>
            <a:off x="431999" y="5730434"/>
            <a:ext cx="231013" cy="231013"/>
          </a:xfrm>
          <a:prstGeom prst="rect">
            <a:avLst/>
          </a:prstGeom>
          <a:noFill/>
          <a:ln>
            <a:noFill/>
          </a:ln>
        </p:spPr>
      </p:pic>
      <p:pic>
        <p:nvPicPr>
          <p:cNvPr id="2085" name="Google Shape;2085;p33"/>
          <p:cNvPicPr preferRelativeResize="0"/>
          <p:nvPr/>
        </p:nvPicPr>
        <p:blipFill rotWithShape="1">
          <a:blip r:embed="rId30">
            <a:alphaModFix/>
          </a:blip>
          <a:srcRect b="0" l="0" r="0" t="0"/>
          <a:stretch/>
        </p:blipFill>
        <p:spPr>
          <a:xfrm>
            <a:off x="431999" y="5432504"/>
            <a:ext cx="231013" cy="231012"/>
          </a:xfrm>
          <a:prstGeom prst="rect">
            <a:avLst/>
          </a:prstGeom>
          <a:noFill/>
          <a:ln>
            <a:noFill/>
          </a:ln>
        </p:spPr>
      </p:pic>
      <p:sp>
        <p:nvSpPr>
          <p:cNvPr id="2086" name="Google Shape;2086;p3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90" name="Shape 2090"/>
        <p:cNvGrpSpPr/>
        <p:nvPr/>
      </p:nvGrpSpPr>
      <p:grpSpPr>
        <a:xfrm>
          <a:off x="0" y="0"/>
          <a:ext cx="0" cy="0"/>
          <a:chOff x="0" y="0"/>
          <a:chExt cx="0" cy="0"/>
        </a:xfrm>
      </p:grpSpPr>
      <p:grpSp>
        <p:nvGrpSpPr>
          <p:cNvPr id="2091" name="Google Shape;2091;p34"/>
          <p:cNvGrpSpPr/>
          <p:nvPr/>
        </p:nvGrpSpPr>
        <p:grpSpPr>
          <a:xfrm>
            <a:off x="2341587" y="2302408"/>
            <a:ext cx="504190" cy="288290"/>
            <a:chOff x="2341587" y="2302408"/>
            <a:chExt cx="504190" cy="288290"/>
          </a:xfrm>
        </p:grpSpPr>
        <p:pic>
          <p:nvPicPr>
            <p:cNvPr id="2092" name="Google Shape;2092;p34"/>
            <p:cNvPicPr preferRelativeResize="0"/>
            <p:nvPr/>
          </p:nvPicPr>
          <p:blipFill rotWithShape="1">
            <a:blip r:embed="rId3">
              <a:alphaModFix/>
            </a:blip>
            <a:srcRect b="0" l="0" r="0" t="0"/>
            <a:stretch/>
          </p:blipFill>
          <p:spPr>
            <a:xfrm>
              <a:off x="2507862" y="2360678"/>
              <a:ext cx="171450" cy="171450"/>
            </a:xfrm>
            <a:prstGeom prst="rect">
              <a:avLst/>
            </a:prstGeom>
            <a:noFill/>
            <a:ln>
              <a:noFill/>
            </a:ln>
          </p:spPr>
        </p:pic>
        <p:sp>
          <p:nvSpPr>
            <p:cNvPr id="2093" name="Google Shape;2093;p34"/>
            <p:cNvSpPr/>
            <p:nvPr/>
          </p:nvSpPr>
          <p:spPr>
            <a:xfrm>
              <a:off x="2341587" y="2302408"/>
              <a:ext cx="504190" cy="288290"/>
            </a:xfrm>
            <a:custGeom>
              <a:rect b="b" l="l" r="r" t="t"/>
              <a:pathLst>
                <a:path extrusionOk="0" h="288289" w="504189">
                  <a:moveTo>
                    <a:pt x="0" y="287997"/>
                  </a:moveTo>
                  <a:lnTo>
                    <a:pt x="503999" y="287997"/>
                  </a:lnTo>
                  <a:lnTo>
                    <a:pt x="503999" y="0"/>
                  </a:lnTo>
                  <a:lnTo>
                    <a:pt x="0" y="0"/>
                  </a:lnTo>
                  <a:lnTo>
                    <a:pt x="0" y="287997"/>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94" name="Google Shape;2094;p34"/>
          <p:cNvGrpSpPr/>
          <p:nvPr/>
        </p:nvGrpSpPr>
        <p:grpSpPr>
          <a:xfrm>
            <a:off x="6517588" y="2302408"/>
            <a:ext cx="504190" cy="288290"/>
            <a:chOff x="6517588" y="2302408"/>
            <a:chExt cx="504190" cy="288290"/>
          </a:xfrm>
        </p:grpSpPr>
        <p:pic>
          <p:nvPicPr>
            <p:cNvPr id="2095" name="Google Shape;2095;p34"/>
            <p:cNvPicPr preferRelativeResize="0"/>
            <p:nvPr/>
          </p:nvPicPr>
          <p:blipFill rotWithShape="1">
            <a:blip r:embed="rId4">
              <a:alphaModFix/>
            </a:blip>
            <a:srcRect b="0" l="0" r="0" t="0"/>
            <a:stretch/>
          </p:blipFill>
          <p:spPr>
            <a:xfrm>
              <a:off x="6517588" y="2302412"/>
              <a:ext cx="503998" cy="287981"/>
            </a:xfrm>
            <a:prstGeom prst="rect">
              <a:avLst/>
            </a:prstGeom>
            <a:noFill/>
            <a:ln>
              <a:noFill/>
            </a:ln>
          </p:spPr>
        </p:pic>
        <p:sp>
          <p:nvSpPr>
            <p:cNvPr id="2096" name="Google Shape;2096;p34"/>
            <p:cNvSpPr/>
            <p:nvPr/>
          </p:nvSpPr>
          <p:spPr>
            <a:xfrm>
              <a:off x="6517588" y="2302408"/>
              <a:ext cx="504190" cy="288290"/>
            </a:xfrm>
            <a:custGeom>
              <a:rect b="b" l="l" r="r" t="t"/>
              <a:pathLst>
                <a:path extrusionOk="0" h="288289" w="504190">
                  <a:moveTo>
                    <a:pt x="0" y="287997"/>
                  </a:moveTo>
                  <a:lnTo>
                    <a:pt x="503999" y="287997"/>
                  </a:lnTo>
                  <a:lnTo>
                    <a:pt x="503999" y="0"/>
                  </a:lnTo>
                  <a:lnTo>
                    <a:pt x="0" y="0"/>
                  </a:lnTo>
                  <a:lnTo>
                    <a:pt x="0" y="287997"/>
                  </a:lnTo>
                  <a:close/>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97" name="Google Shape;2097;p34"/>
          <p:cNvGrpSpPr/>
          <p:nvPr/>
        </p:nvGrpSpPr>
        <p:grpSpPr>
          <a:xfrm>
            <a:off x="2338412" y="4096779"/>
            <a:ext cx="3781742" cy="2599690"/>
            <a:chOff x="2338412" y="4096779"/>
            <a:chExt cx="3781742" cy="2599690"/>
          </a:xfrm>
        </p:grpSpPr>
        <p:sp>
          <p:nvSpPr>
            <p:cNvPr id="2098" name="Google Shape;2098;p34"/>
            <p:cNvSpPr/>
            <p:nvPr/>
          </p:nvSpPr>
          <p:spPr>
            <a:xfrm>
              <a:off x="2340000" y="4096779"/>
              <a:ext cx="3780154" cy="2599690"/>
            </a:xfrm>
            <a:custGeom>
              <a:rect b="b" l="l" r="r" t="t"/>
              <a:pathLst>
                <a:path extrusionOk="0" h="2599690" w="3780154">
                  <a:moveTo>
                    <a:pt x="3780002" y="0"/>
                  </a:moveTo>
                  <a:lnTo>
                    <a:pt x="0" y="0"/>
                  </a:lnTo>
                  <a:lnTo>
                    <a:pt x="0" y="2599220"/>
                  </a:lnTo>
                  <a:lnTo>
                    <a:pt x="3780002" y="2599220"/>
                  </a:lnTo>
                  <a:lnTo>
                    <a:pt x="3780002"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99" name="Google Shape;2099;p34"/>
            <p:cNvPicPr preferRelativeResize="0"/>
            <p:nvPr/>
          </p:nvPicPr>
          <p:blipFill rotWithShape="1">
            <a:blip r:embed="rId5">
              <a:alphaModFix/>
            </a:blip>
            <a:srcRect b="0" l="0" r="0" t="0"/>
            <a:stretch/>
          </p:blipFill>
          <p:spPr>
            <a:xfrm>
              <a:off x="2338412" y="4205344"/>
              <a:ext cx="1955959" cy="2204035"/>
            </a:xfrm>
            <a:prstGeom prst="rect">
              <a:avLst/>
            </a:prstGeom>
            <a:noFill/>
            <a:ln>
              <a:noFill/>
            </a:ln>
          </p:spPr>
        </p:pic>
        <p:pic>
          <p:nvPicPr>
            <p:cNvPr id="2100" name="Google Shape;2100;p34"/>
            <p:cNvPicPr preferRelativeResize="0"/>
            <p:nvPr/>
          </p:nvPicPr>
          <p:blipFill rotWithShape="1">
            <a:blip r:embed="rId6">
              <a:alphaModFix/>
            </a:blip>
            <a:srcRect b="0" l="0" r="0" t="0"/>
            <a:stretch/>
          </p:blipFill>
          <p:spPr>
            <a:xfrm>
              <a:off x="4050004" y="4186771"/>
              <a:ext cx="1979993" cy="1080008"/>
            </a:xfrm>
            <a:prstGeom prst="rect">
              <a:avLst/>
            </a:prstGeom>
            <a:noFill/>
            <a:ln>
              <a:noFill/>
            </a:ln>
          </p:spPr>
        </p:pic>
        <p:pic>
          <p:nvPicPr>
            <p:cNvPr id="2101" name="Google Shape;2101;p34"/>
            <p:cNvPicPr preferRelativeResize="0"/>
            <p:nvPr/>
          </p:nvPicPr>
          <p:blipFill rotWithShape="1">
            <a:blip r:embed="rId7">
              <a:alphaModFix/>
            </a:blip>
            <a:srcRect b="0" l="0" r="0" t="0"/>
            <a:stretch/>
          </p:blipFill>
          <p:spPr>
            <a:xfrm>
              <a:off x="4050004" y="5463006"/>
              <a:ext cx="1979993" cy="1006195"/>
            </a:xfrm>
            <a:prstGeom prst="rect">
              <a:avLst/>
            </a:prstGeom>
            <a:noFill/>
            <a:ln>
              <a:noFill/>
            </a:ln>
          </p:spPr>
        </p:pic>
        <p:sp>
          <p:nvSpPr>
            <p:cNvPr id="2102" name="Google Shape;2102;p34"/>
            <p:cNvSpPr/>
            <p:nvPr/>
          </p:nvSpPr>
          <p:spPr>
            <a:xfrm>
              <a:off x="4049999" y="5264653"/>
              <a:ext cx="1980564" cy="0"/>
            </a:xfrm>
            <a:custGeom>
              <a:rect b="b" l="l" r="r" t="t"/>
              <a:pathLst>
                <a:path extrusionOk="0" h="120000" w="1980564">
                  <a:moveTo>
                    <a:pt x="0" y="0"/>
                  </a:moveTo>
                  <a:lnTo>
                    <a:pt x="1980006" y="0"/>
                  </a:lnTo>
                </a:path>
              </a:pathLst>
            </a:custGeom>
            <a:noFill/>
            <a:ln cap="flat" cmpd="sng" w="127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103" name="Google Shape;2103;p34"/>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9">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0">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1">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5">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6">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8">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104" name="Google Shape;2104;p34"/>
          <p:cNvGrpSpPr/>
          <p:nvPr/>
        </p:nvGrpSpPr>
        <p:grpSpPr>
          <a:xfrm>
            <a:off x="2340000" y="913929"/>
            <a:ext cx="7956550" cy="3810"/>
            <a:chOff x="2340000" y="913929"/>
            <a:chExt cx="7956550" cy="3810"/>
          </a:xfrm>
        </p:grpSpPr>
        <p:sp>
          <p:nvSpPr>
            <p:cNvPr id="2105" name="Google Shape;2105;p34"/>
            <p:cNvSpPr/>
            <p:nvPr/>
          </p:nvSpPr>
          <p:spPr>
            <a:xfrm>
              <a:off x="2349522"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06" name="Google Shape;2106;p34"/>
            <p:cNvSpPr/>
            <p:nvPr/>
          </p:nvSpPr>
          <p:spPr>
            <a:xfrm>
              <a:off x="2340000" y="913929"/>
              <a:ext cx="7956550" cy="3810"/>
            </a:xfrm>
            <a:custGeom>
              <a:rect b="b" l="l" r="r" t="t"/>
              <a:pathLst>
                <a:path extrusionOk="0" h="3809" w="795655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7956550">
                  <a:moveTo>
                    <a:pt x="7956004" y="1905"/>
                  </a:moveTo>
                  <a:lnTo>
                    <a:pt x="7955445" y="558"/>
                  </a:lnTo>
                  <a:lnTo>
                    <a:pt x="7954099" y="0"/>
                  </a:lnTo>
                  <a:lnTo>
                    <a:pt x="7952740" y="558"/>
                  </a:lnTo>
                  <a:lnTo>
                    <a:pt x="7952194" y="1905"/>
                  </a:lnTo>
                  <a:lnTo>
                    <a:pt x="7952740"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07" name="Google Shape;2107;p34"/>
          <p:cNvSpPr txBox="1"/>
          <p:nvPr/>
        </p:nvSpPr>
        <p:spPr>
          <a:xfrm>
            <a:off x="2327300" y="682914"/>
            <a:ext cx="220281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2023년 ESG 관련 주요 투자 Highlight</a:t>
            </a:r>
            <a:endParaRPr sz="950">
              <a:latin typeface="Malgun Gothic"/>
              <a:ea typeface="Malgun Gothic"/>
              <a:cs typeface="Malgun Gothic"/>
              <a:sym typeface="Malgun Gothic"/>
            </a:endParaRPr>
          </a:p>
        </p:txBody>
      </p:sp>
      <p:pic>
        <p:nvPicPr>
          <p:cNvPr id="2108" name="Google Shape;2108;p34"/>
          <p:cNvPicPr preferRelativeResize="0"/>
          <p:nvPr/>
        </p:nvPicPr>
        <p:blipFill rotWithShape="1">
          <a:blip r:embed="rId19">
            <a:alphaModFix/>
          </a:blip>
          <a:srcRect b="0" l="0" r="0" t="0"/>
          <a:stretch/>
        </p:blipFill>
        <p:spPr>
          <a:xfrm>
            <a:off x="4226923" y="1634906"/>
            <a:ext cx="98424" cy="82549"/>
          </a:xfrm>
          <a:prstGeom prst="rect">
            <a:avLst/>
          </a:prstGeom>
          <a:noFill/>
          <a:ln>
            <a:noFill/>
          </a:ln>
        </p:spPr>
      </p:pic>
      <p:sp>
        <p:nvSpPr>
          <p:cNvPr id="2109" name="Google Shape;2109;p34"/>
          <p:cNvSpPr txBox="1"/>
          <p:nvPr/>
        </p:nvSpPr>
        <p:spPr>
          <a:xfrm>
            <a:off x="2327300" y="1176644"/>
            <a:ext cx="3805554"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일본 태양광발전소 PF투자</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일본 전역 8개 사업장에 대한 투자 Exposure를 확보하였습니다. 이를 통해 일본 내 총 250MW 규모의 태양광발전소 투자를 바탕  로 한 투자경험 축적을 통해, 향후 일본 등 우량 선진국의 신재생 사업의 투자 확대 교두보를 마련하고자 합니다.</a:t>
            </a:r>
            <a:endParaRPr sz="800">
              <a:latin typeface="Arial"/>
              <a:ea typeface="Arial"/>
              <a:cs typeface="Arial"/>
              <a:sym typeface="Arial"/>
            </a:endParaRPr>
          </a:p>
        </p:txBody>
      </p:sp>
      <p:pic>
        <p:nvPicPr>
          <p:cNvPr id="2110" name="Google Shape;2110;p34"/>
          <p:cNvPicPr preferRelativeResize="0"/>
          <p:nvPr/>
        </p:nvPicPr>
        <p:blipFill rotWithShape="1">
          <a:blip r:embed="rId19">
            <a:alphaModFix/>
          </a:blip>
          <a:srcRect b="0" l="0" r="0" t="0"/>
          <a:stretch/>
        </p:blipFill>
        <p:spPr>
          <a:xfrm>
            <a:off x="7031602" y="1634906"/>
            <a:ext cx="98424" cy="82549"/>
          </a:xfrm>
          <a:prstGeom prst="rect">
            <a:avLst/>
          </a:prstGeom>
          <a:noFill/>
          <a:ln>
            <a:noFill/>
          </a:ln>
        </p:spPr>
      </p:pic>
      <p:sp>
        <p:nvSpPr>
          <p:cNvPr id="2111" name="Google Shape;2111;p34"/>
          <p:cNvSpPr txBox="1"/>
          <p:nvPr/>
        </p:nvSpPr>
        <p:spPr>
          <a:xfrm>
            <a:off x="6503300" y="1176644"/>
            <a:ext cx="3804920"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네덜란드 폐기물 업체 지분투자 펀드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네덜란드 최대 종합 폐기물처리 기업에 지분 투자를 집행하였습니다. 2023년 중 투자자 산이 성공적  로 매각됨에 따라, 펀드 청산 시 연 18% 수준의 높은 수익률 시현이 예상되 고 있습니다.</a:t>
            </a:r>
            <a:endParaRPr sz="800">
              <a:latin typeface="Arial"/>
              <a:ea typeface="Arial"/>
              <a:cs typeface="Arial"/>
              <a:sym typeface="Arial"/>
            </a:endParaRPr>
          </a:p>
        </p:txBody>
      </p:sp>
      <p:graphicFrame>
        <p:nvGraphicFramePr>
          <p:cNvPr id="2112" name="Google Shape;2112;p34"/>
          <p:cNvGraphicFramePr/>
          <p:nvPr/>
        </p:nvGraphicFramePr>
        <p:xfrm>
          <a:off x="2340000" y="2636997"/>
          <a:ext cx="3000000" cy="3000000"/>
        </p:xfrm>
        <a:graphic>
          <a:graphicData uri="http://schemas.openxmlformats.org/drawingml/2006/table">
            <a:tbl>
              <a:tblPr bandRow="1" firstRow="1">
                <a:noFill/>
                <a:tableStyleId>{C31ADFB9-D814-4208-886B-9652E2F75FA4}</a:tableStyleId>
              </a:tblPr>
              <a:tblGrid>
                <a:gridCol w="1080125"/>
                <a:gridCol w="72400"/>
                <a:gridCol w="828675"/>
                <a:gridCol w="72400"/>
                <a:gridCol w="828675"/>
                <a:gridCol w="72400"/>
                <a:gridCol w="8286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lnB cap="flat" cmpd="sng" w="9525">
                      <a:solidFill>
                        <a:srgbClr val="6DCDB1"/>
                      </a:solidFill>
                      <a:prstDash val="solid"/>
                      <a:round/>
                      <a:headEnd len="sm" w="sm" type="none"/>
                      <a:tailEnd len="sm" w="sm" type="none"/>
                    </a:lnB>
                    <a:solidFill>
                      <a:srgbClr val="DAF2EB"/>
                    </a:solidFill>
                  </a:tcPr>
                </a:tc>
              </a:tr>
              <a:tr h="1441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투자시기</a:t>
                      </a:r>
                      <a:endParaRPr sz="700" u="none" cap="none" strike="noStrike">
                        <a:latin typeface="Arial"/>
                        <a:ea typeface="Arial"/>
                        <a:cs typeface="Arial"/>
                        <a:sym typeface="Arial"/>
                      </a:endParaRPr>
                    </a:p>
                  </a:txBody>
                  <a:tcPr marT="36825" marB="0" marR="0" marL="0">
                    <a:lnT cap="flat" cmpd="sng" w="9525">
                      <a:solidFill>
                        <a:srgbClr val="6DCDB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투자금액</a:t>
                      </a:r>
                      <a:endParaRPr sz="700" u="none" cap="none" strike="noStrike">
                        <a:latin typeface="Arial"/>
                        <a:ea typeface="Arial"/>
                        <a:cs typeface="Arial"/>
                        <a:sym typeface="Arial"/>
                      </a:endParaRPr>
                    </a:p>
                  </a:txBody>
                  <a:tcPr marT="36825" marB="0" marR="0" marL="0">
                    <a:lnT cap="flat" cmpd="sng" w="9525">
                      <a:solidFill>
                        <a:srgbClr val="6DCDB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CDB1"/>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투자기간</a:t>
                      </a:r>
                      <a:endParaRPr sz="700" u="none" cap="none" strike="noStrike">
                        <a:latin typeface="Arial"/>
                        <a:ea typeface="Arial"/>
                        <a:cs typeface="Arial"/>
                        <a:sym typeface="Arial"/>
                      </a:endParaRPr>
                    </a:p>
                  </a:txBody>
                  <a:tcPr marT="36825" marB="0" marR="0" marL="0">
                    <a:lnT cap="flat" cmpd="sng" w="9525">
                      <a:solidFill>
                        <a:srgbClr val="6DCDB1"/>
                      </a:solidFill>
                      <a:prstDash val="solid"/>
                      <a:round/>
                      <a:headEnd len="sm" w="sm" type="none"/>
                      <a:tailEnd len="sm" w="sm" type="none"/>
                    </a:lnT>
                  </a:tcPr>
                </a:tc>
              </a:tr>
              <a:tr h="98425">
                <a:tc gridSpan="3">
                  <a:txBody>
                    <a:bodyPr/>
                    <a:lstStyle/>
                    <a:p>
                      <a:pPr indent="0" lvl="0" marL="17780" marR="0" rtl="0" algn="l">
                        <a:lnSpc>
                          <a:spcPct val="97142"/>
                        </a:lnSpc>
                        <a:spcBef>
                          <a:spcPts val="0"/>
                        </a:spcBef>
                        <a:spcAft>
                          <a:spcPts val="0"/>
                        </a:spcAft>
                        <a:buNone/>
                      </a:pPr>
                      <a:r>
                        <a:rPr b="0" lang="en-US" sz="700" u="none" cap="none" strike="noStrike">
                          <a:solidFill>
                            <a:srgbClr val="58595B"/>
                          </a:solidFill>
                          <a:latin typeface="Arial"/>
                          <a:ea typeface="Arial"/>
                          <a:cs typeface="Arial"/>
                          <a:sym typeface="Arial"/>
                        </a:rPr>
                        <a:t>투자개요</a:t>
                      </a:r>
                      <a:endParaRPr sz="700" u="none" cap="none" strike="noStrike">
                        <a:latin typeface="Arial"/>
                        <a:ea typeface="Arial"/>
                        <a:cs typeface="Arial"/>
                        <a:sym typeface="Arial"/>
                      </a:endParaRPr>
                    </a:p>
                  </a:txBody>
                  <a:tcPr marT="0" marB="0" marR="0" marL="0"/>
                </a:tc>
                <a:tc hMerge="1"/>
                <a:tc hMerge="1"/>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r>
              <a:tr h="15177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2023년 12월</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300억 원</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4년(예정)</a:t>
                      </a:r>
                      <a:endParaRPr sz="700" u="none" cap="none" strike="noStrike">
                        <a:latin typeface="Arial"/>
                        <a:ea typeface="Arial"/>
                        <a:cs typeface="Arial"/>
                        <a:sym typeface="Arial"/>
                      </a:endParaRPr>
                    </a:p>
                  </a:txBody>
                  <a:tcPr marT="0" marB="0" marR="0" marL="0"/>
                </a:tc>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주요 투자대상</a:t>
                      </a:r>
                      <a:endParaRPr sz="700" u="none" cap="none" strike="noStrike">
                        <a:latin typeface="Arial"/>
                        <a:ea typeface="Arial"/>
                        <a:cs typeface="Arial"/>
                        <a:sym typeface="Arial"/>
                      </a:endParaRPr>
                    </a:p>
                  </a:txBody>
                  <a:tcPr marT="6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gridSpan="6">
                  <a:txBody>
                    <a:bodyPr/>
                    <a:lstStyle/>
                    <a:p>
                      <a:pPr indent="0" lvl="0" marL="89535" marR="58928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일본 내 건설/운영중인 태양광 총 8개 사업장을 보유한 Holdco 회사에 대한 대출</a:t>
                      </a:r>
                      <a:endParaRPr sz="700" u="none" cap="none" strike="noStrike">
                        <a:latin typeface="Arial"/>
                        <a:ea typeface="Arial"/>
                        <a:cs typeface="Arial"/>
                        <a:sym typeface="Arial"/>
                      </a:endParaRPr>
                    </a:p>
                  </a:txBody>
                  <a:tcPr marT="14600" marB="0" marR="0" marL="0"/>
                </a:tc>
                <a:tc hMerge="1"/>
                <a:tc hMerge="1"/>
                <a:tc hMerge="1"/>
                <a:tc hMerge="1"/>
                <a:tc hMerge="1"/>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펀드 내 편입자산</a:t>
                      </a:r>
                      <a:endParaRPr sz="700" u="none" cap="none" strike="noStrike">
                        <a:latin typeface="Arial"/>
                        <a:ea typeface="Arial"/>
                        <a:cs typeface="Arial"/>
                        <a:sym typeface="Arial"/>
                      </a:endParaRPr>
                    </a:p>
                  </a:txBody>
                  <a:tcPr marT="6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gridSpan="6">
                  <a:txBody>
                    <a:bodyPr/>
                    <a:lstStyle/>
                    <a:p>
                      <a:pPr indent="0" lvl="0" marL="89535" marR="93345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아오모리, 유무타, 쿠로카와 등 총 8개 사업장 250MW 규모</a:t>
                      </a:r>
                      <a:endParaRPr sz="700" u="none" cap="none" strike="noStrike">
                        <a:latin typeface="Arial"/>
                        <a:ea typeface="Arial"/>
                        <a:cs typeface="Arial"/>
                        <a:sym typeface="Arial"/>
                      </a:endParaRPr>
                    </a:p>
                  </a:txBody>
                  <a:tcPr marT="14600" marB="0" marR="0" marL="0"/>
                </a:tc>
                <a:tc hMerge="1"/>
                <a:tc hMerge="1"/>
                <a:tc hMerge="1"/>
                <a:tc hMerge="1"/>
                <a:tc hMerge="1"/>
              </a:tr>
            </a:tbl>
          </a:graphicData>
        </a:graphic>
      </p:graphicFrame>
      <p:sp>
        <p:nvSpPr>
          <p:cNvPr id="2113" name="Google Shape;2113;p34"/>
          <p:cNvSpPr/>
          <p:nvPr/>
        </p:nvSpPr>
        <p:spPr>
          <a:xfrm>
            <a:off x="3491999" y="3034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4" name="Google Shape;2114;p34"/>
          <p:cNvSpPr/>
          <p:nvPr/>
        </p:nvSpPr>
        <p:spPr>
          <a:xfrm>
            <a:off x="4392000" y="3034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5" name="Google Shape;2115;p34"/>
          <p:cNvSpPr/>
          <p:nvPr/>
        </p:nvSpPr>
        <p:spPr>
          <a:xfrm>
            <a:off x="5291999" y="3034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116" name="Google Shape;2116;p34"/>
          <p:cNvGrpSpPr/>
          <p:nvPr/>
        </p:nvGrpSpPr>
        <p:grpSpPr>
          <a:xfrm>
            <a:off x="3491999" y="3592586"/>
            <a:ext cx="2628040" cy="0"/>
            <a:chOff x="3491999" y="3592586"/>
            <a:chExt cx="2628040" cy="0"/>
          </a:xfrm>
        </p:grpSpPr>
        <p:sp>
          <p:nvSpPr>
            <p:cNvPr id="2117" name="Google Shape;2117;p34"/>
            <p:cNvSpPr/>
            <p:nvPr/>
          </p:nvSpPr>
          <p:spPr>
            <a:xfrm>
              <a:off x="3491999" y="3592586"/>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8" name="Google Shape;2118;p34"/>
            <p:cNvSpPr/>
            <p:nvPr/>
          </p:nvSpPr>
          <p:spPr>
            <a:xfrm>
              <a:off x="4320000" y="3592586"/>
              <a:ext cx="72390" cy="0"/>
            </a:xfrm>
            <a:custGeom>
              <a:rect b="b" l="l" r="r" t="t"/>
              <a:pathLst>
                <a:path extrusionOk="0" h="120000" w="72389">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9" name="Google Shape;2119;p34"/>
            <p:cNvSpPr/>
            <p:nvPr/>
          </p:nvSpPr>
          <p:spPr>
            <a:xfrm>
              <a:off x="4392000" y="3592586"/>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0" name="Google Shape;2120;p34"/>
            <p:cNvSpPr/>
            <p:nvPr/>
          </p:nvSpPr>
          <p:spPr>
            <a:xfrm>
              <a:off x="5219999" y="3592586"/>
              <a:ext cx="72390" cy="0"/>
            </a:xfrm>
            <a:custGeom>
              <a:rect b="b" l="l" r="r" t="t"/>
              <a:pathLst>
                <a:path extrusionOk="0" h="120000" w="72389">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1" name="Google Shape;2121;p34"/>
            <p:cNvSpPr/>
            <p:nvPr/>
          </p:nvSpPr>
          <p:spPr>
            <a:xfrm>
              <a:off x="5291999" y="3592586"/>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122" name="Google Shape;2122;p34"/>
          <p:cNvGrpSpPr/>
          <p:nvPr/>
        </p:nvGrpSpPr>
        <p:grpSpPr>
          <a:xfrm>
            <a:off x="3491999" y="3952585"/>
            <a:ext cx="2628040" cy="0"/>
            <a:chOff x="3491999" y="3952585"/>
            <a:chExt cx="2628040" cy="0"/>
          </a:xfrm>
        </p:grpSpPr>
        <p:sp>
          <p:nvSpPr>
            <p:cNvPr id="2123" name="Google Shape;2123;p34"/>
            <p:cNvSpPr/>
            <p:nvPr/>
          </p:nvSpPr>
          <p:spPr>
            <a:xfrm>
              <a:off x="3491999" y="3952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4" name="Google Shape;2124;p34"/>
            <p:cNvSpPr/>
            <p:nvPr/>
          </p:nvSpPr>
          <p:spPr>
            <a:xfrm>
              <a:off x="4320000" y="3952585"/>
              <a:ext cx="72390" cy="0"/>
            </a:xfrm>
            <a:custGeom>
              <a:rect b="b" l="l" r="r" t="t"/>
              <a:pathLst>
                <a:path extrusionOk="0" h="120000" w="72389">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5" name="Google Shape;2125;p34"/>
            <p:cNvSpPr/>
            <p:nvPr/>
          </p:nvSpPr>
          <p:spPr>
            <a:xfrm>
              <a:off x="4392000" y="3952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6" name="Google Shape;2126;p34"/>
            <p:cNvSpPr/>
            <p:nvPr/>
          </p:nvSpPr>
          <p:spPr>
            <a:xfrm>
              <a:off x="5219999" y="3952585"/>
              <a:ext cx="72390" cy="0"/>
            </a:xfrm>
            <a:custGeom>
              <a:rect b="b" l="l" r="r" t="t"/>
              <a:pathLst>
                <a:path extrusionOk="0" h="120000" w="72389">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7" name="Google Shape;2127;p34"/>
            <p:cNvSpPr/>
            <p:nvPr/>
          </p:nvSpPr>
          <p:spPr>
            <a:xfrm>
              <a:off x="5291999" y="3952585"/>
              <a:ext cx="828040" cy="0"/>
            </a:xfrm>
            <a:custGeom>
              <a:rect b="b" l="l" r="r" t="t"/>
              <a:pathLst>
                <a:path extrusionOk="0" h="120000" w="828039">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128" name="Google Shape;2128;p34"/>
          <p:cNvGraphicFramePr/>
          <p:nvPr/>
        </p:nvGraphicFramePr>
        <p:xfrm>
          <a:off x="6516000" y="2636997"/>
          <a:ext cx="3000000" cy="3000000"/>
        </p:xfrm>
        <a:graphic>
          <a:graphicData uri="http://schemas.openxmlformats.org/drawingml/2006/table">
            <a:tbl>
              <a:tblPr bandRow="1" firstRow="1">
                <a:noFill/>
                <a:tableStyleId>{C31ADFB9-D814-4208-886B-9652E2F75FA4}</a:tableStyleId>
              </a:tblPr>
              <a:tblGrid>
                <a:gridCol w="1080125"/>
                <a:gridCol w="72400"/>
                <a:gridCol w="828675"/>
                <a:gridCol w="72400"/>
                <a:gridCol w="828675"/>
                <a:gridCol w="72400"/>
                <a:gridCol w="8286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35BDA4"/>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solidFill>
                      <a:srgbClr val="DAF2EB"/>
                    </a:solidFill>
                  </a:tcPr>
                </a:tc>
              </a:tr>
              <a:tr h="1441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투자시기</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투자금액</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35BDA4"/>
                      </a:solidFill>
                      <a:prstDash val="solid"/>
                      <a:round/>
                      <a:headEnd len="sm" w="sm" type="none"/>
                      <a:tailEnd len="sm" w="sm" type="none"/>
                    </a:lnT>
                  </a:tcPr>
                </a:tc>
                <a:tc>
                  <a:txBody>
                    <a:bodyPr/>
                    <a:lstStyle/>
                    <a:p>
                      <a:pPr indent="0" lvl="0" marL="17780" marR="0" rtl="0" algn="l">
                        <a:lnSpc>
                          <a:spcPct val="107142"/>
                        </a:lnSpc>
                        <a:spcBef>
                          <a:spcPts val="0"/>
                        </a:spcBef>
                        <a:spcAft>
                          <a:spcPts val="0"/>
                        </a:spcAft>
                        <a:buNone/>
                      </a:pPr>
                      <a:r>
                        <a:rPr b="0" lang="en-US" sz="700" u="none" cap="none" strike="noStrike">
                          <a:solidFill>
                            <a:srgbClr val="58595B"/>
                          </a:solidFill>
                          <a:latin typeface="Arial"/>
                          <a:ea typeface="Arial"/>
                          <a:cs typeface="Arial"/>
                          <a:sym typeface="Arial"/>
                        </a:rPr>
                        <a:t>투자기간</a:t>
                      </a:r>
                      <a:endParaRPr sz="700" u="none" cap="none" strike="noStrike">
                        <a:latin typeface="Arial"/>
                        <a:ea typeface="Arial"/>
                        <a:cs typeface="Arial"/>
                        <a:sym typeface="Arial"/>
                      </a:endParaRPr>
                    </a:p>
                  </a:txBody>
                  <a:tcPr marT="36825" marB="0" marR="0" marL="0">
                    <a:lnT cap="flat" cmpd="sng" w="9525">
                      <a:solidFill>
                        <a:srgbClr val="35BDA4"/>
                      </a:solidFill>
                      <a:prstDash val="solid"/>
                      <a:round/>
                      <a:headEnd len="sm" w="sm" type="none"/>
                      <a:tailEnd len="sm" w="sm" type="none"/>
                    </a:lnT>
                  </a:tcPr>
                </a:tc>
              </a:tr>
              <a:tr h="98425">
                <a:tc gridSpan="3">
                  <a:txBody>
                    <a:bodyPr/>
                    <a:lstStyle/>
                    <a:p>
                      <a:pPr indent="0" lvl="0" marL="17780" marR="0" rtl="0" algn="l">
                        <a:lnSpc>
                          <a:spcPct val="97142"/>
                        </a:lnSpc>
                        <a:spcBef>
                          <a:spcPts val="0"/>
                        </a:spcBef>
                        <a:spcAft>
                          <a:spcPts val="0"/>
                        </a:spcAft>
                        <a:buNone/>
                      </a:pPr>
                      <a:r>
                        <a:rPr b="0" lang="en-US" sz="700" u="none" cap="none" strike="noStrike">
                          <a:solidFill>
                            <a:srgbClr val="58595B"/>
                          </a:solidFill>
                          <a:latin typeface="Arial"/>
                          <a:ea typeface="Arial"/>
                          <a:cs typeface="Arial"/>
                          <a:sym typeface="Arial"/>
                        </a:rPr>
                        <a:t>투자개요</a:t>
                      </a:r>
                      <a:endParaRPr sz="700" u="none" cap="none" strike="noStrike">
                        <a:latin typeface="Arial"/>
                        <a:ea typeface="Arial"/>
                        <a:cs typeface="Arial"/>
                        <a:sym typeface="Arial"/>
                      </a:endParaRPr>
                    </a:p>
                  </a:txBody>
                  <a:tcPr marT="0" marB="0" marR="0" marL="0"/>
                </a:tc>
                <a:tc hMerge="1"/>
                <a:tc hMerge="1"/>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txBody>
                  <a:tcPr marT="0" marB="0" marR="0" marL="0"/>
                </a:tc>
              </a:tr>
              <a:tr h="15177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35BDA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2018년 12월</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140억 원</a:t>
                      </a:r>
                      <a:endParaRPr sz="7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10000"/>
                        </a:lnSpc>
                        <a:spcBef>
                          <a:spcPts val="0"/>
                        </a:spcBef>
                        <a:spcAft>
                          <a:spcPts val="0"/>
                        </a:spcAft>
                        <a:buNone/>
                      </a:pPr>
                      <a:r>
                        <a:rPr b="0" lang="en-US" sz="700" u="none" cap="none" strike="noStrike">
                          <a:solidFill>
                            <a:srgbClr val="58595B"/>
                          </a:solidFill>
                          <a:latin typeface="Arial"/>
                          <a:ea typeface="Arial"/>
                          <a:cs typeface="Arial"/>
                          <a:sym typeface="Arial"/>
                        </a:rPr>
                        <a:t>10년(예정)</a:t>
                      </a:r>
                      <a:endParaRPr sz="700" u="none" cap="none" strike="noStrike">
                        <a:latin typeface="Arial"/>
                        <a:ea typeface="Arial"/>
                        <a:cs typeface="Arial"/>
                        <a:sym typeface="Arial"/>
                      </a:endParaRPr>
                    </a:p>
                  </a:txBody>
                  <a:tcPr marT="0" marB="0" marR="0" marL="0"/>
                </a:tc>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주요 투자대상</a:t>
                      </a:r>
                      <a:endParaRPr sz="700" u="none" cap="none" strike="noStrike">
                        <a:latin typeface="Arial"/>
                        <a:ea typeface="Arial"/>
                        <a:cs typeface="Arial"/>
                        <a:sym typeface="Arial"/>
                      </a:endParaRPr>
                    </a:p>
                  </a:txBody>
                  <a:tcPr marT="6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gridSpan="6">
                  <a:txBody>
                    <a:bodyPr/>
                    <a:lstStyle/>
                    <a:p>
                      <a:pPr indent="0" lvl="0" marL="89535" marR="80454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네덜란드 18개 지역에 폐기물처리시설을 보유한 폐기물 종합 솔루션 기업</a:t>
                      </a:r>
                      <a:endParaRPr sz="700" u="none" cap="none" strike="noStrike">
                        <a:latin typeface="Arial"/>
                        <a:ea typeface="Arial"/>
                        <a:cs typeface="Arial"/>
                        <a:sym typeface="Arial"/>
                      </a:endParaRPr>
                    </a:p>
                  </a:txBody>
                  <a:tcPr marT="14600" marB="0" marR="0" marL="0"/>
                </a:tc>
                <a:tc hMerge="1"/>
                <a:tc hMerge="1"/>
                <a:tc hMerge="1"/>
                <a:tc hMerge="1"/>
                <a:tc hMerge="1"/>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펀드 내 편입자산</a:t>
                      </a:r>
                      <a:endParaRPr sz="700" u="none" cap="none" strike="noStrike">
                        <a:latin typeface="Arial"/>
                        <a:ea typeface="Arial"/>
                        <a:cs typeface="Arial"/>
                        <a:sym typeface="Arial"/>
                      </a:endParaRPr>
                    </a:p>
                  </a:txBody>
                  <a:tcPr marT="625" marB="0" marR="0" marL="0">
                    <a:lnT cap="flat" cmpd="sng" w="9525">
                      <a:solidFill>
                        <a:srgbClr val="35BDA4"/>
                      </a:solidFill>
                      <a:prstDash val="solid"/>
                      <a:round/>
                      <a:headEnd len="sm" w="sm" type="none"/>
                      <a:tailEnd len="sm" w="sm" type="none"/>
                    </a:lnT>
                    <a:lnB cap="flat" cmpd="sng" w="9525">
                      <a:solidFill>
                        <a:srgbClr val="35BDA4"/>
                      </a:solidFill>
                      <a:prstDash val="solid"/>
                      <a:round/>
                      <a:headEnd len="sm" w="sm" type="none"/>
                      <a:tailEnd len="sm" w="sm" type="none"/>
                    </a:lnB>
                  </a:tcPr>
                </a:tc>
                <a:tc gridSpan="6">
                  <a:txBody>
                    <a:bodyPr/>
                    <a:lstStyle/>
                    <a:p>
                      <a:pPr indent="0" lvl="0" marL="89535" marR="64452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폐기물 유기화(바이오가스 생산), 폐기물 소각을 통한 전력발전시설 등 보유</a:t>
                      </a:r>
                      <a:endParaRPr sz="700" u="none" cap="none" strike="noStrike">
                        <a:latin typeface="Arial"/>
                        <a:ea typeface="Arial"/>
                        <a:cs typeface="Arial"/>
                        <a:sym typeface="Arial"/>
                      </a:endParaRPr>
                    </a:p>
                  </a:txBody>
                  <a:tcPr marT="14600" marB="0" marR="0" marL="0"/>
                </a:tc>
                <a:tc hMerge="1"/>
                <a:tc hMerge="1"/>
                <a:tc hMerge="1"/>
                <a:tc hMerge="1"/>
                <a:tc hMerge="1"/>
              </a:tr>
            </a:tbl>
          </a:graphicData>
        </a:graphic>
      </p:graphicFrame>
      <p:sp>
        <p:nvSpPr>
          <p:cNvPr id="2129" name="Google Shape;2129;p34"/>
          <p:cNvSpPr/>
          <p:nvPr/>
        </p:nvSpPr>
        <p:spPr>
          <a:xfrm>
            <a:off x="7668000" y="3034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0" name="Google Shape;2130;p34"/>
          <p:cNvSpPr/>
          <p:nvPr/>
        </p:nvSpPr>
        <p:spPr>
          <a:xfrm>
            <a:off x="8568001" y="3034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1" name="Google Shape;2131;p34"/>
          <p:cNvSpPr/>
          <p:nvPr/>
        </p:nvSpPr>
        <p:spPr>
          <a:xfrm>
            <a:off x="9467999" y="3034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132" name="Google Shape;2132;p34"/>
          <p:cNvGrpSpPr/>
          <p:nvPr/>
        </p:nvGrpSpPr>
        <p:grpSpPr>
          <a:xfrm>
            <a:off x="7668000" y="3592586"/>
            <a:ext cx="2628039" cy="0"/>
            <a:chOff x="7668000" y="3592586"/>
            <a:chExt cx="2628039" cy="0"/>
          </a:xfrm>
        </p:grpSpPr>
        <p:sp>
          <p:nvSpPr>
            <p:cNvPr id="2133" name="Google Shape;2133;p34"/>
            <p:cNvSpPr/>
            <p:nvPr/>
          </p:nvSpPr>
          <p:spPr>
            <a:xfrm>
              <a:off x="7668000" y="3592586"/>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4" name="Google Shape;2134;p34"/>
            <p:cNvSpPr/>
            <p:nvPr/>
          </p:nvSpPr>
          <p:spPr>
            <a:xfrm>
              <a:off x="8496000" y="3592586"/>
              <a:ext cx="72390" cy="0"/>
            </a:xfrm>
            <a:custGeom>
              <a:rect b="b" l="l" r="r" t="t"/>
              <a:pathLst>
                <a:path extrusionOk="0" h="120000" w="72390">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5" name="Google Shape;2135;p34"/>
            <p:cNvSpPr/>
            <p:nvPr/>
          </p:nvSpPr>
          <p:spPr>
            <a:xfrm>
              <a:off x="8568001" y="3592586"/>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6" name="Google Shape;2136;p34"/>
            <p:cNvSpPr/>
            <p:nvPr/>
          </p:nvSpPr>
          <p:spPr>
            <a:xfrm>
              <a:off x="9396001" y="3592586"/>
              <a:ext cx="72390" cy="0"/>
            </a:xfrm>
            <a:custGeom>
              <a:rect b="b" l="l" r="r" t="t"/>
              <a:pathLst>
                <a:path extrusionOk="0" h="120000" w="72390">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7" name="Google Shape;2137;p34"/>
            <p:cNvSpPr/>
            <p:nvPr/>
          </p:nvSpPr>
          <p:spPr>
            <a:xfrm>
              <a:off x="9467999" y="3592586"/>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138" name="Google Shape;2138;p34"/>
          <p:cNvGrpSpPr/>
          <p:nvPr/>
        </p:nvGrpSpPr>
        <p:grpSpPr>
          <a:xfrm>
            <a:off x="7668000" y="3952585"/>
            <a:ext cx="2628039" cy="0"/>
            <a:chOff x="7668000" y="3952585"/>
            <a:chExt cx="2628039" cy="0"/>
          </a:xfrm>
        </p:grpSpPr>
        <p:sp>
          <p:nvSpPr>
            <p:cNvPr id="2139" name="Google Shape;2139;p34"/>
            <p:cNvSpPr/>
            <p:nvPr/>
          </p:nvSpPr>
          <p:spPr>
            <a:xfrm>
              <a:off x="7668000" y="3952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0" name="Google Shape;2140;p34"/>
            <p:cNvSpPr/>
            <p:nvPr/>
          </p:nvSpPr>
          <p:spPr>
            <a:xfrm>
              <a:off x="8496000" y="3952585"/>
              <a:ext cx="72390" cy="0"/>
            </a:xfrm>
            <a:custGeom>
              <a:rect b="b" l="l" r="r" t="t"/>
              <a:pathLst>
                <a:path extrusionOk="0" h="120000" w="72390">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1" name="Google Shape;2141;p34"/>
            <p:cNvSpPr/>
            <p:nvPr/>
          </p:nvSpPr>
          <p:spPr>
            <a:xfrm>
              <a:off x="8568001" y="3952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2" name="Google Shape;2142;p34"/>
            <p:cNvSpPr/>
            <p:nvPr/>
          </p:nvSpPr>
          <p:spPr>
            <a:xfrm>
              <a:off x="9396001" y="3952585"/>
              <a:ext cx="72390" cy="0"/>
            </a:xfrm>
            <a:custGeom>
              <a:rect b="b" l="l" r="r" t="t"/>
              <a:pathLst>
                <a:path extrusionOk="0" h="120000" w="72390">
                  <a:moveTo>
                    <a:pt x="0" y="0"/>
                  </a:moveTo>
                  <a:lnTo>
                    <a:pt x="71996"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3" name="Google Shape;2143;p34"/>
            <p:cNvSpPr/>
            <p:nvPr/>
          </p:nvSpPr>
          <p:spPr>
            <a:xfrm>
              <a:off x="9467999" y="3952585"/>
              <a:ext cx="828040" cy="0"/>
            </a:xfrm>
            <a:custGeom>
              <a:rect b="b" l="l" r="r" t="t"/>
              <a:pathLst>
                <a:path extrusionOk="0" h="120000" w="828040">
                  <a:moveTo>
                    <a:pt x="0" y="0"/>
                  </a:moveTo>
                  <a:lnTo>
                    <a:pt x="828001"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44" name="Google Shape;2144;p34"/>
          <p:cNvSpPr txBox="1"/>
          <p:nvPr/>
        </p:nvSpPr>
        <p:spPr>
          <a:xfrm>
            <a:off x="4049999" y="5299433"/>
            <a:ext cx="68897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유무타 사업장 전경</a:t>
            </a:r>
            <a:endParaRPr sz="650">
              <a:latin typeface="Arial"/>
              <a:ea typeface="Arial"/>
              <a:cs typeface="Arial"/>
              <a:sym typeface="Arial"/>
            </a:endParaRPr>
          </a:p>
        </p:txBody>
      </p:sp>
      <p:sp>
        <p:nvSpPr>
          <p:cNvPr id="2145" name="Google Shape;2145;p34"/>
          <p:cNvSpPr/>
          <p:nvPr/>
        </p:nvSpPr>
        <p:spPr>
          <a:xfrm>
            <a:off x="4049999" y="6467657"/>
            <a:ext cx="1980564" cy="0"/>
          </a:xfrm>
          <a:custGeom>
            <a:rect b="b" l="l" r="r" t="t"/>
            <a:pathLst>
              <a:path extrusionOk="0" h="120000" w="1980564">
                <a:moveTo>
                  <a:pt x="0" y="0"/>
                </a:moveTo>
                <a:lnTo>
                  <a:pt x="1980006" y="0"/>
                </a:lnTo>
              </a:path>
            </a:pathLst>
          </a:custGeom>
          <a:noFill/>
          <a:ln cap="flat" cmpd="sng" w="127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6" name="Google Shape;2146;p34"/>
          <p:cNvSpPr txBox="1"/>
          <p:nvPr/>
        </p:nvSpPr>
        <p:spPr>
          <a:xfrm>
            <a:off x="4049999" y="6502439"/>
            <a:ext cx="76898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아오모리 사업장 패널</a:t>
            </a:r>
            <a:endParaRPr sz="650">
              <a:latin typeface="Arial"/>
              <a:ea typeface="Arial"/>
              <a:cs typeface="Arial"/>
              <a:sym typeface="Arial"/>
            </a:endParaRPr>
          </a:p>
        </p:txBody>
      </p:sp>
      <p:grpSp>
        <p:nvGrpSpPr>
          <p:cNvPr id="2147" name="Google Shape;2147;p34"/>
          <p:cNvGrpSpPr/>
          <p:nvPr/>
        </p:nvGrpSpPr>
        <p:grpSpPr>
          <a:xfrm>
            <a:off x="6516001" y="4096779"/>
            <a:ext cx="3780154" cy="2599690"/>
            <a:chOff x="6516001" y="4096779"/>
            <a:chExt cx="3780154" cy="2599690"/>
          </a:xfrm>
        </p:grpSpPr>
        <p:sp>
          <p:nvSpPr>
            <p:cNvPr id="2148" name="Google Shape;2148;p34"/>
            <p:cNvSpPr/>
            <p:nvPr/>
          </p:nvSpPr>
          <p:spPr>
            <a:xfrm>
              <a:off x="6516001" y="4096779"/>
              <a:ext cx="3780154" cy="2599690"/>
            </a:xfrm>
            <a:custGeom>
              <a:rect b="b" l="l" r="r" t="t"/>
              <a:pathLst>
                <a:path extrusionOk="0" h="2599690" w="3780154">
                  <a:moveTo>
                    <a:pt x="3780002" y="0"/>
                  </a:moveTo>
                  <a:lnTo>
                    <a:pt x="0" y="0"/>
                  </a:lnTo>
                  <a:lnTo>
                    <a:pt x="0" y="2599220"/>
                  </a:lnTo>
                  <a:lnTo>
                    <a:pt x="3780002" y="2599220"/>
                  </a:lnTo>
                  <a:lnTo>
                    <a:pt x="3780002"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49" name="Google Shape;2149;p34"/>
            <p:cNvPicPr preferRelativeResize="0"/>
            <p:nvPr/>
          </p:nvPicPr>
          <p:blipFill rotWithShape="1">
            <a:blip r:embed="rId20">
              <a:alphaModFix/>
            </a:blip>
            <a:srcRect b="0" l="0" r="0" t="0"/>
            <a:stretch/>
          </p:blipFill>
          <p:spPr>
            <a:xfrm>
              <a:off x="8199005" y="4186783"/>
              <a:ext cx="1979993" cy="1080008"/>
            </a:xfrm>
            <a:prstGeom prst="rect">
              <a:avLst/>
            </a:prstGeom>
            <a:noFill/>
            <a:ln>
              <a:noFill/>
            </a:ln>
          </p:spPr>
        </p:pic>
        <p:pic>
          <p:nvPicPr>
            <p:cNvPr id="2150" name="Google Shape;2150;p34"/>
            <p:cNvPicPr preferRelativeResize="0"/>
            <p:nvPr/>
          </p:nvPicPr>
          <p:blipFill rotWithShape="1">
            <a:blip r:embed="rId21">
              <a:alphaModFix/>
            </a:blip>
            <a:srcRect b="0" l="0" r="0" t="0"/>
            <a:stretch/>
          </p:blipFill>
          <p:spPr>
            <a:xfrm>
              <a:off x="6624002" y="4186783"/>
              <a:ext cx="1475994" cy="2286012"/>
            </a:xfrm>
            <a:prstGeom prst="rect">
              <a:avLst/>
            </a:prstGeom>
            <a:noFill/>
            <a:ln>
              <a:noFill/>
            </a:ln>
          </p:spPr>
        </p:pic>
        <p:pic>
          <p:nvPicPr>
            <p:cNvPr id="2151" name="Google Shape;2151;p34"/>
            <p:cNvPicPr preferRelativeResize="0"/>
            <p:nvPr/>
          </p:nvPicPr>
          <p:blipFill rotWithShape="1">
            <a:blip r:embed="rId22">
              <a:alphaModFix/>
            </a:blip>
            <a:srcRect b="0" l="0" r="0" t="0"/>
            <a:stretch/>
          </p:blipFill>
          <p:spPr>
            <a:xfrm>
              <a:off x="8199005" y="5463006"/>
              <a:ext cx="1979993" cy="1006191"/>
            </a:xfrm>
            <a:prstGeom prst="rect">
              <a:avLst/>
            </a:prstGeom>
            <a:noFill/>
            <a:ln>
              <a:noFill/>
            </a:ln>
          </p:spPr>
        </p:pic>
        <p:sp>
          <p:nvSpPr>
            <p:cNvPr id="2152" name="Google Shape;2152;p34"/>
            <p:cNvSpPr/>
            <p:nvPr/>
          </p:nvSpPr>
          <p:spPr>
            <a:xfrm>
              <a:off x="8199000" y="5264653"/>
              <a:ext cx="1980564" cy="0"/>
            </a:xfrm>
            <a:custGeom>
              <a:rect b="b" l="l" r="r" t="t"/>
              <a:pathLst>
                <a:path extrusionOk="0" h="120000" w="1980565">
                  <a:moveTo>
                    <a:pt x="0" y="0"/>
                  </a:moveTo>
                  <a:lnTo>
                    <a:pt x="1980006" y="0"/>
                  </a:lnTo>
                </a:path>
              </a:pathLst>
            </a:custGeom>
            <a:noFill/>
            <a:ln cap="flat" cmpd="sng" w="127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53" name="Google Shape;2153;p34"/>
          <p:cNvSpPr txBox="1"/>
          <p:nvPr/>
        </p:nvSpPr>
        <p:spPr>
          <a:xfrm>
            <a:off x="8199000" y="5299433"/>
            <a:ext cx="609600"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중앙 통제실 전경</a:t>
            </a:r>
            <a:endParaRPr sz="650">
              <a:latin typeface="Arial"/>
              <a:ea typeface="Arial"/>
              <a:cs typeface="Arial"/>
              <a:sym typeface="Arial"/>
            </a:endParaRPr>
          </a:p>
        </p:txBody>
      </p:sp>
      <p:sp>
        <p:nvSpPr>
          <p:cNvPr id="2154" name="Google Shape;2154;p34"/>
          <p:cNvSpPr/>
          <p:nvPr/>
        </p:nvSpPr>
        <p:spPr>
          <a:xfrm>
            <a:off x="8199000" y="6467657"/>
            <a:ext cx="1980564" cy="0"/>
          </a:xfrm>
          <a:custGeom>
            <a:rect b="b" l="l" r="r" t="t"/>
            <a:pathLst>
              <a:path extrusionOk="0" h="120000" w="1980565">
                <a:moveTo>
                  <a:pt x="0" y="0"/>
                </a:moveTo>
                <a:lnTo>
                  <a:pt x="1980006" y="0"/>
                </a:lnTo>
              </a:path>
            </a:pathLst>
          </a:custGeom>
          <a:noFill/>
          <a:ln cap="flat" cmpd="sng" w="127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5" name="Google Shape;2155;p34"/>
          <p:cNvSpPr txBox="1"/>
          <p:nvPr/>
        </p:nvSpPr>
        <p:spPr>
          <a:xfrm>
            <a:off x="8199000" y="6502439"/>
            <a:ext cx="1129030"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SRF(폐기물연료화) 발전소 전경</a:t>
            </a:r>
            <a:endParaRPr sz="650">
              <a:latin typeface="Arial"/>
              <a:ea typeface="Arial"/>
              <a:cs typeface="Arial"/>
              <a:sym typeface="Arial"/>
            </a:endParaRPr>
          </a:p>
        </p:txBody>
      </p:sp>
      <p:sp>
        <p:nvSpPr>
          <p:cNvPr id="2156" name="Google Shape;2156;p34"/>
          <p:cNvSpPr/>
          <p:nvPr/>
        </p:nvSpPr>
        <p:spPr>
          <a:xfrm>
            <a:off x="6624000" y="6467657"/>
            <a:ext cx="1476375" cy="0"/>
          </a:xfrm>
          <a:custGeom>
            <a:rect b="b" l="l" r="r" t="t"/>
            <a:pathLst>
              <a:path extrusionOk="0" h="120000" w="1476375">
                <a:moveTo>
                  <a:pt x="0" y="0"/>
                </a:moveTo>
                <a:lnTo>
                  <a:pt x="1475994" y="0"/>
                </a:lnTo>
              </a:path>
            </a:pathLst>
          </a:custGeom>
          <a:noFill/>
          <a:ln cap="flat" cmpd="sng" w="127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7" name="Google Shape;2157;p34"/>
          <p:cNvSpPr txBox="1"/>
          <p:nvPr/>
        </p:nvSpPr>
        <p:spPr>
          <a:xfrm>
            <a:off x="6624000" y="6502439"/>
            <a:ext cx="590550"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고체화된 폐기물</a:t>
            </a:r>
            <a:endParaRPr sz="650">
              <a:latin typeface="Arial"/>
              <a:ea typeface="Arial"/>
              <a:cs typeface="Arial"/>
              <a:sym typeface="Arial"/>
            </a:endParaRPr>
          </a:p>
        </p:txBody>
      </p:sp>
      <p:sp>
        <p:nvSpPr>
          <p:cNvPr id="2158" name="Google Shape;2158;p34"/>
          <p:cNvSpPr txBox="1"/>
          <p:nvPr/>
        </p:nvSpPr>
        <p:spPr>
          <a:xfrm>
            <a:off x="2547000" y="6011309"/>
            <a:ext cx="1061085" cy="421640"/>
          </a:xfrm>
          <a:prstGeom prst="rect">
            <a:avLst/>
          </a:prstGeom>
          <a:noFill/>
          <a:ln>
            <a:noFill/>
          </a:ln>
        </p:spPr>
        <p:txBody>
          <a:bodyPr anchorCtr="0" anchor="t" bIns="0" lIns="0" spcFirstLastPara="1" rIns="0" wrap="square" tIns="56500">
            <a:spAutoFit/>
          </a:bodyPr>
          <a:lstStyle/>
          <a:p>
            <a:pPr indent="0" lvl="0" marL="764540" rtl="0" algn="l">
              <a:lnSpc>
                <a:spcPct val="100000"/>
              </a:lnSpc>
              <a:spcBef>
                <a:spcPts val="0"/>
              </a:spcBef>
              <a:spcAft>
                <a:spcPts val="0"/>
              </a:spcAft>
              <a:buNone/>
            </a:pPr>
            <a:r>
              <a:rPr b="0" lang="en-US" sz="650">
                <a:solidFill>
                  <a:srgbClr val="35BDA4"/>
                </a:solidFill>
                <a:latin typeface="Arial"/>
                <a:ea typeface="Arial"/>
                <a:cs typeface="Arial"/>
                <a:sym typeface="Arial"/>
              </a:rPr>
              <a:t>Susami</a:t>
            </a:r>
            <a:endParaRPr sz="650">
              <a:latin typeface="Arial"/>
              <a:ea typeface="Arial"/>
              <a:cs typeface="Arial"/>
              <a:sym typeface="Arial"/>
            </a:endParaRPr>
          </a:p>
          <a:p>
            <a:pPr indent="151130" lvl="0" marL="0" marR="588645" rtl="0" algn="l">
              <a:lnSpc>
                <a:spcPct val="109000"/>
              </a:lnSpc>
              <a:spcBef>
                <a:spcPts val="285"/>
              </a:spcBef>
              <a:spcAft>
                <a:spcPts val="0"/>
              </a:spcAft>
              <a:buNone/>
            </a:pPr>
            <a:r>
              <a:rPr b="0" lang="en-US" sz="650">
                <a:solidFill>
                  <a:srgbClr val="35BDA4"/>
                </a:solidFill>
                <a:latin typeface="Arial"/>
                <a:ea typeface="Arial"/>
                <a:cs typeface="Arial"/>
                <a:sym typeface="Arial"/>
              </a:rPr>
              <a:t>Yumuta Tano</a:t>
            </a:r>
            <a:endParaRPr sz="650">
              <a:latin typeface="Arial"/>
              <a:ea typeface="Arial"/>
              <a:cs typeface="Arial"/>
              <a:sym typeface="Arial"/>
            </a:endParaRPr>
          </a:p>
        </p:txBody>
      </p:sp>
      <p:sp>
        <p:nvSpPr>
          <p:cNvPr id="2159" name="Google Shape;2159;p34"/>
          <p:cNvSpPr txBox="1"/>
          <p:nvPr/>
        </p:nvSpPr>
        <p:spPr>
          <a:xfrm>
            <a:off x="2609999" y="4867433"/>
            <a:ext cx="678815" cy="821690"/>
          </a:xfrm>
          <a:prstGeom prst="rect">
            <a:avLst/>
          </a:prstGeom>
          <a:noFill/>
          <a:ln>
            <a:noFill/>
          </a:ln>
        </p:spPr>
        <p:txBody>
          <a:bodyPr anchorCtr="0" anchor="t" bIns="0" lIns="0" spcFirstLastPara="1" rIns="0" wrap="square" tIns="15875">
            <a:spAutoFit/>
          </a:bodyPr>
          <a:lstStyle/>
          <a:p>
            <a:pPr indent="0" lvl="0" marL="305435" rtl="0" algn="l">
              <a:lnSpc>
                <a:spcPct val="100000"/>
              </a:lnSpc>
              <a:spcBef>
                <a:spcPts val="0"/>
              </a:spcBef>
              <a:spcAft>
                <a:spcPts val="0"/>
              </a:spcAft>
              <a:buNone/>
            </a:pPr>
            <a:r>
              <a:rPr b="0" lang="en-US" sz="650">
                <a:solidFill>
                  <a:srgbClr val="35BDA4"/>
                </a:solidFill>
                <a:latin typeface="Arial"/>
                <a:ea typeface="Arial"/>
                <a:cs typeface="Arial"/>
                <a:sym typeface="Arial"/>
              </a:rPr>
              <a:t>Aomori</a:t>
            </a:r>
            <a:endParaRPr sz="650">
              <a:latin typeface="Arial"/>
              <a:ea typeface="Arial"/>
              <a:cs typeface="Arial"/>
              <a:sym typeface="Arial"/>
            </a:endParaRPr>
          </a:p>
          <a:p>
            <a:pPr indent="0" lvl="0" marL="0" rtl="0" algn="l">
              <a:lnSpc>
                <a:spcPct val="100000"/>
              </a:lnSpc>
              <a:spcBef>
                <a:spcPts val="95"/>
              </a:spcBef>
              <a:spcAft>
                <a:spcPts val="0"/>
              </a:spcAft>
              <a:buNone/>
            </a:pPr>
            <a:r>
              <a:t/>
            </a:r>
            <a:endParaRPr sz="550">
              <a:latin typeface="Arial"/>
              <a:ea typeface="Arial"/>
              <a:cs typeface="Arial"/>
              <a:sym typeface="Arial"/>
            </a:endParaRPr>
          </a:p>
          <a:p>
            <a:pPr indent="-44450" lvl="0" marL="44450" marR="5080" rtl="0" algn="l">
              <a:lnSpc>
                <a:spcPct val="166600"/>
              </a:lnSpc>
              <a:spcBef>
                <a:spcPts val="5"/>
              </a:spcBef>
              <a:spcAft>
                <a:spcPts val="0"/>
              </a:spcAft>
              <a:buNone/>
            </a:pPr>
            <a:r>
              <a:rPr b="0" lang="en-US" sz="650">
                <a:solidFill>
                  <a:srgbClr val="35BDA4"/>
                </a:solidFill>
                <a:latin typeface="Arial"/>
                <a:ea typeface="Arial"/>
                <a:cs typeface="Arial"/>
                <a:sym typeface="Arial"/>
              </a:rPr>
              <a:t>Kurokawa, Osaki Sukagawa</a:t>
            </a:r>
            <a:endParaRPr sz="650">
              <a:latin typeface="Arial"/>
              <a:ea typeface="Arial"/>
              <a:cs typeface="Arial"/>
              <a:sym typeface="Arial"/>
            </a:endParaRPr>
          </a:p>
          <a:p>
            <a:pPr indent="0" lvl="0" marL="0" rtl="0" algn="l">
              <a:lnSpc>
                <a:spcPct val="100000"/>
              </a:lnSpc>
              <a:spcBef>
                <a:spcPts val="65"/>
              </a:spcBef>
              <a:spcAft>
                <a:spcPts val="0"/>
              </a:spcAft>
              <a:buNone/>
            </a:pPr>
            <a:r>
              <a:t/>
            </a:r>
            <a:endParaRPr sz="400">
              <a:latin typeface="Arial"/>
              <a:ea typeface="Arial"/>
              <a:cs typeface="Arial"/>
              <a:sym typeface="Arial"/>
            </a:endParaRPr>
          </a:p>
          <a:p>
            <a:pPr indent="0" lvl="0" marL="44450" rtl="0" algn="l">
              <a:lnSpc>
                <a:spcPct val="100000"/>
              </a:lnSpc>
              <a:spcBef>
                <a:spcPts val="5"/>
              </a:spcBef>
              <a:spcAft>
                <a:spcPts val="0"/>
              </a:spcAft>
              <a:buNone/>
            </a:pPr>
            <a:r>
              <a:rPr b="0" lang="en-US" sz="650">
                <a:solidFill>
                  <a:srgbClr val="35BDA4"/>
                </a:solidFill>
                <a:latin typeface="Arial"/>
                <a:ea typeface="Arial"/>
                <a:cs typeface="Arial"/>
                <a:sym typeface="Arial"/>
              </a:rPr>
              <a:t>Ikoma</a:t>
            </a:r>
            <a:endParaRPr sz="650">
              <a:latin typeface="Arial"/>
              <a:ea typeface="Arial"/>
              <a:cs typeface="Arial"/>
              <a:sym typeface="Arial"/>
            </a:endParaRPr>
          </a:p>
        </p:txBody>
      </p:sp>
      <p:grpSp>
        <p:nvGrpSpPr>
          <p:cNvPr id="2160" name="Google Shape;2160;p34"/>
          <p:cNvGrpSpPr/>
          <p:nvPr/>
        </p:nvGrpSpPr>
        <p:grpSpPr>
          <a:xfrm>
            <a:off x="2511000" y="4925758"/>
            <a:ext cx="1260000" cy="1383412"/>
            <a:chOff x="2511000" y="4925758"/>
            <a:chExt cx="1260000" cy="1383412"/>
          </a:xfrm>
        </p:grpSpPr>
        <p:sp>
          <p:nvSpPr>
            <p:cNvPr id="2161" name="Google Shape;2161;p34"/>
            <p:cNvSpPr/>
            <p:nvPr/>
          </p:nvSpPr>
          <p:spPr>
            <a:xfrm>
              <a:off x="2532472" y="6240590"/>
              <a:ext cx="114935" cy="0"/>
            </a:xfrm>
            <a:custGeom>
              <a:rect b="b" l="l" r="r" t="t"/>
              <a:pathLst>
                <a:path extrusionOk="0" h="120000" w="114935">
                  <a:moveTo>
                    <a:pt x="0" y="0"/>
                  </a:moveTo>
                  <a:lnTo>
                    <a:pt x="114452"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2" name="Google Shape;2162;p34"/>
            <p:cNvSpPr/>
            <p:nvPr/>
          </p:nvSpPr>
          <p:spPr>
            <a:xfrm>
              <a:off x="2656800" y="6252459"/>
              <a:ext cx="0" cy="48260"/>
            </a:xfrm>
            <a:custGeom>
              <a:rect b="b" l="l" r="r" t="t"/>
              <a:pathLst>
                <a:path extrusionOk="0" h="48260" w="120000">
                  <a:moveTo>
                    <a:pt x="0" y="0"/>
                  </a:moveTo>
                  <a:lnTo>
                    <a:pt x="0" y="4798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3" name="Google Shape;2163;p34"/>
            <p:cNvSpPr/>
            <p:nvPr/>
          </p:nvSpPr>
          <p:spPr>
            <a:xfrm>
              <a:off x="2518620" y="6240590"/>
              <a:ext cx="138430" cy="68580"/>
            </a:xfrm>
            <a:custGeom>
              <a:rect b="b" l="l" r="r" t="t"/>
              <a:pathLst>
                <a:path extrusionOk="0" h="68579" w="138430">
                  <a:moveTo>
                    <a:pt x="0" y="0"/>
                  </a:moveTo>
                  <a:lnTo>
                    <a:pt x="5892" y="0"/>
                  </a:lnTo>
                </a:path>
                <a:path extrusionOk="0" h="68579" w="138430">
                  <a:moveTo>
                    <a:pt x="132295" y="0"/>
                  </a:moveTo>
                  <a:lnTo>
                    <a:pt x="138176" y="0"/>
                  </a:lnTo>
                  <a:lnTo>
                    <a:pt x="138176" y="5232"/>
                  </a:lnTo>
                </a:path>
                <a:path extrusionOk="0" h="68579" w="138430">
                  <a:moveTo>
                    <a:pt x="138176" y="63182"/>
                  </a:moveTo>
                  <a:lnTo>
                    <a:pt x="138176" y="68402"/>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4" name="Google Shape;2164;p34"/>
            <p:cNvSpPr/>
            <p:nvPr/>
          </p:nvSpPr>
          <p:spPr>
            <a:xfrm>
              <a:off x="2511000" y="6232977"/>
              <a:ext cx="15240" cy="15240"/>
            </a:xfrm>
            <a:custGeom>
              <a:rect b="b" l="l" r="r" t="t"/>
              <a:pathLst>
                <a:path extrusionOk="0" h="15239" w="15239">
                  <a:moveTo>
                    <a:pt x="11823" y="0"/>
                  </a:moveTo>
                  <a:lnTo>
                    <a:pt x="3416" y="0"/>
                  </a:lnTo>
                  <a:lnTo>
                    <a:pt x="0" y="3403"/>
                  </a:lnTo>
                  <a:lnTo>
                    <a:pt x="0" y="11823"/>
                  </a:lnTo>
                  <a:lnTo>
                    <a:pt x="3416" y="15239"/>
                  </a:lnTo>
                  <a:lnTo>
                    <a:pt x="7619" y="15239"/>
                  </a:lnTo>
                  <a:lnTo>
                    <a:pt x="11823" y="15239"/>
                  </a:lnTo>
                  <a:lnTo>
                    <a:pt x="15239" y="11823"/>
                  </a:lnTo>
                  <a:lnTo>
                    <a:pt x="15239"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5" name="Google Shape;2165;p34"/>
            <p:cNvSpPr/>
            <p:nvPr/>
          </p:nvSpPr>
          <p:spPr>
            <a:xfrm>
              <a:off x="2577040" y="6113739"/>
              <a:ext cx="264795" cy="0"/>
            </a:xfrm>
            <a:custGeom>
              <a:rect b="b" l="l" r="r" t="t"/>
              <a:pathLst>
                <a:path extrusionOk="0" h="120000" w="264794">
                  <a:moveTo>
                    <a:pt x="0" y="0"/>
                  </a:moveTo>
                  <a:lnTo>
                    <a:pt x="264477"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6" name="Google Shape;2166;p34"/>
            <p:cNvSpPr/>
            <p:nvPr/>
          </p:nvSpPr>
          <p:spPr>
            <a:xfrm>
              <a:off x="2851095" y="6127220"/>
              <a:ext cx="0" cy="73660"/>
            </a:xfrm>
            <a:custGeom>
              <a:rect b="b" l="l" r="r" t="t"/>
              <a:pathLst>
                <a:path extrusionOk="0" h="73660" w="120000">
                  <a:moveTo>
                    <a:pt x="0" y="0"/>
                  </a:moveTo>
                  <a:lnTo>
                    <a:pt x="0" y="73151"/>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7" name="Google Shape;2167;p34"/>
            <p:cNvSpPr/>
            <p:nvPr/>
          </p:nvSpPr>
          <p:spPr>
            <a:xfrm>
              <a:off x="2563620" y="6113739"/>
              <a:ext cx="287655" cy="96520"/>
            </a:xfrm>
            <a:custGeom>
              <a:rect b="b" l="l" r="r" t="t"/>
              <a:pathLst>
                <a:path extrusionOk="0" h="96520" w="287655">
                  <a:moveTo>
                    <a:pt x="0" y="0"/>
                  </a:moveTo>
                  <a:lnTo>
                    <a:pt x="5740" y="0"/>
                  </a:lnTo>
                </a:path>
                <a:path extrusionOk="0" h="96520" w="287655">
                  <a:moveTo>
                    <a:pt x="281736" y="0"/>
                  </a:moveTo>
                  <a:lnTo>
                    <a:pt x="287477" y="0"/>
                  </a:lnTo>
                  <a:lnTo>
                    <a:pt x="287477" y="5765"/>
                  </a:lnTo>
                </a:path>
                <a:path extrusionOk="0" h="96520" w="287655">
                  <a:moveTo>
                    <a:pt x="287477" y="90487"/>
                  </a:moveTo>
                  <a:lnTo>
                    <a:pt x="287477" y="96253"/>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8" name="Google Shape;2168;p34"/>
            <p:cNvSpPr/>
            <p:nvPr/>
          </p:nvSpPr>
          <p:spPr>
            <a:xfrm>
              <a:off x="2556000" y="6106127"/>
              <a:ext cx="15240" cy="15240"/>
            </a:xfrm>
            <a:custGeom>
              <a:rect b="b" l="l" r="r" t="t"/>
              <a:pathLst>
                <a:path extrusionOk="0" h="15239" w="15239">
                  <a:moveTo>
                    <a:pt x="11823" y="0"/>
                  </a:moveTo>
                  <a:lnTo>
                    <a:pt x="3416" y="0"/>
                  </a:lnTo>
                  <a:lnTo>
                    <a:pt x="0" y="3403"/>
                  </a:lnTo>
                  <a:lnTo>
                    <a:pt x="0" y="11823"/>
                  </a:lnTo>
                  <a:lnTo>
                    <a:pt x="3416" y="15239"/>
                  </a:lnTo>
                  <a:lnTo>
                    <a:pt x="7619" y="15239"/>
                  </a:lnTo>
                  <a:lnTo>
                    <a:pt x="11823" y="15239"/>
                  </a:lnTo>
                  <a:lnTo>
                    <a:pt x="15239" y="11823"/>
                  </a:lnTo>
                  <a:lnTo>
                    <a:pt x="15239"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9" name="Google Shape;2169;p34"/>
            <p:cNvSpPr/>
            <p:nvPr/>
          </p:nvSpPr>
          <p:spPr>
            <a:xfrm>
              <a:off x="3107794" y="6127939"/>
              <a:ext cx="154940" cy="0"/>
            </a:xfrm>
            <a:custGeom>
              <a:rect b="b" l="l" r="r" t="t"/>
              <a:pathLst>
                <a:path extrusionOk="0" h="120000" w="154939">
                  <a:moveTo>
                    <a:pt x="154317" y="0"/>
                  </a:moveTo>
                  <a:lnTo>
                    <a:pt x="0"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0" name="Google Shape;2170;p34"/>
            <p:cNvSpPr/>
            <p:nvPr/>
          </p:nvSpPr>
          <p:spPr>
            <a:xfrm>
              <a:off x="3097904" y="6048163"/>
              <a:ext cx="0" cy="67945"/>
            </a:xfrm>
            <a:custGeom>
              <a:rect b="b" l="l" r="r" t="t"/>
              <a:pathLst>
                <a:path extrusionOk="0" h="67945" w="120000">
                  <a:moveTo>
                    <a:pt x="0" y="67436"/>
                  </a:moveTo>
                  <a:lnTo>
                    <a:pt x="0"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1" name="Google Shape;2171;p34"/>
            <p:cNvSpPr/>
            <p:nvPr/>
          </p:nvSpPr>
          <p:spPr>
            <a:xfrm>
              <a:off x="3097907" y="6039306"/>
              <a:ext cx="178435" cy="88900"/>
            </a:xfrm>
            <a:custGeom>
              <a:rect b="b" l="l" r="r" t="t"/>
              <a:pathLst>
                <a:path extrusionOk="0" h="88900" w="178435">
                  <a:moveTo>
                    <a:pt x="178092" y="88633"/>
                  </a:moveTo>
                  <a:lnTo>
                    <a:pt x="172199" y="88633"/>
                  </a:lnTo>
                </a:path>
                <a:path extrusionOk="0" h="88900" w="178435">
                  <a:moveTo>
                    <a:pt x="5892" y="88633"/>
                  </a:moveTo>
                  <a:lnTo>
                    <a:pt x="0" y="88633"/>
                  </a:lnTo>
                  <a:lnTo>
                    <a:pt x="0" y="83248"/>
                  </a:lnTo>
                </a:path>
                <a:path extrusionOk="0" h="88900" w="178435">
                  <a:moveTo>
                    <a:pt x="0" y="5384"/>
                  </a:moveTo>
                  <a:lnTo>
                    <a:pt x="0" y="0"/>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2" name="Google Shape;2172;p34"/>
            <p:cNvSpPr/>
            <p:nvPr/>
          </p:nvSpPr>
          <p:spPr>
            <a:xfrm>
              <a:off x="3090284" y="6031684"/>
              <a:ext cx="15240" cy="15240"/>
            </a:xfrm>
            <a:custGeom>
              <a:rect b="b" l="l" r="r" t="t"/>
              <a:pathLst>
                <a:path extrusionOk="0" h="15239" w="15239">
                  <a:moveTo>
                    <a:pt x="11823" y="0"/>
                  </a:moveTo>
                  <a:lnTo>
                    <a:pt x="7619" y="0"/>
                  </a:lnTo>
                  <a:lnTo>
                    <a:pt x="3416" y="0"/>
                  </a:lnTo>
                  <a:lnTo>
                    <a:pt x="0" y="3416"/>
                  </a:lnTo>
                  <a:lnTo>
                    <a:pt x="0" y="11836"/>
                  </a:lnTo>
                  <a:lnTo>
                    <a:pt x="3416" y="15240"/>
                  </a:lnTo>
                  <a:lnTo>
                    <a:pt x="11823" y="15240"/>
                  </a:lnTo>
                  <a:lnTo>
                    <a:pt x="15239" y="11836"/>
                  </a:lnTo>
                  <a:lnTo>
                    <a:pt x="15239" y="3416"/>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3" name="Google Shape;2173;p34"/>
            <p:cNvSpPr/>
            <p:nvPr/>
          </p:nvSpPr>
          <p:spPr>
            <a:xfrm>
              <a:off x="2965888" y="5635902"/>
              <a:ext cx="154940" cy="0"/>
            </a:xfrm>
            <a:custGeom>
              <a:rect b="b" l="l" r="r" t="t"/>
              <a:pathLst>
                <a:path extrusionOk="0" h="120000" w="154939">
                  <a:moveTo>
                    <a:pt x="0" y="0"/>
                  </a:moveTo>
                  <a:lnTo>
                    <a:pt x="154317"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4" name="Google Shape;2174;p34"/>
            <p:cNvSpPr/>
            <p:nvPr/>
          </p:nvSpPr>
          <p:spPr>
            <a:xfrm>
              <a:off x="3130095" y="5649557"/>
              <a:ext cx="0" cy="249554"/>
            </a:xfrm>
            <a:custGeom>
              <a:rect b="b" l="l" r="r" t="t"/>
              <a:pathLst>
                <a:path extrusionOk="0" h="249554" w="120000">
                  <a:moveTo>
                    <a:pt x="0" y="0"/>
                  </a:moveTo>
                  <a:lnTo>
                    <a:pt x="0" y="249313"/>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5" name="Google Shape;2175;p34"/>
            <p:cNvSpPr/>
            <p:nvPr/>
          </p:nvSpPr>
          <p:spPr>
            <a:xfrm>
              <a:off x="2952000" y="5635902"/>
              <a:ext cx="178435" cy="273050"/>
            </a:xfrm>
            <a:custGeom>
              <a:rect b="b" l="l" r="r" t="t"/>
              <a:pathLst>
                <a:path extrusionOk="0" h="273050" w="178435">
                  <a:moveTo>
                    <a:pt x="0" y="0"/>
                  </a:moveTo>
                  <a:lnTo>
                    <a:pt x="5892" y="0"/>
                  </a:lnTo>
                </a:path>
                <a:path extrusionOk="0" h="273050" w="178435">
                  <a:moveTo>
                    <a:pt x="172199" y="0"/>
                  </a:moveTo>
                  <a:lnTo>
                    <a:pt x="178092" y="0"/>
                  </a:lnTo>
                  <a:lnTo>
                    <a:pt x="178092" y="5829"/>
                  </a:lnTo>
                </a:path>
                <a:path extrusionOk="0" h="273050" w="178435">
                  <a:moveTo>
                    <a:pt x="178092" y="266890"/>
                  </a:moveTo>
                  <a:lnTo>
                    <a:pt x="178092" y="272707"/>
                  </a:lnTo>
                </a:path>
              </a:pathLst>
            </a:custGeom>
            <a:noFill/>
            <a:ln cap="flat" cmpd="sng" w="95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6" name="Google Shape;2176;p34"/>
            <p:cNvSpPr/>
            <p:nvPr/>
          </p:nvSpPr>
          <p:spPr>
            <a:xfrm>
              <a:off x="3122475" y="5900991"/>
              <a:ext cx="15240" cy="15240"/>
            </a:xfrm>
            <a:custGeom>
              <a:rect b="b" l="l" r="r" t="t"/>
              <a:pathLst>
                <a:path extrusionOk="0" h="15239" w="15239">
                  <a:moveTo>
                    <a:pt x="11823" y="0"/>
                  </a:moveTo>
                  <a:lnTo>
                    <a:pt x="3416" y="0"/>
                  </a:lnTo>
                  <a:lnTo>
                    <a:pt x="0" y="3403"/>
                  </a:lnTo>
                  <a:lnTo>
                    <a:pt x="0" y="11823"/>
                  </a:lnTo>
                  <a:lnTo>
                    <a:pt x="3416" y="15239"/>
                  </a:lnTo>
                  <a:lnTo>
                    <a:pt x="7619" y="15239"/>
                  </a:lnTo>
                  <a:lnTo>
                    <a:pt x="11823" y="15239"/>
                  </a:lnTo>
                  <a:lnTo>
                    <a:pt x="15239" y="11823"/>
                  </a:lnTo>
                  <a:lnTo>
                    <a:pt x="15239"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7" name="Google Shape;2177;p34"/>
            <p:cNvSpPr/>
            <p:nvPr/>
          </p:nvSpPr>
          <p:spPr>
            <a:xfrm>
              <a:off x="3338997" y="5264997"/>
              <a:ext cx="424815" cy="0"/>
            </a:xfrm>
            <a:custGeom>
              <a:rect b="b" l="l" r="r" t="t"/>
              <a:pathLst>
                <a:path extrusionOk="0" h="120000" w="424814">
                  <a:moveTo>
                    <a:pt x="424383" y="0"/>
                  </a:moveTo>
                  <a:lnTo>
                    <a:pt x="0"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8" name="Google Shape;2178;p34"/>
            <p:cNvSpPr/>
            <p:nvPr/>
          </p:nvSpPr>
          <p:spPr>
            <a:xfrm>
              <a:off x="3755760" y="5257384"/>
              <a:ext cx="15240" cy="15240"/>
            </a:xfrm>
            <a:custGeom>
              <a:rect b="b" l="l" r="r" t="t"/>
              <a:pathLst>
                <a:path extrusionOk="0" h="15239" w="15239">
                  <a:moveTo>
                    <a:pt x="11823" y="0"/>
                  </a:moveTo>
                  <a:lnTo>
                    <a:pt x="3416" y="0"/>
                  </a:lnTo>
                  <a:lnTo>
                    <a:pt x="0" y="3403"/>
                  </a:lnTo>
                  <a:lnTo>
                    <a:pt x="0" y="11811"/>
                  </a:lnTo>
                  <a:lnTo>
                    <a:pt x="3416" y="15227"/>
                  </a:lnTo>
                  <a:lnTo>
                    <a:pt x="7620" y="15227"/>
                  </a:lnTo>
                  <a:lnTo>
                    <a:pt x="11823" y="15227"/>
                  </a:lnTo>
                  <a:lnTo>
                    <a:pt x="15240" y="11811"/>
                  </a:lnTo>
                  <a:lnTo>
                    <a:pt x="15240"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9" name="Google Shape;2179;p34"/>
            <p:cNvSpPr/>
            <p:nvPr/>
          </p:nvSpPr>
          <p:spPr>
            <a:xfrm>
              <a:off x="3302996" y="4933371"/>
              <a:ext cx="424815" cy="0"/>
            </a:xfrm>
            <a:custGeom>
              <a:rect b="b" l="l" r="r" t="t"/>
              <a:pathLst>
                <a:path extrusionOk="0" h="120000" w="424814">
                  <a:moveTo>
                    <a:pt x="424383" y="0"/>
                  </a:moveTo>
                  <a:lnTo>
                    <a:pt x="0"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0" name="Google Shape;2180;p34"/>
            <p:cNvSpPr/>
            <p:nvPr/>
          </p:nvSpPr>
          <p:spPr>
            <a:xfrm>
              <a:off x="3719760" y="4925758"/>
              <a:ext cx="15240" cy="15240"/>
            </a:xfrm>
            <a:custGeom>
              <a:rect b="b" l="l" r="r" t="t"/>
              <a:pathLst>
                <a:path extrusionOk="0" h="15239" w="15239">
                  <a:moveTo>
                    <a:pt x="11823" y="0"/>
                  </a:moveTo>
                  <a:lnTo>
                    <a:pt x="3416" y="0"/>
                  </a:lnTo>
                  <a:lnTo>
                    <a:pt x="0" y="3403"/>
                  </a:lnTo>
                  <a:lnTo>
                    <a:pt x="0" y="11811"/>
                  </a:lnTo>
                  <a:lnTo>
                    <a:pt x="3416" y="15227"/>
                  </a:lnTo>
                  <a:lnTo>
                    <a:pt x="7620" y="15227"/>
                  </a:lnTo>
                  <a:lnTo>
                    <a:pt x="11823" y="15227"/>
                  </a:lnTo>
                  <a:lnTo>
                    <a:pt x="15240" y="11811"/>
                  </a:lnTo>
                  <a:lnTo>
                    <a:pt x="15240"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1" name="Google Shape;2181;p34"/>
            <p:cNvSpPr/>
            <p:nvPr/>
          </p:nvSpPr>
          <p:spPr>
            <a:xfrm>
              <a:off x="3132000" y="5428373"/>
              <a:ext cx="523875" cy="0"/>
            </a:xfrm>
            <a:custGeom>
              <a:rect b="b" l="l" r="r" t="t"/>
              <a:pathLst>
                <a:path extrusionOk="0" h="120000" w="523875">
                  <a:moveTo>
                    <a:pt x="523379" y="0"/>
                  </a:moveTo>
                  <a:lnTo>
                    <a:pt x="0" y="0"/>
                  </a:lnTo>
                </a:path>
              </a:pathLst>
            </a:custGeom>
            <a:noFill/>
            <a:ln cap="flat" cmpd="sng" w="9525">
              <a:solidFill>
                <a:srgbClr val="35BDA4"/>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2" name="Google Shape;2182;p34"/>
            <p:cNvSpPr/>
            <p:nvPr/>
          </p:nvSpPr>
          <p:spPr>
            <a:xfrm>
              <a:off x="3647759" y="5420761"/>
              <a:ext cx="15240" cy="15240"/>
            </a:xfrm>
            <a:custGeom>
              <a:rect b="b" l="l" r="r" t="t"/>
              <a:pathLst>
                <a:path extrusionOk="0" h="15239" w="15239">
                  <a:moveTo>
                    <a:pt x="11823" y="0"/>
                  </a:moveTo>
                  <a:lnTo>
                    <a:pt x="3416" y="0"/>
                  </a:lnTo>
                  <a:lnTo>
                    <a:pt x="0" y="3403"/>
                  </a:lnTo>
                  <a:lnTo>
                    <a:pt x="0" y="11810"/>
                  </a:lnTo>
                  <a:lnTo>
                    <a:pt x="3416" y="15227"/>
                  </a:lnTo>
                  <a:lnTo>
                    <a:pt x="7620" y="15227"/>
                  </a:lnTo>
                  <a:lnTo>
                    <a:pt x="11823" y="15227"/>
                  </a:lnTo>
                  <a:lnTo>
                    <a:pt x="15240" y="11810"/>
                  </a:lnTo>
                  <a:lnTo>
                    <a:pt x="15240" y="3403"/>
                  </a:lnTo>
                  <a:lnTo>
                    <a:pt x="11823"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83" name="Google Shape;2183;p34"/>
          <p:cNvSpPr txBox="1"/>
          <p:nvPr/>
        </p:nvSpPr>
        <p:spPr>
          <a:xfrm>
            <a:off x="2487000" y="4246439"/>
            <a:ext cx="68897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일본내 사업장 분포</a:t>
            </a:r>
            <a:endParaRPr sz="650">
              <a:latin typeface="Arial"/>
              <a:ea typeface="Arial"/>
              <a:cs typeface="Arial"/>
              <a:sym typeface="Arial"/>
            </a:endParaRPr>
          </a:p>
        </p:txBody>
      </p:sp>
      <p:sp>
        <p:nvSpPr>
          <p:cNvPr id="2184" name="Google Shape;2184;p34"/>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34</a:t>
            </a:r>
            <a:endParaRPr sz="900">
              <a:latin typeface="Malgun Gothic"/>
              <a:ea typeface="Malgun Gothic"/>
              <a:cs typeface="Malgun Gothic"/>
              <a:sym typeface="Malgun Gothic"/>
            </a:endParaRPr>
          </a:p>
        </p:txBody>
      </p:sp>
      <p:pic>
        <p:nvPicPr>
          <p:cNvPr id="2185" name="Google Shape;2185;p34"/>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2186" name="Google Shape;2186;p34"/>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2187" name="Google Shape;2187;p34"/>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2188" name="Google Shape;2188;p34"/>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2189" name="Google Shape;2189;p3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3" name="Shape 2193"/>
        <p:cNvGrpSpPr/>
        <p:nvPr/>
      </p:nvGrpSpPr>
      <p:grpSpPr>
        <a:xfrm>
          <a:off x="0" y="0"/>
          <a:ext cx="0" cy="0"/>
          <a:chOff x="0" y="0"/>
          <a:chExt cx="0" cy="0"/>
        </a:xfrm>
      </p:grpSpPr>
      <p:graphicFrame>
        <p:nvGraphicFramePr>
          <p:cNvPr id="2194" name="Google Shape;2194;p35"/>
          <p:cNvGraphicFramePr/>
          <p:nvPr/>
        </p:nvGraphicFramePr>
        <p:xfrm>
          <a:off x="430474" y="1152950"/>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0">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2195" name="Google Shape;2195;p35"/>
          <p:cNvPicPr preferRelativeResize="0"/>
          <p:nvPr/>
        </p:nvPicPr>
        <p:blipFill rotWithShape="1">
          <a:blip r:embed="rId14">
            <a:alphaModFix/>
          </a:blip>
          <a:srcRect b="0" l="0" r="0" t="0"/>
          <a:stretch/>
        </p:blipFill>
        <p:spPr>
          <a:xfrm>
            <a:off x="4421215" y="1087028"/>
            <a:ext cx="98424" cy="82549"/>
          </a:xfrm>
          <a:prstGeom prst="rect">
            <a:avLst/>
          </a:prstGeom>
          <a:noFill/>
          <a:ln>
            <a:noFill/>
          </a:ln>
        </p:spPr>
      </p:pic>
      <p:pic>
        <p:nvPicPr>
          <p:cNvPr id="2196" name="Google Shape;2196;p35"/>
          <p:cNvPicPr preferRelativeResize="0"/>
          <p:nvPr/>
        </p:nvPicPr>
        <p:blipFill rotWithShape="1">
          <a:blip r:embed="rId14">
            <a:alphaModFix/>
          </a:blip>
          <a:srcRect b="0" l="0" r="0" t="0"/>
          <a:stretch/>
        </p:blipFill>
        <p:spPr>
          <a:xfrm>
            <a:off x="4319600" y="2000158"/>
            <a:ext cx="98424" cy="82549"/>
          </a:xfrm>
          <a:prstGeom prst="rect">
            <a:avLst/>
          </a:prstGeom>
          <a:noFill/>
          <a:ln>
            <a:noFill/>
          </a:ln>
        </p:spPr>
      </p:pic>
      <p:sp>
        <p:nvSpPr>
          <p:cNvPr id="2197" name="Google Shape;2197;p35"/>
          <p:cNvSpPr txBox="1"/>
          <p:nvPr/>
        </p:nvSpPr>
        <p:spPr>
          <a:xfrm>
            <a:off x="2327300" y="628767"/>
            <a:ext cx="2636520" cy="258381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글로벌 ESG주식형 펀드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글로벌 ESG주식형 펀드는 특정 테마에 편중하지 않고 전반 적인 ESG 수준이 우수한 글로벌 기업에 재간접  로 투자하 는 펀드로 2022년 7월 1일 설정되었습니다. 해당 펀드는 전 세계 주식 및 관련 수익 증권이나 파생상품 등에 펀드 재산의 60% 이상을 투자하며, 투자에 있어 재무적 요소와 ESG 요소 를 고려하여 분산 투자합니다. 현재 금융 환경은 인플레이션 우려에 따른 금리 인하 시점에 대한 불확실성  로 전반적인 증시의 변동성이 확대된 상황입니다. 이에 따라, 주식을 비롯 한 위험자산 투자가 쉽지 않은 상황입니다. 그럼에도 불구하 고 동 펀드는 설정일 이후 21.09%(2023년 12월 말 기준)의 수익률을 시현하고 있습니다. 또한, 펀드의 순자산도 꾸준히 증가하여 현재 최초 순자산 대비 93.8%가량(2023년 12월 말 기준) 증가하였습니다.</a:t>
            </a:r>
            <a:endParaRPr sz="800">
              <a:latin typeface="Arial"/>
              <a:ea typeface="Arial"/>
              <a:cs typeface="Arial"/>
              <a:sym typeface="Arial"/>
            </a:endParaRPr>
          </a:p>
        </p:txBody>
      </p:sp>
      <p:pic>
        <p:nvPicPr>
          <p:cNvPr id="2198" name="Google Shape;2198;p35"/>
          <p:cNvPicPr preferRelativeResize="0"/>
          <p:nvPr/>
        </p:nvPicPr>
        <p:blipFill rotWithShape="1">
          <a:blip r:embed="rId15">
            <a:alphaModFix/>
          </a:blip>
          <a:srcRect b="0" l="0" r="0" t="0"/>
          <a:stretch/>
        </p:blipFill>
        <p:spPr>
          <a:xfrm>
            <a:off x="3519422" y="3532667"/>
            <a:ext cx="79375" cy="66675"/>
          </a:xfrm>
          <a:prstGeom prst="rect">
            <a:avLst/>
          </a:prstGeom>
          <a:noFill/>
          <a:ln>
            <a:noFill/>
          </a:ln>
        </p:spPr>
      </p:pic>
      <p:sp>
        <p:nvSpPr>
          <p:cNvPr id="2199" name="Google Shape;2199;p35"/>
          <p:cNvSpPr txBox="1"/>
          <p:nvPr/>
        </p:nvSpPr>
        <p:spPr>
          <a:xfrm>
            <a:off x="2327300" y="3349787"/>
            <a:ext cx="2534920" cy="406400"/>
          </a:xfrm>
          <a:prstGeom prst="rect">
            <a:avLst/>
          </a:prstGeom>
          <a:noFill/>
          <a:ln>
            <a:noFill/>
          </a:ln>
        </p:spPr>
        <p:txBody>
          <a:bodyPr anchorCtr="0" anchor="t" bIns="0" lIns="0" spcFirstLastPara="1" rIns="0" wrap="square" tIns="12050">
            <a:spAutoFit/>
          </a:bodyPr>
          <a:lstStyle/>
          <a:p>
            <a:pPr indent="-99060" lvl="0" marL="111125" marR="5080" rtl="0" algn="l">
              <a:lnSpc>
                <a:spcPct val="128200"/>
              </a:lnSpc>
              <a:spcBef>
                <a:spcPts val="0"/>
              </a:spcBef>
              <a:spcAft>
                <a:spcPts val="0"/>
              </a:spcAft>
              <a:buNone/>
            </a:pPr>
            <a:r>
              <a:rPr b="0" lang="en-US" sz="650">
                <a:solidFill>
                  <a:srgbClr val="58595B"/>
                </a:solidFill>
                <a:latin typeface="Arial"/>
                <a:ea typeface="Arial"/>
                <a:cs typeface="Arial"/>
                <a:sym typeface="Arial"/>
              </a:rPr>
              <a:t>※ 해당 펀드는 재간접펀드로 수익증권(Robecco Sustainable Global Stars Equities)을 편입하고 있 며, 편입된 수익증권은 Alphabet, UnitedHealth , Visa, Amazon.com 등에 투자하고 있습니다.</a:t>
            </a:r>
            <a:endParaRPr sz="650">
              <a:latin typeface="Arial"/>
              <a:ea typeface="Arial"/>
              <a:cs typeface="Arial"/>
              <a:sym typeface="Arial"/>
            </a:endParaRPr>
          </a:p>
        </p:txBody>
      </p:sp>
      <p:pic>
        <p:nvPicPr>
          <p:cNvPr id="2200" name="Google Shape;2200;p35"/>
          <p:cNvPicPr preferRelativeResize="0"/>
          <p:nvPr/>
        </p:nvPicPr>
        <p:blipFill rotWithShape="1">
          <a:blip r:embed="rId14">
            <a:alphaModFix/>
          </a:blip>
          <a:srcRect b="0" l="0" r="0" t="0"/>
          <a:stretch/>
        </p:blipFill>
        <p:spPr>
          <a:xfrm>
            <a:off x="4617910" y="4191670"/>
            <a:ext cx="98424" cy="82549"/>
          </a:xfrm>
          <a:prstGeom prst="rect">
            <a:avLst/>
          </a:prstGeom>
          <a:noFill/>
          <a:ln>
            <a:noFill/>
          </a:ln>
        </p:spPr>
      </p:pic>
      <p:pic>
        <p:nvPicPr>
          <p:cNvPr id="2201" name="Google Shape;2201;p35"/>
          <p:cNvPicPr preferRelativeResize="0"/>
          <p:nvPr/>
        </p:nvPicPr>
        <p:blipFill rotWithShape="1">
          <a:blip r:embed="rId14">
            <a:alphaModFix/>
          </a:blip>
          <a:srcRect b="0" l="0" r="0" t="0"/>
          <a:stretch/>
        </p:blipFill>
        <p:spPr>
          <a:xfrm>
            <a:off x="4523705" y="4739548"/>
            <a:ext cx="98424" cy="82549"/>
          </a:xfrm>
          <a:prstGeom prst="rect">
            <a:avLst/>
          </a:prstGeom>
          <a:noFill/>
          <a:ln>
            <a:noFill/>
          </a:ln>
        </p:spPr>
      </p:pic>
      <p:pic>
        <p:nvPicPr>
          <p:cNvPr id="2202" name="Google Shape;2202;p35"/>
          <p:cNvPicPr preferRelativeResize="0"/>
          <p:nvPr/>
        </p:nvPicPr>
        <p:blipFill rotWithShape="1">
          <a:blip r:embed="rId14">
            <a:alphaModFix/>
          </a:blip>
          <a:srcRect b="0" l="0" r="0" t="0"/>
          <a:stretch/>
        </p:blipFill>
        <p:spPr>
          <a:xfrm>
            <a:off x="3429939" y="4922174"/>
            <a:ext cx="98424" cy="82549"/>
          </a:xfrm>
          <a:prstGeom prst="rect">
            <a:avLst/>
          </a:prstGeom>
          <a:noFill/>
          <a:ln>
            <a:noFill/>
          </a:ln>
        </p:spPr>
      </p:pic>
      <p:pic>
        <p:nvPicPr>
          <p:cNvPr id="2203" name="Google Shape;2203;p35"/>
          <p:cNvPicPr preferRelativeResize="0"/>
          <p:nvPr/>
        </p:nvPicPr>
        <p:blipFill rotWithShape="1">
          <a:blip r:embed="rId14">
            <a:alphaModFix/>
          </a:blip>
          <a:srcRect b="0" l="0" r="0" t="0"/>
          <a:stretch/>
        </p:blipFill>
        <p:spPr>
          <a:xfrm>
            <a:off x="4519879" y="4922174"/>
            <a:ext cx="98424" cy="82549"/>
          </a:xfrm>
          <a:prstGeom prst="rect">
            <a:avLst/>
          </a:prstGeom>
          <a:noFill/>
          <a:ln>
            <a:noFill/>
          </a:ln>
        </p:spPr>
      </p:pic>
      <p:pic>
        <p:nvPicPr>
          <p:cNvPr id="2204" name="Google Shape;2204;p35"/>
          <p:cNvPicPr preferRelativeResize="0"/>
          <p:nvPr/>
        </p:nvPicPr>
        <p:blipFill rotWithShape="1">
          <a:blip r:embed="rId14">
            <a:alphaModFix/>
          </a:blip>
          <a:srcRect b="0" l="0" r="0" t="0"/>
          <a:stretch/>
        </p:blipFill>
        <p:spPr>
          <a:xfrm>
            <a:off x="3551635" y="5470052"/>
            <a:ext cx="98424" cy="82549"/>
          </a:xfrm>
          <a:prstGeom prst="rect">
            <a:avLst/>
          </a:prstGeom>
          <a:noFill/>
          <a:ln>
            <a:noFill/>
          </a:ln>
        </p:spPr>
      </p:pic>
      <p:pic>
        <p:nvPicPr>
          <p:cNvPr id="2205" name="Google Shape;2205;p35"/>
          <p:cNvPicPr preferRelativeResize="0"/>
          <p:nvPr/>
        </p:nvPicPr>
        <p:blipFill rotWithShape="1">
          <a:blip r:embed="rId14">
            <a:alphaModFix/>
          </a:blip>
          <a:srcRect b="0" l="0" r="0" t="0"/>
          <a:stretch/>
        </p:blipFill>
        <p:spPr>
          <a:xfrm>
            <a:off x="2661437" y="5652678"/>
            <a:ext cx="98424" cy="82549"/>
          </a:xfrm>
          <a:prstGeom prst="rect">
            <a:avLst/>
          </a:prstGeom>
          <a:noFill/>
          <a:ln>
            <a:noFill/>
          </a:ln>
        </p:spPr>
      </p:pic>
      <p:pic>
        <p:nvPicPr>
          <p:cNvPr id="2206" name="Google Shape;2206;p35"/>
          <p:cNvPicPr preferRelativeResize="0"/>
          <p:nvPr/>
        </p:nvPicPr>
        <p:blipFill rotWithShape="1">
          <a:blip r:embed="rId14">
            <a:alphaModFix/>
          </a:blip>
          <a:srcRect b="0" l="0" r="0" t="0"/>
          <a:stretch/>
        </p:blipFill>
        <p:spPr>
          <a:xfrm>
            <a:off x="3329800" y="6200556"/>
            <a:ext cx="98424" cy="82549"/>
          </a:xfrm>
          <a:prstGeom prst="rect">
            <a:avLst/>
          </a:prstGeom>
          <a:noFill/>
          <a:ln>
            <a:noFill/>
          </a:ln>
        </p:spPr>
      </p:pic>
      <p:sp>
        <p:nvSpPr>
          <p:cNvPr id="2207" name="Google Shape;2207;p35"/>
          <p:cNvSpPr txBox="1"/>
          <p:nvPr/>
        </p:nvSpPr>
        <p:spPr>
          <a:xfrm>
            <a:off x="2327300" y="3916035"/>
            <a:ext cx="2636520" cy="258381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글로벌 기후변화 주식 재간접형 펀드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글로벌 기후변화 적응 대책을 적극적  로 마 련하거나, 기후변화의 영향이 제한적인 기업에 투자하는 글 로벌 기후변화 주식 재간접 펀드를 운영하고 있습니다. 기후 변화에 대한 해답을 제공할 수 있는 기업은 장기적  로 성장 할 것이라는 전망을 기본  로 해당 요소를 최우선  로 염두 에 두고 투자합니다. 해당 펀드는 2008년 8월 1일 설정된 이 래로 누적 수익률 114%의 우수한 성과를 기록하고 있습니 다. 펀드 수탁고는 236억 원  로 KB자산운용이 재간접 운용 중에 있  며, Wellington Climate Strategy 수익증권을 비 롯한 총 3개의 수익증권을 편입하고 있습니다. 동 수익증권은 Chubb, Watsco, Waste Management 등 글로벌 기후변 화 위험 감소에 적극적  로 대응하는 기업 위주로 투자하고 있습니다.</a:t>
            </a:r>
            <a:endParaRPr sz="800">
              <a:latin typeface="Arial"/>
              <a:ea typeface="Arial"/>
              <a:cs typeface="Arial"/>
              <a:sym typeface="Arial"/>
            </a:endParaRPr>
          </a:p>
        </p:txBody>
      </p:sp>
      <p:sp>
        <p:nvSpPr>
          <p:cNvPr id="2208" name="Google Shape;2208;p35"/>
          <p:cNvSpPr txBox="1"/>
          <p:nvPr/>
        </p:nvSpPr>
        <p:spPr>
          <a:xfrm>
            <a:off x="5355109" y="872290"/>
            <a:ext cx="11753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231F20"/>
                </a:solidFill>
                <a:latin typeface="Arial"/>
                <a:ea typeface="Arial"/>
                <a:cs typeface="Arial"/>
                <a:sym typeface="Arial"/>
              </a:rPr>
              <a:t>글로벌 ESG주식형 펀드 운영성과</a:t>
            </a:r>
            <a:endParaRPr sz="650">
              <a:latin typeface="Arial"/>
              <a:ea typeface="Arial"/>
              <a:cs typeface="Arial"/>
              <a:sym typeface="Arial"/>
            </a:endParaRPr>
          </a:p>
        </p:txBody>
      </p:sp>
      <p:grpSp>
        <p:nvGrpSpPr>
          <p:cNvPr id="2209" name="Google Shape;2209;p35"/>
          <p:cNvGrpSpPr/>
          <p:nvPr/>
        </p:nvGrpSpPr>
        <p:grpSpPr>
          <a:xfrm>
            <a:off x="5256464" y="846461"/>
            <a:ext cx="5039072" cy="197073"/>
            <a:chOff x="5256464" y="846461"/>
            <a:chExt cx="5039072" cy="197073"/>
          </a:xfrm>
        </p:grpSpPr>
        <p:pic>
          <p:nvPicPr>
            <p:cNvPr id="2210" name="Google Shape;2210;p35"/>
            <p:cNvPicPr preferRelativeResize="0"/>
            <p:nvPr/>
          </p:nvPicPr>
          <p:blipFill rotWithShape="1">
            <a:blip r:embed="rId16">
              <a:alphaModFix/>
            </a:blip>
            <a:srcRect b="0" l="0" r="0" t="0"/>
            <a:stretch/>
          </p:blipFill>
          <p:spPr>
            <a:xfrm>
              <a:off x="5256464" y="846903"/>
              <a:ext cx="90928" cy="196631"/>
            </a:xfrm>
            <a:prstGeom prst="rect">
              <a:avLst/>
            </a:prstGeom>
            <a:noFill/>
            <a:ln>
              <a:noFill/>
            </a:ln>
          </p:spPr>
        </p:pic>
        <p:sp>
          <p:nvSpPr>
            <p:cNvPr id="2211" name="Google Shape;2211;p35"/>
            <p:cNvSpPr/>
            <p:nvPr/>
          </p:nvSpPr>
          <p:spPr>
            <a:xfrm>
              <a:off x="5368344" y="1042093"/>
              <a:ext cx="4819650" cy="0"/>
            </a:xfrm>
            <a:custGeom>
              <a:rect b="b" l="l" r="r" t="t"/>
              <a:pathLst>
                <a:path extrusionOk="0" h="120000" w="4819650">
                  <a:moveTo>
                    <a:pt x="0" y="0"/>
                  </a:moveTo>
                  <a:lnTo>
                    <a:pt x="4819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12" name="Google Shape;2212;p35"/>
            <p:cNvPicPr preferRelativeResize="0"/>
            <p:nvPr/>
          </p:nvPicPr>
          <p:blipFill rotWithShape="1">
            <a:blip r:embed="rId17">
              <a:alphaModFix/>
            </a:blip>
            <a:srcRect b="0" l="0" r="0" t="0"/>
            <a:stretch/>
          </p:blipFill>
          <p:spPr>
            <a:xfrm>
              <a:off x="10204608" y="846461"/>
              <a:ext cx="90928" cy="196632"/>
            </a:xfrm>
            <a:prstGeom prst="rect">
              <a:avLst/>
            </a:prstGeom>
            <a:noFill/>
            <a:ln>
              <a:noFill/>
            </a:ln>
          </p:spPr>
        </p:pic>
        <p:sp>
          <p:nvSpPr>
            <p:cNvPr id="2213" name="Google Shape;2213;p35"/>
            <p:cNvSpPr/>
            <p:nvPr/>
          </p:nvSpPr>
          <p:spPr>
            <a:xfrm>
              <a:off x="5364525" y="847902"/>
              <a:ext cx="4819650" cy="0"/>
            </a:xfrm>
            <a:custGeom>
              <a:rect b="b" l="l" r="r" t="t"/>
              <a:pathLst>
                <a:path extrusionOk="0" h="120000" w="4819650">
                  <a:moveTo>
                    <a:pt x="4819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4" name="Google Shape;2214;p35"/>
            <p:cNvSpPr/>
            <p:nvPr/>
          </p:nvSpPr>
          <p:spPr>
            <a:xfrm>
              <a:off x="5257905" y="847905"/>
              <a:ext cx="5036185" cy="194310"/>
            </a:xfrm>
            <a:custGeom>
              <a:rect b="b" l="l" r="r" t="t"/>
              <a:pathLst>
                <a:path extrusionOk="0" h="194309" w="5036184">
                  <a:moveTo>
                    <a:pt x="165" y="91376"/>
                  </a:moveTo>
                  <a:lnTo>
                    <a:pt x="50" y="93268"/>
                  </a:lnTo>
                  <a:lnTo>
                    <a:pt x="0" y="95173"/>
                  </a:lnTo>
                  <a:lnTo>
                    <a:pt x="0" y="97091"/>
                  </a:lnTo>
                  <a:lnTo>
                    <a:pt x="0" y="99009"/>
                  </a:lnTo>
                  <a:lnTo>
                    <a:pt x="50" y="100914"/>
                  </a:lnTo>
                  <a:lnTo>
                    <a:pt x="165" y="102806"/>
                  </a:lnTo>
                </a:path>
                <a:path extrusionOk="0" h="194309" w="5036184">
                  <a:moveTo>
                    <a:pt x="91376" y="194017"/>
                  </a:moveTo>
                  <a:lnTo>
                    <a:pt x="93268" y="194132"/>
                  </a:lnTo>
                  <a:lnTo>
                    <a:pt x="95173" y="194182"/>
                  </a:lnTo>
                  <a:lnTo>
                    <a:pt x="97091" y="194182"/>
                  </a:lnTo>
                  <a:lnTo>
                    <a:pt x="102819" y="194182"/>
                  </a:lnTo>
                </a:path>
                <a:path extrusionOk="0" h="194309" w="5036184">
                  <a:moveTo>
                    <a:pt x="4933378" y="194182"/>
                  </a:moveTo>
                  <a:lnTo>
                    <a:pt x="4939093" y="194182"/>
                  </a:lnTo>
                  <a:lnTo>
                    <a:pt x="4941011" y="194182"/>
                  </a:lnTo>
                  <a:lnTo>
                    <a:pt x="4942916" y="194132"/>
                  </a:lnTo>
                  <a:lnTo>
                    <a:pt x="4944808" y="194017"/>
                  </a:lnTo>
                </a:path>
                <a:path extrusionOk="0" h="194309" w="5036184">
                  <a:moveTo>
                    <a:pt x="5036019" y="102806"/>
                  </a:moveTo>
                  <a:lnTo>
                    <a:pt x="5036134" y="100914"/>
                  </a:lnTo>
                  <a:lnTo>
                    <a:pt x="5036184" y="99009"/>
                  </a:lnTo>
                  <a:lnTo>
                    <a:pt x="5036184" y="97091"/>
                  </a:lnTo>
                  <a:lnTo>
                    <a:pt x="5036184" y="95173"/>
                  </a:lnTo>
                  <a:lnTo>
                    <a:pt x="5036134" y="93268"/>
                  </a:lnTo>
                  <a:lnTo>
                    <a:pt x="5036019" y="91376"/>
                  </a:lnTo>
                </a:path>
                <a:path extrusionOk="0" h="194309" w="5036184">
                  <a:moveTo>
                    <a:pt x="4944808" y="165"/>
                  </a:moveTo>
                  <a:lnTo>
                    <a:pt x="4942916" y="50"/>
                  </a:lnTo>
                  <a:lnTo>
                    <a:pt x="4941011" y="0"/>
                  </a:lnTo>
                  <a:lnTo>
                    <a:pt x="4939093" y="0"/>
                  </a:lnTo>
                  <a:lnTo>
                    <a:pt x="4933378" y="0"/>
                  </a:lnTo>
                </a:path>
                <a:path extrusionOk="0" h="194309" w="5036184">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15" name="Google Shape;2215;p35"/>
            <p:cNvPicPr preferRelativeResize="0"/>
            <p:nvPr/>
          </p:nvPicPr>
          <p:blipFill rotWithShape="1">
            <a:blip r:embed="rId18">
              <a:alphaModFix/>
            </a:blip>
            <a:srcRect b="0" l="0" r="0" t="0"/>
            <a:stretch/>
          </p:blipFill>
          <p:spPr>
            <a:xfrm>
              <a:off x="10125000" y="894490"/>
              <a:ext cx="105460" cy="105460"/>
            </a:xfrm>
            <a:prstGeom prst="rect">
              <a:avLst/>
            </a:prstGeom>
            <a:noFill/>
            <a:ln>
              <a:noFill/>
            </a:ln>
          </p:spPr>
        </p:pic>
      </p:grpSp>
      <p:sp>
        <p:nvSpPr>
          <p:cNvPr id="2216" name="Google Shape;2216;p35"/>
          <p:cNvSpPr txBox="1"/>
          <p:nvPr/>
        </p:nvSpPr>
        <p:spPr>
          <a:xfrm>
            <a:off x="5355109" y="4166291"/>
            <a:ext cx="159893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231F20"/>
                </a:solidFill>
                <a:latin typeface="Arial"/>
                <a:ea typeface="Arial"/>
                <a:cs typeface="Arial"/>
                <a:sym typeface="Arial"/>
              </a:rPr>
              <a:t>글로벌 기후변화 주식 재간접형 펀드 운영성과</a:t>
            </a:r>
            <a:endParaRPr sz="650">
              <a:latin typeface="Arial"/>
              <a:ea typeface="Arial"/>
              <a:cs typeface="Arial"/>
              <a:sym typeface="Arial"/>
            </a:endParaRPr>
          </a:p>
        </p:txBody>
      </p:sp>
      <p:grpSp>
        <p:nvGrpSpPr>
          <p:cNvPr id="2217" name="Google Shape;2217;p35"/>
          <p:cNvGrpSpPr/>
          <p:nvPr/>
        </p:nvGrpSpPr>
        <p:grpSpPr>
          <a:xfrm>
            <a:off x="5256464" y="4140462"/>
            <a:ext cx="5039072" cy="197072"/>
            <a:chOff x="5256464" y="4140462"/>
            <a:chExt cx="5039072" cy="197072"/>
          </a:xfrm>
        </p:grpSpPr>
        <p:pic>
          <p:nvPicPr>
            <p:cNvPr id="2218" name="Google Shape;2218;p35"/>
            <p:cNvPicPr preferRelativeResize="0"/>
            <p:nvPr/>
          </p:nvPicPr>
          <p:blipFill rotWithShape="1">
            <a:blip r:embed="rId19">
              <a:alphaModFix/>
            </a:blip>
            <a:srcRect b="0" l="0" r="0" t="0"/>
            <a:stretch/>
          </p:blipFill>
          <p:spPr>
            <a:xfrm>
              <a:off x="5256464" y="4140902"/>
              <a:ext cx="90928" cy="196632"/>
            </a:xfrm>
            <a:prstGeom prst="rect">
              <a:avLst/>
            </a:prstGeom>
            <a:noFill/>
            <a:ln>
              <a:noFill/>
            </a:ln>
          </p:spPr>
        </p:pic>
        <p:sp>
          <p:nvSpPr>
            <p:cNvPr id="2219" name="Google Shape;2219;p35"/>
            <p:cNvSpPr/>
            <p:nvPr/>
          </p:nvSpPr>
          <p:spPr>
            <a:xfrm>
              <a:off x="5368344" y="4336094"/>
              <a:ext cx="4819650" cy="0"/>
            </a:xfrm>
            <a:custGeom>
              <a:rect b="b" l="l" r="r" t="t"/>
              <a:pathLst>
                <a:path extrusionOk="0" h="120000" w="4819650">
                  <a:moveTo>
                    <a:pt x="0" y="0"/>
                  </a:moveTo>
                  <a:lnTo>
                    <a:pt x="4819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20" name="Google Shape;2220;p35"/>
            <p:cNvPicPr preferRelativeResize="0"/>
            <p:nvPr/>
          </p:nvPicPr>
          <p:blipFill rotWithShape="1">
            <a:blip r:embed="rId17">
              <a:alphaModFix/>
            </a:blip>
            <a:srcRect b="0" l="0" r="0" t="0"/>
            <a:stretch/>
          </p:blipFill>
          <p:spPr>
            <a:xfrm>
              <a:off x="10204608" y="4140462"/>
              <a:ext cx="90928" cy="196632"/>
            </a:xfrm>
            <a:prstGeom prst="rect">
              <a:avLst/>
            </a:prstGeom>
            <a:noFill/>
            <a:ln>
              <a:noFill/>
            </a:ln>
          </p:spPr>
        </p:pic>
        <p:sp>
          <p:nvSpPr>
            <p:cNvPr id="2221" name="Google Shape;2221;p35"/>
            <p:cNvSpPr/>
            <p:nvPr/>
          </p:nvSpPr>
          <p:spPr>
            <a:xfrm>
              <a:off x="5364525" y="4141903"/>
              <a:ext cx="4819650" cy="0"/>
            </a:xfrm>
            <a:custGeom>
              <a:rect b="b" l="l" r="r" t="t"/>
              <a:pathLst>
                <a:path extrusionOk="0" h="120000" w="4819650">
                  <a:moveTo>
                    <a:pt x="4819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2" name="Google Shape;2222;p35"/>
            <p:cNvSpPr/>
            <p:nvPr/>
          </p:nvSpPr>
          <p:spPr>
            <a:xfrm>
              <a:off x="5257905" y="4141906"/>
              <a:ext cx="5036185" cy="194310"/>
            </a:xfrm>
            <a:custGeom>
              <a:rect b="b" l="l" r="r" t="t"/>
              <a:pathLst>
                <a:path extrusionOk="0" h="194310" w="5036184">
                  <a:moveTo>
                    <a:pt x="165" y="91376"/>
                  </a:moveTo>
                  <a:lnTo>
                    <a:pt x="50" y="93268"/>
                  </a:lnTo>
                  <a:lnTo>
                    <a:pt x="0" y="95173"/>
                  </a:lnTo>
                  <a:lnTo>
                    <a:pt x="0" y="97091"/>
                  </a:lnTo>
                  <a:lnTo>
                    <a:pt x="0" y="99009"/>
                  </a:lnTo>
                  <a:lnTo>
                    <a:pt x="50" y="100914"/>
                  </a:lnTo>
                  <a:lnTo>
                    <a:pt x="165" y="102806"/>
                  </a:lnTo>
                </a:path>
                <a:path extrusionOk="0" h="194310" w="5036184">
                  <a:moveTo>
                    <a:pt x="91376" y="194017"/>
                  </a:moveTo>
                  <a:lnTo>
                    <a:pt x="93268" y="194132"/>
                  </a:lnTo>
                  <a:lnTo>
                    <a:pt x="95173" y="194183"/>
                  </a:lnTo>
                  <a:lnTo>
                    <a:pt x="97091" y="194183"/>
                  </a:lnTo>
                  <a:lnTo>
                    <a:pt x="102819" y="194183"/>
                  </a:lnTo>
                </a:path>
                <a:path extrusionOk="0" h="194310" w="5036184">
                  <a:moveTo>
                    <a:pt x="4933378" y="194183"/>
                  </a:moveTo>
                  <a:lnTo>
                    <a:pt x="4939093" y="194183"/>
                  </a:lnTo>
                  <a:lnTo>
                    <a:pt x="4941011" y="194183"/>
                  </a:lnTo>
                  <a:lnTo>
                    <a:pt x="4942916" y="194132"/>
                  </a:lnTo>
                  <a:lnTo>
                    <a:pt x="4944808" y="194017"/>
                  </a:lnTo>
                </a:path>
                <a:path extrusionOk="0" h="194310" w="5036184">
                  <a:moveTo>
                    <a:pt x="5036019" y="102806"/>
                  </a:moveTo>
                  <a:lnTo>
                    <a:pt x="5036134" y="100914"/>
                  </a:lnTo>
                  <a:lnTo>
                    <a:pt x="5036184" y="99009"/>
                  </a:lnTo>
                  <a:lnTo>
                    <a:pt x="5036184" y="97091"/>
                  </a:lnTo>
                  <a:lnTo>
                    <a:pt x="5036184" y="95173"/>
                  </a:lnTo>
                  <a:lnTo>
                    <a:pt x="5036134" y="93268"/>
                  </a:lnTo>
                  <a:lnTo>
                    <a:pt x="5036019" y="91376"/>
                  </a:lnTo>
                </a:path>
                <a:path extrusionOk="0" h="194310" w="5036184">
                  <a:moveTo>
                    <a:pt x="4944808" y="165"/>
                  </a:moveTo>
                  <a:lnTo>
                    <a:pt x="4942916" y="50"/>
                  </a:lnTo>
                  <a:lnTo>
                    <a:pt x="4941011" y="0"/>
                  </a:lnTo>
                  <a:lnTo>
                    <a:pt x="4939093" y="0"/>
                  </a:lnTo>
                  <a:lnTo>
                    <a:pt x="4933378" y="0"/>
                  </a:lnTo>
                </a:path>
                <a:path extrusionOk="0" h="194310" w="5036184">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23" name="Google Shape;2223;p35"/>
            <p:cNvPicPr preferRelativeResize="0"/>
            <p:nvPr/>
          </p:nvPicPr>
          <p:blipFill rotWithShape="1">
            <a:blip r:embed="rId18">
              <a:alphaModFix/>
            </a:blip>
            <a:srcRect b="0" l="0" r="0" t="0"/>
            <a:stretch/>
          </p:blipFill>
          <p:spPr>
            <a:xfrm>
              <a:off x="10125000" y="4188490"/>
              <a:ext cx="105460" cy="105460"/>
            </a:xfrm>
            <a:prstGeom prst="rect">
              <a:avLst/>
            </a:prstGeom>
            <a:noFill/>
            <a:ln>
              <a:noFill/>
            </a:ln>
          </p:spPr>
        </p:pic>
      </p:grpSp>
      <p:grpSp>
        <p:nvGrpSpPr>
          <p:cNvPr id="2224" name="Google Shape;2224;p35"/>
          <p:cNvGrpSpPr/>
          <p:nvPr/>
        </p:nvGrpSpPr>
        <p:grpSpPr>
          <a:xfrm>
            <a:off x="5516999" y="1469743"/>
            <a:ext cx="4295775" cy="2031532"/>
            <a:chOff x="5516999" y="1469743"/>
            <a:chExt cx="4295775" cy="2031532"/>
          </a:xfrm>
        </p:grpSpPr>
        <p:sp>
          <p:nvSpPr>
            <p:cNvPr id="2225" name="Google Shape;2225;p35"/>
            <p:cNvSpPr/>
            <p:nvPr/>
          </p:nvSpPr>
          <p:spPr>
            <a:xfrm>
              <a:off x="5516999" y="3495356"/>
              <a:ext cx="4295775" cy="0"/>
            </a:xfrm>
            <a:custGeom>
              <a:rect b="b" l="l" r="r" t="t"/>
              <a:pathLst>
                <a:path extrusionOk="0" h="120000" w="4295775">
                  <a:moveTo>
                    <a:pt x="0" y="0"/>
                  </a:moveTo>
                  <a:lnTo>
                    <a:pt x="4295686"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6" name="Google Shape;2226;p35"/>
            <p:cNvSpPr/>
            <p:nvPr/>
          </p:nvSpPr>
          <p:spPr>
            <a:xfrm>
              <a:off x="9079230" y="1484998"/>
              <a:ext cx="611505" cy="1992630"/>
            </a:xfrm>
            <a:custGeom>
              <a:rect b="b" l="l" r="r" t="t"/>
              <a:pathLst>
                <a:path extrusionOk="0" h="1992629" w="611504">
                  <a:moveTo>
                    <a:pt x="8991" y="347865"/>
                  </a:moveTo>
                  <a:lnTo>
                    <a:pt x="0" y="347865"/>
                  </a:lnTo>
                  <a:lnTo>
                    <a:pt x="8991" y="1992287"/>
                  </a:lnTo>
                  <a:lnTo>
                    <a:pt x="8991" y="347865"/>
                  </a:lnTo>
                  <a:close/>
                </a:path>
                <a:path extrusionOk="0" h="1992629" w="611504">
                  <a:moveTo>
                    <a:pt x="17970" y="308330"/>
                  </a:moveTo>
                  <a:lnTo>
                    <a:pt x="8991" y="308330"/>
                  </a:lnTo>
                  <a:lnTo>
                    <a:pt x="17970" y="1992287"/>
                  </a:lnTo>
                  <a:lnTo>
                    <a:pt x="17970" y="308330"/>
                  </a:lnTo>
                  <a:close/>
                </a:path>
                <a:path extrusionOk="0" h="1992629" w="611504">
                  <a:moveTo>
                    <a:pt x="26974" y="276720"/>
                  </a:moveTo>
                  <a:lnTo>
                    <a:pt x="17983" y="276720"/>
                  </a:lnTo>
                  <a:lnTo>
                    <a:pt x="26974" y="1992299"/>
                  </a:lnTo>
                  <a:lnTo>
                    <a:pt x="26974" y="284607"/>
                  </a:lnTo>
                  <a:lnTo>
                    <a:pt x="26974" y="276720"/>
                  </a:lnTo>
                  <a:close/>
                </a:path>
                <a:path extrusionOk="0" h="1992629" w="611504">
                  <a:moveTo>
                    <a:pt x="35966" y="284607"/>
                  </a:moveTo>
                  <a:lnTo>
                    <a:pt x="26974" y="284607"/>
                  </a:lnTo>
                  <a:lnTo>
                    <a:pt x="35966" y="1992287"/>
                  </a:lnTo>
                  <a:lnTo>
                    <a:pt x="35966" y="284607"/>
                  </a:lnTo>
                  <a:close/>
                </a:path>
                <a:path extrusionOk="0" h="1992629" w="611504">
                  <a:moveTo>
                    <a:pt x="44945" y="284607"/>
                  </a:moveTo>
                  <a:lnTo>
                    <a:pt x="35966" y="284607"/>
                  </a:lnTo>
                  <a:lnTo>
                    <a:pt x="44945" y="1992287"/>
                  </a:lnTo>
                  <a:lnTo>
                    <a:pt x="44945" y="284607"/>
                  </a:lnTo>
                  <a:close/>
                </a:path>
                <a:path extrusionOk="0" h="1992629" w="611504">
                  <a:moveTo>
                    <a:pt x="53949" y="292519"/>
                  </a:moveTo>
                  <a:lnTo>
                    <a:pt x="44958" y="292519"/>
                  </a:lnTo>
                  <a:lnTo>
                    <a:pt x="53949" y="1992287"/>
                  </a:lnTo>
                  <a:lnTo>
                    <a:pt x="53949" y="292519"/>
                  </a:lnTo>
                  <a:close/>
                </a:path>
                <a:path extrusionOk="0" h="1992629" w="611504">
                  <a:moveTo>
                    <a:pt x="62941" y="268808"/>
                  </a:moveTo>
                  <a:lnTo>
                    <a:pt x="53949" y="268808"/>
                  </a:lnTo>
                  <a:lnTo>
                    <a:pt x="62941" y="1992287"/>
                  </a:lnTo>
                  <a:lnTo>
                    <a:pt x="62941" y="268808"/>
                  </a:lnTo>
                  <a:close/>
                </a:path>
                <a:path extrusionOk="0" h="1992629" w="611504">
                  <a:moveTo>
                    <a:pt x="71920" y="260896"/>
                  </a:moveTo>
                  <a:lnTo>
                    <a:pt x="63042" y="260896"/>
                  </a:lnTo>
                  <a:lnTo>
                    <a:pt x="63042" y="300266"/>
                  </a:lnTo>
                  <a:lnTo>
                    <a:pt x="67437" y="300266"/>
                  </a:lnTo>
                  <a:lnTo>
                    <a:pt x="67437" y="1991906"/>
                  </a:lnTo>
                  <a:lnTo>
                    <a:pt x="71920" y="1991906"/>
                  </a:lnTo>
                  <a:lnTo>
                    <a:pt x="71920" y="300266"/>
                  </a:lnTo>
                  <a:lnTo>
                    <a:pt x="71920" y="260896"/>
                  </a:lnTo>
                  <a:close/>
                </a:path>
                <a:path extrusionOk="0" h="1992629" w="611504">
                  <a:moveTo>
                    <a:pt x="80924" y="308330"/>
                  </a:moveTo>
                  <a:lnTo>
                    <a:pt x="71932" y="308330"/>
                  </a:lnTo>
                  <a:lnTo>
                    <a:pt x="80924" y="1992287"/>
                  </a:lnTo>
                  <a:lnTo>
                    <a:pt x="80924" y="308330"/>
                  </a:lnTo>
                  <a:close/>
                </a:path>
                <a:path extrusionOk="0" h="1992629" w="611504">
                  <a:moveTo>
                    <a:pt x="89916" y="308330"/>
                  </a:moveTo>
                  <a:lnTo>
                    <a:pt x="80924" y="308330"/>
                  </a:lnTo>
                  <a:lnTo>
                    <a:pt x="89916" y="1992287"/>
                  </a:lnTo>
                  <a:lnTo>
                    <a:pt x="89916" y="308330"/>
                  </a:lnTo>
                  <a:close/>
                </a:path>
                <a:path extrusionOk="0" h="1992629" w="611504">
                  <a:moveTo>
                    <a:pt x="98907" y="308330"/>
                  </a:moveTo>
                  <a:lnTo>
                    <a:pt x="89916" y="308330"/>
                  </a:lnTo>
                  <a:lnTo>
                    <a:pt x="98907" y="1992287"/>
                  </a:lnTo>
                  <a:lnTo>
                    <a:pt x="98907" y="308330"/>
                  </a:lnTo>
                  <a:close/>
                </a:path>
                <a:path extrusionOk="0" h="1992629" w="611504">
                  <a:moveTo>
                    <a:pt x="107899" y="347865"/>
                  </a:moveTo>
                  <a:lnTo>
                    <a:pt x="98920" y="347865"/>
                  </a:lnTo>
                  <a:lnTo>
                    <a:pt x="107899" y="1992287"/>
                  </a:lnTo>
                  <a:lnTo>
                    <a:pt x="107899" y="371589"/>
                  </a:lnTo>
                  <a:lnTo>
                    <a:pt x="107899" y="347865"/>
                  </a:lnTo>
                  <a:close/>
                </a:path>
                <a:path extrusionOk="0" h="1992629" w="611504">
                  <a:moveTo>
                    <a:pt x="116890" y="371589"/>
                  </a:moveTo>
                  <a:lnTo>
                    <a:pt x="107899" y="371589"/>
                  </a:lnTo>
                  <a:lnTo>
                    <a:pt x="116890" y="1992299"/>
                  </a:lnTo>
                  <a:lnTo>
                    <a:pt x="116890" y="387388"/>
                  </a:lnTo>
                  <a:lnTo>
                    <a:pt x="116890" y="371589"/>
                  </a:lnTo>
                  <a:close/>
                </a:path>
                <a:path extrusionOk="0" h="1992629" w="611504">
                  <a:moveTo>
                    <a:pt x="125882" y="387388"/>
                  </a:moveTo>
                  <a:lnTo>
                    <a:pt x="116890" y="387388"/>
                  </a:lnTo>
                  <a:lnTo>
                    <a:pt x="125882" y="1992287"/>
                  </a:lnTo>
                  <a:lnTo>
                    <a:pt x="125882" y="387388"/>
                  </a:lnTo>
                  <a:close/>
                </a:path>
                <a:path extrusionOk="0" h="1992629" w="611504">
                  <a:moveTo>
                    <a:pt x="134874" y="403199"/>
                  </a:moveTo>
                  <a:lnTo>
                    <a:pt x="125895" y="403199"/>
                  </a:lnTo>
                  <a:lnTo>
                    <a:pt x="134874" y="1992287"/>
                  </a:lnTo>
                  <a:lnTo>
                    <a:pt x="134874" y="403199"/>
                  </a:lnTo>
                  <a:close/>
                </a:path>
                <a:path extrusionOk="0" h="1992629" w="611504">
                  <a:moveTo>
                    <a:pt x="143865" y="403199"/>
                  </a:moveTo>
                  <a:lnTo>
                    <a:pt x="134874" y="403199"/>
                  </a:lnTo>
                  <a:lnTo>
                    <a:pt x="143865" y="1992287"/>
                  </a:lnTo>
                  <a:lnTo>
                    <a:pt x="143865" y="403199"/>
                  </a:lnTo>
                  <a:close/>
                </a:path>
                <a:path extrusionOk="0" h="1992629" w="611504">
                  <a:moveTo>
                    <a:pt x="152857" y="403199"/>
                  </a:moveTo>
                  <a:lnTo>
                    <a:pt x="143865" y="403199"/>
                  </a:lnTo>
                  <a:lnTo>
                    <a:pt x="152857" y="1992287"/>
                  </a:lnTo>
                  <a:lnTo>
                    <a:pt x="152857" y="403199"/>
                  </a:lnTo>
                  <a:close/>
                </a:path>
                <a:path extrusionOk="0" h="1992629" w="611504">
                  <a:moveTo>
                    <a:pt x="161848" y="411111"/>
                  </a:moveTo>
                  <a:lnTo>
                    <a:pt x="152869" y="411111"/>
                  </a:lnTo>
                  <a:lnTo>
                    <a:pt x="161848" y="1992287"/>
                  </a:lnTo>
                  <a:lnTo>
                    <a:pt x="161848" y="411111"/>
                  </a:lnTo>
                  <a:close/>
                </a:path>
                <a:path extrusionOk="0" h="1992629" w="611504">
                  <a:moveTo>
                    <a:pt x="170840" y="387388"/>
                  </a:moveTo>
                  <a:lnTo>
                    <a:pt x="161848" y="387388"/>
                  </a:lnTo>
                  <a:lnTo>
                    <a:pt x="170840" y="1992287"/>
                  </a:lnTo>
                  <a:lnTo>
                    <a:pt x="170840" y="387388"/>
                  </a:lnTo>
                  <a:close/>
                </a:path>
                <a:path extrusionOk="0" h="1992629" w="611504">
                  <a:moveTo>
                    <a:pt x="179832" y="347865"/>
                  </a:moveTo>
                  <a:lnTo>
                    <a:pt x="170840" y="347865"/>
                  </a:lnTo>
                  <a:lnTo>
                    <a:pt x="179832" y="1992287"/>
                  </a:lnTo>
                  <a:lnTo>
                    <a:pt x="179832" y="347865"/>
                  </a:lnTo>
                  <a:close/>
                </a:path>
                <a:path extrusionOk="0" h="1992629" w="611504">
                  <a:moveTo>
                    <a:pt x="188823" y="332041"/>
                  </a:moveTo>
                  <a:lnTo>
                    <a:pt x="179844" y="332041"/>
                  </a:lnTo>
                  <a:lnTo>
                    <a:pt x="188823" y="1992287"/>
                  </a:lnTo>
                  <a:lnTo>
                    <a:pt x="188823" y="332041"/>
                  </a:lnTo>
                  <a:close/>
                </a:path>
                <a:path extrusionOk="0" h="1992629" w="611504">
                  <a:moveTo>
                    <a:pt x="197815" y="332041"/>
                  </a:moveTo>
                  <a:lnTo>
                    <a:pt x="188823" y="332041"/>
                  </a:lnTo>
                  <a:lnTo>
                    <a:pt x="197815" y="1992287"/>
                  </a:lnTo>
                  <a:lnTo>
                    <a:pt x="197815" y="332041"/>
                  </a:lnTo>
                  <a:close/>
                </a:path>
                <a:path extrusionOk="0" h="1992629" w="611504">
                  <a:moveTo>
                    <a:pt x="206806" y="300431"/>
                  </a:moveTo>
                  <a:lnTo>
                    <a:pt x="197815" y="300431"/>
                  </a:lnTo>
                  <a:lnTo>
                    <a:pt x="206806" y="1992287"/>
                  </a:lnTo>
                  <a:lnTo>
                    <a:pt x="206806" y="300431"/>
                  </a:lnTo>
                  <a:close/>
                </a:path>
                <a:path extrusionOk="0" h="1992629" w="611504">
                  <a:moveTo>
                    <a:pt x="215811" y="339953"/>
                  </a:moveTo>
                  <a:lnTo>
                    <a:pt x="206819" y="339953"/>
                  </a:lnTo>
                  <a:lnTo>
                    <a:pt x="215811" y="1992287"/>
                  </a:lnTo>
                  <a:lnTo>
                    <a:pt x="215811" y="339953"/>
                  </a:lnTo>
                  <a:close/>
                </a:path>
                <a:path extrusionOk="0" h="1992629" w="611504">
                  <a:moveTo>
                    <a:pt x="224790" y="339953"/>
                  </a:moveTo>
                  <a:lnTo>
                    <a:pt x="215811" y="339953"/>
                  </a:lnTo>
                  <a:lnTo>
                    <a:pt x="224790" y="1992287"/>
                  </a:lnTo>
                  <a:lnTo>
                    <a:pt x="224790" y="339953"/>
                  </a:lnTo>
                  <a:close/>
                </a:path>
                <a:path extrusionOk="0" h="1992629" w="611504">
                  <a:moveTo>
                    <a:pt x="233781" y="300431"/>
                  </a:moveTo>
                  <a:lnTo>
                    <a:pt x="224790" y="300431"/>
                  </a:lnTo>
                  <a:lnTo>
                    <a:pt x="233781" y="1992287"/>
                  </a:lnTo>
                  <a:lnTo>
                    <a:pt x="233781" y="300431"/>
                  </a:lnTo>
                  <a:close/>
                </a:path>
                <a:path extrusionOk="0" h="1992629" w="611504">
                  <a:moveTo>
                    <a:pt x="242785" y="300431"/>
                  </a:moveTo>
                  <a:lnTo>
                    <a:pt x="233794" y="300431"/>
                  </a:lnTo>
                  <a:lnTo>
                    <a:pt x="242785" y="1992287"/>
                  </a:lnTo>
                  <a:lnTo>
                    <a:pt x="242785" y="300431"/>
                  </a:lnTo>
                  <a:close/>
                </a:path>
                <a:path extrusionOk="0" h="1992629" w="611504">
                  <a:moveTo>
                    <a:pt x="251764" y="300431"/>
                  </a:moveTo>
                  <a:lnTo>
                    <a:pt x="242785" y="300431"/>
                  </a:lnTo>
                  <a:lnTo>
                    <a:pt x="251764" y="1992287"/>
                  </a:lnTo>
                  <a:lnTo>
                    <a:pt x="251764" y="300431"/>
                  </a:lnTo>
                  <a:close/>
                </a:path>
                <a:path extrusionOk="0" h="1992629" w="611504">
                  <a:moveTo>
                    <a:pt x="260756" y="276720"/>
                  </a:moveTo>
                  <a:lnTo>
                    <a:pt x="251764" y="276720"/>
                  </a:lnTo>
                  <a:lnTo>
                    <a:pt x="260756" y="1992299"/>
                  </a:lnTo>
                  <a:lnTo>
                    <a:pt x="260756" y="276720"/>
                  </a:lnTo>
                  <a:close/>
                </a:path>
                <a:path extrusionOk="0" h="1992629" w="611504">
                  <a:moveTo>
                    <a:pt x="269760" y="229285"/>
                  </a:moveTo>
                  <a:lnTo>
                    <a:pt x="260769" y="229285"/>
                  </a:lnTo>
                  <a:lnTo>
                    <a:pt x="269760" y="1992299"/>
                  </a:lnTo>
                  <a:lnTo>
                    <a:pt x="269760" y="245084"/>
                  </a:lnTo>
                  <a:lnTo>
                    <a:pt x="269760" y="229285"/>
                  </a:lnTo>
                  <a:close/>
                </a:path>
                <a:path extrusionOk="0" h="1992629" w="611504">
                  <a:moveTo>
                    <a:pt x="278739" y="245084"/>
                  </a:moveTo>
                  <a:lnTo>
                    <a:pt x="269760" y="245084"/>
                  </a:lnTo>
                  <a:lnTo>
                    <a:pt x="278739" y="1992287"/>
                  </a:lnTo>
                  <a:lnTo>
                    <a:pt x="278739" y="245084"/>
                  </a:lnTo>
                  <a:close/>
                </a:path>
                <a:path extrusionOk="0" h="1992629" w="611504">
                  <a:moveTo>
                    <a:pt x="287731" y="229285"/>
                  </a:moveTo>
                  <a:lnTo>
                    <a:pt x="278739" y="229285"/>
                  </a:lnTo>
                  <a:lnTo>
                    <a:pt x="287731" y="1992299"/>
                  </a:lnTo>
                  <a:lnTo>
                    <a:pt x="287731" y="229285"/>
                  </a:lnTo>
                  <a:close/>
                </a:path>
                <a:path extrusionOk="0" h="1992629" w="611504">
                  <a:moveTo>
                    <a:pt x="296735" y="229285"/>
                  </a:moveTo>
                  <a:lnTo>
                    <a:pt x="287743" y="229285"/>
                  </a:lnTo>
                  <a:lnTo>
                    <a:pt x="296735" y="1992299"/>
                  </a:lnTo>
                  <a:lnTo>
                    <a:pt x="296735" y="229285"/>
                  </a:lnTo>
                  <a:close/>
                </a:path>
                <a:path extrusionOk="0" h="1992629" w="611504">
                  <a:moveTo>
                    <a:pt x="305714" y="229285"/>
                  </a:moveTo>
                  <a:lnTo>
                    <a:pt x="296735" y="229285"/>
                  </a:lnTo>
                  <a:lnTo>
                    <a:pt x="305714" y="1992299"/>
                  </a:lnTo>
                  <a:lnTo>
                    <a:pt x="305714" y="252996"/>
                  </a:lnTo>
                  <a:lnTo>
                    <a:pt x="305714" y="229285"/>
                  </a:lnTo>
                  <a:close/>
                </a:path>
                <a:path extrusionOk="0" h="1992629" w="611504">
                  <a:moveTo>
                    <a:pt x="314706" y="252996"/>
                  </a:moveTo>
                  <a:lnTo>
                    <a:pt x="305714" y="252996"/>
                  </a:lnTo>
                  <a:lnTo>
                    <a:pt x="314706" y="1992287"/>
                  </a:lnTo>
                  <a:lnTo>
                    <a:pt x="314706" y="252996"/>
                  </a:lnTo>
                  <a:close/>
                </a:path>
                <a:path extrusionOk="0" h="1992629" w="611504">
                  <a:moveTo>
                    <a:pt x="323710" y="245084"/>
                  </a:moveTo>
                  <a:lnTo>
                    <a:pt x="314718" y="245084"/>
                  </a:lnTo>
                  <a:lnTo>
                    <a:pt x="323710" y="1992287"/>
                  </a:lnTo>
                  <a:lnTo>
                    <a:pt x="323710" y="245084"/>
                  </a:lnTo>
                  <a:close/>
                </a:path>
                <a:path extrusionOk="0" h="1992629" w="611504">
                  <a:moveTo>
                    <a:pt x="332701" y="221373"/>
                  </a:moveTo>
                  <a:lnTo>
                    <a:pt x="323710" y="221373"/>
                  </a:lnTo>
                  <a:lnTo>
                    <a:pt x="332701" y="1992287"/>
                  </a:lnTo>
                  <a:lnTo>
                    <a:pt x="332701" y="221373"/>
                  </a:lnTo>
                  <a:close/>
                </a:path>
                <a:path extrusionOk="0" h="1992629" w="611504">
                  <a:moveTo>
                    <a:pt x="341680" y="205562"/>
                  </a:moveTo>
                  <a:lnTo>
                    <a:pt x="332701" y="205562"/>
                  </a:lnTo>
                  <a:lnTo>
                    <a:pt x="341680" y="1992287"/>
                  </a:lnTo>
                  <a:lnTo>
                    <a:pt x="341680" y="205562"/>
                  </a:lnTo>
                  <a:close/>
                </a:path>
                <a:path extrusionOk="0" h="1992629" w="611504">
                  <a:moveTo>
                    <a:pt x="350685" y="205562"/>
                  </a:moveTo>
                  <a:lnTo>
                    <a:pt x="341693" y="205562"/>
                  </a:lnTo>
                  <a:lnTo>
                    <a:pt x="350685" y="1992287"/>
                  </a:lnTo>
                  <a:lnTo>
                    <a:pt x="350685" y="205562"/>
                  </a:lnTo>
                  <a:close/>
                </a:path>
                <a:path extrusionOk="0" h="1992629" w="611504">
                  <a:moveTo>
                    <a:pt x="359676" y="205562"/>
                  </a:moveTo>
                  <a:lnTo>
                    <a:pt x="350685" y="205562"/>
                  </a:lnTo>
                  <a:lnTo>
                    <a:pt x="359676" y="1992287"/>
                  </a:lnTo>
                  <a:lnTo>
                    <a:pt x="359676" y="213461"/>
                  </a:lnTo>
                  <a:lnTo>
                    <a:pt x="359676" y="205562"/>
                  </a:lnTo>
                  <a:close/>
                </a:path>
                <a:path extrusionOk="0" h="1992629" w="611504">
                  <a:moveTo>
                    <a:pt x="368655" y="213461"/>
                  </a:moveTo>
                  <a:lnTo>
                    <a:pt x="359676" y="213461"/>
                  </a:lnTo>
                  <a:lnTo>
                    <a:pt x="368655" y="1992287"/>
                  </a:lnTo>
                  <a:lnTo>
                    <a:pt x="368655" y="213461"/>
                  </a:lnTo>
                  <a:close/>
                </a:path>
                <a:path extrusionOk="0" h="1992629" w="611504">
                  <a:moveTo>
                    <a:pt x="377659" y="237172"/>
                  </a:moveTo>
                  <a:lnTo>
                    <a:pt x="368668" y="237172"/>
                  </a:lnTo>
                  <a:lnTo>
                    <a:pt x="377659" y="1992287"/>
                  </a:lnTo>
                  <a:lnTo>
                    <a:pt x="377659" y="237172"/>
                  </a:lnTo>
                  <a:close/>
                </a:path>
                <a:path extrusionOk="0" h="1992629" w="611504">
                  <a:moveTo>
                    <a:pt x="386651" y="237172"/>
                  </a:moveTo>
                  <a:lnTo>
                    <a:pt x="377659" y="237172"/>
                  </a:lnTo>
                  <a:lnTo>
                    <a:pt x="386651" y="1992287"/>
                  </a:lnTo>
                  <a:lnTo>
                    <a:pt x="386651" y="237172"/>
                  </a:lnTo>
                  <a:close/>
                </a:path>
                <a:path extrusionOk="0" h="1992629" w="611504">
                  <a:moveTo>
                    <a:pt x="395630" y="237172"/>
                  </a:moveTo>
                  <a:lnTo>
                    <a:pt x="386651" y="237172"/>
                  </a:lnTo>
                  <a:lnTo>
                    <a:pt x="395630" y="1992287"/>
                  </a:lnTo>
                  <a:lnTo>
                    <a:pt x="395630" y="237172"/>
                  </a:lnTo>
                  <a:close/>
                </a:path>
                <a:path extrusionOk="0" h="1992629" w="611504">
                  <a:moveTo>
                    <a:pt x="404634" y="237172"/>
                  </a:moveTo>
                  <a:lnTo>
                    <a:pt x="395643" y="237172"/>
                  </a:lnTo>
                  <a:lnTo>
                    <a:pt x="404634" y="1992287"/>
                  </a:lnTo>
                  <a:lnTo>
                    <a:pt x="404634" y="237172"/>
                  </a:lnTo>
                  <a:close/>
                </a:path>
                <a:path extrusionOk="0" h="1992629" w="611504">
                  <a:moveTo>
                    <a:pt x="413626" y="197650"/>
                  </a:moveTo>
                  <a:lnTo>
                    <a:pt x="404634" y="197650"/>
                  </a:lnTo>
                  <a:lnTo>
                    <a:pt x="413626" y="1992287"/>
                  </a:lnTo>
                  <a:lnTo>
                    <a:pt x="413626" y="197650"/>
                  </a:lnTo>
                  <a:close/>
                </a:path>
                <a:path extrusionOk="0" h="1992629" w="611504">
                  <a:moveTo>
                    <a:pt x="422617" y="197650"/>
                  </a:moveTo>
                  <a:lnTo>
                    <a:pt x="413626" y="197650"/>
                  </a:lnTo>
                  <a:lnTo>
                    <a:pt x="422617" y="1992287"/>
                  </a:lnTo>
                  <a:lnTo>
                    <a:pt x="422617" y="197650"/>
                  </a:lnTo>
                  <a:close/>
                </a:path>
                <a:path extrusionOk="0" h="1992629" w="611504">
                  <a:moveTo>
                    <a:pt x="431609" y="150215"/>
                  </a:moveTo>
                  <a:lnTo>
                    <a:pt x="422719" y="150215"/>
                  </a:lnTo>
                  <a:lnTo>
                    <a:pt x="422719" y="189585"/>
                  </a:lnTo>
                  <a:lnTo>
                    <a:pt x="427113" y="189585"/>
                  </a:lnTo>
                  <a:lnTo>
                    <a:pt x="427113" y="1991715"/>
                  </a:lnTo>
                  <a:lnTo>
                    <a:pt x="431609" y="1991715"/>
                  </a:lnTo>
                  <a:lnTo>
                    <a:pt x="431609" y="189585"/>
                  </a:lnTo>
                  <a:lnTo>
                    <a:pt x="431609" y="150215"/>
                  </a:lnTo>
                  <a:close/>
                </a:path>
                <a:path extrusionOk="0" h="1992629" w="611504">
                  <a:moveTo>
                    <a:pt x="440601" y="142303"/>
                  </a:moveTo>
                  <a:lnTo>
                    <a:pt x="431609" y="142303"/>
                  </a:lnTo>
                  <a:lnTo>
                    <a:pt x="440601" y="1992287"/>
                  </a:lnTo>
                  <a:lnTo>
                    <a:pt x="440601" y="142303"/>
                  </a:lnTo>
                  <a:close/>
                </a:path>
                <a:path extrusionOk="0" h="1992629" w="611504">
                  <a:moveTo>
                    <a:pt x="449592" y="142303"/>
                  </a:moveTo>
                  <a:lnTo>
                    <a:pt x="440601" y="142303"/>
                  </a:lnTo>
                  <a:lnTo>
                    <a:pt x="449592" y="1992287"/>
                  </a:lnTo>
                  <a:lnTo>
                    <a:pt x="449592" y="142303"/>
                  </a:lnTo>
                  <a:close/>
                </a:path>
                <a:path extrusionOk="0" h="1992629" w="611504">
                  <a:moveTo>
                    <a:pt x="458584" y="142303"/>
                  </a:moveTo>
                  <a:lnTo>
                    <a:pt x="449605" y="142303"/>
                  </a:lnTo>
                  <a:lnTo>
                    <a:pt x="458584" y="1992287"/>
                  </a:lnTo>
                  <a:lnTo>
                    <a:pt x="458584" y="142303"/>
                  </a:lnTo>
                  <a:close/>
                </a:path>
                <a:path extrusionOk="0" h="1992629" w="611504">
                  <a:moveTo>
                    <a:pt x="467575" y="118592"/>
                  </a:moveTo>
                  <a:lnTo>
                    <a:pt x="458698" y="118592"/>
                  </a:lnTo>
                  <a:lnTo>
                    <a:pt x="458698" y="165582"/>
                  </a:lnTo>
                  <a:lnTo>
                    <a:pt x="463080" y="165582"/>
                  </a:lnTo>
                  <a:lnTo>
                    <a:pt x="463080" y="1991842"/>
                  </a:lnTo>
                  <a:lnTo>
                    <a:pt x="467575" y="1991842"/>
                  </a:lnTo>
                  <a:lnTo>
                    <a:pt x="467575" y="165582"/>
                  </a:lnTo>
                  <a:lnTo>
                    <a:pt x="467575" y="118592"/>
                  </a:lnTo>
                  <a:close/>
                </a:path>
                <a:path extrusionOk="0" h="1992629" w="611504">
                  <a:moveTo>
                    <a:pt x="476567" y="118592"/>
                  </a:moveTo>
                  <a:lnTo>
                    <a:pt x="467575" y="118592"/>
                  </a:lnTo>
                  <a:lnTo>
                    <a:pt x="476567" y="1992287"/>
                  </a:lnTo>
                  <a:lnTo>
                    <a:pt x="476567" y="118592"/>
                  </a:lnTo>
                  <a:close/>
                </a:path>
                <a:path extrusionOk="0" h="1992629" w="611504">
                  <a:moveTo>
                    <a:pt x="485571" y="86969"/>
                  </a:moveTo>
                  <a:lnTo>
                    <a:pt x="476580" y="86969"/>
                  </a:lnTo>
                  <a:lnTo>
                    <a:pt x="485571" y="1992299"/>
                  </a:lnTo>
                  <a:lnTo>
                    <a:pt x="485571" y="94869"/>
                  </a:lnTo>
                  <a:lnTo>
                    <a:pt x="485571" y="86969"/>
                  </a:lnTo>
                  <a:close/>
                </a:path>
                <a:path extrusionOk="0" h="1992629" w="611504">
                  <a:moveTo>
                    <a:pt x="494550" y="94869"/>
                  </a:moveTo>
                  <a:lnTo>
                    <a:pt x="485571" y="94869"/>
                  </a:lnTo>
                  <a:lnTo>
                    <a:pt x="494550" y="1992287"/>
                  </a:lnTo>
                  <a:lnTo>
                    <a:pt x="494550" y="94869"/>
                  </a:lnTo>
                  <a:close/>
                </a:path>
                <a:path extrusionOk="0" h="1992629" w="611504">
                  <a:moveTo>
                    <a:pt x="503542" y="94869"/>
                  </a:moveTo>
                  <a:lnTo>
                    <a:pt x="494550" y="94869"/>
                  </a:lnTo>
                  <a:lnTo>
                    <a:pt x="503542" y="1992287"/>
                  </a:lnTo>
                  <a:lnTo>
                    <a:pt x="503542" y="94869"/>
                  </a:lnTo>
                  <a:close/>
                </a:path>
                <a:path extrusionOk="0" h="1992629" w="611504">
                  <a:moveTo>
                    <a:pt x="512546" y="102781"/>
                  </a:moveTo>
                  <a:lnTo>
                    <a:pt x="503555" y="102781"/>
                  </a:lnTo>
                  <a:lnTo>
                    <a:pt x="512546" y="1992287"/>
                  </a:lnTo>
                  <a:lnTo>
                    <a:pt x="512546" y="102781"/>
                  </a:lnTo>
                  <a:close/>
                </a:path>
                <a:path extrusionOk="0" h="1992629" w="611504">
                  <a:moveTo>
                    <a:pt x="521525" y="86969"/>
                  </a:moveTo>
                  <a:lnTo>
                    <a:pt x="512546" y="86969"/>
                  </a:lnTo>
                  <a:lnTo>
                    <a:pt x="521525" y="1992299"/>
                  </a:lnTo>
                  <a:lnTo>
                    <a:pt x="521525" y="86969"/>
                  </a:lnTo>
                  <a:close/>
                </a:path>
                <a:path extrusionOk="0" h="1992629" w="611504">
                  <a:moveTo>
                    <a:pt x="530517" y="55346"/>
                  </a:moveTo>
                  <a:lnTo>
                    <a:pt x="521525" y="55346"/>
                  </a:lnTo>
                  <a:lnTo>
                    <a:pt x="530517" y="1992287"/>
                  </a:lnTo>
                  <a:lnTo>
                    <a:pt x="530517" y="55346"/>
                  </a:lnTo>
                  <a:close/>
                </a:path>
                <a:path extrusionOk="0" h="1992629" w="611504">
                  <a:moveTo>
                    <a:pt x="539521" y="55346"/>
                  </a:moveTo>
                  <a:lnTo>
                    <a:pt x="530529" y="55346"/>
                  </a:lnTo>
                  <a:lnTo>
                    <a:pt x="539521" y="1992287"/>
                  </a:lnTo>
                  <a:lnTo>
                    <a:pt x="539521" y="55346"/>
                  </a:lnTo>
                  <a:close/>
                </a:path>
                <a:path extrusionOk="0" h="1992629" w="611504">
                  <a:moveTo>
                    <a:pt x="548500" y="55346"/>
                  </a:moveTo>
                  <a:lnTo>
                    <a:pt x="539521" y="55346"/>
                  </a:lnTo>
                  <a:lnTo>
                    <a:pt x="548500" y="1992287"/>
                  </a:lnTo>
                  <a:lnTo>
                    <a:pt x="548500" y="55346"/>
                  </a:lnTo>
                  <a:close/>
                </a:path>
                <a:path extrusionOk="0" h="1992629" w="611504">
                  <a:moveTo>
                    <a:pt x="557491" y="55346"/>
                  </a:moveTo>
                  <a:lnTo>
                    <a:pt x="548500" y="55346"/>
                  </a:lnTo>
                  <a:lnTo>
                    <a:pt x="557491" y="1992287"/>
                  </a:lnTo>
                  <a:lnTo>
                    <a:pt x="557491" y="55346"/>
                  </a:lnTo>
                  <a:close/>
                </a:path>
                <a:path extrusionOk="0" h="1992629" w="611504">
                  <a:moveTo>
                    <a:pt x="566496" y="55346"/>
                  </a:moveTo>
                  <a:lnTo>
                    <a:pt x="557504" y="55346"/>
                  </a:lnTo>
                  <a:lnTo>
                    <a:pt x="566496" y="1992287"/>
                  </a:lnTo>
                  <a:lnTo>
                    <a:pt x="566496" y="55346"/>
                  </a:lnTo>
                  <a:close/>
                </a:path>
                <a:path extrusionOk="0" h="1992629" w="611504">
                  <a:moveTo>
                    <a:pt x="575487" y="7912"/>
                  </a:moveTo>
                  <a:lnTo>
                    <a:pt x="566496" y="7912"/>
                  </a:lnTo>
                  <a:lnTo>
                    <a:pt x="575487" y="1992287"/>
                  </a:lnTo>
                  <a:lnTo>
                    <a:pt x="575487" y="7912"/>
                  </a:lnTo>
                  <a:close/>
                </a:path>
                <a:path extrusionOk="0" h="1992629" w="611504">
                  <a:moveTo>
                    <a:pt x="584466" y="0"/>
                  </a:moveTo>
                  <a:lnTo>
                    <a:pt x="575487" y="0"/>
                  </a:lnTo>
                  <a:lnTo>
                    <a:pt x="584466" y="1992287"/>
                  </a:lnTo>
                  <a:lnTo>
                    <a:pt x="584466" y="0"/>
                  </a:lnTo>
                  <a:close/>
                </a:path>
                <a:path extrusionOk="0" h="1992629" w="611504">
                  <a:moveTo>
                    <a:pt x="593471" y="0"/>
                  </a:moveTo>
                  <a:lnTo>
                    <a:pt x="584479" y="0"/>
                  </a:lnTo>
                  <a:lnTo>
                    <a:pt x="593471" y="1992287"/>
                  </a:lnTo>
                  <a:lnTo>
                    <a:pt x="593471" y="0"/>
                  </a:lnTo>
                  <a:close/>
                </a:path>
                <a:path extrusionOk="0" h="1992629" w="611504">
                  <a:moveTo>
                    <a:pt x="602462" y="0"/>
                  </a:moveTo>
                  <a:lnTo>
                    <a:pt x="593471" y="0"/>
                  </a:lnTo>
                  <a:lnTo>
                    <a:pt x="602462" y="1992287"/>
                  </a:lnTo>
                  <a:lnTo>
                    <a:pt x="602462" y="0"/>
                  </a:lnTo>
                  <a:close/>
                </a:path>
                <a:path extrusionOk="0" h="1992629" w="611504">
                  <a:moveTo>
                    <a:pt x="611454" y="0"/>
                  </a:moveTo>
                  <a:lnTo>
                    <a:pt x="602462" y="0"/>
                  </a:lnTo>
                  <a:lnTo>
                    <a:pt x="611454" y="1992287"/>
                  </a:lnTo>
                  <a:lnTo>
                    <a:pt x="611454" y="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7" name="Google Shape;2227;p35"/>
            <p:cNvSpPr/>
            <p:nvPr/>
          </p:nvSpPr>
          <p:spPr>
            <a:xfrm>
              <a:off x="8485759" y="1824951"/>
              <a:ext cx="602615" cy="1652905"/>
            </a:xfrm>
            <a:custGeom>
              <a:rect b="b" l="l" r="r" t="t"/>
              <a:pathLst>
                <a:path extrusionOk="0" h="1652904" w="602615">
                  <a:moveTo>
                    <a:pt x="8991" y="213461"/>
                  </a:moveTo>
                  <a:lnTo>
                    <a:pt x="0" y="213461"/>
                  </a:lnTo>
                  <a:lnTo>
                    <a:pt x="8991" y="1652333"/>
                  </a:lnTo>
                  <a:lnTo>
                    <a:pt x="8991" y="213461"/>
                  </a:lnTo>
                  <a:close/>
                </a:path>
                <a:path extrusionOk="0" h="1652904" w="602615">
                  <a:moveTo>
                    <a:pt x="17983" y="213461"/>
                  </a:moveTo>
                  <a:lnTo>
                    <a:pt x="9004" y="213461"/>
                  </a:lnTo>
                  <a:lnTo>
                    <a:pt x="17983" y="1652333"/>
                  </a:lnTo>
                  <a:lnTo>
                    <a:pt x="17983" y="213461"/>
                  </a:lnTo>
                  <a:close/>
                </a:path>
                <a:path extrusionOk="0" h="1652904" w="602615">
                  <a:moveTo>
                    <a:pt x="26974" y="213461"/>
                  </a:moveTo>
                  <a:lnTo>
                    <a:pt x="17983" y="213461"/>
                  </a:lnTo>
                  <a:lnTo>
                    <a:pt x="26974" y="1652333"/>
                  </a:lnTo>
                  <a:lnTo>
                    <a:pt x="26974" y="213461"/>
                  </a:lnTo>
                  <a:close/>
                </a:path>
                <a:path extrusionOk="0" h="1652904" w="602615">
                  <a:moveTo>
                    <a:pt x="35966" y="181838"/>
                  </a:moveTo>
                  <a:lnTo>
                    <a:pt x="26974" y="181838"/>
                  </a:lnTo>
                  <a:lnTo>
                    <a:pt x="35966" y="1652333"/>
                  </a:lnTo>
                  <a:lnTo>
                    <a:pt x="35966" y="181838"/>
                  </a:lnTo>
                  <a:close/>
                </a:path>
                <a:path extrusionOk="0" h="1652904" w="602615">
                  <a:moveTo>
                    <a:pt x="44970" y="181838"/>
                  </a:moveTo>
                  <a:lnTo>
                    <a:pt x="35979" y="181838"/>
                  </a:lnTo>
                  <a:lnTo>
                    <a:pt x="44970" y="1652333"/>
                  </a:lnTo>
                  <a:lnTo>
                    <a:pt x="44970" y="189738"/>
                  </a:lnTo>
                  <a:lnTo>
                    <a:pt x="44970" y="181838"/>
                  </a:lnTo>
                  <a:close/>
                </a:path>
                <a:path extrusionOk="0" h="1652904" w="602615">
                  <a:moveTo>
                    <a:pt x="53949" y="189738"/>
                  </a:moveTo>
                  <a:lnTo>
                    <a:pt x="44970" y="189738"/>
                  </a:lnTo>
                  <a:lnTo>
                    <a:pt x="53949" y="1652333"/>
                  </a:lnTo>
                  <a:lnTo>
                    <a:pt x="53949" y="189738"/>
                  </a:lnTo>
                  <a:close/>
                </a:path>
                <a:path extrusionOk="0" h="1652904" w="602615">
                  <a:moveTo>
                    <a:pt x="62941" y="181838"/>
                  </a:moveTo>
                  <a:lnTo>
                    <a:pt x="53949" y="181838"/>
                  </a:lnTo>
                  <a:lnTo>
                    <a:pt x="62941" y="1652333"/>
                  </a:lnTo>
                  <a:lnTo>
                    <a:pt x="62941" y="181838"/>
                  </a:lnTo>
                  <a:close/>
                </a:path>
                <a:path extrusionOk="0" h="1652904" w="602615">
                  <a:moveTo>
                    <a:pt x="71945" y="181838"/>
                  </a:moveTo>
                  <a:lnTo>
                    <a:pt x="62953" y="181838"/>
                  </a:lnTo>
                  <a:lnTo>
                    <a:pt x="71945" y="1652333"/>
                  </a:lnTo>
                  <a:lnTo>
                    <a:pt x="71945" y="181838"/>
                  </a:lnTo>
                  <a:close/>
                </a:path>
                <a:path extrusionOk="0" h="1652904" w="602615">
                  <a:moveTo>
                    <a:pt x="80924" y="166027"/>
                  </a:moveTo>
                  <a:lnTo>
                    <a:pt x="71945" y="166027"/>
                  </a:lnTo>
                  <a:lnTo>
                    <a:pt x="80924" y="1652333"/>
                  </a:lnTo>
                  <a:lnTo>
                    <a:pt x="80924" y="181838"/>
                  </a:lnTo>
                  <a:lnTo>
                    <a:pt x="80924" y="166027"/>
                  </a:lnTo>
                  <a:close/>
                </a:path>
                <a:path extrusionOk="0" h="1652904" w="602615">
                  <a:moveTo>
                    <a:pt x="89916" y="181838"/>
                  </a:moveTo>
                  <a:lnTo>
                    <a:pt x="80924" y="181838"/>
                  </a:lnTo>
                  <a:lnTo>
                    <a:pt x="89916" y="1652333"/>
                  </a:lnTo>
                  <a:lnTo>
                    <a:pt x="89916" y="181838"/>
                  </a:lnTo>
                  <a:close/>
                </a:path>
                <a:path extrusionOk="0" h="1652904" w="602615">
                  <a:moveTo>
                    <a:pt x="98920" y="197650"/>
                  </a:moveTo>
                  <a:lnTo>
                    <a:pt x="89928" y="197650"/>
                  </a:lnTo>
                  <a:lnTo>
                    <a:pt x="98920" y="1652333"/>
                  </a:lnTo>
                  <a:lnTo>
                    <a:pt x="98920" y="205562"/>
                  </a:lnTo>
                  <a:lnTo>
                    <a:pt x="98920" y="197650"/>
                  </a:lnTo>
                  <a:close/>
                </a:path>
                <a:path extrusionOk="0" h="1652904" w="602615">
                  <a:moveTo>
                    <a:pt x="107899" y="205562"/>
                  </a:moveTo>
                  <a:lnTo>
                    <a:pt x="98920" y="205562"/>
                  </a:lnTo>
                  <a:lnTo>
                    <a:pt x="107899" y="1652333"/>
                  </a:lnTo>
                  <a:lnTo>
                    <a:pt x="107899" y="205562"/>
                  </a:lnTo>
                  <a:close/>
                </a:path>
                <a:path extrusionOk="0" h="1652904" w="602615">
                  <a:moveTo>
                    <a:pt x="116890" y="205562"/>
                  </a:moveTo>
                  <a:lnTo>
                    <a:pt x="107899" y="205562"/>
                  </a:lnTo>
                  <a:lnTo>
                    <a:pt x="116890" y="1652333"/>
                  </a:lnTo>
                  <a:lnTo>
                    <a:pt x="116890" y="205562"/>
                  </a:lnTo>
                  <a:close/>
                </a:path>
                <a:path extrusionOk="0" h="1652904" w="602615">
                  <a:moveTo>
                    <a:pt x="125895" y="205562"/>
                  </a:moveTo>
                  <a:lnTo>
                    <a:pt x="116903" y="205562"/>
                  </a:lnTo>
                  <a:lnTo>
                    <a:pt x="125895" y="1652333"/>
                  </a:lnTo>
                  <a:lnTo>
                    <a:pt x="125895" y="205562"/>
                  </a:lnTo>
                  <a:close/>
                </a:path>
                <a:path extrusionOk="0" h="1652904" w="602615">
                  <a:moveTo>
                    <a:pt x="134874" y="181838"/>
                  </a:moveTo>
                  <a:lnTo>
                    <a:pt x="125895" y="181838"/>
                  </a:lnTo>
                  <a:lnTo>
                    <a:pt x="134874" y="1652333"/>
                  </a:lnTo>
                  <a:lnTo>
                    <a:pt x="134874" y="181838"/>
                  </a:lnTo>
                  <a:close/>
                </a:path>
                <a:path extrusionOk="0" h="1652904" w="602615">
                  <a:moveTo>
                    <a:pt x="143865" y="173939"/>
                  </a:moveTo>
                  <a:lnTo>
                    <a:pt x="134874" y="173939"/>
                  </a:lnTo>
                  <a:lnTo>
                    <a:pt x="143865" y="1652346"/>
                  </a:lnTo>
                  <a:lnTo>
                    <a:pt x="143865" y="173939"/>
                  </a:lnTo>
                  <a:close/>
                </a:path>
                <a:path extrusionOk="0" h="1652904" w="602615">
                  <a:moveTo>
                    <a:pt x="152869" y="142303"/>
                  </a:moveTo>
                  <a:lnTo>
                    <a:pt x="143941" y="142303"/>
                  </a:lnTo>
                  <a:lnTo>
                    <a:pt x="143941" y="166433"/>
                  </a:lnTo>
                  <a:lnTo>
                    <a:pt x="148374" y="166433"/>
                  </a:lnTo>
                  <a:lnTo>
                    <a:pt x="148374" y="1652333"/>
                  </a:lnTo>
                  <a:lnTo>
                    <a:pt x="152869" y="1652333"/>
                  </a:lnTo>
                  <a:lnTo>
                    <a:pt x="152869" y="166433"/>
                  </a:lnTo>
                  <a:lnTo>
                    <a:pt x="152869" y="142303"/>
                  </a:lnTo>
                  <a:close/>
                </a:path>
                <a:path extrusionOk="0" h="1652904" w="602615">
                  <a:moveTo>
                    <a:pt x="161861" y="142303"/>
                  </a:moveTo>
                  <a:lnTo>
                    <a:pt x="152869" y="142303"/>
                  </a:lnTo>
                  <a:lnTo>
                    <a:pt x="161861" y="1652333"/>
                  </a:lnTo>
                  <a:lnTo>
                    <a:pt x="161861" y="142303"/>
                  </a:lnTo>
                  <a:close/>
                </a:path>
                <a:path extrusionOk="0" h="1652904" w="602615">
                  <a:moveTo>
                    <a:pt x="170840" y="142303"/>
                  </a:moveTo>
                  <a:lnTo>
                    <a:pt x="161861" y="142303"/>
                  </a:lnTo>
                  <a:lnTo>
                    <a:pt x="170840" y="1652333"/>
                  </a:lnTo>
                  <a:lnTo>
                    <a:pt x="170840" y="142303"/>
                  </a:lnTo>
                  <a:close/>
                </a:path>
                <a:path extrusionOk="0" h="1652904" w="602615">
                  <a:moveTo>
                    <a:pt x="179844" y="142303"/>
                  </a:moveTo>
                  <a:lnTo>
                    <a:pt x="170853" y="142303"/>
                  </a:lnTo>
                  <a:lnTo>
                    <a:pt x="179844" y="1652333"/>
                  </a:lnTo>
                  <a:lnTo>
                    <a:pt x="179844" y="158127"/>
                  </a:lnTo>
                  <a:lnTo>
                    <a:pt x="179844" y="142303"/>
                  </a:lnTo>
                  <a:close/>
                </a:path>
                <a:path extrusionOk="0" h="1652904" w="602615">
                  <a:moveTo>
                    <a:pt x="188836" y="158127"/>
                  </a:moveTo>
                  <a:lnTo>
                    <a:pt x="179844" y="158127"/>
                  </a:lnTo>
                  <a:lnTo>
                    <a:pt x="188836" y="1652333"/>
                  </a:lnTo>
                  <a:lnTo>
                    <a:pt x="188836" y="158127"/>
                  </a:lnTo>
                  <a:close/>
                </a:path>
                <a:path extrusionOk="0" h="1652904" w="602615">
                  <a:moveTo>
                    <a:pt x="197815" y="150215"/>
                  </a:moveTo>
                  <a:lnTo>
                    <a:pt x="188836" y="150215"/>
                  </a:lnTo>
                  <a:lnTo>
                    <a:pt x="197815" y="1652333"/>
                  </a:lnTo>
                  <a:lnTo>
                    <a:pt x="197815" y="150215"/>
                  </a:lnTo>
                  <a:close/>
                </a:path>
                <a:path extrusionOk="0" h="1652904" w="602615">
                  <a:moveTo>
                    <a:pt x="206819" y="150215"/>
                  </a:moveTo>
                  <a:lnTo>
                    <a:pt x="197827" y="150215"/>
                  </a:lnTo>
                  <a:lnTo>
                    <a:pt x="206819" y="1652333"/>
                  </a:lnTo>
                  <a:lnTo>
                    <a:pt x="206819" y="150215"/>
                  </a:lnTo>
                  <a:close/>
                </a:path>
                <a:path extrusionOk="0" h="1652904" w="602615">
                  <a:moveTo>
                    <a:pt x="215811" y="150215"/>
                  </a:moveTo>
                  <a:lnTo>
                    <a:pt x="206819" y="150215"/>
                  </a:lnTo>
                  <a:lnTo>
                    <a:pt x="215811" y="1652333"/>
                  </a:lnTo>
                  <a:lnTo>
                    <a:pt x="215811" y="150215"/>
                  </a:lnTo>
                  <a:close/>
                </a:path>
                <a:path extrusionOk="0" h="1652904" w="602615">
                  <a:moveTo>
                    <a:pt x="224790" y="150215"/>
                  </a:moveTo>
                  <a:lnTo>
                    <a:pt x="215811" y="150215"/>
                  </a:lnTo>
                  <a:lnTo>
                    <a:pt x="224790" y="1652333"/>
                  </a:lnTo>
                  <a:lnTo>
                    <a:pt x="224790" y="150215"/>
                  </a:lnTo>
                  <a:close/>
                </a:path>
                <a:path extrusionOk="0" h="1652904" w="602615">
                  <a:moveTo>
                    <a:pt x="233794" y="150215"/>
                  </a:moveTo>
                  <a:lnTo>
                    <a:pt x="224942" y="150215"/>
                  </a:lnTo>
                  <a:lnTo>
                    <a:pt x="224942" y="197205"/>
                  </a:lnTo>
                  <a:lnTo>
                    <a:pt x="229298" y="197205"/>
                  </a:lnTo>
                  <a:lnTo>
                    <a:pt x="229298" y="1652625"/>
                  </a:lnTo>
                  <a:lnTo>
                    <a:pt x="233794" y="1652625"/>
                  </a:lnTo>
                  <a:lnTo>
                    <a:pt x="233794" y="197205"/>
                  </a:lnTo>
                  <a:lnTo>
                    <a:pt x="233794" y="173939"/>
                  </a:lnTo>
                  <a:lnTo>
                    <a:pt x="233794" y="150215"/>
                  </a:lnTo>
                  <a:close/>
                </a:path>
                <a:path extrusionOk="0" h="1652904" w="602615">
                  <a:moveTo>
                    <a:pt x="242785" y="173939"/>
                  </a:moveTo>
                  <a:lnTo>
                    <a:pt x="233794" y="173939"/>
                  </a:lnTo>
                  <a:lnTo>
                    <a:pt x="242785" y="1652346"/>
                  </a:lnTo>
                  <a:lnTo>
                    <a:pt x="242785" y="173939"/>
                  </a:lnTo>
                  <a:close/>
                </a:path>
                <a:path extrusionOk="0" h="1652904" w="602615">
                  <a:moveTo>
                    <a:pt x="251777" y="158127"/>
                  </a:moveTo>
                  <a:lnTo>
                    <a:pt x="242785" y="158127"/>
                  </a:lnTo>
                  <a:lnTo>
                    <a:pt x="251777" y="1652333"/>
                  </a:lnTo>
                  <a:lnTo>
                    <a:pt x="251777" y="158127"/>
                  </a:lnTo>
                  <a:close/>
                </a:path>
                <a:path extrusionOk="0" h="1652904" w="602615">
                  <a:moveTo>
                    <a:pt x="260769" y="110693"/>
                  </a:moveTo>
                  <a:lnTo>
                    <a:pt x="251790" y="110693"/>
                  </a:lnTo>
                  <a:lnTo>
                    <a:pt x="260769" y="1652333"/>
                  </a:lnTo>
                  <a:lnTo>
                    <a:pt x="260769" y="150215"/>
                  </a:lnTo>
                  <a:lnTo>
                    <a:pt x="260769" y="110693"/>
                  </a:lnTo>
                  <a:close/>
                </a:path>
                <a:path extrusionOk="0" h="1652904" w="602615">
                  <a:moveTo>
                    <a:pt x="269760" y="150215"/>
                  </a:moveTo>
                  <a:lnTo>
                    <a:pt x="260769" y="150215"/>
                  </a:lnTo>
                  <a:lnTo>
                    <a:pt x="269760" y="1652333"/>
                  </a:lnTo>
                  <a:lnTo>
                    <a:pt x="269760" y="150215"/>
                  </a:lnTo>
                  <a:close/>
                </a:path>
                <a:path extrusionOk="0" h="1652904" w="602615">
                  <a:moveTo>
                    <a:pt x="278752" y="150215"/>
                  </a:moveTo>
                  <a:lnTo>
                    <a:pt x="269760" y="150215"/>
                  </a:lnTo>
                  <a:lnTo>
                    <a:pt x="278752" y="1652333"/>
                  </a:lnTo>
                  <a:lnTo>
                    <a:pt x="278752" y="150215"/>
                  </a:lnTo>
                  <a:close/>
                </a:path>
                <a:path extrusionOk="0" h="1652904" w="602615">
                  <a:moveTo>
                    <a:pt x="287743" y="150215"/>
                  </a:moveTo>
                  <a:lnTo>
                    <a:pt x="278765" y="150215"/>
                  </a:lnTo>
                  <a:lnTo>
                    <a:pt x="287743" y="1652333"/>
                  </a:lnTo>
                  <a:lnTo>
                    <a:pt x="287743" y="150215"/>
                  </a:lnTo>
                  <a:close/>
                </a:path>
                <a:path extrusionOk="0" h="1652904" w="602615">
                  <a:moveTo>
                    <a:pt x="296735" y="142303"/>
                  </a:moveTo>
                  <a:lnTo>
                    <a:pt x="287743" y="142303"/>
                  </a:lnTo>
                  <a:lnTo>
                    <a:pt x="296735" y="1652333"/>
                  </a:lnTo>
                  <a:lnTo>
                    <a:pt x="296735" y="142303"/>
                  </a:lnTo>
                  <a:close/>
                </a:path>
                <a:path extrusionOk="0" h="1652904" w="602615">
                  <a:moveTo>
                    <a:pt x="305727" y="118592"/>
                  </a:moveTo>
                  <a:lnTo>
                    <a:pt x="296735" y="118592"/>
                  </a:lnTo>
                  <a:lnTo>
                    <a:pt x="305727" y="1652333"/>
                  </a:lnTo>
                  <a:lnTo>
                    <a:pt x="305727" y="118592"/>
                  </a:lnTo>
                  <a:close/>
                </a:path>
                <a:path extrusionOk="0" h="1652904" w="602615">
                  <a:moveTo>
                    <a:pt x="314718" y="79070"/>
                  </a:moveTo>
                  <a:lnTo>
                    <a:pt x="305739" y="79070"/>
                  </a:lnTo>
                  <a:lnTo>
                    <a:pt x="314718" y="1652346"/>
                  </a:lnTo>
                  <a:lnTo>
                    <a:pt x="314718" y="79070"/>
                  </a:lnTo>
                  <a:close/>
                </a:path>
                <a:path extrusionOk="0" h="1652904" w="602615">
                  <a:moveTo>
                    <a:pt x="323710" y="79070"/>
                  </a:moveTo>
                  <a:lnTo>
                    <a:pt x="314718" y="79070"/>
                  </a:lnTo>
                  <a:lnTo>
                    <a:pt x="323710" y="1652346"/>
                  </a:lnTo>
                  <a:lnTo>
                    <a:pt x="323710" y="79070"/>
                  </a:lnTo>
                  <a:close/>
                </a:path>
                <a:path extrusionOk="0" h="1652904" w="602615">
                  <a:moveTo>
                    <a:pt x="332701" y="79070"/>
                  </a:moveTo>
                  <a:lnTo>
                    <a:pt x="323710" y="79070"/>
                  </a:lnTo>
                  <a:lnTo>
                    <a:pt x="332701" y="1652346"/>
                  </a:lnTo>
                  <a:lnTo>
                    <a:pt x="332701" y="79070"/>
                  </a:lnTo>
                  <a:close/>
                </a:path>
                <a:path extrusionOk="0" h="1652904" w="602615">
                  <a:moveTo>
                    <a:pt x="341693" y="79070"/>
                  </a:moveTo>
                  <a:lnTo>
                    <a:pt x="332714" y="79070"/>
                  </a:lnTo>
                  <a:lnTo>
                    <a:pt x="341693" y="1652346"/>
                  </a:lnTo>
                  <a:lnTo>
                    <a:pt x="341693" y="79070"/>
                  </a:lnTo>
                  <a:close/>
                </a:path>
                <a:path extrusionOk="0" h="1652904" w="602615">
                  <a:moveTo>
                    <a:pt x="350685" y="31635"/>
                  </a:moveTo>
                  <a:lnTo>
                    <a:pt x="341757" y="31635"/>
                  </a:lnTo>
                  <a:lnTo>
                    <a:pt x="341757" y="55765"/>
                  </a:lnTo>
                  <a:lnTo>
                    <a:pt x="346189" y="55765"/>
                  </a:lnTo>
                  <a:lnTo>
                    <a:pt x="346189" y="1652155"/>
                  </a:lnTo>
                  <a:lnTo>
                    <a:pt x="350685" y="1652155"/>
                  </a:lnTo>
                  <a:lnTo>
                    <a:pt x="350685" y="55765"/>
                  </a:lnTo>
                  <a:lnTo>
                    <a:pt x="350685" y="31635"/>
                  </a:lnTo>
                  <a:close/>
                </a:path>
                <a:path extrusionOk="0" h="1652904" w="602615">
                  <a:moveTo>
                    <a:pt x="359676" y="15811"/>
                  </a:moveTo>
                  <a:lnTo>
                    <a:pt x="350685" y="15811"/>
                  </a:lnTo>
                  <a:lnTo>
                    <a:pt x="359676" y="1652333"/>
                  </a:lnTo>
                  <a:lnTo>
                    <a:pt x="359676" y="15811"/>
                  </a:lnTo>
                  <a:close/>
                </a:path>
                <a:path extrusionOk="0" h="1652904" w="602615">
                  <a:moveTo>
                    <a:pt x="368668" y="23723"/>
                  </a:moveTo>
                  <a:lnTo>
                    <a:pt x="359689" y="23723"/>
                  </a:lnTo>
                  <a:lnTo>
                    <a:pt x="368668" y="1652333"/>
                  </a:lnTo>
                  <a:lnTo>
                    <a:pt x="368668" y="23723"/>
                  </a:lnTo>
                  <a:close/>
                </a:path>
                <a:path extrusionOk="0" h="1652904" w="602615">
                  <a:moveTo>
                    <a:pt x="377659" y="23723"/>
                  </a:moveTo>
                  <a:lnTo>
                    <a:pt x="368668" y="23723"/>
                  </a:lnTo>
                  <a:lnTo>
                    <a:pt x="377659" y="1652333"/>
                  </a:lnTo>
                  <a:lnTo>
                    <a:pt x="377659" y="23723"/>
                  </a:lnTo>
                  <a:close/>
                </a:path>
                <a:path extrusionOk="0" h="1652904" w="602615">
                  <a:moveTo>
                    <a:pt x="386651" y="23723"/>
                  </a:moveTo>
                  <a:lnTo>
                    <a:pt x="377659" y="23723"/>
                  </a:lnTo>
                  <a:lnTo>
                    <a:pt x="386651" y="1652333"/>
                  </a:lnTo>
                  <a:lnTo>
                    <a:pt x="386651" y="23723"/>
                  </a:lnTo>
                  <a:close/>
                </a:path>
                <a:path extrusionOk="0" h="1652904" w="602615">
                  <a:moveTo>
                    <a:pt x="395655" y="0"/>
                  </a:moveTo>
                  <a:lnTo>
                    <a:pt x="386664" y="0"/>
                  </a:lnTo>
                  <a:lnTo>
                    <a:pt x="395655" y="1652333"/>
                  </a:lnTo>
                  <a:lnTo>
                    <a:pt x="395655" y="7912"/>
                  </a:lnTo>
                  <a:lnTo>
                    <a:pt x="395655" y="0"/>
                  </a:lnTo>
                  <a:close/>
                </a:path>
                <a:path extrusionOk="0" h="1652904" w="602615">
                  <a:moveTo>
                    <a:pt x="404634" y="7912"/>
                  </a:moveTo>
                  <a:lnTo>
                    <a:pt x="395655" y="7912"/>
                  </a:lnTo>
                  <a:lnTo>
                    <a:pt x="404634" y="1652333"/>
                  </a:lnTo>
                  <a:lnTo>
                    <a:pt x="404634" y="23723"/>
                  </a:lnTo>
                  <a:lnTo>
                    <a:pt x="404634" y="7912"/>
                  </a:lnTo>
                  <a:close/>
                </a:path>
                <a:path extrusionOk="0" h="1652904" w="602615">
                  <a:moveTo>
                    <a:pt x="413626" y="23723"/>
                  </a:moveTo>
                  <a:lnTo>
                    <a:pt x="404634" y="23723"/>
                  </a:lnTo>
                  <a:lnTo>
                    <a:pt x="413626" y="1652333"/>
                  </a:lnTo>
                  <a:lnTo>
                    <a:pt x="413626" y="23723"/>
                  </a:lnTo>
                  <a:close/>
                </a:path>
                <a:path extrusionOk="0" h="1652904" w="602615">
                  <a:moveTo>
                    <a:pt x="422630" y="0"/>
                  </a:moveTo>
                  <a:lnTo>
                    <a:pt x="413639" y="0"/>
                  </a:lnTo>
                  <a:lnTo>
                    <a:pt x="422630" y="1652333"/>
                  </a:lnTo>
                  <a:lnTo>
                    <a:pt x="422630" y="0"/>
                  </a:lnTo>
                  <a:close/>
                </a:path>
                <a:path extrusionOk="0" h="1652904" w="602615">
                  <a:moveTo>
                    <a:pt x="431609" y="0"/>
                  </a:moveTo>
                  <a:lnTo>
                    <a:pt x="422630" y="0"/>
                  </a:lnTo>
                  <a:lnTo>
                    <a:pt x="431609" y="1652333"/>
                  </a:lnTo>
                  <a:lnTo>
                    <a:pt x="431609" y="7912"/>
                  </a:lnTo>
                  <a:lnTo>
                    <a:pt x="431609" y="0"/>
                  </a:lnTo>
                  <a:close/>
                </a:path>
                <a:path extrusionOk="0" h="1652904" w="602615">
                  <a:moveTo>
                    <a:pt x="440601" y="7912"/>
                  </a:moveTo>
                  <a:lnTo>
                    <a:pt x="431609" y="7912"/>
                  </a:lnTo>
                  <a:lnTo>
                    <a:pt x="440601" y="1652333"/>
                  </a:lnTo>
                  <a:lnTo>
                    <a:pt x="440601" y="7912"/>
                  </a:lnTo>
                  <a:close/>
                </a:path>
                <a:path extrusionOk="0" h="1652904" w="602615">
                  <a:moveTo>
                    <a:pt x="449605" y="31635"/>
                  </a:moveTo>
                  <a:lnTo>
                    <a:pt x="440613" y="31635"/>
                  </a:lnTo>
                  <a:lnTo>
                    <a:pt x="449605" y="1652346"/>
                  </a:lnTo>
                  <a:lnTo>
                    <a:pt x="449605" y="39522"/>
                  </a:lnTo>
                  <a:lnTo>
                    <a:pt x="449605" y="31635"/>
                  </a:lnTo>
                  <a:close/>
                </a:path>
                <a:path extrusionOk="0" h="1652904" w="602615">
                  <a:moveTo>
                    <a:pt x="458584" y="39522"/>
                  </a:moveTo>
                  <a:lnTo>
                    <a:pt x="449605" y="39522"/>
                  </a:lnTo>
                  <a:lnTo>
                    <a:pt x="458584" y="1652333"/>
                  </a:lnTo>
                  <a:lnTo>
                    <a:pt x="458584" y="39522"/>
                  </a:lnTo>
                  <a:close/>
                </a:path>
                <a:path extrusionOk="0" h="1652904" w="602615">
                  <a:moveTo>
                    <a:pt x="467575" y="23723"/>
                  </a:moveTo>
                  <a:lnTo>
                    <a:pt x="458673" y="23723"/>
                  </a:lnTo>
                  <a:lnTo>
                    <a:pt x="458673" y="55473"/>
                  </a:lnTo>
                  <a:lnTo>
                    <a:pt x="463080" y="55473"/>
                  </a:lnTo>
                  <a:lnTo>
                    <a:pt x="463080" y="1651863"/>
                  </a:lnTo>
                  <a:lnTo>
                    <a:pt x="467575" y="1651863"/>
                  </a:lnTo>
                  <a:lnTo>
                    <a:pt x="467575" y="55473"/>
                  </a:lnTo>
                  <a:lnTo>
                    <a:pt x="467575" y="23723"/>
                  </a:lnTo>
                  <a:close/>
                </a:path>
                <a:path extrusionOk="0" h="1652904" w="602615">
                  <a:moveTo>
                    <a:pt x="476580" y="55346"/>
                  </a:moveTo>
                  <a:lnTo>
                    <a:pt x="467588" y="55346"/>
                  </a:lnTo>
                  <a:lnTo>
                    <a:pt x="476580" y="1652333"/>
                  </a:lnTo>
                  <a:lnTo>
                    <a:pt x="476580" y="55346"/>
                  </a:lnTo>
                  <a:close/>
                </a:path>
                <a:path extrusionOk="0" h="1652904" w="602615">
                  <a:moveTo>
                    <a:pt x="485571" y="55346"/>
                  </a:moveTo>
                  <a:lnTo>
                    <a:pt x="476580" y="55346"/>
                  </a:lnTo>
                  <a:lnTo>
                    <a:pt x="485571" y="1652333"/>
                  </a:lnTo>
                  <a:lnTo>
                    <a:pt x="485571" y="55346"/>
                  </a:lnTo>
                  <a:close/>
                </a:path>
                <a:path extrusionOk="0" h="1652904" w="602615">
                  <a:moveTo>
                    <a:pt x="494550" y="55346"/>
                  </a:moveTo>
                  <a:lnTo>
                    <a:pt x="485571" y="55346"/>
                  </a:lnTo>
                  <a:lnTo>
                    <a:pt x="494550" y="1652333"/>
                  </a:lnTo>
                  <a:lnTo>
                    <a:pt x="494550" y="55346"/>
                  </a:lnTo>
                  <a:close/>
                </a:path>
                <a:path extrusionOk="0" h="1652904" w="602615">
                  <a:moveTo>
                    <a:pt x="503555" y="79070"/>
                  </a:moveTo>
                  <a:lnTo>
                    <a:pt x="494563" y="79070"/>
                  </a:lnTo>
                  <a:lnTo>
                    <a:pt x="503555" y="1652346"/>
                  </a:lnTo>
                  <a:lnTo>
                    <a:pt x="503555" y="79070"/>
                  </a:lnTo>
                  <a:close/>
                </a:path>
                <a:path extrusionOk="0" h="1652904" w="602615">
                  <a:moveTo>
                    <a:pt x="512546" y="71158"/>
                  </a:moveTo>
                  <a:lnTo>
                    <a:pt x="503555" y="71158"/>
                  </a:lnTo>
                  <a:lnTo>
                    <a:pt x="512546" y="1652333"/>
                  </a:lnTo>
                  <a:lnTo>
                    <a:pt x="512546" y="71158"/>
                  </a:lnTo>
                  <a:close/>
                </a:path>
                <a:path extrusionOk="0" h="1652904" w="602615">
                  <a:moveTo>
                    <a:pt x="521525" y="71158"/>
                  </a:moveTo>
                  <a:lnTo>
                    <a:pt x="512546" y="71158"/>
                  </a:lnTo>
                  <a:lnTo>
                    <a:pt x="521525" y="1652333"/>
                  </a:lnTo>
                  <a:lnTo>
                    <a:pt x="521525" y="71158"/>
                  </a:lnTo>
                  <a:close/>
                </a:path>
                <a:path extrusionOk="0" h="1652904" w="602615">
                  <a:moveTo>
                    <a:pt x="530529" y="71158"/>
                  </a:moveTo>
                  <a:lnTo>
                    <a:pt x="521538" y="71158"/>
                  </a:lnTo>
                  <a:lnTo>
                    <a:pt x="530529" y="1652333"/>
                  </a:lnTo>
                  <a:lnTo>
                    <a:pt x="530529" y="71158"/>
                  </a:lnTo>
                  <a:close/>
                </a:path>
                <a:path extrusionOk="0" h="1652904" w="602615">
                  <a:moveTo>
                    <a:pt x="539521" y="71158"/>
                  </a:moveTo>
                  <a:lnTo>
                    <a:pt x="530529" y="71158"/>
                  </a:lnTo>
                  <a:lnTo>
                    <a:pt x="539521" y="1652333"/>
                  </a:lnTo>
                  <a:lnTo>
                    <a:pt x="539521" y="71158"/>
                  </a:lnTo>
                  <a:close/>
                </a:path>
                <a:path extrusionOk="0" h="1652904" w="602615">
                  <a:moveTo>
                    <a:pt x="548500" y="71158"/>
                  </a:moveTo>
                  <a:lnTo>
                    <a:pt x="539521" y="71158"/>
                  </a:lnTo>
                  <a:lnTo>
                    <a:pt x="548500" y="1652333"/>
                  </a:lnTo>
                  <a:lnTo>
                    <a:pt x="548500" y="71158"/>
                  </a:lnTo>
                  <a:close/>
                </a:path>
                <a:path extrusionOk="0" h="1652904" w="602615">
                  <a:moveTo>
                    <a:pt x="557504" y="86969"/>
                  </a:moveTo>
                  <a:lnTo>
                    <a:pt x="548513" y="86969"/>
                  </a:lnTo>
                  <a:lnTo>
                    <a:pt x="557504" y="1652333"/>
                  </a:lnTo>
                  <a:lnTo>
                    <a:pt x="557504" y="86969"/>
                  </a:lnTo>
                  <a:close/>
                </a:path>
                <a:path extrusionOk="0" h="1652904" w="602615">
                  <a:moveTo>
                    <a:pt x="566496" y="55346"/>
                  </a:moveTo>
                  <a:lnTo>
                    <a:pt x="557504" y="55346"/>
                  </a:lnTo>
                  <a:lnTo>
                    <a:pt x="566496" y="1652333"/>
                  </a:lnTo>
                  <a:lnTo>
                    <a:pt x="566496" y="63246"/>
                  </a:lnTo>
                  <a:lnTo>
                    <a:pt x="566496" y="55346"/>
                  </a:lnTo>
                  <a:close/>
                </a:path>
                <a:path extrusionOk="0" h="1652904" w="602615">
                  <a:moveTo>
                    <a:pt x="575475" y="63246"/>
                  </a:moveTo>
                  <a:lnTo>
                    <a:pt x="566496" y="63246"/>
                  </a:lnTo>
                  <a:lnTo>
                    <a:pt x="575475" y="1652333"/>
                  </a:lnTo>
                  <a:lnTo>
                    <a:pt x="575475" y="63246"/>
                  </a:lnTo>
                  <a:close/>
                </a:path>
                <a:path extrusionOk="0" h="1652904" w="602615">
                  <a:moveTo>
                    <a:pt x="584479" y="63246"/>
                  </a:moveTo>
                  <a:lnTo>
                    <a:pt x="575487" y="63246"/>
                  </a:lnTo>
                  <a:lnTo>
                    <a:pt x="584479" y="1652333"/>
                  </a:lnTo>
                  <a:lnTo>
                    <a:pt x="584479" y="63246"/>
                  </a:lnTo>
                  <a:close/>
                </a:path>
                <a:path extrusionOk="0" h="1652904" w="602615">
                  <a:moveTo>
                    <a:pt x="593471" y="63246"/>
                  </a:moveTo>
                  <a:lnTo>
                    <a:pt x="584479" y="63246"/>
                  </a:lnTo>
                  <a:lnTo>
                    <a:pt x="593471" y="1652333"/>
                  </a:lnTo>
                  <a:lnTo>
                    <a:pt x="593471" y="63246"/>
                  </a:lnTo>
                  <a:close/>
                </a:path>
                <a:path extrusionOk="0" h="1652904" w="602615">
                  <a:moveTo>
                    <a:pt x="602462" y="7912"/>
                  </a:moveTo>
                  <a:lnTo>
                    <a:pt x="593471" y="7912"/>
                  </a:lnTo>
                  <a:lnTo>
                    <a:pt x="602462" y="1652333"/>
                  </a:lnTo>
                  <a:lnTo>
                    <a:pt x="602462" y="7912"/>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8" name="Google Shape;2228;p35"/>
            <p:cNvSpPr/>
            <p:nvPr/>
          </p:nvSpPr>
          <p:spPr>
            <a:xfrm>
              <a:off x="7892288" y="1959355"/>
              <a:ext cx="602615" cy="1518920"/>
            </a:xfrm>
            <a:custGeom>
              <a:rect b="b" l="l" r="r" t="t"/>
              <a:pathLst>
                <a:path extrusionOk="0" h="1518920" w="602615">
                  <a:moveTo>
                    <a:pt x="8991" y="308330"/>
                  </a:moveTo>
                  <a:lnTo>
                    <a:pt x="0" y="308330"/>
                  </a:lnTo>
                  <a:lnTo>
                    <a:pt x="8991" y="1517929"/>
                  </a:lnTo>
                  <a:lnTo>
                    <a:pt x="8991" y="308330"/>
                  </a:lnTo>
                  <a:close/>
                </a:path>
                <a:path extrusionOk="0" h="1518920" w="602615">
                  <a:moveTo>
                    <a:pt x="17983" y="252996"/>
                  </a:moveTo>
                  <a:lnTo>
                    <a:pt x="8991" y="252996"/>
                  </a:lnTo>
                  <a:lnTo>
                    <a:pt x="17983" y="1517929"/>
                  </a:lnTo>
                  <a:lnTo>
                    <a:pt x="17983" y="276707"/>
                  </a:lnTo>
                  <a:lnTo>
                    <a:pt x="17983" y="252996"/>
                  </a:lnTo>
                  <a:close/>
                </a:path>
                <a:path extrusionOk="0" h="1518920" w="602615">
                  <a:moveTo>
                    <a:pt x="26974" y="276707"/>
                  </a:moveTo>
                  <a:lnTo>
                    <a:pt x="17983" y="276707"/>
                  </a:lnTo>
                  <a:lnTo>
                    <a:pt x="26974" y="1517929"/>
                  </a:lnTo>
                  <a:lnTo>
                    <a:pt x="26974" y="276707"/>
                  </a:lnTo>
                  <a:close/>
                </a:path>
                <a:path extrusionOk="0" h="1518920" w="602615">
                  <a:moveTo>
                    <a:pt x="35966" y="284607"/>
                  </a:moveTo>
                  <a:lnTo>
                    <a:pt x="26987" y="284607"/>
                  </a:lnTo>
                  <a:lnTo>
                    <a:pt x="35966" y="1517929"/>
                  </a:lnTo>
                  <a:lnTo>
                    <a:pt x="35966" y="284607"/>
                  </a:lnTo>
                  <a:close/>
                </a:path>
                <a:path extrusionOk="0" h="1518920" w="602615">
                  <a:moveTo>
                    <a:pt x="44958" y="284607"/>
                  </a:moveTo>
                  <a:lnTo>
                    <a:pt x="35966" y="284607"/>
                  </a:lnTo>
                  <a:lnTo>
                    <a:pt x="44958" y="1517929"/>
                  </a:lnTo>
                  <a:lnTo>
                    <a:pt x="44958" y="284607"/>
                  </a:lnTo>
                  <a:close/>
                </a:path>
                <a:path extrusionOk="0" h="1518920" w="602615">
                  <a:moveTo>
                    <a:pt x="53949" y="284607"/>
                  </a:moveTo>
                  <a:lnTo>
                    <a:pt x="44958" y="284607"/>
                  </a:lnTo>
                  <a:lnTo>
                    <a:pt x="53949" y="1517929"/>
                  </a:lnTo>
                  <a:lnTo>
                    <a:pt x="53949" y="284607"/>
                  </a:lnTo>
                  <a:close/>
                </a:path>
                <a:path extrusionOk="0" h="1518920" w="602615">
                  <a:moveTo>
                    <a:pt x="62941" y="308330"/>
                  </a:moveTo>
                  <a:lnTo>
                    <a:pt x="53962" y="308330"/>
                  </a:lnTo>
                  <a:lnTo>
                    <a:pt x="62941" y="1517929"/>
                  </a:lnTo>
                  <a:lnTo>
                    <a:pt x="62941" y="308330"/>
                  </a:lnTo>
                  <a:close/>
                </a:path>
                <a:path extrusionOk="0" h="1518920" w="602615">
                  <a:moveTo>
                    <a:pt x="71932" y="276707"/>
                  </a:moveTo>
                  <a:lnTo>
                    <a:pt x="62941" y="276707"/>
                  </a:lnTo>
                  <a:lnTo>
                    <a:pt x="71932" y="1517929"/>
                  </a:lnTo>
                  <a:lnTo>
                    <a:pt x="71932" y="276707"/>
                  </a:lnTo>
                  <a:close/>
                </a:path>
                <a:path extrusionOk="0" h="1518920" w="602615">
                  <a:moveTo>
                    <a:pt x="80924" y="245084"/>
                  </a:moveTo>
                  <a:lnTo>
                    <a:pt x="72085" y="245084"/>
                  </a:lnTo>
                  <a:lnTo>
                    <a:pt x="72085" y="284454"/>
                  </a:lnTo>
                  <a:lnTo>
                    <a:pt x="76428" y="284454"/>
                  </a:lnTo>
                  <a:lnTo>
                    <a:pt x="76428" y="1517624"/>
                  </a:lnTo>
                  <a:lnTo>
                    <a:pt x="80924" y="1517624"/>
                  </a:lnTo>
                  <a:lnTo>
                    <a:pt x="80924" y="284454"/>
                  </a:lnTo>
                  <a:lnTo>
                    <a:pt x="80924" y="245084"/>
                  </a:lnTo>
                  <a:close/>
                </a:path>
                <a:path extrusionOk="0" h="1518920" w="602615">
                  <a:moveTo>
                    <a:pt x="89916" y="205562"/>
                  </a:moveTo>
                  <a:lnTo>
                    <a:pt x="80937" y="205562"/>
                  </a:lnTo>
                  <a:lnTo>
                    <a:pt x="89916" y="1517929"/>
                  </a:lnTo>
                  <a:lnTo>
                    <a:pt x="89916" y="205562"/>
                  </a:lnTo>
                  <a:close/>
                </a:path>
                <a:path extrusionOk="0" h="1518920" w="602615">
                  <a:moveTo>
                    <a:pt x="98907" y="205562"/>
                  </a:moveTo>
                  <a:lnTo>
                    <a:pt x="89916" y="205562"/>
                  </a:lnTo>
                  <a:lnTo>
                    <a:pt x="98907" y="1517929"/>
                  </a:lnTo>
                  <a:lnTo>
                    <a:pt x="98907" y="205562"/>
                  </a:lnTo>
                  <a:close/>
                </a:path>
                <a:path extrusionOk="0" h="1518920" w="602615">
                  <a:moveTo>
                    <a:pt x="107899" y="205562"/>
                  </a:moveTo>
                  <a:lnTo>
                    <a:pt x="98907" y="205562"/>
                  </a:lnTo>
                  <a:lnTo>
                    <a:pt x="107899" y="1517929"/>
                  </a:lnTo>
                  <a:lnTo>
                    <a:pt x="107899" y="205562"/>
                  </a:lnTo>
                  <a:close/>
                </a:path>
                <a:path extrusionOk="0" h="1518920" w="602615">
                  <a:moveTo>
                    <a:pt x="116903" y="150215"/>
                  </a:moveTo>
                  <a:lnTo>
                    <a:pt x="107911" y="150215"/>
                  </a:lnTo>
                  <a:lnTo>
                    <a:pt x="116903" y="1517929"/>
                  </a:lnTo>
                  <a:lnTo>
                    <a:pt x="116903" y="158127"/>
                  </a:lnTo>
                  <a:lnTo>
                    <a:pt x="116903" y="150215"/>
                  </a:lnTo>
                  <a:close/>
                </a:path>
                <a:path extrusionOk="0" h="1518920" w="602615">
                  <a:moveTo>
                    <a:pt x="125882" y="158127"/>
                  </a:moveTo>
                  <a:lnTo>
                    <a:pt x="116903" y="158127"/>
                  </a:lnTo>
                  <a:lnTo>
                    <a:pt x="125882" y="1517929"/>
                  </a:lnTo>
                  <a:lnTo>
                    <a:pt x="125882" y="158127"/>
                  </a:lnTo>
                  <a:close/>
                </a:path>
                <a:path extrusionOk="0" h="1518920" w="602615">
                  <a:moveTo>
                    <a:pt x="134874" y="142303"/>
                  </a:moveTo>
                  <a:lnTo>
                    <a:pt x="125882" y="142303"/>
                  </a:lnTo>
                  <a:lnTo>
                    <a:pt x="134874" y="1517929"/>
                  </a:lnTo>
                  <a:lnTo>
                    <a:pt x="134874" y="142303"/>
                  </a:lnTo>
                  <a:close/>
                </a:path>
                <a:path extrusionOk="0" h="1518920" w="602615">
                  <a:moveTo>
                    <a:pt x="143878" y="142303"/>
                  </a:moveTo>
                  <a:lnTo>
                    <a:pt x="134886" y="142303"/>
                  </a:lnTo>
                  <a:lnTo>
                    <a:pt x="143878" y="1517929"/>
                  </a:lnTo>
                  <a:lnTo>
                    <a:pt x="143878" y="142303"/>
                  </a:lnTo>
                  <a:close/>
                </a:path>
                <a:path extrusionOk="0" h="1518920" w="602615">
                  <a:moveTo>
                    <a:pt x="152857" y="142303"/>
                  </a:moveTo>
                  <a:lnTo>
                    <a:pt x="143878" y="142303"/>
                  </a:lnTo>
                  <a:lnTo>
                    <a:pt x="152857" y="1517929"/>
                  </a:lnTo>
                  <a:lnTo>
                    <a:pt x="152857" y="142303"/>
                  </a:lnTo>
                  <a:close/>
                </a:path>
                <a:path extrusionOk="0" h="1518920" w="602615">
                  <a:moveTo>
                    <a:pt x="161848" y="118592"/>
                  </a:moveTo>
                  <a:lnTo>
                    <a:pt x="152946" y="118592"/>
                  </a:lnTo>
                  <a:lnTo>
                    <a:pt x="152946" y="142722"/>
                  </a:lnTo>
                  <a:lnTo>
                    <a:pt x="157353" y="142722"/>
                  </a:lnTo>
                  <a:lnTo>
                    <a:pt x="157353" y="1518132"/>
                  </a:lnTo>
                  <a:lnTo>
                    <a:pt x="161848" y="1518132"/>
                  </a:lnTo>
                  <a:lnTo>
                    <a:pt x="161848" y="142722"/>
                  </a:lnTo>
                  <a:lnTo>
                    <a:pt x="161848" y="118592"/>
                  </a:lnTo>
                  <a:close/>
                </a:path>
                <a:path extrusionOk="0" h="1518920" w="602615">
                  <a:moveTo>
                    <a:pt x="170853" y="150215"/>
                  </a:moveTo>
                  <a:lnTo>
                    <a:pt x="161861" y="150215"/>
                  </a:lnTo>
                  <a:lnTo>
                    <a:pt x="170853" y="1517929"/>
                  </a:lnTo>
                  <a:lnTo>
                    <a:pt x="170853" y="197650"/>
                  </a:lnTo>
                  <a:lnTo>
                    <a:pt x="170853" y="150215"/>
                  </a:lnTo>
                  <a:close/>
                </a:path>
                <a:path extrusionOk="0" h="1518920" w="602615">
                  <a:moveTo>
                    <a:pt x="179832" y="197650"/>
                  </a:moveTo>
                  <a:lnTo>
                    <a:pt x="170853" y="197650"/>
                  </a:lnTo>
                  <a:lnTo>
                    <a:pt x="179832" y="1517929"/>
                  </a:lnTo>
                  <a:lnTo>
                    <a:pt x="179832" y="221373"/>
                  </a:lnTo>
                  <a:lnTo>
                    <a:pt x="179832" y="197650"/>
                  </a:lnTo>
                  <a:close/>
                </a:path>
                <a:path extrusionOk="0" h="1518920" w="602615">
                  <a:moveTo>
                    <a:pt x="188823" y="221373"/>
                  </a:moveTo>
                  <a:lnTo>
                    <a:pt x="179832" y="221373"/>
                  </a:lnTo>
                  <a:lnTo>
                    <a:pt x="188823" y="1517929"/>
                  </a:lnTo>
                  <a:lnTo>
                    <a:pt x="188823" y="221373"/>
                  </a:lnTo>
                  <a:close/>
                </a:path>
                <a:path extrusionOk="0" h="1518920" w="602615">
                  <a:moveTo>
                    <a:pt x="197827" y="189738"/>
                  </a:moveTo>
                  <a:lnTo>
                    <a:pt x="188836" y="189738"/>
                  </a:lnTo>
                  <a:lnTo>
                    <a:pt x="197827" y="1517929"/>
                  </a:lnTo>
                  <a:lnTo>
                    <a:pt x="197827" y="189738"/>
                  </a:lnTo>
                  <a:close/>
                </a:path>
                <a:path extrusionOk="0" h="1518920" w="602615">
                  <a:moveTo>
                    <a:pt x="206806" y="189738"/>
                  </a:moveTo>
                  <a:lnTo>
                    <a:pt x="197827" y="189738"/>
                  </a:lnTo>
                  <a:lnTo>
                    <a:pt x="206806" y="1517929"/>
                  </a:lnTo>
                  <a:lnTo>
                    <a:pt x="206806" y="189738"/>
                  </a:lnTo>
                  <a:close/>
                </a:path>
                <a:path extrusionOk="0" h="1518920" w="602615">
                  <a:moveTo>
                    <a:pt x="215798" y="189738"/>
                  </a:moveTo>
                  <a:lnTo>
                    <a:pt x="206806" y="189738"/>
                  </a:lnTo>
                  <a:lnTo>
                    <a:pt x="215798" y="1517929"/>
                  </a:lnTo>
                  <a:lnTo>
                    <a:pt x="215798" y="189738"/>
                  </a:lnTo>
                  <a:close/>
                </a:path>
                <a:path extrusionOk="0" h="1518920" w="602615">
                  <a:moveTo>
                    <a:pt x="224802" y="158127"/>
                  </a:moveTo>
                  <a:lnTo>
                    <a:pt x="215811" y="158127"/>
                  </a:lnTo>
                  <a:lnTo>
                    <a:pt x="224802" y="1517929"/>
                  </a:lnTo>
                  <a:lnTo>
                    <a:pt x="224802" y="158127"/>
                  </a:lnTo>
                  <a:close/>
                </a:path>
                <a:path extrusionOk="0" h="1518920" w="602615">
                  <a:moveTo>
                    <a:pt x="233794" y="126492"/>
                  </a:moveTo>
                  <a:lnTo>
                    <a:pt x="224904" y="126492"/>
                  </a:lnTo>
                  <a:lnTo>
                    <a:pt x="224904" y="158242"/>
                  </a:lnTo>
                  <a:lnTo>
                    <a:pt x="229298" y="158242"/>
                  </a:lnTo>
                  <a:lnTo>
                    <a:pt x="229298" y="1518412"/>
                  </a:lnTo>
                  <a:lnTo>
                    <a:pt x="233794" y="1518412"/>
                  </a:lnTo>
                  <a:lnTo>
                    <a:pt x="233794" y="158242"/>
                  </a:lnTo>
                  <a:lnTo>
                    <a:pt x="233794" y="134404"/>
                  </a:lnTo>
                  <a:lnTo>
                    <a:pt x="233794" y="126492"/>
                  </a:lnTo>
                  <a:close/>
                </a:path>
                <a:path extrusionOk="0" h="1518920" w="602615">
                  <a:moveTo>
                    <a:pt x="242773" y="134404"/>
                  </a:moveTo>
                  <a:lnTo>
                    <a:pt x="233794" y="134404"/>
                  </a:lnTo>
                  <a:lnTo>
                    <a:pt x="242773" y="1517942"/>
                  </a:lnTo>
                  <a:lnTo>
                    <a:pt x="242773" y="134404"/>
                  </a:lnTo>
                  <a:close/>
                </a:path>
                <a:path extrusionOk="0" h="1518920" w="602615">
                  <a:moveTo>
                    <a:pt x="251777" y="134404"/>
                  </a:moveTo>
                  <a:lnTo>
                    <a:pt x="242785" y="134404"/>
                  </a:lnTo>
                  <a:lnTo>
                    <a:pt x="251777" y="1517942"/>
                  </a:lnTo>
                  <a:lnTo>
                    <a:pt x="251777" y="134404"/>
                  </a:lnTo>
                  <a:close/>
                </a:path>
                <a:path extrusionOk="0" h="1518920" w="602615">
                  <a:moveTo>
                    <a:pt x="260769" y="134404"/>
                  </a:moveTo>
                  <a:lnTo>
                    <a:pt x="251777" y="134404"/>
                  </a:lnTo>
                  <a:lnTo>
                    <a:pt x="260769" y="1517942"/>
                  </a:lnTo>
                  <a:lnTo>
                    <a:pt x="260769" y="134404"/>
                  </a:lnTo>
                  <a:close/>
                </a:path>
                <a:path extrusionOk="0" h="1518920" w="602615">
                  <a:moveTo>
                    <a:pt x="269748" y="118592"/>
                  </a:moveTo>
                  <a:lnTo>
                    <a:pt x="260769" y="118592"/>
                  </a:lnTo>
                  <a:lnTo>
                    <a:pt x="269748" y="1517929"/>
                  </a:lnTo>
                  <a:lnTo>
                    <a:pt x="269748" y="118592"/>
                  </a:lnTo>
                  <a:close/>
                </a:path>
                <a:path extrusionOk="0" h="1518920" w="602615">
                  <a:moveTo>
                    <a:pt x="278752" y="110680"/>
                  </a:moveTo>
                  <a:lnTo>
                    <a:pt x="269760" y="110680"/>
                  </a:lnTo>
                  <a:lnTo>
                    <a:pt x="278752" y="1517929"/>
                  </a:lnTo>
                  <a:lnTo>
                    <a:pt x="278752" y="110680"/>
                  </a:lnTo>
                  <a:close/>
                </a:path>
                <a:path extrusionOk="0" h="1518920" w="602615">
                  <a:moveTo>
                    <a:pt x="287743" y="102768"/>
                  </a:moveTo>
                  <a:lnTo>
                    <a:pt x="278752" y="102768"/>
                  </a:lnTo>
                  <a:lnTo>
                    <a:pt x="287743" y="1517929"/>
                  </a:lnTo>
                  <a:lnTo>
                    <a:pt x="287743" y="102768"/>
                  </a:lnTo>
                  <a:close/>
                </a:path>
                <a:path extrusionOk="0" h="1518920" w="602615">
                  <a:moveTo>
                    <a:pt x="296735" y="102768"/>
                  </a:moveTo>
                  <a:lnTo>
                    <a:pt x="287743" y="102768"/>
                  </a:lnTo>
                  <a:lnTo>
                    <a:pt x="296735" y="1517929"/>
                  </a:lnTo>
                  <a:lnTo>
                    <a:pt x="296735" y="102768"/>
                  </a:lnTo>
                  <a:close/>
                </a:path>
                <a:path extrusionOk="0" h="1518920" w="602615">
                  <a:moveTo>
                    <a:pt x="305714" y="102768"/>
                  </a:moveTo>
                  <a:lnTo>
                    <a:pt x="296735" y="102768"/>
                  </a:lnTo>
                  <a:lnTo>
                    <a:pt x="305714" y="1517929"/>
                  </a:lnTo>
                  <a:lnTo>
                    <a:pt x="305714" y="102768"/>
                  </a:lnTo>
                  <a:close/>
                </a:path>
                <a:path extrusionOk="0" h="1518920" w="602615">
                  <a:moveTo>
                    <a:pt x="314718" y="102768"/>
                  </a:moveTo>
                  <a:lnTo>
                    <a:pt x="305727" y="102768"/>
                  </a:lnTo>
                  <a:lnTo>
                    <a:pt x="314718" y="1517929"/>
                  </a:lnTo>
                  <a:lnTo>
                    <a:pt x="314718" y="102768"/>
                  </a:lnTo>
                  <a:close/>
                </a:path>
                <a:path extrusionOk="0" h="1518920" w="602615">
                  <a:moveTo>
                    <a:pt x="323710" y="94869"/>
                  </a:moveTo>
                  <a:lnTo>
                    <a:pt x="314718" y="94869"/>
                  </a:lnTo>
                  <a:lnTo>
                    <a:pt x="323710" y="1517929"/>
                  </a:lnTo>
                  <a:lnTo>
                    <a:pt x="323710" y="110680"/>
                  </a:lnTo>
                  <a:lnTo>
                    <a:pt x="323710" y="94869"/>
                  </a:lnTo>
                  <a:close/>
                </a:path>
                <a:path extrusionOk="0" h="1518920" w="602615">
                  <a:moveTo>
                    <a:pt x="332689" y="110680"/>
                  </a:moveTo>
                  <a:lnTo>
                    <a:pt x="323710" y="110680"/>
                  </a:lnTo>
                  <a:lnTo>
                    <a:pt x="332689" y="1517929"/>
                  </a:lnTo>
                  <a:lnTo>
                    <a:pt x="332689" y="110680"/>
                  </a:lnTo>
                  <a:close/>
                </a:path>
                <a:path extrusionOk="0" h="1518920" w="602615">
                  <a:moveTo>
                    <a:pt x="341693" y="102768"/>
                  </a:moveTo>
                  <a:lnTo>
                    <a:pt x="332701" y="102768"/>
                  </a:lnTo>
                  <a:lnTo>
                    <a:pt x="341693" y="1517929"/>
                  </a:lnTo>
                  <a:lnTo>
                    <a:pt x="341693" y="102768"/>
                  </a:lnTo>
                  <a:close/>
                </a:path>
                <a:path extrusionOk="0" h="1518920" w="602615">
                  <a:moveTo>
                    <a:pt x="350685" y="79057"/>
                  </a:moveTo>
                  <a:lnTo>
                    <a:pt x="341693" y="79057"/>
                  </a:lnTo>
                  <a:lnTo>
                    <a:pt x="350685" y="1517929"/>
                  </a:lnTo>
                  <a:lnTo>
                    <a:pt x="350685" y="79057"/>
                  </a:lnTo>
                  <a:close/>
                </a:path>
                <a:path extrusionOk="0" h="1518920" w="602615">
                  <a:moveTo>
                    <a:pt x="359664" y="79057"/>
                  </a:moveTo>
                  <a:lnTo>
                    <a:pt x="350685" y="79057"/>
                  </a:lnTo>
                  <a:lnTo>
                    <a:pt x="359664" y="1517929"/>
                  </a:lnTo>
                  <a:lnTo>
                    <a:pt x="359664" y="79057"/>
                  </a:lnTo>
                  <a:close/>
                </a:path>
                <a:path extrusionOk="0" h="1518920" w="602615">
                  <a:moveTo>
                    <a:pt x="368668" y="71158"/>
                  </a:moveTo>
                  <a:lnTo>
                    <a:pt x="359676" y="71158"/>
                  </a:lnTo>
                  <a:lnTo>
                    <a:pt x="368668" y="1517929"/>
                  </a:lnTo>
                  <a:lnTo>
                    <a:pt x="368668" y="71158"/>
                  </a:lnTo>
                  <a:close/>
                </a:path>
                <a:path extrusionOk="0" h="1518920" w="602615">
                  <a:moveTo>
                    <a:pt x="377659" y="71158"/>
                  </a:moveTo>
                  <a:lnTo>
                    <a:pt x="368668" y="71158"/>
                  </a:lnTo>
                  <a:lnTo>
                    <a:pt x="377659" y="1517929"/>
                  </a:lnTo>
                  <a:lnTo>
                    <a:pt x="377659" y="86969"/>
                  </a:lnTo>
                  <a:lnTo>
                    <a:pt x="377659" y="71158"/>
                  </a:lnTo>
                  <a:close/>
                </a:path>
                <a:path extrusionOk="0" h="1518920" w="602615">
                  <a:moveTo>
                    <a:pt x="386651" y="86969"/>
                  </a:moveTo>
                  <a:lnTo>
                    <a:pt x="377659" y="86969"/>
                  </a:lnTo>
                  <a:lnTo>
                    <a:pt x="386651" y="1517942"/>
                  </a:lnTo>
                  <a:lnTo>
                    <a:pt x="386651" y="86969"/>
                  </a:lnTo>
                  <a:close/>
                </a:path>
                <a:path extrusionOk="0" h="1518920" w="602615">
                  <a:moveTo>
                    <a:pt x="395643" y="71158"/>
                  </a:moveTo>
                  <a:lnTo>
                    <a:pt x="386664" y="71158"/>
                  </a:lnTo>
                  <a:lnTo>
                    <a:pt x="395643" y="1517929"/>
                  </a:lnTo>
                  <a:lnTo>
                    <a:pt x="395643" y="86969"/>
                  </a:lnTo>
                  <a:lnTo>
                    <a:pt x="395643" y="71158"/>
                  </a:lnTo>
                  <a:close/>
                </a:path>
                <a:path extrusionOk="0" h="1518920" w="602615">
                  <a:moveTo>
                    <a:pt x="404634" y="86969"/>
                  </a:moveTo>
                  <a:lnTo>
                    <a:pt x="395643" y="86969"/>
                  </a:lnTo>
                  <a:lnTo>
                    <a:pt x="404634" y="1517942"/>
                  </a:lnTo>
                  <a:lnTo>
                    <a:pt x="404634" y="86969"/>
                  </a:lnTo>
                  <a:close/>
                </a:path>
                <a:path extrusionOk="0" h="1518920" w="602615">
                  <a:moveTo>
                    <a:pt x="413626" y="86969"/>
                  </a:moveTo>
                  <a:lnTo>
                    <a:pt x="404634" y="86969"/>
                  </a:lnTo>
                  <a:lnTo>
                    <a:pt x="413626" y="1517942"/>
                  </a:lnTo>
                  <a:lnTo>
                    <a:pt x="413626" y="86969"/>
                  </a:lnTo>
                  <a:close/>
                </a:path>
                <a:path extrusionOk="0" h="1518920" w="602615">
                  <a:moveTo>
                    <a:pt x="422617" y="71158"/>
                  </a:moveTo>
                  <a:lnTo>
                    <a:pt x="413639" y="71158"/>
                  </a:lnTo>
                  <a:lnTo>
                    <a:pt x="422617" y="1517929"/>
                  </a:lnTo>
                  <a:lnTo>
                    <a:pt x="422617" y="71158"/>
                  </a:lnTo>
                  <a:close/>
                </a:path>
                <a:path extrusionOk="0" h="1518920" w="602615">
                  <a:moveTo>
                    <a:pt x="431609" y="79057"/>
                  </a:moveTo>
                  <a:lnTo>
                    <a:pt x="422719" y="79057"/>
                  </a:lnTo>
                  <a:lnTo>
                    <a:pt x="422719" y="110807"/>
                  </a:lnTo>
                  <a:lnTo>
                    <a:pt x="427113" y="110807"/>
                  </a:lnTo>
                  <a:lnTo>
                    <a:pt x="427113" y="1517967"/>
                  </a:lnTo>
                  <a:lnTo>
                    <a:pt x="431609" y="1517967"/>
                  </a:lnTo>
                  <a:lnTo>
                    <a:pt x="431609" y="110807"/>
                  </a:lnTo>
                  <a:lnTo>
                    <a:pt x="431609" y="86969"/>
                  </a:lnTo>
                  <a:lnTo>
                    <a:pt x="431609" y="79057"/>
                  </a:lnTo>
                  <a:close/>
                </a:path>
                <a:path extrusionOk="0" h="1518920" w="602615">
                  <a:moveTo>
                    <a:pt x="440601" y="86969"/>
                  </a:moveTo>
                  <a:lnTo>
                    <a:pt x="431609" y="86969"/>
                  </a:lnTo>
                  <a:lnTo>
                    <a:pt x="440601" y="1517942"/>
                  </a:lnTo>
                  <a:lnTo>
                    <a:pt x="440601" y="86969"/>
                  </a:lnTo>
                  <a:close/>
                </a:path>
                <a:path extrusionOk="0" h="1518920" w="602615">
                  <a:moveTo>
                    <a:pt x="449605" y="55333"/>
                  </a:moveTo>
                  <a:lnTo>
                    <a:pt x="440613" y="55333"/>
                  </a:lnTo>
                  <a:lnTo>
                    <a:pt x="449605" y="1517929"/>
                  </a:lnTo>
                  <a:lnTo>
                    <a:pt x="449605" y="55333"/>
                  </a:lnTo>
                  <a:close/>
                </a:path>
                <a:path extrusionOk="0" h="1518920" w="602615">
                  <a:moveTo>
                    <a:pt x="458584" y="55333"/>
                  </a:moveTo>
                  <a:lnTo>
                    <a:pt x="449605" y="55333"/>
                  </a:lnTo>
                  <a:lnTo>
                    <a:pt x="458584" y="1517929"/>
                  </a:lnTo>
                  <a:lnTo>
                    <a:pt x="458584" y="55333"/>
                  </a:lnTo>
                  <a:close/>
                </a:path>
                <a:path extrusionOk="0" h="1518920" w="602615">
                  <a:moveTo>
                    <a:pt x="467575" y="55333"/>
                  </a:moveTo>
                  <a:lnTo>
                    <a:pt x="458584" y="55333"/>
                  </a:lnTo>
                  <a:lnTo>
                    <a:pt x="467575" y="1517929"/>
                  </a:lnTo>
                  <a:lnTo>
                    <a:pt x="467575" y="55333"/>
                  </a:lnTo>
                  <a:close/>
                </a:path>
                <a:path extrusionOk="0" h="1518920" w="602615">
                  <a:moveTo>
                    <a:pt x="476580" y="0"/>
                  </a:moveTo>
                  <a:lnTo>
                    <a:pt x="467588" y="0"/>
                  </a:lnTo>
                  <a:lnTo>
                    <a:pt x="476580" y="1517929"/>
                  </a:lnTo>
                  <a:lnTo>
                    <a:pt x="476580" y="31623"/>
                  </a:lnTo>
                  <a:lnTo>
                    <a:pt x="476580" y="0"/>
                  </a:lnTo>
                  <a:close/>
                </a:path>
                <a:path extrusionOk="0" h="1518920" w="602615">
                  <a:moveTo>
                    <a:pt x="485571" y="31623"/>
                  </a:moveTo>
                  <a:lnTo>
                    <a:pt x="476580" y="31623"/>
                  </a:lnTo>
                  <a:lnTo>
                    <a:pt x="485571" y="1517929"/>
                  </a:lnTo>
                  <a:lnTo>
                    <a:pt x="485571" y="31623"/>
                  </a:lnTo>
                  <a:close/>
                </a:path>
                <a:path extrusionOk="0" h="1518920" w="602615">
                  <a:moveTo>
                    <a:pt x="494550" y="31623"/>
                  </a:moveTo>
                  <a:lnTo>
                    <a:pt x="485571" y="31623"/>
                  </a:lnTo>
                  <a:lnTo>
                    <a:pt x="494550" y="1517929"/>
                  </a:lnTo>
                  <a:lnTo>
                    <a:pt x="494550" y="31623"/>
                  </a:lnTo>
                  <a:close/>
                </a:path>
                <a:path extrusionOk="0" h="1518920" w="602615">
                  <a:moveTo>
                    <a:pt x="503555" y="47434"/>
                  </a:moveTo>
                  <a:lnTo>
                    <a:pt x="494563" y="47434"/>
                  </a:lnTo>
                  <a:lnTo>
                    <a:pt x="503555" y="1517929"/>
                  </a:lnTo>
                  <a:lnTo>
                    <a:pt x="503555" y="47434"/>
                  </a:lnTo>
                  <a:close/>
                </a:path>
                <a:path extrusionOk="0" h="1518920" w="602615">
                  <a:moveTo>
                    <a:pt x="512546" y="47434"/>
                  </a:moveTo>
                  <a:lnTo>
                    <a:pt x="503555" y="47434"/>
                  </a:lnTo>
                  <a:lnTo>
                    <a:pt x="512546" y="1517929"/>
                  </a:lnTo>
                  <a:lnTo>
                    <a:pt x="512546" y="47434"/>
                  </a:lnTo>
                  <a:close/>
                </a:path>
                <a:path extrusionOk="0" h="1518920" w="602615">
                  <a:moveTo>
                    <a:pt x="521525" y="39535"/>
                  </a:moveTo>
                  <a:lnTo>
                    <a:pt x="512546" y="39535"/>
                  </a:lnTo>
                  <a:lnTo>
                    <a:pt x="521525" y="1517942"/>
                  </a:lnTo>
                  <a:lnTo>
                    <a:pt x="521525" y="39535"/>
                  </a:lnTo>
                  <a:close/>
                </a:path>
                <a:path extrusionOk="0" h="1518920" w="602615">
                  <a:moveTo>
                    <a:pt x="530529" y="47434"/>
                  </a:moveTo>
                  <a:lnTo>
                    <a:pt x="521538" y="47434"/>
                  </a:lnTo>
                  <a:lnTo>
                    <a:pt x="530529" y="1517929"/>
                  </a:lnTo>
                  <a:lnTo>
                    <a:pt x="530529" y="47434"/>
                  </a:lnTo>
                  <a:close/>
                </a:path>
                <a:path extrusionOk="0" h="1518920" w="602615">
                  <a:moveTo>
                    <a:pt x="539521" y="47434"/>
                  </a:moveTo>
                  <a:lnTo>
                    <a:pt x="530529" y="47434"/>
                  </a:lnTo>
                  <a:lnTo>
                    <a:pt x="539521" y="1517929"/>
                  </a:lnTo>
                  <a:lnTo>
                    <a:pt x="539521" y="47434"/>
                  </a:lnTo>
                  <a:close/>
                </a:path>
                <a:path extrusionOk="0" h="1518920" w="602615">
                  <a:moveTo>
                    <a:pt x="548513" y="7899"/>
                  </a:moveTo>
                  <a:lnTo>
                    <a:pt x="539521" y="7899"/>
                  </a:lnTo>
                  <a:lnTo>
                    <a:pt x="548513" y="1517929"/>
                  </a:lnTo>
                  <a:lnTo>
                    <a:pt x="548513" y="7899"/>
                  </a:lnTo>
                  <a:close/>
                </a:path>
                <a:path extrusionOk="0" h="1518920" w="602615">
                  <a:moveTo>
                    <a:pt x="557504" y="7899"/>
                  </a:moveTo>
                  <a:lnTo>
                    <a:pt x="548525" y="7899"/>
                  </a:lnTo>
                  <a:lnTo>
                    <a:pt x="557504" y="1517929"/>
                  </a:lnTo>
                  <a:lnTo>
                    <a:pt x="557504" y="7899"/>
                  </a:lnTo>
                  <a:close/>
                </a:path>
                <a:path extrusionOk="0" h="1518920" w="602615">
                  <a:moveTo>
                    <a:pt x="566496" y="7899"/>
                  </a:moveTo>
                  <a:lnTo>
                    <a:pt x="557504" y="7899"/>
                  </a:lnTo>
                  <a:lnTo>
                    <a:pt x="566496" y="1517929"/>
                  </a:lnTo>
                  <a:lnTo>
                    <a:pt x="566496" y="15811"/>
                  </a:lnTo>
                  <a:lnTo>
                    <a:pt x="566496" y="7899"/>
                  </a:lnTo>
                  <a:close/>
                </a:path>
                <a:path extrusionOk="0" h="1518920" w="602615">
                  <a:moveTo>
                    <a:pt x="575487" y="15811"/>
                  </a:moveTo>
                  <a:lnTo>
                    <a:pt x="566496" y="15811"/>
                  </a:lnTo>
                  <a:lnTo>
                    <a:pt x="575487" y="1517929"/>
                  </a:lnTo>
                  <a:lnTo>
                    <a:pt x="575487" y="15811"/>
                  </a:lnTo>
                  <a:close/>
                </a:path>
                <a:path extrusionOk="0" h="1518920" w="602615">
                  <a:moveTo>
                    <a:pt x="584479" y="15811"/>
                  </a:moveTo>
                  <a:lnTo>
                    <a:pt x="575500" y="15811"/>
                  </a:lnTo>
                  <a:lnTo>
                    <a:pt x="584479" y="1517929"/>
                  </a:lnTo>
                  <a:lnTo>
                    <a:pt x="584479" y="15811"/>
                  </a:lnTo>
                  <a:close/>
                </a:path>
                <a:path extrusionOk="0" h="1518920" w="602615">
                  <a:moveTo>
                    <a:pt x="593471" y="0"/>
                  </a:moveTo>
                  <a:lnTo>
                    <a:pt x="584479" y="0"/>
                  </a:lnTo>
                  <a:lnTo>
                    <a:pt x="593471" y="1517929"/>
                  </a:lnTo>
                  <a:lnTo>
                    <a:pt x="593471" y="79057"/>
                  </a:lnTo>
                  <a:lnTo>
                    <a:pt x="593471" y="0"/>
                  </a:lnTo>
                  <a:close/>
                </a:path>
                <a:path extrusionOk="0" h="1518920" w="602615">
                  <a:moveTo>
                    <a:pt x="602462" y="79057"/>
                  </a:moveTo>
                  <a:lnTo>
                    <a:pt x="593471" y="79057"/>
                  </a:lnTo>
                  <a:lnTo>
                    <a:pt x="602462" y="1517929"/>
                  </a:lnTo>
                  <a:lnTo>
                    <a:pt x="602462" y="79057"/>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9" name="Google Shape;2229;p35"/>
            <p:cNvSpPr/>
            <p:nvPr/>
          </p:nvSpPr>
          <p:spPr>
            <a:xfrm>
              <a:off x="7298829" y="2267686"/>
              <a:ext cx="602615" cy="1210310"/>
            </a:xfrm>
            <a:custGeom>
              <a:rect b="b" l="l" r="r" t="t"/>
              <a:pathLst>
                <a:path extrusionOk="0" h="1210310" w="602615">
                  <a:moveTo>
                    <a:pt x="8978" y="371576"/>
                  </a:moveTo>
                  <a:lnTo>
                    <a:pt x="0" y="371576"/>
                  </a:lnTo>
                  <a:lnTo>
                    <a:pt x="8978" y="1209598"/>
                  </a:lnTo>
                  <a:lnTo>
                    <a:pt x="8978" y="371576"/>
                  </a:lnTo>
                  <a:close/>
                </a:path>
                <a:path extrusionOk="0" h="1210310" w="602615">
                  <a:moveTo>
                    <a:pt x="17970" y="355765"/>
                  </a:moveTo>
                  <a:lnTo>
                    <a:pt x="8978" y="355765"/>
                  </a:lnTo>
                  <a:lnTo>
                    <a:pt x="17970" y="1209598"/>
                  </a:lnTo>
                  <a:lnTo>
                    <a:pt x="17970" y="355765"/>
                  </a:lnTo>
                  <a:close/>
                </a:path>
                <a:path extrusionOk="0" h="1210310" w="602615">
                  <a:moveTo>
                    <a:pt x="26962" y="355765"/>
                  </a:moveTo>
                  <a:lnTo>
                    <a:pt x="17970" y="355765"/>
                  </a:lnTo>
                  <a:lnTo>
                    <a:pt x="26962" y="1209598"/>
                  </a:lnTo>
                  <a:lnTo>
                    <a:pt x="26962" y="355765"/>
                  </a:lnTo>
                  <a:close/>
                </a:path>
                <a:path extrusionOk="0" h="1210310" w="602615">
                  <a:moveTo>
                    <a:pt x="35966" y="355765"/>
                  </a:moveTo>
                  <a:lnTo>
                    <a:pt x="26974" y="355765"/>
                  </a:lnTo>
                  <a:lnTo>
                    <a:pt x="35966" y="1209598"/>
                  </a:lnTo>
                  <a:lnTo>
                    <a:pt x="35966" y="355765"/>
                  </a:lnTo>
                  <a:close/>
                </a:path>
                <a:path extrusionOk="0" h="1210310" w="602615">
                  <a:moveTo>
                    <a:pt x="44945" y="339953"/>
                  </a:moveTo>
                  <a:lnTo>
                    <a:pt x="36169" y="339953"/>
                  </a:lnTo>
                  <a:lnTo>
                    <a:pt x="36169" y="379323"/>
                  </a:lnTo>
                  <a:lnTo>
                    <a:pt x="40462" y="379323"/>
                  </a:lnTo>
                  <a:lnTo>
                    <a:pt x="40462" y="1209903"/>
                  </a:lnTo>
                  <a:lnTo>
                    <a:pt x="44945" y="1209903"/>
                  </a:lnTo>
                  <a:lnTo>
                    <a:pt x="44945" y="379323"/>
                  </a:lnTo>
                  <a:lnTo>
                    <a:pt x="44945" y="339953"/>
                  </a:lnTo>
                  <a:close/>
                </a:path>
                <a:path extrusionOk="0" h="1210310" w="602615">
                  <a:moveTo>
                    <a:pt x="53936" y="332054"/>
                  </a:moveTo>
                  <a:lnTo>
                    <a:pt x="44945" y="332054"/>
                  </a:lnTo>
                  <a:lnTo>
                    <a:pt x="53936" y="1209598"/>
                  </a:lnTo>
                  <a:lnTo>
                    <a:pt x="53936" y="332054"/>
                  </a:lnTo>
                  <a:close/>
                </a:path>
                <a:path extrusionOk="0" h="1210310" w="602615">
                  <a:moveTo>
                    <a:pt x="62941" y="324142"/>
                  </a:moveTo>
                  <a:lnTo>
                    <a:pt x="53949" y="324142"/>
                  </a:lnTo>
                  <a:lnTo>
                    <a:pt x="62941" y="1209598"/>
                  </a:lnTo>
                  <a:lnTo>
                    <a:pt x="62941" y="324142"/>
                  </a:lnTo>
                  <a:close/>
                </a:path>
                <a:path extrusionOk="0" h="1210310" w="602615">
                  <a:moveTo>
                    <a:pt x="71920" y="316230"/>
                  </a:moveTo>
                  <a:lnTo>
                    <a:pt x="62941" y="316230"/>
                  </a:lnTo>
                  <a:lnTo>
                    <a:pt x="71920" y="1209598"/>
                  </a:lnTo>
                  <a:lnTo>
                    <a:pt x="71920" y="316230"/>
                  </a:lnTo>
                  <a:close/>
                </a:path>
                <a:path extrusionOk="0" h="1210310" w="602615">
                  <a:moveTo>
                    <a:pt x="80911" y="316230"/>
                  </a:moveTo>
                  <a:lnTo>
                    <a:pt x="71920" y="316230"/>
                  </a:lnTo>
                  <a:lnTo>
                    <a:pt x="80911" y="1209598"/>
                  </a:lnTo>
                  <a:lnTo>
                    <a:pt x="80911" y="316230"/>
                  </a:lnTo>
                  <a:close/>
                </a:path>
                <a:path extrusionOk="0" h="1210310" w="602615">
                  <a:moveTo>
                    <a:pt x="89916" y="332054"/>
                  </a:moveTo>
                  <a:lnTo>
                    <a:pt x="80924" y="332054"/>
                  </a:lnTo>
                  <a:lnTo>
                    <a:pt x="89916" y="1209598"/>
                  </a:lnTo>
                  <a:lnTo>
                    <a:pt x="89916" y="332054"/>
                  </a:lnTo>
                  <a:close/>
                </a:path>
                <a:path extrusionOk="0" h="1210310" w="602615">
                  <a:moveTo>
                    <a:pt x="98894" y="332054"/>
                  </a:moveTo>
                  <a:lnTo>
                    <a:pt x="89916" y="332054"/>
                  </a:lnTo>
                  <a:lnTo>
                    <a:pt x="98894" y="1209598"/>
                  </a:lnTo>
                  <a:lnTo>
                    <a:pt x="98894" y="339953"/>
                  </a:lnTo>
                  <a:lnTo>
                    <a:pt x="98894" y="332054"/>
                  </a:lnTo>
                  <a:close/>
                </a:path>
                <a:path extrusionOk="0" h="1210310" w="602615">
                  <a:moveTo>
                    <a:pt x="107886" y="339953"/>
                  </a:moveTo>
                  <a:lnTo>
                    <a:pt x="98894" y="339953"/>
                  </a:lnTo>
                  <a:lnTo>
                    <a:pt x="107886" y="1209611"/>
                  </a:lnTo>
                  <a:lnTo>
                    <a:pt x="107886" y="339953"/>
                  </a:lnTo>
                  <a:close/>
                </a:path>
                <a:path extrusionOk="0" h="1210310" w="602615">
                  <a:moveTo>
                    <a:pt x="116890" y="355765"/>
                  </a:moveTo>
                  <a:lnTo>
                    <a:pt x="107899" y="355765"/>
                  </a:lnTo>
                  <a:lnTo>
                    <a:pt x="116890" y="1209598"/>
                  </a:lnTo>
                  <a:lnTo>
                    <a:pt x="116890" y="371576"/>
                  </a:lnTo>
                  <a:lnTo>
                    <a:pt x="116890" y="355765"/>
                  </a:lnTo>
                  <a:close/>
                </a:path>
                <a:path extrusionOk="0" h="1210310" w="602615">
                  <a:moveTo>
                    <a:pt x="125869" y="371576"/>
                  </a:moveTo>
                  <a:lnTo>
                    <a:pt x="116890" y="371576"/>
                  </a:lnTo>
                  <a:lnTo>
                    <a:pt x="125869" y="1209598"/>
                  </a:lnTo>
                  <a:lnTo>
                    <a:pt x="125869" y="371576"/>
                  </a:lnTo>
                  <a:close/>
                </a:path>
                <a:path extrusionOk="0" h="1210310" w="602615">
                  <a:moveTo>
                    <a:pt x="134861" y="371576"/>
                  </a:moveTo>
                  <a:lnTo>
                    <a:pt x="125869" y="371576"/>
                  </a:lnTo>
                  <a:lnTo>
                    <a:pt x="134861" y="1209598"/>
                  </a:lnTo>
                  <a:lnTo>
                    <a:pt x="134861" y="371576"/>
                  </a:lnTo>
                  <a:close/>
                </a:path>
                <a:path extrusionOk="0" h="1210310" w="602615">
                  <a:moveTo>
                    <a:pt x="143865" y="371576"/>
                  </a:moveTo>
                  <a:lnTo>
                    <a:pt x="134874" y="371576"/>
                  </a:lnTo>
                  <a:lnTo>
                    <a:pt x="143865" y="1209598"/>
                  </a:lnTo>
                  <a:lnTo>
                    <a:pt x="143865" y="371576"/>
                  </a:lnTo>
                  <a:close/>
                </a:path>
                <a:path extrusionOk="0" h="1210310" w="602615">
                  <a:moveTo>
                    <a:pt x="152844" y="339953"/>
                  </a:moveTo>
                  <a:lnTo>
                    <a:pt x="143865" y="339953"/>
                  </a:lnTo>
                  <a:lnTo>
                    <a:pt x="152844" y="1209611"/>
                  </a:lnTo>
                  <a:lnTo>
                    <a:pt x="152844" y="339953"/>
                  </a:lnTo>
                  <a:close/>
                </a:path>
                <a:path extrusionOk="0" h="1210310" w="602615">
                  <a:moveTo>
                    <a:pt x="161836" y="339953"/>
                  </a:moveTo>
                  <a:lnTo>
                    <a:pt x="152844" y="339953"/>
                  </a:lnTo>
                  <a:lnTo>
                    <a:pt x="161836" y="1209611"/>
                  </a:lnTo>
                  <a:lnTo>
                    <a:pt x="161836" y="339953"/>
                  </a:lnTo>
                  <a:close/>
                </a:path>
                <a:path extrusionOk="0" h="1210310" w="602615">
                  <a:moveTo>
                    <a:pt x="170840" y="363664"/>
                  </a:moveTo>
                  <a:lnTo>
                    <a:pt x="161848" y="363664"/>
                  </a:lnTo>
                  <a:lnTo>
                    <a:pt x="170840" y="1209598"/>
                  </a:lnTo>
                  <a:lnTo>
                    <a:pt x="170840" y="363664"/>
                  </a:lnTo>
                  <a:close/>
                </a:path>
                <a:path extrusionOk="0" h="1210310" w="602615">
                  <a:moveTo>
                    <a:pt x="179832" y="363664"/>
                  </a:moveTo>
                  <a:lnTo>
                    <a:pt x="170840" y="363664"/>
                  </a:lnTo>
                  <a:lnTo>
                    <a:pt x="179832" y="1209598"/>
                  </a:lnTo>
                  <a:lnTo>
                    <a:pt x="179832" y="363664"/>
                  </a:lnTo>
                  <a:close/>
                </a:path>
                <a:path extrusionOk="0" h="1210310" w="602615">
                  <a:moveTo>
                    <a:pt x="188810" y="363664"/>
                  </a:moveTo>
                  <a:lnTo>
                    <a:pt x="179832" y="363664"/>
                  </a:lnTo>
                  <a:lnTo>
                    <a:pt x="188810" y="1209598"/>
                  </a:lnTo>
                  <a:lnTo>
                    <a:pt x="188810" y="363664"/>
                  </a:lnTo>
                  <a:close/>
                </a:path>
                <a:path extrusionOk="0" h="1210310" w="602615">
                  <a:moveTo>
                    <a:pt x="197815" y="339953"/>
                  </a:moveTo>
                  <a:lnTo>
                    <a:pt x="188823" y="339953"/>
                  </a:lnTo>
                  <a:lnTo>
                    <a:pt x="197815" y="1209611"/>
                  </a:lnTo>
                  <a:lnTo>
                    <a:pt x="197815" y="339953"/>
                  </a:lnTo>
                  <a:close/>
                </a:path>
                <a:path extrusionOk="0" h="1210310" w="602615">
                  <a:moveTo>
                    <a:pt x="206806" y="339953"/>
                  </a:moveTo>
                  <a:lnTo>
                    <a:pt x="197815" y="339953"/>
                  </a:lnTo>
                  <a:lnTo>
                    <a:pt x="206806" y="1209611"/>
                  </a:lnTo>
                  <a:lnTo>
                    <a:pt x="206806" y="339953"/>
                  </a:lnTo>
                  <a:close/>
                </a:path>
                <a:path extrusionOk="0" h="1210310" w="602615">
                  <a:moveTo>
                    <a:pt x="215785" y="316230"/>
                  </a:moveTo>
                  <a:lnTo>
                    <a:pt x="206806" y="316230"/>
                  </a:lnTo>
                  <a:lnTo>
                    <a:pt x="215785" y="1209598"/>
                  </a:lnTo>
                  <a:lnTo>
                    <a:pt x="215785" y="316230"/>
                  </a:lnTo>
                  <a:close/>
                </a:path>
                <a:path extrusionOk="0" h="1210310" w="602615">
                  <a:moveTo>
                    <a:pt x="224790" y="252984"/>
                  </a:moveTo>
                  <a:lnTo>
                    <a:pt x="215798" y="252984"/>
                  </a:lnTo>
                  <a:lnTo>
                    <a:pt x="224790" y="1209598"/>
                  </a:lnTo>
                  <a:lnTo>
                    <a:pt x="224790" y="252984"/>
                  </a:lnTo>
                  <a:close/>
                </a:path>
                <a:path extrusionOk="0" h="1210310" w="602615">
                  <a:moveTo>
                    <a:pt x="233781" y="252984"/>
                  </a:moveTo>
                  <a:lnTo>
                    <a:pt x="224790" y="252984"/>
                  </a:lnTo>
                  <a:lnTo>
                    <a:pt x="233781" y="1209598"/>
                  </a:lnTo>
                  <a:lnTo>
                    <a:pt x="233781" y="252984"/>
                  </a:lnTo>
                  <a:close/>
                </a:path>
                <a:path extrusionOk="0" h="1210310" w="602615">
                  <a:moveTo>
                    <a:pt x="242760" y="252984"/>
                  </a:moveTo>
                  <a:lnTo>
                    <a:pt x="233857" y="252984"/>
                  </a:lnTo>
                  <a:lnTo>
                    <a:pt x="233857" y="268224"/>
                  </a:lnTo>
                  <a:lnTo>
                    <a:pt x="238264" y="268224"/>
                  </a:lnTo>
                  <a:lnTo>
                    <a:pt x="238264" y="1209294"/>
                  </a:lnTo>
                  <a:lnTo>
                    <a:pt x="242760" y="1209294"/>
                  </a:lnTo>
                  <a:lnTo>
                    <a:pt x="242760" y="268224"/>
                  </a:lnTo>
                  <a:lnTo>
                    <a:pt x="242760" y="252984"/>
                  </a:lnTo>
                  <a:close/>
                </a:path>
                <a:path extrusionOk="0" h="1210310" w="602615">
                  <a:moveTo>
                    <a:pt x="251764" y="332054"/>
                  </a:moveTo>
                  <a:lnTo>
                    <a:pt x="242773" y="332054"/>
                  </a:lnTo>
                  <a:lnTo>
                    <a:pt x="251764" y="1209598"/>
                  </a:lnTo>
                  <a:lnTo>
                    <a:pt x="251764" y="332054"/>
                  </a:lnTo>
                  <a:close/>
                </a:path>
                <a:path extrusionOk="0" h="1210310" w="602615">
                  <a:moveTo>
                    <a:pt x="260756" y="332054"/>
                  </a:moveTo>
                  <a:lnTo>
                    <a:pt x="251764" y="332054"/>
                  </a:lnTo>
                  <a:lnTo>
                    <a:pt x="260756" y="1209598"/>
                  </a:lnTo>
                  <a:lnTo>
                    <a:pt x="260756" y="339953"/>
                  </a:lnTo>
                  <a:lnTo>
                    <a:pt x="260756" y="332054"/>
                  </a:lnTo>
                  <a:close/>
                </a:path>
                <a:path extrusionOk="0" h="1210310" w="602615">
                  <a:moveTo>
                    <a:pt x="269748" y="339953"/>
                  </a:moveTo>
                  <a:lnTo>
                    <a:pt x="260756" y="339953"/>
                  </a:lnTo>
                  <a:lnTo>
                    <a:pt x="269748" y="1209611"/>
                  </a:lnTo>
                  <a:lnTo>
                    <a:pt x="269748" y="339953"/>
                  </a:lnTo>
                  <a:close/>
                </a:path>
                <a:path extrusionOk="0" h="1210310" w="602615">
                  <a:moveTo>
                    <a:pt x="278739" y="332054"/>
                  </a:moveTo>
                  <a:lnTo>
                    <a:pt x="269760" y="332054"/>
                  </a:lnTo>
                  <a:lnTo>
                    <a:pt x="278739" y="1209598"/>
                  </a:lnTo>
                  <a:lnTo>
                    <a:pt x="278739" y="332054"/>
                  </a:lnTo>
                  <a:close/>
                </a:path>
                <a:path extrusionOk="0" h="1210310" w="602615">
                  <a:moveTo>
                    <a:pt x="287731" y="332054"/>
                  </a:moveTo>
                  <a:lnTo>
                    <a:pt x="278739" y="332054"/>
                  </a:lnTo>
                  <a:lnTo>
                    <a:pt x="287731" y="1209598"/>
                  </a:lnTo>
                  <a:lnTo>
                    <a:pt x="287731" y="332054"/>
                  </a:lnTo>
                  <a:close/>
                </a:path>
                <a:path extrusionOk="0" h="1210310" w="602615">
                  <a:moveTo>
                    <a:pt x="296722" y="300418"/>
                  </a:moveTo>
                  <a:lnTo>
                    <a:pt x="287731" y="300418"/>
                  </a:lnTo>
                  <a:lnTo>
                    <a:pt x="296722" y="1209598"/>
                  </a:lnTo>
                  <a:lnTo>
                    <a:pt x="296722" y="300418"/>
                  </a:lnTo>
                  <a:close/>
                </a:path>
                <a:path extrusionOk="0" h="1210310" w="602615">
                  <a:moveTo>
                    <a:pt x="305714" y="300418"/>
                  </a:moveTo>
                  <a:lnTo>
                    <a:pt x="296735" y="300418"/>
                  </a:lnTo>
                  <a:lnTo>
                    <a:pt x="305714" y="1209598"/>
                  </a:lnTo>
                  <a:lnTo>
                    <a:pt x="305714" y="300418"/>
                  </a:lnTo>
                  <a:close/>
                </a:path>
                <a:path extrusionOk="0" h="1210310" w="602615">
                  <a:moveTo>
                    <a:pt x="314706" y="252984"/>
                  </a:moveTo>
                  <a:lnTo>
                    <a:pt x="305790" y="252984"/>
                  </a:lnTo>
                  <a:lnTo>
                    <a:pt x="305790" y="268224"/>
                  </a:lnTo>
                  <a:lnTo>
                    <a:pt x="310210" y="268224"/>
                  </a:lnTo>
                  <a:lnTo>
                    <a:pt x="310210" y="1209294"/>
                  </a:lnTo>
                  <a:lnTo>
                    <a:pt x="314706" y="1209294"/>
                  </a:lnTo>
                  <a:lnTo>
                    <a:pt x="314706" y="284607"/>
                  </a:lnTo>
                  <a:lnTo>
                    <a:pt x="314706" y="268224"/>
                  </a:lnTo>
                  <a:lnTo>
                    <a:pt x="314706" y="252984"/>
                  </a:lnTo>
                  <a:close/>
                </a:path>
                <a:path extrusionOk="0" h="1210310" w="602615">
                  <a:moveTo>
                    <a:pt x="323697" y="284607"/>
                  </a:moveTo>
                  <a:lnTo>
                    <a:pt x="314706" y="284607"/>
                  </a:lnTo>
                  <a:lnTo>
                    <a:pt x="323697" y="1209598"/>
                  </a:lnTo>
                  <a:lnTo>
                    <a:pt x="323697" y="284607"/>
                  </a:lnTo>
                  <a:close/>
                </a:path>
                <a:path extrusionOk="0" h="1210310" w="602615">
                  <a:moveTo>
                    <a:pt x="332689" y="284607"/>
                  </a:moveTo>
                  <a:lnTo>
                    <a:pt x="323710" y="284607"/>
                  </a:lnTo>
                  <a:lnTo>
                    <a:pt x="332689" y="1209598"/>
                  </a:lnTo>
                  <a:lnTo>
                    <a:pt x="332689" y="284607"/>
                  </a:lnTo>
                  <a:close/>
                </a:path>
                <a:path extrusionOk="0" h="1210310" w="602615">
                  <a:moveTo>
                    <a:pt x="341680" y="284607"/>
                  </a:moveTo>
                  <a:lnTo>
                    <a:pt x="332689" y="284607"/>
                  </a:lnTo>
                  <a:lnTo>
                    <a:pt x="341680" y="1209598"/>
                  </a:lnTo>
                  <a:lnTo>
                    <a:pt x="341680" y="284607"/>
                  </a:lnTo>
                  <a:close/>
                </a:path>
                <a:path extrusionOk="0" h="1210310" w="602615">
                  <a:moveTo>
                    <a:pt x="350672" y="284607"/>
                  </a:moveTo>
                  <a:lnTo>
                    <a:pt x="341680" y="284607"/>
                  </a:lnTo>
                  <a:lnTo>
                    <a:pt x="350672" y="1209598"/>
                  </a:lnTo>
                  <a:lnTo>
                    <a:pt x="350672" y="284607"/>
                  </a:lnTo>
                  <a:close/>
                </a:path>
                <a:path extrusionOk="0" h="1210310" w="602615">
                  <a:moveTo>
                    <a:pt x="359664" y="252984"/>
                  </a:moveTo>
                  <a:lnTo>
                    <a:pt x="350685" y="252984"/>
                  </a:lnTo>
                  <a:lnTo>
                    <a:pt x="359664" y="1209598"/>
                  </a:lnTo>
                  <a:lnTo>
                    <a:pt x="359664" y="252984"/>
                  </a:lnTo>
                  <a:close/>
                </a:path>
                <a:path extrusionOk="0" h="1210310" w="602615">
                  <a:moveTo>
                    <a:pt x="368655" y="229273"/>
                  </a:moveTo>
                  <a:lnTo>
                    <a:pt x="359664" y="229273"/>
                  </a:lnTo>
                  <a:lnTo>
                    <a:pt x="368655" y="1209598"/>
                  </a:lnTo>
                  <a:lnTo>
                    <a:pt x="368655" y="229273"/>
                  </a:lnTo>
                  <a:close/>
                </a:path>
                <a:path extrusionOk="0" h="1210310" w="602615">
                  <a:moveTo>
                    <a:pt x="377647" y="189750"/>
                  </a:moveTo>
                  <a:lnTo>
                    <a:pt x="368655" y="189750"/>
                  </a:lnTo>
                  <a:lnTo>
                    <a:pt x="377647" y="1209598"/>
                  </a:lnTo>
                  <a:lnTo>
                    <a:pt x="377647" y="189750"/>
                  </a:lnTo>
                  <a:close/>
                </a:path>
                <a:path extrusionOk="0" h="1210310" w="602615">
                  <a:moveTo>
                    <a:pt x="386651" y="189750"/>
                  </a:moveTo>
                  <a:lnTo>
                    <a:pt x="377659" y="189750"/>
                  </a:lnTo>
                  <a:lnTo>
                    <a:pt x="386651" y="1209598"/>
                  </a:lnTo>
                  <a:lnTo>
                    <a:pt x="386651" y="189750"/>
                  </a:lnTo>
                  <a:close/>
                </a:path>
                <a:path extrusionOk="0" h="1210310" w="602615">
                  <a:moveTo>
                    <a:pt x="395630" y="189750"/>
                  </a:moveTo>
                  <a:lnTo>
                    <a:pt x="386651" y="189750"/>
                  </a:lnTo>
                  <a:lnTo>
                    <a:pt x="395630" y="1209598"/>
                  </a:lnTo>
                  <a:lnTo>
                    <a:pt x="395630" y="189750"/>
                  </a:lnTo>
                  <a:close/>
                </a:path>
                <a:path extrusionOk="0" h="1210310" w="602615">
                  <a:moveTo>
                    <a:pt x="404622" y="134404"/>
                  </a:moveTo>
                  <a:lnTo>
                    <a:pt x="395630" y="134404"/>
                  </a:lnTo>
                  <a:lnTo>
                    <a:pt x="404622" y="1209598"/>
                  </a:lnTo>
                  <a:lnTo>
                    <a:pt x="404622" y="134404"/>
                  </a:lnTo>
                  <a:close/>
                </a:path>
                <a:path extrusionOk="0" h="1210310" w="602615">
                  <a:moveTo>
                    <a:pt x="413626" y="142303"/>
                  </a:moveTo>
                  <a:lnTo>
                    <a:pt x="404634" y="142303"/>
                  </a:lnTo>
                  <a:lnTo>
                    <a:pt x="413626" y="1209598"/>
                  </a:lnTo>
                  <a:lnTo>
                    <a:pt x="413626" y="142303"/>
                  </a:lnTo>
                  <a:close/>
                </a:path>
                <a:path extrusionOk="0" h="1210310" w="602615">
                  <a:moveTo>
                    <a:pt x="422605" y="118579"/>
                  </a:moveTo>
                  <a:lnTo>
                    <a:pt x="413626" y="118579"/>
                  </a:lnTo>
                  <a:lnTo>
                    <a:pt x="422605" y="1209598"/>
                  </a:lnTo>
                  <a:lnTo>
                    <a:pt x="422605" y="118579"/>
                  </a:lnTo>
                  <a:close/>
                </a:path>
                <a:path extrusionOk="0" h="1210310" w="602615">
                  <a:moveTo>
                    <a:pt x="431596" y="110680"/>
                  </a:moveTo>
                  <a:lnTo>
                    <a:pt x="422605" y="110680"/>
                  </a:lnTo>
                  <a:lnTo>
                    <a:pt x="431596" y="1209598"/>
                  </a:lnTo>
                  <a:lnTo>
                    <a:pt x="431596" y="110680"/>
                  </a:lnTo>
                  <a:close/>
                </a:path>
                <a:path extrusionOk="0" h="1210310" w="602615">
                  <a:moveTo>
                    <a:pt x="440601" y="110680"/>
                  </a:moveTo>
                  <a:lnTo>
                    <a:pt x="431609" y="110680"/>
                  </a:lnTo>
                  <a:lnTo>
                    <a:pt x="440601" y="1209598"/>
                  </a:lnTo>
                  <a:lnTo>
                    <a:pt x="440601" y="110680"/>
                  </a:lnTo>
                  <a:close/>
                </a:path>
                <a:path extrusionOk="0" h="1210310" w="602615">
                  <a:moveTo>
                    <a:pt x="449580" y="110680"/>
                  </a:moveTo>
                  <a:lnTo>
                    <a:pt x="440601" y="110680"/>
                  </a:lnTo>
                  <a:lnTo>
                    <a:pt x="449580" y="1209598"/>
                  </a:lnTo>
                  <a:lnTo>
                    <a:pt x="449580" y="110680"/>
                  </a:lnTo>
                  <a:close/>
                </a:path>
                <a:path extrusionOk="0" h="1210310" w="602615">
                  <a:moveTo>
                    <a:pt x="458571" y="102781"/>
                  </a:moveTo>
                  <a:lnTo>
                    <a:pt x="449580" y="102781"/>
                  </a:lnTo>
                  <a:lnTo>
                    <a:pt x="458571" y="1209611"/>
                  </a:lnTo>
                  <a:lnTo>
                    <a:pt x="458571" y="102781"/>
                  </a:lnTo>
                  <a:close/>
                </a:path>
                <a:path extrusionOk="0" h="1210310" w="602615">
                  <a:moveTo>
                    <a:pt x="467575" y="94869"/>
                  </a:moveTo>
                  <a:lnTo>
                    <a:pt x="458584" y="94869"/>
                  </a:lnTo>
                  <a:lnTo>
                    <a:pt x="467575" y="1209598"/>
                  </a:lnTo>
                  <a:lnTo>
                    <a:pt x="467575" y="94869"/>
                  </a:lnTo>
                  <a:close/>
                </a:path>
                <a:path extrusionOk="0" h="1210310" w="602615">
                  <a:moveTo>
                    <a:pt x="476567" y="55346"/>
                  </a:moveTo>
                  <a:lnTo>
                    <a:pt x="467575" y="55346"/>
                  </a:lnTo>
                  <a:lnTo>
                    <a:pt x="476567" y="1209611"/>
                  </a:lnTo>
                  <a:lnTo>
                    <a:pt x="476567" y="55346"/>
                  </a:lnTo>
                  <a:close/>
                </a:path>
                <a:path extrusionOk="0" h="1210310" w="602615">
                  <a:moveTo>
                    <a:pt x="485546" y="55346"/>
                  </a:moveTo>
                  <a:lnTo>
                    <a:pt x="476567" y="55346"/>
                  </a:lnTo>
                  <a:lnTo>
                    <a:pt x="485546" y="1209611"/>
                  </a:lnTo>
                  <a:lnTo>
                    <a:pt x="485546" y="55346"/>
                  </a:lnTo>
                  <a:close/>
                </a:path>
                <a:path extrusionOk="0" h="1210310" w="602615">
                  <a:moveTo>
                    <a:pt x="494550" y="55346"/>
                  </a:moveTo>
                  <a:lnTo>
                    <a:pt x="485559" y="55346"/>
                  </a:lnTo>
                  <a:lnTo>
                    <a:pt x="494550" y="1209611"/>
                  </a:lnTo>
                  <a:lnTo>
                    <a:pt x="494550" y="94869"/>
                  </a:lnTo>
                  <a:lnTo>
                    <a:pt x="494550" y="55346"/>
                  </a:lnTo>
                  <a:close/>
                </a:path>
                <a:path extrusionOk="0" h="1210310" w="602615">
                  <a:moveTo>
                    <a:pt x="503542" y="94869"/>
                  </a:moveTo>
                  <a:lnTo>
                    <a:pt x="494550" y="94869"/>
                  </a:lnTo>
                  <a:lnTo>
                    <a:pt x="503542" y="1209598"/>
                  </a:lnTo>
                  <a:lnTo>
                    <a:pt x="503542" y="94869"/>
                  </a:lnTo>
                  <a:close/>
                </a:path>
                <a:path extrusionOk="0" h="1210310" w="602615">
                  <a:moveTo>
                    <a:pt x="512521" y="47434"/>
                  </a:moveTo>
                  <a:lnTo>
                    <a:pt x="503631" y="47434"/>
                  </a:lnTo>
                  <a:lnTo>
                    <a:pt x="503631" y="71564"/>
                  </a:lnTo>
                  <a:lnTo>
                    <a:pt x="508038" y="71564"/>
                  </a:lnTo>
                  <a:lnTo>
                    <a:pt x="508038" y="1209484"/>
                  </a:lnTo>
                  <a:lnTo>
                    <a:pt x="512521" y="1209484"/>
                  </a:lnTo>
                  <a:lnTo>
                    <a:pt x="512521" y="71564"/>
                  </a:lnTo>
                  <a:lnTo>
                    <a:pt x="512521" y="47434"/>
                  </a:lnTo>
                  <a:close/>
                </a:path>
                <a:path extrusionOk="0" h="1210310" w="602615">
                  <a:moveTo>
                    <a:pt x="521525" y="55346"/>
                  </a:moveTo>
                  <a:lnTo>
                    <a:pt x="512533" y="55346"/>
                  </a:lnTo>
                  <a:lnTo>
                    <a:pt x="521525" y="1209611"/>
                  </a:lnTo>
                  <a:lnTo>
                    <a:pt x="521525" y="55346"/>
                  </a:lnTo>
                  <a:close/>
                </a:path>
                <a:path extrusionOk="0" h="1210310" w="602615">
                  <a:moveTo>
                    <a:pt x="530517" y="39535"/>
                  </a:moveTo>
                  <a:lnTo>
                    <a:pt x="521525" y="39535"/>
                  </a:lnTo>
                  <a:lnTo>
                    <a:pt x="530517" y="1209598"/>
                  </a:lnTo>
                  <a:lnTo>
                    <a:pt x="530517" y="39535"/>
                  </a:lnTo>
                  <a:close/>
                </a:path>
                <a:path extrusionOk="0" h="1210310" w="602615">
                  <a:moveTo>
                    <a:pt x="539508" y="39535"/>
                  </a:moveTo>
                  <a:lnTo>
                    <a:pt x="530517" y="39535"/>
                  </a:lnTo>
                  <a:lnTo>
                    <a:pt x="539508" y="1209598"/>
                  </a:lnTo>
                  <a:lnTo>
                    <a:pt x="539508" y="39535"/>
                  </a:lnTo>
                  <a:close/>
                </a:path>
                <a:path extrusionOk="0" h="1210310" w="602615">
                  <a:moveTo>
                    <a:pt x="548500" y="39535"/>
                  </a:moveTo>
                  <a:lnTo>
                    <a:pt x="539521" y="39535"/>
                  </a:lnTo>
                  <a:lnTo>
                    <a:pt x="548500" y="1209598"/>
                  </a:lnTo>
                  <a:lnTo>
                    <a:pt x="548500" y="39535"/>
                  </a:lnTo>
                  <a:close/>
                </a:path>
                <a:path extrusionOk="0" h="1210310" w="602615">
                  <a:moveTo>
                    <a:pt x="557491" y="15811"/>
                  </a:moveTo>
                  <a:lnTo>
                    <a:pt x="548500" y="15811"/>
                  </a:lnTo>
                  <a:lnTo>
                    <a:pt x="557491" y="1209598"/>
                  </a:lnTo>
                  <a:lnTo>
                    <a:pt x="557491" y="39535"/>
                  </a:lnTo>
                  <a:lnTo>
                    <a:pt x="557491" y="15811"/>
                  </a:lnTo>
                  <a:close/>
                </a:path>
                <a:path extrusionOk="0" h="1210310" w="602615">
                  <a:moveTo>
                    <a:pt x="566483" y="39535"/>
                  </a:moveTo>
                  <a:lnTo>
                    <a:pt x="557491" y="39535"/>
                  </a:lnTo>
                  <a:lnTo>
                    <a:pt x="566483" y="1209598"/>
                  </a:lnTo>
                  <a:lnTo>
                    <a:pt x="566483" y="39535"/>
                  </a:lnTo>
                  <a:close/>
                </a:path>
                <a:path extrusionOk="0" h="1210310" w="602615">
                  <a:moveTo>
                    <a:pt x="575475" y="47434"/>
                  </a:moveTo>
                  <a:lnTo>
                    <a:pt x="566496" y="47434"/>
                  </a:lnTo>
                  <a:lnTo>
                    <a:pt x="575475" y="1209598"/>
                  </a:lnTo>
                  <a:lnTo>
                    <a:pt x="575475" y="47434"/>
                  </a:lnTo>
                  <a:close/>
                </a:path>
                <a:path extrusionOk="0" h="1210310" w="602615">
                  <a:moveTo>
                    <a:pt x="584466" y="0"/>
                  </a:moveTo>
                  <a:lnTo>
                    <a:pt x="575475" y="0"/>
                  </a:lnTo>
                  <a:lnTo>
                    <a:pt x="584466" y="1209598"/>
                  </a:lnTo>
                  <a:lnTo>
                    <a:pt x="584466" y="0"/>
                  </a:lnTo>
                  <a:close/>
                </a:path>
                <a:path extrusionOk="0" h="1210310" w="602615">
                  <a:moveTo>
                    <a:pt x="593445" y="0"/>
                  </a:moveTo>
                  <a:lnTo>
                    <a:pt x="584466" y="0"/>
                  </a:lnTo>
                  <a:lnTo>
                    <a:pt x="593445" y="1209598"/>
                  </a:lnTo>
                  <a:lnTo>
                    <a:pt x="593445" y="0"/>
                  </a:lnTo>
                  <a:close/>
                </a:path>
                <a:path extrusionOk="0" h="1210310" w="602615">
                  <a:moveTo>
                    <a:pt x="602449" y="0"/>
                  </a:moveTo>
                  <a:lnTo>
                    <a:pt x="593458" y="0"/>
                  </a:lnTo>
                  <a:lnTo>
                    <a:pt x="602449" y="1209598"/>
                  </a:lnTo>
                  <a:lnTo>
                    <a:pt x="602449" y="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0" name="Google Shape;2230;p35"/>
            <p:cNvSpPr/>
            <p:nvPr/>
          </p:nvSpPr>
          <p:spPr>
            <a:xfrm>
              <a:off x="6696354" y="2639263"/>
              <a:ext cx="611505" cy="838835"/>
            </a:xfrm>
            <a:custGeom>
              <a:rect b="b" l="l" r="r" t="t"/>
              <a:pathLst>
                <a:path extrusionOk="0" h="838835" w="611504">
                  <a:moveTo>
                    <a:pt x="8991" y="308317"/>
                  </a:moveTo>
                  <a:lnTo>
                    <a:pt x="0" y="308317"/>
                  </a:lnTo>
                  <a:lnTo>
                    <a:pt x="8991" y="838022"/>
                  </a:lnTo>
                  <a:lnTo>
                    <a:pt x="8991" y="308317"/>
                  </a:lnTo>
                  <a:close/>
                </a:path>
                <a:path extrusionOk="0" h="838835" w="611504">
                  <a:moveTo>
                    <a:pt x="17983" y="308317"/>
                  </a:moveTo>
                  <a:lnTo>
                    <a:pt x="8991" y="308317"/>
                  </a:lnTo>
                  <a:lnTo>
                    <a:pt x="17983" y="838022"/>
                  </a:lnTo>
                  <a:lnTo>
                    <a:pt x="17983" y="308317"/>
                  </a:lnTo>
                  <a:close/>
                </a:path>
                <a:path extrusionOk="0" h="838835" w="611504">
                  <a:moveTo>
                    <a:pt x="26974" y="276707"/>
                  </a:moveTo>
                  <a:lnTo>
                    <a:pt x="17983" y="276707"/>
                  </a:lnTo>
                  <a:lnTo>
                    <a:pt x="26974" y="838022"/>
                  </a:lnTo>
                  <a:lnTo>
                    <a:pt x="26974" y="276707"/>
                  </a:lnTo>
                  <a:close/>
                </a:path>
                <a:path extrusionOk="0" h="838835" w="611504">
                  <a:moveTo>
                    <a:pt x="35966" y="260883"/>
                  </a:moveTo>
                  <a:lnTo>
                    <a:pt x="26987" y="260883"/>
                  </a:lnTo>
                  <a:lnTo>
                    <a:pt x="35966" y="838022"/>
                  </a:lnTo>
                  <a:lnTo>
                    <a:pt x="35966" y="260883"/>
                  </a:lnTo>
                  <a:close/>
                </a:path>
                <a:path extrusionOk="0" h="838835" w="611504">
                  <a:moveTo>
                    <a:pt x="44958" y="260883"/>
                  </a:moveTo>
                  <a:lnTo>
                    <a:pt x="35966" y="260883"/>
                  </a:lnTo>
                  <a:lnTo>
                    <a:pt x="44958" y="838022"/>
                  </a:lnTo>
                  <a:lnTo>
                    <a:pt x="44958" y="260883"/>
                  </a:lnTo>
                  <a:close/>
                </a:path>
                <a:path extrusionOk="0" h="838835" w="611504">
                  <a:moveTo>
                    <a:pt x="53949" y="245084"/>
                  </a:moveTo>
                  <a:lnTo>
                    <a:pt x="44958" y="245084"/>
                  </a:lnTo>
                  <a:lnTo>
                    <a:pt x="53949" y="838022"/>
                  </a:lnTo>
                  <a:lnTo>
                    <a:pt x="53949" y="245084"/>
                  </a:lnTo>
                  <a:close/>
                </a:path>
                <a:path extrusionOk="0" h="838835" w="611504">
                  <a:moveTo>
                    <a:pt x="62941" y="245084"/>
                  </a:moveTo>
                  <a:lnTo>
                    <a:pt x="53962" y="245084"/>
                  </a:lnTo>
                  <a:lnTo>
                    <a:pt x="62941" y="838022"/>
                  </a:lnTo>
                  <a:lnTo>
                    <a:pt x="62941" y="245084"/>
                  </a:lnTo>
                  <a:close/>
                </a:path>
                <a:path extrusionOk="0" h="838835" w="611504">
                  <a:moveTo>
                    <a:pt x="71932" y="245084"/>
                  </a:moveTo>
                  <a:lnTo>
                    <a:pt x="62941" y="245084"/>
                  </a:lnTo>
                  <a:lnTo>
                    <a:pt x="71932" y="838022"/>
                  </a:lnTo>
                  <a:lnTo>
                    <a:pt x="71932" y="245084"/>
                  </a:lnTo>
                  <a:close/>
                </a:path>
                <a:path extrusionOk="0" h="838835" w="611504">
                  <a:moveTo>
                    <a:pt x="80924" y="134391"/>
                  </a:moveTo>
                  <a:lnTo>
                    <a:pt x="71932" y="134391"/>
                  </a:lnTo>
                  <a:lnTo>
                    <a:pt x="80924" y="838022"/>
                  </a:lnTo>
                  <a:lnTo>
                    <a:pt x="80924" y="134391"/>
                  </a:lnTo>
                  <a:close/>
                </a:path>
                <a:path extrusionOk="0" h="838835" w="611504">
                  <a:moveTo>
                    <a:pt x="89928" y="110680"/>
                  </a:moveTo>
                  <a:lnTo>
                    <a:pt x="81178" y="110680"/>
                  </a:lnTo>
                  <a:lnTo>
                    <a:pt x="81178" y="150050"/>
                  </a:lnTo>
                  <a:lnTo>
                    <a:pt x="85432" y="150050"/>
                  </a:lnTo>
                  <a:lnTo>
                    <a:pt x="85432" y="838390"/>
                  </a:lnTo>
                  <a:lnTo>
                    <a:pt x="89928" y="838390"/>
                  </a:lnTo>
                  <a:lnTo>
                    <a:pt x="89928" y="166014"/>
                  </a:lnTo>
                  <a:lnTo>
                    <a:pt x="89928" y="150050"/>
                  </a:lnTo>
                  <a:lnTo>
                    <a:pt x="89928" y="110680"/>
                  </a:lnTo>
                  <a:close/>
                </a:path>
                <a:path extrusionOk="0" h="838835" w="611504">
                  <a:moveTo>
                    <a:pt x="98907" y="166014"/>
                  </a:moveTo>
                  <a:lnTo>
                    <a:pt x="89928" y="166014"/>
                  </a:lnTo>
                  <a:lnTo>
                    <a:pt x="98907" y="838022"/>
                  </a:lnTo>
                  <a:lnTo>
                    <a:pt x="98907" y="166014"/>
                  </a:lnTo>
                  <a:close/>
                </a:path>
                <a:path extrusionOk="0" h="838835" w="611504">
                  <a:moveTo>
                    <a:pt x="107899" y="134391"/>
                  </a:moveTo>
                  <a:lnTo>
                    <a:pt x="98907" y="134391"/>
                  </a:lnTo>
                  <a:lnTo>
                    <a:pt x="107899" y="838022"/>
                  </a:lnTo>
                  <a:lnTo>
                    <a:pt x="107899" y="134391"/>
                  </a:lnTo>
                  <a:close/>
                </a:path>
                <a:path extrusionOk="0" h="838835" w="611504">
                  <a:moveTo>
                    <a:pt x="116903" y="134391"/>
                  </a:moveTo>
                  <a:lnTo>
                    <a:pt x="107911" y="134391"/>
                  </a:lnTo>
                  <a:lnTo>
                    <a:pt x="116903" y="838022"/>
                  </a:lnTo>
                  <a:lnTo>
                    <a:pt x="116903" y="134391"/>
                  </a:lnTo>
                  <a:close/>
                </a:path>
                <a:path extrusionOk="0" h="838835" w="611504">
                  <a:moveTo>
                    <a:pt x="125882" y="134391"/>
                  </a:moveTo>
                  <a:lnTo>
                    <a:pt x="116903" y="134391"/>
                  </a:lnTo>
                  <a:lnTo>
                    <a:pt x="125882" y="838022"/>
                  </a:lnTo>
                  <a:lnTo>
                    <a:pt x="125882" y="150215"/>
                  </a:lnTo>
                  <a:lnTo>
                    <a:pt x="125882" y="134391"/>
                  </a:lnTo>
                  <a:close/>
                </a:path>
                <a:path extrusionOk="0" h="838835" w="611504">
                  <a:moveTo>
                    <a:pt x="134874" y="150215"/>
                  </a:moveTo>
                  <a:lnTo>
                    <a:pt x="125882" y="150215"/>
                  </a:lnTo>
                  <a:lnTo>
                    <a:pt x="134874" y="838022"/>
                  </a:lnTo>
                  <a:lnTo>
                    <a:pt x="134874" y="150215"/>
                  </a:lnTo>
                  <a:close/>
                </a:path>
                <a:path extrusionOk="0" h="838835" w="611504">
                  <a:moveTo>
                    <a:pt x="143878" y="126492"/>
                  </a:moveTo>
                  <a:lnTo>
                    <a:pt x="134886" y="126492"/>
                  </a:lnTo>
                  <a:lnTo>
                    <a:pt x="143878" y="838022"/>
                  </a:lnTo>
                  <a:lnTo>
                    <a:pt x="143878" y="134391"/>
                  </a:lnTo>
                  <a:lnTo>
                    <a:pt x="143878" y="126492"/>
                  </a:lnTo>
                  <a:close/>
                </a:path>
                <a:path extrusionOk="0" h="838835" w="611504">
                  <a:moveTo>
                    <a:pt x="152857" y="134391"/>
                  </a:moveTo>
                  <a:lnTo>
                    <a:pt x="143878" y="134391"/>
                  </a:lnTo>
                  <a:lnTo>
                    <a:pt x="152857" y="838022"/>
                  </a:lnTo>
                  <a:lnTo>
                    <a:pt x="152857" y="134391"/>
                  </a:lnTo>
                  <a:close/>
                </a:path>
                <a:path extrusionOk="0" h="838835" w="611504">
                  <a:moveTo>
                    <a:pt x="161848" y="134391"/>
                  </a:moveTo>
                  <a:lnTo>
                    <a:pt x="152857" y="134391"/>
                  </a:lnTo>
                  <a:lnTo>
                    <a:pt x="161848" y="838022"/>
                  </a:lnTo>
                  <a:lnTo>
                    <a:pt x="161848" y="134391"/>
                  </a:lnTo>
                  <a:close/>
                </a:path>
                <a:path extrusionOk="0" h="838835" w="611504">
                  <a:moveTo>
                    <a:pt x="170853" y="134391"/>
                  </a:moveTo>
                  <a:lnTo>
                    <a:pt x="161861" y="134391"/>
                  </a:lnTo>
                  <a:lnTo>
                    <a:pt x="170853" y="838022"/>
                  </a:lnTo>
                  <a:lnTo>
                    <a:pt x="170853" y="134391"/>
                  </a:lnTo>
                  <a:close/>
                </a:path>
                <a:path extrusionOk="0" h="838835" w="611504">
                  <a:moveTo>
                    <a:pt x="179844" y="110680"/>
                  </a:moveTo>
                  <a:lnTo>
                    <a:pt x="170853" y="110680"/>
                  </a:lnTo>
                  <a:lnTo>
                    <a:pt x="179844" y="838034"/>
                  </a:lnTo>
                  <a:lnTo>
                    <a:pt x="179844" y="110680"/>
                  </a:lnTo>
                  <a:close/>
                </a:path>
                <a:path extrusionOk="0" h="838835" w="611504">
                  <a:moveTo>
                    <a:pt x="188823" y="110680"/>
                  </a:moveTo>
                  <a:lnTo>
                    <a:pt x="179844" y="110680"/>
                  </a:lnTo>
                  <a:lnTo>
                    <a:pt x="188823" y="838034"/>
                  </a:lnTo>
                  <a:lnTo>
                    <a:pt x="188823" y="110680"/>
                  </a:lnTo>
                  <a:close/>
                </a:path>
                <a:path extrusionOk="0" h="838835" w="611504">
                  <a:moveTo>
                    <a:pt x="197827" y="79057"/>
                  </a:moveTo>
                  <a:lnTo>
                    <a:pt x="188836" y="79057"/>
                  </a:lnTo>
                  <a:lnTo>
                    <a:pt x="197827" y="838022"/>
                  </a:lnTo>
                  <a:lnTo>
                    <a:pt x="197827" y="102781"/>
                  </a:lnTo>
                  <a:lnTo>
                    <a:pt x="197827" y="79057"/>
                  </a:lnTo>
                  <a:close/>
                </a:path>
                <a:path extrusionOk="0" h="838835" w="611504">
                  <a:moveTo>
                    <a:pt x="206819" y="102781"/>
                  </a:moveTo>
                  <a:lnTo>
                    <a:pt x="197827" y="102781"/>
                  </a:lnTo>
                  <a:lnTo>
                    <a:pt x="206819" y="838022"/>
                  </a:lnTo>
                  <a:lnTo>
                    <a:pt x="206819" y="118579"/>
                  </a:lnTo>
                  <a:lnTo>
                    <a:pt x="206819" y="102781"/>
                  </a:lnTo>
                  <a:close/>
                </a:path>
                <a:path extrusionOk="0" h="838835" w="611504">
                  <a:moveTo>
                    <a:pt x="215798" y="118579"/>
                  </a:moveTo>
                  <a:lnTo>
                    <a:pt x="206819" y="118579"/>
                  </a:lnTo>
                  <a:lnTo>
                    <a:pt x="215798" y="838022"/>
                  </a:lnTo>
                  <a:lnTo>
                    <a:pt x="215798" y="118579"/>
                  </a:lnTo>
                  <a:close/>
                </a:path>
                <a:path extrusionOk="0" h="838835" w="611504">
                  <a:moveTo>
                    <a:pt x="224802" y="118579"/>
                  </a:moveTo>
                  <a:lnTo>
                    <a:pt x="215811" y="118579"/>
                  </a:lnTo>
                  <a:lnTo>
                    <a:pt x="224802" y="838022"/>
                  </a:lnTo>
                  <a:lnTo>
                    <a:pt x="224802" y="158115"/>
                  </a:lnTo>
                  <a:lnTo>
                    <a:pt x="224802" y="118579"/>
                  </a:lnTo>
                  <a:close/>
                </a:path>
                <a:path extrusionOk="0" h="838835" w="611504">
                  <a:moveTo>
                    <a:pt x="233794" y="158115"/>
                  </a:moveTo>
                  <a:lnTo>
                    <a:pt x="224802" y="158115"/>
                  </a:lnTo>
                  <a:lnTo>
                    <a:pt x="233794" y="838022"/>
                  </a:lnTo>
                  <a:lnTo>
                    <a:pt x="233794" y="189738"/>
                  </a:lnTo>
                  <a:lnTo>
                    <a:pt x="233794" y="158115"/>
                  </a:lnTo>
                  <a:close/>
                </a:path>
                <a:path extrusionOk="0" h="838835" w="611504">
                  <a:moveTo>
                    <a:pt x="242773" y="189738"/>
                  </a:moveTo>
                  <a:lnTo>
                    <a:pt x="233794" y="189738"/>
                  </a:lnTo>
                  <a:lnTo>
                    <a:pt x="242773" y="838022"/>
                  </a:lnTo>
                  <a:lnTo>
                    <a:pt x="242773" y="189738"/>
                  </a:lnTo>
                  <a:close/>
                </a:path>
                <a:path extrusionOk="0" h="838835" w="611504">
                  <a:moveTo>
                    <a:pt x="251777" y="213448"/>
                  </a:moveTo>
                  <a:lnTo>
                    <a:pt x="242785" y="213448"/>
                  </a:lnTo>
                  <a:lnTo>
                    <a:pt x="251777" y="838022"/>
                  </a:lnTo>
                  <a:lnTo>
                    <a:pt x="251777" y="213448"/>
                  </a:lnTo>
                  <a:close/>
                </a:path>
                <a:path extrusionOk="0" h="838835" w="611504">
                  <a:moveTo>
                    <a:pt x="260769" y="213448"/>
                  </a:moveTo>
                  <a:lnTo>
                    <a:pt x="251777" y="213448"/>
                  </a:lnTo>
                  <a:lnTo>
                    <a:pt x="260769" y="838022"/>
                  </a:lnTo>
                  <a:lnTo>
                    <a:pt x="260769" y="213448"/>
                  </a:lnTo>
                  <a:close/>
                </a:path>
                <a:path extrusionOk="0" h="838835" w="611504">
                  <a:moveTo>
                    <a:pt x="269760" y="213448"/>
                  </a:moveTo>
                  <a:lnTo>
                    <a:pt x="260769" y="213448"/>
                  </a:lnTo>
                  <a:lnTo>
                    <a:pt x="269760" y="838022"/>
                  </a:lnTo>
                  <a:lnTo>
                    <a:pt x="269760" y="213448"/>
                  </a:lnTo>
                  <a:close/>
                </a:path>
                <a:path extrusionOk="0" h="838835" w="611504">
                  <a:moveTo>
                    <a:pt x="278752" y="213448"/>
                  </a:moveTo>
                  <a:lnTo>
                    <a:pt x="269773" y="213448"/>
                  </a:lnTo>
                  <a:lnTo>
                    <a:pt x="278752" y="838022"/>
                  </a:lnTo>
                  <a:lnTo>
                    <a:pt x="278752" y="221361"/>
                  </a:lnTo>
                  <a:lnTo>
                    <a:pt x="278752" y="213448"/>
                  </a:lnTo>
                  <a:close/>
                </a:path>
                <a:path extrusionOk="0" h="838835" w="611504">
                  <a:moveTo>
                    <a:pt x="287743" y="221361"/>
                  </a:moveTo>
                  <a:lnTo>
                    <a:pt x="278752" y="221361"/>
                  </a:lnTo>
                  <a:lnTo>
                    <a:pt x="287743" y="838022"/>
                  </a:lnTo>
                  <a:lnTo>
                    <a:pt x="287743" y="229273"/>
                  </a:lnTo>
                  <a:lnTo>
                    <a:pt x="287743" y="221361"/>
                  </a:lnTo>
                  <a:close/>
                </a:path>
                <a:path extrusionOk="0" h="838835" w="611504">
                  <a:moveTo>
                    <a:pt x="296735" y="229273"/>
                  </a:moveTo>
                  <a:lnTo>
                    <a:pt x="287743" y="229273"/>
                  </a:lnTo>
                  <a:lnTo>
                    <a:pt x="296735" y="838022"/>
                  </a:lnTo>
                  <a:lnTo>
                    <a:pt x="296735" y="229273"/>
                  </a:lnTo>
                  <a:close/>
                </a:path>
                <a:path extrusionOk="0" h="838835" w="611504">
                  <a:moveTo>
                    <a:pt x="305739" y="237172"/>
                  </a:moveTo>
                  <a:lnTo>
                    <a:pt x="296748" y="237172"/>
                  </a:lnTo>
                  <a:lnTo>
                    <a:pt x="305739" y="838022"/>
                  </a:lnTo>
                  <a:lnTo>
                    <a:pt x="305739" y="245084"/>
                  </a:lnTo>
                  <a:lnTo>
                    <a:pt x="305739" y="237172"/>
                  </a:lnTo>
                  <a:close/>
                </a:path>
                <a:path extrusionOk="0" h="838835" w="611504">
                  <a:moveTo>
                    <a:pt x="314718" y="245084"/>
                  </a:moveTo>
                  <a:lnTo>
                    <a:pt x="305739" y="245084"/>
                  </a:lnTo>
                  <a:lnTo>
                    <a:pt x="314718" y="838022"/>
                  </a:lnTo>
                  <a:lnTo>
                    <a:pt x="314718" y="245084"/>
                  </a:lnTo>
                  <a:close/>
                </a:path>
                <a:path extrusionOk="0" h="838835" w="611504">
                  <a:moveTo>
                    <a:pt x="323710" y="245084"/>
                  </a:moveTo>
                  <a:lnTo>
                    <a:pt x="314718" y="245084"/>
                  </a:lnTo>
                  <a:lnTo>
                    <a:pt x="323710" y="838022"/>
                  </a:lnTo>
                  <a:lnTo>
                    <a:pt x="323710" y="245084"/>
                  </a:lnTo>
                  <a:close/>
                </a:path>
                <a:path extrusionOk="0" h="838835" w="611504">
                  <a:moveTo>
                    <a:pt x="332714" y="229273"/>
                  </a:moveTo>
                  <a:lnTo>
                    <a:pt x="323824" y="229273"/>
                  </a:lnTo>
                  <a:lnTo>
                    <a:pt x="323824" y="244513"/>
                  </a:lnTo>
                  <a:lnTo>
                    <a:pt x="328206" y="244513"/>
                  </a:lnTo>
                  <a:lnTo>
                    <a:pt x="328206" y="837603"/>
                  </a:lnTo>
                  <a:lnTo>
                    <a:pt x="332714" y="837603"/>
                  </a:lnTo>
                  <a:lnTo>
                    <a:pt x="332714" y="244513"/>
                  </a:lnTo>
                  <a:lnTo>
                    <a:pt x="332714" y="229273"/>
                  </a:lnTo>
                  <a:close/>
                </a:path>
                <a:path extrusionOk="0" h="838835" w="611504">
                  <a:moveTo>
                    <a:pt x="341693" y="229273"/>
                  </a:moveTo>
                  <a:lnTo>
                    <a:pt x="332714" y="229273"/>
                  </a:lnTo>
                  <a:lnTo>
                    <a:pt x="341693" y="838022"/>
                  </a:lnTo>
                  <a:lnTo>
                    <a:pt x="341693" y="229273"/>
                  </a:lnTo>
                  <a:close/>
                </a:path>
                <a:path extrusionOk="0" h="838835" w="611504">
                  <a:moveTo>
                    <a:pt x="350685" y="213448"/>
                  </a:moveTo>
                  <a:lnTo>
                    <a:pt x="341693" y="213448"/>
                  </a:lnTo>
                  <a:lnTo>
                    <a:pt x="350685" y="838022"/>
                  </a:lnTo>
                  <a:lnTo>
                    <a:pt x="350685" y="213448"/>
                  </a:lnTo>
                  <a:close/>
                </a:path>
                <a:path extrusionOk="0" h="838835" w="611504">
                  <a:moveTo>
                    <a:pt x="359689" y="181838"/>
                  </a:moveTo>
                  <a:lnTo>
                    <a:pt x="350697" y="181838"/>
                  </a:lnTo>
                  <a:lnTo>
                    <a:pt x="359689" y="838022"/>
                  </a:lnTo>
                  <a:lnTo>
                    <a:pt x="359689" y="181838"/>
                  </a:lnTo>
                  <a:close/>
                </a:path>
                <a:path extrusionOk="0" h="838835" w="611504">
                  <a:moveTo>
                    <a:pt x="368681" y="181838"/>
                  </a:moveTo>
                  <a:lnTo>
                    <a:pt x="359689" y="181838"/>
                  </a:lnTo>
                  <a:lnTo>
                    <a:pt x="368681" y="838022"/>
                  </a:lnTo>
                  <a:lnTo>
                    <a:pt x="368681" y="181838"/>
                  </a:lnTo>
                  <a:close/>
                </a:path>
                <a:path extrusionOk="0" h="838835" w="611504">
                  <a:moveTo>
                    <a:pt x="377659" y="181838"/>
                  </a:moveTo>
                  <a:lnTo>
                    <a:pt x="368681" y="181838"/>
                  </a:lnTo>
                  <a:lnTo>
                    <a:pt x="377659" y="838022"/>
                  </a:lnTo>
                  <a:lnTo>
                    <a:pt x="377659" y="181838"/>
                  </a:lnTo>
                  <a:close/>
                </a:path>
                <a:path extrusionOk="0" h="838835" w="611504">
                  <a:moveTo>
                    <a:pt x="386664" y="197650"/>
                  </a:moveTo>
                  <a:lnTo>
                    <a:pt x="377672" y="197650"/>
                  </a:lnTo>
                  <a:lnTo>
                    <a:pt x="386664" y="838022"/>
                  </a:lnTo>
                  <a:lnTo>
                    <a:pt x="386664" y="197650"/>
                  </a:lnTo>
                  <a:close/>
                </a:path>
                <a:path extrusionOk="0" h="838835" w="611504">
                  <a:moveTo>
                    <a:pt x="395655" y="189738"/>
                  </a:moveTo>
                  <a:lnTo>
                    <a:pt x="386664" y="189738"/>
                  </a:lnTo>
                  <a:lnTo>
                    <a:pt x="395655" y="838022"/>
                  </a:lnTo>
                  <a:lnTo>
                    <a:pt x="395655" y="197650"/>
                  </a:lnTo>
                  <a:lnTo>
                    <a:pt x="395655" y="189738"/>
                  </a:lnTo>
                  <a:close/>
                </a:path>
                <a:path extrusionOk="0" h="838835" w="611504">
                  <a:moveTo>
                    <a:pt x="404634" y="197650"/>
                  </a:moveTo>
                  <a:lnTo>
                    <a:pt x="395655" y="197650"/>
                  </a:lnTo>
                  <a:lnTo>
                    <a:pt x="404634" y="838022"/>
                  </a:lnTo>
                  <a:lnTo>
                    <a:pt x="404634" y="197650"/>
                  </a:lnTo>
                  <a:close/>
                </a:path>
                <a:path extrusionOk="0" h="838835" w="611504">
                  <a:moveTo>
                    <a:pt x="413639" y="134391"/>
                  </a:moveTo>
                  <a:lnTo>
                    <a:pt x="404837" y="134391"/>
                  </a:lnTo>
                  <a:lnTo>
                    <a:pt x="404837" y="166141"/>
                  </a:lnTo>
                  <a:lnTo>
                    <a:pt x="409143" y="166141"/>
                  </a:lnTo>
                  <a:lnTo>
                    <a:pt x="409143" y="837971"/>
                  </a:lnTo>
                  <a:lnTo>
                    <a:pt x="413639" y="837971"/>
                  </a:lnTo>
                  <a:lnTo>
                    <a:pt x="413639" y="166141"/>
                  </a:lnTo>
                  <a:lnTo>
                    <a:pt x="413639" y="134391"/>
                  </a:lnTo>
                  <a:close/>
                </a:path>
                <a:path extrusionOk="0" h="838835" w="611504">
                  <a:moveTo>
                    <a:pt x="422630" y="134391"/>
                  </a:moveTo>
                  <a:lnTo>
                    <a:pt x="413639" y="134391"/>
                  </a:lnTo>
                  <a:lnTo>
                    <a:pt x="422630" y="838022"/>
                  </a:lnTo>
                  <a:lnTo>
                    <a:pt x="422630" y="134391"/>
                  </a:lnTo>
                  <a:close/>
                </a:path>
                <a:path extrusionOk="0" h="838835" w="611504">
                  <a:moveTo>
                    <a:pt x="431622" y="134391"/>
                  </a:moveTo>
                  <a:lnTo>
                    <a:pt x="422630" y="134391"/>
                  </a:lnTo>
                  <a:lnTo>
                    <a:pt x="431622" y="838022"/>
                  </a:lnTo>
                  <a:lnTo>
                    <a:pt x="431622" y="150215"/>
                  </a:lnTo>
                  <a:lnTo>
                    <a:pt x="431622" y="134391"/>
                  </a:lnTo>
                  <a:close/>
                </a:path>
                <a:path extrusionOk="0" h="838835" w="611504">
                  <a:moveTo>
                    <a:pt x="440601" y="150215"/>
                  </a:moveTo>
                  <a:lnTo>
                    <a:pt x="431622" y="150215"/>
                  </a:lnTo>
                  <a:lnTo>
                    <a:pt x="440601" y="838022"/>
                  </a:lnTo>
                  <a:lnTo>
                    <a:pt x="440601" y="150215"/>
                  </a:lnTo>
                  <a:close/>
                </a:path>
                <a:path extrusionOk="0" h="838835" w="611504">
                  <a:moveTo>
                    <a:pt x="449605" y="134391"/>
                  </a:moveTo>
                  <a:lnTo>
                    <a:pt x="440613" y="134391"/>
                  </a:lnTo>
                  <a:lnTo>
                    <a:pt x="449605" y="838022"/>
                  </a:lnTo>
                  <a:lnTo>
                    <a:pt x="449605" y="134391"/>
                  </a:lnTo>
                  <a:close/>
                </a:path>
                <a:path extrusionOk="0" h="838835" w="611504">
                  <a:moveTo>
                    <a:pt x="458597" y="118579"/>
                  </a:moveTo>
                  <a:lnTo>
                    <a:pt x="449605" y="118579"/>
                  </a:lnTo>
                  <a:lnTo>
                    <a:pt x="458597" y="838022"/>
                  </a:lnTo>
                  <a:lnTo>
                    <a:pt x="458597" y="158115"/>
                  </a:lnTo>
                  <a:lnTo>
                    <a:pt x="458597" y="118579"/>
                  </a:lnTo>
                  <a:close/>
                </a:path>
                <a:path extrusionOk="0" h="838835" w="611504">
                  <a:moveTo>
                    <a:pt x="467575" y="158115"/>
                  </a:moveTo>
                  <a:lnTo>
                    <a:pt x="458597" y="158115"/>
                  </a:lnTo>
                  <a:lnTo>
                    <a:pt x="467575" y="838022"/>
                  </a:lnTo>
                  <a:lnTo>
                    <a:pt x="467575" y="158115"/>
                  </a:lnTo>
                  <a:close/>
                </a:path>
                <a:path extrusionOk="0" h="838835" w="611504">
                  <a:moveTo>
                    <a:pt x="476580" y="158115"/>
                  </a:moveTo>
                  <a:lnTo>
                    <a:pt x="467588" y="158115"/>
                  </a:lnTo>
                  <a:lnTo>
                    <a:pt x="476580" y="838022"/>
                  </a:lnTo>
                  <a:lnTo>
                    <a:pt x="476580" y="158115"/>
                  </a:lnTo>
                  <a:close/>
                </a:path>
                <a:path extrusionOk="0" h="838835" w="611504">
                  <a:moveTo>
                    <a:pt x="485571" y="158115"/>
                  </a:moveTo>
                  <a:lnTo>
                    <a:pt x="476580" y="158115"/>
                  </a:lnTo>
                  <a:lnTo>
                    <a:pt x="485571" y="838022"/>
                  </a:lnTo>
                  <a:lnTo>
                    <a:pt x="485571" y="158115"/>
                  </a:lnTo>
                  <a:close/>
                </a:path>
                <a:path extrusionOk="0" h="838835" w="611504">
                  <a:moveTo>
                    <a:pt x="494550" y="158115"/>
                  </a:moveTo>
                  <a:lnTo>
                    <a:pt x="485571" y="158115"/>
                  </a:lnTo>
                  <a:lnTo>
                    <a:pt x="494550" y="838022"/>
                  </a:lnTo>
                  <a:lnTo>
                    <a:pt x="494550" y="158115"/>
                  </a:lnTo>
                  <a:close/>
                </a:path>
                <a:path extrusionOk="0" h="838835" w="611504">
                  <a:moveTo>
                    <a:pt x="503555" y="126492"/>
                  </a:moveTo>
                  <a:lnTo>
                    <a:pt x="494563" y="126492"/>
                  </a:lnTo>
                  <a:lnTo>
                    <a:pt x="503555" y="838022"/>
                  </a:lnTo>
                  <a:lnTo>
                    <a:pt x="503555" y="142303"/>
                  </a:lnTo>
                  <a:lnTo>
                    <a:pt x="503555" y="126492"/>
                  </a:lnTo>
                  <a:close/>
                </a:path>
                <a:path extrusionOk="0" h="838835" w="611504">
                  <a:moveTo>
                    <a:pt x="512546" y="142303"/>
                  </a:moveTo>
                  <a:lnTo>
                    <a:pt x="503555" y="142303"/>
                  </a:lnTo>
                  <a:lnTo>
                    <a:pt x="512546" y="838022"/>
                  </a:lnTo>
                  <a:lnTo>
                    <a:pt x="512546" y="142303"/>
                  </a:lnTo>
                  <a:close/>
                </a:path>
                <a:path extrusionOk="0" h="838835" w="611504">
                  <a:moveTo>
                    <a:pt x="521525" y="134391"/>
                  </a:moveTo>
                  <a:lnTo>
                    <a:pt x="512546" y="134391"/>
                  </a:lnTo>
                  <a:lnTo>
                    <a:pt x="521525" y="838022"/>
                  </a:lnTo>
                  <a:lnTo>
                    <a:pt x="521525" y="134391"/>
                  </a:lnTo>
                  <a:close/>
                </a:path>
                <a:path extrusionOk="0" h="838835" w="611504">
                  <a:moveTo>
                    <a:pt x="530529" y="134391"/>
                  </a:moveTo>
                  <a:lnTo>
                    <a:pt x="521538" y="134391"/>
                  </a:lnTo>
                  <a:lnTo>
                    <a:pt x="530529" y="838022"/>
                  </a:lnTo>
                  <a:lnTo>
                    <a:pt x="530529" y="134391"/>
                  </a:lnTo>
                  <a:close/>
                </a:path>
                <a:path extrusionOk="0" h="838835" w="611504">
                  <a:moveTo>
                    <a:pt x="539521" y="126492"/>
                  </a:moveTo>
                  <a:lnTo>
                    <a:pt x="530529" y="126492"/>
                  </a:lnTo>
                  <a:lnTo>
                    <a:pt x="539521" y="838022"/>
                  </a:lnTo>
                  <a:lnTo>
                    <a:pt x="539521" y="126492"/>
                  </a:lnTo>
                  <a:close/>
                </a:path>
                <a:path extrusionOk="0" h="838835" w="611504">
                  <a:moveTo>
                    <a:pt x="548513" y="118579"/>
                  </a:moveTo>
                  <a:lnTo>
                    <a:pt x="539521" y="118579"/>
                  </a:lnTo>
                  <a:lnTo>
                    <a:pt x="548513" y="838022"/>
                  </a:lnTo>
                  <a:lnTo>
                    <a:pt x="548513" y="118579"/>
                  </a:lnTo>
                  <a:close/>
                </a:path>
                <a:path extrusionOk="0" h="838835" w="611504">
                  <a:moveTo>
                    <a:pt x="557504" y="134391"/>
                  </a:moveTo>
                  <a:lnTo>
                    <a:pt x="548525" y="134391"/>
                  </a:lnTo>
                  <a:lnTo>
                    <a:pt x="557504" y="838022"/>
                  </a:lnTo>
                  <a:lnTo>
                    <a:pt x="557504" y="134391"/>
                  </a:lnTo>
                  <a:close/>
                </a:path>
                <a:path extrusionOk="0" h="838835" w="611504">
                  <a:moveTo>
                    <a:pt x="566496" y="102781"/>
                  </a:moveTo>
                  <a:lnTo>
                    <a:pt x="557504" y="102781"/>
                  </a:lnTo>
                  <a:lnTo>
                    <a:pt x="566496" y="838022"/>
                  </a:lnTo>
                  <a:lnTo>
                    <a:pt x="566496" y="102781"/>
                  </a:lnTo>
                  <a:close/>
                </a:path>
                <a:path extrusionOk="0" h="838835" w="611504">
                  <a:moveTo>
                    <a:pt x="575487" y="102781"/>
                  </a:moveTo>
                  <a:lnTo>
                    <a:pt x="566496" y="102781"/>
                  </a:lnTo>
                  <a:lnTo>
                    <a:pt x="575487" y="838022"/>
                  </a:lnTo>
                  <a:lnTo>
                    <a:pt x="575487" y="102781"/>
                  </a:lnTo>
                  <a:close/>
                </a:path>
                <a:path extrusionOk="0" h="838835" w="611504">
                  <a:moveTo>
                    <a:pt x="584479" y="102781"/>
                  </a:moveTo>
                  <a:lnTo>
                    <a:pt x="575500" y="102781"/>
                  </a:lnTo>
                  <a:lnTo>
                    <a:pt x="584479" y="838022"/>
                  </a:lnTo>
                  <a:lnTo>
                    <a:pt x="584479" y="102781"/>
                  </a:lnTo>
                  <a:close/>
                </a:path>
                <a:path extrusionOk="0" h="838835" w="611504">
                  <a:moveTo>
                    <a:pt x="593471" y="55346"/>
                  </a:moveTo>
                  <a:lnTo>
                    <a:pt x="584479" y="55346"/>
                  </a:lnTo>
                  <a:lnTo>
                    <a:pt x="593471" y="838022"/>
                  </a:lnTo>
                  <a:lnTo>
                    <a:pt x="593471" y="55346"/>
                  </a:lnTo>
                  <a:close/>
                </a:path>
                <a:path extrusionOk="0" h="838835" w="611504">
                  <a:moveTo>
                    <a:pt x="602462" y="31623"/>
                  </a:moveTo>
                  <a:lnTo>
                    <a:pt x="593471" y="31623"/>
                  </a:lnTo>
                  <a:lnTo>
                    <a:pt x="602462" y="838022"/>
                  </a:lnTo>
                  <a:lnTo>
                    <a:pt x="602462" y="31623"/>
                  </a:lnTo>
                  <a:close/>
                </a:path>
                <a:path extrusionOk="0" h="838835" w="611504">
                  <a:moveTo>
                    <a:pt x="611454" y="0"/>
                  </a:moveTo>
                  <a:lnTo>
                    <a:pt x="602475" y="0"/>
                  </a:lnTo>
                  <a:lnTo>
                    <a:pt x="611454" y="838022"/>
                  </a:lnTo>
                  <a:lnTo>
                    <a:pt x="611454" y="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1" name="Google Shape;2231;p35"/>
            <p:cNvSpPr/>
            <p:nvPr/>
          </p:nvSpPr>
          <p:spPr>
            <a:xfrm>
              <a:off x="6152337" y="2923870"/>
              <a:ext cx="553085" cy="554355"/>
            </a:xfrm>
            <a:custGeom>
              <a:rect b="b" l="l" r="r" t="t"/>
              <a:pathLst>
                <a:path extrusionOk="0" h="554354" w="553084">
                  <a:moveTo>
                    <a:pt x="4508" y="363105"/>
                  </a:moveTo>
                  <a:lnTo>
                    <a:pt x="0" y="363105"/>
                  </a:lnTo>
                  <a:lnTo>
                    <a:pt x="0" y="553605"/>
                  </a:lnTo>
                  <a:lnTo>
                    <a:pt x="4508" y="553605"/>
                  </a:lnTo>
                  <a:lnTo>
                    <a:pt x="4508" y="363105"/>
                  </a:lnTo>
                  <a:close/>
                </a:path>
                <a:path extrusionOk="0" h="554354" w="553084">
                  <a:moveTo>
                    <a:pt x="13500" y="324142"/>
                  </a:moveTo>
                  <a:lnTo>
                    <a:pt x="4508" y="324142"/>
                  </a:lnTo>
                  <a:lnTo>
                    <a:pt x="13500" y="553415"/>
                  </a:lnTo>
                  <a:lnTo>
                    <a:pt x="13500" y="332054"/>
                  </a:lnTo>
                  <a:lnTo>
                    <a:pt x="13500" y="324142"/>
                  </a:lnTo>
                  <a:close/>
                </a:path>
                <a:path extrusionOk="0" h="554354" w="553084">
                  <a:moveTo>
                    <a:pt x="22479" y="332054"/>
                  </a:moveTo>
                  <a:lnTo>
                    <a:pt x="13500" y="332054"/>
                  </a:lnTo>
                  <a:lnTo>
                    <a:pt x="22479" y="553415"/>
                  </a:lnTo>
                  <a:lnTo>
                    <a:pt x="22479" y="332054"/>
                  </a:lnTo>
                  <a:close/>
                </a:path>
                <a:path extrusionOk="0" h="554354" w="553084">
                  <a:moveTo>
                    <a:pt x="31483" y="308330"/>
                  </a:moveTo>
                  <a:lnTo>
                    <a:pt x="22491" y="308330"/>
                  </a:lnTo>
                  <a:lnTo>
                    <a:pt x="31483" y="553415"/>
                  </a:lnTo>
                  <a:lnTo>
                    <a:pt x="31483" y="308330"/>
                  </a:lnTo>
                  <a:close/>
                </a:path>
                <a:path extrusionOk="0" h="554354" w="553084">
                  <a:moveTo>
                    <a:pt x="40474" y="308330"/>
                  </a:moveTo>
                  <a:lnTo>
                    <a:pt x="31483" y="308330"/>
                  </a:lnTo>
                  <a:lnTo>
                    <a:pt x="40474" y="553415"/>
                  </a:lnTo>
                  <a:lnTo>
                    <a:pt x="40474" y="308330"/>
                  </a:lnTo>
                  <a:close/>
                </a:path>
                <a:path extrusionOk="0" h="554354" w="553084">
                  <a:moveTo>
                    <a:pt x="49453" y="308330"/>
                  </a:moveTo>
                  <a:lnTo>
                    <a:pt x="40474" y="308330"/>
                  </a:lnTo>
                  <a:lnTo>
                    <a:pt x="49453" y="553415"/>
                  </a:lnTo>
                  <a:lnTo>
                    <a:pt x="49453" y="308330"/>
                  </a:lnTo>
                  <a:close/>
                </a:path>
                <a:path extrusionOk="0" h="554354" w="553084">
                  <a:moveTo>
                    <a:pt x="58458" y="308330"/>
                  </a:moveTo>
                  <a:lnTo>
                    <a:pt x="49466" y="308330"/>
                  </a:lnTo>
                  <a:lnTo>
                    <a:pt x="58458" y="553415"/>
                  </a:lnTo>
                  <a:lnTo>
                    <a:pt x="58458" y="308330"/>
                  </a:lnTo>
                  <a:close/>
                </a:path>
                <a:path extrusionOk="0" h="554354" w="553084">
                  <a:moveTo>
                    <a:pt x="67449" y="221361"/>
                  </a:moveTo>
                  <a:lnTo>
                    <a:pt x="58458" y="221361"/>
                  </a:lnTo>
                  <a:lnTo>
                    <a:pt x="67449" y="553415"/>
                  </a:lnTo>
                  <a:lnTo>
                    <a:pt x="67449" y="292519"/>
                  </a:lnTo>
                  <a:lnTo>
                    <a:pt x="67449" y="221361"/>
                  </a:lnTo>
                  <a:close/>
                </a:path>
                <a:path extrusionOk="0" h="554354" w="553084">
                  <a:moveTo>
                    <a:pt x="76428" y="292519"/>
                  </a:moveTo>
                  <a:lnTo>
                    <a:pt x="67449" y="292519"/>
                  </a:lnTo>
                  <a:lnTo>
                    <a:pt x="76428" y="553415"/>
                  </a:lnTo>
                  <a:lnTo>
                    <a:pt x="76428" y="292519"/>
                  </a:lnTo>
                  <a:close/>
                </a:path>
                <a:path extrusionOk="0" h="554354" w="553084">
                  <a:moveTo>
                    <a:pt x="85432" y="260896"/>
                  </a:moveTo>
                  <a:lnTo>
                    <a:pt x="76809" y="260896"/>
                  </a:lnTo>
                  <a:lnTo>
                    <a:pt x="76809" y="285026"/>
                  </a:lnTo>
                  <a:lnTo>
                    <a:pt x="80937" y="285026"/>
                  </a:lnTo>
                  <a:lnTo>
                    <a:pt x="80937" y="552996"/>
                  </a:lnTo>
                  <a:lnTo>
                    <a:pt x="85432" y="552996"/>
                  </a:lnTo>
                  <a:lnTo>
                    <a:pt x="85432" y="285026"/>
                  </a:lnTo>
                  <a:lnTo>
                    <a:pt x="85432" y="284619"/>
                  </a:lnTo>
                  <a:lnTo>
                    <a:pt x="85432" y="260896"/>
                  </a:lnTo>
                  <a:close/>
                </a:path>
                <a:path extrusionOk="0" h="554354" w="553084">
                  <a:moveTo>
                    <a:pt x="94424" y="284619"/>
                  </a:moveTo>
                  <a:lnTo>
                    <a:pt x="85432" y="284619"/>
                  </a:lnTo>
                  <a:lnTo>
                    <a:pt x="94424" y="553415"/>
                  </a:lnTo>
                  <a:lnTo>
                    <a:pt x="94424" y="284619"/>
                  </a:lnTo>
                  <a:close/>
                </a:path>
                <a:path extrusionOk="0" h="554354" w="553084">
                  <a:moveTo>
                    <a:pt x="103403" y="284619"/>
                  </a:moveTo>
                  <a:lnTo>
                    <a:pt x="94424" y="284619"/>
                  </a:lnTo>
                  <a:lnTo>
                    <a:pt x="103403" y="553415"/>
                  </a:lnTo>
                  <a:lnTo>
                    <a:pt x="103403" y="284619"/>
                  </a:lnTo>
                  <a:close/>
                </a:path>
                <a:path extrusionOk="0" h="554354" w="553084">
                  <a:moveTo>
                    <a:pt x="112407" y="324142"/>
                  </a:moveTo>
                  <a:lnTo>
                    <a:pt x="103416" y="324142"/>
                  </a:lnTo>
                  <a:lnTo>
                    <a:pt x="112407" y="553415"/>
                  </a:lnTo>
                  <a:lnTo>
                    <a:pt x="112407" y="324142"/>
                  </a:lnTo>
                  <a:close/>
                </a:path>
                <a:path extrusionOk="0" h="554354" w="553084">
                  <a:moveTo>
                    <a:pt x="121399" y="324142"/>
                  </a:moveTo>
                  <a:lnTo>
                    <a:pt x="112407" y="324142"/>
                  </a:lnTo>
                  <a:lnTo>
                    <a:pt x="121399" y="553415"/>
                  </a:lnTo>
                  <a:lnTo>
                    <a:pt x="121399" y="324142"/>
                  </a:lnTo>
                  <a:close/>
                </a:path>
                <a:path extrusionOk="0" h="554354" w="553084">
                  <a:moveTo>
                    <a:pt x="130390" y="339966"/>
                  </a:moveTo>
                  <a:lnTo>
                    <a:pt x="121564" y="339966"/>
                  </a:lnTo>
                  <a:lnTo>
                    <a:pt x="121564" y="347586"/>
                  </a:lnTo>
                  <a:lnTo>
                    <a:pt x="125882" y="347586"/>
                  </a:lnTo>
                  <a:lnTo>
                    <a:pt x="125882" y="553326"/>
                  </a:lnTo>
                  <a:lnTo>
                    <a:pt x="130390" y="553326"/>
                  </a:lnTo>
                  <a:lnTo>
                    <a:pt x="130390" y="347865"/>
                  </a:lnTo>
                  <a:lnTo>
                    <a:pt x="130390" y="347586"/>
                  </a:lnTo>
                  <a:lnTo>
                    <a:pt x="130390" y="339966"/>
                  </a:lnTo>
                  <a:close/>
                </a:path>
                <a:path extrusionOk="0" h="554354" w="553084">
                  <a:moveTo>
                    <a:pt x="139369" y="347865"/>
                  </a:moveTo>
                  <a:lnTo>
                    <a:pt x="130390" y="347865"/>
                  </a:lnTo>
                  <a:lnTo>
                    <a:pt x="139369" y="553427"/>
                  </a:lnTo>
                  <a:lnTo>
                    <a:pt x="139369" y="347865"/>
                  </a:lnTo>
                  <a:close/>
                </a:path>
                <a:path extrusionOk="0" h="554354" w="553084">
                  <a:moveTo>
                    <a:pt x="148374" y="347865"/>
                  </a:moveTo>
                  <a:lnTo>
                    <a:pt x="139382" y="347865"/>
                  </a:lnTo>
                  <a:lnTo>
                    <a:pt x="148374" y="553427"/>
                  </a:lnTo>
                  <a:lnTo>
                    <a:pt x="148374" y="347865"/>
                  </a:lnTo>
                  <a:close/>
                </a:path>
                <a:path extrusionOk="0" h="554354" w="553084">
                  <a:moveTo>
                    <a:pt x="157365" y="347865"/>
                  </a:moveTo>
                  <a:lnTo>
                    <a:pt x="148374" y="347865"/>
                  </a:lnTo>
                  <a:lnTo>
                    <a:pt x="157365" y="553427"/>
                  </a:lnTo>
                  <a:lnTo>
                    <a:pt x="157365" y="347865"/>
                  </a:lnTo>
                  <a:close/>
                </a:path>
                <a:path extrusionOk="0" h="554354" w="553084">
                  <a:moveTo>
                    <a:pt x="166344" y="347865"/>
                  </a:moveTo>
                  <a:lnTo>
                    <a:pt x="158394" y="347865"/>
                  </a:lnTo>
                  <a:lnTo>
                    <a:pt x="158394" y="394855"/>
                  </a:lnTo>
                  <a:lnTo>
                    <a:pt x="161848" y="394855"/>
                  </a:lnTo>
                  <a:lnTo>
                    <a:pt x="161848" y="553605"/>
                  </a:lnTo>
                  <a:lnTo>
                    <a:pt x="166344" y="553605"/>
                  </a:lnTo>
                  <a:lnTo>
                    <a:pt x="166344" y="394855"/>
                  </a:lnTo>
                  <a:lnTo>
                    <a:pt x="166344" y="347865"/>
                  </a:lnTo>
                  <a:close/>
                </a:path>
                <a:path extrusionOk="0" h="554354" w="553084">
                  <a:moveTo>
                    <a:pt x="175348" y="347865"/>
                  </a:moveTo>
                  <a:lnTo>
                    <a:pt x="166357" y="347865"/>
                  </a:lnTo>
                  <a:lnTo>
                    <a:pt x="175348" y="553427"/>
                  </a:lnTo>
                  <a:lnTo>
                    <a:pt x="175348" y="347865"/>
                  </a:lnTo>
                  <a:close/>
                </a:path>
                <a:path extrusionOk="0" h="554354" w="553084">
                  <a:moveTo>
                    <a:pt x="184340" y="324142"/>
                  </a:moveTo>
                  <a:lnTo>
                    <a:pt x="175348" y="324142"/>
                  </a:lnTo>
                  <a:lnTo>
                    <a:pt x="184340" y="553415"/>
                  </a:lnTo>
                  <a:lnTo>
                    <a:pt x="184340" y="332054"/>
                  </a:lnTo>
                  <a:lnTo>
                    <a:pt x="184340" y="324142"/>
                  </a:lnTo>
                  <a:close/>
                </a:path>
                <a:path extrusionOk="0" h="554354" w="553084">
                  <a:moveTo>
                    <a:pt x="193319" y="332054"/>
                  </a:moveTo>
                  <a:lnTo>
                    <a:pt x="184340" y="332054"/>
                  </a:lnTo>
                  <a:lnTo>
                    <a:pt x="193319" y="553415"/>
                  </a:lnTo>
                  <a:lnTo>
                    <a:pt x="193319" y="332054"/>
                  </a:lnTo>
                  <a:close/>
                </a:path>
                <a:path extrusionOk="0" h="554354" w="553084">
                  <a:moveTo>
                    <a:pt x="202323" y="332054"/>
                  </a:moveTo>
                  <a:lnTo>
                    <a:pt x="193332" y="332054"/>
                  </a:lnTo>
                  <a:lnTo>
                    <a:pt x="202323" y="553415"/>
                  </a:lnTo>
                  <a:lnTo>
                    <a:pt x="202323" y="332054"/>
                  </a:lnTo>
                  <a:close/>
                </a:path>
                <a:path extrusionOk="0" h="554354" w="553084">
                  <a:moveTo>
                    <a:pt x="211315" y="332054"/>
                  </a:moveTo>
                  <a:lnTo>
                    <a:pt x="202323" y="332054"/>
                  </a:lnTo>
                  <a:lnTo>
                    <a:pt x="211315" y="553415"/>
                  </a:lnTo>
                  <a:lnTo>
                    <a:pt x="211315" y="332054"/>
                  </a:lnTo>
                  <a:close/>
                </a:path>
                <a:path extrusionOk="0" h="554354" w="553084">
                  <a:moveTo>
                    <a:pt x="220306" y="308330"/>
                  </a:moveTo>
                  <a:lnTo>
                    <a:pt x="211315" y="308330"/>
                  </a:lnTo>
                  <a:lnTo>
                    <a:pt x="220306" y="553415"/>
                  </a:lnTo>
                  <a:lnTo>
                    <a:pt x="220306" y="308330"/>
                  </a:lnTo>
                  <a:close/>
                </a:path>
                <a:path extrusionOk="0" h="554354" w="553084">
                  <a:moveTo>
                    <a:pt x="229298" y="237172"/>
                  </a:moveTo>
                  <a:lnTo>
                    <a:pt x="220319" y="237172"/>
                  </a:lnTo>
                  <a:lnTo>
                    <a:pt x="229298" y="553415"/>
                  </a:lnTo>
                  <a:lnTo>
                    <a:pt x="229298" y="245084"/>
                  </a:lnTo>
                  <a:lnTo>
                    <a:pt x="229298" y="237172"/>
                  </a:lnTo>
                  <a:close/>
                </a:path>
                <a:path extrusionOk="0" h="554354" w="553084">
                  <a:moveTo>
                    <a:pt x="238290" y="245084"/>
                  </a:moveTo>
                  <a:lnTo>
                    <a:pt x="229298" y="245084"/>
                  </a:lnTo>
                  <a:lnTo>
                    <a:pt x="238290" y="553415"/>
                  </a:lnTo>
                  <a:lnTo>
                    <a:pt x="238290" y="260896"/>
                  </a:lnTo>
                  <a:lnTo>
                    <a:pt x="238290" y="245084"/>
                  </a:lnTo>
                  <a:close/>
                </a:path>
                <a:path extrusionOk="0" h="554354" w="553084">
                  <a:moveTo>
                    <a:pt x="247281" y="260896"/>
                  </a:moveTo>
                  <a:lnTo>
                    <a:pt x="238290" y="260896"/>
                  </a:lnTo>
                  <a:lnTo>
                    <a:pt x="247281" y="553415"/>
                  </a:lnTo>
                  <a:lnTo>
                    <a:pt x="247281" y="260896"/>
                  </a:lnTo>
                  <a:close/>
                </a:path>
                <a:path extrusionOk="0" h="554354" w="553084">
                  <a:moveTo>
                    <a:pt x="256273" y="260896"/>
                  </a:moveTo>
                  <a:lnTo>
                    <a:pt x="247294" y="260896"/>
                  </a:lnTo>
                  <a:lnTo>
                    <a:pt x="256273" y="553415"/>
                  </a:lnTo>
                  <a:lnTo>
                    <a:pt x="256273" y="260896"/>
                  </a:lnTo>
                  <a:close/>
                </a:path>
                <a:path extrusionOk="0" h="554354" w="553084">
                  <a:moveTo>
                    <a:pt x="265264" y="260896"/>
                  </a:moveTo>
                  <a:lnTo>
                    <a:pt x="256273" y="260896"/>
                  </a:lnTo>
                  <a:lnTo>
                    <a:pt x="265264" y="553415"/>
                  </a:lnTo>
                  <a:lnTo>
                    <a:pt x="265264" y="316230"/>
                  </a:lnTo>
                  <a:lnTo>
                    <a:pt x="265264" y="260896"/>
                  </a:lnTo>
                  <a:close/>
                </a:path>
                <a:path extrusionOk="0" h="554354" w="553084">
                  <a:moveTo>
                    <a:pt x="274256" y="316230"/>
                  </a:moveTo>
                  <a:lnTo>
                    <a:pt x="265264" y="316230"/>
                  </a:lnTo>
                  <a:lnTo>
                    <a:pt x="274256" y="553415"/>
                  </a:lnTo>
                  <a:lnTo>
                    <a:pt x="274256" y="316230"/>
                  </a:lnTo>
                  <a:close/>
                </a:path>
                <a:path extrusionOk="0" h="554354" w="553084">
                  <a:moveTo>
                    <a:pt x="283248" y="284619"/>
                  </a:moveTo>
                  <a:lnTo>
                    <a:pt x="274396" y="284619"/>
                  </a:lnTo>
                  <a:lnTo>
                    <a:pt x="274396" y="292239"/>
                  </a:lnTo>
                  <a:lnTo>
                    <a:pt x="278752" y="292239"/>
                  </a:lnTo>
                  <a:lnTo>
                    <a:pt x="278752" y="553859"/>
                  </a:lnTo>
                  <a:lnTo>
                    <a:pt x="283248" y="553859"/>
                  </a:lnTo>
                  <a:lnTo>
                    <a:pt x="283248" y="292519"/>
                  </a:lnTo>
                  <a:lnTo>
                    <a:pt x="283248" y="292239"/>
                  </a:lnTo>
                  <a:lnTo>
                    <a:pt x="283248" y="284619"/>
                  </a:lnTo>
                  <a:close/>
                </a:path>
                <a:path extrusionOk="0" h="554354" w="553084">
                  <a:moveTo>
                    <a:pt x="292239" y="292519"/>
                  </a:moveTo>
                  <a:lnTo>
                    <a:pt x="283248" y="292519"/>
                  </a:lnTo>
                  <a:lnTo>
                    <a:pt x="292239" y="553415"/>
                  </a:lnTo>
                  <a:lnTo>
                    <a:pt x="292239" y="292519"/>
                  </a:lnTo>
                  <a:close/>
                </a:path>
                <a:path extrusionOk="0" h="554354" w="553084">
                  <a:moveTo>
                    <a:pt x="301231" y="292519"/>
                  </a:moveTo>
                  <a:lnTo>
                    <a:pt x="292239" y="292519"/>
                  </a:lnTo>
                  <a:lnTo>
                    <a:pt x="301231" y="553415"/>
                  </a:lnTo>
                  <a:lnTo>
                    <a:pt x="301231" y="292519"/>
                  </a:lnTo>
                  <a:close/>
                </a:path>
                <a:path extrusionOk="0" h="554354" w="553084">
                  <a:moveTo>
                    <a:pt x="310235" y="292519"/>
                  </a:moveTo>
                  <a:lnTo>
                    <a:pt x="301244" y="292519"/>
                  </a:lnTo>
                  <a:lnTo>
                    <a:pt x="310235" y="553415"/>
                  </a:lnTo>
                  <a:lnTo>
                    <a:pt x="310235" y="292519"/>
                  </a:lnTo>
                  <a:close/>
                </a:path>
                <a:path extrusionOk="0" h="554354" w="553084">
                  <a:moveTo>
                    <a:pt x="319214" y="221361"/>
                  </a:moveTo>
                  <a:lnTo>
                    <a:pt x="310769" y="221361"/>
                  </a:lnTo>
                  <a:lnTo>
                    <a:pt x="310769" y="260731"/>
                  </a:lnTo>
                  <a:lnTo>
                    <a:pt x="314718" y="260731"/>
                  </a:lnTo>
                  <a:lnTo>
                    <a:pt x="314718" y="552831"/>
                  </a:lnTo>
                  <a:lnTo>
                    <a:pt x="319214" y="552831"/>
                  </a:lnTo>
                  <a:lnTo>
                    <a:pt x="319214" y="260731"/>
                  </a:lnTo>
                  <a:lnTo>
                    <a:pt x="319214" y="221361"/>
                  </a:lnTo>
                  <a:close/>
                </a:path>
                <a:path extrusionOk="0" h="554354" w="553084">
                  <a:moveTo>
                    <a:pt x="328206" y="205562"/>
                  </a:moveTo>
                  <a:lnTo>
                    <a:pt x="319214" y="205562"/>
                  </a:lnTo>
                  <a:lnTo>
                    <a:pt x="328206" y="553427"/>
                  </a:lnTo>
                  <a:lnTo>
                    <a:pt x="328206" y="205562"/>
                  </a:lnTo>
                  <a:close/>
                </a:path>
                <a:path extrusionOk="0" h="554354" w="553084">
                  <a:moveTo>
                    <a:pt x="337210" y="221361"/>
                  </a:moveTo>
                  <a:lnTo>
                    <a:pt x="328218" y="221361"/>
                  </a:lnTo>
                  <a:lnTo>
                    <a:pt x="337210" y="553415"/>
                  </a:lnTo>
                  <a:lnTo>
                    <a:pt x="337210" y="221361"/>
                  </a:lnTo>
                  <a:close/>
                </a:path>
                <a:path extrusionOk="0" h="554354" w="553084">
                  <a:moveTo>
                    <a:pt x="346189" y="158127"/>
                  </a:moveTo>
                  <a:lnTo>
                    <a:pt x="337210" y="158127"/>
                  </a:lnTo>
                  <a:lnTo>
                    <a:pt x="346189" y="553427"/>
                  </a:lnTo>
                  <a:lnTo>
                    <a:pt x="346189" y="158127"/>
                  </a:lnTo>
                  <a:close/>
                </a:path>
                <a:path extrusionOk="0" h="554354" w="553084">
                  <a:moveTo>
                    <a:pt x="355180" y="158127"/>
                  </a:moveTo>
                  <a:lnTo>
                    <a:pt x="346189" y="158127"/>
                  </a:lnTo>
                  <a:lnTo>
                    <a:pt x="355180" y="553427"/>
                  </a:lnTo>
                  <a:lnTo>
                    <a:pt x="355180" y="158127"/>
                  </a:lnTo>
                  <a:close/>
                </a:path>
                <a:path extrusionOk="0" h="554354" w="553084">
                  <a:moveTo>
                    <a:pt x="364185" y="142303"/>
                  </a:moveTo>
                  <a:lnTo>
                    <a:pt x="355358" y="142303"/>
                  </a:lnTo>
                  <a:lnTo>
                    <a:pt x="355358" y="157543"/>
                  </a:lnTo>
                  <a:lnTo>
                    <a:pt x="359689" y="157543"/>
                  </a:lnTo>
                  <a:lnTo>
                    <a:pt x="359689" y="553783"/>
                  </a:lnTo>
                  <a:lnTo>
                    <a:pt x="364185" y="553783"/>
                  </a:lnTo>
                  <a:lnTo>
                    <a:pt x="364185" y="157543"/>
                  </a:lnTo>
                  <a:lnTo>
                    <a:pt x="364185" y="142303"/>
                  </a:lnTo>
                  <a:close/>
                </a:path>
                <a:path extrusionOk="0" h="554354" w="553084">
                  <a:moveTo>
                    <a:pt x="373164" y="94869"/>
                  </a:moveTo>
                  <a:lnTo>
                    <a:pt x="364185" y="94869"/>
                  </a:lnTo>
                  <a:lnTo>
                    <a:pt x="373164" y="553415"/>
                  </a:lnTo>
                  <a:lnTo>
                    <a:pt x="373164" y="94869"/>
                  </a:lnTo>
                  <a:close/>
                </a:path>
                <a:path extrusionOk="0" h="554354" w="553084">
                  <a:moveTo>
                    <a:pt x="382155" y="79057"/>
                  </a:moveTo>
                  <a:lnTo>
                    <a:pt x="373164" y="79057"/>
                  </a:lnTo>
                  <a:lnTo>
                    <a:pt x="382155" y="553415"/>
                  </a:lnTo>
                  <a:lnTo>
                    <a:pt x="382155" y="79057"/>
                  </a:lnTo>
                  <a:close/>
                </a:path>
                <a:path extrusionOk="0" h="554354" w="553084">
                  <a:moveTo>
                    <a:pt x="391160" y="79057"/>
                  </a:moveTo>
                  <a:lnTo>
                    <a:pt x="382168" y="79057"/>
                  </a:lnTo>
                  <a:lnTo>
                    <a:pt x="391160" y="553415"/>
                  </a:lnTo>
                  <a:lnTo>
                    <a:pt x="391160" y="86969"/>
                  </a:lnTo>
                  <a:lnTo>
                    <a:pt x="391160" y="79057"/>
                  </a:lnTo>
                  <a:close/>
                </a:path>
                <a:path extrusionOk="0" h="554354" w="553084">
                  <a:moveTo>
                    <a:pt x="400151" y="86969"/>
                  </a:moveTo>
                  <a:lnTo>
                    <a:pt x="391160" y="86969"/>
                  </a:lnTo>
                  <a:lnTo>
                    <a:pt x="400151" y="553415"/>
                  </a:lnTo>
                  <a:lnTo>
                    <a:pt x="400151" y="86969"/>
                  </a:lnTo>
                  <a:close/>
                </a:path>
                <a:path extrusionOk="0" h="554354" w="553084">
                  <a:moveTo>
                    <a:pt x="409130" y="86969"/>
                  </a:moveTo>
                  <a:lnTo>
                    <a:pt x="400151" y="86969"/>
                  </a:lnTo>
                  <a:lnTo>
                    <a:pt x="409130" y="553415"/>
                  </a:lnTo>
                  <a:lnTo>
                    <a:pt x="409130" y="86969"/>
                  </a:lnTo>
                  <a:close/>
                </a:path>
                <a:path extrusionOk="0" h="554354" w="553084">
                  <a:moveTo>
                    <a:pt x="418134" y="94869"/>
                  </a:moveTo>
                  <a:lnTo>
                    <a:pt x="409143" y="94869"/>
                  </a:lnTo>
                  <a:lnTo>
                    <a:pt x="418134" y="553415"/>
                  </a:lnTo>
                  <a:lnTo>
                    <a:pt x="418134" y="94869"/>
                  </a:lnTo>
                  <a:close/>
                </a:path>
                <a:path extrusionOk="0" h="554354" w="553084">
                  <a:moveTo>
                    <a:pt x="427113" y="7912"/>
                  </a:moveTo>
                  <a:lnTo>
                    <a:pt x="418134" y="7912"/>
                  </a:lnTo>
                  <a:lnTo>
                    <a:pt x="427113" y="553415"/>
                  </a:lnTo>
                  <a:lnTo>
                    <a:pt x="427113" y="7912"/>
                  </a:lnTo>
                  <a:close/>
                </a:path>
                <a:path extrusionOk="0" h="554354" w="553084">
                  <a:moveTo>
                    <a:pt x="436105" y="0"/>
                  </a:moveTo>
                  <a:lnTo>
                    <a:pt x="427113" y="0"/>
                  </a:lnTo>
                  <a:lnTo>
                    <a:pt x="436105" y="553415"/>
                  </a:lnTo>
                  <a:lnTo>
                    <a:pt x="436105" y="0"/>
                  </a:lnTo>
                  <a:close/>
                </a:path>
                <a:path extrusionOk="0" h="554354" w="553084">
                  <a:moveTo>
                    <a:pt x="445109" y="39535"/>
                  </a:moveTo>
                  <a:lnTo>
                    <a:pt x="436181" y="39535"/>
                  </a:lnTo>
                  <a:lnTo>
                    <a:pt x="436181" y="47155"/>
                  </a:lnTo>
                  <a:lnTo>
                    <a:pt x="440613" y="47155"/>
                  </a:lnTo>
                  <a:lnTo>
                    <a:pt x="440613" y="553885"/>
                  </a:lnTo>
                  <a:lnTo>
                    <a:pt x="445109" y="553885"/>
                  </a:lnTo>
                  <a:lnTo>
                    <a:pt x="445109" y="47434"/>
                  </a:lnTo>
                  <a:lnTo>
                    <a:pt x="445109" y="47155"/>
                  </a:lnTo>
                  <a:lnTo>
                    <a:pt x="445109" y="39535"/>
                  </a:lnTo>
                  <a:close/>
                </a:path>
                <a:path extrusionOk="0" h="554354" w="553084">
                  <a:moveTo>
                    <a:pt x="454101" y="47434"/>
                  </a:moveTo>
                  <a:lnTo>
                    <a:pt x="445109" y="47434"/>
                  </a:lnTo>
                  <a:lnTo>
                    <a:pt x="454101" y="553415"/>
                  </a:lnTo>
                  <a:lnTo>
                    <a:pt x="454101" y="47434"/>
                  </a:lnTo>
                  <a:close/>
                </a:path>
                <a:path extrusionOk="0" h="554354" w="553084">
                  <a:moveTo>
                    <a:pt x="463080" y="47434"/>
                  </a:moveTo>
                  <a:lnTo>
                    <a:pt x="454101" y="47434"/>
                  </a:lnTo>
                  <a:lnTo>
                    <a:pt x="463080" y="553415"/>
                  </a:lnTo>
                  <a:lnTo>
                    <a:pt x="463080" y="47434"/>
                  </a:lnTo>
                  <a:close/>
                </a:path>
                <a:path extrusionOk="0" h="554354" w="553084">
                  <a:moveTo>
                    <a:pt x="472084" y="23710"/>
                  </a:moveTo>
                  <a:lnTo>
                    <a:pt x="463092" y="23710"/>
                  </a:lnTo>
                  <a:lnTo>
                    <a:pt x="472084" y="553415"/>
                  </a:lnTo>
                  <a:lnTo>
                    <a:pt x="472084" y="23710"/>
                  </a:lnTo>
                  <a:close/>
                </a:path>
                <a:path extrusionOk="0" h="554354" w="553084">
                  <a:moveTo>
                    <a:pt x="481076" y="7912"/>
                  </a:moveTo>
                  <a:lnTo>
                    <a:pt x="472287" y="7912"/>
                  </a:lnTo>
                  <a:lnTo>
                    <a:pt x="472287" y="32042"/>
                  </a:lnTo>
                  <a:lnTo>
                    <a:pt x="476592" y="32042"/>
                  </a:lnTo>
                  <a:lnTo>
                    <a:pt x="476592" y="554012"/>
                  </a:lnTo>
                  <a:lnTo>
                    <a:pt x="481076" y="554012"/>
                  </a:lnTo>
                  <a:lnTo>
                    <a:pt x="481076" y="71145"/>
                  </a:lnTo>
                  <a:lnTo>
                    <a:pt x="481076" y="32042"/>
                  </a:lnTo>
                  <a:lnTo>
                    <a:pt x="481076" y="7912"/>
                  </a:lnTo>
                  <a:close/>
                </a:path>
                <a:path extrusionOk="0" h="554354" w="553084">
                  <a:moveTo>
                    <a:pt x="490054" y="71145"/>
                  </a:moveTo>
                  <a:lnTo>
                    <a:pt x="481076" y="71145"/>
                  </a:lnTo>
                  <a:lnTo>
                    <a:pt x="490054" y="553415"/>
                  </a:lnTo>
                  <a:lnTo>
                    <a:pt x="490054" y="71145"/>
                  </a:lnTo>
                  <a:close/>
                </a:path>
                <a:path extrusionOk="0" h="554354" w="553084">
                  <a:moveTo>
                    <a:pt x="499059" y="39535"/>
                  </a:moveTo>
                  <a:lnTo>
                    <a:pt x="490067" y="39535"/>
                  </a:lnTo>
                  <a:lnTo>
                    <a:pt x="499059" y="553415"/>
                  </a:lnTo>
                  <a:lnTo>
                    <a:pt x="499059" y="39535"/>
                  </a:lnTo>
                  <a:close/>
                </a:path>
                <a:path extrusionOk="0" h="554354" w="553084">
                  <a:moveTo>
                    <a:pt x="508050" y="39535"/>
                  </a:moveTo>
                  <a:lnTo>
                    <a:pt x="499059" y="39535"/>
                  </a:lnTo>
                  <a:lnTo>
                    <a:pt x="508050" y="553415"/>
                  </a:lnTo>
                  <a:lnTo>
                    <a:pt x="508050" y="39535"/>
                  </a:lnTo>
                  <a:close/>
                </a:path>
                <a:path extrusionOk="0" h="554354" w="553084">
                  <a:moveTo>
                    <a:pt x="517029" y="15824"/>
                  </a:moveTo>
                  <a:lnTo>
                    <a:pt x="508254" y="15824"/>
                  </a:lnTo>
                  <a:lnTo>
                    <a:pt x="508254" y="39954"/>
                  </a:lnTo>
                  <a:lnTo>
                    <a:pt x="512546" y="39954"/>
                  </a:lnTo>
                  <a:lnTo>
                    <a:pt x="512546" y="553034"/>
                  </a:lnTo>
                  <a:lnTo>
                    <a:pt x="517029" y="553034"/>
                  </a:lnTo>
                  <a:lnTo>
                    <a:pt x="517029" y="39954"/>
                  </a:lnTo>
                  <a:lnTo>
                    <a:pt x="517029" y="15824"/>
                  </a:lnTo>
                  <a:close/>
                </a:path>
                <a:path extrusionOk="0" h="554354" w="553084">
                  <a:moveTo>
                    <a:pt x="526034" y="23710"/>
                  </a:moveTo>
                  <a:lnTo>
                    <a:pt x="517042" y="23710"/>
                  </a:lnTo>
                  <a:lnTo>
                    <a:pt x="526034" y="553415"/>
                  </a:lnTo>
                  <a:lnTo>
                    <a:pt x="526034" y="23710"/>
                  </a:lnTo>
                  <a:close/>
                </a:path>
                <a:path extrusionOk="0" h="554354" w="553084">
                  <a:moveTo>
                    <a:pt x="535025" y="7912"/>
                  </a:moveTo>
                  <a:lnTo>
                    <a:pt x="526034" y="7912"/>
                  </a:lnTo>
                  <a:lnTo>
                    <a:pt x="535025" y="553415"/>
                  </a:lnTo>
                  <a:lnTo>
                    <a:pt x="535025" y="15824"/>
                  </a:lnTo>
                  <a:lnTo>
                    <a:pt x="535025" y="7912"/>
                  </a:lnTo>
                  <a:close/>
                </a:path>
                <a:path extrusionOk="0" h="554354" w="553084">
                  <a:moveTo>
                    <a:pt x="544004" y="15824"/>
                  </a:moveTo>
                  <a:lnTo>
                    <a:pt x="535025" y="15824"/>
                  </a:lnTo>
                  <a:lnTo>
                    <a:pt x="544004" y="553427"/>
                  </a:lnTo>
                  <a:lnTo>
                    <a:pt x="544004" y="15824"/>
                  </a:lnTo>
                  <a:close/>
                </a:path>
                <a:path extrusionOk="0" h="554354" w="553084">
                  <a:moveTo>
                    <a:pt x="553008" y="23710"/>
                  </a:moveTo>
                  <a:lnTo>
                    <a:pt x="544017" y="23710"/>
                  </a:lnTo>
                  <a:lnTo>
                    <a:pt x="553008" y="553415"/>
                  </a:lnTo>
                  <a:lnTo>
                    <a:pt x="553008" y="2371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2" name="Google Shape;2232;p35"/>
            <p:cNvSpPr/>
            <p:nvPr/>
          </p:nvSpPr>
          <p:spPr>
            <a:xfrm>
              <a:off x="5707240" y="3192665"/>
              <a:ext cx="450215" cy="308610"/>
            </a:xfrm>
            <a:custGeom>
              <a:rect b="b" l="l" r="r" t="t"/>
              <a:pathLst>
                <a:path extrusionOk="0" h="308610" w="450214">
                  <a:moveTo>
                    <a:pt x="8991" y="284632"/>
                  </a:moveTo>
                  <a:lnTo>
                    <a:pt x="0" y="308343"/>
                  </a:lnTo>
                  <a:lnTo>
                    <a:pt x="8991" y="308343"/>
                  </a:lnTo>
                  <a:lnTo>
                    <a:pt x="8991" y="284632"/>
                  </a:lnTo>
                  <a:close/>
                </a:path>
                <a:path extrusionOk="0" h="308610" w="450214">
                  <a:moveTo>
                    <a:pt x="17983" y="260908"/>
                  </a:moveTo>
                  <a:lnTo>
                    <a:pt x="9004" y="260908"/>
                  </a:lnTo>
                  <a:lnTo>
                    <a:pt x="17983" y="284619"/>
                  </a:lnTo>
                  <a:lnTo>
                    <a:pt x="17983" y="260908"/>
                  </a:lnTo>
                  <a:close/>
                </a:path>
                <a:path extrusionOk="0" h="308610" w="450214">
                  <a:moveTo>
                    <a:pt x="26974" y="260908"/>
                  </a:moveTo>
                  <a:lnTo>
                    <a:pt x="17983" y="260908"/>
                  </a:lnTo>
                  <a:lnTo>
                    <a:pt x="26974" y="284619"/>
                  </a:lnTo>
                  <a:lnTo>
                    <a:pt x="26974" y="260908"/>
                  </a:lnTo>
                  <a:close/>
                </a:path>
                <a:path extrusionOk="0" h="308610" w="450214">
                  <a:moveTo>
                    <a:pt x="35966" y="260908"/>
                  </a:moveTo>
                  <a:lnTo>
                    <a:pt x="26974" y="260908"/>
                  </a:lnTo>
                  <a:lnTo>
                    <a:pt x="35966" y="284619"/>
                  </a:lnTo>
                  <a:lnTo>
                    <a:pt x="35966" y="260908"/>
                  </a:lnTo>
                  <a:close/>
                </a:path>
                <a:path extrusionOk="0" h="308610" w="450214">
                  <a:moveTo>
                    <a:pt x="44970" y="260908"/>
                  </a:moveTo>
                  <a:lnTo>
                    <a:pt x="35979" y="260908"/>
                  </a:lnTo>
                  <a:lnTo>
                    <a:pt x="44970" y="284619"/>
                  </a:lnTo>
                  <a:lnTo>
                    <a:pt x="44970" y="260908"/>
                  </a:lnTo>
                  <a:close/>
                </a:path>
                <a:path extrusionOk="0" h="308610" w="450214">
                  <a:moveTo>
                    <a:pt x="53949" y="252996"/>
                  </a:moveTo>
                  <a:lnTo>
                    <a:pt x="44970" y="252996"/>
                  </a:lnTo>
                  <a:lnTo>
                    <a:pt x="53949" y="284619"/>
                  </a:lnTo>
                  <a:lnTo>
                    <a:pt x="53949" y="252996"/>
                  </a:lnTo>
                  <a:close/>
                </a:path>
                <a:path extrusionOk="0" h="308610" w="450214">
                  <a:moveTo>
                    <a:pt x="62941" y="245097"/>
                  </a:moveTo>
                  <a:lnTo>
                    <a:pt x="53949" y="245097"/>
                  </a:lnTo>
                  <a:lnTo>
                    <a:pt x="62941" y="284619"/>
                  </a:lnTo>
                  <a:lnTo>
                    <a:pt x="62941" y="245097"/>
                  </a:lnTo>
                  <a:close/>
                </a:path>
                <a:path extrusionOk="0" h="308610" w="450214">
                  <a:moveTo>
                    <a:pt x="98920" y="197650"/>
                  </a:moveTo>
                  <a:lnTo>
                    <a:pt x="89928" y="197650"/>
                  </a:lnTo>
                  <a:lnTo>
                    <a:pt x="92392" y="221373"/>
                  </a:lnTo>
                  <a:lnTo>
                    <a:pt x="89928" y="221373"/>
                  </a:lnTo>
                  <a:lnTo>
                    <a:pt x="98920" y="284619"/>
                  </a:lnTo>
                  <a:lnTo>
                    <a:pt x="98920" y="197650"/>
                  </a:lnTo>
                  <a:close/>
                </a:path>
                <a:path extrusionOk="0" h="308610" w="450214">
                  <a:moveTo>
                    <a:pt x="107899" y="173939"/>
                  </a:moveTo>
                  <a:lnTo>
                    <a:pt x="98920" y="173939"/>
                  </a:lnTo>
                  <a:lnTo>
                    <a:pt x="107899" y="284619"/>
                  </a:lnTo>
                  <a:lnTo>
                    <a:pt x="107899" y="173939"/>
                  </a:lnTo>
                  <a:close/>
                </a:path>
                <a:path extrusionOk="0" h="308610" w="450214">
                  <a:moveTo>
                    <a:pt x="116890" y="173939"/>
                  </a:moveTo>
                  <a:lnTo>
                    <a:pt x="107899" y="173939"/>
                  </a:lnTo>
                  <a:lnTo>
                    <a:pt x="116890" y="284619"/>
                  </a:lnTo>
                  <a:lnTo>
                    <a:pt x="116890" y="173939"/>
                  </a:lnTo>
                  <a:close/>
                </a:path>
                <a:path extrusionOk="0" h="308610" w="450214">
                  <a:moveTo>
                    <a:pt x="125895" y="158127"/>
                  </a:moveTo>
                  <a:lnTo>
                    <a:pt x="116903" y="158127"/>
                  </a:lnTo>
                  <a:lnTo>
                    <a:pt x="125895" y="284619"/>
                  </a:lnTo>
                  <a:lnTo>
                    <a:pt x="125895" y="158127"/>
                  </a:lnTo>
                  <a:close/>
                </a:path>
                <a:path extrusionOk="0" h="308610" w="450214">
                  <a:moveTo>
                    <a:pt x="134886" y="158127"/>
                  </a:moveTo>
                  <a:lnTo>
                    <a:pt x="125895" y="158127"/>
                  </a:lnTo>
                  <a:lnTo>
                    <a:pt x="134886" y="284619"/>
                  </a:lnTo>
                  <a:lnTo>
                    <a:pt x="134886" y="158127"/>
                  </a:lnTo>
                  <a:close/>
                </a:path>
                <a:path extrusionOk="0" h="308610" w="450214">
                  <a:moveTo>
                    <a:pt x="143865" y="150228"/>
                  </a:moveTo>
                  <a:lnTo>
                    <a:pt x="134886" y="150228"/>
                  </a:lnTo>
                  <a:lnTo>
                    <a:pt x="143865" y="284619"/>
                  </a:lnTo>
                  <a:lnTo>
                    <a:pt x="143865" y="150228"/>
                  </a:lnTo>
                  <a:close/>
                </a:path>
                <a:path extrusionOk="0" h="308610" w="450214">
                  <a:moveTo>
                    <a:pt x="152869" y="158127"/>
                  </a:moveTo>
                  <a:lnTo>
                    <a:pt x="143878" y="158127"/>
                  </a:lnTo>
                  <a:lnTo>
                    <a:pt x="152869" y="284619"/>
                  </a:lnTo>
                  <a:lnTo>
                    <a:pt x="152869" y="173939"/>
                  </a:lnTo>
                  <a:lnTo>
                    <a:pt x="152869" y="158127"/>
                  </a:lnTo>
                  <a:close/>
                </a:path>
                <a:path extrusionOk="0" h="308610" w="450214">
                  <a:moveTo>
                    <a:pt x="161861" y="173939"/>
                  </a:moveTo>
                  <a:lnTo>
                    <a:pt x="152869" y="173939"/>
                  </a:lnTo>
                  <a:lnTo>
                    <a:pt x="161861" y="284619"/>
                  </a:lnTo>
                  <a:lnTo>
                    <a:pt x="161861" y="173939"/>
                  </a:lnTo>
                  <a:close/>
                </a:path>
                <a:path extrusionOk="0" h="308610" w="450214">
                  <a:moveTo>
                    <a:pt x="170840" y="142316"/>
                  </a:moveTo>
                  <a:lnTo>
                    <a:pt x="161861" y="142316"/>
                  </a:lnTo>
                  <a:lnTo>
                    <a:pt x="170840" y="284619"/>
                  </a:lnTo>
                  <a:lnTo>
                    <a:pt x="170840" y="142316"/>
                  </a:lnTo>
                  <a:close/>
                </a:path>
                <a:path extrusionOk="0" h="308610" w="450214">
                  <a:moveTo>
                    <a:pt x="179844" y="126504"/>
                  </a:moveTo>
                  <a:lnTo>
                    <a:pt x="170853" y="126504"/>
                  </a:lnTo>
                  <a:lnTo>
                    <a:pt x="179844" y="284619"/>
                  </a:lnTo>
                  <a:lnTo>
                    <a:pt x="179844" y="126504"/>
                  </a:lnTo>
                  <a:close/>
                </a:path>
                <a:path extrusionOk="0" h="308610" w="450214">
                  <a:moveTo>
                    <a:pt x="188836" y="126504"/>
                  </a:moveTo>
                  <a:lnTo>
                    <a:pt x="179844" y="126504"/>
                  </a:lnTo>
                  <a:lnTo>
                    <a:pt x="188836" y="284619"/>
                  </a:lnTo>
                  <a:lnTo>
                    <a:pt x="188836" y="126504"/>
                  </a:lnTo>
                  <a:close/>
                </a:path>
                <a:path extrusionOk="0" h="308610" w="450214">
                  <a:moveTo>
                    <a:pt x="197815" y="102793"/>
                  </a:moveTo>
                  <a:lnTo>
                    <a:pt x="188836" y="102793"/>
                  </a:lnTo>
                  <a:lnTo>
                    <a:pt x="197815" y="284619"/>
                  </a:lnTo>
                  <a:lnTo>
                    <a:pt x="197815" y="102793"/>
                  </a:lnTo>
                  <a:close/>
                </a:path>
                <a:path extrusionOk="0" h="308610" w="450214">
                  <a:moveTo>
                    <a:pt x="206819" y="94881"/>
                  </a:moveTo>
                  <a:lnTo>
                    <a:pt x="197827" y="94881"/>
                  </a:lnTo>
                  <a:lnTo>
                    <a:pt x="206819" y="284619"/>
                  </a:lnTo>
                  <a:lnTo>
                    <a:pt x="206819" y="94881"/>
                  </a:lnTo>
                  <a:close/>
                </a:path>
                <a:path extrusionOk="0" h="308610" w="450214">
                  <a:moveTo>
                    <a:pt x="215811" y="86969"/>
                  </a:moveTo>
                  <a:lnTo>
                    <a:pt x="207365" y="86969"/>
                  </a:lnTo>
                  <a:lnTo>
                    <a:pt x="207365" y="111099"/>
                  </a:lnTo>
                  <a:lnTo>
                    <a:pt x="211340" y="111099"/>
                  </a:lnTo>
                  <a:lnTo>
                    <a:pt x="211340" y="285089"/>
                  </a:lnTo>
                  <a:lnTo>
                    <a:pt x="215811" y="285089"/>
                  </a:lnTo>
                  <a:lnTo>
                    <a:pt x="215811" y="111099"/>
                  </a:lnTo>
                  <a:lnTo>
                    <a:pt x="215811" y="86969"/>
                  </a:lnTo>
                  <a:close/>
                </a:path>
                <a:path extrusionOk="0" h="308610" w="450214">
                  <a:moveTo>
                    <a:pt x="224790" y="79070"/>
                  </a:moveTo>
                  <a:lnTo>
                    <a:pt x="215811" y="79070"/>
                  </a:lnTo>
                  <a:lnTo>
                    <a:pt x="224790" y="284632"/>
                  </a:lnTo>
                  <a:lnTo>
                    <a:pt x="224790" y="79070"/>
                  </a:lnTo>
                  <a:close/>
                </a:path>
                <a:path extrusionOk="0" h="308610" w="450214">
                  <a:moveTo>
                    <a:pt x="233794" y="79070"/>
                  </a:moveTo>
                  <a:lnTo>
                    <a:pt x="224802" y="79070"/>
                  </a:lnTo>
                  <a:lnTo>
                    <a:pt x="233794" y="284632"/>
                  </a:lnTo>
                  <a:lnTo>
                    <a:pt x="233794" y="79070"/>
                  </a:lnTo>
                  <a:close/>
                </a:path>
                <a:path extrusionOk="0" h="308610" w="450214">
                  <a:moveTo>
                    <a:pt x="242785" y="79070"/>
                  </a:moveTo>
                  <a:lnTo>
                    <a:pt x="233794" y="79070"/>
                  </a:lnTo>
                  <a:lnTo>
                    <a:pt x="242785" y="284632"/>
                  </a:lnTo>
                  <a:lnTo>
                    <a:pt x="242785" y="102793"/>
                  </a:lnTo>
                  <a:lnTo>
                    <a:pt x="242785" y="79070"/>
                  </a:lnTo>
                  <a:close/>
                </a:path>
                <a:path extrusionOk="0" h="308610" w="450214">
                  <a:moveTo>
                    <a:pt x="251777" y="102793"/>
                  </a:moveTo>
                  <a:lnTo>
                    <a:pt x="242785" y="102793"/>
                  </a:lnTo>
                  <a:lnTo>
                    <a:pt x="251777" y="284619"/>
                  </a:lnTo>
                  <a:lnTo>
                    <a:pt x="251777" y="102793"/>
                  </a:lnTo>
                  <a:close/>
                </a:path>
                <a:path extrusionOk="0" h="308610" w="450214">
                  <a:moveTo>
                    <a:pt x="260769" y="79070"/>
                  </a:moveTo>
                  <a:lnTo>
                    <a:pt x="252120" y="79070"/>
                  </a:lnTo>
                  <a:lnTo>
                    <a:pt x="252120" y="94310"/>
                  </a:lnTo>
                  <a:lnTo>
                    <a:pt x="256260" y="94310"/>
                  </a:lnTo>
                  <a:lnTo>
                    <a:pt x="256260" y="284810"/>
                  </a:lnTo>
                  <a:lnTo>
                    <a:pt x="260769" y="284810"/>
                  </a:lnTo>
                  <a:lnTo>
                    <a:pt x="260769" y="94310"/>
                  </a:lnTo>
                  <a:lnTo>
                    <a:pt x="260769" y="79070"/>
                  </a:lnTo>
                  <a:close/>
                </a:path>
                <a:path extrusionOk="0" h="308610" w="450214">
                  <a:moveTo>
                    <a:pt x="269760" y="47434"/>
                  </a:moveTo>
                  <a:lnTo>
                    <a:pt x="260769" y="47434"/>
                  </a:lnTo>
                  <a:lnTo>
                    <a:pt x="269760" y="284619"/>
                  </a:lnTo>
                  <a:lnTo>
                    <a:pt x="269760" y="55346"/>
                  </a:lnTo>
                  <a:lnTo>
                    <a:pt x="269760" y="47434"/>
                  </a:lnTo>
                  <a:close/>
                </a:path>
                <a:path extrusionOk="0" h="308610" w="450214">
                  <a:moveTo>
                    <a:pt x="278752" y="55346"/>
                  </a:moveTo>
                  <a:lnTo>
                    <a:pt x="269760" y="55346"/>
                  </a:lnTo>
                  <a:lnTo>
                    <a:pt x="278752" y="284619"/>
                  </a:lnTo>
                  <a:lnTo>
                    <a:pt x="278752" y="55346"/>
                  </a:lnTo>
                  <a:close/>
                </a:path>
                <a:path extrusionOk="0" h="308610" w="450214">
                  <a:moveTo>
                    <a:pt x="287743" y="55346"/>
                  </a:moveTo>
                  <a:lnTo>
                    <a:pt x="278765" y="55346"/>
                  </a:lnTo>
                  <a:lnTo>
                    <a:pt x="287743" y="284619"/>
                  </a:lnTo>
                  <a:lnTo>
                    <a:pt x="287743" y="55346"/>
                  </a:lnTo>
                  <a:close/>
                </a:path>
                <a:path extrusionOk="0" h="308610" w="450214">
                  <a:moveTo>
                    <a:pt x="296735" y="55346"/>
                  </a:moveTo>
                  <a:lnTo>
                    <a:pt x="287743" y="55346"/>
                  </a:lnTo>
                  <a:lnTo>
                    <a:pt x="296735" y="284619"/>
                  </a:lnTo>
                  <a:lnTo>
                    <a:pt x="296735" y="55346"/>
                  </a:lnTo>
                  <a:close/>
                </a:path>
                <a:path extrusionOk="0" h="308610" w="450214">
                  <a:moveTo>
                    <a:pt x="305727" y="39535"/>
                  </a:moveTo>
                  <a:lnTo>
                    <a:pt x="296735" y="39535"/>
                  </a:lnTo>
                  <a:lnTo>
                    <a:pt x="305727" y="284619"/>
                  </a:lnTo>
                  <a:lnTo>
                    <a:pt x="305727" y="39535"/>
                  </a:lnTo>
                  <a:close/>
                </a:path>
                <a:path extrusionOk="0" h="308610" w="450214">
                  <a:moveTo>
                    <a:pt x="314718" y="15824"/>
                  </a:moveTo>
                  <a:lnTo>
                    <a:pt x="305739" y="15824"/>
                  </a:lnTo>
                  <a:lnTo>
                    <a:pt x="314718" y="284619"/>
                  </a:lnTo>
                  <a:lnTo>
                    <a:pt x="314718" y="23723"/>
                  </a:lnTo>
                  <a:lnTo>
                    <a:pt x="314718" y="15824"/>
                  </a:lnTo>
                  <a:close/>
                </a:path>
                <a:path extrusionOk="0" h="308610" w="450214">
                  <a:moveTo>
                    <a:pt x="323710" y="23723"/>
                  </a:moveTo>
                  <a:lnTo>
                    <a:pt x="314718" y="23723"/>
                  </a:lnTo>
                  <a:lnTo>
                    <a:pt x="323710" y="284619"/>
                  </a:lnTo>
                  <a:lnTo>
                    <a:pt x="323710" y="23723"/>
                  </a:lnTo>
                  <a:close/>
                </a:path>
                <a:path extrusionOk="0" h="308610" w="450214">
                  <a:moveTo>
                    <a:pt x="332701" y="7912"/>
                  </a:moveTo>
                  <a:lnTo>
                    <a:pt x="323710" y="7912"/>
                  </a:lnTo>
                  <a:lnTo>
                    <a:pt x="332701" y="284619"/>
                  </a:lnTo>
                  <a:lnTo>
                    <a:pt x="332701" y="7912"/>
                  </a:lnTo>
                  <a:close/>
                </a:path>
                <a:path extrusionOk="0" h="308610" w="450214">
                  <a:moveTo>
                    <a:pt x="341706" y="7912"/>
                  </a:moveTo>
                  <a:lnTo>
                    <a:pt x="332714" y="7912"/>
                  </a:lnTo>
                  <a:lnTo>
                    <a:pt x="341706" y="284619"/>
                  </a:lnTo>
                  <a:lnTo>
                    <a:pt x="341706" y="7912"/>
                  </a:lnTo>
                  <a:close/>
                </a:path>
                <a:path extrusionOk="0" h="308610" w="450214">
                  <a:moveTo>
                    <a:pt x="350685" y="0"/>
                  </a:moveTo>
                  <a:lnTo>
                    <a:pt x="341706" y="0"/>
                  </a:lnTo>
                  <a:lnTo>
                    <a:pt x="350685" y="284619"/>
                  </a:lnTo>
                  <a:lnTo>
                    <a:pt x="350685" y="15824"/>
                  </a:lnTo>
                  <a:lnTo>
                    <a:pt x="350685" y="0"/>
                  </a:lnTo>
                  <a:close/>
                </a:path>
                <a:path extrusionOk="0" h="308610" w="450214">
                  <a:moveTo>
                    <a:pt x="359676" y="15824"/>
                  </a:moveTo>
                  <a:lnTo>
                    <a:pt x="350685" y="15824"/>
                  </a:lnTo>
                  <a:lnTo>
                    <a:pt x="359676" y="284619"/>
                  </a:lnTo>
                  <a:lnTo>
                    <a:pt x="359676" y="15824"/>
                  </a:lnTo>
                  <a:close/>
                </a:path>
                <a:path extrusionOk="0" h="308610" w="450214">
                  <a:moveTo>
                    <a:pt x="368681" y="23723"/>
                  </a:moveTo>
                  <a:lnTo>
                    <a:pt x="359689" y="23723"/>
                  </a:lnTo>
                  <a:lnTo>
                    <a:pt x="368681" y="284619"/>
                  </a:lnTo>
                  <a:lnTo>
                    <a:pt x="368681" y="23723"/>
                  </a:lnTo>
                  <a:close/>
                </a:path>
                <a:path extrusionOk="0" h="308610" w="450214">
                  <a:moveTo>
                    <a:pt x="377659" y="7912"/>
                  </a:moveTo>
                  <a:lnTo>
                    <a:pt x="368922" y="7912"/>
                  </a:lnTo>
                  <a:lnTo>
                    <a:pt x="368922" y="23152"/>
                  </a:lnTo>
                  <a:lnTo>
                    <a:pt x="373164" y="23152"/>
                  </a:lnTo>
                  <a:lnTo>
                    <a:pt x="373164" y="284772"/>
                  </a:lnTo>
                  <a:lnTo>
                    <a:pt x="377659" y="284772"/>
                  </a:lnTo>
                  <a:lnTo>
                    <a:pt x="377659" y="23152"/>
                  </a:lnTo>
                  <a:lnTo>
                    <a:pt x="377659" y="7912"/>
                  </a:lnTo>
                  <a:close/>
                </a:path>
                <a:path extrusionOk="0" h="308610" w="450214">
                  <a:moveTo>
                    <a:pt x="386651" y="7912"/>
                  </a:moveTo>
                  <a:lnTo>
                    <a:pt x="377659" y="7912"/>
                  </a:lnTo>
                  <a:lnTo>
                    <a:pt x="386651" y="284619"/>
                  </a:lnTo>
                  <a:lnTo>
                    <a:pt x="386651" y="7912"/>
                  </a:lnTo>
                  <a:close/>
                </a:path>
                <a:path extrusionOk="0" h="308610" w="450214">
                  <a:moveTo>
                    <a:pt x="395655" y="7912"/>
                  </a:moveTo>
                  <a:lnTo>
                    <a:pt x="386664" y="7912"/>
                  </a:lnTo>
                  <a:lnTo>
                    <a:pt x="395655" y="284619"/>
                  </a:lnTo>
                  <a:lnTo>
                    <a:pt x="395655" y="55346"/>
                  </a:lnTo>
                  <a:lnTo>
                    <a:pt x="395655" y="7912"/>
                  </a:lnTo>
                  <a:close/>
                </a:path>
                <a:path extrusionOk="0" h="308610" w="450214">
                  <a:moveTo>
                    <a:pt x="404634" y="55346"/>
                  </a:moveTo>
                  <a:lnTo>
                    <a:pt x="395655" y="55346"/>
                  </a:lnTo>
                  <a:lnTo>
                    <a:pt x="404634" y="284619"/>
                  </a:lnTo>
                  <a:lnTo>
                    <a:pt x="404634" y="55346"/>
                  </a:lnTo>
                  <a:close/>
                </a:path>
                <a:path extrusionOk="0" h="308610" w="450214">
                  <a:moveTo>
                    <a:pt x="413626" y="55346"/>
                  </a:moveTo>
                  <a:lnTo>
                    <a:pt x="404787" y="55346"/>
                  </a:lnTo>
                  <a:lnTo>
                    <a:pt x="404787" y="62966"/>
                  </a:lnTo>
                  <a:lnTo>
                    <a:pt x="409143" y="62966"/>
                  </a:lnTo>
                  <a:lnTo>
                    <a:pt x="409143" y="285216"/>
                  </a:lnTo>
                  <a:lnTo>
                    <a:pt x="413626" y="285216"/>
                  </a:lnTo>
                  <a:lnTo>
                    <a:pt x="413626" y="62966"/>
                  </a:lnTo>
                  <a:lnTo>
                    <a:pt x="413626" y="55346"/>
                  </a:lnTo>
                  <a:close/>
                </a:path>
                <a:path extrusionOk="0" h="308610" w="450214">
                  <a:moveTo>
                    <a:pt x="422630" y="86969"/>
                  </a:moveTo>
                  <a:lnTo>
                    <a:pt x="413639" y="86969"/>
                  </a:lnTo>
                  <a:lnTo>
                    <a:pt x="422630" y="284619"/>
                  </a:lnTo>
                  <a:lnTo>
                    <a:pt x="422630" y="94881"/>
                  </a:lnTo>
                  <a:lnTo>
                    <a:pt x="422630" y="86969"/>
                  </a:lnTo>
                  <a:close/>
                </a:path>
                <a:path extrusionOk="0" h="308610" w="450214">
                  <a:moveTo>
                    <a:pt x="431609" y="94881"/>
                  </a:moveTo>
                  <a:lnTo>
                    <a:pt x="422630" y="94881"/>
                  </a:lnTo>
                  <a:lnTo>
                    <a:pt x="431609" y="284619"/>
                  </a:lnTo>
                  <a:lnTo>
                    <a:pt x="431609" y="94881"/>
                  </a:lnTo>
                  <a:close/>
                </a:path>
                <a:path extrusionOk="0" h="308610" w="450214">
                  <a:moveTo>
                    <a:pt x="440601" y="94881"/>
                  </a:moveTo>
                  <a:lnTo>
                    <a:pt x="431609" y="94881"/>
                  </a:lnTo>
                  <a:lnTo>
                    <a:pt x="440601" y="284619"/>
                  </a:lnTo>
                  <a:lnTo>
                    <a:pt x="440601" y="94881"/>
                  </a:lnTo>
                  <a:close/>
                </a:path>
                <a:path extrusionOk="0" h="308610" w="450214">
                  <a:moveTo>
                    <a:pt x="449605" y="79070"/>
                  </a:moveTo>
                  <a:lnTo>
                    <a:pt x="440944" y="79070"/>
                  </a:lnTo>
                  <a:lnTo>
                    <a:pt x="440944" y="94310"/>
                  </a:lnTo>
                  <a:lnTo>
                    <a:pt x="445096" y="94310"/>
                  </a:lnTo>
                  <a:lnTo>
                    <a:pt x="445096" y="284810"/>
                  </a:lnTo>
                  <a:lnTo>
                    <a:pt x="449605" y="284810"/>
                  </a:lnTo>
                  <a:lnTo>
                    <a:pt x="449605" y="94310"/>
                  </a:lnTo>
                  <a:lnTo>
                    <a:pt x="449605" y="7907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3" name="Google Shape;2233;p35"/>
            <p:cNvSpPr/>
            <p:nvPr/>
          </p:nvSpPr>
          <p:spPr>
            <a:xfrm>
              <a:off x="5660987" y="1632076"/>
              <a:ext cx="4032250" cy="1647825"/>
            </a:xfrm>
            <a:custGeom>
              <a:rect b="b" l="l" r="r" t="t"/>
              <a:pathLst>
                <a:path extrusionOk="0" h="1647825" w="4032250">
                  <a:moveTo>
                    <a:pt x="561098" y="1105242"/>
                  </a:moveTo>
                  <a:lnTo>
                    <a:pt x="561022" y="1105814"/>
                  </a:lnTo>
                  <a:lnTo>
                    <a:pt x="561098" y="1105242"/>
                  </a:lnTo>
                  <a:close/>
                </a:path>
                <a:path extrusionOk="0" h="1647825" w="4032250">
                  <a:moveTo>
                    <a:pt x="561098" y="825144"/>
                  </a:moveTo>
                  <a:lnTo>
                    <a:pt x="558355" y="822604"/>
                  </a:lnTo>
                  <a:lnTo>
                    <a:pt x="551484" y="822604"/>
                  </a:lnTo>
                  <a:lnTo>
                    <a:pt x="548640" y="825144"/>
                  </a:lnTo>
                  <a:lnTo>
                    <a:pt x="539737" y="1044854"/>
                  </a:lnTo>
                  <a:lnTo>
                    <a:pt x="515493" y="1044854"/>
                  </a:lnTo>
                  <a:lnTo>
                    <a:pt x="512724" y="1046124"/>
                  </a:lnTo>
                  <a:lnTo>
                    <a:pt x="505256" y="1171524"/>
                  </a:lnTo>
                  <a:lnTo>
                    <a:pt x="503313" y="1170584"/>
                  </a:lnTo>
                  <a:lnTo>
                    <a:pt x="497624" y="1170584"/>
                  </a:lnTo>
                  <a:lnTo>
                    <a:pt x="495236" y="1173124"/>
                  </a:lnTo>
                  <a:lnTo>
                    <a:pt x="486067" y="1213764"/>
                  </a:lnTo>
                  <a:lnTo>
                    <a:pt x="480263" y="1218844"/>
                  </a:lnTo>
                  <a:lnTo>
                    <a:pt x="476491" y="1218844"/>
                  </a:lnTo>
                  <a:lnTo>
                    <a:pt x="470865" y="1213764"/>
                  </a:lnTo>
                  <a:lnTo>
                    <a:pt x="462102" y="1151534"/>
                  </a:lnTo>
                  <a:lnTo>
                    <a:pt x="452602" y="1102004"/>
                  </a:lnTo>
                  <a:lnTo>
                    <a:pt x="449986" y="1099464"/>
                  </a:lnTo>
                  <a:lnTo>
                    <a:pt x="444207" y="1099464"/>
                  </a:lnTo>
                  <a:lnTo>
                    <a:pt x="444207" y="905154"/>
                  </a:lnTo>
                  <a:lnTo>
                    <a:pt x="444207" y="898804"/>
                  </a:lnTo>
                  <a:lnTo>
                    <a:pt x="443534" y="896264"/>
                  </a:lnTo>
                  <a:lnTo>
                    <a:pt x="441185" y="894994"/>
                  </a:lnTo>
                  <a:lnTo>
                    <a:pt x="439572" y="893724"/>
                  </a:lnTo>
                  <a:lnTo>
                    <a:pt x="416852" y="893724"/>
                  </a:lnTo>
                  <a:lnTo>
                    <a:pt x="414223" y="896264"/>
                  </a:lnTo>
                  <a:lnTo>
                    <a:pt x="406730" y="935697"/>
                  </a:lnTo>
                  <a:lnTo>
                    <a:pt x="399199" y="883564"/>
                  </a:lnTo>
                  <a:lnTo>
                    <a:pt x="399122" y="882294"/>
                  </a:lnTo>
                  <a:lnTo>
                    <a:pt x="391579" y="849274"/>
                  </a:lnTo>
                  <a:lnTo>
                    <a:pt x="389547" y="840384"/>
                  </a:lnTo>
                  <a:lnTo>
                    <a:pt x="386969" y="839114"/>
                  </a:lnTo>
                  <a:lnTo>
                    <a:pt x="363804" y="839114"/>
                  </a:lnTo>
                  <a:lnTo>
                    <a:pt x="362775" y="832764"/>
                  </a:lnTo>
                  <a:lnTo>
                    <a:pt x="360222" y="831494"/>
                  </a:lnTo>
                  <a:lnTo>
                    <a:pt x="354101" y="830224"/>
                  </a:lnTo>
                  <a:lnTo>
                    <a:pt x="351409" y="832764"/>
                  </a:lnTo>
                  <a:lnTo>
                    <a:pt x="341820" y="874674"/>
                  </a:lnTo>
                  <a:lnTo>
                    <a:pt x="333171" y="973734"/>
                  </a:lnTo>
                  <a:lnTo>
                    <a:pt x="326174" y="973734"/>
                  </a:lnTo>
                  <a:lnTo>
                    <a:pt x="318439" y="939444"/>
                  </a:lnTo>
                  <a:lnTo>
                    <a:pt x="317576" y="935634"/>
                  </a:lnTo>
                  <a:lnTo>
                    <a:pt x="314718" y="933094"/>
                  </a:lnTo>
                  <a:lnTo>
                    <a:pt x="308394" y="934364"/>
                  </a:lnTo>
                  <a:lnTo>
                    <a:pt x="305892" y="935634"/>
                  </a:lnTo>
                  <a:lnTo>
                    <a:pt x="299212" y="1053541"/>
                  </a:lnTo>
                  <a:lnTo>
                    <a:pt x="297040" y="1052474"/>
                  </a:lnTo>
                  <a:lnTo>
                    <a:pt x="291338" y="1052474"/>
                  </a:lnTo>
                  <a:lnTo>
                    <a:pt x="291338" y="1015644"/>
                  </a:lnTo>
                  <a:lnTo>
                    <a:pt x="291338" y="1009294"/>
                  </a:lnTo>
                  <a:lnTo>
                    <a:pt x="290677" y="1008024"/>
                  </a:lnTo>
                  <a:lnTo>
                    <a:pt x="288328" y="1005484"/>
                  </a:lnTo>
                  <a:lnTo>
                    <a:pt x="286702" y="1004214"/>
                  </a:lnTo>
                  <a:lnTo>
                    <a:pt x="264680" y="1004214"/>
                  </a:lnTo>
                  <a:lnTo>
                    <a:pt x="262496" y="1005484"/>
                  </a:lnTo>
                  <a:lnTo>
                    <a:pt x="252437" y="1023264"/>
                  </a:lnTo>
                  <a:lnTo>
                    <a:pt x="251815" y="1025804"/>
                  </a:lnTo>
                  <a:lnTo>
                    <a:pt x="247980" y="1058824"/>
                  </a:lnTo>
                  <a:lnTo>
                    <a:pt x="246494" y="1049934"/>
                  </a:lnTo>
                  <a:lnTo>
                    <a:pt x="245846" y="1046124"/>
                  </a:lnTo>
                  <a:lnTo>
                    <a:pt x="242938" y="1043584"/>
                  </a:lnTo>
                  <a:lnTo>
                    <a:pt x="236347" y="1044854"/>
                  </a:lnTo>
                  <a:lnTo>
                    <a:pt x="233794" y="1047394"/>
                  </a:lnTo>
                  <a:lnTo>
                    <a:pt x="233794" y="1096924"/>
                  </a:lnTo>
                  <a:lnTo>
                    <a:pt x="225933" y="1131214"/>
                  </a:lnTo>
                  <a:lnTo>
                    <a:pt x="209981" y="1131214"/>
                  </a:lnTo>
                  <a:lnTo>
                    <a:pt x="207327" y="1133754"/>
                  </a:lnTo>
                  <a:lnTo>
                    <a:pt x="197891" y="1190904"/>
                  </a:lnTo>
                  <a:lnTo>
                    <a:pt x="197827" y="1258049"/>
                  </a:lnTo>
                  <a:lnTo>
                    <a:pt x="191820" y="1253134"/>
                  </a:lnTo>
                  <a:lnTo>
                    <a:pt x="183629" y="1223924"/>
                  </a:lnTo>
                  <a:lnTo>
                    <a:pt x="182549" y="1220114"/>
                  </a:lnTo>
                  <a:lnTo>
                    <a:pt x="180035" y="1218844"/>
                  </a:lnTo>
                  <a:lnTo>
                    <a:pt x="164947" y="1218844"/>
                  </a:lnTo>
                  <a:lnTo>
                    <a:pt x="162255" y="1220114"/>
                  </a:lnTo>
                  <a:lnTo>
                    <a:pt x="153530" y="1289964"/>
                  </a:lnTo>
                  <a:lnTo>
                    <a:pt x="146850" y="1289964"/>
                  </a:lnTo>
                  <a:lnTo>
                    <a:pt x="144094" y="1291234"/>
                  </a:lnTo>
                  <a:lnTo>
                    <a:pt x="138061" y="1376324"/>
                  </a:lnTo>
                  <a:lnTo>
                    <a:pt x="138023" y="1378864"/>
                  </a:lnTo>
                  <a:lnTo>
                    <a:pt x="147345" y="1420774"/>
                  </a:lnTo>
                  <a:lnTo>
                    <a:pt x="137909" y="1378381"/>
                  </a:lnTo>
                  <a:lnTo>
                    <a:pt x="137731" y="1377594"/>
                  </a:lnTo>
                  <a:lnTo>
                    <a:pt x="134874" y="1376324"/>
                  </a:lnTo>
                  <a:lnTo>
                    <a:pt x="128549" y="1376324"/>
                  </a:lnTo>
                  <a:lnTo>
                    <a:pt x="126047" y="1378864"/>
                  </a:lnTo>
                  <a:lnTo>
                    <a:pt x="117525" y="1536598"/>
                  </a:lnTo>
                  <a:lnTo>
                    <a:pt x="117462" y="1537550"/>
                  </a:lnTo>
                  <a:lnTo>
                    <a:pt x="117462" y="1536344"/>
                  </a:lnTo>
                  <a:lnTo>
                    <a:pt x="111391" y="1514754"/>
                  </a:lnTo>
                  <a:lnTo>
                    <a:pt x="102006" y="1457604"/>
                  </a:lnTo>
                  <a:lnTo>
                    <a:pt x="99352" y="1455064"/>
                  </a:lnTo>
                  <a:lnTo>
                    <a:pt x="93522" y="1455064"/>
                  </a:lnTo>
                  <a:lnTo>
                    <a:pt x="93522" y="1397914"/>
                  </a:lnTo>
                  <a:lnTo>
                    <a:pt x="92849" y="1395374"/>
                  </a:lnTo>
                  <a:lnTo>
                    <a:pt x="88544" y="1387754"/>
                  </a:lnTo>
                  <a:lnTo>
                    <a:pt x="82791" y="1377594"/>
                  </a:lnTo>
                  <a:lnTo>
                    <a:pt x="80619" y="1376324"/>
                  </a:lnTo>
                  <a:lnTo>
                    <a:pt x="57035" y="1376324"/>
                  </a:lnTo>
                  <a:lnTo>
                    <a:pt x="54343" y="1378864"/>
                  </a:lnTo>
                  <a:lnTo>
                    <a:pt x="44996" y="1452524"/>
                  </a:lnTo>
                  <a:lnTo>
                    <a:pt x="38963" y="1495234"/>
                  </a:lnTo>
                  <a:lnTo>
                    <a:pt x="36931" y="1496974"/>
                  </a:lnTo>
                  <a:lnTo>
                    <a:pt x="36017" y="1500098"/>
                  </a:lnTo>
                  <a:lnTo>
                    <a:pt x="36017" y="1516024"/>
                  </a:lnTo>
                  <a:lnTo>
                    <a:pt x="35966" y="1519834"/>
                  </a:lnTo>
                  <a:lnTo>
                    <a:pt x="35966" y="1516024"/>
                  </a:lnTo>
                  <a:lnTo>
                    <a:pt x="36017" y="1500098"/>
                  </a:lnTo>
                  <a:lnTo>
                    <a:pt x="28359" y="1526184"/>
                  </a:lnTo>
                  <a:lnTo>
                    <a:pt x="2819" y="1526184"/>
                  </a:lnTo>
                  <a:lnTo>
                    <a:pt x="0" y="1528724"/>
                  </a:lnTo>
                  <a:lnTo>
                    <a:pt x="0" y="1535074"/>
                  </a:lnTo>
                  <a:lnTo>
                    <a:pt x="2819" y="1537614"/>
                  </a:lnTo>
                  <a:lnTo>
                    <a:pt x="36156" y="1537614"/>
                  </a:lnTo>
                  <a:lnTo>
                    <a:pt x="38671" y="1536344"/>
                  </a:lnTo>
                  <a:lnTo>
                    <a:pt x="42760" y="1521904"/>
                  </a:lnTo>
                  <a:lnTo>
                    <a:pt x="45186" y="1522374"/>
                  </a:lnTo>
                  <a:lnTo>
                    <a:pt x="57518" y="1453794"/>
                  </a:lnTo>
                  <a:lnTo>
                    <a:pt x="65887" y="1387754"/>
                  </a:lnTo>
                  <a:lnTo>
                    <a:pt x="74345" y="1387754"/>
                  </a:lnTo>
                  <a:lnTo>
                    <a:pt x="80924" y="1399184"/>
                  </a:lnTo>
                  <a:lnTo>
                    <a:pt x="80924" y="1462684"/>
                  </a:lnTo>
                  <a:lnTo>
                    <a:pt x="81597" y="1463954"/>
                  </a:lnTo>
                  <a:lnTo>
                    <a:pt x="83947" y="1466494"/>
                  </a:lnTo>
                  <a:lnTo>
                    <a:pt x="90754" y="1466494"/>
                  </a:lnTo>
                  <a:lnTo>
                    <a:pt x="98983" y="1517294"/>
                  </a:lnTo>
                  <a:lnTo>
                    <a:pt x="108800" y="1551584"/>
                  </a:lnTo>
                  <a:lnTo>
                    <a:pt x="111315" y="1552854"/>
                  </a:lnTo>
                  <a:lnTo>
                    <a:pt x="126555" y="1552854"/>
                  </a:lnTo>
                  <a:lnTo>
                    <a:pt x="129324" y="1551584"/>
                  </a:lnTo>
                  <a:lnTo>
                    <a:pt x="129540" y="1547774"/>
                  </a:lnTo>
                  <a:lnTo>
                    <a:pt x="136118" y="1426070"/>
                  </a:lnTo>
                  <a:lnTo>
                    <a:pt x="138455" y="1427124"/>
                  </a:lnTo>
                  <a:lnTo>
                    <a:pt x="144741" y="1427124"/>
                  </a:lnTo>
                  <a:lnTo>
                    <a:pt x="147256" y="1424584"/>
                  </a:lnTo>
                  <a:lnTo>
                    <a:pt x="147434" y="1422044"/>
                  </a:lnTo>
                  <a:lnTo>
                    <a:pt x="141173" y="1422044"/>
                  </a:lnTo>
                  <a:lnTo>
                    <a:pt x="136334" y="1422044"/>
                  </a:lnTo>
                  <a:lnTo>
                    <a:pt x="136398" y="1421079"/>
                  </a:lnTo>
                  <a:lnTo>
                    <a:pt x="145859" y="1421079"/>
                  </a:lnTo>
                  <a:lnTo>
                    <a:pt x="147510" y="1421079"/>
                  </a:lnTo>
                  <a:lnTo>
                    <a:pt x="156083" y="1300124"/>
                  </a:lnTo>
                  <a:lnTo>
                    <a:pt x="162369" y="1300124"/>
                  </a:lnTo>
                  <a:lnTo>
                    <a:pt x="165061" y="1298854"/>
                  </a:lnTo>
                  <a:lnTo>
                    <a:pt x="173278" y="1233081"/>
                  </a:lnTo>
                  <a:lnTo>
                    <a:pt x="180035" y="1256944"/>
                  </a:lnTo>
                  <a:lnTo>
                    <a:pt x="181686" y="1259484"/>
                  </a:lnTo>
                  <a:lnTo>
                    <a:pt x="189153" y="1265834"/>
                  </a:lnTo>
                  <a:lnTo>
                    <a:pt x="197751" y="1326794"/>
                  </a:lnTo>
                  <a:lnTo>
                    <a:pt x="198285" y="1330604"/>
                  </a:lnTo>
                  <a:lnTo>
                    <a:pt x="201193" y="1331874"/>
                  </a:lnTo>
                  <a:lnTo>
                    <a:pt x="207835" y="1331874"/>
                  </a:lnTo>
                  <a:lnTo>
                    <a:pt x="210413" y="1329334"/>
                  </a:lnTo>
                  <a:lnTo>
                    <a:pt x="210413" y="1192174"/>
                  </a:lnTo>
                  <a:lnTo>
                    <a:pt x="218567" y="1142644"/>
                  </a:lnTo>
                  <a:lnTo>
                    <a:pt x="234099" y="1142644"/>
                  </a:lnTo>
                  <a:lnTo>
                    <a:pt x="236677" y="1140104"/>
                  </a:lnTo>
                  <a:lnTo>
                    <a:pt x="243827" y="1108849"/>
                  </a:lnTo>
                  <a:lnTo>
                    <a:pt x="246024" y="1110894"/>
                  </a:lnTo>
                  <a:lnTo>
                    <a:pt x="252399" y="1110894"/>
                  </a:lnTo>
                  <a:lnTo>
                    <a:pt x="255028" y="1108354"/>
                  </a:lnTo>
                  <a:lnTo>
                    <a:pt x="260718" y="1058824"/>
                  </a:lnTo>
                  <a:lnTo>
                    <a:pt x="264223" y="1028344"/>
                  </a:lnTo>
                  <a:lnTo>
                    <a:pt x="270954" y="1015644"/>
                  </a:lnTo>
                  <a:lnTo>
                    <a:pt x="278752" y="1015644"/>
                  </a:lnTo>
                  <a:lnTo>
                    <a:pt x="278752" y="1100734"/>
                  </a:lnTo>
                  <a:lnTo>
                    <a:pt x="281216" y="1102004"/>
                  </a:lnTo>
                  <a:lnTo>
                    <a:pt x="287642" y="1103274"/>
                  </a:lnTo>
                  <a:lnTo>
                    <a:pt x="290588" y="1100734"/>
                  </a:lnTo>
                  <a:lnTo>
                    <a:pt x="291452" y="1096924"/>
                  </a:lnTo>
                  <a:lnTo>
                    <a:pt x="294043" y="1085494"/>
                  </a:lnTo>
                  <a:lnTo>
                    <a:pt x="296633" y="1096924"/>
                  </a:lnTo>
                  <a:lnTo>
                    <a:pt x="297484" y="1100734"/>
                  </a:lnTo>
                  <a:lnTo>
                    <a:pt x="300329" y="1103274"/>
                  </a:lnTo>
                  <a:lnTo>
                    <a:pt x="306666" y="1102004"/>
                  </a:lnTo>
                  <a:lnTo>
                    <a:pt x="309156" y="1100734"/>
                  </a:lnTo>
                  <a:lnTo>
                    <a:pt x="315849" y="982827"/>
                  </a:lnTo>
                  <a:lnTo>
                    <a:pt x="318020" y="983894"/>
                  </a:lnTo>
                  <a:lnTo>
                    <a:pt x="342290" y="983894"/>
                  </a:lnTo>
                  <a:lnTo>
                    <a:pt x="345020" y="982624"/>
                  </a:lnTo>
                  <a:lnTo>
                    <a:pt x="345808" y="973734"/>
                  </a:lnTo>
                  <a:lnTo>
                    <a:pt x="354241" y="877214"/>
                  </a:lnTo>
                  <a:lnTo>
                    <a:pt x="355942" y="869594"/>
                  </a:lnTo>
                  <a:lnTo>
                    <a:pt x="359575" y="891184"/>
                  </a:lnTo>
                  <a:lnTo>
                    <a:pt x="360210" y="894994"/>
                  </a:lnTo>
                  <a:lnTo>
                    <a:pt x="363131" y="897534"/>
                  </a:lnTo>
                  <a:lnTo>
                    <a:pt x="369722" y="897534"/>
                  </a:lnTo>
                  <a:lnTo>
                    <a:pt x="372275" y="894994"/>
                  </a:lnTo>
                  <a:lnTo>
                    <a:pt x="372275" y="891184"/>
                  </a:lnTo>
                  <a:lnTo>
                    <a:pt x="372275" y="849274"/>
                  </a:lnTo>
                  <a:lnTo>
                    <a:pt x="378802" y="849274"/>
                  </a:lnTo>
                  <a:lnTo>
                    <a:pt x="386727" y="884834"/>
                  </a:lnTo>
                  <a:lnTo>
                    <a:pt x="395643" y="947064"/>
                  </a:lnTo>
                  <a:lnTo>
                    <a:pt x="395643" y="957224"/>
                  </a:lnTo>
                  <a:lnTo>
                    <a:pt x="397179" y="959764"/>
                  </a:lnTo>
                  <a:lnTo>
                    <a:pt x="401891" y="961034"/>
                  </a:lnTo>
                  <a:lnTo>
                    <a:pt x="404596" y="961034"/>
                  </a:lnTo>
                  <a:lnTo>
                    <a:pt x="411353" y="954684"/>
                  </a:lnTo>
                  <a:lnTo>
                    <a:pt x="415391" y="950874"/>
                  </a:lnTo>
                  <a:lnTo>
                    <a:pt x="417144" y="948334"/>
                  </a:lnTo>
                  <a:lnTo>
                    <a:pt x="425259" y="905154"/>
                  </a:lnTo>
                  <a:lnTo>
                    <a:pt x="431609" y="905154"/>
                  </a:lnTo>
                  <a:lnTo>
                    <a:pt x="431622" y="1107084"/>
                  </a:lnTo>
                  <a:lnTo>
                    <a:pt x="432282" y="1108354"/>
                  </a:lnTo>
                  <a:lnTo>
                    <a:pt x="434632" y="1109624"/>
                  </a:lnTo>
                  <a:lnTo>
                    <a:pt x="436257" y="1110894"/>
                  </a:lnTo>
                  <a:lnTo>
                    <a:pt x="441566" y="1110894"/>
                  </a:lnTo>
                  <a:lnTo>
                    <a:pt x="449656" y="1152804"/>
                  </a:lnTo>
                  <a:lnTo>
                    <a:pt x="458647" y="1216304"/>
                  </a:lnTo>
                  <a:lnTo>
                    <a:pt x="460438" y="1220114"/>
                  </a:lnTo>
                  <a:lnTo>
                    <a:pt x="470611" y="1229004"/>
                  </a:lnTo>
                  <a:lnTo>
                    <a:pt x="486130" y="1229004"/>
                  </a:lnTo>
                  <a:lnTo>
                    <a:pt x="496316" y="1220114"/>
                  </a:lnTo>
                  <a:lnTo>
                    <a:pt x="497179" y="1218844"/>
                  </a:lnTo>
                  <a:lnTo>
                    <a:pt x="498030" y="1217574"/>
                  </a:lnTo>
                  <a:lnTo>
                    <a:pt x="502373" y="1198524"/>
                  </a:lnTo>
                  <a:lnTo>
                    <a:pt x="504825" y="1204874"/>
                  </a:lnTo>
                  <a:lnTo>
                    <a:pt x="507695" y="1206144"/>
                  </a:lnTo>
                  <a:lnTo>
                    <a:pt x="513689" y="1204874"/>
                  </a:lnTo>
                  <a:lnTo>
                    <a:pt x="515975" y="1203604"/>
                  </a:lnTo>
                  <a:lnTo>
                    <a:pt x="516204" y="1199794"/>
                  </a:lnTo>
                  <a:lnTo>
                    <a:pt x="524814" y="1055014"/>
                  </a:lnTo>
                  <a:lnTo>
                    <a:pt x="548513" y="1055014"/>
                  </a:lnTo>
                  <a:lnTo>
                    <a:pt x="548513" y="1108354"/>
                  </a:lnTo>
                  <a:lnTo>
                    <a:pt x="551129" y="1110894"/>
                  </a:lnTo>
                  <a:lnTo>
                    <a:pt x="557796" y="1110894"/>
                  </a:lnTo>
                  <a:lnTo>
                    <a:pt x="560692" y="1108354"/>
                  </a:lnTo>
                  <a:lnTo>
                    <a:pt x="561022" y="1105814"/>
                  </a:lnTo>
                  <a:lnTo>
                    <a:pt x="561098" y="1028344"/>
                  </a:lnTo>
                  <a:lnTo>
                    <a:pt x="561098" y="828954"/>
                  </a:lnTo>
                  <a:lnTo>
                    <a:pt x="561098" y="825144"/>
                  </a:lnTo>
                  <a:close/>
                </a:path>
                <a:path extrusionOk="0" h="1647825" w="4032250">
                  <a:moveTo>
                    <a:pt x="606056" y="1136294"/>
                  </a:moveTo>
                  <a:lnTo>
                    <a:pt x="606056" y="1136954"/>
                  </a:lnTo>
                  <a:lnTo>
                    <a:pt x="606056" y="1136294"/>
                  </a:lnTo>
                  <a:close/>
                </a:path>
                <a:path extrusionOk="0" h="1647825" w="4032250">
                  <a:moveTo>
                    <a:pt x="607479" y="1149324"/>
                  </a:moveTo>
                  <a:lnTo>
                    <a:pt x="606056" y="1136954"/>
                  </a:lnTo>
                  <a:lnTo>
                    <a:pt x="606056" y="1145184"/>
                  </a:lnTo>
                  <a:lnTo>
                    <a:pt x="605980" y="1136294"/>
                  </a:lnTo>
                  <a:lnTo>
                    <a:pt x="605688" y="1133754"/>
                  </a:lnTo>
                  <a:lnTo>
                    <a:pt x="603770" y="1132052"/>
                  </a:lnTo>
                  <a:lnTo>
                    <a:pt x="603605" y="1131214"/>
                  </a:lnTo>
                  <a:lnTo>
                    <a:pt x="596480" y="1093114"/>
                  </a:lnTo>
                  <a:lnTo>
                    <a:pt x="593852" y="1091844"/>
                  </a:lnTo>
                  <a:lnTo>
                    <a:pt x="578345" y="1091844"/>
                  </a:lnTo>
                  <a:lnTo>
                    <a:pt x="576897" y="1081684"/>
                  </a:lnTo>
                  <a:lnTo>
                    <a:pt x="569645" y="1030884"/>
                  </a:lnTo>
                  <a:lnTo>
                    <a:pt x="566953" y="1028344"/>
                  </a:lnTo>
                  <a:lnTo>
                    <a:pt x="561098" y="1028344"/>
                  </a:lnTo>
                  <a:lnTo>
                    <a:pt x="561098" y="1105242"/>
                  </a:lnTo>
                  <a:lnTo>
                    <a:pt x="564172" y="1081684"/>
                  </a:lnTo>
                  <a:lnTo>
                    <a:pt x="566940" y="1100734"/>
                  </a:lnTo>
                  <a:lnTo>
                    <a:pt x="569620" y="1103274"/>
                  </a:lnTo>
                  <a:lnTo>
                    <a:pt x="585444" y="1103274"/>
                  </a:lnTo>
                  <a:lnTo>
                    <a:pt x="593382" y="1145184"/>
                  </a:lnTo>
                  <a:lnTo>
                    <a:pt x="594093" y="1148994"/>
                  </a:lnTo>
                  <a:lnTo>
                    <a:pt x="594855" y="1149324"/>
                  </a:lnTo>
                  <a:lnTo>
                    <a:pt x="604469" y="1149324"/>
                  </a:lnTo>
                  <a:lnTo>
                    <a:pt x="607479" y="1149324"/>
                  </a:lnTo>
                  <a:close/>
                </a:path>
                <a:path extrusionOk="0" h="1647825" w="4032250">
                  <a:moveTo>
                    <a:pt x="803884" y="1468399"/>
                  </a:moveTo>
                  <a:lnTo>
                    <a:pt x="803859" y="1469034"/>
                  </a:lnTo>
                  <a:lnTo>
                    <a:pt x="803884" y="1468399"/>
                  </a:lnTo>
                  <a:close/>
                </a:path>
                <a:path extrusionOk="0" h="1647825" w="4032250">
                  <a:moveTo>
                    <a:pt x="875817" y="1038504"/>
                  </a:moveTo>
                  <a:lnTo>
                    <a:pt x="873125" y="1035964"/>
                  </a:lnTo>
                  <a:lnTo>
                    <a:pt x="866330" y="1035964"/>
                  </a:lnTo>
                  <a:lnTo>
                    <a:pt x="863460" y="1038504"/>
                  </a:lnTo>
                  <a:lnTo>
                    <a:pt x="854252" y="1168044"/>
                  </a:lnTo>
                  <a:lnTo>
                    <a:pt x="845273" y="1246784"/>
                  </a:lnTo>
                  <a:lnTo>
                    <a:pt x="836726" y="1344574"/>
                  </a:lnTo>
                  <a:lnTo>
                    <a:pt x="831900" y="1344574"/>
                  </a:lnTo>
                  <a:lnTo>
                    <a:pt x="830275" y="1345844"/>
                  </a:lnTo>
                  <a:lnTo>
                    <a:pt x="829449" y="1346568"/>
                  </a:lnTo>
                  <a:lnTo>
                    <a:pt x="821893" y="1287424"/>
                  </a:lnTo>
                  <a:lnTo>
                    <a:pt x="821563" y="1284884"/>
                  </a:lnTo>
                  <a:lnTo>
                    <a:pt x="819950" y="1282344"/>
                  </a:lnTo>
                  <a:lnTo>
                    <a:pt x="815365" y="1281074"/>
                  </a:lnTo>
                  <a:lnTo>
                    <a:pt x="812838" y="1281074"/>
                  </a:lnTo>
                  <a:lnTo>
                    <a:pt x="802132" y="1291234"/>
                  </a:lnTo>
                  <a:lnTo>
                    <a:pt x="800290" y="1295044"/>
                  </a:lnTo>
                  <a:lnTo>
                    <a:pt x="795693" y="1383944"/>
                  </a:lnTo>
                  <a:lnTo>
                    <a:pt x="776325" y="1383944"/>
                  </a:lnTo>
                  <a:lnTo>
                    <a:pt x="773582" y="1386484"/>
                  </a:lnTo>
                  <a:lnTo>
                    <a:pt x="767270" y="1458518"/>
                  </a:lnTo>
                  <a:lnTo>
                    <a:pt x="767003" y="1457604"/>
                  </a:lnTo>
                  <a:lnTo>
                    <a:pt x="764298" y="1455064"/>
                  </a:lnTo>
                  <a:lnTo>
                    <a:pt x="758926" y="1455064"/>
                  </a:lnTo>
                  <a:lnTo>
                    <a:pt x="758926" y="1325524"/>
                  </a:lnTo>
                  <a:lnTo>
                    <a:pt x="758253" y="1324254"/>
                  </a:lnTo>
                  <a:lnTo>
                    <a:pt x="755904" y="1321714"/>
                  </a:lnTo>
                  <a:lnTo>
                    <a:pt x="754291" y="1320444"/>
                  </a:lnTo>
                  <a:lnTo>
                    <a:pt x="731570" y="1320444"/>
                  </a:lnTo>
                  <a:lnTo>
                    <a:pt x="722960" y="1199794"/>
                  </a:lnTo>
                  <a:lnTo>
                    <a:pt x="722960" y="1113434"/>
                  </a:lnTo>
                  <a:lnTo>
                    <a:pt x="722960" y="1109624"/>
                  </a:lnTo>
                  <a:lnTo>
                    <a:pt x="720217" y="1107084"/>
                  </a:lnTo>
                  <a:lnTo>
                    <a:pt x="713346" y="1107084"/>
                  </a:lnTo>
                  <a:lnTo>
                    <a:pt x="710501" y="1109624"/>
                  </a:lnTo>
                  <a:lnTo>
                    <a:pt x="701395" y="1317904"/>
                  </a:lnTo>
                  <a:lnTo>
                    <a:pt x="693343" y="1361084"/>
                  </a:lnTo>
                  <a:lnTo>
                    <a:pt x="686485" y="1361084"/>
                  </a:lnTo>
                  <a:lnTo>
                    <a:pt x="685406" y="1349654"/>
                  </a:lnTo>
                  <a:lnTo>
                    <a:pt x="677697" y="1268374"/>
                  </a:lnTo>
                  <a:lnTo>
                    <a:pt x="674928" y="1265834"/>
                  </a:lnTo>
                  <a:lnTo>
                    <a:pt x="668324" y="1265834"/>
                  </a:lnTo>
                  <a:lnTo>
                    <a:pt x="665607" y="1268374"/>
                  </a:lnTo>
                  <a:lnTo>
                    <a:pt x="658317" y="1377264"/>
                  </a:lnTo>
                  <a:lnTo>
                    <a:pt x="656704" y="1376324"/>
                  </a:lnTo>
                  <a:lnTo>
                    <a:pt x="651624" y="1376324"/>
                  </a:lnTo>
                  <a:lnTo>
                    <a:pt x="649363" y="1377518"/>
                  </a:lnTo>
                  <a:lnTo>
                    <a:pt x="649224" y="1377594"/>
                  </a:lnTo>
                  <a:lnTo>
                    <a:pt x="649262" y="1376324"/>
                  </a:lnTo>
                  <a:lnTo>
                    <a:pt x="641781" y="1283614"/>
                  </a:lnTo>
                  <a:lnTo>
                    <a:pt x="639038" y="1281074"/>
                  </a:lnTo>
                  <a:lnTo>
                    <a:pt x="623379" y="1281074"/>
                  </a:lnTo>
                  <a:lnTo>
                    <a:pt x="615175" y="1216304"/>
                  </a:lnTo>
                  <a:lnTo>
                    <a:pt x="615010" y="1215047"/>
                  </a:lnTo>
                  <a:lnTo>
                    <a:pt x="607593" y="1150264"/>
                  </a:lnTo>
                  <a:lnTo>
                    <a:pt x="603542" y="1150264"/>
                  </a:lnTo>
                  <a:lnTo>
                    <a:pt x="597027" y="1150264"/>
                  </a:lnTo>
                  <a:lnTo>
                    <a:pt x="594956" y="1150264"/>
                  </a:lnTo>
                  <a:lnTo>
                    <a:pt x="602500" y="1216304"/>
                  </a:lnTo>
                  <a:lnTo>
                    <a:pt x="611847" y="1289964"/>
                  </a:lnTo>
                  <a:lnTo>
                    <a:pt x="614540" y="1292504"/>
                  </a:lnTo>
                  <a:lnTo>
                    <a:pt x="629869" y="1292504"/>
                  </a:lnTo>
                  <a:lnTo>
                    <a:pt x="638644" y="1400454"/>
                  </a:lnTo>
                  <a:lnTo>
                    <a:pt x="640727" y="1402994"/>
                  </a:lnTo>
                  <a:lnTo>
                    <a:pt x="646277" y="1404264"/>
                  </a:lnTo>
                  <a:lnTo>
                    <a:pt x="649097" y="1402994"/>
                  </a:lnTo>
                  <a:lnTo>
                    <a:pt x="651865" y="1397914"/>
                  </a:lnTo>
                  <a:lnTo>
                    <a:pt x="652551" y="1396644"/>
                  </a:lnTo>
                  <a:lnTo>
                    <a:pt x="657694" y="1409344"/>
                  </a:lnTo>
                  <a:lnTo>
                    <a:pt x="660539" y="1411884"/>
                  </a:lnTo>
                  <a:lnTo>
                    <a:pt x="666534" y="1410614"/>
                  </a:lnTo>
                  <a:lnTo>
                    <a:pt x="668820" y="1408074"/>
                  </a:lnTo>
                  <a:lnTo>
                    <a:pt x="668997" y="1405534"/>
                  </a:lnTo>
                  <a:lnTo>
                    <a:pt x="672782" y="1349654"/>
                  </a:lnTo>
                  <a:lnTo>
                    <a:pt x="674687" y="1369974"/>
                  </a:lnTo>
                  <a:lnTo>
                    <a:pt x="677430" y="1371244"/>
                  </a:lnTo>
                  <a:lnTo>
                    <a:pt x="701751" y="1371244"/>
                  </a:lnTo>
                  <a:lnTo>
                    <a:pt x="704380" y="1369974"/>
                  </a:lnTo>
                  <a:lnTo>
                    <a:pt x="706043" y="1361084"/>
                  </a:lnTo>
                  <a:lnTo>
                    <a:pt x="713879" y="1319174"/>
                  </a:lnTo>
                  <a:lnTo>
                    <a:pt x="715822" y="1276515"/>
                  </a:lnTo>
                  <a:lnTo>
                    <a:pt x="715886" y="1274800"/>
                  </a:lnTo>
                  <a:lnTo>
                    <a:pt x="715873" y="1277264"/>
                  </a:lnTo>
                  <a:lnTo>
                    <a:pt x="719582" y="1329334"/>
                  </a:lnTo>
                  <a:lnTo>
                    <a:pt x="722337" y="1331874"/>
                  </a:lnTo>
                  <a:lnTo>
                    <a:pt x="746340" y="1331874"/>
                  </a:lnTo>
                  <a:lnTo>
                    <a:pt x="746340" y="1516024"/>
                  </a:lnTo>
                  <a:lnTo>
                    <a:pt x="746340" y="1519834"/>
                  </a:lnTo>
                  <a:lnTo>
                    <a:pt x="748893" y="1521104"/>
                  </a:lnTo>
                  <a:lnTo>
                    <a:pt x="755484" y="1522374"/>
                  </a:lnTo>
                  <a:lnTo>
                    <a:pt x="758393" y="1519834"/>
                  </a:lnTo>
                  <a:lnTo>
                    <a:pt x="759015" y="1516024"/>
                  </a:lnTo>
                  <a:lnTo>
                    <a:pt x="763308" y="1489354"/>
                  </a:lnTo>
                  <a:lnTo>
                    <a:pt x="765263" y="1496974"/>
                  </a:lnTo>
                  <a:lnTo>
                    <a:pt x="768057" y="1498244"/>
                  </a:lnTo>
                  <a:lnTo>
                    <a:pt x="774230" y="1498244"/>
                  </a:lnTo>
                  <a:lnTo>
                    <a:pt x="776655" y="1495704"/>
                  </a:lnTo>
                  <a:lnTo>
                    <a:pt x="776884" y="1493164"/>
                  </a:lnTo>
                  <a:lnTo>
                    <a:pt x="785431" y="1395374"/>
                  </a:lnTo>
                  <a:lnTo>
                    <a:pt x="791298" y="1395374"/>
                  </a:lnTo>
                  <a:lnTo>
                    <a:pt x="791298" y="1469034"/>
                  </a:lnTo>
                  <a:lnTo>
                    <a:pt x="794918" y="1399057"/>
                  </a:lnTo>
                  <a:lnTo>
                    <a:pt x="791337" y="1468399"/>
                  </a:lnTo>
                  <a:lnTo>
                    <a:pt x="791298" y="1471574"/>
                  </a:lnTo>
                  <a:lnTo>
                    <a:pt x="794029" y="1474114"/>
                  </a:lnTo>
                  <a:lnTo>
                    <a:pt x="800862" y="1474114"/>
                  </a:lnTo>
                  <a:lnTo>
                    <a:pt x="803719" y="1471574"/>
                  </a:lnTo>
                  <a:lnTo>
                    <a:pt x="803859" y="1469034"/>
                  </a:lnTo>
                  <a:lnTo>
                    <a:pt x="803884" y="1387754"/>
                  </a:lnTo>
                  <a:lnTo>
                    <a:pt x="803884" y="1468399"/>
                  </a:lnTo>
                  <a:lnTo>
                    <a:pt x="808278" y="1383944"/>
                  </a:lnTo>
                  <a:lnTo>
                    <a:pt x="812126" y="1309763"/>
                  </a:lnTo>
                  <a:lnTo>
                    <a:pt x="818578" y="1361084"/>
                  </a:lnTo>
                  <a:lnTo>
                    <a:pt x="820191" y="1362354"/>
                  </a:lnTo>
                  <a:lnTo>
                    <a:pt x="824776" y="1363624"/>
                  </a:lnTo>
                  <a:lnTo>
                    <a:pt x="827303" y="1363624"/>
                  </a:lnTo>
                  <a:lnTo>
                    <a:pt x="833221" y="1358544"/>
                  </a:lnTo>
                  <a:lnTo>
                    <a:pt x="836168" y="1356004"/>
                  </a:lnTo>
                  <a:lnTo>
                    <a:pt x="845832" y="1356004"/>
                  </a:lnTo>
                  <a:lnTo>
                    <a:pt x="848575" y="1353464"/>
                  </a:lnTo>
                  <a:lnTo>
                    <a:pt x="857808" y="1248054"/>
                  </a:lnTo>
                  <a:lnTo>
                    <a:pt x="866813" y="1169314"/>
                  </a:lnTo>
                  <a:lnTo>
                    <a:pt x="868870" y="1140307"/>
                  </a:lnTo>
                  <a:lnTo>
                    <a:pt x="875804" y="1042314"/>
                  </a:lnTo>
                  <a:lnTo>
                    <a:pt x="875817" y="1038504"/>
                  </a:lnTo>
                  <a:close/>
                </a:path>
                <a:path extrusionOk="0" h="1647825" w="4032250">
                  <a:moveTo>
                    <a:pt x="1433322" y="1555699"/>
                  </a:moveTo>
                  <a:lnTo>
                    <a:pt x="1433258" y="1556346"/>
                  </a:lnTo>
                  <a:lnTo>
                    <a:pt x="1433322" y="1555699"/>
                  </a:lnTo>
                  <a:close/>
                </a:path>
                <a:path extrusionOk="0" h="1647825" w="4032250">
                  <a:moveTo>
                    <a:pt x="1573695" y="1414106"/>
                  </a:moveTo>
                  <a:lnTo>
                    <a:pt x="1573593" y="1413433"/>
                  </a:lnTo>
                  <a:lnTo>
                    <a:pt x="1573593" y="1414106"/>
                  </a:lnTo>
                  <a:close/>
                </a:path>
                <a:path extrusionOk="0" h="1647825" w="4032250">
                  <a:moveTo>
                    <a:pt x="1735518" y="1137246"/>
                  </a:moveTo>
                  <a:lnTo>
                    <a:pt x="1735455" y="1136611"/>
                  </a:lnTo>
                  <a:lnTo>
                    <a:pt x="1735455" y="1137246"/>
                  </a:lnTo>
                  <a:close/>
                </a:path>
                <a:path extrusionOk="0" h="1647825" w="4032250">
                  <a:moveTo>
                    <a:pt x="1888324" y="1231722"/>
                  </a:moveTo>
                  <a:lnTo>
                    <a:pt x="1887194" y="1240129"/>
                  </a:lnTo>
                  <a:lnTo>
                    <a:pt x="1882914" y="1184249"/>
                  </a:lnTo>
                  <a:lnTo>
                    <a:pt x="1882863" y="1182979"/>
                  </a:lnTo>
                  <a:lnTo>
                    <a:pt x="1873935" y="1127937"/>
                  </a:lnTo>
                  <a:lnTo>
                    <a:pt x="1873935" y="1125816"/>
                  </a:lnTo>
                  <a:lnTo>
                    <a:pt x="1873529" y="1125461"/>
                  </a:lnTo>
                  <a:lnTo>
                    <a:pt x="1873389" y="1124559"/>
                  </a:lnTo>
                  <a:lnTo>
                    <a:pt x="1871865" y="1123962"/>
                  </a:lnTo>
                  <a:lnTo>
                    <a:pt x="1871116" y="1123276"/>
                  </a:lnTo>
                  <a:lnTo>
                    <a:pt x="1864271" y="1123276"/>
                  </a:lnTo>
                  <a:lnTo>
                    <a:pt x="1863140" y="1114386"/>
                  </a:lnTo>
                  <a:lnTo>
                    <a:pt x="1859915" y="1088986"/>
                  </a:lnTo>
                  <a:lnTo>
                    <a:pt x="1855546" y="1054696"/>
                  </a:lnTo>
                  <a:lnTo>
                    <a:pt x="1852815" y="1052156"/>
                  </a:lnTo>
                  <a:lnTo>
                    <a:pt x="1846313" y="1052156"/>
                  </a:lnTo>
                  <a:lnTo>
                    <a:pt x="1843646" y="1054696"/>
                  </a:lnTo>
                  <a:lnTo>
                    <a:pt x="1840382" y="1088986"/>
                  </a:lnTo>
                  <a:lnTo>
                    <a:pt x="1838058" y="1066126"/>
                  </a:lnTo>
                  <a:lnTo>
                    <a:pt x="1837931" y="1064856"/>
                  </a:lnTo>
                  <a:lnTo>
                    <a:pt x="1837639" y="1063586"/>
                  </a:lnTo>
                  <a:lnTo>
                    <a:pt x="1827720" y="1038186"/>
                  </a:lnTo>
                  <a:lnTo>
                    <a:pt x="1825028" y="1035646"/>
                  </a:lnTo>
                  <a:lnTo>
                    <a:pt x="1819198" y="1036916"/>
                  </a:lnTo>
                  <a:lnTo>
                    <a:pt x="1816862" y="1038186"/>
                  </a:lnTo>
                  <a:lnTo>
                    <a:pt x="1808226" y="1091526"/>
                  </a:lnTo>
                  <a:lnTo>
                    <a:pt x="1807298" y="1091526"/>
                  </a:lnTo>
                  <a:lnTo>
                    <a:pt x="1801380" y="1086446"/>
                  </a:lnTo>
                  <a:lnTo>
                    <a:pt x="1793189" y="1057236"/>
                  </a:lnTo>
                  <a:lnTo>
                    <a:pt x="1792109" y="1053426"/>
                  </a:lnTo>
                  <a:lnTo>
                    <a:pt x="1789595" y="1052156"/>
                  </a:lnTo>
                  <a:lnTo>
                    <a:pt x="1776056" y="1052156"/>
                  </a:lnTo>
                  <a:lnTo>
                    <a:pt x="1774431" y="1053426"/>
                  </a:lnTo>
                  <a:lnTo>
                    <a:pt x="1772094" y="1054696"/>
                  </a:lnTo>
                  <a:lnTo>
                    <a:pt x="1771421" y="1055966"/>
                  </a:lnTo>
                  <a:lnTo>
                    <a:pt x="1771421" y="1108036"/>
                  </a:lnTo>
                  <a:lnTo>
                    <a:pt x="1747456" y="1108036"/>
                  </a:lnTo>
                  <a:lnTo>
                    <a:pt x="1745716" y="1109599"/>
                  </a:lnTo>
                  <a:lnTo>
                    <a:pt x="1739125" y="1034376"/>
                  </a:lnTo>
                  <a:lnTo>
                    <a:pt x="1738782" y="1030566"/>
                  </a:lnTo>
                  <a:lnTo>
                    <a:pt x="1736039" y="1028026"/>
                  </a:lnTo>
                  <a:lnTo>
                    <a:pt x="1720684" y="1028026"/>
                  </a:lnTo>
                  <a:lnTo>
                    <a:pt x="1718056" y="1030566"/>
                  </a:lnTo>
                  <a:lnTo>
                    <a:pt x="1709432" y="1076286"/>
                  </a:lnTo>
                  <a:lnTo>
                    <a:pt x="1703082" y="1076286"/>
                  </a:lnTo>
                  <a:lnTo>
                    <a:pt x="1703082" y="1041996"/>
                  </a:lnTo>
                  <a:lnTo>
                    <a:pt x="1703082" y="1039456"/>
                  </a:lnTo>
                  <a:lnTo>
                    <a:pt x="1700568" y="1036916"/>
                  </a:lnTo>
                  <a:lnTo>
                    <a:pt x="1694053" y="1035646"/>
                  </a:lnTo>
                  <a:lnTo>
                    <a:pt x="1691119" y="1038186"/>
                  </a:lnTo>
                  <a:lnTo>
                    <a:pt x="1684769" y="1071206"/>
                  </a:lnTo>
                  <a:lnTo>
                    <a:pt x="1683169" y="1068666"/>
                  </a:lnTo>
                  <a:lnTo>
                    <a:pt x="1680349" y="1067396"/>
                  </a:lnTo>
                  <a:lnTo>
                    <a:pt x="1674799" y="1068666"/>
                  </a:lnTo>
                  <a:lnTo>
                    <a:pt x="1672729" y="1071206"/>
                  </a:lnTo>
                  <a:lnTo>
                    <a:pt x="1665198" y="1163815"/>
                  </a:lnTo>
                  <a:lnTo>
                    <a:pt x="1663204" y="1162646"/>
                  </a:lnTo>
                  <a:lnTo>
                    <a:pt x="1647748" y="1162646"/>
                  </a:lnTo>
                  <a:lnTo>
                    <a:pt x="1640319" y="1137246"/>
                  </a:lnTo>
                  <a:lnTo>
                    <a:pt x="1639201" y="1133436"/>
                  </a:lnTo>
                  <a:lnTo>
                    <a:pt x="1636382" y="1130896"/>
                  </a:lnTo>
                  <a:lnTo>
                    <a:pt x="1630248" y="1132166"/>
                  </a:lnTo>
                  <a:lnTo>
                    <a:pt x="1627797" y="1133436"/>
                  </a:lnTo>
                  <a:lnTo>
                    <a:pt x="1618665" y="1238846"/>
                  </a:lnTo>
                  <a:lnTo>
                    <a:pt x="1618551" y="1258074"/>
                  </a:lnTo>
                  <a:lnTo>
                    <a:pt x="1618246" y="1257896"/>
                  </a:lnTo>
                  <a:lnTo>
                    <a:pt x="1595158" y="1257896"/>
                  </a:lnTo>
                  <a:lnTo>
                    <a:pt x="1592757" y="1259166"/>
                  </a:lnTo>
                  <a:lnTo>
                    <a:pt x="1582915" y="1285836"/>
                  </a:lnTo>
                  <a:lnTo>
                    <a:pt x="1582635" y="1285836"/>
                  </a:lnTo>
                  <a:lnTo>
                    <a:pt x="1574203" y="1345412"/>
                  </a:lnTo>
                  <a:lnTo>
                    <a:pt x="1573644" y="1345285"/>
                  </a:lnTo>
                  <a:lnTo>
                    <a:pt x="1573644" y="1349336"/>
                  </a:lnTo>
                  <a:lnTo>
                    <a:pt x="1573593" y="1351826"/>
                  </a:lnTo>
                  <a:lnTo>
                    <a:pt x="1573593" y="1350606"/>
                  </a:lnTo>
                  <a:lnTo>
                    <a:pt x="1573644" y="1349336"/>
                  </a:lnTo>
                  <a:lnTo>
                    <a:pt x="1573644" y="1345285"/>
                  </a:lnTo>
                  <a:lnTo>
                    <a:pt x="1569224" y="1344256"/>
                  </a:lnTo>
                  <a:lnTo>
                    <a:pt x="1566506" y="1345526"/>
                  </a:lnTo>
                  <a:lnTo>
                    <a:pt x="1558010" y="1360766"/>
                  </a:lnTo>
                  <a:lnTo>
                    <a:pt x="1540649" y="1360766"/>
                  </a:lnTo>
                  <a:lnTo>
                    <a:pt x="1538300" y="1363306"/>
                  </a:lnTo>
                  <a:lnTo>
                    <a:pt x="1537627" y="1364576"/>
                  </a:lnTo>
                  <a:lnTo>
                    <a:pt x="1537627" y="1392516"/>
                  </a:lnTo>
                  <a:lnTo>
                    <a:pt x="1531594" y="1392516"/>
                  </a:lnTo>
                  <a:lnTo>
                    <a:pt x="1528826" y="1395056"/>
                  </a:lnTo>
                  <a:lnTo>
                    <a:pt x="1519961" y="1542376"/>
                  </a:lnTo>
                  <a:lnTo>
                    <a:pt x="1504759" y="1542376"/>
                  </a:lnTo>
                  <a:lnTo>
                    <a:pt x="1496250" y="1452206"/>
                  </a:lnTo>
                  <a:lnTo>
                    <a:pt x="1492389" y="1435696"/>
                  </a:lnTo>
                  <a:lnTo>
                    <a:pt x="1490370" y="1426806"/>
                  </a:lnTo>
                  <a:lnTo>
                    <a:pt x="1488338" y="1417916"/>
                  </a:lnTo>
                  <a:lnTo>
                    <a:pt x="1486598" y="1410296"/>
                  </a:lnTo>
                  <a:lnTo>
                    <a:pt x="1484223" y="1407756"/>
                  </a:lnTo>
                  <a:lnTo>
                    <a:pt x="1478521" y="1407756"/>
                  </a:lnTo>
                  <a:lnTo>
                    <a:pt x="1475905" y="1409026"/>
                  </a:lnTo>
                  <a:lnTo>
                    <a:pt x="1472844" y="1417916"/>
                  </a:lnTo>
                  <a:lnTo>
                    <a:pt x="1469377" y="1405216"/>
                  </a:lnTo>
                  <a:lnTo>
                    <a:pt x="1468335" y="1401406"/>
                  </a:lnTo>
                  <a:lnTo>
                    <a:pt x="1465376" y="1400136"/>
                  </a:lnTo>
                  <a:lnTo>
                    <a:pt x="1459077" y="1400136"/>
                  </a:lnTo>
                  <a:lnTo>
                    <a:pt x="1456702" y="1402676"/>
                  </a:lnTo>
                  <a:lnTo>
                    <a:pt x="1456702" y="1415376"/>
                  </a:lnTo>
                  <a:lnTo>
                    <a:pt x="1442008" y="1415376"/>
                  </a:lnTo>
                  <a:lnTo>
                    <a:pt x="1439430" y="1417916"/>
                  </a:lnTo>
                  <a:lnTo>
                    <a:pt x="1429842" y="1459826"/>
                  </a:lnTo>
                  <a:lnTo>
                    <a:pt x="1429753" y="1461096"/>
                  </a:lnTo>
                  <a:lnTo>
                    <a:pt x="1426324" y="1496949"/>
                  </a:lnTo>
                  <a:lnTo>
                    <a:pt x="1423809" y="1481416"/>
                  </a:lnTo>
                  <a:lnTo>
                    <a:pt x="1421028" y="1478876"/>
                  </a:lnTo>
                  <a:lnTo>
                    <a:pt x="1414602" y="1478876"/>
                  </a:lnTo>
                  <a:lnTo>
                    <a:pt x="1411986" y="1481416"/>
                  </a:lnTo>
                  <a:lnTo>
                    <a:pt x="1403184" y="1589366"/>
                  </a:lnTo>
                  <a:lnTo>
                    <a:pt x="1396885" y="1589366"/>
                  </a:lnTo>
                  <a:lnTo>
                    <a:pt x="1388427" y="1492846"/>
                  </a:lnTo>
                  <a:lnTo>
                    <a:pt x="1388084" y="1489036"/>
                  </a:lnTo>
                  <a:lnTo>
                    <a:pt x="1385201" y="1486496"/>
                  </a:lnTo>
                  <a:lnTo>
                    <a:pt x="1378445" y="1487766"/>
                  </a:lnTo>
                  <a:lnTo>
                    <a:pt x="1375778" y="1489036"/>
                  </a:lnTo>
                  <a:lnTo>
                    <a:pt x="1375778" y="1555076"/>
                  </a:lnTo>
                  <a:lnTo>
                    <a:pt x="1366062" y="1571586"/>
                  </a:lnTo>
                  <a:lnTo>
                    <a:pt x="1361617" y="1556346"/>
                  </a:lnTo>
                  <a:lnTo>
                    <a:pt x="1360500" y="1552536"/>
                  </a:lnTo>
                  <a:lnTo>
                    <a:pt x="1357985" y="1549996"/>
                  </a:lnTo>
                  <a:lnTo>
                    <a:pt x="1344447" y="1549996"/>
                  </a:lnTo>
                  <a:lnTo>
                    <a:pt x="1342821" y="1551266"/>
                  </a:lnTo>
                  <a:lnTo>
                    <a:pt x="1340472" y="1552536"/>
                  </a:lnTo>
                  <a:lnTo>
                    <a:pt x="1339799" y="1553806"/>
                  </a:lnTo>
                  <a:lnTo>
                    <a:pt x="1339799" y="1563966"/>
                  </a:lnTo>
                  <a:lnTo>
                    <a:pt x="1336001" y="1596986"/>
                  </a:lnTo>
                  <a:lnTo>
                    <a:pt x="1334325" y="1586826"/>
                  </a:lnTo>
                  <a:lnTo>
                    <a:pt x="1325333" y="1538566"/>
                  </a:lnTo>
                  <a:lnTo>
                    <a:pt x="1316558" y="1508086"/>
                  </a:lnTo>
                  <a:lnTo>
                    <a:pt x="1315466" y="1504276"/>
                  </a:lnTo>
                  <a:lnTo>
                    <a:pt x="1312506" y="1503006"/>
                  </a:lnTo>
                  <a:lnTo>
                    <a:pt x="1306220" y="1503006"/>
                  </a:lnTo>
                  <a:lnTo>
                    <a:pt x="1303832" y="1505546"/>
                  </a:lnTo>
                  <a:lnTo>
                    <a:pt x="1303832" y="1549996"/>
                  </a:lnTo>
                  <a:lnTo>
                    <a:pt x="1298041" y="1549996"/>
                  </a:lnTo>
                  <a:lnTo>
                    <a:pt x="1289443" y="1436966"/>
                  </a:lnTo>
                  <a:lnTo>
                    <a:pt x="1289240" y="1434426"/>
                  </a:lnTo>
                  <a:lnTo>
                    <a:pt x="1286941" y="1431886"/>
                  </a:lnTo>
                  <a:lnTo>
                    <a:pt x="1280985" y="1431886"/>
                  </a:lnTo>
                  <a:lnTo>
                    <a:pt x="1278128" y="1433156"/>
                  </a:lnTo>
                  <a:lnTo>
                    <a:pt x="1272997" y="1447126"/>
                  </a:lnTo>
                  <a:lnTo>
                    <a:pt x="1271460" y="1443316"/>
                  </a:lnTo>
                  <a:lnTo>
                    <a:pt x="1271473" y="1358226"/>
                  </a:lnTo>
                  <a:lnTo>
                    <a:pt x="1271282" y="1356956"/>
                  </a:lnTo>
                  <a:lnTo>
                    <a:pt x="1261579" y="1322666"/>
                  </a:lnTo>
                  <a:lnTo>
                    <a:pt x="1259065" y="1321396"/>
                  </a:lnTo>
                  <a:lnTo>
                    <a:pt x="1244104" y="1321396"/>
                  </a:lnTo>
                  <a:lnTo>
                    <a:pt x="1235583" y="1200746"/>
                  </a:lnTo>
                  <a:lnTo>
                    <a:pt x="1235494" y="1137246"/>
                  </a:lnTo>
                  <a:lnTo>
                    <a:pt x="1235494" y="1133436"/>
                  </a:lnTo>
                  <a:lnTo>
                    <a:pt x="1232979" y="1132166"/>
                  </a:lnTo>
                  <a:lnTo>
                    <a:pt x="1226464" y="1130896"/>
                  </a:lnTo>
                  <a:lnTo>
                    <a:pt x="1223530" y="1133436"/>
                  </a:lnTo>
                  <a:lnTo>
                    <a:pt x="1223010" y="1136142"/>
                  </a:lnTo>
                  <a:lnTo>
                    <a:pt x="1223010" y="1202016"/>
                  </a:lnTo>
                  <a:lnTo>
                    <a:pt x="1222921" y="1195666"/>
                  </a:lnTo>
                  <a:lnTo>
                    <a:pt x="1222908" y="1137246"/>
                  </a:lnTo>
                  <a:lnTo>
                    <a:pt x="1223010" y="1202016"/>
                  </a:lnTo>
                  <a:lnTo>
                    <a:pt x="1223010" y="1136142"/>
                  </a:lnTo>
                  <a:lnTo>
                    <a:pt x="1213967" y="1182966"/>
                  </a:lnTo>
                  <a:lnTo>
                    <a:pt x="1212202" y="1195666"/>
                  </a:lnTo>
                  <a:lnTo>
                    <a:pt x="1209141" y="1166456"/>
                  </a:lnTo>
                  <a:lnTo>
                    <a:pt x="1208201" y="1157566"/>
                  </a:lnTo>
                  <a:lnTo>
                    <a:pt x="1205471" y="1155026"/>
                  </a:lnTo>
                  <a:lnTo>
                    <a:pt x="1180973" y="1155026"/>
                  </a:lnTo>
                  <a:lnTo>
                    <a:pt x="1178623" y="1157566"/>
                  </a:lnTo>
                  <a:lnTo>
                    <a:pt x="1177950" y="1158836"/>
                  </a:lnTo>
                  <a:lnTo>
                    <a:pt x="1177950" y="1199476"/>
                  </a:lnTo>
                  <a:lnTo>
                    <a:pt x="1171371" y="1222425"/>
                  </a:lnTo>
                  <a:lnTo>
                    <a:pt x="1163548" y="1113116"/>
                  </a:lnTo>
                  <a:lnTo>
                    <a:pt x="1150670" y="1091526"/>
                  </a:lnTo>
                  <a:lnTo>
                    <a:pt x="1144447" y="1091526"/>
                  </a:lnTo>
                  <a:lnTo>
                    <a:pt x="1135849" y="1053426"/>
                  </a:lnTo>
                  <a:lnTo>
                    <a:pt x="1133068" y="1052156"/>
                  </a:lnTo>
                  <a:lnTo>
                    <a:pt x="1126807" y="1052156"/>
                  </a:lnTo>
                  <a:lnTo>
                    <a:pt x="1124280" y="1054696"/>
                  </a:lnTo>
                  <a:lnTo>
                    <a:pt x="1119212" y="1108036"/>
                  </a:lnTo>
                  <a:lnTo>
                    <a:pt x="1118603" y="1104226"/>
                  </a:lnTo>
                  <a:lnTo>
                    <a:pt x="1118603" y="1081366"/>
                  </a:lnTo>
                  <a:lnTo>
                    <a:pt x="1118412" y="1080096"/>
                  </a:lnTo>
                  <a:lnTo>
                    <a:pt x="1108722" y="1045806"/>
                  </a:lnTo>
                  <a:lnTo>
                    <a:pt x="1106208" y="1044536"/>
                  </a:lnTo>
                  <a:lnTo>
                    <a:pt x="1090968" y="1044536"/>
                  </a:lnTo>
                  <a:lnTo>
                    <a:pt x="1087742" y="1019136"/>
                  </a:lnTo>
                  <a:lnTo>
                    <a:pt x="1082255" y="975956"/>
                  </a:lnTo>
                  <a:lnTo>
                    <a:pt x="1079652" y="973416"/>
                  </a:lnTo>
                  <a:lnTo>
                    <a:pt x="1073378" y="973416"/>
                  </a:lnTo>
                  <a:lnTo>
                    <a:pt x="1070648" y="974686"/>
                  </a:lnTo>
                  <a:lnTo>
                    <a:pt x="1061135" y="1025486"/>
                  </a:lnTo>
                  <a:lnTo>
                    <a:pt x="1061059" y="1120736"/>
                  </a:lnTo>
                  <a:lnTo>
                    <a:pt x="1052385" y="1143596"/>
                  </a:lnTo>
                  <a:lnTo>
                    <a:pt x="1052144" y="1143596"/>
                  </a:lnTo>
                  <a:lnTo>
                    <a:pt x="1044028" y="1186776"/>
                  </a:lnTo>
                  <a:lnTo>
                    <a:pt x="1029563" y="1186776"/>
                  </a:lnTo>
                  <a:lnTo>
                    <a:pt x="1027760" y="1180426"/>
                  </a:lnTo>
                  <a:lnTo>
                    <a:pt x="1025029" y="1179156"/>
                  </a:lnTo>
                  <a:lnTo>
                    <a:pt x="1018997" y="1179156"/>
                  </a:lnTo>
                  <a:lnTo>
                    <a:pt x="1016520" y="1180426"/>
                  </a:lnTo>
                  <a:lnTo>
                    <a:pt x="1015111" y="1190586"/>
                  </a:lnTo>
                  <a:lnTo>
                    <a:pt x="1010678" y="1135976"/>
                  </a:lnTo>
                  <a:lnTo>
                    <a:pt x="1001649" y="1049616"/>
                  </a:lnTo>
                  <a:lnTo>
                    <a:pt x="1001382" y="1047076"/>
                  </a:lnTo>
                  <a:lnTo>
                    <a:pt x="998664" y="1044536"/>
                  </a:lnTo>
                  <a:lnTo>
                    <a:pt x="983005" y="1044536"/>
                  </a:lnTo>
                  <a:lnTo>
                    <a:pt x="980211" y="1047076"/>
                  </a:lnTo>
                  <a:lnTo>
                    <a:pt x="975779" y="1205826"/>
                  </a:lnTo>
                  <a:lnTo>
                    <a:pt x="974725" y="1184236"/>
                  </a:lnTo>
                  <a:lnTo>
                    <a:pt x="974547" y="1182966"/>
                  </a:lnTo>
                  <a:lnTo>
                    <a:pt x="965733" y="1152486"/>
                  </a:lnTo>
                  <a:lnTo>
                    <a:pt x="964996" y="1149946"/>
                  </a:lnTo>
                  <a:lnTo>
                    <a:pt x="963307" y="1147406"/>
                  </a:lnTo>
                  <a:lnTo>
                    <a:pt x="956602" y="1147406"/>
                  </a:lnTo>
                  <a:lnTo>
                    <a:pt x="944829" y="1157566"/>
                  </a:lnTo>
                  <a:lnTo>
                    <a:pt x="944156" y="1158836"/>
                  </a:lnTo>
                  <a:lnTo>
                    <a:pt x="944156" y="1265516"/>
                  </a:lnTo>
                  <a:lnTo>
                    <a:pt x="937983" y="1265516"/>
                  </a:lnTo>
                  <a:lnTo>
                    <a:pt x="929741" y="1207414"/>
                  </a:lnTo>
                  <a:lnTo>
                    <a:pt x="920775" y="1081684"/>
                  </a:lnTo>
                  <a:lnTo>
                    <a:pt x="920775" y="1065174"/>
                  </a:lnTo>
                  <a:lnTo>
                    <a:pt x="920115" y="1062634"/>
                  </a:lnTo>
                  <a:lnTo>
                    <a:pt x="912787" y="1049934"/>
                  </a:lnTo>
                  <a:lnTo>
                    <a:pt x="909853" y="1044854"/>
                  </a:lnTo>
                  <a:lnTo>
                    <a:pt x="907046" y="1043584"/>
                  </a:lnTo>
                  <a:lnTo>
                    <a:pt x="901484" y="1044854"/>
                  </a:lnTo>
                  <a:lnTo>
                    <a:pt x="899414" y="1047394"/>
                  </a:lnTo>
                  <a:lnTo>
                    <a:pt x="890638" y="1155344"/>
                  </a:lnTo>
                  <a:lnTo>
                    <a:pt x="883970" y="1155344"/>
                  </a:lnTo>
                  <a:lnTo>
                    <a:pt x="875931" y="1105242"/>
                  </a:lnTo>
                  <a:lnTo>
                    <a:pt x="875817" y="1042314"/>
                  </a:lnTo>
                  <a:lnTo>
                    <a:pt x="868870" y="1140307"/>
                  </a:lnTo>
                  <a:lnTo>
                    <a:pt x="872731" y="1164234"/>
                  </a:lnTo>
                  <a:lnTo>
                    <a:pt x="875385" y="1165504"/>
                  </a:lnTo>
                  <a:lnTo>
                    <a:pt x="899807" y="1165504"/>
                  </a:lnTo>
                  <a:lnTo>
                    <a:pt x="902538" y="1164234"/>
                  </a:lnTo>
                  <a:lnTo>
                    <a:pt x="903262" y="1155344"/>
                  </a:lnTo>
                  <a:lnTo>
                    <a:pt x="908672" y="1088301"/>
                  </a:lnTo>
                  <a:lnTo>
                    <a:pt x="917194" y="1208684"/>
                  </a:lnTo>
                  <a:lnTo>
                    <a:pt x="926617" y="1274724"/>
                  </a:lnTo>
                  <a:lnTo>
                    <a:pt x="929297" y="1277264"/>
                  </a:lnTo>
                  <a:lnTo>
                    <a:pt x="944943" y="1277264"/>
                  </a:lnTo>
                  <a:lnTo>
                    <a:pt x="945286" y="1276946"/>
                  </a:lnTo>
                  <a:lnTo>
                    <a:pt x="952106" y="1276946"/>
                  </a:lnTo>
                  <a:lnTo>
                    <a:pt x="953731" y="1275676"/>
                  </a:lnTo>
                  <a:lnTo>
                    <a:pt x="956081" y="1274406"/>
                  </a:lnTo>
                  <a:lnTo>
                    <a:pt x="956754" y="1273136"/>
                  </a:lnTo>
                  <a:lnTo>
                    <a:pt x="956754" y="1166025"/>
                  </a:lnTo>
                  <a:lnTo>
                    <a:pt x="956754" y="1162646"/>
                  </a:lnTo>
                  <a:lnTo>
                    <a:pt x="956881" y="1166456"/>
                  </a:lnTo>
                  <a:lnTo>
                    <a:pt x="962177" y="1185506"/>
                  </a:lnTo>
                  <a:lnTo>
                    <a:pt x="971283" y="1377276"/>
                  </a:lnTo>
                  <a:lnTo>
                    <a:pt x="974090" y="1379816"/>
                  </a:lnTo>
                  <a:lnTo>
                    <a:pt x="980884" y="1379816"/>
                  </a:lnTo>
                  <a:lnTo>
                    <a:pt x="983640" y="1377276"/>
                  </a:lnTo>
                  <a:lnTo>
                    <a:pt x="988402" y="1205826"/>
                  </a:lnTo>
                  <a:lnTo>
                    <a:pt x="991958" y="1077861"/>
                  </a:lnTo>
                  <a:lnTo>
                    <a:pt x="998143" y="1137246"/>
                  </a:lnTo>
                  <a:lnTo>
                    <a:pt x="1007351" y="1250276"/>
                  </a:lnTo>
                  <a:lnTo>
                    <a:pt x="1009980" y="1252816"/>
                  </a:lnTo>
                  <a:lnTo>
                    <a:pt x="1016482" y="1252816"/>
                  </a:lnTo>
                  <a:lnTo>
                    <a:pt x="1019238" y="1251546"/>
                  </a:lnTo>
                  <a:lnTo>
                    <a:pt x="1024458" y="1214716"/>
                  </a:lnTo>
                  <a:lnTo>
                    <a:pt x="1026045" y="1219796"/>
                  </a:lnTo>
                  <a:lnTo>
                    <a:pt x="1029004" y="1222336"/>
                  </a:lnTo>
                  <a:lnTo>
                    <a:pt x="1035304" y="1221066"/>
                  </a:lnTo>
                  <a:lnTo>
                    <a:pt x="1037678" y="1218526"/>
                  </a:lnTo>
                  <a:lnTo>
                    <a:pt x="1037678" y="1215986"/>
                  </a:lnTo>
                  <a:lnTo>
                    <a:pt x="1037678" y="1198206"/>
                  </a:lnTo>
                  <a:lnTo>
                    <a:pt x="1052449" y="1198206"/>
                  </a:lnTo>
                  <a:lnTo>
                    <a:pt x="1055065" y="1195666"/>
                  </a:lnTo>
                  <a:lnTo>
                    <a:pt x="1064488" y="1146136"/>
                  </a:lnTo>
                  <a:lnTo>
                    <a:pt x="1073327" y="1123276"/>
                  </a:lnTo>
                  <a:lnTo>
                    <a:pt x="1073645" y="1120736"/>
                  </a:lnTo>
                  <a:lnTo>
                    <a:pt x="1073645" y="1026756"/>
                  </a:lnTo>
                  <a:lnTo>
                    <a:pt x="1075093" y="1019136"/>
                  </a:lnTo>
                  <a:lnTo>
                    <a:pt x="1079436" y="1053426"/>
                  </a:lnTo>
                  <a:lnTo>
                    <a:pt x="1082128" y="1055966"/>
                  </a:lnTo>
                  <a:lnTo>
                    <a:pt x="1098397" y="1055966"/>
                  </a:lnTo>
                  <a:lnTo>
                    <a:pt x="1106017" y="1082636"/>
                  </a:lnTo>
                  <a:lnTo>
                    <a:pt x="1106017" y="1105496"/>
                  </a:lnTo>
                  <a:lnTo>
                    <a:pt x="1115618" y="1156296"/>
                  </a:lnTo>
                  <a:lnTo>
                    <a:pt x="1118387" y="1158836"/>
                  </a:lnTo>
                  <a:lnTo>
                    <a:pt x="1124724" y="1157566"/>
                  </a:lnTo>
                  <a:lnTo>
                    <a:pt x="1127315" y="1156296"/>
                  </a:lnTo>
                  <a:lnTo>
                    <a:pt x="1131900" y="1108036"/>
                  </a:lnTo>
                  <a:lnTo>
                    <a:pt x="1132865" y="1097876"/>
                  </a:lnTo>
                  <a:lnTo>
                    <a:pt x="1133703" y="1100416"/>
                  </a:lnTo>
                  <a:lnTo>
                    <a:pt x="1136281" y="1102956"/>
                  </a:lnTo>
                  <a:lnTo>
                    <a:pt x="1144384" y="1102956"/>
                  </a:lnTo>
                  <a:lnTo>
                    <a:pt x="1151064" y="1114386"/>
                  </a:lnTo>
                  <a:lnTo>
                    <a:pt x="1160132" y="1242656"/>
                  </a:lnTo>
                  <a:lnTo>
                    <a:pt x="1161732" y="1243926"/>
                  </a:lnTo>
                  <a:lnTo>
                    <a:pt x="1166342" y="1245196"/>
                  </a:lnTo>
                  <a:lnTo>
                    <a:pt x="1168971" y="1245196"/>
                  </a:lnTo>
                  <a:lnTo>
                    <a:pt x="1190358" y="1202016"/>
                  </a:lnTo>
                  <a:lnTo>
                    <a:pt x="1190536" y="1166456"/>
                  </a:lnTo>
                  <a:lnTo>
                    <a:pt x="1196479" y="1166456"/>
                  </a:lnTo>
                  <a:lnTo>
                    <a:pt x="1205242" y="1250276"/>
                  </a:lnTo>
                  <a:lnTo>
                    <a:pt x="1207909" y="1252816"/>
                  </a:lnTo>
                  <a:lnTo>
                    <a:pt x="1214323" y="1252816"/>
                  </a:lnTo>
                  <a:lnTo>
                    <a:pt x="1217066" y="1251546"/>
                  </a:lnTo>
                  <a:lnTo>
                    <a:pt x="1223378" y="1207147"/>
                  </a:lnTo>
                  <a:lnTo>
                    <a:pt x="1232115" y="1330286"/>
                  </a:lnTo>
                  <a:lnTo>
                    <a:pt x="1234871" y="1331556"/>
                  </a:lnTo>
                  <a:lnTo>
                    <a:pt x="1251267" y="1331556"/>
                  </a:lnTo>
                  <a:lnTo>
                    <a:pt x="1258874" y="1359496"/>
                  </a:lnTo>
                  <a:lnTo>
                    <a:pt x="1258874" y="1444586"/>
                  </a:lnTo>
                  <a:lnTo>
                    <a:pt x="1259547" y="1447126"/>
                  </a:lnTo>
                  <a:lnTo>
                    <a:pt x="1269669" y="1464906"/>
                  </a:lnTo>
                  <a:lnTo>
                    <a:pt x="1272070" y="1466176"/>
                  </a:lnTo>
                  <a:lnTo>
                    <a:pt x="1277150" y="1466176"/>
                  </a:lnTo>
                  <a:lnTo>
                    <a:pt x="1278940" y="1465135"/>
                  </a:lnTo>
                  <a:lnTo>
                    <a:pt x="1286090" y="1558886"/>
                  </a:lnTo>
                  <a:lnTo>
                    <a:pt x="1288846" y="1561426"/>
                  </a:lnTo>
                  <a:lnTo>
                    <a:pt x="1313408" y="1561426"/>
                  </a:lnTo>
                  <a:lnTo>
                    <a:pt x="1315758" y="1558886"/>
                  </a:lnTo>
                  <a:lnTo>
                    <a:pt x="1316189" y="1558086"/>
                  </a:lnTo>
                  <a:lnTo>
                    <a:pt x="1321892" y="1588096"/>
                  </a:lnTo>
                  <a:lnTo>
                    <a:pt x="1331328" y="1646516"/>
                  </a:lnTo>
                  <a:lnTo>
                    <a:pt x="1334046" y="1647786"/>
                  </a:lnTo>
                  <a:lnTo>
                    <a:pt x="1340434" y="1647786"/>
                  </a:lnTo>
                  <a:lnTo>
                    <a:pt x="1343050" y="1646516"/>
                  </a:lnTo>
                  <a:lnTo>
                    <a:pt x="1348638" y="1596986"/>
                  </a:lnTo>
                  <a:lnTo>
                    <a:pt x="1351940" y="1567738"/>
                  </a:lnTo>
                  <a:lnTo>
                    <a:pt x="1358620" y="1590636"/>
                  </a:lnTo>
                  <a:lnTo>
                    <a:pt x="1360766" y="1593176"/>
                  </a:lnTo>
                  <a:lnTo>
                    <a:pt x="1366024" y="1593176"/>
                  </a:lnTo>
                  <a:lnTo>
                    <a:pt x="1368526" y="1591906"/>
                  </a:lnTo>
                  <a:lnTo>
                    <a:pt x="1369720" y="1589366"/>
                  </a:lnTo>
                  <a:lnTo>
                    <a:pt x="1380210" y="1571586"/>
                  </a:lnTo>
                  <a:lnTo>
                    <a:pt x="1382382" y="1567916"/>
                  </a:lnTo>
                  <a:lnTo>
                    <a:pt x="1385036" y="1598256"/>
                  </a:lnTo>
                  <a:lnTo>
                    <a:pt x="1387779" y="1600796"/>
                  </a:lnTo>
                  <a:lnTo>
                    <a:pt x="1412354" y="1600796"/>
                  </a:lnTo>
                  <a:lnTo>
                    <a:pt x="1415084" y="1598256"/>
                  </a:lnTo>
                  <a:lnTo>
                    <a:pt x="1415821" y="1589366"/>
                  </a:lnTo>
                  <a:lnTo>
                    <a:pt x="1420126" y="1537296"/>
                  </a:lnTo>
                  <a:lnTo>
                    <a:pt x="1420736" y="1539836"/>
                  </a:lnTo>
                  <a:lnTo>
                    <a:pt x="1420736" y="1558886"/>
                  </a:lnTo>
                  <a:lnTo>
                    <a:pt x="1423390" y="1561426"/>
                  </a:lnTo>
                  <a:lnTo>
                    <a:pt x="1430147" y="1561426"/>
                  </a:lnTo>
                  <a:lnTo>
                    <a:pt x="1433017" y="1558886"/>
                  </a:lnTo>
                  <a:lnTo>
                    <a:pt x="1433258" y="1556346"/>
                  </a:lnTo>
                  <a:lnTo>
                    <a:pt x="1433258" y="1539836"/>
                  </a:lnTo>
                  <a:lnTo>
                    <a:pt x="1433322" y="1555699"/>
                  </a:lnTo>
                  <a:lnTo>
                    <a:pt x="1442262" y="1462366"/>
                  </a:lnTo>
                  <a:lnTo>
                    <a:pt x="1450174" y="1426806"/>
                  </a:lnTo>
                  <a:lnTo>
                    <a:pt x="1462608" y="1426806"/>
                  </a:lnTo>
                  <a:lnTo>
                    <a:pt x="1466557" y="1440776"/>
                  </a:lnTo>
                  <a:lnTo>
                    <a:pt x="1468958" y="1443316"/>
                  </a:lnTo>
                  <a:lnTo>
                    <a:pt x="1474533" y="1443316"/>
                  </a:lnTo>
                  <a:lnTo>
                    <a:pt x="1477073" y="1440776"/>
                  </a:lnTo>
                  <a:lnTo>
                    <a:pt x="1479461" y="1435696"/>
                  </a:lnTo>
                  <a:lnTo>
                    <a:pt x="1483728" y="1453476"/>
                  </a:lnTo>
                  <a:lnTo>
                    <a:pt x="1492961" y="1551266"/>
                  </a:lnTo>
                  <a:lnTo>
                    <a:pt x="1495704" y="1553806"/>
                  </a:lnTo>
                  <a:lnTo>
                    <a:pt x="1529283" y="1553806"/>
                  </a:lnTo>
                  <a:lnTo>
                    <a:pt x="1532051" y="1551266"/>
                  </a:lnTo>
                  <a:lnTo>
                    <a:pt x="1532585" y="1542376"/>
                  </a:lnTo>
                  <a:lnTo>
                    <a:pt x="1540903" y="1402676"/>
                  </a:lnTo>
                  <a:lnTo>
                    <a:pt x="1547202" y="1402676"/>
                  </a:lnTo>
                  <a:lnTo>
                    <a:pt x="1549552" y="1400136"/>
                  </a:lnTo>
                  <a:lnTo>
                    <a:pt x="1550212" y="1398866"/>
                  </a:lnTo>
                  <a:lnTo>
                    <a:pt x="1550212" y="1372196"/>
                  </a:lnTo>
                  <a:lnTo>
                    <a:pt x="1564297" y="1372196"/>
                  </a:lnTo>
                  <a:lnTo>
                    <a:pt x="1566468" y="1370926"/>
                  </a:lnTo>
                  <a:lnTo>
                    <a:pt x="1567332" y="1369402"/>
                  </a:lnTo>
                  <a:lnTo>
                    <a:pt x="1573593" y="1413433"/>
                  </a:lnTo>
                  <a:lnTo>
                    <a:pt x="1573593" y="1358328"/>
                  </a:lnTo>
                  <a:lnTo>
                    <a:pt x="1573695" y="1414106"/>
                  </a:lnTo>
                  <a:lnTo>
                    <a:pt x="1574050" y="1416646"/>
                  </a:lnTo>
                  <a:lnTo>
                    <a:pt x="1576971" y="1419186"/>
                  </a:lnTo>
                  <a:lnTo>
                    <a:pt x="1583601" y="1419186"/>
                  </a:lnTo>
                  <a:lnTo>
                    <a:pt x="1586191" y="1416646"/>
                  </a:lnTo>
                  <a:lnTo>
                    <a:pt x="1586191" y="1414106"/>
                  </a:lnTo>
                  <a:lnTo>
                    <a:pt x="1586191" y="1350606"/>
                  </a:lnTo>
                  <a:lnTo>
                    <a:pt x="1595056" y="1288376"/>
                  </a:lnTo>
                  <a:lnTo>
                    <a:pt x="1602409" y="1269326"/>
                  </a:lnTo>
                  <a:lnTo>
                    <a:pt x="1611972" y="1269326"/>
                  </a:lnTo>
                  <a:lnTo>
                    <a:pt x="1620532" y="1283296"/>
                  </a:lnTo>
                  <a:lnTo>
                    <a:pt x="1623453" y="1284566"/>
                  </a:lnTo>
                  <a:lnTo>
                    <a:pt x="1629143" y="1284566"/>
                  </a:lnTo>
                  <a:lnTo>
                    <a:pt x="1631149" y="1282026"/>
                  </a:lnTo>
                  <a:lnTo>
                    <a:pt x="1631149" y="1279486"/>
                  </a:lnTo>
                  <a:lnTo>
                    <a:pt x="1631264" y="1238846"/>
                  </a:lnTo>
                  <a:lnTo>
                    <a:pt x="1637118" y="1171676"/>
                  </a:lnTo>
                  <a:lnTo>
                    <a:pt x="1637436" y="1172806"/>
                  </a:lnTo>
                  <a:lnTo>
                    <a:pt x="1639951" y="1174076"/>
                  </a:lnTo>
                  <a:lnTo>
                    <a:pt x="1656930" y="1174076"/>
                  </a:lnTo>
                  <a:lnTo>
                    <a:pt x="1665439" y="1189316"/>
                  </a:lnTo>
                  <a:lnTo>
                    <a:pt x="1668259" y="1190586"/>
                  </a:lnTo>
                  <a:lnTo>
                    <a:pt x="1683334" y="1095336"/>
                  </a:lnTo>
                  <a:lnTo>
                    <a:pt x="1683385" y="1094066"/>
                  </a:lnTo>
                  <a:lnTo>
                    <a:pt x="1686039" y="1095336"/>
                  </a:lnTo>
                  <a:lnTo>
                    <a:pt x="1691424" y="1094066"/>
                  </a:lnTo>
                  <a:lnTo>
                    <a:pt x="1693557" y="1092796"/>
                  </a:lnTo>
                  <a:lnTo>
                    <a:pt x="1694776" y="1086446"/>
                  </a:lnTo>
                  <a:lnTo>
                    <a:pt x="1717852" y="1086446"/>
                  </a:lnTo>
                  <a:lnTo>
                    <a:pt x="1720469" y="1085176"/>
                  </a:lnTo>
                  <a:lnTo>
                    <a:pt x="1722145" y="1076286"/>
                  </a:lnTo>
                  <a:lnTo>
                    <a:pt x="1727619" y="1047305"/>
                  </a:lnTo>
                  <a:lnTo>
                    <a:pt x="1735455" y="1136611"/>
                  </a:lnTo>
                  <a:lnTo>
                    <a:pt x="1735455" y="1119466"/>
                  </a:lnTo>
                  <a:lnTo>
                    <a:pt x="1735518" y="1137246"/>
                  </a:lnTo>
                  <a:lnTo>
                    <a:pt x="1735734" y="1139786"/>
                  </a:lnTo>
                  <a:lnTo>
                    <a:pt x="1738617" y="1142326"/>
                  </a:lnTo>
                  <a:lnTo>
                    <a:pt x="1745361" y="1142326"/>
                  </a:lnTo>
                  <a:lnTo>
                    <a:pt x="1748040" y="1139786"/>
                  </a:lnTo>
                  <a:lnTo>
                    <a:pt x="1748040" y="1137246"/>
                  </a:lnTo>
                  <a:lnTo>
                    <a:pt x="1748040" y="1123276"/>
                  </a:lnTo>
                  <a:lnTo>
                    <a:pt x="1753349" y="1118196"/>
                  </a:lnTo>
                  <a:lnTo>
                    <a:pt x="1763090" y="1118196"/>
                  </a:lnTo>
                  <a:lnTo>
                    <a:pt x="1771357" y="1184236"/>
                  </a:lnTo>
                  <a:lnTo>
                    <a:pt x="1771827" y="1188046"/>
                  </a:lnTo>
                  <a:lnTo>
                    <a:pt x="1774723" y="1190586"/>
                  </a:lnTo>
                  <a:lnTo>
                    <a:pt x="1781403" y="1189316"/>
                  </a:lnTo>
                  <a:lnTo>
                    <a:pt x="1784007" y="1186776"/>
                  </a:lnTo>
                  <a:lnTo>
                    <a:pt x="1784007" y="1184236"/>
                  </a:lnTo>
                  <a:lnTo>
                    <a:pt x="1784007" y="1108036"/>
                  </a:lnTo>
                  <a:lnTo>
                    <a:pt x="1784007" y="1070521"/>
                  </a:lnTo>
                  <a:lnTo>
                    <a:pt x="1789595" y="1090256"/>
                  </a:lnTo>
                  <a:lnTo>
                    <a:pt x="1791246" y="1092796"/>
                  </a:lnTo>
                  <a:lnTo>
                    <a:pt x="1801431" y="1101686"/>
                  </a:lnTo>
                  <a:lnTo>
                    <a:pt x="1803006" y="1102956"/>
                  </a:lnTo>
                  <a:lnTo>
                    <a:pt x="1816811" y="1102956"/>
                  </a:lnTo>
                  <a:lnTo>
                    <a:pt x="1819465" y="1100416"/>
                  </a:lnTo>
                  <a:lnTo>
                    <a:pt x="1820938" y="1091526"/>
                  </a:lnTo>
                  <a:lnTo>
                    <a:pt x="1825129" y="1066126"/>
                  </a:lnTo>
                  <a:lnTo>
                    <a:pt x="1825459" y="1067396"/>
                  </a:lnTo>
                  <a:lnTo>
                    <a:pt x="1834680" y="1156296"/>
                  </a:lnTo>
                  <a:lnTo>
                    <a:pt x="1837410" y="1157566"/>
                  </a:lnTo>
                  <a:lnTo>
                    <a:pt x="1843951" y="1157566"/>
                  </a:lnTo>
                  <a:lnTo>
                    <a:pt x="1846656" y="1156296"/>
                  </a:lnTo>
                  <a:lnTo>
                    <a:pt x="1850542" y="1114386"/>
                  </a:lnTo>
                  <a:lnTo>
                    <a:pt x="1852739" y="1132166"/>
                  </a:lnTo>
                  <a:lnTo>
                    <a:pt x="1855431" y="1134706"/>
                  </a:lnTo>
                  <a:lnTo>
                    <a:pt x="1862239" y="1134706"/>
                  </a:lnTo>
                  <a:lnTo>
                    <a:pt x="1870379" y="1184249"/>
                  </a:lnTo>
                  <a:lnTo>
                    <a:pt x="1879561" y="1306169"/>
                  </a:lnTo>
                  <a:lnTo>
                    <a:pt x="1882228" y="1308709"/>
                  </a:lnTo>
                  <a:lnTo>
                    <a:pt x="1888324" y="1308709"/>
                  </a:lnTo>
                  <a:lnTo>
                    <a:pt x="1888324" y="1240129"/>
                  </a:lnTo>
                  <a:lnTo>
                    <a:pt x="1888324" y="1231722"/>
                  </a:lnTo>
                  <a:close/>
                </a:path>
                <a:path extrusionOk="0" h="1647825" w="4032250">
                  <a:moveTo>
                    <a:pt x="1888388" y="1231239"/>
                  </a:moveTo>
                  <a:lnTo>
                    <a:pt x="1888324" y="1231722"/>
                  </a:lnTo>
                  <a:lnTo>
                    <a:pt x="1888388" y="1231239"/>
                  </a:lnTo>
                  <a:close/>
                </a:path>
                <a:path extrusionOk="0" h="1647825" w="4032250">
                  <a:moveTo>
                    <a:pt x="2131161" y="892149"/>
                  </a:moveTo>
                  <a:lnTo>
                    <a:pt x="2131110" y="891501"/>
                  </a:lnTo>
                  <a:lnTo>
                    <a:pt x="2131110" y="892149"/>
                  </a:lnTo>
                  <a:close/>
                </a:path>
                <a:path extrusionOk="0" h="1647825" w="4032250">
                  <a:moveTo>
                    <a:pt x="2410155" y="770229"/>
                  </a:moveTo>
                  <a:lnTo>
                    <a:pt x="2410053" y="767689"/>
                  </a:lnTo>
                  <a:lnTo>
                    <a:pt x="2404453" y="694029"/>
                  </a:lnTo>
                  <a:lnTo>
                    <a:pt x="2404376" y="692759"/>
                  </a:lnTo>
                  <a:lnTo>
                    <a:pt x="2396579" y="652119"/>
                  </a:lnTo>
                  <a:lnTo>
                    <a:pt x="2394877" y="643229"/>
                  </a:lnTo>
                  <a:lnTo>
                    <a:pt x="2392261" y="640689"/>
                  </a:lnTo>
                  <a:lnTo>
                    <a:pt x="2368804" y="640689"/>
                  </a:lnTo>
                  <a:lnTo>
                    <a:pt x="2366632" y="641959"/>
                  </a:lnTo>
                  <a:lnTo>
                    <a:pt x="2356574" y="659739"/>
                  </a:lnTo>
                  <a:lnTo>
                    <a:pt x="2355977" y="662279"/>
                  </a:lnTo>
                  <a:lnTo>
                    <a:pt x="2352179" y="685139"/>
                  </a:lnTo>
                  <a:lnTo>
                    <a:pt x="2349804" y="674979"/>
                  </a:lnTo>
                  <a:lnTo>
                    <a:pt x="2347226" y="672439"/>
                  </a:lnTo>
                  <a:lnTo>
                    <a:pt x="2341219" y="672439"/>
                  </a:lnTo>
                  <a:lnTo>
                    <a:pt x="2338641" y="674979"/>
                  </a:lnTo>
                  <a:lnTo>
                    <a:pt x="2329053" y="716889"/>
                  </a:lnTo>
                  <a:lnTo>
                    <a:pt x="2321318" y="764324"/>
                  </a:lnTo>
                  <a:lnTo>
                    <a:pt x="2321191" y="763879"/>
                  </a:lnTo>
                  <a:lnTo>
                    <a:pt x="2317242" y="749909"/>
                  </a:lnTo>
                  <a:lnTo>
                    <a:pt x="2313648" y="737209"/>
                  </a:lnTo>
                  <a:lnTo>
                    <a:pt x="2311146" y="735939"/>
                  </a:lnTo>
                  <a:lnTo>
                    <a:pt x="2305354" y="735939"/>
                  </a:lnTo>
                  <a:lnTo>
                    <a:pt x="2302840" y="737209"/>
                  </a:lnTo>
                  <a:lnTo>
                    <a:pt x="2299258" y="749909"/>
                  </a:lnTo>
                  <a:lnTo>
                    <a:pt x="2296376" y="739749"/>
                  </a:lnTo>
                  <a:lnTo>
                    <a:pt x="2294712" y="737209"/>
                  </a:lnTo>
                  <a:lnTo>
                    <a:pt x="2284552" y="728319"/>
                  </a:lnTo>
                  <a:lnTo>
                    <a:pt x="2260600" y="728319"/>
                  </a:lnTo>
                  <a:lnTo>
                    <a:pt x="2260549" y="716889"/>
                  </a:lnTo>
                  <a:lnTo>
                    <a:pt x="2257120" y="692759"/>
                  </a:lnTo>
                  <a:lnTo>
                    <a:pt x="2251164" y="650849"/>
                  </a:lnTo>
                  <a:lnTo>
                    <a:pt x="2248573" y="649579"/>
                  </a:lnTo>
                  <a:lnTo>
                    <a:pt x="2242299" y="649579"/>
                  </a:lnTo>
                  <a:lnTo>
                    <a:pt x="2239607" y="650849"/>
                  </a:lnTo>
                  <a:lnTo>
                    <a:pt x="2230983" y="696569"/>
                  </a:lnTo>
                  <a:lnTo>
                    <a:pt x="2206066" y="696569"/>
                  </a:lnTo>
                  <a:lnTo>
                    <a:pt x="2203716" y="699109"/>
                  </a:lnTo>
                  <a:lnTo>
                    <a:pt x="2203043" y="700379"/>
                  </a:lnTo>
                  <a:lnTo>
                    <a:pt x="2203043" y="777862"/>
                  </a:lnTo>
                  <a:lnTo>
                    <a:pt x="2197608" y="725779"/>
                  </a:lnTo>
                  <a:lnTo>
                    <a:pt x="2197354" y="723239"/>
                  </a:lnTo>
                  <a:lnTo>
                    <a:pt x="2195042" y="720699"/>
                  </a:lnTo>
                  <a:lnTo>
                    <a:pt x="2189111" y="719429"/>
                  </a:lnTo>
                  <a:lnTo>
                    <a:pt x="2186317" y="721969"/>
                  </a:lnTo>
                  <a:lnTo>
                    <a:pt x="2176526" y="747369"/>
                  </a:lnTo>
                  <a:lnTo>
                    <a:pt x="2169477" y="760069"/>
                  </a:lnTo>
                  <a:lnTo>
                    <a:pt x="2161654" y="760069"/>
                  </a:lnTo>
                  <a:lnTo>
                    <a:pt x="2159266" y="761339"/>
                  </a:lnTo>
                  <a:lnTo>
                    <a:pt x="2154224" y="774039"/>
                  </a:lnTo>
                  <a:lnTo>
                    <a:pt x="2153361" y="772769"/>
                  </a:lnTo>
                  <a:lnTo>
                    <a:pt x="2150795" y="768959"/>
                  </a:lnTo>
                  <a:lnTo>
                    <a:pt x="2148103" y="767689"/>
                  </a:lnTo>
                  <a:lnTo>
                    <a:pt x="2142667" y="767689"/>
                  </a:lnTo>
                  <a:lnTo>
                    <a:pt x="2140547" y="770229"/>
                  </a:lnTo>
                  <a:lnTo>
                    <a:pt x="2135695" y="799807"/>
                  </a:lnTo>
                  <a:lnTo>
                    <a:pt x="2135213" y="794359"/>
                  </a:lnTo>
                  <a:lnTo>
                    <a:pt x="2134438" y="785469"/>
                  </a:lnTo>
                  <a:lnTo>
                    <a:pt x="2131695" y="782929"/>
                  </a:lnTo>
                  <a:lnTo>
                    <a:pt x="2107425" y="782929"/>
                  </a:lnTo>
                  <a:lnTo>
                    <a:pt x="2104847" y="785469"/>
                  </a:lnTo>
                  <a:lnTo>
                    <a:pt x="2095347" y="827379"/>
                  </a:lnTo>
                  <a:lnTo>
                    <a:pt x="2086470" y="850239"/>
                  </a:lnTo>
                  <a:lnTo>
                    <a:pt x="2086152" y="852779"/>
                  </a:lnTo>
                  <a:lnTo>
                    <a:pt x="2086152" y="862939"/>
                  </a:lnTo>
                  <a:lnTo>
                    <a:pt x="2053196" y="862939"/>
                  </a:lnTo>
                  <a:lnTo>
                    <a:pt x="2050846" y="865479"/>
                  </a:lnTo>
                  <a:lnTo>
                    <a:pt x="2050186" y="866749"/>
                  </a:lnTo>
                  <a:lnTo>
                    <a:pt x="2050186" y="888377"/>
                  </a:lnTo>
                  <a:lnTo>
                    <a:pt x="2044179" y="856589"/>
                  </a:lnTo>
                  <a:lnTo>
                    <a:pt x="2041372" y="854049"/>
                  </a:lnTo>
                  <a:lnTo>
                    <a:pt x="2034997" y="855319"/>
                  </a:lnTo>
                  <a:lnTo>
                    <a:pt x="2032419" y="856589"/>
                  </a:lnTo>
                  <a:lnTo>
                    <a:pt x="2023249" y="978509"/>
                  </a:lnTo>
                  <a:lnTo>
                    <a:pt x="2015350" y="1012799"/>
                  </a:lnTo>
                  <a:lnTo>
                    <a:pt x="2008339" y="1012799"/>
                  </a:lnTo>
                  <a:lnTo>
                    <a:pt x="2005660" y="1015339"/>
                  </a:lnTo>
                  <a:lnTo>
                    <a:pt x="1996249" y="1081379"/>
                  </a:lnTo>
                  <a:lnTo>
                    <a:pt x="1989048" y="1156538"/>
                  </a:lnTo>
                  <a:lnTo>
                    <a:pt x="1988921" y="1156309"/>
                  </a:lnTo>
                  <a:lnTo>
                    <a:pt x="1986216" y="1155039"/>
                  </a:lnTo>
                  <a:lnTo>
                    <a:pt x="1980742" y="1155039"/>
                  </a:lnTo>
                  <a:lnTo>
                    <a:pt x="1978634" y="1157579"/>
                  </a:lnTo>
                  <a:lnTo>
                    <a:pt x="1969985" y="1218539"/>
                  </a:lnTo>
                  <a:lnTo>
                    <a:pt x="1963013" y="1218539"/>
                  </a:lnTo>
                  <a:lnTo>
                    <a:pt x="1955012" y="1169009"/>
                  </a:lnTo>
                  <a:lnTo>
                    <a:pt x="1954809" y="1167752"/>
                  </a:lnTo>
                  <a:lnTo>
                    <a:pt x="1945944" y="1105509"/>
                  </a:lnTo>
                  <a:lnTo>
                    <a:pt x="1945411" y="1101699"/>
                  </a:lnTo>
                  <a:lnTo>
                    <a:pt x="1942503" y="1099159"/>
                  </a:lnTo>
                  <a:lnTo>
                    <a:pt x="1935873" y="1100429"/>
                  </a:lnTo>
                  <a:lnTo>
                    <a:pt x="1933282" y="1101699"/>
                  </a:lnTo>
                  <a:lnTo>
                    <a:pt x="1933282" y="1184249"/>
                  </a:lnTo>
                  <a:lnTo>
                    <a:pt x="1931276" y="1198219"/>
                  </a:lnTo>
                  <a:lnTo>
                    <a:pt x="1928533" y="1174089"/>
                  </a:lnTo>
                  <a:lnTo>
                    <a:pt x="1927529" y="1165199"/>
                  </a:lnTo>
                  <a:lnTo>
                    <a:pt x="1924824" y="1162659"/>
                  </a:lnTo>
                  <a:lnTo>
                    <a:pt x="1900250" y="1162659"/>
                  </a:lnTo>
                  <a:lnTo>
                    <a:pt x="1897494" y="1165199"/>
                  </a:lnTo>
                  <a:lnTo>
                    <a:pt x="1894027" y="1226159"/>
                  </a:lnTo>
                  <a:lnTo>
                    <a:pt x="1891626" y="1226159"/>
                  </a:lnTo>
                  <a:lnTo>
                    <a:pt x="1888731" y="1228699"/>
                  </a:lnTo>
                  <a:lnTo>
                    <a:pt x="1888388" y="1231239"/>
                  </a:lnTo>
                  <a:lnTo>
                    <a:pt x="1888324" y="1308709"/>
                  </a:lnTo>
                  <a:lnTo>
                    <a:pt x="1888324" y="1326489"/>
                  </a:lnTo>
                  <a:lnTo>
                    <a:pt x="1889340" y="1308709"/>
                  </a:lnTo>
                  <a:lnTo>
                    <a:pt x="1888337" y="1326489"/>
                  </a:lnTo>
                  <a:lnTo>
                    <a:pt x="1888324" y="1329029"/>
                  </a:lnTo>
                  <a:lnTo>
                    <a:pt x="1891042" y="1331569"/>
                  </a:lnTo>
                  <a:lnTo>
                    <a:pt x="1897875" y="1331569"/>
                  </a:lnTo>
                  <a:lnTo>
                    <a:pt x="1900732" y="1330299"/>
                  </a:lnTo>
                  <a:lnTo>
                    <a:pt x="1900948" y="1326489"/>
                  </a:lnTo>
                  <a:lnTo>
                    <a:pt x="1906638" y="1226159"/>
                  </a:lnTo>
                  <a:lnTo>
                    <a:pt x="1909597" y="1174089"/>
                  </a:lnTo>
                  <a:lnTo>
                    <a:pt x="1915896" y="1174089"/>
                  </a:lnTo>
                  <a:lnTo>
                    <a:pt x="1924646" y="1250289"/>
                  </a:lnTo>
                  <a:lnTo>
                    <a:pt x="1927301" y="1252829"/>
                  </a:lnTo>
                  <a:lnTo>
                    <a:pt x="1933714" y="1252829"/>
                  </a:lnTo>
                  <a:lnTo>
                    <a:pt x="1936432" y="1251559"/>
                  </a:lnTo>
                  <a:lnTo>
                    <a:pt x="1944014" y="1198219"/>
                  </a:lnTo>
                  <a:lnTo>
                    <a:pt x="1945436" y="1188237"/>
                  </a:lnTo>
                  <a:lnTo>
                    <a:pt x="1951774" y="1227429"/>
                  </a:lnTo>
                  <a:lnTo>
                    <a:pt x="1954428" y="1229969"/>
                  </a:lnTo>
                  <a:lnTo>
                    <a:pt x="1978723" y="1229969"/>
                  </a:lnTo>
                  <a:lnTo>
                    <a:pt x="1981403" y="1227429"/>
                  </a:lnTo>
                  <a:lnTo>
                    <a:pt x="1982660" y="1218539"/>
                  </a:lnTo>
                  <a:lnTo>
                    <a:pt x="1988159" y="1179855"/>
                  </a:lnTo>
                  <a:lnTo>
                    <a:pt x="1989162" y="1181709"/>
                  </a:lnTo>
                  <a:lnTo>
                    <a:pt x="1997481" y="1181709"/>
                  </a:lnTo>
                  <a:lnTo>
                    <a:pt x="1999564" y="1179169"/>
                  </a:lnTo>
                  <a:lnTo>
                    <a:pt x="1999805" y="1176629"/>
                  </a:lnTo>
                  <a:lnTo>
                    <a:pt x="2008784" y="1082649"/>
                  </a:lnTo>
                  <a:lnTo>
                    <a:pt x="2017077" y="1024229"/>
                  </a:lnTo>
                  <a:lnTo>
                    <a:pt x="2023503" y="1024229"/>
                  </a:lnTo>
                  <a:lnTo>
                    <a:pt x="2026094" y="1021689"/>
                  </a:lnTo>
                  <a:lnTo>
                    <a:pt x="2035670" y="979779"/>
                  </a:lnTo>
                  <a:lnTo>
                    <a:pt x="2035784" y="978509"/>
                  </a:lnTo>
                  <a:lnTo>
                    <a:pt x="2041169" y="907389"/>
                  </a:lnTo>
                  <a:lnTo>
                    <a:pt x="2041271" y="908659"/>
                  </a:lnTo>
                  <a:lnTo>
                    <a:pt x="2041855" y="909929"/>
                  </a:lnTo>
                  <a:lnTo>
                    <a:pt x="2052154" y="927709"/>
                  </a:lnTo>
                  <a:lnTo>
                    <a:pt x="2055075" y="928979"/>
                  </a:lnTo>
                  <a:lnTo>
                    <a:pt x="2060765" y="927709"/>
                  </a:lnTo>
                  <a:lnTo>
                    <a:pt x="2062772" y="926439"/>
                  </a:lnTo>
                  <a:lnTo>
                    <a:pt x="2062772" y="923899"/>
                  </a:lnTo>
                  <a:lnTo>
                    <a:pt x="2062772" y="873099"/>
                  </a:lnTo>
                  <a:lnTo>
                    <a:pt x="2080844" y="873099"/>
                  </a:lnTo>
                  <a:lnTo>
                    <a:pt x="2089785" y="881989"/>
                  </a:lnTo>
                  <a:lnTo>
                    <a:pt x="2092502" y="881989"/>
                  </a:lnTo>
                  <a:lnTo>
                    <a:pt x="2097201" y="880719"/>
                  </a:lnTo>
                  <a:lnTo>
                    <a:pt x="2098738" y="878179"/>
                  </a:lnTo>
                  <a:lnTo>
                    <a:pt x="2098738" y="875639"/>
                  </a:lnTo>
                  <a:lnTo>
                    <a:pt x="2098738" y="862939"/>
                  </a:lnTo>
                  <a:lnTo>
                    <a:pt x="2098738" y="852779"/>
                  </a:lnTo>
                  <a:lnTo>
                    <a:pt x="2107412" y="829919"/>
                  </a:lnTo>
                  <a:lnTo>
                    <a:pt x="2107603" y="829919"/>
                  </a:lnTo>
                  <a:lnTo>
                    <a:pt x="2115591" y="794359"/>
                  </a:lnTo>
                  <a:lnTo>
                    <a:pt x="2122576" y="794359"/>
                  </a:lnTo>
                  <a:lnTo>
                    <a:pt x="2131110" y="891501"/>
                  </a:lnTo>
                  <a:lnTo>
                    <a:pt x="2131174" y="827379"/>
                  </a:lnTo>
                  <a:lnTo>
                    <a:pt x="2131161" y="892149"/>
                  </a:lnTo>
                  <a:lnTo>
                    <a:pt x="2131390" y="894689"/>
                  </a:lnTo>
                  <a:lnTo>
                    <a:pt x="2134260" y="897229"/>
                  </a:lnTo>
                  <a:lnTo>
                    <a:pt x="2141016" y="897229"/>
                  </a:lnTo>
                  <a:lnTo>
                    <a:pt x="2143696" y="894689"/>
                  </a:lnTo>
                  <a:lnTo>
                    <a:pt x="2143696" y="892149"/>
                  </a:lnTo>
                  <a:lnTo>
                    <a:pt x="2143696" y="828649"/>
                  </a:lnTo>
                  <a:lnTo>
                    <a:pt x="2149818" y="791197"/>
                  </a:lnTo>
                  <a:lnTo>
                    <a:pt x="2150897" y="793089"/>
                  </a:lnTo>
                  <a:lnTo>
                    <a:pt x="2153297" y="794359"/>
                  </a:lnTo>
                  <a:lnTo>
                    <a:pt x="2158377" y="794359"/>
                  </a:lnTo>
                  <a:lnTo>
                    <a:pt x="2160549" y="793089"/>
                  </a:lnTo>
                  <a:lnTo>
                    <a:pt x="2167521" y="774039"/>
                  </a:lnTo>
                  <a:lnTo>
                    <a:pt x="2168918" y="770229"/>
                  </a:lnTo>
                  <a:lnTo>
                    <a:pt x="2177935" y="770229"/>
                  </a:lnTo>
                  <a:lnTo>
                    <a:pt x="2187829" y="752729"/>
                  </a:lnTo>
                  <a:lnTo>
                    <a:pt x="2194293" y="815949"/>
                  </a:lnTo>
                  <a:lnTo>
                    <a:pt x="2195906" y="817219"/>
                  </a:lnTo>
                  <a:lnTo>
                    <a:pt x="2200503" y="818489"/>
                  </a:lnTo>
                  <a:lnTo>
                    <a:pt x="2203069" y="818489"/>
                  </a:lnTo>
                  <a:lnTo>
                    <a:pt x="2209685" y="812139"/>
                  </a:lnTo>
                  <a:lnTo>
                    <a:pt x="2214981" y="807059"/>
                  </a:lnTo>
                  <a:lnTo>
                    <a:pt x="2215629" y="805789"/>
                  </a:lnTo>
                  <a:lnTo>
                    <a:pt x="2215629" y="707999"/>
                  </a:lnTo>
                  <a:lnTo>
                    <a:pt x="2239391" y="707999"/>
                  </a:lnTo>
                  <a:lnTo>
                    <a:pt x="2242020" y="705459"/>
                  </a:lnTo>
                  <a:lnTo>
                    <a:pt x="2244420" y="692759"/>
                  </a:lnTo>
                  <a:lnTo>
                    <a:pt x="2248001" y="718159"/>
                  </a:lnTo>
                  <a:lnTo>
                    <a:pt x="2248001" y="734669"/>
                  </a:lnTo>
                  <a:lnTo>
                    <a:pt x="2248674" y="735939"/>
                  </a:lnTo>
                  <a:lnTo>
                    <a:pt x="2251024" y="738479"/>
                  </a:lnTo>
                  <a:lnTo>
                    <a:pt x="2252637" y="739749"/>
                  </a:lnTo>
                  <a:lnTo>
                    <a:pt x="2278659" y="739749"/>
                  </a:lnTo>
                  <a:lnTo>
                    <a:pt x="2284577" y="744829"/>
                  </a:lnTo>
                  <a:lnTo>
                    <a:pt x="2293848" y="776579"/>
                  </a:lnTo>
                  <a:lnTo>
                    <a:pt x="2296363" y="779119"/>
                  </a:lnTo>
                  <a:lnTo>
                    <a:pt x="2302154" y="779119"/>
                  </a:lnTo>
                  <a:lnTo>
                    <a:pt x="2304656" y="776579"/>
                  </a:lnTo>
                  <a:lnTo>
                    <a:pt x="2308250" y="763879"/>
                  </a:lnTo>
                  <a:lnTo>
                    <a:pt x="2311831" y="776579"/>
                  </a:lnTo>
                  <a:lnTo>
                    <a:pt x="2314359" y="779119"/>
                  </a:lnTo>
                  <a:lnTo>
                    <a:pt x="2329370" y="779119"/>
                  </a:lnTo>
                  <a:lnTo>
                    <a:pt x="2332024" y="776579"/>
                  </a:lnTo>
                  <a:lnTo>
                    <a:pt x="2332634" y="772769"/>
                  </a:lnTo>
                  <a:lnTo>
                    <a:pt x="2341435" y="718159"/>
                  </a:lnTo>
                  <a:lnTo>
                    <a:pt x="2344216" y="706729"/>
                  </a:lnTo>
                  <a:lnTo>
                    <a:pt x="2347633" y="721969"/>
                  </a:lnTo>
                  <a:lnTo>
                    <a:pt x="2350325" y="723239"/>
                  </a:lnTo>
                  <a:lnTo>
                    <a:pt x="2356447" y="723239"/>
                  </a:lnTo>
                  <a:lnTo>
                    <a:pt x="2359012" y="720699"/>
                  </a:lnTo>
                  <a:lnTo>
                    <a:pt x="2361273" y="706729"/>
                  </a:lnTo>
                  <a:lnTo>
                    <a:pt x="2364778" y="685139"/>
                  </a:lnTo>
                  <a:lnTo>
                    <a:pt x="2368283" y="663549"/>
                  </a:lnTo>
                  <a:lnTo>
                    <a:pt x="2375077" y="652119"/>
                  </a:lnTo>
                  <a:lnTo>
                    <a:pt x="2383840" y="652119"/>
                  </a:lnTo>
                  <a:lnTo>
                    <a:pt x="2391905" y="695299"/>
                  </a:lnTo>
                  <a:lnTo>
                    <a:pt x="2400770" y="812139"/>
                  </a:lnTo>
                  <a:lnTo>
                    <a:pt x="2400871" y="868019"/>
                  </a:lnTo>
                  <a:lnTo>
                    <a:pt x="2410155" y="770229"/>
                  </a:lnTo>
                  <a:close/>
                </a:path>
                <a:path extrusionOk="0" h="1647825" w="4032250">
                  <a:moveTo>
                    <a:pt x="3623830" y="639013"/>
                  </a:moveTo>
                  <a:lnTo>
                    <a:pt x="3623767" y="638365"/>
                  </a:lnTo>
                  <a:lnTo>
                    <a:pt x="3623767" y="639013"/>
                  </a:lnTo>
                  <a:close/>
                </a:path>
                <a:path extrusionOk="0" h="1647825" w="4032250">
                  <a:moveTo>
                    <a:pt x="4031996" y="26339"/>
                  </a:moveTo>
                  <a:lnTo>
                    <a:pt x="4029189" y="23863"/>
                  </a:lnTo>
                  <a:lnTo>
                    <a:pt x="4012260" y="23863"/>
                  </a:lnTo>
                  <a:lnTo>
                    <a:pt x="4010837" y="20104"/>
                  </a:lnTo>
                  <a:lnTo>
                    <a:pt x="4003903" y="1803"/>
                  </a:lnTo>
                  <a:lnTo>
                    <a:pt x="4001719" y="317"/>
                  </a:lnTo>
                  <a:lnTo>
                    <a:pt x="3996639" y="0"/>
                  </a:lnTo>
                  <a:lnTo>
                    <a:pt x="3994239" y="1193"/>
                  </a:lnTo>
                  <a:lnTo>
                    <a:pt x="3985844" y="15951"/>
                  </a:lnTo>
                  <a:lnTo>
                    <a:pt x="3951071" y="15951"/>
                  </a:lnTo>
                  <a:lnTo>
                    <a:pt x="3951071" y="13576"/>
                  </a:lnTo>
                  <a:lnTo>
                    <a:pt x="3951071" y="10629"/>
                  </a:lnTo>
                  <a:lnTo>
                    <a:pt x="3948455" y="8204"/>
                  </a:lnTo>
                  <a:lnTo>
                    <a:pt x="3941737" y="7899"/>
                  </a:lnTo>
                  <a:lnTo>
                    <a:pt x="3938854" y="10083"/>
                  </a:lnTo>
                  <a:lnTo>
                    <a:pt x="3929557" y="91808"/>
                  </a:lnTo>
                  <a:lnTo>
                    <a:pt x="3924223" y="115265"/>
                  </a:lnTo>
                  <a:lnTo>
                    <a:pt x="3922369" y="112001"/>
                  </a:lnTo>
                  <a:lnTo>
                    <a:pt x="3920198" y="110820"/>
                  </a:lnTo>
                  <a:lnTo>
                    <a:pt x="3906113" y="110820"/>
                  </a:lnTo>
                  <a:lnTo>
                    <a:pt x="3906113" y="61010"/>
                  </a:lnTo>
                  <a:lnTo>
                    <a:pt x="3906113" y="58064"/>
                  </a:lnTo>
                  <a:lnTo>
                    <a:pt x="3903497" y="55638"/>
                  </a:lnTo>
                  <a:lnTo>
                    <a:pt x="3896779" y="55346"/>
                  </a:lnTo>
                  <a:lnTo>
                    <a:pt x="3893896" y="57531"/>
                  </a:lnTo>
                  <a:lnTo>
                    <a:pt x="3884676" y="138506"/>
                  </a:lnTo>
                  <a:lnTo>
                    <a:pt x="3876205" y="153416"/>
                  </a:lnTo>
                  <a:lnTo>
                    <a:pt x="3875582" y="155270"/>
                  </a:lnTo>
                  <a:lnTo>
                    <a:pt x="3872471" y="179832"/>
                  </a:lnTo>
                  <a:lnTo>
                    <a:pt x="3870198" y="163791"/>
                  </a:lnTo>
                  <a:lnTo>
                    <a:pt x="3869702" y="160337"/>
                  </a:lnTo>
                  <a:lnTo>
                    <a:pt x="3867023" y="158254"/>
                  </a:lnTo>
                  <a:lnTo>
                    <a:pt x="3851592" y="158254"/>
                  </a:lnTo>
                  <a:lnTo>
                    <a:pt x="3848862" y="160464"/>
                  </a:lnTo>
                  <a:lnTo>
                    <a:pt x="3840073" y="253123"/>
                  </a:lnTo>
                  <a:lnTo>
                    <a:pt x="3833799" y="253123"/>
                  </a:lnTo>
                  <a:lnTo>
                    <a:pt x="3832466" y="254114"/>
                  </a:lnTo>
                  <a:lnTo>
                    <a:pt x="3831501" y="253250"/>
                  </a:lnTo>
                  <a:lnTo>
                    <a:pt x="3824744" y="253022"/>
                  </a:lnTo>
                  <a:lnTo>
                    <a:pt x="3821861" y="255270"/>
                  </a:lnTo>
                  <a:lnTo>
                    <a:pt x="3813060" y="355904"/>
                  </a:lnTo>
                  <a:lnTo>
                    <a:pt x="3798011" y="355904"/>
                  </a:lnTo>
                  <a:lnTo>
                    <a:pt x="3795496" y="357632"/>
                  </a:lnTo>
                  <a:lnTo>
                    <a:pt x="3791051" y="373278"/>
                  </a:lnTo>
                  <a:lnTo>
                    <a:pt x="3789210" y="368439"/>
                  </a:lnTo>
                  <a:lnTo>
                    <a:pt x="3789222" y="321906"/>
                  </a:lnTo>
                  <a:lnTo>
                    <a:pt x="3789222" y="320459"/>
                  </a:lnTo>
                  <a:lnTo>
                    <a:pt x="3788549" y="319024"/>
                  </a:lnTo>
                  <a:lnTo>
                    <a:pt x="3786200" y="316966"/>
                  </a:lnTo>
                  <a:lnTo>
                    <a:pt x="3784587" y="316369"/>
                  </a:lnTo>
                  <a:lnTo>
                    <a:pt x="3771036" y="316369"/>
                  </a:lnTo>
                  <a:lnTo>
                    <a:pt x="3768521" y="318096"/>
                  </a:lnTo>
                  <a:lnTo>
                    <a:pt x="3760025" y="347992"/>
                  </a:lnTo>
                  <a:lnTo>
                    <a:pt x="3745293" y="347992"/>
                  </a:lnTo>
                  <a:lnTo>
                    <a:pt x="3743680" y="348589"/>
                  </a:lnTo>
                  <a:lnTo>
                    <a:pt x="3741331" y="350647"/>
                  </a:lnTo>
                  <a:lnTo>
                    <a:pt x="3740658" y="352069"/>
                  </a:lnTo>
                  <a:lnTo>
                    <a:pt x="3740594" y="377253"/>
                  </a:lnTo>
                  <a:lnTo>
                    <a:pt x="3736276" y="403847"/>
                  </a:lnTo>
                  <a:lnTo>
                    <a:pt x="3735565" y="401383"/>
                  </a:lnTo>
                  <a:lnTo>
                    <a:pt x="3735832" y="400253"/>
                  </a:lnTo>
                  <a:lnTo>
                    <a:pt x="3734689" y="398310"/>
                  </a:lnTo>
                  <a:lnTo>
                    <a:pt x="3734231" y="396659"/>
                  </a:lnTo>
                  <a:lnTo>
                    <a:pt x="3730815" y="394855"/>
                  </a:lnTo>
                  <a:lnTo>
                    <a:pt x="3728186" y="395439"/>
                  </a:lnTo>
                  <a:lnTo>
                    <a:pt x="3726802" y="395173"/>
                  </a:lnTo>
                  <a:lnTo>
                    <a:pt x="3725761" y="395973"/>
                  </a:lnTo>
                  <a:lnTo>
                    <a:pt x="3724071" y="396341"/>
                  </a:lnTo>
                  <a:lnTo>
                    <a:pt x="3722027" y="399351"/>
                  </a:lnTo>
                  <a:lnTo>
                    <a:pt x="3722624" y="401459"/>
                  </a:lnTo>
                  <a:lnTo>
                    <a:pt x="3719982" y="412953"/>
                  </a:lnTo>
                  <a:lnTo>
                    <a:pt x="3717417" y="401523"/>
                  </a:lnTo>
                  <a:lnTo>
                    <a:pt x="3716566" y="397713"/>
                  </a:lnTo>
                  <a:lnTo>
                    <a:pt x="3713988" y="396443"/>
                  </a:lnTo>
                  <a:lnTo>
                    <a:pt x="3699281" y="396443"/>
                  </a:lnTo>
                  <a:lnTo>
                    <a:pt x="3696881" y="397713"/>
                  </a:lnTo>
                  <a:lnTo>
                    <a:pt x="3696881" y="398983"/>
                  </a:lnTo>
                  <a:lnTo>
                    <a:pt x="3699281" y="424383"/>
                  </a:lnTo>
                  <a:lnTo>
                    <a:pt x="3696779" y="397979"/>
                  </a:lnTo>
                  <a:lnTo>
                    <a:pt x="3690010" y="326593"/>
                  </a:lnTo>
                  <a:lnTo>
                    <a:pt x="3687216" y="325323"/>
                  </a:lnTo>
                  <a:lnTo>
                    <a:pt x="3680612" y="325323"/>
                  </a:lnTo>
                  <a:lnTo>
                    <a:pt x="3677894" y="327863"/>
                  </a:lnTo>
                  <a:lnTo>
                    <a:pt x="3668750" y="487883"/>
                  </a:lnTo>
                  <a:lnTo>
                    <a:pt x="3659822" y="534873"/>
                  </a:lnTo>
                  <a:lnTo>
                    <a:pt x="3659733" y="617423"/>
                  </a:lnTo>
                  <a:lnTo>
                    <a:pt x="3650653" y="617423"/>
                  </a:lnTo>
                  <a:lnTo>
                    <a:pt x="3642080" y="609803"/>
                  </a:lnTo>
                  <a:lnTo>
                    <a:pt x="3636048" y="609803"/>
                  </a:lnTo>
                  <a:lnTo>
                    <a:pt x="3634333" y="611073"/>
                  </a:lnTo>
                  <a:lnTo>
                    <a:pt x="3633876" y="611911"/>
                  </a:lnTo>
                  <a:lnTo>
                    <a:pt x="3627348" y="543763"/>
                  </a:lnTo>
                  <a:lnTo>
                    <a:pt x="3626129" y="541223"/>
                  </a:lnTo>
                  <a:lnTo>
                    <a:pt x="3625519" y="539953"/>
                  </a:lnTo>
                  <a:lnTo>
                    <a:pt x="3615359" y="531063"/>
                  </a:lnTo>
                  <a:lnTo>
                    <a:pt x="3590925" y="531063"/>
                  </a:lnTo>
                  <a:lnTo>
                    <a:pt x="3588245" y="532333"/>
                  </a:lnTo>
                  <a:lnTo>
                    <a:pt x="3578860" y="598373"/>
                  </a:lnTo>
                  <a:lnTo>
                    <a:pt x="3578809" y="707593"/>
                  </a:lnTo>
                  <a:lnTo>
                    <a:pt x="3571659" y="713943"/>
                  </a:lnTo>
                  <a:lnTo>
                    <a:pt x="3569855" y="717753"/>
                  </a:lnTo>
                  <a:lnTo>
                    <a:pt x="3565868" y="748233"/>
                  </a:lnTo>
                  <a:lnTo>
                    <a:pt x="3563836" y="738073"/>
                  </a:lnTo>
                  <a:lnTo>
                    <a:pt x="3561207" y="735533"/>
                  </a:lnTo>
                  <a:lnTo>
                    <a:pt x="3554298" y="735533"/>
                  </a:lnTo>
                  <a:lnTo>
                    <a:pt x="3546348" y="701243"/>
                  </a:lnTo>
                  <a:lnTo>
                    <a:pt x="3537381" y="645363"/>
                  </a:lnTo>
                  <a:lnTo>
                    <a:pt x="3535603" y="642823"/>
                  </a:lnTo>
                  <a:lnTo>
                    <a:pt x="3527336" y="635203"/>
                  </a:lnTo>
                  <a:lnTo>
                    <a:pt x="3519462" y="621233"/>
                  </a:lnTo>
                  <a:lnTo>
                    <a:pt x="3519462" y="534873"/>
                  </a:lnTo>
                  <a:lnTo>
                    <a:pt x="3518789" y="533603"/>
                  </a:lnTo>
                  <a:lnTo>
                    <a:pt x="3516452" y="531063"/>
                  </a:lnTo>
                  <a:lnTo>
                    <a:pt x="3500513" y="531063"/>
                  </a:lnTo>
                  <a:lnTo>
                    <a:pt x="3492449" y="487883"/>
                  </a:lnTo>
                  <a:lnTo>
                    <a:pt x="3483546" y="386283"/>
                  </a:lnTo>
                  <a:lnTo>
                    <a:pt x="3483216" y="382473"/>
                  </a:lnTo>
                  <a:lnTo>
                    <a:pt x="3480485" y="379933"/>
                  </a:lnTo>
                  <a:lnTo>
                    <a:pt x="3466554" y="379933"/>
                  </a:lnTo>
                  <a:lnTo>
                    <a:pt x="3464928" y="381203"/>
                  </a:lnTo>
                  <a:lnTo>
                    <a:pt x="3462578" y="382473"/>
                  </a:lnTo>
                  <a:lnTo>
                    <a:pt x="3461905" y="383743"/>
                  </a:lnTo>
                  <a:lnTo>
                    <a:pt x="3461905" y="451866"/>
                  </a:lnTo>
                  <a:lnTo>
                    <a:pt x="3460877" y="451053"/>
                  </a:lnTo>
                  <a:lnTo>
                    <a:pt x="3446386" y="451053"/>
                  </a:lnTo>
                  <a:lnTo>
                    <a:pt x="3438537" y="416763"/>
                  </a:lnTo>
                  <a:lnTo>
                    <a:pt x="3438537" y="409143"/>
                  </a:lnTo>
                  <a:lnTo>
                    <a:pt x="3438537" y="406603"/>
                  </a:lnTo>
                  <a:lnTo>
                    <a:pt x="3435921" y="404063"/>
                  </a:lnTo>
                  <a:lnTo>
                    <a:pt x="3429254" y="404063"/>
                  </a:lnTo>
                  <a:lnTo>
                    <a:pt x="3426358" y="405333"/>
                  </a:lnTo>
                  <a:lnTo>
                    <a:pt x="3416973" y="480263"/>
                  </a:lnTo>
                  <a:lnTo>
                    <a:pt x="3408464" y="570433"/>
                  </a:lnTo>
                  <a:lnTo>
                    <a:pt x="3401606" y="570433"/>
                  </a:lnTo>
                  <a:lnTo>
                    <a:pt x="3401364" y="569163"/>
                  </a:lnTo>
                  <a:lnTo>
                    <a:pt x="3392970" y="524713"/>
                  </a:lnTo>
                  <a:lnTo>
                    <a:pt x="3390188" y="522173"/>
                  </a:lnTo>
                  <a:lnTo>
                    <a:pt x="3383851" y="522173"/>
                  </a:lnTo>
                  <a:lnTo>
                    <a:pt x="3381273" y="524713"/>
                  </a:lnTo>
                  <a:lnTo>
                    <a:pt x="3377031" y="569163"/>
                  </a:lnTo>
                  <a:lnTo>
                    <a:pt x="3375152" y="556463"/>
                  </a:lnTo>
                  <a:lnTo>
                    <a:pt x="3372472" y="553923"/>
                  </a:lnTo>
                  <a:lnTo>
                    <a:pt x="3328873" y="553923"/>
                  </a:lnTo>
                  <a:lnTo>
                    <a:pt x="3321634" y="534873"/>
                  </a:lnTo>
                  <a:lnTo>
                    <a:pt x="3321634" y="504393"/>
                  </a:lnTo>
                  <a:lnTo>
                    <a:pt x="3321316" y="503123"/>
                  </a:lnTo>
                  <a:lnTo>
                    <a:pt x="3311461" y="476453"/>
                  </a:lnTo>
                  <a:lnTo>
                    <a:pt x="3309074" y="475183"/>
                  </a:lnTo>
                  <a:lnTo>
                    <a:pt x="3293999" y="475183"/>
                  </a:lnTo>
                  <a:lnTo>
                    <a:pt x="3285629" y="409143"/>
                  </a:lnTo>
                  <a:lnTo>
                    <a:pt x="3283826" y="405333"/>
                  </a:lnTo>
                  <a:lnTo>
                    <a:pt x="3276676" y="398983"/>
                  </a:lnTo>
                  <a:lnTo>
                    <a:pt x="3276676" y="369773"/>
                  </a:lnTo>
                  <a:lnTo>
                    <a:pt x="3276485" y="368503"/>
                  </a:lnTo>
                  <a:lnTo>
                    <a:pt x="3267570" y="336753"/>
                  </a:lnTo>
                  <a:lnTo>
                    <a:pt x="3259645" y="288493"/>
                  </a:lnTo>
                  <a:lnTo>
                    <a:pt x="3258185" y="279603"/>
                  </a:lnTo>
                  <a:lnTo>
                    <a:pt x="3255530" y="277063"/>
                  </a:lnTo>
                  <a:lnTo>
                    <a:pt x="3232759" y="277063"/>
                  </a:lnTo>
                  <a:lnTo>
                    <a:pt x="3231134" y="278333"/>
                  </a:lnTo>
                  <a:lnTo>
                    <a:pt x="3228797" y="279603"/>
                  </a:lnTo>
                  <a:lnTo>
                    <a:pt x="3228124" y="282143"/>
                  </a:lnTo>
                  <a:lnTo>
                    <a:pt x="3228124" y="317588"/>
                  </a:lnTo>
                  <a:lnTo>
                    <a:pt x="3227819" y="315163"/>
                  </a:lnTo>
                  <a:lnTo>
                    <a:pt x="3222345" y="271983"/>
                  </a:lnTo>
                  <a:lnTo>
                    <a:pt x="3219742" y="269443"/>
                  </a:lnTo>
                  <a:lnTo>
                    <a:pt x="3213468" y="269443"/>
                  </a:lnTo>
                  <a:lnTo>
                    <a:pt x="3210737" y="271983"/>
                  </a:lnTo>
                  <a:lnTo>
                    <a:pt x="3202101" y="316433"/>
                  </a:lnTo>
                  <a:lnTo>
                    <a:pt x="3178810" y="316433"/>
                  </a:lnTo>
                  <a:lnTo>
                    <a:pt x="3177184" y="317703"/>
                  </a:lnTo>
                  <a:lnTo>
                    <a:pt x="3173196" y="321513"/>
                  </a:lnTo>
                  <a:lnTo>
                    <a:pt x="3167037" y="310083"/>
                  </a:lnTo>
                  <a:lnTo>
                    <a:pt x="3164865" y="308813"/>
                  </a:lnTo>
                  <a:lnTo>
                    <a:pt x="3159785" y="308813"/>
                  </a:lnTo>
                  <a:lnTo>
                    <a:pt x="3159785" y="306273"/>
                  </a:lnTo>
                  <a:lnTo>
                    <a:pt x="3159785" y="305003"/>
                  </a:lnTo>
                  <a:lnTo>
                    <a:pt x="3159112" y="303733"/>
                  </a:lnTo>
                  <a:lnTo>
                    <a:pt x="3156762" y="301193"/>
                  </a:lnTo>
                  <a:lnTo>
                    <a:pt x="3139402" y="301193"/>
                  </a:lnTo>
                  <a:lnTo>
                    <a:pt x="3130956" y="285953"/>
                  </a:lnTo>
                  <a:lnTo>
                    <a:pt x="3128454" y="284683"/>
                  </a:lnTo>
                  <a:lnTo>
                    <a:pt x="3123196" y="285953"/>
                  </a:lnTo>
                  <a:lnTo>
                    <a:pt x="3121050" y="287223"/>
                  </a:lnTo>
                  <a:lnTo>
                    <a:pt x="3111411" y="321513"/>
                  </a:lnTo>
                  <a:lnTo>
                    <a:pt x="3111220" y="322783"/>
                  </a:lnTo>
                  <a:lnTo>
                    <a:pt x="3111220" y="424383"/>
                  </a:lnTo>
                  <a:lnTo>
                    <a:pt x="3102495" y="454863"/>
                  </a:lnTo>
                  <a:lnTo>
                    <a:pt x="3095002" y="475183"/>
                  </a:lnTo>
                  <a:lnTo>
                    <a:pt x="3087840" y="475183"/>
                  </a:lnTo>
                  <a:lnTo>
                    <a:pt x="3087852" y="338023"/>
                  </a:lnTo>
                  <a:lnTo>
                    <a:pt x="3087852" y="335483"/>
                  </a:lnTo>
                  <a:lnTo>
                    <a:pt x="3085236" y="332943"/>
                  </a:lnTo>
                  <a:lnTo>
                    <a:pt x="3078569" y="332943"/>
                  </a:lnTo>
                  <a:lnTo>
                    <a:pt x="3078188" y="333121"/>
                  </a:lnTo>
                  <a:lnTo>
                    <a:pt x="3078188" y="406603"/>
                  </a:lnTo>
                  <a:lnTo>
                    <a:pt x="3075254" y="401510"/>
                  </a:lnTo>
                  <a:lnTo>
                    <a:pt x="3078188" y="406603"/>
                  </a:lnTo>
                  <a:lnTo>
                    <a:pt x="3078188" y="333121"/>
                  </a:lnTo>
                  <a:lnTo>
                    <a:pt x="3075660" y="334213"/>
                  </a:lnTo>
                  <a:lnTo>
                    <a:pt x="3068688" y="390093"/>
                  </a:lnTo>
                  <a:lnTo>
                    <a:pt x="3067951" y="388823"/>
                  </a:lnTo>
                  <a:lnTo>
                    <a:pt x="3065246" y="387553"/>
                  </a:lnTo>
                  <a:lnTo>
                    <a:pt x="3059773" y="388823"/>
                  </a:lnTo>
                  <a:lnTo>
                    <a:pt x="3057664" y="390093"/>
                  </a:lnTo>
                  <a:lnTo>
                    <a:pt x="3053143" y="421843"/>
                  </a:lnTo>
                  <a:lnTo>
                    <a:pt x="3051162" y="414223"/>
                  </a:lnTo>
                  <a:lnTo>
                    <a:pt x="3048584" y="411683"/>
                  </a:lnTo>
                  <a:lnTo>
                    <a:pt x="3041751" y="411683"/>
                  </a:lnTo>
                  <a:lnTo>
                    <a:pt x="3034373" y="379933"/>
                  </a:lnTo>
                  <a:lnTo>
                    <a:pt x="3033776" y="377393"/>
                  </a:lnTo>
                  <a:lnTo>
                    <a:pt x="3032048" y="373583"/>
                  </a:lnTo>
                  <a:lnTo>
                    <a:pt x="3021634" y="364693"/>
                  </a:lnTo>
                  <a:lnTo>
                    <a:pt x="3015602" y="364693"/>
                  </a:lnTo>
                  <a:lnTo>
                    <a:pt x="3013887" y="365963"/>
                  </a:lnTo>
                  <a:lnTo>
                    <a:pt x="3006915" y="377901"/>
                  </a:lnTo>
                  <a:lnTo>
                    <a:pt x="3006915" y="376123"/>
                  </a:lnTo>
                  <a:lnTo>
                    <a:pt x="3006915" y="368503"/>
                  </a:lnTo>
                  <a:lnTo>
                    <a:pt x="3006242" y="367233"/>
                  </a:lnTo>
                  <a:lnTo>
                    <a:pt x="3003905" y="364693"/>
                  </a:lnTo>
                  <a:lnTo>
                    <a:pt x="2980245" y="364693"/>
                  </a:lnTo>
                  <a:lnTo>
                    <a:pt x="2978073" y="365963"/>
                  </a:lnTo>
                  <a:lnTo>
                    <a:pt x="2969755" y="379933"/>
                  </a:lnTo>
                  <a:lnTo>
                    <a:pt x="2962262" y="379933"/>
                  </a:lnTo>
                  <a:lnTo>
                    <a:pt x="2960090" y="381203"/>
                  </a:lnTo>
                  <a:lnTo>
                    <a:pt x="2950032" y="398983"/>
                  </a:lnTo>
                  <a:lnTo>
                    <a:pt x="2949384" y="401510"/>
                  </a:lnTo>
                  <a:lnTo>
                    <a:pt x="2949371" y="456133"/>
                  </a:lnTo>
                  <a:lnTo>
                    <a:pt x="2942132" y="475183"/>
                  </a:lnTo>
                  <a:lnTo>
                    <a:pt x="2926296" y="475183"/>
                  </a:lnTo>
                  <a:lnTo>
                    <a:pt x="2925991" y="475361"/>
                  </a:lnTo>
                  <a:lnTo>
                    <a:pt x="2925991" y="454863"/>
                  </a:lnTo>
                  <a:lnTo>
                    <a:pt x="2925991" y="440893"/>
                  </a:lnTo>
                  <a:lnTo>
                    <a:pt x="2925991" y="438353"/>
                  </a:lnTo>
                  <a:lnTo>
                    <a:pt x="2924454" y="437083"/>
                  </a:lnTo>
                  <a:lnTo>
                    <a:pt x="2919755" y="434543"/>
                  </a:lnTo>
                  <a:lnTo>
                    <a:pt x="2917050" y="435813"/>
                  </a:lnTo>
                  <a:lnTo>
                    <a:pt x="2914116" y="438353"/>
                  </a:lnTo>
                  <a:lnTo>
                    <a:pt x="2908477" y="418033"/>
                  </a:lnTo>
                  <a:lnTo>
                    <a:pt x="2907068" y="412953"/>
                  </a:lnTo>
                  <a:lnTo>
                    <a:pt x="2904274" y="411683"/>
                  </a:lnTo>
                  <a:lnTo>
                    <a:pt x="2898140" y="411683"/>
                  </a:lnTo>
                  <a:lnTo>
                    <a:pt x="2895689" y="414223"/>
                  </a:lnTo>
                  <a:lnTo>
                    <a:pt x="2887751" y="498259"/>
                  </a:lnTo>
                  <a:lnTo>
                    <a:pt x="2880969" y="456133"/>
                  </a:lnTo>
                  <a:lnTo>
                    <a:pt x="2880372" y="454863"/>
                  </a:lnTo>
                  <a:lnTo>
                    <a:pt x="2878251" y="451053"/>
                  </a:lnTo>
                  <a:lnTo>
                    <a:pt x="2870466" y="437083"/>
                  </a:lnTo>
                  <a:lnTo>
                    <a:pt x="2868752" y="435813"/>
                  </a:lnTo>
                  <a:lnTo>
                    <a:pt x="2862719" y="435813"/>
                  </a:lnTo>
                  <a:lnTo>
                    <a:pt x="2841650" y="478993"/>
                  </a:lnTo>
                  <a:lnTo>
                    <a:pt x="2833865" y="553542"/>
                  </a:lnTo>
                  <a:lnTo>
                    <a:pt x="2827045" y="512013"/>
                  </a:lnTo>
                  <a:lnTo>
                    <a:pt x="2826626" y="509473"/>
                  </a:lnTo>
                  <a:lnTo>
                    <a:pt x="2824518" y="506933"/>
                  </a:lnTo>
                  <a:lnTo>
                    <a:pt x="2819069" y="506933"/>
                  </a:lnTo>
                  <a:lnTo>
                    <a:pt x="2816390" y="508203"/>
                  </a:lnTo>
                  <a:lnTo>
                    <a:pt x="2806166" y="525983"/>
                  </a:lnTo>
                  <a:lnTo>
                    <a:pt x="2805620" y="527253"/>
                  </a:lnTo>
                  <a:lnTo>
                    <a:pt x="2803410" y="536829"/>
                  </a:lnTo>
                  <a:lnTo>
                    <a:pt x="2801201" y="525119"/>
                  </a:lnTo>
                  <a:lnTo>
                    <a:pt x="2799524" y="516229"/>
                  </a:lnTo>
                  <a:lnTo>
                    <a:pt x="2796895" y="514959"/>
                  </a:lnTo>
                  <a:lnTo>
                    <a:pt x="2772549" y="514959"/>
                  </a:lnTo>
                  <a:lnTo>
                    <a:pt x="2761221" y="525119"/>
                  </a:lnTo>
                  <a:lnTo>
                    <a:pt x="2760548" y="526389"/>
                  </a:lnTo>
                  <a:lnTo>
                    <a:pt x="2760548" y="586079"/>
                  </a:lnTo>
                  <a:lnTo>
                    <a:pt x="2750845" y="577189"/>
                  </a:lnTo>
                  <a:lnTo>
                    <a:pt x="2746857" y="577189"/>
                  </a:lnTo>
                  <a:lnTo>
                    <a:pt x="2737256" y="586079"/>
                  </a:lnTo>
                  <a:lnTo>
                    <a:pt x="2728176" y="586079"/>
                  </a:lnTo>
                  <a:lnTo>
                    <a:pt x="2728176" y="527659"/>
                  </a:lnTo>
                  <a:lnTo>
                    <a:pt x="2727858" y="526389"/>
                  </a:lnTo>
                  <a:lnTo>
                    <a:pt x="2719019" y="503529"/>
                  </a:lnTo>
                  <a:lnTo>
                    <a:pt x="2710103" y="456539"/>
                  </a:lnTo>
                  <a:lnTo>
                    <a:pt x="2710002" y="455269"/>
                  </a:lnTo>
                  <a:lnTo>
                    <a:pt x="2701340" y="424789"/>
                  </a:lnTo>
                  <a:lnTo>
                    <a:pt x="2700261" y="420979"/>
                  </a:lnTo>
                  <a:lnTo>
                    <a:pt x="2697442" y="419709"/>
                  </a:lnTo>
                  <a:lnTo>
                    <a:pt x="2691282" y="419709"/>
                  </a:lnTo>
                  <a:lnTo>
                    <a:pt x="2688844" y="422249"/>
                  </a:lnTo>
                  <a:lnTo>
                    <a:pt x="2680055" y="530199"/>
                  </a:lnTo>
                  <a:lnTo>
                    <a:pt x="2673756" y="530199"/>
                  </a:lnTo>
                  <a:lnTo>
                    <a:pt x="2671064" y="532739"/>
                  </a:lnTo>
                  <a:lnTo>
                    <a:pt x="2661818" y="597509"/>
                  </a:lnTo>
                  <a:lnTo>
                    <a:pt x="2653309" y="612749"/>
                  </a:lnTo>
                  <a:lnTo>
                    <a:pt x="2652687" y="614019"/>
                  </a:lnTo>
                  <a:lnTo>
                    <a:pt x="2647289" y="652119"/>
                  </a:lnTo>
                  <a:lnTo>
                    <a:pt x="2647251" y="661009"/>
                  </a:lnTo>
                  <a:lnTo>
                    <a:pt x="2647251" y="652399"/>
                  </a:lnTo>
                  <a:lnTo>
                    <a:pt x="2647251" y="652119"/>
                  </a:lnTo>
                  <a:lnTo>
                    <a:pt x="2647251" y="645769"/>
                  </a:lnTo>
                  <a:lnTo>
                    <a:pt x="2646578" y="643229"/>
                  </a:lnTo>
                  <a:lnTo>
                    <a:pt x="2644229" y="641959"/>
                  </a:lnTo>
                  <a:lnTo>
                    <a:pt x="2642616" y="640689"/>
                  </a:lnTo>
                  <a:lnTo>
                    <a:pt x="2621305" y="640689"/>
                  </a:lnTo>
                  <a:lnTo>
                    <a:pt x="2619692" y="641959"/>
                  </a:lnTo>
                  <a:lnTo>
                    <a:pt x="2611285" y="649198"/>
                  </a:lnTo>
                  <a:lnTo>
                    <a:pt x="2611285" y="638149"/>
                  </a:lnTo>
                  <a:lnTo>
                    <a:pt x="2611285" y="635609"/>
                  </a:lnTo>
                  <a:lnTo>
                    <a:pt x="2609037" y="634339"/>
                  </a:lnTo>
                  <a:lnTo>
                    <a:pt x="2602954" y="633069"/>
                  </a:lnTo>
                  <a:lnTo>
                    <a:pt x="2599982" y="634339"/>
                  </a:lnTo>
                  <a:lnTo>
                    <a:pt x="2598039" y="639419"/>
                  </a:lnTo>
                  <a:lnTo>
                    <a:pt x="2594394" y="620369"/>
                  </a:lnTo>
                  <a:lnTo>
                    <a:pt x="2592705" y="611479"/>
                  </a:lnTo>
                  <a:lnTo>
                    <a:pt x="2590076" y="608939"/>
                  </a:lnTo>
                  <a:lnTo>
                    <a:pt x="2567355" y="608939"/>
                  </a:lnTo>
                  <a:lnTo>
                    <a:pt x="2565743" y="610209"/>
                  </a:lnTo>
                  <a:lnTo>
                    <a:pt x="2563393" y="612749"/>
                  </a:lnTo>
                  <a:lnTo>
                    <a:pt x="2562720" y="614019"/>
                  </a:lnTo>
                  <a:lnTo>
                    <a:pt x="2562720" y="701649"/>
                  </a:lnTo>
                  <a:lnTo>
                    <a:pt x="2557272" y="715619"/>
                  </a:lnTo>
                  <a:lnTo>
                    <a:pt x="2553932" y="713079"/>
                  </a:lnTo>
                  <a:lnTo>
                    <a:pt x="2551722" y="711809"/>
                  </a:lnTo>
                  <a:lnTo>
                    <a:pt x="2547455" y="713079"/>
                  </a:lnTo>
                  <a:lnTo>
                    <a:pt x="2545753" y="714349"/>
                  </a:lnTo>
                  <a:lnTo>
                    <a:pt x="2543568" y="719429"/>
                  </a:lnTo>
                  <a:lnTo>
                    <a:pt x="2539492" y="701649"/>
                  </a:lnTo>
                  <a:lnTo>
                    <a:pt x="2538628" y="697839"/>
                  </a:lnTo>
                  <a:lnTo>
                    <a:pt x="2536050" y="696569"/>
                  </a:lnTo>
                  <a:lnTo>
                    <a:pt x="2520924" y="696569"/>
                  </a:lnTo>
                  <a:lnTo>
                    <a:pt x="2518270" y="699109"/>
                  </a:lnTo>
                  <a:lnTo>
                    <a:pt x="2516162" y="711796"/>
                  </a:lnTo>
                  <a:lnTo>
                    <a:pt x="2512479" y="678789"/>
                  </a:lnTo>
                  <a:lnTo>
                    <a:pt x="2512060" y="674979"/>
                  </a:lnTo>
                  <a:lnTo>
                    <a:pt x="2509964" y="673709"/>
                  </a:lnTo>
                  <a:lnTo>
                    <a:pt x="2504465" y="672439"/>
                  </a:lnTo>
                  <a:lnTo>
                    <a:pt x="2501696" y="673709"/>
                  </a:lnTo>
                  <a:lnTo>
                    <a:pt x="2493187" y="688949"/>
                  </a:lnTo>
                  <a:lnTo>
                    <a:pt x="2484805" y="688949"/>
                  </a:lnTo>
                  <a:lnTo>
                    <a:pt x="2482469" y="691489"/>
                  </a:lnTo>
                  <a:lnTo>
                    <a:pt x="2481796" y="692759"/>
                  </a:lnTo>
                  <a:lnTo>
                    <a:pt x="2481796" y="728319"/>
                  </a:lnTo>
                  <a:lnTo>
                    <a:pt x="2466898" y="728319"/>
                  </a:lnTo>
                  <a:lnTo>
                    <a:pt x="2464206" y="730859"/>
                  </a:lnTo>
                  <a:lnTo>
                    <a:pt x="2461437" y="752449"/>
                  </a:lnTo>
                  <a:lnTo>
                    <a:pt x="2458415" y="725779"/>
                  </a:lnTo>
                  <a:lnTo>
                    <a:pt x="2458415" y="694029"/>
                  </a:lnTo>
                  <a:lnTo>
                    <a:pt x="2458415" y="691489"/>
                  </a:lnTo>
                  <a:lnTo>
                    <a:pt x="2455799" y="688949"/>
                  </a:lnTo>
                  <a:lnTo>
                    <a:pt x="2449080" y="688949"/>
                  </a:lnTo>
                  <a:lnTo>
                    <a:pt x="2446197" y="690219"/>
                  </a:lnTo>
                  <a:lnTo>
                    <a:pt x="2437434" y="767689"/>
                  </a:lnTo>
                  <a:lnTo>
                    <a:pt x="2412885" y="767689"/>
                  </a:lnTo>
                  <a:lnTo>
                    <a:pt x="2410244" y="770140"/>
                  </a:lnTo>
                  <a:lnTo>
                    <a:pt x="2400884" y="868019"/>
                  </a:lnTo>
                  <a:lnTo>
                    <a:pt x="2400871" y="870559"/>
                  </a:lnTo>
                  <a:lnTo>
                    <a:pt x="2403525" y="873099"/>
                  </a:lnTo>
                  <a:lnTo>
                    <a:pt x="2410282" y="873099"/>
                  </a:lnTo>
                  <a:lnTo>
                    <a:pt x="2413152" y="871829"/>
                  </a:lnTo>
                  <a:lnTo>
                    <a:pt x="2413508" y="868019"/>
                  </a:lnTo>
                  <a:lnTo>
                    <a:pt x="2421940" y="779119"/>
                  </a:lnTo>
                  <a:lnTo>
                    <a:pt x="2446363" y="779119"/>
                  </a:lnTo>
                  <a:lnTo>
                    <a:pt x="2449068" y="776579"/>
                  </a:lnTo>
                  <a:lnTo>
                    <a:pt x="2450338" y="765492"/>
                  </a:lnTo>
                  <a:lnTo>
                    <a:pt x="2455176" y="808329"/>
                  </a:lnTo>
                  <a:lnTo>
                    <a:pt x="2457856" y="810869"/>
                  </a:lnTo>
                  <a:lnTo>
                    <a:pt x="2464308" y="810869"/>
                  </a:lnTo>
                  <a:lnTo>
                    <a:pt x="2467013" y="808329"/>
                  </a:lnTo>
                  <a:lnTo>
                    <a:pt x="2474112" y="752449"/>
                  </a:lnTo>
                  <a:lnTo>
                    <a:pt x="2475738" y="739749"/>
                  </a:lnTo>
                  <a:lnTo>
                    <a:pt x="2489746" y="739749"/>
                  </a:lnTo>
                  <a:lnTo>
                    <a:pt x="2491371" y="738479"/>
                  </a:lnTo>
                  <a:lnTo>
                    <a:pt x="2493708" y="735939"/>
                  </a:lnTo>
                  <a:lnTo>
                    <a:pt x="2494381" y="734669"/>
                  </a:lnTo>
                  <a:lnTo>
                    <a:pt x="2494381" y="699109"/>
                  </a:lnTo>
                  <a:lnTo>
                    <a:pt x="2499474" y="699109"/>
                  </a:lnTo>
                  <a:lnTo>
                    <a:pt x="2501646" y="697839"/>
                  </a:lnTo>
                  <a:lnTo>
                    <a:pt x="2501912" y="697395"/>
                  </a:lnTo>
                  <a:lnTo>
                    <a:pt x="2509113" y="761339"/>
                  </a:lnTo>
                  <a:lnTo>
                    <a:pt x="2511742" y="762609"/>
                  </a:lnTo>
                  <a:lnTo>
                    <a:pt x="2518118" y="762609"/>
                  </a:lnTo>
                  <a:lnTo>
                    <a:pt x="2520848" y="761339"/>
                  </a:lnTo>
                  <a:lnTo>
                    <a:pt x="2528900" y="711809"/>
                  </a:lnTo>
                  <a:lnTo>
                    <a:pt x="2522524" y="711809"/>
                  </a:lnTo>
                  <a:lnTo>
                    <a:pt x="2528900" y="711796"/>
                  </a:lnTo>
                  <a:lnTo>
                    <a:pt x="2536431" y="744829"/>
                  </a:lnTo>
                  <a:lnTo>
                    <a:pt x="2538806" y="747369"/>
                  </a:lnTo>
                  <a:lnTo>
                    <a:pt x="2544495" y="747369"/>
                  </a:lnTo>
                  <a:lnTo>
                    <a:pt x="2547112" y="746099"/>
                  </a:lnTo>
                  <a:lnTo>
                    <a:pt x="2553779" y="728319"/>
                  </a:lnTo>
                  <a:lnTo>
                    <a:pt x="2557119" y="730859"/>
                  </a:lnTo>
                  <a:lnTo>
                    <a:pt x="2559342" y="732129"/>
                  </a:lnTo>
                  <a:lnTo>
                    <a:pt x="2563596" y="730859"/>
                  </a:lnTo>
                  <a:lnTo>
                    <a:pt x="2565298" y="729589"/>
                  </a:lnTo>
                  <a:lnTo>
                    <a:pt x="2565781" y="728319"/>
                  </a:lnTo>
                  <a:lnTo>
                    <a:pt x="2569172" y="719429"/>
                  </a:lnTo>
                  <a:lnTo>
                    <a:pt x="2570619" y="715619"/>
                  </a:lnTo>
                  <a:lnTo>
                    <a:pt x="2574988" y="704189"/>
                  </a:lnTo>
                  <a:lnTo>
                    <a:pt x="2575318" y="701649"/>
                  </a:lnTo>
                  <a:lnTo>
                    <a:pt x="2575318" y="620369"/>
                  </a:lnTo>
                  <a:lnTo>
                    <a:pt x="2581668" y="620369"/>
                  </a:lnTo>
                  <a:lnTo>
                    <a:pt x="2590254" y="666089"/>
                  </a:lnTo>
                  <a:lnTo>
                    <a:pt x="2592616" y="667359"/>
                  </a:lnTo>
                  <a:lnTo>
                    <a:pt x="2598382" y="668629"/>
                  </a:lnTo>
                  <a:lnTo>
                    <a:pt x="2600033" y="667054"/>
                  </a:lnTo>
                  <a:lnTo>
                    <a:pt x="2600223" y="667359"/>
                  </a:lnTo>
                  <a:lnTo>
                    <a:pt x="2604935" y="668629"/>
                  </a:lnTo>
                  <a:lnTo>
                    <a:pt x="2607640" y="667359"/>
                  </a:lnTo>
                  <a:lnTo>
                    <a:pt x="2613609" y="662279"/>
                  </a:lnTo>
                  <a:lnTo>
                    <a:pt x="2625572" y="652119"/>
                  </a:lnTo>
                  <a:lnTo>
                    <a:pt x="2634653" y="652119"/>
                  </a:lnTo>
                  <a:lnTo>
                    <a:pt x="2634653" y="662279"/>
                  </a:lnTo>
                  <a:lnTo>
                    <a:pt x="2635326" y="664819"/>
                  </a:lnTo>
                  <a:lnTo>
                    <a:pt x="2645562" y="682599"/>
                  </a:lnTo>
                  <a:lnTo>
                    <a:pt x="2648267" y="683869"/>
                  </a:lnTo>
                  <a:lnTo>
                    <a:pt x="2653741" y="683869"/>
                  </a:lnTo>
                  <a:lnTo>
                    <a:pt x="2655849" y="681329"/>
                  </a:lnTo>
                  <a:lnTo>
                    <a:pt x="2656205" y="678789"/>
                  </a:lnTo>
                  <a:lnTo>
                    <a:pt x="2665044" y="616559"/>
                  </a:lnTo>
                  <a:lnTo>
                    <a:pt x="2673553" y="601319"/>
                  </a:lnTo>
                  <a:lnTo>
                    <a:pt x="2674175" y="600049"/>
                  </a:lnTo>
                  <a:lnTo>
                    <a:pt x="2682481" y="541629"/>
                  </a:lnTo>
                  <a:lnTo>
                    <a:pt x="2689225" y="541629"/>
                  </a:lnTo>
                  <a:lnTo>
                    <a:pt x="2691955" y="539089"/>
                  </a:lnTo>
                  <a:lnTo>
                    <a:pt x="2698331" y="461010"/>
                  </a:lnTo>
                  <a:lnTo>
                    <a:pt x="2706916" y="506069"/>
                  </a:lnTo>
                  <a:lnTo>
                    <a:pt x="2715590" y="528929"/>
                  </a:lnTo>
                  <a:lnTo>
                    <a:pt x="2715590" y="592429"/>
                  </a:lnTo>
                  <a:lnTo>
                    <a:pt x="2716263" y="593699"/>
                  </a:lnTo>
                  <a:lnTo>
                    <a:pt x="2718600" y="596239"/>
                  </a:lnTo>
                  <a:lnTo>
                    <a:pt x="2743123" y="596239"/>
                  </a:lnTo>
                  <a:lnTo>
                    <a:pt x="2748851" y="591159"/>
                  </a:lnTo>
                  <a:lnTo>
                    <a:pt x="2754579" y="596239"/>
                  </a:lnTo>
                  <a:lnTo>
                    <a:pt x="2770124" y="596239"/>
                  </a:lnTo>
                  <a:lnTo>
                    <a:pt x="2772460" y="593699"/>
                  </a:lnTo>
                  <a:lnTo>
                    <a:pt x="2773134" y="592429"/>
                  </a:lnTo>
                  <a:lnTo>
                    <a:pt x="2773134" y="591159"/>
                  </a:lnTo>
                  <a:lnTo>
                    <a:pt x="2773134" y="586079"/>
                  </a:lnTo>
                  <a:lnTo>
                    <a:pt x="2773134" y="530199"/>
                  </a:lnTo>
                  <a:lnTo>
                    <a:pt x="2778442" y="525119"/>
                  </a:lnTo>
                  <a:lnTo>
                    <a:pt x="2788488" y="525119"/>
                  </a:lnTo>
                  <a:lnTo>
                    <a:pt x="2796324" y="567512"/>
                  </a:lnTo>
                  <a:lnTo>
                    <a:pt x="2795943" y="569163"/>
                  </a:lnTo>
                  <a:lnTo>
                    <a:pt x="2796946" y="570903"/>
                  </a:lnTo>
                  <a:lnTo>
                    <a:pt x="2797175" y="572109"/>
                  </a:lnTo>
                  <a:lnTo>
                    <a:pt x="2797784" y="572363"/>
                  </a:lnTo>
                  <a:lnTo>
                    <a:pt x="2798153" y="572973"/>
                  </a:lnTo>
                  <a:lnTo>
                    <a:pt x="2804972" y="574243"/>
                  </a:lnTo>
                  <a:lnTo>
                    <a:pt x="2808287" y="571703"/>
                  </a:lnTo>
                  <a:lnTo>
                    <a:pt x="2808554" y="570712"/>
                  </a:lnTo>
                  <a:lnTo>
                    <a:pt x="2809595" y="569569"/>
                  </a:lnTo>
                  <a:lnTo>
                    <a:pt x="2809265" y="567842"/>
                  </a:lnTo>
                  <a:lnTo>
                    <a:pt x="2817457" y="531317"/>
                  </a:lnTo>
                  <a:lnTo>
                    <a:pt x="2823984" y="571703"/>
                  </a:lnTo>
                  <a:lnTo>
                    <a:pt x="2826639" y="572973"/>
                  </a:lnTo>
                  <a:lnTo>
                    <a:pt x="2842018" y="572973"/>
                  </a:lnTo>
                  <a:lnTo>
                    <a:pt x="2844749" y="570433"/>
                  </a:lnTo>
                  <a:lnTo>
                    <a:pt x="2845016" y="567893"/>
                  </a:lnTo>
                  <a:lnTo>
                    <a:pt x="2853982" y="481533"/>
                  </a:lnTo>
                  <a:lnTo>
                    <a:pt x="2862440" y="452323"/>
                  </a:lnTo>
                  <a:lnTo>
                    <a:pt x="2864015" y="451053"/>
                  </a:lnTo>
                  <a:lnTo>
                    <a:pt x="2868650" y="458673"/>
                  </a:lnTo>
                  <a:lnTo>
                    <a:pt x="2877934" y="515823"/>
                  </a:lnTo>
                  <a:lnTo>
                    <a:pt x="2880601" y="518363"/>
                  </a:lnTo>
                  <a:lnTo>
                    <a:pt x="2895981" y="518363"/>
                  </a:lnTo>
                  <a:lnTo>
                    <a:pt x="2898724" y="515823"/>
                  </a:lnTo>
                  <a:lnTo>
                    <a:pt x="2899092" y="512013"/>
                  </a:lnTo>
                  <a:lnTo>
                    <a:pt x="2904744" y="452323"/>
                  </a:lnTo>
                  <a:lnTo>
                    <a:pt x="2904756" y="450989"/>
                  </a:lnTo>
                  <a:lnTo>
                    <a:pt x="2904845" y="451243"/>
                  </a:lnTo>
                  <a:lnTo>
                    <a:pt x="2905150" y="452323"/>
                  </a:lnTo>
                  <a:lnTo>
                    <a:pt x="2906839" y="453593"/>
                  </a:lnTo>
                  <a:lnTo>
                    <a:pt x="2911208" y="454863"/>
                  </a:lnTo>
                  <a:lnTo>
                    <a:pt x="2913405" y="454863"/>
                  </a:lnTo>
                  <a:lnTo>
                    <a:pt x="2913405" y="499313"/>
                  </a:lnTo>
                  <a:lnTo>
                    <a:pt x="2915399" y="501853"/>
                  </a:lnTo>
                  <a:lnTo>
                    <a:pt x="2924022" y="501853"/>
                  </a:lnTo>
                  <a:lnTo>
                    <a:pt x="2926880" y="496773"/>
                  </a:lnTo>
                  <a:lnTo>
                    <a:pt x="2932582" y="486613"/>
                  </a:lnTo>
                  <a:lnTo>
                    <a:pt x="2949397" y="486613"/>
                  </a:lnTo>
                  <a:lnTo>
                    <a:pt x="2951784" y="484073"/>
                  </a:lnTo>
                  <a:lnTo>
                    <a:pt x="2961640" y="458673"/>
                  </a:lnTo>
                  <a:lnTo>
                    <a:pt x="2961957" y="457403"/>
                  </a:lnTo>
                  <a:lnTo>
                    <a:pt x="2961957" y="402793"/>
                  </a:lnTo>
                  <a:lnTo>
                    <a:pt x="2968548" y="391363"/>
                  </a:lnTo>
                  <a:lnTo>
                    <a:pt x="2976041" y="391363"/>
                  </a:lnTo>
                  <a:lnTo>
                    <a:pt x="2978213" y="390093"/>
                  </a:lnTo>
                  <a:lnTo>
                    <a:pt x="2986532" y="376123"/>
                  </a:lnTo>
                  <a:lnTo>
                    <a:pt x="2994329" y="376123"/>
                  </a:lnTo>
                  <a:lnTo>
                    <a:pt x="2994329" y="387553"/>
                  </a:lnTo>
                  <a:lnTo>
                    <a:pt x="2995003" y="388823"/>
                  </a:lnTo>
                  <a:lnTo>
                    <a:pt x="2997352" y="390093"/>
                  </a:lnTo>
                  <a:lnTo>
                    <a:pt x="2998965" y="391363"/>
                  </a:lnTo>
                  <a:lnTo>
                    <a:pt x="3012008" y="391363"/>
                  </a:lnTo>
                  <a:lnTo>
                    <a:pt x="3014180" y="390093"/>
                  </a:lnTo>
                  <a:lnTo>
                    <a:pt x="3016491" y="386283"/>
                  </a:lnTo>
                  <a:lnTo>
                    <a:pt x="3020339" y="379933"/>
                  </a:lnTo>
                  <a:lnTo>
                    <a:pt x="3021800" y="381203"/>
                  </a:lnTo>
                  <a:lnTo>
                    <a:pt x="3031007" y="420573"/>
                  </a:lnTo>
                  <a:lnTo>
                    <a:pt x="3033585" y="423113"/>
                  </a:lnTo>
                  <a:lnTo>
                    <a:pt x="3040418" y="423113"/>
                  </a:lnTo>
                  <a:lnTo>
                    <a:pt x="3049003" y="461213"/>
                  </a:lnTo>
                  <a:lnTo>
                    <a:pt x="3051733" y="462483"/>
                  </a:lnTo>
                  <a:lnTo>
                    <a:pt x="3057880" y="462483"/>
                  </a:lnTo>
                  <a:lnTo>
                    <a:pt x="3060446" y="459943"/>
                  </a:lnTo>
                  <a:lnTo>
                    <a:pt x="3065856" y="421843"/>
                  </a:lnTo>
                  <a:lnTo>
                    <a:pt x="3067189" y="412496"/>
                  </a:lnTo>
                  <a:lnTo>
                    <a:pt x="3068180" y="414223"/>
                  </a:lnTo>
                  <a:lnTo>
                    <a:pt x="3070910" y="415493"/>
                  </a:lnTo>
                  <a:lnTo>
                    <a:pt x="3075254" y="414502"/>
                  </a:lnTo>
                  <a:lnTo>
                    <a:pt x="3075254" y="481533"/>
                  </a:lnTo>
                  <a:lnTo>
                    <a:pt x="3075927" y="484073"/>
                  </a:lnTo>
                  <a:lnTo>
                    <a:pt x="3078276" y="485343"/>
                  </a:lnTo>
                  <a:lnTo>
                    <a:pt x="3079889" y="486613"/>
                  </a:lnTo>
                  <a:lnTo>
                    <a:pt x="3102254" y="486613"/>
                  </a:lnTo>
                  <a:lnTo>
                    <a:pt x="3104642" y="484073"/>
                  </a:lnTo>
                  <a:lnTo>
                    <a:pt x="3108096" y="475183"/>
                  </a:lnTo>
                  <a:lnTo>
                    <a:pt x="3114497" y="458673"/>
                  </a:lnTo>
                  <a:lnTo>
                    <a:pt x="3114637" y="458673"/>
                  </a:lnTo>
                  <a:lnTo>
                    <a:pt x="3123628" y="426923"/>
                  </a:lnTo>
                  <a:lnTo>
                    <a:pt x="3123819" y="425653"/>
                  </a:lnTo>
                  <a:lnTo>
                    <a:pt x="3123819" y="322783"/>
                  </a:lnTo>
                  <a:lnTo>
                    <a:pt x="3128492" y="306273"/>
                  </a:lnTo>
                  <a:lnTo>
                    <a:pt x="3130943" y="311353"/>
                  </a:lnTo>
                  <a:lnTo>
                    <a:pt x="3133115" y="312623"/>
                  </a:lnTo>
                  <a:lnTo>
                    <a:pt x="3147187" y="312623"/>
                  </a:lnTo>
                  <a:lnTo>
                    <a:pt x="3147187" y="316433"/>
                  </a:lnTo>
                  <a:lnTo>
                    <a:pt x="3147860" y="317703"/>
                  </a:lnTo>
                  <a:lnTo>
                    <a:pt x="3150209" y="318973"/>
                  </a:lnTo>
                  <a:lnTo>
                    <a:pt x="3151835" y="320243"/>
                  </a:lnTo>
                  <a:lnTo>
                    <a:pt x="3158591" y="320243"/>
                  </a:lnTo>
                  <a:lnTo>
                    <a:pt x="3166745" y="334213"/>
                  </a:lnTo>
                  <a:lnTo>
                    <a:pt x="3168472" y="335483"/>
                  </a:lnTo>
                  <a:lnTo>
                    <a:pt x="3172460" y="336753"/>
                  </a:lnTo>
                  <a:lnTo>
                    <a:pt x="3174492" y="335483"/>
                  </a:lnTo>
                  <a:lnTo>
                    <a:pt x="3183077" y="327863"/>
                  </a:lnTo>
                  <a:lnTo>
                    <a:pt x="3210522" y="327863"/>
                  </a:lnTo>
                  <a:lnTo>
                    <a:pt x="3213138" y="326593"/>
                  </a:lnTo>
                  <a:lnTo>
                    <a:pt x="3214052" y="321513"/>
                  </a:lnTo>
                  <a:lnTo>
                    <a:pt x="3215182" y="315163"/>
                  </a:lnTo>
                  <a:lnTo>
                    <a:pt x="3219475" y="349453"/>
                  </a:lnTo>
                  <a:lnTo>
                    <a:pt x="3221571" y="350723"/>
                  </a:lnTo>
                  <a:lnTo>
                    <a:pt x="3227070" y="351993"/>
                  </a:lnTo>
                  <a:lnTo>
                    <a:pt x="3229800" y="350723"/>
                  </a:lnTo>
                  <a:lnTo>
                    <a:pt x="3232734" y="345643"/>
                  </a:lnTo>
                  <a:lnTo>
                    <a:pt x="3240049" y="332943"/>
                  </a:lnTo>
                  <a:lnTo>
                    <a:pt x="3240709" y="330403"/>
                  </a:lnTo>
                  <a:lnTo>
                    <a:pt x="3240709" y="288493"/>
                  </a:lnTo>
                  <a:lnTo>
                    <a:pt x="3246945" y="288493"/>
                  </a:lnTo>
                  <a:lnTo>
                    <a:pt x="3255162" y="339293"/>
                  </a:lnTo>
                  <a:lnTo>
                    <a:pt x="3255289" y="339293"/>
                  </a:lnTo>
                  <a:lnTo>
                    <a:pt x="3264090" y="371043"/>
                  </a:lnTo>
                  <a:lnTo>
                    <a:pt x="3264090" y="402793"/>
                  </a:lnTo>
                  <a:lnTo>
                    <a:pt x="3264763" y="404063"/>
                  </a:lnTo>
                  <a:lnTo>
                    <a:pt x="3273361" y="411683"/>
                  </a:lnTo>
                  <a:lnTo>
                    <a:pt x="3282467" y="484073"/>
                  </a:lnTo>
                  <a:lnTo>
                    <a:pt x="3285159" y="486613"/>
                  </a:lnTo>
                  <a:lnTo>
                    <a:pt x="3301809" y="486613"/>
                  </a:lnTo>
                  <a:lnTo>
                    <a:pt x="3309048" y="505663"/>
                  </a:lnTo>
                  <a:lnTo>
                    <a:pt x="3309048" y="536143"/>
                  </a:lnTo>
                  <a:lnTo>
                    <a:pt x="3309366" y="537413"/>
                  </a:lnTo>
                  <a:lnTo>
                    <a:pt x="3319221" y="564083"/>
                  </a:lnTo>
                  <a:lnTo>
                    <a:pt x="3321621" y="565353"/>
                  </a:lnTo>
                  <a:lnTo>
                    <a:pt x="3363734" y="565353"/>
                  </a:lnTo>
                  <a:lnTo>
                    <a:pt x="3372447" y="626313"/>
                  </a:lnTo>
                  <a:lnTo>
                    <a:pt x="3375190" y="628853"/>
                  </a:lnTo>
                  <a:lnTo>
                    <a:pt x="3381641" y="628853"/>
                  </a:lnTo>
                  <a:lnTo>
                    <a:pt x="3384296" y="626313"/>
                  </a:lnTo>
                  <a:lnTo>
                    <a:pt x="3389363" y="572973"/>
                  </a:lnTo>
                  <a:lnTo>
                    <a:pt x="3390569" y="579323"/>
                  </a:lnTo>
                  <a:lnTo>
                    <a:pt x="3393198" y="580593"/>
                  </a:lnTo>
                  <a:lnTo>
                    <a:pt x="3417519" y="580593"/>
                  </a:lnTo>
                  <a:lnTo>
                    <a:pt x="3420262" y="579323"/>
                  </a:lnTo>
                  <a:lnTo>
                    <a:pt x="3420859" y="572973"/>
                  </a:lnTo>
                  <a:lnTo>
                    <a:pt x="3421100" y="570433"/>
                  </a:lnTo>
                  <a:lnTo>
                    <a:pt x="3429508" y="481533"/>
                  </a:lnTo>
                  <a:lnTo>
                    <a:pt x="3433368" y="450977"/>
                  </a:lnTo>
                  <a:lnTo>
                    <a:pt x="3435642" y="461213"/>
                  </a:lnTo>
                  <a:lnTo>
                    <a:pt x="3438233" y="462483"/>
                  </a:lnTo>
                  <a:lnTo>
                    <a:pt x="3456609" y="462483"/>
                  </a:lnTo>
                  <a:lnTo>
                    <a:pt x="3465550" y="470103"/>
                  </a:lnTo>
                  <a:lnTo>
                    <a:pt x="3468268" y="471373"/>
                  </a:lnTo>
                  <a:lnTo>
                    <a:pt x="3472967" y="468833"/>
                  </a:lnTo>
                  <a:lnTo>
                    <a:pt x="3474504" y="467563"/>
                  </a:lnTo>
                  <a:lnTo>
                    <a:pt x="3474504" y="465023"/>
                  </a:lnTo>
                  <a:lnTo>
                    <a:pt x="3474478" y="426986"/>
                  </a:lnTo>
                  <a:lnTo>
                    <a:pt x="3474504" y="427266"/>
                  </a:lnTo>
                  <a:lnTo>
                    <a:pt x="3474504" y="391363"/>
                  </a:lnTo>
                  <a:lnTo>
                    <a:pt x="3474593" y="428193"/>
                  </a:lnTo>
                  <a:lnTo>
                    <a:pt x="3479914" y="489153"/>
                  </a:lnTo>
                  <a:lnTo>
                    <a:pt x="3489477" y="539953"/>
                  </a:lnTo>
                  <a:lnTo>
                    <a:pt x="3492106" y="541223"/>
                  </a:lnTo>
                  <a:lnTo>
                    <a:pt x="3506876" y="541223"/>
                  </a:lnTo>
                  <a:lnTo>
                    <a:pt x="3506876" y="622503"/>
                  </a:lnTo>
                  <a:lnTo>
                    <a:pt x="3507536" y="625043"/>
                  </a:lnTo>
                  <a:lnTo>
                    <a:pt x="3516528" y="641553"/>
                  </a:lnTo>
                  <a:lnTo>
                    <a:pt x="3517709" y="642823"/>
                  </a:lnTo>
                  <a:lnTo>
                    <a:pt x="3525215" y="649173"/>
                  </a:lnTo>
                  <a:lnTo>
                    <a:pt x="3533965" y="702513"/>
                  </a:lnTo>
                  <a:lnTo>
                    <a:pt x="3543554" y="745693"/>
                  </a:lnTo>
                  <a:lnTo>
                    <a:pt x="3546132" y="746963"/>
                  </a:lnTo>
                  <a:lnTo>
                    <a:pt x="3552787" y="746963"/>
                  </a:lnTo>
                  <a:lnTo>
                    <a:pt x="3561423" y="792683"/>
                  </a:lnTo>
                  <a:lnTo>
                    <a:pt x="3564153" y="793953"/>
                  </a:lnTo>
                  <a:lnTo>
                    <a:pt x="3570427" y="793953"/>
                  </a:lnTo>
                  <a:lnTo>
                    <a:pt x="3573030" y="792683"/>
                  </a:lnTo>
                  <a:lnTo>
                    <a:pt x="3578618" y="748233"/>
                  </a:lnTo>
                  <a:lnTo>
                    <a:pt x="3582124" y="720293"/>
                  </a:lnTo>
                  <a:lnTo>
                    <a:pt x="3590747" y="712673"/>
                  </a:lnTo>
                  <a:lnTo>
                    <a:pt x="3591395" y="711403"/>
                  </a:lnTo>
                  <a:lnTo>
                    <a:pt x="3591395" y="599643"/>
                  </a:lnTo>
                  <a:lnTo>
                    <a:pt x="3599650" y="541223"/>
                  </a:lnTo>
                  <a:lnTo>
                    <a:pt x="3609467" y="541223"/>
                  </a:lnTo>
                  <a:lnTo>
                    <a:pt x="3614991" y="546303"/>
                  </a:lnTo>
                  <a:lnTo>
                    <a:pt x="3623767" y="638365"/>
                  </a:lnTo>
                  <a:lnTo>
                    <a:pt x="3623767" y="631393"/>
                  </a:lnTo>
                  <a:lnTo>
                    <a:pt x="3623830" y="639013"/>
                  </a:lnTo>
                  <a:lnTo>
                    <a:pt x="3624072" y="641553"/>
                  </a:lnTo>
                  <a:lnTo>
                    <a:pt x="3626942" y="644093"/>
                  </a:lnTo>
                  <a:lnTo>
                    <a:pt x="3633698" y="644093"/>
                  </a:lnTo>
                  <a:lnTo>
                    <a:pt x="3636353" y="641553"/>
                  </a:lnTo>
                  <a:lnTo>
                    <a:pt x="3636353" y="639013"/>
                  </a:lnTo>
                  <a:lnTo>
                    <a:pt x="3636353" y="632663"/>
                  </a:lnTo>
                  <a:lnTo>
                    <a:pt x="3640785" y="623773"/>
                  </a:lnTo>
                  <a:lnTo>
                    <a:pt x="3644785" y="627583"/>
                  </a:lnTo>
                  <a:lnTo>
                    <a:pt x="3646360" y="628853"/>
                  </a:lnTo>
                  <a:lnTo>
                    <a:pt x="3667683" y="628853"/>
                  </a:lnTo>
                  <a:lnTo>
                    <a:pt x="3669309" y="627583"/>
                  </a:lnTo>
                  <a:lnTo>
                    <a:pt x="3671659" y="626313"/>
                  </a:lnTo>
                  <a:lnTo>
                    <a:pt x="3672319" y="625043"/>
                  </a:lnTo>
                  <a:lnTo>
                    <a:pt x="3672319" y="623773"/>
                  </a:lnTo>
                  <a:lnTo>
                    <a:pt x="3672319" y="617423"/>
                  </a:lnTo>
                  <a:lnTo>
                    <a:pt x="3672319" y="536143"/>
                  </a:lnTo>
                  <a:lnTo>
                    <a:pt x="3681234" y="489153"/>
                  </a:lnTo>
                  <a:lnTo>
                    <a:pt x="3685590" y="414223"/>
                  </a:lnTo>
                  <a:lnTo>
                    <a:pt x="3686975" y="428193"/>
                  </a:lnTo>
                  <a:lnTo>
                    <a:pt x="3689299" y="430733"/>
                  </a:lnTo>
                  <a:lnTo>
                    <a:pt x="3695217" y="430733"/>
                  </a:lnTo>
                  <a:lnTo>
                    <a:pt x="3698036" y="429463"/>
                  </a:lnTo>
                  <a:lnTo>
                    <a:pt x="3699459" y="425653"/>
                  </a:lnTo>
                  <a:lnTo>
                    <a:pt x="3706012" y="408012"/>
                  </a:lnTo>
                  <a:lnTo>
                    <a:pt x="3714394" y="444703"/>
                  </a:lnTo>
                  <a:lnTo>
                    <a:pt x="3716985" y="447243"/>
                  </a:lnTo>
                  <a:lnTo>
                    <a:pt x="3722979" y="447243"/>
                  </a:lnTo>
                  <a:lnTo>
                    <a:pt x="3725557" y="444703"/>
                  </a:lnTo>
                  <a:lnTo>
                    <a:pt x="3729748" y="426554"/>
                  </a:lnTo>
                  <a:lnTo>
                    <a:pt x="3732580" y="436499"/>
                  </a:lnTo>
                  <a:lnTo>
                    <a:pt x="3735286" y="438251"/>
                  </a:lnTo>
                  <a:lnTo>
                    <a:pt x="3741280" y="437984"/>
                  </a:lnTo>
                  <a:lnTo>
                    <a:pt x="3743769" y="435991"/>
                  </a:lnTo>
                  <a:lnTo>
                    <a:pt x="3749002" y="403847"/>
                  </a:lnTo>
                  <a:lnTo>
                    <a:pt x="3753193" y="378028"/>
                  </a:lnTo>
                  <a:lnTo>
                    <a:pt x="3753256" y="359067"/>
                  </a:lnTo>
                  <a:lnTo>
                    <a:pt x="3767836" y="359067"/>
                  </a:lnTo>
                  <a:lnTo>
                    <a:pt x="3770338" y="357339"/>
                  </a:lnTo>
                  <a:lnTo>
                    <a:pt x="3776624" y="335254"/>
                  </a:lnTo>
                  <a:lnTo>
                    <a:pt x="3776624" y="369341"/>
                  </a:lnTo>
                  <a:lnTo>
                    <a:pt x="3776954" y="371094"/>
                  </a:lnTo>
                  <a:lnTo>
                    <a:pt x="3786822" y="397141"/>
                  </a:lnTo>
                  <a:lnTo>
                    <a:pt x="3789362" y="398691"/>
                  </a:lnTo>
                  <a:lnTo>
                    <a:pt x="3794950" y="398500"/>
                  </a:lnTo>
                  <a:lnTo>
                    <a:pt x="3797338" y="396786"/>
                  </a:lnTo>
                  <a:lnTo>
                    <a:pt x="3804031" y="373278"/>
                  </a:lnTo>
                  <a:lnTo>
                    <a:pt x="3805821" y="366979"/>
                  </a:lnTo>
                  <a:lnTo>
                    <a:pt x="3822179" y="366979"/>
                  </a:lnTo>
                  <a:lnTo>
                    <a:pt x="3824909" y="364744"/>
                  </a:lnTo>
                  <a:lnTo>
                    <a:pt x="3829545" y="311772"/>
                  </a:lnTo>
                  <a:lnTo>
                    <a:pt x="3830624" y="311848"/>
                  </a:lnTo>
                  <a:lnTo>
                    <a:pt x="3833558" y="309841"/>
                  </a:lnTo>
                  <a:lnTo>
                    <a:pt x="3834269" y="306095"/>
                  </a:lnTo>
                  <a:lnTo>
                    <a:pt x="3842207" y="264198"/>
                  </a:lnTo>
                  <a:lnTo>
                    <a:pt x="3849128" y="264198"/>
                  </a:lnTo>
                  <a:lnTo>
                    <a:pt x="3851872" y="261988"/>
                  </a:lnTo>
                  <a:lnTo>
                    <a:pt x="3859707" y="179273"/>
                  </a:lnTo>
                  <a:lnTo>
                    <a:pt x="3866997" y="230517"/>
                  </a:lnTo>
                  <a:lnTo>
                    <a:pt x="3869702" y="232587"/>
                  </a:lnTo>
                  <a:lnTo>
                    <a:pt x="3876078" y="232549"/>
                  </a:lnTo>
                  <a:lnTo>
                    <a:pt x="3878745" y="230441"/>
                  </a:lnTo>
                  <a:lnTo>
                    <a:pt x="3885146" y="179832"/>
                  </a:lnTo>
                  <a:lnTo>
                    <a:pt x="3887965" y="157480"/>
                  </a:lnTo>
                  <a:lnTo>
                    <a:pt x="3896461" y="142544"/>
                  </a:lnTo>
                  <a:lnTo>
                    <a:pt x="3897084" y="140627"/>
                  </a:lnTo>
                  <a:lnTo>
                    <a:pt x="3899217" y="121894"/>
                  </a:lnTo>
                  <a:lnTo>
                    <a:pt x="3913911" y="121894"/>
                  </a:lnTo>
                  <a:lnTo>
                    <a:pt x="3922357" y="136753"/>
                  </a:lnTo>
                  <a:lnTo>
                    <a:pt x="3924973" y="137972"/>
                  </a:lnTo>
                  <a:lnTo>
                    <a:pt x="3930281" y="137337"/>
                  </a:lnTo>
                  <a:lnTo>
                    <a:pt x="3932440" y="135559"/>
                  </a:lnTo>
                  <a:lnTo>
                    <a:pt x="3937063" y="115265"/>
                  </a:lnTo>
                  <a:lnTo>
                    <a:pt x="3939514" y="104457"/>
                  </a:lnTo>
                  <a:lnTo>
                    <a:pt x="3941102" y="105930"/>
                  </a:lnTo>
                  <a:lnTo>
                    <a:pt x="3947820" y="106222"/>
                  </a:lnTo>
                  <a:lnTo>
                    <a:pt x="3950703" y="104038"/>
                  </a:lnTo>
                  <a:lnTo>
                    <a:pt x="3951109" y="100545"/>
                  </a:lnTo>
                  <a:lnTo>
                    <a:pt x="3959466" y="27025"/>
                  </a:lnTo>
                  <a:lnTo>
                    <a:pt x="3992130" y="27025"/>
                  </a:lnTo>
                  <a:lnTo>
                    <a:pt x="3994302" y="25844"/>
                  </a:lnTo>
                  <a:lnTo>
                    <a:pt x="3997566" y="20104"/>
                  </a:lnTo>
                  <a:lnTo>
                    <a:pt x="4002608" y="33413"/>
                  </a:lnTo>
                  <a:lnTo>
                    <a:pt x="4005008" y="34925"/>
                  </a:lnTo>
                  <a:lnTo>
                    <a:pt x="4029189" y="34925"/>
                  </a:lnTo>
                  <a:lnTo>
                    <a:pt x="4031996" y="32448"/>
                  </a:lnTo>
                  <a:lnTo>
                    <a:pt x="4031996" y="26339"/>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4" name="Google Shape;2234;p35"/>
            <p:cNvSpPr/>
            <p:nvPr/>
          </p:nvSpPr>
          <p:spPr>
            <a:xfrm>
              <a:off x="5660987" y="1616049"/>
              <a:ext cx="4032250" cy="1600835"/>
            </a:xfrm>
            <a:custGeom>
              <a:rect b="b" l="l" r="r" t="t"/>
              <a:pathLst>
                <a:path extrusionOk="0" h="1600835" w="4032250">
                  <a:moveTo>
                    <a:pt x="48564" y="1579499"/>
                  </a:moveTo>
                  <a:lnTo>
                    <a:pt x="48501" y="1580184"/>
                  </a:lnTo>
                  <a:lnTo>
                    <a:pt x="48564" y="1579499"/>
                  </a:lnTo>
                  <a:close/>
                </a:path>
                <a:path extrusionOk="0" h="1600835" w="4032250">
                  <a:moveTo>
                    <a:pt x="710399" y="1041704"/>
                  </a:moveTo>
                  <a:lnTo>
                    <a:pt x="710361" y="1042479"/>
                  </a:lnTo>
                  <a:lnTo>
                    <a:pt x="710399" y="1041704"/>
                  </a:lnTo>
                  <a:close/>
                </a:path>
                <a:path extrusionOk="0" h="1600835" w="4032250">
                  <a:moveTo>
                    <a:pt x="1981835" y="1168285"/>
                  </a:moveTo>
                  <a:lnTo>
                    <a:pt x="1981771" y="1168958"/>
                  </a:lnTo>
                  <a:lnTo>
                    <a:pt x="1981835" y="1168285"/>
                  </a:lnTo>
                  <a:close/>
                </a:path>
                <a:path extrusionOk="0" h="1600835" w="4032250">
                  <a:moveTo>
                    <a:pt x="4032008" y="10744"/>
                  </a:moveTo>
                  <a:lnTo>
                    <a:pt x="4029189" y="8267"/>
                  </a:lnTo>
                  <a:lnTo>
                    <a:pt x="3996347" y="8267"/>
                  </a:lnTo>
                  <a:lnTo>
                    <a:pt x="3994175" y="9448"/>
                  </a:lnTo>
                  <a:lnTo>
                    <a:pt x="3990911" y="15189"/>
                  </a:lnTo>
                  <a:lnTo>
                    <a:pt x="3987381" y="5892"/>
                  </a:lnTo>
                  <a:lnTo>
                    <a:pt x="3985755" y="1574"/>
                  </a:lnTo>
                  <a:lnTo>
                    <a:pt x="3982783" y="0"/>
                  </a:lnTo>
                  <a:lnTo>
                    <a:pt x="3976713" y="863"/>
                  </a:lnTo>
                  <a:lnTo>
                    <a:pt x="3974465" y="3187"/>
                  </a:lnTo>
                  <a:lnTo>
                    <a:pt x="3974465" y="24079"/>
                  </a:lnTo>
                  <a:lnTo>
                    <a:pt x="3956393" y="24079"/>
                  </a:lnTo>
                  <a:lnTo>
                    <a:pt x="3953687" y="21704"/>
                  </a:lnTo>
                  <a:lnTo>
                    <a:pt x="3947439" y="16205"/>
                  </a:lnTo>
                  <a:lnTo>
                    <a:pt x="3944734" y="15735"/>
                  </a:lnTo>
                  <a:lnTo>
                    <a:pt x="3940035" y="17449"/>
                  </a:lnTo>
                  <a:lnTo>
                    <a:pt x="3938498" y="19469"/>
                  </a:lnTo>
                  <a:lnTo>
                    <a:pt x="3938384" y="30226"/>
                  </a:lnTo>
                  <a:lnTo>
                    <a:pt x="3929583" y="99796"/>
                  </a:lnTo>
                  <a:lnTo>
                    <a:pt x="3926802" y="109575"/>
                  </a:lnTo>
                  <a:lnTo>
                    <a:pt x="3923220" y="96951"/>
                  </a:lnTo>
                  <a:lnTo>
                    <a:pt x="3920706" y="95224"/>
                  </a:lnTo>
                  <a:lnTo>
                    <a:pt x="3906126" y="95224"/>
                  </a:lnTo>
                  <a:lnTo>
                    <a:pt x="3906126" y="84950"/>
                  </a:lnTo>
                  <a:lnTo>
                    <a:pt x="3906126" y="82029"/>
                  </a:lnTo>
                  <a:lnTo>
                    <a:pt x="3903535" y="79603"/>
                  </a:lnTo>
                  <a:lnTo>
                    <a:pt x="3896906" y="79248"/>
                  </a:lnTo>
                  <a:lnTo>
                    <a:pt x="3893997" y="81368"/>
                  </a:lnTo>
                  <a:lnTo>
                    <a:pt x="3885285" y="142659"/>
                  </a:lnTo>
                  <a:lnTo>
                    <a:pt x="3878580" y="142659"/>
                  </a:lnTo>
                  <a:lnTo>
                    <a:pt x="3875849" y="144881"/>
                  </a:lnTo>
                  <a:lnTo>
                    <a:pt x="3871201" y="193802"/>
                  </a:lnTo>
                  <a:lnTo>
                    <a:pt x="3870210" y="187731"/>
                  </a:lnTo>
                  <a:lnTo>
                    <a:pt x="3869652" y="184213"/>
                  </a:lnTo>
                  <a:lnTo>
                    <a:pt x="3866997" y="182194"/>
                  </a:lnTo>
                  <a:lnTo>
                    <a:pt x="3851986" y="182194"/>
                  </a:lnTo>
                  <a:lnTo>
                    <a:pt x="3849459" y="183921"/>
                  </a:lnTo>
                  <a:lnTo>
                    <a:pt x="3839705" y="218262"/>
                  </a:lnTo>
                  <a:lnTo>
                    <a:pt x="3831094" y="256159"/>
                  </a:lnTo>
                  <a:lnTo>
                    <a:pt x="3822268" y="263906"/>
                  </a:lnTo>
                  <a:lnTo>
                    <a:pt x="3821595" y="265328"/>
                  </a:lnTo>
                  <a:lnTo>
                    <a:pt x="3821480" y="275310"/>
                  </a:lnTo>
                  <a:lnTo>
                    <a:pt x="3813264" y="340309"/>
                  </a:lnTo>
                  <a:lnTo>
                    <a:pt x="3789235" y="340309"/>
                  </a:lnTo>
                  <a:lnTo>
                    <a:pt x="3789235" y="282600"/>
                  </a:lnTo>
                  <a:lnTo>
                    <a:pt x="3789235" y="280022"/>
                  </a:lnTo>
                  <a:lnTo>
                    <a:pt x="3787229" y="277799"/>
                  </a:lnTo>
                  <a:lnTo>
                    <a:pt x="3781539" y="276618"/>
                  </a:lnTo>
                  <a:lnTo>
                    <a:pt x="3778618" y="277825"/>
                  </a:lnTo>
                  <a:lnTo>
                    <a:pt x="3768318" y="295935"/>
                  </a:lnTo>
                  <a:lnTo>
                    <a:pt x="3767975" y="296659"/>
                  </a:lnTo>
                  <a:lnTo>
                    <a:pt x="3760406" y="316598"/>
                  </a:lnTo>
                  <a:lnTo>
                    <a:pt x="3745306" y="316598"/>
                  </a:lnTo>
                  <a:lnTo>
                    <a:pt x="3743693" y="317182"/>
                  </a:lnTo>
                  <a:lnTo>
                    <a:pt x="3741343" y="319239"/>
                  </a:lnTo>
                  <a:lnTo>
                    <a:pt x="3740670" y="320675"/>
                  </a:lnTo>
                  <a:lnTo>
                    <a:pt x="3740607" y="353745"/>
                  </a:lnTo>
                  <a:lnTo>
                    <a:pt x="3731895" y="407416"/>
                  </a:lnTo>
                  <a:lnTo>
                    <a:pt x="3726777" y="416394"/>
                  </a:lnTo>
                  <a:lnTo>
                    <a:pt x="3725672" y="415417"/>
                  </a:lnTo>
                  <a:lnTo>
                    <a:pt x="3717467" y="386207"/>
                  </a:lnTo>
                  <a:lnTo>
                    <a:pt x="3716401" y="382397"/>
                  </a:lnTo>
                  <a:lnTo>
                    <a:pt x="3713886" y="379857"/>
                  </a:lnTo>
                  <a:lnTo>
                    <a:pt x="3699002" y="379857"/>
                  </a:lnTo>
                  <a:lnTo>
                    <a:pt x="3696424" y="382397"/>
                  </a:lnTo>
                  <a:lnTo>
                    <a:pt x="3693007" y="397637"/>
                  </a:lnTo>
                  <a:lnTo>
                    <a:pt x="3689591" y="382397"/>
                  </a:lnTo>
                  <a:lnTo>
                    <a:pt x="3686835" y="379857"/>
                  </a:lnTo>
                  <a:lnTo>
                    <a:pt x="3680650" y="381127"/>
                  </a:lnTo>
                  <a:lnTo>
                    <a:pt x="3678110" y="382397"/>
                  </a:lnTo>
                  <a:lnTo>
                    <a:pt x="3668801" y="456057"/>
                  </a:lnTo>
                  <a:lnTo>
                    <a:pt x="3659822" y="503047"/>
                  </a:lnTo>
                  <a:lnTo>
                    <a:pt x="3659746" y="538607"/>
                  </a:lnTo>
                  <a:lnTo>
                    <a:pt x="3645052" y="538607"/>
                  </a:lnTo>
                  <a:lnTo>
                    <a:pt x="3642474" y="539877"/>
                  </a:lnTo>
                  <a:lnTo>
                    <a:pt x="3632847" y="583057"/>
                  </a:lnTo>
                  <a:lnTo>
                    <a:pt x="3630485" y="595376"/>
                  </a:lnTo>
                  <a:lnTo>
                    <a:pt x="3627336" y="567817"/>
                  </a:lnTo>
                  <a:lnTo>
                    <a:pt x="3627056" y="565277"/>
                  </a:lnTo>
                  <a:lnTo>
                    <a:pt x="3624961" y="562737"/>
                  </a:lnTo>
                  <a:lnTo>
                    <a:pt x="3619474" y="561467"/>
                  </a:lnTo>
                  <a:lnTo>
                    <a:pt x="3616693" y="562737"/>
                  </a:lnTo>
                  <a:lnTo>
                    <a:pt x="3608197" y="577977"/>
                  </a:lnTo>
                  <a:lnTo>
                    <a:pt x="3591217" y="577977"/>
                  </a:lnTo>
                  <a:lnTo>
                    <a:pt x="3588689" y="579247"/>
                  </a:lnTo>
                  <a:lnTo>
                    <a:pt x="3578999" y="613537"/>
                  </a:lnTo>
                  <a:lnTo>
                    <a:pt x="3578822" y="614807"/>
                  </a:lnTo>
                  <a:lnTo>
                    <a:pt x="3578822" y="685927"/>
                  </a:lnTo>
                  <a:lnTo>
                    <a:pt x="3570109" y="724027"/>
                  </a:lnTo>
                  <a:lnTo>
                    <a:pt x="3569106" y="725297"/>
                  </a:lnTo>
                  <a:lnTo>
                    <a:pt x="3563543" y="706247"/>
                  </a:lnTo>
                  <a:lnTo>
                    <a:pt x="3561029" y="704977"/>
                  </a:lnTo>
                  <a:lnTo>
                    <a:pt x="3553676" y="704977"/>
                  </a:lnTo>
                  <a:lnTo>
                    <a:pt x="3546271" y="684657"/>
                  </a:lnTo>
                  <a:lnTo>
                    <a:pt x="3537369" y="637667"/>
                  </a:lnTo>
                  <a:lnTo>
                    <a:pt x="3535603" y="635127"/>
                  </a:lnTo>
                  <a:lnTo>
                    <a:pt x="3527971" y="628777"/>
                  </a:lnTo>
                  <a:lnTo>
                    <a:pt x="3519462" y="590677"/>
                  </a:lnTo>
                  <a:lnTo>
                    <a:pt x="3519474" y="495427"/>
                  </a:lnTo>
                  <a:lnTo>
                    <a:pt x="3518801" y="494157"/>
                  </a:lnTo>
                  <a:lnTo>
                    <a:pt x="3516452" y="491617"/>
                  </a:lnTo>
                  <a:lnTo>
                    <a:pt x="3499726" y="491617"/>
                  </a:lnTo>
                  <a:lnTo>
                    <a:pt x="3492373" y="471297"/>
                  </a:lnTo>
                  <a:lnTo>
                    <a:pt x="3483457" y="409067"/>
                  </a:lnTo>
                  <a:lnTo>
                    <a:pt x="3481654" y="405257"/>
                  </a:lnTo>
                  <a:lnTo>
                    <a:pt x="3477031" y="401447"/>
                  </a:lnTo>
                  <a:lnTo>
                    <a:pt x="3470872" y="396367"/>
                  </a:lnTo>
                  <a:lnTo>
                    <a:pt x="3468154" y="396367"/>
                  </a:lnTo>
                  <a:lnTo>
                    <a:pt x="3463455" y="397637"/>
                  </a:lnTo>
                  <a:lnTo>
                    <a:pt x="3461918" y="400177"/>
                  </a:lnTo>
                  <a:lnTo>
                    <a:pt x="3461918" y="420674"/>
                  </a:lnTo>
                  <a:lnTo>
                    <a:pt x="3461613" y="420497"/>
                  </a:lnTo>
                  <a:lnTo>
                    <a:pt x="3429038" y="420497"/>
                  </a:lnTo>
                  <a:lnTo>
                    <a:pt x="3426345" y="421767"/>
                  </a:lnTo>
                  <a:lnTo>
                    <a:pt x="3417151" y="495452"/>
                  </a:lnTo>
                  <a:lnTo>
                    <a:pt x="3417011" y="495427"/>
                  </a:lnTo>
                  <a:lnTo>
                    <a:pt x="3408705" y="553847"/>
                  </a:lnTo>
                  <a:lnTo>
                    <a:pt x="3401441" y="553847"/>
                  </a:lnTo>
                  <a:lnTo>
                    <a:pt x="3392843" y="517017"/>
                  </a:lnTo>
                  <a:lnTo>
                    <a:pt x="3390074" y="514477"/>
                  </a:lnTo>
                  <a:lnTo>
                    <a:pt x="3383826" y="514477"/>
                  </a:lnTo>
                  <a:lnTo>
                    <a:pt x="3381298" y="517017"/>
                  </a:lnTo>
                  <a:lnTo>
                    <a:pt x="3375418" y="574154"/>
                  </a:lnTo>
                  <a:lnTo>
                    <a:pt x="3374707" y="571627"/>
                  </a:lnTo>
                  <a:lnTo>
                    <a:pt x="3372193" y="570357"/>
                  </a:lnTo>
                  <a:lnTo>
                    <a:pt x="3321647" y="570357"/>
                  </a:lnTo>
                  <a:lnTo>
                    <a:pt x="3321647" y="527177"/>
                  </a:lnTo>
                  <a:lnTo>
                    <a:pt x="3320986" y="525907"/>
                  </a:lnTo>
                  <a:lnTo>
                    <a:pt x="3309632" y="515747"/>
                  </a:lnTo>
                  <a:lnTo>
                    <a:pt x="3308019" y="514477"/>
                  </a:lnTo>
                  <a:lnTo>
                    <a:pt x="3294062" y="514477"/>
                  </a:lnTo>
                  <a:lnTo>
                    <a:pt x="3285629" y="440817"/>
                  </a:lnTo>
                  <a:lnTo>
                    <a:pt x="3285350" y="438277"/>
                  </a:lnTo>
                  <a:lnTo>
                    <a:pt x="3283026" y="435737"/>
                  </a:lnTo>
                  <a:lnTo>
                    <a:pt x="3277133" y="435737"/>
                  </a:lnTo>
                  <a:lnTo>
                    <a:pt x="3274745" y="436816"/>
                  </a:lnTo>
                  <a:lnTo>
                    <a:pt x="3267633" y="392557"/>
                  </a:lnTo>
                  <a:lnTo>
                    <a:pt x="3267367" y="392557"/>
                  </a:lnTo>
                  <a:lnTo>
                    <a:pt x="3261271" y="376047"/>
                  </a:lnTo>
                  <a:lnTo>
                    <a:pt x="3257524" y="365887"/>
                  </a:lnTo>
                  <a:lnTo>
                    <a:pt x="3255124" y="364617"/>
                  </a:lnTo>
                  <a:lnTo>
                    <a:pt x="3231146" y="364617"/>
                  </a:lnTo>
                  <a:lnTo>
                    <a:pt x="3228797" y="367157"/>
                  </a:lnTo>
                  <a:lnTo>
                    <a:pt x="3228124" y="368427"/>
                  </a:lnTo>
                  <a:lnTo>
                    <a:pt x="3228124" y="377532"/>
                  </a:lnTo>
                  <a:lnTo>
                    <a:pt x="3222028" y="350647"/>
                  </a:lnTo>
                  <a:lnTo>
                    <a:pt x="3219539" y="349377"/>
                  </a:lnTo>
                  <a:lnTo>
                    <a:pt x="3213646" y="349377"/>
                  </a:lnTo>
                  <a:lnTo>
                    <a:pt x="3211042" y="350647"/>
                  </a:lnTo>
                  <a:lnTo>
                    <a:pt x="3201759" y="383667"/>
                  </a:lnTo>
                  <a:lnTo>
                    <a:pt x="3195840" y="388747"/>
                  </a:lnTo>
                  <a:lnTo>
                    <a:pt x="3193999" y="388747"/>
                  </a:lnTo>
                  <a:lnTo>
                    <a:pt x="3190595" y="379857"/>
                  </a:lnTo>
                  <a:lnTo>
                    <a:pt x="3186709" y="369697"/>
                  </a:lnTo>
                  <a:lnTo>
                    <a:pt x="3185744" y="367157"/>
                  </a:lnTo>
                  <a:lnTo>
                    <a:pt x="3184042" y="364617"/>
                  </a:lnTo>
                  <a:lnTo>
                    <a:pt x="3177565" y="364617"/>
                  </a:lnTo>
                  <a:lnTo>
                    <a:pt x="3171482" y="369697"/>
                  </a:lnTo>
                  <a:lnTo>
                    <a:pt x="3170009" y="368427"/>
                  </a:lnTo>
                  <a:lnTo>
                    <a:pt x="3156775" y="356997"/>
                  </a:lnTo>
                  <a:lnTo>
                    <a:pt x="3132226" y="356997"/>
                  </a:lnTo>
                  <a:lnTo>
                    <a:pt x="3122066" y="365887"/>
                  </a:lnTo>
                  <a:lnTo>
                    <a:pt x="3120275" y="369697"/>
                  </a:lnTo>
                  <a:lnTo>
                    <a:pt x="3111284" y="433197"/>
                  </a:lnTo>
                  <a:lnTo>
                    <a:pt x="3111233" y="480187"/>
                  </a:lnTo>
                  <a:lnTo>
                    <a:pt x="3106559" y="496697"/>
                  </a:lnTo>
                  <a:lnTo>
                    <a:pt x="3104108" y="492887"/>
                  </a:lnTo>
                  <a:lnTo>
                    <a:pt x="3101937" y="491617"/>
                  </a:lnTo>
                  <a:lnTo>
                    <a:pt x="3087852" y="491617"/>
                  </a:lnTo>
                  <a:lnTo>
                    <a:pt x="3087852" y="417957"/>
                  </a:lnTo>
                  <a:lnTo>
                    <a:pt x="3087852" y="415417"/>
                  </a:lnTo>
                  <a:lnTo>
                    <a:pt x="3085604" y="412877"/>
                  </a:lnTo>
                  <a:lnTo>
                    <a:pt x="3079534" y="411607"/>
                  </a:lnTo>
                  <a:lnTo>
                    <a:pt x="3076562" y="412877"/>
                  </a:lnTo>
                  <a:lnTo>
                    <a:pt x="3066592" y="439547"/>
                  </a:lnTo>
                  <a:lnTo>
                    <a:pt x="3057474" y="471297"/>
                  </a:lnTo>
                  <a:lnTo>
                    <a:pt x="3057372" y="472567"/>
                  </a:lnTo>
                  <a:lnTo>
                    <a:pt x="3056890" y="475107"/>
                  </a:lnTo>
                  <a:lnTo>
                    <a:pt x="3051619" y="414147"/>
                  </a:lnTo>
                  <a:lnTo>
                    <a:pt x="3048876" y="411607"/>
                  </a:lnTo>
                  <a:lnTo>
                    <a:pt x="3040494" y="411607"/>
                  </a:lnTo>
                  <a:lnTo>
                    <a:pt x="3036862" y="405257"/>
                  </a:lnTo>
                  <a:lnTo>
                    <a:pt x="3033242" y="398907"/>
                  </a:lnTo>
                  <a:lnTo>
                    <a:pt x="3032061" y="397637"/>
                  </a:lnTo>
                  <a:lnTo>
                    <a:pt x="3021457" y="388747"/>
                  </a:lnTo>
                  <a:lnTo>
                    <a:pt x="3019120" y="387477"/>
                  </a:lnTo>
                  <a:lnTo>
                    <a:pt x="3014751" y="388747"/>
                  </a:lnTo>
                  <a:lnTo>
                    <a:pt x="3013062" y="390017"/>
                  </a:lnTo>
                  <a:lnTo>
                    <a:pt x="3006928" y="412394"/>
                  </a:lnTo>
                  <a:lnTo>
                    <a:pt x="3006928" y="383667"/>
                  </a:lnTo>
                  <a:lnTo>
                    <a:pt x="3006928" y="376047"/>
                  </a:lnTo>
                  <a:lnTo>
                    <a:pt x="3006255" y="374777"/>
                  </a:lnTo>
                  <a:lnTo>
                    <a:pt x="3003905" y="373507"/>
                  </a:lnTo>
                  <a:lnTo>
                    <a:pt x="3002292" y="372237"/>
                  </a:lnTo>
                  <a:lnTo>
                    <a:pt x="2980258" y="372237"/>
                  </a:lnTo>
                  <a:lnTo>
                    <a:pt x="2978086" y="373507"/>
                  </a:lnTo>
                  <a:lnTo>
                    <a:pt x="2968028" y="391287"/>
                  </a:lnTo>
                  <a:lnTo>
                    <a:pt x="2967545" y="392557"/>
                  </a:lnTo>
                  <a:lnTo>
                    <a:pt x="2958731" y="423037"/>
                  </a:lnTo>
                  <a:lnTo>
                    <a:pt x="2950045" y="438277"/>
                  </a:lnTo>
                  <a:lnTo>
                    <a:pt x="2949371" y="440817"/>
                  </a:lnTo>
                  <a:lnTo>
                    <a:pt x="2949371" y="480187"/>
                  </a:lnTo>
                  <a:lnTo>
                    <a:pt x="2941523" y="514477"/>
                  </a:lnTo>
                  <a:lnTo>
                    <a:pt x="2933230" y="514477"/>
                  </a:lnTo>
                  <a:lnTo>
                    <a:pt x="2926003" y="495452"/>
                  </a:lnTo>
                  <a:lnTo>
                    <a:pt x="2926003" y="472567"/>
                  </a:lnTo>
                  <a:lnTo>
                    <a:pt x="2925673" y="471297"/>
                  </a:lnTo>
                  <a:lnTo>
                    <a:pt x="2917431" y="449707"/>
                  </a:lnTo>
                  <a:lnTo>
                    <a:pt x="2906763" y="421767"/>
                  </a:lnTo>
                  <a:lnTo>
                    <a:pt x="2904071" y="419227"/>
                  </a:lnTo>
                  <a:lnTo>
                    <a:pt x="2898241" y="420497"/>
                  </a:lnTo>
                  <a:lnTo>
                    <a:pt x="2895904" y="421767"/>
                  </a:lnTo>
                  <a:lnTo>
                    <a:pt x="2887268" y="475107"/>
                  </a:lnTo>
                  <a:lnTo>
                    <a:pt x="2882074" y="475107"/>
                  </a:lnTo>
                  <a:lnTo>
                    <a:pt x="2880449" y="476377"/>
                  </a:lnTo>
                  <a:lnTo>
                    <a:pt x="2876473" y="478917"/>
                  </a:lnTo>
                  <a:lnTo>
                    <a:pt x="2870479" y="468757"/>
                  </a:lnTo>
                  <a:lnTo>
                    <a:pt x="2868752" y="467487"/>
                  </a:lnTo>
                  <a:lnTo>
                    <a:pt x="2862732" y="467487"/>
                  </a:lnTo>
                  <a:lnTo>
                    <a:pt x="2843314" y="485267"/>
                  </a:lnTo>
                  <a:lnTo>
                    <a:pt x="2841536" y="487807"/>
                  </a:lnTo>
                  <a:lnTo>
                    <a:pt x="2833852" y="535266"/>
                  </a:lnTo>
                  <a:lnTo>
                    <a:pt x="2826169" y="508127"/>
                  </a:lnTo>
                  <a:lnTo>
                    <a:pt x="2823527" y="506857"/>
                  </a:lnTo>
                  <a:lnTo>
                    <a:pt x="2817558" y="506857"/>
                  </a:lnTo>
                  <a:lnTo>
                    <a:pt x="2815069" y="509397"/>
                  </a:lnTo>
                  <a:lnTo>
                    <a:pt x="2805747" y="557657"/>
                  </a:lnTo>
                  <a:lnTo>
                    <a:pt x="2804845" y="559257"/>
                  </a:lnTo>
                  <a:lnTo>
                    <a:pt x="2804185" y="558088"/>
                  </a:lnTo>
                  <a:lnTo>
                    <a:pt x="2798368" y="547928"/>
                  </a:lnTo>
                  <a:lnTo>
                    <a:pt x="2796197" y="546658"/>
                  </a:lnTo>
                  <a:lnTo>
                    <a:pt x="2772549" y="546658"/>
                  </a:lnTo>
                  <a:lnTo>
                    <a:pt x="2761208" y="556818"/>
                  </a:lnTo>
                  <a:lnTo>
                    <a:pt x="2760535" y="558088"/>
                  </a:lnTo>
                  <a:lnTo>
                    <a:pt x="2760535" y="623608"/>
                  </a:lnTo>
                  <a:lnTo>
                    <a:pt x="2757208" y="617778"/>
                  </a:lnTo>
                  <a:lnTo>
                    <a:pt x="2753576" y="611428"/>
                  </a:lnTo>
                  <a:lnTo>
                    <a:pt x="2751848" y="610158"/>
                  </a:lnTo>
                  <a:lnTo>
                    <a:pt x="2747861" y="608888"/>
                  </a:lnTo>
                  <a:lnTo>
                    <a:pt x="2745829" y="610158"/>
                  </a:lnTo>
                  <a:lnTo>
                    <a:pt x="2737243" y="617778"/>
                  </a:lnTo>
                  <a:lnTo>
                    <a:pt x="2728163" y="617778"/>
                  </a:lnTo>
                  <a:lnTo>
                    <a:pt x="2728087" y="574598"/>
                  </a:lnTo>
                  <a:lnTo>
                    <a:pt x="2710129" y="480618"/>
                  </a:lnTo>
                  <a:lnTo>
                    <a:pt x="2709049" y="472998"/>
                  </a:lnTo>
                  <a:lnTo>
                    <a:pt x="2700744" y="414578"/>
                  </a:lnTo>
                  <a:lnTo>
                    <a:pt x="2697975" y="412038"/>
                  </a:lnTo>
                  <a:lnTo>
                    <a:pt x="2691523" y="412038"/>
                  </a:lnTo>
                  <a:lnTo>
                    <a:pt x="2688869" y="414578"/>
                  </a:lnTo>
                  <a:lnTo>
                    <a:pt x="2680081" y="514908"/>
                  </a:lnTo>
                  <a:lnTo>
                    <a:pt x="2673705" y="514908"/>
                  </a:lnTo>
                  <a:lnTo>
                    <a:pt x="2671013" y="517448"/>
                  </a:lnTo>
                  <a:lnTo>
                    <a:pt x="2661678" y="591108"/>
                  </a:lnTo>
                  <a:lnTo>
                    <a:pt x="2656471" y="622858"/>
                  </a:lnTo>
                  <a:lnTo>
                    <a:pt x="2655913" y="621588"/>
                  </a:lnTo>
                  <a:lnTo>
                    <a:pt x="2655570" y="620318"/>
                  </a:lnTo>
                  <a:lnTo>
                    <a:pt x="2648216" y="607618"/>
                  </a:lnTo>
                  <a:lnTo>
                    <a:pt x="2645270" y="602538"/>
                  </a:lnTo>
                  <a:lnTo>
                    <a:pt x="2642349" y="601268"/>
                  </a:lnTo>
                  <a:lnTo>
                    <a:pt x="2636647" y="602538"/>
                  </a:lnTo>
                  <a:lnTo>
                    <a:pt x="2634653" y="605078"/>
                  </a:lnTo>
                  <a:lnTo>
                    <a:pt x="2634653" y="625398"/>
                  </a:lnTo>
                  <a:lnTo>
                    <a:pt x="2627871" y="625398"/>
                  </a:lnTo>
                  <a:lnTo>
                    <a:pt x="2626029" y="619048"/>
                  </a:lnTo>
                  <a:lnTo>
                    <a:pt x="2619400" y="596188"/>
                  </a:lnTo>
                  <a:lnTo>
                    <a:pt x="2617000" y="593648"/>
                  </a:lnTo>
                  <a:lnTo>
                    <a:pt x="2611424" y="593648"/>
                  </a:lnTo>
                  <a:lnTo>
                    <a:pt x="2611272" y="593725"/>
                  </a:lnTo>
                  <a:lnTo>
                    <a:pt x="2611272" y="587298"/>
                  </a:lnTo>
                  <a:lnTo>
                    <a:pt x="2611272" y="583488"/>
                  </a:lnTo>
                  <a:lnTo>
                    <a:pt x="2611272" y="582218"/>
                  </a:lnTo>
                  <a:lnTo>
                    <a:pt x="2610612" y="580948"/>
                  </a:lnTo>
                  <a:lnTo>
                    <a:pt x="2598826" y="570788"/>
                  </a:lnTo>
                  <a:lnTo>
                    <a:pt x="2596489" y="569518"/>
                  </a:lnTo>
                  <a:lnTo>
                    <a:pt x="2592120" y="570788"/>
                  </a:lnTo>
                  <a:lnTo>
                    <a:pt x="2590431" y="572058"/>
                  </a:lnTo>
                  <a:lnTo>
                    <a:pt x="2582075" y="601268"/>
                  </a:lnTo>
                  <a:lnTo>
                    <a:pt x="2567355" y="601268"/>
                  </a:lnTo>
                  <a:lnTo>
                    <a:pt x="2565730" y="602538"/>
                  </a:lnTo>
                  <a:lnTo>
                    <a:pt x="2563380" y="605078"/>
                  </a:lnTo>
                  <a:lnTo>
                    <a:pt x="2562720" y="606348"/>
                  </a:lnTo>
                  <a:lnTo>
                    <a:pt x="2562720" y="645718"/>
                  </a:lnTo>
                  <a:lnTo>
                    <a:pt x="2561183" y="648258"/>
                  </a:lnTo>
                  <a:lnTo>
                    <a:pt x="2560269" y="645718"/>
                  </a:lnTo>
                  <a:lnTo>
                    <a:pt x="2556116" y="634288"/>
                  </a:lnTo>
                  <a:lnTo>
                    <a:pt x="2553576" y="633018"/>
                  </a:lnTo>
                  <a:lnTo>
                    <a:pt x="2547988" y="633018"/>
                  </a:lnTo>
                  <a:lnTo>
                    <a:pt x="2545600" y="635558"/>
                  </a:lnTo>
                  <a:lnTo>
                    <a:pt x="2542717" y="645718"/>
                  </a:lnTo>
                  <a:lnTo>
                    <a:pt x="2540673" y="636828"/>
                  </a:lnTo>
                  <a:lnTo>
                    <a:pt x="2538628" y="627938"/>
                  </a:lnTo>
                  <a:lnTo>
                    <a:pt x="2537333" y="626668"/>
                  </a:lnTo>
                  <a:lnTo>
                    <a:pt x="2536037" y="625398"/>
                  </a:lnTo>
                  <a:lnTo>
                    <a:pt x="2522397" y="625398"/>
                  </a:lnTo>
                  <a:lnTo>
                    <a:pt x="2520772" y="626668"/>
                  </a:lnTo>
                  <a:lnTo>
                    <a:pt x="2519502" y="626668"/>
                  </a:lnTo>
                  <a:lnTo>
                    <a:pt x="2513304" y="588568"/>
                  </a:lnTo>
                  <a:lnTo>
                    <a:pt x="2511856" y="579678"/>
                  </a:lnTo>
                  <a:lnTo>
                    <a:pt x="2509202" y="578408"/>
                  </a:lnTo>
                  <a:lnTo>
                    <a:pt x="2484805" y="578408"/>
                  </a:lnTo>
                  <a:lnTo>
                    <a:pt x="2482456" y="580948"/>
                  </a:lnTo>
                  <a:lnTo>
                    <a:pt x="2481783" y="582218"/>
                  </a:lnTo>
                  <a:lnTo>
                    <a:pt x="2481783" y="625398"/>
                  </a:lnTo>
                  <a:lnTo>
                    <a:pt x="2466962" y="625398"/>
                  </a:lnTo>
                  <a:lnTo>
                    <a:pt x="2464308" y="627938"/>
                  </a:lnTo>
                  <a:lnTo>
                    <a:pt x="2462212" y="640638"/>
                  </a:lnTo>
                  <a:lnTo>
                    <a:pt x="2458466" y="607618"/>
                  </a:lnTo>
                  <a:lnTo>
                    <a:pt x="2458034" y="603808"/>
                  </a:lnTo>
                  <a:lnTo>
                    <a:pt x="2455164" y="601268"/>
                  </a:lnTo>
                  <a:lnTo>
                    <a:pt x="2448445" y="602538"/>
                  </a:lnTo>
                  <a:lnTo>
                    <a:pt x="2445816" y="603808"/>
                  </a:lnTo>
                  <a:lnTo>
                    <a:pt x="2445816" y="615238"/>
                  </a:lnTo>
                  <a:lnTo>
                    <a:pt x="2437485" y="681278"/>
                  </a:lnTo>
                  <a:lnTo>
                    <a:pt x="2436736" y="681278"/>
                  </a:lnTo>
                  <a:lnTo>
                    <a:pt x="2428329" y="673582"/>
                  </a:lnTo>
                  <a:lnTo>
                    <a:pt x="2426792" y="672388"/>
                  </a:lnTo>
                  <a:lnTo>
                    <a:pt x="2412923" y="672388"/>
                  </a:lnTo>
                  <a:lnTo>
                    <a:pt x="2411653" y="673582"/>
                  </a:lnTo>
                  <a:lnTo>
                    <a:pt x="2404414" y="591108"/>
                  </a:lnTo>
                  <a:lnTo>
                    <a:pt x="2399436" y="551738"/>
                  </a:lnTo>
                  <a:lnTo>
                    <a:pt x="2392629" y="514908"/>
                  </a:lnTo>
                  <a:lnTo>
                    <a:pt x="2386558" y="514908"/>
                  </a:lnTo>
                  <a:lnTo>
                    <a:pt x="2383802" y="516178"/>
                  </a:lnTo>
                  <a:lnTo>
                    <a:pt x="2375268" y="546658"/>
                  </a:lnTo>
                  <a:lnTo>
                    <a:pt x="2367902" y="546658"/>
                  </a:lnTo>
                  <a:lnTo>
                    <a:pt x="2357742" y="555548"/>
                  </a:lnTo>
                  <a:lnTo>
                    <a:pt x="2356091" y="558088"/>
                  </a:lnTo>
                  <a:lnTo>
                    <a:pt x="2351227" y="575868"/>
                  </a:lnTo>
                  <a:lnTo>
                    <a:pt x="2348661" y="570788"/>
                  </a:lnTo>
                  <a:lnTo>
                    <a:pt x="2346147" y="569518"/>
                  </a:lnTo>
                  <a:lnTo>
                    <a:pt x="2340902" y="570788"/>
                  </a:lnTo>
                  <a:lnTo>
                    <a:pt x="2338743" y="572058"/>
                  </a:lnTo>
                  <a:lnTo>
                    <a:pt x="2329116" y="606348"/>
                  </a:lnTo>
                  <a:lnTo>
                    <a:pt x="2328964" y="606348"/>
                  </a:lnTo>
                  <a:lnTo>
                    <a:pt x="2320874" y="670204"/>
                  </a:lnTo>
                  <a:lnTo>
                    <a:pt x="2320239" y="668578"/>
                  </a:lnTo>
                  <a:lnTo>
                    <a:pt x="2313305" y="650798"/>
                  </a:lnTo>
                  <a:lnTo>
                    <a:pt x="2310625" y="649528"/>
                  </a:lnTo>
                  <a:lnTo>
                    <a:pt x="2304872" y="649528"/>
                  </a:lnTo>
                  <a:lnTo>
                    <a:pt x="2302510" y="650798"/>
                  </a:lnTo>
                  <a:lnTo>
                    <a:pt x="2299246" y="668578"/>
                  </a:lnTo>
                  <a:lnTo>
                    <a:pt x="2296642" y="654608"/>
                  </a:lnTo>
                  <a:lnTo>
                    <a:pt x="2296553" y="654138"/>
                  </a:lnTo>
                  <a:lnTo>
                    <a:pt x="2296553" y="693978"/>
                  </a:lnTo>
                  <a:lnTo>
                    <a:pt x="2296553" y="697788"/>
                  </a:lnTo>
                  <a:lnTo>
                    <a:pt x="2296503" y="693978"/>
                  </a:lnTo>
                  <a:lnTo>
                    <a:pt x="2296553" y="654138"/>
                  </a:lnTo>
                  <a:lnTo>
                    <a:pt x="2295931" y="650798"/>
                  </a:lnTo>
                  <a:lnTo>
                    <a:pt x="2292997" y="649528"/>
                  </a:lnTo>
                  <a:lnTo>
                    <a:pt x="2290191" y="649528"/>
                  </a:lnTo>
                  <a:lnTo>
                    <a:pt x="2287117" y="627938"/>
                  </a:lnTo>
                  <a:lnTo>
                    <a:pt x="2284438" y="625398"/>
                  </a:lnTo>
                  <a:lnTo>
                    <a:pt x="2260587" y="625398"/>
                  </a:lnTo>
                  <a:lnTo>
                    <a:pt x="2260523" y="613968"/>
                  </a:lnTo>
                  <a:lnTo>
                    <a:pt x="2258428" y="601268"/>
                  </a:lnTo>
                  <a:lnTo>
                    <a:pt x="2251087" y="556818"/>
                  </a:lnTo>
                  <a:lnTo>
                    <a:pt x="2248395" y="554278"/>
                  </a:lnTo>
                  <a:lnTo>
                    <a:pt x="2242096" y="554278"/>
                  </a:lnTo>
                  <a:lnTo>
                    <a:pt x="2239441" y="556818"/>
                  </a:lnTo>
                  <a:lnTo>
                    <a:pt x="2230742" y="617778"/>
                  </a:lnTo>
                  <a:lnTo>
                    <a:pt x="2206053" y="617778"/>
                  </a:lnTo>
                  <a:lnTo>
                    <a:pt x="2203704" y="620318"/>
                  </a:lnTo>
                  <a:lnTo>
                    <a:pt x="2203031" y="621588"/>
                  </a:lnTo>
                  <a:lnTo>
                    <a:pt x="2203031" y="659231"/>
                  </a:lnTo>
                  <a:lnTo>
                    <a:pt x="2202878" y="658418"/>
                  </a:lnTo>
                  <a:lnTo>
                    <a:pt x="2197062" y="627938"/>
                  </a:lnTo>
                  <a:lnTo>
                    <a:pt x="2194572" y="625398"/>
                  </a:lnTo>
                  <a:lnTo>
                    <a:pt x="2188616" y="625398"/>
                  </a:lnTo>
                  <a:lnTo>
                    <a:pt x="2185962" y="626668"/>
                  </a:lnTo>
                  <a:lnTo>
                    <a:pt x="2176411" y="660958"/>
                  </a:lnTo>
                  <a:lnTo>
                    <a:pt x="2169477" y="672388"/>
                  </a:lnTo>
                  <a:lnTo>
                    <a:pt x="2161298" y="672388"/>
                  </a:lnTo>
                  <a:lnTo>
                    <a:pt x="2158669" y="674928"/>
                  </a:lnTo>
                  <a:lnTo>
                    <a:pt x="2155380" y="692708"/>
                  </a:lnTo>
                  <a:lnTo>
                    <a:pt x="2152078" y="674928"/>
                  </a:lnTo>
                  <a:lnTo>
                    <a:pt x="2149386" y="672388"/>
                  </a:lnTo>
                  <a:lnTo>
                    <a:pt x="2143125" y="673658"/>
                  </a:lnTo>
                  <a:lnTo>
                    <a:pt x="2140534" y="674928"/>
                  </a:lnTo>
                  <a:lnTo>
                    <a:pt x="2135492" y="710476"/>
                  </a:lnTo>
                  <a:lnTo>
                    <a:pt x="2135251" y="707948"/>
                  </a:lnTo>
                  <a:lnTo>
                    <a:pt x="2134400" y="699058"/>
                  </a:lnTo>
                  <a:lnTo>
                    <a:pt x="2131669" y="696518"/>
                  </a:lnTo>
                  <a:lnTo>
                    <a:pt x="2107704" y="696518"/>
                  </a:lnTo>
                  <a:lnTo>
                    <a:pt x="2086190" y="787958"/>
                  </a:lnTo>
                  <a:lnTo>
                    <a:pt x="2086140" y="804468"/>
                  </a:lnTo>
                  <a:lnTo>
                    <a:pt x="2078901" y="823518"/>
                  </a:lnTo>
                  <a:lnTo>
                    <a:pt x="2053183" y="823518"/>
                  </a:lnTo>
                  <a:lnTo>
                    <a:pt x="2052243" y="824547"/>
                  </a:lnTo>
                  <a:lnTo>
                    <a:pt x="2045766" y="813358"/>
                  </a:lnTo>
                  <a:lnTo>
                    <a:pt x="2042833" y="808278"/>
                  </a:lnTo>
                  <a:lnTo>
                    <a:pt x="2039988" y="807008"/>
                  </a:lnTo>
                  <a:lnTo>
                    <a:pt x="2034400" y="808278"/>
                  </a:lnTo>
                  <a:lnTo>
                    <a:pt x="2032342" y="809548"/>
                  </a:lnTo>
                  <a:lnTo>
                    <a:pt x="2025243" y="934935"/>
                  </a:lnTo>
                  <a:lnTo>
                    <a:pt x="2023389" y="934008"/>
                  </a:lnTo>
                  <a:lnTo>
                    <a:pt x="2008238" y="934008"/>
                  </a:lnTo>
                  <a:lnTo>
                    <a:pt x="2005507" y="936548"/>
                  </a:lnTo>
                  <a:lnTo>
                    <a:pt x="1996249" y="1034338"/>
                  </a:lnTo>
                  <a:lnTo>
                    <a:pt x="1991131" y="1073708"/>
                  </a:lnTo>
                  <a:lnTo>
                    <a:pt x="1989886" y="1069898"/>
                  </a:lnTo>
                  <a:lnTo>
                    <a:pt x="1987092" y="1068628"/>
                  </a:lnTo>
                  <a:lnTo>
                    <a:pt x="1980958" y="1068628"/>
                  </a:lnTo>
                  <a:lnTo>
                    <a:pt x="1978507" y="1071168"/>
                  </a:lnTo>
                  <a:lnTo>
                    <a:pt x="1971205" y="1147368"/>
                  </a:lnTo>
                  <a:lnTo>
                    <a:pt x="1963305" y="1147368"/>
                  </a:lnTo>
                  <a:lnTo>
                    <a:pt x="1958860" y="1104188"/>
                  </a:lnTo>
                  <a:lnTo>
                    <a:pt x="1954542" y="1062278"/>
                  </a:lnTo>
                  <a:lnTo>
                    <a:pt x="1952028" y="1061008"/>
                  </a:lnTo>
                  <a:lnTo>
                    <a:pt x="1945767" y="1059738"/>
                  </a:lnTo>
                  <a:lnTo>
                    <a:pt x="1943011" y="1062278"/>
                  </a:lnTo>
                  <a:lnTo>
                    <a:pt x="1933397" y="1104188"/>
                  </a:lnTo>
                  <a:lnTo>
                    <a:pt x="1933282" y="1171498"/>
                  </a:lnTo>
                  <a:lnTo>
                    <a:pt x="1927415" y="1171498"/>
                  </a:lnTo>
                  <a:lnTo>
                    <a:pt x="1924723" y="1172768"/>
                  </a:lnTo>
                  <a:lnTo>
                    <a:pt x="1916023" y="1233728"/>
                  </a:lnTo>
                  <a:lnTo>
                    <a:pt x="1900605" y="1233728"/>
                  </a:lnTo>
                  <a:lnTo>
                    <a:pt x="1898015" y="1236268"/>
                  </a:lnTo>
                  <a:lnTo>
                    <a:pt x="1896554" y="1242618"/>
                  </a:lnTo>
                  <a:lnTo>
                    <a:pt x="1891614" y="1242618"/>
                  </a:lnTo>
                  <a:lnTo>
                    <a:pt x="1882914" y="1081328"/>
                  </a:lnTo>
                  <a:lnTo>
                    <a:pt x="1882800" y="1080058"/>
                  </a:lnTo>
                  <a:lnTo>
                    <a:pt x="1873935" y="1041679"/>
                  </a:lnTo>
                  <a:lnTo>
                    <a:pt x="1873935" y="1039571"/>
                  </a:lnTo>
                  <a:lnTo>
                    <a:pt x="1873313" y="1039025"/>
                  </a:lnTo>
                  <a:lnTo>
                    <a:pt x="1873123" y="1038148"/>
                  </a:lnTo>
                  <a:lnTo>
                    <a:pt x="1869808" y="1035608"/>
                  </a:lnTo>
                  <a:lnTo>
                    <a:pt x="1862988" y="1036878"/>
                  </a:lnTo>
                  <a:lnTo>
                    <a:pt x="1862899" y="1037031"/>
                  </a:lnTo>
                  <a:lnTo>
                    <a:pt x="1855927" y="1037031"/>
                  </a:lnTo>
                  <a:lnTo>
                    <a:pt x="1853526" y="1038301"/>
                  </a:lnTo>
                  <a:lnTo>
                    <a:pt x="1843684" y="1063701"/>
                  </a:lnTo>
                  <a:lnTo>
                    <a:pt x="1843405" y="1064971"/>
                  </a:lnTo>
                  <a:lnTo>
                    <a:pt x="1837855" y="1104341"/>
                  </a:lnTo>
                  <a:lnTo>
                    <a:pt x="1836775" y="1101801"/>
                  </a:lnTo>
                  <a:lnTo>
                    <a:pt x="1834388" y="1099261"/>
                  </a:lnTo>
                  <a:lnTo>
                    <a:pt x="1828952" y="1099261"/>
                  </a:lnTo>
                  <a:lnTo>
                    <a:pt x="1826552" y="1101801"/>
                  </a:lnTo>
                  <a:lnTo>
                    <a:pt x="1816709" y="1127201"/>
                  </a:lnTo>
                  <a:lnTo>
                    <a:pt x="1816569" y="1127201"/>
                  </a:lnTo>
                  <a:lnTo>
                    <a:pt x="1809826" y="1151369"/>
                  </a:lnTo>
                  <a:lnTo>
                    <a:pt x="1801952" y="1089101"/>
                  </a:lnTo>
                  <a:lnTo>
                    <a:pt x="1801355" y="1087831"/>
                  </a:lnTo>
                  <a:lnTo>
                    <a:pt x="1800148" y="1085291"/>
                  </a:lnTo>
                  <a:lnTo>
                    <a:pt x="1789988" y="1076401"/>
                  </a:lnTo>
                  <a:lnTo>
                    <a:pt x="1774431" y="1076401"/>
                  </a:lnTo>
                  <a:lnTo>
                    <a:pt x="1772094" y="1078941"/>
                  </a:lnTo>
                  <a:lnTo>
                    <a:pt x="1771421" y="1080211"/>
                  </a:lnTo>
                  <a:lnTo>
                    <a:pt x="1771421" y="1147699"/>
                  </a:lnTo>
                  <a:lnTo>
                    <a:pt x="1771116" y="1147521"/>
                  </a:lnTo>
                  <a:lnTo>
                    <a:pt x="1755902" y="1147521"/>
                  </a:lnTo>
                  <a:lnTo>
                    <a:pt x="1748040" y="1113231"/>
                  </a:lnTo>
                  <a:lnTo>
                    <a:pt x="1748040" y="1081481"/>
                  </a:lnTo>
                  <a:lnTo>
                    <a:pt x="1747380" y="1078941"/>
                  </a:lnTo>
                  <a:lnTo>
                    <a:pt x="1738388" y="1063701"/>
                  </a:lnTo>
                  <a:lnTo>
                    <a:pt x="1737207" y="1062431"/>
                  </a:lnTo>
                  <a:lnTo>
                    <a:pt x="1727047" y="1053541"/>
                  </a:lnTo>
                  <a:lnTo>
                    <a:pt x="1725422" y="1052271"/>
                  </a:lnTo>
                  <a:lnTo>
                    <a:pt x="1695132" y="1052271"/>
                  </a:lnTo>
                  <a:lnTo>
                    <a:pt x="1693506" y="1053541"/>
                  </a:lnTo>
                  <a:lnTo>
                    <a:pt x="1691170" y="1054811"/>
                  </a:lnTo>
                  <a:lnTo>
                    <a:pt x="1690497" y="1056081"/>
                  </a:lnTo>
                  <a:lnTo>
                    <a:pt x="1690497" y="1078941"/>
                  </a:lnTo>
                  <a:lnTo>
                    <a:pt x="1683346" y="1085291"/>
                  </a:lnTo>
                  <a:lnTo>
                    <a:pt x="1681619" y="1089101"/>
                  </a:lnTo>
                  <a:lnTo>
                    <a:pt x="1670850" y="1136091"/>
                  </a:lnTo>
                  <a:lnTo>
                    <a:pt x="1667217" y="1113231"/>
                  </a:lnTo>
                  <a:lnTo>
                    <a:pt x="1666608" y="1109421"/>
                  </a:lnTo>
                  <a:lnTo>
                    <a:pt x="1663954" y="1108151"/>
                  </a:lnTo>
                  <a:lnTo>
                    <a:pt x="1648942" y="1108151"/>
                  </a:lnTo>
                  <a:lnTo>
                    <a:pt x="1646428" y="1109421"/>
                  </a:lnTo>
                  <a:lnTo>
                    <a:pt x="1636725" y="1143711"/>
                  </a:lnTo>
                  <a:lnTo>
                    <a:pt x="1628152" y="1218641"/>
                  </a:lnTo>
                  <a:lnTo>
                    <a:pt x="1621574" y="1218641"/>
                  </a:lnTo>
                  <a:lnTo>
                    <a:pt x="1619224" y="1221181"/>
                  </a:lnTo>
                  <a:lnTo>
                    <a:pt x="1618551" y="1222451"/>
                  </a:lnTo>
                  <a:lnTo>
                    <a:pt x="1618551" y="1278331"/>
                  </a:lnTo>
                  <a:lnTo>
                    <a:pt x="1610525" y="1321511"/>
                  </a:lnTo>
                  <a:lnTo>
                    <a:pt x="1595158" y="1321511"/>
                  </a:lnTo>
                  <a:lnTo>
                    <a:pt x="1592757" y="1322781"/>
                  </a:lnTo>
                  <a:lnTo>
                    <a:pt x="1582915" y="1348181"/>
                  </a:lnTo>
                  <a:lnTo>
                    <a:pt x="1582648" y="1349451"/>
                  </a:lnTo>
                  <a:lnTo>
                    <a:pt x="1579575" y="1368501"/>
                  </a:lnTo>
                  <a:lnTo>
                    <a:pt x="1577238" y="1368501"/>
                  </a:lnTo>
                  <a:lnTo>
                    <a:pt x="1559293" y="1385011"/>
                  </a:lnTo>
                  <a:lnTo>
                    <a:pt x="1540649" y="1385011"/>
                  </a:lnTo>
                  <a:lnTo>
                    <a:pt x="1539862" y="1385874"/>
                  </a:lnTo>
                  <a:lnTo>
                    <a:pt x="1537538" y="1383741"/>
                  </a:lnTo>
                  <a:lnTo>
                    <a:pt x="1531480" y="1385011"/>
                  </a:lnTo>
                  <a:lnTo>
                    <a:pt x="1529016" y="1386281"/>
                  </a:lnTo>
                  <a:lnTo>
                    <a:pt x="1520304" y="1456131"/>
                  </a:lnTo>
                  <a:lnTo>
                    <a:pt x="1504823" y="1456131"/>
                  </a:lnTo>
                  <a:lnTo>
                    <a:pt x="1496326" y="1350721"/>
                  </a:lnTo>
                  <a:lnTo>
                    <a:pt x="1496021" y="1346911"/>
                  </a:lnTo>
                  <a:lnTo>
                    <a:pt x="1493520" y="1345641"/>
                  </a:lnTo>
                  <a:lnTo>
                    <a:pt x="1487220" y="1344371"/>
                  </a:lnTo>
                  <a:lnTo>
                    <a:pt x="1484414" y="1346911"/>
                  </a:lnTo>
                  <a:lnTo>
                    <a:pt x="1474978" y="1388821"/>
                  </a:lnTo>
                  <a:lnTo>
                    <a:pt x="1469288" y="1398041"/>
                  </a:lnTo>
                  <a:lnTo>
                    <a:pt x="1469288" y="1396441"/>
                  </a:lnTo>
                  <a:lnTo>
                    <a:pt x="1468615" y="1395171"/>
                  </a:lnTo>
                  <a:lnTo>
                    <a:pt x="1466278" y="1392631"/>
                  </a:lnTo>
                  <a:lnTo>
                    <a:pt x="1441780" y="1392631"/>
                  </a:lnTo>
                  <a:lnTo>
                    <a:pt x="1439075" y="1395171"/>
                  </a:lnTo>
                  <a:lnTo>
                    <a:pt x="1429753" y="1476451"/>
                  </a:lnTo>
                  <a:lnTo>
                    <a:pt x="1426387" y="1503121"/>
                  </a:lnTo>
                  <a:lnTo>
                    <a:pt x="1424432" y="1503121"/>
                  </a:lnTo>
                  <a:lnTo>
                    <a:pt x="1421485" y="1504391"/>
                  </a:lnTo>
                  <a:lnTo>
                    <a:pt x="1420774" y="1507528"/>
                  </a:lnTo>
                  <a:lnTo>
                    <a:pt x="1420774" y="1547571"/>
                  </a:lnTo>
                  <a:lnTo>
                    <a:pt x="1420736" y="1551381"/>
                  </a:lnTo>
                  <a:lnTo>
                    <a:pt x="1420736" y="1547571"/>
                  </a:lnTo>
                  <a:lnTo>
                    <a:pt x="1420774" y="1507528"/>
                  </a:lnTo>
                  <a:lnTo>
                    <a:pt x="1418602" y="1517091"/>
                  </a:lnTo>
                  <a:lnTo>
                    <a:pt x="1414741" y="1496771"/>
                  </a:lnTo>
                  <a:lnTo>
                    <a:pt x="1412125" y="1495501"/>
                  </a:lnTo>
                  <a:lnTo>
                    <a:pt x="1395603" y="1495501"/>
                  </a:lnTo>
                  <a:lnTo>
                    <a:pt x="1388491" y="1476451"/>
                  </a:lnTo>
                  <a:lnTo>
                    <a:pt x="1387068" y="1472641"/>
                  </a:lnTo>
                  <a:lnTo>
                    <a:pt x="1384096" y="1471371"/>
                  </a:lnTo>
                  <a:lnTo>
                    <a:pt x="1378026" y="1471371"/>
                  </a:lnTo>
                  <a:lnTo>
                    <a:pt x="1375778" y="1473911"/>
                  </a:lnTo>
                  <a:lnTo>
                    <a:pt x="1375778" y="1500581"/>
                  </a:lnTo>
                  <a:lnTo>
                    <a:pt x="1369669" y="1520901"/>
                  </a:lnTo>
                  <a:lnTo>
                    <a:pt x="1366875" y="1519631"/>
                  </a:lnTo>
                  <a:lnTo>
                    <a:pt x="1364399" y="1518361"/>
                  </a:lnTo>
                  <a:lnTo>
                    <a:pt x="1359928" y="1519631"/>
                  </a:lnTo>
                  <a:lnTo>
                    <a:pt x="1358265" y="1520901"/>
                  </a:lnTo>
                  <a:lnTo>
                    <a:pt x="1350492" y="1562658"/>
                  </a:lnTo>
                  <a:lnTo>
                    <a:pt x="1343279" y="1531061"/>
                  </a:lnTo>
                  <a:lnTo>
                    <a:pt x="1341564" y="1528521"/>
                  </a:lnTo>
                  <a:lnTo>
                    <a:pt x="1333296" y="1520901"/>
                  </a:lnTo>
                  <a:lnTo>
                    <a:pt x="1324952" y="1506931"/>
                  </a:lnTo>
                  <a:lnTo>
                    <a:pt x="1316431" y="1484071"/>
                  </a:lnTo>
                  <a:lnTo>
                    <a:pt x="1316431" y="1467561"/>
                  </a:lnTo>
                  <a:lnTo>
                    <a:pt x="1315758" y="1466291"/>
                  </a:lnTo>
                  <a:lnTo>
                    <a:pt x="1313408" y="1463751"/>
                  </a:lnTo>
                  <a:lnTo>
                    <a:pt x="1294752" y="1463751"/>
                  </a:lnTo>
                  <a:lnTo>
                    <a:pt x="1288326" y="1457401"/>
                  </a:lnTo>
                  <a:lnTo>
                    <a:pt x="1280274" y="1443431"/>
                  </a:lnTo>
                  <a:lnTo>
                    <a:pt x="1271473" y="1381201"/>
                  </a:lnTo>
                  <a:lnTo>
                    <a:pt x="1271473" y="1311351"/>
                  </a:lnTo>
                  <a:lnTo>
                    <a:pt x="1262227" y="1197051"/>
                  </a:lnTo>
                  <a:lnTo>
                    <a:pt x="1259484" y="1194511"/>
                  </a:lnTo>
                  <a:lnTo>
                    <a:pt x="1243114" y="1194511"/>
                  </a:lnTo>
                  <a:lnTo>
                    <a:pt x="1235494" y="1167841"/>
                  </a:lnTo>
                  <a:lnTo>
                    <a:pt x="1235494" y="1105611"/>
                  </a:lnTo>
                  <a:lnTo>
                    <a:pt x="1235494" y="1103071"/>
                  </a:lnTo>
                  <a:lnTo>
                    <a:pt x="1232852" y="1100531"/>
                  </a:lnTo>
                  <a:lnTo>
                    <a:pt x="1226134" y="1099261"/>
                  </a:lnTo>
                  <a:lnTo>
                    <a:pt x="1223238" y="1101801"/>
                  </a:lnTo>
                  <a:lnTo>
                    <a:pt x="1215504" y="1176832"/>
                  </a:lnTo>
                  <a:lnTo>
                    <a:pt x="1210487" y="1158951"/>
                  </a:lnTo>
                  <a:lnTo>
                    <a:pt x="1207630" y="1148791"/>
                  </a:lnTo>
                  <a:lnTo>
                    <a:pt x="1205115" y="1147521"/>
                  </a:lnTo>
                  <a:lnTo>
                    <a:pt x="1187056" y="1147521"/>
                  </a:lnTo>
                  <a:lnTo>
                    <a:pt x="1184846" y="1139901"/>
                  </a:lnTo>
                  <a:lnTo>
                    <a:pt x="1181176" y="1127201"/>
                  </a:lnTo>
                  <a:lnTo>
                    <a:pt x="1180807" y="1125931"/>
                  </a:lnTo>
                  <a:lnTo>
                    <a:pt x="1179118" y="1124661"/>
                  </a:lnTo>
                  <a:lnTo>
                    <a:pt x="1174750" y="1123391"/>
                  </a:lnTo>
                  <a:lnTo>
                    <a:pt x="1172400" y="1123391"/>
                  </a:lnTo>
                  <a:lnTo>
                    <a:pt x="1167980" y="1127201"/>
                  </a:lnTo>
                  <a:lnTo>
                    <a:pt x="1163205" y="1119581"/>
                  </a:lnTo>
                  <a:lnTo>
                    <a:pt x="1154747" y="1089101"/>
                  </a:lnTo>
                  <a:lnTo>
                    <a:pt x="1153680" y="1085291"/>
                  </a:lnTo>
                  <a:lnTo>
                    <a:pt x="1151166" y="1084021"/>
                  </a:lnTo>
                  <a:lnTo>
                    <a:pt x="1136040" y="1084021"/>
                  </a:lnTo>
                  <a:lnTo>
                    <a:pt x="1133309" y="1086561"/>
                  </a:lnTo>
                  <a:lnTo>
                    <a:pt x="1128903" y="1128471"/>
                  </a:lnTo>
                  <a:lnTo>
                    <a:pt x="1127556" y="1120851"/>
                  </a:lnTo>
                  <a:lnTo>
                    <a:pt x="1118666" y="1026871"/>
                  </a:lnTo>
                  <a:lnTo>
                    <a:pt x="1118298" y="1023061"/>
                  </a:lnTo>
                  <a:lnTo>
                    <a:pt x="1115428" y="1020521"/>
                  </a:lnTo>
                  <a:lnTo>
                    <a:pt x="1108671" y="1020521"/>
                  </a:lnTo>
                  <a:lnTo>
                    <a:pt x="1106017" y="1023061"/>
                  </a:lnTo>
                  <a:lnTo>
                    <a:pt x="1106017" y="1028141"/>
                  </a:lnTo>
                  <a:lnTo>
                    <a:pt x="1089228" y="1028141"/>
                  </a:lnTo>
                  <a:lnTo>
                    <a:pt x="1083056" y="1017981"/>
                  </a:lnTo>
                  <a:lnTo>
                    <a:pt x="1080731" y="1014171"/>
                  </a:lnTo>
                  <a:lnTo>
                    <a:pt x="1078052" y="1012901"/>
                  </a:lnTo>
                  <a:lnTo>
                    <a:pt x="1072616" y="1012901"/>
                  </a:lnTo>
                  <a:lnTo>
                    <a:pt x="1070495" y="1015441"/>
                  </a:lnTo>
                  <a:lnTo>
                    <a:pt x="1061161" y="1072591"/>
                  </a:lnTo>
                  <a:lnTo>
                    <a:pt x="1052258" y="1104341"/>
                  </a:lnTo>
                  <a:lnTo>
                    <a:pt x="1052080" y="1104341"/>
                  </a:lnTo>
                  <a:lnTo>
                    <a:pt x="1043571" y="1194511"/>
                  </a:lnTo>
                  <a:lnTo>
                    <a:pt x="1037678" y="1194511"/>
                  </a:lnTo>
                  <a:lnTo>
                    <a:pt x="1037678" y="1184351"/>
                  </a:lnTo>
                  <a:lnTo>
                    <a:pt x="1037678" y="1183081"/>
                  </a:lnTo>
                  <a:lnTo>
                    <a:pt x="1037018" y="1181811"/>
                  </a:lnTo>
                  <a:lnTo>
                    <a:pt x="1035545" y="1180541"/>
                  </a:lnTo>
                  <a:lnTo>
                    <a:pt x="1025194" y="1171651"/>
                  </a:lnTo>
                  <a:lnTo>
                    <a:pt x="1022794" y="1170381"/>
                  </a:lnTo>
                  <a:lnTo>
                    <a:pt x="1018336" y="1171651"/>
                  </a:lnTo>
                  <a:lnTo>
                    <a:pt x="1016673" y="1172921"/>
                  </a:lnTo>
                  <a:lnTo>
                    <a:pt x="1015174" y="1180541"/>
                  </a:lnTo>
                  <a:lnTo>
                    <a:pt x="1010310" y="1141171"/>
                  </a:lnTo>
                  <a:lnTo>
                    <a:pt x="1007605" y="1139901"/>
                  </a:lnTo>
                  <a:lnTo>
                    <a:pt x="1001141" y="1139901"/>
                  </a:lnTo>
                  <a:lnTo>
                    <a:pt x="998461" y="1141171"/>
                  </a:lnTo>
                  <a:lnTo>
                    <a:pt x="989723" y="1218641"/>
                  </a:lnTo>
                  <a:lnTo>
                    <a:pt x="983195" y="1218641"/>
                  </a:lnTo>
                  <a:lnTo>
                    <a:pt x="980478" y="1221181"/>
                  </a:lnTo>
                  <a:lnTo>
                    <a:pt x="978687" y="1236421"/>
                  </a:lnTo>
                  <a:lnTo>
                    <a:pt x="974699" y="1184351"/>
                  </a:lnTo>
                  <a:lnTo>
                    <a:pt x="965708" y="1113231"/>
                  </a:lnTo>
                  <a:lnTo>
                    <a:pt x="965339" y="1109421"/>
                  </a:lnTo>
                  <a:lnTo>
                    <a:pt x="962660" y="1108151"/>
                  </a:lnTo>
                  <a:lnTo>
                    <a:pt x="947178" y="1108151"/>
                  </a:lnTo>
                  <a:lnTo>
                    <a:pt x="944829" y="1110691"/>
                  </a:lnTo>
                  <a:lnTo>
                    <a:pt x="944156" y="1111961"/>
                  </a:lnTo>
                  <a:lnTo>
                    <a:pt x="944156" y="1162761"/>
                  </a:lnTo>
                  <a:lnTo>
                    <a:pt x="937983" y="1162761"/>
                  </a:lnTo>
                  <a:lnTo>
                    <a:pt x="929741" y="1097584"/>
                  </a:lnTo>
                  <a:lnTo>
                    <a:pt x="920838" y="987094"/>
                  </a:lnTo>
                  <a:lnTo>
                    <a:pt x="920521" y="983284"/>
                  </a:lnTo>
                  <a:lnTo>
                    <a:pt x="917638" y="980744"/>
                  </a:lnTo>
                  <a:lnTo>
                    <a:pt x="910882" y="982014"/>
                  </a:lnTo>
                  <a:lnTo>
                    <a:pt x="908189" y="983284"/>
                  </a:lnTo>
                  <a:lnTo>
                    <a:pt x="908100" y="1003604"/>
                  </a:lnTo>
                  <a:lnTo>
                    <a:pt x="900684" y="1101166"/>
                  </a:lnTo>
                  <a:lnTo>
                    <a:pt x="898893" y="1100124"/>
                  </a:lnTo>
                  <a:lnTo>
                    <a:pt x="884212" y="1100124"/>
                  </a:lnTo>
                  <a:lnTo>
                    <a:pt x="880059" y="1063294"/>
                  </a:lnTo>
                  <a:lnTo>
                    <a:pt x="875474" y="1022654"/>
                  </a:lnTo>
                  <a:lnTo>
                    <a:pt x="872947" y="1021384"/>
                  </a:lnTo>
                  <a:lnTo>
                    <a:pt x="866724" y="1020114"/>
                  </a:lnTo>
                  <a:lnTo>
                    <a:pt x="863968" y="1022654"/>
                  </a:lnTo>
                  <a:lnTo>
                    <a:pt x="854367" y="1064564"/>
                  </a:lnTo>
                  <a:lnTo>
                    <a:pt x="845286" y="1191564"/>
                  </a:lnTo>
                  <a:lnTo>
                    <a:pt x="837222" y="1234744"/>
                  </a:lnTo>
                  <a:lnTo>
                    <a:pt x="836168" y="1234744"/>
                  </a:lnTo>
                  <a:lnTo>
                    <a:pt x="830491" y="1229664"/>
                  </a:lnTo>
                  <a:lnTo>
                    <a:pt x="827252" y="1209344"/>
                  </a:lnTo>
                  <a:lnTo>
                    <a:pt x="821372" y="1172514"/>
                  </a:lnTo>
                  <a:lnTo>
                    <a:pt x="818807" y="1171244"/>
                  </a:lnTo>
                  <a:lnTo>
                    <a:pt x="812685" y="1171244"/>
                  </a:lnTo>
                  <a:lnTo>
                    <a:pt x="810006" y="1172514"/>
                  </a:lnTo>
                  <a:lnTo>
                    <a:pt x="800404" y="1214424"/>
                  </a:lnTo>
                  <a:lnTo>
                    <a:pt x="800328" y="1215694"/>
                  </a:lnTo>
                  <a:lnTo>
                    <a:pt x="791337" y="1286814"/>
                  </a:lnTo>
                  <a:lnTo>
                    <a:pt x="791298" y="1368094"/>
                  </a:lnTo>
                  <a:lnTo>
                    <a:pt x="782218" y="1368094"/>
                  </a:lnTo>
                  <a:lnTo>
                    <a:pt x="776414" y="1363014"/>
                  </a:lnTo>
                  <a:lnTo>
                    <a:pt x="774636" y="1355394"/>
                  </a:lnTo>
                  <a:lnTo>
                    <a:pt x="767207" y="1323644"/>
                  </a:lnTo>
                  <a:lnTo>
                    <a:pt x="764628" y="1321104"/>
                  </a:lnTo>
                  <a:lnTo>
                    <a:pt x="758926" y="1321104"/>
                  </a:lnTo>
                  <a:lnTo>
                    <a:pt x="758926" y="1191564"/>
                  </a:lnTo>
                  <a:lnTo>
                    <a:pt x="758253" y="1189024"/>
                  </a:lnTo>
                  <a:lnTo>
                    <a:pt x="755904" y="1187754"/>
                  </a:lnTo>
                  <a:lnTo>
                    <a:pt x="754291" y="1186484"/>
                  </a:lnTo>
                  <a:lnTo>
                    <a:pt x="731405" y="1186484"/>
                  </a:lnTo>
                  <a:lnTo>
                    <a:pt x="722960" y="1105204"/>
                  </a:lnTo>
                  <a:lnTo>
                    <a:pt x="722960" y="1042974"/>
                  </a:lnTo>
                  <a:lnTo>
                    <a:pt x="722960" y="1041704"/>
                  </a:lnTo>
                  <a:lnTo>
                    <a:pt x="722960" y="1039164"/>
                  </a:lnTo>
                  <a:lnTo>
                    <a:pt x="720217" y="1036624"/>
                  </a:lnTo>
                  <a:lnTo>
                    <a:pt x="713346" y="1036624"/>
                  </a:lnTo>
                  <a:lnTo>
                    <a:pt x="710501" y="1039164"/>
                  </a:lnTo>
                  <a:lnTo>
                    <a:pt x="710399" y="1106474"/>
                  </a:lnTo>
                  <a:lnTo>
                    <a:pt x="710361" y="1042479"/>
                  </a:lnTo>
                  <a:lnTo>
                    <a:pt x="701395" y="1255064"/>
                  </a:lnTo>
                  <a:lnTo>
                    <a:pt x="693343" y="1296974"/>
                  </a:lnTo>
                  <a:lnTo>
                    <a:pt x="686028" y="1296974"/>
                  </a:lnTo>
                  <a:lnTo>
                    <a:pt x="685787" y="1295704"/>
                  </a:lnTo>
                  <a:lnTo>
                    <a:pt x="677392" y="1252524"/>
                  </a:lnTo>
                  <a:lnTo>
                    <a:pt x="674662" y="1249984"/>
                  </a:lnTo>
                  <a:lnTo>
                    <a:pt x="668401" y="1249984"/>
                  </a:lnTo>
                  <a:lnTo>
                    <a:pt x="665797" y="1252524"/>
                  </a:lnTo>
                  <a:lnTo>
                    <a:pt x="658863" y="1307211"/>
                  </a:lnTo>
                  <a:lnTo>
                    <a:pt x="658139" y="1305864"/>
                  </a:lnTo>
                  <a:lnTo>
                    <a:pt x="655472" y="1304594"/>
                  </a:lnTo>
                  <a:lnTo>
                    <a:pt x="650100" y="1305864"/>
                  </a:lnTo>
                  <a:lnTo>
                    <a:pt x="647966" y="1307134"/>
                  </a:lnTo>
                  <a:lnTo>
                    <a:pt x="647814" y="1304594"/>
                  </a:lnTo>
                  <a:lnTo>
                    <a:pt x="641845" y="1205534"/>
                  </a:lnTo>
                  <a:lnTo>
                    <a:pt x="639076" y="1202994"/>
                  </a:lnTo>
                  <a:lnTo>
                    <a:pt x="630631" y="1202994"/>
                  </a:lnTo>
                  <a:lnTo>
                    <a:pt x="623582" y="1190294"/>
                  </a:lnTo>
                  <a:lnTo>
                    <a:pt x="614883" y="1167434"/>
                  </a:lnTo>
                  <a:lnTo>
                    <a:pt x="606056" y="1120444"/>
                  </a:lnTo>
                  <a:lnTo>
                    <a:pt x="606044" y="1105204"/>
                  </a:lnTo>
                  <a:lnTo>
                    <a:pt x="596798" y="999794"/>
                  </a:lnTo>
                  <a:lnTo>
                    <a:pt x="594067" y="997254"/>
                  </a:lnTo>
                  <a:lnTo>
                    <a:pt x="578485" y="997254"/>
                  </a:lnTo>
                  <a:lnTo>
                    <a:pt x="576770" y="982014"/>
                  </a:lnTo>
                  <a:lnTo>
                    <a:pt x="569734" y="919784"/>
                  </a:lnTo>
                  <a:lnTo>
                    <a:pt x="567016" y="918514"/>
                  </a:lnTo>
                  <a:lnTo>
                    <a:pt x="561098" y="918514"/>
                  </a:lnTo>
                  <a:lnTo>
                    <a:pt x="561098" y="766114"/>
                  </a:lnTo>
                  <a:lnTo>
                    <a:pt x="561098" y="762304"/>
                  </a:lnTo>
                  <a:lnTo>
                    <a:pt x="558330" y="759764"/>
                  </a:lnTo>
                  <a:lnTo>
                    <a:pt x="551459" y="759764"/>
                  </a:lnTo>
                  <a:lnTo>
                    <a:pt x="548614" y="762304"/>
                  </a:lnTo>
                  <a:lnTo>
                    <a:pt x="548538" y="764717"/>
                  </a:lnTo>
                  <a:lnTo>
                    <a:pt x="548538" y="1009954"/>
                  </a:lnTo>
                  <a:lnTo>
                    <a:pt x="548513" y="1013764"/>
                  </a:lnTo>
                  <a:lnTo>
                    <a:pt x="548513" y="1009954"/>
                  </a:lnTo>
                  <a:lnTo>
                    <a:pt x="548538" y="764717"/>
                  </a:lnTo>
                  <a:lnTo>
                    <a:pt x="539686" y="1044244"/>
                  </a:lnTo>
                  <a:lnTo>
                    <a:pt x="515670" y="1044244"/>
                  </a:lnTo>
                  <a:lnTo>
                    <a:pt x="512991" y="1046784"/>
                  </a:lnTo>
                  <a:lnTo>
                    <a:pt x="506260" y="1094206"/>
                  </a:lnTo>
                  <a:lnTo>
                    <a:pt x="505269" y="1092504"/>
                  </a:lnTo>
                  <a:lnTo>
                    <a:pt x="502602" y="1091234"/>
                  </a:lnTo>
                  <a:lnTo>
                    <a:pt x="497230" y="1092504"/>
                  </a:lnTo>
                  <a:lnTo>
                    <a:pt x="495096" y="1093774"/>
                  </a:lnTo>
                  <a:lnTo>
                    <a:pt x="478472" y="1181557"/>
                  </a:lnTo>
                  <a:lnTo>
                    <a:pt x="471131" y="1136954"/>
                  </a:lnTo>
                  <a:lnTo>
                    <a:pt x="462153" y="1056944"/>
                  </a:lnTo>
                  <a:lnTo>
                    <a:pt x="462000" y="1056944"/>
                  </a:lnTo>
                  <a:lnTo>
                    <a:pt x="453110" y="1025194"/>
                  </a:lnTo>
                  <a:lnTo>
                    <a:pt x="444207" y="962964"/>
                  </a:lnTo>
                  <a:lnTo>
                    <a:pt x="444207" y="857554"/>
                  </a:lnTo>
                  <a:lnTo>
                    <a:pt x="444207" y="851204"/>
                  </a:lnTo>
                  <a:lnTo>
                    <a:pt x="443534" y="849934"/>
                  </a:lnTo>
                  <a:lnTo>
                    <a:pt x="441185" y="847394"/>
                  </a:lnTo>
                  <a:lnTo>
                    <a:pt x="417042" y="847394"/>
                  </a:lnTo>
                  <a:lnTo>
                    <a:pt x="414528" y="848664"/>
                  </a:lnTo>
                  <a:lnTo>
                    <a:pt x="408241" y="871181"/>
                  </a:lnTo>
                  <a:lnTo>
                    <a:pt x="408190" y="860094"/>
                  </a:lnTo>
                  <a:lnTo>
                    <a:pt x="399199" y="796594"/>
                  </a:lnTo>
                  <a:lnTo>
                    <a:pt x="399059" y="795324"/>
                  </a:lnTo>
                  <a:lnTo>
                    <a:pt x="391985" y="771194"/>
                  </a:lnTo>
                  <a:lnTo>
                    <a:pt x="389369" y="762304"/>
                  </a:lnTo>
                  <a:lnTo>
                    <a:pt x="386854" y="759764"/>
                  </a:lnTo>
                  <a:lnTo>
                    <a:pt x="364312" y="759764"/>
                  </a:lnTo>
                  <a:lnTo>
                    <a:pt x="362699" y="761034"/>
                  </a:lnTo>
                  <a:lnTo>
                    <a:pt x="360349" y="762304"/>
                  </a:lnTo>
                  <a:lnTo>
                    <a:pt x="359676" y="763574"/>
                  </a:lnTo>
                  <a:lnTo>
                    <a:pt x="359676" y="783920"/>
                  </a:lnTo>
                  <a:lnTo>
                    <a:pt x="359676" y="819454"/>
                  </a:lnTo>
                  <a:lnTo>
                    <a:pt x="359625" y="783894"/>
                  </a:lnTo>
                  <a:lnTo>
                    <a:pt x="353593" y="783894"/>
                  </a:lnTo>
                  <a:lnTo>
                    <a:pt x="351116" y="786434"/>
                  </a:lnTo>
                  <a:lnTo>
                    <a:pt x="333438" y="909624"/>
                  </a:lnTo>
                  <a:lnTo>
                    <a:pt x="325932" y="909624"/>
                  </a:lnTo>
                  <a:lnTo>
                    <a:pt x="318490" y="884224"/>
                  </a:lnTo>
                  <a:lnTo>
                    <a:pt x="317373" y="880414"/>
                  </a:lnTo>
                  <a:lnTo>
                    <a:pt x="314528" y="877874"/>
                  </a:lnTo>
                  <a:lnTo>
                    <a:pt x="308317" y="879144"/>
                  </a:lnTo>
                  <a:lnTo>
                    <a:pt x="305904" y="880414"/>
                  </a:lnTo>
                  <a:lnTo>
                    <a:pt x="300126" y="977506"/>
                  </a:lnTo>
                  <a:lnTo>
                    <a:pt x="299935" y="980668"/>
                  </a:lnTo>
                  <a:lnTo>
                    <a:pt x="300024" y="976934"/>
                  </a:lnTo>
                  <a:lnTo>
                    <a:pt x="299821" y="975664"/>
                  </a:lnTo>
                  <a:lnTo>
                    <a:pt x="297065" y="973124"/>
                  </a:lnTo>
                  <a:lnTo>
                    <a:pt x="291338" y="973124"/>
                  </a:lnTo>
                  <a:lnTo>
                    <a:pt x="291338" y="969314"/>
                  </a:lnTo>
                  <a:lnTo>
                    <a:pt x="290677" y="968044"/>
                  </a:lnTo>
                  <a:lnTo>
                    <a:pt x="288328" y="965504"/>
                  </a:lnTo>
                  <a:lnTo>
                    <a:pt x="264058" y="965504"/>
                  </a:lnTo>
                  <a:lnTo>
                    <a:pt x="261480" y="966774"/>
                  </a:lnTo>
                  <a:lnTo>
                    <a:pt x="251904" y="1009954"/>
                  </a:lnTo>
                  <a:lnTo>
                    <a:pt x="248183" y="1035354"/>
                  </a:lnTo>
                  <a:lnTo>
                    <a:pt x="246494" y="1026464"/>
                  </a:lnTo>
                  <a:lnTo>
                    <a:pt x="245757" y="1022654"/>
                  </a:lnTo>
                  <a:lnTo>
                    <a:pt x="242824" y="1020114"/>
                  </a:lnTo>
                  <a:lnTo>
                    <a:pt x="236308" y="1021384"/>
                  </a:lnTo>
                  <a:lnTo>
                    <a:pt x="233794" y="1023924"/>
                  </a:lnTo>
                  <a:lnTo>
                    <a:pt x="233794" y="1058214"/>
                  </a:lnTo>
                  <a:lnTo>
                    <a:pt x="225463" y="1122984"/>
                  </a:lnTo>
                  <a:lnTo>
                    <a:pt x="209943" y="1122984"/>
                  </a:lnTo>
                  <a:lnTo>
                    <a:pt x="207264" y="1125524"/>
                  </a:lnTo>
                  <a:lnTo>
                    <a:pt x="198069" y="1190294"/>
                  </a:lnTo>
                  <a:lnTo>
                    <a:pt x="197942" y="1218234"/>
                  </a:lnTo>
                  <a:lnTo>
                    <a:pt x="188125" y="1210614"/>
                  </a:lnTo>
                  <a:lnTo>
                    <a:pt x="184137" y="1210614"/>
                  </a:lnTo>
                  <a:lnTo>
                    <a:pt x="174536" y="1218234"/>
                  </a:lnTo>
                  <a:lnTo>
                    <a:pt x="165023" y="1218234"/>
                  </a:lnTo>
                  <a:lnTo>
                    <a:pt x="162356" y="1220774"/>
                  </a:lnTo>
                  <a:lnTo>
                    <a:pt x="153073" y="1277924"/>
                  </a:lnTo>
                  <a:lnTo>
                    <a:pt x="144538" y="1293164"/>
                  </a:lnTo>
                  <a:lnTo>
                    <a:pt x="143916" y="1294434"/>
                  </a:lnTo>
                  <a:lnTo>
                    <a:pt x="135001" y="1365554"/>
                  </a:lnTo>
                  <a:lnTo>
                    <a:pt x="126212" y="1388414"/>
                  </a:lnTo>
                  <a:lnTo>
                    <a:pt x="125895" y="1389684"/>
                  </a:lnTo>
                  <a:lnTo>
                    <a:pt x="117411" y="1584159"/>
                  </a:lnTo>
                  <a:lnTo>
                    <a:pt x="111442" y="1563674"/>
                  </a:lnTo>
                  <a:lnTo>
                    <a:pt x="102501" y="1453184"/>
                  </a:lnTo>
                  <a:lnTo>
                    <a:pt x="102285" y="1450644"/>
                  </a:lnTo>
                  <a:lnTo>
                    <a:pt x="100228" y="1448104"/>
                  </a:lnTo>
                  <a:lnTo>
                    <a:pt x="94665" y="1446834"/>
                  </a:lnTo>
                  <a:lnTo>
                    <a:pt x="93522" y="1447355"/>
                  </a:lnTo>
                  <a:lnTo>
                    <a:pt x="93522" y="1435404"/>
                  </a:lnTo>
                  <a:lnTo>
                    <a:pt x="92862" y="1434134"/>
                  </a:lnTo>
                  <a:lnTo>
                    <a:pt x="79895" y="1423974"/>
                  </a:lnTo>
                  <a:lnTo>
                    <a:pt x="57111" y="1423974"/>
                  </a:lnTo>
                  <a:lnTo>
                    <a:pt x="54457" y="1426514"/>
                  </a:lnTo>
                  <a:lnTo>
                    <a:pt x="45021" y="1483664"/>
                  </a:lnTo>
                  <a:lnTo>
                    <a:pt x="42367" y="1511604"/>
                  </a:lnTo>
                  <a:lnTo>
                    <a:pt x="2819" y="1511604"/>
                  </a:lnTo>
                  <a:lnTo>
                    <a:pt x="0" y="1512874"/>
                  </a:lnTo>
                  <a:lnTo>
                    <a:pt x="0" y="1519224"/>
                  </a:lnTo>
                  <a:lnTo>
                    <a:pt x="2819" y="1521764"/>
                  </a:lnTo>
                  <a:lnTo>
                    <a:pt x="35966" y="1521764"/>
                  </a:lnTo>
                  <a:lnTo>
                    <a:pt x="35966" y="1582724"/>
                  </a:lnTo>
                  <a:lnTo>
                    <a:pt x="38633" y="1585264"/>
                  </a:lnTo>
                  <a:lnTo>
                    <a:pt x="45377" y="1585264"/>
                  </a:lnTo>
                  <a:lnTo>
                    <a:pt x="48260" y="1582724"/>
                  </a:lnTo>
                  <a:lnTo>
                    <a:pt x="48501" y="1580184"/>
                  </a:lnTo>
                  <a:lnTo>
                    <a:pt x="48564" y="1515414"/>
                  </a:lnTo>
                  <a:lnTo>
                    <a:pt x="48564" y="1579499"/>
                  </a:lnTo>
                  <a:lnTo>
                    <a:pt x="54991" y="1511604"/>
                  </a:lnTo>
                  <a:lnTo>
                    <a:pt x="57518" y="1484934"/>
                  </a:lnTo>
                  <a:lnTo>
                    <a:pt x="65709" y="1435404"/>
                  </a:lnTo>
                  <a:lnTo>
                    <a:pt x="75628" y="1435404"/>
                  </a:lnTo>
                  <a:lnTo>
                    <a:pt x="80924" y="1439214"/>
                  </a:lnTo>
                  <a:lnTo>
                    <a:pt x="80924" y="1472234"/>
                  </a:lnTo>
                  <a:lnTo>
                    <a:pt x="82931" y="1473504"/>
                  </a:lnTo>
                  <a:lnTo>
                    <a:pt x="88633" y="1474774"/>
                  </a:lnTo>
                  <a:lnTo>
                    <a:pt x="91541" y="1473504"/>
                  </a:lnTo>
                  <a:lnTo>
                    <a:pt x="91478" y="1472234"/>
                  </a:lnTo>
                  <a:lnTo>
                    <a:pt x="91579" y="1473454"/>
                  </a:lnTo>
                  <a:lnTo>
                    <a:pt x="98933" y="1564944"/>
                  </a:lnTo>
                  <a:lnTo>
                    <a:pt x="99098" y="1564944"/>
                  </a:lnTo>
                  <a:lnTo>
                    <a:pt x="108800" y="1599234"/>
                  </a:lnTo>
                  <a:lnTo>
                    <a:pt x="111315" y="1600504"/>
                  </a:lnTo>
                  <a:lnTo>
                    <a:pt x="126568" y="1600504"/>
                  </a:lnTo>
                  <a:lnTo>
                    <a:pt x="129349" y="1599234"/>
                  </a:lnTo>
                  <a:lnTo>
                    <a:pt x="129514" y="1595424"/>
                  </a:lnTo>
                  <a:lnTo>
                    <a:pt x="138442" y="1390954"/>
                  </a:lnTo>
                  <a:lnTo>
                    <a:pt x="147154" y="1368094"/>
                  </a:lnTo>
                  <a:lnTo>
                    <a:pt x="147434" y="1366824"/>
                  </a:lnTo>
                  <a:lnTo>
                    <a:pt x="156298" y="1296974"/>
                  </a:lnTo>
                  <a:lnTo>
                    <a:pt x="164795" y="1281734"/>
                  </a:lnTo>
                  <a:lnTo>
                    <a:pt x="165392" y="1280464"/>
                  </a:lnTo>
                  <a:lnTo>
                    <a:pt x="173609" y="1229664"/>
                  </a:lnTo>
                  <a:lnTo>
                    <a:pt x="178828" y="1229664"/>
                  </a:lnTo>
                  <a:lnTo>
                    <a:pt x="180403" y="1228394"/>
                  </a:lnTo>
                  <a:lnTo>
                    <a:pt x="186131" y="1223314"/>
                  </a:lnTo>
                  <a:lnTo>
                    <a:pt x="189191" y="1227124"/>
                  </a:lnTo>
                  <a:lnTo>
                    <a:pt x="197739" y="1279194"/>
                  </a:lnTo>
                  <a:lnTo>
                    <a:pt x="198361" y="1283004"/>
                  </a:lnTo>
                  <a:lnTo>
                    <a:pt x="201269" y="1285544"/>
                  </a:lnTo>
                  <a:lnTo>
                    <a:pt x="207860" y="1284274"/>
                  </a:lnTo>
                  <a:lnTo>
                    <a:pt x="210413" y="1281734"/>
                  </a:lnTo>
                  <a:lnTo>
                    <a:pt x="210413" y="1279194"/>
                  </a:lnTo>
                  <a:lnTo>
                    <a:pt x="210413" y="1192834"/>
                  </a:lnTo>
                  <a:lnTo>
                    <a:pt x="218668" y="1134414"/>
                  </a:lnTo>
                  <a:lnTo>
                    <a:pt x="234302" y="1134414"/>
                  </a:lnTo>
                  <a:lnTo>
                    <a:pt x="236994" y="1133144"/>
                  </a:lnTo>
                  <a:lnTo>
                    <a:pt x="243903" y="1077760"/>
                  </a:lnTo>
                  <a:lnTo>
                    <a:pt x="246075" y="1079804"/>
                  </a:lnTo>
                  <a:lnTo>
                    <a:pt x="252336" y="1079804"/>
                  </a:lnTo>
                  <a:lnTo>
                    <a:pt x="254939" y="1077264"/>
                  </a:lnTo>
                  <a:lnTo>
                    <a:pt x="260870" y="1035354"/>
                  </a:lnTo>
                  <a:lnTo>
                    <a:pt x="264287" y="1011224"/>
                  </a:lnTo>
                  <a:lnTo>
                    <a:pt x="272224" y="976934"/>
                  </a:lnTo>
                  <a:lnTo>
                    <a:pt x="278752" y="976934"/>
                  </a:lnTo>
                  <a:lnTo>
                    <a:pt x="278752" y="1065834"/>
                  </a:lnTo>
                  <a:lnTo>
                    <a:pt x="278752" y="1068374"/>
                  </a:lnTo>
                  <a:lnTo>
                    <a:pt x="281406" y="1070914"/>
                  </a:lnTo>
                  <a:lnTo>
                    <a:pt x="288124" y="1072184"/>
                  </a:lnTo>
                  <a:lnTo>
                    <a:pt x="291007" y="1069644"/>
                  </a:lnTo>
                  <a:lnTo>
                    <a:pt x="291401" y="1065834"/>
                  </a:lnTo>
                  <a:lnTo>
                    <a:pt x="295427" y="1026464"/>
                  </a:lnTo>
                  <a:lnTo>
                    <a:pt x="296646" y="1034084"/>
                  </a:lnTo>
                  <a:lnTo>
                    <a:pt x="297256" y="1037894"/>
                  </a:lnTo>
                  <a:lnTo>
                    <a:pt x="300075" y="1040434"/>
                  </a:lnTo>
                  <a:lnTo>
                    <a:pt x="306552" y="1039164"/>
                  </a:lnTo>
                  <a:lnTo>
                    <a:pt x="309143" y="1037894"/>
                  </a:lnTo>
                  <a:lnTo>
                    <a:pt x="309372" y="1034084"/>
                  </a:lnTo>
                  <a:lnTo>
                    <a:pt x="316179" y="920064"/>
                  </a:lnTo>
                  <a:lnTo>
                    <a:pt x="318122" y="921054"/>
                  </a:lnTo>
                  <a:lnTo>
                    <a:pt x="342176" y="921054"/>
                  </a:lnTo>
                  <a:lnTo>
                    <a:pt x="344855" y="918514"/>
                  </a:lnTo>
                  <a:lnTo>
                    <a:pt x="346138" y="909624"/>
                  </a:lnTo>
                  <a:lnTo>
                    <a:pt x="359054" y="819454"/>
                  </a:lnTo>
                  <a:lnTo>
                    <a:pt x="360641" y="824534"/>
                  </a:lnTo>
                  <a:lnTo>
                    <a:pt x="363601" y="827074"/>
                  </a:lnTo>
                  <a:lnTo>
                    <a:pt x="369900" y="825804"/>
                  </a:lnTo>
                  <a:lnTo>
                    <a:pt x="372275" y="823264"/>
                  </a:lnTo>
                  <a:lnTo>
                    <a:pt x="372275" y="820724"/>
                  </a:lnTo>
                  <a:lnTo>
                    <a:pt x="372275" y="771194"/>
                  </a:lnTo>
                  <a:lnTo>
                    <a:pt x="379044" y="771194"/>
                  </a:lnTo>
                  <a:lnTo>
                    <a:pt x="386753" y="797864"/>
                  </a:lnTo>
                  <a:lnTo>
                    <a:pt x="395643" y="860094"/>
                  </a:lnTo>
                  <a:lnTo>
                    <a:pt x="395643" y="885494"/>
                  </a:lnTo>
                  <a:lnTo>
                    <a:pt x="396316" y="886764"/>
                  </a:lnTo>
                  <a:lnTo>
                    <a:pt x="398665" y="889304"/>
                  </a:lnTo>
                  <a:lnTo>
                    <a:pt x="413829" y="889304"/>
                  </a:lnTo>
                  <a:lnTo>
                    <a:pt x="416344" y="888034"/>
                  </a:lnTo>
                  <a:lnTo>
                    <a:pt x="417410" y="884224"/>
                  </a:lnTo>
                  <a:lnTo>
                    <a:pt x="424840" y="857554"/>
                  </a:lnTo>
                  <a:lnTo>
                    <a:pt x="431622" y="857554"/>
                  </a:lnTo>
                  <a:lnTo>
                    <a:pt x="431660" y="964234"/>
                  </a:lnTo>
                  <a:lnTo>
                    <a:pt x="440651" y="1026464"/>
                  </a:lnTo>
                  <a:lnTo>
                    <a:pt x="440804" y="1027734"/>
                  </a:lnTo>
                  <a:lnTo>
                    <a:pt x="449681" y="1059484"/>
                  </a:lnTo>
                  <a:lnTo>
                    <a:pt x="458660" y="1138224"/>
                  </a:lnTo>
                  <a:lnTo>
                    <a:pt x="468083" y="1195374"/>
                  </a:lnTo>
                  <a:lnTo>
                    <a:pt x="470750" y="1197914"/>
                  </a:lnTo>
                  <a:lnTo>
                    <a:pt x="485952" y="1197914"/>
                  </a:lnTo>
                  <a:lnTo>
                    <a:pt x="488569" y="1195374"/>
                  </a:lnTo>
                  <a:lnTo>
                    <a:pt x="489064" y="1192834"/>
                  </a:lnTo>
                  <a:lnTo>
                    <a:pt x="503885" y="1115364"/>
                  </a:lnTo>
                  <a:lnTo>
                    <a:pt x="505460" y="1117904"/>
                  </a:lnTo>
                  <a:lnTo>
                    <a:pt x="508177" y="1119174"/>
                  </a:lnTo>
                  <a:lnTo>
                    <a:pt x="513651" y="1117904"/>
                  </a:lnTo>
                  <a:lnTo>
                    <a:pt x="515747" y="1116634"/>
                  </a:lnTo>
                  <a:lnTo>
                    <a:pt x="515924" y="1115364"/>
                  </a:lnTo>
                  <a:lnTo>
                    <a:pt x="516293" y="1112824"/>
                  </a:lnTo>
                  <a:lnTo>
                    <a:pt x="524395" y="1055674"/>
                  </a:lnTo>
                  <a:lnTo>
                    <a:pt x="549211" y="1055674"/>
                  </a:lnTo>
                  <a:lnTo>
                    <a:pt x="552018" y="1053134"/>
                  </a:lnTo>
                  <a:lnTo>
                    <a:pt x="553186" y="1016304"/>
                  </a:lnTo>
                  <a:lnTo>
                    <a:pt x="557885" y="1016304"/>
                  </a:lnTo>
                  <a:lnTo>
                    <a:pt x="560768" y="1013764"/>
                  </a:lnTo>
                  <a:lnTo>
                    <a:pt x="561174" y="1009954"/>
                  </a:lnTo>
                  <a:lnTo>
                    <a:pt x="564095" y="982014"/>
                  </a:lnTo>
                  <a:lnTo>
                    <a:pt x="566851" y="1006144"/>
                  </a:lnTo>
                  <a:lnTo>
                    <a:pt x="569569" y="1008684"/>
                  </a:lnTo>
                  <a:lnTo>
                    <a:pt x="584949" y="1008684"/>
                  </a:lnTo>
                  <a:lnTo>
                    <a:pt x="593471" y="1105204"/>
                  </a:lnTo>
                  <a:lnTo>
                    <a:pt x="593471" y="1121714"/>
                  </a:lnTo>
                  <a:lnTo>
                    <a:pt x="602551" y="1169974"/>
                  </a:lnTo>
                  <a:lnTo>
                    <a:pt x="602792" y="1169974"/>
                  </a:lnTo>
                  <a:lnTo>
                    <a:pt x="611784" y="1194104"/>
                  </a:lnTo>
                  <a:lnTo>
                    <a:pt x="612127" y="1195374"/>
                  </a:lnTo>
                  <a:lnTo>
                    <a:pt x="622185" y="1213154"/>
                  </a:lnTo>
                  <a:lnTo>
                    <a:pt x="629767" y="1213154"/>
                  </a:lnTo>
                  <a:lnTo>
                    <a:pt x="638606" y="1361744"/>
                  </a:lnTo>
                  <a:lnTo>
                    <a:pt x="641172" y="1364284"/>
                  </a:lnTo>
                  <a:lnTo>
                    <a:pt x="647573" y="1364284"/>
                  </a:lnTo>
                  <a:lnTo>
                    <a:pt x="650405" y="1361744"/>
                  </a:lnTo>
                  <a:lnTo>
                    <a:pt x="651141" y="1357934"/>
                  </a:lnTo>
                  <a:lnTo>
                    <a:pt x="656742" y="1328724"/>
                  </a:lnTo>
                  <a:lnTo>
                    <a:pt x="658329" y="1331264"/>
                  </a:lnTo>
                  <a:lnTo>
                    <a:pt x="661060" y="1332534"/>
                  </a:lnTo>
                  <a:lnTo>
                    <a:pt x="666572" y="1331264"/>
                  </a:lnTo>
                  <a:lnTo>
                    <a:pt x="668655" y="1329994"/>
                  </a:lnTo>
                  <a:lnTo>
                    <a:pt x="668820" y="1328724"/>
                  </a:lnTo>
                  <a:lnTo>
                    <a:pt x="669137" y="1326184"/>
                  </a:lnTo>
                  <a:lnTo>
                    <a:pt x="672947" y="1295704"/>
                  </a:lnTo>
                  <a:lnTo>
                    <a:pt x="674992" y="1307134"/>
                  </a:lnTo>
                  <a:lnTo>
                    <a:pt x="677621" y="1308404"/>
                  </a:lnTo>
                  <a:lnTo>
                    <a:pt x="701751" y="1308404"/>
                  </a:lnTo>
                  <a:lnTo>
                    <a:pt x="704380" y="1307134"/>
                  </a:lnTo>
                  <a:lnTo>
                    <a:pt x="706285" y="1296974"/>
                  </a:lnTo>
                  <a:lnTo>
                    <a:pt x="713879" y="1256334"/>
                  </a:lnTo>
                  <a:lnTo>
                    <a:pt x="717423" y="1173848"/>
                  </a:lnTo>
                  <a:lnTo>
                    <a:pt x="719683" y="1195374"/>
                  </a:lnTo>
                  <a:lnTo>
                    <a:pt x="722401" y="1197914"/>
                  </a:lnTo>
                  <a:lnTo>
                    <a:pt x="746340" y="1197914"/>
                  </a:lnTo>
                  <a:lnTo>
                    <a:pt x="746340" y="1369364"/>
                  </a:lnTo>
                  <a:lnTo>
                    <a:pt x="748792" y="1371904"/>
                  </a:lnTo>
                  <a:lnTo>
                    <a:pt x="755230" y="1371904"/>
                  </a:lnTo>
                  <a:lnTo>
                    <a:pt x="758164" y="1370634"/>
                  </a:lnTo>
                  <a:lnTo>
                    <a:pt x="759028" y="1366824"/>
                  </a:lnTo>
                  <a:lnTo>
                    <a:pt x="761619" y="1355394"/>
                  </a:lnTo>
                  <a:lnTo>
                    <a:pt x="764438" y="1366824"/>
                  </a:lnTo>
                  <a:lnTo>
                    <a:pt x="766165" y="1370634"/>
                  </a:lnTo>
                  <a:lnTo>
                    <a:pt x="776338" y="1379524"/>
                  </a:lnTo>
                  <a:lnTo>
                    <a:pt x="800874" y="1379524"/>
                  </a:lnTo>
                  <a:lnTo>
                    <a:pt x="803211" y="1376984"/>
                  </a:lnTo>
                  <a:lnTo>
                    <a:pt x="803884" y="1375714"/>
                  </a:lnTo>
                  <a:lnTo>
                    <a:pt x="803884" y="1368094"/>
                  </a:lnTo>
                  <a:lnTo>
                    <a:pt x="803884" y="1288084"/>
                  </a:lnTo>
                  <a:lnTo>
                    <a:pt x="812812" y="1216964"/>
                  </a:lnTo>
                  <a:lnTo>
                    <a:pt x="814539" y="1209344"/>
                  </a:lnTo>
                  <a:lnTo>
                    <a:pt x="818337" y="1232204"/>
                  </a:lnTo>
                  <a:lnTo>
                    <a:pt x="820115" y="1236014"/>
                  </a:lnTo>
                  <a:lnTo>
                    <a:pt x="830300" y="1244904"/>
                  </a:lnTo>
                  <a:lnTo>
                    <a:pt x="845629" y="1244904"/>
                  </a:lnTo>
                  <a:lnTo>
                    <a:pt x="848258" y="1243634"/>
                  </a:lnTo>
                  <a:lnTo>
                    <a:pt x="849922" y="1234744"/>
                  </a:lnTo>
                  <a:lnTo>
                    <a:pt x="857758" y="1192834"/>
                  </a:lnTo>
                  <a:lnTo>
                    <a:pt x="866787" y="1067104"/>
                  </a:lnTo>
                  <a:lnTo>
                    <a:pt x="867448" y="1063294"/>
                  </a:lnTo>
                  <a:lnTo>
                    <a:pt x="872578" y="1109014"/>
                  </a:lnTo>
                  <a:lnTo>
                    <a:pt x="875296" y="1111554"/>
                  </a:lnTo>
                  <a:lnTo>
                    <a:pt x="892606" y="1111554"/>
                  </a:lnTo>
                  <a:lnTo>
                    <a:pt x="901128" y="1125524"/>
                  </a:lnTo>
                  <a:lnTo>
                    <a:pt x="903960" y="1126794"/>
                  </a:lnTo>
                  <a:lnTo>
                    <a:pt x="909510" y="1126794"/>
                  </a:lnTo>
                  <a:lnTo>
                    <a:pt x="911580" y="1124254"/>
                  </a:lnTo>
                  <a:lnTo>
                    <a:pt x="911783" y="1121714"/>
                  </a:lnTo>
                  <a:lnTo>
                    <a:pt x="915352" y="1074699"/>
                  </a:lnTo>
                  <a:lnTo>
                    <a:pt x="917219" y="1097584"/>
                  </a:lnTo>
                  <a:lnTo>
                    <a:pt x="926566" y="1172514"/>
                  </a:lnTo>
                  <a:lnTo>
                    <a:pt x="929259" y="1173784"/>
                  </a:lnTo>
                  <a:lnTo>
                    <a:pt x="937526" y="1173784"/>
                  </a:lnTo>
                  <a:lnTo>
                    <a:pt x="937983" y="1174191"/>
                  </a:lnTo>
                  <a:lnTo>
                    <a:pt x="953731" y="1174191"/>
                  </a:lnTo>
                  <a:lnTo>
                    <a:pt x="956081" y="1171651"/>
                  </a:lnTo>
                  <a:lnTo>
                    <a:pt x="956754" y="1170381"/>
                  </a:lnTo>
                  <a:lnTo>
                    <a:pt x="956716" y="1142479"/>
                  </a:lnTo>
                  <a:lnTo>
                    <a:pt x="956754" y="1142771"/>
                  </a:lnTo>
                  <a:lnTo>
                    <a:pt x="956754" y="1118311"/>
                  </a:lnTo>
                  <a:lnTo>
                    <a:pt x="956881" y="1143711"/>
                  </a:lnTo>
                  <a:lnTo>
                    <a:pt x="962164" y="1185621"/>
                  </a:lnTo>
                  <a:lnTo>
                    <a:pt x="971359" y="1306271"/>
                  </a:lnTo>
                  <a:lnTo>
                    <a:pt x="974064" y="1308811"/>
                  </a:lnTo>
                  <a:lnTo>
                    <a:pt x="980592" y="1308811"/>
                  </a:lnTo>
                  <a:lnTo>
                    <a:pt x="983361" y="1306271"/>
                  </a:lnTo>
                  <a:lnTo>
                    <a:pt x="991387" y="1236421"/>
                  </a:lnTo>
                  <a:lnTo>
                    <a:pt x="992111" y="1230071"/>
                  </a:lnTo>
                  <a:lnTo>
                    <a:pt x="998639" y="1230071"/>
                  </a:lnTo>
                  <a:lnTo>
                    <a:pt x="1001356" y="1227531"/>
                  </a:lnTo>
                  <a:lnTo>
                    <a:pt x="1004735" y="1197051"/>
                  </a:lnTo>
                  <a:lnTo>
                    <a:pt x="1007478" y="1219911"/>
                  </a:lnTo>
                  <a:lnTo>
                    <a:pt x="1010031" y="1221181"/>
                  </a:lnTo>
                  <a:lnTo>
                    <a:pt x="1016215" y="1221181"/>
                  </a:lnTo>
                  <a:lnTo>
                    <a:pt x="1018959" y="1219911"/>
                  </a:lnTo>
                  <a:lnTo>
                    <a:pt x="1024216" y="1197051"/>
                  </a:lnTo>
                  <a:lnTo>
                    <a:pt x="1025080" y="1193304"/>
                  </a:lnTo>
                  <a:lnTo>
                    <a:pt x="1025080" y="1202131"/>
                  </a:lnTo>
                  <a:lnTo>
                    <a:pt x="1025753" y="1203401"/>
                  </a:lnTo>
                  <a:lnTo>
                    <a:pt x="1028103" y="1204671"/>
                  </a:lnTo>
                  <a:lnTo>
                    <a:pt x="1029728" y="1205941"/>
                  </a:lnTo>
                  <a:lnTo>
                    <a:pt x="1052626" y="1205941"/>
                  </a:lnTo>
                  <a:lnTo>
                    <a:pt x="1055370" y="1203401"/>
                  </a:lnTo>
                  <a:lnTo>
                    <a:pt x="1056220" y="1194511"/>
                  </a:lnTo>
                  <a:lnTo>
                    <a:pt x="1064590" y="1106881"/>
                  </a:lnTo>
                  <a:lnTo>
                    <a:pt x="1073454" y="1075131"/>
                  </a:lnTo>
                  <a:lnTo>
                    <a:pt x="1073581" y="1075131"/>
                  </a:lnTo>
                  <a:lnTo>
                    <a:pt x="1079792" y="1036574"/>
                  </a:lnTo>
                  <a:lnTo>
                    <a:pt x="1080770" y="1038301"/>
                  </a:lnTo>
                  <a:lnTo>
                    <a:pt x="1082941" y="1039571"/>
                  </a:lnTo>
                  <a:lnTo>
                    <a:pt x="1098156" y="1039571"/>
                  </a:lnTo>
                  <a:lnTo>
                    <a:pt x="1105903" y="1073861"/>
                  </a:lnTo>
                  <a:lnTo>
                    <a:pt x="1106766" y="1077671"/>
                  </a:lnTo>
                  <a:lnTo>
                    <a:pt x="1109713" y="1080211"/>
                  </a:lnTo>
                  <a:lnTo>
                    <a:pt x="1111072" y="1079944"/>
                  </a:lnTo>
                  <a:lnTo>
                    <a:pt x="1115072" y="1122121"/>
                  </a:lnTo>
                  <a:lnTo>
                    <a:pt x="1124508" y="1180541"/>
                  </a:lnTo>
                  <a:lnTo>
                    <a:pt x="1127264" y="1181811"/>
                  </a:lnTo>
                  <a:lnTo>
                    <a:pt x="1133640" y="1181811"/>
                  </a:lnTo>
                  <a:lnTo>
                    <a:pt x="1136269" y="1179271"/>
                  </a:lnTo>
                  <a:lnTo>
                    <a:pt x="1141577" y="1128471"/>
                  </a:lnTo>
                  <a:lnTo>
                    <a:pt x="1144651" y="1099121"/>
                  </a:lnTo>
                  <a:lnTo>
                    <a:pt x="1151166" y="1122121"/>
                  </a:lnTo>
                  <a:lnTo>
                    <a:pt x="1151636" y="1123391"/>
                  </a:lnTo>
                  <a:lnTo>
                    <a:pt x="1161529" y="1141171"/>
                  </a:lnTo>
                  <a:lnTo>
                    <a:pt x="1163256" y="1142441"/>
                  </a:lnTo>
                  <a:lnTo>
                    <a:pt x="1169289" y="1142441"/>
                  </a:lnTo>
                  <a:lnTo>
                    <a:pt x="1171841" y="1139901"/>
                  </a:lnTo>
                  <a:lnTo>
                    <a:pt x="1178902" y="1165301"/>
                  </a:lnTo>
                  <a:lnTo>
                    <a:pt x="1181862" y="1166571"/>
                  </a:lnTo>
                  <a:lnTo>
                    <a:pt x="1188161" y="1165301"/>
                  </a:lnTo>
                  <a:lnTo>
                    <a:pt x="1190536" y="1164031"/>
                  </a:lnTo>
                  <a:lnTo>
                    <a:pt x="1190536" y="1160221"/>
                  </a:lnTo>
                  <a:lnTo>
                    <a:pt x="1190536" y="1158951"/>
                  </a:lnTo>
                  <a:lnTo>
                    <a:pt x="1197317" y="1158951"/>
                  </a:lnTo>
                  <a:lnTo>
                    <a:pt x="1205115" y="1185621"/>
                  </a:lnTo>
                  <a:lnTo>
                    <a:pt x="1206766" y="1188161"/>
                  </a:lnTo>
                  <a:lnTo>
                    <a:pt x="1217485" y="1198321"/>
                  </a:lnTo>
                  <a:lnTo>
                    <a:pt x="1220050" y="1198321"/>
                  </a:lnTo>
                  <a:lnTo>
                    <a:pt x="1224661" y="1197051"/>
                  </a:lnTo>
                  <a:lnTo>
                    <a:pt x="1226261" y="1194511"/>
                  </a:lnTo>
                  <a:lnTo>
                    <a:pt x="1226527" y="1191971"/>
                  </a:lnTo>
                  <a:lnTo>
                    <a:pt x="1227251" y="1185049"/>
                  </a:lnTo>
                  <a:lnTo>
                    <a:pt x="1232789" y="1204671"/>
                  </a:lnTo>
                  <a:lnTo>
                    <a:pt x="1235303" y="1205941"/>
                  </a:lnTo>
                  <a:lnTo>
                    <a:pt x="1250315" y="1205941"/>
                  </a:lnTo>
                  <a:lnTo>
                    <a:pt x="1258874" y="1311351"/>
                  </a:lnTo>
                  <a:lnTo>
                    <a:pt x="1258874" y="1382471"/>
                  </a:lnTo>
                  <a:lnTo>
                    <a:pt x="1267917" y="1445971"/>
                  </a:lnTo>
                  <a:lnTo>
                    <a:pt x="1290472" y="1475181"/>
                  </a:lnTo>
                  <a:lnTo>
                    <a:pt x="1303832" y="1475181"/>
                  </a:lnTo>
                  <a:lnTo>
                    <a:pt x="1303832" y="1485341"/>
                  </a:lnTo>
                  <a:lnTo>
                    <a:pt x="1304163" y="1486611"/>
                  </a:lnTo>
                  <a:lnTo>
                    <a:pt x="1313154" y="1510741"/>
                  </a:lnTo>
                  <a:lnTo>
                    <a:pt x="1313497" y="1510741"/>
                  </a:lnTo>
                  <a:lnTo>
                    <a:pt x="1322489" y="1527251"/>
                  </a:lnTo>
                  <a:lnTo>
                    <a:pt x="1323670" y="1528521"/>
                  </a:lnTo>
                  <a:lnTo>
                    <a:pt x="1331315" y="1534871"/>
                  </a:lnTo>
                  <a:lnTo>
                    <a:pt x="1340523" y="1575511"/>
                  </a:lnTo>
                  <a:lnTo>
                    <a:pt x="1343101" y="1576781"/>
                  </a:lnTo>
                  <a:lnTo>
                    <a:pt x="1358176" y="1576781"/>
                  </a:lnTo>
                  <a:lnTo>
                    <a:pt x="1360792" y="1575511"/>
                  </a:lnTo>
                  <a:lnTo>
                    <a:pt x="1361516" y="1571701"/>
                  </a:lnTo>
                  <a:lnTo>
                    <a:pt x="1368285" y="1536141"/>
                  </a:lnTo>
                  <a:lnTo>
                    <a:pt x="1370228" y="1537411"/>
                  </a:lnTo>
                  <a:lnTo>
                    <a:pt x="1372565" y="1538681"/>
                  </a:lnTo>
                  <a:lnTo>
                    <a:pt x="1376946" y="1537411"/>
                  </a:lnTo>
                  <a:lnTo>
                    <a:pt x="1378635" y="1536141"/>
                  </a:lnTo>
                  <a:lnTo>
                    <a:pt x="1382877" y="1520901"/>
                  </a:lnTo>
                  <a:lnTo>
                    <a:pt x="1387271" y="1505102"/>
                  </a:lnTo>
                  <a:lnTo>
                    <a:pt x="1388338" y="1505661"/>
                  </a:lnTo>
                  <a:lnTo>
                    <a:pt x="1403705" y="1505661"/>
                  </a:lnTo>
                  <a:lnTo>
                    <a:pt x="1412328" y="1551381"/>
                  </a:lnTo>
                  <a:lnTo>
                    <a:pt x="1414894" y="1553921"/>
                  </a:lnTo>
                  <a:lnTo>
                    <a:pt x="1420977" y="1553921"/>
                  </a:lnTo>
                  <a:lnTo>
                    <a:pt x="1422171" y="1552778"/>
                  </a:lnTo>
                  <a:lnTo>
                    <a:pt x="1423339" y="1553921"/>
                  </a:lnTo>
                  <a:lnTo>
                    <a:pt x="1430020" y="1553921"/>
                  </a:lnTo>
                  <a:lnTo>
                    <a:pt x="1432915" y="1551381"/>
                  </a:lnTo>
                  <a:lnTo>
                    <a:pt x="1433398" y="1547571"/>
                  </a:lnTo>
                  <a:lnTo>
                    <a:pt x="1439062" y="1503121"/>
                  </a:lnTo>
                  <a:lnTo>
                    <a:pt x="1442288" y="1477721"/>
                  </a:lnTo>
                  <a:lnTo>
                    <a:pt x="1450708" y="1404061"/>
                  </a:lnTo>
                  <a:lnTo>
                    <a:pt x="1456702" y="1404061"/>
                  </a:lnTo>
                  <a:lnTo>
                    <a:pt x="1456702" y="1432001"/>
                  </a:lnTo>
                  <a:lnTo>
                    <a:pt x="1458950" y="1434541"/>
                  </a:lnTo>
                  <a:lnTo>
                    <a:pt x="1465021" y="1435811"/>
                  </a:lnTo>
                  <a:lnTo>
                    <a:pt x="1467993" y="1433271"/>
                  </a:lnTo>
                  <a:lnTo>
                    <a:pt x="1469466" y="1429461"/>
                  </a:lnTo>
                  <a:lnTo>
                    <a:pt x="1477822" y="1407871"/>
                  </a:lnTo>
                  <a:lnTo>
                    <a:pt x="1486611" y="1392631"/>
                  </a:lnTo>
                  <a:lnTo>
                    <a:pt x="1487004" y="1391729"/>
                  </a:lnTo>
                  <a:lnTo>
                    <a:pt x="1487157" y="1391361"/>
                  </a:lnTo>
                  <a:lnTo>
                    <a:pt x="1487081" y="1392631"/>
                  </a:lnTo>
                  <a:lnTo>
                    <a:pt x="1492923" y="1465021"/>
                  </a:lnTo>
                  <a:lnTo>
                    <a:pt x="1495653" y="1466291"/>
                  </a:lnTo>
                  <a:lnTo>
                    <a:pt x="1529156" y="1466291"/>
                  </a:lnTo>
                  <a:lnTo>
                    <a:pt x="1531835" y="1465021"/>
                  </a:lnTo>
                  <a:lnTo>
                    <a:pt x="1532966" y="1456131"/>
                  </a:lnTo>
                  <a:lnTo>
                    <a:pt x="1537322" y="1421841"/>
                  </a:lnTo>
                  <a:lnTo>
                    <a:pt x="1538592" y="1425651"/>
                  </a:lnTo>
                  <a:lnTo>
                    <a:pt x="1541551" y="1426921"/>
                  </a:lnTo>
                  <a:lnTo>
                    <a:pt x="1547837" y="1426921"/>
                  </a:lnTo>
                  <a:lnTo>
                    <a:pt x="1550212" y="1424381"/>
                  </a:lnTo>
                  <a:lnTo>
                    <a:pt x="1550212" y="1395171"/>
                  </a:lnTo>
                  <a:lnTo>
                    <a:pt x="1565173" y="1395171"/>
                  </a:lnTo>
                  <a:lnTo>
                    <a:pt x="1573593" y="1387919"/>
                  </a:lnTo>
                  <a:lnTo>
                    <a:pt x="1573593" y="1405331"/>
                  </a:lnTo>
                  <a:lnTo>
                    <a:pt x="1573593" y="1409141"/>
                  </a:lnTo>
                  <a:lnTo>
                    <a:pt x="1576146" y="1411681"/>
                  </a:lnTo>
                  <a:lnTo>
                    <a:pt x="1582737" y="1411681"/>
                  </a:lnTo>
                  <a:lnTo>
                    <a:pt x="1585658" y="1409141"/>
                  </a:lnTo>
                  <a:lnTo>
                    <a:pt x="1586280" y="1405331"/>
                  </a:lnTo>
                  <a:lnTo>
                    <a:pt x="1592326" y="1368501"/>
                  </a:lnTo>
                  <a:lnTo>
                    <a:pt x="1595031" y="1351991"/>
                  </a:lnTo>
                  <a:lnTo>
                    <a:pt x="1602409" y="1332941"/>
                  </a:lnTo>
                  <a:lnTo>
                    <a:pt x="1618932" y="1332941"/>
                  </a:lnTo>
                  <a:lnTo>
                    <a:pt x="1621561" y="1330401"/>
                  </a:lnTo>
                  <a:lnTo>
                    <a:pt x="1631061" y="1280871"/>
                  </a:lnTo>
                  <a:lnTo>
                    <a:pt x="1631149" y="1230071"/>
                  </a:lnTo>
                  <a:lnTo>
                    <a:pt x="1637068" y="1230071"/>
                  </a:lnTo>
                  <a:lnTo>
                    <a:pt x="1639785" y="1227531"/>
                  </a:lnTo>
                  <a:lnTo>
                    <a:pt x="1649056" y="1146251"/>
                  </a:lnTo>
                  <a:lnTo>
                    <a:pt x="1655787" y="1121765"/>
                  </a:lnTo>
                  <a:lnTo>
                    <a:pt x="1664004" y="1171651"/>
                  </a:lnTo>
                  <a:lnTo>
                    <a:pt x="1666582" y="1174191"/>
                  </a:lnTo>
                  <a:lnTo>
                    <a:pt x="1672691" y="1174191"/>
                  </a:lnTo>
                  <a:lnTo>
                    <a:pt x="1675384" y="1172921"/>
                  </a:lnTo>
                  <a:lnTo>
                    <a:pt x="1683766" y="1136091"/>
                  </a:lnTo>
                  <a:lnTo>
                    <a:pt x="1693595" y="1092911"/>
                  </a:lnTo>
                  <a:lnTo>
                    <a:pt x="1702422" y="1084021"/>
                  </a:lnTo>
                  <a:lnTo>
                    <a:pt x="1703082" y="1082751"/>
                  </a:lnTo>
                  <a:lnTo>
                    <a:pt x="1703082" y="1063701"/>
                  </a:lnTo>
                  <a:lnTo>
                    <a:pt x="1721154" y="1063701"/>
                  </a:lnTo>
                  <a:lnTo>
                    <a:pt x="1727581" y="1068781"/>
                  </a:lnTo>
                  <a:lnTo>
                    <a:pt x="1735455" y="1082751"/>
                  </a:lnTo>
                  <a:lnTo>
                    <a:pt x="1735569" y="1114501"/>
                  </a:lnTo>
                  <a:lnTo>
                    <a:pt x="1745157" y="1156411"/>
                  </a:lnTo>
                  <a:lnTo>
                    <a:pt x="1747735" y="1158951"/>
                  </a:lnTo>
                  <a:lnTo>
                    <a:pt x="1764830" y="1158951"/>
                  </a:lnTo>
                  <a:lnTo>
                    <a:pt x="1773389" y="1172921"/>
                  </a:lnTo>
                  <a:lnTo>
                    <a:pt x="1776310" y="1174191"/>
                  </a:lnTo>
                  <a:lnTo>
                    <a:pt x="1782013" y="1172921"/>
                  </a:lnTo>
                  <a:lnTo>
                    <a:pt x="1784007" y="1171651"/>
                  </a:lnTo>
                  <a:lnTo>
                    <a:pt x="1784007" y="1169111"/>
                  </a:lnTo>
                  <a:lnTo>
                    <a:pt x="1784007" y="1087831"/>
                  </a:lnTo>
                  <a:lnTo>
                    <a:pt x="1789684" y="1091641"/>
                  </a:lnTo>
                  <a:lnTo>
                    <a:pt x="1798789" y="1164031"/>
                  </a:lnTo>
                  <a:lnTo>
                    <a:pt x="1801482" y="1166571"/>
                  </a:lnTo>
                  <a:lnTo>
                    <a:pt x="1816569" y="1166571"/>
                  </a:lnTo>
                  <a:lnTo>
                    <a:pt x="1819084" y="1164031"/>
                  </a:lnTo>
                  <a:lnTo>
                    <a:pt x="1820202" y="1160221"/>
                  </a:lnTo>
                  <a:lnTo>
                    <a:pt x="1828723" y="1131011"/>
                  </a:lnTo>
                  <a:lnTo>
                    <a:pt x="1831670" y="1123391"/>
                  </a:lnTo>
                  <a:lnTo>
                    <a:pt x="1835619" y="1133551"/>
                  </a:lnTo>
                  <a:lnTo>
                    <a:pt x="1838350" y="1134821"/>
                  </a:lnTo>
                  <a:lnTo>
                    <a:pt x="1844205" y="1134821"/>
                  </a:lnTo>
                  <a:lnTo>
                    <a:pt x="1846541" y="1132281"/>
                  </a:lnTo>
                  <a:lnTo>
                    <a:pt x="1847811" y="1123391"/>
                  </a:lnTo>
                  <a:lnTo>
                    <a:pt x="1850542" y="1104341"/>
                  </a:lnTo>
                  <a:lnTo>
                    <a:pt x="1855812" y="1067511"/>
                  </a:lnTo>
                  <a:lnTo>
                    <a:pt x="1862670" y="1048588"/>
                  </a:lnTo>
                  <a:lnTo>
                    <a:pt x="1870367" y="1082598"/>
                  </a:lnTo>
                  <a:lnTo>
                    <a:pt x="1879485" y="1251508"/>
                  </a:lnTo>
                  <a:lnTo>
                    <a:pt x="1882254" y="1252778"/>
                  </a:lnTo>
                  <a:lnTo>
                    <a:pt x="1888312" y="1252778"/>
                  </a:lnTo>
                  <a:lnTo>
                    <a:pt x="1888312" y="1281988"/>
                  </a:lnTo>
                  <a:lnTo>
                    <a:pt x="1890776" y="1284528"/>
                  </a:lnTo>
                  <a:lnTo>
                    <a:pt x="1897202" y="1284528"/>
                  </a:lnTo>
                  <a:lnTo>
                    <a:pt x="1900148" y="1283258"/>
                  </a:lnTo>
                  <a:lnTo>
                    <a:pt x="1901012" y="1279448"/>
                  </a:lnTo>
                  <a:lnTo>
                    <a:pt x="1908759" y="1245158"/>
                  </a:lnTo>
                  <a:lnTo>
                    <a:pt x="1924761" y="1245158"/>
                  </a:lnTo>
                  <a:lnTo>
                    <a:pt x="1927440" y="1243888"/>
                  </a:lnTo>
                  <a:lnTo>
                    <a:pt x="1927618" y="1242618"/>
                  </a:lnTo>
                  <a:lnTo>
                    <a:pt x="1936140" y="1181658"/>
                  </a:lnTo>
                  <a:lnTo>
                    <a:pt x="1942846" y="1181658"/>
                  </a:lnTo>
                  <a:lnTo>
                    <a:pt x="1945195" y="1179118"/>
                  </a:lnTo>
                  <a:lnTo>
                    <a:pt x="1945868" y="1177848"/>
                  </a:lnTo>
                  <a:lnTo>
                    <a:pt x="1945868" y="1105458"/>
                  </a:lnTo>
                  <a:lnTo>
                    <a:pt x="1946224" y="1104188"/>
                  </a:lnTo>
                  <a:lnTo>
                    <a:pt x="1951583" y="1156258"/>
                  </a:lnTo>
                  <a:lnTo>
                    <a:pt x="1954314" y="1158798"/>
                  </a:lnTo>
                  <a:lnTo>
                    <a:pt x="1969249" y="1158798"/>
                  </a:lnTo>
                  <a:lnTo>
                    <a:pt x="1969249" y="1171498"/>
                  </a:lnTo>
                  <a:lnTo>
                    <a:pt x="1971903" y="1174038"/>
                  </a:lnTo>
                  <a:lnTo>
                    <a:pt x="1978660" y="1174038"/>
                  </a:lnTo>
                  <a:lnTo>
                    <a:pt x="1981530" y="1171498"/>
                  </a:lnTo>
                  <a:lnTo>
                    <a:pt x="1981771" y="1168958"/>
                  </a:lnTo>
                  <a:lnTo>
                    <a:pt x="1981835" y="1151178"/>
                  </a:lnTo>
                  <a:lnTo>
                    <a:pt x="1981835" y="1168285"/>
                  </a:lnTo>
                  <a:lnTo>
                    <a:pt x="1983816" y="1147368"/>
                  </a:lnTo>
                  <a:lnTo>
                    <a:pt x="1987613" y="1107376"/>
                  </a:lnTo>
                  <a:lnTo>
                    <a:pt x="1988146" y="1109268"/>
                  </a:lnTo>
                  <a:lnTo>
                    <a:pt x="1990915" y="1110538"/>
                  </a:lnTo>
                  <a:lnTo>
                    <a:pt x="1996986" y="1110538"/>
                  </a:lnTo>
                  <a:lnTo>
                    <a:pt x="1999449" y="1109268"/>
                  </a:lnTo>
                  <a:lnTo>
                    <a:pt x="2008784" y="1034338"/>
                  </a:lnTo>
                  <a:lnTo>
                    <a:pt x="2016925" y="949261"/>
                  </a:lnTo>
                  <a:lnTo>
                    <a:pt x="2024138" y="974648"/>
                  </a:lnTo>
                  <a:lnTo>
                    <a:pt x="2027008" y="977188"/>
                  </a:lnTo>
                  <a:lnTo>
                    <a:pt x="2033206" y="975918"/>
                  </a:lnTo>
                  <a:lnTo>
                    <a:pt x="2035619" y="974648"/>
                  </a:lnTo>
                  <a:lnTo>
                    <a:pt x="2035835" y="970838"/>
                  </a:lnTo>
                  <a:lnTo>
                    <a:pt x="2043493" y="835901"/>
                  </a:lnTo>
                  <a:lnTo>
                    <a:pt x="2051469" y="856538"/>
                  </a:lnTo>
                  <a:lnTo>
                    <a:pt x="2054415" y="857808"/>
                  </a:lnTo>
                  <a:lnTo>
                    <a:pt x="2060536" y="857808"/>
                  </a:lnTo>
                  <a:lnTo>
                    <a:pt x="2062759" y="855268"/>
                  </a:lnTo>
                  <a:lnTo>
                    <a:pt x="2062759" y="852728"/>
                  </a:lnTo>
                  <a:lnTo>
                    <a:pt x="2062759" y="833678"/>
                  </a:lnTo>
                  <a:lnTo>
                    <a:pt x="2086165" y="833678"/>
                  </a:lnTo>
                  <a:lnTo>
                    <a:pt x="2088553" y="832408"/>
                  </a:lnTo>
                  <a:lnTo>
                    <a:pt x="2098408" y="807008"/>
                  </a:lnTo>
                  <a:lnTo>
                    <a:pt x="2098725" y="804468"/>
                  </a:lnTo>
                  <a:lnTo>
                    <a:pt x="2098725" y="789228"/>
                  </a:lnTo>
                  <a:lnTo>
                    <a:pt x="2107590" y="726998"/>
                  </a:lnTo>
                  <a:lnTo>
                    <a:pt x="2114956" y="707948"/>
                  </a:lnTo>
                  <a:lnTo>
                    <a:pt x="2122614" y="707948"/>
                  </a:lnTo>
                  <a:lnTo>
                    <a:pt x="2131047" y="796848"/>
                  </a:lnTo>
                  <a:lnTo>
                    <a:pt x="2131403" y="800658"/>
                  </a:lnTo>
                  <a:lnTo>
                    <a:pt x="2134273" y="803198"/>
                  </a:lnTo>
                  <a:lnTo>
                    <a:pt x="2141029" y="801928"/>
                  </a:lnTo>
                  <a:lnTo>
                    <a:pt x="2143696" y="800658"/>
                  </a:lnTo>
                  <a:lnTo>
                    <a:pt x="2143696" y="796848"/>
                  </a:lnTo>
                  <a:lnTo>
                    <a:pt x="2143696" y="742238"/>
                  </a:lnTo>
                  <a:lnTo>
                    <a:pt x="2147278" y="716838"/>
                  </a:lnTo>
                  <a:lnTo>
                    <a:pt x="2149678" y="729538"/>
                  </a:lnTo>
                  <a:lnTo>
                    <a:pt x="2152307" y="732078"/>
                  </a:lnTo>
                  <a:lnTo>
                    <a:pt x="2158454" y="732078"/>
                  </a:lnTo>
                  <a:lnTo>
                    <a:pt x="2161082" y="729538"/>
                  </a:lnTo>
                  <a:lnTo>
                    <a:pt x="2163483" y="716838"/>
                  </a:lnTo>
                  <a:lnTo>
                    <a:pt x="2168029" y="692708"/>
                  </a:lnTo>
                  <a:lnTo>
                    <a:pt x="2169706" y="683818"/>
                  </a:lnTo>
                  <a:lnTo>
                    <a:pt x="2175751" y="683818"/>
                  </a:lnTo>
                  <a:lnTo>
                    <a:pt x="2177923" y="682548"/>
                  </a:lnTo>
                  <a:lnTo>
                    <a:pt x="2187981" y="664768"/>
                  </a:lnTo>
                  <a:lnTo>
                    <a:pt x="2188464" y="663498"/>
                  </a:lnTo>
                  <a:lnTo>
                    <a:pt x="2190115" y="658418"/>
                  </a:lnTo>
                  <a:lnTo>
                    <a:pt x="2194128" y="680008"/>
                  </a:lnTo>
                  <a:lnTo>
                    <a:pt x="2202916" y="710488"/>
                  </a:lnTo>
                  <a:lnTo>
                    <a:pt x="2203996" y="714298"/>
                  </a:lnTo>
                  <a:lnTo>
                    <a:pt x="2206955" y="715568"/>
                  </a:lnTo>
                  <a:lnTo>
                    <a:pt x="2213254" y="715568"/>
                  </a:lnTo>
                  <a:lnTo>
                    <a:pt x="2215629" y="713028"/>
                  </a:lnTo>
                  <a:lnTo>
                    <a:pt x="2215629" y="629208"/>
                  </a:lnTo>
                  <a:lnTo>
                    <a:pt x="2239480" y="629208"/>
                  </a:lnTo>
                  <a:lnTo>
                    <a:pt x="2242159" y="626668"/>
                  </a:lnTo>
                  <a:lnTo>
                    <a:pt x="2245715" y="601268"/>
                  </a:lnTo>
                  <a:lnTo>
                    <a:pt x="2247989" y="615238"/>
                  </a:lnTo>
                  <a:lnTo>
                    <a:pt x="2247989" y="617778"/>
                  </a:lnTo>
                  <a:lnTo>
                    <a:pt x="2248116" y="633234"/>
                  </a:lnTo>
                  <a:lnTo>
                    <a:pt x="2248662" y="634288"/>
                  </a:lnTo>
                  <a:lnTo>
                    <a:pt x="2251011" y="635558"/>
                  </a:lnTo>
                  <a:lnTo>
                    <a:pt x="2252637" y="636828"/>
                  </a:lnTo>
                  <a:lnTo>
                    <a:pt x="2275713" y="636828"/>
                  </a:lnTo>
                  <a:lnTo>
                    <a:pt x="2283879" y="693978"/>
                  </a:lnTo>
                  <a:lnTo>
                    <a:pt x="2284425" y="697788"/>
                  </a:lnTo>
                  <a:lnTo>
                    <a:pt x="2287333" y="700328"/>
                  </a:lnTo>
                  <a:lnTo>
                    <a:pt x="2292388" y="699363"/>
                  </a:lnTo>
                  <a:lnTo>
                    <a:pt x="2293543" y="705408"/>
                  </a:lnTo>
                  <a:lnTo>
                    <a:pt x="2296172" y="707948"/>
                  </a:lnTo>
                  <a:lnTo>
                    <a:pt x="2302332" y="707948"/>
                  </a:lnTo>
                  <a:lnTo>
                    <a:pt x="2304948" y="705408"/>
                  </a:lnTo>
                  <a:lnTo>
                    <a:pt x="2310282" y="677468"/>
                  </a:lnTo>
                  <a:lnTo>
                    <a:pt x="2312124" y="682548"/>
                  </a:lnTo>
                  <a:lnTo>
                    <a:pt x="2314511" y="683818"/>
                  </a:lnTo>
                  <a:lnTo>
                    <a:pt x="2329434" y="683818"/>
                  </a:lnTo>
                  <a:lnTo>
                    <a:pt x="2332126" y="682548"/>
                  </a:lnTo>
                  <a:lnTo>
                    <a:pt x="2332609" y="678738"/>
                  </a:lnTo>
                  <a:lnTo>
                    <a:pt x="2341422" y="608888"/>
                  </a:lnTo>
                  <a:lnTo>
                    <a:pt x="2346185" y="591108"/>
                  </a:lnTo>
                  <a:lnTo>
                    <a:pt x="2348750" y="596188"/>
                  </a:lnTo>
                  <a:lnTo>
                    <a:pt x="2351265" y="597458"/>
                  </a:lnTo>
                  <a:lnTo>
                    <a:pt x="2356510" y="596188"/>
                  </a:lnTo>
                  <a:lnTo>
                    <a:pt x="2358669" y="594918"/>
                  </a:lnTo>
                  <a:lnTo>
                    <a:pt x="2359774" y="591108"/>
                  </a:lnTo>
                  <a:lnTo>
                    <a:pt x="2364194" y="575868"/>
                  </a:lnTo>
                  <a:lnTo>
                    <a:pt x="2367877" y="563168"/>
                  </a:lnTo>
                  <a:lnTo>
                    <a:pt x="2373795" y="558088"/>
                  </a:lnTo>
                  <a:lnTo>
                    <a:pt x="2383066" y="558088"/>
                  </a:lnTo>
                  <a:lnTo>
                    <a:pt x="2385580" y="555548"/>
                  </a:lnTo>
                  <a:lnTo>
                    <a:pt x="2386787" y="551738"/>
                  </a:lnTo>
                  <a:lnTo>
                    <a:pt x="2391892" y="592378"/>
                  </a:lnTo>
                  <a:lnTo>
                    <a:pt x="2400744" y="692708"/>
                  </a:lnTo>
                  <a:lnTo>
                    <a:pt x="2400858" y="757478"/>
                  </a:lnTo>
                  <a:lnTo>
                    <a:pt x="2400858" y="760018"/>
                  </a:lnTo>
                  <a:lnTo>
                    <a:pt x="2403487" y="762558"/>
                  </a:lnTo>
                  <a:lnTo>
                    <a:pt x="2410193" y="763828"/>
                  </a:lnTo>
                  <a:lnTo>
                    <a:pt x="2413076" y="761288"/>
                  </a:lnTo>
                  <a:lnTo>
                    <a:pt x="2413508" y="757478"/>
                  </a:lnTo>
                  <a:lnTo>
                    <a:pt x="2421839" y="683818"/>
                  </a:lnTo>
                  <a:lnTo>
                    <a:pt x="2422525" y="683818"/>
                  </a:lnTo>
                  <a:lnTo>
                    <a:pt x="2430869" y="691438"/>
                  </a:lnTo>
                  <a:lnTo>
                    <a:pt x="2446337" y="691438"/>
                  </a:lnTo>
                  <a:lnTo>
                    <a:pt x="2449017" y="690168"/>
                  </a:lnTo>
                  <a:lnTo>
                    <a:pt x="2449830" y="683818"/>
                  </a:lnTo>
                  <a:lnTo>
                    <a:pt x="2450147" y="681278"/>
                  </a:lnTo>
                  <a:lnTo>
                    <a:pt x="2452243" y="664768"/>
                  </a:lnTo>
                  <a:lnTo>
                    <a:pt x="2452154" y="663498"/>
                  </a:lnTo>
                  <a:lnTo>
                    <a:pt x="2452281" y="664514"/>
                  </a:lnTo>
                  <a:lnTo>
                    <a:pt x="2452395" y="663536"/>
                  </a:lnTo>
                  <a:lnTo>
                    <a:pt x="2452306" y="664768"/>
                  </a:lnTo>
                  <a:lnTo>
                    <a:pt x="2455164" y="690168"/>
                  </a:lnTo>
                  <a:lnTo>
                    <a:pt x="2457780" y="691438"/>
                  </a:lnTo>
                  <a:lnTo>
                    <a:pt x="2464168" y="691438"/>
                  </a:lnTo>
                  <a:lnTo>
                    <a:pt x="2466886" y="690168"/>
                  </a:lnTo>
                  <a:lnTo>
                    <a:pt x="2474950" y="640638"/>
                  </a:lnTo>
                  <a:lnTo>
                    <a:pt x="2475560" y="636828"/>
                  </a:lnTo>
                  <a:lnTo>
                    <a:pt x="2489733" y="636828"/>
                  </a:lnTo>
                  <a:lnTo>
                    <a:pt x="2491359" y="635558"/>
                  </a:lnTo>
                  <a:lnTo>
                    <a:pt x="2493708" y="634288"/>
                  </a:lnTo>
                  <a:lnTo>
                    <a:pt x="2494267" y="633234"/>
                  </a:lnTo>
                  <a:lnTo>
                    <a:pt x="2494381" y="588568"/>
                  </a:lnTo>
                  <a:lnTo>
                    <a:pt x="2500604" y="588568"/>
                  </a:lnTo>
                  <a:lnTo>
                    <a:pt x="2509164" y="641908"/>
                  </a:lnTo>
                  <a:lnTo>
                    <a:pt x="2510802" y="643178"/>
                  </a:lnTo>
                  <a:lnTo>
                    <a:pt x="2515336" y="644448"/>
                  </a:lnTo>
                  <a:lnTo>
                    <a:pt x="2517813" y="644448"/>
                  </a:lnTo>
                  <a:lnTo>
                    <a:pt x="2526652" y="636828"/>
                  </a:lnTo>
                  <a:lnTo>
                    <a:pt x="2527884" y="636828"/>
                  </a:lnTo>
                  <a:lnTo>
                    <a:pt x="2536444" y="673658"/>
                  </a:lnTo>
                  <a:lnTo>
                    <a:pt x="2538933" y="676198"/>
                  </a:lnTo>
                  <a:lnTo>
                    <a:pt x="2544826" y="676198"/>
                  </a:lnTo>
                  <a:lnTo>
                    <a:pt x="2547429" y="674928"/>
                  </a:lnTo>
                  <a:lnTo>
                    <a:pt x="2551887" y="658418"/>
                  </a:lnTo>
                  <a:lnTo>
                    <a:pt x="2554846" y="666038"/>
                  </a:lnTo>
                  <a:lnTo>
                    <a:pt x="2557030" y="668578"/>
                  </a:lnTo>
                  <a:lnTo>
                    <a:pt x="2562110" y="668578"/>
                  </a:lnTo>
                  <a:lnTo>
                    <a:pt x="2564511" y="667308"/>
                  </a:lnTo>
                  <a:lnTo>
                    <a:pt x="2569578" y="658418"/>
                  </a:lnTo>
                  <a:lnTo>
                    <a:pt x="2574645" y="649528"/>
                  </a:lnTo>
                  <a:lnTo>
                    <a:pt x="2574975" y="648258"/>
                  </a:lnTo>
                  <a:lnTo>
                    <a:pt x="2575306" y="646988"/>
                  </a:lnTo>
                  <a:lnTo>
                    <a:pt x="2575306" y="612698"/>
                  </a:lnTo>
                  <a:lnTo>
                    <a:pt x="2589885" y="612698"/>
                  </a:lnTo>
                  <a:lnTo>
                    <a:pt x="2592400" y="611428"/>
                  </a:lnTo>
                  <a:lnTo>
                    <a:pt x="2598686" y="588606"/>
                  </a:lnTo>
                  <a:lnTo>
                    <a:pt x="2598686" y="625398"/>
                  </a:lnTo>
                  <a:lnTo>
                    <a:pt x="2600934" y="627938"/>
                  </a:lnTo>
                  <a:lnTo>
                    <a:pt x="2607005" y="629208"/>
                  </a:lnTo>
                  <a:lnTo>
                    <a:pt x="2609977" y="627938"/>
                  </a:lnTo>
                  <a:lnTo>
                    <a:pt x="2611767" y="622858"/>
                  </a:lnTo>
                  <a:lnTo>
                    <a:pt x="2613101" y="619048"/>
                  </a:lnTo>
                  <a:lnTo>
                    <a:pt x="2617559" y="634288"/>
                  </a:lnTo>
                  <a:lnTo>
                    <a:pt x="2620073" y="636828"/>
                  </a:lnTo>
                  <a:lnTo>
                    <a:pt x="2642603" y="636828"/>
                  </a:lnTo>
                  <a:lnTo>
                    <a:pt x="2644229" y="635558"/>
                  </a:lnTo>
                  <a:lnTo>
                    <a:pt x="2646565" y="634288"/>
                  </a:lnTo>
                  <a:lnTo>
                    <a:pt x="2647124" y="633234"/>
                  </a:lnTo>
                  <a:lnTo>
                    <a:pt x="2653881" y="650798"/>
                  </a:lnTo>
                  <a:lnTo>
                    <a:pt x="2656573" y="652068"/>
                  </a:lnTo>
                  <a:lnTo>
                    <a:pt x="2662415" y="652068"/>
                  </a:lnTo>
                  <a:lnTo>
                    <a:pt x="2664739" y="650798"/>
                  </a:lnTo>
                  <a:lnTo>
                    <a:pt x="2669260" y="622858"/>
                  </a:lnTo>
                  <a:lnTo>
                    <a:pt x="2674175" y="592378"/>
                  </a:lnTo>
                  <a:lnTo>
                    <a:pt x="2682544" y="526338"/>
                  </a:lnTo>
                  <a:lnTo>
                    <a:pt x="2689187" y="526338"/>
                  </a:lnTo>
                  <a:lnTo>
                    <a:pt x="2691930" y="523798"/>
                  </a:lnTo>
                  <a:lnTo>
                    <a:pt x="2696387" y="472998"/>
                  </a:lnTo>
                  <a:lnTo>
                    <a:pt x="2697683" y="481888"/>
                  </a:lnTo>
                  <a:lnTo>
                    <a:pt x="2715577" y="575868"/>
                  </a:lnTo>
                  <a:lnTo>
                    <a:pt x="2715577" y="624128"/>
                  </a:lnTo>
                  <a:lnTo>
                    <a:pt x="2716250" y="626668"/>
                  </a:lnTo>
                  <a:lnTo>
                    <a:pt x="2718600" y="627938"/>
                  </a:lnTo>
                  <a:lnTo>
                    <a:pt x="2720213" y="629208"/>
                  </a:lnTo>
                  <a:lnTo>
                    <a:pt x="2741536" y="629208"/>
                  </a:lnTo>
                  <a:lnTo>
                    <a:pt x="2743123" y="627938"/>
                  </a:lnTo>
                  <a:lnTo>
                    <a:pt x="2747124" y="624128"/>
                  </a:lnTo>
                  <a:lnTo>
                    <a:pt x="2752217" y="633018"/>
                  </a:lnTo>
                  <a:lnTo>
                    <a:pt x="2753385" y="635558"/>
                  </a:lnTo>
                  <a:lnTo>
                    <a:pt x="2764180" y="644448"/>
                  </a:lnTo>
                  <a:lnTo>
                    <a:pt x="2766885" y="644448"/>
                  </a:lnTo>
                  <a:lnTo>
                    <a:pt x="2771597" y="643178"/>
                  </a:lnTo>
                  <a:lnTo>
                    <a:pt x="2773134" y="640638"/>
                  </a:lnTo>
                  <a:lnTo>
                    <a:pt x="2773134" y="639368"/>
                  </a:lnTo>
                  <a:lnTo>
                    <a:pt x="2773134" y="561898"/>
                  </a:lnTo>
                  <a:lnTo>
                    <a:pt x="2778429" y="558088"/>
                  </a:lnTo>
                  <a:lnTo>
                    <a:pt x="2789923" y="558088"/>
                  </a:lnTo>
                  <a:lnTo>
                    <a:pt x="2796514" y="569506"/>
                  </a:lnTo>
                  <a:lnTo>
                    <a:pt x="2796514" y="577977"/>
                  </a:lnTo>
                  <a:lnTo>
                    <a:pt x="2798508" y="580517"/>
                  </a:lnTo>
                  <a:lnTo>
                    <a:pt x="2804210" y="581787"/>
                  </a:lnTo>
                  <a:lnTo>
                    <a:pt x="2807131" y="580517"/>
                  </a:lnTo>
                  <a:lnTo>
                    <a:pt x="2810065" y="575437"/>
                  </a:lnTo>
                  <a:lnTo>
                    <a:pt x="2817431" y="562737"/>
                  </a:lnTo>
                  <a:lnTo>
                    <a:pt x="2818015" y="561467"/>
                  </a:lnTo>
                  <a:lnTo>
                    <a:pt x="2822029" y="539877"/>
                  </a:lnTo>
                  <a:lnTo>
                    <a:pt x="2824378" y="547497"/>
                  </a:lnTo>
                  <a:lnTo>
                    <a:pt x="2826893" y="550037"/>
                  </a:lnTo>
                  <a:lnTo>
                    <a:pt x="2841904" y="550037"/>
                  </a:lnTo>
                  <a:lnTo>
                    <a:pt x="2844558" y="547497"/>
                  </a:lnTo>
                  <a:lnTo>
                    <a:pt x="2845181" y="543687"/>
                  </a:lnTo>
                  <a:lnTo>
                    <a:pt x="2853702" y="491617"/>
                  </a:lnTo>
                  <a:lnTo>
                    <a:pt x="2864027" y="482727"/>
                  </a:lnTo>
                  <a:lnTo>
                    <a:pt x="2870022" y="492887"/>
                  </a:lnTo>
                  <a:lnTo>
                    <a:pt x="2871736" y="494157"/>
                  </a:lnTo>
                  <a:lnTo>
                    <a:pt x="2877769" y="494157"/>
                  </a:lnTo>
                  <a:lnTo>
                    <a:pt x="2886341" y="486537"/>
                  </a:lnTo>
                  <a:lnTo>
                    <a:pt x="2895866" y="486537"/>
                  </a:lnTo>
                  <a:lnTo>
                    <a:pt x="2898521" y="483997"/>
                  </a:lnTo>
                  <a:lnTo>
                    <a:pt x="2898724" y="482727"/>
                  </a:lnTo>
                  <a:lnTo>
                    <a:pt x="2899359" y="478917"/>
                  </a:lnTo>
                  <a:lnTo>
                    <a:pt x="2904172" y="449707"/>
                  </a:lnTo>
                  <a:lnTo>
                    <a:pt x="2913405" y="473837"/>
                  </a:lnTo>
                  <a:lnTo>
                    <a:pt x="2913405" y="496697"/>
                  </a:lnTo>
                  <a:lnTo>
                    <a:pt x="2913735" y="497967"/>
                  </a:lnTo>
                  <a:lnTo>
                    <a:pt x="2923578" y="524637"/>
                  </a:lnTo>
                  <a:lnTo>
                    <a:pt x="2925978" y="525907"/>
                  </a:lnTo>
                  <a:lnTo>
                    <a:pt x="2949676" y="525907"/>
                  </a:lnTo>
                  <a:lnTo>
                    <a:pt x="2952267" y="524637"/>
                  </a:lnTo>
                  <a:lnTo>
                    <a:pt x="2954515" y="514477"/>
                  </a:lnTo>
                  <a:lnTo>
                    <a:pt x="2961843" y="481457"/>
                  </a:lnTo>
                  <a:lnTo>
                    <a:pt x="2961970" y="481457"/>
                  </a:lnTo>
                  <a:lnTo>
                    <a:pt x="2961970" y="442087"/>
                  </a:lnTo>
                  <a:lnTo>
                    <a:pt x="2970288" y="428117"/>
                  </a:lnTo>
                  <a:lnTo>
                    <a:pt x="2970771" y="426847"/>
                  </a:lnTo>
                  <a:lnTo>
                    <a:pt x="2979597" y="396367"/>
                  </a:lnTo>
                  <a:lnTo>
                    <a:pt x="2986532" y="383667"/>
                  </a:lnTo>
                  <a:lnTo>
                    <a:pt x="2994342" y="383667"/>
                  </a:lnTo>
                  <a:lnTo>
                    <a:pt x="2994342" y="426847"/>
                  </a:lnTo>
                  <a:lnTo>
                    <a:pt x="2995015" y="428117"/>
                  </a:lnTo>
                  <a:lnTo>
                    <a:pt x="2997352" y="430657"/>
                  </a:lnTo>
                  <a:lnTo>
                    <a:pt x="3012516" y="430657"/>
                  </a:lnTo>
                  <a:lnTo>
                    <a:pt x="3015030" y="429387"/>
                  </a:lnTo>
                  <a:lnTo>
                    <a:pt x="3016135" y="425577"/>
                  </a:lnTo>
                  <a:lnTo>
                    <a:pt x="3022028" y="405257"/>
                  </a:lnTo>
                  <a:lnTo>
                    <a:pt x="3022435" y="405257"/>
                  </a:lnTo>
                  <a:lnTo>
                    <a:pt x="3032036" y="421767"/>
                  </a:lnTo>
                  <a:lnTo>
                    <a:pt x="3034207" y="423037"/>
                  </a:lnTo>
                  <a:lnTo>
                    <a:pt x="3039757" y="423037"/>
                  </a:lnTo>
                  <a:lnTo>
                    <a:pt x="3048546" y="523367"/>
                  </a:lnTo>
                  <a:lnTo>
                    <a:pt x="3051124" y="525907"/>
                  </a:lnTo>
                  <a:lnTo>
                    <a:pt x="3057499" y="525907"/>
                  </a:lnTo>
                  <a:lnTo>
                    <a:pt x="3060268" y="524637"/>
                  </a:lnTo>
                  <a:lnTo>
                    <a:pt x="3069501" y="475107"/>
                  </a:lnTo>
                  <a:lnTo>
                    <a:pt x="3069742" y="473837"/>
                  </a:lnTo>
                  <a:lnTo>
                    <a:pt x="3075267" y="454837"/>
                  </a:lnTo>
                  <a:lnTo>
                    <a:pt x="3075267" y="497967"/>
                  </a:lnTo>
                  <a:lnTo>
                    <a:pt x="3075940" y="499237"/>
                  </a:lnTo>
                  <a:lnTo>
                    <a:pt x="3078276" y="501777"/>
                  </a:lnTo>
                  <a:lnTo>
                    <a:pt x="3095650" y="501777"/>
                  </a:lnTo>
                  <a:lnTo>
                    <a:pt x="3104083" y="517017"/>
                  </a:lnTo>
                  <a:lnTo>
                    <a:pt x="3106597" y="518287"/>
                  </a:lnTo>
                  <a:lnTo>
                    <a:pt x="3111855" y="518287"/>
                  </a:lnTo>
                  <a:lnTo>
                    <a:pt x="3114002" y="515747"/>
                  </a:lnTo>
                  <a:lnTo>
                    <a:pt x="3119551" y="496697"/>
                  </a:lnTo>
                  <a:lnTo>
                    <a:pt x="3123628" y="482727"/>
                  </a:lnTo>
                  <a:lnTo>
                    <a:pt x="3123819" y="481457"/>
                  </a:lnTo>
                  <a:lnTo>
                    <a:pt x="3123819" y="433197"/>
                  </a:lnTo>
                  <a:lnTo>
                    <a:pt x="3132493" y="372237"/>
                  </a:lnTo>
                  <a:lnTo>
                    <a:pt x="3138119" y="368427"/>
                  </a:lnTo>
                  <a:lnTo>
                    <a:pt x="3150882" y="368427"/>
                  </a:lnTo>
                  <a:lnTo>
                    <a:pt x="3168192" y="383667"/>
                  </a:lnTo>
                  <a:lnTo>
                    <a:pt x="3174758" y="383667"/>
                  </a:lnTo>
                  <a:lnTo>
                    <a:pt x="3177717" y="379857"/>
                  </a:lnTo>
                  <a:lnTo>
                    <a:pt x="3184347" y="397637"/>
                  </a:lnTo>
                  <a:lnTo>
                    <a:pt x="3186747" y="398907"/>
                  </a:lnTo>
                  <a:lnTo>
                    <a:pt x="3201733" y="398907"/>
                  </a:lnTo>
                  <a:lnTo>
                    <a:pt x="3211893" y="390017"/>
                  </a:lnTo>
                  <a:lnTo>
                    <a:pt x="3212719" y="388747"/>
                  </a:lnTo>
                  <a:lnTo>
                    <a:pt x="3213557" y="387477"/>
                  </a:lnTo>
                  <a:lnTo>
                    <a:pt x="3215754" y="379857"/>
                  </a:lnTo>
                  <a:lnTo>
                    <a:pt x="3219259" y="395097"/>
                  </a:lnTo>
                  <a:lnTo>
                    <a:pt x="3219462" y="395097"/>
                  </a:lnTo>
                  <a:lnTo>
                    <a:pt x="3227997" y="417957"/>
                  </a:lnTo>
                  <a:lnTo>
                    <a:pt x="3229432" y="421767"/>
                  </a:lnTo>
                  <a:lnTo>
                    <a:pt x="3232378" y="423037"/>
                  </a:lnTo>
                  <a:lnTo>
                    <a:pt x="3238487" y="423037"/>
                  </a:lnTo>
                  <a:lnTo>
                    <a:pt x="3240722" y="420497"/>
                  </a:lnTo>
                  <a:lnTo>
                    <a:pt x="3240722" y="376047"/>
                  </a:lnTo>
                  <a:lnTo>
                    <a:pt x="3247872" y="376047"/>
                  </a:lnTo>
                  <a:lnTo>
                    <a:pt x="3255251" y="395097"/>
                  </a:lnTo>
                  <a:lnTo>
                    <a:pt x="3264090" y="449707"/>
                  </a:lnTo>
                  <a:lnTo>
                    <a:pt x="3264103" y="467487"/>
                  </a:lnTo>
                  <a:lnTo>
                    <a:pt x="3266351" y="470027"/>
                  </a:lnTo>
                  <a:lnTo>
                    <a:pt x="3272421" y="471297"/>
                  </a:lnTo>
                  <a:lnTo>
                    <a:pt x="3275393" y="468757"/>
                  </a:lnTo>
                  <a:lnTo>
                    <a:pt x="3275990" y="467207"/>
                  </a:lnTo>
                  <a:lnTo>
                    <a:pt x="3282429" y="523367"/>
                  </a:lnTo>
                  <a:lnTo>
                    <a:pt x="3285147" y="525907"/>
                  </a:lnTo>
                  <a:lnTo>
                    <a:pt x="3303752" y="525907"/>
                  </a:lnTo>
                  <a:lnTo>
                    <a:pt x="3309061" y="530987"/>
                  </a:lnTo>
                  <a:lnTo>
                    <a:pt x="3309061" y="585597"/>
                  </a:lnTo>
                  <a:lnTo>
                    <a:pt x="3310585" y="588137"/>
                  </a:lnTo>
                  <a:lnTo>
                    <a:pt x="3315297" y="589407"/>
                  </a:lnTo>
                  <a:lnTo>
                    <a:pt x="3318002" y="589407"/>
                  </a:lnTo>
                  <a:lnTo>
                    <a:pt x="3325457" y="583057"/>
                  </a:lnTo>
                  <a:lnTo>
                    <a:pt x="3326955" y="581787"/>
                  </a:lnTo>
                  <a:lnTo>
                    <a:pt x="3364382" y="581787"/>
                  </a:lnTo>
                  <a:lnTo>
                    <a:pt x="3372929" y="610997"/>
                  </a:lnTo>
                  <a:lnTo>
                    <a:pt x="3375710" y="613537"/>
                  </a:lnTo>
                  <a:lnTo>
                    <a:pt x="3381845" y="612267"/>
                  </a:lnTo>
                  <a:lnTo>
                    <a:pt x="3384283" y="610997"/>
                  </a:lnTo>
                  <a:lnTo>
                    <a:pt x="3384664" y="607187"/>
                  </a:lnTo>
                  <a:lnTo>
                    <a:pt x="3389630" y="558927"/>
                  </a:lnTo>
                  <a:lnTo>
                    <a:pt x="3390696" y="564007"/>
                  </a:lnTo>
                  <a:lnTo>
                    <a:pt x="3393275" y="565277"/>
                  </a:lnTo>
                  <a:lnTo>
                    <a:pt x="3417430" y="565277"/>
                  </a:lnTo>
                  <a:lnTo>
                    <a:pt x="3420110" y="564007"/>
                  </a:lnTo>
                  <a:lnTo>
                    <a:pt x="3420808" y="558927"/>
                  </a:lnTo>
                  <a:lnTo>
                    <a:pt x="3421519" y="553847"/>
                  </a:lnTo>
                  <a:lnTo>
                    <a:pt x="3429508" y="496697"/>
                  </a:lnTo>
                  <a:lnTo>
                    <a:pt x="3437877" y="430657"/>
                  </a:lnTo>
                  <a:lnTo>
                    <a:pt x="3455327" y="430657"/>
                  </a:lnTo>
                  <a:lnTo>
                    <a:pt x="3463887" y="445897"/>
                  </a:lnTo>
                  <a:lnTo>
                    <a:pt x="3466808" y="447167"/>
                  </a:lnTo>
                  <a:lnTo>
                    <a:pt x="3472510" y="445897"/>
                  </a:lnTo>
                  <a:lnTo>
                    <a:pt x="3474504" y="443357"/>
                  </a:lnTo>
                  <a:lnTo>
                    <a:pt x="3474504" y="440817"/>
                  </a:lnTo>
                  <a:lnTo>
                    <a:pt x="3474491" y="435737"/>
                  </a:lnTo>
                  <a:lnTo>
                    <a:pt x="3479952" y="473837"/>
                  </a:lnTo>
                  <a:lnTo>
                    <a:pt x="3480231" y="475107"/>
                  </a:lnTo>
                  <a:lnTo>
                    <a:pt x="3490074" y="500507"/>
                  </a:lnTo>
                  <a:lnTo>
                    <a:pt x="3492474" y="501777"/>
                  </a:lnTo>
                  <a:lnTo>
                    <a:pt x="3506876" y="501777"/>
                  </a:lnTo>
                  <a:lnTo>
                    <a:pt x="3506876" y="591947"/>
                  </a:lnTo>
                  <a:lnTo>
                    <a:pt x="3507003" y="593217"/>
                  </a:lnTo>
                  <a:lnTo>
                    <a:pt x="3515995" y="632587"/>
                  </a:lnTo>
                  <a:lnTo>
                    <a:pt x="3517709" y="635127"/>
                  </a:lnTo>
                  <a:lnTo>
                    <a:pt x="3525278" y="641477"/>
                  </a:lnTo>
                  <a:lnTo>
                    <a:pt x="3534181" y="688467"/>
                  </a:lnTo>
                  <a:lnTo>
                    <a:pt x="3544024" y="713867"/>
                  </a:lnTo>
                  <a:lnTo>
                    <a:pt x="3546424" y="715137"/>
                  </a:lnTo>
                  <a:lnTo>
                    <a:pt x="3553218" y="715137"/>
                  </a:lnTo>
                  <a:lnTo>
                    <a:pt x="3561664" y="745617"/>
                  </a:lnTo>
                  <a:lnTo>
                    <a:pt x="3563810" y="746887"/>
                  </a:lnTo>
                  <a:lnTo>
                    <a:pt x="3571570" y="746887"/>
                  </a:lnTo>
                  <a:lnTo>
                    <a:pt x="3581743" y="727837"/>
                  </a:lnTo>
                  <a:lnTo>
                    <a:pt x="3582289" y="726567"/>
                  </a:lnTo>
                  <a:lnTo>
                    <a:pt x="3582568" y="725297"/>
                  </a:lnTo>
                  <a:lnTo>
                    <a:pt x="3591280" y="687197"/>
                  </a:lnTo>
                  <a:lnTo>
                    <a:pt x="3591407" y="685927"/>
                  </a:lnTo>
                  <a:lnTo>
                    <a:pt x="3591407" y="616077"/>
                  </a:lnTo>
                  <a:lnTo>
                    <a:pt x="3599015" y="589407"/>
                  </a:lnTo>
                  <a:lnTo>
                    <a:pt x="3614470" y="589407"/>
                  </a:lnTo>
                  <a:lnTo>
                    <a:pt x="3616642" y="588137"/>
                  </a:lnTo>
                  <a:lnTo>
                    <a:pt x="3617023" y="587451"/>
                  </a:lnTo>
                  <a:lnTo>
                    <a:pt x="3623703" y="646557"/>
                  </a:lnTo>
                  <a:lnTo>
                    <a:pt x="3624135" y="650367"/>
                  </a:lnTo>
                  <a:lnTo>
                    <a:pt x="3627031" y="652907"/>
                  </a:lnTo>
                  <a:lnTo>
                    <a:pt x="3633736" y="652907"/>
                  </a:lnTo>
                  <a:lnTo>
                    <a:pt x="3636365" y="650367"/>
                  </a:lnTo>
                  <a:lnTo>
                    <a:pt x="3636365" y="646557"/>
                  </a:lnTo>
                  <a:lnTo>
                    <a:pt x="3636365" y="631317"/>
                  </a:lnTo>
                  <a:lnTo>
                    <a:pt x="3645255" y="584327"/>
                  </a:lnTo>
                  <a:lnTo>
                    <a:pt x="3653218" y="550037"/>
                  </a:lnTo>
                  <a:lnTo>
                    <a:pt x="3667696" y="550037"/>
                  </a:lnTo>
                  <a:lnTo>
                    <a:pt x="3669322" y="548767"/>
                  </a:lnTo>
                  <a:lnTo>
                    <a:pt x="3671659" y="547497"/>
                  </a:lnTo>
                  <a:lnTo>
                    <a:pt x="3672332" y="544957"/>
                  </a:lnTo>
                  <a:lnTo>
                    <a:pt x="3672332" y="505587"/>
                  </a:lnTo>
                  <a:lnTo>
                    <a:pt x="3681285" y="457327"/>
                  </a:lnTo>
                  <a:lnTo>
                    <a:pt x="3685794" y="421767"/>
                  </a:lnTo>
                  <a:lnTo>
                    <a:pt x="3687432" y="429387"/>
                  </a:lnTo>
                  <a:lnTo>
                    <a:pt x="3690010" y="430657"/>
                  </a:lnTo>
                  <a:lnTo>
                    <a:pt x="3696017" y="430657"/>
                  </a:lnTo>
                  <a:lnTo>
                    <a:pt x="3698595" y="429387"/>
                  </a:lnTo>
                  <a:lnTo>
                    <a:pt x="3700310" y="421767"/>
                  </a:lnTo>
                  <a:lnTo>
                    <a:pt x="3705733" y="397637"/>
                  </a:lnTo>
                  <a:lnTo>
                    <a:pt x="3706634" y="393636"/>
                  </a:lnTo>
                  <a:lnTo>
                    <a:pt x="3713886" y="419227"/>
                  </a:lnTo>
                  <a:lnTo>
                    <a:pt x="3715537" y="421767"/>
                  </a:lnTo>
                  <a:lnTo>
                    <a:pt x="3723017" y="428421"/>
                  </a:lnTo>
                  <a:lnTo>
                    <a:pt x="3723157" y="428536"/>
                  </a:lnTo>
                  <a:lnTo>
                    <a:pt x="3726992" y="431927"/>
                  </a:lnTo>
                  <a:lnTo>
                    <a:pt x="3730968" y="431927"/>
                  </a:lnTo>
                  <a:lnTo>
                    <a:pt x="3732593" y="430250"/>
                  </a:lnTo>
                  <a:lnTo>
                    <a:pt x="3733063" y="430110"/>
                  </a:lnTo>
                  <a:lnTo>
                    <a:pt x="3733533" y="429285"/>
                  </a:lnTo>
                  <a:lnTo>
                    <a:pt x="3735895" y="426847"/>
                  </a:lnTo>
                  <a:lnTo>
                    <a:pt x="3735895" y="425132"/>
                  </a:lnTo>
                  <a:lnTo>
                    <a:pt x="3743604" y="411568"/>
                  </a:lnTo>
                  <a:lnTo>
                    <a:pt x="3744201" y="409879"/>
                  </a:lnTo>
                  <a:lnTo>
                    <a:pt x="3753205" y="354533"/>
                  </a:lnTo>
                  <a:lnTo>
                    <a:pt x="3753269" y="327660"/>
                  </a:lnTo>
                  <a:lnTo>
                    <a:pt x="3767671" y="327660"/>
                  </a:lnTo>
                  <a:lnTo>
                    <a:pt x="3770058" y="326148"/>
                  </a:lnTo>
                  <a:lnTo>
                    <a:pt x="3776637" y="308800"/>
                  </a:lnTo>
                  <a:lnTo>
                    <a:pt x="3776637" y="347306"/>
                  </a:lnTo>
                  <a:lnTo>
                    <a:pt x="3777310" y="348729"/>
                  </a:lnTo>
                  <a:lnTo>
                    <a:pt x="3779659" y="350786"/>
                  </a:lnTo>
                  <a:lnTo>
                    <a:pt x="3781272" y="351383"/>
                  </a:lnTo>
                  <a:lnTo>
                    <a:pt x="3822115" y="351383"/>
                  </a:lnTo>
                  <a:lnTo>
                    <a:pt x="3824808" y="349262"/>
                  </a:lnTo>
                  <a:lnTo>
                    <a:pt x="3825938" y="340309"/>
                  </a:lnTo>
                  <a:lnTo>
                    <a:pt x="3834155" y="275310"/>
                  </a:lnTo>
                  <a:lnTo>
                    <a:pt x="3834193" y="269074"/>
                  </a:lnTo>
                  <a:lnTo>
                    <a:pt x="3841343" y="262788"/>
                  </a:lnTo>
                  <a:lnTo>
                    <a:pt x="3843058" y="259969"/>
                  </a:lnTo>
                  <a:lnTo>
                    <a:pt x="3852024" y="220548"/>
                  </a:lnTo>
                  <a:lnTo>
                    <a:pt x="3858907" y="196342"/>
                  </a:lnTo>
                  <a:lnTo>
                    <a:pt x="3867073" y="246646"/>
                  </a:lnTo>
                  <a:lnTo>
                    <a:pt x="3869829" y="248678"/>
                  </a:lnTo>
                  <a:lnTo>
                    <a:pt x="3876243" y="248513"/>
                  </a:lnTo>
                  <a:lnTo>
                    <a:pt x="3878859" y="246341"/>
                  </a:lnTo>
                  <a:lnTo>
                    <a:pt x="3883837" y="193802"/>
                  </a:lnTo>
                  <a:lnTo>
                    <a:pt x="3887635" y="153733"/>
                  </a:lnTo>
                  <a:lnTo>
                    <a:pt x="3894010" y="153733"/>
                  </a:lnTo>
                  <a:lnTo>
                    <a:pt x="3896690" y="151650"/>
                  </a:lnTo>
                  <a:lnTo>
                    <a:pt x="3903129" y="106299"/>
                  </a:lnTo>
                  <a:lnTo>
                    <a:pt x="3912895" y="106299"/>
                  </a:lnTo>
                  <a:lnTo>
                    <a:pt x="3921404" y="136194"/>
                  </a:lnTo>
                  <a:lnTo>
                    <a:pt x="3923919" y="137922"/>
                  </a:lnTo>
                  <a:lnTo>
                    <a:pt x="3929697" y="137922"/>
                  </a:lnTo>
                  <a:lnTo>
                    <a:pt x="3932212" y="136194"/>
                  </a:lnTo>
                  <a:lnTo>
                    <a:pt x="3939768" y="109575"/>
                  </a:lnTo>
                  <a:lnTo>
                    <a:pt x="3941902" y="102108"/>
                  </a:lnTo>
                  <a:lnTo>
                    <a:pt x="3942054" y="101371"/>
                  </a:lnTo>
                  <a:lnTo>
                    <a:pt x="3950487" y="34556"/>
                  </a:lnTo>
                  <a:lnTo>
                    <a:pt x="3951046" y="30226"/>
                  </a:lnTo>
                  <a:lnTo>
                    <a:pt x="3950500" y="34556"/>
                  </a:lnTo>
                  <a:lnTo>
                    <a:pt x="3952125" y="35140"/>
                  </a:lnTo>
                  <a:lnTo>
                    <a:pt x="3982415" y="35140"/>
                  </a:lnTo>
                  <a:lnTo>
                    <a:pt x="3984040" y="34556"/>
                  </a:lnTo>
                  <a:lnTo>
                    <a:pt x="3984955" y="33743"/>
                  </a:lnTo>
                  <a:lnTo>
                    <a:pt x="3986771" y="34975"/>
                  </a:lnTo>
                  <a:lnTo>
                    <a:pt x="3991838" y="35293"/>
                  </a:lnTo>
                  <a:lnTo>
                    <a:pt x="3994239" y="34086"/>
                  </a:lnTo>
                  <a:lnTo>
                    <a:pt x="4002633" y="19329"/>
                  </a:lnTo>
                  <a:lnTo>
                    <a:pt x="4029189" y="19329"/>
                  </a:lnTo>
                  <a:lnTo>
                    <a:pt x="4032008" y="16852"/>
                  </a:lnTo>
                  <a:lnTo>
                    <a:pt x="4032008" y="15189"/>
                  </a:lnTo>
                  <a:lnTo>
                    <a:pt x="4032008" y="10744"/>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5" name="Google Shape;2235;p35"/>
            <p:cNvSpPr/>
            <p:nvPr/>
          </p:nvSpPr>
          <p:spPr>
            <a:xfrm>
              <a:off x="5722868" y="1469743"/>
              <a:ext cx="162560" cy="0"/>
            </a:xfrm>
            <a:custGeom>
              <a:rect b="b" l="l" r="r" t="t"/>
              <a:pathLst>
                <a:path extrusionOk="0" h="120000" w="162560">
                  <a:moveTo>
                    <a:pt x="0" y="0"/>
                  </a:moveTo>
                  <a:lnTo>
                    <a:pt x="162001" y="0"/>
                  </a:lnTo>
                </a:path>
              </a:pathLst>
            </a:custGeom>
            <a:noFill/>
            <a:ln cap="flat" cmpd="sng" w="254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6" name="Google Shape;2236;p35"/>
            <p:cNvSpPr/>
            <p:nvPr/>
          </p:nvSpPr>
          <p:spPr>
            <a:xfrm>
              <a:off x="5722868" y="1596743"/>
              <a:ext cx="162560" cy="0"/>
            </a:xfrm>
            <a:custGeom>
              <a:rect b="b" l="l" r="r" t="t"/>
              <a:pathLst>
                <a:path extrusionOk="0" h="120000" w="162560">
                  <a:moveTo>
                    <a:pt x="0" y="0"/>
                  </a:moveTo>
                  <a:lnTo>
                    <a:pt x="162001" y="0"/>
                  </a:lnTo>
                </a:path>
              </a:pathLst>
            </a:custGeom>
            <a:noFill/>
            <a:ln cap="flat" cmpd="sng" w="25400">
              <a:solidFill>
                <a:srgbClr val="67CEB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37" name="Google Shape;2237;p35"/>
          <p:cNvSpPr txBox="1"/>
          <p:nvPr/>
        </p:nvSpPr>
        <p:spPr>
          <a:xfrm>
            <a:off x="5506112" y="3517796"/>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2022.7</a:t>
            </a:r>
            <a:endParaRPr sz="650">
              <a:latin typeface="Arial"/>
              <a:ea typeface="Arial"/>
              <a:cs typeface="Arial"/>
              <a:sym typeface="Arial"/>
            </a:endParaRPr>
          </a:p>
        </p:txBody>
      </p:sp>
      <p:sp>
        <p:nvSpPr>
          <p:cNvPr id="2238" name="Google Shape;2238;p35"/>
          <p:cNvSpPr txBox="1"/>
          <p:nvPr/>
        </p:nvSpPr>
        <p:spPr>
          <a:xfrm>
            <a:off x="6481109" y="3517796"/>
            <a:ext cx="362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2022.11</a:t>
            </a:r>
            <a:endParaRPr sz="650">
              <a:latin typeface="Arial"/>
              <a:ea typeface="Arial"/>
              <a:cs typeface="Arial"/>
              <a:sym typeface="Arial"/>
            </a:endParaRPr>
          </a:p>
        </p:txBody>
      </p:sp>
      <p:sp>
        <p:nvSpPr>
          <p:cNvPr id="2239" name="Google Shape;2239;p35"/>
          <p:cNvSpPr txBox="1"/>
          <p:nvPr/>
        </p:nvSpPr>
        <p:spPr>
          <a:xfrm>
            <a:off x="7508612" y="3517796"/>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2023.3</a:t>
            </a:r>
            <a:endParaRPr sz="650">
              <a:latin typeface="Arial"/>
              <a:ea typeface="Arial"/>
              <a:cs typeface="Arial"/>
              <a:sym typeface="Arial"/>
            </a:endParaRPr>
          </a:p>
        </p:txBody>
      </p:sp>
      <p:sp>
        <p:nvSpPr>
          <p:cNvPr id="2240" name="Google Shape;2240;p35"/>
          <p:cNvSpPr txBox="1"/>
          <p:nvPr/>
        </p:nvSpPr>
        <p:spPr>
          <a:xfrm>
            <a:off x="8509861" y="3517796"/>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2023.7</a:t>
            </a:r>
            <a:endParaRPr sz="650">
              <a:latin typeface="Arial"/>
              <a:ea typeface="Arial"/>
              <a:cs typeface="Arial"/>
              <a:sym typeface="Arial"/>
            </a:endParaRPr>
          </a:p>
        </p:txBody>
      </p:sp>
      <p:sp>
        <p:nvSpPr>
          <p:cNvPr id="2241" name="Google Shape;2241;p35"/>
          <p:cNvSpPr txBox="1"/>
          <p:nvPr/>
        </p:nvSpPr>
        <p:spPr>
          <a:xfrm>
            <a:off x="9484860" y="3517796"/>
            <a:ext cx="362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2023.11</a:t>
            </a:r>
            <a:endParaRPr sz="650">
              <a:latin typeface="Arial"/>
              <a:ea typeface="Arial"/>
              <a:cs typeface="Arial"/>
              <a:sym typeface="Arial"/>
            </a:endParaRPr>
          </a:p>
        </p:txBody>
      </p:sp>
      <p:sp>
        <p:nvSpPr>
          <p:cNvPr id="2242" name="Google Shape;2242;p35"/>
          <p:cNvSpPr txBox="1"/>
          <p:nvPr/>
        </p:nvSpPr>
        <p:spPr>
          <a:xfrm>
            <a:off x="9850552" y="3424439"/>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1,000</a:t>
            </a:r>
            <a:endParaRPr sz="650">
              <a:latin typeface="Arial"/>
              <a:ea typeface="Arial"/>
              <a:cs typeface="Arial"/>
              <a:sym typeface="Arial"/>
            </a:endParaRPr>
          </a:p>
        </p:txBody>
      </p:sp>
      <p:sp>
        <p:nvSpPr>
          <p:cNvPr id="2243" name="Google Shape;2243;p35"/>
          <p:cNvSpPr txBox="1"/>
          <p:nvPr/>
        </p:nvSpPr>
        <p:spPr>
          <a:xfrm>
            <a:off x="9850552" y="3209038"/>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1,100</a:t>
            </a:r>
            <a:endParaRPr sz="650">
              <a:latin typeface="Arial"/>
              <a:ea typeface="Arial"/>
              <a:cs typeface="Arial"/>
              <a:sym typeface="Arial"/>
            </a:endParaRPr>
          </a:p>
        </p:txBody>
      </p:sp>
      <p:sp>
        <p:nvSpPr>
          <p:cNvPr id="2244" name="Google Shape;2244;p35"/>
          <p:cNvSpPr txBox="1"/>
          <p:nvPr/>
        </p:nvSpPr>
        <p:spPr>
          <a:xfrm>
            <a:off x="9850552" y="2993636"/>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1,200</a:t>
            </a:r>
            <a:endParaRPr sz="650">
              <a:latin typeface="Arial"/>
              <a:ea typeface="Arial"/>
              <a:cs typeface="Arial"/>
              <a:sym typeface="Arial"/>
            </a:endParaRPr>
          </a:p>
        </p:txBody>
      </p:sp>
      <p:sp>
        <p:nvSpPr>
          <p:cNvPr id="2245" name="Google Shape;2245;p35"/>
          <p:cNvSpPr txBox="1"/>
          <p:nvPr/>
        </p:nvSpPr>
        <p:spPr>
          <a:xfrm>
            <a:off x="9850552" y="2778235"/>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1,300</a:t>
            </a:r>
            <a:endParaRPr sz="650">
              <a:latin typeface="Arial"/>
              <a:ea typeface="Arial"/>
              <a:cs typeface="Arial"/>
              <a:sym typeface="Arial"/>
            </a:endParaRPr>
          </a:p>
        </p:txBody>
      </p:sp>
      <p:sp>
        <p:nvSpPr>
          <p:cNvPr id="2246" name="Google Shape;2246;p35"/>
          <p:cNvSpPr txBox="1"/>
          <p:nvPr/>
        </p:nvSpPr>
        <p:spPr>
          <a:xfrm>
            <a:off x="9850552" y="2562834"/>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1,400</a:t>
            </a:r>
            <a:endParaRPr sz="650">
              <a:latin typeface="Arial"/>
              <a:ea typeface="Arial"/>
              <a:cs typeface="Arial"/>
              <a:sym typeface="Arial"/>
            </a:endParaRPr>
          </a:p>
        </p:txBody>
      </p:sp>
      <p:sp>
        <p:nvSpPr>
          <p:cNvPr id="2247" name="Google Shape;2247;p35"/>
          <p:cNvSpPr txBox="1"/>
          <p:nvPr/>
        </p:nvSpPr>
        <p:spPr>
          <a:xfrm>
            <a:off x="9850552" y="2347433"/>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1,500</a:t>
            </a:r>
            <a:endParaRPr sz="650">
              <a:latin typeface="Arial"/>
              <a:ea typeface="Arial"/>
              <a:cs typeface="Arial"/>
              <a:sym typeface="Arial"/>
            </a:endParaRPr>
          </a:p>
        </p:txBody>
      </p:sp>
      <p:sp>
        <p:nvSpPr>
          <p:cNvPr id="2248" name="Google Shape;2248;p35"/>
          <p:cNvSpPr txBox="1"/>
          <p:nvPr/>
        </p:nvSpPr>
        <p:spPr>
          <a:xfrm>
            <a:off x="9850552" y="2132033"/>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1,600</a:t>
            </a:r>
            <a:endParaRPr sz="650">
              <a:latin typeface="Arial"/>
              <a:ea typeface="Arial"/>
              <a:cs typeface="Arial"/>
              <a:sym typeface="Arial"/>
            </a:endParaRPr>
          </a:p>
        </p:txBody>
      </p:sp>
      <p:sp>
        <p:nvSpPr>
          <p:cNvPr id="2249" name="Google Shape;2249;p35"/>
          <p:cNvSpPr txBox="1"/>
          <p:nvPr/>
        </p:nvSpPr>
        <p:spPr>
          <a:xfrm>
            <a:off x="9850552" y="1916632"/>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1,700</a:t>
            </a:r>
            <a:endParaRPr sz="650">
              <a:latin typeface="Arial"/>
              <a:ea typeface="Arial"/>
              <a:cs typeface="Arial"/>
              <a:sym typeface="Arial"/>
            </a:endParaRPr>
          </a:p>
        </p:txBody>
      </p:sp>
      <p:sp>
        <p:nvSpPr>
          <p:cNvPr id="2250" name="Google Shape;2250;p35"/>
          <p:cNvSpPr txBox="1"/>
          <p:nvPr/>
        </p:nvSpPr>
        <p:spPr>
          <a:xfrm>
            <a:off x="9850552" y="1701231"/>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1,800</a:t>
            </a:r>
            <a:endParaRPr sz="650">
              <a:latin typeface="Arial"/>
              <a:ea typeface="Arial"/>
              <a:cs typeface="Arial"/>
              <a:sym typeface="Arial"/>
            </a:endParaRPr>
          </a:p>
        </p:txBody>
      </p:sp>
      <p:sp>
        <p:nvSpPr>
          <p:cNvPr id="2251" name="Google Shape;2251;p35"/>
          <p:cNvSpPr txBox="1"/>
          <p:nvPr/>
        </p:nvSpPr>
        <p:spPr>
          <a:xfrm>
            <a:off x="9850552" y="1485830"/>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1,900</a:t>
            </a:r>
            <a:endParaRPr sz="650">
              <a:latin typeface="Arial"/>
              <a:ea typeface="Arial"/>
              <a:cs typeface="Arial"/>
              <a:sym typeface="Arial"/>
            </a:endParaRPr>
          </a:p>
        </p:txBody>
      </p:sp>
      <p:sp>
        <p:nvSpPr>
          <p:cNvPr id="2252" name="Google Shape;2252;p35"/>
          <p:cNvSpPr txBox="1"/>
          <p:nvPr/>
        </p:nvSpPr>
        <p:spPr>
          <a:xfrm>
            <a:off x="9599300" y="1273439"/>
            <a:ext cx="508634"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(백만) 2,000</a:t>
            </a:r>
            <a:endParaRPr sz="650">
              <a:latin typeface="Arial"/>
              <a:ea typeface="Arial"/>
              <a:cs typeface="Arial"/>
              <a:sym typeface="Arial"/>
            </a:endParaRPr>
          </a:p>
        </p:txBody>
      </p:sp>
      <p:sp>
        <p:nvSpPr>
          <p:cNvPr id="2253" name="Google Shape;2253;p35"/>
          <p:cNvSpPr txBox="1"/>
          <p:nvPr/>
        </p:nvSpPr>
        <p:spPr>
          <a:xfrm>
            <a:off x="5340122" y="3424439"/>
            <a:ext cx="1162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-5</a:t>
            </a:r>
            <a:endParaRPr sz="650">
              <a:latin typeface="Arial"/>
              <a:ea typeface="Arial"/>
              <a:cs typeface="Arial"/>
              <a:sym typeface="Arial"/>
            </a:endParaRPr>
          </a:p>
        </p:txBody>
      </p:sp>
      <p:sp>
        <p:nvSpPr>
          <p:cNvPr id="2254" name="Google Shape;2254;p35"/>
          <p:cNvSpPr txBox="1"/>
          <p:nvPr/>
        </p:nvSpPr>
        <p:spPr>
          <a:xfrm>
            <a:off x="5359233" y="2706434"/>
            <a:ext cx="781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5</a:t>
            </a:r>
            <a:endParaRPr sz="650">
              <a:latin typeface="Arial"/>
              <a:ea typeface="Arial"/>
              <a:cs typeface="Arial"/>
              <a:sym typeface="Arial"/>
            </a:endParaRPr>
          </a:p>
        </p:txBody>
      </p:sp>
      <p:sp>
        <p:nvSpPr>
          <p:cNvPr id="2255" name="Google Shape;2255;p35"/>
          <p:cNvSpPr txBox="1"/>
          <p:nvPr/>
        </p:nvSpPr>
        <p:spPr>
          <a:xfrm>
            <a:off x="5332981" y="1988432"/>
            <a:ext cx="130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15</a:t>
            </a:r>
            <a:endParaRPr sz="650">
              <a:latin typeface="Arial"/>
              <a:ea typeface="Arial"/>
              <a:cs typeface="Arial"/>
              <a:sym typeface="Arial"/>
            </a:endParaRPr>
          </a:p>
        </p:txBody>
      </p:sp>
      <p:sp>
        <p:nvSpPr>
          <p:cNvPr id="2256" name="Google Shape;2256;p35"/>
          <p:cNvSpPr txBox="1"/>
          <p:nvPr/>
        </p:nvSpPr>
        <p:spPr>
          <a:xfrm>
            <a:off x="5359233" y="3083436"/>
            <a:ext cx="781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0</a:t>
            </a:r>
            <a:endParaRPr sz="650">
              <a:latin typeface="Arial"/>
              <a:ea typeface="Arial"/>
              <a:cs typeface="Arial"/>
              <a:sym typeface="Arial"/>
            </a:endParaRPr>
          </a:p>
        </p:txBody>
      </p:sp>
      <p:sp>
        <p:nvSpPr>
          <p:cNvPr id="2257" name="Google Shape;2257;p35"/>
          <p:cNvSpPr txBox="1"/>
          <p:nvPr/>
        </p:nvSpPr>
        <p:spPr>
          <a:xfrm>
            <a:off x="5332981" y="2347433"/>
            <a:ext cx="130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10</a:t>
            </a:r>
            <a:endParaRPr sz="650">
              <a:latin typeface="Arial"/>
              <a:ea typeface="Arial"/>
              <a:cs typeface="Arial"/>
              <a:sym typeface="Arial"/>
            </a:endParaRPr>
          </a:p>
        </p:txBody>
      </p:sp>
      <p:sp>
        <p:nvSpPr>
          <p:cNvPr id="2258" name="Google Shape;2258;p35"/>
          <p:cNvSpPr txBox="1"/>
          <p:nvPr/>
        </p:nvSpPr>
        <p:spPr>
          <a:xfrm>
            <a:off x="5332981" y="1629430"/>
            <a:ext cx="130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a:t>
            </a:r>
            <a:endParaRPr sz="650">
              <a:latin typeface="Arial"/>
              <a:ea typeface="Arial"/>
              <a:cs typeface="Arial"/>
              <a:sym typeface="Arial"/>
            </a:endParaRPr>
          </a:p>
        </p:txBody>
      </p:sp>
      <p:sp>
        <p:nvSpPr>
          <p:cNvPr id="2259" name="Google Shape;2259;p35"/>
          <p:cNvSpPr txBox="1"/>
          <p:nvPr/>
        </p:nvSpPr>
        <p:spPr>
          <a:xfrm>
            <a:off x="5332981" y="1273439"/>
            <a:ext cx="28384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25 (%)</a:t>
            </a:r>
            <a:endParaRPr sz="650">
              <a:latin typeface="Arial"/>
              <a:ea typeface="Arial"/>
              <a:cs typeface="Arial"/>
              <a:sym typeface="Arial"/>
            </a:endParaRPr>
          </a:p>
        </p:txBody>
      </p:sp>
      <p:sp>
        <p:nvSpPr>
          <p:cNvPr id="2260" name="Google Shape;2260;p35"/>
          <p:cNvSpPr/>
          <p:nvPr/>
        </p:nvSpPr>
        <p:spPr>
          <a:xfrm>
            <a:off x="5722868" y="1342743"/>
            <a:ext cx="162560" cy="0"/>
          </a:xfrm>
          <a:custGeom>
            <a:rect b="b" l="l" r="r" t="t"/>
            <a:pathLst>
              <a:path extrusionOk="0" h="120000" w="162560">
                <a:moveTo>
                  <a:pt x="0" y="0"/>
                </a:moveTo>
                <a:lnTo>
                  <a:pt x="162001" y="0"/>
                </a:lnTo>
              </a:path>
            </a:pathLst>
          </a:custGeom>
          <a:noFill/>
          <a:ln cap="flat" cmpd="sng" w="25400">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1" name="Google Shape;2261;p35"/>
          <p:cNvSpPr txBox="1"/>
          <p:nvPr/>
        </p:nvSpPr>
        <p:spPr>
          <a:xfrm>
            <a:off x="5890986" y="1251304"/>
            <a:ext cx="530225" cy="406400"/>
          </a:xfrm>
          <a:prstGeom prst="rect">
            <a:avLst/>
          </a:prstGeom>
          <a:noFill/>
          <a:ln>
            <a:noFill/>
          </a:ln>
        </p:spPr>
        <p:txBody>
          <a:bodyPr anchorCtr="0" anchor="t" bIns="0" lIns="0" spcFirstLastPara="1" rIns="0" wrap="square" tIns="12050">
            <a:spAutoFit/>
          </a:bodyPr>
          <a:lstStyle/>
          <a:p>
            <a:pPr indent="0"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ESG 펀드 비교지수(BM) 순자산(우)</a:t>
            </a:r>
            <a:endParaRPr sz="650">
              <a:latin typeface="Arial"/>
              <a:ea typeface="Arial"/>
              <a:cs typeface="Arial"/>
              <a:sym typeface="Arial"/>
            </a:endParaRPr>
          </a:p>
        </p:txBody>
      </p:sp>
      <p:sp>
        <p:nvSpPr>
          <p:cNvPr id="2262" name="Google Shape;2262;p35"/>
          <p:cNvSpPr txBox="1"/>
          <p:nvPr/>
        </p:nvSpPr>
        <p:spPr>
          <a:xfrm>
            <a:off x="9572300" y="4561433"/>
            <a:ext cx="56197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(백만) 40,000</a:t>
            </a:r>
            <a:endParaRPr sz="650">
              <a:latin typeface="Arial"/>
              <a:ea typeface="Arial"/>
              <a:cs typeface="Arial"/>
              <a:sym typeface="Arial"/>
            </a:endParaRPr>
          </a:p>
        </p:txBody>
      </p:sp>
      <p:sp>
        <p:nvSpPr>
          <p:cNvPr id="2263" name="Google Shape;2263;p35"/>
          <p:cNvSpPr/>
          <p:nvPr/>
        </p:nvSpPr>
        <p:spPr>
          <a:xfrm>
            <a:off x="5516999" y="6431989"/>
            <a:ext cx="4295775" cy="0"/>
          </a:xfrm>
          <a:custGeom>
            <a:rect b="b" l="l" r="r" t="t"/>
            <a:pathLst>
              <a:path extrusionOk="0" h="120000" w="4295775">
                <a:moveTo>
                  <a:pt x="0" y="0"/>
                </a:moveTo>
                <a:lnTo>
                  <a:pt x="4295686"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4" name="Google Shape;2264;p35"/>
          <p:cNvSpPr txBox="1"/>
          <p:nvPr/>
        </p:nvSpPr>
        <p:spPr>
          <a:xfrm>
            <a:off x="5340122" y="6353448"/>
            <a:ext cx="476250" cy="2298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-5</a:t>
            </a:r>
            <a:endParaRPr sz="650">
              <a:latin typeface="Arial"/>
              <a:ea typeface="Arial"/>
              <a:cs typeface="Arial"/>
              <a:sym typeface="Arial"/>
            </a:endParaRPr>
          </a:p>
          <a:p>
            <a:pPr indent="0" lvl="0" marL="178435" rtl="0" algn="l">
              <a:lnSpc>
                <a:spcPct val="100000"/>
              </a:lnSpc>
              <a:spcBef>
                <a:spcPts val="15"/>
              </a:spcBef>
              <a:spcAft>
                <a:spcPts val="0"/>
              </a:spcAft>
              <a:buNone/>
            </a:pPr>
            <a:r>
              <a:rPr b="0" lang="en-US" sz="650">
                <a:solidFill>
                  <a:srgbClr val="58595B"/>
                </a:solidFill>
                <a:latin typeface="Arial"/>
                <a:ea typeface="Arial"/>
                <a:cs typeface="Arial"/>
                <a:sym typeface="Arial"/>
              </a:rPr>
              <a:t>2008.8</a:t>
            </a:r>
            <a:endParaRPr sz="650">
              <a:latin typeface="Arial"/>
              <a:ea typeface="Arial"/>
              <a:cs typeface="Arial"/>
              <a:sym typeface="Arial"/>
            </a:endParaRPr>
          </a:p>
        </p:txBody>
      </p:sp>
      <p:sp>
        <p:nvSpPr>
          <p:cNvPr id="2265" name="Google Shape;2265;p35"/>
          <p:cNvSpPr txBox="1"/>
          <p:nvPr/>
        </p:nvSpPr>
        <p:spPr>
          <a:xfrm>
            <a:off x="6307111" y="6454428"/>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2011.8</a:t>
            </a:r>
            <a:endParaRPr sz="650">
              <a:latin typeface="Arial"/>
              <a:ea typeface="Arial"/>
              <a:cs typeface="Arial"/>
              <a:sym typeface="Arial"/>
            </a:endParaRPr>
          </a:p>
        </p:txBody>
      </p:sp>
      <p:sp>
        <p:nvSpPr>
          <p:cNvPr id="2266" name="Google Shape;2266;p35"/>
          <p:cNvSpPr txBox="1"/>
          <p:nvPr/>
        </p:nvSpPr>
        <p:spPr>
          <a:xfrm>
            <a:off x="7108111" y="6454428"/>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2014.8</a:t>
            </a:r>
            <a:endParaRPr sz="650">
              <a:latin typeface="Arial"/>
              <a:ea typeface="Arial"/>
              <a:cs typeface="Arial"/>
              <a:sym typeface="Arial"/>
            </a:endParaRPr>
          </a:p>
        </p:txBody>
      </p:sp>
      <p:sp>
        <p:nvSpPr>
          <p:cNvPr id="2267" name="Google Shape;2267;p35"/>
          <p:cNvSpPr txBox="1"/>
          <p:nvPr/>
        </p:nvSpPr>
        <p:spPr>
          <a:xfrm>
            <a:off x="7913313" y="6454428"/>
            <a:ext cx="30162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2017.8</a:t>
            </a:r>
            <a:endParaRPr sz="650">
              <a:latin typeface="Arial"/>
              <a:ea typeface="Arial"/>
              <a:cs typeface="Arial"/>
              <a:sym typeface="Arial"/>
            </a:endParaRPr>
          </a:p>
        </p:txBody>
      </p:sp>
      <p:sp>
        <p:nvSpPr>
          <p:cNvPr id="2268" name="Google Shape;2268;p35"/>
          <p:cNvSpPr txBox="1"/>
          <p:nvPr/>
        </p:nvSpPr>
        <p:spPr>
          <a:xfrm>
            <a:off x="9511112" y="6454428"/>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2023.8</a:t>
            </a:r>
            <a:endParaRPr sz="650">
              <a:latin typeface="Arial"/>
              <a:ea typeface="Arial"/>
              <a:cs typeface="Arial"/>
              <a:sym typeface="Arial"/>
            </a:endParaRPr>
          </a:p>
        </p:txBody>
      </p:sp>
      <p:sp>
        <p:nvSpPr>
          <p:cNvPr id="2269" name="Google Shape;2269;p35"/>
          <p:cNvSpPr txBox="1"/>
          <p:nvPr/>
        </p:nvSpPr>
        <p:spPr>
          <a:xfrm>
            <a:off x="8710111" y="6454428"/>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2020.8</a:t>
            </a:r>
            <a:endParaRPr sz="650">
              <a:latin typeface="Arial"/>
              <a:ea typeface="Arial"/>
              <a:cs typeface="Arial"/>
              <a:sym typeface="Arial"/>
            </a:endParaRPr>
          </a:p>
        </p:txBody>
      </p:sp>
      <p:sp>
        <p:nvSpPr>
          <p:cNvPr id="2270" name="Google Shape;2270;p35"/>
          <p:cNvSpPr txBox="1"/>
          <p:nvPr/>
        </p:nvSpPr>
        <p:spPr>
          <a:xfrm>
            <a:off x="9940234" y="6353647"/>
            <a:ext cx="781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0</a:t>
            </a:r>
            <a:endParaRPr sz="650">
              <a:latin typeface="Arial"/>
              <a:ea typeface="Arial"/>
              <a:cs typeface="Arial"/>
              <a:sym typeface="Arial"/>
            </a:endParaRPr>
          </a:p>
        </p:txBody>
      </p:sp>
      <p:sp>
        <p:nvSpPr>
          <p:cNvPr id="2271" name="Google Shape;2271;p35"/>
          <p:cNvSpPr txBox="1"/>
          <p:nvPr/>
        </p:nvSpPr>
        <p:spPr>
          <a:xfrm>
            <a:off x="9850552" y="6129246"/>
            <a:ext cx="257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5,000</a:t>
            </a:r>
            <a:endParaRPr sz="650">
              <a:latin typeface="Arial"/>
              <a:ea typeface="Arial"/>
              <a:cs typeface="Arial"/>
              <a:sym typeface="Arial"/>
            </a:endParaRPr>
          </a:p>
        </p:txBody>
      </p:sp>
      <p:sp>
        <p:nvSpPr>
          <p:cNvPr id="2272" name="Google Shape;2272;p35"/>
          <p:cNvSpPr txBox="1"/>
          <p:nvPr/>
        </p:nvSpPr>
        <p:spPr>
          <a:xfrm>
            <a:off x="9824299" y="5904845"/>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10,000</a:t>
            </a:r>
            <a:endParaRPr sz="650">
              <a:latin typeface="Arial"/>
              <a:ea typeface="Arial"/>
              <a:cs typeface="Arial"/>
              <a:sym typeface="Arial"/>
            </a:endParaRPr>
          </a:p>
        </p:txBody>
      </p:sp>
      <p:sp>
        <p:nvSpPr>
          <p:cNvPr id="2273" name="Google Shape;2273;p35"/>
          <p:cNvSpPr txBox="1"/>
          <p:nvPr/>
        </p:nvSpPr>
        <p:spPr>
          <a:xfrm>
            <a:off x="9824299" y="5680444"/>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15,000</a:t>
            </a:r>
            <a:endParaRPr sz="650">
              <a:latin typeface="Arial"/>
              <a:ea typeface="Arial"/>
              <a:cs typeface="Arial"/>
              <a:sym typeface="Arial"/>
            </a:endParaRPr>
          </a:p>
        </p:txBody>
      </p:sp>
      <p:sp>
        <p:nvSpPr>
          <p:cNvPr id="2274" name="Google Shape;2274;p35"/>
          <p:cNvSpPr txBox="1"/>
          <p:nvPr/>
        </p:nvSpPr>
        <p:spPr>
          <a:xfrm>
            <a:off x="9824299" y="5456043"/>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20,000</a:t>
            </a:r>
            <a:endParaRPr sz="650">
              <a:latin typeface="Arial"/>
              <a:ea typeface="Arial"/>
              <a:cs typeface="Arial"/>
              <a:sym typeface="Arial"/>
            </a:endParaRPr>
          </a:p>
        </p:txBody>
      </p:sp>
      <p:sp>
        <p:nvSpPr>
          <p:cNvPr id="2275" name="Google Shape;2275;p35"/>
          <p:cNvSpPr txBox="1"/>
          <p:nvPr/>
        </p:nvSpPr>
        <p:spPr>
          <a:xfrm>
            <a:off x="9824299" y="5231641"/>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25,000</a:t>
            </a:r>
            <a:endParaRPr sz="650">
              <a:latin typeface="Arial"/>
              <a:ea typeface="Arial"/>
              <a:cs typeface="Arial"/>
              <a:sym typeface="Arial"/>
            </a:endParaRPr>
          </a:p>
        </p:txBody>
      </p:sp>
      <p:sp>
        <p:nvSpPr>
          <p:cNvPr id="2276" name="Google Shape;2276;p35"/>
          <p:cNvSpPr txBox="1"/>
          <p:nvPr/>
        </p:nvSpPr>
        <p:spPr>
          <a:xfrm>
            <a:off x="9824299" y="5007240"/>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30,000</a:t>
            </a:r>
            <a:endParaRPr sz="650">
              <a:latin typeface="Arial"/>
              <a:ea typeface="Arial"/>
              <a:cs typeface="Arial"/>
              <a:sym typeface="Arial"/>
            </a:endParaRPr>
          </a:p>
        </p:txBody>
      </p:sp>
      <p:sp>
        <p:nvSpPr>
          <p:cNvPr id="2277" name="Google Shape;2277;p35"/>
          <p:cNvSpPr txBox="1"/>
          <p:nvPr/>
        </p:nvSpPr>
        <p:spPr>
          <a:xfrm>
            <a:off x="9824299" y="4782840"/>
            <a:ext cx="3098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35,000</a:t>
            </a:r>
            <a:endParaRPr sz="650">
              <a:latin typeface="Arial"/>
              <a:ea typeface="Arial"/>
              <a:cs typeface="Arial"/>
              <a:sym typeface="Arial"/>
            </a:endParaRPr>
          </a:p>
        </p:txBody>
      </p:sp>
      <p:sp>
        <p:nvSpPr>
          <p:cNvPr id="2278" name="Google Shape;2278;p35"/>
          <p:cNvSpPr txBox="1"/>
          <p:nvPr/>
        </p:nvSpPr>
        <p:spPr>
          <a:xfrm>
            <a:off x="5332981" y="5635443"/>
            <a:ext cx="1308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50</a:t>
            </a:r>
            <a:endParaRPr sz="650">
              <a:latin typeface="Arial"/>
              <a:ea typeface="Arial"/>
              <a:cs typeface="Arial"/>
              <a:sym typeface="Arial"/>
            </a:endParaRPr>
          </a:p>
        </p:txBody>
      </p:sp>
      <p:sp>
        <p:nvSpPr>
          <p:cNvPr id="2279" name="Google Shape;2279;p35"/>
          <p:cNvSpPr txBox="1"/>
          <p:nvPr/>
        </p:nvSpPr>
        <p:spPr>
          <a:xfrm>
            <a:off x="5306728" y="4917440"/>
            <a:ext cx="18351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150</a:t>
            </a:r>
            <a:endParaRPr sz="650">
              <a:latin typeface="Arial"/>
              <a:ea typeface="Arial"/>
              <a:cs typeface="Arial"/>
              <a:sym typeface="Arial"/>
            </a:endParaRPr>
          </a:p>
        </p:txBody>
      </p:sp>
      <p:sp>
        <p:nvSpPr>
          <p:cNvPr id="2280" name="Google Shape;2280;p35"/>
          <p:cNvSpPr txBox="1"/>
          <p:nvPr/>
        </p:nvSpPr>
        <p:spPr>
          <a:xfrm>
            <a:off x="5359233" y="6012445"/>
            <a:ext cx="781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0</a:t>
            </a:r>
            <a:endParaRPr sz="650">
              <a:latin typeface="Arial"/>
              <a:ea typeface="Arial"/>
              <a:cs typeface="Arial"/>
              <a:sym typeface="Arial"/>
            </a:endParaRPr>
          </a:p>
        </p:txBody>
      </p:sp>
      <p:sp>
        <p:nvSpPr>
          <p:cNvPr id="2281" name="Google Shape;2281;p35"/>
          <p:cNvSpPr txBox="1"/>
          <p:nvPr/>
        </p:nvSpPr>
        <p:spPr>
          <a:xfrm>
            <a:off x="5306728" y="5276442"/>
            <a:ext cx="18351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100</a:t>
            </a:r>
            <a:endParaRPr sz="650">
              <a:latin typeface="Arial"/>
              <a:ea typeface="Arial"/>
              <a:cs typeface="Arial"/>
              <a:sym typeface="Arial"/>
            </a:endParaRPr>
          </a:p>
        </p:txBody>
      </p:sp>
      <p:sp>
        <p:nvSpPr>
          <p:cNvPr id="2282" name="Google Shape;2282;p35"/>
          <p:cNvSpPr txBox="1"/>
          <p:nvPr/>
        </p:nvSpPr>
        <p:spPr>
          <a:xfrm>
            <a:off x="5306728" y="4558439"/>
            <a:ext cx="35496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200 (%)</a:t>
            </a:r>
            <a:endParaRPr sz="650">
              <a:latin typeface="Arial"/>
              <a:ea typeface="Arial"/>
              <a:cs typeface="Arial"/>
              <a:sym typeface="Arial"/>
            </a:endParaRPr>
          </a:p>
        </p:txBody>
      </p:sp>
      <p:sp>
        <p:nvSpPr>
          <p:cNvPr id="2283" name="Google Shape;2283;p35"/>
          <p:cNvSpPr/>
          <p:nvPr/>
        </p:nvSpPr>
        <p:spPr>
          <a:xfrm>
            <a:off x="5722868" y="4616751"/>
            <a:ext cx="162560" cy="0"/>
          </a:xfrm>
          <a:custGeom>
            <a:rect b="b" l="l" r="r" t="t"/>
            <a:pathLst>
              <a:path extrusionOk="0" h="120000" w="162560">
                <a:moveTo>
                  <a:pt x="0" y="0"/>
                </a:moveTo>
                <a:lnTo>
                  <a:pt x="162001" y="0"/>
                </a:lnTo>
              </a:path>
            </a:pathLst>
          </a:custGeom>
          <a:noFill/>
          <a:ln cap="flat" cmpd="sng" w="254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4" name="Google Shape;2284;p35"/>
          <p:cNvSpPr/>
          <p:nvPr/>
        </p:nvSpPr>
        <p:spPr>
          <a:xfrm>
            <a:off x="5722868" y="4743751"/>
            <a:ext cx="162560" cy="0"/>
          </a:xfrm>
          <a:custGeom>
            <a:rect b="b" l="l" r="r" t="t"/>
            <a:pathLst>
              <a:path extrusionOk="0" h="120000" w="162560">
                <a:moveTo>
                  <a:pt x="0" y="0"/>
                </a:moveTo>
                <a:lnTo>
                  <a:pt x="162001" y="0"/>
                </a:lnTo>
              </a:path>
            </a:pathLst>
          </a:custGeom>
          <a:noFill/>
          <a:ln cap="flat" cmpd="sng" w="25400">
            <a:solidFill>
              <a:srgbClr val="67CEB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5" name="Google Shape;2285;p35"/>
          <p:cNvSpPr txBox="1"/>
          <p:nvPr/>
        </p:nvSpPr>
        <p:spPr>
          <a:xfrm>
            <a:off x="5890986" y="4525308"/>
            <a:ext cx="504825" cy="279400"/>
          </a:xfrm>
          <a:prstGeom prst="rect">
            <a:avLst/>
          </a:prstGeom>
          <a:noFill/>
          <a:ln>
            <a:noFill/>
          </a:ln>
        </p:spPr>
        <p:txBody>
          <a:bodyPr anchorCtr="0" anchor="t" bIns="0" lIns="0" spcFirstLastPara="1" rIns="0" wrap="square" tIns="12050">
            <a:spAutoFit/>
          </a:bodyPr>
          <a:lstStyle/>
          <a:p>
            <a:pPr indent="0"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기후변화펀드 순자산(우)</a:t>
            </a:r>
            <a:endParaRPr sz="650">
              <a:latin typeface="Arial"/>
              <a:ea typeface="Arial"/>
              <a:cs typeface="Arial"/>
              <a:sym typeface="Arial"/>
            </a:endParaRPr>
          </a:p>
        </p:txBody>
      </p:sp>
      <p:grpSp>
        <p:nvGrpSpPr>
          <p:cNvPr id="2286" name="Google Shape;2286;p35"/>
          <p:cNvGrpSpPr/>
          <p:nvPr/>
        </p:nvGrpSpPr>
        <p:grpSpPr>
          <a:xfrm>
            <a:off x="5662450" y="4734001"/>
            <a:ext cx="4030545" cy="1693266"/>
            <a:chOff x="5662450" y="4734001"/>
            <a:chExt cx="4030545" cy="1693266"/>
          </a:xfrm>
        </p:grpSpPr>
        <p:sp>
          <p:nvSpPr>
            <p:cNvPr id="2287" name="Google Shape;2287;p35"/>
            <p:cNvSpPr/>
            <p:nvPr/>
          </p:nvSpPr>
          <p:spPr>
            <a:xfrm>
              <a:off x="9248013" y="5064506"/>
              <a:ext cx="444500" cy="1362710"/>
            </a:xfrm>
            <a:custGeom>
              <a:rect b="b" l="l" r="r" t="t"/>
              <a:pathLst>
                <a:path extrusionOk="0" h="1362710" w="444500">
                  <a:moveTo>
                    <a:pt x="19710" y="72707"/>
                  </a:moveTo>
                  <a:lnTo>
                    <a:pt x="9842" y="72707"/>
                  </a:lnTo>
                  <a:lnTo>
                    <a:pt x="9842" y="45720"/>
                  </a:lnTo>
                  <a:lnTo>
                    <a:pt x="9842" y="20320"/>
                  </a:lnTo>
                  <a:lnTo>
                    <a:pt x="9842" y="0"/>
                  </a:lnTo>
                  <a:lnTo>
                    <a:pt x="38" y="0"/>
                  </a:lnTo>
                  <a:lnTo>
                    <a:pt x="38" y="20320"/>
                  </a:lnTo>
                  <a:lnTo>
                    <a:pt x="0" y="45720"/>
                  </a:lnTo>
                  <a:lnTo>
                    <a:pt x="4927" y="45720"/>
                  </a:lnTo>
                  <a:lnTo>
                    <a:pt x="4927" y="1361440"/>
                  </a:lnTo>
                  <a:lnTo>
                    <a:pt x="9842" y="1361440"/>
                  </a:lnTo>
                  <a:lnTo>
                    <a:pt x="9842" y="87579"/>
                  </a:lnTo>
                  <a:lnTo>
                    <a:pt x="9880" y="132194"/>
                  </a:lnTo>
                  <a:lnTo>
                    <a:pt x="19710" y="1361630"/>
                  </a:lnTo>
                  <a:lnTo>
                    <a:pt x="19710" y="72707"/>
                  </a:lnTo>
                  <a:close/>
                </a:path>
                <a:path extrusionOk="0" h="1362710" w="444500">
                  <a:moveTo>
                    <a:pt x="29578" y="72707"/>
                  </a:moveTo>
                  <a:lnTo>
                    <a:pt x="19710" y="72707"/>
                  </a:lnTo>
                  <a:lnTo>
                    <a:pt x="19773" y="132194"/>
                  </a:lnTo>
                  <a:lnTo>
                    <a:pt x="29578" y="1361630"/>
                  </a:lnTo>
                  <a:lnTo>
                    <a:pt x="29578" y="72707"/>
                  </a:lnTo>
                  <a:close/>
                </a:path>
                <a:path extrusionOk="0" h="1362710" w="444500">
                  <a:moveTo>
                    <a:pt x="39458" y="85915"/>
                  </a:moveTo>
                  <a:lnTo>
                    <a:pt x="29654" y="85915"/>
                  </a:lnTo>
                  <a:lnTo>
                    <a:pt x="29654" y="118935"/>
                  </a:lnTo>
                  <a:lnTo>
                    <a:pt x="29756" y="164655"/>
                  </a:lnTo>
                  <a:lnTo>
                    <a:pt x="29654" y="184975"/>
                  </a:lnTo>
                  <a:lnTo>
                    <a:pt x="29629" y="217995"/>
                  </a:lnTo>
                  <a:lnTo>
                    <a:pt x="34569" y="217995"/>
                  </a:lnTo>
                  <a:lnTo>
                    <a:pt x="34569" y="1362265"/>
                  </a:lnTo>
                  <a:lnTo>
                    <a:pt x="39458" y="1362265"/>
                  </a:lnTo>
                  <a:lnTo>
                    <a:pt x="39458" y="217995"/>
                  </a:lnTo>
                  <a:lnTo>
                    <a:pt x="39458" y="184975"/>
                  </a:lnTo>
                  <a:lnTo>
                    <a:pt x="39458" y="164655"/>
                  </a:lnTo>
                  <a:lnTo>
                    <a:pt x="39458" y="118935"/>
                  </a:lnTo>
                  <a:lnTo>
                    <a:pt x="39458" y="85915"/>
                  </a:lnTo>
                  <a:close/>
                </a:path>
                <a:path extrusionOk="0" h="1362710" w="444500">
                  <a:moveTo>
                    <a:pt x="49326" y="178460"/>
                  </a:moveTo>
                  <a:lnTo>
                    <a:pt x="39535" y="178460"/>
                  </a:lnTo>
                  <a:lnTo>
                    <a:pt x="39535" y="205130"/>
                  </a:lnTo>
                  <a:lnTo>
                    <a:pt x="39509" y="238150"/>
                  </a:lnTo>
                  <a:lnTo>
                    <a:pt x="44450" y="238150"/>
                  </a:lnTo>
                  <a:lnTo>
                    <a:pt x="44450" y="1362100"/>
                  </a:lnTo>
                  <a:lnTo>
                    <a:pt x="49326" y="1362100"/>
                  </a:lnTo>
                  <a:lnTo>
                    <a:pt x="49326" y="238150"/>
                  </a:lnTo>
                  <a:lnTo>
                    <a:pt x="49326" y="205130"/>
                  </a:lnTo>
                  <a:lnTo>
                    <a:pt x="49326" y="178460"/>
                  </a:lnTo>
                  <a:close/>
                </a:path>
                <a:path extrusionOk="0" h="1362710" w="444500">
                  <a:moveTo>
                    <a:pt x="59194" y="224739"/>
                  </a:moveTo>
                  <a:lnTo>
                    <a:pt x="49403" y="224739"/>
                  </a:lnTo>
                  <a:lnTo>
                    <a:pt x="49403" y="257759"/>
                  </a:lnTo>
                  <a:lnTo>
                    <a:pt x="54254" y="257759"/>
                  </a:lnTo>
                  <a:lnTo>
                    <a:pt x="54254" y="1361389"/>
                  </a:lnTo>
                  <a:lnTo>
                    <a:pt x="59194" y="1361389"/>
                  </a:lnTo>
                  <a:lnTo>
                    <a:pt x="59194" y="257759"/>
                  </a:lnTo>
                  <a:lnTo>
                    <a:pt x="59194" y="224739"/>
                  </a:lnTo>
                  <a:close/>
                </a:path>
                <a:path extrusionOk="0" h="1362710" w="444500">
                  <a:moveTo>
                    <a:pt x="69062" y="165239"/>
                  </a:moveTo>
                  <a:lnTo>
                    <a:pt x="59270" y="165239"/>
                  </a:lnTo>
                  <a:lnTo>
                    <a:pt x="59270" y="185559"/>
                  </a:lnTo>
                  <a:lnTo>
                    <a:pt x="59270" y="237629"/>
                  </a:lnTo>
                  <a:lnTo>
                    <a:pt x="59334" y="270649"/>
                  </a:lnTo>
                  <a:lnTo>
                    <a:pt x="64122" y="270649"/>
                  </a:lnTo>
                  <a:lnTo>
                    <a:pt x="64122" y="1361579"/>
                  </a:lnTo>
                  <a:lnTo>
                    <a:pt x="69062" y="1361579"/>
                  </a:lnTo>
                  <a:lnTo>
                    <a:pt x="69062" y="270649"/>
                  </a:lnTo>
                  <a:lnTo>
                    <a:pt x="69062" y="237629"/>
                  </a:lnTo>
                  <a:lnTo>
                    <a:pt x="69062" y="185559"/>
                  </a:lnTo>
                  <a:lnTo>
                    <a:pt x="69062" y="165239"/>
                  </a:lnTo>
                  <a:close/>
                </a:path>
                <a:path extrusionOk="0" h="1362710" w="444500">
                  <a:moveTo>
                    <a:pt x="78930" y="99136"/>
                  </a:moveTo>
                  <a:lnTo>
                    <a:pt x="69049" y="99136"/>
                  </a:lnTo>
                  <a:lnTo>
                    <a:pt x="69164" y="165239"/>
                  </a:lnTo>
                  <a:lnTo>
                    <a:pt x="78930" y="1361630"/>
                  </a:lnTo>
                  <a:lnTo>
                    <a:pt x="78930" y="99136"/>
                  </a:lnTo>
                  <a:close/>
                </a:path>
                <a:path extrusionOk="0" h="1362710" w="444500">
                  <a:moveTo>
                    <a:pt x="88798" y="99136"/>
                  </a:moveTo>
                  <a:lnTo>
                    <a:pt x="78930" y="99136"/>
                  </a:lnTo>
                  <a:lnTo>
                    <a:pt x="78981" y="138798"/>
                  </a:lnTo>
                  <a:lnTo>
                    <a:pt x="88798" y="1361630"/>
                  </a:lnTo>
                  <a:lnTo>
                    <a:pt x="88798" y="118973"/>
                  </a:lnTo>
                  <a:lnTo>
                    <a:pt x="88798" y="99136"/>
                  </a:lnTo>
                  <a:close/>
                </a:path>
                <a:path extrusionOk="0" h="1362710" w="444500">
                  <a:moveTo>
                    <a:pt x="98679" y="118973"/>
                  </a:moveTo>
                  <a:lnTo>
                    <a:pt x="88798" y="118973"/>
                  </a:lnTo>
                  <a:lnTo>
                    <a:pt x="88861" y="185077"/>
                  </a:lnTo>
                  <a:lnTo>
                    <a:pt x="98679" y="1361630"/>
                  </a:lnTo>
                  <a:lnTo>
                    <a:pt x="98679" y="118973"/>
                  </a:lnTo>
                  <a:close/>
                </a:path>
                <a:path extrusionOk="0" h="1362710" w="444500">
                  <a:moveTo>
                    <a:pt x="108534" y="112369"/>
                  </a:moveTo>
                  <a:lnTo>
                    <a:pt x="98806" y="112369"/>
                  </a:lnTo>
                  <a:lnTo>
                    <a:pt x="98806" y="145389"/>
                  </a:lnTo>
                  <a:lnTo>
                    <a:pt x="98691" y="224129"/>
                  </a:lnTo>
                  <a:lnTo>
                    <a:pt x="103632" y="224129"/>
                  </a:lnTo>
                  <a:lnTo>
                    <a:pt x="103632" y="1362049"/>
                  </a:lnTo>
                  <a:lnTo>
                    <a:pt x="108534" y="1362049"/>
                  </a:lnTo>
                  <a:lnTo>
                    <a:pt x="108534" y="224129"/>
                  </a:lnTo>
                  <a:lnTo>
                    <a:pt x="108534" y="145389"/>
                  </a:lnTo>
                  <a:lnTo>
                    <a:pt x="108534" y="112369"/>
                  </a:lnTo>
                  <a:close/>
                </a:path>
                <a:path extrusionOk="0" h="1362710" w="444500">
                  <a:moveTo>
                    <a:pt x="138150" y="251167"/>
                  </a:moveTo>
                  <a:lnTo>
                    <a:pt x="128282" y="251167"/>
                  </a:lnTo>
                  <a:lnTo>
                    <a:pt x="118414" y="251167"/>
                  </a:lnTo>
                  <a:lnTo>
                    <a:pt x="118414" y="224739"/>
                  </a:lnTo>
                  <a:lnTo>
                    <a:pt x="108610" y="224739"/>
                  </a:lnTo>
                  <a:lnTo>
                    <a:pt x="108610" y="251409"/>
                  </a:lnTo>
                  <a:lnTo>
                    <a:pt x="108559" y="278079"/>
                  </a:lnTo>
                  <a:lnTo>
                    <a:pt x="113499" y="278079"/>
                  </a:lnTo>
                  <a:lnTo>
                    <a:pt x="113499" y="1361389"/>
                  </a:lnTo>
                  <a:lnTo>
                    <a:pt x="118414" y="1361389"/>
                  </a:lnTo>
                  <a:lnTo>
                    <a:pt x="118414" y="278079"/>
                  </a:lnTo>
                  <a:lnTo>
                    <a:pt x="118414" y="251409"/>
                  </a:lnTo>
                  <a:lnTo>
                    <a:pt x="118478" y="297434"/>
                  </a:lnTo>
                  <a:lnTo>
                    <a:pt x="128282" y="1361630"/>
                  </a:lnTo>
                  <a:lnTo>
                    <a:pt x="128282" y="260426"/>
                  </a:lnTo>
                  <a:lnTo>
                    <a:pt x="128333" y="297434"/>
                  </a:lnTo>
                  <a:lnTo>
                    <a:pt x="138150" y="1361630"/>
                  </a:lnTo>
                  <a:lnTo>
                    <a:pt x="138150" y="251167"/>
                  </a:lnTo>
                  <a:close/>
                </a:path>
                <a:path extrusionOk="0" h="1362710" w="444500">
                  <a:moveTo>
                    <a:pt x="148018" y="185077"/>
                  </a:moveTo>
                  <a:lnTo>
                    <a:pt x="138226" y="185077"/>
                  </a:lnTo>
                  <a:lnTo>
                    <a:pt x="138226" y="277787"/>
                  </a:lnTo>
                  <a:lnTo>
                    <a:pt x="143078" y="277787"/>
                  </a:lnTo>
                  <a:lnTo>
                    <a:pt x="143078" y="1361097"/>
                  </a:lnTo>
                  <a:lnTo>
                    <a:pt x="148018" y="1361097"/>
                  </a:lnTo>
                  <a:lnTo>
                    <a:pt x="148018" y="277787"/>
                  </a:lnTo>
                  <a:lnTo>
                    <a:pt x="148018" y="185077"/>
                  </a:lnTo>
                  <a:close/>
                </a:path>
                <a:path extrusionOk="0" h="1362710" w="444500">
                  <a:moveTo>
                    <a:pt x="157899" y="185077"/>
                  </a:moveTo>
                  <a:lnTo>
                    <a:pt x="148018" y="185077"/>
                  </a:lnTo>
                  <a:lnTo>
                    <a:pt x="148082" y="224739"/>
                  </a:lnTo>
                  <a:lnTo>
                    <a:pt x="157899" y="1361630"/>
                  </a:lnTo>
                  <a:lnTo>
                    <a:pt x="157899" y="185077"/>
                  </a:lnTo>
                  <a:close/>
                </a:path>
                <a:path extrusionOk="0" h="1362710" w="444500">
                  <a:moveTo>
                    <a:pt x="167754" y="171843"/>
                  </a:moveTo>
                  <a:lnTo>
                    <a:pt x="157886" y="171843"/>
                  </a:lnTo>
                  <a:lnTo>
                    <a:pt x="157899" y="185077"/>
                  </a:lnTo>
                  <a:lnTo>
                    <a:pt x="157949" y="204901"/>
                  </a:lnTo>
                  <a:lnTo>
                    <a:pt x="167754" y="1361630"/>
                  </a:lnTo>
                  <a:lnTo>
                    <a:pt x="167754" y="198285"/>
                  </a:lnTo>
                  <a:lnTo>
                    <a:pt x="167754" y="171843"/>
                  </a:lnTo>
                  <a:close/>
                </a:path>
                <a:path extrusionOk="0" h="1362710" w="444500">
                  <a:moveTo>
                    <a:pt x="177634" y="198285"/>
                  </a:moveTo>
                  <a:lnTo>
                    <a:pt x="167754" y="198285"/>
                  </a:lnTo>
                  <a:lnTo>
                    <a:pt x="177634" y="1361630"/>
                  </a:lnTo>
                  <a:lnTo>
                    <a:pt x="177634" y="198285"/>
                  </a:lnTo>
                  <a:close/>
                </a:path>
                <a:path extrusionOk="0" h="1362710" w="444500">
                  <a:moveTo>
                    <a:pt x="187490" y="185077"/>
                  </a:moveTo>
                  <a:lnTo>
                    <a:pt x="177622" y="185077"/>
                  </a:lnTo>
                  <a:lnTo>
                    <a:pt x="177634" y="198285"/>
                  </a:lnTo>
                  <a:lnTo>
                    <a:pt x="177685" y="224739"/>
                  </a:lnTo>
                  <a:lnTo>
                    <a:pt x="187490" y="1361630"/>
                  </a:lnTo>
                  <a:lnTo>
                    <a:pt x="187490" y="185077"/>
                  </a:lnTo>
                  <a:close/>
                </a:path>
                <a:path extrusionOk="0" h="1362710" w="444500">
                  <a:moveTo>
                    <a:pt x="197370" y="165239"/>
                  </a:moveTo>
                  <a:lnTo>
                    <a:pt x="187490" y="165239"/>
                  </a:lnTo>
                  <a:lnTo>
                    <a:pt x="197370" y="1361630"/>
                  </a:lnTo>
                  <a:lnTo>
                    <a:pt x="197370" y="165239"/>
                  </a:lnTo>
                  <a:close/>
                </a:path>
                <a:path extrusionOk="0" h="1362710" w="444500">
                  <a:moveTo>
                    <a:pt x="217106" y="158635"/>
                  </a:moveTo>
                  <a:lnTo>
                    <a:pt x="207238" y="158635"/>
                  </a:lnTo>
                  <a:lnTo>
                    <a:pt x="207238" y="152019"/>
                  </a:lnTo>
                  <a:lnTo>
                    <a:pt x="197370" y="152019"/>
                  </a:lnTo>
                  <a:lnTo>
                    <a:pt x="197434" y="178473"/>
                  </a:lnTo>
                  <a:lnTo>
                    <a:pt x="207238" y="1361630"/>
                  </a:lnTo>
                  <a:lnTo>
                    <a:pt x="207238" y="163931"/>
                  </a:lnTo>
                  <a:lnTo>
                    <a:pt x="207289" y="185077"/>
                  </a:lnTo>
                  <a:lnTo>
                    <a:pt x="217106" y="1361630"/>
                  </a:lnTo>
                  <a:lnTo>
                    <a:pt x="217106" y="158635"/>
                  </a:lnTo>
                  <a:close/>
                </a:path>
                <a:path extrusionOk="0" h="1362710" w="444500">
                  <a:moveTo>
                    <a:pt x="226974" y="171843"/>
                  </a:moveTo>
                  <a:lnTo>
                    <a:pt x="217182" y="171843"/>
                  </a:lnTo>
                  <a:lnTo>
                    <a:pt x="217182" y="211213"/>
                  </a:lnTo>
                  <a:lnTo>
                    <a:pt x="222034" y="211213"/>
                  </a:lnTo>
                  <a:lnTo>
                    <a:pt x="222034" y="1361833"/>
                  </a:lnTo>
                  <a:lnTo>
                    <a:pt x="226974" y="1361833"/>
                  </a:lnTo>
                  <a:lnTo>
                    <a:pt x="226974" y="211213"/>
                  </a:lnTo>
                  <a:lnTo>
                    <a:pt x="226974" y="178460"/>
                  </a:lnTo>
                  <a:lnTo>
                    <a:pt x="226974" y="171843"/>
                  </a:lnTo>
                  <a:close/>
                </a:path>
                <a:path extrusionOk="0" h="1362710" w="444500">
                  <a:moveTo>
                    <a:pt x="246710" y="185077"/>
                  </a:moveTo>
                  <a:lnTo>
                    <a:pt x="236855" y="185077"/>
                  </a:lnTo>
                  <a:lnTo>
                    <a:pt x="236855" y="178460"/>
                  </a:lnTo>
                  <a:lnTo>
                    <a:pt x="226974" y="178460"/>
                  </a:lnTo>
                  <a:lnTo>
                    <a:pt x="227037" y="237947"/>
                  </a:lnTo>
                  <a:lnTo>
                    <a:pt x="236855" y="1361630"/>
                  </a:lnTo>
                  <a:lnTo>
                    <a:pt x="236855" y="189484"/>
                  </a:lnTo>
                  <a:lnTo>
                    <a:pt x="236956" y="224739"/>
                  </a:lnTo>
                  <a:lnTo>
                    <a:pt x="246710" y="1361630"/>
                  </a:lnTo>
                  <a:lnTo>
                    <a:pt x="246710" y="185077"/>
                  </a:lnTo>
                  <a:close/>
                </a:path>
                <a:path extrusionOk="0" h="1362710" w="444500">
                  <a:moveTo>
                    <a:pt x="256590" y="178460"/>
                  </a:moveTo>
                  <a:lnTo>
                    <a:pt x="246710" y="178460"/>
                  </a:lnTo>
                  <a:lnTo>
                    <a:pt x="246710" y="185077"/>
                  </a:lnTo>
                  <a:lnTo>
                    <a:pt x="246761" y="211505"/>
                  </a:lnTo>
                  <a:lnTo>
                    <a:pt x="256590" y="1361630"/>
                  </a:lnTo>
                  <a:lnTo>
                    <a:pt x="256590" y="191681"/>
                  </a:lnTo>
                  <a:lnTo>
                    <a:pt x="256590" y="178460"/>
                  </a:lnTo>
                  <a:close/>
                </a:path>
                <a:path extrusionOk="0" h="1362710" w="444500">
                  <a:moveTo>
                    <a:pt x="276326" y="218109"/>
                  </a:moveTo>
                  <a:lnTo>
                    <a:pt x="266458" y="218109"/>
                  </a:lnTo>
                  <a:lnTo>
                    <a:pt x="266458" y="191681"/>
                  </a:lnTo>
                  <a:lnTo>
                    <a:pt x="256590" y="191681"/>
                  </a:lnTo>
                  <a:lnTo>
                    <a:pt x="256641" y="237947"/>
                  </a:lnTo>
                  <a:lnTo>
                    <a:pt x="266458" y="1361630"/>
                  </a:lnTo>
                  <a:lnTo>
                    <a:pt x="266458" y="223405"/>
                  </a:lnTo>
                  <a:lnTo>
                    <a:pt x="266509" y="244551"/>
                  </a:lnTo>
                  <a:lnTo>
                    <a:pt x="276326" y="1361617"/>
                  </a:lnTo>
                  <a:lnTo>
                    <a:pt x="276326" y="218109"/>
                  </a:lnTo>
                  <a:close/>
                </a:path>
                <a:path extrusionOk="0" h="1362710" w="444500">
                  <a:moveTo>
                    <a:pt x="286194" y="218109"/>
                  </a:moveTo>
                  <a:lnTo>
                    <a:pt x="276326" y="218109"/>
                  </a:lnTo>
                  <a:lnTo>
                    <a:pt x="276390" y="257771"/>
                  </a:lnTo>
                  <a:lnTo>
                    <a:pt x="286194" y="1361617"/>
                  </a:lnTo>
                  <a:lnTo>
                    <a:pt x="286194" y="218109"/>
                  </a:lnTo>
                  <a:close/>
                </a:path>
                <a:path extrusionOk="0" h="1362710" w="444500">
                  <a:moveTo>
                    <a:pt x="305930" y="178460"/>
                  </a:moveTo>
                  <a:lnTo>
                    <a:pt x="296062" y="178460"/>
                  </a:lnTo>
                  <a:lnTo>
                    <a:pt x="296062" y="185077"/>
                  </a:lnTo>
                  <a:lnTo>
                    <a:pt x="286194" y="185077"/>
                  </a:lnTo>
                  <a:lnTo>
                    <a:pt x="286308" y="251180"/>
                  </a:lnTo>
                  <a:lnTo>
                    <a:pt x="296075" y="1361630"/>
                  </a:lnTo>
                  <a:lnTo>
                    <a:pt x="296075" y="187718"/>
                  </a:lnTo>
                  <a:lnTo>
                    <a:pt x="296125" y="224726"/>
                  </a:lnTo>
                  <a:lnTo>
                    <a:pt x="305930" y="1361630"/>
                  </a:lnTo>
                  <a:lnTo>
                    <a:pt x="305930" y="185077"/>
                  </a:lnTo>
                  <a:lnTo>
                    <a:pt x="305930" y="178460"/>
                  </a:lnTo>
                  <a:close/>
                </a:path>
                <a:path extrusionOk="0" h="1362710" w="444500">
                  <a:moveTo>
                    <a:pt x="315810" y="185077"/>
                  </a:moveTo>
                  <a:lnTo>
                    <a:pt x="305930" y="185077"/>
                  </a:lnTo>
                  <a:lnTo>
                    <a:pt x="305993" y="218122"/>
                  </a:lnTo>
                  <a:lnTo>
                    <a:pt x="315810" y="1361630"/>
                  </a:lnTo>
                  <a:lnTo>
                    <a:pt x="315810" y="185077"/>
                  </a:lnTo>
                  <a:close/>
                </a:path>
                <a:path extrusionOk="0" h="1362710" w="444500">
                  <a:moveTo>
                    <a:pt x="335546" y="165239"/>
                  </a:moveTo>
                  <a:lnTo>
                    <a:pt x="325678" y="165239"/>
                  </a:lnTo>
                  <a:lnTo>
                    <a:pt x="315810" y="165239"/>
                  </a:lnTo>
                  <a:lnTo>
                    <a:pt x="325678" y="1361630"/>
                  </a:lnTo>
                  <a:lnTo>
                    <a:pt x="325678" y="174498"/>
                  </a:lnTo>
                  <a:lnTo>
                    <a:pt x="325729" y="211505"/>
                  </a:lnTo>
                  <a:lnTo>
                    <a:pt x="335546" y="1361630"/>
                  </a:lnTo>
                  <a:lnTo>
                    <a:pt x="335546" y="204901"/>
                  </a:lnTo>
                  <a:lnTo>
                    <a:pt x="335546" y="165239"/>
                  </a:lnTo>
                  <a:close/>
                </a:path>
                <a:path extrusionOk="0" h="1362710" w="444500">
                  <a:moveTo>
                    <a:pt x="345414" y="204901"/>
                  </a:moveTo>
                  <a:lnTo>
                    <a:pt x="335546" y="204901"/>
                  </a:lnTo>
                  <a:lnTo>
                    <a:pt x="335610" y="257771"/>
                  </a:lnTo>
                  <a:lnTo>
                    <a:pt x="345414" y="1361630"/>
                  </a:lnTo>
                  <a:lnTo>
                    <a:pt x="345414" y="237947"/>
                  </a:lnTo>
                  <a:lnTo>
                    <a:pt x="345414" y="204901"/>
                  </a:lnTo>
                  <a:close/>
                </a:path>
                <a:path extrusionOk="0" h="1362710" w="444500">
                  <a:moveTo>
                    <a:pt x="365150" y="271005"/>
                  </a:moveTo>
                  <a:lnTo>
                    <a:pt x="355295" y="271005"/>
                  </a:lnTo>
                  <a:lnTo>
                    <a:pt x="355295" y="237947"/>
                  </a:lnTo>
                  <a:lnTo>
                    <a:pt x="345414" y="237947"/>
                  </a:lnTo>
                  <a:lnTo>
                    <a:pt x="355295" y="1361630"/>
                  </a:lnTo>
                  <a:lnTo>
                    <a:pt x="355295" y="272415"/>
                  </a:lnTo>
                  <a:lnTo>
                    <a:pt x="365150" y="1361630"/>
                  </a:lnTo>
                  <a:lnTo>
                    <a:pt x="365150" y="271005"/>
                  </a:lnTo>
                  <a:close/>
                </a:path>
                <a:path extrusionOk="0" h="1362710" w="444500">
                  <a:moveTo>
                    <a:pt x="384886" y="330479"/>
                  </a:moveTo>
                  <a:lnTo>
                    <a:pt x="375031" y="330479"/>
                  </a:lnTo>
                  <a:lnTo>
                    <a:pt x="375031" y="317754"/>
                  </a:lnTo>
                  <a:lnTo>
                    <a:pt x="375031" y="297434"/>
                  </a:lnTo>
                  <a:lnTo>
                    <a:pt x="365239" y="297434"/>
                  </a:lnTo>
                  <a:lnTo>
                    <a:pt x="365239" y="317754"/>
                  </a:lnTo>
                  <a:lnTo>
                    <a:pt x="370090" y="317754"/>
                  </a:lnTo>
                  <a:lnTo>
                    <a:pt x="370090" y="1361706"/>
                  </a:lnTo>
                  <a:lnTo>
                    <a:pt x="375031" y="1361706"/>
                  </a:lnTo>
                  <a:lnTo>
                    <a:pt x="375031" y="338747"/>
                  </a:lnTo>
                  <a:lnTo>
                    <a:pt x="375069" y="363537"/>
                  </a:lnTo>
                  <a:lnTo>
                    <a:pt x="384886" y="1361630"/>
                  </a:lnTo>
                  <a:lnTo>
                    <a:pt x="384886" y="330479"/>
                  </a:lnTo>
                  <a:close/>
                </a:path>
                <a:path extrusionOk="0" h="1362710" w="444500">
                  <a:moveTo>
                    <a:pt x="394766" y="350316"/>
                  </a:moveTo>
                  <a:lnTo>
                    <a:pt x="384949" y="350316"/>
                  </a:lnTo>
                  <a:lnTo>
                    <a:pt x="384949" y="363016"/>
                  </a:lnTo>
                  <a:lnTo>
                    <a:pt x="384975" y="383336"/>
                  </a:lnTo>
                  <a:lnTo>
                    <a:pt x="384924" y="403656"/>
                  </a:lnTo>
                  <a:lnTo>
                    <a:pt x="389864" y="403656"/>
                  </a:lnTo>
                  <a:lnTo>
                    <a:pt x="389864" y="1361236"/>
                  </a:lnTo>
                  <a:lnTo>
                    <a:pt x="394766" y="1361236"/>
                  </a:lnTo>
                  <a:lnTo>
                    <a:pt x="394766" y="403656"/>
                  </a:lnTo>
                  <a:lnTo>
                    <a:pt x="394766" y="383336"/>
                  </a:lnTo>
                  <a:lnTo>
                    <a:pt x="394766" y="363016"/>
                  </a:lnTo>
                  <a:lnTo>
                    <a:pt x="394766" y="350316"/>
                  </a:lnTo>
                  <a:close/>
                </a:path>
                <a:path extrusionOk="0" h="1362710" w="444500">
                  <a:moveTo>
                    <a:pt x="404634" y="350316"/>
                  </a:moveTo>
                  <a:lnTo>
                    <a:pt x="394855" y="350316"/>
                  </a:lnTo>
                  <a:lnTo>
                    <a:pt x="394855" y="370636"/>
                  </a:lnTo>
                  <a:lnTo>
                    <a:pt x="394855" y="410006"/>
                  </a:lnTo>
                  <a:lnTo>
                    <a:pt x="399694" y="410006"/>
                  </a:lnTo>
                  <a:lnTo>
                    <a:pt x="399694" y="1361236"/>
                  </a:lnTo>
                  <a:lnTo>
                    <a:pt x="404634" y="1361236"/>
                  </a:lnTo>
                  <a:lnTo>
                    <a:pt x="404634" y="410006"/>
                  </a:lnTo>
                  <a:lnTo>
                    <a:pt x="404634" y="370636"/>
                  </a:lnTo>
                  <a:lnTo>
                    <a:pt x="404634" y="350316"/>
                  </a:lnTo>
                  <a:close/>
                </a:path>
                <a:path extrusionOk="0" h="1362710" w="444500">
                  <a:moveTo>
                    <a:pt x="414502" y="337096"/>
                  </a:moveTo>
                  <a:lnTo>
                    <a:pt x="404787" y="337096"/>
                  </a:lnTo>
                  <a:lnTo>
                    <a:pt x="404787" y="376466"/>
                  </a:lnTo>
                  <a:lnTo>
                    <a:pt x="409562" y="376466"/>
                  </a:lnTo>
                  <a:lnTo>
                    <a:pt x="409562" y="1361986"/>
                  </a:lnTo>
                  <a:lnTo>
                    <a:pt x="414502" y="1361986"/>
                  </a:lnTo>
                  <a:lnTo>
                    <a:pt x="414502" y="376466"/>
                  </a:lnTo>
                  <a:lnTo>
                    <a:pt x="414502" y="337096"/>
                  </a:lnTo>
                  <a:close/>
                </a:path>
                <a:path extrusionOk="0" h="1362710" w="444500">
                  <a:moveTo>
                    <a:pt x="424370" y="304050"/>
                  </a:moveTo>
                  <a:lnTo>
                    <a:pt x="414502" y="304050"/>
                  </a:lnTo>
                  <a:lnTo>
                    <a:pt x="414566" y="330492"/>
                  </a:lnTo>
                  <a:lnTo>
                    <a:pt x="424370" y="1361630"/>
                  </a:lnTo>
                  <a:lnTo>
                    <a:pt x="424370" y="304050"/>
                  </a:lnTo>
                  <a:close/>
                </a:path>
                <a:path extrusionOk="0" h="1362710" w="444500">
                  <a:moveTo>
                    <a:pt x="434251" y="271005"/>
                  </a:moveTo>
                  <a:lnTo>
                    <a:pt x="424459" y="271005"/>
                  </a:lnTo>
                  <a:lnTo>
                    <a:pt x="424459" y="304025"/>
                  </a:lnTo>
                  <a:lnTo>
                    <a:pt x="429310" y="304025"/>
                  </a:lnTo>
                  <a:lnTo>
                    <a:pt x="429310" y="1361935"/>
                  </a:lnTo>
                  <a:lnTo>
                    <a:pt x="434251" y="1361935"/>
                  </a:lnTo>
                  <a:lnTo>
                    <a:pt x="434251" y="304025"/>
                  </a:lnTo>
                  <a:lnTo>
                    <a:pt x="434251" y="271005"/>
                  </a:lnTo>
                  <a:close/>
                </a:path>
                <a:path extrusionOk="0" h="1362710" w="444500">
                  <a:moveTo>
                    <a:pt x="444106" y="264388"/>
                  </a:moveTo>
                  <a:lnTo>
                    <a:pt x="434238" y="264388"/>
                  </a:lnTo>
                  <a:lnTo>
                    <a:pt x="444106" y="1361630"/>
                  </a:lnTo>
                  <a:lnTo>
                    <a:pt x="444106" y="264388"/>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8" name="Google Shape;2288;p35"/>
            <p:cNvSpPr/>
            <p:nvPr/>
          </p:nvSpPr>
          <p:spPr>
            <a:xfrm>
              <a:off x="8833536" y="4734001"/>
              <a:ext cx="424815" cy="1692910"/>
            </a:xfrm>
            <a:custGeom>
              <a:rect b="b" l="l" r="r" t="t"/>
              <a:pathLst>
                <a:path extrusionOk="0" h="1692910" w="424815">
                  <a:moveTo>
                    <a:pt x="9791" y="588518"/>
                  </a:moveTo>
                  <a:lnTo>
                    <a:pt x="0" y="588518"/>
                  </a:lnTo>
                  <a:lnTo>
                    <a:pt x="0" y="607568"/>
                  </a:lnTo>
                  <a:lnTo>
                    <a:pt x="0" y="634238"/>
                  </a:lnTo>
                  <a:lnTo>
                    <a:pt x="4851" y="634238"/>
                  </a:lnTo>
                  <a:lnTo>
                    <a:pt x="4851" y="1692148"/>
                  </a:lnTo>
                  <a:lnTo>
                    <a:pt x="9791" y="1692148"/>
                  </a:lnTo>
                  <a:lnTo>
                    <a:pt x="9791" y="634238"/>
                  </a:lnTo>
                  <a:lnTo>
                    <a:pt x="9791" y="607568"/>
                  </a:lnTo>
                  <a:lnTo>
                    <a:pt x="9791" y="588518"/>
                  </a:lnTo>
                  <a:close/>
                </a:path>
                <a:path extrusionOk="0" h="1692910" w="424815">
                  <a:moveTo>
                    <a:pt x="19659" y="528789"/>
                  </a:moveTo>
                  <a:lnTo>
                    <a:pt x="9880" y="528789"/>
                  </a:lnTo>
                  <a:lnTo>
                    <a:pt x="9880" y="588479"/>
                  </a:lnTo>
                  <a:lnTo>
                    <a:pt x="14732" y="588479"/>
                  </a:lnTo>
                  <a:lnTo>
                    <a:pt x="14732" y="1692109"/>
                  </a:lnTo>
                  <a:lnTo>
                    <a:pt x="19659" y="1692109"/>
                  </a:lnTo>
                  <a:lnTo>
                    <a:pt x="19659" y="588479"/>
                  </a:lnTo>
                  <a:lnTo>
                    <a:pt x="19659" y="528789"/>
                  </a:lnTo>
                  <a:close/>
                </a:path>
                <a:path extrusionOk="0" h="1692910" w="424815">
                  <a:moveTo>
                    <a:pt x="29527" y="555244"/>
                  </a:moveTo>
                  <a:lnTo>
                    <a:pt x="19735" y="555244"/>
                  </a:lnTo>
                  <a:lnTo>
                    <a:pt x="19735" y="588264"/>
                  </a:lnTo>
                  <a:lnTo>
                    <a:pt x="24587" y="588264"/>
                  </a:lnTo>
                  <a:lnTo>
                    <a:pt x="24587" y="1691894"/>
                  </a:lnTo>
                  <a:lnTo>
                    <a:pt x="29527" y="1691894"/>
                  </a:lnTo>
                  <a:lnTo>
                    <a:pt x="29527" y="588264"/>
                  </a:lnTo>
                  <a:lnTo>
                    <a:pt x="29527" y="555244"/>
                  </a:lnTo>
                  <a:close/>
                </a:path>
                <a:path extrusionOk="0" h="1692910" w="424815">
                  <a:moveTo>
                    <a:pt x="39395" y="462699"/>
                  </a:moveTo>
                  <a:lnTo>
                    <a:pt x="29603" y="462699"/>
                  </a:lnTo>
                  <a:lnTo>
                    <a:pt x="29603" y="483019"/>
                  </a:lnTo>
                  <a:lnTo>
                    <a:pt x="29629" y="541439"/>
                  </a:lnTo>
                  <a:lnTo>
                    <a:pt x="29629" y="574459"/>
                  </a:lnTo>
                  <a:lnTo>
                    <a:pt x="29603" y="594779"/>
                  </a:lnTo>
                  <a:lnTo>
                    <a:pt x="34455" y="594779"/>
                  </a:lnTo>
                  <a:lnTo>
                    <a:pt x="34455" y="1692059"/>
                  </a:lnTo>
                  <a:lnTo>
                    <a:pt x="39395" y="1692059"/>
                  </a:lnTo>
                  <a:lnTo>
                    <a:pt x="39395" y="594779"/>
                  </a:lnTo>
                  <a:lnTo>
                    <a:pt x="39395" y="574459"/>
                  </a:lnTo>
                  <a:lnTo>
                    <a:pt x="39395" y="541439"/>
                  </a:lnTo>
                  <a:lnTo>
                    <a:pt x="39395" y="483019"/>
                  </a:lnTo>
                  <a:lnTo>
                    <a:pt x="39395" y="462699"/>
                  </a:lnTo>
                  <a:close/>
                </a:path>
                <a:path extrusionOk="0" h="1692910" w="424815">
                  <a:moveTo>
                    <a:pt x="49276" y="403212"/>
                  </a:moveTo>
                  <a:lnTo>
                    <a:pt x="39497" y="403212"/>
                  </a:lnTo>
                  <a:lnTo>
                    <a:pt x="39497" y="481952"/>
                  </a:lnTo>
                  <a:lnTo>
                    <a:pt x="44335" y="481952"/>
                  </a:lnTo>
                  <a:lnTo>
                    <a:pt x="44335" y="1692262"/>
                  </a:lnTo>
                  <a:lnTo>
                    <a:pt x="49276" y="1692262"/>
                  </a:lnTo>
                  <a:lnTo>
                    <a:pt x="49276" y="481952"/>
                  </a:lnTo>
                  <a:lnTo>
                    <a:pt x="49276" y="403212"/>
                  </a:lnTo>
                  <a:close/>
                </a:path>
                <a:path extrusionOk="0" h="1692910" w="424815">
                  <a:moveTo>
                    <a:pt x="59143" y="370154"/>
                  </a:moveTo>
                  <a:lnTo>
                    <a:pt x="49339" y="370154"/>
                  </a:lnTo>
                  <a:lnTo>
                    <a:pt x="49339" y="390474"/>
                  </a:lnTo>
                  <a:lnTo>
                    <a:pt x="54203" y="390474"/>
                  </a:lnTo>
                  <a:lnTo>
                    <a:pt x="54203" y="1692224"/>
                  </a:lnTo>
                  <a:lnTo>
                    <a:pt x="59143" y="1692224"/>
                  </a:lnTo>
                  <a:lnTo>
                    <a:pt x="59143" y="390474"/>
                  </a:lnTo>
                  <a:lnTo>
                    <a:pt x="59143" y="370154"/>
                  </a:lnTo>
                  <a:close/>
                </a:path>
                <a:path extrusionOk="0" h="1692910" w="424815">
                  <a:moveTo>
                    <a:pt x="68999" y="310667"/>
                  </a:moveTo>
                  <a:lnTo>
                    <a:pt x="59207" y="310667"/>
                  </a:lnTo>
                  <a:lnTo>
                    <a:pt x="59207" y="350037"/>
                  </a:lnTo>
                  <a:lnTo>
                    <a:pt x="59156" y="397027"/>
                  </a:lnTo>
                  <a:lnTo>
                    <a:pt x="64096" y="397027"/>
                  </a:lnTo>
                  <a:lnTo>
                    <a:pt x="64096" y="1692427"/>
                  </a:lnTo>
                  <a:lnTo>
                    <a:pt x="68999" y="1692427"/>
                  </a:lnTo>
                  <a:lnTo>
                    <a:pt x="68999" y="397027"/>
                  </a:lnTo>
                  <a:lnTo>
                    <a:pt x="68999" y="350037"/>
                  </a:lnTo>
                  <a:lnTo>
                    <a:pt x="68999" y="310667"/>
                  </a:lnTo>
                  <a:close/>
                </a:path>
                <a:path extrusionOk="0" h="1692910" w="424815">
                  <a:moveTo>
                    <a:pt x="78879" y="218135"/>
                  </a:moveTo>
                  <a:lnTo>
                    <a:pt x="69088" y="218135"/>
                  </a:lnTo>
                  <a:lnTo>
                    <a:pt x="69088" y="263855"/>
                  </a:lnTo>
                  <a:lnTo>
                    <a:pt x="69075" y="304495"/>
                  </a:lnTo>
                  <a:lnTo>
                    <a:pt x="73939" y="304495"/>
                  </a:lnTo>
                  <a:lnTo>
                    <a:pt x="73939" y="1692605"/>
                  </a:lnTo>
                  <a:lnTo>
                    <a:pt x="78879" y="1692605"/>
                  </a:lnTo>
                  <a:lnTo>
                    <a:pt x="78879" y="304495"/>
                  </a:lnTo>
                  <a:lnTo>
                    <a:pt x="78879" y="263855"/>
                  </a:lnTo>
                  <a:lnTo>
                    <a:pt x="78879" y="218135"/>
                  </a:lnTo>
                  <a:close/>
                </a:path>
                <a:path extrusionOk="0" h="1692910" w="424815">
                  <a:moveTo>
                    <a:pt x="88747" y="152031"/>
                  </a:moveTo>
                  <a:lnTo>
                    <a:pt x="78879" y="152031"/>
                  </a:lnTo>
                  <a:lnTo>
                    <a:pt x="78930" y="191681"/>
                  </a:lnTo>
                  <a:lnTo>
                    <a:pt x="88747" y="1692135"/>
                  </a:lnTo>
                  <a:lnTo>
                    <a:pt x="88747" y="152031"/>
                  </a:lnTo>
                  <a:close/>
                </a:path>
                <a:path extrusionOk="0" h="1692910" w="424815">
                  <a:moveTo>
                    <a:pt x="98615" y="158635"/>
                  </a:moveTo>
                  <a:lnTo>
                    <a:pt x="88823" y="158635"/>
                  </a:lnTo>
                  <a:lnTo>
                    <a:pt x="88823" y="218325"/>
                  </a:lnTo>
                  <a:lnTo>
                    <a:pt x="93675" y="218325"/>
                  </a:lnTo>
                  <a:lnTo>
                    <a:pt x="93675" y="1691525"/>
                  </a:lnTo>
                  <a:lnTo>
                    <a:pt x="98615" y="1691525"/>
                  </a:lnTo>
                  <a:lnTo>
                    <a:pt x="98615" y="218325"/>
                  </a:lnTo>
                  <a:lnTo>
                    <a:pt x="98615" y="178473"/>
                  </a:lnTo>
                  <a:lnTo>
                    <a:pt x="98615" y="158635"/>
                  </a:lnTo>
                  <a:close/>
                </a:path>
                <a:path extrusionOk="0" h="1692910" w="424815">
                  <a:moveTo>
                    <a:pt x="108496" y="178473"/>
                  </a:moveTo>
                  <a:lnTo>
                    <a:pt x="98615" y="178473"/>
                  </a:lnTo>
                  <a:lnTo>
                    <a:pt x="108496" y="1692135"/>
                  </a:lnTo>
                  <a:lnTo>
                    <a:pt x="108496" y="224739"/>
                  </a:lnTo>
                  <a:lnTo>
                    <a:pt x="108496" y="178473"/>
                  </a:lnTo>
                  <a:close/>
                </a:path>
                <a:path extrusionOk="0" h="1692910" w="424815">
                  <a:moveTo>
                    <a:pt x="128219" y="284238"/>
                  </a:moveTo>
                  <a:lnTo>
                    <a:pt x="118364" y="284238"/>
                  </a:lnTo>
                  <a:lnTo>
                    <a:pt x="118364" y="224739"/>
                  </a:lnTo>
                  <a:lnTo>
                    <a:pt x="108496" y="224739"/>
                  </a:lnTo>
                  <a:lnTo>
                    <a:pt x="108585" y="290842"/>
                  </a:lnTo>
                  <a:lnTo>
                    <a:pt x="118364" y="1692135"/>
                  </a:lnTo>
                  <a:lnTo>
                    <a:pt x="118364" y="297459"/>
                  </a:lnTo>
                  <a:lnTo>
                    <a:pt x="118402" y="337108"/>
                  </a:lnTo>
                  <a:lnTo>
                    <a:pt x="128219" y="1692135"/>
                  </a:lnTo>
                  <a:lnTo>
                    <a:pt x="128219" y="323888"/>
                  </a:lnTo>
                  <a:lnTo>
                    <a:pt x="128219" y="284238"/>
                  </a:lnTo>
                  <a:close/>
                </a:path>
                <a:path extrusionOk="0" h="1692910" w="424815">
                  <a:moveTo>
                    <a:pt x="138099" y="323888"/>
                  </a:moveTo>
                  <a:lnTo>
                    <a:pt x="128219" y="323888"/>
                  </a:lnTo>
                  <a:lnTo>
                    <a:pt x="128282" y="350342"/>
                  </a:lnTo>
                  <a:lnTo>
                    <a:pt x="138099" y="1692135"/>
                  </a:lnTo>
                  <a:lnTo>
                    <a:pt x="138099" y="323888"/>
                  </a:lnTo>
                  <a:close/>
                </a:path>
                <a:path extrusionOk="0" h="1692910" w="424815">
                  <a:moveTo>
                    <a:pt x="147967" y="251180"/>
                  </a:moveTo>
                  <a:lnTo>
                    <a:pt x="138099" y="251180"/>
                  </a:lnTo>
                  <a:lnTo>
                    <a:pt x="138188" y="304050"/>
                  </a:lnTo>
                  <a:lnTo>
                    <a:pt x="147967" y="1692135"/>
                  </a:lnTo>
                  <a:lnTo>
                    <a:pt x="147967" y="251180"/>
                  </a:lnTo>
                  <a:close/>
                </a:path>
                <a:path extrusionOk="0" h="1692910" w="424815">
                  <a:moveTo>
                    <a:pt x="157835" y="171869"/>
                  </a:moveTo>
                  <a:lnTo>
                    <a:pt x="148031" y="171869"/>
                  </a:lnTo>
                  <a:lnTo>
                    <a:pt x="148031" y="217589"/>
                  </a:lnTo>
                  <a:lnTo>
                    <a:pt x="148031" y="244259"/>
                  </a:lnTo>
                  <a:lnTo>
                    <a:pt x="152895" y="244259"/>
                  </a:lnTo>
                  <a:lnTo>
                    <a:pt x="152895" y="1692059"/>
                  </a:lnTo>
                  <a:lnTo>
                    <a:pt x="157835" y="1692059"/>
                  </a:lnTo>
                  <a:lnTo>
                    <a:pt x="157835" y="244259"/>
                  </a:lnTo>
                  <a:lnTo>
                    <a:pt x="157835" y="217589"/>
                  </a:lnTo>
                  <a:lnTo>
                    <a:pt x="157835" y="171869"/>
                  </a:lnTo>
                  <a:close/>
                </a:path>
                <a:path extrusionOk="0" h="1692910" w="424815">
                  <a:moveTo>
                    <a:pt x="167716" y="138811"/>
                  </a:moveTo>
                  <a:lnTo>
                    <a:pt x="157835" y="138811"/>
                  </a:lnTo>
                  <a:lnTo>
                    <a:pt x="157886" y="185077"/>
                  </a:lnTo>
                  <a:lnTo>
                    <a:pt x="167716" y="1692135"/>
                  </a:lnTo>
                  <a:lnTo>
                    <a:pt x="167716" y="138811"/>
                  </a:lnTo>
                  <a:close/>
                </a:path>
                <a:path extrusionOk="0" h="1692910" w="424815">
                  <a:moveTo>
                    <a:pt x="177571" y="112369"/>
                  </a:moveTo>
                  <a:lnTo>
                    <a:pt x="167703" y="112369"/>
                  </a:lnTo>
                  <a:lnTo>
                    <a:pt x="167716" y="138811"/>
                  </a:lnTo>
                  <a:lnTo>
                    <a:pt x="167741" y="171869"/>
                  </a:lnTo>
                  <a:lnTo>
                    <a:pt x="177571" y="1692135"/>
                  </a:lnTo>
                  <a:lnTo>
                    <a:pt x="177571" y="118973"/>
                  </a:lnTo>
                  <a:lnTo>
                    <a:pt x="177571" y="112369"/>
                  </a:lnTo>
                  <a:close/>
                </a:path>
                <a:path extrusionOk="0" h="1692910" w="424815">
                  <a:moveTo>
                    <a:pt x="187439" y="118973"/>
                  </a:moveTo>
                  <a:lnTo>
                    <a:pt x="177571" y="118973"/>
                  </a:lnTo>
                  <a:lnTo>
                    <a:pt x="177622" y="152031"/>
                  </a:lnTo>
                  <a:lnTo>
                    <a:pt x="187439" y="1692135"/>
                  </a:lnTo>
                  <a:lnTo>
                    <a:pt x="187439" y="158635"/>
                  </a:lnTo>
                  <a:lnTo>
                    <a:pt x="187439" y="118973"/>
                  </a:lnTo>
                  <a:close/>
                </a:path>
                <a:path extrusionOk="0" h="1692910" w="424815">
                  <a:moveTo>
                    <a:pt x="207175" y="158635"/>
                  </a:moveTo>
                  <a:lnTo>
                    <a:pt x="197319" y="158635"/>
                  </a:lnTo>
                  <a:lnTo>
                    <a:pt x="187439" y="158635"/>
                  </a:lnTo>
                  <a:lnTo>
                    <a:pt x="187490" y="191681"/>
                  </a:lnTo>
                  <a:lnTo>
                    <a:pt x="197319" y="1692135"/>
                  </a:lnTo>
                  <a:lnTo>
                    <a:pt x="197319" y="160616"/>
                  </a:lnTo>
                  <a:lnTo>
                    <a:pt x="207175" y="1692135"/>
                  </a:lnTo>
                  <a:lnTo>
                    <a:pt x="207175" y="158635"/>
                  </a:lnTo>
                  <a:close/>
                </a:path>
                <a:path extrusionOk="0" h="1692910" w="424815">
                  <a:moveTo>
                    <a:pt x="217055" y="158635"/>
                  </a:moveTo>
                  <a:lnTo>
                    <a:pt x="207251" y="158635"/>
                  </a:lnTo>
                  <a:lnTo>
                    <a:pt x="207251" y="191655"/>
                  </a:lnTo>
                  <a:lnTo>
                    <a:pt x="207264" y="231025"/>
                  </a:lnTo>
                  <a:lnTo>
                    <a:pt x="212115" y="231025"/>
                  </a:lnTo>
                  <a:lnTo>
                    <a:pt x="212115" y="1691525"/>
                  </a:lnTo>
                  <a:lnTo>
                    <a:pt x="217055" y="1691525"/>
                  </a:lnTo>
                  <a:lnTo>
                    <a:pt x="217055" y="231025"/>
                  </a:lnTo>
                  <a:lnTo>
                    <a:pt x="217055" y="191655"/>
                  </a:lnTo>
                  <a:lnTo>
                    <a:pt x="217055" y="158635"/>
                  </a:lnTo>
                  <a:close/>
                </a:path>
                <a:path extrusionOk="0" h="1692910" w="424815">
                  <a:moveTo>
                    <a:pt x="226936" y="158635"/>
                  </a:moveTo>
                  <a:lnTo>
                    <a:pt x="217131" y="158635"/>
                  </a:lnTo>
                  <a:lnTo>
                    <a:pt x="217131" y="224675"/>
                  </a:lnTo>
                  <a:lnTo>
                    <a:pt x="221996" y="224675"/>
                  </a:lnTo>
                  <a:lnTo>
                    <a:pt x="221996" y="1691525"/>
                  </a:lnTo>
                  <a:lnTo>
                    <a:pt x="226936" y="1691525"/>
                  </a:lnTo>
                  <a:lnTo>
                    <a:pt x="226936" y="224675"/>
                  </a:lnTo>
                  <a:lnTo>
                    <a:pt x="226936" y="158635"/>
                  </a:lnTo>
                  <a:close/>
                </a:path>
                <a:path extrusionOk="0" h="1692910" w="424815">
                  <a:moveTo>
                    <a:pt x="236791" y="132207"/>
                  </a:moveTo>
                  <a:lnTo>
                    <a:pt x="226923" y="132207"/>
                  </a:lnTo>
                  <a:lnTo>
                    <a:pt x="236791" y="1692135"/>
                  </a:lnTo>
                  <a:lnTo>
                    <a:pt x="236791" y="132207"/>
                  </a:lnTo>
                  <a:close/>
                </a:path>
                <a:path extrusionOk="0" h="1692910" w="424815">
                  <a:moveTo>
                    <a:pt x="246659" y="79311"/>
                  </a:moveTo>
                  <a:lnTo>
                    <a:pt x="236791" y="79311"/>
                  </a:lnTo>
                  <a:lnTo>
                    <a:pt x="236918" y="152031"/>
                  </a:lnTo>
                  <a:lnTo>
                    <a:pt x="246659" y="1692135"/>
                  </a:lnTo>
                  <a:lnTo>
                    <a:pt x="246659" y="79311"/>
                  </a:lnTo>
                  <a:close/>
                </a:path>
                <a:path extrusionOk="0" h="1692910" w="424815">
                  <a:moveTo>
                    <a:pt x="256540" y="66103"/>
                  </a:moveTo>
                  <a:lnTo>
                    <a:pt x="246659" y="66103"/>
                  </a:lnTo>
                  <a:lnTo>
                    <a:pt x="256540" y="1692135"/>
                  </a:lnTo>
                  <a:lnTo>
                    <a:pt x="256540" y="66103"/>
                  </a:lnTo>
                  <a:close/>
                </a:path>
                <a:path extrusionOk="0" h="1692910" w="424815">
                  <a:moveTo>
                    <a:pt x="266395" y="59499"/>
                  </a:moveTo>
                  <a:lnTo>
                    <a:pt x="256527" y="59499"/>
                  </a:lnTo>
                  <a:lnTo>
                    <a:pt x="266395" y="1692135"/>
                  </a:lnTo>
                  <a:lnTo>
                    <a:pt x="266395" y="85928"/>
                  </a:lnTo>
                  <a:lnTo>
                    <a:pt x="266395" y="59499"/>
                  </a:lnTo>
                  <a:close/>
                </a:path>
                <a:path extrusionOk="0" h="1692910" w="424815">
                  <a:moveTo>
                    <a:pt x="276275" y="85928"/>
                  </a:moveTo>
                  <a:lnTo>
                    <a:pt x="266395" y="85928"/>
                  </a:lnTo>
                  <a:lnTo>
                    <a:pt x="276275" y="1692135"/>
                  </a:lnTo>
                  <a:lnTo>
                    <a:pt x="276275" y="85928"/>
                  </a:lnTo>
                  <a:close/>
                </a:path>
                <a:path extrusionOk="0" h="1692910" w="424815">
                  <a:moveTo>
                    <a:pt x="296011" y="52882"/>
                  </a:moveTo>
                  <a:lnTo>
                    <a:pt x="286156" y="52882"/>
                  </a:lnTo>
                  <a:lnTo>
                    <a:pt x="286156" y="46266"/>
                  </a:lnTo>
                  <a:lnTo>
                    <a:pt x="276275" y="46266"/>
                  </a:lnTo>
                  <a:lnTo>
                    <a:pt x="276326" y="85928"/>
                  </a:lnTo>
                  <a:lnTo>
                    <a:pt x="286156" y="1692135"/>
                  </a:lnTo>
                  <a:lnTo>
                    <a:pt x="286156" y="66103"/>
                  </a:lnTo>
                  <a:lnTo>
                    <a:pt x="286181" y="92544"/>
                  </a:lnTo>
                  <a:lnTo>
                    <a:pt x="296011" y="1692135"/>
                  </a:lnTo>
                  <a:lnTo>
                    <a:pt x="296011" y="52882"/>
                  </a:lnTo>
                  <a:close/>
                </a:path>
                <a:path extrusionOk="0" h="1692910" w="424815">
                  <a:moveTo>
                    <a:pt x="305879" y="13220"/>
                  </a:moveTo>
                  <a:lnTo>
                    <a:pt x="296011" y="13220"/>
                  </a:lnTo>
                  <a:lnTo>
                    <a:pt x="296049" y="59499"/>
                  </a:lnTo>
                  <a:lnTo>
                    <a:pt x="305879" y="1692135"/>
                  </a:lnTo>
                  <a:lnTo>
                    <a:pt x="305879" y="13220"/>
                  </a:lnTo>
                  <a:close/>
                </a:path>
                <a:path extrusionOk="0" h="1692910" w="424815">
                  <a:moveTo>
                    <a:pt x="325615" y="0"/>
                  </a:moveTo>
                  <a:lnTo>
                    <a:pt x="315747" y="0"/>
                  </a:lnTo>
                  <a:lnTo>
                    <a:pt x="315747" y="6604"/>
                  </a:lnTo>
                  <a:lnTo>
                    <a:pt x="305879" y="6604"/>
                  </a:lnTo>
                  <a:lnTo>
                    <a:pt x="305879" y="13220"/>
                  </a:lnTo>
                  <a:lnTo>
                    <a:pt x="305955" y="46266"/>
                  </a:lnTo>
                  <a:lnTo>
                    <a:pt x="315760" y="1692135"/>
                  </a:lnTo>
                  <a:lnTo>
                    <a:pt x="315760" y="26441"/>
                  </a:lnTo>
                  <a:lnTo>
                    <a:pt x="315785" y="79311"/>
                  </a:lnTo>
                  <a:lnTo>
                    <a:pt x="325615" y="1692135"/>
                  </a:lnTo>
                  <a:lnTo>
                    <a:pt x="325615" y="33045"/>
                  </a:lnTo>
                  <a:lnTo>
                    <a:pt x="325615" y="0"/>
                  </a:lnTo>
                  <a:close/>
                </a:path>
                <a:path extrusionOk="0" h="1692910" w="424815">
                  <a:moveTo>
                    <a:pt x="335495" y="33045"/>
                  </a:moveTo>
                  <a:lnTo>
                    <a:pt x="325615" y="33045"/>
                  </a:lnTo>
                  <a:lnTo>
                    <a:pt x="325742" y="92544"/>
                  </a:lnTo>
                  <a:lnTo>
                    <a:pt x="335495" y="1692135"/>
                  </a:lnTo>
                  <a:lnTo>
                    <a:pt x="335495" y="39662"/>
                  </a:lnTo>
                  <a:lnTo>
                    <a:pt x="335495" y="33045"/>
                  </a:lnTo>
                  <a:close/>
                </a:path>
                <a:path extrusionOk="0" h="1692910" w="424815">
                  <a:moveTo>
                    <a:pt x="345376" y="39662"/>
                  </a:moveTo>
                  <a:lnTo>
                    <a:pt x="335495" y="39662"/>
                  </a:lnTo>
                  <a:lnTo>
                    <a:pt x="335572" y="118973"/>
                  </a:lnTo>
                  <a:lnTo>
                    <a:pt x="345376" y="1692135"/>
                  </a:lnTo>
                  <a:lnTo>
                    <a:pt x="345376" y="39662"/>
                  </a:lnTo>
                  <a:close/>
                </a:path>
                <a:path extrusionOk="0" h="1692910" w="424815">
                  <a:moveTo>
                    <a:pt x="355231" y="105765"/>
                  </a:moveTo>
                  <a:lnTo>
                    <a:pt x="345490" y="105765"/>
                  </a:lnTo>
                  <a:lnTo>
                    <a:pt x="345490" y="165455"/>
                  </a:lnTo>
                  <a:lnTo>
                    <a:pt x="345516" y="211175"/>
                  </a:lnTo>
                  <a:lnTo>
                    <a:pt x="350291" y="211175"/>
                  </a:lnTo>
                  <a:lnTo>
                    <a:pt x="350291" y="1691995"/>
                  </a:lnTo>
                  <a:lnTo>
                    <a:pt x="355231" y="1691995"/>
                  </a:lnTo>
                  <a:lnTo>
                    <a:pt x="355231" y="211175"/>
                  </a:lnTo>
                  <a:lnTo>
                    <a:pt x="355231" y="171869"/>
                  </a:lnTo>
                  <a:lnTo>
                    <a:pt x="355231" y="165455"/>
                  </a:lnTo>
                  <a:lnTo>
                    <a:pt x="355231" y="105765"/>
                  </a:lnTo>
                  <a:close/>
                </a:path>
                <a:path extrusionOk="0" h="1692910" w="424815">
                  <a:moveTo>
                    <a:pt x="365099" y="171869"/>
                  </a:moveTo>
                  <a:lnTo>
                    <a:pt x="355231" y="171869"/>
                  </a:lnTo>
                  <a:lnTo>
                    <a:pt x="355282" y="218135"/>
                  </a:lnTo>
                  <a:lnTo>
                    <a:pt x="365099" y="1692135"/>
                  </a:lnTo>
                  <a:lnTo>
                    <a:pt x="365099" y="171869"/>
                  </a:lnTo>
                  <a:close/>
                </a:path>
                <a:path extrusionOk="0" h="1692910" w="424815">
                  <a:moveTo>
                    <a:pt x="374980" y="191681"/>
                  </a:moveTo>
                  <a:lnTo>
                    <a:pt x="365188" y="191681"/>
                  </a:lnTo>
                  <a:lnTo>
                    <a:pt x="365188" y="218351"/>
                  </a:lnTo>
                  <a:lnTo>
                    <a:pt x="365163" y="257721"/>
                  </a:lnTo>
                  <a:lnTo>
                    <a:pt x="365315" y="257721"/>
                  </a:lnTo>
                  <a:lnTo>
                    <a:pt x="365315" y="330111"/>
                  </a:lnTo>
                  <a:lnTo>
                    <a:pt x="370027" y="330111"/>
                  </a:lnTo>
                  <a:lnTo>
                    <a:pt x="370027" y="1691551"/>
                  </a:lnTo>
                  <a:lnTo>
                    <a:pt x="374980" y="1691551"/>
                  </a:lnTo>
                  <a:lnTo>
                    <a:pt x="374980" y="330111"/>
                  </a:lnTo>
                  <a:lnTo>
                    <a:pt x="374980" y="257721"/>
                  </a:lnTo>
                  <a:lnTo>
                    <a:pt x="374980" y="218351"/>
                  </a:lnTo>
                  <a:lnTo>
                    <a:pt x="374980" y="191681"/>
                  </a:lnTo>
                  <a:close/>
                </a:path>
                <a:path extrusionOk="0" h="1692910" w="424815">
                  <a:moveTo>
                    <a:pt x="384835" y="277609"/>
                  </a:moveTo>
                  <a:lnTo>
                    <a:pt x="375081" y="277609"/>
                  </a:lnTo>
                  <a:lnTo>
                    <a:pt x="375081" y="330949"/>
                  </a:lnTo>
                  <a:lnTo>
                    <a:pt x="379907" y="330949"/>
                  </a:lnTo>
                  <a:lnTo>
                    <a:pt x="379907" y="1692389"/>
                  </a:lnTo>
                  <a:lnTo>
                    <a:pt x="384835" y="1692389"/>
                  </a:lnTo>
                  <a:lnTo>
                    <a:pt x="384835" y="330949"/>
                  </a:lnTo>
                  <a:lnTo>
                    <a:pt x="384835" y="277609"/>
                  </a:lnTo>
                  <a:close/>
                </a:path>
                <a:path extrusionOk="0" h="1692910" w="424815">
                  <a:moveTo>
                    <a:pt x="394716" y="264401"/>
                  </a:moveTo>
                  <a:lnTo>
                    <a:pt x="384898" y="264401"/>
                  </a:lnTo>
                  <a:lnTo>
                    <a:pt x="384898" y="284721"/>
                  </a:lnTo>
                  <a:lnTo>
                    <a:pt x="384949" y="330441"/>
                  </a:lnTo>
                  <a:lnTo>
                    <a:pt x="389775" y="330441"/>
                  </a:lnTo>
                  <a:lnTo>
                    <a:pt x="389775" y="1691881"/>
                  </a:lnTo>
                  <a:lnTo>
                    <a:pt x="394716" y="1691881"/>
                  </a:lnTo>
                  <a:lnTo>
                    <a:pt x="394716" y="330441"/>
                  </a:lnTo>
                  <a:lnTo>
                    <a:pt x="394716" y="284721"/>
                  </a:lnTo>
                  <a:lnTo>
                    <a:pt x="394716" y="264401"/>
                  </a:lnTo>
                  <a:close/>
                </a:path>
                <a:path extrusionOk="0" h="1692910" w="424815">
                  <a:moveTo>
                    <a:pt x="404583" y="251180"/>
                  </a:moveTo>
                  <a:lnTo>
                    <a:pt x="394703" y="251180"/>
                  </a:lnTo>
                  <a:lnTo>
                    <a:pt x="394716" y="264401"/>
                  </a:lnTo>
                  <a:lnTo>
                    <a:pt x="394754" y="304050"/>
                  </a:lnTo>
                  <a:lnTo>
                    <a:pt x="404583" y="1692135"/>
                  </a:lnTo>
                  <a:lnTo>
                    <a:pt x="404583" y="290842"/>
                  </a:lnTo>
                  <a:lnTo>
                    <a:pt x="404583" y="251180"/>
                  </a:lnTo>
                  <a:close/>
                </a:path>
                <a:path extrusionOk="0" h="1692910" w="424815">
                  <a:moveTo>
                    <a:pt x="414451" y="290842"/>
                  </a:moveTo>
                  <a:lnTo>
                    <a:pt x="404583" y="290842"/>
                  </a:lnTo>
                  <a:lnTo>
                    <a:pt x="404634" y="323888"/>
                  </a:lnTo>
                  <a:lnTo>
                    <a:pt x="414451" y="1692135"/>
                  </a:lnTo>
                  <a:lnTo>
                    <a:pt x="414451" y="290842"/>
                  </a:lnTo>
                  <a:close/>
                </a:path>
                <a:path extrusionOk="0" h="1692910" w="424815">
                  <a:moveTo>
                    <a:pt x="424319" y="330504"/>
                  </a:moveTo>
                  <a:lnTo>
                    <a:pt x="414515" y="330504"/>
                  </a:lnTo>
                  <a:lnTo>
                    <a:pt x="414515" y="350824"/>
                  </a:lnTo>
                  <a:lnTo>
                    <a:pt x="424319" y="350824"/>
                  </a:lnTo>
                  <a:lnTo>
                    <a:pt x="424319" y="330504"/>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9" name="Google Shape;2289;p35"/>
            <p:cNvSpPr/>
            <p:nvPr/>
          </p:nvSpPr>
          <p:spPr>
            <a:xfrm>
              <a:off x="8517623" y="5276012"/>
              <a:ext cx="325755" cy="1151255"/>
            </a:xfrm>
            <a:custGeom>
              <a:rect b="b" l="l" r="r" t="t"/>
              <a:pathLst>
                <a:path extrusionOk="0" h="1151254" w="325754">
                  <a:moveTo>
                    <a:pt x="9880" y="310667"/>
                  </a:moveTo>
                  <a:lnTo>
                    <a:pt x="0" y="310667"/>
                  </a:lnTo>
                  <a:lnTo>
                    <a:pt x="76" y="330492"/>
                  </a:lnTo>
                  <a:lnTo>
                    <a:pt x="9880" y="1150124"/>
                  </a:lnTo>
                  <a:lnTo>
                    <a:pt x="9880" y="310667"/>
                  </a:lnTo>
                  <a:close/>
                </a:path>
                <a:path extrusionOk="0" h="1151254" w="325754">
                  <a:moveTo>
                    <a:pt x="19735" y="277609"/>
                  </a:moveTo>
                  <a:lnTo>
                    <a:pt x="9867" y="277609"/>
                  </a:lnTo>
                  <a:lnTo>
                    <a:pt x="9931" y="310667"/>
                  </a:lnTo>
                  <a:lnTo>
                    <a:pt x="19735" y="1150124"/>
                  </a:lnTo>
                  <a:lnTo>
                    <a:pt x="19735" y="277609"/>
                  </a:lnTo>
                  <a:close/>
                </a:path>
                <a:path extrusionOk="0" h="1151254" w="325754">
                  <a:moveTo>
                    <a:pt x="29616" y="284238"/>
                  </a:moveTo>
                  <a:lnTo>
                    <a:pt x="19812" y="284238"/>
                  </a:lnTo>
                  <a:lnTo>
                    <a:pt x="19812" y="310908"/>
                  </a:lnTo>
                  <a:lnTo>
                    <a:pt x="24676" y="310908"/>
                  </a:lnTo>
                  <a:lnTo>
                    <a:pt x="24676" y="1150378"/>
                  </a:lnTo>
                  <a:lnTo>
                    <a:pt x="29616" y="1150378"/>
                  </a:lnTo>
                  <a:lnTo>
                    <a:pt x="29616" y="310908"/>
                  </a:lnTo>
                  <a:lnTo>
                    <a:pt x="29616" y="284238"/>
                  </a:lnTo>
                  <a:close/>
                </a:path>
                <a:path extrusionOk="0" h="1151254" w="325754">
                  <a:moveTo>
                    <a:pt x="49352" y="337108"/>
                  </a:moveTo>
                  <a:lnTo>
                    <a:pt x="39484" y="337108"/>
                  </a:lnTo>
                  <a:lnTo>
                    <a:pt x="39484" y="310667"/>
                  </a:lnTo>
                  <a:lnTo>
                    <a:pt x="29692" y="310667"/>
                  </a:lnTo>
                  <a:lnTo>
                    <a:pt x="29692" y="356387"/>
                  </a:lnTo>
                  <a:lnTo>
                    <a:pt x="34544" y="356387"/>
                  </a:lnTo>
                  <a:lnTo>
                    <a:pt x="34544" y="1150137"/>
                  </a:lnTo>
                  <a:lnTo>
                    <a:pt x="39484" y="1150137"/>
                  </a:lnTo>
                  <a:lnTo>
                    <a:pt x="39484" y="356387"/>
                  </a:lnTo>
                  <a:lnTo>
                    <a:pt x="39484" y="341515"/>
                  </a:lnTo>
                  <a:lnTo>
                    <a:pt x="39547" y="363550"/>
                  </a:lnTo>
                  <a:lnTo>
                    <a:pt x="49352" y="1150124"/>
                  </a:lnTo>
                  <a:lnTo>
                    <a:pt x="49352" y="337108"/>
                  </a:lnTo>
                  <a:close/>
                </a:path>
                <a:path extrusionOk="0" h="1151254" w="325754">
                  <a:moveTo>
                    <a:pt x="59220" y="317271"/>
                  </a:moveTo>
                  <a:lnTo>
                    <a:pt x="49352" y="317271"/>
                  </a:lnTo>
                  <a:lnTo>
                    <a:pt x="49428" y="337096"/>
                  </a:lnTo>
                  <a:lnTo>
                    <a:pt x="59220" y="1150124"/>
                  </a:lnTo>
                  <a:lnTo>
                    <a:pt x="59220" y="317271"/>
                  </a:lnTo>
                  <a:close/>
                </a:path>
                <a:path extrusionOk="0" h="1151254" w="325754">
                  <a:moveTo>
                    <a:pt x="69100" y="317271"/>
                  </a:moveTo>
                  <a:lnTo>
                    <a:pt x="59220" y="317271"/>
                  </a:lnTo>
                  <a:lnTo>
                    <a:pt x="59296" y="337096"/>
                  </a:lnTo>
                  <a:lnTo>
                    <a:pt x="69100" y="1150124"/>
                  </a:lnTo>
                  <a:lnTo>
                    <a:pt x="69100" y="317271"/>
                  </a:lnTo>
                  <a:close/>
                </a:path>
                <a:path extrusionOk="0" h="1151254" w="325754">
                  <a:moveTo>
                    <a:pt x="78955" y="304063"/>
                  </a:moveTo>
                  <a:lnTo>
                    <a:pt x="69088" y="304063"/>
                  </a:lnTo>
                  <a:lnTo>
                    <a:pt x="78955" y="1150124"/>
                  </a:lnTo>
                  <a:lnTo>
                    <a:pt x="78955" y="304063"/>
                  </a:lnTo>
                  <a:close/>
                </a:path>
                <a:path extrusionOk="0" h="1151254" w="325754">
                  <a:moveTo>
                    <a:pt x="88836" y="304063"/>
                  </a:moveTo>
                  <a:lnTo>
                    <a:pt x="78955" y="304063"/>
                  </a:lnTo>
                  <a:lnTo>
                    <a:pt x="88836" y="1150124"/>
                  </a:lnTo>
                  <a:lnTo>
                    <a:pt x="88836" y="304063"/>
                  </a:lnTo>
                  <a:close/>
                </a:path>
                <a:path extrusionOk="0" h="1151254" w="325754">
                  <a:moveTo>
                    <a:pt x="98691" y="297446"/>
                  </a:moveTo>
                  <a:lnTo>
                    <a:pt x="88823" y="297446"/>
                  </a:lnTo>
                  <a:lnTo>
                    <a:pt x="98691" y="1150124"/>
                  </a:lnTo>
                  <a:lnTo>
                    <a:pt x="98691" y="297446"/>
                  </a:lnTo>
                  <a:close/>
                </a:path>
                <a:path extrusionOk="0" h="1151254" w="325754">
                  <a:moveTo>
                    <a:pt x="108572" y="271005"/>
                  </a:moveTo>
                  <a:lnTo>
                    <a:pt x="98691" y="271005"/>
                  </a:lnTo>
                  <a:lnTo>
                    <a:pt x="98767" y="297446"/>
                  </a:lnTo>
                  <a:lnTo>
                    <a:pt x="108572" y="1150124"/>
                  </a:lnTo>
                  <a:lnTo>
                    <a:pt x="108572" y="271005"/>
                  </a:lnTo>
                  <a:close/>
                </a:path>
                <a:path extrusionOk="0" h="1151254" w="325754">
                  <a:moveTo>
                    <a:pt x="118440" y="237959"/>
                  </a:moveTo>
                  <a:lnTo>
                    <a:pt x="108673" y="237959"/>
                  </a:lnTo>
                  <a:lnTo>
                    <a:pt x="108673" y="258279"/>
                  </a:lnTo>
                  <a:lnTo>
                    <a:pt x="108648" y="291299"/>
                  </a:lnTo>
                  <a:lnTo>
                    <a:pt x="113499" y="291299"/>
                  </a:lnTo>
                  <a:lnTo>
                    <a:pt x="113499" y="1149819"/>
                  </a:lnTo>
                  <a:lnTo>
                    <a:pt x="118440" y="1149819"/>
                  </a:lnTo>
                  <a:lnTo>
                    <a:pt x="118440" y="291299"/>
                  </a:lnTo>
                  <a:lnTo>
                    <a:pt x="118440" y="258279"/>
                  </a:lnTo>
                  <a:lnTo>
                    <a:pt x="118440" y="237959"/>
                  </a:lnTo>
                  <a:close/>
                </a:path>
                <a:path extrusionOk="0" h="1151254" w="325754">
                  <a:moveTo>
                    <a:pt x="128308" y="218135"/>
                  </a:moveTo>
                  <a:lnTo>
                    <a:pt x="118427" y="218135"/>
                  </a:lnTo>
                  <a:lnTo>
                    <a:pt x="118491" y="237959"/>
                  </a:lnTo>
                  <a:lnTo>
                    <a:pt x="128308" y="1150124"/>
                  </a:lnTo>
                  <a:lnTo>
                    <a:pt x="128308" y="218135"/>
                  </a:lnTo>
                  <a:close/>
                </a:path>
                <a:path extrusionOk="0" h="1151254" w="325754">
                  <a:moveTo>
                    <a:pt x="138176" y="204914"/>
                  </a:moveTo>
                  <a:lnTo>
                    <a:pt x="128308" y="204914"/>
                  </a:lnTo>
                  <a:lnTo>
                    <a:pt x="138176" y="1150124"/>
                  </a:lnTo>
                  <a:lnTo>
                    <a:pt x="138176" y="204914"/>
                  </a:lnTo>
                  <a:close/>
                </a:path>
                <a:path extrusionOk="0" h="1151254" w="325754">
                  <a:moveTo>
                    <a:pt x="148056" y="198297"/>
                  </a:moveTo>
                  <a:lnTo>
                    <a:pt x="138239" y="198297"/>
                  </a:lnTo>
                  <a:lnTo>
                    <a:pt x="138239" y="224967"/>
                  </a:lnTo>
                  <a:lnTo>
                    <a:pt x="143116" y="224967"/>
                  </a:lnTo>
                  <a:lnTo>
                    <a:pt x="143116" y="1149527"/>
                  </a:lnTo>
                  <a:lnTo>
                    <a:pt x="148056" y="1149527"/>
                  </a:lnTo>
                  <a:lnTo>
                    <a:pt x="148056" y="224967"/>
                  </a:lnTo>
                  <a:lnTo>
                    <a:pt x="148056" y="198297"/>
                  </a:lnTo>
                  <a:close/>
                </a:path>
                <a:path extrusionOk="0" h="1151254" w="325754">
                  <a:moveTo>
                    <a:pt x="157911" y="211518"/>
                  </a:moveTo>
                  <a:lnTo>
                    <a:pt x="148145" y="211518"/>
                  </a:lnTo>
                  <a:lnTo>
                    <a:pt x="148145" y="231838"/>
                  </a:lnTo>
                  <a:lnTo>
                    <a:pt x="148120" y="250888"/>
                  </a:lnTo>
                  <a:lnTo>
                    <a:pt x="152984" y="250888"/>
                  </a:lnTo>
                  <a:lnTo>
                    <a:pt x="152984" y="1150048"/>
                  </a:lnTo>
                  <a:lnTo>
                    <a:pt x="157911" y="1150048"/>
                  </a:lnTo>
                  <a:lnTo>
                    <a:pt x="157911" y="250888"/>
                  </a:lnTo>
                  <a:lnTo>
                    <a:pt x="157911" y="231838"/>
                  </a:lnTo>
                  <a:lnTo>
                    <a:pt x="157911" y="211518"/>
                  </a:lnTo>
                  <a:close/>
                </a:path>
                <a:path extrusionOk="0" h="1151254" w="325754">
                  <a:moveTo>
                    <a:pt x="167792" y="191693"/>
                  </a:moveTo>
                  <a:lnTo>
                    <a:pt x="157975" y="191693"/>
                  </a:lnTo>
                  <a:lnTo>
                    <a:pt x="157975" y="204393"/>
                  </a:lnTo>
                  <a:lnTo>
                    <a:pt x="157937" y="224713"/>
                  </a:lnTo>
                  <a:lnTo>
                    <a:pt x="162890" y="224713"/>
                  </a:lnTo>
                  <a:lnTo>
                    <a:pt x="162890" y="1150543"/>
                  </a:lnTo>
                  <a:lnTo>
                    <a:pt x="167792" y="1150543"/>
                  </a:lnTo>
                  <a:lnTo>
                    <a:pt x="167792" y="224713"/>
                  </a:lnTo>
                  <a:lnTo>
                    <a:pt x="167792" y="204393"/>
                  </a:lnTo>
                  <a:lnTo>
                    <a:pt x="167792" y="191693"/>
                  </a:lnTo>
                  <a:close/>
                </a:path>
                <a:path extrusionOk="0" h="1151254" w="325754">
                  <a:moveTo>
                    <a:pt x="187528" y="257784"/>
                  </a:moveTo>
                  <a:lnTo>
                    <a:pt x="178523" y="257784"/>
                  </a:lnTo>
                  <a:lnTo>
                    <a:pt x="178523" y="409816"/>
                  </a:lnTo>
                  <a:lnTo>
                    <a:pt x="178003" y="409816"/>
                  </a:lnTo>
                  <a:lnTo>
                    <a:pt x="178003" y="436257"/>
                  </a:lnTo>
                  <a:lnTo>
                    <a:pt x="177927" y="456082"/>
                  </a:lnTo>
                  <a:lnTo>
                    <a:pt x="177660" y="456082"/>
                  </a:lnTo>
                  <a:lnTo>
                    <a:pt x="177660" y="437159"/>
                  </a:lnTo>
                  <a:lnTo>
                    <a:pt x="177927" y="456082"/>
                  </a:lnTo>
                  <a:lnTo>
                    <a:pt x="177927" y="436257"/>
                  </a:lnTo>
                  <a:lnTo>
                    <a:pt x="177660" y="436257"/>
                  </a:lnTo>
                  <a:lnTo>
                    <a:pt x="177660" y="410768"/>
                  </a:lnTo>
                  <a:lnTo>
                    <a:pt x="178003" y="436257"/>
                  </a:lnTo>
                  <a:lnTo>
                    <a:pt x="178003" y="409816"/>
                  </a:lnTo>
                  <a:lnTo>
                    <a:pt x="177660" y="409816"/>
                  </a:lnTo>
                  <a:lnTo>
                    <a:pt x="177660" y="338162"/>
                  </a:lnTo>
                  <a:lnTo>
                    <a:pt x="178523" y="409816"/>
                  </a:lnTo>
                  <a:lnTo>
                    <a:pt x="178523" y="257784"/>
                  </a:lnTo>
                  <a:lnTo>
                    <a:pt x="178092" y="257784"/>
                  </a:lnTo>
                  <a:lnTo>
                    <a:pt x="178092" y="297446"/>
                  </a:lnTo>
                  <a:lnTo>
                    <a:pt x="177952" y="297446"/>
                  </a:lnTo>
                  <a:lnTo>
                    <a:pt x="177952" y="337108"/>
                  </a:lnTo>
                  <a:lnTo>
                    <a:pt x="177660" y="337108"/>
                  </a:lnTo>
                  <a:lnTo>
                    <a:pt x="177660" y="311772"/>
                  </a:lnTo>
                  <a:lnTo>
                    <a:pt x="177952" y="337108"/>
                  </a:lnTo>
                  <a:lnTo>
                    <a:pt x="177952" y="297446"/>
                  </a:lnTo>
                  <a:lnTo>
                    <a:pt x="177812" y="297446"/>
                  </a:lnTo>
                  <a:lnTo>
                    <a:pt x="177812" y="310667"/>
                  </a:lnTo>
                  <a:lnTo>
                    <a:pt x="177660" y="310667"/>
                  </a:lnTo>
                  <a:lnTo>
                    <a:pt x="177660" y="298475"/>
                  </a:lnTo>
                  <a:lnTo>
                    <a:pt x="177812" y="310667"/>
                  </a:lnTo>
                  <a:lnTo>
                    <a:pt x="177812" y="297446"/>
                  </a:lnTo>
                  <a:lnTo>
                    <a:pt x="177660" y="297446"/>
                  </a:lnTo>
                  <a:lnTo>
                    <a:pt x="177660" y="258927"/>
                  </a:lnTo>
                  <a:lnTo>
                    <a:pt x="178092" y="297446"/>
                  </a:lnTo>
                  <a:lnTo>
                    <a:pt x="178092" y="257784"/>
                  </a:lnTo>
                  <a:lnTo>
                    <a:pt x="177660" y="257784"/>
                  </a:lnTo>
                  <a:lnTo>
                    <a:pt x="177660" y="245033"/>
                  </a:lnTo>
                  <a:lnTo>
                    <a:pt x="177660" y="212013"/>
                  </a:lnTo>
                  <a:lnTo>
                    <a:pt x="177660" y="191693"/>
                  </a:lnTo>
                  <a:lnTo>
                    <a:pt x="167881" y="191693"/>
                  </a:lnTo>
                  <a:lnTo>
                    <a:pt x="167881" y="212013"/>
                  </a:lnTo>
                  <a:lnTo>
                    <a:pt x="167855" y="245033"/>
                  </a:lnTo>
                  <a:lnTo>
                    <a:pt x="167855" y="257733"/>
                  </a:lnTo>
                  <a:lnTo>
                    <a:pt x="172720" y="257733"/>
                  </a:lnTo>
                  <a:lnTo>
                    <a:pt x="172720" y="1150543"/>
                  </a:lnTo>
                  <a:lnTo>
                    <a:pt x="177660" y="1150543"/>
                  </a:lnTo>
                  <a:lnTo>
                    <a:pt x="177660" y="456984"/>
                  </a:lnTo>
                  <a:lnTo>
                    <a:pt x="187528" y="1150124"/>
                  </a:lnTo>
                  <a:lnTo>
                    <a:pt x="187528" y="257784"/>
                  </a:lnTo>
                  <a:close/>
                </a:path>
                <a:path extrusionOk="0" h="1151254" w="325754">
                  <a:moveTo>
                    <a:pt x="197396" y="429641"/>
                  </a:moveTo>
                  <a:lnTo>
                    <a:pt x="187655" y="429641"/>
                  </a:lnTo>
                  <a:lnTo>
                    <a:pt x="187655" y="456311"/>
                  </a:lnTo>
                  <a:lnTo>
                    <a:pt x="187617" y="469011"/>
                  </a:lnTo>
                  <a:lnTo>
                    <a:pt x="187566" y="489331"/>
                  </a:lnTo>
                  <a:lnTo>
                    <a:pt x="192506" y="489331"/>
                  </a:lnTo>
                  <a:lnTo>
                    <a:pt x="192506" y="1149731"/>
                  </a:lnTo>
                  <a:lnTo>
                    <a:pt x="197396" y="1149731"/>
                  </a:lnTo>
                  <a:lnTo>
                    <a:pt x="197396" y="489331"/>
                  </a:lnTo>
                  <a:lnTo>
                    <a:pt x="197396" y="469011"/>
                  </a:lnTo>
                  <a:lnTo>
                    <a:pt x="197396" y="456311"/>
                  </a:lnTo>
                  <a:lnTo>
                    <a:pt x="197396" y="429641"/>
                  </a:lnTo>
                  <a:close/>
                </a:path>
                <a:path extrusionOk="0" h="1151254" w="325754">
                  <a:moveTo>
                    <a:pt x="207276" y="429641"/>
                  </a:moveTo>
                  <a:lnTo>
                    <a:pt x="197573" y="429641"/>
                  </a:lnTo>
                  <a:lnTo>
                    <a:pt x="197573" y="469011"/>
                  </a:lnTo>
                  <a:lnTo>
                    <a:pt x="197485" y="482981"/>
                  </a:lnTo>
                  <a:lnTo>
                    <a:pt x="202336" y="482981"/>
                  </a:lnTo>
                  <a:lnTo>
                    <a:pt x="202336" y="1149731"/>
                  </a:lnTo>
                  <a:lnTo>
                    <a:pt x="207276" y="1149731"/>
                  </a:lnTo>
                  <a:lnTo>
                    <a:pt x="207276" y="482981"/>
                  </a:lnTo>
                  <a:lnTo>
                    <a:pt x="207276" y="469011"/>
                  </a:lnTo>
                  <a:lnTo>
                    <a:pt x="207276" y="429641"/>
                  </a:lnTo>
                  <a:close/>
                </a:path>
                <a:path extrusionOk="0" h="1151254" w="325754">
                  <a:moveTo>
                    <a:pt x="217131" y="389978"/>
                  </a:moveTo>
                  <a:lnTo>
                    <a:pt x="207391" y="389978"/>
                  </a:lnTo>
                  <a:lnTo>
                    <a:pt x="207391" y="410298"/>
                  </a:lnTo>
                  <a:lnTo>
                    <a:pt x="207352" y="443318"/>
                  </a:lnTo>
                  <a:lnTo>
                    <a:pt x="212204" y="443318"/>
                  </a:lnTo>
                  <a:lnTo>
                    <a:pt x="212204" y="1150708"/>
                  </a:lnTo>
                  <a:lnTo>
                    <a:pt x="217131" y="1150708"/>
                  </a:lnTo>
                  <a:lnTo>
                    <a:pt x="217131" y="443318"/>
                  </a:lnTo>
                  <a:lnTo>
                    <a:pt x="217131" y="410298"/>
                  </a:lnTo>
                  <a:lnTo>
                    <a:pt x="217131" y="389978"/>
                  </a:lnTo>
                  <a:close/>
                </a:path>
                <a:path extrusionOk="0" h="1151254" w="325754">
                  <a:moveTo>
                    <a:pt x="227012" y="370154"/>
                  </a:moveTo>
                  <a:lnTo>
                    <a:pt x="217131" y="370154"/>
                  </a:lnTo>
                  <a:lnTo>
                    <a:pt x="217208" y="396608"/>
                  </a:lnTo>
                  <a:lnTo>
                    <a:pt x="227012" y="1150124"/>
                  </a:lnTo>
                  <a:lnTo>
                    <a:pt x="227012" y="370154"/>
                  </a:lnTo>
                  <a:close/>
                </a:path>
                <a:path extrusionOk="0" h="1151254" w="325754">
                  <a:moveTo>
                    <a:pt x="236880" y="317271"/>
                  </a:moveTo>
                  <a:lnTo>
                    <a:pt x="227126" y="317271"/>
                  </a:lnTo>
                  <a:lnTo>
                    <a:pt x="227126" y="343941"/>
                  </a:lnTo>
                  <a:lnTo>
                    <a:pt x="227088" y="370611"/>
                  </a:lnTo>
                  <a:lnTo>
                    <a:pt x="227088" y="383311"/>
                  </a:lnTo>
                  <a:lnTo>
                    <a:pt x="227088" y="396011"/>
                  </a:lnTo>
                  <a:lnTo>
                    <a:pt x="231940" y="396011"/>
                  </a:lnTo>
                  <a:lnTo>
                    <a:pt x="231940" y="1150404"/>
                  </a:lnTo>
                  <a:lnTo>
                    <a:pt x="236880" y="1150404"/>
                  </a:lnTo>
                  <a:lnTo>
                    <a:pt x="236880" y="396011"/>
                  </a:lnTo>
                  <a:lnTo>
                    <a:pt x="236880" y="383311"/>
                  </a:lnTo>
                  <a:lnTo>
                    <a:pt x="236880" y="370611"/>
                  </a:lnTo>
                  <a:lnTo>
                    <a:pt x="236880" y="343941"/>
                  </a:lnTo>
                  <a:lnTo>
                    <a:pt x="236880" y="317271"/>
                  </a:lnTo>
                  <a:close/>
                </a:path>
                <a:path extrusionOk="0" h="1151254" w="325754">
                  <a:moveTo>
                    <a:pt x="246748" y="244576"/>
                  </a:moveTo>
                  <a:lnTo>
                    <a:pt x="236943" y="244576"/>
                  </a:lnTo>
                  <a:lnTo>
                    <a:pt x="236943" y="271246"/>
                  </a:lnTo>
                  <a:lnTo>
                    <a:pt x="236943" y="283946"/>
                  </a:lnTo>
                  <a:lnTo>
                    <a:pt x="236943" y="297916"/>
                  </a:lnTo>
                  <a:lnTo>
                    <a:pt x="236956" y="310616"/>
                  </a:lnTo>
                  <a:lnTo>
                    <a:pt x="241808" y="310616"/>
                  </a:lnTo>
                  <a:lnTo>
                    <a:pt x="241808" y="1150086"/>
                  </a:lnTo>
                  <a:lnTo>
                    <a:pt x="246748" y="1150086"/>
                  </a:lnTo>
                  <a:lnTo>
                    <a:pt x="246748" y="310616"/>
                  </a:lnTo>
                  <a:lnTo>
                    <a:pt x="246748" y="297916"/>
                  </a:lnTo>
                  <a:lnTo>
                    <a:pt x="246748" y="283946"/>
                  </a:lnTo>
                  <a:lnTo>
                    <a:pt x="246748" y="271246"/>
                  </a:lnTo>
                  <a:lnTo>
                    <a:pt x="246748" y="244576"/>
                  </a:lnTo>
                  <a:close/>
                </a:path>
                <a:path extrusionOk="0" h="1151254" w="325754">
                  <a:moveTo>
                    <a:pt x="256616" y="237959"/>
                  </a:moveTo>
                  <a:lnTo>
                    <a:pt x="246811" y="237959"/>
                  </a:lnTo>
                  <a:lnTo>
                    <a:pt x="246811" y="264629"/>
                  </a:lnTo>
                  <a:lnTo>
                    <a:pt x="246888" y="297649"/>
                  </a:lnTo>
                  <a:lnTo>
                    <a:pt x="251675" y="297649"/>
                  </a:lnTo>
                  <a:lnTo>
                    <a:pt x="251675" y="1149819"/>
                  </a:lnTo>
                  <a:lnTo>
                    <a:pt x="256616" y="1149819"/>
                  </a:lnTo>
                  <a:lnTo>
                    <a:pt x="256616" y="297649"/>
                  </a:lnTo>
                  <a:lnTo>
                    <a:pt x="256616" y="264629"/>
                  </a:lnTo>
                  <a:lnTo>
                    <a:pt x="256616" y="237959"/>
                  </a:lnTo>
                  <a:close/>
                </a:path>
                <a:path extrusionOk="0" h="1151254" w="325754">
                  <a:moveTo>
                    <a:pt x="266496" y="218135"/>
                  </a:moveTo>
                  <a:lnTo>
                    <a:pt x="256692" y="218135"/>
                  </a:lnTo>
                  <a:lnTo>
                    <a:pt x="256692" y="244805"/>
                  </a:lnTo>
                  <a:lnTo>
                    <a:pt x="256679" y="257505"/>
                  </a:lnTo>
                  <a:lnTo>
                    <a:pt x="261543" y="257505"/>
                  </a:lnTo>
                  <a:lnTo>
                    <a:pt x="261543" y="1150315"/>
                  </a:lnTo>
                  <a:lnTo>
                    <a:pt x="266496" y="1150315"/>
                  </a:lnTo>
                  <a:lnTo>
                    <a:pt x="266496" y="257505"/>
                  </a:lnTo>
                  <a:lnTo>
                    <a:pt x="266496" y="244805"/>
                  </a:lnTo>
                  <a:lnTo>
                    <a:pt x="266496" y="218135"/>
                  </a:lnTo>
                  <a:close/>
                </a:path>
                <a:path extrusionOk="0" h="1151254" w="325754">
                  <a:moveTo>
                    <a:pt x="276352" y="178473"/>
                  </a:moveTo>
                  <a:lnTo>
                    <a:pt x="266484" y="178473"/>
                  </a:lnTo>
                  <a:lnTo>
                    <a:pt x="266547" y="224739"/>
                  </a:lnTo>
                  <a:lnTo>
                    <a:pt x="276352" y="1150124"/>
                  </a:lnTo>
                  <a:lnTo>
                    <a:pt x="276352" y="178473"/>
                  </a:lnTo>
                  <a:close/>
                </a:path>
                <a:path extrusionOk="0" h="1151254" w="325754">
                  <a:moveTo>
                    <a:pt x="286219" y="152031"/>
                  </a:moveTo>
                  <a:lnTo>
                    <a:pt x="276440" y="152031"/>
                  </a:lnTo>
                  <a:lnTo>
                    <a:pt x="276440" y="172351"/>
                  </a:lnTo>
                  <a:lnTo>
                    <a:pt x="276377" y="191401"/>
                  </a:lnTo>
                  <a:lnTo>
                    <a:pt x="281317" y="191401"/>
                  </a:lnTo>
                  <a:lnTo>
                    <a:pt x="281317" y="1150251"/>
                  </a:lnTo>
                  <a:lnTo>
                    <a:pt x="286219" y="1150251"/>
                  </a:lnTo>
                  <a:lnTo>
                    <a:pt x="286219" y="191401"/>
                  </a:lnTo>
                  <a:lnTo>
                    <a:pt x="286219" y="172351"/>
                  </a:lnTo>
                  <a:lnTo>
                    <a:pt x="286219" y="152031"/>
                  </a:lnTo>
                  <a:close/>
                </a:path>
                <a:path extrusionOk="0" h="1151254" w="325754">
                  <a:moveTo>
                    <a:pt x="296100" y="99148"/>
                  </a:moveTo>
                  <a:lnTo>
                    <a:pt x="286283" y="99148"/>
                  </a:lnTo>
                  <a:lnTo>
                    <a:pt x="286283" y="119468"/>
                  </a:lnTo>
                  <a:lnTo>
                    <a:pt x="286308" y="144868"/>
                  </a:lnTo>
                  <a:lnTo>
                    <a:pt x="291160" y="144868"/>
                  </a:lnTo>
                  <a:lnTo>
                    <a:pt x="291160" y="1150708"/>
                  </a:lnTo>
                  <a:lnTo>
                    <a:pt x="296100" y="1150708"/>
                  </a:lnTo>
                  <a:lnTo>
                    <a:pt x="296100" y="144868"/>
                  </a:lnTo>
                  <a:lnTo>
                    <a:pt x="296100" y="119468"/>
                  </a:lnTo>
                  <a:lnTo>
                    <a:pt x="296100" y="99148"/>
                  </a:lnTo>
                  <a:close/>
                </a:path>
                <a:path extrusionOk="0" h="1151254" w="325754">
                  <a:moveTo>
                    <a:pt x="305968" y="26441"/>
                  </a:moveTo>
                  <a:lnTo>
                    <a:pt x="296176" y="26441"/>
                  </a:lnTo>
                  <a:lnTo>
                    <a:pt x="296176" y="65811"/>
                  </a:lnTo>
                  <a:lnTo>
                    <a:pt x="296176" y="105181"/>
                  </a:lnTo>
                  <a:lnTo>
                    <a:pt x="301028" y="105181"/>
                  </a:lnTo>
                  <a:lnTo>
                    <a:pt x="301028" y="1150391"/>
                  </a:lnTo>
                  <a:lnTo>
                    <a:pt x="305968" y="1150391"/>
                  </a:lnTo>
                  <a:lnTo>
                    <a:pt x="305968" y="105181"/>
                  </a:lnTo>
                  <a:lnTo>
                    <a:pt x="305968" y="65811"/>
                  </a:lnTo>
                  <a:lnTo>
                    <a:pt x="305968" y="26441"/>
                  </a:lnTo>
                  <a:close/>
                </a:path>
                <a:path extrusionOk="0" h="1151254" w="325754">
                  <a:moveTo>
                    <a:pt x="315836" y="0"/>
                  </a:moveTo>
                  <a:lnTo>
                    <a:pt x="305968" y="0"/>
                  </a:lnTo>
                  <a:lnTo>
                    <a:pt x="306082" y="66103"/>
                  </a:lnTo>
                  <a:lnTo>
                    <a:pt x="315836" y="1150124"/>
                  </a:lnTo>
                  <a:lnTo>
                    <a:pt x="315836" y="0"/>
                  </a:lnTo>
                  <a:close/>
                </a:path>
                <a:path extrusionOk="0" h="1151254" w="325754">
                  <a:moveTo>
                    <a:pt x="325704" y="19837"/>
                  </a:moveTo>
                  <a:lnTo>
                    <a:pt x="315912" y="19837"/>
                  </a:lnTo>
                  <a:lnTo>
                    <a:pt x="315912" y="46507"/>
                  </a:lnTo>
                  <a:lnTo>
                    <a:pt x="315912" y="65557"/>
                  </a:lnTo>
                  <a:lnTo>
                    <a:pt x="325704" y="65557"/>
                  </a:lnTo>
                  <a:lnTo>
                    <a:pt x="325704" y="46507"/>
                  </a:lnTo>
                  <a:lnTo>
                    <a:pt x="325704" y="19837"/>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0" name="Google Shape;2290;p35"/>
            <p:cNvSpPr/>
            <p:nvPr/>
          </p:nvSpPr>
          <p:spPr>
            <a:xfrm>
              <a:off x="8122907" y="5441264"/>
              <a:ext cx="405130" cy="985519"/>
            </a:xfrm>
            <a:custGeom>
              <a:rect b="b" l="l" r="r" t="t"/>
              <a:pathLst>
                <a:path extrusionOk="0" h="985520" w="405129">
                  <a:moveTo>
                    <a:pt x="9804" y="105752"/>
                  </a:moveTo>
                  <a:lnTo>
                    <a:pt x="38" y="105752"/>
                  </a:lnTo>
                  <a:lnTo>
                    <a:pt x="38" y="132422"/>
                  </a:lnTo>
                  <a:lnTo>
                    <a:pt x="0" y="145122"/>
                  </a:lnTo>
                  <a:lnTo>
                    <a:pt x="4851" y="145122"/>
                  </a:lnTo>
                  <a:lnTo>
                    <a:pt x="4851" y="984592"/>
                  </a:lnTo>
                  <a:lnTo>
                    <a:pt x="9804" y="984592"/>
                  </a:lnTo>
                  <a:lnTo>
                    <a:pt x="9804" y="145122"/>
                  </a:lnTo>
                  <a:lnTo>
                    <a:pt x="9804" y="132422"/>
                  </a:lnTo>
                  <a:lnTo>
                    <a:pt x="9804" y="105752"/>
                  </a:lnTo>
                  <a:close/>
                </a:path>
                <a:path extrusionOk="0" h="985520" w="405129">
                  <a:moveTo>
                    <a:pt x="19659" y="52882"/>
                  </a:moveTo>
                  <a:lnTo>
                    <a:pt x="9867" y="52882"/>
                  </a:lnTo>
                  <a:lnTo>
                    <a:pt x="9867" y="73202"/>
                  </a:lnTo>
                  <a:lnTo>
                    <a:pt x="9906" y="98602"/>
                  </a:lnTo>
                  <a:lnTo>
                    <a:pt x="14732" y="98602"/>
                  </a:lnTo>
                  <a:lnTo>
                    <a:pt x="14732" y="985062"/>
                  </a:lnTo>
                  <a:lnTo>
                    <a:pt x="19659" y="985062"/>
                  </a:lnTo>
                  <a:lnTo>
                    <a:pt x="19659" y="98602"/>
                  </a:lnTo>
                  <a:lnTo>
                    <a:pt x="19659" y="73202"/>
                  </a:lnTo>
                  <a:lnTo>
                    <a:pt x="19659" y="52882"/>
                  </a:lnTo>
                  <a:close/>
                </a:path>
                <a:path extrusionOk="0" h="985520" w="405129">
                  <a:moveTo>
                    <a:pt x="29540" y="6616"/>
                  </a:moveTo>
                  <a:lnTo>
                    <a:pt x="19723" y="6616"/>
                  </a:lnTo>
                  <a:lnTo>
                    <a:pt x="19723" y="39636"/>
                  </a:lnTo>
                  <a:lnTo>
                    <a:pt x="24599" y="39636"/>
                  </a:lnTo>
                  <a:lnTo>
                    <a:pt x="24599" y="984516"/>
                  </a:lnTo>
                  <a:lnTo>
                    <a:pt x="29540" y="984516"/>
                  </a:lnTo>
                  <a:lnTo>
                    <a:pt x="29540" y="39636"/>
                  </a:lnTo>
                  <a:lnTo>
                    <a:pt x="29540" y="6616"/>
                  </a:lnTo>
                  <a:close/>
                </a:path>
                <a:path extrusionOk="0" h="985520" w="405129">
                  <a:moveTo>
                    <a:pt x="39408" y="13220"/>
                  </a:moveTo>
                  <a:lnTo>
                    <a:pt x="29603" y="13220"/>
                  </a:lnTo>
                  <a:lnTo>
                    <a:pt x="29603" y="46240"/>
                  </a:lnTo>
                  <a:lnTo>
                    <a:pt x="34467" y="46240"/>
                  </a:lnTo>
                  <a:lnTo>
                    <a:pt x="34467" y="984770"/>
                  </a:lnTo>
                  <a:lnTo>
                    <a:pt x="39408" y="984770"/>
                  </a:lnTo>
                  <a:lnTo>
                    <a:pt x="39408" y="46240"/>
                  </a:lnTo>
                  <a:lnTo>
                    <a:pt x="39408" y="13220"/>
                  </a:lnTo>
                  <a:close/>
                </a:path>
                <a:path extrusionOk="0" h="985520" w="405129">
                  <a:moveTo>
                    <a:pt x="49276" y="0"/>
                  </a:moveTo>
                  <a:lnTo>
                    <a:pt x="39497" y="0"/>
                  </a:lnTo>
                  <a:lnTo>
                    <a:pt x="39497" y="20320"/>
                  </a:lnTo>
                  <a:lnTo>
                    <a:pt x="39497" y="45720"/>
                  </a:lnTo>
                  <a:lnTo>
                    <a:pt x="39535" y="78740"/>
                  </a:lnTo>
                  <a:lnTo>
                    <a:pt x="44335" y="78740"/>
                  </a:lnTo>
                  <a:lnTo>
                    <a:pt x="44335" y="984250"/>
                  </a:lnTo>
                  <a:lnTo>
                    <a:pt x="49276" y="984250"/>
                  </a:lnTo>
                  <a:lnTo>
                    <a:pt x="49276" y="78740"/>
                  </a:lnTo>
                  <a:lnTo>
                    <a:pt x="49276" y="45720"/>
                  </a:lnTo>
                  <a:lnTo>
                    <a:pt x="49276" y="20320"/>
                  </a:lnTo>
                  <a:lnTo>
                    <a:pt x="49276" y="0"/>
                  </a:lnTo>
                  <a:close/>
                </a:path>
                <a:path extrusionOk="0" h="985520" w="405129">
                  <a:moveTo>
                    <a:pt x="59143" y="26441"/>
                  </a:moveTo>
                  <a:lnTo>
                    <a:pt x="49339" y="26441"/>
                  </a:lnTo>
                  <a:lnTo>
                    <a:pt x="49339" y="39141"/>
                  </a:lnTo>
                  <a:lnTo>
                    <a:pt x="49415" y="79781"/>
                  </a:lnTo>
                  <a:lnTo>
                    <a:pt x="54216" y="79781"/>
                  </a:lnTo>
                  <a:lnTo>
                    <a:pt x="54216" y="985291"/>
                  </a:lnTo>
                  <a:lnTo>
                    <a:pt x="59143" y="985291"/>
                  </a:lnTo>
                  <a:lnTo>
                    <a:pt x="59143" y="79781"/>
                  </a:lnTo>
                  <a:lnTo>
                    <a:pt x="59143" y="39141"/>
                  </a:lnTo>
                  <a:lnTo>
                    <a:pt x="59143" y="26441"/>
                  </a:lnTo>
                  <a:close/>
                </a:path>
                <a:path extrusionOk="0" h="985520" w="405129">
                  <a:moveTo>
                    <a:pt x="69024" y="19824"/>
                  </a:moveTo>
                  <a:lnTo>
                    <a:pt x="59143" y="19824"/>
                  </a:lnTo>
                  <a:lnTo>
                    <a:pt x="59207" y="46266"/>
                  </a:lnTo>
                  <a:lnTo>
                    <a:pt x="69024" y="984872"/>
                  </a:lnTo>
                  <a:lnTo>
                    <a:pt x="69024" y="19824"/>
                  </a:lnTo>
                  <a:close/>
                </a:path>
                <a:path extrusionOk="0" h="985520" w="405129">
                  <a:moveTo>
                    <a:pt x="78879" y="33045"/>
                  </a:moveTo>
                  <a:lnTo>
                    <a:pt x="69088" y="33045"/>
                  </a:lnTo>
                  <a:lnTo>
                    <a:pt x="69088" y="53365"/>
                  </a:lnTo>
                  <a:lnTo>
                    <a:pt x="73952" y="53365"/>
                  </a:lnTo>
                  <a:lnTo>
                    <a:pt x="73952" y="984275"/>
                  </a:lnTo>
                  <a:lnTo>
                    <a:pt x="78879" y="984275"/>
                  </a:lnTo>
                  <a:lnTo>
                    <a:pt x="78879" y="53365"/>
                  </a:lnTo>
                  <a:lnTo>
                    <a:pt x="78879" y="33045"/>
                  </a:lnTo>
                  <a:close/>
                </a:path>
                <a:path extrusionOk="0" h="985520" w="405129">
                  <a:moveTo>
                    <a:pt x="98615" y="39662"/>
                  </a:moveTo>
                  <a:lnTo>
                    <a:pt x="88760" y="39662"/>
                  </a:lnTo>
                  <a:lnTo>
                    <a:pt x="88760" y="26441"/>
                  </a:lnTo>
                  <a:lnTo>
                    <a:pt x="78879" y="26441"/>
                  </a:lnTo>
                  <a:lnTo>
                    <a:pt x="78879" y="33045"/>
                  </a:lnTo>
                  <a:lnTo>
                    <a:pt x="78943" y="59486"/>
                  </a:lnTo>
                  <a:lnTo>
                    <a:pt x="88760" y="984872"/>
                  </a:lnTo>
                  <a:lnTo>
                    <a:pt x="88760" y="40881"/>
                  </a:lnTo>
                  <a:lnTo>
                    <a:pt x="98615" y="984872"/>
                  </a:lnTo>
                  <a:lnTo>
                    <a:pt x="98615" y="39662"/>
                  </a:lnTo>
                  <a:close/>
                </a:path>
                <a:path extrusionOk="0" h="985520" w="405129">
                  <a:moveTo>
                    <a:pt x="108496" y="33045"/>
                  </a:moveTo>
                  <a:lnTo>
                    <a:pt x="98615" y="33045"/>
                  </a:lnTo>
                  <a:lnTo>
                    <a:pt x="108496" y="984872"/>
                  </a:lnTo>
                  <a:lnTo>
                    <a:pt x="108496" y="33045"/>
                  </a:lnTo>
                  <a:close/>
                </a:path>
                <a:path extrusionOk="0" h="985520" w="405129">
                  <a:moveTo>
                    <a:pt x="118364" y="19824"/>
                  </a:moveTo>
                  <a:lnTo>
                    <a:pt x="108496" y="19824"/>
                  </a:lnTo>
                  <a:lnTo>
                    <a:pt x="108559" y="46266"/>
                  </a:lnTo>
                  <a:lnTo>
                    <a:pt x="118364" y="984872"/>
                  </a:lnTo>
                  <a:lnTo>
                    <a:pt x="118364" y="19824"/>
                  </a:lnTo>
                  <a:close/>
                </a:path>
                <a:path extrusionOk="0" h="985520" w="405129">
                  <a:moveTo>
                    <a:pt x="128231" y="19824"/>
                  </a:moveTo>
                  <a:lnTo>
                    <a:pt x="118427" y="19824"/>
                  </a:lnTo>
                  <a:lnTo>
                    <a:pt x="118427" y="32524"/>
                  </a:lnTo>
                  <a:lnTo>
                    <a:pt x="123291" y="32524"/>
                  </a:lnTo>
                  <a:lnTo>
                    <a:pt x="123291" y="985024"/>
                  </a:lnTo>
                  <a:lnTo>
                    <a:pt x="128231" y="985024"/>
                  </a:lnTo>
                  <a:lnTo>
                    <a:pt x="128231" y="32524"/>
                  </a:lnTo>
                  <a:lnTo>
                    <a:pt x="128231" y="19824"/>
                  </a:lnTo>
                  <a:close/>
                </a:path>
                <a:path extrusionOk="0" h="985520" w="405129">
                  <a:moveTo>
                    <a:pt x="138099" y="19824"/>
                  </a:moveTo>
                  <a:lnTo>
                    <a:pt x="128231" y="19824"/>
                  </a:lnTo>
                  <a:lnTo>
                    <a:pt x="128295" y="46266"/>
                  </a:lnTo>
                  <a:lnTo>
                    <a:pt x="138099" y="984872"/>
                  </a:lnTo>
                  <a:lnTo>
                    <a:pt x="138099" y="19824"/>
                  </a:lnTo>
                  <a:close/>
                </a:path>
                <a:path extrusionOk="0" h="985520" w="405129">
                  <a:moveTo>
                    <a:pt x="157835" y="52882"/>
                  </a:moveTo>
                  <a:lnTo>
                    <a:pt x="147980" y="52882"/>
                  </a:lnTo>
                  <a:lnTo>
                    <a:pt x="147980" y="39890"/>
                  </a:lnTo>
                  <a:lnTo>
                    <a:pt x="147980" y="25920"/>
                  </a:lnTo>
                  <a:lnTo>
                    <a:pt x="147980" y="13220"/>
                  </a:lnTo>
                  <a:lnTo>
                    <a:pt x="138163" y="13220"/>
                  </a:lnTo>
                  <a:lnTo>
                    <a:pt x="138163" y="25920"/>
                  </a:lnTo>
                  <a:lnTo>
                    <a:pt x="138163" y="39890"/>
                  </a:lnTo>
                  <a:lnTo>
                    <a:pt x="143040" y="39890"/>
                  </a:lnTo>
                  <a:lnTo>
                    <a:pt x="143040" y="984770"/>
                  </a:lnTo>
                  <a:lnTo>
                    <a:pt x="147980" y="984770"/>
                  </a:lnTo>
                  <a:lnTo>
                    <a:pt x="147980" y="58178"/>
                  </a:lnTo>
                  <a:lnTo>
                    <a:pt x="148031" y="79324"/>
                  </a:lnTo>
                  <a:lnTo>
                    <a:pt x="157835" y="984872"/>
                  </a:lnTo>
                  <a:lnTo>
                    <a:pt x="157835" y="66090"/>
                  </a:lnTo>
                  <a:lnTo>
                    <a:pt x="157835" y="52882"/>
                  </a:lnTo>
                  <a:close/>
                </a:path>
                <a:path extrusionOk="0" h="985520" w="405129">
                  <a:moveTo>
                    <a:pt x="167716" y="66090"/>
                  </a:moveTo>
                  <a:lnTo>
                    <a:pt x="157835" y="66090"/>
                  </a:lnTo>
                  <a:lnTo>
                    <a:pt x="157911" y="99148"/>
                  </a:lnTo>
                  <a:lnTo>
                    <a:pt x="167716" y="984872"/>
                  </a:lnTo>
                  <a:lnTo>
                    <a:pt x="167716" y="66090"/>
                  </a:lnTo>
                  <a:close/>
                </a:path>
                <a:path extrusionOk="0" h="985520" w="405129">
                  <a:moveTo>
                    <a:pt x="187452" y="85928"/>
                  </a:moveTo>
                  <a:lnTo>
                    <a:pt x="177584" y="85928"/>
                  </a:lnTo>
                  <a:lnTo>
                    <a:pt x="177584" y="79324"/>
                  </a:lnTo>
                  <a:lnTo>
                    <a:pt x="167779" y="79324"/>
                  </a:lnTo>
                  <a:lnTo>
                    <a:pt x="167779" y="99644"/>
                  </a:lnTo>
                  <a:lnTo>
                    <a:pt x="172643" y="99644"/>
                  </a:lnTo>
                  <a:lnTo>
                    <a:pt x="172643" y="984834"/>
                  </a:lnTo>
                  <a:lnTo>
                    <a:pt x="177584" y="984834"/>
                  </a:lnTo>
                  <a:lnTo>
                    <a:pt x="177584" y="99644"/>
                  </a:lnTo>
                  <a:lnTo>
                    <a:pt x="177584" y="91440"/>
                  </a:lnTo>
                  <a:lnTo>
                    <a:pt x="177647" y="118986"/>
                  </a:lnTo>
                  <a:lnTo>
                    <a:pt x="187452" y="984872"/>
                  </a:lnTo>
                  <a:lnTo>
                    <a:pt x="187452" y="85928"/>
                  </a:lnTo>
                  <a:close/>
                </a:path>
                <a:path extrusionOk="0" h="985520" w="405129">
                  <a:moveTo>
                    <a:pt x="197319" y="66090"/>
                  </a:moveTo>
                  <a:lnTo>
                    <a:pt x="187629" y="66090"/>
                  </a:lnTo>
                  <a:lnTo>
                    <a:pt x="187629" y="105460"/>
                  </a:lnTo>
                  <a:lnTo>
                    <a:pt x="192379" y="105460"/>
                  </a:lnTo>
                  <a:lnTo>
                    <a:pt x="192379" y="984300"/>
                  </a:lnTo>
                  <a:lnTo>
                    <a:pt x="197319" y="984300"/>
                  </a:lnTo>
                  <a:lnTo>
                    <a:pt x="197319" y="105460"/>
                  </a:lnTo>
                  <a:lnTo>
                    <a:pt x="197319" y="66090"/>
                  </a:lnTo>
                  <a:close/>
                </a:path>
                <a:path extrusionOk="0" h="985520" w="405129">
                  <a:moveTo>
                    <a:pt x="207200" y="72707"/>
                  </a:moveTo>
                  <a:lnTo>
                    <a:pt x="197396" y="72707"/>
                  </a:lnTo>
                  <a:lnTo>
                    <a:pt x="197396" y="105727"/>
                  </a:lnTo>
                  <a:lnTo>
                    <a:pt x="197434" y="132397"/>
                  </a:lnTo>
                  <a:lnTo>
                    <a:pt x="202260" y="132397"/>
                  </a:lnTo>
                  <a:lnTo>
                    <a:pt x="202260" y="984567"/>
                  </a:lnTo>
                  <a:lnTo>
                    <a:pt x="207200" y="984567"/>
                  </a:lnTo>
                  <a:lnTo>
                    <a:pt x="207200" y="132397"/>
                  </a:lnTo>
                  <a:lnTo>
                    <a:pt x="207200" y="105727"/>
                  </a:lnTo>
                  <a:lnTo>
                    <a:pt x="207200" y="72707"/>
                  </a:lnTo>
                  <a:close/>
                </a:path>
                <a:path extrusionOk="0" h="985520" w="405129">
                  <a:moveTo>
                    <a:pt x="217055" y="118986"/>
                  </a:moveTo>
                  <a:lnTo>
                    <a:pt x="207302" y="118986"/>
                  </a:lnTo>
                  <a:lnTo>
                    <a:pt x="207302" y="158356"/>
                  </a:lnTo>
                  <a:lnTo>
                    <a:pt x="207302" y="178676"/>
                  </a:lnTo>
                  <a:lnTo>
                    <a:pt x="212128" y="178676"/>
                  </a:lnTo>
                  <a:lnTo>
                    <a:pt x="212128" y="985126"/>
                  </a:lnTo>
                  <a:lnTo>
                    <a:pt x="217055" y="985126"/>
                  </a:lnTo>
                  <a:lnTo>
                    <a:pt x="217055" y="178676"/>
                  </a:lnTo>
                  <a:lnTo>
                    <a:pt x="217055" y="158356"/>
                  </a:lnTo>
                  <a:lnTo>
                    <a:pt x="217055" y="118986"/>
                  </a:lnTo>
                  <a:close/>
                </a:path>
                <a:path extrusionOk="0" h="985520" w="405129">
                  <a:moveTo>
                    <a:pt x="226936" y="145415"/>
                  </a:moveTo>
                  <a:lnTo>
                    <a:pt x="217131" y="145415"/>
                  </a:lnTo>
                  <a:lnTo>
                    <a:pt x="217131" y="158115"/>
                  </a:lnTo>
                  <a:lnTo>
                    <a:pt x="217131" y="172085"/>
                  </a:lnTo>
                  <a:lnTo>
                    <a:pt x="221996" y="172085"/>
                  </a:lnTo>
                  <a:lnTo>
                    <a:pt x="221996" y="984885"/>
                  </a:lnTo>
                  <a:lnTo>
                    <a:pt x="226936" y="984885"/>
                  </a:lnTo>
                  <a:lnTo>
                    <a:pt x="226936" y="172085"/>
                  </a:lnTo>
                  <a:lnTo>
                    <a:pt x="226936" y="158115"/>
                  </a:lnTo>
                  <a:lnTo>
                    <a:pt x="226936" y="145415"/>
                  </a:lnTo>
                  <a:close/>
                </a:path>
                <a:path extrusionOk="0" h="985520" w="405129">
                  <a:moveTo>
                    <a:pt x="236804" y="158635"/>
                  </a:moveTo>
                  <a:lnTo>
                    <a:pt x="226999" y="158635"/>
                  </a:lnTo>
                  <a:lnTo>
                    <a:pt x="226999" y="171335"/>
                  </a:lnTo>
                  <a:lnTo>
                    <a:pt x="226961" y="204355"/>
                  </a:lnTo>
                  <a:lnTo>
                    <a:pt x="231902" y="204355"/>
                  </a:lnTo>
                  <a:lnTo>
                    <a:pt x="231902" y="985405"/>
                  </a:lnTo>
                  <a:lnTo>
                    <a:pt x="236804" y="985405"/>
                  </a:lnTo>
                  <a:lnTo>
                    <a:pt x="236804" y="204355"/>
                  </a:lnTo>
                  <a:lnTo>
                    <a:pt x="236804" y="171335"/>
                  </a:lnTo>
                  <a:lnTo>
                    <a:pt x="236804" y="158635"/>
                  </a:lnTo>
                  <a:close/>
                </a:path>
                <a:path extrusionOk="0" h="985520" w="405129">
                  <a:moveTo>
                    <a:pt x="246672" y="165252"/>
                  </a:moveTo>
                  <a:lnTo>
                    <a:pt x="236880" y="165252"/>
                  </a:lnTo>
                  <a:lnTo>
                    <a:pt x="236880" y="191922"/>
                  </a:lnTo>
                  <a:lnTo>
                    <a:pt x="241731" y="191922"/>
                  </a:lnTo>
                  <a:lnTo>
                    <a:pt x="241731" y="984402"/>
                  </a:lnTo>
                  <a:lnTo>
                    <a:pt x="246672" y="984402"/>
                  </a:lnTo>
                  <a:lnTo>
                    <a:pt x="246672" y="198297"/>
                  </a:lnTo>
                  <a:lnTo>
                    <a:pt x="246672" y="191922"/>
                  </a:lnTo>
                  <a:lnTo>
                    <a:pt x="246672" y="165252"/>
                  </a:lnTo>
                  <a:close/>
                </a:path>
                <a:path extrusionOk="0" h="985520" w="405129">
                  <a:moveTo>
                    <a:pt x="256540" y="198297"/>
                  </a:moveTo>
                  <a:lnTo>
                    <a:pt x="246672" y="198297"/>
                  </a:lnTo>
                  <a:lnTo>
                    <a:pt x="256540" y="984872"/>
                  </a:lnTo>
                  <a:lnTo>
                    <a:pt x="256540" y="198297"/>
                  </a:lnTo>
                  <a:close/>
                </a:path>
                <a:path extrusionOk="0" h="985520" w="405129">
                  <a:moveTo>
                    <a:pt x="276275" y="218122"/>
                  </a:moveTo>
                  <a:lnTo>
                    <a:pt x="266420" y="218122"/>
                  </a:lnTo>
                  <a:lnTo>
                    <a:pt x="256616" y="218122"/>
                  </a:lnTo>
                  <a:lnTo>
                    <a:pt x="256616" y="230822"/>
                  </a:lnTo>
                  <a:lnTo>
                    <a:pt x="261467" y="230822"/>
                  </a:lnTo>
                  <a:lnTo>
                    <a:pt x="261467" y="985202"/>
                  </a:lnTo>
                  <a:lnTo>
                    <a:pt x="266420" y="985202"/>
                  </a:lnTo>
                  <a:lnTo>
                    <a:pt x="266420" y="230822"/>
                  </a:lnTo>
                  <a:lnTo>
                    <a:pt x="266420" y="221437"/>
                  </a:lnTo>
                  <a:lnTo>
                    <a:pt x="266484" y="237959"/>
                  </a:lnTo>
                  <a:lnTo>
                    <a:pt x="276275" y="984872"/>
                  </a:lnTo>
                  <a:lnTo>
                    <a:pt x="276275" y="218122"/>
                  </a:lnTo>
                  <a:close/>
                </a:path>
                <a:path extrusionOk="0" h="985520" w="405129">
                  <a:moveTo>
                    <a:pt x="286156" y="218122"/>
                  </a:moveTo>
                  <a:lnTo>
                    <a:pt x="276275" y="218122"/>
                  </a:lnTo>
                  <a:lnTo>
                    <a:pt x="286156" y="984872"/>
                  </a:lnTo>
                  <a:lnTo>
                    <a:pt x="286156" y="218122"/>
                  </a:lnTo>
                  <a:close/>
                </a:path>
                <a:path extrusionOk="0" h="985520" w="405129">
                  <a:moveTo>
                    <a:pt x="296011" y="198297"/>
                  </a:moveTo>
                  <a:lnTo>
                    <a:pt x="286143" y="198297"/>
                  </a:lnTo>
                  <a:lnTo>
                    <a:pt x="286219" y="218122"/>
                  </a:lnTo>
                  <a:lnTo>
                    <a:pt x="296011" y="984872"/>
                  </a:lnTo>
                  <a:lnTo>
                    <a:pt x="296011" y="198297"/>
                  </a:lnTo>
                  <a:close/>
                </a:path>
                <a:path extrusionOk="0" h="985520" w="405129">
                  <a:moveTo>
                    <a:pt x="305892" y="178460"/>
                  </a:moveTo>
                  <a:lnTo>
                    <a:pt x="296011" y="178460"/>
                  </a:lnTo>
                  <a:lnTo>
                    <a:pt x="296087" y="198297"/>
                  </a:lnTo>
                  <a:lnTo>
                    <a:pt x="305892" y="984872"/>
                  </a:lnTo>
                  <a:lnTo>
                    <a:pt x="305892" y="178460"/>
                  </a:lnTo>
                  <a:close/>
                </a:path>
                <a:path extrusionOk="0" h="985520" w="405129">
                  <a:moveTo>
                    <a:pt x="315760" y="171856"/>
                  </a:moveTo>
                  <a:lnTo>
                    <a:pt x="305892" y="171856"/>
                  </a:lnTo>
                  <a:lnTo>
                    <a:pt x="315760" y="984872"/>
                  </a:lnTo>
                  <a:lnTo>
                    <a:pt x="315760" y="171856"/>
                  </a:lnTo>
                  <a:close/>
                </a:path>
                <a:path extrusionOk="0" h="985520" w="405129">
                  <a:moveTo>
                    <a:pt x="325628" y="138811"/>
                  </a:moveTo>
                  <a:lnTo>
                    <a:pt x="315747" y="138811"/>
                  </a:lnTo>
                  <a:lnTo>
                    <a:pt x="315823" y="165252"/>
                  </a:lnTo>
                  <a:lnTo>
                    <a:pt x="325628" y="984872"/>
                  </a:lnTo>
                  <a:lnTo>
                    <a:pt x="325628" y="138811"/>
                  </a:lnTo>
                  <a:close/>
                </a:path>
                <a:path extrusionOk="0" h="985520" w="405129">
                  <a:moveTo>
                    <a:pt x="335495" y="125590"/>
                  </a:moveTo>
                  <a:lnTo>
                    <a:pt x="325628" y="125590"/>
                  </a:lnTo>
                  <a:lnTo>
                    <a:pt x="325704" y="152031"/>
                  </a:lnTo>
                  <a:lnTo>
                    <a:pt x="335495" y="984872"/>
                  </a:lnTo>
                  <a:lnTo>
                    <a:pt x="335495" y="125590"/>
                  </a:lnTo>
                  <a:close/>
                </a:path>
                <a:path extrusionOk="0" h="985520" w="405129">
                  <a:moveTo>
                    <a:pt x="345376" y="118986"/>
                  </a:moveTo>
                  <a:lnTo>
                    <a:pt x="335495" y="118986"/>
                  </a:lnTo>
                  <a:lnTo>
                    <a:pt x="335572" y="145427"/>
                  </a:lnTo>
                  <a:lnTo>
                    <a:pt x="345376" y="984872"/>
                  </a:lnTo>
                  <a:lnTo>
                    <a:pt x="345376" y="118986"/>
                  </a:lnTo>
                  <a:close/>
                </a:path>
                <a:path extrusionOk="0" h="985520" w="405129">
                  <a:moveTo>
                    <a:pt x="355231" y="105752"/>
                  </a:moveTo>
                  <a:lnTo>
                    <a:pt x="345363" y="105752"/>
                  </a:lnTo>
                  <a:lnTo>
                    <a:pt x="355231" y="984872"/>
                  </a:lnTo>
                  <a:lnTo>
                    <a:pt x="355231" y="118986"/>
                  </a:lnTo>
                  <a:lnTo>
                    <a:pt x="355231" y="105752"/>
                  </a:lnTo>
                  <a:close/>
                </a:path>
                <a:path extrusionOk="0" h="985520" w="405129">
                  <a:moveTo>
                    <a:pt x="365112" y="118986"/>
                  </a:moveTo>
                  <a:lnTo>
                    <a:pt x="355231" y="118986"/>
                  </a:lnTo>
                  <a:lnTo>
                    <a:pt x="355307" y="138811"/>
                  </a:lnTo>
                  <a:lnTo>
                    <a:pt x="365112" y="984872"/>
                  </a:lnTo>
                  <a:lnTo>
                    <a:pt x="365112" y="118986"/>
                  </a:lnTo>
                  <a:close/>
                </a:path>
                <a:path extrusionOk="0" h="985520" w="405129">
                  <a:moveTo>
                    <a:pt x="384848" y="165252"/>
                  </a:moveTo>
                  <a:lnTo>
                    <a:pt x="374980" y="165252"/>
                  </a:lnTo>
                  <a:lnTo>
                    <a:pt x="374980" y="138811"/>
                  </a:lnTo>
                  <a:lnTo>
                    <a:pt x="365188" y="138811"/>
                  </a:lnTo>
                  <a:lnTo>
                    <a:pt x="365188" y="171831"/>
                  </a:lnTo>
                  <a:lnTo>
                    <a:pt x="370039" y="171831"/>
                  </a:lnTo>
                  <a:lnTo>
                    <a:pt x="370039" y="984631"/>
                  </a:lnTo>
                  <a:lnTo>
                    <a:pt x="374980" y="984631"/>
                  </a:lnTo>
                  <a:lnTo>
                    <a:pt x="374980" y="171831"/>
                  </a:lnTo>
                  <a:lnTo>
                    <a:pt x="374980" y="166306"/>
                  </a:lnTo>
                  <a:lnTo>
                    <a:pt x="384848" y="984872"/>
                  </a:lnTo>
                  <a:lnTo>
                    <a:pt x="384848" y="165252"/>
                  </a:lnTo>
                  <a:close/>
                </a:path>
                <a:path extrusionOk="0" h="985520" w="405129">
                  <a:moveTo>
                    <a:pt x="394716" y="152019"/>
                  </a:moveTo>
                  <a:lnTo>
                    <a:pt x="384924" y="152019"/>
                  </a:lnTo>
                  <a:lnTo>
                    <a:pt x="384924" y="164719"/>
                  </a:lnTo>
                  <a:lnTo>
                    <a:pt x="384886" y="185039"/>
                  </a:lnTo>
                  <a:lnTo>
                    <a:pt x="389826" y="185039"/>
                  </a:lnTo>
                  <a:lnTo>
                    <a:pt x="389826" y="985151"/>
                  </a:lnTo>
                  <a:lnTo>
                    <a:pt x="394716" y="985151"/>
                  </a:lnTo>
                  <a:lnTo>
                    <a:pt x="394716" y="185039"/>
                  </a:lnTo>
                  <a:lnTo>
                    <a:pt x="394716" y="164719"/>
                  </a:lnTo>
                  <a:lnTo>
                    <a:pt x="394716" y="152019"/>
                  </a:lnTo>
                  <a:close/>
                </a:path>
                <a:path extrusionOk="0" h="985520" w="405129">
                  <a:moveTo>
                    <a:pt x="404596" y="145415"/>
                  </a:moveTo>
                  <a:lnTo>
                    <a:pt x="394716" y="145415"/>
                  </a:lnTo>
                  <a:lnTo>
                    <a:pt x="394792" y="165239"/>
                  </a:lnTo>
                  <a:lnTo>
                    <a:pt x="404596" y="984872"/>
                  </a:lnTo>
                  <a:lnTo>
                    <a:pt x="404596" y="145415"/>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1" name="Google Shape;2291;p35"/>
            <p:cNvSpPr/>
            <p:nvPr/>
          </p:nvSpPr>
          <p:spPr>
            <a:xfrm>
              <a:off x="7777467" y="5547017"/>
              <a:ext cx="355600" cy="880110"/>
            </a:xfrm>
            <a:custGeom>
              <a:rect b="b" l="l" r="r" t="t"/>
              <a:pathLst>
                <a:path extrusionOk="0" h="880110" w="355600">
                  <a:moveTo>
                    <a:pt x="9791" y="528535"/>
                  </a:moveTo>
                  <a:lnTo>
                    <a:pt x="0" y="528535"/>
                  </a:lnTo>
                  <a:lnTo>
                    <a:pt x="0" y="534885"/>
                  </a:lnTo>
                  <a:lnTo>
                    <a:pt x="4851" y="534885"/>
                  </a:lnTo>
                  <a:lnTo>
                    <a:pt x="4851" y="879055"/>
                  </a:lnTo>
                  <a:lnTo>
                    <a:pt x="9791" y="879055"/>
                  </a:lnTo>
                  <a:lnTo>
                    <a:pt x="9791" y="534885"/>
                  </a:lnTo>
                  <a:lnTo>
                    <a:pt x="9791" y="528535"/>
                  </a:lnTo>
                  <a:close/>
                </a:path>
                <a:path extrusionOk="0" h="880110" w="355600">
                  <a:moveTo>
                    <a:pt x="19672" y="515581"/>
                  </a:moveTo>
                  <a:lnTo>
                    <a:pt x="9867" y="515581"/>
                  </a:lnTo>
                  <a:lnTo>
                    <a:pt x="9867" y="521931"/>
                  </a:lnTo>
                  <a:lnTo>
                    <a:pt x="9867" y="528281"/>
                  </a:lnTo>
                  <a:lnTo>
                    <a:pt x="9880" y="535901"/>
                  </a:lnTo>
                  <a:lnTo>
                    <a:pt x="14732" y="535901"/>
                  </a:lnTo>
                  <a:lnTo>
                    <a:pt x="14732" y="878801"/>
                  </a:lnTo>
                  <a:lnTo>
                    <a:pt x="19672" y="878801"/>
                  </a:lnTo>
                  <a:lnTo>
                    <a:pt x="19672" y="535901"/>
                  </a:lnTo>
                  <a:lnTo>
                    <a:pt x="19672" y="528281"/>
                  </a:lnTo>
                  <a:lnTo>
                    <a:pt x="19672" y="521931"/>
                  </a:lnTo>
                  <a:lnTo>
                    <a:pt x="19672" y="515581"/>
                  </a:lnTo>
                  <a:close/>
                </a:path>
                <a:path extrusionOk="0" h="880110" w="355600">
                  <a:moveTo>
                    <a:pt x="29527" y="482523"/>
                  </a:moveTo>
                  <a:lnTo>
                    <a:pt x="19989" y="482523"/>
                  </a:lnTo>
                  <a:lnTo>
                    <a:pt x="19989" y="509193"/>
                  </a:lnTo>
                  <a:lnTo>
                    <a:pt x="19748" y="509193"/>
                  </a:lnTo>
                  <a:lnTo>
                    <a:pt x="19748" y="515543"/>
                  </a:lnTo>
                  <a:lnTo>
                    <a:pt x="24587" y="515543"/>
                  </a:lnTo>
                  <a:lnTo>
                    <a:pt x="24587" y="878763"/>
                  </a:lnTo>
                  <a:lnTo>
                    <a:pt x="29527" y="878763"/>
                  </a:lnTo>
                  <a:lnTo>
                    <a:pt x="29527" y="515543"/>
                  </a:lnTo>
                  <a:lnTo>
                    <a:pt x="29527" y="509193"/>
                  </a:lnTo>
                  <a:lnTo>
                    <a:pt x="29527" y="482523"/>
                  </a:lnTo>
                  <a:close/>
                </a:path>
                <a:path extrusionOk="0" h="880110" w="355600">
                  <a:moveTo>
                    <a:pt x="39408" y="469303"/>
                  </a:moveTo>
                  <a:lnTo>
                    <a:pt x="29603" y="469303"/>
                  </a:lnTo>
                  <a:lnTo>
                    <a:pt x="29603" y="475653"/>
                  </a:lnTo>
                  <a:lnTo>
                    <a:pt x="29603" y="482003"/>
                  </a:lnTo>
                  <a:lnTo>
                    <a:pt x="34467" y="482003"/>
                  </a:lnTo>
                  <a:lnTo>
                    <a:pt x="34467" y="879513"/>
                  </a:lnTo>
                  <a:lnTo>
                    <a:pt x="39408" y="879513"/>
                  </a:lnTo>
                  <a:lnTo>
                    <a:pt x="39408" y="482003"/>
                  </a:lnTo>
                  <a:lnTo>
                    <a:pt x="39408" y="475653"/>
                  </a:lnTo>
                  <a:lnTo>
                    <a:pt x="39408" y="469303"/>
                  </a:lnTo>
                  <a:close/>
                </a:path>
                <a:path extrusionOk="0" h="880110" w="355600">
                  <a:moveTo>
                    <a:pt x="49263" y="469303"/>
                  </a:moveTo>
                  <a:lnTo>
                    <a:pt x="39484" y="469303"/>
                  </a:lnTo>
                  <a:lnTo>
                    <a:pt x="39484" y="475653"/>
                  </a:lnTo>
                  <a:lnTo>
                    <a:pt x="39471" y="482003"/>
                  </a:lnTo>
                  <a:lnTo>
                    <a:pt x="39484" y="489623"/>
                  </a:lnTo>
                  <a:lnTo>
                    <a:pt x="44348" y="489623"/>
                  </a:lnTo>
                  <a:lnTo>
                    <a:pt x="44348" y="879513"/>
                  </a:lnTo>
                  <a:lnTo>
                    <a:pt x="49263" y="879513"/>
                  </a:lnTo>
                  <a:lnTo>
                    <a:pt x="49263" y="489623"/>
                  </a:lnTo>
                  <a:lnTo>
                    <a:pt x="49263" y="482003"/>
                  </a:lnTo>
                  <a:lnTo>
                    <a:pt x="49263" y="475653"/>
                  </a:lnTo>
                  <a:lnTo>
                    <a:pt x="49263" y="469303"/>
                  </a:lnTo>
                  <a:close/>
                </a:path>
                <a:path extrusionOk="0" h="880110" w="355600">
                  <a:moveTo>
                    <a:pt x="59143" y="495744"/>
                  </a:moveTo>
                  <a:lnTo>
                    <a:pt x="49352" y="495744"/>
                  </a:lnTo>
                  <a:lnTo>
                    <a:pt x="49352" y="502094"/>
                  </a:lnTo>
                  <a:lnTo>
                    <a:pt x="54203" y="502094"/>
                  </a:lnTo>
                  <a:lnTo>
                    <a:pt x="54203" y="879284"/>
                  </a:lnTo>
                  <a:lnTo>
                    <a:pt x="59143" y="879284"/>
                  </a:lnTo>
                  <a:lnTo>
                    <a:pt x="59143" y="502094"/>
                  </a:lnTo>
                  <a:lnTo>
                    <a:pt x="59143" y="495744"/>
                  </a:lnTo>
                  <a:close/>
                </a:path>
                <a:path extrusionOk="0" h="880110" w="355600">
                  <a:moveTo>
                    <a:pt x="69011" y="502348"/>
                  </a:moveTo>
                  <a:lnTo>
                    <a:pt x="59220" y="502348"/>
                  </a:lnTo>
                  <a:lnTo>
                    <a:pt x="59220" y="508698"/>
                  </a:lnTo>
                  <a:lnTo>
                    <a:pt x="59207" y="515048"/>
                  </a:lnTo>
                  <a:lnTo>
                    <a:pt x="64071" y="515048"/>
                  </a:lnTo>
                  <a:lnTo>
                    <a:pt x="64071" y="879538"/>
                  </a:lnTo>
                  <a:lnTo>
                    <a:pt x="69011" y="879538"/>
                  </a:lnTo>
                  <a:lnTo>
                    <a:pt x="69011" y="515048"/>
                  </a:lnTo>
                  <a:lnTo>
                    <a:pt x="69011" y="508698"/>
                  </a:lnTo>
                  <a:lnTo>
                    <a:pt x="69011" y="502348"/>
                  </a:lnTo>
                  <a:close/>
                </a:path>
                <a:path extrusionOk="0" h="880110" w="355600">
                  <a:moveTo>
                    <a:pt x="78879" y="508965"/>
                  </a:moveTo>
                  <a:lnTo>
                    <a:pt x="69088" y="508965"/>
                  </a:lnTo>
                  <a:lnTo>
                    <a:pt x="69088" y="515315"/>
                  </a:lnTo>
                  <a:lnTo>
                    <a:pt x="73939" y="515315"/>
                  </a:lnTo>
                  <a:lnTo>
                    <a:pt x="73939" y="878535"/>
                  </a:lnTo>
                  <a:lnTo>
                    <a:pt x="78879" y="878535"/>
                  </a:lnTo>
                  <a:lnTo>
                    <a:pt x="78879" y="515315"/>
                  </a:lnTo>
                  <a:lnTo>
                    <a:pt x="78879" y="508965"/>
                  </a:lnTo>
                  <a:close/>
                </a:path>
                <a:path extrusionOk="0" h="880110" w="355600">
                  <a:moveTo>
                    <a:pt x="88747" y="508965"/>
                  </a:moveTo>
                  <a:lnTo>
                    <a:pt x="78955" y="508965"/>
                  </a:lnTo>
                  <a:lnTo>
                    <a:pt x="78955" y="515315"/>
                  </a:lnTo>
                  <a:lnTo>
                    <a:pt x="83807" y="515315"/>
                  </a:lnTo>
                  <a:lnTo>
                    <a:pt x="83807" y="878535"/>
                  </a:lnTo>
                  <a:lnTo>
                    <a:pt x="88747" y="878535"/>
                  </a:lnTo>
                  <a:lnTo>
                    <a:pt x="88747" y="515315"/>
                  </a:lnTo>
                  <a:lnTo>
                    <a:pt x="88747" y="508965"/>
                  </a:lnTo>
                  <a:close/>
                </a:path>
                <a:path extrusionOk="0" h="880110" w="355600">
                  <a:moveTo>
                    <a:pt x="98628" y="502348"/>
                  </a:moveTo>
                  <a:lnTo>
                    <a:pt x="88823" y="502348"/>
                  </a:lnTo>
                  <a:lnTo>
                    <a:pt x="88823" y="508698"/>
                  </a:lnTo>
                  <a:lnTo>
                    <a:pt x="88823" y="515048"/>
                  </a:lnTo>
                  <a:lnTo>
                    <a:pt x="93687" y="515048"/>
                  </a:lnTo>
                  <a:lnTo>
                    <a:pt x="93687" y="879538"/>
                  </a:lnTo>
                  <a:lnTo>
                    <a:pt x="98628" y="879538"/>
                  </a:lnTo>
                  <a:lnTo>
                    <a:pt x="98628" y="515048"/>
                  </a:lnTo>
                  <a:lnTo>
                    <a:pt x="98628" y="508698"/>
                  </a:lnTo>
                  <a:lnTo>
                    <a:pt x="98628" y="502348"/>
                  </a:lnTo>
                  <a:close/>
                </a:path>
                <a:path extrusionOk="0" h="880110" w="355600">
                  <a:moveTo>
                    <a:pt x="108483" y="502348"/>
                  </a:moveTo>
                  <a:lnTo>
                    <a:pt x="98704" y="502348"/>
                  </a:lnTo>
                  <a:lnTo>
                    <a:pt x="98704" y="508698"/>
                  </a:lnTo>
                  <a:lnTo>
                    <a:pt x="103555" y="508698"/>
                  </a:lnTo>
                  <a:lnTo>
                    <a:pt x="103555" y="879538"/>
                  </a:lnTo>
                  <a:lnTo>
                    <a:pt x="108483" y="879538"/>
                  </a:lnTo>
                  <a:lnTo>
                    <a:pt x="108483" y="508698"/>
                  </a:lnTo>
                  <a:lnTo>
                    <a:pt x="108483" y="502348"/>
                  </a:lnTo>
                  <a:close/>
                </a:path>
                <a:path extrusionOk="0" h="880110" w="355600">
                  <a:moveTo>
                    <a:pt x="118364" y="502348"/>
                  </a:moveTo>
                  <a:lnTo>
                    <a:pt x="108572" y="502348"/>
                  </a:lnTo>
                  <a:lnTo>
                    <a:pt x="108572" y="508698"/>
                  </a:lnTo>
                  <a:lnTo>
                    <a:pt x="113423" y="508698"/>
                  </a:lnTo>
                  <a:lnTo>
                    <a:pt x="113423" y="879538"/>
                  </a:lnTo>
                  <a:lnTo>
                    <a:pt x="118364" y="879538"/>
                  </a:lnTo>
                  <a:lnTo>
                    <a:pt x="118364" y="508698"/>
                  </a:lnTo>
                  <a:lnTo>
                    <a:pt x="118364" y="502348"/>
                  </a:lnTo>
                  <a:close/>
                </a:path>
                <a:path extrusionOk="0" h="880110" w="355600">
                  <a:moveTo>
                    <a:pt x="128231" y="489140"/>
                  </a:moveTo>
                  <a:lnTo>
                    <a:pt x="118440" y="489140"/>
                  </a:lnTo>
                  <a:lnTo>
                    <a:pt x="118440" y="495490"/>
                  </a:lnTo>
                  <a:lnTo>
                    <a:pt x="118440" y="501840"/>
                  </a:lnTo>
                  <a:lnTo>
                    <a:pt x="118452" y="509460"/>
                  </a:lnTo>
                  <a:lnTo>
                    <a:pt x="123304" y="509460"/>
                  </a:lnTo>
                  <a:lnTo>
                    <a:pt x="123304" y="879030"/>
                  </a:lnTo>
                  <a:lnTo>
                    <a:pt x="128231" y="879030"/>
                  </a:lnTo>
                  <a:lnTo>
                    <a:pt x="128231" y="509460"/>
                  </a:lnTo>
                  <a:lnTo>
                    <a:pt x="128231" y="501840"/>
                  </a:lnTo>
                  <a:lnTo>
                    <a:pt x="128231" y="495490"/>
                  </a:lnTo>
                  <a:lnTo>
                    <a:pt x="128231" y="489140"/>
                  </a:lnTo>
                  <a:close/>
                </a:path>
                <a:path extrusionOk="0" h="880110" w="355600">
                  <a:moveTo>
                    <a:pt x="138099" y="449478"/>
                  </a:moveTo>
                  <a:lnTo>
                    <a:pt x="128308" y="449478"/>
                  </a:lnTo>
                  <a:lnTo>
                    <a:pt x="128308" y="455828"/>
                  </a:lnTo>
                  <a:lnTo>
                    <a:pt x="128384" y="469798"/>
                  </a:lnTo>
                  <a:lnTo>
                    <a:pt x="128384" y="482498"/>
                  </a:lnTo>
                  <a:lnTo>
                    <a:pt x="128295" y="488848"/>
                  </a:lnTo>
                  <a:lnTo>
                    <a:pt x="133159" y="488848"/>
                  </a:lnTo>
                  <a:lnTo>
                    <a:pt x="133159" y="878738"/>
                  </a:lnTo>
                  <a:lnTo>
                    <a:pt x="138099" y="878738"/>
                  </a:lnTo>
                  <a:lnTo>
                    <a:pt x="138099" y="488848"/>
                  </a:lnTo>
                  <a:lnTo>
                    <a:pt x="138099" y="482498"/>
                  </a:lnTo>
                  <a:lnTo>
                    <a:pt x="138099" y="469798"/>
                  </a:lnTo>
                  <a:lnTo>
                    <a:pt x="138099" y="455828"/>
                  </a:lnTo>
                  <a:lnTo>
                    <a:pt x="138099" y="449478"/>
                  </a:lnTo>
                  <a:close/>
                </a:path>
                <a:path extrusionOk="0" h="880110" w="355600">
                  <a:moveTo>
                    <a:pt x="147967" y="409816"/>
                  </a:moveTo>
                  <a:lnTo>
                    <a:pt x="138099" y="409816"/>
                  </a:lnTo>
                  <a:lnTo>
                    <a:pt x="138239" y="416433"/>
                  </a:lnTo>
                  <a:lnTo>
                    <a:pt x="138099" y="416433"/>
                  </a:lnTo>
                  <a:lnTo>
                    <a:pt x="138239" y="423037"/>
                  </a:lnTo>
                  <a:lnTo>
                    <a:pt x="138099" y="423037"/>
                  </a:lnTo>
                  <a:lnTo>
                    <a:pt x="138239" y="429653"/>
                  </a:lnTo>
                  <a:lnTo>
                    <a:pt x="138099" y="429653"/>
                  </a:lnTo>
                  <a:lnTo>
                    <a:pt x="138252" y="436257"/>
                  </a:lnTo>
                  <a:lnTo>
                    <a:pt x="138099" y="436257"/>
                  </a:lnTo>
                  <a:lnTo>
                    <a:pt x="138252" y="442874"/>
                  </a:lnTo>
                  <a:lnTo>
                    <a:pt x="138099" y="442874"/>
                  </a:lnTo>
                  <a:lnTo>
                    <a:pt x="147967" y="879119"/>
                  </a:lnTo>
                  <a:lnTo>
                    <a:pt x="147967" y="409816"/>
                  </a:lnTo>
                  <a:close/>
                </a:path>
                <a:path extrusionOk="0" h="880110" w="355600">
                  <a:moveTo>
                    <a:pt x="157848" y="376770"/>
                  </a:moveTo>
                  <a:lnTo>
                    <a:pt x="148031" y="376770"/>
                  </a:lnTo>
                  <a:lnTo>
                    <a:pt x="148031" y="383120"/>
                  </a:lnTo>
                  <a:lnTo>
                    <a:pt x="148018" y="389470"/>
                  </a:lnTo>
                  <a:lnTo>
                    <a:pt x="148031" y="397090"/>
                  </a:lnTo>
                  <a:lnTo>
                    <a:pt x="148043" y="403440"/>
                  </a:lnTo>
                  <a:lnTo>
                    <a:pt x="152908" y="403440"/>
                  </a:lnTo>
                  <a:lnTo>
                    <a:pt x="152908" y="879690"/>
                  </a:lnTo>
                  <a:lnTo>
                    <a:pt x="157848" y="879690"/>
                  </a:lnTo>
                  <a:lnTo>
                    <a:pt x="157848" y="403440"/>
                  </a:lnTo>
                  <a:lnTo>
                    <a:pt x="157848" y="397090"/>
                  </a:lnTo>
                  <a:lnTo>
                    <a:pt x="157848" y="389470"/>
                  </a:lnTo>
                  <a:lnTo>
                    <a:pt x="157848" y="383120"/>
                  </a:lnTo>
                  <a:lnTo>
                    <a:pt x="157848" y="376770"/>
                  </a:lnTo>
                  <a:close/>
                </a:path>
                <a:path extrusionOk="0" h="880110" w="355600">
                  <a:moveTo>
                    <a:pt x="167703" y="343712"/>
                  </a:moveTo>
                  <a:lnTo>
                    <a:pt x="157835" y="343712"/>
                  </a:lnTo>
                  <a:lnTo>
                    <a:pt x="157962" y="363537"/>
                  </a:lnTo>
                  <a:lnTo>
                    <a:pt x="167703" y="879119"/>
                  </a:lnTo>
                  <a:lnTo>
                    <a:pt x="167703" y="343712"/>
                  </a:lnTo>
                  <a:close/>
                </a:path>
                <a:path extrusionOk="0" h="880110" w="355600">
                  <a:moveTo>
                    <a:pt x="177584" y="317271"/>
                  </a:moveTo>
                  <a:lnTo>
                    <a:pt x="167703" y="317271"/>
                  </a:lnTo>
                  <a:lnTo>
                    <a:pt x="167830" y="343712"/>
                  </a:lnTo>
                  <a:lnTo>
                    <a:pt x="177584" y="879119"/>
                  </a:lnTo>
                  <a:lnTo>
                    <a:pt x="177584" y="317271"/>
                  </a:lnTo>
                  <a:close/>
                </a:path>
                <a:path extrusionOk="0" h="880110" w="355600">
                  <a:moveTo>
                    <a:pt x="187464" y="304063"/>
                  </a:moveTo>
                  <a:lnTo>
                    <a:pt x="177584" y="304063"/>
                  </a:lnTo>
                  <a:lnTo>
                    <a:pt x="187464" y="879119"/>
                  </a:lnTo>
                  <a:lnTo>
                    <a:pt x="187464" y="304063"/>
                  </a:lnTo>
                  <a:close/>
                </a:path>
                <a:path extrusionOk="0" h="880110" w="355600">
                  <a:moveTo>
                    <a:pt x="197319" y="284238"/>
                  </a:moveTo>
                  <a:lnTo>
                    <a:pt x="187452" y="284238"/>
                  </a:lnTo>
                  <a:lnTo>
                    <a:pt x="187553" y="310680"/>
                  </a:lnTo>
                  <a:lnTo>
                    <a:pt x="197319" y="879119"/>
                  </a:lnTo>
                  <a:lnTo>
                    <a:pt x="197319" y="284238"/>
                  </a:lnTo>
                  <a:close/>
                </a:path>
                <a:path extrusionOk="0" h="880110" w="355600">
                  <a:moveTo>
                    <a:pt x="207187" y="284238"/>
                  </a:moveTo>
                  <a:lnTo>
                    <a:pt x="197319" y="284238"/>
                  </a:lnTo>
                  <a:lnTo>
                    <a:pt x="207187" y="879119"/>
                  </a:lnTo>
                  <a:lnTo>
                    <a:pt x="207187" y="284238"/>
                  </a:lnTo>
                  <a:close/>
                </a:path>
                <a:path extrusionOk="0" h="880110" w="355600">
                  <a:moveTo>
                    <a:pt x="217068" y="284238"/>
                  </a:moveTo>
                  <a:lnTo>
                    <a:pt x="207187" y="284238"/>
                  </a:lnTo>
                  <a:lnTo>
                    <a:pt x="217068" y="879119"/>
                  </a:lnTo>
                  <a:lnTo>
                    <a:pt x="217068" y="284238"/>
                  </a:lnTo>
                  <a:close/>
                </a:path>
                <a:path extrusionOk="0" h="880110" w="355600">
                  <a:moveTo>
                    <a:pt x="226923" y="277609"/>
                  </a:moveTo>
                  <a:lnTo>
                    <a:pt x="217055" y="277609"/>
                  </a:lnTo>
                  <a:lnTo>
                    <a:pt x="226923" y="879119"/>
                  </a:lnTo>
                  <a:lnTo>
                    <a:pt x="226923" y="277609"/>
                  </a:lnTo>
                  <a:close/>
                </a:path>
                <a:path extrusionOk="0" h="880110" w="355600">
                  <a:moveTo>
                    <a:pt x="236804" y="257784"/>
                  </a:moveTo>
                  <a:lnTo>
                    <a:pt x="226923" y="257784"/>
                  </a:lnTo>
                  <a:lnTo>
                    <a:pt x="227037" y="277622"/>
                  </a:lnTo>
                  <a:lnTo>
                    <a:pt x="236804" y="879119"/>
                  </a:lnTo>
                  <a:lnTo>
                    <a:pt x="236804" y="257784"/>
                  </a:lnTo>
                  <a:close/>
                </a:path>
                <a:path extrusionOk="0" h="880110" w="355600">
                  <a:moveTo>
                    <a:pt x="246659" y="257784"/>
                  </a:moveTo>
                  <a:lnTo>
                    <a:pt x="236905" y="257784"/>
                  </a:lnTo>
                  <a:lnTo>
                    <a:pt x="236905" y="278104"/>
                  </a:lnTo>
                  <a:lnTo>
                    <a:pt x="241731" y="278104"/>
                  </a:lnTo>
                  <a:lnTo>
                    <a:pt x="241731" y="878814"/>
                  </a:lnTo>
                  <a:lnTo>
                    <a:pt x="246659" y="878814"/>
                  </a:lnTo>
                  <a:lnTo>
                    <a:pt x="246659" y="278104"/>
                  </a:lnTo>
                  <a:lnTo>
                    <a:pt x="246659" y="257784"/>
                  </a:lnTo>
                  <a:close/>
                </a:path>
                <a:path extrusionOk="0" h="880110" w="355600">
                  <a:moveTo>
                    <a:pt x="256540" y="257784"/>
                  </a:moveTo>
                  <a:lnTo>
                    <a:pt x="246659" y="257784"/>
                  </a:lnTo>
                  <a:lnTo>
                    <a:pt x="256540" y="879119"/>
                  </a:lnTo>
                  <a:lnTo>
                    <a:pt x="256540" y="257784"/>
                  </a:lnTo>
                  <a:close/>
                </a:path>
                <a:path extrusionOk="0" h="880110" w="355600">
                  <a:moveTo>
                    <a:pt x="266407" y="257784"/>
                  </a:moveTo>
                  <a:lnTo>
                    <a:pt x="256540" y="257784"/>
                  </a:lnTo>
                  <a:lnTo>
                    <a:pt x="266407" y="879119"/>
                  </a:lnTo>
                  <a:lnTo>
                    <a:pt x="266407" y="257784"/>
                  </a:lnTo>
                  <a:close/>
                </a:path>
                <a:path extrusionOk="0" h="880110" w="355600">
                  <a:moveTo>
                    <a:pt x="276275" y="244576"/>
                  </a:moveTo>
                  <a:lnTo>
                    <a:pt x="266395" y="244576"/>
                  </a:lnTo>
                  <a:lnTo>
                    <a:pt x="276275" y="879119"/>
                  </a:lnTo>
                  <a:lnTo>
                    <a:pt x="276275" y="244576"/>
                  </a:lnTo>
                  <a:close/>
                </a:path>
                <a:path extrusionOk="0" h="880110" w="355600">
                  <a:moveTo>
                    <a:pt x="286143" y="204914"/>
                  </a:moveTo>
                  <a:lnTo>
                    <a:pt x="276275" y="204914"/>
                  </a:lnTo>
                  <a:lnTo>
                    <a:pt x="276377" y="237972"/>
                  </a:lnTo>
                  <a:lnTo>
                    <a:pt x="286143" y="879119"/>
                  </a:lnTo>
                  <a:lnTo>
                    <a:pt x="286143" y="204914"/>
                  </a:lnTo>
                  <a:close/>
                </a:path>
                <a:path extrusionOk="0" h="880110" w="355600">
                  <a:moveTo>
                    <a:pt x="296024" y="165252"/>
                  </a:moveTo>
                  <a:lnTo>
                    <a:pt x="286232" y="165252"/>
                  </a:lnTo>
                  <a:lnTo>
                    <a:pt x="286232" y="198272"/>
                  </a:lnTo>
                  <a:lnTo>
                    <a:pt x="291084" y="198272"/>
                  </a:lnTo>
                  <a:lnTo>
                    <a:pt x="291084" y="878992"/>
                  </a:lnTo>
                  <a:lnTo>
                    <a:pt x="296024" y="878992"/>
                  </a:lnTo>
                  <a:lnTo>
                    <a:pt x="296024" y="198272"/>
                  </a:lnTo>
                  <a:lnTo>
                    <a:pt x="296024" y="165252"/>
                  </a:lnTo>
                  <a:close/>
                </a:path>
                <a:path extrusionOk="0" h="880110" w="355600">
                  <a:moveTo>
                    <a:pt x="305879" y="132207"/>
                  </a:moveTo>
                  <a:lnTo>
                    <a:pt x="296011" y="132207"/>
                  </a:lnTo>
                  <a:lnTo>
                    <a:pt x="296100" y="158648"/>
                  </a:lnTo>
                  <a:lnTo>
                    <a:pt x="305879" y="879119"/>
                  </a:lnTo>
                  <a:lnTo>
                    <a:pt x="305879" y="132207"/>
                  </a:lnTo>
                  <a:close/>
                </a:path>
                <a:path extrusionOk="0" h="880110" w="355600">
                  <a:moveTo>
                    <a:pt x="315760" y="85928"/>
                  </a:moveTo>
                  <a:lnTo>
                    <a:pt x="305968" y="85928"/>
                  </a:lnTo>
                  <a:lnTo>
                    <a:pt x="305968" y="112598"/>
                  </a:lnTo>
                  <a:lnTo>
                    <a:pt x="310819" y="112598"/>
                  </a:lnTo>
                  <a:lnTo>
                    <a:pt x="310819" y="879678"/>
                  </a:lnTo>
                  <a:lnTo>
                    <a:pt x="315760" y="879678"/>
                  </a:lnTo>
                  <a:lnTo>
                    <a:pt x="315760" y="112598"/>
                  </a:lnTo>
                  <a:lnTo>
                    <a:pt x="315760" y="85928"/>
                  </a:lnTo>
                  <a:close/>
                </a:path>
                <a:path extrusionOk="0" h="880110" w="355600">
                  <a:moveTo>
                    <a:pt x="335495" y="72707"/>
                  </a:moveTo>
                  <a:lnTo>
                    <a:pt x="325628" y="72707"/>
                  </a:lnTo>
                  <a:lnTo>
                    <a:pt x="315760" y="72707"/>
                  </a:lnTo>
                  <a:lnTo>
                    <a:pt x="315836" y="92544"/>
                  </a:lnTo>
                  <a:lnTo>
                    <a:pt x="325628" y="879119"/>
                  </a:lnTo>
                  <a:lnTo>
                    <a:pt x="325628" y="73748"/>
                  </a:lnTo>
                  <a:lnTo>
                    <a:pt x="335495" y="879119"/>
                  </a:lnTo>
                  <a:lnTo>
                    <a:pt x="335495" y="72707"/>
                  </a:lnTo>
                  <a:close/>
                </a:path>
                <a:path extrusionOk="0" h="880110" w="355600">
                  <a:moveTo>
                    <a:pt x="345363" y="52882"/>
                  </a:moveTo>
                  <a:lnTo>
                    <a:pt x="335572" y="52882"/>
                  </a:lnTo>
                  <a:lnTo>
                    <a:pt x="335572" y="65582"/>
                  </a:lnTo>
                  <a:lnTo>
                    <a:pt x="340423" y="65582"/>
                  </a:lnTo>
                  <a:lnTo>
                    <a:pt x="340423" y="879652"/>
                  </a:lnTo>
                  <a:lnTo>
                    <a:pt x="345363" y="879652"/>
                  </a:lnTo>
                  <a:lnTo>
                    <a:pt x="345363" y="65582"/>
                  </a:lnTo>
                  <a:lnTo>
                    <a:pt x="345363" y="52882"/>
                  </a:lnTo>
                  <a:close/>
                </a:path>
                <a:path extrusionOk="0" h="880110" w="355600">
                  <a:moveTo>
                    <a:pt x="355244" y="0"/>
                  </a:moveTo>
                  <a:lnTo>
                    <a:pt x="345478" y="0"/>
                  </a:lnTo>
                  <a:lnTo>
                    <a:pt x="345478" y="26670"/>
                  </a:lnTo>
                  <a:lnTo>
                    <a:pt x="355244" y="26670"/>
                  </a:lnTo>
                  <a:lnTo>
                    <a:pt x="355244" y="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2" name="Google Shape;2292;p35"/>
            <p:cNvSpPr/>
            <p:nvPr/>
          </p:nvSpPr>
          <p:spPr>
            <a:xfrm>
              <a:off x="7678775" y="6069203"/>
              <a:ext cx="108585" cy="357505"/>
            </a:xfrm>
            <a:custGeom>
              <a:rect b="b" l="l" r="r" t="t"/>
              <a:pathLst>
                <a:path extrusionOk="0" h="357504" w="108584">
                  <a:moveTo>
                    <a:pt x="9779" y="19824"/>
                  </a:moveTo>
                  <a:lnTo>
                    <a:pt x="12" y="19824"/>
                  </a:lnTo>
                  <a:lnTo>
                    <a:pt x="12" y="26174"/>
                  </a:lnTo>
                  <a:lnTo>
                    <a:pt x="0" y="32524"/>
                  </a:lnTo>
                  <a:lnTo>
                    <a:pt x="4838" y="32524"/>
                  </a:lnTo>
                  <a:lnTo>
                    <a:pt x="4838" y="356374"/>
                  </a:lnTo>
                  <a:lnTo>
                    <a:pt x="9779" y="356374"/>
                  </a:lnTo>
                  <a:lnTo>
                    <a:pt x="9779" y="32524"/>
                  </a:lnTo>
                  <a:lnTo>
                    <a:pt x="9779" y="26174"/>
                  </a:lnTo>
                  <a:lnTo>
                    <a:pt x="9779" y="19824"/>
                  </a:lnTo>
                  <a:close/>
                </a:path>
                <a:path extrusionOk="0" h="357504" w="108584">
                  <a:moveTo>
                    <a:pt x="19659" y="13220"/>
                  </a:moveTo>
                  <a:lnTo>
                    <a:pt x="9867" y="13220"/>
                  </a:lnTo>
                  <a:lnTo>
                    <a:pt x="9867" y="19570"/>
                  </a:lnTo>
                  <a:lnTo>
                    <a:pt x="9867" y="25920"/>
                  </a:lnTo>
                  <a:lnTo>
                    <a:pt x="14719" y="25920"/>
                  </a:lnTo>
                  <a:lnTo>
                    <a:pt x="14719" y="357390"/>
                  </a:lnTo>
                  <a:lnTo>
                    <a:pt x="19659" y="357390"/>
                  </a:lnTo>
                  <a:lnTo>
                    <a:pt x="19659" y="25920"/>
                  </a:lnTo>
                  <a:lnTo>
                    <a:pt x="19659" y="19570"/>
                  </a:lnTo>
                  <a:lnTo>
                    <a:pt x="19659" y="13220"/>
                  </a:lnTo>
                  <a:close/>
                </a:path>
                <a:path extrusionOk="0" h="357504" w="108584">
                  <a:moveTo>
                    <a:pt x="29540" y="6616"/>
                  </a:moveTo>
                  <a:lnTo>
                    <a:pt x="19735" y="6616"/>
                  </a:lnTo>
                  <a:lnTo>
                    <a:pt x="19735" y="12966"/>
                  </a:lnTo>
                  <a:lnTo>
                    <a:pt x="19735" y="19316"/>
                  </a:lnTo>
                  <a:lnTo>
                    <a:pt x="19748" y="26936"/>
                  </a:lnTo>
                  <a:lnTo>
                    <a:pt x="24599" y="26936"/>
                  </a:lnTo>
                  <a:lnTo>
                    <a:pt x="24599" y="357136"/>
                  </a:lnTo>
                  <a:lnTo>
                    <a:pt x="29540" y="357136"/>
                  </a:lnTo>
                  <a:lnTo>
                    <a:pt x="29540" y="26936"/>
                  </a:lnTo>
                  <a:lnTo>
                    <a:pt x="29540" y="19316"/>
                  </a:lnTo>
                  <a:lnTo>
                    <a:pt x="29540" y="12966"/>
                  </a:lnTo>
                  <a:lnTo>
                    <a:pt x="29540" y="6616"/>
                  </a:lnTo>
                  <a:close/>
                </a:path>
                <a:path extrusionOk="0" h="357504" w="108584">
                  <a:moveTo>
                    <a:pt x="39395" y="19824"/>
                  </a:moveTo>
                  <a:lnTo>
                    <a:pt x="29616" y="19824"/>
                  </a:lnTo>
                  <a:lnTo>
                    <a:pt x="29616" y="26174"/>
                  </a:lnTo>
                  <a:lnTo>
                    <a:pt x="34455" y="26174"/>
                  </a:lnTo>
                  <a:lnTo>
                    <a:pt x="34455" y="356374"/>
                  </a:lnTo>
                  <a:lnTo>
                    <a:pt x="39395" y="356374"/>
                  </a:lnTo>
                  <a:lnTo>
                    <a:pt x="39395" y="26174"/>
                  </a:lnTo>
                  <a:lnTo>
                    <a:pt x="39395" y="19824"/>
                  </a:lnTo>
                  <a:close/>
                </a:path>
                <a:path extrusionOk="0" h="357504" w="108584">
                  <a:moveTo>
                    <a:pt x="49263" y="19824"/>
                  </a:moveTo>
                  <a:lnTo>
                    <a:pt x="39484" y="19824"/>
                  </a:lnTo>
                  <a:lnTo>
                    <a:pt x="39484" y="26174"/>
                  </a:lnTo>
                  <a:lnTo>
                    <a:pt x="39484" y="32524"/>
                  </a:lnTo>
                  <a:lnTo>
                    <a:pt x="39497" y="40144"/>
                  </a:lnTo>
                  <a:lnTo>
                    <a:pt x="44323" y="40144"/>
                  </a:lnTo>
                  <a:lnTo>
                    <a:pt x="44323" y="356374"/>
                  </a:lnTo>
                  <a:lnTo>
                    <a:pt x="49263" y="356374"/>
                  </a:lnTo>
                  <a:lnTo>
                    <a:pt x="49263" y="40144"/>
                  </a:lnTo>
                  <a:lnTo>
                    <a:pt x="49263" y="32524"/>
                  </a:lnTo>
                  <a:lnTo>
                    <a:pt x="49263" y="26174"/>
                  </a:lnTo>
                  <a:lnTo>
                    <a:pt x="49263" y="19824"/>
                  </a:lnTo>
                  <a:close/>
                </a:path>
                <a:path extrusionOk="0" h="357504" w="108584">
                  <a:moveTo>
                    <a:pt x="59143" y="33058"/>
                  </a:moveTo>
                  <a:lnTo>
                    <a:pt x="49352" y="33058"/>
                  </a:lnTo>
                  <a:lnTo>
                    <a:pt x="49352" y="39408"/>
                  </a:lnTo>
                  <a:lnTo>
                    <a:pt x="49352" y="45758"/>
                  </a:lnTo>
                  <a:lnTo>
                    <a:pt x="49364" y="53378"/>
                  </a:lnTo>
                  <a:lnTo>
                    <a:pt x="54203" y="53378"/>
                  </a:lnTo>
                  <a:lnTo>
                    <a:pt x="54203" y="356908"/>
                  </a:lnTo>
                  <a:lnTo>
                    <a:pt x="59143" y="356908"/>
                  </a:lnTo>
                  <a:lnTo>
                    <a:pt x="59143" y="53378"/>
                  </a:lnTo>
                  <a:lnTo>
                    <a:pt x="59143" y="45758"/>
                  </a:lnTo>
                  <a:lnTo>
                    <a:pt x="59143" y="39408"/>
                  </a:lnTo>
                  <a:lnTo>
                    <a:pt x="59143" y="33058"/>
                  </a:lnTo>
                  <a:close/>
                </a:path>
                <a:path extrusionOk="0" h="357504" w="108584">
                  <a:moveTo>
                    <a:pt x="68999" y="46266"/>
                  </a:moveTo>
                  <a:lnTo>
                    <a:pt x="59232" y="46266"/>
                  </a:lnTo>
                  <a:lnTo>
                    <a:pt x="59232" y="52616"/>
                  </a:lnTo>
                  <a:lnTo>
                    <a:pt x="59232" y="58966"/>
                  </a:lnTo>
                  <a:lnTo>
                    <a:pt x="64071" y="58966"/>
                  </a:lnTo>
                  <a:lnTo>
                    <a:pt x="64071" y="357416"/>
                  </a:lnTo>
                  <a:lnTo>
                    <a:pt x="68999" y="357416"/>
                  </a:lnTo>
                  <a:lnTo>
                    <a:pt x="68999" y="58966"/>
                  </a:lnTo>
                  <a:lnTo>
                    <a:pt x="68999" y="52616"/>
                  </a:lnTo>
                  <a:lnTo>
                    <a:pt x="68999" y="46266"/>
                  </a:lnTo>
                  <a:close/>
                </a:path>
                <a:path extrusionOk="0" h="357504" w="108584">
                  <a:moveTo>
                    <a:pt x="78879" y="52882"/>
                  </a:moveTo>
                  <a:lnTo>
                    <a:pt x="69100" y="52882"/>
                  </a:lnTo>
                  <a:lnTo>
                    <a:pt x="69100" y="59232"/>
                  </a:lnTo>
                  <a:lnTo>
                    <a:pt x="69100" y="65582"/>
                  </a:lnTo>
                  <a:lnTo>
                    <a:pt x="73926" y="65582"/>
                  </a:lnTo>
                  <a:lnTo>
                    <a:pt x="73926" y="356412"/>
                  </a:lnTo>
                  <a:lnTo>
                    <a:pt x="78879" y="356412"/>
                  </a:lnTo>
                  <a:lnTo>
                    <a:pt x="78879" y="65582"/>
                  </a:lnTo>
                  <a:lnTo>
                    <a:pt x="78879" y="59232"/>
                  </a:lnTo>
                  <a:lnTo>
                    <a:pt x="78879" y="52882"/>
                  </a:lnTo>
                  <a:close/>
                </a:path>
                <a:path extrusionOk="0" h="357504" w="108584">
                  <a:moveTo>
                    <a:pt x="98615" y="13220"/>
                  </a:moveTo>
                  <a:lnTo>
                    <a:pt x="88747" y="13220"/>
                  </a:lnTo>
                  <a:lnTo>
                    <a:pt x="88925" y="19824"/>
                  </a:lnTo>
                  <a:lnTo>
                    <a:pt x="88747" y="19824"/>
                  </a:lnTo>
                  <a:lnTo>
                    <a:pt x="88938" y="26428"/>
                  </a:lnTo>
                  <a:lnTo>
                    <a:pt x="88747" y="26428"/>
                  </a:lnTo>
                  <a:lnTo>
                    <a:pt x="88938" y="33045"/>
                  </a:lnTo>
                  <a:lnTo>
                    <a:pt x="88747" y="33045"/>
                  </a:lnTo>
                  <a:lnTo>
                    <a:pt x="88938" y="39662"/>
                  </a:lnTo>
                  <a:lnTo>
                    <a:pt x="88747" y="39662"/>
                  </a:lnTo>
                  <a:lnTo>
                    <a:pt x="88950" y="46266"/>
                  </a:lnTo>
                  <a:lnTo>
                    <a:pt x="88760" y="46266"/>
                  </a:lnTo>
                  <a:lnTo>
                    <a:pt x="78968" y="46266"/>
                  </a:lnTo>
                  <a:lnTo>
                    <a:pt x="78968" y="52616"/>
                  </a:lnTo>
                  <a:lnTo>
                    <a:pt x="78968" y="58966"/>
                  </a:lnTo>
                  <a:lnTo>
                    <a:pt x="78981" y="66586"/>
                  </a:lnTo>
                  <a:lnTo>
                    <a:pt x="83832" y="66586"/>
                  </a:lnTo>
                  <a:lnTo>
                    <a:pt x="83832" y="357416"/>
                  </a:lnTo>
                  <a:lnTo>
                    <a:pt x="88760" y="357416"/>
                  </a:lnTo>
                  <a:lnTo>
                    <a:pt x="88760" y="66586"/>
                  </a:lnTo>
                  <a:lnTo>
                    <a:pt x="88760" y="58966"/>
                  </a:lnTo>
                  <a:lnTo>
                    <a:pt x="88760" y="52616"/>
                  </a:lnTo>
                  <a:lnTo>
                    <a:pt x="88760" y="46672"/>
                  </a:lnTo>
                  <a:lnTo>
                    <a:pt x="98615" y="356933"/>
                  </a:lnTo>
                  <a:lnTo>
                    <a:pt x="98615" y="13220"/>
                  </a:lnTo>
                  <a:close/>
                </a:path>
                <a:path extrusionOk="0" h="357504" w="108584">
                  <a:moveTo>
                    <a:pt x="108483" y="0"/>
                  </a:moveTo>
                  <a:lnTo>
                    <a:pt x="98704" y="0"/>
                  </a:lnTo>
                  <a:lnTo>
                    <a:pt x="98704" y="6350"/>
                  </a:lnTo>
                  <a:lnTo>
                    <a:pt x="98691" y="12700"/>
                  </a:lnTo>
                  <a:lnTo>
                    <a:pt x="108483" y="12700"/>
                  </a:lnTo>
                  <a:lnTo>
                    <a:pt x="108483" y="6350"/>
                  </a:lnTo>
                  <a:lnTo>
                    <a:pt x="108483" y="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93" name="Google Shape;2293;p35"/>
            <p:cNvPicPr preferRelativeResize="0"/>
            <p:nvPr/>
          </p:nvPicPr>
          <p:blipFill rotWithShape="1">
            <a:blip r:embed="rId20">
              <a:alphaModFix/>
            </a:blip>
            <a:srcRect b="0" l="0" r="0" t="0"/>
            <a:stretch/>
          </p:blipFill>
          <p:spPr>
            <a:xfrm>
              <a:off x="5675132" y="6182383"/>
              <a:ext cx="1450840" cy="244152"/>
            </a:xfrm>
            <a:prstGeom prst="rect">
              <a:avLst/>
            </a:prstGeom>
            <a:noFill/>
            <a:ln>
              <a:noFill/>
            </a:ln>
          </p:spPr>
        </p:pic>
        <p:sp>
          <p:nvSpPr>
            <p:cNvPr id="2294" name="Google Shape;2294;p35"/>
            <p:cNvSpPr/>
            <p:nvPr/>
          </p:nvSpPr>
          <p:spPr>
            <a:xfrm>
              <a:off x="7126059" y="6050305"/>
              <a:ext cx="168275" cy="375920"/>
            </a:xfrm>
            <a:custGeom>
              <a:rect b="b" l="l" r="r" t="t"/>
              <a:pathLst>
                <a:path extrusionOk="0" h="375920" w="168275">
                  <a:moveTo>
                    <a:pt x="9855" y="105410"/>
                  </a:moveTo>
                  <a:lnTo>
                    <a:pt x="0" y="105410"/>
                  </a:lnTo>
                  <a:lnTo>
                    <a:pt x="0" y="111760"/>
                  </a:lnTo>
                  <a:lnTo>
                    <a:pt x="88" y="119380"/>
                  </a:lnTo>
                  <a:lnTo>
                    <a:pt x="88" y="125730"/>
                  </a:lnTo>
                  <a:lnTo>
                    <a:pt x="4889" y="125730"/>
                  </a:lnTo>
                  <a:lnTo>
                    <a:pt x="4889" y="375920"/>
                  </a:lnTo>
                  <a:lnTo>
                    <a:pt x="9855" y="375920"/>
                  </a:lnTo>
                  <a:lnTo>
                    <a:pt x="9855" y="125730"/>
                  </a:lnTo>
                  <a:lnTo>
                    <a:pt x="9855" y="119380"/>
                  </a:lnTo>
                  <a:lnTo>
                    <a:pt x="9855" y="111760"/>
                  </a:lnTo>
                  <a:lnTo>
                    <a:pt x="9855" y="105410"/>
                  </a:lnTo>
                  <a:close/>
                </a:path>
                <a:path extrusionOk="0" h="375920" w="168275">
                  <a:moveTo>
                    <a:pt x="19621" y="72390"/>
                  </a:moveTo>
                  <a:lnTo>
                    <a:pt x="10033" y="72390"/>
                  </a:lnTo>
                  <a:lnTo>
                    <a:pt x="10033" y="86360"/>
                  </a:lnTo>
                  <a:lnTo>
                    <a:pt x="9944" y="92710"/>
                  </a:lnTo>
                  <a:lnTo>
                    <a:pt x="9944" y="99060"/>
                  </a:lnTo>
                  <a:lnTo>
                    <a:pt x="9944" y="105410"/>
                  </a:lnTo>
                  <a:lnTo>
                    <a:pt x="14744" y="105410"/>
                  </a:lnTo>
                  <a:lnTo>
                    <a:pt x="14744" y="375920"/>
                  </a:lnTo>
                  <a:lnTo>
                    <a:pt x="19621" y="375920"/>
                  </a:lnTo>
                  <a:lnTo>
                    <a:pt x="19621" y="105410"/>
                  </a:lnTo>
                  <a:lnTo>
                    <a:pt x="19621" y="99060"/>
                  </a:lnTo>
                  <a:lnTo>
                    <a:pt x="19621" y="92710"/>
                  </a:lnTo>
                  <a:lnTo>
                    <a:pt x="19621" y="86360"/>
                  </a:lnTo>
                  <a:lnTo>
                    <a:pt x="19621" y="72390"/>
                  </a:lnTo>
                  <a:close/>
                </a:path>
                <a:path extrusionOk="0" h="375920" w="168275">
                  <a:moveTo>
                    <a:pt x="29578" y="39370"/>
                  </a:moveTo>
                  <a:lnTo>
                    <a:pt x="19710" y="39370"/>
                  </a:lnTo>
                  <a:lnTo>
                    <a:pt x="19710" y="45720"/>
                  </a:lnTo>
                  <a:lnTo>
                    <a:pt x="19710" y="52070"/>
                  </a:lnTo>
                  <a:lnTo>
                    <a:pt x="19799" y="66040"/>
                  </a:lnTo>
                  <a:lnTo>
                    <a:pt x="19710" y="72390"/>
                  </a:lnTo>
                  <a:lnTo>
                    <a:pt x="24599" y="72390"/>
                  </a:lnTo>
                  <a:lnTo>
                    <a:pt x="24599" y="375920"/>
                  </a:lnTo>
                  <a:lnTo>
                    <a:pt x="29578" y="375920"/>
                  </a:lnTo>
                  <a:lnTo>
                    <a:pt x="29578" y="72390"/>
                  </a:lnTo>
                  <a:lnTo>
                    <a:pt x="29578" y="66040"/>
                  </a:lnTo>
                  <a:lnTo>
                    <a:pt x="29578" y="52070"/>
                  </a:lnTo>
                  <a:lnTo>
                    <a:pt x="29578" y="45720"/>
                  </a:lnTo>
                  <a:lnTo>
                    <a:pt x="29578" y="39370"/>
                  </a:lnTo>
                  <a:close/>
                </a:path>
                <a:path extrusionOk="0" h="375920" w="168275">
                  <a:moveTo>
                    <a:pt x="39344" y="33020"/>
                  </a:moveTo>
                  <a:lnTo>
                    <a:pt x="29667" y="33020"/>
                  </a:lnTo>
                  <a:lnTo>
                    <a:pt x="29667" y="39370"/>
                  </a:lnTo>
                  <a:lnTo>
                    <a:pt x="29667" y="45720"/>
                  </a:lnTo>
                  <a:lnTo>
                    <a:pt x="29667" y="52070"/>
                  </a:lnTo>
                  <a:lnTo>
                    <a:pt x="34467" y="52070"/>
                  </a:lnTo>
                  <a:lnTo>
                    <a:pt x="34467" y="375920"/>
                  </a:lnTo>
                  <a:lnTo>
                    <a:pt x="39344" y="375920"/>
                  </a:lnTo>
                  <a:lnTo>
                    <a:pt x="39344" y="52070"/>
                  </a:lnTo>
                  <a:lnTo>
                    <a:pt x="39344" y="45720"/>
                  </a:lnTo>
                  <a:lnTo>
                    <a:pt x="39344" y="39370"/>
                  </a:lnTo>
                  <a:lnTo>
                    <a:pt x="39344" y="33020"/>
                  </a:lnTo>
                  <a:close/>
                </a:path>
                <a:path extrusionOk="0" h="375920" w="168275">
                  <a:moveTo>
                    <a:pt x="49301" y="12700"/>
                  </a:moveTo>
                  <a:lnTo>
                    <a:pt x="39433" y="12700"/>
                  </a:lnTo>
                  <a:lnTo>
                    <a:pt x="39433" y="20320"/>
                  </a:lnTo>
                  <a:lnTo>
                    <a:pt x="39433" y="26670"/>
                  </a:lnTo>
                  <a:lnTo>
                    <a:pt x="39433" y="33020"/>
                  </a:lnTo>
                  <a:lnTo>
                    <a:pt x="39433" y="39370"/>
                  </a:lnTo>
                  <a:lnTo>
                    <a:pt x="44323" y="39370"/>
                  </a:lnTo>
                  <a:lnTo>
                    <a:pt x="44323" y="375920"/>
                  </a:lnTo>
                  <a:lnTo>
                    <a:pt x="49301" y="375920"/>
                  </a:lnTo>
                  <a:lnTo>
                    <a:pt x="49301" y="39370"/>
                  </a:lnTo>
                  <a:lnTo>
                    <a:pt x="49301" y="33020"/>
                  </a:lnTo>
                  <a:lnTo>
                    <a:pt x="49301" y="26670"/>
                  </a:lnTo>
                  <a:lnTo>
                    <a:pt x="49301" y="20320"/>
                  </a:lnTo>
                  <a:lnTo>
                    <a:pt x="49301" y="12700"/>
                  </a:lnTo>
                  <a:close/>
                </a:path>
                <a:path extrusionOk="0" h="375920" w="168275">
                  <a:moveTo>
                    <a:pt x="59067" y="20320"/>
                  </a:moveTo>
                  <a:lnTo>
                    <a:pt x="49390" y="20320"/>
                  </a:lnTo>
                  <a:lnTo>
                    <a:pt x="49390" y="26670"/>
                  </a:lnTo>
                  <a:lnTo>
                    <a:pt x="49390" y="33020"/>
                  </a:lnTo>
                  <a:lnTo>
                    <a:pt x="54190" y="33020"/>
                  </a:lnTo>
                  <a:lnTo>
                    <a:pt x="54190" y="375920"/>
                  </a:lnTo>
                  <a:lnTo>
                    <a:pt x="59067" y="375920"/>
                  </a:lnTo>
                  <a:lnTo>
                    <a:pt x="59067" y="33020"/>
                  </a:lnTo>
                  <a:lnTo>
                    <a:pt x="59067" y="26670"/>
                  </a:lnTo>
                  <a:lnTo>
                    <a:pt x="59067" y="20320"/>
                  </a:lnTo>
                  <a:close/>
                </a:path>
                <a:path extrusionOk="0" h="375920" w="168275">
                  <a:moveTo>
                    <a:pt x="69011" y="20320"/>
                  </a:moveTo>
                  <a:lnTo>
                    <a:pt x="59156" y="20320"/>
                  </a:lnTo>
                  <a:lnTo>
                    <a:pt x="59156" y="26670"/>
                  </a:lnTo>
                  <a:lnTo>
                    <a:pt x="59245" y="33020"/>
                  </a:lnTo>
                  <a:lnTo>
                    <a:pt x="64046" y="33020"/>
                  </a:lnTo>
                  <a:lnTo>
                    <a:pt x="64046" y="375920"/>
                  </a:lnTo>
                  <a:lnTo>
                    <a:pt x="69011" y="375920"/>
                  </a:lnTo>
                  <a:lnTo>
                    <a:pt x="69011" y="33020"/>
                  </a:lnTo>
                  <a:lnTo>
                    <a:pt x="69011" y="26670"/>
                  </a:lnTo>
                  <a:lnTo>
                    <a:pt x="69011" y="20320"/>
                  </a:lnTo>
                  <a:close/>
                </a:path>
                <a:path extrusionOk="0" h="375920" w="168275">
                  <a:moveTo>
                    <a:pt x="78968" y="26670"/>
                  </a:moveTo>
                  <a:lnTo>
                    <a:pt x="69100" y="26670"/>
                  </a:lnTo>
                  <a:lnTo>
                    <a:pt x="69100" y="33020"/>
                  </a:lnTo>
                  <a:lnTo>
                    <a:pt x="69100" y="39370"/>
                  </a:lnTo>
                  <a:lnTo>
                    <a:pt x="73990" y="39370"/>
                  </a:lnTo>
                  <a:lnTo>
                    <a:pt x="73990" y="375920"/>
                  </a:lnTo>
                  <a:lnTo>
                    <a:pt x="78968" y="375920"/>
                  </a:lnTo>
                  <a:lnTo>
                    <a:pt x="78968" y="39370"/>
                  </a:lnTo>
                  <a:lnTo>
                    <a:pt x="78968" y="33020"/>
                  </a:lnTo>
                  <a:lnTo>
                    <a:pt x="78968" y="26670"/>
                  </a:lnTo>
                  <a:close/>
                </a:path>
                <a:path extrusionOk="0" h="375920" w="168275">
                  <a:moveTo>
                    <a:pt x="88734" y="33020"/>
                  </a:moveTo>
                  <a:lnTo>
                    <a:pt x="79057" y="33020"/>
                  </a:lnTo>
                  <a:lnTo>
                    <a:pt x="79057" y="39370"/>
                  </a:lnTo>
                  <a:lnTo>
                    <a:pt x="79057" y="45720"/>
                  </a:lnTo>
                  <a:lnTo>
                    <a:pt x="83858" y="45720"/>
                  </a:lnTo>
                  <a:lnTo>
                    <a:pt x="83858" y="375920"/>
                  </a:lnTo>
                  <a:lnTo>
                    <a:pt x="88734" y="375920"/>
                  </a:lnTo>
                  <a:lnTo>
                    <a:pt x="88734" y="45720"/>
                  </a:lnTo>
                  <a:lnTo>
                    <a:pt x="88734" y="39370"/>
                  </a:lnTo>
                  <a:lnTo>
                    <a:pt x="88734" y="33020"/>
                  </a:lnTo>
                  <a:close/>
                </a:path>
                <a:path extrusionOk="0" h="375920" w="168275">
                  <a:moveTo>
                    <a:pt x="98679" y="0"/>
                  </a:moveTo>
                  <a:lnTo>
                    <a:pt x="88823" y="0"/>
                  </a:lnTo>
                  <a:lnTo>
                    <a:pt x="88823" y="6350"/>
                  </a:lnTo>
                  <a:lnTo>
                    <a:pt x="88823" y="12700"/>
                  </a:lnTo>
                  <a:lnTo>
                    <a:pt x="88823" y="20320"/>
                  </a:lnTo>
                  <a:lnTo>
                    <a:pt x="88912" y="33020"/>
                  </a:lnTo>
                  <a:lnTo>
                    <a:pt x="88823" y="39370"/>
                  </a:lnTo>
                  <a:lnTo>
                    <a:pt x="88823" y="45720"/>
                  </a:lnTo>
                  <a:lnTo>
                    <a:pt x="93713" y="45720"/>
                  </a:lnTo>
                  <a:lnTo>
                    <a:pt x="93713" y="375920"/>
                  </a:lnTo>
                  <a:lnTo>
                    <a:pt x="98679" y="375920"/>
                  </a:lnTo>
                  <a:lnTo>
                    <a:pt x="98679" y="6350"/>
                  </a:lnTo>
                  <a:lnTo>
                    <a:pt x="98679" y="0"/>
                  </a:lnTo>
                  <a:close/>
                </a:path>
                <a:path extrusionOk="0" h="375920" w="168275">
                  <a:moveTo>
                    <a:pt x="108458" y="6350"/>
                  </a:moveTo>
                  <a:lnTo>
                    <a:pt x="98767" y="6350"/>
                  </a:lnTo>
                  <a:lnTo>
                    <a:pt x="98767" y="12700"/>
                  </a:lnTo>
                  <a:lnTo>
                    <a:pt x="98767" y="20320"/>
                  </a:lnTo>
                  <a:lnTo>
                    <a:pt x="98767" y="26670"/>
                  </a:lnTo>
                  <a:lnTo>
                    <a:pt x="103568" y="26670"/>
                  </a:lnTo>
                  <a:lnTo>
                    <a:pt x="103568" y="375920"/>
                  </a:lnTo>
                  <a:lnTo>
                    <a:pt x="108458" y="375920"/>
                  </a:lnTo>
                  <a:lnTo>
                    <a:pt x="108458" y="26670"/>
                  </a:lnTo>
                  <a:lnTo>
                    <a:pt x="108458" y="20320"/>
                  </a:lnTo>
                  <a:lnTo>
                    <a:pt x="108458" y="12700"/>
                  </a:lnTo>
                  <a:lnTo>
                    <a:pt x="108458" y="6350"/>
                  </a:lnTo>
                  <a:close/>
                </a:path>
                <a:path extrusionOk="0" h="375920" w="168275">
                  <a:moveTo>
                    <a:pt x="118402" y="6350"/>
                  </a:moveTo>
                  <a:lnTo>
                    <a:pt x="108546" y="6350"/>
                  </a:lnTo>
                  <a:lnTo>
                    <a:pt x="108546" y="12700"/>
                  </a:lnTo>
                  <a:lnTo>
                    <a:pt x="108546" y="20320"/>
                  </a:lnTo>
                  <a:lnTo>
                    <a:pt x="108546" y="26670"/>
                  </a:lnTo>
                  <a:lnTo>
                    <a:pt x="113436" y="26670"/>
                  </a:lnTo>
                  <a:lnTo>
                    <a:pt x="113436" y="375920"/>
                  </a:lnTo>
                  <a:lnTo>
                    <a:pt x="118402" y="375920"/>
                  </a:lnTo>
                  <a:lnTo>
                    <a:pt x="118402" y="26670"/>
                  </a:lnTo>
                  <a:lnTo>
                    <a:pt x="118402" y="20320"/>
                  </a:lnTo>
                  <a:lnTo>
                    <a:pt x="118402" y="12700"/>
                  </a:lnTo>
                  <a:lnTo>
                    <a:pt x="118402" y="6350"/>
                  </a:lnTo>
                  <a:close/>
                </a:path>
                <a:path extrusionOk="0" h="375920" w="168275">
                  <a:moveTo>
                    <a:pt x="128168" y="12700"/>
                  </a:moveTo>
                  <a:lnTo>
                    <a:pt x="118579" y="12700"/>
                  </a:lnTo>
                  <a:lnTo>
                    <a:pt x="118579" y="26670"/>
                  </a:lnTo>
                  <a:lnTo>
                    <a:pt x="118491" y="33020"/>
                  </a:lnTo>
                  <a:lnTo>
                    <a:pt x="118491" y="39370"/>
                  </a:lnTo>
                  <a:lnTo>
                    <a:pt x="123291" y="39370"/>
                  </a:lnTo>
                  <a:lnTo>
                    <a:pt x="123291" y="375920"/>
                  </a:lnTo>
                  <a:lnTo>
                    <a:pt x="128168" y="375920"/>
                  </a:lnTo>
                  <a:lnTo>
                    <a:pt x="128168" y="39370"/>
                  </a:lnTo>
                  <a:lnTo>
                    <a:pt x="128168" y="33020"/>
                  </a:lnTo>
                  <a:lnTo>
                    <a:pt x="128168" y="26670"/>
                  </a:lnTo>
                  <a:lnTo>
                    <a:pt x="128168" y="12700"/>
                  </a:lnTo>
                  <a:close/>
                </a:path>
                <a:path extrusionOk="0" h="375920" w="168275">
                  <a:moveTo>
                    <a:pt x="138125" y="20320"/>
                  </a:moveTo>
                  <a:lnTo>
                    <a:pt x="128270" y="20320"/>
                  </a:lnTo>
                  <a:lnTo>
                    <a:pt x="128270" y="26670"/>
                  </a:lnTo>
                  <a:lnTo>
                    <a:pt x="128270" y="33020"/>
                  </a:lnTo>
                  <a:lnTo>
                    <a:pt x="133146" y="33020"/>
                  </a:lnTo>
                  <a:lnTo>
                    <a:pt x="133146" y="375920"/>
                  </a:lnTo>
                  <a:lnTo>
                    <a:pt x="138125" y="375920"/>
                  </a:lnTo>
                  <a:lnTo>
                    <a:pt x="138125" y="33020"/>
                  </a:lnTo>
                  <a:lnTo>
                    <a:pt x="138125" y="26670"/>
                  </a:lnTo>
                  <a:lnTo>
                    <a:pt x="138125" y="20320"/>
                  </a:lnTo>
                  <a:close/>
                </a:path>
                <a:path extrusionOk="0" h="375920" w="168275">
                  <a:moveTo>
                    <a:pt x="147891" y="26670"/>
                  </a:moveTo>
                  <a:lnTo>
                    <a:pt x="138214" y="26670"/>
                  </a:lnTo>
                  <a:lnTo>
                    <a:pt x="138214" y="33020"/>
                  </a:lnTo>
                  <a:lnTo>
                    <a:pt x="138214" y="39370"/>
                  </a:lnTo>
                  <a:lnTo>
                    <a:pt x="138214" y="45720"/>
                  </a:lnTo>
                  <a:lnTo>
                    <a:pt x="138214" y="52070"/>
                  </a:lnTo>
                  <a:lnTo>
                    <a:pt x="143014" y="52070"/>
                  </a:lnTo>
                  <a:lnTo>
                    <a:pt x="143014" y="375920"/>
                  </a:lnTo>
                  <a:lnTo>
                    <a:pt x="147891" y="375920"/>
                  </a:lnTo>
                  <a:lnTo>
                    <a:pt x="147891" y="52070"/>
                  </a:lnTo>
                  <a:lnTo>
                    <a:pt x="147891" y="45720"/>
                  </a:lnTo>
                  <a:lnTo>
                    <a:pt x="147891" y="39370"/>
                  </a:lnTo>
                  <a:lnTo>
                    <a:pt x="147891" y="33020"/>
                  </a:lnTo>
                  <a:lnTo>
                    <a:pt x="147891" y="26670"/>
                  </a:lnTo>
                  <a:close/>
                </a:path>
                <a:path extrusionOk="0" h="375920" w="168275">
                  <a:moveTo>
                    <a:pt x="157848" y="52070"/>
                  </a:moveTo>
                  <a:lnTo>
                    <a:pt x="148069" y="52070"/>
                  </a:lnTo>
                  <a:lnTo>
                    <a:pt x="148069" y="59690"/>
                  </a:lnTo>
                  <a:lnTo>
                    <a:pt x="148069" y="66040"/>
                  </a:lnTo>
                  <a:lnTo>
                    <a:pt x="152869" y="66040"/>
                  </a:lnTo>
                  <a:lnTo>
                    <a:pt x="152869" y="375920"/>
                  </a:lnTo>
                  <a:lnTo>
                    <a:pt x="157848" y="375920"/>
                  </a:lnTo>
                  <a:lnTo>
                    <a:pt x="157848" y="66040"/>
                  </a:lnTo>
                  <a:lnTo>
                    <a:pt x="157848" y="59690"/>
                  </a:lnTo>
                  <a:lnTo>
                    <a:pt x="157848" y="52070"/>
                  </a:lnTo>
                  <a:close/>
                </a:path>
                <a:path extrusionOk="0" h="375920" w="168275">
                  <a:moveTo>
                    <a:pt x="167792" y="52070"/>
                  </a:moveTo>
                  <a:lnTo>
                    <a:pt x="158115" y="52070"/>
                  </a:lnTo>
                  <a:lnTo>
                    <a:pt x="158115" y="72390"/>
                  </a:lnTo>
                  <a:lnTo>
                    <a:pt x="157937" y="72390"/>
                  </a:lnTo>
                  <a:lnTo>
                    <a:pt x="157937" y="78740"/>
                  </a:lnTo>
                  <a:lnTo>
                    <a:pt x="157937" y="86360"/>
                  </a:lnTo>
                  <a:lnTo>
                    <a:pt x="157937" y="92710"/>
                  </a:lnTo>
                  <a:lnTo>
                    <a:pt x="157937" y="99060"/>
                  </a:lnTo>
                  <a:lnTo>
                    <a:pt x="162826" y="99060"/>
                  </a:lnTo>
                  <a:lnTo>
                    <a:pt x="162826" y="375920"/>
                  </a:lnTo>
                  <a:lnTo>
                    <a:pt x="167792" y="375920"/>
                  </a:lnTo>
                  <a:lnTo>
                    <a:pt x="167792" y="99060"/>
                  </a:lnTo>
                  <a:lnTo>
                    <a:pt x="167792" y="92710"/>
                  </a:lnTo>
                  <a:lnTo>
                    <a:pt x="167792" y="86360"/>
                  </a:lnTo>
                  <a:lnTo>
                    <a:pt x="167792" y="78740"/>
                  </a:lnTo>
                  <a:lnTo>
                    <a:pt x="167792" y="72390"/>
                  </a:lnTo>
                  <a:lnTo>
                    <a:pt x="167792" y="5207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5" name="Google Shape;2295;p35"/>
            <p:cNvSpPr/>
            <p:nvPr/>
          </p:nvSpPr>
          <p:spPr>
            <a:xfrm>
              <a:off x="7284174" y="6043955"/>
              <a:ext cx="227329" cy="382270"/>
            </a:xfrm>
            <a:custGeom>
              <a:rect b="b" l="l" r="r" t="t"/>
              <a:pathLst>
                <a:path extrusionOk="0" h="382270" w="227329">
                  <a:moveTo>
                    <a:pt x="9677" y="58420"/>
                  </a:moveTo>
                  <a:lnTo>
                    <a:pt x="0" y="58420"/>
                  </a:lnTo>
                  <a:lnTo>
                    <a:pt x="0" y="78740"/>
                  </a:lnTo>
                  <a:lnTo>
                    <a:pt x="9677" y="78740"/>
                  </a:lnTo>
                  <a:lnTo>
                    <a:pt x="9677" y="58420"/>
                  </a:lnTo>
                  <a:close/>
                </a:path>
                <a:path extrusionOk="0" h="382270" w="227329">
                  <a:moveTo>
                    <a:pt x="19443" y="125730"/>
                  </a:moveTo>
                  <a:lnTo>
                    <a:pt x="9855" y="125730"/>
                  </a:lnTo>
                  <a:lnTo>
                    <a:pt x="9855" y="138430"/>
                  </a:lnTo>
                  <a:lnTo>
                    <a:pt x="9944" y="151130"/>
                  </a:lnTo>
                  <a:lnTo>
                    <a:pt x="14566" y="151130"/>
                  </a:lnTo>
                  <a:lnTo>
                    <a:pt x="14566" y="382270"/>
                  </a:lnTo>
                  <a:lnTo>
                    <a:pt x="19443" y="382270"/>
                  </a:lnTo>
                  <a:lnTo>
                    <a:pt x="19443" y="151130"/>
                  </a:lnTo>
                  <a:lnTo>
                    <a:pt x="19443" y="138430"/>
                  </a:lnTo>
                  <a:lnTo>
                    <a:pt x="19443" y="125730"/>
                  </a:lnTo>
                  <a:close/>
                </a:path>
                <a:path extrusionOk="0" h="382270" w="227329">
                  <a:moveTo>
                    <a:pt x="29400" y="151130"/>
                  </a:moveTo>
                  <a:lnTo>
                    <a:pt x="19621" y="151130"/>
                  </a:lnTo>
                  <a:lnTo>
                    <a:pt x="19621" y="158750"/>
                  </a:lnTo>
                  <a:lnTo>
                    <a:pt x="24422" y="158750"/>
                  </a:lnTo>
                  <a:lnTo>
                    <a:pt x="24422" y="382270"/>
                  </a:lnTo>
                  <a:lnTo>
                    <a:pt x="29400" y="382270"/>
                  </a:lnTo>
                  <a:lnTo>
                    <a:pt x="29400" y="158750"/>
                  </a:lnTo>
                  <a:lnTo>
                    <a:pt x="29400" y="151130"/>
                  </a:lnTo>
                  <a:close/>
                </a:path>
                <a:path extrusionOk="0" h="382270" w="227329">
                  <a:moveTo>
                    <a:pt x="39166" y="144780"/>
                  </a:moveTo>
                  <a:lnTo>
                    <a:pt x="29489" y="144780"/>
                  </a:lnTo>
                  <a:lnTo>
                    <a:pt x="29489" y="151130"/>
                  </a:lnTo>
                  <a:lnTo>
                    <a:pt x="34290" y="151130"/>
                  </a:lnTo>
                  <a:lnTo>
                    <a:pt x="34290" y="382270"/>
                  </a:lnTo>
                  <a:lnTo>
                    <a:pt x="39166" y="382270"/>
                  </a:lnTo>
                  <a:lnTo>
                    <a:pt x="39166" y="151130"/>
                  </a:lnTo>
                  <a:lnTo>
                    <a:pt x="39166" y="144780"/>
                  </a:lnTo>
                  <a:close/>
                </a:path>
                <a:path extrusionOk="0" h="382270" w="227329">
                  <a:moveTo>
                    <a:pt x="49110" y="111760"/>
                  </a:moveTo>
                  <a:lnTo>
                    <a:pt x="39344" y="111760"/>
                  </a:lnTo>
                  <a:lnTo>
                    <a:pt x="39344" y="118110"/>
                  </a:lnTo>
                  <a:lnTo>
                    <a:pt x="39344" y="125730"/>
                  </a:lnTo>
                  <a:lnTo>
                    <a:pt x="39344" y="132080"/>
                  </a:lnTo>
                  <a:lnTo>
                    <a:pt x="39344" y="138430"/>
                  </a:lnTo>
                  <a:lnTo>
                    <a:pt x="39344" y="144780"/>
                  </a:lnTo>
                  <a:lnTo>
                    <a:pt x="44145" y="144780"/>
                  </a:lnTo>
                  <a:lnTo>
                    <a:pt x="44145" y="382270"/>
                  </a:lnTo>
                  <a:lnTo>
                    <a:pt x="49110" y="382270"/>
                  </a:lnTo>
                  <a:lnTo>
                    <a:pt x="49110" y="144780"/>
                  </a:lnTo>
                  <a:lnTo>
                    <a:pt x="49110" y="138430"/>
                  </a:lnTo>
                  <a:lnTo>
                    <a:pt x="49110" y="132080"/>
                  </a:lnTo>
                  <a:lnTo>
                    <a:pt x="49110" y="125730"/>
                  </a:lnTo>
                  <a:lnTo>
                    <a:pt x="49110" y="118110"/>
                  </a:lnTo>
                  <a:lnTo>
                    <a:pt x="49110" y="111760"/>
                  </a:lnTo>
                  <a:close/>
                </a:path>
                <a:path extrusionOk="0" h="382270" w="227329">
                  <a:moveTo>
                    <a:pt x="58889" y="99060"/>
                  </a:moveTo>
                  <a:lnTo>
                    <a:pt x="49199" y="99060"/>
                  </a:lnTo>
                  <a:lnTo>
                    <a:pt x="49199" y="105410"/>
                  </a:lnTo>
                  <a:lnTo>
                    <a:pt x="49199" y="111760"/>
                  </a:lnTo>
                  <a:lnTo>
                    <a:pt x="49199" y="118110"/>
                  </a:lnTo>
                  <a:lnTo>
                    <a:pt x="54000" y="118110"/>
                  </a:lnTo>
                  <a:lnTo>
                    <a:pt x="54000" y="382270"/>
                  </a:lnTo>
                  <a:lnTo>
                    <a:pt x="58889" y="382270"/>
                  </a:lnTo>
                  <a:lnTo>
                    <a:pt x="58889" y="118110"/>
                  </a:lnTo>
                  <a:lnTo>
                    <a:pt x="58889" y="111760"/>
                  </a:lnTo>
                  <a:lnTo>
                    <a:pt x="58889" y="105410"/>
                  </a:lnTo>
                  <a:lnTo>
                    <a:pt x="58889" y="99060"/>
                  </a:lnTo>
                  <a:close/>
                </a:path>
                <a:path extrusionOk="0" h="382270" w="227329">
                  <a:moveTo>
                    <a:pt x="68834" y="99060"/>
                  </a:moveTo>
                  <a:lnTo>
                    <a:pt x="59067" y="99060"/>
                  </a:lnTo>
                  <a:lnTo>
                    <a:pt x="59067" y="105410"/>
                  </a:lnTo>
                  <a:lnTo>
                    <a:pt x="59067" y="111760"/>
                  </a:lnTo>
                  <a:lnTo>
                    <a:pt x="63868" y="111760"/>
                  </a:lnTo>
                  <a:lnTo>
                    <a:pt x="63868" y="382270"/>
                  </a:lnTo>
                  <a:lnTo>
                    <a:pt x="68834" y="382270"/>
                  </a:lnTo>
                  <a:lnTo>
                    <a:pt x="68834" y="111760"/>
                  </a:lnTo>
                  <a:lnTo>
                    <a:pt x="68834" y="105410"/>
                  </a:lnTo>
                  <a:lnTo>
                    <a:pt x="68834" y="99060"/>
                  </a:lnTo>
                  <a:close/>
                </a:path>
                <a:path extrusionOk="0" h="382270" w="227329">
                  <a:moveTo>
                    <a:pt x="78613" y="111760"/>
                  </a:moveTo>
                  <a:lnTo>
                    <a:pt x="68922" y="111760"/>
                  </a:lnTo>
                  <a:lnTo>
                    <a:pt x="68922" y="118110"/>
                  </a:lnTo>
                  <a:lnTo>
                    <a:pt x="68922" y="125730"/>
                  </a:lnTo>
                  <a:lnTo>
                    <a:pt x="73723" y="125730"/>
                  </a:lnTo>
                  <a:lnTo>
                    <a:pt x="73723" y="382270"/>
                  </a:lnTo>
                  <a:lnTo>
                    <a:pt x="78613" y="382270"/>
                  </a:lnTo>
                  <a:lnTo>
                    <a:pt x="78613" y="125730"/>
                  </a:lnTo>
                  <a:lnTo>
                    <a:pt x="78613" y="118110"/>
                  </a:lnTo>
                  <a:lnTo>
                    <a:pt x="78613" y="111760"/>
                  </a:lnTo>
                  <a:close/>
                </a:path>
                <a:path extrusionOk="0" h="382270" w="227329">
                  <a:moveTo>
                    <a:pt x="88557" y="118110"/>
                  </a:moveTo>
                  <a:lnTo>
                    <a:pt x="78790" y="118110"/>
                  </a:lnTo>
                  <a:lnTo>
                    <a:pt x="78790" y="125730"/>
                  </a:lnTo>
                  <a:lnTo>
                    <a:pt x="83591" y="125730"/>
                  </a:lnTo>
                  <a:lnTo>
                    <a:pt x="83591" y="382270"/>
                  </a:lnTo>
                  <a:lnTo>
                    <a:pt x="88557" y="382270"/>
                  </a:lnTo>
                  <a:lnTo>
                    <a:pt x="88557" y="125730"/>
                  </a:lnTo>
                  <a:lnTo>
                    <a:pt x="88557" y="118110"/>
                  </a:lnTo>
                  <a:close/>
                </a:path>
                <a:path extrusionOk="0" h="382270" w="227329">
                  <a:moveTo>
                    <a:pt x="98501" y="111760"/>
                  </a:moveTo>
                  <a:lnTo>
                    <a:pt x="88646" y="111760"/>
                  </a:lnTo>
                  <a:lnTo>
                    <a:pt x="88646" y="118110"/>
                  </a:lnTo>
                  <a:lnTo>
                    <a:pt x="93535" y="118110"/>
                  </a:lnTo>
                  <a:lnTo>
                    <a:pt x="93535" y="382270"/>
                  </a:lnTo>
                  <a:lnTo>
                    <a:pt x="98501" y="382270"/>
                  </a:lnTo>
                  <a:lnTo>
                    <a:pt x="98501" y="118110"/>
                  </a:lnTo>
                  <a:lnTo>
                    <a:pt x="98501" y="111760"/>
                  </a:lnTo>
                  <a:close/>
                </a:path>
                <a:path extrusionOk="0" h="382270" w="227329">
                  <a:moveTo>
                    <a:pt x="108280" y="99060"/>
                  </a:moveTo>
                  <a:lnTo>
                    <a:pt x="98590" y="99060"/>
                  </a:lnTo>
                  <a:lnTo>
                    <a:pt x="98590" y="105410"/>
                  </a:lnTo>
                  <a:lnTo>
                    <a:pt x="98590" y="111760"/>
                  </a:lnTo>
                  <a:lnTo>
                    <a:pt x="98590" y="118110"/>
                  </a:lnTo>
                  <a:lnTo>
                    <a:pt x="103390" y="118110"/>
                  </a:lnTo>
                  <a:lnTo>
                    <a:pt x="103390" y="382270"/>
                  </a:lnTo>
                  <a:lnTo>
                    <a:pt x="108280" y="382270"/>
                  </a:lnTo>
                  <a:lnTo>
                    <a:pt x="108280" y="118110"/>
                  </a:lnTo>
                  <a:lnTo>
                    <a:pt x="108280" y="111760"/>
                  </a:lnTo>
                  <a:lnTo>
                    <a:pt x="108280" y="105410"/>
                  </a:lnTo>
                  <a:lnTo>
                    <a:pt x="108280" y="99060"/>
                  </a:lnTo>
                  <a:close/>
                </a:path>
                <a:path extrusionOk="0" h="382270" w="227329">
                  <a:moveTo>
                    <a:pt x="118224" y="52070"/>
                  </a:moveTo>
                  <a:lnTo>
                    <a:pt x="108458" y="52070"/>
                  </a:lnTo>
                  <a:lnTo>
                    <a:pt x="108458" y="66040"/>
                  </a:lnTo>
                  <a:lnTo>
                    <a:pt x="108369" y="72390"/>
                  </a:lnTo>
                  <a:lnTo>
                    <a:pt x="108458" y="85090"/>
                  </a:lnTo>
                  <a:lnTo>
                    <a:pt x="108369" y="92710"/>
                  </a:lnTo>
                  <a:lnTo>
                    <a:pt x="108369" y="99060"/>
                  </a:lnTo>
                  <a:lnTo>
                    <a:pt x="113258" y="99060"/>
                  </a:lnTo>
                  <a:lnTo>
                    <a:pt x="113258" y="382270"/>
                  </a:lnTo>
                  <a:lnTo>
                    <a:pt x="118224" y="382270"/>
                  </a:lnTo>
                  <a:lnTo>
                    <a:pt x="118224" y="66040"/>
                  </a:lnTo>
                  <a:lnTo>
                    <a:pt x="118224" y="52070"/>
                  </a:lnTo>
                  <a:close/>
                </a:path>
                <a:path extrusionOk="0" h="382270" w="227329">
                  <a:moveTo>
                    <a:pt x="127990" y="33020"/>
                  </a:moveTo>
                  <a:lnTo>
                    <a:pt x="118313" y="33020"/>
                  </a:lnTo>
                  <a:lnTo>
                    <a:pt x="118313" y="39370"/>
                  </a:lnTo>
                  <a:lnTo>
                    <a:pt x="118313" y="45720"/>
                  </a:lnTo>
                  <a:lnTo>
                    <a:pt x="118313" y="52070"/>
                  </a:lnTo>
                  <a:lnTo>
                    <a:pt x="123113" y="52070"/>
                  </a:lnTo>
                  <a:lnTo>
                    <a:pt x="123113" y="382270"/>
                  </a:lnTo>
                  <a:lnTo>
                    <a:pt x="127990" y="382270"/>
                  </a:lnTo>
                  <a:lnTo>
                    <a:pt x="127990" y="52070"/>
                  </a:lnTo>
                  <a:lnTo>
                    <a:pt x="127990" y="45720"/>
                  </a:lnTo>
                  <a:lnTo>
                    <a:pt x="127990" y="39370"/>
                  </a:lnTo>
                  <a:lnTo>
                    <a:pt x="127990" y="33020"/>
                  </a:lnTo>
                  <a:close/>
                </a:path>
                <a:path extrusionOk="0" h="382270" w="227329">
                  <a:moveTo>
                    <a:pt x="137947" y="26670"/>
                  </a:moveTo>
                  <a:lnTo>
                    <a:pt x="128079" y="26670"/>
                  </a:lnTo>
                  <a:lnTo>
                    <a:pt x="128079" y="33020"/>
                  </a:lnTo>
                  <a:lnTo>
                    <a:pt x="132969" y="33020"/>
                  </a:lnTo>
                  <a:lnTo>
                    <a:pt x="132969" y="382270"/>
                  </a:lnTo>
                  <a:lnTo>
                    <a:pt x="137947" y="382270"/>
                  </a:lnTo>
                  <a:lnTo>
                    <a:pt x="137947" y="33020"/>
                  </a:lnTo>
                  <a:lnTo>
                    <a:pt x="137947" y="26670"/>
                  </a:lnTo>
                  <a:close/>
                </a:path>
                <a:path extrusionOk="0" h="382270" w="227329">
                  <a:moveTo>
                    <a:pt x="147713" y="12700"/>
                  </a:moveTo>
                  <a:lnTo>
                    <a:pt x="138036" y="12700"/>
                  </a:lnTo>
                  <a:lnTo>
                    <a:pt x="138036" y="19050"/>
                  </a:lnTo>
                  <a:lnTo>
                    <a:pt x="138036" y="26670"/>
                  </a:lnTo>
                  <a:lnTo>
                    <a:pt x="138036" y="33020"/>
                  </a:lnTo>
                  <a:lnTo>
                    <a:pt x="142836" y="33020"/>
                  </a:lnTo>
                  <a:lnTo>
                    <a:pt x="142836" y="382270"/>
                  </a:lnTo>
                  <a:lnTo>
                    <a:pt x="147713" y="382270"/>
                  </a:lnTo>
                  <a:lnTo>
                    <a:pt x="147713" y="33020"/>
                  </a:lnTo>
                  <a:lnTo>
                    <a:pt x="147713" y="26670"/>
                  </a:lnTo>
                  <a:lnTo>
                    <a:pt x="147713" y="19050"/>
                  </a:lnTo>
                  <a:lnTo>
                    <a:pt x="147713" y="12700"/>
                  </a:lnTo>
                  <a:close/>
                </a:path>
                <a:path extrusionOk="0" h="382270" w="227329">
                  <a:moveTo>
                    <a:pt x="157657" y="19050"/>
                  </a:moveTo>
                  <a:lnTo>
                    <a:pt x="147802" y="19050"/>
                  </a:lnTo>
                  <a:lnTo>
                    <a:pt x="147802" y="26670"/>
                  </a:lnTo>
                  <a:lnTo>
                    <a:pt x="147802" y="33020"/>
                  </a:lnTo>
                  <a:lnTo>
                    <a:pt x="147802" y="39370"/>
                  </a:lnTo>
                  <a:lnTo>
                    <a:pt x="152692" y="39370"/>
                  </a:lnTo>
                  <a:lnTo>
                    <a:pt x="152692" y="382270"/>
                  </a:lnTo>
                  <a:lnTo>
                    <a:pt x="157657" y="382270"/>
                  </a:lnTo>
                  <a:lnTo>
                    <a:pt x="157657" y="39370"/>
                  </a:lnTo>
                  <a:lnTo>
                    <a:pt x="157657" y="33020"/>
                  </a:lnTo>
                  <a:lnTo>
                    <a:pt x="157657" y="26670"/>
                  </a:lnTo>
                  <a:lnTo>
                    <a:pt x="157657" y="19050"/>
                  </a:lnTo>
                  <a:close/>
                </a:path>
                <a:path extrusionOk="0" h="382270" w="227329">
                  <a:moveTo>
                    <a:pt x="167436" y="19050"/>
                  </a:moveTo>
                  <a:lnTo>
                    <a:pt x="157746" y="19050"/>
                  </a:lnTo>
                  <a:lnTo>
                    <a:pt x="157746" y="26670"/>
                  </a:lnTo>
                  <a:lnTo>
                    <a:pt x="162547" y="26670"/>
                  </a:lnTo>
                  <a:lnTo>
                    <a:pt x="162547" y="382270"/>
                  </a:lnTo>
                  <a:lnTo>
                    <a:pt x="167436" y="382270"/>
                  </a:lnTo>
                  <a:lnTo>
                    <a:pt x="167436" y="26670"/>
                  </a:lnTo>
                  <a:lnTo>
                    <a:pt x="167436" y="19050"/>
                  </a:lnTo>
                  <a:close/>
                </a:path>
                <a:path extrusionOk="0" h="382270" w="227329">
                  <a:moveTo>
                    <a:pt x="177380" y="12700"/>
                  </a:moveTo>
                  <a:lnTo>
                    <a:pt x="167525" y="12700"/>
                  </a:lnTo>
                  <a:lnTo>
                    <a:pt x="167525" y="19050"/>
                  </a:lnTo>
                  <a:lnTo>
                    <a:pt x="167525" y="26670"/>
                  </a:lnTo>
                  <a:lnTo>
                    <a:pt x="172415" y="26670"/>
                  </a:lnTo>
                  <a:lnTo>
                    <a:pt x="172415" y="382270"/>
                  </a:lnTo>
                  <a:lnTo>
                    <a:pt x="177380" y="382270"/>
                  </a:lnTo>
                  <a:lnTo>
                    <a:pt x="177380" y="26670"/>
                  </a:lnTo>
                  <a:lnTo>
                    <a:pt x="177380" y="19050"/>
                  </a:lnTo>
                  <a:lnTo>
                    <a:pt x="177380" y="12700"/>
                  </a:lnTo>
                  <a:close/>
                </a:path>
                <a:path extrusionOk="0" h="382270" w="227329">
                  <a:moveTo>
                    <a:pt x="187337" y="0"/>
                  </a:moveTo>
                  <a:lnTo>
                    <a:pt x="177469" y="0"/>
                  </a:lnTo>
                  <a:lnTo>
                    <a:pt x="177469" y="6350"/>
                  </a:lnTo>
                  <a:lnTo>
                    <a:pt x="177469" y="12700"/>
                  </a:lnTo>
                  <a:lnTo>
                    <a:pt x="182359" y="12700"/>
                  </a:lnTo>
                  <a:lnTo>
                    <a:pt x="182359" y="382270"/>
                  </a:lnTo>
                  <a:lnTo>
                    <a:pt x="187337" y="382270"/>
                  </a:lnTo>
                  <a:lnTo>
                    <a:pt x="187337" y="12700"/>
                  </a:lnTo>
                  <a:lnTo>
                    <a:pt x="187337" y="6350"/>
                  </a:lnTo>
                  <a:lnTo>
                    <a:pt x="187337" y="0"/>
                  </a:lnTo>
                  <a:close/>
                </a:path>
                <a:path extrusionOk="0" h="382270" w="227329">
                  <a:moveTo>
                    <a:pt x="197104" y="0"/>
                  </a:moveTo>
                  <a:lnTo>
                    <a:pt x="187426" y="0"/>
                  </a:lnTo>
                  <a:lnTo>
                    <a:pt x="187426" y="6350"/>
                  </a:lnTo>
                  <a:lnTo>
                    <a:pt x="187426" y="12700"/>
                  </a:lnTo>
                  <a:lnTo>
                    <a:pt x="187426" y="19050"/>
                  </a:lnTo>
                  <a:lnTo>
                    <a:pt x="192227" y="19050"/>
                  </a:lnTo>
                  <a:lnTo>
                    <a:pt x="192227" y="382270"/>
                  </a:lnTo>
                  <a:lnTo>
                    <a:pt x="197104" y="382270"/>
                  </a:lnTo>
                  <a:lnTo>
                    <a:pt x="197104" y="19050"/>
                  </a:lnTo>
                  <a:lnTo>
                    <a:pt x="197104" y="12700"/>
                  </a:lnTo>
                  <a:lnTo>
                    <a:pt x="197104" y="6350"/>
                  </a:lnTo>
                  <a:lnTo>
                    <a:pt x="197104" y="0"/>
                  </a:lnTo>
                  <a:close/>
                </a:path>
                <a:path extrusionOk="0" h="382270" w="227329">
                  <a:moveTo>
                    <a:pt x="207048" y="12700"/>
                  </a:moveTo>
                  <a:lnTo>
                    <a:pt x="197192" y="12700"/>
                  </a:lnTo>
                  <a:lnTo>
                    <a:pt x="197192" y="19050"/>
                  </a:lnTo>
                  <a:lnTo>
                    <a:pt x="202082" y="19050"/>
                  </a:lnTo>
                  <a:lnTo>
                    <a:pt x="202082" y="382270"/>
                  </a:lnTo>
                  <a:lnTo>
                    <a:pt x="207048" y="382270"/>
                  </a:lnTo>
                  <a:lnTo>
                    <a:pt x="207048" y="19050"/>
                  </a:lnTo>
                  <a:lnTo>
                    <a:pt x="207048" y="12700"/>
                  </a:lnTo>
                  <a:close/>
                </a:path>
                <a:path extrusionOk="0" h="382270" w="227329">
                  <a:moveTo>
                    <a:pt x="216827" y="26670"/>
                  </a:moveTo>
                  <a:lnTo>
                    <a:pt x="207225" y="26670"/>
                  </a:lnTo>
                  <a:lnTo>
                    <a:pt x="207225" y="39370"/>
                  </a:lnTo>
                  <a:lnTo>
                    <a:pt x="207137" y="45720"/>
                  </a:lnTo>
                  <a:lnTo>
                    <a:pt x="207137" y="52070"/>
                  </a:lnTo>
                  <a:lnTo>
                    <a:pt x="211937" y="52070"/>
                  </a:lnTo>
                  <a:lnTo>
                    <a:pt x="211937" y="382270"/>
                  </a:lnTo>
                  <a:lnTo>
                    <a:pt x="216827" y="382270"/>
                  </a:lnTo>
                  <a:lnTo>
                    <a:pt x="216827" y="52070"/>
                  </a:lnTo>
                  <a:lnTo>
                    <a:pt x="216827" y="45720"/>
                  </a:lnTo>
                  <a:lnTo>
                    <a:pt x="216827" y="39370"/>
                  </a:lnTo>
                  <a:lnTo>
                    <a:pt x="216827" y="26670"/>
                  </a:lnTo>
                  <a:close/>
                </a:path>
                <a:path extrusionOk="0" h="382270" w="227329">
                  <a:moveTo>
                    <a:pt x="226771" y="58420"/>
                  </a:moveTo>
                  <a:lnTo>
                    <a:pt x="221805" y="58420"/>
                  </a:lnTo>
                  <a:lnTo>
                    <a:pt x="221805" y="382270"/>
                  </a:lnTo>
                  <a:lnTo>
                    <a:pt x="226771" y="382270"/>
                  </a:lnTo>
                  <a:lnTo>
                    <a:pt x="226771" y="5842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6" name="Google Shape;2296;p35"/>
            <p:cNvSpPr/>
            <p:nvPr/>
          </p:nvSpPr>
          <p:spPr>
            <a:xfrm>
              <a:off x="7501090" y="6089675"/>
              <a:ext cx="177800" cy="336550"/>
            </a:xfrm>
            <a:custGeom>
              <a:rect b="b" l="l" r="r" t="t"/>
              <a:pathLst>
                <a:path extrusionOk="0" h="336550" w="177800">
                  <a:moveTo>
                    <a:pt x="9855" y="6350"/>
                  </a:moveTo>
                  <a:lnTo>
                    <a:pt x="0" y="6350"/>
                  </a:lnTo>
                  <a:lnTo>
                    <a:pt x="0" y="12700"/>
                  </a:lnTo>
                  <a:lnTo>
                    <a:pt x="4889" y="12700"/>
                  </a:lnTo>
                  <a:lnTo>
                    <a:pt x="4889" y="336550"/>
                  </a:lnTo>
                  <a:lnTo>
                    <a:pt x="9855" y="336550"/>
                  </a:lnTo>
                  <a:lnTo>
                    <a:pt x="9855" y="12700"/>
                  </a:lnTo>
                  <a:lnTo>
                    <a:pt x="9855" y="6350"/>
                  </a:lnTo>
                  <a:close/>
                </a:path>
                <a:path extrusionOk="0" h="336550" w="177800">
                  <a:moveTo>
                    <a:pt x="19621" y="6350"/>
                  </a:moveTo>
                  <a:lnTo>
                    <a:pt x="9944" y="6350"/>
                  </a:lnTo>
                  <a:lnTo>
                    <a:pt x="9944" y="12700"/>
                  </a:lnTo>
                  <a:lnTo>
                    <a:pt x="9944" y="20320"/>
                  </a:lnTo>
                  <a:lnTo>
                    <a:pt x="9944" y="26670"/>
                  </a:lnTo>
                  <a:lnTo>
                    <a:pt x="9944" y="33020"/>
                  </a:lnTo>
                  <a:lnTo>
                    <a:pt x="14744" y="33020"/>
                  </a:lnTo>
                  <a:lnTo>
                    <a:pt x="14744" y="336550"/>
                  </a:lnTo>
                  <a:lnTo>
                    <a:pt x="19621" y="336550"/>
                  </a:lnTo>
                  <a:lnTo>
                    <a:pt x="19621" y="33020"/>
                  </a:lnTo>
                  <a:lnTo>
                    <a:pt x="19621" y="26670"/>
                  </a:lnTo>
                  <a:lnTo>
                    <a:pt x="19621" y="20320"/>
                  </a:lnTo>
                  <a:lnTo>
                    <a:pt x="19621" y="12700"/>
                  </a:lnTo>
                  <a:lnTo>
                    <a:pt x="19621" y="6350"/>
                  </a:lnTo>
                  <a:close/>
                </a:path>
                <a:path extrusionOk="0" h="336550" w="177800">
                  <a:moveTo>
                    <a:pt x="29578" y="39370"/>
                  </a:moveTo>
                  <a:lnTo>
                    <a:pt x="19799" y="39370"/>
                  </a:lnTo>
                  <a:lnTo>
                    <a:pt x="19799" y="46990"/>
                  </a:lnTo>
                  <a:lnTo>
                    <a:pt x="24599" y="46990"/>
                  </a:lnTo>
                  <a:lnTo>
                    <a:pt x="24599" y="336550"/>
                  </a:lnTo>
                  <a:lnTo>
                    <a:pt x="29578" y="336550"/>
                  </a:lnTo>
                  <a:lnTo>
                    <a:pt x="29578" y="46990"/>
                  </a:lnTo>
                  <a:lnTo>
                    <a:pt x="29578" y="39370"/>
                  </a:lnTo>
                  <a:close/>
                </a:path>
                <a:path extrusionOk="0" h="336550" w="177800">
                  <a:moveTo>
                    <a:pt x="39344" y="39370"/>
                  </a:moveTo>
                  <a:lnTo>
                    <a:pt x="29667" y="39370"/>
                  </a:lnTo>
                  <a:lnTo>
                    <a:pt x="29667" y="46990"/>
                  </a:lnTo>
                  <a:lnTo>
                    <a:pt x="29667" y="53340"/>
                  </a:lnTo>
                  <a:lnTo>
                    <a:pt x="34467" y="53340"/>
                  </a:lnTo>
                  <a:lnTo>
                    <a:pt x="34467" y="336550"/>
                  </a:lnTo>
                  <a:lnTo>
                    <a:pt x="39344" y="336550"/>
                  </a:lnTo>
                  <a:lnTo>
                    <a:pt x="39344" y="53340"/>
                  </a:lnTo>
                  <a:lnTo>
                    <a:pt x="39344" y="46990"/>
                  </a:lnTo>
                  <a:lnTo>
                    <a:pt x="39344" y="39370"/>
                  </a:lnTo>
                  <a:close/>
                </a:path>
                <a:path extrusionOk="0" h="336550" w="177800">
                  <a:moveTo>
                    <a:pt x="49301" y="39370"/>
                  </a:moveTo>
                  <a:lnTo>
                    <a:pt x="39611" y="39370"/>
                  </a:lnTo>
                  <a:lnTo>
                    <a:pt x="39611" y="53340"/>
                  </a:lnTo>
                  <a:lnTo>
                    <a:pt x="39522" y="59690"/>
                  </a:lnTo>
                  <a:lnTo>
                    <a:pt x="44323" y="59690"/>
                  </a:lnTo>
                  <a:lnTo>
                    <a:pt x="44323" y="336550"/>
                  </a:lnTo>
                  <a:lnTo>
                    <a:pt x="49301" y="336550"/>
                  </a:lnTo>
                  <a:lnTo>
                    <a:pt x="49301" y="59690"/>
                  </a:lnTo>
                  <a:lnTo>
                    <a:pt x="49301" y="53340"/>
                  </a:lnTo>
                  <a:lnTo>
                    <a:pt x="49301" y="39370"/>
                  </a:lnTo>
                  <a:close/>
                </a:path>
                <a:path extrusionOk="0" h="336550" w="177800">
                  <a:moveTo>
                    <a:pt x="59245" y="39370"/>
                  </a:moveTo>
                  <a:lnTo>
                    <a:pt x="49390" y="39370"/>
                  </a:lnTo>
                  <a:lnTo>
                    <a:pt x="49390" y="46990"/>
                  </a:lnTo>
                  <a:lnTo>
                    <a:pt x="54279" y="46990"/>
                  </a:lnTo>
                  <a:lnTo>
                    <a:pt x="54279" y="336550"/>
                  </a:lnTo>
                  <a:lnTo>
                    <a:pt x="59245" y="336550"/>
                  </a:lnTo>
                  <a:lnTo>
                    <a:pt x="59245" y="46990"/>
                  </a:lnTo>
                  <a:lnTo>
                    <a:pt x="59245" y="39370"/>
                  </a:lnTo>
                  <a:close/>
                </a:path>
                <a:path extrusionOk="0" h="336550" w="177800">
                  <a:moveTo>
                    <a:pt x="69011" y="33020"/>
                  </a:moveTo>
                  <a:lnTo>
                    <a:pt x="59334" y="33020"/>
                  </a:lnTo>
                  <a:lnTo>
                    <a:pt x="59334" y="39370"/>
                  </a:lnTo>
                  <a:lnTo>
                    <a:pt x="64135" y="39370"/>
                  </a:lnTo>
                  <a:lnTo>
                    <a:pt x="64135" y="336550"/>
                  </a:lnTo>
                  <a:lnTo>
                    <a:pt x="69011" y="336550"/>
                  </a:lnTo>
                  <a:lnTo>
                    <a:pt x="69011" y="39370"/>
                  </a:lnTo>
                  <a:lnTo>
                    <a:pt x="69011" y="33020"/>
                  </a:lnTo>
                  <a:close/>
                </a:path>
                <a:path extrusionOk="0" h="336550" w="177800">
                  <a:moveTo>
                    <a:pt x="78968" y="0"/>
                  </a:moveTo>
                  <a:lnTo>
                    <a:pt x="69100" y="0"/>
                  </a:lnTo>
                  <a:lnTo>
                    <a:pt x="69100" y="6350"/>
                  </a:lnTo>
                  <a:lnTo>
                    <a:pt x="69100" y="12700"/>
                  </a:lnTo>
                  <a:lnTo>
                    <a:pt x="69100" y="20320"/>
                  </a:lnTo>
                  <a:lnTo>
                    <a:pt x="69100" y="26670"/>
                  </a:lnTo>
                  <a:lnTo>
                    <a:pt x="73990" y="26670"/>
                  </a:lnTo>
                  <a:lnTo>
                    <a:pt x="73990" y="336550"/>
                  </a:lnTo>
                  <a:lnTo>
                    <a:pt x="78968" y="336550"/>
                  </a:lnTo>
                  <a:lnTo>
                    <a:pt x="78968" y="26670"/>
                  </a:lnTo>
                  <a:lnTo>
                    <a:pt x="78968" y="20320"/>
                  </a:lnTo>
                  <a:lnTo>
                    <a:pt x="78968" y="12700"/>
                  </a:lnTo>
                  <a:lnTo>
                    <a:pt x="78968" y="6350"/>
                  </a:lnTo>
                  <a:lnTo>
                    <a:pt x="78968" y="0"/>
                  </a:lnTo>
                  <a:close/>
                </a:path>
                <a:path extrusionOk="0" h="336550" w="177800">
                  <a:moveTo>
                    <a:pt x="88734" y="0"/>
                  </a:moveTo>
                  <a:lnTo>
                    <a:pt x="79057" y="0"/>
                  </a:lnTo>
                  <a:lnTo>
                    <a:pt x="79057" y="6350"/>
                  </a:lnTo>
                  <a:lnTo>
                    <a:pt x="79057" y="12700"/>
                  </a:lnTo>
                  <a:lnTo>
                    <a:pt x="83858" y="12700"/>
                  </a:lnTo>
                  <a:lnTo>
                    <a:pt x="83858" y="336550"/>
                  </a:lnTo>
                  <a:lnTo>
                    <a:pt x="88734" y="336550"/>
                  </a:lnTo>
                  <a:lnTo>
                    <a:pt x="88734" y="12700"/>
                  </a:lnTo>
                  <a:lnTo>
                    <a:pt x="88734" y="6350"/>
                  </a:lnTo>
                  <a:lnTo>
                    <a:pt x="88734" y="0"/>
                  </a:lnTo>
                  <a:close/>
                </a:path>
                <a:path extrusionOk="0" h="336550" w="177800">
                  <a:moveTo>
                    <a:pt x="98679" y="6350"/>
                  </a:moveTo>
                  <a:lnTo>
                    <a:pt x="88823" y="6350"/>
                  </a:lnTo>
                  <a:lnTo>
                    <a:pt x="88823" y="12700"/>
                  </a:lnTo>
                  <a:lnTo>
                    <a:pt x="88823" y="20320"/>
                  </a:lnTo>
                  <a:lnTo>
                    <a:pt x="93713" y="20320"/>
                  </a:lnTo>
                  <a:lnTo>
                    <a:pt x="93713" y="336550"/>
                  </a:lnTo>
                  <a:lnTo>
                    <a:pt x="98679" y="336550"/>
                  </a:lnTo>
                  <a:lnTo>
                    <a:pt x="98679" y="20320"/>
                  </a:lnTo>
                  <a:lnTo>
                    <a:pt x="98679" y="12700"/>
                  </a:lnTo>
                  <a:lnTo>
                    <a:pt x="98679" y="6350"/>
                  </a:lnTo>
                  <a:close/>
                </a:path>
                <a:path extrusionOk="0" h="336550" w="177800">
                  <a:moveTo>
                    <a:pt x="108458" y="26670"/>
                  </a:moveTo>
                  <a:lnTo>
                    <a:pt x="98767" y="26670"/>
                  </a:lnTo>
                  <a:lnTo>
                    <a:pt x="98767" y="33020"/>
                  </a:lnTo>
                  <a:lnTo>
                    <a:pt x="103568" y="33020"/>
                  </a:lnTo>
                  <a:lnTo>
                    <a:pt x="103568" y="336550"/>
                  </a:lnTo>
                  <a:lnTo>
                    <a:pt x="108458" y="336550"/>
                  </a:lnTo>
                  <a:lnTo>
                    <a:pt x="108458" y="33020"/>
                  </a:lnTo>
                  <a:lnTo>
                    <a:pt x="108458" y="26670"/>
                  </a:lnTo>
                  <a:close/>
                </a:path>
                <a:path extrusionOk="0" h="336550" w="177800">
                  <a:moveTo>
                    <a:pt x="118402" y="26670"/>
                  </a:moveTo>
                  <a:lnTo>
                    <a:pt x="108635" y="26670"/>
                  </a:lnTo>
                  <a:lnTo>
                    <a:pt x="108635" y="33020"/>
                  </a:lnTo>
                  <a:lnTo>
                    <a:pt x="108635" y="39370"/>
                  </a:lnTo>
                  <a:lnTo>
                    <a:pt x="108635" y="46990"/>
                  </a:lnTo>
                  <a:lnTo>
                    <a:pt x="108635" y="53340"/>
                  </a:lnTo>
                  <a:lnTo>
                    <a:pt x="113436" y="53340"/>
                  </a:lnTo>
                  <a:lnTo>
                    <a:pt x="113436" y="336550"/>
                  </a:lnTo>
                  <a:lnTo>
                    <a:pt x="118402" y="336550"/>
                  </a:lnTo>
                  <a:lnTo>
                    <a:pt x="118402" y="53340"/>
                  </a:lnTo>
                  <a:lnTo>
                    <a:pt x="118402" y="46990"/>
                  </a:lnTo>
                  <a:lnTo>
                    <a:pt x="118402" y="39370"/>
                  </a:lnTo>
                  <a:lnTo>
                    <a:pt x="118402" y="33020"/>
                  </a:lnTo>
                  <a:lnTo>
                    <a:pt x="118402" y="26670"/>
                  </a:lnTo>
                  <a:close/>
                </a:path>
                <a:path extrusionOk="0" h="336550" w="177800">
                  <a:moveTo>
                    <a:pt x="128168" y="53340"/>
                  </a:moveTo>
                  <a:lnTo>
                    <a:pt x="118491" y="53340"/>
                  </a:lnTo>
                  <a:lnTo>
                    <a:pt x="118491" y="59690"/>
                  </a:lnTo>
                  <a:lnTo>
                    <a:pt x="118491" y="66040"/>
                  </a:lnTo>
                  <a:lnTo>
                    <a:pt x="123291" y="66040"/>
                  </a:lnTo>
                  <a:lnTo>
                    <a:pt x="123291" y="336550"/>
                  </a:lnTo>
                  <a:lnTo>
                    <a:pt x="128168" y="336550"/>
                  </a:lnTo>
                  <a:lnTo>
                    <a:pt x="128168" y="66040"/>
                  </a:lnTo>
                  <a:lnTo>
                    <a:pt x="128168" y="59690"/>
                  </a:lnTo>
                  <a:lnTo>
                    <a:pt x="128168" y="53340"/>
                  </a:lnTo>
                  <a:close/>
                </a:path>
                <a:path extrusionOk="0" h="336550" w="177800">
                  <a:moveTo>
                    <a:pt x="138125" y="53340"/>
                  </a:moveTo>
                  <a:lnTo>
                    <a:pt x="128358" y="53340"/>
                  </a:lnTo>
                  <a:lnTo>
                    <a:pt x="128358" y="59690"/>
                  </a:lnTo>
                  <a:lnTo>
                    <a:pt x="133146" y="59690"/>
                  </a:lnTo>
                  <a:lnTo>
                    <a:pt x="133146" y="336550"/>
                  </a:lnTo>
                  <a:lnTo>
                    <a:pt x="138125" y="336550"/>
                  </a:lnTo>
                  <a:lnTo>
                    <a:pt x="138125" y="59690"/>
                  </a:lnTo>
                  <a:lnTo>
                    <a:pt x="138125" y="53340"/>
                  </a:lnTo>
                  <a:close/>
                </a:path>
                <a:path extrusionOk="0" h="336550" w="177800">
                  <a:moveTo>
                    <a:pt x="148069" y="46990"/>
                  </a:moveTo>
                  <a:lnTo>
                    <a:pt x="138214" y="46990"/>
                  </a:lnTo>
                  <a:lnTo>
                    <a:pt x="138214" y="53340"/>
                  </a:lnTo>
                  <a:lnTo>
                    <a:pt x="138214" y="59690"/>
                  </a:lnTo>
                  <a:lnTo>
                    <a:pt x="143103" y="59690"/>
                  </a:lnTo>
                  <a:lnTo>
                    <a:pt x="143103" y="336550"/>
                  </a:lnTo>
                  <a:lnTo>
                    <a:pt x="148069" y="336550"/>
                  </a:lnTo>
                  <a:lnTo>
                    <a:pt x="148069" y="59690"/>
                  </a:lnTo>
                  <a:lnTo>
                    <a:pt x="148069" y="53340"/>
                  </a:lnTo>
                  <a:lnTo>
                    <a:pt x="148069" y="46990"/>
                  </a:lnTo>
                  <a:close/>
                </a:path>
                <a:path extrusionOk="0" h="336550" w="177800">
                  <a:moveTo>
                    <a:pt x="157848" y="33020"/>
                  </a:moveTo>
                  <a:lnTo>
                    <a:pt x="148158" y="33020"/>
                  </a:lnTo>
                  <a:lnTo>
                    <a:pt x="148158" y="39370"/>
                  </a:lnTo>
                  <a:lnTo>
                    <a:pt x="148158" y="46990"/>
                  </a:lnTo>
                  <a:lnTo>
                    <a:pt x="152958" y="46990"/>
                  </a:lnTo>
                  <a:lnTo>
                    <a:pt x="152958" y="336550"/>
                  </a:lnTo>
                  <a:lnTo>
                    <a:pt x="157848" y="336550"/>
                  </a:lnTo>
                  <a:lnTo>
                    <a:pt x="157848" y="46990"/>
                  </a:lnTo>
                  <a:lnTo>
                    <a:pt x="157848" y="39370"/>
                  </a:lnTo>
                  <a:lnTo>
                    <a:pt x="157848" y="33020"/>
                  </a:lnTo>
                  <a:close/>
                </a:path>
                <a:path extrusionOk="0" h="336550" w="177800">
                  <a:moveTo>
                    <a:pt x="167792" y="26670"/>
                  </a:moveTo>
                  <a:lnTo>
                    <a:pt x="157937" y="26670"/>
                  </a:lnTo>
                  <a:lnTo>
                    <a:pt x="157937" y="33020"/>
                  </a:lnTo>
                  <a:lnTo>
                    <a:pt x="157937" y="39370"/>
                  </a:lnTo>
                  <a:lnTo>
                    <a:pt x="162826" y="39370"/>
                  </a:lnTo>
                  <a:lnTo>
                    <a:pt x="162826" y="336550"/>
                  </a:lnTo>
                  <a:lnTo>
                    <a:pt x="167792" y="336550"/>
                  </a:lnTo>
                  <a:lnTo>
                    <a:pt x="167792" y="39370"/>
                  </a:lnTo>
                  <a:lnTo>
                    <a:pt x="167792" y="33020"/>
                  </a:lnTo>
                  <a:lnTo>
                    <a:pt x="167792" y="26670"/>
                  </a:lnTo>
                  <a:close/>
                </a:path>
                <a:path extrusionOk="0" h="336550" w="177800">
                  <a:moveTo>
                    <a:pt x="177558" y="6350"/>
                  </a:moveTo>
                  <a:lnTo>
                    <a:pt x="167881" y="6350"/>
                  </a:lnTo>
                  <a:lnTo>
                    <a:pt x="167881" y="12700"/>
                  </a:lnTo>
                  <a:lnTo>
                    <a:pt x="167970" y="26670"/>
                  </a:lnTo>
                  <a:lnTo>
                    <a:pt x="172681" y="26670"/>
                  </a:lnTo>
                  <a:lnTo>
                    <a:pt x="172681" y="336550"/>
                  </a:lnTo>
                  <a:lnTo>
                    <a:pt x="177558" y="336550"/>
                  </a:lnTo>
                  <a:lnTo>
                    <a:pt x="177558" y="26670"/>
                  </a:lnTo>
                  <a:lnTo>
                    <a:pt x="177558" y="12700"/>
                  </a:lnTo>
                  <a:lnTo>
                    <a:pt x="177558" y="6350"/>
                  </a:lnTo>
                  <a:close/>
                </a:path>
              </a:pathLst>
            </a:custGeom>
            <a:solidFill>
              <a:srgbClr val="CCE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97" name="Google Shape;2297;p35"/>
            <p:cNvPicPr preferRelativeResize="0"/>
            <p:nvPr/>
          </p:nvPicPr>
          <p:blipFill rotWithShape="1">
            <a:blip r:embed="rId21">
              <a:alphaModFix/>
            </a:blip>
            <a:srcRect b="0" l="0" r="0" t="0"/>
            <a:stretch/>
          </p:blipFill>
          <p:spPr>
            <a:xfrm>
              <a:off x="7017423" y="6043803"/>
              <a:ext cx="661225" cy="382270"/>
            </a:xfrm>
            <a:prstGeom prst="rect">
              <a:avLst/>
            </a:prstGeom>
            <a:noFill/>
            <a:ln>
              <a:noFill/>
            </a:ln>
          </p:spPr>
        </p:pic>
        <p:pic>
          <p:nvPicPr>
            <p:cNvPr id="2298" name="Google Shape;2298;p35"/>
            <p:cNvPicPr preferRelativeResize="0"/>
            <p:nvPr/>
          </p:nvPicPr>
          <p:blipFill rotWithShape="1">
            <a:blip r:embed="rId22">
              <a:alphaModFix/>
            </a:blip>
            <a:srcRect b="0" l="0" r="0" t="0"/>
            <a:stretch/>
          </p:blipFill>
          <p:spPr>
            <a:xfrm>
              <a:off x="5662450" y="4950204"/>
              <a:ext cx="4030545" cy="1409700"/>
            </a:xfrm>
            <a:prstGeom prst="rect">
              <a:avLst/>
            </a:prstGeom>
            <a:noFill/>
            <a:ln>
              <a:noFill/>
            </a:ln>
          </p:spPr>
        </p:pic>
      </p:grpSp>
      <p:sp>
        <p:nvSpPr>
          <p:cNvPr id="2299" name="Google Shape;2299;p3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35</a:t>
            </a:r>
            <a:endParaRPr sz="900">
              <a:latin typeface="Malgun Gothic"/>
              <a:ea typeface="Malgun Gothic"/>
              <a:cs typeface="Malgun Gothic"/>
              <a:sym typeface="Malgun Gothic"/>
            </a:endParaRPr>
          </a:p>
        </p:txBody>
      </p:sp>
      <p:pic>
        <p:nvPicPr>
          <p:cNvPr id="2300" name="Google Shape;2300;p35"/>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2301" name="Google Shape;2301;p35"/>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2302" name="Google Shape;2302;p35"/>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2303" name="Google Shape;2303;p35"/>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2304" name="Google Shape;2304;p3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08" name="Shape 2308"/>
        <p:cNvGrpSpPr/>
        <p:nvPr/>
      </p:nvGrpSpPr>
      <p:grpSpPr>
        <a:xfrm>
          <a:off x="0" y="0"/>
          <a:ext cx="0" cy="0"/>
          <a:chOff x="0" y="0"/>
          <a:chExt cx="0" cy="0"/>
        </a:xfrm>
      </p:grpSpPr>
      <p:graphicFrame>
        <p:nvGraphicFramePr>
          <p:cNvPr id="2309" name="Google Shape;2309;p36"/>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0">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310" name="Google Shape;2310;p36"/>
          <p:cNvGrpSpPr/>
          <p:nvPr/>
        </p:nvGrpSpPr>
        <p:grpSpPr>
          <a:xfrm>
            <a:off x="2340000" y="913929"/>
            <a:ext cx="2484120" cy="3810"/>
            <a:chOff x="2340000" y="913929"/>
            <a:chExt cx="2484120" cy="3810"/>
          </a:xfrm>
        </p:grpSpPr>
        <p:sp>
          <p:nvSpPr>
            <p:cNvPr id="2311" name="Google Shape;2311;p36"/>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2" name="Google Shape;2312;p36"/>
            <p:cNvSpPr/>
            <p:nvPr/>
          </p:nvSpPr>
          <p:spPr>
            <a:xfrm>
              <a:off x="2340000" y="913929"/>
              <a:ext cx="2484120" cy="3810"/>
            </a:xfrm>
            <a:custGeom>
              <a:rect b="b" l="l" r="r" t="t"/>
              <a:pathLst>
                <a:path extrusionOk="0" h="3809"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13" name="Google Shape;2313;p36"/>
          <p:cNvSpPr txBox="1"/>
          <p:nvPr/>
        </p:nvSpPr>
        <p:spPr>
          <a:xfrm>
            <a:off x="2327300" y="682914"/>
            <a:ext cx="1913889"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ESG를 고려한 상품 및 서비스 기획</a:t>
            </a:r>
            <a:endParaRPr sz="950">
              <a:latin typeface="Malgun Gothic"/>
              <a:ea typeface="Malgun Gothic"/>
              <a:cs typeface="Malgun Gothic"/>
              <a:sym typeface="Malgun Gothic"/>
            </a:endParaRPr>
          </a:p>
        </p:txBody>
      </p:sp>
      <p:pic>
        <p:nvPicPr>
          <p:cNvPr id="2314" name="Google Shape;2314;p36"/>
          <p:cNvPicPr preferRelativeResize="0"/>
          <p:nvPr/>
        </p:nvPicPr>
        <p:blipFill rotWithShape="1">
          <a:blip r:embed="rId14">
            <a:alphaModFix/>
          </a:blip>
          <a:srcRect b="0" l="0" r="0" t="0"/>
          <a:stretch/>
        </p:blipFill>
        <p:spPr>
          <a:xfrm>
            <a:off x="2439296" y="2182784"/>
            <a:ext cx="98424" cy="82549"/>
          </a:xfrm>
          <a:prstGeom prst="rect">
            <a:avLst/>
          </a:prstGeom>
          <a:noFill/>
          <a:ln>
            <a:noFill/>
          </a:ln>
        </p:spPr>
      </p:pic>
      <p:pic>
        <p:nvPicPr>
          <p:cNvPr id="2315" name="Google Shape;2315;p36"/>
          <p:cNvPicPr preferRelativeResize="0"/>
          <p:nvPr/>
        </p:nvPicPr>
        <p:blipFill rotWithShape="1">
          <a:blip r:embed="rId14">
            <a:alphaModFix/>
          </a:blip>
          <a:srcRect b="0" l="0" r="0" t="0"/>
          <a:stretch/>
        </p:blipFill>
        <p:spPr>
          <a:xfrm>
            <a:off x="3389746" y="2730662"/>
            <a:ext cx="98424" cy="82549"/>
          </a:xfrm>
          <a:prstGeom prst="rect">
            <a:avLst/>
          </a:prstGeom>
          <a:noFill/>
          <a:ln>
            <a:noFill/>
          </a:ln>
        </p:spPr>
      </p:pic>
      <p:sp>
        <p:nvSpPr>
          <p:cNvPr id="2316" name="Google Shape;2316;p36"/>
          <p:cNvSpPr txBox="1"/>
          <p:nvPr/>
        </p:nvSpPr>
        <p:spPr>
          <a:xfrm>
            <a:off x="2327300" y="994018"/>
            <a:ext cx="2510155"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신상품 기획 단계에서 ESG 요소 점검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상품 기획 단계에서부터 ESG 요소에 미치 는 영향을 사전 점검하기 위해 ‘상품 개발 관련 ESG 점검 체크리스트’를 마련하고 규정화하여 2020년부터 운영하 고 있습니다. 2023년에는 신상품 출시 확대에 따라 167 종의 상품에 대해 ESG 요소 사전 점검을 진행하였습니다. 앞  로도 신한라이프는 상품 개발 시 ESG를 고려한 의사 결정이 고유한 문화로 정착될 수 있도록 적극 점검하고, 부 정적 영향이 큰 경우 수정, 재검토, 보완하여 상품 개발에 반영할 수 있도록 지속적  로 노력하겠습니다.</a:t>
            </a:r>
            <a:endParaRPr sz="800">
              <a:latin typeface="Arial"/>
              <a:ea typeface="Arial"/>
              <a:cs typeface="Arial"/>
              <a:sym typeface="Arial"/>
            </a:endParaRPr>
          </a:p>
        </p:txBody>
      </p:sp>
      <p:pic>
        <p:nvPicPr>
          <p:cNvPr id="2317" name="Google Shape;2317;p36"/>
          <p:cNvPicPr preferRelativeResize="0"/>
          <p:nvPr/>
        </p:nvPicPr>
        <p:blipFill rotWithShape="1">
          <a:blip r:embed="rId14">
            <a:alphaModFix/>
          </a:blip>
          <a:srcRect b="0" l="0" r="0" t="0"/>
          <a:stretch/>
        </p:blipFill>
        <p:spPr>
          <a:xfrm>
            <a:off x="6044423" y="1817532"/>
            <a:ext cx="98424" cy="82549"/>
          </a:xfrm>
          <a:prstGeom prst="rect">
            <a:avLst/>
          </a:prstGeom>
          <a:noFill/>
          <a:ln>
            <a:noFill/>
          </a:ln>
        </p:spPr>
      </p:pic>
      <p:pic>
        <p:nvPicPr>
          <p:cNvPr id="2318" name="Google Shape;2318;p36"/>
          <p:cNvPicPr preferRelativeResize="0"/>
          <p:nvPr/>
        </p:nvPicPr>
        <p:blipFill rotWithShape="1">
          <a:blip r:embed="rId14">
            <a:alphaModFix/>
          </a:blip>
          <a:srcRect b="0" l="0" r="0" t="0"/>
          <a:stretch/>
        </p:blipFill>
        <p:spPr>
          <a:xfrm>
            <a:off x="7038998" y="2365410"/>
            <a:ext cx="98424" cy="82549"/>
          </a:xfrm>
          <a:prstGeom prst="rect">
            <a:avLst/>
          </a:prstGeom>
          <a:noFill/>
          <a:ln>
            <a:noFill/>
          </a:ln>
        </p:spPr>
      </p:pic>
      <p:pic>
        <p:nvPicPr>
          <p:cNvPr id="2319" name="Google Shape;2319;p36"/>
          <p:cNvPicPr preferRelativeResize="0"/>
          <p:nvPr/>
        </p:nvPicPr>
        <p:blipFill rotWithShape="1">
          <a:blip r:embed="rId14">
            <a:alphaModFix/>
          </a:blip>
          <a:srcRect b="0" l="0" r="0" t="0"/>
          <a:stretch/>
        </p:blipFill>
        <p:spPr>
          <a:xfrm>
            <a:off x="5076000" y="2548036"/>
            <a:ext cx="98424" cy="82549"/>
          </a:xfrm>
          <a:prstGeom prst="rect">
            <a:avLst/>
          </a:prstGeom>
          <a:noFill/>
          <a:ln>
            <a:noFill/>
          </a:ln>
        </p:spPr>
      </p:pic>
      <p:sp>
        <p:nvSpPr>
          <p:cNvPr id="2320" name="Google Shape;2320;p36"/>
          <p:cNvSpPr txBox="1"/>
          <p:nvPr/>
        </p:nvSpPr>
        <p:spPr>
          <a:xfrm>
            <a:off x="5063300" y="994018"/>
            <a:ext cx="2510790"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환경을 고려한 모바일 맞춤형 약관 운영</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고객이 가입한 상품의 내용만을 담은 ‘맞춤 형 약관’을 제공하여 불필요한 내용의 인쇄물을 줄이고 있 습니다. 더불어 모든 고객들에게 책자 약관보다는 모바일 약관을 우선 권하고 있  며 모바일 약관 선택을 늘리기 위 해 알림톡 등 다양한 방법을 활용하고 있습니다.</a:t>
            </a:r>
            <a:endParaRPr sz="800">
              <a:latin typeface="Arial"/>
              <a:ea typeface="Arial"/>
              <a:cs typeface="Arial"/>
              <a:sym typeface="Arial"/>
            </a:endParaRPr>
          </a:p>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2023년에는 ‘3대 서류 제공 프로세스 개선’을 통해 책자 약관 선택비율이 월평균 44%에서 16% 수준  로 낮아졌 며, 이는 책자 약관과 모바일 약관의 중복 교부를 최소화 하여 월평균 약 7,300만 원의 비용 절감 효과를 확보하는</a:t>
            </a:r>
            <a:endParaRPr sz="800">
              <a:latin typeface="Arial"/>
              <a:ea typeface="Arial"/>
              <a:cs typeface="Arial"/>
              <a:sym typeface="Arial"/>
            </a:endParaRPr>
          </a:p>
          <a:p>
            <a:pPr indent="0" lvl="0" marL="12700" rtl="0" algn="just">
              <a:lnSpc>
                <a:spcPct val="100000"/>
              </a:lnSpc>
              <a:spcBef>
                <a:spcPts val="480"/>
              </a:spcBef>
              <a:spcAft>
                <a:spcPts val="0"/>
              </a:spcAft>
              <a:buNone/>
            </a:pPr>
            <a:r>
              <a:rPr b="0" lang="en-US" sz="800">
                <a:solidFill>
                  <a:srgbClr val="58595B"/>
                </a:solidFill>
                <a:latin typeface="Arial"/>
                <a:ea typeface="Arial"/>
                <a:cs typeface="Arial"/>
                <a:sym typeface="Arial"/>
              </a:rPr>
              <a:t>동시에 매월 200만장의 종이를 절감하고 있습니다.</a:t>
            </a:r>
            <a:endParaRPr sz="800">
              <a:latin typeface="Arial"/>
              <a:ea typeface="Arial"/>
              <a:cs typeface="Arial"/>
              <a:sym typeface="Arial"/>
            </a:endParaRPr>
          </a:p>
        </p:txBody>
      </p:sp>
      <p:grpSp>
        <p:nvGrpSpPr>
          <p:cNvPr id="2321" name="Google Shape;2321;p36"/>
          <p:cNvGrpSpPr/>
          <p:nvPr/>
        </p:nvGrpSpPr>
        <p:grpSpPr>
          <a:xfrm>
            <a:off x="2952003" y="4106903"/>
            <a:ext cx="1260475" cy="2268220"/>
            <a:chOff x="2952003" y="4106903"/>
            <a:chExt cx="1260475" cy="2268220"/>
          </a:xfrm>
        </p:grpSpPr>
        <p:sp>
          <p:nvSpPr>
            <p:cNvPr id="2322" name="Google Shape;2322;p36"/>
            <p:cNvSpPr/>
            <p:nvPr/>
          </p:nvSpPr>
          <p:spPr>
            <a:xfrm>
              <a:off x="2952003" y="4106903"/>
              <a:ext cx="1260475" cy="2268220"/>
            </a:xfrm>
            <a:custGeom>
              <a:rect b="b" l="l" r="r" t="t"/>
              <a:pathLst>
                <a:path extrusionOk="0" h="2268220" w="1260475">
                  <a:moveTo>
                    <a:pt x="629996" y="0"/>
                  </a:moveTo>
                  <a:lnTo>
                    <a:pt x="582978" y="1727"/>
                  </a:lnTo>
                  <a:lnTo>
                    <a:pt x="536898" y="6830"/>
                  </a:lnTo>
                  <a:lnTo>
                    <a:pt x="491880" y="15186"/>
                  </a:lnTo>
                  <a:lnTo>
                    <a:pt x="448043" y="26672"/>
                  </a:lnTo>
                  <a:lnTo>
                    <a:pt x="405510" y="41168"/>
                  </a:lnTo>
                  <a:lnTo>
                    <a:pt x="364403" y="58552"/>
                  </a:lnTo>
                  <a:lnTo>
                    <a:pt x="324844" y="78701"/>
                  </a:lnTo>
                  <a:lnTo>
                    <a:pt x="286954" y="101494"/>
                  </a:lnTo>
                  <a:lnTo>
                    <a:pt x="250856" y="126809"/>
                  </a:lnTo>
                  <a:lnTo>
                    <a:pt x="216670" y="154524"/>
                  </a:lnTo>
                  <a:lnTo>
                    <a:pt x="184519" y="184518"/>
                  </a:lnTo>
                  <a:lnTo>
                    <a:pt x="154525" y="216668"/>
                  </a:lnTo>
                  <a:lnTo>
                    <a:pt x="126810" y="250853"/>
                  </a:lnTo>
                  <a:lnTo>
                    <a:pt x="101495" y="286951"/>
                  </a:lnTo>
                  <a:lnTo>
                    <a:pt x="78701" y="324840"/>
                  </a:lnTo>
                  <a:lnTo>
                    <a:pt x="58552" y="364398"/>
                  </a:lnTo>
                  <a:lnTo>
                    <a:pt x="41169" y="405504"/>
                  </a:lnTo>
                  <a:lnTo>
                    <a:pt x="26673" y="448036"/>
                  </a:lnTo>
                  <a:lnTo>
                    <a:pt x="15186" y="491871"/>
                  </a:lnTo>
                  <a:lnTo>
                    <a:pt x="6830" y="536889"/>
                  </a:lnTo>
                  <a:lnTo>
                    <a:pt x="1727" y="582967"/>
                  </a:lnTo>
                  <a:lnTo>
                    <a:pt x="0" y="629983"/>
                  </a:lnTo>
                  <a:lnTo>
                    <a:pt x="0" y="1638007"/>
                  </a:lnTo>
                  <a:lnTo>
                    <a:pt x="1727" y="1685024"/>
                  </a:lnTo>
                  <a:lnTo>
                    <a:pt x="6830" y="1731102"/>
                  </a:lnTo>
                  <a:lnTo>
                    <a:pt x="15186" y="1776119"/>
                  </a:lnTo>
                  <a:lnTo>
                    <a:pt x="26673" y="1819955"/>
                  </a:lnTo>
                  <a:lnTo>
                    <a:pt x="41169" y="1862486"/>
                  </a:lnTo>
                  <a:lnTo>
                    <a:pt x="58552" y="1903592"/>
                  </a:lnTo>
                  <a:lnTo>
                    <a:pt x="78701" y="1943150"/>
                  </a:lnTo>
                  <a:lnTo>
                    <a:pt x="101495" y="1981040"/>
                  </a:lnTo>
                  <a:lnTo>
                    <a:pt x="126810" y="2017137"/>
                  </a:lnTo>
                  <a:lnTo>
                    <a:pt x="154525" y="2051322"/>
                  </a:lnTo>
                  <a:lnTo>
                    <a:pt x="184519" y="2083473"/>
                  </a:lnTo>
                  <a:lnTo>
                    <a:pt x="216670" y="2113466"/>
                  </a:lnTo>
                  <a:lnTo>
                    <a:pt x="250856" y="2141181"/>
                  </a:lnTo>
                  <a:lnTo>
                    <a:pt x="286954" y="2166496"/>
                  </a:lnTo>
                  <a:lnTo>
                    <a:pt x="324844" y="2189289"/>
                  </a:lnTo>
                  <a:lnTo>
                    <a:pt x="364403" y="2209438"/>
                  </a:lnTo>
                  <a:lnTo>
                    <a:pt x="405510" y="2226822"/>
                  </a:lnTo>
                  <a:lnTo>
                    <a:pt x="448043" y="2241318"/>
                  </a:lnTo>
                  <a:lnTo>
                    <a:pt x="491880" y="2252805"/>
                  </a:lnTo>
                  <a:lnTo>
                    <a:pt x="536898" y="2261160"/>
                  </a:lnTo>
                  <a:lnTo>
                    <a:pt x="582978" y="2266263"/>
                  </a:lnTo>
                  <a:lnTo>
                    <a:pt x="629996" y="2267991"/>
                  </a:lnTo>
                  <a:lnTo>
                    <a:pt x="677014" y="2266263"/>
                  </a:lnTo>
                  <a:lnTo>
                    <a:pt x="723093" y="2261160"/>
                  </a:lnTo>
                  <a:lnTo>
                    <a:pt x="768112" y="2252805"/>
                  </a:lnTo>
                  <a:lnTo>
                    <a:pt x="811949" y="2241318"/>
                  </a:lnTo>
                  <a:lnTo>
                    <a:pt x="854481" y="2226822"/>
                  </a:lnTo>
                  <a:lnTo>
                    <a:pt x="895588" y="2209438"/>
                  </a:lnTo>
                  <a:lnTo>
                    <a:pt x="935147" y="2189289"/>
                  </a:lnTo>
                  <a:lnTo>
                    <a:pt x="973037" y="2166496"/>
                  </a:lnTo>
                  <a:lnTo>
                    <a:pt x="1009136" y="2141181"/>
                  </a:lnTo>
                  <a:lnTo>
                    <a:pt x="1043321" y="2113466"/>
                  </a:lnTo>
                  <a:lnTo>
                    <a:pt x="1075472" y="2083473"/>
                  </a:lnTo>
                  <a:lnTo>
                    <a:pt x="1105466" y="2051322"/>
                  </a:lnTo>
                  <a:lnTo>
                    <a:pt x="1133182" y="2017137"/>
                  </a:lnTo>
                  <a:lnTo>
                    <a:pt x="1158497" y="1981040"/>
                  </a:lnTo>
                  <a:lnTo>
                    <a:pt x="1181290" y="1943150"/>
                  </a:lnTo>
                  <a:lnTo>
                    <a:pt x="1201439" y="1903592"/>
                  </a:lnTo>
                  <a:lnTo>
                    <a:pt x="1218823" y="1862486"/>
                  </a:lnTo>
                  <a:lnTo>
                    <a:pt x="1233319" y="1819955"/>
                  </a:lnTo>
                  <a:lnTo>
                    <a:pt x="1244806" y="1776119"/>
                  </a:lnTo>
                  <a:lnTo>
                    <a:pt x="1253161" y="1731102"/>
                  </a:lnTo>
                  <a:lnTo>
                    <a:pt x="1258264" y="1685024"/>
                  </a:lnTo>
                  <a:lnTo>
                    <a:pt x="1259992" y="1638007"/>
                  </a:lnTo>
                  <a:lnTo>
                    <a:pt x="1259992" y="629983"/>
                  </a:lnTo>
                  <a:lnTo>
                    <a:pt x="1258264" y="582967"/>
                  </a:lnTo>
                  <a:lnTo>
                    <a:pt x="1253161" y="536889"/>
                  </a:lnTo>
                  <a:lnTo>
                    <a:pt x="1244806" y="491871"/>
                  </a:lnTo>
                  <a:lnTo>
                    <a:pt x="1233319" y="448036"/>
                  </a:lnTo>
                  <a:lnTo>
                    <a:pt x="1218823" y="405504"/>
                  </a:lnTo>
                  <a:lnTo>
                    <a:pt x="1201439" y="364398"/>
                  </a:lnTo>
                  <a:lnTo>
                    <a:pt x="1181290" y="324840"/>
                  </a:lnTo>
                  <a:lnTo>
                    <a:pt x="1158497" y="286951"/>
                  </a:lnTo>
                  <a:lnTo>
                    <a:pt x="1133182" y="250853"/>
                  </a:lnTo>
                  <a:lnTo>
                    <a:pt x="1105466" y="216668"/>
                  </a:lnTo>
                  <a:lnTo>
                    <a:pt x="1075472" y="184518"/>
                  </a:lnTo>
                  <a:lnTo>
                    <a:pt x="1043321" y="154524"/>
                  </a:lnTo>
                  <a:lnTo>
                    <a:pt x="1009136" y="126809"/>
                  </a:lnTo>
                  <a:lnTo>
                    <a:pt x="973037" y="101494"/>
                  </a:lnTo>
                  <a:lnTo>
                    <a:pt x="935147" y="78701"/>
                  </a:lnTo>
                  <a:lnTo>
                    <a:pt x="895588" y="58552"/>
                  </a:lnTo>
                  <a:lnTo>
                    <a:pt x="854481" y="41168"/>
                  </a:lnTo>
                  <a:lnTo>
                    <a:pt x="811949" y="26672"/>
                  </a:lnTo>
                  <a:lnTo>
                    <a:pt x="768112" y="15186"/>
                  </a:lnTo>
                  <a:lnTo>
                    <a:pt x="723093" y="6830"/>
                  </a:lnTo>
                  <a:lnTo>
                    <a:pt x="677014" y="1727"/>
                  </a:lnTo>
                  <a:lnTo>
                    <a:pt x="629996" y="0"/>
                  </a:lnTo>
                  <a:close/>
                </a:path>
              </a:pathLst>
            </a:custGeom>
            <a:solidFill>
              <a:srgbClr val="E0F5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3" name="Google Shape;2323;p36"/>
            <p:cNvSpPr/>
            <p:nvPr/>
          </p:nvSpPr>
          <p:spPr>
            <a:xfrm>
              <a:off x="3033003" y="5144211"/>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4" name="Google Shape;2324;p36"/>
            <p:cNvSpPr/>
            <p:nvPr/>
          </p:nvSpPr>
          <p:spPr>
            <a:xfrm>
              <a:off x="3033003" y="4223882"/>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9ADED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25" name="Google Shape;2325;p36"/>
          <p:cNvGrpSpPr/>
          <p:nvPr/>
        </p:nvGrpSpPr>
        <p:grpSpPr>
          <a:xfrm>
            <a:off x="4320004" y="4106903"/>
            <a:ext cx="1260475" cy="2268220"/>
            <a:chOff x="4320004" y="4106903"/>
            <a:chExt cx="1260475" cy="2268220"/>
          </a:xfrm>
        </p:grpSpPr>
        <p:sp>
          <p:nvSpPr>
            <p:cNvPr id="2326" name="Google Shape;2326;p36"/>
            <p:cNvSpPr/>
            <p:nvPr/>
          </p:nvSpPr>
          <p:spPr>
            <a:xfrm>
              <a:off x="4320004" y="4106903"/>
              <a:ext cx="1260475" cy="2268220"/>
            </a:xfrm>
            <a:custGeom>
              <a:rect b="b" l="l" r="r" t="t"/>
              <a:pathLst>
                <a:path extrusionOk="0" h="2268220" w="1260475">
                  <a:moveTo>
                    <a:pt x="629996" y="0"/>
                  </a:moveTo>
                  <a:lnTo>
                    <a:pt x="582978" y="1727"/>
                  </a:lnTo>
                  <a:lnTo>
                    <a:pt x="536898" y="6830"/>
                  </a:lnTo>
                  <a:lnTo>
                    <a:pt x="491880" y="15186"/>
                  </a:lnTo>
                  <a:lnTo>
                    <a:pt x="448043" y="26672"/>
                  </a:lnTo>
                  <a:lnTo>
                    <a:pt x="405510" y="41168"/>
                  </a:lnTo>
                  <a:lnTo>
                    <a:pt x="364403" y="58552"/>
                  </a:lnTo>
                  <a:lnTo>
                    <a:pt x="324844" y="78701"/>
                  </a:lnTo>
                  <a:lnTo>
                    <a:pt x="286954" y="101494"/>
                  </a:lnTo>
                  <a:lnTo>
                    <a:pt x="250856" y="126809"/>
                  </a:lnTo>
                  <a:lnTo>
                    <a:pt x="216670" y="154524"/>
                  </a:lnTo>
                  <a:lnTo>
                    <a:pt x="184519" y="184518"/>
                  </a:lnTo>
                  <a:lnTo>
                    <a:pt x="154525" y="216668"/>
                  </a:lnTo>
                  <a:lnTo>
                    <a:pt x="126810" y="250853"/>
                  </a:lnTo>
                  <a:lnTo>
                    <a:pt x="101495" y="286951"/>
                  </a:lnTo>
                  <a:lnTo>
                    <a:pt x="78701" y="324840"/>
                  </a:lnTo>
                  <a:lnTo>
                    <a:pt x="58552" y="364398"/>
                  </a:lnTo>
                  <a:lnTo>
                    <a:pt x="41169" y="405504"/>
                  </a:lnTo>
                  <a:lnTo>
                    <a:pt x="26673" y="448036"/>
                  </a:lnTo>
                  <a:lnTo>
                    <a:pt x="15186" y="491871"/>
                  </a:lnTo>
                  <a:lnTo>
                    <a:pt x="6830" y="536889"/>
                  </a:lnTo>
                  <a:lnTo>
                    <a:pt x="1727" y="582967"/>
                  </a:lnTo>
                  <a:lnTo>
                    <a:pt x="0" y="629983"/>
                  </a:lnTo>
                  <a:lnTo>
                    <a:pt x="0" y="1638007"/>
                  </a:lnTo>
                  <a:lnTo>
                    <a:pt x="1727" y="1685024"/>
                  </a:lnTo>
                  <a:lnTo>
                    <a:pt x="6830" y="1731102"/>
                  </a:lnTo>
                  <a:lnTo>
                    <a:pt x="15186" y="1776119"/>
                  </a:lnTo>
                  <a:lnTo>
                    <a:pt x="26673" y="1819955"/>
                  </a:lnTo>
                  <a:lnTo>
                    <a:pt x="41169" y="1862486"/>
                  </a:lnTo>
                  <a:lnTo>
                    <a:pt x="58552" y="1903592"/>
                  </a:lnTo>
                  <a:lnTo>
                    <a:pt x="78701" y="1943150"/>
                  </a:lnTo>
                  <a:lnTo>
                    <a:pt x="101495" y="1981040"/>
                  </a:lnTo>
                  <a:lnTo>
                    <a:pt x="126810" y="2017137"/>
                  </a:lnTo>
                  <a:lnTo>
                    <a:pt x="154525" y="2051322"/>
                  </a:lnTo>
                  <a:lnTo>
                    <a:pt x="184519" y="2083473"/>
                  </a:lnTo>
                  <a:lnTo>
                    <a:pt x="216670" y="2113466"/>
                  </a:lnTo>
                  <a:lnTo>
                    <a:pt x="250856" y="2141181"/>
                  </a:lnTo>
                  <a:lnTo>
                    <a:pt x="286954" y="2166496"/>
                  </a:lnTo>
                  <a:lnTo>
                    <a:pt x="324844" y="2189289"/>
                  </a:lnTo>
                  <a:lnTo>
                    <a:pt x="364403" y="2209438"/>
                  </a:lnTo>
                  <a:lnTo>
                    <a:pt x="405510" y="2226822"/>
                  </a:lnTo>
                  <a:lnTo>
                    <a:pt x="448043" y="2241318"/>
                  </a:lnTo>
                  <a:lnTo>
                    <a:pt x="491880" y="2252805"/>
                  </a:lnTo>
                  <a:lnTo>
                    <a:pt x="536898" y="2261160"/>
                  </a:lnTo>
                  <a:lnTo>
                    <a:pt x="582978" y="2266263"/>
                  </a:lnTo>
                  <a:lnTo>
                    <a:pt x="629996" y="2267991"/>
                  </a:lnTo>
                  <a:lnTo>
                    <a:pt x="677014" y="2266263"/>
                  </a:lnTo>
                  <a:lnTo>
                    <a:pt x="723093" y="2261160"/>
                  </a:lnTo>
                  <a:lnTo>
                    <a:pt x="768112" y="2252805"/>
                  </a:lnTo>
                  <a:lnTo>
                    <a:pt x="811949" y="2241318"/>
                  </a:lnTo>
                  <a:lnTo>
                    <a:pt x="854481" y="2226822"/>
                  </a:lnTo>
                  <a:lnTo>
                    <a:pt x="895588" y="2209438"/>
                  </a:lnTo>
                  <a:lnTo>
                    <a:pt x="935147" y="2189289"/>
                  </a:lnTo>
                  <a:lnTo>
                    <a:pt x="973037" y="2166496"/>
                  </a:lnTo>
                  <a:lnTo>
                    <a:pt x="1009136" y="2141181"/>
                  </a:lnTo>
                  <a:lnTo>
                    <a:pt x="1043321" y="2113466"/>
                  </a:lnTo>
                  <a:lnTo>
                    <a:pt x="1075472" y="2083473"/>
                  </a:lnTo>
                  <a:lnTo>
                    <a:pt x="1105466" y="2051322"/>
                  </a:lnTo>
                  <a:lnTo>
                    <a:pt x="1133182" y="2017137"/>
                  </a:lnTo>
                  <a:lnTo>
                    <a:pt x="1158497" y="1981040"/>
                  </a:lnTo>
                  <a:lnTo>
                    <a:pt x="1181290" y="1943150"/>
                  </a:lnTo>
                  <a:lnTo>
                    <a:pt x="1201439" y="1903592"/>
                  </a:lnTo>
                  <a:lnTo>
                    <a:pt x="1218823" y="1862486"/>
                  </a:lnTo>
                  <a:lnTo>
                    <a:pt x="1233319" y="1819955"/>
                  </a:lnTo>
                  <a:lnTo>
                    <a:pt x="1244806" y="1776119"/>
                  </a:lnTo>
                  <a:lnTo>
                    <a:pt x="1253161" y="1731102"/>
                  </a:lnTo>
                  <a:lnTo>
                    <a:pt x="1258264" y="1685024"/>
                  </a:lnTo>
                  <a:lnTo>
                    <a:pt x="1259992" y="1638007"/>
                  </a:lnTo>
                  <a:lnTo>
                    <a:pt x="1259992" y="629983"/>
                  </a:lnTo>
                  <a:lnTo>
                    <a:pt x="1258264" y="582967"/>
                  </a:lnTo>
                  <a:lnTo>
                    <a:pt x="1253161" y="536889"/>
                  </a:lnTo>
                  <a:lnTo>
                    <a:pt x="1244806" y="491871"/>
                  </a:lnTo>
                  <a:lnTo>
                    <a:pt x="1233319" y="448036"/>
                  </a:lnTo>
                  <a:lnTo>
                    <a:pt x="1218823" y="405504"/>
                  </a:lnTo>
                  <a:lnTo>
                    <a:pt x="1201439" y="364398"/>
                  </a:lnTo>
                  <a:lnTo>
                    <a:pt x="1181290" y="324840"/>
                  </a:lnTo>
                  <a:lnTo>
                    <a:pt x="1158497" y="286951"/>
                  </a:lnTo>
                  <a:lnTo>
                    <a:pt x="1133182" y="250853"/>
                  </a:lnTo>
                  <a:lnTo>
                    <a:pt x="1105466" y="216668"/>
                  </a:lnTo>
                  <a:lnTo>
                    <a:pt x="1075472" y="184518"/>
                  </a:lnTo>
                  <a:lnTo>
                    <a:pt x="1043321" y="154524"/>
                  </a:lnTo>
                  <a:lnTo>
                    <a:pt x="1009136" y="126809"/>
                  </a:lnTo>
                  <a:lnTo>
                    <a:pt x="973037" y="101494"/>
                  </a:lnTo>
                  <a:lnTo>
                    <a:pt x="935147" y="78701"/>
                  </a:lnTo>
                  <a:lnTo>
                    <a:pt x="895588" y="58552"/>
                  </a:lnTo>
                  <a:lnTo>
                    <a:pt x="854481" y="41168"/>
                  </a:lnTo>
                  <a:lnTo>
                    <a:pt x="811949" y="26672"/>
                  </a:lnTo>
                  <a:lnTo>
                    <a:pt x="768112" y="15186"/>
                  </a:lnTo>
                  <a:lnTo>
                    <a:pt x="723093" y="6830"/>
                  </a:lnTo>
                  <a:lnTo>
                    <a:pt x="677014" y="1727"/>
                  </a:lnTo>
                  <a:lnTo>
                    <a:pt x="629996" y="0"/>
                  </a:lnTo>
                  <a:close/>
                </a:path>
              </a:pathLst>
            </a:custGeom>
            <a:solidFill>
              <a:srgbClr val="E0F5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7" name="Google Shape;2327;p36"/>
            <p:cNvSpPr/>
            <p:nvPr/>
          </p:nvSpPr>
          <p:spPr>
            <a:xfrm>
              <a:off x="4401004" y="5144211"/>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8" name="Google Shape;2328;p36"/>
            <p:cNvSpPr/>
            <p:nvPr/>
          </p:nvSpPr>
          <p:spPr>
            <a:xfrm>
              <a:off x="4401004" y="4223882"/>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9ADED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29" name="Google Shape;2329;p36"/>
          <p:cNvGrpSpPr/>
          <p:nvPr/>
        </p:nvGrpSpPr>
        <p:grpSpPr>
          <a:xfrm>
            <a:off x="5688003" y="4106903"/>
            <a:ext cx="1260475" cy="2268220"/>
            <a:chOff x="5688003" y="4106903"/>
            <a:chExt cx="1260475" cy="2268220"/>
          </a:xfrm>
        </p:grpSpPr>
        <p:sp>
          <p:nvSpPr>
            <p:cNvPr id="2330" name="Google Shape;2330;p36"/>
            <p:cNvSpPr/>
            <p:nvPr/>
          </p:nvSpPr>
          <p:spPr>
            <a:xfrm>
              <a:off x="5688003" y="4106903"/>
              <a:ext cx="1260475" cy="2268220"/>
            </a:xfrm>
            <a:custGeom>
              <a:rect b="b" l="l" r="r" t="t"/>
              <a:pathLst>
                <a:path extrusionOk="0" h="2268220" w="1260475">
                  <a:moveTo>
                    <a:pt x="629996" y="0"/>
                  </a:moveTo>
                  <a:lnTo>
                    <a:pt x="582978" y="1727"/>
                  </a:lnTo>
                  <a:lnTo>
                    <a:pt x="536898" y="6830"/>
                  </a:lnTo>
                  <a:lnTo>
                    <a:pt x="491880" y="15186"/>
                  </a:lnTo>
                  <a:lnTo>
                    <a:pt x="448043" y="26672"/>
                  </a:lnTo>
                  <a:lnTo>
                    <a:pt x="405510" y="41168"/>
                  </a:lnTo>
                  <a:lnTo>
                    <a:pt x="364403" y="58552"/>
                  </a:lnTo>
                  <a:lnTo>
                    <a:pt x="324844" y="78701"/>
                  </a:lnTo>
                  <a:lnTo>
                    <a:pt x="286954" y="101494"/>
                  </a:lnTo>
                  <a:lnTo>
                    <a:pt x="250856" y="126809"/>
                  </a:lnTo>
                  <a:lnTo>
                    <a:pt x="216670" y="154524"/>
                  </a:lnTo>
                  <a:lnTo>
                    <a:pt x="184519" y="184518"/>
                  </a:lnTo>
                  <a:lnTo>
                    <a:pt x="154525" y="216668"/>
                  </a:lnTo>
                  <a:lnTo>
                    <a:pt x="126810" y="250853"/>
                  </a:lnTo>
                  <a:lnTo>
                    <a:pt x="101495" y="286951"/>
                  </a:lnTo>
                  <a:lnTo>
                    <a:pt x="78701" y="324840"/>
                  </a:lnTo>
                  <a:lnTo>
                    <a:pt x="58552" y="364398"/>
                  </a:lnTo>
                  <a:lnTo>
                    <a:pt x="41169" y="405504"/>
                  </a:lnTo>
                  <a:lnTo>
                    <a:pt x="26673" y="448036"/>
                  </a:lnTo>
                  <a:lnTo>
                    <a:pt x="15186" y="491871"/>
                  </a:lnTo>
                  <a:lnTo>
                    <a:pt x="6830" y="536889"/>
                  </a:lnTo>
                  <a:lnTo>
                    <a:pt x="1727" y="582967"/>
                  </a:lnTo>
                  <a:lnTo>
                    <a:pt x="0" y="629983"/>
                  </a:lnTo>
                  <a:lnTo>
                    <a:pt x="0" y="1638007"/>
                  </a:lnTo>
                  <a:lnTo>
                    <a:pt x="1727" y="1685024"/>
                  </a:lnTo>
                  <a:lnTo>
                    <a:pt x="6830" y="1731102"/>
                  </a:lnTo>
                  <a:lnTo>
                    <a:pt x="15186" y="1776119"/>
                  </a:lnTo>
                  <a:lnTo>
                    <a:pt x="26673" y="1819955"/>
                  </a:lnTo>
                  <a:lnTo>
                    <a:pt x="41169" y="1862486"/>
                  </a:lnTo>
                  <a:lnTo>
                    <a:pt x="58552" y="1903592"/>
                  </a:lnTo>
                  <a:lnTo>
                    <a:pt x="78701" y="1943150"/>
                  </a:lnTo>
                  <a:lnTo>
                    <a:pt x="101495" y="1981040"/>
                  </a:lnTo>
                  <a:lnTo>
                    <a:pt x="126810" y="2017137"/>
                  </a:lnTo>
                  <a:lnTo>
                    <a:pt x="154525" y="2051322"/>
                  </a:lnTo>
                  <a:lnTo>
                    <a:pt x="184519" y="2083473"/>
                  </a:lnTo>
                  <a:lnTo>
                    <a:pt x="216670" y="2113466"/>
                  </a:lnTo>
                  <a:lnTo>
                    <a:pt x="250856" y="2141181"/>
                  </a:lnTo>
                  <a:lnTo>
                    <a:pt x="286954" y="2166496"/>
                  </a:lnTo>
                  <a:lnTo>
                    <a:pt x="324844" y="2189289"/>
                  </a:lnTo>
                  <a:lnTo>
                    <a:pt x="364403" y="2209438"/>
                  </a:lnTo>
                  <a:lnTo>
                    <a:pt x="405510" y="2226822"/>
                  </a:lnTo>
                  <a:lnTo>
                    <a:pt x="448043" y="2241318"/>
                  </a:lnTo>
                  <a:lnTo>
                    <a:pt x="491880" y="2252805"/>
                  </a:lnTo>
                  <a:lnTo>
                    <a:pt x="536898" y="2261160"/>
                  </a:lnTo>
                  <a:lnTo>
                    <a:pt x="582978" y="2266263"/>
                  </a:lnTo>
                  <a:lnTo>
                    <a:pt x="629996" y="2267991"/>
                  </a:lnTo>
                  <a:lnTo>
                    <a:pt x="677014" y="2266263"/>
                  </a:lnTo>
                  <a:lnTo>
                    <a:pt x="723093" y="2261160"/>
                  </a:lnTo>
                  <a:lnTo>
                    <a:pt x="768112" y="2252805"/>
                  </a:lnTo>
                  <a:lnTo>
                    <a:pt x="811949" y="2241318"/>
                  </a:lnTo>
                  <a:lnTo>
                    <a:pt x="854481" y="2226822"/>
                  </a:lnTo>
                  <a:lnTo>
                    <a:pt x="895588" y="2209438"/>
                  </a:lnTo>
                  <a:lnTo>
                    <a:pt x="935147" y="2189289"/>
                  </a:lnTo>
                  <a:lnTo>
                    <a:pt x="973037" y="2166496"/>
                  </a:lnTo>
                  <a:lnTo>
                    <a:pt x="1009136" y="2141181"/>
                  </a:lnTo>
                  <a:lnTo>
                    <a:pt x="1043321" y="2113466"/>
                  </a:lnTo>
                  <a:lnTo>
                    <a:pt x="1075472" y="2083473"/>
                  </a:lnTo>
                  <a:lnTo>
                    <a:pt x="1105466" y="2051322"/>
                  </a:lnTo>
                  <a:lnTo>
                    <a:pt x="1133182" y="2017137"/>
                  </a:lnTo>
                  <a:lnTo>
                    <a:pt x="1158497" y="1981040"/>
                  </a:lnTo>
                  <a:lnTo>
                    <a:pt x="1181290" y="1943150"/>
                  </a:lnTo>
                  <a:lnTo>
                    <a:pt x="1201439" y="1903592"/>
                  </a:lnTo>
                  <a:lnTo>
                    <a:pt x="1218823" y="1862486"/>
                  </a:lnTo>
                  <a:lnTo>
                    <a:pt x="1233319" y="1819955"/>
                  </a:lnTo>
                  <a:lnTo>
                    <a:pt x="1244806" y="1776119"/>
                  </a:lnTo>
                  <a:lnTo>
                    <a:pt x="1253161" y="1731102"/>
                  </a:lnTo>
                  <a:lnTo>
                    <a:pt x="1258264" y="1685024"/>
                  </a:lnTo>
                  <a:lnTo>
                    <a:pt x="1259992" y="1638007"/>
                  </a:lnTo>
                  <a:lnTo>
                    <a:pt x="1259992" y="629983"/>
                  </a:lnTo>
                  <a:lnTo>
                    <a:pt x="1258264" y="582967"/>
                  </a:lnTo>
                  <a:lnTo>
                    <a:pt x="1253161" y="536889"/>
                  </a:lnTo>
                  <a:lnTo>
                    <a:pt x="1244806" y="491871"/>
                  </a:lnTo>
                  <a:lnTo>
                    <a:pt x="1233319" y="448036"/>
                  </a:lnTo>
                  <a:lnTo>
                    <a:pt x="1218823" y="405504"/>
                  </a:lnTo>
                  <a:lnTo>
                    <a:pt x="1201439" y="364398"/>
                  </a:lnTo>
                  <a:lnTo>
                    <a:pt x="1181290" y="324840"/>
                  </a:lnTo>
                  <a:lnTo>
                    <a:pt x="1158497" y="286951"/>
                  </a:lnTo>
                  <a:lnTo>
                    <a:pt x="1133182" y="250853"/>
                  </a:lnTo>
                  <a:lnTo>
                    <a:pt x="1105466" y="216668"/>
                  </a:lnTo>
                  <a:lnTo>
                    <a:pt x="1075472" y="184518"/>
                  </a:lnTo>
                  <a:lnTo>
                    <a:pt x="1043321" y="154524"/>
                  </a:lnTo>
                  <a:lnTo>
                    <a:pt x="1009136" y="126809"/>
                  </a:lnTo>
                  <a:lnTo>
                    <a:pt x="973037" y="101494"/>
                  </a:lnTo>
                  <a:lnTo>
                    <a:pt x="935147" y="78701"/>
                  </a:lnTo>
                  <a:lnTo>
                    <a:pt x="895588" y="58552"/>
                  </a:lnTo>
                  <a:lnTo>
                    <a:pt x="854481" y="41168"/>
                  </a:lnTo>
                  <a:lnTo>
                    <a:pt x="811949" y="26672"/>
                  </a:lnTo>
                  <a:lnTo>
                    <a:pt x="768112" y="15186"/>
                  </a:lnTo>
                  <a:lnTo>
                    <a:pt x="723093" y="6830"/>
                  </a:lnTo>
                  <a:lnTo>
                    <a:pt x="677014" y="1727"/>
                  </a:lnTo>
                  <a:lnTo>
                    <a:pt x="629996" y="0"/>
                  </a:lnTo>
                  <a:close/>
                </a:path>
              </a:pathLst>
            </a:custGeom>
            <a:solidFill>
              <a:srgbClr val="E0F5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1" name="Google Shape;2331;p36"/>
            <p:cNvSpPr/>
            <p:nvPr/>
          </p:nvSpPr>
          <p:spPr>
            <a:xfrm>
              <a:off x="5769004" y="5144211"/>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2" name="Google Shape;2332;p36"/>
            <p:cNvSpPr/>
            <p:nvPr/>
          </p:nvSpPr>
          <p:spPr>
            <a:xfrm>
              <a:off x="5769004" y="4223882"/>
              <a:ext cx="1098550" cy="1098550"/>
            </a:xfrm>
            <a:custGeom>
              <a:rect b="b" l="l" r="r" t="t"/>
              <a:pathLst>
                <a:path extrusionOk="0" h="1098550" w="1098550">
                  <a:moveTo>
                    <a:pt x="548995" y="0"/>
                  </a:moveTo>
                  <a:lnTo>
                    <a:pt x="501626" y="2015"/>
                  </a:lnTo>
                  <a:lnTo>
                    <a:pt x="455376" y="7950"/>
                  </a:lnTo>
                  <a:lnTo>
                    <a:pt x="410409" y="17641"/>
                  </a:lnTo>
                  <a:lnTo>
                    <a:pt x="366891" y="30922"/>
                  </a:lnTo>
                  <a:lnTo>
                    <a:pt x="324986" y="47630"/>
                  </a:lnTo>
                  <a:lnTo>
                    <a:pt x="284859" y="67599"/>
                  </a:lnTo>
                  <a:lnTo>
                    <a:pt x="246676" y="90664"/>
                  </a:lnTo>
                  <a:lnTo>
                    <a:pt x="210599" y="116661"/>
                  </a:lnTo>
                  <a:lnTo>
                    <a:pt x="176796" y="145425"/>
                  </a:lnTo>
                  <a:lnTo>
                    <a:pt x="145429" y="176791"/>
                  </a:lnTo>
                  <a:lnTo>
                    <a:pt x="116665" y="210594"/>
                  </a:lnTo>
                  <a:lnTo>
                    <a:pt x="90667" y="246670"/>
                  </a:lnTo>
                  <a:lnTo>
                    <a:pt x="67601" y="284854"/>
                  </a:lnTo>
                  <a:lnTo>
                    <a:pt x="47632" y="324981"/>
                  </a:lnTo>
                  <a:lnTo>
                    <a:pt x="30924" y="366886"/>
                  </a:lnTo>
                  <a:lnTo>
                    <a:pt x="17642" y="410405"/>
                  </a:lnTo>
                  <a:lnTo>
                    <a:pt x="7950" y="455372"/>
                  </a:lnTo>
                  <a:lnTo>
                    <a:pt x="2015" y="501624"/>
                  </a:lnTo>
                  <a:lnTo>
                    <a:pt x="0" y="548995"/>
                  </a:lnTo>
                  <a:lnTo>
                    <a:pt x="2015" y="596364"/>
                  </a:lnTo>
                  <a:lnTo>
                    <a:pt x="7950" y="642615"/>
                  </a:lnTo>
                  <a:lnTo>
                    <a:pt x="17642" y="687582"/>
                  </a:lnTo>
                  <a:lnTo>
                    <a:pt x="30924" y="731101"/>
                  </a:lnTo>
                  <a:lnTo>
                    <a:pt x="47632" y="773006"/>
                  </a:lnTo>
                  <a:lnTo>
                    <a:pt x="67601" y="813134"/>
                  </a:lnTo>
                  <a:lnTo>
                    <a:pt x="90667" y="851319"/>
                  </a:lnTo>
                  <a:lnTo>
                    <a:pt x="116665" y="887396"/>
                  </a:lnTo>
                  <a:lnTo>
                    <a:pt x="145429" y="921200"/>
                  </a:lnTo>
                  <a:lnTo>
                    <a:pt x="176796" y="952568"/>
                  </a:lnTo>
                  <a:lnTo>
                    <a:pt x="210599" y="981333"/>
                  </a:lnTo>
                  <a:lnTo>
                    <a:pt x="246676" y="1007332"/>
                  </a:lnTo>
                  <a:lnTo>
                    <a:pt x="284859" y="1030399"/>
                  </a:lnTo>
                  <a:lnTo>
                    <a:pt x="324986" y="1050369"/>
                  </a:lnTo>
                  <a:lnTo>
                    <a:pt x="366891" y="1067078"/>
                  </a:lnTo>
                  <a:lnTo>
                    <a:pt x="410409" y="1080361"/>
                  </a:lnTo>
                  <a:lnTo>
                    <a:pt x="455376" y="1090052"/>
                  </a:lnTo>
                  <a:lnTo>
                    <a:pt x="501626" y="1095988"/>
                  </a:lnTo>
                  <a:lnTo>
                    <a:pt x="548995" y="1098003"/>
                  </a:lnTo>
                  <a:lnTo>
                    <a:pt x="596364" y="1095988"/>
                  </a:lnTo>
                  <a:lnTo>
                    <a:pt x="642615" y="1090052"/>
                  </a:lnTo>
                  <a:lnTo>
                    <a:pt x="687581" y="1080361"/>
                  </a:lnTo>
                  <a:lnTo>
                    <a:pt x="731099" y="1067078"/>
                  </a:lnTo>
                  <a:lnTo>
                    <a:pt x="773004" y="1050369"/>
                  </a:lnTo>
                  <a:lnTo>
                    <a:pt x="813131" y="1030399"/>
                  </a:lnTo>
                  <a:lnTo>
                    <a:pt x="851315" y="1007332"/>
                  </a:lnTo>
                  <a:lnTo>
                    <a:pt x="887391" y="981333"/>
                  </a:lnTo>
                  <a:lnTo>
                    <a:pt x="921195" y="952568"/>
                  </a:lnTo>
                  <a:lnTo>
                    <a:pt x="952561" y="921200"/>
                  </a:lnTo>
                  <a:lnTo>
                    <a:pt x="981326" y="887396"/>
                  </a:lnTo>
                  <a:lnTo>
                    <a:pt x="1007323" y="851319"/>
                  </a:lnTo>
                  <a:lnTo>
                    <a:pt x="1030389" y="813134"/>
                  </a:lnTo>
                  <a:lnTo>
                    <a:pt x="1050358" y="773006"/>
                  </a:lnTo>
                  <a:lnTo>
                    <a:pt x="1067067" y="731101"/>
                  </a:lnTo>
                  <a:lnTo>
                    <a:pt x="1080349" y="687582"/>
                  </a:lnTo>
                  <a:lnTo>
                    <a:pt x="1090040" y="642615"/>
                  </a:lnTo>
                  <a:lnTo>
                    <a:pt x="1095976" y="596364"/>
                  </a:lnTo>
                  <a:lnTo>
                    <a:pt x="1097991" y="548995"/>
                  </a:lnTo>
                  <a:lnTo>
                    <a:pt x="1095976" y="501624"/>
                  </a:lnTo>
                  <a:lnTo>
                    <a:pt x="1090040" y="455372"/>
                  </a:lnTo>
                  <a:lnTo>
                    <a:pt x="1080349" y="410405"/>
                  </a:lnTo>
                  <a:lnTo>
                    <a:pt x="1067067" y="366886"/>
                  </a:lnTo>
                  <a:lnTo>
                    <a:pt x="1050358" y="324981"/>
                  </a:lnTo>
                  <a:lnTo>
                    <a:pt x="1030389" y="284854"/>
                  </a:lnTo>
                  <a:lnTo>
                    <a:pt x="1007323" y="246670"/>
                  </a:lnTo>
                  <a:lnTo>
                    <a:pt x="981326" y="210594"/>
                  </a:lnTo>
                  <a:lnTo>
                    <a:pt x="952561" y="176791"/>
                  </a:lnTo>
                  <a:lnTo>
                    <a:pt x="921195" y="145425"/>
                  </a:lnTo>
                  <a:lnTo>
                    <a:pt x="887391" y="116661"/>
                  </a:lnTo>
                  <a:lnTo>
                    <a:pt x="851315" y="90664"/>
                  </a:lnTo>
                  <a:lnTo>
                    <a:pt x="813131" y="67599"/>
                  </a:lnTo>
                  <a:lnTo>
                    <a:pt x="773004" y="47630"/>
                  </a:lnTo>
                  <a:lnTo>
                    <a:pt x="731099" y="30922"/>
                  </a:lnTo>
                  <a:lnTo>
                    <a:pt x="687581" y="17641"/>
                  </a:lnTo>
                  <a:lnTo>
                    <a:pt x="642615" y="7950"/>
                  </a:lnTo>
                  <a:lnTo>
                    <a:pt x="596364" y="2015"/>
                  </a:lnTo>
                  <a:lnTo>
                    <a:pt x="548995" y="0"/>
                  </a:lnTo>
                  <a:close/>
                </a:path>
              </a:pathLst>
            </a:custGeom>
            <a:solidFill>
              <a:srgbClr val="9ADED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33" name="Google Shape;2333;p36"/>
          <p:cNvSpPr txBox="1"/>
          <p:nvPr/>
        </p:nvSpPr>
        <p:spPr>
          <a:xfrm>
            <a:off x="2327300" y="4624888"/>
            <a:ext cx="384175" cy="279400"/>
          </a:xfrm>
          <a:prstGeom prst="rect">
            <a:avLst/>
          </a:prstGeom>
          <a:noFill/>
          <a:ln>
            <a:noFill/>
          </a:ln>
        </p:spPr>
        <p:txBody>
          <a:bodyPr anchorCtr="0" anchor="t" bIns="0" lIns="0" spcFirstLastPara="1" rIns="0" wrap="square" tIns="12700">
            <a:spAutoFit/>
          </a:bodyPr>
          <a:lstStyle/>
          <a:p>
            <a:pPr indent="0" lvl="0" marL="12700" marR="5080" rtl="0" algn="l">
              <a:lnSpc>
                <a:spcPct val="119000"/>
              </a:lnSpc>
              <a:spcBef>
                <a:spcPts val="0"/>
              </a:spcBef>
              <a:spcAft>
                <a:spcPts val="0"/>
              </a:spcAft>
              <a:buNone/>
            </a:pPr>
            <a:r>
              <a:rPr b="0" lang="en-US" sz="700">
                <a:solidFill>
                  <a:srgbClr val="231F20"/>
                </a:solidFill>
                <a:latin typeface="Arial"/>
                <a:ea typeface="Arial"/>
                <a:cs typeface="Arial"/>
                <a:sym typeface="Arial"/>
              </a:rPr>
              <a:t>신상품* 개발 건수</a:t>
            </a:r>
            <a:endParaRPr sz="700">
              <a:latin typeface="Arial"/>
              <a:ea typeface="Arial"/>
              <a:cs typeface="Arial"/>
              <a:sym typeface="Arial"/>
            </a:endParaRPr>
          </a:p>
        </p:txBody>
      </p:sp>
      <p:sp>
        <p:nvSpPr>
          <p:cNvPr id="2334" name="Google Shape;2334;p36"/>
          <p:cNvSpPr txBox="1"/>
          <p:nvPr/>
        </p:nvSpPr>
        <p:spPr>
          <a:xfrm>
            <a:off x="2327300" y="5539918"/>
            <a:ext cx="443230" cy="368300"/>
          </a:xfrm>
          <a:prstGeom prst="rect">
            <a:avLst/>
          </a:prstGeom>
          <a:noFill/>
          <a:ln>
            <a:noFill/>
          </a:ln>
        </p:spPr>
        <p:txBody>
          <a:bodyPr anchorCtr="0" anchor="t" bIns="0" lIns="0" spcFirstLastPara="1" rIns="0" wrap="square" tIns="203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ESG</a:t>
            </a:r>
            <a:endParaRPr sz="700">
              <a:latin typeface="Arial"/>
              <a:ea typeface="Arial"/>
              <a:cs typeface="Arial"/>
              <a:sym typeface="Arial"/>
            </a:endParaRPr>
          </a:p>
          <a:p>
            <a:pPr indent="0" lvl="0" marL="12700" marR="5080" rtl="0" algn="l">
              <a:lnSpc>
                <a:spcPct val="107100"/>
              </a:lnSpc>
              <a:spcBef>
                <a:spcPts val="0"/>
              </a:spcBef>
              <a:spcAft>
                <a:spcPts val="0"/>
              </a:spcAft>
              <a:buNone/>
            </a:pPr>
            <a:r>
              <a:rPr b="0" lang="en-US" sz="700">
                <a:solidFill>
                  <a:srgbClr val="231F20"/>
                </a:solidFill>
                <a:latin typeface="Arial"/>
                <a:ea typeface="Arial"/>
                <a:cs typeface="Arial"/>
                <a:sym typeface="Arial"/>
              </a:rPr>
              <a:t>체크리스트 점검률</a:t>
            </a:r>
            <a:endParaRPr sz="700">
              <a:latin typeface="Arial"/>
              <a:ea typeface="Arial"/>
              <a:cs typeface="Arial"/>
              <a:sym typeface="Arial"/>
            </a:endParaRPr>
          </a:p>
        </p:txBody>
      </p:sp>
      <p:sp>
        <p:nvSpPr>
          <p:cNvPr id="2335" name="Google Shape;2335;p36"/>
          <p:cNvSpPr txBox="1"/>
          <p:nvPr/>
        </p:nvSpPr>
        <p:spPr>
          <a:xfrm>
            <a:off x="3480175" y="6450618"/>
            <a:ext cx="2374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2021</a:t>
            </a:r>
            <a:endParaRPr sz="700">
              <a:latin typeface="Arial"/>
              <a:ea typeface="Arial"/>
              <a:cs typeface="Arial"/>
              <a:sym typeface="Arial"/>
            </a:endParaRPr>
          </a:p>
        </p:txBody>
      </p:sp>
      <p:sp>
        <p:nvSpPr>
          <p:cNvPr id="2336" name="Google Shape;2336;p36"/>
          <p:cNvSpPr txBox="1"/>
          <p:nvPr/>
        </p:nvSpPr>
        <p:spPr>
          <a:xfrm>
            <a:off x="4849051" y="6450618"/>
            <a:ext cx="2374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2022</a:t>
            </a:r>
            <a:endParaRPr sz="700">
              <a:latin typeface="Arial"/>
              <a:ea typeface="Arial"/>
              <a:cs typeface="Arial"/>
              <a:sym typeface="Arial"/>
            </a:endParaRPr>
          </a:p>
        </p:txBody>
      </p:sp>
      <p:sp>
        <p:nvSpPr>
          <p:cNvPr id="2337" name="Google Shape;2337;p36"/>
          <p:cNvSpPr txBox="1"/>
          <p:nvPr/>
        </p:nvSpPr>
        <p:spPr>
          <a:xfrm>
            <a:off x="6198175" y="6450618"/>
            <a:ext cx="2374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2023</a:t>
            </a:r>
            <a:endParaRPr sz="700">
              <a:latin typeface="Arial"/>
              <a:ea typeface="Arial"/>
              <a:cs typeface="Arial"/>
              <a:sym typeface="Arial"/>
            </a:endParaRPr>
          </a:p>
        </p:txBody>
      </p:sp>
      <p:sp>
        <p:nvSpPr>
          <p:cNvPr id="2338" name="Google Shape;2338;p36"/>
          <p:cNvSpPr txBox="1"/>
          <p:nvPr/>
        </p:nvSpPr>
        <p:spPr>
          <a:xfrm>
            <a:off x="3346258" y="4611647"/>
            <a:ext cx="471805" cy="284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1700">
                <a:solidFill>
                  <a:srgbClr val="FFFFFF"/>
                </a:solidFill>
                <a:latin typeface="Malgun Gothic"/>
                <a:ea typeface="Malgun Gothic"/>
                <a:cs typeface="Malgun Gothic"/>
                <a:sym typeface="Malgun Gothic"/>
              </a:rPr>
              <a:t>64</a:t>
            </a:r>
            <a:r>
              <a:rPr b="1" baseline="30000" lang="en-US" sz="1500">
                <a:solidFill>
                  <a:srgbClr val="FFFFFF"/>
                </a:solidFill>
                <a:latin typeface="Malgun Gothic"/>
                <a:ea typeface="Malgun Gothic"/>
                <a:cs typeface="Malgun Gothic"/>
                <a:sym typeface="Malgun Gothic"/>
              </a:rPr>
              <a:t>종</a:t>
            </a:r>
            <a:endParaRPr baseline="30000" sz="1500">
              <a:latin typeface="Malgun Gothic"/>
              <a:ea typeface="Malgun Gothic"/>
              <a:cs typeface="Malgun Gothic"/>
              <a:sym typeface="Malgun Gothic"/>
            </a:endParaRPr>
          </a:p>
        </p:txBody>
      </p:sp>
      <p:sp>
        <p:nvSpPr>
          <p:cNvPr id="2339" name="Google Shape;2339;p36"/>
          <p:cNvSpPr txBox="1"/>
          <p:nvPr/>
        </p:nvSpPr>
        <p:spPr>
          <a:xfrm>
            <a:off x="3279174" y="5546598"/>
            <a:ext cx="605790" cy="284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1700">
                <a:solidFill>
                  <a:srgbClr val="35BDA4"/>
                </a:solidFill>
                <a:latin typeface="Malgun Gothic"/>
                <a:ea typeface="Malgun Gothic"/>
                <a:cs typeface="Malgun Gothic"/>
                <a:sym typeface="Malgun Gothic"/>
              </a:rPr>
              <a:t>100</a:t>
            </a:r>
            <a:r>
              <a:rPr b="1" baseline="30000" lang="en-US" sz="1500">
                <a:solidFill>
                  <a:srgbClr val="35BDA4"/>
                </a:solidFill>
                <a:latin typeface="Malgun Gothic"/>
                <a:ea typeface="Malgun Gothic"/>
                <a:cs typeface="Malgun Gothic"/>
                <a:sym typeface="Malgun Gothic"/>
              </a:rPr>
              <a:t>%</a:t>
            </a:r>
            <a:endParaRPr baseline="30000" sz="1500">
              <a:latin typeface="Malgun Gothic"/>
              <a:ea typeface="Malgun Gothic"/>
              <a:cs typeface="Malgun Gothic"/>
              <a:sym typeface="Malgun Gothic"/>
            </a:endParaRPr>
          </a:p>
        </p:txBody>
      </p:sp>
      <p:sp>
        <p:nvSpPr>
          <p:cNvPr id="2340" name="Google Shape;2340;p36"/>
          <p:cNvSpPr txBox="1"/>
          <p:nvPr/>
        </p:nvSpPr>
        <p:spPr>
          <a:xfrm>
            <a:off x="4647175" y="5546598"/>
            <a:ext cx="605790" cy="284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1700">
                <a:solidFill>
                  <a:srgbClr val="35BDA4"/>
                </a:solidFill>
                <a:latin typeface="Malgun Gothic"/>
                <a:ea typeface="Malgun Gothic"/>
                <a:cs typeface="Malgun Gothic"/>
                <a:sym typeface="Malgun Gothic"/>
              </a:rPr>
              <a:t>100</a:t>
            </a:r>
            <a:r>
              <a:rPr b="1" baseline="30000" lang="en-US" sz="1500">
                <a:solidFill>
                  <a:srgbClr val="35BDA4"/>
                </a:solidFill>
                <a:latin typeface="Malgun Gothic"/>
                <a:ea typeface="Malgun Gothic"/>
                <a:cs typeface="Malgun Gothic"/>
                <a:sym typeface="Malgun Gothic"/>
              </a:rPr>
              <a:t>%</a:t>
            </a:r>
            <a:endParaRPr baseline="30000" sz="1500">
              <a:latin typeface="Malgun Gothic"/>
              <a:ea typeface="Malgun Gothic"/>
              <a:cs typeface="Malgun Gothic"/>
              <a:sym typeface="Malgun Gothic"/>
            </a:endParaRPr>
          </a:p>
        </p:txBody>
      </p:sp>
      <p:sp>
        <p:nvSpPr>
          <p:cNvPr id="2341" name="Google Shape;2341;p36"/>
          <p:cNvSpPr txBox="1"/>
          <p:nvPr/>
        </p:nvSpPr>
        <p:spPr>
          <a:xfrm>
            <a:off x="4714257" y="4611647"/>
            <a:ext cx="471805" cy="284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1700">
                <a:solidFill>
                  <a:srgbClr val="FFFFFF"/>
                </a:solidFill>
                <a:latin typeface="Malgun Gothic"/>
                <a:ea typeface="Malgun Gothic"/>
                <a:cs typeface="Malgun Gothic"/>
                <a:sym typeface="Malgun Gothic"/>
              </a:rPr>
              <a:t>39</a:t>
            </a:r>
            <a:r>
              <a:rPr b="1" baseline="30000" lang="en-US" sz="1500">
                <a:solidFill>
                  <a:srgbClr val="FFFFFF"/>
                </a:solidFill>
                <a:latin typeface="Malgun Gothic"/>
                <a:ea typeface="Malgun Gothic"/>
                <a:cs typeface="Malgun Gothic"/>
                <a:sym typeface="Malgun Gothic"/>
              </a:rPr>
              <a:t>종</a:t>
            </a:r>
            <a:endParaRPr baseline="30000" sz="1500">
              <a:latin typeface="Malgun Gothic"/>
              <a:ea typeface="Malgun Gothic"/>
              <a:cs typeface="Malgun Gothic"/>
              <a:sym typeface="Malgun Gothic"/>
            </a:endParaRPr>
          </a:p>
        </p:txBody>
      </p:sp>
      <p:sp>
        <p:nvSpPr>
          <p:cNvPr id="2342" name="Google Shape;2342;p36"/>
          <p:cNvSpPr txBox="1"/>
          <p:nvPr/>
        </p:nvSpPr>
        <p:spPr>
          <a:xfrm>
            <a:off x="6004106" y="4621264"/>
            <a:ext cx="628015"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solidFill>
                  <a:srgbClr val="FFFFFF"/>
                </a:solidFill>
                <a:latin typeface="Malgun Gothic"/>
                <a:ea typeface="Malgun Gothic"/>
                <a:cs typeface="Malgun Gothic"/>
                <a:sym typeface="Malgun Gothic"/>
              </a:rPr>
              <a:t>167</a:t>
            </a:r>
            <a:r>
              <a:rPr b="1" baseline="30000" lang="en-US" sz="1500">
                <a:solidFill>
                  <a:srgbClr val="FFFFFF"/>
                </a:solidFill>
                <a:latin typeface="Malgun Gothic"/>
                <a:ea typeface="Malgun Gothic"/>
                <a:cs typeface="Malgun Gothic"/>
                <a:sym typeface="Malgun Gothic"/>
              </a:rPr>
              <a:t>종</a:t>
            </a:r>
            <a:endParaRPr baseline="30000" sz="1500">
              <a:latin typeface="Malgun Gothic"/>
              <a:ea typeface="Malgun Gothic"/>
              <a:cs typeface="Malgun Gothic"/>
              <a:sym typeface="Malgun Gothic"/>
            </a:endParaRPr>
          </a:p>
        </p:txBody>
      </p:sp>
      <p:sp>
        <p:nvSpPr>
          <p:cNvPr id="2343" name="Google Shape;2343;p36"/>
          <p:cNvSpPr txBox="1"/>
          <p:nvPr/>
        </p:nvSpPr>
        <p:spPr>
          <a:xfrm>
            <a:off x="6015174" y="5546598"/>
            <a:ext cx="605790" cy="284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1700">
                <a:solidFill>
                  <a:srgbClr val="35BDA4"/>
                </a:solidFill>
                <a:latin typeface="Malgun Gothic"/>
                <a:ea typeface="Malgun Gothic"/>
                <a:cs typeface="Malgun Gothic"/>
                <a:sym typeface="Malgun Gothic"/>
              </a:rPr>
              <a:t>100</a:t>
            </a:r>
            <a:r>
              <a:rPr b="1" baseline="30000" lang="en-US" sz="1500">
                <a:solidFill>
                  <a:srgbClr val="35BDA4"/>
                </a:solidFill>
                <a:latin typeface="Malgun Gothic"/>
                <a:ea typeface="Malgun Gothic"/>
                <a:cs typeface="Malgun Gothic"/>
                <a:sym typeface="Malgun Gothic"/>
              </a:rPr>
              <a:t>%</a:t>
            </a:r>
            <a:endParaRPr baseline="30000" sz="1500">
              <a:latin typeface="Malgun Gothic"/>
              <a:ea typeface="Malgun Gothic"/>
              <a:cs typeface="Malgun Gothic"/>
              <a:sym typeface="Malgun Gothic"/>
            </a:endParaRPr>
          </a:p>
        </p:txBody>
      </p:sp>
      <p:sp>
        <p:nvSpPr>
          <p:cNvPr id="2344" name="Google Shape;2344;p36"/>
          <p:cNvSpPr txBox="1"/>
          <p:nvPr/>
        </p:nvSpPr>
        <p:spPr>
          <a:xfrm>
            <a:off x="2439111" y="3656679"/>
            <a:ext cx="6540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신상품 개발 현황</a:t>
            </a:r>
            <a:endParaRPr sz="700">
              <a:latin typeface="Arial"/>
              <a:ea typeface="Arial"/>
              <a:cs typeface="Arial"/>
              <a:sym typeface="Arial"/>
            </a:endParaRPr>
          </a:p>
        </p:txBody>
      </p:sp>
      <p:grpSp>
        <p:nvGrpSpPr>
          <p:cNvPr id="2345" name="Google Shape;2345;p36"/>
          <p:cNvGrpSpPr/>
          <p:nvPr/>
        </p:nvGrpSpPr>
        <p:grpSpPr>
          <a:xfrm>
            <a:off x="2340463" y="3633072"/>
            <a:ext cx="4607074" cy="197073"/>
            <a:chOff x="2340463" y="3633072"/>
            <a:chExt cx="4607074" cy="197073"/>
          </a:xfrm>
        </p:grpSpPr>
        <p:pic>
          <p:nvPicPr>
            <p:cNvPr id="2346" name="Google Shape;2346;p36"/>
            <p:cNvPicPr preferRelativeResize="0"/>
            <p:nvPr/>
          </p:nvPicPr>
          <p:blipFill rotWithShape="1">
            <a:blip r:embed="rId15">
              <a:alphaModFix/>
            </a:blip>
            <a:srcRect b="0" l="0" r="0" t="0"/>
            <a:stretch/>
          </p:blipFill>
          <p:spPr>
            <a:xfrm>
              <a:off x="2340463" y="3633513"/>
              <a:ext cx="90928" cy="196632"/>
            </a:xfrm>
            <a:prstGeom prst="rect">
              <a:avLst/>
            </a:prstGeom>
            <a:noFill/>
            <a:ln>
              <a:noFill/>
            </a:ln>
          </p:spPr>
        </p:pic>
        <p:sp>
          <p:nvSpPr>
            <p:cNvPr id="2347" name="Google Shape;2347;p36"/>
            <p:cNvSpPr/>
            <p:nvPr/>
          </p:nvSpPr>
          <p:spPr>
            <a:xfrm>
              <a:off x="2452366" y="3828704"/>
              <a:ext cx="4387215" cy="0"/>
            </a:xfrm>
            <a:custGeom>
              <a:rect b="b" l="l" r="r" t="t"/>
              <a:pathLst>
                <a:path extrusionOk="0" h="120000" w="4387215">
                  <a:moveTo>
                    <a:pt x="0" y="0"/>
                  </a:moveTo>
                  <a:lnTo>
                    <a:pt x="438708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48" name="Google Shape;2348;p36"/>
            <p:cNvPicPr preferRelativeResize="0"/>
            <p:nvPr/>
          </p:nvPicPr>
          <p:blipFill rotWithShape="1">
            <a:blip r:embed="rId16">
              <a:alphaModFix/>
            </a:blip>
            <a:srcRect b="0" l="0" r="0" t="0"/>
            <a:stretch/>
          </p:blipFill>
          <p:spPr>
            <a:xfrm>
              <a:off x="6856609" y="3633072"/>
              <a:ext cx="90928" cy="196632"/>
            </a:xfrm>
            <a:prstGeom prst="rect">
              <a:avLst/>
            </a:prstGeom>
            <a:noFill/>
            <a:ln>
              <a:noFill/>
            </a:ln>
          </p:spPr>
        </p:pic>
        <p:sp>
          <p:nvSpPr>
            <p:cNvPr id="2349" name="Google Shape;2349;p36"/>
            <p:cNvSpPr/>
            <p:nvPr/>
          </p:nvSpPr>
          <p:spPr>
            <a:xfrm>
              <a:off x="2448547" y="3634514"/>
              <a:ext cx="4387215" cy="0"/>
            </a:xfrm>
            <a:custGeom>
              <a:rect b="b" l="l" r="r" t="t"/>
              <a:pathLst>
                <a:path extrusionOk="0" h="120000" w="4387215">
                  <a:moveTo>
                    <a:pt x="438708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0" name="Google Shape;2350;p36"/>
            <p:cNvSpPr/>
            <p:nvPr/>
          </p:nvSpPr>
          <p:spPr>
            <a:xfrm>
              <a:off x="2341905" y="3634516"/>
              <a:ext cx="4604385" cy="194310"/>
            </a:xfrm>
            <a:custGeom>
              <a:rect b="b" l="l" r="r" t="t"/>
              <a:pathLst>
                <a:path extrusionOk="0" h="194310" w="4604384">
                  <a:moveTo>
                    <a:pt x="165" y="91376"/>
                  </a:moveTo>
                  <a:lnTo>
                    <a:pt x="50" y="93268"/>
                  </a:lnTo>
                  <a:lnTo>
                    <a:pt x="0" y="95173"/>
                  </a:lnTo>
                  <a:lnTo>
                    <a:pt x="0" y="97091"/>
                  </a:lnTo>
                  <a:lnTo>
                    <a:pt x="0" y="99009"/>
                  </a:lnTo>
                  <a:lnTo>
                    <a:pt x="50" y="100914"/>
                  </a:lnTo>
                  <a:lnTo>
                    <a:pt x="165" y="102806"/>
                  </a:lnTo>
                </a:path>
                <a:path extrusionOk="0" h="194310" w="4604384">
                  <a:moveTo>
                    <a:pt x="91376" y="194017"/>
                  </a:moveTo>
                  <a:lnTo>
                    <a:pt x="93268" y="194132"/>
                  </a:lnTo>
                  <a:lnTo>
                    <a:pt x="95173" y="194182"/>
                  </a:lnTo>
                  <a:lnTo>
                    <a:pt x="97091" y="194182"/>
                  </a:lnTo>
                  <a:lnTo>
                    <a:pt x="102819" y="194182"/>
                  </a:lnTo>
                </a:path>
                <a:path extrusionOk="0" h="194310" w="4604384">
                  <a:moveTo>
                    <a:pt x="4501375" y="194182"/>
                  </a:moveTo>
                  <a:lnTo>
                    <a:pt x="4507090" y="194182"/>
                  </a:lnTo>
                  <a:lnTo>
                    <a:pt x="4509008" y="194182"/>
                  </a:lnTo>
                  <a:lnTo>
                    <a:pt x="4510913" y="194132"/>
                  </a:lnTo>
                  <a:lnTo>
                    <a:pt x="4512805" y="194017"/>
                  </a:lnTo>
                </a:path>
                <a:path extrusionOk="0" h="194310" w="4604384">
                  <a:moveTo>
                    <a:pt x="4604029" y="102806"/>
                  </a:moveTo>
                  <a:lnTo>
                    <a:pt x="4604131" y="100914"/>
                  </a:lnTo>
                  <a:lnTo>
                    <a:pt x="4604194" y="99009"/>
                  </a:lnTo>
                  <a:lnTo>
                    <a:pt x="4604194" y="97091"/>
                  </a:lnTo>
                  <a:lnTo>
                    <a:pt x="4604194" y="95173"/>
                  </a:lnTo>
                  <a:lnTo>
                    <a:pt x="4604131" y="93268"/>
                  </a:lnTo>
                  <a:lnTo>
                    <a:pt x="4604029" y="91376"/>
                  </a:lnTo>
                </a:path>
                <a:path extrusionOk="0" h="194310" w="4604384">
                  <a:moveTo>
                    <a:pt x="4512805" y="165"/>
                  </a:moveTo>
                  <a:lnTo>
                    <a:pt x="4510913" y="50"/>
                  </a:lnTo>
                  <a:lnTo>
                    <a:pt x="4509008" y="0"/>
                  </a:lnTo>
                  <a:lnTo>
                    <a:pt x="4507090" y="0"/>
                  </a:lnTo>
                  <a:lnTo>
                    <a:pt x="4501375" y="0"/>
                  </a:lnTo>
                </a:path>
                <a:path extrusionOk="0" h="194310" w="4604384">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51" name="Google Shape;2351;p36"/>
            <p:cNvPicPr preferRelativeResize="0"/>
            <p:nvPr/>
          </p:nvPicPr>
          <p:blipFill rotWithShape="1">
            <a:blip r:embed="rId17">
              <a:alphaModFix/>
            </a:blip>
            <a:srcRect b="0" l="0" r="0" t="0"/>
            <a:stretch/>
          </p:blipFill>
          <p:spPr>
            <a:xfrm>
              <a:off x="6777333" y="3678879"/>
              <a:ext cx="105460" cy="105460"/>
            </a:xfrm>
            <a:prstGeom prst="rect">
              <a:avLst/>
            </a:prstGeom>
            <a:noFill/>
            <a:ln>
              <a:noFill/>
            </a:ln>
          </p:spPr>
        </p:pic>
      </p:grpSp>
      <p:sp>
        <p:nvSpPr>
          <p:cNvPr id="2352" name="Google Shape;2352;p36"/>
          <p:cNvSpPr txBox="1"/>
          <p:nvPr/>
        </p:nvSpPr>
        <p:spPr>
          <a:xfrm>
            <a:off x="2327300" y="6580429"/>
            <a:ext cx="89154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 신상품: 주계약 및 특약</a:t>
            </a:r>
            <a:endParaRPr sz="650">
              <a:latin typeface="Arial"/>
              <a:ea typeface="Arial"/>
              <a:cs typeface="Arial"/>
              <a:sym typeface="Arial"/>
            </a:endParaRPr>
          </a:p>
        </p:txBody>
      </p:sp>
      <p:sp>
        <p:nvSpPr>
          <p:cNvPr id="2353" name="Google Shape;2353;p36"/>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36</a:t>
            </a:r>
            <a:endParaRPr sz="900">
              <a:latin typeface="Malgun Gothic"/>
              <a:ea typeface="Malgun Gothic"/>
              <a:cs typeface="Malgun Gothic"/>
              <a:sym typeface="Malgun Gothic"/>
            </a:endParaRPr>
          </a:p>
        </p:txBody>
      </p:sp>
      <p:pic>
        <p:nvPicPr>
          <p:cNvPr id="2354" name="Google Shape;2354;p36"/>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2355" name="Google Shape;2355;p36"/>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2356" name="Google Shape;2356;p36"/>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2357" name="Google Shape;2357;p36"/>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2358" name="Google Shape;2358;p3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2" name="Shape 2362"/>
        <p:cNvGrpSpPr/>
        <p:nvPr/>
      </p:nvGrpSpPr>
      <p:grpSpPr>
        <a:xfrm>
          <a:off x="0" y="0"/>
          <a:ext cx="0" cy="0"/>
          <a:chOff x="0" y="0"/>
          <a:chExt cx="0" cy="0"/>
        </a:xfrm>
      </p:grpSpPr>
      <p:graphicFrame>
        <p:nvGraphicFramePr>
          <p:cNvPr id="2363" name="Google Shape;2363;p37"/>
          <p:cNvGraphicFramePr/>
          <p:nvPr/>
        </p:nvGraphicFramePr>
        <p:xfrm>
          <a:off x="430474" y="1152950"/>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0">
                            <a:extLst>
                              <a:ext uri="{A12FA001-AC4F-418D-AE19-62706E023703}">
                                <ahyp:hlinkClr val="tx"/>
                              </a:ext>
                            </a:extLst>
                          </a:hlinkClick>
                        </a:rPr>
                        <a:t>친환경 금융 확대</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친환경 실천 교육 및 캠페인</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2364" name="Google Shape;2364;p37"/>
          <p:cNvSpPr/>
          <p:nvPr/>
        </p:nvSpPr>
        <p:spPr>
          <a:xfrm>
            <a:off x="2340002" y="2303998"/>
            <a:ext cx="7956550" cy="4411345"/>
          </a:xfrm>
          <a:custGeom>
            <a:rect b="b" l="l" r="r" t="t"/>
            <a:pathLst>
              <a:path extrusionOk="0" h="4411345" w="7956550">
                <a:moveTo>
                  <a:pt x="7775994" y="0"/>
                </a:moveTo>
                <a:lnTo>
                  <a:pt x="179997" y="0"/>
                </a:lnTo>
                <a:lnTo>
                  <a:pt x="132144" y="6430"/>
                </a:lnTo>
                <a:lnTo>
                  <a:pt x="89146" y="24576"/>
                </a:lnTo>
                <a:lnTo>
                  <a:pt x="52717" y="52722"/>
                </a:lnTo>
                <a:lnTo>
                  <a:pt x="24573" y="89152"/>
                </a:lnTo>
                <a:lnTo>
                  <a:pt x="6429" y="132149"/>
                </a:lnTo>
                <a:lnTo>
                  <a:pt x="0" y="179997"/>
                </a:lnTo>
                <a:lnTo>
                  <a:pt x="0" y="4230928"/>
                </a:lnTo>
                <a:lnTo>
                  <a:pt x="6429" y="4278782"/>
                </a:lnTo>
                <a:lnTo>
                  <a:pt x="24573" y="4321782"/>
                </a:lnTo>
                <a:lnTo>
                  <a:pt x="52717" y="4358214"/>
                </a:lnTo>
                <a:lnTo>
                  <a:pt x="89146" y="4386361"/>
                </a:lnTo>
                <a:lnTo>
                  <a:pt x="132144" y="4404508"/>
                </a:lnTo>
                <a:lnTo>
                  <a:pt x="179997" y="4410938"/>
                </a:lnTo>
                <a:lnTo>
                  <a:pt x="7775994" y="4410938"/>
                </a:lnTo>
                <a:lnTo>
                  <a:pt x="7823846" y="4404508"/>
                </a:lnTo>
                <a:lnTo>
                  <a:pt x="7866844" y="4386361"/>
                </a:lnTo>
                <a:lnTo>
                  <a:pt x="7903273" y="4358214"/>
                </a:lnTo>
                <a:lnTo>
                  <a:pt x="7931417" y="4321782"/>
                </a:lnTo>
                <a:lnTo>
                  <a:pt x="7949561" y="4278782"/>
                </a:lnTo>
                <a:lnTo>
                  <a:pt x="7955991" y="4230928"/>
                </a:lnTo>
                <a:lnTo>
                  <a:pt x="7955991" y="179997"/>
                </a:lnTo>
                <a:lnTo>
                  <a:pt x="7949561" y="132149"/>
                </a:lnTo>
                <a:lnTo>
                  <a:pt x="7931417" y="89152"/>
                </a:lnTo>
                <a:lnTo>
                  <a:pt x="7903273" y="52722"/>
                </a:lnTo>
                <a:lnTo>
                  <a:pt x="7866844" y="24576"/>
                </a:lnTo>
                <a:lnTo>
                  <a:pt x="7823846" y="6430"/>
                </a:lnTo>
                <a:lnTo>
                  <a:pt x="7775994" y="0"/>
                </a:lnTo>
                <a:close/>
              </a:path>
            </a:pathLst>
          </a:custGeom>
          <a:solidFill>
            <a:srgbClr val="49C4A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5" name="Google Shape;2365;p37"/>
          <p:cNvSpPr txBox="1"/>
          <p:nvPr/>
        </p:nvSpPr>
        <p:spPr>
          <a:xfrm>
            <a:off x="2579300" y="2479798"/>
            <a:ext cx="1665605"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현재 소속과 담당하고 계신 업무에 대해 소개 부탁드립니다</a:t>
            </a:r>
            <a:endParaRPr sz="800">
              <a:latin typeface="Arial"/>
              <a:ea typeface="Arial"/>
              <a:cs typeface="Arial"/>
              <a:sym typeface="Arial"/>
            </a:endParaRPr>
          </a:p>
        </p:txBody>
      </p:sp>
      <p:pic>
        <p:nvPicPr>
          <p:cNvPr id="2366" name="Google Shape;2366;p37"/>
          <p:cNvPicPr preferRelativeResize="0"/>
          <p:nvPr/>
        </p:nvPicPr>
        <p:blipFill rotWithShape="1">
          <a:blip r:embed="rId14">
            <a:alphaModFix/>
          </a:blip>
          <a:srcRect b="0" l="0" r="0" t="0"/>
          <a:stretch/>
        </p:blipFill>
        <p:spPr>
          <a:xfrm>
            <a:off x="2592000" y="2873498"/>
            <a:ext cx="101650" cy="101650"/>
          </a:xfrm>
          <a:prstGeom prst="rect">
            <a:avLst/>
          </a:prstGeom>
          <a:noFill/>
          <a:ln>
            <a:noFill/>
          </a:ln>
        </p:spPr>
      </p:pic>
      <p:sp>
        <p:nvSpPr>
          <p:cNvPr id="2367" name="Google Shape;2367;p37"/>
          <p:cNvSpPr txBox="1"/>
          <p:nvPr/>
        </p:nvSpPr>
        <p:spPr>
          <a:xfrm>
            <a:off x="2579300" y="2975098"/>
            <a:ext cx="2341880" cy="11811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FFFF"/>
                </a:solidFill>
                <a:latin typeface="Arial"/>
                <a:ea typeface="Arial"/>
                <a:cs typeface="Arial"/>
                <a:sym typeface="Arial"/>
              </a:rPr>
              <a:t>현재 자산운용그룹에 소속되어 있습니다. 자산운용그룹은 자산운용 정책 수립, 운용자산 배분 방 안 수립, 투자 성과 관리 등 역할을 하고 있습니다. 또한 ESG관련 유관 부서들과 수시로 소통하며, 회사의 ESG 정책에 발맞추어 ESG 투자확대를 위한 투자기준을 마 련하고 구체적 실행 계획을 수립하며, 결과를 모니터링 하는 역할을 하고 있습니다.</a:t>
            </a:r>
            <a:endParaRPr sz="800">
              <a:latin typeface="Arial"/>
              <a:ea typeface="Arial"/>
              <a:cs typeface="Arial"/>
              <a:sym typeface="Arial"/>
            </a:endParaRPr>
          </a:p>
        </p:txBody>
      </p:sp>
      <p:sp>
        <p:nvSpPr>
          <p:cNvPr id="2368" name="Google Shape;2368;p37"/>
          <p:cNvSpPr txBox="1"/>
          <p:nvPr/>
        </p:nvSpPr>
        <p:spPr>
          <a:xfrm>
            <a:off x="2579300" y="4295898"/>
            <a:ext cx="2178050" cy="5207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ESG 투자 확대 및 금융 배출량 감축을 위해 2023년 신한라이프는 어떤 활동을 수행했으며,</a:t>
            </a:r>
            <a:endParaRPr sz="800">
              <a:latin typeface="Arial"/>
              <a:ea typeface="Arial"/>
              <a:cs typeface="Arial"/>
              <a:sym typeface="Arial"/>
            </a:endParaRPr>
          </a:p>
          <a:p>
            <a:pPr indent="0" lvl="0" marL="12700" rtl="0" algn="l">
              <a:lnSpc>
                <a:spcPct val="100000"/>
              </a:lnSpc>
              <a:spcBef>
                <a:spcPts val="340"/>
              </a:spcBef>
              <a:spcAft>
                <a:spcPts val="0"/>
              </a:spcAft>
              <a:buNone/>
            </a:pPr>
            <a:r>
              <a:rPr b="0" lang="en-US" sz="800">
                <a:solidFill>
                  <a:srgbClr val="FFEF9F"/>
                </a:solidFill>
                <a:latin typeface="Arial"/>
                <a:ea typeface="Arial"/>
                <a:cs typeface="Arial"/>
                <a:sym typeface="Arial"/>
              </a:rPr>
              <a:t>주요 성과는 무엇이었나요?</a:t>
            </a:r>
            <a:endParaRPr sz="800">
              <a:latin typeface="Arial"/>
              <a:ea typeface="Arial"/>
              <a:cs typeface="Arial"/>
              <a:sym typeface="Arial"/>
            </a:endParaRPr>
          </a:p>
        </p:txBody>
      </p:sp>
      <p:grpSp>
        <p:nvGrpSpPr>
          <p:cNvPr id="2369" name="Google Shape;2369;p37"/>
          <p:cNvGrpSpPr/>
          <p:nvPr/>
        </p:nvGrpSpPr>
        <p:grpSpPr>
          <a:xfrm>
            <a:off x="2592000" y="4854698"/>
            <a:ext cx="625195" cy="589280"/>
            <a:chOff x="2592000" y="4854698"/>
            <a:chExt cx="625195" cy="589280"/>
          </a:xfrm>
        </p:grpSpPr>
        <p:pic>
          <p:nvPicPr>
            <p:cNvPr id="2370" name="Google Shape;2370;p37"/>
            <p:cNvPicPr preferRelativeResize="0"/>
            <p:nvPr/>
          </p:nvPicPr>
          <p:blipFill rotWithShape="1">
            <a:blip r:embed="rId14">
              <a:alphaModFix/>
            </a:blip>
            <a:srcRect b="0" l="0" r="0" t="0"/>
            <a:stretch/>
          </p:blipFill>
          <p:spPr>
            <a:xfrm>
              <a:off x="2592000" y="4854698"/>
              <a:ext cx="101650" cy="101650"/>
            </a:xfrm>
            <a:prstGeom prst="rect">
              <a:avLst/>
            </a:prstGeom>
            <a:noFill/>
            <a:ln>
              <a:noFill/>
            </a:ln>
          </p:spPr>
        </p:pic>
        <p:pic>
          <p:nvPicPr>
            <p:cNvPr id="2371" name="Google Shape;2371;p37"/>
            <p:cNvPicPr preferRelativeResize="0"/>
            <p:nvPr/>
          </p:nvPicPr>
          <p:blipFill rotWithShape="1">
            <a:blip r:embed="rId15">
              <a:alphaModFix/>
            </a:blip>
            <a:srcRect b="0" l="0" r="0" t="0"/>
            <a:stretch/>
          </p:blipFill>
          <p:spPr>
            <a:xfrm>
              <a:off x="3121945" y="5361428"/>
              <a:ext cx="95250" cy="82550"/>
            </a:xfrm>
            <a:prstGeom prst="rect">
              <a:avLst/>
            </a:prstGeom>
            <a:noFill/>
            <a:ln>
              <a:noFill/>
            </a:ln>
          </p:spPr>
        </p:pic>
      </p:grpSp>
      <p:sp>
        <p:nvSpPr>
          <p:cNvPr id="2372" name="Google Shape;2372;p37"/>
          <p:cNvSpPr txBox="1"/>
          <p:nvPr/>
        </p:nvSpPr>
        <p:spPr>
          <a:xfrm>
            <a:off x="2579300" y="4956298"/>
            <a:ext cx="2345055" cy="15113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2023년 보험회사의 자산운용 전망은 긍정적이지 않은 분위기였습니다. 2022년 코로나 시대가 종료되면서 선 진국을 중심  로 인플레이션율이 상승하고 채권금리 가 급등하였고, 2023년 초 미국, 유럽의 대형은행 부도 사태가 발생하면서 신용리스크가 증가하였습니다. 보 험회사 역시 채권 평가 손실액 증가, 보험 해약의 증가로 인한 보험수지악화 등 자산운용의 난이도가 크게 증가 하였습니다. 이러한 상황 하에서도 ESG 정책의 이행을 위해 당사는 여러가지 투자활동을 실행하였습니다.</a:t>
            </a:r>
            <a:endParaRPr sz="800">
              <a:latin typeface="Arial"/>
              <a:ea typeface="Arial"/>
              <a:cs typeface="Arial"/>
              <a:sym typeface="Arial"/>
            </a:endParaRPr>
          </a:p>
        </p:txBody>
      </p:sp>
      <p:grpSp>
        <p:nvGrpSpPr>
          <p:cNvPr id="2373" name="Google Shape;2373;p37"/>
          <p:cNvGrpSpPr/>
          <p:nvPr/>
        </p:nvGrpSpPr>
        <p:grpSpPr>
          <a:xfrm>
            <a:off x="5570463" y="3050028"/>
            <a:ext cx="1579728" cy="412750"/>
            <a:chOff x="5570463" y="3050028"/>
            <a:chExt cx="1579728" cy="412750"/>
          </a:xfrm>
        </p:grpSpPr>
        <p:pic>
          <p:nvPicPr>
            <p:cNvPr id="2374" name="Google Shape;2374;p37"/>
            <p:cNvPicPr preferRelativeResize="0"/>
            <p:nvPr/>
          </p:nvPicPr>
          <p:blipFill rotWithShape="1">
            <a:blip r:embed="rId15">
              <a:alphaModFix/>
            </a:blip>
            <a:srcRect b="0" l="0" r="0" t="0"/>
            <a:stretch/>
          </p:blipFill>
          <p:spPr>
            <a:xfrm>
              <a:off x="5981943" y="3050028"/>
              <a:ext cx="95250" cy="82550"/>
            </a:xfrm>
            <a:prstGeom prst="rect">
              <a:avLst/>
            </a:prstGeom>
            <a:noFill/>
            <a:ln>
              <a:noFill/>
            </a:ln>
          </p:spPr>
        </p:pic>
        <p:pic>
          <p:nvPicPr>
            <p:cNvPr id="2375" name="Google Shape;2375;p37"/>
            <p:cNvPicPr preferRelativeResize="0"/>
            <p:nvPr/>
          </p:nvPicPr>
          <p:blipFill rotWithShape="1">
            <a:blip r:embed="rId15">
              <a:alphaModFix/>
            </a:blip>
            <a:srcRect b="0" l="0" r="0" t="0"/>
            <a:stretch/>
          </p:blipFill>
          <p:spPr>
            <a:xfrm>
              <a:off x="7054941" y="3050028"/>
              <a:ext cx="95250" cy="82550"/>
            </a:xfrm>
            <a:prstGeom prst="rect">
              <a:avLst/>
            </a:prstGeom>
            <a:noFill/>
            <a:ln>
              <a:noFill/>
            </a:ln>
          </p:spPr>
        </p:pic>
        <p:pic>
          <p:nvPicPr>
            <p:cNvPr id="2376" name="Google Shape;2376;p37"/>
            <p:cNvPicPr preferRelativeResize="0"/>
            <p:nvPr/>
          </p:nvPicPr>
          <p:blipFill rotWithShape="1">
            <a:blip r:embed="rId15">
              <a:alphaModFix/>
            </a:blip>
            <a:srcRect b="0" l="0" r="0" t="0"/>
            <a:stretch/>
          </p:blipFill>
          <p:spPr>
            <a:xfrm>
              <a:off x="5570463" y="3380228"/>
              <a:ext cx="95250" cy="82550"/>
            </a:xfrm>
            <a:prstGeom prst="rect">
              <a:avLst/>
            </a:prstGeom>
            <a:noFill/>
            <a:ln>
              <a:noFill/>
            </a:ln>
          </p:spPr>
        </p:pic>
      </p:grpSp>
      <p:sp>
        <p:nvSpPr>
          <p:cNvPr id="2377" name="Google Shape;2377;p37"/>
          <p:cNvSpPr txBox="1"/>
          <p:nvPr/>
        </p:nvSpPr>
        <p:spPr>
          <a:xfrm>
            <a:off x="5147299" y="2479798"/>
            <a:ext cx="2348230" cy="15113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첫째로 금융배출량 집약도 감축을 위해 탄소배출량 이 높은 기업에 대한 채권 및 대출규모를 줄였습니다. Transition Finance (전환금융, 기업이 영업 및 업무 환경을 ESG친화적 로 개선하기 위한 목적 로 자금 을 조달하기 위하여 발행하는 채권 및 대출에 대한 투자) 실행 노력 로 녹색 채권에 약 400억 원의 투자를 집행 하여 집약도 감축을 실천하였습니다. 그 결과 2022년 말 25.2 수준의 금융배출량 집약도도 2023년 11월말</a:t>
            </a:r>
            <a:endParaRPr sz="800">
              <a:latin typeface="Arial"/>
              <a:ea typeface="Arial"/>
              <a:cs typeface="Arial"/>
              <a:sym typeface="Arial"/>
            </a:endParaRPr>
          </a:p>
          <a:p>
            <a:pPr indent="0" lvl="0" marL="12700" rtl="0" algn="just">
              <a:lnSpc>
                <a:spcPct val="100000"/>
              </a:lnSpc>
              <a:spcBef>
                <a:spcPts val="340"/>
              </a:spcBef>
              <a:spcAft>
                <a:spcPts val="0"/>
              </a:spcAft>
              <a:buNone/>
            </a:pPr>
            <a:r>
              <a:rPr b="0" lang="en-US" sz="800">
                <a:solidFill>
                  <a:srgbClr val="FFFFFF"/>
                </a:solidFill>
                <a:latin typeface="Arial"/>
                <a:ea typeface="Arial"/>
                <a:cs typeface="Arial"/>
                <a:sym typeface="Arial"/>
              </a:rPr>
              <a:t>21.1로 감소하였습니다.</a:t>
            </a:r>
            <a:endParaRPr sz="800">
              <a:latin typeface="Arial"/>
              <a:ea typeface="Arial"/>
              <a:cs typeface="Arial"/>
              <a:sym typeface="Arial"/>
            </a:endParaRPr>
          </a:p>
        </p:txBody>
      </p:sp>
      <p:grpSp>
        <p:nvGrpSpPr>
          <p:cNvPr id="2378" name="Google Shape;2378;p37"/>
          <p:cNvGrpSpPr/>
          <p:nvPr/>
        </p:nvGrpSpPr>
        <p:grpSpPr>
          <a:xfrm>
            <a:off x="5353039" y="4370828"/>
            <a:ext cx="2024025" cy="1733550"/>
            <a:chOff x="5353039" y="4370828"/>
            <a:chExt cx="2024025" cy="1733550"/>
          </a:xfrm>
        </p:grpSpPr>
        <p:pic>
          <p:nvPicPr>
            <p:cNvPr id="2379" name="Google Shape;2379;p37"/>
            <p:cNvPicPr preferRelativeResize="0"/>
            <p:nvPr/>
          </p:nvPicPr>
          <p:blipFill rotWithShape="1">
            <a:blip r:embed="rId15">
              <a:alphaModFix/>
            </a:blip>
            <a:srcRect b="0" l="0" r="0" t="0"/>
            <a:stretch/>
          </p:blipFill>
          <p:spPr>
            <a:xfrm>
              <a:off x="5353039" y="4370828"/>
              <a:ext cx="95250" cy="82550"/>
            </a:xfrm>
            <a:prstGeom prst="rect">
              <a:avLst/>
            </a:prstGeom>
            <a:noFill/>
            <a:ln>
              <a:noFill/>
            </a:ln>
          </p:spPr>
        </p:pic>
        <p:pic>
          <p:nvPicPr>
            <p:cNvPr id="2380" name="Google Shape;2380;p37"/>
            <p:cNvPicPr preferRelativeResize="0"/>
            <p:nvPr/>
          </p:nvPicPr>
          <p:blipFill rotWithShape="1">
            <a:blip r:embed="rId15">
              <a:alphaModFix/>
            </a:blip>
            <a:srcRect b="0" l="0" r="0" t="0"/>
            <a:stretch/>
          </p:blipFill>
          <p:spPr>
            <a:xfrm>
              <a:off x="5482478" y="5196328"/>
              <a:ext cx="95250" cy="82550"/>
            </a:xfrm>
            <a:prstGeom prst="rect">
              <a:avLst/>
            </a:prstGeom>
            <a:noFill/>
            <a:ln>
              <a:noFill/>
            </a:ln>
          </p:spPr>
        </p:pic>
        <p:pic>
          <p:nvPicPr>
            <p:cNvPr id="2381" name="Google Shape;2381;p37"/>
            <p:cNvPicPr preferRelativeResize="0"/>
            <p:nvPr/>
          </p:nvPicPr>
          <p:blipFill rotWithShape="1">
            <a:blip r:embed="rId15">
              <a:alphaModFix/>
            </a:blip>
            <a:srcRect b="0" l="0" r="0" t="0"/>
            <a:stretch/>
          </p:blipFill>
          <p:spPr>
            <a:xfrm>
              <a:off x="7281814" y="5196328"/>
              <a:ext cx="95250" cy="82550"/>
            </a:xfrm>
            <a:prstGeom prst="rect">
              <a:avLst/>
            </a:prstGeom>
            <a:noFill/>
            <a:ln>
              <a:noFill/>
            </a:ln>
          </p:spPr>
        </p:pic>
        <p:pic>
          <p:nvPicPr>
            <p:cNvPr id="2382" name="Google Shape;2382;p37"/>
            <p:cNvPicPr preferRelativeResize="0"/>
            <p:nvPr/>
          </p:nvPicPr>
          <p:blipFill rotWithShape="1">
            <a:blip r:embed="rId15">
              <a:alphaModFix/>
            </a:blip>
            <a:srcRect b="0" l="0" r="0" t="0"/>
            <a:stretch/>
          </p:blipFill>
          <p:spPr>
            <a:xfrm>
              <a:off x="5449559" y="6021828"/>
              <a:ext cx="95250" cy="82550"/>
            </a:xfrm>
            <a:prstGeom prst="rect">
              <a:avLst/>
            </a:prstGeom>
            <a:noFill/>
            <a:ln>
              <a:noFill/>
            </a:ln>
          </p:spPr>
        </p:pic>
      </p:grpSp>
      <p:sp>
        <p:nvSpPr>
          <p:cNvPr id="2383" name="Google Shape;2383;p37"/>
          <p:cNvSpPr txBox="1"/>
          <p:nvPr/>
        </p:nvSpPr>
        <p:spPr>
          <a:xfrm>
            <a:off x="5147299" y="4130798"/>
            <a:ext cx="2342515" cy="21717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둘째로, 신한금융그룹의 Zero Carbon Drive 정책의 일환 로 당사는 화석연료 익스포져 감축 및 전환 계획 을 2023년 1분기에 수립하여 이행하였습니다. 화석연 료 익스포져란 석탄, 석유, LNG와 같은 화석연료 사용 을 증가시키는 기업에 대한 투자잔액을 말합니다. 당사 는 2022년 말 약 9천억 원의 화석연료 익스포져를 가지 고 있었 나 2023년 말 그 규모를 8천억 원 수준 로 감소하였습니다. 화석연료 익스포져 감축계획은 2040 년까지 지속할 전망입니다.</a:t>
            </a:r>
            <a:endParaRPr sz="800">
              <a:latin typeface="Arial"/>
              <a:ea typeface="Arial"/>
              <a:cs typeface="Arial"/>
              <a:sym typeface="Arial"/>
            </a:endParaRPr>
          </a:p>
          <a:p>
            <a:pPr indent="0" lvl="0" marL="12700" marR="5715" rtl="0" algn="just">
              <a:lnSpc>
                <a:spcPct val="135400"/>
              </a:lnSpc>
              <a:spcBef>
                <a:spcPts val="0"/>
              </a:spcBef>
              <a:spcAft>
                <a:spcPts val="0"/>
              </a:spcAft>
              <a:buNone/>
            </a:pPr>
            <a:r>
              <a:rPr b="0" lang="en-US" sz="800">
                <a:solidFill>
                  <a:srgbClr val="FFFFFF"/>
                </a:solidFill>
                <a:latin typeface="Arial"/>
                <a:ea typeface="Arial"/>
                <a:cs typeface="Arial"/>
                <a:sym typeface="Arial"/>
              </a:rPr>
              <a:t>셋째로, 친환경 금융투자 확대를 위한 2023년 대체투 자 신규투자 배분 금액의 10%를 친환경 금융투자에 배 분하였  며, 배분금액의 약 60%를 투자 집행하여 친환 경 금융 확대에 기여하였습니다.</a:t>
            </a:r>
            <a:endParaRPr sz="800">
              <a:latin typeface="Arial"/>
              <a:ea typeface="Arial"/>
              <a:cs typeface="Arial"/>
              <a:sym typeface="Arial"/>
            </a:endParaRPr>
          </a:p>
        </p:txBody>
      </p:sp>
      <p:sp>
        <p:nvSpPr>
          <p:cNvPr id="2384" name="Google Shape;2384;p37"/>
          <p:cNvSpPr txBox="1"/>
          <p:nvPr/>
        </p:nvSpPr>
        <p:spPr>
          <a:xfrm>
            <a:off x="7715299" y="2479798"/>
            <a:ext cx="2320925" cy="5207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향후 신한라이프는 친환경 금융을 위해 중장기적으로 어떠한 계획과 목표를 수립하고 계시나요? 그 과정에서 어떤 역할과 기여를 하고 싶으신가요?</a:t>
            </a:r>
            <a:endParaRPr sz="800">
              <a:latin typeface="Arial"/>
              <a:ea typeface="Arial"/>
              <a:cs typeface="Arial"/>
              <a:sym typeface="Arial"/>
            </a:endParaRPr>
          </a:p>
        </p:txBody>
      </p:sp>
      <p:grpSp>
        <p:nvGrpSpPr>
          <p:cNvPr id="2385" name="Google Shape;2385;p37"/>
          <p:cNvGrpSpPr/>
          <p:nvPr/>
        </p:nvGrpSpPr>
        <p:grpSpPr>
          <a:xfrm>
            <a:off x="7727999" y="3038598"/>
            <a:ext cx="2314804" cy="919480"/>
            <a:chOff x="7727999" y="3038598"/>
            <a:chExt cx="2314804" cy="919480"/>
          </a:xfrm>
        </p:grpSpPr>
        <p:pic>
          <p:nvPicPr>
            <p:cNvPr id="2386" name="Google Shape;2386;p37"/>
            <p:cNvPicPr preferRelativeResize="0"/>
            <p:nvPr/>
          </p:nvPicPr>
          <p:blipFill rotWithShape="1">
            <a:blip r:embed="rId16">
              <a:alphaModFix/>
            </a:blip>
            <a:srcRect b="0" l="0" r="0" t="0"/>
            <a:stretch/>
          </p:blipFill>
          <p:spPr>
            <a:xfrm>
              <a:off x="7727999" y="3038598"/>
              <a:ext cx="101650" cy="101650"/>
            </a:xfrm>
            <a:prstGeom prst="rect">
              <a:avLst/>
            </a:prstGeom>
            <a:noFill/>
            <a:ln>
              <a:noFill/>
            </a:ln>
          </p:spPr>
        </p:pic>
        <p:pic>
          <p:nvPicPr>
            <p:cNvPr id="2387" name="Google Shape;2387;p37"/>
            <p:cNvPicPr preferRelativeResize="0"/>
            <p:nvPr/>
          </p:nvPicPr>
          <p:blipFill rotWithShape="1">
            <a:blip r:embed="rId15">
              <a:alphaModFix/>
            </a:blip>
            <a:srcRect b="0" l="0" r="0" t="0"/>
            <a:stretch/>
          </p:blipFill>
          <p:spPr>
            <a:xfrm>
              <a:off x="9947553" y="3875528"/>
              <a:ext cx="95250" cy="82550"/>
            </a:xfrm>
            <a:prstGeom prst="rect">
              <a:avLst/>
            </a:prstGeom>
            <a:noFill/>
            <a:ln>
              <a:noFill/>
            </a:ln>
          </p:spPr>
        </p:pic>
      </p:grpSp>
      <p:sp>
        <p:nvSpPr>
          <p:cNvPr id="2388" name="Google Shape;2388;p37"/>
          <p:cNvSpPr txBox="1"/>
          <p:nvPr/>
        </p:nvSpPr>
        <p:spPr>
          <a:xfrm>
            <a:off x="7715299" y="3140198"/>
            <a:ext cx="2343150" cy="10160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당사는 신한금융그룹의 Zero Carbon Drive 등 ESG Initiative에 발 맞추어 현재 실행하고 있는 금융 배출 량이 높은 기업에 대한 투자 지양, 석탄/석유/LNG 등 화 석연료 관련 기업에 대한 투자 익스포져 감축, 부동산 및 인프라 자산에 투자함에 있어 친환경 투자를 지속적 로 실천해 나갈 예정입니다.</a:t>
            </a:r>
            <a:endParaRPr sz="800">
              <a:latin typeface="Arial"/>
              <a:ea typeface="Arial"/>
              <a:cs typeface="Arial"/>
              <a:sym typeface="Arial"/>
            </a:endParaRPr>
          </a:p>
        </p:txBody>
      </p:sp>
      <p:grpSp>
        <p:nvGrpSpPr>
          <p:cNvPr id="2389" name="Google Shape;2389;p37"/>
          <p:cNvGrpSpPr/>
          <p:nvPr/>
        </p:nvGrpSpPr>
        <p:grpSpPr>
          <a:xfrm>
            <a:off x="8036619" y="4535928"/>
            <a:ext cx="1681572" cy="742950"/>
            <a:chOff x="8036619" y="4535928"/>
            <a:chExt cx="1681572" cy="742950"/>
          </a:xfrm>
        </p:grpSpPr>
        <p:pic>
          <p:nvPicPr>
            <p:cNvPr id="2390" name="Google Shape;2390;p37"/>
            <p:cNvPicPr preferRelativeResize="0"/>
            <p:nvPr/>
          </p:nvPicPr>
          <p:blipFill rotWithShape="1">
            <a:blip r:embed="rId15">
              <a:alphaModFix/>
            </a:blip>
            <a:srcRect b="0" l="0" r="0" t="0"/>
            <a:stretch/>
          </p:blipFill>
          <p:spPr>
            <a:xfrm>
              <a:off x="8886401" y="4535928"/>
              <a:ext cx="95250" cy="82550"/>
            </a:xfrm>
            <a:prstGeom prst="rect">
              <a:avLst/>
            </a:prstGeom>
            <a:noFill/>
            <a:ln>
              <a:noFill/>
            </a:ln>
          </p:spPr>
        </p:pic>
        <p:pic>
          <p:nvPicPr>
            <p:cNvPr id="2391" name="Google Shape;2391;p37"/>
            <p:cNvPicPr preferRelativeResize="0"/>
            <p:nvPr/>
          </p:nvPicPr>
          <p:blipFill rotWithShape="1">
            <a:blip r:embed="rId15">
              <a:alphaModFix/>
            </a:blip>
            <a:srcRect b="0" l="0" r="0" t="0"/>
            <a:stretch/>
          </p:blipFill>
          <p:spPr>
            <a:xfrm>
              <a:off x="9622941" y="4701028"/>
              <a:ext cx="95250" cy="82550"/>
            </a:xfrm>
            <a:prstGeom prst="rect">
              <a:avLst/>
            </a:prstGeom>
            <a:noFill/>
            <a:ln>
              <a:noFill/>
            </a:ln>
          </p:spPr>
        </p:pic>
        <p:pic>
          <p:nvPicPr>
            <p:cNvPr id="2392" name="Google Shape;2392;p37"/>
            <p:cNvPicPr preferRelativeResize="0"/>
            <p:nvPr/>
          </p:nvPicPr>
          <p:blipFill rotWithShape="1">
            <a:blip r:embed="rId15">
              <a:alphaModFix/>
            </a:blip>
            <a:srcRect b="0" l="0" r="0" t="0"/>
            <a:stretch/>
          </p:blipFill>
          <p:spPr>
            <a:xfrm>
              <a:off x="8036619" y="5196328"/>
              <a:ext cx="95250" cy="82550"/>
            </a:xfrm>
            <a:prstGeom prst="rect">
              <a:avLst/>
            </a:prstGeom>
            <a:noFill/>
            <a:ln>
              <a:noFill/>
            </a:ln>
          </p:spPr>
        </p:pic>
      </p:grpSp>
      <p:sp>
        <p:nvSpPr>
          <p:cNvPr id="2393" name="Google Shape;2393;p37"/>
          <p:cNvSpPr txBox="1"/>
          <p:nvPr/>
        </p:nvSpPr>
        <p:spPr>
          <a:xfrm>
            <a:off x="7715299" y="4295898"/>
            <a:ext cx="2343785" cy="10160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점점 더 많은 유럽의 선도기업들은 자산을 운용함에 있 어 ESG를 중요한 투자 기준  로 채택하고 있습니다. 그 이유는 ESG실천기업에 대한 투자가 장기적  로 투자 수익률을 제고로 연결된다고 판단하기 때문입니다. 저 도 ESG 정책에 따른 당사의 투자의사결정이 투자수익 률 향상  로 이어질 수 있도록 기여하고 싶습니다.</a:t>
            </a:r>
            <a:endParaRPr sz="800">
              <a:latin typeface="Arial"/>
              <a:ea typeface="Arial"/>
              <a:cs typeface="Arial"/>
              <a:sym typeface="Arial"/>
            </a:endParaRPr>
          </a:p>
        </p:txBody>
      </p:sp>
      <p:sp>
        <p:nvSpPr>
          <p:cNvPr id="2394" name="Google Shape;2394;p37"/>
          <p:cNvSpPr txBox="1"/>
          <p:nvPr/>
        </p:nvSpPr>
        <p:spPr>
          <a:xfrm>
            <a:off x="7715299" y="5451598"/>
            <a:ext cx="2341880" cy="6858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이를 위해 ESG 관련 대/내외 이해관계자와 긴밀히 소통 하여 녹색채권, 지속가능채권, 친환경대체투자 등 ESG 관련 투자가 확대되고 적절한 자산 배분이 이루어질 수 있도록 노력하겠습니다.</a:t>
            </a:r>
            <a:endParaRPr sz="800">
              <a:latin typeface="Arial"/>
              <a:ea typeface="Arial"/>
              <a:cs typeface="Arial"/>
              <a:sym typeface="Arial"/>
            </a:endParaRPr>
          </a:p>
        </p:txBody>
      </p:sp>
      <p:sp>
        <p:nvSpPr>
          <p:cNvPr id="2395" name="Google Shape;2395;p37"/>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53C7B2"/>
                </a:solidFill>
              </a:rPr>
              <a:t>Stakeholder Interview</a:t>
            </a:r>
            <a:endParaRPr sz="2000"/>
          </a:p>
        </p:txBody>
      </p:sp>
      <p:sp>
        <p:nvSpPr>
          <p:cNvPr id="2396" name="Google Shape;2396;p37"/>
          <p:cNvSpPr txBox="1"/>
          <p:nvPr/>
        </p:nvSpPr>
        <p:spPr>
          <a:xfrm>
            <a:off x="9386575" y="666023"/>
            <a:ext cx="922655" cy="279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0" lang="en-US" sz="650">
                <a:solidFill>
                  <a:srgbClr val="53C7B2"/>
                </a:solidFill>
                <a:latin typeface="Arial"/>
                <a:ea typeface="Arial"/>
                <a:cs typeface="Arial"/>
                <a:sym typeface="Arial"/>
              </a:rPr>
              <a:t>신한라이프 자산운용그룹</a:t>
            </a:r>
            <a:endParaRPr sz="650">
              <a:latin typeface="Arial"/>
              <a:ea typeface="Arial"/>
              <a:cs typeface="Arial"/>
              <a:sym typeface="Arial"/>
            </a:endParaRPr>
          </a:p>
          <a:p>
            <a:pPr indent="0" lvl="0" marL="28575" rtl="0" algn="l">
              <a:lnSpc>
                <a:spcPct val="100000"/>
              </a:lnSpc>
              <a:spcBef>
                <a:spcPts val="219"/>
              </a:spcBef>
              <a:spcAft>
                <a:spcPts val="0"/>
              </a:spcAft>
              <a:buNone/>
            </a:pPr>
            <a:r>
              <a:rPr b="1" lang="en-US" sz="650">
                <a:solidFill>
                  <a:srgbClr val="53C7B2"/>
                </a:solidFill>
                <a:latin typeface="Malgun Gothic"/>
                <a:ea typeface="Malgun Gothic"/>
                <a:cs typeface="Malgun Gothic"/>
                <a:sym typeface="Malgun Gothic"/>
              </a:rPr>
              <a:t>운용지원팀 박정우 팀장</a:t>
            </a:r>
            <a:endParaRPr sz="650">
              <a:latin typeface="Malgun Gothic"/>
              <a:ea typeface="Malgun Gothic"/>
              <a:cs typeface="Malgun Gothic"/>
              <a:sym typeface="Malgun Gothic"/>
            </a:endParaRPr>
          </a:p>
        </p:txBody>
      </p:sp>
      <p:grpSp>
        <p:nvGrpSpPr>
          <p:cNvPr id="2397" name="Google Shape;2397;p37"/>
          <p:cNvGrpSpPr/>
          <p:nvPr/>
        </p:nvGrpSpPr>
        <p:grpSpPr>
          <a:xfrm>
            <a:off x="2340000" y="300512"/>
            <a:ext cx="7956550" cy="1703070"/>
            <a:chOff x="2340000" y="300512"/>
            <a:chExt cx="7956550" cy="1703070"/>
          </a:xfrm>
        </p:grpSpPr>
        <p:sp>
          <p:nvSpPr>
            <p:cNvPr id="2398" name="Google Shape;2398;p37"/>
            <p:cNvSpPr/>
            <p:nvPr/>
          </p:nvSpPr>
          <p:spPr>
            <a:xfrm>
              <a:off x="2340000" y="1151299"/>
              <a:ext cx="7956550" cy="0"/>
            </a:xfrm>
            <a:custGeom>
              <a:rect b="b" l="l" r="r" t="t"/>
              <a:pathLst>
                <a:path extrusionOk="0" h="120000" w="7956550">
                  <a:moveTo>
                    <a:pt x="0" y="0"/>
                  </a:moveTo>
                  <a:lnTo>
                    <a:pt x="7956003" y="0"/>
                  </a:lnTo>
                </a:path>
              </a:pathLst>
            </a:custGeom>
            <a:noFill/>
            <a:ln cap="flat" cmpd="sng" w="25400">
              <a:solidFill>
                <a:srgbClr val="53C7B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99" name="Google Shape;2399;p37"/>
            <p:cNvPicPr preferRelativeResize="0"/>
            <p:nvPr/>
          </p:nvPicPr>
          <p:blipFill rotWithShape="1">
            <a:blip r:embed="rId17">
              <a:alphaModFix/>
            </a:blip>
            <a:srcRect b="0" l="0" r="0" t="0"/>
            <a:stretch/>
          </p:blipFill>
          <p:spPr>
            <a:xfrm>
              <a:off x="7354989" y="300520"/>
              <a:ext cx="1702968" cy="1702968"/>
            </a:xfrm>
            <a:prstGeom prst="rect">
              <a:avLst/>
            </a:prstGeom>
            <a:noFill/>
            <a:ln>
              <a:noFill/>
            </a:ln>
          </p:spPr>
        </p:pic>
        <p:sp>
          <p:nvSpPr>
            <p:cNvPr id="2400" name="Google Shape;2400;p37"/>
            <p:cNvSpPr/>
            <p:nvPr/>
          </p:nvSpPr>
          <p:spPr>
            <a:xfrm>
              <a:off x="7354990" y="300512"/>
              <a:ext cx="1703070" cy="1703070"/>
            </a:xfrm>
            <a:custGeom>
              <a:rect b="b" l="l" r="r" t="t"/>
              <a:pathLst>
                <a:path extrusionOk="0" h="1703070" w="1703070">
                  <a:moveTo>
                    <a:pt x="851484" y="1702968"/>
                  </a:moveTo>
                  <a:lnTo>
                    <a:pt x="899801" y="1701620"/>
                  </a:lnTo>
                  <a:lnTo>
                    <a:pt x="947412" y="1697624"/>
                  </a:lnTo>
                  <a:lnTo>
                    <a:pt x="994243" y="1691053"/>
                  </a:lnTo>
                  <a:lnTo>
                    <a:pt x="1040224" y="1681977"/>
                  </a:lnTo>
                  <a:lnTo>
                    <a:pt x="1085282" y="1670469"/>
                  </a:lnTo>
                  <a:lnTo>
                    <a:pt x="1129346" y="1656600"/>
                  </a:lnTo>
                  <a:lnTo>
                    <a:pt x="1172343" y="1640443"/>
                  </a:lnTo>
                  <a:lnTo>
                    <a:pt x="1214202" y="1622070"/>
                  </a:lnTo>
                  <a:lnTo>
                    <a:pt x="1254850" y="1601552"/>
                  </a:lnTo>
                  <a:lnTo>
                    <a:pt x="1294217" y="1578961"/>
                  </a:lnTo>
                  <a:lnTo>
                    <a:pt x="1332229" y="1554369"/>
                  </a:lnTo>
                  <a:lnTo>
                    <a:pt x="1368815" y="1527847"/>
                  </a:lnTo>
                  <a:lnTo>
                    <a:pt x="1403904" y="1499469"/>
                  </a:lnTo>
                  <a:lnTo>
                    <a:pt x="1437423" y="1469305"/>
                  </a:lnTo>
                  <a:lnTo>
                    <a:pt x="1469301" y="1437428"/>
                  </a:lnTo>
                  <a:lnTo>
                    <a:pt x="1499465" y="1403909"/>
                  </a:lnTo>
                  <a:lnTo>
                    <a:pt x="1527844" y="1368821"/>
                  </a:lnTo>
                  <a:lnTo>
                    <a:pt x="1554365" y="1332235"/>
                  </a:lnTo>
                  <a:lnTo>
                    <a:pt x="1578958" y="1294222"/>
                  </a:lnTo>
                  <a:lnTo>
                    <a:pt x="1601549" y="1254856"/>
                  </a:lnTo>
                  <a:lnTo>
                    <a:pt x="1622068" y="1214207"/>
                  </a:lnTo>
                  <a:lnTo>
                    <a:pt x="1640442" y="1172348"/>
                  </a:lnTo>
                  <a:lnTo>
                    <a:pt x="1656599" y="1129351"/>
                  </a:lnTo>
                  <a:lnTo>
                    <a:pt x="1670468" y="1085287"/>
                  </a:lnTo>
                  <a:lnTo>
                    <a:pt x="1681976" y="1040228"/>
                  </a:lnTo>
                  <a:lnTo>
                    <a:pt x="1691052" y="994247"/>
                  </a:lnTo>
                  <a:lnTo>
                    <a:pt x="1697624" y="947414"/>
                  </a:lnTo>
                  <a:lnTo>
                    <a:pt x="1701620" y="899802"/>
                  </a:lnTo>
                  <a:lnTo>
                    <a:pt x="1702968" y="851484"/>
                  </a:lnTo>
                  <a:lnTo>
                    <a:pt x="1701620" y="803166"/>
                  </a:lnTo>
                  <a:lnTo>
                    <a:pt x="1697624" y="755556"/>
                  </a:lnTo>
                  <a:lnTo>
                    <a:pt x="1691052" y="708724"/>
                  </a:lnTo>
                  <a:lnTo>
                    <a:pt x="1681976" y="662743"/>
                  </a:lnTo>
                  <a:lnTo>
                    <a:pt x="1670468" y="617685"/>
                  </a:lnTo>
                  <a:lnTo>
                    <a:pt x="1656599" y="573622"/>
                  </a:lnTo>
                  <a:lnTo>
                    <a:pt x="1640442" y="530624"/>
                  </a:lnTo>
                  <a:lnTo>
                    <a:pt x="1622068" y="488766"/>
                  </a:lnTo>
                  <a:lnTo>
                    <a:pt x="1601549" y="448117"/>
                  </a:lnTo>
                  <a:lnTo>
                    <a:pt x="1578958" y="408751"/>
                  </a:lnTo>
                  <a:lnTo>
                    <a:pt x="1554365" y="370738"/>
                  </a:lnTo>
                  <a:lnTo>
                    <a:pt x="1527844" y="334152"/>
                  </a:lnTo>
                  <a:lnTo>
                    <a:pt x="1499465" y="299063"/>
                  </a:lnTo>
                  <a:lnTo>
                    <a:pt x="1469301" y="265544"/>
                  </a:lnTo>
                  <a:lnTo>
                    <a:pt x="1437423" y="233667"/>
                  </a:lnTo>
                  <a:lnTo>
                    <a:pt x="1403904" y="203503"/>
                  </a:lnTo>
                  <a:lnTo>
                    <a:pt x="1368815" y="175124"/>
                  </a:lnTo>
                  <a:lnTo>
                    <a:pt x="1332229" y="148602"/>
                  </a:lnTo>
                  <a:lnTo>
                    <a:pt x="1294217" y="124010"/>
                  </a:lnTo>
                  <a:lnTo>
                    <a:pt x="1254850" y="101418"/>
                  </a:lnTo>
                  <a:lnTo>
                    <a:pt x="1214202" y="80900"/>
                  </a:lnTo>
                  <a:lnTo>
                    <a:pt x="1172343" y="62526"/>
                  </a:lnTo>
                  <a:lnTo>
                    <a:pt x="1129346" y="46368"/>
                  </a:lnTo>
                  <a:lnTo>
                    <a:pt x="1085282" y="32500"/>
                  </a:lnTo>
                  <a:lnTo>
                    <a:pt x="1040224" y="20991"/>
                  </a:lnTo>
                  <a:lnTo>
                    <a:pt x="994243" y="11915"/>
                  </a:lnTo>
                  <a:lnTo>
                    <a:pt x="947412" y="5343"/>
                  </a:lnTo>
                  <a:lnTo>
                    <a:pt x="899801" y="1347"/>
                  </a:lnTo>
                  <a:lnTo>
                    <a:pt x="851484" y="0"/>
                  </a:lnTo>
                  <a:lnTo>
                    <a:pt x="803165" y="1347"/>
                  </a:lnTo>
                  <a:lnTo>
                    <a:pt x="755553" y="5343"/>
                  </a:lnTo>
                  <a:lnTo>
                    <a:pt x="708721" y="11915"/>
                  </a:lnTo>
                  <a:lnTo>
                    <a:pt x="662739" y="20991"/>
                  </a:lnTo>
                  <a:lnTo>
                    <a:pt x="617681" y="32500"/>
                  </a:lnTo>
                  <a:lnTo>
                    <a:pt x="573617" y="46368"/>
                  </a:lnTo>
                  <a:lnTo>
                    <a:pt x="530619" y="62526"/>
                  </a:lnTo>
                  <a:lnTo>
                    <a:pt x="488760" y="80900"/>
                  </a:lnTo>
                  <a:lnTo>
                    <a:pt x="448112" y="101418"/>
                  </a:lnTo>
                  <a:lnTo>
                    <a:pt x="408745" y="124010"/>
                  </a:lnTo>
                  <a:lnTo>
                    <a:pt x="370733" y="148602"/>
                  </a:lnTo>
                  <a:lnTo>
                    <a:pt x="334147" y="175124"/>
                  </a:lnTo>
                  <a:lnTo>
                    <a:pt x="299058" y="203503"/>
                  </a:lnTo>
                  <a:lnTo>
                    <a:pt x="265539" y="233667"/>
                  </a:lnTo>
                  <a:lnTo>
                    <a:pt x="233662" y="265544"/>
                  </a:lnTo>
                  <a:lnTo>
                    <a:pt x="203498" y="299063"/>
                  </a:lnTo>
                  <a:lnTo>
                    <a:pt x="175120" y="334152"/>
                  </a:lnTo>
                  <a:lnTo>
                    <a:pt x="148599" y="370738"/>
                  </a:lnTo>
                  <a:lnTo>
                    <a:pt x="124007" y="408751"/>
                  </a:lnTo>
                  <a:lnTo>
                    <a:pt x="101416" y="448117"/>
                  </a:lnTo>
                  <a:lnTo>
                    <a:pt x="80898" y="488766"/>
                  </a:lnTo>
                  <a:lnTo>
                    <a:pt x="62524" y="530624"/>
                  </a:lnTo>
                  <a:lnTo>
                    <a:pt x="46367" y="573622"/>
                  </a:lnTo>
                  <a:lnTo>
                    <a:pt x="32499" y="617685"/>
                  </a:lnTo>
                  <a:lnTo>
                    <a:pt x="20991" y="662743"/>
                  </a:lnTo>
                  <a:lnTo>
                    <a:pt x="11915" y="708724"/>
                  </a:lnTo>
                  <a:lnTo>
                    <a:pt x="5343" y="755556"/>
                  </a:lnTo>
                  <a:lnTo>
                    <a:pt x="1347" y="803166"/>
                  </a:lnTo>
                  <a:lnTo>
                    <a:pt x="0" y="851484"/>
                  </a:lnTo>
                  <a:lnTo>
                    <a:pt x="1347" y="899802"/>
                  </a:lnTo>
                  <a:lnTo>
                    <a:pt x="5343" y="947414"/>
                  </a:lnTo>
                  <a:lnTo>
                    <a:pt x="11915" y="994247"/>
                  </a:lnTo>
                  <a:lnTo>
                    <a:pt x="20991" y="1040228"/>
                  </a:lnTo>
                  <a:lnTo>
                    <a:pt x="32499" y="1085287"/>
                  </a:lnTo>
                  <a:lnTo>
                    <a:pt x="46367" y="1129351"/>
                  </a:lnTo>
                  <a:lnTo>
                    <a:pt x="62524" y="1172348"/>
                  </a:lnTo>
                  <a:lnTo>
                    <a:pt x="80898" y="1214207"/>
                  </a:lnTo>
                  <a:lnTo>
                    <a:pt x="101416" y="1254856"/>
                  </a:lnTo>
                  <a:lnTo>
                    <a:pt x="124007" y="1294222"/>
                  </a:lnTo>
                  <a:lnTo>
                    <a:pt x="148599" y="1332235"/>
                  </a:lnTo>
                  <a:lnTo>
                    <a:pt x="175120" y="1368821"/>
                  </a:lnTo>
                  <a:lnTo>
                    <a:pt x="203498" y="1403909"/>
                  </a:lnTo>
                  <a:lnTo>
                    <a:pt x="233662" y="1437428"/>
                  </a:lnTo>
                  <a:lnTo>
                    <a:pt x="265539" y="1469305"/>
                  </a:lnTo>
                  <a:lnTo>
                    <a:pt x="299058" y="1499469"/>
                  </a:lnTo>
                  <a:lnTo>
                    <a:pt x="334147" y="1527847"/>
                  </a:lnTo>
                  <a:lnTo>
                    <a:pt x="370733" y="1554369"/>
                  </a:lnTo>
                  <a:lnTo>
                    <a:pt x="408745" y="1578961"/>
                  </a:lnTo>
                  <a:lnTo>
                    <a:pt x="448112" y="1601552"/>
                  </a:lnTo>
                  <a:lnTo>
                    <a:pt x="488760" y="1622070"/>
                  </a:lnTo>
                  <a:lnTo>
                    <a:pt x="530619" y="1640443"/>
                  </a:lnTo>
                  <a:lnTo>
                    <a:pt x="573617" y="1656600"/>
                  </a:lnTo>
                  <a:lnTo>
                    <a:pt x="617681" y="1670469"/>
                  </a:lnTo>
                  <a:lnTo>
                    <a:pt x="662739" y="1681977"/>
                  </a:lnTo>
                  <a:lnTo>
                    <a:pt x="708721" y="1691053"/>
                  </a:lnTo>
                  <a:lnTo>
                    <a:pt x="755553" y="1697624"/>
                  </a:lnTo>
                  <a:lnTo>
                    <a:pt x="803165" y="1701620"/>
                  </a:lnTo>
                  <a:lnTo>
                    <a:pt x="851484" y="1702968"/>
                  </a:lnTo>
                  <a:close/>
                </a:path>
              </a:pathLst>
            </a:custGeom>
            <a:noFill/>
            <a:ln cap="flat" cmpd="sng" w="25025">
              <a:solidFill>
                <a:srgbClr val="35BDA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01" name="Google Shape;2401;p37"/>
          <p:cNvSpPr txBox="1"/>
          <p:nvPr/>
        </p:nvSpPr>
        <p:spPr>
          <a:xfrm>
            <a:off x="2327300" y="1253712"/>
            <a:ext cx="3385820" cy="431800"/>
          </a:xfrm>
          <a:prstGeom prst="rect">
            <a:avLst/>
          </a:prstGeom>
          <a:noFill/>
          <a:ln>
            <a:noFill/>
          </a:ln>
        </p:spPr>
        <p:txBody>
          <a:bodyPr anchorCtr="0" anchor="t" bIns="0" lIns="0" spcFirstLastPara="1" rIns="0" wrap="square" tIns="12700">
            <a:spAutoFit/>
          </a:bodyPr>
          <a:lstStyle/>
          <a:p>
            <a:pPr indent="0" lvl="0" marL="12700" marR="5080" rtl="0" algn="l">
              <a:lnSpc>
                <a:spcPct val="148100"/>
              </a:lnSpc>
              <a:spcBef>
                <a:spcPts val="0"/>
              </a:spcBef>
              <a:spcAft>
                <a:spcPts val="0"/>
              </a:spcAft>
              <a:buNone/>
            </a:pPr>
            <a:r>
              <a:rPr b="0" lang="en-US" sz="900">
                <a:solidFill>
                  <a:srgbClr val="231F20"/>
                </a:solidFill>
                <a:latin typeface="Arial"/>
                <a:ea typeface="Arial"/>
                <a:cs typeface="Arial"/>
                <a:sym typeface="Arial"/>
              </a:rPr>
              <a:t>ESG 관련 대내외 이해관계자와 긴밀히 소통하여 ESG 투자가 확대되고 적절한 자산 배분이 이루어질 수 있도록 노력하겠습니다.</a:t>
            </a:r>
            <a:endParaRPr sz="900">
              <a:latin typeface="Arial"/>
              <a:ea typeface="Arial"/>
              <a:cs typeface="Arial"/>
              <a:sym typeface="Arial"/>
            </a:endParaRPr>
          </a:p>
        </p:txBody>
      </p:sp>
      <p:sp>
        <p:nvSpPr>
          <p:cNvPr id="2402" name="Google Shape;2402;p3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37</a:t>
            </a:r>
            <a:endParaRPr sz="900">
              <a:latin typeface="Malgun Gothic"/>
              <a:ea typeface="Malgun Gothic"/>
              <a:cs typeface="Malgun Gothic"/>
              <a:sym typeface="Malgun Gothic"/>
            </a:endParaRPr>
          </a:p>
        </p:txBody>
      </p:sp>
      <p:pic>
        <p:nvPicPr>
          <p:cNvPr id="2403" name="Google Shape;2403;p37"/>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2404" name="Google Shape;2404;p37"/>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2405" name="Google Shape;2405;p37"/>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2406" name="Google Shape;2406;p37"/>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2407" name="Google Shape;2407;p3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1" name="Shape 2411"/>
        <p:cNvGrpSpPr/>
        <p:nvPr/>
      </p:nvGrpSpPr>
      <p:grpSpPr>
        <a:xfrm>
          <a:off x="0" y="0"/>
          <a:ext cx="0" cy="0"/>
          <a:chOff x="0" y="0"/>
          <a:chExt cx="0" cy="0"/>
        </a:xfrm>
      </p:grpSpPr>
      <p:graphicFrame>
        <p:nvGraphicFramePr>
          <p:cNvPr id="2412" name="Google Shape;2412;p38"/>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1">
                            <a:extLst>
                              <a:ext uri="{A12FA001-AC4F-418D-AE19-62706E023703}">
                                <ahyp:hlinkClr val="tx"/>
                              </a:ext>
                            </a:extLst>
                          </a:hlinkClick>
                        </a:rPr>
                        <a:t>친환경 실천 교육 및 캠페인</a:t>
                      </a:r>
                      <a:endParaRPr sz="650" u="none" cap="none" strike="noStrike">
                        <a:latin typeface="Malgun Gothic"/>
                        <a:ea typeface="Malgun Gothic"/>
                        <a:cs typeface="Malgun Gothic"/>
                        <a:sym typeface="Malgun Gothic"/>
                      </a:endParaRPr>
                    </a:p>
                  </a:txBody>
                  <a:tcPr marT="3620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2413" name="Google Shape;2413;p38"/>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친환경 실천 교육 및 캠페인</a:t>
            </a:r>
            <a:endParaRPr/>
          </a:p>
        </p:txBody>
      </p:sp>
      <p:grpSp>
        <p:nvGrpSpPr>
          <p:cNvPr id="2414" name="Google Shape;2414;p38"/>
          <p:cNvGrpSpPr/>
          <p:nvPr/>
        </p:nvGrpSpPr>
        <p:grpSpPr>
          <a:xfrm>
            <a:off x="2340000" y="1644434"/>
            <a:ext cx="3762375" cy="3810"/>
            <a:chOff x="2340000" y="1644434"/>
            <a:chExt cx="3762375" cy="3810"/>
          </a:xfrm>
        </p:grpSpPr>
        <p:sp>
          <p:nvSpPr>
            <p:cNvPr id="2415" name="Google Shape;2415;p38"/>
            <p:cNvSpPr/>
            <p:nvPr/>
          </p:nvSpPr>
          <p:spPr>
            <a:xfrm>
              <a:off x="2349527" y="1646327"/>
              <a:ext cx="3747135" cy="0"/>
            </a:xfrm>
            <a:custGeom>
              <a:rect b="b" l="l" r="r" t="t"/>
              <a:pathLst>
                <a:path extrusionOk="0" h="120000" w="3747135">
                  <a:moveTo>
                    <a:pt x="0" y="0"/>
                  </a:moveTo>
                  <a:lnTo>
                    <a:pt x="374675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6" name="Google Shape;2416;p38"/>
            <p:cNvSpPr/>
            <p:nvPr/>
          </p:nvSpPr>
          <p:spPr>
            <a:xfrm>
              <a:off x="2340000" y="1644434"/>
              <a:ext cx="3762375" cy="3810"/>
            </a:xfrm>
            <a:custGeom>
              <a:rect b="b" l="l" r="r" t="t"/>
              <a:pathLst>
                <a:path extrusionOk="0" h="3810" w="3762375">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3762375">
                  <a:moveTo>
                    <a:pt x="3761994" y="1905"/>
                  </a:moveTo>
                  <a:lnTo>
                    <a:pt x="3761435" y="558"/>
                  </a:lnTo>
                  <a:lnTo>
                    <a:pt x="3760089" y="0"/>
                  </a:lnTo>
                  <a:lnTo>
                    <a:pt x="3758730" y="558"/>
                  </a:lnTo>
                  <a:lnTo>
                    <a:pt x="3758184" y="1905"/>
                  </a:lnTo>
                  <a:lnTo>
                    <a:pt x="3758730" y="3251"/>
                  </a:lnTo>
                  <a:lnTo>
                    <a:pt x="3760089" y="3810"/>
                  </a:lnTo>
                  <a:lnTo>
                    <a:pt x="3761435" y="3251"/>
                  </a:lnTo>
                  <a:lnTo>
                    <a:pt x="376199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417" name="Google Shape;2417;p38"/>
          <p:cNvPicPr preferRelativeResize="0"/>
          <p:nvPr/>
        </p:nvPicPr>
        <p:blipFill rotWithShape="1">
          <a:blip r:embed="rId14">
            <a:alphaModFix/>
          </a:blip>
          <a:srcRect b="0" l="0" r="0" t="0"/>
          <a:stretch/>
        </p:blipFill>
        <p:spPr>
          <a:xfrm>
            <a:off x="3197827" y="2548036"/>
            <a:ext cx="98424" cy="82549"/>
          </a:xfrm>
          <a:prstGeom prst="rect">
            <a:avLst/>
          </a:prstGeom>
          <a:noFill/>
          <a:ln>
            <a:noFill/>
          </a:ln>
        </p:spPr>
      </p:pic>
      <p:pic>
        <p:nvPicPr>
          <p:cNvPr id="2418" name="Google Shape;2418;p38"/>
          <p:cNvPicPr preferRelativeResize="0"/>
          <p:nvPr/>
        </p:nvPicPr>
        <p:blipFill rotWithShape="1">
          <a:blip r:embed="rId14">
            <a:alphaModFix/>
          </a:blip>
          <a:srcRect b="0" l="0" r="0" t="0"/>
          <a:stretch/>
        </p:blipFill>
        <p:spPr>
          <a:xfrm>
            <a:off x="3742027" y="2548036"/>
            <a:ext cx="98424" cy="82549"/>
          </a:xfrm>
          <a:prstGeom prst="rect">
            <a:avLst/>
          </a:prstGeom>
          <a:noFill/>
          <a:ln>
            <a:noFill/>
          </a:ln>
        </p:spPr>
      </p:pic>
      <p:pic>
        <p:nvPicPr>
          <p:cNvPr id="2419" name="Google Shape;2419;p38"/>
          <p:cNvPicPr preferRelativeResize="0"/>
          <p:nvPr/>
        </p:nvPicPr>
        <p:blipFill rotWithShape="1">
          <a:blip r:embed="rId14">
            <a:alphaModFix/>
          </a:blip>
          <a:srcRect b="0" l="0" r="0" t="0"/>
          <a:stretch/>
        </p:blipFill>
        <p:spPr>
          <a:xfrm>
            <a:off x="4958711" y="2913288"/>
            <a:ext cx="98424" cy="82549"/>
          </a:xfrm>
          <a:prstGeom prst="rect">
            <a:avLst/>
          </a:prstGeom>
          <a:noFill/>
          <a:ln>
            <a:noFill/>
          </a:ln>
        </p:spPr>
      </p:pic>
      <p:sp>
        <p:nvSpPr>
          <p:cNvPr id="2420" name="Google Shape;2420;p38"/>
          <p:cNvSpPr txBox="1"/>
          <p:nvPr/>
        </p:nvSpPr>
        <p:spPr>
          <a:xfrm>
            <a:off x="2327300" y="1413418"/>
            <a:ext cx="3787775" cy="1798955"/>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임직원 ESG 문화확산 프로그램 ‘ESG Insight Day’</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5080" rtl="0" algn="just">
              <a:lnSpc>
                <a:spcPct val="149800"/>
              </a:lnSpc>
              <a:spcBef>
                <a:spcPts val="5"/>
              </a:spcBef>
              <a:spcAft>
                <a:spcPts val="0"/>
              </a:spcAft>
              <a:buNone/>
            </a:pPr>
            <a:r>
              <a:rPr b="0" lang="en-US" sz="800">
                <a:solidFill>
                  <a:srgbClr val="58595B"/>
                </a:solidFill>
                <a:latin typeface="Arial"/>
                <a:ea typeface="Arial"/>
                <a:cs typeface="Arial"/>
                <a:sym typeface="Arial"/>
              </a:rPr>
              <a:t>신한라이프는 임직원 ESG 인식 제고 및 역량 강화를 위해 ‘ESG Insight Day’ 대면 교육 을 실시하고 있습니다. 2023년 상반기에는 ‘지구를 살리는 비즈니스 전략’을 주제로 파 타고니아 환경팀 김광현 팀장님을 초빙하여 기후 위기에 대한 다양한 사례를 전파하였 습니다. 이를 통해 임직원들은 기후 위기의 심각성을 인식하고 업무 추진 시 환경적 요소 를 더 고려하게 되었 며, 전사적 로 환경경영 문화가 확산될 수 있었습니다. 하반기 세 션에는 「다양성, 공정성, 포용성(DEI, Diversity, Equity &amp; Inclusion)」을 주제로 유튜브 채널 ‘위라클’ 크리에이터 박위님이 강연을 진행했습니다. 앞 로도 신한라이프는 다양 한 교육 프로그램을 지속하며 ESG 문화가 확산될 수 있도록 노력하겠습니다.</a:t>
            </a:r>
            <a:endParaRPr sz="800">
              <a:latin typeface="Arial"/>
              <a:ea typeface="Arial"/>
              <a:cs typeface="Arial"/>
              <a:sym typeface="Arial"/>
            </a:endParaRPr>
          </a:p>
        </p:txBody>
      </p:sp>
      <p:grpSp>
        <p:nvGrpSpPr>
          <p:cNvPr id="2421" name="Google Shape;2421;p38"/>
          <p:cNvGrpSpPr/>
          <p:nvPr/>
        </p:nvGrpSpPr>
        <p:grpSpPr>
          <a:xfrm>
            <a:off x="6533998" y="1644434"/>
            <a:ext cx="3762375" cy="3810"/>
            <a:chOff x="6533998" y="1644434"/>
            <a:chExt cx="3762375" cy="3810"/>
          </a:xfrm>
        </p:grpSpPr>
        <p:sp>
          <p:nvSpPr>
            <p:cNvPr id="2422" name="Google Shape;2422;p38"/>
            <p:cNvSpPr/>
            <p:nvPr/>
          </p:nvSpPr>
          <p:spPr>
            <a:xfrm>
              <a:off x="6543527" y="1646327"/>
              <a:ext cx="3747135" cy="0"/>
            </a:xfrm>
            <a:custGeom>
              <a:rect b="b" l="l" r="r" t="t"/>
              <a:pathLst>
                <a:path extrusionOk="0" h="120000" w="3747134">
                  <a:moveTo>
                    <a:pt x="0" y="0"/>
                  </a:moveTo>
                  <a:lnTo>
                    <a:pt x="374675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3" name="Google Shape;2423;p38"/>
            <p:cNvSpPr/>
            <p:nvPr/>
          </p:nvSpPr>
          <p:spPr>
            <a:xfrm>
              <a:off x="6533998" y="1644434"/>
              <a:ext cx="3762375" cy="3810"/>
            </a:xfrm>
            <a:custGeom>
              <a:rect b="b" l="l" r="r" t="t"/>
              <a:pathLst>
                <a:path extrusionOk="0" h="3810" w="3762375">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3762375">
                  <a:moveTo>
                    <a:pt x="3761994" y="1905"/>
                  </a:moveTo>
                  <a:lnTo>
                    <a:pt x="3761435" y="558"/>
                  </a:lnTo>
                  <a:lnTo>
                    <a:pt x="3760089" y="0"/>
                  </a:lnTo>
                  <a:lnTo>
                    <a:pt x="3758742" y="558"/>
                  </a:lnTo>
                  <a:lnTo>
                    <a:pt x="3758184" y="1905"/>
                  </a:lnTo>
                  <a:lnTo>
                    <a:pt x="3758742" y="3251"/>
                  </a:lnTo>
                  <a:lnTo>
                    <a:pt x="3760089" y="3810"/>
                  </a:lnTo>
                  <a:lnTo>
                    <a:pt x="3761435" y="3251"/>
                  </a:lnTo>
                  <a:lnTo>
                    <a:pt x="376199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424" name="Google Shape;2424;p38"/>
          <p:cNvPicPr preferRelativeResize="0"/>
          <p:nvPr/>
        </p:nvPicPr>
        <p:blipFill rotWithShape="1">
          <a:blip r:embed="rId14">
            <a:alphaModFix/>
          </a:blip>
          <a:srcRect b="0" l="0" r="0" t="0"/>
          <a:stretch/>
        </p:blipFill>
        <p:spPr>
          <a:xfrm>
            <a:off x="9673415" y="2730662"/>
            <a:ext cx="98424" cy="82549"/>
          </a:xfrm>
          <a:prstGeom prst="rect">
            <a:avLst/>
          </a:prstGeom>
          <a:noFill/>
          <a:ln>
            <a:noFill/>
          </a:ln>
        </p:spPr>
      </p:pic>
      <p:sp>
        <p:nvSpPr>
          <p:cNvPr id="2425" name="Google Shape;2425;p38"/>
          <p:cNvSpPr txBox="1"/>
          <p:nvPr/>
        </p:nvSpPr>
        <p:spPr>
          <a:xfrm>
            <a:off x="6521300" y="1413418"/>
            <a:ext cx="3787140" cy="1616710"/>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35BDA4"/>
                </a:solidFill>
                <a:latin typeface="Malgun Gothic"/>
                <a:ea typeface="Malgun Gothic"/>
                <a:cs typeface="Malgun Gothic"/>
                <a:sym typeface="Malgun Gothic"/>
              </a:rPr>
              <a:t>임직원 참여형 ‘아껴요’ 에너지 절약 캠페인</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5080" rtl="0" algn="just">
              <a:lnSpc>
                <a:spcPct val="149800"/>
              </a:lnSpc>
              <a:spcBef>
                <a:spcPts val="5"/>
              </a:spcBef>
              <a:spcAft>
                <a:spcPts val="0"/>
              </a:spcAft>
              <a:buNone/>
            </a:pPr>
            <a:r>
              <a:rPr b="0" lang="en-US" sz="800">
                <a:solidFill>
                  <a:srgbClr val="58595B"/>
                </a:solidFill>
                <a:latin typeface="Arial"/>
                <a:ea typeface="Arial"/>
                <a:cs typeface="Arial"/>
                <a:sym typeface="Arial"/>
              </a:rPr>
              <a:t>신한금융그룹은 ‘아껴요’ 캠페인을 통해 임직원이 업무 시 주로 사용하는 에너지 (전기· 휘발유·종이·물)를 절약하고 감축 실적에 따라 회사가 보조금을 더하여 에너지 취약 계층 에게 기부하는 에너지 절약 캠페인을 시행하고 있습니다. 신한라이프는 점심시간과 20 시 이후 건물 소등 및 복합기 사용 시 흑백 인쇄 설정 등의 문화를 조성하며 에너지 절약 캠페인에 적극 참여하고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아껴요 캠페인 관련 카드 뉴스와 사내 홍보 영상을 제작하여 게시함  로써 임직원 의 적극적인 참여를 유도하고 있습니다.</a:t>
            </a:r>
            <a:endParaRPr sz="800">
              <a:latin typeface="Arial"/>
              <a:ea typeface="Arial"/>
              <a:cs typeface="Arial"/>
              <a:sym typeface="Arial"/>
            </a:endParaRPr>
          </a:p>
        </p:txBody>
      </p:sp>
      <p:sp>
        <p:nvSpPr>
          <p:cNvPr id="2426" name="Google Shape;2426;p38"/>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38</a:t>
            </a:r>
            <a:endParaRPr sz="900">
              <a:latin typeface="Malgun Gothic"/>
              <a:ea typeface="Malgun Gothic"/>
              <a:cs typeface="Malgun Gothic"/>
              <a:sym typeface="Malgun Gothic"/>
            </a:endParaRPr>
          </a:p>
        </p:txBody>
      </p:sp>
      <p:pic>
        <p:nvPicPr>
          <p:cNvPr id="2427" name="Google Shape;2427;p38"/>
          <p:cNvPicPr preferRelativeResize="0"/>
          <p:nvPr/>
        </p:nvPicPr>
        <p:blipFill rotWithShape="1">
          <a:blip r:embed="rId15">
            <a:alphaModFix/>
          </a:blip>
          <a:srcRect b="0" l="0" r="0" t="0"/>
          <a:stretch/>
        </p:blipFill>
        <p:spPr>
          <a:xfrm>
            <a:off x="431999" y="6464984"/>
            <a:ext cx="231013" cy="231013"/>
          </a:xfrm>
          <a:prstGeom prst="rect">
            <a:avLst/>
          </a:prstGeom>
          <a:noFill/>
          <a:ln>
            <a:noFill/>
          </a:ln>
        </p:spPr>
      </p:pic>
      <p:pic>
        <p:nvPicPr>
          <p:cNvPr id="2428" name="Google Shape;2428;p38"/>
          <p:cNvPicPr preferRelativeResize="0"/>
          <p:nvPr/>
        </p:nvPicPr>
        <p:blipFill rotWithShape="1">
          <a:blip r:embed="rId16">
            <a:alphaModFix/>
          </a:blip>
          <a:srcRect b="0" l="0" r="0" t="0"/>
          <a:stretch/>
        </p:blipFill>
        <p:spPr>
          <a:xfrm>
            <a:off x="431999" y="6167054"/>
            <a:ext cx="231013" cy="231012"/>
          </a:xfrm>
          <a:prstGeom prst="rect">
            <a:avLst/>
          </a:prstGeom>
          <a:noFill/>
          <a:ln>
            <a:noFill/>
          </a:ln>
        </p:spPr>
      </p:pic>
      <p:pic>
        <p:nvPicPr>
          <p:cNvPr id="2429" name="Google Shape;2429;p38"/>
          <p:cNvPicPr preferRelativeResize="0"/>
          <p:nvPr/>
        </p:nvPicPr>
        <p:blipFill rotWithShape="1">
          <a:blip r:embed="rId17">
            <a:alphaModFix/>
          </a:blip>
          <a:srcRect b="0" l="0" r="0" t="0"/>
          <a:stretch/>
        </p:blipFill>
        <p:spPr>
          <a:xfrm>
            <a:off x="431999" y="5730434"/>
            <a:ext cx="231013" cy="231013"/>
          </a:xfrm>
          <a:prstGeom prst="rect">
            <a:avLst/>
          </a:prstGeom>
          <a:noFill/>
          <a:ln>
            <a:noFill/>
          </a:ln>
        </p:spPr>
      </p:pic>
      <p:pic>
        <p:nvPicPr>
          <p:cNvPr id="2430" name="Google Shape;2430;p38"/>
          <p:cNvPicPr preferRelativeResize="0"/>
          <p:nvPr/>
        </p:nvPicPr>
        <p:blipFill rotWithShape="1">
          <a:blip r:embed="rId18">
            <a:alphaModFix/>
          </a:blip>
          <a:srcRect b="0" l="0" r="0" t="0"/>
          <a:stretch/>
        </p:blipFill>
        <p:spPr>
          <a:xfrm>
            <a:off x="431999" y="5432504"/>
            <a:ext cx="231013" cy="231012"/>
          </a:xfrm>
          <a:prstGeom prst="rect">
            <a:avLst/>
          </a:prstGeom>
          <a:noFill/>
          <a:ln>
            <a:noFill/>
          </a:ln>
        </p:spPr>
      </p:pic>
      <p:sp>
        <p:nvSpPr>
          <p:cNvPr id="2431" name="Google Shape;2431;p3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5" name="Shape 2435"/>
        <p:cNvGrpSpPr/>
        <p:nvPr/>
      </p:nvGrpSpPr>
      <p:grpSpPr>
        <a:xfrm>
          <a:off x="0" y="0"/>
          <a:ext cx="0" cy="0"/>
          <a:chOff x="0" y="0"/>
          <a:chExt cx="0" cy="0"/>
        </a:xfrm>
      </p:grpSpPr>
      <p:sp>
        <p:nvSpPr>
          <p:cNvPr id="2436" name="Google Shape;2436;p39"/>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3EF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437" name="Google Shape;2437;p39"/>
          <p:cNvGrpSpPr/>
          <p:nvPr/>
        </p:nvGrpSpPr>
        <p:grpSpPr>
          <a:xfrm>
            <a:off x="2341802" y="719997"/>
            <a:ext cx="7952740" cy="5974715"/>
            <a:chOff x="2341802" y="719997"/>
            <a:chExt cx="7952740" cy="5974715"/>
          </a:xfrm>
        </p:grpSpPr>
        <p:sp>
          <p:nvSpPr>
            <p:cNvPr id="2438" name="Google Shape;2438;p39"/>
            <p:cNvSpPr/>
            <p:nvPr/>
          </p:nvSpPr>
          <p:spPr>
            <a:xfrm>
              <a:off x="2341802" y="719997"/>
              <a:ext cx="7952740" cy="5974715"/>
            </a:xfrm>
            <a:custGeom>
              <a:rect b="b" l="l" r="r" t="t"/>
              <a:pathLst>
                <a:path extrusionOk="0" h="5974715" w="7952740">
                  <a:moveTo>
                    <a:pt x="7772400" y="0"/>
                  </a:moveTo>
                  <a:lnTo>
                    <a:pt x="179997" y="0"/>
                  </a:ln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9" name="Google Shape;2439;p39"/>
            <p:cNvSpPr/>
            <p:nvPr/>
          </p:nvSpPr>
          <p:spPr>
            <a:xfrm>
              <a:off x="2341802" y="719997"/>
              <a:ext cx="7952740" cy="5974715"/>
            </a:xfrm>
            <a:custGeom>
              <a:rect b="b" l="l" r="r" t="t"/>
              <a:pathLst>
                <a:path extrusionOk="0" h="5974715" w="7952740">
                  <a:moveTo>
                    <a:pt x="179997" y="0"/>
                  </a:move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lnTo>
                    <a:pt x="179997"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440" name="Google Shape;2440;p39"/>
          <p:cNvGraphicFramePr/>
          <p:nvPr/>
        </p:nvGraphicFramePr>
        <p:xfrm>
          <a:off x="430474" y="1152950"/>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FE7"/>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FE7"/>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FE7"/>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FE7"/>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7">
                            <a:extLst>
                              <a:ext uri="{A12FA001-AC4F-418D-AE19-62706E023703}">
                                <ahyp:hlinkClr val="tx"/>
                              </a:ext>
                            </a:extLst>
                          </a:hlinkClick>
                        </a:rPr>
                        <a:t>환경경영 추진 체계</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solidFill>
                      <a:srgbClr val="D3EFE7"/>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내부 탄소배출량 관리</a:t>
                      </a:r>
                      <a:endParaRPr sz="650" u="none" cap="none" strike="noStrike">
                        <a:latin typeface="Arial"/>
                        <a:ea typeface="Arial"/>
                        <a:cs typeface="Arial"/>
                        <a:sym typeface="Arial"/>
                      </a:endParaRPr>
                    </a:p>
                  </a:txBody>
                  <a:tcPr marT="35550" marB="0" marR="0" marL="0">
                    <a:solidFill>
                      <a:srgbClr val="D3EFE7"/>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금융 배출량 관리</a:t>
                      </a:r>
                      <a:endParaRPr sz="650" u="none" cap="none" strike="noStrike">
                        <a:latin typeface="Arial"/>
                        <a:ea typeface="Arial"/>
                        <a:cs typeface="Arial"/>
                        <a:sym typeface="Arial"/>
                      </a:endParaRPr>
                    </a:p>
                  </a:txBody>
                  <a:tcPr marT="35550" marB="0" marR="0" marL="0">
                    <a:solidFill>
                      <a:srgbClr val="D3EFE7"/>
                    </a:solidFill>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친환경 금융 확대</a:t>
                      </a:r>
                      <a:endParaRPr sz="650" u="none" cap="none" strike="noStrike">
                        <a:latin typeface="Arial"/>
                        <a:ea typeface="Arial"/>
                        <a:cs typeface="Arial"/>
                        <a:sym typeface="Arial"/>
                      </a:endParaRPr>
                    </a:p>
                  </a:txBody>
                  <a:tcPr marT="35550" marB="0" marR="0" marL="0">
                    <a:solidFill>
                      <a:srgbClr val="D3EFE7"/>
                    </a:solidFill>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35BDA4"/>
                          </a:solidFill>
                          <a:latin typeface="Malgun Gothic"/>
                          <a:ea typeface="Malgun Gothic"/>
                          <a:cs typeface="Malgun Gothic"/>
                          <a:sym typeface="Malgun Gothic"/>
                          <a:hlinkClick action="ppaction://hlinksldjump" r:id="rId11">
                            <a:extLst>
                              <a:ext uri="{A12FA001-AC4F-418D-AE19-62706E023703}">
                                <ahyp:hlinkClr val="tx"/>
                              </a:ext>
                            </a:extLst>
                          </a:hlinkClick>
                        </a:rPr>
                        <a:t>친환경 실천 교육 및 캠페인</a:t>
                      </a:r>
                      <a:endParaRPr sz="650" u="none" cap="none" strike="noStrike">
                        <a:latin typeface="Malgun Gothic"/>
                        <a:ea typeface="Malgun Gothic"/>
                        <a:cs typeface="Malgun Gothic"/>
                        <a:sym typeface="Malgun Gothic"/>
                      </a:endParaRPr>
                    </a:p>
                  </a:txBody>
                  <a:tcPr marT="36200" marB="0" marR="0" marL="0">
                    <a:lnB cap="flat" cmpd="sng" w="9525">
                      <a:solidFill>
                        <a:srgbClr val="808285"/>
                      </a:solidFill>
                      <a:prstDash val="solid"/>
                      <a:round/>
                      <a:headEnd len="sm" w="sm" type="none"/>
                      <a:tailEnd len="sm" w="sm" type="none"/>
                    </a:lnB>
                    <a:solidFill>
                      <a:srgbClr val="D3EFE7"/>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2">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FE7"/>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FE7"/>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FE7"/>
                    </a:solidFill>
                  </a:tcPr>
                </a:tc>
              </a:tr>
            </a:tbl>
          </a:graphicData>
        </a:graphic>
      </p:graphicFrame>
      <p:sp>
        <p:nvSpPr>
          <p:cNvPr id="2441" name="Google Shape;2441;p39"/>
          <p:cNvSpPr txBox="1"/>
          <p:nvPr/>
        </p:nvSpPr>
        <p:spPr>
          <a:xfrm>
            <a:off x="2697774" y="1602978"/>
            <a:ext cx="327152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35BDA4"/>
                </a:solidFill>
                <a:latin typeface="Malgun Gothic"/>
                <a:ea typeface="Malgun Gothic"/>
                <a:cs typeface="Malgun Gothic"/>
                <a:sym typeface="Malgun Gothic"/>
              </a:rPr>
              <a:t>친환경 가치 확산 </a:t>
            </a:r>
            <a:r>
              <a:rPr b="1" lang="en-US" sz="1800">
                <a:solidFill>
                  <a:srgbClr val="6F5DCF"/>
                </a:solidFill>
                <a:latin typeface="Malgun Gothic"/>
                <a:ea typeface="Malgun Gothic"/>
                <a:cs typeface="Malgun Gothic"/>
                <a:sym typeface="Malgun Gothic"/>
              </a:rPr>
              <a:t>임직원 캠페인</a:t>
            </a:r>
            <a:endParaRPr sz="1800">
              <a:latin typeface="Malgun Gothic"/>
              <a:ea typeface="Malgun Gothic"/>
              <a:cs typeface="Malgun Gothic"/>
              <a:sym typeface="Malgun Gothic"/>
            </a:endParaRPr>
          </a:p>
        </p:txBody>
      </p:sp>
      <p:sp>
        <p:nvSpPr>
          <p:cNvPr id="2442" name="Google Shape;2442;p39"/>
          <p:cNvSpPr txBox="1"/>
          <p:nvPr/>
        </p:nvSpPr>
        <p:spPr>
          <a:xfrm>
            <a:off x="2697774" y="2272400"/>
            <a:ext cx="4244975"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임직원 참여 걸음기부 캠페인</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임직원들이 일상 생활에서 차량 이용 대신 걷기를 통해 자연스럽게 탄소저감 활동에 동참하고, 걸 음목표 달성을 통해 취약계층을 지원하는 임직원 참여 ‘빛나는한걸음’ 캠페인을 진행하고 있습니 다. 2023년 상·하반기 진행한 빛나는한걸음 캠페인을 통해 약 19,000kg의 탄소 저감 효과에 기여 하였습니다. 또한 걸음기부 목표 달성을 통해 취약계층 어린이에게 운동화 약 600켤레를 지원하고 장애인 복지기관에 휠체어 75대를 지원했습니다.</a:t>
            </a:r>
            <a:endParaRPr sz="800">
              <a:latin typeface="Arial"/>
              <a:ea typeface="Arial"/>
              <a:cs typeface="Arial"/>
              <a:sym typeface="Arial"/>
            </a:endParaRPr>
          </a:p>
        </p:txBody>
      </p:sp>
      <p:sp>
        <p:nvSpPr>
          <p:cNvPr id="2443" name="Google Shape;2443;p39"/>
          <p:cNvSpPr/>
          <p:nvPr/>
        </p:nvSpPr>
        <p:spPr>
          <a:xfrm>
            <a:off x="2665903" y="1027902"/>
            <a:ext cx="7304405" cy="216535"/>
          </a:xfrm>
          <a:custGeom>
            <a:rect b="b" l="l" r="r" t="t"/>
            <a:pathLst>
              <a:path extrusionOk="0" h="216534" w="7304405">
                <a:moveTo>
                  <a:pt x="7196188"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7196188" y="216001"/>
                </a:lnTo>
                <a:lnTo>
                  <a:pt x="7238229" y="207515"/>
                </a:lnTo>
                <a:lnTo>
                  <a:pt x="7272558" y="184370"/>
                </a:lnTo>
                <a:lnTo>
                  <a:pt x="7295702" y="150041"/>
                </a:lnTo>
                <a:lnTo>
                  <a:pt x="7304189" y="108000"/>
                </a:lnTo>
                <a:lnTo>
                  <a:pt x="7295702" y="65960"/>
                </a:lnTo>
                <a:lnTo>
                  <a:pt x="7272558" y="31630"/>
                </a:lnTo>
                <a:lnTo>
                  <a:pt x="7238229" y="8486"/>
                </a:lnTo>
                <a:lnTo>
                  <a:pt x="7196188"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4" name="Google Shape;2444;p39"/>
          <p:cNvSpPr txBox="1"/>
          <p:nvPr/>
        </p:nvSpPr>
        <p:spPr>
          <a:xfrm>
            <a:off x="2761204" y="1052083"/>
            <a:ext cx="68897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FFFFFF"/>
                </a:solidFill>
                <a:latin typeface="Malgun Gothic"/>
                <a:ea typeface="Malgun Gothic"/>
                <a:cs typeface="Malgun Gothic"/>
                <a:sym typeface="Malgun Gothic"/>
              </a:rPr>
              <a:t>Special 캠페인</a:t>
            </a:r>
            <a:endParaRPr sz="800">
              <a:latin typeface="Malgun Gothic"/>
              <a:ea typeface="Malgun Gothic"/>
              <a:cs typeface="Malgun Gothic"/>
              <a:sym typeface="Malgun Gothic"/>
            </a:endParaRPr>
          </a:p>
        </p:txBody>
      </p:sp>
      <p:sp>
        <p:nvSpPr>
          <p:cNvPr id="2445" name="Google Shape;2445;p39"/>
          <p:cNvSpPr txBox="1"/>
          <p:nvPr/>
        </p:nvSpPr>
        <p:spPr>
          <a:xfrm>
            <a:off x="7367300" y="3916035"/>
            <a:ext cx="2545800" cy="112260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숲조성 캠페인</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장시간 방치되어 실효 위기에 처한 부지에 나 무를 심어 숲을 조성하는 ‘빛나는숲’ 캠페인을 추진하고 있 습니다. 2021년 부터 시작된 빛나는숲 캠페인을 통해 현 재까지 4개의 숲을 조성하여 지역사회 내 친환경 가치 확산 을 위해 노력하고 있습니다.</a:t>
            </a:r>
            <a:endParaRPr sz="800">
              <a:latin typeface="Arial"/>
              <a:ea typeface="Arial"/>
              <a:cs typeface="Arial"/>
              <a:sym typeface="Arial"/>
            </a:endParaRPr>
          </a:p>
        </p:txBody>
      </p:sp>
      <p:sp>
        <p:nvSpPr>
          <p:cNvPr id="2446" name="Google Shape;2446;p39"/>
          <p:cNvSpPr txBox="1"/>
          <p:nvPr/>
        </p:nvSpPr>
        <p:spPr>
          <a:xfrm>
            <a:off x="7367300" y="5313831"/>
            <a:ext cx="112522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2021-2023 빛나는숲 조성</a:t>
            </a:r>
            <a:endParaRPr sz="750">
              <a:latin typeface="Arial"/>
              <a:ea typeface="Arial"/>
              <a:cs typeface="Arial"/>
              <a:sym typeface="Arial"/>
            </a:endParaRPr>
          </a:p>
        </p:txBody>
      </p:sp>
      <p:sp>
        <p:nvSpPr>
          <p:cNvPr id="2447" name="Google Shape;2447;p39"/>
          <p:cNvSpPr/>
          <p:nvPr/>
        </p:nvSpPr>
        <p:spPr>
          <a:xfrm>
            <a:off x="7379996" y="5561965"/>
            <a:ext cx="540385" cy="770255"/>
          </a:xfrm>
          <a:custGeom>
            <a:rect b="b" l="l" r="r" t="t"/>
            <a:pathLst>
              <a:path extrusionOk="0" h="770254" w="540384">
                <a:moveTo>
                  <a:pt x="539991" y="700087"/>
                </a:moveTo>
                <a:lnTo>
                  <a:pt x="534479" y="672807"/>
                </a:lnTo>
                <a:lnTo>
                  <a:pt x="519468" y="650532"/>
                </a:lnTo>
                <a:lnTo>
                  <a:pt x="497179" y="635508"/>
                </a:lnTo>
                <a:lnTo>
                  <a:pt x="469900" y="629996"/>
                </a:lnTo>
                <a:lnTo>
                  <a:pt x="70091" y="629996"/>
                </a:lnTo>
                <a:lnTo>
                  <a:pt x="42811" y="635508"/>
                </a:lnTo>
                <a:lnTo>
                  <a:pt x="20535" y="650532"/>
                </a:lnTo>
                <a:lnTo>
                  <a:pt x="5511" y="672807"/>
                </a:lnTo>
                <a:lnTo>
                  <a:pt x="0" y="700087"/>
                </a:lnTo>
                <a:lnTo>
                  <a:pt x="5511" y="727379"/>
                </a:lnTo>
                <a:lnTo>
                  <a:pt x="20535" y="749668"/>
                </a:lnTo>
                <a:lnTo>
                  <a:pt x="42811" y="764692"/>
                </a:lnTo>
                <a:lnTo>
                  <a:pt x="70091" y="770191"/>
                </a:lnTo>
                <a:lnTo>
                  <a:pt x="469900" y="770191"/>
                </a:lnTo>
                <a:lnTo>
                  <a:pt x="497179" y="764692"/>
                </a:lnTo>
                <a:lnTo>
                  <a:pt x="519468" y="749668"/>
                </a:lnTo>
                <a:lnTo>
                  <a:pt x="534479" y="727379"/>
                </a:lnTo>
                <a:lnTo>
                  <a:pt x="539991" y="700087"/>
                </a:lnTo>
                <a:close/>
              </a:path>
              <a:path extrusionOk="0" h="770254" w="540384">
                <a:moveTo>
                  <a:pt x="539991" y="490093"/>
                </a:moveTo>
                <a:lnTo>
                  <a:pt x="534479" y="462813"/>
                </a:lnTo>
                <a:lnTo>
                  <a:pt x="519468" y="440524"/>
                </a:lnTo>
                <a:lnTo>
                  <a:pt x="497179" y="425513"/>
                </a:lnTo>
                <a:lnTo>
                  <a:pt x="469900" y="420001"/>
                </a:lnTo>
                <a:lnTo>
                  <a:pt x="70091" y="420001"/>
                </a:lnTo>
                <a:lnTo>
                  <a:pt x="42811" y="425513"/>
                </a:lnTo>
                <a:lnTo>
                  <a:pt x="20535" y="440524"/>
                </a:lnTo>
                <a:lnTo>
                  <a:pt x="5511" y="462813"/>
                </a:lnTo>
                <a:lnTo>
                  <a:pt x="0" y="490093"/>
                </a:lnTo>
                <a:lnTo>
                  <a:pt x="5511" y="517385"/>
                </a:lnTo>
                <a:lnTo>
                  <a:pt x="20535" y="539661"/>
                </a:lnTo>
                <a:lnTo>
                  <a:pt x="42811" y="554685"/>
                </a:lnTo>
                <a:lnTo>
                  <a:pt x="70091" y="560197"/>
                </a:lnTo>
                <a:lnTo>
                  <a:pt x="469900" y="560197"/>
                </a:lnTo>
                <a:lnTo>
                  <a:pt x="497179" y="554685"/>
                </a:lnTo>
                <a:lnTo>
                  <a:pt x="519468" y="539661"/>
                </a:lnTo>
                <a:lnTo>
                  <a:pt x="534479" y="517385"/>
                </a:lnTo>
                <a:lnTo>
                  <a:pt x="539991" y="490093"/>
                </a:lnTo>
                <a:close/>
              </a:path>
              <a:path extrusionOk="0" h="770254" w="540384">
                <a:moveTo>
                  <a:pt x="539991" y="280085"/>
                </a:moveTo>
                <a:lnTo>
                  <a:pt x="534479" y="252806"/>
                </a:lnTo>
                <a:lnTo>
                  <a:pt x="519468" y="230530"/>
                </a:lnTo>
                <a:lnTo>
                  <a:pt x="497179" y="215506"/>
                </a:lnTo>
                <a:lnTo>
                  <a:pt x="469900" y="209994"/>
                </a:lnTo>
                <a:lnTo>
                  <a:pt x="70091" y="209994"/>
                </a:lnTo>
                <a:lnTo>
                  <a:pt x="42811" y="215506"/>
                </a:lnTo>
                <a:lnTo>
                  <a:pt x="20535" y="230530"/>
                </a:lnTo>
                <a:lnTo>
                  <a:pt x="5511" y="252806"/>
                </a:lnTo>
                <a:lnTo>
                  <a:pt x="0" y="280085"/>
                </a:lnTo>
                <a:lnTo>
                  <a:pt x="5511" y="307378"/>
                </a:lnTo>
                <a:lnTo>
                  <a:pt x="20535" y="329666"/>
                </a:lnTo>
                <a:lnTo>
                  <a:pt x="42811" y="344690"/>
                </a:lnTo>
                <a:lnTo>
                  <a:pt x="70091" y="350189"/>
                </a:lnTo>
                <a:lnTo>
                  <a:pt x="469900" y="350189"/>
                </a:lnTo>
                <a:lnTo>
                  <a:pt x="497179" y="344690"/>
                </a:lnTo>
                <a:lnTo>
                  <a:pt x="519468" y="329666"/>
                </a:lnTo>
                <a:lnTo>
                  <a:pt x="534479" y="307378"/>
                </a:lnTo>
                <a:lnTo>
                  <a:pt x="539991" y="280085"/>
                </a:lnTo>
                <a:close/>
              </a:path>
              <a:path extrusionOk="0" h="770254" w="540384">
                <a:moveTo>
                  <a:pt x="539991" y="70091"/>
                </a:moveTo>
                <a:lnTo>
                  <a:pt x="534479" y="42811"/>
                </a:lnTo>
                <a:lnTo>
                  <a:pt x="519468" y="20523"/>
                </a:lnTo>
                <a:lnTo>
                  <a:pt x="497179" y="5511"/>
                </a:lnTo>
                <a:lnTo>
                  <a:pt x="469900" y="0"/>
                </a:lnTo>
                <a:lnTo>
                  <a:pt x="70091" y="0"/>
                </a:lnTo>
                <a:lnTo>
                  <a:pt x="42811" y="5511"/>
                </a:lnTo>
                <a:lnTo>
                  <a:pt x="20535" y="20523"/>
                </a:lnTo>
                <a:lnTo>
                  <a:pt x="5511" y="42811"/>
                </a:lnTo>
                <a:lnTo>
                  <a:pt x="0" y="70091"/>
                </a:lnTo>
                <a:lnTo>
                  <a:pt x="5511" y="97383"/>
                </a:lnTo>
                <a:lnTo>
                  <a:pt x="20535" y="119659"/>
                </a:lnTo>
                <a:lnTo>
                  <a:pt x="42811" y="134683"/>
                </a:lnTo>
                <a:lnTo>
                  <a:pt x="70091" y="140195"/>
                </a:lnTo>
                <a:lnTo>
                  <a:pt x="469900" y="140195"/>
                </a:lnTo>
                <a:lnTo>
                  <a:pt x="497179" y="134683"/>
                </a:lnTo>
                <a:lnTo>
                  <a:pt x="519468" y="119659"/>
                </a:lnTo>
                <a:lnTo>
                  <a:pt x="534479" y="97383"/>
                </a:lnTo>
                <a:lnTo>
                  <a:pt x="539991" y="70091"/>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8" name="Google Shape;2448;p39"/>
          <p:cNvSpPr txBox="1"/>
          <p:nvPr/>
        </p:nvSpPr>
        <p:spPr>
          <a:xfrm>
            <a:off x="7472700" y="5565696"/>
            <a:ext cx="346075" cy="7588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2021.07</a:t>
            </a:r>
            <a:endParaRPr sz="650">
              <a:latin typeface="Arial"/>
              <a:ea typeface="Arial"/>
              <a:cs typeface="Arial"/>
              <a:sym typeface="Arial"/>
            </a:endParaRPr>
          </a:p>
          <a:p>
            <a:pPr indent="0" lvl="0" marL="0" rtl="0" algn="l">
              <a:lnSpc>
                <a:spcPct val="100000"/>
              </a:lnSpc>
              <a:spcBef>
                <a:spcPts val="70"/>
              </a:spcBef>
              <a:spcAft>
                <a:spcPts val="0"/>
              </a:spcAft>
              <a:buNone/>
            </a:pPr>
            <a:r>
              <a:t/>
            </a:r>
            <a:endParaRPr sz="400">
              <a:latin typeface="Arial"/>
              <a:ea typeface="Arial"/>
              <a:cs typeface="Arial"/>
              <a:sym typeface="Arial"/>
            </a:endParaRPr>
          </a:p>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2022.05</a:t>
            </a:r>
            <a:endParaRPr sz="650">
              <a:latin typeface="Arial"/>
              <a:ea typeface="Arial"/>
              <a:cs typeface="Arial"/>
              <a:sym typeface="Arial"/>
            </a:endParaRPr>
          </a:p>
          <a:p>
            <a:pPr indent="0" lvl="0" marL="0" rtl="0" algn="l">
              <a:lnSpc>
                <a:spcPct val="100000"/>
              </a:lnSpc>
              <a:spcBef>
                <a:spcPts val="65"/>
              </a:spcBef>
              <a:spcAft>
                <a:spcPts val="0"/>
              </a:spcAft>
              <a:buNone/>
            </a:pPr>
            <a:r>
              <a:t/>
            </a:r>
            <a:endParaRPr sz="400">
              <a:latin typeface="Arial"/>
              <a:ea typeface="Arial"/>
              <a:cs typeface="Arial"/>
              <a:sym typeface="Arial"/>
            </a:endParaRPr>
          </a:p>
          <a:p>
            <a:pPr indent="0" lvl="0" marL="12700" rtl="0" algn="l">
              <a:lnSpc>
                <a:spcPct val="100000"/>
              </a:lnSpc>
              <a:spcBef>
                <a:spcPts val="5"/>
              </a:spcBef>
              <a:spcAft>
                <a:spcPts val="0"/>
              </a:spcAft>
              <a:buNone/>
            </a:pPr>
            <a:r>
              <a:rPr b="0" lang="en-US" sz="650">
                <a:solidFill>
                  <a:srgbClr val="FFFFFF"/>
                </a:solidFill>
                <a:latin typeface="Arial"/>
                <a:ea typeface="Arial"/>
                <a:cs typeface="Arial"/>
                <a:sym typeface="Arial"/>
              </a:rPr>
              <a:t>2023.03</a:t>
            </a:r>
            <a:endParaRPr sz="650">
              <a:latin typeface="Arial"/>
              <a:ea typeface="Arial"/>
              <a:cs typeface="Arial"/>
              <a:sym typeface="Arial"/>
            </a:endParaRPr>
          </a:p>
          <a:p>
            <a:pPr indent="0" lvl="0" marL="0" rtl="0" algn="l">
              <a:lnSpc>
                <a:spcPct val="100000"/>
              </a:lnSpc>
              <a:spcBef>
                <a:spcPts val="65"/>
              </a:spcBef>
              <a:spcAft>
                <a:spcPts val="0"/>
              </a:spcAft>
              <a:buNone/>
            </a:pPr>
            <a:r>
              <a:t/>
            </a:r>
            <a:endParaRPr sz="400">
              <a:latin typeface="Arial"/>
              <a:ea typeface="Arial"/>
              <a:cs typeface="Arial"/>
              <a:sym typeface="Arial"/>
            </a:endParaRPr>
          </a:p>
          <a:p>
            <a:pPr indent="0" lvl="0" marL="12700" rtl="0" algn="l">
              <a:lnSpc>
                <a:spcPct val="100000"/>
              </a:lnSpc>
              <a:spcBef>
                <a:spcPts val="5"/>
              </a:spcBef>
              <a:spcAft>
                <a:spcPts val="0"/>
              </a:spcAft>
              <a:buNone/>
            </a:pPr>
            <a:r>
              <a:rPr b="0" lang="en-US" sz="650">
                <a:solidFill>
                  <a:srgbClr val="FFFFFF"/>
                </a:solidFill>
                <a:latin typeface="Arial"/>
                <a:ea typeface="Arial"/>
                <a:cs typeface="Arial"/>
                <a:sym typeface="Arial"/>
              </a:rPr>
              <a:t>2023.10</a:t>
            </a:r>
            <a:endParaRPr sz="650">
              <a:latin typeface="Arial"/>
              <a:ea typeface="Arial"/>
              <a:cs typeface="Arial"/>
              <a:sym typeface="Arial"/>
            </a:endParaRPr>
          </a:p>
        </p:txBody>
      </p:sp>
      <p:sp>
        <p:nvSpPr>
          <p:cNvPr id="2449" name="Google Shape;2449;p39"/>
          <p:cNvSpPr txBox="1"/>
          <p:nvPr/>
        </p:nvSpPr>
        <p:spPr>
          <a:xfrm>
            <a:off x="8112725" y="5551726"/>
            <a:ext cx="1381760" cy="7702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안양천 숲 조성</a:t>
            </a:r>
            <a:endParaRPr sz="750">
              <a:latin typeface="Arial"/>
              <a:ea typeface="Arial"/>
              <a:cs typeface="Arial"/>
              <a:sym typeface="Arial"/>
            </a:endParaRPr>
          </a:p>
          <a:p>
            <a:pPr indent="0" lvl="0" marL="12700" marR="5080" rtl="0" algn="l">
              <a:lnSpc>
                <a:spcPct val="183700"/>
              </a:lnSpc>
              <a:spcBef>
                <a:spcPts val="0"/>
              </a:spcBef>
              <a:spcAft>
                <a:spcPts val="0"/>
              </a:spcAft>
              <a:buNone/>
            </a:pPr>
            <a:r>
              <a:rPr b="0" lang="en-US" sz="750">
                <a:solidFill>
                  <a:srgbClr val="58595B"/>
                </a:solidFill>
                <a:latin typeface="Arial"/>
                <a:ea typeface="Arial"/>
                <a:cs typeface="Arial"/>
                <a:sym typeface="Arial"/>
              </a:rPr>
              <a:t>강원도 홍천 산불 피해지역 숲 조성 온수공원 숲 조성</a:t>
            </a:r>
            <a:endParaRPr sz="750">
              <a:latin typeface="Arial"/>
              <a:ea typeface="Arial"/>
              <a:cs typeface="Arial"/>
              <a:sym typeface="Arial"/>
            </a:endParaRPr>
          </a:p>
          <a:p>
            <a:pPr indent="0" lvl="0" marL="12700" rtl="0" algn="l">
              <a:lnSpc>
                <a:spcPct val="100000"/>
              </a:lnSpc>
              <a:spcBef>
                <a:spcPts val="750"/>
              </a:spcBef>
              <a:spcAft>
                <a:spcPts val="0"/>
              </a:spcAft>
              <a:buNone/>
            </a:pPr>
            <a:r>
              <a:rPr b="0" lang="en-US" sz="750">
                <a:solidFill>
                  <a:srgbClr val="58595B"/>
                </a:solidFill>
                <a:latin typeface="Arial"/>
                <a:ea typeface="Arial"/>
                <a:cs typeface="Arial"/>
                <a:sym typeface="Arial"/>
              </a:rPr>
              <a:t>오목공원 숲 조성</a:t>
            </a:r>
            <a:endParaRPr sz="750">
              <a:latin typeface="Arial"/>
              <a:ea typeface="Arial"/>
              <a:cs typeface="Arial"/>
              <a:sym typeface="Arial"/>
            </a:endParaRPr>
          </a:p>
        </p:txBody>
      </p:sp>
      <p:sp>
        <p:nvSpPr>
          <p:cNvPr id="2450" name="Google Shape;2450;p3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39</a:t>
            </a:r>
            <a:endParaRPr sz="900">
              <a:latin typeface="Malgun Gothic"/>
              <a:ea typeface="Malgun Gothic"/>
              <a:cs typeface="Malgun Gothic"/>
              <a:sym typeface="Malgun Gothic"/>
            </a:endParaRPr>
          </a:p>
        </p:txBody>
      </p:sp>
      <p:pic>
        <p:nvPicPr>
          <p:cNvPr id="2451" name="Google Shape;2451;p39"/>
          <p:cNvPicPr preferRelativeResize="0"/>
          <p:nvPr/>
        </p:nvPicPr>
        <p:blipFill rotWithShape="1">
          <a:blip r:embed="rId14">
            <a:alphaModFix/>
          </a:blip>
          <a:srcRect b="0" l="0" r="0" t="0"/>
          <a:stretch/>
        </p:blipFill>
        <p:spPr>
          <a:xfrm>
            <a:off x="431999" y="6464984"/>
            <a:ext cx="231013" cy="231013"/>
          </a:xfrm>
          <a:prstGeom prst="rect">
            <a:avLst/>
          </a:prstGeom>
          <a:noFill/>
          <a:ln>
            <a:noFill/>
          </a:ln>
        </p:spPr>
      </p:pic>
      <p:pic>
        <p:nvPicPr>
          <p:cNvPr id="2452" name="Google Shape;2452;p39"/>
          <p:cNvPicPr preferRelativeResize="0"/>
          <p:nvPr/>
        </p:nvPicPr>
        <p:blipFill rotWithShape="1">
          <a:blip r:embed="rId15">
            <a:alphaModFix/>
          </a:blip>
          <a:srcRect b="0" l="0" r="0" t="0"/>
          <a:stretch/>
        </p:blipFill>
        <p:spPr>
          <a:xfrm>
            <a:off x="431999" y="6167054"/>
            <a:ext cx="231013" cy="231012"/>
          </a:xfrm>
          <a:prstGeom prst="rect">
            <a:avLst/>
          </a:prstGeom>
          <a:noFill/>
          <a:ln>
            <a:noFill/>
          </a:ln>
        </p:spPr>
      </p:pic>
      <p:pic>
        <p:nvPicPr>
          <p:cNvPr id="2453" name="Google Shape;2453;p39"/>
          <p:cNvPicPr preferRelativeResize="0"/>
          <p:nvPr/>
        </p:nvPicPr>
        <p:blipFill rotWithShape="1">
          <a:blip r:embed="rId16">
            <a:alphaModFix/>
          </a:blip>
          <a:srcRect b="0" l="0" r="0" t="0"/>
          <a:stretch/>
        </p:blipFill>
        <p:spPr>
          <a:xfrm>
            <a:off x="431999" y="5730434"/>
            <a:ext cx="231013" cy="231013"/>
          </a:xfrm>
          <a:prstGeom prst="rect">
            <a:avLst/>
          </a:prstGeom>
          <a:noFill/>
          <a:ln>
            <a:noFill/>
          </a:ln>
        </p:spPr>
      </p:pic>
      <p:pic>
        <p:nvPicPr>
          <p:cNvPr id="2454" name="Google Shape;2454;p39"/>
          <p:cNvPicPr preferRelativeResize="0"/>
          <p:nvPr/>
        </p:nvPicPr>
        <p:blipFill rotWithShape="1">
          <a:blip r:embed="rId17">
            <a:alphaModFix/>
          </a:blip>
          <a:srcRect b="0" l="0" r="0" t="0"/>
          <a:stretch/>
        </p:blipFill>
        <p:spPr>
          <a:xfrm>
            <a:off x="431999" y="5432504"/>
            <a:ext cx="231013" cy="231012"/>
          </a:xfrm>
          <a:prstGeom prst="rect">
            <a:avLst/>
          </a:prstGeom>
          <a:noFill/>
          <a:ln>
            <a:noFill/>
          </a:ln>
        </p:spPr>
      </p:pic>
      <p:sp>
        <p:nvSpPr>
          <p:cNvPr id="2455" name="Google Shape;2455;p3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sp>
        <p:nvSpPr>
          <p:cNvPr id="158" name="Google Shape;158;p4"/>
          <p:cNvSpPr txBox="1"/>
          <p:nvPr/>
        </p:nvSpPr>
        <p:spPr>
          <a:xfrm>
            <a:off x="7709299" y="1725838"/>
            <a:ext cx="259969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금융 취약계층과 청년 세대를 위한 보험상품과 서비스 를 지속 개발하여 금융 취약계층의 금융 접근성을 확대하고 청년 세대의 안정적인 미래를 지원하고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앞으로도 사회 구성원 모두의 지속가능한 성장이 가능한 사회 기반을 마련하기 위해 진정성을 담아 상생 경영을 실천하겠 습니다.</a:t>
            </a:r>
            <a:endParaRPr sz="800">
              <a:latin typeface="Arial"/>
              <a:ea typeface="Arial"/>
              <a:cs typeface="Arial"/>
              <a:sym typeface="Arial"/>
            </a:endParaRPr>
          </a:p>
        </p:txBody>
      </p:sp>
      <p:sp>
        <p:nvSpPr>
          <p:cNvPr id="159" name="Google Shape;159;p4"/>
          <p:cNvSpPr txBox="1"/>
          <p:nvPr/>
        </p:nvSpPr>
        <p:spPr>
          <a:xfrm>
            <a:off x="7709299" y="3004221"/>
            <a:ext cx="2600960" cy="1669414"/>
          </a:xfrm>
          <a:prstGeom prst="rect">
            <a:avLst/>
          </a:prstGeom>
          <a:noFill/>
          <a:ln>
            <a:noFill/>
          </a:ln>
        </p:spPr>
        <p:txBody>
          <a:bodyPr anchorCtr="0" anchor="t" bIns="0" lIns="0" spcFirstLastPara="1" rIns="0" wrap="square" tIns="72375">
            <a:spAutoFit/>
          </a:bodyPr>
          <a:lstStyle/>
          <a:p>
            <a:pPr indent="0" lvl="0" marL="12700" rtl="0" algn="just">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‘신뢰 경영’을 강화하겠습니다.</a:t>
            </a:r>
            <a:endParaRPr sz="800">
              <a:latin typeface="Malgun Gothic"/>
              <a:ea typeface="Malgun Gothic"/>
              <a:cs typeface="Malgun Gothic"/>
              <a:sym typeface="Malgun Gothic"/>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이해관계자와의 신뢰를 최우선 가치로 생각 합니다. 이에 신한라이프는 ESG 데이터 플랫폼을 구축하여 ESG 공시 의무화에 선제적으로 대응하고 객관적인 ESG 정보 를 기반으로 이해관계자와 투명하게 소통하고자 합니다. 또한 윤리·준법 경영 강화를 위해 실효성 있는 내부통제 체계를 수 립하여 선제적인 내부통제 활동을 실시하겠습니다. 앞으로도 신한라이프는 공정하고 투명하게 업무를 수행하며, 신뢰를 바 탕으로 성장하는 기업이 되겠습니다.</a:t>
            </a:r>
            <a:endParaRPr sz="800">
              <a:latin typeface="Arial"/>
              <a:ea typeface="Arial"/>
              <a:cs typeface="Arial"/>
              <a:sym typeface="Arial"/>
            </a:endParaRPr>
          </a:p>
        </p:txBody>
      </p:sp>
      <p:sp>
        <p:nvSpPr>
          <p:cNvPr id="160" name="Google Shape;160;p4"/>
          <p:cNvSpPr txBox="1"/>
          <p:nvPr/>
        </p:nvSpPr>
        <p:spPr>
          <a:xfrm>
            <a:off x="7709299" y="4830480"/>
            <a:ext cx="2597150" cy="3911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신한라이프를 지지해 주시는 모든 이해관계자분들의 변함없 는 지지와 격려를 부탁 드립니다.</a:t>
            </a:r>
            <a:endParaRPr sz="800">
              <a:latin typeface="Arial"/>
              <a:ea typeface="Arial"/>
              <a:cs typeface="Arial"/>
              <a:sym typeface="Arial"/>
            </a:endParaRPr>
          </a:p>
        </p:txBody>
      </p:sp>
      <p:sp>
        <p:nvSpPr>
          <p:cNvPr id="161" name="Google Shape;161;p4"/>
          <p:cNvSpPr txBox="1"/>
          <p:nvPr/>
        </p:nvSpPr>
        <p:spPr>
          <a:xfrm>
            <a:off x="7709299" y="5434492"/>
            <a:ext cx="537845"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감사합니다.</a:t>
            </a:r>
            <a:endParaRPr sz="800">
              <a:latin typeface="Arial"/>
              <a:ea typeface="Arial"/>
              <a:cs typeface="Arial"/>
              <a:sym typeface="Arial"/>
            </a:endParaRPr>
          </a:p>
        </p:txBody>
      </p:sp>
      <p:sp>
        <p:nvSpPr>
          <p:cNvPr id="162" name="Google Shape;162;p4"/>
          <p:cNvSpPr txBox="1"/>
          <p:nvPr/>
        </p:nvSpPr>
        <p:spPr>
          <a:xfrm>
            <a:off x="4784299" y="1725838"/>
            <a:ext cx="260096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지난 한 해 이해관계자분들과 함께 이룬 가치와 성과, 지속가 능한 미래를 위한 노력을 담아 두 번째 ESG성과보고서를 발 간하게 되었습니다. 신한라이프는 금융 본연의 업(</a:t>
            </a:r>
            <a:r>
              <a:rPr b="0" baseline="30000" lang="en-US" sz="1200">
                <a:solidFill>
                  <a:srgbClr val="58595B"/>
                </a:solidFill>
                <a:latin typeface="Noto Sans KR"/>
                <a:ea typeface="Noto Sans KR"/>
                <a:cs typeface="Noto Sans KR"/>
                <a:sym typeface="Noto Sans KR"/>
              </a:rPr>
              <a:t>業</a:t>
            </a:r>
            <a:r>
              <a:rPr b="0" lang="en-US" sz="800">
                <a:solidFill>
                  <a:srgbClr val="58595B"/>
                </a:solidFill>
                <a:latin typeface="Arial"/>
                <a:ea typeface="Arial"/>
                <a:cs typeface="Arial"/>
                <a:sym typeface="Arial"/>
              </a:rPr>
              <a:t>)을 통 해 우리 사회의 지속가능성을 높여 나가고자 다음과 같이 ESG 경영을 추진할 것을 약속 드립니다</a:t>
            </a:r>
            <a:endParaRPr sz="800">
              <a:latin typeface="Arial"/>
              <a:ea typeface="Arial"/>
              <a:cs typeface="Arial"/>
              <a:sym typeface="Arial"/>
            </a:endParaRPr>
          </a:p>
        </p:txBody>
      </p:sp>
      <p:sp>
        <p:nvSpPr>
          <p:cNvPr id="163" name="Google Shape;163;p4"/>
          <p:cNvSpPr txBox="1"/>
          <p:nvPr/>
        </p:nvSpPr>
        <p:spPr>
          <a:xfrm>
            <a:off x="4784300" y="2821594"/>
            <a:ext cx="2599690" cy="221742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1" lang="en-US" sz="800">
                <a:solidFill>
                  <a:srgbClr val="6F5DCF"/>
                </a:solidFill>
                <a:latin typeface="Malgun Gothic"/>
                <a:ea typeface="Malgun Gothic"/>
                <a:cs typeface="Malgun Gothic"/>
                <a:sym typeface="Malgun Gothic"/>
              </a:rPr>
              <a:t>‘친환경 경영’을 적극적으로 추진하겠습니다. </a:t>
            </a:r>
            <a:r>
              <a:rPr b="0" lang="en-US" sz="800">
                <a:solidFill>
                  <a:srgbClr val="58595B"/>
                </a:solidFill>
                <a:latin typeface="Arial"/>
                <a:ea typeface="Arial"/>
                <a:cs typeface="Arial"/>
                <a:sym typeface="Arial"/>
              </a:rPr>
              <a:t>신한라이프는 그룹 2050 탄소중립 전략인 ‘제로 카본 드라이 브(Zero Carbon Drive)’와 연계하여 태양광, 풍력과 같은 다 양한 신재생에너지 투자 비중을 점진적으로 확대하고 그룹 금 융배출량 측정 시스템 기반으로 자산 포트폴리오의 탄소배출 량을 체계적으로 관리함으로써 2050 탄소중립 목표에 현실 성 있게 다가가고 있습니다. 또한 REC(신재생에너지 공급 인 증서), 한국전력 녹색프리미엄 구매를 통해 내부 탄소배출량 을 상쇄함과 동시에 임직원 참여 에너지 절감 캠페인을 상시 추진하고 있습니다.</a:t>
            </a:r>
            <a:endParaRPr sz="800">
              <a:latin typeface="Arial"/>
              <a:ea typeface="Arial"/>
              <a:cs typeface="Arial"/>
              <a:sym typeface="Arial"/>
            </a:endParaRPr>
          </a:p>
          <a:p>
            <a:pPr indent="0" lvl="0" marL="12700" marR="7620" rtl="0" algn="l">
              <a:lnSpc>
                <a:spcPct val="149800"/>
              </a:lnSpc>
              <a:spcBef>
                <a:spcPts val="0"/>
              </a:spcBef>
              <a:spcAft>
                <a:spcPts val="0"/>
              </a:spcAft>
              <a:buNone/>
            </a:pPr>
            <a:r>
              <a:rPr b="0" lang="en-US" sz="800">
                <a:solidFill>
                  <a:srgbClr val="58595B"/>
                </a:solidFill>
                <a:latin typeface="Arial"/>
                <a:ea typeface="Arial"/>
                <a:cs typeface="Arial"/>
                <a:sym typeface="Arial"/>
              </a:rPr>
              <a:t>앞으로도 신한라이프는 친환경 금융을 지원하고 친환경 실천 문화 확산을 통해 친환경 경영을 적극적으로 추진하겠습니다.</a:t>
            </a:r>
            <a:endParaRPr sz="800">
              <a:latin typeface="Arial"/>
              <a:ea typeface="Arial"/>
              <a:cs typeface="Arial"/>
              <a:sym typeface="Arial"/>
            </a:endParaRPr>
          </a:p>
        </p:txBody>
      </p:sp>
      <p:sp>
        <p:nvSpPr>
          <p:cNvPr id="164" name="Google Shape;164;p4"/>
          <p:cNvSpPr txBox="1"/>
          <p:nvPr/>
        </p:nvSpPr>
        <p:spPr>
          <a:xfrm>
            <a:off x="4784300" y="5195732"/>
            <a:ext cx="2599690" cy="112141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1" lang="en-US" sz="800">
                <a:solidFill>
                  <a:srgbClr val="6F5DCF"/>
                </a:solidFill>
                <a:latin typeface="Malgun Gothic"/>
                <a:ea typeface="Malgun Gothic"/>
                <a:cs typeface="Malgun Gothic"/>
                <a:sym typeface="Malgun Gothic"/>
              </a:rPr>
              <a:t>진정성을 담아 ‘상생 경영’을 실천하겠습니다. </a:t>
            </a:r>
            <a:r>
              <a:rPr b="0" lang="en-US" sz="800">
                <a:solidFill>
                  <a:srgbClr val="58595B"/>
                </a:solidFill>
                <a:latin typeface="Arial"/>
                <a:ea typeface="Arial"/>
                <a:cs typeface="Arial"/>
                <a:sym typeface="Arial"/>
              </a:rPr>
              <a:t>신한라이프는 우리 사회가 직면한 문제를 해결하여 취약계 층의 삶을 실질적으로 개선하는 데 보탬이 되고자 합니다. 이를 위해 신한라이프는 어린이, 장애인, 자립준비청년 및 어 르신 등 지역사회 내 다양한 취약계층을 지원하는 임직원 정 기 봉사활동과 일자리 창출 사업을 시행하고 있습니다.</a:t>
            </a:r>
            <a:endParaRPr sz="800">
              <a:latin typeface="Arial"/>
              <a:ea typeface="Arial"/>
              <a:cs typeface="Arial"/>
              <a:sym typeface="Arial"/>
            </a:endParaRPr>
          </a:p>
        </p:txBody>
      </p:sp>
      <p:sp>
        <p:nvSpPr>
          <p:cNvPr id="165" name="Google Shape;165;p4"/>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6F5DCF"/>
                </a:solidFill>
              </a:rPr>
              <a:t>대표이사 인사말</a:t>
            </a:r>
            <a:endParaRPr/>
          </a:p>
        </p:txBody>
      </p:sp>
      <p:pic>
        <p:nvPicPr>
          <p:cNvPr id="166" name="Google Shape;166;p4"/>
          <p:cNvPicPr preferRelativeResize="0"/>
          <p:nvPr/>
        </p:nvPicPr>
        <p:blipFill rotWithShape="1">
          <a:blip r:embed="rId3">
            <a:alphaModFix/>
          </a:blip>
          <a:srcRect b="0" l="0" r="0" t="0"/>
          <a:stretch/>
        </p:blipFill>
        <p:spPr>
          <a:xfrm>
            <a:off x="2295000" y="4813452"/>
            <a:ext cx="1208878" cy="354164"/>
          </a:xfrm>
          <a:prstGeom prst="rect">
            <a:avLst/>
          </a:prstGeom>
          <a:noFill/>
          <a:ln>
            <a:noFill/>
          </a:ln>
        </p:spPr>
      </p:pic>
      <p:sp>
        <p:nvSpPr>
          <p:cNvPr id="167" name="Google Shape;167;p4"/>
          <p:cNvSpPr txBox="1"/>
          <p:nvPr/>
        </p:nvSpPr>
        <p:spPr>
          <a:xfrm>
            <a:off x="2327300" y="4372519"/>
            <a:ext cx="1055370" cy="307975"/>
          </a:xfrm>
          <a:prstGeom prst="rect">
            <a:avLst/>
          </a:prstGeom>
          <a:noFill/>
          <a:ln>
            <a:noFill/>
          </a:ln>
        </p:spPr>
        <p:txBody>
          <a:bodyPr anchorCtr="0" anchor="t" bIns="0" lIns="0" spcFirstLastPara="1" rIns="0" wrap="square" tIns="10150">
            <a:spAutoFit/>
          </a:bodyPr>
          <a:lstStyle/>
          <a:p>
            <a:pPr indent="0" lvl="0" marL="12700" marR="5080" rtl="0" algn="l">
              <a:lnSpc>
                <a:spcPct val="129800"/>
              </a:lnSpc>
              <a:spcBef>
                <a:spcPts val="0"/>
              </a:spcBef>
              <a:spcAft>
                <a:spcPts val="0"/>
              </a:spcAft>
              <a:buNone/>
            </a:pPr>
            <a:r>
              <a:rPr b="0" lang="en-US" sz="700">
                <a:solidFill>
                  <a:srgbClr val="231F20"/>
                </a:solidFill>
                <a:latin typeface="Noto Sans KR"/>
                <a:ea typeface="Noto Sans KR"/>
                <a:cs typeface="Noto Sans KR"/>
                <a:sym typeface="Noto Sans KR"/>
              </a:rPr>
              <a:t>신한라이프생명보험 주식회사 대표이사 사장 </a:t>
            </a:r>
            <a:r>
              <a:rPr b="0" lang="en-US" sz="750">
                <a:solidFill>
                  <a:srgbClr val="231F20"/>
                </a:solidFill>
                <a:latin typeface="Arial"/>
                <a:ea typeface="Arial"/>
                <a:cs typeface="Arial"/>
                <a:sym typeface="Arial"/>
              </a:rPr>
              <a:t>이영종</a:t>
            </a:r>
            <a:endParaRPr sz="750">
              <a:latin typeface="Arial"/>
              <a:ea typeface="Arial"/>
              <a:cs typeface="Arial"/>
              <a:sym typeface="Arial"/>
            </a:endParaRPr>
          </a:p>
        </p:txBody>
      </p:sp>
      <p:sp>
        <p:nvSpPr>
          <p:cNvPr id="168" name="Google Shape;168;p4"/>
          <p:cNvSpPr txBox="1"/>
          <p:nvPr/>
        </p:nvSpPr>
        <p:spPr>
          <a:xfrm>
            <a:off x="4784299" y="1405564"/>
            <a:ext cx="4279265"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1100">
                <a:solidFill>
                  <a:srgbClr val="6F5DCF"/>
                </a:solidFill>
                <a:latin typeface="Arial"/>
                <a:ea typeface="Arial"/>
                <a:cs typeface="Arial"/>
                <a:sym typeface="Arial"/>
              </a:rPr>
              <a:t>고객의 삶에 새로운 가치를 더하는 신한라이프의 모든 이해관계자 여러분,</a:t>
            </a:r>
            <a:endParaRPr sz="1100">
              <a:latin typeface="Arial"/>
              <a:ea typeface="Arial"/>
              <a:cs typeface="Arial"/>
              <a:sym typeface="Arial"/>
            </a:endParaRPr>
          </a:p>
        </p:txBody>
      </p:sp>
      <p:graphicFrame>
        <p:nvGraphicFramePr>
          <p:cNvPr id="169" name="Google Shape;169;p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대표이사 인사말</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6">
                            <a:extLst>
                              <a:ext uri="{A12FA001-AC4F-418D-AE19-62706E023703}">
                                <ahyp:hlinkClr val="tx"/>
                              </a:ext>
                            </a:extLst>
                          </a:hlinkClick>
                        </a:rPr>
                        <a:t>신한라이프 소개</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170" name="Google Shape;170;p4"/>
          <p:cNvPicPr preferRelativeResize="0"/>
          <p:nvPr/>
        </p:nvPicPr>
        <p:blipFill rotWithShape="1">
          <a:blip r:embed="rId9">
            <a:alphaModFix/>
          </a:blip>
          <a:srcRect b="0" l="0" r="0" t="0"/>
          <a:stretch/>
        </p:blipFill>
        <p:spPr>
          <a:xfrm>
            <a:off x="2339987" y="1448994"/>
            <a:ext cx="1989010" cy="2754033"/>
          </a:xfrm>
          <a:prstGeom prst="rect">
            <a:avLst/>
          </a:prstGeom>
          <a:noFill/>
          <a:ln>
            <a:noFill/>
          </a:ln>
        </p:spPr>
      </p:pic>
      <p:grpSp>
        <p:nvGrpSpPr>
          <p:cNvPr id="171" name="Google Shape;171;p4"/>
          <p:cNvGrpSpPr/>
          <p:nvPr/>
        </p:nvGrpSpPr>
        <p:grpSpPr>
          <a:xfrm>
            <a:off x="434539" y="6467524"/>
            <a:ext cx="226060" cy="226060"/>
            <a:chOff x="434539" y="6467524"/>
            <a:chExt cx="226060" cy="226060"/>
          </a:xfrm>
        </p:grpSpPr>
        <p:sp>
          <p:nvSpPr>
            <p:cNvPr id="172" name="Google Shape;172;p4"/>
            <p:cNvSpPr/>
            <p:nvPr/>
          </p:nvSpPr>
          <p:spPr>
            <a:xfrm>
              <a:off x="434539" y="6467524"/>
              <a:ext cx="226060" cy="226060"/>
            </a:xfrm>
            <a:custGeom>
              <a:rect b="b" l="l" r="r" t="t"/>
              <a:pathLst>
                <a:path extrusionOk="0" h="226059"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 name="Google Shape;173;p4"/>
            <p:cNvSpPr/>
            <p:nvPr/>
          </p:nvSpPr>
          <p:spPr>
            <a:xfrm>
              <a:off x="530564" y="6531120"/>
              <a:ext cx="50165" cy="99060"/>
            </a:xfrm>
            <a:custGeom>
              <a:rect b="b" l="l" r="r" t="t"/>
              <a:pathLst>
                <a:path extrusionOk="0" h="99059" w="50165">
                  <a:moveTo>
                    <a:pt x="0" y="98755"/>
                  </a:moveTo>
                  <a:lnTo>
                    <a:pt x="49593" y="49377"/>
                  </a:lnTo>
                  <a:lnTo>
                    <a:pt x="0"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 name="Google Shape;174;p4"/>
            <p:cNvSpPr/>
            <p:nvPr/>
          </p:nvSpPr>
          <p:spPr>
            <a:xfrm>
              <a:off x="434539" y="6467524"/>
              <a:ext cx="226060" cy="226060"/>
            </a:xfrm>
            <a:custGeom>
              <a:rect b="b" l="l" r="r" t="t"/>
              <a:pathLst>
                <a:path extrusionOk="0" h="226059" w="226059">
                  <a:moveTo>
                    <a:pt x="112966" y="0"/>
                  </a:moveTo>
                  <a:lnTo>
                    <a:pt x="68992" y="8876"/>
                  </a:lnTo>
                  <a:lnTo>
                    <a:pt x="33085" y="33086"/>
                  </a:lnTo>
                  <a:lnTo>
                    <a:pt x="8876" y="68997"/>
                  </a:lnTo>
                  <a:lnTo>
                    <a:pt x="0" y="112979"/>
                  </a:lnTo>
                  <a:lnTo>
                    <a:pt x="8876" y="156945"/>
                  </a:lnTo>
                  <a:lnTo>
                    <a:pt x="33085" y="192849"/>
                  </a:lnTo>
                  <a:lnTo>
                    <a:pt x="68992" y="217056"/>
                  </a:lnTo>
                  <a:lnTo>
                    <a:pt x="112966" y="225932"/>
                  </a:lnTo>
                  <a:lnTo>
                    <a:pt x="156935" y="217056"/>
                  </a:lnTo>
                  <a:lnTo>
                    <a:pt x="192843" y="192849"/>
                  </a:lnTo>
                  <a:lnTo>
                    <a:pt x="217054" y="156945"/>
                  </a:lnTo>
                  <a:lnTo>
                    <a:pt x="225933" y="112979"/>
                  </a:lnTo>
                  <a:lnTo>
                    <a:pt x="217054" y="68997"/>
                  </a:lnTo>
                  <a:lnTo>
                    <a:pt x="192843" y="33086"/>
                  </a:lnTo>
                  <a:lnTo>
                    <a:pt x="156935" y="8876"/>
                  </a:lnTo>
                  <a:lnTo>
                    <a:pt x="1129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5" name="Google Shape;175;p4"/>
            <p:cNvSpPr/>
            <p:nvPr/>
          </p:nvSpPr>
          <p:spPr>
            <a:xfrm>
              <a:off x="434539" y="6467524"/>
              <a:ext cx="226060" cy="226060"/>
            </a:xfrm>
            <a:custGeom>
              <a:rect b="b" l="l" r="r" t="t"/>
              <a:pathLst>
                <a:path extrusionOk="0" h="226059"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 name="Google Shape;176;p4"/>
            <p:cNvSpPr/>
            <p:nvPr/>
          </p:nvSpPr>
          <p:spPr>
            <a:xfrm>
              <a:off x="530564" y="6531120"/>
              <a:ext cx="50165" cy="99060"/>
            </a:xfrm>
            <a:custGeom>
              <a:rect b="b" l="l" r="r" t="t"/>
              <a:pathLst>
                <a:path extrusionOk="0" h="99059" w="50165">
                  <a:moveTo>
                    <a:pt x="0" y="98755"/>
                  </a:moveTo>
                  <a:lnTo>
                    <a:pt x="49593" y="49377"/>
                  </a:lnTo>
                  <a:lnTo>
                    <a:pt x="0"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77" name="Google Shape;177;p4"/>
          <p:cNvGrpSpPr/>
          <p:nvPr/>
        </p:nvGrpSpPr>
        <p:grpSpPr>
          <a:xfrm>
            <a:off x="434539" y="6169594"/>
            <a:ext cx="226060" cy="226060"/>
            <a:chOff x="434539" y="6169594"/>
            <a:chExt cx="226060" cy="226060"/>
          </a:xfrm>
        </p:grpSpPr>
        <p:sp>
          <p:nvSpPr>
            <p:cNvPr id="178" name="Google Shape;178;p4"/>
            <p:cNvSpPr/>
            <p:nvPr/>
          </p:nvSpPr>
          <p:spPr>
            <a:xfrm>
              <a:off x="434539" y="6169594"/>
              <a:ext cx="226060" cy="226060"/>
            </a:xfrm>
            <a:custGeom>
              <a:rect b="b" l="l" r="r" t="t"/>
              <a:pathLst>
                <a:path extrusionOk="0" h="226060"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 name="Google Shape;179;p4"/>
            <p:cNvSpPr/>
            <p:nvPr/>
          </p:nvSpPr>
          <p:spPr>
            <a:xfrm>
              <a:off x="518829" y="6232700"/>
              <a:ext cx="50165" cy="100330"/>
            </a:xfrm>
            <a:custGeom>
              <a:rect b="b" l="l" r="r" t="t"/>
              <a:pathLst>
                <a:path extrusionOk="0" h="100329" w="50165">
                  <a:moveTo>
                    <a:pt x="50076" y="99733"/>
                  </a:moveTo>
                  <a:lnTo>
                    <a:pt x="0" y="49872"/>
                  </a:lnTo>
                  <a:lnTo>
                    <a:pt x="50076"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 name="Google Shape;180;p4"/>
            <p:cNvSpPr/>
            <p:nvPr/>
          </p:nvSpPr>
          <p:spPr>
            <a:xfrm>
              <a:off x="434539" y="6169594"/>
              <a:ext cx="226060" cy="226060"/>
            </a:xfrm>
            <a:custGeom>
              <a:rect b="b" l="l" r="r" t="t"/>
              <a:pathLst>
                <a:path extrusionOk="0" h="226060" w="226059">
                  <a:moveTo>
                    <a:pt x="112966" y="0"/>
                  </a:moveTo>
                  <a:lnTo>
                    <a:pt x="68992" y="8876"/>
                  </a:lnTo>
                  <a:lnTo>
                    <a:pt x="33085" y="33086"/>
                  </a:lnTo>
                  <a:lnTo>
                    <a:pt x="8876" y="68997"/>
                  </a:lnTo>
                  <a:lnTo>
                    <a:pt x="0" y="112979"/>
                  </a:lnTo>
                  <a:lnTo>
                    <a:pt x="8876" y="156945"/>
                  </a:lnTo>
                  <a:lnTo>
                    <a:pt x="33085" y="192849"/>
                  </a:lnTo>
                  <a:lnTo>
                    <a:pt x="68992" y="217056"/>
                  </a:lnTo>
                  <a:lnTo>
                    <a:pt x="112966" y="225932"/>
                  </a:lnTo>
                  <a:lnTo>
                    <a:pt x="156935" y="217056"/>
                  </a:lnTo>
                  <a:lnTo>
                    <a:pt x="192843" y="192849"/>
                  </a:lnTo>
                  <a:lnTo>
                    <a:pt x="217054" y="156945"/>
                  </a:lnTo>
                  <a:lnTo>
                    <a:pt x="225933" y="112979"/>
                  </a:lnTo>
                  <a:lnTo>
                    <a:pt x="217054" y="68997"/>
                  </a:lnTo>
                  <a:lnTo>
                    <a:pt x="192843" y="33086"/>
                  </a:lnTo>
                  <a:lnTo>
                    <a:pt x="156935" y="8876"/>
                  </a:lnTo>
                  <a:lnTo>
                    <a:pt x="1129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 name="Google Shape;181;p4"/>
            <p:cNvSpPr/>
            <p:nvPr/>
          </p:nvSpPr>
          <p:spPr>
            <a:xfrm>
              <a:off x="434539" y="6169594"/>
              <a:ext cx="226060" cy="226060"/>
            </a:xfrm>
            <a:custGeom>
              <a:rect b="b" l="l" r="r" t="t"/>
              <a:pathLst>
                <a:path extrusionOk="0" h="226060"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 name="Google Shape;182;p4"/>
            <p:cNvSpPr/>
            <p:nvPr/>
          </p:nvSpPr>
          <p:spPr>
            <a:xfrm>
              <a:off x="518829" y="6232700"/>
              <a:ext cx="50165" cy="100330"/>
            </a:xfrm>
            <a:custGeom>
              <a:rect b="b" l="l" r="r" t="t"/>
              <a:pathLst>
                <a:path extrusionOk="0" h="100329" w="50165">
                  <a:moveTo>
                    <a:pt x="50076" y="99733"/>
                  </a:moveTo>
                  <a:lnTo>
                    <a:pt x="0" y="49872"/>
                  </a:lnTo>
                  <a:lnTo>
                    <a:pt x="50076"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83" name="Google Shape;183;p4"/>
          <p:cNvGrpSpPr/>
          <p:nvPr/>
        </p:nvGrpSpPr>
        <p:grpSpPr>
          <a:xfrm>
            <a:off x="434539" y="5732974"/>
            <a:ext cx="226060" cy="226060"/>
            <a:chOff x="434539" y="5732974"/>
            <a:chExt cx="226060" cy="226060"/>
          </a:xfrm>
        </p:grpSpPr>
        <p:sp>
          <p:nvSpPr>
            <p:cNvPr id="184" name="Google Shape;184;p4"/>
            <p:cNvSpPr/>
            <p:nvPr/>
          </p:nvSpPr>
          <p:spPr>
            <a:xfrm>
              <a:off x="434539" y="5732974"/>
              <a:ext cx="226060" cy="226060"/>
            </a:xfrm>
            <a:custGeom>
              <a:rect b="b" l="l" r="r" t="t"/>
              <a:pathLst>
                <a:path extrusionOk="0" h="226060"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 name="Google Shape;185;p4"/>
            <p:cNvSpPr/>
            <p:nvPr/>
          </p:nvSpPr>
          <p:spPr>
            <a:xfrm>
              <a:off x="500218" y="5797646"/>
              <a:ext cx="97155" cy="97155"/>
            </a:xfrm>
            <a:custGeom>
              <a:rect b="b" l="l" r="r" t="t"/>
              <a:pathLst>
                <a:path extrusionOk="0" h="97154" w="97154">
                  <a:moveTo>
                    <a:pt x="56832" y="56832"/>
                  </a:moveTo>
                  <a:lnTo>
                    <a:pt x="96558" y="96558"/>
                  </a:lnTo>
                </a:path>
                <a:path extrusionOk="0" h="97154" w="97154">
                  <a:moveTo>
                    <a:pt x="66598" y="33299"/>
                  </a:moveTo>
                  <a:lnTo>
                    <a:pt x="63981" y="46260"/>
                  </a:lnTo>
                  <a:lnTo>
                    <a:pt x="56845" y="56845"/>
                  </a:lnTo>
                  <a:lnTo>
                    <a:pt x="46260" y="63981"/>
                  </a:lnTo>
                  <a:lnTo>
                    <a:pt x="33299" y="66598"/>
                  </a:lnTo>
                  <a:lnTo>
                    <a:pt x="20338" y="63981"/>
                  </a:lnTo>
                  <a:lnTo>
                    <a:pt x="9753" y="56845"/>
                  </a:lnTo>
                  <a:lnTo>
                    <a:pt x="2616" y="46260"/>
                  </a:lnTo>
                  <a:lnTo>
                    <a:pt x="0" y="33299"/>
                  </a:lnTo>
                  <a:lnTo>
                    <a:pt x="2616" y="20338"/>
                  </a:lnTo>
                  <a:lnTo>
                    <a:pt x="9753" y="9753"/>
                  </a:lnTo>
                  <a:lnTo>
                    <a:pt x="20338" y="2616"/>
                  </a:lnTo>
                  <a:lnTo>
                    <a:pt x="33299" y="0"/>
                  </a:lnTo>
                  <a:lnTo>
                    <a:pt x="46260" y="2616"/>
                  </a:lnTo>
                  <a:lnTo>
                    <a:pt x="56845" y="9753"/>
                  </a:lnTo>
                  <a:lnTo>
                    <a:pt x="63981" y="20338"/>
                  </a:lnTo>
                  <a:lnTo>
                    <a:pt x="66598" y="33299"/>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 name="Google Shape;186;p4"/>
            <p:cNvSpPr/>
            <p:nvPr/>
          </p:nvSpPr>
          <p:spPr>
            <a:xfrm>
              <a:off x="434539" y="5732974"/>
              <a:ext cx="226060" cy="226060"/>
            </a:xfrm>
            <a:custGeom>
              <a:rect b="b" l="l" r="r" t="t"/>
              <a:pathLst>
                <a:path extrusionOk="0" h="226060" w="226059">
                  <a:moveTo>
                    <a:pt x="112966" y="0"/>
                  </a:moveTo>
                  <a:lnTo>
                    <a:pt x="68992" y="8876"/>
                  </a:lnTo>
                  <a:lnTo>
                    <a:pt x="33085" y="33086"/>
                  </a:lnTo>
                  <a:lnTo>
                    <a:pt x="8876" y="68997"/>
                  </a:lnTo>
                  <a:lnTo>
                    <a:pt x="0" y="112979"/>
                  </a:lnTo>
                  <a:lnTo>
                    <a:pt x="8876" y="156945"/>
                  </a:lnTo>
                  <a:lnTo>
                    <a:pt x="33085" y="192849"/>
                  </a:lnTo>
                  <a:lnTo>
                    <a:pt x="68992" y="217056"/>
                  </a:lnTo>
                  <a:lnTo>
                    <a:pt x="112966" y="225932"/>
                  </a:lnTo>
                  <a:lnTo>
                    <a:pt x="156935" y="217056"/>
                  </a:lnTo>
                  <a:lnTo>
                    <a:pt x="192843" y="192849"/>
                  </a:lnTo>
                  <a:lnTo>
                    <a:pt x="217054" y="156945"/>
                  </a:lnTo>
                  <a:lnTo>
                    <a:pt x="225933" y="112979"/>
                  </a:lnTo>
                  <a:lnTo>
                    <a:pt x="217054" y="68997"/>
                  </a:lnTo>
                  <a:lnTo>
                    <a:pt x="192843" y="33086"/>
                  </a:lnTo>
                  <a:lnTo>
                    <a:pt x="156935" y="8876"/>
                  </a:lnTo>
                  <a:lnTo>
                    <a:pt x="1129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7" name="Google Shape;187;p4"/>
            <p:cNvSpPr/>
            <p:nvPr/>
          </p:nvSpPr>
          <p:spPr>
            <a:xfrm>
              <a:off x="434539" y="5732974"/>
              <a:ext cx="226060" cy="226060"/>
            </a:xfrm>
            <a:custGeom>
              <a:rect b="b" l="l" r="r" t="t"/>
              <a:pathLst>
                <a:path extrusionOk="0" h="226060" w="226059">
                  <a:moveTo>
                    <a:pt x="112966" y="225932"/>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2"/>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 name="Google Shape;188;p4"/>
            <p:cNvSpPr/>
            <p:nvPr/>
          </p:nvSpPr>
          <p:spPr>
            <a:xfrm>
              <a:off x="500218" y="5797646"/>
              <a:ext cx="97155" cy="97155"/>
            </a:xfrm>
            <a:custGeom>
              <a:rect b="b" l="l" r="r" t="t"/>
              <a:pathLst>
                <a:path extrusionOk="0" h="97154" w="97154">
                  <a:moveTo>
                    <a:pt x="56832" y="56832"/>
                  </a:moveTo>
                  <a:lnTo>
                    <a:pt x="96558" y="96558"/>
                  </a:lnTo>
                </a:path>
                <a:path extrusionOk="0" h="97154" w="97154">
                  <a:moveTo>
                    <a:pt x="66598" y="33299"/>
                  </a:moveTo>
                  <a:lnTo>
                    <a:pt x="63981" y="46260"/>
                  </a:lnTo>
                  <a:lnTo>
                    <a:pt x="56845" y="56845"/>
                  </a:lnTo>
                  <a:lnTo>
                    <a:pt x="46260" y="63981"/>
                  </a:lnTo>
                  <a:lnTo>
                    <a:pt x="33299" y="66598"/>
                  </a:lnTo>
                  <a:lnTo>
                    <a:pt x="20338" y="63981"/>
                  </a:lnTo>
                  <a:lnTo>
                    <a:pt x="9753" y="56845"/>
                  </a:lnTo>
                  <a:lnTo>
                    <a:pt x="2616" y="46260"/>
                  </a:lnTo>
                  <a:lnTo>
                    <a:pt x="0" y="33299"/>
                  </a:lnTo>
                  <a:lnTo>
                    <a:pt x="2616" y="20338"/>
                  </a:lnTo>
                  <a:lnTo>
                    <a:pt x="9753" y="9753"/>
                  </a:lnTo>
                  <a:lnTo>
                    <a:pt x="20338" y="2616"/>
                  </a:lnTo>
                  <a:lnTo>
                    <a:pt x="33299" y="0"/>
                  </a:lnTo>
                  <a:lnTo>
                    <a:pt x="46260" y="2616"/>
                  </a:lnTo>
                  <a:lnTo>
                    <a:pt x="56845" y="9753"/>
                  </a:lnTo>
                  <a:lnTo>
                    <a:pt x="63981" y="20338"/>
                  </a:lnTo>
                  <a:lnTo>
                    <a:pt x="66598" y="33299"/>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89" name="Google Shape;189;p4"/>
          <p:cNvGrpSpPr/>
          <p:nvPr/>
        </p:nvGrpSpPr>
        <p:grpSpPr>
          <a:xfrm>
            <a:off x="434539" y="5435044"/>
            <a:ext cx="226060" cy="226060"/>
            <a:chOff x="434539" y="5435044"/>
            <a:chExt cx="226060" cy="226060"/>
          </a:xfrm>
        </p:grpSpPr>
        <p:sp>
          <p:nvSpPr>
            <p:cNvPr id="190" name="Google Shape;190;p4"/>
            <p:cNvSpPr/>
            <p:nvPr/>
          </p:nvSpPr>
          <p:spPr>
            <a:xfrm>
              <a:off x="434539" y="5435044"/>
              <a:ext cx="226060" cy="226060"/>
            </a:xfrm>
            <a:custGeom>
              <a:rect b="b" l="l" r="r" t="t"/>
              <a:pathLst>
                <a:path extrusionOk="0" h="226060" w="226059">
                  <a:moveTo>
                    <a:pt x="112966" y="225933"/>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3"/>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 name="Google Shape;191;p4"/>
            <p:cNvSpPr/>
            <p:nvPr/>
          </p:nvSpPr>
          <p:spPr>
            <a:xfrm>
              <a:off x="484766" y="5485235"/>
              <a:ext cx="125730" cy="117475"/>
            </a:xfrm>
            <a:custGeom>
              <a:rect b="b" l="l" r="r" t="t"/>
              <a:pathLst>
                <a:path extrusionOk="0" h="117475" w="125729">
                  <a:moveTo>
                    <a:pt x="17310" y="64985"/>
                  </a:moveTo>
                  <a:lnTo>
                    <a:pt x="17310" y="116979"/>
                  </a:lnTo>
                  <a:lnTo>
                    <a:pt x="47599" y="116979"/>
                  </a:lnTo>
                  <a:lnTo>
                    <a:pt x="47599" y="77977"/>
                  </a:lnTo>
                  <a:lnTo>
                    <a:pt x="77876" y="77977"/>
                  </a:lnTo>
                  <a:lnTo>
                    <a:pt x="77876" y="116979"/>
                  </a:lnTo>
                  <a:lnTo>
                    <a:pt x="108165" y="116979"/>
                  </a:lnTo>
                  <a:lnTo>
                    <a:pt x="108165" y="64985"/>
                  </a:lnTo>
                </a:path>
                <a:path extrusionOk="0" h="117475" w="125729">
                  <a:moveTo>
                    <a:pt x="0" y="62814"/>
                  </a:moveTo>
                  <a:lnTo>
                    <a:pt x="62737" y="0"/>
                  </a:lnTo>
                  <a:lnTo>
                    <a:pt x="125475" y="62814"/>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4"/>
            <p:cNvSpPr/>
            <p:nvPr/>
          </p:nvSpPr>
          <p:spPr>
            <a:xfrm>
              <a:off x="434539" y="5435044"/>
              <a:ext cx="226060" cy="226060"/>
            </a:xfrm>
            <a:custGeom>
              <a:rect b="b" l="l" r="r" t="t"/>
              <a:pathLst>
                <a:path extrusionOk="0" h="226060" w="226059">
                  <a:moveTo>
                    <a:pt x="112966" y="0"/>
                  </a:moveTo>
                  <a:lnTo>
                    <a:pt x="68992" y="8876"/>
                  </a:lnTo>
                  <a:lnTo>
                    <a:pt x="33085" y="33086"/>
                  </a:lnTo>
                  <a:lnTo>
                    <a:pt x="8876" y="68997"/>
                  </a:lnTo>
                  <a:lnTo>
                    <a:pt x="0" y="112979"/>
                  </a:lnTo>
                  <a:lnTo>
                    <a:pt x="8876" y="156945"/>
                  </a:lnTo>
                  <a:lnTo>
                    <a:pt x="33085" y="192849"/>
                  </a:lnTo>
                  <a:lnTo>
                    <a:pt x="68992" y="217056"/>
                  </a:lnTo>
                  <a:lnTo>
                    <a:pt x="112966" y="225933"/>
                  </a:lnTo>
                  <a:lnTo>
                    <a:pt x="156935" y="217056"/>
                  </a:lnTo>
                  <a:lnTo>
                    <a:pt x="192843" y="192849"/>
                  </a:lnTo>
                  <a:lnTo>
                    <a:pt x="217054" y="156945"/>
                  </a:lnTo>
                  <a:lnTo>
                    <a:pt x="225933" y="112979"/>
                  </a:lnTo>
                  <a:lnTo>
                    <a:pt x="217054" y="68997"/>
                  </a:lnTo>
                  <a:lnTo>
                    <a:pt x="192843" y="33086"/>
                  </a:lnTo>
                  <a:lnTo>
                    <a:pt x="156935" y="8876"/>
                  </a:lnTo>
                  <a:lnTo>
                    <a:pt x="1129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 name="Google Shape;193;p4"/>
            <p:cNvSpPr/>
            <p:nvPr/>
          </p:nvSpPr>
          <p:spPr>
            <a:xfrm>
              <a:off x="434539" y="5435044"/>
              <a:ext cx="226060" cy="226060"/>
            </a:xfrm>
            <a:custGeom>
              <a:rect b="b" l="l" r="r" t="t"/>
              <a:pathLst>
                <a:path extrusionOk="0" h="226060" w="226059">
                  <a:moveTo>
                    <a:pt x="112966" y="225933"/>
                  </a:moveTo>
                  <a:lnTo>
                    <a:pt x="156935" y="217056"/>
                  </a:lnTo>
                  <a:lnTo>
                    <a:pt x="192843" y="192849"/>
                  </a:lnTo>
                  <a:lnTo>
                    <a:pt x="217054" y="156945"/>
                  </a:lnTo>
                  <a:lnTo>
                    <a:pt x="225933" y="112979"/>
                  </a:lnTo>
                  <a:lnTo>
                    <a:pt x="217054" y="68997"/>
                  </a:lnTo>
                  <a:lnTo>
                    <a:pt x="192843" y="33086"/>
                  </a:lnTo>
                  <a:lnTo>
                    <a:pt x="156935" y="8876"/>
                  </a:lnTo>
                  <a:lnTo>
                    <a:pt x="112966" y="0"/>
                  </a:lnTo>
                  <a:lnTo>
                    <a:pt x="68992" y="8876"/>
                  </a:lnTo>
                  <a:lnTo>
                    <a:pt x="33085" y="33086"/>
                  </a:lnTo>
                  <a:lnTo>
                    <a:pt x="8876" y="68997"/>
                  </a:lnTo>
                  <a:lnTo>
                    <a:pt x="0" y="112979"/>
                  </a:lnTo>
                  <a:lnTo>
                    <a:pt x="8876" y="156945"/>
                  </a:lnTo>
                  <a:lnTo>
                    <a:pt x="33085" y="192849"/>
                  </a:lnTo>
                  <a:lnTo>
                    <a:pt x="68992" y="217056"/>
                  </a:lnTo>
                  <a:lnTo>
                    <a:pt x="112966" y="225933"/>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 name="Google Shape;194;p4"/>
            <p:cNvSpPr/>
            <p:nvPr/>
          </p:nvSpPr>
          <p:spPr>
            <a:xfrm>
              <a:off x="484766" y="5485235"/>
              <a:ext cx="125730" cy="117475"/>
            </a:xfrm>
            <a:custGeom>
              <a:rect b="b" l="l" r="r" t="t"/>
              <a:pathLst>
                <a:path extrusionOk="0" h="117475" w="125729">
                  <a:moveTo>
                    <a:pt x="17310" y="64985"/>
                  </a:moveTo>
                  <a:lnTo>
                    <a:pt x="17310" y="116979"/>
                  </a:lnTo>
                  <a:lnTo>
                    <a:pt x="47599" y="116979"/>
                  </a:lnTo>
                  <a:lnTo>
                    <a:pt x="47599" y="77977"/>
                  </a:lnTo>
                  <a:lnTo>
                    <a:pt x="77876" y="77977"/>
                  </a:lnTo>
                  <a:lnTo>
                    <a:pt x="77876" y="116979"/>
                  </a:lnTo>
                  <a:lnTo>
                    <a:pt x="108165" y="116979"/>
                  </a:lnTo>
                  <a:lnTo>
                    <a:pt x="108165" y="64985"/>
                  </a:lnTo>
                </a:path>
                <a:path extrusionOk="0" h="117475" w="125729">
                  <a:moveTo>
                    <a:pt x="0" y="62814"/>
                  </a:moveTo>
                  <a:lnTo>
                    <a:pt x="62737" y="0"/>
                  </a:lnTo>
                  <a:lnTo>
                    <a:pt x="125475" y="62814"/>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5" name="Google Shape;195;p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
        <p:nvSpPr>
          <p:cNvPr id="196" name="Google Shape;196;p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04</a:t>
            </a:r>
            <a:endParaRPr sz="900">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59" name="Shape 2459"/>
        <p:cNvGrpSpPr/>
        <p:nvPr/>
      </p:nvGrpSpPr>
      <p:grpSpPr>
        <a:xfrm>
          <a:off x="0" y="0"/>
          <a:ext cx="0" cy="0"/>
          <a:chOff x="0" y="0"/>
          <a:chExt cx="0" cy="0"/>
        </a:xfrm>
      </p:grpSpPr>
      <p:grpSp>
        <p:nvGrpSpPr>
          <p:cNvPr id="2460" name="Google Shape;2460;p40"/>
          <p:cNvGrpSpPr/>
          <p:nvPr/>
        </p:nvGrpSpPr>
        <p:grpSpPr>
          <a:xfrm>
            <a:off x="0" y="0"/>
            <a:ext cx="10800233" cy="7200061"/>
            <a:chOff x="0" y="0"/>
            <a:chExt cx="10800233" cy="7200061"/>
          </a:xfrm>
        </p:grpSpPr>
        <p:pic>
          <p:nvPicPr>
            <p:cNvPr id="2461" name="Google Shape;2461;p40"/>
            <p:cNvPicPr preferRelativeResize="0"/>
            <p:nvPr/>
          </p:nvPicPr>
          <p:blipFill rotWithShape="1">
            <a:blip r:embed="rId3">
              <a:alphaModFix/>
            </a:blip>
            <a:srcRect b="0" l="0" r="0" t="0"/>
            <a:stretch/>
          </p:blipFill>
          <p:spPr>
            <a:xfrm>
              <a:off x="0" y="0"/>
              <a:ext cx="10800003" cy="7199998"/>
            </a:xfrm>
            <a:prstGeom prst="rect">
              <a:avLst/>
            </a:prstGeom>
            <a:noFill/>
            <a:ln>
              <a:noFill/>
            </a:ln>
          </p:spPr>
        </p:pic>
        <p:sp>
          <p:nvSpPr>
            <p:cNvPr id="2462" name="Google Shape;2462;p40"/>
            <p:cNvSpPr/>
            <p:nvPr/>
          </p:nvSpPr>
          <p:spPr>
            <a:xfrm>
              <a:off x="7037041" y="3437051"/>
              <a:ext cx="3763010" cy="3763010"/>
            </a:xfrm>
            <a:custGeom>
              <a:rect b="b" l="l" r="r" t="t"/>
              <a:pathLst>
                <a:path extrusionOk="0" h="3763009" w="3763009">
                  <a:moveTo>
                    <a:pt x="3762959" y="0"/>
                  </a:moveTo>
                  <a:lnTo>
                    <a:pt x="0" y="3762946"/>
                  </a:lnTo>
                  <a:lnTo>
                    <a:pt x="3762959" y="3762946"/>
                  </a:lnTo>
                  <a:lnTo>
                    <a:pt x="37629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63" name="Google Shape;2463;p40"/>
            <p:cNvSpPr/>
            <p:nvPr/>
          </p:nvSpPr>
          <p:spPr>
            <a:xfrm>
              <a:off x="9000008" y="3437051"/>
              <a:ext cx="1800225" cy="1800225"/>
            </a:xfrm>
            <a:custGeom>
              <a:rect b="b" l="l" r="r" t="t"/>
              <a:pathLst>
                <a:path extrusionOk="0" h="1800225" w="1800225">
                  <a:moveTo>
                    <a:pt x="1799996" y="0"/>
                  </a:moveTo>
                  <a:lnTo>
                    <a:pt x="0" y="0"/>
                  </a:lnTo>
                  <a:lnTo>
                    <a:pt x="0" y="449999"/>
                  </a:lnTo>
                  <a:lnTo>
                    <a:pt x="1349997" y="449999"/>
                  </a:lnTo>
                  <a:lnTo>
                    <a:pt x="1349997" y="1799996"/>
                  </a:lnTo>
                  <a:lnTo>
                    <a:pt x="1799996" y="1799996"/>
                  </a:lnTo>
                  <a:lnTo>
                    <a:pt x="1799996" y="449999"/>
                  </a:lnTo>
                  <a:lnTo>
                    <a:pt x="1799996" y="12"/>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64" name="Google Shape;2464;p40"/>
            <p:cNvPicPr preferRelativeResize="0"/>
            <p:nvPr/>
          </p:nvPicPr>
          <p:blipFill rotWithShape="1">
            <a:blip r:embed="rId4">
              <a:alphaModFix/>
            </a:blip>
            <a:srcRect b="0" l="0" r="0" t="0"/>
            <a:stretch/>
          </p:blipFill>
          <p:spPr>
            <a:xfrm>
              <a:off x="0" y="0"/>
              <a:ext cx="4211993" cy="7199998"/>
            </a:xfrm>
            <a:prstGeom prst="rect">
              <a:avLst/>
            </a:prstGeom>
            <a:noFill/>
            <a:ln>
              <a:noFill/>
            </a:ln>
          </p:spPr>
        </p:pic>
        <p:sp>
          <p:nvSpPr>
            <p:cNvPr id="2465" name="Google Shape;2465;p40"/>
            <p:cNvSpPr/>
            <p:nvPr/>
          </p:nvSpPr>
          <p:spPr>
            <a:xfrm>
              <a:off x="3419638" y="5583565"/>
              <a:ext cx="462915" cy="670560"/>
            </a:xfrm>
            <a:custGeom>
              <a:rect b="b" l="l" r="r" t="t"/>
              <a:pathLst>
                <a:path extrusionOk="0" h="670560" w="462914">
                  <a:moveTo>
                    <a:pt x="183738" y="505459"/>
                  </a:moveTo>
                  <a:lnTo>
                    <a:pt x="91587" y="505459"/>
                  </a:lnTo>
                  <a:lnTo>
                    <a:pt x="90558" y="506729"/>
                  </a:lnTo>
                  <a:lnTo>
                    <a:pt x="89631" y="507999"/>
                  </a:lnTo>
                  <a:lnTo>
                    <a:pt x="86786" y="509269"/>
                  </a:lnTo>
                  <a:lnTo>
                    <a:pt x="83141" y="509269"/>
                  </a:lnTo>
                  <a:lnTo>
                    <a:pt x="83505" y="527049"/>
                  </a:lnTo>
                  <a:lnTo>
                    <a:pt x="86016" y="543559"/>
                  </a:lnTo>
                  <a:lnTo>
                    <a:pt x="90944" y="560069"/>
                  </a:lnTo>
                  <a:lnTo>
                    <a:pt x="98559" y="576579"/>
                  </a:lnTo>
                  <a:lnTo>
                    <a:pt x="99562" y="577849"/>
                  </a:lnTo>
                  <a:lnTo>
                    <a:pt x="101328" y="580389"/>
                  </a:lnTo>
                  <a:lnTo>
                    <a:pt x="100934" y="581659"/>
                  </a:lnTo>
                  <a:lnTo>
                    <a:pt x="100600" y="593089"/>
                  </a:lnTo>
                  <a:lnTo>
                    <a:pt x="104485" y="601979"/>
                  </a:lnTo>
                  <a:lnTo>
                    <a:pt x="110058" y="610869"/>
                  </a:lnTo>
                  <a:lnTo>
                    <a:pt x="114790" y="619759"/>
                  </a:lnTo>
                  <a:lnTo>
                    <a:pt x="159765" y="650239"/>
                  </a:lnTo>
                  <a:lnTo>
                    <a:pt x="224361" y="669289"/>
                  </a:lnTo>
                  <a:lnTo>
                    <a:pt x="259062" y="670559"/>
                  </a:lnTo>
                  <a:lnTo>
                    <a:pt x="286441" y="668019"/>
                  </a:lnTo>
                  <a:lnTo>
                    <a:pt x="311178" y="660399"/>
                  </a:lnTo>
                  <a:lnTo>
                    <a:pt x="333698" y="646429"/>
                  </a:lnTo>
                  <a:lnTo>
                    <a:pt x="354426" y="629919"/>
                  </a:lnTo>
                  <a:lnTo>
                    <a:pt x="362622" y="621029"/>
                  </a:lnTo>
                  <a:lnTo>
                    <a:pt x="229556" y="621029"/>
                  </a:lnTo>
                  <a:lnTo>
                    <a:pt x="212748" y="617219"/>
                  </a:lnTo>
                  <a:lnTo>
                    <a:pt x="176819" y="584199"/>
                  </a:lnTo>
                  <a:lnTo>
                    <a:pt x="162707" y="546099"/>
                  </a:lnTo>
                  <a:lnTo>
                    <a:pt x="159071" y="524509"/>
                  </a:lnTo>
                  <a:lnTo>
                    <a:pt x="157868" y="516889"/>
                  </a:lnTo>
                  <a:lnTo>
                    <a:pt x="183738" y="505459"/>
                  </a:lnTo>
                  <a:close/>
                </a:path>
                <a:path extrusionOk="0" h="670560" w="462914">
                  <a:moveTo>
                    <a:pt x="437609" y="125729"/>
                  </a:moveTo>
                  <a:lnTo>
                    <a:pt x="324200" y="125729"/>
                  </a:lnTo>
                  <a:lnTo>
                    <a:pt x="327959" y="128269"/>
                  </a:lnTo>
                  <a:lnTo>
                    <a:pt x="347155" y="133349"/>
                  </a:lnTo>
                  <a:lnTo>
                    <a:pt x="356245" y="137159"/>
                  </a:lnTo>
                  <a:lnTo>
                    <a:pt x="386738" y="170179"/>
                  </a:lnTo>
                  <a:lnTo>
                    <a:pt x="402494" y="210819"/>
                  </a:lnTo>
                  <a:lnTo>
                    <a:pt x="406938" y="259079"/>
                  </a:lnTo>
                  <a:lnTo>
                    <a:pt x="407334" y="285749"/>
                  </a:lnTo>
                  <a:lnTo>
                    <a:pt x="407453" y="295909"/>
                  </a:lnTo>
                  <a:lnTo>
                    <a:pt x="407575" y="311149"/>
                  </a:lnTo>
                  <a:lnTo>
                    <a:pt x="407326" y="318769"/>
                  </a:lnTo>
                  <a:lnTo>
                    <a:pt x="405890" y="327659"/>
                  </a:lnTo>
                  <a:lnTo>
                    <a:pt x="402572" y="336549"/>
                  </a:lnTo>
                  <a:lnTo>
                    <a:pt x="400425" y="340359"/>
                  </a:lnTo>
                  <a:lnTo>
                    <a:pt x="401225" y="346709"/>
                  </a:lnTo>
                  <a:lnTo>
                    <a:pt x="400984" y="351789"/>
                  </a:lnTo>
                  <a:lnTo>
                    <a:pt x="399873" y="380999"/>
                  </a:lnTo>
                  <a:lnTo>
                    <a:pt x="399244" y="391159"/>
                  </a:lnTo>
                  <a:lnTo>
                    <a:pt x="398609" y="398779"/>
                  </a:lnTo>
                  <a:lnTo>
                    <a:pt x="397441" y="406399"/>
                  </a:lnTo>
                  <a:lnTo>
                    <a:pt x="393910" y="414019"/>
                  </a:lnTo>
                  <a:lnTo>
                    <a:pt x="390376" y="422909"/>
                  </a:lnTo>
                  <a:lnTo>
                    <a:pt x="387371" y="431799"/>
                  </a:lnTo>
                  <a:lnTo>
                    <a:pt x="385064" y="440689"/>
                  </a:lnTo>
                  <a:lnTo>
                    <a:pt x="383623" y="449579"/>
                  </a:lnTo>
                  <a:lnTo>
                    <a:pt x="379157" y="471169"/>
                  </a:lnTo>
                  <a:lnTo>
                    <a:pt x="371831" y="490219"/>
                  </a:lnTo>
                  <a:lnTo>
                    <a:pt x="363810" y="510539"/>
                  </a:lnTo>
                  <a:lnTo>
                    <a:pt x="357258" y="530859"/>
                  </a:lnTo>
                  <a:lnTo>
                    <a:pt x="311551" y="585469"/>
                  </a:lnTo>
                  <a:lnTo>
                    <a:pt x="248089" y="618489"/>
                  </a:lnTo>
                  <a:lnTo>
                    <a:pt x="229556" y="621029"/>
                  </a:lnTo>
                  <a:lnTo>
                    <a:pt x="362622" y="621029"/>
                  </a:lnTo>
                  <a:lnTo>
                    <a:pt x="364963" y="618489"/>
                  </a:lnTo>
                  <a:lnTo>
                    <a:pt x="375175" y="607059"/>
                  </a:lnTo>
                  <a:lnTo>
                    <a:pt x="385505" y="595629"/>
                  </a:lnTo>
                  <a:lnTo>
                    <a:pt x="396399" y="585469"/>
                  </a:lnTo>
                  <a:lnTo>
                    <a:pt x="402210" y="579119"/>
                  </a:lnTo>
                  <a:lnTo>
                    <a:pt x="407536" y="572769"/>
                  </a:lnTo>
                  <a:lnTo>
                    <a:pt x="412650" y="565149"/>
                  </a:lnTo>
                  <a:lnTo>
                    <a:pt x="417824" y="558799"/>
                  </a:lnTo>
                  <a:lnTo>
                    <a:pt x="421037" y="554989"/>
                  </a:lnTo>
                  <a:lnTo>
                    <a:pt x="423184" y="544829"/>
                  </a:lnTo>
                  <a:lnTo>
                    <a:pt x="425877" y="533399"/>
                  </a:lnTo>
                  <a:lnTo>
                    <a:pt x="428951" y="521969"/>
                  </a:lnTo>
                  <a:lnTo>
                    <a:pt x="432694" y="510539"/>
                  </a:lnTo>
                  <a:lnTo>
                    <a:pt x="437395" y="499109"/>
                  </a:lnTo>
                  <a:lnTo>
                    <a:pt x="441996" y="488949"/>
                  </a:lnTo>
                  <a:lnTo>
                    <a:pt x="445485" y="478789"/>
                  </a:lnTo>
                  <a:lnTo>
                    <a:pt x="448107" y="467359"/>
                  </a:lnTo>
                  <a:lnTo>
                    <a:pt x="450108" y="455929"/>
                  </a:lnTo>
                  <a:lnTo>
                    <a:pt x="452058" y="443229"/>
                  </a:lnTo>
                  <a:lnTo>
                    <a:pt x="454099" y="430529"/>
                  </a:lnTo>
                  <a:lnTo>
                    <a:pt x="456459" y="417829"/>
                  </a:lnTo>
                  <a:lnTo>
                    <a:pt x="459366" y="405129"/>
                  </a:lnTo>
                  <a:lnTo>
                    <a:pt x="461767" y="393699"/>
                  </a:lnTo>
                  <a:lnTo>
                    <a:pt x="462909" y="382269"/>
                  </a:lnTo>
                  <a:lnTo>
                    <a:pt x="462857" y="370839"/>
                  </a:lnTo>
                  <a:lnTo>
                    <a:pt x="462071" y="360679"/>
                  </a:lnTo>
                  <a:lnTo>
                    <a:pt x="457485" y="322579"/>
                  </a:lnTo>
                  <a:lnTo>
                    <a:pt x="454045" y="302259"/>
                  </a:lnTo>
                  <a:lnTo>
                    <a:pt x="453537" y="295909"/>
                  </a:lnTo>
                  <a:lnTo>
                    <a:pt x="455416" y="289559"/>
                  </a:lnTo>
                  <a:lnTo>
                    <a:pt x="456960" y="281939"/>
                  </a:lnTo>
                  <a:lnTo>
                    <a:pt x="458006" y="274319"/>
                  </a:lnTo>
                  <a:lnTo>
                    <a:pt x="458829" y="266699"/>
                  </a:lnTo>
                  <a:lnTo>
                    <a:pt x="459709" y="259079"/>
                  </a:lnTo>
                  <a:lnTo>
                    <a:pt x="455838" y="251459"/>
                  </a:lnTo>
                  <a:lnTo>
                    <a:pt x="454704" y="242569"/>
                  </a:lnTo>
                  <a:lnTo>
                    <a:pt x="454453" y="233679"/>
                  </a:lnTo>
                  <a:lnTo>
                    <a:pt x="453232" y="224789"/>
                  </a:lnTo>
                  <a:lnTo>
                    <a:pt x="450799" y="215899"/>
                  </a:lnTo>
                  <a:lnTo>
                    <a:pt x="448534" y="207009"/>
                  </a:lnTo>
                  <a:lnTo>
                    <a:pt x="446958" y="198119"/>
                  </a:lnTo>
                  <a:lnTo>
                    <a:pt x="445313" y="161289"/>
                  </a:lnTo>
                  <a:lnTo>
                    <a:pt x="439878" y="133349"/>
                  </a:lnTo>
                  <a:lnTo>
                    <a:pt x="437609" y="125729"/>
                  </a:lnTo>
                  <a:close/>
                </a:path>
                <a:path extrusionOk="0" h="670560" w="462914">
                  <a:moveTo>
                    <a:pt x="107233" y="0"/>
                  </a:moveTo>
                  <a:lnTo>
                    <a:pt x="91472" y="11429"/>
                  </a:lnTo>
                  <a:lnTo>
                    <a:pt x="89697" y="19049"/>
                  </a:lnTo>
                  <a:lnTo>
                    <a:pt x="88101" y="26669"/>
                  </a:lnTo>
                  <a:lnTo>
                    <a:pt x="86218" y="34289"/>
                  </a:lnTo>
                  <a:lnTo>
                    <a:pt x="58661" y="74929"/>
                  </a:lnTo>
                  <a:lnTo>
                    <a:pt x="54401" y="82549"/>
                  </a:lnTo>
                  <a:lnTo>
                    <a:pt x="51170" y="90169"/>
                  </a:lnTo>
                  <a:lnTo>
                    <a:pt x="48496" y="97789"/>
                  </a:lnTo>
                  <a:lnTo>
                    <a:pt x="46946" y="102869"/>
                  </a:lnTo>
                  <a:lnTo>
                    <a:pt x="46210" y="107949"/>
                  </a:lnTo>
                  <a:lnTo>
                    <a:pt x="43555" y="111759"/>
                  </a:lnTo>
                  <a:lnTo>
                    <a:pt x="39808" y="119379"/>
                  </a:lnTo>
                  <a:lnTo>
                    <a:pt x="38207" y="126999"/>
                  </a:lnTo>
                  <a:lnTo>
                    <a:pt x="38271" y="135889"/>
                  </a:lnTo>
                  <a:lnTo>
                    <a:pt x="39517" y="143509"/>
                  </a:lnTo>
                  <a:lnTo>
                    <a:pt x="33687" y="151129"/>
                  </a:lnTo>
                  <a:lnTo>
                    <a:pt x="28085" y="158749"/>
                  </a:lnTo>
                  <a:lnTo>
                    <a:pt x="23909" y="166369"/>
                  </a:lnTo>
                  <a:lnTo>
                    <a:pt x="22359" y="176529"/>
                  </a:lnTo>
                  <a:lnTo>
                    <a:pt x="22509" y="181609"/>
                  </a:lnTo>
                  <a:lnTo>
                    <a:pt x="22613" y="195579"/>
                  </a:lnTo>
                  <a:lnTo>
                    <a:pt x="10695" y="232409"/>
                  </a:lnTo>
                  <a:lnTo>
                    <a:pt x="6802" y="240029"/>
                  </a:lnTo>
                  <a:lnTo>
                    <a:pt x="5481" y="242569"/>
                  </a:lnTo>
                  <a:lnTo>
                    <a:pt x="3119" y="248919"/>
                  </a:lnTo>
                  <a:lnTo>
                    <a:pt x="4363" y="252729"/>
                  </a:lnTo>
                  <a:lnTo>
                    <a:pt x="5786" y="256539"/>
                  </a:lnTo>
                  <a:lnTo>
                    <a:pt x="7081" y="260349"/>
                  </a:lnTo>
                  <a:lnTo>
                    <a:pt x="8903" y="266699"/>
                  </a:lnTo>
                  <a:lnTo>
                    <a:pt x="9478" y="273049"/>
                  </a:lnTo>
                  <a:lnTo>
                    <a:pt x="8410" y="280669"/>
                  </a:lnTo>
                  <a:lnTo>
                    <a:pt x="5303" y="287019"/>
                  </a:lnTo>
                  <a:lnTo>
                    <a:pt x="1740" y="293369"/>
                  </a:lnTo>
                  <a:lnTo>
                    <a:pt x="132" y="300989"/>
                  </a:lnTo>
                  <a:lnTo>
                    <a:pt x="87" y="302259"/>
                  </a:lnTo>
                  <a:lnTo>
                    <a:pt x="0" y="308609"/>
                  </a:lnTo>
                  <a:lnTo>
                    <a:pt x="477" y="314959"/>
                  </a:lnTo>
                  <a:lnTo>
                    <a:pt x="1099" y="321309"/>
                  </a:lnTo>
                  <a:lnTo>
                    <a:pt x="2547" y="326389"/>
                  </a:lnTo>
                  <a:lnTo>
                    <a:pt x="3332" y="349249"/>
                  </a:lnTo>
                  <a:lnTo>
                    <a:pt x="4452" y="358139"/>
                  </a:lnTo>
                  <a:lnTo>
                    <a:pt x="7049" y="365759"/>
                  </a:lnTo>
                  <a:lnTo>
                    <a:pt x="14206" y="378459"/>
                  </a:lnTo>
                  <a:lnTo>
                    <a:pt x="16530" y="382269"/>
                  </a:lnTo>
                  <a:lnTo>
                    <a:pt x="14218" y="386079"/>
                  </a:lnTo>
                  <a:lnTo>
                    <a:pt x="11970" y="392429"/>
                  </a:lnTo>
                  <a:lnTo>
                    <a:pt x="12109" y="397509"/>
                  </a:lnTo>
                  <a:lnTo>
                    <a:pt x="13988" y="403859"/>
                  </a:lnTo>
                  <a:lnTo>
                    <a:pt x="16962" y="408939"/>
                  </a:lnTo>
                  <a:lnTo>
                    <a:pt x="20627" y="414019"/>
                  </a:lnTo>
                  <a:lnTo>
                    <a:pt x="24323" y="420369"/>
                  </a:lnTo>
                  <a:lnTo>
                    <a:pt x="27868" y="425449"/>
                  </a:lnTo>
                  <a:lnTo>
                    <a:pt x="31084" y="431799"/>
                  </a:lnTo>
                  <a:lnTo>
                    <a:pt x="36343" y="440689"/>
                  </a:lnTo>
                  <a:lnTo>
                    <a:pt x="42473" y="449579"/>
                  </a:lnTo>
                  <a:lnTo>
                    <a:pt x="49122" y="457199"/>
                  </a:lnTo>
                  <a:lnTo>
                    <a:pt x="55938" y="466089"/>
                  </a:lnTo>
                  <a:lnTo>
                    <a:pt x="61119" y="472439"/>
                  </a:lnTo>
                  <a:lnTo>
                    <a:pt x="69425" y="476249"/>
                  </a:lnTo>
                  <a:lnTo>
                    <a:pt x="73362" y="482599"/>
                  </a:lnTo>
                  <a:lnTo>
                    <a:pt x="76096" y="487679"/>
                  </a:lnTo>
                  <a:lnTo>
                    <a:pt x="78023" y="494029"/>
                  </a:lnTo>
                  <a:lnTo>
                    <a:pt x="79617" y="501649"/>
                  </a:lnTo>
                  <a:lnTo>
                    <a:pt x="81351" y="507999"/>
                  </a:lnTo>
                  <a:lnTo>
                    <a:pt x="81592" y="507999"/>
                  </a:lnTo>
                  <a:lnTo>
                    <a:pt x="82875" y="509269"/>
                  </a:lnTo>
                  <a:lnTo>
                    <a:pt x="83675" y="509269"/>
                  </a:lnTo>
                  <a:lnTo>
                    <a:pt x="84691" y="507999"/>
                  </a:lnTo>
                  <a:lnTo>
                    <a:pt x="85440" y="506729"/>
                  </a:lnTo>
                  <a:lnTo>
                    <a:pt x="88069" y="505459"/>
                  </a:lnTo>
                  <a:lnTo>
                    <a:pt x="183738" y="505459"/>
                  </a:lnTo>
                  <a:lnTo>
                    <a:pt x="184017" y="496569"/>
                  </a:lnTo>
                  <a:lnTo>
                    <a:pt x="181249" y="490219"/>
                  </a:lnTo>
                  <a:lnTo>
                    <a:pt x="173133" y="488949"/>
                  </a:lnTo>
                  <a:lnTo>
                    <a:pt x="162275" y="483869"/>
                  </a:lnTo>
                  <a:lnTo>
                    <a:pt x="155352" y="477519"/>
                  </a:lnTo>
                  <a:lnTo>
                    <a:pt x="151836" y="467359"/>
                  </a:lnTo>
                  <a:lnTo>
                    <a:pt x="151201" y="457199"/>
                  </a:lnTo>
                  <a:lnTo>
                    <a:pt x="150792" y="445769"/>
                  </a:lnTo>
                  <a:lnTo>
                    <a:pt x="148549" y="435609"/>
                  </a:lnTo>
                  <a:lnTo>
                    <a:pt x="144807" y="426719"/>
                  </a:lnTo>
                  <a:lnTo>
                    <a:pt x="139898" y="416559"/>
                  </a:lnTo>
                  <a:lnTo>
                    <a:pt x="147165" y="394969"/>
                  </a:lnTo>
                  <a:lnTo>
                    <a:pt x="147830" y="391159"/>
                  </a:lnTo>
                  <a:lnTo>
                    <a:pt x="71000" y="391159"/>
                  </a:lnTo>
                  <a:lnTo>
                    <a:pt x="59494" y="386079"/>
                  </a:lnTo>
                  <a:lnTo>
                    <a:pt x="59964" y="380999"/>
                  </a:lnTo>
                  <a:lnTo>
                    <a:pt x="58422" y="370839"/>
                  </a:lnTo>
                  <a:lnTo>
                    <a:pt x="53234" y="364489"/>
                  </a:lnTo>
                  <a:lnTo>
                    <a:pt x="46553" y="359409"/>
                  </a:lnTo>
                  <a:lnTo>
                    <a:pt x="40533" y="353059"/>
                  </a:lnTo>
                  <a:lnTo>
                    <a:pt x="57709" y="304799"/>
                  </a:lnTo>
                  <a:lnTo>
                    <a:pt x="68905" y="253999"/>
                  </a:lnTo>
                  <a:lnTo>
                    <a:pt x="69463" y="247649"/>
                  </a:lnTo>
                  <a:lnTo>
                    <a:pt x="70937" y="245109"/>
                  </a:lnTo>
                  <a:lnTo>
                    <a:pt x="75718" y="237489"/>
                  </a:lnTo>
                  <a:lnTo>
                    <a:pt x="80331" y="229869"/>
                  </a:lnTo>
                  <a:lnTo>
                    <a:pt x="85549" y="222249"/>
                  </a:lnTo>
                  <a:lnTo>
                    <a:pt x="92146" y="215899"/>
                  </a:lnTo>
                  <a:lnTo>
                    <a:pt x="97866" y="210819"/>
                  </a:lnTo>
                  <a:lnTo>
                    <a:pt x="102909" y="205739"/>
                  </a:lnTo>
                  <a:lnTo>
                    <a:pt x="107094" y="199389"/>
                  </a:lnTo>
                  <a:lnTo>
                    <a:pt x="113415" y="186689"/>
                  </a:lnTo>
                  <a:lnTo>
                    <a:pt x="118292" y="180339"/>
                  </a:lnTo>
                  <a:lnTo>
                    <a:pt x="124430" y="176529"/>
                  </a:lnTo>
                  <a:lnTo>
                    <a:pt x="131389" y="172719"/>
                  </a:lnTo>
                  <a:lnTo>
                    <a:pt x="201663" y="172719"/>
                  </a:lnTo>
                  <a:lnTo>
                    <a:pt x="202273" y="171449"/>
                  </a:lnTo>
                  <a:lnTo>
                    <a:pt x="215818" y="146049"/>
                  </a:lnTo>
                  <a:lnTo>
                    <a:pt x="219349" y="139699"/>
                  </a:lnTo>
                  <a:lnTo>
                    <a:pt x="221622" y="133349"/>
                  </a:lnTo>
                  <a:lnTo>
                    <a:pt x="249308" y="99059"/>
                  </a:lnTo>
                  <a:lnTo>
                    <a:pt x="429426" y="99059"/>
                  </a:lnTo>
                  <a:lnTo>
                    <a:pt x="423146" y="80009"/>
                  </a:lnTo>
                  <a:lnTo>
                    <a:pt x="380483" y="53339"/>
                  </a:lnTo>
                  <a:lnTo>
                    <a:pt x="345271" y="43179"/>
                  </a:lnTo>
                  <a:lnTo>
                    <a:pt x="335851" y="39369"/>
                  </a:lnTo>
                  <a:lnTo>
                    <a:pt x="327523" y="33019"/>
                  </a:lnTo>
                  <a:lnTo>
                    <a:pt x="320352" y="25399"/>
                  </a:lnTo>
                  <a:lnTo>
                    <a:pt x="316652" y="21589"/>
                  </a:lnTo>
                  <a:lnTo>
                    <a:pt x="160205" y="21589"/>
                  </a:lnTo>
                  <a:lnTo>
                    <a:pt x="145838" y="19049"/>
                  </a:lnTo>
                  <a:lnTo>
                    <a:pt x="132290" y="13969"/>
                  </a:lnTo>
                  <a:lnTo>
                    <a:pt x="119457" y="7619"/>
                  </a:lnTo>
                  <a:lnTo>
                    <a:pt x="107233" y="0"/>
                  </a:lnTo>
                  <a:close/>
                </a:path>
                <a:path extrusionOk="0" h="670560" w="462914">
                  <a:moveTo>
                    <a:pt x="201663" y="172719"/>
                  </a:moveTo>
                  <a:lnTo>
                    <a:pt x="131389" y="172719"/>
                  </a:lnTo>
                  <a:lnTo>
                    <a:pt x="132938" y="173989"/>
                  </a:lnTo>
                  <a:lnTo>
                    <a:pt x="134513" y="173989"/>
                  </a:lnTo>
                  <a:lnTo>
                    <a:pt x="119811" y="214629"/>
                  </a:lnTo>
                  <a:lnTo>
                    <a:pt x="104896" y="253999"/>
                  </a:lnTo>
                  <a:lnTo>
                    <a:pt x="112656" y="269239"/>
                  </a:lnTo>
                  <a:lnTo>
                    <a:pt x="103156" y="281939"/>
                  </a:lnTo>
                  <a:lnTo>
                    <a:pt x="104312" y="285749"/>
                  </a:lnTo>
                  <a:lnTo>
                    <a:pt x="106268" y="289559"/>
                  </a:lnTo>
                  <a:lnTo>
                    <a:pt x="106636" y="293369"/>
                  </a:lnTo>
                  <a:lnTo>
                    <a:pt x="107719" y="298449"/>
                  </a:lnTo>
                  <a:lnTo>
                    <a:pt x="108355" y="304799"/>
                  </a:lnTo>
                  <a:lnTo>
                    <a:pt x="106113" y="308609"/>
                  </a:lnTo>
                  <a:lnTo>
                    <a:pt x="98559" y="311149"/>
                  </a:lnTo>
                  <a:lnTo>
                    <a:pt x="97911" y="311149"/>
                  </a:lnTo>
                  <a:lnTo>
                    <a:pt x="96070" y="316229"/>
                  </a:lnTo>
                  <a:lnTo>
                    <a:pt x="99562" y="325119"/>
                  </a:lnTo>
                  <a:lnTo>
                    <a:pt x="103283" y="331469"/>
                  </a:lnTo>
                  <a:lnTo>
                    <a:pt x="106865" y="337819"/>
                  </a:lnTo>
                  <a:lnTo>
                    <a:pt x="101794" y="342899"/>
                  </a:lnTo>
                  <a:lnTo>
                    <a:pt x="98034" y="347979"/>
                  </a:lnTo>
                  <a:lnTo>
                    <a:pt x="96762" y="354329"/>
                  </a:lnTo>
                  <a:lnTo>
                    <a:pt x="99156" y="363219"/>
                  </a:lnTo>
                  <a:lnTo>
                    <a:pt x="101315" y="369569"/>
                  </a:lnTo>
                  <a:lnTo>
                    <a:pt x="100416" y="375919"/>
                  </a:lnTo>
                  <a:lnTo>
                    <a:pt x="71000" y="391159"/>
                  </a:lnTo>
                  <a:lnTo>
                    <a:pt x="147830" y="391159"/>
                  </a:lnTo>
                  <a:lnTo>
                    <a:pt x="148938" y="384809"/>
                  </a:lnTo>
                  <a:lnTo>
                    <a:pt x="146946" y="373379"/>
                  </a:lnTo>
                  <a:lnTo>
                    <a:pt x="150333" y="363219"/>
                  </a:lnTo>
                  <a:lnTo>
                    <a:pt x="152296" y="353059"/>
                  </a:lnTo>
                  <a:lnTo>
                    <a:pt x="153254" y="342899"/>
                  </a:lnTo>
                  <a:lnTo>
                    <a:pt x="153626" y="331469"/>
                  </a:lnTo>
                  <a:lnTo>
                    <a:pt x="154773" y="322579"/>
                  </a:lnTo>
                  <a:lnTo>
                    <a:pt x="157162" y="312419"/>
                  </a:lnTo>
                  <a:lnTo>
                    <a:pt x="159786" y="303529"/>
                  </a:lnTo>
                  <a:lnTo>
                    <a:pt x="161640" y="293369"/>
                  </a:lnTo>
                  <a:lnTo>
                    <a:pt x="170543" y="248919"/>
                  </a:lnTo>
                  <a:lnTo>
                    <a:pt x="190070" y="196849"/>
                  </a:lnTo>
                  <a:lnTo>
                    <a:pt x="201663" y="172719"/>
                  </a:lnTo>
                  <a:close/>
                </a:path>
                <a:path extrusionOk="0" h="670560" w="462914">
                  <a:moveTo>
                    <a:pt x="429426" y="99059"/>
                  </a:moveTo>
                  <a:lnTo>
                    <a:pt x="249308" y="99059"/>
                  </a:lnTo>
                  <a:lnTo>
                    <a:pt x="260260" y="100329"/>
                  </a:lnTo>
                  <a:lnTo>
                    <a:pt x="270704" y="102869"/>
                  </a:lnTo>
                  <a:lnTo>
                    <a:pt x="280401" y="106679"/>
                  </a:lnTo>
                  <a:lnTo>
                    <a:pt x="289110" y="113029"/>
                  </a:lnTo>
                  <a:lnTo>
                    <a:pt x="295589" y="116839"/>
                  </a:lnTo>
                  <a:lnTo>
                    <a:pt x="309248" y="121919"/>
                  </a:lnTo>
                  <a:lnTo>
                    <a:pt x="316085" y="125729"/>
                  </a:lnTo>
                  <a:lnTo>
                    <a:pt x="319641" y="126999"/>
                  </a:lnTo>
                  <a:lnTo>
                    <a:pt x="324200" y="125729"/>
                  </a:lnTo>
                  <a:lnTo>
                    <a:pt x="437609" y="125729"/>
                  </a:lnTo>
                  <a:lnTo>
                    <a:pt x="431938" y="106679"/>
                  </a:lnTo>
                  <a:lnTo>
                    <a:pt x="429426" y="99059"/>
                  </a:lnTo>
                  <a:close/>
                </a:path>
                <a:path extrusionOk="0" h="670560" w="462914">
                  <a:moveTo>
                    <a:pt x="185872" y="8889"/>
                  </a:moveTo>
                  <a:lnTo>
                    <a:pt x="181249" y="8889"/>
                  </a:lnTo>
                  <a:lnTo>
                    <a:pt x="160205" y="21589"/>
                  </a:lnTo>
                  <a:lnTo>
                    <a:pt x="316652" y="21589"/>
                  </a:lnTo>
                  <a:lnTo>
                    <a:pt x="312951" y="17779"/>
                  </a:lnTo>
                  <a:lnTo>
                    <a:pt x="310730" y="16509"/>
                  </a:lnTo>
                  <a:lnTo>
                    <a:pt x="222371" y="16509"/>
                  </a:lnTo>
                  <a:lnTo>
                    <a:pt x="208890" y="15239"/>
                  </a:lnTo>
                  <a:lnTo>
                    <a:pt x="195485" y="11429"/>
                  </a:lnTo>
                  <a:lnTo>
                    <a:pt x="190837" y="10159"/>
                  </a:lnTo>
                  <a:lnTo>
                    <a:pt x="185872" y="8889"/>
                  </a:lnTo>
                  <a:close/>
                </a:path>
                <a:path extrusionOk="0" h="670560" w="462914">
                  <a:moveTo>
                    <a:pt x="283001" y="8889"/>
                  </a:moveTo>
                  <a:lnTo>
                    <a:pt x="266263" y="11429"/>
                  </a:lnTo>
                  <a:lnTo>
                    <a:pt x="257923" y="11429"/>
                  </a:lnTo>
                  <a:lnTo>
                    <a:pt x="249638" y="13969"/>
                  </a:lnTo>
                  <a:lnTo>
                    <a:pt x="222371" y="16509"/>
                  </a:lnTo>
                  <a:lnTo>
                    <a:pt x="310730" y="16509"/>
                  </a:lnTo>
                  <a:lnTo>
                    <a:pt x="304067" y="12699"/>
                  </a:lnTo>
                  <a:lnTo>
                    <a:pt x="293988" y="10159"/>
                  </a:lnTo>
                  <a:lnTo>
                    <a:pt x="283001" y="8889"/>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66" name="Google Shape;2466;p40"/>
            <p:cNvPicPr preferRelativeResize="0"/>
            <p:nvPr/>
          </p:nvPicPr>
          <p:blipFill rotWithShape="1">
            <a:blip r:embed="rId5">
              <a:alphaModFix/>
            </a:blip>
            <a:srcRect b="0" l="0" r="0" t="0"/>
            <a:stretch/>
          </p:blipFill>
          <p:spPr>
            <a:xfrm>
              <a:off x="3926315" y="4974403"/>
              <a:ext cx="1730556" cy="1422399"/>
            </a:xfrm>
            <a:prstGeom prst="rect">
              <a:avLst/>
            </a:prstGeom>
            <a:noFill/>
            <a:ln>
              <a:noFill/>
            </a:ln>
          </p:spPr>
        </p:pic>
        <p:pic>
          <p:nvPicPr>
            <p:cNvPr id="2467" name="Google Shape;2467;p40"/>
            <p:cNvPicPr preferRelativeResize="0"/>
            <p:nvPr/>
          </p:nvPicPr>
          <p:blipFill rotWithShape="1">
            <a:blip r:embed="rId6">
              <a:alphaModFix/>
            </a:blip>
            <a:srcRect b="0" l="0" r="0" t="0"/>
            <a:stretch/>
          </p:blipFill>
          <p:spPr>
            <a:xfrm>
              <a:off x="2330999" y="4566086"/>
              <a:ext cx="1049202" cy="2120900"/>
            </a:xfrm>
            <a:prstGeom prst="rect">
              <a:avLst/>
            </a:prstGeom>
            <a:noFill/>
            <a:ln>
              <a:noFill/>
            </a:ln>
          </p:spPr>
        </p:pic>
      </p:grpSp>
      <p:graphicFrame>
        <p:nvGraphicFramePr>
          <p:cNvPr id="2468" name="Google Shape;2468;p40"/>
          <p:cNvGraphicFramePr/>
          <p:nvPr/>
        </p:nvGraphicFramePr>
        <p:xfrm>
          <a:off x="431205" y="1152950"/>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7">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8">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9">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10">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Social</a:t>
                      </a:r>
                      <a:endParaRPr sz="650" u="none" cap="none" strike="noStrike">
                        <a:latin typeface="Malgun Gothic"/>
                        <a:ea typeface="Malgun Gothic"/>
                        <a:cs typeface="Malgun Gothic"/>
                        <a:sym typeface="Malgun Gothic"/>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12">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2469" name="Google Shape;2469;p40"/>
          <p:cNvSpPr txBox="1"/>
          <p:nvPr/>
        </p:nvSpPr>
        <p:spPr>
          <a:xfrm>
            <a:off x="8969299" y="5527599"/>
            <a:ext cx="1246505" cy="1181100"/>
          </a:xfrm>
          <a:prstGeom prst="rect">
            <a:avLst/>
          </a:prstGeom>
          <a:noFill/>
          <a:ln>
            <a:noFill/>
          </a:ln>
        </p:spPr>
        <p:txBody>
          <a:bodyPr anchorCtr="0" anchor="t" bIns="0" lIns="0" spcFirstLastPara="1" rIns="0" wrap="square" tIns="55875">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42	</a:t>
            </a:r>
            <a:r>
              <a:rPr b="0" lang="en-US" sz="800" u="sng">
                <a:solidFill>
                  <a:srgbClr val="6F5DCF"/>
                </a:solidFill>
                <a:latin typeface="Arial"/>
                <a:ea typeface="Arial"/>
                <a:cs typeface="Arial"/>
                <a:sym typeface="Arial"/>
                <a:hlinkClick action="ppaction://hlinksldjump" r:id="rId13">
                  <a:extLst>
                    <a:ext uri="{A12FA001-AC4F-418D-AE19-62706E023703}">
                      <ahyp:hlinkClr val="tx"/>
                    </a:ext>
                  </a:extLst>
                </a:hlinkClick>
              </a:rPr>
              <a:t>혁신 및 포용금융</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55	</a:t>
            </a:r>
            <a:r>
              <a:rPr b="0" lang="en-US" sz="800" u="sng">
                <a:solidFill>
                  <a:srgbClr val="6F5DCF"/>
                </a:solidFill>
                <a:latin typeface="Arial"/>
                <a:ea typeface="Arial"/>
                <a:cs typeface="Arial"/>
                <a:sym typeface="Arial"/>
                <a:hlinkClick action="ppaction://hlinksldjump" r:id="rId14">
                  <a:extLst>
                    <a:ext uri="{A12FA001-AC4F-418D-AE19-62706E023703}">
                      <ahyp:hlinkClr val="tx"/>
                    </a:ext>
                  </a:extLst>
                </a:hlinkClick>
              </a:rPr>
              <a:t>지역사회 발전 및 투자</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60	</a:t>
            </a:r>
            <a:r>
              <a:rPr b="0" lang="en-US" sz="800" u="sng">
                <a:solidFill>
                  <a:srgbClr val="6F5DCF"/>
                </a:solidFill>
                <a:latin typeface="Arial"/>
                <a:ea typeface="Arial"/>
                <a:cs typeface="Arial"/>
                <a:sym typeface="Arial"/>
                <a:hlinkClick action="ppaction://hlinksldjump" r:id="rId15">
                  <a:extLst>
                    <a:ext uri="{A12FA001-AC4F-418D-AE19-62706E023703}">
                      <ahyp:hlinkClr val="tx"/>
                    </a:ext>
                  </a:extLst>
                </a:hlinkClick>
              </a:rPr>
              <a:t>고객 만족도 제고</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66	</a:t>
            </a:r>
            <a:r>
              <a:rPr b="0" lang="en-US" sz="800" u="sng">
                <a:solidFill>
                  <a:srgbClr val="6F5DCF"/>
                </a:solidFill>
                <a:latin typeface="Arial"/>
                <a:ea typeface="Arial"/>
                <a:cs typeface="Arial"/>
                <a:sym typeface="Arial"/>
                <a:hlinkClick action="ppaction://hlinksldjump" r:id="rId16">
                  <a:extLst>
                    <a:ext uri="{A12FA001-AC4F-418D-AE19-62706E023703}">
                      <ahyp:hlinkClr val="tx"/>
                    </a:ext>
                  </a:extLst>
                </a:hlinkClick>
              </a:rPr>
              <a:t>인재 경영</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74	</a:t>
            </a:r>
            <a:r>
              <a:rPr b="0" lang="en-US" sz="800" u="sng">
                <a:solidFill>
                  <a:srgbClr val="6F5DCF"/>
                </a:solidFill>
                <a:latin typeface="Arial"/>
                <a:ea typeface="Arial"/>
                <a:cs typeface="Arial"/>
                <a:sym typeface="Arial"/>
                <a:hlinkClick action="ppaction://hlinksldjump" r:id="rId17">
                  <a:extLst>
                    <a:ext uri="{A12FA001-AC4F-418D-AE19-62706E023703}">
                      <ahyp:hlinkClr val="tx"/>
                    </a:ext>
                  </a:extLst>
                </a:hlinkClick>
              </a:rPr>
              <a:t>인권 및 다양성</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77	</a:t>
            </a:r>
            <a:r>
              <a:rPr b="0" lang="en-US" sz="800" u="sng">
                <a:solidFill>
                  <a:srgbClr val="6F5DCF"/>
                </a:solidFill>
                <a:latin typeface="Arial"/>
                <a:ea typeface="Arial"/>
                <a:cs typeface="Arial"/>
                <a:sym typeface="Arial"/>
                <a:hlinkClick action="ppaction://hlinksldjump" r:id="rId18">
                  <a:extLst>
                    <a:ext uri="{A12FA001-AC4F-418D-AE19-62706E023703}">
                      <ahyp:hlinkClr val="tx"/>
                    </a:ext>
                  </a:extLst>
                </a:hlinkClick>
              </a:rPr>
              <a:t>안전 및 보건</a:t>
            </a:r>
            <a:endParaRPr sz="800">
              <a:latin typeface="Arial"/>
              <a:ea typeface="Arial"/>
              <a:cs typeface="Arial"/>
              <a:sym typeface="Arial"/>
            </a:endParaRPr>
          </a:p>
          <a:p>
            <a:pPr indent="0" lvl="0" marL="12700" rtl="0" algn="l">
              <a:lnSpc>
                <a:spcPct val="100000"/>
              </a:lnSpc>
              <a:spcBef>
                <a:spcPts val="340"/>
              </a:spcBef>
              <a:spcAft>
                <a:spcPts val="0"/>
              </a:spcAft>
              <a:buNone/>
            </a:pPr>
            <a:r>
              <a:rPr b="1" lang="en-US" sz="800">
                <a:solidFill>
                  <a:srgbClr val="6F5DCF"/>
                </a:solidFill>
                <a:latin typeface="Malgun Gothic"/>
                <a:ea typeface="Malgun Gothic"/>
                <a:cs typeface="Malgun Gothic"/>
                <a:sym typeface="Malgun Gothic"/>
              </a:rPr>
              <a:t>80	</a:t>
            </a:r>
            <a:r>
              <a:rPr b="0" lang="en-US" sz="800" u="sng">
                <a:solidFill>
                  <a:srgbClr val="6F5DCF"/>
                </a:solidFill>
                <a:latin typeface="Arial"/>
                <a:ea typeface="Arial"/>
                <a:cs typeface="Arial"/>
                <a:sym typeface="Arial"/>
                <a:hlinkClick action="ppaction://hlinksldjump" r:id="rId19">
                  <a:extLst>
                    <a:ext uri="{A12FA001-AC4F-418D-AE19-62706E023703}">
                      <ahyp:hlinkClr val="tx"/>
                    </a:ext>
                  </a:extLst>
                </a:hlinkClick>
              </a:rPr>
              <a:t>지속가능한 공급망</a:t>
            </a:r>
            <a:endParaRPr sz="800">
              <a:latin typeface="Arial"/>
              <a:ea typeface="Arial"/>
              <a:cs typeface="Arial"/>
              <a:sym typeface="Arial"/>
            </a:endParaRPr>
          </a:p>
        </p:txBody>
      </p:sp>
      <p:grpSp>
        <p:nvGrpSpPr>
          <p:cNvPr id="2470" name="Google Shape;2470;p40"/>
          <p:cNvGrpSpPr/>
          <p:nvPr/>
        </p:nvGrpSpPr>
        <p:grpSpPr>
          <a:xfrm>
            <a:off x="431999" y="5432504"/>
            <a:ext cx="231013" cy="1263493"/>
            <a:chOff x="431999" y="5432504"/>
            <a:chExt cx="231013" cy="1263493"/>
          </a:xfrm>
        </p:grpSpPr>
        <p:pic>
          <p:nvPicPr>
            <p:cNvPr id="2471" name="Google Shape;2471;p40"/>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2472" name="Google Shape;2472;p40"/>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2473" name="Google Shape;2473;p40"/>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2474" name="Google Shape;2474;p40"/>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grpSp>
      <p:sp>
        <p:nvSpPr>
          <p:cNvPr id="2475" name="Google Shape;2475;p4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40</a:t>
            </a:r>
            <a:endParaRPr sz="900">
              <a:latin typeface="Malgun Gothic"/>
              <a:ea typeface="Malgun Gothic"/>
              <a:cs typeface="Malgun Gothic"/>
              <a:sym typeface="Malgun Gothic"/>
            </a:endParaRPr>
          </a:p>
        </p:txBody>
      </p:sp>
      <p:sp>
        <p:nvSpPr>
          <p:cNvPr id="2476" name="Google Shape;2476;p4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FFFFFF"/>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0" name="Shape 2480"/>
        <p:cNvGrpSpPr/>
        <p:nvPr/>
      </p:nvGrpSpPr>
      <p:grpSpPr>
        <a:xfrm>
          <a:off x="0" y="0"/>
          <a:ext cx="0" cy="0"/>
          <a:chOff x="0" y="0"/>
          <a:chExt cx="0" cy="0"/>
        </a:xfrm>
      </p:grpSpPr>
      <p:sp>
        <p:nvSpPr>
          <p:cNvPr id="2481" name="Google Shape;2481;p41"/>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82" name="Google Shape;2482;p41"/>
          <p:cNvPicPr preferRelativeResize="0"/>
          <p:nvPr/>
        </p:nvPicPr>
        <p:blipFill rotWithShape="1">
          <a:blip r:embed="rId3">
            <a:alphaModFix/>
          </a:blip>
          <a:srcRect b="0" l="0" r="0" t="0"/>
          <a:stretch/>
        </p:blipFill>
        <p:spPr>
          <a:xfrm>
            <a:off x="2338205" y="1676928"/>
            <a:ext cx="7959585" cy="3748382"/>
          </a:xfrm>
          <a:prstGeom prst="rect">
            <a:avLst/>
          </a:prstGeom>
          <a:noFill/>
          <a:ln>
            <a:noFill/>
          </a:ln>
        </p:spPr>
      </p:pic>
      <p:graphicFrame>
        <p:nvGraphicFramePr>
          <p:cNvPr id="2483" name="Google Shape;2483;p4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Social</a:t>
                      </a:r>
                      <a:endParaRPr sz="650" u="none" cap="none" strike="noStrike">
                        <a:latin typeface="Malgun Gothic"/>
                        <a:ea typeface="Malgun Gothic"/>
                        <a:cs typeface="Malgun Gothic"/>
                        <a:sym typeface="Malgun Gothic"/>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9">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bl>
          </a:graphicData>
        </a:graphic>
      </p:graphicFrame>
      <p:pic>
        <p:nvPicPr>
          <p:cNvPr id="2484" name="Google Shape;2484;p41"/>
          <p:cNvPicPr preferRelativeResize="0"/>
          <p:nvPr/>
        </p:nvPicPr>
        <p:blipFill rotWithShape="1">
          <a:blip r:embed="rId10">
            <a:alphaModFix/>
          </a:blip>
          <a:srcRect b="0" l="0" r="0" t="0"/>
          <a:stretch/>
        </p:blipFill>
        <p:spPr>
          <a:xfrm>
            <a:off x="4746001" y="1263939"/>
            <a:ext cx="127000" cy="107950"/>
          </a:xfrm>
          <a:prstGeom prst="rect">
            <a:avLst/>
          </a:prstGeom>
          <a:noFill/>
          <a:ln>
            <a:noFill/>
          </a:ln>
        </p:spPr>
      </p:pic>
      <p:sp>
        <p:nvSpPr>
          <p:cNvPr id="2485" name="Google Shape;2485;p41"/>
          <p:cNvSpPr txBox="1"/>
          <p:nvPr/>
        </p:nvSpPr>
        <p:spPr>
          <a:xfrm>
            <a:off x="2327300" y="676564"/>
            <a:ext cx="7981315" cy="101219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1100">
                <a:solidFill>
                  <a:srgbClr val="808285"/>
                </a:solidFill>
                <a:latin typeface="Arial"/>
                <a:ea typeface="Arial"/>
                <a:cs typeface="Arial"/>
                <a:sym typeface="Arial"/>
              </a:rPr>
              <a:t>신한라이프는 ‘가능성과 다양성이 열려 있는, 공정한 기회가 주어지는 세상을 만들어 간다’라는 ESG 미션을 수립하고 실천하고 있습니다.</a:t>
            </a:r>
            <a:endParaRPr sz="1100">
              <a:latin typeface="Arial"/>
              <a:ea typeface="Arial"/>
              <a:cs typeface="Arial"/>
              <a:sym typeface="Arial"/>
            </a:endParaRPr>
          </a:p>
          <a:p>
            <a:pPr indent="0" lvl="0" marL="12700" marR="974089" rtl="0" algn="l">
              <a:lnSpc>
                <a:spcPct val="162900"/>
              </a:lnSpc>
              <a:spcBef>
                <a:spcPts val="0"/>
              </a:spcBef>
              <a:spcAft>
                <a:spcPts val="0"/>
              </a:spcAft>
              <a:buNone/>
            </a:pPr>
            <a:r>
              <a:rPr b="0" lang="en-US" sz="1100">
                <a:solidFill>
                  <a:srgbClr val="808285"/>
                </a:solidFill>
                <a:latin typeface="Arial"/>
                <a:ea typeface="Arial"/>
                <a:cs typeface="Arial"/>
                <a:sym typeface="Arial"/>
              </a:rPr>
              <a:t>신한라이프를 구성하는 모든 이해관계자를 생각하며 감동과 가치, 선한 영향력 확장을 위한 상생의 가치를 만들어 갑니다. 고객 중심의 서비스와 상품을 개발하고 있	며, 취약계층 어린이, 장애인, 어르신 및 자립준비청년 지원 등을 위한</a:t>
            </a:r>
            <a:endParaRPr sz="1100">
              <a:latin typeface="Arial"/>
              <a:ea typeface="Arial"/>
              <a:cs typeface="Arial"/>
              <a:sym typeface="Arial"/>
            </a:endParaRPr>
          </a:p>
          <a:p>
            <a:pPr indent="0" lvl="0" marL="12700" rtl="0" algn="l">
              <a:lnSpc>
                <a:spcPct val="100000"/>
              </a:lnSpc>
              <a:spcBef>
                <a:spcPts val="830"/>
              </a:spcBef>
              <a:spcAft>
                <a:spcPts val="0"/>
              </a:spcAft>
              <a:buNone/>
            </a:pPr>
            <a:r>
              <a:rPr b="0" lang="en-US" sz="1100">
                <a:solidFill>
                  <a:srgbClr val="808285"/>
                </a:solidFill>
                <a:latin typeface="Arial"/>
                <a:ea typeface="Arial"/>
                <a:cs typeface="Arial"/>
                <a:sym typeface="Arial"/>
              </a:rPr>
              <a:t>다양한 사회공헌사업을 추진하고 있습니다.</a:t>
            </a:r>
            <a:endParaRPr sz="1100">
              <a:latin typeface="Arial"/>
              <a:ea typeface="Arial"/>
              <a:cs typeface="Arial"/>
              <a:sym typeface="Arial"/>
            </a:endParaRPr>
          </a:p>
        </p:txBody>
      </p:sp>
      <p:sp>
        <p:nvSpPr>
          <p:cNvPr id="2486" name="Google Shape;2486;p41"/>
          <p:cNvSpPr txBox="1"/>
          <p:nvPr/>
        </p:nvSpPr>
        <p:spPr>
          <a:xfrm>
            <a:off x="2652900" y="3719907"/>
            <a:ext cx="1393190" cy="6400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6DA4EB"/>
                </a:solidFill>
                <a:latin typeface="Malgun Gothic"/>
                <a:ea typeface="Malgun Gothic"/>
                <a:cs typeface="Malgun Gothic"/>
                <a:sym typeface="Malgun Gothic"/>
              </a:rPr>
              <a:t>11,711</a:t>
            </a:r>
            <a:r>
              <a:rPr b="1" baseline="30000" lang="en-US" sz="2100">
                <a:solidFill>
                  <a:srgbClr val="6DA4EB"/>
                </a:solidFill>
                <a:latin typeface="Malgun Gothic"/>
                <a:ea typeface="Malgun Gothic"/>
                <a:cs typeface="Malgun Gothic"/>
                <a:sym typeface="Malgun Gothic"/>
              </a:rPr>
              <a:t>명</a:t>
            </a:r>
            <a:endParaRPr baseline="30000" sz="2100">
              <a:latin typeface="Malgun Gothic"/>
              <a:ea typeface="Malgun Gothic"/>
              <a:cs typeface="Malgun Gothic"/>
              <a:sym typeface="Malgun Gothic"/>
            </a:endParaRPr>
          </a:p>
          <a:p>
            <a:pPr indent="0" lvl="0" marL="38100" rtl="0" algn="l">
              <a:lnSpc>
                <a:spcPct val="100000"/>
              </a:lnSpc>
              <a:spcBef>
                <a:spcPts val="815"/>
              </a:spcBef>
              <a:spcAft>
                <a:spcPts val="0"/>
              </a:spcAft>
              <a:buNone/>
            </a:pPr>
            <a:r>
              <a:rPr b="0" lang="en-US" sz="750">
                <a:solidFill>
                  <a:srgbClr val="6DA4EB"/>
                </a:solidFill>
                <a:latin typeface="Arial"/>
                <a:ea typeface="Arial"/>
                <a:cs typeface="Arial"/>
                <a:sym typeface="Arial"/>
              </a:rPr>
              <a:t>금융교육 이수 아동 및 청소년</a:t>
            </a:r>
            <a:endParaRPr sz="750">
              <a:latin typeface="Arial"/>
              <a:ea typeface="Arial"/>
              <a:cs typeface="Arial"/>
              <a:sym typeface="Arial"/>
            </a:endParaRPr>
          </a:p>
        </p:txBody>
      </p:sp>
      <p:sp>
        <p:nvSpPr>
          <p:cNvPr id="2487" name="Google Shape;2487;p41"/>
          <p:cNvSpPr txBox="1"/>
          <p:nvPr/>
        </p:nvSpPr>
        <p:spPr>
          <a:xfrm>
            <a:off x="6422299" y="3699587"/>
            <a:ext cx="1024890" cy="660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baseline="-25000" lang="en-US" sz="3900">
                <a:solidFill>
                  <a:srgbClr val="6DA4EB"/>
                </a:solidFill>
                <a:latin typeface="Malgun Gothic"/>
                <a:ea typeface="Malgun Gothic"/>
                <a:cs typeface="Malgun Gothic"/>
                <a:sym typeface="Malgun Gothic"/>
              </a:rPr>
              <a:t>19</a:t>
            </a:r>
            <a:r>
              <a:rPr b="1" lang="en-US" sz="1400">
                <a:solidFill>
                  <a:srgbClr val="6DA4EB"/>
                </a:solidFill>
                <a:latin typeface="Malgun Gothic"/>
                <a:ea typeface="Malgun Gothic"/>
                <a:cs typeface="Malgun Gothic"/>
                <a:sym typeface="Malgun Gothic"/>
              </a:rPr>
              <a:t>년 연속</a:t>
            </a:r>
            <a:endParaRPr sz="1400">
              <a:latin typeface="Malgun Gothic"/>
              <a:ea typeface="Malgun Gothic"/>
              <a:cs typeface="Malgun Gothic"/>
              <a:sym typeface="Malgun Gothic"/>
            </a:endParaRPr>
          </a:p>
          <a:p>
            <a:pPr indent="0" lvl="0" marL="12700" rtl="0" algn="l">
              <a:lnSpc>
                <a:spcPct val="100000"/>
              </a:lnSpc>
              <a:spcBef>
                <a:spcPts val="975"/>
              </a:spcBef>
              <a:spcAft>
                <a:spcPts val="0"/>
              </a:spcAft>
              <a:buNone/>
            </a:pPr>
            <a:r>
              <a:rPr b="0" lang="en-US" sz="750">
                <a:solidFill>
                  <a:srgbClr val="6DA4EB"/>
                </a:solidFill>
                <a:latin typeface="Arial"/>
                <a:ea typeface="Arial"/>
                <a:cs typeface="Arial"/>
                <a:sym typeface="Arial"/>
              </a:rPr>
              <a:t>KSQI 우수콜센터 선정</a:t>
            </a:r>
            <a:endParaRPr sz="750">
              <a:latin typeface="Arial"/>
              <a:ea typeface="Arial"/>
              <a:cs typeface="Arial"/>
              <a:sym typeface="Arial"/>
            </a:endParaRPr>
          </a:p>
        </p:txBody>
      </p:sp>
      <p:sp>
        <p:nvSpPr>
          <p:cNvPr id="2488" name="Google Shape;2488;p41"/>
          <p:cNvSpPr txBox="1"/>
          <p:nvPr/>
        </p:nvSpPr>
        <p:spPr>
          <a:xfrm>
            <a:off x="8294299" y="3699587"/>
            <a:ext cx="1339215" cy="660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baseline="-25000" lang="en-US" sz="3900">
                <a:solidFill>
                  <a:srgbClr val="6DA4EB"/>
                </a:solidFill>
                <a:latin typeface="Malgun Gothic"/>
                <a:ea typeface="Malgun Gothic"/>
                <a:cs typeface="Malgun Gothic"/>
                <a:sym typeface="Malgun Gothic"/>
              </a:rPr>
              <a:t>5</a:t>
            </a:r>
            <a:r>
              <a:rPr b="1" lang="en-US" sz="1400">
                <a:solidFill>
                  <a:srgbClr val="6DA4EB"/>
                </a:solidFill>
                <a:latin typeface="Malgun Gothic"/>
                <a:ea typeface="Malgun Gothic"/>
                <a:cs typeface="Malgun Gothic"/>
                <a:sym typeface="Malgun Gothic"/>
              </a:rPr>
              <a:t>회 연속</a:t>
            </a:r>
            <a:endParaRPr sz="1400">
              <a:latin typeface="Malgun Gothic"/>
              <a:ea typeface="Malgun Gothic"/>
              <a:cs typeface="Malgun Gothic"/>
              <a:sym typeface="Malgun Gothic"/>
            </a:endParaRPr>
          </a:p>
          <a:p>
            <a:pPr indent="0" lvl="0" marL="12700" rtl="0" algn="l">
              <a:lnSpc>
                <a:spcPct val="100000"/>
              </a:lnSpc>
              <a:spcBef>
                <a:spcPts val="975"/>
              </a:spcBef>
              <a:spcAft>
                <a:spcPts val="0"/>
              </a:spcAft>
              <a:buNone/>
            </a:pPr>
            <a:r>
              <a:rPr b="0" lang="en-US" sz="750">
                <a:solidFill>
                  <a:srgbClr val="6DA4EB"/>
                </a:solidFill>
                <a:latin typeface="Arial"/>
                <a:ea typeface="Arial"/>
                <a:cs typeface="Arial"/>
                <a:sym typeface="Arial"/>
              </a:rPr>
              <a:t>소비자중심경영 인증(CCM) 획득</a:t>
            </a:r>
            <a:endParaRPr sz="750">
              <a:latin typeface="Arial"/>
              <a:ea typeface="Arial"/>
              <a:cs typeface="Arial"/>
              <a:sym typeface="Arial"/>
            </a:endParaRPr>
          </a:p>
        </p:txBody>
      </p:sp>
      <p:sp>
        <p:nvSpPr>
          <p:cNvPr id="2489" name="Google Shape;2489;p41"/>
          <p:cNvSpPr txBox="1"/>
          <p:nvPr/>
        </p:nvSpPr>
        <p:spPr>
          <a:xfrm>
            <a:off x="4524899" y="3719907"/>
            <a:ext cx="1290955" cy="6400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6DA4EB"/>
                </a:solidFill>
                <a:latin typeface="Malgun Gothic"/>
                <a:ea typeface="Malgun Gothic"/>
                <a:cs typeface="Malgun Gothic"/>
                <a:sym typeface="Malgun Gothic"/>
              </a:rPr>
              <a:t>55.3</a:t>
            </a:r>
            <a:r>
              <a:rPr b="1" baseline="30000" lang="en-US" sz="2100">
                <a:solidFill>
                  <a:srgbClr val="6DA4EB"/>
                </a:solidFill>
                <a:latin typeface="Malgun Gothic"/>
                <a:ea typeface="Malgun Gothic"/>
                <a:cs typeface="Malgun Gothic"/>
                <a:sym typeface="Malgun Gothic"/>
              </a:rPr>
              <a:t>억 원</a:t>
            </a:r>
            <a:endParaRPr baseline="30000" sz="2100">
              <a:latin typeface="Malgun Gothic"/>
              <a:ea typeface="Malgun Gothic"/>
              <a:cs typeface="Malgun Gothic"/>
              <a:sym typeface="Malgun Gothic"/>
            </a:endParaRPr>
          </a:p>
          <a:p>
            <a:pPr indent="0" lvl="0" marL="38100" rtl="0" algn="l">
              <a:lnSpc>
                <a:spcPct val="100000"/>
              </a:lnSpc>
              <a:spcBef>
                <a:spcPts val="815"/>
              </a:spcBef>
              <a:spcAft>
                <a:spcPts val="0"/>
              </a:spcAft>
              <a:buNone/>
            </a:pPr>
            <a:r>
              <a:rPr b="0" lang="en-US" sz="750">
                <a:solidFill>
                  <a:srgbClr val="6DA4EB"/>
                </a:solidFill>
                <a:latin typeface="Arial"/>
                <a:ea typeface="Arial"/>
                <a:cs typeface="Arial"/>
                <a:sym typeface="Arial"/>
              </a:rPr>
              <a:t>2023년 사회공헌 총 지출 금액</a:t>
            </a:r>
            <a:endParaRPr sz="750">
              <a:latin typeface="Arial"/>
              <a:ea typeface="Arial"/>
              <a:cs typeface="Arial"/>
              <a:sym typeface="Arial"/>
            </a:endParaRPr>
          </a:p>
        </p:txBody>
      </p:sp>
      <p:sp>
        <p:nvSpPr>
          <p:cNvPr id="2490" name="Google Shape;2490;p41"/>
          <p:cNvSpPr txBox="1"/>
          <p:nvPr/>
        </p:nvSpPr>
        <p:spPr>
          <a:xfrm>
            <a:off x="2678300" y="3335899"/>
            <a:ext cx="157353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DA4EB"/>
                </a:solidFill>
                <a:latin typeface="Malgun Gothic"/>
                <a:ea typeface="Malgun Gothic"/>
                <a:cs typeface="Malgun Gothic"/>
                <a:sym typeface="Malgun Gothic"/>
              </a:rPr>
              <a:t>2023 Key Fact &amp; Figures</a:t>
            </a:r>
            <a:endParaRPr sz="1000">
              <a:latin typeface="Malgun Gothic"/>
              <a:ea typeface="Malgun Gothic"/>
              <a:cs typeface="Malgun Gothic"/>
              <a:sym typeface="Malgun Gothic"/>
            </a:endParaRPr>
          </a:p>
        </p:txBody>
      </p:sp>
      <p:sp>
        <p:nvSpPr>
          <p:cNvPr id="2491" name="Google Shape;2491;p41"/>
          <p:cNvSpPr txBox="1"/>
          <p:nvPr/>
        </p:nvSpPr>
        <p:spPr>
          <a:xfrm>
            <a:off x="7060320" y="4629678"/>
            <a:ext cx="2595245" cy="45148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6DA4EB"/>
              </a:buClr>
              <a:buSzPts val="1000"/>
              <a:buFont typeface="Arial"/>
              <a:buChar char="·"/>
            </a:pPr>
            <a:r>
              <a:rPr b="0" lang="en-US" sz="1000">
                <a:solidFill>
                  <a:srgbClr val="6DA4EB"/>
                </a:solidFill>
                <a:latin typeface="Arial"/>
                <a:ea typeface="Arial"/>
                <a:cs typeface="Arial"/>
                <a:sym typeface="Arial"/>
              </a:rPr>
              <a:t>금융공모전 ‘금융감독원장상’ 수상</a:t>
            </a:r>
            <a:endParaRPr sz="1000">
              <a:latin typeface="Arial"/>
              <a:ea typeface="Arial"/>
              <a:cs typeface="Arial"/>
              <a:sym typeface="Arial"/>
            </a:endParaRPr>
          </a:p>
          <a:p>
            <a:pPr indent="-82550" lvl="0" marL="94615" rtl="0" algn="l">
              <a:lnSpc>
                <a:spcPct val="100000"/>
              </a:lnSpc>
              <a:spcBef>
                <a:spcPts val="955"/>
              </a:spcBef>
              <a:spcAft>
                <a:spcPts val="0"/>
              </a:spcAft>
              <a:buClr>
                <a:srgbClr val="6DA4EB"/>
              </a:buClr>
              <a:buSzPts val="1000"/>
              <a:buFont typeface="Arial"/>
              <a:buChar char="·"/>
            </a:pPr>
            <a:r>
              <a:rPr b="0" lang="en-US" sz="1000">
                <a:solidFill>
                  <a:srgbClr val="6DA4EB"/>
                </a:solidFill>
                <a:latin typeface="Arial"/>
                <a:ea typeface="Arial"/>
                <a:cs typeface="Arial"/>
                <a:sym typeface="Arial"/>
              </a:rPr>
              <a:t>스마트앱어워드 2022 보험 분야 최우수상 수상</a:t>
            </a:r>
            <a:endParaRPr sz="1000">
              <a:latin typeface="Arial"/>
              <a:ea typeface="Arial"/>
              <a:cs typeface="Arial"/>
              <a:sym typeface="Arial"/>
            </a:endParaRPr>
          </a:p>
        </p:txBody>
      </p:sp>
      <p:sp>
        <p:nvSpPr>
          <p:cNvPr id="2492" name="Google Shape;2492;p41"/>
          <p:cNvSpPr txBox="1"/>
          <p:nvPr/>
        </p:nvSpPr>
        <p:spPr>
          <a:xfrm>
            <a:off x="2680099" y="4629678"/>
            <a:ext cx="3699510" cy="45148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6DA4EB"/>
              </a:buClr>
              <a:buSzPts val="1000"/>
              <a:buFont typeface="Arial"/>
              <a:buChar char="·"/>
            </a:pPr>
            <a:r>
              <a:rPr b="0" lang="en-US" sz="1000">
                <a:solidFill>
                  <a:srgbClr val="6DA4EB"/>
                </a:solidFill>
                <a:latin typeface="Arial"/>
                <a:ea typeface="Arial"/>
                <a:cs typeface="Arial"/>
                <a:sym typeface="Arial"/>
              </a:rPr>
              <a:t>신한아름다운연금보험 출시</a:t>
            </a:r>
            <a:r>
              <a:rPr b="0" baseline="30000" lang="en-US" sz="1200">
                <a:solidFill>
                  <a:srgbClr val="6DA4EB"/>
                </a:solidFill>
                <a:latin typeface="Arial"/>
                <a:ea typeface="Arial"/>
                <a:cs typeface="Arial"/>
                <a:sym typeface="Arial"/>
              </a:rPr>
              <a:t>(금융감독원 상생·협력 금융 신상품 우수사례 선정)</a:t>
            </a:r>
            <a:endParaRPr baseline="30000" sz="1200">
              <a:latin typeface="Arial"/>
              <a:ea typeface="Arial"/>
              <a:cs typeface="Arial"/>
              <a:sym typeface="Arial"/>
            </a:endParaRPr>
          </a:p>
          <a:p>
            <a:pPr indent="-82550" lvl="0" marL="94615" rtl="0" algn="l">
              <a:lnSpc>
                <a:spcPct val="100000"/>
              </a:lnSpc>
              <a:spcBef>
                <a:spcPts val="955"/>
              </a:spcBef>
              <a:spcAft>
                <a:spcPts val="0"/>
              </a:spcAft>
              <a:buClr>
                <a:srgbClr val="6DA4EB"/>
              </a:buClr>
              <a:buSzPts val="1000"/>
              <a:buFont typeface="Arial"/>
              <a:buChar char="·"/>
            </a:pPr>
            <a:r>
              <a:rPr b="0" lang="en-US" sz="1000">
                <a:solidFill>
                  <a:srgbClr val="6DA4EB"/>
                </a:solidFill>
                <a:latin typeface="Arial"/>
                <a:ea typeface="Arial"/>
                <a:cs typeface="Arial"/>
                <a:sym typeface="Arial"/>
              </a:rPr>
              <a:t>2023년 대한민국 플래티넘 콜센터 선정</a:t>
            </a:r>
            <a:endParaRPr sz="1000">
              <a:latin typeface="Arial"/>
              <a:ea typeface="Arial"/>
              <a:cs typeface="Arial"/>
              <a:sym typeface="Arial"/>
            </a:endParaRPr>
          </a:p>
        </p:txBody>
      </p:sp>
      <p:sp>
        <p:nvSpPr>
          <p:cNvPr id="2493" name="Google Shape;2493;p4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41</a:t>
            </a:r>
            <a:endParaRPr sz="900">
              <a:latin typeface="Malgun Gothic"/>
              <a:ea typeface="Malgun Gothic"/>
              <a:cs typeface="Malgun Gothic"/>
              <a:sym typeface="Malgun Gothic"/>
            </a:endParaRPr>
          </a:p>
        </p:txBody>
      </p:sp>
      <p:pic>
        <p:nvPicPr>
          <p:cNvPr id="2494" name="Google Shape;2494;p41"/>
          <p:cNvPicPr preferRelativeResize="0"/>
          <p:nvPr/>
        </p:nvPicPr>
        <p:blipFill rotWithShape="1">
          <a:blip r:embed="rId11">
            <a:alphaModFix/>
          </a:blip>
          <a:srcRect b="0" l="0" r="0" t="0"/>
          <a:stretch/>
        </p:blipFill>
        <p:spPr>
          <a:xfrm>
            <a:off x="431999" y="6464984"/>
            <a:ext cx="231013" cy="231013"/>
          </a:xfrm>
          <a:prstGeom prst="rect">
            <a:avLst/>
          </a:prstGeom>
          <a:noFill/>
          <a:ln>
            <a:noFill/>
          </a:ln>
        </p:spPr>
      </p:pic>
      <p:pic>
        <p:nvPicPr>
          <p:cNvPr id="2495" name="Google Shape;2495;p41"/>
          <p:cNvPicPr preferRelativeResize="0"/>
          <p:nvPr/>
        </p:nvPicPr>
        <p:blipFill rotWithShape="1">
          <a:blip r:embed="rId12">
            <a:alphaModFix/>
          </a:blip>
          <a:srcRect b="0" l="0" r="0" t="0"/>
          <a:stretch/>
        </p:blipFill>
        <p:spPr>
          <a:xfrm>
            <a:off x="431999" y="6167054"/>
            <a:ext cx="231013" cy="231012"/>
          </a:xfrm>
          <a:prstGeom prst="rect">
            <a:avLst/>
          </a:prstGeom>
          <a:noFill/>
          <a:ln>
            <a:noFill/>
          </a:ln>
        </p:spPr>
      </p:pic>
      <p:pic>
        <p:nvPicPr>
          <p:cNvPr id="2496" name="Google Shape;2496;p41"/>
          <p:cNvPicPr preferRelativeResize="0"/>
          <p:nvPr/>
        </p:nvPicPr>
        <p:blipFill rotWithShape="1">
          <a:blip r:embed="rId13">
            <a:alphaModFix/>
          </a:blip>
          <a:srcRect b="0" l="0" r="0" t="0"/>
          <a:stretch/>
        </p:blipFill>
        <p:spPr>
          <a:xfrm>
            <a:off x="431999" y="5730434"/>
            <a:ext cx="231013" cy="231013"/>
          </a:xfrm>
          <a:prstGeom prst="rect">
            <a:avLst/>
          </a:prstGeom>
          <a:noFill/>
          <a:ln>
            <a:noFill/>
          </a:ln>
        </p:spPr>
      </p:pic>
      <p:pic>
        <p:nvPicPr>
          <p:cNvPr id="2497" name="Google Shape;2497;p41"/>
          <p:cNvPicPr preferRelativeResize="0"/>
          <p:nvPr/>
        </p:nvPicPr>
        <p:blipFill rotWithShape="1">
          <a:blip r:embed="rId14">
            <a:alphaModFix/>
          </a:blip>
          <a:srcRect b="0" l="0" r="0" t="0"/>
          <a:stretch/>
        </p:blipFill>
        <p:spPr>
          <a:xfrm>
            <a:off x="431999" y="5432504"/>
            <a:ext cx="231013" cy="231012"/>
          </a:xfrm>
          <a:prstGeom prst="rect">
            <a:avLst/>
          </a:prstGeom>
          <a:noFill/>
          <a:ln>
            <a:noFill/>
          </a:ln>
        </p:spPr>
      </p:pic>
      <p:sp>
        <p:nvSpPr>
          <p:cNvPr id="2498" name="Google Shape;2498;p4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2" name="Shape 2502"/>
        <p:cNvGrpSpPr/>
        <p:nvPr/>
      </p:nvGrpSpPr>
      <p:grpSpPr>
        <a:xfrm>
          <a:off x="0" y="0"/>
          <a:ext cx="0" cy="0"/>
          <a:chOff x="0" y="0"/>
          <a:chExt cx="0" cy="0"/>
        </a:xfrm>
      </p:grpSpPr>
      <p:grpSp>
        <p:nvGrpSpPr>
          <p:cNvPr id="2503" name="Google Shape;2503;p42"/>
          <p:cNvGrpSpPr/>
          <p:nvPr/>
        </p:nvGrpSpPr>
        <p:grpSpPr>
          <a:xfrm>
            <a:off x="2450249" y="4427046"/>
            <a:ext cx="3535434" cy="1415824"/>
            <a:chOff x="2450249" y="4427046"/>
            <a:chExt cx="3535434" cy="1415824"/>
          </a:xfrm>
        </p:grpSpPr>
        <p:sp>
          <p:nvSpPr>
            <p:cNvPr id="2504" name="Google Shape;2504;p42"/>
            <p:cNvSpPr/>
            <p:nvPr/>
          </p:nvSpPr>
          <p:spPr>
            <a:xfrm>
              <a:off x="3459149" y="5192058"/>
              <a:ext cx="0" cy="391160"/>
            </a:xfrm>
            <a:custGeom>
              <a:rect b="b" l="l" r="r" t="t"/>
              <a:pathLst>
                <a:path extrusionOk="0" h="391160" w="120000">
                  <a:moveTo>
                    <a:pt x="0" y="0"/>
                  </a:moveTo>
                  <a:lnTo>
                    <a:pt x="0" y="390601"/>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5" name="Google Shape;2505;p42"/>
            <p:cNvSpPr/>
            <p:nvPr/>
          </p:nvSpPr>
          <p:spPr>
            <a:xfrm>
              <a:off x="4816579" y="5456626"/>
              <a:ext cx="0" cy="194945"/>
            </a:xfrm>
            <a:custGeom>
              <a:rect b="b" l="l" r="r" t="t"/>
              <a:pathLst>
                <a:path extrusionOk="0" h="194945" w="120000">
                  <a:moveTo>
                    <a:pt x="0" y="0"/>
                  </a:moveTo>
                  <a:lnTo>
                    <a:pt x="0" y="194424"/>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6" name="Google Shape;2506;p42"/>
            <p:cNvSpPr/>
            <p:nvPr/>
          </p:nvSpPr>
          <p:spPr>
            <a:xfrm>
              <a:off x="5405343" y="5456626"/>
              <a:ext cx="0" cy="194945"/>
            </a:xfrm>
            <a:custGeom>
              <a:rect b="b" l="l" r="r" t="t"/>
              <a:pathLst>
                <a:path extrusionOk="0" h="194945" w="120000">
                  <a:moveTo>
                    <a:pt x="0" y="0"/>
                  </a:moveTo>
                  <a:lnTo>
                    <a:pt x="0" y="194424"/>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7" name="Google Shape;2507;p42"/>
            <p:cNvSpPr/>
            <p:nvPr/>
          </p:nvSpPr>
          <p:spPr>
            <a:xfrm>
              <a:off x="4523653" y="5458236"/>
              <a:ext cx="1174115" cy="124460"/>
            </a:xfrm>
            <a:custGeom>
              <a:rect b="b" l="l" r="r" t="t"/>
              <a:pathLst>
                <a:path extrusionOk="0" h="124460" w="1174114">
                  <a:moveTo>
                    <a:pt x="0" y="124421"/>
                  </a:moveTo>
                  <a:lnTo>
                    <a:pt x="0" y="0"/>
                  </a:lnTo>
                  <a:lnTo>
                    <a:pt x="1173848" y="0"/>
                  </a:lnTo>
                  <a:lnTo>
                    <a:pt x="1173848" y="124421"/>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8" name="Google Shape;2508;p42"/>
            <p:cNvSpPr/>
            <p:nvPr/>
          </p:nvSpPr>
          <p:spPr>
            <a:xfrm>
              <a:off x="2450249" y="4778039"/>
              <a:ext cx="2670175" cy="801370"/>
            </a:xfrm>
            <a:custGeom>
              <a:rect b="b" l="l" r="r" t="t"/>
              <a:pathLst>
                <a:path extrusionOk="0" h="801370" w="2670175">
                  <a:moveTo>
                    <a:pt x="0" y="800798"/>
                  </a:moveTo>
                  <a:lnTo>
                    <a:pt x="0" y="0"/>
                  </a:lnTo>
                  <a:lnTo>
                    <a:pt x="2669641" y="0"/>
                  </a:lnTo>
                  <a:lnTo>
                    <a:pt x="2669641" y="800798"/>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9" name="Google Shape;2509;p42"/>
            <p:cNvSpPr/>
            <p:nvPr/>
          </p:nvSpPr>
          <p:spPr>
            <a:xfrm>
              <a:off x="5657388" y="5662530"/>
              <a:ext cx="328295" cy="180340"/>
            </a:xfrm>
            <a:custGeom>
              <a:rect b="b" l="l" r="r" t="t"/>
              <a:pathLst>
                <a:path extrusionOk="0" h="180339" w="328295">
                  <a:moveTo>
                    <a:pt x="0" y="0"/>
                  </a:moveTo>
                  <a:lnTo>
                    <a:pt x="327761" y="0"/>
                  </a:lnTo>
                  <a:lnTo>
                    <a:pt x="327761" y="179984"/>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0" name="Google Shape;2510;p42"/>
            <p:cNvSpPr/>
            <p:nvPr/>
          </p:nvSpPr>
          <p:spPr>
            <a:xfrm>
              <a:off x="3403621" y="4427046"/>
              <a:ext cx="1635125" cy="180340"/>
            </a:xfrm>
            <a:custGeom>
              <a:rect b="b" l="l" r="r" t="t"/>
              <a:pathLst>
                <a:path extrusionOk="0" h="180339" w="1635125">
                  <a:moveTo>
                    <a:pt x="1544751"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1544751" y="179997"/>
                  </a:lnTo>
                  <a:lnTo>
                    <a:pt x="1579785" y="172924"/>
                  </a:lnTo>
                  <a:lnTo>
                    <a:pt x="1608394" y="153636"/>
                  </a:lnTo>
                  <a:lnTo>
                    <a:pt x="1627683" y="125031"/>
                  </a:lnTo>
                  <a:lnTo>
                    <a:pt x="1634756" y="90004"/>
                  </a:lnTo>
                  <a:lnTo>
                    <a:pt x="1627683" y="54971"/>
                  </a:lnTo>
                  <a:lnTo>
                    <a:pt x="1608394" y="26362"/>
                  </a:lnTo>
                  <a:lnTo>
                    <a:pt x="1579785" y="7073"/>
                  </a:lnTo>
                  <a:lnTo>
                    <a:pt x="154475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511" name="Google Shape;2511;p42"/>
          <p:cNvGraphicFramePr/>
          <p:nvPr/>
        </p:nvGraphicFramePr>
        <p:xfrm>
          <a:off x="432000"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2512" name="Google Shape;2512;p42"/>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혁신 및 포용금융</a:t>
            </a:r>
            <a:endParaRPr/>
          </a:p>
        </p:txBody>
      </p:sp>
      <p:grpSp>
        <p:nvGrpSpPr>
          <p:cNvPr id="2513" name="Google Shape;2513;p42"/>
          <p:cNvGrpSpPr/>
          <p:nvPr/>
        </p:nvGrpSpPr>
        <p:grpSpPr>
          <a:xfrm>
            <a:off x="2340000" y="1644434"/>
            <a:ext cx="3762375" cy="3810"/>
            <a:chOff x="2340000" y="1644434"/>
            <a:chExt cx="3762375" cy="3810"/>
          </a:xfrm>
        </p:grpSpPr>
        <p:sp>
          <p:nvSpPr>
            <p:cNvPr id="2514" name="Google Shape;2514;p42"/>
            <p:cNvSpPr/>
            <p:nvPr/>
          </p:nvSpPr>
          <p:spPr>
            <a:xfrm>
              <a:off x="2349527" y="1646327"/>
              <a:ext cx="3747135" cy="0"/>
            </a:xfrm>
            <a:custGeom>
              <a:rect b="b" l="l" r="r" t="t"/>
              <a:pathLst>
                <a:path extrusionOk="0" h="120000" w="3747135">
                  <a:moveTo>
                    <a:pt x="0" y="0"/>
                  </a:moveTo>
                  <a:lnTo>
                    <a:pt x="374675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5" name="Google Shape;2515;p42"/>
            <p:cNvSpPr/>
            <p:nvPr/>
          </p:nvSpPr>
          <p:spPr>
            <a:xfrm>
              <a:off x="2340000" y="1644434"/>
              <a:ext cx="3762375" cy="3810"/>
            </a:xfrm>
            <a:custGeom>
              <a:rect b="b" l="l" r="r" t="t"/>
              <a:pathLst>
                <a:path extrusionOk="0" h="3810" w="3762375">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3762375">
                  <a:moveTo>
                    <a:pt x="3761994" y="1905"/>
                  </a:moveTo>
                  <a:lnTo>
                    <a:pt x="3761435" y="558"/>
                  </a:lnTo>
                  <a:lnTo>
                    <a:pt x="3760089" y="0"/>
                  </a:lnTo>
                  <a:lnTo>
                    <a:pt x="3758730" y="558"/>
                  </a:lnTo>
                  <a:lnTo>
                    <a:pt x="3758184" y="1905"/>
                  </a:lnTo>
                  <a:lnTo>
                    <a:pt x="3758730" y="3251"/>
                  </a:lnTo>
                  <a:lnTo>
                    <a:pt x="3760089" y="3810"/>
                  </a:lnTo>
                  <a:lnTo>
                    <a:pt x="3761435" y="3251"/>
                  </a:lnTo>
                  <a:lnTo>
                    <a:pt x="376199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16" name="Google Shape;2516;p42"/>
          <p:cNvSpPr txBox="1"/>
          <p:nvPr/>
        </p:nvSpPr>
        <p:spPr>
          <a:xfrm>
            <a:off x="2327300" y="1413418"/>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디지털 금융 강화</a:t>
            </a:r>
            <a:endParaRPr sz="950">
              <a:latin typeface="Malgun Gothic"/>
              <a:ea typeface="Malgun Gothic"/>
              <a:cs typeface="Malgun Gothic"/>
              <a:sym typeface="Malgun Gothic"/>
            </a:endParaRPr>
          </a:p>
        </p:txBody>
      </p:sp>
      <p:sp>
        <p:nvSpPr>
          <p:cNvPr id="2517" name="Google Shape;2517;p42"/>
          <p:cNvSpPr txBox="1"/>
          <p:nvPr/>
        </p:nvSpPr>
        <p:spPr>
          <a:xfrm>
            <a:off x="2327300" y="1724523"/>
            <a:ext cx="3788410"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디지털 거버넌스 - DX그룹 신설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고객, 설계사, 임직원이 디지털 기술을 통하여 안정적이고 혁신적인 상품과 서비스, 브 랜드를 경험하게 하고자 2023년 디지털혁신그룹과 ICT그룹을 통합하여 DX(Digital eXperience)그룹을 신설하였습니다.</a:t>
            </a:r>
            <a:endParaRPr sz="800">
              <a:latin typeface="Arial"/>
              <a:ea typeface="Arial"/>
              <a:cs typeface="Arial"/>
              <a:sym typeface="Arial"/>
            </a:endParaRPr>
          </a:p>
        </p:txBody>
      </p:sp>
      <p:sp>
        <p:nvSpPr>
          <p:cNvPr id="2518" name="Google Shape;2518;p42"/>
          <p:cNvSpPr txBox="1"/>
          <p:nvPr/>
        </p:nvSpPr>
        <p:spPr>
          <a:xfrm>
            <a:off x="2439109" y="3083275"/>
            <a:ext cx="58991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DX그룹 조직도</a:t>
            </a:r>
            <a:endParaRPr sz="700">
              <a:latin typeface="Arial"/>
              <a:ea typeface="Arial"/>
              <a:cs typeface="Arial"/>
              <a:sym typeface="Arial"/>
            </a:endParaRPr>
          </a:p>
        </p:txBody>
      </p:sp>
      <p:grpSp>
        <p:nvGrpSpPr>
          <p:cNvPr id="2519" name="Google Shape;2519;p42"/>
          <p:cNvGrpSpPr/>
          <p:nvPr/>
        </p:nvGrpSpPr>
        <p:grpSpPr>
          <a:xfrm>
            <a:off x="2340462" y="3059667"/>
            <a:ext cx="3761073" cy="197073"/>
            <a:chOff x="2340462" y="3059667"/>
            <a:chExt cx="3761073" cy="197073"/>
          </a:xfrm>
        </p:grpSpPr>
        <p:pic>
          <p:nvPicPr>
            <p:cNvPr id="2520" name="Google Shape;2520;p42"/>
            <p:cNvPicPr preferRelativeResize="0"/>
            <p:nvPr/>
          </p:nvPicPr>
          <p:blipFill rotWithShape="1">
            <a:blip r:embed="rId16">
              <a:alphaModFix/>
            </a:blip>
            <a:srcRect b="0" l="0" r="0" t="0"/>
            <a:stretch/>
          </p:blipFill>
          <p:spPr>
            <a:xfrm>
              <a:off x="2340462" y="3060109"/>
              <a:ext cx="90928" cy="196631"/>
            </a:xfrm>
            <a:prstGeom prst="rect">
              <a:avLst/>
            </a:prstGeom>
            <a:noFill/>
            <a:ln>
              <a:noFill/>
            </a:ln>
          </p:spPr>
        </p:pic>
        <p:sp>
          <p:nvSpPr>
            <p:cNvPr id="2521" name="Google Shape;2521;p42"/>
            <p:cNvSpPr/>
            <p:nvPr/>
          </p:nvSpPr>
          <p:spPr>
            <a:xfrm>
              <a:off x="2452340" y="3255299"/>
              <a:ext cx="3541395" cy="0"/>
            </a:xfrm>
            <a:custGeom>
              <a:rect b="b" l="l" r="r" t="t"/>
              <a:pathLst>
                <a:path extrusionOk="0" h="120000" w="3541395">
                  <a:moveTo>
                    <a:pt x="0" y="0"/>
                  </a:moveTo>
                  <a:lnTo>
                    <a:pt x="354112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22" name="Google Shape;2522;p42"/>
            <p:cNvPicPr preferRelativeResize="0"/>
            <p:nvPr/>
          </p:nvPicPr>
          <p:blipFill rotWithShape="1">
            <a:blip r:embed="rId17">
              <a:alphaModFix/>
            </a:blip>
            <a:srcRect b="0" l="0" r="0" t="0"/>
            <a:stretch/>
          </p:blipFill>
          <p:spPr>
            <a:xfrm>
              <a:off x="6010607" y="3059667"/>
              <a:ext cx="90928" cy="196632"/>
            </a:xfrm>
            <a:prstGeom prst="rect">
              <a:avLst/>
            </a:prstGeom>
            <a:noFill/>
            <a:ln>
              <a:noFill/>
            </a:ln>
          </p:spPr>
        </p:pic>
        <p:sp>
          <p:nvSpPr>
            <p:cNvPr id="2523" name="Google Shape;2523;p42"/>
            <p:cNvSpPr/>
            <p:nvPr/>
          </p:nvSpPr>
          <p:spPr>
            <a:xfrm>
              <a:off x="2448529" y="3061109"/>
              <a:ext cx="3541395" cy="0"/>
            </a:xfrm>
            <a:custGeom>
              <a:rect b="b" l="l" r="r" t="t"/>
              <a:pathLst>
                <a:path extrusionOk="0" h="120000" w="3541395">
                  <a:moveTo>
                    <a:pt x="354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4" name="Google Shape;2524;p42"/>
            <p:cNvSpPr/>
            <p:nvPr/>
          </p:nvSpPr>
          <p:spPr>
            <a:xfrm>
              <a:off x="2341905" y="3061112"/>
              <a:ext cx="3758565" cy="194310"/>
            </a:xfrm>
            <a:custGeom>
              <a:rect b="b" l="l" r="r" t="t"/>
              <a:pathLst>
                <a:path extrusionOk="0" h="194310" w="3758565">
                  <a:moveTo>
                    <a:pt x="165" y="91376"/>
                  </a:moveTo>
                  <a:lnTo>
                    <a:pt x="50" y="93268"/>
                  </a:lnTo>
                  <a:lnTo>
                    <a:pt x="0" y="95173"/>
                  </a:lnTo>
                  <a:lnTo>
                    <a:pt x="0" y="97091"/>
                  </a:lnTo>
                  <a:lnTo>
                    <a:pt x="0" y="99009"/>
                  </a:lnTo>
                  <a:lnTo>
                    <a:pt x="50" y="100914"/>
                  </a:lnTo>
                  <a:lnTo>
                    <a:pt x="165" y="102806"/>
                  </a:lnTo>
                </a:path>
                <a:path extrusionOk="0" h="194310" w="3758565">
                  <a:moveTo>
                    <a:pt x="91376" y="194017"/>
                  </a:moveTo>
                  <a:lnTo>
                    <a:pt x="93268" y="194132"/>
                  </a:lnTo>
                  <a:lnTo>
                    <a:pt x="95173" y="194182"/>
                  </a:lnTo>
                  <a:lnTo>
                    <a:pt x="97091" y="194182"/>
                  </a:lnTo>
                  <a:lnTo>
                    <a:pt x="102806" y="194182"/>
                  </a:lnTo>
                </a:path>
                <a:path extrusionOk="0" h="194310" w="3758565">
                  <a:moveTo>
                    <a:pt x="3655377" y="194182"/>
                  </a:moveTo>
                  <a:lnTo>
                    <a:pt x="3661092" y="194182"/>
                  </a:lnTo>
                  <a:lnTo>
                    <a:pt x="3663010" y="194182"/>
                  </a:lnTo>
                  <a:lnTo>
                    <a:pt x="3664915" y="194132"/>
                  </a:lnTo>
                  <a:lnTo>
                    <a:pt x="3666807" y="194017"/>
                  </a:lnTo>
                </a:path>
                <a:path extrusionOk="0" h="194310" w="3758565">
                  <a:moveTo>
                    <a:pt x="3758018" y="102806"/>
                  </a:moveTo>
                  <a:lnTo>
                    <a:pt x="3758133" y="100914"/>
                  </a:lnTo>
                  <a:lnTo>
                    <a:pt x="3758183" y="99009"/>
                  </a:lnTo>
                  <a:lnTo>
                    <a:pt x="3758183" y="97091"/>
                  </a:lnTo>
                  <a:lnTo>
                    <a:pt x="3758183" y="95173"/>
                  </a:lnTo>
                  <a:lnTo>
                    <a:pt x="3758133" y="93268"/>
                  </a:lnTo>
                  <a:lnTo>
                    <a:pt x="3758018" y="91376"/>
                  </a:lnTo>
                </a:path>
                <a:path extrusionOk="0" h="194310" w="3758565">
                  <a:moveTo>
                    <a:pt x="3666807" y="165"/>
                  </a:moveTo>
                  <a:lnTo>
                    <a:pt x="3664915" y="50"/>
                  </a:lnTo>
                  <a:lnTo>
                    <a:pt x="3663010" y="0"/>
                  </a:lnTo>
                  <a:lnTo>
                    <a:pt x="3661092" y="0"/>
                  </a:lnTo>
                  <a:lnTo>
                    <a:pt x="3655377" y="0"/>
                  </a:lnTo>
                </a:path>
                <a:path extrusionOk="0" h="194310" w="3758565">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25" name="Google Shape;2525;p42"/>
            <p:cNvPicPr preferRelativeResize="0"/>
            <p:nvPr/>
          </p:nvPicPr>
          <p:blipFill rotWithShape="1">
            <a:blip r:embed="rId18">
              <a:alphaModFix/>
            </a:blip>
            <a:srcRect b="0" l="0" r="0" t="0"/>
            <a:stretch/>
          </p:blipFill>
          <p:spPr>
            <a:xfrm>
              <a:off x="5931331" y="3105474"/>
              <a:ext cx="105460" cy="105460"/>
            </a:xfrm>
            <a:prstGeom prst="rect">
              <a:avLst/>
            </a:prstGeom>
            <a:noFill/>
            <a:ln>
              <a:noFill/>
            </a:ln>
          </p:spPr>
        </p:pic>
      </p:grpSp>
      <p:sp>
        <p:nvSpPr>
          <p:cNvPr id="2526" name="Google Shape;2526;p42"/>
          <p:cNvSpPr txBox="1"/>
          <p:nvPr/>
        </p:nvSpPr>
        <p:spPr>
          <a:xfrm>
            <a:off x="2684029" y="3490770"/>
            <a:ext cx="3075305" cy="64897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200">
                <a:solidFill>
                  <a:srgbClr val="6F5DCF"/>
                </a:solidFill>
                <a:latin typeface="Malgun Gothic"/>
                <a:ea typeface="Malgun Gothic"/>
                <a:cs typeface="Malgun Gothic"/>
                <a:sym typeface="Malgun Gothic"/>
              </a:rPr>
              <a:t>ICT + 디지털혁신 = DX </a:t>
            </a:r>
            <a:r>
              <a:rPr b="0" lang="en-US" sz="1200">
                <a:solidFill>
                  <a:srgbClr val="6F5DCF"/>
                </a:solidFill>
                <a:latin typeface="Arial"/>
                <a:ea typeface="Arial"/>
                <a:cs typeface="Arial"/>
                <a:sym typeface="Arial"/>
              </a:rPr>
              <a:t>(Digital eXperience)</a:t>
            </a:r>
            <a:endParaRPr sz="1200">
              <a:latin typeface="Arial"/>
              <a:ea typeface="Arial"/>
              <a:cs typeface="Arial"/>
              <a:sym typeface="Arial"/>
            </a:endParaRPr>
          </a:p>
          <a:p>
            <a:pPr indent="281940" lvl="0" marL="358140" marR="351155" rtl="0" algn="l">
              <a:lnSpc>
                <a:spcPct val="122200"/>
              </a:lnSpc>
              <a:spcBef>
                <a:spcPts val="1265"/>
              </a:spcBef>
              <a:spcAft>
                <a:spcPts val="0"/>
              </a:spcAft>
              <a:buNone/>
            </a:pPr>
            <a:r>
              <a:rPr b="0" lang="en-US" sz="750">
                <a:solidFill>
                  <a:srgbClr val="58595B"/>
                </a:solidFill>
                <a:latin typeface="Arial"/>
                <a:ea typeface="Arial"/>
                <a:cs typeface="Arial"/>
                <a:sym typeface="Arial"/>
              </a:rPr>
              <a:t>고객, 설계사, 임직원이 디지털 기술을 통하여 안정적이고, 혁신적인 상품과 서비스, 브랜드를 경험하게 함</a:t>
            </a:r>
            <a:endParaRPr sz="750">
              <a:latin typeface="Arial"/>
              <a:ea typeface="Arial"/>
              <a:cs typeface="Arial"/>
              <a:sym typeface="Arial"/>
            </a:endParaRPr>
          </a:p>
        </p:txBody>
      </p:sp>
      <p:sp>
        <p:nvSpPr>
          <p:cNvPr id="2527" name="Google Shape;2527;p42"/>
          <p:cNvSpPr txBox="1"/>
          <p:nvPr/>
        </p:nvSpPr>
        <p:spPr>
          <a:xfrm>
            <a:off x="3798491" y="4436718"/>
            <a:ext cx="83566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DX그룹(CIO/CDO)</a:t>
            </a:r>
            <a:endParaRPr sz="750">
              <a:latin typeface="Arial"/>
              <a:ea typeface="Arial"/>
              <a:cs typeface="Arial"/>
              <a:sym typeface="Arial"/>
            </a:endParaRPr>
          </a:p>
        </p:txBody>
      </p:sp>
      <p:sp>
        <p:nvSpPr>
          <p:cNvPr id="2528" name="Google Shape;2528;p42"/>
          <p:cNvSpPr/>
          <p:nvPr/>
        </p:nvSpPr>
        <p:spPr>
          <a:xfrm>
            <a:off x="2695778" y="5577246"/>
            <a:ext cx="1527810" cy="1113155"/>
          </a:xfrm>
          <a:custGeom>
            <a:rect b="b" l="l" r="r" t="t"/>
            <a:pathLst>
              <a:path extrusionOk="0" h="1113154" w="1527810">
                <a:moveTo>
                  <a:pt x="36004" y="0"/>
                </a:moveTo>
                <a:lnTo>
                  <a:pt x="21988" y="2828"/>
                </a:lnTo>
                <a:lnTo>
                  <a:pt x="10544" y="10544"/>
                </a:lnTo>
                <a:lnTo>
                  <a:pt x="2828" y="21988"/>
                </a:lnTo>
                <a:lnTo>
                  <a:pt x="0" y="36004"/>
                </a:lnTo>
                <a:lnTo>
                  <a:pt x="0" y="1076820"/>
                </a:lnTo>
                <a:lnTo>
                  <a:pt x="2828" y="1090836"/>
                </a:lnTo>
                <a:lnTo>
                  <a:pt x="10544" y="1102280"/>
                </a:lnTo>
                <a:lnTo>
                  <a:pt x="21988" y="1109995"/>
                </a:lnTo>
                <a:lnTo>
                  <a:pt x="36004" y="1112824"/>
                </a:lnTo>
                <a:lnTo>
                  <a:pt x="1491399" y="1112824"/>
                </a:lnTo>
                <a:lnTo>
                  <a:pt x="1505415" y="1109995"/>
                </a:lnTo>
                <a:lnTo>
                  <a:pt x="1516859" y="1102280"/>
                </a:lnTo>
                <a:lnTo>
                  <a:pt x="1524574" y="1090836"/>
                </a:lnTo>
                <a:lnTo>
                  <a:pt x="1527403" y="1076820"/>
                </a:lnTo>
                <a:lnTo>
                  <a:pt x="1527403" y="36004"/>
                </a:lnTo>
                <a:lnTo>
                  <a:pt x="1524574" y="21988"/>
                </a:lnTo>
                <a:lnTo>
                  <a:pt x="1516859" y="10544"/>
                </a:lnTo>
                <a:lnTo>
                  <a:pt x="1505415" y="2828"/>
                </a:lnTo>
                <a:lnTo>
                  <a:pt x="1491399" y="0"/>
                </a:lnTo>
                <a:lnTo>
                  <a:pt x="36004"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9" name="Google Shape;2529;p42"/>
          <p:cNvSpPr/>
          <p:nvPr/>
        </p:nvSpPr>
        <p:spPr>
          <a:xfrm>
            <a:off x="2695778" y="5577256"/>
            <a:ext cx="1933575" cy="1113155"/>
          </a:xfrm>
          <a:custGeom>
            <a:rect b="b" l="l" r="r" t="t"/>
            <a:pathLst>
              <a:path extrusionOk="0" h="1113154" w="1933575">
                <a:moveTo>
                  <a:pt x="1527403" y="36004"/>
                </a:moveTo>
                <a:lnTo>
                  <a:pt x="1524571" y="21983"/>
                </a:lnTo>
                <a:lnTo>
                  <a:pt x="1516849" y="10541"/>
                </a:lnTo>
                <a:lnTo>
                  <a:pt x="1505407" y="2819"/>
                </a:lnTo>
                <a:lnTo>
                  <a:pt x="1491399" y="0"/>
                </a:lnTo>
                <a:lnTo>
                  <a:pt x="36004" y="0"/>
                </a:lnTo>
                <a:lnTo>
                  <a:pt x="21983" y="2819"/>
                </a:lnTo>
                <a:lnTo>
                  <a:pt x="10541" y="10541"/>
                </a:lnTo>
                <a:lnTo>
                  <a:pt x="2819" y="21983"/>
                </a:lnTo>
                <a:lnTo>
                  <a:pt x="0" y="36004"/>
                </a:lnTo>
                <a:lnTo>
                  <a:pt x="0" y="1076820"/>
                </a:lnTo>
                <a:lnTo>
                  <a:pt x="2819" y="1090828"/>
                </a:lnTo>
                <a:lnTo>
                  <a:pt x="10541" y="1102271"/>
                </a:lnTo>
                <a:lnTo>
                  <a:pt x="21983" y="1109992"/>
                </a:lnTo>
                <a:lnTo>
                  <a:pt x="36004" y="1112824"/>
                </a:lnTo>
                <a:lnTo>
                  <a:pt x="1491399" y="1112824"/>
                </a:lnTo>
                <a:lnTo>
                  <a:pt x="1505407" y="1109992"/>
                </a:lnTo>
                <a:lnTo>
                  <a:pt x="1516849" y="1102271"/>
                </a:lnTo>
                <a:lnTo>
                  <a:pt x="1524571" y="1090828"/>
                </a:lnTo>
                <a:lnTo>
                  <a:pt x="1527403" y="1076820"/>
                </a:lnTo>
                <a:lnTo>
                  <a:pt x="1527403" y="36004"/>
                </a:lnTo>
                <a:close/>
              </a:path>
              <a:path extrusionOk="0" h="1113154" w="1933575">
                <a:moveTo>
                  <a:pt x="1933359" y="107073"/>
                </a:moveTo>
                <a:lnTo>
                  <a:pt x="1924939" y="65392"/>
                </a:lnTo>
                <a:lnTo>
                  <a:pt x="1901990" y="31356"/>
                </a:lnTo>
                <a:lnTo>
                  <a:pt x="1867954" y="8407"/>
                </a:lnTo>
                <a:lnTo>
                  <a:pt x="1826285" y="0"/>
                </a:lnTo>
                <a:lnTo>
                  <a:pt x="1784604" y="8407"/>
                </a:lnTo>
                <a:lnTo>
                  <a:pt x="1750568" y="31356"/>
                </a:lnTo>
                <a:lnTo>
                  <a:pt x="1727619" y="65392"/>
                </a:lnTo>
                <a:lnTo>
                  <a:pt x="1719211" y="107073"/>
                </a:lnTo>
                <a:lnTo>
                  <a:pt x="1719211" y="1005751"/>
                </a:lnTo>
                <a:lnTo>
                  <a:pt x="1727619" y="1047419"/>
                </a:lnTo>
                <a:lnTo>
                  <a:pt x="1750568" y="1081455"/>
                </a:lnTo>
                <a:lnTo>
                  <a:pt x="1784604" y="1104404"/>
                </a:lnTo>
                <a:lnTo>
                  <a:pt x="1826285" y="1112824"/>
                </a:lnTo>
                <a:lnTo>
                  <a:pt x="1867954" y="1104404"/>
                </a:lnTo>
                <a:lnTo>
                  <a:pt x="1901990" y="1081455"/>
                </a:lnTo>
                <a:lnTo>
                  <a:pt x="1924939" y="1047419"/>
                </a:lnTo>
                <a:lnTo>
                  <a:pt x="1933359" y="1005751"/>
                </a:lnTo>
                <a:lnTo>
                  <a:pt x="1933359" y="107073"/>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0" name="Google Shape;2530;p42"/>
          <p:cNvSpPr txBox="1"/>
          <p:nvPr/>
        </p:nvSpPr>
        <p:spPr>
          <a:xfrm rot="5400000">
            <a:off x="4212441" y="6070006"/>
            <a:ext cx="621030"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영 업 개 발 챕 터</a:t>
            </a:r>
            <a:endParaRPr sz="700">
              <a:latin typeface="Gungsuh"/>
              <a:ea typeface="Gungsuh"/>
              <a:cs typeface="Gungsuh"/>
              <a:sym typeface="Gungsuh"/>
            </a:endParaRPr>
          </a:p>
        </p:txBody>
      </p:sp>
      <p:grpSp>
        <p:nvGrpSpPr>
          <p:cNvPr id="2531" name="Google Shape;2531;p42"/>
          <p:cNvGrpSpPr/>
          <p:nvPr/>
        </p:nvGrpSpPr>
        <p:grpSpPr>
          <a:xfrm>
            <a:off x="4414992" y="5577246"/>
            <a:ext cx="803138" cy="1113155"/>
            <a:chOff x="4414992" y="5577246"/>
            <a:chExt cx="803138" cy="1113155"/>
          </a:xfrm>
        </p:grpSpPr>
        <p:sp>
          <p:nvSpPr>
            <p:cNvPr id="2532" name="Google Shape;2532;p42"/>
            <p:cNvSpPr/>
            <p:nvPr/>
          </p:nvSpPr>
          <p:spPr>
            <a:xfrm>
              <a:off x="4414992"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3" name="Google Shape;2533;p42"/>
            <p:cNvSpPr/>
            <p:nvPr/>
          </p:nvSpPr>
          <p:spPr>
            <a:xfrm>
              <a:off x="5003501"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34" name="Google Shape;2534;p42"/>
          <p:cNvSpPr txBox="1"/>
          <p:nvPr/>
        </p:nvSpPr>
        <p:spPr>
          <a:xfrm rot="5400000">
            <a:off x="4800949" y="6070006"/>
            <a:ext cx="621030"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경 영 개 발 챕 터</a:t>
            </a:r>
            <a:endParaRPr sz="700">
              <a:latin typeface="Gungsuh"/>
              <a:ea typeface="Gungsuh"/>
              <a:cs typeface="Gungsuh"/>
              <a:sym typeface="Gungsuh"/>
            </a:endParaRPr>
          </a:p>
        </p:txBody>
      </p:sp>
      <p:grpSp>
        <p:nvGrpSpPr>
          <p:cNvPr id="2535" name="Google Shape;2535;p42"/>
          <p:cNvGrpSpPr/>
          <p:nvPr/>
        </p:nvGrpSpPr>
        <p:grpSpPr>
          <a:xfrm>
            <a:off x="4709247" y="5577246"/>
            <a:ext cx="508883" cy="1113155"/>
            <a:chOff x="4709247" y="5577246"/>
            <a:chExt cx="508883" cy="1113155"/>
          </a:xfrm>
        </p:grpSpPr>
        <p:sp>
          <p:nvSpPr>
            <p:cNvPr id="2536" name="Google Shape;2536;p42"/>
            <p:cNvSpPr/>
            <p:nvPr/>
          </p:nvSpPr>
          <p:spPr>
            <a:xfrm>
              <a:off x="5003501"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7" name="Google Shape;2537;p42"/>
            <p:cNvSpPr/>
            <p:nvPr/>
          </p:nvSpPr>
          <p:spPr>
            <a:xfrm>
              <a:off x="4709247"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38" name="Google Shape;2538;p42"/>
          <p:cNvSpPr txBox="1"/>
          <p:nvPr/>
        </p:nvSpPr>
        <p:spPr>
          <a:xfrm rot="5400000">
            <a:off x="4506695" y="6070006"/>
            <a:ext cx="621030"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고 객 개 발 챕 터</a:t>
            </a:r>
            <a:endParaRPr sz="700">
              <a:latin typeface="Gungsuh"/>
              <a:ea typeface="Gungsuh"/>
              <a:cs typeface="Gungsuh"/>
              <a:sym typeface="Gungsuh"/>
            </a:endParaRPr>
          </a:p>
        </p:txBody>
      </p:sp>
      <p:grpSp>
        <p:nvGrpSpPr>
          <p:cNvPr id="2539" name="Google Shape;2539;p42"/>
          <p:cNvGrpSpPr/>
          <p:nvPr/>
        </p:nvGrpSpPr>
        <p:grpSpPr>
          <a:xfrm>
            <a:off x="4709247" y="5577246"/>
            <a:ext cx="803137" cy="1113155"/>
            <a:chOff x="4709247" y="5577246"/>
            <a:chExt cx="803137" cy="1113155"/>
          </a:xfrm>
        </p:grpSpPr>
        <p:sp>
          <p:nvSpPr>
            <p:cNvPr id="2540" name="Google Shape;2540;p42"/>
            <p:cNvSpPr/>
            <p:nvPr/>
          </p:nvSpPr>
          <p:spPr>
            <a:xfrm>
              <a:off x="4709247"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1" name="Google Shape;2541;p42"/>
            <p:cNvSpPr/>
            <p:nvPr/>
          </p:nvSpPr>
          <p:spPr>
            <a:xfrm>
              <a:off x="5297755"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42" name="Google Shape;2542;p42"/>
          <p:cNvSpPr txBox="1"/>
          <p:nvPr/>
        </p:nvSpPr>
        <p:spPr>
          <a:xfrm rot="5400000">
            <a:off x="5196486" y="6238090"/>
            <a:ext cx="418465"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운 영 챕 터</a:t>
            </a:r>
            <a:endParaRPr sz="700">
              <a:latin typeface="Gungsuh"/>
              <a:ea typeface="Gungsuh"/>
              <a:cs typeface="Gungsuh"/>
              <a:sym typeface="Gungsuh"/>
            </a:endParaRPr>
          </a:p>
        </p:txBody>
      </p:sp>
      <p:grpSp>
        <p:nvGrpSpPr>
          <p:cNvPr id="2543" name="Google Shape;2543;p42"/>
          <p:cNvGrpSpPr/>
          <p:nvPr/>
        </p:nvGrpSpPr>
        <p:grpSpPr>
          <a:xfrm>
            <a:off x="5297755" y="5577246"/>
            <a:ext cx="508884" cy="1113155"/>
            <a:chOff x="5297755" y="5577246"/>
            <a:chExt cx="508884" cy="1113155"/>
          </a:xfrm>
        </p:grpSpPr>
        <p:sp>
          <p:nvSpPr>
            <p:cNvPr id="2544" name="Google Shape;2544;p42"/>
            <p:cNvSpPr/>
            <p:nvPr/>
          </p:nvSpPr>
          <p:spPr>
            <a:xfrm>
              <a:off x="5297755"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5" name="Google Shape;2545;p42"/>
            <p:cNvSpPr/>
            <p:nvPr/>
          </p:nvSpPr>
          <p:spPr>
            <a:xfrm>
              <a:off x="5592010"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46" name="Google Shape;2546;p42"/>
          <p:cNvSpPr txBox="1"/>
          <p:nvPr/>
        </p:nvSpPr>
        <p:spPr>
          <a:xfrm rot="5400000">
            <a:off x="5389460" y="6070006"/>
            <a:ext cx="621030"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빅 데 이 터 챕 터</a:t>
            </a:r>
            <a:endParaRPr sz="700">
              <a:latin typeface="Gungsuh"/>
              <a:ea typeface="Gungsuh"/>
              <a:cs typeface="Gungsuh"/>
              <a:sym typeface="Gungsuh"/>
            </a:endParaRPr>
          </a:p>
        </p:txBody>
      </p:sp>
      <p:grpSp>
        <p:nvGrpSpPr>
          <p:cNvPr id="2547" name="Google Shape;2547;p42"/>
          <p:cNvGrpSpPr/>
          <p:nvPr/>
        </p:nvGrpSpPr>
        <p:grpSpPr>
          <a:xfrm>
            <a:off x="5592010" y="5577246"/>
            <a:ext cx="508883" cy="1113155"/>
            <a:chOff x="5592010" y="5577246"/>
            <a:chExt cx="508883" cy="1113155"/>
          </a:xfrm>
        </p:grpSpPr>
        <p:sp>
          <p:nvSpPr>
            <p:cNvPr id="2548" name="Google Shape;2548;p42"/>
            <p:cNvSpPr/>
            <p:nvPr/>
          </p:nvSpPr>
          <p:spPr>
            <a:xfrm>
              <a:off x="5592010" y="5577246"/>
              <a:ext cx="214629" cy="1113155"/>
            </a:xfrm>
            <a:custGeom>
              <a:rect b="b" l="l" r="r" t="t"/>
              <a:pathLst>
                <a:path extrusionOk="0" h="1113154" w="214629">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9" name="Google Shape;2549;p42"/>
            <p:cNvSpPr/>
            <p:nvPr/>
          </p:nvSpPr>
          <p:spPr>
            <a:xfrm>
              <a:off x="5886264" y="5753327"/>
              <a:ext cx="214629" cy="933450"/>
            </a:xfrm>
            <a:custGeom>
              <a:rect b="b" l="l" r="r" t="t"/>
              <a:pathLst>
                <a:path extrusionOk="0" h="933450" w="214629">
                  <a:moveTo>
                    <a:pt x="107073" y="0"/>
                  </a:moveTo>
                  <a:lnTo>
                    <a:pt x="65397" y="8414"/>
                  </a:lnTo>
                  <a:lnTo>
                    <a:pt x="31362" y="31362"/>
                  </a:lnTo>
                  <a:lnTo>
                    <a:pt x="8414" y="65397"/>
                  </a:lnTo>
                  <a:lnTo>
                    <a:pt x="0" y="107073"/>
                  </a:lnTo>
                  <a:lnTo>
                    <a:pt x="0" y="825754"/>
                  </a:lnTo>
                  <a:lnTo>
                    <a:pt x="8414" y="867430"/>
                  </a:lnTo>
                  <a:lnTo>
                    <a:pt x="31362" y="901465"/>
                  </a:lnTo>
                  <a:lnTo>
                    <a:pt x="65397" y="924412"/>
                  </a:lnTo>
                  <a:lnTo>
                    <a:pt x="107073" y="932827"/>
                  </a:lnTo>
                  <a:lnTo>
                    <a:pt x="148749" y="924412"/>
                  </a:lnTo>
                  <a:lnTo>
                    <a:pt x="182784" y="901465"/>
                  </a:lnTo>
                  <a:lnTo>
                    <a:pt x="205732" y="867430"/>
                  </a:lnTo>
                  <a:lnTo>
                    <a:pt x="214147" y="825754"/>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50" name="Google Shape;2550;p42"/>
          <p:cNvSpPr txBox="1"/>
          <p:nvPr/>
        </p:nvSpPr>
        <p:spPr>
          <a:xfrm rot="5400000">
            <a:off x="5632914" y="6157314"/>
            <a:ext cx="722630"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마 이 데 이 터 파 트</a:t>
            </a:r>
            <a:endParaRPr sz="700">
              <a:latin typeface="Gungsuh"/>
              <a:ea typeface="Gungsuh"/>
              <a:cs typeface="Gungsuh"/>
              <a:sym typeface="Gungsuh"/>
            </a:endParaRPr>
          </a:p>
        </p:txBody>
      </p:sp>
      <p:grpSp>
        <p:nvGrpSpPr>
          <p:cNvPr id="2551" name="Google Shape;2551;p42"/>
          <p:cNvGrpSpPr/>
          <p:nvPr/>
        </p:nvGrpSpPr>
        <p:grpSpPr>
          <a:xfrm>
            <a:off x="2341587" y="5577246"/>
            <a:ext cx="3759306" cy="1113155"/>
            <a:chOff x="2341587" y="5577246"/>
            <a:chExt cx="3759306" cy="1113155"/>
          </a:xfrm>
        </p:grpSpPr>
        <p:sp>
          <p:nvSpPr>
            <p:cNvPr id="2552" name="Google Shape;2552;p42"/>
            <p:cNvSpPr/>
            <p:nvPr/>
          </p:nvSpPr>
          <p:spPr>
            <a:xfrm>
              <a:off x="5886264" y="5753327"/>
              <a:ext cx="214629" cy="933450"/>
            </a:xfrm>
            <a:custGeom>
              <a:rect b="b" l="l" r="r" t="t"/>
              <a:pathLst>
                <a:path extrusionOk="0" h="933450" w="214629">
                  <a:moveTo>
                    <a:pt x="107073" y="0"/>
                  </a:moveTo>
                  <a:lnTo>
                    <a:pt x="65397" y="8414"/>
                  </a:lnTo>
                  <a:lnTo>
                    <a:pt x="31362" y="31362"/>
                  </a:lnTo>
                  <a:lnTo>
                    <a:pt x="8414" y="65397"/>
                  </a:lnTo>
                  <a:lnTo>
                    <a:pt x="0" y="107073"/>
                  </a:lnTo>
                  <a:lnTo>
                    <a:pt x="0" y="825754"/>
                  </a:lnTo>
                  <a:lnTo>
                    <a:pt x="8414" y="867430"/>
                  </a:lnTo>
                  <a:lnTo>
                    <a:pt x="31362" y="901465"/>
                  </a:lnTo>
                  <a:lnTo>
                    <a:pt x="65397" y="924412"/>
                  </a:lnTo>
                  <a:lnTo>
                    <a:pt x="107073" y="932827"/>
                  </a:lnTo>
                  <a:lnTo>
                    <a:pt x="148749" y="924412"/>
                  </a:lnTo>
                  <a:lnTo>
                    <a:pt x="182784" y="901465"/>
                  </a:lnTo>
                  <a:lnTo>
                    <a:pt x="205732" y="867430"/>
                  </a:lnTo>
                  <a:lnTo>
                    <a:pt x="214147" y="825754"/>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3" name="Google Shape;2553;p42"/>
            <p:cNvSpPr/>
            <p:nvPr/>
          </p:nvSpPr>
          <p:spPr>
            <a:xfrm>
              <a:off x="2341587" y="5577246"/>
              <a:ext cx="214629" cy="1113155"/>
            </a:xfrm>
            <a:custGeom>
              <a:rect b="b" l="l" r="r" t="t"/>
              <a:pathLst>
                <a:path extrusionOk="0" h="1113154" w="214630">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54" name="Google Shape;2554;p42"/>
          <p:cNvSpPr txBox="1"/>
          <p:nvPr/>
        </p:nvSpPr>
        <p:spPr>
          <a:xfrm rot="5400000">
            <a:off x="2240319" y="6200752"/>
            <a:ext cx="418465" cy="109855"/>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700">
                <a:solidFill>
                  <a:srgbClr val="58595B"/>
                </a:solidFill>
                <a:latin typeface="Gungsuh"/>
                <a:ea typeface="Gungsuh"/>
                <a:cs typeface="Gungsuh"/>
                <a:sym typeface="Gungsuh"/>
              </a:rPr>
              <a:t>기 획 챕 터</a:t>
            </a:r>
            <a:endParaRPr sz="700">
              <a:latin typeface="Gungsuh"/>
              <a:ea typeface="Gungsuh"/>
              <a:cs typeface="Gungsuh"/>
              <a:sym typeface="Gungsuh"/>
            </a:endParaRPr>
          </a:p>
        </p:txBody>
      </p:sp>
      <p:grpSp>
        <p:nvGrpSpPr>
          <p:cNvPr id="2555" name="Google Shape;2555;p42"/>
          <p:cNvGrpSpPr/>
          <p:nvPr/>
        </p:nvGrpSpPr>
        <p:grpSpPr>
          <a:xfrm>
            <a:off x="2341587" y="5577246"/>
            <a:ext cx="1799462" cy="1113155"/>
            <a:chOff x="2341587" y="5577246"/>
            <a:chExt cx="1799462" cy="1113155"/>
          </a:xfrm>
        </p:grpSpPr>
        <p:sp>
          <p:nvSpPr>
            <p:cNvPr id="2556" name="Google Shape;2556;p42"/>
            <p:cNvSpPr/>
            <p:nvPr/>
          </p:nvSpPr>
          <p:spPr>
            <a:xfrm>
              <a:off x="2341587" y="5577246"/>
              <a:ext cx="214629" cy="1113155"/>
            </a:xfrm>
            <a:custGeom>
              <a:rect b="b" l="l" r="r" t="t"/>
              <a:pathLst>
                <a:path extrusionOk="0" h="1113154" w="214630">
                  <a:moveTo>
                    <a:pt x="107073" y="0"/>
                  </a:moveTo>
                  <a:lnTo>
                    <a:pt x="65397" y="8414"/>
                  </a:lnTo>
                  <a:lnTo>
                    <a:pt x="31362" y="31362"/>
                  </a:lnTo>
                  <a:lnTo>
                    <a:pt x="8414" y="65397"/>
                  </a:lnTo>
                  <a:lnTo>
                    <a:pt x="0" y="107073"/>
                  </a:lnTo>
                  <a:lnTo>
                    <a:pt x="0" y="1005751"/>
                  </a:lnTo>
                  <a:lnTo>
                    <a:pt x="8414" y="1047427"/>
                  </a:lnTo>
                  <a:lnTo>
                    <a:pt x="31362" y="1081462"/>
                  </a:lnTo>
                  <a:lnTo>
                    <a:pt x="65397" y="1104409"/>
                  </a:lnTo>
                  <a:lnTo>
                    <a:pt x="107073" y="1112824"/>
                  </a:lnTo>
                  <a:lnTo>
                    <a:pt x="148749" y="1104409"/>
                  </a:lnTo>
                  <a:lnTo>
                    <a:pt x="182784" y="1081462"/>
                  </a:lnTo>
                  <a:lnTo>
                    <a:pt x="205732" y="1047427"/>
                  </a:lnTo>
                  <a:lnTo>
                    <a:pt x="214147" y="1005751"/>
                  </a:lnTo>
                  <a:lnTo>
                    <a:pt x="214147" y="107073"/>
                  </a:lnTo>
                  <a:lnTo>
                    <a:pt x="205732" y="65397"/>
                  </a:lnTo>
                  <a:lnTo>
                    <a:pt x="182784" y="31362"/>
                  </a:lnTo>
                  <a:lnTo>
                    <a:pt x="148749" y="8414"/>
                  </a:lnTo>
                  <a:lnTo>
                    <a:pt x="10707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7" name="Google Shape;2557;p42"/>
            <p:cNvSpPr/>
            <p:nvPr/>
          </p:nvSpPr>
          <p:spPr>
            <a:xfrm>
              <a:off x="2778339" y="5687153"/>
              <a:ext cx="1362710" cy="198120"/>
            </a:xfrm>
            <a:custGeom>
              <a:rect b="b" l="l" r="r" t="t"/>
              <a:pathLst>
                <a:path extrusionOk="0" h="198120" w="1362710">
                  <a:moveTo>
                    <a:pt x="1263281" y="0"/>
                  </a:moveTo>
                  <a:lnTo>
                    <a:pt x="98996" y="0"/>
                  </a:lnTo>
                  <a:lnTo>
                    <a:pt x="60462" y="7779"/>
                  </a:lnTo>
                  <a:lnTo>
                    <a:pt x="28995" y="28995"/>
                  </a:lnTo>
                  <a:lnTo>
                    <a:pt x="7779" y="60462"/>
                  </a:lnTo>
                  <a:lnTo>
                    <a:pt x="0" y="98996"/>
                  </a:lnTo>
                  <a:lnTo>
                    <a:pt x="7779" y="137532"/>
                  </a:lnTo>
                  <a:lnTo>
                    <a:pt x="28995" y="169003"/>
                  </a:lnTo>
                  <a:lnTo>
                    <a:pt x="60462" y="190223"/>
                  </a:lnTo>
                  <a:lnTo>
                    <a:pt x="98996" y="198005"/>
                  </a:lnTo>
                  <a:lnTo>
                    <a:pt x="1263281" y="198005"/>
                  </a:lnTo>
                  <a:lnTo>
                    <a:pt x="1301822" y="190223"/>
                  </a:lnTo>
                  <a:lnTo>
                    <a:pt x="1333293" y="169003"/>
                  </a:lnTo>
                  <a:lnTo>
                    <a:pt x="1354510" y="137532"/>
                  </a:lnTo>
                  <a:lnTo>
                    <a:pt x="1362290" y="98996"/>
                  </a:lnTo>
                  <a:lnTo>
                    <a:pt x="1354510" y="60462"/>
                  </a:lnTo>
                  <a:lnTo>
                    <a:pt x="1333293" y="28995"/>
                  </a:lnTo>
                  <a:lnTo>
                    <a:pt x="1301822" y="7779"/>
                  </a:lnTo>
                  <a:lnTo>
                    <a:pt x="12632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58" name="Google Shape;2558;p42"/>
          <p:cNvSpPr txBox="1"/>
          <p:nvPr/>
        </p:nvSpPr>
        <p:spPr>
          <a:xfrm>
            <a:off x="2938368" y="5710332"/>
            <a:ext cx="102616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Business Innovation SQ</a:t>
            </a:r>
            <a:endParaRPr sz="700">
              <a:latin typeface="Arial"/>
              <a:ea typeface="Arial"/>
              <a:cs typeface="Arial"/>
              <a:sym typeface="Arial"/>
            </a:endParaRPr>
          </a:p>
        </p:txBody>
      </p:sp>
      <p:sp>
        <p:nvSpPr>
          <p:cNvPr id="2559" name="Google Shape;2559;p42"/>
          <p:cNvSpPr/>
          <p:nvPr/>
        </p:nvSpPr>
        <p:spPr>
          <a:xfrm>
            <a:off x="2778339" y="5921151"/>
            <a:ext cx="1362710" cy="198120"/>
          </a:xfrm>
          <a:custGeom>
            <a:rect b="b" l="l" r="r" t="t"/>
            <a:pathLst>
              <a:path extrusionOk="0" h="198120" w="1362710">
                <a:moveTo>
                  <a:pt x="1263281" y="0"/>
                </a:moveTo>
                <a:lnTo>
                  <a:pt x="98996" y="0"/>
                </a:lnTo>
                <a:lnTo>
                  <a:pt x="60462" y="7779"/>
                </a:lnTo>
                <a:lnTo>
                  <a:pt x="28995" y="28995"/>
                </a:lnTo>
                <a:lnTo>
                  <a:pt x="7779" y="60462"/>
                </a:lnTo>
                <a:lnTo>
                  <a:pt x="0" y="98996"/>
                </a:lnTo>
                <a:lnTo>
                  <a:pt x="7779" y="137532"/>
                </a:lnTo>
                <a:lnTo>
                  <a:pt x="28995" y="169003"/>
                </a:lnTo>
                <a:lnTo>
                  <a:pt x="60462" y="190223"/>
                </a:lnTo>
                <a:lnTo>
                  <a:pt x="98996" y="198005"/>
                </a:lnTo>
                <a:lnTo>
                  <a:pt x="1263281" y="198005"/>
                </a:lnTo>
                <a:lnTo>
                  <a:pt x="1301822" y="190223"/>
                </a:lnTo>
                <a:lnTo>
                  <a:pt x="1333293" y="169003"/>
                </a:lnTo>
                <a:lnTo>
                  <a:pt x="1354510" y="137532"/>
                </a:lnTo>
                <a:lnTo>
                  <a:pt x="1362290" y="98996"/>
                </a:lnTo>
                <a:lnTo>
                  <a:pt x="1354510" y="60462"/>
                </a:lnTo>
                <a:lnTo>
                  <a:pt x="1333293" y="28995"/>
                </a:lnTo>
                <a:lnTo>
                  <a:pt x="1301822" y="7779"/>
                </a:lnTo>
                <a:lnTo>
                  <a:pt x="12632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0" name="Google Shape;2560;p42"/>
          <p:cNvSpPr txBox="1"/>
          <p:nvPr/>
        </p:nvSpPr>
        <p:spPr>
          <a:xfrm>
            <a:off x="2910897" y="5944332"/>
            <a:ext cx="108140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Operation Excellence SQ</a:t>
            </a:r>
            <a:endParaRPr sz="700">
              <a:latin typeface="Arial"/>
              <a:ea typeface="Arial"/>
              <a:cs typeface="Arial"/>
              <a:sym typeface="Arial"/>
            </a:endParaRPr>
          </a:p>
        </p:txBody>
      </p:sp>
      <p:sp>
        <p:nvSpPr>
          <p:cNvPr id="2561" name="Google Shape;2561;p42"/>
          <p:cNvSpPr/>
          <p:nvPr/>
        </p:nvSpPr>
        <p:spPr>
          <a:xfrm>
            <a:off x="2778339" y="6155151"/>
            <a:ext cx="1362710" cy="198120"/>
          </a:xfrm>
          <a:custGeom>
            <a:rect b="b" l="l" r="r" t="t"/>
            <a:pathLst>
              <a:path extrusionOk="0" h="198120" w="1362710">
                <a:moveTo>
                  <a:pt x="1263281" y="0"/>
                </a:moveTo>
                <a:lnTo>
                  <a:pt x="98996" y="0"/>
                </a:lnTo>
                <a:lnTo>
                  <a:pt x="60462" y="7779"/>
                </a:lnTo>
                <a:lnTo>
                  <a:pt x="28995" y="28995"/>
                </a:lnTo>
                <a:lnTo>
                  <a:pt x="7779" y="60462"/>
                </a:lnTo>
                <a:lnTo>
                  <a:pt x="0" y="98996"/>
                </a:lnTo>
                <a:lnTo>
                  <a:pt x="7779" y="137532"/>
                </a:lnTo>
                <a:lnTo>
                  <a:pt x="28995" y="169003"/>
                </a:lnTo>
                <a:lnTo>
                  <a:pt x="60462" y="190223"/>
                </a:lnTo>
                <a:lnTo>
                  <a:pt x="98996" y="198005"/>
                </a:lnTo>
                <a:lnTo>
                  <a:pt x="1263281" y="198005"/>
                </a:lnTo>
                <a:lnTo>
                  <a:pt x="1301822" y="190223"/>
                </a:lnTo>
                <a:lnTo>
                  <a:pt x="1333293" y="169003"/>
                </a:lnTo>
                <a:lnTo>
                  <a:pt x="1354510" y="137532"/>
                </a:lnTo>
                <a:lnTo>
                  <a:pt x="1362290" y="98996"/>
                </a:lnTo>
                <a:lnTo>
                  <a:pt x="1354510" y="60462"/>
                </a:lnTo>
                <a:lnTo>
                  <a:pt x="1333293" y="28995"/>
                </a:lnTo>
                <a:lnTo>
                  <a:pt x="1301822" y="7779"/>
                </a:lnTo>
                <a:lnTo>
                  <a:pt x="12632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2" name="Google Shape;2562;p42"/>
          <p:cNvSpPr txBox="1"/>
          <p:nvPr/>
        </p:nvSpPr>
        <p:spPr>
          <a:xfrm>
            <a:off x="3148923" y="6178332"/>
            <a:ext cx="60642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마이데이터 SQ</a:t>
            </a:r>
            <a:endParaRPr sz="700">
              <a:latin typeface="Arial"/>
              <a:ea typeface="Arial"/>
              <a:cs typeface="Arial"/>
              <a:sym typeface="Arial"/>
            </a:endParaRPr>
          </a:p>
        </p:txBody>
      </p:sp>
      <p:sp>
        <p:nvSpPr>
          <p:cNvPr id="2563" name="Google Shape;2563;p42"/>
          <p:cNvSpPr/>
          <p:nvPr/>
        </p:nvSpPr>
        <p:spPr>
          <a:xfrm>
            <a:off x="2778339" y="6389151"/>
            <a:ext cx="1362710" cy="198120"/>
          </a:xfrm>
          <a:custGeom>
            <a:rect b="b" l="l" r="r" t="t"/>
            <a:pathLst>
              <a:path extrusionOk="0" h="198120" w="1362710">
                <a:moveTo>
                  <a:pt x="1263281" y="0"/>
                </a:moveTo>
                <a:lnTo>
                  <a:pt x="98996" y="0"/>
                </a:lnTo>
                <a:lnTo>
                  <a:pt x="60462" y="7779"/>
                </a:lnTo>
                <a:lnTo>
                  <a:pt x="28995" y="28995"/>
                </a:lnTo>
                <a:lnTo>
                  <a:pt x="7779" y="60462"/>
                </a:lnTo>
                <a:lnTo>
                  <a:pt x="0" y="98996"/>
                </a:lnTo>
                <a:lnTo>
                  <a:pt x="7779" y="137532"/>
                </a:lnTo>
                <a:lnTo>
                  <a:pt x="28995" y="169003"/>
                </a:lnTo>
                <a:lnTo>
                  <a:pt x="60462" y="190223"/>
                </a:lnTo>
                <a:lnTo>
                  <a:pt x="98996" y="198005"/>
                </a:lnTo>
                <a:lnTo>
                  <a:pt x="1263281" y="198005"/>
                </a:lnTo>
                <a:lnTo>
                  <a:pt x="1301822" y="190223"/>
                </a:lnTo>
                <a:lnTo>
                  <a:pt x="1333293" y="169003"/>
                </a:lnTo>
                <a:lnTo>
                  <a:pt x="1354510" y="137532"/>
                </a:lnTo>
                <a:lnTo>
                  <a:pt x="1362290" y="98996"/>
                </a:lnTo>
                <a:lnTo>
                  <a:pt x="1354510" y="60462"/>
                </a:lnTo>
                <a:lnTo>
                  <a:pt x="1333293" y="28995"/>
                </a:lnTo>
                <a:lnTo>
                  <a:pt x="1301822" y="7779"/>
                </a:lnTo>
                <a:lnTo>
                  <a:pt x="126328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4" name="Google Shape;2564;p42"/>
          <p:cNvSpPr txBox="1"/>
          <p:nvPr/>
        </p:nvSpPr>
        <p:spPr>
          <a:xfrm>
            <a:off x="3194262" y="6412333"/>
            <a:ext cx="5143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헬스케어 SQ</a:t>
            </a:r>
            <a:endParaRPr sz="700">
              <a:latin typeface="Arial"/>
              <a:ea typeface="Arial"/>
              <a:cs typeface="Arial"/>
              <a:sym typeface="Arial"/>
            </a:endParaRPr>
          </a:p>
        </p:txBody>
      </p:sp>
      <p:sp>
        <p:nvSpPr>
          <p:cNvPr id="2565" name="Google Shape;2565;p42"/>
          <p:cNvSpPr/>
          <p:nvPr/>
        </p:nvSpPr>
        <p:spPr>
          <a:xfrm>
            <a:off x="2696593" y="5012046"/>
            <a:ext cx="1525905" cy="180340"/>
          </a:xfrm>
          <a:custGeom>
            <a:rect b="b" l="l" r="r" t="t"/>
            <a:pathLst>
              <a:path extrusionOk="0" h="180339" w="1525904">
                <a:moveTo>
                  <a:pt x="1435773"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1435773" y="179997"/>
                </a:lnTo>
                <a:lnTo>
                  <a:pt x="1470804" y="172924"/>
                </a:lnTo>
                <a:lnTo>
                  <a:pt x="1499409" y="153636"/>
                </a:lnTo>
                <a:lnTo>
                  <a:pt x="1518694" y="125031"/>
                </a:lnTo>
                <a:lnTo>
                  <a:pt x="1525765" y="90004"/>
                </a:lnTo>
                <a:lnTo>
                  <a:pt x="1518694" y="54971"/>
                </a:lnTo>
                <a:lnTo>
                  <a:pt x="1499409" y="26362"/>
                </a:lnTo>
                <a:lnTo>
                  <a:pt x="1470804" y="7073"/>
                </a:lnTo>
                <a:lnTo>
                  <a:pt x="143577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6" name="Google Shape;2566;p42"/>
          <p:cNvSpPr txBox="1"/>
          <p:nvPr/>
        </p:nvSpPr>
        <p:spPr>
          <a:xfrm>
            <a:off x="3198012" y="5021718"/>
            <a:ext cx="52070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DX트라이브</a:t>
            </a:r>
            <a:endParaRPr sz="750">
              <a:latin typeface="Arial"/>
              <a:ea typeface="Arial"/>
              <a:cs typeface="Arial"/>
              <a:sym typeface="Arial"/>
            </a:endParaRPr>
          </a:p>
        </p:txBody>
      </p:sp>
      <p:sp>
        <p:nvSpPr>
          <p:cNvPr id="2567" name="Google Shape;2567;p42"/>
          <p:cNvSpPr/>
          <p:nvPr/>
        </p:nvSpPr>
        <p:spPr>
          <a:xfrm>
            <a:off x="4415802" y="5012046"/>
            <a:ext cx="1390015" cy="180340"/>
          </a:xfrm>
          <a:custGeom>
            <a:rect b="b" l="l" r="r" t="t"/>
            <a:pathLst>
              <a:path extrusionOk="0" h="180339" w="1390014">
                <a:moveTo>
                  <a:pt x="129954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1299540" y="179997"/>
                </a:lnTo>
                <a:lnTo>
                  <a:pt x="1334573" y="172924"/>
                </a:lnTo>
                <a:lnTo>
                  <a:pt x="1363183" y="153636"/>
                </a:lnTo>
                <a:lnTo>
                  <a:pt x="1382471" y="125031"/>
                </a:lnTo>
                <a:lnTo>
                  <a:pt x="1389545" y="90004"/>
                </a:lnTo>
                <a:lnTo>
                  <a:pt x="1382471" y="54971"/>
                </a:lnTo>
                <a:lnTo>
                  <a:pt x="1363183" y="26362"/>
                </a:lnTo>
                <a:lnTo>
                  <a:pt x="1334573" y="7073"/>
                </a:lnTo>
                <a:lnTo>
                  <a:pt x="129954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8" name="Google Shape;2568;p42"/>
          <p:cNvSpPr txBox="1"/>
          <p:nvPr/>
        </p:nvSpPr>
        <p:spPr>
          <a:xfrm>
            <a:off x="4929096" y="5021718"/>
            <a:ext cx="35750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ICT본부</a:t>
            </a:r>
            <a:endParaRPr sz="750">
              <a:latin typeface="Arial"/>
              <a:ea typeface="Arial"/>
              <a:cs typeface="Arial"/>
              <a:sym typeface="Arial"/>
            </a:endParaRPr>
          </a:p>
        </p:txBody>
      </p:sp>
      <p:sp>
        <p:nvSpPr>
          <p:cNvPr id="2569" name="Google Shape;2569;p42"/>
          <p:cNvSpPr/>
          <p:nvPr/>
        </p:nvSpPr>
        <p:spPr>
          <a:xfrm>
            <a:off x="4221000" y="4607040"/>
            <a:ext cx="0" cy="169545"/>
          </a:xfrm>
          <a:custGeom>
            <a:rect b="b" l="l" r="r" t="t"/>
            <a:pathLst>
              <a:path extrusionOk="0" h="169545" w="120000">
                <a:moveTo>
                  <a:pt x="0" y="0"/>
                </a:moveTo>
                <a:lnTo>
                  <a:pt x="0" y="169417"/>
                </a:lnTo>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0" name="Google Shape;2570;p42"/>
          <p:cNvSpPr/>
          <p:nvPr/>
        </p:nvSpPr>
        <p:spPr>
          <a:xfrm>
            <a:off x="7948737" y="4652048"/>
            <a:ext cx="538480" cy="2197100"/>
          </a:xfrm>
          <a:custGeom>
            <a:rect b="b" l="l" r="r" t="t"/>
            <a:pathLst>
              <a:path extrusionOk="0" h="2197100" w="538479">
                <a:moveTo>
                  <a:pt x="538264" y="0"/>
                </a:moveTo>
                <a:lnTo>
                  <a:pt x="0" y="1098473"/>
                </a:lnTo>
                <a:lnTo>
                  <a:pt x="538264" y="2196947"/>
                </a:lnTo>
                <a:lnTo>
                  <a:pt x="538264" y="0"/>
                </a:lnTo>
                <a:close/>
              </a:path>
            </a:pathLst>
          </a:custGeom>
          <a:solidFill>
            <a:srgbClr val="DCDD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1" name="Google Shape;2571;p42"/>
          <p:cNvSpPr txBox="1"/>
          <p:nvPr/>
        </p:nvSpPr>
        <p:spPr>
          <a:xfrm>
            <a:off x="6633110" y="4200068"/>
            <a:ext cx="84391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디지털 전략 추진 과제</a:t>
            </a:r>
            <a:endParaRPr sz="700">
              <a:latin typeface="Arial"/>
              <a:ea typeface="Arial"/>
              <a:cs typeface="Arial"/>
              <a:sym typeface="Arial"/>
            </a:endParaRPr>
          </a:p>
        </p:txBody>
      </p:sp>
      <p:grpSp>
        <p:nvGrpSpPr>
          <p:cNvPr id="2572" name="Google Shape;2572;p42"/>
          <p:cNvGrpSpPr/>
          <p:nvPr/>
        </p:nvGrpSpPr>
        <p:grpSpPr>
          <a:xfrm>
            <a:off x="6534463" y="4176461"/>
            <a:ext cx="3761073" cy="197073"/>
            <a:chOff x="6534463" y="4176461"/>
            <a:chExt cx="3761073" cy="197073"/>
          </a:xfrm>
        </p:grpSpPr>
        <p:pic>
          <p:nvPicPr>
            <p:cNvPr id="2573" name="Google Shape;2573;p42"/>
            <p:cNvPicPr preferRelativeResize="0"/>
            <p:nvPr/>
          </p:nvPicPr>
          <p:blipFill rotWithShape="1">
            <a:blip r:embed="rId19">
              <a:alphaModFix/>
            </a:blip>
            <a:srcRect b="0" l="0" r="0" t="0"/>
            <a:stretch/>
          </p:blipFill>
          <p:spPr>
            <a:xfrm>
              <a:off x="6534463" y="4176903"/>
              <a:ext cx="90929" cy="196631"/>
            </a:xfrm>
            <a:prstGeom prst="rect">
              <a:avLst/>
            </a:prstGeom>
            <a:noFill/>
            <a:ln>
              <a:noFill/>
            </a:ln>
          </p:spPr>
        </p:pic>
        <p:sp>
          <p:nvSpPr>
            <p:cNvPr id="2574" name="Google Shape;2574;p42"/>
            <p:cNvSpPr/>
            <p:nvPr/>
          </p:nvSpPr>
          <p:spPr>
            <a:xfrm>
              <a:off x="6646341" y="4372093"/>
              <a:ext cx="3541395" cy="0"/>
            </a:xfrm>
            <a:custGeom>
              <a:rect b="b" l="l" r="r" t="t"/>
              <a:pathLst>
                <a:path extrusionOk="0" h="120000" w="3541395">
                  <a:moveTo>
                    <a:pt x="0" y="0"/>
                  </a:moveTo>
                  <a:lnTo>
                    <a:pt x="354112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75" name="Google Shape;2575;p42"/>
            <p:cNvPicPr preferRelativeResize="0"/>
            <p:nvPr/>
          </p:nvPicPr>
          <p:blipFill rotWithShape="1">
            <a:blip r:embed="rId20">
              <a:alphaModFix/>
            </a:blip>
            <a:srcRect b="0" l="0" r="0" t="0"/>
            <a:stretch/>
          </p:blipFill>
          <p:spPr>
            <a:xfrm>
              <a:off x="10204608" y="4176461"/>
              <a:ext cx="90928" cy="196632"/>
            </a:xfrm>
            <a:prstGeom prst="rect">
              <a:avLst/>
            </a:prstGeom>
            <a:noFill/>
            <a:ln>
              <a:noFill/>
            </a:ln>
          </p:spPr>
        </p:pic>
        <p:sp>
          <p:nvSpPr>
            <p:cNvPr id="2576" name="Google Shape;2576;p42"/>
            <p:cNvSpPr/>
            <p:nvPr/>
          </p:nvSpPr>
          <p:spPr>
            <a:xfrm>
              <a:off x="6642530" y="4177903"/>
              <a:ext cx="3541395" cy="0"/>
            </a:xfrm>
            <a:custGeom>
              <a:rect b="b" l="l" r="r" t="t"/>
              <a:pathLst>
                <a:path extrusionOk="0" h="120000" w="3541395">
                  <a:moveTo>
                    <a:pt x="354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7" name="Google Shape;2577;p42"/>
            <p:cNvSpPr/>
            <p:nvPr/>
          </p:nvSpPr>
          <p:spPr>
            <a:xfrm>
              <a:off x="6535906" y="4177906"/>
              <a:ext cx="3758565" cy="194310"/>
            </a:xfrm>
            <a:custGeom>
              <a:rect b="b" l="l" r="r" t="t"/>
              <a:pathLst>
                <a:path extrusionOk="0" h="194310" w="3758565">
                  <a:moveTo>
                    <a:pt x="165" y="91376"/>
                  </a:moveTo>
                  <a:lnTo>
                    <a:pt x="50" y="93268"/>
                  </a:lnTo>
                  <a:lnTo>
                    <a:pt x="0" y="95173"/>
                  </a:lnTo>
                  <a:lnTo>
                    <a:pt x="0" y="97091"/>
                  </a:lnTo>
                  <a:lnTo>
                    <a:pt x="0" y="99009"/>
                  </a:lnTo>
                  <a:lnTo>
                    <a:pt x="50" y="100914"/>
                  </a:lnTo>
                  <a:lnTo>
                    <a:pt x="165" y="102806"/>
                  </a:lnTo>
                </a:path>
                <a:path extrusionOk="0" h="194310" w="3758565">
                  <a:moveTo>
                    <a:pt x="91376" y="194017"/>
                  </a:moveTo>
                  <a:lnTo>
                    <a:pt x="93268" y="194132"/>
                  </a:lnTo>
                  <a:lnTo>
                    <a:pt x="95173" y="194182"/>
                  </a:lnTo>
                  <a:lnTo>
                    <a:pt x="97091" y="194182"/>
                  </a:lnTo>
                  <a:lnTo>
                    <a:pt x="102806" y="194182"/>
                  </a:lnTo>
                </a:path>
                <a:path extrusionOk="0" h="194310" w="3758565">
                  <a:moveTo>
                    <a:pt x="3655377" y="194182"/>
                  </a:moveTo>
                  <a:lnTo>
                    <a:pt x="3661092" y="194182"/>
                  </a:lnTo>
                  <a:lnTo>
                    <a:pt x="3663010" y="194182"/>
                  </a:lnTo>
                  <a:lnTo>
                    <a:pt x="3664915" y="194132"/>
                  </a:lnTo>
                  <a:lnTo>
                    <a:pt x="3666807" y="194017"/>
                  </a:lnTo>
                </a:path>
                <a:path extrusionOk="0" h="194310" w="3758565">
                  <a:moveTo>
                    <a:pt x="3758018" y="102806"/>
                  </a:moveTo>
                  <a:lnTo>
                    <a:pt x="3758133" y="100914"/>
                  </a:lnTo>
                  <a:lnTo>
                    <a:pt x="3758184" y="99009"/>
                  </a:lnTo>
                  <a:lnTo>
                    <a:pt x="3758184" y="97091"/>
                  </a:lnTo>
                  <a:lnTo>
                    <a:pt x="3758184" y="95173"/>
                  </a:lnTo>
                  <a:lnTo>
                    <a:pt x="3758133" y="93268"/>
                  </a:lnTo>
                  <a:lnTo>
                    <a:pt x="3758018" y="91376"/>
                  </a:lnTo>
                </a:path>
                <a:path extrusionOk="0" h="194310" w="3758565">
                  <a:moveTo>
                    <a:pt x="3666807" y="165"/>
                  </a:moveTo>
                  <a:lnTo>
                    <a:pt x="3664915" y="50"/>
                  </a:lnTo>
                  <a:lnTo>
                    <a:pt x="3663010" y="0"/>
                  </a:lnTo>
                  <a:lnTo>
                    <a:pt x="3661092" y="0"/>
                  </a:lnTo>
                  <a:lnTo>
                    <a:pt x="3655377" y="0"/>
                  </a:lnTo>
                </a:path>
                <a:path extrusionOk="0" h="194310" w="3758565">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78" name="Google Shape;2578;p42"/>
            <p:cNvPicPr preferRelativeResize="0"/>
            <p:nvPr/>
          </p:nvPicPr>
          <p:blipFill rotWithShape="1">
            <a:blip r:embed="rId21">
              <a:alphaModFix/>
            </a:blip>
            <a:srcRect b="0" l="0" r="0" t="0"/>
            <a:stretch/>
          </p:blipFill>
          <p:spPr>
            <a:xfrm>
              <a:off x="10125333" y="4219220"/>
              <a:ext cx="105460" cy="105460"/>
            </a:xfrm>
            <a:prstGeom prst="rect">
              <a:avLst/>
            </a:prstGeom>
            <a:noFill/>
            <a:ln>
              <a:noFill/>
            </a:ln>
          </p:spPr>
        </p:pic>
      </p:grpSp>
      <p:sp>
        <p:nvSpPr>
          <p:cNvPr id="2579" name="Google Shape;2579;p42"/>
          <p:cNvSpPr txBox="1"/>
          <p:nvPr/>
        </p:nvSpPr>
        <p:spPr>
          <a:xfrm>
            <a:off x="6684984" y="5878140"/>
            <a:ext cx="1335405" cy="461645"/>
          </a:xfrm>
          <a:prstGeom prst="rect">
            <a:avLst/>
          </a:prstGeom>
          <a:noFill/>
          <a:ln>
            <a:noFill/>
          </a:ln>
        </p:spPr>
        <p:txBody>
          <a:bodyPr anchorCtr="0" anchor="t" bIns="0" lIns="0" spcFirstLastPara="1" rIns="0" wrap="square" tIns="12050">
            <a:spAutoFit/>
          </a:bodyPr>
          <a:lstStyle/>
          <a:p>
            <a:pPr indent="-195580" lvl="0" marL="207645" marR="5080" rtl="0" algn="l">
              <a:lnSpc>
                <a:spcPct val="119100"/>
              </a:lnSpc>
              <a:spcBef>
                <a:spcPts val="0"/>
              </a:spcBef>
              <a:spcAft>
                <a:spcPts val="0"/>
              </a:spcAft>
              <a:buNone/>
            </a:pPr>
            <a:r>
              <a:rPr b="1" lang="en-US" sz="1200">
                <a:solidFill>
                  <a:srgbClr val="6F5DCF"/>
                </a:solidFill>
                <a:latin typeface="Malgun Gothic"/>
                <a:ea typeface="Malgun Gothic"/>
                <a:cs typeface="Malgun Gothic"/>
                <a:sym typeface="Malgun Gothic"/>
              </a:rPr>
              <a:t>Leading Business </a:t>
            </a:r>
            <a:r>
              <a:rPr b="1" lang="en-US" sz="1200">
                <a:solidFill>
                  <a:srgbClr val="6DA4EB"/>
                </a:solidFill>
                <a:latin typeface="Malgun Gothic"/>
                <a:ea typeface="Malgun Gothic"/>
                <a:cs typeface="Malgun Gothic"/>
                <a:sym typeface="Malgun Gothic"/>
              </a:rPr>
              <a:t>Through DX</a:t>
            </a:r>
            <a:endParaRPr sz="1200">
              <a:latin typeface="Malgun Gothic"/>
              <a:ea typeface="Malgun Gothic"/>
              <a:cs typeface="Malgun Gothic"/>
              <a:sym typeface="Malgun Gothic"/>
            </a:endParaRPr>
          </a:p>
        </p:txBody>
      </p:sp>
      <p:pic>
        <p:nvPicPr>
          <p:cNvPr id="2580" name="Google Shape;2580;p42"/>
          <p:cNvPicPr preferRelativeResize="0"/>
          <p:nvPr/>
        </p:nvPicPr>
        <p:blipFill rotWithShape="1">
          <a:blip r:embed="rId22">
            <a:alphaModFix/>
          </a:blip>
          <a:srcRect b="0" l="0" r="0" t="0"/>
          <a:stretch/>
        </p:blipFill>
        <p:spPr>
          <a:xfrm>
            <a:off x="7077234" y="5015651"/>
            <a:ext cx="82550" cy="69850"/>
          </a:xfrm>
          <a:prstGeom prst="rect">
            <a:avLst/>
          </a:prstGeom>
          <a:noFill/>
          <a:ln>
            <a:noFill/>
          </a:ln>
        </p:spPr>
      </p:pic>
      <p:sp>
        <p:nvSpPr>
          <p:cNvPr id="2581" name="Google Shape;2581;p42"/>
          <p:cNvSpPr txBox="1"/>
          <p:nvPr/>
        </p:nvSpPr>
        <p:spPr>
          <a:xfrm>
            <a:off x="6720581" y="4811181"/>
            <a:ext cx="1264285" cy="444500"/>
          </a:xfrm>
          <a:prstGeom prst="rect">
            <a:avLst/>
          </a:prstGeom>
          <a:noFill/>
          <a:ln>
            <a:noFill/>
          </a:ln>
        </p:spPr>
        <p:txBody>
          <a:bodyPr anchorCtr="0" anchor="t" bIns="0" lIns="0" spcFirstLastPara="1" rIns="0" wrap="square" tIns="12700">
            <a:spAutoFit/>
          </a:bodyPr>
          <a:lstStyle/>
          <a:p>
            <a:pPr indent="0" lvl="0" marL="12700" marR="5080" rtl="0" algn="ctr">
              <a:lnSpc>
                <a:spcPct val="131000"/>
              </a:lnSpc>
              <a:spcBef>
                <a:spcPts val="0"/>
              </a:spcBef>
              <a:spcAft>
                <a:spcPts val="0"/>
              </a:spcAft>
              <a:buNone/>
            </a:pPr>
            <a:r>
              <a:rPr b="0" lang="en-US" sz="700">
                <a:solidFill>
                  <a:srgbClr val="58595B"/>
                </a:solidFill>
                <a:latin typeface="Arial"/>
                <a:ea typeface="Arial"/>
                <a:cs typeface="Arial"/>
                <a:sym typeface="Arial"/>
              </a:rPr>
              <a:t>최고 수준의 ICT 디지털 기술력을 바탕 로 비즈니스 역량 극대화를 지향</a:t>
            </a:r>
            <a:endParaRPr sz="700">
              <a:latin typeface="Arial"/>
              <a:ea typeface="Arial"/>
              <a:cs typeface="Arial"/>
              <a:sym typeface="Arial"/>
            </a:endParaRPr>
          </a:p>
        </p:txBody>
      </p:sp>
      <p:sp>
        <p:nvSpPr>
          <p:cNvPr id="2582" name="Google Shape;2582;p42"/>
          <p:cNvSpPr/>
          <p:nvPr/>
        </p:nvSpPr>
        <p:spPr>
          <a:xfrm>
            <a:off x="7028994" y="4589046"/>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3" name="Google Shape;2583;p42"/>
          <p:cNvSpPr txBox="1"/>
          <p:nvPr/>
        </p:nvSpPr>
        <p:spPr>
          <a:xfrm>
            <a:off x="7127839" y="4607735"/>
            <a:ext cx="4368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전략 방향성</a:t>
            </a:r>
            <a:endParaRPr sz="650">
              <a:latin typeface="Arial"/>
              <a:ea typeface="Arial"/>
              <a:cs typeface="Arial"/>
              <a:sym typeface="Arial"/>
            </a:endParaRPr>
          </a:p>
        </p:txBody>
      </p:sp>
      <p:sp>
        <p:nvSpPr>
          <p:cNvPr id="2584" name="Google Shape;2584;p42"/>
          <p:cNvSpPr/>
          <p:nvPr/>
        </p:nvSpPr>
        <p:spPr>
          <a:xfrm>
            <a:off x="9103494" y="4589046"/>
            <a:ext cx="828040" cy="180340"/>
          </a:xfrm>
          <a:custGeom>
            <a:rect b="b" l="l" r="r" t="t"/>
            <a:pathLst>
              <a:path extrusionOk="0" h="180339" w="828040">
                <a:moveTo>
                  <a:pt x="73800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738009" y="179997"/>
                </a:lnTo>
                <a:lnTo>
                  <a:pt x="773036" y="172924"/>
                </a:lnTo>
                <a:lnTo>
                  <a:pt x="801641" y="153636"/>
                </a:lnTo>
                <a:lnTo>
                  <a:pt x="820928" y="125031"/>
                </a:lnTo>
                <a:lnTo>
                  <a:pt x="828001" y="90004"/>
                </a:lnTo>
                <a:lnTo>
                  <a:pt x="820928" y="54971"/>
                </a:lnTo>
                <a:lnTo>
                  <a:pt x="801641" y="26362"/>
                </a:lnTo>
                <a:lnTo>
                  <a:pt x="773036" y="7073"/>
                </a:lnTo>
                <a:lnTo>
                  <a:pt x="73800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5" name="Google Shape;2585;p42"/>
          <p:cNvSpPr txBox="1"/>
          <p:nvPr/>
        </p:nvSpPr>
        <p:spPr>
          <a:xfrm>
            <a:off x="9241130" y="4607735"/>
            <a:ext cx="53721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변화 추진 과제</a:t>
            </a:r>
            <a:endParaRPr sz="650">
              <a:latin typeface="Arial"/>
              <a:ea typeface="Arial"/>
              <a:cs typeface="Arial"/>
              <a:sym typeface="Arial"/>
            </a:endParaRPr>
          </a:p>
        </p:txBody>
      </p:sp>
      <p:sp>
        <p:nvSpPr>
          <p:cNvPr id="2586" name="Google Shape;2586;p42"/>
          <p:cNvSpPr/>
          <p:nvPr/>
        </p:nvSpPr>
        <p:spPr>
          <a:xfrm>
            <a:off x="7028994" y="5666345"/>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7" name="Google Shape;2587;p42"/>
          <p:cNvSpPr txBox="1"/>
          <p:nvPr/>
        </p:nvSpPr>
        <p:spPr>
          <a:xfrm>
            <a:off x="7216828" y="5685035"/>
            <a:ext cx="259079"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지향점</a:t>
            </a:r>
            <a:endParaRPr sz="650">
              <a:latin typeface="Arial"/>
              <a:ea typeface="Arial"/>
              <a:cs typeface="Arial"/>
              <a:sym typeface="Arial"/>
            </a:endParaRPr>
          </a:p>
        </p:txBody>
      </p:sp>
      <p:sp>
        <p:nvSpPr>
          <p:cNvPr id="2588" name="Google Shape;2588;p42"/>
          <p:cNvSpPr txBox="1"/>
          <p:nvPr/>
        </p:nvSpPr>
        <p:spPr>
          <a:xfrm>
            <a:off x="8609300" y="4793182"/>
            <a:ext cx="1694814" cy="1918335"/>
          </a:xfrm>
          <a:prstGeom prst="rect">
            <a:avLst/>
          </a:prstGeom>
          <a:noFill/>
          <a:ln>
            <a:noFill/>
          </a:ln>
        </p:spPr>
        <p:txBody>
          <a:bodyPr anchorCtr="0" anchor="t" bIns="0" lIns="0" spcFirstLastPara="1" rIns="0" wrap="square" tIns="45700">
            <a:spAutoFit/>
          </a:bodyPr>
          <a:lstStyle/>
          <a:p>
            <a:pPr indent="0" lvl="0" marL="12700" rtl="0" algn="l">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① 조직</a:t>
            </a:r>
            <a:endParaRPr sz="700">
              <a:latin typeface="Malgun Gothic"/>
              <a:ea typeface="Malgun Gothic"/>
              <a:cs typeface="Malgun Gothic"/>
              <a:sym typeface="Malgun Gothic"/>
            </a:endParaRPr>
          </a:p>
          <a:p>
            <a:pPr indent="0" lvl="0" marL="114300" rtl="0" algn="l">
              <a:lnSpc>
                <a:spcPct val="100000"/>
              </a:lnSpc>
              <a:spcBef>
                <a:spcPts val="259"/>
              </a:spcBef>
              <a:spcAft>
                <a:spcPts val="0"/>
              </a:spcAft>
              <a:buNone/>
            </a:pPr>
            <a:r>
              <a:rPr b="0" lang="en-US" sz="700">
                <a:solidFill>
                  <a:srgbClr val="58595B"/>
                </a:solidFill>
                <a:latin typeface="Arial"/>
                <a:ea typeface="Arial"/>
                <a:cs typeface="Arial"/>
                <a:sym typeface="Arial"/>
              </a:rPr>
              <a:t>통합사 관점 최적 운영 모델 구축</a:t>
            </a:r>
            <a:endParaRPr sz="700">
              <a:latin typeface="Arial"/>
              <a:ea typeface="Arial"/>
              <a:cs typeface="Arial"/>
              <a:sym typeface="Arial"/>
            </a:endParaRPr>
          </a:p>
          <a:p>
            <a:pPr indent="0" lvl="0" marL="114300" rtl="0" algn="l">
              <a:lnSpc>
                <a:spcPct val="100000"/>
              </a:lnSpc>
              <a:spcBef>
                <a:spcPts val="259"/>
              </a:spcBef>
              <a:spcAft>
                <a:spcPts val="0"/>
              </a:spcAft>
              <a:buNone/>
            </a:pPr>
            <a:r>
              <a:rPr b="0" lang="en-US" sz="700">
                <a:solidFill>
                  <a:srgbClr val="58595B"/>
                </a:solidFill>
                <a:latin typeface="Arial"/>
                <a:ea typeface="Arial"/>
                <a:cs typeface="Arial"/>
                <a:sym typeface="Arial"/>
              </a:rPr>
              <a:t>ICT/디지털 거버넌스 통합, E2E 체계 도입</a:t>
            </a:r>
            <a:endParaRPr sz="700">
              <a:latin typeface="Arial"/>
              <a:ea typeface="Arial"/>
              <a:cs typeface="Arial"/>
              <a:sym typeface="Arial"/>
            </a:endParaRPr>
          </a:p>
          <a:p>
            <a:pPr indent="0" lvl="0" marL="0" rtl="0" algn="l">
              <a:lnSpc>
                <a:spcPct val="100000"/>
              </a:lnSpc>
              <a:spcBef>
                <a:spcPts val="20"/>
              </a:spcBef>
              <a:spcAft>
                <a:spcPts val="0"/>
              </a:spcAft>
              <a:buNone/>
            </a:pPr>
            <a:r>
              <a:t/>
            </a:r>
            <a:endParaRPr sz="400">
              <a:latin typeface="Arial"/>
              <a:ea typeface="Arial"/>
              <a:cs typeface="Arial"/>
              <a:sym typeface="Arial"/>
            </a:endParaRPr>
          </a:p>
          <a:p>
            <a:pPr indent="0" lvl="0" marL="12700" rtl="0" algn="l">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② 인력</a:t>
            </a:r>
            <a:endParaRPr sz="700">
              <a:latin typeface="Malgun Gothic"/>
              <a:ea typeface="Malgun Gothic"/>
              <a:cs typeface="Malgun Gothic"/>
              <a:sym typeface="Malgun Gothic"/>
            </a:endParaRPr>
          </a:p>
          <a:p>
            <a:pPr indent="0" lvl="0" marL="114300" rtl="0" algn="l">
              <a:lnSpc>
                <a:spcPct val="100000"/>
              </a:lnSpc>
              <a:spcBef>
                <a:spcPts val="260"/>
              </a:spcBef>
              <a:spcAft>
                <a:spcPts val="0"/>
              </a:spcAft>
              <a:buNone/>
            </a:pPr>
            <a:r>
              <a:rPr b="0" lang="en-US" sz="700">
                <a:solidFill>
                  <a:srgbClr val="58595B"/>
                </a:solidFill>
                <a:latin typeface="Arial"/>
                <a:ea typeface="Arial"/>
                <a:cs typeface="Arial"/>
                <a:sym typeface="Arial"/>
              </a:rPr>
              <a:t>핵심역량 내재화, 구조적 이슈 해소</a:t>
            </a:r>
            <a:endParaRPr sz="700">
              <a:latin typeface="Arial"/>
              <a:ea typeface="Arial"/>
              <a:cs typeface="Arial"/>
              <a:sym typeface="Arial"/>
            </a:endParaRPr>
          </a:p>
          <a:p>
            <a:pPr indent="0" lvl="0" marL="114300" rtl="0" algn="l">
              <a:lnSpc>
                <a:spcPct val="100000"/>
              </a:lnSpc>
              <a:spcBef>
                <a:spcPts val="260"/>
              </a:spcBef>
              <a:spcAft>
                <a:spcPts val="0"/>
              </a:spcAft>
              <a:buNone/>
            </a:pPr>
            <a:r>
              <a:rPr b="0" lang="en-US" sz="700">
                <a:solidFill>
                  <a:srgbClr val="58595B"/>
                </a:solidFill>
                <a:latin typeface="Arial"/>
                <a:ea typeface="Arial"/>
                <a:cs typeface="Arial"/>
                <a:sym typeface="Arial"/>
              </a:rPr>
              <a:t>T/O 산정, 채용/재배치/육성, HR기획 강화</a:t>
            </a:r>
            <a:endParaRPr sz="700">
              <a:latin typeface="Arial"/>
              <a:ea typeface="Arial"/>
              <a:cs typeface="Arial"/>
              <a:sym typeface="Arial"/>
            </a:endParaRPr>
          </a:p>
          <a:p>
            <a:pPr indent="0" lvl="0" marL="0" rtl="0" algn="l">
              <a:lnSpc>
                <a:spcPct val="100000"/>
              </a:lnSpc>
              <a:spcBef>
                <a:spcPts val="25"/>
              </a:spcBef>
              <a:spcAft>
                <a:spcPts val="0"/>
              </a:spcAft>
              <a:buNone/>
            </a:pPr>
            <a:r>
              <a:t/>
            </a:r>
            <a:endParaRPr sz="400">
              <a:latin typeface="Arial"/>
              <a:ea typeface="Arial"/>
              <a:cs typeface="Arial"/>
              <a:sym typeface="Arial"/>
            </a:endParaRPr>
          </a:p>
          <a:p>
            <a:pPr indent="0" lvl="0" marL="12700" rtl="0" algn="l">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③ 협업체계</a:t>
            </a:r>
            <a:endParaRPr sz="700">
              <a:latin typeface="Malgun Gothic"/>
              <a:ea typeface="Malgun Gothic"/>
              <a:cs typeface="Malgun Gothic"/>
              <a:sym typeface="Malgun Gothic"/>
            </a:endParaRPr>
          </a:p>
          <a:p>
            <a:pPr indent="0" lvl="0" marL="114300" rtl="0" algn="l">
              <a:lnSpc>
                <a:spcPct val="100000"/>
              </a:lnSpc>
              <a:spcBef>
                <a:spcPts val="260"/>
              </a:spcBef>
              <a:spcAft>
                <a:spcPts val="0"/>
              </a:spcAft>
              <a:buNone/>
            </a:pPr>
            <a:r>
              <a:rPr b="0" lang="en-US" sz="700">
                <a:solidFill>
                  <a:srgbClr val="58595B"/>
                </a:solidFill>
                <a:latin typeface="Arial"/>
                <a:ea typeface="Arial"/>
                <a:cs typeface="Arial"/>
                <a:sym typeface="Arial"/>
              </a:rPr>
              <a:t>물리적/화학적 협업 방안 마련</a:t>
            </a:r>
            <a:endParaRPr sz="700">
              <a:latin typeface="Arial"/>
              <a:ea typeface="Arial"/>
              <a:cs typeface="Arial"/>
              <a:sym typeface="Arial"/>
            </a:endParaRPr>
          </a:p>
          <a:p>
            <a:pPr indent="0" lvl="0" marL="114300" rtl="0" algn="l">
              <a:lnSpc>
                <a:spcPct val="100000"/>
              </a:lnSpc>
              <a:spcBef>
                <a:spcPts val="260"/>
              </a:spcBef>
              <a:spcAft>
                <a:spcPts val="0"/>
              </a:spcAft>
              <a:buNone/>
            </a:pPr>
            <a:r>
              <a:rPr b="0" lang="en-US" sz="700">
                <a:solidFill>
                  <a:srgbClr val="58595B"/>
                </a:solidFill>
                <a:latin typeface="Arial"/>
                <a:ea typeface="Arial"/>
                <a:cs typeface="Arial"/>
                <a:sym typeface="Arial"/>
              </a:rPr>
              <a:t>Agile, Co-location, 협업 Tool 등</a:t>
            </a:r>
            <a:endParaRPr sz="700">
              <a:latin typeface="Arial"/>
              <a:ea typeface="Arial"/>
              <a:cs typeface="Arial"/>
              <a:sym typeface="Arial"/>
            </a:endParaRPr>
          </a:p>
          <a:p>
            <a:pPr indent="0" lvl="0" marL="0" rtl="0" algn="l">
              <a:lnSpc>
                <a:spcPct val="100000"/>
              </a:lnSpc>
              <a:spcBef>
                <a:spcPts val="25"/>
              </a:spcBef>
              <a:spcAft>
                <a:spcPts val="0"/>
              </a:spcAft>
              <a:buNone/>
            </a:pPr>
            <a:r>
              <a:t/>
            </a:r>
            <a:endParaRPr sz="400">
              <a:latin typeface="Arial"/>
              <a:ea typeface="Arial"/>
              <a:cs typeface="Arial"/>
              <a:sym typeface="Arial"/>
            </a:endParaRPr>
          </a:p>
          <a:p>
            <a:pPr indent="0" lvl="0" marL="12700" rtl="0" algn="l">
              <a:lnSpc>
                <a:spcPct val="100000"/>
              </a:lnSpc>
              <a:spcBef>
                <a:spcPts val="0"/>
              </a:spcBef>
              <a:spcAft>
                <a:spcPts val="0"/>
              </a:spcAft>
              <a:buNone/>
            </a:pPr>
            <a:r>
              <a:rPr b="1" lang="en-US" sz="700">
                <a:solidFill>
                  <a:srgbClr val="6F5DCF"/>
                </a:solidFill>
                <a:latin typeface="Malgun Gothic"/>
                <a:ea typeface="Malgun Gothic"/>
                <a:cs typeface="Malgun Gothic"/>
                <a:sym typeface="Malgun Gothic"/>
              </a:rPr>
              <a:t>④ 일하는 방식</a:t>
            </a:r>
            <a:endParaRPr sz="700">
              <a:latin typeface="Malgun Gothic"/>
              <a:ea typeface="Malgun Gothic"/>
              <a:cs typeface="Malgun Gothic"/>
              <a:sym typeface="Malgun Gothic"/>
            </a:endParaRPr>
          </a:p>
          <a:p>
            <a:pPr indent="0" lvl="0" marL="114300" rtl="0" algn="l">
              <a:lnSpc>
                <a:spcPct val="100000"/>
              </a:lnSpc>
              <a:spcBef>
                <a:spcPts val="259"/>
              </a:spcBef>
              <a:spcAft>
                <a:spcPts val="0"/>
              </a:spcAft>
              <a:buNone/>
            </a:pPr>
            <a:r>
              <a:rPr b="0" lang="en-US" sz="700">
                <a:solidFill>
                  <a:srgbClr val="58595B"/>
                </a:solidFill>
                <a:latin typeface="Arial"/>
                <a:ea typeface="Arial"/>
                <a:cs typeface="Arial"/>
                <a:sym typeface="Arial"/>
              </a:rPr>
              <a:t>프로세스/문화/인프라 전면 개선</a:t>
            </a:r>
            <a:endParaRPr sz="700">
              <a:latin typeface="Arial"/>
              <a:ea typeface="Arial"/>
              <a:cs typeface="Arial"/>
              <a:sym typeface="Arial"/>
            </a:endParaRPr>
          </a:p>
          <a:p>
            <a:pPr indent="0" lvl="0" marL="114300" rtl="0" algn="l">
              <a:lnSpc>
                <a:spcPct val="100000"/>
              </a:lnSpc>
              <a:spcBef>
                <a:spcPts val="259"/>
              </a:spcBef>
              <a:spcAft>
                <a:spcPts val="0"/>
              </a:spcAft>
              <a:buNone/>
            </a:pPr>
            <a:r>
              <a:rPr b="0" lang="en-US" sz="700">
                <a:solidFill>
                  <a:srgbClr val="58595B"/>
                </a:solidFill>
                <a:latin typeface="Arial"/>
                <a:ea typeface="Arial"/>
                <a:cs typeface="Arial"/>
                <a:sym typeface="Arial"/>
              </a:rPr>
              <a:t>내부 프로세스, 보상/평가, 사무공간 등</a:t>
            </a:r>
            <a:endParaRPr sz="700">
              <a:latin typeface="Arial"/>
              <a:ea typeface="Arial"/>
              <a:cs typeface="Arial"/>
              <a:sym typeface="Arial"/>
            </a:endParaRPr>
          </a:p>
        </p:txBody>
      </p:sp>
      <p:pic>
        <p:nvPicPr>
          <p:cNvPr id="2589" name="Google Shape;2589;p42"/>
          <p:cNvPicPr preferRelativeResize="0"/>
          <p:nvPr/>
        </p:nvPicPr>
        <p:blipFill rotWithShape="1">
          <a:blip r:embed="rId23">
            <a:alphaModFix/>
          </a:blip>
          <a:srcRect b="0" l="0" r="0" t="0"/>
          <a:stretch/>
        </p:blipFill>
        <p:spPr>
          <a:xfrm>
            <a:off x="8756127" y="2000158"/>
            <a:ext cx="98424" cy="82549"/>
          </a:xfrm>
          <a:prstGeom prst="rect">
            <a:avLst/>
          </a:prstGeom>
          <a:noFill/>
          <a:ln>
            <a:noFill/>
          </a:ln>
        </p:spPr>
      </p:pic>
      <p:pic>
        <p:nvPicPr>
          <p:cNvPr id="2590" name="Google Shape;2590;p42"/>
          <p:cNvPicPr preferRelativeResize="0"/>
          <p:nvPr/>
        </p:nvPicPr>
        <p:blipFill rotWithShape="1">
          <a:blip r:embed="rId23">
            <a:alphaModFix/>
          </a:blip>
          <a:srcRect b="0" l="0" r="0" t="0"/>
          <a:stretch/>
        </p:blipFill>
        <p:spPr>
          <a:xfrm>
            <a:off x="8926279" y="3095914"/>
            <a:ext cx="98424" cy="82549"/>
          </a:xfrm>
          <a:prstGeom prst="rect">
            <a:avLst/>
          </a:prstGeom>
          <a:noFill/>
          <a:ln>
            <a:noFill/>
          </a:ln>
        </p:spPr>
      </p:pic>
      <p:sp>
        <p:nvSpPr>
          <p:cNvPr id="2591" name="Google Shape;2591;p42"/>
          <p:cNvSpPr txBox="1"/>
          <p:nvPr/>
        </p:nvSpPr>
        <p:spPr>
          <a:xfrm>
            <a:off x="6521300" y="1724523"/>
            <a:ext cx="3790315"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디지털 전략 및 추진 과제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DX그룹은 최고 수준의 ICT·디지털 기술력을 바탕  로 비즈니스 역량 극대화를 지향 하며 조직, 인력, 협업체계, 일하는 방식 부문에 있어 변화 추진 과제를 선정하고 디지 털 거버넌스를 강화했습니다. DX그룹 주도로 전략적 비용 절감액, 대고객 보험앱 월 이 용자 수, 개발 생산성 점수 등을 관리하고 디지털 인력의 핵심역량 내재화와 전문성 향 상을 위한 기술(Tech) 직무, 디지털 기획/운영 직무로 세분화하였습니다. 또한 지식 (Knowledge), 기술(Skill), 업무역량에 기반한 디지털 레벨(Lv) 평가 기준을 수립하여 세부 직무별 평가와 역량을 진단하고 있습니다. 마지막  로 Agile 조직, Co-location 등 업무 특성별 최적화 된 협업 체계를 도입하여 커뮤니케이션 효과를 높일 수 있는 협업 Tool을 활용, End-User 중심 E2E 개발 체계를 통해 자체 완결성 및 비즈니스와의 협업 을 추진하고 있습니다.</a:t>
            </a:r>
            <a:endParaRPr sz="800">
              <a:latin typeface="Arial"/>
              <a:ea typeface="Arial"/>
              <a:cs typeface="Arial"/>
              <a:sym typeface="Arial"/>
            </a:endParaRPr>
          </a:p>
        </p:txBody>
      </p:sp>
      <p:sp>
        <p:nvSpPr>
          <p:cNvPr id="2592" name="Google Shape;2592;p42"/>
          <p:cNvSpPr txBox="1"/>
          <p:nvPr/>
        </p:nvSpPr>
        <p:spPr>
          <a:xfrm>
            <a:off x="2402401" y="5821341"/>
            <a:ext cx="92710" cy="220979"/>
          </a:xfrm>
          <a:prstGeom prst="rect">
            <a:avLst/>
          </a:prstGeom>
          <a:noFill/>
          <a:ln>
            <a:noFill/>
          </a:ln>
        </p:spPr>
        <p:txBody>
          <a:bodyPr anchorCtr="0" anchor="t" bIns="0" lIns="0" spcFirstLastPara="1" rIns="0" wrap="square" tIns="30475">
            <a:spAutoFit/>
          </a:bodyPr>
          <a:lstStyle/>
          <a:p>
            <a:pPr indent="-3810" lvl="0" marL="15875" marR="5080" rtl="0" algn="l">
              <a:lnSpc>
                <a:spcPct val="100000"/>
              </a:lnSpc>
              <a:spcBef>
                <a:spcPts val="0"/>
              </a:spcBef>
              <a:spcAft>
                <a:spcPts val="0"/>
              </a:spcAft>
              <a:buNone/>
            </a:pPr>
            <a:r>
              <a:rPr b="0" lang="en-US" sz="700">
                <a:solidFill>
                  <a:srgbClr val="58595B"/>
                </a:solidFill>
                <a:latin typeface="Arial"/>
                <a:ea typeface="Arial"/>
                <a:cs typeface="Arial"/>
                <a:sym typeface="Arial"/>
              </a:rPr>
              <a:t>D X</a:t>
            </a:r>
            <a:endParaRPr sz="700">
              <a:latin typeface="Arial"/>
              <a:ea typeface="Arial"/>
              <a:cs typeface="Arial"/>
              <a:sym typeface="Arial"/>
            </a:endParaRPr>
          </a:p>
        </p:txBody>
      </p:sp>
      <p:sp>
        <p:nvSpPr>
          <p:cNvPr id="2593" name="Google Shape;2593;p42"/>
          <p:cNvSpPr txBox="1"/>
          <p:nvPr/>
        </p:nvSpPr>
        <p:spPr>
          <a:xfrm>
            <a:off x="5362449" y="5767340"/>
            <a:ext cx="89535" cy="309880"/>
          </a:xfrm>
          <a:prstGeom prst="rect">
            <a:avLst/>
          </a:prstGeom>
          <a:noFill/>
          <a:ln>
            <a:noFill/>
          </a:ln>
        </p:spPr>
        <p:txBody>
          <a:bodyPr anchorCtr="0" anchor="t" bIns="0" lIns="0" spcFirstLastPara="1" rIns="0" wrap="square" tIns="30475">
            <a:spAutoFit/>
          </a:bodyPr>
          <a:lstStyle/>
          <a:p>
            <a:pPr indent="18415" lvl="0" marL="12700" marR="5080" rtl="0" algn="just">
              <a:lnSpc>
                <a:spcPct val="100000"/>
              </a:lnSpc>
              <a:spcBef>
                <a:spcPts val="0"/>
              </a:spcBef>
              <a:spcAft>
                <a:spcPts val="0"/>
              </a:spcAft>
              <a:buNone/>
            </a:pPr>
            <a:r>
              <a:rPr b="0" lang="en-US" sz="700">
                <a:solidFill>
                  <a:srgbClr val="58595B"/>
                </a:solidFill>
                <a:latin typeface="Arial"/>
                <a:ea typeface="Arial"/>
                <a:cs typeface="Arial"/>
                <a:sym typeface="Arial"/>
              </a:rPr>
              <a:t>I C T</a:t>
            </a:r>
            <a:endParaRPr sz="700">
              <a:latin typeface="Arial"/>
              <a:ea typeface="Arial"/>
              <a:cs typeface="Arial"/>
              <a:sym typeface="Arial"/>
            </a:endParaRPr>
          </a:p>
        </p:txBody>
      </p:sp>
      <p:sp>
        <p:nvSpPr>
          <p:cNvPr id="2594" name="Google Shape;2594;p42"/>
          <p:cNvSpPr txBox="1"/>
          <p:nvPr/>
        </p:nvSpPr>
        <p:spPr>
          <a:xfrm>
            <a:off x="419300"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42</a:t>
            </a:r>
            <a:endParaRPr sz="900">
              <a:latin typeface="Malgun Gothic"/>
              <a:ea typeface="Malgun Gothic"/>
              <a:cs typeface="Malgun Gothic"/>
              <a:sym typeface="Malgun Gothic"/>
            </a:endParaRPr>
          </a:p>
        </p:txBody>
      </p:sp>
      <p:pic>
        <p:nvPicPr>
          <p:cNvPr id="2595" name="Google Shape;2595;p42"/>
          <p:cNvPicPr preferRelativeResize="0"/>
          <p:nvPr/>
        </p:nvPicPr>
        <p:blipFill rotWithShape="1">
          <a:blip r:embed="rId24">
            <a:alphaModFix/>
          </a:blip>
          <a:srcRect b="0" l="0" r="0" t="0"/>
          <a:stretch/>
        </p:blipFill>
        <p:spPr>
          <a:xfrm>
            <a:off x="431999" y="6464984"/>
            <a:ext cx="231013" cy="231013"/>
          </a:xfrm>
          <a:prstGeom prst="rect">
            <a:avLst/>
          </a:prstGeom>
          <a:noFill/>
          <a:ln>
            <a:noFill/>
          </a:ln>
        </p:spPr>
      </p:pic>
      <p:pic>
        <p:nvPicPr>
          <p:cNvPr id="2596" name="Google Shape;2596;p42"/>
          <p:cNvPicPr preferRelativeResize="0"/>
          <p:nvPr/>
        </p:nvPicPr>
        <p:blipFill rotWithShape="1">
          <a:blip r:embed="rId25">
            <a:alphaModFix/>
          </a:blip>
          <a:srcRect b="0" l="0" r="0" t="0"/>
          <a:stretch/>
        </p:blipFill>
        <p:spPr>
          <a:xfrm>
            <a:off x="431999" y="6167054"/>
            <a:ext cx="231013" cy="231012"/>
          </a:xfrm>
          <a:prstGeom prst="rect">
            <a:avLst/>
          </a:prstGeom>
          <a:noFill/>
          <a:ln>
            <a:noFill/>
          </a:ln>
        </p:spPr>
      </p:pic>
      <p:pic>
        <p:nvPicPr>
          <p:cNvPr id="2597" name="Google Shape;2597;p42"/>
          <p:cNvPicPr preferRelativeResize="0"/>
          <p:nvPr/>
        </p:nvPicPr>
        <p:blipFill rotWithShape="1">
          <a:blip r:embed="rId26">
            <a:alphaModFix/>
          </a:blip>
          <a:srcRect b="0" l="0" r="0" t="0"/>
          <a:stretch/>
        </p:blipFill>
        <p:spPr>
          <a:xfrm>
            <a:off x="431999" y="5730434"/>
            <a:ext cx="231013" cy="231013"/>
          </a:xfrm>
          <a:prstGeom prst="rect">
            <a:avLst/>
          </a:prstGeom>
          <a:noFill/>
          <a:ln>
            <a:noFill/>
          </a:ln>
        </p:spPr>
      </p:pic>
      <p:pic>
        <p:nvPicPr>
          <p:cNvPr id="2598" name="Google Shape;2598;p42"/>
          <p:cNvPicPr preferRelativeResize="0"/>
          <p:nvPr/>
        </p:nvPicPr>
        <p:blipFill rotWithShape="1">
          <a:blip r:embed="rId27">
            <a:alphaModFix/>
          </a:blip>
          <a:srcRect b="0" l="0" r="0" t="0"/>
          <a:stretch/>
        </p:blipFill>
        <p:spPr>
          <a:xfrm>
            <a:off x="431999" y="5432504"/>
            <a:ext cx="231013" cy="231012"/>
          </a:xfrm>
          <a:prstGeom prst="rect">
            <a:avLst/>
          </a:prstGeom>
          <a:noFill/>
          <a:ln>
            <a:noFill/>
          </a:ln>
        </p:spPr>
      </p:pic>
      <p:sp>
        <p:nvSpPr>
          <p:cNvPr id="2599" name="Google Shape;2599;p4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3" name="Shape 2603"/>
        <p:cNvGrpSpPr/>
        <p:nvPr/>
      </p:nvGrpSpPr>
      <p:grpSpPr>
        <a:xfrm>
          <a:off x="0" y="0"/>
          <a:ext cx="0" cy="0"/>
          <a:chOff x="0" y="0"/>
          <a:chExt cx="0" cy="0"/>
        </a:xfrm>
      </p:grpSpPr>
      <p:graphicFrame>
        <p:nvGraphicFramePr>
          <p:cNvPr id="2604" name="Google Shape;2604;p4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2605" name="Google Shape;2605;p43"/>
          <p:cNvSpPr txBox="1"/>
          <p:nvPr/>
        </p:nvSpPr>
        <p:spPr>
          <a:xfrm>
            <a:off x="5063299" y="995334"/>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'락스타 선발제도’라는 시상 제도를 통해 우 수 개발자들을 격려하고 그들의 성과를 공유하고 있습니 다. 코드리뷰와 코드 리팩토링에서 뛰어난 성과를 보인 개 발자 1명을 선발하여 반기별로 시상을 진행하며, 우수 사 례를 공유하여 조직의 전체적인 개발 역량을 강화하는 데 큰 기여를 하고 있습니다.</a:t>
            </a:r>
            <a:endParaRPr sz="800">
              <a:latin typeface="Arial"/>
              <a:ea typeface="Arial"/>
              <a:cs typeface="Arial"/>
              <a:sym typeface="Arial"/>
            </a:endParaRPr>
          </a:p>
        </p:txBody>
      </p:sp>
      <p:sp>
        <p:nvSpPr>
          <p:cNvPr id="2606" name="Google Shape;2606;p43"/>
          <p:cNvSpPr txBox="1"/>
          <p:nvPr/>
        </p:nvSpPr>
        <p:spPr>
          <a:xfrm>
            <a:off x="5063299" y="2272400"/>
            <a:ext cx="2509520"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지표 및 목표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디지털 금융 강화를 위하여 전략적 비용 절 감액, 대고객 보험앱 월 활성화 이용자수(MAU) 등을 주요 지표 및 목표로 관리하고 있습니다.</a:t>
            </a:r>
            <a:endParaRPr sz="800">
              <a:latin typeface="Arial"/>
              <a:ea typeface="Arial"/>
              <a:cs typeface="Arial"/>
              <a:sym typeface="Arial"/>
            </a:endParaRPr>
          </a:p>
        </p:txBody>
      </p:sp>
      <p:pic>
        <p:nvPicPr>
          <p:cNvPr id="2607" name="Google Shape;2607;p43"/>
          <p:cNvPicPr preferRelativeResize="0"/>
          <p:nvPr/>
        </p:nvPicPr>
        <p:blipFill rotWithShape="1">
          <a:blip r:embed="rId16">
            <a:alphaModFix/>
          </a:blip>
          <a:srcRect b="0" l="0" r="0" t="0"/>
          <a:stretch/>
        </p:blipFill>
        <p:spPr>
          <a:xfrm>
            <a:off x="3183111" y="1269654"/>
            <a:ext cx="98424" cy="82549"/>
          </a:xfrm>
          <a:prstGeom prst="rect">
            <a:avLst/>
          </a:prstGeom>
          <a:noFill/>
          <a:ln>
            <a:noFill/>
          </a:ln>
        </p:spPr>
      </p:pic>
      <p:pic>
        <p:nvPicPr>
          <p:cNvPr id="2608" name="Google Shape;2608;p43"/>
          <p:cNvPicPr preferRelativeResize="0"/>
          <p:nvPr/>
        </p:nvPicPr>
        <p:blipFill rotWithShape="1">
          <a:blip r:embed="rId16">
            <a:alphaModFix/>
          </a:blip>
          <a:srcRect b="0" l="0" r="0" t="0"/>
          <a:stretch/>
        </p:blipFill>
        <p:spPr>
          <a:xfrm>
            <a:off x="2340000" y="2548036"/>
            <a:ext cx="98424" cy="82549"/>
          </a:xfrm>
          <a:prstGeom prst="rect">
            <a:avLst/>
          </a:prstGeom>
          <a:noFill/>
          <a:ln>
            <a:noFill/>
          </a:ln>
        </p:spPr>
      </p:pic>
      <p:sp>
        <p:nvSpPr>
          <p:cNvPr id="2609" name="Google Shape;2609;p43"/>
          <p:cNvSpPr txBox="1"/>
          <p:nvPr/>
        </p:nvSpPr>
        <p:spPr>
          <a:xfrm>
            <a:off x="2327300" y="623733"/>
            <a:ext cx="2509520" cy="2040889"/>
          </a:xfrm>
          <a:prstGeom prst="rect">
            <a:avLst/>
          </a:prstGeom>
          <a:noFill/>
          <a:ln>
            <a:noFill/>
          </a:ln>
        </p:spPr>
        <p:txBody>
          <a:bodyPr anchorCtr="0" anchor="t" bIns="0" lIns="0" spcFirstLastPara="1" rIns="0" wrap="square" tIns="800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디지털 금융 역량 강화</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0" lang="en-US" sz="750">
                <a:solidFill>
                  <a:srgbClr val="6DA4EB"/>
                </a:solidFill>
                <a:latin typeface="Arial"/>
                <a:ea typeface="Arial"/>
                <a:cs typeface="Arial"/>
                <a:sym typeface="Arial"/>
              </a:rPr>
              <a:t>개발자 역량 강화 교육 및 세미나</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개발자 역량 강화를 위해 다양한 교육 및 세 미나 과정을 적극적  로 운영하고 있습니다. 특히, 코드리 뷰 교육을 진행하여 개발자들이 서로의 코드를 검토하고 피드백을 주고받을 수 있는 기회를 제공하였습니다.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분기별로 개최되는 플로어 미팅에서는 개발 생산성 지표*에 대한 성과 공유를 통해 개인별 양적(개발 물량)/질 적(개발 품질) 개발 성과를 정량화하여 모니터링하고 있습 니다. 이를 통해, 개발 팀 전체의 효율성과 성과를 지속적</a:t>
            </a:r>
            <a:endParaRPr sz="800">
              <a:latin typeface="Arial"/>
              <a:ea typeface="Arial"/>
              <a:cs typeface="Arial"/>
              <a:sym typeface="Arial"/>
            </a:endParaRPr>
          </a:p>
          <a:p>
            <a:pPr indent="0" lvl="0" marL="111760" rtl="0" algn="just">
              <a:lnSpc>
                <a:spcPct val="100000"/>
              </a:lnSpc>
              <a:spcBef>
                <a:spcPts val="475"/>
              </a:spcBef>
              <a:spcAft>
                <a:spcPts val="0"/>
              </a:spcAft>
              <a:buNone/>
            </a:pPr>
            <a:r>
              <a:rPr b="0" lang="en-US" sz="800">
                <a:solidFill>
                  <a:srgbClr val="58595B"/>
                </a:solidFill>
                <a:latin typeface="Arial"/>
                <a:ea typeface="Arial"/>
                <a:cs typeface="Arial"/>
                <a:sym typeface="Arial"/>
              </a:rPr>
              <a:t>로 개선하고자 하는 노력이 이루어지고 있습니다.</a:t>
            </a:r>
            <a:endParaRPr sz="800">
              <a:latin typeface="Arial"/>
              <a:ea typeface="Arial"/>
              <a:cs typeface="Arial"/>
              <a:sym typeface="Arial"/>
            </a:endParaRPr>
          </a:p>
        </p:txBody>
      </p:sp>
      <p:pic>
        <p:nvPicPr>
          <p:cNvPr id="2610" name="Google Shape;2610;p43"/>
          <p:cNvPicPr preferRelativeResize="0"/>
          <p:nvPr/>
        </p:nvPicPr>
        <p:blipFill rotWithShape="1">
          <a:blip r:embed="rId17">
            <a:alphaModFix/>
          </a:blip>
          <a:srcRect b="0" l="0" r="0" t="0"/>
          <a:stretch/>
        </p:blipFill>
        <p:spPr>
          <a:xfrm>
            <a:off x="3522026" y="2994632"/>
            <a:ext cx="79375" cy="66675"/>
          </a:xfrm>
          <a:prstGeom prst="rect">
            <a:avLst/>
          </a:prstGeom>
          <a:noFill/>
          <a:ln>
            <a:noFill/>
          </a:ln>
        </p:spPr>
      </p:pic>
      <p:sp>
        <p:nvSpPr>
          <p:cNvPr id="2611" name="Google Shape;2611;p43"/>
          <p:cNvSpPr txBox="1"/>
          <p:nvPr/>
        </p:nvSpPr>
        <p:spPr>
          <a:xfrm>
            <a:off x="2327300" y="2792067"/>
            <a:ext cx="2385695" cy="299085"/>
          </a:xfrm>
          <a:prstGeom prst="rect">
            <a:avLst/>
          </a:prstGeom>
          <a:noFill/>
          <a:ln>
            <a:noFill/>
          </a:ln>
        </p:spPr>
        <p:txBody>
          <a:bodyPr anchorCtr="0" anchor="t" bIns="0" lIns="0" spcFirstLastPara="1" rIns="0" wrap="square" tIns="12050">
            <a:spAutoFit/>
          </a:bodyPr>
          <a:lstStyle/>
          <a:p>
            <a:pPr indent="-50799" lvl="0" marL="62864" marR="5080" rtl="0" algn="l">
              <a:lnSpc>
                <a:spcPct val="138100"/>
              </a:lnSpc>
              <a:spcBef>
                <a:spcPts val="0"/>
              </a:spcBef>
              <a:spcAft>
                <a:spcPts val="0"/>
              </a:spcAft>
              <a:buNone/>
            </a:pPr>
            <a:r>
              <a:rPr b="0" lang="en-US" sz="650">
                <a:solidFill>
                  <a:srgbClr val="58595B"/>
                </a:solidFill>
                <a:latin typeface="Arial"/>
                <a:ea typeface="Arial"/>
                <a:cs typeface="Arial"/>
                <a:sym typeface="Arial"/>
              </a:rPr>
              <a:t>*개발 생산성 지표 : 연간 ICT/개발 운영에 있어 개발 의뢰처리, 코드 리뷰 및 리팩토링 등 실적을 기반 로 자체 평가</a:t>
            </a:r>
            <a:endParaRPr sz="650">
              <a:latin typeface="Arial"/>
              <a:ea typeface="Arial"/>
              <a:cs typeface="Arial"/>
              <a:sym typeface="Arial"/>
            </a:endParaRPr>
          </a:p>
        </p:txBody>
      </p:sp>
      <p:pic>
        <p:nvPicPr>
          <p:cNvPr id="2612" name="Google Shape;2612;p43"/>
          <p:cNvPicPr preferRelativeResize="0"/>
          <p:nvPr/>
        </p:nvPicPr>
        <p:blipFill rotWithShape="1">
          <a:blip r:embed="rId18">
            <a:alphaModFix/>
          </a:blip>
          <a:srcRect b="0" l="0" r="0" t="0"/>
          <a:stretch/>
        </p:blipFill>
        <p:spPr>
          <a:xfrm>
            <a:off x="6579747" y="4383231"/>
            <a:ext cx="82550" cy="69850"/>
          </a:xfrm>
          <a:prstGeom prst="rect">
            <a:avLst/>
          </a:prstGeom>
          <a:noFill/>
          <a:ln>
            <a:noFill/>
          </a:ln>
        </p:spPr>
      </p:pic>
      <p:graphicFrame>
        <p:nvGraphicFramePr>
          <p:cNvPr id="2613" name="Google Shape;2613;p43"/>
          <p:cNvGraphicFramePr/>
          <p:nvPr/>
        </p:nvGraphicFramePr>
        <p:xfrm>
          <a:off x="5075999" y="3902823"/>
          <a:ext cx="3000000" cy="3000000"/>
        </p:xfrm>
        <a:graphic>
          <a:graphicData uri="http://schemas.openxmlformats.org/drawingml/2006/table">
            <a:tbl>
              <a:tblPr bandRow="1" firstRow="1">
                <a:noFill/>
                <a:tableStyleId>{C31ADFB9-D814-4208-886B-9652E2F75FA4}</a:tableStyleId>
              </a:tblPr>
              <a:tblGrid>
                <a:gridCol w="1007750"/>
                <a:gridCol w="71750"/>
                <a:gridCol w="1979925"/>
                <a:gridCol w="71750"/>
                <a:gridCol w="360050"/>
                <a:gridCol w="71750"/>
                <a:gridCol w="503550"/>
                <a:gridCol w="71750"/>
                <a:gridCol w="503550"/>
                <a:gridCol w="71750"/>
                <a:gridCol w="503550"/>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지표</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산정기준</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ct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단위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2023 성과</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2023 목표</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24765"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목표 달성률</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64770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17780" marR="263525"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전략적 비용 절감액 (Front)</a:t>
                      </a:r>
                      <a:endParaRPr sz="700" u="none" cap="none" strike="noStrike">
                        <a:latin typeface="Arial"/>
                        <a:ea typeface="Arial"/>
                        <a:cs typeface="Arial"/>
                        <a:sym typeface="Arial"/>
                      </a:endParaRPr>
                    </a:p>
                  </a:txBody>
                  <a:tcPr marT="69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44450" lvl="0" marL="64135" marR="71755" rtl="0" algn="l">
                        <a:lnSpc>
                          <a:spcPct val="107100"/>
                        </a:lnSpc>
                        <a:spcBef>
                          <a:spcPts val="5"/>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APP/WEB서비스를 통해서 고객이 보험업무를 직 접 처리함 로써 회사에서 절감되는</a:t>
                      </a:r>
                      <a:endParaRPr sz="700" u="none" cap="none" strike="noStrike">
                        <a:latin typeface="Arial"/>
                        <a:ea typeface="Arial"/>
                        <a:cs typeface="Arial"/>
                        <a:sym typeface="Arial"/>
                      </a:endParaRPr>
                    </a:p>
                    <a:p>
                      <a:pPr indent="0" lvl="0" marL="64135" marR="0" rtl="0" algn="l">
                        <a:lnSpc>
                          <a:spcPct val="100000"/>
                        </a:lnSpc>
                        <a:spcBef>
                          <a:spcPts val="60"/>
                        </a:spcBef>
                        <a:spcAft>
                          <a:spcPts val="0"/>
                        </a:spcAft>
                        <a:buNone/>
                      </a:pPr>
                      <a:r>
                        <a:rPr b="0" lang="en-US" sz="700" u="none" cap="none" strike="noStrike">
                          <a:solidFill>
                            <a:srgbClr val="58595B"/>
                          </a:solidFill>
                          <a:latin typeface="Arial"/>
                          <a:ea typeface="Arial"/>
                          <a:cs typeface="Arial"/>
                          <a:sym typeface="Arial"/>
                        </a:rPr>
                        <a:t>비용추정액</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억 원</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91.5</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72.6</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2203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126%</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64770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17780" marR="263525"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전략적 비용 절감액 (Back)</a:t>
                      </a:r>
                      <a:endParaRPr sz="700" u="none" cap="none" strike="noStrike">
                        <a:latin typeface="Arial"/>
                        <a:ea typeface="Arial"/>
                        <a:cs typeface="Arial"/>
                        <a:sym typeface="Arial"/>
                      </a:endParaRPr>
                    </a:p>
                  </a:txBody>
                  <a:tcPr marT="69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44450" lvl="0" marL="64135" marR="76200" rtl="0" algn="l">
                        <a:lnSpc>
                          <a:spcPct val="1071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디지털기술을 활용하여 보험회사 업무프로세스를 개선하여 절감되는 비용추정액</a:t>
                      </a:r>
                      <a:endParaRPr sz="700" u="none" cap="none" strike="noStrike">
                        <a:latin typeface="Arial"/>
                        <a:ea typeface="Arial"/>
                        <a:cs typeface="Arial"/>
                        <a:sym typeface="Arial"/>
                      </a:endParaRPr>
                    </a:p>
                  </a:txBody>
                  <a:tcPr marT="69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억 원</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49.1</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41.5</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2203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118%</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534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44450" lvl="0" marL="64135"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12월 활성화 이용자 수</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만명</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38.6</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36</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850" u="none" cap="none" strike="noStrike">
                        <a:latin typeface="Times New Roman"/>
                        <a:ea typeface="Times New Roman"/>
                        <a:cs typeface="Times New Roman"/>
                        <a:sym typeface="Times New Roman"/>
                      </a:endParaRPr>
                    </a:p>
                    <a:p>
                      <a:pPr indent="0" lvl="0" marL="2203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107%</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r>
              <a:tr h="3810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대고객 보험앱 MAU</a:t>
                      </a:r>
                      <a:endParaRPr sz="700" u="none" cap="none" strike="noStrike">
                        <a:latin typeface="Arial"/>
                        <a:ea typeface="Arial"/>
                        <a:cs typeface="Arial"/>
                        <a:sym typeface="Arial"/>
                      </a:endParaRPr>
                    </a:p>
                    <a:p>
                      <a:pPr indent="0" lvl="0" marL="17780" marR="0" rtl="0" algn="l">
                        <a:lnSpc>
                          <a:spcPct val="100000"/>
                        </a:lnSpc>
                        <a:spcBef>
                          <a:spcPts val="60"/>
                        </a:spcBef>
                        <a:spcAft>
                          <a:spcPts val="0"/>
                        </a:spcAft>
                        <a:buNone/>
                      </a:pPr>
                      <a:r>
                        <a:rPr b="0" lang="en-US" sz="700" u="none" cap="none" strike="noStrike">
                          <a:solidFill>
                            <a:srgbClr val="58595B"/>
                          </a:solidFill>
                          <a:latin typeface="Arial"/>
                          <a:ea typeface="Arial"/>
                          <a:cs typeface="Arial"/>
                          <a:sym typeface="Arial"/>
                        </a:rPr>
                        <a:t>(Monthly Active User)</a:t>
                      </a:r>
                      <a:endParaRPr sz="700" u="none" cap="none" strike="noStrike">
                        <a:latin typeface="Arial"/>
                        <a:ea typeface="Arial"/>
                        <a:cs typeface="Arial"/>
                        <a:sym typeface="Arial"/>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lang="en-US" sz="700" u="sng" cap="none" strike="noStrike">
                          <a:solidFill>
                            <a:srgbClr val="58595B"/>
                          </a:solidFill>
                          <a:latin typeface="Times New Roman"/>
                          <a:ea typeface="Times New Roman"/>
                          <a:cs typeface="Times New Roman"/>
                          <a:sym typeface="Times New Roman"/>
                        </a:rPr>
                        <a:t>	</a:t>
                      </a:r>
                      <a:endParaRPr sz="700" u="none" cap="none" strike="noStrike">
                        <a:latin typeface="Times New Roman"/>
                        <a:ea typeface="Times New Roman"/>
                        <a:cs typeface="Times New Roman"/>
                        <a:sym typeface="Times New Roman"/>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lang="en-US" sz="700" u="sng" cap="none" strike="noStrike">
                          <a:solidFill>
                            <a:srgbClr val="58595B"/>
                          </a:solidFill>
                          <a:latin typeface="Times New Roman"/>
                          <a:ea typeface="Times New Roman"/>
                          <a:cs typeface="Times New Roman"/>
                          <a:sym typeface="Times New Roman"/>
                        </a:rPr>
                        <a:t>	</a:t>
                      </a:r>
                      <a:endParaRPr sz="700" u="none" cap="none" strike="noStrike">
                        <a:latin typeface="Times New Roman"/>
                        <a:ea typeface="Times New Roman"/>
                        <a:cs typeface="Times New Roman"/>
                        <a:sym typeface="Times New Roman"/>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lang="en-US" sz="700" u="sng" cap="none" strike="noStrike">
                          <a:solidFill>
                            <a:srgbClr val="58595B"/>
                          </a:solidFill>
                          <a:latin typeface="Times New Roman"/>
                          <a:ea typeface="Times New Roman"/>
                          <a:cs typeface="Times New Roman"/>
                          <a:sym typeface="Times New Roman"/>
                        </a:rPr>
                        <a:t>	</a:t>
                      </a:r>
                      <a:endParaRPr sz="700" u="none" cap="none" strike="noStrike">
                        <a:latin typeface="Times New Roman"/>
                        <a:ea typeface="Times New Roman"/>
                        <a:cs typeface="Times New Roman"/>
                        <a:sym typeface="Times New Roman"/>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lang="en-US" sz="700" u="sng" cap="none" strike="noStrike">
                          <a:solidFill>
                            <a:srgbClr val="58595B"/>
                          </a:solidFill>
                          <a:latin typeface="Times New Roman"/>
                          <a:ea typeface="Times New Roman"/>
                          <a:cs typeface="Times New Roman"/>
                          <a:sym typeface="Times New Roman"/>
                        </a:rPr>
                        <a:t>	</a:t>
                      </a:r>
                      <a:endParaRPr sz="700" u="none" cap="none" strike="noStrike">
                        <a:latin typeface="Times New Roman"/>
                        <a:ea typeface="Times New Roman"/>
                        <a:cs typeface="Times New Roman"/>
                        <a:sym typeface="Times New Roman"/>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lang="en-US" sz="700" u="sng" cap="none" strike="noStrike">
                          <a:solidFill>
                            <a:srgbClr val="58595B"/>
                          </a:solidFill>
                          <a:latin typeface="Times New Roman"/>
                          <a:ea typeface="Times New Roman"/>
                          <a:cs typeface="Times New Roman"/>
                          <a:sym typeface="Times New Roman"/>
                        </a:rPr>
                        <a:t>	</a:t>
                      </a:r>
                      <a:endParaRPr sz="700" u="none" cap="none" strike="noStrike">
                        <a:latin typeface="Times New Roman"/>
                        <a:ea typeface="Times New Roman"/>
                        <a:cs typeface="Times New Roman"/>
                        <a:sym typeface="Times New Roman"/>
                      </a:endParaRPr>
                    </a:p>
                  </a:txBody>
                  <a:tcPr marT="74925" marB="0" marR="0" marL="0"/>
                </a:tc>
              </a:tr>
              <a:tr h="4610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64135"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전년 대비 12월 순 이용자 수 증가</a:t>
                      </a:r>
                      <a:endParaRPr sz="700" u="none" cap="none" strike="noStrike">
                        <a:latin typeface="Arial"/>
                        <a:ea typeface="Arial"/>
                        <a:cs typeface="Arial"/>
                        <a:sym typeface="Arial"/>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만명</a:t>
                      </a:r>
                      <a:endParaRPr sz="700" u="none" cap="none" strike="noStrike">
                        <a:latin typeface="Arial"/>
                        <a:ea typeface="Arial"/>
                        <a:cs typeface="Arial"/>
                        <a:sym typeface="Arial"/>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6.8</a:t>
                      </a:r>
                      <a:endParaRPr sz="700" u="none" cap="none" strike="noStrike">
                        <a:latin typeface="Arial"/>
                        <a:ea typeface="Arial"/>
                        <a:cs typeface="Arial"/>
                        <a:sym typeface="Arial"/>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4.2</a:t>
                      </a:r>
                      <a:endParaRPr sz="700" u="none" cap="none" strike="noStrike">
                        <a:latin typeface="Arial"/>
                        <a:ea typeface="Arial"/>
                        <a:cs typeface="Arial"/>
                        <a:sym typeface="Arial"/>
                      </a:endParaRPr>
                    </a:p>
                  </a:txBody>
                  <a:tcPr marT="749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2203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161%</a:t>
                      </a:r>
                      <a:endParaRPr sz="700" u="none" cap="none" strike="noStrike">
                        <a:latin typeface="Arial"/>
                        <a:ea typeface="Arial"/>
                        <a:cs typeface="Arial"/>
                        <a:sym typeface="Arial"/>
                      </a:endParaRPr>
                    </a:p>
                  </a:txBody>
                  <a:tcPr marT="74925" marB="0" marR="0" marL="0">
                    <a:lnB cap="flat" cmpd="sng" w="9525">
                      <a:solidFill>
                        <a:srgbClr val="6DA4EB"/>
                      </a:solidFill>
                      <a:prstDash val="solid"/>
                      <a:round/>
                      <a:headEnd len="sm" w="sm" type="none"/>
                      <a:tailEnd len="sm" w="sm" type="none"/>
                    </a:lnB>
                  </a:tcPr>
                </a:tc>
              </a:tr>
            </a:tbl>
          </a:graphicData>
        </a:graphic>
      </p:graphicFrame>
      <p:sp>
        <p:nvSpPr>
          <p:cNvPr id="2614" name="Google Shape;2614;p43"/>
          <p:cNvSpPr/>
          <p:nvPr/>
        </p:nvSpPr>
        <p:spPr>
          <a:xfrm>
            <a:off x="5075999" y="6694411"/>
            <a:ext cx="1008380" cy="0"/>
          </a:xfrm>
          <a:custGeom>
            <a:rect b="b" l="l" r="r" t="t"/>
            <a:pathLst>
              <a:path extrusionOk="0" h="120000" w="1008379">
                <a:moveTo>
                  <a:pt x="0" y="0"/>
                </a:moveTo>
                <a:lnTo>
                  <a:pt x="1007999"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5" name="Google Shape;2615;p43"/>
          <p:cNvSpPr/>
          <p:nvPr/>
        </p:nvSpPr>
        <p:spPr>
          <a:xfrm>
            <a:off x="6155999" y="6694411"/>
            <a:ext cx="1980564" cy="0"/>
          </a:xfrm>
          <a:custGeom>
            <a:rect b="b" l="l" r="r" t="t"/>
            <a:pathLst>
              <a:path extrusionOk="0" h="120000" w="1980565">
                <a:moveTo>
                  <a:pt x="0" y="0"/>
                </a:moveTo>
                <a:lnTo>
                  <a:pt x="1979993"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6" name="Google Shape;2616;p43"/>
          <p:cNvSpPr/>
          <p:nvPr/>
        </p:nvSpPr>
        <p:spPr>
          <a:xfrm>
            <a:off x="8207999" y="6694411"/>
            <a:ext cx="360045" cy="0"/>
          </a:xfrm>
          <a:custGeom>
            <a:rect b="b" l="l" r="r" t="t"/>
            <a:pathLst>
              <a:path extrusionOk="0" h="120000" w="360045">
                <a:moveTo>
                  <a:pt x="0" y="0"/>
                </a:moveTo>
                <a:lnTo>
                  <a:pt x="359994"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7" name="Google Shape;2617;p43"/>
          <p:cNvSpPr/>
          <p:nvPr/>
        </p:nvSpPr>
        <p:spPr>
          <a:xfrm>
            <a:off x="8639998" y="6694411"/>
            <a:ext cx="504190" cy="0"/>
          </a:xfrm>
          <a:custGeom>
            <a:rect b="b" l="l" r="r" t="t"/>
            <a:pathLst>
              <a:path extrusionOk="0" h="120000" w="504190">
                <a:moveTo>
                  <a:pt x="0" y="0"/>
                </a:moveTo>
                <a:lnTo>
                  <a:pt x="503999"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8" name="Google Shape;2618;p43"/>
          <p:cNvSpPr/>
          <p:nvPr/>
        </p:nvSpPr>
        <p:spPr>
          <a:xfrm>
            <a:off x="9216000" y="6694411"/>
            <a:ext cx="504190" cy="0"/>
          </a:xfrm>
          <a:custGeom>
            <a:rect b="b" l="l" r="r" t="t"/>
            <a:pathLst>
              <a:path extrusionOk="0" h="120000" w="504190">
                <a:moveTo>
                  <a:pt x="0" y="0"/>
                </a:moveTo>
                <a:lnTo>
                  <a:pt x="503999"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9" name="Google Shape;2619;p43"/>
          <p:cNvSpPr txBox="1"/>
          <p:nvPr/>
        </p:nvSpPr>
        <p:spPr>
          <a:xfrm>
            <a:off x="8333436" y="1442019"/>
            <a:ext cx="14414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2023년 개발자 역량 강화 교육 참석자</a:t>
            </a:r>
            <a:endParaRPr sz="700">
              <a:latin typeface="Arial"/>
              <a:ea typeface="Arial"/>
              <a:cs typeface="Arial"/>
              <a:sym typeface="Arial"/>
            </a:endParaRPr>
          </a:p>
        </p:txBody>
      </p:sp>
      <p:sp>
        <p:nvSpPr>
          <p:cNvPr id="2620" name="Google Shape;2620;p43"/>
          <p:cNvSpPr txBox="1"/>
          <p:nvPr/>
        </p:nvSpPr>
        <p:spPr>
          <a:xfrm>
            <a:off x="8746024" y="1580059"/>
            <a:ext cx="43815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600">
                <a:solidFill>
                  <a:srgbClr val="6DA4EB"/>
                </a:solidFill>
                <a:latin typeface="Malgun Gothic"/>
                <a:ea typeface="Malgun Gothic"/>
                <a:cs typeface="Malgun Gothic"/>
                <a:sym typeface="Malgun Gothic"/>
              </a:rPr>
              <a:t>45</a:t>
            </a:r>
            <a:endParaRPr sz="2600">
              <a:latin typeface="Malgun Gothic"/>
              <a:ea typeface="Malgun Gothic"/>
              <a:cs typeface="Malgun Gothic"/>
              <a:sym typeface="Malgun Gothic"/>
            </a:endParaRPr>
          </a:p>
        </p:txBody>
      </p:sp>
      <p:sp>
        <p:nvSpPr>
          <p:cNvPr id="2621" name="Google Shape;2621;p43"/>
          <p:cNvSpPr txBox="1"/>
          <p:nvPr/>
        </p:nvSpPr>
        <p:spPr>
          <a:xfrm>
            <a:off x="9158774" y="1712139"/>
            <a:ext cx="203200" cy="238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400">
                <a:solidFill>
                  <a:srgbClr val="6DA4EB"/>
                </a:solidFill>
                <a:latin typeface="Malgun Gothic"/>
                <a:ea typeface="Malgun Gothic"/>
                <a:cs typeface="Malgun Gothic"/>
                <a:sym typeface="Malgun Gothic"/>
              </a:rPr>
              <a:t>명</a:t>
            </a:r>
            <a:endParaRPr sz="1400">
              <a:latin typeface="Malgun Gothic"/>
              <a:ea typeface="Malgun Gothic"/>
              <a:cs typeface="Malgun Gothic"/>
              <a:sym typeface="Malgun Gothic"/>
            </a:endParaRPr>
          </a:p>
        </p:txBody>
      </p:sp>
      <p:sp>
        <p:nvSpPr>
          <p:cNvPr id="2622" name="Google Shape;2622;p43"/>
          <p:cNvSpPr txBox="1"/>
          <p:nvPr/>
        </p:nvSpPr>
        <p:spPr>
          <a:xfrm>
            <a:off x="8539436" y="2688098"/>
            <a:ext cx="1029335" cy="254000"/>
          </a:xfrm>
          <a:prstGeom prst="rect">
            <a:avLst/>
          </a:prstGeom>
          <a:noFill/>
          <a:ln>
            <a:noFill/>
          </a:ln>
        </p:spPr>
        <p:txBody>
          <a:bodyPr anchorCtr="0" anchor="t" bIns="0" lIns="0" spcFirstLastPara="1" rIns="0" wrap="square" tIns="12700">
            <a:spAutoFit/>
          </a:bodyPr>
          <a:lstStyle/>
          <a:p>
            <a:pPr indent="78740" lvl="0" marL="12700" marR="5080" rtl="0" algn="l">
              <a:lnSpc>
                <a:spcPct val="107100"/>
              </a:lnSpc>
              <a:spcBef>
                <a:spcPts val="0"/>
              </a:spcBef>
              <a:spcAft>
                <a:spcPts val="0"/>
              </a:spcAft>
              <a:buNone/>
            </a:pPr>
            <a:r>
              <a:rPr b="0" lang="en-US" sz="700">
                <a:solidFill>
                  <a:srgbClr val="414042"/>
                </a:solidFill>
                <a:latin typeface="Arial"/>
                <a:ea typeface="Arial"/>
                <a:cs typeface="Arial"/>
                <a:sym typeface="Arial"/>
              </a:rPr>
              <a:t>2023년 대고객 보험앱 월 활성화 이용자 수(MAU)</a:t>
            </a:r>
            <a:endParaRPr sz="700">
              <a:latin typeface="Arial"/>
              <a:ea typeface="Arial"/>
              <a:cs typeface="Arial"/>
              <a:sym typeface="Arial"/>
            </a:endParaRPr>
          </a:p>
        </p:txBody>
      </p:sp>
      <p:sp>
        <p:nvSpPr>
          <p:cNvPr id="2623" name="Google Shape;2623;p43"/>
          <p:cNvSpPr txBox="1"/>
          <p:nvPr/>
        </p:nvSpPr>
        <p:spPr>
          <a:xfrm>
            <a:off x="8473609" y="2948059"/>
            <a:ext cx="75184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600">
                <a:solidFill>
                  <a:srgbClr val="6DA4EB"/>
                </a:solidFill>
                <a:latin typeface="Malgun Gothic"/>
                <a:ea typeface="Malgun Gothic"/>
                <a:cs typeface="Malgun Gothic"/>
                <a:sym typeface="Malgun Gothic"/>
              </a:rPr>
              <a:t>38.6</a:t>
            </a:r>
            <a:endParaRPr sz="2600">
              <a:latin typeface="Malgun Gothic"/>
              <a:ea typeface="Malgun Gothic"/>
              <a:cs typeface="Malgun Gothic"/>
              <a:sym typeface="Malgun Gothic"/>
            </a:endParaRPr>
          </a:p>
        </p:txBody>
      </p:sp>
      <p:sp>
        <p:nvSpPr>
          <p:cNvPr id="2624" name="Google Shape;2624;p43"/>
          <p:cNvSpPr txBox="1"/>
          <p:nvPr/>
        </p:nvSpPr>
        <p:spPr>
          <a:xfrm>
            <a:off x="9200050" y="3080138"/>
            <a:ext cx="434340" cy="238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400">
                <a:solidFill>
                  <a:srgbClr val="6DA4EB"/>
                </a:solidFill>
                <a:latin typeface="Malgun Gothic"/>
                <a:ea typeface="Malgun Gothic"/>
                <a:cs typeface="Malgun Gothic"/>
                <a:sym typeface="Malgun Gothic"/>
              </a:rPr>
              <a:t>만 명</a:t>
            </a:r>
            <a:endParaRPr sz="1400">
              <a:latin typeface="Malgun Gothic"/>
              <a:ea typeface="Malgun Gothic"/>
              <a:cs typeface="Malgun Gothic"/>
              <a:sym typeface="Malgun Gothic"/>
            </a:endParaRPr>
          </a:p>
        </p:txBody>
      </p:sp>
      <p:grpSp>
        <p:nvGrpSpPr>
          <p:cNvPr id="2625" name="Google Shape;2625;p43"/>
          <p:cNvGrpSpPr/>
          <p:nvPr/>
        </p:nvGrpSpPr>
        <p:grpSpPr>
          <a:xfrm>
            <a:off x="8833301" y="913995"/>
            <a:ext cx="443926" cy="430010"/>
            <a:chOff x="8833301" y="913995"/>
            <a:chExt cx="443926" cy="430010"/>
          </a:xfrm>
        </p:grpSpPr>
        <p:sp>
          <p:nvSpPr>
            <p:cNvPr id="2626" name="Google Shape;2626;p43"/>
            <p:cNvSpPr/>
            <p:nvPr/>
          </p:nvSpPr>
          <p:spPr>
            <a:xfrm>
              <a:off x="8863258" y="1002514"/>
              <a:ext cx="370205" cy="272415"/>
            </a:xfrm>
            <a:custGeom>
              <a:rect b="b" l="l" r="r" t="t"/>
              <a:pathLst>
                <a:path extrusionOk="0" h="272415" w="370204">
                  <a:moveTo>
                    <a:pt x="369747" y="66382"/>
                  </a:moveTo>
                  <a:lnTo>
                    <a:pt x="369747" y="272351"/>
                  </a:lnTo>
                </a:path>
                <a:path extrusionOk="0" h="272415" w="370204">
                  <a:moveTo>
                    <a:pt x="0" y="272351"/>
                  </a:moveTo>
                  <a:lnTo>
                    <a:pt x="0" y="25679"/>
                  </a:lnTo>
                  <a:lnTo>
                    <a:pt x="2120" y="15682"/>
                  </a:lnTo>
                  <a:lnTo>
                    <a:pt x="7902" y="7519"/>
                  </a:lnTo>
                  <a:lnTo>
                    <a:pt x="16480" y="2017"/>
                  </a:lnTo>
                  <a:lnTo>
                    <a:pt x="26987" y="0"/>
                  </a:lnTo>
                  <a:lnTo>
                    <a:pt x="202438"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7" name="Google Shape;2627;p43"/>
            <p:cNvSpPr/>
            <p:nvPr/>
          </p:nvSpPr>
          <p:spPr>
            <a:xfrm>
              <a:off x="8833301" y="1275425"/>
              <a:ext cx="428625" cy="68580"/>
            </a:xfrm>
            <a:custGeom>
              <a:rect b="b" l="l" r="r" t="t"/>
              <a:pathLst>
                <a:path extrusionOk="0" h="68580" w="428625">
                  <a:moveTo>
                    <a:pt x="422910" y="0"/>
                  </a:moveTo>
                  <a:lnTo>
                    <a:pt x="5511" y="0"/>
                  </a:lnTo>
                  <a:lnTo>
                    <a:pt x="0" y="5270"/>
                  </a:lnTo>
                  <a:lnTo>
                    <a:pt x="0" y="62750"/>
                  </a:lnTo>
                  <a:lnTo>
                    <a:pt x="5511" y="68033"/>
                  </a:lnTo>
                  <a:lnTo>
                    <a:pt x="422910" y="68033"/>
                  </a:lnTo>
                  <a:lnTo>
                    <a:pt x="428421" y="62750"/>
                  </a:lnTo>
                  <a:lnTo>
                    <a:pt x="428421" y="11785"/>
                  </a:lnTo>
                  <a:lnTo>
                    <a:pt x="428421" y="5270"/>
                  </a:lnTo>
                  <a:lnTo>
                    <a:pt x="42291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8" name="Google Shape;2628;p43"/>
            <p:cNvSpPr/>
            <p:nvPr/>
          </p:nvSpPr>
          <p:spPr>
            <a:xfrm>
              <a:off x="8833301" y="1275425"/>
              <a:ext cx="428625" cy="68580"/>
            </a:xfrm>
            <a:custGeom>
              <a:rect b="b" l="l" r="r" t="t"/>
              <a:pathLst>
                <a:path extrusionOk="0" h="68580" w="428625">
                  <a:moveTo>
                    <a:pt x="428421" y="11785"/>
                  </a:moveTo>
                  <a:lnTo>
                    <a:pt x="428421" y="56260"/>
                  </a:lnTo>
                  <a:lnTo>
                    <a:pt x="428421" y="62750"/>
                  </a:lnTo>
                  <a:lnTo>
                    <a:pt x="422910" y="68033"/>
                  </a:lnTo>
                  <a:lnTo>
                    <a:pt x="416102" y="68033"/>
                  </a:lnTo>
                  <a:lnTo>
                    <a:pt x="12319" y="68033"/>
                  </a:lnTo>
                  <a:lnTo>
                    <a:pt x="5511" y="68033"/>
                  </a:lnTo>
                  <a:lnTo>
                    <a:pt x="0" y="62750"/>
                  </a:lnTo>
                  <a:lnTo>
                    <a:pt x="0" y="56260"/>
                  </a:lnTo>
                  <a:lnTo>
                    <a:pt x="0" y="11785"/>
                  </a:lnTo>
                  <a:lnTo>
                    <a:pt x="0" y="5270"/>
                  </a:lnTo>
                  <a:lnTo>
                    <a:pt x="5511" y="0"/>
                  </a:lnTo>
                  <a:lnTo>
                    <a:pt x="12319" y="0"/>
                  </a:lnTo>
                  <a:lnTo>
                    <a:pt x="416102" y="0"/>
                  </a:lnTo>
                  <a:lnTo>
                    <a:pt x="422910" y="0"/>
                  </a:lnTo>
                  <a:lnTo>
                    <a:pt x="428421" y="5270"/>
                  </a:lnTo>
                  <a:lnTo>
                    <a:pt x="428421" y="11785"/>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9" name="Google Shape;2629;p43"/>
            <p:cNvSpPr/>
            <p:nvPr/>
          </p:nvSpPr>
          <p:spPr>
            <a:xfrm>
              <a:off x="9040456" y="1308299"/>
              <a:ext cx="15875" cy="0"/>
            </a:xfrm>
            <a:custGeom>
              <a:rect b="b" l="l" r="r" t="t"/>
              <a:pathLst>
                <a:path extrusionOk="0" h="120000" w="15875">
                  <a:moveTo>
                    <a:pt x="0" y="0"/>
                  </a:moveTo>
                  <a:lnTo>
                    <a:pt x="15341"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30" name="Google Shape;2630;p43"/>
            <p:cNvPicPr preferRelativeResize="0"/>
            <p:nvPr/>
          </p:nvPicPr>
          <p:blipFill rotWithShape="1">
            <a:blip r:embed="rId19">
              <a:alphaModFix/>
            </a:blip>
            <a:srcRect b="0" l="0" r="0" t="0"/>
            <a:stretch/>
          </p:blipFill>
          <p:spPr>
            <a:xfrm>
              <a:off x="8975747" y="913995"/>
              <a:ext cx="301480" cy="329596"/>
            </a:xfrm>
            <a:prstGeom prst="rect">
              <a:avLst/>
            </a:prstGeom>
            <a:noFill/>
            <a:ln>
              <a:noFill/>
            </a:ln>
          </p:spPr>
        </p:pic>
      </p:grpSp>
      <p:grpSp>
        <p:nvGrpSpPr>
          <p:cNvPr id="2631" name="Google Shape;2631;p43"/>
          <p:cNvGrpSpPr/>
          <p:nvPr/>
        </p:nvGrpSpPr>
        <p:grpSpPr>
          <a:xfrm>
            <a:off x="8938355" y="2151237"/>
            <a:ext cx="371905" cy="465455"/>
            <a:chOff x="8938355" y="2151237"/>
            <a:chExt cx="371905" cy="465455"/>
          </a:xfrm>
        </p:grpSpPr>
        <p:pic>
          <p:nvPicPr>
            <p:cNvPr id="2632" name="Google Shape;2632;p43"/>
            <p:cNvPicPr preferRelativeResize="0"/>
            <p:nvPr/>
          </p:nvPicPr>
          <p:blipFill rotWithShape="1">
            <a:blip r:embed="rId20">
              <a:alphaModFix/>
            </a:blip>
            <a:srcRect b="0" l="0" r="0" t="0"/>
            <a:stretch/>
          </p:blipFill>
          <p:spPr>
            <a:xfrm>
              <a:off x="8939620" y="2466435"/>
              <a:ext cx="370640" cy="145807"/>
            </a:xfrm>
            <a:prstGeom prst="rect">
              <a:avLst/>
            </a:prstGeom>
            <a:noFill/>
            <a:ln>
              <a:noFill/>
            </a:ln>
          </p:spPr>
        </p:pic>
        <p:sp>
          <p:nvSpPr>
            <p:cNvPr id="2633" name="Google Shape;2633;p43"/>
            <p:cNvSpPr/>
            <p:nvPr/>
          </p:nvSpPr>
          <p:spPr>
            <a:xfrm>
              <a:off x="8938355" y="2151237"/>
              <a:ext cx="220979" cy="376555"/>
            </a:xfrm>
            <a:custGeom>
              <a:rect b="b" l="l" r="r" t="t"/>
              <a:pathLst>
                <a:path extrusionOk="0" h="376555" w="220979">
                  <a:moveTo>
                    <a:pt x="220611" y="197370"/>
                  </a:moveTo>
                  <a:lnTo>
                    <a:pt x="220611" y="63474"/>
                  </a:lnTo>
                  <a:lnTo>
                    <a:pt x="220611" y="12661"/>
                  </a:lnTo>
                  <a:lnTo>
                    <a:pt x="220611" y="5664"/>
                  </a:lnTo>
                  <a:lnTo>
                    <a:pt x="214998" y="0"/>
                  </a:lnTo>
                  <a:lnTo>
                    <a:pt x="208064" y="0"/>
                  </a:lnTo>
                  <a:lnTo>
                    <a:pt x="12522" y="0"/>
                  </a:lnTo>
                  <a:lnTo>
                    <a:pt x="5600" y="0"/>
                  </a:lnTo>
                  <a:lnTo>
                    <a:pt x="0" y="5664"/>
                  </a:lnTo>
                  <a:lnTo>
                    <a:pt x="0" y="370751"/>
                  </a:lnTo>
                  <a:lnTo>
                    <a:pt x="5600" y="376415"/>
                  </a:lnTo>
                  <a:lnTo>
                    <a:pt x="12522" y="376415"/>
                  </a:lnTo>
                  <a:lnTo>
                    <a:pt x="205270" y="376415"/>
                  </a:lnTo>
                </a:path>
                <a:path extrusionOk="0" h="376555" w="220979">
                  <a:moveTo>
                    <a:pt x="112547" y="312940"/>
                  </a:moveTo>
                  <a:lnTo>
                    <a:pt x="0" y="312940"/>
                  </a:lnTo>
                </a:path>
                <a:path extrusionOk="0" h="376555" w="220979">
                  <a:moveTo>
                    <a:pt x="0" y="63474"/>
                  </a:moveTo>
                  <a:lnTo>
                    <a:pt x="220611" y="63474"/>
                  </a:lnTo>
                </a:path>
                <a:path extrusionOk="0" h="376555" w="220979">
                  <a:moveTo>
                    <a:pt x="97586" y="32384"/>
                  </a:moveTo>
                  <a:lnTo>
                    <a:pt x="124358" y="32384"/>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34" name="Google Shape;2634;p43"/>
            <p:cNvPicPr preferRelativeResize="0"/>
            <p:nvPr/>
          </p:nvPicPr>
          <p:blipFill rotWithShape="1">
            <a:blip r:embed="rId21">
              <a:alphaModFix/>
            </a:blip>
            <a:srcRect b="0" l="0" r="0" t="0"/>
            <a:stretch/>
          </p:blipFill>
          <p:spPr>
            <a:xfrm>
              <a:off x="8992596" y="2257994"/>
              <a:ext cx="277114" cy="255790"/>
            </a:xfrm>
            <a:prstGeom prst="rect">
              <a:avLst/>
            </a:prstGeom>
            <a:noFill/>
            <a:ln>
              <a:noFill/>
            </a:ln>
          </p:spPr>
        </p:pic>
        <p:sp>
          <p:nvSpPr>
            <p:cNvPr id="2635" name="Google Shape;2635;p43"/>
            <p:cNvSpPr/>
            <p:nvPr/>
          </p:nvSpPr>
          <p:spPr>
            <a:xfrm>
              <a:off x="9031373" y="2299582"/>
              <a:ext cx="143510" cy="264160"/>
            </a:xfrm>
            <a:custGeom>
              <a:rect b="b" l="l" r="r" t="t"/>
              <a:pathLst>
                <a:path extrusionOk="0" h="264160" w="143509">
                  <a:moveTo>
                    <a:pt x="83181" y="94733"/>
                  </a:moveTo>
                  <a:lnTo>
                    <a:pt x="79557" y="88326"/>
                  </a:lnTo>
                  <a:lnTo>
                    <a:pt x="75487" y="81128"/>
                  </a:lnTo>
                  <a:lnTo>
                    <a:pt x="71085" y="73345"/>
                  </a:lnTo>
                  <a:lnTo>
                    <a:pt x="66468" y="65180"/>
                  </a:lnTo>
                  <a:lnTo>
                    <a:pt x="54762" y="44511"/>
                  </a:lnTo>
                  <a:lnTo>
                    <a:pt x="44203" y="25858"/>
                  </a:lnTo>
                  <a:lnTo>
                    <a:pt x="36566" y="12363"/>
                  </a:lnTo>
                  <a:lnTo>
                    <a:pt x="33626" y="7167"/>
                  </a:lnTo>
                  <a:lnTo>
                    <a:pt x="22985" y="0"/>
                  </a:lnTo>
                  <a:lnTo>
                    <a:pt x="10163" y="2941"/>
                  </a:lnTo>
                  <a:lnTo>
                    <a:pt x="1122" y="12564"/>
                  </a:lnTo>
                  <a:lnTo>
                    <a:pt x="1825" y="25442"/>
                  </a:lnTo>
                  <a:lnTo>
                    <a:pt x="21739" y="60634"/>
                  </a:lnTo>
                  <a:lnTo>
                    <a:pt x="71243" y="148099"/>
                  </a:lnTo>
                  <a:lnTo>
                    <a:pt x="55760" y="140829"/>
                  </a:lnTo>
                  <a:lnTo>
                    <a:pt x="41254" y="134851"/>
                  </a:lnTo>
                  <a:lnTo>
                    <a:pt x="27179" y="130652"/>
                  </a:lnTo>
                  <a:lnTo>
                    <a:pt x="12988" y="128718"/>
                  </a:lnTo>
                  <a:lnTo>
                    <a:pt x="4341" y="132205"/>
                  </a:lnTo>
                  <a:lnTo>
                    <a:pt x="0" y="140977"/>
                  </a:lnTo>
                  <a:lnTo>
                    <a:pt x="673" y="151135"/>
                  </a:lnTo>
                  <a:lnTo>
                    <a:pt x="7070" y="158779"/>
                  </a:lnTo>
                  <a:lnTo>
                    <a:pt x="11363" y="160710"/>
                  </a:lnTo>
                  <a:lnTo>
                    <a:pt x="15503" y="162653"/>
                  </a:lnTo>
                  <a:lnTo>
                    <a:pt x="19529" y="164596"/>
                  </a:lnTo>
                  <a:lnTo>
                    <a:pt x="44116" y="177464"/>
                  </a:lnTo>
                  <a:lnTo>
                    <a:pt x="88941" y="208144"/>
                  </a:lnTo>
                  <a:lnTo>
                    <a:pt x="122221" y="237176"/>
                  </a:lnTo>
                  <a:lnTo>
                    <a:pt x="141803" y="261606"/>
                  </a:lnTo>
                  <a:lnTo>
                    <a:pt x="143113" y="263935"/>
                  </a:lnTo>
                </a:path>
                <a:path extrusionOk="0" h="264160" w="143509">
                  <a:moveTo>
                    <a:pt x="107413" y="67428"/>
                  </a:moveTo>
                  <a:lnTo>
                    <a:pt x="123009" y="94987"/>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36" name="Google Shape;2636;p43"/>
            <p:cNvPicPr preferRelativeResize="0"/>
            <p:nvPr/>
          </p:nvPicPr>
          <p:blipFill rotWithShape="1">
            <a:blip r:embed="rId22">
              <a:alphaModFix/>
            </a:blip>
            <a:srcRect b="0" l="0" r="0" t="0"/>
            <a:stretch/>
          </p:blipFill>
          <p:spPr>
            <a:xfrm>
              <a:off x="9156896" y="2500106"/>
              <a:ext cx="150164" cy="116586"/>
            </a:xfrm>
            <a:prstGeom prst="rect">
              <a:avLst/>
            </a:prstGeom>
            <a:noFill/>
            <a:ln>
              <a:noFill/>
            </a:ln>
          </p:spPr>
        </p:pic>
      </p:grpSp>
      <p:sp>
        <p:nvSpPr>
          <p:cNvPr id="2637" name="Google Shape;2637;p4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43</a:t>
            </a:r>
            <a:endParaRPr sz="900">
              <a:latin typeface="Malgun Gothic"/>
              <a:ea typeface="Malgun Gothic"/>
              <a:cs typeface="Malgun Gothic"/>
              <a:sym typeface="Malgun Gothic"/>
            </a:endParaRPr>
          </a:p>
        </p:txBody>
      </p:sp>
      <p:pic>
        <p:nvPicPr>
          <p:cNvPr id="2638" name="Google Shape;2638;p43"/>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2639" name="Google Shape;2639;p43"/>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2640" name="Google Shape;2640;p43"/>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2641" name="Google Shape;2641;p43"/>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2642" name="Google Shape;2642;p4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6" name="Shape 2646"/>
        <p:cNvGrpSpPr/>
        <p:nvPr/>
      </p:nvGrpSpPr>
      <p:grpSpPr>
        <a:xfrm>
          <a:off x="0" y="0"/>
          <a:ext cx="0" cy="0"/>
          <a:chOff x="0" y="0"/>
          <a:chExt cx="0" cy="0"/>
        </a:xfrm>
      </p:grpSpPr>
      <p:graphicFrame>
        <p:nvGraphicFramePr>
          <p:cNvPr id="2647" name="Google Shape;2647;p4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648" name="Google Shape;2648;p44"/>
          <p:cNvGrpSpPr/>
          <p:nvPr/>
        </p:nvGrpSpPr>
        <p:grpSpPr>
          <a:xfrm>
            <a:off x="2339987" y="913929"/>
            <a:ext cx="2484120" cy="3810"/>
            <a:chOff x="2339987" y="913929"/>
            <a:chExt cx="2484120" cy="3810"/>
          </a:xfrm>
        </p:grpSpPr>
        <p:sp>
          <p:nvSpPr>
            <p:cNvPr id="2649" name="Google Shape;2649;p44"/>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50" name="Google Shape;2650;p44"/>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51" name="Google Shape;2651;p44"/>
          <p:cNvSpPr txBox="1"/>
          <p:nvPr/>
        </p:nvSpPr>
        <p:spPr>
          <a:xfrm>
            <a:off x="2327300" y="682914"/>
            <a:ext cx="231330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디지털 경쟁력 강화를 통한 포용 금융 확대</a:t>
            </a:r>
            <a:endParaRPr sz="950">
              <a:latin typeface="Malgun Gothic"/>
              <a:ea typeface="Malgun Gothic"/>
              <a:cs typeface="Malgun Gothic"/>
              <a:sym typeface="Malgun Gothic"/>
            </a:endParaRPr>
          </a:p>
        </p:txBody>
      </p:sp>
      <p:pic>
        <p:nvPicPr>
          <p:cNvPr id="2652" name="Google Shape;2652;p44"/>
          <p:cNvPicPr preferRelativeResize="0"/>
          <p:nvPr/>
        </p:nvPicPr>
        <p:blipFill rotWithShape="1">
          <a:blip r:embed="rId16">
            <a:alphaModFix/>
          </a:blip>
          <a:srcRect b="0" l="0" r="0" t="0"/>
          <a:stretch/>
        </p:blipFill>
        <p:spPr>
          <a:xfrm>
            <a:off x="2538592" y="1817532"/>
            <a:ext cx="98424" cy="82549"/>
          </a:xfrm>
          <a:prstGeom prst="rect">
            <a:avLst/>
          </a:prstGeom>
          <a:noFill/>
          <a:ln>
            <a:noFill/>
          </a:ln>
        </p:spPr>
      </p:pic>
      <p:pic>
        <p:nvPicPr>
          <p:cNvPr id="2653" name="Google Shape;2653;p44"/>
          <p:cNvPicPr preferRelativeResize="0"/>
          <p:nvPr/>
        </p:nvPicPr>
        <p:blipFill rotWithShape="1">
          <a:blip r:embed="rId16">
            <a:alphaModFix/>
          </a:blip>
          <a:srcRect b="0" l="0" r="0" t="0"/>
          <a:stretch/>
        </p:blipFill>
        <p:spPr>
          <a:xfrm>
            <a:off x="4389539" y="2182784"/>
            <a:ext cx="98424" cy="82549"/>
          </a:xfrm>
          <a:prstGeom prst="rect">
            <a:avLst/>
          </a:prstGeom>
          <a:noFill/>
          <a:ln>
            <a:noFill/>
          </a:ln>
        </p:spPr>
      </p:pic>
      <p:pic>
        <p:nvPicPr>
          <p:cNvPr id="2654" name="Google Shape;2654;p44"/>
          <p:cNvPicPr preferRelativeResize="0"/>
          <p:nvPr/>
        </p:nvPicPr>
        <p:blipFill rotWithShape="1">
          <a:blip r:embed="rId16">
            <a:alphaModFix/>
          </a:blip>
          <a:srcRect b="0" l="0" r="0" t="0"/>
          <a:stretch/>
        </p:blipFill>
        <p:spPr>
          <a:xfrm>
            <a:off x="4475564" y="2365410"/>
            <a:ext cx="98424" cy="82549"/>
          </a:xfrm>
          <a:prstGeom prst="rect">
            <a:avLst/>
          </a:prstGeom>
          <a:noFill/>
          <a:ln>
            <a:noFill/>
          </a:ln>
        </p:spPr>
      </p:pic>
      <p:pic>
        <p:nvPicPr>
          <p:cNvPr id="2655" name="Google Shape;2655;p44"/>
          <p:cNvPicPr preferRelativeResize="0"/>
          <p:nvPr/>
        </p:nvPicPr>
        <p:blipFill rotWithShape="1">
          <a:blip r:embed="rId16">
            <a:alphaModFix/>
          </a:blip>
          <a:srcRect b="0" l="0" r="0" t="0"/>
          <a:stretch/>
        </p:blipFill>
        <p:spPr>
          <a:xfrm>
            <a:off x="4724901" y="2548036"/>
            <a:ext cx="98424" cy="82549"/>
          </a:xfrm>
          <a:prstGeom prst="rect">
            <a:avLst/>
          </a:prstGeom>
          <a:noFill/>
          <a:ln>
            <a:noFill/>
          </a:ln>
        </p:spPr>
      </p:pic>
      <p:pic>
        <p:nvPicPr>
          <p:cNvPr id="2656" name="Google Shape;2656;p44"/>
          <p:cNvPicPr preferRelativeResize="0"/>
          <p:nvPr/>
        </p:nvPicPr>
        <p:blipFill rotWithShape="1">
          <a:blip r:embed="rId16">
            <a:alphaModFix/>
          </a:blip>
          <a:srcRect b="0" l="0" r="0" t="0"/>
          <a:stretch/>
        </p:blipFill>
        <p:spPr>
          <a:xfrm>
            <a:off x="4180121" y="2913288"/>
            <a:ext cx="98424" cy="82549"/>
          </a:xfrm>
          <a:prstGeom prst="rect">
            <a:avLst/>
          </a:prstGeom>
          <a:noFill/>
          <a:ln>
            <a:noFill/>
          </a:ln>
        </p:spPr>
      </p:pic>
      <p:pic>
        <p:nvPicPr>
          <p:cNvPr id="2657" name="Google Shape;2657;p44"/>
          <p:cNvPicPr preferRelativeResize="0"/>
          <p:nvPr/>
        </p:nvPicPr>
        <p:blipFill rotWithShape="1">
          <a:blip r:embed="rId16">
            <a:alphaModFix/>
          </a:blip>
          <a:srcRect b="0" l="0" r="0" t="0"/>
          <a:stretch/>
        </p:blipFill>
        <p:spPr>
          <a:xfrm>
            <a:off x="2538592" y="3826418"/>
            <a:ext cx="98424" cy="82549"/>
          </a:xfrm>
          <a:prstGeom prst="rect">
            <a:avLst/>
          </a:prstGeom>
          <a:noFill/>
          <a:ln>
            <a:noFill/>
          </a:ln>
        </p:spPr>
      </p:pic>
      <p:sp>
        <p:nvSpPr>
          <p:cNvPr id="2658" name="Google Shape;2658;p44"/>
          <p:cNvSpPr txBox="1"/>
          <p:nvPr/>
        </p:nvSpPr>
        <p:spPr>
          <a:xfrm>
            <a:off x="2327300" y="1543212"/>
            <a:ext cx="2512060" cy="239966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포스트 코로나 시대에 마스크 착용 의무가 해제되면서 역 설적  로 독감이 유행하게 되었고, 이에 따라 신한라이프 는 고객을 위한 ‘신한독감케어건강보험’을 출시하였습니 다. 해당 상품은 피보험자가 독감(인플루엔자)  로 진단 확정되고, 보험기간 중 해당 치료의 직접적인 목적  로 ‘독 감 항바이러스제’를 처방 받은 경우 보장을 받을 수 있 며, 독감뿐만 아니라 환경성질환(아토피성 피부염, 앨러지 성 비염, 천식, 폐렴 등 약관상 명시된 항목)  로 입원한 경 우에도 보장을 받을 수 있습니다. 일상 속 걸리기 쉬운 질환 인 독감 및 환경성질환을 보장하여 고객의 실생활에 도움 을 줄 수 있는 상품입니다. 특히 보험설계사의 전화나 방문 없이도 인터넷을 통해 쉽고 빠르게 계약할 수 있는 디지털 보험  로 출시되어 고객의 편의성을 높였습니다.</a:t>
            </a:r>
            <a:endParaRPr sz="800">
              <a:latin typeface="Arial"/>
              <a:ea typeface="Arial"/>
              <a:cs typeface="Arial"/>
              <a:sym typeface="Arial"/>
            </a:endParaRPr>
          </a:p>
        </p:txBody>
      </p:sp>
      <p:pic>
        <p:nvPicPr>
          <p:cNvPr id="2659" name="Google Shape;2659;p44"/>
          <p:cNvPicPr preferRelativeResize="0"/>
          <p:nvPr/>
        </p:nvPicPr>
        <p:blipFill rotWithShape="1">
          <a:blip r:embed="rId16">
            <a:alphaModFix/>
          </a:blip>
          <a:srcRect b="0" l="0" r="0" t="0"/>
          <a:stretch/>
        </p:blipFill>
        <p:spPr>
          <a:xfrm>
            <a:off x="7459867" y="1634906"/>
            <a:ext cx="98424" cy="82549"/>
          </a:xfrm>
          <a:prstGeom prst="rect">
            <a:avLst/>
          </a:prstGeom>
          <a:noFill/>
          <a:ln>
            <a:noFill/>
          </a:ln>
        </p:spPr>
      </p:pic>
      <p:sp>
        <p:nvSpPr>
          <p:cNvPr id="2660" name="Google Shape;2660;p44"/>
          <p:cNvSpPr txBox="1"/>
          <p:nvPr/>
        </p:nvSpPr>
        <p:spPr>
          <a:xfrm>
            <a:off x="5063299" y="994018"/>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디지털 플랫폼 ‘신한 SOL라이프’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고객들의 통합 계약 관리 플랫폼인 신한 SOL라이프 앱을 통해 고객 친화적 UI/UX, 간편한 인증 수 단 도입, 편리한 보험 계약 처리 프로세스를 제공하고 있 며, 수준 높은 디지털 경험 제고를 위해 노력하고 있습니 다. 신한 SOL라이프 앱을 통해 고객들은 계약 조회 및 변 경, 보험료 납입, 보험금 청구, 보험 계약 대출 등 다양한 디 지털 서비스를 경험할 수 있습니다.</a:t>
            </a:r>
            <a:endParaRPr sz="800">
              <a:latin typeface="Arial"/>
              <a:ea typeface="Arial"/>
              <a:cs typeface="Arial"/>
              <a:sym typeface="Arial"/>
            </a:endParaRPr>
          </a:p>
        </p:txBody>
      </p:sp>
      <p:pic>
        <p:nvPicPr>
          <p:cNvPr id="2661" name="Google Shape;2661;p44"/>
          <p:cNvPicPr preferRelativeResize="0"/>
          <p:nvPr/>
        </p:nvPicPr>
        <p:blipFill rotWithShape="1">
          <a:blip r:embed="rId16">
            <a:alphaModFix/>
          </a:blip>
          <a:srcRect b="0" l="0" r="0" t="0"/>
          <a:stretch/>
        </p:blipFill>
        <p:spPr>
          <a:xfrm>
            <a:off x="6774839" y="3461166"/>
            <a:ext cx="98424" cy="82549"/>
          </a:xfrm>
          <a:prstGeom prst="rect">
            <a:avLst/>
          </a:prstGeom>
          <a:noFill/>
          <a:ln>
            <a:noFill/>
          </a:ln>
        </p:spPr>
      </p:pic>
      <p:pic>
        <p:nvPicPr>
          <p:cNvPr id="2662" name="Google Shape;2662;p44"/>
          <p:cNvPicPr preferRelativeResize="0"/>
          <p:nvPr/>
        </p:nvPicPr>
        <p:blipFill rotWithShape="1">
          <a:blip r:embed="rId16">
            <a:alphaModFix/>
          </a:blip>
          <a:srcRect b="0" l="0" r="0" t="0"/>
          <a:stretch/>
        </p:blipFill>
        <p:spPr>
          <a:xfrm>
            <a:off x="7360550" y="4374296"/>
            <a:ext cx="98424" cy="82549"/>
          </a:xfrm>
          <a:prstGeom prst="rect">
            <a:avLst/>
          </a:prstGeom>
          <a:noFill/>
          <a:ln>
            <a:noFill/>
          </a:ln>
        </p:spPr>
      </p:pic>
      <p:sp>
        <p:nvSpPr>
          <p:cNvPr id="2663" name="Google Shape;2663;p44"/>
          <p:cNvSpPr txBox="1"/>
          <p:nvPr/>
        </p:nvSpPr>
        <p:spPr>
          <a:xfrm>
            <a:off x="5063299" y="2637652"/>
            <a:ext cx="2510790" cy="2583815"/>
          </a:xfrm>
          <a:prstGeom prst="rect">
            <a:avLst/>
          </a:prstGeom>
          <a:noFill/>
          <a:ln>
            <a:noFill/>
          </a:ln>
        </p:spPr>
        <p:txBody>
          <a:bodyPr anchorCtr="0" anchor="t" bIns="0" lIns="0" spcFirstLastPara="1" rIns="0" wrap="square" tIns="17125">
            <a:spAutoFit/>
          </a:bodyPr>
          <a:lstStyle/>
          <a:p>
            <a:pPr indent="0" lvl="0" marL="12700" marR="5080" rtl="0" algn="l">
              <a:lnSpc>
                <a:spcPct val="150500"/>
              </a:lnSpc>
              <a:spcBef>
                <a:spcPts val="0"/>
              </a:spcBef>
              <a:spcAft>
                <a:spcPts val="0"/>
              </a:spcAft>
              <a:buNone/>
            </a:pPr>
            <a:r>
              <a:rPr b="1" lang="en-US" sz="750">
                <a:solidFill>
                  <a:srgbClr val="414042"/>
                </a:solidFill>
                <a:latin typeface="Malgun Gothic"/>
                <a:ea typeface="Malgun Gothic"/>
                <a:cs typeface="Malgun Gothic"/>
                <a:sym typeface="Malgun Gothic"/>
              </a:rPr>
              <a:t>전자증명서 발급 가능한 ‘전자문서지갑서비스’ 오픈 </a:t>
            </a:r>
            <a:r>
              <a:rPr b="0" lang="en-US" sz="800">
                <a:solidFill>
                  <a:srgbClr val="58595B"/>
                </a:solidFill>
                <a:latin typeface="Arial"/>
                <a:ea typeface="Arial"/>
                <a:cs typeface="Arial"/>
                <a:sym typeface="Arial"/>
              </a:rPr>
              <a:t>2023년 8월 신한라이프는 주민등록증 초(등)본, 가족관 계증명서, 건강보험료 납부확인서, 건강보험료 자격득실 확인서, 운전경력증명서의 총 5가지의 전자문서를 직접 발급하고, 전자문서지갑에 보관할 수 있  며, 이 외의 서류 는 정부24와 연계해 이용할 수 있는 기능을 구현했습니다. 해당 서비스는 신한 SOL라이프 앱의 전자문서지갑 메뉴 에서 간편하게 서류를 발급받아 저장, 열람, 전송이 가능하 기 때문에 고객이 전자증명서가 필요한 경우에 번거로운 구비서류 발급 절차 없이도 앱을 통해 간편한 인증만  로 발급받아 편하게 사용이 가능한 특징이 있습니다. 해당 서 비스는 서류제출 시간 단축 및 업무처리 속도 향상을 통한 디지털 금융 강화와 Paperless 서비스를 통한 환경적 가 치 증대를 기대하고 있습니다.</a:t>
            </a:r>
            <a:endParaRPr sz="800">
              <a:latin typeface="Arial"/>
              <a:ea typeface="Arial"/>
              <a:cs typeface="Arial"/>
              <a:sym typeface="Arial"/>
            </a:endParaRPr>
          </a:p>
        </p:txBody>
      </p:sp>
      <p:grpSp>
        <p:nvGrpSpPr>
          <p:cNvPr id="2664" name="Google Shape;2664;p44"/>
          <p:cNvGrpSpPr/>
          <p:nvPr/>
        </p:nvGrpSpPr>
        <p:grpSpPr>
          <a:xfrm>
            <a:off x="7811998" y="1085304"/>
            <a:ext cx="2484120" cy="5616575"/>
            <a:chOff x="7811998" y="1085304"/>
            <a:chExt cx="2484120" cy="5616575"/>
          </a:xfrm>
        </p:grpSpPr>
        <p:sp>
          <p:nvSpPr>
            <p:cNvPr id="2665" name="Google Shape;2665;p44"/>
            <p:cNvSpPr/>
            <p:nvPr/>
          </p:nvSpPr>
          <p:spPr>
            <a:xfrm>
              <a:off x="7811998" y="1085304"/>
              <a:ext cx="2484120" cy="5616575"/>
            </a:xfrm>
            <a:custGeom>
              <a:rect b="b" l="l" r="r" t="t"/>
              <a:pathLst>
                <a:path extrusionOk="0" h="5616575" w="2484120">
                  <a:moveTo>
                    <a:pt x="2484005" y="0"/>
                  </a:moveTo>
                  <a:lnTo>
                    <a:pt x="0" y="0"/>
                  </a:lnTo>
                  <a:lnTo>
                    <a:pt x="0" y="5616003"/>
                  </a:lnTo>
                  <a:lnTo>
                    <a:pt x="2484005" y="5616003"/>
                  </a:lnTo>
                  <a:lnTo>
                    <a:pt x="2484005"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66" name="Google Shape;2666;p44"/>
            <p:cNvPicPr preferRelativeResize="0"/>
            <p:nvPr/>
          </p:nvPicPr>
          <p:blipFill rotWithShape="1">
            <a:blip r:embed="rId17">
              <a:alphaModFix/>
            </a:blip>
            <a:srcRect b="0" l="0" r="0" t="0"/>
            <a:stretch/>
          </p:blipFill>
          <p:spPr>
            <a:xfrm>
              <a:off x="8905890" y="5089579"/>
              <a:ext cx="88900" cy="76200"/>
            </a:xfrm>
            <a:prstGeom prst="rect">
              <a:avLst/>
            </a:prstGeom>
            <a:noFill/>
            <a:ln>
              <a:noFill/>
            </a:ln>
          </p:spPr>
        </p:pic>
        <p:pic>
          <p:nvPicPr>
            <p:cNvPr id="2667" name="Google Shape;2667;p44"/>
            <p:cNvPicPr preferRelativeResize="0"/>
            <p:nvPr/>
          </p:nvPicPr>
          <p:blipFill rotWithShape="1">
            <a:blip r:embed="rId17">
              <a:alphaModFix/>
            </a:blip>
            <a:srcRect b="0" l="0" r="0" t="0"/>
            <a:stretch/>
          </p:blipFill>
          <p:spPr>
            <a:xfrm>
              <a:off x="8918282" y="6227499"/>
              <a:ext cx="88900" cy="76200"/>
            </a:xfrm>
            <a:prstGeom prst="rect">
              <a:avLst/>
            </a:prstGeom>
            <a:noFill/>
            <a:ln>
              <a:noFill/>
            </a:ln>
          </p:spPr>
        </p:pic>
        <p:sp>
          <p:nvSpPr>
            <p:cNvPr id="2668" name="Google Shape;2668;p44"/>
            <p:cNvSpPr/>
            <p:nvPr/>
          </p:nvSpPr>
          <p:spPr>
            <a:xfrm>
              <a:off x="8072564" y="1718322"/>
              <a:ext cx="1038225" cy="1952625"/>
            </a:xfrm>
            <a:custGeom>
              <a:rect b="b" l="l" r="r" t="t"/>
              <a:pathLst>
                <a:path extrusionOk="0" h="1952625" w="1038225">
                  <a:moveTo>
                    <a:pt x="1037844" y="0"/>
                  </a:moveTo>
                  <a:lnTo>
                    <a:pt x="0" y="0"/>
                  </a:lnTo>
                  <a:lnTo>
                    <a:pt x="0" y="1952243"/>
                  </a:lnTo>
                  <a:lnTo>
                    <a:pt x="1037844" y="1952243"/>
                  </a:lnTo>
                  <a:lnTo>
                    <a:pt x="1037844" y="0"/>
                  </a:lnTo>
                  <a:close/>
                </a:path>
              </a:pathLst>
            </a:custGeom>
            <a:solidFill>
              <a:srgbClr val="231F20">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69" name="Google Shape;2669;p44"/>
            <p:cNvPicPr preferRelativeResize="0"/>
            <p:nvPr/>
          </p:nvPicPr>
          <p:blipFill rotWithShape="1">
            <a:blip r:embed="rId18">
              <a:alphaModFix/>
            </a:blip>
            <a:srcRect b="0" l="0" r="0" t="0"/>
            <a:stretch/>
          </p:blipFill>
          <p:spPr>
            <a:xfrm>
              <a:off x="8120113" y="1765884"/>
              <a:ext cx="897572" cy="1814271"/>
            </a:xfrm>
            <a:prstGeom prst="rect">
              <a:avLst/>
            </a:prstGeom>
            <a:noFill/>
            <a:ln>
              <a:noFill/>
            </a:ln>
          </p:spPr>
        </p:pic>
        <p:sp>
          <p:nvSpPr>
            <p:cNvPr id="2670" name="Google Shape;2670;p44"/>
            <p:cNvSpPr/>
            <p:nvPr/>
          </p:nvSpPr>
          <p:spPr>
            <a:xfrm>
              <a:off x="9042768" y="2186330"/>
              <a:ext cx="1038225" cy="1952625"/>
            </a:xfrm>
            <a:custGeom>
              <a:rect b="b" l="l" r="r" t="t"/>
              <a:pathLst>
                <a:path extrusionOk="0" h="1952625" w="1038225">
                  <a:moveTo>
                    <a:pt x="1037844" y="0"/>
                  </a:moveTo>
                  <a:lnTo>
                    <a:pt x="0" y="0"/>
                  </a:lnTo>
                  <a:lnTo>
                    <a:pt x="0" y="1952244"/>
                  </a:lnTo>
                  <a:lnTo>
                    <a:pt x="1037844" y="1952244"/>
                  </a:lnTo>
                  <a:lnTo>
                    <a:pt x="1037844" y="0"/>
                  </a:lnTo>
                  <a:close/>
                </a:path>
              </a:pathLst>
            </a:custGeom>
            <a:solidFill>
              <a:srgbClr val="231F20">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71" name="Google Shape;2671;p44"/>
            <p:cNvPicPr preferRelativeResize="0"/>
            <p:nvPr/>
          </p:nvPicPr>
          <p:blipFill rotWithShape="1">
            <a:blip r:embed="rId19">
              <a:alphaModFix/>
            </a:blip>
            <a:srcRect b="0" l="0" r="0" t="0"/>
            <a:stretch/>
          </p:blipFill>
          <p:spPr>
            <a:xfrm>
              <a:off x="9090316" y="2233853"/>
              <a:ext cx="897572" cy="1814258"/>
            </a:xfrm>
            <a:prstGeom prst="rect">
              <a:avLst/>
            </a:prstGeom>
            <a:noFill/>
            <a:ln>
              <a:noFill/>
            </a:ln>
          </p:spPr>
        </p:pic>
        <p:pic>
          <p:nvPicPr>
            <p:cNvPr id="2672" name="Google Shape;2672;p44"/>
            <p:cNvPicPr preferRelativeResize="0"/>
            <p:nvPr/>
          </p:nvPicPr>
          <p:blipFill rotWithShape="1">
            <a:blip r:embed="rId20">
              <a:alphaModFix/>
            </a:blip>
            <a:srcRect b="0" l="0" r="0" t="0"/>
            <a:stretch/>
          </p:blipFill>
          <p:spPr>
            <a:xfrm>
              <a:off x="8343226" y="3318141"/>
              <a:ext cx="521207" cy="521208"/>
            </a:xfrm>
            <a:prstGeom prst="rect">
              <a:avLst/>
            </a:prstGeom>
            <a:noFill/>
            <a:ln>
              <a:noFill/>
            </a:ln>
          </p:spPr>
        </p:pic>
        <p:sp>
          <p:nvSpPr>
            <p:cNvPr id="2673" name="Google Shape;2673;p44"/>
            <p:cNvSpPr/>
            <p:nvPr/>
          </p:nvSpPr>
          <p:spPr>
            <a:xfrm>
              <a:off x="7975903" y="1279903"/>
              <a:ext cx="2156460" cy="212725"/>
            </a:xfrm>
            <a:custGeom>
              <a:rect b="b" l="l" r="r" t="t"/>
              <a:pathLst>
                <a:path extrusionOk="0" h="212725" w="2156459">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74" name="Google Shape;2674;p44"/>
          <p:cNvSpPr txBox="1"/>
          <p:nvPr/>
        </p:nvSpPr>
        <p:spPr>
          <a:xfrm>
            <a:off x="7811998" y="1085304"/>
            <a:ext cx="2484120" cy="561657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273685" rtl="0" algn="l">
              <a:lnSpc>
                <a:spcPct val="100000"/>
              </a:lnSpc>
              <a:spcBef>
                <a:spcPts val="735"/>
              </a:spcBef>
              <a:spcAft>
                <a:spcPts val="0"/>
              </a:spcAft>
              <a:buNone/>
            </a:pPr>
            <a:r>
              <a:rPr b="0" lang="en-US" sz="700">
                <a:solidFill>
                  <a:srgbClr val="231F20"/>
                </a:solidFill>
                <a:latin typeface="Arial"/>
                <a:ea typeface="Arial"/>
                <a:cs typeface="Arial"/>
                <a:sym typeface="Arial"/>
              </a:rPr>
              <a:t>스마트앱어워드 2022 보험 분야 최우수상 수상</a:t>
            </a:r>
            <a:endParaRPr sz="7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50"/>
              </a:spcBef>
              <a:spcAft>
                <a:spcPts val="0"/>
              </a:spcAft>
              <a:buNone/>
            </a:pPr>
            <a:r>
              <a:t/>
            </a:r>
            <a:endParaRPr sz="500">
              <a:latin typeface="Arial"/>
              <a:ea typeface="Arial"/>
              <a:cs typeface="Arial"/>
              <a:sym typeface="Arial"/>
            </a:endParaRPr>
          </a:p>
          <a:p>
            <a:pPr indent="0" lvl="0" marL="215900" marR="205104" rtl="0" algn="l">
              <a:lnSpc>
                <a:spcPct val="142200"/>
              </a:lnSpc>
              <a:spcBef>
                <a:spcPts val="0"/>
              </a:spcBef>
              <a:spcAft>
                <a:spcPts val="0"/>
              </a:spcAft>
              <a:buNone/>
            </a:pPr>
            <a:r>
              <a:rPr b="0" lang="en-US" sz="750">
                <a:solidFill>
                  <a:srgbClr val="58595B"/>
                </a:solidFill>
                <a:latin typeface="Arial"/>
                <a:ea typeface="Arial"/>
                <a:cs typeface="Arial"/>
                <a:sym typeface="Arial"/>
              </a:rPr>
              <a:t>신한라이프의 디지털 고객 서비스 플랫폼은 ‘스마트 앱어워드 2022’에서 보험 분야 최우수상을 수상했 습니다. 해당 시상식은 (사)한국인터넷전문가협회 (KIPFA)가 주최하고 아이어워즈위원회가 주관하는 모바일 앱 평가 시상식  로, 유무선 인터넷 전문가와 전문 교수진들로 구성된 평가위원단이 한 해 동안 가 장 우수하고 혁신적인 앱 서비스를 선정합니다. 신한라이프 신한 SOL라이프 앱은 보험 분야 6개 부 문별 지표 가운데 △UI디자인 우수성 △비주얼디자 인 우수성 △서비스 우수성 △기술 우수성 △콘텐츠 우수성 등의 영역에서 높은 평가를 받았고, 체계적이 고 일관성 있는 디자인 로 사용자 편의성을 높였다 는 평가를 받았습니다.</a:t>
            </a:r>
            <a:endParaRPr sz="750">
              <a:latin typeface="Arial"/>
              <a:ea typeface="Arial"/>
              <a:cs typeface="Arial"/>
              <a:sym typeface="Arial"/>
            </a:endParaRPr>
          </a:p>
        </p:txBody>
      </p:sp>
      <p:grpSp>
        <p:nvGrpSpPr>
          <p:cNvPr id="2675" name="Google Shape;2675;p44"/>
          <p:cNvGrpSpPr/>
          <p:nvPr/>
        </p:nvGrpSpPr>
        <p:grpSpPr>
          <a:xfrm>
            <a:off x="7974390" y="1278401"/>
            <a:ext cx="2159218" cy="215193"/>
            <a:chOff x="7974390" y="1278401"/>
            <a:chExt cx="2159218" cy="215193"/>
          </a:xfrm>
        </p:grpSpPr>
        <p:pic>
          <p:nvPicPr>
            <p:cNvPr id="2676" name="Google Shape;2676;p44"/>
            <p:cNvPicPr preferRelativeResize="0"/>
            <p:nvPr/>
          </p:nvPicPr>
          <p:blipFill rotWithShape="1">
            <a:blip r:embed="rId21">
              <a:alphaModFix/>
            </a:blip>
            <a:srcRect b="0" l="0" r="0" t="0"/>
            <a:stretch/>
          </p:blipFill>
          <p:spPr>
            <a:xfrm>
              <a:off x="7974390" y="1278775"/>
              <a:ext cx="100271" cy="214819"/>
            </a:xfrm>
            <a:prstGeom prst="rect">
              <a:avLst/>
            </a:prstGeom>
            <a:noFill/>
            <a:ln>
              <a:noFill/>
            </a:ln>
          </p:spPr>
        </p:pic>
        <p:sp>
          <p:nvSpPr>
            <p:cNvPr id="2677" name="Google Shape;2677;p44"/>
            <p:cNvSpPr/>
            <p:nvPr/>
          </p:nvSpPr>
          <p:spPr>
            <a:xfrm>
              <a:off x="8095341" y="1492094"/>
              <a:ext cx="1921510" cy="0"/>
            </a:xfrm>
            <a:custGeom>
              <a:rect b="b" l="l" r="r" t="t"/>
              <a:pathLst>
                <a:path extrusionOk="0" h="120000" w="1921509">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78" name="Google Shape;2678;p44"/>
            <p:cNvPicPr preferRelativeResize="0"/>
            <p:nvPr/>
          </p:nvPicPr>
          <p:blipFill rotWithShape="1">
            <a:blip r:embed="rId22">
              <a:alphaModFix/>
            </a:blip>
            <a:srcRect b="0" l="0" r="0" t="0"/>
            <a:stretch/>
          </p:blipFill>
          <p:spPr>
            <a:xfrm>
              <a:off x="10033337" y="1278401"/>
              <a:ext cx="100271" cy="214820"/>
            </a:xfrm>
            <a:prstGeom prst="rect">
              <a:avLst/>
            </a:prstGeom>
            <a:noFill/>
            <a:ln>
              <a:noFill/>
            </a:ln>
          </p:spPr>
        </p:pic>
        <p:sp>
          <p:nvSpPr>
            <p:cNvPr id="2679" name="Google Shape;2679;p44"/>
            <p:cNvSpPr/>
            <p:nvPr/>
          </p:nvSpPr>
          <p:spPr>
            <a:xfrm>
              <a:off x="8091529" y="1279903"/>
              <a:ext cx="1921510" cy="0"/>
            </a:xfrm>
            <a:custGeom>
              <a:rect b="b" l="l" r="r" t="t"/>
              <a:pathLst>
                <a:path extrusionOk="0" h="120000" w="1921509">
                  <a:moveTo>
                    <a:pt x="192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0" name="Google Shape;2680;p44"/>
            <p:cNvSpPr/>
            <p:nvPr/>
          </p:nvSpPr>
          <p:spPr>
            <a:xfrm>
              <a:off x="7975909" y="1279898"/>
              <a:ext cx="2156460" cy="212725"/>
            </a:xfrm>
            <a:custGeom>
              <a:rect b="b" l="l" r="r" t="t"/>
              <a:pathLst>
                <a:path extrusionOk="0" h="212725" w="2156459">
                  <a:moveTo>
                    <a:pt x="139" y="100520"/>
                  </a:moveTo>
                  <a:lnTo>
                    <a:pt x="38" y="102362"/>
                  </a:lnTo>
                  <a:lnTo>
                    <a:pt x="0" y="104228"/>
                  </a:lnTo>
                  <a:lnTo>
                    <a:pt x="0" y="106095"/>
                  </a:lnTo>
                  <a:lnTo>
                    <a:pt x="0" y="107975"/>
                  </a:lnTo>
                  <a:lnTo>
                    <a:pt x="38" y="109829"/>
                  </a:lnTo>
                  <a:lnTo>
                    <a:pt x="139" y="111683"/>
                  </a:lnTo>
                </a:path>
                <a:path extrusionOk="0" h="212725" w="2156459">
                  <a:moveTo>
                    <a:pt x="100507" y="212051"/>
                  </a:moveTo>
                  <a:lnTo>
                    <a:pt x="102361" y="212140"/>
                  </a:lnTo>
                  <a:lnTo>
                    <a:pt x="104216" y="212191"/>
                  </a:lnTo>
                  <a:lnTo>
                    <a:pt x="106095" y="212191"/>
                  </a:lnTo>
                  <a:lnTo>
                    <a:pt x="111810" y="212191"/>
                  </a:lnTo>
                </a:path>
                <a:path extrusionOk="0" h="212725" w="2156459">
                  <a:moveTo>
                    <a:pt x="2044369" y="212191"/>
                  </a:moveTo>
                  <a:lnTo>
                    <a:pt x="2050084" y="212191"/>
                  </a:lnTo>
                  <a:lnTo>
                    <a:pt x="2051964" y="212191"/>
                  </a:lnTo>
                  <a:lnTo>
                    <a:pt x="2053818" y="212140"/>
                  </a:lnTo>
                  <a:lnTo>
                    <a:pt x="2055672" y="212051"/>
                  </a:lnTo>
                </a:path>
                <a:path extrusionOk="0" h="212725" w="2156459">
                  <a:moveTo>
                    <a:pt x="2156040" y="111683"/>
                  </a:moveTo>
                  <a:lnTo>
                    <a:pt x="2156142" y="109829"/>
                  </a:lnTo>
                  <a:lnTo>
                    <a:pt x="2156180" y="107975"/>
                  </a:lnTo>
                  <a:lnTo>
                    <a:pt x="2156180" y="106095"/>
                  </a:lnTo>
                  <a:lnTo>
                    <a:pt x="2156180" y="104228"/>
                  </a:lnTo>
                  <a:lnTo>
                    <a:pt x="2156142" y="102362"/>
                  </a:lnTo>
                  <a:lnTo>
                    <a:pt x="2156040" y="100520"/>
                  </a:lnTo>
                </a:path>
                <a:path extrusionOk="0" h="212725" w="2156459">
                  <a:moveTo>
                    <a:pt x="2055672" y="152"/>
                  </a:moveTo>
                  <a:lnTo>
                    <a:pt x="2053818" y="50"/>
                  </a:lnTo>
                  <a:lnTo>
                    <a:pt x="2051964" y="0"/>
                  </a:lnTo>
                  <a:lnTo>
                    <a:pt x="2050084" y="0"/>
                  </a:lnTo>
                  <a:lnTo>
                    <a:pt x="2044369" y="0"/>
                  </a:lnTo>
                </a:path>
                <a:path extrusionOk="0" h="212725" w="2156459">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81" name="Google Shape;2681;p44"/>
            <p:cNvPicPr preferRelativeResize="0"/>
            <p:nvPr/>
          </p:nvPicPr>
          <p:blipFill rotWithShape="1">
            <a:blip r:embed="rId23">
              <a:alphaModFix/>
            </a:blip>
            <a:srcRect b="0" l="0" r="0" t="0"/>
            <a:stretch/>
          </p:blipFill>
          <p:spPr>
            <a:xfrm>
              <a:off x="9953067" y="1322994"/>
              <a:ext cx="125996" cy="126009"/>
            </a:xfrm>
            <a:prstGeom prst="rect">
              <a:avLst/>
            </a:prstGeom>
            <a:noFill/>
            <a:ln>
              <a:noFill/>
            </a:ln>
          </p:spPr>
        </p:pic>
      </p:grpSp>
      <p:sp>
        <p:nvSpPr>
          <p:cNvPr id="2682" name="Google Shape;2682;p44"/>
          <p:cNvSpPr/>
          <p:nvPr/>
        </p:nvSpPr>
        <p:spPr>
          <a:xfrm>
            <a:off x="2339995" y="1241997"/>
            <a:ext cx="2480310" cy="180340"/>
          </a:xfrm>
          <a:custGeom>
            <a:rect b="b" l="l" r="r" t="t"/>
            <a:pathLst>
              <a:path extrusionOk="0" h="180340" w="2480310">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3" name="Google Shape;2683;p44"/>
          <p:cNvSpPr txBox="1"/>
          <p:nvPr/>
        </p:nvSpPr>
        <p:spPr>
          <a:xfrm>
            <a:off x="2327300" y="1052738"/>
            <a:ext cx="2273300" cy="33655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포스트 코로나 시대에 적합한 디지털 보험 출시</a:t>
            </a:r>
            <a:endParaRPr sz="750">
              <a:latin typeface="Malgun Gothic"/>
              <a:ea typeface="Malgun Gothic"/>
              <a:cs typeface="Malgun Gothic"/>
              <a:sym typeface="Malgun Gothic"/>
            </a:endParaRPr>
          </a:p>
          <a:p>
            <a:pPr indent="0" lvl="0" marL="84455" rtl="0" algn="l">
              <a:lnSpc>
                <a:spcPct val="100000"/>
              </a:lnSpc>
              <a:spcBef>
                <a:spcPts val="675"/>
              </a:spcBef>
              <a:spcAft>
                <a:spcPts val="0"/>
              </a:spcAft>
              <a:buNone/>
            </a:pPr>
            <a:r>
              <a:rPr b="0" lang="en-US" sz="700">
                <a:solidFill>
                  <a:srgbClr val="FFFFFF"/>
                </a:solidFill>
                <a:latin typeface="Arial"/>
                <a:ea typeface="Arial"/>
                <a:cs typeface="Arial"/>
                <a:sym typeface="Arial"/>
              </a:rPr>
              <a:t>신한독감케어건강보험	2023.7월 출시</a:t>
            </a:r>
            <a:endParaRPr sz="700">
              <a:latin typeface="Arial"/>
              <a:ea typeface="Arial"/>
              <a:cs typeface="Arial"/>
              <a:sym typeface="Arial"/>
            </a:endParaRPr>
          </a:p>
        </p:txBody>
      </p:sp>
      <p:pic>
        <p:nvPicPr>
          <p:cNvPr id="2684" name="Google Shape;2684;p44"/>
          <p:cNvPicPr preferRelativeResize="0"/>
          <p:nvPr/>
        </p:nvPicPr>
        <p:blipFill rotWithShape="1">
          <a:blip r:embed="rId24">
            <a:alphaModFix/>
          </a:blip>
          <a:srcRect b="0" l="0" r="0" t="0"/>
          <a:stretch/>
        </p:blipFill>
        <p:spPr>
          <a:xfrm>
            <a:off x="4662332" y="1279268"/>
            <a:ext cx="101650" cy="101650"/>
          </a:xfrm>
          <a:prstGeom prst="rect">
            <a:avLst/>
          </a:prstGeom>
          <a:noFill/>
          <a:ln>
            <a:noFill/>
          </a:ln>
        </p:spPr>
      </p:pic>
      <p:sp>
        <p:nvSpPr>
          <p:cNvPr id="2685" name="Google Shape;2685;p4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44</a:t>
            </a:r>
            <a:endParaRPr sz="900">
              <a:latin typeface="Malgun Gothic"/>
              <a:ea typeface="Malgun Gothic"/>
              <a:cs typeface="Malgun Gothic"/>
              <a:sym typeface="Malgun Gothic"/>
            </a:endParaRPr>
          </a:p>
        </p:txBody>
      </p:sp>
      <p:pic>
        <p:nvPicPr>
          <p:cNvPr id="2686" name="Google Shape;2686;p44"/>
          <p:cNvPicPr preferRelativeResize="0"/>
          <p:nvPr/>
        </p:nvPicPr>
        <p:blipFill rotWithShape="1">
          <a:blip r:embed="rId25">
            <a:alphaModFix/>
          </a:blip>
          <a:srcRect b="0" l="0" r="0" t="0"/>
          <a:stretch/>
        </p:blipFill>
        <p:spPr>
          <a:xfrm>
            <a:off x="431999" y="6464984"/>
            <a:ext cx="231013" cy="231013"/>
          </a:xfrm>
          <a:prstGeom prst="rect">
            <a:avLst/>
          </a:prstGeom>
          <a:noFill/>
          <a:ln>
            <a:noFill/>
          </a:ln>
        </p:spPr>
      </p:pic>
      <p:pic>
        <p:nvPicPr>
          <p:cNvPr id="2687" name="Google Shape;2687;p44"/>
          <p:cNvPicPr preferRelativeResize="0"/>
          <p:nvPr/>
        </p:nvPicPr>
        <p:blipFill rotWithShape="1">
          <a:blip r:embed="rId26">
            <a:alphaModFix/>
          </a:blip>
          <a:srcRect b="0" l="0" r="0" t="0"/>
          <a:stretch/>
        </p:blipFill>
        <p:spPr>
          <a:xfrm>
            <a:off x="431999" y="6167054"/>
            <a:ext cx="231013" cy="231012"/>
          </a:xfrm>
          <a:prstGeom prst="rect">
            <a:avLst/>
          </a:prstGeom>
          <a:noFill/>
          <a:ln>
            <a:noFill/>
          </a:ln>
        </p:spPr>
      </p:pic>
      <p:pic>
        <p:nvPicPr>
          <p:cNvPr id="2688" name="Google Shape;2688;p44"/>
          <p:cNvPicPr preferRelativeResize="0"/>
          <p:nvPr/>
        </p:nvPicPr>
        <p:blipFill rotWithShape="1">
          <a:blip r:embed="rId27">
            <a:alphaModFix/>
          </a:blip>
          <a:srcRect b="0" l="0" r="0" t="0"/>
          <a:stretch/>
        </p:blipFill>
        <p:spPr>
          <a:xfrm>
            <a:off x="431999" y="5730434"/>
            <a:ext cx="231013" cy="231013"/>
          </a:xfrm>
          <a:prstGeom prst="rect">
            <a:avLst/>
          </a:prstGeom>
          <a:noFill/>
          <a:ln>
            <a:noFill/>
          </a:ln>
        </p:spPr>
      </p:pic>
      <p:pic>
        <p:nvPicPr>
          <p:cNvPr id="2689" name="Google Shape;2689;p44"/>
          <p:cNvPicPr preferRelativeResize="0"/>
          <p:nvPr/>
        </p:nvPicPr>
        <p:blipFill rotWithShape="1">
          <a:blip r:embed="rId28">
            <a:alphaModFix/>
          </a:blip>
          <a:srcRect b="0" l="0" r="0" t="0"/>
          <a:stretch/>
        </p:blipFill>
        <p:spPr>
          <a:xfrm>
            <a:off x="431999" y="5432504"/>
            <a:ext cx="231013" cy="231012"/>
          </a:xfrm>
          <a:prstGeom prst="rect">
            <a:avLst/>
          </a:prstGeom>
          <a:noFill/>
          <a:ln>
            <a:noFill/>
          </a:ln>
        </p:spPr>
      </p:pic>
      <p:sp>
        <p:nvSpPr>
          <p:cNvPr id="2690" name="Google Shape;2690;p4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94" name="Shape 2694"/>
        <p:cNvGrpSpPr/>
        <p:nvPr/>
      </p:nvGrpSpPr>
      <p:grpSpPr>
        <a:xfrm>
          <a:off x="0" y="0"/>
          <a:ext cx="0" cy="0"/>
          <a:chOff x="0" y="0"/>
          <a:chExt cx="0" cy="0"/>
        </a:xfrm>
      </p:grpSpPr>
      <p:graphicFrame>
        <p:nvGraphicFramePr>
          <p:cNvPr id="2695" name="Google Shape;2695;p4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2696" name="Google Shape;2696;p45"/>
          <p:cNvPicPr preferRelativeResize="0"/>
          <p:nvPr/>
        </p:nvPicPr>
        <p:blipFill rotWithShape="1">
          <a:blip r:embed="rId16">
            <a:alphaModFix/>
          </a:blip>
          <a:srcRect b="0" l="0" r="0" t="0"/>
          <a:stretch/>
        </p:blipFill>
        <p:spPr>
          <a:xfrm>
            <a:off x="3816162" y="2548036"/>
            <a:ext cx="98424" cy="82549"/>
          </a:xfrm>
          <a:prstGeom prst="rect">
            <a:avLst/>
          </a:prstGeom>
          <a:noFill/>
          <a:ln>
            <a:noFill/>
          </a:ln>
        </p:spPr>
      </p:pic>
      <p:sp>
        <p:nvSpPr>
          <p:cNvPr id="2697" name="Google Shape;2697;p45"/>
          <p:cNvSpPr txBox="1"/>
          <p:nvPr/>
        </p:nvSpPr>
        <p:spPr>
          <a:xfrm>
            <a:off x="2327300" y="1359270"/>
            <a:ext cx="2510790" cy="1670685"/>
          </a:xfrm>
          <a:prstGeom prst="rect">
            <a:avLst/>
          </a:prstGeom>
          <a:noFill/>
          <a:ln>
            <a:noFill/>
          </a:ln>
        </p:spPr>
        <p:txBody>
          <a:bodyPr anchorCtr="0" anchor="t" bIns="0" lIns="0" spcFirstLastPara="1" rIns="0" wrap="square" tIns="17125">
            <a:spAutoFit/>
          </a:bodyPr>
          <a:lstStyle/>
          <a:p>
            <a:pPr indent="0" lvl="0" marL="12700" marR="5080" rtl="0" algn="l">
              <a:lnSpc>
                <a:spcPct val="150900"/>
              </a:lnSpc>
              <a:spcBef>
                <a:spcPts val="0"/>
              </a:spcBef>
              <a:spcAft>
                <a:spcPts val="0"/>
              </a:spcAft>
              <a:buNone/>
            </a:pPr>
            <a:r>
              <a:rPr b="1" lang="en-US" sz="750">
                <a:solidFill>
                  <a:srgbClr val="414042"/>
                </a:solidFill>
                <a:latin typeface="Malgun Gothic"/>
                <a:ea typeface="Malgun Gothic"/>
                <a:cs typeface="Malgun Gothic"/>
                <a:sym typeface="Malgun Gothic"/>
              </a:rPr>
              <a:t>자동 선심사 시스템 ‘S-PRO(Shinhan-Pro)’ 오픈 </a:t>
            </a:r>
            <a:r>
              <a:rPr b="0" lang="en-US" sz="800">
                <a:solidFill>
                  <a:srgbClr val="58595B"/>
                </a:solidFill>
                <a:latin typeface="Arial"/>
                <a:ea typeface="Arial"/>
                <a:cs typeface="Arial"/>
                <a:sym typeface="Arial"/>
              </a:rPr>
              <a:t>신한라이프는 2023년 7월, 고객이 보험 가입을 원하면 언 제 어디서든 가입 심사 결과를 즉시 안내하여 One-stop 보험가입서비스를 지원하는 자동 선심사 시스템을 오픈하 였습니다. 인심사에 준하는 자동화된 선심사 서비스 제공 을 위하여 총 220개의 룰을 개발하고 15,772가지에 달하 는 심사기준을 수립하여 적용하였  며, 이를 통하여 가입 설계 후 청약 이전 단계에 즉시 심사결과를 확인할 수 있는 건이 전체 청약 건의 90% 이상을 차지하고 있습니다.</a:t>
            </a:r>
            <a:endParaRPr sz="800">
              <a:latin typeface="Arial"/>
              <a:ea typeface="Arial"/>
              <a:cs typeface="Arial"/>
              <a:sym typeface="Arial"/>
            </a:endParaRPr>
          </a:p>
        </p:txBody>
      </p:sp>
      <p:pic>
        <p:nvPicPr>
          <p:cNvPr id="2698" name="Google Shape;2698;p45"/>
          <p:cNvPicPr preferRelativeResize="0"/>
          <p:nvPr/>
        </p:nvPicPr>
        <p:blipFill rotWithShape="1">
          <a:blip r:embed="rId16">
            <a:alphaModFix/>
          </a:blip>
          <a:srcRect b="0" l="0" r="0" t="0"/>
          <a:stretch/>
        </p:blipFill>
        <p:spPr>
          <a:xfrm>
            <a:off x="4723868" y="3461166"/>
            <a:ext cx="98424" cy="82549"/>
          </a:xfrm>
          <a:prstGeom prst="rect">
            <a:avLst/>
          </a:prstGeom>
          <a:noFill/>
          <a:ln>
            <a:noFill/>
          </a:ln>
        </p:spPr>
      </p:pic>
      <p:pic>
        <p:nvPicPr>
          <p:cNvPr id="2699" name="Google Shape;2699;p45"/>
          <p:cNvPicPr preferRelativeResize="0"/>
          <p:nvPr/>
        </p:nvPicPr>
        <p:blipFill rotWithShape="1">
          <a:blip r:embed="rId16">
            <a:alphaModFix/>
          </a:blip>
          <a:srcRect b="0" l="0" r="0" t="0"/>
          <a:stretch/>
        </p:blipFill>
        <p:spPr>
          <a:xfrm>
            <a:off x="3745115" y="3643792"/>
            <a:ext cx="98424" cy="82549"/>
          </a:xfrm>
          <a:prstGeom prst="rect">
            <a:avLst/>
          </a:prstGeom>
          <a:noFill/>
          <a:ln>
            <a:noFill/>
          </a:ln>
        </p:spPr>
      </p:pic>
      <p:pic>
        <p:nvPicPr>
          <p:cNvPr id="2700" name="Google Shape;2700;p45"/>
          <p:cNvPicPr preferRelativeResize="0"/>
          <p:nvPr/>
        </p:nvPicPr>
        <p:blipFill rotWithShape="1">
          <a:blip r:embed="rId16">
            <a:alphaModFix/>
          </a:blip>
          <a:srcRect b="0" l="0" r="0" t="0"/>
          <a:stretch/>
        </p:blipFill>
        <p:spPr>
          <a:xfrm>
            <a:off x="2761176" y="4009044"/>
            <a:ext cx="98424" cy="82549"/>
          </a:xfrm>
          <a:prstGeom prst="rect">
            <a:avLst/>
          </a:prstGeom>
          <a:noFill/>
          <a:ln>
            <a:noFill/>
          </a:ln>
        </p:spPr>
      </p:pic>
      <p:sp>
        <p:nvSpPr>
          <p:cNvPr id="2701" name="Google Shape;2701;p45"/>
          <p:cNvSpPr txBox="1"/>
          <p:nvPr/>
        </p:nvSpPr>
        <p:spPr>
          <a:xfrm>
            <a:off x="2327300" y="3186846"/>
            <a:ext cx="251015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S-PRO시스템은 보험금 지급 이력 데이터를 활용하 여 고객이 기억하지 못하는 고지대상질병을 미리 안내함 로써 고지 누락 및 고지의무위반로 인한 고객 불이익을 사전에 방지하고, 기존 병력이 있던 고객에게 간단한 질문/ 답변 형식 로 정보를 취득하여 의적 서류 및 진단을 대체 하는 등 고객 및 설계사의 편의성을 대폭 개선하였습니다.</a:t>
            </a:r>
            <a:endParaRPr sz="800">
              <a:latin typeface="Arial"/>
              <a:ea typeface="Arial"/>
              <a:cs typeface="Arial"/>
              <a:sym typeface="Arial"/>
            </a:endParaRPr>
          </a:p>
        </p:txBody>
      </p:sp>
      <p:pic>
        <p:nvPicPr>
          <p:cNvPr id="2702" name="Google Shape;2702;p45"/>
          <p:cNvPicPr preferRelativeResize="0"/>
          <p:nvPr/>
        </p:nvPicPr>
        <p:blipFill rotWithShape="1">
          <a:blip r:embed="rId16">
            <a:alphaModFix/>
          </a:blip>
          <a:srcRect b="0" l="0" r="0" t="0"/>
          <a:stretch/>
        </p:blipFill>
        <p:spPr>
          <a:xfrm>
            <a:off x="2856488" y="4556922"/>
            <a:ext cx="98424" cy="82549"/>
          </a:xfrm>
          <a:prstGeom prst="rect">
            <a:avLst/>
          </a:prstGeom>
          <a:noFill/>
          <a:ln>
            <a:noFill/>
          </a:ln>
        </p:spPr>
      </p:pic>
      <p:pic>
        <p:nvPicPr>
          <p:cNvPr id="2703" name="Google Shape;2703;p45"/>
          <p:cNvPicPr preferRelativeResize="0"/>
          <p:nvPr/>
        </p:nvPicPr>
        <p:blipFill rotWithShape="1">
          <a:blip r:embed="rId16">
            <a:alphaModFix/>
          </a:blip>
          <a:srcRect b="0" l="0" r="0" t="0"/>
          <a:stretch/>
        </p:blipFill>
        <p:spPr>
          <a:xfrm>
            <a:off x="3889464" y="4556922"/>
            <a:ext cx="98424" cy="82549"/>
          </a:xfrm>
          <a:prstGeom prst="rect">
            <a:avLst/>
          </a:prstGeom>
          <a:noFill/>
          <a:ln>
            <a:noFill/>
          </a:ln>
        </p:spPr>
      </p:pic>
      <p:pic>
        <p:nvPicPr>
          <p:cNvPr id="2704" name="Google Shape;2704;p45"/>
          <p:cNvPicPr preferRelativeResize="0"/>
          <p:nvPr/>
        </p:nvPicPr>
        <p:blipFill rotWithShape="1">
          <a:blip r:embed="rId16">
            <a:alphaModFix/>
          </a:blip>
          <a:srcRect b="0" l="0" r="0" t="0"/>
          <a:stretch/>
        </p:blipFill>
        <p:spPr>
          <a:xfrm>
            <a:off x="3120034" y="5104800"/>
            <a:ext cx="98424" cy="82549"/>
          </a:xfrm>
          <a:prstGeom prst="rect">
            <a:avLst/>
          </a:prstGeom>
          <a:noFill/>
          <a:ln>
            <a:noFill/>
          </a:ln>
        </p:spPr>
      </p:pic>
      <p:sp>
        <p:nvSpPr>
          <p:cNvPr id="2705" name="Google Shape;2705;p45"/>
          <p:cNvSpPr txBox="1"/>
          <p:nvPr/>
        </p:nvSpPr>
        <p:spPr>
          <a:xfrm>
            <a:off x="2327300" y="4465228"/>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더불어 자동  로 심사결과를 안내함  로써 선심사 자동심 사율이 0%에서 91.4%로 , 자동심사율 또한 41.9%에서 54.0%로 개선되는 등 심사 효율 측면에서도 큰 성과를 거 두고 있습니다. 앞  로도 신한라이프는 가입설계 </a:t>
            </a:r>
            <a:r>
              <a:rPr b="0" lang="en-US" sz="800">
                <a:solidFill>
                  <a:srgbClr val="58595B"/>
                </a:solidFill>
                <a:latin typeface="Noto Sans KR"/>
                <a:ea typeface="Noto Sans KR"/>
                <a:cs typeface="Noto Sans KR"/>
                <a:sym typeface="Noto Sans KR"/>
              </a:rPr>
              <a:t>前 </a:t>
            </a:r>
            <a:r>
              <a:rPr b="0" lang="en-US" sz="800">
                <a:solidFill>
                  <a:srgbClr val="58595B"/>
                </a:solidFill>
                <a:latin typeface="Arial"/>
                <a:ea typeface="Arial"/>
                <a:cs typeface="Arial"/>
                <a:sym typeface="Arial"/>
              </a:rPr>
              <a:t>가입 가능 상품 선제안 서비스 추가 등 S-PRO 고도화를 통하여 더욱 차별화된 보험가입서비스를 제공할 예정입니다.</a:t>
            </a:r>
            <a:endParaRPr sz="800">
              <a:latin typeface="Arial"/>
              <a:ea typeface="Arial"/>
              <a:cs typeface="Arial"/>
              <a:sym typeface="Arial"/>
            </a:endParaRPr>
          </a:p>
        </p:txBody>
      </p:sp>
      <p:grpSp>
        <p:nvGrpSpPr>
          <p:cNvPr id="2706" name="Google Shape;2706;p45"/>
          <p:cNvGrpSpPr/>
          <p:nvPr/>
        </p:nvGrpSpPr>
        <p:grpSpPr>
          <a:xfrm>
            <a:off x="2339987" y="6695999"/>
            <a:ext cx="7956550" cy="3810"/>
            <a:chOff x="2339987" y="6695999"/>
            <a:chExt cx="7956550" cy="3810"/>
          </a:xfrm>
        </p:grpSpPr>
        <p:sp>
          <p:nvSpPr>
            <p:cNvPr id="2707" name="Google Shape;2707;p45"/>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08" name="Google Shape;2708;p45"/>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709" name="Google Shape;2709;p45"/>
          <p:cNvGraphicFramePr/>
          <p:nvPr/>
        </p:nvGraphicFramePr>
        <p:xfrm>
          <a:off x="2347932" y="678598"/>
          <a:ext cx="3000000" cy="3000000"/>
        </p:xfrm>
        <a:graphic>
          <a:graphicData uri="http://schemas.openxmlformats.org/drawingml/2006/table">
            <a:tbl>
              <a:tblPr bandRow="1" firstRow="1">
                <a:noFill/>
                <a:tableStyleId>{C31ADFB9-D814-4208-886B-9652E2F75FA4}</a:tableStyleId>
              </a:tblPr>
              <a:tblGrid>
                <a:gridCol w="5461000"/>
                <a:gridCol w="828050"/>
                <a:gridCol w="828050"/>
                <a:gridCol w="828050"/>
              </a:tblGrid>
              <a:tr h="71750">
                <a:tc rowSpan="2">
                  <a:txBody>
                    <a:bodyPr/>
                    <a:lstStyle/>
                    <a:p>
                      <a:pPr indent="0" lvl="0" marL="0" marR="0" rtl="0" algn="l">
                        <a:lnSpc>
                          <a:spcPct val="100000"/>
                        </a:lnSpc>
                        <a:spcBef>
                          <a:spcPts val="0"/>
                        </a:spcBef>
                        <a:spcAft>
                          <a:spcPts val="0"/>
                        </a:spcAft>
                        <a:buNone/>
                      </a:pPr>
                      <a:r>
                        <a:rPr b="1" lang="en-US" sz="950" u="none" cap="none" strike="noStrike">
                          <a:solidFill>
                            <a:srgbClr val="6DA4EB"/>
                          </a:solidFill>
                          <a:latin typeface="Malgun Gothic"/>
                          <a:ea typeface="Malgun Gothic"/>
                          <a:cs typeface="Malgun Gothic"/>
                          <a:sym typeface="Malgun Gothic"/>
                        </a:rPr>
                        <a:t>디지털 솔루션 기반 보험 서비스</a:t>
                      </a:r>
                      <a:endParaRPr sz="950" u="none" cap="none" strike="noStrike">
                        <a:latin typeface="Malgun Gothic"/>
                        <a:ea typeface="Malgun Gothic"/>
                        <a:cs typeface="Malgun Gothic"/>
                        <a:sym typeface="Malgun Gothic"/>
                      </a:endParaRPr>
                    </a:p>
                  </a:txBody>
                  <a:tcPr marT="16500" marB="0" marR="0" marL="0">
                    <a:lnR cap="flat" cmpd="sng" w="9525">
                      <a:solidFill>
                        <a:srgbClr val="58595B"/>
                      </a:solidFill>
                      <a:prstDash val="solid"/>
                      <a:round/>
                      <a:headEnd len="sm" w="sm" type="none"/>
                      <a:tailEnd len="sm" w="sm" type="none"/>
                    </a:lnR>
                    <a:lnB cap="flat" cmpd="sng" w="9525">
                      <a:solidFill>
                        <a:srgbClr val="58595B"/>
                      </a:solidFill>
                      <a:prstDash val="dot"/>
                      <a:round/>
                      <a:headEnd len="sm" w="sm" type="none"/>
                      <a:tailEnd len="sm" w="sm" type="none"/>
                    </a:lnB>
                  </a:tcPr>
                </a:tc>
                <a:tc rowSpan="2">
                  <a:txBody>
                    <a:bodyPr/>
                    <a:lstStyle/>
                    <a:p>
                      <a:pPr indent="0" lvl="0" marL="249554" marR="0" rtl="0" algn="l">
                        <a:lnSpc>
                          <a:spcPct val="100000"/>
                        </a:lnSpc>
                        <a:spcBef>
                          <a:spcPts val="0"/>
                        </a:spcBef>
                        <a:spcAft>
                          <a:spcPts val="0"/>
                        </a:spcAft>
                        <a:buNone/>
                      </a:pPr>
                      <a:r>
                        <a:rPr b="1" lang="en-US" sz="650" u="none" cap="none" strike="noStrike">
                          <a:solidFill>
                            <a:srgbClr val="FFFFFF"/>
                          </a:solidFill>
                          <a:latin typeface="Malgun Gothic"/>
                          <a:ea typeface="Malgun Gothic"/>
                          <a:cs typeface="Malgun Gothic"/>
                          <a:sym typeface="Malgun Gothic"/>
                        </a:rPr>
                        <a:t>보험가입</a:t>
                      </a:r>
                      <a:endParaRPr sz="650" u="none" cap="none" strike="noStrike">
                        <a:latin typeface="Malgun Gothic"/>
                        <a:ea typeface="Malgun Gothic"/>
                        <a:cs typeface="Malgun Gothic"/>
                        <a:sym typeface="Malgun Gothic"/>
                      </a:endParaRPr>
                    </a:p>
                  </a:txBody>
                  <a:tcPr marT="590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solidFill>
                      <a:srgbClr val="6DA4EB"/>
                    </a:solidFill>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L cap="flat" cmpd="sng" w="9525">
                      <a:solidFill>
                        <a:srgbClr val="58595B"/>
                      </a:solidFill>
                      <a:prstDash val="solid"/>
                      <a:round/>
                      <a:headEnd len="sm" w="sm" type="none"/>
                      <a:tailEnd len="sm" w="sm" type="none"/>
                    </a:lnL>
                    <a:lnB cap="flat" cmpd="sng" w="9525">
                      <a:solidFill>
                        <a:srgbClr val="58595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B cap="flat" cmpd="sng" w="9525">
                      <a:solidFill>
                        <a:srgbClr val="58595B"/>
                      </a:solidFill>
                      <a:prstDash val="solid"/>
                      <a:round/>
                      <a:headEnd len="sm" w="sm" type="none"/>
                      <a:tailEnd len="sm" w="sm" type="none"/>
                    </a:lnB>
                  </a:tcPr>
                </a:tc>
              </a:tr>
              <a:tr h="163200">
                <a:tc vMerge="1"/>
                <a:tc vMerge="1"/>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보험유지</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a:txBody>
                    <a:bodyPr/>
                    <a:lstStyle/>
                    <a:p>
                      <a:pPr indent="0" lvl="0" marL="11683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보험금 심사/지급</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r>
              <a:tr h="1600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T cap="flat" cmpd="sng" w="9525">
                      <a:solidFill>
                        <a:srgbClr val="58595B"/>
                      </a:solidFill>
                      <a:prstDash val="dot"/>
                      <a:round/>
                      <a:headEnd len="sm" w="sm" type="none"/>
                      <a:tailEnd len="sm" w="sm" type="none"/>
                    </a:lnT>
                  </a:tcPr>
                </a:tc>
                <a:tc gridSpan="3">
                  <a:txBody>
                    <a:bodyPr/>
                    <a:lstStyle/>
                    <a:p>
                      <a:pPr indent="0" lvl="0" marL="0" marR="0" rtl="0" algn="ctr">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 상담</a:t>
                      </a:r>
                      <a:endParaRPr sz="650" u="none" cap="none" strike="noStrike">
                        <a:latin typeface="Arial"/>
                        <a:ea typeface="Arial"/>
                        <a:cs typeface="Arial"/>
                        <a:sym typeface="Arial"/>
                      </a:endParaRPr>
                    </a:p>
                  </a:txBody>
                  <a:tcPr marT="2160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hMerge="1"/>
                <a:tc hMerge="1"/>
              </a:tr>
            </a:tbl>
          </a:graphicData>
        </a:graphic>
      </p:graphicFrame>
      <p:sp>
        <p:nvSpPr>
          <p:cNvPr id="2710" name="Google Shape;2710;p45"/>
          <p:cNvSpPr txBox="1"/>
          <p:nvPr/>
        </p:nvSpPr>
        <p:spPr>
          <a:xfrm>
            <a:off x="5427111" y="1437068"/>
            <a:ext cx="1041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S-PRO 이전 청약 프로세스</a:t>
            </a:r>
            <a:endParaRPr sz="700">
              <a:latin typeface="Arial"/>
              <a:ea typeface="Arial"/>
              <a:cs typeface="Arial"/>
              <a:sym typeface="Arial"/>
            </a:endParaRPr>
          </a:p>
        </p:txBody>
      </p:sp>
      <p:grpSp>
        <p:nvGrpSpPr>
          <p:cNvPr id="2711" name="Google Shape;2711;p45"/>
          <p:cNvGrpSpPr/>
          <p:nvPr/>
        </p:nvGrpSpPr>
        <p:grpSpPr>
          <a:xfrm>
            <a:off x="5328464" y="1413461"/>
            <a:ext cx="4967072" cy="197073"/>
            <a:chOff x="5328464" y="1413461"/>
            <a:chExt cx="4967072" cy="197073"/>
          </a:xfrm>
        </p:grpSpPr>
        <p:pic>
          <p:nvPicPr>
            <p:cNvPr id="2712" name="Google Shape;2712;p45"/>
            <p:cNvPicPr preferRelativeResize="0"/>
            <p:nvPr/>
          </p:nvPicPr>
          <p:blipFill rotWithShape="1">
            <a:blip r:embed="rId17">
              <a:alphaModFix/>
            </a:blip>
            <a:srcRect b="0" l="0" r="0" t="0"/>
            <a:stretch/>
          </p:blipFill>
          <p:spPr>
            <a:xfrm>
              <a:off x="5328464" y="1413902"/>
              <a:ext cx="90928" cy="196632"/>
            </a:xfrm>
            <a:prstGeom prst="rect">
              <a:avLst/>
            </a:prstGeom>
            <a:noFill/>
            <a:ln>
              <a:noFill/>
            </a:ln>
          </p:spPr>
        </p:pic>
        <p:sp>
          <p:nvSpPr>
            <p:cNvPr id="2713" name="Google Shape;2713;p45"/>
            <p:cNvSpPr/>
            <p:nvPr/>
          </p:nvSpPr>
          <p:spPr>
            <a:xfrm>
              <a:off x="5440358" y="1609094"/>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14" name="Google Shape;2714;p45"/>
            <p:cNvPicPr preferRelativeResize="0"/>
            <p:nvPr/>
          </p:nvPicPr>
          <p:blipFill rotWithShape="1">
            <a:blip r:embed="rId18">
              <a:alphaModFix/>
            </a:blip>
            <a:srcRect b="0" l="0" r="0" t="0"/>
            <a:stretch/>
          </p:blipFill>
          <p:spPr>
            <a:xfrm>
              <a:off x="10204608" y="1413461"/>
              <a:ext cx="90928" cy="196632"/>
            </a:xfrm>
            <a:prstGeom prst="rect">
              <a:avLst/>
            </a:prstGeom>
            <a:noFill/>
            <a:ln>
              <a:noFill/>
            </a:ln>
          </p:spPr>
        </p:pic>
        <p:sp>
          <p:nvSpPr>
            <p:cNvPr id="2715" name="Google Shape;2715;p45"/>
            <p:cNvSpPr/>
            <p:nvPr/>
          </p:nvSpPr>
          <p:spPr>
            <a:xfrm>
              <a:off x="5436536" y="1414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6" name="Google Shape;2716;p45"/>
            <p:cNvSpPr/>
            <p:nvPr/>
          </p:nvSpPr>
          <p:spPr>
            <a:xfrm>
              <a:off x="5329906" y="1414905"/>
              <a:ext cx="4964430" cy="194310"/>
            </a:xfrm>
            <a:custGeom>
              <a:rect b="b" l="l" r="r" t="t"/>
              <a:pathLst>
                <a:path extrusionOk="0" h="194309" w="4964430">
                  <a:moveTo>
                    <a:pt x="165" y="91376"/>
                  </a:moveTo>
                  <a:lnTo>
                    <a:pt x="50" y="93268"/>
                  </a:lnTo>
                  <a:lnTo>
                    <a:pt x="0" y="95173"/>
                  </a:lnTo>
                  <a:lnTo>
                    <a:pt x="0" y="97091"/>
                  </a:lnTo>
                  <a:lnTo>
                    <a:pt x="0" y="99009"/>
                  </a:lnTo>
                  <a:lnTo>
                    <a:pt x="50" y="100914"/>
                  </a:lnTo>
                  <a:lnTo>
                    <a:pt x="165" y="102806"/>
                  </a:lnTo>
                </a:path>
                <a:path extrusionOk="0" h="194309" w="4964430">
                  <a:moveTo>
                    <a:pt x="91376" y="194017"/>
                  </a:moveTo>
                  <a:lnTo>
                    <a:pt x="93268" y="194132"/>
                  </a:lnTo>
                  <a:lnTo>
                    <a:pt x="95173" y="194182"/>
                  </a:lnTo>
                  <a:lnTo>
                    <a:pt x="97091" y="194182"/>
                  </a:lnTo>
                  <a:lnTo>
                    <a:pt x="102819" y="194182"/>
                  </a:lnTo>
                </a:path>
                <a:path extrusionOk="0" h="194309" w="4964430">
                  <a:moveTo>
                    <a:pt x="4861369" y="194182"/>
                  </a:moveTo>
                  <a:lnTo>
                    <a:pt x="4867097" y="194182"/>
                  </a:lnTo>
                  <a:lnTo>
                    <a:pt x="4869014" y="194182"/>
                  </a:lnTo>
                  <a:lnTo>
                    <a:pt x="4870919" y="194132"/>
                  </a:lnTo>
                  <a:lnTo>
                    <a:pt x="4872812" y="194017"/>
                  </a:lnTo>
                </a:path>
                <a:path extrusionOk="0" h="194309" w="4964430">
                  <a:moveTo>
                    <a:pt x="4964023" y="102806"/>
                  </a:moveTo>
                  <a:lnTo>
                    <a:pt x="4964137" y="100914"/>
                  </a:lnTo>
                  <a:lnTo>
                    <a:pt x="4964188" y="99009"/>
                  </a:lnTo>
                  <a:lnTo>
                    <a:pt x="4964188" y="97091"/>
                  </a:lnTo>
                  <a:lnTo>
                    <a:pt x="4964188" y="95173"/>
                  </a:lnTo>
                  <a:lnTo>
                    <a:pt x="4964137" y="93268"/>
                  </a:lnTo>
                  <a:lnTo>
                    <a:pt x="4964023" y="91376"/>
                  </a:lnTo>
                </a:path>
                <a:path extrusionOk="0" h="194309" w="4964430">
                  <a:moveTo>
                    <a:pt x="4872812" y="165"/>
                  </a:moveTo>
                  <a:lnTo>
                    <a:pt x="4870919" y="50"/>
                  </a:lnTo>
                  <a:lnTo>
                    <a:pt x="4869014" y="0"/>
                  </a:lnTo>
                  <a:lnTo>
                    <a:pt x="4867097" y="0"/>
                  </a:lnTo>
                  <a:lnTo>
                    <a:pt x="4861369" y="0"/>
                  </a:lnTo>
                </a:path>
                <a:path extrusionOk="0" h="194309"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17" name="Google Shape;2717;p45"/>
            <p:cNvPicPr preferRelativeResize="0"/>
            <p:nvPr/>
          </p:nvPicPr>
          <p:blipFill rotWithShape="1">
            <a:blip r:embed="rId19">
              <a:alphaModFix/>
            </a:blip>
            <a:srcRect b="0" l="0" r="0" t="0"/>
            <a:stretch/>
          </p:blipFill>
          <p:spPr>
            <a:xfrm>
              <a:off x="10125334" y="1459268"/>
              <a:ext cx="105460" cy="105460"/>
            </a:xfrm>
            <a:prstGeom prst="rect">
              <a:avLst/>
            </a:prstGeom>
            <a:noFill/>
            <a:ln>
              <a:noFill/>
            </a:ln>
          </p:spPr>
        </p:pic>
      </p:grpSp>
      <p:sp>
        <p:nvSpPr>
          <p:cNvPr id="2718" name="Google Shape;2718;p45"/>
          <p:cNvSpPr txBox="1"/>
          <p:nvPr/>
        </p:nvSpPr>
        <p:spPr>
          <a:xfrm>
            <a:off x="5427111" y="3822069"/>
            <a:ext cx="117284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S-PRO 오픈 후 초기 운영 성과</a:t>
            </a:r>
            <a:endParaRPr sz="700">
              <a:latin typeface="Arial"/>
              <a:ea typeface="Arial"/>
              <a:cs typeface="Arial"/>
              <a:sym typeface="Arial"/>
            </a:endParaRPr>
          </a:p>
        </p:txBody>
      </p:sp>
      <p:grpSp>
        <p:nvGrpSpPr>
          <p:cNvPr id="2719" name="Google Shape;2719;p45"/>
          <p:cNvGrpSpPr/>
          <p:nvPr/>
        </p:nvGrpSpPr>
        <p:grpSpPr>
          <a:xfrm>
            <a:off x="5328464" y="3798462"/>
            <a:ext cx="4967072" cy="197073"/>
            <a:chOff x="5328464" y="3798462"/>
            <a:chExt cx="4967072" cy="197073"/>
          </a:xfrm>
        </p:grpSpPr>
        <p:pic>
          <p:nvPicPr>
            <p:cNvPr id="2720" name="Google Shape;2720;p45"/>
            <p:cNvPicPr preferRelativeResize="0"/>
            <p:nvPr/>
          </p:nvPicPr>
          <p:blipFill rotWithShape="1">
            <a:blip r:embed="rId20">
              <a:alphaModFix/>
            </a:blip>
            <a:srcRect b="0" l="0" r="0" t="0"/>
            <a:stretch/>
          </p:blipFill>
          <p:spPr>
            <a:xfrm>
              <a:off x="5328464" y="3798903"/>
              <a:ext cx="90928" cy="196632"/>
            </a:xfrm>
            <a:prstGeom prst="rect">
              <a:avLst/>
            </a:prstGeom>
            <a:noFill/>
            <a:ln>
              <a:noFill/>
            </a:ln>
          </p:spPr>
        </p:pic>
        <p:sp>
          <p:nvSpPr>
            <p:cNvPr id="2721" name="Google Shape;2721;p45"/>
            <p:cNvSpPr/>
            <p:nvPr/>
          </p:nvSpPr>
          <p:spPr>
            <a:xfrm>
              <a:off x="5440358" y="3994093"/>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22" name="Google Shape;2722;p45"/>
            <p:cNvPicPr preferRelativeResize="0"/>
            <p:nvPr/>
          </p:nvPicPr>
          <p:blipFill rotWithShape="1">
            <a:blip r:embed="rId21">
              <a:alphaModFix/>
            </a:blip>
            <a:srcRect b="0" l="0" r="0" t="0"/>
            <a:stretch/>
          </p:blipFill>
          <p:spPr>
            <a:xfrm>
              <a:off x="10204608" y="3798462"/>
              <a:ext cx="90928" cy="196631"/>
            </a:xfrm>
            <a:prstGeom prst="rect">
              <a:avLst/>
            </a:prstGeom>
            <a:noFill/>
            <a:ln>
              <a:noFill/>
            </a:ln>
          </p:spPr>
        </p:pic>
        <p:sp>
          <p:nvSpPr>
            <p:cNvPr id="2723" name="Google Shape;2723;p45"/>
            <p:cNvSpPr/>
            <p:nvPr/>
          </p:nvSpPr>
          <p:spPr>
            <a:xfrm>
              <a:off x="5436536" y="3799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4" name="Google Shape;2724;p45"/>
            <p:cNvSpPr/>
            <p:nvPr/>
          </p:nvSpPr>
          <p:spPr>
            <a:xfrm>
              <a:off x="5329906" y="3799906"/>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25" name="Google Shape;2725;p45"/>
            <p:cNvPicPr preferRelativeResize="0"/>
            <p:nvPr/>
          </p:nvPicPr>
          <p:blipFill rotWithShape="1">
            <a:blip r:embed="rId22">
              <a:alphaModFix/>
            </a:blip>
            <a:srcRect b="0" l="0" r="0" t="0"/>
            <a:stretch/>
          </p:blipFill>
          <p:spPr>
            <a:xfrm>
              <a:off x="10125334" y="3844268"/>
              <a:ext cx="105460" cy="105460"/>
            </a:xfrm>
            <a:prstGeom prst="rect">
              <a:avLst/>
            </a:prstGeom>
            <a:noFill/>
            <a:ln>
              <a:noFill/>
            </a:ln>
          </p:spPr>
        </p:pic>
      </p:grpSp>
      <p:grpSp>
        <p:nvGrpSpPr>
          <p:cNvPr id="2726" name="Google Shape;2726;p45"/>
          <p:cNvGrpSpPr/>
          <p:nvPr/>
        </p:nvGrpSpPr>
        <p:grpSpPr>
          <a:xfrm>
            <a:off x="5367595" y="2186998"/>
            <a:ext cx="4192827" cy="180340"/>
            <a:chOff x="5367595" y="2186998"/>
            <a:chExt cx="4192827" cy="180340"/>
          </a:xfrm>
        </p:grpSpPr>
        <p:sp>
          <p:nvSpPr>
            <p:cNvPr id="2727" name="Google Shape;2727;p45"/>
            <p:cNvSpPr/>
            <p:nvPr/>
          </p:nvSpPr>
          <p:spPr>
            <a:xfrm>
              <a:off x="6010200" y="2277012"/>
              <a:ext cx="62865" cy="0"/>
            </a:xfrm>
            <a:custGeom>
              <a:rect b="b" l="l" r="r" t="t"/>
              <a:pathLst>
                <a:path extrusionOk="0" h="120000" w="62864">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8" name="Google Shape;2728;p45"/>
            <p:cNvSpPr/>
            <p:nvPr/>
          </p:nvSpPr>
          <p:spPr>
            <a:xfrm>
              <a:off x="6052164" y="2249034"/>
              <a:ext cx="76835" cy="56515"/>
            </a:xfrm>
            <a:custGeom>
              <a:rect b="b" l="l" r="r" t="t"/>
              <a:pathLst>
                <a:path extrusionOk="0" h="56514" w="76835">
                  <a:moveTo>
                    <a:pt x="0" y="0"/>
                  </a:moveTo>
                  <a:lnTo>
                    <a:pt x="11508" y="16611"/>
                  </a:lnTo>
                  <a:lnTo>
                    <a:pt x="15344" y="27974"/>
                  </a:lnTo>
                  <a:lnTo>
                    <a:pt x="11508" y="39333"/>
                  </a:lnTo>
                  <a:lnTo>
                    <a:pt x="0" y="55930"/>
                  </a:lnTo>
                  <a:lnTo>
                    <a:pt x="76835"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9" name="Google Shape;2729;p45"/>
            <p:cNvSpPr/>
            <p:nvPr/>
          </p:nvSpPr>
          <p:spPr>
            <a:xfrm>
              <a:off x="5367595" y="2186998"/>
              <a:ext cx="644525" cy="180340"/>
            </a:xfrm>
            <a:custGeom>
              <a:rect b="b" l="l" r="r" t="t"/>
              <a:pathLst>
                <a:path extrusionOk="0" h="180339" w="644525">
                  <a:moveTo>
                    <a:pt x="554405"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4405" y="179997"/>
                  </a:lnTo>
                  <a:lnTo>
                    <a:pt x="589439" y="172924"/>
                  </a:lnTo>
                  <a:lnTo>
                    <a:pt x="618048" y="153636"/>
                  </a:lnTo>
                  <a:lnTo>
                    <a:pt x="637337" y="125031"/>
                  </a:lnTo>
                  <a:lnTo>
                    <a:pt x="644410" y="90004"/>
                  </a:lnTo>
                  <a:lnTo>
                    <a:pt x="637337" y="54971"/>
                  </a:lnTo>
                  <a:lnTo>
                    <a:pt x="618048" y="26362"/>
                  </a:lnTo>
                  <a:lnTo>
                    <a:pt x="589439" y="7073"/>
                  </a:lnTo>
                  <a:lnTo>
                    <a:pt x="554405"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0" name="Google Shape;2730;p45"/>
            <p:cNvSpPr/>
            <p:nvPr/>
          </p:nvSpPr>
          <p:spPr>
            <a:xfrm>
              <a:off x="6865199" y="2277012"/>
              <a:ext cx="62865" cy="0"/>
            </a:xfrm>
            <a:custGeom>
              <a:rect b="b" l="l" r="r" t="t"/>
              <a:pathLst>
                <a:path extrusionOk="0" h="120000" w="62865">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1" name="Google Shape;2731;p45"/>
            <p:cNvSpPr/>
            <p:nvPr/>
          </p:nvSpPr>
          <p:spPr>
            <a:xfrm>
              <a:off x="6907152" y="2249034"/>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2" name="Google Shape;2732;p45"/>
            <p:cNvSpPr/>
            <p:nvPr/>
          </p:nvSpPr>
          <p:spPr>
            <a:xfrm>
              <a:off x="7725599" y="2277012"/>
              <a:ext cx="62865" cy="0"/>
            </a:xfrm>
            <a:custGeom>
              <a:rect b="b" l="l" r="r" t="t"/>
              <a:pathLst>
                <a:path extrusionOk="0" h="120000" w="62865">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3" name="Google Shape;2733;p45"/>
            <p:cNvSpPr/>
            <p:nvPr/>
          </p:nvSpPr>
          <p:spPr>
            <a:xfrm>
              <a:off x="7767552" y="2249034"/>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4" name="Google Shape;2734;p45"/>
            <p:cNvSpPr/>
            <p:nvPr/>
          </p:nvSpPr>
          <p:spPr>
            <a:xfrm>
              <a:off x="8580599" y="2277012"/>
              <a:ext cx="62865" cy="0"/>
            </a:xfrm>
            <a:custGeom>
              <a:rect b="b" l="l" r="r" t="t"/>
              <a:pathLst>
                <a:path extrusionOk="0" h="120000" w="62865">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5" name="Google Shape;2735;p45"/>
            <p:cNvSpPr/>
            <p:nvPr/>
          </p:nvSpPr>
          <p:spPr>
            <a:xfrm>
              <a:off x="8622551" y="2249034"/>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6" name="Google Shape;2736;p45"/>
            <p:cNvSpPr/>
            <p:nvPr/>
          </p:nvSpPr>
          <p:spPr>
            <a:xfrm>
              <a:off x="9440999" y="2277012"/>
              <a:ext cx="62865" cy="0"/>
            </a:xfrm>
            <a:custGeom>
              <a:rect b="b" l="l" r="r" t="t"/>
              <a:pathLst>
                <a:path extrusionOk="0" h="120000" w="62865">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7" name="Google Shape;2737;p45"/>
            <p:cNvSpPr/>
            <p:nvPr/>
          </p:nvSpPr>
          <p:spPr>
            <a:xfrm>
              <a:off x="9482952" y="2249034"/>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38" name="Google Shape;2738;p45"/>
          <p:cNvSpPr txBox="1"/>
          <p:nvPr/>
        </p:nvSpPr>
        <p:spPr>
          <a:xfrm>
            <a:off x="5511995" y="2205687"/>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가입설계</a:t>
            </a:r>
            <a:endParaRPr sz="650">
              <a:latin typeface="Arial"/>
              <a:ea typeface="Arial"/>
              <a:cs typeface="Arial"/>
              <a:sym typeface="Arial"/>
            </a:endParaRPr>
          </a:p>
        </p:txBody>
      </p:sp>
      <p:grpSp>
        <p:nvGrpSpPr>
          <p:cNvPr id="2739" name="Google Shape;2739;p45"/>
          <p:cNvGrpSpPr/>
          <p:nvPr/>
        </p:nvGrpSpPr>
        <p:grpSpPr>
          <a:xfrm>
            <a:off x="5367595" y="2186998"/>
            <a:ext cx="1501354" cy="180340"/>
            <a:chOff x="5367595" y="2186998"/>
            <a:chExt cx="1501354" cy="180340"/>
          </a:xfrm>
        </p:grpSpPr>
        <p:sp>
          <p:nvSpPr>
            <p:cNvPr id="2740" name="Google Shape;2740;p45"/>
            <p:cNvSpPr/>
            <p:nvPr/>
          </p:nvSpPr>
          <p:spPr>
            <a:xfrm>
              <a:off x="5367595" y="2186998"/>
              <a:ext cx="644525" cy="180340"/>
            </a:xfrm>
            <a:custGeom>
              <a:rect b="b" l="l" r="r" t="t"/>
              <a:pathLst>
                <a:path extrusionOk="0" h="180339" w="64452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554405" y="179997"/>
                  </a:lnTo>
                  <a:lnTo>
                    <a:pt x="589439" y="172924"/>
                  </a:lnTo>
                  <a:lnTo>
                    <a:pt x="618048" y="153636"/>
                  </a:lnTo>
                  <a:lnTo>
                    <a:pt x="637337" y="125031"/>
                  </a:lnTo>
                  <a:lnTo>
                    <a:pt x="644410" y="90004"/>
                  </a:lnTo>
                  <a:lnTo>
                    <a:pt x="637337" y="54971"/>
                  </a:lnTo>
                  <a:lnTo>
                    <a:pt x="618048" y="26362"/>
                  </a:lnTo>
                  <a:lnTo>
                    <a:pt x="589439" y="7073"/>
                  </a:lnTo>
                  <a:lnTo>
                    <a:pt x="554405"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41" name="Google Shape;2741;p45"/>
            <p:cNvSpPr/>
            <p:nvPr/>
          </p:nvSpPr>
          <p:spPr>
            <a:xfrm>
              <a:off x="6152034" y="2186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42" name="Google Shape;2742;p45"/>
          <p:cNvSpPr txBox="1"/>
          <p:nvPr/>
        </p:nvSpPr>
        <p:spPr>
          <a:xfrm>
            <a:off x="6217893" y="2205687"/>
            <a:ext cx="5702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초회보험료입금</a:t>
            </a:r>
            <a:endParaRPr sz="650">
              <a:latin typeface="Arial"/>
              <a:ea typeface="Arial"/>
              <a:cs typeface="Arial"/>
              <a:sym typeface="Arial"/>
            </a:endParaRPr>
          </a:p>
        </p:txBody>
      </p:sp>
      <p:grpSp>
        <p:nvGrpSpPr>
          <p:cNvPr id="2743" name="Google Shape;2743;p45"/>
          <p:cNvGrpSpPr/>
          <p:nvPr/>
        </p:nvGrpSpPr>
        <p:grpSpPr>
          <a:xfrm>
            <a:off x="6152035" y="2186998"/>
            <a:ext cx="1573354" cy="180340"/>
            <a:chOff x="6152035" y="2186998"/>
            <a:chExt cx="1573354" cy="180340"/>
          </a:xfrm>
        </p:grpSpPr>
        <p:sp>
          <p:nvSpPr>
            <p:cNvPr id="2744" name="Google Shape;2744;p45"/>
            <p:cNvSpPr/>
            <p:nvPr/>
          </p:nvSpPr>
          <p:spPr>
            <a:xfrm>
              <a:off x="6152035" y="2186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45" name="Google Shape;2745;p45"/>
            <p:cNvSpPr/>
            <p:nvPr/>
          </p:nvSpPr>
          <p:spPr>
            <a:xfrm>
              <a:off x="7008474" y="2186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46" name="Google Shape;2746;p45"/>
          <p:cNvSpPr txBox="1"/>
          <p:nvPr/>
        </p:nvSpPr>
        <p:spPr>
          <a:xfrm>
            <a:off x="7113213" y="2205687"/>
            <a:ext cx="49212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질병인수심사</a:t>
            </a:r>
            <a:endParaRPr sz="650">
              <a:latin typeface="Arial"/>
              <a:ea typeface="Arial"/>
              <a:cs typeface="Arial"/>
              <a:sym typeface="Arial"/>
            </a:endParaRPr>
          </a:p>
        </p:txBody>
      </p:sp>
      <p:grpSp>
        <p:nvGrpSpPr>
          <p:cNvPr id="2747" name="Google Shape;2747;p45"/>
          <p:cNvGrpSpPr/>
          <p:nvPr/>
        </p:nvGrpSpPr>
        <p:grpSpPr>
          <a:xfrm>
            <a:off x="7008475" y="2186998"/>
            <a:ext cx="1573354" cy="180340"/>
            <a:chOff x="7008475" y="2186998"/>
            <a:chExt cx="1573354" cy="180340"/>
          </a:xfrm>
        </p:grpSpPr>
        <p:sp>
          <p:nvSpPr>
            <p:cNvPr id="2748" name="Google Shape;2748;p45"/>
            <p:cNvSpPr/>
            <p:nvPr/>
          </p:nvSpPr>
          <p:spPr>
            <a:xfrm>
              <a:off x="7008475" y="2186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49" name="Google Shape;2749;p45"/>
            <p:cNvSpPr/>
            <p:nvPr/>
          </p:nvSpPr>
          <p:spPr>
            <a:xfrm>
              <a:off x="7864914" y="2186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50" name="Google Shape;2750;p45"/>
          <p:cNvSpPr txBox="1"/>
          <p:nvPr/>
        </p:nvSpPr>
        <p:spPr>
          <a:xfrm>
            <a:off x="8047414" y="2205687"/>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미결보완</a:t>
            </a:r>
            <a:endParaRPr sz="650">
              <a:latin typeface="Arial"/>
              <a:ea typeface="Arial"/>
              <a:cs typeface="Arial"/>
              <a:sym typeface="Arial"/>
            </a:endParaRPr>
          </a:p>
        </p:txBody>
      </p:sp>
      <p:grpSp>
        <p:nvGrpSpPr>
          <p:cNvPr id="2751" name="Google Shape;2751;p45"/>
          <p:cNvGrpSpPr/>
          <p:nvPr/>
        </p:nvGrpSpPr>
        <p:grpSpPr>
          <a:xfrm>
            <a:off x="7864914" y="2186998"/>
            <a:ext cx="1573356" cy="180340"/>
            <a:chOff x="7864914" y="2186998"/>
            <a:chExt cx="1573356" cy="180340"/>
          </a:xfrm>
        </p:grpSpPr>
        <p:sp>
          <p:nvSpPr>
            <p:cNvPr id="2752" name="Google Shape;2752;p45"/>
            <p:cNvSpPr/>
            <p:nvPr/>
          </p:nvSpPr>
          <p:spPr>
            <a:xfrm>
              <a:off x="7864914" y="2186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53" name="Google Shape;2753;p45"/>
            <p:cNvSpPr/>
            <p:nvPr/>
          </p:nvSpPr>
          <p:spPr>
            <a:xfrm>
              <a:off x="8721355" y="2186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54" name="Google Shape;2754;p45"/>
          <p:cNvSpPr txBox="1"/>
          <p:nvPr/>
        </p:nvSpPr>
        <p:spPr>
          <a:xfrm>
            <a:off x="8803640" y="2205687"/>
            <a:ext cx="53721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인수 또는 거절</a:t>
            </a:r>
            <a:endParaRPr sz="650">
              <a:latin typeface="Arial"/>
              <a:ea typeface="Arial"/>
              <a:cs typeface="Arial"/>
              <a:sym typeface="Arial"/>
            </a:endParaRPr>
          </a:p>
        </p:txBody>
      </p:sp>
      <p:grpSp>
        <p:nvGrpSpPr>
          <p:cNvPr id="2755" name="Google Shape;2755;p45"/>
          <p:cNvGrpSpPr/>
          <p:nvPr/>
        </p:nvGrpSpPr>
        <p:grpSpPr>
          <a:xfrm>
            <a:off x="8721355" y="2186998"/>
            <a:ext cx="1573355" cy="180340"/>
            <a:chOff x="8721355" y="2186998"/>
            <a:chExt cx="1573355" cy="180340"/>
          </a:xfrm>
        </p:grpSpPr>
        <p:sp>
          <p:nvSpPr>
            <p:cNvPr id="2756" name="Google Shape;2756;p45"/>
            <p:cNvSpPr/>
            <p:nvPr/>
          </p:nvSpPr>
          <p:spPr>
            <a:xfrm>
              <a:off x="8721355" y="2186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57" name="Google Shape;2757;p45"/>
            <p:cNvSpPr/>
            <p:nvPr/>
          </p:nvSpPr>
          <p:spPr>
            <a:xfrm>
              <a:off x="9577795" y="2186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58" name="Google Shape;2758;p45"/>
          <p:cNvSpPr txBox="1"/>
          <p:nvPr/>
        </p:nvSpPr>
        <p:spPr>
          <a:xfrm>
            <a:off x="9799176" y="2205687"/>
            <a:ext cx="259079"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재청약</a:t>
            </a:r>
            <a:endParaRPr sz="650">
              <a:latin typeface="Arial"/>
              <a:ea typeface="Arial"/>
              <a:cs typeface="Arial"/>
              <a:sym typeface="Arial"/>
            </a:endParaRPr>
          </a:p>
        </p:txBody>
      </p:sp>
      <p:sp>
        <p:nvSpPr>
          <p:cNvPr id="2759" name="Google Shape;2759;p45"/>
          <p:cNvSpPr/>
          <p:nvPr/>
        </p:nvSpPr>
        <p:spPr>
          <a:xfrm>
            <a:off x="9577795" y="2186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760" name="Google Shape;2760;p45"/>
          <p:cNvGrpSpPr/>
          <p:nvPr/>
        </p:nvGrpSpPr>
        <p:grpSpPr>
          <a:xfrm>
            <a:off x="7246641" y="1787122"/>
            <a:ext cx="240665" cy="303247"/>
            <a:chOff x="7246641" y="1787122"/>
            <a:chExt cx="240665" cy="303247"/>
          </a:xfrm>
        </p:grpSpPr>
        <p:pic>
          <p:nvPicPr>
            <p:cNvPr id="2761" name="Google Shape;2761;p45"/>
            <p:cNvPicPr preferRelativeResize="0"/>
            <p:nvPr/>
          </p:nvPicPr>
          <p:blipFill rotWithShape="1">
            <a:blip r:embed="rId23">
              <a:alphaModFix/>
            </a:blip>
            <a:srcRect b="0" l="0" r="0" t="0"/>
            <a:stretch/>
          </p:blipFill>
          <p:spPr>
            <a:xfrm>
              <a:off x="7260852" y="1787122"/>
              <a:ext cx="211658" cy="289060"/>
            </a:xfrm>
            <a:prstGeom prst="rect">
              <a:avLst/>
            </a:prstGeom>
            <a:noFill/>
            <a:ln>
              <a:noFill/>
            </a:ln>
          </p:spPr>
        </p:pic>
        <p:sp>
          <p:nvSpPr>
            <p:cNvPr id="2762" name="Google Shape;2762;p45"/>
            <p:cNvSpPr/>
            <p:nvPr/>
          </p:nvSpPr>
          <p:spPr>
            <a:xfrm>
              <a:off x="7246641" y="1789379"/>
              <a:ext cx="240665" cy="300990"/>
            </a:xfrm>
            <a:custGeom>
              <a:rect b="b" l="l" r="r" t="t"/>
              <a:pathLst>
                <a:path extrusionOk="0" h="300989" w="240665">
                  <a:moveTo>
                    <a:pt x="174790" y="25374"/>
                  </a:moveTo>
                  <a:lnTo>
                    <a:pt x="209537" y="25374"/>
                  </a:lnTo>
                  <a:lnTo>
                    <a:pt x="221424" y="27775"/>
                  </a:lnTo>
                  <a:lnTo>
                    <a:pt x="231133" y="34321"/>
                  </a:lnTo>
                  <a:lnTo>
                    <a:pt x="237680" y="44030"/>
                  </a:lnTo>
                  <a:lnTo>
                    <a:pt x="240080" y="55918"/>
                  </a:lnTo>
                  <a:lnTo>
                    <a:pt x="240080" y="270395"/>
                  </a:lnTo>
                  <a:lnTo>
                    <a:pt x="237680" y="282288"/>
                  </a:lnTo>
                  <a:lnTo>
                    <a:pt x="231133" y="291996"/>
                  </a:lnTo>
                  <a:lnTo>
                    <a:pt x="221424" y="298540"/>
                  </a:lnTo>
                  <a:lnTo>
                    <a:pt x="209537" y="300939"/>
                  </a:lnTo>
                  <a:lnTo>
                    <a:pt x="30543" y="300939"/>
                  </a:lnTo>
                  <a:lnTo>
                    <a:pt x="18655" y="298540"/>
                  </a:lnTo>
                  <a:lnTo>
                    <a:pt x="8947" y="291996"/>
                  </a:lnTo>
                  <a:lnTo>
                    <a:pt x="2400" y="282288"/>
                  </a:lnTo>
                  <a:lnTo>
                    <a:pt x="0" y="270395"/>
                  </a:lnTo>
                  <a:lnTo>
                    <a:pt x="0" y="55918"/>
                  </a:lnTo>
                  <a:lnTo>
                    <a:pt x="2400" y="44030"/>
                  </a:lnTo>
                  <a:lnTo>
                    <a:pt x="8947" y="34321"/>
                  </a:lnTo>
                  <a:lnTo>
                    <a:pt x="18655" y="27775"/>
                  </a:lnTo>
                  <a:lnTo>
                    <a:pt x="30543" y="25374"/>
                  </a:lnTo>
                  <a:lnTo>
                    <a:pt x="65303" y="25374"/>
                  </a:lnTo>
                </a:path>
                <a:path extrusionOk="0" h="300989" w="240665">
                  <a:moveTo>
                    <a:pt x="136461" y="19316"/>
                  </a:moveTo>
                  <a:lnTo>
                    <a:pt x="136461" y="12865"/>
                  </a:lnTo>
                  <a:lnTo>
                    <a:pt x="136461" y="5765"/>
                  </a:lnTo>
                  <a:lnTo>
                    <a:pt x="130695" y="0"/>
                  </a:lnTo>
                  <a:lnTo>
                    <a:pt x="123596" y="0"/>
                  </a:lnTo>
                  <a:lnTo>
                    <a:pt x="116497" y="0"/>
                  </a:lnTo>
                  <a:lnTo>
                    <a:pt x="109385" y="0"/>
                  </a:lnTo>
                  <a:lnTo>
                    <a:pt x="103631" y="5765"/>
                  </a:lnTo>
                  <a:lnTo>
                    <a:pt x="103631" y="12865"/>
                  </a:lnTo>
                  <a:lnTo>
                    <a:pt x="103631" y="19316"/>
                  </a:lnTo>
                  <a:lnTo>
                    <a:pt x="81191" y="19316"/>
                  </a:lnTo>
                  <a:lnTo>
                    <a:pt x="81191" y="45643"/>
                  </a:lnTo>
                  <a:lnTo>
                    <a:pt x="158902" y="45643"/>
                  </a:lnTo>
                  <a:lnTo>
                    <a:pt x="158902" y="19316"/>
                  </a:lnTo>
                  <a:lnTo>
                    <a:pt x="136461" y="19316"/>
                  </a:lnTo>
                  <a:close/>
                </a:path>
                <a:path extrusionOk="0" h="300989" w="240665">
                  <a:moveTo>
                    <a:pt x="95935" y="103162"/>
                  </a:moveTo>
                  <a:lnTo>
                    <a:pt x="95935" y="118008"/>
                  </a:lnTo>
                  <a:lnTo>
                    <a:pt x="88518" y="118008"/>
                  </a:lnTo>
                  <a:lnTo>
                    <a:pt x="63347" y="118008"/>
                  </a:lnTo>
                  <a:lnTo>
                    <a:pt x="54813" y="118008"/>
                  </a:lnTo>
                  <a:lnTo>
                    <a:pt x="54813" y="76885"/>
                  </a:lnTo>
                  <a:lnTo>
                    <a:pt x="78130" y="76885"/>
                  </a:lnTo>
                </a:path>
                <a:path extrusionOk="0" h="300989" w="240665">
                  <a:moveTo>
                    <a:pt x="67868" y="93941"/>
                  </a:moveTo>
                  <a:lnTo>
                    <a:pt x="77000" y="103619"/>
                  </a:lnTo>
                  <a:lnTo>
                    <a:pt x="99809" y="75107"/>
                  </a:lnTo>
                </a:path>
                <a:path extrusionOk="0" h="300989" w="240665">
                  <a:moveTo>
                    <a:pt x="95935" y="170599"/>
                  </a:moveTo>
                  <a:lnTo>
                    <a:pt x="95935" y="185445"/>
                  </a:lnTo>
                  <a:lnTo>
                    <a:pt x="88518" y="185445"/>
                  </a:lnTo>
                  <a:lnTo>
                    <a:pt x="63347" y="185445"/>
                  </a:lnTo>
                  <a:lnTo>
                    <a:pt x="54813" y="185445"/>
                  </a:lnTo>
                  <a:lnTo>
                    <a:pt x="54813" y="144310"/>
                  </a:lnTo>
                  <a:lnTo>
                    <a:pt x="78130" y="144310"/>
                  </a:lnTo>
                </a:path>
                <a:path extrusionOk="0" h="300989" w="240665">
                  <a:moveTo>
                    <a:pt x="67868" y="161366"/>
                  </a:moveTo>
                  <a:lnTo>
                    <a:pt x="77000" y="171043"/>
                  </a:lnTo>
                  <a:lnTo>
                    <a:pt x="99809" y="142532"/>
                  </a:lnTo>
                </a:path>
                <a:path extrusionOk="0" h="300989" w="240665">
                  <a:moveTo>
                    <a:pt x="95935" y="253911"/>
                  </a:moveTo>
                  <a:lnTo>
                    <a:pt x="88506" y="253911"/>
                  </a:lnTo>
                  <a:lnTo>
                    <a:pt x="63347" y="253911"/>
                  </a:lnTo>
                  <a:lnTo>
                    <a:pt x="54813" y="253911"/>
                  </a:lnTo>
                  <a:lnTo>
                    <a:pt x="54813" y="212788"/>
                  </a:lnTo>
                  <a:lnTo>
                    <a:pt x="95935" y="212788"/>
                  </a:lnTo>
                  <a:lnTo>
                    <a:pt x="95935" y="253911"/>
                  </a:lnTo>
                  <a:close/>
                </a:path>
                <a:path extrusionOk="0" h="300989" w="240665">
                  <a:moveTo>
                    <a:pt x="67500" y="241223"/>
                  </a:moveTo>
                  <a:lnTo>
                    <a:pt x="75374" y="233349"/>
                  </a:lnTo>
                  <a:lnTo>
                    <a:pt x="83248" y="225475"/>
                  </a:lnTo>
                </a:path>
                <a:path extrusionOk="0" h="300989" w="240665">
                  <a:moveTo>
                    <a:pt x="83248" y="241223"/>
                  </a:moveTo>
                  <a:lnTo>
                    <a:pt x="75374" y="233349"/>
                  </a:lnTo>
                  <a:lnTo>
                    <a:pt x="67500" y="225475"/>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63" name="Google Shape;2763;p45"/>
            <p:cNvPicPr preferRelativeResize="0"/>
            <p:nvPr/>
          </p:nvPicPr>
          <p:blipFill rotWithShape="1">
            <a:blip r:embed="rId24">
              <a:alphaModFix/>
            </a:blip>
            <a:srcRect b="0" l="0" r="0" t="0"/>
            <a:stretch/>
          </p:blipFill>
          <p:spPr>
            <a:xfrm>
              <a:off x="7372963" y="1866468"/>
              <a:ext cx="63766" cy="178761"/>
            </a:xfrm>
            <a:prstGeom prst="rect">
              <a:avLst/>
            </a:prstGeom>
            <a:noFill/>
            <a:ln>
              <a:noFill/>
            </a:ln>
          </p:spPr>
        </p:pic>
      </p:grpSp>
      <p:grpSp>
        <p:nvGrpSpPr>
          <p:cNvPr id="2764" name="Google Shape;2764;p45"/>
          <p:cNvGrpSpPr/>
          <p:nvPr/>
        </p:nvGrpSpPr>
        <p:grpSpPr>
          <a:xfrm>
            <a:off x="6371985" y="1797220"/>
            <a:ext cx="280314" cy="284568"/>
            <a:chOff x="6371985" y="1797220"/>
            <a:chExt cx="280314" cy="284568"/>
          </a:xfrm>
        </p:grpSpPr>
        <p:pic>
          <p:nvPicPr>
            <p:cNvPr id="2765" name="Google Shape;2765;p45"/>
            <p:cNvPicPr preferRelativeResize="0"/>
            <p:nvPr/>
          </p:nvPicPr>
          <p:blipFill rotWithShape="1">
            <a:blip r:embed="rId25">
              <a:alphaModFix/>
            </a:blip>
            <a:srcRect b="0" l="0" r="0" t="0"/>
            <a:stretch/>
          </p:blipFill>
          <p:spPr>
            <a:xfrm>
              <a:off x="6371985" y="1797220"/>
              <a:ext cx="280314" cy="284568"/>
            </a:xfrm>
            <a:prstGeom prst="rect">
              <a:avLst/>
            </a:prstGeom>
            <a:noFill/>
            <a:ln>
              <a:noFill/>
            </a:ln>
          </p:spPr>
        </p:pic>
        <p:sp>
          <p:nvSpPr>
            <p:cNvPr id="2766" name="Google Shape;2766;p45"/>
            <p:cNvSpPr/>
            <p:nvPr/>
          </p:nvSpPr>
          <p:spPr>
            <a:xfrm>
              <a:off x="6537887" y="1840340"/>
              <a:ext cx="27305" cy="80645"/>
            </a:xfrm>
            <a:custGeom>
              <a:rect b="b" l="l" r="r" t="t"/>
              <a:pathLst>
                <a:path extrusionOk="0" h="80644" w="27304">
                  <a:moveTo>
                    <a:pt x="26758" y="24053"/>
                  </a:moveTo>
                  <a:lnTo>
                    <a:pt x="25590" y="17919"/>
                  </a:lnTo>
                  <a:lnTo>
                    <a:pt x="20319" y="13246"/>
                  </a:lnTo>
                  <a:lnTo>
                    <a:pt x="13944" y="13042"/>
                  </a:lnTo>
                  <a:lnTo>
                    <a:pt x="13804" y="13030"/>
                  </a:lnTo>
                  <a:lnTo>
                    <a:pt x="13652" y="13030"/>
                  </a:lnTo>
                  <a:lnTo>
                    <a:pt x="13500" y="13030"/>
                  </a:lnTo>
                  <a:lnTo>
                    <a:pt x="6045" y="13030"/>
                  </a:lnTo>
                  <a:lnTo>
                    <a:pt x="0" y="19126"/>
                  </a:lnTo>
                  <a:lnTo>
                    <a:pt x="0" y="26644"/>
                  </a:lnTo>
                  <a:lnTo>
                    <a:pt x="0" y="34163"/>
                  </a:lnTo>
                  <a:lnTo>
                    <a:pt x="5359" y="38087"/>
                  </a:lnTo>
                  <a:lnTo>
                    <a:pt x="13500" y="40259"/>
                  </a:lnTo>
                  <a:lnTo>
                    <a:pt x="20840" y="42202"/>
                  </a:lnTo>
                  <a:lnTo>
                    <a:pt x="27000" y="46342"/>
                  </a:lnTo>
                  <a:lnTo>
                    <a:pt x="27000" y="53860"/>
                  </a:lnTo>
                  <a:lnTo>
                    <a:pt x="27000" y="61214"/>
                  </a:lnTo>
                  <a:lnTo>
                    <a:pt x="21208" y="67221"/>
                  </a:lnTo>
                  <a:lnTo>
                    <a:pt x="13969" y="67462"/>
                  </a:lnTo>
                  <a:lnTo>
                    <a:pt x="13817" y="67475"/>
                  </a:lnTo>
                  <a:lnTo>
                    <a:pt x="13665" y="67475"/>
                  </a:lnTo>
                  <a:lnTo>
                    <a:pt x="13500" y="67475"/>
                  </a:lnTo>
                  <a:lnTo>
                    <a:pt x="6972" y="67475"/>
                  </a:lnTo>
                  <a:lnTo>
                    <a:pt x="1523" y="62801"/>
                  </a:lnTo>
                  <a:lnTo>
                    <a:pt x="279" y="56591"/>
                  </a:lnTo>
                </a:path>
                <a:path extrusionOk="0" h="80644" w="27304">
                  <a:moveTo>
                    <a:pt x="13969" y="80403"/>
                  </a:moveTo>
                  <a:lnTo>
                    <a:pt x="13969" y="67462"/>
                  </a:lnTo>
                  <a:lnTo>
                    <a:pt x="13969" y="67462"/>
                  </a:lnTo>
                </a:path>
                <a:path extrusionOk="0" h="80644" w="27304">
                  <a:moveTo>
                    <a:pt x="13944" y="13055"/>
                  </a:moveTo>
                  <a:lnTo>
                    <a:pt x="13944" y="13042"/>
                  </a:lnTo>
                  <a:lnTo>
                    <a:pt x="1394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767" name="Google Shape;2767;p45"/>
          <p:cNvGrpSpPr/>
          <p:nvPr/>
        </p:nvGrpSpPr>
        <p:grpSpPr>
          <a:xfrm>
            <a:off x="9823118" y="1801298"/>
            <a:ext cx="225762" cy="277134"/>
            <a:chOff x="9823118" y="1801298"/>
            <a:chExt cx="225762" cy="277134"/>
          </a:xfrm>
        </p:grpSpPr>
        <p:pic>
          <p:nvPicPr>
            <p:cNvPr id="2768" name="Google Shape;2768;p45"/>
            <p:cNvPicPr preferRelativeResize="0"/>
            <p:nvPr/>
          </p:nvPicPr>
          <p:blipFill rotWithShape="1">
            <a:blip r:embed="rId26">
              <a:alphaModFix/>
            </a:blip>
            <a:srcRect b="0" l="0" r="0" t="0"/>
            <a:stretch/>
          </p:blipFill>
          <p:spPr>
            <a:xfrm>
              <a:off x="9823118" y="1801298"/>
              <a:ext cx="225762" cy="277134"/>
            </a:xfrm>
            <a:prstGeom prst="rect">
              <a:avLst/>
            </a:prstGeom>
            <a:noFill/>
            <a:ln>
              <a:noFill/>
            </a:ln>
          </p:spPr>
        </p:pic>
        <p:sp>
          <p:nvSpPr>
            <p:cNvPr id="2769" name="Google Shape;2769;p45"/>
            <p:cNvSpPr/>
            <p:nvPr/>
          </p:nvSpPr>
          <p:spPr>
            <a:xfrm>
              <a:off x="9825885" y="1804064"/>
              <a:ext cx="220345" cy="271780"/>
            </a:xfrm>
            <a:custGeom>
              <a:rect b="b" l="l" r="r" t="t"/>
              <a:pathLst>
                <a:path extrusionOk="0" h="271780" w="220345">
                  <a:moveTo>
                    <a:pt x="38353" y="0"/>
                  </a:moveTo>
                  <a:lnTo>
                    <a:pt x="199491" y="0"/>
                  </a:lnTo>
                  <a:lnTo>
                    <a:pt x="199491" y="21424"/>
                  </a:lnTo>
                  <a:lnTo>
                    <a:pt x="199491" y="250063"/>
                  </a:lnTo>
                  <a:lnTo>
                    <a:pt x="20739" y="250063"/>
                  </a:lnTo>
                  <a:lnTo>
                    <a:pt x="0" y="250063"/>
                  </a:lnTo>
                  <a:lnTo>
                    <a:pt x="0" y="39230"/>
                  </a:lnTo>
                  <a:lnTo>
                    <a:pt x="38353" y="0"/>
                  </a:lnTo>
                  <a:close/>
                </a:path>
                <a:path extrusionOk="0" h="271780" w="220345">
                  <a:moveTo>
                    <a:pt x="199491" y="21424"/>
                  </a:moveTo>
                  <a:lnTo>
                    <a:pt x="220230" y="21424"/>
                  </a:lnTo>
                  <a:lnTo>
                    <a:pt x="220230" y="271487"/>
                  </a:lnTo>
                  <a:lnTo>
                    <a:pt x="20739" y="271487"/>
                  </a:lnTo>
                  <a:lnTo>
                    <a:pt x="20739" y="25006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70" name="Google Shape;2770;p45"/>
            <p:cNvPicPr preferRelativeResize="0"/>
            <p:nvPr/>
          </p:nvPicPr>
          <p:blipFill rotWithShape="1">
            <a:blip r:embed="rId27">
              <a:alphaModFix/>
            </a:blip>
            <a:srcRect b="0" l="0" r="0" t="0"/>
            <a:stretch/>
          </p:blipFill>
          <p:spPr>
            <a:xfrm>
              <a:off x="9823345" y="1801524"/>
              <a:ext cx="178917" cy="218846"/>
            </a:xfrm>
            <a:prstGeom prst="rect">
              <a:avLst/>
            </a:prstGeom>
            <a:noFill/>
            <a:ln>
              <a:noFill/>
            </a:ln>
          </p:spPr>
        </p:pic>
      </p:grpSp>
      <p:grpSp>
        <p:nvGrpSpPr>
          <p:cNvPr id="2771" name="Google Shape;2771;p45"/>
          <p:cNvGrpSpPr/>
          <p:nvPr/>
        </p:nvGrpSpPr>
        <p:grpSpPr>
          <a:xfrm>
            <a:off x="5546082" y="1793301"/>
            <a:ext cx="287655" cy="292735"/>
            <a:chOff x="5546082" y="1793301"/>
            <a:chExt cx="287655" cy="292735"/>
          </a:xfrm>
        </p:grpSpPr>
        <p:sp>
          <p:nvSpPr>
            <p:cNvPr id="2772" name="Google Shape;2772;p45"/>
            <p:cNvSpPr/>
            <p:nvPr/>
          </p:nvSpPr>
          <p:spPr>
            <a:xfrm>
              <a:off x="5698375" y="1991968"/>
              <a:ext cx="33020" cy="33655"/>
            </a:xfrm>
            <a:custGeom>
              <a:rect b="b" l="l" r="r" t="t"/>
              <a:pathLst>
                <a:path extrusionOk="0" h="33655" w="33020">
                  <a:moveTo>
                    <a:pt x="16560" y="0"/>
                  </a:moveTo>
                  <a:lnTo>
                    <a:pt x="7861" y="2412"/>
                  </a:lnTo>
                  <a:lnTo>
                    <a:pt x="0" y="16471"/>
                  </a:lnTo>
                  <a:lnTo>
                    <a:pt x="2336" y="25450"/>
                  </a:lnTo>
                  <a:lnTo>
                    <a:pt x="15951" y="33578"/>
                  </a:lnTo>
                  <a:lnTo>
                    <a:pt x="24663" y="31178"/>
                  </a:lnTo>
                  <a:lnTo>
                    <a:pt x="32499" y="17106"/>
                  </a:lnTo>
                  <a:lnTo>
                    <a:pt x="30175" y="8115"/>
                  </a:lnTo>
                  <a:lnTo>
                    <a:pt x="23367" y="4063"/>
                  </a:lnTo>
                  <a:lnTo>
                    <a:pt x="1656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3" name="Google Shape;2773;p45"/>
            <p:cNvSpPr/>
            <p:nvPr/>
          </p:nvSpPr>
          <p:spPr>
            <a:xfrm>
              <a:off x="5664065" y="1914267"/>
              <a:ext cx="52069" cy="50800"/>
            </a:xfrm>
            <a:custGeom>
              <a:rect b="b" l="l" r="r" t="t"/>
              <a:pathLst>
                <a:path extrusionOk="0" h="50800" w="52070">
                  <a:moveTo>
                    <a:pt x="25730" y="0"/>
                  </a:moveTo>
                  <a:lnTo>
                    <a:pt x="15714" y="1975"/>
                  </a:lnTo>
                  <a:lnTo>
                    <a:pt x="7535" y="7361"/>
                  </a:lnTo>
                  <a:lnTo>
                    <a:pt x="2021" y="15350"/>
                  </a:lnTo>
                  <a:lnTo>
                    <a:pt x="0" y="25133"/>
                  </a:lnTo>
                  <a:lnTo>
                    <a:pt x="2021" y="34909"/>
                  </a:lnTo>
                  <a:lnTo>
                    <a:pt x="7535" y="42894"/>
                  </a:lnTo>
                  <a:lnTo>
                    <a:pt x="15714" y="48279"/>
                  </a:lnTo>
                  <a:lnTo>
                    <a:pt x="25730" y="50253"/>
                  </a:lnTo>
                  <a:lnTo>
                    <a:pt x="35745" y="48279"/>
                  </a:lnTo>
                  <a:lnTo>
                    <a:pt x="43924" y="42894"/>
                  </a:lnTo>
                  <a:lnTo>
                    <a:pt x="49438" y="34909"/>
                  </a:lnTo>
                  <a:lnTo>
                    <a:pt x="51460" y="25133"/>
                  </a:lnTo>
                  <a:lnTo>
                    <a:pt x="49438" y="15350"/>
                  </a:lnTo>
                  <a:lnTo>
                    <a:pt x="43924" y="7361"/>
                  </a:lnTo>
                  <a:lnTo>
                    <a:pt x="35745" y="1975"/>
                  </a:lnTo>
                  <a:lnTo>
                    <a:pt x="2573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4" name="Google Shape;2774;p45"/>
            <p:cNvSpPr/>
            <p:nvPr/>
          </p:nvSpPr>
          <p:spPr>
            <a:xfrm>
              <a:off x="5603405" y="1868576"/>
              <a:ext cx="146050" cy="76200"/>
            </a:xfrm>
            <a:custGeom>
              <a:rect b="b" l="l" r="r" t="t"/>
              <a:pathLst>
                <a:path extrusionOk="0" h="76200" w="146050">
                  <a:moveTo>
                    <a:pt x="32499" y="58813"/>
                  </a:moveTo>
                  <a:lnTo>
                    <a:pt x="24650" y="44754"/>
                  </a:lnTo>
                  <a:lnTo>
                    <a:pt x="15951" y="42341"/>
                  </a:lnTo>
                  <a:lnTo>
                    <a:pt x="2336" y="50469"/>
                  </a:lnTo>
                  <a:lnTo>
                    <a:pt x="0" y="59461"/>
                  </a:lnTo>
                  <a:lnTo>
                    <a:pt x="7861" y="73520"/>
                  </a:lnTo>
                  <a:lnTo>
                    <a:pt x="16560" y="75933"/>
                  </a:lnTo>
                  <a:lnTo>
                    <a:pt x="23368" y="71869"/>
                  </a:lnTo>
                  <a:lnTo>
                    <a:pt x="30175" y="67805"/>
                  </a:lnTo>
                  <a:lnTo>
                    <a:pt x="32499" y="58813"/>
                  </a:lnTo>
                  <a:close/>
                </a:path>
                <a:path extrusionOk="0" h="76200" w="146050">
                  <a:moveTo>
                    <a:pt x="145910" y="6578"/>
                  </a:moveTo>
                  <a:lnTo>
                    <a:pt x="139547" y="0"/>
                  </a:lnTo>
                  <a:lnTo>
                    <a:pt x="131686" y="0"/>
                  </a:lnTo>
                  <a:lnTo>
                    <a:pt x="126822" y="0"/>
                  </a:lnTo>
                  <a:lnTo>
                    <a:pt x="122516" y="2527"/>
                  </a:lnTo>
                  <a:lnTo>
                    <a:pt x="118364" y="8750"/>
                  </a:lnTo>
                  <a:lnTo>
                    <a:pt x="117449" y="11620"/>
                  </a:lnTo>
                  <a:lnTo>
                    <a:pt x="117449" y="22809"/>
                  </a:lnTo>
                  <a:lnTo>
                    <a:pt x="123825" y="29387"/>
                  </a:lnTo>
                  <a:lnTo>
                    <a:pt x="139547" y="29387"/>
                  </a:lnTo>
                  <a:lnTo>
                    <a:pt x="145910" y="22809"/>
                  </a:lnTo>
                  <a:lnTo>
                    <a:pt x="145910" y="6578"/>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5" name="Google Shape;2775;p45"/>
            <p:cNvSpPr/>
            <p:nvPr/>
          </p:nvSpPr>
          <p:spPr>
            <a:xfrm>
              <a:off x="5546082" y="1793301"/>
              <a:ext cx="287655" cy="292735"/>
            </a:xfrm>
            <a:custGeom>
              <a:rect b="b" l="l" r="r" t="t"/>
              <a:pathLst>
                <a:path extrusionOk="0" h="292735" w="287654">
                  <a:moveTo>
                    <a:pt x="122478" y="33921"/>
                  </a:moveTo>
                  <a:lnTo>
                    <a:pt x="124244" y="0"/>
                  </a:lnTo>
                  <a:lnTo>
                    <a:pt x="163182" y="0"/>
                  </a:lnTo>
                  <a:lnTo>
                    <a:pt x="164947" y="33921"/>
                  </a:lnTo>
                  <a:lnTo>
                    <a:pt x="197942" y="46329"/>
                  </a:lnTo>
                  <a:lnTo>
                    <a:pt x="220395" y="21501"/>
                  </a:lnTo>
                  <a:lnTo>
                    <a:pt x="250240" y="47370"/>
                  </a:lnTo>
                  <a:lnTo>
                    <a:pt x="230479" y="74523"/>
                  </a:lnTo>
                  <a:lnTo>
                    <a:pt x="248031" y="105930"/>
                  </a:lnTo>
                  <a:lnTo>
                    <a:pt x="280682" y="101828"/>
                  </a:lnTo>
                  <a:lnTo>
                    <a:pt x="287439" y="141452"/>
                  </a:lnTo>
                  <a:lnTo>
                    <a:pt x="255397" y="149136"/>
                  </a:lnTo>
                  <a:lnTo>
                    <a:pt x="249301" y="184861"/>
                  </a:lnTo>
                  <a:lnTo>
                    <a:pt x="276872" y="203390"/>
                  </a:lnTo>
                  <a:lnTo>
                    <a:pt x="257390" y="238226"/>
                  </a:lnTo>
                  <a:lnTo>
                    <a:pt x="228066" y="222846"/>
                  </a:lnTo>
                  <a:lnTo>
                    <a:pt x="201180" y="246151"/>
                  </a:lnTo>
                  <a:lnTo>
                    <a:pt x="210756" y="278663"/>
                  </a:lnTo>
                  <a:lnTo>
                    <a:pt x="174155" y="292417"/>
                  </a:lnTo>
                  <a:lnTo>
                    <a:pt x="161264" y="261162"/>
                  </a:lnTo>
                  <a:lnTo>
                    <a:pt x="126161" y="261162"/>
                  </a:lnTo>
                  <a:lnTo>
                    <a:pt x="113271" y="292417"/>
                  </a:lnTo>
                  <a:lnTo>
                    <a:pt x="76669" y="278663"/>
                  </a:lnTo>
                  <a:lnTo>
                    <a:pt x="86258" y="246151"/>
                  </a:lnTo>
                  <a:lnTo>
                    <a:pt x="59359" y="222846"/>
                  </a:lnTo>
                  <a:lnTo>
                    <a:pt x="30035" y="238226"/>
                  </a:lnTo>
                  <a:lnTo>
                    <a:pt x="10566" y="203390"/>
                  </a:lnTo>
                  <a:lnTo>
                    <a:pt x="38125" y="184861"/>
                  </a:lnTo>
                  <a:lnTo>
                    <a:pt x="32029" y="149136"/>
                  </a:lnTo>
                  <a:lnTo>
                    <a:pt x="0" y="141452"/>
                  </a:lnTo>
                  <a:lnTo>
                    <a:pt x="6756" y="101828"/>
                  </a:lnTo>
                  <a:lnTo>
                    <a:pt x="39408" y="105930"/>
                  </a:lnTo>
                  <a:lnTo>
                    <a:pt x="56959" y="74523"/>
                  </a:lnTo>
                  <a:lnTo>
                    <a:pt x="37198" y="47370"/>
                  </a:lnTo>
                  <a:lnTo>
                    <a:pt x="67030" y="21501"/>
                  </a:lnTo>
                  <a:lnTo>
                    <a:pt x="89484" y="46329"/>
                  </a:lnTo>
                  <a:lnTo>
                    <a:pt x="122478" y="3392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76" name="Google Shape;2776;p45"/>
            <p:cNvPicPr preferRelativeResize="0"/>
            <p:nvPr/>
          </p:nvPicPr>
          <p:blipFill rotWithShape="1">
            <a:blip r:embed="rId28">
              <a:alphaModFix/>
            </a:blip>
            <a:srcRect b="0" l="0" r="0" t="0"/>
            <a:stretch/>
          </p:blipFill>
          <p:spPr>
            <a:xfrm>
              <a:off x="5600323" y="1863087"/>
              <a:ext cx="164006" cy="165658"/>
            </a:xfrm>
            <a:prstGeom prst="rect">
              <a:avLst/>
            </a:prstGeom>
            <a:noFill/>
            <a:ln>
              <a:noFill/>
            </a:ln>
          </p:spPr>
        </p:pic>
      </p:grpSp>
      <p:grpSp>
        <p:nvGrpSpPr>
          <p:cNvPr id="2777" name="Google Shape;2777;p45"/>
          <p:cNvGrpSpPr/>
          <p:nvPr/>
        </p:nvGrpSpPr>
        <p:grpSpPr>
          <a:xfrm>
            <a:off x="8080459" y="1793599"/>
            <a:ext cx="285750" cy="292414"/>
            <a:chOff x="8080459" y="1793599"/>
            <a:chExt cx="285750" cy="292414"/>
          </a:xfrm>
        </p:grpSpPr>
        <p:sp>
          <p:nvSpPr>
            <p:cNvPr id="2778" name="Google Shape;2778;p45"/>
            <p:cNvSpPr/>
            <p:nvPr/>
          </p:nvSpPr>
          <p:spPr>
            <a:xfrm>
              <a:off x="8273836" y="1796303"/>
              <a:ext cx="52069" cy="97790"/>
            </a:xfrm>
            <a:custGeom>
              <a:rect b="b" l="l" r="r" t="t"/>
              <a:pathLst>
                <a:path extrusionOk="0" h="97789" w="52070">
                  <a:moveTo>
                    <a:pt x="25895" y="0"/>
                  </a:moveTo>
                  <a:lnTo>
                    <a:pt x="0" y="35077"/>
                  </a:lnTo>
                  <a:lnTo>
                    <a:pt x="0" y="35953"/>
                  </a:lnTo>
                  <a:lnTo>
                    <a:pt x="13627" y="35953"/>
                  </a:lnTo>
                  <a:lnTo>
                    <a:pt x="13627" y="97332"/>
                  </a:lnTo>
                  <a:lnTo>
                    <a:pt x="38163" y="97332"/>
                  </a:lnTo>
                  <a:lnTo>
                    <a:pt x="38163" y="35953"/>
                  </a:lnTo>
                  <a:lnTo>
                    <a:pt x="51777" y="35953"/>
                  </a:lnTo>
                  <a:lnTo>
                    <a:pt x="51777" y="35077"/>
                  </a:lnTo>
                  <a:lnTo>
                    <a:pt x="2589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9" name="Google Shape;2779;p45"/>
            <p:cNvSpPr/>
            <p:nvPr/>
          </p:nvSpPr>
          <p:spPr>
            <a:xfrm>
              <a:off x="8198209" y="1793599"/>
              <a:ext cx="52069" cy="97790"/>
            </a:xfrm>
            <a:custGeom>
              <a:rect b="b" l="l" r="r" t="t"/>
              <a:pathLst>
                <a:path extrusionOk="0" h="97789" w="52070">
                  <a:moveTo>
                    <a:pt x="38163" y="0"/>
                  </a:moveTo>
                  <a:lnTo>
                    <a:pt x="13627" y="0"/>
                  </a:lnTo>
                  <a:lnTo>
                    <a:pt x="13627" y="61379"/>
                  </a:lnTo>
                  <a:lnTo>
                    <a:pt x="0" y="61379"/>
                  </a:lnTo>
                  <a:lnTo>
                    <a:pt x="0" y="62242"/>
                  </a:lnTo>
                  <a:lnTo>
                    <a:pt x="25895" y="97320"/>
                  </a:lnTo>
                  <a:lnTo>
                    <a:pt x="51777" y="62242"/>
                  </a:lnTo>
                  <a:lnTo>
                    <a:pt x="51777" y="61379"/>
                  </a:lnTo>
                  <a:lnTo>
                    <a:pt x="38163" y="61379"/>
                  </a:lnTo>
                  <a:lnTo>
                    <a:pt x="3816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0" name="Google Shape;2780;p45"/>
            <p:cNvSpPr/>
            <p:nvPr/>
          </p:nvSpPr>
          <p:spPr>
            <a:xfrm>
              <a:off x="8081645" y="1954568"/>
              <a:ext cx="284480" cy="131445"/>
            </a:xfrm>
            <a:custGeom>
              <a:rect b="b" l="l" r="r" t="t"/>
              <a:pathLst>
                <a:path extrusionOk="0" h="131444" w="284479">
                  <a:moveTo>
                    <a:pt x="283959" y="26733"/>
                  </a:moveTo>
                  <a:lnTo>
                    <a:pt x="212191" y="104749"/>
                  </a:lnTo>
                  <a:lnTo>
                    <a:pt x="4013" y="104863"/>
                  </a:lnTo>
                  <a:lnTo>
                    <a:pt x="1028" y="111709"/>
                  </a:lnTo>
                  <a:lnTo>
                    <a:pt x="0" y="118198"/>
                  </a:lnTo>
                  <a:lnTo>
                    <a:pt x="889" y="124523"/>
                  </a:lnTo>
                  <a:lnTo>
                    <a:pt x="3683" y="130886"/>
                  </a:lnTo>
                  <a:lnTo>
                    <a:pt x="4241" y="131445"/>
                  </a:lnTo>
                  <a:lnTo>
                    <a:pt x="211912" y="131445"/>
                  </a:lnTo>
                  <a:lnTo>
                    <a:pt x="283959" y="53314"/>
                  </a:lnTo>
                  <a:lnTo>
                    <a:pt x="283959" y="26733"/>
                  </a:lnTo>
                  <a:close/>
                </a:path>
                <a:path extrusionOk="0" h="131444" w="284479">
                  <a:moveTo>
                    <a:pt x="283959" y="0"/>
                  </a:moveTo>
                  <a:lnTo>
                    <a:pt x="212191" y="78003"/>
                  </a:lnTo>
                  <a:lnTo>
                    <a:pt x="4013" y="78130"/>
                  </a:lnTo>
                  <a:lnTo>
                    <a:pt x="990" y="85115"/>
                  </a:lnTo>
                  <a:lnTo>
                    <a:pt x="0" y="91732"/>
                  </a:lnTo>
                  <a:lnTo>
                    <a:pt x="1003" y="98183"/>
                  </a:lnTo>
                  <a:lnTo>
                    <a:pt x="4013" y="104711"/>
                  </a:lnTo>
                  <a:lnTo>
                    <a:pt x="211912" y="104711"/>
                  </a:lnTo>
                  <a:lnTo>
                    <a:pt x="283959" y="26581"/>
                  </a:lnTo>
                  <a:lnTo>
                    <a:pt x="28395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1" name="Google Shape;2781;p45"/>
            <p:cNvSpPr/>
            <p:nvPr/>
          </p:nvSpPr>
          <p:spPr>
            <a:xfrm>
              <a:off x="8157186" y="1948596"/>
              <a:ext cx="76835" cy="33020"/>
            </a:xfrm>
            <a:custGeom>
              <a:rect b="b" l="l" r="r" t="t"/>
              <a:pathLst>
                <a:path extrusionOk="0" h="33019" w="76834">
                  <a:moveTo>
                    <a:pt x="75590" y="0"/>
                  </a:moveTo>
                  <a:lnTo>
                    <a:pt x="28981" y="0"/>
                  </a:lnTo>
                  <a:lnTo>
                    <a:pt x="28409" y="114"/>
                  </a:lnTo>
                  <a:lnTo>
                    <a:pt x="88" y="31013"/>
                  </a:lnTo>
                  <a:lnTo>
                    <a:pt x="0" y="31534"/>
                  </a:lnTo>
                  <a:lnTo>
                    <a:pt x="330" y="32435"/>
                  </a:lnTo>
                  <a:lnTo>
                    <a:pt x="749" y="32727"/>
                  </a:lnTo>
                  <a:lnTo>
                    <a:pt x="47358" y="32740"/>
                  </a:lnTo>
                  <a:lnTo>
                    <a:pt x="47929" y="32613"/>
                  </a:lnTo>
                  <a:lnTo>
                    <a:pt x="76238" y="1714"/>
                  </a:lnTo>
                  <a:lnTo>
                    <a:pt x="76339" y="1193"/>
                  </a:lnTo>
                  <a:lnTo>
                    <a:pt x="76174" y="749"/>
                  </a:lnTo>
                  <a:lnTo>
                    <a:pt x="75996" y="304"/>
                  </a:lnTo>
                  <a:lnTo>
                    <a:pt x="755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2" name="Google Shape;2782;p45"/>
            <p:cNvSpPr/>
            <p:nvPr/>
          </p:nvSpPr>
          <p:spPr>
            <a:xfrm>
              <a:off x="8157186" y="1948596"/>
              <a:ext cx="76835" cy="33020"/>
            </a:xfrm>
            <a:custGeom>
              <a:rect b="b" l="l" r="r" t="t"/>
              <a:pathLst>
                <a:path extrusionOk="0" h="33019" w="76834">
                  <a:moveTo>
                    <a:pt x="76174" y="749"/>
                  </a:moveTo>
                  <a:lnTo>
                    <a:pt x="76339" y="1193"/>
                  </a:lnTo>
                  <a:lnTo>
                    <a:pt x="76238" y="1714"/>
                  </a:lnTo>
                  <a:lnTo>
                    <a:pt x="75933" y="2070"/>
                  </a:lnTo>
                  <a:lnTo>
                    <a:pt x="48133" y="32397"/>
                  </a:lnTo>
                  <a:lnTo>
                    <a:pt x="47929" y="32613"/>
                  </a:lnTo>
                  <a:lnTo>
                    <a:pt x="47650" y="32740"/>
                  </a:lnTo>
                  <a:lnTo>
                    <a:pt x="47358" y="32740"/>
                  </a:lnTo>
                  <a:lnTo>
                    <a:pt x="1193" y="32727"/>
                  </a:lnTo>
                  <a:lnTo>
                    <a:pt x="749" y="32727"/>
                  </a:lnTo>
                  <a:lnTo>
                    <a:pt x="330" y="32435"/>
                  </a:lnTo>
                  <a:lnTo>
                    <a:pt x="165" y="31991"/>
                  </a:lnTo>
                  <a:lnTo>
                    <a:pt x="0" y="31534"/>
                  </a:lnTo>
                  <a:lnTo>
                    <a:pt x="88" y="31013"/>
                  </a:lnTo>
                  <a:lnTo>
                    <a:pt x="406" y="30670"/>
                  </a:lnTo>
                  <a:lnTo>
                    <a:pt x="28206" y="342"/>
                  </a:lnTo>
                  <a:lnTo>
                    <a:pt x="28409" y="114"/>
                  </a:lnTo>
                  <a:lnTo>
                    <a:pt x="28689" y="0"/>
                  </a:lnTo>
                  <a:lnTo>
                    <a:pt x="28981" y="0"/>
                  </a:lnTo>
                  <a:lnTo>
                    <a:pt x="75145" y="0"/>
                  </a:lnTo>
                  <a:lnTo>
                    <a:pt x="75590" y="0"/>
                  </a:lnTo>
                  <a:lnTo>
                    <a:pt x="75996" y="304"/>
                  </a:lnTo>
                  <a:lnTo>
                    <a:pt x="76174" y="749"/>
                  </a:lnTo>
                  <a:close/>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3" name="Google Shape;2783;p45"/>
            <p:cNvSpPr/>
            <p:nvPr/>
          </p:nvSpPr>
          <p:spPr>
            <a:xfrm>
              <a:off x="8080459" y="1927146"/>
              <a:ext cx="285750" cy="105410"/>
            </a:xfrm>
            <a:custGeom>
              <a:rect b="b" l="l" r="r" t="t"/>
              <a:pathLst>
                <a:path extrusionOk="0" h="105410" w="285750">
                  <a:moveTo>
                    <a:pt x="285153" y="0"/>
                  </a:moveTo>
                  <a:lnTo>
                    <a:pt x="213385" y="78003"/>
                  </a:lnTo>
                  <a:lnTo>
                    <a:pt x="4762" y="78130"/>
                  </a:lnTo>
                  <a:lnTo>
                    <a:pt x="4356" y="77838"/>
                  </a:lnTo>
                  <a:lnTo>
                    <a:pt x="4165" y="76568"/>
                  </a:lnTo>
                  <a:lnTo>
                    <a:pt x="831" y="84378"/>
                  </a:lnTo>
                  <a:lnTo>
                    <a:pt x="0" y="91309"/>
                  </a:lnTo>
                  <a:lnTo>
                    <a:pt x="1511" y="98074"/>
                  </a:lnTo>
                  <a:lnTo>
                    <a:pt x="5206" y="105384"/>
                  </a:lnTo>
                  <a:lnTo>
                    <a:pt x="213105" y="105384"/>
                  </a:lnTo>
                  <a:lnTo>
                    <a:pt x="285153" y="27254"/>
                  </a:lnTo>
                  <a:lnTo>
                    <a:pt x="285153"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4" name="Google Shape;2784;p45"/>
            <p:cNvSpPr/>
            <p:nvPr/>
          </p:nvSpPr>
          <p:spPr>
            <a:xfrm>
              <a:off x="8082766" y="1925815"/>
              <a:ext cx="281305" cy="158115"/>
            </a:xfrm>
            <a:custGeom>
              <a:rect b="b" l="l" r="r" t="t"/>
              <a:pathLst>
                <a:path extrusionOk="0" h="158114" w="281304">
                  <a:moveTo>
                    <a:pt x="280549" y="2019"/>
                  </a:moveTo>
                  <a:lnTo>
                    <a:pt x="210140" y="78498"/>
                  </a:lnTo>
                  <a:lnTo>
                    <a:pt x="209937" y="78714"/>
                  </a:lnTo>
                  <a:lnTo>
                    <a:pt x="209657" y="78841"/>
                  </a:lnTo>
                  <a:lnTo>
                    <a:pt x="209378" y="78841"/>
                  </a:lnTo>
                  <a:lnTo>
                    <a:pt x="5124" y="78841"/>
                  </a:lnTo>
                  <a:lnTo>
                    <a:pt x="4679" y="78841"/>
                  </a:lnTo>
                  <a:lnTo>
                    <a:pt x="4286" y="78549"/>
                  </a:lnTo>
                  <a:lnTo>
                    <a:pt x="4108" y="78104"/>
                  </a:lnTo>
                  <a:lnTo>
                    <a:pt x="4019" y="77838"/>
                  </a:lnTo>
                  <a:lnTo>
                    <a:pt x="4019" y="77558"/>
                  </a:lnTo>
                  <a:lnTo>
                    <a:pt x="4095" y="77304"/>
                  </a:lnTo>
                  <a:lnTo>
                    <a:pt x="4133" y="77127"/>
                  </a:lnTo>
                  <a:lnTo>
                    <a:pt x="74758" y="355"/>
                  </a:lnTo>
                  <a:lnTo>
                    <a:pt x="75241" y="0"/>
                  </a:lnTo>
                  <a:lnTo>
                    <a:pt x="75533" y="0"/>
                  </a:lnTo>
                  <a:lnTo>
                    <a:pt x="279787" y="0"/>
                  </a:lnTo>
                  <a:lnTo>
                    <a:pt x="280219" y="0"/>
                  </a:lnTo>
                  <a:lnTo>
                    <a:pt x="280612" y="292"/>
                  </a:lnTo>
                  <a:lnTo>
                    <a:pt x="280790" y="723"/>
                  </a:lnTo>
                  <a:lnTo>
                    <a:pt x="280955" y="1168"/>
                  </a:lnTo>
                  <a:lnTo>
                    <a:pt x="280866" y="1689"/>
                  </a:lnTo>
                  <a:lnTo>
                    <a:pt x="280549" y="2019"/>
                  </a:lnTo>
                  <a:close/>
                </a:path>
                <a:path extrusionOk="0" h="158114" w="281304">
                  <a:moveTo>
                    <a:pt x="150450" y="24129"/>
                  </a:moveTo>
                  <a:lnTo>
                    <a:pt x="150602" y="24574"/>
                  </a:lnTo>
                  <a:lnTo>
                    <a:pt x="150514" y="25082"/>
                  </a:lnTo>
                  <a:lnTo>
                    <a:pt x="150209" y="25425"/>
                  </a:lnTo>
                  <a:lnTo>
                    <a:pt x="122878" y="55105"/>
                  </a:lnTo>
                  <a:lnTo>
                    <a:pt x="122662" y="55333"/>
                  </a:lnTo>
                  <a:lnTo>
                    <a:pt x="122396" y="55448"/>
                  </a:lnTo>
                  <a:lnTo>
                    <a:pt x="122104" y="55448"/>
                  </a:lnTo>
                  <a:lnTo>
                    <a:pt x="76714" y="55435"/>
                  </a:lnTo>
                  <a:lnTo>
                    <a:pt x="76282" y="55435"/>
                  </a:lnTo>
                  <a:lnTo>
                    <a:pt x="75876" y="55156"/>
                  </a:lnTo>
                  <a:lnTo>
                    <a:pt x="75711" y="54711"/>
                  </a:lnTo>
                  <a:lnTo>
                    <a:pt x="75545" y="54267"/>
                  </a:lnTo>
                  <a:lnTo>
                    <a:pt x="75634" y="53759"/>
                  </a:lnTo>
                  <a:lnTo>
                    <a:pt x="75952" y="53416"/>
                  </a:lnTo>
                  <a:lnTo>
                    <a:pt x="103270" y="23736"/>
                  </a:lnTo>
                  <a:lnTo>
                    <a:pt x="103473" y="23520"/>
                  </a:lnTo>
                  <a:lnTo>
                    <a:pt x="103752" y="23393"/>
                  </a:lnTo>
                  <a:lnTo>
                    <a:pt x="104044" y="23393"/>
                  </a:lnTo>
                  <a:lnTo>
                    <a:pt x="149434" y="23406"/>
                  </a:lnTo>
                  <a:lnTo>
                    <a:pt x="149879" y="23406"/>
                  </a:lnTo>
                  <a:lnTo>
                    <a:pt x="150272" y="23698"/>
                  </a:lnTo>
                  <a:lnTo>
                    <a:pt x="150450" y="24129"/>
                  </a:lnTo>
                  <a:close/>
                </a:path>
                <a:path extrusionOk="0" h="158114" w="281304">
                  <a:moveTo>
                    <a:pt x="280549" y="28816"/>
                  </a:moveTo>
                  <a:lnTo>
                    <a:pt x="259708" y="51460"/>
                  </a:lnTo>
                  <a:lnTo>
                    <a:pt x="210140" y="105282"/>
                  </a:lnTo>
                  <a:lnTo>
                    <a:pt x="209937" y="105511"/>
                  </a:lnTo>
                  <a:lnTo>
                    <a:pt x="209670" y="105625"/>
                  </a:lnTo>
                  <a:lnTo>
                    <a:pt x="209378" y="105625"/>
                  </a:lnTo>
                  <a:lnTo>
                    <a:pt x="25203" y="105625"/>
                  </a:lnTo>
                  <a:lnTo>
                    <a:pt x="5124" y="105625"/>
                  </a:lnTo>
                </a:path>
                <a:path extrusionOk="0" h="158114" w="281304">
                  <a:moveTo>
                    <a:pt x="280549" y="54940"/>
                  </a:moveTo>
                  <a:lnTo>
                    <a:pt x="259708" y="77596"/>
                  </a:lnTo>
                  <a:lnTo>
                    <a:pt x="210140" y="131419"/>
                  </a:lnTo>
                  <a:lnTo>
                    <a:pt x="209937" y="131635"/>
                  </a:lnTo>
                  <a:lnTo>
                    <a:pt x="209670" y="131762"/>
                  </a:lnTo>
                  <a:lnTo>
                    <a:pt x="209378" y="131762"/>
                  </a:lnTo>
                  <a:lnTo>
                    <a:pt x="25203" y="131762"/>
                  </a:lnTo>
                  <a:lnTo>
                    <a:pt x="5124" y="131762"/>
                  </a:lnTo>
                </a:path>
                <a:path extrusionOk="0" h="158114" w="281304">
                  <a:moveTo>
                    <a:pt x="4349" y="76822"/>
                  </a:moveTo>
                  <a:lnTo>
                    <a:pt x="4260" y="76987"/>
                  </a:lnTo>
                  <a:lnTo>
                    <a:pt x="4184" y="77139"/>
                  </a:lnTo>
                  <a:lnTo>
                    <a:pt x="4095" y="77304"/>
                  </a:lnTo>
                  <a:lnTo>
                    <a:pt x="816" y="84976"/>
                  </a:lnTo>
                  <a:lnTo>
                    <a:pt x="0" y="91789"/>
                  </a:lnTo>
                  <a:lnTo>
                    <a:pt x="1488" y="98439"/>
                  </a:lnTo>
                  <a:lnTo>
                    <a:pt x="5124" y="105625"/>
                  </a:lnTo>
                </a:path>
                <a:path extrusionOk="0" h="158114" w="281304">
                  <a:moveTo>
                    <a:pt x="5124" y="105625"/>
                  </a:moveTo>
                  <a:lnTo>
                    <a:pt x="2145" y="112495"/>
                  </a:lnTo>
                  <a:lnTo>
                    <a:pt x="1162" y="118998"/>
                  </a:lnTo>
                  <a:lnTo>
                    <a:pt x="2159" y="125349"/>
                  </a:lnTo>
                  <a:lnTo>
                    <a:pt x="5124" y="131762"/>
                  </a:lnTo>
                </a:path>
                <a:path extrusionOk="0" h="158114" w="281304">
                  <a:moveTo>
                    <a:pt x="5124" y="131762"/>
                  </a:moveTo>
                  <a:lnTo>
                    <a:pt x="2188" y="138489"/>
                  </a:lnTo>
                  <a:lnTo>
                    <a:pt x="1163" y="144860"/>
                  </a:lnTo>
                  <a:lnTo>
                    <a:pt x="2036" y="151077"/>
                  </a:lnTo>
                  <a:lnTo>
                    <a:pt x="4794" y="157340"/>
                  </a:lnTo>
                  <a:lnTo>
                    <a:pt x="4997" y="157683"/>
                  </a:lnTo>
                  <a:lnTo>
                    <a:pt x="5340" y="157899"/>
                  </a:lnTo>
                  <a:lnTo>
                    <a:pt x="5708" y="157899"/>
                  </a:lnTo>
                  <a:lnTo>
                    <a:pt x="25203" y="157899"/>
                  </a:lnTo>
                  <a:lnTo>
                    <a:pt x="209378" y="157899"/>
                  </a:lnTo>
                  <a:lnTo>
                    <a:pt x="209670" y="157899"/>
                  </a:lnTo>
                  <a:lnTo>
                    <a:pt x="209937" y="157772"/>
                  </a:lnTo>
                  <a:lnTo>
                    <a:pt x="210140" y="157556"/>
                  </a:lnTo>
                  <a:lnTo>
                    <a:pt x="259708" y="103720"/>
                  </a:lnTo>
                  <a:lnTo>
                    <a:pt x="280549" y="81076"/>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85" name="Google Shape;2785;p45"/>
            <p:cNvPicPr preferRelativeResize="0"/>
            <p:nvPr/>
          </p:nvPicPr>
          <p:blipFill rotWithShape="1">
            <a:blip r:embed="rId29">
              <a:alphaModFix/>
            </a:blip>
            <a:srcRect b="0" l="0" r="0" t="0"/>
            <a:stretch/>
          </p:blipFill>
          <p:spPr>
            <a:xfrm>
              <a:off x="8195929" y="1795069"/>
              <a:ext cx="130619" cy="103187"/>
            </a:xfrm>
            <a:prstGeom prst="rect">
              <a:avLst/>
            </a:prstGeom>
            <a:noFill/>
            <a:ln>
              <a:noFill/>
            </a:ln>
          </p:spPr>
        </p:pic>
      </p:grpSp>
      <p:pic>
        <p:nvPicPr>
          <p:cNvPr id="2786" name="Google Shape;2786;p45"/>
          <p:cNvPicPr preferRelativeResize="0"/>
          <p:nvPr/>
        </p:nvPicPr>
        <p:blipFill rotWithShape="1">
          <a:blip r:embed="rId30">
            <a:alphaModFix/>
          </a:blip>
          <a:srcRect b="0" l="0" r="0" t="0"/>
          <a:stretch/>
        </p:blipFill>
        <p:spPr>
          <a:xfrm>
            <a:off x="8958415" y="1800000"/>
            <a:ext cx="242288" cy="279620"/>
          </a:xfrm>
          <a:prstGeom prst="rect">
            <a:avLst/>
          </a:prstGeom>
          <a:noFill/>
          <a:ln>
            <a:noFill/>
          </a:ln>
        </p:spPr>
      </p:pic>
      <p:sp>
        <p:nvSpPr>
          <p:cNvPr id="2787" name="Google Shape;2787;p45"/>
          <p:cNvSpPr txBox="1"/>
          <p:nvPr/>
        </p:nvSpPr>
        <p:spPr>
          <a:xfrm>
            <a:off x="5427111" y="2661068"/>
            <a:ext cx="1041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S-PRO 이후 청약 프로세스</a:t>
            </a:r>
            <a:endParaRPr sz="700">
              <a:latin typeface="Arial"/>
              <a:ea typeface="Arial"/>
              <a:cs typeface="Arial"/>
              <a:sym typeface="Arial"/>
            </a:endParaRPr>
          </a:p>
        </p:txBody>
      </p:sp>
      <p:grpSp>
        <p:nvGrpSpPr>
          <p:cNvPr id="2788" name="Google Shape;2788;p45"/>
          <p:cNvGrpSpPr/>
          <p:nvPr/>
        </p:nvGrpSpPr>
        <p:grpSpPr>
          <a:xfrm>
            <a:off x="5328464" y="2637461"/>
            <a:ext cx="4967072" cy="197073"/>
            <a:chOff x="5328464" y="2637461"/>
            <a:chExt cx="4967072" cy="197073"/>
          </a:xfrm>
        </p:grpSpPr>
        <p:pic>
          <p:nvPicPr>
            <p:cNvPr id="2789" name="Google Shape;2789;p45"/>
            <p:cNvPicPr preferRelativeResize="0"/>
            <p:nvPr/>
          </p:nvPicPr>
          <p:blipFill rotWithShape="1">
            <a:blip r:embed="rId31">
              <a:alphaModFix/>
            </a:blip>
            <a:srcRect b="0" l="0" r="0" t="0"/>
            <a:stretch/>
          </p:blipFill>
          <p:spPr>
            <a:xfrm>
              <a:off x="5328464" y="2637903"/>
              <a:ext cx="90928" cy="196631"/>
            </a:xfrm>
            <a:prstGeom prst="rect">
              <a:avLst/>
            </a:prstGeom>
            <a:noFill/>
            <a:ln>
              <a:noFill/>
            </a:ln>
          </p:spPr>
        </p:pic>
        <p:sp>
          <p:nvSpPr>
            <p:cNvPr id="2790" name="Google Shape;2790;p45"/>
            <p:cNvSpPr/>
            <p:nvPr/>
          </p:nvSpPr>
          <p:spPr>
            <a:xfrm>
              <a:off x="5440358" y="2833093"/>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91" name="Google Shape;2791;p45"/>
            <p:cNvPicPr preferRelativeResize="0"/>
            <p:nvPr/>
          </p:nvPicPr>
          <p:blipFill rotWithShape="1">
            <a:blip r:embed="rId18">
              <a:alphaModFix/>
            </a:blip>
            <a:srcRect b="0" l="0" r="0" t="0"/>
            <a:stretch/>
          </p:blipFill>
          <p:spPr>
            <a:xfrm>
              <a:off x="10204608" y="2637461"/>
              <a:ext cx="90928" cy="196632"/>
            </a:xfrm>
            <a:prstGeom prst="rect">
              <a:avLst/>
            </a:prstGeom>
            <a:noFill/>
            <a:ln>
              <a:noFill/>
            </a:ln>
          </p:spPr>
        </p:pic>
        <p:sp>
          <p:nvSpPr>
            <p:cNvPr id="2792" name="Google Shape;2792;p45"/>
            <p:cNvSpPr/>
            <p:nvPr/>
          </p:nvSpPr>
          <p:spPr>
            <a:xfrm>
              <a:off x="5436536" y="2638902"/>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3" name="Google Shape;2793;p45"/>
            <p:cNvSpPr/>
            <p:nvPr/>
          </p:nvSpPr>
          <p:spPr>
            <a:xfrm>
              <a:off x="5329906" y="2638906"/>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94" name="Google Shape;2794;p45"/>
            <p:cNvPicPr preferRelativeResize="0"/>
            <p:nvPr/>
          </p:nvPicPr>
          <p:blipFill rotWithShape="1">
            <a:blip r:embed="rId19">
              <a:alphaModFix/>
            </a:blip>
            <a:srcRect b="0" l="0" r="0" t="0"/>
            <a:stretch/>
          </p:blipFill>
          <p:spPr>
            <a:xfrm>
              <a:off x="10125334" y="2683268"/>
              <a:ext cx="105460" cy="105460"/>
            </a:xfrm>
            <a:prstGeom prst="rect">
              <a:avLst/>
            </a:prstGeom>
            <a:noFill/>
            <a:ln>
              <a:noFill/>
            </a:ln>
          </p:spPr>
        </p:pic>
      </p:grpSp>
      <p:grpSp>
        <p:nvGrpSpPr>
          <p:cNvPr id="2795" name="Google Shape;2795;p45"/>
          <p:cNvGrpSpPr/>
          <p:nvPr/>
        </p:nvGrpSpPr>
        <p:grpSpPr>
          <a:xfrm>
            <a:off x="5367595" y="3410997"/>
            <a:ext cx="3259347" cy="180340"/>
            <a:chOff x="5367595" y="3410997"/>
            <a:chExt cx="3259347" cy="180340"/>
          </a:xfrm>
        </p:grpSpPr>
        <p:sp>
          <p:nvSpPr>
            <p:cNvPr id="2796" name="Google Shape;2796;p45"/>
            <p:cNvSpPr/>
            <p:nvPr/>
          </p:nvSpPr>
          <p:spPr>
            <a:xfrm>
              <a:off x="5983199" y="3501024"/>
              <a:ext cx="125730" cy="0"/>
            </a:xfrm>
            <a:custGeom>
              <a:rect b="b" l="l" r="r" t="t"/>
              <a:pathLst>
                <a:path extrusionOk="0" h="120000" w="125729">
                  <a:moveTo>
                    <a:pt x="0" y="0"/>
                  </a:moveTo>
                  <a:lnTo>
                    <a:pt x="125425"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7" name="Google Shape;2797;p45"/>
            <p:cNvSpPr/>
            <p:nvPr/>
          </p:nvSpPr>
          <p:spPr>
            <a:xfrm>
              <a:off x="6088164" y="3473046"/>
              <a:ext cx="76835" cy="56515"/>
            </a:xfrm>
            <a:custGeom>
              <a:rect b="b" l="l" r="r" t="t"/>
              <a:pathLst>
                <a:path extrusionOk="0" h="56514" w="76835">
                  <a:moveTo>
                    <a:pt x="0" y="0"/>
                  </a:moveTo>
                  <a:lnTo>
                    <a:pt x="11508" y="16611"/>
                  </a:lnTo>
                  <a:lnTo>
                    <a:pt x="15344" y="27974"/>
                  </a:lnTo>
                  <a:lnTo>
                    <a:pt x="11508" y="39333"/>
                  </a:lnTo>
                  <a:lnTo>
                    <a:pt x="0" y="55930"/>
                  </a:lnTo>
                  <a:lnTo>
                    <a:pt x="76835"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8" name="Google Shape;2798;p45"/>
            <p:cNvSpPr/>
            <p:nvPr/>
          </p:nvSpPr>
          <p:spPr>
            <a:xfrm>
              <a:off x="5367595" y="3410997"/>
              <a:ext cx="644525" cy="180340"/>
            </a:xfrm>
            <a:custGeom>
              <a:rect b="b" l="l" r="r" t="t"/>
              <a:pathLst>
                <a:path extrusionOk="0" h="180339" w="644525">
                  <a:moveTo>
                    <a:pt x="554405"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4405" y="179997"/>
                  </a:lnTo>
                  <a:lnTo>
                    <a:pt x="589439" y="172924"/>
                  </a:lnTo>
                  <a:lnTo>
                    <a:pt x="618048" y="153636"/>
                  </a:lnTo>
                  <a:lnTo>
                    <a:pt x="637337" y="125031"/>
                  </a:lnTo>
                  <a:lnTo>
                    <a:pt x="644410" y="90004"/>
                  </a:lnTo>
                  <a:lnTo>
                    <a:pt x="637337" y="54971"/>
                  </a:lnTo>
                  <a:lnTo>
                    <a:pt x="618048" y="26362"/>
                  </a:lnTo>
                  <a:lnTo>
                    <a:pt x="589439" y="7073"/>
                  </a:lnTo>
                  <a:lnTo>
                    <a:pt x="554405"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9" name="Google Shape;2799;p45"/>
            <p:cNvSpPr/>
            <p:nvPr/>
          </p:nvSpPr>
          <p:spPr>
            <a:xfrm>
              <a:off x="7598520" y="3501024"/>
              <a:ext cx="125730" cy="0"/>
            </a:xfrm>
            <a:custGeom>
              <a:rect b="b" l="l" r="r" t="t"/>
              <a:pathLst>
                <a:path extrusionOk="0" h="120000" w="125729">
                  <a:moveTo>
                    <a:pt x="0" y="0"/>
                  </a:moveTo>
                  <a:lnTo>
                    <a:pt x="125425"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00" name="Google Shape;2800;p45"/>
            <p:cNvSpPr/>
            <p:nvPr/>
          </p:nvSpPr>
          <p:spPr>
            <a:xfrm>
              <a:off x="7703473" y="3473046"/>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01" name="Google Shape;2801;p45"/>
            <p:cNvSpPr/>
            <p:nvPr/>
          </p:nvSpPr>
          <p:spPr>
            <a:xfrm>
              <a:off x="8507519" y="3501024"/>
              <a:ext cx="62865" cy="0"/>
            </a:xfrm>
            <a:custGeom>
              <a:rect b="b" l="l" r="r" t="t"/>
              <a:pathLst>
                <a:path extrusionOk="0" h="120000" w="62865">
                  <a:moveTo>
                    <a:pt x="0" y="0"/>
                  </a:moveTo>
                  <a:lnTo>
                    <a:pt x="624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02" name="Google Shape;2802;p45"/>
            <p:cNvSpPr/>
            <p:nvPr/>
          </p:nvSpPr>
          <p:spPr>
            <a:xfrm>
              <a:off x="8549472" y="3473046"/>
              <a:ext cx="77470" cy="56515"/>
            </a:xfrm>
            <a:custGeom>
              <a:rect b="b" l="l" r="r" t="t"/>
              <a:pathLst>
                <a:path extrusionOk="0" h="56514" w="77470">
                  <a:moveTo>
                    <a:pt x="0" y="0"/>
                  </a:moveTo>
                  <a:lnTo>
                    <a:pt x="11515" y="16611"/>
                  </a:lnTo>
                  <a:lnTo>
                    <a:pt x="15354" y="27974"/>
                  </a:lnTo>
                  <a:lnTo>
                    <a:pt x="11515" y="39333"/>
                  </a:lnTo>
                  <a:lnTo>
                    <a:pt x="0" y="55930"/>
                  </a:lnTo>
                  <a:lnTo>
                    <a:pt x="76847" y="2797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03" name="Google Shape;2803;p45"/>
          <p:cNvSpPr txBox="1"/>
          <p:nvPr/>
        </p:nvSpPr>
        <p:spPr>
          <a:xfrm>
            <a:off x="5511995" y="3429688"/>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가입설계</a:t>
            </a:r>
            <a:endParaRPr sz="650">
              <a:latin typeface="Arial"/>
              <a:ea typeface="Arial"/>
              <a:cs typeface="Arial"/>
              <a:sym typeface="Arial"/>
            </a:endParaRPr>
          </a:p>
        </p:txBody>
      </p:sp>
      <p:grpSp>
        <p:nvGrpSpPr>
          <p:cNvPr id="2804" name="Google Shape;2804;p45"/>
          <p:cNvGrpSpPr/>
          <p:nvPr/>
        </p:nvGrpSpPr>
        <p:grpSpPr>
          <a:xfrm>
            <a:off x="5367595" y="3410998"/>
            <a:ext cx="2254204" cy="180340"/>
            <a:chOff x="5367595" y="3410998"/>
            <a:chExt cx="2254204" cy="180340"/>
          </a:xfrm>
        </p:grpSpPr>
        <p:sp>
          <p:nvSpPr>
            <p:cNvPr id="2805" name="Google Shape;2805;p45"/>
            <p:cNvSpPr/>
            <p:nvPr/>
          </p:nvSpPr>
          <p:spPr>
            <a:xfrm>
              <a:off x="5367595" y="3410998"/>
              <a:ext cx="644525" cy="180340"/>
            </a:xfrm>
            <a:custGeom>
              <a:rect b="b" l="l" r="r" t="t"/>
              <a:pathLst>
                <a:path extrusionOk="0" h="180339" w="64452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554405" y="179997"/>
                  </a:lnTo>
                  <a:lnTo>
                    <a:pt x="589439" y="172924"/>
                  </a:lnTo>
                  <a:lnTo>
                    <a:pt x="618048" y="153636"/>
                  </a:lnTo>
                  <a:lnTo>
                    <a:pt x="637337" y="125031"/>
                  </a:lnTo>
                  <a:lnTo>
                    <a:pt x="644410" y="90004"/>
                  </a:lnTo>
                  <a:lnTo>
                    <a:pt x="637337" y="54971"/>
                  </a:lnTo>
                  <a:lnTo>
                    <a:pt x="618048" y="26362"/>
                  </a:lnTo>
                  <a:lnTo>
                    <a:pt x="589439" y="7073"/>
                  </a:lnTo>
                  <a:lnTo>
                    <a:pt x="554405"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06" name="Google Shape;2806;p45"/>
            <p:cNvSpPr/>
            <p:nvPr/>
          </p:nvSpPr>
          <p:spPr>
            <a:xfrm>
              <a:off x="6184794" y="3410998"/>
              <a:ext cx="1437005" cy="180340"/>
            </a:xfrm>
            <a:custGeom>
              <a:rect b="b" l="l" r="r" t="t"/>
              <a:pathLst>
                <a:path extrusionOk="0" h="180339" w="1437004">
                  <a:moveTo>
                    <a:pt x="1346403"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1346403" y="179997"/>
                  </a:lnTo>
                  <a:lnTo>
                    <a:pt x="1381436" y="172924"/>
                  </a:lnTo>
                  <a:lnTo>
                    <a:pt x="1410046" y="153636"/>
                  </a:lnTo>
                  <a:lnTo>
                    <a:pt x="1429334" y="125031"/>
                  </a:lnTo>
                  <a:lnTo>
                    <a:pt x="1436408" y="90004"/>
                  </a:lnTo>
                  <a:lnTo>
                    <a:pt x="1429334" y="54971"/>
                  </a:lnTo>
                  <a:lnTo>
                    <a:pt x="1410046" y="26362"/>
                  </a:lnTo>
                  <a:lnTo>
                    <a:pt x="1381436" y="7073"/>
                  </a:lnTo>
                  <a:lnTo>
                    <a:pt x="134640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07" name="Google Shape;2807;p45"/>
          <p:cNvSpPr txBox="1"/>
          <p:nvPr/>
        </p:nvSpPr>
        <p:spPr>
          <a:xfrm>
            <a:off x="6380711" y="3416036"/>
            <a:ext cx="103378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FFFFFF"/>
                </a:solidFill>
                <a:latin typeface="Malgun Gothic"/>
                <a:ea typeface="Malgun Gothic"/>
                <a:cs typeface="Malgun Gothic"/>
                <a:sym typeface="Malgun Gothic"/>
              </a:rPr>
              <a:t>S-PRO </a:t>
            </a:r>
            <a:r>
              <a:rPr b="0" baseline="30000" lang="en-US" sz="975">
                <a:solidFill>
                  <a:srgbClr val="FFFFFF"/>
                </a:solidFill>
                <a:latin typeface="Arial"/>
                <a:ea typeface="Arial"/>
                <a:cs typeface="Arial"/>
                <a:sym typeface="Arial"/>
              </a:rPr>
              <a:t>가입전 자동선심사</a:t>
            </a:r>
            <a:endParaRPr baseline="30000" sz="975">
              <a:latin typeface="Arial"/>
              <a:ea typeface="Arial"/>
              <a:cs typeface="Arial"/>
              <a:sym typeface="Arial"/>
            </a:endParaRPr>
          </a:p>
        </p:txBody>
      </p:sp>
      <p:grpSp>
        <p:nvGrpSpPr>
          <p:cNvPr id="2808" name="Google Shape;2808;p45"/>
          <p:cNvGrpSpPr/>
          <p:nvPr/>
        </p:nvGrpSpPr>
        <p:grpSpPr>
          <a:xfrm>
            <a:off x="6184794" y="3410998"/>
            <a:ext cx="2326475" cy="180340"/>
            <a:chOff x="6184794" y="3410998"/>
            <a:chExt cx="2326475" cy="180340"/>
          </a:xfrm>
        </p:grpSpPr>
        <p:sp>
          <p:nvSpPr>
            <p:cNvPr id="2809" name="Google Shape;2809;p45"/>
            <p:cNvSpPr/>
            <p:nvPr/>
          </p:nvSpPr>
          <p:spPr>
            <a:xfrm>
              <a:off x="6184794" y="3410998"/>
              <a:ext cx="1437005" cy="180340"/>
            </a:xfrm>
            <a:custGeom>
              <a:rect b="b" l="l" r="r" t="t"/>
              <a:pathLst>
                <a:path extrusionOk="0" h="180339" w="1437004">
                  <a:moveTo>
                    <a:pt x="90004" y="0"/>
                  </a:moveTo>
                  <a:lnTo>
                    <a:pt x="54971" y="7073"/>
                  </a:lnTo>
                  <a:lnTo>
                    <a:pt x="26362" y="26362"/>
                  </a:lnTo>
                  <a:lnTo>
                    <a:pt x="7073" y="54971"/>
                  </a:lnTo>
                  <a:lnTo>
                    <a:pt x="0" y="90004"/>
                  </a:lnTo>
                  <a:lnTo>
                    <a:pt x="7073" y="125031"/>
                  </a:lnTo>
                  <a:lnTo>
                    <a:pt x="26362" y="153636"/>
                  </a:lnTo>
                  <a:lnTo>
                    <a:pt x="54971" y="172924"/>
                  </a:lnTo>
                  <a:lnTo>
                    <a:pt x="90004" y="179997"/>
                  </a:lnTo>
                  <a:lnTo>
                    <a:pt x="1346403" y="179997"/>
                  </a:lnTo>
                  <a:lnTo>
                    <a:pt x="1381436" y="172924"/>
                  </a:lnTo>
                  <a:lnTo>
                    <a:pt x="1410046" y="153636"/>
                  </a:lnTo>
                  <a:lnTo>
                    <a:pt x="1429334" y="125031"/>
                  </a:lnTo>
                  <a:lnTo>
                    <a:pt x="1436408" y="90004"/>
                  </a:lnTo>
                  <a:lnTo>
                    <a:pt x="1429334" y="54971"/>
                  </a:lnTo>
                  <a:lnTo>
                    <a:pt x="1410046" y="26362"/>
                  </a:lnTo>
                  <a:lnTo>
                    <a:pt x="1381436" y="7073"/>
                  </a:lnTo>
                  <a:lnTo>
                    <a:pt x="1346403"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10" name="Google Shape;2810;p45"/>
            <p:cNvSpPr/>
            <p:nvPr/>
          </p:nvSpPr>
          <p:spPr>
            <a:xfrm>
              <a:off x="7794354" y="3410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11" name="Google Shape;2811;p45"/>
          <p:cNvSpPr txBox="1"/>
          <p:nvPr/>
        </p:nvSpPr>
        <p:spPr>
          <a:xfrm>
            <a:off x="7860213" y="3429688"/>
            <a:ext cx="5702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초회보험료입금</a:t>
            </a:r>
            <a:endParaRPr sz="650">
              <a:latin typeface="Arial"/>
              <a:ea typeface="Arial"/>
              <a:cs typeface="Arial"/>
              <a:sym typeface="Arial"/>
            </a:endParaRPr>
          </a:p>
        </p:txBody>
      </p:sp>
      <p:grpSp>
        <p:nvGrpSpPr>
          <p:cNvPr id="2812" name="Google Shape;2812;p45"/>
          <p:cNvGrpSpPr/>
          <p:nvPr/>
        </p:nvGrpSpPr>
        <p:grpSpPr>
          <a:xfrm>
            <a:off x="7794354" y="3410998"/>
            <a:ext cx="1555355" cy="180340"/>
            <a:chOff x="7794354" y="3410998"/>
            <a:chExt cx="1555355" cy="180340"/>
          </a:xfrm>
        </p:grpSpPr>
        <p:sp>
          <p:nvSpPr>
            <p:cNvPr id="2813" name="Google Shape;2813;p45"/>
            <p:cNvSpPr/>
            <p:nvPr/>
          </p:nvSpPr>
          <p:spPr>
            <a:xfrm>
              <a:off x="7794354" y="3410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14" name="Google Shape;2814;p45"/>
            <p:cNvSpPr/>
            <p:nvPr/>
          </p:nvSpPr>
          <p:spPr>
            <a:xfrm>
              <a:off x="8632794" y="3410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15" name="Google Shape;2815;p45"/>
          <p:cNvSpPr txBox="1"/>
          <p:nvPr/>
        </p:nvSpPr>
        <p:spPr>
          <a:xfrm>
            <a:off x="8893057" y="3429688"/>
            <a:ext cx="1809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인수</a:t>
            </a:r>
            <a:endParaRPr sz="650">
              <a:latin typeface="Arial"/>
              <a:ea typeface="Arial"/>
              <a:cs typeface="Arial"/>
              <a:sym typeface="Arial"/>
            </a:endParaRPr>
          </a:p>
        </p:txBody>
      </p:sp>
      <p:sp>
        <p:nvSpPr>
          <p:cNvPr id="2816" name="Google Shape;2816;p45"/>
          <p:cNvSpPr/>
          <p:nvPr/>
        </p:nvSpPr>
        <p:spPr>
          <a:xfrm>
            <a:off x="8632794" y="3410997"/>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817" name="Google Shape;2817;p45"/>
          <p:cNvGrpSpPr/>
          <p:nvPr/>
        </p:nvGrpSpPr>
        <p:grpSpPr>
          <a:xfrm>
            <a:off x="5546082" y="3016339"/>
            <a:ext cx="287655" cy="292735"/>
            <a:chOff x="5546082" y="3016339"/>
            <a:chExt cx="287655" cy="292735"/>
          </a:xfrm>
        </p:grpSpPr>
        <p:sp>
          <p:nvSpPr>
            <p:cNvPr id="2818" name="Google Shape;2818;p45"/>
            <p:cNvSpPr/>
            <p:nvPr/>
          </p:nvSpPr>
          <p:spPr>
            <a:xfrm>
              <a:off x="5698375" y="3215006"/>
              <a:ext cx="33020" cy="33655"/>
            </a:xfrm>
            <a:custGeom>
              <a:rect b="b" l="l" r="r" t="t"/>
              <a:pathLst>
                <a:path extrusionOk="0" h="33655" w="33020">
                  <a:moveTo>
                    <a:pt x="16560" y="0"/>
                  </a:moveTo>
                  <a:lnTo>
                    <a:pt x="7861" y="2412"/>
                  </a:lnTo>
                  <a:lnTo>
                    <a:pt x="0" y="16471"/>
                  </a:lnTo>
                  <a:lnTo>
                    <a:pt x="2336" y="25450"/>
                  </a:lnTo>
                  <a:lnTo>
                    <a:pt x="15951" y="33578"/>
                  </a:lnTo>
                  <a:lnTo>
                    <a:pt x="24663" y="31178"/>
                  </a:lnTo>
                  <a:lnTo>
                    <a:pt x="32499" y="17106"/>
                  </a:lnTo>
                  <a:lnTo>
                    <a:pt x="30175" y="8115"/>
                  </a:lnTo>
                  <a:lnTo>
                    <a:pt x="23367" y="4063"/>
                  </a:lnTo>
                  <a:lnTo>
                    <a:pt x="1656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19" name="Google Shape;2819;p45"/>
            <p:cNvSpPr/>
            <p:nvPr/>
          </p:nvSpPr>
          <p:spPr>
            <a:xfrm>
              <a:off x="5664065" y="3137305"/>
              <a:ext cx="52069" cy="50800"/>
            </a:xfrm>
            <a:custGeom>
              <a:rect b="b" l="l" r="r" t="t"/>
              <a:pathLst>
                <a:path extrusionOk="0" h="50800" w="52070">
                  <a:moveTo>
                    <a:pt x="25730" y="0"/>
                  </a:moveTo>
                  <a:lnTo>
                    <a:pt x="15714" y="1975"/>
                  </a:lnTo>
                  <a:lnTo>
                    <a:pt x="7535" y="7361"/>
                  </a:lnTo>
                  <a:lnTo>
                    <a:pt x="2021" y="15350"/>
                  </a:lnTo>
                  <a:lnTo>
                    <a:pt x="0" y="25133"/>
                  </a:lnTo>
                  <a:lnTo>
                    <a:pt x="2021" y="34909"/>
                  </a:lnTo>
                  <a:lnTo>
                    <a:pt x="7535" y="42894"/>
                  </a:lnTo>
                  <a:lnTo>
                    <a:pt x="15714" y="48279"/>
                  </a:lnTo>
                  <a:lnTo>
                    <a:pt x="25730" y="50253"/>
                  </a:lnTo>
                  <a:lnTo>
                    <a:pt x="35745" y="48279"/>
                  </a:lnTo>
                  <a:lnTo>
                    <a:pt x="43924" y="42894"/>
                  </a:lnTo>
                  <a:lnTo>
                    <a:pt x="49438" y="34909"/>
                  </a:lnTo>
                  <a:lnTo>
                    <a:pt x="51460" y="25133"/>
                  </a:lnTo>
                  <a:lnTo>
                    <a:pt x="49438" y="15350"/>
                  </a:lnTo>
                  <a:lnTo>
                    <a:pt x="43924" y="7361"/>
                  </a:lnTo>
                  <a:lnTo>
                    <a:pt x="35745" y="1975"/>
                  </a:lnTo>
                  <a:lnTo>
                    <a:pt x="2573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0" name="Google Shape;2820;p45"/>
            <p:cNvSpPr/>
            <p:nvPr/>
          </p:nvSpPr>
          <p:spPr>
            <a:xfrm>
              <a:off x="5603405" y="3091611"/>
              <a:ext cx="146050" cy="76200"/>
            </a:xfrm>
            <a:custGeom>
              <a:rect b="b" l="l" r="r" t="t"/>
              <a:pathLst>
                <a:path extrusionOk="0" h="76200" w="146050">
                  <a:moveTo>
                    <a:pt x="32499" y="58813"/>
                  </a:moveTo>
                  <a:lnTo>
                    <a:pt x="24650" y="44754"/>
                  </a:lnTo>
                  <a:lnTo>
                    <a:pt x="15951" y="42341"/>
                  </a:lnTo>
                  <a:lnTo>
                    <a:pt x="2336" y="50469"/>
                  </a:lnTo>
                  <a:lnTo>
                    <a:pt x="0" y="59461"/>
                  </a:lnTo>
                  <a:lnTo>
                    <a:pt x="7861" y="73520"/>
                  </a:lnTo>
                  <a:lnTo>
                    <a:pt x="16560" y="75933"/>
                  </a:lnTo>
                  <a:lnTo>
                    <a:pt x="23368" y="71869"/>
                  </a:lnTo>
                  <a:lnTo>
                    <a:pt x="30175" y="67805"/>
                  </a:lnTo>
                  <a:lnTo>
                    <a:pt x="32499" y="58813"/>
                  </a:lnTo>
                  <a:close/>
                </a:path>
                <a:path extrusionOk="0" h="76200" w="146050">
                  <a:moveTo>
                    <a:pt x="145910" y="6578"/>
                  </a:moveTo>
                  <a:lnTo>
                    <a:pt x="139547" y="0"/>
                  </a:lnTo>
                  <a:lnTo>
                    <a:pt x="131686" y="0"/>
                  </a:lnTo>
                  <a:lnTo>
                    <a:pt x="126822" y="0"/>
                  </a:lnTo>
                  <a:lnTo>
                    <a:pt x="122516" y="2527"/>
                  </a:lnTo>
                  <a:lnTo>
                    <a:pt x="118364" y="8750"/>
                  </a:lnTo>
                  <a:lnTo>
                    <a:pt x="117449" y="11620"/>
                  </a:lnTo>
                  <a:lnTo>
                    <a:pt x="117449" y="22809"/>
                  </a:lnTo>
                  <a:lnTo>
                    <a:pt x="123825" y="29387"/>
                  </a:lnTo>
                  <a:lnTo>
                    <a:pt x="139547" y="29387"/>
                  </a:lnTo>
                  <a:lnTo>
                    <a:pt x="145910" y="22809"/>
                  </a:lnTo>
                  <a:lnTo>
                    <a:pt x="145910" y="6578"/>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1" name="Google Shape;2821;p45"/>
            <p:cNvSpPr/>
            <p:nvPr/>
          </p:nvSpPr>
          <p:spPr>
            <a:xfrm>
              <a:off x="5546082" y="3016339"/>
              <a:ext cx="287655" cy="292735"/>
            </a:xfrm>
            <a:custGeom>
              <a:rect b="b" l="l" r="r" t="t"/>
              <a:pathLst>
                <a:path extrusionOk="0" h="292735" w="287654">
                  <a:moveTo>
                    <a:pt x="122478" y="33921"/>
                  </a:moveTo>
                  <a:lnTo>
                    <a:pt x="124244" y="0"/>
                  </a:lnTo>
                  <a:lnTo>
                    <a:pt x="163182" y="0"/>
                  </a:lnTo>
                  <a:lnTo>
                    <a:pt x="164947" y="33921"/>
                  </a:lnTo>
                  <a:lnTo>
                    <a:pt x="197942" y="46329"/>
                  </a:lnTo>
                  <a:lnTo>
                    <a:pt x="220395" y="21501"/>
                  </a:lnTo>
                  <a:lnTo>
                    <a:pt x="250240" y="47370"/>
                  </a:lnTo>
                  <a:lnTo>
                    <a:pt x="230479" y="74523"/>
                  </a:lnTo>
                  <a:lnTo>
                    <a:pt x="248031" y="105930"/>
                  </a:lnTo>
                  <a:lnTo>
                    <a:pt x="280682" y="101828"/>
                  </a:lnTo>
                  <a:lnTo>
                    <a:pt x="287439" y="141452"/>
                  </a:lnTo>
                  <a:lnTo>
                    <a:pt x="255397" y="149136"/>
                  </a:lnTo>
                  <a:lnTo>
                    <a:pt x="249301" y="184861"/>
                  </a:lnTo>
                  <a:lnTo>
                    <a:pt x="276872" y="203390"/>
                  </a:lnTo>
                  <a:lnTo>
                    <a:pt x="257390" y="238226"/>
                  </a:lnTo>
                  <a:lnTo>
                    <a:pt x="228066" y="222846"/>
                  </a:lnTo>
                  <a:lnTo>
                    <a:pt x="201180" y="246151"/>
                  </a:lnTo>
                  <a:lnTo>
                    <a:pt x="210756" y="278663"/>
                  </a:lnTo>
                  <a:lnTo>
                    <a:pt x="174155" y="292417"/>
                  </a:lnTo>
                  <a:lnTo>
                    <a:pt x="161264" y="261162"/>
                  </a:lnTo>
                  <a:lnTo>
                    <a:pt x="126161" y="261162"/>
                  </a:lnTo>
                  <a:lnTo>
                    <a:pt x="113271" y="292417"/>
                  </a:lnTo>
                  <a:lnTo>
                    <a:pt x="76669" y="278663"/>
                  </a:lnTo>
                  <a:lnTo>
                    <a:pt x="86258" y="246151"/>
                  </a:lnTo>
                  <a:lnTo>
                    <a:pt x="59359" y="222846"/>
                  </a:lnTo>
                  <a:lnTo>
                    <a:pt x="30035" y="238226"/>
                  </a:lnTo>
                  <a:lnTo>
                    <a:pt x="10566" y="203390"/>
                  </a:lnTo>
                  <a:lnTo>
                    <a:pt x="38125" y="184861"/>
                  </a:lnTo>
                  <a:lnTo>
                    <a:pt x="32029" y="149136"/>
                  </a:lnTo>
                  <a:lnTo>
                    <a:pt x="0" y="141452"/>
                  </a:lnTo>
                  <a:lnTo>
                    <a:pt x="6756" y="101828"/>
                  </a:lnTo>
                  <a:lnTo>
                    <a:pt x="39408" y="105930"/>
                  </a:lnTo>
                  <a:lnTo>
                    <a:pt x="56959" y="74523"/>
                  </a:lnTo>
                  <a:lnTo>
                    <a:pt x="37198" y="47370"/>
                  </a:lnTo>
                  <a:lnTo>
                    <a:pt x="67030" y="21501"/>
                  </a:lnTo>
                  <a:lnTo>
                    <a:pt x="89484" y="46329"/>
                  </a:lnTo>
                  <a:lnTo>
                    <a:pt x="122478" y="3392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22" name="Google Shape;2822;p45"/>
            <p:cNvPicPr preferRelativeResize="0"/>
            <p:nvPr/>
          </p:nvPicPr>
          <p:blipFill rotWithShape="1">
            <a:blip r:embed="rId28">
              <a:alphaModFix/>
            </a:blip>
            <a:srcRect b="0" l="0" r="0" t="0"/>
            <a:stretch/>
          </p:blipFill>
          <p:spPr>
            <a:xfrm>
              <a:off x="5600323" y="3086125"/>
              <a:ext cx="164006" cy="165658"/>
            </a:xfrm>
            <a:prstGeom prst="rect">
              <a:avLst/>
            </a:prstGeom>
            <a:noFill/>
            <a:ln>
              <a:noFill/>
            </a:ln>
          </p:spPr>
        </p:pic>
      </p:grpSp>
      <p:sp>
        <p:nvSpPr>
          <p:cNvPr id="2823" name="Google Shape;2823;p45"/>
          <p:cNvSpPr txBox="1"/>
          <p:nvPr/>
        </p:nvSpPr>
        <p:spPr>
          <a:xfrm>
            <a:off x="6778700" y="3133658"/>
            <a:ext cx="248920" cy="107950"/>
          </a:xfrm>
          <a:prstGeom prst="rect">
            <a:avLst/>
          </a:prstGeom>
          <a:noFill/>
          <a:ln>
            <a:noFill/>
          </a:ln>
        </p:spPr>
        <p:txBody>
          <a:bodyPr anchorCtr="0" anchor="t" bIns="0" lIns="0" spcFirstLastPara="1" rIns="0" wrap="square" tIns="17775">
            <a:spAutoFit/>
          </a:bodyPr>
          <a:lstStyle/>
          <a:p>
            <a:pPr indent="0" lvl="0" marL="12700" rtl="0" algn="l">
              <a:lnSpc>
                <a:spcPct val="100000"/>
              </a:lnSpc>
              <a:spcBef>
                <a:spcPts val="0"/>
              </a:spcBef>
              <a:spcAft>
                <a:spcPts val="0"/>
              </a:spcAft>
              <a:buNone/>
            </a:pPr>
            <a:r>
              <a:rPr b="1" lang="en-US" sz="500">
                <a:solidFill>
                  <a:srgbClr val="6DA4EB"/>
                </a:solidFill>
                <a:latin typeface="Malgun Gothic"/>
                <a:ea typeface="Malgun Gothic"/>
                <a:cs typeface="Malgun Gothic"/>
                <a:sym typeface="Malgun Gothic"/>
              </a:rPr>
              <a:t>S-PRO</a:t>
            </a:r>
            <a:endParaRPr sz="500">
              <a:latin typeface="Malgun Gothic"/>
              <a:ea typeface="Malgun Gothic"/>
              <a:cs typeface="Malgun Gothic"/>
              <a:sym typeface="Malgun Gothic"/>
            </a:endParaRPr>
          </a:p>
        </p:txBody>
      </p:sp>
      <p:grpSp>
        <p:nvGrpSpPr>
          <p:cNvPr id="2824" name="Google Shape;2824;p45"/>
          <p:cNvGrpSpPr/>
          <p:nvPr/>
        </p:nvGrpSpPr>
        <p:grpSpPr>
          <a:xfrm>
            <a:off x="6745275" y="3031511"/>
            <a:ext cx="315595" cy="262822"/>
            <a:chOff x="6745275" y="3031511"/>
            <a:chExt cx="315595" cy="262822"/>
          </a:xfrm>
        </p:grpSpPr>
        <p:sp>
          <p:nvSpPr>
            <p:cNvPr id="2825" name="Google Shape;2825;p45"/>
            <p:cNvSpPr/>
            <p:nvPr/>
          </p:nvSpPr>
          <p:spPr>
            <a:xfrm>
              <a:off x="6745275" y="3031511"/>
              <a:ext cx="315595" cy="53975"/>
            </a:xfrm>
            <a:custGeom>
              <a:rect b="b" l="l" r="r" t="t"/>
              <a:pathLst>
                <a:path extrusionOk="0" h="53975" w="315595">
                  <a:moveTo>
                    <a:pt x="315455" y="0"/>
                  </a:moveTo>
                  <a:lnTo>
                    <a:pt x="0" y="0"/>
                  </a:lnTo>
                  <a:lnTo>
                    <a:pt x="0" y="53911"/>
                  </a:lnTo>
                  <a:lnTo>
                    <a:pt x="315455" y="53911"/>
                  </a:lnTo>
                  <a:lnTo>
                    <a:pt x="31545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6" name="Google Shape;2826;p45"/>
            <p:cNvSpPr/>
            <p:nvPr/>
          </p:nvSpPr>
          <p:spPr>
            <a:xfrm>
              <a:off x="6745841" y="3032078"/>
              <a:ext cx="314325" cy="262255"/>
            </a:xfrm>
            <a:custGeom>
              <a:rect b="b" l="l" r="r" t="t"/>
              <a:pathLst>
                <a:path extrusionOk="0" h="262254" w="314325">
                  <a:moveTo>
                    <a:pt x="0" y="53682"/>
                  </a:moveTo>
                  <a:lnTo>
                    <a:pt x="0" y="0"/>
                  </a:lnTo>
                  <a:lnTo>
                    <a:pt x="314312" y="0"/>
                  </a:lnTo>
                  <a:lnTo>
                    <a:pt x="314312" y="53682"/>
                  </a:lnTo>
                  <a:lnTo>
                    <a:pt x="314312" y="261632"/>
                  </a:lnTo>
                  <a:lnTo>
                    <a:pt x="0" y="261632"/>
                  </a:lnTo>
                  <a:lnTo>
                    <a:pt x="0" y="53682"/>
                  </a:lnTo>
                  <a:close/>
                </a:path>
                <a:path extrusionOk="0" h="262254" w="314325">
                  <a:moveTo>
                    <a:pt x="0" y="53682"/>
                  </a:moveTo>
                  <a:lnTo>
                    <a:pt x="293674" y="53682"/>
                  </a:lnTo>
                </a:path>
                <a:path extrusionOk="0" h="262254" w="314325">
                  <a:moveTo>
                    <a:pt x="26885" y="27368"/>
                  </a:moveTo>
                  <a:lnTo>
                    <a:pt x="36893" y="27368"/>
                  </a:lnTo>
                </a:path>
                <a:path extrusionOk="0" h="262254" w="314325">
                  <a:moveTo>
                    <a:pt x="47866" y="27368"/>
                  </a:moveTo>
                  <a:lnTo>
                    <a:pt x="57873" y="27368"/>
                  </a:lnTo>
                </a:path>
                <a:path extrusionOk="0" h="262254" w="314325">
                  <a:moveTo>
                    <a:pt x="68859" y="27368"/>
                  </a:moveTo>
                  <a:lnTo>
                    <a:pt x="78867" y="2736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827" name="Google Shape;2827;p45"/>
          <p:cNvGrpSpPr/>
          <p:nvPr/>
        </p:nvGrpSpPr>
        <p:grpSpPr>
          <a:xfrm>
            <a:off x="8014121" y="3027187"/>
            <a:ext cx="280314" cy="284568"/>
            <a:chOff x="8014121" y="3027187"/>
            <a:chExt cx="280314" cy="284568"/>
          </a:xfrm>
        </p:grpSpPr>
        <p:pic>
          <p:nvPicPr>
            <p:cNvPr id="2828" name="Google Shape;2828;p45"/>
            <p:cNvPicPr preferRelativeResize="0"/>
            <p:nvPr/>
          </p:nvPicPr>
          <p:blipFill rotWithShape="1">
            <a:blip r:embed="rId32">
              <a:alphaModFix/>
            </a:blip>
            <a:srcRect b="0" l="0" r="0" t="0"/>
            <a:stretch/>
          </p:blipFill>
          <p:spPr>
            <a:xfrm>
              <a:off x="8014121" y="3027187"/>
              <a:ext cx="280314" cy="284568"/>
            </a:xfrm>
            <a:prstGeom prst="rect">
              <a:avLst/>
            </a:prstGeom>
            <a:noFill/>
            <a:ln>
              <a:noFill/>
            </a:ln>
          </p:spPr>
        </p:pic>
        <p:sp>
          <p:nvSpPr>
            <p:cNvPr id="2829" name="Google Shape;2829;p45"/>
            <p:cNvSpPr/>
            <p:nvPr/>
          </p:nvSpPr>
          <p:spPr>
            <a:xfrm>
              <a:off x="8180024" y="3070306"/>
              <a:ext cx="27305" cy="80645"/>
            </a:xfrm>
            <a:custGeom>
              <a:rect b="b" l="l" r="r" t="t"/>
              <a:pathLst>
                <a:path extrusionOk="0" h="80644" w="27304">
                  <a:moveTo>
                    <a:pt x="26758" y="24053"/>
                  </a:moveTo>
                  <a:lnTo>
                    <a:pt x="25590" y="17919"/>
                  </a:lnTo>
                  <a:lnTo>
                    <a:pt x="20319" y="13246"/>
                  </a:lnTo>
                  <a:lnTo>
                    <a:pt x="13944" y="13042"/>
                  </a:lnTo>
                  <a:lnTo>
                    <a:pt x="13804" y="13030"/>
                  </a:lnTo>
                  <a:lnTo>
                    <a:pt x="13652" y="13030"/>
                  </a:lnTo>
                  <a:lnTo>
                    <a:pt x="13500" y="13030"/>
                  </a:lnTo>
                  <a:lnTo>
                    <a:pt x="6045" y="13030"/>
                  </a:lnTo>
                  <a:lnTo>
                    <a:pt x="0" y="19126"/>
                  </a:lnTo>
                  <a:lnTo>
                    <a:pt x="0" y="26644"/>
                  </a:lnTo>
                  <a:lnTo>
                    <a:pt x="0" y="34163"/>
                  </a:lnTo>
                  <a:lnTo>
                    <a:pt x="5359" y="38087"/>
                  </a:lnTo>
                  <a:lnTo>
                    <a:pt x="13500" y="40259"/>
                  </a:lnTo>
                  <a:lnTo>
                    <a:pt x="20840" y="42202"/>
                  </a:lnTo>
                  <a:lnTo>
                    <a:pt x="26987" y="46342"/>
                  </a:lnTo>
                  <a:lnTo>
                    <a:pt x="26987" y="53860"/>
                  </a:lnTo>
                  <a:lnTo>
                    <a:pt x="26987" y="61214"/>
                  </a:lnTo>
                  <a:lnTo>
                    <a:pt x="21208" y="67221"/>
                  </a:lnTo>
                  <a:lnTo>
                    <a:pt x="13969" y="67462"/>
                  </a:lnTo>
                  <a:lnTo>
                    <a:pt x="13804" y="67475"/>
                  </a:lnTo>
                  <a:lnTo>
                    <a:pt x="13665" y="67475"/>
                  </a:lnTo>
                  <a:lnTo>
                    <a:pt x="13500" y="67475"/>
                  </a:lnTo>
                  <a:lnTo>
                    <a:pt x="6972" y="67475"/>
                  </a:lnTo>
                  <a:lnTo>
                    <a:pt x="1523" y="62801"/>
                  </a:lnTo>
                  <a:lnTo>
                    <a:pt x="279" y="56591"/>
                  </a:lnTo>
                </a:path>
                <a:path extrusionOk="0" h="80644" w="27304">
                  <a:moveTo>
                    <a:pt x="13969" y="80403"/>
                  </a:moveTo>
                  <a:lnTo>
                    <a:pt x="13969" y="67462"/>
                  </a:lnTo>
                  <a:lnTo>
                    <a:pt x="13969" y="67462"/>
                  </a:lnTo>
                </a:path>
                <a:path extrusionOk="0" h="80644" w="27304">
                  <a:moveTo>
                    <a:pt x="13944" y="13055"/>
                  </a:moveTo>
                  <a:lnTo>
                    <a:pt x="13944" y="13042"/>
                  </a:lnTo>
                  <a:lnTo>
                    <a:pt x="1394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830" name="Google Shape;2830;p45"/>
          <p:cNvPicPr preferRelativeResize="0"/>
          <p:nvPr/>
        </p:nvPicPr>
        <p:blipFill rotWithShape="1">
          <a:blip r:embed="rId33">
            <a:alphaModFix/>
          </a:blip>
          <a:srcRect b="0" l="0" r="0" t="0"/>
          <a:stretch/>
        </p:blipFill>
        <p:spPr>
          <a:xfrm>
            <a:off x="8869855" y="3027190"/>
            <a:ext cx="242288" cy="279620"/>
          </a:xfrm>
          <a:prstGeom prst="rect">
            <a:avLst/>
          </a:prstGeom>
          <a:noFill/>
          <a:ln>
            <a:noFill/>
          </a:ln>
        </p:spPr>
      </p:pic>
      <p:sp>
        <p:nvSpPr>
          <p:cNvPr id="2831" name="Google Shape;2831;p45"/>
          <p:cNvSpPr txBox="1"/>
          <p:nvPr/>
        </p:nvSpPr>
        <p:spPr>
          <a:xfrm>
            <a:off x="5415799" y="4235240"/>
            <a:ext cx="84391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선심사 결과 자동 안내</a:t>
            </a:r>
            <a:endParaRPr sz="700">
              <a:latin typeface="Arial"/>
              <a:ea typeface="Arial"/>
              <a:cs typeface="Arial"/>
              <a:sym typeface="Arial"/>
            </a:endParaRPr>
          </a:p>
        </p:txBody>
      </p:sp>
      <p:sp>
        <p:nvSpPr>
          <p:cNvPr id="2832" name="Google Shape;2832;p45"/>
          <p:cNvSpPr txBox="1"/>
          <p:nvPr/>
        </p:nvSpPr>
        <p:spPr>
          <a:xfrm>
            <a:off x="7872228" y="4213509"/>
            <a:ext cx="2129790" cy="278130"/>
          </a:xfrm>
          <a:prstGeom prst="rect">
            <a:avLst/>
          </a:prstGeom>
          <a:noFill/>
          <a:ln>
            <a:noFill/>
          </a:ln>
        </p:spPr>
        <p:txBody>
          <a:bodyPr anchorCtr="0" anchor="t" bIns="0" lIns="0" spcFirstLastPara="1" rIns="0" wrap="square" tIns="34275">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신계약 청약 자동심사 비율</a:t>
            </a:r>
            <a:endParaRPr sz="700">
              <a:latin typeface="Arial"/>
              <a:ea typeface="Arial"/>
              <a:cs typeface="Arial"/>
              <a:sym typeface="Arial"/>
            </a:endParaRPr>
          </a:p>
          <a:p>
            <a:pPr indent="0" lvl="0" marL="12700" rtl="0" algn="l">
              <a:lnSpc>
                <a:spcPct val="100000"/>
              </a:lnSpc>
              <a:spcBef>
                <a:spcPts val="190"/>
              </a:spcBef>
              <a:spcAft>
                <a:spcPts val="0"/>
              </a:spcAft>
              <a:buNone/>
            </a:pPr>
            <a:r>
              <a:rPr b="0" lang="en-US" sz="650">
                <a:solidFill>
                  <a:srgbClr val="58595B"/>
                </a:solidFill>
                <a:latin typeface="Arial"/>
                <a:ea typeface="Arial"/>
                <a:cs typeface="Arial"/>
                <a:sym typeface="Arial"/>
              </a:rPr>
              <a:t>선심사 자동심사(승낙/부담보/할증/특약삭제/거절즉시안내)</a:t>
            </a:r>
            <a:endParaRPr sz="650">
              <a:latin typeface="Arial"/>
              <a:ea typeface="Arial"/>
              <a:cs typeface="Arial"/>
              <a:sym typeface="Arial"/>
            </a:endParaRPr>
          </a:p>
        </p:txBody>
      </p:sp>
      <p:pic>
        <p:nvPicPr>
          <p:cNvPr id="2833" name="Google Shape;2833;p45"/>
          <p:cNvPicPr preferRelativeResize="0"/>
          <p:nvPr/>
        </p:nvPicPr>
        <p:blipFill rotWithShape="1">
          <a:blip r:embed="rId34">
            <a:alphaModFix/>
          </a:blip>
          <a:srcRect b="0" l="0" r="0" t="0"/>
          <a:stretch/>
        </p:blipFill>
        <p:spPr>
          <a:xfrm>
            <a:off x="9058248" y="6267188"/>
            <a:ext cx="79375" cy="66675"/>
          </a:xfrm>
          <a:prstGeom prst="rect">
            <a:avLst/>
          </a:prstGeom>
          <a:noFill/>
          <a:ln>
            <a:noFill/>
          </a:ln>
        </p:spPr>
      </p:pic>
      <p:sp>
        <p:nvSpPr>
          <p:cNvPr id="2834" name="Google Shape;2834;p45"/>
          <p:cNvSpPr/>
          <p:nvPr/>
        </p:nvSpPr>
        <p:spPr>
          <a:xfrm>
            <a:off x="6380994" y="4735776"/>
            <a:ext cx="248920" cy="1364615"/>
          </a:xfrm>
          <a:custGeom>
            <a:rect b="b" l="l" r="r" t="t"/>
            <a:pathLst>
              <a:path extrusionOk="0" h="1364614" w="248920">
                <a:moveTo>
                  <a:pt x="124205" y="0"/>
                </a:moveTo>
                <a:lnTo>
                  <a:pt x="75861" y="9761"/>
                </a:lnTo>
                <a:lnTo>
                  <a:pt x="36380" y="36379"/>
                </a:lnTo>
                <a:lnTo>
                  <a:pt x="9761" y="75855"/>
                </a:lnTo>
                <a:lnTo>
                  <a:pt x="0" y="124193"/>
                </a:lnTo>
                <a:lnTo>
                  <a:pt x="0" y="1240205"/>
                </a:lnTo>
                <a:lnTo>
                  <a:pt x="9761" y="1288550"/>
                </a:lnTo>
                <a:lnTo>
                  <a:pt x="36380" y="1328031"/>
                </a:lnTo>
                <a:lnTo>
                  <a:pt x="75861" y="1354650"/>
                </a:lnTo>
                <a:lnTo>
                  <a:pt x="124205" y="1364411"/>
                </a:lnTo>
                <a:lnTo>
                  <a:pt x="172550" y="1354650"/>
                </a:lnTo>
                <a:lnTo>
                  <a:pt x="212031" y="1328031"/>
                </a:lnTo>
                <a:lnTo>
                  <a:pt x="238650" y="1288550"/>
                </a:lnTo>
                <a:lnTo>
                  <a:pt x="248411" y="1240205"/>
                </a:lnTo>
                <a:lnTo>
                  <a:pt x="248411" y="124193"/>
                </a:lnTo>
                <a:lnTo>
                  <a:pt x="238650" y="75855"/>
                </a:lnTo>
                <a:lnTo>
                  <a:pt x="212031" y="36379"/>
                </a:lnTo>
                <a:lnTo>
                  <a:pt x="172550" y="9761"/>
                </a:lnTo>
                <a:lnTo>
                  <a:pt x="1242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835" name="Google Shape;2835;p45"/>
          <p:cNvGrpSpPr/>
          <p:nvPr/>
        </p:nvGrpSpPr>
        <p:grpSpPr>
          <a:xfrm>
            <a:off x="6904805" y="4735776"/>
            <a:ext cx="248920" cy="1364615"/>
            <a:chOff x="6904805" y="4735776"/>
            <a:chExt cx="248920" cy="1364615"/>
          </a:xfrm>
        </p:grpSpPr>
        <p:sp>
          <p:nvSpPr>
            <p:cNvPr id="2836" name="Google Shape;2836;p45"/>
            <p:cNvSpPr/>
            <p:nvPr/>
          </p:nvSpPr>
          <p:spPr>
            <a:xfrm>
              <a:off x="6904805" y="4735776"/>
              <a:ext cx="248920" cy="1364615"/>
            </a:xfrm>
            <a:custGeom>
              <a:rect b="b" l="l" r="r" t="t"/>
              <a:pathLst>
                <a:path extrusionOk="0" h="1364614" w="248920">
                  <a:moveTo>
                    <a:pt x="124193" y="0"/>
                  </a:moveTo>
                  <a:lnTo>
                    <a:pt x="75850" y="9761"/>
                  </a:lnTo>
                  <a:lnTo>
                    <a:pt x="36374" y="36379"/>
                  </a:lnTo>
                  <a:lnTo>
                    <a:pt x="9759" y="75855"/>
                  </a:lnTo>
                  <a:lnTo>
                    <a:pt x="0" y="124193"/>
                  </a:lnTo>
                  <a:lnTo>
                    <a:pt x="0" y="1240205"/>
                  </a:lnTo>
                  <a:lnTo>
                    <a:pt x="9759" y="1288550"/>
                  </a:lnTo>
                  <a:lnTo>
                    <a:pt x="36374" y="1328031"/>
                  </a:lnTo>
                  <a:lnTo>
                    <a:pt x="75850" y="1354650"/>
                  </a:lnTo>
                  <a:lnTo>
                    <a:pt x="124193" y="1364411"/>
                  </a:lnTo>
                  <a:lnTo>
                    <a:pt x="172538" y="1354650"/>
                  </a:lnTo>
                  <a:lnTo>
                    <a:pt x="212018" y="1328031"/>
                  </a:lnTo>
                  <a:lnTo>
                    <a:pt x="238637" y="1288550"/>
                  </a:lnTo>
                  <a:lnTo>
                    <a:pt x="248399" y="1240205"/>
                  </a:lnTo>
                  <a:lnTo>
                    <a:pt x="248399" y="124193"/>
                  </a:lnTo>
                  <a:lnTo>
                    <a:pt x="238637" y="75855"/>
                  </a:lnTo>
                  <a:lnTo>
                    <a:pt x="212018" y="36379"/>
                  </a:lnTo>
                  <a:lnTo>
                    <a:pt x="172538" y="9761"/>
                  </a:lnTo>
                  <a:lnTo>
                    <a:pt x="12419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7" name="Google Shape;2837;p45"/>
            <p:cNvSpPr/>
            <p:nvPr/>
          </p:nvSpPr>
          <p:spPr>
            <a:xfrm>
              <a:off x="6938994" y="4887879"/>
              <a:ext cx="180340" cy="1178560"/>
            </a:xfrm>
            <a:custGeom>
              <a:rect b="b" l="l" r="r" t="t"/>
              <a:pathLst>
                <a:path extrusionOk="0" h="1178560" w="180340">
                  <a:moveTo>
                    <a:pt x="90004" y="0"/>
                  </a:moveTo>
                  <a:lnTo>
                    <a:pt x="54971" y="7075"/>
                  </a:lnTo>
                  <a:lnTo>
                    <a:pt x="26362" y="26368"/>
                  </a:lnTo>
                  <a:lnTo>
                    <a:pt x="7073" y="54981"/>
                  </a:lnTo>
                  <a:lnTo>
                    <a:pt x="0" y="90017"/>
                  </a:lnTo>
                  <a:lnTo>
                    <a:pt x="0" y="1088212"/>
                  </a:lnTo>
                  <a:lnTo>
                    <a:pt x="7073" y="1123231"/>
                  </a:lnTo>
                  <a:lnTo>
                    <a:pt x="26362" y="1151832"/>
                  </a:lnTo>
                  <a:lnTo>
                    <a:pt x="54971" y="1171118"/>
                  </a:lnTo>
                  <a:lnTo>
                    <a:pt x="90004" y="1178191"/>
                  </a:lnTo>
                  <a:lnTo>
                    <a:pt x="125038" y="1171118"/>
                  </a:lnTo>
                  <a:lnTo>
                    <a:pt x="153647" y="1151832"/>
                  </a:lnTo>
                  <a:lnTo>
                    <a:pt x="172936" y="1123231"/>
                  </a:lnTo>
                  <a:lnTo>
                    <a:pt x="180009" y="1088212"/>
                  </a:lnTo>
                  <a:lnTo>
                    <a:pt x="180009" y="90017"/>
                  </a:lnTo>
                  <a:lnTo>
                    <a:pt x="172936" y="54981"/>
                  </a:lnTo>
                  <a:lnTo>
                    <a:pt x="153647" y="26368"/>
                  </a:lnTo>
                  <a:lnTo>
                    <a:pt x="125038" y="7075"/>
                  </a:lnTo>
                  <a:lnTo>
                    <a:pt x="9000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38" name="Google Shape;2838;p45"/>
          <p:cNvSpPr txBox="1"/>
          <p:nvPr/>
        </p:nvSpPr>
        <p:spPr>
          <a:xfrm>
            <a:off x="5415799" y="5927899"/>
            <a:ext cx="4649470" cy="563245"/>
          </a:xfrm>
          <a:prstGeom prst="rect">
            <a:avLst/>
          </a:prstGeom>
          <a:noFill/>
          <a:ln>
            <a:noFill/>
          </a:ln>
        </p:spPr>
        <p:txBody>
          <a:bodyPr anchorCtr="0" anchor="t" bIns="0" lIns="0" spcFirstLastPara="1" rIns="0" wrap="square" tIns="12700">
            <a:spAutoFit/>
          </a:bodyPr>
          <a:lstStyle/>
          <a:p>
            <a:pPr indent="0" lvl="0" marL="673735" rtl="0" algn="l">
              <a:lnSpc>
                <a:spcPct val="100000"/>
              </a:lnSpc>
              <a:spcBef>
                <a:spcPts val="0"/>
              </a:spcBef>
              <a:spcAft>
                <a:spcPts val="0"/>
              </a:spcAft>
              <a:buNone/>
            </a:pPr>
            <a:r>
              <a:rPr b="1" lang="en-US" sz="1000">
                <a:solidFill>
                  <a:srgbClr val="808285"/>
                </a:solidFill>
                <a:latin typeface="Malgun Gothic"/>
                <a:ea typeface="Malgun Gothic"/>
                <a:cs typeface="Malgun Gothic"/>
                <a:sym typeface="Malgun Gothic"/>
              </a:rPr>
              <a:t>0%</a:t>
            </a:r>
            <a:endParaRPr sz="1000">
              <a:latin typeface="Malgun Gothic"/>
              <a:ea typeface="Malgun Gothic"/>
              <a:cs typeface="Malgun Gothic"/>
              <a:sym typeface="Malgun Gothic"/>
            </a:endParaRPr>
          </a:p>
          <a:p>
            <a:pPr indent="-69850" lvl="0" marL="81915" marR="5080" rtl="0" algn="l">
              <a:lnSpc>
                <a:spcPct val="128200"/>
              </a:lnSpc>
              <a:spcBef>
                <a:spcPts val="1025"/>
              </a:spcBef>
              <a:spcAft>
                <a:spcPts val="0"/>
              </a:spcAft>
              <a:buNone/>
            </a:pPr>
            <a:r>
              <a:rPr b="0" lang="en-US" sz="650">
                <a:solidFill>
                  <a:srgbClr val="58595B"/>
                </a:solidFill>
                <a:latin typeface="Arial"/>
                <a:ea typeface="Arial"/>
                <a:cs typeface="Arial"/>
                <a:sym typeface="Arial"/>
              </a:rPr>
              <a:t>* 초기 효과이나, 선심사 결과 자동안내, 신계약 청약 자동 승낙에 대한 지표가 모두 양호해짐을 확인하였 며, 추가 안내 및 교육 등을 통해 사용 저조 채널 사용 독려, 자동 승낙 건에 대한 정합성 검증 진행 중</a:t>
            </a:r>
            <a:endParaRPr sz="650">
              <a:latin typeface="Arial"/>
              <a:ea typeface="Arial"/>
              <a:cs typeface="Arial"/>
              <a:sym typeface="Arial"/>
            </a:endParaRPr>
          </a:p>
        </p:txBody>
      </p:sp>
      <p:sp>
        <p:nvSpPr>
          <p:cNvPr id="2839" name="Google Shape;2839;p45"/>
          <p:cNvSpPr txBox="1"/>
          <p:nvPr/>
        </p:nvSpPr>
        <p:spPr>
          <a:xfrm>
            <a:off x="7223300" y="4847898"/>
            <a:ext cx="42545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DA4EB"/>
                </a:solidFill>
                <a:latin typeface="Malgun Gothic"/>
                <a:ea typeface="Malgun Gothic"/>
                <a:cs typeface="Malgun Gothic"/>
                <a:sym typeface="Malgun Gothic"/>
              </a:rPr>
              <a:t>91.4%</a:t>
            </a:r>
            <a:endParaRPr sz="1000">
              <a:latin typeface="Malgun Gothic"/>
              <a:ea typeface="Malgun Gothic"/>
              <a:cs typeface="Malgun Gothic"/>
              <a:sym typeface="Malgun Gothic"/>
            </a:endParaRPr>
          </a:p>
        </p:txBody>
      </p:sp>
      <p:sp>
        <p:nvSpPr>
          <p:cNvPr id="2840" name="Google Shape;2840;p45"/>
          <p:cNvSpPr txBox="1"/>
          <p:nvPr/>
        </p:nvSpPr>
        <p:spPr>
          <a:xfrm>
            <a:off x="9792798" y="5243898"/>
            <a:ext cx="30734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DA4EB"/>
                </a:solidFill>
                <a:latin typeface="Malgun Gothic"/>
                <a:ea typeface="Malgun Gothic"/>
                <a:cs typeface="Malgun Gothic"/>
                <a:sym typeface="Malgun Gothic"/>
              </a:rPr>
              <a:t>54%</a:t>
            </a:r>
            <a:endParaRPr sz="1000">
              <a:latin typeface="Malgun Gothic"/>
              <a:ea typeface="Malgun Gothic"/>
              <a:cs typeface="Malgun Gothic"/>
              <a:sym typeface="Malgun Gothic"/>
            </a:endParaRPr>
          </a:p>
        </p:txBody>
      </p:sp>
      <p:sp>
        <p:nvSpPr>
          <p:cNvPr id="2841" name="Google Shape;2841;p45"/>
          <p:cNvSpPr txBox="1"/>
          <p:nvPr/>
        </p:nvSpPr>
        <p:spPr>
          <a:xfrm>
            <a:off x="8474299" y="5467359"/>
            <a:ext cx="42545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808285"/>
                </a:solidFill>
                <a:latin typeface="Malgun Gothic"/>
                <a:ea typeface="Malgun Gothic"/>
                <a:cs typeface="Malgun Gothic"/>
                <a:sym typeface="Malgun Gothic"/>
              </a:rPr>
              <a:t>41.9%</a:t>
            </a:r>
            <a:endParaRPr sz="1000">
              <a:latin typeface="Malgun Gothic"/>
              <a:ea typeface="Malgun Gothic"/>
              <a:cs typeface="Malgun Gothic"/>
              <a:sym typeface="Malgun Gothic"/>
            </a:endParaRPr>
          </a:p>
        </p:txBody>
      </p:sp>
      <p:pic>
        <p:nvPicPr>
          <p:cNvPr id="2842" name="Google Shape;2842;p45"/>
          <p:cNvPicPr preferRelativeResize="0"/>
          <p:nvPr/>
        </p:nvPicPr>
        <p:blipFill rotWithShape="1">
          <a:blip r:embed="rId35">
            <a:alphaModFix/>
          </a:blip>
          <a:srcRect b="0" l="0" r="0" t="0"/>
          <a:stretch/>
        </p:blipFill>
        <p:spPr>
          <a:xfrm>
            <a:off x="5417995" y="5770627"/>
            <a:ext cx="72008" cy="72009"/>
          </a:xfrm>
          <a:prstGeom prst="rect">
            <a:avLst/>
          </a:prstGeom>
          <a:noFill/>
          <a:ln>
            <a:noFill/>
          </a:ln>
        </p:spPr>
      </p:pic>
      <p:pic>
        <p:nvPicPr>
          <p:cNvPr id="2843" name="Google Shape;2843;p45"/>
          <p:cNvPicPr preferRelativeResize="0"/>
          <p:nvPr/>
        </p:nvPicPr>
        <p:blipFill rotWithShape="1">
          <a:blip r:embed="rId36">
            <a:alphaModFix/>
          </a:blip>
          <a:srcRect b="0" l="0" r="0" t="0"/>
          <a:stretch/>
        </p:blipFill>
        <p:spPr>
          <a:xfrm>
            <a:off x="5417995" y="5897627"/>
            <a:ext cx="72008" cy="72009"/>
          </a:xfrm>
          <a:prstGeom prst="rect">
            <a:avLst/>
          </a:prstGeom>
          <a:noFill/>
          <a:ln>
            <a:noFill/>
          </a:ln>
        </p:spPr>
      </p:pic>
      <p:grpSp>
        <p:nvGrpSpPr>
          <p:cNvPr id="2844" name="Google Shape;2844;p45"/>
          <p:cNvGrpSpPr/>
          <p:nvPr/>
        </p:nvGrpSpPr>
        <p:grpSpPr>
          <a:xfrm>
            <a:off x="8955893" y="4735776"/>
            <a:ext cx="772720" cy="1364615"/>
            <a:chOff x="8955893" y="4735776"/>
            <a:chExt cx="772720" cy="1364615"/>
          </a:xfrm>
        </p:grpSpPr>
        <p:sp>
          <p:nvSpPr>
            <p:cNvPr id="2845" name="Google Shape;2845;p45"/>
            <p:cNvSpPr/>
            <p:nvPr/>
          </p:nvSpPr>
          <p:spPr>
            <a:xfrm>
              <a:off x="9479693" y="4735776"/>
              <a:ext cx="248920" cy="1364615"/>
            </a:xfrm>
            <a:custGeom>
              <a:rect b="b" l="l" r="r" t="t"/>
              <a:pathLst>
                <a:path extrusionOk="0" h="1364614" w="248920">
                  <a:moveTo>
                    <a:pt x="124205" y="0"/>
                  </a:moveTo>
                  <a:lnTo>
                    <a:pt x="75861" y="9761"/>
                  </a:lnTo>
                  <a:lnTo>
                    <a:pt x="36380" y="36379"/>
                  </a:lnTo>
                  <a:lnTo>
                    <a:pt x="9761" y="75855"/>
                  </a:lnTo>
                  <a:lnTo>
                    <a:pt x="0" y="124193"/>
                  </a:lnTo>
                  <a:lnTo>
                    <a:pt x="0" y="1240205"/>
                  </a:lnTo>
                  <a:lnTo>
                    <a:pt x="9761" y="1288550"/>
                  </a:lnTo>
                  <a:lnTo>
                    <a:pt x="36380" y="1328031"/>
                  </a:lnTo>
                  <a:lnTo>
                    <a:pt x="75861" y="1354650"/>
                  </a:lnTo>
                  <a:lnTo>
                    <a:pt x="124205" y="1364411"/>
                  </a:lnTo>
                  <a:lnTo>
                    <a:pt x="172550" y="1354650"/>
                  </a:lnTo>
                  <a:lnTo>
                    <a:pt x="212031" y="1328031"/>
                  </a:lnTo>
                  <a:lnTo>
                    <a:pt x="238650" y="1288550"/>
                  </a:lnTo>
                  <a:lnTo>
                    <a:pt x="248411" y="1240205"/>
                  </a:lnTo>
                  <a:lnTo>
                    <a:pt x="248411" y="124193"/>
                  </a:lnTo>
                  <a:lnTo>
                    <a:pt x="238650" y="75855"/>
                  </a:lnTo>
                  <a:lnTo>
                    <a:pt x="212031" y="36379"/>
                  </a:lnTo>
                  <a:lnTo>
                    <a:pt x="172550" y="9761"/>
                  </a:lnTo>
                  <a:lnTo>
                    <a:pt x="1242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46" name="Google Shape;2846;p45"/>
            <p:cNvSpPr/>
            <p:nvPr/>
          </p:nvSpPr>
          <p:spPr>
            <a:xfrm>
              <a:off x="9513895" y="5274063"/>
              <a:ext cx="180340" cy="792480"/>
            </a:xfrm>
            <a:custGeom>
              <a:rect b="b" l="l" r="r" t="t"/>
              <a:pathLst>
                <a:path extrusionOk="0" h="792479" w="180340">
                  <a:moveTo>
                    <a:pt x="90004" y="0"/>
                  </a:moveTo>
                  <a:lnTo>
                    <a:pt x="54971" y="7075"/>
                  </a:lnTo>
                  <a:lnTo>
                    <a:pt x="26362" y="26368"/>
                  </a:lnTo>
                  <a:lnTo>
                    <a:pt x="7073" y="54981"/>
                  </a:lnTo>
                  <a:lnTo>
                    <a:pt x="0" y="90017"/>
                  </a:lnTo>
                  <a:lnTo>
                    <a:pt x="0" y="702017"/>
                  </a:lnTo>
                  <a:lnTo>
                    <a:pt x="7073" y="737038"/>
                  </a:lnTo>
                  <a:lnTo>
                    <a:pt x="26362" y="765644"/>
                  </a:lnTo>
                  <a:lnTo>
                    <a:pt x="54971" y="784935"/>
                  </a:lnTo>
                  <a:lnTo>
                    <a:pt x="90004" y="792010"/>
                  </a:lnTo>
                  <a:lnTo>
                    <a:pt x="125038" y="784935"/>
                  </a:lnTo>
                  <a:lnTo>
                    <a:pt x="153647" y="765644"/>
                  </a:lnTo>
                  <a:lnTo>
                    <a:pt x="172936" y="737038"/>
                  </a:lnTo>
                  <a:lnTo>
                    <a:pt x="180009" y="702017"/>
                  </a:lnTo>
                  <a:lnTo>
                    <a:pt x="180009" y="90017"/>
                  </a:lnTo>
                  <a:lnTo>
                    <a:pt x="172936" y="54981"/>
                  </a:lnTo>
                  <a:lnTo>
                    <a:pt x="153647" y="26368"/>
                  </a:lnTo>
                  <a:lnTo>
                    <a:pt x="125038" y="7075"/>
                  </a:lnTo>
                  <a:lnTo>
                    <a:pt x="9000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47" name="Google Shape;2847;p45"/>
            <p:cNvSpPr/>
            <p:nvPr/>
          </p:nvSpPr>
          <p:spPr>
            <a:xfrm>
              <a:off x="8955893" y="4735776"/>
              <a:ext cx="248920" cy="1364615"/>
            </a:xfrm>
            <a:custGeom>
              <a:rect b="b" l="l" r="r" t="t"/>
              <a:pathLst>
                <a:path extrusionOk="0" h="1364614" w="248920">
                  <a:moveTo>
                    <a:pt x="124205" y="0"/>
                  </a:moveTo>
                  <a:lnTo>
                    <a:pt x="75861" y="9761"/>
                  </a:lnTo>
                  <a:lnTo>
                    <a:pt x="36380" y="36379"/>
                  </a:lnTo>
                  <a:lnTo>
                    <a:pt x="9761" y="75855"/>
                  </a:lnTo>
                  <a:lnTo>
                    <a:pt x="0" y="124193"/>
                  </a:lnTo>
                  <a:lnTo>
                    <a:pt x="0" y="1240205"/>
                  </a:lnTo>
                  <a:lnTo>
                    <a:pt x="9761" y="1288550"/>
                  </a:lnTo>
                  <a:lnTo>
                    <a:pt x="36380" y="1328031"/>
                  </a:lnTo>
                  <a:lnTo>
                    <a:pt x="75861" y="1354650"/>
                  </a:lnTo>
                  <a:lnTo>
                    <a:pt x="124205" y="1364411"/>
                  </a:lnTo>
                  <a:lnTo>
                    <a:pt x="172550" y="1354650"/>
                  </a:lnTo>
                  <a:lnTo>
                    <a:pt x="212031" y="1328031"/>
                  </a:lnTo>
                  <a:lnTo>
                    <a:pt x="238650" y="1288550"/>
                  </a:lnTo>
                  <a:lnTo>
                    <a:pt x="248411" y="1240205"/>
                  </a:lnTo>
                  <a:lnTo>
                    <a:pt x="248411" y="124193"/>
                  </a:lnTo>
                  <a:lnTo>
                    <a:pt x="238650" y="75855"/>
                  </a:lnTo>
                  <a:lnTo>
                    <a:pt x="212031" y="36379"/>
                  </a:lnTo>
                  <a:lnTo>
                    <a:pt x="172550" y="9761"/>
                  </a:lnTo>
                  <a:lnTo>
                    <a:pt x="1242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48" name="Google Shape;2848;p45"/>
            <p:cNvSpPr/>
            <p:nvPr/>
          </p:nvSpPr>
          <p:spPr>
            <a:xfrm>
              <a:off x="8990095" y="5503481"/>
              <a:ext cx="180340" cy="562610"/>
            </a:xfrm>
            <a:custGeom>
              <a:rect b="b" l="l" r="r" t="t"/>
              <a:pathLst>
                <a:path extrusionOk="0" h="562610" w="180340">
                  <a:moveTo>
                    <a:pt x="90004" y="0"/>
                  </a:moveTo>
                  <a:lnTo>
                    <a:pt x="54971" y="7074"/>
                  </a:lnTo>
                  <a:lnTo>
                    <a:pt x="26362" y="26365"/>
                  </a:lnTo>
                  <a:lnTo>
                    <a:pt x="7073" y="54971"/>
                  </a:lnTo>
                  <a:lnTo>
                    <a:pt x="0" y="89992"/>
                  </a:lnTo>
                  <a:lnTo>
                    <a:pt x="0" y="472605"/>
                  </a:lnTo>
                  <a:lnTo>
                    <a:pt x="7073" y="507626"/>
                  </a:lnTo>
                  <a:lnTo>
                    <a:pt x="26362" y="536232"/>
                  </a:lnTo>
                  <a:lnTo>
                    <a:pt x="54971" y="555522"/>
                  </a:lnTo>
                  <a:lnTo>
                    <a:pt x="90004" y="562597"/>
                  </a:lnTo>
                  <a:lnTo>
                    <a:pt x="125038" y="555522"/>
                  </a:lnTo>
                  <a:lnTo>
                    <a:pt x="153647" y="536232"/>
                  </a:lnTo>
                  <a:lnTo>
                    <a:pt x="172936" y="507626"/>
                  </a:lnTo>
                  <a:lnTo>
                    <a:pt x="180009" y="472605"/>
                  </a:lnTo>
                  <a:lnTo>
                    <a:pt x="180009" y="89992"/>
                  </a:lnTo>
                  <a:lnTo>
                    <a:pt x="172936" y="54971"/>
                  </a:lnTo>
                  <a:lnTo>
                    <a:pt x="153647" y="26365"/>
                  </a:lnTo>
                  <a:lnTo>
                    <a:pt x="125038" y="7074"/>
                  </a:lnTo>
                  <a:lnTo>
                    <a:pt x="90004"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49" name="Google Shape;2849;p45"/>
            <p:cNvSpPr/>
            <p:nvPr/>
          </p:nvSpPr>
          <p:spPr>
            <a:xfrm>
              <a:off x="9083842" y="5251047"/>
              <a:ext cx="430530" cy="215265"/>
            </a:xfrm>
            <a:custGeom>
              <a:rect b="b" l="l" r="r" t="t"/>
              <a:pathLst>
                <a:path extrusionOk="0" h="215264" w="430529">
                  <a:moveTo>
                    <a:pt x="0" y="215252"/>
                  </a:moveTo>
                  <a:lnTo>
                    <a:pt x="430123" y="0"/>
                  </a:lnTo>
                </a:path>
              </a:pathLst>
            </a:custGeom>
            <a:noFill/>
            <a:ln cap="flat" cmpd="sng" w="12700">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50" name="Google Shape;2850;p45"/>
            <p:cNvSpPr/>
            <p:nvPr/>
          </p:nvSpPr>
          <p:spPr>
            <a:xfrm>
              <a:off x="9481854" y="5219989"/>
              <a:ext cx="94615" cy="69215"/>
            </a:xfrm>
            <a:custGeom>
              <a:rect b="b" l="l" r="r" t="t"/>
              <a:pathLst>
                <a:path extrusionOk="0" h="69214" w="94615">
                  <a:moveTo>
                    <a:pt x="94145" y="0"/>
                  </a:moveTo>
                  <a:lnTo>
                    <a:pt x="0" y="10883"/>
                  </a:lnTo>
                  <a:lnTo>
                    <a:pt x="29006" y="68834"/>
                  </a:lnTo>
                  <a:lnTo>
                    <a:pt x="94145" y="0"/>
                  </a:lnTo>
                  <a:close/>
                </a:path>
              </a:pathLst>
            </a:custGeom>
            <a:solidFill>
              <a:srgbClr val="EFA3A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51" name="Google Shape;2851;p45"/>
          <p:cNvSpPr txBox="1"/>
          <p:nvPr/>
        </p:nvSpPr>
        <p:spPr>
          <a:xfrm>
            <a:off x="5494027" y="5709299"/>
            <a:ext cx="522605" cy="279400"/>
          </a:xfrm>
          <a:prstGeom prst="rect">
            <a:avLst/>
          </a:prstGeom>
          <a:noFill/>
          <a:ln>
            <a:noFill/>
          </a:ln>
        </p:spPr>
        <p:txBody>
          <a:bodyPr anchorCtr="0" anchor="t" bIns="0" lIns="0" spcFirstLastPara="1" rIns="0" wrap="square" tIns="12700">
            <a:spAutoFit/>
          </a:bodyPr>
          <a:lstStyle/>
          <a:p>
            <a:pPr indent="0" lvl="0" marL="12700" marR="5080" rtl="0" algn="l">
              <a:lnSpc>
                <a:spcPct val="138900"/>
              </a:lnSpc>
              <a:spcBef>
                <a:spcPts val="0"/>
              </a:spcBef>
              <a:spcAft>
                <a:spcPts val="0"/>
              </a:spcAft>
              <a:buNone/>
            </a:pPr>
            <a:r>
              <a:rPr b="0" lang="en-US" sz="600">
                <a:solidFill>
                  <a:srgbClr val="58595B"/>
                </a:solidFill>
                <a:latin typeface="Arial"/>
                <a:ea typeface="Arial"/>
                <a:cs typeface="Arial"/>
                <a:sym typeface="Arial"/>
              </a:rPr>
              <a:t>인심사필요안내 자동심사안내</a:t>
            </a:r>
            <a:endParaRPr sz="600">
              <a:latin typeface="Arial"/>
              <a:ea typeface="Arial"/>
              <a:cs typeface="Arial"/>
              <a:sym typeface="Arial"/>
            </a:endParaRPr>
          </a:p>
        </p:txBody>
      </p:sp>
      <p:pic>
        <p:nvPicPr>
          <p:cNvPr id="2852" name="Google Shape;2852;p45"/>
          <p:cNvPicPr preferRelativeResize="0"/>
          <p:nvPr/>
        </p:nvPicPr>
        <p:blipFill rotWithShape="1">
          <a:blip r:embed="rId37">
            <a:alphaModFix/>
          </a:blip>
          <a:srcRect b="0" l="0" r="0" t="0"/>
          <a:stretch/>
        </p:blipFill>
        <p:spPr>
          <a:xfrm>
            <a:off x="7974923" y="5770627"/>
            <a:ext cx="72009" cy="72009"/>
          </a:xfrm>
          <a:prstGeom prst="rect">
            <a:avLst/>
          </a:prstGeom>
          <a:noFill/>
          <a:ln>
            <a:noFill/>
          </a:ln>
        </p:spPr>
      </p:pic>
      <p:pic>
        <p:nvPicPr>
          <p:cNvPr id="2853" name="Google Shape;2853;p45"/>
          <p:cNvPicPr preferRelativeResize="0"/>
          <p:nvPr/>
        </p:nvPicPr>
        <p:blipFill rotWithShape="1">
          <a:blip r:embed="rId38">
            <a:alphaModFix/>
          </a:blip>
          <a:srcRect b="0" l="0" r="0" t="0"/>
          <a:stretch/>
        </p:blipFill>
        <p:spPr>
          <a:xfrm>
            <a:off x="7974923" y="5897627"/>
            <a:ext cx="72009" cy="72009"/>
          </a:xfrm>
          <a:prstGeom prst="rect">
            <a:avLst/>
          </a:prstGeom>
          <a:noFill/>
          <a:ln>
            <a:noFill/>
          </a:ln>
        </p:spPr>
      </p:pic>
      <p:sp>
        <p:nvSpPr>
          <p:cNvPr id="2854" name="Google Shape;2854;p45"/>
          <p:cNvSpPr txBox="1"/>
          <p:nvPr/>
        </p:nvSpPr>
        <p:spPr>
          <a:xfrm>
            <a:off x="8050955" y="5709299"/>
            <a:ext cx="380365" cy="279400"/>
          </a:xfrm>
          <a:prstGeom prst="rect">
            <a:avLst/>
          </a:prstGeom>
          <a:noFill/>
          <a:ln>
            <a:noFill/>
          </a:ln>
        </p:spPr>
        <p:txBody>
          <a:bodyPr anchorCtr="0" anchor="t" bIns="0" lIns="0" spcFirstLastPara="1" rIns="0" wrap="square" tIns="12700">
            <a:spAutoFit/>
          </a:bodyPr>
          <a:lstStyle/>
          <a:p>
            <a:pPr indent="0" lvl="0" marL="12700" marR="5080" rtl="0" algn="l">
              <a:lnSpc>
                <a:spcPct val="138900"/>
              </a:lnSpc>
              <a:spcBef>
                <a:spcPts val="0"/>
              </a:spcBef>
              <a:spcAft>
                <a:spcPts val="0"/>
              </a:spcAft>
              <a:buNone/>
            </a:pPr>
            <a:r>
              <a:rPr b="0" lang="en-US" sz="600">
                <a:solidFill>
                  <a:srgbClr val="58595B"/>
                </a:solidFill>
                <a:latin typeface="Arial"/>
                <a:ea typeface="Arial"/>
                <a:cs typeface="Arial"/>
                <a:sym typeface="Arial"/>
              </a:rPr>
              <a:t>인심사건 자동심사건</a:t>
            </a:r>
            <a:endParaRPr sz="600">
              <a:latin typeface="Arial"/>
              <a:ea typeface="Arial"/>
              <a:cs typeface="Arial"/>
              <a:sym typeface="Arial"/>
            </a:endParaRPr>
          </a:p>
        </p:txBody>
      </p:sp>
      <p:sp>
        <p:nvSpPr>
          <p:cNvPr id="2855" name="Google Shape;2855;p45"/>
          <p:cNvSpPr txBox="1"/>
          <p:nvPr/>
        </p:nvSpPr>
        <p:spPr>
          <a:xfrm>
            <a:off x="9662299" y="4072439"/>
            <a:ext cx="65341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연말기준</a:t>
            </a:r>
            <a:endParaRPr sz="650">
              <a:latin typeface="Arial"/>
              <a:ea typeface="Arial"/>
              <a:cs typeface="Arial"/>
              <a:sym typeface="Arial"/>
            </a:endParaRPr>
          </a:p>
        </p:txBody>
      </p:sp>
      <p:grpSp>
        <p:nvGrpSpPr>
          <p:cNvPr id="2856" name="Google Shape;2856;p45"/>
          <p:cNvGrpSpPr/>
          <p:nvPr/>
        </p:nvGrpSpPr>
        <p:grpSpPr>
          <a:xfrm>
            <a:off x="6494998" y="4958994"/>
            <a:ext cx="354368" cy="1015467"/>
            <a:chOff x="6494998" y="4958994"/>
            <a:chExt cx="354368" cy="1015467"/>
          </a:xfrm>
        </p:grpSpPr>
        <p:sp>
          <p:nvSpPr>
            <p:cNvPr id="2857" name="Google Shape;2857;p45"/>
            <p:cNvSpPr/>
            <p:nvPr/>
          </p:nvSpPr>
          <p:spPr>
            <a:xfrm>
              <a:off x="6494998" y="5024501"/>
              <a:ext cx="330200" cy="949960"/>
            </a:xfrm>
            <a:custGeom>
              <a:rect b="b" l="l" r="r" t="t"/>
              <a:pathLst>
                <a:path extrusionOk="0" h="949960" w="330200">
                  <a:moveTo>
                    <a:pt x="0" y="949401"/>
                  </a:moveTo>
                  <a:lnTo>
                    <a:pt x="329844" y="0"/>
                  </a:lnTo>
                </a:path>
              </a:pathLst>
            </a:custGeom>
            <a:noFill/>
            <a:ln cap="flat" cmpd="sng" w="12700">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58" name="Google Shape;2858;p45"/>
            <p:cNvSpPr/>
            <p:nvPr/>
          </p:nvSpPr>
          <p:spPr>
            <a:xfrm>
              <a:off x="6787772" y="4958994"/>
              <a:ext cx="61594" cy="95250"/>
            </a:xfrm>
            <a:custGeom>
              <a:rect b="b" l="l" r="r" t="t"/>
              <a:pathLst>
                <a:path extrusionOk="0" h="95250" w="61595">
                  <a:moveTo>
                    <a:pt x="59842" y="0"/>
                  </a:moveTo>
                  <a:lnTo>
                    <a:pt x="0" y="73469"/>
                  </a:lnTo>
                  <a:lnTo>
                    <a:pt x="61226" y="94754"/>
                  </a:lnTo>
                  <a:lnTo>
                    <a:pt x="59842" y="0"/>
                  </a:lnTo>
                  <a:close/>
                </a:path>
              </a:pathLst>
            </a:custGeom>
            <a:solidFill>
              <a:srgbClr val="EFA3A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59" name="Google Shape;2859;p4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45</a:t>
            </a:r>
            <a:endParaRPr sz="900">
              <a:latin typeface="Malgun Gothic"/>
              <a:ea typeface="Malgun Gothic"/>
              <a:cs typeface="Malgun Gothic"/>
              <a:sym typeface="Malgun Gothic"/>
            </a:endParaRPr>
          </a:p>
        </p:txBody>
      </p:sp>
      <p:pic>
        <p:nvPicPr>
          <p:cNvPr id="2860" name="Google Shape;2860;p45"/>
          <p:cNvPicPr preferRelativeResize="0"/>
          <p:nvPr/>
        </p:nvPicPr>
        <p:blipFill rotWithShape="1">
          <a:blip r:embed="rId39">
            <a:alphaModFix/>
          </a:blip>
          <a:srcRect b="0" l="0" r="0" t="0"/>
          <a:stretch/>
        </p:blipFill>
        <p:spPr>
          <a:xfrm>
            <a:off x="431999" y="6464984"/>
            <a:ext cx="231013" cy="231013"/>
          </a:xfrm>
          <a:prstGeom prst="rect">
            <a:avLst/>
          </a:prstGeom>
          <a:noFill/>
          <a:ln>
            <a:noFill/>
          </a:ln>
        </p:spPr>
      </p:pic>
      <p:pic>
        <p:nvPicPr>
          <p:cNvPr id="2861" name="Google Shape;2861;p45"/>
          <p:cNvPicPr preferRelativeResize="0"/>
          <p:nvPr/>
        </p:nvPicPr>
        <p:blipFill rotWithShape="1">
          <a:blip r:embed="rId40">
            <a:alphaModFix/>
          </a:blip>
          <a:srcRect b="0" l="0" r="0" t="0"/>
          <a:stretch/>
        </p:blipFill>
        <p:spPr>
          <a:xfrm>
            <a:off x="431999" y="6167054"/>
            <a:ext cx="231013" cy="231012"/>
          </a:xfrm>
          <a:prstGeom prst="rect">
            <a:avLst/>
          </a:prstGeom>
          <a:noFill/>
          <a:ln>
            <a:noFill/>
          </a:ln>
        </p:spPr>
      </p:pic>
      <p:pic>
        <p:nvPicPr>
          <p:cNvPr id="2862" name="Google Shape;2862;p45"/>
          <p:cNvPicPr preferRelativeResize="0"/>
          <p:nvPr/>
        </p:nvPicPr>
        <p:blipFill rotWithShape="1">
          <a:blip r:embed="rId41">
            <a:alphaModFix/>
          </a:blip>
          <a:srcRect b="0" l="0" r="0" t="0"/>
          <a:stretch/>
        </p:blipFill>
        <p:spPr>
          <a:xfrm>
            <a:off x="431999" y="5730434"/>
            <a:ext cx="231013" cy="231013"/>
          </a:xfrm>
          <a:prstGeom prst="rect">
            <a:avLst/>
          </a:prstGeom>
          <a:noFill/>
          <a:ln>
            <a:noFill/>
          </a:ln>
        </p:spPr>
      </p:pic>
      <p:pic>
        <p:nvPicPr>
          <p:cNvPr id="2863" name="Google Shape;2863;p45"/>
          <p:cNvPicPr preferRelativeResize="0"/>
          <p:nvPr/>
        </p:nvPicPr>
        <p:blipFill rotWithShape="1">
          <a:blip r:embed="rId42">
            <a:alphaModFix/>
          </a:blip>
          <a:srcRect b="0" l="0" r="0" t="0"/>
          <a:stretch/>
        </p:blipFill>
        <p:spPr>
          <a:xfrm>
            <a:off x="431999" y="5432504"/>
            <a:ext cx="231013" cy="231012"/>
          </a:xfrm>
          <a:prstGeom prst="rect">
            <a:avLst/>
          </a:prstGeom>
          <a:noFill/>
          <a:ln>
            <a:noFill/>
          </a:ln>
        </p:spPr>
      </p:pic>
      <p:sp>
        <p:nvSpPr>
          <p:cNvPr id="2864" name="Google Shape;2864;p4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8" name="Shape 2868"/>
        <p:cNvGrpSpPr/>
        <p:nvPr/>
      </p:nvGrpSpPr>
      <p:grpSpPr>
        <a:xfrm>
          <a:off x="0" y="0"/>
          <a:ext cx="0" cy="0"/>
          <a:chOff x="0" y="0"/>
          <a:chExt cx="0" cy="0"/>
        </a:xfrm>
      </p:grpSpPr>
      <p:graphicFrame>
        <p:nvGraphicFramePr>
          <p:cNvPr id="2869" name="Google Shape;2869;p46"/>
          <p:cNvGraphicFramePr/>
          <p:nvPr/>
        </p:nvGraphicFramePr>
        <p:xfrm>
          <a:off x="2347932" y="678598"/>
          <a:ext cx="3000000" cy="3000000"/>
        </p:xfrm>
        <a:graphic>
          <a:graphicData uri="http://schemas.openxmlformats.org/drawingml/2006/table">
            <a:tbl>
              <a:tblPr bandRow="1" firstRow="1">
                <a:noFill/>
                <a:tableStyleId>{C31ADFB9-D814-4208-886B-9652E2F75FA4}</a:tableStyleId>
              </a:tblPr>
              <a:tblGrid>
                <a:gridCol w="5461000"/>
                <a:gridCol w="828050"/>
                <a:gridCol w="828050"/>
                <a:gridCol w="828050"/>
              </a:tblGrid>
              <a:tr h="71750">
                <a:tc row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58595B"/>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B cap="flat" cmpd="sng" w="9525">
                      <a:solidFill>
                        <a:srgbClr val="58595B"/>
                      </a:solidFill>
                      <a:prstDash val="solid"/>
                      <a:round/>
                      <a:headEnd len="sm" w="sm" type="none"/>
                      <a:tailEnd len="sm" w="sm" type="none"/>
                    </a:lnB>
                  </a:tcPr>
                </a:tc>
                <a:tc rowSpan="2">
                  <a:txBody>
                    <a:bodyPr/>
                    <a:lstStyle/>
                    <a:p>
                      <a:pPr indent="0" lvl="0" marL="249554" marR="0" rtl="0" algn="l">
                        <a:lnSpc>
                          <a:spcPct val="100000"/>
                        </a:lnSpc>
                        <a:spcBef>
                          <a:spcPts val="0"/>
                        </a:spcBef>
                        <a:spcAft>
                          <a:spcPts val="0"/>
                        </a:spcAft>
                        <a:buNone/>
                      </a:pPr>
                      <a:r>
                        <a:rPr b="1" lang="en-US" sz="650" u="none" cap="none" strike="noStrike">
                          <a:solidFill>
                            <a:srgbClr val="FFFFFF"/>
                          </a:solidFill>
                          <a:latin typeface="Malgun Gothic"/>
                          <a:ea typeface="Malgun Gothic"/>
                          <a:cs typeface="Malgun Gothic"/>
                          <a:sym typeface="Malgun Gothic"/>
                        </a:rPr>
                        <a:t>보험유지</a:t>
                      </a:r>
                      <a:endParaRPr sz="650" u="none" cap="none" strike="noStrike">
                        <a:latin typeface="Malgun Gothic"/>
                        <a:ea typeface="Malgun Gothic"/>
                        <a:cs typeface="Malgun Gothic"/>
                        <a:sym typeface="Malgun Gothic"/>
                      </a:endParaRPr>
                    </a:p>
                  </a:txBody>
                  <a:tcPr marT="590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solidFill>
                      <a:srgbClr val="6DA4EB"/>
                    </a:solidFill>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L cap="flat" cmpd="sng" w="9525">
                      <a:solidFill>
                        <a:srgbClr val="58595B"/>
                      </a:solidFill>
                      <a:prstDash val="solid"/>
                      <a:round/>
                      <a:headEnd len="sm" w="sm" type="none"/>
                      <a:tailEnd len="sm" w="sm" type="none"/>
                    </a:lnL>
                    <a:lnB cap="flat" cmpd="sng" w="9525">
                      <a:solidFill>
                        <a:srgbClr val="58595B"/>
                      </a:solidFill>
                      <a:prstDash val="solid"/>
                      <a:round/>
                      <a:headEnd len="sm" w="sm" type="none"/>
                      <a:tailEnd len="sm" w="sm" type="none"/>
                    </a:lnB>
                  </a:tcPr>
                </a:tc>
              </a:tr>
              <a:tr h="163200">
                <a:tc vMerge="1"/>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보험가입</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vMerge="1"/>
                <a:tc>
                  <a:txBody>
                    <a:bodyPr/>
                    <a:lstStyle/>
                    <a:p>
                      <a:pPr indent="0" lvl="0" marL="11683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보험금 심사/지급</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r>
              <a:tr h="1600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T cap="flat" cmpd="sng" w="9525">
                      <a:solidFill>
                        <a:srgbClr val="58595B"/>
                      </a:solidFill>
                      <a:prstDash val="dot"/>
                      <a:round/>
                      <a:headEnd len="sm" w="sm" type="none"/>
                      <a:tailEnd len="sm" w="sm" type="none"/>
                    </a:lnT>
                  </a:tcPr>
                </a:tc>
                <a:tc gridSpan="3">
                  <a:txBody>
                    <a:bodyPr/>
                    <a:lstStyle/>
                    <a:p>
                      <a:pPr indent="0" lvl="0" marL="0" marR="0" rtl="0" algn="ctr">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 상담</a:t>
                      </a:r>
                      <a:endParaRPr sz="650" u="none" cap="none" strike="noStrike">
                        <a:latin typeface="Arial"/>
                        <a:ea typeface="Arial"/>
                        <a:cs typeface="Arial"/>
                        <a:sym typeface="Arial"/>
                      </a:endParaRPr>
                    </a:p>
                  </a:txBody>
                  <a:tcPr marT="2160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hMerge="1"/>
                <a:tc hMerge="1"/>
              </a:tr>
            </a:tbl>
          </a:graphicData>
        </a:graphic>
      </p:graphicFrame>
      <p:grpSp>
        <p:nvGrpSpPr>
          <p:cNvPr id="2870" name="Google Shape;2870;p46"/>
          <p:cNvGrpSpPr/>
          <p:nvPr/>
        </p:nvGrpSpPr>
        <p:grpSpPr>
          <a:xfrm>
            <a:off x="2339987" y="6695999"/>
            <a:ext cx="7956550" cy="3810"/>
            <a:chOff x="2339987" y="6695999"/>
            <a:chExt cx="7956550" cy="3810"/>
          </a:xfrm>
        </p:grpSpPr>
        <p:sp>
          <p:nvSpPr>
            <p:cNvPr id="2871" name="Google Shape;2871;p46"/>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72" name="Google Shape;2872;p46"/>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873" name="Google Shape;2873;p4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2874" name="Google Shape;2874;p46"/>
          <p:cNvPicPr preferRelativeResize="0"/>
          <p:nvPr/>
        </p:nvPicPr>
        <p:blipFill rotWithShape="1">
          <a:blip r:embed="rId16">
            <a:alphaModFix/>
          </a:blip>
          <a:srcRect b="0" l="0" r="0" t="0"/>
          <a:stretch/>
        </p:blipFill>
        <p:spPr>
          <a:xfrm>
            <a:off x="3307811" y="2365410"/>
            <a:ext cx="98424" cy="82549"/>
          </a:xfrm>
          <a:prstGeom prst="rect">
            <a:avLst/>
          </a:prstGeom>
          <a:noFill/>
          <a:ln>
            <a:noFill/>
          </a:ln>
        </p:spPr>
      </p:pic>
      <p:pic>
        <p:nvPicPr>
          <p:cNvPr id="2875" name="Google Shape;2875;p46"/>
          <p:cNvPicPr preferRelativeResize="0"/>
          <p:nvPr/>
        </p:nvPicPr>
        <p:blipFill rotWithShape="1">
          <a:blip r:embed="rId16">
            <a:alphaModFix/>
          </a:blip>
          <a:srcRect b="0" l="0" r="0" t="0"/>
          <a:stretch/>
        </p:blipFill>
        <p:spPr>
          <a:xfrm>
            <a:off x="2639786" y="2548036"/>
            <a:ext cx="98424" cy="82549"/>
          </a:xfrm>
          <a:prstGeom prst="rect">
            <a:avLst/>
          </a:prstGeom>
          <a:noFill/>
          <a:ln>
            <a:noFill/>
          </a:ln>
        </p:spPr>
      </p:pic>
      <p:sp>
        <p:nvSpPr>
          <p:cNvPr id="2876" name="Google Shape;2876;p46"/>
          <p:cNvSpPr txBox="1"/>
          <p:nvPr/>
        </p:nvSpPr>
        <p:spPr>
          <a:xfrm>
            <a:off x="2327300" y="1359270"/>
            <a:ext cx="322961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DT기반 모바일 안내장 확대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고객이 언제, 어디서나 보험 계약을 유지·관리할 수 있는 디지털 기반 서비 스 제공하기 위해 신한SOL라이프 앱 서비스를 개선하고 있습니다. 특히 고 객 안내 자료 중 종이 안내장을 디지털화 하는 모바일 안내 프로세스 개선에 주력하였습니다. 모바일 안내 발송 기준을 확대하고 열람 편의성 제고를 위 해 생년월일 인증 방법  로 열람 프로세스를 간소화하였습니다. 기존에 등 기우편  로 발송되었던 보험료 납입최고 안내장을 모바일 전자등기로 전 환하였습니다. 이를 통해 종이 사용을 줄이고 안내장 도달시간 단축 및 분 실/오배송을 감소시켜 고객 편의성을 향상시켰습니다.</a:t>
            </a:r>
            <a:endParaRPr sz="800">
              <a:latin typeface="Arial"/>
              <a:ea typeface="Arial"/>
              <a:cs typeface="Arial"/>
              <a:sym typeface="Arial"/>
            </a:endParaRPr>
          </a:p>
        </p:txBody>
      </p:sp>
      <p:sp>
        <p:nvSpPr>
          <p:cNvPr id="2877" name="Google Shape;2877;p46"/>
          <p:cNvSpPr txBox="1"/>
          <p:nvPr/>
        </p:nvSpPr>
        <p:spPr>
          <a:xfrm>
            <a:off x="2439109" y="4137068"/>
            <a:ext cx="87376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3대서류 디지털 전달률</a:t>
            </a:r>
            <a:endParaRPr sz="700">
              <a:latin typeface="Arial"/>
              <a:ea typeface="Arial"/>
              <a:cs typeface="Arial"/>
              <a:sym typeface="Arial"/>
            </a:endParaRPr>
          </a:p>
        </p:txBody>
      </p:sp>
      <p:grpSp>
        <p:nvGrpSpPr>
          <p:cNvPr id="2878" name="Google Shape;2878;p46"/>
          <p:cNvGrpSpPr/>
          <p:nvPr/>
        </p:nvGrpSpPr>
        <p:grpSpPr>
          <a:xfrm>
            <a:off x="2340403" y="4104401"/>
            <a:ext cx="3203191" cy="215194"/>
            <a:chOff x="2340403" y="4104401"/>
            <a:chExt cx="3203191" cy="215194"/>
          </a:xfrm>
        </p:grpSpPr>
        <p:pic>
          <p:nvPicPr>
            <p:cNvPr id="2879" name="Google Shape;2879;p46"/>
            <p:cNvPicPr preferRelativeResize="0"/>
            <p:nvPr/>
          </p:nvPicPr>
          <p:blipFill rotWithShape="1">
            <a:blip r:embed="rId17">
              <a:alphaModFix/>
            </a:blip>
            <a:srcRect b="0" l="0" r="0" t="0"/>
            <a:stretch/>
          </p:blipFill>
          <p:spPr>
            <a:xfrm>
              <a:off x="2340403" y="4104776"/>
              <a:ext cx="100258" cy="214819"/>
            </a:xfrm>
            <a:prstGeom prst="rect">
              <a:avLst/>
            </a:prstGeom>
            <a:noFill/>
            <a:ln>
              <a:noFill/>
            </a:ln>
          </p:spPr>
        </p:pic>
        <p:sp>
          <p:nvSpPr>
            <p:cNvPr id="2880" name="Google Shape;2880;p46"/>
            <p:cNvSpPr/>
            <p:nvPr/>
          </p:nvSpPr>
          <p:spPr>
            <a:xfrm>
              <a:off x="2461321" y="4318094"/>
              <a:ext cx="2965450" cy="0"/>
            </a:xfrm>
            <a:custGeom>
              <a:rect b="b" l="l" r="r" t="t"/>
              <a:pathLst>
                <a:path extrusionOk="0" h="120000" w="2965450">
                  <a:moveTo>
                    <a:pt x="0" y="0"/>
                  </a:moveTo>
                  <a:lnTo>
                    <a:pt x="296515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81" name="Google Shape;2881;p46"/>
            <p:cNvPicPr preferRelativeResize="0"/>
            <p:nvPr/>
          </p:nvPicPr>
          <p:blipFill rotWithShape="1">
            <a:blip r:embed="rId18">
              <a:alphaModFix/>
            </a:blip>
            <a:srcRect b="0" l="0" r="0" t="0"/>
            <a:stretch/>
          </p:blipFill>
          <p:spPr>
            <a:xfrm>
              <a:off x="5443336" y="4104401"/>
              <a:ext cx="100258" cy="214820"/>
            </a:xfrm>
            <a:prstGeom prst="rect">
              <a:avLst/>
            </a:prstGeom>
            <a:noFill/>
            <a:ln>
              <a:noFill/>
            </a:ln>
          </p:spPr>
        </p:pic>
        <p:sp>
          <p:nvSpPr>
            <p:cNvPr id="2882" name="Google Shape;2882;p46"/>
            <p:cNvSpPr/>
            <p:nvPr/>
          </p:nvSpPr>
          <p:spPr>
            <a:xfrm>
              <a:off x="2457519" y="4105903"/>
              <a:ext cx="2965450" cy="0"/>
            </a:xfrm>
            <a:custGeom>
              <a:rect b="b" l="l" r="r" t="t"/>
              <a:pathLst>
                <a:path extrusionOk="0" h="120000" w="2965450">
                  <a:moveTo>
                    <a:pt x="296515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3" name="Google Shape;2883;p46"/>
            <p:cNvSpPr/>
            <p:nvPr/>
          </p:nvSpPr>
          <p:spPr>
            <a:xfrm>
              <a:off x="2341909" y="4105898"/>
              <a:ext cx="3200400" cy="212725"/>
            </a:xfrm>
            <a:custGeom>
              <a:rect b="b" l="l" r="r" t="t"/>
              <a:pathLst>
                <a:path extrusionOk="0" h="212725" w="3200400">
                  <a:moveTo>
                    <a:pt x="139" y="100520"/>
                  </a:moveTo>
                  <a:lnTo>
                    <a:pt x="38" y="102362"/>
                  </a:lnTo>
                  <a:lnTo>
                    <a:pt x="0" y="104228"/>
                  </a:lnTo>
                  <a:lnTo>
                    <a:pt x="0" y="106095"/>
                  </a:lnTo>
                  <a:lnTo>
                    <a:pt x="0" y="107975"/>
                  </a:lnTo>
                  <a:lnTo>
                    <a:pt x="38" y="109829"/>
                  </a:lnTo>
                  <a:lnTo>
                    <a:pt x="139" y="111683"/>
                  </a:lnTo>
                </a:path>
                <a:path extrusionOk="0" h="212725" w="3200400">
                  <a:moveTo>
                    <a:pt x="100507" y="212051"/>
                  </a:moveTo>
                  <a:lnTo>
                    <a:pt x="102361" y="212140"/>
                  </a:lnTo>
                  <a:lnTo>
                    <a:pt x="104216" y="212191"/>
                  </a:lnTo>
                  <a:lnTo>
                    <a:pt x="106095" y="212191"/>
                  </a:lnTo>
                  <a:lnTo>
                    <a:pt x="111798" y="212191"/>
                  </a:lnTo>
                </a:path>
                <a:path extrusionOk="0" h="212725" w="3200400">
                  <a:moveTo>
                    <a:pt x="3088386" y="212191"/>
                  </a:moveTo>
                  <a:lnTo>
                    <a:pt x="3094088" y="212191"/>
                  </a:lnTo>
                  <a:lnTo>
                    <a:pt x="3095967" y="212191"/>
                  </a:lnTo>
                  <a:lnTo>
                    <a:pt x="3097822" y="212140"/>
                  </a:lnTo>
                  <a:lnTo>
                    <a:pt x="3099663" y="212051"/>
                  </a:lnTo>
                </a:path>
                <a:path extrusionOk="0" h="212725" w="3200400">
                  <a:moveTo>
                    <a:pt x="3200044" y="111683"/>
                  </a:moveTo>
                  <a:lnTo>
                    <a:pt x="3200133" y="109829"/>
                  </a:lnTo>
                  <a:lnTo>
                    <a:pt x="3200184" y="107975"/>
                  </a:lnTo>
                  <a:lnTo>
                    <a:pt x="3200184" y="106095"/>
                  </a:lnTo>
                  <a:lnTo>
                    <a:pt x="3200184" y="104228"/>
                  </a:lnTo>
                  <a:lnTo>
                    <a:pt x="3200133" y="102362"/>
                  </a:lnTo>
                  <a:lnTo>
                    <a:pt x="3200044" y="100520"/>
                  </a:lnTo>
                </a:path>
                <a:path extrusionOk="0" h="212725" w="3200400">
                  <a:moveTo>
                    <a:pt x="3099663" y="152"/>
                  </a:moveTo>
                  <a:lnTo>
                    <a:pt x="3097822" y="50"/>
                  </a:lnTo>
                  <a:lnTo>
                    <a:pt x="3095967" y="0"/>
                  </a:lnTo>
                  <a:lnTo>
                    <a:pt x="3094088" y="0"/>
                  </a:lnTo>
                  <a:lnTo>
                    <a:pt x="3088386" y="0"/>
                  </a:lnTo>
                </a:path>
                <a:path extrusionOk="0" h="212725" w="3200400">
                  <a:moveTo>
                    <a:pt x="111798"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84" name="Google Shape;2884;p46"/>
            <p:cNvPicPr preferRelativeResize="0"/>
            <p:nvPr/>
          </p:nvPicPr>
          <p:blipFill rotWithShape="1">
            <a:blip r:embed="rId19">
              <a:alphaModFix/>
            </a:blip>
            <a:srcRect b="0" l="0" r="0" t="0"/>
            <a:stretch/>
          </p:blipFill>
          <p:spPr>
            <a:xfrm>
              <a:off x="5373331" y="4150268"/>
              <a:ext cx="105460" cy="105460"/>
            </a:xfrm>
            <a:prstGeom prst="rect">
              <a:avLst/>
            </a:prstGeom>
            <a:noFill/>
            <a:ln>
              <a:noFill/>
            </a:ln>
          </p:spPr>
        </p:pic>
      </p:grpSp>
      <p:grpSp>
        <p:nvGrpSpPr>
          <p:cNvPr id="2885" name="Google Shape;2885;p46"/>
          <p:cNvGrpSpPr/>
          <p:nvPr/>
        </p:nvGrpSpPr>
        <p:grpSpPr>
          <a:xfrm>
            <a:off x="2339865" y="4598992"/>
            <a:ext cx="1458712" cy="1458595"/>
            <a:chOff x="2339865" y="4598992"/>
            <a:chExt cx="1458712" cy="1458595"/>
          </a:xfrm>
        </p:grpSpPr>
        <p:sp>
          <p:nvSpPr>
            <p:cNvPr id="2886" name="Google Shape;2886;p46"/>
            <p:cNvSpPr/>
            <p:nvPr/>
          </p:nvSpPr>
          <p:spPr>
            <a:xfrm>
              <a:off x="2339865" y="4598992"/>
              <a:ext cx="729615" cy="1444625"/>
            </a:xfrm>
            <a:custGeom>
              <a:rect b="b" l="l" r="r" t="t"/>
              <a:pathLst>
                <a:path extrusionOk="0" h="1444625" w="729614">
                  <a:moveTo>
                    <a:pt x="729135" y="0"/>
                  </a:moveTo>
                  <a:lnTo>
                    <a:pt x="679571" y="1662"/>
                  </a:lnTo>
                  <a:lnTo>
                    <a:pt x="630806" y="6586"/>
                  </a:lnTo>
                  <a:lnTo>
                    <a:pt x="582959" y="14674"/>
                  </a:lnTo>
                  <a:lnTo>
                    <a:pt x="536147" y="25826"/>
                  </a:lnTo>
                  <a:lnTo>
                    <a:pt x="490489" y="39947"/>
                  </a:lnTo>
                  <a:lnTo>
                    <a:pt x="446103" y="56939"/>
                  </a:lnTo>
                  <a:lnTo>
                    <a:pt x="403109" y="76703"/>
                  </a:lnTo>
                  <a:lnTo>
                    <a:pt x="361623" y="99143"/>
                  </a:lnTo>
                  <a:lnTo>
                    <a:pt x="321765" y="124160"/>
                  </a:lnTo>
                  <a:lnTo>
                    <a:pt x="283654" y="151658"/>
                  </a:lnTo>
                  <a:lnTo>
                    <a:pt x="247407" y="181538"/>
                  </a:lnTo>
                  <a:lnTo>
                    <a:pt x="213142" y="213703"/>
                  </a:lnTo>
                  <a:lnTo>
                    <a:pt x="180979" y="248055"/>
                  </a:lnTo>
                  <a:lnTo>
                    <a:pt x="151036" y="284496"/>
                  </a:lnTo>
                  <a:lnTo>
                    <a:pt x="123430" y="322930"/>
                  </a:lnTo>
                  <a:lnTo>
                    <a:pt x="98281" y="363259"/>
                  </a:lnTo>
                  <a:lnTo>
                    <a:pt x="75707" y="405384"/>
                  </a:lnTo>
                  <a:lnTo>
                    <a:pt x="55827" y="449208"/>
                  </a:lnTo>
                  <a:lnTo>
                    <a:pt x="38758" y="494635"/>
                  </a:lnTo>
                  <a:lnTo>
                    <a:pt x="24619" y="541565"/>
                  </a:lnTo>
                  <a:lnTo>
                    <a:pt x="13528" y="589902"/>
                  </a:lnTo>
                  <a:lnTo>
                    <a:pt x="5904" y="637250"/>
                  </a:lnTo>
                  <a:lnTo>
                    <a:pt x="1420" y="684364"/>
                  </a:lnTo>
                  <a:lnTo>
                    <a:pt x="0" y="731133"/>
                  </a:lnTo>
                  <a:lnTo>
                    <a:pt x="1566" y="777443"/>
                  </a:lnTo>
                  <a:lnTo>
                    <a:pt x="6044" y="823183"/>
                  </a:lnTo>
                  <a:lnTo>
                    <a:pt x="13358" y="868238"/>
                  </a:lnTo>
                  <a:lnTo>
                    <a:pt x="23432" y="912498"/>
                  </a:lnTo>
                  <a:lnTo>
                    <a:pt x="36189" y="955848"/>
                  </a:lnTo>
                  <a:lnTo>
                    <a:pt x="51553" y="998177"/>
                  </a:lnTo>
                  <a:lnTo>
                    <a:pt x="69449" y="1039372"/>
                  </a:lnTo>
                  <a:lnTo>
                    <a:pt x="89801" y="1079320"/>
                  </a:lnTo>
                  <a:lnTo>
                    <a:pt x="112533" y="1117908"/>
                  </a:lnTo>
                  <a:lnTo>
                    <a:pt x="137568" y="1155025"/>
                  </a:lnTo>
                  <a:lnTo>
                    <a:pt x="164831" y="1190557"/>
                  </a:lnTo>
                  <a:lnTo>
                    <a:pt x="194246" y="1224391"/>
                  </a:lnTo>
                  <a:lnTo>
                    <a:pt x="225737" y="1256416"/>
                  </a:lnTo>
                  <a:lnTo>
                    <a:pt x="259228" y="1286518"/>
                  </a:lnTo>
                  <a:lnTo>
                    <a:pt x="294643" y="1314585"/>
                  </a:lnTo>
                  <a:lnTo>
                    <a:pt x="331905" y="1340505"/>
                  </a:lnTo>
                  <a:lnTo>
                    <a:pt x="370939" y="1364164"/>
                  </a:lnTo>
                  <a:lnTo>
                    <a:pt x="411670" y="1385450"/>
                  </a:lnTo>
                  <a:lnTo>
                    <a:pt x="454020" y="1404250"/>
                  </a:lnTo>
                  <a:lnTo>
                    <a:pt x="497915" y="1420452"/>
                  </a:lnTo>
                  <a:lnTo>
                    <a:pt x="543277" y="1433944"/>
                  </a:lnTo>
                  <a:lnTo>
                    <a:pt x="590032" y="1444612"/>
                  </a:lnTo>
                  <a:lnTo>
                    <a:pt x="729135" y="729005"/>
                  </a:lnTo>
                  <a:lnTo>
                    <a:pt x="729135" y="0"/>
                  </a:lnTo>
                  <a:close/>
                </a:path>
              </a:pathLst>
            </a:custGeom>
            <a:solidFill>
              <a:srgbClr val="D5D7D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7" name="Google Shape;2887;p46"/>
            <p:cNvSpPr/>
            <p:nvPr/>
          </p:nvSpPr>
          <p:spPr>
            <a:xfrm>
              <a:off x="2929897" y="4598992"/>
              <a:ext cx="868680" cy="1458595"/>
            </a:xfrm>
            <a:custGeom>
              <a:rect b="b" l="l" r="r" t="t"/>
              <a:pathLst>
                <a:path extrusionOk="0" h="1458595" w="868679">
                  <a:moveTo>
                    <a:pt x="139103" y="0"/>
                  </a:moveTo>
                  <a:lnTo>
                    <a:pt x="139103" y="729005"/>
                  </a:lnTo>
                  <a:lnTo>
                    <a:pt x="0" y="1444612"/>
                  </a:lnTo>
                  <a:lnTo>
                    <a:pt x="36270" y="1450981"/>
                  </a:lnTo>
                  <a:lnTo>
                    <a:pt x="69184" y="1455112"/>
                  </a:lnTo>
                  <a:lnTo>
                    <a:pt x="102282" y="1457342"/>
                  </a:lnTo>
                  <a:lnTo>
                    <a:pt x="139103" y="1458010"/>
                  </a:lnTo>
                  <a:lnTo>
                    <a:pt x="187035" y="1456460"/>
                  </a:lnTo>
                  <a:lnTo>
                    <a:pt x="234139" y="1451872"/>
                  </a:lnTo>
                  <a:lnTo>
                    <a:pt x="280319" y="1444343"/>
                  </a:lnTo>
                  <a:lnTo>
                    <a:pt x="325479" y="1433968"/>
                  </a:lnTo>
                  <a:lnTo>
                    <a:pt x="369523" y="1420845"/>
                  </a:lnTo>
                  <a:lnTo>
                    <a:pt x="412356" y="1405068"/>
                  </a:lnTo>
                  <a:lnTo>
                    <a:pt x="453880" y="1386735"/>
                  </a:lnTo>
                  <a:lnTo>
                    <a:pt x="494000" y="1365941"/>
                  </a:lnTo>
                  <a:lnTo>
                    <a:pt x="532619" y="1342782"/>
                  </a:lnTo>
                  <a:lnTo>
                    <a:pt x="569642" y="1317354"/>
                  </a:lnTo>
                  <a:lnTo>
                    <a:pt x="604973" y="1289753"/>
                  </a:lnTo>
                  <a:lnTo>
                    <a:pt x="638516" y="1260076"/>
                  </a:lnTo>
                  <a:lnTo>
                    <a:pt x="670173" y="1228418"/>
                  </a:lnTo>
                  <a:lnTo>
                    <a:pt x="699851" y="1194875"/>
                  </a:lnTo>
                  <a:lnTo>
                    <a:pt x="727451" y="1159545"/>
                  </a:lnTo>
                  <a:lnTo>
                    <a:pt x="752879" y="1122521"/>
                  </a:lnTo>
                  <a:lnTo>
                    <a:pt x="776038" y="1083902"/>
                  </a:lnTo>
                  <a:lnTo>
                    <a:pt x="796833" y="1043782"/>
                  </a:lnTo>
                  <a:lnTo>
                    <a:pt x="815166" y="1002258"/>
                  </a:lnTo>
                  <a:lnTo>
                    <a:pt x="830943" y="959426"/>
                  </a:lnTo>
                  <a:lnTo>
                    <a:pt x="844066" y="915382"/>
                  </a:lnTo>
                  <a:lnTo>
                    <a:pt x="854440" y="870221"/>
                  </a:lnTo>
                  <a:lnTo>
                    <a:pt x="861969" y="824041"/>
                  </a:lnTo>
                  <a:lnTo>
                    <a:pt x="866557" y="776937"/>
                  </a:lnTo>
                  <a:lnTo>
                    <a:pt x="868108" y="729005"/>
                  </a:lnTo>
                  <a:lnTo>
                    <a:pt x="866557" y="681073"/>
                  </a:lnTo>
                  <a:lnTo>
                    <a:pt x="861969" y="633969"/>
                  </a:lnTo>
                  <a:lnTo>
                    <a:pt x="854440" y="587789"/>
                  </a:lnTo>
                  <a:lnTo>
                    <a:pt x="844066" y="542628"/>
                  </a:lnTo>
                  <a:lnTo>
                    <a:pt x="830943" y="498584"/>
                  </a:lnTo>
                  <a:lnTo>
                    <a:pt x="815166" y="455752"/>
                  </a:lnTo>
                  <a:lnTo>
                    <a:pt x="796833" y="414228"/>
                  </a:lnTo>
                  <a:lnTo>
                    <a:pt x="776038" y="374108"/>
                  </a:lnTo>
                  <a:lnTo>
                    <a:pt x="752879" y="335488"/>
                  </a:lnTo>
                  <a:lnTo>
                    <a:pt x="727451" y="298465"/>
                  </a:lnTo>
                  <a:lnTo>
                    <a:pt x="699851" y="263134"/>
                  </a:lnTo>
                  <a:lnTo>
                    <a:pt x="670173" y="229592"/>
                  </a:lnTo>
                  <a:lnTo>
                    <a:pt x="638516" y="197934"/>
                  </a:lnTo>
                  <a:lnTo>
                    <a:pt x="604973" y="168257"/>
                  </a:lnTo>
                  <a:lnTo>
                    <a:pt x="569642" y="140656"/>
                  </a:lnTo>
                  <a:lnTo>
                    <a:pt x="532619" y="115228"/>
                  </a:lnTo>
                  <a:lnTo>
                    <a:pt x="494000" y="92069"/>
                  </a:lnTo>
                  <a:lnTo>
                    <a:pt x="453880" y="71275"/>
                  </a:lnTo>
                  <a:lnTo>
                    <a:pt x="412356" y="52941"/>
                  </a:lnTo>
                  <a:lnTo>
                    <a:pt x="369523" y="37165"/>
                  </a:lnTo>
                  <a:lnTo>
                    <a:pt x="325479" y="24042"/>
                  </a:lnTo>
                  <a:lnTo>
                    <a:pt x="280319" y="13667"/>
                  </a:lnTo>
                  <a:lnTo>
                    <a:pt x="234139" y="6138"/>
                  </a:lnTo>
                  <a:lnTo>
                    <a:pt x="187035" y="1550"/>
                  </a:lnTo>
                  <a:lnTo>
                    <a:pt x="13910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8" name="Google Shape;2888;p46"/>
            <p:cNvSpPr/>
            <p:nvPr/>
          </p:nvSpPr>
          <p:spPr>
            <a:xfrm>
              <a:off x="2510932" y="4770008"/>
              <a:ext cx="1116330" cy="1116330"/>
            </a:xfrm>
            <a:custGeom>
              <a:rect b="b" l="l" r="r" t="t"/>
              <a:pathLst>
                <a:path extrusionOk="0" h="1116329" w="1116329">
                  <a:moveTo>
                    <a:pt x="557999" y="0"/>
                  </a:moveTo>
                  <a:lnTo>
                    <a:pt x="509853" y="2048"/>
                  </a:lnTo>
                  <a:lnTo>
                    <a:pt x="462843" y="8081"/>
                  </a:lnTo>
                  <a:lnTo>
                    <a:pt x="417139" y="17931"/>
                  </a:lnTo>
                  <a:lnTo>
                    <a:pt x="372906" y="31432"/>
                  </a:lnTo>
                  <a:lnTo>
                    <a:pt x="330314" y="48414"/>
                  </a:lnTo>
                  <a:lnTo>
                    <a:pt x="289529" y="68711"/>
                  </a:lnTo>
                  <a:lnTo>
                    <a:pt x="250719" y="92156"/>
                  </a:lnTo>
                  <a:lnTo>
                    <a:pt x="214051" y="118580"/>
                  </a:lnTo>
                  <a:lnTo>
                    <a:pt x="179693" y="147817"/>
                  </a:lnTo>
                  <a:lnTo>
                    <a:pt x="147812" y="179698"/>
                  </a:lnTo>
                  <a:lnTo>
                    <a:pt x="118576" y="214057"/>
                  </a:lnTo>
                  <a:lnTo>
                    <a:pt x="92153" y="250725"/>
                  </a:lnTo>
                  <a:lnTo>
                    <a:pt x="68709" y="289535"/>
                  </a:lnTo>
                  <a:lnTo>
                    <a:pt x="48412" y="330319"/>
                  </a:lnTo>
                  <a:lnTo>
                    <a:pt x="31430" y="372911"/>
                  </a:lnTo>
                  <a:lnTo>
                    <a:pt x="17931" y="417143"/>
                  </a:lnTo>
                  <a:lnTo>
                    <a:pt x="8081" y="462846"/>
                  </a:lnTo>
                  <a:lnTo>
                    <a:pt x="2048" y="509854"/>
                  </a:lnTo>
                  <a:lnTo>
                    <a:pt x="0" y="557999"/>
                  </a:lnTo>
                  <a:lnTo>
                    <a:pt x="2048" y="606146"/>
                  </a:lnTo>
                  <a:lnTo>
                    <a:pt x="8081" y="653155"/>
                  </a:lnTo>
                  <a:lnTo>
                    <a:pt x="17931" y="698859"/>
                  </a:lnTo>
                  <a:lnTo>
                    <a:pt x="31430" y="743091"/>
                  </a:lnTo>
                  <a:lnTo>
                    <a:pt x="48412" y="785683"/>
                  </a:lnTo>
                  <a:lnTo>
                    <a:pt x="68709" y="826467"/>
                  </a:lnTo>
                  <a:lnTo>
                    <a:pt x="92153" y="865276"/>
                  </a:lnTo>
                  <a:lnTo>
                    <a:pt x="118576" y="901943"/>
                  </a:lnTo>
                  <a:lnTo>
                    <a:pt x="147812" y="936300"/>
                  </a:lnTo>
                  <a:lnTo>
                    <a:pt x="179693" y="968180"/>
                  </a:lnTo>
                  <a:lnTo>
                    <a:pt x="214051" y="997414"/>
                  </a:lnTo>
                  <a:lnTo>
                    <a:pt x="250719" y="1023837"/>
                  </a:lnTo>
                  <a:lnTo>
                    <a:pt x="289529" y="1047280"/>
                  </a:lnTo>
                  <a:lnTo>
                    <a:pt x="330314" y="1067576"/>
                  </a:lnTo>
                  <a:lnTo>
                    <a:pt x="372906" y="1084557"/>
                  </a:lnTo>
                  <a:lnTo>
                    <a:pt x="417139" y="1098056"/>
                  </a:lnTo>
                  <a:lnTo>
                    <a:pt x="462843" y="1107906"/>
                  </a:lnTo>
                  <a:lnTo>
                    <a:pt x="509853" y="1113939"/>
                  </a:lnTo>
                  <a:lnTo>
                    <a:pt x="557999" y="1115987"/>
                  </a:lnTo>
                  <a:lnTo>
                    <a:pt x="606146" y="1113939"/>
                  </a:lnTo>
                  <a:lnTo>
                    <a:pt x="653156" y="1107906"/>
                  </a:lnTo>
                  <a:lnTo>
                    <a:pt x="698860" y="1098056"/>
                  </a:lnTo>
                  <a:lnTo>
                    <a:pt x="743092" y="1084557"/>
                  </a:lnTo>
                  <a:lnTo>
                    <a:pt x="785685" y="1067576"/>
                  </a:lnTo>
                  <a:lnTo>
                    <a:pt x="826470" y="1047280"/>
                  </a:lnTo>
                  <a:lnTo>
                    <a:pt x="865280" y="1023837"/>
                  </a:lnTo>
                  <a:lnTo>
                    <a:pt x="901948" y="997414"/>
                  </a:lnTo>
                  <a:lnTo>
                    <a:pt x="936306" y="968180"/>
                  </a:lnTo>
                  <a:lnTo>
                    <a:pt x="968186" y="936300"/>
                  </a:lnTo>
                  <a:lnTo>
                    <a:pt x="997422" y="901943"/>
                  </a:lnTo>
                  <a:lnTo>
                    <a:pt x="1023846" y="865276"/>
                  </a:lnTo>
                  <a:lnTo>
                    <a:pt x="1047290" y="826467"/>
                  </a:lnTo>
                  <a:lnTo>
                    <a:pt x="1067587" y="785683"/>
                  </a:lnTo>
                  <a:lnTo>
                    <a:pt x="1084569" y="743091"/>
                  </a:lnTo>
                  <a:lnTo>
                    <a:pt x="1098068" y="698859"/>
                  </a:lnTo>
                  <a:lnTo>
                    <a:pt x="1107918" y="653155"/>
                  </a:lnTo>
                  <a:lnTo>
                    <a:pt x="1113951" y="606146"/>
                  </a:lnTo>
                  <a:lnTo>
                    <a:pt x="1115999" y="557999"/>
                  </a:lnTo>
                  <a:lnTo>
                    <a:pt x="1113951" y="509854"/>
                  </a:lnTo>
                  <a:lnTo>
                    <a:pt x="1107918" y="462846"/>
                  </a:lnTo>
                  <a:lnTo>
                    <a:pt x="1098068" y="417143"/>
                  </a:lnTo>
                  <a:lnTo>
                    <a:pt x="1084569" y="372911"/>
                  </a:lnTo>
                  <a:lnTo>
                    <a:pt x="1067587" y="330319"/>
                  </a:lnTo>
                  <a:lnTo>
                    <a:pt x="1047290" y="289535"/>
                  </a:lnTo>
                  <a:lnTo>
                    <a:pt x="1023846" y="250725"/>
                  </a:lnTo>
                  <a:lnTo>
                    <a:pt x="997422" y="214057"/>
                  </a:lnTo>
                  <a:lnTo>
                    <a:pt x="968186" y="179698"/>
                  </a:lnTo>
                  <a:lnTo>
                    <a:pt x="936306" y="147817"/>
                  </a:lnTo>
                  <a:lnTo>
                    <a:pt x="901948" y="118580"/>
                  </a:lnTo>
                  <a:lnTo>
                    <a:pt x="865280" y="92156"/>
                  </a:lnTo>
                  <a:lnTo>
                    <a:pt x="826470" y="68711"/>
                  </a:lnTo>
                  <a:lnTo>
                    <a:pt x="785685" y="48414"/>
                  </a:lnTo>
                  <a:lnTo>
                    <a:pt x="743092" y="31432"/>
                  </a:lnTo>
                  <a:lnTo>
                    <a:pt x="698860" y="17931"/>
                  </a:lnTo>
                  <a:lnTo>
                    <a:pt x="653156" y="8081"/>
                  </a:lnTo>
                  <a:lnTo>
                    <a:pt x="606146" y="2048"/>
                  </a:lnTo>
                  <a:lnTo>
                    <a:pt x="55799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889" name="Google Shape;2889;p46"/>
          <p:cNvGrpSpPr/>
          <p:nvPr/>
        </p:nvGrpSpPr>
        <p:grpSpPr>
          <a:xfrm>
            <a:off x="4096795" y="4598992"/>
            <a:ext cx="1458595" cy="1458595"/>
            <a:chOff x="4096795" y="4598992"/>
            <a:chExt cx="1458595" cy="1458595"/>
          </a:xfrm>
        </p:grpSpPr>
        <p:sp>
          <p:nvSpPr>
            <p:cNvPr id="2890" name="Google Shape;2890;p46"/>
            <p:cNvSpPr/>
            <p:nvPr/>
          </p:nvSpPr>
          <p:spPr>
            <a:xfrm>
              <a:off x="4176259" y="4598992"/>
              <a:ext cx="649605" cy="729615"/>
            </a:xfrm>
            <a:custGeom>
              <a:rect b="b" l="l" r="r" t="t"/>
              <a:pathLst>
                <a:path extrusionOk="0" h="729614" w="649604">
                  <a:moveTo>
                    <a:pt x="649541" y="0"/>
                  </a:moveTo>
                  <a:lnTo>
                    <a:pt x="600746" y="1544"/>
                  </a:lnTo>
                  <a:lnTo>
                    <a:pt x="552762" y="6136"/>
                  </a:lnTo>
                  <a:lnTo>
                    <a:pt x="505692" y="13712"/>
                  </a:lnTo>
                  <a:lnTo>
                    <a:pt x="459639" y="24210"/>
                  </a:lnTo>
                  <a:lnTo>
                    <a:pt x="414704" y="37568"/>
                  </a:lnTo>
                  <a:lnTo>
                    <a:pt x="370991" y="53721"/>
                  </a:lnTo>
                  <a:lnTo>
                    <a:pt x="328601" y="72609"/>
                  </a:lnTo>
                  <a:lnTo>
                    <a:pt x="287636" y="94167"/>
                  </a:lnTo>
                  <a:lnTo>
                    <a:pt x="248199" y="118334"/>
                  </a:lnTo>
                  <a:lnTo>
                    <a:pt x="210393" y="145047"/>
                  </a:lnTo>
                  <a:lnTo>
                    <a:pt x="174320" y="174242"/>
                  </a:lnTo>
                  <a:lnTo>
                    <a:pt x="140082" y="205857"/>
                  </a:lnTo>
                  <a:lnTo>
                    <a:pt x="107781" y="239830"/>
                  </a:lnTo>
                  <a:lnTo>
                    <a:pt x="77520" y="276098"/>
                  </a:lnTo>
                  <a:lnTo>
                    <a:pt x="49401" y="314598"/>
                  </a:lnTo>
                  <a:lnTo>
                    <a:pt x="23527" y="355267"/>
                  </a:lnTo>
                  <a:lnTo>
                    <a:pt x="0" y="398043"/>
                  </a:lnTo>
                  <a:lnTo>
                    <a:pt x="649541" y="729005"/>
                  </a:lnTo>
                  <a:lnTo>
                    <a:pt x="649541" y="0"/>
                  </a:lnTo>
                  <a:close/>
                </a:path>
              </a:pathLst>
            </a:custGeom>
            <a:solidFill>
              <a:srgbClr val="D5D7D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91" name="Google Shape;2891;p46"/>
            <p:cNvSpPr/>
            <p:nvPr/>
          </p:nvSpPr>
          <p:spPr>
            <a:xfrm>
              <a:off x="4096795" y="4598992"/>
              <a:ext cx="1458595" cy="1458595"/>
            </a:xfrm>
            <a:custGeom>
              <a:rect b="b" l="l" r="r" t="t"/>
              <a:pathLst>
                <a:path extrusionOk="0" h="1458595" w="1458595">
                  <a:moveTo>
                    <a:pt x="729005" y="0"/>
                  </a:moveTo>
                  <a:lnTo>
                    <a:pt x="729005" y="729005"/>
                  </a:lnTo>
                  <a:lnTo>
                    <a:pt x="79463" y="398043"/>
                  </a:lnTo>
                  <a:lnTo>
                    <a:pt x="57335" y="444658"/>
                  </a:lnTo>
                  <a:lnTo>
                    <a:pt x="39089" y="490284"/>
                  </a:lnTo>
                  <a:lnTo>
                    <a:pt x="24552" y="535647"/>
                  </a:lnTo>
                  <a:lnTo>
                    <a:pt x="13549" y="581473"/>
                  </a:lnTo>
                  <a:lnTo>
                    <a:pt x="5905" y="628491"/>
                  </a:lnTo>
                  <a:lnTo>
                    <a:pt x="1447" y="677425"/>
                  </a:lnTo>
                  <a:lnTo>
                    <a:pt x="0" y="729005"/>
                  </a:lnTo>
                  <a:lnTo>
                    <a:pt x="1550" y="776937"/>
                  </a:lnTo>
                  <a:lnTo>
                    <a:pt x="6138" y="824041"/>
                  </a:lnTo>
                  <a:lnTo>
                    <a:pt x="13667" y="870221"/>
                  </a:lnTo>
                  <a:lnTo>
                    <a:pt x="24042" y="915382"/>
                  </a:lnTo>
                  <a:lnTo>
                    <a:pt x="37165" y="959426"/>
                  </a:lnTo>
                  <a:lnTo>
                    <a:pt x="52941" y="1002258"/>
                  </a:lnTo>
                  <a:lnTo>
                    <a:pt x="71275" y="1043782"/>
                  </a:lnTo>
                  <a:lnTo>
                    <a:pt x="92069" y="1083902"/>
                  </a:lnTo>
                  <a:lnTo>
                    <a:pt x="115228" y="1122521"/>
                  </a:lnTo>
                  <a:lnTo>
                    <a:pt x="140656" y="1159545"/>
                  </a:lnTo>
                  <a:lnTo>
                    <a:pt x="168257" y="1194875"/>
                  </a:lnTo>
                  <a:lnTo>
                    <a:pt x="197934" y="1228418"/>
                  </a:lnTo>
                  <a:lnTo>
                    <a:pt x="229592" y="1260076"/>
                  </a:lnTo>
                  <a:lnTo>
                    <a:pt x="263134" y="1289753"/>
                  </a:lnTo>
                  <a:lnTo>
                    <a:pt x="298465" y="1317354"/>
                  </a:lnTo>
                  <a:lnTo>
                    <a:pt x="335488" y="1342782"/>
                  </a:lnTo>
                  <a:lnTo>
                    <a:pt x="374108" y="1365941"/>
                  </a:lnTo>
                  <a:lnTo>
                    <a:pt x="414228" y="1386735"/>
                  </a:lnTo>
                  <a:lnTo>
                    <a:pt x="455752" y="1405068"/>
                  </a:lnTo>
                  <a:lnTo>
                    <a:pt x="498584" y="1420845"/>
                  </a:lnTo>
                  <a:lnTo>
                    <a:pt x="542628" y="1433968"/>
                  </a:lnTo>
                  <a:lnTo>
                    <a:pt x="587789" y="1444343"/>
                  </a:lnTo>
                  <a:lnTo>
                    <a:pt x="633969" y="1451872"/>
                  </a:lnTo>
                  <a:lnTo>
                    <a:pt x="681073" y="1456460"/>
                  </a:lnTo>
                  <a:lnTo>
                    <a:pt x="729005" y="1458010"/>
                  </a:lnTo>
                  <a:lnTo>
                    <a:pt x="776937" y="1456460"/>
                  </a:lnTo>
                  <a:lnTo>
                    <a:pt x="824041" y="1451872"/>
                  </a:lnTo>
                  <a:lnTo>
                    <a:pt x="870221" y="1444343"/>
                  </a:lnTo>
                  <a:lnTo>
                    <a:pt x="915381" y="1433968"/>
                  </a:lnTo>
                  <a:lnTo>
                    <a:pt x="959424" y="1420845"/>
                  </a:lnTo>
                  <a:lnTo>
                    <a:pt x="1002256" y="1405068"/>
                  </a:lnTo>
                  <a:lnTo>
                    <a:pt x="1043780" y="1386735"/>
                  </a:lnTo>
                  <a:lnTo>
                    <a:pt x="1083899" y="1365941"/>
                  </a:lnTo>
                  <a:lnTo>
                    <a:pt x="1122518" y="1342782"/>
                  </a:lnTo>
                  <a:lnTo>
                    <a:pt x="1159540" y="1317354"/>
                  </a:lnTo>
                  <a:lnTo>
                    <a:pt x="1194870" y="1289753"/>
                  </a:lnTo>
                  <a:lnTo>
                    <a:pt x="1228412" y="1260076"/>
                  </a:lnTo>
                  <a:lnTo>
                    <a:pt x="1260069" y="1228418"/>
                  </a:lnTo>
                  <a:lnTo>
                    <a:pt x="1289746" y="1194875"/>
                  </a:lnTo>
                  <a:lnTo>
                    <a:pt x="1317345" y="1159545"/>
                  </a:lnTo>
                  <a:lnTo>
                    <a:pt x="1342773" y="1122521"/>
                  </a:lnTo>
                  <a:lnTo>
                    <a:pt x="1365931" y="1083902"/>
                  </a:lnTo>
                  <a:lnTo>
                    <a:pt x="1386725" y="1043782"/>
                  </a:lnTo>
                  <a:lnTo>
                    <a:pt x="1405058" y="1002258"/>
                  </a:lnTo>
                  <a:lnTo>
                    <a:pt x="1420833" y="959426"/>
                  </a:lnTo>
                  <a:lnTo>
                    <a:pt x="1433956" y="915382"/>
                  </a:lnTo>
                  <a:lnTo>
                    <a:pt x="1444330" y="870221"/>
                  </a:lnTo>
                  <a:lnTo>
                    <a:pt x="1451859" y="824041"/>
                  </a:lnTo>
                  <a:lnTo>
                    <a:pt x="1456447" y="776937"/>
                  </a:lnTo>
                  <a:lnTo>
                    <a:pt x="1457998" y="729005"/>
                  </a:lnTo>
                  <a:lnTo>
                    <a:pt x="1456447" y="681073"/>
                  </a:lnTo>
                  <a:lnTo>
                    <a:pt x="1451859" y="633969"/>
                  </a:lnTo>
                  <a:lnTo>
                    <a:pt x="1444330" y="587789"/>
                  </a:lnTo>
                  <a:lnTo>
                    <a:pt x="1433956" y="542628"/>
                  </a:lnTo>
                  <a:lnTo>
                    <a:pt x="1420833" y="498584"/>
                  </a:lnTo>
                  <a:lnTo>
                    <a:pt x="1405058" y="455752"/>
                  </a:lnTo>
                  <a:lnTo>
                    <a:pt x="1386725" y="414228"/>
                  </a:lnTo>
                  <a:lnTo>
                    <a:pt x="1365931" y="374108"/>
                  </a:lnTo>
                  <a:lnTo>
                    <a:pt x="1342773" y="335488"/>
                  </a:lnTo>
                  <a:lnTo>
                    <a:pt x="1317345" y="298465"/>
                  </a:lnTo>
                  <a:lnTo>
                    <a:pt x="1289746" y="263134"/>
                  </a:lnTo>
                  <a:lnTo>
                    <a:pt x="1260069" y="229592"/>
                  </a:lnTo>
                  <a:lnTo>
                    <a:pt x="1228412" y="197934"/>
                  </a:lnTo>
                  <a:lnTo>
                    <a:pt x="1194870" y="168257"/>
                  </a:lnTo>
                  <a:lnTo>
                    <a:pt x="1159540" y="140656"/>
                  </a:lnTo>
                  <a:lnTo>
                    <a:pt x="1122518" y="115228"/>
                  </a:lnTo>
                  <a:lnTo>
                    <a:pt x="1083899" y="92069"/>
                  </a:lnTo>
                  <a:lnTo>
                    <a:pt x="1043780" y="71275"/>
                  </a:lnTo>
                  <a:lnTo>
                    <a:pt x="1002256" y="52941"/>
                  </a:lnTo>
                  <a:lnTo>
                    <a:pt x="959424" y="37165"/>
                  </a:lnTo>
                  <a:lnTo>
                    <a:pt x="915381" y="24042"/>
                  </a:lnTo>
                  <a:lnTo>
                    <a:pt x="870221" y="13667"/>
                  </a:lnTo>
                  <a:lnTo>
                    <a:pt x="824041" y="6138"/>
                  </a:lnTo>
                  <a:lnTo>
                    <a:pt x="776937" y="1550"/>
                  </a:lnTo>
                  <a:lnTo>
                    <a:pt x="72900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92" name="Google Shape;2892;p46"/>
            <p:cNvSpPr/>
            <p:nvPr/>
          </p:nvSpPr>
          <p:spPr>
            <a:xfrm>
              <a:off x="4267800" y="4770008"/>
              <a:ext cx="1116330" cy="1116330"/>
            </a:xfrm>
            <a:custGeom>
              <a:rect b="b" l="l" r="r" t="t"/>
              <a:pathLst>
                <a:path extrusionOk="0" h="1116329" w="1116329">
                  <a:moveTo>
                    <a:pt x="557999" y="0"/>
                  </a:moveTo>
                  <a:lnTo>
                    <a:pt x="509853" y="2048"/>
                  </a:lnTo>
                  <a:lnTo>
                    <a:pt x="462843" y="8081"/>
                  </a:lnTo>
                  <a:lnTo>
                    <a:pt x="417139" y="17931"/>
                  </a:lnTo>
                  <a:lnTo>
                    <a:pt x="372906" y="31432"/>
                  </a:lnTo>
                  <a:lnTo>
                    <a:pt x="330314" y="48414"/>
                  </a:lnTo>
                  <a:lnTo>
                    <a:pt x="289529" y="68711"/>
                  </a:lnTo>
                  <a:lnTo>
                    <a:pt x="250719" y="92156"/>
                  </a:lnTo>
                  <a:lnTo>
                    <a:pt x="214051" y="118580"/>
                  </a:lnTo>
                  <a:lnTo>
                    <a:pt x="179693" y="147817"/>
                  </a:lnTo>
                  <a:lnTo>
                    <a:pt x="147812" y="179698"/>
                  </a:lnTo>
                  <a:lnTo>
                    <a:pt x="118576" y="214057"/>
                  </a:lnTo>
                  <a:lnTo>
                    <a:pt x="92153" y="250725"/>
                  </a:lnTo>
                  <a:lnTo>
                    <a:pt x="68709" y="289535"/>
                  </a:lnTo>
                  <a:lnTo>
                    <a:pt x="48412" y="330319"/>
                  </a:lnTo>
                  <a:lnTo>
                    <a:pt x="31430" y="372911"/>
                  </a:lnTo>
                  <a:lnTo>
                    <a:pt x="17931" y="417143"/>
                  </a:lnTo>
                  <a:lnTo>
                    <a:pt x="8081" y="462846"/>
                  </a:lnTo>
                  <a:lnTo>
                    <a:pt x="2048" y="509854"/>
                  </a:lnTo>
                  <a:lnTo>
                    <a:pt x="0" y="557999"/>
                  </a:lnTo>
                  <a:lnTo>
                    <a:pt x="2048" y="606146"/>
                  </a:lnTo>
                  <a:lnTo>
                    <a:pt x="8081" y="653155"/>
                  </a:lnTo>
                  <a:lnTo>
                    <a:pt x="17931" y="698859"/>
                  </a:lnTo>
                  <a:lnTo>
                    <a:pt x="31430" y="743091"/>
                  </a:lnTo>
                  <a:lnTo>
                    <a:pt x="48412" y="785683"/>
                  </a:lnTo>
                  <a:lnTo>
                    <a:pt x="68709" y="826467"/>
                  </a:lnTo>
                  <a:lnTo>
                    <a:pt x="92153" y="865276"/>
                  </a:lnTo>
                  <a:lnTo>
                    <a:pt x="118576" y="901943"/>
                  </a:lnTo>
                  <a:lnTo>
                    <a:pt x="147812" y="936300"/>
                  </a:lnTo>
                  <a:lnTo>
                    <a:pt x="179693" y="968180"/>
                  </a:lnTo>
                  <a:lnTo>
                    <a:pt x="214051" y="997414"/>
                  </a:lnTo>
                  <a:lnTo>
                    <a:pt x="250719" y="1023837"/>
                  </a:lnTo>
                  <a:lnTo>
                    <a:pt x="289529" y="1047280"/>
                  </a:lnTo>
                  <a:lnTo>
                    <a:pt x="330314" y="1067576"/>
                  </a:lnTo>
                  <a:lnTo>
                    <a:pt x="372906" y="1084557"/>
                  </a:lnTo>
                  <a:lnTo>
                    <a:pt x="417139" y="1098056"/>
                  </a:lnTo>
                  <a:lnTo>
                    <a:pt x="462843" y="1107906"/>
                  </a:lnTo>
                  <a:lnTo>
                    <a:pt x="509853" y="1113939"/>
                  </a:lnTo>
                  <a:lnTo>
                    <a:pt x="557999" y="1115987"/>
                  </a:lnTo>
                  <a:lnTo>
                    <a:pt x="606146" y="1113939"/>
                  </a:lnTo>
                  <a:lnTo>
                    <a:pt x="653156" y="1107906"/>
                  </a:lnTo>
                  <a:lnTo>
                    <a:pt x="698860" y="1098056"/>
                  </a:lnTo>
                  <a:lnTo>
                    <a:pt x="743092" y="1084557"/>
                  </a:lnTo>
                  <a:lnTo>
                    <a:pt x="785685" y="1067576"/>
                  </a:lnTo>
                  <a:lnTo>
                    <a:pt x="826470" y="1047280"/>
                  </a:lnTo>
                  <a:lnTo>
                    <a:pt x="865280" y="1023837"/>
                  </a:lnTo>
                  <a:lnTo>
                    <a:pt x="901948" y="997414"/>
                  </a:lnTo>
                  <a:lnTo>
                    <a:pt x="936306" y="968180"/>
                  </a:lnTo>
                  <a:lnTo>
                    <a:pt x="968186" y="936300"/>
                  </a:lnTo>
                  <a:lnTo>
                    <a:pt x="997422" y="901943"/>
                  </a:lnTo>
                  <a:lnTo>
                    <a:pt x="1023846" y="865276"/>
                  </a:lnTo>
                  <a:lnTo>
                    <a:pt x="1047290" y="826467"/>
                  </a:lnTo>
                  <a:lnTo>
                    <a:pt x="1067587" y="785683"/>
                  </a:lnTo>
                  <a:lnTo>
                    <a:pt x="1084569" y="743091"/>
                  </a:lnTo>
                  <a:lnTo>
                    <a:pt x="1098068" y="698859"/>
                  </a:lnTo>
                  <a:lnTo>
                    <a:pt x="1107918" y="653155"/>
                  </a:lnTo>
                  <a:lnTo>
                    <a:pt x="1113951" y="606146"/>
                  </a:lnTo>
                  <a:lnTo>
                    <a:pt x="1115999" y="557999"/>
                  </a:lnTo>
                  <a:lnTo>
                    <a:pt x="1113951" y="509854"/>
                  </a:lnTo>
                  <a:lnTo>
                    <a:pt x="1107918" y="462846"/>
                  </a:lnTo>
                  <a:lnTo>
                    <a:pt x="1098068" y="417143"/>
                  </a:lnTo>
                  <a:lnTo>
                    <a:pt x="1084569" y="372911"/>
                  </a:lnTo>
                  <a:lnTo>
                    <a:pt x="1067587" y="330319"/>
                  </a:lnTo>
                  <a:lnTo>
                    <a:pt x="1047290" y="289535"/>
                  </a:lnTo>
                  <a:lnTo>
                    <a:pt x="1023846" y="250725"/>
                  </a:lnTo>
                  <a:lnTo>
                    <a:pt x="997422" y="214057"/>
                  </a:lnTo>
                  <a:lnTo>
                    <a:pt x="968186" y="179698"/>
                  </a:lnTo>
                  <a:lnTo>
                    <a:pt x="936306" y="147817"/>
                  </a:lnTo>
                  <a:lnTo>
                    <a:pt x="901948" y="118580"/>
                  </a:lnTo>
                  <a:lnTo>
                    <a:pt x="865280" y="92156"/>
                  </a:lnTo>
                  <a:lnTo>
                    <a:pt x="826470" y="68711"/>
                  </a:lnTo>
                  <a:lnTo>
                    <a:pt x="785685" y="48414"/>
                  </a:lnTo>
                  <a:lnTo>
                    <a:pt x="743092" y="31432"/>
                  </a:lnTo>
                  <a:lnTo>
                    <a:pt x="698860" y="17931"/>
                  </a:lnTo>
                  <a:lnTo>
                    <a:pt x="653156" y="8081"/>
                  </a:lnTo>
                  <a:lnTo>
                    <a:pt x="606146" y="2048"/>
                  </a:lnTo>
                  <a:lnTo>
                    <a:pt x="55799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93" name="Google Shape;2893;p46"/>
          <p:cNvSpPr txBox="1"/>
          <p:nvPr/>
        </p:nvSpPr>
        <p:spPr>
          <a:xfrm>
            <a:off x="2881116" y="6188179"/>
            <a:ext cx="37592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2023.01</a:t>
            </a:r>
            <a:endParaRPr sz="700">
              <a:latin typeface="Arial"/>
              <a:ea typeface="Arial"/>
              <a:cs typeface="Arial"/>
              <a:sym typeface="Arial"/>
            </a:endParaRPr>
          </a:p>
        </p:txBody>
      </p:sp>
      <p:sp>
        <p:nvSpPr>
          <p:cNvPr id="2894" name="Google Shape;2894;p46"/>
          <p:cNvSpPr txBox="1"/>
          <p:nvPr/>
        </p:nvSpPr>
        <p:spPr>
          <a:xfrm>
            <a:off x="4637986" y="6188179"/>
            <a:ext cx="37592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2023.12</a:t>
            </a:r>
            <a:endParaRPr sz="700">
              <a:latin typeface="Arial"/>
              <a:ea typeface="Arial"/>
              <a:cs typeface="Arial"/>
              <a:sym typeface="Arial"/>
            </a:endParaRPr>
          </a:p>
        </p:txBody>
      </p:sp>
      <p:sp>
        <p:nvSpPr>
          <p:cNvPr id="2895" name="Google Shape;2895;p46"/>
          <p:cNvSpPr txBox="1"/>
          <p:nvPr/>
        </p:nvSpPr>
        <p:spPr>
          <a:xfrm>
            <a:off x="2815593" y="5234094"/>
            <a:ext cx="505459"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200">
                <a:solidFill>
                  <a:srgbClr val="6DA4EB"/>
                </a:solidFill>
                <a:latin typeface="Malgun Gothic"/>
                <a:ea typeface="Malgun Gothic"/>
                <a:cs typeface="Malgun Gothic"/>
                <a:sym typeface="Malgun Gothic"/>
              </a:rPr>
              <a:t>53.3%</a:t>
            </a:r>
            <a:endParaRPr sz="1200">
              <a:latin typeface="Malgun Gothic"/>
              <a:ea typeface="Malgun Gothic"/>
              <a:cs typeface="Malgun Gothic"/>
              <a:sym typeface="Malgun Gothic"/>
            </a:endParaRPr>
          </a:p>
        </p:txBody>
      </p:sp>
      <p:sp>
        <p:nvSpPr>
          <p:cNvPr id="2896" name="Google Shape;2896;p46"/>
          <p:cNvSpPr txBox="1"/>
          <p:nvPr/>
        </p:nvSpPr>
        <p:spPr>
          <a:xfrm>
            <a:off x="4452142" y="5170992"/>
            <a:ext cx="74549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6DA4EB"/>
                </a:solidFill>
                <a:latin typeface="Malgun Gothic"/>
                <a:ea typeface="Malgun Gothic"/>
                <a:cs typeface="Malgun Gothic"/>
                <a:sym typeface="Malgun Gothic"/>
              </a:rPr>
              <a:t>82.7%</a:t>
            </a:r>
            <a:endParaRPr sz="1800">
              <a:latin typeface="Malgun Gothic"/>
              <a:ea typeface="Malgun Gothic"/>
              <a:cs typeface="Malgun Gothic"/>
              <a:sym typeface="Malgun Gothic"/>
            </a:endParaRPr>
          </a:p>
        </p:txBody>
      </p:sp>
      <p:sp>
        <p:nvSpPr>
          <p:cNvPr id="2897" name="Google Shape;2897;p46"/>
          <p:cNvSpPr txBox="1"/>
          <p:nvPr/>
        </p:nvSpPr>
        <p:spPr>
          <a:xfrm>
            <a:off x="6147111" y="1608069"/>
            <a:ext cx="8191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모바일 전자등기 예시</a:t>
            </a:r>
            <a:endParaRPr sz="700">
              <a:latin typeface="Arial"/>
              <a:ea typeface="Arial"/>
              <a:cs typeface="Arial"/>
              <a:sym typeface="Arial"/>
            </a:endParaRPr>
          </a:p>
        </p:txBody>
      </p:sp>
      <p:grpSp>
        <p:nvGrpSpPr>
          <p:cNvPr id="2898" name="Google Shape;2898;p46"/>
          <p:cNvGrpSpPr/>
          <p:nvPr/>
        </p:nvGrpSpPr>
        <p:grpSpPr>
          <a:xfrm>
            <a:off x="6048464" y="1584462"/>
            <a:ext cx="4247072" cy="197072"/>
            <a:chOff x="6048464" y="1584462"/>
            <a:chExt cx="4247072" cy="197072"/>
          </a:xfrm>
        </p:grpSpPr>
        <p:pic>
          <p:nvPicPr>
            <p:cNvPr id="2899" name="Google Shape;2899;p46"/>
            <p:cNvPicPr preferRelativeResize="0"/>
            <p:nvPr/>
          </p:nvPicPr>
          <p:blipFill rotWithShape="1">
            <a:blip r:embed="rId20">
              <a:alphaModFix/>
            </a:blip>
            <a:srcRect b="0" l="0" r="0" t="0"/>
            <a:stretch/>
          </p:blipFill>
          <p:spPr>
            <a:xfrm>
              <a:off x="6048464" y="1584903"/>
              <a:ext cx="90928" cy="196631"/>
            </a:xfrm>
            <a:prstGeom prst="rect">
              <a:avLst/>
            </a:prstGeom>
            <a:noFill/>
            <a:ln>
              <a:noFill/>
            </a:ln>
          </p:spPr>
        </p:pic>
        <p:sp>
          <p:nvSpPr>
            <p:cNvPr id="2900" name="Google Shape;2900;p46"/>
            <p:cNvSpPr/>
            <p:nvPr/>
          </p:nvSpPr>
          <p:spPr>
            <a:xfrm>
              <a:off x="6160309" y="1780093"/>
              <a:ext cx="4027804" cy="0"/>
            </a:xfrm>
            <a:custGeom>
              <a:rect b="b" l="l" r="r" t="t"/>
              <a:pathLst>
                <a:path extrusionOk="0" h="120000" w="4027804">
                  <a:moveTo>
                    <a:pt x="0" y="0"/>
                  </a:moveTo>
                  <a:lnTo>
                    <a:pt x="402718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01" name="Google Shape;2901;p46"/>
            <p:cNvPicPr preferRelativeResize="0"/>
            <p:nvPr/>
          </p:nvPicPr>
          <p:blipFill rotWithShape="1">
            <a:blip r:embed="rId21">
              <a:alphaModFix/>
            </a:blip>
            <a:srcRect b="0" l="0" r="0" t="0"/>
            <a:stretch/>
          </p:blipFill>
          <p:spPr>
            <a:xfrm>
              <a:off x="10204608" y="1584462"/>
              <a:ext cx="90928" cy="196631"/>
            </a:xfrm>
            <a:prstGeom prst="rect">
              <a:avLst/>
            </a:prstGeom>
            <a:noFill/>
            <a:ln>
              <a:noFill/>
            </a:ln>
          </p:spPr>
        </p:pic>
        <p:sp>
          <p:nvSpPr>
            <p:cNvPr id="2902" name="Google Shape;2902;p46"/>
            <p:cNvSpPr/>
            <p:nvPr/>
          </p:nvSpPr>
          <p:spPr>
            <a:xfrm>
              <a:off x="6156510" y="1585903"/>
              <a:ext cx="4027804" cy="0"/>
            </a:xfrm>
            <a:custGeom>
              <a:rect b="b" l="l" r="r" t="t"/>
              <a:pathLst>
                <a:path extrusionOk="0" h="120000" w="4027804">
                  <a:moveTo>
                    <a:pt x="4027182"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03" name="Google Shape;2903;p46"/>
            <p:cNvSpPr/>
            <p:nvPr/>
          </p:nvSpPr>
          <p:spPr>
            <a:xfrm>
              <a:off x="6049906" y="1585906"/>
              <a:ext cx="4244340" cy="194310"/>
            </a:xfrm>
            <a:custGeom>
              <a:rect b="b" l="l" r="r" t="t"/>
              <a:pathLst>
                <a:path extrusionOk="0" h="194310" w="4244340">
                  <a:moveTo>
                    <a:pt x="165" y="91376"/>
                  </a:moveTo>
                  <a:lnTo>
                    <a:pt x="50" y="93268"/>
                  </a:lnTo>
                  <a:lnTo>
                    <a:pt x="0" y="95173"/>
                  </a:lnTo>
                  <a:lnTo>
                    <a:pt x="0" y="97091"/>
                  </a:lnTo>
                  <a:lnTo>
                    <a:pt x="0" y="99009"/>
                  </a:lnTo>
                  <a:lnTo>
                    <a:pt x="50" y="100914"/>
                  </a:lnTo>
                  <a:lnTo>
                    <a:pt x="165" y="102806"/>
                  </a:lnTo>
                </a:path>
                <a:path extrusionOk="0" h="194310" w="4244340">
                  <a:moveTo>
                    <a:pt x="91376" y="194017"/>
                  </a:moveTo>
                  <a:lnTo>
                    <a:pt x="93268" y="194132"/>
                  </a:lnTo>
                  <a:lnTo>
                    <a:pt x="95173" y="194182"/>
                  </a:lnTo>
                  <a:lnTo>
                    <a:pt x="97091" y="194182"/>
                  </a:lnTo>
                  <a:lnTo>
                    <a:pt x="102806" y="194182"/>
                  </a:lnTo>
                </a:path>
                <a:path extrusionOk="0" h="194310" w="4244340">
                  <a:moveTo>
                    <a:pt x="4141393" y="194182"/>
                  </a:moveTo>
                  <a:lnTo>
                    <a:pt x="4147096" y="194182"/>
                  </a:lnTo>
                  <a:lnTo>
                    <a:pt x="4149013" y="194182"/>
                  </a:lnTo>
                  <a:lnTo>
                    <a:pt x="4150918" y="194132"/>
                  </a:lnTo>
                  <a:lnTo>
                    <a:pt x="4152811" y="194017"/>
                  </a:lnTo>
                </a:path>
                <a:path extrusionOk="0" h="194310" w="4244340">
                  <a:moveTo>
                    <a:pt x="4244022" y="102806"/>
                  </a:moveTo>
                  <a:lnTo>
                    <a:pt x="4244136" y="100914"/>
                  </a:lnTo>
                  <a:lnTo>
                    <a:pt x="4244187" y="99009"/>
                  </a:lnTo>
                  <a:lnTo>
                    <a:pt x="4244187" y="97091"/>
                  </a:lnTo>
                  <a:lnTo>
                    <a:pt x="4244187" y="95173"/>
                  </a:lnTo>
                  <a:lnTo>
                    <a:pt x="4244136" y="93268"/>
                  </a:lnTo>
                  <a:lnTo>
                    <a:pt x="4244022" y="91376"/>
                  </a:lnTo>
                </a:path>
                <a:path extrusionOk="0" h="194310" w="4244340">
                  <a:moveTo>
                    <a:pt x="4152811" y="165"/>
                  </a:moveTo>
                  <a:lnTo>
                    <a:pt x="4150918" y="50"/>
                  </a:lnTo>
                  <a:lnTo>
                    <a:pt x="4149013" y="0"/>
                  </a:lnTo>
                  <a:lnTo>
                    <a:pt x="4147096" y="0"/>
                  </a:lnTo>
                  <a:lnTo>
                    <a:pt x="4141393" y="0"/>
                  </a:lnTo>
                </a:path>
                <a:path extrusionOk="0" h="194310" w="424434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04" name="Google Shape;2904;p46"/>
            <p:cNvPicPr preferRelativeResize="0"/>
            <p:nvPr/>
          </p:nvPicPr>
          <p:blipFill rotWithShape="1">
            <a:blip r:embed="rId19">
              <a:alphaModFix/>
            </a:blip>
            <a:srcRect b="0" l="0" r="0" t="0"/>
            <a:stretch/>
          </p:blipFill>
          <p:spPr>
            <a:xfrm>
              <a:off x="10125334" y="1630268"/>
              <a:ext cx="105460" cy="105460"/>
            </a:xfrm>
            <a:prstGeom prst="rect">
              <a:avLst/>
            </a:prstGeom>
            <a:noFill/>
            <a:ln>
              <a:noFill/>
            </a:ln>
          </p:spPr>
        </p:pic>
      </p:grpSp>
      <p:grpSp>
        <p:nvGrpSpPr>
          <p:cNvPr id="2905" name="Google Shape;2905;p46"/>
          <p:cNvGrpSpPr/>
          <p:nvPr/>
        </p:nvGrpSpPr>
        <p:grpSpPr>
          <a:xfrm>
            <a:off x="6270857" y="2258982"/>
            <a:ext cx="792480" cy="792480"/>
            <a:chOff x="6270857" y="2258982"/>
            <a:chExt cx="792480" cy="792480"/>
          </a:xfrm>
        </p:grpSpPr>
        <p:sp>
          <p:nvSpPr>
            <p:cNvPr id="2906" name="Google Shape;2906;p46"/>
            <p:cNvSpPr/>
            <p:nvPr/>
          </p:nvSpPr>
          <p:spPr>
            <a:xfrm>
              <a:off x="6270857" y="2258982"/>
              <a:ext cx="792480" cy="792480"/>
            </a:xfrm>
            <a:custGeom>
              <a:rect b="b" l="l" r="r" t="t"/>
              <a:pathLst>
                <a:path extrusionOk="0" h="792480" w="792479">
                  <a:moveTo>
                    <a:pt x="395998" y="0"/>
                  </a:moveTo>
                  <a:lnTo>
                    <a:pt x="349816" y="2664"/>
                  </a:lnTo>
                  <a:lnTo>
                    <a:pt x="305198" y="10459"/>
                  </a:lnTo>
                  <a:lnTo>
                    <a:pt x="262443" y="23087"/>
                  </a:lnTo>
                  <a:lnTo>
                    <a:pt x="221847" y="40251"/>
                  </a:lnTo>
                  <a:lnTo>
                    <a:pt x="183707" y="61654"/>
                  </a:lnTo>
                  <a:lnTo>
                    <a:pt x="148320" y="86999"/>
                  </a:lnTo>
                  <a:lnTo>
                    <a:pt x="115984" y="115989"/>
                  </a:lnTo>
                  <a:lnTo>
                    <a:pt x="86995" y="148325"/>
                  </a:lnTo>
                  <a:lnTo>
                    <a:pt x="61651" y="183712"/>
                  </a:lnTo>
                  <a:lnTo>
                    <a:pt x="40249" y="221852"/>
                  </a:lnTo>
                  <a:lnTo>
                    <a:pt x="23085" y="262448"/>
                  </a:lnTo>
                  <a:lnTo>
                    <a:pt x="10458" y="305202"/>
                  </a:lnTo>
                  <a:lnTo>
                    <a:pt x="2664" y="349818"/>
                  </a:lnTo>
                  <a:lnTo>
                    <a:pt x="0" y="395998"/>
                  </a:lnTo>
                  <a:lnTo>
                    <a:pt x="2664" y="442181"/>
                  </a:lnTo>
                  <a:lnTo>
                    <a:pt x="10458" y="486799"/>
                  </a:lnTo>
                  <a:lnTo>
                    <a:pt x="23085" y="529555"/>
                  </a:lnTo>
                  <a:lnTo>
                    <a:pt x="40249" y="570152"/>
                  </a:lnTo>
                  <a:lnTo>
                    <a:pt x="61651" y="608293"/>
                  </a:lnTo>
                  <a:lnTo>
                    <a:pt x="86995" y="643681"/>
                  </a:lnTo>
                  <a:lnTo>
                    <a:pt x="115984" y="676019"/>
                  </a:lnTo>
                  <a:lnTo>
                    <a:pt x="148320" y="705009"/>
                  </a:lnTo>
                  <a:lnTo>
                    <a:pt x="183707" y="730354"/>
                  </a:lnTo>
                  <a:lnTo>
                    <a:pt x="221847" y="751758"/>
                  </a:lnTo>
                  <a:lnTo>
                    <a:pt x="262443" y="768922"/>
                  </a:lnTo>
                  <a:lnTo>
                    <a:pt x="305198" y="781550"/>
                  </a:lnTo>
                  <a:lnTo>
                    <a:pt x="349816" y="789345"/>
                  </a:lnTo>
                  <a:lnTo>
                    <a:pt x="395998" y="792010"/>
                  </a:lnTo>
                  <a:lnTo>
                    <a:pt x="442181" y="789345"/>
                  </a:lnTo>
                  <a:lnTo>
                    <a:pt x="486798" y="781550"/>
                  </a:lnTo>
                  <a:lnTo>
                    <a:pt x="529553" y="768922"/>
                  </a:lnTo>
                  <a:lnTo>
                    <a:pt x="570150" y="751758"/>
                  </a:lnTo>
                  <a:lnTo>
                    <a:pt x="608290" y="730354"/>
                  </a:lnTo>
                  <a:lnTo>
                    <a:pt x="643676" y="705009"/>
                  </a:lnTo>
                  <a:lnTo>
                    <a:pt x="676013" y="676019"/>
                  </a:lnTo>
                  <a:lnTo>
                    <a:pt x="705001" y="643681"/>
                  </a:lnTo>
                  <a:lnTo>
                    <a:pt x="730345" y="608293"/>
                  </a:lnTo>
                  <a:lnTo>
                    <a:pt x="751748" y="570152"/>
                  </a:lnTo>
                  <a:lnTo>
                    <a:pt x="768911" y="529555"/>
                  </a:lnTo>
                  <a:lnTo>
                    <a:pt x="781538" y="486799"/>
                  </a:lnTo>
                  <a:lnTo>
                    <a:pt x="789333" y="442181"/>
                  </a:lnTo>
                  <a:lnTo>
                    <a:pt x="791997" y="395998"/>
                  </a:lnTo>
                  <a:lnTo>
                    <a:pt x="789333" y="349818"/>
                  </a:lnTo>
                  <a:lnTo>
                    <a:pt x="781538" y="305202"/>
                  </a:lnTo>
                  <a:lnTo>
                    <a:pt x="768911" y="262448"/>
                  </a:lnTo>
                  <a:lnTo>
                    <a:pt x="751748" y="221852"/>
                  </a:lnTo>
                  <a:lnTo>
                    <a:pt x="730345" y="183712"/>
                  </a:lnTo>
                  <a:lnTo>
                    <a:pt x="705001" y="148325"/>
                  </a:lnTo>
                  <a:lnTo>
                    <a:pt x="676013" y="115989"/>
                  </a:lnTo>
                  <a:lnTo>
                    <a:pt x="643676" y="86999"/>
                  </a:lnTo>
                  <a:lnTo>
                    <a:pt x="608290" y="61654"/>
                  </a:lnTo>
                  <a:lnTo>
                    <a:pt x="570150" y="40251"/>
                  </a:lnTo>
                  <a:lnTo>
                    <a:pt x="529553" y="23087"/>
                  </a:lnTo>
                  <a:lnTo>
                    <a:pt x="486798" y="10459"/>
                  </a:lnTo>
                  <a:lnTo>
                    <a:pt x="442181" y="2664"/>
                  </a:lnTo>
                  <a:lnTo>
                    <a:pt x="395998"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07" name="Google Shape;2907;p46"/>
            <p:cNvPicPr preferRelativeResize="0"/>
            <p:nvPr/>
          </p:nvPicPr>
          <p:blipFill rotWithShape="1">
            <a:blip r:embed="rId22">
              <a:alphaModFix/>
            </a:blip>
            <a:srcRect b="0" l="0" r="0" t="0"/>
            <a:stretch/>
          </p:blipFill>
          <p:spPr>
            <a:xfrm>
              <a:off x="6749855" y="2651374"/>
              <a:ext cx="93548" cy="118871"/>
            </a:xfrm>
            <a:prstGeom prst="rect">
              <a:avLst/>
            </a:prstGeom>
            <a:noFill/>
            <a:ln>
              <a:noFill/>
            </a:ln>
          </p:spPr>
        </p:pic>
        <p:sp>
          <p:nvSpPr>
            <p:cNvPr id="2908" name="Google Shape;2908;p46"/>
            <p:cNvSpPr/>
            <p:nvPr/>
          </p:nvSpPr>
          <p:spPr>
            <a:xfrm>
              <a:off x="6499877" y="2504692"/>
              <a:ext cx="319405" cy="133350"/>
            </a:xfrm>
            <a:custGeom>
              <a:rect b="b" l="l" r="r" t="t"/>
              <a:pathLst>
                <a:path extrusionOk="0" h="133350" w="319404">
                  <a:moveTo>
                    <a:pt x="314820" y="0"/>
                  </a:moveTo>
                  <a:lnTo>
                    <a:pt x="4381" y="0"/>
                  </a:lnTo>
                  <a:lnTo>
                    <a:pt x="1854" y="1130"/>
                  </a:lnTo>
                  <a:lnTo>
                    <a:pt x="0" y="2959"/>
                  </a:lnTo>
                  <a:lnTo>
                    <a:pt x="156260" y="132740"/>
                  </a:lnTo>
                  <a:lnTo>
                    <a:pt x="162928" y="132753"/>
                  </a:lnTo>
                  <a:lnTo>
                    <a:pt x="189128" y="110502"/>
                  </a:lnTo>
                  <a:lnTo>
                    <a:pt x="217106" y="87076"/>
                  </a:lnTo>
                  <a:lnTo>
                    <a:pt x="319201" y="2959"/>
                  </a:lnTo>
                  <a:lnTo>
                    <a:pt x="317347" y="1130"/>
                  </a:lnTo>
                  <a:lnTo>
                    <a:pt x="31482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09" name="Google Shape;2909;p46"/>
            <p:cNvSpPr/>
            <p:nvPr/>
          </p:nvSpPr>
          <p:spPr>
            <a:xfrm>
              <a:off x="6498397" y="2506250"/>
              <a:ext cx="391160" cy="297815"/>
            </a:xfrm>
            <a:custGeom>
              <a:rect b="b" l="l" r="r" t="t"/>
              <a:pathLst>
                <a:path extrusionOk="0" h="297814" w="391159">
                  <a:moveTo>
                    <a:pt x="189534" y="239522"/>
                  </a:moveTo>
                  <a:lnTo>
                    <a:pt x="10134" y="239522"/>
                  </a:lnTo>
                  <a:lnTo>
                    <a:pt x="7353" y="239522"/>
                  </a:lnTo>
                  <a:lnTo>
                    <a:pt x="4851" y="238404"/>
                  </a:lnTo>
                  <a:lnTo>
                    <a:pt x="3009" y="236601"/>
                  </a:lnTo>
                  <a:lnTo>
                    <a:pt x="1142" y="234759"/>
                  </a:lnTo>
                  <a:lnTo>
                    <a:pt x="0" y="232206"/>
                  </a:lnTo>
                  <a:lnTo>
                    <a:pt x="0" y="229387"/>
                  </a:lnTo>
                  <a:lnTo>
                    <a:pt x="0" y="10121"/>
                  </a:lnTo>
                  <a:lnTo>
                    <a:pt x="0" y="7302"/>
                  </a:lnTo>
                  <a:lnTo>
                    <a:pt x="1142" y="4762"/>
                  </a:lnTo>
                  <a:lnTo>
                    <a:pt x="3009" y="2921"/>
                  </a:lnTo>
                  <a:lnTo>
                    <a:pt x="4851" y="1104"/>
                  </a:lnTo>
                  <a:lnTo>
                    <a:pt x="7353" y="0"/>
                  </a:lnTo>
                  <a:lnTo>
                    <a:pt x="10134" y="0"/>
                  </a:lnTo>
                  <a:lnTo>
                    <a:pt x="312585" y="0"/>
                  </a:lnTo>
                  <a:lnTo>
                    <a:pt x="315353" y="0"/>
                  </a:lnTo>
                  <a:lnTo>
                    <a:pt x="317855" y="1104"/>
                  </a:lnTo>
                  <a:lnTo>
                    <a:pt x="319697" y="2921"/>
                  </a:lnTo>
                  <a:lnTo>
                    <a:pt x="321551" y="4749"/>
                  </a:lnTo>
                  <a:lnTo>
                    <a:pt x="322706" y="7302"/>
                  </a:lnTo>
                  <a:lnTo>
                    <a:pt x="322706" y="10121"/>
                  </a:lnTo>
                  <a:lnTo>
                    <a:pt x="322706" y="91643"/>
                  </a:lnTo>
                </a:path>
                <a:path extrusionOk="0" h="297814" w="391159">
                  <a:moveTo>
                    <a:pt x="3009" y="2921"/>
                  </a:moveTo>
                  <a:lnTo>
                    <a:pt x="134785" y="111975"/>
                  </a:lnTo>
                  <a:lnTo>
                    <a:pt x="153466" y="127431"/>
                  </a:lnTo>
                  <a:lnTo>
                    <a:pt x="158038" y="131368"/>
                  </a:lnTo>
                  <a:lnTo>
                    <a:pt x="164655" y="131368"/>
                  </a:lnTo>
                  <a:lnTo>
                    <a:pt x="169227" y="127431"/>
                  </a:lnTo>
                  <a:lnTo>
                    <a:pt x="173514" y="123770"/>
                  </a:lnTo>
                  <a:lnTo>
                    <a:pt x="230119" y="76585"/>
                  </a:lnTo>
                  <a:lnTo>
                    <a:pt x="272334" y="41790"/>
                  </a:lnTo>
                  <a:lnTo>
                    <a:pt x="305968" y="14171"/>
                  </a:lnTo>
                  <a:lnTo>
                    <a:pt x="319697" y="2921"/>
                  </a:lnTo>
                </a:path>
                <a:path extrusionOk="0" h="297814" w="391159">
                  <a:moveTo>
                    <a:pt x="189293" y="108115"/>
                  </a:moveTo>
                  <a:lnTo>
                    <a:pt x="190652" y="109359"/>
                  </a:lnTo>
                  <a:lnTo>
                    <a:pt x="211581" y="128257"/>
                  </a:lnTo>
                </a:path>
                <a:path extrusionOk="0" h="297814" w="391159">
                  <a:moveTo>
                    <a:pt x="133426" y="113614"/>
                  </a:moveTo>
                  <a:lnTo>
                    <a:pt x="3009" y="236601"/>
                  </a:lnTo>
                </a:path>
                <a:path extrusionOk="0" h="297814" w="391159">
                  <a:moveTo>
                    <a:pt x="390918" y="203263"/>
                  </a:moveTo>
                  <a:lnTo>
                    <a:pt x="383571" y="239943"/>
                  </a:lnTo>
                  <a:lnTo>
                    <a:pt x="363534" y="269897"/>
                  </a:lnTo>
                  <a:lnTo>
                    <a:pt x="333815" y="290092"/>
                  </a:lnTo>
                  <a:lnTo>
                    <a:pt x="297421" y="297497"/>
                  </a:lnTo>
                  <a:lnTo>
                    <a:pt x="261027" y="290092"/>
                  </a:lnTo>
                  <a:lnTo>
                    <a:pt x="231308" y="269897"/>
                  </a:lnTo>
                  <a:lnTo>
                    <a:pt x="211271" y="239943"/>
                  </a:lnTo>
                  <a:lnTo>
                    <a:pt x="203923" y="203263"/>
                  </a:lnTo>
                  <a:lnTo>
                    <a:pt x="211271" y="166583"/>
                  </a:lnTo>
                  <a:lnTo>
                    <a:pt x="231308" y="136629"/>
                  </a:lnTo>
                  <a:lnTo>
                    <a:pt x="261027" y="116434"/>
                  </a:lnTo>
                  <a:lnTo>
                    <a:pt x="297421" y="109029"/>
                  </a:lnTo>
                  <a:lnTo>
                    <a:pt x="333815" y="116434"/>
                  </a:lnTo>
                  <a:lnTo>
                    <a:pt x="363534" y="136629"/>
                  </a:lnTo>
                  <a:lnTo>
                    <a:pt x="383571" y="166583"/>
                  </a:lnTo>
                  <a:lnTo>
                    <a:pt x="390918" y="203263"/>
                  </a:lnTo>
                  <a:close/>
                </a:path>
                <a:path extrusionOk="0" h="297814" w="391159">
                  <a:moveTo>
                    <a:pt x="297421" y="263156"/>
                  </a:moveTo>
                  <a:lnTo>
                    <a:pt x="261375" y="236812"/>
                  </a:lnTo>
                  <a:lnTo>
                    <a:pt x="250672" y="220878"/>
                  </a:lnTo>
                  <a:lnTo>
                    <a:pt x="250672" y="217995"/>
                  </a:lnTo>
                  <a:lnTo>
                    <a:pt x="250672" y="164109"/>
                  </a:lnTo>
                  <a:lnTo>
                    <a:pt x="265383" y="161832"/>
                  </a:lnTo>
                  <a:lnTo>
                    <a:pt x="276947" y="158070"/>
                  </a:lnTo>
                  <a:lnTo>
                    <a:pt x="287061" y="152479"/>
                  </a:lnTo>
                  <a:lnTo>
                    <a:pt x="297421" y="144716"/>
                  </a:lnTo>
                  <a:lnTo>
                    <a:pt x="307781" y="152479"/>
                  </a:lnTo>
                  <a:lnTo>
                    <a:pt x="317895" y="158070"/>
                  </a:lnTo>
                  <a:lnTo>
                    <a:pt x="329459" y="161832"/>
                  </a:lnTo>
                  <a:lnTo>
                    <a:pt x="344169" y="164109"/>
                  </a:lnTo>
                  <a:lnTo>
                    <a:pt x="344169" y="217995"/>
                  </a:lnTo>
                  <a:lnTo>
                    <a:pt x="344169" y="220865"/>
                  </a:lnTo>
                  <a:lnTo>
                    <a:pt x="343306" y="223685"/>
                  </a:lnTo>
                  <a:lnTo>
                    <a:pt x="341655" y="226098"/>
                  </a:lnTo>
                  <a:lnTo>
                    <a:pt x="333472" y="236812"/>
                  </a:lnTo>
                  <a:lnTo>
                    <a:pt x="322976" y="247765"/>
                  </a:lnTo>
                  <a:lnTo>
                    <a:pt x="310762" y="257150"/>
                  </a:lnTo>
                  <a:lnTo>
                    <a:pt x="297421" y="263156"/>
                  </a:lnTo>
                  <a:close/>
                </a:path>
                <a:path extrusionOk="0" h="297814" w="391159">
                  <a:moveTo>
                    <a:pt x="278256" y="204419"/>
                  </a:moveTo>
                  <a:lnTo>
                    <a:pt x="295262" y="224104"/>
                  </a:lnTo>
                  <a:lnTo>
                    <a:pt x="321817" y="18470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910" name="Google Shape;2910;p46"/>
          <p:cNvGrpSpPr/>
          <p:nvPr/>
        </p:nvGrpSpPr>
        <p:grpSpPr>
          <a:xfrm>
            <a:off x="7776000" y="2258982"/>
            <a:ext cx="792480" cy="792480"/>
            <a:chOff x="7776000" y="2258982"/>
            <a:chExt cx="792480" cy="792480"/>
          </a:xfrm>
        </p:grpSpPr>
        <p:sp>
          <p:nvSpPr>
            <p:cNvPr id="2911" name="Google Shape;2911;p46"/>
            <p:cNvSpPr/>
            <p:nvPr/>
          </p:nvSpPr>
          <p:spPr>
            <a:xfrm>
              <a:off x="7776000" y="2258982"/>
              <a:ext cx="792480" cy="792480"/>
            </a:xfrm>
            <a:custGeom>
              <a:rect b="b" l="l" r="r" t="t"/>
              <a:pathLst>
                <a:path extrusionOk="0" h="792480" w="792479">
                  <a:moveTo>
                    <a:pt x="395998" y="0"/>
                  </a:moveTo>
                  <a:lnTo>
                    <a:pt x="349816" y="2664"/>
                  </a:lnTo>
                  <a:lnTo>
                    <a:pt x="305198" y="10459"/>
                  </a:lnTo>
                  <a:lnTo>
                    <a:pt x="262443" y="23087"/>
                  </a:lnTo>
                  <a:lnTo>
                    <a:pt x="221847" y="40251"/>
                  </a:lnTo>
                  <a:lnTo>
                    <a:pt x="183707" y="61654"/>
                  </a:lnTo>
                  <a:lnTo>
                    <a:pt x="148320" y="86999"/>
                  </a:lnTo>
                  <a:lnTo>
                    <a:pt x="115984" y="115989"/>
                  </a:lnTo>
                  <a:lnTo>
                    <a:pt x="86995" y="148325"/>
                  </a:lnTo>
                  <a:lnTo>
                    <a:pt x="61651" y="183712"/>
                  </a:lnTo>
                  <a:lnTo>
                    <a:pt x="40249" y="221852"/>
                  </a:lnTo>
                  <a:lnTo>
                    <a:pt x="23085" y="262448"/>
                  </a:lnTo>
                  <a:lnTo>
                    <a:pt x="10458" y="305202"/>
                  </a:lnTo>
                  <a:lnTo>
                    <a:pt x="2664" y="349818"/>
                  </a:lnTo>
                  <a:lnTo>
                    <a:pt x="0" y="395998"/>
                  </a:lnTo>
                  <a:lnTo>
                    <a:pt x="2664" y="442181"/>
                  </a:lnTo>
                  <a:lnTo>
                    <a:pt x="10458" y="486799"/>
                  </a:lnTo>
                  <a:lnTo>
                    <a:pt x="23085" y="529555"/>
                  </a:lnTo>
                  <a:lnTo>
                    <a:pt x="40249" y="570152"/>
                  </a:lnTo>
                  <a:lnTo>
                    <a:pt x="61651" y="608293"/>
                  </a:lnTo>
                  <a:lnTo>
                    <a:pt x="86995" y="643681"/>
                  </a:lnTo>
                  <a:lnTo>
                    <a:pt x="115984" y="676019"/>
                  </a:lnTo>
                  <a:lnTo>
                    <a:pt x="148320" y="705009"/>
                  </a:lnTo>
                  <a:lnTo>
                    <a:pt x="183707" y="730354"/>
                  </a:lnTo>
                  <a:lnTo>
                    <a:pt x="221847" y="751758"/>
                  </a:lnTo>
                  <a:lnTo>
                    <a:pt x="262443" y="768922"/>
                  </a:lnTo>
                  <a:lnTo>
                    <a:pt x="305198" y="781550"/>
                  </a:lnTo>
                  <a:lnTo>
                    <a:pt x="349816" y="789345"/>
                  </a:lnTo>
                  <a:lnTo>
                    <a:pt x="395998" y="792010"/>
                  </a:lnTo>
                  <a:lnTo>
                    <a:pt x="442181" y="789345"/>
                  </a:lnTo>
                  <a:lnTo>
                    <a:pt x="486798" y="781550"/>
                  </a:lnTo>
                  <a:lnTo>
                    <a:pt x="529553" y="768922"/>
                  </a:lnTo>
                  <a:lnTo>
                    <a:pt x="570150" y="751758"/>
                  </a:lnTo>
                  <a:lnTo>
                    <a:pt x="608290" y="730354"/>
                  </a:lnTo>
                  <a:lnTo>
                    <a:pt x="643676" y="705009"/>
                  </a:lnTo>
                  <a:lnTo>
                    <a:pt x="676013" y="676019"/>
                  </a:lnTo>
                  <a:lnTo>
                    <a:pt x="705001" y="643681"/>
                  </a:lnTo>
                  <a:lnTo>
                    <a:pt x="730345" y="608293"/>
                  </a:lnTo>
                  <a:lnTo>
                    <a:pt x="751748" y="570152"/>
                  </a:lnTo>
                  <a:lnTo>
                    <a:pt x="768911" y="529555"/>
                  </a:lnTo>
                  <a:lnTo>
                    <a:pt x="781538" y="486799"/>
                  </a:lnTo>
                  <a:lnTo>
                    <a:pt x="789333" y="442181"/>
                  </a:lnTo>
                  <a:lnTo>
                    <a:pt x="791997" y="395998"/>
                  </a:lnTo>
                  <a:lnTo>
                    <a:pt x="789333" y="349818"/>
                  </a:lnTo>
                  <a:lnTo>
                    <a:pt x="781538" y="305202"/>
                  </a:lnTo>
                  <a:lnTo>
                    <a:pt x="768911" y="262448"/>
                  </a:lnTo>
                  <a:lnTo>
                    <a:pt x="751748" y="221852"/>
                  </a:lnTo>
                  <a:lnTo>
                    <a:pt x="730345" y="183712"/>
                  </a:lnTo>
                  <a:lnTo>
                    <a:pt x="705001" y="148325"/>
                  </a:lnTo>
                  <a:lnTo>
                    <a:pt x="676013" y="115989"/>
                  </a:lnTo>
                  <a:lnTo>
                    <a:pt x="643676" y="86999"/>
                  </a:lnTo>
                  <a:lnTo>
                    <a:pt x="608290" y="61654"/>
                  </a:lnTo>
                  <a:lnTo>
                    <a:pt x="570150" y="40251"/>
                  </a:lnTo>
                  <a:lnTo>
                    <a:pt x="529553" y="23087"/>
                  </a:lnTo>
                  <a:lnTo>
                    <a:pt x="486798" y="10459"/>
                  </a:lnTo>
                  <a:lnTo>
                    <a:pt x="442181" y="2664"/>
                  </a:lnTo>
                  <a:lnTo>
                    <a:pt x="395998"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2" name="Google Shape;2912;p46"/>
            <p:cNvSpPr/>
            <p:nvPr/>
          </p:nvSpPr>
          <p:spPr>
            <a:xfrm>
              <a:off x="8090577" y="2593559"/>
              <a:ext cx="205740" cy="257810"/>
            </a:xfrm>
            <a:custGeom>
              <a:rect b="b" l="l" r="r" t="t"/>
              <a:pathLst>
                <a:path extrusionOk="0" h="257810" w="205740">
                  <a:moveTo>
                    <a:pt x="86080" y="0"/>
                  </a:moveTo>
                  <a:lnTo>
                    <a:pt x="71754" y="279"/>
                  </a:lnTo>
                  <a:lnTo>
                    <a:pt x="64147" y="8178"/>
                  </a:lnTo>
                  <a:lnTo>
                    <a:pt x="66509" y="134416"/>
                  </a:lnTo>
                  <a:lnTo>
                    <a:pt x="57099" y="121454"/>
                  </a:lnTo>
                  <a:lnTo>
                    <a:pt x="46911" y="108586"/>
                  </a:lnTo>
                  <a:lnTo>
                    <a:pt x="34467" y="94424"/>
                  </a:lnTo>
                  <a:lnTo>
                    <a:pt x="22206" y="88086"/>
                  </a:lnTo>
                  <a:lnTo>
                    <a:pt x="9394" y="89500"/>
                  </a:lnTo>
                  <a:lnTo>
                    <a:pt x="502" y="95813"/>
                  </a:lnTo>
                  <a:lnTo>
                    <a:pt x="0" y="104178"/>
                  </a:lnTo>
                  <a:lnTo>
                    <a:pt x="63614" y="218706"/>
                  </a:lnTo>
                  <a:lnTo>
                    <a:pt x="75723" y="234726"/>
                  </a:lnTo>
                  <a:lnTo>
                    <a:pt x="91565" y="247021"/>
                  </a:lnTo>
                  <a:lnTo>
                    <a:pt x="110329" y="254811"/>
                  </a:lnTo>
                  <a:lnTo>
                    <a:pt x="131203" y="257314"/>
                  </a:lnTo>
                  <a:lnTo>
                    <a:pt x="160657" y="250792"/>
                  </a:lnTo>
                  <a:lnTo>
                    <a:pt x="184497" y="234064"/>
                  </a:lnTo>
                  <a:lnTo>
                    <a:pt x="200324" y="209615"/>
                  </a:lnTo>
                  <a:lnTo>
                    <a:pt x="205739" y="179933"/>
                  </a:lnTo>
                  <a:lnTo>
                    <a:pt x="204990" y="139560"/>
                  </a:lnTo>
                  <a:lnTo>
                    <a:pt x="204520" y="114236"/>
                  </a:lnTo>
                  <a:lnTo>
                    <a:pt x="202488" y="109956"/>
                  </a:lnTo>
                  <a:lnTo>
                    <a:pt x="196113" y="103809"/>
                  </a:lnTo>
                  <a:lnTo>
                    <a:pt x="191744" y="101942"/>
                  </a:lnTo>
                  <a:lnTo>
                    <a:pt x="177558" y="102209"/>
                  </a:lnTo>
                  <a:lnTo>
                    <a:pt x="170040" y="109867"/>
                  </a:lnTo>
                  <a:lnTo>
                    <a:pt x="169989" y="119214"/>
                  </a:lnTo>
                  <a:lnTo>
                    <a:pt x="169646" y="101104"/>
                  </a:lnTo>
                  <a:lnTo>
                    <a:pt x="167627" y="96812"/>
                  </a:lnTo>
                  <a:lnTo>
                    <a:pt x="161251" y="90665"/>
                  </a:lnTo>
                  <a:lnTo>
                    <a:pt x="156895" y="88811"/>
                  </a:lnTo>
                  <a:lnTo>
                    <a:pt x="143001" y="89065"/>
                  </a:lnTo>
                  <a:lnTo>
                    <a:pt x="135661" y="96240"/>
                  </a:lnTo>
                  <a:lnTo>
                    <a:pt x="135153" y="105206"/>
                  </a:lnTo>
                  <a:lnTo>
                    <a:pt x="134797" y="85991"/>
                  </a:lnTo>
                  <a:lnTo>
                    <a:pt x="132791" y="81699"/>
                  </a:lnTo>
                  <a:lnTo>
                    <a:pt x="126403" y="75564"/>
                  </a:lnTo>
                  <a:lnTo>
                    <a:pt x="122034" y="73698"/>
                  </a:lnTo>
                  <a:lnTo>
                    <a:pt x="108127" y="73964"/>
                  </a:lnTo>
                  <a:lnTo>
                    <a:pt x="100761" y="81203"/>
                  </a:lnTo>
                  <a:lnTo>
                    <a:pt x="100279" y="91414"/>
                  </a:lnTo>
                  <a:lnTo>
                    <a:pt x="100063" y="91414"/>
                  </a:lnTo>
                  <a:lnTo>
                    <a:pt x="98932" y="17081"/>
                  </a:lnTo>
                  <a:lnTo>
                    <a:pt x="98501" y="11556"/>
                  </a:lnTo>
                  <a:lnTo>
                    <a:pt x="96558" y="7746"/>
                  </a:lnTo>
                  <a:lnTo>
                    <a:pt x="90436" y="1866"/>
                  </a:lnTo>
                  <a:lnTo>
                    <a:pt x="8608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13" name="Google Shape;2913;p46"/>
            <p:cNvPicPr preferRelativeResize="0"/>
            <p:nvPr/>
          </p:nvPicPr>
          <p:blipFill rotWithShape="1">
            <a:blip r:embed="rId23">
              <a:alphaModFix/>
            </a:blip>
            <a:srcRect b="0" l="0" r="0" t="0"/>
            <a:stretch/>
          </p:blipFill>
          <p:spPr>
            <a:xfrm>
              <a:off x="8018124" y="2457311"/>
              <a:ext cx="306967" cy="395678"/>
            </a:xfrm>
            <a:prstGeom prst="rect">
              <a:avLst/>
            </a:prstGeom>
            <a:noFill/>
            <a:ln>
              <a:noFill/>
            </a:ln>
          </p:spPr>
        </p:pic>
      </p:grpSp>
      <p:grpSp>
        <p:nvGrpSpPr>
          <p:cNvPr id="2914" name="Google Shape;2914;p46"/>
          <p:cNvGrpSpPr/>
          <p:nvPr/>
        </p:nvGrpSpPr>
        <p:grpSpPr>
          <a:xfrm>
            <a:off x="9281143" y="2258982"/>
            <a:ext cx="792480" cy="792480"/>
            <a:chOff x="9281143" y="2258982"/>
            <a:chExt cx="792480" cy="792480"/>
          </a:xfrm>
        </p:grpSpPr>
        <p:sp>
          <p:nvSpPr>
            <p:cNvPr id="2915" name="Google Shape;2915;p46"/>
            <p:cNvSpPr/>
            <p:nvPr/>
          </p:nvSpPr>
          <p:spPr>
            <a:xfrm>
              <a:off x="9281143" y="2258982"/>
              <a:ext cx="792480" cy="792480"/>
            </a:xfrm>
            <a:custGeom>
              <a:rect b="b" l="l" r="r" t="t"/>
              <a:pathLst>
                <a:path extrusionOk="0" h="792480" w="792479">
                  <a:moveTo>
                    <a:pt x="395998" y="0"/>
                  </a:moveTo>
                  <a:lnTo>
                    <a:pt x="349816" y="2664"/>
                  </a:lnTo>
                  <a:lnTo>
                    <a:pt x="305198" y="10459"/>
                  </a:lnTo>
                  <a:lnTo>
                    <a:pt x="262443" y="23087"/>
                  </a:lnTo>
                  <a:lnTo>
                    <a:pt x="221847" y="40251"/>
                  </a:lnTo>
                  <a:lnTo>
                    <a:pt x="183707" y="61654"/>
                  </a:lnTo>
                  <a:lnTo>
                    <a:pt x="148320" y="86999"/>
                  </a:lnTo>
                  <a:lnTo>
                    <a:pt x="115984" y="115989"/>
                  </a:lnTo>
                  <a:lnTo>
                    <a:pt x="86995" y="148325"/>
                  </a:lnTo>
                  <a:lnTo>
                    <a:pt x="61651" y="183712"/>
                  </a:lnTo>
                  <a:lnTo>
                    <a:pt x="40249" y="221852"/>
                  </a:lnTo>
                  <a:lnTo>
                    <a:pt x="23085" y="262448"/>
                  </a:lnTo>
                  <a:lnTo>
                    <a:pt x="10458" y="305202"/>
                  </a:lnTo>
                  <a:lnTo>
                    <a:pt x="2664" y="349818"/>
                  </a:lnTo>
                  <a:lnTo>
                    <a:pt x="0" y="395998"/>
                  </a:lnTo>
                  <a:lnTo>
                    <a:pt x="2664" y="442181"/>
                  </a:lnTo>
                  <a:lnTo>
                    <a:pt x="10458" y="486799"/>
                  </a:lnTo>
                  <a:lnTo>
                    <a:pt x="23085" y="529555"/>
                  </a:lnTo>
                  <a:lnTo>
                    <a:pt x="40249" y="570152"/>
                  </a:lnTo>
                  <a:lnTo>
                    <a:pt x="61651" y="608293"/>
                  </a:lnTo>
                  <a:lnTo>
                    <a:pt x="86995" y="643681"/>
                  </a:lnTo>
                  <a:lnTo>
                    <a:pt x="115984" y="676019"/>
                  </a:lnTo>
                  <a:lnTo>
                    <a:pt x="148320" y="705009"/>
                  </a:lnTo>
                  <a:lnTo>
                    <a:pt x="183707" y="730354"/>
                  </a:lnTo>
                  <a:lnTo>
                    <a:pt x="221847" y="751758"/>
                  </a:lnTo>
                  <a:lnTo>
                    <a:pt x="262443" y="768922"/>
                  </a:lnTo>
                  <a:lnTo>
                    <a:pt x="305198" y="781550"/>
                  </a:lnTo>
                  <a:lnTo>
                    <a:pt x="349816" y="789345"/>
                  </a:lnTo>
                  <a:lnTo>
                    <a:pt x="395998" y="792010"/>
                  </a:lnTo>
                  <a:lnTo>
                    <a:pt x="442181" y="789345"/>
                  </a:lnTo>
                  <a:lnTo>
                    <a:pt x="486798" y="781550"/>
                  </a:lnTo>
                  <a:lnTo>
                    <a:pt x="529553" y="768922"/>
                  </a:lnTo>
                  <a:lnTo>
                    <a:pt x="570150" y="751758"/>
                  </a:lnTo>
                  <a:lnTo>
                    <a:pt x="608290" y="730354"/>
                  </a:lnTo>
                  <a:lnTo>
                    <a:pt x="643676" y="705009"/>
                  </a:lnTo>
                  <a:lnTo>
                    <a:pt x="676013" y="676019"/>
                  </a:lnTo>
                  <a:lnTo>
                    <a:pt x="705001" y="643681"/>
                  </a:lnTo>
                  <a:lnTo>
                    <a:pt x="730345" y="608293"/>
                  </a:lnTo>
                  <a:lnTo>
                    <a:pt x="751748" y="570152"/>
                  </a:lnTo>
                  <a:lnTo>
                    <a:pt x="768911" y="529555"/>
                  </a:lnTo>
                  <a:lnTo>
                    <a:pt x="781538" y="486799"/>
                  </a:lnTo>
                  <a:lnTo>
                    <a:pt x="789333" y="442181"/>
                  </a:lnTo>
                  <a:lnTo>
                    <a:pt x="791997" y="395998"/>
                  </a:lnTo>
                  <a:lnTo>
                    <a:pt x="789333" y="349818"/>
                  </a:lnTo>
                  <a:lnTo>
                    <a:pt x="781538" y="305202"/>
                  </a:lnTo>
                  <a:lnTo>
                    <a:pt x="768911" y="262448"/>
                  </a:lnTo>
                  <a:lnTo>
                    <a:pt x="751748" y="221852"/>
                  </a:lnTo>
                  <a:lnTo>
                    <a:pt x="730345" y="183712"/>
                  </a:lnTo>
                  <a:lnTo>
                    <a:pt x="705001" y="148325"/>
                  </a:lnTo>
                  <a:lnTo>
                    <a:pt x="676013" y="115989"/>
                  </a:lnTo>
                  <a:lnTo>
                    <a:pt x="643676" y="86999"/>
                  </a:lnTo>
                  <a:lnTo>
                    <a:pt x="608290" y="61654"/>
                  </a:lnTo>
                  <a:lnTo>
                    <a:pt x="570150" y="40251"/>
                  </a:lnTo>
                  <a:lnTo>
                    <a:pt x="529553" y="23087"/>
                  </a:lnTo>
                  <a:lnTo>
                    <a:pt x="486798" y="10459"/>
                  </a:lnTo>
                  <a:lnTo>
                    <a:pt x="442181" y="2664"/>
                  </a:lnTo>
                  <a:lnTo>
                    <a:pt x="395998"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6" name="Google Shape;2916;p46"/>
            <p:cNvSpPr/>
            <p:nvPr/>
          </p:nvSpPr>
          <p:spPr>
            <a:xfrm>
              <a:off x="9647520" y="2498505"/>
              <a:ext cx="156210" cy="300990"/>
            </a:xfrm>
            <a:custGeom>
              <a:rect b="b" l="l" r="r" t="t"/>
              <a:pathLst>
                <a:path extrusionOk="0" h="300989" w="156209">
                  <a:moveTo>
                    <a:pt x="155930" y="0"/>
                  </a:moveTo>
                  <a:lnTo>
                    <a:pt x="131140" y="0"/>
                  </a:lnTo>
                  <a:lnTo>
                    <a:pt x="131140" y="275018"/>
                  </a:lnTo>
                  <a:lnTo>
                    <a:pt x="10490" y="275018"/>
                  </a:lnTo>
                  <a:lnTo>
                    <a:pt x="9274" y="282298"/>
                  </a:lnTo>
                  <a:lnTo>
                    <a:pt x="7040" y="288928"/>
                  </a:lnTo>
                  <a:lnTo>
                    <a:pt x="3909" y="294953"/>
                  </a:lnTo>
                  <a:lnTo>
                    <a:pt x="0" y="300418"/>
                  </a:lnTo>
                  <a:lnTo>
                    <a:pt x="155930" y="300418"/>
                  </a:lnTo>
                  <a:lnTo>
                    <a:pt x="15593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17" name="Google Shape;2917;p46"/>
            <p:cNvPicPr preferRelativeResize="0"/>
            <p:nvPr/>
          </p:nvPicPr>
          <p:blipFill rotWithShape="1">
            <a:blip r:embed="rId24">
              <a:alphaModFix/>
            </a:blip>
            <a:srcRect b="0" l="0" r="0" t="0"/>
            <a:stretch/>
          </p:blipFill>
          <p:spPr>
            <a:xfrm>
              <a:off x="9542364" y="2713423"/>
              <a:ext cx="87871" cy="67233"/>
            </a:xfrm>
            <a:prstGeom prst="rect">
              <a:avLst/>
            </a:prstGeom>
            <a:noFill/>
            <a:ln>
              <a:noFill/>
            </a:ln>
          </p:spPr>
        </p:pic>
        <p:sp>
          <p:nvSpPr>
            <p:cNvPr id="2918" name="Google Shape;2918;p46"/>
            <p:cNvSpPr/>
            <p:nvPr/>
          </p:nvSpPr>
          <p:spPr>
            <a:xfrm>
              <a:off x="9546569" y="2473108"/>
              <a:ext cx="49530" cy="50800"/>
            </a:xfrm>
            <a:custGeom>
              <a:rect b="b" l="l" r="r" t="t"/>
              <a:pathLst>
                <a:path extrusionOk="0" h="50800" w="49529">
                  <a:moveTo>
                    <a:pt x="49466" y="0"/>
                  </a:moveTo>
                  <a:lnTo>
                    <a:pt x="49060" y="0"/>
                  </a:lnTo>
                  <a:lnTo>
                    <a:pt x="0" y="50253"/>
                  </a:lnTo>
                  <a:lnTo>
                    <a:pt x="0" y="50673"/>
                  </a:lnTo>
                  <a:lnTo>
                    <a:pt x="49466" y="50673"/>
                  </a:lnTo>
                  <a:lnTo>
                    <a:pt x="49466" y="419"/>
                  </a:lnTo>
                  <a:lnTo>
                    <a:pt x="4946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9" name="Google Shape;2919;p46"/>
            <p:cNvSpPr/>
            <p:nvPr/>
          </p:nvSpPr>
          <p:spPr>
            <a:xfrm>
              <a:off x="9550521" y="2477059"/>
              <a:ext cx="249554" cy="318135"/>
            </a:xfrm>
            <a:custGeom>
              <a:rect b="b" l="l" r="r" t="t"/>
              <a:pathLst>
                <a:path extrusionOk="0" h="318135" w="249554">
                  <a:moveTo>
                    <a:pt x="47942" y="406"/>
                  </a:moveTo>
                  <a:lnTo>
                    <a:pt x="47942" y="49441"/>
                  </a:lnTo>
                  <a:lnTo>
                    <a:pt x="23875" y="49441"/>
                  </a:lnTo>
                  <a:lnTo>
                    <a:pt x="0" y="49441"/>
                  </a:lnTo>
                </a:path>
                <a:path extrusionOk="0" h="318135" w="249554">
                  <a:moveTo>
                    <a:pt x="108000" y="293128"/>
                  </a:moveTo>
                  <a:lnTo>
                    <a:pt x="224955" y="293128"/>
                  </a:lnTo>
                  <a:lnTo>
                    <a:pt x="224955" y="24777"/>
                  </a:lnTo>
                  <a:lnTo>
                    <a:pt x="224955" y="0"/>
                  </a:lnTo>
                  <a:lnTo>
                    <a:pt x="47942" y="0"/>
                  </a:lnTo>
                  <a:lnTo>
                    <a:pt x="47548" y="0"/>
                  </a:lnTo>
                  <a:lnTo>
                    <a:pt x="0" y="49021"/>
                  </a:lnTo>
                  <a:lnTo>
                    <a:pt x="0" y="49441"/>
                  </a:lnTo>
                  <a:lnTo>
                    <a:pt x="0" y="201510"/>
                  </a:lnTo>
                </a:path>
                <a:path extrusionOk="0" h="318135" w="249554">
                  <a:moveTo>
                    <a:pt x="224955" y="24777"/>
                  </a:moveTo>
                  <a:lnTo>
                    <a:pt x="248983" y="24777"/>
                  </a:lnTo>
                  <a:lnTo>
                    <a:pt x="248983" y="317919"/>
                  </a:lnTo>
                  <a:lnTo>
                    <a:pt x="97853" y="317919"/>
                  </a:lnTo>
                </a:path>
                <a:path extrusionOk="0" h="318135" w="249554">
                  <a:moveTo>
                    <a:pt x="189344" y="87858"/>
                  </a:moveTo>
                  <a:lnTo>
                    <a:pt x="35598" y="87858"/>
                  </a:lnTo>
                </a:path>
                <a:path extrusionOk="0" h="318135" w="249554">
                  <a:moveTo>
                    <a:pt x="189344" y="122732"/>
                  </a:moveTo>
                  <a:lnTo>
                    <a:pt x="35598" y="122732"/>
                  </a:lnTo>
                </a:path>
                <a:path extrusionOk="0" h="318135" w="249554">
                  <a:moveTo>
                    <a:pt x="189344" y="157606"/>
                  </a:moveTo>
                  <a:lnTo>
                    <a:pt x="35598" y="157606"/>
                  </a:lnTo>
                </a:path>
                <a:path extrusionOk="0" h="318135" w="249554">
                  <a:moveTo>
                    <a:pt x="189344" y="192468"/>
                  </a:moveTo>
                  <a:lnTo>
                    <a:pt x="130924" y="192468"/>
                  </a:lnTo>
                </a:path>
                <a:path extrusionOk="0" h="318135" w="249554">
                  <a:moveTo>
                    <a:pt x="189344" y="227342"/>
                  </a:moveTo>
                  <a:lnTo>
                    <a:pt x="130924" y="22734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20" name="Google Shape;2920;p46"/>
            <p:cNvPicPr preferRelativeResize="0"/>
            <p:nvPr/>
          </p:nvPicPr>
          <p:blipFill rotWithShape="1">
            <a:blip r:embed="rId25">
              <a:alphaModFix/>
            </a:blip>
            <a:srcRect b="0" l="0" r="0" t="0"/>
            <a:stretch/>
          </p:blipFill>
          <p:spPr>
            <a:xfrm>
              <a:off x="9514838" y="2664071"/>
              <a:ext cx="141859" cy="172072"/>
            </a:xfrm>
            <a:prstGeom prst="rect">
              <a:avLst/>
            </a:prstGeom>
            <a:noFill/>
            <a:ln>
              <a:noFill/>
            </a:ln>
          </p:spPr>
        </p:pic>
      </p:grpSp>
      <p:sp>
        <p:nvSpPr>
          <p:cNvPr id="2921" name="Google Shape;2921;p46"/>
          <p:cNvSpPr txBox="1"/>
          <p:nvPr/>
        </p:nvSpPr>
        <p:spPr>
          <a:xfrm>
            <a:off x="6487252" y="3114687"/>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등기발송</a:t>
            </a:r>
            <a:endParaRPr sz="650">
              <a:latin typeface="Arial"/>
              <a:ea typeface="Arial"/>
              <a:cs typeface="Arial"/>
              <a:sym typeface="Arial"/>
            </a:endParaRPr>
          </a:p>
        </p:txBody>
      </p:sp>
      <p:sp>
        <p:nvSpPr>
          <p:cNvPr id="2922" name="Google Shape;2922;p46"/>
          <p:cNvSpPr txBox="1"/>
          <p:nvPr/>
        </p:nvSpPr>
        <p:spPr>
          <a:xfrm>
            <a:off x="7992395" y="3114687"/>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본인인증</a:t>
            </a:r>
            <a:endParaRPr sz="650">
              <a:latin typeface="Arial"/>
              <a:ea typeface="Arial"/>
              <a:cs typeface="Arial"/>
              <a:sym typeface="Arial"/>
            </a:endParaRPr>
          </a:p>
        </p:txBody>
      </p:sp>
      <p:sp>
        <p:nvSpPr>
          <p:cNvPr id="2923" name="Google Shape;2923;p46"/>
          <p:cNvSpPr txBox="1"/>
          <p:nvPr/>
        </p:nvSpPr>
        <p:spPr>
          <a:xfrm>
            <a:off x="9497538" y="3114687"/>
            <a:ext cx="33655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414042"/>
                </a:solidFill>
                <a:latin typeface="Arial"/>
                <a:ea typeface="Arial"/>
                <a:cs typeface="Arial"/>
                <a:sym typeface="Arial"/>
              </a:rPr>
              <a:t>등기확인</a:t>
            </a:r>
            <a:endParaRPr sz="650">
              <a:latin typeface="Arial"/>
              <a:ea typeface="Arial"/>
              <a:cs typeface="Arial"/>
              <a:sym typeface="Arial"/>
            </a:endParaRPr>
          </a:p>
        </p:txBody>
      </p:sp>
      <p:grpSp>
        <p:nvGrpSpPr>
          <p:cNvPr id="2924" name="Google Shape;2924;p46"/>
          <p:cNvGrpSpPr/>
          <p:nvPr/>
        </p:nvGrpSpPr>
        <p:grpSpPr>
          <a:xfrm>
            <a:off x="7167427" y="2616613"/>
            <a:ext cx="501810" cy="76835"/>
            <a:chOff x="7167427" y="2616613"/>
            <a:chExt cx="501810" cy="76835"/>
          </a:xfrm>
        </p:grpSpPr>
        <p:sp>
          <p:nvSpPr>
            <p:cNvPr id="2925" name="Google Shape;2925;p46"/>
            <p:cNvSpPr/>
            <p:nvPr/>
          </p:nvSpPr>
          <p:spPr>
            <a:xfrm>
              <a:off x="7167427" y="2655011"/>
              <a:ext cx="501650" cy="0"/>
            </a:xfrm>
            <a:custGeom>
              <a:rect b="b" l="l" r="r" t="t"/>
              <a:pathLst>
                <a:path extrusionOk="0" h="120000" w="501650">
                  <a:moveTo>
                    <a:pt x="0" y="0"/>
                  </a:moveTo>
                  <a:lnTo>
                    <a:pt x="50120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26" name="Google Shape;2926;p46"/>
            <p:cNvSpPr/>
            <p:nvPr/>
          </p:nvSpPr>
          <p:spPr>
            <a:xfrm>
              <a:off x="7627327" y="2616613"/>
              <a:ext cx="41910" cy="76835"/>
            </a:xfrm>
            <a:custGeom>
              <a:rect b="b" l="l" r="r" t="t"/>
              <a:pathLst>
                <a:path extrusionOk="0" h="76835" w="41909">
                  <a:moveTo>
                    <a:pt x="0" y="0"/>
                  </a:moveTo>
                  <a:lnTo>
                    <a:pt x="41300" y="38392"/>
                  </a:lnTo>
                  <a:lnTo>
                    <a:pt x="0" y="76796"/>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927" name="Google Shape;2927;p46"/>
          <p:cNvGrpSpPr/>
          <p:nvPr/>
        </p:nvGrpSpPr>
        <p:grpSpPr>
          <a:xfrm>
            <a:off x="8672570" y="2616613"/>
            <a:ext cx="501810" cy="76835"/>
            <a:chOff x="8672570" y="2616613"/>
            <a:chExt cx="501810" cy="76835"/>
          </a:xfrm>
        </p:grpSpPr>
        <p:sp>
          <p:nvSpPr>
            <p:cNvPr id="2928" name="Google Shape;2928;p46"/>
            <p:cNvSpPr/>
            <p:nvPr/>
          </p:nvSpPr>
          <p:spPr>
            <a:xfrm>
              <a:off x="8672570" y="2655011"/>
              <a:ext cx="501650" cy="0"/>
            </a:xfrm>
            <a:custGeom>
              <a:rect b="b" l="l" r="r" t="t"/>
              <a:pathLst>
                <a:path extrusionOk="0" h="120000" w="501650">
                  <a:moveTo>
                    <a:pt x="0" y="0"/>
                  </a:moveTo>
                  <a:lnTo>
                    <a:pt x="50120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29" name="Google Shape;2929;p46"/>
            <p:cNvSpPr/>
            <p:nvPr/>
          </p:nvSpPr>
          <p:spPr>
            <a:xfrm>
              <a:off x="9132470" y="2616613"/>
              <a:ext cx="41910" cy="76835"/>
            </a:xfrm>
            <a:custGeom>
              <a:rect b="b" l="l" r="r" t="t"/>
              <a:pathLst>
                <a:path extrusionOk="0" h="76835" w="41909">
                  <a:moveTo>
                    <a:pt x="0" y="0"/>
                  </a:moveTo>
                  <a:lnTo>
                    <a:pt x="41300" y="38392"/>
                  </a:lnTo>
                  <a:lnTo>
                    <a:pt x="0" y="76796"/>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930" name="Google Shape;2930;p46"/>
          <p:cNvSpPr txBox="1"/>
          <p:nvPr/>
        </p:nvSpPr>
        <p:spPr>
          <a:xfrm rot="5400000">
            <a:off x="3865125" y="5239746"/>
            <a:ext cx="170180" cy="230504"/>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0" lang="en-US" sz="1200">
                <a:solidFill>
                  <a:srgbClr val="6DA4EB"/>
                </a:solidFill>
                <a:latin typeface="Arial"/>
                <a:ea typeface="Arial"/>
                <a:cs typeface="Arial"/>
                <a:sym typeface="Arial"/>
              </a:rPr>
              <a:t>△</a:t>
            </a:r>
            <a:endParaRPr sz="1200">
              <a:latin typeface="Arial"/>
              <a:ea typeface="Arial"/>
              <a:cs typeface="Arial"/>
              <a:sym typeface="Arial"/>
            </a:endParaRPr>
          </a:p>
        </p:txBody>
      </p:sp>
      <p:sp>
        <p:nvSpPr>
          <p:cNvPr id="2931" name="Google Shape;2931;p4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46</a:t>
            </a:r>
            <a:endParaRPr sz="900">
              <a:latin typeface="Malgun Gothic"/>
              <a:ea typeface="Malgun Gothic"/>
              <a:cs typeface="Malgun Gothic"/>
              <a:sym typeface="Malgun Gothic"/>
            </a:endParaRPr>
          </a:p>
        </p:txBody>
      </p:sp>
      <p:pic>
        <p:nvPicPr>
          <p:cNvPr id="2932" name="Google Shape;2932;p46"/>
          <p:cNvPicPr preferRelativeResize="0"/>
          <p:nvPr/>
        </p:nvPicPr>
        <p:blipFill rotWithShape="1">
          <a:blip r:embed="rId26">
            <a:alphaModFix/>
          </a:blip>
          <a:srcRect b="0" l="0" r="0" t="0"/>
          <a:stretch/>
        </p:blipFill>
        <p:spPr>
          <a:xfrm>
            <a:off x="431999" y="6464984"/>
            <a:ext cx="231013" cy="231013"/>
          </a:xfrm>
          <a:prstGeom prst="rect">
            <a:avLst/>
          </a:prstGeom>
          <a:noFill/>
          <a:ln>
            <a:noFill/>
          </a:ln>
        </p:spPr>
      </p:pic>
      <p:pic>
        <p:nvPicPr>
          <p:cNvPr id="2933" name="Google Shape;2933;p46"/>
          <p:cNvPicPr preferRelativeResize="0"/>
          <p:nvPr/>
        </p:nvPicPr>
        <p:blipFill rotWithShape="1">
          <a:blip r:embed="rId27">
            <a:alphaModFix/>
          </a:blip>
          <a:srcRect b="0" l="0" r="0" t="0"/>
          <a:stretch/>
        </p:blipFill>
        <p:spPr>
          <a:xfrm>
            <a:off x="431999" y="6167054"/>
            <a:ext cx="231013" cy="231012"/>
          </a:xfrm>
          <a:prstGeom prst="rect">
            <a:avLst/>
          </a:prstGeom>
          <a:noFill/>
          <a:ln>
            <a:noFill/>
          </a:ln>
        </p:spPr>
      </p:pic>
      <p:pic>
        <p:nvPicPr>
          <p:cNvPr id="2934" name="Google Shape;2934;p46"/>
          <p:cNvPicPr preferRelativeResize="0"/>
          <p:nvPr/>
        </p:nvPicPr>
        <p:blipFill rotWithShape="1">
          <a:blip r:embed="rId28">
            <a:alphaModFix/>
          </a:blip>
          <a:srcRect b="0" l="0" r="0" t="0"/>
          <a:stretch/>
        </p:blipFill>
        <p:spPr>
          <a:xfrm>
            <a:off x="431999" y="5730434"/>
            <a:ext cx="231013" cy="231013"/>
          </a:xfrm>
          <a:prstGeom prst="rect">
            <a:avLst/>
          </a:prstGeom>
          <a:noFill/>
          <a:ln>
            <a:noFill/>
          </a:ln>
        </p:spPr>
      </p:pic>
      <p:pic>
        <p:nvPicPr>
          <p:cNvPr id="2935" name="Google Shape;2935;p46"/>
          <p:cNvPicPr preferRelativeResize="0"/>
          <p:nvPr/>
        </p:nvPicPr>
        <p:blipFill rotWithShape="1">
          <a:blip r:embed="rId29">
            <a:alphaModFix/>
          </a:blip>
          <a:srcRect b="0" l="0" r="0" t="0"/>
          <a:stretch/>
        </p:blipFill>
        <p:spPr>
          <a:xfrm>
            <a:off x="431999" y="5432504"/>
            <a:ext cx="231013" cy="231012"/>
          </a:xfrm>
          <a:prstGeom prst="rect">
            <a:avLst/>
          </a:prstGeom>
          <a:noFill/>
          <a:ln>
            <a:noFill/>
          </a:ln>
        </p:spPr>
      </p:pic>
      <p:sp>
        <p:nvSpPr>
          <p:cNvPr id="2936" name="Google Shape;2936;p4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0" name="Shape 2940"/>
        <p:cNvGrpSpPr/>
        <p:nvPr/>
      </p:nvGrpSpPr>
      <p:grpSpPr>
        <a:xfrm>
          <a:off x="0" y="0"/>
          <a:ext cx="0" cy="0"/>
          <a:chOff x="0" y="0"/>
          <a:chExt cx="0" cy="0"/>
        </a:xfrm>
      </p:grpSpPr>
      <p:grpSp>
        <p:nvGrpSpPr>
          <p:cNvPr id="2941" name="Google Shape;2941;p47"/>
          <p:cNvGrpSpPr/>
          <p:nvPr/>
        </p:nvGrpSpPr>
        <p:grpSpPr>
          <a:xfrm>
            <a:off x="2339987" y="6695999"/>
            <a:ext cx="7956550" cy="3810"/>
            <a:chOff x="2339987" y="6695999"/>
            <a:chExt cx="7956550" cy="3810"/>
          </a:xfrm>
        </p:grpSpPr>
        <p:sp>
          <p:nvSpPr>
            <p:cNvPr id="2942" name="Google Shape;2942;p47"/>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43" name="Google Shape;2943;p47"/>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944" name="Google Shape;2944;p4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aphicFrame>
        <p:nvGraphicFramePr>
          <p:cNvPr id="2945" name="Google Shape;2945;p47"/>
          <p:cNvGraphicFramePr/>
          <p:nvPr/>
        </p:nvGraphicFramePr>
        <p:xfrm>
          <a:off x="2347932" y="678598"/>
          <a:ext cx="3000000" cy="3000000"/>
        </p:xfrm>
        <a:graphic>
          <a:graphicData uri="http://schemas.openxmlformats.org/drawingml/2006/table">
            <a:tbl>
              <a:tblPr bandRow="1" firstRow="1">
                <a:noFill/>
                <a:tableStyleId>{C31ADFB9-D814-4208-886B-9652E2F75FA4}</a:tableStyleId>
              </a:tblPr>
              <a:tblGrid>
                <a:gridCol w="5461000"/>
                <a:gridCol w="828050"/>
                <a:gridCol w="828050"/>
                <a:gridCol w="828050"/>
              </a:tblGrid>
              <a:tr h="71750">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B cap="flat" cmpd="sng" w="9525">
                      <a:solidFill>
                        <a:srgbClr val="58595B"/>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B cap="flat" cmpd="sng" w="9525">
                      <a:solidFill>
                        <a:srgbClr val="58595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B cap="flat" cmpd="sng" w="9525">
                      <a:solidFill>
                        <a:srgbClr val="58595B"/>
                      </a:solidFill>
                      <a:prstDash val="solid"/>
                      <a:round/>
                      <a:headEnd len="sm" w="sm" type="none"/>
                      <a:tailEnd len="sm" w="sm" type="none"/>
                    </a:lnB>
                  </a:tcPr>
                </a:tc>
                <a:tc rowSpan="2">
                  <a:txBody>
                    <a:bodyPr/>
                    <a:lstStyle/>
                    <a:p>
                      <a:pPr indent="0" lvl="0" marL="99060" marR="0" rtl="0" algn="l">
                        <a:lnSpc>
                          <a:spcPct val="100000"/>
                        </a:lnSpc>
                        <a:spcBef>
                          <a:spcPts val="0"/>
                        </a:spcBef>
                        <a:spcAft>
                          <a:spcPts val="0"/>
                        </a:spcAft>
                        <a:buNone/>
                      </a:pPr>
                      <a:r>
                        <a:rPr b="1" lang="en-US" sz="650" u="none" cap="none" strike="noStrike">
                          <a:solidFill>
                            <a:srgbClr val="FFFFFF"/>
                          </a:solidFill>
                          <a:latin typeface="Malgun Gothic"/>
                          <a:ea typeface="Malgun Gothic"/>
                          <a:cs typeface="Malgun Gothic"/>
                          <a:sym typeface="Malgun Gothic"/>
                        </a:rPr>
                        <a:t>보험금 심사/지급</a:t>
                      </a:r>
                      <a:endParaRPr sz="650" u="none" cap="none" strike="noStrike">
                        <a:latin typeface="Malgun Gothic"/>
                        <a:ea typeface="Malgun Gothic"/>
                        <a:cs typeface="Malgun Gothic"/>
                        <a:sym typeface="Malgun Gothic"/>
                      </a:endParaRPr>
                    </a:p>
                  </a:txBody>
                  <a:tcPr marT="590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solidFill>
                      <a:srgbClr val="6DA4EB"/>
                    </a:solidFill>
                  </a:tcPr>
                </a:tc>
              </a:tr>
              <a:tr h="163200">
                <a:tc vMerge="1"/>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보험가입</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보험유지</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vMerge="1"/>
              </a:tr>
              <a:tr h="160025">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T cap="flat" cmpd="sng" w="9525">
                      <a:solidFill>
                        <a:srgbClr val="58595B"/>
                      </a:solidFill>
                      <a:prstDash val="dot"/>
                      <a:round/>
                      <a:headEnd len="sm" w="sm" type="none"/>
                      <a:tailEnd len="sm" w="sm" type="none"/>
                    </a:lnT>
                  </a:tcPr>
                </a:tc>
                <a:tc gridSpan="3">
                  <a:txBody>
                    <a:bodyPr/>
                    <a:lstStyle/>
                    <a:p>
                      <a:pPr indent="0" lvl="0" marL="0" marR="0" rtl="0" algn="ctr">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 상담</a:t>
                      </a:r>
                      <a:endParaRPr sz="650" u="none" cap="none" strike="noStrike">
                        <a:latin typeface="Arial"/>
                        <a:ea typeface="Arial"/>
                        <a:cs typeface="Arial"/>
                        <a:sym typeface="Arial"/>
                      </a:endParaRPr>
                    </a:p>
                  </a:txBody>
                  <a:tcPr marT="2160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hMerge="1"/>
                <a:tc hMerge="1"/>
              </a:tr>
            </a:tbl>
          </a:graphicData>
        </a:graphic>
      </p:graphicFrame>
      <p:pic>
        <p:nvPicPr>
          <p:cNvPr id="2946" name="Google Shape;2946;p47"/>
          <p:cNvPicPr preferRelativeResize="0"/>
          <p:nvPr/>
        </p:nvPicPr>
        <p:blipFill rotWithShape="1">
          <a:blip r:embed="rId16">
            <a:alphaModFix/>
          </a:blip>
          <a:srcRect b="0" l="0" r="0" t="0"/>
          <a:stretch/>
        </p:blipFill>
        <p:spPr>
          <a:xfrm>
            <a:off x="4042656" y="2182784"/>
            <a:ext cx="98424" cy="82549"/>
          </a:xfrm>
          <a:prstGeom prst="rect">
            <a:avLst/>
          </a:prstGeom>
          <a:noFill/>
          <a:ln>
            <a:noFill/>
          </a:ln>
        </p:spPr>
      </p:pic>
      <p:sp>
        <p:nvSpPr>
          <p:cNvPr id="2947" name="Google Shape;2947;p47"/>
          <p:cNvSpPr txBox="1"/>
          <p:nvPr/>
        </p:nvSpPr>
        <p:spPr>
          <a:xfrm>
            <a:off x="2327300" y="1359270"/>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보험사기 예방전략 기술 ‘웹크롤링’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“앉아만 있어도 1회에 50만 원번다”,”인터넷 카페 만들어 가담자 모아 8억 가로채”(…) 언론보도를 통해 불특정 다수 인이 인터넷 카페, 블로그 등 SNS를 통하여 보험사기를 공 모하고 시행하는 사건들이 적발되고 있  나 이에 대한 시 스템 차원의 대응이 부족한 실정에서 신한라이프는 소셜 미디어 상의 데이터를 수집하는 ‘웹크롤링 기법’을 활용하 여 보험사기를 적발할 수 있는 ‘소셜미디어 보험사기 분석 시스템’을 보험업권 최초로 2021년에 개발하였습니다.</a:t>
            </a:r>
            <a:endParaRPr sz="800">
              <a:latin typeface="Arial"/>
              <a:ea typeface="Arial"/>
              <a:cs typeface="Arial"/>
              <a:sym typeface="Arial"/>
            </a:endParaRPr>
          </a:p>
        </p:txBody>
      </p:sp>
      <p:sp>
        <p:nvSpPr>
          <p:cNvPr id="2948" name="Google Shape;2948;p47"/>
          <p:cNvSpPr txBox="1"/>
          <p:nvPr/>
        </p:nvSpPr>
        <p:spPr>
          <a:xfrm>
            <a:off x="2327300" y="3186846"/>
            <a:ext cx="251206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신의료기술인 네비게이션 임플란트 수술을 이용한 허위 수술 사례가 많다는 첩보를 접수한 후 ‘웹크롤 링 기법’을 활용하여 건강보험심사평가원 도메인에서 네 비게이션 임플란트 수술을 시행하는 치과의원 데이터를 다수 확보하고 지급 데이터와 비교 분석하여 허위 수술을 적발(의사 의료법 위반 및 사기방조죄 기소의견 검찰송치) 하는 등의 공로로 경찰청장 표창을 수상하였습니다.</a:t>
            </a:r>
            <a:endParaRPr sz="800">
              <a:latin typeface="Arial"/>
              <a:ea typeface="Arial"/>
              <a:cs typeface="Arial"/>
              <a:sym typeface="Arial"/>
            </a:endParaRPr>
          </a:p>
        </p:txBody>
      </p:sp>
      <p:pic>
        <p:nvPicPr>
          <p:cNvPr id="2949" name="Google Shape;2949;p47"/>
          <p:cNvPicPr preferRelativeResize="0"/>
          <p:nvPr/>
        </p:nvPicPr>
        <p:blipFill rotWithShape="1">
          <a:blip r:embed="rId16">
            <a:alphaModFix/>
          </a:blip>
          <a:srcRect b="0" l="0" r="0" t="0"/>
          <a:stretch/>
        </p:blipFill>
        <p:spPr>
          <a:xfrm>
            <a:off x="5176349" y="1634906"/>
            <a:ext cx="98424" cy="82549"/>
          </a:xfrm>
          <a:prstGeom prst="rect">
            <a:avLst/>
          </a:prstGeom>
          <a:noFill/>
          <a:ln>
            <a:noFill/>
          </a:ln>
        </p:spPr>
      </p:pic>
      <p:pic>
        <p:nvPicPr>
          <p:cNvPr id="2950" name="Google Shape;2950;p47"/>
          <p:cNvPicPr preferRelativeResize="0"/>
          <p:nvPr/>
        </p:nvPicPr>
        <p:blipFill rotWithShape="1">
          <a:blip r:embed="rId16">
            <a:alphaModFix/>
          </a:blip>
          <a:srcRect b="0" l="0" r="0" t="0"/>
          <a:stretch/>
        </p:blipFill>
        <p:spPr>
          <a:xfrm>
            <a:off x="5506599" y="1817532"/>
            <a:ext cx="98424" cy="82549"/>
          </a:xfrm>
          <a:prstGeom prst="rect">
            <a:avLst/>
          </a:prstGeom>
          <a:noFill/>
          <a:ln>
            <a:noFill/>
          </a:ln>
        </p:spPr>
      </p:pic>
      <p:pic>
        <p:nvPicPr>
          <p:cNvPr id="2951" name="Google Shape;2951;p47"/>
          <p:cNvPicPr preferRelativeResize="0"/>
          <p:nvPr/>
        </p:nvPicPr>
        <p:blipFill rotWithShape="1">
          <a:blip r:embed="rId16">
            <a:alphaModFix/>
          </a:blip>
          <a:srcRect b="0" l="0" r="0" t="0"/>
          <a:stretch/>
        </p:blipFill>
        <p:spPr>
          <a:xfrm>
            <a:off x="5728740" y="2365410"/>
            <a:ext cx="98424" cy="82549"/>
          </a:xfrm>
          <a:prstGeom prst="rect">
            <a:avLst/>
          </a:prstGeom>
          <a:noFill/>
          <a:ln>
            <a:noFill/>
          </a:ln>
        </p:spPr>
      </p:pic>
      <p:pic>
        <p:nvPicPr>
          <p:cNvPr id="2952" name="Google Shape;2952;p47"/>
          <p:cNvPicPr preferRelativeResize="0"/>
          <p:nvPr/>
        </p:nvPicPr>
        <p:blipFill rotWithShape="1">
          <a:blip r:embed="rId16">
            <a:alphaModFix/>
          </a:blip>
          <a:srcRect b="0" l="0" r="0" t="0"/>
          <a:stretch/>
        </p:blipFill>
        <p:spPr>
          <a:xfrm>
            <a:off x="6031962" y="3278540"/>
            <a:ext cx="98424" cy="82549"/>
          </a:xfrm>
          <a:prstGeom prst="rect">
            <a:avLst/>
          </a:prstGeom>
          <a:noFill/>
          <a:ln>
            <a:noFill/>
          </a:ln>
        </p:spPr>
      </p:pic>
      <p:sp>
        <p:nvSpPr>
          <p:cNvPr id="2953" name="Google Shape;2953;p47"/>
          <p:cNvSpPr txBox="1"/>
          <p:nvPr/>
        </p:nvSpPr>
        <p:spPr>
          <a:xfrm>
            <a:off x="5063299" y="1543212"/>
            <a:ext cx="2510155" cy="2034539"/>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앞  로도 신한라이프는 현장경험, 데이터분석 역량과 기 술을 기반  로 보험사기를 예방하고 고객 신뢰도를 제고 하기 위해 최선을 다하겠습니다. 신한라이프는 다년간의 보험 사기 조사 현장 경험을 통해 습득한 지식과 데이터 분 석 역량을 기반  로 콘텐츠를 구성하여 보험사기 인지 시 스템 FDS(Fraud Detection System)를 자체 개발 및 운 영 중에 있습니다. 2023년 신한라이프는 고객/담보별 보 험 사기 위험 통계 모델(FI, Fraud Indicator) 다변화 및 머 신러닝(AI)을 활용한 보험 사기 유사병원 자동산출 기술 도입 등 FDS를 자체적  로 고도화하고, 이를 통해 보험 사 기 수사의뢰의 객관성을 확보할 수 있게 되었습니다.</a:t>
            </a:r>
            <a:endParaRPr sz="800">
              <a:latin typeface="Arial"/>
              <a:ea typeface="Arial"/>
              <a:cs typeface="Arial"/>
              <a:sym typeface="Arial"/>
            </a:endParaRPr>
          </a:p>
        </p:txBody>
      </p:sp>
      <p:sp>
        <p:nvSpPr>
          <p:cNvPr id="2954" name="Google Shape;2954;p47"/>
          <p:cNvSpPr txBox="1"/>
          <p:nvPr/>
        </p:nvSpPr>
        <p:spPr>
          <a:xfrm>
            <a:off x="5063299" y="3734724"/>
            <a:ext cx="250952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고도화된 기술로 보험 사기가 의심되는 60개 병원을 선정하고 관련 병원을 의료법 위반 혐의로 보건당국에 신 고하는 등 다수의 보험사기 사건을 적발함에 따라 보험금 허위 지급을 사전에 방지할 수 있었습니다.</a:t>
            </a:r>
            <a:endParaRPr sz="800">
              <a:latin typeface="Arial"/>
              <a:ea typeface="Arial"/>
              <a:cs typeface="Arial"/>
              <a:sym typeface="Arial"/>
            </a:endParaRPr>
          </a:p>
        </p:txBody>
      </p:sp>
      <p:sp>
        <p:nvSpPr>
          <p:cNvPr id="2955" name="Google Shape;2955;p47"/>
          <p:cNvSpPr txBox="1"/>
          <p:nvPr/>
        </p:nvSpPr>
        <p:spPr>
          <a:xfrm>
            <a:off x="7799299" y="1359270"/>
            <a:ext cx="2510790" cy="130556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S-PASS</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고객의 편의를 위해 인공지능(AI) 기반의 보 험금 신속지급 서비스인 S-패스(Smart Claims Pass)를 2023년 하반기 시범 운영 후 2024년 2월 정식 운영하기 시작했습니다. 이 서비스는 신한SOL라이프앱 또는 홈페 이지 사이버 창구를 통해 고객이 직접 진료정보를 입력하 고 보험금을 신청할 수 있습니다.</a:t>
            </a:r>
            <a:endParaRPr sz="800">
              <a:latin typeface="Arial"/>
              <a:ea typeface="Arial"/>
              <a:cs typeface="Arial"/>
              <a:sym typeface="Arial"/>
            </a:endParaRPr>
          </a:p>
        </p:txBody>
      </p:sp>
      <p:pic>
        <p:nvPicPr>
          <p:cNvPr id="2956" name="Google Shape;2956;p47"/>
          <p:cNvPicPr preferRelativeResize="0"/>
          <p:nvPr/>
        </p:nvPicPr>
        <p:blipFill rotWithShape="1">
          <a:blip r:embed="rId16">
            <a:alphaModFix/>
          </a:blip>
          <a:srcRect b="0" l="0" r="0" t="0"/>
          <a:stretch/>
        </p:blipFill>
        <p:spPr>
          <a:xfrm>
            <a:off x="7911717" y="3095914"/>
            <a:ext cx="98424" cy="82549"/>
          </a:xfrm>
          <a:prstGeom prst="rect">
            <a:avLst/>
          </a:prstGeom>
          <a:noFill/>
          <a:ln>
            <a:noFill/>
          </a:ln>
        </p:spPr>
      </p:pic>
      <p:sp>
        <p:nvSpPr>
          <p:cNvPr id="2957" name="Google Shape;2957;p47"/>
          <p:cNvSpPr txBox="1"/>
          <p:nvPr/>
        </p:nvSpPr>
        <p:spPr>
          <a:xfrm>
            <a:off x="7799299" y="2821594"/>
            <a:ext cx="251206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S-패스는 청구 데이터를 학습한 AI를 통해 데이터를 실시 간  로 분석하고, 그 결과에 따라 심사 과정 없이 즉시 지 급하거나 우선심사로 분류하여 신속 처리하는 서비스입 니다. 신규 서비스 도입 시 예상되는 결과는 즉시 지급 건 의 경우 평균 30분 이내로 처리되며, 우선심사로 분류된 건의 경우 당일 이내에 처리할 수 있도록 하여 고객 만족 및 편의성 향상에 기대를 하고 있습니다.</a:t>
            </a:r>
            <a:endParaRPr sz="800">
              <a:latin typeface="Arial"/>
              <a:ea typeface="Arial"/>
              <a:cs typeface="Arial"/>
              <a:sym typeface="Arial"/>
            </a:endParaRPr>
          </a:p>
        </p:txBody>
      </p:sp>
      <p:pic>
        <p:nvPicPr>
          <p:cNvPr id="2958" name="Google Shape;2958;p47"/>
          <p:cNvPicPr preferRelativeResize="0"/>
          <p:nvPr/>
        </p:nvPicPr>
        <p:blipFill rotWithShape="1">
          <a:blip r:embed="rId16">
            <a:alphaModFix/>
          </a:blip>
          <a:srcRect b="0" l="0" r="0" t="0"/>
          <a:stretch/>
        </p:blipFill>
        <p:spPr>
          <a:xfrm>
            <a:off x="8327412" y="5287426"/>
            <a:ext cx="98424" cy="82549"/>
          </a:xfrm>
          <a:prstGeom prst="rect">
            <a:avLst/>
          </a:prstGeom>
          <a:noFill/>
          <a:ln>
            <a:noFill/>
          </a:ln>
        </p:spPr>
      </p:pic>
      <p:sp>
        <p:nvSpPr>
          <p:cNvPr id="2959" name="Google Shape;2959;p47"/>
          <p:cNvSpPr txBox="1"/>
          <p:nvPr/>
        </p:nvSpPr>
        <p:spPr>
          <a:xfrm>
            <a:off x="7799299" y="4282602"/>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계약관계가 없는 피보험자의 보험금을 대신 신청할 수 있는 보험금 대리 신청서비스도 제공하여, 모바일 기기 에 익숙하지 않은 고령층의 불편을 해소할 수 있습니다. 추 후 고도화된 AI OCR 및 스크래핑 기술 등을 도입하여 진료 정보 입력을 자동화하고, 고객 관점에서 보험금 청구 서비 스를 지속적 로 개선할 예정입니다.</a:t>
            </a:r>
            <a:endParaRPr sz="800">
              <a:latin typeface="Arial"/>
              <a:ea typeface="Arial"/>
              <a:cs typeface="Arial"/>
              <a:sym typeface="Arial"/>
            </a:endParaRPr>
          </a:p>
        </p:txBody>
      </p:sp>
      <p:sp>
        <p:nvSpPr>
          <p:cNvPr id="2960" name="Google Shape;2960;p47"/>
          <p:cNvSpPr txBox="1"/>
          <p:nvPr/>
        </p:nvSpPr>
        <p:spPr>
          <a:xfrm>
            <a:off x="7799299" y="6123925"/>
            <a:ext cx="2458720" cy="279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① ‘웹크롤링 기법’을 활용한 네비게이션 임플란트 허위수술 탐지 화면</a:t>
            </a:r>
            <a:endParaRPr sz="650">
              <a:latin typeface="Arial"/>
              <a:ea typeface="Arial"/>
              <a:cs typeface="Arial"/>
              <a:sym typeface="Arial"/>
            </a:endParaRPr>
          </a:p>
          <a:p>
            <a:pPr indent="0" lvl="0" marL="12700" rtl="0" algn="l">
              <a:lnSpc>
                <a:spcPct val="100000"/>
              </a:lnSpc>
              <a:spcBef>
                <a:spcPts val="220"/>
              </a:spcBef>
              <a:spcAft>
                <a:spcPts val="0"/>
              </a:spcAft>
              <a:buNone/>
            </a:pPr>
            <a:r>
              <a:rPr b="0" lang="en-US" sz="650">
                <a:solidFill>
                  <a:srgbClr val="58595B"/>
                </a:solidFill>
                <a:latin typeface="Arial"/>
                <a:ea typeface="Arial"/>
                <a:cs typeface="Arial"/>
                <a:sym typeface="Arial"/>
              </a:rPr>
              <a:t>② 머신러닝(AI)을 활용한 보험사기 유사 병원 자동 산출 화면</a:t>
            </a:r>
            <a:endParaRPr sz="650">
              <a:latin typeface="Arial"/>
              <a:ea typeface="Arial"/>
              <a:cs typeface="Arial"/>
              <a:sym typeface="Arial"/>
            </a:endParaRPr>
          </a:p>
        </p:txBody>
      </p:sp>
      <p:sp>
        <p:nvSpPr>
          <p:cNvPr id="2961" name="Google Shape;2961;p47"/>
          <p:cNvSpPr txBox="1"/>
          <p:nvPr/>
        </p:nvSpPr>
        <p:spPr>
          <a:xfrm>
            <a:off x="2349572" y="4801438"/>
            <a:ext cx="105300" cy="1161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t/>
            </a:r>
            <a:endParaRPr sz="650">
              <a:latin typeface="Arial"/>
              <a:ea typeface="Arial"/>
              <a:cs typeface="Arial"/>
              <a:sym typeface="Arial"/>
            </a:endParaRPr>
          </a:p>
        </p:txBody>
      </p:sp>
      <p:sp>
        <p:nvSpPr>
          <p:cNvPr id="2962" name="Google Shape;2962;p4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47</a:t>
            </a:r>
            <a:endParaRPr sz="900">
              <a:latin typeface="Malgun Gothic"/>
              <a:ea typeface="Malgun Gothic"/>
              <a:cs typeface="Malgun Gothic"/>
              <a:sym typeface="Malgun Gothic"/>
            </a:endParaRPr>
          </a:p>
        </p:txBody>
      </p:sp>
      <p:pic>
        <p:nvPicPr>
          <p:cNvPr id="2963" name="Google Shape;2963;p47"/>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2964" name="Google Shape;2964;p47"/>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2965" name="Google Shape;2965;p47"/>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2966" name="Google Shape;2966;p47"/>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2967" name="Google Shape;2967;p4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71" name="Shape 2971"/>
        <p:cNvGrpSpPr/>
        <p:nvPr/>
      </p:nvGrpSpPr>
      <p:grpSpPr>
        <a:xfrm>
          <a:off x="0" y="0"/>
          <a:ext cx="0" cy="0"/>
          <a:chOff x="0" y="0"/>
          <a:chExt cx="0" cy="0"/>
        </a:xfrm>
      </p:grpSpPr>
      <p:graphicFrame>
        <p:nvGraphicFramePr>
          <p:cNvPr id="2972" name="Google Shape;2972;p4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973" name="Google Shape;2973;p48"/>
          <p:cNvGrpSpPr/>
          <p:nvPr/>
        </p:nvGrpSpPr>
        <p:grpSpPr>
          <a:xfrm>
            <a:off x="2339987" y="6695999"/>
            <a:ext cx="7956550" cy="3810"/>
            <a:chOff x="2339987" y="6695999"/>
            <a:chExt cx="7956550" cy="3810"/>
          </a:xfrm>
        </p:grpSpPr>
        <p:sp>
          <p:nvSpPr>
            <p:cNvPr id="2974" name="Google Shape;2974;p48"/>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75" name="Google Shape;2975;p48"/>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976" name="Google Shape;2976;p48"/>
          <p:cNvGraphicFramePr/>
          <p:nvPr/>
        </p:nvGraphicFramePr>
        <p:xfrm>
          <a:off x="2347932" y="750598"/>
          <a:ext cx="3000000" cy="3000000"/>
        </p:xfrm>
        <a:graphic>
          <a:graphicData uri="http://schemas.openxmlformats.org/drawingml/2006/table">
            <a:tbl>
              <a:tblPr bandRow="1" firstRow="1">
                <a:noFill/>
                <a:tableStyleId>{C31ADFB9-D814-4208-886B-9652E2F75FA4}</a:tableStyleId>
              </a:tblPr>
              <a:tblGrid>
                <a:gridCol w="5461000"/>
                <a:gridCol w="828050"/>
                <a:gridCol w="828050"/>
                <a:gridCol w="828050"/>
              </a:tblGrid>
              <a:tr h="1632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B cap="flat" cmpd="sng" w="9525">
                      <a:solidFill>
                        <a:srgbClr val="58595B"/>
                      </a:solidFill>
                      <a:prstDash val="dot"/>
                      <a:round/>
                      <a:headEnd len="sm" w="sm" type="none"/>
                      <a:tailEnd len="sm" w="sm" type="none"/>
                    </a:lnB>
                  </a:tcPr>
                </a:tc>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보험가입</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a:txBody>
                    <a:bodyPr/>
                    <a:lstStyle/>
                    <a:p>
                      <a:pPr indent="0" lvl="0" marL="25780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보험유지</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c>
                  <a:txBody>
                    <a:bodyPr/>
                    <a:lstStyle/>
                    <a:p>
                      <a:pPr indent="0" lvl="0" marL="116839" marR="0" rtl="0" algn="l">
                        <a:lnSpc>
                          <a:spcPct val="100000"/>
                        </a:lnSpc>
                        <a:spcBef>
                          <a:spcPts val="0"/>
                        </a:spcBef>
                        <a:spcAft>
                          <a:spcPts val="0"/>
                        </a:spcAft>
                        <a:buNone/>
                      </a:pPr>
                      <a:r>
                        <a:rPr b="0" lang="en-US" sz="650" u="none" cap="none" strike="noStrike">
                          <a:solidFill>
                            <a:srgbClr val="808285"/>
                          </a:solidFill>
                          <a:latin typeface="Arial"/>
                          <a:ea typeface="Arial"/>
                          <a:cs typeface="Arial"/>
                          <a:sym typeface="Arial"/>
                        </a:rPr>
                        <a:t>보험금 심사/지급</a:t>
                      </a:r>
                      <a:endParaRPr sz="650" u="none" cap="none" strike="noStrike">
                        <a:latin typeface="Arial"/>
                        <a:ea typeface="Arial"/>
                        <a:cs typeface="Arial"/>
                        <a:sym typeface="Arial"/>
                      </a:endParaRPr>
                    </a:p>
                  </a:txBody>
                  <a:tcPr marT="2285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tcPr>
                </a:tc>
              </a:tr>
              <a:tr h="1600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R cap="flat" cmpd="sng" w="9525">
                      <a:solidFill>
                        <a:srgbClr val="58595B"/>
                      </a:solidFill>
                      <a:prstDash val="solid"/>
                      <a:round/>
                      <a:headEnd len="sm" w="sm" type="none"/>
                      <a:tailEnd len="sm" w="sm" type="none"/>
                    </a:lnR>
                    <a:lnT cap="flat" cmpd="sng" w="9525">
                      <a:solidFill>
                        <a:srgbClr val="58595B"/>
                      </a:solidFill>
                      <a:prstDash val="dot"/>
                      <a:round/>
                      <a:headEnd len="sm" w="sm" type="none"/>
                      <a:tailEnd len="sm" w="sm" type="none"/>
                    </a:lnT>
                  </a:tcPr>
                </a:tc>
                <a:tc gridSpan="3">
                  <a:txBody>
                    <a:bodyPr/>
                    <a:lstStyle/>
                    <a:p>
                      <a:pPr indent="0" lvl="0" marL="0" marR="0" rtl="0" algn="ctr">
                        <a:lnSpc>
                          <a:spcPct val="100000"/>
                        </a:lnSpc>
                        <a:spcBef>
                          <a:spcPts val="0"/>
                        </a:spcBef>
                        <a:spcAft>
                          <a:spcPts val="0"/>
                        </a:spcAft>
                        <a:buNone/>
                      </a:pPr>
                      <a:r>
                        <a:rPr b="1" lang="en-US" sz="650" u="none" cap="none" strike="noStrike">
                          <a:solidFill>
                            <a:srgbClr val="FFFFFF"/>
                          </a:solidFill>
                          <a:latin typeface="Malgun Gothic"/>
                          <a:ea typeface="Malgun Gothic"/>
                          <a:cs typeface="Malgun Gothic"/>
                          <a:sym typeface="Malgun Gothic"/>
                        </a:rPr>
                        <a:t>보험 상담</a:t>
                      </a:r>
                      <a:endParaRPr sz="650" u="none" cap="none" strike="noStrike">
                        <a:latin typeface="Malgun Gothic"/>
                        <a:ea typeface="Malgun Gothic"/>
                        <a:cs typeface="Malgun Gothic"/>
                        <a:sym typeface="Malgun Gothic"/>
                      </a:endParaRPr>
                    </a:p>
                  </a:txBody>
                  <a:tcPr marT="21600" marB="0" marR="0" marL="0">
                    <a:lnL cap="flat" cmpd="sng" w="9525">
                      <a:solidFill>
                        <a:srgbClr val="58595B"/>
                      </a:solidFill>
                      <a:prstDash val="solid"/>
                      <a:round/>
                      <a:headEnd len="sm" w="sm" type="none"/>
                      <a:tailEnd len="sm" w="sm" type="none"/>
                    </a:lnL>
                    <a:lnR cap="flat" cmpd="sng" w="9525">
                      <a:solidFill>
                        <a:srgbClr val="58595B"/>
                      </a:solidFill>
                      <a:prstDash val="solid"/>
                      <a:round/>
                      <a:headEnd len="sm" w="sm" type="none"/>
                      <a:tailEnd len="sm" w="sm" type="none"/>
                    </a:lnR>
                    <a:lnT cap="flat" cmpd="sng" w="9525">
                      <a:solidFill>
                        <a:srgbClr val="58595B"/>
                      </a:solidFill>
                      <a:prstDash val="solid"/>
                      <a:round/>
                      <a:headEnd len="sm" w="sm" type="none"/>
                      <a:tailEnd len="sm" w="sm" type="none"/>
                    </a:lnT>
                    <a:lnB cap="flat" cmpd="sng" w="9525">
                      <a:solidFill>
                        <a:srgbClr val="58595B"/>
                      </a:solidFill>
                      <a:prstDash val="solid"/>
                      <a:round/>
                      <a:headEnd len="sm" w="sm" type="none"/>
                      <a:tailEnd len="sm" w="sm" type="none"/>
                    </a:lnB>
                    <a:solidFill>
                      <a:srgbClr val="6DA4EB"/>
                    </a:solidFill>
                  </a:tcPr>
                </a:tc>
                <a:tc hMerge="1"/>
                <a:tc hMerge="1"/>
              </a:tr>
            </a:tbl>
          </a:graphicData>
        </a:graphic>
      </p:graphicFrame>
      <p:grpSp>
        <p:nvGrpSpPr>
          <p:cNvPr id="2977" name="Google Shape;2977;p48"/>
          <p:cNvGrpSpPr/>
          <p:nvPr/>
        </p:nvGrpSpPr>
        <p:grpSpPr>
          <a:xfrm>
            <a:off x="2339987" y="1644434"/>
            <a:ext cx="2484120" cy="3810"/>
            <a:chOff x="2339987" y="1644434"/>
            <a:chExt cx="2484120" cy="3810"/>
          </a:xfrm>
        </p:grpSpPr>
        <p:sp>
          <p:nvSpPr>
            <p:cNvPr id="2978" name="Google Shape;2978;p48"/>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79" name="Google Shape;2979;p48"/>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980" name="Google Shape;2980;p48"/>
          <p:cNvSpPr txBox="1"/>
          <p:nvPr/>
        </p:nvSpPr>
        <p:spPr>
          <a:xfrm>
            <a:off x="2327300" y="1413418"/>
            <a:ext cx="1631314"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보험 상담 관련 디지털 솔루션</a:t>
            </a:r>
            <a:endParaRPr sz="950">
              <a:latin typeface="Malgun Gothic"/>
              <a:ea typeface="Malgun Gothic"/>
              <a:cs typeface="Malgun Gothic"/>
              <a:sym typeface="Malgun Gothic"/>
            </a:endParaRPr>
          </a:p>
        </p:txBody>
      </p:sp>
      <p:pic>
        <p:nvPicPr>
          <p:cNvPr id="2981" name="Google Shape;2981;p48"/>
          <p:cNvPicPr preferRelativeResize="0"/>
          <p:nvPr/>
        </p:nvPicPr>
        <p:blipFill rotWithShape="1">
          <a:blip r:embed="rId16">
            <a:alphaModFix/>
          </a:blip>
          <a:srcRect b="0" l="0" r="0" t="0"/>
          <a:stretch/>
        </p:blipFill>
        <p:spPr>
          <a:xfrm>
            <a:off x="2444040" y="4191670"/>
            <a:ext cx="98424" cy="82549"/>
          </a:xfrm>
          <a:prstGeom prst="rect">
            <a:avLst/>
          </a:prstGeom>
          <a:noFill/>
          <a:ln>
            <a:noFill/>
          </a:ln>
        </p:spPr>
      </p:pic>
      <p:pic>
        <p:nvPicPr>
          <p:cNvPr id="2982" name="Google Shape;2982;p48"/>
          <p:cNvPicPr preferRelativeResize="0"/>
          <p:nvPr/>
        </p:nvPicPr>
        <p:blipFill rotWithShape="1">
          <a:blip r:embed="rId16">
            <a:alphaModFix/>
          </a:blip>
          <a:srcRect b="0" l="0" r="0" t="0"/>
          <a:stretch/>
        </p:blipFill>
        <p:spPr>
          <a:xfrm>
            <a:off x="2656820" y="4739548"/>
            <a:ext cx="98424" cy="82549"/>
          </a:xfrm>
          <a:prstGeom prst="rect">
            <a:avLst/>
          </a:prstGeom>
          <a:noFill/>
          <a:ln>
            <a:noFill/>
          </a:ln>
        </p:spPr>
      </p:pic>
      <p:sp>
        <p:nvSpPr>
          <p:cNvPr id="2983" name="Google Shape;2983;p48"/>
          <p:cNvSpPr txBox="1"/>
          <p:nvPr/>
        </p:nvSpPr>
        <p:spPr>
          <a:xfrm>
            <a:off x="2327300" y="1724523"/>
            <a:ext cx="2512695" cy="3131820"/>
          </a:xfrm>
          <a:prstGeom prst="rect">
            <a:avLst/>
          </a:prstGeom>
          <a:noFill/>
          <a:ln>
            <a:noFill/>
          </a:ln>
        </p:spPr>
        <p:txBody>
          <a:bodyPr anchorCtr="0" anchor="t" bIns="0" lIns="0" spcFirstLastPara="1" rIns="0" wrap="square" tIns="15875">
            <a:spAutoFit/>
          </a:bodyPr>
          <a:lstStyle/>
          <a:p>
            <a:pPr indent="0" lvl="0" marL="12700" marR="6985" rtl="0" algn="l">
              <a:lnSpc>
                <a:spcPct val="151600"/>
              </a:lnSpc>
              <a:spcBef>
                <a:spcPts val="0"/>
              </a:spcBef>
              <a:spcAft>
                <a:spcPts val="0"/>
              </a:spcAft>
              <a:buNone/>
            </a:pPr>
            <a:r>
              <a:rPr b="1" lang="en-US" sz="750">
                <a:solidFill>
                  <a:srgbClr val="414042"/>
                </a:solidFill>
                <a:latin typeface="Malgun Gothic"/>
                <a:ea typeface="Malgun Gothic"/>
                <a:cs typeface="Malgun Gothic"/>
                <a:sym typeface="Malgun Gothic"/>
              </a:rPr>
              <a:t>24시간 상담 가능한 AI 챗봇서비스 운영 </a:t>
            </a:r>
            <a:r>
              <a:rPr b="0" lang="en-US" sz="800">
                <a:solidFill>
                  <a:srgbClr val="58595B"/>
                </a:solidFill>
                <a:latin typeface="Arial"/>
                <a:ea typeface="Arial"/>
                <a:cs typeface="Arial"/>
                <a:sym typeface="Arial"/>
              </a:rPr>
              <a:t>신한라이프에서는 2021년부터 고객의 문의 내용을 AI 가 분석하여 답변해주는 ‘대고객 챗봇’을 운영 중에 있고, 2022년에는 보험설계사 영업활동 중 업무상 문의 내용을 AI가 분석하여 답해주는 ‘AI:On 챗봇’ 서비스를 신규 오픈 하여 운영 중에 있습니다.</a:t>
            </a:r>
            <a:endParaRPr sz="800">
              <a:latin typeface="Arial"/>
              <a:ea typeface="Arial"/>
              <a:cs typeface="Arial"/>
              <a:sym typeface="Arial"/>
            </a:endParaRPr>
          </a:p>
          <a:p>
            <a:pPr indent="0" lvl="0" marL="12700" marR="6350" rtl="0" algn="l">
              <a:lnSpc>
                <a:spcPct val="149800"/>
              </a:lnSpc>
              <a:spcBef>
                <a:spcPts val="0"/>
              </a:spcBef>
              <a:spcAft>
                <a:spcPts val="0"/>
              </a:spcAft>
              <a:buNone/>
            </a:pPr>
            <a:r>
              <a:rPr b="0" lang="en-US" sz="800">
                <a:solidFill>
                  <a:srgbClr val="58595B"/>
                </a:solidFill>
                <a:latin typeface="Arial"/>
                <a:ea typeface="Arial"/>
                <a:cs typeface="Arial"/>
                <a:sym typeface="Arial"/>
              </a:rPr>
              <a:t>2023년에는 홈페이지, 앱 방문 고객이 ‘대고객 챗봇’ 서비 스를 총 58만회 이용하여 24시간 365일 편리하게 보험 과 관련하여 궁금한 사항을 해결할 수 있었습니다. ‘AI:On 챗봇’ 서비스 또한 오픈 이후 2023년까지 총 29만명의 보 험설계사가 이용하였고, 서비스 재방문 비율도 2022년 73.56%에서 2023년 88.76%로 15.2%p 상승하는 등 활용도가 높아지는 추세입니다.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앞  로 ‘대고객 챗봇’은 다빈도 전화 및 상담내용 분석 을 통해 고객이 경험하는 불편함과 어려움을 개선하고, ‘AI:On 챗봇’ 또한 서비스 이용 보험설계사 분들의 피드백 을 기반  로 기능을 업그레이드 할 예정입니다.</a:t>
            </a:r>
            <a:endParaRPr sz="800">
              <a:latin typeface="Arial"/>
              <a:ea typeface="Arial"/>
              <a:cs typeface="Arial"/>
              <a:sym typeface="Arial"/>
            </a:endParaRPr>
          </a:p>
        </p:txBody>
      </p:sp>
      <p:pic>
        <p:nvPicPr>
          <p:cNvPr id="2984" name="Google Shape;2984;p48"/>
          <p:cNvPicPr preferRelativeResize="0"/>
          <p:nvPr/>
        </p:nvPicPr>
        <p:blipFill rotWithShape="1">
          <a:blip r:embed="rId16">
            <a:alphaModFix/>
          </a:blip>
          <a:srcRect b="0" l="0" r="0" t="0"/>
          <a:stretch/>
        </p:blipFill>
        <p:spPr>
          <a:xfrm>
            <a:off x="5373888" y="2548036"/>
            <a:ext cx="98424" cy="82549"/>
          </a:xfrm>
          <a:prstGeom prst="rect">
            <a:avLst/>
          </a:prstGeom>
          <a:noFill/>
          <a:ln>
            <a:noFill/>
          </a:ln>
        </p:spPr>
      </p:pic>
      <p:pic>
        <p:nvPicPr>
          <p:cNvPr id="2985" name="Google Shape;2985;p48"/>
          <p:cNvPicPr preferRelativeResize="0"/>
          <p:nvPr/>
        </p:nvPicPr>
        <p:blipFill rotWithShape="1">
          <a:blip r:embed="rId16">
            <a:alphaModFix/>
          </a:blip>
          <a:srcRect b="0" l="0" r="0" t="0"/>
          <a:stretch/>
        </p:blipFill>
        <p:spPr>
          <a:xfrm>
            <a:off x="7358758" y="2730662"/>
            <a:ext cx="98424" cy="82549"/>
          </a:xfrm>
          <a:prstGeom prst="rect">
            <a:avLst/>
          </a:prstGeom>
          <a:noFill/>
          <a:ln>
            <a:noFill/>
          </a:ln>
        </p:spPr>
      </p:pic>
      <p:sp>
        <p:nvSpPr>
          <p:cNvPr id="2986" name="Google Shape;2986;p48"/>
          <p:cNvSpPr txBox="1"/>
          <p:nvPr/>
        </p:nvSpPr>
        <p:spPr>
          <a:xfrm>
            <a:off x="5063299" y="1724523"/>
            <a:ext cx="2510790" cy="221869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AI음성봇 ‘보리’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대고객 서비스 개선을 위해 콜센터 상담 업 무에 AI(Artificial Intelligence, 인공지능) 음성봇 보리 (보험의 리더)를 운영 중입니다. 고객과의 대화 내용을 인 공지능  로 인지하여 TTS(Text To Speech, 문자의 음성 전환) 음성 안내는 물론, 최종 업무 처리까지 원스톱  로 제공합니다. 콜센터 대표번호로 전화 시 기존처럼 ARS 안 내 음성을 듣지 않고 원하는 서비스를 직접 ‘말’로 하여 진 행합니다. 이를 통해 콜센터 이용 고객이 주로 요청하는 보 험계약 대출 및 상환, 보험료 즉시 출금, 가상계좌 및 가상 팩스 발급, 증명서 및 신청서 팩스 발송 등의 업무를 처리할 수 있습니다.</a:t>
            </a:r>
            <a:endParaRPr sz="800">
              <a:latin typeface="Arial"/>
              <a:ea typeface="Arial"/>
              <a:cs typeface="Arial"/>
              <a:sym typeface="Arial"/>
            </a:endParaRPr>
          </a:p>
        </p:txBody>
      </p:sp>
      <p:graphicFrame>
        <p:nvGraphicFramePr>
          <p:cNvPr id="2987" name="Google Shape;2987;p48"/>
          <p:cNvGraphicFramePr/>
          <p:nvPr/>
        </p:nvGraphicFramePr>
        <p:xfrm>
          <a:off x="7811998" y="2141997"/>
          <a:ext cx="3000000" cy="3000000"/>
        </p:xfrm>
        <a:graphic>
          <a:graphicData uri="http://schemas.openxmlformats.org/drawingml/2006/table">
            <a:tbl>
              <a:tblPr bandRow="1" firstRow="1">
                <a:noFill/>
                <a:tableStyleId>{C31ADFB9-D814-4208-886B-9652E2F75FA4}</a:tableStyleId>
              </a:tblPr>
              <a:tblGrid>
                <a:gridCol w="756275"/>
                <a:gridCol w="17284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85787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700"/>
                        </a:spcBef>
                        <a:spcAft>
                          <a:spcPts val="0"/>
                        </a:spcAft>
                        <a:buNone/>
                      </a:pPr>
                      <a:r>
                        <a:rPr b="0" lang="en-US" sz="700" u="none" cap="none" strike="noStrike">
                          <a:solidFill>
                            <a:srgbClr val="58595B"/>
                          </a:solidFill>
                          <a:latin typeface="Arial"/>
                          <a:ea typeface="Arial"/>
                          <a:cs typeface="Arial"/>
                          <a:sym typeface="Arial"/>
                        </a:rPr>
                        <a:t>인바운드</a:t>
                      </a:r>
                      <a:endParaRPr sz="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950" u="none" cap="none" strike="noStrike">
                        <a:latin typeface="Times New Roman"/>
                        <a:ea typeface="Times New Roman"/>
                        <a:cs typeface="Times New Roman"/>
                        <a:sym typeface="Times New Roman"/>
                      </a:endParaRPr>
                    </a:p>
                    <a:p>
                      <a:pPr indent="0" lvl="0" marL="0" marR="0" rtl="0" algn="l">
                        <a:lnSpc>
                          <a:spcPct val="108624"/>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44450" lvl="0" marL="8763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보험료계약대출(3,000만 원한도) 및 상환</a:t>
                      </a:r>
                      <a:endParaRPr sz="700" u="none" cap="none" strike="noStrike">
                        <a:latin typeface="Arial"/>
                        <a:ea typeface="Arial"/>
                        <a:cs typeface="Arial"/>
                        <a:sym typeface="Arial"/>
                      </a:endParaRPr>
                    </a:p>
                    <a:p>
                      <a:pPr indent="-44450" lvl="0" marL="87630" marR="0" rtl="0" algn="l">
                        <a:lnSpc>
                          <a:spcPct val="100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보험료 납입 (즉시출금 및 가상계좌 발급)</a:t>
                      </a:r>
                      <a:endParaRPr sz="700" u="none" cap="none" strike="noStrike">
                        <a:latin typeface="Arial"/>
                        <a:ea typeface="Arial"/>
                        <a:cs typeface="Arial"/>
                        <a:sym typeface="Arial"/>
                      </a:endParaRPr>
                    </a:p>
                    <a:p>
                      <a:pPr indent="-44450" lvl="0" marL="87630" marR="0" rtl="0" algn="l">
                        <a:lnSpc>
                          <a:spcPct val="100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사고보험금 청구 가상팩스 번호 발급</a:t>
                      </a:r>
                      <a:endParaRPr sz="700" u="none" cap="none" strike="noStrike">
                        <a:latin typeface="Arial"/>
                        <a:ea typeface="Arial"/>
                        <a:cs typeface="Arial"/>
                        <a:sym typeface="Arial"/>
                      </a:endParaRPr>
                    </a:p>
                    <a:p>
                      <a:pPr indent="-44450" lvl="0" marL="87630" marR="0" rtl="0" algn="l">
                        <a:lnSpc>
                          <a:spcPct val="100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증명서 및 청구서 양식 팩스 발송</a:t>
                      </a:r>
                      <a:endParaRPr sz="700" u="none" cap="none" strike="noStrike">
                        <a:latin typeface="Arial"/>
                        <a:ea typeface="Arial"/>
                        <a:cs typeface="Arial"/>
                        <a:sym typeface="Arial"/>
                      </a:endParaRPr>
                    </a:p>
                    <a:p>
                      <a:pPr indent="-44450" lvl="0" marL="87630" marR="0" rtl="0" algn="l">
                        <a:lnSpc>
                          <a:spcPct val="100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고객플라자 위치 안내</a:t>
                      </a:r>
                      <a:endParaRPr sz="700" u="none" cap="none" strike="noStrike">
                        <a:latin typeface="Arial"/>
                        <a:ea typeface="Arial"/>
                        <a:cs typeface="Arial"/>
                        <a:sym typeface="Arial"/>
                      </a:endParaRPr>
                    </a:p>
                    <a:p>
                      <a:pPr indent="-44450" lvl="0" marL="87630" marR="0" rtl="0" algn="l">
                        <a:lnSpc>
                          <a:spcPct val="115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계약 및 납입사항 안내</a:t>
                      </a:r>
                      <a:endParaRPr sz="700" u="none" cap="none" strike="noStrike">
                        <a:latin typeface="Arial"/>
                        <a:ea typeface="Arial"/>
                        <a:cs typeface="Arial"/>
                        <a:sym typeface="Arial"/>
                      </a:endParaRPr>
                    </a:p>
                    <a:p>
                      <a:pPr indent="0" lvl="0" marL="0" marR="0" rtl="0" algn="l">
                        <a:lnSpc>
                          <a:spcPct val="104375"/>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6050" marB="0" marR="0" marL="0">
                    <a:lnT cap="flat" cmpd="sng" w="9525">
                      <a:solidFill>
                        <a:srgbClr val="6DA4EB"/>
                      </a:solidFill>
                      <a:prstDash val="solid"/>
                      <a:round/>
                      <a:headEnd len="sm" w="sm" type="none"/>
                      <a:tailEnd len="sm" w="sm" type="none"/>
                    </a:lnT>
                  </a:tcPr>
                </a:tc>
              </a:tr>
              <a:tr h="35052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아웃바운드</a:t>
                      </a:r>
                      <a:endParaRPr sz="700" u="none" cap="none" strike="noStrike">
                        <a:latin typeface="Arial"/>
                        <a:ea typeface="Arial"/>
                        <a:cs typeface="Arial"/>
                        <a:sym typeface="Arial"/>
                      </a:endParaRPr>
                    </a:p>
                    <a:p>
                      <a:pPr indent="0" lvl="0" marL="0" marR="0" rtl="0" algn="l">
                        <a:lnSpc>
                          <a:spcPct val="94375"/>
                        </a:lnSpc>
                        <a:spcBef>
                          <a:spcPts val="38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87000" marB="0" marR="0" marL="0"/>
                </a:tc>
                <a:tc>
                  <a:txBody>
                    <a:bodyPr/>
                    <a:lstStyle/>
                    <a:p>
                      <a:pPr indent="-44450" lvl="0" marL="8763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신계약 거절 안내</a:t>
                      </a:r>
                      <a:endParaRPr sz="700" u="none" cap="none" strike="noStrike">
                        <a:latin typeface="Arial"/>
                        <a:ea typeface="Arial"/>
                        <a:cs typeface="Arial"/>
                        <a:sym typeface="Arial"/>
                      </a:endParaRPr>
                    </a:p>
                    <a:p>
                      <a:pPr indent="-44450" lvl="0" marL="87630" marR="0" rtl="0" algn="l">
                        <a:lnSpc>
                          <a:spcPct val="115000"/>
                        </a:lnSpc>
                        <a:spcBef>
                          <a:spcPts val="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보험료 연체 안내 · 미지급 보험금 안내</a:t>
                      </a:r>
                      <a:endParaRPr sz="700" u="none" cap="none" strike="noStrike">
                        <a:latin typeface="Arial"/>
                        <a:ea typeface="Arial"/>
                        <a:cs typeface="Arial"/>
                        <a:sym typeface="Arial"/>
                      </a:endParaRPr>
                    </a:p>
                    <a:p>
                      <a:pPr indent="0" lvl="0" marL="0" marR="0" rtl="0" algn="l">
                        <a:lnSpc>
                          <a:spcPct val="90000"/>
                        </a:lnSpc>
                        <a:spcBef>
                          <a:spcPts val="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29850" marB="0" marR="0" marL="0"/>
                </a:tc>
              </a:tr>
              <a:tr h="3022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해피콜</a:t>
                      </a:r>
                      <a:endParaRPr sz="700" u="none" cap="none" strike="noStrike">
                        <a:latin typeface="Arial"/>
                        <a:ea typeface="Arial"/>
                        <a:cs typeface="Arial"/>
                        <a:sym typeface="Arial"/>
                      </a:endParaRPr>
                    </a:p>
                  </a:txBody>
                  <a:tcPr marT="78100" marB="0" marR="0" marL="0"/>
                </a:tc>
                <a:tc>
                  <a:txBody>
                    <a:bodyPr/>
                    <a:lstStyle/>
                    <a:p>
                      <a:pPr indent="-45720" lvl="0" marL="87630" marR="362585"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 계약자와 피보험자 동일한 종신 및 보장성 </a:t>
                      </a:r>
                      <a:r>
                        <a:rPr b="0" lang="en-US" sz="700" u="none" cap="none" strike="noStrike">
                          <a:solidFill>
                            <a:srgbClr val="58595B"/>
                          </a:solidFill>
                          <a:latin typeface="Noto Sans KR"/>
                          <a:ea typeface="Noto Sans KR"/>
                          <a:cs typeface="Noto Sans KR"/>
                          <a:sym typeface="Noto Sans KR"/>
                        </a:rPr>
                        <a:t>全</a:t>
                      </a:r>
                      <a:r>
                        <a:rPr b="0" lang="en-US" sz="700" u="none" cap="none" strike="noStrike">
                          <a:solidFill>
                            <a:srgbClr val="58595B"/>
                          </a:solidFill>
                          <a:latin typeface="Arial"/>
                          <a:ea typeface="Arial"/>
                          <a:cs typeface="Arial"/>
                          <a:sym typeface="Arial"/>
                        </a:rPr>
                        <a:t>상품</a:t>
                      </a:r>
                      <a:endParaRPr sz="700" u="none" cap="none" strike="noStrike">
                        <a:latin typeface="Arial"/>
                        <a:ea typeface="Arial"/>
                        <a:cs typeface="Arial"/>
                        <a:sym typeface="Arial"/>
                      </a:endParaRPr>
                    </a:p>
                  </a:txBody>
                  <a:tcPr marT="13325" marB="0" marR="0" marL="0">
                    <a:lnB cap="flat" cmpd="sng" w="9525">
                      <a:solidFill>
                        <a:srgbClr val="6DA4EB"/>
                      </a:solidFill>
                      <a:prstDash val="solid"/>
                      <a:round/>
                      <a:headEnd len="sm" w="sm" type="none"/>
                      <a:tailEnd len="sm" w="sm" type="none"/>
                    </a:lnB>
                  </a:tcPr>
                </a:tc>
              </a:tr>
            </a:tbl>
          </a:graphicData>
        </a:graphic>
      </p:graphicFrame>
      <p:sp>
        <p:nvSpPr>
          <p:cNvPr id="2988" name="Google Shape;2988;p48"/>
          <p:cNvSpPr txBox="1"/>
          <p:nvPr/>
        </p:nvSpPr>
        <p:spPr>
          <a:xfrm>
            <a:off x="5063299" y="4099976"/>
            <a:ext cx="2510790" cy="221742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콜센터 상담원이 바로 연결되지 않는 경우 장시간 통화 대 기하는 불편함 없이 24시간 365일 음성봇을 통해 원하는 서비스를 이용할 수 있고, 콜센터 상담사는 단순 반복 통화 고객 및 업무 감소로 변액 및 종신보험 상품 안내 등의 전 문적인 안내 업무에 집중할 수 있습니다. 2023년에는 효 율적인 고객센터 운영과 고객의 디지털 경험 확대를 위해 지속적인 시스템 학습과 개발, 프로세스 개선 및 신규 서비 스를 확장했습니다. 이러한 서비스 신규 지원 및 확장을 토 대로 음성봇 보리는 고객 응대에 총 16,700여건이 활용 (음성봇 인바운드 월평균 7,700여건, 아웃바운드 월평균 6,500여건, 해피콜 월평균 2,500여건)되어 고객 편의성 제고에 기여하고 있습니다.</a:t>
            </a:r>
            <a:endParaRPr sz="800">
              <a:latin typeface="Arial"/>
              <a:ea typeface="Arial"/>
              <a:cs typeface="Arial"/>
              <a:sym typeface="Arial"/>
            </a:endParaRPr>
          </a:p>
        </p:txBody>
      </p:sp>
      <p:sp>
        <p:nvSpPr>
          <p:cNvPr id="2989" name="Google Shape;2989;p48"/>
          <p:cNvSpPr txBox="1"/>
          <p:nvPr/>
        </p:nvSpPr>
        <p:spPr>
          <a:xfrm>
            <a:off x="7911110" y="1788068"/>
            <a:ext cx="111633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음성봇 보리의 고객 응대 내역</a:t>
            </a:r>
            <a:endParaRPr sz="700">
              <a:latin typeface="Arial"/>
              <a:ea typeface="Arial"/>
              <a:cs typeface="Arial"/>
              <a:sym typeface="Arial"/>
            </a:endParaRPr>
          </a:p>
        </p:txBody>
      </p:sp>
      <p:grpSp>
        <p:nvGrpSpPr>
          <p:cNvPr id="2990" name="Google Shape;2990;p48"/>
          <p:cNvGrpSpPr/>
          <p:nvPr/>
        </p:nvGrpSpPr>
        <p:grpSpPr>
          <a:xfrm>
            <a:off x="7812465" y="1764462"/>
            <a:ext cx="2483072" cy="197072"/>
            <a:chOff x="7812465" y="1764462"/>
            <a:chExt cx="2483072" cy="197072"/>
          </a:xfrm>
        </p:grpSpPr>
        <p:pic>
          <p:nvPicPr>
            <p:cNvPr id="2991" name="Google Shape;2991;p48"/>
            <p:cNvPicPr preferRelativeResize="0"/>
            <p:nvPr/>
          </p:nvPicPr>
          <p:blipFill rotWithShape="1">
            <a:blip r:embed="rId17">
              <a:alphaModFix/>
            </a:blip>
            <a:srcRect b="0" l="0" r="0" t="0"/>
            <a:stretch/>
          </p:blipFill>
          <p:spPr>
            <a:xfrm>
              <a:off x="7812465" y="1764902"/>
              <a:ext cx="90928" cy="196632"/>
            </a:xfrm>
            <a:prstGeom prst="rect">
              <a:avLst/>
            </a:prstGeom>
            <a:noFill/>
            <a:ln>
              <a:noFill/>
            </a:ln>
          </p:spPr>
        </p:pic>
        <p:sp>
          <p:nvSpPr>
            <p:cNvPr id="2992" name="Google Shape;2992;p48"/>
            <p:cNvSpPr/>
            <p:nvPr/>
          </p:nvSpPr>
          <p:spPr>
            <a:xfrm>
              <a:off x="7924335" y="1960094"/>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93" name="Google Shape;2993;p48"/>
            <p:cNvPicPr preferRelativeResize="0"/>
            <p:nvPr/>
          </p:nvPicPr>
          <p:blipFill rotWithShape="1">
            <a:blip r:embed="rId18">
              <a:alphaModFix/>
            </a:blip>
            <a:srcRect b="0" l="0" r="0" t="0"/>
            <a:stretch/>
          </p:blipFill>
          <p:spPr>
            <a:xfrm>
              <a:off x="10204609" y="1764462"/>
              <a:ext cx="90928" cy="196632"/>
            </a:xfrm>
            <a:prstGeom prst="rect">
              <a:avLst/>
            </a:prstGeom>
            <a:noFill/>
            <a:ln>
              <a:noFill/>
            </a:ln>
          </p:spPr>
        </p:pic>
        <p:sp>
          <p:nvSpPr>
            <p:cNvPr id="2994" name="Google Shape;2994;p48"/>
            <p:cNvSpPr/>
            <p:nvPr/>
          </p:nvSpPr>
          <p:spPr>
            <a:xfrm>
              <a:off x="7920526" y="1765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95" name="Google Shape;2995;p48"/>
            <p:cNvSpPr/>
            <p:nvPr/>
          </p:nvSpPr>
          <p:spPr>
            <a:xfrm>
              <a:off x="7813906" y="1765906"/>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96" name="Google Shape;2996;p48"/>
            <p:cNvPicPr preferRelativeResize="0"/>
            <p:nvPr/>
          </p:nvPicPr>
          <p:blipFill rotWithShape="1">
            <a:blip r:embed="rId19">
              <a:alphaModFix/>
            </a:blip>
            <a:srcRect b="0" l="0" r="0" t="0"/>
            <a:stretch/>
          </p:blipFill>
          <p:spPr>
            <a:xfrm>
              <a:off x="10125334" y="1810268"/>
              <a:ext cx="105460" cy="105460"/>
            </a:xfrm>
            <a:prstGeom prst="rect">
              <a:avLst/>
            </a:prstGeom>
            <a:noFill/>
            <a:ln>
              <a:noFill/>
            </a:ln>
          </p:spPr>
        </p:pic>
      </p:grpSp>
      <p:sp>
        <p:nvSpPr>
          <p:cNvPr id="2997" name="Google Shape;2997;p48"/>
          <p:cNvSpPr txBox="1"/>
          <p:nvPr/>
        </p:nvSpPr>
        <p:spPr>
          <a:xfrm>
            <a:off x="7911110" y="4128068"/>
            <a:ext cx="15487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 음성봇 보리의 월별 고객 응대 건수</a:t>
            </a:r>
            <a:endParaRPr sz="700">
              <a:latin typeface="Arial"/>
              <a:ea typeface="Arial"/>
              <a:cs typeface="Arial"/>
              <a:sym typeface="Arial"/>
            </a:endParaRPr>
          </a:p>
        </p:txBody>
      </p:sp>
      <p:grpSp>
        <p:nvGrpSpPr>
          <p:cNvPr id="2998" name="Google Shape;2998;p48"/>
          <p:cNvGrpSpPr/>
          <p:nvPr/>
        </p:nvGrpSpPr>
        <p:grpSpPr>
          <a:xfrm>
            <a:off x="7812465" y="4104462"/>
            <a:ext cx="2483072" cy="197071"/>
            <a:chOff x="7812465" y="4104462"/>
            <a:chExt cx="2483072" cy="197071"/>
          </a:xfrm>
        </p:grpSpPr>
        <p:pic>
          <p:nvPicPr>
            <p:cNvPr id="2999" name="Google Shape;2999;p48"/>
            <p:cNvPicPr preferRelativeResize="0"/>
            <p:nvPr/>
          </p:nvPicPr>
          <p:blipFill rotWithShape="1">
            <a:blip r:embed="rId17">
              <a:alphaModFix/>
            </a:blip>
            <a:srcRect b="0" l="0" r="0" t="0"/>
            <a:stretch/>
          </p:blipFill>
          <p:spPr>
            <a:xfrm>
              <a:off x="7812465" y="4104902"/>
              <a:ext cx="90928" cy="196631"/>
            </a:xfrm>
            <a:prstGeom prst="rect">
              <a:avLst/>
            </a:prstGeom>
            <a:noFill/>
            <a:ln>
              <a:noFill/>
            </a:ln>
          </p:spPr>
        </p:pic>
        <p:sp>
          <p:nvSpPr>
            <p:cNvPr id="3000" name="Google Shape;3000;p48"/>
            <p:cNvSpPr/>
            <p:nvPr/>
          </p:nvSpPr>
          <p:spPr>
            <a:xfrm>
              <a:off x="7924335" y="4300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01" name="Google Shape;3001;p48"/>
            <p:cNvPicPr preferRelativeResize="0"/>
            <p:nvPr/>
          </p:nvPicPr>
          <p:blipFill rotWithShape="1">
            <a:blip r:embed="rId20">
              <a:alphaModFix/>
            </a:blip>
            <a:srcRect b="0" l="0" r="0" t="0"/>
            <a:stretch/>
          </p:blipFill>
          <p:spPr>
            <a:xfrm>
              <a:off x="10204609" y="4104462"/>
              <a:ext cx="90928" cy="196631"/>
            </a:xfrm>
            <a:prstGeom prst="rect">
              <a:avLst/>
            </a:prstGeom>
            <a:noFill/>
            <a:ln>
              <a:noFill/>
            </a:ln>
          </p:spPr>
        </p:pic>
        <p:sp>
          <p:nvSpPr>
            <p:cNvPr id="3002" name="Google Shape;3002;p48"/>
            <p:cNvSpPr/>
            <p:nvPr/>
          </p:nvSpPr>
          <p:spPr>
            <a:xfrm>
              <a:off x="7920526" y="4105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03" name="Google Shape;3003;p48"/>
            <p:cNvSpPr/>
            <p:nvPr/>
          </p:nvSpPr>
          <p:spPr>
            <a:xfrm>
              <a:off x="7813906" y="4105906"/>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04" name="Google Shape;3004;p48"/>
            <p:cNvPicPr preferRelativeResize="0"/>
            <p:nvPr/>
          </p:nvPicPr>
          <p:blipFill rotWithShape="1">
            <a:blip r:embed="rId19">
              <a:alphaModFix/>
            </a:blip>
            <a:srcRect b="0" l="0" r="0" t="0"/>
            <a:stretch/>
          </p:blipFill>
          <p:spPr>
            <a:xfrm>
              <a:off x="10125334" y="4150268"/>
              <a:ext cx="105460" cy="105460"/>
            </a:xfrm>
            <a:prstGeom prst="rect">
              <a:avLst/>
            </a:prstGeom>
            <a:noFill/>
            <a:ln>
              <a:noFill/>
            </a:ln>
          </p:spPr>
        </p:pic>
      </p:grpSp>
      <p:sp>
        <p:nvSpPr>
          <p:cNvPr id="3005" name="Google Shape;3005;p48"/>
          <p:cNvSpPr/>
          <p:nvPr/>
        </p:nvSpPr>
        <p:spPr>
          <a:xfrm>
            <a:off x="7811999" y="3853585"/>
            <a:ext cx="684530" cy="0"/>
          </a:xfrm>
          <a:custGeom>
            <a:rect b="b" l="l" r="r" t="t"/>
            <a:pathLst>
              <a:path extrusionOk="0" h="120000" w="684529">
                <a:moveTo>
                  <a:pt x="0" y="0"/>
                </a:moveTo>
                <a:lnTo>
                  <a:pt x="683996"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006" name="Google Shape;3006;p48"/>
          <p:cNvGrpSpPr/>
          <p:nvPr/>
        </p:nvGrpSpPr>
        <p:grpSpPr>
          <a:xfrm>
            <a:off x="7991999" y="4869002"/>
            <a:ext cx="2304415" cy="1277987"/>
            <a:chOff x="7991999" y="4869002"/>
            <a:chExt cx="2304415" cy="1277987"/>
          </a:xfrm>
        </p:grpSpPr>
        <p:sp>
          <p:nvSpPr>
            <p:cNvPr id="3007" name="Google Shape;3007;p48"/>
            <p:cNvSpPr/>
            <p:nvPr/>
          </p:nvSpPr>
          <p:spPr>
            <a:xfrm>
              <a:off x="10185412" y="5691949"/>
              <a:ext cx="72390" cy="454025"/>
            </a:xfrm>
            <a:custGeom>
              <a:rect b="b" l="l" r="r" t="t"/>
              <a:pathLst>
                <a:path extrusionOk="0" h="454025" w="72390">
                  <a:moveTo>
                    <a:pt x="72390" y="0"/>
                  </a:moveTo>
                  <a:lnTo>
                    <a:pt x="0" y="0"/>
                  </a:lnTo>
                  <a:lnTo>
                    <a:pt x="0" y="453466"/>
                  </a:lnTo>
                  <a:lnTo>
                    <a:pt x="72390" y="453466"/>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08" name="Google Shape;3008;p48"/>
            <p:cNvSpPr/>
            <p:nvPr/>
          </p:nvSpPr>
          <p:spPr>
            <a:xfrm>
              <a:off x="10185412" y="5036947"/>
              <a:ext cx="72390" cy="655320"/>
            </a:xfrm>
            <a:custGeom>
              <a:rect b="b" l="l" r="r" t="t"/>
              <a:pathLst>
                <a:path extrusionOk="0" h="655320" w="72390">
                  <a:moveTo>
                    <a:pt x="72390" y="0"/>
                  </a:moveTo>
                  <a:lnTo>
                    <a:pt x="0" y="0"/>
                  </a:lnTo>
                  <a:lnTo>
                    <a:pt x="0" y="655002"/>
                  </a:lnTo>
                  <a:lnTo>
                    <a:pt x="72390" y="655002"/>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09" name="Google Shape;3009;p48"/>
            <p:cNvSpPr/>
            <p:nvPr/>
          </p:nvSpPr>
          <p:spPr>
            <a:xfrm>
              <a:off x="10185412" y="4869002"/>
              <a:ext cx="72390" cy="168275"/>
            </a:xfrm>
            <a:custGeom>
              <a:rect b="b" l="l" r="r" t="t"/>
              <a:pathLst>
                <a:path extrusionOk="0" h="168275" w="72390">
                  <a:moveTo>
                    <a:pt x="72390" y="0"/>
                  </a:moveTo>
                  <a:lnTo>
                    <a:pt x="0" y="0"/>
                  </a:lnTo>
                  <a:lnTo>
                    <a:pt x="0" y="167944"/>
                  </a:lnTo>
                  <a:lnTo>
                    <a:pt x="72390" y="167944"/>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0" name="Google Shape;3010;p48"/>
            <p:cNvSpPr/>
            <p:nvPr/>
          </p:nvSpPr>
          <p:spPr>
            <a:xfrm>
              <a:off x="9998405" y="5658358"/>
              <a:ext cx="72390" cy="487045"/>
            </a:xfrm>
            <a:custGeom>
              <a:rect b="b" l="l" r="r" t="t"/>
              <a:pathLst>
                <a:path extrusionOk="0" h="487045" w="72390">
                  <a:moveTo>
                    <a:pt x="72390" y="0"/>
                  </a:moveTo>
                  <a:lnTo>
                    <a:pt x="0" y="0"/>
                  </a:lnTo>
                  <a:lnTo>
                    <a:pt x="0" y="487045"/>
                  </a:lnTo>
                  <a:lnTo>
                    <a:pt x="72390" y="487045"/>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1" name="Google Shape;3011;p48"/>
            <p:cNvSpPr/>
            <p:nvPr/>
          </p:nvSpPr>
          <p:spPr>
            <a:xfrm>
              <a:off x="9998405" y="5210492"/>
              <a:ext cx="72390" cy="448309"/>
            </a:xfrm>
            <a:custGeom>
              <a:rect b="b" l="l" r="r" t="t"/>
              <a:pathLst>
                <a:path extrusionOk="0" h="448310" w="72390">
                  <a:moveTo>
                    <a:pt x="72390" y="0"/>
                  </a:moveTo>
                  <a:lnTo>
                    <a:pt x="0" y="0"/>
                  </a:lnTo>
                  <a:lnTo>
                    <a:pt x="0" y="447865"/>
                  </a:lnTo>
                  <a:lnTo>
                    <a:pt x="72390" y="447865"/>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2" name="Google Shape;3012;p48"/>
            <p:cNvSpPr/>
            <p:nvPr/>
          </p:nvSpPr>
          <p:spPr>
            <a:xfrm>
              <a:off x="9998405" y="5020157"/>
              <a:ext cx="72390" cy="190500"/>
            </a:xfrm>
            <a:custGeom>
              <a:rect b="b" l="l" r="r" t="t"/>
              <a:pathLst>
                <a:path extrusionOk="0" h="190500" w="72390">
                  <a:moveTo>
                    <a:pt x="72390" y="0"/>
                  </a:moveTo>
                  <a:lnTo>
                    <a:pt x="0" y="0"/>
                  </a:lnTo>
                  <a:lnTo>
                    <a:pt x="0" y="190347"/>
                  </a:lnTo>
                  <a:lnTo>
                    <a:pt x="72390" y="190347"/>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3" name="Google Shape;3013;p48"/>
            <p:cNvSpPr/>
            <p:nvPr/>
          </p:nvSpPr>
          <p:spPr>
            <a:xfrm>
              <a:off x="9811398" y="5635968"/>
              <a:ext cx="72390" cy="509905"/>
            </a:xfrm>
            <a:custGeom>
              <a:rect b="b" l="l" r="r" t="t"/>
              <a:pathLst>
                <a:path extrusionOk="0" h="509904" w="72390">
                  <a:moveTo>
                    <a:pt x="72390" y="0"/>
                  </a:moveTo>
                  <a:lnTo>
                    <a:pt x="0" y="0"/>
                  </a:lnTo>
                  <a:lnTo>
                    <a:pt x="0" y="509447"/>
                  </a:lnTo>
                  <a:lnTo>
                    <a:pt x="72390" y="509447"/>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4" name="Google Shape;3014;p48"/>
            <p:cNvSpPr/>
            <p:nvPr/>
          </p:nvSpPr>
          <p:spPr>
            <a:xfrm>
              <a:off x="9811398" y="5064938"/>
              <a:ext cx="72390" cy="571500"/>
            </a:xfrm>
            <a:custGeom>
              <a:rect b="b" l="l" r="r" t="t"/>
              <a:pathLst>
                <a:path extrusionOk="0" h="571500" w="72390">
                  <a:moveTo>
                    <a:pt x="72390" y="0"/>
                  </a:moveTo>
                  <a:lnTo>
                    <a:pt x="0" y="0"/>
                  </a:lnTo>
                  <a:lnTo>
                    <a:pt x="0" y="571030"/>
                  </a:lnTo>
                  <a:lnTo>
                    <a:pt x="72390" y="571030"/>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5" name="Google Shape;3015;p48"/>
            <p:cNvSpPr/>
            <p:nvPr/>
          </p:nvSpPr>
          <p:spPr>
            <a:xfrm>
              <a:off x="9811398" y="4919383"/>
              <a:ext cx="72390" cy="146050"/>
            </a:xfrm>
            <a:custGeom>
              <a:rect b="b" l="l" r="r" t="t"/>
              <a:pathLst>
                <a:path extrusionOk="0" h="146050" w="72390">
                  <a:moveTo>
                    <a:pt x="72390" y="0"/>
                  </a:moveTo>
                  <a:lnTo>
                    <a:pt x="0" y="0"/>
                  </a:lnTo>
                  <a:lnTo>
                    <a:pt x="0" y="145554"/>
                  </a:lnTo>
                  <a:lnTo>
                    <a:pt x="72390" y="145554"/>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6" name="Google Shape;3016;p48"/>
            <p:cNvSpPr/>
            <p:nvPr/>
          </p:nvSpPr>
          <p:spPr>
            <a:xfrm>
              <a:off x="9624390" y="5759132"/>
              <a:ext cx="72390" cy="386715"/>
            </a:xfrm>
            <a:custGeom>
              <a:rect b="b" l="l" r="r" t="t"/>
              <a:pathLst>
                <a:path extrusionOk="0" h="386714" w="72390">
                  <a:moveTo>
                    <a:pt x="72390" y="0"/>
                  </a:moveTo>
                  <a:lnTo>
                    <a:pt x="0" y="0"/>
                  </a:lnTo>
                  <a:lnTo>
                    <a:pt x="0" y="386283"/>
                  </a:lnTo>
                  <a:lnTo>
                    <a:pt x="72390" y="386283"/>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7" name="Google Shape;3017;p48"/>
            <p:cNvSpPr/>
            <p:nvPr/>
          </p:nvSpPr>
          <p:spPr>
            <a:xfrm>
              <a:off x="9624390" y="5277675"/>
              <a:ext cx="72390" cy="481965"/>
            </a:xfrm>
            <a:custGeom>
              <a:rect b="b" l="l" r="r" t="t"/>
              <a:pathLst>
                <a:path extrusionOk="0" h="481964" w="72390">
                  <a:moveTo>
                    <a:pt x="72390" y="0"/>
                  </a:moveTo>
                  <a:lnTo>
                    <a:pt x="0" y="0"/>
                  </a:lnTo>
                  <a:lnTo>
                    <a:pt x="0" y="481457"/>
                  </a:lnTo>
                  <a:lnTo>
                    <a:pt x="72390" y="481457"/>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8" name="Google Shape;3018;p48"/>
            <p:cNvSpPr/>
            <p:nvPr/>
          </p:nvSpPr>
          <p:spPr>
            <a:xfrm>
              <a:off x="9624390" y="5160111"/>
              <a:ext cx="72390" cy="118110"/>
            </a:xfrm>
            <a:custGeom>
              <a:rect b="b" l="l" r="r" t="t"/>
              <a:pathLst>
                <a:path extrusionOk="0" h="118110" w="72390">
                  <a:moveTo>
                    <a:pt x="72390" y="0"/>
                  </a:moveTo>
                  <a:lnTo>
                    <a:pt x="0" y="0"/>
                  </a:lnTo>
                  <a:lnTo>
                    <a:pt x="0" y="117563"/>
                  </a:lnTo>
                  <a:lnTo>
                    <a:pt x="72390" y="117563"/>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9" name="Google Shape;3019;p48"/>
            <p:cNvSpPr/>
            <p:nvPr/>
          </p:nvSpPr>
          <p:spPr>
            <a:xfrm>
              <a:off x="9431350" y="5675147"/>
              <a:ext cx="78740" cy="470534"/>
            </a:xfrm>
            <a:custGeom>
              <a:rect b="b" l="l" r="r" t="t"/>
              <a:pathLst>
                <a:path extrusionOk="0" h="470535" w="78740">
                  <a:moveTo>
                    <a:pt x="78422" y="0"/>
                  </a:moveTo>
                  <a:lnTo>
                    <a:pt x="0" y="0"/>
                  </a:lnTo>
                  <a:lnTo>
                    <a:pt x="0" y="470255"/>
                  </a:lnTo>
                  <a:lnTo>
                    <a:pt x="78422" y="470255"/>
                  </a:lnTo>
                  <a:lnTo>
                    <a:pt x="7842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0" name="Google Shape;3020;p48"/>
            <p:cNvSpPr/>
            <p:nvPr/>
          </p:nvSpPr>
          <p:spPr>
            <a:xfrm>
              <a:off x="9431350" y="5316867"/>
              <a:ext cx="78740" cy="358775"/>
            </a:xfrm>
            <a:custGeom>
              <a:rect b="b" l="l" r="r" t="t"/>
              <a:pathLst>
                <a:path extrusionOk="0" h="358775" w="78740">
                  <a:moveTo>
                    <a:pt x="78422" y="0"/>
                  </a:moveTo>
                  <a:lnTo>
                    <a:pt x="0" y="0"/>
                  </a:lnTo>
                  <a:lnTo>
                    <a:pt x="0" y="358292"/>
                  </a:lnTo>
                  <a:lnTo>
                    <a:pt x="78422" y="358292"/>
                  </a:lnTo>
                  <a:lnTo>
                    <a:pt x="7842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1" name="Google Shape;3021;p48"/>
            <p:cNvSpPr/>
            <p:nvPr/>
          </p:nvSpPr>
          <p:spPr>
            <a:xfrm>
              <a:off x="9431350" y="5132121"/>
              <a:ext cx="78740" cy="184785"/>
            </a:xfrm>
            <a:custGeom>
              <a:rect b="b" l="l" r="r" t="t"/>
              <a:pathLst>
                <a:path extrusionOk="0" h="184785" w="78740">
                  <a:moveTo>
                    <a:pt x="78422" y="0"/>
                  </a:moveTo>
                  <a:lnTo>
                    <a:pt x="0" y="0"/>
                  </a:lnTo>
                  <a:lnTo>
                    <a:pt x="0" y="184746"/>
                  </a:lnTo>
                  <a:lnTo>
                    <a:pt x="78422" y="184746"/>
                  </a:lnTo>
                  <a:lnTo>
                    <a:pt x="7842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2" name="Google Shape;3022;p48"/>
            <p:cNvSpPr/>
            <p:nvPr/>
          </p:nvSpPr>
          <p:spPr>
            <a:xfrm>
              <a:off x="9244343" y="5708739"/>
              <a:ext cx="78740" cy="436880"/>
            </a:xfrm>
            <a:custGeom>
              <a:rect b="b" l="l" r="r" t="t"/>
              <a:pathLst>
                <a:path extrusionOk="0" h="436879" w="78740">
                  <a:moveTo>
                    <a:pt x="78422" y="0"/>
                  </a:moveTo>
                  <a:lnTo>
                    <a:pt x="0" y="0"/>
                  </a:lnTo>
                  <a:lnTo>
                    <a:pt x="0" y="436664"/>
                  </a:lnTo>
                  <a:lnTo>
                    <a:pt x="78422" y="436664"/>
                  </a:lnTo>
                  <a:lnTo>
                    <a:pt x="7842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3" name="Google Shape;3023;p48"/>
            <p:cNvSpPr/>
            <p:nvPr/>
          </p:nvSpPr>
          <p:spPr>
            <a:xfrm>
              <a:off x="9244343" y="5372849"/>
              <a:ext cx="78740" cy="335915"/>
            </a:xfrm>
            <a:custGeom>
              <a:rect b="b" l="l" r="r" t="t"/>
              <a:pathLst>
                <a:path extrusionOk="0" h="335914" w="78740">
                  <a:moveTo>
                    <a:pt x="78422" y="0"/>
                  </a:moveTo>
                  <a:lnTo>
                    <a:pt x="0" y="0"/>
                  </a:lnTo>
                  <a:lnTo>
                    <a:pt x="0" y="335902"/>
                  </a:lnTo>
                  <a:lnTo>
                    <a:pt x="78422" y="335902"/>
                  </a:lnTo>
                  <a:lnTo>
                    <a:pt x="7842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4" name="Google Shape;3024;p48"/>
            <p:cNvSpPr/>
            <p:nvPr/>
          </p:nvSpPr>
          <p:spPr>
            <a:xfrm>
              <a:off x="9244343" y="5249684"/>
              <a:ext cx="78740" cy="123189"/>
            </a:xfrm>
            <a:custGeom>
              <a:rect b="b" l="l" r="r" t="t"/>
              <a:pathLst>
                <a:path extrusionOk="0" h="123189" w="78740">
                  <a:moveTo>
                    <a:pt x="78422" y="0"/>
                  </a:moveTo>
                  <a:lnTo>
                    <a:pt x="0" y="0"/>
                  </a:lnTo>
                  <a:lnTo>
                    <a:pt x="0" y="123164"/>
                  </a:lnTo>
                  <a:lnTo>
                    <a:pt x="78422" y="123164"/>
                  </a:lnTo>
                  <a:lnTo>
                    <a:pt x="7842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5" name="Google Shape;3025;p48"/>
            <p:cNvSpPr/>
            <p:nvPr/>
          </p:nvSpPr>
          <p:spPr>
            <a:xfrm>
              <a:off x="9057335" y="5697550"/>
              <a:ext cx="78740" cy="448309"/>
            </a:xfrm>
            <a:custGeom>
              <a:rect b="b" l="l" r="r" t="t"/>
              <a:pathLst>
                <a:path extrusionOk="0" h="448310" w="78740">
                  <a:moveTo>
                    <a:pt x="78422" y="0"/>
                  </a:moveTo>
                  <a:lnTo>
                    <a:pt x="0" y="0"/>
                  </a:lnTo>
                  <a:lnTo>
                    <a:pt x="0" y="447865"/>
                  </a:lnTo>
                  <a:lnTo>
                    <a:pt x="78422" y="447865"/>
                  </a:lnTo>
                  <a:lnTo>
                    <a:pt x="7842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6" name="Google Shape;3026;p48"/>
            <p:cNvSpPr/>
            <p:nvPr/>
          </p:nvSpPr>
          <p:spPr>
            <a:xfrm>
              <a:off x="9057335" y="5356047"/>
              <a:ext cx="78740" cy="341630"/>
            </a:xfrm>
            <a:custGeom>
              <a:rect b="b" l="l" r="r" t="t"/>
              <a:pathLst>
                <a:path extrusionOk="0" h="341629" w="78740">
                  <a:moveTo>
                    <a:pt x="78422" y="0"/>
                  </a:moveTo>
                  <a:lnTo>
                    <a:pt x="0" y="0"/>
                  </a:lnTo>
                  <a:lnTo>
                    <a:pt x="0" y="341490"/>
                  </a:lnTo>
                  <a:lnTo>
                    <a:pt x="78422" y="341490"/>
                  </a:lnTo>
                  <a:lnTo>
                    <a:pt x="7842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7" name="Google Shape;3027;p48"/>
            <p:cNvSpPr/>
            <p:nvPr/>
          </p:nvSpPr>
          <p:spPr>
            <a:xfrm>
              <a:off x="9057335" y="5227294"/>
              <a:ext cx="78740" cy="128905"/>
            </a:xfrm>
            <a:custGeom>
              <a:rect b="b" l="l" r="r" t="t"/>
              <a:pathLst>
                <a:path extrusionOk="0" h="128904" w="78740">
                  <a:moveTo>
                    <a:pt x="78422" y="0"/>
                  </a:moveTo>
                  <a:lnTo>
                    <a:pt x="0" y="0"/>
                  </a:lnTo>
                  <a:lnTo>
                    <a:pt x="0" y="128765"/>
                  </a:lnTo>
                  <a:lnTo>
                    <a:pt x="78422" y="128765"/>
                  </a:lnTo>
                  <a:lnTo>
                    <a:pt x="7842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8" name="Google Shape;3028;p48"/>
            <p:cNvSpPr/>
            <p:nvPr/>
          </p:nvSpPr>
          <p:spPr>
            <a:xfrm>
              <a:off x="8870327" y="5647156"/>
              <a:ext cx="78740" cy="498475"/>
            </a:xfrm>
            <a:custGeom>
              <a:rect b="b" l="l" r="r" t="t"/>
              <a:pathLst>
                <a:path extrusionOk="0" h="498475" w="78740">
                  <a:moveTo>
                    <a:pt x="78422" y="0"/>
                  </a:moveTo>
                  <a:lnTo>
                    <a:pt x="0" y="0"/>
                  </a:lnTo>
                  <a:lnTo>
                    <a:pt x="0" y="498246"/>
                  </a:lnTo>
                  <a:lnTo>
                    <a:pt x="78422" y="498246"/>
                  </a:lnTo>
                  <a:lnTo>
                    <a:pt x="7842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9" name="Google Shape;3029;p48"/>
            <p:cNvSpPr/>
            <p:nvPr/>
          </p:nvSpPr>
          <p:spPr>
            <a:xfrm>
              <a:off x="8870327" y="5300065"/>
              <a:ext cx="78740" cy="347345"/>
            </a:xfrm>
            <a:custGeom>
              <a:rect b="b" l="l" r="r" t="t"/>
              <a:pathLst>
                <a:path extrusionOk="0" h="347345" w="78740">
                  <a:moveTo>
                    <a:pt x="78422" y="0"/>
                  </a:moveTo>
                  <a:lnTo>
                    <a:pt x="0" y="0"/>
                  </a:lnTo>
                  <a:lnTo>
                    <a:pt x="0" y="347091"/>
                  </a:lnTo>
                  <a:lnTo>
                    <a:pt x="78422" y="347091"/>
                  </a:lnTo>
                  <a:lnTo>
                    <a:pt x="7842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0" name="Google Shape;3030;p48"/>
            <p:cNvSpPr/>
            <p:nvPr/>
          </p:nvSpPr>
          <p:spPr>
            <a:xfrm>
              <a:off x="8870327" y="5165712"/>
              <a:ext cx="78740" cy="134620"/>
            </a:xfrm>
            <a:custGeom>
              <a:rect b="b" l="l" r="r" t="t"/>
              <a:pathLst>
                <a:path extrusionOk="0" h="134620" w="78740">
                  <a:moveTo>
                    <a:pt x="78422" y="0"/>
                  </a:moveTo>
                  <a:lnTo>
                    <a:pt x="0" y="0"/>
                  </a:lnTo>
                  <a:lnTo>
                    <a:pt x="0" y="134353"/>
                  </a:lnTo>
                  <a:lnTo>
                    <a:pt x="78422" y="134353"/>
                  </a:lnTo>
                  <a:lnTo>
                    <a:pt x="7842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1" name="Google Shape;3031;p48"/>
            <p:cNvSpPr/>
            <p:nvPr/>
          </p:nvSpPr>
          <p:spPr>
            <a:xfrm>
              <a:off x="8683320" y="5719940"/>
              <a:ext cx="72390" cy="426084"/>
            </a:xfrm>
            <a:custGeom>
              <a:rect b="b" l="l" r="r" t="t"/>
              <a:pathLst>
                <a:path extrusionOk="0" h="426085" w="72390">
                  <a:moveTo>
                    <a:pt x="72390" y="0"/>
                  </a:moveTo>
                  <a:lnTo>
                    <a:pt x="0" y="0"/>
                  </a:lnTo>
                  <a:lnTo>
                    <a:pt x="0" y="425475"/>
                  </a:lnTo>
                  <a:lnTo>
                    <a:pt x="72390" y="425475"/>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2" name="Google Shape;3032;p48"/>
            <p:cNvSpPr/>
            <p:nvPr/>
          </p:nvSpPr>
          <p:spPr>
            <a:xfrm>
              <a:off x="8683320" y="5361648"/>
              <a:ext cx="72390" cy="358775"/>
            </a:xfrm>
            <a:custGeom>
              <a:rect b="b" l="l" r="r" t="t"/>
              <a:pathLst>
                <a:path extrusionOk="0" h="358775" w="72390">
                  <a:moveTo>
                    <a:pt x="72390" y="0"/>
                  </a:moveTo>
                  <a:lnTo>
                    <a:pt x="0" y="0"/>
                  </a:lnTo>
                  <a:lnTo>
                    <a:pt x="0" y="358292"/>
                  </a:lnTo>
                  <a:lnTo>
                    <a:pt x="72390" y="358292"/>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3" name="Google Shape;3033;p48"/>
            <p:cNvSpPr/>
            <p:nvPr/>
          </p:nvSpPr>
          <p:spPr>
            <a:xfrm>
              <a:off x="8683320" y="5238483"/>
              <a:ext cx="72390" cy="123189"/>
            </a:xfrm>
            <a:custGeom>
              <a:rect b="b" l="l" r="r" t="t"/>
              <a:pathLst>
                <a:path extrusionOk="0" h="123189" w="72390">
                  <a:moveTo>
                    <a:pt x="72390" y="0"/>
                  </a:moveTo>
                  <a:lnTo>
                    <a:pt x="0" y="0"/>
                  </a:lnTo>
                  <a:lnTo>
                    <a:pt x="0" y="123164"/>
                  </a:lnTo>
                  <a:lnTo>
                    <a:pt x="72390" y="123164"/>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4" name="Google Shape;3034;p48"/>
            <p:cNvSpPr/>
            <p:nvPr/>
          </p:nvSpPr>
          <p:spPr>
            <a:xfrm>
              <a:off x="8496312" y="5658358"/>
              <a:ext cx="72390" cy="487045"/>
            </a:xfrm>
            <a:custGeom>
              <a:rect b="b" l="l" r="r" t="t"/>
              <a:pathLst>
                <a:path extrusionOk="0" h="487045" w="72390">
                  <a:moveTo>
                    <a:pt x="72390" y="0"/>
                  </a:moveTo>
                  <a:lnTo>
                    <a:pt x="0" y="0"/>
                  </a:lnTo>
                  <a:lnTo>
                    <a:pt x="0" y="487045"/>
                  </a:lnTo>
                  <a:lnTo>
                    <a:pt x="72390" y="487045"/>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5" name="Google Shape;3035;p48"/>
            <p:cNvSpPr/>
            <p:nvPr/>
          </p:nvSpPr>
          <p:spPr>
            <a:xfrm>
              <a:off x="8496312" y="5529592"/>
              <a:ext cx="72390" cy="128905"/>
            </a:xfrm>
            <a:custGeom>
              <a:rect b="b" l="l" r="r" t="t"/>
              <a:pathLst>
                <a:path extrusionOk="0" h="128904" w="72390">
                  <a:moveTo>
                    <a:pt x="72390" y="0"/>
                  </a:moveTo>
                  <a:lnTo>
                    <a:pt x="0" y="0"/>
                  </a:lnTo>
                  <a:lnTo>
                    <a:pt x="0" y="128765"/>
                  </a:lnTo>
                  <a:lnTo>
                    <a:pt x="72390" y="128765"/>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6" name="Google Shape;3036;p48"/>
            <p:cNvSpPr/>
            <p:nvPr/>
          </p:nvSpPr>
          <p:spPr>
            <a:xfrm>
              <a:off x="8496312" y="5350446"/>
              <a:ext cx="72390" cy="179705"/>
            </a:xfrm>
            <a:custGeom>
              <a:rect b="b" l="l" r="r" t="t"/>
              <a:pathLst>
                <a:path extrusionOk="0" h="179704" w="72390">
                  <a:moveTo>
                    <a:pt x="72390" y="0"/>
                  </a:moveTo>
                  <a:lnTo>
                    <a:pt x="0" y="0"/>
                  </a:lnTo>
                  <a:lnTo>
                    <a:pt x="0" y="179146"/>
                  </a:lnTo>
                  <a:lnTo>
                    <a:pt x="72390" y="179146"/>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7" name="Google Shape;3037;p48"/>
            <p:cNvSpPr/>
            <p:nvPr/>
          </p:nvSpPr>
          <p:spPr>
            <a:xfrm>
              <a:off x="8309305" y="5736729"/>
              <a:ext cx="72390" cy="408940"/>
            </a:xfrm>
            <a:custGeom>
              <a:rect b="b" l="l" r="r" t="t"/>
              <a:pathLst>
                <a:path extrusionOk="0" h="408939" w="72390">
                  <a:moveTo>
                    <a:pt x="72390" y="0"/>
                  </a:moveTo>
                  <a:lnTo>
                    <a:pt x="0" y="0"/>
                  </a:lnTo>
                  <a:lnTo>
                    <a:pt x="0" y="408673"/>
                  </a:lnTo>
                  <a:lnTo>
                    <a:pt x="72390" y="408673"/>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8" name="Google Shape;3038;p48"/>
            <p:cNvSpPr/>
            <p:nvPr/>
          </p:nvSpPr>
          <p:spPr>
            <a:xfrm>
              <a:off x="8309305" y="5619166"/>
              <a:ext cx="72390" cy="118110"/>
            </a:xfrm>
            <a:custGeom>
              <a:rect b="b" l="l" r="r" t="t"/>
              <a:pathLst>
                <a:path extrusionOk="0" h="118110" w="72390">
                  <a:moveTo>
                    <a:pt x="72390" y="0"/>
                  </a:moveTo>
                  <a:lnTo>
                    <a:pt x="0" y="0"/>
                  </a:lnTo>
                  <a:lnTo>
                    <a:pt x="0" y="117563"/>
                  </a:lnTo>
                  <a:lnTo>
                    <a:pt x="72390" y="117563"/>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9" name="Google Shape;3039;p48"/>
            <p:cNvSpPr/>
            <p:nvPr/>
          </p:nvSpPr>
          <p:spPr>
            <a:xfrm>
              <a:off x="8309305" y="5468010"/>
              <a:ext cx="72390" cy="151765"/>
            </a:xfrm>
            <a:custGeom>
              <a:rect b="b" l="l" r="r" t="t"/>
              <a:pathLst>
                <a:path extrusionOk="0" h="151764" w="72390">
                  <a:moveTo>
                    <a:pt x="72390" y="0"/>
                  </a:moveTo>
                  <a:lnTo>
                    <a:pt x="0" y="0"/>
                  </a:lnTo>
                  <a:lnTo>
                    <a:pt x="0" y="151155"/>
                  </a:lnTo>
                  <a:lnTo>
                    <a:pt x="72390" y="151155"/>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0" name="Google Shape;3040;p48"/>
            <p:cNvSpPr/>
            <p:nvPr/>
          </p:nvSpPr>
          <p:spPr>
            <a:xfrm>
              <a:off x="8122297" y="5652757"/>
              <a:ext cx="72390" cy="492759"/>
            </a:xfrm>
            <a:custGeom>
              <a:rect b="b" l="l" r="r" t="t"/>
              <a:pathLst>
                <a:path extrusionOk="0" h="492760" w="72390">
                  <a:moveTo>
                    <a:pt x="72390" y="0"/>
                  </a:moveTo>
                  <a:lnTo>
                    <a:pt x="0" y="0"/>
                  </a:lnTo>
                  <a:lnTo>
                    <a:pt x="0" y="492645"/>
                  </a:lnTo>
                  <a:lnTo>
                    <a:pt x="72390" y="492645"/>
                  </a:lnTo>
                  <a:lnTo>
                    <a:pt x="723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1" name="Google Shape;3041;p48"/>
            <p:cNvSpPr/>
            <p:nvPr/>
          </p:nvSpPr>
          <p:spPr>
            <a:xfrm>
              <a:off x="8122297" y="5154511"/>
              <a:ext cx="72390" cy="498475"/>
            </a:xfrm>
            <a:custGeom>
              <a:rect b="b" l="l" r="r" t="t"/>
              <a:pathLst>
                <a:path extrusionOk="0" h="498475" w="72390">
                  <a:moveTo>
                    <a:pt x="72390" y="0"/>
                  </a:moveTo>
                  <a:lnTo>
                    <a:pt x="0" y="0"/>
                  </a:lnTo>
                  <a:lnTo>
                    <a:pt x="0" y="498246"/>
                  </a:lnTo>
                  <a:lnTo>
                    <a:pt x="72390" y="498246"/>
                  </a:lnTo>
                  <a:lnTo>
                    <a:pt x="723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2" name="Google Shape;3042;p48"/>
            <p:cNvSpPr/>
            <p:nvPr/>
          </p:nvSpPr>
          <p:spPr>
            <a:xfrm>
              <a:off x="8122297" y="5008956"/>
              <a:ext cx="72390" cy="146050"/>
            </a:xfrm>
            <a:custGeom>
              <a:rect b="b" l="l" r="r" t="t"/>
              <a:pathLst>
                <a:path extrusionOk="0" h="146050" w="72390">
                  <a:moveTo>
                    <a:pt x="72390" y="0"/>
                  </a:moveTo>
                  <a:lnTo>
                    <a:pt x="0" y="0"/>
                  </a:lnTo>
                  <a:lnTo>
                    <a:pt x="0" y="145554"/>
                  </a:lnTo>
                  <a:lnTo>
                    <a:pt x="72390" y="145554"/>
                  </a:lnTo>
                  <a:lnTo>
                    <a:pt x="72390"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3" name="Google Shape;3043;p48"/>
            <p:cNvSpPr/>
            <p:nvPr/>
          </p:nvSpPr>
          <p:spPr>
            <a:xfrm>
              <a:off x="7991999" y="6146989"/>
              <a:ext cx="2304415" cy="0"/>
            </a:xfrm>
            <a:custGeom>
              <a:rect b="b" l="l" r="r" t="t"/>
              <a:pathLst>
                <a:path extrusionOk="0" h="120000" w="2304415">
                  <a:moveTo>
                    <a:pt x="0" y="0"/>
                  </a:moveTo>
                  <a:lnTo>
                    <a:pt x="2303995"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4" name="Google Shape;3044;p48"/>
            <p:cNvSpPr/>
            <p:nvPr/>
          </p:nvSpPr>
          <p:spPr>
            <a:xfrm>
              <a:off x="8081254" y="5155795"/>
              <a:ext cx="2214880" cy="0"/>
            </a:xfrm>
            <a:custGeom>
              <a:rect b="b" l="l" r="r" t="t"/>
              <a:pathLst>
                <a:path extrusionOk="0" h="120000" w="2214879">
                  <a:moveTo>
                    <a:pt x="0" y="0"/>
                  </a:moveTo>
                  <a:lnTo>
                    <a:pt x="22147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5" name="Google Shape;3045;p48"/>
            <p:cNvSpPr/>
            <p:nvPr/>
          </p:nvSpPr>
          <p:spPr>
            <a:xfrm>
              <a:off x="8306473" y="4985740"/>
              <a:ext cx="396240" cy="146685"/>
            </a:xfrm>
            <a:custGeom>
              <a:rect b="b" l="l" r="r" t="t"/>
              <a:pathLst>
                <a:path extrusionOk="0" h="146685" w="396240">
                  <a:moveTo>
                    <a:pt x="395998" y="54000"/>
                  </a:moveTo>
                  <a:lnTo>
                    <a:pt x="391756" y="32981"/>
                  </a:lnTo>
                  <a:lnTo>
                    <a:pt x="380187" y="15811"/>
                  </a:lnTo>
                  <a:lnTo>
                    <a:pt x="363016" y="4241"/>
                  </a:lnTo>
                  <a:lnTo>
                    <a:pt x="341998" y="0"/>
                  </a:lnTo>
                  <a:lnTo>
                    <a:pt x="54000" y="0"/>
                  </a:lnTo>
                  <a:lnTo>
                    <a:pt x="32981" y="4241"/>
                  </a:lnTo>
                  <a:lnTo>
                    <a:pt x="15824" y="15811"/>
                  </a:lnTo>
                  <a:lnTo>
                    <a:pt x="4241" y="32981"/>
                  </a:lnTo>
                  <a:lnTo>
                    <a:pt x="0" y="54000"/>
                  </a:lnTo>
                  <a:lnTo>
                    <a:pt x="4241" y="75018"/>
                  </a:lnTo>
                  <a:lnTo>
                    <a:pt x="15824" y="92176"/>
                  </a:lnTo>
                  <a:lnTo>
                    <a:pt x="32981" y="103759"/>
                  </a:lnTo>
                  <a:lnTo>
                    <a:pt x="54000" y="108000"/>
                  </a:lnTo>
                  <a:lnTo>
                    <a:pt x="162217" y="108000"/>
                  </a:lnTo>
                  <a:lnTo>
                    <a:pt x="200837" y="146621"/>
                  </a:lnTo>
                  <a:lnTo>
                    <a:pt x="239445" y="108000"/>
                  </a:lnTo>
                  <a:lnTo>
                    <a:pt x="341998" y="108000"/>
                  </a:lnTo>
                  <a:lnTo>
                    <a:pt x="363016" y="103759"/>
                  </a:lnTo>
                  <a:lnTo>
                    <a:pt x="380187" y="92176"/>
                  </a:lnTo>
                  <a:lnTo>
                    <a:pt x="391756" y="75018"/>
                  </a:lnTo>
                  <a:lnTo>
                    <a:pt x="395998" y="54000"/>
                  </a:lnTo>
                  <a:close/>
                </a:path>
              </a:pathLst>
            </a:custGeom>
            <a:solidFill>
              <a:srgbClr val="77787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46" name="Google Shape;3046;p48"/>
          <p:cNvSpPr txBox="1"/>
          <p:nvPr/>
        </p:nvSpPr>
        <p:spPr>
          <a:xfrm>
            <a:off x="7865216" y="6069524"/>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0</a:t>
            </a:r>
            <a:endParaRPr sz="600">
              <a:latin typeface="Arial"/>
              <a:ea typeface="Arial"/>
              <a:cs typeface="Arial"/>
              <a:sym typeface="Arial"/>
            </a:endParaRPr>
          </a:p>
        </p:txBody>
      </p:sp>
      <p:sp>
        <p:nvSpPr>
          <p:cNvPr id="3047" name="Google Shape;3047;p48"/>
          <p:cNvSpPr txBox="1"/>
          <p:nvPr/>
        </p:nvSpPr>
        <p:spPr>
          <a:xfrm>
            <a:off x="7785501" y="5764126"/>
            <a:ext cx="23177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5,000</a:t>
            </a:r>
            <a:endParaRPr sz="600">
              <a:latin typeface="Arial"/>
              <a:ea typeface="Arial"/>
              <a:cs typeface="Arial"/>
              <a:sym typeface="Arial"/>
            </a:endParaRPr>
          </a:p>
        </p:txBody>
      </p:sp>
      <p:sp>
        <p:nvSpPr>
          <p:cNvPr id="3048" name="Google Shape;3048;p48"/>
          <p:cNvSpPr txBox="1"/>
          <p:nvPr/>
        </p:nvSpPr>
        <p:spPr>
          <a:xfrm>
            <a:off x="8090747" y="6174529"/>
            <a:ext cx="222821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1월 2월 3월 4월 5월 6월 7월 8월 9월 10월 11월 12월</a:t>
            </a:r>
            <a:endParaRPr sz="600">
              <a:latin typeface="Arial"/>
              <a:ea typeface="Arial"/>
              <a:cs typeface="Arial"/>
              <a:sym typeface="Arial"/>
            </a:endParaRPr>
          </a:p>
        </p:txBody>
      </p:sp>
      <p:sp>
        <p:nvSpPr>
          <p:cNvPr id="3049" name="Google Shape;3049;p48"/>
          <p:cNvSpPr txBox="1"/>
          <p:nvPr/>
        </p:nvSpPr>
        <p:spPr>
          <a:xfrm>
            <a:off x="7762163" y="5458728"/>
            <a:ext cx="27876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10,000</a:t>
            </a:r>
            <a:endParaRPr sz="600">
              <a:latin typeface="Arial"/>
              <a:ea typeface="Arial"/>
              <a:cs typeface="Arial"/>
              <a:sym typeface="Arial"/>
            </a:endParaRPr>
          </a:p>
        </p:txBody>
      </p:sp>
      <p:sp>
        <p:nvSpPr>
          <p:cNvPr id="3050" name="Google Shape;3050;p48"/>
          <p:cNvSpPr txBox="1"/>
          <p:nvPr/>
        </p:nvSpPr>
        <p:spPr>
          <a:xfrm>
            <a:off x="7762163" y="5153330"/>
            <a:ext cx="27876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15,000</a:t>
            </a:r>
            <a:endParaRPr sz="600">
              <a:latin typeface="Arial"/>
              <a:ea typeface="Arial"/>
              <a:cs typeface="Arial"/>
              <a:sym typeface="Arial"/>
            </a:endParaRPr>
          </a:p>
        </p:txBody>
      </p:sp>
      <p:sp>
        <p:nvSpPr>
          <p:cNvPr id="3051" name="Google Shape;3051;p48"/>
          <p:cNvSpPr txBox="1"/>
          <p:nvPr/>
        </p:nvSpPr>
        <p:spPr>
          <a:xfrm>
            <a:off x="7762163" y="4847931"/>
            <a:ext cx="27876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20,000</a:t>
            </a:r>
            <a:endParaRPr sz="600">
              <a:latin typeface="Arial"/>
              <a:ea typeface="Arial"/>
              <a:cs typeface="Arial"/>
              <a:sym typeface="Arial"/>
            </a:endParaRPr>
          </a:p>
        </p:txBody>
      </p:sp>
      <p:sp>
        <p:nvSpPr>
          <p:cNvPr id="3052" name="Google Shape;3052;p48"/>
          <p:cNvSpPr txBox="1"/>
          <p:nvPr/>
        </p:nvSpPr>
        <p:spPr>
          <a:xfrm>
            <a:off x="7762163" y="4542535"/>
            <a:ext cx="27876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25,000</a:t>
            </a:r>
            <a:endParaRPr sz="600">
              <a:latin typeface="Arial"/>
              <a:ea typeface="Arial"/>
              <a:cs typeface="Arial"/>
              <a:sym typeface="Arial"/>
            </a:endParaRPr>
          </a:p>
        </p:txBody>
      </p:sp>
      <p:sp>
        <p:nvSpPr>
          <p:cNvPr id="3053" name="Google Shape;3053;p48"/>
          <p:cNvSpPr/>
          <p:nvPr/>
        </p:nvSpPr>
        <p:spPr>
          <a:xfrm>
            <a:off x="9358458" y="4451861"/>
            <a:ext cx="108585" cy="0"/>
          </a:xfrm>
          <a:custGeom>
            <a:rect b="b" l="l" r="r" t="t"/>
            <a:pathLst>
              <a:path extrusionOk="0" h="120000" w="108584">
                <a:moveTo>
                  <a:pt x="0" y="0"/>
                </a:moveTo>
                <a:lnTo>
                  <a:pt x="108000" y="0"/>
                </a:lnTo>
              </a:path>
            </a:pathLst>
          </a:custGeom>
          <a:noFill/>
          <a:ln cap="flat" cmpd="sng" w="25400">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4" name="Google Shape;3054;p48"/>
          <p:cNvSpPr txBox="1"/>
          <p:nvPr/>
        </p:nvSpPr>
        <p:spPr>
          <a:xfrm>
            <a:off x="9487213" y="4392184"/>
            <a:ext cx="9588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IB</a:t>
            </a:r>
            <a:endParaRPr sz="600">
              <a:latin typeface="Arial"/>
              <a:ea typeface="Arial"/>
              <a:cs typeface="Arial"/>
              <a:sym typeface="Arial"/>
            </a:endParaRPr>
          </a:p>
        </p:txBody>
      </p:sp>
      <p:sp>
        <p:nvSpPr>
          <p:cNvPr id="3055" name="Google Shape;3055;p48"/>
          <p:cNvSpPr/>
          <p:nvPr/>
        </p:nvSpPr>
        <p:spPr>
          <a:xfrm>
            <a:off x="9620289" y="4451861"/>
            <a:ext cx="108585" cy="0"/>
          </a:xfrm>
          <a:custGeom>
            <a:rect b="b" l="l" r="r" t="t"/>
            <a:pathLst>
              <a:path extrusionOk="0" h="120000" w="108584">
                <a:moveTo>
                  <a:pt x="0" y="0"/>
                </a:moveTo>
                <a:lnTo>
                  <a:pt x="108000" y="0"/>
                </a:lnTo>
              </a:path>
            </a:pathLst>
          </a:custGeom>
          <a:noFill/>
          <a:ln cap="flat" cmpd="sng" w="254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6" name="Google Shape;3056;p48"/>
          <p:cNvSpPr txBox="1"/>
          <p:nvPr/>
        </p:nvSpPr>
        <p:spPr>
          <a:xfrm>
            <a:off x="9749042" y="4392184"/>
            <a:ext cx="13652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OB</a:t>
            </a:r>
            <a:endParaRPr sz="600">
              <a:latin typeface="Arial"/>
              <a:ea typeface="Arial"/>
              <a:cs typeface="Arial"/>
              <a:sym typeface="Arial"/>
            </a:endParaRPr>
          </a:p>
        </p:txBody>
      </p:sp>
      <p:sp>
        <p:nvSpPr>
          <p:cNvPr id="3057" name="Google Shape;3057;p48"/>
          <p:cNvSpPr/>
          <p:nvPr/>
        </p:nvSpPr>
        <p:spPr>
          <a:xfrm>
            <a:off x="9905717" y="4451861"/>
            <a:ext cx="108585" cy="0"/>
          </a:xfrm>
          <a:custGeom>
            <a:rect b="b" l="l" r="r" t="t"/>
            <a:pathLst>
              <a:path extrusionOk="0" h="120000" w="108584">
                <a:moveTo>
                  <a:pt x="0" y="0"/>
                </a:moveTo>
                <a:lnTo>
                  <a:pt x="108000" y="0"/>
                </a:lnTo>
              </a:path>
            </a:pathLst>
          </a:custGeom>
          <a:noFill/>
          <a:ln cap="flat" cmpd="sng" w="25400">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8" name="Google Shape;3058;p48"/>
          <p:cNvSpPr txBox="1"/>
          <p:nvPr/>
        </p:nvSpPr>
        <p:spPr>
          <a:xfrm>
            <a:off x="10034473" y="4392184"/>
            <a:ext cx="23876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해피콜</a:t>
            </a:r>
            <a:endParaRPr sz="600">
              <a:latin typeface="Arial"/>
              <a:ea typeface="Arial"/>
              <a:cs typeface="Arial"/>
              <a:sym typeface="Arial"/>
            </a:endParaRPr>
          </a:p>
        </p:txBody>
      </p:sp>
      <p:sp>
        <p:nvSpPr>
          <p:cNvPr id="3059" name="Google Shape;3059;p48"/>
          <p:cNvSpPr txBox="1"/>
          <p:nvPr/>
        </p:nvSpPr>
        <p:spPr>
          <a:xfrm>
            <a:off x="8361817" y="4979279"/>
            <a:ext cx="28321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00">
                <a:solidFill>
                  <a:srgbClr val="FFFFFF"/>
                </a:solidFill>
                <a:latin typeface="Malgun Gothic"/>
                <a:ea typeface="Malgun Gothic"/>
                <a:cs typeface="Malgun Gothic"/>
                <a:sym typeface="Malgun Gothic"/>
              </a:rPr>
              <a:t>16,721</a:t>
            </a:r>
            <a:endParaRPr sz="600">
              <a:latin typeface="Malgun Gothic"/>
              <a:ea typeface="Malgun Gothic"/>
              <a:cs typeface="Malgun Gothic"/>
              <a:sym typeface="Malgun Gothic"/>
            </a:endParaRPr>
          </a:p>
        </p:txBody>
      </p:sp>
      <p:sp>
        <p:nvSpPr>
          <p:cNvPr id="3060" name="Google Shape;3060;p4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48</a:t>
            </a:r>
            <a:endParaRPr sz="900">
              <a:latin typeface="Malgun Gothic"/>
              <a:ea typeface="Malgun Gothic"/>
              <a:cs typeface="Malgun Gothic"/>
              <a:sym typeface="Malgun Gothic"/>
            </a:endParaRPr>
          </a:p>
        </p:txBody>
      </p:sp>
      <p:pic>
        <p:nvPicPr>
          <p:cNvPr id="3061" name="Google Shape;3061;p48"/>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3062" name="Google Shape;3062;p48"/>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3063" name="Google Shape;3063;p48"/>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3064" name="Google Shape;3064;p48"/>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3065" name="Google Shape;3065;p4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9" name="Shape 3069"/>
        <p:cNvGrpSpPr/>
        <p:nvPr/>
      </p:nvGrpSpPr>
      <p:grpSpPr>
        <a:xfrm>
          <a:off x="0" y="0"/>
          <a:ext cx="0" cy="0"/>
          <a:chOff x="0" y="0"/>
          <a:chExt cx="0" cy="0"/>
        </a:xfrm>
      </p:grpSpPr>
      <p:sp>
        <p:nvSpPr>
          <p:cNvPr id="3070" name="Google Shape;3070;p49"/>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3E3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071" name="Google Shape;3071;p49"/>
          <p:cNvGrpSpPr/>
          <p:nvPr/>
        </p:nvGrpSpPr>
        <p:grpSpPr>
          <a:xfrm>
            <a:off x="2341802" y="719997"/>
            <a:ext cx="7952740" cy="5974715"/>
            <a:chOff x="2341802" y="719997"/>
            <a:chExt cx="7952740" cy="5974715"/>
          </a:xfrm>
        </p:grpSpPr>
        <p:sp>
          <p:nvSpPr>
            <p:cNvPr id="3072" name="Google Shape;3072;p49"/>
            <p:cNvSpPr/>
            <p:nvPr/>
          </p:nvSpPr>
          <p:spPr>
            <a:xfrm>
              <a:off x="2341802" y="719997"/>
              <a:ext cx="7952740" cy="5974715"/>
            </a:xfrm>
            <a:custGeom>
              <a:rect b="b" l="l" r="r" t="t"/>
              <a:pathLst>
                <a:path extrusionOk="0" h="5974715" w="7952740">
                  <a:moveTo>
                    <a:pt x="7772400" y="0"/>
                  </a:moveTo>
                  <a:lnTo>
                    <a:pt x="179997" y="0"/>
                  </a:ln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3" name="Google Shape;3073;p49"/>
            <p:cNvSpPr/>
            <p:nvPr/>
          </p:nvSpPr>
          <p:spPr>
            <a:xfrm>
              <a:off x="2341802" y="719997"/>
              <a:ext cx="7952740" cy="5974715"/>
            </a:xfrm>
            <a:custGeom>
              <a:rect b="b" l="l" r="r" t="t"/>
              <a:pathLst>
                <a:path extrusionOk="0" h="5974715" w="7952740">
                  <a:moveTo>
                    <a:pt x="179997" y="0"/>
                  </a:move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lnTo>
                    <a:pt x="179997"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4" name="Google Shape;3074;p49"/>
            <p:cNvSpPr/>
            <p:nvPr/>
          </p:nvSpPr>
          <p:spPr>
            <a:xfrm>
              <a:off x="2665903" y="1027902"/>
              <a:ext cx="7304405" cy="216535"/>
            </a:xfrm>
            <a:custGeom>
              <a:rect b="b" l="l" r="r" t="t"/>
              <a:pathLst>
                <a:path extrusionOk="0" h="216534" w="7304405">
                  <a:moveTo>
                    <a:pt x="7196188"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7196188" y="216001"/>
                  </a:lnTo>
                  <a:lnTo>
                    <a:pt x="7238229" y="207515"/>
                  </a:lnTo>
                  <a:lnTo>
                    <a:pt x="7272558" y="184370"/>
                  </a:lnTo>
                  <a:lnTo>
                    <a:pt x="7295702" y="150041"/>
                  </a:lnTo>
                  <a:lnTo>
                    <a:pt x="7304189" y="108000"/>
                  </a:lnTo>
                  <a:lnTo>
                    <a:pt x="7295702" y="65960"/>
                  </a:lnTo>
                  <a:lnTo>
                    <a:pt x="7272558" y="31630"/>
                  </a:lnTo>
                  <a:lnTo>
                    <a:pt x="7238229" y="8486"/>
                  </a:lnTo>
                  <a:lnTo>
                    <a:pt x="7196188"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75" name="Google Shape;3075;p49"/>
          <p:cNvSpPr txBox="1"/>
          <p:nvPr/>
        </p:nvSpPr>
        <p:spPr>
          <a:xfrm>
            <a:off x="2761204" y="1052083"/>
            <a:ext cx="64135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FFFFFF"/>
                </a:solidFill>
                <a:latin typeface="Malgun Gothic"/>
                <a:ea typeface="Malgun Gothic"/>
                <a:cs typeface="Malgun Gothic"/>
                <a:sym typeface="Malgun Gothic"/>
              </a:rPr>
              <a:t>Special Issue</a:t>
            </a:r>
            <a:endParaRPr sz="800">
              <a:latin typeface="Malgun Gothic"/>
              <a:ea typeface="Malgun Gothic"/>
              <a:cs typeface="Malgun Gothic"/>
              <a:sym typeface="Malgun Gothic"/>
            </a:endParaRPr>
          </a:p>
        </p:txBody>
      </p:sp>
      <p:graphicFrame>
        <p:nvGraphicFramePr>
          <p:cNvPr id="3076" name="Google Shape;3076;p4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solidFill>
                      <a:srgbClr val="D3E3F8"/>
                    </a:solidFill>
                  </a:tcPr>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bl>
          </a:graphicData>
        </a:graphic>
      </p:graphicFrame>
      <p:grpSp>
        <p:nvGrpSpPr>
          <p:cNvPr id="3077" name="Google Shape;3077;p49"/>
          <p:cNvGrpSpPr/>
          <p:nvPr/>
        </p:nvGrpSpPr>
        <p:grpSpPr>
          <a:xfrm>
            <a:off x="5328000" y="1063904"/>
            <a:ext cx="4582117" cy="5219201"/>
            <a:chOff x="5328000" y="1063904"/>
            <a:chExt cx="4582117" cy="5219201"/>
          </a:xfrm>
        </p:grpSpPr>
        <p:pic>
          <p:nvPicPr>
            <p:cNvPr id="3078" name="Google Shape;3078;p49"/>
            <p:cNvPicPr preferRelativeResize="0"/>
            <p:nvPr/>
          </p:nvPicPr>
          <p:blipFill rotWithShape="1">
            <a:blip r:embed="rId16">
              <a:alphaModFix/>
            </a:blip>
            <a:srcRect b="0" l="0" r="0" t="0"/>
            <a:stretch/>
          </p:blipFill>
          <p:spPr>
            <a:xfrm>
              <a:off x="9776920" y="1063904"/>
              <a:ext cx="133197" cy="133197"/>
            </a:xfrm>
            <a:prstGeom prst="rect">
              <a:avLst/>
            </a:prstGeom>
            <a:noFill/>
            <a:ln>
              <a:noFill/>
            </a:ln>
          </p:spPr>
        </p:pic>
        <p:pic>
          <p:nvPicPr>
            <p:cNvPr id="3079" name="Google Shape;3079;p49"/>
            <p:cNvPicPr preferRelativeResize="0"/>
            <p:nvPr/>
          </p:nvPicPr>
          <p:blipFill rotWithShape="1">
            <a:blip r:embed="rId17">
              <a:alphaModFix/>
            </a:blip>
            <a:srcRect b="0" l="0" r="0" t="0"/>
            <a:stretch/>
          </p:blipFill>
          <p:spPr>
            <a:xfrm>
              <a:off x="5526592" y="5104800"/>
              <a:ext cx="98424" cy="82549"/>
            </a:xfrm>
            <a:prstGeom prst="rect">
              <a:avLst/>
            </a:prstGeom>
            <a:noFill/>
            <a:ln>
              <a:noFill/>
            </a:ln>
          </p:spPr>
        </p:pic>
        <p:pic>
          <p:nvPicPr>
            <p:cNvPr id="3080" name="Google Shape;3080;p49"/>
            <p:cNvPicPr preferRelativeResize="0"/>
            <p:nvPr/>
          </p:nvPicPr>
          <p:blipFill rotWithShape="1">
            <a:blip r:embed="rId17">
              <a:alphaModFix/>
            </a:blip>
            <a:srcRect b="0" l="0" r="0" t="0"/>
            <a:stretch/>
          </p:blipFill>
          <p:spPr>
            <a:xfrm>
              <a:off x="5966468" y="6017930"/>
              <a:ext cx="98424" cy="82549"/>
            </a:xfrm>
            <a:prstGeom prst="rect">
              <a:avLst/>
            </a:prstGeom>
            <a:noFill/>
            <a:ln>
              <a:noFill/>
            </a:ln>
          </p:spPr>
        </p:pic>
        <p:pic>
          <p:nvPicPr>
            <p:cNvPr id="3081" name="Google Shape;3081;p49"/>
            <p:cNvPicPr preferRelativeResize="0"/>
            <p:nvPr/>
          </p:nvPicPr>
          <p:blipFill rotWithShape="1">
            <a:blip r:embed="rId17">
              <a:alphaModFix/>
            </a:blip>
            <a:srcRect b="0" l="0" r="0" t="0"/>
            <a:stretch/>
          </p:blipFill>
          <p:spPr>
            <a:xfrm>
              <a:off x="6312266" y="6017930"/>
              <a:ext cx="98424" cy="82549"/>
            </a:xfrm>
            <a:prstGeom prst="rect">
              <a:avLst/>
            </a:prstGeom>
            <a:noFill/>
            <a:ln>
              <a:noFill/>
            </a:ln>
          </p:spPr>
        </p:pic>
        <p:pic>
          <p:nvPicPr>
            <p:cNvPr id="3082" name="Google Shape;3082;p49"/>
            <p:cNvPicPr preferRelativeResize="0"/>
            <p:nvPr/>
          </p:nvPicPr>
          <p:blipFill rotWithShape="1">
            <a:blip r:embed="rId17">
              <a:alphaModFix/>
            </a:blip>
            <a:srcRect b="0" l="0" r="0" t="0"/>
            <a:stretch/>
          </p:blipFill>
          <p:spPr>
            <a:xfrm>
              <a:off x="5328000" y="6200556"/>
              <a:ext cx="98424" cy="82549"/>
            </a:xfrm>
            <a:prstGeom prst="rect">
              <a:avLst/>
            </a:prstGeom>
            <a:noFill/>
            <a:ln>
              <a:noFill/>
            </a:ln>
          </p:spPr>
        </p:pic>
      </p:grpSp>
      <p:sp>
        <p:nvSpPr>
          <p:cNvPr id="3083" name="Google Shape;3083;p49"/>
          <p:cNvSpPr txBox="1"/>
          <p:nvPr/>
        </p:nvSpPr>
        <p:spPr>
          <a:xfrm>
            <a:off x="2697774" y="1647978"/>
            <a:ext cx="2997200" cy="579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6DA4EB"/>
                </a:solidFill>
                <a:latin typeface="Malgun Gothic"/>
                <a:ea typeface="Malgun Gothic"/>
                <a:cs typeface="Malgun Gothic"/>
                <a:sym typeface="Malgun Gothic"/>
              </a:rPr>
              <a:t>마이데이터를 활용한</a:t>
            </a:r>
            <a:endParaRPr sz="1800">
              <a:latin typeface="Malgun Gothic"/>
              <a:ea typeface="Malgun Gothic"/>
              <a:cs typeface="Malgun Gothic"/>
              <a:sym typeface="Malgun Gothic"/>
            </a:endParaRPr>
          </a:p>
          <a:p>
            <a:pPr indent="0" lvl="0" marL="492125" rtl="0" algn="l">
              <a:lnSpc>
                <a:spcPct val="100000"/>
              </a:lnSpc>
              <a:spcBef>
                <a:spcPts val="40"/>
              </a:spcBef>
              <a:spcAft>
                <a:spcPts val="0"/>
              </a:spcAft>
              <a:buNone/>
            </a:pPr>
            <a:r>
              <a:rPr b="1" lang="en-US" sz="1800">
                <a:solidFill>
                  <a:srgbClr val="6F5DCF"/>
                </a:solidFill>
                <a:latin typeface="Malgun Gothic"/>
                <a:ea typeface="Malgun Gothic"/>
                <a:cs typeface="Malgun Gothic"/>
                <a:sym typeface="Malgun Gothic"/>
              </a:rPr>
              <a:t>맞춤형 금융 서비스 제공</a:t>
            </a:r>
            <a:endParaRPr sz="1800">
              <a:latin typeface="Malgun Gothic"/>
              <a:ea typeface="Malgun Gothic"/>
              <a:cs typeface="Malgun Gothic"/>
              <a:sym typeface="Malgun Gothic"/>
            </a:endParaRPr>
          </a:p>
        </p:txBody>
      </p:sp>
      <p:sp>
        <p:nvSpPr>
          <p:cNvPr id="3084" name="Google Shape;3084;p49"/>
          <p:cNvSpPr txBox="1"/>
          <p:nvPr/>
        </p:nvSpPr>
        <p:spPr>
          <a:xfrm>
            <a:off x="2692830" y="2638968"/>
            <a:ext cx="239395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2022년 12월 금융 마이데이터 기반의 통합자산 서비스를 오픈하였습니다. 통합자산서비스 는 개인이 거래하는 금융기관을 방문하지 않아도 개인 정보 전송 요구권을 통해 은행, 카드, 보험, 증권 등 금융 사에 가입된 개인 신용 정보를 통합하여 제공하는 고객 편의 서비스입니다.</a:t>
            </a:r>
            <a:endParaRPr sz="800">
              <a:latin typeface="Arial"/>
              <a:ea typeface="Arial"/>
              <a:cs typeface="Arial"/>
              <a:sym typeface="Arial"/>
            </a:endParaRPr>
          </a:p>
        </p:txBody>
      </p:sp>
      <p:sp>
        <p:nvSpPr>
          <p:cNvPr id="3085" name="Google Shape;3085;p49"/>
          <p:cNvSpPr txBox="1"/>
          <p:nvPr/>
        </p:nvSpPr>
        <p:spPr>
          <a:xfrm>
            <a:off x="5315300" y="2638968"/>
            <a:ext cx="236664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자산 정보를 통합 분석하여 고객이 한눈에 쉽게 볼 수 있도록 My자산리포트를 제공하고 있습니다. My자 산리포트는 수집된 자산 정보를 활용하여 고객자산등 급, 보유자산별 비중과 순위, 보장분석 결과를 요약하 여 제공하고 있습니다.</a:t>
            </a:r>
            <a:endParaRPr sz="800">
              <a:latin typeface="Arial"/>
              <a:ea typeface="Arial"/>
              <a:cs typeface="Arial"/>
              <a:sym typeface="Arial"/>
            </a:endParaRPr>
          </a:p>
        </p:txBody>
      </p:sp>
      <p:sp>
        <p:nvSpPr>
          <p:cNvPr id="3086" name="Google Shape;3086;p49"/>
          <p:cNvSpPr txBox="1"/>
          <p:nvPr/>
        </p:nvSpPr>
        <p:spPr>
          <a:xfrm>
            <a:off x="5315300" y="3734724"/>
            <a:ext cx="236601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보장스캐닝 서비스는 가입 보험 보장 분석을 토대로 생 애 주기별 필요 보장 금액을 제시하는 서비스로, 7개 대 표급부와 총 42개 상세급부로 보험상품을 분석하여 급 부별 준비금액의 충분, 부족 여부를 확인하여 미리 대 비할 수 있도록 하였습니다.</a:t>
            </a:r>
            <a:endParaRPr sz="800">
              <a:latin typeface="Arial"/>
              <a:ea typeface="Arial"/>
              <a:cs typeface="Arial"/>
              <a:sym typeface="Arial"/>
            </a:endParaRPr>
          </a:p>
        </p:txBody>
      </p:sp>
      <p:sp>
        <p:nvSpPr>
          <p:cNvPr id="3087" name="Google Shape;3087;p49"/>
          <p:cNvSpPr txBox="1"/>
          <p:nvPr/>
        </p:nvSpPr>
        <p:spPr>
          <a:xfrm>
            <a:off x="5315300" y="4830480"/>
            <a:ext cx="2366010" cy="1486535"/>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인생스케치 서비스는 고객의 연령 및 라이프스타일을 기반  로 인생 목표를 위한 플랜을 달성하도록 독려하 는 이벤트형 컨텐츠로, 일간/월간/이벤트 미션을 달성 할 때마다 리워드(마이신한포인트 등)가 지급됩니다. 이 외에도 카드소비기반의 소비분석서비스와 자동이 체 일정을 한꺼번에 볼 수 있는 나의 금융일정서비스 등 을 제공하고 있  며, 앞  로도 다양한 서비스를 지속적</a:t>
            </a:r>
            <a:endParaRPr sz="800">
              <a:latin typeface="Arial"/>
              <a:ea typeface="Arial"/>
              <a:cs typeface="Arial"/>
              <a:sym typeface="Arial"/>
            </a:endParaRPr>
          </a:p>
          <a:p>
            <a:pPr indent="0" lvl="0" marL="111760" rtl="0" algn="l">
              <a:lnSpc>
                <a:spcPct val="100000"/>
              </a:lnSpc>
              <a:spcBef>
                <a:spcPts val="480"/>
              </a:spcBef>
              <a:spcAft>
                <a:spcPts val="0"/>
              </a:spcAft>
              <a:buNone/>
            </a:pPr>
            <a:r>
              <a:rPr b="0" lang="en-US" sz="800">
                <a:solidFill>
                  <a:srgbClr val="58595B"/>
                </a:solidFill>
                <a:latin typeface="Arial"/>
                <a:ea typeface="Arial"/>
                <a:cs typeface="Arial"/>
                <a:sym typeface="Arial"/>
              </a:rPr>
              <a:t>로 확대해 나갈 예정입니다.</a:t>
            </a:r>
            <a:endParaRPr sz="800">
              <a:latin typeface="Arial"/>
              <a:ea typeface="Arial"/>
              <a:cs typeface="Arial"/>
              <a:sym typeface="Arial"/>
            </a:endParaRPr>
          </a:p>
        </p:txBody>
      </p:sp>
      <p:sp>
        <p:nvSpPr>
          <p:cNvPr id="3088" name="Google Shape;3088;p4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49</a:t>
            </a:r>
            <a:endParaRPr sz="900">
              <a:latin typeface="Malgun Gothic"/>
              <a:ea typeface="Malgun Gothic"/>
              <a:cs typeface="Malgun Gothic"/>
              <a:sym typeface="Malgun Gothic"/>
            </a:endParaRPr>
          </a:p>
        </p:txBody>
      </p:sp>
      <p:pic>
        <p:nvPicPr>
          <p:cNvPr id="3089" name="Google Shape;3089;p49"/>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3090" name="Google Shape;3090;p49"/>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3091" name="Google Shape;3091;p49"/>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3092" name="Google Shape;3092;p49"/>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3093" name="Google Shape;3093;p4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sp>
        <p:nvSpPr>
          <p:cNvPr id="201" name="Google Shape;201;p5"/>
          <p:cNvSpPr txBox="1"/>
          <p:nvPr/>
        </p:nvSpPr>
        <p:spPr>
          <a:xfrm>
            <a:off x="2327300" y="1196913"/>
            <a:ext cx="3121660" cy="406400"/>
          </a:xfrm>
          <a:prstGeom prst="rect">
            <a:avLst/>
          </a:prstGeom>
          <a:noFill/>
          <a:ln>
            <a:noFill/>
          </a:ln>
        </p:spPr>
        <p:txBody>
          <a:bodyPr anchorCtr="0" anchor="t" bIns="0" lIns="0" spcFirstLastPara="1" rIns="0" wrap="square" tIns="53325">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기업 개요</a:t>
            </a:r>
            <a:endParaRPr sz="800">
              <a:latin typeface="Malgun Gothic"/>
              <a:ea typeface="Malgun Gothic"/>
              <a:cs typeface="Malgun Gothic"/>
              <a:sym typeface="Malgun Gothic"/>
            </a:endParaRPr>
          </a:p>
          <a:p>
            <a:pPr indent="0" lvl="0" marL="12700" rtl="0" algn="l">
              <a:lnSpc>
                <a:spcPct val="100000"/>
              </a:lnSpc>
              <a:spcBef>
                <a:spcPts val="395"/>
              </a:spcBef>
              <a:spcAft>
                <a:spcPts val="0"/>
              </a:spcAft>
              <a:buNone/>
            </a:pPr>
            <a:r>
              <a:rPr b="0" lang="en-US" sz="1100">
                <a:solidFill>
                  <a:srgbClr val="6F5DCF"/>
                </a:solidFill>
                <a:latin typeface="Arial"/>
                <a:ea typeface="Arial"/>
                <a:cs typeface="Arial"/>
                <a:sym typeface="Arial"/>
              </a:rPr>
              <a:t>라이프에 새로운 가치를 더하는 일류 리딩 생명보험사</a:t>
            </a:r>
            <a:endParaRPr sz="1100">
              <a:latin typeface="Arial"/>
              <a:ea typeface="Arial"/>
              <a:cs typeface="Arial"/>
              <a:sym typeface="Arial"/>
            </a:endParaRPr>
          </a:p>
        </p:txBody>
      </p:sp>
      <p:sp>
        <p:nvSpPr>
          <p:cNvPr id="202" name="Google Shape;202;p5"/>
          <p:cNvSpPr txBox="1"/>
          <p:nvPr/>
        </p:nvSpPr>
        <p:spPr>
          <a:xfrm>
            <a:off x="2327300" y="1725838"/>
            <a:ext cx="475551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대한민국의 경제발전 도모와 선진 보험문화 창달을 위해 1990년 설립되었으며, 2021년 신한생 명과 오렌지라이프의 통합으로 대한민국을 선도하는 일류 보험사로 새롭게 출범하였습니다.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’New Life, Life에 새로운 가치를 더하다‘라는 비전을 지향하며, 고객 중심 경영과 보험업 본연의 가치 향상을 지속적으로 실천해 나가고 있습니다. 이를 통해, 고객의 사랑과 신뢰를 받는 우량 보험회사, 임직원 과 FC들의 꿈과 행복이 실현되는 일터, 사회적 책임을 다하는 기업으로 성장해 나가겠습니다.</a:t>
            </a:r>
            <a:endParaRPr sz="800">
              <a:latin typeface="Arial"/>
              <a:ea typeface="Arial"/>
              <a:cs typeface="Arial"/>
              <a:sym typeface="Arial"/>
            </a:endParaRPr>
          </a:p>
        </p:txBody>
      </p:sp>
      <p:sp>
        <p:nvSpPr>
          <p:cNvPr id="203" name="Google Shape;203;p5"/>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신한라이프 소개</a:t>
            </a:r>
            <a:endParaRPr/>
          </a:p>
        </p:txBody>
      </p:sp>
      <p:sp>
        <p:nvSpPr>
          <p:cNvPr id="204" name="Google Shape;204;p5"/>
          <p:cNvSpPr txBox="1"/>
          <p:nvPr/>
        </p:nvSpPr>
        <p:spPr>
          <a:xfrm>
            <a:off x="2327300" y="3244250"/>
            <a:ext cx="670560"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주요 재무 성과</a:t>
            </a:r>
            <a:endParaRPr sz="750">
              <a:latin typeface="Malgun Gothic"/>
              <a:ea typeface="Malgun Gothic"/>
              <a:cs typeface="Malgun Gothic"/>
              <a:sym typeface="Malgun Gothic"/>
            </a:endParaRPr>
          </a:p>
        </p:txBody>
      </p:sp>
      <p:sp>
        <p:nvSpPr>
          <p:cNvPr id="205" name="Google Shape;205;p5"/>
          <p:cNvSpPr txBox="1"/>
          <p:nvPr/>
        </p:nvSpPr>
        <p:spPr>
          <a:xfrm>
            <a:off x="9557619" y="3429543"/>
            <a:ext cx="7512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12월 기준)</a:t>
            </a:r>
            <a:endParaRPr sz="650">
              <a:latin typeface="Arial"/>
              <a:ea typeface="Arial"/>
              <a:cs typeface="Arial"/>
              <a:sym typeface="Arial"/>
            </a:endParaRPr>
          </a:p>
        </p:txBody>
      </p:sp>
      <p:grpSp>
        <p:nvGrpSpPr>
          <p:cNvPr id="206" name="Google Shape;206;p5"/>
          <p:cNvGrpSpPr/>
          <p:nvPr/>
        </p:nvGrpSpPr>
        <p:grpSpPr>
          <a:xfrm>
            <a:off x="7496995" y="1526767"/>
            <a:ext cx="793597" cy="180340"/>
            <a:chOff x="7496995" y="1526767"/>
            <a:chExt cx="793597" cy="180340"/>
          </a:xfrm>
        </p:grpSpPr>
        <p:sp>
          <p:nvSpPr>
            <p:cNvPr id="207" name="Google Shape;207;p5"/>
            <p:cNvSpPr/>
            <p:nvPr/>
          </p:nvSpPr>
          <p:spPr>
            <a:xfrm>
              <a:off x="7496995" y="1526767"/>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8" name="Google Shape;208;p5"/>
            <p:cNvSpPr/>
            <p:nvPr/>
          </p:nvSpPr>
          <p:spPr>
            <a:xfrm>
              <a:off x="8180737" y="1615572"/>
              <a:ext cx="109855" cy="0"/>
            </a:xfrm>
            <a:custGeom>
              <a:rect b="b" l="l" r="r" t="t"/>
              <a:pathLst>
                <a:path extrusionOk="0" h="120000" w="109854">
                  <a:moveTo>
                    <a:pt x="0" y="0"/>
                  </a:moveTo>
                  <a:lnTo>
                    <a:pt x="109804"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9" name="Google Shape;209;p5"/>
          <p:cNvSpPr txBox="1"/>
          <p:nvPr/>
        </p:nvSpPr>
        <p:spPr>
          <a:xfrm>
            <a:off x="8335200" y="1530085"/>
            <a:ext cx="1861820" cy="10668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신한라이프생명보험 주식회사</a:t>
            </a:r>
            <a:endParaRPr sz="800">
              <a:latin typeface="Arial"/>
              <a:ea typeface="Arial"/>
              <a:cs typeface="Arial"/>
              <a:sym typeface="Arial"/>
            </a:endParaRPr>
          </a:p>
          <a:p>
            <a:pPr indent="0" lvl="0" marL="12700" rtl="0" algn="l">
              <a:lnSpc>
                <a:spcPct val="100000"/>
              </a:lnSpc>
              <a:spcBef>
                <a:spcPts val="840"/>
              </a:spcBef>
              <a:spcAft>
                <a:spcPts val="0"/>
              </a:spcAft>
              <a:buNone/>
            </a:pPr>
            <a:r>
              <a:rPr b="0" lang="en-US" sz="800">
                <a:solidFill>
                  <a:srgbClr val="58595B"/>
                </a:solidFill>
                <a:latin typeface="Arial"/>
                <a:ea typeface="Arial"/>
                <a:cs typeface="Arial"/>
                <a:sym typeface="Arial"/>
              </a:rPr>
              <a:t>1990.1.4</a:t>
            </a:r>
            <a:endParaRPr sz="800">
              <a:latin typeface="Arial"/>
              <a:ea typeface="Arial"/>
              <a:cs typeface="Arial"/>
              <a:sym typeface="Arial"/>
            </a:endParaRPr>
          </a:p>
          <a:p>
            <a:pPr indent="0" lvl="0" marL="12700" rtl="0" algn="l">
              <a:lnSpc>
                <a:spcPct val="100000"/>
              </a:lnSpc>
              <a:spcBef>
                <a:spcPts val="840"/>
              </a:spcBef>
              <a:spcAft>
                <a:spcPts val="0"/>
              </a:spcAft>
              <a:buNone/>
            </a:pPr>
            <a:r>
              <a:rPr b="0" lang="en-US" sz="800">
                <a:solidFill>
                  <a:srgbClr val="58595B"/>
                </a:solidFill>
                <a:latin typeface="Arial"/>
                <a:ea typeface="Arial"/>
                <a:cs typeface="Arial"/>
                <a:sym typeface="Arial"/>
              </a:rPr>
              <a:t>이영종</a:t>
            </a:r>
            <a:endParaRPr sz="800">
              <a:latin typeface="Arial"/>
              <a:ea typeface="Arial"/>
              <a:cs typeface="Arial"/>
              <a:sym typeface="Arial"/>
            </a:endParaRPr>
          </a:p>
          <a:p>
            <a:pPr indent="0" lvl="0" marL="12700" marR="5080" rtl="0" algn="l">
              <a:lnSpc>
                <a:spcPct val="187500"/>
              </a:lnSpc>
              <a:spcBef>
                <a:spcPts val="0"/>
              </a:spcBef>
              <a:spcAft>
                <a:spcPts val="0"/>
              </a:spcAft>
              <a:buNone/>
            </a:pPr>
            <a:r>
              <a:rPr b="0" lang="en-US" sz="800">
                <a:solidFill>
                  <a:srgbClr val="58595B"/>
                </a:solidFill>
                <a:latin typeface="Arial"/>
                <a:ea typeface="Arial"/>
                <a:cs typeface="Arial"/>
                <a:sym typeface="Arial"/>
              </a:rPr>
              <a:t>서울특별시 중구 삼일대로 358 신한L타워 보험, 대출, 퇴직연금</a:t>
            </a:r>
            <a:endParaRPr sz="800">
              <a:latin typeface="Arial"/>
              <a:ea typeface="Arial"/>
              <a:cs typeface="Arial"/>
              <a:sym typeface="Arial"/>
            </a:endParaRPr>
          </a:p>
        </p:txBody>
      </p:sp>
      <p:grpSp>
        <p:nvGrpSpPr>
          <p:cNvPr id="210" name="Google Shape;210;p5"/>
          <p:cNvGrpSpPr/>
          <p:nvPr/>
        </p:nvGrpSpPr>
        <p:grpSpPr>
          <a:xfrm>
            <a:off x="7496995" y="1755367"/>
            <a:ext cx="793597" cy="180340"/>
            <a:chOff x="7496995" y="1755367"/>
            <a:chExt cx="793597" cy="180340"/>
          </a:xfrm>
        </p:grpSpPr>
        <p:sp>
          <p:nvSpPr>
            <p:cNvPr id="211" name="Google Shape;211;p5"/>
            <p:cNvSpPr/>
            <p:nvPr/>
          </p:nvSpPr>
          <p:spPr>
            <a:xfrm>
              <a:off x="7496995" y="1755367"/>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5"/>
            <p:cNvSpPr/>
            <p:nvPr/>
          </p:nvSpPr>
          <p:spPr>
            <a:xfrm>
              <a:off x="8180737" y="1844562"/>
              <a:ext cx="109855" cy="0"/>
            </a:xfrm>
            <a:custGeom>
              <a:rect b="b" l="l" r="r" t="t"/>
              <a:pathLst>
                <a:path extrusionOk="0" h="120000" w="109854">
                  <a:moveTo>
                    <a:pt x="0" y="0"/>
                  </a:moveTo>
                  <a:lnTo>
                    <a:pt x="109804"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13" name="Google Shape;213;p5"/>
          <p:cNvGrpSpPr/>
          <p:nvPr/>
        </p:nvGrpSpPr>
        <p:grpSpPr>
          <a:xfrm>
            <a:off x="7496995" y="1983967"/>
            <a:ext cx="793597" cy="180340"/>
            <a:chOff x="7496995" y="1983967"/>
            <a:chExt cx="793597" cy="180340"/>
          </a:xfrm>
        </p:grpSpPr>
        <p:sp>
          <p:nvSpPr>
            <p:cNvPr id="214" name="Google Shape;214;p5"/>
            <p:cNvSpPr/>
            <p:nvPr/>
          </p:nvSpPr>
          <p:spPr>
            <a:xfrm>
              <a:off x="7496995" y="1983967"/>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 name="Google Shape;215;p5"/>
            <p:cNvSpPr/>
            <p:nvPr/>
          </p:nvSpPr>
          <p:spPr>
            <a:xfrm>
              <a:off x="8180737" y="2073162"/>
              <a:ext cx="109855" cy="0"/>
            </a:xfrm>
            <a:custGeom>
              <a:rect b="b" l="l" r="r" t="t"/>
              <a:pathLst>
                <a:path extrusionOk="0" h="120000" w="109854">
                  <a:moveTo>
                    <a:pt x="0" y="0"/>
                  </a:moveTo>
                  <a:lnTo>
                    <a:pt x="109804"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16" name="Google Shape;216;p5"/>
          <p:cNvGrpSpPr/>
          <p:nvPr/>
        </p:nvGrpSpPr>
        <p:grpSpPr>
          <a:xfrm>
            <a:off x="7496995" y="2212567"/>
            <a:ext cx="793597" cy="180340"/>
            <a:chOff x="7496995" y="2212567"/>
            <a:chExt cx="793597" cy="180340"/>
          </a:xfrm>
        </p:grpSpPr>
        <p:sp>
          <p:nvSpPr>
            <p:cNvPr id="217" name="Google Shape;217;p5"/>
            <p:cNvSpPr/>
            <p:nvPr/>
          </p:nvSpPr>
          <p:spPr>
            <a:xfrm>
              <a:off x="7496995" y="2212567"/>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 name="Google Shape;218;p5"/>
            <p:cNvSpPr/>
            <p:nvPr/>
          </p:nvSpPr>
          <p:spPr>
            <a:xfrm>
              <a:off x="8180737" y="2301762"/>
              <a:ext cx="109855" cy="0"/>
            </a:xfrm>
            <a:custGeom>
              <a:rect b="b" l="l" r="r" t="t"/>
              <a:pathLst>
                <a:path extrusionOk="0" h="120000" w="109854">
                  <a:moveTo>
                    <a:pt x="0" y="0"/>
                  </a:moveTo>
                  <a:lnTo>
                    <a:pt x="109804"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9" name="Google Shape;219;p5"/>
          <p:cNvSpPr/>
          <p:nvPr/>
        </p:nvSpPr>
        <p:spPr>
          <a:xfrm>
            <a:off x="7496995" y="2441167"/>
            <a:ext cx="648335" cy="180340"/>
          </a:xfrm>
          <a:custGeom>
            <a:rect b="b" l="l" r="r" t="t"/>
            <a:pathLst>
              <a:path extrusionOk="0" h="180339" w="648334">
                <a:moveTo>
                  <a:pt x="557999"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557999" y="179997"/>
                </a:lnTo>
                <a:lnTo>
                  <a:pt x="593033" y="172924"/>
                </a:lnTo>
                <a:lnTo>
                  <a:pt x="621642" y="153636"/>
                </a:lnTo>
                <a:lnTo>
                  <a:pt x="640931" y="125031"/>
                </a:lnTo>
                <a:lnTo>
                  <a:pt x="648004" y="90004"/>
                </a:lnTo>
                <a:lnTo>
                  <a:pt x="640931" y="54971"/>
                </a:lnTo>
                <a:lnTo>
                  <a:pt x="621642" y="26362"/>
                </a:lnTo>
                <a:lnTo>
                  <a:pt x="593033" y="7073"/>
                </a:lnTo>
                <a:lnTo>
                  <a:pt x="55799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 name="Google Shape;220;p5"/>
          <p:cNvSpPr txBox="1"/>
          <p:nvPr/>
        </p:nvSpPr>
        <p:spPr>
          <a:xfrm>
            <a:off x="7611891" y="1536439"/>
            <a:ext cx="405765" cy="1054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750">
                <a:solidFill>
                  <a:srgbClr val="FFFFFF"/>
                </a:solidFill>
                <a:latin typeface="Arial"/>
                <a:ea typeface="Arial"/>
                <a:cs typeface="Arial"/>
                <a:sym typeface="Arial"/>
              </a:rPr>
              <a:t>기업명</a:t>
            </a:r>
            <a:endParaRPr sz="750">
              <a:latin typeface="Arial"/>
              <a:ea typeface="Arial"/>
              <a:cs typeface="Arial"/>
              <a:sym typeface="Arial"/>
            </a:endParaRPr>
          </a:p>
          <a:p>
            <a:pPr indent="0" lvl="0" marL="12700" marR="5080" rtl="0" algn="ctr">
              <a:lnSpc>
                <a:spcPct val="200000"/>
              </a:lnSpc>
              <a:spcBef>
                <a:spcPts val="0"/>
              </a:spcBef>
              <a:spcAft>
                <a:spcPts val="0"/>
              </a:spcAft>
              <a:buNone/>
            </a:pPr>
            <a:r>
              <a:rPr b="0" lang="en-US" sz="750">
                <a:solidFill>
                  <a:srgbClr val="FFFFFF"/>
                </a:solidFill>
                <a:latin typeface="Arial"/>
                <a:ea typeface="Arial"/>
                <a:cs typeface="Arial"/>
                <a:sym typeface="Arial"/>
              </a:rPr>
              <a:t>설립일 대표이사 본사 위치 사업영역</a:t>
            </a:r>
            <a:endParaRPr sz="750">
              <a:latin typeface="Arial"/>
              <a:ea typeface="Arial"/>
              <a:cs typeface="Arial"/>
              <a:sym typeface="Arial"/>
            </a:endParaRPr>
          </a:p>
        </p:txBody>
      </p:sp>
      <p:sp>
        <p:nvSpPr>
          <p:cNvPr id="221" name="Google Shape;221;p5"/>
          <p:cNvSpPr/>
          <p:nvPr/>
        </p:nvSpPr>
        <p:spPr>
          <a:xfrm>
            <a:off x="8180737" y="2530362"/>
            <a:ext cx="109855" cy="0"/>
          </a:xfrm>
          <a:custGeom>
            <a:rect b="b" l="l" r="r" t="t"/>
            <a:pathLst>
              <a:path extrusionOk="0" h="120000" w="109854">
                <a:moveTo>
                  <a:pt x="0" y="0"/>
                </a:moveTo>
                <a:lnTo>
                  <a:pt x="109804"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222" name="Google Shape;222;p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4">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223" name="Google Shape;223;p5"/>
          <p:cNvGrpSpPr/>
          <p:nvPr/>
        </p:nvGrpSpPr>
        <p:grpSpPr>
          <a:xfrm>
            <a:off x="2341590" y="3748128"/>
            <a:ext cx="1905000" cy="1041400"/>
            <a:chOff x="2341590" y="3748128"/>
            <a:chExt cx="1905000" cy="1041400"/>
          </a:xfrm>
        </p:grpSpPr>
        <p:sp>
          <p:nvSpPr>
            <p:cNvPr id="224" name="Google Shape;224;p5"/>
            <p:cNvSpPr/>
            <p:nvPr/>
          </p:nvSpPr>
          <p:spPr>
            <a:xfrm>
              <a:off x="2341590" y="3748128"/>
              <a:ext cx="1905000" cy="1041400"/>
            </a:xfrm>
            <a:custGeom>
              <a:rect b="b" l="l" r="r" t="t"/>
              <a:pathLst>
                <a:path extrusionOk="0" h="1041400" w="1905000">
                  <a:moveTo>
                    <a:pt x="1724825" y="0"/>
                  </a:moveTo>
                  <a:lnTo>
                    <a:pt x="179997" y="0"/>
                  </a:lnTo>
                  <a:lnTo>
                    <a:pt x="132144" y="6430"/>
                  </a:lnTo>
                  <a:lnTo>
                    <a:pt x="89146" y="24576"/>
                  </a:lnTo>
                  <a:lnTo>
                    <a:pt x="52717" y="52722"/>
                  </a:lnTo>
                  <a:lnTo>
                    <a:pt x="24573" y="89152"/>
                  </a:lnTo>
                  <a:lnTo>
                    <a:pt x="6429" y="132149"/>
                  </a:lnTo>
                  <a:lnTo>
                    <a:pt x="0" y="179997"/>
                  </a:lnTo>
                  <a:lnTo>
                    <a:pt x="0" y="860818"/>
                  </a:lnTo>
                  <a:lnTo>
                    <a:pt x="6429" y="908672"/>
                  </a:lnTo>
                  <a:lnTo>
                    <a:pt x="24573" y="951672"/>
                  </a:lnTo>
                  <a:lnTo>
                    <a:pt x="52717" y="988104"/>
                  </a:lnTo>
                  <a:lnTo>
                    <a:pt x="89146" y="1016251"/>
                  </a:lnTo>
                  <a:lnTo>
                    <a:pt x="132144" y="1034398"/>
                  </a:lnTo>
                  <a:lnTo>
                    <a:pt x="179997" y="1040828"/>
                  </a:lnTo>
                  <a:lnTo>
                    <a:pt x="1724825" y="1040828"/>
                  </a:lnTo>
                  <a:lnTo>
                    <a:pt x="1772673" y="1034398"/>
                  </a:lnTo>
                  <a:lnTo>
                    <a:pt x="1815670" y="1016251"/>
                  </a:lnTo>
                  <a:lnTo>
                    <a:pt x="1852099" y="988104"/>
                  </a:lnTo>
                  <a:lnTo>
                    <a:pt x="1880245" y="951672"/>
                  </a:lnTo>
                  <a:lnTo>
                    <a:pt x="1898392" y="908672"/>
                  </a:lnTo>
                  <a:lnTo>
                    <a:pt x="1904822" y="860818"/>
                  </a:lnTo>
                  <a:lnTo>
                    <a:pt x="1904822" y="179997"/>
                  </a:lnTo>
                  <a:lnTo>
                    <a:pt x="1898392" y="132149"/>
                  </a:lnTo>
                  <a:lnTo>
                    <a:pt x="1880245" y="89152"/>
                  </a:lnTo>
                  <a:lnTo>
                    <a:pt x="1852099" y="52722"/>
                  </a:lnTo>
                  <a:lnTo>
                    <a:pt x="1815670" y="24576"/>
                  </a:lnTo>
                  <a:lnTo>
                    <a:pt x="1772673" y="6430"/>
                  </a:lnTo>
                  <a:lnTo>
                    <a:pt x="1724825" y="0"/>
                  </a:lnTo>
                  <a:close/>
                </a:path>
              </a:pathLst>
            </a:custGeom>
            <a:solidFill>
              <a:srgbClr val="F0EE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5" name="Google Shape;225;p5"/>
            <p:cNvSpPr/>
            <p:nvPr/>
          </p:nvSpPr>
          <p:spPr>
            <a:xfrm>
              <a:off x="2341590" y="3748128"/>
              <a:ext cx="1905000" cy="1041400"/>
            </a:xfrm>
            <a:custGeom>
              <a:rect b="b" l="l" r="r" t="t"/>
              <a:pathLst>
                <a:path extrusionOk="0" h="1041400" w="1905000">
                  <a:moveTo>
                    <a:pt x="179997" y="0"/>
                  </a:moveTo>
                  <a:lnTo>
                    <a:pt x="132144" y="6430"/>
                  </a:lnTo>
                  <a:lnTo>
                    <a:pt x="89146" y="24576"/>
                  </a:lnTo>
                  <a:lnTo>
                    <a:pt x="52717" y="52722"/>
                  </a:lnTo>
                  <a:lnTo>
                    <a:pt x="24573" y="89152"/>
                  </a:lnTo>
                  <a:lnTo>
                    <a:pt x="6429" y="132149"/>
                  </a:lnTo>
                  <a:lnTo>
                    <a:pt x="0" y="179997"/>
                  </a:lnTo>
                  <a:lnTo>
                    <a:pt x="0" y="860818"/>
                  </a:lnTo>
                  <a:lnTo>
                    <a:pt x="6429" y="908672"/>
                  </a:lnTo>
                  <a:lnTo>
                    <a:pt x="24573" y="951672"/>
                  </a:lnTo>
                  <a:lnTo>
                    <a:pt x="52717" y="988104"/>
                  </a:lnTo>
                  <a:lnTo>
                    <a:pt x="89146" y="1016251"/>
                  </a:lnTo>
                  <a:lnTo>
                    <a:pt x="132144" y="1034398"/>
                  </a:lnTo>
                  <a:lnTo>
                    <a:pt x="179997" y="1040828"/>
                  </a:lnTo>
                  <a:lnTo>
                    <a:pt x="1724825" y="1040828"/>
                  </a:lnTo>
                  <a:lnTo>
                    <a:pt x="1772673" y="1034398"/>
                  </a:lnTo>
                  <a:lnTo>
                    <a:pt x="1815670" y="1016251"/>
                  </a:lnTo>
                  <a:lnTo>
                    <a:pt x="1852099" y="988104"/>
                  </a:lnTo>
                  <a:lnTo>
                    <a:pt x="1880245" y="951672"/>
                  </a:lnTo>
                  <a:lnTo>
                    <a:pt x="1898392" y="908672"/>
                  </a:lnTo>
                  <a:lnTo>
                    <a:pt x="1904822" y="860818"/>
                  </a:lnTo>
                  <a:lnTo>
                    <a:pt x="1904822" y="179997"/>
                  </a:lnTo>
                  <a:lnTo>
                    <a:pt x="1898392" y="132149"/>
                  </a:lnTo>
                  <a:lnTo>
                    <a:pt x="1880245" y="89152"/>
                  </a:lnTo>
                  <a:lnTo>
                    <a:pt x="1852099" y="52722"/>
                  </a:lnTo>
                  <a:lnTo>
                    <a:pt x="1815670" y="24576"/>
                  </a:lnTo>
                  <a:lnTo>
                    <a:pt x="1772673" y="6430"/>
                  </a:lnTo>
                  <a:lnTo>
                    <a:pt x="1724825"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26" name="Google Shape;226;p5"/>
          <p:cNvPicPr preferRelativeResize="0"/>
          <p:nvPr/>
        </p:nvPicPr>
        <p:blipFill rotWithShape="1">
          <a:blip r:embed="rId8">
            <a:alphaModFix/>
          </a:blip>
          <a:srcRect b="0" l="0" r="0" t="0"/>
          <a:stretch/>
        </p:blipFill>
        <p:spPr>
          <a:xfrm>
            <a:off x="2340002" y="4900876"/>
            <a:ext cx="3923995" cy="1729590"/>
          </a:xfrm>
          <a:prstGeom prst="rect">
            <a:avLst/>
          </a:prstGeom>
          <a:noFill/>
          <a:ln>
            <a:noFill/>
          </a:ln>
        </p:spPr>
      </p:pic>
      <p:pic>
        <p:nvPicPr>
          <p:cNvPr id="227" name="Google Shape;227;p5"/>
          <p:cNvPicPr preferRelativeResize="0"/>
          <p:nvPr/>
        </p:nvPicPr>
        <p:blipFill rotWithShape="1">
          <a:blip r:embed="rId9">
            <a:alphaModFix/>
          </a:blip>
          <a:srcRect b="0" l="0" r="0" t="0"/>
          <a:stretch/>
        </p:blipFill>
        <p:spPr>
          <a:xfrm>
            <a:off x="6372002" y="3746540"/>
            <a:ext cx="1907997" cy="2883926"/>
          </a:xfrm>
          <a:prstGeom prst="rect">
            <a:avLst/>
          </a:prstGeom>
          <a:noFill/>
          <a:ln>
            <a:noFill/>
          </a:ln>
        </p:spPr>
      </p:pic>
      <p:grpSp>
        <p:nvGrpSpPr>
          <p:cNvPr id="228" name="Google Shape;228;p5"/>
          <p:cNvGrpSpPr/>
          <p:nvPr/>
        </p:nvGrpSpPr>
        <p:grpSpPr>
          <a:xfrm>
            <a:off x="4357589" y="3748128"/>
            <a:ext cx="1905000" cy="1041400"/>
            <a:chOff x="4357589" y="3748128"/>
            <a:chExt cx="1905000" cy="1041400"/>
          </a:xfrm>
        </p:grpSpPr>
        <p:sp>
          <p:nvSpPr>
            <p:cNvPr id="229" name="Google Shape;229;p5"/>
            <p:cNvSpPr/>
            <p:nvPr/>
          </p:nvSpPr>
          <p:spPr>
            <a:xfrm>
              <a:off x="4357589" y="3748128"/>
              <a:ext cx="1905000" cy="1041400"/>
            </a:xfrm>
            <a:custGeom>
              <a:rect b="b" l="l" r="r" t="t"/>
              <a:pathLst>
                <a:path extrusionOk="0" h="1041400" w="1905000">
                  <a:moveTo>
                    <a:pt x="1724825" y="0"/>
                  </a:moveTo>
                  <a:lnTo>
                    <a:pt x="179997" y="0"/>
                  </a:lnTo>
                  <a:lnTo>
                    <a:pt x="132144" y="6430"/>
                  </a:lnTo>
                  <a:lnTo>
                    <a:pt x="89146" y="24576"/>
                  </a:lnTo>
                  <a:lnTo>
                    <a:pt x="52717" y="52722"/>
                  </a:lnTo>
                  <a:lnTo>
                    <a:pt x="24573" y="89152"/>
                  </a:lnTo>
                  <a:lnTo>
                    <a:pt x="6429" y="132149"/>
                  </a:lnTo>
                  <a:lnTo>
                    <a:pt x="0" y="179997"/>
                  </a:lnTo>
                  <a:lnTo>
                    <a:pt x="0" y="860818"/>
                  </a:lnTo>
                  <a:lnTo>
                    <a:pt x="6429" y="908672"/>
                  </a:lnTo>
                  <a:lnTo>
                    <a:pt x="24573" y="951672"/>
                  </a:lnTo>
                  <a:lnTo>
                    <a:pt x="52717" y="988104"/>
                  </a:lnTo>
                  <a:lnTo>
                    <a:pt x="89146" y="1016251"/>
                  </a:lnTo>
                  <a:lnTo>
                    <a:pt x="132144" y="1034398"/>
                  </a:lnTo>
                  <a:lnTo>
                    <a:pt x="179997" y="1040828"/>
                  </a:lnTo>
                  <a:lnTo>
                    <a:pt x="1724825" y="1040828"/>
                  </a:lnTo>
                  <a:lnTo>
                    <a:pt x="1772673" y="1034398"/>
                  </a:lnTo>
                  <a:lnTo>
                    <a:pt x="1815670" y="1016251"/>
                  </a:lnTo>
                  <a:lnTo>
                    <a:pt x="1852099" y="988104"/>
                  </a:lnTo>
                  <a:lnTo>
                    <a:pt x="1880245" y="951672"/>
                  </a:lnTo>
                  <a:lnTo>
                    <a:pt x="1898392" y="908672"/>
                  </a:lnTo>
                  <a:lnTo>
                    <a:pt x="1904822" y="860818"/>
                  </a:lnTo>
                  <a:lnTo>
                    <a:pt x="1904822" y="179997"/>
                  </a:lnTo>
                  <a:lnTo>
                    <a:pt x="1898392" y="132149"/>
                  </a:lnTo>
                  <a:lnTo>
                    <a:pt x="1880245" y="89152"/>
                  </a:lnTo>
                  <a:lnTo>
                    <a:pt x="1852099" y="52722"/>
                  </a:lnTo>
                  <a:lnTo>
                    <a:pt x="1815670" y="24576"/>
                  </a:lnTo>
                  <a:lnTo>
                    <a:pt x="1772673" y="6430"/>
                  </a:lnTo>
                  <a:lnTo>
                    <a:pt x="1724825" y="0"/>
                  </a:lnTo>
                  <a:close/>
                </a:path>
              </a:pathLst>
            </a:custGeom>
            <a:solidFill>
              <a:srgbClr val="F0EE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 name="Google Shape;230;p5"/>
            <p:cNvSpPr/>
            <p:nvPr/>
          </p:nvSpPr>
          <p:spPr>
            <a:xfrm>
              <a:off x="4357589" y="3748128"/>
              <a:ext cx="1905000" cy="1041400"/>
            </a:xfrm>
            <a:custGeom>
              <a:rect b="b" l="l" r="r" t="t"/>
              <a:pathLst>
                <a:path extrusionOk="0" h="1041400" w="1905000">
                  <a:moveTo>
                    <a:pt x="179997" y="0"/>
                  </a:moveTo>
                  <a:lnTo>
                    <a:pt x="132144" y="6430"/>
                  </a:lnTo>
                  <a:lnTo>
                    <a:pt x="89146" y="24576"/>
                  </a:lnTo>
                  <a:lnTo>
                    <a:pt x="52717" y="52722"/>
                  </a:lnTo>
                  <a:lnTo>
                    <a:pt x="24573" y="89152"/>
                  </a:lnTo>
                  <a:lnTo>
                    <a:pt x="6429" y="132149"/>
                  </a:lnTo>
                  <a:lnTo>
                    <a:pt x="0" y="179997"/>
                  </a:lnTo>
                  <a:lnTo>
                    <a:pt x="0" y="860818"/>
                  </a:lnTo>
                  <a:lnTo>
                    <a:pt x="6429" y="908672"/>
                  </a:lnTo>
                  <a:lnTo>
                    <a:pt x="24573" y="951672"/>
                  </a:lnTo>
                  <a:lnTo>
                    <a:pt x="52717" y="988104"/>
                  </a:lnTo>
                  <a:lnTo>
                    <a:pt x="89146" y="1016251"/>
                  </a:lnTo>
                  <a:lnTo>
                    <a:pt x="132144" y="1034398"/>
                  </a:lnTo>
                  <a:lnTo>
                    <a:pt x="179997" y="1040828"/>
                  </a:lnTo>
                  <a:lnTo>
                    <a:pt x="1724825" y="1040828"/>
                  </a:lnTo>
                  <a:lnTo>
                    <a:pt x="1772673" y="1034398"/>
                  </a:lnTo>
                  <a:lnTo>
                    <a:pt x="1815670" y="1016251"/>
                  </a:lnTo>
                  <a:lnTo>
                    <a:pt x="1852099" y="988104"/>
                  </a:lnTo>
                  <a:lnTo>
                    <a:pt x="1880245" y="951672"/>
                  </a:lnTo>
                  <a:lnTo>
                    <a:pt x="1898392" y="908672"/>
                  </a:lnTo>
                  <a:lnTo>
                    <a:pt x="1904822" y="860818"/>
                  </a:lnTo>
                  <a:lnTo>
                    <a:pt x="1904822" y="179997"/>
                  </a:lnTo>
                  <a:lnTo>
                    <a:pt x="1898392" y="132149"/>
                  </a:lnTo>
                  <a:lnTo>
                    <a:pt x="1880245" y="89152"/>
                  </a:lnTo>
                  <a:lnTo>
                    <a:pt x="1852099" y="52722"/>
                  </a:lnTo>
                  <a:lnTo>
                    <a:pt x="1815670" y="24576"/>
                  </a:lnTo>
                  <a:lnTo>
                    <a:pt x="1772673" y="6430"/>
                  </a:lnTo>
                  <a:lnTo>
                    <a:pt x="1724825"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31" name="Google Shape;231;p5"/>
          <p:cNvPicPr preferRelativeResize="0"/>
          <p:nvPr/>
        </p:nvPicPr>
        <p:blipFill rotWithShape="1">
          <a:blip r:embed="rId10">
            <a:alphaModFix/>
          </a:blip>
          <a:srcRect b="0" l="0" r="0" t="0"/>
          <a:stretch/>
        </p:blipFill>
        <p:spPr>
          <a:xfrm>
            <a:off x="8388001" y="3746540"/>
            <a:ext cx="1907997" cy="2882341"/>
          </a:xfrm>
          <a:prstGeom prst="rect">
            <a:avLst/>
          </a:prstGeom>
          <a:noFill/>
          <a:ln>
            <a:noFill/>
          </a:ln>
        </p:spPr>
      </p:pic>
      <p:sp>
        <p:nvSpPr>
          <p:cNvPr id="232" name="Google Shape;232;p5"/>
          <p:cNvSpPr txBox="1"/>
          <p:nvPr/>
        </p:nvSpPr>
        <p:spPr>
          <a:xfrm>
            <a:off x="2484899" y="3878198"/>
            <a:ext cx="1065530" cy="567690"/>
          </a:xfrm>
          <a:prstGeom prst="rect">
            <a:avLst/>
          </a:prstGeom>
          <a:noFill/>
          <a:ln>
            <a:noFill/>
          </a:ln>
        </p:spPr>
        <p:txBody>
          <a:bodyPr anchorCtr="0" anchor="t" bIns="0" lIns="0" spcFirstLastPara="1" rIns="0" wrap="square" tIns="27300">
            <a:spAutoFit/>
          </a:bodyPr>
          <a:lstStyle/>
          <a:p>
            <a:pPr indent="0" lvl="0" marL="38100" rtl="0" algn="l">
              <a:lnSpc>
                <a:spcPct val="100000"/>
              </a:lnSpc>
              <a:spcBef>
                <a:spcPts val="0"/>
              </a:spcBef>
              <a:spcAft>
                <a:spcPts val="0"/>
              </a:spcAft>
              <a:buNone/>
            </a:pPr>
            <a:r>
              <a:rPr b="0" lang="en-US" sz="750">
                <a:solidFill>
                  <a:srgbClr val="231F20"/>
                </a:solidFill>
                <a:latin typeface="Arial"/>
                <a:ea typeface="Arial"/>
                <a:cs typeface="Arial"/>
                <a:sym typeface="Arial"/>
              </a:rPr>
              <a:t>총 자산</a:t>
            </a:r>
            <a:endParaRPr sz="750">
              <a:latin typeface="Arial"/>
              <a:ea typeface="Arial"/>
              <a:cs typeface="Arial"/>
              <a:sym typeface="Arial"/>
            </a:endParaRPr>
          </a:p>
          <a:p>
            <a:pPr indent="0" lvl="0" marL="38100" rtl="0" algn="l">
              <a:lnSpc>
                <a:spcPct val="100000"/>
              </a:lnSpc>
              <a:spcBef>
                <a:spcPts val="370"/>
              </a:spcBef>
              <a:spcAft>
                <a:spcPts val="0"/>
              </a:spcAft>
              <a:buNone/>
            </a:pPr>
            <a:r>
              <a:rPr b="1" lang="en-US" sz="2400">
                <a:solidFill>
                  <a:srgbClr val="6F5DCF"/>
                </a:solidFill>
                <a:latin typeface="Malgun Gothic"/>
                <a:ea typeface="Malgun Gothic"/>
                <a:cs typeface="Malgun Gothic"/>
                <a:sym typeface="Malgun Gothic"/>
              </a:rPr>
              <a:t>58.5</a:t>
            </a:r>
            <a:r>
              <a:rPr b="0" baseline="30000" lang="en-US" sz="1800">
                <a:solidFill>
                  <a:srgbClr val="6F5DCF"/>
                </a:solidFill>
                <a:latin typeface="Arial"/>
                <a:ea typeface="Arial"/>
                <a:cs typeface="Arial"/>
                <a:sym typeface="Arial"/>
              </a:rPr>
              <a:t>조 원</a:t>
            </a:r>
            <a:endParaRPr baseline="30000" sz="1800">
              <a:latin typeface="Arial"/>
              <a:ea typeface="Arial"/>
              <a:cs typeface="Arial"/>
              <a:sym typeface="Arial"/>
            </a:endParaRPr>
          </a:p>
        </p:txBody>
      </p:sp>
      <p:sp>
        <p:nvSpPr>
          <p:cNvPr id="233" name="Google Shape;233;p5"/>
          <p:cNvSpPr txBox="1"/>
          <p:nvPr/>
        </p:nvSpPr>
        <p:spPr>
          <a:xfrm>
            <a:off x="2484899" y="5032539"/>
            <a:ext cx="1107440" cy="567690"/>
          </a:xfrm>
          <a:prstGeom prst="rect">
            <a:avLst/>
          </a:prstGeom>
          <a:noFill/>
          <a:ln>
            <a:noFill/>
          </a:ln>
        </p:spPr>
        <p:txBody>
          <a:bodyPr anchorCtr="0" anchor="t" bIns="0" lIns="0" spcFirstLastPara="1" rIns="0" wrap="square" tIns="27300">
            <a:spAutoFit/>
          </a:bodyPr>
          <a:lstStyle/>
          <a:p>
            <a:pPr indent="0" lvl="0" marL="38100" rtl="0" algn="l">
              <a:lnSpc>
                <a:spcPct val="100000"/>
              </a:lnSpc>
              <a:spcBef>
                <a:spcPts val="0"/>
              </a:spcBef>
              <a:spcAft>
                <a:spcPts val="0"/>
              </a:spcAft>
              <a:buNone/>
            </a:pPr>
            <a:r>
              <a:rPr b="0" lang="en-US" sz="750">
                <a:solidFill>
                  <a:srgbClr val="231F20"/>
                </a:solidFill>
                <a:latin typeface="Arial"/>
                <a:ea typeface="Arial"/>
                <a:cs typeface="Arial"/>
                <a:sym typeface="Arial"/>
              </a:rPr>
              <a:t>보험금 지급능력 신용등급</a:t>
            </a:r>
            <a:endParaRPr sz="750">
              <a:latin typeface="Arial"/>
              <a:ea typeface="Arial"/>
              <a:cs typeface="Arial"/>
              <a:sym typeface="Arial"/>
            </a:endParaRPr>
          </a:p>
          <a:p>
            <a:pPr indent="0" lvl="0" marL="38100" rtl="0" algn="l">
              <a:lnSpc>
                <a:spcPct val="100000"/>
              </a:lnSpc>
              <a:spcBef>
                <a:spcPts val="370"/>
              </a:spcBef>
              <a:spcAft>
                <a:spcPts val="0"/>
              </a:spcAft>
              <a:buNone/>
            </a:pPr>
            <a:r>
              <a:rPr b="1" lang="en-US" sz="2400">
                <a:solidFill>
                  <a:srgbClr val="6F5DCF"/>
                </a:solidFill>
                <a:latin typeface="Malgun Gothic"/>
                <a:ea typeface="Malgun Gothic"/>
                <a:cs typeface="Malgun Gothic"/>
                <a:sym typeface="Malgun Gothic"/>
              </a:rPr>
              <a:t>AAA</a:t>
            </a:r>
            <a:r>
              <a:rPr b="0" baseline="30000" lang="en-US" sz="1800">
                <a:solidFill>
                  <a:srgbClr val="6F5DCF"/>
                </a:solidFill>
                <a:latin typeface="Arial"/>
                <a:ea typeface="Arial"/>
                <a:cs typeface="Arial"/>
                <a:sym typeface="Arial"/>
              </a:rPr>
              <a:t>등급</a:t>
            </a:r>
            <a:endParaRPr baseline="30000" sz="1800">
              <a:latin typeface="Arial"/>
              <a:ea typeface="Arial"/>
              <a:cs typeface="Arial"/>
              <a:sym typeface="Arial"/>
            </a:endParaRPr>
          </a:p>
        </p:txBody>
      </p:sp>
      <p:sp>
        <p:nvSpPr>
          <p:cNvPr id="234" name="Google Shape;234;p5"/>
          <p:cNvSpPr txBox="1"/>
          <p:nvPr/>
        </p:nvSpPr>
        <p:spPr>
          <a:xfrm>
            <a:off x="4500900" y="3878198"/>
            <a:ext cx="1256030" cy="567690"/>
          </a:xfrm>
          <a:prstGeom prst="rect">
            <a:avLst/>
          </a:prstGeom>
          <a:noFill/>
          <a:ln>
            <a:noFill/>
          </a:ln>
        </p:spPr>
        <p:txBody>
          <a:bodyPr anchorCtr="0" anchor="t" bIns="0" lIns="0" spcFirstLastPara="1" rIns="0" wrap="square" tIns="27300">
            <a:spAutoFit/>
          </a:bodyPr>
          <a:lstStyle/>
          <a:p>
            <a:pPr indent="0" lvl="0" marL="38100" rtl="0" algn="l">
              <a:lnSpc>
                <a:spcPct val="100000"/>
              </a:lnSpc>
              <a:spcBef>
                <a:spcPts val="0"/>
              </a:spcBef>
              <a:spcAft>
                <a:spcPts val="0"/>
              </a:spcAft>
              <a:buNone/>
            </a:pPr>
            <a:r>
              <a:rPr b="0" lang="en-US" sz="750">
                <a:solidFill>
                  <a:srgbClr val="231F20"/>
                </a:solidFill>
                <a:latin typeface="Arial"/>
                <a:ea typeface="Arial"/>
                <a:cs typeface="Arial"/>
                <a:sym typeface="Arial"/>
              </a:rPr>
              <a:t>당기순이익</a:t>
            </a:r>
            <a:endParaRPr sz="750">
              <a:latin typeface="Arial"/>
              <a:ea typeface="Arial"/>
              <a:cs typeface="Arial"/>
              <a:sym typeface="Arial"/>
            </a:endParaRPr>
          </a:p>
          <a:p>
            <a:pPr indent="0" lvl="0" marL="38100" rtl="0" algn="l">
              <a:lnSpc>
                <a:spcPct val="100000"/>
              </a:lnSpc>
              <a:spcBef>
                <a:spcPts val="370"/>
              </a:spcBef>
              <a:spcAft>
                <a:spcPts val="0"/>
              </a:spcAft>
              <a:buNone/>
            </a:pPr>
            <a:r>
              <a:rPr b="1" lang="en-US" sz="2400">
                <a:solidFill>
                  <a:srgbClr val="6F5DCF"/>
                </a:solidFill>
                <a:latin typeface="Malgun Gothic"/>
                <a:ea typeface="Malgun Gothic"/>
                <a:cs typeface="Malgun Gothic"/>
                <a:sym typeface="Malgun Gothic"/>
              </a:rPr>
              <a:t>4,819</a:t>
            </a:r>
            <a:r>
              <a:rPr b="0" baseline="30000" lang="en-US" sz="1800">
                <a:solidFill>
                  <a:srgbClr val="6F5DCF"/>
                </a:solidFill>
                <a:latin typeface="Arial"/>
                <a:ea typeface="Arial"/>
                <a:cs typeface="Arial"/>
                <a:sym typeface="Arial"/>
              </a:rPr>
              <a:t>억 원</a:t>
            </a:r>
            <a:endParaRPr baseline="30000" sz="1800">
              <a:latin typeface="Arial"/>
              <a:ea typeface="Arial"/>
              <a:cs typeface="Arial"/>
              <a:sym typeface="Arial"/>
            </a:endParaRPr>
          </a:p>
        </p:txBody>
      </p:sp>
      <p:sp>
        <p:nvSpPr>
          <p:cNvPr id="235" name="Google Shape;235;p5"/>
          <p:cNvSpPr txBox="1"/>
          <p:nvPr/>
        </p:nvSpPr>
        <p:spPr>
          <a:xfrm>
            <a:off x="6513900" y="3874229"/>
            <a:ext cx="1214755" cy="584200"/>
          </a:xfrm>
          <a:prstGeom prst="rect">
            <a:avLst/>
          </a:prstGeom>
          <a:noFill/>
          <a:ln>
            <a:noFill/>
          </a:ln>
        </p:spPr>
        <p:txBody>
          <a:bodyPr anchorCtr="0" anchor="t" bIns="0" lIns="0" spcFirstLastPara="1" rIns="0" wrap="square" tIns="31100">
            <a:spAutoFit/>
          </a:bodyPr>
          <a:lstStyle/>
          <a:p>
            <a:pPr indent="0" lvl="0" marL="38100" rtl="0" algn="l">
              <a:lnSpc>
                <a:spcPct val="100000"/>
              </a:lnSpc>
              <a:spcBef>
                <a:spcPts val="0"/>
              </a:spcBef>
              <a:spcAft>
                <a:spcPts val="0"/>
              </a:spcAft>
              <a:buNone/>
            </a:pPr>
            <a:r>
              <a:rPr b="0" lang="en-US" sz="750">
                <a:solidFill>
                  <a:srgbClr val="231F20"/>
                </a:solidFill>
                <a:latin typeface="Arial"/>
                <a:ea typeface="Arial"/>
                <a:cs typeface="Arial"/>
                <a:sym typeface="Arial"/>
              </a:rPr>
              <a:t>K-ICS비율(신지급여력비율)</a:t>
            </a:r>
            <a:endParaRPr sz="750">
              <a:latin typeface="Arial"/>
              <a:ea typeface="Arial"/>
              <a:cs typeface="Arial"/>
              <a:sym typeface="Arial"/>
            </a:endParaRPr>
          </a:p>
          <a:p>
            <a:pPr indent="0" lvl="0" marL="38100" rtl="0" algn="l">
              <a:lnSpc>
                <a:spcPct val="100000"/>
              </a:lnSpc>
              <a:spcBef>
                <a:spcPts val="470"/>
              </a:spcBef>
              <a:spcAft>
                <a:spcPts val="0"/>
              </a:spcAft>
              <a:buNone/>
            </a:pPr>
            <a:r>
              <a:rPr b="1" lang="en-US" sz="2400">
                <a:solidFill>
                  <a:srgbClr val="6F5DCF"/>
                </a:solidFill>
                <a:latin typeface="Malgun Gothic"/>
                <a:ea typeface="Malgun Gothic"/>
                <a:cs typeface="Malgun Gothic"/>
                <a:sym typeface="Malgun Gothic"/>
              </a:rPr>
              <a:t>250.8</a:t>
            </a:r>
            <a:r>
              <a:rPr b="0" baseline="30000" lang="en-US" sz="1800">
                <a:solidFill>
                  <a:srgbClr val="6F5DCF"/>
                </a:solidFill>
                <a:latin typeface="Arial"/>
                <a:ea typeface="Arial"/>
                <a:cs typeface="Arial"/>
                <a:sym typeface="Arial"/>
              </a:rPr>
              <a:t>%</a:t>
            </a:r>
            <a:endParaRPr baseline="30000" sz="1800">
              <a:latin typeface="Arial"/>
              <a:ea typeface="Arial"/>
              <a:cs typeface="Arial"/>
              <a:sym typeface="Arial"/>
            </a:endParaRPr>
          </a:p>
        </p:txBody>
      </p:sp>
      <p:sp>
        <p:nvSpPr>
          <p:cNvPr id="236" name="Google Shape;236;p5"/>
          <p:cNvSpPr txBox="1"/>
          <p:nvPr/>
        </p:nvSpPr>
        <p:spPr>
          <a:xfrm>
            <a:off x="8532898" y="3878198"/>
            <a:ext cx="966469" cy="567690"/>
          </a:xfrm>
          <a:prstGeom prst="rect">
            <a:avLst/>
          </a:prstGeom>
          <a:noFill/>
          <a:ln>
            <a:noFill/>
          </a:ln>
        </p:spPr>
        <p:txBody>
          <a:bodyPr anchorCtr="0" anchor="t" bIns="0" lIns="0" spcFirstLastPara="1" rIns="0" wrap="square" tIns="27300">
            <a:spAutoFit/>
          </a:bodyPr>
          <a:lstStyle/>
          <a:p>
            <a:pPr indent="0" lvl="0" marL="38100" rtl="0" algn="l">
              <a:lnSpc>
                <a:spcPct val="100000"/>
              </a:lnSpc>
              <a:spcBef>
                <a:spcPts val="0"/>
              </a:spcBef>
              <a:spcAft>
                <a:spcPts val="0"/>
              </a:spcAft>
              <a:buNone/>
            </a:pPr>
            <a:r>
              <a:rPr b="0" lang="en-US" sz="750">
                <a:solidFill>
                  <a:srgbClr val="231F20"/>
                </a:solidFill>
                <a:latin typeface="Arial"/>
                <a:ea typeface="Arial"/>
                <a:cs typeface="Arial"/>
                <a:sym typeface="Arial"/>
              </a:rPr>
              <a:t>고객 수</a:t>
            </a:r>
            <a:endParaRPr sz="750">
              <a:latin typeface="Arial"/>
              <a:ea typeface="Arial"/>
              <a:cs typeface="Arial"/>
              <a:sym typeface="Arial"/>
            </a:endParaRPr>
          </a:p>
          <a:p>
            <a:pPr indent="0" lvl="0" marL="38100" rtl="0" algn="l">
              <a:lnSpc>
                <a:spcPct val="100000"/>
              </a:lnSpc>
              <a:spcBef>
                <a:spcPts val="370"/>
              </a:spcBef>
              <a:spcAft>
                <a:spcPts val="0"/>
              </a:spcAft>
              <a:buNone/>
            </a:pPr>
            <a:r>
              <a:rPr b="1" lang="en-US" sz="2400">
                <a:solidFill>
                  <a:srgbClr val="6F5DCF"/>
                </a:solidFill>
                <a:latin typeface="Malgun Gothic"/>
                <a:ea typeface="Malgun Gothic"/>
                <a:cs typeface="Malgun Gothic"/>
                <a:sym typeface="Malgun Gothic"/>
              </a:rPr>
              <a:t>366</a:t>
            </a:r>
            <a:r>
              <a:rPr b="0" baseline="30000" lang="en-US" sz="1800">
                <a:solidFill>
                  <a:srgbClr val="6F5DCF"/>
                </a:solidFill>
                <a:latin typeface="Arial"/>
                <a:ea typeface="Arial"/>
                <a:cs typeface="Arial"/>
                <a:sym typeface="Arial"/>
              </a:rPr>
              <a:t>만 명</a:t>
            </a:r>
            <a:endParaRPr baseline="30000" sz="1800">
              <a:latin typeface="Arial"/>
              <a:ea typeface="Arial"/>
              <a:cs typeface="Arial"/>
              <a:sym typeface="Arial"/>
            </a:endParaRPr>
          </a:p>
        </p:txBody>
      </p:sp>
      <p:sp>
        <p:nvSpPr>
          <p:cNvPr id="237" name="Google Shape;237;p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05</a:t>
            </a:r>
            <a:endParaRPr sz="900">
              <a:latin typeface="Malgun Gothic"/>
              <a:ea typeface="Malgun Gothic"/>
              <a:cs typeface="Malgun Gothic"/>
              <a:sym typeface="Malgun Gothic"/>
            </a:endParaRPr>
          </a:p>
        </p:txBody>
      </p:sp>
      <p:pic>
        <p:nvPicPr>
          <p:cNvPr id="238" name="Google Shape;238;p5"/>
          <p:cNvPicPr preferRelativeResize="0"/>
          <p:nvPr/>
        </p:nvPicPr>
        <p:blipFill rotWithShape="1">
          <a:blip r:embed="rId11">
            <a:alphaModFix/>
          </a:blip>
          <a:srcRect b="0" l="0" r="0" t="0"/>
          <a:stretch/>
        </p:blipFill>
        <p:spPr>
          <a:xfrm>
            <a:off x="431999" y="6464984"/>
            <a:ext cx="231013" cy="231013"/>
          </a:xfrm>
          <a:prstGeom prst="rect">
            <a:avLst/>
          </a:prstGeom>
          <a:noFill/>
          <a:ln>
            <a:noFill/>
          </a:ln>
        </p:spPr>
      </p:pic>
      <p:pic>
        <p:nvPicPr>
          <p:cNvPr id="239" name="Google Shape;239;p5"/>
          <p:cNvPicPr preferRelativeResize="0"/>
          <p:nvPr/>
        </p:nvPicPr>
        <p:blipFill rotWithShape="1">
          <a:blip r:embed="rId12">
            <a:alphaModFix/>
          </a:blip>
          <a:srcRect b="0" l="0" r="0" t="0"/>
          <a:stretch/>
        </p:blipFill>
        <p:spPr>
          <a:xfrm>
            <a:off x="431999" y="6167054"/>
            <a:ext cx="231013" cy="231012"/>
          </a:xfrm>
          <a:prstGeom prst="rect">
            <a:avLst/>
          </a:prstGeom>
          <a:noFill/>
          <a:ln>
            <a:noFill/>
          </a:ln>
        </p:spPr>
      </p:pic>
      <p:pic>
        <p:nvPicPr>
          <p:cNvPr id="240" name="Google Shape;240;p5"/>
          <p:cNvPicPr preferRelativeResize="0"/>
          <p:nvPr/>
        </p:nvPicPr>
        <p:blipFill rotWithShape="1">
          <a:blip r:embed="rId13">
            <a:alphaModFix/>
          </a:blip>
          <a:srcRect b="0" l="0" r="0" t="0"/>
          <a:stretch/>
        </p:blipFill>
        <p:spPr>
          <a:xfrm>
            <a:off x="431999" y="5730434"/>
            <a:ext cx="231013" cy="231013"/>
          </a:xfrm>
          <a:prstGeom prst="rect">
            <a:avLst/>
          </a:prstGeom>
          <a:noFill/>
          <a:ln>
            <a:noFill/>
          </a:ln>
        </p:spPr>
      </p:pic>
      <p:pic>
        <p:nvPicPr>
          <p:cNvPr id="241" name="Google Shape;241;p5"/>
          <p:cNvPicPr preferRelativeResize="0"/>
          <p:nvPr/>
        </p:nvPicPr>
        <p:blipFill rotWithShape="1">
          <a:blip r:embed="rId14">
            <a:alphaModFix/>
          </a:blip>
          <a:srcRect b="0" l="0" r="0" t="0"/>
          <a:stretch/>
        </p:blipFill>
        <p:spPr>
          <a:xfrm>
            <a:off x="431999" y="5432504"/>
            <a:ext cx="231013" cy="231012"/>
          </a:xfrm>
          <a:prstGeom prst="rect">
            <a:avLst/>
          </a:prstGeom>
          <a:noFill/>
          <a:ln>
            <a:noFill/>
          </a:ln>
        </p:spPr>
      </p:pic>
      <p:sp>
        <p:nvSpPr>
          <p:cNvPr id="242" name="Google Shape;242;p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7" name="Shape 3097"/>
        <p:cNvGrpSpPr/>
        <p:nvPr/>
      </p:nvGrpSpPr>
      <p:grpSpPr>
        <a:xfrm>
          <a:off x="0" y="0"/>
          <a:ext cx="0" cy="0"/>
          <a:chOff x="0" y="0"/>
          <a:chExt cx="0" cy="0"/>
        </a:xfrm>
      </p:grpSpPr>
      <p:graphicFrame>
        <p:nvGraphicFramePr>
          <p:cNvPr id="3098" name="Google Shape;3098;p5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3099" name="Google Shape;3099;p50"/>
          <p:cNvGrpSpPr/>
          <p:nvPr/>
        </p:nvGrpSpPr>
        <p:grpSpPr>
          <a:xfrm>
            <a:off x="2339987" y="913929"/>
            <a:ext cx="2484120" cy="3810"/>
            <a:chOff x="2339987" y="913929"/>
            <a:chExt cx="2484120" cy="3810"/>
          </a:xfrm>
        </p:grpSpPr>
        <p:sp>
          <p:nvSpPr>
            <p:cNvPr id="3100" name="Google Shape;3100;p50"/>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1" name="Google Shape;3101;p50"/>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102" name="Google Shape;3102;p50"/>
          <p:cNvSpPr txBox="1"/>
          <p:nvPr/>
        </p:nvSpPr>
        <p:spPr>
          <a:xfrm>
            <a:off x="2327300" y="682914"/>
            <a:ext cx="122999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혁신 성장 생태계 조성</a:t>
            </a:r>
            <a:endParaRPr sz="950">
              <a:latin typeface="Malgun Gothic"/>
              <a:ea typeface="Malgun Gothic"/>
              <a:cs typeface="Malgun Gothic"/>
              <a:sym typeface="Malgun Gothic"/>
            </a:endParaRPr>
          </a:p>
        </p:txBody>
      </p:sp>
      <p:pic>
        <p:nvPicPr>
          <p:cNvPr id="3103" name="Google Shape;3103;p50"/>
          <p:cNvPicPr preferRelativeResize="0"/>
          <p:nvPr/>
        </p:nvPicPr>
        <p:blipFill rotWithShape="1">
          <a:blip r:embed="rId16">
            <a:alphaModFix/>
          </a:blip>
          <a:srcRect b="0" l="0" r="0" t="0"/>
          <a:stretch/>
        </p:blipFill>
        <p:spPr>
          <a:xfrm>
            <a:off x="2962593" y="1452280"/>
            <a:ext cx="98424" cy="82549"/>
          </a:xfrm>
          <a:prstGeom prst="rect">
            <a:avLst/>
          </a:prstGeom>
          <a:noFill/>
          <a:ln>
            <a:noFill/>
          </a:ln>
        </p:spPr>
      </p:pic>
      <p:sp>
        <p:nvSpPr>
          <p:cNvPr id="3104" name="Google Shape;3104;p50"/>
          <p:cNvSpPr txBox="1"/>
          <p:nvPr/>
        </p:nvSpPr>
        <p:spPr>
          <a:xfrm>
            <a:off x="2327300" y="994018"/>
            <a:ext cx="2509520"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신한 Future’s Lab</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신한퓨처스랩은 2015년 금융권 최초로 출범한 액셀러레 이팅 프로그램  로 대한민국 스타트업의 Scale-Up을 지 원하는 스타트업 육성프로그램 입니다. 신한라이프는 신 한은행, 신한카드, 신한투자증권, 신한DS 등 신한금융그 룹 주요 그룹사와 함께 멘토사로 참여하여 육성 기업과 공 동개발, 서비스 도입 등 협업 및 투자를 진행해오고 있습니 다. 2023년 신한라이프는 보험, ESG, 시니어, 프로세스 혁신 등 4개 분야에서 총 4개 기업과 오픈이노베이션을 추 진하였습니다. 그 결과 신한라이프와 스타트업 모두 고객 과 사업이 확대되는 긍정적인 효과가 있었습니다.</a:t>
            </a:r>
            <a:endParaRPr sz="800">
              <a:latin typeface="Arial"/>
              <a:ea typeface="Arial"/>
              <a:cs typeface="Arial"/>
              <a:sym typeface="Arial"/>
            </a:endParaRPr>
          </a:p>
        </p:txBody>
      </p:sp>
      <p:graphicFrame>
        <p:nvGraphicFramePr>
          <p:cNvPr id="3105" name="Google Shape;3105;p50"/>
          <p:cNvGraphicFramePr/>
          <p:nvPr/>
        </p:nvGraphicFramePr>
        <p:xfrm>
          <a:off x="5328001" y="1087745"/>
          <a:ext cx="3000000" cy="3000000"/>
        </p:xfrm>
        <a:graphic>
          <a:graphicData uri="http://schemas.openxmlformats.org/drawingml/2006/table">
            <a:tbl>
              <a:tblPr bandRow="1" firstRow="1">
                <a:noFill/>
                <a:tableStyleId>{C31ADFB9-D814-4208-886B-9652E2F75FA4}</a:tableStyleId>
              </a:tblPr>
              <a:tblGrid>
                <a:gridCol w="720100"/>
                <a:gridCol w="72400"/>
                <a:gridCol w="720100"/>
                <a:gridCol w="72400"/>
                <a:gridCol w="1800225"/>
                <a:gridCol w="72400"/>
                <a:gridCol w="15125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협업 회사명</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협업 부서</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협업 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협업 성과</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패러다임 시프트</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디지털보험 파트</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45085" lvl="0" marL="45085" marR="86042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 히로인스 APP 내 디지털보험 마케팅 계약</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디지털보험 마케팅 인사이트 획득</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03550">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실비아 헬스</a:t>
                      </a:r>
                      <a:endParaRPr sz="700" u="none" cap="none" strike="noStrike">
                        <a:latin typeface="Arial"/>
                        <a:ea typeface="Arial"/>
                        <a:cs typeface="Arial"/>
                        <a:sym typeface="Arial"/>
                      </a:endParaRPr>
                    </a:p>
                  </a:txBody>
                  <a:tcPr marT="69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27559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슈퍼SOL 플랫폼본부</a:t>
                      </a:r>
                      <a:endParaRPr sz="700" u="none" cap="none" strike="noStrike">
                        <a:latin typeface="Arial"/>
                        <a:ea typeface="Arial"/>
                        <a:cs typeface="Arial"/>
                        <a:sym typeface="Arial"/>
                      </a:endParaRPr>
                    </a:p>
                  </a:txBody>
                  <a:tcPr marT="863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5085" lvl="0" marL="45085" marR="66929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 신한플러스 중장년 고객 대상 ‘두뇌건강 트레이닝 서비스’ 무료이용권 제공</a:t>
                      </a:r>
                      <a:endParaRPr sz="700" u="none" cap="none" strike="noStrike">
                        <a:latin typeface="Arial"/>
                        <a:ea typeface="Arial"/>
                        <a:cs typeface="Arial"/>
                        <a:sym typeface="Arial"/>
                      </a:endParaRPr>
                    </a:p>
                  </a:txBody>
                  <a:tcPr marT="165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’23.8~10월</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-3.6천 명 서비스 가입</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-인당 월평균 8회 이용</a:t>
                      </a:r>
                      <a:endParaRPr sz="700" u="none" cap="none" strike="noStrike">
                        <a:latin typeface="Arial"/>
                        <a:ea typeface="Arial"/>
                        <a:cs typeface="Arial"/>
                        <a:sym typeface="Arial"/>
                      </a:endParaRPr>
                    </a:p>
                  </a:txBody>
                  <a:tcPr marT="501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27675">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인슈딜</a:t>
                      </a:r>
                      <a:endParaRPr sz="700" u="none" cap="none" strike="noStrike">
                        <a:latin typeface="Arial"/>
                        <a:ea typeface="Arial"/>
                        <a:cs typeface="Arial"/>
                        <a:sym typeface="Arial"/>
                      </a:endParaRPr>
                    </a:p>
                    <a:p>
                      <a:pPr indent="0" lvl="0" marL="0" marR="0" rtl="0" algn="l">
                        <a:lnSpc>
                          <a:spcPct val="100000"/>
                        </a:lnSpc>
                        <a:spcBef>
                          <a:spcPts val="64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975"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WM팀</a:t>
                      </a:r>
                      <a:endParaRPr sz="700" u="none" cap="none" strike="noStrike">
                        <a:latin typeface="Arial"/>
                        <a:ea typeface="Arial"/>
                        <a:cs typeface="Arial"/>
                        <a:sym typeface="Arial"/>
                      </a:endParaRPr>
                    </a:p>
                    <a:p>
                      <a:pPr indent="0" lvl="0" marL="0" marR="0" rtl="0" algn="l">
                        <a:lnSpc>
                          <a:spcPct val="100000"/>
                        </a:lnSpc>
                        <a:spcBef>
                          <a:spcPts val="64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975"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5720" lvl="0" marL="63500" marR="20827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 법인 대상 CEO 플랜영업을 위한 기업정보 리포트생성 자동화 서비스 제공</a:t>
                      </a:r>
                      <a:endParaRPr sz="700" u="none" cap="none" strike="noStrike">
                        <a:latin typeface="Arial"/>
                        <a:ea typeface="Arial"/>
                        <a:cs typeface="Arial"/>
                        <a:sym typeface="Arial"/>
                      </a:endParaRPr>
                    </a:p>
                    <a:p>
                      <a:pPr indent="0" lvl="0" marL="0" marR="0" rtl="0" algn="l">
                        <a:lnSpc>
                          <a:spcPct val="100000"/>
                        </a:lnSpc>
                        <a:spcBef>
                          <a:spcPts val="9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8635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’23.1~10월</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-총 1.7만회 리포트 조회</a:t>
                      </a:r>
                      <a:endParaRPr sz="700" u="none" cap="none" strike="noStrike">
                        <a:latin typeface="Arial"/>
                        <a:ea typeface="Arial"/>
                        <a:cs typeface="Arial"/>
                        <a:sym typeface="Arial"/>
                      </a:endParaRPr>
                    </a:p>
                    <a:p>
                      <a:pPr indent="0" lvl="0" marL="0" marR="0" rtl="0" algn="l">
                        <a:lnSpc>
                          <a:spcPct val="100000"/>
                        </a:lnSpc>
                        <a:spcBef>
                          <a:spcPts val="259"/>
                        </a:spcBef>
                        <a:spcAft>
                          <a:spcPts val="0"/>
                        </a:spcAft>
                        <a:buNone/>
                      </a:pPr>
                      <a:r>
                        <a:rPr baseline="-25000" lang="en-US" sz="1200" u="sng" cap="none" strike="noStrike">
                          <a:solidFill>
                            <a:srgbClr val="58595B"/>
                          </a:solidFill>
                          <a:latin typeface="Times New Roman"/>
                          <a:ea typeface="Times New Roman"/>
                          <a:cs typeface="Times New Roman"/>
                          <a:sym typeface="Times New Roman"/>
                        </a:rPr>
                        <a:t> </a:t>
                      </a:r>
                      <a:r>
                        <a:rPr b="0" lang="en-US" sz="700" u="none" cap="none" strike="noStrike">
                          <a:solidFill>
                            <a:srgbClr val="58595B"/>
                          </a:solidFill>
                          <a:latin typeface="Arial"/>
                          <a:ea typeface="Arial"/>
                          <a:cs typeface="Arial"/>
                          <a:sym typeface="Arial"/>
                        </a:rPr>
                        <a:t>-리포트작성 1,400시간 절감</a:t>
                      </a:r>
                      <a:endParaRPr sz="700" u="none" cap="none" strike="noStrike">
                        <a:latin typeface="Arial"/>
                        <a:ea typeface="Arial"/>
                        <a:cs typeface="Arial"/>
                        <a:sym typeface="Arial"/>
                      </a:endParaRPr>
                    </a:p>
                  </a:txBody>
                  <a:tcPr marT="50175" marB="0" marR="0" marL="0">
                    <a:lnT cap="flat" cmpd="sng" w="9525">
                      <a:solidFill>
                        <a:srgbClr val="6DA4EB"/>
                      </a:solidFill>
                      <a:prstDash val="solid"/>
                      <a:round/>
                      <a:headEnd len="sm" w="sm" type="none"/>
                      <a:tailEnd len="sm" w="sm" type="none"/>
                    </a:lnT>
                  </a:tcPr>
                </a:tc>
              </a:tr>
              <a:tr h="33592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푼타 컴퍼니</a:t>
                      </a:r>
                      <a:endParaRPr sz="700" u="none" cap="none" strike="noStrike">
                        <a:latin typeface="Arial"/>
                        <a:ea typeface="Arial"/>
                        <a:cs typeface="Arial"/>
                        <a:sym typeface="Arial"/>
                      </a:endParaRPr>
                    </a:p>
                    <a:p>
                      <a:pPr indent="0" lvl="0" marL="0" marR="0" rtl="0" algn="l">
                        <a:lnSpc>
                          <a:spcPct val="106875"/>
                        </a:lnSpc>
                        <a:spcBef>
                          <a:spcPts val="114"/>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33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ESG기획팀</a:t>
                      </a:r>
                      <a:endParaRPr sz="700" u="none" cap="none" strike="noStrike">
                        <a:latin typeface="Arial"/>
                        <a:ea typeface="Arial"/>
                        <a:cs typeface="Arial"/>
                        <a:sym typeface="Arial"/>
                      </a:endParaRPr>
                    </a:p>
                    <a:p>
                      <a:pPr indent="0" lvl="0" marL="0" marR="0" rtl="0" algn="l">
                        <a:lnSpc>
                          <a:spcPct val="106875"/>
                        </a:lnSpc>
                        <a:spcBef>
                          <a:spcPts val="114"/>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933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 지역 특산물로 구성한</a:t>
                      </a:r>
                      <a:endParaRPr sz="700" u="none" cap="none" strike="noStrike">
                        <a:latin typeface="Arial"/>
                        <a:ea typeface="Arial"/>
                        <a:cs typeface="Arial"/>
                        <a:sym typeface="Arial"/>
                      </a:endParaRPr>
                    </a:p>
                    <a:p>
                      <a:pPr indent="0" lvl="0" marL="6350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‘건강한 간식 꾸러미’ 공동기획 및 구매 계약</a:t>
                      </a:r>
                      <a:endParaRPr sz="700" u="none" cap="none" strike="noStrike">
                        <a:latin typeface="Arial"/>
                        <a:ea typeface="Arial"/>
                        <a:cs typeface="Arial"/>
                        <a:sym typeface="Arial"/>
                      </a:endParaRPr>
                    </a:p>
                  </a:txBody>
                  <a:tcPr marT="23500" marB="0" marR="0" marL="0">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’23년 10월 부터</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사내 임직원 봉사단 지급</a:t>
                      </a:r>
                      <a:endParaRPr sz="700" u="none" cap="none" strike="noStrike">
                        <a:latin typeface="Arial"/>
                        <a:ea typeface="Arial"/>
                        <a:cs typeface="Arial"/>
                        <a:sym typeface="Arial"/>
                      </a:endParaRPr>
                    </a:p>
                  </a:txBody>
                  <a:tcPr marT="23500" marB="0" marR="0" marL="0">
                    <a:lnB cap="flat" cmpd="sng" w="9525">
                      <a:solidFill>
                        <a:srgbClr val="6DA4EB"/>
                      </a:solidFill>
                      <a:prstDash val="solid"/>
                      <a:round/>
                      <a:headEnd len="sm" w="sm" type="none"/>
                      <a:tailEnd len="sm" w="sm" type="none"/>
                    </a:lnB>
                  </a:tcPr>
                </a:tc>
              </a:tr>
            </a:tbl>
          </a:graphicData>
        </a:graphic>
      </p:graphicFrame>
      <p:sp>
        <p:nvSpPr>
          <p:cNvPr id="3106" name="Google Shape;3106;p50"/>
          <p:cNvSpPr txBox="1"/>
          <p:nvPr/>
        </p:nvSpPr>
        <p:spPr>
          <a:xfrm>
            <a:off x="5427111" y="744068"/>
            <a:ext cx="109791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신한 Future’s Lab 프로그램</a:t>
            </a:r>
            <a:endParaRPr sz="700">
              <a:latin typeface="Arial"/>
              <a:ea typeface="Arial"/>
              <a:cs typeface="Arial"/>
              <a:sym typeface="Arial"/>
            </a:endParaRPr>
          </a:p>
        </p:txBody>
      </p:sp>
      <p:grpSp>
        <p:nvGrpSpPr>
          <p:cNvPr id="3107" name="Google Shape;3107;p50"/>
          <p:cNvGrpSpPr/>
          <p:nvPr/>
        </p:nvGrpSpPr>
        <p:grpSpPr>
          <a:xfrm>
            <a:off x="5328464" y="720462"/>
            <a:ext cx="4967072" cy="197072"/>
            <a:chOff x="5328464" y="720462"/>
            <a:chExt cx="4967072" cy="197072"/>
          </a:xfrm>
        </p:grpSpPr>
        <p:pic>
          <p:nvPicPr>
            <p:cNvPr id="3108" name="Google Shape;3108;p50"/>
            <p:cNvPicPr preferRelativeResize="0"/>
            <p:nvPr/>
          </p:nvPicPr>
          <p:blipFill rotWithShape="1">
            <a:blip r:embed="rId17">
              <a:alphaModFix/>
            </a:blip>
            <a:srcRect b="0" l="0" r="0" t="0"/>
            <a:stretch/>
          </p:blipFill>
          <p:spPr>
            <a:xfrm>
              <a:off x="5328464" y="720903"/>
              <a:ext cx="90928" cy="196631"/>
            </a:xfrm>
            <a:prstGeom prst="rect">
              <a:avLst/>
            </a:prstGeom>
            <a:noFill/>
            <a:ln>
              <a:noFill/>
            </a:ln>
          </p:spPr>
        </p:pic>
        <p:sp>
          <p:nvSpPr>
            <p:cNvPr id="3109" name="Google Shape;3109;p50"/>
            <p:cNvSpPr/>
            <p:nvPr/>
          </p:nvSpPr>
          <p:spPr>
            <a:xfrm>
              <a:off x="5440358" y="916093"/>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10" name="Google Shape;3110;p50"/>
            <p:cNvPicPr preferRelativeResize="0"/>
            <p:nvPr/>
          </p:nvPicPr>
          <p:blipFill rotWithShape="1">
            <a:blip r:embed="rId18">
              <a:alphaModFix/>
            </a:blip>
            <a:srcRect b="0" l="0" r="0" t="0"/>
            <a:stretch/>
          </p:blipFill>
          <p:spPr>
            <a:xfrm>
              <a:off x="10204608" y="720462"/>
              <a:ext cx="90928" cy="196631"/>
            </a:xfrm>
            <a:prstGeom prst="rect">
              <a:avLst/>
            </a:prstGeom>
            <a:noFill/>
            <a:ln>
              <a:noFill/>
            </a:ln>
          </p:spPr>
        </p:pic>
        <p:sp>
          <p:nvSpPr>
            <p:cNvPr id="3111" name="Google Shape;3111;p50"/>
            <p:cNvSpPr/>
            <p:nvPr/>
          </p:nvSpPr>
          <p:spPr>
            <a:xfrm>
              <a:off x="5436536" y="721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12" name="Google Shape;3112;p50"/>
            <p:cNvSpPr/>
            <p:nvPr/>
          </p:nvSpPr>
          <p:spPr>
            <a:xfrm>
              <a:off x="5329906" y="721906"/>
              <a:ext cx="4964430" cy="194310"/>
            </a:xfrm>
            <a:custGeom>
              <a:rect b="b" l="l" r="r" t="t"/>
              <a:pathLst>
                <a:path extrusionOk="0" h="194309" w="4964430">
                  <a:moveTo>
                    <a:pt x="165" y="91376"/>
                  </a:moveTo>
                  <a:lnTo>
                    <a:pt x="50" y="93268"/>
                  </a:lnTo>
                  <a:lnTo>
                    <a:pt x="0" y="95173"/>
                  </a:lnTo>
                  <a:lnTo>
                    <a:pt x="0" y="97091"/>
                  </a:lnTo>
                  <a:lnTo>
                    <a:pt x="0" y="99009"/>
                  </a:lnTo>
                  <a:lnTo>
                    <a:pt x="50" y="100914"/>
                  </a:lnTo>
                  <a:lnTo>
                    <a:pt x="165" y="102806"/>
                  </a:lnTo>
                </a:path>
                <a:path extrusionOk="0" h="194309" w="4964430">
                  <a:moveTo>
                    <a:pt x="91376" y="194017"/>
                  </a:moveTo>
                  <a:lnTo>
                    <a:pt x="93268" y="194132"/>
                  </a:lnTo>
                  <a:lnTo>
                    <a:pt x="95173" y="194182"/>
                  </a:lnTo>
                  <a:lnTo>
                    <a:pt x="97091" y="194182"/>
                  </a:lnTo>
                  <a:lnTo>
                    <a:pt x="102819" y="194182"/>
                  </a:lnTo>
                </a:path>
                <a:path extrusionOk="0" h="194309" w="4964430">
                  <a:moveTo>
                    <a:pt x="4861369" y="194182"/>
                  </a:moveTo>
                  <a:lnTo>
                    <a:pt x="4867097" y="194182"/>
                  </a:lnTo>
                  <a:lnTo>
                    <a:pt x="4869014" y="194182"/>
                  </a:lnTo>
                  <a:lnTo>
                    <a:pt x="4870919" y="194132"/>
                  </a:lnTo>
                  <a:lnTo>
                    <a:pt x="4872812" y="194017"/>
                  </a:lnTo>
                </a:path>
                <a:path extrusionOk="0" h="194309" w="4964430">
                  <a:moveTo>
                    <a:pt x="4964023" y="102806"/>
                  </a:moveTo>
                  <a:lnTo>
                    <a:pt x="4964137" y="100914"/>
                  </a:lnTo>
                  <a:lnTo>
                    <a:pt x="4964188" y="99009"/>
                  </a:lnTo>
                  <a:lnTo>
                    <a:pt x="4964188" y="97091"/>
                  </a:lnTo>
                  <a:lnTo>
                    <a:pt x="4964188" y="95173"/>
                  </a:lnTo>
                  <a:lnTo>
                    <a:pt x="4964137" y="93268"/>
                  </a:lnTo>
                  <a:lnTo>
                    <a:pt x="4964023" y="91376"/>
                  </a:lnTo>
                </a:path>
                <a:path extrusionOk="0" h="194309" w="4964430">
                  <a:moveTo>
                    <a:pt x="4872812" y="165"/>
                  </a:moveTo>
                  <a:lnTo>
                    <a:pt x="4870919" y="50"/>
                  </a:lnTo>
                  <a:lnTo>
                    <a:pt x="4869014" y="0"/>
                  </a:lnTo>
                  <a:lnTo>
                    <a:pt x="4867097" y="0"/>
                  </a:lnTo>
                  <a:lnTo>
                    <a:pt x="4861369" y="0"/>
                  </a:lnTo>
                </a:path>
                <a:path extrusionOk="0" h="194309"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13" name="Google Shape;3113;p50"/>
            <p:cNvPicPr preferRelativeResize="0"/>
            <p:nvPr/>
          </p:nvPicPr>
          <p:blipFill rotWithShape="1">
            <a:blip r:embed="rId19">
              <a:alphaModFix/>
            </a:blip>
            <a:srcRect b="0" l="0" r="0" t="0"/>
            <a:stretch/>
          </p:blipFill>
          <p:spPr>
            <a:xfrm>
              <a:off x="10125334" y="766268"/>
              <a:ext cx="105460" cy="105460"/>
            </a:xfrm>
            <a:prstGeom prst="rect">
              <a:avLst/>
            </a:prstGeom>
            <a:noFill/>
            <a:ln>
              <a:noFill/>
            </a:ln>
          </p:spPr>
        </p:pic>
      </p:grpSp>
      <p:sp>
        <p:nvSpPr>
          <p:cNvPr id="3114" name="Google Shape;3114;p50"/>
          <p:cNvSpPr txBox="1"/>
          <p:nvPr/>
        </p:nvSpPr>
        <p:spPr>
          <a:xfrm>
            <a:off x="2369995" y="6424309"/>
            <a:ext cx="1218565" cy="279400"/>
          </a:xfrm>
          <a:prstGeom prst="rect">
            <a:avLst/>
          </a:prstGeom>
          <a:noFill/>
          <a:ln>
            <a:noFill/>
          </a:ln>
        </p:spPr>
        <p:txBody>
          <a:bodyPr anchorCtr="0" anchor="t" bIns="0" lIns="0" spcFirstLastPara="1" rIns="0" wrap="square" tIns="40000">
            <a:spAutoFit/>
          </a:bodyPr>
          <a:lstStyle/>
          <a:p>
            <a:pPr indent="0" lvl="0" marL="0" rtl="0" algn="ctr">
              <a:lnSpc>
                <a:spcPct val="100000"/>
              </a:lnSpc>
              <a:spcBef>
                <a:spcPts val="0"/>
              </a:spcBef>
              <a:spcAft>
                <a:spcPts val="0"/>
              </a:spcAft>
              <a:buNone/>
            </a:pPr>
            <a:r>
              <a:rPr b="0" lang="en-US" sz="650">
                <a:solidFill>
                  <a:srgbClr val="6DA4EB"/>
                </a:solidFill>
                <a:latin typeface="Arial"/>
                <a:ea typeface="Arial"/>
                <a:cs typeface="Arial"/>
                <a:sym typeface="Arial"/>
              </a:rPr>
              <a:t>패러다임시프트</a:t>
            </a:r>
            <a:endParaRPr sz="650">
              <a:latin typeface="Arial"/>
              <a:ea typeface="Arial"/>
              <a:cs typeface="Arial"/>
              <a:sym typeface="Arial"/>
            </a:endParaRPr>
          </a:p>
          <a:p>
            <a:pPr indent="0" lvl="0" marL="0" rtl="0" algn="ctr">
              <a:lnSpc>
                <a:spcPct val="100000"/>
              </a:lnSpc>
              <a:spcBef>
                <a:spcPts val="220"/>
              </a:spcBef>
              <a:spcAft>
                <a:spcPts val="0"/>
              </a:spcAft>
              <a:buNone/>
            </a:pPr>
            <a:r>
              <a:rPr b="0" lang="en-US" sz="650">
                <a:solidFill>
                  <a:srgbClr val="58595B"/>
                </a:solidFill>
                <a:latin typeface="Arial"/>
                <a:ea typeface="Arial"/>
                <a:cs typeface="Arial"/>
                <a:sym typeface="Arial"/>
              </a:rPr>
              <a:t>독감보험 가입 및 운동일기 이벤트</a:t>
            </a:r>
            <a:endParaRPr sz="650">
              <a:latin typeface="Arial"/>
              <a:ea typeface="Arial"/>
              <a:cs typeface="Arial"/>
              <a:sym typeface="Arial"/>
            </a:endParaRPr>
          </a:p>
        </p:txBody>
      </p:sp>
      <p:sp>
        <p:nvSpPr>
          <p:cNvPr id="3115" name="Google Shape;3115;p50"/>
          <p:cNvSpPr txBox="1"/>
          <p:nvPr/>
        </p:nvSpPr>
        <p:spPr>
          <a:xfrm>
            <a:off x="4633861" y="6424309"/>
            <a:ext cx="922655" cy="279400"/>
          </a:xfrm>
          <a:prstGeom prst="rect">
            <a:avLst/>
          </a:prstGeom>
          <a:noFill/>
          <a:ln>
            <a:noFill/>
          </a:ln>
        </p:spPr>
        <p:txBody>
          <a:bodyPr anchorCtr="0" anchor="t" bIns="0" lIns="0" spcFirstLastPara="1" rIns="0" wrap="square" tIns="40000">
            <a:spAutoFit/>
          </a:bodyPr>
          <a:lstStyle/>
          <a:p>
            <a:pPr indent="0" lvl="0" marL="0" rtl="0" algn="ctr">
              <a:lnSpc>
                <a:spcPct val="100000"/>
              </a:lnSpc>
              <a:spcBef>
                <a:spcPts val="0"/>
              </a:spcBef>
              <a:spcAft>
                <a:spcPts val="0"/>
              </a:spcAft>
              <a:buNone/>
            </a:pPr>
            <a:r>
              <a:rPr b="0" lang="en-US" sz="650">
                <a:solidFill>
                  <a:srgbClr val="6DA4EB"/>
                </a:solidFill>
                <a:latin typeface="Arial"/>
                <a:ea typeface="Arial"/>
                <a:cs typeface="Arial"/>
                <a:sym typeface="Arial"/>
              </a:rPr>
              <a:t>실비아헬스</a:t>
            </a:r>
            <a:endParaRPr sz="650">
              <a:latin typeface="Arial"/>
              <a:ea typeface="Arial"/>
              <a:cs typeface="Arial"/>
              <a:sym typeface="Arial"/>
            </a:endParaRPr>
          </a:p>
          <a:p>
            <a:pPr indent="0" lvl="0" marL="0" rtl="0" algn="ctr">
              <a:lnSpc>
                <a:spcPct val="100000"/>
              </a:lnSpc>
              <a:spcBef>
                <a:spcPts val="220"/>
              </a:spcBef>
              <a:spcAft>
                <a:spcPts val="0"/>
              </a:spcAft>
              <a:buNone/>
            </a:pPr>
            <a:r>
              <a:rPr b="0" lang="en-US" sz="650">
                <a:solidFill>
                  <a:srgbClr val="58595B"/>
                </a:solidFill>
                <a:latin typeface="Arial"/>
                <a:ea typeface="Arial"/>
                <a:cs typeface="Arial"/>
                <a:sym typeface="Arial"/>
              </a:rPr>
              <a:t>두뇌건강트레이닝 서비스</a:t>
            </a:r>
            <a:endParaRPr sz="650">
              <a:latin typeface="Arial"/>
              <a:ea typeface="Arial"/>
              <a:cs typeface="Arial"/>
              <a:sym typeface="Arial"/>
            </a:endParaRPr>
          </a:p>
        </p:txBody>
      </p:sp>
      <p:sp>
        <p:nvSpPr>
          <p:cNvPr id="3116" name="Google Shape;3116;p50"/>
          <p:cNvSpPr txBox="1"/>
          <p:nvPr/>
        </p:nvSpPr>
        <p:spPr>
          <a:xfrm>
            <a:off x="7051531" y="6424309"/>
            <a:ext cx="584200" cy="279400"/>
          </a:xfrm>
          <a:prstGeom prst="rect">
            <a:avLst/>
          </a:prstGeom>
          <a:noFill/>
          <a:ln>
            <a:noFill/>
          </a:ln>
        </p:spPr>
        <p:txBody>
          <a:bodyPr anchorCtr="0" anchor="t" bIns="0" lIns="0" spcFirstLastPara="1" rIns="0" wrap="square" tIns="40000">
            <a:spAutoFit/>
          </a:bodyPr>
          <a:lstStyle/>
          <a:p>
            <a:pPr indent="0" lvl="0" marL="0" rtl="0" algn="ctr">
              <a:lnSpc>
                <a:spcPct val="100000"/>
              </a:lnSpc>
              <a:spcBef>
                <a:spcPts val="0"/>
              </a:spcBef>
              <a:spcAft>
                <a:spcPts val="0"/>
              </a:spcAft>
              <a:buNone/>
            </a:pPr>
            <a:r>
              <a:rPr b="0" lang="en-US" sz="650">
                <a:solidFill>
                  <a:srgbClr val="6DA4EB"/>
                </a:solidFill>
                <a:latin typeface="Arial"/>
                <a:ea typeface="Arial"/>
                <a:cs typeface="Arial"/>
                <a:sym typeface="Arial"/>
              </a:rPr>
              <a:t>인슈딜</a:t>
            </a:r>
            <a:endParaRPr sz="650">
              <a:latin typeface="Arial"/>
              <a:ea typeface="Arial"/>
              <a:cs typeface="Arial"/>
              <a:sym typeface="Arial"/>
            </a:endParaRPr>
          </a:p>
          <a:p>
            <a:pPr indent="0" lvl="0" marL="0" rtl="0" algn="ctr">
              <a:lnSpc>
                <a:spcPct val="100000"/>
              </a:lnSpc>
              <a:spcBef>
                <a:spcPts val="220"/>
              </a:spcBef>
              <a:spcAft>
                <a:spcPts val="0"/>
              </a:spcAft>
              <a:buNone/>
            </a:pPr>
            <a:r>
              <a:rPr b="0" lang="en-US" sz="650">
                <a:solidFill>
                  <a:srgbClr val="58595B"/>
                </a:solidFill>
                <a:latin typeface="Arial"/>
                <a:ea typeface="Arial"/>
                <a:cs typeface="Arial"/>
                <a:sym typeface="Arial"/>
              </a:rPr>
              <a:t>기업정보리포트</a:t>
            </a:r>
            <a:endParaRPr sz="650">
              <a:latin typeface="Arial"/>
              <a:ea typeface="Arial"/>
              <a:cs typeface="Arial"/>
              <a:sym typeface="Arial"/>
            </a:endParaRPr>
          </a:p>
        </p:txBody>
      </p:sp>
      <p:sp>
        <p:nvSpPr>
          <p:cNvPr id="3117" name="Google Shape;3117;p50"/>
          <p:cNvSpPr txBox="1"/>
          <p:nvPr/>
        </p:nvSpPr>
        <p:spPr>
          <a:xfrm>
            <a:off x="8937287" y="6424309"/>
            <a:ext cx="701675" cy="279400"/>
          </a:xfrm>
          <a:prstGeom prst="rect">
            <a:avLst/>
          </a:prstGeom>
          <a:noFill/>
          <a:ln>
            <a:noFill/>
          </a:ln>
        </p:spPr>
        <p:txBody>
          <a:bodyPr anchorCtr="0" anchor="t" bIns="0" lIns="0" spcFirstLastPara="1" rIns="0" wrap="square" tIns="40000">
            <a:spAutoFit/>
          </a:bodyPr>
          <a:lstStyle/>
          <a:p>
            <a:pPr indent="0" lvl="0" marL="0" rtl="0" algn="ctr">
              <a:lnSpc>
                <a:spcPct val="100000"/>
              </a:lnSpc>
              <a:spcBef>
                <a:spcPts val="0"/>
              </a:spcBef>
              <a:spcAft>
                <a:spcPts val="0"/>
              </a:spcAft>
              <a:buNone/>
            </a:pPr>
            <a:r>
              <a:rPr b="0" lang="en-US" sz="650">
                <a:solidFill>
                  <a:srgbClr val="6DA4EB"/>
                </a:solidFill>
                <a:latin typeface="Arial"/>
                <a:ea typeface="Arial"/>
                <a:cs typeface="Arial"/>
                <a:sym typeface="Arial"/>
              </a:rPr>
              <a:t>푼타컴퍼니</a:t>
            </a:r>
            <a:endParaRPr sz="650">
              <a:latin typeface="Arial"/>
              <a:ea typeface="Arial"/>
              <a:cs typeface="Arial"/>
              <a:sym typeface="Arial"/>
            </a:endParaRPr>
          </a:p>
          <a:p>
            <a:pPr indent="0" lvl="0" marL="0" rtl="0" algn="ctr">
              <a:lnSpc>
                <a:spcPct val="100000"/>
              </a:lnSpc>
              <a:spcBef>
                <a:spcPts val="220"/>
              </a:spcBef>
              <a:spcAft>
                <a:spcPts val="0"/>
              </a:spcAft>
              <a:buNone/>
            </a:pPr>
            <a:r>
              <a:rPr b="0" lang="en-US" sz="650">
                <a:solidFill>
                  <a:srgbClr val="58595B"/>
                </a:solidFill>
                <a:latin typeface="Arial"/>
                <a:ea typeface="Arial"/>
                <a:cs typeface="Arial"/>
                <a:sym typeface="Arial"/>
              </a:rPr>
              <a:t>건강한 간식 꾸러미</a:t>
            </a:r>
            <a:endParaRPr sz="650">
              <a:latin typeface="Arial"/>
              <a:ea typeface="Arial"/>
              <a:cs typeface="Arial"/>
              <a:sym typeface="Arial"/>
            </a:endParaRPr>
          </a:p>
        </p:txBody>
      </p:sp>
      <p:sp>
        <p:nvSpPr>
          <p:cNvPr id="3118" name="Google Shape;3118;p5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50</a:t>
            </a:r>
            <a:endParaRPr sz="900">
              <a:latin typeface="Malgun Gothic"/>
              <a:ea typeface="Malgun Gothic"/>
              <a:cs typeface="Malgun Gothic"/>
              <a:sym typeface="Malgun Gothic"/>
            </a:endParaRPr>
          </a:p>
        </p:txBody>
      </p:sp>
      <p:pic>
        <p:nvPicPr>
          <p:cNvPr id="3119" name="Google Shape;3119;p50"/>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3120" name="Google Shape;3120;p50"/>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3121" name="Google Shape;3121;p50"/>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3122" name="Google Shape;3122;p50"/>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3123" name="Google Shape;3123;p5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27" name="Shape 3127"/>
        <p:cNvGrpSpPr/>
        <p:nvPr/>
      </p:nvGrpSpPr>
      <p:grpSpPr>
        <a:xfrm>
          <a:off x="0" y="0"/>
          <a:ext cx="0" cy="0"/>
          <a:chOff x="0" y="0"/>
          <a:chExt cx="0" cy="0"/>
        </a:xfrm>
      </p:grpSpPr>
      <p:pic>
        <p:nvPicPr>
          <p:cNvPr id="3128" name="Google Shape;3128;p51"/>
          <p:cNvPicPr preferRelativeResize="0"/>
          <p:nvPr/>
        </p:nvPicPr>
        <p:blipFill rotWithShape="1">
          <a:blip r:embed="rId3">
            <a:alphaModFix/>
          </a:blip>
          <a:srcRect b="0" l="0" r="0" t="0"/>
          <a:stretch/>
        </p:blipFill>
        <p:spPr>
          <a:xfrm>
            <a:off x="6597908" y="2548036"/>
            <a:ext cx="98424" cy="82549"/>
          </a:xfrm>
          <a:prstGeom prst="rect">
            <a:avLst/>
          </a:prstGeom>
          <a:noFill/>
          <a:ln>
            <a:noFill/>
          </a:ln>
        </p:spPr>
      </p:pic>
      <p:sp>
        <p:nvSpPr>
          <p:cNvPr id="3129" name="Google Shape;3129;p51"/>
          <p:cNvSpPr txBox="1"/>
          <p:nvPr/>
        </p:nvSpPr>
        <p:spPr>
          <a:xfrm>
            <a:off x="5063299" y="1177960"/>
            <a:ext cx="2510790" cy="185166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 상속증여연구소는 세대별 관심사, 시기별 주 요 이슈 등 다양한 주제를 선정하여 조사 보고서를 제공하 고 있습니다. 2023년에는 결혼식 인식, 노후생활보험 인 식, 직업 인식, 자녀교육관 인식, 재테크투자 인식, 결혼출 산 인식, 부모자녀세대의 재무적 가치관 및 리스크 요인 조 사보고서 등을 작성하여 홈페이지에 게재하였습니다. 또 한 상속증여에 대한 자녀와 부모세대의 인식이 매년 어떻 게 변화하고 있는지에 대해 정기적  로 파악하여 WM고 객 니즈를 파악하고 고객 기반을 확대하기 위해 노력하고 있습니다.</a:t>
            </a:r>
            <a:endParaRPr sz="800">
              <a:latin typeface="Arial"/>
              <a:ea typeface="Arial"/>
              <a:cs typeface="Arial"/>
              <a:sym typeface="Arial"/>
            </a:endParaRPr>
          </a:p>
        </p:txBody>
      </p:sp>
      <p:sp>
        <p:nvSpPr>
          <p:cNvPr id="3130" name="Google Shape;3130;p51"/>
          <p:cNvSpPr txBox="1"/>
          <p:nvPr/>
        </p:nvSpPr>
        <p:spPr>
          <a:xfrm>
            <a:off x="5063299" y="3734724"/>
            <a:ext cx="2509520" cy="3911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기존의 일반 정액 보험의 한계(KCD코드 기 반 보장*)를 벗어나 새로운 보장 구조로 업그레이드한 ‘신</a:t>
            </a:r>
            <a:endParaRPr sz="800">
              <a:latin typeface="Arial"/>
              <a:ea typeface="Arial"/>
              <a:cs typeface="Arial"/>
              <a:sym typeface="Arial"/>
            </a:endParaRPr>
          </a:p>
        </p:txBody>
      </p:sp>
      <p:pic>
        <p:nvPicPr>
          <p:cNvPr id="3131" name="Google Shape;3131;p51"/>
          <p:cNvPicPr preferRelativeResize="0"/>
          <p:nvPr/>
        </p:nvPicPr>
        <p:blipFill rotWithShape="1">
          <a:blip r:embed="rId3">
            <a:alphaModFix/>
          </a:blip>
          <a:srcRect b="0" l="0" r="0" t="0"/>
          <a:stretch/>
        </p:blipFill>
        <p:spPr>
          <a:xfrm>
            <a:off x="7137155" y="4374296"/>
            <a:ext cx="98424" cy="82549"/>
          </a:xfrm>
          <a:prstGeom prst="rect">
            <a:avLst/>
          </a:prstGeom>
          <a:noFill/>
          <a:ln>
            <a:noFill/>
          </a:ln>
        </p:spPr>
      </p:pic>
      <p:pic>
        <p:nvPicPr>
          <p:cNvPr id="3132" name="Google Shape;3132;p51"/>
          <p:cNvPicPr preferRelativeResize="0"/>
          <p:nvPr/>
        </p:nvPicPr>
        <p:blipFill rotWithShape="1">
          <a:blip r:embed="rId3">
            <a:alphaModFix/>
          </a:blip>
          <a:srcRect b="0" l="0" r="0" t="0"/>
          <a:stretch/>
        </p:blipFill>
        <p:spPr>
          <a:xfrm>
            <a:off x="6340476" y="4739548"/>
            <a:ext cx="98424" cy="82549"/>
          </a:xfrm>
          <a:prstGeom prst="rect">
            <a:avLst/>
          </a:prstGeom>
          <a:noFill/>
          <a:ln>
            <a:noFill/>
          </a:ln>
        </p:spPr>
      </p:pic>
      <p:pic>
        <p:nvPicPr>
          <p:cNvPr id="3133" name="Google Shape;3133;p51"/>
          <p:cNvPicPr preferRelativeResize="0"/>
          <p:nvPr/>
        </p:nvPicPr>
        <p:blipFill rotWithShape="1">
          <a:blip r:embed="rId3">
            <a:alphaModFix/>
          </a:blip>
          <a:srcRect b="0" l="0" r="0" t="0"/>
          <a:stretch/>
        </p:blipFill>
        <p:spPr>
          <a:xfrm>
            <a:off x="5814269" y="5287426"/>
            <a:ext cx="98424" cy="82549"/>
          </a:xfrm>
          <a:prstGeom prst="rect">
            <a:avLst/>
          </a:prstGeom>
          <a:noFill/>
          <a:ln>
            <a:noFill/>
          </a:ln>
        </p:spPr>
      </p:pic>
      <p:pic>
        <p:nvPicPr>
          <p:cNvPr id="3134" name="Google Shape;3134;p51"/>
          <p:cNvPicPr preferRelativeResize="0"/>
          <p:nvPr/>
        </p:nvPicPr>
        <p:blipFill rotWithShape="1">
          <a:blip r:embed="rId3">
            <a:alphaModFix/>
          </a:blip>
          <a:srcRect b="0" l="0" r="0" t="0"/>
          <a:stretch/>
        </p:blipFill>
        <p:spPr>
          <a:xfrm>
            <a:off x="5075999" y="5652678"/>
            <a:ext cx="98424" cy="82549"/>
          </a:xfrm>
          <a:prstGeom prst="rect">
            <a:avLst/>
          </a:prstGeom>
          <a:noFill/>
          <a:ln>
            <a:noFill/>
          </a:ln>
        </p:spPr>
      </p:pic>
      <p:sp>
        <p:nvSpPr>
          <p:cNvPr id="3135" name="Google Shape;3135;p51"/>
          <p:cNvSpPr txBox="1"/>
          <p:nvPr/>
        </p:nvSpPr>
        <p:spPr>
          <a:xfrm>
            <a:off x="5063299" y="4099976"/>
            <a:ext cx="2509520" cy="1851660"/>
          </a:xfrm>
          <a:prstGeom prst="rect">
            <a:avLst/>
          </a:prstGeom>
          <a:noFill/>
          <a:ln>
            <a:noFill/>
          </a:ln>
        </p:spPr>
        <p:txBody>
          <a:bodyPr anchorCtr="0" anchor="t" bIns="0" lIns="0" spcFirstLastPara="1" rIns="0" wrap="square" tIns="72375">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한 홈닥터의료비보장보험’을 출시하였습니다.</a:t>
            </a:r>
            <a:endParaRPr sz="800">
              <a:latin typeface="Arial"/>
              <a:ea typeface="Arial"/>
              <a:cs typeface="Arial"/>
              <a:sym typeface="Arial"/>
            </a:endParaRPr>
          </a:p>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이 상품은 고령화와 장기 생존·의료기술 발달 등  로 본인 부담 급여 의료비가 지속해서 상승하는 가운데 ‘본인이 사 용한 연간 급여의료비를 기준  로 각 구간별 보장’하는 특 징을 가지고 있습니다. 특정 질병, 특정 수술에 대한 보장 이 아닌 대부분의 의료기관에서 지출한 본인부담 급여의 료비를 보장 대상  로 합니다. 더불어 보험금 지급 후 한도 가 소멸하는 기존 건강보험과는 다르게 매년 계약일 기준 로 주계약 보장 금액이 새롭게 충전돼 만기까지(연간 1</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회) 동일하게 보장하는 특징도 갖고 있습니다.</a:t>
            </a:r>
            <a:endParaRPr sz="800">
              <a:latin typeface="Arial"/>
              <a:ea typeface="Arial"/>
              <a:cs typeface="Arial"/>
              <a:sym typeface="Arial"/>
            </a:endParaRPr>
          </a:p>
        </p:txBody>
      </p:sp>
      <p:graphicFrame>
        <p:nvGraphicFramePr>
          <p:cNvPr id="3136" name="Google Shape;3136;p5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137" name="Google Shape;3137;p51"/>
          <p:cNvSpPr txBox="1"/>
          <p:nvPr/>
        </p:nvSpPr>
        <p:spPr>
          <a:xfrm>
            <a:off x="2327300" y="994018"/>
            <a:ext cx="2512060" cy="258381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WM 고객 기반 확대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상속과 증여에 대한 관심이 대중화된 시대에 고객이 상속 과 증여를 고민할 때 신한라이프를 가장 먼저 떠올릴 수 있 도록 설립된 상속증여연구소에서는 WM 고객 기반을 확 대하기 위해 다양한 활동을 펼치고 있습니다. 2022년 11 월부터 ‘상속증여연구소TV’라는 유튜브 채널을 통해 누구 나 관심을 가질만한 상속증여 관련 정보와 콘텐츠를 제공 하고 있습니다. 더불어, 월 2회 팟캐스트를 통해 어렵고 복 잡한 상속과 증여를 보다 쉽게 이해할 수 있도록 영업현장 관리자와 FC들에게 언론 기사를 해설하는 서비스를 제공 하고 있습니다. 상속증여연구소에서 제작하는 유튜브 영 상과 팟캐스트 음성 콘텐츠는 신한라이프 홈페이지에도 게시하여 고객, FC, 임직원 등 모든 이해관계자가 자유롭 게 활용할 수 있도록 하고 있습니다.</a:t>
            </a:r>
            <a:endParaRPr sz="800">
              <a:latin typeface="Arial"/>
              <a:ea typeface="Arial"/>
              <a:cs typeface="Arial"/>
              <a:sym typeface="Arial"/>
            </a:endParaRPr>
          </a:p>
        </p:txBody>
      </p:sp>
      <p:pic>
        <p:nvPicPr>
          <p:cNvPr id="3138" name="Google Shape;3138;p51"/>
          <p:cNvPicPr preferRelativeResize="0"/>
          <p:nvPr/>
        </p:nvPicPr>
        <p:blipFill rotWithShape="1">
          <a:blip r:embed="rId3">
            <a:alphaModFix/>
          </a:blip>
          <a:srcRect b="0" l="0" r="0" t="0"/>
          <a:stretch/>
        </p:blipFill>
        <p:spPr>
          <a:xfrm>
            <a:off x="8432538" y="1452280"/>
            <a:ext cx="98424" cy="82549"/>
          </a:xfrm>
          <a:prstGeom prst="rect">
            <a:avLst/>
          </a:prstGeom>
          <a:noFill/>
          <a:ln>
            <a:noFill/>
          </a:ln>
        </p:spPr>
      </p:pic>
      <p:pic>
        <p:nvPicPr>
          <p:cNvPr id="3139" name="Google Shape;3139;p51"/>
          <p:cNvPicPr preferRelativeResize="0"/>
          <p:nvPr/>
        </p:nvPicPr>
        <p:blipFill rotWithShape="1">
          <a:blip r:embed="rId3">
            <a:alphaModFix/>
          </a:blip>
          <a:srcRect b="0" l="0" r="0" t="0"/>
          <a:stretch/>
        </p:blipFill>
        <p:spPr>
          <a:xfrm>
            <a:off x="9773753" y="2000158"/>
            <a:ext cx="98424" cy="82549"/>
          </a:xfrm>
          <a:prstGeom prst="rect">
            <a:avLst/>
          </a:prstGeom>
          <a:noFill/>
          <a:ln>
            <a:noFill/>
          </a:ln>
        </p:spPr>
      </p:pic>
      <p:pic>
        <p:nvPicPr>
          <p:cNvPr id="3140" name="Google Shape;3140;p51"/>
          <p:cNvPicPr preferRelativeResize="0"/>
          <p:nvPr/>
        </p:nvPicPr>
        <p:blipFill rotWithShape="1">
          <a:blip r:embed="rId3">
            <a:alphaModFix/>
          </a:blip>
          <a:srcRect b="0" l="0" r="0" t="0"/>
          <a:stretch/>
        </p:blipFill>
        <p:spPr>
          <a:xfrm>
            <a:off x="8535744" y="2182784"/>
            <a:ext cx="98424" cy="82549"/>
          </a:xfrm>
          <a:prstGeom prst="rect">
            <a:avLst/>
          </a:prstGeom>
          <a:noFill/>
          <a:ln>
            <a:noFill/>
          </a:ln>
        </p:spPr>
      </p:pic>
      <p:pic>
        <p:nvPicPr>
          <p:cNvPr id="3141" name="Google Shape;3141;p51"/>
          <p:cNvPicPr preferRelativeResize="0"/>
          <p:nvPr/>
        </p:nvPicPr>
        <p:blipFill rotWithShape="1">
          <a:blip r:embed="rId3">
            <a:alphaModFix/>
          </a:blip>
          <a:srcRect b="0" l="0" r="0" t="0"/>
          <a:stretch/>
        </p:blipFill>
        <p:spPr>
          <a:xfrm>
            <a:off x="7911296" y="2548036"/>
            <a:ext cx="98424" cy="82549"/>
          </a:xfrm>
          <a:prstGeom prst="rect">
            <a:avLst/>
          </a:prstGeom>
          <a:noFill/>
          <a:ln>
            <a:noFill/>
          </a:ln>
        </p:spPr>
      </p:pic>
      <p:pic>
        <p:nvPicPr>
          <p:cNvPr id="3142" name="Google Shape;3142;p51"/>
          <p:cNvPicPr preferRelativeResize="0"/>
          <p:nvPr/>
        </p:nvPicPr>
        <p:blipFill rotWithShape="1">
          <a:blip r:embed="rId3">
            <a:alphaModFix/>
          </a:blip>
          <a:srcRect b="0" l="0" r="0" t="0"/>
          <a:stretch/>
        </p:blipFill>
        <p:spPr>
          <a:xfrm>
            <a:off x="9460759" y="2548036"/>
            <a:ext cx="98424" cy="82549"/>
          </a:xfrm>
          <a:prstGeom prst="rect">
            <a:avLst/>
          </a:prstGeom>
          <a:noFill/>
          <a:ln>
            <a:noFill/>
          </a:ln>
        </p:spPr>
      </p:pic>
      <p:sp>
        <p:nvSpPr>
          <p:cNvPr id="3143" name="Google Shape;3143;p51"/>
          <p:cNvSpPr txBox="1"/>
          <p:nvPr/>
        </p:nvSpPr>
        <p:spPr>
          <a:xfrm>
            <a:off x="7799299" y="1177960"/>
            <a:ext cx="2509520" cy="1669414"/>
          </a:xfrm>
          <a:prstGeom prst="rect">
            <a:avLst/>
          </a:prstGeom>
          <a:noFill/>
          <a:ln>
            <a:noFill/>
          </a:ln>
        </p:spPr>
        <p:txBody>
          <a:bodyPr anchorCtr="0" anchor="t" bIns="0" lIns="0" spcFirstLastPara="1" rIns="0" wrap="square" tIns="11425">
            <a:spAutoFit/>
          </a:bodyPr>
          <a:lstStyle/>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이 밖에도 입원·수술·통원(암, 뇌·심) 등 다양한 보장을 탑 재한 독립특약  로 고객의 나이·건강 상태·생활 습관 등에 최적화된 맞춤형 보험을 설계할 수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보험 가입에 대한 니즈가 높지만 쉽게 가입하지 못했던 유 병력자도 고지 항목 통과 시 간편 심사형 상품  로 가입이 가능하도록 하였  며, 고객의 본인부담 급여 의료비 부담 및 보장 공백을 최소화하기 위해 노력하였습니다.</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앞  로도 신한라이프는 혁신적인 상품  로 고객에게 새로 운 가치와 경험을 제공하겠습니다.</a:t>
            </a:r>
            <a:endParaRPr sz="800">
              <a:latin typeface="Arial"/>
              <a:ea typeface="Arial"/>
              <a:cs typeface="Arial"/>
              <a:sym typeface="Arial"/>
            </a:endParaRPr>
          </a:p>
        </p:txBody>
      </p:sp>
      <p:sp>
        <p:nvSpPr>
          <p:cNvPr id="3144" name="Google Shape;3144;p51"/>
          <p:cNvSpPr txBox="1"/>
          <p:nvPr/>
        </p:nvSpPr>
        <p:spPr>
          <a:xfrm>
            <a:off x="7799299" y="2984535"/>
            <a:ext cx="2473325" cy="533400"/>
          </a:xfrm>
          <a:prstGeom prst="rect">
            <a:avLst/>
          </a:prstGeom>
          <a:noFill/>
          <a:ln>
            <a:noFill/>
          </a:ln>
        </p:spPr>
        <p:txBody>
          <a:bodyPr anchorCtr="0" anchor="t" bIns="0" lIns="0" spcFirstLastPara="1" rIns="0" wrap="square" tIns="12050">
            <a:spAutoFit/>
          </a:bodyPr>
          <a:lstStyle/>
          <a:p>
            <a:pPr indent="-50799" lvl="0" marL="62864" marR="5080" rtl="0" algn="just">
              <a:lnSpc>
                <a:spcPct val="128200"/>
              </a:lnSpc>
              <a:spcBef>
                <a:spcPts val="0"/>
              </a:spcBef>
              <a:spcAft>
                <a:spcPts val="0"/>
              </a:spcAft>
              <a:buNone/>
            </a:pPr>
            <a:r>
              <a:rPr b="0" lang="en-US" sz="650">
                <a:solidFill>
                  <a:srgbClr val="58595B"/>
                </a:solidFill>
                <a:latin typeface="Arial"/>
                <a:ea typeface="Arial"/>
                <a:cs typeface="Arial"/>
                <a:sym typeface="Arial"/>
              </a:rPr>
              <a:t>*KCD코드 기반 보장 : KCD코드는 한국표준질병사인분류로 일반적인 보험금은 약관에 해당하는 KCD 코드에 부합되는 치료를 할 경우에만 보장됨. 홈닥터의료비는 KCD코드가 아닌 연간 요양 본인급여비용을 합산하여 구간에 따라 보장하는 상품</a:t>
            </a:r>
            <a:endParaRPr sz="650">
              <a:latin typeface="Arial"/>
              <a:ea typeface="Arial"/>
              <a:cs typeface="Arial"/>
              <a:sym typeface="Arial"/>
            </a:endParaRPr>
          </a:p>
        </p:txBody>
      </p:sp>
      <p:sp>
        <p:nvSpPr>
          <p:cNvPr id="3145" name="Google Shape;3145;p51"/>
          <p:cNvSpPr/>
          <p:nvPr/>
        </p:nvSpPr>
        <p:spPr>
          <a:xfrm>
            <a:off x="5075995" y="3437998"/>
            <a:ext cx="2480310" cy="180340"/>
          </a:xfrm>
          <a:custGeom>
            <a:rect b="b" l="l" r="r" t="t"/>
            <a:pathLst>
              <a:path extrusionOk="0" h="180339" w="2480309">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46" name="Google Shape;3146;p51"/>
          <p:cNvSpPr txBox="1"/>
          <p:nvPr/>
        </p:nvSpPr>
        <p:spPr>
          <a:xfrm>
            <a:off x="5063299" y="3244250"/>
            <a:ext cx="2273300" cy="34099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연간 요양 본인급여비용 구간별 보장 상품</a:t>
            </a:r>
            <a:endParaRPr sz="750">
              <a:latin typeface="Malgun Gothic"/>
              <a:ea typeface="Malgun Gothic"/>
              <a:cs typeface="Malgun Gothic"/>
              <a:sym typeface="Malgun Gothic"/>
            </a:endParaRPr>
          </a:p>
          <a:p>
            <a:pPr indent="0" lvl="0" marL="84455" rtl="0" algn="l">
              <a:lnSpc>
                <a:spcPct val="100000"/>
              </a:lnSpc>
              <a:spcBef>
                <a:spcPts val="715"/>
              </a:spcBef>
              <a:spcAft>
                <a:spcPts val="0"/>
              </a:spcAft>
              <a:buNone/>
            </a:pPr>
            <a:r>
              <a:rPr b="0" lang="en-US" sz="700">
                <a:solidFill>
                  <a:srgbClr val="FFFFFF"/>
                </a:solidFill>
                <a:latin typeface="Arial"/>
                <a:ea typeface="Arial"/>
                <a:cs typeface="Arial"/>
                <a:sym typeface="Arial"/>
              </a:rPr>
              <a:t>홈닥터의료비보장보험	2023.10월 출시</a:t>
            </a:r>
            <a:endParaRPr sz="700">
              <a:latin typeface="Arial"/>
              <a:ea typeface="Arial"/>
              <a:cs typeface="Arial"/>
              <a:sym typeface="Arial"/>
            </a:endParaRPr>
          </a:p>
        </p:txBody>
      </p:sp>
      <p:pic>
        <p:nvPicPr>
          <p:cNvPr id="3147" name="Google Shape;3147;p51"/>
          <p:cNvPicPr preferRelativeResize="0"/>
          <p:nvPr/>
        </p:nvPicPr>
        <p:blipFill rotWithShape="1">
          <a:blip r:embed="rId17">
            <a:alphaModFix/>
          </a:blip>
          <a:srcRect b="0" l="0" r="0" t="0"/>
          <a:stretch/>
        </p:blipFill>
        <p:spPr>
          <a:xfrm>
            <a:off x="7398332" y="3475268"/>
            <a:ext cx="101650" cy="101650"/>
          </a:xfrm>
          <a:prstGeom prst="rect">
            <a:avLst/>
          </a:prstGeom>
          <a:noFill/>
          <a:ln>
            <a:noFill/>
          </a:ln>
        </p:spPr>
      </p:pic>
      <p:grpSp>
        <p:nvGrpSpPr>
          <p:cNvPr id="3148" name="Google Shape;3148;p51"/>
          <p:cNvGrpSpPr/>
          <p:nvPr/>
        </p:nvGrpSpPr>
        <p:grpSpPr>
          <a:xfrm>
            <a:off x="2339987" y="913929"/>
            <a:ext cx="7956550" cy="3810"/>
            <a:chOff x="2339987" y="913929"/>
            <a:chExt cx="7956550" cy="3810"/>
          </a:xfrm>
        </p:grpSpPr>
        <p:sp>
          <p:nvSpPr>
            <p:cNvPr id="3149" name="Google Shape;3149;p51"/>
            <p:cNvSpPr/>
            <p:nvPr/>
          </p:nvSpPr>
          <p:spPr>
            <a:xfrm>
              <a:off x="2349521"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50" name="Google Shape;3150;p51"/>
            <p:cNvSpPr/>
            <p:nvPr/>
          </p:nvSpPr>
          <p:spPr>
            <a:xfrm>
              <a:off x="2339987" y="91392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151" name="Google Shape;3151;p51"/>
          <p:cNvSpPr txBox="1"/>
          <p:nvPr/>
        </p:nvSpPr>
        <p:spPr>
          <a:xfrm>
            <a:off x="2327300" y="682914"/>
            <a:ext cx="11087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혁신 상품 및 서비스</a:t>
            </a:r>
            <a:endParaRPr sz="950">
              <a:latin typeface="Malgun Gothic"/>
              <a:ea typeface="Malgun Gothic"/>
              <a:cs typeface="Malgun Gothic"/>
              <a:sym typeface="Malgun Gothic"/>
            </a:endParaRPr>
          </a:p>
        </p:txBody>
      </p:sp>
      <p:sp>
        <p:nvSpPr>
          <p:cNvPr id="3152" name="Google Shape;3152;p5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51</a:t>
            </a:r>
            <a:endParaRPr sz="900">
              <a:latin typeface="Malgun Gothic"/>
              <a:ea typeface="Malgun Gothic"/>
              <a:cs typeface="Malgun Gothic"/>
              <a:sym typeface="Malgun Gothic"/>
            </a:endParaRPr>
          </a:p>
        </p:txBody>
      </p:sp>
      <p:pic>
        <p:nvPicPr>
          <p:cNvPr id="3153" name="Google Shape;3153;p51"/>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3154" name="Google Shape;3154;p51"/>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3155" name="Google Shape;3155;p51"/>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3156" name="Google Shape;3156;p51"/>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3157" name="Google Shape;3157;p5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61" name="Shape 3161"/>
        <p:cNvGrpSpPr/>
        <p:nvPr/>
      </p:nvGrpSpPr>
      <p:grpSpPr>
        <a:xfrm>
          <a:off x="0" y="0"/>
          <a:ext cx="0" cy="0"/>
          <a:chOff x="0" y="0"/>
          <a:chExt cx="0" cy="0"/>
        </a:xfrm>
      </p:grpSpPr>
      <p:graphicFrame>
        <p:nvGraphicFramePr>
          <p:cNvPr id="3162" name="Google Shape;3162;p5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3163" name="Google Shape;3163;p52"/>
          <p:cNvPicPr preferRelativeResize="0"/>
          <p:nvPr/>
        </p:nvPicPr>
        <p:blipFill rotWithShape="1">
          <a:blip r:embed="rId16">
            <a:alphaModFix/>
          </a:blip>
          <a:srcRect b="0" l="0" r="0" t="0"/>
          <a:stretch/>
        </p:blipFill>
        <p:spPr>
          <a:xfrm>
            <a:off x="2858628" y="1817532"/>
            <a:ext cx="98424" cy="82549"/>
          </a:xfrm>
          <a:prstGeom prst="rect">
            <a:avLst/>
          </a:prstGeom>
          <a:noFill/>
          <a:ln>
            <a:noFill/>
          </a:ln>
        </p:spPr>
      </p:pic>
      <p:sp>
        <p:nvSpPr>
          <p:cNvPr id="3164" name="Google Shape;3164;p52"/>
          <p:cNvSpPr txBox="1"/>
          <p:nvPr/>
        </p:nvSpPr>
        <p:spPr>
          <a:xfrm>
            <a:off x="2327300" y="2456342"/>
            <a:ext cx="2512060" cy="1486535"/>
          </a:xfrm>
          <a:prstGeom prst="rect">
            <a:avLst/>
          </a:prstGeom>
          <a:noFill/>
          <a:ln>
            <a:noFill/>
          </a:ln>
        </p:spPr>
        <p:txBody>
          <a:bodyPr anchorCtr="0" anchor="t" bIns="0" lIns="0" spcFirstLastPara="1" rIns="0" wrap="square" tIns="11425">
            <a:spAutoFit/>
          </a:bodyPr>
          <a:lstStyle/>
          <a:p>
            <a:pPr indent="0" lvl="0" marL="12700" marR="8255" rtl="0" algn="just">
              <a:lnSpc>
                <a:spcPct val="149800"/>
              </a:lnSpc>
              <a:spcBef>
                <a:spcPts val="0"/>
              </a:spcBef>
              <a:spcAft>
                <a:spcPts val="0"/>
              </a:spcAft>
              <a:buNone/>
            </a:pPr>
            <a:r>
              <a:rPr b="0" lang="en-US" sz="800">
                <a:solidFill>
                  <a:srgbClr val="58595B"/>
                </a:solidFill>
                <a:latin typeface="Arial"/>
                <a:ea typeface="Arial"/>
                <a:cs typeface="Arial"/>
                <a:sym typeface="Arial"/>
              </a:rPr>
              <a:t>또한, 특약 가입을 통해 △유방암 △자궁내막증 △전립선 비대증진단 △요실금(급여) △유방재건수술 등 소구력이 높은 남성·여성 특화 보장도 가능하게 하였습니다.</a:t>
            </a:r>
            <a:endParaRPr sz="800">
              <a:latin typeface="Arial"/>
              <a:ea typeface="Arial"/>
              <a:cs typeface="Arial"/>
              <a:sym typeface="Arial"/>
            </a:endParaRPr>
          </a:p>
          <a:p>
            <a:pPr indent="0" lvl="0" marL="12700" marR="6985" rtl="0" algn="just">
              <a:lnSpc>
                <a:spcPct val="149800"/>
              </a:lnSpc>
              <a:spcBef>
                <a:spcPts val="0"/>
              </a:spcBef>
              <a:spcAft>
                <a:spcPts val="0"/>
              </a:spcAft>
              <a:buNone/>
            </a:pPr>
            <a:r>
              <a:rPr b="0" lang="en-US" sz="800">
                <a:solidFill>
                  <a:srgbClr val="58595B"/>
                </a:solidFill>
                <a:latin typeface="Arial"/>
                <a:ea typeface="Arial"/>
                <a:cs typeface="Arial"/>
                <a:sym typeface="Arial"/>
              </a:rPr>
              <a:t>여기에 ‘진심을The한 15대 배우자보장특약’을 추가할 경 우 배우자의 사망과 △‘여성유방암및전립선암’ 이외의 암</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△뇌출혈 △급성심근경색증 △말기신부전증 △말기간질 환 △말기만성폐질환 △관상동맥우회술 △5대장기이식 수술 등 14대 질병을 함께 보장받을 수 있습니다.</a:t>
            </a:r>
            <a:endParaRPr sz="800">
              <a:latin typeface="Arial"/>
              <a:ea typeface="Arial"/>
              <a:cs typeface="Arial"/>
              <a:sym typeface="Arial"/>
            </a:endParaRPr>
          </a:p>
        </p:txBody>
      </p:sp>
      <p:pic>
        <p:nvPicPr>
          <p:cNvPr id="3165" name="Google Shape;3165;p52"/>
          <p:cNvPicPr preferRelativeResize="0"/>
          <p:nvPr/>
        </p:nvPicPr>
        <p:blipFill rotWithShape="1">
          <a:blip r:embed="rId16">
            <a:alphaModFix/>
          </a:blip>
          <a:srcRect b="0" l="0" r="0" t="0"/>
          <a:stretch/>
        </p:blipFill>
        <p:spPr>
          <a:xfrm>
            <a:off x="6807116" y="1452280"/>
            <a:ext cx="98424" cy="82549"/>
          </a:xfrm>
          <a:prstGeom prst="rect">
            <a:avLst/>
          </a:prstGeom>
          <a:noFill/>
          <a:ln>
            <a:noFill/>
          </a:ln>
        </p:spPr>
      </p:pic>
      <p:pic>
        <p:nvPicPr>
          <p:cNvPr id="3166" name="Google Shape;3166;p52"/>
          <p:cNvPicPr preferRelativeResize="0"/>
          <p:nvPr/>
        </p:nvPicPr>
        <p:blipFill rotWithShape="1">
          <a:blip r:embed="rId16">
            <a:alphaModFix/>
          </a:blip>
          <a:srcRect b="0" l="0" r="0" t="0"/>
          <a:stretch/>
        </p:blipFill>
        <p:spPr>
          <a:xfrm>
            <a:off x="5899040" y="3643792"/>
            <a:ext cx="98424" cy="82549"/>
          </a:xfrm>
          <a:prstGeom prst="rect">
            <a:avLst/>
          </a:prstGeom>
          <a:noFill/>
          <a:ln>
            <a:noFill/>
          </a:ln>
        </p:spPr>
      </p:pic>
      <p:pic>
        <p:nvPicPr>
          <p:cNvPr id="3167" name="Google Shape;3167;p52"/>
          <p:cNvPicPr preferRelativeResize="0"/>
          <p:nvPr/>
        </p:nvPicPr>
        <p:blipFill rotWithShape="1">
          <a:blip r:embed="rId16">
            <a:alphaModFix/>
          </a:blip>
          <a:srcRect b="0" l="0" r="0" t="0"/>
          <a:stretch/>
        </p:blipFill>
        <p:spPr>
          <a:xfrm>
            <a:off x="5501666" y="3826418"/>
            <a:ext cx="98424" cy="82549"/>
          </a:xfrm>
          <a:prstGeom prst="rect">
            <a:avLst/>
          </a:prstGeom>
          <a:noFill/>
          <a:ln>
            <a:noFill/>
          </a:ln>
        </p:spPr>
      </p:pic>
      <p:pic>
        <p:nvPicPr>
          <p:cNvPr id="3168" name="Google Shape;3168;p52"/>
          <p:cNvPicPr preferRelativeResize="0"/>
          <p:nvPr/>
        </p:nvPicPr>
        <p:blipFill rotWithShape="1">
          <a:blip r:embed="rId16">
            <a:alphaModFix/>
          </a:blip>
          <a:srcRect b="0" l="0" r="0" t="0"/>
          <a:stretch/>
        </p:blipFill>
        <p:spPr>
          <a:xfrm>
            <a:off x="7232804" y="3826418"/>
            <a:ext cx="98424" cy="82549"/>
          </a:xfrm>
          <a:prstGeom prst="rect">
            <a:avLst/>
          </a:prstGeom>
          <a:noFill/>
          <a:ln>
            <a:noFill/>
          </a:ln>
        </p:spPr>
      </p:pic>
      <p:sp>
        <p:nvSpPr>
          <p:cNvPr id="3169" name="Google Shape;3169;p52"/>
          <p:cNvSpPr txBox="1"/>
          <p:nvPr/>
        </p:nvSpPr>
        <p:spPr>
          <a:xfrm>
            <a:off x="5063299" y="2091090"/>
            <a:ext cx="2510790" cy="2034539"/>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특히, 보험료 납입기간 중 중증 치매 진단 시 가입금액의 최대 120%를 선지급하고, 중증 치매 진단 전 사망 시에는 150%를 선지급하는 사망보험금 상품구조를 가지고 있습 니다. 해당 상품은 특약 가입을 통해 유방암, 자궁내막증, 전립선비대증진단, 요실금(급여), 유방재건수술 등 소구 력이 높은 남성·여성 특화 보장이 가능토록 개발되었습니 다. 종신보험 본연의 가치에 집중하면서도 치매 보장 수요 증가에 대응을 가능하게 한 본 상품 출시를 통해 종신보험 라인업을 강화하였  며, 고객의 삶의 질을 향상시키고 폭 넓은 보장  로 고객의 니즈를 충족하기 위한 상품  로 개 발된 신한라이프의 선지급종신 상품입니다.</a:t>
            </a:r>
            <a:endParaRPr sz="800">
              <a:latin typeface="Arial"/>
              <a:ea typeface="Arial"/>
              <a:cs typeface="Arial"/>
              <a:sym typeface="Arial"/>
            </a:endParaRPr>
          </a:p>
        </p:txBody>
      </p:sp>
      <p:pic>
        <p:nvPicPr>
          <p:cNvPr id="3170" name="Google Shape;3170;p52"/>
          <p:cNvPicPr preferRelativeResize="0"/>
          <p:nvPr/>
        </p:nvPicPr>
        <p:blipFill rotWithShape="1">
          <a:blip r:embed="rId16">
            <a:alphaModFix/>
          </a:blip>
          <a:srcRect b="0" l="0" r="0" t="0"/>
          <a:stretch/>
        </p:blipFill>
        <p:spPr>
          <a:xfrm>
            <a:off x="10195868" y="1634906"/>
            <a:ext cx="98424" cy="82549"/>
          </a:xfrm>
          <a:prstGeom prst="rect">
            <a:avLst/>
          </a:prstGeom>
          <a:noFill/>
          <a:ln>
            <a:noFill/>
          </a:ln>
        </p:spPr>
      </p:pic>
      <p:pic>
        <p:nvPicPr>
          <p:cNvPr id="3171" name="Google Shape;3171;p52"/>
          <p:cNvPicPr preferRelativeResize="0"/>
          <p:nvPr/>
        </p:nvPicPr>
        <p:blipFill rotWithShape="1">
          <a:blip r:embed="rId16">
            <a:alphaModFix/>
          </a:blip>
          <a:srcRect b="0" l="0" r="0" t="0"/>
          <a:stretch/>
        </p:blipFill>
        <p:spPr>
          <a:xfrm>
            <a:off x="8233344" y="2182784"/>
            <a:ext cx="98424" cy="82549"/>
          </a:xfrm>
          <a:prstGeom prst="rect">
            <a:avLst/>
          </a:prstGeom>
          <a:noFill/>
          <a:ln>
            <a:noFill/>
          </a:ln>
        </p:spPr>
      </p:pic>
      <p:sp>
        <p:nvSpPr>
          <p:cNvPr id="3172" name="Google Shape;3172;p52"/>
          <p:cNvSpPr txBox="1"/>
          <p:nvPr/>
        </p:nvSpPr>
        <p:spPr>
          <a:xfrm>
            <a:off x="7799299" y="1360586"/>
            <a:ext cx="2510790" cy="1486535"/>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청년 세대의 안정적인 미래를 지원하는 상생 금융 상품 ‘신한아름다운연금보험(무배당)’을 출시하였 며, 해당 상품은 금융감독원 상생·협력 금융 신상품 우수사 례로 선정되었습니다. 신한아름다운연금보험은 고금리와 고물가 등  로 인해 정서적, 경제적 어려움을 겪는 청년들 이 안정적인 노후를 준비할 수 있도록 일반 연금상품 대비 연금액을 강화하여 청년층에게 실질적인 도움을 주는 상품 입니다.</a:t>
            </a:r>
            <a:endParaRPr sz="800">
              <a:latin typeface="Arial"/>
              <a:ea typeface="Arial"/>
              <a:cs typeface="Arial"/>
              <a:sym typeface="Arial"/>
            </a:endParaRPr>
          </a:p>
        </p:txBody>
      </p:sp>
      <p:sp>
        <p:nvSpPr>
          <p:cNvPr id="3173" name="Google Shape;3173;p52"/>
          <p:cNvSpPr txBox="1"/>
          <p:nvPr/>
        </p:nvSpPr>
        <p:spPr>
          <a:xfrm>
            <a:off x="7799299" y="3004221"/>
            <a:ext cx="251079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만 19세부터 39세의 보험가입자가 가입 시 '아름다운 사 회 만들기'에 동참할 것을 서약 시 5%, 결혼 시 5%, 자녀 출산 시 한 명당 5%씩 '상생보너스'가 추가되어 연금개시 시점에 기본 적립액의 최대 30%를 추가로 받을 수 있습니 다.</a:t>
            </a:r>
            <a:endParaRPr sz="800">
              <a:latin typeface="Arial"/>
              <a:ea typeface="Arial"/>
              <a:cs typeface="Arial"/>
              <a:sym typeface="Arial"/>
            </a:endParaRPr>
          </a:p>
        </p:txBody>
      </p:sp>
      <p:sp>
        <p:nvSpPr>
          <p:cNvPr id="3174" name="Google Shape;3174;p52"/>
          <p:cNvSpPr/>
          <p:nvPr/>
        </p:nvSpPr>
        <p:spPr>
          <a:xfrm>
            <a:off x="2341900" y="883903"/>
            <a:ext cx="2480310" cy="180340"/>
          </a:xfrm>
          <a:custGeom>
            <a:rect b="b" l="l" r="r" t="t"/>
            <a:pathLst>
              <a:path extrusionOk="0" h="180340" w="2480310">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75" name="Google Shape;3175;p52"/>
          <p:cNvSpPr txBox="1"/>
          <p:nvPr/>
        </p:nvSpPr>
        <p:spPr>
          <a:xfrm>
            <a:off x="2327300" y="687486"/>
            <a:ext cx="2509520" cy="1611630"/>
          </a:xfrm>
          <a:prstGeom prst="rect">
            <a:avLst/>
          </a:prstGeom>
          <a:noFill/>
          <a:ln>
            <a:noFill/>
          </a:ln>
        </p:spPr>
        <p:txBody>
          <a:bodyPr anchorCtr="0" anchor="t" bIns="0" lIns="0" spcFirstLastPara="1" rIns="0" wrap="square" tIns="16500">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가족까지 보장 받는 ‘패밀리케어 종신보험’ 출시</a:t>
            </a:r>
            <a:endParaRPr sz="750">
              <a:latin typeface="Malgun Gothic"/>
              <a:ea typeface="Malgun Gothic"/>
              <a:cs typeface="Malgun Gothic"/>
              <a:sym typeface="Malgun Gothic"/>
            </a:endParaRPr>
          </a:p>
          <a:p>
            <a:pPr indent="0" lvl="0" marL="86360" rtl="0" algn="l">
              <a:lnSpc>
                <a:spcPct val="100000"/>
              </a:lnSpc>
              <a:spcBef>
                <a:spcPts val="735"/>
              </a:spcBef>
              <a:spcAft>
                <a:spcPts val="0"/>
              </a:spcAft>
              <a:buNone/>
            </a:pPr>
            <a:r>
              <a:rPr b="0" lang="en-US" sz="700">
                <a:solidFill>
                  <a:srgbClr val="FFFFFF"/>
                </a:solidFill>
                <a:latin typeface="Arial"/>
                <a:ea typeface="Arial"/>
                <a:cs typeface="Arial"/>
                <a:sym typeface="Arial"/>
              </a:rPr>
              <a:t>패밀리케어종신보험	2023.7월 출시</a:t>
            </a:r>
            <a:endParaRPr sz="700">
              <a:latin typeface="Arial"/>
              <a:ea typeface="Arial"/>
              <a:cs typeface="Arial"/>
              <a:sym typeface="Arial"/>
            </a:endParaRPr>
          </a:p>
          <a:p>
            <a:pPr indent="0" lvl="0" marL="0" rtl="0" algn="l">
              <a:lnSpc>
                <a:spcPct val="100000"/>
              </a:lnSpc>
              <a:spcBef>
                <a:spcPts val="45"/>
              </a:spcBef>
              <a:spcAft>
                <a:spcPts val="0"/>
              </a:spcAft>
              <a:buNone/>
            </a:pPr>
            <a:r>
              <a:t/>
            </a:r>
            <a:endParaRPr sz="65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가입 후 10년 경과 시점에(10년납은 7년 이 상) 본인 뿐만 아니라 배우자와 자녀에게도 ①적립형전환</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②치매보험전환 ③종신전환 등 3가지 전환 옵션을 제공해 하나의 상품  로 가족이 폭 넓게 보장 받을 수 있고 납입기 간 중 환급률을 개선해 계약 유지에 대한 부담을 완화시킨 ‘패밀리케어 종신보험’ 상품을 출시하였습니다.</a:t>
            </a:r>
            <a:endParaRPr sz="800">
              <a:latin typeface="Arial"/>
              <a:ea typeface="Arial"/>
              <a:cs typeface="Arial"/>
              <a:sym typeface="Arial"/>
            </a:endParaRPr>
          </a:p>
        </p:txBody>
      </p:sp>
      <p:pic>
        <p:nvPicPr>
          <p:cNvPr id="3176" name="Google Shape;3176;p52"/>
          <p:cNvPicPr preferRelativeResize="0"/>
          <p:nvPr/>
        </p:nvPicPr>
        <p:blipFill rotWithShape="1">
          <a:blip r:embed="rId17">
            <a:alphaModFix/>
          </a:blip>
          <a:srcRect b="0" l="0" r="0" t="0"/>
          <a:stretch/>
        </p:blipFill>
        <p:spPr>
          <a:xfrm>
            <a:off x="4664237" y="921173"/>
            <a:ext cx="101650" cy="101650"/>
          </a:xfrm>
          <a:prstGeom prst="rect">
            <a:avLst/>
          </a:prstGeom>
          <a:noFill/>
          <a:ln>
            <a:noFill/>
          </a:ln>
        </p:spPr>
      </p:pic>
      <p:sp>
        <p:nvSpPr>
          <p:cNvPr id="3177" name="Google Shape;3177;p52"/>
          <p:cNvSpPr/>
          <p:nvPr/>
        </p:nvSpPr>
        <p:spPr>
          <a:xfrm>
            <a:off x="5077899" y="883903"/>
            <a:ext cx="2480310" cy="180340"/>
          </a:xfrm>
          <a:custGeom>
            <a:rect b="b" l="l" r="r" t="t"/>
            <a:pathLst>
              <a:path extrusionOk="0" h="180340" w="2480309">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78" name="Google Shape;3178;p52"/>
          <p:cNvSpPr txBox="1"/>
          <p:nvPr/>
        </p:nvSpPr>
        <p:spPr>
          <a:xfrm>
            <a:off x="5063299" y="687486"/>
            <a:ext cx="2509520" cy="1246505"/>
          </a:xfrm>
          <a:prstGeom prst="rect">
            <a:avLst/>
          </a:prstGeom>
          <a:noFill/>
          <a:ln>
            <a:noFill/>
          </a:ln>
        </p:spPr>
        <p:txBody>
          <a:bodyPr anchorCtr="0" anchor="t" bIns="0" lIns="0" spcFirstLastPara="1" rIns="0" wrap="square" tIns="16500">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고령화시대 맞춤형 혁신상품</a:t>
            </a:r>
            <a:endParaRPr sz="750">
              <a:latin typeface="Malgun Gothic"/>
              <a:ea typeface="Malgun Gothic"/>
              <a:cs typeface="Malgun Gothic"/>
              <a:sym typeface="Malgun Gothic"/>
            </a:endParaRPr>
          </a:p>
          <a:p>
            <a:pPr indent="0" lvl="0" marL="86360" rtl="0" algn="l">
              <a:lnSpc>
                <a:spcPct val="100000"/>
              </a:lnSpc>
              <a:spcBef>
                <a:spcPts val="735"/>
              </a:spcBef>
              <a:spcAft>
                <a:spcPts val="0"/>
              </a:spcAft>
              <a:buNone/>
            </a:pPr>
            <a:r>
              <a:rPr b="0" lang="en-US" sz="700">
                <a:solidFill>
                  <a:srgbClr val="FFFFFF"/>
                </a:solidFill>
                <a:latin typeface="Arial"/>
                <a:ea typeface="Arial"/>
                <a:cs typeface="Arial"/>
                <a:sym typeface="Arial"/>
              </a:rPr>
              <a:t>슬기로운케어종신보험	2023.7월 출시</a:t>
            </a:r>
            <a:endParaRPr sz="700">
              <a:latin typeface="Arial"/>
              <a:ea typeface="Arial"/>
              <a:cs typeface="Arial"/>
              <a:sym typeface="Arial"/>
            </a:endParaRPr>
          </a:p>
          <a:p>
            <a:pPr indent="0" lvl="0" marL="0" rtl="0" algn="l">
              <a:lnSpc>
                <a:spcPct val="100000"/>
              </a:lnSpc>
              <a:spcBef>
                <a:spcPts val="45"/>
              </a:spcBef>
              <a:spcAft>
                <a:spcPts val="0"/>
              </a:spcAft>
              <a:buNone/>
            </a:pPr>
            <a:r>
              <a:t/>
            </a:r>
            <a:endParaRPr sz="65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치매 보장을 강화한 ‘슬기로운남성·여성케어 종신보험’은 급격한 고령화 사회 진입에 발맞춘 상품  로 치매 보장과 사망 보장, 생활 자금 준비를 한 번에 해결할 수 있도록 한 상품입니다.</a:t>
            </a:r>
            <a:endParaRPr sz="800">
              <a:latin typeface="Arial"/>
              <a:ea typeface="Arial"/>
              <a:cs typeface="Arial"/>
              <a:sym typeface="Arial"/>
            </a:endParaRPr>
          </a:p>
        </p:txBody>
      </p:sp>
      <p:pic>
        <p:nvPicPr>
          <p:cNvPr id="3179" name="Google Shape;3179;p52"/>
          <p:cNvPicPr preferRelativeResize="0"/>
          <p:nvPr/>
        </p:nvPicPr>
        <p:blipFill rotWithShape="1">
          <a:blip r:embed="rId18">
            <a:alphaModFix/>
          </a:blip>
          <a:srcRect b="0" l="0" r="0" t="0"/>
          <a:stretch/>
        </p:blipFill>
        <p:spPr>
          <a:xfrm>
            <a:off x="7400238" y="921173"/>
            <a:ext cx="101650" cy="101650"/>
          </a:xfrm>
          <a:prstGeom prst="rect">
            <a:avLst/>
          </a:prstGeom>
          <a:noFill/>
          <a:ln>
            <a:noFill/>
          </a:ln>
        </p:spPr>
      </p:pic>
      <p:sp>
        <p:nvSpPr>
          <p:cNvPr id="3180" name="Google Shape;3180;p52"/>
          <p:cNvSpPr/>
          <p:nvPr/>
        </p:nvSpPr>
        <p:spPr>
          <a:xfrm>
            <a:off x="7813899" y="883903"/>
            <a:ext cx="2480310" cy="180340"/>
          </a:xfrm>
          <a:custGeom>
            <a:rect b="b" l="l" r="r" t="t"/>
            <a:pathLst>
              <a:path extrusionOk="0" h="180340" w="2480309">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81" name="Google Shape;3181;p52"/>
          <p:cNvSpPr txBox="1"/>
          <p:nvPr/>
        </p:nvSpPr>
        <p:spPr>
          <a:xfrm>
            <a:off x="7799299" y="687486"/>
            <a:ext cx="2508885" cy="53784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청년의 안정적인 미래를 지원하는 상품</a:t>
            </a:r>
            <a:endParaRPr sz="750">
              <a:latin typeface="Malgun Gothic"/>
              <a:ea typeface="Malgun Gothic"/>
              <a:cs typeface="Malgun Gothic"/>
              <a:sym typeface="Malgun Gothic"/>
            </a:endParaRPr>
          </a:p>
          <a:p>
            <a:pPr indent="0" lvl="0" marL="86360" rtl="0" algn="l">
              <a:lnSpc>
                <a:spcPct val="100000"/>
              </a:lnSpc>
              <a:spcBef>
                <a:spcPts val="735"/>
              </a:spcBef>
              <a:spcAft>
                <a:spcPts val="0"/>
              </a:spcAft>
              <a:buNone/>
            </a:pPr>
            <a:r>
              <a:rPr b="0" lang="en-US" sz="700">
                <a:solidFill>
                  <a:srgbClr val="FFFFFF"/>
                </a:solidFill>
                <a:latin typeface="Arial"/>
                <a:ea typeface="Arial"/>
                <a:cs typeface="Arial"/>
                <a:sym typeface="Arial"/>
              </a:rPr>
              <a:t>아름다운연금보험	2023.11월 출시</a:t>
            </a:r>
            <a:endParaRPr sz="700">
              <a:latin typeface="Arial"/>
              <a:ea typeface="Arial"/>
              <a:cs typeface="Arial"/>
              <a:sym typeface="Arial"/>
            </a:endParaRPr>
          </a:p>
          <a:p>
            <a:pPr indent="0" lvl="0" marL="717550" rtl="0" algn="l">
              <a:lnSpc>
                <a:spcPct val="100000"/>
              </a:lnSpc>
              <a:spcBef>
                <a:spcPts val="685"/>
              </a:spcBef>
              <a:spcAft>
                <a:spcPts val="0"/>
              </a:spcAft>
              <a:buNone/>
            </a:pPr>
            <a:r>
              <a:rPr b="0" lang="en-US" sz="700">
                <a:solidFill>
                  <a:srgbClr val="58595B"/>
                </a:solidFill>
                <a:latin typeface="Arial"/>
                <a:ea typeface="Arial"/>
                <a:cs typeface="Arial"/>
                <a:sym typeface="Arial"/>
              </a:rPr>
              <a:t>금융감독원 상생·협력 금융 신상품 우수사례 선정</a:t>
            </a:r>
            <a:endParaRPr sz="700">
              <a:latin typeface="Arial"/>
              <a:ea typeface="Arial"/>
              <a:cs typeface="Arial"/>
              <a:sym typeface="Arial"/>
            </a:endParaRPr>
          </a:p>
        </p:txBody>
      </p:sp>
      <p:pic>
        <p:nvPicPr>
          <p:cNvPr id="3182" name="Google Shape;3182;p52"/>
          <p:cNvPicPr preferRelativeResize="0"/>
          <p:nvPr/>
        </p:nvPicPr>
        <p:blipFill rotWithShape="1">
          <a:blip r:embed="rId17">
            <a:alphaModFix/>
          </a:blip>
          <a:srcRect b="0" l="0" r="0" t="0"/>
          <a:stretch/>
        </p:blipFill>
        <p:spPr>
          <a:xfrm>
            <a:off x="10136237" y="921173"/>
            <a:ext cx="101650" cy="101650"/>
          </a:xfrm>
          <a:prstGeom prst="rect">
            <a:avLst/>
          </a:prstGeom>
          <a:noFill/>
          <a:ln>
            <a:noFill/>
          </a:ln>
        </p:spPr>
      </p:pic>
      <p:sp>
        <p:nvSpPr>
          <p:cNvPr id="3183" name="Google Shape;3183;p5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52</a:t>
            </a:r>
            <a:endParaRPr sz="900">
              <a:latin typeface="Malgun Gothic"/>
              <a:ea typeface="Malgun Gothic"/>
              <a:cs typeface="Malgun Gothic"/>
              <a:sym typeface="Malgun Gothic"/>
            </a:endParaRPr>
          </a:p>
        </p:txBody>
      </p:sp>
      <p:pic>
        <p:nvPicPr>
          <p:cNvPr id="3184" name="Google Shape;3184;p52"/>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3185" name="Google Shape;3185;p52"/>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3186" name="Google Shape;3186;p52"/>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3187" name="Google Shape;3187;p52"/>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3188" name="Google Shape;3188;p5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2" name="Shape 3192"/>
        <p:cNvGrpSpPr/>
        <p:nvPr/>
      </p:nvGrpSpPr>
      <p:grpSpPr>
        <a:xfrm>
          <a:off x="0" y="0"/>
          <a:ext cx="0" cy="0"/>
          <a:chOff x="0" y="0"/>
          <a:chExt cx="0" cy="0"/>
        </a:xfrm>
      </p:grpSpPr>
      <p:pic>
        <p:nvPicPr>
          <p:cNvPr id="3193" name="Google Shape;3193;p53"/>
          <p:cNvPicPr preferRelativeResize="0"/>
          <p:nvPr/>
        </p:nvPicPr>
        <p:blipFill rotWithShape="1">
          <a:blip r:embed="rId3">
            <a:alphaModFix/>
          </a:blip>
          <a:srcRect b="0" l="0" r="0" t="0"/>
          <a:stretch/>
        </p:blipFill>
        <p:spPr>
          <a:xfrm>
            <a:off x="6034461" y="2548036"/>
            <a:ext cx="98424" cy="82549"/>
          </a:xfrm>
          <a:prstGeom prst="rect">
            <a:avLst/>
          </a:prstGeom>
          <a:noFill/>
          <a:ln>
            <a:noFill/>
          </a:ln>
        </p:spPr>
      </p:pic>
      <p:pic>
        <p:nvPicPr>
          <p:cNvPr id="3194" name="Google Shape;3194;p53"/>
          <p:cNvPicPr preferRelativeResize="0"/>
          <p:nvPr/>
        </p:nvPicPr>
        <p:blipFill rotWithShape="1">
          <a:blip r:embed="rId3">
            <a:alphaModFix/>
          </a:blip>
          <a:srcRect b="0" l="0" r="0" t="0"/>
          <a:stretch/>
        </p:blipFill>
        <p:spPr>
          <a:xfrm>
            <a:off x="5795749" y="4922174"/>
            <a:ext cx="98424" cy="82549"/>
          </a:xfrm>
          <a:prstGeom prst="rect">
            <a:avLst/>
          </a:prstGeom>
          <a:noFill/>
          <a:ln>
            <a:noFill/>
          </a:ln>
        </p:spPr>
      </p:pic>
      <p:pic>
        <p:nvPicPr>
          <p:cNvPr id="3195" name="Google Shape;3195;p53"/>
          <p:cNvPicPr preferRelativeResize="0"/>
          <p:nvPr/>
        </p:nvPicPr>
        <p:blipFill rotWithShape="1">
          <a:blip r:embed="rId3">
            <a:alphaModFix/>
          </a:blip>
          <a:srcRect b="0" l="0" r="0" t="0"/>
          <a:stretch/>
        </p:blipFill>
        <p:spPr>
          <a:xfrm>
            <a:off x="7359812" y="5287426"/>
            <a:ext cx="98424" cy="82549"/>
          </a:xfrm>
          <a:prstGeom prst="rect">
            <a:avLst/>
          </a:prstGeom>
          <a:noFill/>
          <a:ln>
            <a:noFill/>
          </a:ln>
        </p:spPr>
      </p:pic>
      <p:sp>
        <p:nvSpPr>
          <p:cNvPr id="3196" name="Google Shape;3196;p53"/>
          <p:cNvSpPr txBox="1"/>
          <p:nvPr/>
        </p:nvSpPr>
        <p:spPr>
          <a:xfrm>
            <a:off x="5063299" y="4282602"/>
            <a:ext cx="2509520" cy="185166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출산 장려 정책에 따라 다자녀 가구를 우대 하기 위해 보험료 할인 제도를 운영하고 있습니다. 기존에 는 ‘다자녀가정우대특약’의 신청 접수일부터 보험료 할인 혜택을 제공하였  나, 상품 개정을 통해 다자녀 기준을 충 족한 날 이후 최초로 납입되는 보험료부터 할인을 적용하 도록 개선하였습니다. 다자녀 보험료 할인 혜택을 받  려 면 가족관계등록등본 등 다자녀 가정임을 입증할 수 있는 서류를 제출하면 되며, 피보험자의 형제자매가 2명인 경 우 주계약 보험료의 0.5%, 형제자매가 3명 이상인 경우 주 계약 보험료의 1.0%를 할인 받을 수 있습니다.</a:t>
            </a:r>
            <a:endParaRPr sz="800">
              <a:latin typeface="Arial"/>
              <a:ea typeface="Arial"/>
              <a:cs typeface="Arial"/>
              <a:sym typeface="Arial"/>
            </a:endParaRPr>
          </a:p>
        </p:txBody>
      </p:sp>
      <p:graphicFrame>
        <p:nvGraphicFramePr>
          <p:cNvPr id="3197" name="Google Shape;3197;p5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3198" name="Google Shape;3198;p53"/>
          <p:cNvPicPr preferRelativeResize="0"/>
          <p:nvPr/>
        </p:nvPicPr>
        <p:blipFill rotWithShape="1">
          <a:blip r:embed="rId3">
            <a:alphaModFix/>
          </a:blip>
          <a:srcRect b="0" l="0" r="0" t="0"/>
          <a:stretch/>
        </p:blipFill>
        <p:spPr>
          <a:xfrm>
            <a:off x="3943350" y="3461166"/>
            <a:ext cx="98424" cy="82549"/>
          </a:xfrm>
          <a:prstGeom prst="rect">
            <a:avLst/>
          </a:prstGeom>
          <a:noFill/>
          <a:ln>
            <a:noFill/>
          </a:ln>
        </p:spPr>
      </p:pic>
      <p:sp>
        <p:nvSpPr>
          <p:cNvPr id="3199" name="Google Shape;3199;p53"/>
          <p:cNvSpPr txBox="1"/>
          <p:nvPr/>
        </p:nvSpPr>
        <p:spPr>
          <a:xfrm>
            <a:off x="2327300" y="3186846"/>
            <a:ext cx="251015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처음 보험료 그대로 보험료가 오르지 않는 주계약과 비갱신형 특약에 초기 부담이 상대적  로 낮은 갱신형 특 약을 목적에 따라 조합하여 설계 가능하도록 하였습니다. 그 외에도 간병인 지원, 가사도우미 지원, 간호사 병원 동 반 등의 스페셜 케어 서비스와 전문 의료진의 건강상담, 운 동 및 영양상담, 심리상담 등의 베이직케어 서비스를 받을 수 있는 헬스케어 서비스를 탑재하였습니다.</a:t>
            </a:r>
            <a:endParaRPr sz="800">
              <a:latin typeface="Arial"/>
              <a:ea typeface="Arial"/>
              <a:cs typeface="Arial"/>
              <a:sym typeface="Arial"/>
            </a:endParaRPr>
          </a:p>
        </p:txBody>
      </p:sp>
      <p:sp>
        <p:nvSpPr>
          <p:cNvPr id="3200" name="Google Shape;3200;p53"/>
          <p:cNvSpPr/>
          <p:nvPr/>
        </p:nvSpPr>
        <p:spPr>
          <a:xfrm>
            <a:off x="2341900" y="1261903"/>
            <a:ext cx="2480310" cy="180340"/>
          </a:xfrm>
          <a:custGeom>
            <a:rect b="b" l="l" r="r" t="t"/>
            <a:pathLst>
              <a:path extrusionOk="0" h="180340" w="2480310">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1" name="Google Shape;3201;p53"/>
          <p:cNvSpPr txBox="1"/>
          <p:nvPr/>
        </p:nvSpPr>
        <p:spPr>
          <a:xfrm>
            <a:off x="2327300" y="1052738"/>
            <a:ext cx="2510790" cy="1977389"/>
          </a:xfrm>
          <a:prstGeom prst="rect">
            <a:avLst/>
          </a:prstGeom>
          <a:noFill/>
          <a:ln>
            <a:noFill/>
          </a:ln>
        </p:spPr>
        <p:txBody>
          <a:bodyPr anchorCtr="0" anchor="t" bIns="0" lIns="0" spcFirstLastPara="1" rIns="0" wrap="square" tIns="16500">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고령자, 유병력자를 위한 비갱신형 건강 상품 개발</a:t>
            </a:r>
            <a:endParaRPr sz="750">
              <a:latin typeface="Malgun Gothic"/>
              <a:ea typeface="Malgun Gothic"/>
              <a:cs typeface="Malgun Gothic"/>
              <a:sym typeface="Malgun Gothic"/>
            </a:endParaRPr>
          </a:p>
          <a:p>
            <a:pPr indent="0" lvl="0" marL="86360" rtl="0" algn="l">
              <a:lnSpc>
                <a:spcPct val="100000"/>
              </a:lnSpc>
              <a:spcBef>
                <a:spcPts val="835"/>
              </a:spcBef>
              <a:spcAft>
                <a:spcPts val="0"/>
              </a:spcAft>
              <a:buNone/>
            </a:pPr>
            <a:r>
              <a:rPr b="0" lang="en-US" sz="700">
                <a:solidFill>
                  <a:srgbClr val="FFFFFF"/>
                </a:solidFill>
                <a:latin typeface="Arial"/>
                <a:ea typeface="Arial"/>
                <a:cs typeface="Arial"/>
                <a:sym typeface="Arial"/>
              </a:rPr>
              <a:t>간편가입큐브종합건강상해보험	2023.4월 출시</a:t>
            </a:r>
            <a:endParaRPr sz="700">
              <a:latin typeface="Arial"/>
              <a:ea typeface="Arial"/>
              <a:cs typeface="Arial"/>
              <a:sym typeface="Arial"/>
            </a:endParaRPr>
          </a:p>
          <a:p>
            <a:pPr indent="0" lvl="0" marL="0" rtl="0" algn="l">
              <a:lnSpc>
                <a:spcPct val="100000"/>
              </a:lnSpc>
              <a:spcBef>
                <a:spcPts val="45"/>
              </a:spcBef>
              <a:spcAft>
                <a:spcPts val="0"/>
              </a:spcAft>
              <a:buNone/>
            </a:pPr>
            <a:r>
              <a:t/>
            </a:r>
            <a:endParaRPr sz="6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고령자, 유병자를 위한 비갱신형 종합건강 상품을 출시하였습니다. 재해 장해를 보장하는 주계약에 필요한 특약을 선택하여 진단, 입원, 수술 등 건강 보장에 더 집중할 수 있도록 설계하였습니다. 암·뇌혈관·허혈심장 질환·특정질병 등을 보장하는 특약 20종, 입원·수술을 보 장하는 특약 7종, 재해골절 등을 보장하는 특약 1종, 사망· 질병 장해를 보장하는 특약 2종을 개발하여 고객의 라이프 에 맞게 맞춤 설계가 가능하도록 하였습니다.</a:t>
            </a:r>
            <a:endParaRPr sz="800">
              <a:latin typeface="Arial"/>
              <a:ea typeface="Arial"/>
              <a:cs typeface="Arial"/>
              <a:sym typeface="Arial"/>
            </a:endParaRPr>
          </a:p>
        </p:txBody>
      </p:sp>
      <p:pic>
        <p:nvPicPr>
          <p:cNvPr id="3202" name="Google Shape;3202;p53"/>
          <p:cNvPicPr preferRelativeResize="0"/>
          <p:nvPr/>
        </p:nvPicPr>
        <p:blipFill rotWithShape="1">
          <a:blip r:embed="rId17">
            <a:alphaModFix/>
          </a:blip>
          <a:srcRect b="0" l="0" r="0" t="0"/>
          <a:stretch/>
        </p:blipFill>
        <p:spPr>
          <a:xfrm>
            <a:off x="4664237" y="1299173"/>
            <a:ext cx="101650" cy="101650"/>
          </a:xfrm>
          <a:prstGeom prst="rect">
            <a:avLst/>
          </a:prstGeom>
          <a:noFill/>
          <a:ln>
            <a:noFill/>
          </a:ln>
        </p:spPr>
      </p:pic>
      <p:grpSp>
        <p:nvGrpSpPr>
          <p:cNvPr id="3203" name="Google Shape;3203;p53"/>
          <p:cNvGrpSpPr/>
          <p:nvPr/>
        </p:nvGrpSpPr>
        <p:grpSpPr>
          <a:xfrm>
            <a:off x="2339987" y="913929"/>
            <a:ext cx="7956550" cy="3810"/>
            <a:chOff x="2339987" y="913929"/>
            <a:chExt cx="7956550" cy="3810"/>
          </a:xfrm>
        </p:grpSpPr>
        <p:sp>
          <p:nvSpPr>
            <p:cNvPr id="3204" name="Google Shape;3204;p53"/>
            <p:cNvSpPr/>
            <p:nvPr/>
          </p:nvSpPr>
          <p:spPr>
            <a:xfrm>
              <a:off x="2349521"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5" name="Google Shape;3205;p53"/>
            <p:cNvSpPr/>
            <p:nvPr/>
          </p:nvSpPr>
          <p:spPr>
            <a:xfrm>
              <a:off x="2339987" y="91392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06" name="Google Shape;3206;p53"/>
          <p:cNvSpPr txBox="1"/>
          <p:nvPr/>
        </p:nvSpPr>
        <p:spPr>
          <a:xfrm>
            <a:off x="2327300" y="682914"/>
            <a:ext cx="199517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보험소외계층을 위한 상품 및 서비스</a:t>
            </a:r>
            <a:endParaRPr sz="950">
              <a:latin typeface="Malgun Gothic"/>
              <a:ea typeface="Malgun Gothic"/>
              <a:cs typeface="Malgun Gothic"/>
              <a:sym typeface="Malgun Gothic"/>
            </a:endParaRPr>
          </a:p>
        </p:txBody>
      </p:sp>
      <p:sp>
        <p:nvSpPr>
          <p:cNvPr id="3207" name="Google Shape;3207;p53"/>
          <p:cNvSpPr txBox="1"/>
          <p:nvPr/>
        </p:nvSpPr>
        <p:spPr>
          <a:xfrm>
            <a:off x="7799299" y="988984"/>
            <a:ext cx="2509520" cy="1858010"/>
          </a:xfrm>
          <a:prstGeom prst="rect">
            <a:avLst/>
          </a:prstGeom>
          <a:noFill/>
          <a:ln>
            <a:noFill/>
          </a:ln>
        </p:spPr>
        <p:txBody>
          <a:bodyPr anchorCtr="0" anchor="t" bIns="0" lIns="0" spcFirstLastPara="1" rIns="0" wrap="square" tIns="800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금융취약계층을 위한 금융서비스 강화</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0" lang="en-US" sz="750">
                <a:solidFill>
                  <a:srgbClr val="6DA4EB"/>
                </a:solidFill>
                <a:latin typeface="Arial"/>
                <a:ea typeface="Arial"/>
                <a:cs typeface="Arial"/>
                <a:sym typeface="Arial"/>
              </a:rPr>
              <a:t>사회적 약자 대상 보험료 납입유예 제도</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실업•폐업 등의 경제적 어려움이나 자연•사 회적 재난 피해를 입어 보험료를 납입할 수 없을 때 보험 보 장의 공백기가 발생하지 않도록 보험료 납입유예 제도를 운영하고 있습니다. 납입유예 가능기간은 6개월이며, 12 개월 동안 분할 납부할 수 있습니다. 납입유예 제도를 활용 할 경우 납입유예기간 중 보험금 지급사유 발생시, 미납 보 험료 납입 후 보험금 청구 및 보장이 가능하여 보험 공백기 의 발생을 미리 방지할 수 있습니다.</a:t>
            </a:r>
            <a:endParaRPr sz="800">
              <a:latin typeface="Arial"/>
              <a:ea typeface="Arial"/>
              <a:cs typeface="Arial"/>
              <a:sym typeface="Arial"/>
            </a:endParaRPr>
          </a:p>
        </p:txBody>
      </p:sp>
      <p:pic>
        <p:nvPicPr>
          <p:cNvPr id="3208" name="Google Shape;3208;p53"/>
          <p:cNvPicPr preferRelativeResize="0"/>
          <p:nvPr/>
        </p:nvPicPr>
        <p:blipFill rotWithShape="1">
          <a:blip r:embed="rId3">
            <a:alphaModFix/>
          </a:blip>
          <a:srcRect b="0" l="0" r="0" t="0"/>
          <a:stretch/>
        </p:blipFill>
        <p:spPr>
          <a:xfrm>
            <a:off x="9664264" y="3643792"/>
            <a:ext cx="98424" cy="82549"/>
          </a:xfrm>
          <a:prstGeom prst="rect">
            <a:avLst/>
          </a:prstGeom>
          <a:noFill/>
          <a:ln>
            <a:noFill/>
          </a:ln>
        </p:spPr>
      </p:pic>
      <p:pic>
        <p:nvPicPr>
          <p:cNvPr id="3209" name="Google Shape;3209;p53"/>
          <p:cNvPicPr preferRelativeResize="0"/>
          <p:nvPr/>
        </p:nvPicPr>
        <p:blipFill rotWithShape="1">
          <a:blip r:embed="rId3">
            <a:alphaModFix/>
          </a:blip>
          <a:srcRect b="0" l="0" r="0" t="0"/>
          <a:stretch/>
        </p:blipFill>
        <p:spPr>
          <a:xfrm>
            <a:off x="9764509" y="4191670"/>
            <a:ext cx="98424" cy="82549"/>
          </a:xfrm>
          <a:prstGeom prst="rect">
            <a:avLst/>
          </a:prstGeom>
          <a:noFill/>
          <a:ln>
            <a:noFill/>
          </a:ln>
        </p:spPr>
      </p:pic>
      <p:pic>
        <p:nvPicPr>
          <p:cNvPr id="3210" name="Google Shape;3210;p53"/>
          <p:cNvPicPr preferRelativeResize="0"/>
          <p:nvPr/>
        </p:nvPicPr>
        <p:blipFill rotWithShape="1">
          <a:blip r:embed="rId3">
            <a:alphaModFix/>
          </a:blip>
          <a:srcRect b="0" l="0" r="0" t="0"/>
          <a:stretch/>
        </p:blipFill>
        <p:spPr>
          <a:xfrm>
            <a:off x="9534399" y="4556922"/>
            <a:ext cx="98424" cy="82549"/>
          </a:xfrm>
          <a:prstGeom prst="rect">
            <a:avLst/>
          </a:prstGeom>
          <a:noFill/>
          <a:ln>
            <a:noFill/>
          </a:ln>
        </p:spPr>
      </p:pic>
      <p:sp>
        <p:nvSpPr>
          <p:cNvPr id="3211" name="Google Shape;3211;p53"/>
          <p:cNvSpPr txBox="1"/>
          <p:nvPr/>
        </p:nvSpPr>
        <p:spPr>
          <a:xfrm>
            <a:off x="7799299" y="3002904"/>
            <a:ext cx="2510790" cy="221869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특수채권 이자감면 및 보이스피싱 이자감면</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신용대출을 상환하지 못한 특수채권의 채무자들에게 원 금, 이자 등의 감면을 제공하고 있습니다. 이러한 노력은 사회적 책임과 금융적 윤리를 반영하고 있  며 고객들의 금전적 부담을 완화하여 재정적 안정을 도모하는 데 목적 이 있습니다. 또한 보이스피싱 피해자들에 대한 금전적인 지원뿐만 아니라 사회적 책임을 다하는 일환  로서 보안 강화와 고객 교육에도 주력하고 있습니다. 이러한 노력은 고객들의 신뢰를 회복하고, 보이스피싱  로 인한 사회적 비용을 최소화하는데 도움이 됩니다. 더불어, 이러한 감면 은 신한라이프의 고객중심적인 접근방식을 강조하며, 고 객들과의 긍정적인 관계 형성을 기여하고 있습니다.</a:t>
            </a:r>
            <a:endParaRPr sz="800">
              <a:latin typeface="Arial"/>
              <a:ea typeface="Arial"/>
              <a:cs typeface="Arial"/>
              <a:sym typeface="Arial"/>
            </a:endParaRPr>
          </a:p>
        </p:txBody>
      </p:sp>
      <p:sp>
        <p:nvSpPr>
          <p:cNvPr id="3212" name="Google Shape;3212;p53"/>
          <p:cNvSpPr/>
          <p:nvPr/>
        </p:nvSpPr>
        <p:spPr>
          <a:xfrm>
            <a:off x="5075995" y="1261903"/>
            <a:ext cx="2480310" cy="180340"/>
          </a:xfrm>
          <a:custGeom>
            <a:rect b="b" l="l" r="r" t="t"/>
            <a:pathLst>
              <a:path extrusionOk="0" h="180340" w="2480309">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3" name="Google Shape;3213;p53"/>
          <p:cNvSpPr txBox="1"/>
          <p:nvPr/>
        </p:nvSpPr>
        <p:spPr>
          <a:xfrm>
            <a:off x="5063299" y="1052738"/>
            <a:ext cx="2512695" cy="2707640"/>
          </a:xfrm>
          <a:prstGeom prst="rect">
            <a:avLst/>
          </a:prstGeom>
          <a:noFill/>
          <a:ln>
            <a:noFill/>
          </a:ln>
        </p:spPr>
        <p:txBody>
          <a:bodyPr anchorCtr="0" anchor="t" bIns="0" lIns="0" spcFirstLastPara="1" rIns="0" wrap="square" tIns="16500">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출산 장려 정책에 따른 어린이보험 강화</a:t>
            </a:r>
            <a:endParaRPr sz="750">
              <a:latin typeface="Malgun Gothic"/>
              <a:ea typeface="Malgun Gothic"/>
              <a:cs typeface="Malgun Gothic"/>
              <a:sym typeface="Malgun Gothic"/>
            </a:endParaRPr>
          </a:p>
          <a:p>
            <a:pPr indent="0" lvl="0" marL="84455" rtl="0" algn="l">
              <a:lnSpc>
                <a:spcPct val="100000"/>
              </a:lnSpc>
              <a:spcBef>
                <a:spcPts val="835"/>
              </a:spcBef>
              <a:spcAft>
                <a:spcPts val="0"/>
              </a:spcAft>
              <a:buNone/>
            </a:pPr>
            <a:r>
              <a:rPr b="0" lang="en-US" sz="700">
                <a:solidFill>
                  <a:srgbClr val="FFFFFF"/>
                </a:solidFill>
                <a:latin typeface="Arial"/>
                <a:ea typeface="Arial"/>
                <a:cs typeface="Arial"/>
                <a:sym typeface="Arial"/>
              </a:rPr>
              <a:t>주니어큐브종합건강상해보험	2023.5월 출시</a:t>
            </a:r>
            <a:endParaRPr sz="700">
              <a:latin typeface="Arial"/>
              <a:ea typeface="Arial"/>
              <a:cs typeface="Arial"/>
              <a:sym typeface="Arial"/>
            </a:endParaRPr>
          </a:p>
          <a:p>
            <a:pPr indent="0" lvl="0" marL="0" rtl="0" algn="l">
              <a:lnSpc>
                <a:spcPct val="100000"/>
              </a:lnSpc>
              <a:spcBef>
                <a:spcPts val="45"/>
              </a:spcBef>
              <a:spcAft>
                <a:spcPts val="0"/>
              </a:spcAft>
              <a:buNone/>
            </a:pPr>
            <a:r>
              <a:t/>
            </a:r>
            <a:endParaRPr sz="6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5월 가정의 달을 맞아 기존 어린이보험의 경쟁력을 강화하 여 ‘신한주니어큐브종합건강상해보험(무배당/해약환급 금 미지급형)’을 새롭게 업그레이드하였습니다. 해당 상품 은 ‘재해 장해’를 보장하는 주계약에 진단, 입원, 수술 등을 보장하는 다양한 특약을 고객의 필요에 따라 선택하여 맞 춤 설계가 가능한 상품  로, 태아 보장을 추가 탑재하여 자 녀의 전 생애에 걸쳐 맞춤 보장을 받을 수 있도록 하였습니 다. 또한 독감 치료, 치아 치료, 수족구 진단 및 응급실 내원 을 보장하는 특약을 신규 부가하여 고객의 선택의 폭을 넓 혔습니다. 특히, 큐브고객사랑 가족 할인 및 다자녀가정우 대특약 등의 보험료 할인제도를 운영하여 큐브 세대 마케 팅 및 다자녀 가구 우대를 지원하고 있습니다.</a:t>
            </a:r>
            <a:endParaRPr sz="800">
              <a:latin typeface="Arial"/>
              <a:ea typeface="Arial"/>
              <a:cs typeface="Arial"/>
              <a:sym typeface="Arial"/>
            </a:endParaRPr>
          </a:p>
        </p:txBody>
      </p:sp>
      <p:pic>
        <p:nvPicPr>
          <p:cNvPr id="3214" name="Google Shape;3214;p53"/>
          <p:cNvPicPr preferRelativeResize="0"/>
          <p:nvPr/>
        </p:nvPicPr>
        <p:blipFill rotWithShape="1">
          <a:blip r:embed="rId17">
            <a:alphaModFix/>
          </a:blip>
          <a:srcRect b="0" l="0" r="0" t="0"/>
          <a:stretch/>
        </p:blipFill>
        <p:spPr>
          <a:xfrm>
            <a:off x="7398332" y="1299173"/>
            <a:ext cx="101650" cy="101650"/>
          </a:xfrm>
          <a:prstGeom prst="rect">
            <a:avLst/>
          </a:prstGeom>
          <a:noFill/>
          <a:ln>
            <a:noFill/>
          </a:ln>
        </p:spPr>
      </p:pic>
      <p:sp>
        <p:nvSpPr>
          <p:cNvPr id="3215" name="Google Shape;3215;p53"/>
          <p:cNvSpPr/>
          <p:nvPr/>
        </p:nvSpPr>
        <p:spPr>
          <a:xfrm>
            <a:off x="5075995" y="3986998"/>
            <a:ext cx="2480310" cy="180340"/>
          </a:xfrm>
          <a:custGeom>
            <a:rect b="b" l="l" r="r" t="t"/>
            <a:pathLst>
              <a:path extrusionOk="0" h="180339" w="2480309">
                <a:moveTo>
                  <a:pt x="2390190"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390190" y="179997"/>
                </a:lnTo>
                <a:lnTo>
                  <a:pt x="2425224" y="172924"/>
                </a:lnTo>
                <a:lnTo>
                  <a:pt x="2453833" y="153636"/>
                </a:lnTo>
                <a:lnTo>
                  <a:pt x="2473122" y="125031"/>
                </a:lnTo>
                <a:lnTo>
                  <a:pt x="2480195" y="90004"/>
                </a:lnTo>
                <a:lnTo>
                  <a:pt x="2473122" y="54971"/>
                </a:lnTo>
                <a:lnTo>
                  <a:pt x="2453833" y="26362"/>
                </a:lnTo>
                <a:lnTo>
                  <a:pt x="2425224" y="7073"/>
                </a:lnTo>
                <a:lnTo>
                  <a:pt x="239019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6" name="Google Shape;3216;p53"/>
          <p:cNvSpPr txBox="1"/>
          <p:nvPr/>
        </p:nvSpPr>
        <p:spPr>
          <a:xfrm>
            <a:off x="5135299" y="4002068"/>
            <a:ext cx="9607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다자녀가정우대특약 개정</a:t>
            </a:r>
            <a:endParaRPr sz="700">
              <a:latin typeface="Arial"/>
              <a:ea typeface="Arial"/>
              <a:cs typeface="Arial"/>
              <a:sym typeface="Arial"/>
            </a:endParaRPr>
          </a:p>
        </p:txBody>
      </p:sp>
      <p:sp>
        <p:nvSpPr>
          <p:cNvPr id="3217" name="Google Shape;3217;p53"/>
          <p:cNvSpPr txBox="1"/>
          <p:nvPr/>
        </p:nvSpPr>
        <p:spPr>
          <a:xfrm>
            <a:off x="6743503" y="4002068"/>
            <a:ext cx="5930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2023.7월 출시</a:t>
            </a:r>
            <a:endParaRPr sz="700">
              <a:latin typeface="Arial"/>
              <a:ea typeface="Arial"/>
              <a:cs typeface="Arial"/>
              <a:sym typeface="Arial"/>
            </a:endParaRPr>
          </a:p>
        </p:txBody>
      </p:sp>
      <p:pic>
        <p:nvPicPr>
          <p:cNvPr id="3218" name="Google Shape;3218;p53"/>
          <p:cNvPicPr preferRelativeResize="0"/>
          <p:nvPr/>
        </p:nvPicPr>
        <p:blipFill rotWithShape="1">
          <a:blip r:embed="rId18">
            <a:alphaModFix/>
          </a:blip>
          <a:srcRect b="0" l="0" r="0" t="0"/>
          <a:stretch/>
        </p:blipFill>
        <p:spPr>
          <a:xfrm>
            <a:off x="7398332" y="4024268"/>
            <a:ext cx="101650" cy="101650"/>
          </a:xfrm>
          <a:prstGeom prst="rect">
            <a:avLst/>
          </a:prstGeom>
          <a:noFill/>
          <a:ln>
            <a:noFill/>
          </a:ln>
        </p:spPr>
      </p:pic>
      <p:sp>
        <p:nvSpPr>
          <p:cNvPr id="3219" name="Google Shape;3219;p5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53</a:t>
            </a:r>
            <a:endParaRPr sz="900">
              <a:latin typeface="Malgun Gothic"/>
              <a:ea typeface="Malgun Gothic"/>
              <a:cs typeface="Malgun Gothic"/>
              <a:sym typeface="Malgun Gothic"/>
            </a:endParaRPr>
          </a:p>
        </p:txBody>
      </p:sp>
      <p:pic>
        <p:nvPicPr>
          <p:cNvPr id="3220" name="Google Shape;3220;p53"/>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3221" name="Google Shape;3221;p53"/>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3222" name="Google Shape;3222;p53"/>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3223" name="Google Shape;3223;p53"/>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3224" name="Google Shape;3224;p5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8" name="Shape 3228"/>
        <p:cNvGrpSpPr/>
        <p:nvPr/>
      </p:nvGrpSpPr>
      <p:grpSpPr>
        <a:xfrm>
          <a:off x="0" y="0"/>
          <a:ext cx="0" cy="0"/>
          <a:chOff x="0" y="0"/>
          <a:chExt cx="0" cy="0"/>
        </a:xfrm>
      </p:grpSpPr>
      <p:graphicFrame>
        <p:nvGraphicFramePr>
          <p:cNvPr id="3229" name="Google Shape;3229;p5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8">
                            <a:extLst>
                              <a:ext uri="{A12FA001-AC4F-418D-AE19-62706E023703}">
                                <ahyp:hlinkClr val="tx"/>
                              </a:ext>
                            </a:extLst>
                          </a:hlinkClick>
                        </a:rPr>
                        <a:t>혁신 및 포용금융</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230" name="Google Shape;3230;p54"/>
          <p:cNvSpPr txBox="1"/>
          <p:nvPr/>
        </p:nvSpPr>
        <p:spPr>
          <a:xfrm>
            <a:off x="2327300" y="628767"/>
            <a:ext cx="2512695"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독거노인 사랑잇는 전화</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독거노인종합지원센터(중앙노인돌봄지원 기관)과 독거노인 고독사 방지 및 독거노인 보호 강화 측면 의 자원 봉사 사업을 진행하고 있습니다. 사랑잇는 전화란 자원봉사자(나눔 천사)가 독거노인에게 주 1~2회 안부전 화를 실시하여 독거노인에게 정서적 지지를 제공하고 사 회적 관계망을 형성하여 고독사를 예방하는 사업입니다. 신한라이프 고객센터에서는 2023년 하반기 기준 평균 108명의 나눔천사가 활동 중이며 82.9%라는 높은 수준 의 통화 성공률을 기록하고 있습니다.</a:t>
            </a:r>
            <a:endParaRPr sz="800">
              <a:latin typeface="Arial"/>
              <a:ea typeface="Arial"/>
              <a:cs typeface="Arial"/>
              <a:sym typeface="Arial"/>
            </a:endParaRPr>
          </a:p>
        </p:txBody>
      </p:sp>
      <p:sp>
        <p:nvSpPr>
          <p:cNvPr id="3231" name="Google Shape;3231;p54"/>
          <p:cNvSpPr txBox="1"/>
          <p:nvPr/>
        </p:nvSpPr>
        <p:spPr>
          <a:xfrm>
            <a:off x="5063299" y="628767"/>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금융취약계층을 위한 찾아가는 서비스</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모바일, PC 등의 디지털기기에 익숙하지 않고 고객플라자를 내방하는 것이 어려운 고령/장애 고객님을 위하여 ‘찾아가는 서비스’를 운영하고 있습니다. 해당 서비스는 고객센터를 통해 접수 불가하여 고객플라자에 방문해서 서류를 제출해야 하는 경우 직접 고객을 찾아 뵙고 관련 서류를 수령하는 서비스입니다. ‘찾아가는 서비스’ 신청은 신한라이프 고객센터를 통해 가능하며, 접수 완료 후에 직원이 사전 연락하여 방문하게 됩니다.</a:t>
            </a:r>
            <a:endParaRPr sz="800">
              <a:latin typeface="Arial"/>
              <a:ea typeface="Arial"/>
              <a:cs typeface="Arial"/>
              <a:sym typeface="Arial"/>
            </a:endParaRPr>
          </a:p>
        </p:txBody>
      </p:sp>
      <p:pic>
        <p:nvPicPr>
          <p:cNvPr id="3232" name="Google Shape;3232;p54"/>
          <p:cNvPicPr preferRelativeResize="0"/>
          <p:nvPr/>
        </p:nvPicPr>
        <p:blipFill rotWithShape="1">
          <a:blip r:embed="rId16">
            <a:alphaModFix/>
          </a:blip>
          <a:srcRect b="0" l="0" r="0" t="0"/>
          <a:stretch/>
        </p:blipFill>
        <p:spPr>
          <a:xfrm>
            <a:off x="6793972" y="3095914"/>
            <a:ext cx="98424" cy="82549"/>
          </a:xfrm>
          <a:prstGeom prst="rect">
            <a:avLst/>
          </a:prstGeom>
          <a:noFill/>
          <a:ln>
            <a:noFill/>
          </a:ln>
        </p:spPr>
      </p:pic>
      <p:pic>
        <p:nvPicPr>
          <p:cNvPr id="3233" name="Google Shape;3233;p54"/>
          <p:cNvPicPr preferRelativeResize="0"/>
          <p:nvPr/>
        </p:nvPicPr>
        <p:blipFill rotWithShape="1">
          <a:blip r:embed="rId16">
            <a:alphaModFix/>
          </a:blip>
          <a:srcRect b="0" l="0" r="0" t="0"/>
          <a:stretch/>
        </p:blipFill>
        <p:spPr>
          <a:xfrm>
            <a:off x="7242069" y="4374296"/>
            <a:ext cx="98424" cy="82549"/>
          </a:xfrm>
          <a:prstGeom prst="rect">
            <a:avLst/>
          </a:prstGeom>
          <a:noFill/>
          <a:ln>
            <a:noFill/>
          </a:ln>
        </p:spPr>
      </p:pic>
      <p:sp>
        <p:nvSpPr>
          <p:cNvPr id="3234" name="Google Shape;3234;p54"/>
          <p:cNvSpPr txBox="1"/>
          <p:nvPr/>
        </p:nvSpPr>
        <p:spPr>
          <a:xfrm>
            <a:off x="5037899" y="2455026"/>
            <a:ext cx="2561590" cy="2400935"/>
          </a:xfrm>
          <a:prstGeom prst="rect">
            <a:avLst/>
          </a:prstGeom>
          <a:noFill/>
          <a:ln>
            <a:noFill/>
          </a:ln>
        </p:spPr>
        <p:txBody>
          <a:bodyPr anchorCtr="0" anchor="t" bIns="0" lIns="0" spcFirstLastPara="1" rIns="0" wrap="square" tIns="74925">
            <a:spAutoFit/>
          </a:bodyPr>
          <a:lstStyle/>
          <a:p>
            <a:pPr indent="0" lvl="0" marL="38100" rtl="0" algn="just">
              <a:lnSpc>
                <a:spcPct val="100000"/>
              </a:lnSpc>
              <a:spcBef>
                <a:spcPts val="0"/>
              </a:spcBef>
              <a:spcAft>
                <a:spcPts val="0"/>
              </a:spcAft>
              <a:buNone/>
            </a:pPr>
            <a:r>
              <a:rPr b="0" lang="en-US" sz="750">
                <a:solidFill>
                  <a:srgbClr val="6DA4EB"/>
                </a:solidFill>
                <a:latin typeface="Arial"/>
                <a:ea typeface="Arial"/>
                <a:cs typeface="Arial"/>
                <a:sym typeface="Arial"/>
              </a:rPr>
              <a:t>금융취약계층 맞춤형 서비스</a:t>
            </a:r>
            <a:endParaRPr sz="750">
              <a:latin typeface="Arial"/>
              <a:ea typeface="Arial"/>
              <a:cs typeface="Arial"/>
              <a:sym typeface="Arial"/>
            </a:endParaRPr>
          </a:p>
          <a:p>
            <a:pPr indent="0" lvl="0" marL="38100" marR="304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 고객센터에서는 청력, 이해력 등 신체적 기능 저하에 따른 어려움을 겪는 고객을 위해 맞춤형 서비스를 제공합니다. 65세 이상 고령 고객 대상  로 복잡한 ARS 메뉴 입력 없이 상담사 즉시 연결, 간소화 응대, 쉬운 용어 를 활용한 간결한 고객 응대 서비스를 제공하고 있습니다. 또한 장애인 고객을 위해 장애인 전용 ARS 단축번호를 운 영하며, 보이는 ARS제공, 손말이음센터</a:t>
            </a:r>
            <a:r>
              <a:rPr b="0" baseline="30000" lang="en-US" sz="675">
                <a:solidFill>
                  <a:srgbClr val="58595B"/>
                </a:solidFill>
                <a:latin typeface="Arial"/>
                <a:ea typeface="Arial"/>
                <a:cs typeface="Arial"/>
                <a:sym typeface="Arial"/>
              </a:rPr>
              <a:t>1) </a:t>
            </a:r>
            <a:r>
              <a:rPr b="0" lang="en-US" sz="800">
                <a:solidFill>
                  <a:srgbClr val="58595B"/>
                </a:solidFill>
                <a:latin typeface="Arial"/>
                <a:ea typeface="Arial"/>
                <a:cs typeface="Arial"/>
                <a:sym typeface="Arial"/>
              </a:rPr>
              <a:t>통신중계 서비 스 제공을 통해 청각/언어 장애인도 쉽게 고객센터 서비스 에 접근할 수 있도록 지원하고 있습니다. 더불어, 고객센터 비대면 지급한도를 업계 최초이자 최고 한도인 2억  로 상 향하여 거동이 불편한 고객이 내방하지 않고 업무 처리를 할 수 있도록 편의성을 제공합니다.</a:t>
            </a:r>
            <a:endParaRPr sz="800">
              <a:latin typeface="Arial"/>
              <a:ea typeface="Arial"/>
              <a:cs typeface="Arial"/>
              <a:sym typeface="Arial"/>
            </a:endParaRPr>
          </a:p>
        </p:txBody>
      </p:sp>
      <p:pic>
        <p:nvPicPr>
          <p:cNvPr id="3235" name="Google Shape;3235;p54"/>
          <p:cNvPicPr preferRelativeResize="0"/>
          <p:nvPr/>
        </p:nvPicPr>
        <p:blipFill rotWithShape="1">
          <a:blip r:embed="rId16">
            <a:alphaModFix/>
          </a:blip>
          <a:srcRect b="0" l="0" r="0" t="0"/>
          <a:stretch/>
        </p:blipFill>
        <p:spPr>
          <a:xfrm>
            <a:off x="7206915" y="6017930"/>
            <a:ext cx="98424" cy="82549"/>
          </a:xfrm>
          <a:prstGeom prst="rect">
            <a:avLst/>
          </a:prstGeom>
          <a:noFill/>
          <a:ln>
            <a:noFill/>
          </a:ln>
        </p:spPr>
      </p:pic>
      <p:pic>
        <p:nvPicPr>
          <p:cNvPr id="3236" name="Google Shape;3236;p54"/>
          <p:cNvPicPr preferRelativeResize="0"/>
          <p:nvPr/>
        </p:nvPicPr>
        <p:blipFill rotWithShape="1">
          <a:blip r:embed="rId16">
            <a:alphaModFix/>
          </a:blip>
          <a:srcRect b="0" l="0" r="0" t="0"/>
          <a:stretch/>
        </p:blipFill>
        <p:spPr>
          <a:xfrm>
            <a:off x="7133918" y="6565808"/>
            <a:ext cx="98424" cy="82549"/>
          </a:xfrm>
          <a:prstGeom prst="rect">
            <a:avLst/>
          </a:prstGeom>
          <a:noFill/>
          <a:ln>
            <a:noFill/>
          </a:ln>
        </p:spPr>
      </p:pic>
      <p:sp>
        <p:nvSpPr>
          <p:cNvPr id="3237" name="Google Shape;3237;p54"/>
          <p:cNvSpPr txBox="1"/>
          <p:nvPr/>
        </p:nvSpPr>
        <p:spPr>
          <a:xfrm>
            <a:off x="5063299" y="5011790"/>
            <a:ext cx="251206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치매보험 대리청구인 지정 이벤트</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보험계약자가 직접 보험금을 청구하기 어려 운 상황(의식불명, 중증치매 등)에 대리청구인이 계약자를 대신하여 보험금을 청구할 수 있도록 지원하고 있습니다. 2023년에는 대리청구인 지정을 보다 편리하게 할 수 있도 록 신한SOL라이프 앱 내 신규서비스를 구축하였  며, 대 리청구인 지정을 활성화하기 위해 치매보험 대리청구인 미지정 고객 대상 이벤트를 진행하였습니다. 약 한 달간의 이벤트 기간 중 대리청구인 지정 건수는 880건  로 전월</a:t>
            </a:r>
            <a:endParaRPr sz="800">
              <a:latin typeface="Arial"/>
              <a:ea typeface="Arial"/>
              <a:cs typeface="Arial"/>
              <a:sym typeface="Arial"/>
            </a:endParaRPr>
          </a:p>
        </p:txBody>
      </p:sp>
      <p:graphicFrame>
        <p:nvGraphicFramePr>
          <p:cNvPr id="3238" name="Google Shape;3238;p54"/>
          <p:cNvGraphicFramePr/>
          <p:nvPr/>
        </p:nvGraphicFramePr>
        <p:xfrm>
          <a:off x="2340000" y="5972823"/>
          <a:ext cx="3000000" cy="3000000"/>
        </p:xfrm>
        <a:graphic>
          <a:graphicData uri="http://schemas.openxmlformats.org/drawingml/2006/table">
            <a:tbl>
              <a:tblPr bandRow="1" firstRow="1">
                <a:noFill/>
                <a:tableStyleId>{C31ADFB9-D814-4208-886B-9652E2F75FA4}</a:tableStyleId>
              </a:tblPr>
              <a:tblGrid>
                <a:gridCol w="612150"/>
                <a:gridCol w="72400"/>
                <a:gridCol w="360675"/>
                <a:gridCol w="72400"/>
                <a:gridCol w="432425"/>
                <a:gridCol w="72400"/>
                <a:gridCol w="468625"/>
                <a:gridCol w="72400"/>
                <a:gridCol w="324475"/>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나눔천사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전화 건수</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성공 건수</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34925" marR="0" rtl="0" algn="ct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성공률</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2022년 하반기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111명</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2,398건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1,893건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145"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78.9%</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2023년 상반기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105명</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2,276건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1,776건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145"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78.0%</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2023년 하반기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108명</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2,315건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1,920건</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145"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82.9%</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3239" name="Google Shape;3239;p54"/>
          <p:cNvSpPr txBox="1"/>
          <p:nvPr/>
        </p:nvSpPr>
        <p:spPr>
          <a:xfrm>
            <a:off x="2439109" y="5663894"/>
            <a:ext cx="10922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독거노인 사랑잇는 전화 현황</a:t>
            </a:r>
            <a:endParaRPr sz="700">
              <a:latin typeface="Arial"/>
              <a:ea typeface="Arial"/>
              <a:cs typeface="Arial"/>
              <a:sym typeface="Arial"/>
            </a:endParaRPr>
          </a:p>
        </p:txBody>
      </p:sp>
      <p:grpSp>
        <p:nvGrpSpPr>
          <p:cNvPr id="3240" name="Google Shape;3240;p54"/>
          <p:cNvGrpSpPr/>
          <p:nvPr/>
        </p:nvGrpSpPr>
        <p:grpSpPr>
          <a:xfrm>
            <a:off x="2340463" y="5640287"/>
            <a:ext cx="2483073" cy="197072"/>
            <a:chOff x="2340463" y="5640287"/>
            <a:chExt cx="2483073" cy="197072"/>
          </a:xfrm>
        </p:grpSpPr>
        <p:pic>
          <p:nvPicPr>
            <p:cNvPr id="3241" name="Google Shape;3241;p54"/>
            <p:cNvPicPr preferRelativeResize="0"/>
            <p:nvPr/>
          </p:nvPicPr>
          <p:blipFill rotWithShape="1">
            <a:blip r:embed="rId17">
              <a:alphaModFix/>
            </a:blip>
            <a:srcRect b="0" l="0" r="0" t="0"/>
            <a:stretch/>
          </p:blipFill>
          <p:spPr>
            <a:xfrm>
              <a:off x="2340463" y="5640728"/>
              <a:ext cx="90928" cy="196631"/>
            </a:xfrm>
            <a:prstGeom prst="rect">
              <a:avLst/>
            </a:prstGeom>
            <a:noFill/>
            <a:ln>
              <a:noFill/>
            </a:ln>
          </p:spPr>
        </p:pic>
        <p:sp>
          <p:nvSpPr>
            <p:cNvPr id="3242" name="Google Shape;3242;p54"/>
            <p:cNvSpPr/>
            <p:nvPr/>
          </p:nvSpPr>
          <p:spPr>
            <a:xfrm>
              <a:off x="2452334" y="5835918"/>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43" name="Google Shape;3243;p54"/>
            <p:cNvPicPr preferRelativeResize="0"/>
            <p:nvPr/>
          </p:nvPicPr>
          <p:blipFill rotWithShape="1">
            <a:blip r:embed="rId18">
              <a:alphaModFix/>
            </a:blip>
            <a:srcRect b="0" l="0" r="0" t="0"/>
            <a:stretch/>
          </p:blipFill>
          <p:spPr>
            <a:xfrm>
              <a:off x="4732608" y="5640287"/>
              <a:ext cx="90928" cy="196631"/>
            </a:xfrm>
            <a:prstGeom prst="rect">
              <a:avLst/>
            </a:prstGeom>
            <a:noFill/>
            <a:ln>
              <a:noFill/>
            </a:ln>
          </p:spPr>
        </p:pic>
        <p:sp>
          <p:nvSpPr>
            <p:cNvPr id="3244" name="Google Shape;3244;p54"/>
            <p:cNvSpPr/>
            <p:nvPr/>
          </p:nvSpPr>
          <p:spPr>
            <a:xfrm>
              <a:off x="2448525" y="5641728"/>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45" name="Google Shape;3245;p54"/>
            <p:cNvSpPr/>
            <p:nvPr/>
          </p:nvSpPr>
          <p:spPr>
            <a:xfrm>
              <a:off x="2341905" y="5641731"/>
              <a:ext cx="2480310" cy="194310"/>
            </a:xfrm>
            <a:custGeom>
              <a:rect b="b" l="l" r="r" t="t"/>
              <a:pathLst>
                <a:path extrusionOk="0" h="194310" w="2480310">
                  <a:moveTo>
                    <a:pt x="165" y="91376"/>
                  </a:moveTo>
                  <a:lnTo>
                    <a:pt x="50" y="93268"/>
                  </a:lnTo>
                  <a:lnTo>
                    <a:pt x="0" y="95173"/>
                  </a:lnTo>
                  <a:lnTo>
                    <a:pt x="0" y="97091"/>
                  </a:lnTo>
                  <a:lnTo>
                    <a:pt x="0" y="99009"/>
                  </a:lnTo>
                  <a:lnTo>
                    <a:pt x="50" y="100914"/>
                  </a:lnTo>
                  <a:lnTo>
                    <a:pt x="165" y="102806"/>
                  </a:lnTo>
                </a:path>
                <a:path extrusionOk="0" h="194310" w="2480310">
                  <a:moveTo>
                    <a:pt x="91376" y="194017"/>
                  </a:moveTo>
                  <a:lnTo>
                    <a:pt x="93268" y="194132"/>
                  </a:lnTo>
                  <a:lnTo>
                    <a:pt x="95173" y="194183"/>
                  </a:lnTo>
                  <a:lnTo>
                    <a:pt x="97091" y="194183"/>
                  </a:lnTo>
                  <a:lnTo>
                    <a:pt x="102806" y="194183"/>
                  </a:lnTo>
                </a:path>
                <a:path extrusionOk="0" h="194310" w="2480310">
                  <a:moveTo>
                    <a:pt x="2377376" y="194183"/>
                  </a:moveTo>
                  <a:lnTo>
                    <a:pt x="2383091" y="194183"/>
                  </a:lnTo>
                  <a:lnTo>
                    <a:pt x="2385009" y="194183"/>
                  </a:lnTo>
                  <a:lnTo>
                    <a:pt x="2386914" y="194132"/>
                  </a:lnTo>
                  <a:lnTo>
                    <a:pt x="2388806" y="194017"/>
                  </a:lnTo>
                </a:path>
                <a:path extrusionOk="0" h="194310" w="2480310">
                  <a:moveTo>
                    <a:pt x="2480017" y="102806"/>
                  </a:moveTo>
                  <a:lnTo>
                    <a:pt x="2480132" y="100914"/>
                  </a:lnTo>
                  <a:lnTo>
                    <a:pt x="2480195" y="99009"/>
                  </a:lnTo>
                  <a:lnTo>
                    <a:pt x="2480195" y="97091"/>
                  </a:lnTo>
                  <a:lnTo>
                    <a:pt x="2480195" y="95173"/>
                  </a:lnTo>
                  <a:lnTo>
                    <a:pt x="2480132" y="93268"/>
                  </a:lnTo>
                  <a:lnTo>
                    <a:pt x="2480017" y="91376"/>
                  </a:lnTo>
                </a:path>
                <a:path extrusionOk="0" h="194310" w="2480310">
                  <a:moveTo>
                    <a:pt x="2388806" y="165"/>
                  </a:moveTo>
                  <a:lnTo>
                    <a:pt x="2386914" y="50"/>
                  </a:lnTo>
                  <a:lnTo>
                    <a:pt x="2385009" y="0"/>
                  </a:lnTo>
                  <a:lnTo>
                    <a:pt x="2383091" y="0"/>
                  </a:lnTo>
                  <a:lnTo>
                    <a:pt x="2377376" y="0"/>
                  </a:lnTo>
                </a:path>
                <a:path extrusionOk="0" h="194310"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46" name="Google Shape;3246;p54"/>
            <p:cNvPicPr preferRelativeResize="0"/>
            <p:nvPr/>
          </p:nvPicPr>
          <p:blipFill rotWithShape="1">
            <a:blip r:embed="rId19">
              <a:alphaModFix/>
            </a:blip>
            <a:srcRect b="0" l="0" r="0" t="0"/>
            <a:stretch/>
          </p:blipFill>
          <p:spPr>
            <a:xfrm>
              <a:off x="4653333" y="5686093"/>
              <a:ext cx="105460" cy="105460"/>
            </a:xfrm>
            <a:prstGeom prst="rect">
              <a:avLst/>
            </a:prstGeom>
            <a:noFill/>
            <a:ln>
              <a:noFill/>
            </a:ln>
          </p:spPr>
        </p:pic>
      </p:grpSp>
      <p:sp>
        <p:nvSpPr>
          <p:cNvPr id="3247" name="Google Shape;3247;p54"/>
          <p:cNvSpPr txBox="1"/>
          <p:nvPr/>
        </p:nvSpPr>
        <p:spPr>
          <a:xfrm>
            <a:off x="7799299" y="812709"/>
            <a:ext cx="2508885" cy="3911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동일기간 대비 815건 증가하였고, 당사의 치매/간병보험 대리청구인 지정 비율은 0.3% 개선되었습니다.</a:t>
            </a:r>
            <a:endParaRPr sz="800">
              <a:latin typeface="Arial"/>
              <a:ea typeface="Arial"/>
              <a:cs typeface="Arial"/>
              <a:sym typeface="Arial"/>
            </a:endParaRPr>
          </a:p>
        </p:txBody>
      </p:sp>
      <p:pic>
        <p:nvPicPr>
          <p:cNvPr id="3248" name="Google Shape;3248;p54"/>
          <p:cNvPicPr preferRelativeResize="0"/>
          <p:nvPr/>
        </p:nvPicPr>
        <p:blipFill rotWithShape="1">
          <a:blip r:embed="rId16">
            <a:alphaModFix/>
          </a:blip>
          <a:srcRect b="0" l="0" r="0" t="0"/>
          <a:stretch/>
        </p:blipFill>
        <p:spPr>
          <a:xfrm>
            <a:off x="8556436" y="2365410"/>
            <a:ext cx="98424" cy="82549"/>
          </a:xfrm>
          <a:prstGeom prst="rect">
            <a:avLst/>
          </a:prstGeom>
          <a:noFill/>
          <a:ln>
            <a:noFill/>
          </a:ln>
        </p:spPr>
      </p:pic>
      <p:sp>
        <p:nvSpPr>
          <p:cNvPr id="3249" name="Google Shape;3249;p54"/>
          <p:cNvSpPr txBox="1"/>
          <p:nvPr/>
        </p:nvSpPr>
        <p:spPr>
          <a:xfrm>
            <a:off x="7799299" y="1359270"/>
            <a:ext cx="251079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장애인 우선 전용 창구 운영</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대면 계약 유지 고객서비스를 제공하는 전국 9개 고객플라 자에서는 출입문에 가장 근접한 1번 창구를 장애인 우선 전용 창구로 운영하고 있습니다. 장애인 고객의 이동 편의 성을 고려하여 일반 창구보다 폭 넓게 설계하고 대기 없이 장애인 우선 원칙  로 활용하며, 장애인 전용 창구 전담직 원을 배정하여 빠르고 편안한 서비스를 제공합니다.</a:t>
            </a:r>
            <a:endParaRPr sz="800">
              <a:latin typeface="Arial"/>
              <a:ea typeface="Arial"/>
              <a:cs typeface="Arial"/>
              <a:sym typeface="Arial"/>
            </a:endParaRPr>
          </a:p>
        </p:txBody>
      </p:sp>
      <p:sp>
        <p:nvSpPr>
          <p:cNvPr id="3250" name="Google Shape;3250;p54"/>
          <p:cNvSpPr txBox="1"/>
          <p:nvPr/>
        </p:nvSpPr>
        <p:spPr>
          <a:xfrm>
            <a:off x="7799299" y="2857535"/>
            <a:ext cx="2391410" cy="406400"/>
          </a:xfrm>
          <a:prstGeom prst="rect">
            <a:avLst/>
          </a:prstGeom>
          <a:noFill/>
          <a:ln>
            <a:noFill/>
          </a:ln>
        </p:spPr>
        <p:txBody>
          <a:bodyPr anchorCtr="0" anchor="t" bIns="0" lIns="0" spcFirstLastPara="1" rIns="0" wrap="square" tIns="12050">
            <a:spAutoFit/>
          </a:bodyPr>
          <a:lstStyle/>
          <a:p>
            <a:pPr indent="-98425" lvl="0" marL="110489" marR="5080" rtl="0" algn="l">
              <a:lnSpc>
                <a:spcPct val="128200"/>
              </a:lnSpc>
              <a:spcBef>
                <a:spcPts val="0"/>
              </a:spcBef>
              <a:spcAft>
                <a:spcPts val="0"/>
              </a:spcAft>
              <a:buNone/>
            </a:pPr>
            <a:r>
              <a:rPr b="0" lang="en-US" sz="650">
                <a:solidFill>
                  <a:srgbClr val="58595B"/>
                </a:solidFill>
                <a:latin typeface="Arial"/>
                <a:ea typeface="Arial"/>
                <a:cs typeface="Arial"/>
                <a:sym typeface="Arial"/>
              </a:rPr>
              <a:t>1) 손말이음센터(한국정보화진흥원) : 청각·언어 장애인을 위해 수화통역사가 영상을 통해 장애인과 비장애인을 쌍방향 중계하는 서비스</a:t>
            </a:r>
            <a:endParaRPr sz="650">
              <a:latin typeface="Arial"/>
              <a:ea typeface="Arial"/>
              <a:cs typeface="Arial"/>
              <a:sym typeface="Arial"/>
            </a:endParaRPr>
          </a:p>
        </p:txBody>
      </p:sp>
      <p:grpSp>
        <p:nvGrpSpPr>
          <p:cNvPr id="3251" name="Google Shape;3251;p54"/>
          <p:cNvGrpSpPr/>
          <p:nvPr/>
        </p:nvGrpSpPr>
        <p:grpSpPr>
          <a:xfrm>
            <a:off x="8551900" y="4469231"/>
            <a:ext cx="1004569" cy="2043430"/>
            <a:chOff x="8551900" y="4469231"/>
            <a:chExt cx="1004569" cy="2043430"/>
          </a:xfrm>
        </p:grpSpPr>
        <p:sp>
          <p:nvSpPr>
            <p:cNvPr id="3252" name="Google Shape;3252;p54"/>
            <p:cNvSpPr/>
            <p:nvPr/>
          </p:nvSpPr>
          <p:spPr>
            <a:xfrm>
              <a:off x="8551900" y="4469231"/>
              <a:ext cx="1004569" cy="2043430"/>
            </a:xfrm>
            <a:custGeom>
              <a:rect b="b" l="l" r="r" t="t"/>
              <a:pathLst>
                <a:path extrusionOk="0" h="2043429" w="1004570">
                  <a:moveTo>
                    <a:pt x="0" y="2042883"/>
                  </a:moveTo>
                  <a:lnTo>
                    <a:pt x="1004189" y="2042883"/>
                  </a:lnTo>
                  <a:lnTo>
                    <a:pt x="1004189" y="0"/>
                  </a:lnTo>
                  <a:lnTo>
                    <a:pt x="0" y="0"/>
                  </a:lnTo>
                  <a:lnTo>
                    <a:pt x="0" y="2042883"/>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53" name="Google Shape;3253;p54"/>
            <p:cNvPicPr preferRelativeResize="0"/>
            <p:nvPr/>
          </p:nvPicPr>
          <p:blipFill rotWithShape="1">
            <a:blip r:embed="rId20">
              <a:alphaModFix/>
            </a:blip>
            <a:srcRect b="0" l="0" r="0" t="0"/>
            <a:stretch/>
          </p:blipFill>
          <p:spPr>
            <a:xfrm>
              <a:off x="8888149" y="6054569"/>
              <a:ext cx="331698" cy="349693"/>
            </a:xfrm>
            <a:prstGeom prst="rect">
              <a:avLst/>
            </a:prstGeom>
            <a:noFill/>
            <a:ln>
              <a:noFill/>
            </a:ln>
          </p:spPr>
        </p:pic>
      </p:grpSp>
      <p:sp>
        <p:nvSpPr>
          <p:cNvPr id="3254" name="Google Shape;3254;p54"/>
          <p:cNvSpPr txBox="1"/>
          <p:nvPr/>
        </p:nvSpPr>
        <p:spPr>
          <a:xfrm>
            <a:off x="8753409" y="4771829"/>
            <a:ext cx="60134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문자/영상통화</a:t>
            </a:r>
            <a:endParaRPr sz="750">
              <a:latin typeface="Arial"/>
              <a:ea typeface="Arial"/>
              <a:cs typeface="Arial"/>
              <a:sym typeface="Arial"/>
            </a:endParaRPr>
          </a:p>
        </p:txBody>
      </p:sp>
      <p:grpSp>
        <p:nvGrpSpPr>
          <p:cNvPr id="3255" name="Google Shape;3255;p54"/>
          <p:cNvGrpSpPr/>
          <p:nvPr/>
        </p:nvGrpSpPr>
        <p:grpSpPr>
          <a:xfrm>
            <a:off x="8486997" y="5825891"/>
            <a:ext cx="1134005" cy="125996"/>
            <a:chOff x="8486997" y="5825891"/>
            <a:chExt cx="1134005" cy="125996"/>
          </a:xfrm>
        </p:grpSpPr>
        <p:pic>
          <p:nvPicPr>
            <p:cNvPr id="3256" name="Google Shape;3256;p54"/>
            <p:cNvPicPr preferRelativeResize="0"/>
            <p:nvPr/>
          </p:nvPicPr>
          <p:blipFill rotWithShape="1">
            <a:blip r:embed="rId21">
              <a:alphaModFix/>
            </a:blip>
            <a:srcRect b="0" l="0" r="0" t="0"/>
            <a:stretch/>
          </p:blipFill>
          <p:spPr>
            <a:xfrm>
              <a:off x="8486997" y="5825891"/>
              <a:ext cx="126009" cy="125996"/>
            </a:xfrm>
            <a:prstGeom prst="rect">
              <a:avLst/>
            </a:prstGeom>
            <a:noFill/>
            <a:ln>
              <a:noFill/>
            </a:ln>
          </p:spPr>
        </p:pic>
        <p:pic>
          <p:nvPicPr>
            <p:cNvPr id="3257" name="Google Shape;3257;p54"/>
            <p:cNvPicPr preferRelativeResize="0"/>
            <p:nvPr/>
          </p:nvPicPr>
          <p:blipFill rotWithShape="1">
            <a:blip r:embed="rId22">
              <a:alphaModFix/>
            </a:blip>
            <a:srcRect b="0" l="0" r="0" t="0"/>
            <a:stretch/>
          </p:blipFill>
          <p:spPr>
            <a:xfrm>
              <a:off x="9494993" y="5825891"/>
              <a:ext cx="126009" cy="125996"/>
            </a:xfrm>
            <a:prstGeom prst="rect">
              <a:avLst/>
            </a:prstGeom>
            <a:noFill/>
            <a:ln>
              <a:noFill/>
            </a:ln>
          </p:spPr>
        </p:pic>
      </p:grpSp>
      <p:sp>
        <p:nvSpPr>
          <p:cNvPr id="3258" name="Google Shape;3258;p54"/>
          <p:cNvSpPr txBox="1"/>
          <p:nvPr/>
        </p:nvSpPr>
        <p:spPr>
          <a:xfrm>
            <a:off x="8513964" y="5810336"/>
            <a:ext cx="108013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2	</a:t>
            </a:r>
            <a:r>
              <a:rPr b="0" lang="en-US" sz="750">
                <a:solidFill>
                  <a:srgbClr val="58595B"/>
                </a:solidFill>
                <a:latin typeface="Arial"/>
                <a:ea typeface="Arial"/>
                <a:cs typeface="Arial"/>
                <a:sym typeface="Arial"/>
              </a:rPr>
              <a:t>음성통화	</a:t>
            </a:r>
            <a:r>
              <a:rPr b="0" lang="en-US" sz="600">
                <a:solidFill>
                  <a:srgbClr val="FFFFFF"/>
                </a:solidFill>
                <a:latin typeface="Arial"/>
                <a:ea typeface="Arial"/>
                <a:cs typeface="Arial"/>
                <a:sym typeface="Arial"/>
              </a:rPr>
              <a:t>3</a:t>
            </a:r>
            <a:endParaRPr sz="600">
              <a:latin typeface="Arial"/>
              <a:ea typeface="Arial"/>
              <a:cs typeface="Arial"/>
              <a:sym typeface="Arial"/>
            </a:endParaRPr>
          </a:p>
        </p:txBody>
      </p:sp>
      <p:pic>
        <p:nvPicPr>
          <p:cNvPr id="3259" name="Google Shape;3259;p54"/>
          <p:cNvPicPr preferRelativeResize="0"/>
          <p:nvPr/>
        </p:nvPicPr>
        <p:blipFill rotWithShape="1">
          <a:blip r:embed="rId23">
            <a:alphaModFix/>
          </a:blip>
          <a:srcRect b="0" l="0" r="0" t="0"/>
          <a:stretch/>
        </p:blipFill>
        <p:spPr>
          <a:xfrm>
            <a:off x="8487001" y="4774792"/>
            <a:ext cx="125996" cy="125996"/>
          </a:xfrm>
          <a:prstGeom prst="rect">
            <a:avLst/>
          </a:prstGeom>
          <a:noFill/>
          <a:ln>
            <a:noFill/>
          </a:ln>
        </p:spPr>
      </p:pic>
      <p:sp>
        <p:nvSpPr>
          <p:cNvPr id="3260" name="Google Shape;3260;p54"/>
          <p:cNvSpPr txBox="1"/>
          <p:nvPr/>
        </p:nvSpPr>
        <p:spPr>
          <a:xfrm>
            <a:off x="8513963" y="4778097"/>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1</a:t>
            </a:r>
            <a:endParaRPr sz="600">
              <a:latin typeface="Arial"/>
              <a:ea typeface="Arial"/>
              <a:cs typeface="Arial"/>
              <a:sym typeface="Arial"/>
            </a:endParaRPr>
          </a:p>
        </p:txBody>
      </p:sp>
      <p:grpSp>
        <p:nvGrpSpPr>
          <p:cNvPr id="3261" name="Google Shape;3261;p54"/>
          <p:cNvGrpSpPr/>
          <p:nvPr/>
        </p:nvGrpSpPr>
        <p:grpSpPr>
          <a:xfrm>
            <a:off x="8297994" y="4323340"/>
            <a:ext cx="1512570" cy="288290"/>
            <a:chOff x="8297994" y="4323340"/>
            <a:chExt cx="1512570" cy="288290"/>
          </a:xfrm>
        </p:grpSpPr>
        <p:sp>
          <p:nvSpPr>
            <p:cNvPr id="3262" name="Google Shape;3262;p54"/>
            <p:cNvSpPr/>
            <p:nvPr/>
          </p:nvSpPr>
          <p:spPr>
            <a:xfrm>
              <a:off x="8297994" y="4323340"/>
              <a:ext cx="1512570" cy="288290"/>
            </a:xfrm>
            <a:custGeom>
              <a:rect b="b" l="l" r="r" t="t"/>
              <a:pathLst>
                <a:path extrusionOk="0" h="288289" w="1512570">
                  <a:moveTo>
                    <a:pt x="1368005" y="0"/>
                  </a:moveTo>
                  <a:lnTo>
                    <a:pt x="144005" y="0"/>
                  </a:ln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3" name="Google Shape;3263;p54"/>
            <p:cNvSpPr/>
            <p:nvPr/>
          </p:nvSpPr>
          <p:spPr>
            <a:xfrm>
              <a:off x="8297994" y="4323340"/>
              <a:ext cx="1512570" cy="288290"/>
            </a:xfrm>
            <a:custGeom>
              <a:rect b="b" l="l" r="r" t="t"/>
              <a:pathLst>
                <a:path extrusionOk="0" h="288289" w="1512570">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4" name="Google Shape;3264;p54"/>
            <p:cNvSpPr/>
            <p:nvPr/>
          </p:nvSpPr>
          <p:spPr>
            <a:xfrm>
              <a:off x="8333998" y="4359341"/>
              <a:ext cx="1440180" cy="216535"/>
            </a:xfrm>
            <a:custGeom>
              <a:rect b="b" l="l" r="r" t="t"/>
              <a:pathLst>
                <a:path extrusionOk="0" h="216535" w="1440179">
                  <a:moveTo>
                    <a:pt x="1332001"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1332001" y="216001"/>
                  </a:lnTo>
                  <a:lnTo>
                    <a:pt x="1374042" y="207515"/>
                  </a:lnTo>
                  <a:lnTo>
                    <a:pt x="1408371" y="184370"/>
                  </a:lnTo>
                  <a:lnTo>
                    <a:pt x="1431515" y="150041"/>
                  </a:lnTo>
                  <a:lnTo>
                    <a:pt x="1440002" y="108000"/>
                  </a:lnTo>
                  <a:lnTo>
                    <a:pt x="1431515" y="65960"/>
                  </a:lnTo>
                  <a:lnTo>
                    <a:pt x="1408371" y="31630"/>
                  </a:lnTo>
                  <a:lnTo>
                    <a:pt x="1374042" y="8486"/>
                  </a:lnTo>
                  <a:lnTo>
                    <a:pt x="1332001"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65" name="Google Shape;3265;p54"/>
          <p:cNvSpPr txBox="1"/>
          <p:nvPr/>
        </p:nvSpPr>
        <p:spPr>
          <a:xfrm>
            <a:off x="8703937" y="4387965"/>
            <a:ext cx="68262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50">
                <a:solidFill>
                  <a:srgbClr val="58595B"/>
                </a:solidFill>
                <a:latin typeface="Gungsuh"/>
                <a:ea typeface="Gungsuh"/>
                <a:cs typeface="Gungsuh"/>
                <a:sym typeface="Gungsuh"/>
              </a:rPr>
              <a:t>청각·언어장애인</a:t>
            </a:r>
            <a:endParaRPr sz="750">
              <a:latin typeface="Gungsuh"/>
              <a:ea typeface="Gungsuh"/>
              <a:cs typeface="Gungsuh"/>
              <a:sym typeface="Gungsuh"/>
            </a:endParaRPr>
          </a:p>
        </p:txBody>
      </p:sp>
      <p:grpSp>
        <p:nvGrpSpPr>
          <p:cNvPr id="3266" name="Google Shape;3266;p54"/>
          <p:cNvGrpSpPr/>
          <p:nvPr/>
        </p:nvGrpSpPr>
        <p:grpSpPr>
          <a:xfrm>
            <a:off x="8297994" y="6406410"/>
            <a:ext cx="1512570" cy="288290"/>
            <a:chOff x="8297994" y="6406410"/>
            <a:chExt cx="1512570" cy="288290"/>
          </a:xfrm>
        </p:grpSpPr>
        <p:sp>
          <p:nvSpPr>
            <p:cNvPr id="3267" name="Google Shape;3267;p54"/>
            <p:cNvSpPr/>
            <p:nvPr/>
          </p:nvSpPr>
          <p:spPr>
            <a:xfrm>
              <a:off x="8297994" y="6406410"/>
              <a:ext cx="1512570" cy="288290"/>
            </a:xfrm>
            <a:custGeom>
              <a:rect b="b" l="l" r="r" t="t"/>
              <a:pathLst>
                <a:path extrusionOk="0" h="288290" w="1512570">
                  <a:moveTo>
                    <a:pt x="1368005" y="0"/>
                  </a:moveTo>
                  <a:lnTo>
                    <a:pt x="144005" y="0"/>
                  </a:ln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8" name="Google Shape;3268;p54"/>
            <p:cNvSpPr/>
            <p:nvPr/>
          </p:nvSpPr>
          <p:spPr>
            <a:xfrm>
              <a:off x="8297994" y="6406410"/>
              <a:ext cx="1512570" cy="288290"/>
            </a:xfrm>
            <a:custGeom>
              <a:rect b="b" l="l" r="r" t="t"/>
              <a:pathLst>
                <a:path extrusionOk="0" h="288290" w="1512570">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9" name="Google Shape;3269;p54"/>
            <p:cNvSpPr/>
            <p:nvPr/>
          </p:nvSpPr>
          <p:spPr>
            <a:xfrm>
              <a:off x="8333998" y="6442410"/>
              <a:ext cx="1440180" cy="216535"/>
            </a:xfrm>
            <a:custGeom>
              <a:rect b="b" l="l" r="r" t="t"/>
              <a:pathLst>
                <a:path extrusionOk="0" h="216534" w="1440179">
                  <a:moveTo>
                    <a:pt x="1332001"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1332001" y="216001"/>
                  </a:lnTo>
                  <a:lnTo>
                    <a:pt x="1374042" y="207515"/>
                  </a:lnTo>
                  <a:lnTo>
                    <a:pt x="1408371" y="184370"/>
                  </a:lnTo>
                  <a:lnTo>
                    <a:pt x="1431515" y="150041"/>
                  </a:lnTo>
                  <a:lnTo>
                    <a:pt x="1440002" y="108000"/>
                  </a:lnTo>
                  <a:lnTo>
                    <a:pt x="1431515" y="65960"/>
                  </a:lnTo>
                  <a:lnTo>
                    <a:pt x="1408371" y="31630"/>
                  </a:lnTo>
                  <a:lnTo>
                    <a:pt x="1374042" y="8486"/>
                  </a:lnTo>
                  <a:lnTo>
                    <a:pt x="1332001"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70" name="Google Shape;3270;p54"/>
          <p:cNvSpPr txBox="1"/>
          <p:nvPr/>
        </p:nvSpPr>
        <p:spPr>
          <a:xfrm>
            <a:off x="8616373" y="6471036"/>
            <a:ext cx="85788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신한청라각·이언프어고장객애센인터</a:t>
            </a:r>
            <a:endParaRPr sz="750">
              <a:latin typeface="Arial"/>
              <a:ea typeface="Arial"/>
              <a:cs typeface="Arial"/>
              <a:sym typeface="Arial"/>
            </a:endParaRPr>
          </a:p>
        </p:txBody>
      </p:sp>
      <p:grpSp>
        <p:nvGrpSpPr>
          <p:cNvPr id="3271" name="Google Shape;3271;p54"/>
          <p:cNvGrpSpPr/>
          <p:nvPr/>
        </p:nvGrpSpPr>
        <p:grpSpPr>
          <a:xfrm>
            <a:off x="8848694" y="4011865"/>
            <a:ext cx="772308" cy="1357108"/>
            <a:chOff x="8848694" y="4011865"/>
            <a:chExt cx="772308" cy="1357108"/>
          </a:xfrm>
        </p:grpSpPr>
        <p:pic>
          <p:nvPicPr>
            <p:cNvPr id="3272" name="Google Shape;3272;p54"/>
            <p:cNvPicPr preferRelativeResize="0"/>
            <p:nvPr/>
          </p:nvPicPr>
          <p:blipFill rotWithShape="1">
            <a:blip r:embed="rId24">
              <a:alphaModFix/>
            </a:blip>
            <a:srcRect b="0" l="0" r="0" t="0"/>
            <a:stretch/>
          </p:blipFill>
          <p:spPr>
            <a:xfrm>
              <a:off x="8995836" y="4063957"/>
              <a:ext cx="116331" cy="132956"/>
            </a:xfrm>
            <a:prstGeom prst="rect">
              <a:avLst/>
            </a:prstGeom>
            <a:noFill/>
            <a:ln>
              <a:noFill/>
            </a:ln>
          </p:spPr>
        </p:pic>
        <p:sp>
          <p:nvSpPr>
            <p:cNvPr id="3273" name="Google Shape;3273;p54"/>
            <p:cNvSpPr/>
            <p:nvPr/>
          </p:nvSpPr>
          <p:spPr>
            <a:xfrm>
              <a:off x="8885987" y="4011866"/>
              <a:ext cx="336550" cy="314325"/>
            </a:xfrm>
            <a:custGeom>
              <a:rect b="b" l="l" r="r" t="t"/>
              <a:pathLst>
                <a:path extrusionOk="0" h="314325" w="336550">
                  <a:moveTo>
                    <a:pt x="336016" y="130644"/>
                  </a:moveTo>
                  <a:lnTo>
                    <a:pt x="328739" y="87464"/>
                  </a:lnTo>
                  <a:lnTo>
                    <a:pt x="308533" y="50342"/>
                  </a:lnTo>
                  <a:lnTo>
                    <a:pt x="277888" y="21755"/>
                  </a:lnTo>
                  <a:lnTo>
                    <a:pt x="239242" y="4152"/>
                  </a:lnTo>
                  <a:lnTo>
                    <a:pt x="195072" y="0"/>
                  </a:lnTo>
                  <a:lnTo>
                    <a:pt x="188125" y="698"/>
                  </a:lnTo>
                  <a:lnTo>
                    <a:pt x="181292" y="1752"/>
                  </a:lnTo>
                  <a:lnTo>
                    <a:pt x="174586" y="3136"/>
                  </a:lnTo>
                  <a:lnTo>
                    <a:pt x="168021" y="4851"/>
                  </a:lnTo>
                  <a:lnTo>
                    <a:pt x="161442" y="3136"/>
                  </a:lnTo>
                  <a:lnTo>
                    <a:pt x="154724" y="1752"/>
                  </a:lnTo>
                  <a:lnTo>
                    <a:pt x="147891" y="711"/>
                  </a:lnTo>
                  <a:lnTo>
                    <a:pt x="140944" y="0"/>
                  </a:lnTo>
                  <a:lnTo>
                    <a:pt x="96774" y="4140"/>
                  </a:lnTo>
                  <a:lnTo>
                    <a:pt x="58127" y="21742"/>
                  </a:lnTo>
                  <a:lnTo>
                    <a:pt x="27470" y="50342"/>
                  </a:lnTo>
                  <a:lnTo>
                    <a:pt x="7277" y="87464"/>
                  </a:lnTo>
                  <a:lnTo>
                    <a:pt x="0" y="130632"/>
                  </a:lnTo>
                  <a:lnTo>
                    <a:pt x="2374" y="153250"/>
                  </a:lnTo>
                  <a:lnTo>
                    <a:pt x="8877" y="174256"/>
                  </a:lnTo>
                  <a:lnTo>
                    <a:pt x="18567" y="193827"/>
                  </a:lnTo>
                  <a:lnTo>
                    <a:pt x="30530" y="212166"/>
                  </a:lnTo>
                  <a:lnTo>
                    <a:pt x="42684" y="234035"/>
                  </a:lnTo>
                  <a:lnTo>
                    <a:pt x="48196" y="257619"/>
                  </a:lnTo>
                  <a:lnTo>
                    <a:pt x="47739" y="283984"/>
                  </a:lnTo>
                  <a:lnTo>
                    <a:pt x="41998" y="314223"/>
                  </a:lnTo>
                  <a:lnTo>
                    <a:pt x="148234" y="314223"/>
                  </a:lnTo>
                  <a:lnTo>
                    <a:pt x="148234" y="298018"/>
                  </a:lnTo>
                  <a:lnTo>
                    <a:pt x="146227" y="288086"/>
                  </a:lnTo>
                  <a:lnTo>
                    <a:pt x="140766" y="279984"/>
                  </a:lnTo>
                  <a:lnTo>
                    <a:pt x="132664" y="274510"/>
                  </a:lnTo>
                  <a:lnTo>
                    <a:pt x="122745" y="272503"/>
                  </a:lnTo>
                  <a:lnTo>
                    <a:pt x="94272" y="272503"/>
                  </a:lnTo>
                  <a:lnTo>
                    <a:pt x="87591" y="266446"/>
                  </a:lnTo>
                  <a:lnTo>
                    <a:pt x="81394" y="202996"/>
                  </a:lnTo>
                  <a:lnTo>
                    <a:pt x="78994" y="200418"/>
                  </a:lnTo>
                  <a:lnTo>
                    <a:pt x="59347" y="197294"/>
                  </a:lnTo>
                  <a:lnTo>
                    <a:pt x="57162" y="197218"/>
                  </a:lnTo>
                  <a:lnTo>
                    <a:pt x="55168" y="196088"/>
                  </a:lnTo>
                  <a:lnTo>
                    <a:pt x="52844" y="192405"/>
                  </a:lnTo>
                  <a:lnTo>
                    <a:pt x="52679" y="190093"/>
                  </a:lnTo>
                  <a:lnTo>
                    <a:pt x="73456" y="142278"/>
                  </a:lnTo>
                  <a:lnTo>
                    <a:pt x="74574" y="135470"/>
                  </a:lnTo>
                  <a:lnTo>
                    <a:pt x="79908" y="90258"/>
                  </a:lnTo>
                  <a:lnTo>
                    <a:pt x="121818" y="28917"/>
                  </a:lnTo>
                  <a:lnTo>
                    <a:pt x="158813" y="7772"/>
                  </a:lnTo>
                  <a:lnTo>
                    <a:pt x="168008" y="4864"/>
                  </a:lnTo>
                  <a:lnTo>
                    <a:pt x="172669" y="6184"/>
                  </a:lnTo>
                  <a:lnTo>
                    <a:pt x="214185" y="28905"/>
                  </a:lnTo>
                  <a:lnTo>
                    <a:pt x="256095" y="90233"/>
                  </a:lnTo>
                  <a:lnTo>
                    <a:pt x="262013" y="128663"/>
                  </a:lnTo>
                  <a:lnTo>
                    <a:pt x="261442" y="135470"/>
                  </a:lnTo>
                  <a:lnTo>
                    <a:pt x="262572" y="142290"/>
                  </a:lnTo>
                  <a:lnTo>
                    <a:pt x="283349" y="190093"/>
                  </a:lnTo>
                  <a:lnTo>
                    <a:pt x="283171" y="192405"/>
                  </a:lnTo>
                  <a:lnTo>
                    <a:pt x="280847" y="196075"/>
                  </a:lnTo>
                  <a:lnTo>
                    <a:pt x="278841" y="197205"/>
                  </a:lnTo>
                  <a:lnTo>
                    <a:pt x="276669" y="197281"/>
                  </a:lnTo>
                  <a:lnTo>
                    <a:pt x="257022" y="200418"/>
                  </a:lnTo>
                  <a:lnTo>
                    <a:pt x="254622" y="202996"/>
                  </a:lnTo>
                  <a:lnTo>
                    <a:pt x="248437" y="266433"/>
                  </a:lnTo>
                  <a:lnTo>
                    <a:pt x="241744" y="272503"/>
                  </a:lnTo>
                  <a:lnTo>
                    <a:pt x="213271" y="272503"/>
                  </a:lnTo>
                  <a:lnTo>
                    <a:pt x="203352" y="274510"/>
                  </a:lnTo>
                  <a:lnTo>
                    <a:pt x="195249" y="279971"/>
                  </a:lnTo>
                  <a:lnTo>
                    <a:pt x="189788" y="288086"/>
                  </a:lnTo>
                  <a:lnTo>
                    <a:pt x="187782" y="298018"/>
                  </a:lnTo>
                  <a:lnTo>
                    <a:pt x="187782" y="314223"/>
                  </a:lnTo>
                  <a:lnTo>
                    <a:pt x="294017" y="314223"/>
                  </a:lnTo>
                  <a:lnTo>
                    <a:pt x="288277" y="283984"/>
                  </a:lnTo>
                  <a:lnTo>
                    <a:pt x="287807" y="257619"/>
                  </a:lnTo>
                  <a:lnTo>
                    <a:pt x="293319" y="234035"/>
                  </a:lnTo>
                  <a:lnTo>
                    <a:pt x="305485" y="212166"/>
                  </a:lnTo>
                  <a:lnTo>
                    <a:pt x="317436" y="193827"/>
                  </a:lnTo>
                  <a:lnTo>
                    <a:pt x="327139" y="174256"/>
                  </a:lnTo>
                  <a:lnTo>
                    <a:pt x="333641" y="153263"/>
                  </a:lnTo>
                  <a:lnTo>
                    <a:pt x="336016" y="13064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74" name="Google Shape;3274;p54"/>
            <p:cNvSpPr/>
            <p:nvPr/>
          </p:nvSpPr>
          <p:spPr>
            <a:xfrm>
              <a:off x="8885990" y="4011865"/>
              <a:ext cx="336550" cy="314325"/>
            </a:xfrm>
            <a:custGeom>
              <a:rect b="b" l="l" r="r" t="t"/>
              <a:pathLst>
                <a:path extrusionOk="0" h="314325" w="336550">
                  <a:moveTo>
                    <a:pt x="187782" y="314223"/>
                  </a:moveTo>
                  <a:lnTo>
                    <a:pt x="187782" y="298018"/>
                  </a:lnTo>
                  <a:lnTo>
                    <a:pt x="189786" y="288084"/>
                  </a:lnTo>
                  <a:lnTo>
                    <a:pt x="195249" y="279974"/>
                  </a:lnTo>
                  <a:lnTo>
                    <a:pt x="203352" y="274508"/>
                  </a:lnTo>
                  <a:lnTo>
                    <a:pt x="213271" y="272503"/>
                  </a:lnTo>
                  <a:lnTo>
                    <a:pt x="233756" y="272503"/>
                  </a:lnTo>
                  <a:lnTo>
                    <a:pt x="241744" y="272503"/>
                  </a:lnTo>
                  <a:lnTo>
                    <a:pt x="248437" y="266433"/>
                  </a:lnTo>
                  <a:lnTo>
                    <a:pt x="249212" y="258495"/>
                  </a:lnTo>
                  <a:lnTo>
                    <a:pt x="254330" y="206120"/>
                  </a:lnTo>
                  <a:lnTo>
                    <a:pt x="278853" y="197205"/>
                  </a:lnTo>
                  <a:lnTo>
                    <a:pt x="280847" y="196075"/>
                  </a:lnTo>
                  <a:lnTo>
                    <a:pt x="282016" y="194233"/>
                  </a:lnTo>
                  <a:lnTo>
                    <a:pt x="283171" y="192404"/>
                  </a:lnTo>
                  <a:lnTo>
                    <a:pt x="283362" y="190093"/>
                  </a:lnTo>
                  <a:lnTo>
                    <a:pt x="282486" y="188099"/>
                  </a:lnTo>
                  <a:lnTo>
                    <a:pt x="265277" y="148501"/>
                  </a:lnTo>
                  <a:lnTo>
                    <a:pt x="262572" y="142278"/>
                  </a:lnTo>
                  <a:lnTo>
                    <a:pt x="261442" y="135470"/>
                  </a:lnTo>
                  <a:lnTo>
                    <a:pt x="262013" y="128663"/>
                  </a:lnTo>
                  <a:lnTo>
                    <a:pt x="256094" y="90236"/>
                  </a:lnTo>
                  <a:lnTo>
                    <a:pt x="214180" y="28906"/>
                  </a:lnTo>
                  <a:lnTo>
                    <a:pt x="177203" y="7772"/>
                  </a:lnTo>
                  <a:lnTo>
                    <a:pt x="140944" y="0"/>
                  </a:lnTo>
                  <a:lnTo>
                    <a:pt x="96776" y="4139"/>
                  </a:lnTo>
                  <a:lnTo>
                    <a:pt x="58133" y="21739"/>
                  </a:lnTo>
                  <a:lnTo>
                    <a:pt x="27480" y="50334"/>
                  </a:lnTo>
                  <a:lnTo>
                    <a:pt x="7280" y="87454"/>
                  </a:lnTo>
                  <a:lnTo>
                    <a:pt x="0" y="130632"/>
                  </a:lnTo>
                  <a:lnTo>
                    <a:pt x="2375" y="153248"/>
                  </a:lnTo>
                  <a:lnTo>
                    <a:pt x="8878" y="174247"/>
                  </a:lnTo>
                  <a:lnTo>
                    <a:pt x="18575" y="193822"/>
                  </a:lnTo>
                  <a:lnTo>
                    <a:pt x="30530" y="212166"/>
                  </a:lnTo>
                  <a:lnTo>
                    <a:pt x="42691" y="234034"/>
                  </a:lnTo>
                  <a:lnTo>
                    <a:pt x="48199" y="257613"/>
                  </a:lnTo>
                  <a:lnTo>
                    <a:pt x="47740" y="283982"/>
                  </a:lnTo>
                  <a:lnTo>
                    <a:pt x="41998" y="314223"/>
                  </a:lnTo>
                </a:path>
                <a:path extrusionOk="0" h="314325" w="336550">
                  <a:moveTo>
                    <a:pt x="148234" y="314223"/>
                  </a:moveTo>
                  <a:lnTo>
                    <a:pt x="148234" y="298018"/>
                  </a:lnTo>
                  <a:lnTo>
                    <a:pt x="146230" y="288084"/>
                  </a:lnTo>
                  <a:lnTo>
                    <a:pt x="140766" y="279974"/>
                  </a:lnTo>
                  <a:lnTo>
                    <a:pt x="132664" y="274508"/>
                  </a:lnTo>
                  <a:lnTo>
                    <a:pt x="122745" y="272503"/>
                  </a:lnTo>
                  <a:lnTo>
                    <a:pt x="102273" y="272503"/>
                  </a:lnTo>
                  <a:lnTo>
                    <a:pt x="94259" y="272503"/>
                  </a:lnTo>
                  <a:lnTo>
                    <a:pt x="87579" y="266445"/>
                  </a:lnTo>
                  <a:lnTo>
                    <a:pt x="86804" y="258483"/>
                  </a:lnTo>
                  <a:lnTo>
                    <a:pt x="81686" y="206133"/>
                  </a:lnTo>
                  <a:lnTo>
                    <a:pt x="81394" y="202996"/>
                  </a:lnTo>
                  <a:lnTo>
                    <a:pt x="78981" y="200418"/>
                  </a:lnTo>
                  <a:lnTo>
                    <a:pt x="75844" y="199923"/>
                  </a:lnTo>
                  <a:lnTo>
                    <a:pt x="59347" y="197294"/>
                  </a:lnTo>
                  <a:lnTo>
                    <a:pt x="57162" y="197218"/>
                  </a:lnTo>
                  <a:lnTo>
                    <a:pt x="55168" y="196087"/>
                  </a:lnTo>
                  <a:lnTo>
                    <a:pt x="54000" y="194233"/>
                  </a:lnTo>
                  <a:lnTo>
                    <a:pt x="52844" y="192404"/>
                  </a:lnTo>
                  <a:lnTo>
                    <a:pt x="52666" y="190093"/>
                  </a:lnTo>
                  <a:lnTo>
                    <a:pt x="53517" y="188099"/>
                  </a:lnTo>
                  <a:lnTo>
                    <a:pt x="70738" y="148513"/>
                  </a:lnTo>
                  <a:lnTo>
                    <a:pt x="73456" y="142278"/>
                  </a:lnTo>
                  <a:lnTo>
                    <a:pt x="74574" y="135470"/>
                  </a:lnTo>
                  <a:lnTo>
                    <a:pt x="79920" y="90250"/>
                  </a:lnTo>
                  <a:lnTo>
                    <a:pt x="121830" y="28903"/>
                  </a:lnTo>
                  <a:lnTo>
                    <a:pt x="158813" y="7772"/>
                  </a:lnTo>
                  <a:lnTo>
                    <a:pt x="195071" y="0"/>
                  </a:lnTo>
                  <a:lnTo>
                    <a:pt x="239239" y="4144"/>
                  </a:lnTo>
                  <a:lnTo>
                    <a:pt x="277882" y="21746"/>
                  </a:lnTo>
                  <a:lnTo>
                    <a:pt x="308536" y="50340"/>
                  </a:lnTo>
                  <a:lnTo>
                    <a:pt x="328735" y="87461"/>
                  </a:lnTo>
                  <a:lnTo>
                    <a:pt x="336016" y="130644"/>
                  </a:lnTo>
                  <a:lnTo>
                    <a:pt x="333641" y="153258"/>
                  </a:lnTo>
                  <a:lnTo>
                    <a:pt x="327139" y="174253"/>
                  </a:lnTo>
                  <a:lnTo>
                    <a:pt x="317446" y="193824"/>
                  </a:lnTo>
                  <a:lnTo>
                    <a:pt x="305498" y="212166"/>
                  </a:lnTo>
                  <a:lnTo>
                    <a:pt x="293326" y="234034"/>
                  </a:lnTo>
                  <a:lnTo>
                    <a:pt x="287820" y="257613"/>
                  </a:lnTo>
                  <a:lnTo>
                    <a:pt x="288285" y="283982"/>
                  </a:lnTo>
                  <a:lnTo>
                    <a:pt x="294030" y="31422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75" name="Google Shape;3275;p54"/>
            <p:cNvPicPr preferRelativeResize="0"/>
            <p:nvPr/>
          </p:nvPicPr>
          <p:blipFill rotWithShape="1">
            <a:blip r:embed="rId25">
              <a:alphaModFix/>
            </a:blip>
            <a:srcRect b="0" l="0" r="0" t="0"/>
            <a:stretch/>
          </p:blipFill>
          <p:spPr>
            <a:xfrm>
              <a:off x="8993293" y="4061420"/>
              <a:ext cx="121412" cy="138036"/>
            </a:xfrm>
            <a:prstGeom prst="rect">
              <a:avLst/>
            </a:prstGeom>
            <a:noFill/>
            <a:ln>
              <a:noFill/>
            </a:ln>
          </p:spPr>
        </p:pic>
        <p:sp>
          <p:nvSpPr>
            <p:cNvPr id="3276" name="Google Shape;3276;p54"/>
            <p:cNvSpPr/>
            <p:nvPr/>
          </p:nvSpPr>
          <p:spPr>
            <a:xfrm>
              <a:off x="8848694" y="5049560"/>
              <a:ext cx="207645" cy="251460"/>
            </a:xfrm>
            <a:custGeom>
              <a:rect b="b" l="l" r="r" t="t"/>
              <a:pathLst>
                <a:path extrusionOk="0" h="251460" w="207645">
                  <a:moveTo>
                    <a:pt x="113741" y="0"/>
                  </a:moveTo>
                  <a:lnTo>
                    <a:pt x="118687" y="2462"/>
                  </a:lnTo>
                  <a:lnTo>
                    <a:pt x="119767" y="8394"/>
                  </a:lnTo>
                  <a:lnTo>
                    <a:pt x="118341" y="15184"/>
                  </a:lnTo>
                  <a:lnTo>
                    <a:pt x="115773" y="20218"/>
                  </a:lnTo>
                  <a:lnTo>
                    <a:pt x="108944" y="28310"/>
                  </a:lnTo>
                  <a:lnTo>
                    <a:pt x="101882" y="36809"/>
                  </a:lnTo>
                  <a:lnTo>
                    <a:pt x="95406" y="45676"/>
                  </a:lnTo>
                  <a:lnTo>
                    <a:pt x="90335" y="54876"/>
                  </a:lnTo>
                  <a:lnTo>
                    <a:pt x="99800" y="49638"/>
                  </a:lnTo>
                  <a:lnTo>
                    <a:pt x="108877" y="43595"/>
                  </a:lnTo>
                  <a:lnTo>
                    <a:pt x="118020" y="37595"/>
                  </a:lnTo>
                  <a:lnTo>
                    <a:pt x="161063" y="22310"/>
                  </a:lnTo>
                  <a:lnTo>
                    <a:pt x="172466" y="19773"/>
                  </a:lnTo>
                  <a:lnTo>
                    <a:pt x="178984" y="20267"/>
                  </a:lnTo>
                  <a:lnTo>
                    <a:pt x="182256" y="24129"/>
                  </a:lnTo>
                  <a:lnTo>
                    <a:pt x="182143" y="29592"/>
                  </a:lnTo>
                  <a:lnTo>
                    <a:pt x="178511" y="34886"/>
                  </a:lnTo>
                  <a:lnTo>
                    <a:pt x="170767" y="39387"/>
                  </a:lnTo>
                  <a:lnTo>
                    <a:pt x="162042" y="41857"/>
                  </a:lnTo>
                  <a:lnTo>
                    <a:pt x="153036" y="43668"/>
                  </a:lnTo>
                  <a:lnTo>
                    <a:pt x="144449" y="46189"/>
                  </a:lnTo>
                  <a:lnTo>
                    <a:pt x="116598" y="65976"/>
                  </a:lnTo>
                  <a:lnTo>
                    <a:pt x="111493" y="70815"/>
                  </a:lnTo>
                  <a:lnTo>
                    <a:pt x="149310" y="61245"/>
                  </a:lnTo>
                  <a:lnTo>
                    <a:pt x="155707" y="61273"/>
                  </a:lnTo>
                  <a:lnTo>
                    <a:pt x="162077" y="61874"/>
                  </a:lnTo>
                  <a:lnTo>
                    <a:pt x="170434" y="63080"/>
                  </a:lnTo>
                  <a:lnTo>
                    <a:pt x="178485" y="65900"/>
                  </a:lnTo>
                  <a:lnTo>
                    <a:pt x="185737" y="70218"/>
                  </a:lnTo>
                  <a:lnTo>
                    <a:pt x="191350" y="73558"/>
                  </a:lnTo>
                  <a:lnTo>
                    <a:pt x="200304" y="78460"/>
                  </a:lnTo>
                  <a:lnTo>
                    <a:pt x="203085" y="84835"/>
                  </a:lnTo>
                  <a:lnTo>
                    <a:pt x="207060" y="93967"/>
                  </a:lnTo>
                  <a:lnTo>
                    <a:pt x="198018" y="95948"/>
                  </a:lnTo>
                  <a:lnTo>
                    <a:pt x="190881" y="95084"/>
                  </a:lnTo>
                  <a:lnTo>
                    <a:pt x="183752" y="92737"/>
                  </a:lnTo>
                  <a:lnTo>
                    <a:pt x="177257" y="88758"/>
                  </a:lnTo>
                  <a:lnTo>
                    <a:pt x="170842" y="84967"/>
                  </a:lnTo>
                  <a:lnTo>
                    <a:pt x="163957" y="83184"/>
                  </a:lnTo>
                  <a:lnTo>
                    <a:pt x="153296" y="83271"/>
                  </a:lnTo>
                  <a:lnTo>
                    <a:pt x="142821" y="84694"/>
                  </a:lnTo>
                  <a:lnTo>
                    <a:pt x="132960" y="88487"/>
                  </a:lnTo>
                  <a:lnTo>
                    <a:pt x="124142" y="95681"/>
                  </a:lnTo>
                  <a:lnTo>
                    <a:pt x="120053" y="100317"/>
                  </a:lnTo>
                  <a:lnTo>
                    <a:pt x="114452" y="103162"/>
                  </a:lnTo>
                  <a:lnTo>
                    <a:pt x="110159" y="107391"/>
                  </a:lnTo>
                  <a:lnTo>
                    <a:pt x="111290" y="106260"/>
                  </a:lnTo>
                  <a:lnTo>
                    <a:pt x="122415" y="106679"/>
                  </a:lnTo>
                  <a:lnTo>
                    <a:pt x="124879" y="106324"/>
                  </a:lnTo>
                  <a:lnTo>
                    <a:pt x="131000" y="105460"/>
                  </a:lnTo>
                  <a:lnTo>
                    <a:pt x="137096" y="104139"/>
                  </a:lnTo>
                  <a:lnTo>
                    <a:pt x="143306" y="103949"/>
                  </a:lnTo>
                  <a:lnTo>
                    <a:pt x="185747" y="124073"/>
                  </a:lnTo>
                  <a:lnTo>
                    <a:pt x="196475" y="152989"/>
                  </a:lnTo>
                  <a:lnTo>
                    <a:pt x="195826" y="169621"/>
                  </a:lnTo>
                  <a:lnTo>
                    <a:pt x="180644" y="207729"/>
                  </a:lnTo>
                  <a:lnTo>
                    <a:pt x="142724" y="227493"/>
                  </a:lnTo>
                  <a:lnTo>
                    <a:pt x="98581" y="239956"/>
                  </a:lnTo>
                  <a:lnTo>
                    <a:pt x="89890" y="240423"/>
                  </a:lnTo>
                  <a:lnTo>
                    <a:pt x="80866" y="239779"/>
                  </a:lnTo>
                  <a:lnTo>
                    <a:pt x="71907" y="238880"/>
                  </a:lnTo>
                  <a:lnTo>
                    <a:pt x="62947" y="238534"/>
                  </a:lnTo>
                  <a:lnTo>
                    <a:pt x="53924" y="239547"/>
                  </a:lnTo>
                  <a:lnTo>
                    <a:pt x="47315" y="241774"/>
                  </a:lnTo>
                  <a:lnTo>
                    <a:pt x="40936" y="244970"/>
                  </a:lnTo>
                  <a:lnTo>
                    <a:pt x="34584" y="248309"/>
                  </a:lnTo>
                  <a:lnTo>
                    <a:pt x="28054" y="250964"/>
                  </a:lnTo>
                  <a:lnTo>
                    <a:pt x="4489" y="218736"/>
                  </a:lnTo>
                  <a:lnTo>
                    <a:pt x="0" y="186651"/>
                  </a:lnTo>
                  <a:lnTo>
                    <a:pt x="42" y="178397"/>
                  </a:lnTo>
                  <a:lnTo>
                    <a:pt x="1976" y="170905"/>
                  </a:lnTo>
                  <a:lnTo>
                    <a:pt x="6313" y="164111"/>
                  </a:lnTo>
                  <a:lnTo>
                    <a:pt x="13563" y="157949"/>
                  </a:lnTo>
                  <a:lnTo>
                    <a:pt x="19910" y="152405"/>
                  </a:lnTo>
                  <a:lnTo>
                    <a:pt x="25331" y="145164"/>
                  </a:lnTo>
                  <a:lnTo>
                    <a:pt x="29574" y="136993"/>
                  </a:lnTo>
                  <a:lnTo>
                    <a:pt x="32385" y="128663"/>
                  </a:lnTo>
                  <a:lnTo>
                    <a:pt x="43776" y="95468"/>
                  </a:lnTo>
                  <a:lnTo>
                    <a:pt x="60036" y="65349"/>
                  </a:lnTo>
                  <a:lnTo>
                    <a:pt x="80090" y="37575"/>
                  </a:lnTo>
                  <a:lnTo>
                    <a:pt x="102870" y="11417"/>
                  </a:lnTo>
                  <a:lnTo>
                    <a:pt x="105410" y="8674"/>
                  </a:lnTo>
                  <a:lnTo>
                    <a:pt x="109372" y="139"/>
                  </a:lnTo>
                  <a:lnTo>
                    <a:pt x="113626"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77" name="Google Shape;3277;p54"/>
            <p:cNvPicPr preferRelativeResize="0"/>
            <p:nvPr/>
          </p:nvPicPr>
          <p:blipFill rotWithShape="1">
            <a:blip r:embed="rId26">
              <a:alphaModFix/>
            </a:blip>
            <a:srcRect b="0" l="0" r="0" t="0"/>
            <a:stretch/>
          </p:blipFill>
          <p:spPr>
            <a:xfrm>
              <a:off x="8951408" y="5179824"/>
              <a:ext cx="83595" cy="65758"/>
            </a:xfrm>
            <a:prstGeom prst="rect">
              <a:avLst/>
            </a:prstGeom>
            <a:noFill/>
            <a:ln>
              <a:noFill/>
            </a:ln>
          </p:spPr>
        </p:pic>
        <p:sp>
          <p:nvSpPr>
            <p:cNvPr id="3278" name="Google Shape;3278;p54"/>
            <p:cNvSpPr/>
            <p:nvPr/>
          </p:nvSpPr>
          <p:spPr>
            <a:xfrm>
              <a:off x="9052245" y="5117513"/>
              <a:ext cx="207645" cy="251460"/>
            </a:xfrm>
            <a:custGeom>
              <a:rect b="b" l="l" r="r" t="t"/>
              <a:pathLst>
                <a:path extrusionOk="0" h="251460" w="207645">
                  <a:moveTo>
                    <a:pt x="93319" y="250964"/>
                  </a:moveTo>
                  <a:lnTo>
                    <a:pt x="88372" y="248503"/>
                  </a:lnTo>
                  <a:lnTo>
                    <a:pt x="87293" y="242574"/>
                  </a:lnTo>
                  <a:lnTo>
                    <a:pt x="88719" y="235786"/>
                  </a:lnTo>
                  <a:lnTo>
                    <a:pt x="91287" y="230746"/>
                  </a:lnTo>
                  <a:lnTo>
                    <a:pt x="98116" y="222653"/>
                  </a:lnTo>
                  <a:lnTo>
                    <a:pt x="105178" y="214155"/>
                  </a:lnTo>
                  <a:lnTo>
                    <a:pt x="111654" y="205287"/>
                  </a:lnTo>
                  <a:lnTo>
                    <a:pt x="116725" y="196087"/>
                  </a:lnTo>
                  <a:lnTo>
                    <a:pt x="107258" y="201325"/>
                  </a:lnTo>
                  <a:lnTo>
                    <a:pt x="98177" y="207368"/>
                  </a:lnTo>
                  <a:lnTo>
                    <a:pt x="89029" y="213368"/>
                  </a:lnTo>
                  <a:lnTo>
                    <a:pt x="45997" y="228654"/>
                  </a:lnTo>
                  <a:lnTo>
                    <a:pt x="34594" y="231190"/>
                  </a:lnTo>
                  <a:lnTo>
                    <a:pt x="28076" y="230697"/>
                  </a:lnTo>
                  <a:lnTo>
                    <a:pt x="24804" y="226834"/>
                  </a:lnTo>
                  <a:lnTo>
                    <a:pt x="24916" y="221371"/>
                  </a:lnTo>
                  <a:lnTo>
                    <a:pt x="28549" y="216077"/>
                  </a:lnTo>
                  <a:lnTo>
                    <a:pt x="36293" y="211577"/>
                  </a:lnTo>
                  <a:lnTo>
                    <a:pt x="45018" y="209107"/>
                  </a:lnTo>
                  <a:lnTo>
                    <a:pt x="54024" y="207296"/>
                  </a:lnTo>
                  <a:lnTo>
                    <a:pt x="62610" y="204774"/>
                  </a:lnTo>
                  <a:lnTo>
                    <a:pt x="90462" y="184988"/>
                  </a:lnTo>
                  <a:lnTo>
                    <a:pt x="95567" y="180149"/>
                  </a:lnTo>
                  <a:lnTo>
                    <a:pt x="57750" y="189718"/>
                  </a:lnTo>
                  <a:lnTo>
                    <a:pt x="51353" y="189691"/>
                  </a:lnTo>
                  <a:lnTo>
                    <a:pt x="44983" y="189090"/>
                  </a:lnTo>
                  <a:lnTo>
                    <a:pt x="36626" y="187883"/>
                  </a:lnTo>
                  <a:lnTo>
                    <a:pt x="28574" y="185064"/>
                  </a:lnTo>
                  <a:lnTo>
                    <a:pt x="21323" y="180746"/>
                  </a:lnTo>
                  <a:lnTo>
                    <a:pt x="15709" y="177406"/>
                  </a:lnTo>
                  <a:lnTo>
                    <a:pt x="6756" y="172504"/>
                  </a:lnTo>
                  <a:lnTo>
                    <a:pt x="3975" y="166128"/>
                  </a:lnTo>
                  <a:lnTo>
                    <a:pt x="0" y="156997"/>
                  </a:lnTo>
                  <a:lnTo>
                    <a:pt x="9042" y="155016"/>
                  </a:lnTo>
                  <a:lnTo>
                    <a:pt x="16179" y="155879"/>
                  </a:lnTo>
                  <a:lnTo>
                    <a:pt x="23308" y="158226"/>
                  </a:lnTo>
                  <a:lnTo>
                    <a:pt x="29803" y="162205"/>
                  </a:lnTo>
                  <a:lnTo>
                    <a:pt x="36218" y="165997"/>
                  </a:lnTo>
                  <a:lnTo>
                    <a:pt x="43103" y="167779"/>
                  </a:lnTo>
                  <a:lnTo>
                    <a:pt x="53764" y="167693"/>
                  </a:lnTo>
                  <a:lnTo>
                    <a:pt x="64239" y="166269"/>
                  </a:lnTo>
                  <a:lnTo>
                    <a:pt x="74100" y="162477"/>
                  </a:lnTo>
                  <a:lnTo>
                    <a:pt x="82918" y="155282"/>
                  </a:lnTo>
                  <a:lnTo>
                    <a:pt x="87007" y="150647"/>
                  </a:lnTo>
                  <a:lnTo>
                    <a:pt x="92608" y="147802"/>
                  </a:lnTo>
                  <a:lnTo>
                    <a:pt x="96900" y="143573"/>
                  </a:lnTo>
                  <a:lnTo>
                    <a:pt x="95770" y="144703"/>
                  </a:lnTo>
                  <a:lnTo>
                    <a:pt x="84645" y="144284"/>
                  </a:lnTo>
                  <a:lnTo>
                    <a:pt x="82181" y="144640"/>
                  </a:lnTo>
                  <a:lnTo>
                    <a:pt x="76060" y="145503"/>
                  </a:lnTo>
                  <a:lnTo>
                    <a:pt x="69964" y="146824"/>
                  </a:lnTo>
                  <a:lnTo>
                    <a:pt x="63753" y="147015"/>
                  </a:lnTo>
                  <a:lnTo>
                    <a:pt x="21307" y="126891"/>
                  </a:lnTo>
                  <a:lnTo>
                    <a:pt x="10585" y="97974"/>
                  </a:lnTo>
                  <a:lnTo>
                    <a:pt x="11234" y="81343"/>
                  </a:lnTo>
                  <a:lnTo>
                    <a:pt x="26416" y="43234"/>
                  </a:lnTo>
                  <a:lnTo>
                    <a:pt x="64336" y="23471"/>
                  </a:lnTo>
                  <a:lnTo>
                    <a:pt x="108473" y="11008"/>
                  </a:lnTo>
                  <a:lnTo>
                    <a:pt x="117170" y="10540"/>
                  </a:lnTo>
                  <a:lnTo>
                    <a:pt x="126193" y="11185"/>
                  </a:lnTo>
                  <a:lnTo>
                    <a:pt x="135153" y="12084"/>
                  </a:lnTo>
                  <a:lnTo>
                    <a:pt x="144112" y="12430"/>
                  </a:lnTo>
                  <a:lnTo>
                    <a:pt x="153136" y="11417"/>
                  </a:lnTo>
                  <a:lnTo>
                    <a:pt x="159745" y="9190"/>
                  </a:lnTo>
                  <a:lnTo>
                    <a:pt x="166123" y="5994"/>
                  </a:lnTo>
                  <a:lnTo>
                    <a:pt x="172476" y="2655"/>
                  </a:lnTo>
                  <a:lnTo>
                    <a:pt x="179006" y="0"/>
                  </a:lnTo>
                  <a:lnTo>
                    <a:pt x="202570" y="32228"/>
                  </a:lnTo>
                  <a:lnTo>
                    <a:pt x="207060" y="64312"/>
                  </a:lnTo>
                  <a:lnTo>
                    <a:pt x="207018" y="72567"/>
                  </a:lnTo>
                  <a:lnTo>
                    <a:pt x="205084" y="80059"/>
                  </a:lnTo>
                  <a:lnTo>
                    <a:pt x="200747" y="86853"/>
                  </a:lnTo>
                  <a:lnTo>
                    <a:pt x="193497" y="93014"/>
                  </a:lnTo>
                  <a:lnTo>
                    <a:pt x="187150" y="98558"/>
                  </a:lnTo>
                  <a:lnTo>
                    <a:pt x="181729" y="105800"/>
                  </a:lnTo>
                  <a:lnTo>
                    <a:pt x="177486" y="113970"/>
                  </a:lnTo>
                  <a:lnTo>
                    <a:pt x="174675" y="122300"/>
                  </a:lnTo>
                  <a:lnTo>
                    <a:pt x="163283" y="155495"/>
                  </a:lnTo>
                  <a:lnTo>
                    <a:pt x="147024" y="185615"/>
                  </a:lnTo>
                  <a:lnTo>
                    <a:pt x="126969" y="213389"/>
                  </a:lnTo>
                  <a:lnTo>
                    <a:pt x="104190" y="239547"/>
                  </a:lnTo>
                  <a:lnTo>
                    <a:pt x="101650" y="242290"/>
                  </a:lnTo>
                  <a:lnTo>
                    <a:pt x="97688" y="250824"/>
                  </a:lnTo>
                  <a:lnTo>
                    <a:pt x="93433" y="250964"/>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79" name="Google Shape;3279;p54"/>
            <p:cNvPicPr preferRelativeResize="0"/>
            <p:nvPr/>
          </p:nvPicPr>
          <p:blipFill rotWithShape="1">
            <a:blip r:embed="rId27">
              <a:alphaModFix/>
            </a:blip>
            <a:srcRect b="0" l="0" r="0" t="0"/>
            <a:stretch/>
          </p:blipFill>
          <p:spPr>
            <a:xfrm>
              <a:off x="9072996" y="5172455"/>
              <a:ext cx="83595" cy="65758"/>
            </a:xfrm>
            <a:prstGeom prst="rect">
              <a:avLst/>
            </a:prstGeom>
            <a:noFill/>
            <a:ln>
              <a:noFill/>
            </a:ln>
          </p:spPr>
        </p:pic>
        <p:pic>
          <p:nvPicPr>
            <p:cNvPr id="3280" name="Google Shape;3280;p54"/>
            <p:cNvPicPr preferRelativeResize="0"/>
            <p:nvPr/>
          </p:nvPicPr>
          <p:blipFill rotWithShape="1">
            <a:blip r:embed="rId28">
              <a:alphaModFix/>
            </a:blip>
            <a:srcRect b="0" l="0" r="0" t="0"/>
            <a:stretch/>
          </p:blipFill>
          <p:spPr>
            <a:xfrm>
              <a:off x="9494993" y="4774793"/>
              <a:ext cx="126009" cy="125996"/>
            </a:xfrm>
            <a:prstGeom prst="rect">
              <a:avLst/>
            </a:prstGeom>
            <a:noFill/>
            <a:ln>
              <a:noFill/>
            </a:ln>
          </p:spPr>
        </p:pic>
      </p:grpSp>
      <p:sp>
        <p:nvSpPr>
          <p:cNvPr id="3281" name="Google Shape;3281;p54"/>
          <p:cNvSpPr txBox="1"/>
          <p:nvPr/>
        </p:nvSpPr>
        <p:spPr>
          <a:xfrm>
            <a:off x="9517162" y="4778095"/>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4</a:t>
            </a:r>
            <a:endParaRPr sz="600">
              <a:latin typeface="Arial"/>
              <a:ea typeface="Arial"/>
              <a:cs typeface="Arial"/>
              <a:sym typeface="Arial"/>
            </a:endParaRPr>
          </a:p>
        </p:txBody>
      </p:sp>
      <p:grpSp>
        <p:nvGrpSpPr>
          <p:cNvPr id="3282" name="Google Shape;3282;p54"/>
          <p:cNvGrpSpPr/>
          <p:nvPr/>
        </p:nvGrpSpPr>
        <p:grpSpPr>
          <a:xfrm>
            <a:off x="8297994" y="5364876"/>
            <a:ext cx="1512570" cy="288290"/>
            <a:chOff x="8297994" y="5364876"/>
            <a:chExt cx="1512570" cy="288290"/>
          </a:xfrm>
        </p:grpSpPr>
        <p:sp>
          <p:nvSpPr>
            <p:cNvPr id="3283" name="Google Shape;3283;p54"/>
            <p:cNvSpPr/>
            <p:nvPr/>
          </p:nvSpPr>
          <p:spPr>
            <a:xfrm>
              <a:off x="8297994" y="5364876"/>
              <a:ext cx="1512570" cy="288290"/>
            </a:xfrm>
            <a:custGeom>
              <a:rect b="b" l="l" r="r" t="t"/>
              <a:pathLst>
                <a:path extrusionOk="0" h="288289" w="1512570">
                  <a:moveTo>
                    <a:pt x="1368005" y="0"/>
                  </a:moveTo>
                  <a:lnTo>
                    <a:pt x="144005" y="0"/>
                  </a:ln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4" name="Google Shape;3284;p54"/>
            <p:cNvSpPr/>
            <p:nvPr/>
          </p:nvSpPr>
          <p:spPr>
            <a:xfrm>
              <a:off x="8297994" y="5364876"/>
              <a:ext cx="1512570" cy="288290"/>
            </a:xfrm>
            <a:custGeom>
              <a:rect b="b" l="l" r="r" t="t"/>
              <a:pathLst>
                <a:path extrusionOk="0" h="288289" w="1512570">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1368005" y="287997"/>
                  </a:lnTo>
                  <a:lnTo>
                    <a:pt x="1413520" y="280657"/>
                  </a:lnTo>
                  <a:lnTo>
                    <a:pt x="1453051" y="260216"/>
                  </a:lnTo>
                  <a:lnTo>
                    <a:pt x="1484225" y="229046"/>
                  </a:lnTo>
                  <a:lnTo>
                    <a:pt x="1504669" y="189519"/>
                  </a:lnTo>
                  <a:lnTo>
                    <a:pt x="1512011" y="144005"/>
                  </a:lnTo>
                  <a:lnTo>
                    <a:pt x="1504669" y="98485"/>
                  </a:lnTo>
                  <a:lnTo>
                    <a:pt x="1484225" y="58954"/>
                  </a:lnTo>
                  <a:lnTo>
                    <a:pt x="1453051" y="27782"/>
                  </a:lnTo>
                  <a:lnTo>
                    <a:pt x="1413520" y="7340"/>
                  </a:lnTo>
                  <a:lnTo>
                    <a:pt x="1368005"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5" name="Google Shape;3285;p54"/>
            <p:cNvSpPr/>
            <p:nvPr/>
          </p:nvSpPr>
          <p:spPr>
            <a:xfrm>
              <a:off x="8333998" y="5400875"/>
              <a:ext cx="1440180" cy="216535"/>
            </a:xfrm>
            <a:custGeom>
              <a:rect b="b" l="l" r="r" t="t"/>
              <a:pathLst>
                <a:path extrusionOk="0" h="216535" w="1440179">
                  <a:moveTo>
                    <a:pt x="1332001"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1332001" y="216001"/>
                  </a:lnTo>
                  <a:lnTo>
                    <a:pt x="1374042" y="207515"/>
                  </a:lnTo>
                  <a:lnTo>
                    <a:pt x="1408371" y="184370"/>
                  </a:lnTo>
                  <a:lnTo>
                    <a:pt x="1431515" y="150041"/>
                  </a:lnTo>
                  <a:lnTo>
                    <a:pt x="1440002" y="108000"/>
                  </a:lnTo>
                  <a:lnTo>
                    <a:pt x="1431515" y="65960"/>
                  </a:lnTo>
                  <a:lnTo>
                    <a:pt x="1408371" y="31630"/>
                  </a:lnTo>
                  <a:lnTo>
                    <a:pt x="1374042" y="8486"/>
                  </a:lnTo>
                  <a:lnTo>
                    <a:pt x="1332001"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86" name="Google Shape;3286;p54"/>
          <p:cNvSpPr txBox="1"/>
          <p:nvPr/>
        </p:nvSpPr>
        <p:spPr>
          <a:xfrm>
            <a:off x="8707624" y="5429501"/>
            <a:ext cx="68262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청</a:t>
            </a:r>
            <a:r>
              <a:rPr b="1" lang="en-US" sz="750">
                <a:solidFill>
                  <a:srgbClr val="FFFFFF"/>
                </a:solidFill>
                <a:latin typeface="Malgun Gothic"/>
                <a:ea typeface="Malgun Gothic"/>
                <a:cs typeface="Malgun Gothic"/>
                <a:sym typeface="Malgun Gothic"/>
              </a:rPr>
              <a:t>손</a:t>
            </a:r>
            <a:r>
              <a:rPr b="0" lang="en-US" sz="750">
                <a:solidFill>
                  <a:srgbClr val="58595B"/>
                </a:solidFill>
                <a:latin typeface="Arial"/>
                <a:ea typeface="Arial"/>
                <a:cs typeface="Arial"/>
                <a:sym typeface="Arial"/>
              </a:rPr>
              <a:t>각</a:t>
            </a:r>
            <a:r>
              <a:rPr b="1" lang="en-US" sz="750">
                <a:solidFill>
                  <a:srgbClr val="FFFFFF"/>
                </a:solidFill>
                <a:latin typeface="Malgun Gothic"/>
                <a:ea typeface="Malgun Gothic"/>
                <a:cs typeface="Malgun Gothic"/>
                <a:sym typeface="Malgun Gothic"/>
              </a:rPr>
              <a:t>말</a:t>
            </a:r>
            <a:r>
              <a:rPr b="0" lang="en-US" sz="750">
                <a:solidFill>
                  <a:srgbClr val="58595B"/>
                </a:solidFill>
                <a:latin typeface="Arial"/>
                <a:ea typeface="Arial"/>
                <a:cs typeface="Arial"/>
                <a:sym typeface="Arial"/>
              </a:rPr>
              <a:t>·언</a:t>
            </a:r>
            <a:r>
              <a:rPr b="1" lang="en-US" sz="750">
                <a:solidFill>
                  <a:srgbClr val="FFFFFF"/>
                </a:solidFill>
                <a:latin typeface="Malgun Gothic"/>
                <a:ea typeface="Malgun Gothic"/>
                <a:cs typeface="Malgun Gothic"/>
                <a:sym typeface="Malgun Gothic"/>
              </a:rPr>
              <a:t>이</a:t>
            </a:r>
            <a:r>
              <a:rPr b="0" lang="en-US" sz="750">
                <a:solidFill>
                  <a:srgbClr val="58595B"/>
                </a:solidFill>
                <a:latin typeface="Arial"/>
                <a:ea typeface="Arial"/>
                <a:cs typeface="Arial"/>
                <a:sym typeface="Arial"/>
              </a:rPr>
              <a:t>어</a:t>
            </a:r>
            <a:r>
              <a:rPr b="1" lang="en-US" sz="750">
                <a:solidFill>
                  <a:srgbClr val="FFFFFF"/>
                </a:solidFill>
                <a:latin typeface="Malgun Gothic"/>
                <a:ea typeface="Malgun Gothic"/>
                <a:cs typeface="Malgun Gothic"/>
                <a:sym typeface="Malgun Gothic"/>
              </a:rPr>
              <a:t>음</a:t>
            </a:r>
            <a:r>
              <a:rPr b="0" lang="en-US" sz="750">
                <a:solidFill>
                  <a:srgbClr val="58595B"/>
                </a:solidFill>
                <a:latin typeface="Arial"/>
                <a:ea typeface="Arial"/>
                <a:cs typeface="Arial"/>
                <a:sym typeface="Arial"/>
              </a:rPr>
              <a:t>장</a:t>
            </a:r>
            <a:r>
              <a:rPr b="1" lang="en-US" sz="750">
                <a:solidFill>
                  <a:srgbClr val="FFFFFF"/>
                </a:solidFill>
                <a:latin typeface="Malgun Gothic"/>
                <a:ea typeface="Malgun Gothic"/>
                <a:cs typeface="Malgun Gothic"/>
                <a:sym typeface="Malgun Gothic"/>
              </a:rPr>
              <a:t>센</a:t>
            </a:r>
            <a:r>
              <a:rPr b="0" lang="en-US" sz="750">
                <a:solidFill>
                  <a:srgbClr val="58595B"/>
                </a:solidFill>
                <a:latin typeface="Arial"/>
                <a:ea typeface="Arial"/>
                <a:cs typeface="Arial"/>
                <a:sym typeface="Arial"/>
              </a:rPr>
              <a:t>애</a:t>
            </a:r>
            <a:r>
              <a:rPr b="1" lang="en-US" sz="750">
                <a:solidFill>
                  <a:srgbClr val="FFFFFF"/>
                </a:solidFill>
                <a:latin typeface="Malgun Gothic"/>
                <a:ea typeface="Malgun Gothic"/>
                <a:cs typeface="Malgun Gothic"/>
                <a:sym typeface="Malgun Gothic"/>
              </a:rPr>
              <a:t>터</a:t>
            </a:r>
            <a:r>
              <a:rPr b="0" lang="en-US" sz="750">
                <a:solidFill>
                  <a:srgbClr val="58595B"/>
                </a:solidFill>
                <a:latin typeface="Arial"/>
                <a:ea typeface="Arial"/>
                <a:cs typeface="Arial"/>
                <a:sym typeface="Arial"/>
              </a:rPr>
              <a:t>인</a:t>
            </a:r>
            <a:endParaRPr sz="750">
              <a:latin typeface="Arial"/>
              <a:ea typeface="Arial"/>
              <a:cs typeface="Arial"/>
              <a:sym typeface="Arial"/>
            </a:endParaRPr>
          </a:p>
        </p:txBody>
      </p:sp>
      <p:grpSp>
        <p:nvGrpSpPr>
          <p:cNvPr id="3287" name="Google Shape;3287;p54"/>
          <p:cNvGrpSpPr/>
          <p:nvPr/>
        </p:nvGrpSpPr>
        <p:grpSpPr>
          <a:xfrm>
            <a:off x="8503648" y="4614251"/>
            <a:ext cx="1100645" cy="1789247"/>
            <a:chOff x="8503648" y="4614251"/>
            <a:chExt cx="1100645" cy="1789247"/>
          </a:xfrm>
        </p:grpSpPr>
        <p:pic>
          <p:nvPicPr>
            <p:cNvPr id="3288" name="Google Shape;3288;p54"/>
            <p:cNvPicPr preferRelativeResize="0"/>
            <p:nvPr/>
          </p:nvPicPr>
          <p:blipFill rotWithShape="1">
            <a:blip r:embed="rId29">
              <a:alphaModFix/>
            </a:blip>
            <a:srcRect b="0" l="0" r="0" t="0"/>
            <a:stretch/>
          </p:blipFill>
          <p:spPr>
            <a:xfrm>
              <a:off x="8503648" y="5292272"/>
              <a:ext cx="92646" cy="71920"/>
            </a:xfrm>
            <a:prstGeom prst="rect">
              <a:avLst/>
            </a:prstGeom>
            <a:noFill/>
            <a:ln>
              <a:noFill/>
            </a:ln>
          </p:spPr>
        </p:pic>
        <p:pic>
          <p:nvPicPr>
            <p:cNvPr id="3289" name="Google Shape;3289;p54"/>
            <p:cNvPicPr preferRelativeResize="0"/>
            <p:nvPr/>
          </p:nvPicPr>
          <p:blipFill rotWithShape="1">
            <a:blip r:embed="rId30">
              <a:alphaModFix/>
            </a:blip>
            <a:srcRect b="0" l="0" r="0" t="0"/>
            <a:stretch/>
          </p:blipFill>
          <p:spPr>
            <a:xfrm>
              <a:off x="8503648" y="6331578"/>
              <a:ext cx="92646" cy="71920"/>
            </a:xfrm>
            <a:prstGeom prst="rect">
              <a:avLst/>
            </a:prstGeom>
            <a:noFill/>
            <a:ln>
              <a:noFill/>
            </a:ln>
          </p:spPr>
        </p:pic>
        <p:pic>
          <p:nvPicPr>
            <p:cNvPr id="3290" name="Google Shape;3290;p54"/>
            <p:cNvPicPr preferRelativeResize="0"/>
            <p:nvPr/>
          </p:nvPicPr>
          <p:blipFill rotWithShape="1">
            <a:blip r:embed="rId31">
              <a:alphaModFix/>
            </a:blip>
            <a:srcRect b="0" l="0" r="0" t="0"/>
            <a:stretch/>
          </p:blipFill>
          <p:spPr>
            <a:xfrm>
              <a:off x="9511647" y="5653557"/>
              <a:ext cx="92646" cy="71920"/>
            </a:xfrm>
            <a:prstGeom prst="rect">
              <a:avLst/>
            </a:prstGeom>
            <a:noFill/>
            <a:ln>
              <a:noFill/>
            </a:ln>
          </p:spPr>
        </p:pic>
        <p:pic>
          <p:nvPicPr>
            <p:cNvPr id="3291" name="Google Shape;3291;p54"/>
            <p:cNvPicPr preferRelativeResize="0"/>
            <p:nvPr/>
          </p:nvPicPr>
          <p:blipFill rotWithShape="1">
            <a:blip r:embed="rId31">
              <a:alphaModFix/>
            </a:blip>
            <a:srcRect b="0" l="0" r="0" t="0"/>
            <a:stretch/>
          </p:blipFill>
          <p:spPr>
            <a:xfrm>
              <a:off x="9511647" y="4614251"/>
              <a:ext cx="92646" cy="71920"/>
            </a:xfrm>
            <a:prstGeom prst="rect">
              <a:avLst/>
            </a:prstGeom>
            <a:noFill/>
            <a:ln>
              <a:noFill/>
            </a:ln>
          </p:spPr>
        </p:pic>
      </p:grpSp>
      <p:grpSp>
        <p:nvGrpSpPr>
          <p:cNvPr id="3292" name="Google Shape;3292;p54"/>
          <p:cNvGrpSpPr/>
          <p:nvPr/>
        </p:nvGrpSpPr>
        <p:grpSpPr>
          <a:xfrm>
            <a:off x="2341581" y="4663586"/>
            <a:ext cx="1786670" cy="288290"/>
            <a:chOff x="2341581" y="4663586"/>
            <a:chExt cx="1786670" cy="288290"/>
          </a:xfrm>
        </p:grpSpPr>
        <p:sp>
          <p:nvSpPr>
            <p:cNvPr id="3293" name="Google Shape;3293;p54"/>
            <p:cNvSpPr/>
            <p:nvPr/>
          </p:nvSpPr>
          <p:spPr>
            <a:xfrm>
              <a:off x="2998586" y="4908590"/>
              <a:ext cx="1129665" cy="0"/>
            </a:xfrm>
            <a:custGeom>
              <a:rect b="b" l="l" r="r" t="t"/>
              <a:pathLst>
                <a:path extrusionOk="0" h="120000" w="1129664">
                  <a:moveTo>
                    <a:pt x="0" y="0"/>
                  </a:moveTo>
                  <a:lnTo>
                    <a:pt x="1129233"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4" name="Google Shape;3294;p54"/>
            <p:cNvSpPr/>
            <p:nvPr/>
          </p:nvSpPr>
          <p:spPr>
            <a:xfrm>
              <a:off x="2341581" y="4663586"/>
              <a:ext cx="720090" cy="288290"/>
            </a:xfrm>
            <a:custGeom>
              <a:rect b="b" l="l" r="r" t="t"/>
              <a:pathLst>
                <a:path extrusionOk="0" h="288289" w="720089">
                  <a:moveTo>
                    <a:pt x="576008" y="0"/>
                  </a:moveTo>
                  <a:lnTo>
                    <a:pt x="144005" y="0"/>
                  </a:ln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5" name="Google Shape;3295;p54"/>
            <p:cNvSpPr/>
            <p:nvPr/>
          </p:nvSpPr>
          <p:spPr>
            <a:xfrm>
              <a:off x="2341581" y="4663586"/>
              <a:ext cx="720090" cy="288290"/>
            </a:xfrm>
            <a:custGeom>
              <a:rect b="b" l="l" r="r" t="t"/>
              <a:pathLst>
                <a:path extrusionOk="0" h="288289" w="720089">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6" name="Google Shape;3296;p54"/>
            <p:cNvSpPr/>
            <p:nvPr/>
          </p:nvSpPr>
          <p:spPr>
            <a:xfrm>
              <a:off x="2361177" y="4683173"/>
              <a:ext cx="681355" cy="248920"/>
            </a:xfrm>
            <a:custGeom>
              <a:rect b="b" l="l" r="r" t="t"/>
              <a:pathLst>
                <a:path extrusionOk="0" h="248920" w="681355">
                  <a:moveTo>
                    <a:pt x="556412" y="0"/>
                  </a:moveTo>
                  <a:lnTo>
                    <a:pt x="124409" y="0"/>
                  </a:lnTo>
                  <a:lnTo>
                    <a:pt x="75984" y="9777"/>
                  </a:lnTo>
                  <a:lnTo>
                    <a:pt x="36439" y="36439"/>
                  </a:lnTo>
                  <a:lnTo>
                    <a:pt x="9777" y="75984"/>
                  </a:lnTo>
                  <a:lnTo>
                    <a:pt x="0" y="124409"/>
                  </a:lnTo>
                  <a:lnTo>
                    <a:pt x="9777" y="172841"/>
                  </a:lnTo>
                  <a:lnTo>
                    <a:pt x="36439" y="212390"/>
                  </a:lnTo>
                  <a:lnTo>
                    <a:pt x="75984" y="239053"/>
                  </a:lnTo>
                  <a:lnTo>
                    <a:pt x="124409" y="248831"/>
                  </a:lnTo>
                  <a:lnTo>
                    <a:pt x="556412" y="248831"/>
                  </a:lnTo>
                  <a:lnTo>
                    <a:pt x="604837" y="239053"/>
                  </a:lnTo>
                  <a:lnTo>
                    <a:pt x="644382" y="212390"/>
                  </a:lnTo>
                  <a:lnTo>
                    <a:pt x="671044" y="172841"/>
                  </a:lnTo>
                  <a:lnTo>
                    <a:pt x="680821" y="124409"/>
                  </a:lnTo>
                  <a:lnTo>
                    <a:pt x="671044" y="75984"/>
                  </a:lnTo>
                  <a:lnTo>
                    <a:pt x="644382" y="36439"/>
                  </a:lnTo>
                  <a:lnTo>
                    <a:pt x="604837" y="9777"/>
                  </a:lnTo>
                  <a:lnTo>
                    <a:pt x="556412" y="0"/>
                  </a:lnTo>
                  <a:close/>
                </a:path>
              </a:pathLst>
            </a:custGeom>
            <a:solidFill>
              <a:srgbClr val="E1EC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97" name="Google Shape;3297;p54"/>
          <p:cNvSpPr txBox="1"/>
          <p:nvPr/>
        </p:nvSpPr>
        <p:spPr>
          <a:xfrm>
            <a:off x="2454457" y="4670299"/>
            <a:ext cx="494030" cy="241300"/>
          </a:xfrm>
          <a:prstGeom prst="rect">
            <a:avLst/>
          </a:prstGeom>
          <a:noFill/>
          <a:ln>
            <a:noFill/>
          </a:ln>
        </p:spPr>
        <p:txBody>
          <a:bodyPr anchorCtr="0" anchor="t" bIns="0" lIns="0" spcFirstLastPara="1" rIns="0" wrap="square" tIns="12700">
            <a:spAutoFit/>
          </a:bodyPr>
          <a:lstStyle/>
          <a:p>
            <a:pPr indent="-121285" lvl="0" marL="133350" marR="5080" rtl="0" algn="l">
              <a:lnSpc>
                <a:spcPct val="118100"/>
              </a:lnSpc>
              <a:spcBef>
                <a:spcPts val="0"/>
              </a:spcBef>
              <a:spcAft>
                <a:spcPts val="0"/>
              </a:spcAft>
              <a:buNone/>
            </a:pPr>
            <a:r>
              <a:rPr b="1" lang="en-US" sz="600">
                <a:solidFill>
                  <a:srgbClr val="58595B"/>
                </a:solidFill>
                <a:latin typeface="Malgun Gothic"/>
                <a:ea typeface="Malgun Gothic"/>
                <a:cs typeface="Malgun Gothic"/>
                <a:sym typeface="Malgun Gothic"/>
              </a:rPr>
              <a:t>사랑잇는 전화 시스템</a:t>
            </a:r>
            <a:endParaRPr sz="600">
              <a:latin typeface="Malgun Gothic"/>
              <a:ea typeface="Malgun Gothic"/>
              <a:cs typeface="Malgun Gothic"/>
              <a:sym typeface="Malgun Gothic"/>
            </a:endParaRPr>
          </a:p>
        </p:txBody>
      </p:sp>
      <p:grpSp>
        <p:nvGrpSpPr>
          <p:cNvPr id="3298" name="Google Shape;3298;p54"/>
          <p:cNvGrpSpPr/>
          <p:nvPr/>
        </p:nvGrpSpPr>
        <p:grpSpPr>
          <a:xfrm>
            <a:off x="2341581" y="2827585"/>
            <a:ext cx="2480916" cy="288290"/>
            <a:chOff x="2341581" y="2827585"/>
            <a:chExt cx="2480916" cy="288290"/>
          </a:xfrm>
        </p:grpSpPr>
        <p:sp>
          <p:nvSpPr>
            <p:cNvPr id="3299" name="Google Shape;3299;p54"/>
            <p:cNvSpPr/>
            <p:nvPr/>
          </p:nvSpPr>
          <p:spPr>
            <a:xfrm>
              <a:off x="4102407" y="2827585"/>
              <a:ext cx="720090" cy="288290"/>
            </a:xfrm>
            <a:custGeom>
              <a:rect b="b" l="l" r="r" t="t"/>
              <a:pathLst>
                <a:path extrusionOk="0" h="288289" w="720089">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0" name="Google Shape;3300;p54"/>
            <p:cNvSpPr/>
            <p:nvPr/>
          </p:nvSpPr>
          <p:spPr>
            <a:xfrm>
              <a:off x="4122003" y="2847173"/>
              <a:ext cx="681355" cy="248920"/>
            </a:xfrm>
            <a:custGeom>
              <a:rect b="b" l="l" r="r" t="t"/>
              <a:pathLst>
                <a:path extrusionOk="0" h="248919" w="681354">
                  <a:moveTo>
                    <a:pt x="556412" y="0"/>
                  </a:moveTo>
                  <a:lnTo>
                    <a:pt x="124409" y="0"/>
                  </a:lnTo>
                  <a:lnTo>
                    <a:pt x="75984" y="9777"/>
                  </a:lnTo>
                  <a:lnTo>
                    <a:pt x="36439" y="36439"/>
                  </a:lnTo>
                  <a:lnTo>
                    <a:pt x="9777" y="75984"/>
                  </a:lnTo>
                  <a:lnTo>
                    <a:pt x="0" y="124409"/>
                  </a:lnTo>
                  <a:lnTo>
                    <a:pt x="9777" y="172841"/>
                  </a:lnTo>
                  <a:lnTo>
                    <a:pt x="36439" y="212390"/>
                  </a:lnTo>
                  <a:lnTo>
                    <a:pt x="75984" y="239053"/>
                  </a:lnTo>
                  <a:lnTo>
                    <a:pt x="124409" y="248831"/>
                  </a:lnTo>
                  <a:lnTo>
                    <a:pt x="556412" y="248831"/>
                  </a:lnTo>
                  <a:lnTo>
                    <a:pt x="604837" y="239053"/>
                  </a:lnTo>
                  <a:lnTo>
                    <a:pt x="644382" y="212390"/>
                  </a:lnTo>
                  <a:lnTo>
                    <a:pt x="671044" y="172841"/>
                  </a:lnTo>
                  <a:lnTo>
                    <a:pt x="680821" y="124409"/>
                  </a:lnTo>
                  <a:lnTo>
                    <a:pt x="671044" y="75984"/>
                  </a:lnTo>
                  <a:lnTo>
                    <a:pt x="644382" y="36439"/>
                  </a:lnTo>
                  <a:lnTo>
                    <a:pt x="604837" y="9777"/>
                  </a:lnTo>
                  <a:lnTo>
                    <a:pt x="556412" y="0"/>
                  </a:lnTo>
                  <a:close/>
                </a:path>
              </a:pathLst>
            </a:custGeom>
            <a:solidFill>
              <a:srgbClr val="E2DE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1" name="Google Shape;3301;p54"/>
            <p:cNvSpPr/>
            <p:nvPr/>
          </p:nvSpPr>
          <p:spPr>
            <a:xfrm>
              <a:off x="2341581" y="2827585"/>
              <a:ext cx="720090" cy="288290"/>
            </a:xfrm>
            <a:custGeom>
              <a:rect b="b" l="l" r="r" t="t"/>
              <a:pathLst>
                <a:path extrusionOk="0" h="288289" w="720089">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02" name="Google Shape;3302;p54"/>
          <p:cNvSpPr txBox="1"/>
          <p:nvPr/>
        </p:nvSpPr>
        <p:spPr>
          <a:xfrm>
            <a:off x="4298227" y="2904783"/>
            <a:ext cx="3282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00">
                <a:solidFill>
                  <a:srgbClr val="58595B"/>
                </a:solidFill>
                <a:latin typeface="Malgun Gothic"/>
                <a:ea typeface="Malgun Gothic"/>
                <a:cs typeface="Malgun Gothic"/>
                <a:sym typeface="Malgun Gothic"/>
              </a:rPr>
              <a:t>독거노인</a:t>
            </a:r>
            <a:endParaRPr sz="600">
              <a:latin typeface="Malgun Gothic"/>
              <a:ea typeface="Malgun Gothic"/>
              <a:cs typeface="Malgun Gothic"/>
              <a:sym typeface="Malgun Gothic"/>
            </a:endParaRPr>
          </a:p>
        </p:txBody>
      </p:sp>
      <p:grpSp>
        <p:nvGrpSpPr>
          <p:cNvPr id="3303" name="Google Shape;3303;p54"/>
          <p:cNvGrpSpPr/>
          <p:nvPr/>
        </p:nvGrpSpPr>
        <p:grpSpPr>
          <a:xfrm>
            <a:off x="2521705" y="2908586"/>
            <a:ext cx="2300792" cy="2046276"/>
            <a:chOff x="2521705" y="2908586"/>
            <a:chExt cx="2300792" cy="2046276"/>
          </a:xfrm>
        </p:grpSpPr>
        <p:sp>
          <p:nvSpPr>
            <p:cNvPr id="3304" name="Google Shape;3304;p54"/>
            <p:cNvSpPr/>
            <p:nvPr/>
          </p:nvSpPr>
          <p:spPr>
            <a:xfrm>
              <a:off x="3099796" y="4726574"/>
              <a:ext cx="1028065" cy="0"/>
            </a:xfrm>
            <a:custGeom>
              <a:rect b="b" l="l" r="r" t="t"/>
              <a:pathLst>
                <a:path extrusionOk="0" h="120000" w="1028064">
                  <a:moveTo>
                    <a:pt x="0" y="0"/>
                  </a:moveTo>
                  <a:lnTo>
                    <a:pt x="1028026"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5" name="Google Shape;3305;p54"/>
            <p:cNvSpPr/>
            <p:nvPr/>
          </p:nvSpPr>
          <p:spPr>
            <a:xfrm>
              <a:off x="2783234" y="4427194"/>
              <a:ext cx="0" cy="237490"/>
            </a:xfrm>
            <a:custGeom>
              <a:rect b="b" l="l" r="r" t="t"/>
              <a:pathLst>
                <a:path extrusionOk="0" h="237489" w="120000">
                  <a:moveTo>
                    <a:pt x="0" y="0"/>
                  </a:moveTo>
                  <a:lnTo>
                    <a:pt x="0" y="237465"/>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6" name="Google Shape;3306;p54"/>
            <p:cNvSpPr/>
            <p:nvPr/>
          </p:nvSpPr>
          <p:spPr>
            <a:xfrm>
              <a:off x="3063175" y="2971593"/>
              <a:ext cx="1038225" cy="0"/>
            </a:xfrm>
            <a:custGeom>
              <a:rect b="b" l="l" r="r" t="t"/>
              <a:pathLst>
                <a:path extrusionOk="0" h="120000" w="1038225">
                  <a:moveTo>
                    <a:pt x="0" y="0"/>
                  </a:moveTo>
                  <a:lnTo>
                    <a:pt x="1037653" y="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7" name="Google Shape;3307;p54"/>
            <p:cNvSpPr/>
            <p:nvPr/>
          </p:nvSpPr>
          <p:spPr>
            <a:xfrm>
              <a:off x="4462412" y="3117169"/>
              <a:ext cx="0" cy="941069"/>
            </a:xfrm>
            <a:custGeom>
              <a:rect b="b" l="l" r="r" t="t"/>
              <a:pathLst>
                <a:path extrusionOk="0" h="941070" w="120000">
                  <a:moveTo>
                    <a:pt x="0" y="0"/>
                  </a:moveTo>
                  <a:lnTo>
                    <a:pt x="0" y="940874"/>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8" name="Google Shape;3308;p54"/>
            <p:cNvSpPr/>
            <p:nvPr/>
          </p:nvSpPr>
          <p:spPr>
            <a:xfrm>
              <a:off x="2583953" y="3117170"/>
              <a:ext cx="199390" cy="1544955"/>
            </a:xfrm>
            <a:custGeom>
              <a:rect b="b" l="l" r="r" t="t"/>
              <a:pathLst>
                <a:path extrusionOk="0" h="1544954" w="199389">
                  <a:moveTo>
                    <a:pt x="199280" y="2661"/>
                  </a:moveTo>
                  <a:lnTo>
                    <a:pt x="199280" y="1022026"/>
                  </a:lnTo>
                </a:path>
                <a:path extrusionOk="0" h="1544954" w="199389">
                  <a:moveTo>
                    <a:pt x="0" y="568559"/>
                  </a:moveTo>
                  <a:lnTo>
                    <a:pt x="0" y="1544828"/>
                  </a:lnTo>
                </a:path>
                <a:path extrusionOk="0" h="1544954" w="199389">
                  <a:moveTo>
                    <a:pt x="0" y="0"/>
                  </a:moveTo>
                  <a:lnTo>
                    <a:pt x="0" y="316553"/>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9" name="Google Shape;3309;p54"/>
            <p:cNvSpPr/>
            <p:nvPr/>
          </p:nvSpPr>
          <p:spPr>
            <a:xfrm>
              <a:off x="4462412" y="4454042"/>
              <a:ext cx="0" cy="346710"/>
            </a:xfrm>
            <a:custGeom>
              <a:rect b="b" l="l" r="r" t="t"/>
              <a:pathLst>
                <a:path extrusionOk="0" h="346710" w="120000">
                  <a:moveTo>
                    <a:pt x="0" y="0"/>
                  </a:moveTo>
                  <a:lnTo>
                    <a:pt x="0" y="346130"/>
                  </a:lnTo>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0" name="Google Shape;3310;p54"/>
            <p:cNvSpPr/>
            <p:nvPr/>
          </p:nvSpPr>
          <p:spPr>
            <a:xfrm>
              <a:off x="4102407" y="4663586"/>
              <a:ext cx="720090" cy="288290"/>
            </a:xfrm>
            <a:custGeom>
              <a:rect b="b" l="l" r="r" t="t"/>
              <a:pathLst>
                <a:path extrusionOk="0" h="288289" w="720089">
                  <a:moveTo>
                    <a:pt x="576008" y="0"/>
                  </a:moveTo>
                  <a:lnTo>
                    <a:pt x="144005" y="0"/>
                  </a:ln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1" name="Google Shape;3311;p54"/>
            <p:cNvSpPr/>
            <p:nvPr/>
          </p:nvSpPr>
          <p:spPr>
            <a:xfrm>
              <a:off x="4102407" y="4663586"/>
              <a:ext cx="720090" cy="288290"/>
            </a:xfrm>
            <a:custGeom>
              <a:rect b="b" l="l" r="r" t="t"/>
              <a:pathLst>
                <a:path extrusionOk="0" h="288289" w="720089">
                  <a:moveTo>
                    <a:pt x="144005" y="0"/>
                  </a:moveTo>
                  <a:lnTo>
                    <a:pt x="98490" y="7340"/>
                  </a:lnTo>
                  <a:lnTo>
                    <a:pt x="58959" y="27782"/>
                  </a:lnTo>
                  <a:lnTo>
                    <a:pt x="27785" y="58954"/>
                  </a:lnTo>
                  <a:lnTo>
                    <a:pt x="7341" y="98485"/>
                  </a:lnTo>
                  <a:lnTo>
                    <a:pt x="0" y="144005"/>
                  </a:lnTo>
                  <a:lnTo>
                    <a:pt x="7341" y="189519"/>
                  </a:lnTo>
                  <a:lnTo>
                    <a:pt x="27785" y="229046"/>
                  </a:lnTo>
                  <a:lnTo>
                    <a:pt x="58959" y="260216"/>
                  </a:lnTo>
                  <a:lnTo>
                    <a:pt x="98490" y="280657"/>
                  </a:lnTo>
                  <a:lnTo>
                    <a:pt x="144005" y="287997"/>
                  </a:lnTo>
                  <a:lnTo>
                    <a:pt x="576008" y="287997"/>
                  </a:lnTo>
                  <a:lnTo>
                    <a:pt x="621522" y="280657"/>
                  </a:lnTo>
                  <a:lnTo>
                    <a:pt x="661049" y="260216"/>
                  </a:lnTo>
                  <a:lnTo>
                    <a:pt x="692219" y="229046"/>
                  </a:lnTo>
                  <a:lnTo>
                    <a:pt x="712660" y="189519"/>
                  </a:lnTo>
                  <a:lnTo>
                    <a:pt x="720001" y="144005"/>
                  </a:lnTo>
                  <a:lnTo>
                    <a:pt x="712660" y="98485"/>
                  </a:lnTo>
                  <a:lnTo>
                    <a:pt x="692219" y="58954"/>
                  </a:lnTo>
                  <a:lnTo>
                    <a:pt x="661049" y="27782"/>
                  </a:lnTo>
                  <a:lnTo>
                    <a:pt x="621522" y="7340"/>
                  </a:lnTo>
                  <a:lnTo>
                    <a:pt x="576008" y="0"/>
                  </a:lnTo>
                  <a:lnTo>
                    <a:pt x="144005"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12" name="Google Shape;3312;p54"/>
            <p:cNvPicPr preferRelativeResize="0"/>
            <p:nvPr/>
          </p:nvPicPr>
          <p:blipFill rotWithShape="1">
            <a:blip r:embed="rId32">
              <a:alphaModFix/>
            </a:blip>
            <a:srcRect b="0" l="0" r="0" t="0"/>
            <a:stretch/>
          </p:blipFill>
          <p:spPr>
            <a:xfrm>
              <a:off x="4417965" y="3121159"/>
              <a:ext cx="92646" cy="71920"/>
            </a:xfrm>
            <a:prstGeom prst="rect">
              <a:avLst/>
            </a:prstGeom>
            <a:noFill/>
            <a:ln>
              <a:noFill/>
            </a:ln>
          </p:spPr>
        </p:pic>
        <p:pic>
          <p:nvPicPr>
            <p:cNvPr id="3313" name="Google Shape;3313;p54"/>
            <p:cNvPicPr preferRelativeResize="0"/>
            <p:nvPr/>
          </p:nvPicPr>
          <p:blipFill rotWithShape="1">
            <a:blip r:embed="rId33">
              <a:alphaModFix/>
            </a:blip>
            <a:srcRect b="0" l="0" r="0" t="0"/>
            <a:stretch/>
          </p:blipFill>
          <p:spPr>
            <a:xfrm>
              <a:off x="4027581" y="2925234"/>
              <a:ext cx="71920" cy="92646"/>
            </a:xfrm>
            <a:prstGeom prst="rect">
              <a:avLst/>
            </a:prstGeom>
            <a:noFill/>
            <a:ln>
              <a:noFill/>
            </a:ln>
          </p:spPr>
        </p:pic>
        <p:pic>
          <p:nvPicPr>
            <p:cNvPr id="3314" name="Google Shape;3314;p54"/>
            <p:cNvPicPr preferRelativeResize="0"/>
            <p:nvPr/>
          </p:nvPicPr>
          <p:blipFill rotWithShape="1">
            <a:blip r:embed="rId33">
              <a:alphaModFix/>
            </a:blip>
            <a:srcRect b="0" l="0" r="0" t="0"/>
            <a:stretch/>
          </p:blipFill>
          <p:spPr>
            <a:xfrm>
              <a:off x="4054580" y="4862216"/>
              <a:ext cx="71920" cy="92646"/>
            </a:xfrm>
            <a:prstGeom prst="rect">
              <a:avLst/>
            </a:prstGeom>
            <a:noFill/>
            <a:ln>
              <a:noFill/>
            </a:ln>
          </p:spPr>
        </p:pic>
        <p:pic>
          <p:nvPicPr>
            <p:cNvPr id="3315" name="Google Shape;3315;p54"/>
            <p:cNvPicPr preferRelativeResize="0"/>
            <p:nvPr/>
          </p:nvPicPr>
          <p:blipFill rotWithShape="1">
            <a:blip r:embed="rId34">
              <a:alphaModFix/>
            </a:blip>
            <a:srcRect b="0" l="0" r="0" t="0"/>
            <a:stretch/>
          </p:blipFill>
          <p:spPr>
            <a:xfrm>
              <a:off x="3064498" y="2925234"/>
              <a:ext cx="71920" cy="92646"/>
            </a:xfrm>
            <a:prstGeom prst="rect">
              <a:avLst/>
            </a:prstGeom>
            <a:noFill/>
            <a:ln>
              <a:noFill/>
            </a:ln>
          </p:spPr>
        </p:pic>
        <p:pic>
          <p:nvPicPr>
            <p:cNvPr id="3316" name="Google Shape;3316;p54"/>
            <p:cNvPicPr preferRelativeResize="0"/>
            <p:nvPr/>
          </p:nvPicPr>
          <p:blipFill rotWithShape="1">
            <a:blip r:embed="rId35">
              <a:alphaModFix/>
            </a:blip>
            <a:srcRect b="0" l="0" r="0" t="0"/>
            <a:stretch/>
          </p:blipFill>
          <p:spPr>
            <a:xfrm>
              <a:off x="3061323" y="4682138"/>
              <a:ext cx="71920" cy="92646"/>
            </a:xfrm>
            <a:prstGeom prst="rect">
              <a:avLst/>
            </a:prstGeom>
            <a:noFill/>
            <a:ln>
              <a:noFill/>
            </a:ln>
          </p:spPr>
        </p:pic>
        <p:pic>
          <p:nvPicPr>
            <p:cNvPr id="3317" name="Google Shape;3317;p54"/>
            <p:cNvPicPr preferRelativeResize="0"/>
            <p:nvPr/>
          </p:nvPicPr>
          <p:blipFill rotWithShape="1">
            <a:blip r:embed="rId36">
              <a:alphaModFix/>
            </a:blip>
            <a:srcRect b="0" l="0" r="0" t="0"/>
            <a:stretch/>
          </p:blipFill>
          <p:spPr>
            <a:xfrm>
              <a:off x="2735032" y="3121159"/>
              <a:ext cx="92646" cy="71920"/>
            </a:xfrm>
            <a:prstGeom prst="rect">
              <a:avLst/>
            </a:prstGeom>
            <a:noFill/>
            <a:ln>
              <a:noFill/>
            </a:ln>
          </p:spPr>
        </p:pic>
        <p:pic>
          <p:nvPicPr>
            <p:cNvPr id="3318" name="Google Shape;3318;p54"/>
            <p:cNvPicPr preferRelativeResize="0"/>
            <p:nvPr/>
          </p:nvPicPr>
          <p:blipFill rotWithShape="1">
            <a:blip r:embed="rId37">
              <a:alphaModFix/>
            </a:blip>
            <a:srcRect b="0" l="0" r="0" t="0"/>
            <a:stretch/>
          </p:blipFill>
          <p:spPr>
            <a:xfrm>
              <a:off x="3536867" y="2908586"/>
              <a:ext cx="125996" cy="125996"/>
            </a:xfrm>
            <a:prstGeom prst="rect">
              <a:avLst/>
            </a:prstGeom>
            <a:noFill/>
            <a:ln>
              <a:noFill/>
            </a:ln>
          </p:spPr>
        </p:pic>
        <p:pic>
          <p:nvPicPr>
            <p:cNvPr id="3319" name="Google Shape;3319;p54"/>
            <p:cNvPicPr preferRelativeResize="0"/>
            <p:nvPr/>
          </p:nvPicPr>
          <p:blipFill rotWithShape="1">
            <a:blip r:embed="rId38">
              <a:alphaModFix/>
            </a:blip>
            <a:srcRect b="0" l="0" r="0" t="0"/>
            <a:stretch/>
          </p:blipFill>
          <p:spPr>
            <a:xfrm>
              <a:off x="2521705" y="3258629"/>
              <a:ext cx="125996" cy="125996"/>
            </a:xfrm>
            <a:prstGeom prst="rect">
              <a:avLst/>
            </a:prstGeom>
            <a:noFill/>
            <a:ln>
              <a:noFill/>
            </a:ln>
          </p:spPr>
        </p:pic>
      </p:grpSp>
      <p:sp>
        <p:nvSpPr>
          <p:cNvPr id="3320" name="Google Shape;3320;p54"/>
          <p:cNvSpPr txBox="1"/>
          <p:nvPr/>
        </p:nvSpPr>
        <p:spPr>
          <a:xfrm>
            <a:off x="2548667" y="3261938"/>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2</a:t>
            </a:r>
            <a:endParaRPr sz="600">
              <a:latin typeface="Arial"/>
              <a:ea typeface="Arial"/>
              <a:cs typeface="Arial"/>
              <a:sym typeface="Arial"/>
            </a:endParaRPr>
          </a:p>
        </p:txBody>
      </p:sp>
      <p:pic>
        <p:nvPicPr>
          <p:cNvPr id="3321" name="Google Shape;3321;p54"/>
          <p:cNvPicPr preferRelativeResize="0"/>
          <p:nvPr/>
        </p:nvPicPr>
        <p:blipFill rotWithShape="1">
          <a:blip r:embed="rId39">
            <a:alphaModFix/>
          </a:blip>
          <a:srcRect b="0" l="0" r="0" t="0"/>
          <a:stretch/>
        </p:blipFill>
        <p:spPr>
          <a:xfrm>
            <a:off x="3536867" y="4842905"/>
            <a:ext cx="125996" cy="125996"/>
          </a:xfrm>
          <a:prstGeom prst="rect">
            <a:avLst/>
          </a:prstGeom>
          <a:noFill/>
          <a:ln>
            <a:noFill/>
          </a:ln>
        </p:spPr>
      </p:pic>
      <p:sp>
        <p:nvSpPr>
          <p:cNvPr id="3322" name="Google Shape;3322;p54"/>
          <p:cNvSpPr txBox="1"/>
          <p:nvPr/>
        </p:nvSpPr>
        <p:spPr>
          <a:xfrm>
            <a:off x="3563829" y="4846205"/>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3</a:t>
            </a:r>
            <a:endParaRPr sz="600">
              <a:latin typeface="Arial"/>
              <a:ea typeface="Arial"/>
              <a:cs typeface="Arial"/>
              <a:sym typeface="Arial"/>
            </a:endParaRPr>
          </a:p>
        </p:txBody>
      </p:sp>
      <p:pic>
        <p:nvPicPr>
          <p:cNvPr id="3323" name="Google Shape;3323;p54"/>
          <p:cNvPicPr preferRelativeResize="0"/>
          <p:nvPr/>
        </p:nvPicPr>
        <p:blipFill rotWithShape="1">
          <a:blip r:embed="rId39">
            <a:alphaModFix/>
          </a:blip>
          <a:srcRect b="0" l="0" r="0" t="0"/>
          <a:stretch/>
        </p:blipFill>
        <p:spPr>
          <a:xfrm>
            <a:off x="4403986" y="3872075"/>
            <a:ext cx="125996" cy="125996"/>
          </a:xfrm>
          <a:prstGeom prst="rect">
            <a:avLst/>
          </a:prstGeom>
          <a:noFill/>
          <a:ln>
            <a:noFill/>
          </a:ln>
        </p:spPr>
      </p:pic>
      <p:sp>
        <p:nvSpPr>
          <p:cNvPr id="3324" name="Google Shape;3324;p54"/>
          <p:cNvSpPr txBox="1"/>
          <p:nvPr/>
        </p:nvSpPr>
        <p:spPr>
          <a:xfrm>
            <a:off x="4430948" y="3875381"/>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4</a:t>
            </a:r>
            <a:endParaRPr sz="600">
              <a:latin typeface="Arial"/>
              <a:ea typeface="Arial"/>
              <a:cs typeface="Arial"/>
              <a:sym typeface="Arial"/>
            </a:endParaRPr>
          </a:p>
        </p:txBody>
      </p:sp>
      <p:grpSp>
        <p:nvGrpSpPr>
          <p:cNvPr id="3325" name="Google Shape;3325;p54"/>
          <p:cNvGrpSpPr/>
          <p:nvPr/>
        </p:nvGrpSpPr>
        <p:grpSpPr>
          <a:xfrm>
            <a:off x="2727328" y="3974469"/>
            <a:ext cx="935535" cy="817016"/>
            <a:chOff x="2727328" y="3974469"/>
            <a:chExt cx="935535" cy="817016"/>
          </a:xfrm>
        </p:grpSpPr>
        <p:pic>
          <p:nvPicPr>
            <p:cNvPr id="3326" name="Google Shape;3326;p54"/>
            <p:cNvPicPr preferRelativeResize="0"/>
            <p:nvPr/>
          </p:nvPicPr>
          <p:blipFill rotWithShape="1">
            <a:blip r:embed="rId37">
              <a:alphaModFix/>
            </a:blip>
            <a:srcRect b="0" l="0" r="0" t="0"/>
            <a:stretch/>
          </p:blipFill>
          <p:spPr>
            <a:xfrm>
              <a:off x="3536867" y="4665489"/>
              <a:ext cx="125996" cy="125996"/>
            </a:xfrm>
            <a:prstGeom prst="rect">
              <a:avLst/>
            </a:prstGeom>
            <a:noFill/>
            <a:ln>
              <a:noFill/>
            </a:ln>
          </p:spPr>
        </p:pic>
        <p:pic>
          <p:nvPicPr>
            <p:cNvPr id="3327" name="Google Shape;3327;p54"/>
            <p:cNvPicPr preferRelativeResize="0"/>
            <p:nvPr/>
          </p:nvPicPr>
          <p:blipFill rotWithShape="1">
            <a:blip r:embed="rId37">
              <a:alphaModFix/>
            </a:blip>
            <a:srcRect b="0" l="0" r="0" t="0"/>
            <a:stretch/>
          </p:blipFill>
          <p:spPr>
            <a:xfrm>
              <a:off x="2727328" y="3974469"/>
              <a:ext cx="125996" cy="125996"/>
            </a:xfrm>
            <a:prstGeom prst="rect">
              <a:avLst/>
            </a:prstGeom>
            <a:noFill/>
            <a:ln>
              <a:noFill/>
            </a:ln>
          </p:spPr>
        </p:pic>
      </p:grpSp>
      <p:sp>
        <p:nvSpPr>
          <p:cNvPr id="3328" name="Google Shape;3328;p54"/>
          <p:cNvSpPr txBox="1"/>
          <p:nvPr/>
        </p:nvSpPr>
        <p:spPr>
          <a:xfrm>
            <a:off x="2754290" y="3977775"/>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6</a:t>
            </a:r>
            <a:endParaRPr sz="600">
              <a:latin typeface="Arial"/>
              <a:ea typeface="Arial"/>
              <a:cs typeface="Arial"/>
              <a:sym typeface="Arial"/>
            </a:endParaRPr>
          </a:p>
        </p:txBody>
      </p:sp>
      <p:sp>
        <p:nvSpPr>
          <p:cNvPr id="3329" name="Google Shape;3329;p54"/>
          <p:cNvSpPr/>
          <p:nvPr/>
        </p:nvSpPr>
        <p:spPr>
          <a:xfrm>
            <a:off x="2361171" y="2847174"/>
            <a:ext cx="2442210" cy="2085339"/>
          </a:xfrm>
          <a:custGeom>
            <a:rect b="b" l="l" r="r" t="t"/>
            <a:pathLst>
              <a:path extrusionOk="0" h="2085339" w="2442210">
                <a:moveTo>
                  <a:pt x="680821" y="124409"/>
                </a:moveTo>
                <a:lnTo>
                  <a:pt x="671042" y="75984"/>
                </a:lnTo>
                <a:lnTo>
                  <a:pt x="644385" y="36449"/>
                </a:lnTo>
                <a:lnTo>
                  <a:pt x="604837" y="9779"/>
                </a:lnTo>
                <a:lnTo>
                  <a:pt x="556412" y="0"/>
                </a:lnTo>
                <a:lnTo>
                  <a:pt x="124409" y="0"/>
                </a:lnTo>
                <a:lnTo>
                  <a:pt x="75984" y="9779"/>
                </a:lnTo>
                <a:lnTo>
                  <a:pt x="36436" y="36449"/>
                </a:lnTo>
                <a:lnTo>
                  <a:pt x="9779" y="75984"/>
                </a:lnTo>
                <a:lnTo>
                  <a:pt x="0" y="124409"/>
                </a:lnTo>
                <a:lnTo>
                  <a:pt x="9779" y="172847"/>
                </a:lnTo>
                <a:lnTo>
                  <a:pt x="36436" y="212394"/>
                </a:lnTo>
                <a:lnTo>
                  <a:pt x="75984" y="239064"/>
                </a:lnTo>
                <a:lnTo>
                  <a:pt x="124409" y="248831"/>
                </a:lnTo>
                <a:lnTo>
                  <a:pt x="556412" y="248831"/>
                </a:lnTo>
                <a:lnTo>
                  <a:pt x="604837" y="239064"/>
                </a:lnTo>
                <a:lnTo>
                  <a:pt x="644385" y="212394"/>
                </a:lnTo>
                <a:lnTo>
                  <a:pt x="671042" y="172847"/>
                </a:lnTo>
                <a:lnTo>
                  <a:pt x="680821" y="124409"/>
                </a:lnTo>
                <a:close/>
              </a:path>
              <a:path extrusionOk="0" h="2085339" w="2442210">
                <a:moveTo>
                  <a:pt x="2441651" y="1960410"/>
                </a:moveTo>
                <a:lnTo>
                  <a:pt x="2431872" y="1911985"/>
                </a:lnTo>
                <a:lnTo>
                  <a:pt x="2405202" y="1872449"/>
                </a:lnTo>
                <a:lnTo>
                  <a:pt x="2365667" y="1845779"/>
                </a:lnTo>
                <a:lnTo>
                  <a:pt x="2317242" y="1836000"/>
                </a:lnTo>
                <a:lnTo>
                  <a:pt x="1885238" y="1836000"/>
                </a:lnTo>
                <a:lnTo>
                  <a:pt x="1836813" y="1845779"/>
                </a:lnTo>
                <a:lnTo>
                  <a:pt x="1797265" y="1872449"/>
                </a:lnTo>
                <a:lnTo>
                  <a:pt x="1770608" y="1911985"/>
                </a:lnTo>
                <a:lnTo>
                  <a:pt x="1760829" y="1960410"/>
                </a:lnTo>
                <a:lnTo>
                  <a:pt x="1770608" y="2008847"/>
                </a:lnTo>
                <a:lnTo>
                  <a:pt x="1797265" y="2048395"/>
                </a:lnTo>
                <a:lnTo>
                  <a:pt x="1836813" y="2075053"/>
                </a:lnTo>
                <a:lnTo>
                  <a:pt x="1885238" y="2084832"/>
                </a:lnTo>
                <a:lnTo>
                  <a:pt x="2317242" y="2084832"/>
                </a:lnTo>
                <a:lnTo>
                  <a:pt x="2365667" y="2075053"/>
                </a:lnTo>
                <a:lnTo>
                  <a:pt x="2405202" y="2048395"/>
                </a:lnTo>
                <a:lnTo>
                  <a:pt x="2431872" y="2008847"/>
                </a:lnTo>
                <a:lnTo>
                  <a:pt x="2441651" y="1960410"/>
                </a:lnTo>
                <a:close/>
              </a:path>
            </a:pathLst>
          </a:custGeom>
          <a:solidFill>
            <a:srgbClr val="E1EC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30" name="Google Shape;3330;p54"/>
          <p:cNvSpPr txBox="1"/>
          <p:nvPr/>
        </p:nvSpPr>
        <p:spPr>
          <a:xfrm>
            <a:off x="2537401" y="2904783"/>
            <a:ext cx="3282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00">
                <a:solidFill>
                  <a:srgbClr val="58595B"/>
                </a:solidFill>
                <a:latin typeface="Malgun Gothic"/>
                <a:ea typeface="Malgun Gothic"/>
                <a:cs typeface="Malgun Gothic"/>
                <a:sym typeface="Malgun Gothic"/>
              </a:rPr>
              <a:t>나눔천사</a:t>
            </a:r>
            <a:endParaRPr sz="600">
              <a:latin typeface="Malgun Gothic"/>
              <a:ea typeface="Malgun Gothic"/>
              <a:cs typeface="Malgun Gothic"/>
              <a:sym typeface="Malgun Gothic"/>
            </a:endParaRPr>
          </a:p>
        </p:txBody>
      </p:sp>
      <p:sp>
        <p:nvSpPr>
          <p:cNvPr id="3331" name="Google Shape;3331;p54"/>
          <p:cNvSpPr txBox="1"/>
          <p:nvPr/>
        </p:nvSpPr>
        <p:spPr>
          <a:xfrm>
            <a:off x="4298227" y="4740784"/>
            <a:ext cx="3282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00">
                <a:solidFill>
                  <a:srgbClr val="58595B"/>
                </a:solidFill>
                <a:latin typeface="Malgun Gothic"/>
                <a:ea typeface="Malgun Gothic"/>
                <a:cs typeface="Malgun Gothic"/>
                <a:sym typeface="Malgun Gothic"/>
              </a:rPr>
              <a:t>수행기관</a:t>
            </a:r>
            <a:endParaRPr sz="600">
              <a:latin typeface="Malgun Gothic"/>
              <a:ea typeface="Malgun Gothic"/>
              <a:cs typeface="Malgun Gothic"/>
              <a:sym typeface="Malgun Gothic"/>
            </a:endParaRPr>
          </a:p>
        </p:txBody>
      </p:sp>
      <p:sp>
        <p:nvSpPr>
          <p:cNvPr id="3332" name="Google Shape;3332;p54"/>
          <p:cNvSpPr txBox="1"/>
          <p:nvPr/>
        </p:nvSpPr>
        <p:spPr>
          <a:xfrm>
            <a:off x="3443300" y="2742534"/>
            <a:ext cx="313055" cy="286385"/>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00">
                <a:solidFill>
                  <a:srgbClr val="58595B"/>
                </a:solidFill>
                <a:latin typeface="Arial"/>
                <a:ea typeface="Arial"/>
                <a:cs typeface="Arial"/>
                <a:sym typeface="Arial"/>
              </a:rPr>
              <a:t>전화상담</a:t>
            </a:r>
            <a:endParaRPr sz="600">
              <a:latin typeface="Arial"/>
              <a:ea typeface="Arial"/>
              <a:cs typeface="Arial"/>
              <a:sym typeface="Arial"/>
            </a:endParaRPr>
          </a:p>
          <a:p>
            <a:pPr indent="0" lvl="0" marL="0" rtl="0" algn="ctr">
              <a:lnSpc>
                <a:spcPct val="100000"/>
              </a:lnSpc>
              <a:spcBef>
                <a:spcPts val="610"/>
              </a:spcBef>
              <a:spcAft>
                <a:spcPts val="0"/>
              </a:spcAft>
              <a:buNone/>
            </a:pPr>
            <a:r>
              <a:rPr b="0" lang="en-US" sz="600">
                <a:solidFill>
                  <a:srgbClr val="FFFFFF"/>
                </a:solidFill>
                <a:latin typeface="Arial"/>
                <a:ea typeface="Arial"/>
                <a:cs typeface="Arial"/>
                <a:sym typeface="Arial"/>
              </a:rPr>
              <a:t>1</a:t>
            </a:r>
            <a:endParaRPr sz="600">
              <a:latin typeface="Arial"/>
              <a:ea typeface="Arial"/>
              <a:cs typeface="Arial"/>
              <a:sym typeface="Arial"/>
            </a:endParaRPr>
          </a:p>
        </p:txBody>
      </p:sp>
      <p:sp>
        <p:nvSpPr>
          <p:cNvPr id="3333" name="Google Shape;3333;p54"/>
          <p:cNvSpPr txBox="1"/>
          <p:nvPr/>
        </p:nvSpPr>
        <p:spPr>
          <a:xfrm>
            <a:off x="4251318" y="4052083"/>
            <a:ext cx="422275" cy="368300"/>
          </a:xfrm>
          <a:prstGeom prst="rect">
            <a:avLst/>
          </a:prstGeom>
          <a:noFill/>
          <a:ln>
            <a:noFill/>
          </a:ln>
        </p:spPr>
        <p:txBody>
          <a:bodyPr anchorCtr="0" anchor="t" bIns="0" lIns="0" spcFirstLastPara="1" rIns="0" wrap="square" tIns="12700">
            <a:spAutoFit/>
          </a:bodyPr>
          <a:lstStyle/>
          <a:p>
            <a:pPr indent="18415" lvl="0" marL="12700" marR="5080" rtl="0" algn="just">
              <a:lnSpc>
                <a:spcPct val="125000"/>
              </a:lnSpc>
              <a:spcBef>
                <a:spcPts val="0"/>
              </a:spcBef>
              <a:spcAft>
                <a:spcPts val="0"/>
              </a:spcAft>
              <a:buNone/>
            </a:pPr>
            <a:r>
              <a:rPr b="0" lang="en-US" sz="600">
                <a:solidFill>
                  <a:srgbClr val="58595B"/>
                </a:solidFill>
                <a:latin typeface="Arial"/>
                <a:ea typeface="Arial"/>
                <a:cs typeface="Arial"/>
                <a:sym typeface="Arial"/>
              </a:rPr>
              <a:t>서비스지원 (지원연계, 긴급출동 등)</a:t>
            </a:r>
            <a:endParaRPr sz="600">
              <a:latin typeface="Arial"/>
              <a:ea typeface="Arial"/>
              <a:cs typeface="Arial"/>
              <a:sym typeface="Arial"/>
            </a:endParaRPr>
          </a:p>
        </p:txBody>
      </p:sp>
      <p:sp>
        <p:nvSpPr>
          <p:cNvPr id="3334" name="Google Shape;3334;p54"/>
          <p:cNvSpPr txBox="1"/>
          <p:nvPr/>
        </p:nvSpPr>
        <p:spPr>
          <a:xfrm>
            <a:off x="3250163" y="4505197"/>
            <a:ext cx="699135" cy="28067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00">
                <a:solidFill>
                  <a:srgbClr val="58595B"/>
                </a:solidFill>
                <a:latin typeface="Arial"/>
                <a:ea typeface="Arial"/>
                <a:cs typeface="Arial"/>
                <a:sym typeface="Arial"/>
              </a:rPr>
              <a:t>서비스지원 정보 등록</a:t>
            </a:r>
            <a:endParaRPr sz="600">
              <a:latin typeface="Arial"/>
              <a:ea typeface="Arial"/>
              <a:cs typeface="Arial"/>
              <a:sym typeface="Arial"/>
            </a:endParaRPr>
          </a:p>
          <a:p>
            <a:pPr indent="0" lvl="0" marL="0" rtl="0" algn="ctr">
              <a:lnSpc>
                <a:spcPct val="100000"/>
              </a:lnSpc>
              <a:spcBef>
                <a:spcPts val="565"/>
              </a:spcBef>
              <a:spcAft>
                <a:spcPts val="0"/>
              </a:spcAft>
              <a:buNone/>
            </a:pPr>
            <a:r>
              <a:rPr b="0" lang="en-US" sz="600">
                <a:solidFill>
                  <a:srgbClr val="FFFFFF"/>
                </a:solidFill>
                <a:latin typeface="Arial"/>
                <a:ea typeface="Arial"/>
                <a:cs typeface="Arial"/>
                <a:sym typeface="Arial"/>
              </a:rPr>
              <a:t>5</a:t>
            </a:r>
            <a:endParaRPr sz="600">
              <a:latin typeface="Arial"/>
              <a:ea typeface="Arial"/>
              <a:cs typeface="Arial"/>
              <a:sym typeface="Arial"/>
            </a:endParaRPr>
          </a:p>
        </p:txBody>
      </p:sp>
      <p:sp>
        <p:nvSpPr>
          <p:cNvPr id="3335" name="Google Shape;3335;p54"/>
          <p:cNvSpPr txBox="1"/>
          <p:nvPr/>
        </p:nvSpPr>
        <p:spPr>
          <a:xfrm>
            <a:off x="3243320" y="5008261"/>
            <a:ext cx="71310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상담정보 공유 및 요청</a:t>
            </a:r>
            <a:endParaRPr sz="600">
              <a:latin typeface="Arial"/>
              <a:ea typeface="Arial"/>
              <a:cs typeface="Arial"/>
              <a:sym typeface="Arial"/>
            </a:endParaRPr>
          </a:p>
        </p:txBody>
      </p:sp>
      <p:sp>
        <p:nvSpPr>
          <p:cNvPr id="3336" name="Google Shape;3336;p54"/>
          <p:cNvSpPr txBox="1"/>
          <p:nvPr/>
        </p:nvSpPr>
        <p:spPr>
          <a:xfrm>
            <a:off x="2428138" y="3412911"/>
            <a:ext cx="313055" cy="254000"/>
          </a:xfrm>
          <a:prstGeom prst="rect">
            <a:avLst/>
          </a:prstGeom>
          <a:noFill/>
          <a:ln>
            <a:noFill/>
          </a:ln>
        </p:spPr>
        <p:txBody>
          <a:bodyPr anchorCtr="0" anchor="t" bIns="0" lIns="0" spcFirstLastPara="1" rIns="0" wrap="square" tIns="12700">
            <a:spAutoFit/>
          </a:bodyPr>
          <a:lstStyle/>
          <a:p>
            <a:pPr indent="-72390" lvl="0" marL="84455" marR="5080" rtl="0" algn="l">
              <a:lnSpc>
                <a:spcPct val="125000"/>
              </a:lnSpc>
              <a:spcBef>
                <a:spcPts val="0"/>
              </a:spcBef>
              <a:spcAft>
                <a:spcPts val="0"/>
              </a:spcAft>
              <a:buNone/>
            </a:pPr>
            <a:r>
              <a:rPr b="0" lang="en-US" sz="600">
                <a:solidFill>
                  <a:srgbClr val="58595B"/>
                </a:solidFill>
                <a:latin typeface="Arial"/>
                <a:ea typeface="Arial"/>
                <a:cs typeface="Arial"/>
                <a:sym typeface="Arial"/>
              </a:rPr>
              <a:t>상담정보 등록</a:t>
            </a:r>
            <a:endParaRPr sz="600">
              <a:latin typeface="Arial"/>
              <a:ea typeface="Arial"/>
              <a:cs typeface="Arial"/>
              <a:sym typeface="Arial"/>
            </a:endParaRPr>
          </a:p>
        </p:txBody>
      </p:sp>
      <p:sp>
        <p:nvSpPr>
          <p:cNvPr id="3337" name="Google Shape;3337;p54"/>
          <p:cNvSpPr txBox="1"/>
          <p:nvPr/>
        </p:nvSpPr>
        <p:spPr>
          <a:xfrm>
            <a:off x="2592682" y="4136388"/>
            <a:ext cx="384810" cy="254000"/>
          </a:xfrm>
          <a:prstGeom prst="rect">
            <a:avLst/>
          </a:prstGeom>
          <a:noFill/>
          <a:ln>
            <a:noFill/>
          </a:ln>
        </p:spPr>
        <p:txBody>
          <a:bodyPr anchorCtr="0" anchor="t" bIns="0" lIns="0" spcFirstLastPara="1" rIns="0" wrap="square" tIns="12700">
            <a:spAutoFit/>
          </a:bodyPr>
          <a:lstStyle/>
          <a:p>
            <a:pPr indent="-29209" lvl="0" marL="41275" marR="5080" rtl="0" algn="l">
              <a:lnSpc>
                <a:spcPct val="125000"/>
              </a:lnSpc>
              <a:spcBef>
                <a:spcPts val="0"/>
              </a:spcBef>
              <a:spcAft>
                <a:spcPts val="0"/>
              </a:spcAft>
              <a:buNone/>
            </a:pPr>
            <a:r>
              <a:rPr b="0" lang="en-US" sz="600">
                <a:solidFill>
                  <a:srgbClr val="58595B"/>
                </a:solidFill>
                <a:latin typeface="Arial"/>
                <a:ea typeface="Arial"/>
                <a:cs typeface="Arial"/>
                <a:sym typeface="Arial"/>
              </a:rPr>
              <a:t>서비스지원 정보 공유</a:t>
            </a:r>
            <a:endParaRPr sz="600">
              <a:latin typeface="Arial"/>
              <a:ea typeface="Arial"/>
              <a:cs typeface="Arial"/>
              <a:sym typeface="Arial"/>
            </a:endParaRPr>
          </a:p>
        </p:txBody>
      </p:sp>
      <p:grpSp>
        <p:nvGrpSpPr>
          <p:cNvPr id="3338" name="Google Shape;3338;p54"/>
          <p:cNvGrpSpPr/>
          <p:nvPr/>
        </p:nvGrpSpPr>
        <p:grpSpPr>
          <a:xfrm>
            <a:off x="2535742" y="3175090"/>
            <a:ext cx="1592315" cy="1485584"/>
            <a:chOff x="2535742" y="3175090"/>
            <a:chExt cx="1592315" cy="1485584"/>
          </a:xfrm>
        </p:grpSpPr>
        <p:pic>
          <p:nvPicPr>
            <p:cNvPr id="3339" name="Google Shape;3339;p54"/>
            <p:cNvPicPr preferRelativeResize="0"/>
            <p:nvPr/>
          </p:nvPicPr>
          <p:blipFill rotWithShape="1">
            <a:blip r:embed="rId40">
              <a:alphaModFix/>
            </a:blip>
            <a:srcRect b="0" l="0" r="0" t="0"/>
            <a:stretch/>
          </p:blipFill>
          <p:spPr>
            <a:xfrm>
              <a:off x="2535742" y="4588754"/>
              <a:ext cx="92646" cy="71920"/>
            </a:xfrm>
            <a:prstGeom prst="rect">
              <a:avLst/>
            </a:prstGeom>
            <a:noFill/>
            <a:ln>
              <a:noFill/>
            </a:ln>
          </p:spPr>
        </p:pic>
        <p:sp>
          <p:nvSpPr>
            <p:cNvPr id="3340" name="Google Shape;3340;p54"/>
            <p:cNvSpPr/>
            <p:nvPr/>
          </p:nvSpPr>
          <p:spPr>
            <a:xfrm>
              <a:off x="3099357" y="3175090"/>
              <a:ext cx="1028700" cy="1207135"/>
            </a:xfrm>
            <a:custGeom>
              <a:rect b="b" l="l" r="r" t="t"/>
              <a:pathLst>
                <a:path extrusionOk="0" h="1207135" w="1028700">
                  <a:moveTo>
                    <a:pt x="966139" y="0"/>
                  </a:moveTo>
                  <a:lnTo>
                    <a:pt x="62331" y="0"/>
                  </a:lnTo>
                  <a:lnTo>
                    <a:pt x="38067" y="4893"/>
                  </a:lnTo>
                  <a:lnTo>
                    <a:pt x="18254" y="18241"/>
                  </a:lnTo>
                  <a:lnTo>
                    <a:pt x="4897" y="38045"/>
                  </a:lnTo>
                  <a:lnTo>
                    <a:pt x="0" y="62306"/>
                  </a:lnTo>
                  <a:lnTo>
                    <a:pt x="0" y="1144790"/>
                  </a:lnTo>
                  <a:lnTo>
                    <a:pt x="4897" y="1169051"/>
                  </a:lnTo>
                  <a:lnTo>
                    <a:pt x="18254" y="1188854"/>
                  </a:lnTo>
                  <a:lnTo>
                    <a:pt x="38067" y="1202203"/>
                  </a:lnTo>
                  <a:lnTo>
                    <a:pt x="62331" y="1207096"/>
                  </a:lnTo>
                  <a:lnTo>
                    <a:pt x="966139" y="1207096"/>
                  </a:lnTo>
                  <a:lnTo>
                    <a:pt x="990398" y="1202203"/>
                  </a:lnTo>
                  <a:lnTo>
                    <a:pt x="1010211" y="1188854"/>
                  </a:lnTo>
                  <a:lnTo>
                    <a:pt x="1023571" y="1169051"/>
                  </a:lnTo>
                  <a:lnTo>
                    <a:pt x="1028471" y="1144790"/>
                  </a:lnTo>
                  <a:lnTo>
                    <a:pt x="1028471" y="62306"/>
                  </a:lnTo>
                  <a:lnTo>
                    <a:pt x="1023571" y="38045"/>
                  </a:lnTo>
                  <a:lnTo>
                    <a:pt x="1010211" y="18241"/>
                  </a:lnTo>
                  <a:lnTo>
                    <a:pt x="990398" y="4893"/>
                  </a:lnTo>
                  <a:lnTo>
                    <a:pt x="966139" y="0"/>
                  </a:lnTo>
                  <a:close/>
                </a:path>
              </a:pathLst>
            </a:custGeom>
            <a:solidFill>
              <a:srgbClr val="E1EC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41" name="Google Shape;3341;p54"/>
            <p:cNvSpPr/>
            <p:nvPr/>
          </p:nvSpPr>
          <p:spPr>
            <a:xfrm>
              <a:off x="3192843" y="3461296"/>
              <a:ext cx="842010" cy="836930"/>
            </a:xfrm>
            <a:custGeom>
              <a:rect b="b" l="l" r="r" t="t"/>
              <a:pathLst>
                <a:path extrusionOk="0" h="836929" w="842010">
                  <a:moveTo>
                    <a:pt x="841476" y="774192"/>
                  </a:moveTo>
                  <a:lnTo>
                    <a:pt x="836587" y="749935"/>
                  </a:lnTo>
                  <a:lnTo>
                    <a:pt x="823226" y="730135"/>
                  </a:lnTo>
                  <a:lnTo>
                    <a:pt x="803414" y="716788"/>
                  </a:lnTo>
                  <a:lnTo>
                    <a:pt x="779145" y="711885"/>
                  </a:lnTo>
                  <a:lnTo>
                    <a:pt x="62331" y="711885"/>
                  </a:lnTo>
                  <a:lnTo>
                    <a:pt x="38074" y="716788"/>
                  </a:lnTo>
                  <a:lnTo>
                    <a:pt x="18262" y="730135"/>
                  </a:lnTo>
                  <a:lnTo>
                    <a:pt x="4902" y="749935"/>
                  </a:lnTo>
                  <a:lnTo>
                    <a:pt x="0" y="774192"/>
                  </a:lnTo>
                  <a:lnTo>
                    <a:pt x="4902" y="798461"/>
                  </a:lnTo>
                  <a:lnTo>
                    <a:pt x="18262" y="818286"/>
                  </a:lnTo>
                  <a:lnTo>
                    <a:pt x="38074" y="831659"/>
                  </a:lnTo>
                  <a:lnTo>
                    <a:pt x="62331" y="836549"/>
                  </a:lnTo>
                  <a:lnTo>
                    <a:pt x="779145" y="836549"/>
                  </a:lnTo>
                  <a:lnTo>
                    <a:pt x="803414" y="831659"/>
                  </a:lnTo>
                  <a:lnTo>
                    <a:pt x="823226" y="818286"/>
                  </a:lnTo>
                  <a:lnTo>
                    <a:pt x="836587" y="798461"/>
                  </a:lnTo>
                  <a:lnTo>
                    <a:pt x="841476" y="774192"/>
                  </a:lnTo>
                  <a:close/>
                </a:path>
                <a:path extrusionOk="0" h="836929" w="842010">
                  <a:moveTo>
                    <a:pt x="841476" y="596252"/>
                  </a:moveTo>
                  <a:lnTo>
                    <a:pt x="836587" y="571995"/>
                  </a:lnTo>
                  <a:lnTo>
                    <a:pt x="823226" y="552183"/>
                  </a:lnTo>
                  <a:lnTo>
                    <a:pt x="803414" y="538835"/>
                  </a:lnTo>
                  <a:lnTo>
                    <a:pt x="779145" y="533946"/>
                  </a:lnTo>
                  <a:lnTo>
                    <a:pt x="62331" y="533946"/>
                  </a:lnTo>
                  <a:lnTo>
                    <a:pt x="38074" y="538835"/>
                  </a:lnTo>
                  <a:lnTo>
                    <a:pt x="18262" y="552183"/>
                  </a:lnTo>
                  <a:lnTo>
                    <a:pt x="4902" y="571995"/>
                  </a:lnTo>
                  <a:lnTo>
                    <a:pt x="0" y="596252"/>
                  </a:lnTo>
                  <a:lnTo>
                    <a:pt x="4902" y="620522"/>
                  </a:lnTo>
                  <a:lnTo>
                    <a:pt x="18262" y="640334"/>
                  </a:lnTo>
                  <a:lnTo>
                    <a:pt x="38074" y="653707"/>
                  </a:lnTo>
                  <a:lnTo>
                    <a:pt x="62331" y="658609"/>
                  </a:lnTo>
                  <a:lnTo>
                    <a:pt x="779145" y="658609"/>
                  </a:lnTo>
                  <a:lnTo>
                    <a:pt x="803414" y="653707"/>
                  </a:lnTo>
                  <a:lnTo>
                    <a:pt x="823226" y="640334"/>
                  </a:lnTo>
                  <a:lnTo>
                    <a:pt x="836587" y="620522"/>
                  </a:lnTo>
                  <a:lnTo>
                    <a:pt x="841476" y="596252"/>
                  </a:lnTo>
                  <a:close/>
                </a:path>
                <a:path extrusionOk="0" h="836929" w="842010">
                  <a:moveTo>
                    <a:pt x="841476" y="418249"/>
                  </a:moveTo>
                  <a:lnTo>
                    <a:pt x="836587" y="393992"/>
                  </a:lnTo>
                  <a:lnTo>
                    <a:pt x="823226" y="374180"/>
                  </a:lnTo>
                  <a:lnTo>
                    <a:pt x="803414" y="360832"/>
                  </a:lnTo>
                  <a:lnTo>
                    <a:pt x="779145" y="355942"/>
                  </a:lnTo>
                  <a:lnTo>
                    <a:pt x="62331" y="355942"/>
                  </a:lnTo>
                  <a:lnTo>
                    <a:pt x="38074" y="360832"/>
                  </a:lnTo>
                  <a:lnTo>
                    <a:pt x="18262" y="374180"/>
                  </a:lnTo>
                  <a:lnTo>
                    <a:pt x="4902" y="393992"/>
                  </a:lnTo>
                  <a:lnTo>
                    <a:pt x="0" y="418249"/>
                  </a:lnTo>
                  <a:lnTo>
                    <a:pt x="4902" y="442518"/>
                  </a:lnTo>
                  <a:lnTo>
                    <a:pt x="18262" y="462343"/>
                  </a:lnTo>
                  <a:lnTo>
                    <a:pt x="38074" y="475703"/>
                  </a:lnTo>
                  <a:lnTo>
                    <a:pt x="62331" y="480606"/>
                  </a:lnTo>
                  <a:lnTo>
                    <a:pt x="779145" y="480606"/>
                  </a:lnTo>
                  <a:lnTo>
                    <a:pt x="803414" y="475703"/>
                  </a:lnTo>
                  <a:lnTo>
                    <a:pt x="823226" y="462343"/>
                  </a:lnTo>
                  <a:lnTo>
                    <a:pt x="836587" y="442518"/>
                  </a:lnTo>
                  <a:lnTo>
                    <a:pt x="841476" y="418249"/>
                  </a:lnTo>
                  <a:close/>
                </a:path>
                <a:path extrusionOk="0" h="836929" w="842010">
                  <a:moveTo>
                    <a:pt x="841476" y="240296"/>
                  </a:moveTo>
                  <a:lnTo>
                    <a:pt x="836587" y="216039"/>
                  </a:lnTo>
                  <a:lnTo>
                    <a:pt x="823226" y="196240"/>
                  </a:lnTo>
                  <a:lnTo>
                    <a:pt x="803414" y="182892"/>
                  </a:lnTo>
                  <a:lnTo>
                    <a:pt x="779145" y="177990"/>
                  </a:lnTo>
                  <a:lnTo>
                    <a:pt x="62331" y="177990"/>
                  </a:lnTo>
                  <a:lnTo>
                    <a:pt x="38074" y="182892"/>
                  </a:lnTo>
                  <a:lnTo>
                    <a:pt x="18262" y="196240"/>
                  </a:lnTo>
                  <a:lnTo>
                    <a:pt x="4902" y="216039"/>
                  </a:lnTo>
                  <a:lnTo>
                    <a:pt x="0" y="240296"/>
                  </a:lnTo>
                  <a:lnTo>
                    <a:pt x="4902" y="264566"/>
                  </a:lnTo>
                  <a:lnTo>
                    <a:pt x="18262" y="284391"/>
                  </a:lnTo>
                  <a:lnTo>
                    <a:pt x="38074" y="297751"/>
                  </a:lnTo>
                  <a:lnTo>
                    <a:pt x="62331" y="302653"/>
                  </a:lnTo>
                  <a:lnTo>
                    <a:pt x="779145" y="302653"/>
                  </a:lnTo>
                  <a:lnTo>
                    <a:pt x="803414" y="297751"/>
                  </a:lnTo>
                  <a:lnTo>
                    <a:pt x="823226" y="284391"/>
                  </a:lnTo>
                  <a:lnTo>
                    <a:pt x="836587" y="264566"/>
                  </a:lnTo>
                  <a:lnTo>
                    <a:pt x="841476" y="240296"/>
                  </a:lnTo>
                  <a:close/>
                </a:path>
                <a:path extrusionOk="0" h="836929" w="842010">
                  <a:moveTo>
                    <a:pt x="841476" y="62306"/>
                  </a:moveTo>
                  <a:lnTo>
                    <a:pt x="836587" y="38049"/>
                  </a:lnTo>
                  <a:lnTo>
                    <a:pt x="823226" y="18237"/>
                  </a:lnTo>
                  <a:lnTo>
                    <a:pt x="803414" y="4889"/>
                  </a:lnTo>
                  <a:lnTo>
                    <a:pt x="779145" y="0"/>
                  </a:lnTo>
                  <a:lnTo>
                    <a:pt x="62331" y="0"/>
                  </a:lnTo>
                  <a:lnTo>
                    <a:pt x="38074" y="4889"/>
                  </a:lnTo>
                  <a:lnTo>
                    <a:pt x="18262" y="18237"/>
                  </a:lnTo>
                  <a:lnTo>
                    <a:pt x="4902" y="38049"/>
                  </a:lnTo>
                  <a:lnTo>
                    <a:pt x="0" y="62306"/>
                  </a:lnTo>
                  <a:lnTo>
                    <a:pt x="4902" y="86575"/>
                  </a:lnTo>
                  <a:lnTo>
                    <a:pt x="18262" y="106387"/>
                  </a:lnTo>
                  <a:lnTo>
                    <a:pt x="38074" y="119761"/>
                  </a:lnTo>
                  <a:lnTo>
                    <a:pt x="62331" y="124663"/>
                  </a:lnTo>
                  <a:lnTo>
                    <a:pt x="779145" y="124663"/>
                  </a:lnTo>
                  <a:lnTo>
                    <a:pt x="803414" y="119761"/>
                  </a:lnTo>
                  <a:lnTo>
                    <a:pt x="823226" y="106387"/>
                  </a:lnTo>
                  <a:lnTo>
                    <a:pt x="836587" y="86575"/>
                  </a:lnTo>
                  <a:lnTo>
                    <a:pt x="841476" y="623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42" name="Google Shape;3342;p54"/>
          <p:cNvSpPr txBox="1"/>
          <p:nvPr/>
        </p:nvSpPr>
        <p:spPr>
          <a:xfrm>
            <a:off x="3326138" y="3259156"/>
            <a:ext cx="57467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독거노인 지원 센터</a:t>
            </a:r>
            <a:endParaRPr sz="500">
              <a:latin typeface="Malgun Gothic"/>
              <a:ea typeface="Malgun Gothic"/>
              <a:cs typeface="Malgun Gothic"/>
              <a:sym typeface="Malgun Gothic"/>
            </a:endParaRPr>
          </a:p>
        </p:txBody>
      </p:sp>
      <p:sp>
        <p:nvSpPr>
          <p:cNvPr id="3343" name="Google Shape;3343;p54"/>
          <p:cNvSpPr txBox="1"/>
          <p:nvPr/>
        </p:nvSpPr>
        <p:spPr>
          <a:xfrm>
            <a:off x="3258069" y="3469911"/>
            <a:ext cx="69786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나눔천사 </a:t>
            </a:r>
            <a:r>
              <a:rPr b="0" lang="en-US" sz="500">
                <a:solidFill>
                  <a:srgbClr val="58595B"/>
                </a:solidFill>
                <a:latin typeface="Arial"/>
                <a:ea typeface="Arial"/>
                <a:cs typeface="Arial"/>
                <a:sym typeface="Arial"/>
              </a:rPr>
              <a:t>봉사활동 신청</a:t>
            </a:r>
            <a:endParaRPr sz="500">
              <a:latin typeface="Arial"/>
              <a:ea typeface="Arial"/>
              <a:cs typeface="Arial"/>
              <a:sym typeface="Arial"/>
            </a:endParaRPr>
          </a:p>
        </p:txBody>
      </p:sp>
      <p:sp>
        <p:nvSpPr>
          <p:cNvPr id="3344" name="Google Shape;3344;p54"/>
          <p:cNvSpPr txBox="1"/>
          <p:nvPr/>
        </p:nvSpPr>
        <p:spPr>
          <a:xfrm>
            <a:off x="3258069" y="3646924"/>
            <a:ext cx="56705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기업 </a:t>
            </a:r>
            <a:r>
              <a:rPr b="0" lang="en-US" sz="500">
                <a:solidFill>
                  <a:srgbClr val="58595B"/>
                </a:solidFill>
                <a:latin typeface="Arial"/>
                <a:ea typeface="Arial"/>
                <a:cs typeface="Arial"/>
                <a:sym typeface="Arial"/>
              </a:rPr>
              <a:t>봉사활동 승인</a:t>
            </a:r>
            <a:endParaRPr sz="500">
              <a:latin typeface="Arial"/>
              <a:ea typeface="Arial"/>
              <a:cs typeface="Arial"/>
              <a:sym typeface="Arial"/>
            </a:endParaRPr>
          </a:p>
        </p:txBody>
      </p:sp>
      <p:sp>
        <p:nvSpPr>
          <p:cNvPr id="3345" name="Google Shape;3345;p54"/>
          <p:cNvSpPr txBox="1"/>
          <p:nvPr/>
        </p:nvSpPr>
        <p:spPr>
          <a:xfrm>
            <a:off x="3258069" y="3823937"/>
            <a:ext cx="50482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매칭 </a:t>
            </a:r>
            <a:r>
              <a:rPr b="0" lang="en-US" sz="500">
                <a:solidFill>
                  <a:srgbClr val="58595B"/>
                </a:solidFill>
                <a:latin typeface="Arial"/>
                <a:ea typeface="Arial"/>
                <a:cs typeface="Arial"/>
                <a:sym typeface="Arial"/>
              </a:rPr>
              <a:t>시스템 운영</a:t>
            </a:r>
            <a:endParaRPr sz="500">
              <a:latin typeface="Arial"/>
              <a:ea typeface="Arial"/>
              <a:cs typeface="Arial"/>
              <a:sym typeface="Arial"/>
            </a:endParaRPr>
          </a:p>
        </p:txBody>
      </p:sp>
      <p:sp>
        <p:nvSpPr>
          <p:cNvPr id="3346" name="Google Shape;3346;p54"/>
          <p:cNvSpPr txBox="1"/>
          <p:nvPr/>
        </p:nvSpPr>
        <p:spPr>
          <a:xfrm>
            <a:off x="3258069" y="4000949"/>
            <a:ext cx="63563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수행기관 </a:t>
            </a:r>
            <a:r>
              <a:rPr b="0" lang="en-US" sz="500">
                <a:solidFill>
                  <a:srgbClr val="58595B"/>
                </a:solidFill>
                <a:latin typeface="Arial"/>
                <a:ea typeface="Arial"/>
                <a:cs typeface="Arial"/>
                <a:sym typeface="Arial"/>
              </a:rPr>
              <a:t>대상자 등록</a:t>
            </a:r>
            <a:endParaRPr sz="500">
              <a:latin typeface="Arial"/>
              <a:ea typeface="Arial"/>
              <a:cs typeface="Arial"/>
              <a:sym typeface="Arial"/>
            </a:endParaRPr>
          </a:p>
        </p:txBody>
      </p:sp>
      <p:sp>
        <p:nvSpPr>
          <p:cNvPr id="3347" name="Google Shape;3347;p54"/>
          <p:cNvSpPr txBox="1"/>
          <p:nvPr/>
        </p:nvSpPr>
        <p:spPr>
          <a:xfrm>
            <a:off x="3258069" y="4177962"/>
            <a:ext cx="635635" cy="10477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500">
                <a:solidFill>
                  <a:srgbClr val="58595B"/>
                </a:solidFill>
                <a:latin typeface="Malgun Gothic"/>
                <a:ea typeface="Malgun Gothic"/>
                <a:cs typeface="Malgun Gothic"/>
                <a:sym typeface="Malgun Gothic"/>
              </a:rPr>
              <a:t>독거노인 </a:t>
            </a:r>
            <a:r>
              <a:rPr b="0" lang="en-US" sz="500">
                <a:solidFill>
                  <a:srgbClr val="58595B"/>
                </a:solidFill>
                <a:latin typeface="Arial"/>
                <a:ea typeface="Arial"/>
                <a:cs typeface="Arial"/>
                <a:sym typeface="Arial"/>
              </a:rPr>
              <a:t>서비스 신청</a:t>
            </a:r>
            <a:endParaRPr sz="500">
              <a:latin typeface="Arial"/>
              <a:ea typeface="Arial"/>
              <a:cs typeface="Arial"/>
              <a:sym typeface="Arial"/>
            </a:endParaRPr>
          </a:p>
        </p:txBody>
      </p:sp>
      <p:sp>
        <p:nvSpPr>
          <p:cNvPr id="3348" name="Google Shape;3348;p54"/>
          <p:cNvSpPr/>
          <p:nvPr/>
        </p:nvSpPr>
        <p:spPr>
          <a:xfrm>
            <a:off x="3574084" y="3585997"/>
            <a:ext cx="79375" cy="569595"/>
          </a:xfrm>
          <a:custGeom>
            <a:rect b="b" l="l" r="r" t="t"/>
            <a:pathLst>
              <a:path extrusionOk="0" h="569595" w="79375">
                <a:moveTo>
                  <a:pt x="79184" y="533920"/>
                </a:moveTo>
                <a:lnTo>
                  <a:pt x="0" y="533920"/>
                </a:lnTo>
                <a:lnTo>
                  <a:pt x="40297" y="569544"/>
                </a:lnTo>
                <a:lnTo>
                  <a:pt x="79184" y="533920"/>
                </a:lnTo>
                <a:close/>
              </a:path>
              <a:path extrusionOk="0" h="569595" w="79375">
                <a:moveTo>
                  <a:pt x="79184" y="355942"/>
                </a:moveTo>
                <a:lnTo>
                  <a:pt x="0" y="355942"/>
                </a:lnTo>
                <a:lnTo>
                  <a:pt x="40297" y="391566"/>
                </a:lnTo>
                <a:lnTo>
                  <a:pt x="79184" y="355942"/>
                </a:lnTo>
                <a:close/>
              </a:path>
              <a:path extrusionOk="0" h="569595" w="79375">
                <a:moveTo>
                  <a:pt x="79184" y="177965"/>
                </a:moveTo>
                <a:lnTo>
                  <a:pt x="0" y="177965"/>
                </a:lnTo>
                <a:lnTo>
                  <a:pt x="40297" y="213588"/>
                </a:lnTo>
                <a:lnTo>
                  <a:pt x="79184" y="177965"/>
                </a:lnTo>
                <a:close/>
              </a:path>
              <a:path extrusionOk="0" h="569595" w="79375">
                <a:moveTo>
                  <a:pt x="79184" y="0"/>
                </a:moveTo>
                <a:lnTo>
                  <a:pt x="0" y="0"/>
                </a:lnTo>
                <a:lnTo>
                  <a:pt x="40297" y="35623"/>
                </a:lnTo>
                <a:lnTo>
                  <a:pt x="791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49" name="Google Shape;3349;p5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54</a:t>
            </a:r>
            <a:endParaRPr sz="900">
              <a:latin typeface="Malgun Gothic"/>
              <a:ea typeface="Malgun Gothic"/>
              <a:cs typeface="Malgun Gothic"/>
              <a:sym typeface="Malgun Gothic"/>
            </a:endParaRPr>
          </a:p>
        </p:txBody>
      </p:sp>
      <p:pic>
        <p:nvPicPr>
          <p:cNvPr id="3350" name="Google Shape;3350;p54"/>
          <p:cNvPicPr preferRelativeResize="0"/>
          <p:nvPr/>
        </p:nvPicPr>
        <p:blipFill rotWithShape="1">
          <a:blip r:embed="rId41">
            <a:alphaModFix/>
          </a:blip>
          <a:srcRect b="0" l="0" r="0" t="0"/>
          <a:stretch/>
        </p:blipFill>
        <p:spPr>
          <a:xfrm>
            <a:off x="431999" y="6464984"/>
            <a:ext cx="231013" cy="231013"/>
          </a:xfrm>
          <a:prstGeom prst="rect">
            <a:avLst/>
          </a:prstGeom>
          <a:noFill/>
          <a:ln>
            <a:noFill/>
          </a:ln>
        </p:spPr>
      </p:pic>
      <p:pic>
        <p:nvPicPr>
          <p:cNvPr id="3351" name="Google Shape;3351;p54"/>
          <p:cNvPicPr preferRelativeResize="0"/>
          <p:nvPr/>
        </p:nvPicPr>
        <p:blipFill rotWithShape="1">
          <a:blip r:embed="rId42">
            <a:alphaModFix/>
          </a:blip>
          <a:srcRect b="0" l="0" r="0" t="0"/>
          <a:stretch/>
        </p:blipFill>
        <p:spPr>
          <a:xfrm>
            <a:off x="431999" y="6167054"/>
            <a:ext cx="231013" cy="231012"/>
          </a:xfrm>
          <a:prstGeom prst="rect">
            <a:avLst/>
          </a:prstGeom>
          <a:noFill/>
          <a:ln>
            <a:noFill/>
          </a:ln>
        </p:spPr>
      </p:pic>
      <p:pic>
        <p:nvPicPr>
          <p:cNvPr id="3352" name="Google Shape;3352;p54"/>
          <p:cNvPicPr preferRelativeResize="0"/>
          <p:nvPr/>
        </p:nvPicPr>
        <p:blipFill rotWithShape="1">
          <a:blip r:embed="rId43">
            <a:alphaModFix/>
          </a:blip>
          <a:srcRect b="0" l="0" r="0" t="0"/>
          <a:stretch/>
        </p:blipFill>
        <p:spPr>
          <a:xfrm>
            <a:off x="431999" y="5730434"/>
            <a:ext cx="231013" cy="231013"/>
          </a:xfrm>
          <a:prstGeom prst="rect">
            <a:avLst/>
          </a:prstGeom>
          <a:noFill/>
          <a:ln>
            <a:noFill/>
          </a:ln>
        </p:spPr>
      </p:pic>
      <p:pic>
        <p:nvPicPr>
          <p:cNvPr id="3353" name="Google Shape;3353;p54"/>
          <p:cNvPicPr preferRelativeResize="0"/>
          <p:nvPr/>
        </p:nvPicPr>
        <p:blipFill rotWithShape="1">
          <a:blip r:embed="rId44">
            <a:alphaModFix/>
          </a:blip>
          <a:srcRect b="0" l="0" r="0" t="0"/>
          <a:stretch/>
        </p:blipFill>
        <p:spPr>
          <a:xfrm>
            <a:off x="431999" y="5432504"/>
            <a:ext cx="231013" cy="231012"/>
          </a:xfrm>
          <a:prstGeom prst="rect">
            <a:avLst/>
          </a:prstGeom>
          <a:noFill/>
          <a:ln>
            <a:noFill/>
          </a:ln>
        </p:spPr>
      </p:pic>
      <p:sp>
        <p:nvSpPr>
          <p:cNvPr id="3354" name="Google Shape;3354;p5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8" name="Shape 3358"/>
        <p:cNvGrpSpPr/>
        <p:nvPr/>
      </p:nvGrpSpPr>
      <p:grpSpPr>
        <a:xfrm>
          <a:off x="0" y="0"/>
          <a:ext cx="0" cy="0"/>
          <a:chOff x="0" y="0"/>
          <a:chExt cx="0" cy="0"/>
        </a:xfrm>
      </p:grpSpPr>
      <p:graphicFrame>
        <p:nvGraphicFramePr>
          <p:cNvPr id="3359" name="Google Shape;3359;p5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지역사회 발전 및 투자</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360" name="Google Shape;3360;p55"/>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지역사회 발전 및 투자</a:t>
            </a:r>
            <a:endParaRPr/>
          </a:p>
        </p:txBody>
      </p:sp>
      <p:grpSp>
        <p:nvGrpSpPr>
          <p:cNvPr id="3361" name="Google Shape;3361;p55"/>
          <p:cNvGrpSpPr/>
          <p:nvPr/>
        </p:nvGrpSpPr>
        <p:grpSpPr>
          <a:xfrm>
            <a:off x="2339987" y="1644434"/>
            <a:ext cx="5220335" cy="3810"/>
            <a:chOff x="2339987" y="1644434"/>
            <a:chExt cx="5220335" cy="3810"/>
          </a:xfrm>
        </p:grpSpPr>
        <p:sp>
          <p:nvSpPr>
            <p:cNvPr id="3362" name="Google Shape;3362;p55"/>
            <p:cNvSpPr/>
            <p:nvPr/>
          </p:nvSpPr>
          <p:spPr>
            <a:xfrm>
              <a:off x="2349520" y="1646327"/>
              <a:ext cx="5205095" cy="0"/>
            </a:xfrm>
            <a:custGeom>
              <a:rect b="b" l="l" r="r" t="t"/>
              <a:pathLst>
                <a:path extrusionOk="0" h="120000" w="5205095">
                  <a:moveTo>
                    <a:pt x="0" y="0"/>
                  </a:moveTo>
                  <a:lnTo>
                    <a:pt x="520476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63" name="Google Shape;3363;p55"/>
            <p:cNvSpPr/>
            <p:nvPr/>
          </p:nvSpPr>
          <p:spPr>
            <a:xfrm>
              <a:off x="2339987" y="1644434"/>
              <a:ext cx="5220335" cy="3810"/>
            </a:xfrm>
            <a:custGeom>
              <a:rect b="b" l="l" r="r" t="t"/>
              <a:pathLst>
                <a:path extrusionOk="0" h="3810" w="5220334">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5220334">
                  <a:moveTo>
                    <a:pt x="5220005" y="1905"/>
                  </a:moveTo>
                  <a:lnTo>
                    <a:pt x="5219446" y="558"/>
                  </a:lnTo>
                  <a:lnTo>
                    <a:pt x="5218100" y="0"/>
                  </a:lnTo>
                  <a:lnTo>
                    <a:pt x="5216753" y="558"/>
                  </a:lnTo>
                  <a:lnTo>
                    <a:pt x="5216195" y="1905"/>
                  </a:lnTo>
                  <a:lnTo>
                    <a:pt x="5216753" y="3251"/>
                  </a:lnTo>
                  <a:lnTo>
                    <a:pt x="5218100" y="3810"/>
                  </a:lnTo>
                  <a:lnTo>
                    <a:pt x="5219446" y="3251"/>
                  </a:lnTo>
                  <a:lnTo>
                    <a:pt x="5220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64" name="Google Shape;3364;p55"/>
          <p:cNvSpPr txBox="1"/>
          <p:nvPr/>
        </p:nvSpPr>
        <p:spPr>
          <a:xfrm>
            <a:off x="2327300" y="1413418"/>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거버넌스 및 전략</a:t>
            </a:r>
            <a:endParaRPr sz="950">
              <a:latin typeface="Malgun Gothic"/>
              <a:ea typeface="Malgun Gothic"/>
              <a:cs typeface="Malgun Gothic"/>
              <a:sym typeface="Malgun Gothic"/>
            </a:endParaRPr>
          </a:p>
        </p:txBody>
      </p:sp>
      <p:pic>
        <p:nvPicPr>
          <p:cNvPr id="3365" name="Google Shape;3365;p55"/>
          <p:cNvPicPr preferRelativeResize="0"/>
          <p:nvPr/>
        </p:nvPicPr>
        <p:blipFill rotWithShape="1">
          <a:blip r:embed="rId16">
            <a:alphaModFix/>
          </a:blip>
          <a:srcRect b="0" l="0" r="0" t="0"/>
          <a:stretch/>
        </p:blipFill>
        <p:spPr>
          <a:xfrm>
            <a:off x="2567791" y="1817532"/>
            <a:ext cx="98424" cy="82549"/>
          </a:xfrm>
          <a:prstGeom prst="rect">
            <a:avLst/>
          </a:prstGeom>
          <a:noFill/>
          <a:ln>
            <a:noFill/>
          </a:ln>
        </p:spPr>
      </p:pic>
      <p:sp>
        <p:nvSpPr>
          <p:cNvPr id="3366" name="Google Shape;3366;p55"/>
          <p:cNvSpPr txBox="1"/>
          <p:nvPr/>
        </p:nvSpPr>
        <p:spPr>
          <a:xfrm>
            <a:off x="2327300" y="1725838"/>
            <a:ext cx="524573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‘금융  로 세상을 이롭게 한다’는 미션 하에 기업의 사회적 책임을 다하고 모두가 더불어 살아가는 따뜻한 세상을 만드는 데에 앞장서고 있습니다. 신한라이프는 지역사회 상생을 위한 임직원 참여 캠페인, 금융 교육, 장애인·노인·환아·아동 및 청 소년 지원 등의 다양한 사업을 통해 우리 사회 모든 취약계층이 건강하고 안전한 삶을 영위할 수 있도록 아낌없는 지원을 보 내고 있습니다. 또한 공익법인 ‘신한라이프빛나는재단’을 통해 다양한 장학사업을 전개해 우리 아이들이 마음껏 꿈을 펼칠 수 있는 세상을 그려 나가고 있습니다.</a:t>
            </a:r>
            <a:endParaRPr sz="800">
              <a:latin typeface="Arial"/>
              <a:ea typeface="Arial"/>
              <a:cs typeface="Arial"/>
              <a:sym typeface="Arial"/>
            </a:endParaRPr>
          </a:p>
        </p:txBody>
      </p:sp>
      <p:grpSp>
        <p:nvGrpSpPr>
          <p:cNvPr id="3367" name="Google Shape;3367;p55"/>
          <p:cNvGrpSpPr/>
          <p:nvPr/>
        </p:nvGrpSpPr>
        <p:grpSpPr>
          <a:xfrm>
            <a:off x="7811999" y="1644434"/>
            <a:ext cx="2484120" cy="3810"/>
            <a:chOff x="7811999" y="1644434"/>
            <a:chExt cx="2484120" cy="3810"/>
          </a:xfrm>
        </p:grpSpPr>
        <p:sp>
          <p:nvSpPr>
            <p:cNvPr id="3368" name="Google Shape;3368;p55"/>
            <p:cNvSpPr/>
            <p:nvPr/>
          </p:nvSpPr>
          <p:spPr>
            <a:xfrm>
              <a:off x="7821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69" name="Google Shape;3369;p55"/>
            <p:cNvSpPr/>
            <p:nvPr/>
          </p:nvSpPr>
          <p:spPr>
            <a:xfrm>
              <a:off x="7811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370" name="Google Shape;3370;p55"/>
          <p:cNvGrpSpPr/>
          <p:nvPr/>
        </p:nvGrpSpPr>
        <p:grpSpPr>
          <a:xfrm>
            <a:off x="7811999" y="3470693"/>
            <a:ext cx="2484120" cy="3810"/>
            <a:chOff x="7811999" y="3470693"/>
            <a:chExt cx="2484120" cy="3810"/>
          </a:xfrm>
        </p:grpSpPr>
        <p:sp>
          <p:nvSpPr>
            <p:cNvPr id="3371" name="Google Shape;3371;p55"/>
            <p:cNvSpPr/>
            <p:nvPr/>
          </p:nvSpPr>
          <p:spPr>
            <a:xfrm>
              <a:off x="7821536" y="347258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72" name="Google Shape;3372;p55"/>
            <p:cNvSpPr/>
            <p:nvPr/>
          </p:nvSpPr>
          <p:spPr>
            <a:xfrm>
              <a:off x="7811999" y="3470693"/>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73" name="Google Shape;3373;p55"/>
          <p:cNvSpPr txBox="1"/>
          <p:nvPr/>
        </p:nvSpPr>
        <p:spPr>
          <a:xfrm>
            <a:off x="7799299" y="1413418"/>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리스크 관리</a:t>
            </a:r>
            <a:endParaRPr sz="950">
              <a:latin typeface="Malgun Gothic"/>
              <a:ea typeface="Malgun Gothic"/>
              <a:cs typeface="Malgun Gothic"/>
              <a:sym typeface="Malgun Gothic"/>
            </a:endParaRPr>
          </a:p>
        </p:txBody>
      </p:sp>
      <p:pic>
        <p:nvPicPr>
          <p:cNvPr id="3374" name="Google Shape;3374;p55"/>
          <p:cNvPicPr preferRelativeResize="0"/>
          <p:nvPr/>
        </p:nvPicPr>
        <p:blipFill rotWithShape="1">
          <a:blip r:embed="rId16">
            <a:alphaModFix/>
          </a:blip>
          <a:srcRect b="0" l="0" r="0" t="0"/>
          <a:stretch/>
        </p:blipFill>
        <p:spPr>
          <a:xfrm>
            <a:off x="8989693" y="2548036"/>
            <a:ext cx="98424" cy="82549"/>
          </a:xfrm>
          <a:prstGeom prst="rect">
            <a:avLst/>
          </a:prstGeom>
          <a:noFill/>
          <a:ln>
            <a:noFill/>
          </a:ln>
        </p:spPr>
      </p:pic>
      <p:sp>
        <p:nvSpPr>
          <p:cNvPr id="3375" name="Google Shape;3375;p55"/>
          <p:cNvSpPr txBox="1"/>
          <p:nvPr/>
        </p:nvSpPr>
        <p:spPr>
          <a:xfrm>
            <a:off x="7799299" y="1725838"/>
            <a:ext cx="250952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장애인·아동·청년·노인 등 우리 지역사회 취 약계층에 부정적 영향을 미칠 수 있는 리스크를 식별해 이 를 최소화하기 위한 다양한 사회공헌 활동을 전개하고 있 습니다. 특히 인구구조 등 사회 변화에 따라 새롭게 나타날 수 있는 취약계층을 선제적  로 발굴하여 그 어떠한 공동 체 구성원도 소외되지 않는 사회를 실현하기 위해 노력하 고 있습니다.</a:t>
            </a:r>
            <a:endParaRPr sz="800">
              <a:latin typeface="Arial"/>
              <a:ea typeface="Arial"/>
              <a:cs typeface="Arial"/>
              <a:sym typeface="Arial"/>
            </a:endParaRPr>
          </a:p>
        </p:txBody>
      </p:sp>
      <p:sp>
        <p:nvSpPr>
          <p:cNvPr id="3376" name="Google Shape;3376;p55"/>
          <p:cNvSpPr txBox="1"/>
          <p:nvPr/>
        </p:nvSpPr>
        <p:spPr>
          <a:xfrm>
            <a:off x="7799299" y="3239678"/>
            <a:ext cx="9874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주요 지표 및 목표</a:t>
            </a:r>
            <a:endParaRPr sz="950">
              <a:latin typeface="Malgun Gothic"/>
              <a:ea typeface="Malgun Gothic"/>
              <a:cs typeface="Malgun Gothic"/>
              <a:sym typeface="Malgun Gothic"/>
            </a:endParaRPr>
          </a:p>
        </p:txBody>
      </p:sp>
      <p:pic>
        <p:nvPicPr>
          <p:cNvPr id="3377" name="Google Shape;3377;p55"/>
          <p:cNvPicPr preferRelativeResize="0"/>
          <p:nvPr/>
        </p:nvPicPr>
        <p:blipFill rotWithShape="1">
          <a:blip r:embed="rId16">
            <a:alphaModFix/>
          </a:blip>
          <a:srcRect b="0" l="0" r="0" t="0"/>
          <a:stretch/>
        </p:blipFill>
        <p:spPr>
          <a:xfrm>
            <a:off x="9442692" y="3826418"/>
            <a:ext cx="98424" cy="82549"/>
          </a:xfrm>
          <a:prstGeom prst="rect">
            <a:avLst/>
          </a:prstGeom>
          <a:noFill/>
          <a:ln>
            <a:noFill/>
          </a:ln>
        </p:spPr>
      </p:pic>
      <p:pic>
        <p:nvPicPr>
          <p:cNvPr id="3378" name="Google Shape;3378;p55"/>
          <p:cNvPicPr preferRelativeResize="0"/>
          <p:nvPr/>
        </p:nvPicPr>
        <p:blipFill rotWithShape="1">
          <a:blip r:embed="rId16">
            <a:alphaModFix/>
          </a:blip>
          <a:srcRect b="0" l="0" r="0" t="0"/>
          <a:stretch/>
        </p:blipFill>
        <p:spPr>
          <a:xfrm>
            <a:off x="8556911" y="4191670"/>
            <a:ext cx="98424" cy="82549"/>
          </a:xfrm>
          <a:prstGeom prst="rect">
            <a:avLst/>
          </a:prstGeom>
          <a:noFill/>
          <a:ln>
            <a:noFill/>
          </a:ln>
        </p:spPr>
      </p:pic>
      <p:sp>
        <p:nvSpPr>
          <p:cNvPr id="3379" name="Google Shape;3379;p55"/>
          <p:cNvSpPr txBox="1"/>
          <p:nvPr/>
        </p:nvSpPr>
        <p:spPr>
          <a:xfrm>
            <a:off x="7799299" y="3552098"/>
            <a:ext cx="2510790" cy="148653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자발성·다양성·지속성·전문성에 기반해 사 회공헌 활동 목표를 수립하고, 정기적  로 사업별 실적을 점검·관리하고 있습니다. UN 지속가능발전목표(SDGs) 에 기반해 체계적  로 환경 및 사회적 책임 활동을 계획하 며 사업 후에는 신한 ESG Value Index를 활용해 해당 사 업의 효과를 화폐가치로 측정합니다. 이처럼 정량적·정성 적 지표의 총체적인 분석을 통해 사업 효과성 제고에도 노 력을 기울이고 있습니다.</a:t>
            </a:r>
            <a:endParaRPr sz="800">
              <a:latin typeface="Arial"/>
              <a:ea typeface="Arial"/>
              <a:cs typeface="Arial"/>
              <a:sym typeface="Arial"/>
            </a:endParaRPr>
          </a:p>
        </p:txBody>
      </p:sp>
      <p:pic>
        <p:nvPicPr>
          <p:cNvPr id="3380" name="Google Shape;3380;p55"/>
          <p:cNvPicPr preferRelativeResize="0"/>
          <p:nvPr/>
        </p:nvPicPr>
        <p:blipFill rotWithShape="1">
          <a:blip r:embed="rId17">
            <a:alphaModFix/>
          </a:blip>
          <a:srcRect b="0" l="0" r="0" t="0"/>
          <a:stretch/>
        </p:blipFill>
        <p:spPr>
          <a:xfrm>
            <a:off x="3777105" y="5989291"/>
            <a:ext cx="82550" cy="69850"/>
          </a:xfrm>
          <a:prstGeom prst="rect">
            <a:avLst/>
          </a:prstGeom>
          <a:noFill/>
          <a:ln>
            <a:noFill/>
          </a:ln>
        </p:spPr>
      </p:pic>
      <p:sp>
        <p:nvSpPr>
          <p:cNvPr id="3381" name="Google Shape;3381;p55"/>
          <p:cNvSpPr txBox="1"/>
          <p:nvPr/>
        </p:nvSpPr>
        <p:spPr>
          <a:xfrm>
            <a:off x="3304447" y="5607020"/>
            <a:ext cx="776605" cy="990600"/>
          </a:xfrm>
          <a:prstGeom prst="rect">
            <a:avLst/>
          </a:prstGeom>
          <a:noFill/>
          <a:ln>
            <a:noFill/>
          </a:ln>
        </p:spPr>
        <p:txBody>
          <a:bodyPr anchorCtr="0" anchor="t" bIns="0" lIns="0" spcFirstLastPara="1" rIns="0" wrap="square" tIns="71100">
            <a:spAutoFit/>
          </a:bodyPr>
          <a:lstStyle/>
          <a:p>
            <a:pPr indent="0" lvl="0" marL="254634" rtl="0" algn="l">
              <a:lnSpc>
                <a:spcPct val="100000"/>
              </a:lnSpc>
              <a:spcBef>
                <a:spcPts val="0"/>
              </a:spcBef>
              <a:spcAft>
                <a:spcPts val="0"/>
              </a:spcAft>
              <a:buNone/>
            </a:pPr>
            <a:r>
              <a:rPr b="1" lang="en-US" sz="700">
                <a:solidFill>
                  <a:srgbClr val="58595B"/>
                </a:solidFill>
                <a:latin typeface="Malgun Gothic"/>
                <a:ea typeface="Malgun Gothic"/>
                <a:cs typeface="Malgun Gothic"/>
                <a:sym typeface="Malgun Gothic"/>
              </a:rPr>
              <a:t>자발성</a:t>
            </a:r>
            <a:endParaRPr sz="700">
              <a:latin typeface="Malgun Gothic"/>
              <a:ea typeface="Malgun Gothic"/>
              <a:cs typeface="Malgun Gothic"/>
              <a:sym typeface="Malgun Gothic"/>
            </a:endParaRPr>
          </a:p>
          <a:p>
            <a:pPr indent="0" lvl="0" marL="12700" marR="5080" rtl="0" algn="ctr">
              <a:lnSpc>
                <a:spcPct val="119000"/>
              </a:lnSpc>
              <a:spcBef>
                <a:spcPts val="300"/>
              </a:spcBef>
              <a:spcAft>
                <a:spcPts val="0"/>
              </a:spcAft>
              <a:buNone/>
            </a:pPr>
            <a:r>
              <a:rPr b="0" lang="en-US" sz="700">
                <a:solidFill>
                  <a:srgbClr val="58595B"/>
                </a:solidFill>
                <a:latin typeface="Arial"/>
                <a:ea typeface="Arial"/>
                <a:cs typeface="Arial"/>
                <a:sym typeface="Arial"/>
              </a:rPr>
              <a:t>봉사 등 참여형 사회공헌 로 효능감을 높여 임직원들이 ‘스스로 같이’ 더 나은 미래를 고민하도록 독려</a:t>
            </a:r>
            <a:endParaRPr sz="700">
              <a:latin typeface="Arial"/>
              <a:ea typeface="Arial"/>
              <a:cs typeface="Arial"/>
              <a:sym typeface="Arial"/>
            </a:endParaRPr>
          </a:p>
        </p:txBody>
      </p:sp>
      <p:grpSp>
        <p:nvGrpSpPr>
          <p:cNvPr id="3382" name="Google Shape;3382;p55"/>
          <p:cNvGrpSpPr/>
          <p:nvPr/>
        </p:nvGrpSpPr>
        <p:grpSpPr>
          <a:xfrm>
            <a:off x="2338199" y="5113798"/>
            <a:ext cx="1852590" cy="1580515"/>
            <a:chOff x="2338199" y="5113798"/>
            <a:chExt cx="1852590" cy="1580515"/>
          </a:xfrm>
        </p:grpSpPr>
        <p:sp>
          <p:nvSpPr>
            <p:cNvPr id="3383" name="Google Shape;3383;p55"/>
            <p:cNvSpPr/>
            <p:nvPr/>
          </p:nvSpPr>
          <p:spPr>
            <a:xfrm>
              <a:off x="3203999" y="5113798"/>
              <a:ext cx="986790" cy="1580515"/>
            </a:xfrm>
            <a:custGeom>
              <a:rect b="b" l="l" r="r" t="t"/>
              <a:pathLst>
                <a:path extrusionOk="0" h="1580515" w="986789">
                  <a:moveTo>
                    <a:pt x="108000" y="0"/>
                  </a:moveTo>
                  <a:lnTo>
                    <a:pt x="65960" y="8486"/>
                  </a:lnTo>
                  <a:lnTo>
                    <a:pt x="31630" y="31630"/>
                  </a:lnTo>
                  <a:lnTo>
                    <a:pt x="8486" y="65960"/>
                  </a:lnTo>
                  <a:lnTo>
                    <a:pt x="0" y="108000"/>
                  </a:lnTo>
                  <a:lnTo>
                    <a:pt x="0" y="1472399"/>
                  </a:lnTo>
                  <a:lnTo>
                    <a:pt x="8486" y="1514440"/>
                  </a:lnTo>
                  <a:lnTo>
                    <a:pt x="31630" y="1548769"/>
                  </a:lnTo>
                  <a:lnTo>
                    <a:pt x="65960" y="1571914"/>
                  </a:lnTo>
                  <a:lnTo>
                    <a:pt x="108000" y="1580400"/>
                  </a:lnTo>
                  <a:lnTo>
                    <a:pt x="878395" y="1580400"/>
                  </a:lnTo>
                  <a:lnTo>
                    <a:pt x="920436" y="1571914"/>
                  </a:lnTo>
                  <a:lnTo>
                    <a:pt x="954765" y="1548769"/>
                  </a:lnTo>
                  <a:lnTo>
                    <a:pt x="977909" y="1514440"/>
                  </a:lnTo>
                  <a:lnTo>
                    <a:pt x="986396" y="1472399"/>
                  </a:lnTo>
                  <a:lnTo>
                    <a:pt x="986396" y="108000"/>
                  </a:lnTo>
                  <a:lnTo>
                    <a:pt x="977909" y="65960"/>
                  </a:lnTo>
                  <a:lnTo>
                    <a:pt x="954765" y="31630"/>
                  </a:lnTo>
                  <a:lnTo>
                    <a:pt x="920436" y="8486"/>
                  </a:lnTo>
                  <a:lnTo>
                    <a:pt x="878395"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4" name="Google Shape;3384;p55"/>
            <p:cNvSpPr/>
            <p:nvPr/>
          </p:nvSpPr>
          <p:spPr>
            <a:xfrm>
              <a:off x="2338199" y="5795998"/>
              <a:ext cx="648335" cy="216535"/>
            </a:xfrm>
            <a:custGeom>
              <a:rect b="b" l="l" r="r" t="t"/>
              <a:pathLst>
                <a:path extrusionOk="0" h="216535" w="648335">
                  <a:moveTo>
                    <a:pt x="540003"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540003" y="216001"/>
                  </a:lnTo>
                  <a:lnTo>
                    <a:pt x="582039" y="207515"/>
                  </a:lnTo>
                  <a:lnTo>
                    <a:pt x="616369" y="184370"/>
                  </a:lnTo>
                  <a:lnTo>
                    <a:pt x="639516" y="150041"/>
                  </a:lnTo>
                  <a:lnTo>
                    <a:pt x="648004" y="108000"/>
                  </a:lnTo>
                  <a:lnTo>
                    <a:pt x="639516" y="65960"/>
                  </a:lnTo>
                  <a:lnTo>
                    <a:pt x="616369" y="31630"/>
                  </a:lnTo>
                  <a:lnTo>
                    <a:pt x="582039" y="8486"/>
                  </a:lnTo>
                  <a:lnTo>
                    <a:pt x="540003" y="0"/>
                  </a:lnTo>
                  <a:close/>
                </a:path>
              </a:pathLst>
            </a:custGeom>
            <a:solidFill>
              <a:srgbClr val="A3A5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85" name="Google Shape;3385;p55"/>
          <p:cNvSpPr txBox="1"/>
          <p:nvPr/>
        </p:nvSpPr>
        <p:spPr>
          <a:xfrm>
            <a:off x="5376717" y="5607020"/>
            <a:ext cx="785495" cy="990600"/>
          </a:xfrm>
          <a:prstGeom prst="rect">
            <a:avLst/>
          </a:prstGeom>
          <a:noFill/>
          <a:ln>
            <a:noFill/>
          </a:ln>
        </p:spPr>
        <p:txBody>
          <a:bodyPr anchorCtr="0" anchor="t" bIns="0" lIns="0" spcFirstLastPara="1" rIns="0" wrap="square" tIns="71100">
            <a:spAutoFit/>
          </a:bodyPr>
          <a:lstStyle/>
          <a:p>
            <a:pPr indent="0" lvl="0" marL="0" rtl="0" algn="ctr">
              <a:lnSpc>
                <a:spcPct val="100000"/>
              </a:lnSpc>
              <a:spcBef>
                <a:spcPts val="0"/>
              </a:spcBef>
              <a:spcAft>
                <a:spcPts val="0"/>
              </a:spcAft>
              <a:buNone/>
            </a:pPr>
            <a:r>
              <a:rPr b="1" lang="en-US" sz="700">
                <a:solidFill>
                  <a:srgbClr val="58595B"/>
                </a:solidFill>
                <a:latin typeface="Malgun Gothic"/>
                <a:ea typeface="Malgun Gothic"/>
                <a:cs typeface="Malgun Gothic"/>
                <a:sym typeface="Malgun Gothic"/>
              </a:rPr>
              <a:t>지속성</a:t>
            </a:r>
            <a:endParaRPr sz="700">
              <a:latin typeface="Malgun Gothic"/>
              <a:ea typeface="Malgun Gothic"/>
              <a:cs typeface="Malgun Gothic"/>
              <a:sym typeface="Malgun Gothic"/>
            </a:endParaRPr>
          </a:p>
          <a:p>
            <a:pPr indent="0" lvl="0" marL="37465" marR="29844" rtl="0" algn="ctr">
              <a:lnSpc>
                <a:spcPct val="119000"/>
              </a:lnSpc>
              <a:spcBef>
                <a:spcPts val="300"/>
              </a:spcBef>
              <a:spcAft>
                <a:spcPts val="0"/>
              </a:spcAft>
              <a:buNone/>
            </a:pPr>
            <a:r>
              <a:rPr b="0" lang="en-US" sz="700">
                <a:solidFill>
                  <a:srgbClr val="58595B"/>
                </a:solidFill>
                <a:latin typeface="Arial"/>
                <a:ea typeface="Arial"/>
                <a:cs typeface="Arial"/>
                <a:sym typeface="Arial"/>
              </a:rPr>
              <a:t>막대한 재원 투입에 기반한 일회성 활동 지양, 신한라이프가</a:t>
            </a:r>
            <a:endParaRPr sz="700">
              <a:latin typeface="Arial"/>
              <a:ea typeface="Arial"/>
              <a:cs typeface="Arial"/>
              <a:sym typeface="Arial"/>
            </a:endParaRPr>
          </a:p>
          <a:p>
            <a:pPr indent="0" lvl="0" marL="12700" marR="5080" rtl="0" algn="ctr">
              <a:lnSpc>
                <a:spcPct val="119000"/>
              </a:lnSpc>
              <a:spcBef>
                <a:spcPts val="0"/>
              </a:spcBef>
              <a:spcAft>
                <a:spcPts val="0"/>
              </a:spcAft>
              <a:buNone/>
            </a:pPr>
            <a:r>
              <a:rPr b="0" lang="en-US" sz="700">
                <a:solidFill>
                  <a:srgbClr val="58595B"/>
                </a:solidFill>
                <a:latin typeface="Arial"/>
                <a:ea typeface="Arial"/>
                <a:cs typeface="Arial"/>
                <a:sym typeface="Arial"/>
              </a:rPr>
              <a:t>‘꾸준히 같이’ 해결할 사회문제에 집중</a:t>
            </a:r>
            <a:endParaRPr sz="700">
              <a:latin typeface="Arial"/>
              <a:ea typeface="Arial"/>
              <a:cs typeface="Arial"/>
              <a:sym typeface="Arial"/>
            </a:endParaRPr>
          </a:p>
        </p:txBody>
      </p:sp>
      <p:grpSp>
        <p:nvGrpSpPr>
          <p:cNvPr id="3386" name="Google Shape;3386;p55"/>
          <p:cNvGrpSpPr/>
          <p:nvPr/>
        </p:nvGrpSpPr>
        <p:grpSpPr>
          <a:xfrm>
            <a:off x="5280598" y="5113798"/>
            <a:ext cx="986790" cy="1580515"/>
            <a:chOff x="5280598" y="5113798"/>
            <a:chExt cx="986790" cy="1580515"/>
          </a:xfrm>
        </p:grpSpPr>
        <p:sp>
          <p:nvSpPr>
            <p:cNvPr id="3387" name="Google Shape;3387;p55"/>
            <p:cNvSpPr/>
            <p:nvPr/>
          </p:nvSpPr>
          <p:spPr>
            <a:xfrm>
              <a:off x="5280598" y="5113798"/>
              <a:ext cx="986790" cy="1580515"/>
            </a:xfrm>
            <a:custGeom>
              <a:rect b="b" l="l" r="r" t="t"/>
              <a:pathLst>
                <a:path extrusionOk="0" h="1580515" w="986789">
                  <a:moveTo>
                    <a:pt x="108000" y="0"/>
                  </a:moveTo>
                  <a:lnTo>
                    <a:pt x="65960" y="8486"/>
                  </a:lnTo>
                  <a:lnTo>
                    <a:pt x="31630" y="31630"/>
                  </a:lnTo>
                  <a:lnTo>
                    <a:pt x="8486" y="65960"/>
                  </a:lnTo>
                  <a:lnTo>
                    <a:pt x="0" y="108000"/>
                  </a:lnTo>
                  <a:lnTo>
                    <a:pt x="0" y="1472399"/>
                  </a:lnTo>
                  <a:lnTo>
                    <a:pt x="8486" y="1514440"/>
                  </a:lnTo>
                  <a:lnTo>
                    <a:pt x="31630" y="1548769"/>
                  </a:lnTo>
                  <a:lnTo>
                    <a:pt x="65960" y="1571914"/>
                  </a:lnTo>
                  <a:lnTo>
                    <a:pt x="108000" y="1580400"/>
                  </a:lnTo>
                  <a:lnTo>
                    <a:pt x="878395" y="1580400"/>
                  </a:lnTo>
                  <a:lnTo>
                    <a:pt x="920436" y="1571914"/>
                  </a:lnTo>
                  <a:lnTo>
                    <a:pt x="954765" y="1548769"/>
                  </a:lnTo>
                  <a:lnTo>
                    <a:pt x="977909" y="1514440"/>
                  </a:lnTo>
                  <a:lnTo>
                    <a:pt x="986396" y="1472399"/>
                  </a:lnTo>
                  <a:lnTo>
                    <a:pt x="986396" y="108000"/>
                  </a:lnTo>
                  <a:lnTo>
                    <a:pt x="977909" y="65960"/>
                  </a:lnTo>
                  <a:lnTo>
                    <a:pt x="954765" y="31630"/>
                  </a:lnTo>
                  <a:lnTo>
                    <a:pt x="920436" y="8486"/>
                  </a:lnTo>
                  <a:lnTo>
                    <a:pt x="878395"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88" name="Google Shape;3388;p55"/>
            <p:cNvPicPr preferRelativeResize="0"/>
            <p:nvPr/>
          </p:nvPicPr>
          <p:blipFill rotWithShape="1">
            <a:blip r:embed="rId18">
              <a:alphaModFix/>
            </a:blip>
            <a:srcRect b="0" l="0" r="0" t="0"/>
            <a:stretch/>
          </p:blipFill>
          <p:spPr>
            <a:xfrm>
              <a:off x="5690867" y="5335525"/>
              <a:ext cx="182625" cy="182664"/>
            </a:xfrm>
            <a:prstGeom prst="rect">
              <a:avLst/>
            </a:prstGeom>
            <a:noFill/>
            <a:ln>
              <a:noFill/>
            </a:ln>
          </p:spPr>
        </p:pic>
        <p:sp>
          <p:nvSpPr>
            <p:cNvPr id="3389" name="Google Shape;3389;p55"/>
            <p:cNvSpPr/>
            <p:nvPr/>
          </p:nvSpPr>
          <p:spPr>
            <a:xfrm>
              <a:off x="5654862" y="5262064"/>
              <a:ext cx="257810" cy="90170"/>
            </a:xfrm>
            <a:custGeom>
              <a:rect b="b" l="l" r="r" t="t"/>
              <a:pathLst>
                <a:path extrusionOk="0" h="90170" w="257810">
                  <a:moveTo>
                    <a:pt x="0" y="61840"/>
                  </a:moveTo>
                  <a:lnTo>
                    <a:pt x="39969" y="25349"/>
                  </a:lnTo>
                  <a:lnTo>
                    <a:pt x="82647" y="6143"/>
                  </a:lnTo>
                  <a:lnTo>
                    <a:pt x="128541" y="0"/>
                  </a:lnTo>
                  <a:lnTo>
                    <a:pt x="174529" y="7192"/>
                  </a:lnTo>
                  <a:lnTo>
                    <a:pt x="217487" y="27995"/>
                  </a:lnTo>
                  <a:lnTo>
                    <a:pt x="218490" y="28680"/>
                  </a:lnTo>
                  <a:lnTo>
                    <a:pt x="219456" y="29366"/>
                  </a:lnTo>
                  <a:lnTo>
                    <a:pt x="220433" y="30052"/>
                  </a:lnTo>
                  <a:lnTo>
                    <a:pt x="223710" y="32414"/>
                  </a:lnTo>
                  <a:lnTo>
                    <a:pt x="226923" y="34903"/>
                  </a:lnTo>
                  <a:lnTo>
                    <a:pt x="230060" y="37545"/>
                  </a:lnTo>
                  <a:lnTo>
                    <a:pt x="231406" y="38663"/>
                  </a:lnTo>
                  <a:lnTo>
                    <a:pt x="232714" y="39806"/>
                  </a:lnTo>
                  <a:lnTo>
                    <a:pt x="233997" y="40974"/>
                  </a:lnTo>
                  <a:lnTo>
                    <a:pt x="234264" y="41215"/>
                  </a:lnTo>
                  <a:lnTo>
                    <a:pt x="234530" y="41457"/>
                  </a:lnTo>
                  <a:lnTo>
                    <a:pt x="234784" y="41685"/>
                  </a:lnTo>
                  <a:lnTo>
                    <a:pt x="245567" y="28833"/>
                  </a:lnTo>
                  <a:lnTo>
                    <a:pt x="253720" y="62107"/>
                  </a:lnTo>
                  <a:lnTo>
                    <a:pt x="257390" y="77169"/>
                  </a:lnTo>
                  <a:lnTo>
                    <a:pt x="229349" y="75327"/>
                  </a:lnTo>
                  <a:lnTo>
                    <a:pt x="207746" y="73905"/>
                  </a:lnTo>
                  <a:lnTo>
                    <a:pt x="217246" y="62602"/>
                  </a:lnTo>
                  <a:lnTo>
                    <a:pt x="216992" y="62361"/>
                  </a:lnTo>
                  <a:lnTo>
                    <a:pt x="216725" y="62132"/>
                  </a:lnTo>
                  <a:lnTo>
                    <a:pt x="216471" y="61891"/>
                  </a:lnTo>
                  <a:lnTo>
                    <a:pt x="215176" y="60710"/>
                  </a:lnTo>
                  <a:lnTo>
                    <a:pt x="155111" y="30231"/>
                  </a:lnTo>
                  <a:lnTo>
                    <a:pt x="107753" y="28563"/>
                  </a:lnTo>
                  <a:lnTo>
                    <a:pt x="62614" y="43587"/>
                  </a:lnTo>
                  <a:lnTo>
                    <a:pt x="24523" y="74883"/>
                  </a:lnTo>
                  <a:lnTo>
                    <a:pt x="20535" y="79633"/>
                  </a:lnTo>
                  <a:lnTo>
                    <a:pt x="16941" y="84560"/>
                  </a:lnTo>
                  <a:lnTo>
                    <a:pt x="13741" y="8967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90" name="Google Shape;3390;p55"/>
            <p:cNvPicPr preferRelativeResize="0"/>
            <p:nvPr/>
          </p:nvPicPr>
          <p:blipFill rotWithShape="1">
            <a:blip r:embed="rId19">
              <a:alphaModFix/>
            </a:blip>
            <a:srcRect b="0" l="0" r="0" t="0"/>
            <a:stretch/>
          </p:blipFill>
          <p:spPr>
            <a:xfrm>
              <a:off x="5605637" y="5349431"/>
              <a:ext cx="338056" cy="244754"/>
            </a:xfrm>
            <a:prstGeom prst="rect">
              <a:avLst/>
            </a:prstGeom>
            <a:noFill/>
            <a:ln>
              <a:noFill/>
            </a:ln>
          </p:spPr>
        </p:pic>
      </p:grpSp>
      <p:sp>
        <p:nvSpPr>
          <p:cNvPr id="3391" name="Google Shape;3391;p55"/>
          <p:cNvSpPr txBox="1"/>
          <p:nvPr/>
        </p:nvSpPr>
        <p:spPr>
          <a:xfrm>
            <a:off x="4328964" y="5607020"/>
            <a:ext cx="802640" cy="990600"/>
          </a:xfrm>
          <a:prstGeom prst="rect">
            <a:avLst/>
          </a:prstGeom>
          <a:noFill/>
          <a:ln>
            <a:noFill/>
          </a:ln>
        </p:spPr>
        <p:txBody>
          <a:bodyPr anchorCtr="0" anchor="t" bIns="0" lIns="0" spcFirstLastPara="1" rIns="0" wrap="square" tIns="71100">
            <a:spAutoFit/>
          </a:bodyPr>
          <a:lstStyle/>
          <a:p>
            <a:pPr indent="0" lvl="0" marL="267335" rtl="0" algn="l">
              <a:lnSpc>
                <a:spcPct val="100000"/>
              </a:lnSpc>
              <a:spcBef>
                <a:spcPts val="0"/>
              </a:spcBef>
              <a:spcAft>
                <a:spcPts val="0"/>
              </a:spcAft>
              <a:buNone/>
            </a:pPr>
            <a:r>
              <a:rPr b="1" lang="en-US" sz="700">
                <a:solidFill>
                  <a:srgbClr val="58595B"/>
                </a:solidFill>
                <a:latin typeface="Malgun Gothic"/>
                <a:ea typeface="Malgun Gothic"/>
                <a:cs typeface="Malgun Gothic"/>
                <a:sym typeface="Malgun Gothic"/>
              </a:rPr>
              <a:t>다양성</a:t>
            </a:r>
            <a:endParaRPr sz="700">
              <a:latin typeface="Malgun Gothic"/>
              <a:ea typeface="Malgun Gothic"/>
              <a:cs typeface="Malgun Gothic"/>
              <a:sym typeface="Malgun Gothic"/>
            </a:endParaRPr>
          </a:p>
          <a:p>
            <a:pPr indent="0" lvl="0" marL="12700" marR="5080" rtl="0" algn="ctr">
              <a:lnSpc>
                <a:spcPct val="119000"/>
              </a:lnSpc>
              <a:spcBef>
                <a:spcPts val="300"/>
              </a:spcBef>
              <a:spcAft>
                <a:spcPts val="0"/>
              </a:spcAft>
              <a:buNone/>
            </a:pPr>
            <a:r>
              <a:rPr b="0" lang="en-US" sz="700">
                <a:solidFill>
                  <a:srgbClr val="58595B"/>
                </a:solidFill>
                <a:latin typeface="Arial"/>
                <a:ea typeface="Arial"/>
                <a:cs typeface="Arial"/>
                <a:sym typeface="Arial"/>
              </a:rPr>
              <a:t>기존 수혜대상의 Gray-Zone을 탐색해 신한라이프가 ‘새롭게 같이’</a:t>
            </a:r>
            <a:endParaRPr sz="700">
              <a:latin typeface="Arial"/>
              <a:ea typeface="Arial"/>
              <a:cs typeface="Arial"/>
              <a:sym typeface="Arial"/>
            </a:endParaRPr>
          </a:p>
          <a:p>
            <a:pPr indent="0" lvl="0" marL="139065" marR="131445" rtl="0" algn="ctr">
              <a:lnSpc>
                <a:spcPct val="119000"/>
              </a:lnSpc>
              <a:spcBef>
                <a:spcPts val="0"/>
              </a:spcBef>
              <a:spcAft>
                <a:spcPts val="0"/>
              </a:spcAft>
              <a:buNone/>
            </a:pPr>
            <a:r>
              <a:rPr b="0" lang="en-US" sz="700">
                <a:solidFill>
                  <a:srgbClr val="58595B"/>
                </a:solidFill>
                <a:latin typeface="Arial"/>
                <a:ea typeface="Arial"/>
                <a:cs typeface="Arial"/>
                <a:sym typeface="Arial"/>
              </a:rPr>
              <a:t>고민할 다양한 소외계층 발굴</a:t>
            </a:r>
            <a:endParaRPr sz="700">
              <a:latin typeface="Arial"/>
              <a:ea typeface="Arial"/>
              <a:cs typeface="Arial"/>
              <a:sym typeface="Arial"/>
            </a:endParaRPr>
          </a:p>
        </p:txBody>
      </p:sp>
      <p:grpSp>
        <p:nvGrpSpPr>
          <p:cNvPr id="3392" name="Google Shape;3392;p55"/>
          <p:cNvGrpSpPr/>
          <p:nvPr/>
        </p:nvGrpSpPr>
        <p:grpSpPr>
          <a:xfrm>
            <a:off x="4241398" y="5113798"/>
            <a:ext cx="986790" cy="1580515"/>
            <a:chOff x="4241398" y="5113798"/>
            <a:chExt cx="986790" cy="1580515"/>
          </a:xfrm>
        </p:grpSpPr>
        <p:sp>
          <p:nvSpPr>
            <p:cNvPr id="3393" name="Google Shape;3393;p55"/>
            <p:cNvSpPr/>
            <p:nvPr/>
          </p:nvSpPr>
          <p:spPr>
            <a:xfrm>
              <a:off x="4241398" y="5113798"/>
              <a:ext cx="986790" cy="1580515"/>
            </a:xfrm>
            <a:custGeom>
              <a:rect b="b" l="l" r="r" t="t"/>
              <a:pathLst>
                <a:path extrusionOk="0" h="1580515" w="986789">
                  <a:moveTo>
                    <a:pt x="108000" y="0"/>
                  </a:moveTo>
                  <a:lnTo>
                    <a:pt x="65960" y="8486"/>
                  </a:lnTo>
                  <a:lnTo>
                    <a:pt x="31630" y="31630"/>
                  </a:lnTo>
                  <a:lnTo>
                    <a:pt x="8486" y="65960"/>
                  </a:lnTo>
                  <a:lnTo>
                    <a:pt x="0" y="108000"/>
                  </a:lnTo>
                  <a:lnTo>
                    <a:pt x="0" y="1472399"/>
                  </a:lnTo>
                  <a:lnTo>
                    <a:pt x="8486" y="1514440"/>
                  </a:lnTo>
                  <a:lnTo>
                    <a:pt x="31630" y="1548769"/>
                  </a:lnTo>
                  <a:lnTo>
                    <a:pt x="65960" y="1571914"/>
                  </a:lnTo>
                  <a:lnTo>
                    <a:pt x="108000" y="1580400"/>
                  </a:lnTo>
                  <a:lnTo>
                    <a:pt x="878395" y="1580400"/>
                  </a:lnTo>
                  <a:lnTo>
                    <a:pt x="920436" y="1571914"/>
                  </a:lnTo>
                  <a:lnTo>
                    <a:pt x="954765" y="1548769"/>
                  </a:lnTo>
                  <a:lnTo>
                    <a:pt x="977909" y="1514440"/>
                  </a:lnTo>
                  <a:lnTo>
                    <a:pt x="986396" y="1472399"/>
                  </a:lnTo>
                  <a:lnTo>
                    <a:pt x="986396" y="108000"/>
                  </a:lnTo>
                  <a:lnTo>
                    <a:pt x="977909" y="65960"/>
                  </a:lnTo>
                  <a:lnTo>
                    <a:pt x="954765" y="31630"/>
                  </a:lnTo>
                  <a:lnTo>
                    <a:pt x="920436" y="8486"/>
                  </a:lnTo>
                  <a:lnTo>
                    <a:pt x="878395"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4" name="Google Shape;3394;p55"/>
            <p:cNvSpPr/>
            <p:nvPr/>
          </p:nvSpPr>
          <p:spPr>
            <a:xfrm>
              <a:off x="4689240" y="5310341"/>
              <a:ext cx="92710" cy="88265"/>
            </a:xfrm>
            <a:custGeom>
              <a:rect b="b" l="l" r="r" t="t"/>
              <a:pathLst>
                <a:path extrusionOk="0" h="88264" w="92710">
                  <a:moveTo>
                    <a:pt x="46266" y="0"/>
                  </a:moveTo>
                  <a:lnTo>
                    <a:pt x="28257" y="3635"/>
                  </a:lnTo>
                  <a:lnTo>
                    <a:pt x="13550" y="13549"/>
                  </a:lnTo>
                  <a:lnTo>
                    <a:pt x="3635" y="28251"/>
                  </a:lnTo>
                  <a:lnTo>
                    <a:pt x="0" y="46253"/>
                  </a:lnTo>
                  <a:lnTo>
                    <a:pt x="1062" y="56152"/>
                  </a:lnTo>
                  <a:lnTo>
                    <a:pt x="4102" y="65317"/>
                  </a:lnTo>
                  <a:lnTo>
                    <a:pt x="8893" y="73522"/>
                  </a:lnTo>
                  <a:lnTo>
                    <a:pt x="15214" y="80543"/>
                  </a:lnTo>
                  <a:lnTo>
                    <a:pt x="17500" y="82613"/>
                  </a:lnTo>
                  <a:lnTo>
                    <a:pt x="19367" y="85077"/>
                  </a:lnTo>
                  <a:lnTo>
                    <a:pt x="20764" y="87769"/>
                  </a:lnTo>
                  <a:lnTo>
                    <a:pt x="71767" y="87769"/>
                  </a:lnTo>
                  <a:lnTo>
                    <a:pt x="73151" y="85077"/>
                  </a:lnTo>
                  <a:lnTo>
                    <a:pt x="75018" y="82613"/>
                  </a:lnTo>
                  <a:lnTo>
                    <a:pt x="92506" y="46253"/>
                  </a:lnTo>
                  <a:lnTo>
                    <a:pt x="88873" y="28251"/>
                  </a:lnTo>
                  <a:lnTo>
                    <a:pt x="78963" y="13549"/>
                  </a:lnTo>
                  <a:lnTo>
                    <a:pt x="64265" y="3635"/>
                  </a:lnTo>
                  <a:lnTo>
                    <a:pt x="46266"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5" name="Google Shape;3395;p55"/>
            <p:cNvSpPr/>
            <p:nvPr/>
          </p:nvSpPr>
          <p:spPr>
            <a:xfrm>
              <a:off x="4724647" y="5433414"/>
              <a:ext cx="22225" cy="15875"/>
            </a:xfrm>
            <a:custGeom>
              <a:rect b="b" l="l" r="r" t="t"/>
              <a:pathLst>
                <a:path extrusionOk="0" h="15875" w="22225">
                  <a:moveTo>
                    <a:pt x="21704" y="0"/>
                  </a:moveTo>
                  <a:lnTo>
                    <a:pt x="0" y="0"/>
                  </a:lnTo>
                  <a:lnTo>
                    <a:pt x="0" y="7759"/>
                  </a:lnTo>
                  <a:lnTo>
                    <a:pt x="1206" y="10464"/>
                  </a:lnTo>
                  <a:lnTo>
                    <a:pt x="5143" y="14401"/>
                  </a:lnTo>
                  <a:lnTo>
                    <a:pt x="7861" y="15620"/>
                  </a:lnTo>
                  <a:lnTo>
                    <a:pt x="16840" y="15620"/>
                  </a:lnTo>
                  <a:lnTo>
                    <a:pt x="21704" y="10756"/>
                  </a:lnTo>
                  <a:lnTo>
                    <a:pt x="21704" y="88"/>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6" name="Google Shape;3396;p55"/>
            <p:cNvSpPr/>
            <p:nvPr/>
          </p:nvSpPr>
          <p:spPr>
            <a:xfrm>
              <a:off x="4724647" y="5433414"/>
              <a:ext cx="22225" cy="15875"/>
            </a:xfrm>
            <a:custGeom>
              <a:rect b="b" l="l" r="r" t="t"/>
              <a:pathLst>
                <a:path extrusionOk="0" h="15875" w="22225">
                  <a:moveTo>
                    <a:pt x="21704" y="88"/>
                  </a:moveTo>
                  <a:lnTo>
                    <a:pt x="21704" y="4762"/>
                  </a:lnTo>
                  <a:lnTo>
                    <a:pt x="21704" y="10756"/>
                  </a:lnTo>
                  <a:lnTo>
                    <a:pt x="16840" y="15620"/>
                  </a:lnTo>
                  <a:lnTo>
                    <a:pt x="10858" y="15620"/>
                  </a:lnTo>
                  <a:lnTo>
                    <a:pt x="7861" y="15620"/>
                  </a:lnTo>
                  <a:lnTo>
                    <a:pt x="5143" y="14401"/>
                  </a:lnTo>
                  <a:lnTo>
                    <a:pt x="3175" y="12445"/>
                  </a:lnTo>
                  <a:lnTo>
                    <a:pt x="1206" y="10464"/>
                  </a:lnTo>
                  <a:lnTo>
                    <a:pt x="0" y="7759"/>
                  </a:lnTo>
                  <a:lnTo>
                    <a:pt x="0" y="4762"/>
                  </a:lnTo>
                  <a:lnTo>
                    <a:pt x="0" y="88"/>
                  </a:lnTo>
                  <a:lnTo>
                    <a:pt x="21704"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7" name="Google Shape;3397;p55"/>
            <p:cNvSpPr/>
            <p:nvPr/>
          </p:nvSpPr>
          <p:spPr>
            <a:xfrm>
              <a:off x="4712807" y="5415733"/>
              <a:ext cx="45720" cy="17780"/>
            </a:xfrm>
            <a:custGeom>
              <a:rect b="b" l="l" r="r" t="t"/>
              <a:pathLst>
                <a:path extrusionOk="0" h="17779" w="45720">
                  <a:moveTo>
                    <a:pt x="45377" y="0"/>
                  </a:moveTo>
                  <a:lnTo>
                    <a:pt x="0" y="0"/>
                  </a:lnTo>
                  <a:lnTo>
                    <a:pt x="0" y="14452"/>
                  </a:lnTo>
                  <a:lnTo>
                    <a:pt x="3238" y="17678"/>
                  </a:lnTo>
                  <a:lnTo>
                    <a:pt x="42138" y="17678"/>
                  </a:lnTo>
                  <a:lnTo>
                    <a:pt x="45377" y="14452"/>
                  </a:lnTo>
                  <a:lnTo>
                    <a:pt x="45377"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8" name="Google Shape;3398;p55"/>
            <p:cNvSpPr/>
            <p:nvPr/>
          </p:nvSpPr>
          <p:spPr>
            <a:xfrm>
              <a:off x="4712807" y="5415733"/>
              <a:ext cx="45720" cy="17780"/>
            </a:xfrm>
            <a:custGeom>
              <a:rect b="b" l="l" r="r" t="t"/>
              <a:pathLst>
                <a:path extrusionOk="0" h="17779" w="45720">
                  <a:moveTo>
                    <a:pt x="45377" y="0"/>
                  </a:moveTo>
                  <a:lnTo>
                    <a:pt x="45377" y="10452"/>
                  </a:lnTo>
                  <a:lnTo>
                    <a:pt x="45377" y="14452"/>
                  </a:lnTo>
                  <a:lnTo>
                    <a:pt x="42138" y="17678"/>
                  </a:lnTo>
                  <a:lnTo>
                    <a:pt x="3238" y="17678"/>
                  </a:lnTo>
                  <a:lnTo>
                    <a:pt x="0" y="14452"/>
                  </a:lnTo>
                  <a:lnTo>
                    <a:pt x="0" y="10452"/>
                  </a:lnTo>
                  <a:lnTo>
                    <a:pt x="0" y="0"/>
                  </a:lnTo>
                  <a:lnTo>
                    <a:pt x="4537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9" name="Google Shape;3399;p55"/>
            <p:cNvSpPr/>
            <p:nvPr/>
          </p:nvSpPr>
          <p:spPr>
            <a:xfrm>
              <a:off x="4709991" y="5398108"/>
              <a:ext cx="51435" cy="17780"/>
            </a:xfrm>
            <a:custGeom>
              <a:rect b="b" l="l" r="r" t="t"/>
              <a:pathLst>
                <a:path extrusionOk="0" h="17779" w="51435">
                  <a:moveTo>
                    <a:pt x="51003" y="0"/>
                  </a:moveTo>
                  <a:lnTo>
                    <a:pt x="0" y="0"/>
                  </a:lnTo>
                  <a:lnTo>
                    <a:pt x="1841" y="3556"/>
                  </a:lnTo>
                  <a:lnTo>
                    <a:pt x="2819" y="7531"/>
                  </a:lnTo>
                  <a:lnTo>
                    <a:pt x="2819" y="17627"/>
                  </a:lnTo>
                  <a:lnTo>
                    <a:pt x="48196" y="17627"/>
                  </a:lnTo>
                  <a:lnTo>
                    <a:pt x="48196" y="7531"/>
                  </a:lnTo>
                  <a:lnTo>
                    <a:pt x="49174" y="3556"/>
                  </a:lnTo>
                  <a:lnTo>
                    <a:pt x="51003"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0" name="Google Shape;3400;p55"/>
            <p:cNvSpPr/>
            <p:nvPr/>
          </p:nvSpPr>
          <p:spPr>
            <a:xfrm>
              <a:off x="4709991" y="5398108"/>
              <a:ext cx="51435" cy="17780"/>
            </a:xfrm>
            <a:custGeom>
              <a:rect b="b" l="l" r="r" t="t"/>
              <a:pathLst>
                <a:path extrusionOk="0" h="17779" w="51435">
                  <a:moveTo>
                    <a:pt x="51003" y="0"/>
                  </a:moveTo>
                  <a:lnTo>
                    <a:pt x="49174" y="3556"/>
                  </a:lnTo>
                  <a:lnTo>
                    <a:pt x="48196" y="7531"/>
                  </a:lnTo>
                  <a:lnTo>
                    <a:pt x="48196" y="11620"/>
                  </a:lnTo>
                  <a:lnTo>
                    <a:pt x="48196" y="17627"/>
                  </a:lnTo>
                  <a:lnTo>
                    <a:pt x="2819" y="17627"/>
                  </a:lnTo>
                  <a:lnTo>
                    <a:pt x="2819" y="11620"/>
                  </a:lnTo>
                  <a:lnTo>
                    <a:pt x="2819" y="7531"/>
                  </a:lnTo>
                  <a:lnTo>
                    <a:pt x="1841" y="3556"/>
                  </a:lnTo>
                  <a:lnTo>
                    <a:pt x="0" y="0"/>
                  </a:lnTo>
                  <a:lnTo>
                    <a:pt x="20485" y="0"/>
                  </a:lnTo>
                  <a:lnTo>
                    <a:pt x="30530" y="0"/>
                  </a:lnTo>
                  <a:lnTo>
                    <a:pt x="51003"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1" name="Google Shape;3401;p55"/>
            <p:cNvSpPr/>
            <p:nvPr/>
          </p:nvSpPr>
          <p:spPr>
            <a:xfrm>
              <a:off x="4680290" y="5549157"/>
              <a:ext cx="110489" cy="46355"/>
            </a:xfrm>
            <a:custGeom>
              <a:rect b="b" l="l" r="r" t="t"/>
              <a:pathLst>
                <a:path extrusionOk="0" h="46354" w="110489">
                  <a:moveTo>
                    <a:pt x="64046" y="0"/>
                  </a:moveTo>
                  <a:lnTo>
                    <a:pt x="46367" y="0"/>
                  </a:lnTo>
                  <a:lnTo>
                    <a:pt x="28321" y="2783"/>
                  </a:lnTo>
                  <a:lnTo>
                    <a:pt x="13582" y="10831"/>
                  </a:lnTo>
                  <a:lnTo>
                    <a:pt x="3644" y="23686"/>
                  </a:lnTo>
                  <a:lnTo>
                    <a:pt x="0" y="40894"/>
                  </a:lnTo>
                  <a:lnTo>
                    <a:pt x="0" y="46329"/>
                  </a:lnTo>
                  <a:lnTo>
                    <a:pt x="110413" y="46329"/>
                  </a:lnTo>
                  <a:lnTo>
                    <a:pt x="110413" y="40894"/>
                  </a:lnTo>
                  <a:lnTo>
                    <a:pt x="106769" y="23686"/>
                  </a:lnTo>
                  <a:lnTo>
                    <a:pt x="96831" y="10831"/>
                  </a:lnTo>
                  <a:lnTo>
                    <a:pt x="82092" y="2783"/>
                  </a:lnTo>
                  <a:lnTo>
                    <a:pt x="64046"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2" name="Google Shape;3402;p55"/>
            <p:cNvSpPr/>
            <p:nvPr/>
          </p:nvSpPr>
          <p:spPr>
            <a:xfrm>
              <a:off x="4599386" y="5260681"/>
              <a:ext cx="272415" cy="335280"/>
            </a:xfrm>
            <a:custGeom>
              <a:rect b="b" l="l" r="r" t="t"/>
              <a:pathLst>
                <a:path extrusionOk="0" h="335279" w="272414">
                  <a:moveTo>
                    <a:pt x="162331" y="242455"/>
                  </a:moveTo>
                  <a:lnTo>
                    <a:pt x="160271" y="252678"/>
                  </a:lnTo>
                  <a:lnTo>
                    <a:pt x="154654" y="261026"/>
                  </a:lnTo>
                  <a:lnTo>
                    <a:pt x="146322" y="266655"/>
                  </a:lnTo>
                  <a:lnTo>
                    <a:pt x="136118" y="268719"/>
                  </a:lnTo>
                  <a:lnTo>
                    <a:pt x="125907" y="266655"/>
                  </a:lnTo>
                  <a:lnTo>
                    <a:pt x="117571" y="261026"/>
                  </a:lnTo>
                  <a:lnTo>
                    <a:pt x="111953" y="252678"/>
                  </a:lnTo>
                  <a:lnTo>
                    <a:pt x="109893" y="242455"/>
                  </a:lnTo>
                  <a:lnTo>
                    <a:pt x="111953" y="232231"/>
                  </a:lnTo>
                  <a:lnTo>
                    <a:pt x="117571" y="223878"/>
                  </a:lnTo>
                  <a:lnTo>
                    <a:pt x="125907" y="218245"/>
                  </a:lnTo>
                  <a:lnTo>
                    <a:pt x="136118" y="216179"/>
                  </a:lnTo>
                  <a:lnTo>
                    <a:pt x="146322" y="218245"/>
                  </a:lnTo>
                  <a:lnTo>
                    <a:pt x="154654" y="223878"/>
                  </a:lnTo>
                  <a:lnTo>
                    <a:pt x="160271" y="232231"/>
                  </a:lnTo>
                  <a:lnTo>
                    <a:pt x="162331" y="242455"/>
                  </a:lnTo>
                  <a:close/>
                </a:path>
                <a:path extrusionOk="0" h="335279" w="272414">
                  <a:moveTo>
                    <a:pt x="72262" y="222084"/>
                  </a:moveTo>
                  <a:lnTo>
                    <a:pt x="70432" y="231185"/>
                  </a:lnTo>
                  <a:lnTo>
                    <a:pt x="65438" y="238612"/>
                  </a:lnTo>
                  <a:lnTo>
                    <a:pt x="58027" y="243617"/>
                  </a:lnTo>
                  <a:lnTo>
                    <a:pt x="48945" y="245452"/>
                  </a:lnTo>
                  <a:lnTo>
                    <a:pt x="39869" y="243617"/>
                  </a:lnTo>
                  <a:lnTo>
                    <a:pt x="32458" y="238612"/>
                  </a:lnTo>
                  <a:lnTo>
                    <a:pt x="27460" y="231185"/>
                  </a:lnTo>
                  <a:lnTo>
                    <a:pt x="25628" y="222084"/>
                  </a:lnTo>
                  <a:lnTo>
                    <a:pt x="27460" y="212990"/>
                  </a:lnTo>
                  <a:lnTo>
                    <a:pt x="32458" y="205562"/>
                  </a:lnTo>
                  <a:lnTo>
                    <a:pt x="39869" y="200553"/>
                  </a:lnTo>
                  <a:lnTo>
                    <a:pt x="48945" y="198716"/>
                  </a:lnTo>
                  <a:lnTo>
                    <a:pt x="58027" y="200553"/>
                  </a:lnTo>
                  <a:lnTo>
                    <a:pt x="65438" y="205562"/>
                  </a:lnTo>
                  <a:lnTo>
                    <a:pt x="70432" y="212990"/>
                  </a:lnTo>
                  <a:lnTo>
                    <a:pt x="72262" y="222084"/>
                  </a:lnTo>
                  <a:close/>
                </a:path>
                <a:path extrusionOk="0" h="335279" w="272414">
                  <a:moveTo>
                    <a:pt x="0" y="306438"/>
                  </a:moveTo>
                  <a:lnTo>
                    <a:pt x="0" y="301599"/>
                  </a:lnTo>
                  <a:lnTo>
                    <a:pt x="3229" y="286291"/>
                  </a:lnTo>
                  <a:lnTo>
                    <a:pt x="12038" y="274853"/>
                  </a:lnTo>
                  <a:lnTo>
                    <a:pt x="25101" y="267691"/>
                  </a:lnTo>
                  <a:lnTo>
                    <a:pt x="41097" y="265214"/>
                  </a:lnTo>
                  <a:lnTo>
                    <a:pt x="56794" y="265214"/>
                  </a:lnTo>
                  <a:lnTo>
                    <a:pt x="66481" y="266083"/>
                  </a:lnTo>
                  <a:lnTo>
                    <a:pt x="75344" y="268633"/>
                  </a:lnTo>
                  <a:lnTo>
                    <a:pt x="83113" y="272779"/>
                  </a:lnTo>
                  <a:lnTo>
                    <a:pt x="89522" y="278434"/>
                  </a:lnTo>
                </a:path>
                <a:path extrusionOk="0" h="335279" w="272414">
                  <a:moveTo>
                    <a:pt x="199948" y="222084"/>
                  </a:moveTo>
                  <a:lnTo>
                    <a:pt x="201781" y="231185"/>
                  </a:lnTo>
                  <a:lnTo>
                    <a:pt x="206779" y="238612"/>
                  </a:lnTo>
                  <a:lnTo>
                    <a:pt x="214195" y="243617"/>
                  </a:lnTo>
                  <a:lnTo>
                    <a:pt x="223278" y="245452"/>
                  </a:lnTo>
                  <a:lnTo>
                    <a:pt x="232356" y="243617"/>
                  </a:lnTo>
                  <a:lnTo>
                    <a:pt x="239772" y="238612"/>
                  </a:lnTo>
                  <a:lnTo>
                    <a:pt x="244774" y="231185"/>
                  </a:lnTo>
                  <a:lnTo>
                    <a:pt x="246608" y="222084"/>
                  </a:lnTo>
                  <a:lnTo>
                    <a:pt x="244774" y="212990"/>
                  </a:lnTo>
                  <a:lnTo>
                    <a:pt x="239772" y="205562"/>
                  </a:lnTo>
                  <a:lnTo>
                    <a:pt x="232356" y="200553"/>
                  </a:lnTo>
                  <a:lnTo>
                    <a:pt x="223278" y="198716"/>
                  </a:lnTo>
                  <a:lnTo>
                    <a:pt x="214195" y="200553"/>
                  </a:lnTo>
                  <a:lnTo>
                    <a:pt x="206779" y="205562"/>
                  </a:lnTo>
                  <a:lnTo>
                    <a:pt x="201781" y="212990"/>
                  </a:lnTo>
                  <a:lnTo>
                    <a:pt x="199948" y="222084"/>
                  </a:lnTo>
                  <a:close/>
                </a:path>
                <a:path extrusionOk="0" h="335279" w="272414">
                  <a:moveTo>
                    <a:pt x="182714" y="278434"/>
                  </a:moveTo>
                  <a:lnTo>
                    <a:pt x="189116" y="272779"/>
                  </a:lnTo>
                  <a:lnTo>
                    <a:pt x="196883" y="268633"/>
                  </a:lnTo>
                  <a:lnTo>
                    <a:pt x="205748" y="266083"/>
                  </a:lnTo>
                  <a:lnTo>
                    <a:pt x="215442" y="265214"/>
                  </a:lnTo>
                  <a:lnTo>
                    <a:pt x="231127" y="265214"/>
                  </a:lnTo>
                  <a:lnTo>
                    <a:pt x="247123" y="267691"/>
                  </a:lnTo>
                  <a:lnTo>
                    <a:pt x="260186" y="274853"/>
                  </a:lnTo>
                  <a:lnTo>
                    <a:pt x="268994" y="286291"/>
                  </a:lnTo>
                  <a:lnTo>
                    <a:pt x="272224" y="301599"/>
                  </a:lnTo>
                  <a:lnTo>
                    <a:pt x="272224" y="306438"/>
                  </a:lnTo>
                </a:path>
                <a:path extrusionOk="0" h="335279" w="272414">
                  <a:moveTo>
                    <a:pt x="81089" y="334810"/>
                  </a:moveTo>
                  <a:lnTo>
                    <a:pt x="81089" y="329374"/>
                  </a:lnTo>
                  <a:lnTo>
                    <a:pt x="84720" y="312167"/>
                  </a:lnTo>
                  <a:lnTo>
                    <a:pt x="94624" y="299312"/>
                  </a:lnTo>
                  <a:lnTo>
                    <a:pt x="109314" y="291264"/>
                  </a:lnTo>
                  <a:lnTo>
                    <a:pt x="127304" y="288480"/>
                  </a:lnTo>
                  <a:lnTo>
                    <a:pt x="144919" y="288480"/>
                  </a:lnTo>
                  <a:lnTo>
                    <a:pt x="162910" y="291264"/>
                  </a:lnTo>
                  <a:lnTo>
                    <a:pt x="177599" y="299312"/>
                  </a:lnTo>
                  <a:lnTo>
                    <a:pt x="187503" y="312167"/>
                  </a:lnTo>
                  <a:lnTo>
                    <a:pt x="191134" y="329374"/>
                  </a:lnTo>
                  <a:lnTo>
                    <a:pt x="191134" y="334810"/>
                  </a:lnTo>
                </a:path>
                <a:path extrusionOk="0" h="335279" w="272414">
                  <a:moveTo>
                    <a:pt x="136118" y="26568"/>
                  </a:moveTo>
                  <a:lnTo>
                    <a:pt x="136118" y="0"/>
                  </a:lnTo>
                </a:path>
                <a:path extrusionOk="0" h="335279" w="272414">
                  <a:moveTo>
                    <a:pt x="86702" y="47459"/>
                  </a:moveTo>
                  <a:lnTo>
                    <a:pt x="67729" y="28422"/>
                  </a:lnTo>
                </a:path>
                <a:path extrusionOk="0" h="335279" w="272414">
                  <a:moveTo>
                    <a:pt x="67005" y="97027"/>
                  </a:moveTo>
                  <a:lnTo>
                    <a:pt x="39408" y="97027"/>
                  </a:lnTo>
                </a:path>
                <a:path extrusionOk="0" h="335279" w="272414">
                  <a:moveTo>
                    <a:pt x="87795" y="145503"/>
                  </a:moveTo>
                  <a:lnTo>
                    <a:pt x="67716" y="165646"/>
                  </a:lnTo>
                </a:path>
                <a:path extrusionOk="0" h="335279" w="272414">
                  <a:moveTo>
                    <a:pt x="204508" y="165658"/>
                  </a:moveTo>
                  <a:lnTo>
                    <a:pt x="184416" y="145503"/>
                  </a:lnTo>
                </a:path>
                <a:path extrusionOk="0" h="335279" w="272414">
                  <a:moveTo>
                    <a:pt x="232829" y="97040"/>
                  </a:moveTo>
                  <a:lnTo>
                    <a:pt x="205219" y="97040"/>
                  </a:lnTo>
                </a:path>
                <a:path extrusionOk="0" h="335279" w="272414">
                  <a:moveTo>
                    <a:pt x="204508" y="28422"/>
                  </a:moveTo>
                  <a:lnTo>
                    <a:pt x="185521" y="4747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3" name="Google Shape;3403;p55"/>
            <p:cNvSpPr/>
            <p:nvPr/>
          </p:nvSpPr>
          <p:spPr>
            <a:xfrm>
              <a:off x="4741165" y="5332331"/>
              <a:ext cx="19050" cy="19685"/>
            </a:xfrm>
            <a:custGeom>
              <a:rect b="b" l="l" r="r" t="t"/>
              <a:pathLst>
                <a:path extrusionOk="0" h="19685" w="19050">
                  <a:moveTo>
                    <a:pt x="0" y="0"/>
                  </a:moveTo>
                  <a:lnTo>
                    <a:pt x="6580" y="2734"/>
                  </a:lnTo>
                  <a:lnTo>
                    <a:pt x="12103" y="7083"/>
                  </a:lnTo>
                  <a:lnTo>
                    <a:pt x="16273" y="12751"/>
                  </a:lnTo>
                  <a:lnTo>
                    <a:pt x="18796" y="19443"/>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4" name="Google Shape;3404;p55"/>
            <p:cNvSpPr/>
            <p:nvPr/>
          </p:nvSpPr>
          <p:spPr>
            <a:xfrm>
              <a:off x="4689687" y="5310785"/>
              <a:ext cx="92075" cy="138430"/>
            </a:xfrm>
            <a:custGeom>
              <a:rect b="b" l="l" r="r" t="t"/>
              <a:pathLst>
                <a:path extrusionOk="0" h="138429" w="92075">
                  <a:moveTo>
                    <a:pt x="35064" y="122288"/>
                  </a:moveTo>
                  <a:lnTo>
                    <a:pt x="30505" y="122288"/>
                  </a:lnTo>
                  <a:lnTo>
                    <a:pt x="26543" y="122288"/>
                  </a:lnTo>
                  <a:lnTo>
                    <a:pt x="23342" y="119075"/>
                  </a:lnTo>
                  <a:lnTo>
                    <a:pt x="23342" y="115112"/>
                  </a:lnTo>
                  <a:lnTo>
                    <a:pt x="23342" y="104724"/>
                  </a:lnTo>
                  <a:lnTo>
                    <a:pt x="23342" y="98755"/>
                  </a:lnTo>
                  <a:lnTo>
                    <a:pt x="23342" y="94691"/>
                  </a:lnTo>
                  <a:lnTo>
                    <a:pt x="22377" y="90741"/>
                  </a:lnTo>
                  <a:lnTo>
                    <a:pt x="20548" y="87210"/>
                  </a:lnTo>
                  <a:lnTo>
                    <a:pt x="19177" y="84531"/>
                  </a:lnTo>
                  <a:lnTo>
                    <a:pt x="17335" y="82092"/>
                  </a:lnTo>
                  <a:lnTo>
                    <a:pt x="0" y="45961"/>
                  </a:lnTo>
                  <a:lnTo>
                    <a:pt x="3600" y="28069"/>
                  </a:lnTo>
                  <a:lnTo>
                    <a:pt x="13417" y="13460"/>
                  </a:lnTo>
                  <a:lnTo>
                    <a:pt x="27978" y="3611"/>
                  </a:lnTo>
                  <a:lnTo>
                    <a:pt x="45808" y="0"/>
                  </a:lnTo>
                  <a:lnTo>
                    <a:pt x="63639" y="3611"/>
                  </a:lnTo>
                  <a:lnTo>
                    <a:pt x="78200" y="13460"/>
                  </a:lnTo>
                  <a:lnTo>
                    <a:pt x="88017" y="28069"/>
                  </a:lnTo>
                  <a:lnTo>
                    <a:pt x="91617" y="45961"/>
                  </a:lnTo>
                  <a:lnTo>
                    <a:pt x="90566" y="55796"/>
                  </a:lnTo>
                  <a:lnTo>
                    <a:pt x="87560" y="64901"/>
                  </a:lnTo>
                  <a:lnTo>
                    <a:pt x="82820" y="73052"/>
                  </a:lnTo>
                  <a:lnTo>
                    <a:pt x="76568" y="80022"/>
                  </a:lnTo>
                  <a:lnTo>
                    <a:pt x="74295" y="82092"/>
                  </a:lnTo>
                  <a:lnTo>
                    <a:pt x="72440" y="84531"/>
                  </a:lnTo>
                  <a:lnTo>
                    <a:pt x="71069" y="87210"/>
                  </a:lnTo>
                  <a:lnTo>
                    <a:pt x="69253" y="90741"/>
                  </a:lnTo>
                  <a:lnTo>
                    <a:pt x="68287" y="94691"/>
                  </a:lnTo>
                  <a:lnTo>
                    <a:pt x="68287" y="98755"/>
                  </a:lnTo>
                  <a:lnTo>
                    <a:pt x="68287" y="104724"/>
                  </a:lnTo>
                  <a:lnTo>
                    <a:pt x="68287" y="115112"/>
                  </a:lnTo>
                  <a:lnTo>
                    <a:pt x="68287" y="119075"/>
                  </a:lnTo>
                  <a:lnTo>
                    <a:pt x="65074" y="122288"/>
                  </a:lnTo>
                  <a:lnTo>
                    <a:pt x="61125" y="122288"/>
                  </a:lnTo>
                  <a:lnTo>
                    <a:pt x="56565" y="122288"/>
                  </a:lnTo>
                  <a:lnTo>
                    <a:pt x="35064" y="122288"/>
                  </a:lnTo>
                  <a:close/>
                </a:path>
                <a:path extrusionOk="0" h="138429" w="92075">
                  <a:moveTo>
                    <a:pt x="56565" y="122377"/>
                  </a:moveTo>
                  <a:lnTo>
                    <a:pt x="56565" y="127025"/>
                  </a:lnTo>
                  <a:lnTo>
                    <a:pt x="56565" y="132981"/>
                  </a:lnTo>
                  <a:lnTo>
                    <a:pt x="51752" y="137807"/>
                  </a:lnTo>
                  <a:lnTo>
                    <a:pt x="45808" y="137807"/>
                  </a:lnTo>
                  <a:lnTo>
                    <a:pt x="42849" y="137807"/>
                  </a:lnTo>
                  <a:lnTo>
                    <a:pt x="40157" y="136601"/>
                  </a:lnTo>
                  <a:lnTo>
                    <a:pt x="38214" y="134645"/>
                  </a:lnTo>
                  <a:lnTo>
                    <a:pt x="36271" y="132689"/>
                  </a:lnTo>
                  <a:lnTo>
                    <a:pt x="35064" y="129997"/>
                  </a:lnTo>
                  <a:lnTo>
                    <a:pt x="35064" y="127025"/>
                  </a:lnTo>
                  <a:lnTo>
                    <a:pt x="35064" y="122377"/>
                  </a:lnTo>
                </a:path>
                <a:path extrusionOk="0" h="138429" w="92075">
                  <a:moveTo>
                    <a:pt x="20548" y="87210"/>
                  </a:moveTo>
                  <a:lnTo>
                    <a:pt x="40843" y="87210"/>
                  </a:lnTo>
                  <a:lnTo>
                    <a:pt x="50787" y="87210"/>
                  </a:lnTo>
                  <a:lnTo>
                    <a:pt x="71069" y="87210"/>
                  </a:lnTo>
                </a:path>
                <a:path extrusionOk="0" h="138429" w="92075">
                  <a:moveTo>
                    <a:pt x="68287" y="104724"/>
                  </a:moveTo>
                  <a:lnTo>
                    <a:pt x="23342" y="104724"/>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405" name="Google Shape;3405;p55"/>
          <p:cNvPicPr preferRelativeResize="0"/>
          <p:nvPr/>
        </p:nvPicPr>
        <p:blipFill rotWithShape="1">
          <a:blip r:embed="rId17">
            <a:alphaModFix/>
          </a:blip>
          <a:srcRect b="0" l="0" r="0" t="0"/>
          <a:stretch/>
        </p:blipFill>
        <p:spPr>
          <a:xfrm>
            <a:off x="6757884" y="5989291"/>
            <a:ext cx="82550" cy="69850"/>
          </a:xfrm>
          <a:prstGeom prst="rect">
            <a:avLst/>
          </a:prstGeom>
          <a:noFill/>
          <a:ln>
            <a:noFill/>
          </a:ln>
        </p:spPr>
      </p:pic>
      <p:sp>
        <p:nvSpPr>
          <p:cNvPr id="3406" name="Google Shape;3406;p55"/>
          <p:cNvSpPr txBox="1"/>
          <p:nvPr/>
        </p:nvSpPr>
        <p:spPr>
          <a:xfrm>
            <a:off x="6407364" y="5607020"/>
            <a:ext cx="802640" cy="990600"/>
          </a:xfrm>
          <a:prstGeom prst="rect">
            <a:avLst/>
          </a:prstGeom>
          <a:noFill/>
          <a:ln>
            <a:noFill/>
          </a:ln>
        </p:spPr>
        <p:txBody>
          <a:bodyPr anchorCtr="0" anchor="t" bIns="0" lIns="0" spcFirstLastPara="1" rIns="0" wrap="square" tIns="71100">
            <a:spAutoFit/>
          </a:bodyPr>
          <a:lstStyle/>
          <a:p>
            <a:pPr indent="0" lvl="0" marL="0" rtl="0" algn="ctr">
              <a:lnSpc>
                <a:spcPct val="100000"/>
              </a:lnSpc>
              <a:spcBef>
                <a:spcPts val="0"/>
              </a:spcBef>
              <a:spcAft>
                <a:spcPts val="0"/>
              </a:spcAft>
              <a:buNone/>
            </a:pPr>
            <a:r>
              <a:rPr b="1" lang="en-US" sz="700">
                <a:solidFill>
                  <a:srgbClr val="58595B"/>
                </a:solidFill>
                <a:latin typeface="Malgun Gothic"/>
                <a:ea typeface="Malgun Gothic"/>
                <a:cs typeface="Malgun Gothic"/>
                <a:sym typeface="Malgun Gothic"/>
              </a:rPr>
              <a:t>전문성</a:t>
            </a:r>
            <a:endParaRPr sz="700">
              <a:latin typeface="Malgun Gothic"/>
              <a:ea typeface="Malgun Gothic"/>
              <a:cs typeface="Malgun Gothic"/>
              <a:sym typeface="Malgun Gothic"/>
            </a:endParaRPr>
          </a:p>
          <a:p>
            <a:pPr indent="0" lvl="0" marL="12700" marR="5080" rtl="0" algn="ctr">
              <a:lnSpc>
                <a:spcPct val="119000"/>
              </a:lnSpc>
              <a:spcBef>
                <a:spcPts val="300"/>
              </a:spcBef>
              <a:spcAft>
                <a:spcPts val="0"/>
              </a:spcAft>
              <a:buNone/>
            </a:pPr>
            <a:r>
              <a:rPr b="0" lang="en-US" sz="700">
                <a:solidFill>
                  <a:srgbClr val="58595B"/>
                </a:solidFill>
                <a:latin typeface="Arial"/>
                <a:ea typeface="Arial"/>
                <a:cs typeface="Arial"/>
                <a:sym typeface="Arial"/>
              </a:rPr>
              <a:t>본업과 연계한 사회공헌 로 구성원 모두가 ‘금융과 같이’ 성장할 수 있는 건강한 사회기반 마련</a:t>
            </a:r>
            <a:endParaRPr sz="700">
              <a:latin typeface="Arial"/>
              <a:ea typeface="Arial"/>
              <a:cs typeface="Arial"/>
              <a:sym typeface="Arial"/>
            </a:endParaRPr>
          </a:p>
        </p:txBody>
      </p:sp>
      <p:grpSp>
        <p:nvGrpSpPr>
          <p:cNvPr id="3407" name="Google Shape;3407;p55"/>
          <p:cNvGrpSpPr/>
          <p:nvPr/>
        </p:nvGrpSpPr>
        <p:grpSpPr>
          <a:xfrm>
            <a:off x="6319799" y="5113798"/>
            <a:ext cx="986790" cy="1580515"/>
            <a:chOff x="6319799" y="5113798"/>
            <a:chExt cx="986790" cy="1580515"/>
          </a:xfrm>
        </p:grpSpPr>
        <p:sp>
          <p:nvSpPr>
            <p:cNvPr id="3408" name="Google Shape;3408;p55"/>
            <p:cNvSpPr/>
            <p:nvPr/>
          </p:nvSpPr>
          <p:spPr>
            <a:xfrm>
              <a:off x="6319799" y="5113798"/>
              <a:ext cx="986790" cy="1580515"/>
            </a:xfrm>
            <a:custGeom>
              <a:rect b="b" l="l" r="r" t="t"/>
              <a:pathLst>
                <a:path extrusionOk="0" h="1580515" w="986790">
                  <a:moveTo>
                    <a:pt x="108000" y="0"/>
                  </a:moveTo>
                  <a:lnTo>
                    <a:pt x="65960" y="8486"/>
                  </a:lnTo>
                  <a:lnTo>
                    <a:pt x="31630" y="31630"/>
                  </a:lnTo>
                  <a:lnTo>
                    <a:pt x="8486" y="65960"/>
                  </a:lnTo>
                  <a:lnTo>
                    <a:pt x="0" y="108000"/>
                  </a:lnTo>
                  <a:lnTo>
                    <a:pt x="0" y="1472399"/>
                  </a:lnTo>
                  <a:lnTo>
                    <a:pt x="8486" y="1514440"/>
                  </a:lnTo>
                  <a:lnTo>
                    <a:pt x="31630" y="1548769"/>
                  </a:lnTo>
                  <a:lnTo>
                    <a:pt x="65960" y="1571914"/>
                  </a:lnTo>
                  <a:lnTo>
                    <a:pt x="108000" y="1580400"/>
                  </a:lnTo>
                  <a:lnTo>
                    <a:pt x="878395" y="1580400"/>
                  </a:lnTo>
                  <a:lnTo>
                    <a:pt x="920436" y="1571914"/>
                  </a:lnTo>
                  <a:lnTo>
                    <a:pt x="954765" y="1548769"/>
                  </a:lnTo>
                  <a:lnTo>
                    <a:pt x="977909" y="1514440"/>
                  </a:lnTo>
                  <a:lnTo>
                    <a:pt x="986396" y="1472399"/>
                  </a:lnTo>
                  <a:lnTo>
                    <a:pt x="986396" y="108000"/>
                  </a:lnTo>
                  <a:lnTo>
                    <a:pt x="977909" y="65960"/>
                  </a:lnTo>
                  <a:lnTo>
                    <a:pt x="954765" y="31630"/>
                  </a:lnTo>
                  <a:lnTo>
                    <a:pt x="920436" y="8486"/>
                  </a:lnTo>
                  <a:lnTo>
                    <a:pt x="878395"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09" name="Google Shape;3409;p55"/>
            <p:cNvPicPr preferRelativeResize="0"/>
            <p:nvPr/>
          </p:nvPicPr>
          <p:blipFill rotWithShape="1">
            <a:blip r:embed="rId20">
              <a:alphaModFix/>
            </a:blip>
            <a:srcRect b="0" l="0" r="0" t="0"/>
            <a:stretch/>
          </p:blipFill>
          <p:spPr>
            <a:xfrm>
              <a:off x="6649725" y="5242966"/>
              <a:ext cx="325596" cy="352513"/>
            </a:xfrm>
            <a:prstGeom prst="rect">
              <a:avLst/>
            </a:prstGeom>
            <a:noFill/>
            <a:ln>
              <a:noFill/>
            </a:ln>
          </p:spPr>
        </p:pic>
      </p:grpSp>
      <p:sp>
        <p:nvSpPr>
          <p:cNvPr id="3410" name="Google Shape;3410;p55"/>
          <p:cNvSpPr/>
          <p:nvPr/>
        </p:nvSpPr>
        <p:spPr>
          <a:xfrm>
            <a:off x="2338199" y="3267898"/>
            <a:ext cx="648335" cy="216535"/>
          </a:xfrm>
          <a:custGeom>
            <a:rect b="b" l="l" r="r" t="t"/>
            <a:pathLst>
              <a:path extrusionOk="0" h="216535" w="648335">
                <a:moveTo>
                  <a:pt x="540003"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540003" y="216001"/>
                </a:lnTo>
                <a:lnTo>
                  <a:pt x="582039" y="207515"/>
                </a:lnTo>
                <a:lnTo>
                  <a:pt x="616369" y="184370"/>
                </a:lnTo>
                <a:lnTo>
                  <a:pt x="639516" y="150041"/>
                </a:lnTo>
                <a:lnTo>
                  <a:pt x="648004" y="108000"/>
                </a:lnTo>
                <a:lnTo>
                  <a:pt x="639516" y="65960"/>
                </a:lnTo>
                <a:lnTo>
                  <a:pt x="616369" y="31630"/>
                </a:lnTo>
                <a:lnTo>
                  <a:pt x="582039" y="8486"/>
                </a:lnTo>
                <a:lnTo>
                  <a:pt x="540003" y="0"/>
                </a:lnTo>
                <a:close/>
              </a:path>
            </a:pathLst>
          </a:custGeom>
          <a:solidFill>
            <a:srgbClr val="99C0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1" name="Google Shape;3411;p55"/>
          <p:cNvSpPr txBox="1"/>
          <p:nvPr/>
        </p:nvSpPr>
        <p:spPr>
          <a:xfrm>
            <a:off x="2552893" y="3295571"/>
            <a:ext cx="205104"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비전</a:t>
            </a:r>
            <a:endParaRPr sz="750">
              <a:latin typeface="Arial"/>
              <a:ea typeface="Arial"/>
              <a:cs typeface="Arial"/>
              <a:sym typeface="Arial"/>
            </a:endParaRPr>
          </a:p>
        </p:txBody>
      </p:sp>
      <p:sp>
        <p:nvSpPr>
          <p:cNvPr id="3412" name="Google Shape;3412;p55"/>
          <p:cNvSpPr txBox="1"/>
          <p:nvPr/>
        </p:nvSpPr>
        <p:spPr>
          <a:xfrm>
            <a:off x="4359046" y="3291063"/>
            <a:ext cx="176720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6DA4EB"/>
                </a:solidFill>
                <a:latin typeface="Malgun Gothic"/>
                <a:ea typeface="Malgun Gothic"/>
                <a:cs typeface="Malgun Gothic"/>
                <a:sym typeface="Malgun Gothic"/>
              </a:rPr>
              <a:t>NewLife, Life에 새로운 가치를 더하다</a:t>
            </a:r>
            <a:endParaRPr sz="800">
              <a:latin typeface="Malgun Gothic"/>
              <a:ea typeface="Malgun Gothic"/>
              <a:cs typeface="Malgun Gothic"/>
              <a:sym typeface="Malgun Gothic"/>
            </a:endParaRPr>
          </a:p>
        </p:txBody>
      </p:sp>
      <p:grpSp>
        <p:nvGrpSpPr>
          <p:cNvPr id="3413" name="Google Shape;3413;p55"/>
          <p:cNvGrpSpPr/>
          <p:nvPr/>
        </p:nvGrpSpPr>
        <p:grpSpPr>
          <a:xfrm>
            <a:off x="3003299" y="3267898"/>
            <a:ext cx="4302904" cy="216535"/>
            <a:chOff x="3003299" y="3267898"/>
            <a:chExt cx="4302904" cy="216535"/>
          </a:xfrm>
        </p:grpSpPr>
        <p:sp>
          <p:nvSpPr>
            <p:cNvPr id="3414" name="Google Shape;3414;p55"/>
            <p:cNvSpPr/>
            <p:nvPr/>
          </p:nvSpPr>
          <p:spPr>
            <a:xfrm>
              <a:off x="3202199" y="3267898"/>
              <a:ext cx="4104004" cy="216535"/>
            </a:xfrm>
            <a:custGeom>
              <a:rect b="b" l="l" r="r" t="t"/>
              <a:pathLst>
                <a:path extrusionOk="0" h="216535" w="4104004">
                  <a:moveTo>
                    <a:pt x="108000" y="0"/>
                  </a:moveTo>
                  <a:lnTo>
                    <a:pt x="65960" y="8486"/>
                  </a:lnTo>
                  <a:lnTo>
                    <a:pt x="31630" y="31630"/>
                  </a:lnTo>
                  <a:lnTo>
                    <a:pt x="8486" y="65960"/>
                  </a:lnTo>
                  <a:lnTo>
                    <a:pt x="0" y="108000"/>
                  </a:lnTo>
                  <a:lnTo>
                    <a:pt x="8486" y="150041"/>
                  </a:lnTo>
                  <a:lnTo>
                    <a:pt x="31630" y="184370"/>
                  </a:lnTo>
                  <a:lnTo>
                    <a:pt x="65960" y="207515"/>
                  </a:lnTo>
                  <a:lnTo>
                    <a:pt x="108000" y="216001"/>
                  </a:lnTo>
                  <a:lnTo>
                    <a:pt x="3996004" y="216001"/>
                  </a:lnTo>
                  <a:lnTo>
                    <a:pt x="4038039" y="207515"/>
                  </a:lnTo>
                  <a:lnTo>
                    <a:pt x="4072369" y="184370"/>
                  </a:lnTo>
                  <a:lnTo>
                    <a:pt x="4095516" y="150041"/>
                  </a:lnTo>
                  <a:lnTo>
                    <a:pt x="4104004" y="108000"/>
                  </a:lnTo>
                  <a:lnTo>
                    <a:pt x="4095516" y="65960"/>
                  </a:lnTo>
                  <a:lnTo>
                    <a:pt x="4072369" y="31630"/>
                  </a:lnTo>
                  <a:lnTo>
                    <a:pt x="4038039" y="8486"/>
                  </a:lnTo>
                  <a:lnTo>
                    <a:pt x="3996004"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5" name="Google Shape;3415;p55"/>
            <p:cNvSpPr/>
            <p:nvPr/>
          </p:nvSpPr>
          <p:spPr>
            <a:xfrm>
              <a:off x="3003299" y="3375884"/>
              <a:ext cx="180340" cy="0"/>
            </a:xfrm>
            <a:custGeom>
              <a:rect b="b" l="l" r="r" t="t"/>
              <a:pathLst>
                <a:path extrusionOk="0" h="120000" w="180339">
                  <a:moveTo>
                    <a:pt x="0" y="0"/>
                  </a:moveTo>
                  <a:lnTo>
                    <a:pt x="179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16" name="Google Shape;3416;p55"/>
          <p:cNvSpPr txBox="1"/>
          <p:nvPr/>
        </p:nvSpPr>
        <p:spPr>
          <a:xfrm>
            <a:off x="4589419" y="3649262"/>
            <a:ext cx="130619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금융으로 세상을 이롭게 한다</a:t>
            </a:r>
            <a:endParaRPr sz="800">
              <a:latin typeface="Malgun Gothic"/>
              <a:ea typeface="Malgun Gothic"/>
              <a:cs typeface="Malgun Gothic"/>
              <a:sym typeface="Malgun Gothic"/>
            </a:endParaRPr>
          </a:p>
        </p:txBody>
      </p:sp>
      <p:grpSp>
        <p:nvGrpSpPr>
          <p:cNvPr id="3417" name="Google Shape;3417;p55"/>
          <p:cNvGrpSpPr/>
          <p:nvPr/>
        </p:nvGrpSpPr>
        <p:grpSpPr>
          <a:xfrm>
            <a:off x="2338199" y="3626097"/>
            <a:ext cx="4968004" cy="218336"/>
            <a:chOff x="2338199" y="3626097"/>
            <a:chExt cx="4968004" cy="218336"/>
          </a:xfrm>
        </p:grpSpPr>
        <p:sp>
          <p:nvSpPr>
            <p:cNvPr id="3418" name="Google Shape;3418;p55"/>
            <p:cNvSpPr/>
            <p:nvPr/>
          </p:nvSpPr>
          <p:spPr>
            <a:xfrm>
              <a:off x="3202199" y="3626097"/>
              <a:ext cx="4104004" cy="216535"/>
            </a:xfrm>
            <a:custGeom>
              <a:rect b="b" l="l" r="r" t="t"/>
              <a:pathLst>
                <a:path extrusionOk="0" h="216535" w="4104004">
                  <a:moveTo>
                    <a:pt x="108000" y="0"/>
                  </a:moveTo>
                  <a:lnTo>
                    <a:pt x="65960" y="8486"/>
                  </a:lnTo>
                  <a:lnTo>
                    <a:pt x="31630" y="31630"/>
                  </a:lnTo>
                  <a:lnTo>
                    <a:pt x="8486" y="65960"/>
                  </a:lnTo>
                  <a:lnTo>
                    <a:pt x="0" y="108000"/>
                  </a:lnTo>
                  <a:lnTo>
                    <a:pt x="8486" y="150041"/>
                  </a:lnTo>
                  <a:lnTo>
                    <a:pt x="31630" y="184370"/>
                  </a:lnTo>
                  <a:lnTo>
                    <a:pt x="65960" y="207515"/>
                  </a:lnTo>
                  <a:lnTo>
                    <a:pt x="108000" y="216001"/>
                  </a:lnTo>
                  <a:lnTo>
                    <a:pt x="3996004" y="216001"/>
                  </a:lnTo>
                  <a:lnTo>
                    <a:pt x="4038039" y="207515"/>
                  </a:lnTo>
                  <a:lnTo>
                    <a:pt x="4072369" y="184370"/>
                  </a:lnTo>
                  <a:lnTo>
                    <a:pt x="4095516" y="150041"/>
                  </a:lnTo>
                  <a:lnTo>
                    <a:pt x="4104004" y="108000"/>
                  </a:lnTo>
                  <a:lnTo>
                    <a:pt x="4095516" y="65960"/>
                  </a:lnTo>
                  <a:lnTo>
                    <a:pt x="4072369" y="31630"/>
                  </a:lnTo>
                  <a:lnTo>
                    <a:pt x="4038039" y="8486"/>
                  </a:lnTo>
                  <a:lnTo>
                    <a:pt x="3996004" y="0"/>
                  </a:lnTo>
                  <a:lnTo>
                    <a:pt x="108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9" name="Google Shape;3419;p55"/>
            <p:cNvSpPr/>
            <p:nvPr/>
          </p:nvSpPr>
          <p:spPr>
            <a:xfrm>
              <a:off x="2338199" y="3627898"/>
              <a:ext cx="648335" cy="216535"/>
            </a:xfrm>
            <a:custGeom>
              <a:rect b="b" l="l" r="r" t="t"/>
              <a:pathLst>
                <a:path extrusionOk="0" h="216535" w="648335">
                  <a:moveTo>
                    <a:pt x="540003"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540003" y="216001"/>
                  </a:lnTo>
                  <a:lnTo>
                    <a:pt x="582039" y="207515"/>
                  </a:lnTo>
                  <a:lnTo>
                    <a:pt x="616369" y="184370"/>
                  </a:lnTo>
                  <a:lnTo>
                    <a:pt x="639516" y="150041"/>
                  </a:lnTo>
                  <a:lnTo>
                    <a:pt x="648004" y="108000"/>
                  </a:lnTo>
                  <a:lnTo>
                    <a:pt x="639516" y="65960"/>
                  </a:lnTo>
                  <a:lnTo>
                    <a:pt x="616369" y="31630"/>
                  </a:lnTo>
                  <a:lnTo>
                    <a:pt x="582039" y="8486"/>
                  </a:lnTo>
                  <a:lnTo>
                    <a:pt x="54000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20" name="Google Shape;3420;p55"/>
          <p:cNvSpPr txBox="1"/>
          <p:nvPr/>
        </p:nvSpPr>
        <p:spPr>
          <a:xfrm>
            <a:off x="2552893" y="3655571"/>
            <a:ext cx="205104"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미션</a:t>
            </a:r>
            <a:endParaRPr sz="750">
              <a:latin typeface="Arial"/>
              <a:ea typeface="Arial"/>
              <a:cs typeface="Arial"/>
              <a:sym typeface="Arial"/>
            </a:endParaRPr>
          </a:p>
        </p:txBody>
      </p:sp>
      <p:sp>
        <p:nvSpPr>
          <p:cNvPr id="3421" name="Google Shape;3421;p55"/>
          <p:cNvSpPr/>
          <p:nvPr/>
        </p:nvSpPr>
        <p:spPr>
          <a:xfrm>
            <a:off x="2338199" y="4356899"/>
            <a:ext cx="648335" cy="216535"/>
          </a:xfrm>
          <a:custGeom>
            <a:rect b="b" l="l" r="r" t="t"/>
            <a:pathLst>
              <a:path extrusionOk="0" h="216535" w="648335">
                <a:moveTo>
                  <a:pt x="540003"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540003" y="216001"/>
                </a:lnTo>
                <a:lnTo>
                  <a:pt x="582039" y="207515"/>
                </a:lnTo>
                <a:lnTo>
                  <a:pt x="616369" y="184370"/>
                </a:lnTo>
                <a:lnTo>
                  <a:pt x="639516" y="150041"/>
                </a:lnTo>
                <a:lnTo>
                  <a:pt x="648004" y="108000"/>
                </a:lnTo>
                <a:lnTo>
                  <a:pt x="639516" y="65960"/>
                </a:lnTo>
                <a:lnTo>
                  <a:pt x="616369" y="31630"/>
                </a:lnTo>
                <a:lnTo>
                  <a:pt x="582039" y="8486"/>
                </a:lnTo>
                <a:lnTo>
                  <a:pt x="540003" y="0"/>
                </a:lnTo>
                <a:close/>
              </a:path>
            </a:pathLst>
          </a:custGeom>
          <a:solidFill>
            <a:srgbClr val="A3A5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2" name="Google Shape;3422;p55"/>
          <p:cNvSpPr txBox="1"/>
          <p:nvPr/>
        </p:nvSpPr>
        <p:spPr>
          <a:xfrm>
            <a:off x="2450214" y="4384571"/>
            <a:ext cx="410209"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사업 영역</a:t>
            </a:r>
            <a:endParaRPr sz="750">
              <a:latin typeface="Arial"/>
              <a:ea typeface="Arial"/>
              <a:cs typeface="Arial"/>
              <a:sym typeface="Arial"/>
            </a:endParaRPr>
          </a:p>
        </p:txBody>
      </p:sp>
      <p:sp>
        <p:nvSpPr>
          <p:cNvPr id="3423" name="Google Shape;3423;p55"/>
          <p:cNvSpPr txBox="1"/>
          <p:nvPr/>
        </p:nvSpPr>
        <p:spPr>
          <a:xfrm>
            <a:off x="2450214" y="5823671"/>
            <a:ext cx="410209"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가치 체계</a:t>
            </a:r>
            <a:endParaRPr sz="750">
              <a:latin typeface="Arial"/>
              <a:ea typeface="Arial"/>
              <a:cs typeface="Arial"/>
              <a:sym typeface="Arial"/>
            </a:endParaRPr>
          </a:p>
        </p:txBody>
      </p:sp>
      <p:sp>
        <p:nvSpPr>
          <p:cNvPr id="3424" name="Google Shape;3424;p55"/>
          <p:cNvSpPr/>
          <p:nvPr/>
        </p:nvSpPr>
        <p:spPr>
          <a:xfrm>
            <a:off x="3247200" y="4014880"/>
            <a:ext cx="900430" cy="900430"/>
          </a:xfrm>
          <a:custGeom>
            <a:rect b="b" l="l" r="r" t="t"/>
            <a:pathLst>
              <a:path extrusionOk="0" h="900429" w="900429">
                <a:moveTo>
                  <a:pt x="449999" y="0"/>
                </a:moveTo>
                <a:lnTo>
                  <a:pt x="400966" y="2640"/>
                </a:lnTo>
                <a:lnTo>
                  <a:pt x="353464" y="10379"/>
                </a:lnTo>
                <a:lnTo>
                  <a:pt x="307765" y="22942"/>
                </a:lnTo>
                <a:lnTo>
                  <a:pt x="264144" y="40054"/>
                </a:lnTo>
                <a:lnTo>
                  <a:pt x="222876" y="61441"/>
                </a:lnTo>
                <a:lnTo>
                  <a:pt x="184236" y="86827"/>
                </a:lnTo>
                <a:lnTo>
                  <a:pt x="148497" y="115939"/>
                </a:lnTo>
                <a:lnTo>
                  <a:pt x="115935" y="148502"/>
                </a:lnTo>
                <a:lnTo>
                  <a:pt x="86824" y="184241"/>
                </a:lnTo>
                <a:lnTo>
                  <a:pt x="61438" y="222882"/>
                </a:lnTo>
                <a:lnTo>
                  <a:pt x="40052" y="264149"/>
                </a:lnTo>
                <a:lnTo>
                  <a:pt x="22941" y="307769"/>
                </a:lnTo>
                <a:lnTo>
                  <a:pt x="10379" y="353467"/>
                </a:lnTo>
                <a:lnTo>
                  <a:pt x="2640" y="400969"/>
                </a:lnTo>
                <a:lnTo>
                  <a:pt x="0" y="449999"/>
                </a:lnTo>
                <a:lnTo>
                  <a:pt x="2640" y="499031"/>
                </a:lnTo>
                <a:lnTo>
                  <a:pt x="10379" y="546534"/>
                </a:lnTo>
                <a:lnTo>
                  <a:pt x="22941" y="592234"/>
                </a:lnTo>
                <a:lnTo>
                  <a:pt x="40052" y="635856"/>
                </a:lnTo>
                <a:lnTo>
                  <a:pt x="61438" y="677124"/>
                </a:lnTo>
                <a:lnTo>
                  <a:pt x="86824" y="715766"/>
                </a:lnTo>
                <a:lnTo>
                  <a:pt x="115935" y="751506"/>
                </a:lnTo>
                <a:lnTo>
                  <a:pt x="148497" y="784069"/>
                </a:lnTo>
                <a:lnTo>
                  <a:pt x="184236" y="813182"/>
                </a:lnTo>
                <a:lnTo>
                  <a:pt x="222876" y="838569"/>
                </a:lnTo>
                <a:lnTo>
                  <a:pt x="264144" y="859956"/>
                </a:lnTo>
                <a:lnTo>
                  <a:pt x="307765" y="877068"/>
                </a:lnTo>
                <a:lnTo>
                  <a:pt x="353464" y="889631"/>
                </a:lnTo>
                <a:lnTo>
                  <a:pt x="400966" y="897370"/>
                </a:lnTo>
                <a:lnTo>
                  <a:pt x="449999" y="900010"/>
                </a:lnTo>
                <a:lnTo>
                  <a:pt x="499031" y="897370"/>
                </a:lnTo>
                <a:lnTo>
                  <a:pt x="546534" y="889631"/>
                </a:lnTo>
                <a:lnTo>
                  <a:pt x="592233" y="877068"/>
                </a:lnTo>
                <a:lnTo>
                  <a:pt x="635853" y="859956"/>
                </a:lnTo>
                <a:lnTo>
                  <a:pt x="677121" y="838569"/>
                </a:lnTo>
                <a:lnTo>
                  <a:pt x="715762" y="813182"/>
                </a:lnTo>
                <a:lnTo>
                  <a:pt x="751500" y="784069"/>
                </a:lnTo>
                <a:lnTo>
                  <a:pt x="784062" y="751506"/>
                </a:lnTo>
                <a:lnTo>
                  <a:pt x="813174" y="715766"/>
                </a:lnTo>
                <a:lnTo>
                  <a:pt x="838559" y="677124"/>
                </a:lnTo>
                <a:lnTo>
                  <a:pt x="859945" y="635856"/>
                </a:lnTo>
                <a:lnTo>
                  <a:pt x="877056" y="592234"/>
                </a:lnTo>
                <a:lnTo>
                  <a:pt x="889619" y="546534"/>
                </a:lnTo>
                <a:lnTo>
                  <a:pt x="897357" y="499031"/>
                </a:lnTo>
                <a:lnTo>
                  <a:pt x="899998" y="449999"/>
                </a:lnTo>
                <a:lnTo>
                  <a:pt x="897357" y="400969"/>
                </a:lnTo>
                <a:lnTo>
                  <a:pt x="889619" y="353467"/>
                </a:lnTo>
                <a:lnTo>
                  <a:pt x="877056" y="307769"/>
                </a:lnTo>
                <a:lnTo>
                  <a:pt x="859945" y="264149"/>
                </a:lnTo>
                <a:lnTo>
                  <a:pt x="838559" y="222882"/>
                </a:lnTo>
                <a:lnTo>
                  <a:pt x="813174" y="184241"/>
                </a:lnTo>
                <a:lnTo>
                  <a:pt x="784062" y="148502"/>
                </a:lnTo>
                <a:lnTo>
                  <a:pt x="751500" y="115939"/>
                </a:lnTo>
                <a:lnTo>
                  <a:pt x="715762" y="86827"/>
                </a:lnTo>
                <a:lnTo>
                  <a:pt x="677121" y="61441"/>
                </a:lnTo>
                <a:lnTo>
                  <a:pt x="635853" y="40054"/>
                </a:lnTo>
                <a:lnTo>
                  <a:pt x="592233" y="22942"/>
                </a:lnTo>
                <a:lnTo>
                  <a:pt x="546534" y="10379"/>
                </a:lnTo>
                <a:lnTo>
                  <a:pt x="499031" y="2640"/>
                </a:lnTo>
                <a:lnTo>
                  <a:pt x="449999"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5" name="Google Shape;3425;p55"/>
          <p:cNvSpPr/>
          <p:nvPr/>
        </p:nvSpPr>
        <p:spPr>
          <a:xfrm>
            <a:off x="4284601" y="4014880"/>
            <a:ext cx="900430" cy="900430"/>
          </a:xfrm>
          <a:custGeom>
            <a:rect b="b" l="l" r="r" t="t"/>
            <a:pathLst>
              <a:path extrusionOk="0" h="900429" w="900429">
                <a:moveTo>
                  <a:pt x="449999" y="0"/>
                </a:moveTo>
                <a:lnTo>
                  <a:pt x="400966" y="2640"/>
                </a:lnTo>
                <a:lnTo>
                  <a:pt x="353464" y="10379"/>
                </a:lnTo>
                <a:lnTo>
                  <a:pt x="307765" y="22942"/>
                </a:lnTo>
                <a:lnTo>
                  <a:pt x="264144" y="40054"/>
                </a:lnTo>
                <a:lnTo>
                  <a:pt x="222876" y="61441"/>
                </a:lnTo>
                <a:lnTo>
                  <a:pt x="184236" y="86827"/>
                </a:lnTo>
                <a:lnTo>
                  <a:pt x="148497" y="115939"/>
                </a:lnTo>
                <a:lnTo>
                  <a:pt x="115935" y="148502"/>
                </a:lnTo>
                <a:lnTo>
                  <a:pt x="86824" y="184241"/>
                </a:lnTo>
                <a:lnTo>
                  <a:pt x="61438" y="222882"/>
                </a:lnTo>
                <a:lnTo>
                  <a:pt x="40052" y="264149"/>
                </a:lnTo>
                <a:lnTo>
                  <a:pt x="22941" y="307769"/>
                </a:lnTo>
                <a:lnTo>
                  <a:pt x="10379" y="353467"/>
                </a:lnTo>
                <a:lnTo>
                  <a:pt x="2640" y="400969"/>
                </a:lnTo>
                <a:lnTo>
                  <a:pt x="0" y="449999"/>
                </a:lnTo>
                <a:lnTo>
                  <a:pt x="2640" y="499031"/>
                </a:lnTo>
                <a:lnTo>
                  <a:pt x="10379" y="546534"/>
                </a:lnTo>
                <a:lnTo>
                  <a:pt x="22941" y="592234"/>
                </a:lnTo>
                <a:lnTo>
                  <a:pt x="40052" y="635856"/>
                </a:lnTo>
                <a:lnTo>
                  <a:pt x="61438" y="677124"/>
                </a:lnTo>
                <a:lnTo>
                  <a:pt x="86824" y="715766"/>
                </a:lnTo>
                <a:lnTo>
                  <a:pt x="115935" y="751506"/>
                </a:lnTo>
                <a:lnTo>
                  <a:pt x="148497" y="784069"/>
                </a:lnTo>
                <a:lnTo>
                  <a:pt x="184236" y="813182"/>
                </a:lnTo>
                <a:lnTo>
                  <a:pt x="222876" y="838569"/>
                </a:lnTo>
                <a:lnTo>
                  <a:pt x="264144" y="859956"/>
                </a:lnTo>
                <a:lnTo>
                  <a:pt x="307765" y="877068"/>
                </a:lnTo>
                <a:lnTo>
                  <a:pt x="353464" y="889631"/>
                </a:lnTo>
                <a:lnTo>
                  <a:pt x="400966" y="897370"/>
                </a:lnTo>
                <a:lnTo>
                  <a:pt x="449999" y="900010"/>
                </a:lnTo>
                <a:lnTo>
                  <a:pt x="499031" y="897370"/>
                </a:lnTo>
                <a:lnTo>
                  <a:pt x="546534" y="889631"/>
                </a:lnTo>
                <a:lnTo>
                  <a:pt x="592233" y="877068"/>
                </a:lnTo>
                <a:lnTo>
                  <a:pt x="635853" y="859956"/>
                </a:lnTo>
                <a:lnTo>
                  <a:pt x="677121" y="838569"/>
                </a:lnTo>
                <a:lnTo>
                  <a:pt x="715762" y="813182"/>
                </a:lnTo>
                <a:lnTo>
                  <a:pt x="751500" y="784069"/>
                </a:lnTo>
                <a:lnTo>
                  <a:pt x="784062" y="751506"/>
                </a:lnTo>
                <a:lnTo>
                  <a:pt x="813174" y="715766"/>
                </a:lnTo>
                <a:lnTo>
                  <a:pt x="838559" y="677124"/>
                </a:lnTo>
                <a:lnTo>
                  <a:pt x="859945" y="635856"/>
                </a:lnTo>
                <a:lnTo>
                  <a:pt x="877056" y="592234"/>
                </a:lnTo>
                <a:lnTo>
                  <a:pt x="889619" y="546534"/>
                </a:lnTo>
                <a:lnTo>
                  <a:pt x="897357" y="499031"/>
                </a:lnTo>
                <a:lnTo>
                  <a:pt x="899998" y="449999"/>
                </a:lnTo>
                <a:lnTo>
                  <a:pt x="897357" y="400969"/>
                </a:lnTo>
                <a:lnTo>
                  <a:pt x="889619" y="353467"/>
                </a:lnTo>
                <a:lnTo>
                  <a:pt x="877056" y="307769"/>
                </a:lnTo>
                <a:lnTo>
                  <a:pt x="859945" y="264149"/>
                </a:lnTo>
                <a:lnTo>
                  <a:pt x="838559" y="222882"/>
                </a:lnTo>
                <a:lnTo>
                  <a:pt x="813174" y="184241"/>
                </a:lnTo>
                <a:lnTo>
                  <a:pt x="784062" y="148502"/>
                </a:lnTo>
                <a:lnTo>
                  <a:pt x="751500" y="115939"/>
                </a:lnTo>
                <a:lnTo>
                  <a:pt x="715762" y="86827"/>
                </a:lnTo>
                <a:lnTo>
                  <a:pt x="677121" y="61441"/>
                </a:lnTo>
                <a:lnTo>
                  <a:pt x="635853" y="40054"/>
                </a:lnTo>
                <a:lnTo>
                  <a:pt x="592233" y="22942"/>
                </a:lnTo>
                <a:lnTo>
                  <a:pt x="546534" y="10379"/>
                </a:lnTo>
                <a:lnTo>
                  <a:pt x="499031" y="2640"/>
                </a:lnTo>
                <a:lnTo>
                  <a:pt x="449999"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6" name="Google Shape;3426;p55"/>
          <p:cNvSpPr/>
          <p:nvPr/>
        </p:nvSpPr>
        <p:spPr>
          <a:xfrm>
            <a:off x="5323800" y="4014880"/>
            <a:ext cx="900430" cy="900430"/>
          </a:xfrm>
          <a:custGeom>
            <a:rect b="b" l="l" r="r" t="t"/>
            <a:pathLst>
              <a:path extrusionOk="0" h="900429" w="900429">
                <a:moveTo>
                  <a:pt x="449999" y="0"/>
                </a:moveTo>
                <a:lnTo>
                  <a:pt x="400966" y="2640"/>
                </a:lnTo>
                <a:lnTo>
                  <a:pt x="353464" y="10379"/>
                </a:lnTo>
                <a:lnTo>
                  <a:pt x="307765" y="22942"/>
                </a:lnTo>
                <a:lnTo>
                  <a:pt x="264144" y="40054"/>
                </a:lnTo>
                <a:lnTo>
                  <a:pt x="222876" y="61441"/>
                </a:lnTo>
                <a:lnTo>
                  <a:pt x="184236" y="86827"/>
                </a:lnTo>
                <a:lnTo>
                  <a:pt x="148497" y="115939"/>
                </a:lnTo>
                <a:lnTo>
                  <a:pt x="115935" y="148502"/>
                </a:lnTo>
                <a:lnTo>
                  <a:pt x="86824" y="184241"/>
                </a:lnTo>
                <a:lnTo>
                  <a:pt x="61438" y="222882"/>
                </a:lnTo>
                <a:lnTo>
                  <a:pt x="40052" y="264149"/>
                </a:lnTo>
                <a:lnTo>
                  <a:pt x="22941" y="307769"/>
                </a:lnTo>
                <a:lnTo>
                  <a:pt x="10379" y="353467"/>
                </a:lnTo>
                <a:lnTo>
                  <a:pt x="2640" y="400969"/>
                </a:lnTo>
                <a:lnTo>
                  <a:pt x="0" y="449999"/>
                </a:lnTo>
                <a:lnTo>
                  <a:pt x="2640" y="499031"/>
                </a:lnTo>
                <a:lnTo>
                  <a:pt x="10379" y="546534"/>
                </a:lnTo>
                <a:lnTo>
                  <a:pt x="22941" y="592234"/>
                </a:lnTo>
                <a:lnTo>
                  <a:pt x="40052" y="635856"/>
                </a:lnTo>
                <a:lnTo>
                  <a:pt x="61438" y="677124"/>
                </a:lnTo>
                <a:lnTo>
                  <a:pt x="86824" y="715766"/>
                </a:lnTo>
                <a:lnTo>
                  <a:pt x="115935" y="751506"/>
                </a:lnTo>
                <a:lnTo>
                  <a:pt x="148497" y="784069"/>
                </a:lnTo>
                <a:lnTo>
                  <a:pt x="184236" y="813182"/>
                </a:lnTo>
                <a:lnTo>
                  <a:pt x="222876" y="838569"/>
                </a:lnTo>
                <a:lnTo>
                  <a:pt x="264144" y="859956"/>
                </a:lnTo>
                <a:lnTo>
                  <a:pt x="307765" y="877068"/>
                </a:lnTo>
                <a:lnTo>
                  <a:pt x="353464" y="889631"/>
                </a:lnTo>
                <a:lnTo>
                  <a:pt x="400966" y="897370"/>
                </a:lnTo>
                <a:lnTo>
                  <a:pt x="449999" y="900010"/>
                </a:lnTo>
                <a:lnTo>
                  <a:pt x="499031" y="897370"/>
                </a:lnTo>
                <a:lnTo>
                  <a:pt x="546534" y="889631"/>
                </a:lnTo>
                <a:lnTo>
                  <a:pt x="592233" y="877068"/>
                </a:lnTo>
                <a:lnTo>
                  <a:pt x="635853" y="859956"/>
                </a:lnTo>
                <a:lnTo>
                  <a:pt x="677121" y="838569"/>
                </a:lnTo>
                <a:lnTo>
                  <a:pt x="715762" y="813182"/>
                </a:lnTo>
                <a:lnTo>
                  <a:pt x="751500" y="784069"/>
                </a:lnTo>
                <a:lnTo>
                  <a:pt x="784062" y="751506"/>
                </a:lnTo>
                <a:lnTo>
                  <a:pt x="813174" y="715766"/>
                </a:lnTo>
                <a:lnTo>
                  <a:pt x="838559" y="677124"/>
                </a:lnTo>
                <a:lnTo>
                  <a:pt x="859945" y="635856"/>
                </a:lnTo>
                <a:lnTo>
                  <a:pt x="877056" y="592234"/>
                </a:lnTo>
                <a:lnTo>
                  <a:pt x="889619" y="546534"/>
                </a:lnTo>
                <a:lnTo>
                  <a:pt x="897357" y="499031"/>
                </a:lnTo>
                <a:lnTo>
                  <a:pt x="899998" y="449999"/>
                </a:lnTo>
                <a:lnTo>
                  <a:pt x="897357" y="400969"/>
                </a:lnTo>
                <a:lnTo>
                  <a:pt x="889619" y="353467"/>
                </a:lnTo>
                <a:lnTo>
                  <a:pt x="877056" y="307769"/>
                </a:lnTo>
                <a:lnTo>
                  <a:pt x="859945" y="264149"/>
                </a:lnTo>
                <a:lnTo>
                  <a:pt x="838559" y="222882"/>
                </a:lnTo>
                <a:lnTo>
                  <a:pt x="813174" y="184241"/>
                </a:lnTo>
                <a:lnTo>
                  <a:pt x="784062" y="148502"/>
                </a:lnTo>
                <a:lnTo>
                  <a:pt x="751500" y="115939"/>
                </a:lnTo>
                <a:lnTo>
                  <a:pt x="715762" y="86827"/>
                </a:lnTo>
                <a:lnTo>
                  <a:pt x="677121" y="61441"/>
                </a:lnTo>
                <a:lnTo>
                  <a:pt x="635853" y="40054"/>
                </a:lnTo>
                <a:lnTo>
                  <a:pt x="592233" y="22942"/>
                </a:lnTo>
                <a:lnTo>
                  <a:pt x="546534" y="10379"/>
                </a:lnTo>
                <a:lnTo>
                  <a:pt x="499031" y="2640"/>
                </a:lnTo>
                <a:lnTo>
                  <a:pt x="449999"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7" name="Google Shape;3427;p55"/>
          <p:cNvSpPr/>
          <p:nvPr/>
        </p:nvSpPr>
        <p:spPr>
          <a:xfrm>
            <a:off x="6363001" y="4014880"/>
            <a:ext cx="900430" cy="900430"/>
          </a:xfrm>
          <a:custGeom>
            <a:rect b="b" l="l" r="r" t="t"/>
            <a:pathLst>
              <a:path extrusionOk="0" h="900429" w="900429">
                <a:moveTo>
                  <a:pt x="449999" y="0"/>
                </a:moveTo>
                <a:lnTo>
                  <a:pt x="400966" y="2640"/>
                </a:lnTo>
                <a:lnTo>
                  <a:pt x="353464" y="10379"/>
                </a:lnTo>
                <a:lnTo>
                  <a:pt x="307765" y="22942"/>
                </a:lnTo>
                <a:lnTo>
                  <a:pt x="264144" y="40054"/>
                </a:lnTo>
                <a:lnTo>
                  <a:pt x="222876" y="61441"/>
                </a:lnTo>
                <a:lnTo>
                  <a:pt x="184236" y="86827"/>
                </a:lnTo>
                <a:lnTo>
                  <a:pt x="148497" y="115939"/>
                </a:lnTo>
                <a:lnTo>
                  <a:pt x="115935" y="148502"/>
                </a:lnTo>
                <a:lnTo>
                  <a:pt x="86824" y="184241"/>
                </a:lnTo>
                <a:lnTo>
                  <a:pt x="61438" y="222882"/>
                </a:lnTo>
                <a:lnTo>
                  <a:pt x="40052" y="264149"/>
                </a:lnTo>
                <a:lnTo>
                  <a:pt x="22941" y="307769"/>
                </a:lnTo>
                <a:lnTo>
                  <a:pt x="10379" y="353467"/>
                </a:lnTo>
                <a:lnTo>
                  <a:pt x="2640" y="400969"/>
                </a:lnTo>
                <a:lnTo>
                  <a:pt x="0" y="449999"/>
                </a:lnTo>
                <a:lnTo>
                  <a:pt x="2640" y="499031"/>
                </a:lnTo>
                <a:lnTo>
                  <a:pt x="10379" y="546534"/>
                </a:lnTo>
                <a:lnTo>
                  <a:pt x="22941" y="592234"/>
                </a:lnTo>
                <a:lnTo>
                  <a:pt x="40052" y="635856"/>
                </a:lnTo>
                <a:lnTo>
                  <a:pt x="61438" y="677124"/>
                </a:lnTo>
                <a:lnTo>
                  <a:pt x="86824" y="715766"/>
                </a:lnTo>
                <a:lnTo>
                  <a:pt x="115935" y="751506"/>
                </a:lnTo>
                <a:lnTo>
                  <a:pt x="148497" y="784069"/>
                </a:lnTo>
                <a:lnTo>
                  <a:pt x="184236" y="813182"/>
                </a:lnTo>
                <a:lnTo>
                  <a:pt x="222876" y="838569"/>
                </a:lnTo>
                <a:lnTo>
                  <a:pt x="264144" y="859956"/>
                </a:lnTo>
                <a:lnTo>
                  <a:pt x="307765" y="877068"/>
                </a:lnTo>
                <a:lnTo>
                  <a:pt x="353464" y="889631"/>
                </a:lnTo>
                <a:lnTo>
                  <a:pt x="400966" y="897370"/>
                </a:lnTo>
                <a:lnTo>
                  <a:pt x="449999" y="900010"/>
                </a:lnTo>
                <a:lnTo>
                  <a:pt x="499031" y="897370"/>
                </a:lnTo>
                <a:lnTo>
                  <a:pt x="546534" y="889631"/>
                </a:lnTo>
                <a:lnTo>
                  <a:pt x="592233" y="877068"/>
                </a:lnTo>
                <a:lnTo>
                  <a:pt x="635853" y="859956"/>
                </a:lnTo>
                <a:lnTo>
                  <a:pt x="677121" y="838569"/>
                </a:lnTo>
                <a:lnTo>
                  <a:pt x="715762" y="813182"/>
                </a:lnTo>
                <a:lnTo>
                  <a:pt x="751500" y="784069"/>
                </a:lnTo>
                <a:lnTo>
                  <a:pt x="784062" y="751506"/>
                </a:lnTo>
                <a:lnTo>
                  <a:pt x="813174" y="715766"/>
                </a:lnTo>
                <a:lnTo>
                  <a:pt x="838559" y="677124"/>
                </a:lnTo>
                <a:lnTo>
                  <a:pt x="859945" y="635856"/>
                </a:lnTo>
                <a:lnTo>
                  <a:pt x="877056" y="592234"/>
                </a:lnTo>
                <a:lnTo>
                  <a:pt x="889619" y="546534"/>
                </a:lnTo>
                <a:lnTo>
                  <a:pt x="897357" y="499031"/>
                </a:lnTo>
                <a:lnTo>
                  <a:pt x="899998" y="449999"/>
                </a:lnTo>
                <a:lnTo>
                  <a:pt x="897357" y="400969"/>
                </a:lnTo>
                <a:lnTo>
                  <a:pt x="889619" y="353467"/>
                </a:lnTo>
                <a:lnTo>
                  <a:pt x="877056" y="307769"/>
                </a:lnTo>
                <a:lnTo>
                  <a:pt x="859945" y="264149"/>
                </a:lnTo>
                <a:lnTo>
                  <a:pt x="838559" y="222882"/>
                </a:lnTo>
                <a:lnTo>
                  <a:pt x="813174" y="184241"/>
                </a:lnTo>
                <a:lnTo>
                  <a:pt x="784062" y="148502"/>
                </a:lnTo>
                <a:lnTo>
                  <a:pt x="751500" y="115939"/>
                </a:lnTo>
                <a:lnTo>
                  <a:pt x="715762" y="86827"/>
                </a:lnTo>
                <a:lnTo>
                  <a:pt x="677121" y="61441"/>
                </a:lnTo>
                <a:lnTo>
                  <a:pt x="635853" y="40054"/>
                </a:lnTo>
                <a:lnTo>
                  <a:pt x="592233" y="22942"/>
                </a:lnTo>
                <a:lnTo>
                  <a:pt x="546534" y="10379"/>
                </a:lnTo>
                <a:lnTo>
                  <a:pt x="499031" y="2640"/>
                </a:lnTo>
                <a:lnTo>
                  <a:pt x="449999"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8" name="Google Shape;3428;p55"/>
          <p:cNvSpPr txBox="1"/>
          <p:nvPr/>
        </p:nvSpPr>
        <p:spPr>
          <a:xfrm>
            <a:off x="3372230" y="4259759"/>
            <a:ext cx="650240" cy="406400"/>
          </a:xfrm>
          <a:prstGeom prst="rect">
            <a:avLst/>
          </a:prstGeom>
          <a:noFill/>
          <a:ln>
            <a:noFill/>
          </a:ln>
        </p:spPr>
        <p:txBody>
          <a:bodyPr anchorCtr="0" anchor="t" bIns="0" lIns="0" spcFirstLastPara="1" rIns="0" wrap="square" tIns="12700">
            <a:spAutoFit/>
          </a:bodyPr>
          <a:lstStyle/>
          <a:p>
            <a:pPr indent="0" lvl="0" marL="12700" marR="5080" rtl="0" algn="ctr">
              <a:lnSpc>
                <a:spcPct val="119000"/>
              </a:lnSpc>
              <a:spcBef>
                <a:spcPts val="0"/>
              </a:spcBef>
              <a:spcAft>
                <a:spcPts val="0"/>
              </a:spcAft>
              <a:buNone/>
            </a:pPr>
            <a:r>
              <a:rPr b="0" lang="en-US" sz="700">
                <a:solidFill>
                  <a:srgbClr val="58595B"/>
                </a:solidFill>
                <a:latin typeface="Arial"/>
                <a:ea typeface="Arial"/>
                <a:cs typeface="Arial"/>
                <a:sym typeface="Arial"/>
              </a:rPr>
              <a:t>지역사회 상생을 위한 임직원 사회 참여 캠페인</a:t>
            </a:r>
            <a:endParaRPr sz="700">
              <a:latin typeface="Arial"/>
              <a:ea typeface="Arial"/>
              <a:cs typeface="Arial"/>
              <a:sym typeface="Arial"/>
            </a:endParaRPr>
          </a:p>
        </p:txBody>
      </p:sp>
      <p:sp>
        <p:nvSpPr>
          <p:cNvPr id="3429" name="Google Shape;3429;p55"/>
          <p:cNvSpPr txBox="1"/>
          <p:nvPr/>
        </p:nvSpPr>
        <p:spPr>
          <a:xfrm>
            <a:off x="4392002" y="4259759"/>
            <a:ext cx="734695" cy="406400"/>
          </a:xfrm>
          <a:prstGeom prst="rect">
            <a:avLst/>
          </a:prstGeom>
          <a:noFill/>
          <a:ln>
            <a:noFill/>
          </a:ln>
        </p:spPr>
        <p:txBody>
          <a:bodyPr anchorCtr="0" anchor="t" bIns="0" lIns="0" spcFirstLastPara="1" rIns="0" wrap="square" tIns="12700">
            <a:spAutoFit/>
          </a:bodyPr>
          <a:lstStyle/>
          <a:p>
            <a:pPr indent="142875" lvl="0" marL="12700" marR="5080" rtl="0" algn="l">
              <a:lnSpc>
                <a:spcPct val="119000"/>
              </a:lnSpc>
              <a:spcBef>
                <a:spcPts val="0"/>
              </a:spcBef>
              <a:spcAft>
                <a:spcPts val="0"/>
              </a:spcAft>
              <a:buNone/>
            </a:pPr>
            <a:r>
              <a:rPr b="0" lang="en-US" sz="700">
                <a:solidFill>
                  <a:srgbClr val="58595B"/>
                </a:solidFill>
                <a:latin typeface="Arial"/>
                <a:ea typeface="Arial"/>
                <a:cs typeface="Arial"/>
                <a:sym typeface="Arial"/>
              </a:rPr>
              <a:t>금융이해력 향상을 위한 수혜자 맟춤형 금융교육</a:t>
            </a:r>
            <a:endParaRPr sz="700">
              <a:latin typeface="Arial"/>
              <a:ea typeface="Arial"/>
              <a:cs typeface="Arial"/>
              <a:sym typeface="Arial"/>
            </a:endParaRPr>
          </a:p>
        </p:txBody>
      </p:sp>
      <p:sp>
        <p:nvSpPr>
          <p:cNvPr id="3430" name="Google Shape;3430;p55"/>
          <p:cNvSpPr txBox="1"/>
          <p:nvPr/>
        </p:nvSpPr>
        <p:spPr>
          <a:xfrm>
            <a:off x="5401144" y="4259759"/>
            <a:ext cx="745490" cy="406400"/>
          </a:xfrm>
          <a:prstGeom prst="rect">
            <a:avLst/>
          </a:prstGeom>
          <a:noFill/>
          <a:ln>
            <a:noFill/>
          </a:ln>
        </p:spPr>
        <p:txBody>
          <a:bodyPr anchorCtr="0" anchor="t" bIns="0" lIns="0" spcFirstLastPara="1" rIns="0" wrap="square" tIns="12700">
            <a:spAutoFit/>
          </a:bodyPr>
          <a:lstStyle/>
          <a:p>
            <a:pPr indent="0" lvl="0" marL="12700" marR="5080" rtl="0" algn="ctr">
              <a:lnSpc>
                <a:spcPct val="119000"/>
              </a:lnSpc>
              <a:spcBef>
                <a:spcPts val="0"/>
              </a:spcBef>
              <a:spcAft>
                <a:spcPts val="0"/>
              </a:spcAft>
              <a:buNone/>
            </a:pPr>
            <a:r>
              <a:rPr b="0" lang="en-US" sz="700">
                <a:solidFill>
                  <a:srgbClr val="58595B"/>
                </a:solidFill>
                <a:latin typeface="Arial"/>
                <a:ea typeface="Arial"/>
                <a:cs typeface="Arial"/>
                <a:sym typeface="Arial"/>
              </a:rPr>
              <a:t>장애인·환아·노인의 건강한 삶을 위한 정기 후원</a:t>
            </a:r>
            <a:endParaRPr sz="700">
              <a:latin typeface="Arial"/>
              <a:ea typeface="Arial"/>
              <a:cs typeface="Arial"/>
              <a:sym typeface="Arial"/>
            </a:endParaRPr>
          </a:p>
        </p:txBody>
      </p:sp>
      <p:sp>
        <p:nvSpPr>
          <p:cNvPr id="3431" name="Google Shape;3431;p55"/>
          <p:cNvSpPr txBox="1"/>
          <p:nvPr/>
        </p:nvSpPr>
        <p:spPr>
          <a:xfrm>
            <a:off x="6433864" y="4259759"/>
            <a:ext cx="751205" cy="406400"/>
          </a:xfrm>
          <a:prstGeom prst="rect">
            <a:avLst/>
          </a:prstGeom>
          <a:noFill/>
          <a:ln>
            <a:noFill/>
          </a:ln>
        </p:spPr>
        <p:txBody>
          <a:bodyPr anchorCtr="0" anchor="t" bIns="0" lIns="0" spcFirstLastPara="1" rIns="0" wrap="square" tIns="12700">
            <a:spAutoFit/>
          </a:bodyPr>
          <a:lstStyle/>
          <a:p>
            <a:pPr indent="-118745" lvl="0" marL="155575" marR="29844" rtl="0" algn="l">
              <a:lnSpc>
                <a:spcPct val="119000"/>
              </a:lnSpc>
              <a:spcBef>
                <a:spcPts val="0"/>
              </a:spcBef>
              <a:spcAft>
                <a:spcPts val="0"/>
              </a:spcAft>
              <a:buNone/>
            </a:pPr>
            <a:r>
              <a:rPr b="0" lang="en-US" sz="700">
                <a:solidFill>
                  <a:srgbClr val="58595B"/>
                </a:solidFill>
                <a:latin typeface="Arial"/>
                <a:ea typeface="Arial"/>
                <a:cs typeface="Arial"/>
                <a:sym typeface="Arial"/>
              </a:rPr>
              <a:t>신한라이프빛나는 재단을 통한</a:t>
            </a:r>
            <a:endParaRPr sz="700">
              <a:latin typeface="Arial"/>
              <a:ea typeface="Arial"/>
              <a:cs typeface="Arial"/>
              <a:sym typeface="Arial"/>
            </a:endParaRPr>
          </a:p>
          <a:p>
            <a:pPr indent="0" lvl="0" marL="12700" rtl="0" algn="l">
              <a:lnSpc>
                <a:spcPct val="100000"/>
              </a:lnSpc>
              <a:spcBef>
                <a:spcPts val="160"/>
              </a:spcBef>
              <a:spcAft>
                <a:spcPts val="0"/>
              </a:spcAft>
              <a:buNone/>
            </a:pPr>
            <a:r>
              <a:rPr b="0" lang="en-US" sz="700">
                <a:solidFill>
                  <a:srgbClr val="58595B"/>
                </a:solidFill>
                <a:latin typeface="Arial"/>
                <a:ea typeface="Arial"/>
                <a:cs typeface="Arial"/>
                <a:sym typeface="Arial"/>
              </a:rPr>
              <a:t>아동 및 청소년 지원</a:t>
            </a:r>
            <a:endParaRPr sz="700">
              <a:latin typeface="Arial"/>
              <a:ea typeface="Arial"/>
              <a:cs typeface="Arial"/>
              <a:sym typeface="Arial"/>
            </a:endParaRPr>
          </a:p>
        </p:txBody>
      </p:sp>
      <p:grpSp>
        <p:nvGrpSpPr>
          <p:cNvPr id="3432" name="Google Shape;3432;p55"/>
          <p:cNvGrpSpPr/>
          <p:nvPr/>
        </p:nvGrpSpPr>
        <p:grpSpPr>
          <a:xfrm>
            <a:off x="3003299" y="5258994"/>
            <a:ext cx="857581" cy="645008"/>
            <a:chOff x="3003299" y="5258994"/>
            <a:chExt cx="857581" cy="645008"/>
          </a:xfrm>
        </p:grpSpPr>
        <p:pic>
          <p:nvPicPr>
            <p:cNvPr id="3433" name="Google Shape;3433;p55"/>
            <p:cNvPicPr preferRelativeResize="0"/>
            <p:nvPr/>
          </p:nvPicPr>
          <p:blipFill rotWithShape="1">
            <a:blip r:embed="rId21">
              <a:alphaModFix/>
            </a:blip>
            <a:srcRect b="0" l="0" r="0" t="0"/>
            <a:stretch/>
          </p:blipFill>
          <p:spPr>
            <a:xfrm>
              <a:off x="3536174" y="5258994"/>
              <a:ext cx="324706" cy="338904"/>
            </a:xfrm>
            <a:prstGeom prst="rect">
              <a:avLst/>
            </a:prstGeom>
            <a:noFill/>
            <a:ln>
              <a:noFill/>
            </a:ln>
          </p:spPr>
        </p:pic>
        <p:sp>
          <p:nvSpPr>
            <p:cNvPr id="3434" name="Google Shape;3434;p55"/>
            <p:cNvSpPr/>
            <p:nvPr/>
          </p:nvSpPr>
          <p:spPr>
            <a:xfrm>
              <a:off x="3003299" y="5904002"/>
              <a:ext cx="180340" cy="0"/>
            </a:xfrm>
            <a:custGeom>
              <a:rect b="b" l="l" r="r" t="t"/>
              <a:pathLst>
                <a:path extrusionOk="0" h="120000" w="180339">
                  <a:moveTo>
                    <a:pt x="0" y="0"/>
                  </a:moveTo>
                  <a:lnTo>
                    <a:pt x="179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35" name="Google Shape;3435;p55"/>
          <p:cNvSpPr/>
          <p:nvPr/>
        </p:nvSpPr>
        <p:spPr>
          <a:xfrm>
            <a:off x="3003299" y="3737809"/>
            <a:ext cx="180340" cy="0"/>
          </a:xfrm>
          <a:custGeom>
            <a:rect b="b" l="l" r="r" t="t"/>
            <a:pathLst>
              <a:path extrusionOk="0" h="120000" w="180339">
                <a:moveTo>
                  <a:pt x="0" y="0"/>
                </a:moveTo>
                <a:lnTo>
                  <a:pt x="179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6" name="Google Shape;3436;p55"/>
          <p:cNvSpPr/>
          <p:nvPr/>
        </p:nvSpPr>
        <p:spPr>
          <a:xfrm>
            <a:off x="3003299" y="4464884"/>
            <a:ext cx="180340" cy="0"/>
          </a:xfrm>
          <a:custGeom>
            <a:rect b="b" l="l" r="r" t="t"/>
            <a:pathLst>
              <a:path extrusionOk="0" h="120000" w="180339">
                <a:moveTo>
                  <a:pt x="0" y="0"/>
                </a:moveTo>
                <a:lnTo>
                  <a:pt x="179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7" name="Google Shape;3437;p5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55</a:t>
            </a:r>
            <a:endParaRPr sz="900">
              <a:latin typeface="Malgun Gothic"/>
              <a:ea typeface="Malgun Gothic"/>
              <a:cs typeface="Malgun Gothic"/>
              <a:sym typeface="Malgun Gothic"/>
            </a:endParaRPr>
          </a:p>
        </p:txBody>
      </p:sp>
      <p:pic>
        <p:nvPicPr>
          <p:cNvPr id="3438" name="Google Shape;3438;p55"/>
          <p:cNvPicPr preferRelativeResize="0"/>
          <p:nvPr/>
        </p:nvPicPr>
        <p:blipFill rotWithShape="1">
          <a:blip r:embed="rId22">
            <a:alphaModFix/>
          </a:blip>
          <a:srcRect b="0" l="0" r="0" t="0"/>
          <a:stretch/>
        </p:blipFill>
        <p:spPr>
          <a:xfrm>
            <a:off x="431999" y="6464984"/>
            <a:ext cx="231013" cy="231013"/>
          </a:xfrm>
          <a:prstGeom prst="rect">
            <a:avLst/>
          </a:prstGeom>
          <a:noFill/>
          <a:ln>
            <a:noFill/>
          </a:ln>
        </p:spPr>
      </p:pic>
      <p:pic>
        <p:nvPicPr>
          <p:cNvPr id="3439" name="Google Shape;3439;p55"/>
          <p:cNvPicPr preferRelativeResize="0"/>
          <p:nvPr/>
        </p:nvPicPr>
        <p:blipFill rotWithShape="1">
          <a:blip r:embed="rId23">
            <a:alphaModFix/>
          </a:blip>
          <a:srcRect b="0" l="0" r="0" t="0"/>
          <a:stretch/>
        </p:blipFill>
        <p:spPr>
          <a:xfrm>
            <a:off x="431999" y="6167054"/>
            <a:ext cx="231013" cy="231012"/>
          </a:xfrm>
          <a:prstGeom prst="rect">
            <a:avLst/>
          </a:prstGeom>
          <a:noFill/>
          <a:ln>
            <a:noFill/>
          </a:ln>
        </p:spPr>
      </p:pic>
      <p:pic>
        <p:nvPicPr>
          <p:cNvPr id="3440" name="Google Shape;3440;p55"/>
          <p:cNvPicPr preferRelativeResize="0"/>
          <p:nvPr/>
        </p:nvPicPr>
        <p:blipFill rotWithShape="1">
          <a:blip r:embed="rId24">
            <a:alphaModFix/>
          </a:blip>
          <a:srcRect b="0" l="0" r="0" t="0"/>
          <a:stretch/>
        </p:blipFill>
        <p:spPr>
          <a:xfrm>
            <a:off x="431999" y="5730434"/>
            <a:ext cx="231013" cy="231013"/>
          </a:xfrm>
          <a:prstGeom prst="rect">
            <a:avLst/>
          </a:prstGeom>
          <a:noFill/>
          <a:ln>
            <a:noFill/>
          </a:ln>
        </p:spPr>
      </p:pic>
      <p:pic>
        <p:nvPicPr>
          <p:cNvPr id="3441" name="Google Shape;3441;p55"/>
          <p:cNvPicPr preferRelativeResize="0"/>
          <p:nvPr/>
        </p:nvPicPr>
        <p:blipFill rotWithShape="1">
          <a:blip r:embed="rId25">
            <a:alphaModFix/>
          </a:blip>
          <a:srcRect b="0" l="0" r="0" t="0"/>
          <a:stretch/>
        </p:blipFill>
        <p:spPr>
          <a:xfrm>
            <a:off x="431999" y="5432504"/>
            <a:ext cx="231013" cy="231012"/>
          </a:xfrm>
          <a:prstGeom prst="rect">
            <a:avLst/>
          </a:prstGeom>
          <a:noFill/>
          <a:ln>
            <a:noFill/>
          </a:ln>
        </p:spPr>
      </p:pic>
      <p:sp>
        <p:nvSpPr>
          <p:cNvPr id="3442" name="Google Shape;3442;p5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6" name="Shape 3446"/>
        <p:cNvGrpSpPr/>
        <p:nvPr/>
      </p:nvGrpSpPr>
      <p:grpSpPr>
        <a:xfrm>
          <a:off x="0" y="0"/>
          <a:ext cx="0" cy="0"/>
          <a:chOff x="0" y="0"/>
          <a:chExt cx="0" cy="0"/>
        </a:xfrm>
      </p:grpSpPr>
      <p:graphicFrame>
        <p:nvGraphicFramePr>
          <p:cNvPr id="3447" name="Google Shape;3447;p5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지역사회 발전 및 투자</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3448" name="Google Shape;3448;p56"/>
          <p:cNvGrpSpPr/>
          <p:nvPr/>
        </p:nvGrpSpPr>
        <p:grpSpPr>
          <a:xfrm>
            <a:off x="2339987" y="913929"/>
            <a:ext cx="2484120" cy="3810"/>
            <a:chOff x="2339987" y="913929"/>
            <a:chExt cx="2484120" cy="3810"/>
          </a:xfrm>
        </p:grpSpPr>
        <p:sp>
          <p:nvSpPr>
            <p:cNvPr id="3449" name="Google Shape;3449;p56"/>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50" name="Google Shape;3450;p56"/>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51" name="Google Shape;3451;p56"/>
          <p:cNvSpPr txBox="1"/>
          <p:nvPr/>
        </p:nvSpPr>
        <p:spPr>
          <a:xfrm>
            <a:off x="2327300" y="682914"/>
            <a:ext cx="151003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사회공헌 주요 활동 및 성과</a:t>
            </a:r>
            <a:endParaRPr sz="950">
              <a:latin typeface="Malgun Gothic"/>
              <a:ea typeface="Malgun Gothic"/>
              <a:cs typeface="Malgun Gothic"/>
              <a:sym typeface="Malgun Gothic"/>
            </a:endParaRPr>
          </a:p>
        </p:txBody>
      </p:sp>
      <p:sp>
        <p:nvSpPr>
          <p:cNvPr id="3452" name="Google Shape;3452;p56"/>
          <p:cNvSpPr txBox="1"/>
          <p:nvPr/>
        </p:nvSpPr>
        <p:spPr>
          <a:xfrm>
            <a:off x="2327299" y="994018"/>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아동 및 청소년을 위한 맞춤형 금융 교육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금융이해력은 건전한 경제생활을 영위하기 위한 필수 요 소로, 신한라이프는 아이들의 올바른 경제 관념 형성을 위 해 매년 전국의 초·중·고등학교에서 금융 교육을 전개합니 다. 금융 상식·투자 체험·사기 예방 등 수혜자 연령과 관심 을 고려한 맞춤형 교육을 제공하며 2023년에는 초·중·고 등학생 11,711명이 신한라이프의 금융교육을 이수했습 니다.</a:t>
            </a:r>
            <a:endParaRPr sz="800">
              <a:latin typeface="Arial"/>
              <a:ea typeface="Arial"/>
              <a:cs typeface="Arial"/>
              <a:sym typeface="Arial"/>
            </a:endParaRPr>
          </a:p>
        </p:txBody>
      </p:sp>
      <p:grpSp>
        <p:nvGrpSpPr>
          <p:cNvPr id="3453" name="Google Shape;3453;p56"/>
          <p:cNvGrpSpPr/>
          <p:nvPr/>
        </p:nvGrpSpPr>
        <p:grpSpPr>
          <a:xfrm>
            <a:off x="2340000" y="3026651"/>
            <a:ext cx="2484120" cy="3667125"/>
            <a:chOff x="2340000" y="3026651"/>
            <a:chExt cx="2484120" cy="3667125"/>
          </a:xfrm>
        </p:grpSpPr>
        <p:sp>
          <p:nvSpPr>
            <p:cNvPr id="3454" name="Google Shape;3454;p56"/>
            <p:cNvSpPr/>
            <p:nvPr/>
          </p:nvSpPr>
          <p:spPr>
            <a:xfrm>
              <a:off x="2340000" y="3026651"/>
              <a:ext cx="2484120" cy="3667125"/>
            </a:xfrm>
            <a:custGeom>
              <a:rect b="b" l="l" r="r" t="t"/>
              <a:pathLst>
                <a:path extrusionOk="0" h="3667125" w="2484120">
                  <a:moveTo>
                    <a:pt x="2484005" y="0"/>
                  </a:moveTo>
                  <a:lnTo>
                    <a:pt x="0" y="0"/>
                  </a:lnTo>
                  <a:lnTo>
                    <a:pt x="0" y="3666693"/>
                  </a:lnTo>
                  <a:lnTo>
                    <a:pt x="2484005" y="3666693"/>
                  </a:lnTo>
                  <a:lnTo>
                    <a:pt x="2484005"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55" name="Google Shape;3455;p56"/>
            <p:cNvPicPr preferRelativeResize="0"/>
            <p:nvPr/>
          </p:nvPicPr>
          <p:blipFill rotWithShape="1">
            <a:blip r:embed="rId16">
              <a:alphaModFix/>
            </a:blip>
            <a:srcRect b="0" l="0" r="0" t="0"/>
            <a:stretch/>
          </p:blipFill>
          <p:spPr>
            <a:xfrm>
              <a:off x="2854131" y="6219531"/>
              <a:ext cx="88900" cy="76200"/>
            </a:xfrm>
            <a:prstGeom prst="rect">
              <a:avLst/>
            </a:prstGeom>
            <a:noFill/>
            <a:ln>
              <a:noFill/>
            </a:ln>
          </p:spPr>
        </p:pic>
        <p:pic>
          <p:nvPicPr>
            <p:cNvPr id="3456" name="Google Shape;3456;p56"/>
            <p:cNvPicPr preferRelativeResize="0"/>
            <p:nvPr/>
          </p:nvPicPr>
          <p:blipFill rotWithShape="1">
            <a:blip r:embed="rId17">
              <a:alphaModFix/>
            </a:blip>
            <a:srcRect b="0" l="0" r="0" t="0"/>
            <a:stretch/>
          </p:blipFill>
          <p:spPr>
            <a:xfrm>
              <a:off x="2576541" y="3651342"/>
              <a:ext cx="2031450" cy="1295993"/>
            </a:xfrm>
            <a:prstGeom prst="rect">
              <a:avLst/>
            </a:prstGeom>
            <a:noFill/>
            <a:ln>
              <a:noFill/>
            </a:ln>
          </p:spPr>
        </p:pic>
        <p:sp>
          <p:nvSpPr>
            <p:cNvPr id="3457" name="Google Shape;3457;p56"/>
            <p:cNvSpPr/>
            <p:nvPr/>
          </p:nvSpPr>
          <p:spPr>
            <a:xfrm>
              <a:off x="2503904" y="3214903"/>
              <a:ext cx="2156460" cy="212725"/>
            </a:xfrm>
            <a:custGeom>
              <a:rect b="b" l="l" r="r" t="t"/>
              <a:pathLst>
                <a:path extrusionOk="0" h="212725" w="2156460">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58" name="Google Shape;3458;p56"/>
          <p:cNvSpPr txBox="1"/>
          <p:nvPr/>
        </p:nvSpPr>
        <p:spPr>
          <a:xfrm>
            <a:off x="2340000" y="3026651"/>
            <a:ext cx="2484120" cy="366712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273685" rtl="0" algn="just">
              <a:lnSpc>
                <a:spcPct val="100000"/>
              </a:lnSpc>
              <a:spcBef>
                <a:spcPts val="685"/>
              </a:spcBef>
              <a:spcAft>
                <a:spcPts val="0"/>
              </a:spcAft>
              <a:buNone/>
            </a:pPr>
            <a:r>
              <a:rPr b="0" lang="en-US" sz="700">
                <a:solidFill>
                  <a:srgbClr val="231F20"/>
                </a:solidFill>
                <a:latin typeface="Arial"/>
                <a:ea typeface="Arial"/>
                <a:cs typeface="Arial"/>
                <a:sym typeface="Arial"/>
              </a:rPr>
              <a:t>신한라이프크루 금융교육멘토링</a:t>
            </a:r>
            <a:endParaRPr sz="7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90"/>
              </a:spcBef>
              <a:spcAft>
                <a:spcPts val="0"/>
              </a:spcAft>
              <a:buNone/>
            </a:pPr>
            <a:r>
              <a:t/>
            </a:r>
            <a:endParaRPr sz="1050">
              <a:latin typeface="Arial"/>
              <a:ea typeface="Arial"/>
              <a:cs typeface="Arial"/>
              <a:sym typeface="Arial"/>
            </a:endParaRPr>
          </a:p>
          <a:p>
            <a:pPr indent="0" lvl="0" marL="215900" marR="206375" rtl="0" algn="just">
              <a:lnSpc>
                <a:spcPct val="142200"/>
              </a:lnSpc>
              <a:spcBef>
                <a:spcPts val="0"/>
              </a:spcBef>
              <a:spcAft>
                <a:spcPts val="0"/>
              </a:spcAft>
              <a:buNone/>
            </a:pPr>
            <a:r>
              <a:rPr b="0" lang="en-US" sz="750">
                <a:solidFill>
                  <a:srgbClr val="58595B"/>
                </a:solidFill>
                <a:latin typeface="Arial"/>
                <a:ea typeface="Arial"/>
                <a:cs typeface="Arial"/>
                <a:sym typeface="Arial"/>
              </a:rPr>
              <a:t>신한라이프는 학교 밖 금융교육 내실화를 위해서도 다양한 노력을 기울이고 있습니다. 매월 1회 임직원 봉사단 ‘라이프크루’가 아동복지시설을 퇴소하는 자 립준비청년들을 위해 일대일 금융교육멘토링을 진 행합니다. 청년들이 실제 겪을 수 있는 금융 애로사항 해결에 초점을 맞추어 실질적인 교육을 제공하는 특 징이 있 며, 이러한 우수성을 인정받아 2023년 금 융공모전에서 금융감독원장상을 수상했습니다.</a:t>
            </a:r>
            <a:endParaRPr sz="750">
              <a:latin typeface="Arial"/>
              <a:ea typeface="Arial"/>
              <a:cs typeface="Arial"/>
              <a:sym typeface="Arial"/>
            </a:endParaRPr>
          </a:p>
        </p:txBody>
      </p:sp>
      <p:grpSp>
        <p:nvGrpSpPr>
          <p:cNvPr id="3459" name="Google Shape;3459;p56"/>
          <p:cNvGrpSpPr/>
          <p:nvPr/>
        </p:nvGrpSpPr>
        <p:grpSpPr>
          <a:xfrm>
            <a:off x="2502402" y="3213402"/>
            <a:ext cx="2159193" cy="215192"/>
            <a:chOff x="2502402" y="3213402"/>
            <a:chExt cx="2159193" cy="215192"/>
          </a:xfrm>
        </p:grpSpPr>
        <p:pic>
          <p:nvPicPr>
            <p:cNvPr id="3460" name="Google Shape;3460;p56"/>
            <p:cNvPicPr preferRelativeResize="0"/>
            <p:nvPr/>
          </p:nvPicPr>
          <p:blipFill rotWithShape="1">
            <a:blip r:embed="rId18">
              <a:alphaModFix/>
            </a:blip>
            <a:srcRect b="0" l="0" r="0" t="0"/>
            <a:stretch/>
          </p:blipFill>
          <p:spPr>
            <a:xfrm>
              <a:off x="2502402" y="3213775"/>
              <a:ext cx="100258" cy="214819"/>
            </a:xfrm>
            <a:prstGeom prst="rect">
              <a:avLst/>
            </a:prstGeom>
            <a:noFill/>
            <a:ln>
              <a:noFill/>
            </a:ln>
          </p:spPr>
        </p:pic>
        <p:sp>
          <p:nvSpPr>
            <p:cNvPr id="3461" name="Google Shape;3461;p56"/>
            <p:cNvSpPr/>
            <p:nvPr/>
          </p:nvSpPr>
          <p:spPr>
            <a:xfrm>
              <a:off x="2623341" y="3427093"/>
              <a:ext cx="1921510" cy="0"/>
            </a:xfrm>
            <a:custGeom>
              <a:rect b="b" l="l" r="r" t="t"/>
              <a:pathLst>
                <a:path extrusionOk="0" h="120000" w="1921510">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62" name="Google Shape;3462;p56"/>
            <p:cNvPicPr preferRelativeResize="0"/>
            <p:nvPr/>
          </p:nvPicPr>
          <p:blipFill rotWithShape="1">
            <a:blip r:embed="rId19">
              <a:alphaModFix/>
            </a:blip>
            <a:srcRect b="0" l="0" r="0" t="0"/>
            <a:stretch/>
          </p:blipFill>
          <p:spPr>
            <a:xfrm>
              <a:off x="4561337" y="3213402"/>
              <a:ext cx="100258" cy="214819"/>
            </a:xfrm>
            <a:prstGeom prst="rect">
              <a:avLst/>
            </a:prstGeom>
            <a:noFill/>
            <a:ln>
              <a:noFill/>
            </a:ln>
          </p:spPr>
        </p:pic>
        <p:sp>
          <p:nvSpPr>
            <p:cNvPr id="3463" name="Google Shape;3463;p56"/>
            <p:cNvSpPr/>
            <p:nvPr/>
          </p:nvSpPr>
          <p:spPr>
            <a:xfrm>
              <a:off x="2619528" y="3214903"/>
              <a:ext cx="1921510" cy="0"/>
            </a:xfrm>
            <a:custGeom>
              <a:rect b="b" l="l" r="r" t="t"/>
              <a:pathLst>
                <a:path extrusionOk="0" h="120000" w="1921510">
                  <a:moveTo>
                    <a:pt x="1921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4" name="Google Shape;3464;p56"/>
            <p:cNvSpPr/>
            <p:nvPr/>
          </p:nvSpPr>
          <p:spPr>
            <a:xfrm>
              <a:off x="2503909" y="3214899"/>
              <a:ext cx="2156460" cy="212725"/>
            </a:xfrm>
            <a:custGeom>
              <a:rect b="b" l="l" r="r" t="t"/>
              <a:pathLst>
                <a:path extrusionOk="0" h="212725" w="2156460">
                  <a:moveTo>
                    <a:pt x="139" y="100520"/>
                  </a:moveTo>
                  <a:lnTo>
                    <a:pt x="38" y="102362"/>
                  </a:lnTo>
                  <a:lnTo>
                    <a:pt x="0" y="104228"/>
                  </a:lnTo>
                  <a:lnTo>
                    <a:pt x="0" y="106095"/>
                  </a:lnTo>
                  <a:lnTo>
                    <a:pt x="0" y="107975"/>
                  </a:lnTo>
                  <a:lnTo>
                    <a:pt x="38" y="109829"/>
                  </a:lnTo>
                  <a:lnTo>
                    <a:pt x="139" y="111683"/>
                  </a:lnTo>
                </a:path>
                <a:path extrusionOk="0" h="212725" w="2156460">
                  <a:moveTo>
                    <a:pt x="100507" y="212051"/>
                  </a:moveTo>
                  <a:lnTo>
                    <a:pt x="102361" y="212140"/>
                  </a:lnTo>
                  <a:lnTo>
                    <a:pt x="104216" y="212191"/>
                  </a:lnTo>
                  <a:lnTo>
                    <a:pt x="106095" y="212191"/>
                  </a:lnTo>
                  <a:lnTo>
                    <a:pt x="111810" y="212191"/>
                  </a:lnTo>
                </a:path>
                <a:path extrusionOk="0" h="212725" w="2156460">
                  <a:moveTo>
                    <a:pt x="2044369" y="212191"/>
                  </a:moveTo>
                  <a:lnTo>
                    <a:pt x="2050084" y="212191"/>
                  </a:lnTo>
                  <a:lnTo>
                    <a:pt x="2051964" y="212191"/>
                  </a:lnTo>
                  <a:lnTo>
                    <a:pt x="2053818" y="212140"/>
                  </a:lnTo>
                  <a:lnTo>
                    <a:pt x="2055672" y="212051"/>
                  </a:lnTo>
                </a:path>
                <a:path extrusionOk="0" h="212725" w="2156460">
                  <a:moveTo>
                    <a:pt x="2156040" y="111683"/>
                  </a:moveTo>
                  <a:lnTo>
                    <a:pt x="2156142" y="109829"/>
                  </a:lnTo>
                  <a:lnTo>
                    <a:pt x="2156180" y="107975"/>
                  </a:lnTo>
                  <a:lnTo>
                    <a:pt x="2156180" y="106095"/>
                  </a:lnTo>
                  <a:lnTo>
                    <a:pt x="2156180" y="104228"/>
                  </a:lnTo>
                  <a:lnTo>
                    <a:pt x="2156142" y="102362"/>
                  </a:lnTo>
                  <a:lnTo>
                    <a:pt x="2156040" y="100520"/>
                  </a:lnTo>
                </a:path>
                <a:path extrusionOk="0" h="212725" w="2156460">
                  <a:moveTo>
                    <a:pt x="2055672" y="152"/>
                  </a:moveTo>
                  <a:lnTo>
                    <a:pt x="2053818" y="50"/>
                  </a:lnTo>
                  <a:lnTo>
                    <a:pt x="2051964" y="0"/>
                  </a:lnTo>
                  <a:lnTo>
                    <a:pt x="2050084" y="0"/>
                  </a:lnTo>
                  <a:lnTo>
                    <a:pt x="2044369" y="0"/>
                  </a:lnTo>
                </a:path>
                <a:path extrusionOk="0" h="212725" w="215646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65" name="Google Shape;3465;p56"/>
            <p:cNvPicPr preferRelativeResize="0"/>
            <p:nvPr/>
          </p:nvPicPr>
          <p:blipFill rotWithShape="1">
            <a:blip r:embed="rId20">
              <a:alphaModFix/>
            </a:blip>
            <a:srcRect b="0" l="0" r="0" t="0"/>
            <a:stretch/>
          </p:blipFill>
          <p:spPr>
            <a:xfrm>
              <a:off x="4481066" y="3257994"/>
              <a:ext cx="125996" cy="126009"/>
            </a:xfrm>
            <a:prstGeom prst="rect">
              <a:avLst/>
            </a:prstGeom>
            <a:noFill/>
            <a:ln>
              <a:noFill/>
            </a:ln>
          </p:spPr>
        </p:pic>
      </p:grpSp>
      <p:sp>
        <p:nvSpPr>
          <p:cNvPr id="3466" name="Google Shape;3466;p56"/>
          <p:cNvSpPr txBox="1"/>
          <p:nvPr/>
        </p:nvSpPr>
        <p:spPr>
          <a:xfrm>
            <a:off x="7911110" y="2499068"/>
            <a:ext cx="18326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 서울시50플러스재단 시니어 창업경진대회</a:t>
            </a:r>
            <a:endParaRPr sz="700">
              <a:latin typeface="Arial"/>
              <a:ea typeface="Arial"/>
              <a:cs typeface="Arial"/>
              <a:sym typeface="Arial"/>
            </a:endParaRPr>
          </a:p>
        </p:txBody>
      </p:sp>
      <p:grpSp>
        <p:nvGrpSpPr>
          <p:cNvPr id="3467" name="Google Shape;3467;p56"/>
          <p:cNvGrpSpPr/>
          <p:nvPr/>
        </p:nvGrpSpPr>
        <p:grpSpPr>
          <a:xfrm>
            <a:off x="7812465" y="2475461"/>
            <a:ext cx="2483072" cy="197073"/>
            <a:chOff x="7812465" y="2475461"/>
            <a:chExt cx="2483072" cy="197073"/>
          </a:xfrm>
        </p:grpSpPr>
        <p:pic>
          <p:nvPicPr>
            <p:cNvPr id="3468" name="Google Shape;3468;p56"/>
            <p:cNvPicPr preferRelativeResize="0"/>
            <p:nvPr/>
          </p:nvPicPr>
          <p:blipFill rotWithShape="1">
            <a:blip r:embed="rId21">
              <a:alphaModFix/>
            </a:blip>
            <a:srcRect b="0" l="0" r="0" t="0"/>
            <a:stretch/>
          </p:blipFill>
          <p:spPr>
            <a:xfrm>
              <a:off x="7812465" y="2475903"/>
              <a:ext cx="90928" cy="196631"/>
            </a:xfrm>
            <a:prstGeom prst="rect">
              <a:avLst/>
            </a:prstGeom>
            <a:noFill/>
            <a:ln>
              <a:noFill/>
            </a:ln>
          </p:spPr>
        </p:pic>
        <p:sp>
          <p:nvSpPr>
            <p:cNvPr id="3469" name="Google Shape;3469;p56"/>
            <p:cNvSpPr/>
            <p:nvPr/>
          </p:nvSpPr>
          <p:spPr>
            <a:xfrm>
              <a:off x="7924335" y="2671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70" name="Google Shape;3470;p56"/>
            <p:cNvPicPr preferRelativeResize="0"/>
            <p:nvPr/>
          </p:nvPicPr>
          <p:blipFill rotWithShape="1">
            <a:blip r:embed="rId22">
              <a:alphaModFix/>
            </a:blip>
            <a:srcRect b="0" l="0" r="0" t="0"/>
            <a:stretch/>
          </p:blipFill>
          <p:spPr>
            <a:xfrm>
              <a:off x="10204609" y="2475461"/>
              <a:ext cx="90928" cy="196632"/>
            </a:xfrm>
            <a:prstGeom prst="rect">
              <a:avLst/>
            </a:prstGeom>
            <a:noFill/>
            <a:ln>
              <a:noFill/>
            </a:ln>
          </p:spPr>
        </p:pic>
        <p:sp>
          <p:nvSpPr>
            <p:cNvPr id="3471" name="Google Shape;3471;p56"/>
            <p:cNvSpPr/>
            <p:nvPr/>
          </p:nvSpPr>
          <p:spPr>
            <a:xfrm>
              <a:off x="7920526" y="2476902"/>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2" name="Google Shape;3472;p56"/>
            <p:cNvSpPr/>
            <p:nvPr/>
          </p:nvSpPr>
          <p:spPr>
            <a:xfrm>
              <a:off x="7813906" y="2476905"/>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73" name="Google Shape;3473;p56"/>
            <p:cNvPicPr preferRelativeResize="0"/>
            <p:nvPr/>
          </p:nvPicPr>
          <p:blipFill rotWithShape="1">
            <a:blip r:embed="rId23">
              <a:alphaModFix/>
            </a:blip>
            <a:srcRect b="0" l="0" r="0" t="0"/>
            <a:stretch/>
          </p:blipFill>
          <p:spPr>
            <a:xfrm>
              <a:off x="10125334" y="2521267"/>
              <a:ext cx="105460" cy="105460"/>
            </a:xfrm>
            <a:prstGeom prst="rect">
              <a:avLst/>
            </a:prstGeom>
            <a:noFill/>
            <a:ln>
              <a:noFill/>
            </a:ln>
          </p:spPr>
        </p:pic>
      </p:grpSp>
      <p:graphicFrame>
        <p:nvGraphicFramePr>
          <p:cNvPr id="3474" name="Google Shape;3474;p56"/>
          <p:cNvGraphicFramePr/>
          <p:nvPr/>
        </p:nvGraphicFramePr>
        <p:xfrm>
          <a:off x="7811999" y="2863066"/>
          <a:ext cx="3000000" cy="3000000"/>
        </p:xfrm>
        <a:graphic>
          <a:graphicData uri="http://schemas.openxmlformats.org/drawingml/2006/table">
            <a:tbl>
              <a:tblPr bandRow="1" firstRow="1">
                <a:noFill/>
                <a:tableStyleId>{C31ADFB9-D814-4208-886B-9652E2F75FA4}</a:tableStyleId>
              </a:tblPr>
              <a:tblGrid>
                <a:gridCol w="2484125"/>
              </a:tblGrid>
              <a:tr h="460375">
                <a:tc>
                  <a:txBody>
                    <a:bodyPr/>
                    <a:lstStyle/>
                    <a:p>
                      <a:pPr indent="0" lvl="0" marL="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주식회사 위제이</a:t>
                      </a:r>
                      <a:endParaRPr sz="700" u="none" cap="none" strike="noStrike">
                        <a:latin typeface="Arial"/>
                        <a:ea typeface="Arial"/>
                        <a:cs typeface="Arial"/>
                        <a:sym typeface="Arial"/>
                      </a:endParaRPr>
                    </a:p>
                    <a:p>
                      <a:pPr indent="0" lvl="0" marL="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전력 빅데이터 분석을 통한 전기절감을 위한 태양광 솔루션</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주식회사 페넥</a:t>
                      </a:r>
                      <a:endParaRPr sz="700" u="none" cap="none" strike="noStrike">
                        <a:latin typeface="Arial"/>
                        <a:ea typeface="Arial"/>
                        <a:cs typeface="Arial"/>
                        <a:sym typeface="Arial"/>
                      </a:endParaRPr>
                    </a:p>
                    <a:p>
                      <a:pPr indent="0" lvl="0" marL="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산업현장 빅데이터 관리를 통한 스마트 안전관리 앱 서비스</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아이뷰</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유아체험형 쿠킹교육 키트 및 교육 컨설팅 콘텐츠</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그라운드비 주식회사</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데이터 기반 스포츠 선수관리 솔루션</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컴팩 주식회사</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소상공인을 위한 결제모듈 및 POS 연동 CRM 솔루션 서비스</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어플라이 코리아</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온라인 한국유학 멘토링 및 원스톱 서비스 플랫폼</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주식회사 이지백</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여행가방 홈체크인을 통한 여행지 배송 서비스</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03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미타임캠퍼스</a:t>
                      </a:r>
                      <a:endParaRPr sz="700" u="none" cap="none" strike="noStrike">
                        <a:latin typeface="Arial"/>
                        <a:ea typeface="Arial"/>
                        <a:cs typeface="Arial"/>
                        <a:sym typeface="Arial"/>
                      </a:endParaRPr>
                    </a:p>
                    <a:p>
                      <a:pPr indent="0" lvl="0" marL="1778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자녀 수면습관 개선양육 프로그램 코칭서비스</a:t>
                      </a:r>
                      <a:endParaRPr sz="700" u="none" cap="none" strike="noStrike">
                        <a:latin typeface="Arial"/>
                        <a:ea typeface="Arial"/>
                        <a:cs typeface="Arial"/>
                        <a:sym typeface="Arial"/>
                      </a:endParaRPr>
                    </a:p>
                  </a:txBody>
                  <a:tcPr marT="984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pic>
        <p:nvPicPr>
          <p:cNvPr id="3475" name="Google Shape;3475;p56"/>
          <p:cNvPicPr preferRelativeResize="0"/>
          <p:nvPr/>
        </p:nvPicPr>
        <p:blipFill rotWithShape="1">
          <a:blip r:embed="rId24">
            <a:alphaModFix/>
          </a:blip>
          <a:srcRect b="0" l="0" r="0" t="0"/>
          <a:stretch/>
        </p:blipFill>
        <p:spPr>
          <a:xfrm>
            <a:off x="5795844" y="1452280"/>
            <a:ext cx="98424" cy="82549"/>
          </a:xfrm>
          <a:prstGeom prst="rect">
            <a:avLst/>
          </a:prstGeom>
          <a:noFill/>
          <a:ln>
            <a:noFill/>
          </a:ln>
        </p:spPr>
      </p:pic>
      <p:sp>
        <p:nvSpPr>
          <p:cNvPr id="3476" name="Google Shape;3476;p56"/>
          <p:cNvSpPr txBox="1"/>
          <p:nvPr/>
        </p:nvSpPr>
        <p:spPr>
          <a:xfrm>
            <a:off x="5063299" y="994018"/>
            <a:ext cx="251079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백혈병·소아암 환아를 위한 기부보험</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지난 2011년부터 전년도 판매한 어린이보험 월초회보험 료의 1%를 기금  로 적립하여, 백혈병·소아암 환아의 완 치를 돕고 있습니다. 직접 치료비는 물론 환아 가족의 생활 비, 완치 후 사회적응 프로그램 등도 함께 후원해 아이들이 신체적 건강은 물론 심리적 안정까지 되찾을 수 있도록 지 원합니다.</a:t>
            </a:r>
            <a:endParaRPr sz="800">
              <a:latin typeface="Arial"/>
              <a:ea typeface="Arial"/>
              <a:cs typeface="Arial"/>
              <a:sym typeface="Arial"/>
            </a:endParaRPr>
          </a:p>
        </p:txBody>
      </p:sp>
      <p:pic>
        <p:nvPicPr>
          <p:cNvPr id="3477" name="Google Shape;3477;p56"/>
          <p:cNvPicPr preferRelativeResize="0"/>
          <p:nvPr/>
        </p:nvPicPr>
        <p:blipFill rotWithShape="1">
          <a:blip r:embed="rId24">
            <a:alphaModFix/>
          </a:blip>
          <a:srcRect b="0" l="0" r="0" t="0"/>
          <a:stretch/>
        </p:blipFill>
        <p:spPr>
          <a:xfrm>
            <a:off x="7133507" y="3643792"/>
            <a:ext cx="98424" cy="82549"/>
          </a:xfrm>
          <a:prstGeom prst="rect">
            <a:avLst/>
          </a:prstGeom>
          <a:noFill/>
          <a:ln>
            <a:noFill/>
          </a:ln>
        </p:spPr>
      </p:pic>
      <p:sp>
        <p:nvSpPr>
          <p:cNvPr id="3478" name="Google Shape;3478;p56"/>
          <p:cNvSpPr txBox="1"/>
          <p:nvPr/>
        </p:nvSpPr>
        <p:spPr>
          <a:xfrm>
            <a:off x="5063299" y="2455026"/>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시니어를 위한 일자리 탐색·창출사업</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인생의 새로운 전환점을 맞이한 시니어 세 대를 위해 일자리 탐색·창출 기회를 제공합니다. 시니어를 위한 창업경진대회를 개최해 비즈니스 계획에 대한 객관 적이고 전문적인 평가를 제공하고 우수한 시니어에게 사 업지원금을 수여해 창업 성공을 응원합니다.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은퇴 후 재취업을 준비중인 시니어를 대상  로 금융 교육 강사양성과정을 운영, 금융업을 통한 사회적 가치 창 출을 실현하고 있습니다.</a:t>
            </a:r>
            <a:endParaRPr sz="800">
              <a:latin typeface="Arial"/>
              <a:ea typeface="Arial"/>
              <a:cs typeface="Arial"/>
              <a:sym typeface="Arial"/>
            </a:endParaRPr>
          </a:p>
        </p:txBody>
      </p:sp>
      <p:pic>
        <p:nvPicPr>
          <p:cNvPr id="3479" name="Google Shape;3479;p56"/>
          <p:cNvPicPr preferRelativeResize="0"/>
          <p:nvPr/>
        </p:nvPicPr>
        <p:blipFill rotWithShape="1">
          <a:blip r:embed="rId25">
            <a:alphaModFix/>
          </a:blip>
          <a:srcRect b="0" l="0" r="0" t="0"/>
          <a:stretch/>
        </p:blipFill>
        <p:spPr>
          <a:xfrm>
            <a:off x="5075999" y="4947336"/>
            <a:ext cx="2484005" cy="1582813"/>
          </a:xfrm>
          <a:prstGeom prst="rect">
            <a:avLst/>
          </a:prstGeom>
          <a:noFill/>
          <a:ln>
            <a:noFill/>
          </a:ln>
        </p:spPr>
      </p:pic>
      <p:sp>
        <p:nvSpPr>
          <p:cNvPr id="3480" name="Google Shape;3480;p56"/>
          <p:cNvSpPr txBox="1"/>
          <p:nvPr/>
        </p:nvSpPr>
        <p:spPr>
          <a:xfrm>
            <a:off x="5063299" y="6571782"/>
            <a:ext cx="12496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 서울시 시니어 창업경진대회</a:t>
            </a:r>
            <a:endParaRPr sz="650">
              <a:latin typeface="Arial"/>
              <a:ea typeface="Arial"/>
              <a:cs typeface="Arial"/>
              <a:sym typeface="Arial"/>
            </a:endParaRPr>
          </a:p>
        </p:txBody>
      </p:sp>
      <p:sp>
        <p:nvSpPr>
          <p:cNvPr id="3481" name="Google Shape;3481;p5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56</a:t>
            </a:r>
            <a:endParaRPr sz="900">
              <a:latin typeface="Malgun Gothic"/>
              <a:ea typeface="Malgun Gothic"/>
              <a:cs typeface="Malgun Gothic"/>
              <a:sym typeface="Malgun Gothic"/>
            </a:endParaRPr>
          </a:p>
        </p:txBody>
      </p:sp>
      <p:pic>
        <p:nvPicPr>
          <p:cNvPr id="3482" name="Google Shape;3482;p56"/>
          <p:cNvPicPr preferRelativeResize="0"/>
          <p:nvPr/>
        </p:nvPicPr>
        <p:blipFill rotWithShape="1">
          <a:blip r:embed="rId26">
            <a:alphaModFix/>
          </a:blip>
          <a:srcRect b="0" l="0" r="0" t="0"/>
          <a:stretch/>
        </p:blipFill>
        <p:spPr>
          <a:xfrm>
            <a:off x="431999" y="6464984"/>
            <a:ext cx="231013" cy="231013"/>
          </a:xfrm>
          <a:prstGeom prst="rect">
            <a:avLst/>
          </a:prstGeom>
          <a:noFill/>
          <a:ln>
            <a:noFill/>
          </a:ln>
        </p:spPr>
      </p:pic>
      <p:pic>
        <p:nvPicPr>
          <p:cNvPr id="3483" name="Google Shape;3483;p56"/>
          <p:cNvPicPr preferRelativeResize="0"/>
          <p:nvPr/>
        </p:nvPicPr>
        <p:blipFill rotWithShape="1">
          <a:blip r:embed="rId27">
            <a:alphaModFix/>
          </a:blip>
          <a:srcRect b="0" l="0" r="0" t="0"/>
          <a:stretch/>
        </p:blipFill>
        <p:spPr>
          <a:xfrm>
            <a:off x="431999" y="6167054"/>
            <a:ext cx="231013" cy="231012"/>
          </a:xfrm>
          <a:prstGeom prst="rect">
            <a:avLst/>
          </a:prstGeom>
          <a:noFill/>
          <a:ln>
            <a:noFill/>
          </a:ln>
        </p:spPr>
      </p:pic>
      <p:pic>
        <p:nvPicPr>
          <p:cNvPr id="3484" name="Google Shape;3484;p56"/>
          <p:cNvPicPr preferRelativeResize="0"/>
          <p:nvPr/>
        </p:nvPicPr>
        <p:blipFill rotWithShape="1">
          <a:blip r:embed="rId28">
            <a:alphaModFix/>
          </a:blip>
          <a:srcRect b="0" l="0" r="0" t="0"/>
          <a:stretch/>
        </p:blipFill>
        <p:spPr>
          <a:xfrm>
            <a:off x="431999" y="5730434"/>
            <a:ext cx="231013" cy="231013"/>
          </a:xfrm>
          <a:prstGeom prst="rect">
            <a:avLst/>
          </a:prstGeom>
          <a:noFill/>
          <a:ln>
            <a:noFill/>
          </a:ln>
        </p:spPr>
      </p:pic>
      <p:pic>
        <p:nvPicPr>
          <p:cNvPr id="3485" name="Google Shape;3485;p56"/>
          <p:cNvPicPr preferRelativeResize="0"/>
          <p:nvPr/>
        </p:nvPicPr>
        <p:blipFill rotWithShape="1">
          <a:blip r:embed="rId29">
            <a:alphaModFix/>
          </a:blip>
          <a:srcRect b="0" l="0" r="0" t="0"/>
          <a:stretch/>
        </p:blipFill>
        <p:spPr>
          <a:xfrm>
            <a:off x="431999" y="5432504"/>
            <a:ext cx="231013" cy="231012"/>
          </a:xfrm>
          <a:prstGeom prst="rect">
            <a:avLst/>
          </a:prstGeom>
          <a:noFill/>
          <a:ln>
            <a:noFill/>
          </a:ln>
        </p:spPr>
      </p:pic>
      <p:sp>
        <p:nvSpPr>
          <p:cNvPr id="3486" name="Google Shape;3486;p5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0" name="Shape 3490"/>
        <p:cNvGrpSpPr/>
        <p:nvPr/>
      </p:nvGrpSpPr>
      <p:grpSpPr>
        <a:xfrm>
          <a:off x="0" y="0"/>
          <a:ext cx="0" cy="0"/>
          <a:chOff x="0" y="0"/>
          <a:chExt cx="0" cy="0"/>
        </a:xfrm>
      </p:grpSpPr>
      <p:pic>
        <p:nvPicPr>
          <p:cNvPr id="3491" name="Google Shape;3491;p57"/>
          <p:cNvPicPr preferRelativeResize="0"/>
          <p:nvPr/>
        </p:nvPicPr>
        <p:blipFill rotWithShape="1">
          <a:blip r:embed="rId3">
            <a:alphaModFix/>
          </a:blip>
          <a:srcRect b="0" l="0" r="0" t="0"/>
          <a:stretch/>
        </p:blipFill>
        <p:spPr>
          <a:xfrm>
            <a:off x="4621141" y="1087028"/>
            <a:ext cx="98424" cy="82549"/>
          </a:xfrm>
          <a:prstGeom prst="rect">
            <a:avLst/>
          </a:prstGeom>
          <a:noFill/>
          <a:ln>
            <a:noFill/>
          </a:ln>
        </p:spPr>
      </p:pic>
      <p:pic>
        <p:nvPicPr>
          <p:cNvPr id="3492" name="Google Shape;3492;p57"/>
          <p:cNvPicPr preferRelativeResize="0"/>
          <p:nvPr/>
        </p:nvPicPr>
        <p:blipFill rotWithShape="1">
          <a:blip r:embed="rId3">
            <a:alphaModFix/>
          </a:blip>
          <a:srcRect b="0" l="0" r="0" t="0"/>
          <a:stretch/>
        </p:blipFill>
        <p:spPr>
          <a:xfrm>
            <a:off x="4594999" y="1269654"/>
            <a:ext cx="98424" cy="82549"/>
          </a:xfrm>
          <a:prstGeom prst="rect">
            <a:avLst/>
          </a:prstGeom>
          <a:noFill/>
          <a:ln>
            <a:noFill/>
          </a:ln>
        </p:spPr>
      </p:pic>
      <p:sp>
        <p:nvSpPr>
          <p:cNvPr id="3493" name="Google Shape;3493;p57"/>
          <p:cNvSpPr txBox="1"/>
          <p:nvPr/>
        </p:nvSpPr>
        <p:spPr>
          <a:xfrm>
            <a:off x="2325049" y="623733"/>
            <a:ext cx="2512060" cy="762635"/>
          </a:xfrm>
          <a:prstGeom prst="rect">
            <a:avLst/>
          </a:prstGeom>
          <a:noFill/>
          <a:ln>
            <a:noFill/>
          </a:ln>
        </p:spPr>
        <p:txBody>
          <a:bodyPr anchorCtr="0" anchor="t" bIns="0" lIns="0" spcFirstLastPara="1" rIns="0" wrap="square" tIns="800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임직원 사회공헌 캠페인</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0" lang="en-US" sz="750">
                <a:solidFill>
                  <a:srgbClr val="6DA4EB"/>
                </a:solidFill>
                <a:latin typeface="Arial"/>
                <a:ea typeface="Arial"/>
                <a:cs typeface="Arial"/>
                <a:sym typeface="Arial"/>
              </a:rPr>
              <a:t>중증장애인을 위한 임직원 끝전기부</a:t>
            </a:r>
            <a:endParaRPr sz="750">
              <a:latin typeface="Arial"/>
              <a:ea typeface="Arial"/>
              <a:cs typeface="Arial"/>
              <a:sym typeface="Arial"/>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끝전기부는 임직원이 매달 급여의 일정액을 자발적  로 기부하면 회사가 동일한 금액을 추가 지원하는 활동  로,</a:t>
            </a:r>
            <a:endParaRPr sz="800">
              <a:latin typeface="Arial"/>
              <a:ea typeface="Arial"/>
              <a:cs typeface="Arial"/>
              <a:sym typeface="Arial"/>
            </a:endParaRPr>
          </a:p>
        </p:txBody>
      </p:sp>
      <p:pic>
        <p:nvPicPr>
          <p:cNvPr id="3494" name="Google Shape;3494;p57"/>
          <p:cNvPicPr preferRelativeResize="0"/>
          <p:nvPr/>
        </p:nvPicPr>
        <p:blipFill rotWithShape="1">
          <a:blip r:embed="rId3">
            <a:alphaModFix/>
          </a:blip>
          <a:srcRect b="0" l="0" r="0" t="0"/>
          <a:stretch/>
        </p:blipFill>
        <p:spPr>
          <a:xfrm>
            <a:off x="4721597" y="1817532"/>
            <a:ext cx="98424" cy="82549"/>
          </a:xfrm>
          <a:prstGeom prst="rect">
            <a:avLst/>
          </a:prstGeom>
          <a:noFill/>
          <a:ln>
            <a:noFill/>
          </a:ln>
        </p:spPr>
      </p:pic>
      <p:sp>
        <p:nvSpPr>
          <p:cNvPr id="3495" name="Google Shape;3495;p57"/>
          <p:cNvSpPr txBox="1"/>
          <p:nvPr/>
        </p:nvSpPr>
        <p:spPr>
          <a:xfrm>
            <a:off x="2325049" y="1360586"/>
            <a:ext cx="250888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10년 이상 꾸준히 전개되고 있는 신한라이프의 대표 기부 프로그램입니다. 임직원들의 따뜻한 마음이 모여 2023년 말까지 약 7억 8천만 원의 기부금이 자선단체에 전달됐 며, 중증장애인의 병원치료·직업재활훈련 등을 위해 사용 됐습니다.</a:t>
            </a:r>
            <a:endParaRPr sz="800">
              <a:latin typeface="Arial"/>
              <a:ea typeface="Arial"/>
              <a:cs typeface="Arial"/>
              <a:sym typeface="Arial"/>
            </a:endParaRPr>
          </a:p>
        </p:txBody>
      </p:sp>
      <p:graphicFrame>
        <p:nvGraphicFramePr>
          <p:cNvPr id="3496" name="Google Shape;3496;p5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지역사회 발전 및 투자</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aphicFrame>
        <p:nvGraphicFramePr>
          <p:cNvPr id="3497" name="Google Shape;3497;p57"/>
          <p:cNvGraphicFramePr/>
          <p:nvPr/>
        </p:nvGraphicFramePr>
        <p:xfrm>
          <a:off x="7811999" y="1096198"/>
          <a:ext cx="3000000" cy="3000000"/>
        </p:xfrm>
        <a:graphic>
          <a:graphicData uri="http://schemas.openxmlformats.org/drawingml/2006/table">
            <a:tbl>
              <a:tblPr bandRow="1" firstRow="1">
                <a:noFill/>
                <a:tableStyleId>{C31ADFB9-D814-4208-886B-9652E2F75FA4}</a:tableStyleId>
              </a:tblPr>
              <a:tblGrid>
                <a:gridCol w="575950"/>
                <a:gridCol w="71750"/>
                <a:gridCol w="1835775"/>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2023.02</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목공가구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2023.03</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교통안전 키링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2023.04</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아동보호시설 환경정화</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2023.03~04</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탄소배출저감을 위한 임직원 걸음기부</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2023.07</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여름방학 안전용품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2023.08</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초등학교 경관 개선을 위한 환경벽화 그리기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2023.08</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중증장애인 직업재활훈련 보조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2023.08</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교통안전 키링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2023.08</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추석 전통놀이 장난감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결식위기이웃을 위한 빵 만들기 봉사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a:t>
                      </a:r>
                      <a:endParaRPr sz="700" u="none" cap="none" strike="noStrike">
                        <a:latin typeface="Arial"/>
                        <a:ea typeface="Arial"/>
                        <a:cs typeface="Arial"/>
                        <a:sym typeface="Arial"/>
                      </a:endParaRPr>
                    </a:p>
                  </a:txBody>
                  <a:tcPr marT="812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8133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자립준비청년 및 기관종사자를 위한 금융교육 멘토링</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추석맞이 독거노인 후원물품 포장</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시각장애아동을 위한 점자책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a:t>
                      </a:r>
                      <a:endParaRPr sz="700" u="none" cap="none" strike="noStrike">
                        <a:latin typeface="Arial"/>
                        <a:ea typeface="Arial"/>
                        <a:cs typeface="Arial"/>
                        <a:sym typeface="Arial"/>
                      </a:endParaRPr>
                    </a:p>
                  </a:txBody>
                  <a:tcPr marT="812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75692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업사이클링 미아방지 카드지갑 만들기</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2023.10</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업사이클링 필통 만들기</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238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2023.10</a:t>
                      </a:r>
                      <a:endParaRPr sz="700" u="none" cap="none" strike="noStrike">
                        <a:latin typeface="Arial"/>
                        <a:ea typeface="Arial"/>
                        <a:cs typeface="Arial"/>
                        <a:sym typeface="Arial"/>
                      </a:endParaRPr>
                    </a:p>
                  </a:txBody>
                  <a:tcPr marT="425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8133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자립준비청년 및 기관종사자를 위한 금융교육 멘토링</a:t>
                      </a:r>
                      <a:endParaRPr sz="700" u="none" cap="none" strike="noStrike">
                        <a:latin typeface="Arial"/>
                        <a:ea typeface="Arial"/>
                        <a:cs typeface="Arial"/>
                        <a:sym typeface="Arial"/>
                      </a:endParaRPr>
                    </a:p>
                  </a:txBody>
                  <a:tcPr marT="349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2023.10</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노인복지센터 급식 배식 및 설거지 봉사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2023.10</a:t>
                      </a:r>
                      <a:endParaRPr sz="700" u="none" cap="none" strike="noStrike">
                        <a:latin typeface="Arial"/>
                        <a:ea typeface="Arial"/>
                        <a:cs typeface="Arial"/>
                        <a:sym typeface="Arial"/>
                      </a:endParaRPr>
                    </a:p>
                  </a:txBody>
                  <a:tcPr marT="241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505459"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시각장애청소년 기부용 점자생리대 파우치 만들기</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2023.10</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유휴지 숲 조성을 위한 나무 식재 봉사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2023.09~10</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탄소배출저감을 위한 임직원 걸음기부</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2023.11</a:t>
                      </a:r>
                      <a:endParaRPr sz="700" u="none" cap="none" strike="noStrike">
                        <a:latin typeface="Arial"/>
                        <a:ea typeface="Arial"/>
                        <a:cs typeface="Arial"/>
                        <a:sym typeface="Arial"/>
                      </a:endParaRPr>
                    </a:p>
                  </a:txBody>
                  <a:tcPr marT="241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8133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자립준비청년 및 기관종사자를 위한 금융교육 멘토링</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2023.11</a:t>
                      </a:r>
                      <a:endParaRPr sz="700" u="none" cap="none" strike="noStrike">
                        <a:latin typeface="Arial"/>
                        <a:ea typeface="Arial"/>
                        <a:cs typeface="Arial"/>
                        <a:sym typeface="Arial"/>
                      </a:endParaRPr>
                    </a:p>
                  </a:txBody>
                  <a:tcPr marT="241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1369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취약아동 기부용 양말목 크리스마스리스 만들기</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2023.12</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노인복지센터 급식 배식 및 설거지 봉사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2023.12</a:t>
                      </a:r>
                      <a:endParaRPr sz="700" u="none" cap="none" strike="noStrike">
                        <a:latin typeface="Arial"/>
                        <a:ea typeface="Arial"/>
                        <a:cs typeface="Arial"/>
                        <a:sym typeface="Arial"/>
                      </a:endParaRPr>
                    </a:p>
                  </a:txBody>
                  <a:tcPr marT="812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81330" rtl="0" algn="l">
                        <a:lnSpc>
                          <a:spcPct val="107100"/>
                        </a:lnSpc>
                        <a:spcBef>
                          <a:spcPts val="0"/>
                        </a:spcBef>
                        <a:spcAft>
                          <a:spcPts val="0"/>
                        </a:spcAft>
                        <a:buNone/>
                      </a:pPr>
                      <a:r>
                        <a:rPr b="0" lang="en-US" sz="700" u="none" cap="none" strike="noStrike">
                          <a:solidFill>
                            <a:srgbClr val="58595B"/>
                          </a:solidFill>
                          <a:latin typeface="Arial"/>
                          <a:ea typeface="Arial"/>
                          <a:cs typeface="Arial"/>
                          <a:sym typeface="Arial"/>
                        </a:rPr>
                        <a:t>자립준비청년 및 기관종사자를 위한 금융교육 멘토링</a:t>
                      </a:r>
                      <a:endParaRPr sz="700" u="none" cap="none" strike="noStrike">
                        <a:latin typeface="Arial"/>
                        <a:ea typeface="Arial"/>
                        <a:cs typeface="Arial"/>
                        <a:sym typeface="Arial"/>
                      </a:endParaRPr>
                    </a:p>
                  </a:txBody>
                  <a:tcPr marT="171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2023.12</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결식위기이웃을 위한 끼니 지원 봉사</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2023.12</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2023년 임직원 끝전기부금 후원</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3498" name="Google Shape;3498;p57"/>
          <p:cNvSpPr txBox="1"/>
          <p:nvPr/>
        </p:nvSpPr>
        <p:spPr>
          <a:xfrm>
            <a:off x="7911110" y="742268"/>
            <a:ext cx="114427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 임직원 봉사활동 발자취</a:t>
            </a:r>
            <a:endParaRPr sz="700">
              <a:latin typeface="Arial"/>
              <a:ea typeface="Arial"/>
              <a:cs typeface="Arial"/>
              <a:sym typeface="Arial"/>
            </a:endParaRPr>
          </a:p>
        </p:txBody>
      </p:sp>
      <p:grpSp>
        <p:nvGrpSpPr>
          <p:cNvPr id="3499" name="Google Shape;3499;p57"/>
          <p:cNvGrpSpPr/>
          <p:nvPr/>
        </p:nvGrpSpPr>
        <p:grpSpPr>
          <a:xfrm>
            <a:off x="7812465" y="718661"/>
            <a:ext cx="2483072" cy="197073"/>
            <a:chOff x="7812465" y="718661"/>
            <a:chExt cx="2483072" cy="197073"/>
          </a:xfrm>
        </p:grpSpPr>
        <p:pic>
          <p:nvPicPr>
            <p:cNvPr id="3500" name="Google Shape;3500;p57"/>
            <p:cNvPicPr preferRelativeResize="0"/>
            <p:nvPr/>
          </p:nvPicPr>
          <p:blipFill rotWithShape="1">
            <a:blip r:embed="rId17">
              <a:alphaModFix/>
            </a:blip>
            <a:srcRect b="0" l="0" r="0" t="0"/>
            <a:stretch/>
          </p:blipFill>
          <p:spPr>
            <a:xfrm>
              <a:off x="7812465" y="719103"/>
              <a:ext cx="90928" cy="196631"/>
            </a:xfrm>
            <a:prstGeom prst="rect">
              <a:avLst/>
            </a:prstGeom>
            <a:noFill/>
            <a:ln>
              <a:noFill/>
            </a:ln>
          </p:spPr>
        </p:pic>
        <p:sp>
          <p:nvSpPr>
            <p:cNvPr id="3501" name="Google Shape;3501;p57"/>
            <p:cNvSpPr/>
            <p:nvPr/>
          </p:nvSpPr>
          <p:spPr>
            <a:xfrm>
              <a:off x="7924335" y="9142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02" name="Google Shape;3502;p57"/>
            <p:cNvPicPr preferRelativeResize="0"/>
            <p:nvPr/>
          </p:nvPicPr>
          <p:blipFill rotWithShape="1">
            <a:blip r:embed="rId18">
              <a:alphaModFix/>
            </a:blip>
            <a:srcRect b="0" l="0" r="0" t="0"/>
            <a:stretch/>
          </p:blipFill>
          <p:spPr>
            <a:xfrm>
              <a:off x="10204609" y="718661"/>
              <a:ext cx="90928" cy="196632"/>
            </a:xfrm>
            <a:prstGeom prst="rect">
              <a:avLst/>
            </a:prstGeom>
            <a:noFill/>
            <a:ln>
              <a:noFill/>
            </a:ln>
          </p:spPr>
        </p:pic>
        <p:sp>
          <p:nvSpPr>
            <p:cNvPr id="3503" name="Google Shape;3503;p57"/>
            <p:cNvSpPr/>
            <p:nvPr/>
          </p:nvSpPr>
          <p:spPr>
            <a:xfrm>
              <a:off x="7920526" y="720102"/>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4" name="Google Shape;3504;p57"/>
            <p:cNvSpPr/>
            <p:nvPr/>
          </p:nvSpPr>
          <p:spPr>
            <a:xfrm>
              <a:off x="7813906" y="720106"/>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05" name="Google Shape;3505;p57"/>
            <p:cNvPicPr preferRelativeResize="0"/>
            <p:nvPr/>
          </p:nvPicPr>
          <p:blipFill rotWithShape="1">
            <a:blip r:embed="rId19">
              <a:alphaModFix/>
            </a:blip>
            <a:srcRect b="0" l="0" r="0" t="0"/>
            <a:stretch/>
          </p:blipFill>
          <p:spPr>
            <a:xfrm>
              <a:off x="10125334" y="764469"/>
              <a:ext cx="105460" cy="105460"/>
            </a:xfrm>
            <a:prstGeom prst="rect">
              <a:avLst/>
            </a:prstGeom>
            <a:noFill/>
            <a:ln>
              <a:noFill/>
            </a:ln>
          </p:spPr>
        </p:pic>
      </p:grpSp>
      <p:sp>
        <p:nvSpPr>
          <p:cNvPr id="3506" name="Google Shape;3506;p57"/>
          <p:cNvSpPr txBox="1"/>
          <p:nvPr/>
        </p:nvSpPr>
        <p:spPr>
          <a:xfrm>
            <a:off x="2301900" y="4050665"/>
            <a:ext cx="1276985" cy="584835"/>
          </a:xfrm>
          <a:prstGeom prst="rect">
            <a:avLst/>
          </a:prstGeom>
          <a:noFill/>
          <a:ln>
            <a:noFill/>
          </a:ln>
        </p:spPr>
        <p:txBody>
          <a:bodyPr anchorCtr="0" anchor="t" bIns="0" lIns="0" spcFirstLastPara="1" rIns="0" wrap="square" tIns="24125">
            <a:spAutoFit/>
          </a:bodyPr>
          <a:lstStyle/>
          <a:p>
            <a:pPr indent="0" lvl="0" marL="38100" rtl="0" algn="l">
              <a:lnSpc>
                <a:spcPct val="100000"/>
              </a:lnSpc>
              <a:spcBef>
                <a:spcPts val="0"/>
              </a:spcBef>
              <a:spcAft>
                <a:spcPts val="0"/>
              </a:spcAft>
              <a:buNone/>
            </a:pPr>
            <a:r>
              <a:rPr b="0" lang="en-US" sz="700">
                <a:solidFill>
                  <a:srgbClr val="414042"/>
                </a:solidFill>
                <a:latin typeface="Arial"/>
                <a:ea typeface="Arial"/>
                <a:cs typeface="Arial"/>
                <a:sym typeface="Arial"/>
              </a:rPr>
              <a:t>누적 기부 금액(2023년 말 기준)</a:t>
            </a:r>
            <a:endParaRPr sz="700">
              <a:latin typeface="Arial"/>
              <a:ea typeface="Arial"/>
              <a:cs typeface="Arial"/>
              <a:sym typeface="Arial"/>
            </a:endParaRPr>
          </a:p>
          <a:p>
            <a:pPr indent="0" lvl="0" marL="38100" rtl="0" algn="l">
              <a:lnSpc>
                <a:spcPct val="100000"/>
              </a:lnSpc>
              <a:spcBef>
                <a:spcPts val="350"/>
              </a:spcBef>
              <a:spcAft>
                <a:spcPts val="0"/>
              </a:spcAft>
              <a:buNone/>
            </a:pPr>
            <a:r>
              <a:rPr b="1" lang="en-US" sz="2600">
                <a:solidFill>
                  <a:srgbClr val="6DA4EB"/>
                </a:solidFill>
                <a:latin typeface="Malgun Gothic"/>
                <a:ea typeface="Malgun Gothic"/>
                <a:cs typeface="Malgun Gothic"/>
                <a:sym typeface="Malgun Gothic"/>
              </a:rPr>
              <a:t>7.8</a:t>
            </a:r>
            <a:r>
              <a:rPr b="1" baseline="30000" lang="en-US" sz="2100">
                <a:solidFill>
                  <a:srgbClr val="6DA4EB"/>
                </a:solidFill>
                <a:latin typeface="Malgun Gothic"/>
                <a:ea typeface="Malgun Gothic"/>
                <a:cs typeface="Malgun Gothic"/>
                <a:sym typeface="Malgun Gothic"/>
              </a:rPr>
              <a:t>억 원</a:t>
            </a:r>
            <a:endParaRPr baseline="30000" sz="2100">
              <a:latin typeface="Malgun Gothic"/>
              <a:ea typeface="Malgun Gothic"/>
              <a:cs typeface="Malgun Gothic"/>
              <a:sym typeface="Malgun Gothic"/>
            </a:endParaRPr>
          </a:p>
        </p:txBody>
      </p:sp>
      <p:pic>
        <p:nvPicPr>
          <p:cNvPr id="3507" name="Google Shape;3507;p57"/>
          <p:cNvPicPr preferRelativeResize="0"/>
          <p:nvPr/>
        </p:nvPicPr>
        <p:blipFill rotWithShape="1">
          <a:blip r:embed="rId3">
            <a:alphaModFix/>
          </a:blip>
          <a:srcRect b="0" l="0" r="0" t="0"/>
          <a:stretch/>
        </p:blipFill>
        <p:spPr>
          <a:xfrm>
            <a:off x="5927712" y="1817532"/>
            <a:ext cx="98424" cy="82549"/>
          </a:xfrm>
          <a:prstGeom prst="rect">
            <a:avLst/>
          </a:prstGeom>
          <a:noFill/>
          <a:ln>
            <a:noFill/>
          </a:ln>
        </p:spPr>
      </p:pic>
      <p:sp>
        <p:nvSpPr>
          <p:cNvPr id="3508" name="Google Shape;3508;p57"/>
          <p:cNvSpPr txBox="1"/>
          <p:nvPr/>
        </p:nvSpPr>
        <p:spPr>
          <a:xfrm>
            <a:off x="5063299" y="811392"/>
            <a:ext cx="2508885"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취약계층을 위한 임직원 봉사의 날 ‘바빠도데이’</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업무가 바빠도 특정일에는 모두가 함께하는 임직원 정기 봉사 캠페인을 진행하며, 아동·장애인·시니어 등 지역사회 취약계층을 위한 다양한 활동들을 전개합니다. 회사 기부 활동과 봉사캠페인을 연계해 임직원의 사회참여 효능감을 증진시킨 것이 특징  로, 이를 통해 임직원에게 자발적이 고 지속적인 봉사 참여를 독려합니다.</a:t>
            </a:r>
            <a:endParaRPr sz="800">
              <a:latin typeface="Arial"/>
              <a:ea typeface="Arial"/>
              <a:cs typeface="Arial"/>
              <a:sym typeface="Arial"/>
            </a:endParaRPr>
          </a:p>
        </p:txBody>
      </p:sp>
      <p:sp>
        <p:nvSpPr>
          <p:cNvPr id="3509" name="Google Shape;3509;p57"/>
          <p:cNvSpPr txBox="1"/>
          <p:nvPr/>
        </p:nvSpPr>
        <p:spPr>
          <a:xfrm>
            <a:off x="5037899" y="4050665"/>
            <a:ext cx="1885314" cy="584835"/>
          </a:xfrm>
          <a:prstGeom prst="rect">
            <a:avLst/>
          </a:prstGeom>
          <a:noFill/>
          <a:ln>
            <a:noFill/>
          </a:ln>
        </p:spPr>
        <p:txBody>
          <a:bodyPr anchorCtr="0" anchor="t" bIns="0" lIns="0" spcFirstLastPara="1" rIns="0" wrap="square" tIns="24125">
            <a:spAutoFit/>
          </a:bodyPr>
          <a:lstStyle/>
          <a:p>
            <a:pPr indent="0" lvl="0" marL="38100" rtl="0" algn="l">
              <a:lnSpc>
                <a:spcPct val="100000"/>
              </a:lnSpc>
              <a:spcBef>
                <a:spcPts val="0"/>
              </a:spcBef>
              <a:spcAft>
                <a:spcPts val="0"/>
              </a:spcAft>
              <a:buNone/>
            </a:pPr>
            <a:r>
              <a:rPr b="0" lang="en-US" sz="700">
                <a:solidFill>
                  <a:srgbClr val="414042"/>
                </a:solidFill>
                <a:latin typeface="Arial"/>
                <a:ea typeface="Arial"/>
                <a:cs typeface="Arial"/>
                <a:sym typeface="Arial"/>
              </a:rPr>
              <a:t>누적 봉사시간(2022년 하반기~2023년 말 기준)</a:t>
            </a:r>
            <a:endParaRPr sz="700">
              <a:latin typeface="Arial"/>
              <a:ea typeface="Arial"/>
              <a:cs typeface="Arial"/>
              <a:sym typeface="Arial"/>
            </a:endParaRPr>
          </a:p>
          <a:p>
            <a:pPr indent="0" lvl="0" marL="38100" rtl="0" algn="l">
              <a:lnSpc>
                <a:spcPct val="100000"/>
              </a:lnSpc>
              <a:spcBef>
                <a:spcPts val="350"/>
              </a:spcBef>
              <a:spcAft>
                <a:spcPts val="0"/>
              </a:spcAft>
              <a:buNone/>
            </a:pPr>
            <a:r>
              <a:rPr b="1" lang="en-US" sz="2600">
                <a:solidFill>
                  <a:srgbClr val="6DA4EB"/>
                </a:solidFill>
                <a:latin typeface="Malgun Gothic"/>
                <a:ea typeface="Malgun Gothic"/>
                <a:cs typeface="Malgun Gothic"/>
                <a:sym typeface="Malgun Gothic"/>
              </a:rPr>
              <a:t>15,694</a:t>
            </a:r>
            <a:r>
              <a:rPr b="1" baseline="30000" lang="en-US" sz="2100">
                <a:solidFill>
                  <a:srgbClr val="6DA4EB"/>
                </a:solidFill>
                <a:latin typeface="Malgun Gothic"/>
                <a:ea typeface="Malgun Gothic"/>
                <a:cs typeface="Malgun Gothic"/>
                <a:sym typeface="Malgun Gothic"/>
              </a:rPr>
              <a:t>시간</a:t>
            </a:r>
            <a:endParaRPr baseline="30000" sz="2100">
              <a:latin typeface="Malgun Gothic"/>
              <a:ea typeface="Malgun Gothic"/>
              <a:cs typeface="Malgun Gothic"/>
              <a:sym typeface="Malgun Gothic"/>
            </a:endParaRPr>
          </a:p>
        </p:txBody>
      </p:sp>
      <p:pic>
        <p:nvPicPr>
          <p:cNvPr id="3510" name="Google Shape;3510;p57"/>
          <p:cNvPicPr preferRelativeResize="0"/>
          <p:nvPr/>
        </p:nvPicPr>
        <p:blipFill rotWithShape="1">
          <a:blip r:embed="rId20">
            <a:alphaModFix/>
          </a:blip>
          <a:srcRect b="0" l="0" r="0" t="0"/>
          <a:stretch/>
        </p:blipFill>
        <p:spPr>
          <a:xfrm>
            <a:off x="5075071" y="3356365"/>
            <a:ext cx="577862" cy="580402"/>
          </a:xfrm>
          <a:prstGeom prst="rect">
            <a:avLst/>
          </a:prstGeom>
          <a:noFill/>
          <a:ln>
            <a:noFill/>
          </a:ln>
        </p:spPr>
      </p:pic>
      <p:grpSp>
        <p:nvGrpSpPr>
          <p:cNvPr id="3511" name="Google Shape;3511;p57"/>
          <p:cNvGrpSpPr/>
          <p:nvPr/>
        </p:nvGrpSpPr>
        <p:grpSpPr>
          <a:xfrm>
            <a:off x="2341742" y="3376178"/>
            <a:ext cx="607060" cy="556688"/>
            <a:chOff x="2341742" y="3376178"/>
            <a:chExt cx="607060" cy="556688"/>
          </a:xfrm>
        </p:grpSpPr>
        <p:sp>
          <p:nvSpPr>
            <p:cNvPr id="3512" name="Google Shape;3512;p57"/>
            <p:cNvSpPr/>
            <p:nvPr/>
          </p:nvSpPr>
          <p:spPr>
            <a:xfrm>
              <a:off x="2540284" y="3547093"/>
              <a:ext cx="342900" cy="299085"/>
            </a:xfrm>
            <a:custGeom>
              <a:rect b="b" l="l" r="r" t="t"/>
              <a:pathLst>
                <a:path extrusionOk="0" h="299085" w="342900">
                  <a:moveTo>
                    <a:pt x="166305" y="193471"/>
                  </a:moveTo>
                  <a:lnTo>
                    <a:pt x="4965" y="193471"/>
                  </a:lnTo>
                  <a:lnTo>
                    <a:pt x="9994" y="193598"/>
                  </a:lnTo>
                  <a:lnTo>
                    <a:pt x="15151" y="193941"/>
                  </a:lnTo>
                  <a:lnTo>
                    <a:pt x="64396" y="204996"/>
                  </a:lnTo>
                  <a:lnTo>
                    <a:pt x="94145" y="222199"/>
                  </a:lnTo>
                  <a:lnTo>
                    <a:pt x="118086" y="236110"/>
                  </a:lnTo>
                  <a:lnTo>
                    <a:pt x="141474" y="246899"/>
                  </a:lnTo>
                  <a:lnTo>
                    <a:pt x="167668" y="255408"/>
                  </a:lnTo>
                  <a:lnTo>
                    <a:pt x="200025" y="262483"/>
                  </a:lnTo>
                  <a:lnTo>
                    <a:pt x="216348" y="268312"/>
                  </a:lnTo>
                  <a:lnTo>
                    <a:pt x="225298" y="277394"/>
                  </a:lnTo>
                  <a:lnTo>
                    <a:pt x="227532" y="288127"/>
                  </a:lnTo>
                  <a:lnTo>
                    <a:pt x="223710" y="298907"/>
                  </a:lnTo>
                  <a:lnTo>
                    <a:pt x="230990" y="296702"/>
                  </a:lnTo>
                  <a:lnTo>
                    <a:pt x="238875" y="293784"/>
                  </a:lnTo>
                  <a:lnTo>
                    <a:pt x="247040" y="290154"/>
                  </a:lnTo>
                  <a:lnTo>
                    <a:pt x="255155" y="285813"/>
                  </a:lnTo>
                  <a:lnTo>
                    <a:pt x="273256" y="275459"/>
                  </a:lnTo>
                  <a:lnTo>
                    <a:pt x="293841" y="264271"/>
                  </a:lnTo>
                  <a:lnTo>
                    <a:pt x="315343" y="253316"/>
                  </a:lnTo>
                  <a:lnTo>
                    <a:pt x="336194" y="243662"/>
                  </a:lnTo>
                  <a:lnTo>
                    <a:pt x="340408" y="225339"/>
                  </a:lnTo>
                  <a:lnTo>
                    <a:pt x="342350" y="206132"/>
                  </a:lnTo>
                  <a:lnTo>
                    <a:pt x="342144" y="196646"/>
                  </a:lnTo>
                  <a:lnTo>
                    <a:pt x="171183" y="196646"/>
                  </a:lnTo>
                  <a:lnTo>
                    <a:pt x="168859" y="195287"/>
                  </a:lnTo>
                  <a:lnTo>
                    <a:pt x="166305" y="193471"/>
                  </a:lnTo>
                  <a:close/>
                </a:path>
                <a:path extrusionOk="0" h="299085" w="342900">
                  <a:moveTo>
                    <a:pt x="296672" y="76301"/>
                  </a:moveTo>
                  <a:lnTo>
                    <a:pt x="206260" y="76301"/>
                  </a:lnTo>
                  <a:lnTo>
                    <a:pt x="215157" y="77539"/>
                  </a:lnTo>
                  <a:lnTo>
                    <a:pt x="223169" y="80811"/>
                  </a:lnTo>
                  <a:lnTo>
                    <a:pt x="240360" y="108915"/>
                  </a:lnTo>
                  <a:lnTo>
                    <a:pt x="239086" y="125397"/>
                  </a:lnTo>
                  <a:lnTo>
                    <a:pt x="230124" y="145986"/>
                  </a:lnTo>
                  <a:lnTo>
                    <a:pt x="209559" y="169633"/>
                  </a:lnTo>
                  <a:lnTo>
                    <a:pt x="173482" y="195287"/>
                  </a:lnTo>
                  <a:lnTo>
                    <a:pt x="171183" y="196646"/>
                  </a:lnTo>
                  <a:lnTo>
                    <a:pt x="342144" y="196646"/>
                  </a:lnTo>
                  <a:lnTo>
                    <a:pt x="341916" y="186160"/>
                  </a:lnTo>
                  <a:lnTo>
                    <a:pt x="339001" y="165544"/>
                  </a:lnTo>
                  <a:lnTo>
                    <a:pt x="319823" y="110926"/>
                  </a:lnTo>
                  <a:lnTo>
                    <a:pt x="296672" y="76301"/>
                  </a:lnTo>
                  <a:close/>
                </a:path>
                <a:path extrusionOk="0" h="299085" w="342900">
                  <a:moveTo>
                    <a:pt x="129730" y="0"/>
                  </a:moveTo>
                  <a:lnTo>
                    <a:pt x="90559" y="27998"/>
                  </a:lnTo>
                  <a:lnTo>
                    <a:pt x="53208" y="65024"/>
                  </a:lnTo>
                  <a:lnTo>
                    <a:pt x="22517" y="110926"/>
                  </a:lnTo>
                  <a:lnTo>
                    <a:pt x="3340" y="165544"/>
                  </a:lnTo>
                  <a:lnTo>
                    <a:pt x="0" y="193548"/>
                  </a:lnTo>
                  <a:lnTo>
                    <a:pt x="4965" y="193471"/>
                  </a:lnTo>
                  <a:lnTo>
                    <a:pt x="166305" y="193471"/>
                  </a:lnTo>
                  <a:lnTo>
                    <a:pt x="132790" y="169633"/>
                  </a:lnTo>
                  <a:lnTo>
                    <a:pt x="112234" y="145986"/>
                  </a:lnTo>
                  <a:lnTo>
                    <a:pt x="103277" y="125397"/>
                  </a:lnTo>
                  <a:lnTo>
                    <a:pt x="102006" y="108915"/>
                  </a:lnTo>
                  <a:lnTo>
                    <a:pt x="102146" y="103060"/>
                  </a:lnTo>
                  <a:lnTo>
                    <a:pt x="136105" y="76301"/>
                  </a:lnTo>
                  <a:lnTo>
                    <a:pt x="296672" y="76301"/>
                  </a:lnTo>
                  <a:lnTo>
                    <a:pt x="289129" y="65022"/>
                  </a:lnTo>
                  <a:lnTo>
                    <a:pt x="251768" y="27993"/>
                  </a:lnTo>
                  <a:lnTo>
                    <a:pt x="225034" y="8890"/>
                  </a:lnTo>
                  <a:lnTo>
                    <a:pt x="171183" y="8890"/>
                  </a:lnTo>
                  <a:lnTo>
                    <a:pt x="151220" y="6670"/>
                  </a:lnTo>
                  <a:lnTo>
                    <a:pt x="129730" y="0"/>
                  </a:lnTo>
                  <a:close/>
                </a:path>
                <a:path extrusionOk="0" h="299085" w="342900">
                  <a:moveTo>
                    <a:pt x="200812" y="76301"/>
                  </a:moveTo>
                  <a:lnTo>
                    <a:pt x="141554" y="76301"/>
                  </a:lnTo>
                  <a:lnTo>
                    <a:pt x="146291" y="77304"/>
                  </a:lnTo>
                  <a:lnTo>
                    <a:pt x="151612" y="79578"/>
                  </a:lnTo>
                  <a:lnTo>
                    <a:pt x="152641" y="80073"/>
                  </a:lnTo>
                  <a:lnTo>
                    <a:pt x="153644" y="80632"/>
                  </a:lnTo>
                  <a:lnTo>
                    <a:pt x="160413" y="83756"/>
                  </a:lnTo>
                  <a:lnTo>
                    <a:pt x="168236" y="89585"/>
                  </a:lnTo>
                  <a:lnTo>
                    <a:pt x="171183" y="92392"/>
                  </a:lnTo>
                  <a:lnTo>
                    <a:pt x="174104" y="89585"/>
                  </a:lnTo>
                  <a:lnTo>
                    <a:pt x="181940" y="83756"/>
                  </a:lnTo>
                  <a:lnTo>
                    <a:pt x="188722" y="80632"/>
                  </a:lnTo>
                  <a:lnTo>
                    <a:pt x="189712" y="80073"/>
                  </a:lnTo>
                  <a:lnTo>
                    <a:pt x="190741" y="79578"/>
                  </a:lnTo>
                  <a:lnTo>
                    <a:pt x="196075" y="77304"/>
                  </a:lnTo>
                  <a:lnTo>
                    <a:pt x="200812" y="76301"/>
                  </a:lnTo>
                  <a:close/>
                </a:path>
                <a:path extrusionOk="0" h="299085" w="342900">
                  <a:moveTo>
                    <a:pt x="212610" y="12"/>
                  </a:moveTo>
                  <a:lnTo>
                    <a:pt x="191145" y="6670"/>
                  </a:lnTo>
                  <a:lnTo>
                    <a:pt x="171183" y="8890"/>
                  </a:lnTo>
                  <a:lnTo>
                    <a:pt x="225034" y="8890"/>
                  </a:lnTo>
                  <a:lnTo>
                    <a:pt x="212610" y="12"/>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13" name="Google Shape;3513;p57"/>
            <p:cNvSpPr/>
            <p:nvPr/>
          </p:nvSpPr>
          <p:spPr>
            <a:xfrm>
              <a:off x="2540284" y="3547093"/>
              <a:ext cx="342900" cy="299085"/>
            </a:xfrm>
            <a:custGeom>
              <a:rect b="b" l="l" r="r" t="t"/>
              <a:pathLst>
                <a:path extrusionOk="0" h="299085" w="342900">
                  <a:moveTo>
                    <a:pt x="339001" y="165544"/>
                  </a:moveTo>
                  <a:lnTo>
                    <a:pt x="341916" y="186160"/>
                  </a:lnTo>
                  <a:lnTo>
                    <a:pt x="342350" y="206132"/>
                  </a:lnTo>
                  <a:lnTo>
                    <a:pt x="340408" y="225339"/>
                  </a:lnTo>
                  <a:lnTo>
                    <a:pt x="336194" y="243662"/>
                  </a:lnTo>
                  <a:lnTo>
                    <a:pt x="315343" y="253316"/>
                  </a:lnTo>
                  <a:lnTo>
                    <a:pt x="293841" y="264271"/>
                  </a:lnTo>
                  <a:lnTo>
                    <a:pt x="273256" y="275459"/>
                  </a:lnTo>
                  <a:lnTo>
                    <a:pt x="255155" y="285813"/>
                  </a:lnTo>
                  <a:lnTo>
                    <a:pt x="247040" y="290154"/>
                  </a:lnTo>
                  <a:lnTo>
                    <a:pt x="238875" y="293784"/>
                  </a:lnTo>
                  <a:lnTo>
                    <a:pt x="230990" y="296702"/>
                  </a:lnTo>
                  <a:lnTo>
                    <a:pt x="223710" y="298907"/>
                  </a:lnTo>
                  <a:lnTo>
                    <a:pt x="227532" y="288127"/>
                  </a:lnTo>
                  <a:lnTo>
                    <a:pt x="225298" y="277394"/>
                  </a:lnTo>
                  <a:lnTo>
                    <a:pt x="216348" y="268312"/>
                  </a:lnTo>
                  <a:lnTo>
                    <a:pt x="200025" y="262483"/>
                  </a:lnTo>
                  <a:lnTo>
                    <a:pt x="167668" y="255408"/>
                  </a:lnTo>
                  <a:lnTo>
                    <a:pt x="141474" y="246899"/>
                  </a:lnTo>
                  <a:lnTo>
                    <a:pt x="118086" y="236110"/>
                  </a:lnTo>
                  <a:lnTo>
                    <a:pt x="94145" y="222199"/>
                  </a:lnTo>
                  <a:lnTo>
                    <a:pt x="79375" y="212877"/>
                  </a:lnTo>
                  <a:lnTo>
                    <a:pt x="64396" y="204996"/>
                  </a:lnTo>
                  <a:lnTo>
                    <a:pt x="15151" y="193941"/>
                  </a:lnTo>
                  <a:lnTo>
                    <a:pt x="4965" y="193471"/>
                  </a:lnTo>
                  <a:lnTo>
                    <a:pt x="0" y="193548"/>
                  </a:lnTo>
                  <a:lnTo>
                    <a:pt x="395" y="186657"/>
                  </a:lnTo>
                  <a:lnTo>
                    <a:pt x="22517" y="110926"/>
                  </a:lnTo>
                  <a:lnTo>
                    <a:pt x="53209" y="65022"/>
                  </a:lnTo>
                  <a:lnTo>
                    <a:pt x="90565" y="27993"/>
                  </a:lnTo>
                  <a:lnTo>
                    <a:pt x="129730" y="0"/>
                  </a:lnTo>
                  <a:lnTo>
                    <a:pt x="151220" y="6670"/>
                  </a:lnTo>
                  <a:lnTo>
                    <a:pt x="171183" y="8890"/>
                  </a:lnTo>
                  <a:lnTo>
                    <a:pt x="191145" y="6670"/>
                  </a:lnTo>
                  <a:lnTo>
                    <a:pt x="212610" y="12"/>
                  </a:lnTo>
                  <a:lnTo>
                    <a:pt x="251775" y="27998"/>
                  </a:lnTo>
                  <a:lnTo>
                    <a:pt x="289131" y="65024"/>
                  </a:lnTo>
                  <a:lnTo>
                    <a:pt x="319824" y="110926"/>
                  </a:lnTo>
                  <a:lnTo>
                    <a:pt x="339001" y="165544"/>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14" name="Google Shape;3514;p57"/>
            <p:cNvPicPr preferRelativeResize="0"/>
            <p:nvPr/>
          </p:nvPicPr>
          <p:blipFill rotWithShape="1">
            <a:blip r:embed="rId21">
              <a:alphaModFix/>
            </a:blip>
            <a:srcRect b="0" l="0" r="0" t="0"/>
            <a:stretch/>
          </p:blipFill>
          <p:spPr>
            <a:xfrm>
              <a:off x="2536472" y="3458368"/>
              <a:ext cx="348200" cy="335254"/>
            </a:xfrm>
            <a:prstGeom prst="rect">
              <a:avLst/>
            </a:prstGeom>
            <a:noFill/>
            <a:ln>
              <a:noFill/>
            </a:ln>
          </p:spPr>
        </p:pic>
        <p:sp>
          <p:nvSpPr>
            <p:cNvPr id="3515" name="Google Shape;3515;p57"/>
            <p:cNvSpPr/>
            <p:nvPr/>
          </p:nvSpPr>
          <p:spPr>
            <a:xfrm>
              <a:off x="2341742" y="3740461"/>
              <a:ext cx="607060" cy="192405"/>
            </a:xfrm>
            <a:custGeom>
              <a:rect b="b" l="l" r="r" t="t"/>
              <a:pathLst>
                <a:path extrusionOk="0" h="192404" w="607060">
                  <a:moveTo>
                    <a:pt x="31191" y="169164"/>
                  </a:moveTo>
                  <a:lnTo>
                    <a:pt x="77622" y="153736"/>
                  </a:lnTo>
                  <a:lnTo>
                    <a:pt x="97951" y="151986"/>
                  </a:lnTo>
                  <a:lnTo>
                    <a:pt x="118427" y="153073"/>
                  </a:lnTo>
                  <a:lnTo>
                    <a:pt x="119011" y="153149"/>
                  </a:lnTo>
                  <a:lnTo>
                    <a:pt x="119646" y="153225"/>
                  </a:lnTo>
                  <a:lnTo>
                    <a:pt x="120230" y="153314"/>
                  </a:lnTo>
                  <a:lnTo>
                    <a:pt x="120472" y="153339"/>
                  </a:lnTo>
                  <a:lnTo>
                    <a:pt x="120688" y="153352"/>
                  </a:lnTo>
                  <a:lnTo>
                    <a:pt x="120916" y="153390"/>
                  </a:lnTo>
                  <a:lnTo>
                    <a:pt x="122072" y="153543"/>
                  </a:lnTo>
                  <a:lnTo>
                    <a:pt x="123228" y="153682"/>
                  </a:lnTo>
                  <a:lnTo>
                    <a:pt x="124383" y="153847"/>
                  </a:lnTo>
                  <a:lnTo>
                    <a:pt x="182741" y="163050"/>
                  </a:lnTo>
                  <a:lnTo>
                    <a:pt x="236782" y="173567"/>
                  </a:lnTo>
                  <a:lnTo>
                    <a:pt x="286881" y="183306"/>
                  </a:lnTo>
                  <a:lnTo>
                    <a:pt x="333407" y="190177"/>
                  </a:lnTo>
                  <a:lnTo>
                    <a:pt x="376732" y="192086"/>
                  </a:lnTo>
                  <a:lnTo>
                    <a:pt x="417229" y="186943"/>
                  </a:lnTo>
                  <a:lnTo>
                    <a:pt x="455269" y="172656"/>
                  </a:lnTo>
                  <a:lnTo>
                    <a:pt x="587400" y="85204"/>
                  </a:lnTo>
                  <a:lnTo>
                    <a:pt x="607040" y="65169"/>
                  </a:lnTo>
                  <a:lnTo>
                    <a:pt x="603638" y="47875"/>
                  </a:lnTo>
                  <a:lnTo>
                    <a:pt x="582380" y="38959"/>
                  </a:lnTo>
                  <a:lnTo>
                    <a:pt x="548449" y="44056"/>
                  </a:lnTo>
                  <a:lnTo>
                    <a:pt x="512788" y="59599"/>
                  </a:lnTo>
                  <a:lnTo>
                    <a:pt x="470763" y="81648"/>
                  </a:lnTo>
                  <a:lnTo>
                    <a:pt x="452691" y="91960"/>
                  </a:lnTo>
                  <a:lnTo>
                    <a:pt x="444585" y="96282"/>
                  </a:lnTo>
                  <a:lnTo>
                    <a:pt x="436430" y="99896"/>
                  </a:lnTo>
                  <a:lnTo>
                    <a:pt x="428554" y="102803"/>
                  </a:lnTo>
                  <a:lnTo>
                    <a:pt x="421284" y="105003"/>
                  </a:lnTo>
                </a:path>
                <a:path extrusionOk="0" h="192404" w="607060">
                  <a:moveTo>
                    <a:pt x="204279" y="97688"/>
                  </a:moveTo>
                  <a:lnTo>
                    <a:pt x="220288" y="95962"/>
                  </a:lnTo>
                  <a:lnTo>
                    <a:pt x="232197" y="95451"/>
                  </a:lnTo>
                  <a:lnTo>
                    <a:pt x="245920" y="96215"/>
                  </a:lnTo>
                  <a:lnTo>
                    <a:pt x="267373" y="98310"/>
                  </a:lnTo>
                  <a:lnTo>
                    <a:pt x="294456" y="102868"/>
                  </a:lnTo>
                  <a:lnTo>
                    <a:pt x="325308" y="110001"/>
                  </a:lnTo>
                  <a:lnTo>
                    <a:pt x="354253" y="116952"/>
                  </a:lnTo>
                  <a:lnTo>
                    <a:pt x="375615" y="120967"/>
                  </a:lnTo>
                  <a:lnTo>
                    <a:pt x="391073" y="121434"/>
                  </a:lnTo>
                  <a:lnTo>
                    <a:pt x="404067" y="118367"/>
                  </a:lnTo>
                  <a:lnTo>
                    <a:pt x="414250" y="112609"/>
                  </a:lnTo>
                  <a:lnTo>
                    <a:pt x="421271" y="105003"/>
                  </a:lnTo>
                  <a:lnTo>
                    <a:pt x="425101" y="94265"/>
                  </a:lnTo>
                  <a:lnTo>
                    <a:pt x="422871" y="83575"/>
                  </a:lnTo>
                  <a:lnTo>
                    <a:pt x="413937" y="74528"/>
                  </a:lnTo>
                  <a:lnTo>
                    <a:pt x="397637" y="68719"/>
                  </a:lnTo>
                  <a:lnTo>
                    <a:pt x="365329" y="61676"/>
                  </a:lnTo>
                  <a:lnTo>
                    <a:pt x="339172" y="53205"/>
                  </a:lnTo>
                  <a:lnTo>
                    <a:pt x="315816" y="42464"/>
                  </a:lnTo>
                  <a:lnTo>
                    <a:pt x="291909" y="28613"/>
                  </a:lnTo>
                  <a:lnTo>
                    <a:pt x="277164" y="19329"/>
                  </a:lnTo>
                  <a:lnTo>
                    <a:pt x="262205" y="11487"/>
                  </a:lnTo>
                  <a:lnTo>
                    <a:pt x="213017" y="482"/>
                  </a:lnTo>
                  <a:lnTo>
                    <a:pt x="202857" y="0"/>
                  </a:lnTo>
                  <a:lnTo>
                    <a:pt x="197904" y="76"/>
                  </a:lnTo>
                  <a:lnTo>
                    <a:pt x="148506" y="6857"/>
                  </a:lnTo>
                  <a:lnTo>
                    <a:pt x="101776" y="22039"/>
                  </a:lnTo>
                  <a:lnTo>
                    <a:pt x="53634" y="39875"/>
                  </a:lnTo>
                  <a:lnTo>
                    <a:pt x="0" y="5462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16" name="Google Shape;3516;p57"/>
            <p:cNvPicPr preferRelativeResize="0"/>
            <p:nvPr/>
          </p:nvPicPr>
          <p:blipFill rotWithShape="1">
            <a:blip r:embed="rId22">
              <a:alphaModFix/>
            </a:blip>
            <a:srcRect b="0" l="0" r="0" t="0"/>
            <a:stretch/>
          </p:blipFill>
          <p:spPr>
            <a:xfrm>
              <a:off x="2638326" y="3620611"/>
              <a:ext cx="144500" cy="126187"/>
            </a:xfrm>
            <a:prstGeom prst="rect">
              <a:avLst/>
            </a:prstGeom>
            <a:noFill/>
            <a:ln>
              <a:noFill/>
            </a:ln>
          </p:spPr>
        </p:pic>
        <p:sp>
          <p:nvSpPr>
            <p:cNvPr id="3517" name="Google Shape;3517;p57"/>
            <p:cNvSpPr/>
            <p:nvPr/>
          </p:nvSpPr>
          <p:spPr>
            <a:xfrm>
              <a:off x="2505252" y="3376178"/>
              <a:ext cx="411480" cy="120650"/>
            </a:xfrm>
            <a:custGeom>
              <a:rect b="b" l="l" r="r" t="t"/>
              <a:pathLst>
                <a:path extrusionOk="0" h="120650" w="411480">
                  <a:moveTo>
                    <a:pt x="108623" y="40233"/>
                  </a:moveTo>
                  <a:lnTo>
                    <a:pt x="80086" y="0"/>
                  </a:lnTo>
                </a:path>
                <a:path extrusionOk="0" h="120650" w="411480">
                  <a:moveTo>
                    <a:pt x="46723" y="120040"/>
                  </a:moveTo>
                  <a:lnTo>
                    <a:pt x="0" y="103238"/>
                  </a:lnTo>
                </a:path>
                <a:path extrusionOk="0" h="120650" w="411480">
                  <a:moveTo>
                    <a:pt x="302742" y="40233"/>
                  </a:moveTo>
                  <a:lnTo>
                    <a:pt x="331266" y="0"/>
                  </a:lnTo>
                </a:path>
                <a:path extrusionOk="0" h="120650" w="411480">
                  <a:moveTo>
                    <a:pt x="364629" y="120040"/>
                  </a:moveTo>
                  <a:lnTo>
                    <a:pt x="411378" y="10323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18" name="Google Shape;3518;p57"/>
          <p:cNvSpPr/>
          <p:nvPr/>
        </p:nvSpPr>
        <p:spPr>
          <a:xfrm>
            <a:off x="2710929" y="3336986"/>
            <a:ext cx="0" cy="49530"/>
          </a:xfrm>
          <a:custGeom>
            <a:rect b="b" l="l" r="r" t="t"/>
            <a:pathLst>
              <a:path extrusionOk="0" h="49529" w="120000">
                <a:moveTo>
                  <a:pt x="0" y="49098"/>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19" name="Google Shape;3519;p5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57</a:t>
            </a:r>
            <a:endParaRPr sz="900">
              <a:latin typeface="Malgun Gothic"/>
              <a:ea typeface="Malgun Gothic"/>
              <a:cs typeface="Malgun Gothic"/>
              <a:sym typeface="Malgun Gothic"/>
            </a:endParaRPr>
          </a:p>
        </p:txBody>
      </p:sp>
      <p:pic>
        <p:nvPicPr>
          <p:cNvPr id="3520" name="Google Shape;3520;p57"/>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3521" name="Google Shape;3521;p57"/>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3522" name="Google Shape;3522;p57"/>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3523" name="Google Shape;3523;p57"/>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3524" name="Google Shape;3524;p5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28" name="Shape 3528"/>
        <p:cNvGrpSpPr/>
        <p:nvPr/>
      </p:nvGrpSpPr>
      <p:grpSpPr>
        <a:xfrm>
          <a:off x="0" y="0"/>
          <a:ext cx="0" cy="0"/>
          <a:chOff x="0" y="0"/>
          <a:chExt cx="0" cy="0"/>
        </a:xfrm>
      </p:grpSpPr>
      <p:graphicFrame>
        <p:nvGraphicFramePr>
          <p:cNvPr id="3529" name="Google Shape;3529;p5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지역사회 발전 및 투자</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3530" name="Google Shape;3530;p58"/>
          <p:cNvPicPr preferRelativeResize="0"/>
          <p:nvPr/>
        </p:nvPicPr>
        <p:blipFill rotWithShape="1">
          <a:blip r:embed="rId16">
            <a:alphaModFix/>
          </a:blip>
          <a:srcRect b="0" l="0" r="0" t="0"/>
          <a:stretch/>
        </p:blipFill>
        <p:spPr>
          <a:xfrm>
            <a:off x="4623391" y="1269654"/>
            <a:ext cx="98424" cy="82549"/>
          </a:xfrm>
          <a:prstGeom prst="rect">
            <a:avLst/>
          </a:prstGeom>
          <a:noFill/>
          <a:ln>
            <a:noFill/>
          </a:ln>
        </p:spPr>
      </p:pic>
      <p:sp>
        <p:nvSpPr>
          <p:cNvPr id="3531" name="Google Shape;3531;p58"/>
          <p:cNvSpPr txBox="1"/>
          <p:nvPr/>
        </p:nvSpPr>
        <p:spPr>
          <a:xfrm>
            <a:off x="2327300" y="628767"/>
            <a:ext cx="2509520" cy="112268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재능클래스·장학프로그램</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취약계층 아동 및 청소년이 자신의 꿈을 향해 힘차게 나아 갈 수 있도록 스포츠· 예술분야의 재능 발견을 돕는 ‘재능 클래스’는 사회복지시설 내에 연간 클래스를 운영함  로 써 아이들이 자신의 꿈을 찾을 수 있는 직접적인 기회를 제 공합니다.</a:t>
            </a:r>
            <a:endParaRPr sz="800">
              <a:latin typeface="Arial"/>
              <a:ea typeface="Arial"/>
              <a:cs typeface="Arial"/>
              <a:sym typeface="Arial"/>
            </a:endParaRPr>
          </a:p>
        </p:txBody>
      </p:sp>
      <p:pic>
        <p:nvPicPr>
          <p:cNvPr id="3532" name="Google Shape;3532;p58"/>
          <p:cNvPicPr preferRelativeResize="0"/>
          <p:nvPr/>
        </p:nvPicPr>
        <p:blipFill rotWithShape="1">
          <a:blip r:embed="rId16">
            <a:alphaModFix/>
          </a:blip>
          <a:srcRect b="0" l="0" r="0" t="0"/>
          <a:stretch/>
        </p:blipFill>
        <p:spPr>
          <a:xfrm>
            <a:off x="2992741" y="2548036"/>
            <a:ext cx="98424" cy="82549"/>
          </a:xfrm>
          <a:prstGeom prst="rect">
            <a:avLst/>
          </a:prstGeom>
          <a:noFill/>
          <a:ln>
            <a:noFill/>
          </a:ln>
        </p:spPr>
      </p:pic>
      <p:sp>
        <p:nvSpPr>
          <p:cNvPr id="3533" name="Google Shape;3533;p58"/>
          <p:cNvSpPr txBox="1"/>
          <p:nvPr/>
        </p:nvSpPr>
        <p:spPr>
          <a:xfrm>
            <a:off x="2327300" y="1908465"/>
            <a:ext cx="2508885"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한걸음 더 나아가 자신의 재능을 발견하고 우수한 잠재력 을 가진 아이들의 지속적인 재능 계발을 위한 ‘장학프로그 램’을 함께 전개합니다. 수혜자의 재능 상황에 맞는 체계적 인 장학금 지원  로 우리 아이들이 경제적 어려움을 이유 로 자신의 꿈을 포기하지 않도록 지원합니다.</a:t>
            </a:r>
            <a:endParaRPr sz="800">
              <a:latin typeface="Arial"/>
              <a:ea typeface="Arial"/>
              <a:cs typeface="Arial"/>
              <a:sym typeface="Arial"/>
            </a:endParaRPr>
          </a:p>
        </p:txBody>
      </p:sp>
      <p:sp>
        <p:nvSpPr>
          <p:cNvPr id="3534" name="Google Shape;3534;p58"/>
          <p:cNvSpPr txBox="1"/>
          <p:nvPr/>
        </p:nvSpPr>
        <p:spPr>
          <a:xfrm>
            <a:off x="7799299" y="628767"/>
            <a:ext cx="2510155" cy="130556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환경교육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우리 사회가 직면한 환경문제의 심각성을 인식시키고 이 를 해결하기 위한 방법을 함께 찾아가는 참여형 교육프로 그램입니다. 환경교육에 특화된 전문강사가 학교에 방문 하여 교육을 진행하며 아이들이 생태계와의 공존과 자원 보존에 대해 이해하고 지속가능한 발전을 추구하는 미래 세대로 성장할 수 있도록 지원합니다</a:t>
            </a:r>
            <a:endParaRPr sz="800">
              <a:latin typeface="Arial"/>
              <a:ea typeface="Arial"/>
              <a:cs typeface="Arial"/>
              <a:sym typeface="Arial"/>
            </a:endParaRPr>
          </a:p>
        </p:txBody>
      </p:sp>
      <p:pic>
        <p:nvPicPr>
          <p:cNvPr id="3535" name="Google Shape;3535;p58"/>
          <p:cNvPicPr preferRelativeResize="0"/>
          <p:nvPr/>
        </p:nvPicPr>
        <p:blipFill rotWithShape="1">
          <a:blip r:embed="rId16">
            <a:alphaModFix/>
          </a:blip>
          <a:srcRect b="0" l="0" r="0" t="0"/>
          <a:stretch/>
        </p:blipFill>
        <p:spPr>
          <a:xfrm>
            <a:off x="6129361" y="1269654"/>
            <a:ext cx="98424" cy="82549"/>
          </a:xfrm>
          <a:prstGeom prst="rect">
            <a:avLst/>
          </a:prstGeom>
          <a:noFill/>
          <a:ln>
            <a:noFill/>
          </a:ln>
        </p:spPr>
      </p:pic>
      <p:sp>
        <p:nvSpPr>
          <p:cNvPr id="3536" name="Google Shape;3536;p58"/>
          <p:cNvSpPr txBox="1"/>
          <p:nvPr/>
        </p:nvSpPr>
        <p:spPr>
          <a:xfrm>
            <a:off x="5063299" y="628767"/>
            <a:ext cx="2508885"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결식우려아동 건강식 지원</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방학 중 돌봄 공백에 노출된 취약계층 가정 아이들을 위해 전문 식품업체에서 생산한 건강하고 맛있는 맞춤형 식단 이 주 1회 아이들의 집 앞  로 바로 배송됩니다.</a:t>
            </a:r>
            <a:endParaRPr sz="800">
              <a:latin typeface="Arial"/>
              <a:ea typeface="Arial"/>
              <a:cs typeface="Arial"/>
              <a:sym typeface="Arial"/>
            </a:endParaRPr>
          </a:p>
        </p:txBody>
      </p:sp>
      <p:sp>
        <p:nvSpPr>
          <p:cNvPr id="3537" name="Google Shape;3537;p58"/>
          <p:cNvSpPr txBox="1"/>
          <p:nvPr/>
        </p:nvSpPr>
        <p:spPr>
          <a:xfrm>
            <a:off x="5063299" y="1543212"/>
            <a:ext cx="2508885" cy="57340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학교 급식이 제공되지 않는 방학 중의 결식우려 아이들은 주로 편의점 인스턴트 음식이나 라면 등을 섭취하며 건강 한 성장을 이뤄내지 못하는 상황에 처해 있습니다.</a:t>
            </a:r>
            <a:endParaRPr sz="800">
              <a:latin typeface="Arial"/>
              <a:ea typeface="Arial"/>
              <a:cs typeface="Arial"/>
              <a:sym typeface="Arial"/>
            </a:endParaRPr>
          </a:p>
        </p:txBody>
      </p:sp>
      <p:pic>
        <p:nvPicPr>
          <p:cNvPr id="3538" name="Google Shape;3538;p58"/>
          <p:cNvPicPr preferRelativeResize="0"/>
          <p:nvPr/>
        </p:nvPicPr>
        <p:blipFill rotWithShape="1">
          <a:blip r:embed="rId16">
            <a:alphaModFix/>
          </a:blip>
          <a:srcRect b="0" l="0" r="0" t="0"/>
          <a:stretch/>
        </p:blipFill>
        <p:spPr>
          <a:xfrm>
            <a:off x="6167309" y="2548036"/>
            <a:ext cx="98424" cy="82549"/>
          </a:xfrm>
          <a:prstGeom prst="rect">
            <a:avLst/>
          </a:prstGeom>
          <a:noFill/>
          <a:ln>
            <a:noFill/>
          </a:ln>
        </p:spPr>
      </p:pic>
      <p:sp>
        <p:nvSpPr>
          <p:cNvPr id="3539" name="Google Shape;3539;p58"/>
          <p:cNvSpPr txBox="1"/>
          <p:nvPr/>
        </p:nvSpPr>
        <p:spPr>
          <a:xfrm>
            <a:off x="5063299" y="2273716"/>
            <a:ext cx="2508885" cy="57340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이를 예방하기 위해 성장기 아동에게 필요한 필수 영양소 를 포함한 식단을 제공함  로써 아이들의 결식을 예방함 과 동시에 아이들의 신체 성장 및 정서 안정을 지원합니다.</a:t>
            </a:r>
            <a:endParaRPr sz="800">
              <a:latin typeface="Arial"/>
              <a:ea typeface="Arial"/>
              <a:cs typeface="Arial"/>
              <a:sym typeface="Arial"/>
            </a:endParaRPr>
          </a:p>
        </p:txBody>
      </p:sp>
      <p:sp>
        <p:nvSpPr>
          <p:cNvPr id="3540" name="Google Shape;3540;p58"/>
          <p:cNvSpPr txBox="1"/>
          <p:nvPr/>
        </p:nvSpPr>
        <p:spPr>
          <a:xfrm>
            <a:off x="2301900" y="4056100"/>
            <a:ext cx="1281430" cy="584835"/>
          </a:xfrm>
          <a:prstGeom prst="rect">
            <a:avLst/>
          </a:prstGeom>
          <a:noFill/>
          <a:ln>
            <a:noFill/>
          </a:ln>
        </p:spPr>
        <p:txBody>
          <a:bodyPr anchorCtr="0" anchor="t" bIns="0" lIns="0" spcFirstLastPara="1" rIns="0" wrap="square" tIns="24125">
            <a:spAutoFit/>
          </a:bodyPr>
          <a:lstStyle/>
          <a:p>
            <a:pPr indent="0" lvl="0" marL="38100" rtl="0" algn="l">
              <a:lnSpc>
                <a:spcPct val="100000"/>
              </a:lnSpc>
              <a:spcBef>
                <a:spcPts val="0"/>
              </a:spcBef>
              <a:spcAft>
                <a:spcPts val="0"/>
              </a:spcAft>
              <a:buNone/>
            </a:pPr>
            <a:r>
              <a:rPr b="0" lang="en-US" sz="700">
                <a:solidFill>
                  <a:srgbClr val="414042"/>
                </a:solidFill>
                <a:latin typeface="Arial"/>
                <a:ea typeface="Arial"/>
                <a:cs typeface="Arial"/>
                <a:sym typeface="Arial"/>
              </a:rPr>
              <a:t>수혜 인원(2022 하반기~ 2023)</a:t>
            </a:r>
            <a:endParaRPr sz="700">
              <a:latin typeface="Arial"/>
              <a:ea typeface="Arial"/>
              <a:cs typeface="Arial"/>
              <a:sym typeface="Arial"/>
            </a:endParaRPr>
          </a:p>
          <a:p>
            <a:pPr indent="0" lvl="0" marL="38100" rtl="0" algn="l">
              <a:lnSpc>
                <a:spcPct val="100000"/>
              </a:lnSpc>
              <a:spcBef>
                <a:spcPts val="350"/>
              </a:spcBef>
              <a:spcAft>
                <a:spcPts val="0"/>
              </a:spcAft>
              <a:buNone/>
            </a:pPr>
            <a:r>
              <a:rPr b="1" lang="en-US" sz="2600">
                <a:solidFill>
                  <a:srgbClr val="6DA4EB"/>
                </a:solidFill>
                <a:latin typeface="Malgun Gothic"/>
                <a:ea typeface="Malgun Gothic"/>
                <a:cs typeface="Malgun Gothic"/>
                <a:sym typeface="Malgun Gothic"/>
              </a:rPr>
              <a:t>1,296</a:t>
            </a:r>
            <a:r>
              <a:rPr b="1" baseline="30000" lang="en-US" sz="2100">
                <a:solidFill>
                  <a:srgbClr val="6DA4EB"/>
                </a:solidFill>
                <a:latin typeface="Malgun Gothic"/>
                <a:ea typeface="Malgun Gothic"/>
                <a:cs typeface="Malgun Gothic"/>
                <a:sym typeface="Malgun Gothic"/>
              </a:rPr>
              <a:t>명</a:t>
            </a:r>
            <a:endParaRPr baseline="30000" sz="2100">
              <a:latin typeface="Malgun Gothic"/>
              <a:ea typeface="Malgun Gothic"/>
              <a:cs typeface="Malgun Gothic"/>
              <a:sym typeface="Malgun Gothic"/>
            </a:endParaRPr>
          </a:p>
        </p:txBody>
      </p:sp>
      <p:sp>
        <p:nvSpPr>
          <p:cNvPr id="3541" name="Google Shape;3541;p58"/>
          <p:cNvSpPr txBox="1"/>
          <p:nvPr/>
        </p:nvSpPr>
        <p:spPr>
          <a:xfrm>
            <a:off x="5037899" y="4056100"/>
            <a:ext cx="1281430" cy="584835"/>
          </a:xfrm>
          <a:prstGeom prst="rect">
            <a:avLst/>
          </a:prstGeom>
          <a:noFill/>
          <a:ln>
            <a:noFill/>
          </a:ln>
        </p:spPr>
        <p:txBody>
          <a:bodyPr anchorCtr="0" anchor="t" bIns="0" lIns="0" spcFirstLastPara="1" rIns="0" wrap="square" tIns="24125">
            <a:spAutoFit/>
          </a:bodyPr>
          <a:lstStyle/>
          <a:p>
            <a:pPr indent="0" lvl="0" marL="38100" rtl="0" algn="l">
              <a:lnSpc>
                <a:spcPct val="100000"/>
              </a:lnSpc>
              <a:spcBef>
                <a:spcPts val="0"/>
              </a:spcBef>
              <a:spcAft>
                <a:spcPts val="0"/>
              </a:spcAft>
              <a:buNone/>
            </a:pPr>
            <a:r>
              <a:rPr b="0" lang="en-US" sz="700">
                <a:solidFill>
                  <a:srgbClr val="414042"/>
                </a:solidFill>
                <a:latin typeface="Arial"/>
                <a:ea typeface="Arial"/>
                <a:cs typeface="Arial"/>
                <a:sym typeface="Arial"/>
              </a:rPr>
              <a:t>수혜 인원(2022 하반기~ 2023)</a:t>
            </a:r>
            <a:endParaRPr sz="700">
              <a:latin typeface="Arial"/>
              <a:ea typeface="Arial"/>
              <a:cs typeface="Arial"/>
              <a:sym typeface="Arial"/>
            </a:endParaRPr>
          </a:p>
          <a:p>
            <a:pPr indent="0" lvl="0" marL="38100" rtl="0" algn="l">
              <a:lnSpc>
                <a:spcPct val="100000"/>
              </a:lnSpc>
              <a:spcBef>
                <a:spcPts val="350"/>
              </a:spcBef>
              <a:spcAft>
                <a:spcPts val="0"/>
              </a:spcAft>
              <a:buNone/>
            </a:pPr>
            <a:r>
              <a:rPr b="1" lang="en-US" sz="2600">
                <a:solidFill>
                  <a:srgbClr val="6DA4EB"/>
                </a:solidFill>
                <a:latin typeface="Malgun Gothic"/>
                <a:ea typeface="Malgun Gothic"/>
                <a:cs typeface="Malgun Gothic"/>
                <a:sym typeface="Malgun Gothic"/>
              </a:rPr>
              <a:t>3,000</a:t>
            </a:r>
            <a:r>
              <a:rPr b="1" baseline="30000" lang="en-US" sz="2100">
                <a:solidFill>
                  <a:srgbClr val="6DA4EB"/>
                </a:solidFill>
                <a:latin typeface="Malgun Gothic"/>
                <a:ea typeface="Malgun Gothic"/>
                <a:cs typeface="Malgun Gothic"/>
                <a:sym typeface="Malgun Gothic"/>
              </a:rPr>
              <a:t>명</a:t>
            </a:r>
            <a:endParaRPr baseline="30000" sz="2100">
              <a:latin typeface="Malgun Gothic"/>
              <a:ea typeface="Malgun Gothic"/>
              <a:cs typeface="Malgun Gothic"/>
              <a:sym typeface="Malgun Gothic"/>
            </a:endParaRPr>
          </a:p>
        </p:txBody>
      </p:sp>
      <p:sp>
        <p:nvSpPr>
          <p:cNvPr id="3542" name="Google Shape;3542;p58"/>
          <p:cNvSpPr txBox="1"/>
          <p:nvPr/>
        </p:nvSpPr>
        <p:spPr>
          <a:xfrm>
            <a:off x="7772400" y="4056100"/>
            <a:ext cx="1281430" cy="584835"/>
          </a:xfrm>
          <a:prstGeom prst="rect">
            <a:avLst/>
          </a:prstGeom>
          <a:noFill/>
          <a:ln>
            <a:noFill/>
          </a:ln>
        </p:spPr>
        <p:txBody>
          <a:bodyPr anchorCtr="0" anchor="t" bIns="0" lIns="0" spcFirstLastPara="1" rIns="0" wrap="square" tIns="24125">
            <a:spAutoFit/>
          </a:bodyPr>
          <a:lstStyle/>
          <a:p>
            <a:pPr indent="0" lvl="0" marL="38100" rtl="0" algn="l">
              <a:lnSpc>
                <a:spcPct val="100000"/>
              </a:lnSpc>
              <a:spcBef>
                <a:spcPts val="0"/>
              </a:spcBef>
              <a:spcAft>
                <a:spcPts val="0"/>
              </a:spcAft>
              <a:buNone/>
            </a:pPr>
            <a:r>
              <a:rPr b="0" lang="en-US" sz="700">
                <a:solidFill>
                  <a:srgbClr val="414042"/>
                </a:solidFill>
                <a:latin typeface="Arial"/>
                <a:ea typeface="Arial"/>
                <a:cs typeface="Arial"/>
                <a:sym typeface="Arial"/>
              </a:rPr>
              <a:t>교육 인원(2022 하반기~ 2023)</a:t>
            </a:r>
            <a:endParaRPr sz="700">
              <a:latin typeface="Arial"/>
              <a:ea typeface="Arial"/>
              <a:cs typeface="Arial"/>
              <a:sym typeface="Arial"/>
            </a:endParaRPr>
          </a:p>
          <a:p>
            <a:pPr indent="0" lvl="0" marL="38100" rtl="0" algn="l">
              <a:lnSpc>
                <a:spcPct val="100000"/>
              </a:lnSpc>
              <a:spcBef>
                <a:spcPts val="350"/>
              </a:spcBef>
              <a:spcAft>
                <a:spcPts val="0"/>
              </a:spcAft>
              <a:buNone/>
            </a:pPr>
            <a:r>
              <a:rPr b="1" lang="en-US" sz="2600">
                <a:solidFill>
                  <a:srgbClr val="6DA4EB"/>
                </a:solidFill>
                <a:latin typeface="Malgun Gothic"/>
                <a:ea typeface="Malgun Gothic"/>
                <a:cs typeface="Malgun Gothic"/>
                <a:sym typeface="Malgun Gothic"/>
              </a:rPr>
              <a:t>4,623</a:t>
            </a:r>
            <a:r>
              <a:rPr b="1" baseline="30000" lang="en-US" sz="2100">
                <a:solidFill>
                  <a:srgbClr val="6DA4EB"/>
                </a:solidFill>
                <a:latin typeface="Malgun Gothic"/>
                <a:ea typeface="Malgun Gothic"/>
                <a:cs typeface="Malgun Gothic"/>
                <a:sym typeface="Malgun Gothic"/>
              </a:rPr>
              <a:t>명</a:t>
            </a:r>
            <a:endParaRPr baseline="30000" sz="2100">
              <a:latin typeface="Malgun Gothic"/>
              <a:ea typeface="Malgun Gothic"/>
              <a:cs typeface="Malgun Gothic"/>
              <a:sym typeface="Malgun Gothic"/>
            </a:endParaRPr>
          </a:p>
        </p:txBody>
      </p:sp>
      <p:sp>
        <p:nvSpPr>
          <p:cNvPr id="3543" name="Google Shape;3543;p58"/>
          <p:cNvSpPr/>
          <p:nvPr/>
        </p:nvSpPr>
        <p:spPr>
          <a:xfrm>
            <a:off x="7810503" y="2361598"/>
            <a:ext cx="504190" cy="144145"/>
          </a:xfrm>
          <a:custGeom>
            <a:rect b="b" l="l" r="r" t="t"/>
            <a:pathLst>
              <a:path extrusionOk="0" h="144144" w="504190">
                <a:moveTo>
                  <a:pt x="431990"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31990" y="144005"/>
                </a:lnTo>
                <a:lnTo>
                  <a:pt x="460022" y="138345"/>
                </a:lnTo>
                <a:lnTo>
                  <a:pt x="482911" y="122912"/>
                </a:lnTo>
                <a:lnTo>
                  <a:pt x="498341" y="100023"/>
                </a:lnTo>
                <a:lnTo>
                  <a:pt x="503999" y="71996"/>
                </a:lnTo>
                <a:lnTo>
                  <a:pt x="498341" y="43971"/>
                </a:lnTo>
                <a:lnTo>
                  <a:pt x="482911" y="21086"/>
                </a:lnTo>
                <a:lnTo>
                  <a:pt x="460022" y="5657"/>
                </a:lnTo>
                <a:lnTo>
                  <a:pt x="4319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4" name="Google Shape;3544;p58"/>
          <p:cNvSpPr txBox="1"/>
          <p:nvPr/>
        </p:nvSpPr>
        <p:spPr>
          <a:xfrm>
            <a:off x="7799299" y="2148494"/>
            <a:ext cx="516890" cy="353060"/>
          </a:xfrm>
          <a:prstGeom prst="rect">
            <a:avLst/>
          </a:prstGeom>
          <a:noFill/>
          <a:ln>
            <a:noFill/>
          </a:ln>
        </p:spPr>
        <p:txBody>
          <a:bodyPr anchorCtr="0" anchor="t" bIns="0" lIns="0" spcFirstLastPara="1" rIns="0" wrap="square" tIns="16500">
            <a:spAutoFit/>
          </a:bodyPr>
          <a:lstStyle/>
          <a:p>
            <a:pPr indent="0" lvl="0" marL="0" rtl="0" algn="ctr">
              <a:lnSpc>
                <a:spcPct val="100000"/>
              </a:lnSpc>
              <a:spcBef>
                <a:spcPts val="0"/>
              </a:spcBef>
              <a:spcAft>
                <a:spcPts val="0"/>
              </a:spcAft>
              <a:buNone/>
            </a:pPr>
            <a:r>
              <a:rPr b="0" lang="en-US" sz="750">
                <a:solidFill>
                  <a:srgbClr val="414042"/>
                </a:solidFill>
                <a:latin typeface="Arial"/>
                <a:ea typeface="Arial"/>
                <a:cs typeface="Arial"/>
                <a:sym typeface="Arial"/>
              </a:rPr>
              <a:t>※ 교육주제</a:t>
            </a:r>
            <a:endParaRPr sz="750">
              <a:latin typeface="Arial"/>
              <a:ea typeface="Arial"/>
              <a:cs typeface="Arial"/>
              <a:sym typeface="Arial"/>
            </a:endParaRPr>
          </a:p>
          <a:p>
            <a:pPr indent="0" lvl="0" marL="1270" rtl="0" algn="ctr">
              <a:lnSpc>
                <a:spcPct val="100000"/>
              </a:lnSpc>
              <a:spcBef>
                <a:spcPts val="740"/>
              </a:spcBef>
              <a:spcAft>
                <a:spcPts val="0"/>
              </a:spcAft>
              <a:buNone/>
            </a:pPr>
            <a:r>
              <a:rPr b="1" lang="en-US" sz="750">
                <a:solidFill>
                  <a:srgbClr val="FFFFFF"/>
                </a:solidFill>
                <a:latin typeface="Malgun Gothic"/>
                <a:ea typeface="Malgun Gothic"/>
                <a:cs typeface="Malgun Gothic"/>
                <a:sym typeface="Malgun Gothic"/>
              </a:rPr>
              <a:t>2019</a:t>
            </a:r>
            <a:endParaRPr sz="750">
              <a:latin typeface="Malgun Gothic"/>
              <a:ea typeface="Malgun Gothic"/>
              <a:cs typeface="Malgun Gothic"/>
              <a:sym typeface="Malgun Gothic"/>
            </a:endParaRPr>
          </a:p>
        </p:txBody>
      </p:sp>
      <p:sp>
        <p:nvSpPr>
          <p:cNvPr id="3545" name="Google Shape;3545;p58"/>
          <p:cNvSpPr/>
          <p:nvPr/>
        </p:nvSpPr>
        <p:spPr>
          <a:xfrm>
            <a:off x="7810503" y="2865597"/>
            <a:ext cx="504190" cy="144145"/>
          </a:xfrm>
          <a:custGeom>
            <a:rect b="b" l="l" r="r" t="t"/>
            <a:pathLst>
              <a:path extrusionOk="0" h="144144" w="504190">
                <a:moveTo>
                  <a:pt x="431990"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31990" y="144005"/>
                </a:lnTo>
                <a:lnTo>
                  <a:pt x="460022" y="138345"/>
                </a:lnTo>
                <a:lnTo>
                  <a:pt x="482911" y="122912"/>
                </a:lnTo>
                <a:lnTo>
                  <a:pt x="498341" y="100023"/>
                </a:lnTo>
                <a:lnTo>
                  <a:pt x="503999" y="71996"/>
                </a:lnTo>
                <a:lnTo>
                  <a:pt x="498341" y="43971"/>
                </a:lnTo>
                <a:lnTo>
                  <a:pt x="482911" y="21086"/>
                </a:lnTo>
                <a:lnTo>
                  <a:pt x="460022" y="5657"/>
                </a:lnTo>
                <a:lnTo>
                  <a:pt x="4319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6" name="Google Shape;3546;p58"/>
          <p:cNvSpPr/>
          <p:nvPr/>
        </p:nvSpPr>
        <p:spPr>
          <a:xfrm>
            <a:off x="7810503" y="3117598"/>
            <a:ext cx="504190" cy="144145"/>
          </a:xfrm>
          <a:custGeom>
            <a:rect b="b" l="l" r="r" t="t"/>
            <a:pathLst>
              <a:path extrusionOk="0" h="144145" w="504190">
                <a:moveTo>
                  <a:pt x="431990"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31990" y="144005"/>
                </a:lnTo>
                <a:lnTo>
                  <a:pt x="460022" y="138345"/>
                </a:lnTo>
                <a:lnTo>
                  <a:pt x="482911" y="122912"/>
                </a:lnTo>
                <a:lnTo>
                  <a:pt x="498341" y="100023"/>
                </a:lnTo>
                <a:lnTo>
                  <a:pt x="503999" y="71996"/>
                </a:lnTo>
                <a:lnTo>
                  <a:pt x="498341" y="43971"/>
                </a:lnTo>
                <a:lnTo>
                  <a:pt x="482911" y="21086"/>
                </a:lnTo>
                <a:lnTo>
                  <a:pt x="460022" y="5657"/>
                </a:lnTo>
                <a:lnTo>
                  <a:pt x="43199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7" name="Google Shape;3547;p58"/>
          <p:cNvSpPr/>
          <p:nvPr/>
        </p:nvSpPr>
        <p:spPr>
          <a:xfrm>
            <a:off x="7810503" y="2613598"/>
            <a:ext cx="864235" cy="144145"/>
          </a:xfrm>
          <a:custGeom>
            <a:rect b="b" l="l" r="r" t="t"/>
            <a:pathLst>
              <a:path extrusionOk="0" h="144144" w="864234">
                <a:moveTo>
                  <a:pt x="791997"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791997" y="144005"/>
                </a:lnTo>
                <a:lnTo>
                  <a:pt x="820022" y="138345"/>
                </a:lnTo>
                <a:lnTo>
                  <a:pt x="842906" y="122912"/>
                </a:lnTo>
                <a:lnTo>
                  <a:pt x="858336" y="100023"/>
                </a:lnTo>
                <a:lnTo>
                  <a:pt x="863993" y="71996"/>
                </a:lnTo>
                <a:lnTo>
                  <a:pt x="858336" y="43971"/>
                </a:lnTo>
                <a:lnTo>
                  <a:pt x="842906" y="21086"/>
                </a:lnTo>
                <a:lnTo>
                  <a:pt x="820022" y="5657"/>
                </a:lnTo>
                <a:lnTo>
                  <a:pt x="7919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8" name="Google Shape;3548;p58"/>
          <p:cNvSpPr txBox="1"/>
          <p:nvPr/>
        </p:nvSpPr>
        <p:spPr>
          <a:xfrm>
            <a:off x="7916725" y="2608915"/>
            <a:ext cx="1806575" cy="64833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2020 ~ 2021	</a:t>
            </a:r>
            <a:r>
              <a:rPr b="0" baseline="30000" lang="en-US" sz="1125">
                <a:solidFill>
                  <a:srgbClr val="414042"/>
                </a:solidFill>
                <a:latin typeface="Arial"/>
                <a:ea typeface="Arial"/>
                <a:cs typeface="Arial"/>
                <a:sym typeface="Arial"/>
              </a:rPr>
              <a:t>플라스틱과 업사이클링</a:t>
            </a:r>
            <a:endParaRPr baseline="30000" sz="1125">
              <a:latin typeface="Arial"/>
              <a:ea typeface="Arial"/>
              <a:cs typeface="Arial"/>
              <a:sym typeface="Arial"/>
            </a:endParaRPr>
          </a:p>
          <a:p>
            <a:pPr indent="0" lvl="0" marL="0" rtl="0" algn="l">
              <a:lnSpc>
                <a:spcPct val="100000"/>
              </a:lnSpc>
              <a:spcBef>
                <a:spcPts val="75"/>
              </a:spcBef>
              <a:spcAft>
                <a:spcPts val="0"/>
              </a:spcAft>
              <a:buNone/>
            </a:pPr>
            <a:r>
              <a:t/>
            </a:r>
            <a:endParaRPr sz="500">
              <a:latin typeface="Arial"/>
              <a:ea typeface="Arial"/>
              <a:cs typeface="Arial"/>
              <a:sym typeface="Arial"/>
            </a:endParaRPr>
          </a:p>
          <a:p>
            <a:pPr indent="0" lvl="0" marL="19050" rtl="0" algn="l">
              <a:lnSpc>
                <a:spcPct val="100000"/>
              </a:lnSpc>
              <a:spcBef>
                <a:spcPts val="5"/>
              </a:spcBef>
              <a:spcAft>
                <a:spcPts val="0"/>
              </a:spcAft>
              <a:buNone/>
            </a:pPr>
            <a:r>
              <a:rPr b="1" lang="en-US" sz="750">
                <a:solidFill>
                  <a:srgbClr val="FFFFFF"/>
                </a:solidFill>
                <a:latin typeface="Malgun Gothic"/>
                <a:ea typeface="Malgun Gothic"/>
                <a:cs typeface="Malgun Gothic"/>
                <a:sym typeface="Malgun Gothic"/>
              </a:rPr>
              <a:t>2022	</a:t>
            </a:r>
            <a:r>
              <a:rPr b="0" baseline="30000" lang="en-US" sz="1125">
                <a:solidFill>
                  <a:srgbClr val="414042"/>
                </a:solidFill>
                <a:latin typeface="Arial"/>
                <a:ea typeface="Arial"/>
                <a:cs typeface="Arial"/>
                <a:sym typeface="Arial"/>
              </a:rPr>
              <a:t>기후변화와 ESG</a:t>
            </a:r>
            <a:endParaRPr baseline="30000" sz="1125">
              <a:latin typeface="Arial"/>
              <a:ea typeface="Arial"/>
              <a:cs typeface="Arial"/>
              <a:sym typeface="Arial"/>
            </a:endParaRPr>
          </a:p>
          <a:p>
            <a:pPr indent="0" lvl="0" marL="0" rtl="0" algn="l">
              <a:lnSpc>
                <a:spcPct val="100000"/>
              </a:lnSpc>
              <a:spcBef>
                <a:spcPts val="75"/>
              </a:spcBef>
              <a:spcAft>
                <a:spcPts val="0"/>
              </a:spcAft>
              <a:buNone/>
            </a:pPr>
            <a:r>
              <a:t/>
            </a:r>
            <a:endParaRPr sz="500">
              <a:latin typeface="Arial"/>
              <a:ea typeface="Arial"/>
              <a:cs typeface="Arial"/>
              <a:sym typeface="Arial"/>
            </a:endParaRPr>
          </a:p>
          <a:p>
            <a:pPr indent="0" lvl="0" marL="19050" rtl="0" algn="l">
              <a:lnSpc>
                <a:spcPct val="100000"/>
              </a:lnSpc>
              <a:spcBef>
                <a:spcPts val="5"/>
              </a:spcBef>
              <a:spcAft>
                <a:spcPts val="0"/>
              </a:spcAft>
              <a:buNone/>
            </a:pPr>
            <a:r>
              <a:rPr b="1" lang="en-US" sz="750">
                <a:solidFill>
                  <a:srgbClr val="FFFFFF"/>
                </a:solidFill>
                <a:latin typeface="Malgun Gothic"/>
                <a:ea typeface="Malgun Gothic"/>
                <a:cs typeface="Malgun Gothic"/>
                <a:sym typeface="Malgun Gothic"/>
              </a:rPr>
              <a:t>2023	</a:t>
            </a:r>
            <a:r>
              <a:rPr b="0" baseline="30000" lang="en-US" sz="1125">
                <a:solidFill>
                  <a:srgbClr val="414042"/>
                </a:solidFill>
                <a:latin typeface="Arial"/>
                <a:ea typeface="Arial"/>
                <a:cs typeface="Arial"/>
                <a:sym typeface="Arial"/>
              </a:rPr>
              <a:t>생물의 다양성</a:t>
            </a:r>
            <a:endParaRPr baseline="30000" sz="1125">
              <a:latin typeface="Arial"/>
              <a:ea typeface="Arial"/>
              <a:cs typeface="Arial"/>
              <a:sym typeface="Arial"/>
            </a:endParaRPr>
          </a:p>
        </p:txBody>
      </p:sp>
      <p:sp>
        <p:nvSpPr>
          <p:cNvPr id="3549" name="Google Shape;3549;p58"/>
          <p:cNvSpPr txBox="1"/>
          <p:nvPr/>
        </p:nvSpPr>
        <p:spPr>
          <a:xfrm>
            <a:off x="8373143" y="2350876"/>
            <a:ext cx="887730"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50">
                <a:solidFill>
                  <a:srgbClr val="414042"/>
                </a:solidFill>
                <a:latin typeface="Arial"/>
                <a:ea typeface="Arial"/>
                <a:cs typeface="Arial"/>
                <a:sym typeface="Arial"/>
              </a:rPr>
              <a:t>미세먼지와 기후변화</a:t>
            </a:r>
            <a:endParaRPr sz="750">
              <a:latin typeface="Arial"/>
              <a:ea typeface="Arial"/>
              <a:cs typeface="Arial"/>
              <a:sym typeface="Arial"/>
            </a:endParaRPr>
          </a:p>
        </p:txBody>
      </p:sp>
      <p:grpSp>
        <p:nvGrpSpPr>
          <p:cNvPr id="3550" name="Google Shape;3550;p58"/>
          <p:cNvGrpSpPr/>
          <p:nvPr/>
        </p:nvGrpSpPr>
        <p:grpSpPr>
          <a:xfrm>
            <a:off x="2342212" y="3427077"/>
            <a:ext cx="472379" cy="483489"/>
            <a:chOff x="2342212" y="3427077"/>
            <a:chExt cx="472379" cy="483489"/>
          </a:xfrm>
        </p:grpSpPr>
        <p:sp>
          <p:nvSpPr>
            <p:cNvPr id="3551" name="Google Shape;3551;p58"/>
            <p:cNvSpPr/>
            <p:nvPr/>
          </p:nvSpPr>
          <p:spPr>
            <a:xfrm>
              <a:off x="2695895" y="3639142"/>
              <a:ext cx="48895" cy="140970"/>
            </a:xfrm>
            <a:custGeom>
              <a:rect b="b" l="l" r="r" t="t"/>
              <a:pathLst>
                <a:path extrusionOk="0" h="140970" w="48894">
                  <a:moveTo>
                    <a:pt x="46316" y="140398"/>
                  </a:moveTo>
                  <a:lnTo>
                    <a:pt x="47370" y="133662"/>
                  </a:lnTo>
                  <a:lnTo>
                    <a:pt x="48129" y="126833"/>
                  </a:lnTo>
                  <a:lnTo>
                    <a:pt x="48588" y="119915"/>
                  </a:lnTo>
                  <a:lnTo>
                    <a:pt x="48742" y="112915"/>
                  </a:lnTo>
                  <a:lnTo>
                    <a:pt x="48742" y="112255"/>
                  </a:lnTo>
                  <a:lnTo>
                    <a:pt x="48742" y="111582"/>
                  </a:lnTo>
                  <a:lnTo>
                    <a:pt x="43368" y="72310"/>
                  </a:lnTo>
                  <a:lnTo>
                    <a:pt x="22881" y="27164"/>
                  </a:lnTo>
                  <a:lnTo>
                    <a:pt x="8301" y="8460"/>
                  </a:ln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52" name="Google Shape;3552;p58"/>
            <p:cNvPicPr preferRelativeResize="0"/>
            <p:nvPr/>
          </p:nvPicPr>
          <p:blipFill rotWithShape="1">
            <a:blip r:embed="rId17">
              <a:alphaModFix/>
            </a:blip>
            <a:srcRect b="0" l="0" r="0" t="0"/>
            <a:stretch/>
          </p:blipFill>
          <p:spPr>
            <a:xfrm>
              <a:off x="2428991" y="3636259"/>
              <a:ext cx="306666" cy="274307"/>
            </a:xfrm>
            <a:prstGeom prst="rect">
              <a:avLst/>
            </a:prstGeom>
            <a:noFill/>
            <a:ln>
              <a:noFill/>
            </a:ln>
          </p:spPr>
        </p:pic>
        <p:sp>
          <p:nvSpPr>
            <p:cNvPr id="3553" name="Google Shape;3553;p58"/>
            <p:cNvSpPr/>
            <p:nvPr/>
          </p:nvSpPr>
          <p:spPr>
            <a:xfrm>
              <a:off x="2431849" y="3752045"/>
              <a:ext cx="313055" cy="0"/>
            </a:xfrm>
            <a:custGeom>
              <a:rect b="b" l="l" r="r" t="t"/>
              <a:pathLst>
                <a:path extrusionOk="0" h="120000" w="313055">
                  <a:moveTo>
                    <a:pt x="0" y="0"/>
                  </a:moveTo>
                  <a:lnTo>
                    <a:pt x="312788"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54" name="Google Shape;3554;p58"/>
            <p:cNvPicPr preferRelativeResize="0"/>
            <p:nvPr/>
          </p:nvPicPr>
          <p:blipFill rotWithShape="1">
            <a:blip r:embed="rId18">
              <a:alphaModFix/>
            </a:blip>
            <a:srcRect b="0" l="0" r="0" t="0"/>
            <a:stretch/>
          </p:blipFill>
          <p:spPr>
            <a:xfrm>
              <a:off x="2451496" y="3546888"/>
              <a:ext cx="273507" cy="363678"/>
            </a:xfrm>
            <a:prstGeom prst="rect">
              <a:avLst/>
            </a:prstGeom>
            <a:noFill/>
            <a:ln>
              <a:noFill/>
            </a:ln>
          </p:spPr>
        </p:pic>
        <p:sp>
          <p:nvSpPr>
            <p:cNvPr id="3555" name="Google Shape;3555;p58"/>
            <p:cNvSpPr/>
            <p:nvPr/>
          </p:nvSpPr>
          <p:spPr>
            <a:xfrm>
              <a:off x="2462615" y="3546888"/>
              <a:ext cx="252095" cy="125730"/>
            </a:xfrm>
            <a:custGeom>
              <a:rect b="b" l="l" r="r" t="t"/>
              <a:pathLst>
                <a:path extrusionOk="0" h="125729" w="252094">
                  <a:moveTo>
                    <a:pt x="251764" y="0"/>
                  </a:moveTo>
                  <a:lnTo>
                    <a:pt x="251764" y="85928"/>
                  </a:lnTo>
                  <a:lnTo>
                    <a:pt x="245300" y="85928"/>
                  </a:lnTo>
                  <a:lnTo>
                    <a:pt x="238912" y="86131"/>
                  </a:lnTo>
                  <a:lnTo>
                    <a:pt x="232625" y="86601"/>
                  </a:lnTo>
                  <a:lnTo>
                    <a:pt x="221944" y="87596"/>
                  </a:lnTo>
                  <a:lnTo>
                    <a:pt x="211466" y="89076"/>
                  </a:lnTo>
                  <a:lnTo>
                    <a:pt x="201166" y="91067"/>
                  </a:lnTo>
                  <a:lnTo>
                    <a:pt x="191046" y="93599"/>
                  </a:lnTo>
                  <a:lnTo>
                    <a:pt x="174602" y="99028"/>
                  </a:lnTo>
                  <a:lnTo>
                    <a:pt x="158748" y="106114"/>
                  </a:lnTo>
                  <a:lnTo>
                    <a:pt x="143511" y="114973"/>
                  </a:lnTo>
                  <a:lnTo>
                    <a:pt x="128930" y="125717"/>
                  </a:lnTo>
                  <a:lnTo>
                    <a:pt x="122809" y="125717"/>
                  </a:lnTo>
                  <a:lnTo>
                    <a:pt x="76847" y="98903"/>
                  </a:lnTo>
                  <a:lnTo>
                    <a:pt x="39858" y="89003"/>
                  </a:lnTo>
                  <a:lnTo>
                    <a:pt x="18694" y="86563"/>
                  </a:lnTo>
                  <a:lnTo>
                    <a:pt x="12534" y="86131"/>
                  </a:lnTo>
                  <a:lnTo>
                    <a:pt x="6286" y="85928"/>
                  </a:lnTo>
                  <a:lnTo>
                    <a:pt x="0" y="85928"/>
                  </a:lnTo>
                  <a:lnTo>
                    <a:pt x="0" y="292"/>
                  </a:lnTo>
                  <a:lnTo>
                    <a:pt x="119824" y="38938"/>
                  </a:lnTo>
                  <a:lnTo>
                    <a:pt x="123647" y="40271"/>
                  </a:lnTo>
                  <a:lnTo>
                    <a:pt x="128092" y="40271"/>
                  </a:lnTo>
                  <a:lnTo>
                    <a:pt x="131914" y="38938"/>
                  </a:lnTo>
                  <a:lnTo>
                    <a:pt x="251764"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6" name="Google Shape;3556;p58"/>
            <p:cNvSpPr/>
            <p:nvPr/>
          </p:nvSpPr>
          <p:spPr>
            <a:xfrm>
              <a:off x="2462589" y="3543080"/>
              <a:ext cx="125730" cy="132715"/>
            </a:xfrm>
            <a:custGeom>
              <a:rect b="b" l="l" r="r" t="t"/>
              <a:pathLst>
                <a:path extrusionOk="0" h="132714" w="125730">
                  <a:moveTo>
                    <a:pt x="25" y="12"/>
                  </a:moveTo>
                  <a:lnTo>
                    <a:pt x="25" y="0"/>
                  </a:lnTo>
                </a:path>
                <a:path extrusionOk="0" h="132714" w="125730">
                  <a:moveTo>
                    <a:pt x="25" y="88493"/>
                  </a:moveTo>
                  <a:lnTo>
                    <a:pt x="0" y="88493"/>
                  </a:lnTo>
                </a:path>
                <a:path extrusionOk="0" h="132714" w="125730">
                  <a:moveTo>
                    <a:pt x="119748" y="129603"/>
                  </a:moveTo>
                  <a:lnTo>
                    <a:pt x="120662" y="130403"/>
                  </a:lnTo>
                  <a:lnTo>
                    <a:pt x="121602" y="131203"/>
                  </a:lnTo>
                  <a:lnTo>
                    <a:pt x="122504" y="132041"/>
                  </a:lnTo>
                  <a:lnTo>
                    <a:pt x="122656" y="132181"/>
                  </a:lnTo>
                  <a:lnTo>
                    <a:pt x="123710" y="131343"/>
                  </a:lnTo>
                  <a:lnTo>
                    <a:pt x="124714" y="130454"/>
                  </a:lnTo>
                  <a:lnTo>
                    <a:pt x="125704" y="12960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7" name="Google Shape;3557;p58"/>
            <p:cNvSpPr/>
            <p:nvPr/>
          </p:nvSpPr>
          <p:spPr>
            <a:xfrm>
              <a:off x="2362290" y="3427077"/>
              <a:ext cx="450850" cy="154940"/>
            </a:xfrm>
            <a:custGeom>
              <a:rect b="b" l="l" r="r" t="t"/>
              <a:pathLst>
                <a:path extrusionOk="0" h="154939" w="450850">
                  <a:moveTo>
                    <a:pt x="228434" y="0"/>
                  </a:moveTo>
                  <a:lnTo>
                    <a:pt x="223926" y="0"/>
                  </a:lnTo>
                  <a:lnTo>
                    <a:pt x="220052" y="1358"/>
                  </a:lnTo>
                  <a:lnTo>
                    <a:pt x="8254" y="65671"/>
                  </a:lnTo>
                  <a:lnTo>
                    <a:pt x="2768" y="67576"/>
                  </a:lnTo>
                  <a:lnTo>
                    <a:pt x="25" y="71437"/>
                  </a:lnTo>
                  <a:lnTo>
                    <a:pt x="0" y="79235"/>
                  </a:lnTo>
                  <a:lnTo>
                    <a:pt x="2743" y="83108"/>
                  </a:lnTo>
                  <a:lnTo>
                    <a:pt x="8254" y="85026"/>
                  </a:lnTo>
                  <a:lnTo>
                    <a:pt x="223926" y="154470"/>
                  </a:lnTo>
                  <a:lnTo>
                    <a:pt x="228434" y="154470"/>
                  </a:lnTo>
                  <a:lnTo>
                    <a:pt x="442531" y="85026"/>
                  </a:lnTo>
                  <a:lnTo>
                    <a:pt x="448725" y="80921"/>
                  </a:lnTo>
                  <a:lnTo>
                    <a:pt x="450789" y="75353"/>
                  </a:lnTo>
                  <a:lnTo>
                    <a:pt x="448725" y="69783"/>
                  </a:lnTo>
                  <a:lnTo>
                    <a:pt x="442531" y="65671"/>
                  </a:lnTo>
                  <a:lnTo>
                    <a:pt x="232321" y="1358"/>
                  </a:lnTo>
                  <a:lnTo>
                    <a:pt x="22843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8" name="Google Shape;3558;p58"/>
            <p:cNvSpPr/>
            <p:nvPr/>
          </p:nvSpPr>
          <p:spPr>
            <a:xfrm>
              <a:off x="2362290" y="3427077"/>
              <a:ext cx="450850" cy="154940"/>
            </a:xfrm>
            <a:custGeom>
              <a:rect b="b" l="l" r="r" t="t"/>
              <a:pathLst>
                <a:path extrusionOk="0" h="154939" w="450850">
                  <a:moveTo>
                    <a:pt x="442531" y="85026"/>
                  </a:moveTo>
                  <a:lnTo>
                    <a:pt x="353860" y="113753"/>
                  </a:lnTo>
                  <a:lnTo>
                    <a:pt x="232321" y="153123"/>
                  </a:lnTo>
                  <a:lnTo>
                    <a:pt x="228434" y="154470"/>
                  </a:lnTo>
                  <a:lnTo>
                    <a:pt x="223926" y="154470"/>
                  </a:lnTo>
                  <a:lnTo>
                    <a:pt x="220052" y="153123"/>
                  </a:lnTo>
                  <a:lnTo>
                    <a:pt x="98526" y="114045"/>
                  </a:lnTo>
                  <a:lnTo>
                    <a:pt x="8254" y="85026"/>
                  </a:lnTo>
                  <a:lnTo>
                    <a:pt x="2743" y="83108"/>
                  </a:lnTo>
                  <a:lnTo>
                    <a:pt x="0" y="79235"/>
                  </a:lnTo>
                  <a:lnTo>
                    <a:pt x="0" y="75361"/>
                  </a:lnTo>
                  <a:lnTo>
                    <a:pt x="25" y="71437"/>
                  </a:lnTo>
                  <a:lnTo>
                    <a:pt x="2768" y="67576"/>
                  </a:lnTo>
                  <a:lnTo>
                    <a:pt x="8254" y="65671"/>
                  </a:lnTo>
                  <a:lnTo>
                    <a:pt x="220052" y="1358"/>
                  </a:lnTo>
                  <a:lnTo>
                    <a:pt x="223926" y="0"/>
                  </a:lnTo>
                  <a:lnTo>
                    <a:pt x="228434" y="0"/>
                  </a:lnTo>
                  <a:lnTo>
                    <a:pt x="232321" y="1358"/>
                  </a:lnTo>
                  <a:lnTo>
                    <a:pt x="442531" y="65671"/>
                  </a:lnTo>
                  <a:lnTo>
                    <a:pt x="448725" y="69783"/>
                  </a:lnTo>
                  <a:lnTo>
                    <a:pt x="450789" y="75353"/>
                  </a:lnTo>
                  <a:lnTo>
                    <a:pt x="448725" y="80921"/>
                  </a:lnTo>
                  <a:lnTo>
                    <a:pt x="442531" y="85026"/>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9" name="Google Shape;3559;p58"/>
            <p:cNvSpPr/>
            <p:nvPr/>
          </p:nvSpPr>
          <p:spPr>
            <a:xfrm>
              <a:off x="2349797" y="3502333"/>
              <a:ext cx="17145" cy="100330"/>
            </a:xfrm>
            <a:custGeom>
              <a:rect b="b" l="l" r="r" t="t"/>
              <a:pathLst>
                <a:path extrusionOk="0" h="100329" w="17144">
                  <a:moveTo>
                    <a:pt x="8381" y="98094"/>
                  </a:moveTo>
                  <a:lnTo>
                    <a:pt x="8381" y="86652"/>
                  </a:lnTo>
                  <a:lnTo>
                    <a:pt x="8381" y="0"/>
                  </a:lnTo>
                </a:path>
                <a:path extrusionOk="0" h="100329" w="17144">
                  <a:moveTo>
                    <a:pt x="16763" y="93319"/>
                  </a:moveTo>
                  <a:lnTo>
                    <a:pt x="16763" y="96989"/>
                  </a:lnTo>
                  <a:lnTo>
                    <a:pt x="13004" y="99974"/>
                  </a:lnTo>
                  <a:lnTo>
                    <a:pt x="8381" y="99974"/>
                  </a:lnTo>
                  <a:lnTo>
                    <a:pt x="3746" y="99974"/>
                  </a:lnTo>
                  <a:lnTo>
                    <a:pt x="0" y="96989"/>
                  </a:lnTo>
                  <a:lnTo>
                    <a:pt x="0" y="93319"/>
                  </a:lnTo>
                  <a:lnTo>
                    <a:pt x="0" y="89636"/>
                  </a:lnTo>
                  <a:lnTo>
                    <a:pt x="3746" y="86652"/>
                  </a:lnTo>
                  <a:lnTo>
                    <a:pt x="8381" y="86652"/>
                  </a:lnTo>
                  <a:lnTo>
                    <a:pt x="13004" y="86652"/>
                  </a:lnTo>
                  <a:lnTo>
                    <a:pt x="16763" y="89636"/>
                  </a:lnTo>
                  <a:lnTo>
                    <a:pt x="16763" y="93319"/>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0" name="Google Shape;3560;p58"/>
            <p:cNvSpPr/>
            <p:nvPr/>
          </p:nvSpPr>
          <p:spPr>
            <a:xfrm>
              <a:off x="2342212" y="3612689"/>
              <a:ext cx="32384" cy="30480"/>
            </a:xfrm>
            <a:custGeom>
              <a:rect b="b" l="l" r="r" t="t"/>
              <a:pathLst>
                <a:path extrusionOk="0" h="30479" w="32385">
                  <a:moveTo>
                    <a:pt x="18237" y="0"/>
                  </a:moveTo>
                  <a:lnTo>
                    <a:pt x="13677" y="0"/>
                  </a:lnTo>
                  <a:lnTo>
                    <a:pt x="0" y="28206"/>
                  </a:lnTo>
                  <a:lnTo>
                    <a:pt x="1765" y="30060"/>
                  </a:lnTo>
                  <a:lnTo>
                    <a:pt x="27622" y="30060"/>
                  </a:lnTo>
                  <a:lnTo>
                    <a:pt x="30149" y="30060"/>
                  </a:lnTo>
                  <a:lnTo>
                    <a:pt x="31915" y="28206"/>
                  </a:lnTo>
                  <a:lnTo>
                    <a:pt x="18237" y="0"/>
                  </a:lnTo>
                  <a:close/>
                </a:path>
              </a:pathLst>
            </a:custGeom>
            <a:solidFill>
              <a:srgbClr val="D8D8D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1" name="Google Shape;3561;p58"/>
            <p:cNvSpPr/>
            <p:nvPr/>
          </p:nvSpPr>
          <p:spPr>
            <a:xfrm>
              <a:off x="2342212" y="3612689"/>
              <a:ext cx="32384" cy="30480"/>
            </a:xfrm>
            <a:custGeom>
              <a:rect b="b" l="l" r="r" t="t"/>
              <a:pathLst>
                <a:path extrusionOk="0" h="30479" w="32385">
                  <a:moveTo>
                    <a:pt x="27622" y="30060"/>
                  </a:moveTo>
                  <a:lnTo>
                    <a:pt x="4292" y="30060"/>
                  </a:lnTo>
                  <a:lnTo>
                    <a:pt x="1765" y="30060"/>
                  </a:lnTo>
                  <a:lnTo>
                    <a:pt x="0" y="28206"/>
                  </a:lnTo>
                  <a:lnTo>
                    <a:pt x="863" y="26441"/>
                  </a:lnTo>
                  <a:lnTo>
                    <a:pt x="12522" y="2387"/>
                  </a:lnTo>
                  <a:lnTo>
                    <a:pt x="13677" y="0"/>
                  </a:lnTo>
                  <a:lnTo>
                    <a:pt x="18237" y="0"/>
                  </a:lnTo>
                  <a:lnTo>
                    <a:pt x="19392" y="2387"/>
                  </a:lnTo>
                  <a:lnTo>
                    <a:pt x="31051" y="26441"/>
                  </a:lnTo>
                  <a:lnTo>
                    <a:pt x="31915" y="28206"/>
                  </a:lnTo>
                  <a:lnTo>
                    <a:pt x="30149" y="30060"/>
                  </a:lnTo>
                  <a:lnTo>
                    <a:pt x="27622" y="3006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2" name="Google Shape;3562;p58"/>
            <p:cNvSpPr/>
            <p:nvPr/>
          </p:nvSpPr>
          <p:spPr>
            <a:xfrm>
              <a:off x="2361836" y="3686642"/>
              <a:ext cx="452755" cy="161290"/>
            </a:xfrm>
            <a:custGeom>
              <a:rect b="b" l="l" r="r" t="t"/>
              <a:pathLst>
                <a:path extrusionOk="0" h="161289" w="452755">
                  <a:moveTo>
                    <a:pt x="399237" y="0"/>
                  </a:moveTo>
                  <a:lnTo>
                    <a:pt x="419694" y="3600"/>
                  </a:lnTo>
                  <a:lnTo>
                    <a:pt x="435662" y="9080"/>
                  </a:lnTo>
                  <a:lnTo>
                    <a:pt x="446641" y="16427"/>
                  </a:lnTo>
                  <a:lnTo>
                    <a:pt x="452132" y="25628"/>
                  </a:lnTo>
                  <a:lnTo>
                    <a:pt x="445520" y="47663"/>
                  </a:lnTo>
                  <a:lnTo>
                    <a:pt x="372119" y="96966"/>
                  </a:lnTo>
                  <a:lnTo>
                    <a:pt x="312267" y="120444"/>
                  </a:lnTo>
                  <a:lnTo>
                    <a:pt x="241604" y="140614"/>
                  </a:lnTo>
                  <a:lnTo>
                    <a:pt x="169358" y="154570"/>
                  </a:lnTo>
                  <a:lnTo>
                    <a:pt x="105095" y="160732"/>
                  </a:lnTo>
                  <a:lnTo>
                    <a:pt x="52795" y="159215"/>
                  </a:lnTo>
                  <a:lnTo>
                    <a:pt x="16437" y="150133"/>
                  </a:lnTo>
                  <a:lnTo>
                    <a:pt x="0" y="133604"/>
                  </a:lnTo>
                  <a:lnTo>
                    <a:pt x="793" y="121928"/>
                  </a:lnTo>
                  <a:lnTo>
                    <a:pt x="8432" y="109281"/>
                  </a:lnTo>
                  <a:lnTo>
                    <a:pt x="22349" y="95976"/>
                  </a:lnTo>
                  <a:lnTo>
                    <a:pt x="41973" y="82321"/>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563" name="Google Shape;3563;p58"/>
          <p:cNvGrpSpPr/>
          <p:nvPr/>
        </p:nvGrpSpPr>
        <p:grpSpPr>
          <a:xfrm>
            <a:off x="5074603" y="3329372"/>
            <a:ext cx="607086" cy="575563"/>
            <a:chOff x="5074603" y="3329372"/>
            <a:chExt cx="607086" cy="575563"/>
          </a:xfrm>
        </p:grpSpPr>
        <p:sp>
          <p:nvSpPr>
            <p:cNvPr id="3564" name="Google Shape;3564;p58"/>
            <p:cNvSpPr/>
            <p:nvPr/>
          </p:nvSpPr>
          <p:spPr>
            <a:xfrm>
              <a:off x="5253275" y="3505442"/>
              <a:ext cx="427355" cy="223520"/>
            </a:xfrm>
            <a:custGeom>
              <a:rect b="b" l="l" r="r" t="t"/>
              <a:pathLst>
                <a:path extrusionOk="0" h="223520" w="427354">
                  <a:moveTo>
                    <a:pt x="376093" y="158249"/>
                  </a:moveTo>
                  <a:lnTo>
                    <a:pt x="50962" y="158249"/>
                  </a:lnTo>
                  <a:lnTo>
                    <a:pt x="65546" y="159323"/>
                  </a:lnTo>
                  <a:lnTo>
                    <a:pt x="79570" y="162380"/>
                  </a:lnTo>
                  <a:lnTo>
                    <a:pt x="92976" y="167538"/>
                  </a:lnTo>
                  <a:lnTo>
                    <a:pt x="97904" y="169887"/>
                  </a:lnTo>
                  <a:lnTo>
                    <a:pt x="104025" y="174142"/>
                  </a:lnTo>
                  <a:lnTo>
                    <a:pt x="109689" y="176618"/>
                  </a:lnTo>
                  <a:lnTo>
                    <a:pt x="149390" y="187667"/>
                  </a:lnTo>
                  <a:lnTo>
                    <a:pt x="211188" y="193967"/>
                  </a:lnTo>
                  <a:lnTo>
                    <a:pt x="223492" y="196523"/>
                  </a:lnTo>
                  <a:lnTo>
                    <a:pt x="255473" y="220052"/>
                  </a:lnTo>
                  <a:lnTo>
                    <a:pt x="256717" y="222935"/>
                  </a:lnTo>
                  <a:lnTo>
                    <a:pt x="266433" y="220624"/>
                  </a:lnTo>
                  <a:lnTo>
                    <a:pt x="339026" y="174231"/>
                  </a:lnTo>
                  <a:lnTo>
                    <a:pt x="346476" y="169668"/>
                  </a:lnTo>
                  <a:lnTo>
                    <a:pt x="354237" y="165682"/>
                  </a:lnTo>
                  <a:lnTo>
                    <a:pt x="362290" y="162342"/>
                  </a:lnTo>
                  <a:lnTo>
                    <a:pt x="370611" y="159715"/>
                  </a:lnTo>
                  <a:lnTo>
                    <a:pt x="376093" y="158249"/>
                  </a:lnTo>
                  <a:close/>
                </a:path>
                <a:path extrusionOk="0" h="223520" w="427354">
                  <a:moveTo>
                    <a:pt x="427189" y="0"/>
                  </a:moveTo>
                  <a:lnTo>
                    <a:pt x="0" y="0"/>
                  </a:lnTo>
                  <a:lnTo>
                    <a:pt x="677" y="22891"/>
                  </a:lnTo>
                  <a:lnTo>
                    <a:pt x="5941" y="67128"/>
                  </a:lnTo>
                  <a:lnTo>
                    <a:pt x="15444" y="106794"/>
                  </a:lnTo>
                  <a:lnTo>
                    <a:pt x="35788" y="158242"/>
                  </a:lnTo>
                  <a:lnTo>
                    <a:pt x="35877" y="159042"/>
                  </a:lnTo>
                  <a:lnTo>
                    <a:pt x="50962" y="158249"/>
                  </a:lnTo>
                  <a:lnTo>
                    <a:pt x="376122" y="158242"/>
                  </a:lnTo>
                  <a:lnTo>
                    <a:pt x="378688" y="157556"/>
                  </a:lnTo>
                  <a:lnTo>
                    <a:pt x="386245" y="156578"/>
                  </a:lnTo>
                  <a:lnTo>
                    <a:pt x="392925" y="156578"/>
                  </a:lnTo>
                  <a:lnTo>
                    <a:pt x="392938" y="155130"/>
                  </a:lnTo>
                  <a:lnTo>
                    <a:pt x="393216" y="154457"/>
                  </a:lnTo>
                  <a:lnTo>
                    <a:pt x="217220" y="154457"/>
                  </a:lnTo>
                  <a:lnTo>
                    <a:pt x="199357" y="138741"/>
                  </a:lnTo>
                  <a:lnTo>
                    <a:pt x="182733" y="125150"/>
                  </a:lnTo>
                  <a:lnTo>
                    <a:pt x="169225" y="112757"/>
                  </a:lnTo>
                  <a:lnTo>
                    <a:pt x="160705" y="100634"/>
                  </a:lnTo>
                  <a:lnTo>
                    <a:pt x="157451" y="85668"/>
                  </a:lnTo>
                  <a:lnTo>
                    <a:pt x="159989" y="71191"/>
                  </a:lnTo>
                  <a:lnTo>
                    <a:pt x="167399" y="58945"/>
                  </a:lnTo>
                  <a:lnTo>
                    <a:pt x="178739" y="50685"/>
                  </a:lnTo>
                  <a:lnTo>
                    <a:pt x="189178" y="48198"/>
                  </a:lnTo>
                  <a:lnTo>
                    <a:pt x="245124" y="48198"/>
                  </a:lnTo>
                  <a:lnTo>
                    <a:pt x="245256" y="48182"/>
                  </a:lnTo>
                  <a:lnTo>
                    <a:pt x="423872" y="48182"/>
                  </a:lnTo>
                  <a:lnTo>
                    <a:pt x="424886" y="42094"/>
                  </a:lnTo>
                  <a:lnTo>
                    <a:pt x="427189" y="0"/>
                  </a:lnTo>
                  <a:close/>
                </a:path>
                <a:path extrusionOk="0" h="223520" w="427354">
                  <a:moveTo>
                    <a:pt x="423872" y="48182"/>
                  </a:moveTo>
                  <a:lnTo>
                    <a:pt x="245256" y="48182"/>
                  </a:lnTo>
                  <a:lnTo>
                    <a:pt x="255706" y="50685"/>
                  </a:lnTo>
                  <a:lnTo>
                    <a:pt x="267039" y="58951"/>
                  </a:lnTo>
                  <a:lnTo>
                    <a:pt x="274440" y="71193"/>
                  </a:lnTo>
                  <a:lnTo>
                    <a:pt x="276977" y="85668"/>
                  </a:lnTo>
                  <a:lnTo>
                    <a:pt x="273723" y="100634"/>
                  </a:lnTo>
                  <a:lnTo>
                    <a:pt x="265203" y="112757"/>
                  </a:lnTo>
                  <a:lnTo>
                    <a:pt x="251696" y="125150"/>
                  </a:lnTo>
                  <a:lnTo>
                    <a:pt x="235077" y="138741"/>
                  </a:lnTo>
                  <a:lnTo>
                    <a:pt x="217220" y="154457"/>
                  </a:lnTo>
                  <a:lnTo>
                    <a:pt x="393216" y="154457"/>
                  </a:lnTo>
                  <a:lnTo>
                    <a:pt x="407435" y="120093"/>
                  </a:lnTo>
                  <a:lnTo>
                    <a:pt x="418193" y="82270"/>
                  </a:lnTo>
                  <a:lnTo>
                    <a:pt x="423872" y="48182"/>
                  </a:lnTo>
                  <a:close/>
                </a:path>
                <a:path extrusionOk="0" h="223520" w="427354">
                  <a:moveTo>
                    <a:pt x="245124" y="48198"/>
                  </a:moveTo>
                  <a:lnTo>
                    <a:pt x="189178" y="48198"/>
                  </a:lnTo>
                  <a:lnTo>
                    <a:pt x="199542" y="49458"/>
                  </a:lnTo>
                  <a:lnTo>
                    <a:pt x="209125" y="54116"/>
                  </a:lnTo>
                  <a:lnTo>
                    <a:pt x="217220" y="61823"/>
                  </a:lnTo>
                  <a:lnTo>
                    <a:pt x="225324" y="54112"/>
                  </a:lnTo>
                  <a:lnTo>
                    <a:pt x="234902" y="49447"/>
                  </a:lnTo>
                  <a:lnTo>
                    <a:pt x="245124" y="48198"/>
                  </a:lnTo>
                  <a:close/>
                </a:path>
              </a:pathLst>
            </a:custGeom>
            <a:solidFill>
              <a:srgbClr val="B6D2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65" name="Google Shape;3565;p58"/>
            <p:cNvPicPr preferRelativeResize="0"/>
            <p:nvPr/>
          </p:nvPicPr>
          <p:blipFill rotWithShape="1">
            <a:blip r:embed="rId19">
              <a:alphaModFix/>
            </a:blip>
            <a:srcRect b="0" l="0" r="0" t="0"/>
            <a:stretch/>
          </p:blipFill>
          <p:spPr>
            <a:xfrm>
              <a:off x="5078350" y="3705901"/>
              <a:ext cx="165328" cy="194995"/>
            </a:xfrm>
            <a:prstGeom prst="rect">
              <a:avLst/>
            </a:prstGeom>
            <a:noFill/>
            <a:ln>
              <a:noFill/>
            </a:ln>
          </p:spPr>
        </p:pic>
        <p:sp>
          <p:nvSpPr>
            <p:cNvPr id="3566" name="Google Shape;3566;p58"/>
            <p:cNvSpPr/>
            <p:nvPr/>
          </p:nvSpPr>
          <p:spPr>
            <a:xfrm>
              <a:off x="5156544" y="3329372"/>
              <a:ext cx="525145" cy="509270"/>
            </a:xfrm>
            <a:custGeom>
              <a:rect b="b" l="l" r="r" t="t"/>
              <a:pathLst>
                <a:path extrusionOk="0" h="509270" w="525145">
                  <a:moveTo>
                    <a:pt x="132499" y="334505"/>
                  </a:moveTo>
                  <a:lnTo>
                    <a:pt x="112103" y="282909"/>
                  </a:lnTo>
                  <a:lnTo>
                    <a:pt x="102579" y="243136"/>
                  </a:lnTo>
                  <a:lnTo>
                    <a:pt x="97301" y="198777"/>
                  </a:lnTo>
                  <a:lnTo>
                    <a:pt x="96621" y="175818"/>
                  </a:lnTo>
                  <a:lnTo>
                    <a:pt x="109562" y="175818"/>
                  </a:lnTo>
                  <a:lnTo>
                    <a:pt x="162064" y="175818"/>
                  </a:lnTo>
                  <a:lnTo>
                    <a:pt x="524941" y="175818"/>
                  </a:lnTo>
                  <a:lnTo>
                    <a:pt x="522633" y="218029"/>
                  </a:lnTo>
                  <a:lnTo>
                    <a:pt x="515926" y="258319"/>
                  </a:lnTo>
                  <a:lnTo>
                    <a:pt x="505144" y="296249"/>
                  </a:lnTo>
                  <a:lnTo>
                    <a:pt x="490613" y="331381"/>
                  </a:lnTo>
                </a:path>
                <a:path extrusionOk="0" h="509270" w="525145">
                  <a:moveTo>
                    <a:pt x="237274" y="35775"/>
                  </a:moveTo>
                  <a:lnTo>
                    <a:pt x="226584" y="62988"/>
                  </a:lnTo>
                  <a:lnTo>
                    <a:pt x="239175" y="87718"/>
                  </a:lnTo>
                  <a:lnTo>
                    <a:pt x="251772" y="112449"/>
                  </a:lnTo>
                  <a:lnTo>
                    <a:pt x="241096" y="139661"/>
                  </a:lnTo>
                </a:path>
                <a:path extrusionOk="0" h="509270" w="525145">
                  <a:moveTo>
                    <a:pt x="388467" y="35775"/>
                  </a:moveTo>
                  <a:lnTo>
                    <a:pt x="377784" y="62988"/>
                  </a:lnTo>
                  <a:lnTo>
                    <a:pt x="390378" y="87718"/>
                  </a:lnTo>
                  <a:lnTo>
                    <a:pt x="402972" y="112449"/>
                  </a:lnTo>
                  <a:lnTo>
                    <a:pt x="392290" y="139661"/>
                  </a:lnTo>
                </a:path>
                <a:path extrusionOk="0" h="509270" w="525145">
                  <a:moveTo>
                    <a:pt x="312204" y="0"/>
                  </a:moveTo>
                  <a:lnTo>
                    <a:pt x="297213" y="29638"/>
                  </a:lnTo>
                  <a:lnTo>
                    <a:pt x="306255" y="56717"/>
                  </a:lnTo>
                  <a:lnTo>
                    <a:pt x="323305" y="82944"/>
                  </a:lnTo>
                  <a:lnTo>
                    <a:pt x="332344" y="110023"/>
                  </a:lnTo>
                  <a:lnTo>
                    <a:pt x="317347" y="139661"/>
                  </a:lnTo>
                </a:path>
                <a:path extrusionOk="0" h="509270" w="525145">
                  <a:moveTo>
                    <a:pt x="201866" y="420370"/>
                  </a:moveTo>
                  <a:lnTo>
                    <a:pt x="334975" y="424802"/>
                  </a:lnTo>
                  <a:lnTo>
                    <a:pt x="340347" y="424992"/>
                  </a:lnTo>
                  <a:lnTo>
                    <a:pt x="345668" y="423125"/>
                  </a:lnTo>
                  <a:lnTo>
                    <a:pt x="349465" y="419290"/>
                  </a:lnTo>
                  <a:lnTo>
                    <a:pt x="353212" y="415518"/>
                  </a:lnTo>
                  <a:lnTo>
                    <a:pt x="355079" y="410591"/>
                  </a:lnTo>
                  <a:lnTo>
                    <a:pt x="355079" y="405650"/>
                  </a:lnTo>
                  <a:lnTo>
                    <a:pt x="355079" y="403529"/>
                  </a:lnTo>
                  <a:lnTo>
                    <a:pt x="354736" y="401408"/>
                  </a:lnTo>
                  <a:lnTo>
                    <a:pt x="354025" y="399376"/>
                  </a:lnTo>
                  <a:lnTo>
                    <a:pt x="353694" y="398386"/>
                  </a:lnTo>
                  <a:lnTo>
                    <a:pt x="353275" y="397433"/>
                  </a:lnTo>
                  <a:lnTo>
                    <a:pt x="320710" y="372892"/>
                  </a:lnTo>
                  <a:lnTo>
                    <a:pt x="246405" y="364020"/>
                  </a:lnTo>
                  <a:lnTo>
                    <a:pt x="236178" y="362309"/>
                  </a:lnTo>
                  <a:lnTo>
                    <a:pt x="194779" y="346176"/>
                  </a:lnTo>
                  <a:lnTo>
                    <a:pt x="189839" y="343827"/>
                  </a:lnTo>
                  <a:lnTo>
                    <a:pt x="176397" y="338654"/>
                  </a:lnTo>
                  <a:lnTo>
                    <a:pt x="162337" y="335589"/>
                  </a:lnTo>
                  <a:lnTo>
                    <a:pt x="147716" y="334513"/>
                  </a:lnTo>
                  <a:lnTo>
                    <a:pt x="132587" y="335305"/>
                  </a:lnTo>
                  <a:lnTo>
                    <a:pt x="100962" y="342092"/>
                  </a:lnTo>
                  <a:lnTo>
                    <a:pt x="68008" y="354976"/>
                  </a:lnTo>
                  <a:lnTo>
                    <a:pt x="34197" y="373001"/>
                  </a:lnTo>
                  <a:lnTo>
                    <a:pt x="0" y="395211"/>
                  </a:lnTo>
                </a:path>
                <a:path extrusionOk="0" h="509270" w="525145">
                  <a:moveTo>
                    <a:pt x="76631" y="508787"/>
                  </a:moveTo>
                  <a:lnTo>
                    <a:pt x="83477" y="503974"/>
                  </a:lnTo>
                  <a:lnTo>
                    <a:pt x="89776" y="499567"/>
                  </a:lnTo>
                  <a:lnTo>
                    <a:pt x="97231" y="497243"/>
                  </a:lnTo>
                  <a:lnTo>
                    <a:pt x="104863" y="497243"/>
                  </a:lnTo>
                  <a:lnTo>
                    <a:pt x="300443" y="497243"/>
                  </a:lnTo>
                  <a:lnTo>
                    <a:pt x="343085" y="490099"/>
                  </a:lnTo>
                  <a:lnTo>
                    <a:pt x="381203" y="469430"/>
                  </a:lnTo>
                  <a:lnTo>
                    <a:pt x="504685" y="373367"/>
                  </a:lnTo>
                  <a:lnTo>
                    <a:pt x="519234" y="345000"/>
                  </a:lnTo>
                  <a:lnTo>
                    <a:pt x="509137" y="336146"/>
                  </a:lnTo>
                  <a:lnTo>
                    <a:pt x="490588" y="332854"/>
                  </a:lnTo>
                  <a:lnTo>
                    <a:pt x="483895" y="332828"/>
                  </a:lnTo>
                  <a:lnTo>
                    <a:pt x="476313" y="333819"/>
                  </a:lnTo>
                  <a:lnTo>
                    <a:pt x="436549" y="350545"/>
                  </a:lnTo>
                  <a:lnTo>
                    <a:pt x="391502" y="384136"/>
                  </a:lnTo>
                  <a:lnTo>
                    <a:pt x="385064" y="388428"/>
                  </a:lnTo>
                  <a:lnTo>
                    <a:pt x="378261" y="392029"/>
                  </a:lnTo>
                  <a:lnTo>
                    <a:pt x="371141" y="394916"/>
                  </a:lnTo>
                  <a:lnTo>
                    <a:pt x="363753" y="397065"/>
                  </a:lnTo>
                  <a:lnTo>
                    <a:pt x="354025" y="399376"/>
                  </a:lnTo>
                </a:path>
                <a:path extrusionOk="0" h="509270" w="525145">
                  <a:moveTo>
                    <a:pt x="314426" y="237820"/>
                  </a:moveTo>
                  <a:lnTo>
                    <a:pt x="322546" y="230090"/>
                  </a:lnTo>
                  <a:lnTo>
                    <a:pt x="332149" y="225410"/>
                  </a:lnTo>
                  <a:lnTo>
                    <a:pt x="342533" y="224138"/>
                  </a:lnTo>
                  <a:lnTo>
                    <a:pt x="352996" y="226631"/>
                  </a:lnTo>
                  <a:lnTo>
                    <a:pt x="364369" y="234929"/>
                  </a:lnTo>
                  <a:lnTo>
                    <a:pt x="371792" y="247210"/>
                  </a:lnTo>
                  <a:lnTo>
                    <a:pt x="374338" y="261726"/>
                  </a:lnTo>
                  <a:lnTo>
                    <a:pt x="371081" y="276733"/>
                  </a:lnTo>
                  <a:lnTo>
                    <a:pt x="362534" y="288886"/>
                  </a:lnTo>
                  <a:lnTo>
                    <a:pt x="348988" y="301315"/>
                  </a:lnTo>
                  <a:lnTo>
                    <a:pt x="332324" y="314946"/>
                  </a:lnTo>
                  <a:lnTo>
                    <a:pt x="314426" y="330708"/>
                  </a:lnTo>
                  <a:lnTo>
                    <a:pt x="296515" y="314946"/>
                  </a:lnTo>
                  <a:lnTo>
                    <a:pt x="279847" y="301315"/>
                  </a:lnTo>
                  <a:lnTo>
                    <a:pt x="266299" y="288886"/>
                  </a:lnTo>
                  <a:lnTo>
                    <a:pt x="257746" y="276733"/>
                  </a:lnTo>
                  <a:lnTo>
                    <a:pt x="254489" y="261727"/>
                  </a:lnTo>
                  <a:lnTo>
                    <a:pt x="257035" y="247213"/>
                  </a:lnTo>
                  <a:lnTo>
                    <a:pt x="264458" y="234940"/>
                  </a:lnTo>
                  <a:lnTo>
                    <a:pt x="275831" y="226656"/>
                  </a:lnTo>
                  <a:lnTo>
                    <a:pt x="286305" y="224159"/>
                  </a:lnTo>
                  <a:lnTo>
                    <a:pt x="296700" y="225423"/>
                  </a:lnTo>
                  <a:lnTo>
                    <a:pt x="306310" y="230094"/>
                  </a:lnTo>
                  <a:lnTo>
                    <a:pt x="314426" y="237820"/>
                  </a:lnTo>
                  <a:close/>
                </a:path>
                <a:path extrusionOk="0" h="509270" w="525145">
                  <a:moveTo>
                    <a:pt x="314426" y="237820"/>
                  </a:moveTo>
                  <a:lnTo>
                    <a:pt x="314426" y="23783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67" name="Google Shape;3567;p58"/>
            <p:cNvPicPr preferRelativeResize="0"/>
            <p:nvPr/>
          </p:nvPicPr>
          <p:blipFill rotWithShape="1">
            <a:blip r:embed="rId20">
              <a:alphaModFix/>
            </a:blip>
            <a:srcRect b="0" l="0" r="0" t="0"/>
            <a:stretch/>
          </p:blipFill>
          <p:spPr>
            <a:xfrm>
              <a:off x="5074603" y="3703031"/>
              <a:ext cx="172110" cy="201904"/>
            </a:xfrm>
            <a:prstGeom prst="rect">
              <a:avLst/>
            </a:prstGeom>
            <a:noFill/>
            <a:ln>
              <a:noFill/>
            </a:ln>
          </p:spPr>
        </p:pic>
      </p:grpSp>
      <p:sp>
        <p:nvSpPr>
          <p:cNvPr id="3568" name="Google Shape;3568;p5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58</a:t>
            </a:r>
            <a:endParaRPr sz="900">
              <a:latin typeface="Malgun Gothic"/>
              <a:ea typeface="Malgun Gothic"/>
              <a:cs typeface="Malgun Gothic"/>
              <a:sym typeface="Malgun Gothic"/>
            </a:endParaRPr>
          </a:p>
        </p:txBody>
      </p:sp>
      <p:pic>
        <p:nvPicPr>
          <p:cNvPr id="3569" name="Google Shape;3569;p58"/>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3570" name="Google Shape;3570;p58"/>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3571" name="Google Shape;3571;p58"/>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3572" name="Google Shape;3572;p58"/>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3573" name="Google Shape;3573;p5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7" name="Shape 3577"/>
        <p:cNvGrpSpPr/>
        <p:nvPr/>
      </p:nvGrpSpPr>
      <p:grpSpPr>
        <a:xfrm>
          <a:off x="0" y="0"/>
          <a:ext cx="0" cy="0"/>
          <a:chOff x="0" y="0"/>
          <a:chExt cx="0" cy="0"/>
        </a:xfrm>
      </p:grpSpPr>
      <p:graphicFrame>
        <p:nvGraphicFramePr>
          <p:cNvPr id="3578" name="Google Shape;3578;p5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9">
                            <a:extLst>
                              <a:ext uri="{A12FA001-AC4F-418D-AE19-62706E023703}">
                                <ahyp:hlinkClr val="tx"/>
                              </a:ext>
                            </a:extLst>
                          </a:hlinkClick>
                        </a:rPr>
                        <a:t>지역사회 발전 및 투자</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579" name="Google Shape;3579;p59"/>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83B2ED"/>
                </a:solidFill>
              </a:rPr>
              <a:t>Stakeholder Interview</a:t>
            </a:r>
            <a:endParaRPr sz="2000"/>
          </a:p>
        </p:txBody>
      </p:sp>
      <p:sp>
        <p:nvSpPr>
          <p:cNvPr id="3580" name="Google Shape;3580;p59"/>
          <p:cNvSpPr txBox="1"/>
          <p:nvPr/>
        </p:nvSpPr>
        <p:spPr>
          <a:xfrm>
            <a:off x="9539809" y="666023"/>
            <a:ext cx="768985" cy="279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0" lang="en-US" sz="650">
                <a:solidFill>
                  <a:srgbClr val="83B2ED"/>
                </a:solidFill>
                <a:latin typeface="Arial"/>
                <a:ea typeface="Arial"/>
                <a:cs typeface="Arial"/>
                <a:sym typeface="Arial"/>
              </a:rPr>
              <a:t>서울시50플러스재단</a:t>
            </a:r>
            <a:endParaRPr sz="650">
              <a:latin typeface="Arial"/>
              <a:ea typeface="Arial"/>
              <a:cs typeface="Arial"/>
              <a:sym typeface="Arial"/>
            </a:endParaRPr>
          </a:p>
          <a:p>
            <a:pPr indent="0" lvl="0" marL="315595" rtl="0" algn="l">
              <a:lnSpc>
                <a:spcPct val="100000"/>
              </a:lnSpc>
              <a:spcBef>
                <a:spcPts val="219"/>
              </a:spcBef>
              <a:spcAft>
                <a:spcPts val="0"/>
              </a:spcAft>
              <a:buNone/>
            </a:pPr>
            <a:r>
              <a:rPr b="1" lang="en-US" sz="650">
                <a:solidFill>
                  <a:srgbClr val="83B2ED"/>
                </a:solidFill>
                <a:latin typeface="Malgun Gothic"/>
                <a:ea typeface="Malgun Gothic"/>
                <a:cs typeface="Malgun Gothic"/>
                <a:sym typeface="Malgun Gothic"/>
              </a:rPr>
              <a:t>이지영 책임</a:t>
            </a:r>
            <a:endParaRPr sz="650">
              <a:latin typeface="Malgun Gothic"/>
              <a:ea typeface="Malgun Gothic"/>
              <a:cs typeface="Malgun Gothic"/>
              <a:sym typeface="Malgun Gothic"/>
            </a:endParaRPr>
          </a:p>
        </p:txBody>
      </p:sp>
      <p:grpSp>
        <p:nvGrpSpPr>
          <p:cNvPr id="3581" name="Google Shape;3581;p59"/>
          <p:cNvGrpSpPr/>
          <p:nvPr/>
        </p:nvGrpSpPr>
        <p:grpSpPr>
          <a:xfrm>
            <a:off x="2340000" y="408508"/>
            <a:ext cx="7956550" cy="1487176"/>
            <a:chOff x="2340000" y="408508"/>
            <a:chExt cx="7956550" cy="1487176"/>
          </a:xfrm>
        </p:grpSpPr>
        <p:sp>
          <p:nvSpPr>
            <p:cNvPr id="3582" name="Google Shape;3582;p59"/>
            <p:cNvSpPr/>
            <p:nvPr/>
          </p:nvSpPr>
          <p:spPr>
            <a:xfrm>
              <a:off x="2340000" y="1151299"/>
              <a:ext cx="7956550" cy="0"/>
            </a:xfrm>
            <a:custGeom>
              <a:rect b="b" l="l" r="r" t="t"/>
              <a:pathLst>
                <a:path extrusionOk="0" h="120000" w="7956550">
                  <a:moveTo>
                    <a:pt x="0" y="0"/>
                  </a:moveTo>
                  <a:lnTo>
                    <a:pt x="7956003" y="0"/>
                  </a:lnTo>
                </a:path>
              </a:pathLst>
            </a:custGeom>
            <a:noFill/>
            <a:ln cap="flat" cmpd="sng" w="25400">
              <a:solidFill>
                <a:srgbClr val="83B2E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83" name="Google Shape;3583;p59"/>
            <p:cNvPicPr preferRelativeResize="0"/>
            <p:nvPr/>
          </p:nvPicPr>
          <p:blipFill rotWithShape="1">
            <a:blip r:embed="rId16">
              <a:alphaModFix/>
            </a:blip>
            <a:srcRect b="0" l="0" r="0" t="0"/>
            <a:stretch/>
          </p:blipFill>
          <p:spPr>
            <a:xfrm>
              <a:off x="7462990" y="408508"/>
              <a:ext cx="1486966" cy="1486979"/>
            </a:xfrm>
            <a:prstGeom prst="rect">
              <a:avLst/>
            </a:prstGeom>
            <a:noFill/>
            <a:ln>
              <a:noFill/>
            </a:ln>
          </p:spPr>
        </p:pic>
        <p:sp>
          <p:nvSpPr>
            <p:cNvPr id="3584" name="Google Shape;3584;p59"/>
            <p:cNvSpPr/>
            <p:nvPr/>
          </p:nvSpPr>
          <p:spPr>
            <a:xfrm>
              <a:off x="7462991" y="408514"/>
              <a:ext cx="1487170" cy="1487170"/>
            </a:xfrm>
            <a:custGeom>
              <a:rect b="b" l="l" r="r" t="t"/>
              <a:pathLst>
                <a:path extrusionOk="0" h="1487170" w="1487170">
                  <a:moveTo>
                    <a:pt x="743483" y="1486966"/>
                  </a:moveTo>
                  <a:lnTo>
                    <a:pt x="792367" y="1485385"/>
                  </a:lnTo>
                  <a:lnTo>
                    <a:pt x="840407" y="1480706"/>
                  </a:lnTo>
                  <a:lnTo>
                    <a:pt x="887505" y="1473027"/>
                  </a:lnTo>
                  <a:lnTo>
                    <a:pt x="933563" y="1462447"/>
                  </a:lnTo>
                  <a:lnTo>
                    <a:pt x="978482" y="1449063"/>
                  </a:lnTo>
                  <a:lnTo>
                    <a:pt x="1022165" y="1432974"/>
                  </a:lnTo>
                  <a:lnTo>
                    <a:pt x="1064514" y="1414276"/>
                  </a:lnTo>
                  <a:lnTo>
                    <a:pt x="1105430" y="1393069"/>
                  </a:lnTo>
                  <a:lnTo>
                    <a:pt x="1144817" y="1369450"/>
                  </a:lnTo>
                  <a:lnTo>
                    <a:pt x="1182575" y="1343518"/>
                  </a:lnTo>
                  <a:lnTo>
                    <a:pt x="1218608" y="1315369"/>
                  </a:lnTo>
                  <a:lnTo>
                    <a:pt x="1252816" y="1285103"/>
                  </a:lnTo>
                  <a:lnTo>
                    <a:pt x="1285103" y="1252816"/>
                  </a:lnTo>
                  <a:lnTo>
                    <a:pt x="1315369" y="1218608"/>
                  </a:lnTo>
                  <a:lnTo>
                    <a:pt x="1343518" y="1182575"/>
                  </a:lnTo>
                  <a:lnTo>
                    <a:pt x="1369450" y="1144817"/>
                  </a:lnTo>
                  <a:lnTo>
                    <a:pt x="1393069" y="1105430"/>
                  </a:lnTo>
                  <a:lnTo>
                    <a:pt x="1414276" y="1064514"/>
                  </a:lnTo>
                  <a:lnTo>
                    <a:pt x="1432974" y="1022165"/>
                  </a:lnTo>
                  <a:lnTo>
                    <a:pt x="1449063" y="978482"/>
                  </a:lnTo>
                  <a:lnTo>
                    <a:pt x="1462447" y="933563"/>
                  </a:lnTo>
                  <a:lnTo>
                    <a:pt x="1473027" y="887505"/>
                  </a:lnTo>
                  <a:lnTo>
                    <a:pt x="1480706" y="840407"/>
                  </a:lnTo>
                  <a:lnTo>
                    <a:pt x="1485385" y="792367"/>
                  </a:lnTo>
                  <a:lnTo>
                    <a:pt x="1486966" y="743483"/>
                  </a:lnTo>
                  <a:lnTo>
                    <a:pt x="1485385" y="694598"/>
                  </a:lnTo>
                  <a:lnTo>
                    <a:pt x="1480706" y="646558"/>
                  </a:lnTo>
                  <a:lnTo>
                    <a:pt x="1473027" y="599461"/>
                  </a:lnTo>
                  <a:lnTo>
                    <a:pt x="1462447" y="553403"/>
                  </a:lnTo>
                  <a:lnTo>
                    <a:pt x="1449063" y="508484"/>
                  </a:lnTo>
                  <a:lnTo>
                    <a:pt x="1432974" y="464801"/>
                  </a:lnTo>
                  <a:lnTo>
                    <a:pt x="1414276" y="422452"/>
                  </a:lnTo>
                  <a:lnTo>
                    <a:pt x="1393069" y="381535"/>
                  </a:lnTo>
                  <a:lnTo>
                    <a:pt x="1369450" y="342149"/>
                  </a:lnTo>
                  <a:lnTo>
                    <a:pt x="1343518" y="304390"/>
                  </a:lnTo>
                  <a:lnTo>
                    <a:pt x="1315369" y="268358"/>
                  </a:lnTo>
                  <a:lnTo>
                    <a:pt x="1285103" y="234150"/>
                  </a:lnTo>
                  <a:lnTo>
                    <a:pt x="1252816" y="201863"/>
                  </a:lnTo>
                  <a:lnTo>
                    <a:pt x="1218608" y="171597"/>
                  </a:lnTo>
                  <a:lnTo>
                    <a:pt x="1182575" y="143448"/>
                  </a:lnTo>
                  <a:lnTo>
                    <a:pt x="1144817" y="117515"/>
                  </a:lnTo>
                  <a:lnTo>
                    <a:pt x="1105430" y="93897"/>
                  </a:lnTo>
                  <a:lnTo>
                    <a:pt x="1064514" y="72689"/>
                  </a:lnTo>
                  <a:lnTo>
                    <a:pt x="1022165" y="53992"/>
                  </a:lnTo>
                  <a:lnTo>
                    <a:pt x="978482" y="37903"/>
                  </a:lnTo>
                  <a:lnTo>
                    <a:pt x="933563" y="24519"/>
                  </a:lnTo>
                  <a:lnTo>
                    <a:pt x="887505" y="13939"/>
                  </a:lnTo>
                  <a:lnTo>
                    <a:pt x="840407" y="6260"/>
                  </a:lnTo>
                  <a:lnTo>
                    <a:pt x="792367" y="1581"/>
                  </a:lnTo>
                  <a:lnTo>
                    <a:pt x="743483" y="0"/>
                  </a:lnTo>
                  <a:lnTo>
                    <a:pt x="694598" y="1581"/>
                  </a:lnTo>
                  <a:lnTo>
                    <a:pt x="646558" y="6260"/>
                  </a:lnTo>
                  <a:lnTo>
                    <a:pt x="599461" y="13939"/>
                  </a:lnTo>
                  <a:lnTo>
                    <a:pt x="553403" y="24519"/>
                  </a:lnTo>
                  <a:lnTo>
                    <a:pt x="508484" y="37903"/>
                  </a:lnTo>
                  <a:lnTo>
                    <a:pt x="464801" y="53992"/>
                  </a:lnTo>
                  <a:lnTo>
                    <a:pt x="422452" y="72689"/>
                  </a:lnTo>
                  <a:lnTo>
                    <a:pt x="381535" y="93897"/>
                  </a:lnTo>
                  <a:lnTo>
                    <a:pt x="342149" y="117515"/>
                  </a:lnTo>
                  <a:lnTo>
                    <a:pt x="304390" y="143448"/>
                  </a:lnTo>
                  <a:lnTo>
                    <a:pt x="268358" y="171597"/>
                  </a:lnTo>
                  <a:lnTo>
                    <a:pt x="234150" y="201863"/>
                  </a:lnTo>
                  <a:lnTo>
                    <a:pt x="201863" y="234150"/>
                  </a:lnTo>
                  <a:lnTo>
                    <a:pt x="171597" y="268358"/>
                  </a:lnTo>
                  <a:lnTo>
                    <a:pt x="143448" y="304390"/>
                  </a:lnTo>
                  <a:lnTo>
                    <a:pt x="117515" y="342149"/>
                  </a:lnTo>
                  <a:lnTo>
                    <a:pt x="93897" y="381535"/>
                  </a:lnTo>
                  <a:lnTo>
                    <a:pt x="72689" y="422452"/>
                  </a:lnTo>
                  <a:lnTo>
                    <a:pt x="53992" y="464801"/>
                  </a:lnTo>
                  <a:lnTo>
                    <a:pt x="37903" y="508484"/>
                  </a:lnTo>
                  <a:lnTo>
                    <a:pt x="24519" y="553403"/>
                  </a:lnTo>
                  <a:lnTo>
                    <a:pt x="13939" y="599461"/>
                  </a:lnTo>
                  <a:lnTo>
                    <a:pt x="6260" y="646558"/>
                  </a:lnTo>
                  <a:lnTo>
                    <a:pt x="1581" y="694598"/>
                  </a:lnTo>
                  <a:lnTo>
                    <a:pt x="0" y="743483"/>
                  </a:lnTo>
                  <a:lnTo>
                    <a:pt x="1581" y="792367"/>
                  </a:lnTo>
                  <a:lnTo>
                    <a:pt x="6260" y="840407"/>
                  </a:lnTo>
                  <a:lnTo>
                    <a:pt x="13939" y="887505"/>
                  </a:lnTo>
                  <a:lnTo>
                    <a:pt x="24519" y="933563"/>
                  </a:lnTo>
                  <a:lnTo>
                    <a:pt x="37903" y="978482"/>
                  </a:lnTo>
                  <a:lnTo>
                    <a:pt x="53992" y="1022165"/>
                  </a:lnTo>
                  <a:lnTo>
                    <a:pt x="72689" y="1064514"/>
                  </a:lnTo>
                  <a:lnTo>
                    <a:pt x="93897" y="1105430"/>
                  </a:lnTo>
                  <a:lnTo>
                    <a:pt x="117515" y="1144817"/>
                  </a:lnTo>
                  <a:lnTo>
                    <a:pt x="143448" y="1182575"/>
                  </a:lnTo>
                  <a:lnTo>
                    <a:pt x="171597" y="1218608"/>
                  </a:lnTo>
                  <a:lnTo>
                    <a:pt x="201863" y="1252816"/>
                  </a:lnTo>
                  <a:lnTo>
                    <a:pt x="234150" y="1285103"/>
                  </a:lnTo>
                  <a:lnTo>
                    <a:pt x="268358" y="1315369"/>
                  </a:lnTo>
                  <a:lnTo>
                    <a:pt x="304390" y="1343518"/>
                  </a:lnTo>
                  <a:lnTo>
                    <a:pt x="342149" y="1369450"/>
                  </a:lnTo>
                  <a:lnTo>
                    <a:pt x="381535" y="1393069"/>
                  </a:lnTo>
                  <a:lnTo>
                    <a:pt x="422452" y="1414276"/>
                  </a:lnTo>
                  <a:lnTo>
                    <a:pt x="464801" y="1432974"/>
                  </a:lnTo>
                  <a:lnTo>
                    <a:pt x="508484" y="1449063"/>
                  </a:lnTo>
                  <a:lnTo>
                    <a:pt x="553403" y="1462447"/>
                  </a:lnTo>
                  <a:lnTo>
                    <a:pt x="599461" y="1473027"/>
                  </a:lnTo>
                  <a:lnTo>
                    <a:pt x="646558" y="1480706"/>
                  </a:lnTo>
                  <a:lnTo>
                    <a:pt x="694598" y="1485385"/>
                  </a:lnTo>
                  <a:lnTo>
                    <a:pt x="743483" y="1486966"/>
                  </a:lnTo>
                  <a:close/>
                </a:path>
              </a:pathLst>
            </a:custGeom>
            <a:noFill/>
            <a:ln cap="flat" cmpd="sng" w="250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85" name="Google Shape;3585;p59"/>
          <p:cNvSpPr txBox="1"/>
          <p:nvPr/>
        </p:nvSpPr>
        <p:spPr>
          <a:xfrm>
            <a:off x="2327300" y="1253712"/>
            <a:ext cx="3831590" cy="431800"/>
          </a:xfrm>
          <a:prstGeom prst="rect">
            <a:avLst/>
          </a:prstGeom>
          <a:noFill/>
          <a:ln>
            <a:noFill/>
          </a:ln>
        </p:spPr>
        <p:txBody>
          <a:bodyPr anchorCtr="0" anchor="t" bIns="0" lIns="0" spcFirstLastPara="1" rIns="0" wrap="square" tIns="12700">
            <a:spAutoFit/>
          </a:bodyPr>
          <a:lstStyle/>
          <a:p>
            <a:pPr indent="0" lvl="0" marL="12700" marR="5080" rtl="0" algn="l">
              <a:lnSpc>
                <a:spcPct val="148100"/>
              </a:lnSpc>
              <a:spcBef>
                <a:spcPts val="0"/>
              </a:spcBef>
              <a:spcAft>
                <a:spcPts val="0"/>
              </a:spcAft>
              <a:buNone/>
            </a:pPr>
            <a:r>
              <a:rPr b="0" lang="en-US" sz="900">
                <a:solidFill>
                  <a:srgbClr val="231F20"/>
                </a:solidFill>
                <a:latin typeface="Arial"/>
                <a:ea typeface="Arial"/>
                <a:cs typeface="Arial"/>
                <a:sym typeface="Arial"/>
              </a:rPr>
              <a:t>중장년 창업경진대회를 통해 중장년 창업기업의 다양한 모델과 우수성을 알리고, 참여기업들에게는 전문적 평가와 응원의 자리가 마련될 수 있었습니다.</a:t>
            </a:r>
            <a:endParaRPr sz="900">
              <a:latin typeface="Arial"/>
              <a:ea typeface="Arial"/>
              <a:cs typeface="Arial"/>
              <a:sym typeface="Arial"/>
            </a:endParaRPr>
          </a:p>
        </p:txBody>
      </p:sp>
      <p:grpSp>
        <p:nvGrpSpPr>
          <p:cNvPr id="3586" name="Google Shape;3586;p59"/>
          <p:cNvGrpSpPr/>
          <p:nvPr/>
        </p:nvGrpSpPr>
        <p:grpSpPr>
          <a:xfrm>
            <a:off x="2340002" y="2015967"/>
            <a:ext cx="7956550" cy="4680585"/>
            <a:chOff x="2340002" y="2015967"/>
            <a:chExt cx="7956550" cy="4680585"/>
          </a:xfrm>
        </p:grpSpPr>
        <p:sp>
          <p:nvSpPr>
            <p:cNvPr id="3587" name="Google Shape;3587;p59"/>
            <p:cNvSpPr/>
            <p:nvPr/>
          </p:nvSpPr>
          <p:spPr>
            <a:xfrm>
              <a:off x="2340002" y="2015967"/>
              <a:ext cx="7956550" cy="4680585"/>
            </a:xfrm>
            <a:custGeom>
              <a:rect b="b" l="l" r="r" t="t"/>
              <a:pathLst>
                <a:path extrusionOk="0" h="4680584" w="7956550">
                  <a:moveTo>
                    <a:pt x="7775994" y="0"/>
                  </a:moveTo>
                  <a:lnTo>
                    <a:pt x="179997" y="0"/>
                  </a:lnTo>
                  <a:lnTo>
                    <a:pt x="132144" y="6432"/>
                  </a:lnTo>
                  <a:lnTo>
                    <a:pt x="89146" y="24583"/>
                  </a:lnTo>
                  <a:lnTo>
                    <a:pt x="52717" y="52736"/>
                  </a:lnTo>
                  <a:lnTo>
                    <a:pt x="24573" y="89174"/>
                  </a:lnTo>
                  <a:lnTo>
                    <a:pt x="6429" y="132179"/>
                  </a:lnTo>
                  <a:lnTo>
                    <a:pt x="0" y="180035"/>
                  </a:lnTo>
                  <a:lnTo>
                    <a:pt x="0" y="4500016"/>
                  </a:lnTo>
                  <a:lnTo>
                    <a:pt x="6429" y="4547867"/>
                  </a:lnTo>
                  <a:lnTo>
                    <a:pt x="24573" y="4590863"/>
                  </a:lnTo>
                  <a:lnTo>
                    <a:pt x="52717" y="4627289"/>
                  </a:lnTo>
                  <a:lnTo>
                    <a:pt x="89146" y="4655430"/>
                  </a:lnTo>
                  <a:lnTo>
                    <a:pt x="132144" y="4673572"/>
                  </a:lnTo>
                  <a:lnTo>
                    <a:pt x="179997" y="4680000"/>
                  </a:lnTo>
                  <a:lnTo>
                    <a:pt x="7775994" y="4680000"/>
                  </a:lnTo>
                  <a:lnTo>
                    <a:pt x="7823846" y="4673572"/>
                  </a:lnTo>
                  <a:lnTo>
                    <a:pt x="7866844" y="4655430"/>
                  </a:lnTo>
                  <a:lnTo>
                    <a:pt x="7903273" y="4627289"/>
                  </a:lnTo>
                  <a:lnTo>
                    <a:pt x="7931417" y="4590863"/>
                  </a:lnTo>
                  <a:lnTo>
                    <a:pt x="7949561" y="4547867"/>
                  </a:lnTo>
                  <a:lnTo>
                    <a:pt x="7955991" y="4500016"/>
                  </a:lnTo>
                  <a:lnTo>
                    <a:pt x="7955991" y="180035"/>
                  </a:lnTo>
                  <a:lnTo>
                    <a:pt x="7949561" y="132179"/>
                  </a:lnTo>
                  <a:lnTo>
                    <a:pt x="7931417" y="89174"/>
                  </a:lnTo>
                  <a:lnTo>
                    <a:pt x="7903273" y="52736"/>
                  </a:lnTo>
                  <a:lnTo>
                    <a:pt x="7866844" y="24583"/>
                  </a:lnTo>
                  <a:lnTo>
                    <a:pt x="7823846" y="6432"/>
                  </a:lnTo>
                  <a:lnTo>
                    <a:pt x="7775994" y="0"/>
                  </a:lnTo>
                  <a:close/>
                </a:path>
              </a:pathLst>
            </a:custGeom>
            <a:solidFill>
              <a:srgbClr val="7CAD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88" name="Google Shape;3588;p59"/>
            <p:cNvPicPr preferRelativeResize="0"/>
            <p:nvPr/>
          </p:nvPicPr>
          <p:blipFill rotWithShape="1">
            <a:blip r:embed="rId17">
              <a:alphaModFix/>
            </a:blip>
            <a:srcRect b="0" l="0" r="0" t="0"/>
            <a:stretch/>
          </p:blipFill>
          <p:spPr>
            <a:xfrm>
              <a:off x="3305968" y="2372913"/>
              <a:ext cx="101650" cy="101650"/>
            </a:xfrm>
            <a:prstGeom prst="rect">
              <a:avLst/>
            </a:prstGeom>
            <a:noFill/>
            <a:ln>
              <a:noFill/>
            </a:ln>
          </p:spPr>
        </p:pic>
        <p:pic>
          <p:nvPicPr>
            <p:cNvPr id="3589" name="Google Shape;3589;p59"/>
            <p:cNvPicPr preferRelativeResize="0"/>
            <p:nvPr/>
          </p:nvPicPr>
          <p:blipFill rotWithShape="1">
            <a:blip r:embed="rId18">
              <a:alphaModFix/>
            </a:blip>
            <a:srcRect b="0" l="0" r="0" t="0"/>
            <a:stretch/>
          </p:blipFill>
          <p:spPr>
            <a:xfrm>
              <a:off x="2618726" y="3185713"/>
              <a:ext cx="88900" cy="76200"/>
            </a:xfrm>
            <a:prstGeom prst="rect">
              <a:avLst/>
            </a:prstGeom>
            <a:noFill/>
            <a:ln>
              <a:noFill/>
            </a:ln>
          </p:spPr>
        </p:pic>
        <p:pic>
          <p:nvPicPr>
            <p:cNvPr id="3590" name="Google Shape;3590;p59"/>
            <p:cNvPicPr preferRelativeResize="0"/>
            <p:nvPr/>
          </p:nvPicPr>
          <p:blipFill rotWithShape="1">
            <a:blip r:embed="rId18">
              <a:alphaModFix/>
            </a:blip>
            <a:srcRect b="0" l="0" r="0" t="0"/>
            <a:stretch/>
          </p:blipFill>
          <p:spPr>
            <a:xfrm>
              <a:off x="4396386" y="3665773"/>
              <a:ext cx="88900" cy="76200"/>
            </a:xfrm>
            <a:prstGeom prst="rect">
              <a:avLst/>
            </a:prstGeom>
            <a:noFill/>
            <a:ln>
              <a:noFill/>
            </a:ln>
          </p:spPr>
        </p:pic>
        <p:pic>
          <p:nvPicPr>
            <p:cNvPr id="3591" name="Google Shape;3591;p59"/>
            <p:cNvPicPr preferRelativeResize="0"/>
            <p:nvPr/>
          </p:nvPicPr>
          <p:blipFill rotWithShape="1">
            <a:blip r:embed="rId18">
              <a:alphaModFix/>
            </a:blip>
            <a:srcRect b="0" l="0" r="0" t="0"/>
            <a:stretch/>
          </p:blipFill>
          <p:spPr>
            <a:xfrm>
              <a:off x="4711940" y="5265973"/>
              <a:ext cx="88900" cy="76200"/>
            </a:xfrm>
            <a:prstGeom prst="rect">
              <a:avLst/>
            </a:prstGeom>
            <a:noFill/>
            <a:ln>
              <a:noFill/>
            </a:ln>
          </p:spPr>
        </p:pic>
        <p:pic>
          <p:nvPicPr>
            <p:cNvPr id="3592" name="Google Shape;3592;p59"/>
            <p:cNvPicPr preferRelativeResize="0"/>
            <p:nvPr/>
          </p:nvPicPr>
          <p:blipFill rotWithShape="1">
            <a:blip r:embed="rId18">
              <a:alphaModFix/>
            </a:blip>
            <a:srcRect b="0" l="0" r="0" t="0"/>
            <a:stretch/>
          </p:blipFill>
          <p:spPr>
            <a:xfrm>
              <a:off x="4801475" y="5906053"/>
              <a:ext cx="88900" cy="76200"/>
            </a:xfrm>
            <a:prstGeom prst="rect">
              <a:avLst/>
            </a:prstGeom>
            <a:noFill/>
            <a:ln>
              <a:noFill/>
            </a:ln>
          </p:spPr>
        </p:pic>
        <p:pic>
          <p:nvPicPr>
            <p:cNvPr id="3593" name="Google Shape;3593;p59"/>
            <p:cNvPicPr preferRelativeResize="0"/>
            <p:nvPr/>
          </p:nvPicPr>
          <p:blipFill rotWithShape="1">
            <a:blip r:embed="rId18">
              <a:alphaModFix/>
            </a:blip>
            <a:srcRect b="0" l="0" r="0" t="0"/>
            <a:stretch/>
          </p:blipFill>
          <p:spPr>
            <a:xfrm>
              <a:off x="3846784" y="6386113"/>
              <a:ext cx="88900" cy="76200"/>
            </a:xfrm>
            <a:prstGeom prst="rect">
              <a:avLst/>
            </a:prstGeom>
            <a:noFill/>
            <a:ln>
              <a:noFill/>
            </a:ln>
          </p:spPr>
        </p:pic>
      </p:grpSp>
      <p:sp>
        <p:nvSpPr>
          <p:cNvPr id="3594" name="Google Shape;3594;p59"/>
          <p:cNvSpPr txBox="1"/>
          <p:nvPr/>
        </p:nvSpPr>
        <p:spPr>
          <a:xfrm>
            <a:off x="2516299" y="2144923"/>
            <a:ext cx="2390775" cy="4349750"/>
          </a:xfrm>
          <a:prstGeom prst="rect">
            <a:avLst/>
          </a:prstGeom>
          <a:noFill/>
          <a:ln>
            <a:noFill/>
          </a:ln>
        </p:spPr>
        <p:txBody>
          <a:bodyPr anchorCtr="0" anchor="t" bIns="0" lIns="0" spcFirstLastPara="1" rIns="0" wrap="square" tIns="12700">
            <a:spAutoFit/>
          </a:bodyPr>
          <a:lstStyle/>
          <a:p>
            <a:pPr indent="0" lvl="0" marL="12700" marR="579755" rtl="0" algn="l">
              <a:lnSpc>
                <a:spcPct val="142800"/>
              </a:lnSpc>
              <a:spcBef>
                <a:spcPts val="0"/>
              </a:spcBef>
              <a:spcAft>
                <a:spcPts val="0"/>
              </a:spcAft>
              <a:buNone/>
            </a:pPr>
            <a:r>
              <a:rPr b="0" lang="en-US" sz="750">
                <a:solidFill>
                  <a:srgbClr val="FFEF9F"/>
                </a:solidFill>
                <a:latin typeface="Arial"/>
                <a:ea typeface="Arial"/>
                <a:cs typeface="Arial"/>
                <a:sym typeface="Arial"/>
              </a:rPr>
              <a:t>신한라이프와 함께 협업하고 계신 활동에 대해 소개 부탁드립니다.</a:t>
            </a:r>
            <a:endParaRPr sz="750">
              <a:latin typeface="Arial"/>
              <a:ea typeface="Arial"/>
              <a:cs typeface="Arial"/>
              <a:sym typeface="Arial"/>
            </a:endParaRPr>
          </a:p>
          <a:p>
            <a:pPr indent="0" lvl="0" marL="12700" marR="5080" rtl="0" algn="just">
              <a:lnSpc>
                <a:spcPct val="168000"/>
              </a:lnSpc>
              <a:spcBef>
                <a:spcPts val="75"/>
              </a:spcBef>
              <a:spcAft>
                <a:spcPts val="0"/>
              </a:spcAft>
              <a:buNone/>
            </a:pPr>
            <a:r>
              <a:rPr b="0" lang="en-US" sz="750">
                <a:solidFill>
                  <a:srgbClr val="FFFFFF"/>
                </a:solidFill>
                <a:latin typeface="Arial"/>
                <a:ea typeface="Arial"/>
                <a:cs typeface="Arial"/>
                <a:sym typeface="Arial"/>
              </a:rPr>
              <a:t>서울시50플러스재단은 인생 후반을 준비하는 서울시 중장 년 세대를 위한 종합지원, 특히 일자리와 사회참여를 위한 다 양한 지원정책의 기획과 수행을 담당하고 있는 서울시 출연기 관입니다. 신한라이프의 중장년 일자리 창출지원 사업의 일 환 로 지난 2023년 파트너십을 맺게 되었습니다. 저희 재단 에서는 인생 전환기를 맞이한 서울시 중장년 세대(40~64세) 가 더 오래, 더 나은 일을 할 수 있도록 역량을 높이고 노후 준 비를 할 수 있는 다양한 지원사업을 운영하고 있 며, 신한라 이프가 관심을 가지고 지원한 중장년 일자리 창출의 분야에서 창업지원 영역을 함께 기획, 진행하게 되었습니다.</a:t>
            </a:r>
            <a:endParaRPr sz="750">
              <a:latin typeface="Arial"/>
              <a:ea typeface="Arial"/>
              <a:cs typeface="Arial"/>
              <a:sym typeface="Arial"/>
            </a:endParaRPr>
          </a:p>
          <a:p>
            <a:pPr indent="0" lvl="0" marL="12700" marR="5080" rtl="0" algn="just">
              <a:lnSpc>
                <a:spcPct val="168000"/>
              </a:lnSpc>
              <a:spcBef>
                <a:spcPts val="0"/>
              </a:spcBef>
              <a:spcAft>
                <a:spcPts val="0"/>
              </a:spcAft>
              <a:buNone/>
            </a:pPr>
            <a:r>
              <a:rPr b="0" lang="en-US" sz="750">
                <a:solidFill>
                  <a:srgbClr val="FFFFFF"/>
                </a:solidFill>
                <a:latin typeface="Arial"/>
                <a:ea typeface="Arial"/>
                <a:cs typeface="Arial"/>
                <a:sym typeface="Arial"/>
              </a:rPr>
              <a:t>기존 풀타임 중심의 주된 일자리에서 퇴직한 중장년들은 해 왔던 형태와 다른 일을 선호하는 부분도 있고, 기존 고용시장 에서 청년층보다는 불리한 것이 사실입니다. 그래서 사회생 활을 통해 축적된 기술과 경력을 활용할 수 있는 일자리를 직 접 만들어 간다는 점에서 창업이 선호되고 있습니다. 그러나 아직까지 창업은 청년을 위한 경력 경로로 생각되어지는 것 이 사실이고, 지원정책도 청년기업에 집중되어 있습니다. 중 장년 창업은 청년 창업보다 검증된 기술과 경험을 기반 로 한다는 점에서 성공확률이 높지만, 또 실패 시에는 개인뿐 아 니라 가정 경제에 어려움이 생기거나 노후 준비자금을 소진 하는 등의 어려움이 생길 수 있기에 중장년 특성에 맞는 지원 정책이 절실합니다. 이러한 상황에서 신한라이프의 협력 로 ‘2023년 서울시 중장년 창업경진대회’를 개최하게 된 점 은 매우 고무적인 일이었습니다. 저희 재단에서는 2023년 중 장년 창업컨설팅 지원사업을 처음 로 기획해서 약 110개의</a:t>
            </a:r>
            <a:endParaRPr sz="750">
              <a:latin typeface="Arial"/>
              <a:ea typeface="Arial"/>
              <a:cs typeface="Arial"/>
              <a:sym typeface="Arial"/>
            </a:endParaRPr>
          </a:p>
        </p:txBody>
      </p:sp>
      <p:grpSp>
        <p:nvGrpSpPr>
          <p:cNvPr id="3595" name="Google Shape;3595;p59"/>
          <p:cNvGrpSpPr/>
          <p:nvPr/>
        </p:nvGrpSpPr>
        <p:grpSpPr>
          <a:xfrm>
            <a:off x="5108999" y="2865673"/>
            <a:ext cx="2157158" cy="1516380"/>
            <a:chOff x="5108999" y="2865673"/>
            <a:chExt cx="2157158" cy="1516380"/>
          </a:xfrm>
        </p:grpSpPr>
        <p:pic>
          <p:nvPicPr>
            <p:cNvPr id="3596" name="Google Shape;3596;p59"/>
            <p:cNvPicPr preferRelativeResize="0"/>
            <p:nvPr/>
          </p:nvPicPr>
          <p:blipFill rotWithShape="1">
            <a:blip r:embed="rId18">
              <a:alphaModFix/>
            </a:blip>
            <a:srcRect b="0" l="0" r="0" t="0"/>
            <a:stretch/>
          </p:blipFill>
          <p:spPr>
            <a:xfrm>
              <a:off x="5757089" y="2865673"/>
              <a:ext cx="88900" cy="76200"/>
            </a:xfrm>
            <a:prstGeom prst="rect">
              <a:avLst/>
            </a:prstGeom>
            <a:noFill/>
            <a:ln>
              <a:noFill/>
            </a:ln>
          </p:spPr>
        </p:pic>
        <p:pic>
          <p:nvPicPr>
            <p:cNvPr id="3597" name="Google Shape;3597;p59"/>
            <p:cNvPicPr preferRelativeResize="0"/>
            <p:nvPr/>
          </p:nvPicPr>
          <p:blipFill rotWithShape="1">
            <a:blip r:embed="rId18">
              <a:alphaModFix/>
            </a:blip>
            <a:srcRect b="0" l="0" r="0" t="0"/>
            <a:stretch/>
          </p:blipFill>
          <p:spPr>
            <a:xfrm>
              <a:off x="5311767" y="3345733"/>
              <a:ext cx="88900" cy="76200"/>
            </a:xfrm>
            <a:prstGeom prst="rect">
              <a:avLst/>
            </a:prstGeom>
            <a:noFill/>
            <a:ln>
              <a:noFill/>
            </a:ln>
          </p:spPr>
        </p:pic>
        <p:pic>
          <p:nvPicPr>
            <p:cNvPr id="3598" name="Google Shape;3598;p59"/>
            <p:cNvPicPr preferRelativeResize="0"/>
            <p:nvPr/>
          </p:nvPicPr>
          <p:blipFill rotWithShape="1">
            <a:blip r:embed="rId18">
              <a:alphaModFix/>
            </a:blip>
            <a:srcRect b="0" l="0" r="0" t="0"/>
            <a:stretch/>
          </p:blipFill>
          <p:spPr>
            <a:xfrm>
              <a:off x="7177257" y="3665773"/>
              <a:ext cx="88900" cy="76200"/>
            </a:xfrm>
            <a:prstGeom prst="rect">
              <a:avLst/>
            </a:prstGeom>
            <a:noFill/>
            <a:ln>
              <a:noFill/>
            </a:ln>
          </p:spPr>
        </p:pic>
        <p:pic>
          <p:nvPicPr>
            <p:cNvPr id="3599" name="Google Shape;3599;p59"/>
            <p:cNvPicPr preferRelativeResize="0"/>
            <p:nvPr/>
          </p:nvPicPr>
          <p:blipFill rotWithShape="1">
            <a:blip r:embed="rId18">
              <a:alphaModFix/>
            </a:blip>
            <a:srcRect b="0" l="0" r="0" t="0"/>
            <a:stretch/>
          </p:blipFill>
          <p:spPr>
            <a:xfrm>
              <a:off x="5108999" y="4305853"/>
              <a:ext cx="88900" cy="76200"/>
            </a:xfrm>
            <a:prstGeom prst="rect">
              <a:avLst/>
            </a:prstGeom>
            <a:noFill/>
            <a:ln>
              <a:noFill/>
            </a:ln>
          </p:spPr>
        </p:pic>
      </p:grpSp>
      <p:sp>
        <p:nvSpPr>
          <p:cNvPr id="3600" name="Google Shape;3600;p59"/>
          <p:cNvSpPr txBox="1"/>
          <p:nvPr/>
        </p:nvSpPr>
        <p:spPr>
          <a:xfrm>
            <a:off x="5096299" y="2148123"/>
            <a:ext cx="2390775" cy="2585720"/>
          </a:xfrm>
          <a:prstGeom prst="rect">
            <a:avLst/>
          </a:prstGeom>
          <a:noFill/>
          <a:ln>
            <a:noFill/>
          </a:ln>
        </p:spPr>
        <p:txBody>
          <a:bodyPr anchorCtr="0" anchor="t" bIns="0" lIns="0" spcFirstLastPara="1" rIns="0" wrap="square" tIns="12700">
            <a:spAutoFit/>
          </a:bodyPr>
          <a:lstStyle/>
          <a:p>
            <a:pPr indent="0" lvl="0" marL="12700" marR="5080" rtl="0" algn="r">
              <a:lnSpc>
                <a:spcPct val="140000"/>
              </a:lnSpc>
              <a:spcBef>
                <a:spcPts val="0"/>
              </a:spcBef>
              <a:spcAft>
                <a:spcPts val="0"/>
              </a:spcAft>
              <a:buNone/>
            </a:pPr>
            <a:r>
              <a:rPr b="0" lang="en-US" sz="750">
                <a:solidFill>
                  <a:srgbClr val="FFFFFF"/>
                </a:solidFill>
                <a:latin typeface="Arial"/>
                <a:ea typeface="Arial"/>
                <a:cs typeface="Arial"/>
                <a:sym typeface="Arial"/>
              </a:rPr>
              <a:t>중장년 창업기업을 발굴하여 지원하고 있었습니다. 신한라 이프와 함께 ‘중장년 창업경진대회’를 개최하게 되면서 컨설 팅을 통한 비즈니스 계획 고도화를 지원하는 것에 그치지 않 고 중장년 창업기업의 다양한 모델과 우수성을 알리고, 참여 기업들에게는 앞  로의 성장과정에 대한 전문적 평가와 응원 의 자리가 마련되었습니다. 예선을 거쳐 대회에 참여한 8개의 기업 모두 대회를 준비하는 과정 자체가 사업성공에 밑거름이 될 것 로 생각하고 성공한 중장년 창업가가 될 수 있다는 자 신감이 더 커졌다는 말씀을 꼭 전달하고 싶어하셨습니다. 8개 기업은 모두 사업화 성공 및 비즈니스 확대를 구체적 로 달 성하고 있는 중입니다. 특히 재단에서는 민간기업과의 협력 을 통해 중장년 창업가에 대한 패키지 지원을 할 수 있었던 점 을 높이 평가하고 있습니다. 또한 중장년 창업기업만을 대상 로 한 창업경진대회에 대한 외부의 관심도 매우 많아서 행 사에 대한 보도 이후에도 수상기업에 대한 취재 요청이 이어</a:t>
            </a:r>
            <a:endParaRPr sz="750">
              <a:latin typeface="Arial"/>
              <a:ea typeface="Arial"/>
              <a:cs typeface="Arial"/>
              <a:sym typeface="Arial"/>
            </a:endParaRPr>
          </a:p>
          <a:p>
            <a:pPr indent="0" lvl="0" marL="12700" rtl="0" algn="l">
              <a:lnSpc>
                <a:spcPct val="100000"/>
              </a:lnSpc>
              <a:spcBef>
                <a:spcPts val="360"/>
              </a:spcBef>
              <a:spcAft>
                <a:spcPts val="0"/>
              </a:spcAft>
              <a:buNone/>
            </a:pPr>
            <a:r>
              <a:rPr b="0" lang="en-US" sz="750">
                <a:solidFill>
                  <a:srgbClr val="FFFFFF"/>
                </a:solidFill>
                <a:latin typeface="Arial"/>
                <a:ea typeface="Arial"/>
                <a:cs typeface="Arial"/>
                <a:sym typeface="Arial"/>
              </a:rPr>
              <a:t>지고 있습니다.</a:t>
            </a:r>
            <a:endParaRPr sz="750">
              <a:latin typeface="Arial"/>
              <a:ea typeface="Arial"/>
              <a:cs typeface="Arial"/>
              <a:sym typeface="Arial"/>
            </a:endParaRPr>
          </a:p>
        </p:txBody>
      </p:sp>
      <p:grpSp>
        <p:nvGrpSpPr>
          <p:cNvPr id="3601" name="Google Shape;3601;p59"/>
          <p:cNvGrpSpPr/>
          <p:nvPr/>
        </p:nvGrpSpPr>
        <p:grpSpPr>
          <a:xfrm>
            <a:off x="5644891" y="5093253"/>
            <a:ext cx="1055729" cy="1049020"/>
            <a:chOff x="5644891" y="5093253"/>
            <a:chExt cx="1055729" cy="1049020"/>
          </a:xfrm>
        </p:grpSpPr>
        <p:pic>
          <p:nvPicPr>
            <p:cNvPr id="3602" name="Google Shape;3602;p59"/>
            <p:cNvPicPr preferRelativeResize="0"/>
            <p:nvPr/>
          </p:nvPicPr>
          <p:blipFill rotWithShape="1">
            <a:blip r:embed="rId19">
              <a:alphaModFix/>
            </a:blip>
            <a:srcRect b="0" l="0" r="0" t="0"/>
            <a:stretch/>
          </p:blipFill>
          <p:spPr>
            <a:xfrm>
              <a:off x="5644891" y="5093253"/>
              <a:ext cx="101650" cy="101650"/>
            </a:xfrm>
            <a:prstGeom prst="rect">
              <a:avLst/>
            </a:prstGeom>
            <a:noFill/>
            <a:ln>
              <a:noFill/>
            </a:ln>
          </p:spPr>
        </p:pic>
        <p:pic>
          <p:nvPicPr>
            <p:cNvPr id="3603" name="Google Shape;3603;p59"/>
            <p:cNvPicPr preferRelativeResize="0"/>
            <p:nvPr/>
          </p:nvPicPr>
          <p:blipFill rotWithShape="1">
            <a:blip r:embed="rId18">
              <a:alphaModFix/>
            </a:blip>
            <a:srcRect b="0" l="0" r="0" t="0"/>
            <a:stretch/>
          </p:blipFill>
          <p:spPr>
            <a:xfrm>
              <a:off x="6611720" y="5425993"/>
              <a:ext cx="88900" cy="76200"/>
            </a:xfrm>
            <a:prstGeom prst="rect">
              <a:avLst/>
            </a:prstGeom>
            <a:noFill/>
            <a:ln>
              <a:noFill/>
            </a:ln>
          </p:spPr>
        </p:pic>
        <p:pic>
          <p:nvPicPr>
            <p:cNvPr id="3604" name="Google Shape;3604;p59"/>
            <p:cNvPicPr preferRelativeResize="0"/>
            <p:nvPr/>
          </p:nvPicPr>
          <p:blipFill rotWithShape="1">
            <a:blip r:embed="rId18">
              <a:alphaModFix/>
            </a:blip>
            <a:srcRect b="0" l="0" r="0" t="0"/>
            <a:stretch/>
          </p:blipFill>
          <p:spPr>
            <a:xfrm>
              <a:off x="5799685" y="6066073"/>
              <a:ext cx="88900" cy="76200"/>
            </a:xfrm>
            <a:prstGeom prst="rect">
              <a:avLst/>
            </a:prstGeom>
            <a:noFill/>
            <a:ln>
              <a:noFill/>
            </a:ln>
          </p:spPr>
        </p:pic>
      </p:grpSp>
      <p:sp>
        <p:nvSpPr>
          <p:cNvPr id="3605" name="Google Shape;3605;p59"/>
          <p:cNvSpPr txBox="1"/>
          <p:nvPr/>
        </p:nvSpPr>
        <p:spPr>
          <a:xfrm>
            <a:off x="5096299" y="4865263"/>
            <a:ext cx="2389505" cy="1629410"/>
          </a:xfrm>
          <a:prstGeom prst="rect">
            <a:avLst/>
          </a:prstGeom>
          <a:noFill/>
          <a:ln>
            <a:noFill/>
          </a:ln>
        </p:spPr>
        <p:txBody>
          <a:bodyPr anchorCtr="0" anchor="t" bIns="0" lIns="0" spcFirstLastPara="1" rIns="0" wrap="square" tIns="12700">
            <a:spAutoFit/>
          </a:bodyPr>
          <a:lstStyle/>
          <a:p>
            <a:pPr indent="0" lvl="0" marL="12700" marR="471805" rtl="0" algn="l">
              <a:lnSpc>
                <a:spcPct val="142800"/>
              </a:lnSpc>
              <a:spcBef>
                <a:spcPts val="0"/>
              </a:spcBef>
              <a:spcAft>
                <a:spcPts val="0"/>
              </a:spcAft>
              <a:buNone/>
            </a:pPr>
            <a:r>
              <a:rPr b="0" lang="en-US" sz="750">
                <a:solidFill>
                  <a:srgbClr val="FFEF9F"/>
                </a:solidFill>
                <a:latin typeface="Arial"/>
                <a:ea typeface="Arial"/>
                <a:cs typeface="Arial"/>
                <a:sym typeface="Arial"/>
              </a:rPr>
              <a:t>신한라이프와의 더 나은 협력을 위해 바라는 점은 무엇인가요?</a:t>
            </a:r>
            <a:endParaRPr sz="750">
              <a:latin typeface="Arial"/>
              <a:ea typeface="Arial"/>
              <a:cs typeface="Arial"/>
              <a:sym typeface="Arial"/>
            </a:endParaRPr>
          </a:p>
          <a:p>
            <a:pPr indent="0" lvl="0" marL="12700" marR="5080" rtl="0" algn="just">
              <a:lnSpc>
                <a:spcPct val="168000"/>
              </a:lnSpc>
              <a:spcBef>
                <a:spcPts val="75"/>
              </a:spcBef>
              <a:spcAft>
                <a:spcPts val="0"/>
              </a:spcAft>
              <a:buNone/>
            </a:pPr>
            <a:r>
              <a:rPr b="0" lang="en-US" sz="750">
                <a:solidFill>
                  <a:srgbClr val="FFFFFF"/>
                </a:solidFill>
                <a:latin typeface="Arial"/>
                <a:ea typeface="Arial"/>
                <a:cs typeface="Arial"/>
                <a:sym typeface="Arial"/>
              </a:rPr>
              <a:t>서울시 인구의 약 40%를 차지하고 있는 중장년 세대의 역량 을 키우고 활용하여 사회참여를 지속적 로 지원해야 할 것입 니다. 2023년 신한라이프와의 협력을 통해 공공 영역에서 펼 치지 못했던 새로운 프로그램과 활동을 기획, 운영할 수 있었 고 특히 창업지원 영역임을 고려할 때 이후에도 더 큰 성과를 기대할 수 있을 것 로 생각합니다. 특히 최근 디지털 전환 등 더욱 빠르게 변화하는 사회와 경제영역에서 중장년 세대의 빠 른 적응과 역량 제고, 경제활동 및 세대이음(청년세대와 노년</a:t>
            </a:r>
            <a:endParaRPr sz="750">
              <a:latin typeface="Arial"/>
              <a:ea typeface="Arial"/>
              <a:cs typeface="Arial"/>
              <a:sym typeface="Arial"/>
            </a:endParaRPr>
          </a:p>
        </p:txBody>
      </p:sp>
      <p:grpSp>
        <p:nvGrpSpPr>
          <p:cNvPr id="3606" name="Google Shape;3606;p59"/>
          <p:cNvGrpSpPr/>
          <p:nvPr/>
        </p:nvGrpSpPr>
        <p:grpSpPr>
          <a:xfrm>
            <a:off x="7973186" y="3025693"/>
            <a:ext cx="1331732" cy="236221"/>
            <a:chOff x="7973186" y="3025693"/>
            <a:chExt cx="1331732" cy="236221"/>
          </a:xfrm>
        </p:grpSpPr>
        <p:pic>
          <p:nvPicPr>
            <p:cNvPr id="3607" name="Google Shape;3607;p59"/>
            <p:cNvPicPr preferRelativeResize="0"/>
            <p:nvPr/>
          </p:nvPicPr>
          <p:blipFill rotWithShape="1">
            <a:blip r:embed="rId18">
              <a:alphaModFix/>
            </a:blip>
            <a:srcRect b="0" l="0" r="0" t="0"/>
            <a:stretch/>
          </p:blipFill>
          <p:spPr>
            <a:xfrm>
              <a:off x="7973186" y="3025693"/>
              <a:ext cx="88900" cy="76200"/>
            </a:xfrm>
            <a:prstGeom prst="rect">
              <a:avLst/>
            </a:prstGeom>
            <a:noFill/>
            <a:ln>
              <a:noFill/>
            </a:ln>
          </p:spPr>
        </p:pic>
        <p:pic>
          <p:nvPicPr>
            <p:cNvPr id="3608" name="Google Shape;3608;p59"/>
            <p:cNvPicPr preferRelativeResize="0"/>
            <p:nvPr/>
          </p:nvPicPr>
          <p:blipFill rotWithShape="1">
            <a:blip r:embed="rId18">
              <a:alphaModFix/>
            </a:blip>
            <a:srcRect b="0" l="0" r="0" t="0"/>
            <a:stretch/>
          </p:blipFill>
          <p:spPr>
            <a:xfrm>
              <a:off x="9216018" y="3025693"/>
              <a:ext cx="88900" cy="76200"/>
            </a:xfrm>
            <a:prstGeom prst="rect">
              <a:avLst/>
            </a:prstGeom>
            <a:noFill/>
            <a:ln>
              <a:noFill/>
            </a:ln>
          </p:spPr>
        </p:pic>
        <p:pic>
          <p:nvPicPr>
            <p:cNvPr id="3609" name="Google Shape;3609;p59"/>
            <p:cNvPicPr preferRelativeResize="0"/>
            <p:nvPr/>
          </p:nvPicPr>
          <p:blipFill rotWithShape="1">
            <a:blip r:embed="rId18">
              <a:alphaModFix/>
            </a:blip>
            <a:srcRect b="0" l="0" r="0" t="0"/>
            <a:stretch/>
          </p:blipFill>
          <p:spPr>
            <a:xfrm>
              <a:off x="8510292" y="3185714"/>
              <a:ext cx="88900" cy="76200"/>
            </a:xfrm>
            <a:prstGeom prst="rect">
              <a:avLst/>
            </a:prstGeom>
            <a:noFill/>
            <a:ln>
              <a:noFill/>
            </a:ln>
          </p:spPr>
        </p:pic>
      </p:grpSp>
      <p:sp>
        <p:nvSpPr>
          <p:cNvPr id="3610" name="Google Shape;3610;p59"/>
          <p:cNvSpPr txBox="1"/>
          <p:nvPr/>
        </p:nvSpPr>
        <p:spPr>
          <a:xfrm>
            <a:off x="7676298" y="2148123"/>
            <a:ext cx="2390775" cy="1465580"/>
          </a:xfrm>
          <a:prstGeom prst="rect">
            <a:avLst/>
          </a:prstGeom>
          <a:noFill/>
          <a:ln>
            <a:noFill/>
          </a:ln>
        </p:spPr>
        <p:txBody>
          <a:bodyPr anchorCtr="0" anchor="t" bIns="0" lIns="0" spcFirstLastPara="1" rIns="0" wrap="square" tIns="12700">
            <a:spAutoFit/>
          </a:bodyPr>
          <a:lstStyle/>
          <a:p>
            <a:pPr indent="0" lvl="0" marL="12700" marR="5080" rtl="0" algn="just">
              <a:lnSpc>
                <a:spcPct val="140000"/>
              </a:lnSpc>
              <a:spcBef>
                <a:spcPts val="0"/>
              </a:spcBef>
              <a:spcAft>
                <a:spcPts val="0"/>
              </a:spcAft>
              <a:buNone/>
            </a:pPr>
            <a:r>
              <a:rPr b="0" lang="en-US" sz="750">
                <a:solidFill>
                  <a:srgbClr val="FFFFFF"/>
                </a:solidFill>
                <a:latin typeface="Arial"/>
                <a:ea typeface="Arial"/>
                <a:cs typeface="Arial"/>
                <a:sym typeface="Arial"/>
              </a:rPr>
              <a:t>세대간 등)의 주체로서 자리매김할 수 있도록 지원하는 프로 그램이 다양하게 필요합니다. 공공 영역에서는 새로운 사업 의 도입에 있어 준비와 예산 확보에 시간이 걸리는 점이 있는 데, 신한라이프와 지속적인 협력이 이루어진다면 중장년이 진 출할 수 있는 새로운 사업모델과 일자리를 발굴하고 신속하 게 사업 로 연계하여 시도할 수 있을 것 로 기대하고 있습니 다. 상호 신뢰를 바탕 로 협력이 지속된다면 민간과 공공간 협력의 우수사례로 손꼽히는 파트너십이 될 수 있다는 기대로 2024년 새로운 협력을 이어나갈 수 있도록 노력하겠습니다.</a:t>
            </a:r>
            <a:endParaRPr sz="750">
              <a:latin typeface="Arial"/>
              <a:ea typeface="Arial"/>
              <a:cs typeface="Arial"/>
              <a:sym typeface="Arial"/>
            </a:endParaRPr>
          </a:p>
        </p:txBody>
      </p:sp>
      <p:grpSp>
        <p:nvGrpSpPr>
          <p:cNvPr id="3611" name="Google Shape;3611;p59"/>
          <p:cNvGrpSpPr/>
          <p:nvPr/>
        </p:nvGrpSpPr>
        <p:grpSpPr>
          <a:xfrm>
            <a:off x="8071122" y="4133133"/>
            <a:ext cx="1007433" cy="2329180"/>
            <a:chOff x="8071122" y="4133133"/>
            <a:chExt cx="1007433" cy="2329180"/>
          </a:xfrm>
        </p:grpSpPr>
        <p:pic>
          <p:nvPicPr>
            <p:cNvPr id="3612" name="Google Shape;3612;p59"/>
            <p:cNvPicPr preferRelativeResize="0"/>
            <p:nvPr/>
          </p:nvPicPr>
          <p:blipFill rotWithShape="1">
            <a:blip r:embed="rId20">
              <a:alphaModFix/>
            </a:blip>
            <a:srcRect b="0" l="0" r="0" t="0"/>
            <a:stretch/>
          </p:blipFill>
          <p:spPr>
            <a:xfrm>
              <a:off x="8976905" y="4133133"/>
              <a:ext cx="101650" cy="101650"/>
            </a:xfrm>
            <a:prstGeom prst="rect">
              <a:avLst/>
            </a:prstGeom>
            <a:noFill/>
            <a:ln>
              <a:noFill/>
            </a:ln>
          </p:spPr>
        </p:pic>
        <p:pic>
          <p:nvPicPr>
            <p:cNvPr id="3613" name="Google Shape;3613;p59"/>
            <p:cNvPicPr preferRelativeResize="0"/>
            <p:nvPr/>
          </p:nvPicPr>
          <p:blipFill rotWithShape="1">
            <a:blip r:embed="rId18">
              <a:alphaModFix/>
            </a:blip>
            <a:srcRect b="0" l="0" r="0" t="0"/>
            <a:stretch/>
          </p:blipFill>
          <p:spPr>
            <a:xfrm>
              <a:off x="8071122" y="5105953"/>
              <a:ext cx="88900" cy="76200"/>
            </a:xfrm>
            <a:prstGeom prst="rect">
              <a:avLst/>
            </a:prstGeom>
            <a:noFill/>
            <a:ln>
              <a:noFill/>
            </a:ln>
          </p:spPr>
        </p:pic>
        <p:pic>
          <p:nvPicPr>
            <p:cNvPr id="3614" name="Google Shape;3614;p59"/>
            <p:cNvPicPr preferRelativeResize="0"/>
            <p:nvPr/>
          </p:nvPicPr>
          <p:blipFill rotWithShape="1">
            <a:blip r:embed="rId18">
              <a:alphaModFix/>
            </a:blip>
            <a:srcRect b="0" l="0" r="0" t="0"/>
            <a:stretch/>
          </p:blipFill>
          <p:spPr>
            <a:xfrm>
              <a:off x="8940964" y="6386113"/>
              <a:ext cx="88900" cy="76200"/>
            </a:xfrm>
            <a:prstGeom prst="rect">
              <a:avLst/>
            </a:prstGeom>
            <a:noFill/>
            <a:ln>
              <a:noFill/>
            </a:ln>
          </p:spPr>
        </p:pic>
      </p:grpSp>
      <p:sp>
        <p:nvSpPr>
          <p:cNvPr id="3615" name="Google Shape;3615;p59"/>
          <p:cNvSpPr txBox="1"/>
          <p:nvPr/>
        </p:nvSpPr>
        <p:spPr>
          <a:xfrm>
            <a:off x="7676298" y="3748323"/>
            <a:ext cx="2390775" cy="2745740"/>
          </a:xfrm>
          <a:prstGeom prst="rect">
            <a:avLst/>
          </a:prstGeom>
          <a:noFill/>
          <a:ln>
            <a:noFill/>
          </a:ln>
        </p:spPr>
        <p:txBody>
          <a:bodyPr anchorCtr="0" anchor="t" bIns="0" lIns="0" spcFirstLastPara="1" rIns="0" wrap="square" tIns="10775">
            <a:spAutoFit/>
          </a:bodyPr>
          <a:lstStyle/>
          <a:p>
            <a:pPr indent="0" lvl="0" marL="12700" marR="521969" rtl="0" algn="l">
              <a:lnSpc>
                <a:spcPct val="141400"/>
              </a:lnSpc>
              <a:spcBef>
                <a:spcPts val="0"/>
              </a:spcBef>
              <a:spcAft>
                <a:spcPts val="0"/>
              </a:spcAft>
              <a:buNone/>
            </a:pPr>
            <a:r>
              <a:rPr b="0" lang="en-US" sz="750">
                <a:solidFill>
                  <a:srgbClr val="FFEF9F"/>
                </a:solidFill>
                <a:latin typeface="Arial"/>
                <a:ea typeface="Arial"/>
                <a:cs typeface="Arial"/>
                <a:sym typeface="Arial"/>
              </a:rPr>
              <a:t>앞으로 신한라이프가 ‘지역사회 공헌 및 투자’를 강화하기 위해 중장기적으로 어떠한 방향으로 나아가야 한다고 생각하시나요?</a:t>
            </a:r>
            <a:endParaRPr sz="750">
              <a:latin typeface="Arial"/>
              <a:ea typeface="Arial"/>
              <a:cs typeface="Arial"/>
              <a:sym typeface="Arial"/>
            </a:endParaRPr>
          </a:p>
          <a:p>
            <a:pPr indent="0" lvl="0" marL="12700" marR="5080" rtl="0" algn="just">
              <a:lnSpc>
                <a:spcPct val="168000"/>
              </a:lnSpc>
              <a:spcBef>
                <a:spcPts val="75"/>
              </a:spcBef>
              <a:spcAft>
                <a:spcPts val="0"/>
              </a:spcAft>
              <a:buNone/>
            </a:pPr>
            <a:r>
              <a:rPr b="0" lang="en-US" sz="750">
                <a:solidFill>
                  <a:srgbClr val="FFFFFF"/>
                </a:solidFill>
                <a:latin typeface="Arial"/>
                <a:ea typeface="Arial"/>
                <a:cs typeface="Arial"/>
                <a:sym typeface="Arial"/>
              </a:rPr>
              <a:t>민간 기업에서 지역사회 공헌 및 투자를 강화하기 위해서는 무엇보다 현장의 의견을 반영한 사업을 운영할 수 있도록 소 통 창구, 채널을 구축하고 정기적이고 지속적인 소통 활동이 이루어져야 한다고 생각합니다. 일시적인 프로그램 보다는 지속적인 협력과 소통을 통해 나오는 아이디어들이 보다 의미 있는 사업 로 이어질 수 있다고 생각됩니다. 그리고 사업 아 이디어들이 지역사회에서 활동하는 소상공인 및 사회적 가치 기반 스타트업 등을 지원할 수 있는 투자로 연결된다면 보다 실질적 수혜자와 일자리 창출로 연결될 수 있다고 생각됩니 다. 예를 들면, 지난해 저희 재단과 함께 추진한 중장년 창업경 진대회 참여기업의 비즈니스 중 소상공인 지원이나 ESG 가 치 실현과 연계된 사업의 기술적 고도화 및 시범사업을 지원 하거나, 중장년 인력 고용의 기회를 제공한다면 보다 파급력 이 높은 실질적 지원이 가능할 것 로 생각됩니다.</a:t>
            </a:r>
            <a:endParaRPr sz="750">
              <a:latin typeface="Arial"/>
              <a:ea typeface="Arial"/>
              <a:cs typeface="Arial"/>
              <a:sym typeface="Arial"/>
            </a:endParaRPr>
          </a:p>
        </p:txBody>
      </p:sp>
      <p:sp>
        <p:nvSpPr>
          <p:cNvPr id="3616" name="Google Shape;3616;p5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59</a:t>
            </a:r>
            <a:endParaRPr sz="900">
              <a:latin typeface="Malgun Gothic"/>
              <a:ea typeface="Malgun Gothic"/>
              <a:cs typeface="Malgun Gothic"/>
              <a:sym typeface="Malgun Gothic"/>
            </a:endParaRPr>
          </a:p>
        </p:txBody>
      </p:sp>
      <p:pic>
        <p:nvPicPr>
          <p:cNvPr id="3617" name="Google Shape;3617;p59"/>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3618" name="Google Shape;3618;p59"/>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3619" name="Google Shape;3619;p59"/>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3620" name="Google Shape;3620;p59"/>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3621" name="Google Shape;3621;p5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6"/>
          <p:cNvSpPr/>
          <p:nvPr/>
        </p:nvSpPr>
        <p:spPr>
          <a:xfrm>
            <a:off x="6200999" y="4050002"/>
            <a:ext cx="234315" cy="0"/>
          </a:xfrm>
          <a:custGeom>
            <a:rect b="b" l="l" r="r" t="t"/>
            <a:pathLst>
              <a:path extrusionOk="0" h="120000" w="234314">
                <a:moveTo>
                  <a:pt x="0" y="0"/>
                </a:moveTo>
                <a:lnTo>
                  <a:pt x="233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 name="Google Shape;248;p6"/>
          <p:cNvSpPr/>
          <p:nvPr/>
        </p:nvSpPr>
        <p:spPr>
          <a:xfrm>
            <a:off x="6200999" y="4659207"/>
            <a:ext cx="234315" cy="0"/>
          </a:xfrm>
          <a:custGeom>
            <a:rect b="b" l="l" r="r" t="t"/>
            <a:pathLst>
              <a:path extrusionOk="0" h="120000" w="234314">
                <a:moveTo>
                  <a:pt x="0" y="0"/>
                </a:moveTo>
                <a:lnTo>
                  <a:pt x="233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6"/>
          <p:cNvSpPr/>
          <p:nvPr/>
        </p:nvSpPr>
        <p:spPr>
          <a:xfrm>
            <a:off x="6200999" y="5268417"/>
            <a:ext cx="234315" cy="0"/>
          </a:xfrm>
          <a:custGeom>
            <a:rect b="b" l="l" r="r" t="t"/>
            <a:pathLst>
              <a:path extrusionOk="0" h="120000" w="234314">
                <a:moveTo>
                  <a:pt x="0" y="0"/>
                </a:moveTo>
                <a:lnTo>
                  <a:pt x="23399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 name="Google Shape;250;p6"/>
          <p:cNvSpPr/>
          <p:nvPr/>
        </p:nvSpPr>
        <p:spPr>
          <a:xfrm>
            <a:off x="2339997" y="2887934"/>
            <a:ext cx="769620" cy="769620"/>
          </a:xfrm>
          <a:custGeom>
            <a:rect b="b" l="l" r="r" t="t"/>
            <a:pathLst>
              <a:path extrusionOk="0" h="769620" w="769619">
                <a:moveTo>
                  <a:pt x="384746" y="0"/>
                </a:moveTo>
                <a:lnTo>
                  <a:pt x="336485" y="2997"/>
                </a:lnTo>
                <a:lnTo>
                  <a:pt x="290013" y="11750"/>
                </a:lnTo>
                <a:lnTo>
                  <a:pt x="245690" y="25898"/>
                </a:lnTo>
                <a:lnTo>
                  <a:pt x="203877" y="45080"/>
                </a:lnTo>
                <a:lnTo>
                  <a:pt x="164935" y="68935"/>
                </a:lnTo>
                <a:lnTo>
                  <a:pt x="129223" y="97103"/>
                </a:lnTo>
                <a:lnTo>
                  <a:pt x="97103" y="129223"/>
                </a:lnTo>
                <a:lnTo>
                  <a:pt x="68935" y="164935"/>
                </a:lnTo>
                <a:lnTo>
                  <a:pt x="45080" y="203877"/>
                </a:lnTo>
                <a:lnTo>
                  <a:pt x="25898" y="245690"/>
                </a:lnTo>
                <a:lnTo>
                  <a:pt x="11750" y="290013"/>
                </a:lnTo>
                <a:lnTo>
                  <a:pt x="2997" y="336485"/>
                </a:lnTo>
                <a:lnTo>
                  <a:pt x="0" y="384746"/>
                </a:lnTo>
                <a:lnTo>
                  <a:pt x="2997" y="433009"/>
                </a:lnTo>
                <a:lnTo>
                  <a:pt x="11750" y="479483"/>
                </a:lnTo>
                <a:lnTo>
                  <a:pt x="25898" y="523807"/>
                </a:lnTo>
                <a:lnTo>
                  <a:pt x="45080" y="565620"/>
                </a:lnTo>
                <a:lnTo>
                  <a:pt x="68935" y="604563"/>
                </a:lnTo>
                <a:lnTo>
                  <a:pt x="97103" y="640274"/>
                </a:lnTo>
                <a:lnTo>
                  <a:pt x="129223" y="672394"/>
                </a:lnTo>
                <a:lnTo>
                  <a:pt x="164935" y="700561"/>
                </a:lnTo>
                <a:lnTo>
                  <a:pt x="203877" y="724415"/>
                </a:lnTo>
                <a:lnTo>
                  <a:pt x="245690" y="743596"/>
                </a:lnTo>
                <a:lnTo>
                  <a:pt x="290013" y="757742"/>
                </a:lnTo>
                <a:lnTo>
                  <a:pt x="336485" y="766495"/>
                </a:lnTo>
                <a:lnTo>
                  <a:pt x="384746" y="769492"/>
                </a:lnTo>
                <a:lnTo>
                  <a:pt x="433007" y="766495"/>
                </a:lnTo>
                <a:lnTo>
                  <a:pt x="479479" y="757742"/>
                </a:lnTo>
                <a:lnTo>
                  <a:pt x="523802" y="743596"/>
                </a:lnTo>
                <a:lnTo>
                  <a:pt x="565615" y="724415"/>
                </a:lnTo>
                <a:lnTo>
                  <a:pt x="604557" y="700561"/>
                </a:lnTo>
                <a:lnTo>
                  <a:pt x="640269" y="672394"/>
                </a:lnTo>
                <a:lnTo>
                  <a:pt x="672389" y="640274"/>
                </a:lnTo>
                <a:lnTo>
                  <a:pt x="700557" y="604563"/>
                </a:lnTo>
                <a:lnTo>
                  <a:pt x="724412" y="565620"/>
                </a:lnTo>
                <a:lnTo>
                  <a:pt x="743594" y="523807"/>
                </a:lnTo>
                <a:lnTo>
                  <a:pt x="757742" y="479483"/>
                </a:lnTo>
                <a:lnTo>
                  <a:pt x="766495" y="433009"/>
                </a:lnTo>
                <a:lnTo>
                  <a:pt x="769492" y="384746"/>
                </a:lnTo>
                <a:lnTo>
                  <a:pt x="766495" y="336485"/>
                </a:lnTo>
                <a:lnTo>
                  <a:pt x="757742" y="290013"/>
                </a:lnTo>
                <a:lnTo>
                  <a:pt x="743594" y="245690"/>
                </a:lnTo>
                <a:lnTo>
                  <a:pt x="724412" y="203877"/>
                </a:lnTo>
                <a:lnTo>
                  <a:pt x="700557" y="164935"/>
                </a:lnTo>
                <a:lnTo>
                  <a:pt x="672389" y="129223"/>
                </a:lnTo>
                <a:lnTo>
                  <a:pt x="640269" y="97103"/>
                </a:lnTo>
                <a:lnTo>
                  <a:pt x="604557" y="68935"/>
                </a:lnTo>
                <a:lnTo>
                  <a:pt x="565615" y="45080"/>
                </a:lnTo>
                <a:lnTo>
                  <a:pt x="523802" y="25898"/>
                </a:lnTo>
                <a:lnTo>
                  <a:pt x="479479" y="11750"/>
                </a:lnTo>
                <a:lnTo>
                  <a:pt x="433007" y="2997"/>
                </a:lnTo>
                <a:lnTo>
                  <a:pt x="384746"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6"/>
          <p:cNvSpPr/>
          <p:nvPr/>
        </p:nvSpPr>
        <p:spPr>
          <a:xfrm>
            <a:off x="2339997" y="5915247"/>
            <a:ext cx="769620" cy="769620"/>
          </a:xfrm>
          <a:custGeom>
            <a:rect b="b" l="l" r="r" t="t"/>
            <a:pathLst>
              <a:path extrusionOk="0" h="769620" w="769619">
                <a:moveTo>
                  <a:pt x="384746" y="0"/>
                </a:moveTo>
                <a:lnTo>
                  <a:pt x="336485" y="2997"/>
                </a:lnTo>
                <a:lnTo>
                  <a:pt x="290013" y="11750"/>
                </a:lnTo>
                <a:lnTo>
                  <a:pt x="245690" y="25898"/>
                </a:lnTo>
                <a:lnTo>
                  <a:pt x="203877" y="45080"/>
                </a:lnTo>
                <a:lnTo>
                  <a:pt x="164935" y="68935"/>
                </a:lnTo>
                <a:lnTo>
                  <a:pt x="129223" y="97103"/>
                </a:lnTo>
                <a:lnTo>
                  <a:pt x="97103" y="129223"/>
                </a:lnTo>
                <a:lnTo>
                  <a:pt x="68935" y="164935"/>
                </a:lnTo>
                <a:lnTo>
                  <a:pt x="45080" y="203877"/>
                </a:lnTo>
                <a:lnTo>
                  <a:pt x="25898" y="245690"/>
                </a:lnTo>
                <a:lnTo>
                  <a:pt x="11750" y="290013"/>
                </a:lnTo>
                <a:lnTo>
                  <a:pt x="2997" y="336485"/>
                </a:lnTo>
                <a:lnTo>
                  <a:pt x="0" y="384746"/>
                </a:lnTo>
                <a:lnTo>
                  <a:pt x="2997" y="433009"/>
                </a:lnTo>
                <a:lnTo>
                  <a:pt x="11750" y="479483"/>
                </a:lnTo>
                <a:lnTo>
                  <a:pt x="25898" y="523807"/>
                </a:lnTo>
                <a:lnTo>
                  <a:pt x="45080" y="565620"/>
                </a:lnTo>
                <a:lnTo>
                  <a:pt x="68935" y="604563"/>
                </a:lnTo>
                <a:lnTo>
                  <a:pt x="97103" y="640274"/>
                </a:lnTo>
                <a:lnTo>
                  <a:pt x="129223" y="672394"/>
                </a:lnTo>
                <a:lnTo>
                  <a:pt x="164935" y="700561"/>
                </a:lnTo>
                <a:lnTo>
                  <a:pt x="203877" y="724415"/>
                </a:lnTo>
                <a:lnTo>
                  <a:pt x="245690" y="743596"/>
                </a:lnTo>
                <a:lnTo>
                  <a:pt x="290013" y="757742"/>
                </a:lnTo>
                <a:lnTo>
                  <a:pt x="336485" y="766495"/>
                </a:lnTo>
                <a:lnTo>
                  <a:pt x="384746" y="769492"/>
                </a:lnTo>
                <a:lnTo>
                  <a:pt x="433007" y="766495"/>
                </a:lnTo>
                <a:lnTo>
                  <a:pt x="479479" y="757742"/>
                </a:lnTo>
                <a:lnTo>
                  <a:pt x="523802" y="743596"/>
                </a:lnTo>
                <a:lnTo>
                  <a:pt x="565615" y="724415"/>
                </a:lnTo>
                <a:lnTo>
                  <a:pt x="604557" y="700561"/>
                </a:lnTo>
                <a:lnTo>
                  <a:pt x="640269" y="672394"/>
                </a:lnTo>
                <a:lnTo>
                  <a:pt x="672389" y="640274"/>
                </a:lnTo>
                <a:lnTo>
                  <a:pt x="700557" y="604563"/>
                </a:lnTo>
                <a:lnTo>
                  <a:pt x="724412" y="565620"/>
                </a:lnTo>
                <a:lnTo>
                  <a:pt x="743594" y="523807"/>
                </a:lnTo>
                <a:lnTo>
                  <a:pt x="757742" y="479483"/>
                </a:lnTo>
                <a:lnTo>
                  <a:pt x="766495" y="433009"/>
                </a:lnTo>
                <a:lnTo>
                  <a:pt x="769492" y="384746"/>
                </a:lnTo>
                <a:lnTo>
                  <a:pt x="766495" y="336485"/>
                </a:lnTo>
                <a:lnTo>
                  <a:pt x="757742" y="290013"/>
                </a:lnTo>
                <a:lnTo>
                  <a:pt x="743594" y="245690"/>
                </a:lnTo>
                <a:lnTo>
                  <a:pt x="724412" y="203877"/>
                </a:lnTo>
                <a:lnTo>
                  <a:pt x="700557" y="164935"/>
                </a:lnTo>
                <a:lnTo>
                  <a:pt x="672389" y="129223"/>
                </a:lnTo>
                <a:lnTo>
                  <a:pt x="640269" y="97103"/>
                </a:lnTo>
                <a:lnTo>
                  <a:pt x="604557" y="68935"/>
                </a:lnTo>
                <a:lnTo>
                  <a:pt x="565615" y="45080"/>
                </a:lnTo>
                <a:lnTo>
                  <a:pt x="523802" y="25898"/>
                </a:lnTo>
                <a:lnTo>
                  <a:pt x="479479" y="11750"/>
                </a:lnTo>
                <a:lnTo>
                  <a:pt x="433007" y="2997"/>
                </a:lnTo>
                <a:lnTo>
                  <a:pt x="384746"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 name="Google Shape;252;p6"/>
          <p:cNvSpPr txBox="1"/>
          <p:nvPr/>
        </p:nvSpPr>
        <p:spPr>
          <a:xfrm>
            <a:off x="2327300" y="1196913"/>
            <a:ext cx="7981950" cy="1304925"/>
          </a:xfrm>
          <a:prstGeom prst="rect">
            <a:avLst/>
          </a:prstGeom>
          <a:noFill/>
          <a:ln>
            <a:noFill/>
          </a:ln>
        </p:spPr>
        <p:txBody>
          <a:bodyPr anchorCtr="0" anchor="t" bIns="0" lIns="0" spcFirstLastPara="1" rIns="0" wrap="square" tIns="53325">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미션 및 비전</a:t>
            </a:r>
            <a:endParaRPr sz="800">
              <a:latin typeface="Malgun Gothic"/>
              <a:ea typeface="Malgun Gothic"/>
              <a:cs typeface="Malgun Gothic"/>
              <a:sym typeface="Malgun Gothic"/>
            </a:endParaRPr>
          </a:p>
          <a:p>
            <a:pPr indent="0" lvl="0" marL="12700" rtl="0" algn="l">
              <a:lnSpc>
                <a:spcPct val="100000"/>
              </a:lnSpc>
              <a:spcBef>
                <a:spcPts val="395"/>
              </a:spcBef>
              <a:spcAft>
                <a:spcPts val="0"/>
              </a:spcAft>
              <a:buNone/>
            </a:pPr>
            <a:r>
              <a:rPr b="0" lang="en-US" sz="1100">
                <a:solidFill>
                  <a:srgbClr val="6F5DCF"/>
                </a:solidFill>
                <a:latin typeface="Arial"/>
                <a:ea typeface="Arial"/>
                <a:cs typeface="Arial"/>
                <a:sym typeface="Arial"/>
              </a:rPr>
              <a:t>금융으로 세상을 이롭게 한다 ‘미래를 함께하는 따뜻한 금융’</a:t>
            </a:r>
            <a:endParaRPr sz="1100">
              <a:latin typeface="Arial"/>
              <a:ea typeface="Arial"/>
              <a:cs typeface="Arial"/>
              <a:sym typeface="Arial"/>
            </a:endParaRPr>
          </a:p>
          <a:p>
            <a:pPr indent="0" lvl="0" marL="12700" marR="5080" rtl="0" algn="just">
              <a:lnSpc>
                <a:spcPct val="149600"/>
              </a:lnSpc>
              <a:spcBef>
                <a:spcPts val="1325"/>
              </a:spcBef>
              <a:spcAft>
                <a:spcPts val="0"/>
              </a:spcAft>
              <a:buNone/>
            </a:pPr>
            <a:r>
              <a:rPr b="0" lang="en-US" sz="800">
                <a:solidFill>
                  <a:srgbClr val="58595B"/>
                </a:solidFill>
                <a:latin typeface="Arial"/>
                <a:ea typeface="Arial"/>
                <a:cs typeface="Arial"/>
                <a:sym typeface="Arial"/>
              </a:rPr>
              <a:t>신한라이프의 미션은 「금융으로 세상을 이롭게 한다 ‘미래를 함께하는 따뜻한 금융’」으로, 이는 신한라이프의 존재 이유이자 신한라이프</a:t>
            </a:r>
            <a:r>
              <a:rPr b="0" baseline="30000" lang="en-US" sz="1200">
                <a:solidFill>
                  <a:srgbClr val="58595B"/>
                </a:solidFill>
                <a:latin typeface="Noto Sans KR"/>
                <a:ea typeface="Noto Sans KR"/>
                <a:cs typeface="Noto Sans KR"/>
                <a:sym typeface="Noto Sans KR"/>
              </a:rPr>
              <a:t>人</a:t>
            </a:r>
            <a:r>
              <a:rPr b="0" lang="en-US" sz="800">
                <a:solidFill>
                  <a:srgbClr val="58595B"/>
                </a:solidFill>
                <a:latin typeface="Arial"/>
                <a:ea typeface="Arial"/>
                <a:cs typeface="Arial"/>
                <a:sym typeface="Arial"/>
              </a:rPr>
              <a:t>이 추구하는 궁극의 지향점입니다. 이를 실천 하기 위한 핵심 가치로서 ‘바르게’, ‘빠르게’, ‘다르게’ 행동할 것이며 신한라이프만의 차별화된 일하는 방식인 ‘NewLife 포텐’을 통하여 이를 구현해 나가고 있습니다. 신한라이프는 이 러한 노력을 바탕으로 「NewLife, Life에 새로운 가치를 더하다」 라는 비전을 달성하고, 사회책임경영과 윤리경영을 실천하여 고객 신뢰 속에서 지속 성장하는 회사로 자리매김해 나갈 것입니다.</a:t>
            </a:r>
            <a:endParaRPr sz="800">
              <a:latin typeface="Arial"/>
              <a:ea typeface="Arial"/>
              <a:cs typeface="Arial"/>
              <a:sym typeface="Arial"/>
            </a:endParaRPr>
          </a:p>
        </p:txBody>
      </p:sp>
      <p:sp>
        <p:nvSpPr>
          <p:cNvPr id="253" name="Google Shape;253;p6"/>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신한라이프 소개</a:t>
            </a:r>
            <a:endParaRPr/>
          </a:p>
        </p:txBody>
      </p:sp>
      <p:sp>
        <p:nvSpPr>
          <p:cNvPr id="254" name="Google Shape;254;p6"/>
          <p:cNvSpPr txBox="1"/>
          <p:nvPr/>
        </p:nvSpPr>
        <p:spPr>
          <a:xfrm>
            <a:off x="2406883" y="3098055"/>
            <a:ext cx="636270" cy="304800"/>
          </a:xfrm>
          <a:prstGeom prst="rect">
            <a:avLst/>
          </a:prstGeom>
          <a:noFill/>
          <a:ln>
            <a:noFill/>
          </a:ln>
        </p:spPr>
        <p:txBody>
          <a:bodyPr anchorCtr="0" anchor="t" bIns="0" lIns="0" spcFirstLastPara="1" rIns="0" wrap="square" tIns="38100">
            <a:spAutoFit/>
          </a:bodyPr>
          <a:lstStyle/>
          <a:p>
            <a:pPr indent="0" lvl="0" marL="0" rtl="0" algn="ctr">
              <a:lnSpc>
                <a:spcPct val="100000"/>
              </a:lnSpc>
              <a:spcBef>
                <a:spcPts val="0"/>
              </a:spcBef>
              <a:spcAft>
                <a:spcPts val="0"/>
              </a:spcAft>
              <a:buNone/>
            </a:pPr>
            <a:r>
              <a:rPr b="0" lang="en-US" sz="750">
                <a:solidFill>
                  <a:srgbClr val="58595B"/>
                </a:solidFill>
                <a:latin typeface="Arial"/>
                <a:ea typeface="Arial"/>
                <a:cs typeface="Arial"/>
                <a:sym typeface="Arial"/>
              </a:rPr>
              <a:t>왜 존재하는가?</a:t>
            </a:r>
            <a:endParaRPr sz="750">
              <a:latin typeface="Arial"/>
              <a:ea typeface="Arial"/>
              <a:cs typeface="Arial"/>
              <a:sym typeface="Arial"/>
            </a:endParaRPr>
          </a:p>
          <a:p>
            <a:pPr indent="0" lvl="0" marL="0" rtl="0" algn="ctr">
              <a:lnSpc>
                <a:spcPct val="100000"/>
              </a:lnSpc>
              <a:spcBef>
                <a:spcPts val="200"/>
              </a:spcBef>
              <a:spcAft>
                <a:spcPts val="0"/>
              </a:spcAft>
              <a:buNone/>
            </a:pPr>
            <a:r>
              <a:rPr b="0" lang="en-US" sz="750">
                <a:solidFill>
                  <a:srgbClr val="231F20"/>
                </a:solidFill>
                <a:latin typeface="Arial"/>
                <a:ea typeface="Arial"/>
                <a:cs typeface="Arial"/>
                <a:sym typeface="Arial"/>
              </a:rPr>
              <a:t>미션</a:t>
            </a:r>
            <a:endParaRPr sz="750">
              <a:latin typeface="Arial"/>
              <a:ea typeface="Arial"/>
              <a:cs typeface="Arial"/>
              <a:sym typeface="Arial"/>
            </a:endParaRPr>
          </a:p>
        </p:txBody>
      </p:sp>
      <p:sp>
        <p:nvSpPr>
          <p:cNvPr id="255" name="Google Shape;255;p6"/>
          <p:cNvSpPr txBox="1"/>
          <p:nvPr/>
        </p:nvSpPr>
        <p:spPr>
          <a:xfrm>
            <a:off x="3253675" y="3123455"/>
            <a:ext cx="31115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50" u="sng">
                <a:solidFill>
                  <a:srgbClr val="58595B"/>
                </a:solidFill>
                <a:latin typeface="Times New Roman"/>
                <a:ea typeface="Times New Roman"/>
                <a:cs typeface="Times New Roman"/>
                <a:sym typeface="Times New Roman"/>
              </a:rPr>
              <a:t>	</a:t>
            </a:r>
            <a:endParaRPr sz="750">
              <a:latin typeface="Times New Roman"/>
              <a:ea typeface="Times New Roman"/>
              <a:cs typeface="Times New Roman"/>
              <a:sym typeface="Times New Roman"/>
            </a:endParaRPr>
          </a:p>
        </p:txBody>
      </p:sp>
      <p:sp>
        <p:nvSpPr>
          <p:cNvPr id="256" name="Google Shape;256;p6"/>
          <p:cNvSpPr/>
          <p:nvPr/>
        </p:nvSpPr>
        <p:spPr>
          <a:xfrm>
            <a:off x="2339997" y="4272656"/>
            <a:ext cx="769620" cy="769620"/>
          </a:xfrm>
          <a:custGeom>
            <a:rect b="b" l="l" r="r" t="t"/>
            <a:pathLst>
              <a:path extrusionOk="0" h="769620" w="769619">
                <a:moveTo>
                  <a:pt x="384746" y="0"/>
                </a:moveTo>
                <a:lnTo>
                  <a:pt x="336485" y="2997"/>
                </a:lnTo>
                <a:lnTo>
                  <a:pt x="290013" y="11750"/>
                </a:lnTo>
                <a:lnTo>
                  <a:pt x="245690" y="25898"/>
                </a:lnTo>
                <a:lnTo>
                  <a:pt x="203877" y="45080"/>
                </a:lnTo>
                <a:lnTo>
                  <a:pt x="164935" y="68935"/>
                </a:lnTo>
                <a:lnTo>
                  <a:pt x="129223" y="97103"/>
                </a:lnTo>
                <a:lnTo>
                  <a:pt x="97103" y="129223"/>
                </a:lnTo>
                <a:lnTo>
                  <a:pt x="68935" y="164935"/>
                </a:lnTo>
                <a:lnTo>
                  <a:pt x="45080" y="203877"/>
                </a:lnTo>
                <a:lnTo>
                  <a:pt x="25898" y="245690"/>
                </a:lnTo>
                <a:lnTo>
                  <a:pt x="11750" y="290013"/>
                </a:lnTo>
                <a:lnTo>
                  <a:pt x="2997" y="336485"/>
                </a:lnTo>
                <a:lnTo>
                  <a:pt x="0" y="384746"/>
                </a:lnTo>
                <a:lnTo>
                  <a:pt x="2997" y="433009"/>
                </a:lnTo>
                <a:lnTo>
                  <a:pt x="11750" y="479483"/>
                </a:lnTo>
                <a:lnTo>
                  <a:pt x="25898" y="523807"/>
                </a:lnTo>
                <a:lnTo>
                  <a:pt x="45080" y="565620"/>
                </a:lnTo>
                <a:lnTo>
                  <a:pt x="68935" y="604563"/>
                </a:lnTo>
                <a:lnTo>
                  <a:pt x="97103" y="640274"/>
                </a:lnTo>
                <a:lnTo>
                  <a:pt x="129223" y="672394"/>
                </a:lnTo>
                <a:lnTo>
                  <a:pt x="164935" y="700561"/>
                </a:lnTo>
                <a:lnTo>
                  <a:pt x="203877" y="724415"/>
                </a:lnTo>
                <a:lnTo>
                  <a:pt x="245690" y="743596"/>
                </a:lnTo>
                <a:lnTo>
                  <a:pt x="290013" y="757742"/>
                </a:lnTo>
                <a:lnTo>
                  <a:pt x="336485" y="766495"/>
                </a:lnTo>
                <a:lnTo>
                  <a:pt x="384746" y="769493"/>
                </a:lnTo>
                <a:lnTo>
                  <a:pt x="433007" y="766495"/>
                </a:lnTo>
                <a:lnTo>
                  <a:pt x="479479" y="757742"/>
                </a:lnTo>
                <a:lnTo>
                  <a:pt x="523802" y="743596"/>
                </a:lnTo>
                <a:lnTo>
                  <a:pt x="565615" y="724415"/>
                </a:lnTo>
                <a:lnTo>
                  <a:pt x="604557" y="700561"/>
                </a:lnTo>
                <a:lnTo>
                  <a:pt x="640269" y="672394"/>
                </a:lnTo>
                <a:lnTo>
                  <a:pt x="672389" y="640274"/>
                </a:lnTo>
                <a:lnTo>
                  <a:pt x="700557" y="604563"/>
                </a:lnTo>
                <a:lnTo>
                  <a:pt x="724412" y="565620"/>
                </a:lnTo>
                <a:lnTo>
                  <a:pt x="743594" y="523807"/>
                </a:lnTo>
                <a:lnTo>
                  <a:pt x="757742" y="479483"/>
                </a:lnTo>
                <a:lnTo>
                  <a:pt x="766495" y="433009"/>
                </a:lnTo>
                <a:lnTo>
                  <a:pt x="769492" y="384746"/>
                </a:lnTo>
                <a:lnTo>
                  <a:pt x="766495" y="336485"/>
                </a:lnTo>
                <a:lnTo>
                  <a:pt x="757742" y="290013"/>
                </a:lnTo>
                <a:lnTo>
                  <a:pt x="743594" y="245690"/>
                </a:lnTo>
                <a:lnTo>
                  <a:pt x="724412" y="203877"/>
                </a:lnTo>
                <a:lnTo>
                  <a:pt x="700557" y="164935"/>
                </a:lnTo>
                <a:lnTo>
                  <a:pt x="672389" y="129223"/>
                </a:lnTo>
                <a:lnTo>
                  <a:pt x="640269" y="97103"/>
                </a:lnTo>
                <a:lnTo>
                  <a:pt x="604557" y="68935"/>
                </a:lnTo>
                <a:lnTo>
                  <a:pt x="565615" y="45080"/>
                </a:lnTo>
                <a:lnTo>
                  <a:pt x="523802" y="25898"/>
                </a:lnTo>
                <a:lnTo>
                  <a:pt x="479479" y="11750"/>
                </a:lnTo>
                <a:lnTo>
                  <a:pt x="433007" y="2997"/>
                </a:lnTo>
                <a:lnTo>
                  <a:pt x="384746"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 name="Google Shape;257;p6"/>
          <p:cNvSpPr txBox="1"/>
          <p:nvPr/>
        </p:nvSpPr>
        <p:spPr>
          <a:xfrm>
            <a:off x="2431648" y="4430932"/>
            <a:ext cx="586740" cy="444500"/>
          </a:xfrm>
          <a:prstGeom prst="rect">
            <a:avLst/>
          </a:prstGeom>
          <a:noFill/>
          <a:ln>
            <a:noFill/>
          </a:ln>
        </p:spPr>
        <p:txBody>
          <a:bodyPr anchorCtr="0" anchor="t" bIns="0" lIns="0" spcFirstLastPara="1" rIns="0" wrap="square" tIns="12700">
            <a:spAutoFit/>
          </a:bodyPr>
          <a:lstStyle/>
          <a:p>
            <a:pPr indent="0" lvl="0" marL="12065" marR="5080" rtl="0" algn="ctr">
              <a:lnSpc>
                <a:spcPct val="122200"/>
              </a:lnSpc>
              <a:spcBef>
                <a:spcPts val="0"/>
              </a:spcBef>
              <a:spcAft>
                <a:spcPts val="0"/>
              </a:spcAft>
              <a:buNone/>
            </a:pPr>
            <a:r>
              <a:rPr b="0" lang="en-US" sz="750">
                <a:solidFill>
                  <a:srgbClr val="58595B"/>
                </a:solidFill>
                <a:latin typeface="Arial"/>
                <a:ea typeface="Arial"/>
                <a:cs typeface="Arial"/>
                <a:sym typeface="Arial"/>
              </a:rPr>
              <a:t>어떻게 행동할 것인가? </a:t>
            </a:r>
            <a:r>
              <a:rPr b="0" lang="en-US" sz="750">
                <a:solidFill>
                  <a:srgbClr val="231F20"/>
                </a:solidFill>
                <a:latin typeface="Arial"/>
                <a:ea typeface="Arial"/>
                <a:cs typeface="Arial"/>
                <a:sym typeface="Arial"/>
              </a:rPr>
              <a:t>핵심가치</a:t>
            </a:r>
            <a:endParaRPr sz="750">
              <a:latin typeface="Arial"/>
              <a:ea typeface="Arial"/>
              <a:cs typeface="Arial"/>
              <a:sym typeface="Arial"/>
            </a:endParaRPr>
          </a:p>
        </p:txBody>
      </p:sp>
      <p:sp>
        <p:nvSpPr>
          <p:cNvPr id="258" name="Google Shape;258;p6"/>
          <p:cNvSpPr/>
          <p:nvPr/>
        </p:nvSpPr>
        <p:spPr>
          <a:xfrm>
            <a:off x="9524253" y="4272656"/>
            <a:ext cx="769620" cy="769620"/>
          </a:xfrm>
          <a:custGeom>
            <a:rect b="b" l="l" r="r" t="t"/>
            <a:pathLst>
              <a:path extrusionOk="0" h="769620" w="769620">
                <a:moveTo>
                  <a:pt x="384746" y="0"/>
                </a:moveTo>
                <a:lnTo>
                  <a:pt x="336485" y="2997"/>
                </a:lnTo>
                <a:lnTo>
                  <a:pt x="290013" y="11750"/>
                </a:lnTo>
                <a:lnTo>
                  <a:pt x="245690" y="25898"/>
                </a:lnTo>
                <a:lnTo>
                  <a:pt x="203877" y="45080"/>
                </a:lnTo>
                <a:lnTo>
                  <a:pt x="164935" y="68935"/>
                </a:lnTo>
                <a:lnTo>
                  <a:pt x="129223" y="97103"/>
                </a:lnTo>
                <a:lnTo>
                  <a:pt x="97103" y="129223"/>
                </a:lnTo>
                <a:lnTo>
                  <a:pt x="68935" y="164935"/>
                </a:lnTo>
                <a:lnTo>
                  <a:pt x="45080" y="203877"/>
                </a:lnTo>
                <a:lnTo>
                  <a:pt x="25898" y="245690"/>
                </a:lnTo>
                <a:lnTo>
                  <a:pt x="11750" y="290013"/>
                </a:lnTo>
                <a:lnTo>
                  <a:pt x="2997" y="336485"/>
                </a:lnTo>
                <a:lnTo>
                  <a:pt x="0" y="384746"/>
                </a:lnTo>
                <a:lnTo>
                  <a:pt x="2997" y="433009"/>
                </a:lnTo>
                <a:lnTo>
                  <a:pt x="11750" y="479483"/>
                </a:lnTo>
                <a:lnTo>
                  <a:pt x="25898" y="523807"/>
                </a:lnTo>
                <a:lnTo>
                  <a:pt x="45080" y="565620"/>
                </a:lnTo>
                <a:lnTo>
                  <a:pt x="68935" y="604563"/>
                </a:lnTo>
                <a:lnTo>
                  <a:pt x="97103" y="640274"/>
                </a:lnTo>
                <a:lnTo>
                  <a:pt x="129223" y="672394"/>
                </a:lnTo>
                <a:lnTo>
                  <a:pt x="164935" y="700561"/>
                </a:lnTo>
                <a:lnTo>
                  <a:pt x="203877" y="724415"/>
                </a:lnTo>
                <a:lnTo>
                  <a:pt x="245690" y="743596"/>
                </a:lnTo>
                <a:lnTo>
                  <a:pt x="290013" y="757742"/>
                </a:lnTo>
                <a:lnTo>
                  <a:pt x="336485" y="766495"/>
                </a:lnTo>
                <a:lnTo>
                  <a:pt x="384746" y="769493"/>
                </a:lnTo>
                <a:lnTo>
                  <a:pt x="433007" y="766495"/>
                </a:lnTo>
                <a:lnTo>
                  <a:pt x="479479" y="757742"/>
                </a:lnTo>
                <a:lnTo>
                  <a:pt x="523802" y="743596"/>
                </a:lnTo>
                <a:lnTo>
                  <a:pt x="565615" y="724415"/>
                </a:lnTo>
                <a:lnTo>
                  <a:pt x="604557" y="700561"/>
                </a:lnTo>
                <a:lnTo>
                  <a:pt x="640269" y="672394"/>
                </a:lnTo>
                <a:lnTo>
                  <a:pt x="672389" y="640274"/>
                </a:lnTo>
                <a:lnTo>
                  <a:pt x="700557" y="604563"/>
                </a:lnTo>
                <a:lnTo>
                  <a:pt x="724412" y="565620"/>
                </a:lnTo>
                <a:lnTo>
                  <a:pt x="743594" y="523807"/>
                </a:lnTo>
                <a:lnTo>
                  <a:pt x="757742" y="479483"/>
                </a:lnTo>
                <a:lnTo>
                  <a:pt x="766495" y="433009"/>
                </a:lnTo>
                <a:lnTo>
                  <a:pt x="769492" y="384746"/>
                </a:lnTo>
                <a:lnTo>
                  <a:pt x="766495" y="336485"/>
                </a:lnTo>
                <a:lnTo>
                  <a:pt x="757742" y="290013"/>
                </a:lnTo>
                <a:lnTo>
                  <a:pt x="743594" y="245690"/>
                </a:lnTo>
                <a:lnTo>
                  <a:pt x="724412" y="203877"/>
                </a:lnTo>
                <a:lnTo>
                  <a:pt x="700557" y="164935"/>
                </a:lnTo>
                <a:lnTo>
                  <a:pt x="672389" y="129223"/>
                </a:lnTo>
                <a:lnTo>
                  <a:pt x="640269" y="97103"/>
                </a:lnTo>
                <a:lnTo>
                  <a:pt x="604557" y="68935"/>
                </a:lnTo>
                <a:lnTo>
                  <a:pt x="565615" y="45080"/>
                </a:lnTo>
                <a:lnTo>
                  <a:pt x="523802" y="25898"/>
                </a:lnTo>
                <a:lnTo>
                  <a:pt x="479479" y="11750"/>
                </a:lnTo>
                <a:lnTo>
                  <a:pt x="433007" y="2997"/>
                </a:lnTo>
                <a:lnTo>
                  <a:pt x="384746"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9" name="Google Shape;259;p6"/>
          <p:cNvSpPr txBox="1"/>
          <p:nvPr/>
        </p:nvSpPr>
        <p:spPr>
          <a:xfrm>
            <a:off x="9624838" y="4401502"/>
            <a:ext cx="568325" cy="467359"/>
          </a:xfrm>
          <a:prstGeom prst="rect">
            <a:avLst/>
          </a:prstGeom>
          <a:noFill/>
          <a:ln>
            <a:noFill/>
          </a:ln>
        </p:spPr>
        <p:txBody>
          <a:bodyPr anchorCtr="0" anchor="t" bIns="0" lIns="0" spcFirstLastPara="1" rIns="0" wrap="square" tIns="12700">
            <a:spAutoFit/>
          </a:bodyPr>
          <a:lstStyle/>
          <a:p>
            <a:pPr indent="0" lvl="0" marL="12700" marR="5080" rtl="0" algn="ctr">
              <a:lnSpc>
                <a:spcPct val="122200"/>
              </a:lnSpc>
              <a:spcBef>
                <a:spcPts val="0"/>
              </a:spcBef>
              <a:spcAft>
                <a:spcPts val="0"/>
              </a:spcAft>
              <a:buNone/>
            </a:pPr>
            <a:r>
              <a:rPr b="0" lang="en-US" sz="750">
                <a:solidFill>
                  <a:srgbClr val="58595B"/>
                </a:solidFill>
                <a:latin typeface="Arial"/>
                <a:ea typeface="Arial"/>
                <a:cs typeface="Arial"/>
                <a:sym typeface="Arial"/>
              </a:rPr>
              <a:t>신한라이프의 일하는 방식</a:t>
            </a:r>
            <a:endParaRPr sz="750">
              <a:latin typeface="Arial"/>
              <a:ea typeface="Arial"/>
              <a:cs typeface="Arial"/>
              <a:sym typeface="Arial"/>
            </a:endParaRPr>
          </a:p>
          <a:p>
            <a:pPr indent="0" lvl="0" marL="0" rtl="0" algn="ctr">
              <a:lnSpc>
                <a:spcPct val="100000"/>
              </a:lnSpc>
              <a:spcBef>
                <a:spcPts val="380"/>
              </a:spcBef>
              <a:spcAft>
                <a:spcPts val="0"/>
              </a:spcAft>
              <a:buNone/>
            </a:pPr>
            <a:r>
              <a:rPr b="0" lang="en-US" sz="750">
                <a:solidFill>
                  <a:srgbClr val="231F20"/>
                </a:solidFill>
                <a:latin typeface="Arial"/>
                <a:ea typeface="Arial"/>
                <a:cs typeface="Arial"/>
                <a:sym typeface="Arial"/>
              </a:rPr>
              <a:t>포텐</a:t>
            </a:r>
            <a:endParaRPr sz="750">
              <a:latin typeface="Arial"/>
              <a:ea typeface="Arial"/>
              <a:cs typeface="Arial"/>
              <a:sym typeface="Arial"/>
            </a:endParaRPr>
          </a:p>
        </p:txBody>
      </p:sp>
      <p:sp>
        <p:nvSpPr>
          <p:cNvPr id="260" name="Google Shape;260;p6"/>
          <p:cNvSpPr txBox="1"/>
          <p:nvPr/>
        </p:nvSpPr>
        <p:spPr>
          <a:xfrm>
            <a:off x="2522136" y="6062848"/>
            <a:ext cx="405765" cy="467359"/>
          </a:xfrm>
          <a:prstGeom prst="rect">
            <a:avLst/>
          </a:prstGeom>
          <a:noFill/>
          <a:ln>
            <a:noFill/>
          </a:ln>
        </p:spPr>
        <p:txBody>
          <a:bodyPr anchorCtr="0" anchor="t" bIns="0" lIns="0" spcFirstLastPara="1" rIns="0" wrap="square" tIns="1250">
            <a:spAutoFit/>
          </a:bodyPr>
          <a:lstStyle/>
          <a:p>
            <a:pPr indent="0" lvl="0" marL="12065" marR="5080" rtl="0" algn="ctr">
              <a:lnSpc>
                <a:spcPct val="132200"/>
              </a:lnSpc>
              <a:spcBef>
                <a:spcPts val="0"/>
              </a:spcBef>
              <a:spcAft>
                <a:spcPts val="0"/>
              </a:spcAft>
              <a:buNone/>
            </a:pPr>
            <a:r>
              <a:rPr b="0" lang="en-US" sz="750">
                <a:solidFill>
                  <a:srgbClr val="58595B"/>
                </a:solidFill>
                <a:latin typeface="Arial"/>
                <a:ea typeface="Arial"/>
                <a:cs typeface="Arial"/>
                <a:sym typeface="Arial"/>
              </a:rPr>
              <a:t>무엇이 될 것인가? </a:t>
            </a:r>
            <a:r>
              <a:rPr b="0" lang="en-US" sz="750">
                <a:solidFill>
                  <a:srgbClr val="231F20"/>
                </a:solidFill>
                <a:latin typeface="Arial"/>
                <a:ea typeface="Arial"/>
                <a:cs typeface="Arial"/>
                <a:sym typeface="Arial"/>
              </a:rPr>
              <a:t>비전</a:t>
            </a:r>
            <a:endParaRPr sz="750">
              <a:latin typeface="Arial"/>
              <a:ea typeface="Arial"/>
              <a:cs typeface="Arial"/>
              <a:sym typeface="Arial"/>
            </a:endParaRPr>
          </a:p>
        </p:txBody>
      </p:sp>
      <p:grpSp>
        <p:nvGrpSpPr>
          <p:cNvPr id="261" name="Google Shape;261;p6"/>
          <p:cNvGrpSpPr/>
          <p:nvPr/>
        </p:nvGrpSpPr>
        <p:grpSpPr>
          <a:xfrm>
            <a:off x="3564227" y="3228204"/>
            <a:ext cx="53773" cy="99695"/>
            <a:chOff x="3564227" y="3228204"/>
            <a:chExt cx="53773" cy="99695"/>
          </a:xfrm>
        </p:grpSpPr>
        <p:sp>
          <p:nvSpPr>
            <p:cNvPr id="262" name="Google Shape;262;p6"/>
            <p:cNvSpPr/>
            <p:nvPr/>
          </p:nvSpPr>
          <p:spPr>
            <a:xfrm>
              <a:off x="3564227" y="3271447"/>
              <a:ext cx="12700" cy="12700"/>
            </a:xfrm>
            <a:custGeom>
              <a:rect b="b" l="l" r="r" t="t"/>
              <a:pathLst>
                <a:path extrusionOk="0" h="12700" w="12700">
                  <a:moveTo>
                    <a:pt x="0" y="6350"/>
                  </a:moveTo>
                  <a:lnTo>
                    <a:pt x="1859" y="1859"/>
                  </a:lnTo>
                  <a:lnTo>
                    <a:pt x="6350" y="0"/>
                  </a:lnTo>
                  <a:lnTo>
                    <a:pt x="10840" y="1859"/>
                  </a:lnTo>
                  <a:lnTo>
                    <a:pt x="12700" y="6350"/>
                  </a:lnTo>
                  <a:lnTo>
                    <a:pt x="10840" y="10840"/>
                  </a:lnTo>
                  <a:lnTo>
                    <a:pt x="6350" y="12700"/>
                  </a:lnTo>
                  <a:lnTo>
                    <a:pt x="1859" y="10840"/>
                  </a:lnTo>
                  <a:lnTo>
                    <a:pt x="0" y="635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3" name="Google Shape;263;p6"/>
            <p:cNvSpPr/>
            <p:nvPr/>
          </p:nvSpPr>
          <p:spPr>
            <a:xfrm>
              <a:off x="3564660" y="3228204"/>
              <a:ext cx="53340" cy="99695"/>
            </a:xfrm>
            <a:custGeom>
              <a:rect b="b" l="l" r="r" t="t"/>
              <a:pathLst>
                <a:path extrusionOk="0" h="99695" w="53339">
                  <a:moveTo>
                    <a:pt x="0" y="0"/>
                  </a:moveTo>
                  <a:lnTo>
                    <a:pt x="0" y="99186"/>
                  </a:lnTo>
                  <a:lnTo>
                    <a:pt x="53339" y="49593"/>
                  </a:lnTo>
                  <a:lnTo>
                    <a:pt x="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64" name="Google Shape;264;p6"/>
          <p:cNvGrpSpPr/>
          <p:nvPr/>
        </p:nvGrpSpPr>
        <p:grpSpPr>
          <a:xfrm>
            <a:off x="3221990" y="4607814"/>
            <a:ext cx="396010" cy="99695"/>
            <a:chOff x="3221990" y="4607814"/>
            <a:chExt cx="396010" cy="99695"/>
          </a:xfrm>
        </p:grpSpPr>
        <p:sp>
          <p:nvSpPr>
            <p:cNvPr id="265" name="Google Shape;265;p6"/>
            <p:cNvSpPr/>
            <p:nvPr/>
          </p:nvSpPr>
          <p:spPr>
            <a:xfrm>
              <a:off x="3266375" y="4657407"/>
              <a:ext cx="285750" cy="0"/>
            </a:xfrm>
            <a:custGeom>
              <a:rect b="b" l="l" r="r" t="t"/>
              <a:pathLst>
                <a:path extrusionOk="0" h="120000" w="285750">
                  <a:moveTo>
                    <a:pt x="0" y="0"/>
                  </a:moveTo>
                  <a:lnTo>
                    <a:pt x="285191" y="0"/>
                  </a:lnTo>
                </a:path>
              </a:pathLst>
            </a:custGeom>
            <a:noFill/>
            <a:ln cap="flat" cmpd="sng" w="12700">
              <a:solidFill>
                <a:srgbClr val="6F5DC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6" name="Google Shape;266;p6"/>
            <p:cNvSpPr/>
            <p:nvPr/>
          </p:nvSpPr>
          <p:spPr>
            <a:xfrm>
              <a:off x="3221990" y="4651057"/>
              <a:ext cx="354965" cy="12700"/>
            </a:xfrm>
            <a:custGeom>
              <a:rect b="b" l="l" r="r" t="t"/>
              <a:pathLst>
                <a:path extrusionOk="0" h="12700" w="354964">
                  <a:moveTo>
                    <a:pt x="12700" y="6350"/>
                  </a:moveTo>
                  <a:lnTo>
                    <a:pt x="10845" y="1866"/>
                  </a:lnTo>
                  <a:lnTo>
                    <a:pt x="6350" y="0"/>
                  </a:lnTo>
                  <a:lnTo>
                    <a:pt x="1866" y="1866"/>
                  </a:lnTo>
                  <a:lnTo>
                    <a:pt x="0" y="6350"/>
                  </a:lnTo>
                  <a:lnTo>
                    <a:pt x="1866" y="10845"/>
                  </a:lnTo>
                  <a:lnTo>
                    <a:pt x="6350" y="12700"/>
                  </a:lnTo>
                  <a:lnTo>
                    <a:pt x="10845" y="10845"/>
                  </a:lnTo>
                  <a:lnTo>
                    <a:pt x="12700" y="6350"/>
                  </a:lnTo>
                  <a:close/>
                </a:path>
                <a:path extrusionOk="0" h="12700" w="354964">
                  <a:moveTo>
                    <a:pt x="354926" y="6350"/>
                  </a:moveTo>
                  <a:lnTo>
                    <a:pt x="353072" y="1866"/>
                  </a:lnTo>
                  <a:lnTo>
                    <a:pt x="348576" y="0"/>
                  </a:lnTo>
                  <a:lnTo>
                    <a:pt x="344093" y="1866"/>
                  </a:lnTo>
                  <a:lnTo>
                    <a:pt x="342226" y="6350"/>
                  </a:lnTo>
                  <a:lnTo>
                    <a:pt x="344093" y="10845"/>
                  </a:lnTo>
                  <a:lnTo>
                    <a:pt x="348576" y="12700"/>
                  </a:lnTo>
                  <a:lnTo>
                    <a:pt x="353072" y="10845"/>
                  </a:lnTo>
                  <a:lnTo>
                    <a:pt x="354926" y="635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7" name="Google Shape;267;p6"/>
            <p:cNvSpPr/>
            <p:nvPr/>
          </p:nvSpPr>
          <p:spPr>
            <a:xfrm>
              <a:off x="3564660" y="4607814"/>
              <a:ext cx="53340" cy="99695"/>
            </a:xfrm>
            <a:custGeom>
              <a:rect b="b" l="l" r="r" t="t"/>
              <a:pathLst>
                <a:path extrusionOk="0" h="99695" w="53339">
                  <a:moveTo>
                    <a:pt x="0" y="0"/>
                  </a:moveTo>
                  <a:lnTo>
                    <a:pt x="0" y="99187"/>
                  </a:lnTo>
                  <a:lnTo>
                    <a:pt x="53339" y="49593"/>
                  </a:lnTo>
                  <a:lnTo>
                    <a:pt x="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68" name="Google Shape;268;p6"/>
          <p:cNvGrpSpPr/>
          <p:nvPr/>
        </p:nvGrpSpPr>
        <p:grpSpPr>
          <a:xfrm>
            <a:off x="9045274" y="4607814"/>
            <a:ext cx="396033" cy="99695"/>
            <a:chOff x="9045274" y="4607814"/>
            <a:chExt cx="396033" cy="99695"/>
          </a:xfrm>
        </p:grpSpPr>
        <p:sp>
          <p:nvSpPr>
            <p:cNvPr id="269" name="Google Shape;269;p6"/>
            <p:cNvSpPr/>
            <p:nvPr/>
          </p:nvSpPr>
          <p:spPr>
            <a:xfrm>
              <a:off x="9111709" y="4657407"/>
              <a:ext cx="285750" cy="0"/>
            </a:xfrm>
            <a:custGeom>
              <a:rect b="b" l="l" r="r" t="t"/>
              <a:pathLst>
                <a:path extrusionOk="0" h="120000" w="285750">
                  <a:moveTo>
                    <a:pt x="285191" y="0"/>
                  </a:moveTo>
                  <a:lnTo>
                    <a:pt x="0" y="0"/>
                  </a:lnTo>
                </a:path>
              </a:pathLst>
            </a:custGeom>
            <a:noFill/>
            <a:ln cap="flat" cmpd="sng" w="12700">
              <a:solidFill>
                <a:srgbClr val="6F5DC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0" name="Google Shape;270;p6"/>
            <p:cNvSpPr/>
            <p:nvPr/>
          </p:nvSpPr>
          <p:spPr>
            <a:xfrm>
              <a:off x="9086342" y="4651057"/>
              <a:ext cx="354965" cy="12700"/>
            </a:xfrm>
            <a:custGeom>
              <a:rect b="b" l="l" r="r" t="t"/>
              <a:pathLst>
                <a:path extrusionOk="0" h="12700" w="354965">
                  <a:moveTo>
                    <a:pt x="12700" y="6350"/>
                  </a:moveTo>
                  <a:lnTo>
                    <a:pt x="10845" y="1866"/>
                  </a:lnTo>
                  <a:lnTo>
                    <a:pt x="6350" y="0"/>
                  </a:lnTo>
                  <a:lnTo>
                    <a:pt x="1854" y="1866"/>
                  </a:lnTo>
                  <a:lnTo>
                    <a:pt x="0" y="6350"/>
                  </a:lnTo>
                  <a:lnTo>
                    <a:pt x="1854" y="10845"/>
                  </a:lnTo>
                  <a:lnTo>
                    <a:pt x="6350" y="12700"/>
                  </a:lnTo>
                  <a:lnTo>
                    <a:pt x="10845" y="10845"/>
                  </a:lnTo>
                  <a:lnTo>
                    <a:pt x="12700" y="6350"/>
                  </a:lnTo>
                  <a:close/>
                </a:path>
                <a:path extrusionOk="0" h="12700" w="354965">
                  <a:moveTo>
                    <a:pt x="354926" y="6350"/>
                  </a:moveTo>
                  <a:lnTo>
                    <a:pt x="353072" y="1866"/>
                  </a:lnTo>
                  <a:lnTo>
                    <a:pt x="348576" y="0"/>
                  </a:lnTo>
                  <a:lnTo>
                    <a:pt x="344081" y="1866"/>
                  </a:lnTo>
                  <a:lnTo>
                    <a:pt x="342226" y="6350"/>
                  </a:lnTo>
                  <a:lnTo>
                    <a:pt x="344081" y="10845"/>
                  </a:lnTo>
                  <a:lnTo>
                    <a:pt x="348576" y="12700"/>
                  </a:lnTo>
                  <a:lnTo>
                    <a:pt x="353072" y="10845"/>
                  </a:lnTo>
                  <a:lnTo>
                    <a:pt x="354926" y="635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6"/>
            <p:cNvSpPr/>
            <p:nvPr/>
          </p:nvSpPr>
          <p:spPr>
            <a:xfrm>
              <a:off x="9045274" y="4607814"/>
              <a:ext cx="53340" cy="99695"/>
            </a:xfrm>
            <a:custGeom>
              <a:rect b="b" l="l" r="r" t="t"/>
              <a:pathLst>
                <a:path extrusionOk="0" h="99695" w="53340">
                  <a:moveTo>
                    <a:pt x="53340" y="0"/>
                  </a:moveTo>
                  <a:lnTo>
                    <a:pt x="0" y="49593"/>
                  </a:lnTo>
                  <a:lnTo>
                    <a:pt x="53340" y="99187"/>
                  </a:lnTo>
                  <a:lnTo>
                    <a:pt x="5334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72" name="Google Shape;272;p6"/>
          <p:cNvGrpSpPr/>
          <p:nvPr/>
        </p:nvGrpSpPr>
        <p:grpSpPr>
          <a:xfrm>
            <a:off x="3221990" y="6250405"/>
            <a:ext cx="396010" cy="99695"/>
            <a:chOff x="3221990" y="6250405"/>
            <a:chExt cx="396010" cy="99695"/>
          </a:xfrm>
        </p:grpSpPr>
        <p:sp>
          <p:nvSpPr>
            <p:cNvPr id="273" name="Google Shape;273;p6"/>
            <p:cNvSpPr/>
            <p:nvPr/>
          </p:nvSpPr>
          <p:spPr>
            <a:xfrm>
              <a:off x="3266375" y="6299999"/>
              <a:ext cx="285750" cy="0"/>
            </a:xfrm>
            <a:custGeom>
              <a:rect b="b" l="l" r="r" t="t"/>
              <a:pathLst>
                <a:path extrusionOk="0" h="120000" w="285750">
                  <a:moveTo>
                    <a:pt x="0" y="0"/>
                  </a:moveTo>
                  <a:lnTo>
                    <a:pt x="285191" y="0"/>
                  </a:lnTo>
                </a:path>
              </a:pathLst>
            </a:custGeom>
            <a:noFill/>
            <a:ln cap="flat" cmpd="sng" w="12700">
              <a:solidFill>
                <a:srgbClr val="6F5DC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4" name="Google Shape;274;p6"/>
            <p:cNvSpPr/>
            <p:nvPr/>
          </p:nvSpPr>
          <p:spPr>
            <a:xfrm>
              <a:off x="3221990" y="6293650"/>
              <a:ext cx="354965" cy="12700"/>
            </a:xfrm>
            <a:custGeom>
              <a:rect b="b" l="l" r="r" t="t"/>
              <a:pathLst>
                <a:path extrusionOk="0" h="12700" w="354964">
                  <a:moveTo>
                    <a:pt x="12700" y="6350"/>
                  </a:moveTo>
                  <a:lnTo>
                    <a:pt x="10845" y="1866"/>
                  </a:lnTo>
                  <a:lnTo>
                    <a:pt x="6350" y="0"/>
                  </a:lnTo>
                  <a:lnTo>
                    <a:pt x="1866" y="1866"/>
                  </a:lnTo>
                  <a:lnTo>
                    <a:pt x="0" y="6350"/>
                  </a:lnTo>
                  <a:lnTo>
                    <a:pt x="1866" y="10845"/>
                  </a:lnTo>
                  <a:lnTo>
                    <a:pt x="6350" y="12700"/>
                  </a:lnTo>
                  <a:lnTo>
                    <a:pt x="10845" y="10845"/>
                  </a:lnTo>
                  <a:lnTo>
                    <a:pt x="12700" y="6350"/>
                  </a:lnTo>
                  <a:close/>
                </a:path>
                <a:path extrusionOk="0" h="12700" w="354964">
                  <a:moveTo>
                    <a:pt x="354926" y="6350"/>
                  </a:moveTo>
                  <a:lnTo>
                    <a:pt x="353072" y="1866"/>
                  </a:lnTo>
                  <a:lnTo>
                    <a:pt x="348576" y="0"/>
                  </a:lnTo>
                  <a:lnTo>
                    <a:pt x="344093" y="1866"/>
                  </a:lnTo>
                  <a:lnTo>
                    <a:pt x="342226" y="6350"/>
                  </a:lnTo>
                  <a:lnTo>
                    <a:pt x="344093" y="10845"/>
                  </a:lnTo>
                  <a:lnTo>
                    <a:pt x="348576" y="12700"/>
                  </a:lnTo>
                  <a:lnTo>
                    <a:pt x="353072" y="10845"/>
                  </a:lnTo>
                  <a:lnTo>
                    <a:pt x="354926" y="635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5" name="Google Shape;275;p6"/>
            <p:cNvSpPr/>
            <p:nvPr/>
          </p:nvSpPr>
          <p:spPr>
            <a:xfrm>
              <a:off x="3564660" y="6250405"/>
              <a:ext cx="53340" cy="99695"/>
            </a:xfrm>
            <a:custGeom>
              <a:rect b="b" l="l" r="r" t="t"/>
              <a:pathLst>
                <a:path extrusionOk="0" h="99695" w="53339">
                  <a:moveTo>
                    <a:pt x="0" y="0"/>
                  </a:moveTo>
                  <a:lnTo>
                    <a:pt x="0" y="99186"/>
                  </a:lnTo>
                  <a:lnTo>
                    <a:pt x="53339" y="49593"/>
                  </a:lnTo>
                  <a:lnTo>
                    <a:pt x="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6" name="Google Shape;276;p6"/>
          <p:cNvSpPr txBox="1"/>
          <p:nvPr/>
        </p:nvSpPr>
        <p:spPr>
          <a:xfrm>
            <a:off x="4917241" y="2828978"/>
            <a:ext cx="208279"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00">
                <a:solidFill>
                  <a:srgbClr val="414042"/>
                </a:solidFill>
                <a:latin typeface="Batang"/>
                <a:ea typeface="Batang"/>
                <a:cs typeface="Batang"/>
                <a:sym typeface="Batang"/>
              </a:rPr>
              <a:t>그룹</a:t>
            </a:r>
            <a:endParaRPr sz="800">
              <a:latin typeface="Batang"/>
              <a:ea typeface="Batang"/>
              <a:cs typeface="Batang"/>
              <a:sym typeface="Batang"/>
            </a:endParaRPr>
          </a:p>
        </p:txBody>
      </p:sp>
      <p:sp>
        <p:nvSpPr>
          <p:cNvPr id="277" name="Google Shape;277;p6"/>
          <p:cNvSpPr txBox="1"/>
          <p:nvPr/>
        </p:nvSpPr>
        <p:spPr>
          <a:xfrm>
            <a:off x="7367887" y="2828978"/>
            <a:ext cx="48831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00">
                <a:solidFill>
                  <a:srgbClr val="414042"/>
                </a:solidFill>
                <a:latin typeface="Batang"/>
                <a:ea typeface="Batang"/>
                <a:cs typeface="Batang"/>
                <a:sym typeface="Batang"/>
              </a:rPr>
              <a:t>신한라이프</a:t>
            </a:r>
            <a:endParaRPr sz="800">
              <a:latin typeface="Batang"/>
              <a:ea typeface="Batang"/>
              <a:cs typeface="Batang"/>
              <a:sym typeface="Batang"/>
            </a:endParaRPr>
          </a:p>
        </p:txBody>
      </p:sp>
      <p:sp>
        <p:nvSpPr>
          <p:cNvPr id="278" name="Google Shape;278;p6"/>
          <p:cNvSpPr txBox="1"/>
          <p:nvPr/>
        </p:nvSpPr>
        <p:spPr>
          <a:xfrm>
            <a:off x="5332870" y="3158417"/>
            <a:ext cx="1957070"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200">
                <a:solidFill>
                  <a:srgbClr val="6F5DCF"/>
                </a:solidFill>
                <a:latin typeface="Malgun Gothic"/>
                <a:ea typeface="Malgun Gothic"/>
                <a:cs typeface="Malgun Gothic"/>
                <a:sym typeface="Malgun Gothic"/>
              </a:rPr>
              <a:t>금융으로 세상을 이롭게 한다</a:t>
            </a:r>
            <a:endParaRPr sz="1200">
              <a:latin typeface="Malgun Gothic"/>
              <a:ea typeface="Malgun Gothic"/>
              <a:cs typeface="Malgun Gothic"/>
              <a:sym typeface="Malgun Gothic"/>
            </a:endParaRPr>
          </a:p>
        </p:txBody>
      </p:sp>
      <p:sp>
        <p:nvSpPr>
          <p:cNvPr id="279" name="Google Shape;279;p6"/>
          <p:cNvSpPr/>
          <p:nvPr/>
        </p:nvSpPr>
        <p:spPr>
          <a:xfrm>
            <a:off x="3725156" y="3097798"/>
            <a:ext cx="5182235" cy="360045"/>
          </a:xfrm>
          <a:custGeom>
            <a:rect b="b" l="l" r="r" t="t"/>
            <a:pathLst>
              <a:path extrusionOk="0" h="360045" w="5182234">
                <a:moveTo>
                  <a:pt x="179997" y="0"/>
                </a:moveTo>
                <a:lnTo>
                  <a:pt x="132144" y="6430"/>
                </a:lnTo>
                <a:lnTo>
                  <a:pt x="89146" y="24576"/>
                </a:lnTo>
                <a:lnTo>
                  <a:pt x="52717" y="52722"/>
                </a:lnTo>
                <a:lnTo>
                  <a:pt x="24573" y="89152"/>
                </a:lnTo>
                <a:lnTo>
                  <a:pt x="6429" y="132149"/>
                </a:lnTo>
                <a:lnTo>
                  <a:pt x="0" y="179997"/>
                </a:lnTo>
                <a:lnTo>
                  <a:pt x="6429" y="227849"/>
                </a:lnTo>
                <a:lnTo>
                  <a:pt x="24573" y="270847"/>
                </a:lnTo>
                <a:lnTo>
                  <a:pt x="52717" y="307276"/>
                </a:lnTo>
                <a:lnTo>
                  <a:pt x="89146" y="335420"/>
                </a:lnTo>
                <a:lnTo>
                  <a:pt x="132144" y="353564"/>
                </a:lnTo>
                <a:lnTo>
                  <a:pt x="179997" y="359994"/>
                </a:lnTo>
                <a:lnTo>
                  <a:pt x="5002199" y="359994"/>
                </a:lnTo>
                <a:lnTo>
                  <a:pt x="5050047" y="353564"/>
                </a:lnTo>
                <a:lnTo>
                  <a:pt x="5093044" y="335420"/>
                </a:lnTo>
                <a:lnTo>
                  <a:pt x="5129474" y="307276"/>
                </a:lnTo>
                <a:lnTo>
                  <a:pt x="5157620" y="270847"/>
                </a:lnTo>
                <a:lnTo>
                  <a:pt x="5175766" y="227849"/>
                </a:lnTo>
                <a:lnTo>
                  <a:pt x="5182196" y="179997"/>
                </a:lnTo>
                <a:lnTo>
                  <a:pt x="5175766" y="132149"/>
                </a:lnTo>
                <a:lnTo>
                  <a:pt x="5157620" y="89152"/>
                </a:lnTo>
                <a:lnTo>
                  <a:pt x="5129474" y="52722"/>
                </a:lnTo>
                <a:lnTo>
                  <a:pt x="5093044" y="24576"/>
                </a:lnTo>
                <a:lnTo>
                  <a:pt x="5050047" y="6430"/>
                </a:lnTo>
                <a:lnTo>
                  <a:pt x="5002199" y="0"/>
                </a:lnTo>
                <a:lnTo>
                  <a:pt x="179997"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80" name="Google Shape;280;p6"/>
          <p:cNvGrpSpPr/>
          <p:nvPr/>
        </p:nvGrpSpPr>
        <p:grpSpPr>
          <a:xfrm>
            <a:off x="3834956" y="3779997"/>
            <a:ext cx="2374265" cy="540385"/>
            <a:chOff x="3834956" y="3779997"/>
            <a:chExt cx="2374265" cy="540385"/>
          </a:xfrm>
        </p:grpSpPr>
        <p:sp>
          <p:nvSpPr>
            <p:cNvPr id="281" name="Google Shape;281;p6"/>
            <p:cNvSpPr/>
            <p:nvPr/>
          </p:nvSpPr>
          <p:spPr>
            <a:xfrm>
              <a:off x="3834956" y="3779997"/>
              <a:ext cx="2374265" cy="540385"/>
            </a:xfrm>
            <a:custGeom>
              <a:rect b="b" l="l" r="r" t="t"/>
              <a:pathLst>
                <a:path extrusionOk="0" h="540385" w="2374265">
                  <a:moveTo>
                    <a:pt x="2248192"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8192" y="540004"/>
                  </a:lnTo>
                  <a:lnTo>
                    <a:pt x="2297241" y="530101"/>
                  </a:lnTo>
                  <a:lnTo>
                    <a:pt x="2337295" y="503097"/>
                  </a:lnTo>
                  <a:lnTo>
                    <a:pt x="2364299" y="463044"/>
                  </a:lnTo>
                  <a:lnTo>
                    <a:pt x="2374201" y="413994"/>
                  </a:lnTo>
                  <a:lnTo>
                    <a:pt x="2374201" y="125996"/>
                  </a:lnTo>
                  <a:lnTo>
                    <a:pt x="2364299" y="76954"/>
                  </a:lnTo>
                  <a:lnTo>
                    <a:pt x="2337295" y="36904"/>
                  </a:lnTo>
                  <a:lnTo>
                    <a:pt x="2297241" y="9901"/>
                  </a:lnTo>
                  <a:lnTo>
                    <a:pt x="2248192"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 name="Google Shape;282;p6"/>
            <p:cNvSpPr/>
            <p:nvPr/>
          </p:nvSpPr>
          <p:spPr>
            <a:xfrm>
              <a:off x="3918048" y="3875373"/>
              <a:ext cx="2196465" cy="180340"/>
            </a:xfrm>
            <a:custGeom>
              <a:rect b="b" l="l" r="r" t="t"/>
              <a:pathLst>
                <a:path extrusionOk="0" h="180339" w="2196465">
                  <a:moveTo>
                    <a:pt x="21060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106002" y="179997"/>
                  </a:lnTo>
                  <a:lnTo>
                    <a:pt x="2141036" y="172924"/>
                  </a:lnTo>
                  <a:lnTo>
                    <a:pt x="2169645" y="153636"/>
                  </a:lnTo>
                  <a:lnTo>
                    <a:pt x="2188934" y="125031"/>
                  </a:lnTo>
                  <a:lnTo>
                    <a:pt x="2196007" y="90004"/>
                  </a:lnTo>
                  <a:lnTo>
                    <a:pt x="2188934" y="54971"/>
                  </a:lnTo>
                  <a:lnTo>
                    <a:pt x="2169645" y="26362"/>
                  </a:lnTo>
                  <a:lnTo>
                    <a:pt x="2141036" y="7073"/>
                  </a:lnTo>
                  <a:lnTo>
                    <a:pt x="210600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3" name="Google Shape;283;p6"/>
          <p:cNvSpPr txBox="1"/>
          <p:nvPr/>
        </p:nvSpPr>
        <p:spPr>
          <a:xfrm>
            <a:off x="4144298" y="3885045"/>
            <a:ext cx="1743710" cy="352425"/>
          </a:xfrm>
          <a:prstGeom prst="rect">
            <a:avLst/>
          </a:prstGeom>
          <a:noFill/>
          <a:ln>
            <a:noFill/>
          </a:ln>
        </p:spPr>
        <p:txBody>
          <a:bodyPr anchorCtr="0" anchor="t" bIns="0" lIns="0" spcFirstLastPara="1" rIns="0" wrap="square" tIns="12700">
            <a:spAutoFit/>
          </a:bodyPr>
          <a:lstStyle/>
          <a:p>
            <a:pPr indent="0" lvl="0" marL="0" marR="3810" rtl="0" algn="ctr">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바르게</a:t>
            </a:r>
            <a:endParaRPr sz="750">
              <a:latin typeface="Malgun Gothic"/>
              <a:ea typeface="Malgun Gothic"/>
              <a:cs typeface="Malgun Gothic"/>
              <a:sym typeface="Malgun Gothic"/>
            </a:endParaRPr>
          </a:p>
          <a:p>
            <a:pPr indent="0" lvl="0" marL="0" rtl="0" algn="ctr">
              <a:lnSpc>
                <a:spcPct val="100000"/>
              </a:lnSpc>
              <a:spcBef>
                <a:spcPts val="770"/>
              </a:spcBef>
              <a:spcAft>
                <a:spcPts val="0"/>
              </a:spcAft>
              <a:buNone/>
            </a:pPr>
            <a:r>
              <a:rPr b="0" lang="en-US" sz="750">
                <a:solidFill>
                  <a:srgbClr val="58595B"/>
                </a:solidFill>
                <a:latin typeface="Arial"/>
                <a:ea typeface="Arial"/>
                <a:cs typeface="Arial"/>
                <a:sym typeface="Arial"/>
              </a:rPr>
              <a:t>고객과 미래를 기준으로 바른 길을 선택한다</a:t>
            </a:r>
            <a:endParaRPr sz="750">
              <a:latin typeface="Arial"/>
              <a:ea typeface="Arial"/>
              <a:cs typeface="Arial"/>
              <a:sym typeface="Arial"/>
            </a:endParaRPr>
          </a:p>
        </p:txBody>
      </p:sp>
      <p:sp>
        <p:nvSpPr>
          <p:cNvPr id="284" name="Google Shape;284;p6"/>
          <p:cNvSpPr/>
          <p:nvPr/>
        </p:nvSpPr>
        <p:spPr>
          <a:xfrm>
            <a:off x="6425157" y="3779997"/>
            <a:ext cx="2376170" cy="540385"/>
          </a:xfrm>
          <a:custGeom>
            <a:rect b="b" l="l" r="r" t="t"/>
            <a:pathLst>
              <a:path extrusionOk="0" h="540385" w="2376170">
                <a:moveTo>
                  <a:pt x="2249995"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9995" y="540004"/>
                </a:lnTo>
                <a:lnTo>
                  <a:pt x="2299037" y="530101"/>
                </a:lnTo>
                <a:lnTo>
                  <a:pt x="2339087" y="503097"/>
                </a:lnTo>
                <a:lnTo>
                  <a:pt x="2366090" y="463044"/>
                </a:lnTo>
                <a:lnTo>
                  <a:pt x="2375992" y="413994"/>
                </a:lnTo>
                <a:lnTo>
                  <a:pt x="2375992" y="125996"/>
                </a:lnTo>
                <a:lnTo>
                  <a:pt x="2366090" y="76954"/>
                </a:lnTo>
                <a:lnTo>
                  <a:pt x="2339087" y="36904"/>
                </a:lnTo>
                <a:lnTo>
                  <a:pt x="2299037" y="9901"/>
                </a:lnTo>
                <a:lnTo>
                  <a:pt x="224999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285" name="Google Shape;285;p6"/>
          <p:cNvGraphicFramePr/>
          <p:nvPr/>
        </p:nvGraphicFramePr>
        <p:xfrm>
          <a:off x="6541934" y="3888816"/>
          <a:ext cx="3000000" cy="3000000"/>
        </p:xfrm>
        <a:graphic>
          <a:graphicData uri="http://schemas.openxmlformats.org/drawingml/2006/table">
            <a:tbl>
              <a:tblPr bandRow="1" firstRow="1">
                <a:noFill/>
                <a:tableStyleId>{C31ADFB9-D814-4208-886B-9652E2F75FA4}</a:tableStyleId>
              </a:tblPr>
              <a:tblGrid>
                <a:gridCol w="530850"/>
                <a:gridCol w="539750"/>
                <a:gridCol w="539750"/>
                <a:gridCol w="530850"/>
              </a:tblGrid>
              <a:tr h="323850">
                <a:tc>
                  <a:txBody>
                    <a:bodyPr/>
                    <a:lstStyle/>
                    <a:p>
                      <a:pPr indent="41910" lvl="0" marL="130175" marR="140335" rtl="0" algn="l">
                        <a:lnSpc>
                          <a:spcPct val="114285"/>
                        </a:lnSpc>
                        <a:spcBef>
                          <a:spcPts val="0"/>
                        </a:spcBef>
                        <a:spcAft>
                          <a:spcPts val="0"/>
                        </a:spcAft>
                        <a:buNone/>
                      </a:pPr>
                      <a:r>
                        <a:rPr b="0" lang="en-US" sz="700" u="none" cap="none" strike="noStrike">
                          <a:solidFill>
                            <a:srgbClr val="6DA4EB"/>
                          </a:solidFill>
                          <a:latin typeface="Arial"/>
                          <a:ea typeface="Arial"/>
                          <a:cs typeface="Arial"/>
                          <a:sym typeface="Arial"/>
                        </a:rPr>
                        <a:t>목표 지향성</a:t>
                      </a:r>
                      <a:endParaRPr sz="700" u="none" cap="none" strike="noStrike">
                        <a:latin typeface="Arial"/>
                        <a:ea typeface="Arial"/>
                        <a:cs typeface="Arial"/>
                        <a:sym typeface="Arial"/>
                      </a:endParaRPr>
                    </a:p>
                  </a:txBody>
                  <a:tcPr marT="55250" marB="0" marR="0" marL="0">
                    <a:lnR cap="flat" cmpd="sng" w="38100">
                      <a:solidFill>
                        <a:srgbClr val="6DA4EB"/>
                      </a:solidFill>
                      <a:prstDash val="solid"/>
                      <a:round/>
                      <a:headEnd len="sm" w="sm" type="none"/>
                      <a:tailEnd len="sm" w="sm" type="none"/>
                    </a:lnR>
                    <a:solidFill>
                      <a:srgbClr val="FFFFFF"/>
                    </a:solidFill>
                  </a:tcPr>
                </a:tc>
                <a:tc>
                  <a:txBody>
                    <a:bodyPr/>
                    <a:lstStyle/>
                    <a:p>
                      <a:pPr indent="0" lvl="0" marL="4699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Network형</a:t>
                      </a:r>
                      <a:endParaRPr sz="700" u="none" cap="none" strike="noStrike">
                        <a:latin typeface="Arial"/>
                        <a:ea typeface="Arial"/>
                        <a:cs typeface="Arial"/>
                        <a:sym typeface="Arial"/>
                      </a:endParaRPr>
                    </a:p>
                  </a:txBody>
                  <a:tcPr marT="98425" marB="0" marR="0" marL="0">
                    <a:lnL cap="flat" cmpd="sng" w="38100">
                      <a:solidFill>
                        <a:srgbClr val="6DA4EB"/>
                      </a:solidFill>
                      <a:prstDash val="solid"/>
                      <a:round/>
                      <a:headEnd len="sm" w="sm" type="none"/>
                      <a:tailEnd len="sm" w="sm" type="none"/>
                    </a:lnL>
                    <a:lnR cap="flat" cmpd="sng" w="19050">
                      <a:solidFill>
                        <a:srgbClr val="6DA4EB"/>
                      </a:solidFill>
                      <a:prstDash val="solid"/>
                      <a:round/>
                      <a:headEnd len="sm" w="sm" type="none"/>
                      <a:tailEnd len="sm" w="sm" type="none"/>
                    </a:lnR>
                    <a:solidFill>
                      <a:srgbClr val="FFFFFF"/>
                    </a:solidFill>
                  </a:tcPr>
                </a:tc>
                <a:tc>
                  <a:txBody>
                    <a:bodyPr/>
                    <a:lstStyle/>
                    <a:p>
                      <a:pPr indent="0" lvl="0" marL="147955"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공정성</a:t>
                      </a:r>
                      <a:endParaRPr sz="700" u="none" cap="none" strike="noStrike">
                        <a:latin typeface="Arial"/>
                        <a:ea typeface="Arial"/>
                        <a:cs typeface="Arial"/>
                        <a:sym typeface="Arial"/>
                      </a:endParaRPr>
                    </a:p>
                  </a:txBody>
                  <a:tcPr marT="98425" marB="0" marR="0" marL="0">
                    <a:lnL cap="flat" cmpd="sng" w="19050">
                      <a:solidFill>
                        <a:srgbClr val="6DA4EB"/>
                      </a:solidFill>
                      <a:prstDash val="solid"/>
                      <a:round/>
                      <a:headEnd len="sm" w="sm" type="none"/>
                      <a:tailEnd len="sm" w="sm" type="none"/>
                    </a:lnL>
                    <a:lnR cap="flat" cmpd="sng" w="38100">
                      <a:solidFill>
                        <a:srgbClr val="6DA4EB"/>
                      </a:solidFill>
                      <a:prstDash val="solid"/>
                      <a:round/>
                      <a:headEnd len="sm" w="sm" type="none"/>
                      <a:tailEnd len="sm" w="sm" type="none"/>
                    </a:lnR>
                    <a:solidFill>
                      <a:srgbClr val="FFFFFF"/>
                    </a:solidFill>
                  </a:tcPr>
                </a:tc>
                <a:tc>
                  <a:txBody>
                    <a:bodyPr/>
                    <a:lstStyle/>
                    <a:p>
                      <a:pPr indent="-42544" lvl="0" marL="189865" marR="122554" rtl="0" algn="l">
                        <a:lnSpc>
                          <a:spcPct val="114285"/>
                        </a:lnSpc>
                        <a:spcBef>
                          <a:spcPts val="0"/>
                        </a:spcBef>
                        <a:spcAft>
                          <a:spcPts val="0"/>
                        </a:spcAft>
                        <a:buNone/>
                      </a:pPr>
                      <a:r>
                        <a:rPr b="0" lang="en-US" sz="700" u="none" cap="none" strike="noStrike">
                          <a:solidFill>
                            <a:srgbClr val="6DA4EB"/>
                          </a:solidFill>
                          <a:latin typeface="Arial"/>
                          <a:ea typeface="Arial"/>
                          <a:cs typeface="Arial"/>
                          <a:sym typeface="Arial"/>
                        </a:rPr>
                        <a:t>발전적 토론</a:t>
                      </a:r>
                      <a:endParaRPr sz="700" u="none" cap="none" strike="noStrike">
                        <a:latin typeface="Arial"/>
                        <a:ea typeface="Arial"/>
                        <a:cs typeface="Arial"/>
                        <a:sym typeface="Arial"/>
                      </a:endParaRPr>
                    </a:p>
                  </a:txBody>
                  <a:tcPr marT="55250" marB="0" marR="0" marL="0">
                    <a:lnL cap="flat" cmpd="sng" w="38100">
                      <a:solidFill>
                        <a:srgbClr val="6DA4EB"/>
                      </a:solidFill>
                      <a:prstDash val="solid"/>
                      <a:round/>
                      <a:headEnd len="sm" w="sm" type="none"/>
                      <a:tailEnd len="sm" w="sm" type="none"/>
                    </a:lnL>
                    <a:solidFill>
                      <a:srgbClr val="FFFFFF"/>
                    </a:solidFill>
                  </a:tcPr>
                </a:tc>
              </a:tr>
            </a:tbl>
          </a:graphicData>
        </a:graphic>
      </p:graphicFrame>
      <p:grpSp>
        <p:nvGrpSpPr>
          <p:cNvPr id="286" name="Google Shape;286;p6"/>
          <p:cNvGrpSpPr/>
          <p:nvPr/>
        </p:nvGrpSpPr>
        <p:grpSpPr>
          <a:xfrm>
            <a:off x="3834956" y="4391998"/>
            <a:ext cx="2374265" cy="540385"/>
            <a:chOff x="3834956" y="4391998"/>
            <a:chExt cx="2374265" cy="540385"/>
          </a:xfrm>
        </p:grpSpPr>
        <p:sp>
          <p:nvSpPr>
            <p:cNvPr id="287" name="Google Shape;287;p6"/>
            <p:cNvSpPr/>
            <p:nvPr/>
          </p:nvSpPr>
          <p:spPr>
            <a:xfrm>
              <a:off x="3834956" y="4391998"/>
              <a:ext cx="2374265" cy="540385"/>
            </a:xfrm>
            <a:custGeom>
              <a:rect b="b" l="l" r="r" t="t"/>
              <a:pathLst>
                <a:path extrusionOk="0" h="540385" w="2374265">
                  <a:moveTo>
                    <a:pt x="2248192"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8192" y="540004"/>
                  </a:lnTo>
                  <a:lnTo>
                    <a:pt x="2297241" y="530101"/>
                  </a:lnTo>
                  <a:lnTo>
                    <a:pt x="2337295" y="503097"/>
                  </a:lnTo>
                  <a:lnTo>
                    <a:pt x="2364299" y="463044"/>
                  </a:lnTo>
                  <a:lnTo>
                    <a:pt x="2374201" y="413994"/>
                  </a:lnTo>
                  <a:lnTo>
                    <a:pt x="2374201" y="125996"/>
                  </a:lnTo>
                  <a:lnTo>
                    <a:pt x="2364299" y="76954"/>
                  </a:lnTo>
                  <a:lnTo>
                    <a:pt x="2337295" y="36904"/>
                  </a:lnTo>
                  <a:lnTo>
                    <a:pt x="2297241" y="9901"/>
                  </a:lnTo>
                  <a:lnTo>
                    <a:pt x="2248192"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 name="Google Shape;288;p6"/>
            <p:cNvSpPr/>
            <p:nvPr/>
          </p:nvSpPr>
          <p:spPr>
            <a:xfrm>
              <a:off x="3918048" y="4487372"/>
              <a:ext cx="2196465" cy="180340"/>
            </a:xfrm>
            <a:custGeom>
              <a:rect b="b" l="l" r="r" t="t"/>
              <a:pathLst>
                <a:path extrusionOk="0" h="180339" w="2196465">
                  <a:moveTo>
                    <a:pt x="21060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106002" y="179997"/>
                  </a:lnTo>
                  <a:lnTo>
                    <a:pt x="2141036" y="172924"/>
                  </a:lnTo>
                  <a:lnTo>
                    <a:pt x="2169645" y="153636"/>
                  </a:lnTo>
                  <a:lnTo>
                    <a:pt x="2188934" y="125031"/>
                  </a:lnTo>
                  <a:lnTo>
                    <a:pt x="2196007" y="90004"/>
                  </a:lnTo>
                  <a:lnTo>
                    <a:pt x="2188934" y="54971"/>
                  </a:lnTo>
                  <a:lnTo>
                    <a:pt x="2169645" y="26362"/>
                  </a:lnTo>
                  <a:lnTo>
                    <a:pt x="2141036" y="7073"/>
                  </a:lnTo>
                  <a:lnTo>
                    <a:pt x="210600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9" name="Google Shape;289;p6"/>
          <p:cNvSpPr txBox="1"/>
          <p:nvPr/>
        </p:nvSpPr>
        <p:spPr>
          <a:xfrm>
            <a:off x="4343141" y="4497044"/>
            <a:ext cx="1346200" cy="352425"/>
          </a:xfrm>
          <a:prstGeom prst="rect">
            <a:avLst/>
          </a:prstGeom>
          <a:noFill/>
          <a:ln>
            <a:noFill/>
          </a:ln>
        </p:spPr>
        <p:txBody>
          <a:bodyPr anchorCtr="0" anchor="t" bIns="0" lIns="0" spcFirstLastPara="1" rIns="0" wrap="square" tIns="12700">
            <a:spAutoFit/>
          </a:bodyPr>
          <a:lstStyle/>
          <a:p>
            <a:pPr indent="0" lvl="0" marL="0" marR="3810" rtl="0" algn="ctr">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빠르게</a:t>
            </a:r>
            <a:endParaRPr sz="750">
              <a:latin typeface="Malgun Gothic"/>
              <a:ea typeface="Malgun Gothic"/>
              <a:cs typeface="Malgun Gothic"/>
              <a:sym typeface="Malgun Gothic"/>
            </a:endParaRPr>
          </a:p>
          <a:p>
            <a:pPr indent="0" lvl="0" marL="0" rtl="0" algn="ctr">
              <a:lnSpc>
                <a:spcPct val="100000"/>
              </a:lnSpc>
              <a:spcBef>
                <a:spcPts val="770"/>
              </a:spcBef>
              <a:spcAft>
                <a:spcPts val="0"/>
              </a:spcAft>
              <a:buNone/>
            </a:pPr>
            <a:r>
              <a:rPr b="0" lang="en-US" sz="750">
                <a:solidFill>
                  <a:srgbClr val="58595B"/>
                </a:solidFill>
                <a:latin typeface="Arial"/>
                <a:ea typeface="Arial"/>
                <a:cs typeface="Arial"/>
                <a:sym typeface="Arial"/>
              </a:rPr>
              <a:t>빠르게 실행하고 배우며 성장한다</a:t>
            </a:r>
            <a:endParaRPr sz="750">
              <a:latin typeface="Arial"/>
              <a:ea typeface="Arial"/>
              <a:cs typeface="Arial"/>
              <a:sym typeface="Arial"/>
            </a:endParaRPr>
          </a:p>
        </p:txBody>
      </p:sp>
      <p:sp>
        <p:nvSpPr>
          <p:cNvPr id="290" name="Google Shape;290;p6"/>
          <p:cNvSpPr/>
          <p:nvPr/>
        </p:nvSpPr>
        <p:spPr>
          <a:xfrm>
            <a:off x="6425157" y="4391998"/>
            <a:ext cx="2376170" cy="540385"/>
          </a:xfrm>
          <a:custGeom>
            <a:rect b="b" l="l" r="r" t="t"/>
            <a:pathLst>
              <a:path extrusionOk="0" h="540385" w="2376170">
                <a:moveTo>
                  <a:pt x="2249995"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9995" y="540004"/>
                </a:lnTo>
                <a:lnTo>
                  <a:pt x="2299037" y="530101"/>
                </a:lnTo>
                <a:lnTo>
                  <a:pt x="2339087" y="503097"/>
                </a:lnTo>
                <a:lnTo>
                  <a:pt x="2366090" y="463044"/>
                </a:lnTo>
                <a:lnTo>
                  <a:pt x="2375992" y="413994"/>
                </a:lnTo>
                <a:lnTo>
                  <a:pt x="2375992" y="125996"/>
                </a:lnTo>
                <a:lnTo>
                  <a:pt x="2366090" y="76954"/>
                </a:lnTo>
                <a:lnTo>
                  <a:pt x="2339087" y="36904"/>
                </a:lnTo>
                <a:lnTo>
                  <a:pt x="2299037" y="9901"/>
                </a:lnTo>
                <a:lnTo>
                  <a:pt x="224999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 name="Google Shape;291;p6"/>
          <p:cNvSpPr txBox="1"/>
          <p:nvPr/>
        </p:nvSpPr>
        <p:spPr>
          <a:xfrm>
            <a:off x="6559804" y="4500816"/>
            <a:ext cx="684530" cy="324485"/>
          </a:xfrm>
          <a:prstGeom prst="rect">
            <a:avLst/>
          </a:prstGeom>
          <a:solidFill>
            <a:srgbClr val="FFFFFF"/>
          </a:solidFill>
          <a:ln>
            <a:noFill/>
          </a:ln>
        </p:spPr>
        <p:txBody>
          <a:bodyPr anchorCtr="0" anchor="t" bIns="0" lIns="0" spcFirstLastPara="1" rIns="0" wrap="square" tIns="98425">
            <a:spAutoFit/>
          </a:bodyPr>
          <a:lstStyle/>
          <a:p>
            <a:pPr indent="0" lvl="0" marL="215265" rtl="0" algn="l">
              <a:lnSpc>
                <a:spcPct val="100000"/>
              </a:lnSpc>
              <a:spcBef>
                <a:spcPts val="0"/>
              </a:spcBef>
              <a:spcAft>
                <a:spcPts val="0"/>
              </a:spcAft>
              <a:buNone/>
            </a:pPr>
            <a:r>
              <a:rPr b="0" lang="en-US" sz="700">
                <a:solidFill>
                  <a:srgbClr val="6DA4EB"/>
                </a:solidFill>
                <a:latin typeface="Arial"/>
                <a:ea typeface="Arial"/>
                <a:cs typeface="Arial"/>
                <a:sym typeface="Arial"/>
              </a:rPr>
              <a:t>유연성</a:t>
            </a:r>
            <a:endParaRPr sz="700">
              <a:latin typeface="Arial"/>
              <a:ea typeface="Arial"/>
              <a:cs typeface="Arial"/>
              <a:sym typeface="Arial"/>
            </a:endParaRPr>
          </a:p>
        </p:txBody>
      </p:sp>
      <p:sp>
        <p:nvSpPr>
          <p:cNvPr id="292" name="Google Shape;292;p6"/>
          <p:cNvSpPr txBox="1"/>
          <p:nvPr/>
        </p:nvSpPr>
        <p:spPr>
          <a:xfrm>
            <a:off x="7279538" y="4500816"/>
            <a:ext cx="684530" cy="324485"/>
          </a:xfrm>
          <a:prstGeom prst="rect">
            <a:avLst/>
          </a:prstGeom>
          <a:solidFill>
            <a:srgbClr val="FFFFFF"/>
          </a:solidFill>
          <a:ln>
            <a:noFill/>
          </a:ln>
        </p:spPr>
        <p:txBody>
          <a:bodyPr anchorCtr="0" anchor="t" bIns="0" lIns="0" spcFirstLastPara="1" rIns="0" wrap="square" tIns="98425">
            <a:spAutoFit/>
          </a:bodyPr>
          <a:lstStyle/>
          <a:p>
            <a:pPr indent="0" lvl="0" marL="215265" rtl="0" algn="l">
              <a:lnSpc>
                <a:spcPct val="100000"/>
              </a:lnSpc>
              <a:spcBef>
                <a:spcPts val="0"/>
              </a:spcBef>
              <a:spcAft>
                <a:spcPts val="0"/>
              </a:spcAft>
              <a:buNone/>
            </a:pPr>
            <a:r>
              <a:rPr b="0" lang="en-US" sz="700">
                <a:solidFill>
                  <a:srgbClr val="6DA4EB"/>
                </a:solidFill>
                <a:latin typeface="Arial"/>
                <a:ea typeface="Arial"/>
                <a:cs typeface="Arial"/>
                <a:sym typeface="Arial"/>
              </a:rPr>
              <a:t>민첩성</a:t>
            </a:r>
            <a:endParaRPr sz="700">
              <a:latin typeface="Arial"/>
              <a:ea typeface="Arial"/>
              <a:cs typeface="Arial"/>
              <a:sym typeface="Arial"/>
            </a:endParaRPr>
          </a:p>
        </p:txBody>
      </p:sp>
      <p:sp>
        <p:nvSpPr>
          <p:cNvPr id="293" name="Google Shape;293;p6"/>
          <p:cNvSpPr txBox="1"/>
          <p:nvPr/>
        </p:nvSpPr>
        <p:spPr>
          <a:xfrm>
            <a:off x="7981403" y="4500816"/>
            <a:ext cx="684530" cy="324485"/>
          </a:xfrm>
          <a:prstGeom prst="rect">
            <a:avLst/>
          </a:prstGeom>
          <a:solidFill>
            <a:srgbClr val="FFFFFF"/>
          </a:solidFill>
          <a:ln>
            <a:noFill/>
          </a:ln>
        </p:spPr>
        <p:txBody>
          <a:bodyPr anchorCtr="0" anchor="t" bIns="0" lIns="0" spcFirstLastPara="1" rIns="0" wrap="square" tIns="98425">
            <a:spAutoFit/>
          </a:bodyPr>
          <a:lstStyle/>
          <a:p>
            <a:pPr indent="0" lvl="0" marL="188595" rtl="0" algn="l">
              <a:lnSpc>
                <a:spcPct val="100000"/>
              </a:lnSpc>
              <a:spcBef>
                <a:spcPts val="0"/>
              </a:spcBef>
              <a:spcAft>
                <a:spcPts val="0"/>
              </a:spcAft>
              <a:buNone/>
            </a:pPr>
            <a:r>
              <a:rPr b="0" lang="en-US" sz="700">
                <a:solidFill>
                  <a:srgbClr val="6DA4EB"/>
                </a:solidFill>
                <a:latin typeface="Arial"/>
                <a:ea typeface="Arial"/>
                <a:cs typeface="Arial"/>
                <a:sym typeface="Arial"/>
              </a:rPr>
              <a:t>Light형</a:t>
            </a:r>
            <a:endParaRPr sz="700">
              <a:latin typeface="Arial"/>
              <a:ea typeface="Arial"/>
              <a:cs typeface="Arial"/>
              <a:sym typeface="Arial"/>
            </a:endParaRPr>
          </a:p>
        </p:txBody>
      </p:sp>
      <p:grpSp>
        <p:nvGrpSpPr>
          <p:cNvPr id="294" name="Google Shape;294;p6"/>
          <p:cNvGrpSpPr/>
          <p:nvPr/>
        </p:nvGrpSpPr>
        <p:grpSpPr>
          <a:xfrm>
            <a:off x="3834956" y="5003996"/>
            <a:ext cx="2374265" cy="540385"/>
            <a:chOff x="3834956" y="5003996"/>
            <a:chExt cx="2374265" cy="540385"/>
          </a:xfrm>
        </p:grpSpPr>
        <p:sp>
          <p:nvSpPr>
            <p:cNvPr id="295" name="Google Shape;295;p6"/>
            <p:cNvSpPr/>
            <p:nvPr/>
          </p:nvSpPr>
          <p:spPr>
            <a:xfrm>
              <a:off x="3834956" y="5003996"/>
              <a:ext cx="2374265" cy="540385"/>
            </a:xfrm>
            <a:custGeom>
              <a:rect b="b" l="l" r="r" t="t"/>
              <a:pathLst>
                <a:path extrusionOk="0" h="540385" w="2374265">
                  <a:moveTo>
                    <a:pt x="2248192"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8192" y="540004"/>
                  </a:lnTo>
                  <a:lnTo>
                    <a:pt x="2297241" y="530101"/>
                  </a:lnTo>
                  <a:lnTo>
                    <a:pt x="2337295" y="503097"/>
                  </a:lnTo>
                  <a:lnTo>
                    <a:pt x="2364299" y="463044"/>
                  </a:lnTo>
                  <a:lnTo>
                    <a:pt x="2374201" y="413994"/>
                  </a:lnTo>
                  <a:lnTo>
                    <a:pt x="2374201" y="125996"/>
                  </a:lnTo>
                  <a:lnTo>
                    <a:pt x="2364299" y="76954"/>
                  </a:lnTo>
                  <a:lnTo>
                    <a:pt x="2337295" y="36904"/>
                  </a:lnTo>
                  <a:lnTo>
                    <a:pt x="2297241" y="9901"/>
                  </a:lnTo>
                  <a:lnTo>
                    <a:pt x="2248192"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6"/>
            <p:cNvSpPr/>
            <p:nvPr/>
          </p:nvSpPr>
          <p:spPr>
            <a:xfrm>
              <a:off x="3918048" y="5099372"/>
              <a:ext cx="2196465" cy="180340"/>
            </a:xfrm>
            <a:custGeom>
              <a:rect b="b" l="l" r="r" t="t"/>
              <a:pathLst>
                <a:path extrusionOk="0" h="180339" w="2196465">
                  <a:moveTo>
                    <a:pt x="21060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2106002" y="179997"/>
                  </a:lnTo>
                  <a:lnTo>
                    <a:pt x="2141036" y="172924"/>
                  </a:lnTo>
                  <a:lnTo>
                    <a:pt x="2169645" y="153636"/>
                  </a:lnTo>
                  <a:lnTo>
                    <a:pt x="2188934" y="125031"/>
                  </a:lnTo>
                  <a:lnTo>
                    <a:pt x="2196007" y="90004"/>
                  </a:lnTo>
                  <a:lnTo>
                    <a:pt x="2188934" y="54971"/>
                  </a:lnTo>
                  <a:lnTo>
                    <a:pt x="2169645" y="26362"/>
                  </a:lnTo>
                  <a:lnTo>
                    <a:pt x="2141036" y="7073"/>
                  </a:lnTo>
                  <a:lnTo>
                    <a:pt x="210600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97" name="Google Shape;297;p6"/>
          <p:cNvSpPr txBox="1"/>
          <p:nvPr/>
        </p:nvSpPr>
        <p:spPr>
          <a:xfrm>
            <a:off x="4243718" y="5109045"/>
            <a:ext cx="1544955" cy="352425"/>
          </a:xfrm>
          <a:prstGeom prst="rect">
            <a:avLst/>
          </a:prstGeom>
          <a:noFill/>
          <a:ln>
            <a:noFill/>
          </a:ln>
        </p:spPr>
        <p:txBody>
          <a:bodyPr anchorCtr="0" anchor="t" bIns="0" lIns="0" spcFirstLastPara="1" rIns="0" wrap="square" tIns="12700">
            <a:spAutoFit/>
          </a:bodyPr>
          <a:lstStyle/>
          <a:p>
            <a:pPr indent="0" lvl="0" marL="0" marR="3810" rtl="0" algn="ctr">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다르게</a:t>
            </a:r>
            <a:endParaRPr sz="750">
              <a:latin typeface="Malgun Gothic"/>
              <a:ea typeface="Malgun Gothic"/>
              <a:cs typeface="Malgun Gothic"/>
              <a:sym typeface="Malgun Gothic"/>
            </a:endParaRPr>
          </a:p>
          <a:p>
            <a:pPr indent="0" lvl="0" marL="0" rtl="0" algn="ctr">
              <a:lnSpc>
                <a:spcPct val="100000"/>
              </a:lnSpc>
              <a:spcBef>
                <a:spcPts val="770"/>
              </a:spcBef>
              <a:spcAft>
                <a:spcPts val="0"/>
              </a:spcAft>
              <a:buNone/>
            </a:pPr>
            <a:r>
              <a:rPr b="0" lang="en-US" sz="750">
                <a:solidFill>
                  <a:srgbClr val="58595B"/>
                </a:solidFill>
                <a:latin typeface="Arial"/>
                <a:ea typeface="Arial"/>
                <a:cs typeface="Arial"/>
                <a:sym typeface="Arial"/>
              </a:rPr>
              <a:t>다름을 존중하며 남다른 결과를 만든다</a:t>
            </a:r>
            <a:endParaRPr sz="750">
              <a:latin typeface="Arial"/>
              <a:ea typeface="Arial"/>
              <a:cs typeface="Arial"/>
              <a:sym typeface="Arial"/>
            </a:endParaRPr>
          </a:p>
        </p:txBody>
      </p:sp>
      <p:sp>
        <p:nvSpPr>
          <p:cNvPr id="298" name="Google Shape;298;p6"/>
          <p:cNvSpPr/>
          <p:nvPr/>
        </p:nvSpPr>
        <p:spPr>
          <a:xfrm>
            <a:off x="6425157" y="5003996"/>
            <a:ext cx="2376170" cy="540385"/>
          </a:xfrm>
          <a:custGeom>
            <a:rect b="b" l="l" r="r" t="t"/>
            <a:pathLst>
              <a:path extrusionOk="0" h="540385" w="2376170">
                <a:moveTo>
                  <a:pt x="2249995" y="0"/>
                </a:moveTo>
                <a:lnTo>
                  <a:pt x="125996" y="0"/>
                </a:lnTo>
                <a:lnTo>
                  <a:pt x="76954" y="9901"/>
                </a:lnTo>
                <a:lnTo>
                  <a:pt x="36904" y="36904"/>
                </a:lnTo>
                <a:lnTo>
                  <a:pt x="9901" y="76954"/>
                </a:lnTo>
                <a:lnTo>
                  <a:pt x="0" y="125996"/>
                </a:lnTo>
                <a:lnTo>
                  <a:pt x="0" y="413994"/>
                </a:lnTo>
                <a:lnTo>
                  <a:pt x="9901" y="463044"/>
                </a:lnTo>
                <a:lnTo>
                  <a:pt x="36904" y="503097"/>
                </a:lnTo>
                <a:lnTo>
                  <a:pt x="76954" y="530101"/>
                </a:lnTo>
                <a:lnTo>
                  <a:pt x="125996" y="540004"/>
                </a:lnTo>
                <a:lnTo>
                  <a:pt x="2249995" y="540004"/>
                </a:lnTo>
                <a:lnTo>
                  <a:pt x="2299037" y="530101"/>
                </a:lnTo>
                <a:lnTo>
                  <a:pt x="2339087" y="503097"/>
                </a:lnTo>
                <a:lnTo>
                  <a:pt x="2366090" y="463044"/>
                </a:lnTo>
                <a:lnTo>
                  <a:pt x="2375992" y="413994"/>
                </a:lnTo>
                <a:lnTo>
                  <a:pt x="2375992" y="125996"/>
                </a:lnTo>
                <a:lnTo>
                  <a:pt x="2366090" y="76954"/>
                </a:lnTo>
                <a:lnTo>
                  <a:pt x="2339087" y="36904"/>
                </a:lnTo>
                <a:lnTo>
                  <a:pt x="2299037" y="9901"/>
                </a:lnTo>
                <a:lnTo>
                  <a:pt x="224999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9" name="Google Shape;299;p6"/>
          <p:cNvSpPr txBox="1"/>
          <p:nvPr/>
        </p:nvSpPr>
        <p:spPr>
          <a:xfrm>
            <a:off x="6559804" y="5112816"/>
            <a:ext cx="684530" cy="324485"/>
          </a:xfrm>
          <a:prstGeom prst="rect">
            <a:avLst/>
          </a:prstGeom>
          <a:solidFill>
            <a:srgbClr val="FFFFFF"/>
          </a:solidFill>
          <a:ln>
            <a:noFill/>
          </a:ln>
        </p:spPr>
        <p:txBody>
          <a:bodyPr anchorCtr="0" anchor="t" bIns="0" lIns="0" spcFirstLastPara="1" rIns="0" wrap="square" tIns="98425">
            <a:spAutoFit/>
          </a:bodyPr>
          <a:lstStyle/>
          <a:p>
            <a:pPr indent="0" lvl="0" marL="215265" rtl="0" algn="l">
              <a:lnSpc>
                <a:spcPct val="100000"/>
              </a:lnSpc>
              <a:spcBef>
                <a:spcPts val="0"/>
              </a:spcBef>
              <a:spcAft>
                <a:spcPts val="0"/>
              </a:spcAft>
              <a:buNone/>
            </a:pPr>
            <a:r>
              <a:rPr b="0" lang="en-US" sz="700">
                <a:solidFill>
                  <a:srgbClr val="6DA4EB"/>
                </a:solidFill>
                <a:latin typeface="Arial"/>
                <a:ea typeface="Arial"/>
                <a:cs typeface="Arial"/>
                <a:sym typeface="Arial"/>
              </a:rPr>
              <a:t>개방성</a:t>
            </a:r>
            <a:endParaRPr sz="700">
              <a:latin typeface="Arial"/>
              <a:ea typeface="Arial"/>
              <a:cs typeface="Arial"/>
              <a:sym typeface="Arial"/>
            </a:endParaRPr>
          </a:p>
        </p:txBody>
      </p:sp>
      <p:sp>
        <p:nvSpPr>
          <p:cNvPr id="300" name="Google Shape;300;p6"/>
          <p:cNvSpPr txBox="1"/>
          <p:nvPr/>
        </p:nvSpPr>
        <p:spPr>
          <a:xfrm>
            <a:off x="7279538" y="5112816"/>
            <a:ext cx="684530" cy="324485"/>
          </a:xfrm>
          <a:prstGeom prst="rect">
            <a:avLst/>
          </a:prstGeom>
          <a:solidFill>
            <a:srgbClr val="FFFFFF"/>
          </a:solidFill>
          <a:ln>
            <a:noFill/>
          </a:ln>
        </p:spPr>
        <p:txBody>
          <a:bodyPr anchorCtr="0" anchor="t" bIns="0" lIns="0" spcFirstLastPara="1" rIns="0" wrap="square" tIns="98425">
            <a:spAutoFit/>
          </a:bodyPr>
          <a:lstStyle/>
          <a:p>
            <a:pPr indent="0" lvl="0" marL="217170" rtl="0" algn="l">
              <a:lnSpc>
                <a:spcPct val="100000"/>
              </a:lnSpc>
              <a:spcBef>
                <a:spcPts val="0"/>
              </a:spcBef>
              <a:spcAft>
                <a:spcPts val="0"/>
              </a:spcAft>
              <a:buNone/>
            </a:pPr>
            <a:r>
              <a:rPr b="0" lang="en-US" sz="700">
                <a:solidFill>
                  <a:srgbClr val="6DA4EB"/>
                </a:solidFill>
                <a:latin typeface="Arial"/>
                <a:ea typeface="Arial"/>
                <a:cs typeface="Arial"/>
                <a:sym typeface="Arial"/>
              </a:rPr>
              <a:t>Flat형</a:t>
            </a:r>
            <a:endParaRPr sz="700">
              <a:latin typeface="Arial"/>
              <a:ea typeface="Arial"/>
              <a:cs typeface="Arial"/>
              <a:sym typeface="Arial"/>
            </a:endParaRPr>
          </a:p>
        </p:txBody>
      </p:sp>
      <p:sp>
        <p:nvSpPr>
          <p:cNvPr id="301" name="Google Shape;301;p6"/>
          <p:cNvSpPr txBox="1"/>
          <p:nvPr/>
        </p:nvSpPr>
        <p:spPr>
          <a:xfrm>
            <a:off x="7981403" y="5112816"/>
            <a:ext cx="684530" cy="324485"/>
          </a:xfrm>
          <a:prstGeom prst="rect">
            <a:avLst/>
          </a:prstGeom>
          <a:solidFill>
            <a:srgbClr val="FFFFFF"/>
          </a:solidFill>
          <a:ln>
            <a:noFill/>
          </a:ln>
        </p:spPr>
        <p:txBody>
          <a:bodyPr anchorCtr="0" anchor="t" bIns="0" lIns="0" spcFirstLastPara="1" rIns="0" wrap="square" tIns="98425">
            <a:spAutoFit/>
          </a:bodyPr>
          <a:lstStyle/>
          <a:p>
            <a:pPr indent="0" lvl="0" marL="123189" rtl="0" algn="l">
              <a:lnSpc>
                <a:spcPct val="100000"/>
              </a:lnSpc>
              <a:spcBef>
                <a:spcPts val="0"/>
              </a:spcBef>
              <a:spcAft>
                <a:spcPts val="0"/>
              </a:spcAft>
              <a:buNone/>
            </a:pPr>
            <a:r>
              <a:rPr b="0" lang="en-US" sz="700">
                <a:solidFill>
                  <a:srgbClr val="6387EF"/>
                </a:solidFill>
                <a:latin typeface="Arial"/>
                <a:ea typeface="Arial"/>
                <a:cs typeface="Arial"/>
                <a:sym typeface="Arial"/>
              </a:rPr>
              <a:t>다양성 인정</a:t>
            </a:r>
            <a:endParaRPr sz="700">
              <a:latin typeface="Arial"/>
              <a:ea typeface="Arial"/>
              <a:cs typeface="Arial"/>
              <a:sym typeface="Arial"/>
            </a:endParaRPr>
          </a:p>
        </p:txBody>
      </p:sp>
      <p:sp>
        <p:nvSpPr>
          <p:cNvPr id="302" name="Google Shape;302;p6"/>
          <p:cNvSpPr txBox="1"/>
          <p:nvPr/>
        </p:nvSpPr>
        <p:spPr>
          <a:xfrm>
            <a:off x="4013024" y="6189509"/>
            <a:ext cx="1904364"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100">
                <a:solidFill>
                  <a:srgbClr val="6F5DCF"/>
                </a:solidFill>
                <a:latin typeface="Malgun Gothic"/>
                <a:ea typeface="Malgun Gothic"/>
                <a:cs typeface="Malgun Gothic"/>
                <a:sym typeface="Malgun Gothic"/>
              </a:rPr>
              <a:t>더 쉽고 편안한, 더 새로운 금융</a:t>
            </a:r>
            <a:endParaRPr sz="1100">
              <a:latin typeface="Malgun Gothic"/>
              <a:ea typeface="Malgun Gothic"/>
              <a:cs typeface="Malgun Gothic"/>
              <a:sym typeface="Malgun Gothic"/>
            </a:endParaRPr>
          </a:p>
        </p:txBody>
      </p:sp>
      <p:sp>
        <p:nvSpPr>
          <p:cNvPr id="303" name="Google Shape;303;p6"/>
          <p:cNvSpPr/>
          <p:nvPr/>
        </p:nvSpPr>
        <p:spPr>
          <a:xfrm>
            <a:off x="3725156" y="5941798"/>
            <a:ext cx="2482215" cy="716915"/>
          </a:xfrm>
          <a:custGeom>
            <a:rect b="b" l="l" r="r" t="t"/>
            <a:pathLst>
              <a:path extrusionOk="0" h="716915" w="2482215">
                <a:moveTo>
                  <a:pt x="179997" y="0"/>
                </a:moveTo>
                <a:lnTo>
                  <a:pt x="132144" y="6430"/>
                </a:lnTo>
                <a:lnTo>
                  <a:pt x="89146" y="24576"/>
                </a:lnTo>
                <a:lnTo>
                  <a:pt x="52717" y="52722"/>
                </a:lnTo>
                <a:lnTo>
                  <a:pt x="24573" y="89152"/>
                </a:lnTo>
                <a:lnTo>
                  <a:pt x="6429" y="132149"/>
                </a:lnTo>
                <a:lnTo>
                  <a:pt x="0" y="179997"/>
                </a:lnTo>
                <a:lnTo>
                  <a:pt x="0" y="536397"/>
                </a:lnTo>
                <a:lnTo>
                  <a:pt x="6429" y="584249"/>
                </a:lnTo>
                <a:lnTo>
                  <a:pt x="24573" y="627247"/>
                </a:lnTo>
                <a:lnTo>
                  <a:pt x="52717" y="663676"/>
                </a:lnTo>
                <a:lnTo>
                  <a:pt x="89146" y="691820"/>
                </a:lnTo>
                <a:lnTo>
                  <a:pt x="132144" y="709965"/>
                </a:lnTo>
                <a:lnTo>
                  <a:pt x="179997" y="716394"/>
                </a:lnTo>
                <a:lnTo>
                  <a:pt x="2302192" y="716394"/>
                </a:lnTo>
                <a:lnTo>
                  <a:pt x="2350045" y="709965"/>
                </a:lnTo>
                <a:lnTo>
                  <a:pt x="2393046" y="691820"/>
                </a:lnTo>
                <a:lnTo>
                  <a:pt x="2429478" y="663676"/>
                </a:lnTo>
                <a:lnTo>
                  <a:pt x="2457625" y="627247"/>
                </a:lnTo>
                <a:lnTo>
                  <a:pt x="2475772" y="584249"/>
                </a:lnTo>
                <a:lnTo>
                  <a:pt x="2482202" y="536397"/>
                </a:lnTo>
                <a:lnTo>
                  <a:pt x="2482202" y="179997"/>
                </a:lnTo>
                <a:lnTo>
                  <a:pt x="2475772" y="132149"/>
                </a:lnTo>
                <a:lnTo>
                  <a:pt x="2457625" y="89152"/>
                </a:lnTo>
                <a:lnTo>
                  <a:pt x="2429478" y="52722"/>
                </a:lnTo>
                <a:lnTo>
                  <a:pt x="2393046" y="24576"/>
                </a:lnTo>
                <a:lnTo>
                  <a:pt x="2350045" y="6430"/>
                </a:lnTo>
                <a:lnTo>
                  <a:pt x="2302192" y="0"/>
                </a:lnTo>
                <a:lnTo>
                  <a:pt x="179997"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 name="Google Shape;304;p6"/>
          <p:cNvSpPr txBox="1"/>
          <p:nvPr/>
        </p:nvSpPr>
        <p:spPr>
          <a:xfrm>
            <a:off x="6777899" y="6090449"/>
            <a:ext cx="1778635" cy="381000"/>
          </a:xfrm>
          <a:prstGeom prst="rect">
            <a:avLst/>
          </a:prstGeom>
          <a:noFill/>
          <a:ln>
            <a:noFill/>
          </a:ln>
        </p:spPr>
        <p:txBody>
          <a:bodyPr anchorCtr="0" anchor="t" bIns="0" lIns="0" spcFirstLastPara="1" rIns="0" wrap="square" tIns="22850">
            <a:spAutoFit/>
          </a:bodyPr>
          <a:lstStyle/>
          <a:p>
            <a:pPr indent="0" lvl="0" marL="0" rtl="0" algn="ctr">
              <a:lnSpc>
                <a:spcPct val="100000"/>
              </a:lnSpc>
              <a:spcBef>
                <a:spcPts val="0"/>
              </a:spcBef>
              <a:spcAft>
                <a:spcPts val="0"/>
              </a:spcAft>
              <a:buNone/>
            </a:pPr>
            <a:r>
              <a:rPr b="1" lang="en-US" sz="1100">
                <a:solidFill>
                  <a:srgbClr val="6DA4EB"/>
                </a:solidFill>
                <a:latin typeface="Malgun Gothic"/>
                <a:ea typeface="Malgun Gothic"/>
                <a:cs typeface="Malgun Gothic"/>
                <a:sym typeface="Malgun Gothic"/>
              </a:rPr>
              <a:t>New Life,</a:t>
            </a:r>
            <a:endParaRPr sz="1100">
              <a:latin typeface="Malgun Gothic"/>
              <a:ea typeface="Malgun Gothic"/>
              <a:cs typeface="Malgun Gothic"/>
              <a:sym typeface="Malgun Gothic"/>
            </a:endParaRPr>
          </a:p>
          <a:p>
            <a:pPr indent="0" lvl="0" marL="0" rtl="0" algn="ctr">
              <a:lnSpc>
                <a:spcPct val="100000"/>
              </a:lnSpc>
              <a:spcBef>
                <a:spcPts val="80"/>
              </a:spcBef>
              <a:spcAft>
                <a:spcPts val="0"/>
              </a:spcAft>
              <a:buNone/>
            </a:pPr>
            <a:r>
              <a:rPr b="1" lang="en-US" sz="1100">
                <a:solidFill>
                  <a:srgbClr val="6DA4EB"/>
                </a:solidFill>
                <a:latin typeface="Malgun Gothic"/>
                <a:ea typeface="Malgun Gothic"/>
                <a:cs typeface="Malgun Gothic"/>
                <a:sym typeface="Malgun Gothic"/>
              </a:rPr>
              <a:t>Life에 새로운 가치를 더하다</a:t>
            </a:r>
            <a:endParaRPr sz="1100">
              <a:latin typeface="Malgun Gothic"/>
              <a:ea typeface="Malgun Gothic"/>
              <a:cs typeface="Malgun Gothic"/>
              <a:sym typeface="Malgun Gothic"/>
            </a:endParaRPr>
          </a:p>
        </p:txBody>
      </p:sp>
      <p:sp>
        <p:nvSpPr>
          <p:cNvPr id="305" name="Google Shape;305;p6"/>
          <p:cNvSpPr/>
          <p:nvPr/>
        </p:nvSpPr>
        <p:spPr>
          <a:xfrm>
            <a:off x="6426955" y="5941798"/>
            <a:ext cx="2484120" cy="716915"/>
          </a:xfrm>
          <a:custGeom>
            <a:rect b="b" l="l" r="r" t="t"/>
            <a:pathLst>
              <a:path extrusionOk="0" h="716915" w="2484120">
                <a:moveTo>
                  <a:pt x="179997" y="0"/>
                </a:moveTo>
                <a:lnTo>
                  <a:pt x="132144" y="6430"/>
                </a:lnTo>
                <a:lnTo>
                  <a:pt x="89146" y="24576"/>
                </a:lnTo>
                <a:lnTo>
                  <a:pt x="52717" y="52722"/>
                </a:lnTo>
                <a:lnTo>
                  <a:pt x="24573" y="89152"/>
                </a:lnTo>
                <a:lnTo>
                  <a:pt x="6429" y="132149"/>
                </a:lnTo>
                <a:lnTo>
                  <a:pt x="0" y="179997"/>
                </a:lnTo>
                <a:lnTo>
                  <a:pt x="0" y="536397"/>
                </a:lnTo>
                <a:lnTo>
                  <a:pt x="6429" y="584249"/>
                </a:lnTo>
                <a:lnTo>
                  <a:pt x="24573" y="627247"/>
                </a:lnTo>
                <a:lnTo>
                  <a:pt x="52717" y="663676"/>
                </a:lnTo>
                <a:lnTo>
                  <a:pt x="89146" y="691820"/>
                </a:lnTo>
                <a:lnTo>
                  <a:pt x="132144" y="709965"/>
                </a:lnTo>
                <a:lnTo>
                  <a:pt x="179997" y="716394"/>
                </a:lnTo>
                <a:lnTo>
                  <a:pt x="2303894" y="716394"/>
                </a:lnTo>
                <a:lnTo>
                  <a:pt x="2351742" y="709965"/>
                </a:lnTo>
                <a:lnTo>
                  <a:pt x="2394739" y="691820"/>
                </a:lnTo>
                <a:lnTo>
                  <a:pt x="2431168" y="663676"/>
                </a:lnTo>
                <a:lnTo>
                  <a:pt x="2459315" y="627247"/>
                </a:lnTo>
                <a:lnTo>
                  <a:pt x="2477461" y="584249"/>
                </a:lnTo>
                <a:lnTo>
                  <a:pt x="2483891" y="536397"/>
                </a:lnTo>
                <a:lnTo>
                  <a:pt x="2483891" y="179997"/>
                </a:lnTo>
                <a:lnTo>
                  <a:pt x="2477461" y="132149"/>
                </a:lnTo>
                <a:lnTo>
                  <a:pt x="2459315" y="89152"/>
                </a:lnTo>
                <a:lnTo>
                  <a:pt x="2431168" y="52722"/>
                </a:lnTo>
                <a:lnTo>
                  <a:pt x="2394739" y="24576"/>
                </a:lnTo>
                <a:lnTo>
                  <a:pt x="2351742" y="6430"/>
                </a:lnTo>
                <a:lnTo>
                  <a:pt x="2303894" y="0"/>
                </a:lnTo>
                <a:lnTo>
                  <a:pt x="179997"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6" name="Google Shape;306;p6"/>
          <p:cNvSpPr/>
          <p:nvPr/>
        </p:nvSpPr>
        <p:spPr>
          <a:xfrm>
            <a:off x="3725154" y="3779997"/>
            <a:ext cx="0" cy="1806575"/>
          </a:xfrm>
          <a:custGeom>
            <a:rect b="b" l="l" r="r" t="t"/>
            <a:pathLst>
              <a:path extrusionOk="0" h="1806575" w="120000">
                <a:moveTo>
                  <a:pt x="0" y="0"/>
                </a:moveTo>
                <a:lnTo>
                  <a:pt x="0" y="1806549"/>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p6"/>
          <p:cNvSpPr/>
          <p:nvPr/>
        </p:nvSpPr>
        <p:spPr>
          <a:xfrm>
            <a:off x="8911059" y="3779997"/>
            <a:ext cx="0" cy="1806575"/>
          </a:xfrm>
          <a:custGeom>
            <a:rect b="b" l="l" r="r" t="t"/>
            <a:pathLst>
              <a:path extrusionOk="0" h="1806575" w="120000">
                <a:moveTo>
                  <a:pt x="0" y="0"/>
                </a:moveTo>
                <a:lnTo>
                  <a:pt x="0" y="1806549"/>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p6"/>
          <p:cNvSpPr/>
          <p:nvPr/>
        </p:nvSpPr>
        <p:spPr>
          <a:xfrm>
            <a:off x="4913156" y="3527996"/>
            <a:ext cx="2808605" cy="216535"/>
          </a:xfrm>
          <a:custGeom>
            <a:rect b="b" l="l" r="r" t="t"/>
            <a:pathLst>
              <a:path extrusionOk="0" h="216535" w="2808604">
                <a:moveTo>
                  <a:pt x="2807995" y="0"/>
                </a:moveTo>
                <a:lnTo>
                  <a:pt x="0" y="0"/>
                </a:lnTo>
                <a:lnTo>
                  <a:pt x="1403997" y="216001"/>
                </a:lnTo>
                <a:lnTo>
                  <a:pt x="2807995"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9" name="Google Shape;309;p6"/>
          <p:cNvSpPr/>
          <p:nvPr/>
        </p:nvSpPr>
        <p:spPr>
          <a:xfrm>
            <a:off x="4374048" y="5655273"/>
            <a:ext cx="1296035" cy="216535"/>
          </a:xfrm>
          <a:custGeom>
            <a:rect b="b" l="l" r="r" t="t"/>
            <a:pathLst>
              <a:path extrusionOk="0" h="216535" w="1296035">
                <a:moveTo>
                  <a:pt x="1296009" y="0"/>
                </a:moveTo>
                <a:lnTo>
                  <a:pt x="0" y="0"/>
                </a:lnTo>
                <a:lnTo>
                  <a:pt x="648004" y="216001"/>
                </a:lnTo>
                <a:lnTo>
                  <a:pt x="129600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 name="Google Shape;310;p6"/>
          <p:cNvSpPr/>
          <p:nvPr/>
        </p:nvSpPr>
        <p:spPr>
          <a:xfrm>
            <a:off x="7020895" y="5655273"/>
            <a:ext cx="1296035" cy="216535"/>
          </a:xfrm>
          <a:custGeom>
            <a:rect b="b" l="l" r="r" t="t"/>
            <a:pathLst>
              <a:path extrusionOk="0" h="216535" w="1296034">
                <a:moveTo>
                  <a:pt x="1296009" y="0"/>
                </a:moveTo>
                <a:lnTo>
                  <a:pt x="0" y="0"/>
                </a:lnTo>
                <a:lnTo>
                  <a:pt x="648004" y="216001"/>
                </a:lnTo>
                <a:lnTo>
                  <a:pt x="129600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311" name="Google Shape;311;p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4">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12" name="Google Shape;312;p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06</a:t>
            </a:r>
            <a:endParaRPr sz="900">
              <a:latin typeface="Malgun Gothic"/>
              <a:ea typeface="Malgun Gothic"/>
              <a:cs typeface="Malgun Gothic"/>
              <a:sym typeface="Malgun Gothic"/>
            </a:endParaRPr>
          </a:p>
        </p:txBody>
      </p:sp>
      <p:pic>
        <p:nvPicPr>
          <p:cNvPr id="313" name="Google Shape;313;p6"/>
          <p:cNvPicPr preferRelativeResize="0"/>
          <p:nvPr/>
        </p:nvPicPr>
        <p:blipFill rotWithShape="1">
          <a:blip r:embed="rId8">
            <a:alphaModFix/>
          </a:blip>
          <a:srcRect b="0" l="0" r="0" t="0"/>
          <a:stretch/>
        </p:blipFill>
        <p:spPr>
          <a:xfrm>
            <a:off x="431999" y="6464984"/>
            <a:ext cx="231013" cy="231013"/>
          </a:xfrm>
          <a:prstGeom prst="rect">
            <a:avLst/>
          </a:prstGeom>
          <a:noFill/>
          <a:ln>
            <a:noFill/>
          </a:ln>
        </p:spPr>
      </p:pic>
      <p:pic>
        <p:nvPicPr>
          <p:cNvPr id="314" name="Google Shape;314;p6"/>
          <p:cNvPicPr preferRelativeResize="0"/>
          <p:nvPr/>
        </p:nvPicPr>
        <p:blipFill rotWithShape="1">
          <a:blip r:embed="rId9">
            <a:alphaModFix/>
          </a:blip>
          <a:srcRect b="0" l="0" r="0" t="0"/>
          <a:stretch/>
        </p:blipFill>
        <p:spPr>
          <a:xfrm>
            <a:off x="431999" y="6167054"/>
            <a:ext cx="231013" cy="231012"/>
          </a:xfrm>
          <a:prstGeom prst="rect">
            <a:avLst/>
          </a:prstGeom>
          <a:noFill/>
          <a:ln>
            <a:noFill/>
          </a:ln>
        </p:spPr>
      </p:pic>
      <p:pic>
        <p:nvPicPr>
          <p:cNvPr id="315" name="Google Shape;315;p6"/>
          <p:cNvPicPr preferRelativeResize="0"/>
          <p:nvPr/>
        </p:nvPicPr>
        <p:blipFill rotWithShape="1">
          <a:blip r:embed="rId10">
            <a:alphaModFix/>
          </a:blip>
          <a:srcRect b="0" l="0" r="0" t="0"/>
          <a:stretch/>
        </p:blipFill>
        <p:spPr>
          <a:xfrm>
            <a:off x="431999" y="5730434"/>
            <a:ext cx="231013" cy="231013"/>
          </a:xfrm>
          <a:prstGeom prst="rect">
            <a:avLst/>
          </a:prstGeom>
          <a:noFill/>
          <a:ln>
            <a:noFill/>
          </a:ln>
        </p:spPr>
      </p:pic>
      <p:pic>
        <p:nvPicPr>
          <p:cNvPr id="316" name="Google Shape;316;p6"/>
          <p:cNvPicPr preferRelativeResize="0"/>
          <p:nvPr/>
        </p:nvPicPr>
        <p:blipFill rotWithShape="1">
          <a:blip r:embed="rId11">
            <a:alphaModFix/>
          </a:blip>
          <a:srcRect b="0" l="0" r="0" t="0"/>
          <a:stretch/>
        </p:blipFill>
        <p:spPr>
          <a:xfrm>
            <a:off x="431999" y="5432504"/>
            <a:ext cx="231013" cy="231012"/>
          </a:xfrm>
          <a:prstGeom prst="rect">
            <a:avLst/>
          </a:prstGeom>
          <a:noFill/>
          <a:ln>
            <a:noFill/>
          </a:ln>
        </p:spPr>
      </p:pic>
      <p:sp>
        <p:nvSpPr>
          <p:cNvPr id="317" name="Google Shape;317;p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5" name="Shape 3625"/>
        <p:cNvGrpSpPr/>
        <p:nvPr/>
      </p:nvGrpSpPr>
      <p:grpSpPr>
        <a:xfrm>
          <a:off x="0" y="0"/>
          <a:ext cx="0" cy="0"/>
          <a:chOff x="0" y="0"/>
          <a:chExt cx="0" cy="0"/>
        </a:xfrm>
      </p:grpSpPr>
      <p:graphicFrame>
        <p:nvGraphicFramePr>
          <p:cNvPr id="3626" name="Google Shape;3626;p6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627" name="Google Shape;3627;p60"/>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고객 만족도 제고</a:t>
            </a:r>
            <a:endParaRPr/>
          </a:p>
        </p:txBody>
      </p:sp>
      <p:grpSp>
        <p:nvGrpSpPr>
          <p:cNvPr id="3628" name="Google Shape;3628;p60"/>
          <p:cNvGrpSpPr/>
          <p:nvPr/>
        </p:nvGrpSpPr>
        <p:grpSpPr>
          <a:xfrm>
            <a:off x="2339987" y="1644434"/>
            <a:ext cx="2484120" cy="3810"/>
            <a:chOff x="2339987" y="1644434"/>
            <a:chExt cx="2484120" cy="3810"/>
          </a:xfrm>
        </p:grpSpPr>
        <p:sp>
          <p:nvSpPr>
            <p:cNvPr id="3629" name="Google Shape;3629;p60"/>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0" name="Google Shape;3630;p60"/>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31" name="Google Shape;3631;p60"/>
          <p:cNvSpPr txBox="1"/>
          <p:nvPr/>
        </p:nvSpPr>
        <p:spPr>
          <a:xfrm>
            <a:off x="2327300" y="1413418"/>
            <a:ext cx="115506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소비자중심경영 체계</a:t>
            </a:r>
            <a:endParaRPr sz="950">
              <a:latin typeface="Malgun Gothic"/>
              <a:ea typeface="Malgun Gothic"/>
              <a:cs typeface="Malgun Gothic"/>
              <a:sym typeface="Malgun Gothic"/>
            </a:endParaRPr>
          </a:p>
        </p:txBody>
      </p:sp>
      <p:pic>
        <p:nvPicPr>
          <p:cNvPr id="3632" name="Google Shape;3632;p60"/>
          <p:cNvPicPr preferRelativeResize="0"/>
          <p:nvPr/>
        </p:nvPicPr>
        <p:blipFill rotWithShape="1">
          <a:blip r:embed="rId16">
            <a:alphaModFix/>
          </a:blip>
          <a:srcRect b="0" l="0" r="0" t="0"/>
          <a:stretch/>
        </p:blipFill>
        <p:spPr>
          <a:xfrm>
            <a:off x="4723847" y="2548036"/>
            <a:ext cx="98424" cy="82549"/>
          </a:xfrm>
          <a:prstGeom prst="rect">
            <a:avLst/>
          </a:prstGeom>
          <a:noFill/>
          <a:ln>
            <a:noFill/>
          </a:ln>
        </p:spPr>
      </p:pic>
      <p:sp>
        <p:nvSpPr>
          <p:cNvPr id="3633" name="Google Shape;3633;p60"/>
          <p:cNvSpPr txBox="1"/>
          <p:nvPr/>
        </p:nvSpPr>
        <p:spPr>
          <a:xfrm>
            <a:off x="2327300" y="1725838"/>
            <a:ext cx="2512060" cy="2034539"/>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고객 기반·고객 경험·가치 경영 등 주요 부 분에서 소비자중심경영(CCM, Consumer Centered Management) 가치를 반영하고, 소비자 권익 증진에 앞 장 서고 있습니다. 그 결과 한국소비자원 및 공정거래위원 회로부터 2015년부터 5회 연속 CCM 인증을 획득하였 며, 한국표준협회로부터 한국서비스대상 2012년 첫 인증 획득, 2019년 명예의 전당 등극, 2023년 명예의 전당 자 격 유지 인증을 획득하였습니다. 특히 민원 대응 프로세스 를 재정립하여 소비자보호 조직 인력을 확대하고 사회적 이슈인 전자통신금융사기 대응 강화를 위해 악성 앱 탐지 시스템 도입, 피싱 우려가 있는 앱 이용 패턴에 대한 선제</a:t>
            </a:r>
            <a:endParaRPr sz="800">
              <a:latin typeface="Arial"/>
              <a:ea typeface="Arial"/>
              <a:cs typeface="Arial"/>
              <a:sym typeface="Arial"/>
            </a:endParaRPr>
          </a:p>
        </p:txBody>
      </p:sp>
      <p:sp>
        <p:nvSpPr>
          <p:cNvPr id="3634" name="Google Shape;3634;p60"/>
          <p:cNvSpPr txBox="1"/>
          <p:nvPr/>
        </p:nvSpPr>
        <p:spPr>
          <a:xfrm>
            <a:off x="5063299" y="1725838"/>
            <a:ext cx="2509520" cy="57340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적 지급 정지, 비대면 접점창구 대상 이상거래 문진 제도 운 영, 피해 고객 금전 및 서비스 지원 등의 활동을 수행한 부 분에서 우수한 평가를 받았습니다.</a:t>
            </a:r>
            <a:endParaRPr sz="800">
              <a:latin typeface="Arial"/>
              <a:ea typeface="Arial"/>
              <a:cs typeface="Arial"/>
              <a:sym typeface="Arial"/>
            </a:endParaRPr>
          </a:p>
        </p:txBody>
      </p:sp>
      <p:sp>
        <p:nvSpPr>
          <p:cNvPr id="3635" name="Google Shape;3635;p60"/>
          <p:cNvSpPr txBox="1"/>
          <p:nvPr/>
        </p:nvSpPr>
        <p:spPr>
          <a:xfrm>
            <a:off x="7799299" y="1724433"/>
            <a:ext cx="250952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소비자보호 우수사례 공모전</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FC의 완전판매를 통한 소비자보호 우수실천 사례 공모전 을 통해 전사적 소비자보호 문화 확산을 도모하였습니다. 발굴 사례 시상과 더불어 교육자료 제작을 통해 노하우가 전사 임직원 및 FC에 전파 되고, 대고객 DM 발송을 통해 다양한 소비자 보호 활동 정보가 공유 되도록 하고 있습니 다.</a:t>
            </a:r>
            <a:endParaRPr sz="800">
              <a:latin typeface="Arial"/>
              <a:ea typeface="Arial"/>
              <a:cs typeface="Arial"/>
              <a:sym typeface="Arial"/>
            </a:endParaRPr>
          </a:p>
        </p:txBody>
      </p:sp>
      <p:grpSp>
        <p:nvGrpSpPr>
          <p:cNvPr id="3636" name="Google Shape;3636;p60"/>
          <p:cNvGrpSpPr/>
          <p:nvPr/>
        </p:nvGrpSpPr>
        <p:grpSpPr>
          <a:xfrm>
            <a:off x="2340000" y="4077005"/>
            <a:ext cx="7956550" cy="2619375"/>
            <a:chOff x="2340000" y="4077005"/>
            <a:chExt cx="7956550" cy="2619375"/>
          </a:xfrm>
        </p:grpSpPr>
        <p:sp>
          <p:nvSpPr>
            <p:cNvPr id="3637" name="Google Shape;3637;p60"/>
            <p:cNvSpPr/>
            <p:nvPr/>
          </p:nvSpPr>
          <p:spPr>
            <a:xfrm>
              <a:off x="2340000" y="4077005"/>
              <a:ext cx="7956550" cy="2619375"/>
            </a:xfrm>
            <a:custGeom>
              <a:rect b="b" l="l" r="r" t="t"/>
              <a:pathLst>
                <a:path extrusionOk="0" h="2619375" w="7956550">
                  <a:moveTo>
                    <a:pt x="7956003" y="0"/>
                  </a:moveTo>
                  <a:lnTo>
                    <a:pt x="0" y="0"/>
                  </a:lnTo>
                  <a:lnTo>
                    <a:pt x="0" y="2618993"/>
                  </a:lnTo>
                  <a:lnTo>
                    <a:pt x="7956003" y="2618993"/>
                  </a:lnTo>
                  <a:lnTo>
                    <a:pt x="7956003"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8" name="Google Shape;3638;p60"/>
            <p:cNvSpPr/>
            <p:nvPr/>
          </p:nvSpPr>
          <p:spPr>
            <a:xfrm>
              <a:off x="2562581" y="4317896"/>
              <a:ext cx="4994910" cy="212725"/>
            </a:xfrm>
            <a:custGeom>
              <a:rect b="b" l="l" r="r" t="t"/>
              <a:pathLst>
                <a:path extrusionOk="0" h="212725" w="4994909">
                  <a:moveTo>
                    <a:pt x="4888306"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4888306" y="212191"/>
                  </a:lnTo>
                  <a:lnTo>
                    <a:pt x="4929604" y="203854"/>
                  </a:lnTo>
                  <a:lnTo>
                    <a:pt x="4963328" y="181117"/>
                  </a:lnTo>
                  <a:lnTo>
                    <a:pt x="4986064" y="147394"/>
                  </a:lnTo>
                  <a:lnTo>
                    <a:pt x="4994402" y="106095"/>
                  </a:lnTo>
                  <a:lnTo>
                    <a:pt x="4986064" y="64797"/>
                  </a:lnTo>
                  <a:lnTo>
                    <a:pt x="4963328" y="31073"/>
                  </a:lnTo>
                  <a:lnTo>
                    <a:pt x="4929604" y="8337"/>
                  </a:lnTo>
                  <a:lnTo>
                    <a:pt x="488830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39" name="Google Shape;3639;p60"/>
            <p:cNvPicPr preferRelativeResize="0"/>
            <p:nvPr/>
          </p:nvPicPr>
          <p:blipFill rotWithShape="1">
            <a:blip r:embed="rId17">
              <a:alphaModFix/>
            </a:blip>
            <a:srcRect b="0" l="0" r="0" t="0"/>
            <a:stretch/>
          </p:blipFill>
          <p:spPr>
            <a:xfrm>
              <a:off x="2561080" y="4316768"/>
              <a:ext cx="100258" cy="214819"/>
            </a:xfrm>
            <a:prstGeom prst="rect">
              <a:avLst/>
            </a:prstGeom>
            <a:noFill/>
            <a:ln>
              <a:noFill/>
            </a:ln>
          </p:spPr>
        </p:pic>
        <p:sp>
          <p:nvSpPr>
            <p:cNvPr id="3640" name="Google Shape;3640;p60"/>
            <p:cNvSpPr/>
            <p:nvPr/>
          </p:nvSpPr>
          <p:spPr>
            <a:xfrm>
              <a:off x="2682015" y="4530086"/>
              <a:ext cx="4759960" cy="0"/>
            </a:xfrm>
            <a:custGeom>
              <a:rect b="b" l="l" r="r" t="t"/>
              <a:pathLst>
                <a:path extrusionOk="0" h="120000" w="4759959">
                  <a:moveTo>
                    <a:pt x="0" y="0"/>
                  </a:moveTo>
                  <a:lnTo>
                    <a:pt x="475935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41" name="Google Shape;3641;p60"/>
            <p:cNvPicPr preferRelativeResize="0"/>
            <p:nvPr/>
          </p:nvPicPr>
          <p:blipFill rotWithShape="1">
            <a:blip r:embed="rId18">
              <a:alphaModFix/>
            </a:blip>
            <a:srcRect b="0" l="0" r="0" t="0"/>
            <a:stretch/>
          </p:blipFill>
          <p:spPr>
            <a:xfrm>
              <a:off x="7458225" y="4316394"/>
              <a:ext cx="100271" cy="214819"/>
            </a:xfrm>
            <a:prstGeom prst="rect">
              <a:avLst/>
            </a:prstGeom>
            <a:noFill/>
            <a:ln>
              <a:noFill/>
            </a:ln>
          </p:spPr>
        </p:pic>
        <p:sp>
          <p:nvSpPr>
            <p:cNvPr id="3642" name="Google Shape;3642;p60"/>
            <p:cNvSpPr/>
            <p:nvPr/>
          </p:nvSpPr>
          <p:spPr>
            <a:xfrm>
              <a:off x="2678201" y="4317896"/>
              <a:ext cx="4759960" cy="0"/>
            </a:xfrm>
            <a:custGeom>
              <a:rect b="b" l="l" r="r" t="t"/>
              <a:pathLst>
                <a:path extrusionOk="0" h="120000" w="4759959">
                  <a:moveTo>
                    <a:pt x="475935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43" name="Google Shape;3643;p60"/>
            <p:cNvSpPr/>
            <p:nvPr/>
          </p:nvSpPr>
          <p:spPr>
            <a:xfrm>
              <a:off x="2562586" y="4317892"/>
              <a:ext cx="4994910" cy="212725"/>
            </a:xfrm>
            <a:custGeom>
              <a:rect b="b" l="l" r="r" t="t"/>
              <a:pathLst>
                <a:path extrusionOk="0" h="212725" w="4994909">
                  <a:moveTo>
                    <a:pt x="139" y="100520"/>
                  </a:moveTo>
                  <a:lnTo>
                    <a:pt x="38" y="102361"/>
                  </a:lnTo>
                  <a:lnTo>
                    <a:pt x="0" y="104228"/>
                  </a:lnTo>
                  <a:lnTo>
                    <a:pt x="0" y="106095"/>
                  </a:lnTo>
                  <a:lnTo>
                    <a:pt x="0" y="107975"/>
                  </a:lnTo>
                  <a:lnTo>
                    <a:pt x="38" y="109829"/>
                  </a:lnTo>
                  <a:lnTo>
                    <a:pt x="139" y="111683"/>
                  </a:lnTo>
                </a:path>
                <a:path extrusionOk="0" h="212725" w="4994909">
                  <a:moveTo>
                    <a:pt x="100507" y="212051"/>
                  </a:moveTo>
                  <a:lnTo>
                    <a:pt x="102361" y="212140"/>
                  </a:lnTo>
                  <a:lnTo>
                    <a:pt x="104216" y="212191"/>
                  </a:lnTo>
                  <a:lnTo>
                    <a:pt x="106095" y="212191"/>
                  </a:lnTo>
                  <a:lnTo>
                    <a:pt x="111810" y="212191"/>
                  </a:lnTo>
                </a:path>
                <a:path extrusionOk="0" h="212725" w="4994909">
                  <a:moveTo>
                    <a:pt x="4882591" y="212191"/>
                  </a:moveTo>
                  <a:lnTo>
                    <a:pt x="4888306" y="212191"/>
                  </a:lnTo>
                  <a:lnTo>
                    <a:pt x="4890173" y="212191"/>
                  </a:lnTo>
                  <a:lnTo>
                    <a:pt x="4892027" y="212140"/>
                  </a:lnTo>
                  <a:lnTo>
                    <a:pt x="4893881" y="212051"/>
                  </a:lnTo>
                </a:path>
                <a:path extrusionOk="0" h="212725" w="4994909">
                  <a:moveTo>
                    <a:pt x="4994249" y="111683"/>
                  </a:moveTo>
                  <a:lnTo>
                    <a:pt x="4994351" y="109829"/>
                  </a:lnTo>
                  <a:lnTo>
                    <a:pt x="4994402" y="107975"/>
                  </a:lnTo>
                  <a:lnTo>
                    <a:pt x="4994402" y="106095"/>
                  </a:lnTo>
                  <a:lnTo>
                    <a:pt x="4994402" y="104228"/>
                  </a:lnTo>
                  <a:lnTo>
                    <a:pt x="4994351" y="102361"/>
                  </a:lnTo>
                  <a:lnTo>
                    <a:pt x="4994249" y="100520"/>
                  </a:lnTo>
                </a:path>
                <a:path extrusionOk="0" h="212725" w="4994909">
                  <a:moveTo>
                    <a:pt x="4893881" y="152"/>
                  </a:moveTo>
                  <a:lnTo>
                    <a:pt x="4892027" y="50"/>
                  </a:lnTo>
                  <a:lnTo>
                    <a:pt x="4890173" y="0"/>
                  </a:lnTo>
                  <a:lnTo>
                    <a:pt x="4888306" y="0"/>
                  </a:lnTo>
                  <a:lnTo>
                    <a:pt x="4882591" y="0"/>
                  </a:lnTo>
                </a:path>
                <a:path extrusionOk="0" h="212725" w="4994909">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44" name="Google Shape;3644;p60"/>
            <p:cNvPicPr preferRelativeResize="0"/>
            <p:nvPr/>
          </p:nvPicPr>
          <p:blipFill rotWithShape="1">
            <a:blip r:embed="rId19">
              <a:alphaModFix/>
            </a:blip>
            <a:srcRect b="0" l="0" r="0" t="0"/>
            <a:stretch/>
          </p:blipFill>
          <p:spPr>
            <a:xfrm>
              <a:off x="7377954" y="4360987"/>
              <a:ext cx="125996" cy="126009"/>
            </a:xfrm>
            <a:prstGeom prst="rect">
              <a:avLst/>
            </a:prstGeom>
            <a:noFill/>
            <a:ln>
              <a:noFill/>
            </a:ln>
          </p:spPr>
        </p:pic>
        <p:pic>
          <p:nvPicPr>
            <p:cNvPr id="3645" name="Google Shape;3645;p60"/>
            <p:cNvPicPr preferRelativeResize="0"/>
            <p:nvPr/>
          </p:nvPicPr>
          <p:blipFill rotWithShape="1">
            <a:blip r:embed="rId20">
              <a:alphaModFix/>
            </a:blip>
            <a:srcRect b="0" l="0" r="0" t="0"/>
            <a:stretch/>
          </p:blipFill>
          <p:spPr>
            <a:xfrm>
              <a:off x="2917949" y="5215765"/>
              <a:ext cx="88900" cy="76200"/>
            </a:xfrm>
            <a:prstGeom prst="rect">
              <a:avLst/>
            </a:prstGeom>
            <a:noFill/>
            <a:ln>
              <a:noFill/>
            </a:ln>
          </p:spPr>
        </p:pic>
      </p:grpSp>
      <p:sp>
        <p:nvSpPr>
          <p:cNvPr id="3646" name="Google Shape;3646;p60"/>
          <p:cNvSpPr txBox="1"/>
          <p:nvPr/>
        </p:nvSpPr>
        <p:spPr>
          <a:xfrm>
            <a:off x="2555999" y="4346394"/>
            <a:ext cx="5015865" cy="1351280"/>
          </a:xfrm>
          <a:prstGeom prst="rect">
            <a:avLst/>
          </a:prstGeom>
          <a:noFill/>
          <a:ln>
            <a:noFill/>
          </a:ln>
        </p:spPr>
        <p:txBody>
          <a:bodyPr anchorCtr="0" anchor="t" bIns="0" lIns="0" spcFirstLastPara="1" rIns="0" wrap="square" tIns="16500">
            <a:spAutoFit/>
          </a:bodyPr>
          <a:lstStyle/>
          <a:p>
            <a:pPr indent="0" lvl="0" marL="116204" rtl="0" algn="l">
              <a:lnSpc>
                <a:spcPct val="100000"/>
              </a:lnSpc>
              <a:spcBef>
                <a:spcPts val="0"/>
              </a:spcBef>
              <a:spcAft>
                <a:spcPts val="0"/>
              </a:spcAft>
              <a:buNone/>
            </a:pPr>
            <a:r>
              <a:rPr b="0" lang="en-US" sz="700">
                <a:solidFill>
                  <a:srgbClr val="231F20"/>
                </a:solidFill>
                <a:latin typeface="Arial"/>
                <a:ea typeface="Arial"/>
                <a:cs typeface="Arial"/>
                <a:sym typeface="Arial"/>
              </a:rPr>
              <a:t>고객 참여 제도 시행</a:t>
            </a:r>
            <a:endParaRPr sz="700">
              <a:latin typeface="Arial"/>
              <a:ea typeface="Arial"/>
              <a:cs typeface="Arial"/>
              <a:sym typeface="Arial"/>
            </a:endParaRPr>
          </a:p>
          <a:p>
            <a:pPr indent="0" lvl="0" marL="0" rtl="0" algn="l">
              <a:lnSpc>
                <a:spcPct val="100000"/>
              </a:lnSpc>
              <a:spcBef>
                <a:spcPts val="95"/>
              </a:spcBef>
              <a:spcAft>
                <a:spcPts val="0"/>
              </a:spcAft>
              <a:buNone/>
            </a:pPr>
            <a:r>
              <a:t/>
            </a:r>
            <a:endParaRPr sz="700">
              <a:latin typeface="Arial"/>
              <a:ea typeface="Arial"/>
              <a:cs typeface="Arial"/>
              <a:sym typeface="Arial"/>
            </a:endParaRPr>
          </a:p>
          <a:p>
            <a:pPr indent="0" lvl="0" marL="0" marR="5080" rtl="0" algn="just">
              <a:lnSpc>
                <a:spcPct val="142200"/>
              </a:lnSpc>
              <a:spcBef>
                <a:spcPts val="5"/>
              </a:spcBef>
              <a:spcAft>
                <a:spcPts val="0"/>
              </a:spcAft>
              <a:buNone/>
            </a:pPr>
            <a:r>
              <a:rPr b="0" lang="en-US" sz="750">
                <a:solidFill>
                  <a:srgbClr val="58595B"/>
                </a:solidFill>
                <a:latin typeface="Arial"/>
                <a:ea typeface="Arial"/>
                <a:cs typeface="Arial"/>
                <a:sym typeface="Arial"/>
              </a:rPr>
              <a:t>신한라이프는 고객의 다양한 의견을 경청하는 온/오프라인 고객 참여 제도 운영을 통해 소비자 니즈와 부합되는 서비스 향상을 추진 하고 있습니다. 2022년은 30~50대 생명보험가입 고객 중 고객 컨설턴트단을 선발하고, 2023년은 찾아가는 고객 초청 간 담회를 통해 금융취약계층 애로사항을 접수하고, 고객접점채널(홈페이지, 모바일, 콜센터, 고객플라자 등) 상품·서비스 현황을 점검하였 며, 나아가 업계 내 경쟁력 강화 위한 다양한 제안과 의견을 수렴하고 반영하였습니다.</a:t>
            </a:r>
            <a:endParaRPr sz="750">
              <a:latin typeface="Arial"/>
              <a:ea typeface="Arial"/>
              <a:cs typeface="Arial"/>
              <a:sym typeface="Arial"/>
            </a:endParaRPr>
          </a:p>
          <a:p>
            <a:pPr indent="0" lvl="0" marL="0" rtl="0" algn="l">
              <a:lnSpc>
                <a:spcPct val="100000"/>
              </a:lnSpc>
              <a:spcBef>
                <a:spcPts val="90"/>
              </a:spcBef>
              <a:spcAft>
                <a:spcPts val="0"/>
              </a:spcAft>
              <a:buNone/>
            </a:pPr>
            <a:r>
              <a:t/>
            </a:r>
            <a:endParaRPr sz="1000">
              <a:latin typeface="Arial"/>
              <a:ea typeface="Arial"/>
              <a:cs typeface="Arial"/>
              <a:sym typeface="Arial"/>
            </a:endParaRPr>
          </a:p>
          <a:p>
            <a:pPr indent="0" lvl="0" marL="18415" rtl="0" algn="just">
              <a:lnSpc>
                <a:spcPct val="100000"/>
              </a:lnSpc>
              <a:spcBef>
                <a:spcPts val="0"/>
              </a:spcBef>
              <a:spcAft>
                <a:spcPts val="0"/>
              </a:spcAft>
              <a:buNone/>
            </a:pPr>
            <a:r>
              <a:rPr b="0" lang="en-US" sz="700">
                <a:solidFill>
                  <a:srgbClr val="414042"/>
                </a:solidFill>
                <a:latin typeface="Arial"/>
                <a:ea typeface="Arial"/>
                <a:cs typeface="Arial"/>
                <a:sym typeface="Arial"/>
              </a:rPr>
              <a:t>고객 참여 제도 의견 반영 건수</a:t>
            </a:r>
            <a:endParaRPr sz="700">
              <a:latin typeface="Arial"/>
              <a:ea typeface="Arial"/>
              <a:cs typeface="Arial"/>
              <a:sym typeface="Arial"/>
            </a:endParaRPr>
          </a:p>
        </p:txBody>
      </p:sp>
      <p:sp>
        <p:nvSpPr>
          <p:cNvPr id="3647" name="Google Shape;3647;p60"/>
          <p:cNvSpPr/>
          <p:nvPr/>
        </p:nvSpPr>
        <p:spPr>
          <a:xfrm>
            <a:off x="2555999" y="5807189"/>
            <a:ext cx="713105" cy="713105"/>
          </a:xfrm>
          <a:custGeom>
            <a:rect b="b" l="l" r="r" t="t"/>
            <a:pathLst>
              <a:path extrusionOk="0" h="713104" w="713104">
                <a:moveTo>
                  <a:pt x="356400" y="0"/>
                </a:moveTo>
                <a:lnTo>
                  <a:pt x="308038" y="3253"/>
                </a:lnTo>
                <a:lnTo>
                  <a:pt x="261653" y="12730"/>
                </a:lnTo>
                <a:lnTo>
                  <a:pt x="217671" y="28007"/>
                </a:lnTo>
                <a:lnTo>
                  <a:pt x="176516" y="48659"/>
                </a:lnTo>
                <a:lnTo>
                  <a:pt x="138613" y="74261"/>
                </a:lnTo>
                <a:lnTo>
                  <a:pt x="104386" y="104389"/>
                </a:lnTo>
                <a:lnTo>
                  <a:pt x="74259" y="138618"/>
                </a:lnTo>
                <a:lnTo>
                  <a:pt x="48658" y="176524"/>
                </a:lnTo>
                <a:lnTo>
                  <a:pt x="28007" y="217682"/>
                </a:lnTo>
                <a:lnTo>
                  <a:pt x="12730" y="261668"/>
                </a:lnTo>
                <a:lnTo>
                  <a:pt x="3253" y="308057"/>
                </a:lnTo>
                <a:lnTo>
                  <a:pt x="0" y="356425"/>
                </a:lnTo>
                <a:lnTo>
                  <a:pt x="3253" y="404784"/>
                </a:lnTo>
                <a:lnTo>
                  <a:pt x="12730" y="451166"/>
                </a:lnTo>
                <a:lnTo>
                  <a:pt x="28007" y="495146"/>
                </a:lnTo>
                <a:lnTo>
                  <a:pt x="48658" y="536299"/>
                </a:lnTo>
                <a:lnTo>
                  <a:pt x="74259" y="574202"/>
                </a:lnTo>
                <a:lnTo>
                  <a:pt x="104386" y="608428"/>
                </a:lnTo>
                <a:lnTo>
                  <a:pt x="138613" y="638554"/>
                </a:lnTo>
                <a:lnTo>
                  <a:pt x="176516" y="664154"/>
                </a:lnTo>
                <a:lnTo>
                  <a:pt x="217671" y="684805"/>
                </a:lnTo>
                <a:lnTo>
                  <a:pt x="261653" y="700082"/>
                </a:lnTo>
                <a:lnTo>
                  <a:pt x="308038" y="709559"/>
                </a:lnTo>
                <a:lnTo>
                  <a:pt x="356400" y="712812"/>
                </a:lnTo>
                <a:lnTo>
                  <a:pt x="404762" y="709559"/>
                </a:lnTo>
                <a:lnTo>
                  <a:pt x="451146" y="700082"/>
                </a:lnTo>
                <a:lnTo>
                  <a:pt x="495128" y="684805"/>
                </a:lnTo>
                <a:lnTo>
                  <a:pt x="536283" y="664154"/>
                </a:lnTo>
                <a:lnTo>
                  <a:pt x="574186" y="638554"/>
                </a:lnTo>
                <a:lnTo>
                  <a:pt x="608414" y="608428"/>
                </a:lnTo>
                <a:lnTo>
                  <a:pt x="638540" y="574202"/>
                </a:lnTo>
                <a:lnTo>
                  <a:pt x="664141" y="536299"/>
                </a:lnTo>
                <a:lnTo>
                  <a:pt x="684792" y="495146"/>
                </a:lnTo>
                <a:lnTo>
                  <a:pt x="700069" y="451166"/>
                </a:lnTo>
                <a:lnTo>
                  <a:pt x="709546" y="404784"/>
                </a:lnTo>
                <a:lnTo>
                  <a:pt x="712800" y="356425"/>
                </a:lnTo>
                <a:lnTo>
                  <a:pt x="709546" y="308057"/>
                </a:lnTo>
                <a:lnTo>
                  <a:pt x="700069" y="261668"/>
                </a:lnTo>
                <a:lnTo>
                  <a:pt x="684792" y="217682"/>
                </a:lnTo>
                <a:lnTo>
                  <a:pt x="664141" y="176524"/>
                </a:lnTo>
                <a:lnTo>
                  <a:pt x="638540" y="138618"/>
                </a:lnTo>
                <a:lnTo>
                  <a:pt x="608414" y="104389"/>
                </a:lnTo>
                <a:lnTo>
                  <a:pt x="574186" y="74261"/>
                </a:lnTo>
                <a:lnTo>
                  <a:pt x="536283" y="48659"/>
                </a:lnTo>
                <a:lnTo>
                  <a:pt x="495128" y="28007"/>
                </a:lnTo>
                <a:lnTo>
                  <a:pt x="451146" y="12730"/>
                </a:lnTo>
                <a:lnTo>
                  <a:pt x="404762" y="3253"/>
                </a:lnTo>
                <a:lnTo>
                  <a:pt x="3564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48" name="Google Shape;3648;p60"/>
          <p:cNvSpPr txBox="1"/>
          <p:nvPr/>
        </p:nvSpPr>
        <p:spPr>
          <a:xfrm>
            <a:off x="2711443" y="5959261"/>
            <a:ext cx="414655" cy="365125"/>
          </a:xfrm>
          <a:prstGeom prst="rect">
            <a:avLst/>
          </a:prstGeom>
          <a:noFill/>
          <a:ln>
            <a:noFill/>
          </a:ln>
        </p:spPr>
        <p:txBody>
          <a:bodyPr anchorCtr="0" anchor="t" bIns="0" lIns="0" spcFirstLastPara="1" rIns="0" wrap="square" tIns="44450">
            <a:spAutoFit/>
          </a:bodyPr>
          <a:lstStyle/>
          <a:p>
            <a:pPr indent="0" lvl="0" marL="43180" rtl="0" algn="l">
              <a:lnSpc>
                <a:spcPct val="100000"/>
              </a:lnSpc>
              <a:spcBef>
                <a:spcPts val="0"/>
              </a:spcBef>
              <a:spcAft>
                <a:spcPts val="0"/>
              </a:spcAft>
              <a:buNone/>
            </a:pPr>
            <a:r>
              <a:rPr b="1" lang="en-US" sz="1100">
                <a:solidFill>
                  <a:srgbClr val="6DA4EB"/>
                </a:solidFill>
                <a:latin typeface="Malgun Gothic"/>
                <a:ea typeface="Malgun Gothic"/>
                <a:cs typeface="Malgun Gothic"/>
                <a:sym typeface="Malgun Gothic"/>
              </a:rPr>
              <a:t>19건</a:t>
            </a:r>
            <a:endParaRPr sz="1100">
              <a:latin typeface="Malgun Gothic"/>
              <a:ea typeface="Malgun Gothic"/>
              <a:cs typeface="Malgun Gothic"/>
              <a:sym typeface="Malgun Gothic"/>
            </a:endParaRPr>
          </a:p>
          <a:p>
            <a:pPr indent="0" lvl="0" marL="0" rtl="0" algn="l">
              <a:lnSpc>
                <a:spcPct val="100000"/>
              </a:lnSpc>
              <a:spcBef>
                <a:spcPts val="195"/>
              </a:spcBef>
              <a:spcAft>
                <a:spcPts val="0"/>
              </a:spcAft>
              <a:buNone/>
            </a:pPr>
            <a:r>
              <a:rPr b="0" lang="en-US" sz="750">
                <a:solidFill>
                  <a:srgbClr val="6DA4EB"/>
                </a:solidFill>
                <a:latin typeface="Arial"/>
                <a:ea typeface="Arial"/>
                <a:cs typeface="Arial"/>
                <a:sym typeface="Arial"/>
              </a:rPr>
              <a:t>(2022년)</a:t>
            </a:r>
            <a:endParaRPr sz="750">
              <a:latin typeface="Arial"/>
              <a:ea typeface="Arial"/>
              <a:cs typeface="Arial"/>
              <a:sym typeface="Arial"/>
            </a:endParaRPr>
          </a:p>
        </p:txBody>
      </p:sp>
      <p:sp>
        <p:nvSpPr>
          <p:cNvPr id="3649" name="Google Shape;3649;p60"/>
          <p:cNvSpPr/>
          <p:nvPr/>
        </p:nvSpPr>
        <p:spPr>
          <a:xfrm>
            <a:off x="3441391" y="5807189"/>
            <a:ext cx="713105" cy="713105"/>
          </a:xfrm>
          <a:custGeom>
            <a:rect b="b" l="l" r="r" t="t"/>
            <a:pathLst>
              <a:path extrusionOk="0" h="713104" w="713104">
                <a:moveTo>
                  <a:pt x="356400" y="0"/>
                </a:moveTo>
                <a:lnTo>
                  <a:pt x="308038" y="3253"/>
                </a:lnTo>
                <a:lnTo>
                  <a:pt x="261653" y="12730"/>
                </a:lnTo>
                <a:lnTo>
                  <a:pt x="217671" y="28007"/>
                </a:lnTo>
                <a:lnTo>
                  <a:pt x="176516" y="48659"/>
                </a:lnTo>
                <a:lnTo>
                  <a:pt x="138613" y="74261"/>
                </a:lnTo>
                <a:lnTo>
                  <a:pt x="104386" y="104389"/>
                </a:lnTo>
                <a:lnTo>
                  <a:pt x="74259" y="138618"/>
                </a:lnTo>
                <a:lnTo>
                  <a:pt x="48658" y="176524"/>
                </a:lnTo>
                <a:lnTo>
                  <a:pt x="28007" y="217682"/>
                </a:lnTo>
                <a:lnTo>
                  <a:pt x="12730" y="261668"/>
                </a:lnTo>
                <a:lnTo>
                  <a:pt x="3253" y="308057"/>
                </a:lnTo>
                <a:lnTo>
                  <a:pt x="0" y="356425"/>
                </a:lnTo>
                <a:lnTo>
                  <a:pt x="3253" y="404784"/>
                </a:lnTo>
                <a:lnTo>
                  <a:pt x="12730" y="451166"/>
                </a:lnTo>
                <a:lnTo>
                  <a:pt x="28007" y="495146"/>
                </a:lnTo>
                <a:lnTo>
                  <a:pt x="48658" y="536299"/>
                </a:lnTo>
                <a:lnTo>
                  <a:pt x="74259" y="574202"/>
                </a:lnTo>
                <a:lnTo>
                  <a:pt x="104386" y="608428"/>
                </a:lnTo>
                <a:lnTo>
                  <a:pt x="138613" y="638554"/>
                </a:lnTo>
                <a:lnTo>
                  <a:pt x="176516" y="664154"/>
                </a:lnTo>
                <a:lnTo>
                  <a:pt x="217671" y="684805"/>
                </a:lnTo>
                <a:lnTo>
                  <a:pt x="261653" y="700082"/>
                </a:lnTo>
                <a:lnTo>
                  <a:pt x="308038" y="709559"/>
                </a:lnTo>
                <a:lnTo>
                  <a:pt x="356400" y="712812"/>
                </a:lnTo>
                <a:lnTo>
                  <a:pt x="404762" y="709559"/>
                </a:lnTo>
                <a:lnTo>
                  <a:pt x="451146" y="700082"/>
                </a:lnTo>
                <a:lnTo>
                  <a:pt x="495128" y="684805"/>
                </a:lnTo>
                <a:lnTo>
                  <a:pt x="536283" y="664154"/>
                </a:lnTo>
                <a:lnTo>
                  <a:pt x="574186" y="638554"/>
                </a:lnTo>
                <a:lnTo>
                  <a:pt x="608414" y="608428"/>
                </a:lnTo>
                <a:lnTo>
                  <a:pt x="638540" y="574202"/>
                </a:lnTo>
                <a:lnTo>
                  <a:pt x="664141" y="536299"/>
                </a:lnTo>
                <a:lnTo>
                  <a:pt x="684792" y="495146"/>
                </a:lnTo>
                <a:lnTo>
                  <a:pt x="700069" y="451166"/>
                </a:lnTo>
                <a:lnTo>
                  <a:pt x="709546" y="404784"/>
                </a:lnTo>
                <a:lnTo>
                  <a:pt x="712800" y="356425"/>
                </a:lnTo>
                <a:lnTo>
                  <a:pt x="709546" y="308057"/>
                </a:lnTo>
                <a:lnTo>
                  <a:pt x="700069" y="261668"/>
                </a:lnTo>
                <a:lnTo>
                  <a:pt x="684792" y="217682"/>
                </a:lnTo>
                <a:lnTo>
                  <a:pt x="664141" y="176524"/>
                </a:lnTo>
                <a:lnTo>
                  <a:pt x="638540" y="138618"/>
                </a:lnTo>
                <a:lnTo>
                  <a:pt x="608414" y="104389"/>
                </a:lnTo>
                <a:lnTo>
                  <a:pt x="574186" y="74261"/>
                </a:lnTo>
                <a:lnTo>
                  <a:pt x="536283" y="48659"/>
                </a:lnTo>
                <a:lnTo>
                  <a:pt x="495128" y="28007"/>
                </a:lnTo>
                <a:lnTo>
                  <a:pt x="451146" y="12730"/>
                </a:lnTo>
                <a:lnTo>
                  <a:pt x="404762" y="3253"/>
                </a:lnTo>
                <a:lnTo>
                  <a:pt x="3564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50" name="Google Shape;3650;p60"/>
          <p:cNvSpPr txBox="1"/>
          <p:nvPr/>
        </p:nvSpPr>
        <p:spPr>
          <a:xfrm>
            <a:off x="3596834" y="5959261"/>
            <a:ext cx="414655" cy="365125"/>
          </a:xfrm>
          <a:prstGeom prst="rect">
            <a:avLst/>
          </a:prstGeom>
          <a:noFill/>
          <a:ln>
            <a:noFill/>
          </a:ln>
        </p:spPr>
        <p:txBody>
          <a:bodyPr anchorCtr="0" anchor="t" bIns="0" lIns="0" spcFirstLastPara="1" rIns="0" wrap="square" tIns="44450">
            <a:spAutoFit/>
          </a:bodyPr>
          <a:lstStyle/>
          <a:p>
            <a:pPr indent="0" lvl="0" marL="50165" rtl="0" algn="l">
              <a:lnSpc>
                <a:spcPct val="100000"/>
              </a:lnSpc>
              <a:spcBef>
                <a:spcPts val="0"/>
              </a:spcBef>
              <a:spcAft>
                <a:spcPts val="0"/>
              </a:spcAft>
              <a:buNone/>
            </a:pPr>
            <a:r>
              <a:rPr b="1" lang="en-US" sz="1100">
                <a:solidFill>
                  <a:srgbClr val="6DA4EB"/>
                </a:solidFill>
                <a:latin typeface="Malgun Gothic"/>
                <a:ea typeface="Malgun Gothic"/>
                <a:cs typeface="Malgun Gothic"/>
                <a:sym typeface="Malgun Gothic"/>
              </a:rPr>
              <a:t>12</a:t>
            </a:r>
            <a:r>
              <a:rPr b="1" baseline="30000" lang="en-US" sz="1500">
                <a:solidFill>
                  <a:srgbClr val="6DA4EB"/>
                </a:solidFill>
                <a:latin typeface="Malgun Gothic"/>
                <a:ea typeface="Malgun Gothic"/>
                <a:cs typeface="Malgun Gothic"/>
                <a:sym typeface="Malgun Gothic"/>
              </a:rPr>
              <a:t>건</a:t>
            </a:r>
            <a:endParaRPr baseline="30000" sz="1500">
              <a:latin typeface="Malgun Gothic"/>
              <a:ea typeface="Malgun Gothic"/>
              <a:cs typeface="Malgun Gothic"/>
              <a:sym typeface="Malgun Gothic"/>
            </a:endParaRPr>
          </a:p>
          <a:p>
            <a:pPr indent="0" lvl="0" marL="0" rtl="0" algn="l">
              <a:lnSpc>
                <a:spcPct val="100000"/>
              </a:lnSpc>
              <a:spcBef>
                <a:spcPts val="195"/>
              </a:spcBef>
              <a:spcAft>
                <a:spcPts val="0"/>
              </a:spcAft>
              <a:buNone/>
            </a:pPr>
            <a:r>
              <a:rPr b="0" lang="en-US" sz="750">
                <a:solidFill>
                  <a:srgbClr val="6DA4EB"/>
                </a:solidFill>
                <a:latin typeface="Arial"/>
                <a:ea typeface="Arial"/>
                <a:cs typeface="Arial"/>
                <a:sym typeface="Arial"/>
              </a:rPr>
              <a:t>(2023년)</a:t>
            </a:r>
            <a:endParaRPr sz="750">
              <a:latin typeface="Arial"/>
              <a:ea typeface="Arial"/>
              <a:cs typeface="Arial"/>
              <a:sym typeface="Arial"/>
            </a:endParaRPr>
          </a:p>
        </p:txBody>
      </p:sp>
      <p:sp>
        <p:nvSpPr>
          <p:cNvPr id="3651" name="Google Shape;3651;p60"/>
          <p:cNvSpPr txBox="1"/>
          <p:nvPr/>
        </p:nvSpPr>
        <p:spPr>
          <a:xfrm>
            <a:off x="5293763" y="2584272"/>
            <a:ext cx="2048510" cy="355600"/>
          </a:xfrm>
          <a:prstGeom prst="rect">
            <a:avLst/>
          </a:prstGeom>
          <a:noFill/>
          <a:ln>
            <a:noFill/>
          </a:ln>
        </p:spPr>
        <p:txBody>
          <a:bodyPr anchorCtr="0" anchor="t" bIns="0" lIns="0" spcFirstLastPara="1" rIns="0" wrap="square" tIns="12700">
            <a:spAutoFit/>
          </a:bodyPr>
          <a:lstStyle/>
          <a:p>
            <a:pPr indent="-151130" lvl="0" marL="163195" marR="5080" rtl="0" algn="l">
              <a:lnSpc>
                <a:spcPct val="120400"/>
              </a:lnSpc>
              <a:spcBef>
                <a:spcPts val="0"/>
              </a:spcBef>
              <a:spcAft>
                <a:spcPts val="0"/>
              </a:spcAft>
              <a:buNone/>
            </a:pPr>
            <a:r>
              <a:rPr b="0" lang="en-US" sz="900">
                <a:solidFill>
                  <a:srgbClr val="6F5DCF"/>
                </a:solidFill>
                <a:latin typeface="Arial"/>
                <a:ea typeface="Arial"/>
                <a:cs typeface="Arial"/>
                <a:sym typeface="Arial"/>
              </a:rPr>
              <a:t>소비자중심경영 인증(CCM) 5회 연속 획득 한국표준협회 인증 명예의 전당 획득</a:t>
            </a:r>
            <a:endParaRPr sz="900">
              <a:latin typeface="Arial"/>
              <a:ea typeface="Arial"/>
              <a:cs typeface="Arial"/>
              <a:sym typeface="Arial"/>
            </a:endParaRPr>
          </a:p>
        </p:txBody>
      </p:sp>
      <p:grpSp>
        <p:nvGrpSpPr>
          <p:cNvPr id="3652" name="Google Shape;3652;p60"/>
          <p:cNvGrpSpPr/>
          <p:nvPr/>
        </p:nvGrpSpPr>
        <p:grpSpPr>
          <a:xfrm>
            <a:off x="5504560" y="3124886"/>
            <a:ext cx="1628470" cy="574040"/>
            <a:chOff x="5504560" y="3124886"/>
            <a:chExt cx="1628470" cy="574040"/>
          </a:xfrm>
        </p:grpSpPr>
        <p:pic>
          <p:nvPicPr>
            <p:cNvPr id="3653" name="Google Shape;3653;p60"/>
            <p:cNvPicPr preferRelativeResize="0"/>
            <p:nvPr/>
          </p:nvPicPr>
          <p:blipFill rotWithShape="1">
            <a:blip r:embed="rId21">
              <a:alphaModFix/>
            </a:blip>
            <a:srcRect b="0" l="0" r="0" t="0"/>
            <a:stretch/>
          </p:blipFill>
          <p:spPr>
            <a:xfrm>
              <a:off x="5681527" y="3177660"/>
              <a:ext cx="468000" cy="468000"/>
            </a:xfrm>
            <a:prstGeom prst="rect">
              <a:avLst/>
            </a:prstGeom>
            <a:noFill/>
            <a:ln>
              <a:noFill/>
            </a:ln>
          </p:spPr>
        </p:pic>
        <p:pic>
          <p:nvPicPr>
            <p:cNvPr id="3654" name="Google Shape;3654;p60"/>
            <p:cNvPicPr preferRelativeResize="0"/>
            <p:nvPr/>
          </p:nvPicPr>
          <p:blipFill rotWithShape="1">
            <a:blip r:embed="rId22">
              <a:alphaModFix/>
            </a:blip>
            <a:srcRect b="0" l="0" r="0" t="0"/>
            <a:stretch/>
          </p:blipFill>
          <p:spPr>
            <a:xfrm>
              <a:off x="6336008" y="3124920"/>
              <a:ext cx="797022" cy="573480"/>
            </a:xfrm>
            <a:prstGeom prst="rect">
              <a:avLst/>
            </a:prstGeom>
            <a:noFill/>
            <a:ln>
              <a:noFill/>
            </a:ln>
          </p:spPr>
        </p:pic>
        <p:sp>
          <p:nvSpPr>
            <p:cNvPr id="3655" name="Google Shape;3655;p60"/>
            <p:cNvSpPr/>
            <p:nvPr/>
          </p:nvSpPr>
          <p:spPr>
            <a:xfrm>
              <a:off x="5504560" y="3124886"/>
              <a:ext cx="794385" cy="574040"/>
            </a:xfrm>
            <a:custGeom>
              <a:rect b="b" l="l" r="r" t="t"/>
              <a:pathLst>
                <a:path extrusionOk="0" h="574039" w="794385">
                  <a:moveTo>
                    <a:pt x="0" y="573481"/>
                  </a:moveTo>
                  <a:lnTo>
                    <a:pt x="793864" y="573481"/>
                  </a:lnTo>
                  <a:lnTo>
                    <a:pt x="793864" y="0"/>
                  </a:lnTo>
                  <a:lnTo>
                    <a:pt x="0" y="0"/>
                  </a:lnTo>
                  <a:lnTo>
                    <a:pt x="0" y="573481"/>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56" name="Google Shape;3656;p6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60</a:t>
            </a:r>
            <a:endParaRPr sz="900">
              <a:latin typeface="Malgun Gothic"/>
              <a:ea typeface="Malgun Gothic"/>
              <a:cs typeface="Malgun Gothic"/>
              <a:sym typeface="Malgun Gothic"/>
            </a:endParaRPr>
          </a:p>
        </p:txBody>
      </p:sp>
      <p:pic>
        <p:nvPicPr>
          <p:cNvPr id="3657" name="Google Shape;3657;p60"/>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3658" name="Google Shape;3658;p60"/>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3659" name="Google Shape;3659;p60"/>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3660" name="Google Shape;3660;p60"/>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3661" name="Google Shape;3661;p6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5" name="Shape 3665"/>
        <p:cNvGrpSpPr/>
        <p:nvPr/>
      </p:nvGrpSpPr>
      <p:grpSpPr>
        <a:xfrm>
          <a:off x="0" y="0"/>
          <a:ext cx="0" cy="0"/>
          <a:chOff x="0" y="0"/>
          <a:chExt cx="0" cy="0"/>
        </a:xfrm>
      </p:grpSpPr>
      <p:graphicFrame>
        <p:nvGraphicFramePr>
          <p:cNvPr id="3666" name="Google Shape;3666;p6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3667" name="Google Shape;3667;p61"/>
          <p:cNvGrpSpPr/>
          <p:nvPr/>
        </p:nvGrpSpPr>
        <p:grpSpPr>
          <a:xfrm>
            <a:off x="2339987" y="913929"/>
            <a:ext cx="7956550" cy="3810"/>
            <a:chOff x="2339987" y="913929"/>
            <a:chExt cx="7956550" cy="3810"/>
          </a:xfrm>
        </p:grpSpPr>
        <p:sp>
          <p:nvSpPr>
            <p:cNvPr id="3668" name="Google Shape;3668;p61"/>
            <p:cNvSpPr/>
            <p:nvPr/>
          </p:nvSpPr>
          <p:spPr>
            <a:xfrm>
              <a:off x="2349521"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9" name="Google Shape;3669;p61"/>
            <p:cNvSpPr/>
            <p:nvPr/>
          </p:nvSpPr>
          <p:spPr>
            <a:xfrm>
              <a:off x="2339987" y="91392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70" name="Google Shape;3670;p61"/>
          <p:cNvSpPr txBox="1"/>
          <p:nvPr/>
        </p:nvSpPr>
        <p:spPr>
          <a:xfrm>
            <a:off x="2327300" y="682914"/>
            <a:ext cx="292290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고객의 건강을 사전·사후로 관리하는 헬스케어 서비스</a:t>
            </a:r>
            <a:endParaRPr sz="950">
              <a:latin typeface="Malgun Gothic"/>
              <a:ea typeface="Malgun Gothic"/>
              <a:cs typeface="Malgun Gothic"/>
              <a:sym typeface="Malgun Gothic"/>
            </a:endParaRPr>
          </a:p>
        </p:txBody>
      </p:sp>
      <p:grpSp>
        <p:nvGrpSpPr>
          <p:cNvPr id="3671" name="Google Shape;3671;p61"/>
          <p:cNvGrpSpPr/>
          <p:nvPr/>
        </p:nvGrpSpPr>
        <p:grpSpPr>
          <a:xfrm>
            <a:off x="2339987" y="6695999"/>
            <a:ext cx="7956550" cy="3810"/>
            <a:chOff x="2339987" y="6695999"/>
            <a:chExt cx="7956550" cy="3810"/>
          </a:xfrm>
        </p:grpSpPr>
        <p:sp>
          <p:nvSpPr>
            <p:cNvPr id="3672" name="Google Shape;3672;p61"/>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73" name="Google Shape;3673;p61"/>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674" name="Google Shape;3674;p61"/>
          <p:cNvPicPr preferRelativeResize="0"/>
          <p:nvPr/>
        </p:nvPicPr>
        <p:blipFill rotWithShape="1">
          <a:blip r:embed="rId16">
            <a:alphaModFix/>
          </a:blip>
          <a:srcRect b="0" l="0" r="0" t="0"/>
          <a:stretch/>
        </p:blipFill>
        <p:spPr>
          <a:xfrm>
            <a:off x="3909428" y="1452280"/>
            <a:ext cx="98424" cy="82549"/>
          </a:xfrm>
          <a:prstGeom prst="rect">
            <a:avLst/>
          </a:prstGeom>
          <a:noFill/>
          <a:ln>
            <a:noFill/>
          </a:ln>
        </p:spPr>
      </p:pic>
      <p:pic>
        <p:nvPicPr>
          <p:cNvPr id="3675" name="Google Shape;3675;p61"/>
          <p:cNvPicPr preferRelativeResize="0"/>
          <p:nvPr/>
        </p:nvPicPr>
        <p:blipFill rotWithShape="1">
          <a:blip r:embed="rId16">
            <a:alphaModFix/>
          </a:blip>
          <a:srcRect b="0" l="0" r="0" t="0"/>
          <a:stretch/>
        </p:blipFill>
        <p:spPr>
          <a:xfrm>
            <a:off x="5169848" y="1817532"/>
            <a:ext cx="98424" cy="82549"/>
          </a:xfrm>
          <a:prstGeom prst="rect">
            <a:avLst/>
          </a:prstGeom>
          <a:noFill/>
          <a:ln>
            <a:noFill/>
          </a:ln>
        </p:spPr>
      </p:pic>
      <p:pic>
        <p:nvPicPr>
          <p:cNvPr id="3676" name="Google Shape;3676;p61"/>
          <p:cNvPicPr preferRelativeResize="0"/>
          <p:nvPr/>
        </p:nvPicPr>
        <p:blipFill rotWithShape="1">
          <a:blip r:embed="rId16">
            <a:alphaModFix/>
          </a:blip>
          <a:srcRect b="0" l="0" r="0" t="0"/>
          <a:stretch/>
        </p:blipFill>
        <p:spPr>
          <a:xfrm>
            <a:off x="4595141" y="2182784"/>
            <a:ext cx="98424" cy="82549"/>
          </a:xfrm>
          <a:prstGeom prst="rect">
            <a:avLst/>
          </a:prstGeom>
          <a:noFill/>
          <a:ln>
            <a:noFill/>
          </a:ln>
        </p:spPr>
      </p:pic>
      <p:sp>
        <p:nvSpPr>
          <p:cNvPr id="3677" name="Google Shape;3677;p61"/>
          <p:cNvSpPr txBox="1"/>
          <p:nvPr/>
        </p:nvSpPr>
        <p:spPr>
          <a:xfrm>
            <a:off x="2327300" y="994018"/>
            <a:ext cx="3787775"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뉴라이프케어 서비스</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보험 본연의 보장 기능뿐 아니라 고객의 질병 예방 및 치료 지원까지 사전 및 사후 헬스케어 서비스를 전방위적  로 제공하고 있습니다. 뉴라이프케어서비스는 평 상시 건강 관리 및 질병의 사전 예방을 지원하는 베이직케어 서비스와 질환 발생 시 치료 및 간병, 일상 생활을 지원하는 스페셜케어 서비스로 구성되어 있  며, 2017년 4월 서 비스를 개시한 이래로 서비스를 적극 확대하여, 2024년 1월 현재 40만 명 넘는 회원들 에게 서비스를 제공하고 있습니다. 향후에도 지속적  로 서비스를 제공하며 고객의 건 강한 삶을 지원하고 진정한 보험의 가치를 전달해 나가겠습니다.</a:t>
            </a:r>
            <a:endParaRPr sz="800">
              <a:latin typeface="Arial"/>
              <a:ea typeface="Arial"/>
              <a:cs typeface="Arial"/>
              <a:sym typeface="Arial"/>
            </a:endParaRPr>
          </a:p>
        </p:txBody>
      </p:sp>
      <p:pic>
        <p:nvPicPr>
          <p:cNvPr id="3678" name="Google Shape;3678;p61"/>
          <p:cNvPicPr preferRelativeResize="0"/>
          <p:nvPr/>
        </p:nvPicPr>
        <p:blipFill rotWithShape="1">
          <a:blip r:embed="rId16">
            <a:alphaModFix/>
          </a:blip>
          <a:srcRect b="0" l="0" r="0" t="0"/>
          <a:stretch/>
        </p:blipFill>
        <p:spPr>
          <a:xfrm>
            <a:off x="6981307" y="2365410"/>
            <a:ext cx="98424" cy="82549"/>
          </a:xfrm>
          <a:prstGeom prst="rect">
            <a:avLst/>
          </a:prstGeom>
          <a:noFill/>
          <a:ln>
            <a:noFill/>
          </a:ln>
        </p:spPr>
      </p:pic>
      <p:sp>
        <p:nvSpPr>
          <p:cNvPr id="3679" name="Google Shape;3679;p61"/>
          <p:cNvSpPr txBox="1"/>
          <p:nvPr/>
        </p:nvSpPr>
        <p:spPr>
          <a:xfrm>
            <a:off x="6521300" y="994018"/>
            <a:ext cx="3787775"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헬스톡 서비스</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헬스톡은 디지털 헬스케어 전문기업과 연계하여 한국인 151만명의 10년간 검진 정보 에 대한 AI 분석을 통해 당뇨, 뇌졸중, 심장질환, 치매, 간암, 위암 등 주요 9종 질병에 대한 발병 위험도를 예측하고 건강상태 및 관리법에 대해 리포트를 제공해주는 서비스입니 다. 특히, 연세대학교 의료원과 함께 개발 및 검증한 사항을 토대로 제공되기에 높은 신뢰 도를 보이고 있습니다. 무엇보다 헬스톡 서비스는 질병이 발병되기 전 고객이 스스로 생 활 전반에서 건강 관리를 할 수 있도록 환기시켜 주는 사전 예방의 역할을 톡톡히 하고 있 습니다. 앞  로도 고객들이 건강한 라이프를 누릴 수 있도록 서비스를 더욱 강화시켜 나 갈 계획입니다.</a:t>
            </a:r>
            <a:endParaRPr sz="800">
              <a:latin typeface="Arial"/>
              <a:ea typeface="Arial"/>
              <a:cs typeface="Arial"/>
              <a:sym typeface="Arial"/>
            </a:endParaRPr>
          </a:p>
        </p:txBody>
      </p:sp>
      <p:grpSp>
        <p:nvGrpSpPr>
          <p:cNvPr id="3680" name="Google Shape;3680;p61"/>
          <p:cNvGrpSpPr/>
          <p:nvPr/>
        </p:nvGrpSpPr>
        <p:grpSpPr>
          <a:xfrm>
            <a:off x="2340000" y="3169856"/>
            <a:ext cx="3852545" cy="3329940"/>
            <a:chOff x="2340000" y="3169856"/>
            <a:chExt cx="3852545" cy="3329940"/>
          </a:xfrm>
        </p:grpSpPr>
        <p:sp>
          <p:nvSpPr>
            <p:cNvPr id="3681" name="Google Shape;3681;p61"/>
            <p:cNvSpPr/>
            <p:nvPr/>
          </p:nvSpPr>
          <p:spPr>
            <a:xfrm>
              <a:off x="2340000" y="3169856"/>
              <a:ext cx="3852545" cy="3329940"/>
            </a:xfrm>
            <a:custGeom>
              <a:rect b="b" l="l" r="r" t="t"/>
              <a:pathLst>
                <a:path extrusionOk="0" h="3329940" w="3852545">
                  <a:moveTo>
                    <a:pt x="3851998" y="0"/>
                  </a:moveTo>
                  <a:lnTo>
                    <a:pt x="0" y="0"/>
                  </a:lnTo>
                  <a:lnTo>
                    <a:pt x="0" y="3329736"/>
                  </a:lnTo>
                  <a:lnTo>
                    <a:pt x="3851998" y="3329736"/>
                  </a:lnTo>
                  <a:lnTo>
                    <a:pt x="3851998"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82" name="Google Shape;3682;p61"/>
            <p:cNvSpPr/>
            <p:nvPr/>
          </p:nvSpPr>
          <p:spPr>
            <a:xfrm>
              <a:off x="2501989" y="3358603"/>
              <a:ext cx="3528060" cy="2987040"/>
            </a:xfrm>
            <a:custGeom>
              <a:rect b="b" l="l" r="r" t="t"/>
              <a:pathLst>
                <a:path extrusionOk="0" h="2987040" w="3528060">
                  <a:moveTo>
                    <a:pt x="3528009" y="1456728"/>
                  </a:moveTo>
                  <a:lnTo>
                    <a:pt x="3520186" y="1408264"/>
                  </a:lnTo>
                  <a:lnTo>
                    <a:pt x="3498418" y="1366177"/>
                  </a:lnTo>
                  <a:lnTo>
                    <a:pt x="3465233" y="1332992"/>
                  </a:lnTo>
                  <a:lnTo>
                    <a:pt x="3423132" y="1311224"/>
                  </a:lnTo>
                  <a:lnTo>
                    <a:pt x="3374669" y="1303413"/>
                  </a:lnTo>
                  <a:lnTo>
                    <a:pt x="153339" y="1303413"/>
                  </a:lnTo>
                  <a:lnTo>
                    <a:pt x="104876" y="1311224"/>
                  </a:lnTo>
                  <a:lnTo>
                    <a:pt x="62776" y="1332992"/>
                  </a:lnTo>
                  <a:lnTo>
                    <a:pt x="29591" y="1366177"/>
                  </a:lnTo>
                  <a:lnTo>
                    <a:pt x="7810" y="1408264"/>
                  </a:lnTo>
                  <a:lnTo>
                    <a:pt x="0" y="1456728"/>
                  </a:lnTo>
                  <a:lnTo>
                    <a:pt x="0" y="2833065"/>
                  </a:lnTo>
                  <a:lnTo>
                    <a:pt x="7810" y="2881528"/>
                  </a:lnTo>
                  <a:lnTo>
                    <a:pt x="29591" y="2923629"/>
                  </a:lnTo>
                  <a:lnTo>
                    <a:pt x="62776" y="2956826"/>
                  </a:lnTo>
                  <a:lnTo>
                    <a:pt x="104876" y="2978594"/>
                  </a:lnTo>
                  <a:lnTo>
                    <a:pt x="153339" y="2986417"/>
                  </a:lnTo>
                  <a:lnTo>
                    <a:pt x="3374669" y="2986417"/>
                  </a:lnTo>
                  <a:lnTo>
                    <a:pt x="3423132" y="2978594"/>
                  </a:lnTo>
                  <a:lnTo>
                    <a:pt x="3465233" y="2956826"/>
                  </a:lnTo>
                  <a:lnTo>
                    <a:pt x="3498418" y="2923629"/>
                  </a:lnTo>
                  <a:lnTo>
                    <a:pt x="3520186" y="2881528"/>
                  </a:lnTo>
                  <a:lnTo>
                    <a:pt x="3528009" y="2833065"/>
                  </a:lnTo>
                  <a:lnTo>
                    <a:pt x="3528009" y="1456728"/>
                  </a:lnTo>
                  <a:close/>
                </a:path>
                <a:path extrusionOk="0" h="2987040" w="3528060">
                  <a:moveTo>
                    <a:pt x="3528009" y="1177404"/>
                  </a:moveTo>
                  <a:lnTo>
                    <a:pt x="3518103" y="1128344"/>
                  </a:lnTo>
                  <a:lnTo>
                    <a:pt x="3491103" y="1088301"/>
                  </a:lnTo>
                  <a:lnTo>
                    <a:pt x="3451047" y="1061300"/>
                  </a:lnTo>
                  <a:lnTo>
                    <a:pt x="3402012" y="1051394"/>
                  </a:lnTo>
                  <a:lnTo>
                    <a:pt x="126009" y="1051394"/>
                  </a:lnTo>
                  <a:lnTo>
                    <a:pt x="76962" y="1061300"/>
                  </a:lnTo>
                  <a:lnTo>
                    <a:pt x="36906" y="1088301"/>
                  </a:lnTo>
                  <a:lnTo>
                    <a:pt x="9906" y="1128344"/>
                  </a:lnTo>
                  <a:lnTo>
                    <a:pt x="12" y="1177404"/>
                  </a:lnTo>
                  <a:lnTo>
                    <a:pt x="9906" y="1226439"/>
                  </a:lnTo>
                  <a:lnTo>
                    <a:pt x="36906" y="1266482"/>
                  </a:lnTo>
                  <a:lnTo>
                    <a:pt x="76962" y="1293482"/>
                  </a:lnTo>
                  <a:lnTo>
                    <a:pt x="126009" y="1303388"/>
                  </a:lnTo>
                  <a:lnTo>
                    <a:pt x="3402012" y="1303388"/>
                  </a:lnTo>
                  <a:lnTo>
                    <a:pt x="3451047" y="1293482"/>
                  </a:lnTo>
                  <a:lnTo>
                    <a:pt x="3491103" y="1266482"/>
                  </a:lnTo>
                  <a:lnTo>
                    <a:pt x="3518103" y="1226439"/>
                  </a:lnTo>
                  <a:lnTo>
                    <a:pt x="3528009" y="1177404"/>
                  </a:lnTo>
                  <a:close/>
                </a:path>
                <a:path extrusionOk="0" h="2987040" w="3528060">
                  <a:moveTo>
                    <a:pt x="3528009" y="126009"/>
                  </a:moveTo>
                  <a:lnTo>
                    <a:pt x="3518103" y="76949"/>
                  </a:lnTo>
                  <a:lnTo>
                    <a:pt x="3491103" y="36893"/>
                  </a:lnTo>
                  <a:lnTo>
                    <a:pt x="3451047" y="9893"/>
                  </a:lnTo>
                  <a:lnTo>
                    <a:pt x="3402012" y="0"/>
                  </a:lnTo>
                  <a:lnTo>
                    <a:pt x="126009" y="0"/>
                  </a:lnTo>
                  <a:lnTo>
                    <a:pt x="76962" y="9893"/>
                  </a:lnTo>
                  <a:lnTo>
                    <a:pt x="36906" y="36893"/>
                  </a:lnTo>
                  <a:lnTo>
                    <a:pt x="9906" y="76949"/>
                  </a:lnTo>
                  <a:lnTo>
                    <a:pt x="12" y="126009"/>
                  </a:lnTo>
                  <a:lnTo>
                    <a:pt x="9906" y="175044"/>
                  </a:lnTo>
                  <a:lnTo>
                    <a:pt x="36906" y="215087"/>
                  </a:lnTo>
                  <a:lnTo>
                    <a:pt x="76962" y="242087"/>
                  </a:lnTo>
                  <a:lnTo>
                    <a:pt x="126009" y="251993"/>
                  </a:lnTo>
                  <a:lnTo>
                    <a:pt x="3402012" y="251993"/>
                  </a:lnTo>
                  <a:lnTo>
                    <a:pt x="3451047" y="242087"/>
                  </a:lnTo>
                  <a:lnTo>
                    <a:pt x="3491103" y="215087"/>
                  </a:lnTo>
                  <a:lnTo>
                    <a:pt x="3518103" y="175044"/>
                  </a:lnTo>
                  <a:lnTo>
                    <a:pt x="3528009" y="126009"/>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83" name="Google Shape;3683;p61"/>
          <p:cNvSpPr txBox="1"/>
          <p:nvPr/>
        </p:nvSpPr>
        <p:spPr>
          <a:xfrm>
            <a:off x="2654999" y="3404702"/>
            <a:ext cx="895985" cy="15494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850">
                <a:solidFill>
                  <a:srgbClr val="6DA4EB"/>
                </a:solidFill>
                <a:latin typeface="Malgun Gothic"/>
                <a:ea typeface="Malgun Gothic"/>
                <a:cs typeface="Malgun Gothic"/>
                <a:sym typeface="Malgun Gothic"/>
              </a:rPr>
              <a:t>베이직케어 서비스</a:t>
            </a:r>
            <a:endParaRPr sz="850">
              <a:latin typeface="Malgun Gothic"/>
              <a:ea typeface="Malgun Gothic"/>
              <a:cs typeface="Malgun Gothic"/>
              <a:sym typeface="Malgun Gothic"/>
            </a:endParaRPr>
          </a:p>
        </p:txBody>
      </p:sp>
      <p:sp>
        <p:nvSpPr>
          <p:cNvPr id="3684" name="Google Shape;3684;p61"/>
          <p:cNvSpPr txBox="1"/>
          <p:nvPr/>
        </p:nvSpPr>
        <p:spPr>
          <a:xfrm>
            <a:off x="4771762" y="3410925"/>
            <a:ext cx="902969" cy="14478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b="0" lang="en-US" sz="750">
                <a:solidFill>
                  <a:srgbClr val="6DA4EB"/>
                </a:solidFill>
                <a:latin typeface="Arial"/>
                <a:ea typeface="Arial"/>
                <a:cs typeface="Arial"/>
                <a:sym typeface="Arial"/>
              </a:rPr>
              <a:t>평상시 건강관리 지원</a:t>
            </a:r>
            <a:endParaRPr sz="750">
              <a:latin typeface="Arial"/>
              <a:ea typeface="Arial"/>
              <a:cs typeface="Arial"/>
              <a:sym typeface="Arial"/>
            </a:endParaRPr>
          </a:p>
        </p:txBody>
      </p:sp>
      <p:sp>
        <p:nvSpPr>
          <p:cNvPr id="3685" name="Google Shape;3685;p61"/>
          <p:cNvSpPr txBox="1"/>
          <p:nvPr/>
        </p:nvSpPr>
        <p:spPr>
          <a:xfrm>
            <a:off x="2654999" y="4451900"/>
            <a:ext cx="3159125" cy="113411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850">
                <a:solidFill>
                  <a:srgbClr val="6F5DCF"/>
                </a:solidFill>
                <a:latin typeface="Malgun Gothic"/>
                <a:ea typeface="Malgun Gothic"/>
                <a:cs typeface="Malgun Gothic"/>
                <a:sym typeface="Malgun Gothic"/>
              </a:rPr>
              <a:t>스페셜케어 서비스(진단 후)	</a:t>
            </a:r>
            <a:r>
              <a:rPr b="0" lang="en-US" sz="750">
                <a:solidFill>
                  <a:srgbClr val="6F5DCF"/>
                </a:solidFill>
                <a:latin typeface="Arial"/>
                <a:ea typeface="Arial"/>
                <a:cs typeface="Arial"/>
                <a:sym typeface="Arial"/>
              </a:rPr>
              <a:t>치료 및 간병+일상생활 지원</a:t>
            </a:r>
            <a:endParaRPr sz="750">
              <a:latin typeface="Arial"/>
              <a:ea typeface="Arial"/>
              <a:cs typeface="Arial"/>
              <a:sym typeface="Arial"/>
            </a:endParaRPr>
          </a:p>
          <a:p>
            <a:pPr indent="0" lvl="0" marL="0" rtl="0" algn="l">
              <a:lnSpc>
                <a:spcPct val="100000"/>
              </a:lnSpc>
              <a:spcBef>
                <a:spcPts val="10"/>
              </a:spcBef>
              <a:spcAft>
                <a:spcPts val="0"/>
              </a:spcAft>
              <a:buNone/>
            </a:pPr>
            <a:r>
              <a:t/>
            </a:r>
            <a:endParaRPr sz="950">
              <a:latin typeface="Arial"/>
              <a:ea typeface="Arial"/>
              <a:cs typeface="Arial"/>
              <a:sym typeface="Arial"/>
            </a:endParaRPr>
          </a:p>
          <a:p>
            <a:pPr indent="0" lvl="0" marL="33655" rtl="0" algn="l">
              <a:lnSpc>
                <a:spcPct val="100000"/>
              </a:lnSpc>
              <a:spcBef>
                <a:spcPts val="0"/>
              </a:spcBef>
              <a:spcAft>
                <a:spcPts val="0"/>
              </a:spcAft>
              <a:buNone/>
            </a:pPr>
            <a:r>
              <a:rPr b="0" lang="en-US" sz="800">
                <a:solidFill>
                  <a:srgbClr val="58595B"/>
                </a:solidFill>
                <a:latin typeface="Arial"/>
                <a:ea typeface="Arial"/>
                <a:cs typeface="Arial"/>
                <a:sym typeface="Arial"/>
              </a:rPr>
              <a:t>치료 및 간병 지원	일상생활 지원</a:t>
            </a:r>
            <a:endParaRPr sz="800">
              <a:latin typeface="Arial"/>
              <a:ea typeface="Arial"/>
              <a:cs typeface="Arial"/>
              <a:sym typeface="Arial"/>
            </a:endParaRPr>
          </a:p>
          <a:p>
            <a:pPr indent="-47625" lvl="0" marL="74930" rtl="0" algn="l">
              <a:lnSpc>
                <a:spcPct val="100000"/>
              </a:lnSpc>
              <a:spcBef>
                <a:spcPts val="325"/>
              </a:spcBef>
              <a:spcAft>
                <a:spcPts val="0"/>
              </a:spcAft>
              <a:buClr>
                <a:srgbClr val="58595B"/>
              </a:buClr>
              <a:buSzPts val="750"/>
              <a:buFont typeface="Arial"/>
              <a:buChar char="·"/>
            </a:pPr>
            <a:r>
              <a:rPr b="0" lang="en-US" sz="750">
                <a:solidFill>
                  <a:srgbClr val="58595B"/>
                </a:solidFill>
                <a:latin typeface="Arial"/>
                <a:ea typeface="Arial"/>
                <a:cs typeface="Arial"/>
                <a:sym typeface="Arial"/>
              </a:rPr>
              <a:t>전문 간호사 병원 동반 및 질병 관리 교육  · 가사도우미 지원 서비스</a:t>
            </a:r>
            <a:endParaRPr sz="750">
              <a:latin typeface="Arial"/>
              <a:ea typeface="Arial"/>
              <a:cs typeface="Arial"/>
              <a:sym typeface="Arial"/>
            </a:endParaRPr>
          </a:p>
          <a:p>
            <a:pPr indent="-47625" lvl="0" marL="74930" rtl="0" algn="l">
              <a:lnSpc>
                <a:spcPct val="100000"/>
              </a:lnSpc>
              <a:spcBef>
                <a:spcPts val="300"/>
              </a:spcBef>
              <a:spcAft>
                <a:spcPts val="0"/>
              </a:spcAft>
              <a:buClr>
                <a:srgbClr val="58595B"/>
              </a:buClr>
              <a:buSzPts val="750"/>
              <a:buFont typeface="Arial"/>
              <a:buChar char="·"/>
            </a:pPr>
            <a:r>
              <a:rPr b="0" lang="en-US" sz="750">
                <a:solidFill>
                  <a:srgbClr val="58595B"/>
                </a:solidFill>
                <a:latin typeface="Arial"/>
                <a:ea typeface="Arial"/>
                <a:cs typeface="Arial"/>
                <a:sym typeface="Arial"/>
              </a:rPr>
              <a:t>병원 입•퇴원 시 차량 에스코트 서비스	· 치료 회복 건강식 딜리버리 서비스</a:t>
            </a:r>
            <a:endParaRPr sz="750">
              <a:latin typeface="Arial"/>
              <a:ea typeface="Arial"/>
              <a:cs typeface="Arial"/>
              <a:sym typeface="Arial"/>
            </a:endParaRPr>
          </a:p>
          <a:p>
            <a:pPr indent="-47625" lvl="0" marL="74930" rtl="0" algn="l">
              <a:lnSpc>
                <a:spcPct val="100000"/>
              </a:lnSpc>
              <a:spcBef>
                <a:spcPts val="300"/>
              </a:spcBef>
              <a:spcAft>
                <a:spcPts val="0"/>
              </a:spcAft>
              <a:buClr>
                <a:srgbClr val="58595B"/>
              </a:buClr>
              <a:buSzPts val="750"/>
              <a:buFont typeface="Arial"/>
              <a:buChar char="·"/>
            </a:pPr>
            <a:r>
              <a:rPr b="0" lang="en-US" sz="750">
                <a:solidFill>
                  <a:srgbClr val="58595B"/>
                </a:solidFill>
                <a:latin typeface="Arial"/>
                <a:ea typeface="Arial"/>
                <a:cs typeface="Arial"/>
                <a:sym typeface="Arial"/>
              </a:rPr>
              <a:t>병원 간 앰뷸런스 이송 지원 서비스	· 대면 심리상담 서비스</a:t>
            </a:r>
            <a:endParaRPr sz="750">
              <a:latin typeface="Arial"/>
              <a:ea typeface="Arial"/>
              <a:cs typeface="Arial"/>
              <a:sym typeface="Arial"/>
            </a:endParaRPr>
          </a:p>
          <a:p>
            <a:pPr indent="-47625" lvl="0" marL="74930" rtl="0" algn="l">
              <a:lnSpc>
                <a:spcPct val="100000"/>
              </a:lnSpc>
              <a:spcBef>
                <a:spcPts val="300"/>
              </a:spcBef>
              <a:spcAft>
                <a:spcPts val="0"/>
              </a:spcAft>
              <a:buClr>
                <a:srgbClr val="58595B"/>
              </a:buClr>
              <a:buSzPts val="750"/>
              <a:buFont typeface="Arial"/>
              <a:buChar char="·"/>
            </a:pPr>
            <a:r>
              <a:rPr b="0" lang="en-US" sz="750">
                <a:solidFill>
                  <a:srgbClr val="58595B"/>
                </a:solidFill>
                <a:latin typeface="Arial"/>
                <a:ea typeface="Arial"/>
                <a:cs typeface="Arial"/>
                <a:sym typeface="Arial"/>
              </a:rPr>
              <a:t>간병인 지원 서비스	· 주거 환경 면역 케어 서비스</a:t>
            </a:r>
            <a:endParaRPr sz="750">
              <a:latin typeface="Arial"/>
              <a:ea typeface="Arial"/>
              <a:cs typeface="Arial"/>
              <a:sym typeface="Arial"/>
            </a:endParaRPr>
          </a:p>
        </p:txBody>
      </p:sp>
      <p:grpSp>
        <p:nvGrpSpPr>
          <p:cNvPr id="3686" name="Google Shape;3686;p61"/>
          <p:cNvGrpSpPr/>
          <p:nvPr/>
        </p:nvGrpSpPr>
        <p:grpSpPr>
          <a:xfrm>
            <a:off x="2501993" y="3407180"/>
            <a:ext cx="3528060" cy="2768779"/>
            <a:chOff x="2501993" y="3407180"/>
            <a:chExt cx="3528060" cy="2768779"/>
          </a:xfrm>
        </p:grpSpPr>
        <p:sp>
          <p:nvSpPr>
            <p:cNvPr id="3687" name="Google Shape;3687;p61"/>
            <p:cNvSpPr/>
            <p:nvPr/>
          </p:nvSpPr>
          <p:spPr>
            <a:xfrm>
              <a:off x="2501993" y="3610586"/>
              <a:ext cx="3528060" cy="648335"/>
            </a:xfrm>
            <a:custGeom>
              <a:rect b="b" l="l" r="r" t="t"/>
              <a:pathLst>
                <a:path extrusionOk="0" h="648335" w="3528060">
                  <a:moveTo>
                    <a:pt x="3374669" y="0"/>
                  </a:moveTo>
                  <a:lnTo>
                    <a:pt x="153339" y="0"/>
                  </a:lnTo>
                  <a:lnTo>
                    <a:pt x="104873" y="7815"/>
                  </a:lnTo>
                  <a:lnTo>
                    <a:pt x="62780" y="29577"/>
                  </a:lnTo>
                  <a:lnTo>
                    <a:pt x="29586" y="62764"/>
                  </a:lnTo>
                  <a:lnTo>
                    <a:pt x="7817" y="104851"/>
                  </a:lnTo>
                  <a:lnTo>
                    <a:pt x="0" y="153314"/>
                  </a:lnTo>
                  <a:lnTo>
                    <a:pt x="0" y="494652"/>
                  </a:lnTo>
                  <a:lnTo>
                    <a:pt x="7817" y="543118"/>
                  </a:lnTo>
                  <a:lnTo>
                    <a:pt x="29586" y="585211"/>
                  </a:lnTo>
                  <a:lnTo>
                    <a:pt x="62780" y="618405"/>
                  </a:lnTo>
                  <a:lnTo>
                    <a:pt x="104873" y="640174"/>
                  </a:lnTo>
                  <a:lnTo>
                    <a:pt x="153339" y="647992"/>
                  </a:lnTo>
                  <a:lnTo>
                    <a:pt x="3374669" y="647992"/>
                  </a:lnTo>
                  <a:lnTo>
                    <a:pt x="3423135" y="640174"/>
                  </a:lnTo>
                  <a:lnTo>
                    <a:pt x="3465228" y="618405"/>
                  </a:lnTo>
                  <a:lnTo>
                    <a:pt x="3498422" y="585211"/>
                  </a:lnTo>
                  <a:lnTo>
                    <a:pt x="3520191" y="543118"/>
                  </a:lnTo>
                  <a:lnTo>
                    <a:pt x="3528009" y="494652"/>
                  </a:lnTo>
                  <a:lnTo>
                    <a:pt x="3528009" y="153314"/>
                  </a:lnTo>
                  <a:lnTo>
                    <a:pt x="3520191" y="104851"/>
                  </a:lnTo>
                  <a:lnTo>
                    <a:pt x="3498422" y="62764"/>
                  </a:lnTo>
                  <a:lnTo>
                    <a:pt x="3465228" y="29577"/>
                  </a:lnTo>
                  <a:lnTo>
                    <a:pt x="3423135" y="7815"/>
                  </a:lnTo>
                  <a:lnTo>
                    <a:pt x="337466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88" name="Google Shape;3688;p61"/>
            <p:cNvSpPr/>
            <p:nvPr/>
          </p:nvSpPr>
          <p:spPr>
            <a:xfrm>
              <a:off x="2609999" y="3612149"/>
              <a:ext cx="3312160" cy="0"/>
            </a:xfrm>
            <a:custGeom>
              <a:rect b="b" l="l" r="r" t="t"/>
              <a:pathLst>
                <a:path extrusionOk="0" h="120000" w="3312160">
                  <a:moveTo>
                    <a:pt x="0" y="0"/>
                  </a:moveTo>
                  <a:lnTo>
                    <a:pt x="3311994"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89" name="Google Shape;3689;p61"/>
            <p:cNvSpPr/>
            <p:nvPr/>
          </p:nvSpPr>
          <p:spPr>
            <a:xfrm>
              <a:off x="2609999" y="4663571"/>
              <a:ext cx="3312160" cy="0"/>
            </a:xfrm>
            <a:custGeom>
              <a:rect b="b" l="l" r="r" t="t"/>
              <a:pathLst>
                <a:path extrusionOk="0" h="120000" w="3312160">
                  <a:moveTo>
                    <a:pt x="0" y="0"/>
                  </a:moveTo>
                  <a:lnTo>
                    <a:pt x="3311994"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90" name="Google Shape;3690;p61"/>
            <p:cNvPicPr preferRelativeResize="0"/>
            <p:nvPr/>
          </p:nvPicPr>
          <p:blipFill rotWithShape="1">
            <a:blip r:embed="rId17">
              <a:alphaModFix/>
            </a:blip>
            <a:srcRect b="0" l="0" r="0" t="0"/>
            <a:stretch/>
          </p:blipFill>
          <p:spPr>
            <a:xfrm>
              <a:off x="5799599" y="3407180"/>
              <a:ext cx="154800" cy="154800"/>
            </a:xfrm>
            <a:prstGeom prst="rect">
              <a:avLst/>
            </a:prstGeom>
            <a:noFill/>
            <a:ln>
              <a:noFill/>
            </a:ln>
          </p:spPr>
        </p:pic>
        <p:pic>
          <p:nvPicPr>
            <p:cNvPr id="3691" name="Google Shape;3691;p61"/>
            <p:cNvPicPr preferRelativeResize="0"/>
            <p:nvPr/>
          </p:nvPicPr>
          <p:blipFill rotWithShape="1">
            <a:blip r:embed="rId18">
              <a:alphaModFix/>
            </a:blip>
            <a:srcRect b="0" l="0" r="0" t="0"/>
            <a:stretch/>
          </p:blipFill>
          <p:spPr>
            <a:xfrm>
              <a:off x="5799599" y="4458593"/>
              <a:ext cx="154800" cy="154800"/>
            </a:xfrm>
            <a:prstGeom prst="rect">
              <a:avLst/>
            </a:prstGeom>
            <a:noFill/>
            <a:ln>
              <a:noFill/>
            </a:ln>
          </p:spPr>
        </p:pic>
        <p:sp>
          <p:nvSpPr>
            <p:cNvPr id="3692" name="Google Shape;3692;p61"/>
            <p:cNvSpPr/>
            <p:nvPr/>
          </p:nvSpPr>
          <p:spPr>
            <a:xfrm>
              <a:off x="2688742" y="3721684"/>
              <a:ext cx="3113405" cy="2454275"/>
            </a:xfrm>
            <a:custGeom>
              <a:rect b="b" l="l" r="r" t="t"/>
              <a:pathLst>
                <a:path extrusionOk="0" h="2454275" w="3113404">
                  <a:moveTo>
                    <a:pt x="432003" y="2238083"/>
                  </a:moveTo>
                  <a:lnTo>
                    <a:pt x="426300" y="2188553"/>
                  </a:lnTo>
                  <a:lnTo>
                    <a:pt x="410044" y="2143087"/>
                  </a:lnTo>
                  <a:lnTo>
                    <a:pt x="384543" y="2102980"/>
                  </a:lnTo>
                  <a:lnTo>
                    <a:pt x="351091" y="2069528"/>
                  </a:lnTo>
                  <a:lnTo>
                    <a:pt x="310984" y="2044039"/>
                  </a:lnTo>
                  <a:lnTo>
                    <a:pt x="265531" y="2027783"/>
                  </a:lnTo>
                  <a:lnTo>
                    <a:pt x="216001" y="2022081"/>
                  </a:lnTo>
                  <a:lnTo>
                    <a:pt x="166471" y="2027783"/>
                  </a:lnTo>
                  <a:lnTo>
                    <a:pt x="121005" y="2044039"/>
                  </a:lnTo>
                  <a:lnTo>
                    <a:pt x="80899" y="2069528"/>
                  </a:lnTo>
                  <a:lnTo>
                    <a:pt x="47447" y="2102980"/>
                  </a:lnTo>
                  <a:lnTo>
                    <a:pt x="21958" y="2143087"/>
                  </a:lnTo>
                  <a:lnTo>
                    <a:pt x="5702" y="2188553"/>
                  </a:lnTo>
                  <a:lnTo>
                    <a:pt x="0" y="2238083"/>
                  </a:lnTo>
                  <a:lnTo>
                    <a:pt x="5702" y="2287613"/>
                  </a:lnTo>
                  <a:lnTo>
                    <a:pt x="21958" y="2333091"/>
                  </a:lnTo>
                  <a:lnTo>
                    <a:pt x="47447" y="2373185"/>
                  </a:lnTo>
                  <a:lnTo>
                    <a:pt x="80899" y="2406637"/>
                  </a:lnTo>
                  <a:lnTo>
                    <a:pt x="121005" y="2432139"/>
                  </a:lnTo>
                  <a:lnTo>
                    <a:pt x="166471" y="2448382"/>
                  </a:lnTo>
                  <a:lnTo>
                    <a:pt x="216001" y="2454084"/>
                  </a:lnTo>
                  <a:lnTo>
                    <a:pt x="265531" y="2448382"/>
                  </a:lnTo>
                  <a:lnTo>
                    <a:pt x="310984" y="2432139"/>
                  </a:lnTo>
                  <a:lnTo>
                    <a:pt x="351091" y="2406637"/>
                  </a:lnTo>
                  <a:lnTo>
                    <a:pt x="384543" y="2373185"/>
                  </a:lnTo>
                  <a:lnTo>
                    <a:pt x="410044" y="2333091"/>
                  </a:lnTo>
                  <a:lnTo>
                    <a:pt x="426300" y="2287613"/>
                  </a:lnTo>
                  <a:lnTo>
                    <a:pt x="432003" y="2238083"/>
                  </a:lnTo>
                  <a:close/>
                </a:path>
                <a:path extrusionOk="0" h="2454275" w="3113404">
                  <a:moveTo>
                    <a:pt x="1028255" y="2238083"/>
                  </a:moveTo>
                  <a:lnTo>
                    <a:pt x="1022553" y="2188553"/>
                  </a:lnTo>
                  <a:lnTo>
                    <a:pt x="1006297" y="2143087"/>
                  </a:lnTo>
                  <a:lnTo>
                    <a:pt x="980795" y="2102980"/>
                  </a:lnTo>
                  <a:lnTo>
                    <a:pt x="947343" y="2069528"/>
                  </a:lnTo>
                  <a:lnTo>
                    <a:pt x="907237" y="2044039"/>
                  </a:lnTo>
                  <a:lnTo>
                    <a:pt x="861771" y="2027783"/>
                  </a:lnTo>
                  <a:lnTo>
                    <a:pt x="812253" y="2022081"/>
                  </a:lnTo>
                  <a:lnTo>
                    <a:pt x="762723" y="2027783"/>
                  </a:lnTo>
                  <a:lnTo>
                    <a:pt x="717257" y="2044039"/>
                  </a:lnTo>
                  <a:lnTo>
                    <a:pt x="677151" y="2069528"/>
                  </a:lnTo>
                  <a:lnTo>
                    <a:pt x="643699" y="2102980"/>
                  </a:lnTo>
                  <a:lnTo>
                    <a:pt x="618210" y="2143087"/>
                  </a:lnTo>
                  <a:lnTo>
                    <a:pt x="601954" y="2188553"/>
                  </a:lnTo>
                  <a:lnTo>
                    <a:pt x="596252" y="2238083"/>
                  </a:lnTo>
                  <a:lnTo>
                    <a:pt x="601954" y="2287613"/>
                  </a:lnTo>
                  <a:lnTo>
                    <a:pt x="618210" y="2333091"/>
                  </a:lnTo>
                  <a:lnTo>
                    <a:pt x="643699" y="2373185"/>
                  </a:lnTo>
                  <a:lnTo>
                    <a:pt x="677151" y="2406637"/>
                  </a:lnTo>
                  <a:lnTo>
                    <a:pt x="717257" y="2432139"/>
                  </a:lnTo>
                  <a:lnTo>
                    <a:pt x="762723" y="2448382"/>
                  </a:lnTo>
                  <a:lnTo>
                    <a:pt x="812253" y="2454084"/>
                  </a:lnTo>
                  <a:lnTo>
                    <a:pt x="861771" y="2448382"/>
                  </a:lnTo>
                  <a:lnTo>
                    <a:pt x="907237" y="2432139"/>
                  </a:lnTo>
                  <a:lnTo>
                    <a:pt x="947343" y="2406637"/>
                  </a:lnTo>
                  <a:lnTo>
                    <a:pt x="980795" y="2373185"/>
                  </a:lnTo>
                  <a:lnTo>
                    <a:pt x="1006297" y="2333091"/>
                  </a:lnTo>
                  <a:lnTo>
                    <a:pt x="1022553" y="2287613"/>
                  </a:lnTo>
                  <a:lnTo>
                    <a:pt x="1028255" y="2238083"/>
                  </a:lnTo>
                  <a:close/>
                </a:path>
                <a:path extrusionOk="0" h="2454275" w="3113404">
                  <a:moveTo>
                    <a:pt x="1624507" y="2238083"/>
                  </a:moveTo>
                  <a:lnTo>
                    <a:pt x="1618792" y="2188553"/>
                  </a:lnTo>
                  <a:lnTo>
                    <a:pt x="1602549" y="2143087"/>
                  </a:lnTo>
                  <a:lnTo>
                    <a:pt x="1577047" y="2102980"/>
                  </a:lnTo>
                  <a:lnTo>
                    <a:pt x="1543596" y="2069528"/>
                  </a:lnTo>
                  <a:lnTo>
                    <a:pt x="1503489" y="2044039"/>
                  </a:lnTo>
                  <a:lnTo>
                    <a:pt x="1458023" y="2027783"/>
                  </a:lnTo>
                  <a:lnTo>
                    <a:pt x="1408506" y="2022081"/>
                  </a:lnTo>
                  <a:lnTo>
                    <a:pt x="1358976" y="2027783"/>
                  </a:lnTo>
                  <a:lnTo>
                    <a:pt x="1313510" y="2044039"/>
                  </a:lnTo>
                  <a:lnTo>
                    <a:pt x="1273403" y="2069528"/>
                  </a:lnTo>
                  <a:lnTo>
                    <a:pt x="1239951" y="2102980"/>
                  </a:lnTo>
                  <a:lnTo>
                    <a:pt x="1214450" y="2143087"/>
                  </a:lnTo>
                  <a:lnTo>
                    <a:pt x="1198206" y="2188553"/>
                  </a:lnTo>
                  <a:lnTo>
                    <a:pt x="1192504" y="2238083"/>
                  </a:lnTo>
                  <a:lnTo>
                    <a:pt x="1198206" y="2287613"/>
                  </a:lnTo>
                  <a:lnTo>
                    <a:pt x="1214450" y="2333091"/>
                  </a:lnTo>
                  <a:lnTo>
                    <a:pt x="1239951" y="2373185"/>
                  </a:lnTo>
                  <a:lnTo>
                    <a:pt x="1273403" y="2406637"/>
                  </a:lnTo>
                  <a:lnTo>
                    <a:pt x="1313510" y="2432139"/>
                  </a:lnTo>
                  <a:lnTo>
                    <a:pt x="1358976" y="2448382"/>
                  </a:lnTo>
                  <a:lnTo>
                    <a:pt x="1408506" y="2454084"/>
                  </a:lnTo>
                  <a:lnTo>
                    <a:pt x="1458023" y="2448382"/>
                  </a:lnTo>
                  <a:lnTo>
                    <a:pt x="1503489" y="2432139"/>
                  </a:lnTo>
                  <a:lnTo>
                    <a:pt x="1543596" y="2406637"/>
                  </a:lnTo>
                  <a:lnTo>
                    <a:pt x="1577047" y="2373185"/>
                  </a:lnTo>
                  <a:lnTo>
                    <a:pt x="1602549" y="2333091"/>
                  </a:lnTo>
                  <a:lnTo>
                    <a:pt x="1618792" y="2287613"/>
                  </a:lnTo>
                  <a:lnTo>
                    <a:pt x="1624507" y="2238083"/>
                  </a:lnTo>
                  <a:close/>
                </a:path>
                <a:path extrusionOk="0" h="2454275" w="3113404">
                  <a:moveTo>
                    <a:pt x="2521686" y="2238083"/>
                  </a:moveTo>
                  <a:lnTo>
                    <a:pt x="2515984" y="2188553"/>
                  </a:lnTo>
                  <a:lnTo>
                    <a:pt x="2499741" y="2143087"/>
                  </a:lnTo>
                  <a:lnTo>
                    <a:pt x="2474239" y="2102980"/>
                  </a:lnTo>
                  <a:lnTo>
                    <a:pt x="2440787" y="2069528"/>
                  </a:lnTo>
                  <a:lnTo>
                    <a:pt x="2400681" y="2044039"/>
                  </a:lnTo>
                  <a:lnTo>
                    <a:pt x="2355215" y="2027783"/>
                  </a:lnTo>
                  <a:lnTo>
                    <a:pt x="2305685" y="2022081"/>
                  </a:lnTo>
                  <a:lnTo>
                    <a:pt x="2256167" y="2027783"/>
                  </a:lnTo>
                  <a:lnTo>
                    <a:pt x="2210701" y="2044039"/>
                  </a:lnTo>
                  <a:lnTo>
                    <a:pt x="2170595" y="2069528"/>
                  </a:lnTo>
                  <a:lnTo>
                    <a:pt x="2137143" y="2102980"/>
                  </a:lnTo>
                  <a:lnTo>
                    <a:pt x="2111641" y="2143087"/>
                  </a:lnTo>
                  <a:lnTo>
                    <a:pt x="2095398" y="2188553"/>
                  </a:lnTo>
                  <a:lnTo>
                    <a:pt x="2089683" y="2238083"/>
                  </a:lnTo>
                  <a:lnTo>
                    <a:pt x="2095398" y="2287613"/>
                  </a:lnTo>
                  <a:lnTo>
                    <a:pt x="2111641" y="2333091"/>
                  </a:lnTo>
                  <a:lnTo>
                    <a:pt x="2137143" y="2373185"/>
                  </a:lnTo>
                  <a:lnTo>
                    <a:pt x="2170595" y="2406637"/>
                  </a:lnTo>
                  <a:lnTo>
                    <a:pt x="2210701" y="2432139"/>
                  </a:lnTo>
                  <a:lnTo>
                    <a:pt x="2256167" y="2448382"/>
                  </a:lnTo>
                  <a:lnTo>
                    <a:pt x="2305685" y="2454084"/>
                  </a:lnTo>
                  <a:lnTo>
                    <a:pt x="2355215" y="2448382"/>
                  </a:lnTo>
                  <a:lnTo>
                    <a:pt x="2400681" y="2432139"/>
                  </a:lnTo>
                  <a:lnTo>
                    <a:pt x="2440787" y="2406637"/>
                  </a:lnTo>
                  <a:lnTo>
                    <a:pt x="2474239" y="2373185"/>
                  </a:lnTo>
                  <a:lnTo>
                    <a:pt x="2499741" y="2333091"/>
                  </a:lnTo>
                  <a:lnTo>
                    <a:pt x="2515984" y="2287613"/>
                  </a:lnTo>
                  <a:lnTo>
                    <a:pt x="2521686" y="2238083"/>
                  </a:lnTo>
                  <a:close/>
                </a:path>
                <a:path extrusionOk="0" h="2454275" w="3113404">
                  <a:moveTo>
                    <a:pt x="2521686" y="216001"/>
                  </a:moveTo>
                  <a:lnTo>
                    <a:pt x="2515984" y="166471"/>
                  </a:lnTo>
                  <a:lnTo>
                    <a:pt x="2499741" y="121005"/>
                  </a:lnTo>
                  <a:lnTo>
                    <a:pt x="2474239" y="80899"/>
                  </a:lnTo>
                  <a:lnTo>
                    <a:pt x="2440787" y="47459"/>
                  </a:lnTo>
                  <a:lnTo>
                    <a:pt x="2400681" y="21958"/>
                  </a:lnTo>
                  <a:lnTo>
                    <a:pt x="2355215" y="5702"/>
                  </a:lnTo>
                  <a:lnTo>
                    <a:pt x="2305685" y="0"/>
                  </a:lnTo>
                  <a:lnTo>
                    <a:pt x="2256167" y="5702"/>
                  </a:lnTo>
                  <a:lnTo>
                    <a:pt x="2210701" y="21958"/>
                  </a:lnTo>
                  <a:lnTo>
                    <a:pt x="2170595" y="47459"/>
                  </a:lnTo>
                  <a:lnTo>
                    <a:pt x="2137143" y="80899"/>
                  </a:lnTo>
                  <a:lnTo>
                    <a:pt x="2111641" y="121005"/>
                  </a:lnTo>
                  <a:lnTo>
                    <a:pt x="2095398" y="166471"/>
                  </a:lnTo>
                  <a:lnTo>
                    <a:pt x="2089683" y="216001"/>
                  </a:lnTo>
                  <a:lnTo>
                    <a:pt x="2095398" y="265544"/>
                  </a:lnTo>
                  <a:lnTo>
                    <a:pt x="2111641" y="311010"/>
                  </a:lnTo>
                  <a:lnTo>
                    <a:pt x="2137143" y="351116"/>
                  </a:lnTo>
                  <a:lnTo>
                    <a:pt x="2170595" y="384556"/>
                  </a:lnTo>
                  <a:lnTo>
                    <a:pt x="2210701" y="410057"/>
                  </a:lnTo>
                  <a:lnTo>
                    <a:pt x="2256167" y="426300"/>
                  </a:lnTo>
                  <a:lnTo>
                    <a:pt x="2305685" y="432003"/>
                  </a:lnTo>
                  <a:lnTo>
                    <a:pt x="2355215" y="426300"/>
                  </a:lnTo>
                  <a:lnTo>
                    <a:pt x="2400681" y="410057"/>
                  </a:lnTo>
                  <a:lnTo>
                    <a:pt x="2440787" y="384556"/>
                  </a:lnTo>
                  <a:lnTo>
                    <a:pt x="2474239" y="351116"/>
                  </a:lnTo>
                  <a:lnTo>
                    <a:pt x="2499741" y="311010"/>
                  </a:lnTo>
                  <a:lnTo>
                    <a:pt x="2515984" y="265544"/>
                  </a:lnTo>
                  <a:lnTo>
                    <a:pt x="2521686" y="216001"/>
                  </a:lnTo>
                  <a:close/>
                </a:path>
                <a:path extrusionOk="0" h="2454275" w="3113404">
                  <a:moveTo>
                    <a:pt x="3112884" y="2238083"/>
                  </a:moveTo>
                  <a:lnTo>
                    <a:pt x="3107169" y="2188553"/>
                  </a:lnTo>
                  <a:lnTo>
                    <a:pt x="3090926" y="2143087"/>
                  </a:lnTo>
                  <a:lnTo>
                    <a:pt x="3065424" y="2102980"/>
                  </a:lnTo>
                  <a:lnTo>
                    <a:pt x="3031972" y="2069528"/>
                  </a:lnTo>
                  <a:lnTo>
                    <a:pt x="2991866" y="2044039"/>
                  </a:lnTo>
                  <a:lnTo>
                    <a:pt x="2946400" y="2027783"/>
                  </a:lnTo>
                  <a:lnTo>
                    <a:pt x="2896882" y="2022081"/>
                  </a:lnTo>
                  <a:lnTo>
                    <a:pt x="2847352" y="2027783"/>
                  </a:lnTo>
                  <a:lnTo>
                    <a:pt x="2801886" y="2044039"/>
                  </a:lnTo>
                  <a:lnTo>
                    <a:pt x="2761780" y="2069528"/>
                  </a:lnTo>
                  <a:lnTo>
                    <a:pt x="2728328" y="2102980"/>
                  </a:lnTo>
                  <a:lnTo>
                    <a:pt x="2702826" y="2143087"/>
                  </a:lnTo>
                  <a:lnTo>
                    <a:pt x="2686583" y="2188553"/>
                  </a:lnTo>
                  <a:lnTo>
                    <a:pt x="2680881" y="2238083"/>
                  </a:lnTo>
                  <a:lnTo>
                    <a:pt x="2686583" y="2287613"/>
                  </a:lnTo>
                  <a:lnTo>
                    <a:pt x="2702826" y="2333091"/>
                  </a:lnTo>
                  <a:lnTo>
                    <a:pt x="2728328" y="2373185"/>
                  </a:lnTo>
                  <a:lnTo>
                    <a:pt x="2761780" y="2406637"/>
                  </a:lnTo>
                  <a:lnTo>
                    <a:pt x="2801886" y="2432139"/>
                  </a:lnTo>
                  <a:lnTo>
                    <a:pt x="2847352" y="2448382"/>
                  </a:lnTo>
                  <a:lnTo>
                    <a:pt x="2896882" y="2454084"/>
                  </a:lnTo>
                  <a:lnTo>
                    <a:pt x="2946400" y="2448382"/>
                  </a:lnTo>
                  <a:lnTo>
                    <a:pt x="2991866" y="2432139"/>
                  </a:lnTo>
                  <a:lnTo>
                    <a:pt x="3031972" y="2406637"/>
                  </a:lnTo>
                  <a:lnTo>
                    <a:pt x="3065424" y="2373185"/>
                  </a:lnTo>
                  <a:lnTo>
                    <a:pt x="3090926" y="2333091"/>
                  </a:lnTo>
                  <a:lnTo>
                    <a:pt x="3107169" y="2287613"/>
                  </a:lnTo>
                  <a:lnTo>
                    <a:pt x="3112884" y="2238083"/>
                  </a:lnTo>
                  <a:close/>
                </a:path>
                <a:path extrusionOk="0" h="2454275" w="3113404">
                  <a:moveTo>
                    <a:pt x="3112884" y="216001"/>
                  </a:moveTo>
                  <a:lnTo>
                    <a:pt x="3107169" y="166471"/>
                  </a:lnTo>
                  <a:lnTo>
                    <a:pt x="3090926" y="121005"/>
                  </a:lnTo>
                  <a:lnTo>
                    <a:pt x="3065424" y="80899"/>
                  </a:lnTo>
                  <a:lnTo>
                    <a:pt x="3031972" y="47459"/>
                  </a:lnTo>
                  <a:lnTo>
                    <a:pt x="2991866" y="21958"/>
                  </a:lnTo>
                  <a:lnTo>
                    <a:pt x="2946400" y="5702"/>
                  </a:lnTo>
                  <a:lnTo>
                    <a:pt x="2896882" y="0"/>
                  </a:lnTo>
                  <a:lnTo>
                    <a:pt x="2847352" y="5702"/>
                  </a:lnTo>
                  <a:lnTo>
                    <a:pt x="2801886" y="21958"/>
                  </a:lnTo>
                  <a:lnTo>
                    <a:pt x="2761780" y="47459"/>
                  </a:lnTo>
                  <a:lnTo>
                    <a:pt x="2728328" y="80899"/>
                  </a:lnTo>
                  <a:lnTo>
                    <a:pt x="2702826" y="121005"/>
                  </a:lnTo>
                  <a:lnTo>
                    <a:pt x="2686583" y="166471"/>
                  </a:lnTo>
                  <a:lnTo>
                    <a:pt x="2680881" y="216001"/>
                  </a:lnTo>
                  <a:lnTo>
                    <a:pt x="2686583" y="265544"/>
                  </a:lnTo>
                  <a:lnTo>
                    <a:pt x="2702826" y="311010"/>
                  </a:lnTo>
                  <a:lnTo>
                    <a:pt x="2728328" y="351116"/>
                  </a:lnTo>
                  <a:lnTo>
                    <a:pt x="2761780" y="384556"/>
                  </a:lnTo>
                  <a:lnTo>
                    <a:pt x="2801886" y="410057"/>
                  </a:lnTo>
                  <a:lnTo>
                    <a:pt x="2847352" y="426300"/>
                  </a:lnTo>
                  <a:lnTo>
                    <a:pt x="2896882" y="432003"/>
                  </a:lnTo>
                  <a:lnTo>
                    <a:pt x="2946400" y="426300"/>
                  </a:lnTo>
                  <a:lnTo>
                    <a:pt x="2991866" y="410057"/>
                  </a:lnTo>
                  <a:lnTo>
                    <a:pt x="3031972" y="384556"/>
                  </a:lnTo>
                  <a:lnTo>
                    <a:pt x="3065424" y="351116"/>
                  </a:lnTo>
                  <a:lnTo>
                    <a:pt x="3090926" y="311010"/>
                  </a:lnTo>
                  <a:lnTo>
                    <a:pt x="3107169" y="265544"/>
                  </a:lnTo>
                  <a:lnTo>
                    <a:pt x="3112884" y="216001"/>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93" name="Google Shape;3693;p61"/>
          <p:cNvSpPr txBox="1"/>
          <p:nvPr/>
        </p:nvSpPr>
        <p:spPr>
          <a:xfrm>
            <a:off x="2645999" y="3735623"/>
            <a:ext cx="1965960" cy="330200"/>
          </a:xfrm>
          <a:prstGeom prst="rect">
            <a:avLst/>
          </a:prstGeom>
          <a:noFill/>
          <a:ln>
            <a:noFill/>
          </a:ln>
        </p:spPr>
        <p:txBody>
          <a:bodyPr anchorCtr="0" anchor="t" bIns="0" lIns="0" spcFirstLastPara="1" rIns="0" wrap="square" tIns="50800">
            <a:spAutoFit/>
          </a:bodyPr>
          <a:lstStyle/>
          <a:p>
            <a:pPr indent="-47625" lvl="0" marL="41275" rtl="0" algn="l">
              <a:lnSpc>
                <a:spcPct val="1000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전문의료진 건강상담	· 명의 안내 및 진료 예약</a:t>
            </a:r>
            <a:endParaRPr sz="750">
              <a:latin typeface="Arial"/>
              <a:ea typeface="Arial"/>
              <a:cs typeface="Arial"/>
              <a:sym typeface="Arial"/>
            </a:endParaRPr>
          </a:p>
          <a:p>
            <a:pPr indent="-47625" lvl="0" marL="41275" rtl="0" algn="l">
              <a:lnSpc>
                <a:spcPct val="100000"/>
              </a:lnSpc>
              <a:spcBef>
                <a:spcPts val="300"/>
              </a:spcBef>
              <a:spcAft>
                <a:spcPts val="0"/>
              </a:spcAft>
              <a:buClr>
                <a:srgbClr val="58595B"/>
              </a:buClr>
              <a:buSzPts val="750"/>
              <a:buFont typeface="Arial"/>
              <a:buChar char="·"/>
            </a:pPr>
            <a:r>
              <a:rPr b="0" lang="en-US" sz="750">
                <a:solidFill>
                  <a:srgbClr val="58595B"/>
                </a:solidFill>
                <a:latin typeface="Arial"/>
                <a:ea typeface="Arial"/>
                <a:cs typeface="Arial"/>
                <a:sym typeface="Arial"/>
              </a:rPr>
              <a:t>운동 및 영양 상담	· 건강 콘텐츠 제공 등</a:t>
            </a:r>
            <a:endParaRPr sz="750">
              <a:latin typeface="Arial"/>
              <a:ea typeface="Arial"/>
              <a:cs typeface="Arial"/>
              <a:sym typeface="Arial"/>
            </a:endParaRPr>
          </a:p>
        </p:txBody>
      </p:sp>
      <p:grpSp>
        <p:nvGrpSpPr>
          <p:cNvPr id="3694" name="Google Shape;3694;p61"/>
          <p:cNvGrpSpPr/>
          <p:nvPr/>
        </p:nvGrpSpPr>
        <p:grpSpPr>
          <a:xfrm>
            <a:off x="2809981" y="3798522"/>
            <a:ext cx="2918669" cy="2294152"/>
            <a:chOff x="2809981" y="3798522"/>
            <a:chExt cx="2918669" cy="2294152"/>
          </a:xfrm>
        </p:grpSpPr>
        <p:pic>
          <p:nvPicPr>
            <p:cNvPr id="3695" name="Google Shape;3695;p61"/>
            <p:cNvPicPr preferRelativeResize="0"/>
            <p:nvPr/>
          </p:nvPicPr>
          <p:blipFill rotWithShape="1">
            <a:blip r:embed="rId19">
              <a:alphaModFix/>
            </a:blip>
            <a:srcRect b="0" l="0" r="0" t="0"/>
            <a:stretch/>
          </p:blipFill>
          <p:spPr>
            <a:xfrm>
              <a:off x="4861520" y="3798522"/>
              <a:ext cx="265833" cy="296354"/>
            </a:xfrm>
            <a:prstGeom prst="rect">
              <a:avLst/>
            </a:prstGeom>
            <a:noFill/>
            <a:ln>
              <a:noFill/>
            </a:ln>
          </p:spPr>
        </p:pic>
        <p:pic>
          <p:nvPicPr>
            <p:cNvPr id="3696" name="Google Shape;3696;p61"/>
            <p:cNvPicPr preferRelativeResize="0"/>
            <p:nvPr/>
          </p:nvPicPr>
          <p:blipFill rotWithShape="1">
            <a:blip r:embed="rId20">
              <a:alphaModFix/>
            </a:blip>
            <a:srcRect b="0" l="0" r="0" t="0"/>
            <a:stretch/>
          </p:blipFill>
          <p:spPr>
            <a:xfrm>
              <a:off x="5443382" y="3798736"/>
              <a:ext cx="285268" cy="276028"/>
            </a:xfrm>
            <a:prstGeom prst="rect">
              <a:avLst/>
            </a:prstGeom>
            <a:noFill/>
            <a:ln>
              <a:noFill/>
            </a:ln>
          </p:spPr>
        </p:pic>
        <p:sp>
          <p:nvSpPr>
            <p:cNvPr id="3697" name="Google Shape;3697;p61"/>
            <p:cNvSpPr/>
            <p:nvPr/>
          </p:nvSpPr>
          <p:spPr>
            <a:xfrm>
              <a:off x="2986778" y="5914908"/>
              <a:ext cx="88265" cy="92075"/>
            </a:xfrm>
            <a:custGeom>
              <a:rect b="b" l="l" r="r" t="t"/>
              <a:pathLst>
                <a:path extrusionOk="0" h="92075" w="88264">
                  <a:moveTo>
                    <a:pt x="62763" y="0"/>
                  </a:moveTo>
                  <a:lnTo>
                    <a:pt x="0" y="69316"/>
                  </a:lnTo>
                  <a:lnTo>
                    <a:pt x="25057" y="92011"/>
                  </a:lnTo>
                  <a:lnTo>
                    <a:pt x="87833" y="22682"/>
                  </a:lnTo>
                  <a:lnTo>
                    <a:pt x="6276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98" name="Google Shape;3698;p61"/>
            <p:cNvPicPr preferRelativeResize="0"/>
            <p:nvPr/>
          </p:nvPicPr>
          <p:blipFill rotWithShape="1">
            <a:blip r:embed="rId21">
              <a:alphaModFix/>
            </a:blip>
            <a:srcRect b="0" l="0" r="0" t="0"/>
            <a:stretch/>
          </p:blipFill>
          <p:spPr>
            <a:xfrm>
              <a:off x="2809981" y="5813905"/>
              <a:ext cx="71894" cy="258654"/>
            </a:xfrm>
            <a:prstGeom prst="rect">
              <a:avLst/>
            </a:prstGeom>
            <a:noFill/>
            <a:ln>
              <a:noFill/>
            </a:ln>
          </p:spPr>
        </p:pic>
        <p:sp>
          <p:nvSpPr>
            <p:cNvPr id="3699" name="Google Shape;3699;p61"/>
            <p:cNvSpPr/>
            <p:nvPr/>
          </p:nvSpPr>
          <p:spPr>
            <a:xfrm>
              <a:off x="2914110" y="5847019"/>
              <a:ext cx="175895" cy="222885"/>
            </a:xfrm>
            <a:custGeom>
              <a:rect b="b" l="l" r="r" t="t"/>
              <a:pathLst>
                <a:path extrusionOk="0" h="222885" w="175894">
                  <a:moveTo>
                    <a:pt x="79882" y="43827"/>
                  </a:moveTo>
                  <a:lnTo>
                    <a:pt x="79882" y="84607"/>
                  </a:lnTo>
                  <a:lnTo>
                    <a:pt x="65455" y="84607"/>
                  </a:lnTo>
                  <a:lnTo>
                    <a:pt x="16586" y="84607"/>
                  </a:lnTo>
                  <a:lnTo>
                    <a:pt x="0" y="84607"/>
                  </a:lnTo>
                  <a:lnTo>
                    <a:pt x="0" y="10248"/>
                  </a:lnTo>
                  <a:lnTo>
                    <a:pt x="54838" y="10248"/>
                  </a:lnTo>
                </a:path>
                <a:path extrusionOk="0" h="222885" w="175894">
                  <a:moveTo>
                    <a:pt x="16395" y="36080"/>
                  </a:moveTo>
                  <a:lnTo>
                    <a:pt x="39903" y="60998"/>
                  </a:lnTo>
                  <a:lnTo>
                    <a:pt x="88709" y="0"/>
                  </a:lnTo>
                </a:path>
                <a:path extrusionOk="0" h="222885" w="175894">
                  <a:moveTo>
                    <a:pt x="79882" y="186575"/>
                  </a:moveTo>
                  <a:lnTo>
                    <a:pt x="79882" y="222656"/>
                  </a:lnTo>
                  <a:lnTo>
                    <a:pt x="65455" y="222656"/>
                  </a:lnTo>
                  <a:lnTo>
                    <a:pt x="16586" y="222656"/>
                  </a:lnTo>
                  <a:lnTo>
                    <a:pt x="0" y="222656"/>
                  </a:lnTo>
                  <a:lnTo>
                    <a:pt x="0" y="148310"/>
                  </a:lnTo>
                  <a:lnTo>
                    <a:pt x="51092" y="148310"/>
                  </a:lnTo>
                </a:path>
                <a:path extrusionOk="0" h="222885" w="175894">
                  <a:moveTo>
                    <a:pt x="97726" y="159892"/>
                  </a:moveTo>
                  <a:lnTo>
                    <a:pt x="95961" y="161848"/>
                  </a:lnTo>
                  <a:lnTo>
                    <a:pt x="64579" y="172351"/>
                  </a:lnTo>
                  <a:lnTo>
                    <a:pt x="70904" y="139153"/>
                  </a:lnTo>
                  <a:lnTo>
                    <a:pt x="72669" y="137210"/>
                  </a:lnTo>
                  <a:lnTo>
                    <a:pt x="135432" y="67881"/>
                  </a:lnTo>
                  <a:lnTo>
                    <a:pt x="150583" y="51155"/>
                  </a:lnTo>
                  <a:lnTo>
                    <a:pt x="175640" y="73837"/>
                  </a:lnTo>
                  <a:lnTo>
                    <a:pt x="160502" y="90576"/>
                  </a:lnTo>
                  <a:lnTo>
                    <a:pt x="97726" y="159892"/>
                  </a:lnTo>
                  <a:close/>
                </a:path>
                <a:path extrusionOk="0" h="222885" w="175894">
                  <a:moveTo>
                    <a:pt x="135432" y="67881"/>
                  </a:moveTo>
                  <a:lnTo>
                    <a:pt x="160502" y="90576"/>
                  </a:lnTo>
                </a:path>
                <a:path extrusionOk="0" h="222885" w="175894">
                  <a:moveTo>
                    <a:pt x="72669" y="137210"/>
                  </a:moveTo>
                  <a:lnTo>
                    <a:pt x="97726" y="15989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00" name="Google Shape;3700;p61"/>
            <p:cNvPicPr preferRelativeResize="0"/>
            <p:nvPr/>
          </p:nvPicPr>
          <p:blipFill rotWithShape="1">
            <a:blip r:embed="rId22">
              <a:alphaModFix/>
            </a:blip>
            <a:srcRect b="0" l="0" r="0" t="0"/>
            <a:stretch/>
          </p:blipFill>
          <p:spPr>
            <a:xfrm>
              <a:off x="3530277" y="5901069"/>
              <a:ext cx="78257" cy="84620"/>
            </a:xfrm>
            <a:prstGeom prst="rect">
              <a:avLst/>
            </a:prstGeom>
            <a:noFill/>
            <a:ln>
              <a:noFill/>
            </a:ln>
          </p:spPr>
        </p:pic>
        <p:sp>
          <p:nvSpPr>
            <p:cNvPr id="3701" name="Google Shape;3701;p61"/>
            <p:cNvSpPr/>
            <p:nvPr/>
          </p:nvSpPr>
          <p:spPr>
            <a:xfrm>
              <a:off x="3424635" y="5916332"/>
              <a:ext cx="70485" cy="70485"/>
            </a:xfrm>
            <a:custGeom>
              <a:rect b="b" l="l" r="r" t="t"/>
              <a:pathLst>
                <a:path extrusionOk="0" h="70485" w="70485">
                  <a:moveTo>
                    <a:pt x="47726" y="0"/>
                  </a:moveTo>
                  <a:lnTo>
                    <a:pt x="22275" y="0"/>
                  </a:lnTo>
                  <a:lnTo>
                    <a:pt x="22275" y="22275"/>
                  </a:lnTo>
                  <a:lnTo>
                    <a:pt x="0" y="22275"/>
                  </a:lnTo>
                  <a:lnTo>
                    <a:pt x="0" y="47726"/>
                  </a:lnTo>
                  <a:lnTo>
                    <a:pt x="22275" y="47726"/>
                  </a:lnTo>
                  <a:lnTo>
                    <a:pt x="22275" y="70002"/>
                  </a:lnTo>
                  <a:lnTo>
                    <a:pt x="47726" y="70002"/>
                  </a:lnTo>
                  <a:lnTo>
                    <a:pt x="47726" y="47726"/>
                  </a:lnTo>
                  <a:lnTo>
                    <a:pt x="70002" y="47726"/>
                  </a:lnTo>
                  <a:lnTo>
                    <a:pt x="70002" y="22275"/>
                  </a:lnTo>
                  <a:lnTo>
                    <a:pt x="47726" y="22275"/>
                  </a:lnTo>
                  <a:lnTo>
                    <a:pt x="47726"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2" name="Google Shape;3702;p61"/>
            <p:cNvSpPr/>
            <p:nvPr/>
          </p:nvSpPr>
          <p:spPr>
            <a:xfrm>
              <a:off x="3424635" y="5916332"/>
              <a:ext cx="70485" cy="70485"/>
            </a:xfrm>
            <a:custGeom>
              <a:rect b="b" l="l" r="r" t="t"/>
              <a:pathLst>
                <a:path extrusionOk="0" h="70485" w="70485">
                  <a:moveTo>
                    <a:pt x="70002" y="22275"/>
                  </a:moveTo>
                  <a:lnTo>
                    <a:pt x="47726" y="22275"/>
                  </a:lnTo>
                  <a:lnTo>
                    <a:pt x="47726" y="0"/>
                  </a:lnTo>
                  <a:lnTo>
                    <a:pt x="22275" y="0"/>
                  </a:lnTo>
                  <a:lnTo>
                    <a:pt x="22275" y="22275"/>
                  </a:lnTo>
                  <a:lnTo>
                    <a:pt x="0" y="22275"/>
                  </a:lnTo>
                  <a:lnTo>
                    <a:pt x="0" y="47726"/>
                  </a:lnTo>
                  <a:lnTo>
                    <a:pt x="22275" y="47726"/>
                  </a:lnTo>
                  <a:lnTo>
                    <a:pt x="22275" y="70002"/>
                  </a:lnTo>
                  <a:lnTo>
                    <a:pt x="47726" y="70002"/>
                  </a:lnTo>
                  <a:lnTo>
                    <a:pt x="47726" y="47726"/>
                  </a:lnTo>
                  <a:lnTo>
                    <a:pt x="70002" y="47726"/>
                  </a:lnTo>
                  <a:lnTo>
                    <a:pt x="70002" y="22275"/>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3" name="Google Shape;3703;p61"/>
            <p:cNvSpPr/>
            <p:nvPr/>
          </p:nvSpPr>
          <p:spPr>
            <a:xfrm>
              <a:off x="3357819" y="5887696"/>
              <a:ext cx="286385" cy="156210"/>
            </a:xfrm>
            <a:custGeom>
              <a:rect b="b" l="l" r="r" t="t"/>
              <a:pathLst>
                <a:path extrusionOk="0" h="156210" w="286385">
                  <a:moveTo>
                    <a:pt x="267271" y="117728"/>
                  </a:moveTo>
                  <a:lnTo>
                    <a:pt x="267271" y="79552"/>
                  </a:lnTo>
                  <a:lnTo>
                    <a:pt x="258873" y="51352"/>
                  </a:lnTo>
                  <a:lnTo>
                    <a:pt x="241857" y="26889"/>
                  </a:lnTo>
                  <a:lnTo>
                    <a:pt x="218456" y="8868"/>
                  </a:lnTo>
                  <a:lnTo>
                    <a:pt x="190906" y="0"/>
                  </a:lnTo>
                  <a:lnTo>
                    <a:pt x="60452" y="0"/>
                  </a:lnTo>
                  <a:lnTo>
                    <a:pt x="30994" y="30780"/>
                  </a:lnTo>
                  <a:lnTo>
                    <a:pt x="21834" y="80057"/>
                  </a:lnTo>
                  <a:lnTo>
                    <a:pt x="19088" y="117817"/>
                  </a:lnTo>
                  <a:lnTo>
                    <a:pt x="18783" y="117805"/>
                  </a:lnTo>
                  <a:lnTo>
                    <a:pt x="18491" y="117728"/>
                  </a:lnTo>
                  <a:lnTo>
                    <a:pt x="18186" y="117728"/>
                  </a:lnTo>
                  <a:lnTo>
                    <a:pt x="11042" y="119277"/>
                  </a:lnTo>
                  <a:lnTo>
                    <a:pt x="5268" y="123448"/>
                  </a:lnTo>
                  <a:lnTo>
                    <a:pt x="1407" y="129532"/>
                  </a:lnTo>
                  <a:lnTo>
                    <a:pt x="0" y="136817"/>
                  </a:lnTo>
                  <a:lnTo>
                    <a:pt x="0" y="147027"/>
                  </a:lnTo>
                  <a:lnTo>
                    <a:pt x="5702" y="155905"/>
                  </a:lnTo>
                  <a:lnTo>
                    <a:pt x="15913" y="155905"/>
                  </a:lnTo>
                  <a:lnTo>
                    <a:pt x="47726" y="155905"/>
                  </a:lnTo>
                  <a:lnTo>
                    <a:pt x="50186" y="143401"/>
                  </a:lnTo>
                  <a:lnTo>
                    <a:pt x="56937" y="133302"/>
                  </a:lnTo>
                  <a:lnTo>
                    <a:pt x="67036" y="126551"/>
                  </a:lnTo>
                  <a:lnTo>
                    <a:pt x="79540" y="124091"/>
                  </a:lnTo>
                  <a:lnTo>
                    <a:pt x="92046" y="126551"/>
                  </a:lnTo>
                  <a:lnTo>
                    <a:pt x="102149" y="133302"/>
                  </a:lnTo>
                  <a:lnTo>
                    <a:pt x="108904" y="143401"/>
                  </a:lnTo>
                  <a:lnTo>
                    <a:pt x="111366" y="155905"/>
                  </a:lnTo>
                  <a:lnTo>
                    <a:pt x="171818" y="155905"/>
                  </a:lnTo>
                  <a:lnTo>
                    <a:pt x="174278" y="143401"/>
                  </a:lnTo>
                  <a:lnTo>
                    <a:pt x="181028" y="133302"/>
                  </a:lnTo>
                  <a:lnTo>
                    <a:pt x="191127" y="126551"/>
                  </a:lnTo>
                  <a:lnTo>
                    <a:pt x="203631" y="124091"/>
                  </a:lnTo>
                  <a:lnTo>
                    <a:pt x="216137" y="126551"/>
                  </a:lnTo>
                  <a:lnTo>
                    <a:pt x="226240" y="133302"/>
                  </a:lnTo>
                  <a:lnTo>
                    <a:pt x="232996" y="143401"/>
                  </a:lnTo>
                  <a:lnTo>
                    <a:pt x="235458" y="155905"/>
                  </a:lnTo>
                  <a:lnTo>
                    <a:pt x="267271" y="155905"/>
                  </a:lnTo>
                  <a:lnTo>
                    <a:pt x="274556" y="154358"/>
                  </a:lnTo>
                  <a:lnTo>
                    <a:pt x="280639" y="150190"/>
                  </a:lnTo>
                  <a:lnTo>
                    <a:pt x="284811" y="144107"/>
                  </a:lnTo>
                  <a:lnTo>
                    <a:pt x="286359" y="136817"/>
                  </a:lnTo>
                  <a:lnTo>
                    <a:pt x="284811" y="129532"/>
                  </a:lnTo>
                  <a:lnTo>
                    <a:pt x="280639" y="123448"/>
                  </a:lnTo>
                  <a:lnTo>
                    <a:pt x="274556" y="119277"/>
                  </a:lnTo>
                  <a:lnTo>
                    <a:pt x="267271" y="117728"/>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04" name="Google Shape;3704;p61"/>
            <p:cNvPicPr preferRelativeResize="0"/>
            <p:nvPr/>
          </p:nvPicPr>
          <p:blipFill rotWithShape="1">
            <a:blip r:embed="rId23">
              <a:alphaModFix/>
            </a:blip>
            <a:srcRect b="0" l="0" r="0" t="0"/>
            <a:stretch/>
          </p:blipFill>
          <p:spPr>
            <a:xfrm>
              <a:off x="3469175" y="5820873"/>
              <a:ext cx="108191" cy="70006"/>
            </a:xfrm>
            <a:prstGeom prst="rect">
              <a:avLst/>
            </a:prstGeom>
            <a:noFill/>
            <a:ln>
              <a:noFill/>
            </a:ln>
          </p:spPr>
        </p:pic>
        <p:sp>
          <p:nvSpPr>
            <p:cNvPr id="3705" name="Google Shape;3705;p61"/>
            <p:cNvSpPr/>
            <p:nvPr/>
          </p:nvSpPr>
          <p:spPr>
            <a:xfrm>
              <a:off x="3542369" y="6024519"/>
              <a:ext cx="38735" cy="38735"/>
            </a:xfrm>
            <a:custGeom>
              <a:rect b="b" l="l" r="r" t="t"/>
              <a:pathLst>
                <a:path extrusionOk="0" h="38735" w="38735">
                  <a:moveTo>
                    <a:pt x="19088" y="0"/>
                  </a:moveTo>
                  <a:lnTo>
                    <a:pt x="11658" y="1500"/>
                  </a:lnTo>
                  <a:lnTo>
                    <a:pt x="5591" y="5591"/>
                  </a:lnTo>
                  <a:lnTo>
                    <a:pt x="1500" y="11658"/>
                  </a:lnTo>
                  <a:lnTo>
                    <a:pt x="0" y="19088"/>
                  </a:lnTo>
                  <a:lnTo>
                    <a:pt x="1500" y="26517"/>
                  </a:lnTo>
                  <a:lnTo>
                    <a:pt x="5591" y="32585"/>
                  </a:lnTo>
                  <a:lnTo>
                    <a:pt x="11658" y="36676"/>
                  </a:lnTo>
                  <a:lnTo>
                    <a:pt x="19088" y="38176"/>
                  </a:lnTo>
                  <a:lnTo>
                    <a:pt x="26517" y="36676"/>
                  </a:lnTo>
                  <a:lnTo>
                    <a:pt x="32585" y="32585"/>
                  </a:lnTo>
                  <a:lnTo>
                    <a:pt x="36676" y="26517"/>
                  </a:lnTo>
                  <a:lnTo>
                    <a:pt x="38176" y="19088"/>
                  </a:lnTo>
                  <a:lnTo>
                    <a:pt x="36676" y="11658"/>
                  </a:lnTo>
                  <a:lnTo>
                    <a:pt x="32585" y="5591"/>
                  </a:lnTo>
                  <a:lnTo>
                    <a:pt x="26517" y="1500"/>
                  </a:lnTo>
                  <a:lnTo>
                    <a:pt x="1908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6" name="Google Shape;3706;p61"/>
            <p:cNvSpPr/>
            <p:nvPr/>
          </p:nvSpPr>
          <p:spPr>
            <a:xfrm>
              <a:off x="3542369" y="6024519"/>
              <a:ext cx="38735" cy="38735"/>
            </a:xfrm>
            <a:custGeom>
              <a:rect b="b" l="l" r="r" t="t"/>
              <a:pathLst>
                <a:path extrusionOk="0" h="38735" w="38735">
                  <a:moveTo>
                    <a:pt x="38176" y="19088"/>
                  </a:moveTo>
                  <a:lnTo>
                    <a:pt x="36676" y="26517"/>
                  </a:lnTo>
                  <a:lnTo>
                    <a:pt x="32585" y="32585"/>
                  </a:lnTo>
                  <a:lnTo>
                    <a:pt x="26517" y="36676"/>
                  </a:lnTo>
                  <a:lnTo>
                    <a:pt x="19088" y="38176"/>
                  </a:lnTo>
                  <a:lnTo>
                    <a:pt x="11658" y="36676"/>
                  </a:lnTo>
                  <a:lnTo>
                    <a:pt x="5591" y="32585"/>
                  </a:lnTo>
                  <a:lnTo>
                    <a:pt x="1500" y="26517"/>
                  </a:lnTo>
                  <a:lnTo>
                    <a:pt x="0" y="19088"/>
                  </a:lnTo>
                  <a:lnTo>
                    <a:pt x="1500" y="11658"/>
                  </a:lnTo>
                  <a:lnTo>
                    <a:pt x="5591" y="5591"/>
                  </a:lnTo>
                  <a:lnTo>
                    <a:pt x="11658" y="1500"/>
                  </a:lnTo>
                  <a:lnTo>
                    <a:pt x="19088" y="0"/>
                  </a:lnTo>
                  <a:lnTo>
                    <a:pt x="26517" y="1500"/>
                  </a:lnTo>
                  <a:lnTo>
                    <a:pt x="32585" y="5591"/>
                  </a:lnTo>
                  <a:lnTo>
                    <a:pt x="36676" y="11658"/>
                  </a:lnTo>
                  <a:lnTo>
                    <a:pt x="38176" y="19088"/>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7" name="Google Shape;3707;p61"/>
            <p:cNvSpPr/>
            <p:nvPr/>
          </p:nvSpPr>
          <p:spPr>
            <a:xfrm>
              <a:off x="3555093" y="6037245"/>
              <a:ext cx="13335" cy="13335"/>
            </a:xfrm>
            <a:custGeom>
              <a:rect b="b" l="l" r="r" t="t"/>
              <a:pathLst>
                <a:path extrusionOk="0" h="13335" w="13335">
                  <a:moveTo>
                    <a:pt x="12725" y="6362"/>
                  </a:moveTo>
                  <a:lnTo>
                    <a:pt x="12725" y="9880"/>
                  </a:lnTo>
                  <a:lnTo>
                    <a:pt x="9880" y="12725"/>
                  </a:lnTo>
                  <a:lnTo>
                    <a:pt x="6362" y="12725"/>
                  </a:lnTo>
                  <a:lnTo>
                    <a:pt x="2844" y="12725"/>
                  </a:lnTo>
                  <a:lnTo>
                    <a:pt x="0" y="9880"/>
                  </a:lnTo>
                  <a:lnTo>
                    <a:pt x="0" y="6362"/>
                  </a:lnTo>
                  <a:lnTo>
                    <a:pt x="0" y="2844"/>
                  </a:lnTo>
                  <a:lnTo>
                    <a:pt x="2844" y="0"/>
                  </a:lnTo>
                  <a:lnTo>
                    <a:pt x="6362" y="0"/>
                  </a:lnTo>
                  <a:lnTo>
                    <a:pt x="9880" y="0"/>
                  </a:lnTo>
                  <a:lnTo>
                    <a:pt x="12725" y="2844"/>
                  </a:lnTo>
                  <a:lnTo>
                    <a:pt x="12725" y="636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8" name="Google Shape;3708;p61"/>
            <p:cNvSpPr/>
            <p:nvPr/>
          </p:nvSpPr>
          <p:spPr>
            <a:xfrm>
              <a:off x="3418277" y="6024519"/>
              <a:ext cx="38735" cy="38735"/>
            </a:xfrm>
            <a:custGeom>
              <a:rect b="b" l="l" r="r" t="t"/>
              <a:pathLst>
                <a:path extrusionOk="0" h="38735" w="38735">
                  <a:moveTo>
                    <a:pt x="19088" y="0"/>
                  </a:moveTo>
                  <a:lnTo>
                    <a:pt x="11658" y="1500"/>
                  </a:lnTo>
                  <a:lnTo>
                    <a:pt x="5591" y="5591"/>
                  </a:lnTo>
                  <a:lnTo>
                    <a:pt x="1500" y="11658"/>
                  </a:lnTo>
                  <a:lnTo>
                    <a:pt x="0" y="19088"/>
                  </a:lnTo>
                  <a:lnTo>
                    <a:pt x="1500" y="26517"/>
                  </a:lnTo>
                  <a:lnTo>
                    <a:pt x="5591" y="32585"/>
                  </a:lnTo>
                  <a:lnTo>
                    <a:pt x="11658" y="36676"/>
                  </a:lnTo>
                  <a:lnTo>
                    <a:pt x="19088" y="38176"/>
                  </a:lnTo>
                  <a:lnTo>
                    <a:pt x="26517" y="36676"/>
                  </a:lnTo>
                  <a:lnTo>
                    <a:pt x="32585" y="32585"/>
                  </a:lnTo>
                  <a:lnTo>
                    <a:pt x="36676" y="26517"/>
                  </a:lnTo>
                  <a:lnTo>
                    <a:pt x="38176" y="19088"/>
                  </a:lnTo>
                  <a:lnTo>
                    <a:pt x="36676" y="11658"/>
                  </a:lnTo>
                  <a:lnTo>
                    <a:pt x="32585" y="5591"/>
                  </a:lnTo>
                  <a:lnTo>
                    <a:pt x="26517" y="1500"/>
                  </a:lnTo>
                  <a:lnTo>
                    <a:pt x="1908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9" name="Google Shape;3709;p61"/>
            <p:cNvSpPr/>
            <p:nvPr/>
          </p:nvSpPr>
          <p:spPr>
            <a:xfrm>
              <a:off x="3418277" y="6024519"/>
              <a:ext cx="38735" cy="38735"/>
            </a:xfrm>
            <a:custGeom>
              <a:rect b="b" l="l" r="r" t="t"/>
              <a:pathLst>
                <a:path extrusionOk="0" h="38735" w="38735">
                  <a:moveTo>
                    <a:pt x="38176" y="19088"/>
                  </a:moveTo>
                  <a:lnTo>
                    <a:pt x="36676" y="26517"/>
                  </a:lnTo>
                  <a:lnTo>
                    <a:pt x="32585" y="32585"/>
                  </a:lnTo>
                  <a:lnTo>
                    <a:pt x="26517" y="36676"/>
                  </a:lnTo>
                  <a:lnTo>
                    <a:pt x="19088" y="38176"/>
                  </a:lnTo>
                  <a:lnTo>
                    <a:pt x="11658" y="36676"/>
                  </a:lnTo>
                  <a:lnTo>
                    <a:pt x="5591" y="32585"/>
                  </a:lnTo>
                  <a:lnTo>
                    <a:pt x="1500" y="26517"/>
                  </a:lnTo>
                  <a:lnTo>
                    <a:pt x="0" y="19088"/>
                  </a:lnTo>
                  <a:lnTo>
                    <a:pt x="1500" y="11658"/>
                  </a:lnTo>
                  <a:lnTo>
                    <a:pt x="5591" y="5591"/>
                  </a:lnTo>
                  <a:lnTo>
                    <a:pt x="11658" y="1500"/>
                  </a:lnTo>
                  <a:lnTo>
                    <a:pt x="19088" y="0"/>
                  </a:lnTo>
                  <a:lnTo>
                    <a:pt x="26517" y="1500"/>
                  </a:lnTo>
                  <a:lnTo>
                    <a:pt x="32585" y="5591"/>
                  </a:lnTo>
                  <a:lnTo>
                    <a:pt x="36676" y="11658"/>
                  </a:lnTo>
                  <a:lnTo>
                    <a:pt x="38176" y="19088"/>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0" name="Google Shape;3710;p61"/>
            <p:cNvSpPr/>
            <p:nvPr/>
          </p:nvSpPr>
          <p:spPr>
            <a:xfrm>
              <a:off x="3370549" y="6018156"/>
              <a:ext cx="260985" cy="32384"/>
            </a:xfrm>
            <a:custGeom>
              <a:rect b="b" l="l" r="r" t="t"/>
              <a:pathLst>
                <a:path extrusionOk="0" h="32385" w="260985">
                  <a:moveTo>
                    <a:pt x="73177" y="25450"/>
                  </a:moveTo>
                  <a:lnTo>
                    <a:pt x="73177" y="28968"/>
                  </a:lnTo>
                  <a:lnTo>
                    <a:pt x="70332" y="31813"/>
                  </a:lnTo>
                  <a:lnTo>
                    <a:pt x="66814" y="31813"/>
                  </a:lnTo>
                  <a:lnTo>
                    <a:pt x="63296" y="31813"/>
                  </a:lnTo>
                  <a:lnTo>
                    <a:pt x="60452" y="28968"/>
                  </a:lnTo>
                  <a:lnTo>
                    <a:pt x="60452" y="25450"/>
                  </a:lnTo>
                  <a:lnTo>
                    <a:pt x="60452" y="21932"/>
                  </a:lnTo>
                  <a:lnTo>
                    <a:pt x="63296" y="19088"/>
                  </a:lnTo>
                  <a:lnTo>
                    <a:pt x="66814" y="19088"/>
                  </a:lnTo>
                  <a:lnTo>
                    <a:pt x="70332" y="19088"/>
                  </a:lnTo>
                  <a:lnTo>
                    <a:pt x="73177" y="21932"/>
                  </a:lnTo>
                  <a:lnTo>
                    <a:pt x="73177" y="25450"/>
                  </a:lnTo>
                  <a:close/>
                </a:path>
                <a:path extrusionOk="0" h="32385" w="260985">
                  <a:moveTo>
                    <a:pt x="254546" y="0"/>
                  </a:moveTo>
                  <a:lnTo>
                    <a:pt x="258051" y="0"/>
                  </a:lnTo>
                  <a:lnTo>
                    <a:pt x="260908" y="2844"/>
                  </a:lnTo>
                  <a:lnTo>
                    <a:pt x="260908" y="6362"/>
                  </a:lnTo>
                  <a:lnTo>
                    <a:pt x="260908" y="9867"/>
                  </a:lnTo>
                  <a:lnTo>
                    <a:pt x="258051" y="12725"/>
                  </a:lnTo>
                  <a:lnTo>
                    <a:pt x="254546" y="12725"/>
                  </a:lnTo>
                </a:path>
                <a:path extrusionOk="0" h="32385" w="260985">
                  <a:moveTo>
                    <a:pt x="6362" y="12725"/>
                  </a:moveTo>
                  <a:lnTo>
                    <a:pt x="2844" y="12725"/>
                  </a:lnTo>
                  <a:lnTo>
                    <a:pt x="0" y="9867"/>
                  </a:lnTo>
                  <a:lnTo>
                    <a:pt x="0" y="6362"/>
                  </a:lnTo>
                  <a:lnTo>
                    <a:pt x="0" y="2844"/>
                  </a:lnTo>
                  <a:lnTo>
                    <a:pt x="2844" y="0"/>
                  </a:lnTo>
                  <a:lnTo>
                    <a:pt x="6362"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11" name="Google Shape;3711;p61"/>
            <p:cNvPicPr preferRelativeResize="0"/>
            <p:nvPr/>
          </p:nvPicPr>
          <p:blipFill rotWithShape="1">
            <a:blip r:embed="rId24">
              <a:alphaModFix/>
            </a:blip>
            <a:srcRect b="0" l="0" r="0" t="0"/>
            <a:stretch/>
          </p:blipFill>
          <p:spPr>
            <a:xfrm>
              <a:off x="3980597" y="5823925"/>
              <a:ext cx="251302" cy="252637"/>
            </a:xfrm>
            <a:prstGeom prst="rect">
              <a:avLst/>
            </a:prstGeom>
            <a:noFill/>
            <a:ln>
              <a:noFill/>
            </a:ln>
          </p:spPr>
        </p:pic>
        <p:pic>
          <p:nvPicPr>
            <p:cNvPr id="3712" name="Google Shape;3712;p61"/>
            <p:cNvPicPr preferRelativeResize="0"/>
            <p:nvPr/>
          </p:nvPicPr>
          <p:blipFill rotWithShape="1">
            <a:blip r:embed="rId25">
              <a:alphaModFix/>
            </a:blip>
            <a:srcRect b="0" l="0" r="0" t="0"/>
            <a:stretch/>
          </p:blipFill>
          <p:spPr>
            <a:xfrm>
              <a:off x="4859487" y="5870657"/>
              <a:ext cx="270613" cy="131216"/>
            </a:xfrm>
            <a:prstGeom prst="rect">
              <a:avLst/>
            </a:prstGeom>
            <a:noFill/>
            <a:ln>
              <a:noFill/>
            </a:ln>
          </p:spPr>
        </p:pic>
        <p:sp>
          <p:nvSpPr>
            <p:cNvPr id="3713" name="Google Shape;3713;p61"/>
            <p:cNvSpPr/>
            <p:nvPr/>
          </p:nvSpPr>
          <p:spPr>
            <a:xfrm>
              <a:off x="4861694" y="5999329"/>
              <a:ext cx="266065" cy="93345"/>
            </a:xfrm>
            <a:custGeom>
              <a:rect b="b" l="l" r="r" t="t"/>
              <a:pathLst>
                <a:path extrusionOk="0" h="93345" w="266064">
                  <a:moveTo>
                    <a:pt x="265480" y="0"/>
                  </a:moveTo>
                  <a:lnTo>
                    <a:pt x="0" y="0"/>
                  </a:lnTo>
                  <a:lnTo>
                    <a:pt x="5856" y="29945"/>
                  </a:lnTo>
                  <a:lnTo>
                    <a:pt x="22256" y="56351"/>
                  </a:lnTo>
                  <a:lnTo>
                    <a:pt x="47448" y="77882"/>
                  </a:lnTo>
                  <a:lnTo>
                    <a:pt x="79679" y="93205"/>
                  </a:lnTo>
                  <a:lnTo>
                    <a:pt x="185800" y="93205"/>
                  </a:lnTo>
                  <a:lnTo>
                    <a:pt x="218037" y="77882"/>
                  </a:lnTo>
                  <a:lnTo>
                    <a:pt x="243228" y="56351"/>
                  </a:lnTo>
                  <a:lnTo>
                    <a:pt x="259626" y="29945"/>
                  </a:lnTo>
                  <a:lnTo>
                    <a:pt x="26548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4" name="Google Shape;3714;p61"/>
            <p:cNvSpPr/>
            <p:nvPr/>
          </p:nvSpPr>
          <p:spPr>
            <a:xfrm>
              <a:off x="4861694" y="5999329"/>
              <a:ext cx="266065" cy="93345"/>
            </a:xfrm>
            <a:custGeom>
              <a:rect b="b" l="l" r="r" t="t"/>
              <a:pathLst>
                <a:path extrusionOk="0" h="93345" w="266064">
                  <a:moveTo>
                    <a:pt x="265480" y="0"/>
                  </a:moveTo>
                  <a:lnTo>
                    <a:pt x="0" y="0"/>
                  </a:lnTo>
                  <a:lnTo>
                    <a:pt x="5856" y="29945"/>
                  </a:lnTo>
                  <a:lnTo>
                    <a:pt x="22256" y="56351"/>
                  </a:lnTo>
                  <a:lnTo>
                    <a:pt x="47448" y="77882"/>
                  </a:lnTo>
                  <a:lnTo>
                    <a:pt x="79679" y="93205"/>
                  </a:lnTo>
                  <a:lnTo>
                    <a:pt x="185800" y="93205"/>
                  </a:lnTo>
                  <a:lnTo>
                    <a:pt x="218037" y="77882"/>
                  </a:lnTo>
                  <a:lnTo>
                    <a:pt x="243228" y="56351"/>
                  </a:lnTo>
                  <a:lnTo>
                    <a:pt x="259626" y="29945"/>
                  </a:lnTo>
                  <a:lnTo>
                    <a:pt x="265480" y="0"/>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15" name="Google Shape;3715;p61"/>
            <p:cNvPicPr preferRelativeResize="0"/>
            <p:nvPr/>
          </p:nvPicPr>
          <p:blipFill rotWithShape="1">
            <a:blip r:embed="rId26">
              <a:alphaModFix/>
            </a:blip>
            <a:srcRect b="0" l="0" r="0" t="0"/>
            <a:stretch/>
          </p:blipFill>
          <p:spPr>
            <a:xfrm>
              <a:off x="4893045" y="5824511"/>
              <a:ext cx="185839" cy="101104"/>
            </a:xfrm>
            <a:prstGeom prst="rect">
              <a:avLst/>
            </a:prstGeom>
            <a:noFill/>
            <a:ln>
              <a:noFill/>
            </a:ln>
          </p:spPr>
        </p:pic>
        <p:pic>
          <p:nvPicPr>
            <p:cNvPr id="3716" name="Google Shape;3716;p61"/>
            <p:cNvPicPr preferRelativeResize="0"/>
            <p:nvPr/>
          </p:nvPicPr>
          <p:blipFill rotWithShape="1">
            <a:blip r:embed="rId27">
              <a:alphaModFix/>
            </a:blip>
            <a:srcRect b="0" l="0" r="0" t="0"/>
            <a:stretch/>
          </p:blipFill>
          <p:spPr>
            <a:xfrm>
              <a:off x="5436111" y="5844395"/>
              <a:ext cx="263025" cy="230788"/>
            </a:xfrm>
            <a:prstGeom prst="rect">
              <a:avLst/>
            </a:prstGeom>
            <a:noFill/>
            <a:ln>
              <a:noFill/>
            </a:ln>
          </p:spPr>
        </p:pic>
      </p:grpSp>
      <p:sp>
        <p:nvSpPr>
          <p:cNvPr id="3717" name="Google Shape;3717;p6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61</a:t>
            </a:r>
            <a:endParaRPr sz="900">
              <a:latin typeface="Malgun Gothic"/>
              <a:ea typeface="Malgun Gothic"/>
              <a:cs typeface="Malgun Gothic"/>
              <a:sym typeface="Malgun Gothic"/>
            </a:endParaRPr>
          </a:p>
        </p:txBody>
      </p:sp>
      <p:pic>
        <p:nvPicPr>
          <p:cNvPr id="3718" name="Google Shape;3718;p61"/>
          <p:cNvPicPr preferRelativeResize="0"/>
          <p:nvPr/>
        </p:nvPicPr>
        <p:blipFill rotWithShape="1">
          <a:blip r:embed="rId28">
            <a:alphaModFix/>
          </a:blip>
          <a:srcRect b="0" l="0" r="0" t="0"/>
          <a:stretch/>
        </p:blipFill>
        <p:spPr>
          <a:xfrm>
            <a:off x="431999" y="6464984"/>
            <a:ext cx="231013" cy="231013"/>
          </a:xfrm>
          <a:prstGeom prst="rect">
            <a:avLst/>
          </a:prstGeom>
          <a:noFill/>
          <a:ln>
            <a:noFill/>
          </a:ln>
        </p:spPr>
      </p:pic>
      <p:pic>
        <p:nvPicPr>
          <p:cNvPr id="3719" name="Google Shape;3719;p61"/>
          <p:cNvPicPr preferRelativeResize="0"/>
          <p:nvPr/>
        </p:nvPicPr>
        <p:blipFill rotWithShape="1">
          <a:blip r:embed="rId29">
            <a:alphaModFix/>
          </a:blip>
          <a:srcRect b="0" l="0" r="0" t="0"/>
          <a:stretch/>
        </p:blipFill>
        <p:spPr>
          <a:xfrm>
            <a:off x="431999" y="6167054"/>
            <a:ext cx="231013" cy="231012"/>
          </a:xfrm>
          <a:prstGeom prst="rect">
            <a:avLst/>
          </a:prstGeom>
          <a:noFill/>
          <a:ln>
            <a:noFill/>
          </a:ln>
        </p:spPr>
      </p:pic>
      <p:pic>
        <p:nvPicPr>
          <p:cNvPr id="3720" name="Google Shape;3720;p61"/>
          <p:cNvPicPr preferRelativeResize="0"/>
          <p:nvPr/>
        </p:nvPicPr>
        <p:blipFill rotWithShape="1">
          <a:blip r:embed="rId30">
            <a:alphaModFix/>
          </a:blip>
          <a:srcRect b="0" l="0" r="0" t="0"/>
          <a:stretch/>
        </p:blipFill>
        <p:spPr>
          <a:xfrm>
            <a:off x="431999" y="5730434"/>
            <a:ext cx="231013" cy="231013"/>
          </a:xfrm>
          <a:prstGeom prst="rect">
            <a:avLst/>
          </a:prstGeom>
          <a:noFill/>
          <a:ln>
            <a:noFill/>
          </a:ln>
        </p:spPr>
      </p:pic>
      <p:pic>
        <p:nvPicPr>
          <p:cNvPr id="3721" name="Google Shape;3721;p61"/>
          <p:cNvPicPr preferRelativeResize="0"/>
          <p:nvPr/>
        </p:nvPicPr>
        <p:blipFill rotWithShape="1">
          <a:blip r:embed="rId31">
            <a:alphaModFix/>
          </a:blip>
          <a:srcRect b="0" l="0" r="0" t="0"/>
          <a:stretch/>
        </p:blipFill>
        <p:spPr>
          <a:xfrm>
            <a:off x="431999" y="5432504"/>
            <a:ext cx="231013" cy="231012"/>
          </a:xfrm>
          <a:prstGeom prst="rect">
            <a:avLst/>
          </a:prstGeom>
          <a:noFill/>
          <a:ln>
            <a:noFill/>
          </a:ln>
        </p:spPr>
      </p:pic>
      <p:sp>
        <p:nvSpPr>
          <p:cNvPr id="3722" name="Google Shape;3722;p6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26" name="Shape 3726"/>
        <p:cNvGrpSpPr/>
        <p:nvPr/>
      </p:nvGrpSpPr>
      <p:grpSpPr>
        <a:xfrm>
          <a:off x="0" y="0"/>
          <a:ext cx="0" cy="0"/>
          <a:chOff x="0" y="0"/>
          <a:chExt cx="0" cy="0"/>
        </a:xfrm>
      </p:grpSpPr>
      <p:sp>
        <p:nvSpPr>
          <p:cNvPr id="3727" name="Google Shape;3727;p62"/>
          <p:cNvSpPr/>
          <p:nvPr/>
        </p:nvSpPr>
        <p:spPr>
          <a:xfrm>
            <a:off x="2340000" y="3008528"/>
            <a:ext cx="3762375" cy="3491229"/>
          </a:xfrm>
          <a:custGeom>
            <a:rect b="b" l="l" r="r" t="t"/>
            <a:pathLst>
              <a:path extrusionOk="0" h="3491229" w="3762375">
                <a:moveTo>
                  <a:pt x="3761994" y="0"/>
                </a:moveTo>
                <a:lnTo>
                  <a:pt x="0" y="0"/>
                </a:lnTo>
                <a:lnTo>
                  <a:pt x="0" y="3491064"/>
                </a:lnTo>
                <a:lnTo>
                  <a:pt x="3761994" y="3491064"/>
                </a:lnTo>
                <a:lnTo>
                  <a:pt x="3761994"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728" name="Google Shape;3728;p62"/>
          <p:cNvGrpSpPr/>
          <p:nvPr/>
        </p:nvGrpSpPr>
        <p:grpSpPr>
          <a:xfrm>
            <a:off x="2339987" y="913929"/>
            <a:ext cx="7956550" cy="3810"/>
            <a:chOff x="2339987" y="913929"/>
            <a:chExt cx="7956550" cy="3810"/>
          </a:xfrm>
        </p:grpSpPr>
        <p:sp>
          <p:nvSpPr>
            <p:cNvPr id="3729" name="Google Shape;3729;p62"/>
            <p:cNvSpPr/>
            <p:nvPr/>
          </p:nvSpPr>
          <p:spPr>
            <a:xfrm>
              <a:off x="2349521"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30" name="Google Shape;3730;p62"/>
            <p:cNvSpPr/>
            <p:nvPr/>
          </p:nvSpPr>
          <p:spPr>
            <a:xfrm>
              <a:off x="2339987" y="91392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31" name="Google Shape;3731;p62"/>
          <p:cNvSpPr txBox="1"/>
          <p:nvPr/>
        </p:nvSpPr>
        <p:spPr>
          <a:xfrm>
            <a:off x="2327300" y="682914"/>
            <a:ext cx="307848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오랜 기간 고객의 라이프와 함께하는 고객 관리 프로그램</a:t>
            </a:r>
            <a:endParaRPr sz="950">
              <a:latin typeface="Malgun Gothic"/>
              <a:ea typeface="Malgun Gothic"/>
              <a:cs typeface="Malgun Gothic"/>
              <a:sym typeface="Malgun Gothic"/>
            </a:endParaRPr>
          </a:p>
        </p:txBody>
      </p:sp>
      <p:grpSp>
        <p:nvGrpSpPr>
          <p:cNvPr id="3732" name="Google Shape;3732;p62"/>
          <p:cNvGrpSpPr/>
          <p:nvPr/>
        </p:nvGrpSpPr>
        <p:grpSpPr>
          <a:xfrm>
            <a:off x="2339987" y="6695999"/>
            <a:ext cx="7956550" cy="3810"/>
            <a:chOff x="2339987" y="6695999"/>
            <a:chExt cx="7956550" cy="3810"/>
          </a:xfrm>
        </p:grpSpPr>
        <p:sp>
          <p:nvSpPr>
            <p:cNvPr id="3733" name="Google Shape;3733;p62"/>
            <p:cNvSpPr/>
            <p:nvPr/>
          </p:nvSpPr>
          <p:spPr>
            <a:xfrm>
              <a:off x="2349521" y="66979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34" name="Google Shape;3734;p62"/>
            <p:cNvSpPr/>
            <p:nvPr/>
          </p:nvSpPr>
          <p:spPr>
            <a:xfrm>
              <a:off x="2339987" y="669599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3735" name="Google Shape;3735;p6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736" name="Google Shape;3736;p62"/>
          <p:cNvSpPr txBox="1"/>
          <p:nvPr/>
        </p:nvSpPr>
        <p:spPr>
          <a:xfrm>
            <a:off x="2327300" y="994018"/>
            <a:ext cx="3787775"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Life On 프로그램</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고객의 보험 가입 시점부터 유지·관리, 종료되는 마지막 순간까지 고객과 촘촘하게 함께할 수 있는 프로그램을 운영하고 있습니다. 보험은 장기 상품이라는 특징 이 있기 때문에 단순히 가입 시점에 상품을 안내하는 것에 그치는 것이 아니라, 보장이 제 공되는 오랜 기간 동안 고객의 보험 여정에 따라 차별화된 고객관리 서비스를 제공하여 고객만족도를 제고하고 긍정적인 보험 경험을 통해 보험업(</a:t>
            </a:r>
            <a:r>
              <a:rPr b="0" lang="en-US" sz="800">
                <a:solidFill>
                  <a:srgbClr val="58595B"/>
                </a:solidFill>
                <a:latin typeface="Noto Sans KR"/>
                <a:ea typeface="Noto Sans KR"/>
                <a:cs typeface="Noto Sans KR"/>
                <a:sym typeface="Noto Sans KR"/>
              </a:rPr>
              <a:t>業</a:t>
            </a:r>
            <a:r>
              <a:rPr b="0" lang="en-US" sz="800">
                <a:solidFill>
                  <a:srgbClr val="58595B"/>
                </a:solidFill>
                <a:latin typeface="Arial"/>
                <a:ea typeface="Arial"/>
                <a:cs typeface="Arial"/>
                <a:sym typeface="Arial"/>
              </a:rPr>
              <a:t>)의 가치를 고객에게 전달 하기 위해 노력하고 있습니다.</a:t>
            </a:r>
            <a:endParaRPr sz="800">
              <a:latin typeface="Arial"/>
              <a:ea typeface="Arial"/>
              <a:cs typeface="Arial"/>
              <a:sym typeface="Arial"/>
            </a:endParaRPr>
          </a:p>
        </p:txBody>
      </p:sp>
      <p:pic>
        <p:nvPicPr>
          <p:cNvPr id="3737" name="Google Shape;3737;p62"/>
          <p:cNvPicPr preferRelativeResize="0"/>
          <p:nvPr/>
        </p:nvPicPr>
        <p:blipFill rotWithShape="1">
          <a:blip r:embed="rId16">
            <a:alphaModFix/>
          </a:blip>
          <a:srcRect b="0" l="0" r="0" t="0"/>
          <a:stretch/>
        </p:blipFill>
        <p:spPr>
          <a:xfrm>
            <a:off x="8825486" y="1269654"/>
            <a:ext cx="98424" cy="82549"/>
          </a:xfrm>
          <a:prstGeom prst="rect">
            <a:avLst/>
          </a:prstGeom>
          <a:noFill/>
          <a:ln>
            <a:noFill/>
          </a:ln>
        </p:spPr>
      </p:pic>
      <p:pic>
        <p:nvPicPr>
          <p:cNvPr id="3738" name="Google Shape;3738;p62"/>
          <p:cNvPicPr preferRelativeResize="0"/>
          <p:nvPr/>
        </p:nvPicPr>
        <p:blipFill rotWithShape="1">
          <a:blip r:embed="rId16">
            <a:alphaModFix/>
          </a:blip>
          <a:srcRect b="0" l="0" r="0" t="0"/>
          <a:stretch/>
        </p:blipFill>
        <p:spPr>
          <a:xfrm>
            <a:off x="7955095" y="2000158"/>
            <a:ext cx="98424" cy="82549"/>
          </a:xfrm>
          <a:prstGeom prst="rect">
            <a:avLst/>
          </a:prstGeom>
          <a:noFill/>
          <a:ln>
            <a:noFill/>
          </a:ln>
        </p:spPr>
      </p:pic>
      <p:sp>
        <p:nvSpPr>
          <p:cNvPr id="3739" name="Google Shape;3739;p62"/>
          <p:cNvSpPr txBox="1"/>
          <p:nvPr/>
        </p:nvSpPr>
        <p:spPr>
          <a:xfrm>
            <a:off x="6521300" y="994018"/>
            <a:ext cx="3787775"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스마일 ON 이벤트</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스마일 ON 서비스는 매년 스탬프를 적립한 고객 대상  로 다양한 이벤트를 시행하고 있 습니다. 2023년에는 위스키 테이스팅 강의와 원어민 강사와 함께하는 키즈 베이킹 강의 를 원데이 클래스 형태로 진행하며 고객과의 스킨십을 확대하고 새로운 고객 경험을 제 공하였습니다. 특히, 고객의 관심도가 큰 재테크 강의를 재미있고 쉽게 제공했던 머니 콘 서트는 큰 호응을 얻었습니다. 앞  로도 고객의 관심도와 트렌드를 반영한 다양한 이벤 트를 진행하며 고객 만족도를 높여 나가겠습니다.</a:t>
            </a:r>
            <a:endParaRPr sz="800">
              <a:latin typeface="Arial"/>
              <a:ea typeface="Arial"/>
              <a:cs typeface="Arial"/>
              <a:sym typeface="Arial"/>
            </a:endParaRPr>
          </a:p>
        </p:txBody>
      </p:sp>
      <p:pic>
        <p:nvPicPr>
          <p:cNvPr id="3740" name="Google Shape;3740;p62"/>
          <p:cNvPicPr preferRelativeResize="0"/>
          <p:nvPr/>
        </p:nvPicPr>
        <p:blipFill rotWithShape="1">
          <a:blip r:embed="rId17">
            <a:alphaModFix/>
          </a:blip>
          <a:srcRect b="0" l="0" r="0" t="0"/>
          <a:stretch/>
        </p:blipFill>
        <p:spPr>
          <a:xfrm>
            <a:off x="2547010" y="3177921"/>
            <a:ext cx="815568" cy="231368"/>
          </a:xfrm>
          <a:prstGeom prst="rect">
            <a:avLst/>
          </a:prstGeom>
          <a:noFill/>
          <a:ln>
            <a:noFill/>
          </a:ln>
        </p:spPr>
      </p:pic>
      <p:pic>
        <p:nvPicPr>
          <p:cNvPr id="3741" name="Google Shape;3741;p62"/>
          <p:cNvPicPr preferRelativeResize="0"/>
          <p:nvPr/>
        </p:nvPicPr>
        <p:blipFill rotWithShape="1">
          <a:blip r:embed="rId18">
            <a:alphaModFix/>
          </a:blip>
          <a:srcRect b="0" l="0" r="0" t="0"/>
          <a:stretch/>
        </p:blipFill>
        <p:spPr>
          <a:xfrm>
            <a:off x="2506499" y="6015963"/>
            <a:ext cx="88900" cy="76200"/>
          </a:xfrm>
          <a:prstGeom prst="rect">
            <a:avLst/>
          </a:prstGeom>
          <a:noFill/>
          <a:ln>
            <a:noFill/>
          </a:ln>
        </p:spPr>
      </p:pic>
      <p:grpSp>
        <p:nvGrpSpPr>
          <p:cNvPr id="3742" name="Google Shape;3742;p62"/>
          <p:cNvGrpSpPr/>
          <p:nvPr/>
        </p:nvGrpSpPr>
        <p:grpSpPr>
          <a:xfrm>
            <a:off x="2510993" y="3786581"/>
            <a:ext cx="3420111" cy="1911736"/>
            <a:chOff x="2510993" y="3786581"/>
            <a:chExt cx="3420111" cy="1911736"/>
          </a:xfrm>
        </p:grpSpPr>
        <p:sp>
          <p:nvSpPr>
            <p:cNvPr id="3743" name="Google Shape;3743;p62"/>
            <p:cNvSpPr/>
            <p:nvPr/>
          </p:nvSpPr>
          <p:spPr>
            <a:xfrm>
              <a:off x="2510993" y="3786581"/>
              <a:ext cx="3420110" cy="1389380"/>
            </a:xfrm>
            <a:custGeom>
              <a:rect b="b" l="l" r="r" t="t"/>
              <a:pathLst>
                <a:path extrusionOk="0" h="1389379" w="3420110">
                  <a:moveTo>
                    <a:pt x="3420008" y="153314"/>
                  </a:moveTo>
                  <a:lnTo>
                    <a:pt x="3412185" y="104851"/>
                  </a:lnTo>
                  <a:lnTo>
                    <a:pt x="3390417" y="62763"/>
                  </a:lnTo>
                  <a:lnTo>
                    <a:pt x="3357219" y="29578"/>
                  </a:lnTo>
                  <a:lnTo>
                    <a:pt x="3315131" y="7810"/>
                  </a:lnTo>
                  <a:lnTo>
                    <a:pt x="3266668" y="0"/>
                  </a:lnTo>
                  <a:lnTo>
                    <a:pt x="153339" y="0"/>
                  </a:lnTo>
                  <a:lnTo>
                    <a:pt x="104863" y="7810"/>
                  </a:lnTo>
                  <a:lnTo>
                    <a:pt x="62776" y="29578"/>
                  </a:lnTo>
                  <a:lnTo>
                    <a:pt x="29578" y="62763"/>
                  </a:lnTo>
                  <a:lnTo>
                    <a:pt x="7810" y="104851"/>
                  </a:lnTo>
                  <a:lnTo>
                    <a:pt x="0" y="153314"/>
                  </a:lnTo>
                  <a:lnTo>
                    <a:pt x="0" y="538911"/>
                  </a:lnTo>
                  <a:lnTo>
                    <a:pt x="7810" y="587375"/>
                  </a:lnTo>
                  <a:lnTo>
                    <a:pt x="29578" y="629475"/>
                  </a:lnTo>
                  <a:lnTo>
                    <a:pt x="62776" y="662660"/>
                  </a:lnTo>
                  <a:lnTo>
                    <a:pt x="104863" y="684441"/>
                  </a:lnTo>
                  <a:lnTo>
                    <a:pt x="153339" y="692251"/>
                  </a:lnTo>
                  <a:lnTo>
                    <a:pt x="104863" y="700062"/>
                  </a:lnTo>
                  <a:lnTo>
                    <a:pt x="62776" y="721829"/>
                  </a:lnTo>
                  <a:lnTo>
                    <a:pt x="29578" y="755015"/>
                  </a:lnTo>
                  <a:lnTo>
                    <a:pt x="7810" y="797102"/>
                  </a:lnTo>
                  <a:lnTo>
                    <a:pt x="0" y="845566"/>
                  </a:lnTo>
                  <a:lnTo>
                    <a:pt x="0" y="1235798"/>
                  </a:lnTo>
                  <a:lnTo>
                    <a:pt x="7810" y="1284262"/>
                  </a:lnTo>
                  <a:lnTo>
                    <a:pt x="29578" y="1326362"/>
                  </a:lnTo>
                  <a:lnTo>
                    <a:pt x="62776" y="1359547"/>
                  </a:lnTo>
                  <a:lnTo>
                    <a:pt x="104863" y="1381315"/>
                  </a:lnTo>
                  <a:lnTo>
                    <a:pt x="153339" y="1389138"/>
                  </a:lnTo>
                  <a:lnTo>
                    <a:pt x="3266668" y="1389138"/>
                  </a:lnTo>
                  <a:lnTo>
                    <a:pt x="3315131" y="1381315"/>
                  </a:lnTo>
                  <a:lnTo>
                    <a:pt x="3357219" y="1359547"/>
                  </a:lnTo>
                  <a:lnTo>
                    <a:pt x="3390417" y="1326362"/>
                  </a:lnTo>
                  <a:lnTo>
                    <a:pt x="3412185" y="1284262"/>
                  </a:lnTo>
                  <a:lnTo>
                    <a:pt x="3420008" y="1235798"/>
                  </a:lnTo>
                  <a:lnTo>
                    <a:pt x="3420008" y="845566"/>
                  </a:lnTo>
                  <a:lnTo>
                    <a:pt x="3412185" y="797102"/>
                  </a:lnTo>
                  <a:lnTo>
                    <a:pt x="3390417" y="755015"/>
                  </a:lnTo>
                  <a:lnTo>
                    <a:pt x="3357219" y="721829"/>
                  </a:lnTo>
                  <a:lnTo>
                    <a:pt x="3315131" y="700062"/>
                  </a:lnTo>
                  <a:lnTo>
                    <a:pt x="3266668" y="692251"/>
                  </a:lnTo>
                  <a:lnTo>
                    <a:pt x="3315131" y="684441"/>
                  </a:lnTo>
                  <a:lnTo>
                    <a:pt x="3357219" y="662660"/>
                  </a:lnTo>
                  <a:lnTo>
                    <a:pt x="3390417" y="629475"/>
                  </a:lnTo>
                  <a:lnTo>
                    <a:pt x="3412185" y="587375"/>
                  </a:lnTo>
                  <a:lnTo>
                    <a:pt x="3420008" y="538911"/>
                  </a:lnTo>
                  <a:lnTo>
                    <a:pt x="3420008" y="15331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44" name="Google Shape;3744;p62"/>
            <p:cNvPicPr preferRelativeResize="0"/>
            <p:nvPr/>
          </p:nvPicPr>
          <p:blipFill rotWithShape="1">
            <a:blip r:embed="rId18">
              <a:alphaModFix/>
            </a:blip>
            <a:srcRect b="0" l="0" r="0" t="0"/>
            <a:stretch/>
          </p:blipFill>
          <p:spPr>
            <a:xfrm>
              <a:off x="5135711" y="4780068"/>
              <a:ext cx="88900" cy="76200"/>
            </a:xfrm>
            <a:prstGeom prst="rect">
              <a:avLst/>
            </a:prstGeom>
            <a:noFill/>
            <a:ln>
              <a:noFill/>
            </a:ln>
          </p:spPr>
        </p:pic>
        <p:sp>
          <p:nvSpPr>
            <p:cNvPr id="3745" name="Google Shape;3745;p62"/>
            <p:cNvSpPr/>
            <p:nvPr/>
          </p:nvSpPr>
          <p:spPr>
            <a:xfrm>
              <a:off x="2510994" y="5175712"/>
              <a:ext cx="3420110" cy="522605"/>
            </a:xfrm>
            <a:custGeom>
              <a:rect b="b" l="l" r="r" t="t"/>
              <a:pathLst>
                <a:path extrusionOk="0" h="522604" w="3420110">
                  <a:moveTo>
                    <a:pt x="3266668" y="0"/>
                  </a:moveTo>
                  <a:lnTo>
                    <a:pt x="153339" y="0"/>
                  </a:lnTo>
                  <a:lnTo>
                    <a:pt x="104873" y="7815"/>
                  </a:lnTo>
                  <a:lnTo>
                    <a:pt x="62780" y="29577"/>
                  </a:lnTo>
                  <a:lnTo>
                    <a:pt x="29586" y="62764"/>
                  </a:lnTo>
                  <a:lnTo>
                    <a:pt x="7817" y="104851"/>
                  </a:lnTo>
                  <a:lnTo>
                    <a:pt x="0" y="153314"/>
                  </a:lnTo>
                  <a:lnTo>
                    <a:pt x="0" y="369163"/>
                  </a:lnTo>
                  <a:lnTo>
                    <a:pt x="7817" y="417630"/>
                  </a:lnTo>
                  <a:lnTo>
                    <a:pt x="29586" y="459726"/>
                  </a:lnTo>
                  <a:lnTo>
                    <a:pt x="62780" y="492924"/>
                  </a:lnTo>
                  <a:lnTo>
                    <a:pt x="104873" y="514697"/>
                  </a:lnTo>
                  <a:lnTo>
                    <a:pt x="153339" y="522516"/>
                  </a:lnTo>
                  <a:lnTo>
                    <a:pt x="3266668" y="522516"/>
                  </a:lnTo>
                  <a:lnTo>
                    <a:pt x="3315134" y="514697"/>
                  </a:lnTo>
                  <a:lnTo>
                    <a:pt x="3357227" y="492924"/>
                  </a:lnTo>
                  <a:lnTo>
                    <a:pt x="3390421" y="459726"/>
                  </a:lnTo>
                  <a:lnTo>
                    <a:pt x="3412190" y="417630"/>
                  </a:lnTo>
                  <a:lnTo>
                    <a:pt x="3420008" y="369163"/>
                  </a:lnTo>
                  <a:lnTo>
                    <a:pt x="3420008" y="153314"/>
                  </a:lnTo>
                  <a:lnTo>
                    <a:pt x="3412190" y="104851"/>
                  </a:lnTo>
                  <a:lnTo>
                    <a:pt x="3390421" y="62764"/>
                  </a:lnTo>
                  <a:lnTo>
                    <a:pt x="3357227" y="29577"/>
                  </a:lnTo>
                  <a:lnTo>
                    <a:pt x="3315134" y="7815"/>
                  </a:lnTo>
                  <a:lnTo>
                    <a:pt x="326666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46" name="Google Shape;3746;p62"/>
            <p:cNvPicPr preferRelativeResize="0"/>
            <p:nvPr/>
          </p:nvPicPr>
          <p:blipFill rotWithShape="1">
            <a:blip r:embed="rId18">
              <a:alphaModFix/>
            </a:blip>
            <a:srcRect b="0" l="0" r="0" t="0"/>
            <a:stretch/>
          </p:blipFill>
          <p:spPr>
            <a:xfrm>
              <a:off x="3774258" y="5476956"/>
              <a:ext cx="88900" cy="76200"/>
            </a:xfrm>
            <a:prstGeom prst="rect">
              <a:avLst/>
            </a:prstGeom>
            <a:noFill/>
            <a:ln>
              <a:noFill/>
            </a:ln>
          </p:spPr>
        </p:pic>
      </p:grpSp>
      <p:sp>
        <p:nvSpPr>
          <p:cNvPr id="3747" name="Google Shape;3747;p62"/>
          <p:cNvSpPr txBox="1"/>
          <p:nvPr/>
        </p:nvSpPr>
        <p:spPr>
          <a:xfrm>
            <a:off x="2340000" y="3008528"/>
            <a:ext cx="3762375" cy="349122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00000"/>
              </a:lnSpc>
              <a:spcBef>
                <a:spcPts val="45"/>
              </a:spcBef>
              <a:spcAft>
                <a:spcPts val="0"/>
              </a:spcAft>
              <a:buNone/>
            </a:pPr>
            <a:r>
              <a:t/>
            </a:r>
            <a:endParaRPr sz="1150">
              <a:latin typeface="Times New Roman"/>
              <a:ea typeface="Times New Roman"/>
              <a:cs typeface="Times New Roman"/>
              <a:sym typeface="Times New Roman"/>
            </a:endParaRPr>
          </a:p>
          <a:p>
            <a:pPr indent="0" lvl="0" marL="215900" rtl="0" algn="l">
              <a:lnSpc>
                <a:spcPct val="100000"/>
              </a:lnSpc>
              <a:spcBef>
                <a:spcPts val="0"/>
              </a:spcBef>
              <a:spcAft>
                <a:spcPts val="0"/>
              </a:spcAft>
              <a:buNone/>
            </a:pPr>
            <a:r>
              <a:rPr b="0" lang="en-US" sz="800">
                <a:solidFill>
                  <a:srgbClr val="231F20"/>
                </a:solidFill>
                <a:latin typeface="Arial"/>
                <a:ea typeface="Arial"/>
                <a:cs typeface="Arial"/>
                <a:sym typeface="Arial"/>
              </a:rPr>
              <a:t>Life On 프로그램은 3가지 특별한 약속으로 구성되어 있습니다.</a:t>
            </a:r>
            <a:endParaRPr sz="800">
              <a:latin typeface="Arial"/>
              <a:ea typeface="Arial"/>
              <a:cs typeface="Arial"/>
              <a:sym typeface="Arial"/>
            </a:endParaRPr>
          </a:p>
          <a:p>
            <a:pPr indent="0" lvl="0" marL="0" rtl="0" algn="l">
              <a:lnSpc>
                <a:spcPct val="100000"/>
              </a:lnSpc>
              <a:spcBef>
                <a:spcPts val="20"/>
              </a:spcBef>
              <a:spcAft>
                <a:spcPts val="0"/>
              </a:spcAft>
              <a:buNone/>
            </a:pPr>
            <a:r>
              <a:t/>
            </a:r>
            <a:endParaRPr sz="900">
              <a:latin typeface="Arial"/>
              <a:ea typeface="Arial"/>
              <a:cs typeface="Arial"/>
              <a:sym typeface="Arial"/>
            </a:endParaRPr>
          </a:p>
          <a:p>
            <a:pPr indent="-340995" lvl="0" marL="637540" marR="294640" rtl="0" algn="just">
              <a:lnSpc>
                <a:spcPct val="142200"/>
              </a:lnSpc>
              <a:spcBef>
                <a:spcPts val="0"/>
              </a:spcBef>
              <a:spcAft>
                <a:spcPts val="0"/>
              </a:spcAft>
              <a:buNone/>
            </a:pPr>
            <a:r>
              <a:rPr b="1" lang="en-US" sz="750">
                <a:solidFill>
                  <a:srgbClr val="6F5DCF"/>
                </a:solidFill>
                <a:latin typeface="Malgun Gothic"/>
                <a:ea typeface="Malgun Gothic"/>
                <a:cs typeface="Malgun Gothic"/>
                <a:sym typeface="Malgun Gothic"/>
              </a:rPr>
              <a:t>첫 번째 </a:t>
            </a:r>
            <a:r>
              <a:rPr b="0" lang="en-US" sz="750">
                <a:solidFill>
                  <a:srgbClr val="58595B"/>
                </a:solidFill>
                <a:latin typeface="Arial"/>
                <a:ea typeface="Arial"/>
                <a:cs typeface="Arial"/>
                <a:sym typeface="Arial"/>
              </a:rPr>
              <a:t>약속인 웰컴 서비스는 보험 가입 초기에 가입한 상품의 보장내용을 다시 한번 설명 드리고 고객이 이용할 수 있는 신한라이프 혜택 이용 방법을 안 내 드리는 특별한 컨시어지 서비스입니다.</a:t>
            </a:r>
            <a:endParaRPr sz="750">
              <a:latin typeface="Arial"/>
              <a:ea typeface="Arial"/>
              <a:cs typeface="Arial"/>
              <a:sym typeface="Arial"/>
            </a:endParaRPr>
          </a:p>
          <a:p>
            <a:pPr indent="0" lvl="0" marL="0" rtl="0" algn="l">
              <a:lnSpc>
                <a:spcPct val="100000"/>
              </a:lnSpc>
              <a:spcBef>
                <a:spcPts val="5"/>
              </a:spcBef>
              <a:spcAft>
                <a:spcPts val="0"/>
              </a:spcAft>
              <a:buNone/>
            </a:pPr>
            <a:r>
              <a:t/>
            </a:r>
            <a:endParaRPr sz="800">
              <a:latin typeface="Arial"/>
              <a:ea typeface="Arial"/>
              <a:cs typeface="Arial"/>
              <a:sym typeface="Arial"/>
            </a:endParaRPr>
          </a:p>
          <a:p>
            <a:pPr indent="-340995" lvl="0" marL="637540" marR="294640" rtl="0" algn="just">
              <a:lnSpc>
                <a:spcPct val="142200"/>
              </a:lnSpc>
              <a:spcBef>
                <a:spcPts val="0"/>
              </a:spcBef>
              <a:spcAft>
                <a:spcPts val="0"/>
              </a:spcAft>
              <a:buNone/>
            </a:pPr>
            <a:r>
              <a:rPr b="1" lang="en-US" sz="750">
                <a:solidFill>
                  <a:srgbClr val="6F5DCF"/>
                </a:solidFill>
                <a:latin typeface="Malgun Gothic"/>
                <a:ea typeface="Malgun Gothic"/>
                <a:cs typeface="Malgun Gothic"/>
                <a:sym typeface="Malgun Gothic"/>
              </a:rPr>
              <a:t>두 번째 </a:t>
            </a:r>
            <a:r>
              <a:rPr b="0" lang="en-US" sz="750">
                <a:solidFill>
                  <a:srgbClr val="58595B"/>
                </a:solidFill>
                <a:latin typeface="Arial"/>
                <a:ea typeface="Arial"/>
                <a:cs typeface="Arial"/>
                <a:sym typeface="Arial"/>
              </a:rPr>
              <a:t>약속인 따뜻한 행복 서비스는 FC가 변경된 경우라도 고객이 안심하고 보 험 계약을 유지하실 수 있도록 전문 FC를 통해 지속적 로 관리해주는 특별한 케어 서비스입니다.</a:t>
            </a:r>
            <a:endParaRPr sz="750">
              <a:latin typeface="Arial"/>
              <a:ea typeface="Arial"/>
              <a:cs typeface="Arial"/>
              <a:sym typeface="Arial"/>
            </a:endParaRPr>
          </a:p>
          <a:p>
            <a:pPr indent="0" lvl="0" marL="0" rtl="0" algn="l">
              <a:lnSpc>
                <a:spcPct val="100000"/>
              </a:lnSpc>
              <a:spcBef>
                <a:spcPts val="40"/>
              </a:spcBef>
              <a:spcAft>
                <a:spcPts val="0"/>
              </a:spcAft>
              <a:buNone/>
            </a:pPr>
            <a:r>
              <a:t/>
            </a:r>
            <a:endParaRPr sz="800">
              <a:latin typeface="Arial"/>
              <a:ea typeface="Arial"/>
              <a:cs typeface="Arial"/>
              <a:sym typeface="Arial"/>
            </a:endParaRPr>
          </a:p>
          <a:p>
            <a:pPr indent="-353695" lvl="0" marL="650240" marR="294640" rtl="0" algn="just">
              <a:lnSpc>
                <a:spcPct val="142200"/>
              </a:lnSpc>
              <a:spcBef>
                <a:spcPts val="0"/>
              </a:spcBef>
              <a:spcAft>
                <a:spcPts val="0"/>
              </a:spcAft>
              <a:buNone/>
            </a:pPr>
            <a:r>
              <a:rPr b="1" lang="en-US" sz="750">
                <a:solidFill>
                  <a:srgbClr val="6F5DCF"/>
                </a:solidFill>
                <a:latin typeface="Malgun Gothic"/>
                <a:ea typeface="Malgun Gothic"/>
                <a:cs typeface="Malgun Gothic"/>
                <a:sym typeface="Malgun Gothic"/>
              </a:rPr>
              <a:t>세 번째 </a:t>
            </a:r>
            <a:r>
              <a:rPr b="0" lang="en-US" sz="750">
                <a:solidFill>
                  <a:srgbClr val="58595B"/>
                </a:solidFill>
                <a:latin typeface="Arial"/>
                <a:ea typeface="Arial"/>
                <a:cs typeface="Arial"/>
                <a:sym typeface="Arial"/>
              </a:rPr>
              <a:t>약속인 스마일ON 서비스는 스탬프를 적립하여 계약 기념일(100일, 1 주년, 2주년)에 혜택 로 돌려 드리는 특별한 보상 서비스입니다.</a:t>
            </a:r>
            <a:endParaRPr sz="750">
              <a:latin typeface="Arial"/>
              <a:ea typeface="Arial"/>
              <a:cs typeface="Arial"/>
              <a:sym typeface="Arial"/>
            </a:endParaRPr>
          </a:p>
          <a:p>
            <a:pPr indent="0" lvl="0" marL="0" rtl="0" algn="l">
              <a:lnSpc>
                <a:spcPct val="100000"/>
              </a:lnSpc>
              <a:spcBef>
                <a:spcPts val="75"/>
              </a:spcBef>
              <a:spcAft>
                <a:spcPts val="0"/>
              </a:spcAft>
              <a:buNone/>
            </a:pPr>
            <a:r>
              <a:t/>
            </a:r>
            <a:endParaRPr sz="800">
              <a:latin typeface="Arial"/>
              <a:ea typeface="Arial"/>
              <a:cs typeface="Arial"/>
              <a:sym typeface="Arial"/>
            </a:endParaRPr>
          </a:p>
          <a:p>
            <a:pPr indent="-90805" lvl="0" marL="256540" marR="158750" rtl="0" algn="l">
              <a:lnSpc>
                <a:spcPct val="142200"/>
              </a:lnSpc>
              <a:spcBef>
                <a:spcPts val="5"/>
              </a:spcBef>
              <a:spcAft>
                <a:spcPts val="0"/>
              </a:spcAft>
              <a:buNone/>
            </a:pPr>
            <a:r>
              <a:rPr b="0" lang="en-US" sz="750">
                <a:solidFill>
                  <a:srgbClr val="58595B"/>
                </a:solidFill>
                <a:latin typeface="Arial"/>
                <a:ea typeface="Arial"/>
                <a:cs typeface="Arial"/>
                <a:sym typeface="Arial"/>
              </a:rPr>
              <a:t>3가지 Life On 특별한 약속을 통해 고객 만족도를 제고하기 위해 노력하고 있습니다. 앞 로도 차별화된 고객 관리를 지속하여 고객들이 보다 편리하게 서비스를 이용할 수 있</a:t>
            </a:r>
            <a:endParaRPr sz="750">
              <a:latin typeface="Arial"/>
              <a:ea typeface="Arial"/>
              <a:cs typeface="Arial"/>
              <a:sym typeface="Arial"/>
            </a:endParaRPr>
          </a:p>
          <a:p>
            <a:pPr indent="0" lvl="0" marL="166370" rtl="0" algn="l">
              <a:lnSpc>
                <a:spcPct val="100000"/>
              </a:lnSpc>
              <a:spcBef>
                <a:spcPts val="380"/>
              </a:spcBef>
              <a:spcAft>
                <a:spcPts val="0"/>
              </a:spcAft>
              <a:buNone/>
            </a:pPr>
            <a:r>
              <a:rPr b="0" lang="en-US" sz="750">
                <a:solidFill>
                  <a:srgbClr val="58595B"/>
                </a:solidFill>
                <a:latin typeface="Arial"/>
                <a:ea typeface="Arial"/>
                <a:cs typeface="Arial"/>
                <a:sym typeface="Arial"/>
              </a:rPr>
              <a:t>도록 지원하겠습니다.</a:t>
            </a:r>
            <a:endParaRPr sz="750">
              <a:latin typeface="Arial"/>
              <a:ea typeface="Arial"/>
              <a:cs typeface="Arial"/>
              <a:sym typeface="Arial"/>
            </a:endParaRPr>
          </a:p>
        </p:txBody>
      </p:sp>
      <p:grpSp>
        <p:nvGrpSpPr>
          <p:cNvPr id="3748" name="Google Shape;3748;p62"/>
          <p:cNvGrpSpPr/>
          <p:nvPr/>
        </p:nvGrpSpPr>
        <p:grpSpPr>
          <a:xfrm>
            <a:off x="2627999" y="4477188"/>
            <a:ext cx="3186430" cy="700087"/>
            <a:chOff x="2627999" y="4477188"/>
            <a:chExt cx="3186430" cy="700087"/>
          </a:xfrm>
        </p:grpSpPr>
        <p:sp>
          <p:nvSpPr>
            <p:cNvPr id="3749" name="Google Shape;3749;p62"/>
            <p:cNvSpPr/>
            <p:nvPr/>
          </p:nvSpPr>
          <p:spPr>
            <a:xfrm>
              <a:off x="2627999" y="4477188"/>
              <a:ext cx="3186430" cy="0"/>
            </a:xfrm>
            <a:custGeom>
              <a:rect b="b" l="l" r="r" t="t"/>
              <a:pathLst>
                <a:path extrusionOk="0" h="120000" w="3186429">
                  <a:moveTo>
                    <a:pt x="0" y="0"/>
                  </a:moveTo>
                  <a:lnTo>
                    <a:pt x="3185998"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50" name="Google Shape;3750;p62"/>
            <p:cNvSpPr/>
            <p:nvPr/>
          </p:nvSpPr>
          <p:spPr>
            <a:xfrm>
              <a:off x="2627999" y="5177275"/>
              <a:ext cx="3186430" cy="0"/>
            </a:xfrm>
            <a:custGeom>
              <a:rect b="b" l="l" r="r" t="t"/>
              <a:pathLst>
                <a:path extrusionOk="0" h="120000" w="3186429">
                  <a:moveTo>
                    <a:pt x="0" y="0"/>
                  </a:moveTo>
                  <a:lnTo>
                    <a:pt x="3185998"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51" name="Google Shape;3751;p6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62</a:t>
            </a:r>
            <a:endParaRPr sz="900">
              <a:latin typeface="Malgun Gothic"/>
              <a:ea typeface="Malgun Gothic"/>
              <a:cs typeface="Malgun Gothic"/>
              <a:sym typeface="Malgun Gothic"/>
            </a:endParaRPr>
          </a:p>
        </p:txBody>
      </p:sp>
      <p:pic>
        <p:nvPicPr>
          <p:cNvPr id="3752" name="Google Shape;3752;p62"/>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3753" name="Google Shape;3753;p62"/>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3754" name="Google Shape;3754;p62"/>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3755" name="Google Shape;3755;p62"/>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3756" name="Google Shape;3756;p6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0" name="Shape 3760"/>
        <p:cNvGrpSpPr/>
        <p:nvPr/>
      </p:nvGrpSpPr>
      <p:grpSpPr>
        <a:xfrm>
          <a:off x="0" y="0"/>
          <a:ext cx="0" cy="0"/>
          <a:chOff x="0" y="0"/>
          <a:chExt cx="0" cy="0"/>
        </a:xfrm>
      </p:grpSpPr>
      <p:graphicFrame>
        <p:nvGraphicFramePr>
          <p:cNvPr id="3761" name="Google Shape;3761;p6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3762" name="Google Shape;3762;p63"/>
          <p:cNvGrpSpPr/>
          <p:nvPr/>
        </p:nvGrpSpPr>
        <p:grpSpPr>
          <a:xfrm>
            <a:off x="2339987" y="913929"/>
            <a:ext cx="7956550" cy="3810"/>
            <a:chOff x="2339987" y="913929"/>
            <a:chExt cx="7956550" cy="3810"/>
          </a:xfrm>
        </p:grpSpPr>
        <p:sp>
          <p:nvSpPr>
            <p:cNvPr id="3763" name="Google Shape;3763;p63"/>
            <p:cNvSpPr/>
            <p:nvPr/>
          </p:nvSpPr>
          <p:spPr>
            <a:xfrm>
              <a:off x="2349521" y="915823"/>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4" name="Google Shape;3764;p63"/>
            <p:cNvSpPr/>
            <p:nvPr/>
          </p:nvSpPr>
          <p:spPr>
            <a:xfrm>
              <a:off x="2339987" y="913929"/>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65" name="Google Shape;3765;p63"/>
          <p:cNvSpPr txBox="1"/>
          <p:nvPr/>
        </p:nvSpPr>
        <p:spPr>
          <a:xfrm>
            <a:off x="2327300" y="682914"/>
            <a:ext cx="203200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고객과 FC가 함께하는 고객만족 행사</a:t>
            </a:r>
            <a:endParaRPr sz="950">
              <a:latin typeface="Malgun Gothic"/>
              <a:ea typeface="Malgun Gothic"/>
              <a:cs typeface="Malgun Gothic"/>
              <a:sym typeface="Malgun Gothic"/>
            </a:endParaRPr>
          </a:p>
        </p:txBody>
      </p:sp>
      <p:grpSp>
        <p:nvGrpSpPr>
          <p:cNvPr id="3766" name="Google Shape;3766;p63"/>
          <p:cNvGrpSpPr/>
          <p:nvPr/>
        </p:nvGrpSpPr>
        <p:grpSpPr>
          <a:xfrm>
            <a:off x="2339987" y="6692188"/>
            <a:ext cx="7956550" cy="3810"/>
            <a:chOff x="2339987" y="6692188"/>
            <a:chExt cx="7956550" cy="3810"/>
          </a:xfrm>
        </p:grpSpPr>
        <p:sp>
          <p:nvSpPr>
            <p:cNvPr id="3767" name="Google Shape;3767;p63"/>
            <p:cNvSpPr/>
            <p:nvPr/>
          </p:nvSpPr>
          <p:spPr>
            <a:xfrm>
              <a:off x="2349521" y="6694082"/>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8" name="Google Shape;3768;p63"/>
            <p:cNvSpPr/>
            <p:nvPr/>
          </p:nvSpPr>
          <p:spPr>
            <a:xfrm>
              <a:off x="2339987" y="6692188"/>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769" name="Google Shape;3769;p63"/>
          <p:cNvPicPr preferRelativeResize="0"/>
          <p:nvPr/>
        </p:nvPicPr>
        <p:blipFill rotWithShape="1">
          <a:blip r:embed="rId16">
            <a:alphaModFix/>
          </a:blip>
          <a:srcRect b="0" l="0" r="0" t="0"/>
          <a:stretch/>
        </p:blipFill>
        <p:spPr>
          <a:xfrm>
            <a:off x="7037468" y="2000158"/>
            <a:ext cx="98424" cy="82549"/>
          </a:xfrm>
          <a:prstGeom prst="rect">
            <a:avLst/>
          </a:prstGeom>
          <a:noFill/>
          <a:ln>
            <a:noFill/>
          </a:ln>
        </p:spPr>
      </p:pic>
      <p:pic>
        <p:nvPicPr>
          <p:cNvPr id="3770" name="Google Shape;3770;p63"/>
          <p:cNvPicPr preferRelativeResize="0"/>
          <p:nvPr/>
        </p:nvPicPr>
        <p:blipFill rotWithShape="1">
          <a:blip r:embed="rId16">
            <a:alphaModFix/>
          </a:blip>
          <a:srcRect b="0" l="0" r="0" t="0"/>
          <a:stretch/>
        </p:blipFill>
        <p:spPr>
          <a:xfrm>
            <a:off x="5839104" y="2182784"/>
            <a:ext cx="98424" cy="82549"/>
          </a:xfrm>
          <a:prstGeom prst="rect">
            <a:avLst/>
          </a:prstGeom>
          <a:noFill/>
          <a:ln>
            <a:noFill/>
          </a:ln>
        </p:spPr>
      </p:pic>
      <p:pic>
        <p:nvPicPr>
          <p:cNvPr id="3771" name="Google Shape;3771;p63"/>
          <p:cNvPicPr preferRelativeResize="0"/>
          <p:nvPr/>
        </p:nvPicPr>
        <p:blipFill rotWithShape="1">
          <a:blip r:embed="rId16">
            <a:alphaModFix/>
          </a:blip>
          <a:srcRect b="0" l="0" r="0" t="0"/>
          <a:stretch/>
        </p:blipFill>
        <p:spPr>
          <a:xfrm>
            <a:off x="7042580" y="2182784"/>
            <a:ext cx="98424" cy="82549"/>
          </a:xfrm>
          <a:prstGeom prst="rect">
            <a:avLst/>
          </a:prstGeom>
          <a:noFill/>
          <a:ln>
            <a:noFill/>
          </a:ln>
        </p:spPr>
      </p:pic>
      <p:pic>
        <p:nvPicPr>
          <p:cNvPr id="3772" name="Google Shape;3772;p63"/>
          <p:cNvPicPr preferRelativeResize="0"/>
          <p:nvPr/>
        </p:nvPicPr>
        <p:blipFill rotWithShape="1">
          <a:blip r:embed="rId16">
            <a:alphaModFix/>
          </a:blip>
          <a:srcRect b="0" l="0" r="0" t="0"/>
          <a:stretch/>
        </p:blipFill>
        <p:spPr>
          <a:xfrm>
            <a:off x="5932982" y="3095914"/>
            <a:ext cx="98424" cy="82549"/>
          </a:xfrm>
          <a:prstGeom prst="rect">
            <a:avLst/>
          </a:prstGeom>
          <a:noFill/>
          <a:ln>
            <a:noFill/>
          </a:ln>
        </p:spPr>
      </p:pic>
      <p:pic>
        <p:nvPicPr>
          <p:cNvPr id="3773" name="Google Shape;3773;p63"/>
          <p:cNvPicPr preferRelativeResize="0"/>
          <p:nvPr/>
        </p:nvPicPr>
        <p:blipFill rotWithShape="1">
          <a:blip r:embed="rId16">
            <a:alphaModFix/>
          </a:blip>
          <a:srcRect b="0" l="0" r="0" t="0"/>
          <a:stretch/>
        </p:blipFill>
        <p:spPr>
          <a:xfrm>
            <a:off x="6795742" y="3643792"/>
            <a:ext cx="98424" cy="82549"/>
          </a:xfrm>
          <a:prstGeom prst="rect">
            <a:avLst/>
          </a:prstGeom>
          <a:noFill/>
          <a:ln>
            <a:noFill/>
          </a:ln>
        </p:spPr>
      </p:pic>
      <p:pic>
        <p:nvPicPr>
          <p:cNvPr id="3774" name="Google Shape;3774;p63"/>
          <p:cNvPicPr preferRelativeResize="0"/>
          <p:nvPr/>
        </p:nvPicPr>
        <p:blipFill rotWithShape="1">
          <a:blip r:embed="rId16">
            <a:alphaModFix/>
          </a:blip>
          <a:srcRect b="0" l="0" r="0" t="0"/>
          <a:stretch/>
        </p:blipFill>
        <p:spPr>
          <a:xfrm>
            <a:off x="6636067" y="4009044"/>
            <a:ext cx="98424" cy="82549"/>
          </a:xfrm>
          <a:prstGeom prst="rect">
            <a:avLst/>
          </a:prstGeom>
          <a:noFill/>
          <a:ln>
            <a:noFill/>
          </a:ln>
        </p:spPr>
      </p:pic>
      <p:sp>
        <p:nvSpPr>
          <p:cNvPr id="3775" name="Google Shape;3775;p63"/>
          <p:cNvSpPr txBox="1"/>
          <p:nvPr/>
        </p:nvSpPr>
        <p:spPr>
          <a:xfrm>
            <a:off x="5063299" y="994018"/>
            <a:ext cx="2510155" cy="349694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MZ세대 상품인식조사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고객의 목소리를 직접 청취하여 고객 중심 의 보험상품 및 서비스를 개발하기 위해 집단 심층 인터뷰 형태(Focus Group Interview)로 고객 보험상품 인식 조 사를 진행하였습니다. 집단 심층 인터뷰는 만 25~39세의 MZ세대 고객과 MZ세대 고객의 부모를 대상  로 총 6그 룹, 그룹당 6~7명  로 총 41명의 고객을 대상  로 하였습 니다. 고객의 보험 관련 인식 및 태도, 신규 보험 상품에 대 한 반응, 그리고 보험 관련 부가서비스에 대한 반응 등에 대 한 조사를 실시하였습니다.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인터뷰 결과 고객은 연령/성별에 따라 보험에 대한 인식 및 태도의 차이가 있었  며 특히 취업, 결혼, 출산 시기에 필 요로 하는 보험 상품의 종류가 달랐습니다. 또한 당사에서 출시 준비 중인 신규 보험 상품에 대한 선호도를 미리 테스 트하여, 상품의 개선점을 찾아낼 수 있었  며, 고객 서비스 경험의 긍정적, 부정적 사례에 대한 조사를 통해 고객서비 스 전략에 활용할 수 있었습니다. 앞  로도 신한라이프는 고객의 목소리를 적극 청취하여 고객 친화적인 상품과 서 비스를 기획하겠습니다.</a:t>
            </a:r>
            <a:endParaRPr sz="800">
              <a:latin typeface="Arial"/>
              <a:ea typeface="Arial"/>
              <a:cs typeface="Arial"/>
              <a:sym typeface="Arial"/>
            </a:endParaRPr>
          </a:p>
        </p:txBody>
      </p:sp>
      <p:pic>
        <p:nvPicPr>
          <p:cNvPr id="3776" name="Google Shape;3776;p63"/>
          <p:cNvPicPr preferRelativeResize="0"/>
          <p:nvPr/>
        </p:nvPicPr>
        <p:blipFill rotWithShape="1">
          <a:blip r:embed="rId16">
            <a:alphaModFix/>
          </a:blip>
          <a:srcRect b="0" l="0" r="0" t="0"/>
          <a:stretch/>
        </p:blipFill>
        <p:spPr>
          <a:xfrm>
            <a:off x="3561533" y="1634906"/>
            <a:ext cx="98424" cy="82549"/>
          </a:xfrm>
          <a:prstGeom prst="rect">
            <a:avLst/>
          </a:prstGeom>
          <a:noFill/>
          <a:ln>
            <a:noFill/>
          </a:ln>
        </p:spPr>
      </p:pic>
      <p:pic>
        <p:nvPicPr>
          <p:cNvPr id="3777" name="Google Shape;3777;p63"/>
          <p:cNvPicPr preferRelativeResize="0"/>
          <p:nvPr/>
        </p:nvPicPr>
        <p:blipFill rotWithShape="1">
          <a:blip r:embed="rId16">
            <a:alphaModFix/>
          </a:blip>
          <a:srcRect b="0" l="0" r="0" t="0"/>
          <a:stretch/>
        </p:blipFill>
        <p:spPr>
          <a:xfrm>
            <a:off x="3319111" y="2365410"/>
            <a:ext cx="98424" cy="82549"/>
          </a:xfrm>
          <a:prstGeom prst="rect">
            <a:avLst/>
          </a:prstGeom>
          <a:noFill/>
          <a:ln>
            <a:noFill/>
          </a:ln>
        </p:spPr>
      </p:pic>
      <p:sp>
        <p:nvSpPr>
          <p:cNvPr id="3778" name="Google Shape;3778;p63"/>
          <p:cNvSpPr txBox="1"/>
          <p:nvPr/>
        </p:nvSpPr>
        <p:spPr>
          <a:xfrm>
            <a:off x="2327300" y="994018"/>
            <a:ext cx="2509520" cy="24009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라울 뒤피 미술 전시회</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고객과 FC가 함께 어우러져 보험과 금융에 더욱 친숙하게 다가갈 수 있도록 다방면의 노력을 기울이 고 있습니다. 이에 대한 일환  로 2023년 5월부터 9월까 지 ‘라울 뒤피:색채의 선율’ 미술 전시회에 메인 스폰서로 참여하여 고객과 FC가 함께 할 수 있는 소통의 장을 제공하 였습니다. 본 전시회는 우리나라에서 최초로 진행되는 라 울 뒤피의 대형 회고전  로 해외 유명 미술관에서도 쉽게 보기 어려운 대표 걸작과 뒤피의 독창적인 작품 세계를 조 망할 수 있도록 준비되었습니다. 단순히 보험상품을 통한 고객만족을 넘어 고객이 예술을 통해 삶의 풍요로움과 여 유를 느끼고 고객과 FC가 함께할 수 있는 고객 만족 행사를 계속 제공해 나가겠습니다.</a:t>
            </a:r>
            <a:endParaRPr sz="800">
              <a:latin typeface="Arial"/>
              <a:ea typeface="Arial"/>
              <a:cs typeface="Arial"/>
              <a:sym typeface="Arial"/>
            </a:endParaRPr>
          </a:p>
        </p:txBody>
      </p:sp>
      <p:pic>
        <p:nvPicPr>
          <p:cNvPr id="3779" name="Google Shape;3779;p63"/>
          <p:cNvPicPr preferRelativeResize="0"/>
          <p:nvPr/>
        </p:nvPicPr>
        <p:blipFill rotWithShape="1">
          <a:blip r:embed="rId16">
            <a:alphaModFix/>
          </a:blip>
          <a:srcRect b="0" l="0" r="0" t="0"/>
          <a:stretch/>
        </p:blipFill>
        <p:spPr>
          <a:xfrm>
            <a:off x="9869487" y="1452280"/>
            <a:ext cx="98424" cy="82549"/>
          </a:xfrm>
          <a:prstGeom prst="rect">
            <a:avLst/>
          </a:prstGeom>
          <a:noFill/>
          <a:ln>
            <a:noFill/>
          </a:ln>
        </p:spPr>
      </p:pic>
      <p:sp>
        <p:nvSpPr>
          <p:cNvPr id="3780" name="Google Shape;3780;p63"/>
          <p:cNvSpPr txBox="1"/>
          <p:nvPr/>
        </p:nvSpPr>
        <p:spPr>
          <a:xfrm>
            <a:off x="7799299" y="994018"/>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서류 간소화 및 표준화 작업 시행</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차별화된 고객경험 서비스를 제공하기 위해 신계약 체결부터 소멸까지 전 영역을 고객 관점  로 재검 토하였습니다. 이를 통해 처리기준 및 공통서류 기준을 간 소화, 표준화하고 고객이 제출하거나 작성해야 할 서류는 축소 및 대체하여 고객 안내 및 작성 부담을 최소화했습니 다. 또한 업무처리별 작성 목적 중복 서류는 통폐합하고 약 60여종의 양식지를 표준화, 리디자인 하였습니다.</a:t>
            </a:r>
            <a:endParaRPr sz="800">
              <a:latin typeface="Arial"/>
              <a:ea typeface="Arial"/>
              <a:cs typeface="Arial"/>
              <a:sym typeface="Arial"/>
            </a:endParaRPr>
          </a:p>
        </p:txBody>
      </p:sp>
      <p:sp>
        <p:nvSpPr>
          <p:cNvPr id="3781" name="Google Shape;3781;p6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63</a:t>
            </a:r>
            <a:endParaRPr sz="900">
              <a:latin typeface="Malgun Gothic"/>
              <a:ea typeface="Malgun Gothic"/>
              <a:cs typeface="Malgun Gothic"/>
              <a:sym typeface="Malgun Gothic"/>
            </a:endParaRPr>
          </a:p>
        </p:txBody>
      </p:sp>
      <p:pic>
        <p:nvPicPr>
          <p:cNvPr id="3782" name="Google Shape;3782;p63"/>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3783" name="Google Shape;3783;p63"/>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3784" name="Google Shape;3784;p63"/>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3785" name="Google Shape;3785;p63"/>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3786" name="Google Shape;3786;p6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0" name="Shape 3790"/>
        <p:cNvGrpSpPr/>
        <p:nvPr/>
      </p:nvGrpSpPr>
      <p:grpSpPr>
        <a:xfrm>
          <a:off x="0" y="0"/>
          <a:ext cx="0" cy="0"/>
          <a:chOff x="0" y="0"/>
          <a:chExt cx="0" cy="0"/>
        </a:xfrm>
      </p:grpSpPr>
      <p:graphicFrame>
        <p:nvGraphicFramePr>
          <p:cNvPr id="3791" name="Google Shape;3791;p6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0">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3792" name="Google Shape;3792;p64"/>
          <p:cNvGrpSpPr/>
          <p:nvPr/>
        </p:nvGrpSpPr>
        <p:grpSpPr>
          <a:xfrm>
            <a:off x="2339987" y="913929"/>
            <a:ext cx="2484120" cy="3810"/>
            <a:chOff x="2339987" y="913929"/>
            <a:chExt cx="2484120" cy="3810"/>
          </a:xfrm>
        </p:grpSpPr>
        <p:sp>
          <p:nvSpPr>
            <p:cNvPr id="3793" name="Google Shape;3793;p64"/>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94" name="Google Shape;3794;p64"/>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95" name="Google Shape;3795;p64"/>
          <p:cNvSpPr txBox="1"/>
          <p:nvPr/>
        </p:nvSpPr>
        <p:spPr>
          <a:xfrm>
            <a:off x="2327300" y="682914"/>
            <a:ext cx="138874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고객 소통 및 만족도 조사</a:t>
            </a:r>
            <a:endParaRPr sz="950">
              <a:latin typeface="Malgun Gothic"/>
              <a:ea typeface="Malgun Gothic"/>
              <a:cs typeface="Malgun Gothic"/>
              <a:sym typeface="Malgun Gothic"/>
            </a:endParaRPr>
          </a:p>
        </p:txBody>
      </p:sp>
      <p:pic>
        <p:nvPicPr>
          <p:cNvPr id="3796" name="Google Shape;3796;p64"/>
          <p:cNvPicPr preferRelativeResize="0"/>
          <p:nvPr/>
        </p:nvPicPr>
        <p:blipFill rotWithShape="1">
          <a:blip r:embed="rId16">
            <a:alphaModFix/>
          </a:blip>
          <a:srcRect b="0" l="0" r="0" t="0"/>
          <a:stretch/>
        </p:blipFill>
        <p:spPr>
          <a:xfrm>
            <a:off x="4723868" y="2730662"/>
            <a:ext cx="98424" cy="82549"/>
          </a:xfrm>
          <a:prstGeom prst="rect">
            <a:avLst/>
          </a:prstGeom>
          <a:noFill/>
          <a:ln>
            <a:noFill/>
          </a:ln>
        </p:spPr>
      </p:pic>
      <p:sp>
        <p:nvSpPr>
          <p:cNvPr id="3797" name="Google Shape;3797;p64"/>
          <p:cNvSpPr txBox="1"/>
          <p:nvPr/>
        </p:nvSpPr>
        <p:spPr>
          <a:xfrm>
            <a:off x="2327300" y="994018"/>
            <a:ext cx="2510155" cy="367982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고객 소통 및 갈등 해결</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고객과의 소통 강화와 신속한 갈등 해결을 위해 소비자보호시스템에 기반한 전문 VOC(Voice of Customer) 대응 체계를 운영 중입니다. 265가지 디테일 한 민원 대응 매뉴얼을 정립•활용하고, 금융취약계층 민원 에 대해선 Fast-Track 관리, 민원 처리 과정에서 발견된 개 선 필요사항이나 서비스 향상을 위한 아이디어는 빠짐없 이 소비자보호시스템 내 개선과제로 등록하여 유관부서와 논의하고 있습니다. 또한 시스템 내 민원 통계 유형 분석을 통해 소비자 보호 취약 부분에 대한 사전 숙지를 하고 있 며, 이는 영업 지점과 본사에서도 상시 모니터링이 가능하 여 완전판매 문화 확산에 활용하고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 홈페이지 및 모바일 앱 등에서 소비자 포털 메 뉴를 메인 화면에 배치하여 고객과 직간접 소통을 활성화 하고 있습니다. 소비자보호 체계, 공시 자료, 우수 사례, 주 요 안내사항, 유용한 소비자보호 정보 등의 게시와 더불어 고객의 소리 접수(홈페이지/모바일 앱/전화/내방/우편), 금융취약 계층(고령 · 장애인, 다문화가족) 언어 지원 안내 등을 병행하며 다양한 소비자들이 손쉽게 이용할 수 있도 록 지원하고 있습니다.</a:t>
            </a:r>
            <a:endParaRPr sz="800">
              <a:latin typeface="Arial"/>
              <a:ea typeface="Arial"/>
              <a:cs typeface="Arial"/>
              <a:sym typeface="Arial"/>
            </a:endParaRPr>
          </a:p>
        </p:txBody>
      </p:sp>
      <p:sp>
        <p:nvSpPr>
          <p:cNvPr id="3798" name="Google Shape;3798;p64"/>
          <p:cNvSpPr txBox="1"/>
          <p:nvPr/>
        </p:nvSpPr>
        <p:spPr>
          <a:xfrm>
            <a:off x="5063299" y="1177960"/>
            <a:ext cx="2512060" cy="1669414"/>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보험업권 자율 경쟁 안에서 단체 계약 등이 가능한 GA보험영업대리점 계약에 대해서는 카카오 알림톡을 활 용한 주의사항 및 재숙지 안내의 계약자 숙려제도를 운영 하여 보다 주의 깊게 계약 체결을 권유하고, 사전에 피해를 예방할 수 있도록 노력하고 있습니다.</a:t>
            </a:r>
            <a:endParaRPr sz="800">
              <a:latin typeface="Arial"/>
              <a:ea typeface="Arial"/>
              <a:cs typeface="Arial"/>
              <a:sym typeface="Arial"/>
            </a:endParaRPr>
          </a:p>
          <a:p>
            <a:pPr indent="0" lvl="0" marL="12700" marR="8255" rtl="0" algn="just">
              <a:lnSpc>
                <a:spcPct val="149800"/>
              </a:lnSpc>
              <a:spcBef>
                <a:spcPts val="0"/>
              </a:spcBef>
              <a:spcAft>
                <a:spcPts val="0"/>
              </a:spcAft>
              <a:buNone/>
            </a:pPr>
            <a:r>
              <a:rPr b="0" lang="en-US" sz="800">
                <a:solidFill>
                  <a:srgbClr val="58595B"/>
                </a:solidFill>
                <a:latin typeface="Arial"/>
                <a:ea typeface="Arial"/>
                <a:cs typeface="Arial"/>
                <a:sym typeface="Arial"/>
              </a:rPr>
              <a:t>접수된 고객의 소리는 처리 및 분석 과정을 거쳐 개선과제 를 도출하고, 관련 부서와의 논의를 통해 실제 제도/기준/ 프로세스를 개선하고 교육을 실행하는 등의 개선 프로세 스를 거치고 있습니다.</a:t>
            </a:r>
            <a:endParaRPr sz="800">
              <a:latin typeface="Arial"/>
              <a:ea typeface="Arial"/>
              <a:cs typeface="Arial"/>
              <a:sym typeface="Arial"/>
            </a:endParaRPr>
          </a:p>
        </p:txBody>
      </p:sp>
      <p:grpSp>
        <p:nvGrpSpPr>
          <p:cNvPr id="3799" name="Google Shape;3799;p64"/>
          <p:cNvGrpSpPr/>
          <p:nvPr/>
        </p:nvGrpSpPr>
        <p:grpSpPr>
          <a:xfrm>
            <a:off x="7811998" y="720001"/>
            <a:ext cx="2484120" cy="5976620"/>
            <a:chOff x="7811998" y="720001"/>
            <a:chExt cx="2484120" cy="5976620"/>
          </a:xfrm>
        </p:grpSpPr>
        <p:sp>
          <p:nvSpPr>
            <p:cNvPr id="3800" name="Google Shape;3800;p64"/>
            <p:cNvSpPr/>
            <p:nvPr/>
          </p:nvSpPr>
          <p:spPr>
            <a:xfrm>
              <a:off x="7811998" y="720001"/>
              <a:ext cx="2484120" cy="5976620"/>
            </a:xfrm>
            <a:custGeom>
              <a:rect b="b" l="l" r="r" t="t"/>
              <a:pathLst>
                <a:path extrusionOk="0" h="5976620" w="2484120">
                  <a:moveTo>
                    <a:pt x="2484005" y="0"/>
                  </a:moveTo>
                  <a:lnTo>
                    <a:pt x="0" y="0"/>
                  </a:lnTo>
                  <a:lnTo>
                    <a:pt x="0" y="5975997"/>
                  </a:lnTo>
                  <a:lnTo>
                    <a:pt x="2484005" y="5975997"/>
                  </a:lnTo>
                  <a:lnTo>
                    <a:pt x="2484005"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1" name="Google Shape;3801;p64"/>
            <p:cNvSpPr/>
            <p:nvPr/>
          </p:nvSpPr>
          <p:spPr>
            <a:xfrm>
              <a:off x="7975903" y="902834"/>
              <a:ext cx="2156460" cy="212725"/>
            </a:xfrm>
            <a:custGeom>
              <a:rect b="b" l="l" r="r" t="t"/>
              <a:pathLst>
                <a:path extrusionOk="0" h="212725" w="2156459">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02" name="Google Shape;3802;p64"/>
            <p:cNvPicPr preferRelativeResize="0"/>
            <p:nvPr/>
          </p:nvPicPr>
          <p:blipFill rotWithShape="1">
            <a:blip r:embed="rId17">
              <a:alphaModFix/>
            </a:blip>
            <a:srcRect b="0" l="0" r="0" t="0"/>
            <a:stretch/>
          </p:blipFill>
          <p:spPr>
            <a:xfrm>
              <a:off x="7974390" y="901706"/>
              <a:ext cx="100271" cy="214820"/>
            </a:xfrm>
            <a:prstGeom prst="rect">
              <a:avLst/>
            </a:prstGeom>
            <a:noFill/>
            <a:ln>
              <a:noFill/>
            </a:ln>
          </p:spPr>
        </p:pic>
        <p:sp>
          <p:nvSpPr>
            <p:cNvPr id="3803" name="Google Shape;3803;p64"/>
            <p:cNvSpPr/>
            <p:nvPr/>
          </p:nvSpPr>
          <p:spPr>
            <a:xfrm>
              <a:off x="8095341" y="1115024"/>
              <a:ext cx="1921510" cy="0"/>
            </a:xfrm>
            <a:custGeom>
              <a:rect b="b" l="l" r="r" t="t"/>
              <a:pathLst>
                <a:path extrusionOk="0" h="120000" w="1921509">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04" name="Google Shape;3804;p64"/>
            <p:cNvPicPr preferRelativeResize="0"/>
            <p:nvPr/>
          </p:nvPicPr>
          <p:blipFill rotWithShape="1">
            <a:blip r:embed="rId18">
              <a:alphaModFix/>
            </a:blip>
            <a:srcRect b="0" l="0" r="0" t="0"/>
            <a:stretch/>
          </p:blipFill>
          <p:spPr>
            <a:xfrm>
              <a:off x="10033337" y="901333"/>
              <a:ext cx="100271" cy="214819"/>
            </a:xfrm>
            <a:prstGeom prst="rect">
              <a:avLst/>
            </a:prstGeom>
            <a:noFill/>
            <a:ln>
              <a:noFill/>
            </a:ln>
          </p:spPr>
        </p:pic>
        <p:sp>
          <p:nvSpPr>
            <p:cNvPr id="3805" name="Google Shape;3805;p64"/>
            <p:cNvSpPr/>
            <p:nvPr/>
          </p:nvSpPr>
          <p:spPr>
            <a:xfrm>
              <a:off x="8091529" y="902834"/>
              <a:ext cx="1921510" cy="0"/>
            </a:xfrm>
            <a:custGeom>
              <a:rect b="b" l="l" r="r" t="t"/>
              <a:pathLst>
                <a:path extrusionOk="0" h="120000" w="1921509">
                  <a:moveTo>
                    <a:pt x="192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6" name="Google Shape;3806;p64"/>
            <p:cNvSpPr/>
            <p:nvPr/>
          </p:nvSpPr>
          <p:spPr>
            <a:xfrm>
              <a:off x="7975909" y="902830"/>
              <a:ext cx="2156460" cy="212725"/>
            </a:xfrm>
            <a:custGeom>
              <a:rect b="b" l="l" r="r" t="t"/>
              <a:pathLst>
                <a:path extrusionOk="0" h="212725" w="2156459">
                  <a:moveTo>
                    <a:pt x="139" y="100520"/>
                  </a:moveTo>
                  <a:lnTo>
                    <a:pt x="38" y="102362"/>
                  </a:lnTo>
                  <a:lnTo>
                    <a:pt x="0" y="104228"/>
                  </a:lnTo>
                  <a:lnTo>
                    <a:pt x="0" y="106095"/>
                  </a:lnTo>
                  <a:lnTo>
                    <a:pt x="0" y="107975"/>
                  </a:lnTo>
                  <a:lnTo>
                    <a:pt x="38" y="109829"/>
                  </a:lnTo>
                  <a:lnTo>
                    <a:pt x="139" y="111683"/>
                  </a:lnTo>
                </a:path>
                <a:path extrusionOk="0" h="212725" w="2156459">
                  <a:moveTo>
                    <a:pt x="100507" y="212051"/>
                  </a:moveTo>
                  <a:lnTo>
                    <a:pt x="102361" y="212140"/>
                  </a:lnTo>
                  <a:lnTo>
                    <a:pt x="104216" y="212191"/>
                  </a:lnTo>
                  <a:lnTo>
                    <a:pt x="106095" y="212191"/>
                  </a:lnTo>
                  <a:lnTo>
                    <a:pt x="111810" y="212191"/>
                  </a:lnTo>
                </a:path>
                <a:path extrusionOk="0" h="212725" w="2156459">
                  <a:moveTo>
                    <a:pt x="2044369" y="212191"/>
                  </a:moveTo>
                  <a:lnTo>
                    <a:pt x="2050084" y="212191"/>
                  </a:lnTo>
                  <a:lnTo>
                    <a:pt x="2051964" y="212191"/>
                  </a:lnTo>
                  <a:lnTo>
                    <a:pt x="2053818" y="212140"/>
                  </a:lnTo>
                  <a:lnTo>
                    <a:pt x="2055672" y="212051"/>
                  </a:lnTo>
                </a:path>
                <a:path extrusionOk="0" h="212725" w="2156459">
                  <a:moveTo>
                    <a:pt x="2156040" y="111683"/>
                  </a:moveTo>
                  <a:lnTo>
                    <a:pt x="2156142" y="109829"/>
                  </a:lnTo>
                  <a:lnTo>
                    <a:pt x="2156180" y="107975"/>
                  </a:lnTo>
                  <a:lnTo>
                    <a:pt x="2156180" y="106095"/>
                  </a:lnTo>
                  <a:lnTo>
                    <a:pt x="2156180" y="104228"/>
                  </a:lnTo>
                  <a:lnTo>
                    <a:pt x="2156142" y="102362"/>
                  </a:lnTo>
                  <a:lnTo>
                    <a:pt x="2156040" y="100520"/>
                  </a:lnTo>
                </a:path>
                <a:path extrusionOk="0" h="212725" w="2156459">
                  <a:moveTo>
                    <a:pt x="2055672" y="152"/>
                  </a:moveTo>
                  <a:lnTo>
                    <a:pt x="2053818" y="50"/>
                  </a:lnTo>
                  <a:lnTo>
                    <a:pt x="2051964" y="0"/>
                  </a:lnTo>
                  <a:lnTo>
                    <a:pt x="2050084" y="0"/>
                  </a:lnTo>
                  <a:lnTo>
                    <a:pt x="2044369" y="0"/>
                  </a:lnTo>
                </a:path>
                <a:path extrusionOk="0" h="212725" w="2156459">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07" name="Google Shape;3807;p64"/>
            <p:cNvPicPr preferRelativeResize="0"/>
            <p:nvPr/>
          </p:nvPicPr>
          <p:blipFill rotWithShape="1">
            <a:blip r:embed="rId19">
              <a:alphaModFix/>
            </a:blip>
            <a:srcRect b="0" l="0" r="0" t="0"/>
            <a:stretch/>
          </p:blipFill>
          <p:spPr>
            <a:xfrm>
              <a:off x="9953067" y="945925"/>
              <a:ext cx="125996" cy="126009"/>
            </a:xfrm>
            <a:prstGeom prst="rect">
              <a:avLst/>
            </a:prstGeom>
            <a:noFill/>
            <a:ln>
              <a:noFill/>
            </a:ln>
          </p:spPr>
        </p:pic>
        <p:pic>
          <p:nvPicPr>
            <p:cNvPr id="3808" name="Google Shape;3808;p64"/>
            <p:cNvPicPr preferRelativeResize="0"/>
            <p:nvPr/>
          </p:nvPicPr>
          <p:blipFill rotWithShape="1">
            <a:blip r:embed="rId20">
              <a:alphaModFix/>
            </a:blip>
            <a:srcRect b="0" l="0" r="0" t="0"/>
            <a:stretch/>
          </p:blipFill>
          <p:spPr>
            <a:xfrm>
              <a:off x="8778339" y="3217071"/>
              <a:ext cx="85724" cy="73024"/>
            </a:xfrm>
            <a:prstGeom prst="rect">
              <a:avLst/>
            </a:prstGeom>
            <a:noFill/>
            <a:ln>
              <a:noFill/>
            </a:ln>
          </p:spPr>
        </p:pic>
        <p:pic>
          <p:nvPicPr>
            <p:cNvPr id="3809" name="Google Shape;3809;p64"/>
            <p:cNvPicPr preferRelativeResize="0"/>
            <p:nvPr/>
          </p:nvPicPr>
          <p:blipFill rotWithShape="1">
            <a:blip r:embed="rId20">
              <a:alphaModFix/>
            </a:blip>
            <a:srcRect b="0" l="0" r="0" t="0"/>
            <a:stretch/>
          </p:blipFill>
          <p:spPr>
            <a:xfrm>
              <a:off x="9903857" y="3217071"/>
              <a:ext cx="85724" cy="73024"/>
            </a:xfrm>
            <a:prstGeom prst="rect">
              <a:avLst/>
            </a:prstGeom>
            <a:noFill/>
            <a:ln>
              <a:noFill/>
            </a:ln>
          </p:spPr>
        </p:pic>
      </p:grpSp>
      <p:sp>
        <p:nvSpPr>
          <p:cNvPr id="3810" name="Google Shape;3810;p64"/>
          <p:cNvSpPr txBox="1"/>
          <p:nvPr/>
        </p:nvSpPr>
        <p:spPr>
          <a:xfrm>
            <a:off x="8027999" y="931333"/>
            <a:ext cx="2066289" cy="3365500"/>
          </a:xfrm>
          <a:prstGeom prst="rect">
            <a:avLst/>
          </a:prstGeom>
          <a:noFill/>
          <a:ln>
            <a:noFill/>
          </a:ln>
        </p:spPr>
        <p:txBody>
          <a:bodyPr anchorCtr="0" anchor="t" bIns="0" lIns="0" spcFirstLastPara="1" rIns="0" wrap="square" tIns="16500">
            <a:spAutoFit/>
          </a:bodyPr>
          <a:lstStyle/>
          <a:p>
            <a:pPr indent="0" lvl="0" marL="57785" rtl="0" algn="just">
              <a:lnSpc>
                <a:spcPct val="100000"/>
              </a:lnSpc>
              <a:spcBef>
                <a:spcPts val="0"/>
              </a:spcBef>
              <a:spcAft>
                <a:spcPts val="0"/>
              </a:spcAft>
              <a:buNone/>
            </a:pPr>
            <a:r>
              <a:rPr b="0" lang="en-US" sz="700">
                <a:solidFill>
                  <a:srgbClr val="231F20"/>
                </a:solidFill>
                <a:latin typeface="Arial"/>
                <a:ea typeface="Arial"/>
                <a:cs typeface="Arial"/>
                <a:sym typeface="Arial"/>
              </a:rPr>
              <a:t>2023년 대한민국 플래티넘 콜센터 선정</a:t>
            </a:r>
            <a:endParaRPr sz="700">
              <a:latin typeface="Arial"/>
              <a:ea typeface="Arial"/>
              <a:cs typeface="Arial"/>
              <a:sym typeface="Arial"/>
            </a:endParaRPr>
          </a:p>
          <a:p>
            <a:pPr indent="0" lvl="0" marL="0" rtl="0" algn="l">
              <a:lnSpc>
                <a:spcPct val="100000"/>
              </a:lnSpc>
              <a:spcBef>
                <a:spcPts val="95"/>
              </a:spcBef>
              <a:spcAft>
                <a:spcPts val="0"/>
              </a:spcAft>
              <a:buNone/>
            </a:pPr>
            <a:r>
              <a:t/>
            </a:r>
            <a:endParaRPr sz="500">
              <a:latin typeface="Arial"/>
              <a:ea typeface="Arial"/>
              <a:cs typeface="Arial"/>
              <a:sym typeface="Arial"/>
            </a:endParaRPr>
          </a:p>
          <a:p>
            <a:pPr indent="0" lvl="0" marL="0" marR="5080" rtl="0" algn="just">
              <a:lnSpc>
                <a:spcPct val="152400"/>
              </a:lnSpc>
              <a:spcBef>
                <a:spcPts val="0"/>
              </a:spcBef>
              <a:spcAft>
                <a:spcPts val="0"/>
              </a:spcAft>
              <a:buNone/>
            </a:pPr>
            <a:r>
              <a:rPr b="0" lang="en-US" sz="700">
                <a:solidFill>
                  <a:srgbClr val="58595B"/>
                </a:solidFill>
                <a:latin typeface="Arial"/>
                <a:ea typeface="Arial"/>
                <a:cs typeface="Arial"/>
                <a:sym typeface="Arial"/>
              </a:rPr>
              <a:t>한국능률협회컨설팅(KMAC)이 평가하는 ‘한국산업 의 서비스품질지수(KSQI: Korean Service Quality Index)’ 조사에서 신한라이프 고객센터는 19년 연속 우수콜센터로 선정됐습니다. KSQI는 고객 비대면 접 점 서비스에 대한 품질을 향상시키고 이를 통해 기업 의 서비스경쟁력을 제고하고자 매년 서비스 품질 우수 기업을 선정하고 있습니다. 신한라이프는 수신 여건, 맞이 인사, 상담 태도, 업무 처리, 종료 태도 등 서비스 품질 부문에서 전문성과 신뢰성을 높이 평가 받았습니 다. 특히 콜인입량 분석을 통한 효율적인 연결 프로세 스를 구축하여 콜이 집중되는 ‘피크타임(Peak Time)’ 에 고객 대기 시간을 단축하고, 상담 어시스트의 실시 간 모니터링과 코칭  로 고객상담 품질을 지속적  로 개선하여 서비스 품질 영역에서 좋은 점수를 얻었습니 다. 또한 신한라이프는 AI 음성봇 서비스를 확대해 간 단한 상담이나 처리성 업무는 상담사 연결 대기 없이 즉시 서비스를 제공하는 한편 고객에게 가장 밀접한 사고보험금, 변액 보험 등 전문 상담의 품질은 향상시 켜 고객 편의성을 높였습니다.</a:t>
            </a:r>
            <a:endParaRPr sz="700">
              <a:latin typeface="Arial"/>
              <a:ea typeface="Arial"/>
              <a:cs typeface="Arial"/>
              <a:sym typeface="Arial"/>
            </a:endParaRPr>
          </a:p>
        </p:txBody>
      </p:sp>
      <p:sp>
        <p:nvSpPr>
          <p:cNvPr id="3811" name="Google Shape;3811;p64"/>
          <p:cNvSpPr txBox="1"/>
          <p:nvPr/>
        </p:nvSpPr>
        <p:spPr>
          <a:xfrm>
            <a:off x="2439109" y="4965069"/>
            <a:ext cx="14566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고객의 소리(VOC) 제도 개선 프로세스</a:t>
            </a:r>
            <a:endParaRPr sz="700">
              <a:latin typeface="Arial"/>
              <a:ea typeface="Arial"/>
              <a:cs typeface="Arial"/>
              <a:sym typeface="Arial"/>
            </a:endParaRPr>
          </a:p>
        </p:txBody>
      </p:sp>
      <p:grpSp>
        <p:nvGrpSpPr>
          <p:cNvPr id="3812" name="Google Shape;3812;p64"/>
          <p:cNvGrpSpPr/>
          <p:nvPr/>
        </p:nvGrpSpPr>
        <p:grpSpPr>
          <a:xfrm>
            <a:off x="2340463" y="4941462"/>
            <a:ext cx="5219073" cy="197072"/>
            <a:chOff x="2340463" y="4941462"/>
            <a:chExt cx="5219073" cy="197072"/>
          </a:xfrm>
        </p:grpSpPr>
        <p:pic>
          <p:nvPicPr>
            <p:cNvPr id="3813" name="Google Shape;3813;p64"/>
            <p:cNvPicPr preferRelativeResize="0"/>
            <p:nvPr/>
          </p:nvPicPr>
          <p:blipFill rotWithShape="1">
            <a:blip r:embed="rId21">
              <a:alphaModFix/>
            </a:blip>
            <a:srcRect b="0" l="0" r="0" t="0"/>
            <a:stretch/>
          </p:blipFill>
          <p:spPr>
            <a:xfrm>
              <a:off x="2340463" y="4941903"/>
              <a:ext cx="90928" cy="196631"/>
            </a:xfrm>
            <a:prstGeom prst="rect">
              <a:avLst/>
            </a:prstGeom>
            <a:noFill/>
            <a:ln>
              <a:noFill/>
            </a:ln>
          </p:spPr>
        </p:pic>
        <p:sp>
          <p:nvSpPr>
            <p:cNvPr id="3814" name="Google Shape;3814;p64"/>
            <p:cNvSpPr/>
            <p:nvPr/>
          </p:nvSpPr>
          <p:spPr>
            <a:xfrm>
              <a:off x="2452315" y="5137093"/>
              <a:ext cx="4999355" cy="0"/>
            </a:xfrm>
            <a:custGeom>
              <a:rect b="b" l="l" r="r" t="t"/>
              <a:pathLst>
                <a:path extrusionOk="0" h="120000" w="4999355">
                  <a:moveTo>
                    <a:pt x="0" y="0"/>
                  </a:moveTo>
                  <a:lnTo>
                    <a:pt x="499917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15" name="Google Shape;3815;p64"/>
            <p:cNvPicPr preferRelativeResize="0"/>
            <p:nvPr/>
          </p:nvPicPr>
          <p:blipFill rotWithShape="1">
            <a:blip r:embed="rId22">
              <a:alphaModFix/>
            </a:blip>
            <a:srcRect b="0" l="0" r="0" t="0"/>
            <a:stretch/>
          </p:blipFill>
          <p:spPr>
            <a:xfrm>
              <a:off x="7468608" y="4941462"/>
              <a:ext cx="90928" cy="196631"/>
            </a:xfrm>
            <a:prstGeom prst="rect">
              <a:avLst/>
            </a:prstGeom>
            <a:noFill/>
            <a:ln>
              <a:noFill/>
            </a:ln>
          </p:spPr>
        </p:pic>
        <p:sp>
          <p:nvSpPr>
            <p:cNvPr id="3816" name="Google Shape;3816;p64"/>
            <p:cNvSpPr/>
            <p:nvPr/>
          </p:nvSpPr>
          <p:spPr>
            <a:xfrm>
              <a:off x="2448507" y="4942903"/>
              <a:ext cx="4999355" cy="0"/>
            </a:xfrm>
            <a:custGeom>
              <a:rect b="b" l="l" r="r" t="t"/>
              <a:pathLst>
                <a:path extrusionOk="0" h="120000" w="4999355">
                  <a:moveTo>
                    <a:pt x="499917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17" name="Google Shape;3817;p64"/>
            <p:cNvSpPr/>
            <p:nvPr/>
          </p:nvSpPr>
          <p:spPr>
            <a:xfrm>
              <a:off x="2341905" y="4942906"/>
              <a:ext cx="5216525" cy="194310"/>
            </a:xfrm>
            <a:custGeom>
              <a:rect b="b" l="l" r="r" t="t"/>
              <a:pathLst>
                <a:path extrusionOk="0" h="194310" w="5216525">
                  <a:moveTo>
                    <a:pt x="165" y="91376"/>
                  </a:moveTo>
                  <a:lnTo>
                    <a:pt x="50" y="93268"/>
                  </a:lnTo>
                  <a:lnTo>
                    <a:pt x="0" y="95173"/>
                  </a:lnTo>
                  <a:lnTo>
                    <a:pt x="0" y="97091"/>
                  </a:lnTo>
                  <a:lnTo>
                    <a:pt x="0" y="99009"/>
                  </a:lnTo>
                  <a:lnTo>
                    <a:pt x="50" y="100914"/>
                  </a:lnTo>
                  <a:lnTo>
                    <a:pt x="165" y="102806"/>
                  </a:lnTo>
                </a:path>
                <a:path extrusionOk="0" h="194310" w="5216525">
                  <a:moveTo>
                    <a:pt x="91376" y="194017"/>
                  </a:moveTo>
                  <a:lnTo>
                    <a:pt x="93268" y="194132"/>
                  </a:lnTo>
                  <a:lnTo>
                    <a:pt x="95173" y="194182"/>
                  </a:lnTo>
                  <a:lnTo>
                    <a:pt x="97091" y="194182"/>
                  </a:lnTo>
                  <a:lnTo>
                    <a:pt x="102806" y="194182"/>
                  </a:lnTo>
                </a:path>
                <a:path extrusionOk="0" h="194310" w="5216525">
                  <a:moveTo>
                    <a:pt x="5113388" y="194182"/>
                  </a:moveTo>
                  <a:lnTo>
                    <a:pt x="5119090" y="194182"/>
                  </a:lnTo>
                  <a:lnTo>
                    <a:pt x="5121008" y="194182"/>
                  </a:lnTo>
                  <a:lnTo>
                    <a:pt x="5122913" y="194132"/>
                  </a:lnTo>
                  <a:lnTo>
                    <a:pt x="5124805" y="194017"/>
                  </a:lnTo>
                </a:path>
                <a:path extrusionOk="0" h="194310" w="5216525">
                  <a:moveTo>
                    <a:pt x="5216029" y="102806"/>
                  </a:moveTo>
                  <a:lnTo>
                    <a:pt x="5216131" y="100914"/>
                  </a:lnTo>
                  <a:lnTo>
                    <a:pt x="5216194" y="99009"/>
                  </a:lnTo>
                  <a:lnTo>
                    <a:pt x="5216194" y="97091"/>
                  </a:lnTo>
                  <a:lnTo>
                    <a:pt x="5216194" y="95173"/>
                  </a:lnTo>
                  <a:lnTo>
                    <a:pt x="5216131" y="93268"/>
                  </a:lnTo>
                  <a:lnTo>
                    <a:pt x="5216029" y="91376"/>
                  </a:lnTo>
                </a:path>
                <a:path extrusionOk="0" h="194310" w="5216525">
                  <a:moveTo>
                    <a:pt x="5124805" y="165"/>
                  </a:moveTo>
                  <a:lnTo>
                    <a:pt x="5122913" y="50"/>
                  </a:lnTo>
                  <a:lnTo>
                    <a:pt x="5121008" y="0"/>
                  </a:lnTo>
                  <a:lnTo>
                    <a:pt x="5119090" y="0"/>
                  </a:lnTo>
                  <a:lnTo>
                    <a:pt x="5113388" y="0"/>
                  </a:lnTo>
                </a:path>
                <a:path extrusionOk="0" h="194310" w="5216525">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18" name="Google Shape;3818;p64"/>
            <p:cNvPicPr preferRelativeResize="0"/>
            <p:nvPr/>
          </p:nvPicPr>
          <p:blipFill rotWithShape="1">
            <a:blip r:embed="rId23">
              <a:alphaModFix/>
            </a:blip>
            <a:srcRect b="0" l="0" r="0" t="0"/>
            <a:stretch/>
          </p:blipFill>
          <p:spPr>
            <a:xfrm>
              <a:off x="7389333" y="4987268"/>
              <a:ext cx="105460" cy="105460"/>
            </a:xfrm>
            <a:prstGeom prst="rect">
              <a:avLst/>
            </a:prstGeom>
            <a:noFill/>
            <a:ln>
              <a:noFill/>
            </a:ln>
          </p:spPr>
        </p:pic>
      </p:grpSp>
      <p:grpSp>
        <p:nvGrpSpPr>
          <p:cNvPr id="3819" name="Google Shape;3819;p64"/>
          <p:cNvGrpSpPr/>
          <p:nvPr/>
        </p:nvGrpSpPr>
        <p:grpSpPr>
          <a:xfrm>
            <a:off x="3132000" y="5837377"/>
            <a:ext cx="3636317" cy="115570"/>
            <a:chOff x="3132000" y="5837377"/>
            <a:chExt cx="3636317" cy="115570"/>
          </a:xfrm>
        </p:grpSpPr>
        <p:sp>
          <p:nvSpPr>
            <p:cNvPr id="3820" name="Google Shape;3820;p64"/>
            <p:cNvSpPr/>
            <p:nvPr/>
          </p:nvSpPr>
          <p:spPr>
            <a:xfrm>
              <a:off x="4067999" y="5896413"/>
              <a:ext cx="426084" cy="0"/>
            </a:xfrm>
            <a:custGeom>
              <a:rect b="b" l="l" r="r" t="t"/>
              <a:pathLst>
                <a:path extrusionOk="0" h="120000" w="426085">
                  <a:moveTo>
                    <a:pt x="0" y="0"/>
                  </a:moveTo>
                  <a:lnTo>
                    <a:pt x="425919"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1" name="Google Shape;3821;p64"/>
            <p:cNvSpPr/>
            <p:nvPr/>
          </p:nvSpPr>
          <p:spPr>
            <a:xfrm>
              <a:off x="4473671" y="5867165"/>
              <a:ext cx="80645" cy="59055"/>
            </a:xfrm>
            <a:custGeom>
              <a:rect b="b" l="l" r="r" t="t"/>
              <a:pathLst>
                <a:path extrusionOk="0" h="59054" w="80645">
                  <a:moveTo>
                    <a:pt x="0" y="0"/>
                  </a:moveTo>
                  <a:lnTo>
                    <a:pt x="11387" y="17365"/>
                  </a:lnTo>
                  <a:lnTo>
                    <a:pt x="15182" y="29244"/>
                  </a:lnTo>
                  <a:lnTo>
                    <a:pt x="11387" y="41119"/>
                  </a:lnTo>
                  <a:lnTo>
                    <a:pt x="0" y="58470"/>
                  </a:lnTo>
                  <a:lnTo>
                    <a:pt x="80327" y="2924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2" name="Google Shape;3822;p64"/>
            <p:cNvSpPr/>
            <p:nvPr/>
          </p:nvSpPr>
          <p:spPr>
            <a:xfrm>
              <a:off x="3132000" y="5896413"/>
              <a:ext cx="165100" cy="0"/>
            </a:xfrm>
            <a:custGeom>
              <a:rect b="b" l="l" r="r" t="t"/>
              <a:pathLst>
                <a:path extrusionOk="0" h="120000" w="165100">
                  <a:moveTo>
                    <a:pt x="0" y="0"/>
                  </a:moveTo>
                  <a:lnTo>
                    <a:pt x="164909"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3" name="Google Shape;3823;p64"/>
            <p:cNvSpPr/>
            <p:nvPr/>
          </p:nvSpPr>
          <p:spPr>
            <a:xfrm>
              <a:off x="3276672" y="5867165"/>
              <a:ext cx="80645" cy="59055"/>
            </a:xfrm>
            <a:custGeom>
              <a:rect b="b" l="l" r="r" t="t"/>
              <a:pathLst>
                <a:path extrusionOk="0" h="59054" w="80645">
                  <a:moveTo>
                    <a:pt x="0" y="0"/>
                  </a:moveTo>
                  <a:lnTo>
                    <a:pt x="11387" y="17365"/>
                  </a:lnTo>
                  <a:lnTo>
                    <a:pt x="15182" y="29244"/>
                  </a:lnTo>
                  <a:lnTo>
                    <a:pt x="11387" y="41119"/>
                  </a:lnTo>
                  <a:lnTo>
                    <a:pt x="0" y="58470"/>
                  </a:lnTo>
                  <a:lnTo>
                    <a:pt x="80327" y="2924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4" name="Google Shape;3824;p64"/>
            <p:cNvSpPr/>
            <p:nvPr/>
          </p:nvSpPr>
          <p:spPr>
            <a:xfrm>
              <a:off x="5346000" y="5896413"/>
              <a:ext cx="426084" cy="0"/>
            </a:xfrm>
            <a:custGeom>
              <a:rect b="b" l="l" r="r" t="t"/>
              <a:pathLst>
                <a:path extrusionOk="0" h="120000" w="426085">
                  <a:moveTo>
                    <a:pt x="0" y="0"/>
                  </a:moveTo>
                  <a:lnTo>
                    <a:pt x="425919"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5" name="Google Shape;3825;p64"/>
            <p:cNvSpPr/>
            <p:nvPr/>
          </p:nvSpPr>
          <p:spPr>
            <a:xfrm>
              <a:off x="5751672" y="5867165"/>
              <a:ext cx="80645" cy="59055"/>
            </a:xfrm>
            <a:custGeom>
              <a:rect b="b" l="l" r="r" t="t"/>
              <a:pathLst>
                <a:path extrusionOk="0" h="59054" w="80645">
                  <a:moveTo>
                    <a:pt x="0" y="0"/>
                  </a:moveTo>
                  <a:lnTo>
                    <a:pt x="11387" y="17365"/>
                  </a:lnTo>
                  <a:lnTo>
                    <a:pt x="15182" y="29244"/>
                  </a:lnTo>
                  <a:lnTo>
                    <a:pt x="11387" y="41119"/>
                  </a:lnTo>
                  <a:lnTo>
                    <a:pt x="0" y="58470"/>
                  </a:lnTo>
                  <a:lnTo>
                    <a:pt x="80327" y="2924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6" name="Google Shape;3826;p64"/>
            <p:cNvSpPr/>
            <p:nvPr/>
          </p:nvSpPr>
          <p:spPr>
            <a:xfrm>
              <a:off x="4975199" y="5837377"/>
              <a:ext cx="0" cy="115570"/>
            </a:xfrm>
            <a:custGeom>
              <a:rect b="b" l="l" r="r" t="t"/>
              <a:pathLst>
                <a:path extrusionOk="0" h="115570" w="120000">
                  <a:moveTo>
                    <a:pt x="0" y="0"/>
                  </a:moveTo>
                  <a:lnTo>
                    <a:pt x="0" y="115189"/>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7" name="Google Shape;3827;p64"/>
            <p:cNvSpPr/>
            <p:nvPr/>
          </p:nvSpPr>
          <p:spPr>
            <a:xfrm>
              <a:off x="4936802" y="5911295"/>
              <a:ext cx="76835" cy="41275"/>
            </a:xfrm>
            <a:custGeom>
              <a:rect b="b" l="l" r="r" t="t"/>
              <a:pathLst>
                <a:path extrusionOk="0" h="41275" w="76835">
                  <a:moveTo>
                    <a:pt x="76796" y="0"/>
                  </a:moveTo>
                  <a:lnTo>
                    <a:pt x="38392" y="41275"/>
                  </a:lnTo>
                  <a:lnTo>
                    <a:pt x="0"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8" name="Google Shape;3828;p64"/>
            <p:cNvSpPr/>
            <p:nvPr/>
          </p:nvSpPr>
          <p:spPr>
            <a:xfrm>
              <a:off x="6452999" y="5896413"/>
              <a:ext cx="255270" cy="0"/>
            </a:xfrm>
            <a:custGeom>
              <a:rect b="b" l="l" r="r" t="t"/>
              <a:pathLst>
                <a:path extrusionOk="0" h="120000" w="255270">
                  <a:moveTo>
                    <a:pt x="0" y="0"/>
                  </a:moveTo>
                  <a:lnTo>
                    <a:pt x="254914"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9" name="Google Shape;3829;p64"/>
            <p:cNvSpPr/>
            <p:nvPr/>
          </p:nvSpPr>
          <p:spPr>
            <a:xfrm>
              <a:off x="6687672" y="5867165"/>
              <a:ext cx="80645" cy="59055"/>
            </a:xfrm>
            <a:custGeom>
              <a:rect b="b" l="l" r="r" t="t"/>
              <a:pathLst>
                <a:path extrusionOk="0" h="59054" w="80645">
                  <a:moveTo>
                    <a:pt x="0" y="0"/>
                  </a:moveTo>
                  <a:lnTo>
                    <a:pt x="11387" y="17365"/>
                  </a:lnTo>
                  <a:lnTo>
                    <a:pt x="15182" y="29244"/>
                  </a:lnTo>
                  <a:lnTo>
                    <a:pt x="11387" y="41119"/>
                  </a:lnTo>
                  <a:lnTo>
                    <a:pt x="0" y="58470"/>
                  </a:lnTo>
                  <a:lnTo>
                    <a:pt x="80327" y="29248"/>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30" name="Google Shape;3830;p64"/>
          <p:cNvSpPr txBox="1"/>
          <p:nvPr/>
        </p:nvSpPr>
        <p:spPr>
          <a:xfrm>
            <a:off x="2550407" y="5533409"/>
            <a:ext cx="360680" cy="584200"/>
          </a:xfrm>
          <a:prstGeom prst="rect">
            <a:avLst/>
          </a:prstGeom>
          <a:noFill/>
          <a:ln>
            <a:noFill/>
          </a:ln>
        </p:spPr>
        <p:txBody>
          <a:bodyPr anchorCtr="0" anchor="t" bIns="0" lIns="0" spcFirstLastPara="1" rIns="0" wrap="square" tIns="12700">
            <a:spAutoFit/>
          </a:bodyPr>
          <a:lstStyle/>
          <a:p>
            <a:pPr indent="0" lvl="0" marL="12700" marR="5080" rtl="0" algn="ctr">
              <a:lnSpc>
                <a:spcPct val="131000"/>
              </a:lnSpc>
              <a:spcBef>
                <a:spcPts val="0"/>
              </a:spcBef>
              <a:spcAft>
                <a:spcPts val="0"/>
              </a:spcAft>
              <a:buNone/>
            </a:pPr>
            <a:r>
              <a:rPr b="0" lang="en-US" sz="700">
                <a:solidFill>
                  <a:srgbClr val="414042"/>
                </a:solidFill>
                <a:latin typeface="Arial"/>
                <a:ea typeface="Arial"/>
                <a:cs typeface="Arial"/>
                <a:sym typeface="Arial"/>
              </a:rPr>
              <a:t>홈페이지 내방 우편 모바일</a:t>
            </a:r>
            <a:endParaRPr sz="700">
              <a:latin typeface="Arial"/>
              <a:ea typeface="Arial"/>
              <a:cs typeface="Arial"/>
              <a:sym typeface="Arial"/>
            </a:endParaRPr>
          </a:p>
        </p:txBody>
      </p:sp>
      <p:grpSp>
        <p:nvGrpSpPr>
          <p:cNvPr id="3831" name="Google Shape;3831;p64"/>
          <p:cNvGrpSpPr/>
          <p:nvPr/>
        </p:nvGrpSpPr>
        <p:grpSpPr>
          <a:xfrm>
            <a:off x="2341803" y="5529597"/>
            <a:ext cx="1724916" cy="644525"/>
            <a:chOff x="2341803" y="5529597"/>
            <a:chExt cx="1724916" cy="644525"/>
          </a:xfrm>
        </p:grpSpPr>
        <p:sp>
          <p:nvSpPr>
            <p:cNvPr id="3832" name="Google Shape;3832;p64"/>
            <p:cNvSpPr/>
            <p:nvPr/>
          </p:nvSpPr>
          <p:spPr>
            <a:xfrm>
              <a:off x="2341803" y="5529597"/>
              <a:ext cx="788670" cy="644525"/>
            </a:xfrm>
            <a:custGeom>
              <a:rect b="b" l="l" r="r" t="t"/>
              <a:pathLst>
                <a:path extrusionOk="0" h="644525" w="788669">
                  <a:moveTo>
                    <a:pt x="71996" y="0"/>
                  </a:moveTo>
                  <a:lnTo>
                    <a:pt x="43971" y="5657"/>
                  </a:lnTo>
                  <a:lnTo>
                    <a:pt x="21086" y="21086"/>
                  </a:lnTo>
                  <a:lnTo>
                    <a:pt x="5657" y="43971"/>
                  </a:lnTo>
                  <a:lnTo>
                    <a:pt x="0" y="71996"/>
                  </a:lnTo>
                  <a:lnTo>
                    <a:pt x="0" y="572401"/>
                  </a:lnTo>
                  <a:lnTo>
                    <a:pt x="5657" y="600426"/>
                  </a:lnTo>
                  <a:lnTo>
                    <a:pt x="21086" y="623311"/>
                  </a:lnTo>
                  <a:lnTo>
                    <a:pt x="43971" y="638740"/>
                  </a:lnTo>
                  <a:lnTo>
                    <a:pt x="71996" y="644398"/>
                  </a:lnTo>
                  <a:lnTo>
                    <a:pt x="716394" y="644398"/>
                  </a:lnTo>
                  <a:lnTo>
                    <a:pt x="744419" y="638740"/>
                  </a:lnTo>
                  <a:lnTo>
                    <a:pt x="767303" y="623311"/>
                  </a:lnTo>
                  <a:lnTo>
                    <a:pt x="782732" y="600426"/>
                  </a:lnTo>
                  <a:lnTo>
                    <a:pt x="788390" y="572401"/>
                  </a:lnTo>
                  <a:lnTo>
                    <a:pt x="788390" y="71996"/>
                  </a:lnTo>
                  <a:lnTo>
                    <a:pt x="782732" y="43971"/>
                  </a:lnTo>
                  <a:lnTo>
                    <a:pt x="767303" y="21086"/>
                  </a:lnTo>
                  <a:lnTo>
                    <a:pt x="744419" y="5657"/>
                  </a:lnTo>
                  <a:lnTo>
                    <a:pt x="716394"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3" name="Google Shape;3833;p64"/>
            <p:cNvSpPr/>
            <p:nvPr/>
          </p:nvSpPr>
          <p:spPr>
            <a:xfrm>
              <a:off x="3349804" y="5529597"/>
              <a:ext cx="716915" cy="644525"/>
            </a:xfrm>
            <a:custGeom>
              <a:rect b="b" l="l" r="r" t="t"/>
              <a:pathLst>
                <a:path extrusionOk="0" h="644525" w="716914">
                  <a:moveTo>
                    <a:pt x="644397" y="0"/>
                  </a:moveTo>
                  <a:lnTo>
                    <a:pt x="71996" y="0"/>
                  </a:lnTo>
                  <a:lnTo>
                    <a:pt x="43971" y="5657"/>
                  </a:lnTo>
                  <a:lnTo>
                    <a:pt x="21086" y="21086"/>
                  </a:lnTo>
                  <a:lnTo>
                    <a:pt x="5657" y="43971"/>
                  </a:lnTo>
                  <a:lnTo>
                    <a:pt x="0" y="71996"/>
                  </a:lnTo>
                  <a:lnTo>
                    <a:pt x="0" y="572401"/>
                  </a:lnTo>
                  <a:lnTo>
                    <a:pt x="5657" y="600426"/>
                  </a:lnTo>
                  <a:lnTo>
                    <a:pt x="21086" y="623311"/>
                  </a:lnTo>
                  <a:lnTo>
                    <a:pt x="43971" y="638740"/>
                  </a:lnTo>
                  <a:lnTo>
                    <a:pt x="71996" y="644398"/>
                  </a:lnTo>
                  <a:lnTo>
                    <a:pt x="644397" y="644398"/>
                  </a:lnTo>
                  <a:lnTo>
                    <a:pt x="672422" y="638740"/>
                  </a:lnTo>
                  <a:lnTo>
                    <a:pt x="695307" y="623311"/>
                  </a:lnTo>
                  <a:lnTo>
                    <a:pt x="710736" y="600426"/>
                  </a:lnTo>
                  <a:lnTo>
                    <a:pt x="716394" y="572401"/>
                  </a:lnTo>
                  <a:lnTo>
                    <a:pt x="716394" y="71996"/>
                  </a:lnTo>
                  <a:lnTo>
                    <a:pt x="710736" y="43971"/>
                  </a:lnTo>
                  <a:lnTo>
                    <a:pt x="695307" y="21086"/>
                  </a:lnTo>
                  <a:lnTo>
                    <a:pt x="672422" y="5657"/>
                  </a:lnTo>
                  <a:lnTo>
                    <a:pt x="6443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34" name="Google Shape;3834;p64"/>
          <p:cNvSpPr/>
          <p:nvPr/>
        </p:nvSpPr>
        <p:spPr>
          <a:xfrm>
            <a:off x="2341794" y="5300998"/>
            <a:ext cx="788670" cy="180340"/>
          </a:xfrm>
          <a:custGeom>
            <a:rect b="b" l="l" r="r" t="t"/>
            <a:pathLst>
              <a:path extrusionOk="0" h="180339" w="788669">
                <a:moveTo>
                  <a:pt x="698411"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5" name="Google Shape;3835;p64"/>
          <p:cNvSpPr txBox="1"/>
          <p:nvPr/>
        </p:nvSpPr>
        <p:spPr>
          <a:xfrm>
            <a:off x="2627800" y="5315180"/>
            <a:ext cx="19304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접수</a:t>
            </a:r>
            <a:endParaRPr sz="700">
              <a:latin typeface="Arial"/>
              <a:ea typeface="Arial"/>
              <a:cs typeface="Arial"/>
              <a:sym typeface="Arial"/>
            </a:endParaRPr>
          </a:p>
        </p:txBody>
      </p:sp>
      <p:sp>
        <p:nvSpPr>
          <p:cNvPr id="3836" name="Google Shape;3836;p64"/>
          <p:cNvSpPr/>
          <p:nvPr/>
        </p:nvSpPr>
        <p:spPr>
          <a:xfrm>
            <a:off x="2341794" y="5300998"/>
            <a:ext cx="788670" cy="180340"/>
          </a:xfrm>
          <a:custGeom>
            <a:rect b="b" l="l" r="r" t="t"/>
            <a:pathLst>
              <a:path extrusionOk="0" h="180339" w="788669">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7" name="Google Shape;3837;p64"/>
          <p:cNvSpPr txBox="1"/>
          <p:nvPr/>
        </p:nvSpPr>
        <p:spPr>
          <a:xfrm>
            <a:off x="3509678" y="5673109"/>
            <a:ext cx="394335" cy="304800"/>
          </a:xfrm>
          <a:prstGeom prst="rect">
            <a:avLst/>
          </a:prstGeom>
          <a:noFill/>
          <a:ln>
            <a:noFill/>
          </a:ln>
        </p:spPr>
        <p:txBody>
          <a:bodyPr anchorCtr="0" anchor="t" bIns="0" lIns="0" spcFirstLastPara="1" rIns="0" wrap="square" tIns="45700">
            <a:spAutoFit/>
          </a:bodyPr>
          <a:lstStyle/>
          <a:p>
            <a:pPr indent="0" lvl="0" marL="635" rtl="0" algn="ctr">
              <a:lnSpc>
                <a:spcPct val="100000"/>
              </a:lnSpc>
              <a:spcBef>
                <a:spcPts val="0"/>
              </a:spcBef>
              <a:spcAft>
                <a:spcPts val="0"/>
              </a:spcAft>
              <a:buNone/>
            </a:pPr>
            <a:r>
              <a:rPr b="0" lang="en-US" sz="700">
                <a:solidFill>
                  <a:srgbClr val="FFFFFF"/>
                </a:solidFill>
                <a:latin typeface="Arial"/>
                <a:ea typeface="Arial"/>
                <a:cs typeface="Arial"/>
                <a:sym typeface="Arial"/>
              </a:rPr>
              <a:t>VOC</a:t>
            </a:r>
            <a:endParaRPr sz="700">
              <a:latin typeface="Arial"/>
              <a:ea typeface="Arial"/>
              <a:cs typeface="Arial"/>
              <a:sym typeface="Arial"/>
            </a:endParaRPr>
          </a:p>
          <a:p>
            <a:pPr indent="0" lvl="0" marL="0" rtl="0" algn="ctr">
              <a:lnSpc>
                <a:spcPct val="100000"/>
              </a:lnSpc>
              <a:spcBef>
                <a:spcPts val="259"/>
              </a:spcBef>
              <a:spcAft>
                <a:spcPts val="0"/>
              </a:spcAft>
              <a:buNone/>
            </a:pPr>
            <a:r>
              <a:rPr b="0" lang="en-US" sz="700">
                <a:solidFill>
                  <a:srgbClr val="FFFFFF"/>
                </a:solidFill>
                <a:latin typeface="Arial"/>
                <a:ea typeface="Arial"/>
                <a:cs typeface="Arial"/>
                <a:sym typeface="Arial"/>
              </a:rPr>
              <a:t>처리/분석</a:t>
            </a:r>
            <a:endParaRPr sz="700">
              <a:latin typeface="Arial"/>
              <a:ea typeface="Arial"/>
              <a:cs typeface="Arial"/>
              <a:sym typeface="Arial"/>
            </a:endParaRPr>
          </a:p>
        </p:txBody>
      </p:sp>
      <p:grpSp>
        <p:nvGrpSpPr>
          <p:cNvPr id="3838" name="Google Shape;3838;p64"/>
          <p:cNvGrpSpPr/>
          <p:nvPr/>
        </p:nvGrpSpPr>
        <p:grpSpPr>
          <a:xfrm>
            <a:off x="3349804" y="5529597"/>
            <a:ext cx="1994669" cy="644525"/>
            <a:chOff x="3349804" y="5529597"/>
            <a:chExt cx="1994669" cy="644525"/>
          </a:xfrm>
        </p:grpSpPr>
        <p:sp>
          <p:nvSpPr>
            <p:cNvPr id="3839" name="Google Shape;3839;p64"/>
            <p:cNvSpPr/>
            <p:nvPr/>
          </p:nvSpPr>
          <p:spPr>
            <a:xfrm>
              <a:off x="3349804" y="5529597"/>
              <a:ext cx="716915" cy="644525"/>
            </a:xfrm>
            <a:custGeom>
              <a:rect b="b" l="l" r="r" t="t"/>
              <a:pathLst>
                <a:path extrusionOk="0" h="644525" w="716914">
                  <a:moveTo>
                    <a:pt x="71996" y="0"/>
                  </a:moveTo>
                  <a:lnTo>
                    <a:pt x="43971" y="5657"/>
                  </a:lnTo>
                  <a:lnTo>
                    <a:pt x="21086" y="21086"/>
                  </a:lnTo>
                  <a:lnTo>
                    <a:pt x="5657" y="43971"/>
                  </a:lnTo>
                  <a:lnTo>
                    <a:pt x="0" y="71996"/>
                  </a:lnTo>
                  <a:lnTo>
                    <a:pt x="0" y="572401"/>
                  </a:lnTo>
                  <a:lnTo>
                    <a:pt x="5657" y="600426"/>
                  </a:lnTo>
                  <a:lnTo>
                    <a:pt x="21086" y="623311"/>
                  </a:lnTo>
                  <a:lnTo>
                    <a:pt x="43971" y="638740"/>
                  </a:lnTo>
                  <a:lnTo>
                    <a:pt x="71996" y="644398"/>
                  </a:lnTo>
                  <a:lnTo>
                    <a:pt x="644397" y="644398"/>
                  </a:lnTo>
                  <a:lnTo>
                    <a:pt x="672422" y="638740"/>
                  </a:lnTo>
                  <a:lnTo>
                    <a:pt x="695307" y="623311"/>
                  </a:lnTo>
                  <a:lnTo>
                    <a:pt x="710736" y="600426"/>
                  </a:lnTo>
                  <a:lnTo>
                    <a:pt x="716394" y="572401"/>
                  </a:lnTo>
                  <a:lnTo>
                    <a:pt x="716394" y="71996"/>
                  </a:lnTo>
                  <a:lnTo>
                    <a:pt x="710736" y="43971"/>
                  </a:lnTo>
                  <a:lnTo>
                    <a:pt x="695307" y="21086"/>
                  </a:lnTo>
                  <a:lnTo>
                    <a:pt x="672422" y="5657"/>
                  </a:lnTo>
                  <a:lnTo>
                    <a:pt x="644397"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40" name="Google Shape;3840;p64"/>
            <p:cNvSpPr/>
            <p:nvPr/>
          </p:nvSpPr>
          <p:spPr>
            <a:xfrm>
              <a:off x="4555803" y="5529597"/>
              <a:ext cx="788670" cy="644525"/>
            </a:xfrm>
            <a:custGeom>
              <a:rect b="b" l="l" r="r" t="t"/>
              <a:pathLst>
                <a:path extrusionOk="0" h="644525" w="788670">
                  <a:moveTo>
                    <a:pt x="716394" y="0"/>
                  </a:moveTo>
                  <a:lnTo>
                    <a:pt x="71996" y="0"/>
                  </a:lnTo>
                  <a:lnTo>
                    <a:pt x="43971" y="5657"/>
                  </a:lnTo>
                  <a:lnTo>
                    <a:pt x="21086" y="21086"/>
                  </a:lnTo>
                  <a:lnTo>
                    <a:pt x="5657" y="43971"/>
                  </a:lnTo>
                  <a:lnTo>
                    <a:pt x="0" y="71996"/>
                  </a:lnTo>
                  <a:lnTo>
                    <a:pt x="0" y="572401"/>
                  </a:lnTo>
                  <a:lnTo>
                    <a:pt x="5657" y="600426"/>
                  </a:lnTo>
                  <a:lnTo>
                    <a:pt x="21086" y="623311"/>
                  </a:lnTo>
                  <a:lnTo>
                    <a:pt x="43971" y="638740"/>
                  </a:lnTo>
                  <a:lnTo>
                    <a:pt x="71996" y="644398"/>
                  </a:lnTo>
                  <a:lnTo>
                    <a:pt x="716394" y="644398"/>
                  </a:lnTo>
                  <a:lnTo>
                    <a:pt x="744419" y="638740"/>
                  </a:lnTo>
                  <a:lnTo>
                    <a:pt x="767303" y="623311"/>
                  </a:lnTo>
                  <a:lnTo>
                    <a:pt x="782732" y="600426"/>
                  </a:lnTo>
                  <a:lnTo>
                    <a:pt x="788390" y="572401"/>
                  </a:lnTo>
                  <a:lnTo>
                    <a:pt x="788390" y="71996"/>
                  </a:lnTo>
                  <a:lnTo>
                    <a:pt x="782732" y="43971"/>
                  </a:lnTo>
                  <a:lnTo>
                    <a:pt x="767303" y="21086"/>
                  </a:lnTo>
                  <a:lnTo>
                    <a:pt x="744419" y="5657"/>
                  </a:lnTo>
                  <a:lnTo>
                    <a:pt x="716394" y="0"/>
                  </a:lnTo>
                  <a:close/>
                </a:path>
              </a:pathLst>
            </a:custGeom>
            <a:solidFill>
              <a:srgbClr val="95B3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41" name="Google Shape;3841;p64"/>
          <p:cNvSpPr/>
          <p:nvPr/>
        </p:nvSpPr>
        <p:spPr>
          <a:xfrm>
            <a:off x="3349795" y="5300998"/>
            <a:ext cx="716915" cy="180340"/>
          </a:xfrm>
          <a:custGeom>
            <a:rect b="b" l="l" r="r" t="t"/>
            <a:pathLst>
              <a:path extrusionOk="0" h="180339" w="716914">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42" name="Google Shape;3842;p64"/>
          <p:cNvSpPr txBox="1"/>
          <p:nvPr/>
        </p:nvSpPr>
        <p:spPr>
          <a:xfrm>
            <a:off x="3503326" y="5315180"/>
            <a:ext cx="3943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처리/분석</a:t>
            </a:r>
            <a:endParaRPr sz="700">
              <a:latin typeface="Arial"/>
              <a:ea typeface="Arial"/>
              <a:cs typeface="Arial"/>
              <a:sym typeface="Arial"/>
            </a:endParaRPr>
          </a:p>
        </p:txBody>
      </p:sp>
      <p:sp>
        <p:nvSpPr>
          <p:cNvPr id="3843" name="Google Shape;3843;p64"/>
          <p:cNvSpPr/>
          <p:nvPr/>
        </p:nvSpPr>
        <p:spPr>
          <a:xfrm>
            <a:off x="3349795" y="5300998"/>
            <a:ext cx="716915" cy="180340"/>
          </a:xfrm>
          <a:custGeom>
            <a:rect b="b" l="l" r="r" t="t"/>
            <a:pathLst>
              <a:path extrusionOk="0" h="180339" w="716914">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44" name="Google Shape;3844;p64"/>
          <p:cNvSpPr txBox="1"/>
          <p:nvPr/>
        </p:nvSpPr>
        <p:spPr>
          <a:xfrm>
            <a:off x="4680663" y="5586529"/>
            <a:ext cx="52832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FFFFFF"/>
                </a:solidFill>
                <a:latin typeface="Arial"/>
                <a:ea typeface="Arial"/>
                <a:cs typeface="Arial"/>
                <a:sym typeface="Arial"/>
              </a:rPr>
              <a:t>개선과제도출</a:t>
            </a:r>
            <a:endParaRPr sz="700">
              <a:latin typeface="Arial"/>
              <a:ea typeface="Arial"/>
              <a:cs typeface="Arial"/>
              <a:sym typeface="Arial"/>
            </a:endParaRPr>
          </a:p>
        </p:txBody>
      </p:sp>
      <p:sp>
        <p:nvSpPr>
          <p:cNvPr id="3845" name="Google Shape;3845;p64"/>
          <p:cNvSpPr txBox="1"/>
          <p:nvPr/>
        </p:nvSpPr>
        <p:spPr>
          <a:xfrm>
            <a:off x="4638791" y="5863830"/>
            <a:ext cx="612140" cy="233679"/>
          </a:xfrm>
          <a:prstGeom prst="rect">
            <a:avLst/>
          </a:prstGeom>
          <a:noFill/>
          <a:ln>
            <a:noFill/>
          </a:ln>
        </p:spPr>
        <p:txBody>
          <a:bodyPr anchorCtr="0" anchor="t" bIns="0" lIns="0" spcFirstLastPara="1" rIns="0" wrap="square" tIns="20300">
            <a:spAutoFit/>
          </a:bodyPr>
          <a:lstStyle/>
          <a:p>
            <a:pPr indent="-167640" lvl="0" marL="179705" marR="5080" rtl="0" algn="l">
              <a:lnSpc>
                <a:spcPct val="114285"/>
              </a:lnSpc>
              <a:spcBef>
                <a:spcPts val="0"/>
              </a:spcBef>
              <a:spcAft>
                <a:spcPts val="0"/>
              </a:spcAft>
              <a:buNone/>
            </a:pPr>
            <a:r>
              <a:rPr b="0" lang="en-US" sz="700">
                <a:solidFill>
                  <a:srgbClr val="FFFFFF"/>
                </a:solidFill>
                <a:latin typeface="Arial"/>
                <a:ea typeface="Arial"/>
                <a:cs typeface="Arial"/>
                <a:sym typeface="Arial"/>
              </a:rPr>
              <a:t>금융소비자보호 협의회</a:t>
            </a:r>
            <a:endParaRPr sz="700">
              <a:latin typeface="Arial"/>
              <a:ea typeface="Arial"/>
              <a:cs typeface="Arial"/>
              <a:sym typeface="Arial"/>
            </a:endParaRPr>
          </a:p>
        </p:txBody>
      </p:sp>
      <p:grpSp>
        <p:nvGrpSpPr>
          <p:cNvPr id="3846" name="Google Shape;3846;p64"/>
          <p:cNvGrpSpPr/>
          <p:nvPr/>
        </p:nvGrpSpPr>
        <p:grpSpPr>
          <a:xfrm>
            <a:off x="4555803" y="5529597"/>
            <a:ext cx="1994915" cy="644525"/>
            <a:chOff x="4555803" y="5529597"/>
            <a:chExt cx="1994915" cy="644525"/>
          </a:xfrm>
        </p:grpSpPr>
        <p:sp>
          <p:nvSpPr>
            <p:cNvPr id="3847" name="Google Shape;3847;p64"/>
            <p:cNvSpPr/>
            <p:nvPr/>
          </p:nvSpPr>
          <p:spPr>
            <a:xfrm>
              <a:off x="4555803" y="5529597"/>
              <a:ext cx="788670" cy="644525"/>
            </a:xfrm>
            <a:custGeom>
              <a:rect b="b" l="l" r="r" t="t"/>
              <a:pathLst>
                <a:path extrusionOk="0" h="644525" w="788670">
                  <a:moveTo>
                    <a:pt x="71996" y="0"/>
                  </a:moveTo>
                  <a:lnTo>
                    <a:pt x="43971" y="5657"/>
                  </a:lnTo>
                  <a:lnTo>
                    <a:pt x="21086" y="21086"/>
                  </a:lnTo>
                  <a:lnTo>
                    <a:pt x="5657" y="43971"/>
                  </a:lnTo>
                  <a:lnTo>
                    <a:pt x="0" y="71996"/>
                  </a:lnTo>
                  <a:lnTo>
                    <a:pt x="0" y="572401"/>
                  </a:lnTo>
                  <a:lnTo>
                    <a:pt x="5657" y="600426"/>
                  </a:lnTo>
                  <a:lnTo>
                    <a:pt x="21086" y="623311"/>
                  </a:lnTo>
                  <a:lnTo>
                    <a:pt x="43971" y="638740"/>
                  </a:lnTo>
                  <a:lnTo>
                    <a:pt x="71996" y="644398"/>
                  </a:lnTo>
                  <a:lnTo>
                    <a:pt x="716394" y="644398"/>
                  </a:lnTo>
                  <a:lnTo>
                    <a:pt x="744419" y="638740"/>
                  </a:lnTo>
                  <a:lnTo>
                    <a:pt x="767303" y="623311"/>
                  </a:lnTo>
                  <a:lnTo>
                    <a:pt x="782732" y="600426"/>
                  </a:lnTo>
                  <a:lnTo>
                    <a:pt x="788390" y="572401"/>
                  </a:lnTo>
                  <a:lnTo>
                    <a:pt x="788390" y="71996"/>
                  </a:lnTo>
                  <a:lnTo>
                    <a:pt x="782732" y="43971"/>
                  </a:lnTo>
                  <a:lnTo>
                    <a:pt x="767303" y="21086"/>
                  </a:lnTo>
                  <a:lnTo>
                    <a:pt x="744419" y="5657"/>
                  </a:lnTo>
                  <a:lnTo>
                    <a:pt x="716394"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48" name="Google Shape;3848;p64"/>
            <p:cNvSpPr/>
            <p:nvPr/>
          </p:nvSpPr>
          <p:spPr>
            <a:xfrm>
              <a:off x="5833803" y="5529597"/>
              <a:ext cx="716915" cy="644525"/>
            </a:xfrm>
            <a:custGeom>
              <a:rect b="b" l="l" r="r" t="t"/>
              <a:pathLst>
                <a:path extrusionOk="0" h="644525" w="716915">
                  <a:moveTo>
                    <a:pt x="644397" y="0"/>
                  </a:moveTo>
                  <a:lnTo>
                    <a:pt x="71996" y="0"/>
                  </a:lnTo>
                  <a:lnTo>
                    <a:pt x="43971" y="5657"/>
                  </a:lnTo>
                  <a:lnTo>
                    <a:pt x="21086" y="21086"/>
                  </a:lnTo>
                  <a:lnTo>
                    <a:pt x="5657" y="43971"/>
                  </a:lnTo>
                  <a:lnTo>
                    <a:pt x="0" y="71996"/>
                  </a:lnTo>
                  <a:lnTo>
                    <a:pt x="0" y="572401"/>
                  </a:lnTo>
                  <a:lnTo>
                    <a:pt x="5657" y="600426"/>
                  </a:lnTo>
                  <a:lnTo>
                    <a:pt x="21086" y="623311"/>
                  </a:lnTo>
                  <a:lnTo>
                    <a:pt x="43971" y="638740"/>
                  </a:lnTo>
                  <a:lnTo>
                    <a:pt x="71996" y="644398"/>
                  </a:lnTo>
                  <a:lnTo>
                    <a:pt x="644397" y="644398"/>
                  </a:lnTo>
                  <a:lnTo>
                    <a:pt x="672422" y="638740"/>
                  </a:lnTo>
                  <a:lnTo>
                    <a:pt x="695307" y="623311"/>
                  </a:lnTo>
                  <a:lnTo>
                    <a:pt x="710736" y="600426"/>
                  </a:lnTo>
                  <a:lnTo>
                    <a:pt x="716394" y="572401"/>
                  </a:lnTo>
                  <a:lnTo>
                    <a:pt x="716394" y="71996"/>
                  </a:lnTo>
                  <a:lnTo>
                    <a:pt x="710736" y="43971"/>
                  </a:lnTo>
                  <a:lnTo>
                    <a:pt x="695307" y="21086"/>
                  </a:lnTo>
                  <a:lnTo>
                    <a:pt x="672422" y="5657"/>
                  </a:lnTo>
                  <a:lnTo>
                    <a:pt x="6443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49" name="Google Shape;3849;p64"/>
          <p:cNvSpPr/>
          <p:nvPr/>
        </p:nvSpPr>
        <p:spPr>
          <a:xfrm>
            <a:off x="4555794" y="5300998"/>
            <a:ext cx="788670" cy="180340"/>
          </a:xfrm>
          <a:custGeom>
            <a:rect b="b" l="l" r="r" t="t"/>
            <a:pathLst>
              <a:path extrusionOk="0" h="180339" w="788670">
                <a:moveTo>
                  <a:pt x="698411"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50" name="Google Shape;3850;p64"/>
          <p:cNvSpPr txBox="1"/>
          <p:nvPr/>
        </p:nvSpPr>
        <p:spPr>
          <a:xfrm>
            <a:off x="4758056" y="5315180"/>
            <a:ext cx="36068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과제도출</a:t>
            </a:r>
            <a:endParaRPr sz="700">
              <a:latin typeface="Arial"/>
              <a:ea typeface="Arial"/>
              <a:cs typeface="Arial"/>
              <a:sym typeface="Arial"/>
            </a:endParaRPr>
          </a:p>
        </p:txBody>
      </p:sp>
      <p:sp>
        <p:nvSpPr>
          <p:cNvPr id="3851" name="Google Shape;3851;p64"/>
          <p:cNvSpPr/>
          <p:nvPr/>
        </p:nvSpPr>
        <p:spPr>
          <a:xfrm>
            <a:off x="4555794" y="5300998"/>
            <a:ext cx="788670" cy="180340"/>
          </a:xfrm>
          <a:custGeom>
            <a:rect b="b" l="l" r="r" t="t"/>
            <a:pathLst>
              <a:path extrusionOk="0" h="180339" w="788670">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52" name="Google Shape;3852;p64"/>
          <p:cNvSpPr txBox="1"/>
          <p:nvPr/>
        </p:nvSpPr>
        <p:spPr>
          <a:xfrm>
            <a:off x="5956694" y="5673109"/>
            <a:ext cx="468630" cy="304800"/>
          </a:xfrm>
          <a:prstGeom prst="rect">
            <a:avLst/>
          </a:prstGeom>
          <a:noFill/>
          <a:ln>
            <a:noFill/>
          </a:ln>
        </p:spPr>
        <p:txBody>
          <a:bodyPr anchorCtr="0" anchor="t" bIns="0" lIns="0" spcFirstLastPara="1" rIns="0" wrap="square" tIns="12700">
            <a:spAutoFit/>
          </a:bodyPr>
          <a:lstStyle/>
          <a:p>
            <a:pPr indent="53339" lvl="0" marL="12700" marR="5080" rtl="0" algn="l">
              <a:lnSpc>
                <a:spcPct val="131000"/>
              </a:lnSpc>
              <a:spcBef>
                <a:spcPts val="0"/>
              </a:spcBef>
              <a:spcAft>
                <a:spcPts val="0"/>
              </a:spcAft>
              <a:buNone/>
            </a:pPr>
            <a:r>
              <a:rPr b="0" lang="en-US" sz="700">
                <a:solidFill>
                  <a:srgbClr val="FFFFFF"/>
                </a:solidFill>
                <a:latin typeface="Arial"/>
                <a:ea typeface="Arial"/>
                <a:cs typeface="Arial"/>
                <a:sym typeface="Arial"/>
              </a:rPr>
              <a:t>관련부서 개선안 수립</a:t>
            </a:r>
            <a:endParaRPr sz="700">
              <a:latin typeface="Arial"/>
              <a:ea typeface="Arial"/>
              <a:cs typeface="Arial"/>
              <a:sym typeface="Arial"/>
            </a:endParaRPr>
          </a:p>
        </p:txBody>
      </p:sp>
      <p:sp>
        <p:nvSpPr>
          <p:cNvPr id="3853" name="Google Shape;3853;p64"/>
          <p:cNvSpPr/>
          <p:nvPr/>
        </p:nvSpPr>
        <p:spPr>
          <a:xfrm>
            <a:off x="5833803" y="5529598"/>
            <a:ext cx="716915" cy="644525"/>
          </a:xfrm>
          <a:custGeom>
            <a:rect b="b" l="l" r="r" t="t"/>
            <a:pathLst>
              <a:path extrusionOk="0" h="644525" w="716915">
                <a:moveTo>
                  <a:pt x="71996" y="0"/>
                </a:moveTo>
                <a:lnTo>
                  <a:pt x="43971" y="5657"/>
                </a:lnTo>
                <a:lnTo>
                  <a:pt x="21086" y="21086"/>
                </a:lnTo>
                <a:lnTo>
                  <a:pt x="5657" y="43971"/>
                </a:lnTo>
                <a:lnTo>
                  <a:pt x="0" y="71996"/>
                </a:lnTo>
                <a:lnTo>
                  <a:pt x="0" y="572401"/>
                </a:lnTo>
                <a:lnTo>
                  <a:pt x="5657" y="600426"/>
                </a:lnTo>
                <a:lnTo>
                  <a:pt x="21086" y="623311"/>
                </a:lnTo>
                <a:lnTo>
                  <a:pt x="43971" y="638740"/>
                </a:lnTo>
                <a:lnTo>
                  <a:pt x="71996" y="644398"/>
                </a:lnTo>
                <a:lnTo>
                  <a:pt x="644397" y="644398"/>
                </a:lnTo>
                <a:lnTo>
                  <a:pt x="672422" y="638740"/>
                </a:lnTo>
                <a:lnTo>
                  <a:pt x="695307" y="623311"/>
                </a:lnTo>
                <a:lnTo>
                  <a:pt x="710736" y="600426"/>
                </a:lnTo>
                <a:lnTo>
                  <a:pt x="716394" y="572401"/>
                </a:lnTo>
                <a:lnTo>
                  <a:pt x="716394" y="71996"/>
                </a:lnTo>
                <a:lnTo>
                  <a:pt x="710736" y="43971"/>
                </a:lnTo>
                <a:lnTo>
                  <a:pt x="695307" y="21086"/>
                </a:lnTo>
                <a:lnTo>
                  <a:pt x="672422" y="5657"/>
                </a:lnTo>
                <a:lnTo>
                  <a:pt x="644397"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54" name="Google Shape;3854;p64"/>
          <p:cNvSpPr/>
          <p:nvPr/>
        </p:nvSpPr>
        <p:spPr>
          <a:xfrm>
            <a:off x="5833794" y="5300998"/>
            <a:ext cx="716915" cy="180340"/>
          </a:xfrm>
          <a:custGeom>
            <a:rect b="b" l="l" r="r" t="t"/>
            <a:pathLst>
              <a:path extrusionOk="0" h="180339" w="716915">
                <a:moveTo>
                  <a:pt x="626402"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55" name="Google Shape;3855;p64"/>
          <p:cNvSpPr txBox="1"/>
          <p:nvPr/>
        </p:nvSpPr>
        <p:spPr>
          <a:xfrm>
            <a:off x="6004307" y="5315180"/>
            <a:ext cx="36068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개선요청</a:t>
            </a:r>
            <a:endParaRPr sz="700">
              <a:latin typeface="Arial"/>
              <a:ea typeface="Arial"/>
              <a:cs typeface="Arial"/>
              <a:sym typeface="Arial"/>
            </a:endParaRPr>
          </a:p>
        </p:txBody>
      </p:sp>
      <p:sp>
        <p:nvSpPr>
          <p:cNvPr id="3856" name="Google Shape;3856;p64"/>
          <p:cNvSpPr/>
          <p:nvPr/>
        </p:nvSpPr>
        <p:spPr>
          <a:xfrm>
            <a:off x="5833794" y="5300998"/>
            <a:ext cx="716915" cy="180340"/>
          </a:xfrm>
          <a:custGeom>
            <a:rect b="b" l="l" r="r" t="t"/>
            <a:pathLst>
              <a:path extrusionOk="0" h="180339" w="716915">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26402" y="179997"/>
                </a:lnTo>
                <a:lnTo>
                  <a:pt x="661435" y="172924"/>
                </a:lnTo>
                <a:lnTo>
                  <a:pt x="690044" y="153636"/>
                </a:lnTo>
                <a:lnTo>
                  <a:pt x="709333" y="125031"/>
                </a:lnTo>
                <a:lnTo>
                  <a:pt x="716406" y="90004"/>
                </a:lnTo>
                <a:lnTo>
                  <a:pt x="709333" y="54971"/>
                </a:lnTo>
                <a:lnTo>
                  <a:pt x="690044" y="26362"/>
                </a:lnTo>
                <a:lnTo>
                  <a:pt x="661435" y="7073"/>
                </a:lnTo>
                <a:lnTo>
                  <a:pt x="626402"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57" name="Google Shape;3857;p64"/>
          <p:cNvSpPr txBox="1"/>
          <p:nvPr/>
        </p:nvSpPr>
        <p:spPr>
          <a:xfrm>
            <a:off x="6867593" y="5603259"/>
            <a:ext cx="582295" cy="444500"/>
          </a:xfrm>
          <a:prstGeom prst="rect">
            <a:avLst/>
          </a:prstGeom>
          <a:noFill/>
          <a:ln>
            <a:noFill/>
          </a:ln>
        </p:spPr>
        <p:txBody>
          <a:bodyPr anchorCtr="0" anchor="t" bIns="0" lIns="0" spcFirstLastPara="1" rIns="0" wrap="square" tIns="12700">
            <a:spAutoFit/>
          </a:bodyPr>
          <a:lstStyle/>
          <a:p>
            <a:pPr indent="0" lvl="0" marL="12700" marR="5080" rtl="0" algn="ctr">
              <a:lnSpc>
                <a:spcPct val="131000"/>
              </a:lnSpc>
              <a:spcBef>
                <a:spcPts val="0"/>
              </a:spcBef>
              <a:spcAft>
                <a:spcPts val="0"/>
              </a:spcAft>
              <a:buNone/>
            </a:pPr>
            <a:r>
              <a:rPr b="0" lang="en-US" sz="700">
                <a:solidFill>
                  <a:srgbClr val="414042"/>
                </a:solidFill>
                <a:latin typeface="Arial"/>
                <a:ea typeface="Arial"/>
                <a:cs typeface="Arial"/>
                <a:sym typeface="Arial"/>
              </a:rPr>
              <a:t>제도/기준 개선 프로세스 개선 교육실행</a:t>
            </a:r>
            <a:endParaRPr sz="700">
              <a:latin typeface="Arial"/>
              <a:ea typeface="Arial"/>
              <a:cs typeface="Arial"/>
              <a:sym typeface="Arial"/>
            </a:endParaRPr>
          </a:p>
        </p:txBody>
      </p:sp>
      <p:grpSp>
        <p:nvGrpSpPr>
          <p:cNvPr id="3858" name="Google Shape;3858;p64"/>
          <p:cNvGrpSpPr/>
          <p:nvPr/>
        </p:nvGrpSpPr>
        <p:grpSpPr>
          <a:xfrm>
            <a:off x="3548829" y="5529597"/>
            <a:ext cx="4009644" cy="1124072"/>
            <a:chOff x="3548829" y="5529597"/>
            <a:chExt cx="4009644" cy="1124072"/>
          </a:xfrm>
        </p:grpSpPr>
        <p:sp>
          <p:nvSpPr>
            <p:cNvPr id="3859" name="Google Shape;3859;p64"/>
            <p:cNvSpPr/>
            <p:nvPr/>
          </p:nvSpPr>
          <p:spPr>
            <a:xfrm>
              <a:off x="6769803" y="5529597"/>
              <a:ext cx="788670" cy="644525"/>
            </a:xfrm>
            <a:custGeom>
              <a:rect b="b" l="l" r="r" t="t"/>
              <a:pathLst>
                <a:path extrusionOk="0" h="644525" w="788670">
                  <a:moveTo>
                    <a:pt x="71996" y="0"/>
                  </a:moveTo>
                  <a:lnTo>
                    <a:pt x="43971" y="5657"/>
                  </a:lnTo>
                  <a:lnTo>
                    <a:pt x="21086" y="21086"/>
                  </a:lnTo>
                  <a:lnTo>
                    <a:pt x="5657" y="43971"/>
                  </a:lnTo>
                  <a:lnTo>
                    <a:pt x="0" y="71996"/>
                  </a:lnTo>
                  <a:lnTo>
                    <a:pt x="0" y="572401"/>
                  </a:lnTo>
                  <a:lnTo>
                    <a:pt x="5657" y="600426"/>
                  </a:lnTo>
                  <a:lnTo>
                    <a:pt x="21086" y="623311"/>
                  </a:lnTo>
                  <a:lnTo>
                    <a:pt x="43971" y="638740"/>
                  </a:lnTo>
                  <a:lnTo>
                    <a:pt x="71996" y="644398"/>
                  </a:lnTo>
                  <a:lnTo>
                    <a:pt x="716394" y="644398"/>
                  </a:lnTo>
                  <a:lnTo>
                    <a:pt x="744419" y="638740"/>
                  </a:lnTo>
                  <a:lnTo>
                    <a:pt x="767303" y="623311"/>
                  </a:lnTo>
                  <a:lnTo>
                    <a:pt x="782732" y="600426"/>
                  </a:lnTo>
                  <a:lnTo>
                    <a:pt x="788390" y="572401"/>
                  </a:lnTo>
                  <a:lnTo>
                    <a:pt x="788390" y="71996"/>
                  </a:lnTo>
                  <a:lnTo>
                    <a:pt x="782732" y="43971"/>
                  </a:lnTo>
                  <a:lnTo>
                    <a:pt x="767303" y="21086"/>
                  </a:lnTo>
                  <a:lnTo>
                    <a:pt x="744419" y="5657"/>
                  </a:lnTo>
                  <a:lnTo>
                    <a:pt x="716394"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0" name="Google Shape;3860;p64"/>
            <p:cNvSpPr/>
            <p:nvPr/>
          </p:nvSpPr>
          <p:spPr>
            <a:xfrm>
              <a:off x="4953595" y="5726303"/>
              <a:ext cx="0" cy="141605"/>
            </a:xfrm>
            <a:custGeom>
              <a:rect b="b" l="l" r="r" t="t"/>
              <a:pathLst>
                <a:path extrusionOk="0" h="141604" w="120000">
                  <a:moveTo>
                    <a:pt x="0" y="0"/>
                  </a:moveTo>
                  <a:lnTo>
                    <a:pt x="0" y="14119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1" name="Google Shape;3861;p64"/>
            <p:cNvSpPr/>
            <p:nvPr/>
          </p:nvSpPr>
          <p:spPr>
            <a:xfrm>
              <a:off x="4915195" y="5826203"/>
              <a:ext cx="76835" cy="41910"/>
            </a:xfrm>
            <a:custGeom>
              <a:rect b="b" l="l" r="r" t="t"/>
              <a:pathLst>
                <a:path extrusionOk="0" h="41910" w="76835">
                  <a:moveTo>
                    <a:pt x="76796" y="0"/>
                  </a:moveTo>
                  <a:lnTo>
                    <a:pt x="38404" y="41300"/>
                  </a:lnTo>
                  <a:lnTo>
                    <a:pt x="0"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2" name="Google Shape;3862;p64"/>
            <p:cNvSpPr/>
            <p:nvPr/>
          </p:nvSpPr>
          <p:spPr>
            <a:xfrm>
              <a:off x="3707999" y="6172290"/>
              <a:ext cx="1245870" cy="167640"/>
            </a:xfrm>
            <a:custGeom>
              <a:rect b="b" l="l" r="r" t="t"/>
              <a:pathLst>
                <a:path extrusionOk="0" h="167639" w="1245870">
                  <a:moveTo>
                    <a:pt x="0" y="0"/>
                  </a:moveTo>
                  <a:lnTo>
                    <a:pt x="0" y="167284"/>
                  </a:lnTo>
                  <a:lnTo>
                    <a:pt x="1245590" y="167284"/>
                  </a:lnTo>
                  <a:lnTo>
                    <a:pt x="1245590" y="56349"/>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3" name="Google Shape;3863;p64"/>
            <p:cNvSpPr/>
            <p:nvPr/>
          </p:nvSpPr>
          <p:spPr>
            <a:xfrm>
              <a:off x="4925626" y="6172290"/>
              <a:ext cx="56515" cy="77470"/>
            </a:xfrm>
            <a:custGeom>
              <a:rect b="b" l="l" r="r" t="t"/>
              <a:pathLst>
                <a:path extrusionOk="0" h="77470" w="56514">
                  <a:moveTo>
                    <a:pt x="27965" y="0"/>
                  </a:moveTo>
                  <a:lnTo>
                    <a:pt x="0" y="76847"/>
                  </a:lnTo>
                  <a:lnTo>
                    <a:pt x="16604" y="65317"/>
                  </a:lnTo>
                  <a:lnTo>
                    <a:pt x="27965" y="61474"/>
                  </a:lnTo>
                  <a:lnTo>
                    <a:pt x="39326" y="65317"/>
                  </a:lnTo>
                  <a:lnTo>
                    <a:pt x="55930" y="76847"/>
                  </a:lnTo>
                  <a:lnTo>
                    <a:pt x="2796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4" name="Google Shape;3864;p64"/>
            <p:cNvSpPr/>
            <p:nvPr/>
          </p:nvSpPr>
          <p:spPr>
            <a:xfrm>
              <a:off x="4312904" y="6228699"/>
              <a:ext cx="1866900" cy="281305"/>
            </a:xfrm>
            <a:custGeom>
              <a:rect b="b" l="l" r="r" t="t"/>
              <a:pathLst>
                <a:path extrusionOk="0" h="281304" w="1866900">
                  <a:moveTo>
                    <a:pt x="0" y="113601"/>
                  </a:moveTo>
                  <a:lnTo>
                    <a:pt x="0" y="280885"/>
                  </a:lnTo>
                  <a:lnTo>
                    <a:pt x="1866303" y="280885"/>
                  </a:lnTo>
                  <a:lnTo>
                    <a:pt x="1866303" y="113601"/>
                  </a:lnTo>
                  <a:lnTo>
                    <a:pt x="1866303"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5" name="Google Shape;3865;p64"/>
            <p:cNvSpPr/>
            <p:nvPr/>
          </p:nvSpPr>
          <p:spPr>
            <a:xfrm>
              <a:off x="6151238" y="6172290"/>
              <a:ext cx="56515" cy="77470"/>
            </a:xfrm>
            <a:custGeom>
              <a:rect b="b" l="l" r="r" t="t"/>
              <a:pathLst>
                <a:path extrusionOk="0" h="77470" w="56514">
                  <a:moveTo>
                    <a:pt x="27965" y="0"/>
                  </a:moveTo>
                  <a:lnTo>
                    <a:pt x="0" y="76847"/>
                  </a:lnTo>
                  <a:lnTo>
                    <a:pt x="16604" y="65346"/>
                  </a:lnTo>
                  <a:lnTo>
                    <a:pt x="27965" y="61512"/>
                  </a:lnTo>
                  <a:lnTo>
                    <a:pt x="39326" y="65346"/>
                  </a:lnTo>
                  <a:lnTo>
                    <a:pt x="55930" y="76847"/>
                  </a:lnTo>
                  <a:lnTo>
                    <a:pt x="2796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6" name="Google Shape;3866;p64"/>
            <p:cNvSpPr/>
            <p:nvPr/>
          </p:nvSpPr>
          <p:spPr>
            <a:xfrm>
              <a:off x="3576793" y="6172339"/>
              <a:ext cx="2766695" cy="481330"/>
            </a:xfrm>
            <a:custGeom>
              <a:rect b="b" l="l" r="r" t="t"/>
              <a:pathLst>
                <a:path extrusionOk="0" h="481329" w="2766695">
                  <a:moveTo>
                    <a:pt x="2766301" y="0"/>
                  </a:moveTo>
                  <a:lnTo>
                    <a:pt x="2766301" y="481266"/>
                  </a:lnTo>
                  <a:lnTo>
                    <a:pt x="0" y="481266"/>
                  </a:lnTo>
                  <a:lnTo>
                    <a:pt x="0" y="56349"/>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7" name="Google Shape;3867;p64"/>
            <p:cNvSpPr/>
            <p:nvPr/>
          </p:nvSpPr>
          <p:spPr>
            <a:xfrm>
              <a:off x="3548829" y="6172339"/>
              <a:ext cx="56515" cy="77470"/>
            </a:xfrm>
            <a:custGeom>
              <a:rect b="b" l="l" r="r" t="t"/>
              <a:pathLst>
                <a:path extrusionOk="0" h="77470" w="56514">
                  <a:moveTo>
                    <a:pt x="27965" y="0"/>
                  </a:moveTo>
                  <a:lnTo>
                    <a:pt x="0" y="76847"/>
                  </a:lnTo>
                  <a:lnTo>
                    <a:pt x="16604" y="65317"/>
                  </a:lnTo>
                  <a:lnTo>
                    <a:pt x="27965" y="61474"/>
                  </a:lnTo>
                  <a:lnTo>
                    <a:pt x="39326" y="65317"/>
                  </a:lnTo>
                  <a:lnTo>
                    <a:pt x="55930" y="76847"/>
                  </a:lnTo>
                  <a:lnTo>
                    <a:pt x="27965"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8" name="Google Shape;3868;p64"/>
            <p:cNvSpPr/>
            <p:nvPr/>
          </p:nvSpPr>
          <p:spPr>
            <a:xfrm>
              <a:off x="4149001" y="6212751"/>
              <a:ext cx="324485" cy="216535"/>
            </a:xfrm>
            <a:custGeom>
              <a:rect b="b" l="l" r="r" t="t"/>
              <a:pathLst>
                <a:path extrusionOk="0" h="216535" w="324485">
                  <a:moveTo>
                    <a:pt x="324002" y="0"/>
                  </a:moveTo>
                  <a:lnTo>
                    <a:pt x="0" y="0"/>
                  </a:lnTo>
                  <a:lnTo>
                    <a:pt x="0" y="216001"/>
                  </a:lnTo>
                  <a:lnTo>
                    <a:pt x="324002" y="216001"/>
                  </a:lnTo>
                  <a:lnTo>
                    <a:pt x="32400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69" name="Google Shape;3869;p64"/>
          <p:cNvSpPr/>
          <p:nvPr/>
        </p:nvSpPr>
        <p:spPr>
          <a:xfrm>
            <a:off x="6769794" y="5300998"/>
            <a:ext cx="788670" cy="180340"/>
          </a:xfrm>
          <a:custGeom>
            <a:rect b="b" l="l" r="r" t="t"/>
            <a:pathLst>
              <a:path extrusionOk="0" h="180339" w="788670">
                <a:moveTo>
                  <a:pt x="698411" y="0"/>
                </a:moveTo>
                <a:lnTo>
                  <a:pt x="90004" y="0"/>
                </a:ln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0" name="Google Shape;3870;p64"/>
          <p:cNvSpPr txBox="1"/>
          <p:nvPr/>
        </p:nvSpPr>
        <p:spPr>
          <a:xfrm>
            <a:off x="6972057" y="5315180"/>
            <a:ext cx="36068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개선반영</a:t>
            </a:r>
            <a:endParaRPr sz="700">
              <a:latin typeface="Arial"/>
              <a:ea typeface="Arial"/>
              <a:cs typeface="Arial"/>
              <a:sym typeface="Arial"/>
            </a:endParaRPr>
          </a:p>
        </p:txBody>
      </p:sp>
      <p:sp>
        <p:nvSpPr>
          <p:cNvPr id="3871" name="Google Shape;3871;p64"/>
          <p:cNvSpPr/>
          <p:nvPr/>
        </p:nvSpPr>
        <p:spPr>
          <a:xfrm>
            <a:off x="6769794" y="5300998"/>
            <a:ext cx="788670" cy="180340"/>
          </a:xfrm>
          <a:custGeom>
            <a:rect b="b" l="l" r="r" t="t"/>
            <a:pathLst>
              <a:path extrusionOk="0" h="180339" w="788670">
                <a:moveTo>
                  <a:pt x="90004" y="0"/>
                </a:moveTo>
                <a:lnTo>
                  <a:pt x="54971" y="7073"/>
                </a:lnTo>
                <a:lnTo>
                  <a:pt x="26362" y="26362"/>
                </a:lnTo>
                <a:lnTo>
                  <a:pt x="7073" y="54971"/>
                </a:lnTo>
                <a:lnTo>
                  <a:pt x="0" y="90004"/>
                </a:lnTo>
                <a:lnTo>
                  <a:pt x="7073" y="125031"/>
                </a:lnTo>
                <a:lnTo>
                  <a:pt x="26362" y="153636"/>
                </a:lnTo>
                <a:lnTo>
                  <a:pt x="54971" y="172924"/>
                </a:lnTo>
                <a:lnTo>
                  <a:pt x="90004" y="179997"/>
                </a:lnTo>
                <a:lnTo>
                  <a:pt x="698411" y="179997"/>
                </a:lnTo>
                <a:lnTo>
                  <a:pt x="733437" y="172924"/>
                </a:lnTo>
                <a:lnTo>
                  <a:pt x="762042" y="153636"/>
                </a:lnTo>
                <a:lnTo>
                  <a:pt x="781330" y="125031"/>
                </a:lnTo>
                <a:lnTo>
                  <a:pt x="788403" y="90004"/>
                </a:lnTo>
                <a:lnTo>
                  <a:pt x="781330" y="54971"/>
                </a:lnTo>
                <a:lnTo>
                  <a:pt x="762042" y="26362"/>
                </a:lnTo>
                <a:lnTo>
                  <a:pt x="733437" y="7073"/>
                </a:lnTo>
                <a:lnTo>
                  <a:pt x="698411" y="0"/>
                </a:lnTo>
                <a:lnTo>
                  <a:pt x="90004"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2" name="Google Shape;3872;p64"/>
          <p:cNvSpPr txBox="1"/>
          <p:nvPr/>
        </p:nvSpPr>
        <p:spPr>
          <a:xfrm>
            <a:off x="4163326" y="5595346"/>
            <a:ext cx="259079" cy="226060"/>
          </a:xfrm>
          <a:prstGeom prst="rect">
            <a:avLst/>
          </a:prstGeom>
          <a:noFill/>
          <a:ln>
            <a:noFill/>
          </a:ln>
        </p:spPr>
        <p:txBody>
          <a:bodyPr anchorCtr="0" anchor="t" bIns="0" lIns="0" spcFirstLastPara="1" rIns="0" wrap="square" tIns="10150">
            <a:spAutoFit/>
          </a:bodyPr>
          <a:lstStyle/>
          <a:p>
            <a:pPr indent="38735" lvl="0" marL="12700" marR="5080" rtl="0" algn="l">
              <a:lnSpc>
                <a:spcPct val="102600"/>
              </a:lnSpc>
              <a:spcBef>
                <a:spcPts val="0"/>
              </a:spcBef>
              <a:spcAft>
                <a:spcPts val="0"/>
              </a:spcAft>
              <a:buNone/>
            </a:pPr>
            <a:r>
              <a:rPr b="0" lang="en-US" sz="650">
                <a:solidFill>
                  <a:srgbClr val="808285"/>
                </a:solidFill>
                <a:latin typeface="Arial"/>
                <a:ea typeface="Arial"/>
                <a:cs typeface="Arial"/>
                <a:sym typeface="Arial"/>
              </a:rPr>
              <a:t>개선 피드백</a:t>
            </a:r>
            <a:endParaRPr sz="650">
              <a:latin typeface="Arial"/>
              <a:ea typeface="Arial"/>
              <a:cs typeface="Arial"/>
              <a:sym typeface="Arial"/>
            </a:endParaRPr>
          </a:p>
        </p:txBody>
      </p:sp>
      <p:sp>
        <p:nvSpPr>
          <p:cNvPr id="3873" name="Google Shape;3873;p64"/>
          <p:cNvSpPr txBox="1"/>
          <p:nvPr/>
        </p:nvSpPr>
        <p:spPr>
          <a:xfrm>
            <a:off x="5405146" y="5595346"/>
            <a:ext cx="336550" cy="226060"/>
          </a:xfrm>
          <a:prstGeom prst="rect">
            <a:avLst/>
          </a:prstGeom>
          <a:noFill/>
          <a:ln>
            <a:noFill/>
          </a:ln>
        </p:spPr>
        <p:txBody>
          <a:bodyPr anchorCtr="0" anchor="t" bIns="0" lIns="0" spcFirstLastPara="1" rIns="0" wrap="square" tIns="10150">
            <a:spAutoFit/>
          </a:bodyPr>
          <a:lstStyle/>
          <a:p>
            <a:pPr indent="-78105" lvl="0" marL="90170" marR="5080" rtl="0" algn="l">
              <a:lnSpc>
                <a:spcPct val="102600"/>
              </a:lnSpc>
              <a:spcBef>
                <a:spcPts val="0"/>
              </a:spcBef>
              <a:spcAft>
                <a:spcPts val="0"/>
              </a:spcAft>
              <a:buNone/>
            </a:pPr>
            <a:r>
              <a:rPr b="0" lang="en-US" sz="650">
                <a:solidFill>
                  <a:srgbClr val="808285"/>
                </a:solidFill>
                <a:latin typeface="Arial"/>
                <a:ea typeface="Arial"/>
                <a:cs typeface="Arial"/>
                <a:sym typeface="Arial"/>
              </a:rPr>
              <a:t>대책회의 의뢰</a:t>
            </a:r>
            <a:endParaRPr sz="650">
              <a:latin typeface="Arial"/>
              <a:ea typeface="Arial"/>
              <a:cs typeface="Arial"/>
              <a:sym typeface="Arial"/>
            </a:endParaRPr>
          </a:p>
        </p:txBody>
      </p:sp>
      <p:sp>
        <p:nvSpPr>
          <p:cNvPr id="3874" name="Google Shape;3874;p64"/>
          <p:cNvSpPr txBox="1"/>
          <p:nvPr/>
        </p:nvSpPr>
        <p:spPr>
          <a:xfrm>
            <a:off x="4220207" y="6181891"/>
            <a:ext cx="1809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DA4EB"/>
                </a:solidFill>
                <a:latin typeface="Arial"/>
                <a:ea typeface="Arial"/>
                <a:cs typeface="Arial"/>
                <a:sym typeface="Arial"/>
              </a:rPr>
              <a:t>개선</a:t>
            </a:r>
            <a:endParaRPr sz="650">
              <a:latin typeface="Arial"/>
              <a:ea typeface="Arial"/>
              <a:cs typeface="Arial"/>
              <a:sym typeface="Arial"/>
            </a:endParaRPr>
          </a:p>
        </p:txBody>
      </p:sp>
      <p:sp>
        <p:nvSpPr>
          <p:cNvPr id="3875" name="Google Shape;3875;p64"/>
          <p:cNvSpPr txBox="1"/>
          <p:nvPr/>
        </p:nvSpPr>
        <p:spPr>
          <a:xfrm>
            <a:off x="4181326" y="6283491"/>
            <a:ext cx="259079"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DA4EB"/>
                </a:solidFill>
                <a:latin typeface="Arial"/>
                <a:ea typeface="Arial"/>
                <a:cs typeface="Arial"/>
                <a:sym typeface="Arial"/>
              </a:rPr>
              <a:t>중요도</a:t>
            </a:r>
            <a:endParaRPr sz="650">
              <a:latin typeface="Arial"/>
              <a:ea typeface="Arial"/>
              <a:cs typeface="Arial"/>
              <a:sym typeface="Arial"/>
            </a:endParaRPr>
          </a:p>
        </p:txBody>
      </p:sp>
      <p:sp>
        <p:nvSpPr>
          <p:cNvPr id="3876" name="Google Shape;3876;p64"/>
          <p:cNvSpPr/>
          <p:nvPr/>
        </p:nvSpPr>
        <p:spPr>
          <a:xfrm>
            <a:off x="5274005" y="6365748"/>
            <a:ext cx="648335" cy="216535"/>
          </a:xfrm>
          <a:custGeom>
            <a:rect b="b" l="l" r="r" t="t"/>
            <a:pathLst>
              <a:path extrusionOk="0" h="216534" w="648335">
                <a:moveTo>
                  <a:pt x="648004" y="0"/>
                </a:moveTo>
                <a:lnTo>
                  <a:pt x="0" y="0"/>
                </a:lnTo>
                <a:lnTo>
                  <a:pt x="0" y="216001"/>
                </a:lnTo>
                <a:lnTo>
                  <a:pt x="648004" y="216001"/>
                </a:lnTo>
                <a:lnTo>
                  <a:pt x="6480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7" name="Google Shape;3877;p64"/>
          <p:cNvSpPr txBox="1"/>
          <p:nvPr/>
        </p:nvSpPr>
        <p:spPr>
          <a:xfrm>
            <a:off x="5340458" y="6334890"/>
            <a:ext cx="514984" cy="226060"/>
          </a:xfrm>
          <a:prstGeom prst="rect">
            <a:avLst/>
          </a:prstGeom>
          <a:noFill/>
          <a:ln>
            <a:noFill/>
          </a:ln>
        </p:spPr>
        <p:txBody>
          <a:bodyPr anchorCtr="0" anchor="t" bIns="0" lIns="0" spcFirstLastPara="1" rIns="0" wrap="square" tIns="10150">
            <a:spAutoFit/>
          </a:bodyPr>
          <a:lstStyle/>
          <a:p>
            <a:pPr indent="74930" lvl="0" marL="12700" marR="5080" rtl="0" algn="l">
              <a:lnSpc>
                <a:spcPct val="102600"/>
              </a:lnSpc>
              <a:spcBef>
                <a:spcPts val="0"/>
              </a:spcBef>
              <a:spcAft>
                <a:spcPts val="0"/>
              </a:spcAft>
              <a:buNone/>
            </a:pPr>
            <a:r>
              <a:rPr b="0" lang="en-US" sz="650">
                <a:solidFill>
                  <a:srgbClr val="6DA4EB"/>
                </a:solidFill>
                <a:latin typeface="Arial"/>
                <a:ea typeface="Arial"/>
                <a:cs typeface="Arial"/>
                <a:sym typeface="Arial"/>
              </a:rPr>
              <a:t>개선의뢰/ 대책수립 의뢰</a:t>
            </a:r>
            <a:endParaRPr sz="650">
              <a:latin typeface="Arial"/>
              <a:ea typeface="Arial"/>
              <a:cs typeface="Arial"/>
              <a:sym typeface="Arial"/>
            </a:endParaRPr>
          </a:p>
        </p:txBody>
      </p:sp>
      <p:sp>
        <p:nvSpPr>
          <p:cNvPr id="3878" name="Google Shape;3878;p64"/>
          <p:cNvSpPr/>
          <p:nvPr/>
        </p:nvSpPr>
        <p:spPr>
          <a:xfrm>
            <a:off x="4085996" y="6619494"/>
            <a:ext cx="467995" cy="169545"/>
          </a:xfrm>
          <a:custGeom>
            <a:rect b="b" l="l" r="r" t="t"/>
            <a:pathLst>
              <a:path extrusionOk="0" h="169545" w="467995">
                <a:moveTo>
                  <a:pt x="467995" y="0"/>
                </a:moveTo>
                <a:lnTo>
                  <a:pt x="0" y="0"/>
                </a:lnTo>
                <a:lnTo>
                  <a:pt x="0" y="169202"/>
                </a:lnTo>
                <a:lnTo>
                  <a:pt x="467995" y="169202"/>
                </a:lnTo>
                <a:lnTo>
                  <a:pt x="4679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9" name="Google Shape;3879;p64"/>
          <p:cNvSpPr txBox="1"/>
          <p:nvPr/>
        </p:nvSpPr>
        <p:spPr>
          <a:xfrm>
            <a:off x="4101338" y="6588637"/>
            <a:ext cx="4368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F5DCF"/>
                </a:solidFill>
                <a:latin typeface="Arial"/>
                <a:ea typeface="Arial"/>
                <a:cs typeface="Arial"/>
                <a:sym typeface="Arial"/>
              </a:rPr>
              <a:t>개선안 협의</a:t>
            </a:r>
            <a:endParaRPr sz="650">
              <a:latin typeface="Arial"/>
              <a:ea typeface="Arial"/>
              <a:cs typeface="Arial"/>
              <a:sym typeface="Arial"/>
            </a:endParaRPr>
          </a:p>
        </p:txBody>
      </p:sp>
      <p:sp>
        <p:nvSpPr>
          <p:cNvPr id="3880" name="Google Shape;3880;p64"/>
          <p:cNvSpPr/>
          <p:nvPr/>
        </p:nvSpPr>
        <p:spPr>
          <a:xfrm>
            <a:off x="5075999" y="3076511"/>
            <a:ext cx="2484120" cy="1584325"/>
          </a:xfrm>
          <a:custGeom>
            <a:rect b="b" l="l" r="r" t="t"/>
            <a:pathLst>
              <a:path extrusionOk="0" h="1584325" w="2484120">
                <a:moveTo>
                  <a:pt x="2484005" y="0"/>
                </a:moveTo>
                <a:lnTo>
                  <a:pt x="0" y="0"/>
                </a:lnTo>
                <a:lnTo>
                  <a:pt x="0" y="1584032"/>
                </a:lnTo>
                <a:lnTo>
                  <a:pt x="2484005" y="1584032"/>
                </a:lnTo>
                <a:lnTo>
                  <a:pt x="2484005" y="0"/>
                </a:lnTo>
                <a:close/>
              </a:path>
            </a:pathLst>
          </a:custGeom>
          <a:solidFill>
            <a:srgbClr val="E9F1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1" name="Google Shape;3881;p64"/>
          <p:cNvSpPr txBox="1"/>
          <p:nvPr/>
        </p:nvSpPr>
        <p:spPr>
          <a:xfrm>
            <a:off x="5655738" y="3240197"/>
            <a:ext cx="1749425" cy="254000"/>
          </a:xfrm>
          <a:prstGeom prst="rect">
            <a:avLst/>
          </a:prstGeom>
          <a:noFill/>
          <a:ln>
            <a:noFill/>
          </a:ln>
        </p:spPr>
        <p:txBody>
          <a:bodyPr anchorCtr="0" anchor="t" bIns="0" lIns="0" spcFirstLastPara="1" rIns="0" wrap="square" tIns="12700">
            <a:spAutoFit/>
          </a:bodyPr>
          <a:lstStyle/>
          <a:p>
            <a:pPr indent="0" lvl="0" marL="0" marR="5080" rtl="0" algn="l">
              <a:lnSpc>
                <a:spcPct val="107100"/>
              </a:lnSpc>
              <a:spcBef>
                <a:spcPts val="0"/>
              </a:spcBef>
              <a:spcAft>
                <a:spcPts val="0"/>
              </a:spcAft>
              <a:buNone/>
            </a:pPr>
            <a:r>
              <a:rPr b="0" lang="en-US" sz="700">
                <a:solidFill>
                  <a:srgbClr val="414042"/>
                </a:solidFill>
                <a:latin typeface="Arial"/>
                <a:ea typeface="Arial"/>
                <a:cs typeface="Arial"/>
                <a:sym typeface="Arial"/>
              </a:rPr>
              <a:t>고객의 소리(VOC, Voice of Customer) 제도 개선 건수</a:t>
            </a:r>
            <a:endParaRPr sz="700">
              <a:latin typeface="Arial"/>
              <a:ea typeface="Arial"/>
              <a:cs typeface="Arial"/>
              <a:sym typeface="Arial"/>
            </a:endParaRPr>
          </a:p>
        </p:txBody>
      </p:sp>
      <p:sp>
        <p:nvSpPr>
          <p:cNvPr id="3882" name="Google Shape;3882;p64"/>
          <p:cNvSpPr txBox="1"/>
          <p:nvPr/>
        </p:nvSpPr>
        <p:spPr>
          <a:xfrm>
            <a:off x="5550510" y="4414439"/>
            <a:ext cx="30289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2022년</a:t>
            </a:r>
            <a:endParaRPr sz="650">
              <a:latin typeface="Arial"/>
              <a:ea typeface="Arial"/>
              <a:cs typeface="Arial"/>
              <a:sym typeface="Arial"/>
            </a:endParaRPr>
          </a:p>
        </p:txBody>
      </p:sp>
      <p:sp>
        <p:nvSpPr>
          <p:cNvPr id="3883" name="Google Shape;3883;p64"/>
          <p:cNvSpPr/>
          <p:nvPr/>
        </p:nvSpPr>
        <p:spPr>
          <a:xfrm>
            <a:off x="5332362" y="3565321"/>
            <a:ext cx="1927860" cy="843280"/>
          </a:xfrm>
          <a:custGeom>
            <a:rect b="b" l="l" r="r" t="t"/>
            <a:pathLst>
              <a:path extrusionOk="0" h="843279" w="1927859">
                <a:moveTo>
                  <a:pt x="726135" y="423265"/>
                </a:moveTo>
                <a:lnTo>
                  <a:pt x="722820" y="374002"/>
                </a:lnTo>
                <a:lnTo>
                  <a:pt x="713155" y="326745"/>
                </a:lnTo>
                <a:lnTo>
                  <a:pt x="697598" y="281940"/>
                </a:lnTo>
                <a:lnTo>
                  <a:pt x="676554" y="240017"/>
                </a:lnTo>
                <a:lnTo>
                  <a:pt x="650481" y="201396"/>
                </a:lnTo>
                <a:lnTo>
                  <a:pt x="619785" y="166522"/>
                </a:lnTo>
                <a:lnTo>
                  <a:pt x="584923" y="135839"/>
                </a:lnTo>
                <a:lnTo>
                  <a:pt x="546315" y="109753"/>
                </a:lnTo>
                <a:lnTo>
                  <a:pt x="504380" y="88709"/>
                </a:lnTo>
                <a:lnTo>
                  <a:pt x="459574" y="73152"/>
                </a:lnTo>
                <a:lnTo>
                  <a:pt x="412330" y="63487"/>
                </a:lnTo>
                <a:lnTo>
                  <a:pt x="363067" y="60172"/>
                </a:lnTo>
                <a:lnTo>
                  <a:pt x="313791" y="63487"/>
                </a:lnTo>
                <a:lnTo>
                  <a:pt x="266547" y="73152"/>
                </a:lnTo>
                <a:lnTo>
                  <a:pt x="221742" y="88709"/>
                </a:lnTo>
                <a:lnTo>
                  <a:pt x="179806" y="109753"/>
                </a:lnTo>
                <a:lnTo>
                  <a:pt x="141198" y="135839"/>
                </a:lnTo>
                <a:lnTo>
                  <a:pt x="106337" y="166522"/>
                </a:lnTo>
                <a:lnTo>
                  <a:pt x="75641" y="201396"/>
                </a:lnTo>
                <a:lnTo>
                  <a:pt x="49568" y="240017"/>
                </a:lnTo>
                <a:lnTo>
                  <a:pt x="28524" y="281940"/>
                </a:lnTo>
                <a:lnTo>
                  <a:pt x="12966" y="326745"/>
                </a:lnTo>
                <a:lnTo>
                  <a:pt x="3302" y="374002"/>
                </a:lnTo>
                <a:lnTo>
                  <a:pt x="0" y="423265"/>
                </a:lnTo>
                <a:lnTo>
                  <a:pt x="3302" y="472541"/>
                </a:lnTo>
                <a:lnTo>
                  <a:pt x="12966" y="519785"/>
                </a:lnTo>
                <a:lnTo>
                  <a:pt x="28524" y="564591"/>
                </a:lnTo>
                <a:lnTo>
                  <a:pt x="49568" y="606513"/>
                </a:lnTo>
                <a:lnTo>
                  <a:pt x="75641" y="645121"/>
                </a:lnTo>
                <a:lnTo>
                  <a:pt x="106337" y="679983"/>
                </a:lnTo>
                <a:lnTo>
                  <a:pt x="141198" y="710666"/>
                </a:lnTo>
                <a:lnTo>
                  <a:pt x="179806" y="736752"/>
                </a:lnTo>
                <a:lnTo>
                  <a:pt x="221742" y="757783"/>
                </a:lnTo>
                <a:lnTo>
                  <a:pt x="266547" y="773341"/>
                </a:lnTo>
                <a:lnTo>
                  <a:pt x="313791" y="782993"/>
                </a:lnTo>
                <a:lnTo>
                  <a:pt x="363067" y="786307"/>
                </a:lnTo>
                <a:lnTo>
                  <a:pt x="412330" y="782993"/>
                </a:lnTo>
                <a:lnTo>
                  <a:pt x="459574" y="773341"/>
                </a:lnTo>
                <a:lnTo>
                  <a:pt x="504380" y="757783"/>
                </a:lnTo>
                <a:lnTo>
                  <a:pt x="546315" y="736752"/>
                </a:lnTo>
                <a:lnTo>
                  <a:pt x="584923" y="710666"/>
                </a:lnTo>
                <a:lnTo>
                  <a:pt x="619785" y="679983"/>
                </a:lnTo>
                <a:lnTo>
                  <a:pt x="650481" y="645121"/>
                </a:lnTo>
                <a:lnTo>
                  <a:pt x="676554" y="606513"/>
                </a:lnTo>
                <a:lnTo>
                  <a:pt x="697598" y="564591"/>
                </a:lnTo>
                <a:lnTo>
                  <a:pt x="713155" y="519785"/>
                </a:lnTo>
                <a:lnTo>
                  <a:pt x="722820" y="472541"/>
                </a:lnTo>
                <a:lnTo>
                  <a:pt x="726135" y="423265"/>
                </a:lnTo>
                <a:close/>
              </a:path>
              <a:path extrusionOk="0" h="843279" w="1927859">
                <a:moveTo>
                  <a:pt x="1927479" y="421424"/>
                </a:moveTo>
                <a:lnTo>
                  <a:pt x="1924646" y="372287"/>
                </a:lnTo>
                <a:lnTo>
                  <a:pt x="1916353" y="324815"/>
                </a:lnTo>
                <a:lnTo>
                  <a:pt x="1902917" y="279311"/>
                </a:lnTo>
                <a:lnTo>
                  <a:pt x="1884654" y="236105"/>
                </a:lnTo>
                <a:lnTo>
                  <a:pt x="1861870" y="195516"/>
                </a:lnTo>
                <a:lnTo>
                  <a:pt x="1834908" y="157861"/>
                </a:lnTo>
                <a:lnTo>
                  <a:pt x="1804060" y="123444"/>
                </a:lnTo>
                <a:lnTo>
                  <a:pt x="1769643" y="92595"/>
                </a:lnTo>
                <a:lnTo>
                  <a:pt x="1731987" y="65620"/>
                </a:lnTo>
                <a:lnTo>
                  <a:pt x="1691398" y="42849"/>
                </a:lnTo>
                <a:lnTo>
                  <a:pt x="1648193" y="24574"/>
                </a:lnTo>
                <a:lnTo>
                  <a:pt x="1602689" y="11137"/>
                </a:lnTo>
                <a:lnTo>
                  <a:pt x="1555203" y="2844"/>
                </a:lnTo>
                <a:lnTo>
                  <a:pt x="1506054" y="0"/>
                </a:lnTo>
                <a:lnTo>
                  <a:pt x="1456905" y="2844"/>
                </a:lnTo>
                <a:lnTo>
                  <a:pt x="1409433" y="11137"/>
                </a:lnTo>
                <a:lnTo>
                  <a:pt x="1363929" y="24574"/>
                </a:lnTo>
                <a:lnTo>
                  <a:pt x="1320723" y="42849"/>
                </a:lnTo>
                <a:lnTo>
                  <a:pt x="1280134" y="65620"/>
                </a:lnTo>
                <a:lnTo>
                  <a:pt x="1242479" y="92595"/>
                </a:lnTo>
                <a:lnTo>
                  <a:pt x="1208062" y="123444"/>
                </a:lnTo>
                <a:lnTo>
                  <a:pt x="1177213" y="157861"/>
                </a:lnTo>
                <a:lnTo>
                  <a:pt x="1150239" y="195516"/>
                </a:lnTo>
                <a:lnTo>
                  <a:pt x="1127467" y="236105"/>
                </a:lnTo>
                <a:lnTo>
                  <a:pt x="1109205" y="279311"/>
                </a:lnTo>
                <a:lnTo>
                  <a:pt x="1095768" y="324815"/>
                </a:lnTo>
                <a:lnTo>
                  <a:pt x="1087475" y="372287"/>
                </a:lnTo>
                <a:lnTo>
                  <a:pt x="1084630" y="421424"/>
                </a:lnTo>
                <a:lnTo>
                  <a:pt x="1087475" y="470585"/>
                </a:lnTo>
                <a:lnTo>
                  <a:pt x="1095768" y="518071"/>
                </a:lnTo>
                <a:lnTo>
                  <a:pt x="1109205" y="563575"/>
                </a:lnTo>
                <a:lnTo>
                  <a:pt x="1127467" y="606780"/>
                </a:lnTo>
                <a:lnTo>
                  <a:pt x="1150239" y="647369"/>
                </a:lnTo>
                <a:lnTo>
                  <a:pt x="1177213" y="685025"/>
                </a:lnTo>
                <a:lnTo>
                  <a:pt x="1208062" y="719442"/>
                </a:lnTo>
                <a:lnTo>
                  <a:pt x="1242479" y="750290"/>
                </a:lnTo>
                <a:lnTo>
                  <a:pt x="1280134" y="777265"/>
                </a:lnTo>
                <a:lnTo>
                  <a:pt x="1320723" y="800036"/>
                </a:lnTo>
                <a:lnTo>
                  <a:pt x="1363929" y="818299"/>
                </a:lnTo>
                <a:lnTo>
                  <a:pt x="1409433" y="831735"/>
                </a:lnTo>
                <a:lnTo>
                  <a:pt x="1456905" y="840028"/>
                </a:lnTo>
                <a:lnTo>
                  <a:pt x="1506054" y="842860"/>
                </a:lnTo>
                <a:lnTo>
                  <a:pt x="1555203" y="840028"/>
                </a:lnTo>
                <a:lnTo>
                  <a:pt x="1602689" y="831735"/>
                </a:lnTo>
                <a:lnTo>
                  <a:pt x="1648193" y="818299"/>
                </a:lnTo>
                <a:lnTo>
                  <a:pt x="1691398" y="800036"/>
                </a:lnTo>
                <a:lnTo>
                  <a:pt x="1731987" y="777265"/>
                </a:lnTo>
                <a:lnTo>
                  <a:pt x="1769643" y="750290"/>
                </a:lnTo>
                <a:lnTo>
                  <a:pt x="1804060" y="719442"/>
                </a:lnTo>
                <a:lnTo>
                  <a:pt x="1834908" y="685025"/>
                </a:lnTo>
                <a:lnTo>
                  <a:pt x="1861870" y="647369"/>
                </a:lnTo>
                <a:lnTo>
                  <a:pt x="1884654" y="606780"/>
                </a:lnTo>
                <a:lnTo>
                  <a:pt x="1902917" y="563575"/>
                </a:lnTo>
                <a:lnTo>
                  <a:pt x="1916353" y="518071"/>
                </a:lnTo>
                <a:lnTo>
                  <a:pt x="1924646" y="470585"/>
                </a:lnTo>
                <a:lnTo>
                  <a:pt x="1927479" y="42142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4" name="Google Shape;3884;p64"/>
          <p:cNvSpPr txBox="1"/>
          <p:nvPr/>
        </p:nvSpPr>
        <p:spPr>
          <a:xfrm>
            <a:off x="6693512" y="4414439"/>
            <a:ext cx="30289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2023년</a:t>
            </a:r>
            <a:endParaRPr sz="650">
              <a:latin typeface="Arial"/>
              <a:ea typeface="Arial"/>
              <a:cs typeface="Arial"/>
              <a:sym typeface="Arial"/>
            </a:endParaRPr>
          </a:p>
        </p:txBody>
      </p:sp>
      <p:grpSp>
        <p:nvGrpSpPr>
          <p:cNvPr id="3885" name="Google Shape;3885;p64"/>
          <p:cNvGrpSpPr/>
          <p:nvPr/>
        </p:nvGrpSpPr>
        <p:grpSpPr>
          <a:xfrm>
            <a:off x="5209298" y="3186002"/>
            <a:ext cx="1189990" cy="833764"/>
            <a:chOff x="5209298" y="3186002"/>
            <a:chExt cx="1189990" cy="833764"/>
          </a:xfrm>
        </p:grpSpPr>
        <p:sp>
          <p:nvSpPr>
            <p:cNvPr id="3886" name="Google Shape;3886;p64"/>
            <p:cNvSpPr/>
            <p:nvPr/>
          </p:nvSpPr>
          <p:spPr>
            <a:xfrm>
              <a:off x="6074999" y="3990370"/>
              <a:ext cx="264160" cy="0"/>
            </a:xfrm>
            <a:custGeom>
              <a:rect b="b" l="l" r="r" t="t"/>
              <a:pathLst>
                <a:path extrusionOk="0" h="120000" w="264160">
                  <a:moveTo>
                    <a:pt x="0" y="0"/>
                  </a:moveTo>
                  <a:lnTo>
                    <a:pt x="263918"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7" name="Google Shape;3887;p64"/>
            <p:cNvSpPr/>
            <p:nvPr/>
          </p:nvSpPr>
          <p:spPr>
            <a:xfrm>
              <a:off x="5209298" y="3186011"/>
              <a:ext cx="1189990" cy="833755"/>
            </a:xfrm>
            <a:custGeom>
              <a:rect b="b" l="l" r="r" t="t"/>
              <a:pathLst>
                <a:path extrusionOk="0" h="833754" w="1189989">
                  <a:moveTo>
                    <a:pt x="353568" y="176758"/>
                  </a:moveTo>
                  <a:lnTo>
                    <a:pt x="347243" y="129768"/>
                  </a:lnTo>
                  <a:lnTo>
                    <a:pt x="329425" y="87541"/>
                  </a:lnTo>
                  <a:lnTo>
                    <a:pt x="301790" y="51765"/>
                  </a:lnTo>
                  <a:lnTo>
                    <a:pt x="266001" y="24130"/>
                  </a:lnTo>
                  <a:lnTo>
                    <a:pt x="223774" y="6311"/>
                  </a:lnTo>
                  <a:lnTo>
                    <a:pt x="176784" y="0"/>
                  </a:lnTo>
                  <a:lnTo>
                    <a:pt x="129781" y="6311"/>
                  </a:lnTo>
                  <a:lnTo>
                    <a:pt x="87553" y="24130"/>
                  </a:lnTo>
                  <a:lnTo>
                    <a:pt x="51777" y="51765"/>
                  </a:lnTo>
                  <a:lnTo>
                    <a:pt x="24130" y="87541"/>
                  </a:lnTo>
                  <a:lnTo>
                    <a:pt x="6311" y="129768"/>
                  </a:lnTo>
                  <a:lnTo>
                    <a:pt x="0" y="176758"/>
                  </a:lnTo>
                  <a:lnTo>
                    <a:pt x="6311" y="223761"/>
                  </a:lnTo>
                  <a:lnTo>
                    <a:pt x="24130" y="265988"/>
                  </a:lnTo>
                  <a:lnTo>
                    <a:pt x="29146" y="272491"/>
                  </a:lnTo>
                  <a:lnTo>
                    <a:pt x="51765" y="301777"/>
                  </a:lnTo>
                  <a:lnTo>
                    <a:pt x="87541" y="329425"/>
                  </a:lnTo>
                  <a:lnTo>
                    <a:pt x="129781" y="347256"/>
                  </a:lnTo>
                  <a:lnTo>
                    <a:pt x="176784" y="353568"/>
                  </a:lnTo>
                  <a:lnTo>
                    <a:pt x="223774" y="347256"/>
                  </a:lnTo>
                  <a:lnTo>
                    <a:pt x="247510" y="337235"/>
                  </a:lnTo>
                  <a:lnTo>
                    <a:pt x="266001" y="329425"/>
                  </a:lnTo>
                  <a:lnTo>
                    <a:pt x="301790" y="301777"/>
                  </a:lnTo>
                  <a:lnTo>
                    <a:pt x="318947" y="279552"/>
                  </a:lnTo>
                  <a:lnTo>
                    <a:pt x="329425" y="265988"/>
                  </a:lnTo>
                  <a:lnTo>
                    <a:pt x="347243" y="223761"/>
                  </a:lnTo>
                  <a:lnTo>
                    <a:pt x="353568" y="176758"/>
                  </a:lnTo>
                  <a:close/>
                </a:path>
                <a:path extrusionOk="0" h="833754" w="1189989">
                  <a:moveTo>
                    <a:pt x="1189697" y="804367"/>
                  </a:moveTo>
                  <a:lnTo>
                    <a:pt x="1109370" y="775119"/>
                  </a:lnTo>
                  <a:lnTo>
                    <a:pt x="1120749" y="792480"/>
                  </a:lnTo>
                  <a:lnTo>
                    <a:pt x="1124546" y="804367"/>
                  </a:lnTo>
                  <a:lnTo>
                    <a:pt x="1120749" y="816241"/>
                  </a:lnTo>
                  <a:lnTo>
                    <a:pt x="1109370" y="833589"/>
                  </a:lnTo>
                  <a:lnTo>
                    <a:pt x="1189697" y="80436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8" name="Google Shape;3888;p64"/>
            <p:cNvSpPr/>
            <p:nvPr/>
          </p:nvSpPr>
          <p:spPr>
            <a:xfrm>
              <a:off x="5238457" y="3415012"/>
              <a:ext cx="290195" cy="108585"/>
            </a:xfrm>
            <a:custGeom>
              <a:rect b="b" l="l" r="r" t="t"/>
              <a:pathLst>
                <a:path extrusionOk="0" h="108585" w="290195">
                  <a:moveTo>
                    <a:pt x="0" y="43500"/>
                  </a:moveTo>
                  <a:lnTo>
                    <a:pt x="22242" y="20807"/>
                  </a:lnTo>
                  <a:lnTo>
                    <a:pt x="52300" y="5583"/>
                  </a:lnTo>
                  <a:lnTo>
                    <a:pt x="84526" y="0"/>
                  </a:lnTo>
                  <a:lnTo>
                    <a:pt x="117711" y="60858"/>
                  </a:lnTo>
                  <a:lnTo>
                    <a:pt x="143543" y="108229"/>
                  </a:lnTo>
                  <a:lnTo>
                    <a:pt x="170555" y="62102"/>
                  </a:lnTo>
                  <a:lnTo>
                    <a:pt x="206903" y="0"/>
                  </a:lnTo>
                  <a:lnTo>
                    <a:pt x="238444" y="5583"/>
                  </a:lnTo>
                  <a:lnTo>
                    <a:pt x="267010" y="20807"/>
                  </a:lnTo>
                  <a:lnTo>
                    <a:pt x="287725" y="43382"/>
                  </a:lnTo>
                  <a:lnTo>
                    <a:pt x="289797" y="50547"/>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9" name="Google Shape;3889;p64"/>
            <p:cNvSpPr/>
            <p:nvPr/>
          </p:nvSpPr>
          <p:spPr>
            <a:xfrm>
              <a:off x="5462954" y="3293703"/>
              <a:ext cx="17145" cy="52069"/>
            </a:xfrm>
            <a:custGeom>
              <a:rect b="b" l="l" r="r" t="t"/>
              <a:pathLst>
                <a:path extrusionOk="0" h="52070" w="17145">
                  <a:moveTo>
                    <a:pt x="16878" y="0"/>
                  </a:moveTo>
                  <a:lnTo>
                    <a:pt x="16878" y="51993"/>
                  </a:lnTo>
                  <a:lnTo>
                    <a:pt x="0" y="51993"/>
                  </a:lnTo>
                  <a:lnTo>
                    <a:pt x="0" y="0"/>
                  </a:lnTo>
                  <a:lnTo>
                    <a:pt x="5054" y="0"/>
                  </a:lnTo>
                  <a:lnTo>
                    <a:pt x="16878"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0" name="Google Shape;3890;p64"/>
            <p:cNvSpPr/>
            <p:nvPr/>
          </p:nvSpPr>
          <p:spPr>
            <a:xfrm>
              <a:off x="5323527" y="3284935"/>
              <a:ext cx="117475" cy="107950"/>
            </a:xfrm>
            <a:custGeom>
              <a:rect b="b" l="l" r="r" t="t"/>
              <a:pathLst>
                <a:path extrusionOk="0" h="107950" w="117475">
                  <a:moveTo>
                    <a:pt x="43713" y="0"/>
                  </a:moveTo>
                  <a:lnTo>
                    <a:pt x="35024" y="5976"/>
                  </a:lnTo>
                  <a:lnTo>
                    <a:pt x="24468" y="11396"/>
                  </a:lnTo>
                  <a:lnTo>
                    <a:pt x="13389" y="15900"/>
                  </a:lnTo>
                  <a:lnTo>
                    <a:pt x="3136" y="19126"/>
                  </a:lnTo>
                  <a:lnTo>
                    <a:pt x="1625" y="18783"/>
                  </a:lnTo>
                  <a:lnTo>
                    <a:pt x="571" y="23444"/>
                  </a:lnTo>
                  <a:lnTo>
                    <a:pt x="0" y="28295"/>
                  </a:lnTo>
                  <a:lnTo>
                    <a:pt x="0" y="33299"/>
                  </a:lnTo>
                  <a:lnTo>
                    <a:pt x="4594" y="59297"/>
                  </a:lnTo>
                  <a:lnTo>
                    <a:pt x="17125" y="83196"/>
                  </a:lnTo>
                  <a:lnTo>
                    <a:pt x="35715" y="100691"/>
                  </a:lnTo>
                  <a:lnTo>
                    <a:pt x="58483" y="107480"/>
                  </a:lnTo>
                  <a:lnTo>
                    <a:pt x="81239" y="100691"/>
                  </a:lnTo>
                  <a:lnTo>
                    <a:pt x="99825" y="83196"/>
                  </a:lnTo>
                  <a:lnTo>
                    <a:pt x="112358" y="59297"/>
                  </a:lnTo>
                  <a:lnTo>
                    <a:pt x="116954" y="33299"/>
                  </a:lnTo>
                  <a:lnTo>
                    <a:pt x="116954" y="28422"/>
                  </a:lnTo>
                  <a:lnTo>
                    <a:pt x="116433" y="23672"/>
                  </a:lnTo>
                  <a:lnTo>
                    <a:pt x="115392" y="19126"/>
                  </a:lnTo>
                  <a:lnTo>
                    <a:pt x="93812" y="16298"/>
                  </a:lnTo>
                  <a:lnTo>
                    <a:pt x="73532" y="13201"/>
                  </a:lnTo>
                  <a:lnTo>
                    <a:pt x="56263" y="8285"/>
                  </a:lnTo>
                  <a:lnTo>
                    <a:pt x="4371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1" name="Google Shape;3891;p64"/>
            <p:cNvSpPr/>
            <p:nvPr/>
          </p:nvSpPr>
          <p:spPr>
            <a:xfrm>
              <a:off x="5323527" y="3284935"/>
              <a:ext cx="117475" cy="107950"/>
            </a:xfrm>
            <a:custGeom>
              <a:rect b="b" l="l" r="r" t="t"/>
              <a:pathLst>
                <a:path extrusionOk="0" h="107950" w="117475">
                  <a:moveTo>
                    <a:pt x="1625" y="18783"/>
                  </a:moveTo>
                  <a:lnTo>
                    <a:pt x="43713" y="0"/>
                  </a:lnTo>
                  <a:lnTo>
                    <a:pt x="56263" y="8285"/>
                  </a:lnTo>
                  <a:lnTo>
                    <a:pt x="73532" y="13201"/>
                  </a:lnTo>
                  <a:lnTo>
                    <a:pt x="93812" y="16298"/>
                  </a:lnTo>
                  <a:lnTo>
                    <a:pt x="115392" y="19126"/>
                  </a:lnTo>
                  <a:lnTo>
                    <a:pt x="116433" y="23672"/>
                  </a:lnTo>
                  <a:lnTo>
                    <a:pt x="116954" y="28422"/>
                  </a:lnTo>
                  <a:lnTo>
                    <a:pt x="116954" y="33299"/>
                  </a:lnTo>
                  <a:lnTo>
                    <a:pt x="112358" y="59297"/>
                  </a:lnTo>
                  <a:lnTo>
                    <a:pt x="99825" y="83196"/>
                  </a:lnTo>
                  <a:lnTo>
                    <a:pt x="81239" y="100691"/>
                  </a:lnTo>
                  <a:lnTo>
                    <a:pt x="58483" y="107480"/>
                  </a:lnTo>
                  <a:lnTo>
                    <a:pt x="35715" y="100691"/>
                  </a:lnTo>
                  <a:lnTo>
                    <a:pt x="17125" y="83196"/>
                  </a:lnTo>
                  <a:lnTo>
                    <a:pt x="4594" y="59297"/>
                  </a:lnTo>
                  <a:lnTo>
                    <a:pt x="0" y="33299"/>
                  </a:lnTo>
                  <a:lnTo>
                    <a:pt x="0" y="28295"/>
                  </a:lnTo>
                  <a:lnTo>
                    <a:pt x="571" y="23444"/>
                  </a:lnTo>
                  <a:lnTo>
                    <a:pt x="1625" y="18783"/>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2" name="Google Shape;3892;p64"/>
            <p:cNvSpPr/>
            <p:nvPr/>
          </p:nvSpPr>
          <p:spPr>
            <a:xfrm>
              <a:off x="5325153" y="3256423"/>
              <a:ext cx="114300" cy="48260"/>
            </a:xfrm>
            <a:custGeom>
              <a:rect b="b" l="l" r="r" t="t"/>
              <a:pathLst>
                <a:path extrusionOk="0" h="48260" w="114300">
                  <a:moveTo>
                    <a:pt x="56857" y="0"/>
                  </a:moveTo>
                  <a:lnTo>
                    <a:pt x="37204" y="3575"/>
                  </a:lnTo>
                  <a:lnTo>
                    <a:pt x="20399" y="13474"/>
                  </a:lnTo>
                  <a:lnTo>
                    <a:pt x="7608" y="28460"/>
                  </a:lnTo>
                  <a:lnTo>
                    <a:pt x="0" y="47294"/>
                  </a:lnTo>
                  <a:lnTo>
                    <a:pt x="1511" y="47637"/>
                  </a:lnTo>
                  <a:lnTo>
                    <a:pt x="11764" y="44411"/>
                  </a:lnTo>
                  <a:lnTo>
                    <a:pt x="22842" y="39908"/>
                  </a:lnTo>
                  <a:lnTo>
                    <a:pt x="33399" y="34487"/>
                  </a:lnTo>
                  <a:lnTo>
                    <a:pt x="42087" y="28511"/>
                  </a:lnTo>
                  <a:lnTo>
                    <a:pt x="54637" y="36797"/>
                  </a:lnTo>
                  <a:lnTo>
                    <a:pt x="71907" y="41713"/>
                  </a:lnTo>
                  <a:lnTo>
                    <a:pt x="92186" y="44809"/>
                  </a:lnTo>
                  <a:lnTo>
                    <a:pt x="113779" y="47637"/>
                  </a:lnTo>
                  <a:lnTo>
                    <a:pt x="106221" y="28680"/>
                  </a:lnTo>
                  <a:lnTo>
                    <a:pt x="93424" y="13584"/>
                  </a:lnTo>
                  <a:lnTo>
                    <a:pt x="76574" y="3605"/>
                  </a:lnTo>
                  <a:lnTo>
                    <a:pt x="5685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3" name="Google Shape;3893;p64"/>
            <p:cNvSpPr/>
            <p:nvPr/>
          </p:nvSpPr>
          <p:spPr>
            <a:xfrm>
              <a:off x="5325153" y="3256423"/>
              <a:ext cx="114300" cy="48260"/>
            </a:xfrm>
            <a:custGeom>
              <a:rect b="b" l="l" r="r" t="t"/>
              <a:pathLst>
                <a:path extrusionOk="0" h="48260" w="114300">
                  <a:moveTo>
                    <a:pt x="0" y="47294"/>
                  </a:moveTo>
                  <a:lnTo>
                    <a:pt x="7608" y="28460"/>
                  </a:lnTo>
                  <a:lnTo>
                    <a:pt x="20399" y="13474"/>
                  </a:lnTo>
                  <a:lnTo>
                    <a:pt x="37204" y="3575"/>
                  </a:lnTo>
                  <a:lnTo>
                    <a:pt x="56857" y="0"/>
                  </a:lnTo>
                  <a:lnTo>
                    <a:pt x="76574" y="3605"/>
                  </a:lnTo>
                  <a:lnTo>
                    <a:pt x="93424" y="13584"/>
                  </a:lnTo>
                  <a:lnTo>
                    <a:pt x="106221" y="28680"/>
                  </a:lnTo>
                  <a:lnTo>
                    <a:pt x="113779" y="47637"/>
                  </a:lnTo>
                  <a:lnTo>
                    <a:pt x="92186" y="44809"/>
                  </a:lnTo>
                  <a:lnTo>
                    <a:pt x="71907" y="41713"/>
                  </a:lnTo>
                  <a:lnTo>
                    <a:pt x="54637" y="36797"/>
                  </a:lnTo>
                  <a:lnTo>
                    <a:pt x="42087" y="28511"/>
                  </a:lnTo>
                  <a:lnTo>
                    <a:pt x="33399" y="34487"/>
                  </a:lnTo>
                  <a:lnTo>
                    <a:pt x="22842" y="39908"/>
                  </a:lnTo>
                  <a:lnTo>
                    <a:pt x="11764" y="44411"/>
                  </a:lnTo>
                  <a:lnTo>
                    <a:pt x="1511" y="47637"/>
                  </a:lnTo>
                  <a:lnTo>
                    <a:pt x="0" y="47294"/>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4" name="Google Shape;3894;p64"/>
            <p:cNvSpPr/>
            <p:nvPr/>
          </p:nvSpPr>
          <p:spPr>
            <a:xfrm>
              <a:off x="5356166" y="3419388"/>
              <a:ext cx="53340" cy="104139"/>
            </a:xfrm>
            <a:custGeom>
              <a:rect b="b" l="l" r="r" t="t"/>
              <a:pathLst>
                <a:path extrusionOk="0" h="104139" w="53339">
                  <a:moveTo>
                    <a:pt x="36779" y="0"/>
                  </a:moveTo>
                  <a:lnTo>
                    <a:pt x="14884" y="0"/>
                  </a:lnTo>
                  <a:lnTo>
                    <a:pt x="0" y="56476"/>
                  </a:lnTo>
                  <a:lnTo>
                    <a:pt x="25844" y="103860"/>
                  </a:lnTo>
                  <a:lnTo>
                    <a:pt x="52844" y="57721"/>
                  </a:lnTo>
                  <a:lnTo>
                    <a:pt x="51841" y="57124"/>
                  </a:lnTo>
                  <a:lnTo>
                    <a:pt x="36779"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5" name="Google Shape;3895;p64"/>
            <p:cNvSpPr/>
            <p:nvPr/>
          </p:nvSpPr>
          <p:spPr>
            <a:xfrm>
              <a:off x="5356166" y="3419388"/>
              <a:ext cx="53340" cy="104139"/>
            </a:xfrm>
            <a:custGeom>
              <a:rect b="b" l="l" r="r" t="t"/>
              <a:pathLst>
                <a:path extrusionOk="0" h="104139" w="53339">
                  <a:moveTo>
                    <a:pt x="52844" y="57721"/>
                  </a:moveTo>
                  <a:lnTo>
                    <a:pt x="25844" y="103860"/>
                  </a:lnTo>
                  <a:lnTo>
                    <a:pt x="0" y="56476"/>
                  </a:lnTo>
                  <a:lnTo>
                    <a:pt x="14884" y="0"/>
                  </a:lnTo>
                  <a:lnTo>
                    <a:pt x="36779" y="0"/>
                  </a:lnTo>
                  <a:lnTo>
                    <a:pt x="51841" y="57124"/>
                  </a:lnTo>
                  <a:lnTo>
                    <a:pt x="52844" y="57721"/>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6" name="Google Shape;3896;p64"/>
            <p:cNvSpPr/>
            <p:nvPr/>
          </p:nvSpPr>
          <p:spPr>
            <a:xfrm>
              <a:off x="5284176" y="3293703"/>
              <a:ext cx="17145" cy="52069"/>
            </a:xfrm>
            <a:custGeom>
              <a:rect b="b" l="l" r="r" t="t"/>
              <a:pathLst>
                <a:path extrusionOk="0" h="52070" w="17145">
                  <a:moveTo>
                    <a:pt x="16878" y="0"/>
                  </a:moveTo>
                  <a:lnTo>
                    <a:pt x="16878" y="51993"/>
                  </a:lnTo>
                  <a:lnTo>
                    <a:pt x="0" y="51993"/>
                  </a:lnTo>
                  <a:lnTo>
                    <a:pt x="0" y="0"/>
                  </a:lnTo>
                  <a:lnTo>
                    <a:pt x="11823" y="0"/>
                  </a:lnTo>
                  <a:lnTo>
                    <a:pt x="16878" y="0"/>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7" name="Google Shape;3897;p64"/>
            <p:cNvSpPr/>
            <p:nvPr/>
          </p:nvSpPr>
          <p:spPr>
            <a:xfrm>
              <a:off x="5238904" y="3257035"/>
              <a:ext cx="288925" cy="266065"/>
            </a:xfrm>
            <a:custGeom>
              <a:rect b="b" l="l" r="r" t="t"/>
              <a:pathLst>
                <a:path extrusionOk="0" h="266064" w="288925">
                  <a:moveTo>
                    <a:pt x="199751" y="47434"/>
                  </a:moveTo>
                  <a:lnTo>
                    <a:pt x="200767" y="51955"/>
                  </a:lnTo>
                  <a:lnTo>
                    <a:pt x="201288" y="56692"/>
                  </a:lnTo>
                  <a:lnTo>
                    <a:pt x="201288" y="61544"/>
                  </a:lnTo>
                  <a:lnTo>
                    <a:pt x="196714" y="87428"/>
                  </a:lnTo>
                  <a:lnTo>
                    <a:pt x="184241" y="111225"/>
                  </a:lnTo>
                  <a:lnTo>
                    <a:pt x="165744" y="128647"/>
                  </a:lnTo>
                  <a:lnTo>
                    <a:pt x="143096" y="135407"/>
                  </a:lnTo>
                  <a:lnTo>
                    <a:pt x="120443" y="128647"/>
                  </a:lnTo>
                  <a:lnTo>
                    <a:pt x="101947" y="111225"/>
                  </a:lnTo>
                  <a:lnTo>
                    <a:pt x="89477" y="87428"/>
                  </a:lnTo>
                  <a:lnTo>
                    <a:pt x="84905" y="61544"/>
                  </a:lnTo>
                  <a:lnTo>
                    <a:pt x="84905" y="56565"/>
                  </a:lnTo>
                  <a:lnTo>
                    <a:pt x="106831" y="13415"/>
                  </a:lnTo>
                  <a:lnTo>
                    <a:pt x="143096" y="0"/>
                  </a:lnTo>
                  <a:lnTo>
                    <a:pt x="162721" y="3589"/>
                  </a:lnTo>
                  <a:lnTo>
                    <a:pt x="179491" y="13525"/>
                  </a:lnTo>
                  <a:lnTo>
                    <a:pt x="192227" y="28557"/>
                  </a:lnTo>
                  <a:lnTo>
                    <a:pt x="199751" y="47434"/>
                  </a:lnTo>
                </a:path>
                <a:path extrusionOk="0" h="266064" w="288925">
                  <a:moveTo>
                    <a:pt x="199738" y="47434"/>
                  </a:moveTo>
                  <a:lnTo>
                    <a:pt x="178264" y="44615"/>
                  </a:lnTo>
                  <a:lnTo>
                    <a:pt x="158084" y="41529"/>
                  </a:lnTo>
                  <a:lnTo>
                    <a:pt x="140897" y="36633"/>
                  </a:lnTo>
                  <a:lnTo>
                    <a:pt x="128402" y="28384"/>
                  </a:lnTo>
                  <a:lnTo>
                    <a:pt x="119758" y="34334"/>
                  </a:lnTo>
                  <a:lnTo>
                    <a:pt x="109254" y="39733"/>
                  </a:lnTo>
                  <a:lnTo>
                    <a:pt x="98231" y="44220"/>
                  </a:lnTo>
                  <a:lnTo>
                    <a:pt x="88029" y="47434"/>
                  </a:lnTo>
                </a:path>
                <a:path extrusionOk="0" h="266064" w="288925">
                  <a:moveTo>
                    <a:pt x="0" y="202054"/>
                  </a:moveTo>
                  <a:lnTo>
                    <a:pt x="298" y="201101"/>
                  </a:lnTo>
                  <a:lnTo>
                    <a:pt x="22397" y="178623"/>
                  </a:lnTo>
                  <a:lnTo>
                    <a:pt x="52308" y="163469"/>
                  </a:lnTo>
                  <a:lnTo>
                    <a:pt x="84371" y="157911"/>
                  </a:lnTo>
                  <a:lnTo>
                    <a:pt x="117391" y="218490"/>
                  </a:lnTo>
                  <a:lnTo>
                    <a:pt x="143096" y="265671"/>
                  </a:lnTo>
                  <a:lnTo>
                    <a:pt x="169969" y="219735"/>
                  </a:lnTo>
                  <a:lnTo>
                    <a:pt x="206139" y="157911"/>
                  </a:lnTo>
                  <a:lnTo>
                    <a:pt x="237525" y="163469"/>
                  </a:lnTo>
                  <a:lnTo>
                    <a:pt x="265948" y="178623"/>
                  </a:lnTo>
                  <a:lnTo>
                    <a:pt x="286558" y="201101"/>
                  </a:lnTo>
                  <a:lnTo>
                    <a:pt x="288878" y="209135"/>
                  </a:lnTo>
                </a:path>
                <a:path extrusionOk="0" h="266064" w="288925">
                  <a:moveTo>
                    <a:pt x="132200" y="162267"/>
                  </a:moveTo>
                  <a:lnTo>
                    <a:pt x="117391" y="218490"/>
                  </a:lnTo>
                  <a:lnTo>
                    <a:pt x="117214" y="219151"/>
                  </a:lnTo>
                </a:path>
                <a:path extrusionOk="0" h="266064" w="288925">
                  <a:moveTo>
                    <a:pt x="153993" y="162267"/>
                  </a:moveTo>
                  <a:lnTo>
                    <a:pt x="168966" y="219151"/>
                  </a:lnTo>
                </a:path>
                <a:path extrusionOk="0" h="266064" w="288925">
                  <a:moveTo>
                    <a:pt x="161105" y="162267"/>
                  </a:moveTo>
                  <a:lnTo>
                    <a:pt x="153993" y="162267"/>
                  </a:lnTo>
                  <a:lnTo>
                    <a:pt x="132200" y="162267"/>
                  </a:lnTo>
                  <a:lnTo>
                    <a:pt x="125088" y="162267"/>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98" name="Google Shape;3898;p64"/>
            <p:cNvPicPr preferRelativeResize="0"/>
            <p:nvPr/>
          </p:nvPicPr>
          <p:blipFill rotWithShape="1">
            <a:blip r:embed="rId24">
              <a:alphaModFix/>
            </a:blip>
            <a:srcRect b="0" l="0" r="0" t="0"/>
            <a:stretch/>
          </p:blipFill>
          <p:spPr>
            <a:xfrm>
              <a:off x="5282127" y="3221971"/>
              <a:ext cx="199758" cy="126491"/>
            </a:xfrm>
            <a:prstGeom prst="rect">
              <a:avLst/>
            </a:prstGeom>
            <a:noFill/>
            <a:ln>
              <a:noFill/>
            </a:ln>
          </p:spPr>
        </p:pic>
        <p:sp>
          <p:nvSpPr>
            <p:cNvPr id="3899" name="Google Shape;3899;p64"/>
            <p:cNvSpPr/>
            <p:nvPr/>
          </p:nvSpPr>
          <p:spPr>
            <a:xfrm>
              <a:off x="5209298" y="3186002"/>
              <a:ext cx="353695" cy="353695"/>
            </a:xfrm>
            <a:custGeom>
              <a:rect b="b" l="l" r="r" t="t"/>
              <a:pathLst>
                <a:path extrusionOk="0" h="353695" w="353695">
                  <a:moveTo>
                    <a:pt x="176784" y="353567"/>
                  </a:moveTo>
                  <a:lnTo>
                    <a:pt x="223781" y="347251"/>
                  </a:lnTo>
                  <a:lnTo>
                    <a:pt x="266011" y="329425"/>
                  </a:lnTo>
                  <a:lnTo>
                    <a:pt x="301790" y="301777"/>
                  </a:lnTo>
                  <a:lnTo>
                    <a:pt x="329432" y="265992"/>
                  </a:lnTo>
                  <a:lnTo>
                    <a:pt x="347253" y="223757"/>
                  </a:lnTo>
                  <a:lnTo>
                    <a:pt x="353568" y="176758"/>
                  </a:lnTo>
                  <a:lnTo>
                    <a:pt x="347253" y="129767"/>
                  </a:lnTo>
                  <a:lnTo>
                    <a:pt x="329432" y="87543"/>
                  </a:lnTo>
                  <a:lnTo>
                    <a:pt x="301790" y="51769"/>
                  </a:lnTo>
                  <a:lnTo>
                    <a:pt x="266011" y="24131"/>
                  </a:lnTo>
                  <a:lnTo>
                    <a:pt x="223781" y="6313"/>
                  </a:lnTo>
                  <a:lnTo>
                    <a:pt x="176784" y="0"/>
                  </a:lnTo>
                  <a:lnTo>
                    <a:pt x="129786" y="6313"/>
                  </a:lnTo>
                  <a:lnTo>
                    <a:pt x="87556" y="24131"/>
                  </a:lnTo>
                  <a:lnTo>
                    <a:pt x="51777" y="51769"/>
                  </a:lnTo>
                  <a:lnTo>
                    <a:pt x="24135" y="87543"/>
                  </a:lnTo>
                  <a:lnTo>
                    <a:pt x="6314" y="129767"/>
                  </a:lnTo>
                  <a:lnTo>
                    <a:pt x="0" y="176758"/>
                  </a:lnTo>
                  <a:lnTo>
                    <a:pt x="6314" y="223757"/>
                  </a:lnTo>
                  <a:lnTo>
                    <a:pt x="24135" y="265992"/>
                  </a:lnTo>
                  <a:lnTo>
                    <a:pt x="51777" y="301777"/>
                  </a:lnTo>
                  <a:lnTo>
                    <a:pt x="87556" y="329425"/>
                  </a:lnTo>
                  <a:lnTo>
                    <a:pt x="129786" y="347251"/>
                  </a:lnTo>
                  <a:lnTo>
                    <a:pt x="176784" y="353567"/>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00" name="Google Shape;3900;p64"/>
          <p:cNvSpPr txBox="1"/>
          <p:nvPr/>
        </p:nvSpPr>
        <p:spPr>
          <a:xfrm>
            <a:off x="5428227" y="3712195"/>
            <a:ext cx="513715" cy="482600"/>
          </a:xfrm>
          <a:prstGeom prst="rect">
            <a:avLst/>
          </a:prstGeom>
          <a:noFill/>
          <a:ln>
            <a:noFill/>
          </a:ln>
        </p:spPr>
        <p:txBody>
          <a:bodyPr anchorCtr="0" anchor="t" bIns="0" lIns="0" spcFirstLastPara="1" rIns="0" wrap="square" tIns="12700">
            <a:spAutoFit/>
          </a:bodyPr>
          <a:lstStyle/>
          <a:p>
            <a:pPr indent="0" lvl="0" marL="25400" marR="30480" rtl="0" algn="l">
              <a:lnSpc>
                <a:spcPct val="136400"/>
              </a:lnSpc>
              <a:spcBef>
                <a:spcPts val="0"/>
              </a:spcBef>
              <a:spcAft>
                <a:spcPts val="0"/>
              </a:spcAft>
              <a:buNone/>
            </a:pPr>
            <a:r>
              <a:rPr b="0" baseline="30000" lang="en-US" sz="900" u="sng">
                <a:solidFill>
                  <a:srgbClr val="808285"/>
                </a:solidFill>
                <a:latin typeface="Arial"/>
                <a:ea typeface="Arial"/>
                <a:cs typeface="Arial"/>
                <a:sym typeface="Arial"/>
              </a:rPr>
              <a:t>발굴 </a:t>
            </a:r>
            <a:r>
              <a:rPr b="0" lang="en-US" sz="1100" u="sng">
                <a:solidFill>
                  <a:srgbClr val="6DA4EB"/>
                </a:solidFill>
                <a:latin typeface="Arial"/>
                <a:ea typeface="Arial"/>
                <a:cs typeface="Arial"/>
                <a:sym typeface="Arial"/>
              </a:rPr>
              <a:t>87</a:t>
            </a:r>
            <a:r>
              <a:rPr b="0" baseline="30000" lang="en-US" sz="1050" u="sng">
                <a:solidFill>
                  <a:srgbClr val="6DA4EB"/>
                </a:solidFill>
                <a:latin typeface="Arial"/>
                <a:ea typeface="Arial"/>
                <a:cs typeface="Arial"/>
                <a:sym typeface="Arial"/>
              </a:rPr>
              <a:t>건</a:t>
            </a:r>
            <a:r>
              <a:rPr b="0" baseline="30000" lang="en-US" sz="1050">
                <a:solidFill>
                  <a:srgbClr val="6DA4EB"/>
                </a:solidFill>
                <a:latin typeface="Arial"/>
                <a:ea typeface="Arial"/>
                <a:cs typeface="Arial"/>
                <a:sym typeface="Arial"/>
              </a:rPr>
              <a:t> </a:t>
            </a:r>
            <a:r>
              <a:rPr b="0" baseline="30000" lang="en-US" sz="900">
                <a:solidFill>
                  <a:srgbClr val="808285"/>
                </a:solidFill>
                <a:latin typeface="Arial"/>
                <a:ea typeface="Arial"/>
                <a:cs typeface="Arial"/>
                <a:sym typeface="Arial"/>
              </a:rPr>
              <a:t>처리 </a:t>
            </a:r>
            <a:r>
              <a:rPr b="0" lang="en-US" sz="1100">
                <a:solidFill>
                  <a:srgbClr val="6DA4EB"/>
                </a:solidFill>
                <a:latin typeface="Arial"/>
                <a:ea typeface="Arial"/>
                <a:cs typeface="Arial"/>
                <a:sym typeface="Arial"/>
              </a:rPr>
              <a:t>40</a:t>
            </a:r>
            <a:r>
              <a:rPr b="0" baseline="30000" lang="en-US" sz="1050">
                <a:solidFill>
                  <a:srgbClr val="6DA4EB"/>
                </a:solidFill>
                <a:latin typeface="Arial"/>
                <a:ea typeface="Arial"/>
                <a:cs typeface="Arial"/>
                <a:sym typeface="Arial"/>
              </a:rPr>
              <a:t>건</a:t>
            </a:r>
            <a:endParaRPr baseline="30000" sz="1050">
              <a:latin typeface="Arial"/>
              <a:ea typeface="Arial"/>
              <a:cs typeface="Arial"/>
              <a:sym typeface="Arial"/>
            </a:endParaRPr>
          </a:p>
        </p:txBody>
      </p:sp>
      <p:sp>
        <p:nvSpPr>
          <p:cNvPr id="3901" name="Google Shape;3901;p64"/>
          <p:cNvSpPr txBox="1"/>
          <p:nvPr/>
        </p:nvSpPr>
        <p:spPr>
          <a:xfrm>
            <a:off x="6498028" y="3686542"/>
            <a:ext cx="671195" cy="533400"/>
          </a:xfrm>
          <a:prstGeom prst="rect">
            <a:avLst/>
          </a:prstGeom>
          <a:noFill/>
          <a:ln>
            <a:noFill/>
          </a:ln>
        </p:spPr>
        <p:txBody>
          <a:bodyPr anchorCtr="0" anchor="t" bIns="0" lIns="0" spcFirstLastPara="1" rIns="0" wrap="square" tIns="12700">
            <a:spAutoFit/>
          </a:bodyPr>
          <a:lstStyle/>
          <a:p>
            <a:pPr indent="-63500" lvl="0" marL="88265" marR="30480" rtl="0" algn="l">
              <a:lnSpc>
                <a:spcPct val="128200"/>
              </a:lnSpc>
              <a:spcBef>
                <a:spcPts val="0"/>
              </a:spcBef>
              <a:spcAft>
                <a:spcPts val="0"/>
              </a:spcAft>
              <a:buNone/>
            </a:pPr>
            <a:r>
              <a:rPr baseline="30000" lang="en-US" sz="900" u="sng">
                <a:solidFill>
                  <a:srgbClr val="808285"/>
                </a:solidFill>
                <a:latin typeface="Times New Roman"/>
                <a:ea typeface="Times New Roman"/>
                <a:cs typeface="Times New Roman"/>
                <a:sym typeface="Times New Roman"/>
              </a:rPr>
              <a:t> </a:t>
            </a:r>
            <a:r>
              <a:rPr b="0" baseline="30000" lang="en-US" sz="900" u="sng">
                <a:solidFill>
                  <a:srgbClr val="808285"/>
                </a:solidFill>
                <a:latin typeface="Arial"/>
                <a:ea typeface="Arial"/>
                <a:cs typeface="Arial"/>
                <a:sym typeface="Arial"/>
              </a:rPr>
              <a:t>발굴 </a:t>
            </a:r>
            <a:r>
              <a:rPr b="0" lang="en-US" sz="1300" u="sng">
                <a:solidFill>
                  <a:srgbClr val="6DA4EB"/>
                </a:solidFill>
                <a:latin typeface="Arial"/>
                <a:ea typeface="Arial"/>
                <a:cs typeface="Arial"/>
                <a:sym typeface="Arial"/>
              </a:rPr>
              <a:t>157</a:t>
            </a:r>
            <a:r>
              <a:rPr b="0" baseline="30000" lang="en-US" sz="1050" u="sng">
                <a:solidFill>
                  <a:srgbClr val="6DA4EB"/>
                </a:solidFill>
                <a:latin typeface="Arial"/>
                <a:ea typeface="Arial"/>
                <a:cs typeface="Arial"/>
                <a:sym typeface="Arial"/>
              </a:rPr>
              <a:t>건</a:t>
            </a:r>
            <a:r>
              <a:rPr b="0" baseline="30000" lang="en-US" sz="1050">
                <a:solidFill>
                  <a:srgbClr val="6DA4EB"/>
                </a:solidFill>
                <a:latin typeface="Arial"/>
                <a:ea typeface="Arial"/>
                <a:cs typeface="Arial"/>
                <a:sym typeface="Arial"/>
              </a:rPr>
              <a:t> </a:t>
            </a:r>
            <a:r>
              <a:rPr b="0" baseline="30000" lang="en-US" sz="900">
                <a:solidFill>
                  <a:srgbClr val="808285"/>
                </a:solidFill>
                <a:latin typeface="Arial"/>
                <a:ea typeface="Arial"/>
                <a:cs typeface="Arial"/>
                <a:sym typeface="Arial"/>
              </a:rPr>
              <a:t>처리 </a:t>
            </a:r>
            <a:r>
              <a:rPr b="0" lang="en-US" sz="1300">
                <a:solidFill>
                  <a:srgbClr val="6DA4EB"/>
                </a:solidFill>
                <a:latin typeface="Arial"/>
                <a:ea typeface="Arial"/>
                <a:cs typeface="Arial"/>
                <a:sym typeface="Arial"/>
              </a:rPr>
              <a:t>69</a:t>
            </a:r>
            <a:r>
              <a:rPr b="0" baseline="30000" lang="en-US" sz="1050">
                <a:solidFill>
                  <a:srgbClr val="6DA4EB"/>
                </a:solidFill>
                <a:latin typeface="Arial"/>
                <a:ea typeface="Arial"/>
                <a:cs typeface="Arial"/>
                <a:sym typeface="Arial"/>
              </a:rPr>
              <a:t>건</a:t>
            </a:r>
            <a:endParaRPr baseline="30000" sz="1050">
              <a:latin typeface="Arial"/>
              <a:ea typeface="Arial"/>
              <a:cs typeface="Arial"/>
              <a:sym typeface="Arial"/>
            </a:endParaRPr>
          </a:p>
        </p:txBody>
      </p:sp>
      <p:sp>
        <p:nvSpPr>
          <p:cNvPr id="3902" name="Google Shape;3902;p6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64</a:t>
            </a:r>
            <a:endParaRPr sz="900">
              <a:latin typeface="Malgun Gothic"/>
              <a:ea typeface="Malgun Gothic"/>
              <a:cs typeface="Malgun Gothic"/>
              <a:sym typeface="Malgun Gothic"/>
            </a:endParaRPr>
          </a:p>
        </p:txBody>
      </p:sp>
      <p:pic>
        <p:nvPicPr>
          <p:cNvPr id="3903" name="Google Shape;3903;p64"/>
          <p:cNvPicPr preferRelativeResize="0"/>
          <p:nvPr/>
        </p:nvPicPr>
        <p:blipFill rotWithShape="1">
          <a:blip r:embed="rId25">
            <a:alphaModFix/>
          </a:blip>
          <a:srcRect b="0" l="0" r="0" t="0"/>
          <a:stretch/>
        </p:blipFill>
        <p:spPr>
          <a:xfrm>
            <a:off x="431999" y="6464984"/>
            <a:ext cx="231013" cy="231013"/>
          </a:xfrm>
          <a:prstGeom prst="rect">
            <a:avLst/>
          </a:prstGeom>
          <a:noFill/>
          <a:ln>
            <a:noFill/>
          </a:ln>
        </p:spPr>
      </p:pic>
      <p:pic>
        <p:nvPicPr>
          <p:cNvPr id="3904" name="Google Shape;3904;p64"/>
          <p:cNvPicPr preferRelativeResize="0"/>
          <p:nvPr/>
        </p:nvPicPr>
        <p:blipFill rotWithShape="1">
          <a:blip r:embed="rId26">
            <a:alphaModFix/>
          </a:blip>
          <a:srcRect b="0" l="0" r="0" t="0"/>
          <a:stretch/>
        </p:blipFill>
        <p:spPr>
          <a:xfrm>
            <a:off x="431999" y="6167054"/>
            <a:ext cx="231013" cy="231012"/>
          </a:xfrm>
          <a:prstGeom prst="rect">
            <a:avLst/>
          </a:prstGeom>
          <a:noFill/>
          <a:ln>
            <a:noFill/>
          </a:ln>
        </p:spPr>
      </p:pic>
      <p:pic>
        <p:nvPicPr>
          <p:cNvPr id="3905" name="Google Shape;3905;p64"/>
          <p:cNvPicPr preferRelativeResize="0"/>
          <p:nvPr/>
        </p:nvPicPr>
        <p:blipFill rotWithShape="1">
          <a:blip r:embed="rId27">
            <a:alphaModFix/>
          </a:blip>
          <a:srcRect b="0" l="0" r="0" t="0"/>
          <a:stretch/>
        </p:blipFill>
        <p:spPr>
          <a:xfrm>
            <a:off x="431999" y="5730434"/>
            <a:ext cx="231013" cy="231013"/>
          </a:xfrm>
          <a:prstGeom prst="rect">
            <a:avLst/>
          </a:prstGeom>
          <a:noFill/>
          <a:ln>
            <a:noFill/>
          </a:ln>
        </p:spPr>
      </p:pic>
      <p:pic>
        <p:nvPicPr>
          <p:cNvPr id="3906" name="Google Shape;3906;p64"/>
          <p:cNvPicPr preferRelativeResize="0"/>
          <p:nvPr/>
        </p:nvPicPr>
        <p:blipFill rotWithShape="1">
          <a:blip r:embed="rId28">
            <a:alphaModFix/>
          </a:blip>
          <a:srcRect b="0" l="0" r="0" t="0"/>
          <a:stretch/>
        </p:blipFill>
        <p:spPr>
          <a:xfrm>
            <a:off x="431999" y="5432504"/>
            <a:ext cx="231013" cy="231012"/>
          </a:xfrm>
          <a:prstGeom prst="rect">
            <a:avLst/>
          </a:prstGeom>
          <a:noFill/>
          <a:ln>
            <a:noFill/>
          </a:ln>
        </p:spPr>
      </p:pic>
      <p:sp>
        <p:nvSpPr>
          <p:cNvPr id="3907" name="Google Shape;3907;p6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1" name="Shape 3911"/>
        <p:cNvGrpSpPr/>
        <p:nvPr/>
      </p:nvGrpSpPr>
      <p:grpSpPr>
        <a:xfrm>
          <a:off x="0" y="0"/>
          <a:ext cx="0" cy="0"/>
          <a:chOff x="0" y="0"/>
          <a:chExt cx="0" cy="0"/>
        </a:xfrm>
      </p:grpSpPr>
      <p:sp>
        <p:nvSpPr>
          <p:cNvPr id="3912" name="Google Shape;3912;p65"/>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3E3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913" name="Google Shape;3913;p65"/>
          <p:cNvGrpSpPr/>
          <p:nvPr/>
        </p:nvGrpSpPr>
        <p:grpSpPr>
          <a:xfrm>
            <a:off x="2341791" y="719997"/>
            <a:ext cx="7952751" cy="5974715"/>
            <a:chOff x="2341791" y="719997"/>
            <a:chExt cx="7952751" cy="5974715"/>
          </a:xfrm>
        </p:grpSpPr>
        <p:sp>
          <p:nvSpPr>
            <p:cNvPr id="3914" name="Google Shape;3914;p65"/>
            <p:cNvSpPr/>
            <p:nvPr/>
          </p:nvSpPr>
          <p:spPr>
            <a:xfrm>
              <a:off x="2341802" y="719997"/>
              <a:ext cx="7952740" cy="5974715"/>
            </a:xfrm>
            <a:custGeom>
              <a:rect b="b" l="l" r="r" t="t"/>
              <a:pathLst>
                <a:path extrusionOk="0" h="5974715" w="7952740">
                  <a:moveTo>
                    <a:pt x="7772400" y="0"/>
                  </a:moveTo>
                  <a:lnTo>
                    <a:pt x="179997" y="0"/>
                  </a:ln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5" name="Google Shape;3915;p65"/>
            <p:cNvSpPr/>
            <p:nvPr/>
          </p:nvSpPr>
          <p:spPr>
            <a:xfrm>
              <a:off x="2341803" y="2534083"/>
              <a:ext cx="2631440" cy="1566545"/>
            </a:xfrm>
            <a:custGeom>
              <a:rect b="b" l="l" r="r" t="t"/>
              <a:pathLst>
                <a:path extrusionOk="0" h="1566545" w="2631440">
                  <a:moveTo>
                    <a:pt x="0" y="1566506"/>
                  </a:moveTo>
                  <a:lnTo>
                    <a:pt x="0" y="0"/>
                  </a:lnTo>
                  <a:lnTo>
                    <a:pt x="2440784" y="0"/>
                  </a:lnTo>
                  <a:lnTo>
                    <a:pt x="2484332" y="5689"/>
                  </a:lnTo>
                  <a:lnTo>
                    <a:pt x="2524336" y="21890"/>
                  </a:lnTo>
                  <a:lnTo>
                    <a:pt x="2559646" y="47301"/>
                  </a:lnTo>
                  <a:lnTo>
                    <a:pt x="2589111" y="80623"/>
                  </a:lnTo>
                  <a:lnTo>
                    <a:pt x="2611582" y="120555"/>
                  </a:lnTo>
                  <a:lnTo>
                    <a:pt x="2625908" y="165795"/>
                  </a:lnTo>
                  <a:lnTo>
                    <a:pt x="2630939" y="215043"/>
                  </a:lnTo>
                  <a:lnTo>
                    <a:pt x="2630939" y="1351463"/>
                  </a:lnTo>
                  <a:lnTo>
                    <a:pt x="2625908" y="1400710"/>
                  </a:lnTo>
                  <a:lnTo>
                    <a:pt x="2611582" y="1445950"/>
                  </a:lnTo>
                  <a:lnTo>
                    <a:pt x="2589111" y="1485882"/>
                  </a:lnTo>
                  <a:lnTo>
                    <a:pt x="2559646" y="1519204"/>
                  </a:lnTo>
                  <a:lnTo>
                    <a:pt x="2524336" y="1544616"/>
                  </a:lnTo>
                  <a:lnTo>
                    <a:pt x="2484332" y="1560817"/>
                  </a:lnTo>
                  <a:lnTo>
                    <a:pt x="2440784" y="1566506"/>
                  </a:lnTo>
                  <a:lnTo>
                    <a:pt x="0" y="1566506"/>
                  </a:lnTo>
                  <a:close/>
                </a:path>
              </a:pathLst>
            </a:custGeom>
            <a:solidFill>
              <a:srgbClr val="E2E2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6" name="Google Shape;3916;p65"/>
            <p:cNvSpPr/>
            <p:nvPr/>
          </p:nvSpPr>
          <p:spPr>
            <a:xfrm>
              <a:off x="2341791" y="2534856"/>
              <a:ext cx="2630805" cy="1565275"/>
            </a:xfrm>
            <a:custGeom>
              <a:rect b="b" l="l" r="r" t="t"/>
              <a:pathLst>
                <a:path extrusionOk="0" h="1565275" w="2630804">
                  <a:moveTo>
                    <a:pt x="2630271" y="214045"/>
                  </a:moveTo>
                  <a:lnTo>
                    <a:pt x="2625267" y="165023"/>
                  </a:lnTo>
                  <a:lnTo>
                    <a:pt x="2611005" y="119989"/>
                  </a:lnTo>
                  <a:lnTo>
                    <a:pt x="2588641" y="80251"/>
                  </a:lnTo>
                  <a:lnTo>
                    <a:pt x="2559316" y="47078"/>
                  </a:lnTo>
                  <a:lnTo>
                    <a:pt x="2524175" y="21793"/>
                  </a:lnTo>
                  <a:lnTo>
                    <a:pt x="2484348" y="5664"/>
                  </a:lnTo>
                  <a:lnTo>
                    <a:pt x="2441003" y="0"/>
                  </a:lnTo>
                  <a:lnTo>
                    <a:pt x="0" y="0"/>
                  </a:lnTo>
                  <a:lnTo>
                    <a:pt x="0" y="1564970"/>
                  </a:lnTo>
                  <a:lnTo>
                    <a:pt x="2441003" y="1564970"/>
                  </a:lnTo>
                  <a:lnTo>
                    <a:pt x="2484348" y="1559306"/>
                  </a:lnTo>
                  <a:lnTo>
                    <a:pt x="2524175" y="1543189"/>
                  </a:lnTo>
                  <a:lnTo>
                    <a:pt x="2559316" y="1517891"/>
                  </a:lnTo>
                  <a:lnTo>
                    <a:pt x="2588641" y="1484731"/>
                  </a:lnTo>
                  <a:lnTo>
                    <a:pt x="2611005" y="1444980"/>
                  </a:lnTo>
                  <a:lnTo>
                    <a:pt x="2625267" y="1399946"/>
                  </a:lnTo>
                  <a:lnTo>
                    <a:pt x="2630271" y="1350924"/>
                  </a:lnTo>
                  <a:lnTo>
                    <a:pt x="2630271" y="214045"/>
                  </a:lnTo>
                  <a:close/>
                </a:path>
              </a:pathLst>
            </a:custGeom>
            <a:solidFill>
              <a:srgbClr val="E3E3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7" name="Google Shape;3917;p65"/>
            <p:cNvSpPr/>
            <p:nvPr/>
          </p:nvSpPr>
          <p:spPr>
            <a:xfrm>
              <a:off x="2341803" y="2536384"/>
              <a:ext cx="2629535" cy="1562100"/>
            </a:xfrm>
            <a:custGeom>
              <a:rect b="b" l="l" r="r" t="t"/>
              <a:pathLst>
                <a:path extrusionOk="0" h="1562100" w="2629535">
                  <a:moveTo>
                    <a:pt x="0" y="1561906"/>
                  </a:moveTo>
                  <a:lnTo>
                    <a:pt x="0" y="0"/>
                  </a:lnTo>
                  <a:lnTo>
                    <a:pt x="2441432" y="0"/>
                  </a:lnTo>
                  <a:lnTo>
                    <a:pt x="2484375" y="5609"/>
                  </a:lnTo>
                  <a:lnTo>
                    <a:pt x="2523822" y="21582"/>
                  </a:lnTo>
                  <a:lnTo>
                    <a:pt x="2558639" y="46638"/>
                  </a:lnTo>
                  <a:lnTo>
                    <a:pt x="2587692" y="79493"/>
                  </a:lnTo>
                  <a:lnTo>
                    <a:pt x="2609847" y="118867"/>
                  </a:lnTo>
                  <a:lnTo>
                    <a:pt x="2623972" y="163477"/>
                  </a:lnTo>
                  <a:lnTo>
                    <a:pt x="2628932" y="212041"/>
                  </a:lnTo>
                  <a:lnTo>
                    <a:pt x="2628932" y="1349865"/>
                  </a:lnTo>
                  <a:lnTo>
                    <a:pt x="2623972" y="1398429"/>
                  </a:lnTo>
                  <a:lnTo>
                    <a:pt x="2609847" y="1443039"/>
                  </a:lnTo>
                  <a:lnTo>
                    <a:pt x="2587692" y="1482412"/>
                  </a:lnTo>
                  <a:lnTo>
                    <a:pt x="2558639" y="1515268"/>
                  </a:lnTo>
                  <a:lnTo>
                    <a:pt x="2523822" y="1540323"/>
                  </a:lnTo>
                  <a:lnTo>
                    <a:pt x="2484375" y="1556297"/>
                  </a:lnTo>
                  <a:lnTo>
                    <a:pt x="2441432" y="1561906"/>
                  </a:lnTo>
                  <a:lnTo>
                    <a:pt x="0" y="1561906"/>
                  </a:lnTo>
                  <a:close/>
                </a:path>
              </a:pathLst>
            </a:custGeom>
            <a:solidFill>
              <a:srgbClr val="E4E4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8" name="Google Shape;3918;p65"/>
            <p:cNvSpPr/>
            <p:nvPr/>
          </p:nvSpPr>
          <p:spPr>
            <a:xfrm>
              <a:off x="2341803" y="2537150"/>
              <a:ext cx="2628265" cy="1560830"/>
            </a:xfrm>
            <a:custGeom>
              <a:rect b="b" l="l" r="r" t="t"/>
              <a:pathLst>
                <a:path extrusionOk="0" h="1560829" w="2628265">
                  <a:moveTo>
                    <a:pt x="0" y="1560373"/>
                  </a:moveTo>
                  <a:lnTo>
                    <a:pt x="0" y="0"/>
                  </a:lnTo>
                  <a:lnTo>
                    <a:pt x="2441648" y="0"/>
                  </a:lnTo>
                  <a:lnTo>
                    <a:pt x="2484390" y="5582"/>
                  </a:lnTo>
                  <a:lnTo>
                    <a:pt x="2523651" y="21479"/>
                  </a:lnTo>
                  <a:lnTo>
                    <a:pt x="2558303" y="46416"/>
                  </a:lnTo>
                  <a:lnTo>
                    <a:pt x="2587219" y="79116"/>
                  </a:lnTo>
                  <a:lnTo>
                    <a:pt x="2609270" y="118303"/>
                  </a:lnTo>
                  <a:lnTo>
                    <a:pt x="2623328" y="162703"/>
                  </a:lnTo>
                  <a:lnTo>
                    <a:pt x="2628264" y="211039"/>
                  </a:lnTo>
                  <a:lnTo>
                    <a:pt x="2628264" y="1349331"/>
                  </a:lnTo>
                  <a:lnTo>
                    <a:pt x="2623328" y="1397667"/>
                  </a:lnTo>
                  <a:lnTo>
                    <a:pt x="2609270" y="1442067"/>
                  </a:lnTo>
                  <a:lnTo>
                    <a:pt x="2587219" y="1481255"/>
                  </a:lnTo>
                  <a:lnTo>
                    <a:pt x="2558303" y="1513955"/>
                  </a:lnTo>
                  <a:lnTo>
                    <a:pt x="2523651" y="1538892"/>
                  </a:lnTo>
                  <a:lnTo>
                    <a:pt x="2484390" y="1554790"/>
                  </a:lnTo>
                  <a:lnTo>
                    <a:pt x="2441648" y="1560373"/>
                  </a:lnTo>
                  <a:lnTo>
                    <a:pt x="0" y="1560373"/>
                  </a:lnTo>
                  <a:close/>
                </a:path>
              </a:pathLst>
            </a:custGeom>
            <a:solidFill>
              <a:srgbClr val="E6E6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9" name="Google Shape;3919;p65"/>
            <p:cNvSpPr/>
            <p:nvPr/>
          </p:nvSpPr>
          <p:spPr>
            <a:xfrm>
              <a:off x="2341803" y="2537917"/>
              <a:ext cx="2627630" cy="1558925"/>
            </a:xfrm>
            <a:custGeom>
              <a:rect b="b" l="l" r="r" t="t"/>
              <a:pathLst>
                <a:path extrusionOk="0" h="1558925" w="2627629">
                  <a:moveTo>
                    <a:pt x="0" y="1558839"/>
                  </a:moveTo>
                  <a:lnTo>
                    <a:pt x="0" y="0"/>
                  </a:lnTo>
                  <a:lnTo>
                    <a:pt x="2441865" y="0"/>
                  </a:lnTo>
                  <a:lnTo>
                    <a:pt x="2484404" y="5555"/>
                  </a:lnTo>
                  <a:lnTo>
                    <a:pt x="2523480" y="21377"/>
                  </a:lnTo>
                  <a:lnTo>
                    <a:pt x="2557967" y="46195"/>
                  </a:lnTo>
                  <a:lnTo>
                    <a:pt x="2586745" y="78740"/>
                  </a:lnTo>
                  <a:lnTo>
                    <a:pt x="2608691" y="117741"/>
                  </a:lnTo>
                  <a:lnTo>
                    <a:pt x="2622681" y="161931"/>
                  </a:lnTo>
                  <a:lnTo>
                    <a:pt x="2627594" y="210039"/>
                  </a:lnTo>
                  <a:lnTo>
                    <a:pt x="2627594" y="1348800"/>
                  </a:lnTo>
                  <a:lnTo>
                    <a:pt x="2622681" y="1396908"/>
                  </a:lnTo>
                  <a:lnTo>
                    <a:pt x="2608691" y="1441098"/>
                  </a:lnTo>
                  <a:lnTo>
                    <a:pt x="2586745" y="1480099"/>
                  </a:lnTo>
                  <a:lnTo>
                    <a:pt x="2557967" y="1512644"/>
                  </a:lnTo>
                  <a:lnTo>
                    <a:pt x="2523480" y="1537462"/>
                  </a:lnTo>
                  <a:lnTo>
                    <a:pt x="2484404" y="1553283"/>
                  </a:lnTo>
                  <a:lnTo>
                    <a:pt x="2441865" y="1558839"/>
                  </a:lnTo>
                  <a:lnTo>
                    <a:pt x="0" y="1558839"/>
                  </a:lnTo>
                  <a:close/>
                </a:path>
              </a:pathLst>
            </a:custGeom>
            <a:solidFill>
              <a:srgbClr val="E6E6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0" name="Google Shape;3920;p65"/>
            <p:cNvSpPr/>
            <p:nvPr/>
          </p:nvSpPr>
          <p:spPr>
            <a:xfrm>
              <a:off x="2341803" y="2538683"/>
              <a:ext cx="2626995" cy="1557655"/>
            </a:xfrm>
            <a:custGeom>
              <a:rect b="b" l="l" r="r" t="t"/>
              <a:pathLst>
                <a:path extrusionOk="0" h="1557654" w="2626995">
                  <a:moveTo>
                    <a:pt x="0" y="1557306"/>
                  </a:moveTo>
                  <a:lnTo>
                    <a:pt x="0" y="0"/>
                  </a:lnTo>
                  <a:lnTo>
                    <a:pt x="2442081" y="0"/>
                  </a:lnTo>
                  <a:lnTo>
                    <a:pt x="2484419" y="5529"/>
                  </a:lnTo>
                  <a:lnTo>
                    <a:pt x="2523308" y="21275"/>
                  </a:lnTo>
                  <a:lnTo>
                    <a:pt x="2557632" y="45974"/>
                  </a:lnTo>
                  <a:lnTo>
                    <a:pt x="2586273" y="78363"/>
                  </a:lnTo>
                  <a:lnTo>
                    <a:pt x="2608113" y="117179"/>
                  </a:lnTo>
                  <a:lnTo>
                    <a:pt x="2622037" y="161159"/>
                  </a:lnTo>
                  <a:lnTo>
                    <a:pt x="2626926" y="209039"/>
                  </a:lnTo>
                  <a:lnTo>
                    <a:pt x="2626926" y="1348267"/>
                  </a:lnTo>
                  <a:lnTo>
                    <a:pt x="2622037" y="1396147"/>
                  </a:lnTo>
                  <a:lnTo>
                    <a:pt x="2608113" y="1440126"/>
                  </a:lnTo>
                  <a:lnTo>
                    <a:pt x="2586273" y="1478942"/>
                  </a:lnTo>
                  <a:lnTo>
                    <a:pt x="2557632" y="1511331"/>
                  </a:lnTo>
                  <a:lnTo>
                    <a:pt x="2523308" y="1536031"/>
                  </a:lnTo>
                  <a:lnTo>
                    <a:pt x="2484419" y="1551777"/>
                  </a:lnTo>
                  <a:lnTo>
                    <a:pt x="2442081" y="1557306"/>
                  </a:lnTo>
                  <a:lnTo>
                    <a:pt x="0" y="1557306"/>
                  </a:lnTo>
                  <a:close/>
                </a:path>
              </a:pathLst>
            </a:custGeom>
            <a:solidFill>
              <a:srgbClr val="E7E7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1" name="Google Shape;3921;p65"/>
            <p:cNvSpPr/>
            <p:nvPr/>
          </p:nvSpPr>
          <p:spPr>
            <a:xfrm>
              <a:off x="2341791" y="2539453"/>
              <a:ext cx="2626360" cy="1556385"/>
            </a:xfrm>
            <a:custGeom>
              <a:rect b="b" l="l" r="r" t="t"/>
              <a:pathLst>
                <a:path extrusionOk="0" h="1556385" w="2626360">
                  <a:moveTo>
                    <a:pt x="2626258" y="208038"/>
                  </a:moveTo>
                  <a:lnTo>
                    <a:pt x="2621394" y="160388"/>
                  </a:lnTo>
                  <a:lnTo>
                    <a:pt x="2607538" y="116624"/>
                  </a:lnTo>
                  <a:lnTo>
                    <a:pt x="2585809" y="77990"/>
                  </a:lnTo>
                  <a:lnTo>
                    <a:pt x="2557297" y="45758"/>
                  </a:lnTo>
                  <a:lnTo>
                    <a:pt x="2523147" y="21170"/>
                  </a:lnTo>
                  <a:lnTo>
                    <a:pt x="2484437" y="5499"/>
                  </a:lnTo>
                  <a:lnTo>
                    <a:pt x="2442299" y="0"/>
                  </a:lnTo>
                  <a:lnTo>
                    <a:pt x="0" y="0"/>
                  </a:lnTo>
                  <a:lnTo>
                    <a:pt x="0" y="1555775"/>
                  </a:lnTo>
                  <a:lnTo>
                    <a:pt x="2442299" y="1555775"/>
                  </a:lnTo>
                  <a:lnTo>
                    <a:pt x="2484437" y="1550276"/>
                  </a:lnTo>
                  <a:lnTo>
                    <a:pt x="2523147" y="1534604"/>
                  </a:lnTo>
                  <a:lnTo>
                    <a:pt x="2557297" y="1510017"/>
                  </a:lnTo>
                  <a:lnTo>
                    <a:pt x="2585809" y="1477784"/>
                  </a:lnTo>
                  <a:lnTo>
                    <a:pt x="2607538" y="1439164"/>
                  </a:lnTo>
                  <a:lnTo>
                    <a:pt x="2621394" y="1395387"/>
                  </a:lnTo>
                  <a:lnTo>
                    <a:pt x="2626258" y="1347736"/>
                  </a:lnTo>
                  <a:lnTo>
                    <a:pt x="2626258" y="208038"/>
                  </a:lnTo>
                  <a:close/>
                </a:path>
              </a:pathLst>
            </a:custGeom>
            <a:solidFill>
              <a:srgbClr val="E8E8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2" name="Google Shape;3922;p65"/>
            <p:cNvSpPr/>
            <p:nvPr/>
          </p:nvSpPr>
          <p:spPr>
            <a:xfrm>
              <a:off x="2341803" y="2540983"/>
              <a:ext cx="2625090" cy="1553210"/>
            </a:xfrm>
            <a:custGeom>
              <a:rect b="b" l="l" r="r" t="t"/>
              <a:pathLst>
                <a:path extrusionOk="0" h="1553210" w="2625090">
                  <a:moveTo>
                    <a:pt x="0" y="1552706"/>
                  </a:moveTo>
                  <a:lnTo>
                    <a:pt x="0" y="0"/>
                  </a:lnTo>
                  <a:lnTo>
                    <a:pt x="2442727" y="0"/>
                  </a:lnTo>
                  <a:lnTo>
                    <a:pt x="2484461" y="5449"/>
                  </a:lnTo>
                  <a:lnTo>
                    <a:pt x="2522793" y="20967"/>
                  </a:lnTo>
                  <a:lnTo>
                    <a:pt x="2556624" y="45310"/>
                  </a:lnTo>
                  <a:lnTo>
                    <a:pt x="2584852" y="77232"/>
                  </a:lnTo>
                  <a:lnTo>
                    <a:pt x="2606377" y="115491"/>
                  </a:lnTo>
                  <a:lnTo>
                    <a:pt x="2620099" y="158840"/>
                  </a:lnTo>
                  <a:lnTo>
                    <a:pt x="2624918" y="206036"/>
                  </a:lnTo>
                  <a:lnTo>
                    <a:pt x="2624918" y="1346669"/>
                  </a:lnTo>
                  <a:lnTo>
                    <a:pt x="2620099" y="1393865"/>
                  </a:lnTo>
                  <a:lnTo>
                    <a:pt x="2606377" y="1437215"/>
                  </a:lnTo>
                  <a:lnTo>
                    <a:pt x="2584852" y="1475473"/>
                  </a:lnTo>
                  <a:lnTo>
                    <a:pt x="2556624" y="1507396"/>
                  </a:lnTo>
                  <a:lnTo>
                    <a:pt x="2522793" y="1531738"/>
                  </a:lnTo>
                  <a:lnTo>
                    <a:pt x="2484461" y="1547256"/>
                  </a:lnTo>
                  <a:lnTo>
                    <a:pt x="2442727" y="1552706"/>
                  </a:lnTo>
                  <a:lnTo>
                    <a:pt x="0" y="1552706"/>
                  </a:lnTo>
                  <a:close/>
                </a:path>
              </a:pathLst>
            </a:custGeom>
            <a:solidFill>
              <a:srgbClr val="E9E9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3" name="Google Shape;3923;p65"/>
            <p:cNvSpPr/>
            <p:nvPr/>
          </p:nvSpPr>
          <p:spPr>
            <a:xfrm>
              <a:off x="2341803" y="2541750"/>
              <a:ext cx="2624455" cy="1551305"/>
            </a:xfrm>
            <a:custGeom>
              <a:rect b="b" l="l" r="r" t="t"/>
              <a:pathLst>
                <a:path extrusionOk="0" h="1551304" w="2624454">
                  <a:moveTo>
                    <a:pt x="0" y="1551172"/>
                  </a:moveTo>
                  <a:lnTo>
                    <a:pt x="0" y="0"/>
                  </a:lnTo>
                  <a:lnTo>
                    <a:pt x="2442944" y="0"/>
                  </a:lnTo>
                  <a:lnTo>
                    <a:pt x="2484476" y="5422"/>
                  </a:lnTo>
                  <a:lnTo>
                    <a:pt x="2522623" y="20865"/>
                  </a:lnTo>
                  <a:lnTo>
                    <a:pt x="2556289" y="45089"/>
                  </a:lnTo>
                  <a:lnTo>
                    <a:pt x="2584379" y="76856"/>
                  </a:lnTo>
                  <a:lnTo>
                    <a:pt x="2605800" y="114929"/>
                  </a:lnTo>
                  <a:lnTo>
                    <a:pt x="2619455" y="158068"/>
                  </a:lnTo>
                  <a:lnTo>
                    <a:pt x="2624250" y="205036"/>
                  </a:lnTo>
                  <a:lnTo>
                    <a:pt x="2624250" y="1346138"/>
                  </a:lnTo>
                  <a:lnTo>
                    <a:pt x="2619455" y="1393106"/>
                  </a:lnTo>
                  <a:lnTo>
                    <a:pt x="2605800" y="1436245"/>
                  </a:lnTo>
                  <a:lnTo>
                    <a:pt x="2584379" y="1474317"/>
                  </a:lnTo>
                  <a:lnTo>
                    <a:pt x="2556289" y="1506084"/>
                  </a:lnTo>
                  <a:lnTo>
                    <a:pt x="2522623" y="1530308"/>
                  </a:lnTo>
                  <a:lnTo>
                    <a:pt x="2484476" y="1545750"/>
                  </a:lnTo>
                  <a:lnTo>
                    <a:pt x="2442944" y="1551172"/>
                  </a:lnTo>
                  <a:lnTo>
                    <a:pt x="0" y="1551172"/>
                  </a:lnTo>
                  <a:close/>
                </a:path>
              </a:pathLst>
            </a:custGeom>
            <a:solidFill>
              <a:srgbClr val="EAEA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4" name="Google Shape;3924;p65"/>
            <p:cNvSpPr/>
            <p:nvPr/>
          </p:nvSpPr>
          <p:spPr>
            <a:xfrm>
              <a:off x="2341803" y="2542516"/>
              <a:ext cx="2623820" cy="1550035"/>
            </a:xfrm>
            <a:custGeom>
              <a:rect b="b" l="l" r="r" t="t"/>
              <a:pathLst>
                <a:path extrusionOk="0" h="1550035" w="2623820">
                  <a:moveTo>
                    <a:pt x="0" y="1549641"/>
                  </a:moveTo>
                  <a:lnTo>
                    <a:pt x="0" y="0"/>
                  </a:lnTo>
                  <a:lnTo>
                    <a:pt x="2443160" y="0"/>
                  </a:lnTo>
                  <a:lnTo>
                    <a:pt x="2484491" y="5395"/>
                  </a:lnTo>
                  <a:lnTo>
                    <a:pt x="2522452" y="20762"/>
                  </a:lnTo>
                  <a:lnTo>
                    <a:pt x="2555953" y="44867"/>
                  </a:lnTo>
                  <a:lnTo>
                    <a:pt x="2583907" y="76478"/>
                  </a:lnTo>
                  <a:lnTo>
                    <a:pt x="2605222" y="114365"/>
                  </a:lnTo>
                  <a:lnTo>
                    <a:pt x="2618811" y="157294"/>
                  </a:lnTo>
                  <a:lnTo>
                    <a:pt x="2623582" y="204034"/>
                  </a:lnTo>
                  <a:lnTo>
                    <a:pt x="2623582" y="1345604"/>
                  </a:lnTo>
                  <a:lnTo>
                    <a:pt x="2618811" y="1392345"/>
                  </a:lnTo>
                  <a:lnTo>
                    <a:pt x="2605222" y="1435274"/>
                  </a:lnTo>
                  <a:lnTo>
                    <a:pt x="2583907" y="1473161"/>
                  </a:lnTo>
                  <a:lnTo>
                    <a:pt x="2555953" y="1504773"/>
                  </a:lnTo>
                  <a:lnTo>
                    <a:pt x="2522452" y="1528879"/>
                  </a:lnTo>
                  <a:lnTo>
                    <a:pt x="2484491" y="1544245"/>
                  </a:lnTo>
                  <a:lnTo>
                    <a:pt x="2443160" y="1549641"/>
                  </a:lnTo>
                  <a:lnTo>
                    <a:pt x="0" y="1549641"/>
                  </a:lnTo>
                  <a:close/>
                </a:path>
              </a:pathLst>
            </a:custGeom>
            <a:solidFill>
              <a:srgbClr val="EBEB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5" name="Google Shape;3925;p65"/>
            <p:cNvSpPr/>
            <p:nvPr/>
          </p:nvSpPr>
          <p:spPr>
            <a:xfrm>
              <a:off x="2341791" y="2543289"/>
              <a:ext cx="2623185" cy="1548130"/>
            </a:xfrm>
            <a:custGeom>
              <a:rect b="b" l="l" r="r" t="t"/>
              <a:pathLst>
                <a:path extrusionOk="0" h="1548129" w="2623185">
                  <a:moveTo>
                    <a:pt x="2622918" y="203034"/>
                  </a:moveTo>
                  <a:lnTo>
                    <a:pt x="2618168" y="156527"/>
                  </a:lnTo>
                  <a:lnTo>
                    <a:pt x="2604655" y="113804"/>
                  </a:lnTo>
                  <a:lnTo>
                    <a:pt x="2583434" y="76098"/>
                  </a:lnTo>
                  <a:lnTo>
                    <a:pt x="2555621" y="44640"/>
                  </a:lnTo>
                  <a:lnTo>
                    <a:pt x="2522283" y="20662"/>
                  </a:lnTo>
                  <a:lnTo>
                    <a:pt x="2484513" y="5372"/>
                  </a:lnTo>
                  <a:lnTo>
                    <a:pt x="2443378" y="0"/>
                  </a:lnTo>
                  <a:lnTo>
                    <a:pt x="0" y="0"/>
                  </a:lnTo>
                  <a:lnTo>
                    <a:pt x="0" y="1548104"/>
                  </a:lnTo>
                  <a:lnTo>
                    <a:pt x="2443378" y="1548104"/>
                  </a:lnTo>
                  <a:lnTo>
                    <a:pt x="2484513" y="1542745"/>
                  </a:lnTo>
                  <a:lnTo>
                    <a:pt x="2522283" y="1527454"/>
                  </a:lnTo>
                  <a:lnTo>
                    <a:pt x="2555621" y="1503464"/>
                  </a:lnTo>
                  <a:lnTo>
                    <a:pt x="2583434" y="1472006"/>
                  </a:lnTo>
                  <a:lnTo>
                    <a:pt x="2604655" y="1434299"/>
                  </a:lnTo>
                  <a:lnTo>
                    <a:pt x="2618168" y="1391589"/>
                  </a:lnTo>
                  <a:lnTo>
                    <a:pt x="2622918" y="1345069"/>
                  </a:lnTo>
                  <a:lnTo>
                    <a:pt x="2622918" y="203034"/>
                  </a:lnTo>
                  <a:close/>
                </a:path>
              </a:pathLst>
            </a:custGeom>
            <a:solidFill>
              <a:srgbClr val="EBEBE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6" name="Google Shape;3926;p65"/>
            <p:cNvSpPr/>
            <p:nvPr/>
          </p:nvSpPr>
          <p:spPr>
            <a:xfrm>
              <a:off x="2341791" y="2544826"/>
              <a:ext cx="2621915" cy="1545590"/>
            </a:xfrm>
            <a:custGeom>
              <a:rect b="b" l="l" r="r" t="t"/>
              <a:pathLst>
                <a:path extrusionOk="0" h="1545589" w="2621915">
                  <a:moveTo>
                    <a:pt x="2621584" y="201028"/>
                  </a:moveTo>
                  <a:lnTo>
                    <a:pt x="2615222" y="147624"/>
                  </a:lnTo>
                  <a:lnTo>
                    <a:pt x="2597289" y="99618"/>
                  </a:lnTo>
                  <a:lnTo>
                    <a:pt x="2569476" y="58928"/>
                  </a:lnTo>
                  <a:lnTo>
                    <a:pt x="2533485" y="27470"/>
                  </a:lnTo>
                  <a:lnTo>
                    <a:pt x="2491028" y="7188"/>
                  </a:lnTo>
                  <a:lnTo>
                    <a:pt x="2443810" y="0"/>
                  </a:lnTo>
                  <a:lnTo>
                    <a:pt x="12" y="0"/>
                  </a:lnTo>
                  <a:lnTo>
                    <a:pt x="12" y="762"/>
                  </a:lnTo>
                  <a:lnTo>
                    <a:pt x="0" y="1544269"/>
                  </a:lnTo>
                  <a:lnTo>
                    <a:pt x="12" y="1545043"/>
                  </a:lnTo>
                  <a:lnTo>
                    <a:pt x="2443810" y="1545043"/>
                  </a:lnTo>
                  <a:lnTo>
                    <a:pt x="2491028" y="1537843"/>
                  </a:lnTo>
                  <a:lnTo>
                    <a:pt x="2533485" y="1517561"/>
                  </a:lnTo>
                  <a:lnTo>
                    <a:pt x="2569476" y="1486115"/>
                  </a:lnTo>
                  <a:lnTo>
                    <a:pt x="2597289" y="1445412"/>
                  </a:lnTo>
                  <a:lnTo>
                    <a:pt x="2615222" y="1397406"/>
                  </a:lnTo>
                  <a:lnTo>
                    <a:pt x="2621584" y="1344002"/>
                  </a:lnTo>
                  <a:lnTo>
                    <a:pt x="2621584" y="201028"/>
                  </a:lnTo>
                  <a:close/>
                </a:path>
              </a:pathLst>
            </a:custGeom>
            <a:solidFill>
              <a:srgbClr val="ECECE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7" name="Google Shape;3927;p65"/>
            <p:cNvSpPr/>
            <p:nvPr/>
          </p:nvSpPr>
          <p:spPr>
            <a:xfrm>
              <a:off x="2341803" y="2546349"/>
              <a:ext cx="2620645" cy="1542415"/>
            </a:xfrm>
            <a:custGeom>
              <a:rect b="b" l="l" r="r" t="t"/>
              <a:pathLst>
                <a:path extrusionOk="0" h="1542414" w="2620645">
                  <a:moveTo>
                    <a:pt x="0" y="1541974"/>
                  </a:moveTo>
                  <a:lnTo>
                    <a:pt x="0" y="0"/>
                  </a:lnTo>
                  <a:lnTo>
                    <a:pt x="2444239" y="0"/>
                  </a:lnTo>
                  <a:lnTo>
                    <a:pt x="2490991" y="7117"/>
                  </a:lnTo>
                  <a:lnTo>
                    <a:pt x="2533023" y="27199"/>
                  </a:lnTo>
                  <a:lnTo>
                    <a:pt x="2568650" y="58337"/>
                  </a:lnTo>
                  <a:lnTo>
                    <a:pt x="2596185" y="98627"/>
                  </a:lnTo>
                  <a:lnTo>
                    <a:pt x="2613942" y="146161"/>
                  </a:lnTo>
                  <a:lnTo>
                    <a:pt x="2620236" y="199032"/>
                  </a:lnTo>
                  <a:lnTo>
                    <a:pt x="2620236" y="1342942"/>
                  </a:lnTo>
                  <a:lnTo>
                    <a:pt x="2613942" y="1395813"/>
                  </a:lnTo>
                  <a:lnTo>
                    <a:pt x="2596185" y="1443347"/>
                  </a:lnTo>
                  <a:lnTo>
                    <a:pt x="2568650" y="1483636"/>
                  </a:lnTo>
                  <a:lnTo>
                    <a:pt x="2533023" y="1514775"/>
                  </a:lnTo>
                  <a:lnTo>
                    <a:pt x="2490991" y="1534857"/>
                  </a:lnTo>
                  <a:lnTo>
                    <a:pt x="2444239" y="1541974"/>
                  </a:lnTo>
                  <a:lnTo>
                    <a:pt x="0" y="1541974"/>
                  </a:lnTo>
                  <a:close/>
                </a:path>
              </a:pathLst>
            </a:custGeom>
            <a:solidFill>
              <a:srgbClr val="EDED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8" name="Google Shape;3928;p65"/>
            <p:cNvSpPr/>
            <p:nvPr/>
          </p:nvSpPr>
          <p:spPr>
            <a:xfrm>
              <a:off x="2341791" y="2547124"/>
              <a:ext cx="2620010" cy="1540510"/>
            </a:xfrm>
            <a:custGeom>
              <a:rect b="b" l="l" r="r" t="t"/>
              <a:pathLst>
                <a:path extrusionOk="0" h="1540510" w="2620010">
                  <a:moveTo>
                    <a:pt x="2619578" y="198031"/>
                  </a:moveTo>
                  <a:lnTo>
                    <a:pt x="2613317" y="145427"/>
                  </a:lnTo>
                  <a:lnTo>
                    <a:pt x="2595651" y="98132"/>
                  </a:lnTo>
                  <a:lnTo>
                    <a:pt x="2568244" y="58039"/>
                  </a:lnTo>
                  <a:lnTo>
                    <a:pt x="2532799" y="27063"/>
                  </a:lnTo>
                  <a:lnTo>
                    <a:pt x="2490978" y="7073"/>
                  </a:lnTo>
                  <a:lnTo>
                    <a:pt x="2444458" y="0"/>
                  </a:lnTo>
                  <a:lnTo>
                    <a:pt x="0" y="0"/>
                  </a:lnTo>
                  <a:lnTo>
                    <a:pt x="0" y="1540433"/>
                  </a:lnTo>
                  <a:lnTo>
                    <a:pt x="2444458" y="1540433"/>
                  </a:lnTo>
                  <a:lnTo>
                    <a:pt x="2490978" y="1533359"/>
                  </a:lnTo>
                  <a:lnTo>
                    <a:pt x="2532799" y="1513382"/>
                  </a:lnTo>
                  <a:lnTo>
                    <a:pt x="2568244" y="1482394"/>
                  </a:lnTo>
                  <a:lnTo>
                    <a:pt x="2595651" y="1442313"/>
                  </a:lnTo>
                  <a:lnTo>
                    <a:pt x="2613317" y="1395018"/>
                  </a:lnTo>
                  <a:lnTo>
                    <a:pt x="2619578" y="1342402"/>
                  </a:lnTo>
                  <a:lnTo>
                    <a:pt x="2619578" y="198031"/>
                  </a:lnTo>
                  <a:close/>
                </a:path>
              </a:pathLst>
            </a:custGeom>
            <a:solidFill>
              <a:srgbClr val="EEEE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9" name="Google Shape;3929;p65"/>
            <p:cNvSpPr/>
            <p:nvPr/>
          </p:nvSpPr>
          <p:spPr>
            <a:xfrm>
              <a:off x="2341803" y="2548649"/>
              <a:ext cx="2618740" cy="1537970"/>
            </a:xfrm>
            <a:custGeom>
              <a:rect b="b" l="l" r="r" t="t"/>
              <a:pathLst>
                <a:path extrusionOk="0" h="1537970" w="2618740">
                  <a:moveTo>
                    <a:pt x="0" y="1537374"/>
                  </a:moveTo>
                  <a:lnTo>
                    <a:pt x="0" y="0"/>
                  </a:lnTo>
                  <a:lnTo>
                    <a:pt x="2444888" y="0"/>
                  </a:lnTo>
                  <a:lnTo>
                    <a:pt x="2490938" y="7009"/>
                  </a:lnTo>
                  <a:lnTo>
                    <a:pt x="2532337" y="26786"/>
                  </a:lnTo>
                  <a:lnTo>
                    <a:pt x="2567425" y="57453"/>
                  </a:lnTo>
                  <a:lnTo>
                    <a:pt x="2594543" y="97134"/>
                  </a:lnTo>
                  <a:lnTo>
                    <a:pt x="2612031" y="143952"/>
                  </a:lnTo>
                  <a:lnTo>
                    <a:pt x="2618229" y="196029"/>
                  </a:lnTo>
                  <a:lnTo>
                    <a:pt x="2618229" y="1341347"/>
                  </a:lnTo>
                  <a:lnTo>
                    <a:pt x="2612031" y="1393424"/>
                  </a:lnTo>
                  <a:lnTo>
                    <a:pt x="2594543" y="1440241"/>
                  </a:lnTo>
                  <a:lnTo>
                    <a:pt x="2567425" y="1479922"/>
                  </a:lnTo>
                  <a:lnTo>
                    <a:pt x="2532337" y="1510588"/>
                  </a:lnTo>
                  <a:lnTo>
                    <a:pt x="2490938" y="1530365"/>
                  </a:lnTo>
                  <a:lnTo>
                    <a:pt x="2444888" y="1537374"/>
                  </a:lnTo>
                  <a:lnTo>
                    <a:pt x="0" y="1537374"/>
                  </a:lnTo>
                  <a:close/>
                </a:path>
              </a:pathLst>
            </a:custGeom>
            <a:solidFill>
              <a:srgbClr val="EFEF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0" name="Google Shape;3930;p65"/>
            <p:cNvSpPr/>
            <p:nvPr/>
          </p:nvSpPr>
          <p:spPr>
            <a:xfrm>
              <a:off x="2341803" y="2549415"/>
              <a:ext cx="2618105" cy="1536065"/>
            </a:xfrm>
            <a:custGeom>
              <a:rect b="b" l="l" r="r" t="t"/>
              <a:pathLst>
                <a:path extrusionOk="0" h="1536064" w="2618104">
                  <a:moveTo>
                    <a:pt x="0" y="1535843"/>
                  </a:moveTo>
                  <a:lnTo>
                    <a:pt x="0" y="0"/>
                  </a:lnTo>
                  <a:lnTo>
                    <a:pt x="2445104" y="0"/>
                  </a:lnTo>
                  <a:lnTo>
                    <a:pt x="2490919" y="6973"/>
                  </a:lnTo>
                  <a:lnTo>
                    <a:pt x="2532107" y="26648"/>
                  </a:lnTo>
                  <a:lnTo>
                    <a:pt x="2567016" y="57159"/>
                  </a:lnTo>
                  <a:lnTo>
                    <a:pt x="2593995" y="96637"/>
                  </a:lnTo>
                  <a:lnTo>
                    <a:pt x="2611393" y="143216"/>
                  </a:lnTo>
                  <a:lnTo>
                    <a:pt x="2617559" y="195029"/>
                  </a:lnTo>
                  <a:lnTo>
                    <a:pt x="2617559" y="1340813"/>
                  </a:lnTo>
                  <a:lnTo>
                    <a:pt x="2611393" y="1392626"/>
                  </a:lnTo>
                  <a:lnTo>
                    <a:pt x="2593995" y="1439205"/>
                  </a:lnTo>
                  <a:lnTo>
                    <a:pt x="2567016" y="1478684"/>
                  </a:lnTo>
                  <a:lnTo>
                    <a:pt x="2532107" y="1509194"/>
                  </a:lnTo>
                  <a:lnTo>
                    <a:pt x="2490919" y="1528870"/>
                  </a:lnTo>
                  <a:lnTo>
                    <a:pt x="2445104" y="1535843"/>
                  </a:lnTo>
                  <a:lnTo>
                    <a:pt x="0" y="1535843"/>
                  </a:lnTo>
                  <a:close/>
                </a:path>
              </a:pathLst>
            </a:custGeom>
            <a:solidFill>
              <a:srgbClr val="F0F0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1" name="Google Shape;3931;p65"/>
            <p:cNvSpPr/>
            <p:nvPr/>
          </p:nvSpPr>
          <p:spPr>
            <a:xfrm>
              <a:off x="2341803" y="2550182"/>
              <a:ext cx="2617470" cy="1534795"/>
            </a:xfrm>
            <a:custGeom>
              <a:rect b="b" l="l" r="r" t="t"/>
              <a:pathLst>
                <a:path extrusionOk="0" h="1534795" w="2617470">
                  <a:moveTo>
                    <a:pt x="0" y="1534310"/>
                  </a:moveTo>
                  <a:lnTo>
                    <a:pt x="0" y="0"/>
                  </a:lnTo>
                  <a:lnTo>
                    <a:pt x="2445320" y="0"/>
                  </a:lnTo>
                  <a:lnTo>
                    <a:pt x="2490902" y="6937"/>
                  </a:lnTo>
                  <a:lnTo>
                    <a:pt x="2531879" y="26510"/>
                  </a:lnTo>
                  <a:lnTo>
                    <a:pt x="2566609" y="56863"/>
                  </a:lnTo>
                  <a:lnTo>
                    <a:pt x="2593449" y="96138"/>
                  </a:lnTo>
                  <a:lnTo>
                    <a:pt x="2610757" y="142479"/>
                  </a:lnTo>
                  <a:lnTo>
                    <a:pt x="2616891" y="194027"/>
                  </a:lnTo>
                  <a:lnTo>
                    <a:pt x="2616891" y="1340282"/>
                  </a:lnTo>
                  <a:lnTo>
                    <a:pt x="2610757" y="1391830"/>
                  </a:lnTo>
                  <a:lnTo>
                    <a:pt x="2593449" y="1438170"/>
                  </a:lnTo>
                  <a:lnTo>
                    <a:pt x="2566609" y="1477445"/>
                  </a:lnTo>
                  <a:lnTo>
                    <a:pt x="2531879" y="1507798"/>
                  </a:lnTo>
                  <a:lnTo>
                    <a:pt x="2490902" y="1527372"/>
                  </a:lnTo>
                  <a:lnTo>
                    <a:pt x="2445320" y="1534310"/>
                  </a:lnTo>
                  <a:lnTo>
                    <a:pt x="0" y="1534310"/>
                  </a:lnTo>
                  <a:close/>
                </a:path>
              </a:pathLst>
            </a:custGeom>
            <a:solidFill>
              <a:srgbClr val="F0F0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2" name="Google Shape;3932;p65"/>
            <p:cNvSpPr/>
            <p:nvPr/>
          </p:nvSpPr>
          <p:spPr>
            <a:xfrm>
              <a:off x="2341803" y="2550948"/>
              <a:ext cx="2616835" cy="1532890"/>
            </a:xfrm>
            <a:custGeom>
              <a:rect b="b" l="l" r="r" t="t"/>
              <a:pathLst>
                <a:path extrusionOk="0" h="1532889" w="2616835">
                  <a:moveTo>
                    <a:pt x="0" y="1532776"/>
                  </a:moveTo>
                  <a:lnTo>
                    <a:pt x="0" y="0"/>
                  </a:lnTo>
                  <a:lnTo>
                    <a:pt x="2445537" y="0"/>
                  </a:lnTo>
                  <a:lnTo>
                    <a:pt x="2490885" y="6901"/>
                  </a:lnTo>
                  <a:lnTo>
                    <a:pt x="2531651" y="26373"/>
                  </a:lnTo>
                  <a:lnTo>
                    <a:pt x="2566201" y="56569"/>
                  </a:lnTo>
                  <a:lnTo>
                    <a:pt x="2592902" y="95641"/>
                  </a:lnTo>
                  <a:lnTo>
                    <a:pt x="2610121" y="141743"/>
                  </a:lnTo>
                  <a:lnTo>
                    <a:pt x="2616223" y="193027"/>
                  </a:lnTo>
                  <a:lnTo>
                    <a:pt x="2616223" y="1339749"/>
                  </a:lnTo>
                  <a:lnTo>
                    <a:pt x="2610121" y="1391032"/>
                  </a:lnTo>
                  <a:lnTo>
                    <a:pt x="2592902" y="1437134"/>
                  </a:lnTo>
                  <a:lnTo>
                    <a:pt x="2566201" y="1476207"/>
                  </a:lnTo>
                  <a:lnTo>
                    <a:pt x="2531651" y="1506403"/>
                  </a:lnTo>
                  <a:lnTo>
                    <a:pt x="2490885" y="1525875"/>
                  </a:lnTo>
                  <a:lnTo>
                    <a:pt x="2445537" y="1532776"/>
                  </a:lnTo>
                  <a:lnTo>
                    <a:pt x="0" y="1532776"/>
                  </a:lnTo>
                  <a:close/>
                </a:path>
              </a:pathLst>
            </a:custGeom>
            <a:solidFill>
              <a:srgbClr val="F1F1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3" name="Google Shape;3933;p65"/>
            <p:cNvSpPr/>
            <p:nvPr/>
          </p:nvSpPr>
          <p:spPr>
            <a:xfrm>
              <a:off x="2341791" y="2551722"/>
              <a:ext cx="2615565" cy="1531620"/>
            </a:xfrm>
            <a:custGeom>
              <a:rect b="b" l="l" r="r" t="t"/>
              <a:pathLst>
                <a:path extrusionOk="0" h="1531620" w="2615565">
                  <a:moveTo>
                    <a:pt x="2615565" y="192024"/>
                  </a:moveTo>
                  <a:lnTo>
                    <a:pt x="2609494" y="141008"/>
                  </a:lnTo>
                  <a:lnTo>
                    <a:pt x="2592362" y="95148"/>
                  </a:lnTo>
                  <a:lnTo>
                    <a:pt x="2565793" y="56273"/>
                  </a:lnTo>
                  <a:lnTo>
                    <a:pt x="2531427" y="26238"/>
                  </a:lnTo>
                  <a:lnTo>
                    <a:pt x="2490876" y="6870"/>
                  </a:lnTo>
                  <a:lnTo>
                    <a:pt x="2445753" y="0"/>
                  </a:lnTo>
                  <a:lnTo>
                    <a:pt x="0" y="0"/>
                  </a:lnTo>
                  <a:lnTo>
                    <a:pt x="0" y="1531239"/>
                  </a:lnTo>
                  <a:lnTo>
                    <a:pt x="2445753" y="1531239"/>
                  </a:lnTo>
                  <a:lnTo>
                    <a:pt x="2490876" y="1524381"/>
                  </a:lnTo>
                  <a:lnTo>
                    <a:pt x="2531427" y="1505013"/>
                  </a:lnTo>
                  <a:lnTo>
                    <a:pt x="2565793" y="1474965"/>
                  </a:lnTo>
                  <a:lnTo>
                    <a:pt x="2592362" y="1436103"/>
                  </a:lnTo>
                  <a:lnTo>
                    <a:pt x="2609494" y="1390230"/>
                  </a:lnTo>
                  <a:lnTo>
                    <a:pt x="2615565" y="1339215"/>
                  </a:lnTo>
                  <a:lnTo>
                    <a:pt x="2615565" y="192024"/>
                  </a:lnTo>
                  <a:close/>
                </a:path>
              </a:pathLst>
            </a:custGeom>
            <a:solidFill>
              <a:srgbClr val="F3F3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4" name="Google Shape;3934;p65"/>
            <p:cNvSpPr/>
            <p:nvPr/>
          </p:nvSpPr>
          <p:spPr>
            <a:xfrm>
              <a:off x="2341803" y="2553248"/>
              <a:ext cx="2614295" cy="1528445"/>
            </a:xfrm>
            <a:custGeom>
              <a:rect b="b" l="l" r="r" t="t"/>
              <a:pathLst>
                <a:path extrusionOk="0" h="1528445" w="2614295">
                  <a:moveTo>
                    <a:pt x="0" y="1528176"/>
                  </a:moveTo>
                  <a:lnTo>
                    <a:pt x="0" y="0"/>
                  </a:lnTo>
                  <a:lnTo>
                    <a:pt x="2446183" y="0"/>
                  </a:lnTo>
                  <a:lnTo>
                    <a:pt x="2490830" y="6793"/>
                  </a:lnTo>
                  <a:lnTo>
                    <a:pt x="2530963" y="25960"/>
                  </a:lnTo>
                  <a:lnTo>
                    <a:pt x="2564975" y="55685"/>
                  </a:lnTo>
                  <a:lnTo>
                    <a:pt x="2591259" y="94149"/>
                  </a:lnTo>
                  <a:lnTo>
                    <a:pt x="2608208" y="139534"/>
                  </a:lnTo>
                  <a:lnTo>
                    <a:pt x="2614215" y="190025"/>
                  </a:lnTo>
                  <a:lnTo>
                    <a:pt x="2614215" y="1338151"/>
                  </a:lnTo>
                  <a:lnTo>
                    <a:pt x="2608208" y="1388642"/>
                  </a:lnTo>
                  <a:lnTo>
                    <a:pt x="2591259" y="1434028"/>
                  </a:lnTo>
                  <a:lnTo>
                    <a:pt x="2564975" y="1472492"/>
                  </a:lnTo>
                  <a:lnTo>
                    <a:pt x="2530963" y="1502216"/>
                  </a:lnTo>
                  <a:lnTo>
                    <a:pt x="2490830" y="1521383"/>
                  </a:lnTo>
                  <a:lnTo>
                    <a:pt x="2446183" y="1528176"/>
                  </a:lnTo>
                  <a:lnTo>
                    <a:pt x="0" y="1528176"/>
                  </a:lnTo>
                  <a:close/>
                </a:path>
              </a:pathLst>
            </a:custGeom>
            <a:solidFill>
              <a:srgbClr val="F4F4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5" name="Google Shape;3935;p65"/>
            <p:cNvSpPr/>
            <p:nvPr/>
          </p:nvSpPr>
          <p:spPr>
            <a:xfrm>
              <a:off x="2341791" y="2554020"/>
              <a:ext cx="2613660" cy="1527175"/>
            </a:xfrm>
            <a:custGeom>
              <a:rect b="b" l="l" r="r" t="t"/>
              <a:pathLst>
                <a:path extrusionOk="0" h="1527175" w="2613660">
                  <a:moveTo>
                    <a:pt x="2613558" y="189026"/>
                  </a:moveTo>
                  <a:lnTo>
                    <a:pt x="2607576" y="138798"/>
                  </a:lnTo>
                  <a:lnTo>
                    <a:pt x="2590723" y="93649"/>
                  </a:lnTo>
                  <a:lnTo>
                    <a:pt x="2564574" y="55384"/>
                  </a:lnTo>
                  <a:lnTo>
                    <a:pt x="2530741" y="25819"/>
                  </a:lnTo>
                  <a:lnTo>
                    <a:pt x="2490825" y="6756"/>
                  </a:lnTo>
                  <a:lnTo>
                    <a:pt x="2446401" y="0"/>
                  </a:lnTo>
                  <a:lnTo>
                    <a:pt x="0" y="0"/>
                  </a:lnTo>
                  <a:lnTo>
                    <a:pt x="0" y="1526641"/>
                  </a:lnTo>
                  <a:lnTo>
                    <a:pt x="2446401" y="1526641"/>
                  </a:lnTo>
                  <a:lnTo>
                    <a:pt x="2490825" y="1519885"/>
                  </a:lnTo>
                  <a:lnTo>
                    <a:pt x="2530741" y="1500822"/>
                  </a:lnTo>
                  <a:lnTo>
                    <a:pt x="2564574" y="1471256"/>
                  </a:lnTo>
                  <a:lnTo>
                    <a:pt x="2590723" y="1432991"/>
                  </a:lnTo>
                  <a:lnTo>
                    <a:pt x="2607576" y="1387843"/>
                  </a:lnTo>
                  <a:lnTo>
                    <a:pt x="2613558" y="1337614"/>
                  </a:lnTo>
                  <a:lnTo>
                    <a:pt x="2613558" y="189026"/>
                  </a:lnTo>
                  <a:close/>
                </a:path>
              </a:pathLst>
            </a:custGeom>
            <a:solidFill>
              <a:srgbClr val="F5F5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6" name="Google Shape;3936;p65"/>
            <p:cNvSpPr/>
            <p:nvPr/>
          </p:nvSpPr>
          <p:spPr>
            <a:xfrm>
              <a:off x="2341803" y="2555548"/>
              <a:ext cx="2612390" cy="1524000"/>
            </a:xfrm>
            <a:custGeom>
              <a:rect b="b" l="l" r="r" t="t"/>
              <a:pathLst>
                <a:path extrusionOk="0" h="1524000" w="2612390">
                  <a:moveTo>
                    <a:pt x="0" y="1523578"/>
                  </a:moveTo>
                  <a:lnTo>
                    <a:pt x="0" y="0"/>
                  </a:lnTo>
                  <a:lnTo>
                    <a:pt x="2446832" y="0"/>
                  </a:lnTo>
                  <a:lnTo>
                    <a:pt x="2490777" y="6684"/>
                  </a:lnTo>
                  <a:lnTo>
                    <a:pt x="2530277" y="25547"/>
                  </a:lnTo>
                  <a:lnTo>
                    <a:pt x="2563751" y="54799"/>
                  </a:lnTo>
                  <a:lnTo>
                    <a:pt x="2589618" y="92655"/>
                  </a:lnTo>
                  <a:lnTo>
                    <a:pt x="2606298" y="137325"/>
                  </a:lnTo>
                  <a:lnTo>
                    <a:pt x="2612209" y="187022"/>
                  </a:lnTo>
                  <a:lnTo>
                    <a:pt x="2612209" y="1336553"/>
                  </a:lnTo>
                  <a:lnTo>
                    <a:pt x="2606298" y="1386250"/>
                  </a:lnTo>
                  <a:lnTo>
                    <a:pt x="2589618" y="1430921"/>
                  </a:lnTo>
                  <a:lnTo>
                    <a:pt x="2563751" y="1468777"/>
                  </a:lnTo>
                  <a:lnTo>
                    <a:pt x="2530277" y="1498030"/>
                  </a:lnTo>
                  <a:lnTo>
                    <a:pt x="2490777" y="1516893"/>
                  </a:lnTo>
                  <a:lnTo>
                    <a:pt x="2446832" y="1523578"/>
                  </a:lnTo>
                  <a:lnTo>
                    <a:pt x="0" y="1523578"/>
                  </a:lnTo>
                  <a:close/>
                </a:path>
              </a:pathLst>
            </a:custGeom>
            <a:solidFill>
              <a:srgbClr val="F6F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7" name="Google Shape;3937;p65"/>
            <p:cNvSpPr/>
            <p:nvPr/>
          </p:nvSpPr>
          <p:spPr>
            <a:xfrm>
              <a:off x="2341791" y="2556319"/>
              <a:ext cx="2611755" cy="1522095"/>
            </a:xfrm>
            <a:custGeom>
              <a:rect b="b" l="l" r="r" t="t"/>
              <a:pathLst>
                <a:path extrusionOk="0" h="1522095" w="2611754">
                  <a:moveTo>
                    <a:pt x="2611551" y="186029"/>
                  </a:moveTo>
                  <a:lnTo>
                    <a:pt x="2605671" y="136588"/>
                  </a:lnTo>
                  <a:lnTo>
                    <a:pt x="2589072" y="92163"/>
                  </a:lnTo>
                  <a:lnTo>
                    <a:pt x="2563355" y="54508"/>
                  </a:lnTo>
                  <a:lnTo>
                    <a:pt x="2530056" y="25412"/>
                  </a:lnTo>
                  <a:lnTo>
                    <a:pt x="2490762" y="6654"/>
                  </a:lnTo>
                  <a:lnTo>
                    <a:pt x="2447061" y="0"/>
                  </a:lnTo>
                  <a:lnTo>
                    <a:pt x="0" y="0"/>
                  </a:lnTo>
                  <a:lnTo>
                    <a:pt x="0" y="1522044"/>
                  </a:lnTo>
                  <a:lnTo>
                    <a:pt x="2447061" y="1522044"/>
                  </a:lnTo>
                  <a:lnTo>
                    <a:pt x="2490762" y="1515402"/>
                  </a:lnTo>
                  <a:lnTo>
                    <a:pt x="2530056" y="1496631"/>
                  </a:lnTo>
                  <a:lnTo>
                    <a:pt x="2563355" y="1467535"/>
                  </a:lnTo>
                  <a:lnTo>
                    <a:pt x="2589072" y="1429893"/>
                  </a:lnTo>
                  <a:lnTo>
                    <a:pt x="2605671" y="1385455"/>
                  </a:lnTo>
                  <a:lnTo>
                    <a:pt x="2611551" y="1336027"/>
                  </a:lnTo>
                  <a:lnTo>
                    <a:pt x="2611551" y="186029"/>
                  </a:lnTo>
                  <a:close/>
                </a:path>
              </a:pathLst>
            </a:custGeom>
            <a:solidFill>
              <a:srgbClr val="F7F7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8" name="Google Shape;3938;p65"/>
            <p:cNvSpPr/>
            <p:nvPr/>
          </p:nvSpPr>
          <p:spPr>
            <a:xfrm>
              <a:off x="2341803" y="2557848"/>
              <a:ext cx="2610485" cy="1519555"/>
            </a:xfrm>
            <a:custGeom>
              <a:rect b="b" l="l" r="r" t="t"/>
              <a:pathLst>
                <a:path extrusionOk="0" h="1519554" w="2610485">
                  <a:moveTo>
                    <a:pt x="0" y="1518978"/>
                  </a:moveTo>
                  <a:lnTo>
                    <a:pt x="0" y="0"/>
                  </a:lnTo>
                  <a:lnTo>
                    <a:pt x="2447479" y="0"/>
                  </a:lnTo>
                  <a:lnTo>
                    <a:pt x="2490723" y="6576"/>
                  </a:lnTo>
                  <a:lnTo>
                    <a:pt x="2529590" y="25134"/>
                  </a:lnTo>
                  <a:lnTo>
                    <a:pt x="2562526" y="53915"/>
                  </a:lnTo>
                  <a:lnTo>
                    <a:pt x="2587976" y="91162"/>
                  </a:lnTo>
                  <a:lnTo>
                    <a:pt x="2604386" y="135116"/>
                  </a:lnTo>
                  <a:lnTo>
                    <a:pt x="2610201" y="184020"/>
                  </a:lnTo>
                  <a:lnTo>
                    <a:pt x="2610201" y="1334957"/>
                  </a:lnTo>
                  <a:lnTo>
                    <a:pt x="2604386" y="1383861"/>
                  </a:lnTo>
                  <a:lnTo>
                    <a:pt x="2587976" y="1427815"/>
                  </a:lnTo>
                  <a:lnTo>
                    <a:pt x="2562526" y="1465062"/>
                  </a:lnTo>
                  <a:lnTo>
                    <a:pt x="2529590" y="1493843"/>
                  </a:lnTo>
                  <a:lnTo>
                    <a:pt x="2490723" y="1512401"/>
                  </a:lnTo>
                  <a:lnTo>
                    <a:pt x="2447479" y="1518978"/>
                  </a:lnTo>
                  <a:lnTo>
                    <a:pt x="0" y="1518978"/>
                  </a:lnTo>
                  <a:close/>
                </a:path>
              </a:pathLst>
            </a:custGeom>
            <a:solidFill>
              <a:srgbClr val="F8F8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9" name="Google Shape;3939;p65"/>
            <p:cNvSpPr/>
            <p:nvPr/>
          </p:nvSpPr>
          <p:spPr>
            <a:xfrm>
              <a:off x="2341803" y="2558614"/>
              <a:ext cx="2609850" cy="1517650"/>
            </a:xfrm>
            <a:custGeom>
              <a:rect b="b" l="l" r="r" t="t"/>
              <a:pathLst>
                <a:path extrusionOk="0" h="1517650" w="2609850">
                  <a:moveTo>
                    <a:pt x="0" y="1517444"/>
                  </a:moveTo>
                  <a:lnTo>
                    <a:pt x="0" y="0"/>
                  </a:lnTo>
                  <a:lnTo>
                    <a:pt x="2447695" y="0"/>
                  </a:lnTo>
                  <a:lnTo>
                    <a:pt x="2490705" y="6540"/>
                  </a:lnTo>
                  <a:lnTo>
                    <a:pt x="2529361" y="24996"/>
                  </a:lnTo>
                  <a:lnTo>
                    <a:pt x="2562118" y="53620"/>
                  </a:lnTo>
                  <a:lnTo>
                    <a:pt x="2587429" y="90664"/>
                  </a:lnTo>
                  <a:lnTo>
                    <a:pt x="2603750" y="134380"/>
                  </a:lnTo>
                  <a:lnTo>
                    <a:pt x="2609533" y="183020"/>
                  </a:lnTo>
                  <a:lnTo>
                    <a:pt x="2609533" y="1334424"/>
                  </a:lnTo>
                  <a:lnTo>
                    <a:pt x="2603750" y="1383063"/>
                  </a:lnTo>
                  <a:lnTo>
                    <a:pt x="2587429" y="1426779"/>
                  </a:lnTo>
                  <a:lnTo>
                    <a:pt x="2562118" y="1463823"/>
                  </a:lnTo>
                  <a:lnTo>
                    <a:pt x="2529361" y="1492447"/>
                  </a:lnTo>
                  <a:lnTo>
                    <a:pt x="2490705" y="1510904"/>
                  </a:lnTo>
                  <a:lnTo>
                    <a:pt x="2447695" y="1517444"/>
                  </a:lnTo>
                  <a:lnTo>
                    <a:pt x="0" y="1517444"/>
                  </a:lnTo>
                  <a:close/>
                </a:path>
              </a:pathLst>
            </a:custGeom>
            <a:solidFill>
              <a:srgbClr val="F8F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0" name="Google Shape;3940;p65"/>
            <p:cNvSpPr/>
            <p:nvPr/>
          </p:nvSpPr>
          <p:spPr>
            <a:xfrm>
              <a:off x="2341791" y="2559392"/>
              <a:ext cx="2609215" cy="1516380"/>
            </a:xfrm>
            <a:custGeom>
              <a:rect b="b" l="l" r="r" t="t"/>
              <a:pathLst>
                <a:path extrusionOk="0" h="1516379" w="2609215">
                  <a:moveTo>
                    <a:pt x="2608872" y="182016"/>
                  </a:moveTo>
                  <a:lnTo>
                    <a:pt x="2603119" y="133642"/>
                  </a:lnTo>
                  <a:lnTo>
                    <a:pt x="2586888" y="90157"/>
                  </a:lnTo>
                  <a:lnTo>
                    <a:pt x="2561717" y="53314"/>
                  </a:lnTo>
                  <a:lnTo>
                    <a:pt x="2529141" y="24853"/>
                  </a:lnTo>
                  <a:lnTo>
                    <a:pt x="2490698" y="6502"/>
                  </a:lnTo>
                  <a:lnTo>
                    <a:pt x="2447912" y="0"/>
                  </a:lnTo>
                  <a:lnTo>
                    <a:pt x="12" y="0"/>
                  </a:lnTo>
                  <a:lnTo>
                    <a:pt x="12" y="762"/>
                  </a:lnTo>
                  <a:lnTo>
                    <a:pt x="0" y="1515135"/>
                  </a:lnTo>
                  <a:lnTo>
                    <a:pt x="12" y="1515910"/>
                  </a:lnTo>
                  <a:lnTo>
                    <a:pt x="2447912" y="1515910"/>
                  </a:lnTo>
                  <a:lnTo>
                    <a:pt x="2490698" y="1509407"/>
                  </a:lnTo>
                  <a:lnTo>
                    <a:pt x="2529141" y="1491043"/>
                  </a:lnTo>
                  <a:lnTo>
                    <a:pt x="2561717" y="1462582"/>
                  </a:lnTo>
                  <a:lnTo>
                    <a:pt x="2586888" y="1425740"/>
                  </a:lnTo>
                  <a:lnTo>
                    <a:pt x="2603119" y="1382268"/>
                  </a:lnTo>
                  <a:lnTo>
                    <a:pt x="2608872" y="1333893"/>
                  </a:lnTo>
                  <a:lnTo>
                    <a:pt x="2608872" y="182016"/>
                  </a:lnTo>
                  <a:close/>
                </a:path>
              </a:pathLst>
            </a:custGeom>
            <a:solidFill>
              <a:srgbClr val="F9F9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1" name="Google Shape;3941;p65"/>
            <p:cNvSpPr/>
            <p:nvPr/>
          </p:nvSpPr>
          <p:spPr>
            <a:xfrm>
              <a:off x="2341803" y="2560914"/>
              <a:ext cx="2607945" cy="1513205"/>
            </a:xfrm>
            <a:custGeom>
              <a:rect b="b" l="l" r="r" t="t"/>
              <a:pathLst>
                <a:path extrusionOk="0" h="1513204" w="2607945">
                  <a:moveTo>
                    <a:pt x="0" y="1512844"/>
                  </a:moveTo>
                  <a:lnTo>
                    <a:pt x="0" y="0"/>
                  </a:lnTo>
                  <a:lnTo>
                    <a:pt x="2448344" y="0"/>
                  </a:lnTo>
                  <a:lnTo>
                    <a:pt x="2490652" y="6432"/>
                  </a:lnTo>
                  <a:lnTo>
                    <a:pt x="2528675" y="24583"/>
                  </a:lnTo>
                  <a:lnTo>
                    <a:pt x="2560894" y="52736"/>
                  </a:lnTo>
                  <a:lnTo>
                    <a:pt x="2585788" y="89171"/>
                  </a:lnTo>
                  <a:lnTo>
                    <a:pt x="2601839" y="132171"/>
                  </a:lnTo>
                  <a:lnTo>
                    <a:pt x="2607527" y="180018"/>
                  </a:lnTo>
                  <a:lnTo>
                    <a:pt x="2607527" y="1332826"/>
                  </a:lnTo>
                  <a:lnTo>
                    <a:pt x="2601839" y="1380673"/>
                  </a:lnTo>
                  <a:lnTo>
                    <a:pt x="2585788" y="1423673"/>
                  </a:lnTo>
                  <a:lnTo>
                    <a:pt x="2560894" y="1460108"/>
                  </a:lnTo>
                  <a:lnTo>
                    <a:pt x="2528675" y="1488260"/>
                  </a:lnTo>
                  <a:lnTo>
                    <a:pt x="2490652" y="1506412"/>
                  </a:lnTo>
                  <a:lnTo>
                    <a:pt x="2448344" y="1512844"/>
                  </a:lnTo>
                  <a:lnTo>
                    <a:pt x="0" y="1512844"/>
                  </a:lnTo>
                  <a:close/>
                </a:path>
              </a:pathLst>
            </a:custGeom>
            <a:solidFill>
              <a:srgbClr val="FAFA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2" name="Google Shape;3942;p65"/>
            <p:cNvSpPr/>
            <p:nvPr/>
          </p:nvSpPr>
          <p:spPr>
            <a:xfrm>
              <a:off x="2341803" y="2561680"/>
              <a:ext cx="2607310" cy="1511935"/>
            </a:xfrm>
            <a:custGeom>
              <a:rect b="b" l="l" r="r" t="t"/>
              <a:pathLst>
                <a:path extrusionOk="0" h="1511935" w="2607310">
                  <a:moveTo>
                    <a:pt x="0" y="1511311"/>
                  </a:moveTo>
                  <a:lnTo>
                    <a:pt x="0" y="0"/>
                  </a:lnTo>
                  <a:lnTo>
                    <a:pt x="2448560" y="0"/>
                  </a:lnTo>
                  <a:lnTo>
                    <a:pt x="2490634" y="6396"/>
                  </a:lnTo>
                  <a:lnTo>
                    <a:pt x="2528446" y="24446"/>
                  </a:lnTo>
                  <a:lnTo>
                    <a:pt x="2560485" y="52441"/>
                  </a:lnTo>
                  <a:lnTo>
                    <a:pt x="2585240" y="88674"/>
                  </a:lnTo>
                  <a:lnTo>
                    <a:pt x="2601201" y="131436"/>
                  </a:lnTo>
                  <a:lnTo>
                    <a:pt x="2606857" y="179018"/>
                  </a:lnTo>
                  <a:lnTo>
                    <a:pt x="2606857" y="1332295"/>
                  </a:lnTo>
                  <a:lnTo>
                    <a:pt x="2601201" y="1379877"/>
                  </a:lnTo>
                  <a:lnTo>
                    <a:pt x="2585240" y="1422638"/>
                  </a:lnTo>
                  <a:lnTo>
                    <a:pt x="2560485" y="1458870"/>
                  </a:lnTo>
                  <a:lnTo>
                    <a:pt x="2528446" y="1486865"/>
                  </a:lnTo>
                  <a:lnTo>
                    <a:pt x="2490634" y="1504915"/>
                  </a:lnTo>
                  <a:lnTo>
                    <a:pt x="2448560" y="1511311"/>
                  </a:lnTo>
                  <a:lnTo>
                    <a:pt x="0" y="1511311"/>
                  </a:lnTo>
                  <a:close/>
                </a:path>
              </a:pathLst>
            </a:custGeom>
            <a:solidFill>
              <a:srgbClr val="FBFB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3" name="Google Shape;3943;p65"/>
            <p:cNvSpPr/>
            <p:nvPr/>
          </p:nvSpPr>
          <p:spPr>
            <a:xfrm>
              <a:off x="2341803" y="2562447"/>
              <a:ext cx="2606675" cy="1510030"/>
            </a:xfrm>
            <a:custGeom>
              <a:rect b="b" l="l" r="r" t="t"/>
              <a:pathLst>
                <a:path extrusionOk="0" h="1510029" w="2606675">
                  <a:moveTo>
                    <a:pt x="0" y="1509780"/>
                  </a:moveTo>
                  <a:lnTo>
                    <a:pt x="0" y="0"/>
                  </a:lnTo>
                  <a:lnTo>
                    <a:pt x="2448774" y="0"/>
                  </a:lnTo>
                  <a:lnTo>
                    <a:pt x="2490616" y="6360"/>
                  </a:lnTo>
                  <a:lnTo>
                    <a:pt x="2528217" y="24308"/>
                  </a:lnTo>
                  <a:lnTo>
                    <a:pt x="2560077" y="52146"/>
                  </a:lnTo>
                  <a:lnTo>
                    <a:pt x="2584694" y="88175"/>
                  </a:lnTo>
                  <a:lnTo>
                    <a:pt x="2600565" y="130698"/>
                  </a:lnTo>
                  <a:lnTo>
                    <a:pt x="2606189" y="178015"/>
                  </a:lnTo>
                  <a:lnTo>
                    <a:pt x="2606189" y="1331761"/>
                  </a:lnTo>
                  <a:lnTo>
                    <a:pt x="2600565" y="1379079"/>
                  </a:lnTo>
                  <a:lnTo>
                    <a:pt x="2584694" y="1421602"/>
                  </a:lnTo>
                  <a:lnTo>
                    <a:pt x="2560077" y="1457632"/>
                  </a:lnTo>
                  <a:lnTo>
                    <a:pt x="2528217" y="1485471"/>
                  </a:lnTo>
                  <a:lnTo>
                    <a:pt x="2490616" y="1503420"/>
                  </a:lnTo>
                  <a:lnTo>
                    <a:pt x="2448774" y="1509780"/>
                  </a:lnTo>
                  <a:lnTo>
                    <a:pt x="0" y="1509780"/>
                  </a:lnTo>
                  <a:close/>
                </a:path>
              </a:pathLst>
            </a:custGeom>
            <a:solidFill>
              <a:srgbClr val="FBFB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4" name="Google Shape;3944;p65"/>
            <p:cNvSpPr/>
            <p:nvPr/>
          </p:nvSpPr>
          <p:spPr>
            <a:xfrm>
              <a:off x="2341803" y="2563214"/>
              <a:ext cx="2606040" cy="1508760"/>
            </a:xfrm>
            <a:custGeom>
              <a:rect b="b" l="l" r="r" t="t"/>
              <a:pathLst>
                <a:path extrusionOk="0" h="1508760" w="2606040">
                  <a:moveTo>
                    <a:pt x="0" y="1508246"/>
                  </a:moveTo>
                  <a:lnTo>
                    <a:pt x="0" y="0"/>
                  </a:lnTo>
                  <a:lnTo>
                    <a:pt x="2448991" y="0"/>
                  </a:lnTo>
                  <a:lnTo>
                    <a:pt x="2490598" y="6324"/>
                  </a:lnTo>
                  <a:lnTo>
                    <a:pt x="2527988" y="24170"/>
                  </a:lnTo>
                  <a:lnTo>
                    <a:pt x="2559668" y="51851"/>
                  </a:lnTo>
                  <a:lnTo>
                    <a:pt x="2584146" y="87678"/>
                  </a:lnTo>
                  <a:lnTo>
                    <a:pt x="2599927" y="129962"/>
                  </a:lnTo>
                  <a:lnTo>
                    <a:pt x="2605519" y="177015"/>
                  </a:lnTo>
                  <a:lnTo>
                    <a:pt x="2605519" y="1331230"/>
                  </a:lnTo>
                  <a:lnTo>
                    <a:pt x="2599927" y="1378284"/>
                  </a:lnTo>
                  <a:lnTo>
                    <a:pt x="2584146" y="1420568"/>
                  </a:lnTo>
                  <a:lnTo>
                    <a:pt x="2559668" y="1456394"/>
                  </a:lnTo>
                  <a:lnTo>
                    <a:pt x="2527988" y="1484075"/>
                  </a:lnTo>
                  <a:lnTo>
                    <a:pt x="2490598" y="1501922"/>
                  </a:lnTo>
                  <a:lnTo>
                    <a:pt x="2448991" y="1508246"/>
                  </a:lnTo>
                  <a:lnTo>
                    <a:pt x="0" y="1508246"/>
                  </a:lnTo>
                  <a:close/>
                </a:path>
              </a:pathLst>
            </a:custGeom>
            <a:solidFill>
              <a:srgbClr val="FCFC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5" name="Google Shape;3945;p65"/>
            <p:cNvSpPr/>
            <p:nvPr/>
          </p:nvSpPr>
          <p:spPr>
            <a:xfrm>
              <a:off x="2341791" y="2563990"/>
              <a:ext cx="2605405" cy="1506855"/>
            </a:xfrm>
            <a:custGeom>
              <a:rect b="b" l="l" r="r" t="t"/>
              <a:pathLst>
                <a:path extrusionOk="0" h="1506854" w="2605404">
                  <a:moveTo>
                    <a:pt x="2604859" y="176009"/>
                  </a:moveTo>
                  <a:lnTo>
                    <a:pt x="2599296" y="129222"/>
                  </a:lnTo>
                  <a:lnTo>
                    <a:pt x="2583611" y="87172"/>
                  </a:lnTo>
                  <a:lnTo>
                    <a:pt x="2559266" y="51549"/>
                  </a:lnTo>
                  <a:lnTo>
                    <a:pt x="2527770" y="24028"/>
                  </a:lnTo>
                  <a:lnTo>
                    <a:pt x="2490584" y="6286"/>
                  </a:lnTo>
                  <a:lnTo>
                    <a:pt x="2449207" y="0"/>
                  </a:lnTo>
                  <a:lnTo>
                    <a:pt x="0" y="0"/>
                  </a:lnTo>
                  <a:lnTo>
                    <a:pt x="0" y="762"/>
                  </a:lnTo>
                  <a:lnTo>
                    <a:pt x="0" y="1505940"/>
                  </a:lnTo>
                  <a:lnTo>
                    <a:pt x="0" y="1506715"/>
                  </a:lnTo>
                  <a:lnTo>
                    <a:pt x="2449207" y="1506715"/>
                  </a:lnTo>
                  <a:lnTo>
                    <a:pt x="2490584" y="1500416"/>
                  </a:lnTo>
                  <a:lnTo>
                    <a:pt x="2527770" y="1482674"/>
                  </a:lnTo>
                  <a:lnTo>
                    <a:pt x="2559266" y="1455153"/>
                  </a:lnTo>
                  <a:lnTo>
                    <a:pt x="2583611" y="1419529"/>
                  </a:lnTo>
                  <a:lnTo>
                    <a:pt x="2599296" y="1377480"/>
                  </a:lnTo>
                  <a:lnTo>
                    <a:pt x="2604859" y="1330693"/>
                  </a:lnTo>
                  <a:lnTo>
                    <a:pt x="2604859" y="176009"/>
                  </a:lnTo>
                  <a:close/>
                </a:path>
              </a:pathLst>
            </a:custGeom>
            <a:solidFill>
              <a:srgbClr val="FDFDF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6" name="Google Shape;3946;p65"/>
            <p:cNvSpPr/>
            <p:nvPr/>
          </p:nvSpPr>
          <p:spPr>
            <a:xfrm>
              <a:off x="2341803" y="2565513"/>
              <a:ext cx="2604135" cy="1503680"/>
            </a:xfrm>
            <a:custGeom>
              <a:rect b="b" l="l" r="r" t="t"/>
              <a:pathLst>
                <a:path extrusionOk="0" h="1503679" w="2604135">
                  <a:moveTo>
                    <a:pt x="0" y="1503646"/>
                  </a:moveTo>
                  <a:lnTo>
                    <a:pt x="0" y="0"/>
                  </a:lnTo>
                  <a:lnTo>
                    <a:pt x="2449640" y="0"/>
                  </a:lnTo>
                  <a:lnTo>
                    <a:pt x="2490545" y="6215"/>
                  </a:lnTo>
                  <a:lnTo>
                    <a:pt x="2527302" y="23758"/>
                  </a:lnTo>
                  <a:lnTo>
                    <a:pt x="2558444" y="50967"/>
                  </a:lnTo>
                  <a:lnTo>
                    <a:pt x="2582505" y="86185"/>
                  </a:lnTo>
                  <a:lnTo>
                    <a:pt x="2598017" y="127754"/>
                  </a:lnTo>
                  <a:lnTo>
                    <a:pt x="2603513" y="174013"/>
                  </a:lnTo>
                  <a:lnTo>
                    <a:pt x="2603513" y="1329633"/>
                  </a:lnTo>
                  <a:lnTo>
                    <a:pt x="2598017" y="1375892"/>
                  </a:lnTo>
                  <a:lnTo>
                    <a:pt x="2582505" y="1417460"/>
                  </a:lnTo>
                  <a:lnTo>
                    <a:pt x="2558444" y="1452678"/>
                  </a:lnTo>
                  <a:lnTo>
                    <a:pt x="2527302" y="1479888"/>
                  </a:lnTo>
                  <a:lnTo>
                    <a:pt x="2490545" y="1497430"/>
                  </a:lnTo>
                  <a:lnTo>
                    <a:pt x="2449640" y="1503646"/>
                  </a:lnTo>
                  <a:lnTo>
                    <a:pt x="0" y="150364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7" name="Google Shape;3947;p65"/>
            <p:cNvSpPr/>
            <p:nvPr/>
          </p:nvSpPr>
          <p:spPr>
            <a:xfrm>
              <a:off x="2341803" y="2567995"/>
              <a:ext cx="2601595" cy="1499235"/>
            </a:xfrm>
            <a:custGeom>
              <a:rect b="b" l="l" r="r" t="t"/>
              <a:pathLst>
                <a:path extrusionOk="0" h="1499235" w="2601595">
                  <a:moveTo>
                    <a:pt x="0" y="0"/>
                  </a:moveTo>
                  <a:lnTo>
                    <a:pt x="2443344" y="0"/>
                  </a:lnTo>
                  <a:lnTo>
                    <a:pt x="2485341" y="6381"/>
                  </a:lnTo>
                  <a:lnTo>
                    <a:pt x="2523078" y="24390"/>
                  </a:lnTo>
                  <a:lnTo>
                    <a:pt x="2555050" y="52325"/>
                  </a:lnTo>
                  <a:lnTo>
                    <a:pt x="2579751" y="88481"/>
                  </a:lnTo>
                  <a:lnTo>
                    <a:pt x="2595676" y="131158"/>
                  </a:lnTo>
                  <a:lnTo>
                    <a:pt x="2601319" y="178651"/>
                  </a:lnTo>
                  <a:lnTo>
                    <a:pt x="2601319" y="1320033"/>
                  </a:lnTo>
                  <a:lnTo>
                    <a:pt x="2595676" y="1367525"/>
                  </a:lnTo>
                  <a:lnTo>
                    <a:pt x="2579751" y="1410202"/>
                  </a:lnTo>
                  <a:lnTo>
                    <a:pt x="2555050" y="1446358"/>
                  </a:lnTo>
                  <a:lnTo>
                    <a:pt x="2523078" y="1474293"/>
                  </a:lnTo>
                  <a:lnTo>
                    <a:pt x="2485341" y="1492302"/>
                  </a:lnTo>
                  <a:lnTo>
                    <a:pt x="2443344" y="1498684"/>
                  </a:lnTo>
                  <a:lnTo>
                    <a:pt x="0" y="1498684"/>
                  </a:lnTo>
                </a:path>
              </a:pathLst>
            </a:custGeom>
            <a:noFill/>
            <a:ln cap="flat" cmpd="sng" w="9525">
              <a:solidFill>
                <a:srgbClr val="E3E8E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948" name="Google Shape;3948;p65"/>
            <p:cNvPicPr preferRelativeResize="0"/>
            <p:nvPr/>
          </p:nvPicPr>
          <p:blipFill rotWithShape="1">
            <a:blip r:embed="rId3">
              <a:alphaModFix/>
            </a:blip>
            <a:srcRect b="0" l="0" r="0" t="0"/>
            <a:stretch/>
          </p:blipFill>
          <p:spPr>
            <a:xfrm>
              <a:off x="2341803" y="2615145"/>
              <a:ext cx="2566212" cy="1404391"/>
            </a:xfrm>
            <a:prstGeom prst="rect">
              <a:avLst/>
            </a:prstGeom>
            <a:noFill/>
            <a:ln>
              <a:noFill/>
            </a:ln>
          </p:spPr>
        </p:pic>
        <p:sp>
          <p:nvSpPr>
            <p:cNvPr id="3949" name="Google Shape;3949;p65"/>
            <p:cNvSpPr/>
            <p:nvPr/>
          </p:nvSpPr>
          <p:spPr>
            <a:xfrm>
              <a:off x="4856258" y="3229872"/>
              <a:ext cx="17780" cy="173990"/>
            </a:xfrm>
            <a:custGeom>
              <a:rect b="b" l="l" r="r" t="t"/>
              <a:pathLst>
                <a:path extrusionOk="0" h="173989" w="17779">
                  <a:moveTo>
                    <a:pt x="0" y="169244"/>
                  </a:moveTo>
                  <a:lnTo>
                    <a:pt x="0" y="163763"/>
                  </a:lnTo>
                  <a:lnTo>
                    <a:pt x="0" y="4443"/>
                  </a:lnTo>
                  <a:lnTo>
                    <a:pt x="3929" y="0"/>
                  </a:lnTo>
                  <a:lnTo>
                    <a:pt x="13623" y="0"/>
                  </a:lnTo>
                  <a:lnTo>
                    <a:pt x="17552" y="4443"/>
                  </a:lnTo>
                  <a:lnTo>
                    <a:pt x="17552" y="169244"/>
                  </a:lnTo>
                  <a:lnTo>
                    <a:pt x="13623" y="173688"/>
                  </a:lnTo>
                  <a:lnTo>
                    <a:pt x="3929" y="173688"/>
                  </a:lnTo>
                  <a:lnTo>
                    <a:pt x="0" y="169244"/>
                  </a:lnTo>
                  <a:close/>
                </a:path>
              </a:pathLst>
            </a:custGeom>
            <a:solidFill>
              <a:srgbClr val="9B9B9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0" name="Google Shape;3950;p65"/>
            <p:cNvSpPr/>
            <p:nvPr/>
          </p:nvSpPr>
          <p:spPr>
            <a:xfrm>
              <a:off x="4854064" y="3231113"/>
              <a:ext cx="17780" cy="173990"/>
            </a:xfrm>
            <a:custGeom>
              <a:rect b="b" l="l" r="r" t="t"/>
              <a:pathLst>
                <a:path extrusionOk="0" h="173989" w="17779">
                  <a:moveTo>
                    <a:pt x="0" y="169244"/>
                  </a:moveTo>
                  <a:lnTo>
                    <a:pt x="0" y="163763"/>
                  </a:lnTo>
                  <a:lnTo>
                    <a:pt x="0" y="4443"/>
                  </a:lnTo>
                  <a:lnTo>
                    <a:pt x="3929" y="0"/>
                  </a:lnTo>
                  <a:lnTo>
                    <a:pt x="13623" y="0"/>
                  </a:lnTo>
                  <a:lnTo>
                    <a:pt x="17552" y="4443"/>
                  </a:lnTo>
                  <a:lnTo>
                    <a:pt x="17552" y="169244"/>
                  </a:lnTo>
                  <a:lnTo>
                    <a:pt x="13623" y="173688"/>
                  </a:lnTo>
                  <a:lnTo>
                    <a:pt x="3929" y="173688"/>
                  </a:lnTo>
                  <a:lnTo>
                    <a:pt x="0" y="169244"/>
                  </a:lnTo>
                  <a:close/>
                </a:path>
              </a:pathLst>
            </a:custGeom>
            <a:solidFill>
              <a:srgbClr val="EBEB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1" name="Google Shape;3951;p65"/>
            <p:cNvSpPr/>
            <p:nvPr/>
          </p:nvSpPr>
          <p:spPr>
            <a:xfrm>
              <a:off x="3981996" y="4093222"/>
              <a:ext cx="342265" cy="17780"/>
            </a:xfrm>
            <a:custGeom>
              <a:rect b="b" l="l" r="r" t="t"/>
              <a:pathLst>
                <a:path extrusionOk="0" h="17779" w="342264">
                  <a:moveTo>
                    <a:pt x="342099" y="228"/>
                  </a:moveTo>
                  <a:lnTo>
                    <a:pt x="340906" y="228"/>
                  </a:lnTo>
                  <a:lnTo>
                    <a:pt x="340906" y="0"/>
                  </a:lnTo>
                  <a:lnTo>
                    <a:pt x="1193" y="0"/>
                  </a:lnTo>
                  <a:lnTo>
                    <a:pt x="1193" y="431"/>
                  </a:lnTo>
                  <a:lnTo>
                    <a:pt x="0" y="431"/>
                  </a:lnTo>
                  <a:lnTo>
                    <a:pt x="0" y="16764"/>
                  </a:lnTo>
                  <a:lnTo>
                    <a:pt x="1193" y="16764"/>
                  </a:lnTo>
                  <a:lnTo>
                    <a:pt x="1193" y="17195"/>
                  </a:lnTo>
                  <a:lnTo>
                    <a:pt x="340906" y="17195"/>
                  </a:lnTo>
                  <a:lnTo>
                    <a:pt x="340906" y="16954"/>
                  </a:lnTo>
                  <a:lnTo>
                    <a:pt x="342099" y="16954"/>
                  </a:lnTo>
                  <a:lnTo>
                    <a:pt x="342099" y="228"/>
                  </a:lnTo>
                  <a:close/>
                </a:path>
              </a:pathLst>
            </a:custGeom>
            <a:solidFill>
              <a:srgbClr val="DCDDD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2" name="Google Shape;3952;p65"/>
            <p:cNvSpPr/>
            <p:nvPr/>
          </p:nvSpPr>
          <p:spPr>
            <a:xfrm>
              <a:off x="3981996" y="4095699"/>
              <a:ext cx="342265" cy="17780"/>
            </a:xfrm>
            <a:custGeom>
              <a:rect b="b" l="l" r="r" t="t"/>
              <a:pathLst>
                <a:path extrusionOk="0" h="17779" w="342264">
                  <a:moveTo>
                    <a:pt x="342099" y="241"/>
                  </a:moveTo>
                  <a:lnTo>
                    <a:pt x="340906" y="241"/>
                  </a:lnTo>
                  <a:lnTo>
                    <a:pt x="340906" y="0"/>
                  </a:lnTo>
                  <a:lnTo>
                    <a:pt x="339712" y="0"/>
                  </a:lnTo>
                  <a:lnTo>
                    <a:pt x="2374" y="0"/>
                  </a:lnTo>
                  <a:lnTo>
                    <a:pt x="1193" y="0"/>
                  </a:lnTo>
                  <a:lnTo>
                    <a:pt x="1193" y="431"/>
                  </a:lnTo>
                  <a:lnTo>
                    <a:pt x="0" y="431"/>
                  </a:lnTo>
                  <a:lnTo>
                    <a:pt x="0" y="15659"/>
                  </a:lnTo>
                  <a:lnTo>
                    <a:pt x="1193" y="15659"/>
                  </a:lnTo>
                  <a:lnTo>
                    <a:pt x="1193" y="17005"/>
                  </a:lnTo>
                  <a:lnTo>
                    <a:pt x="2374" y="17005"/>
                  </a:lnTo>
                  <a:lnTo>
                    <a:pt x="2374" y="17208"/>
                  </a:lnTo>
                  <a:lnTo>
                    <a:pt x="339712" y="17208"/>
                  </a:lnTo>
                  <a:lnTo>
                    <a:pt x="340906" y="17208"/>
                  </a:lnTo>
                  <a:lnTo>
                    <a:pt x="340906" y="15849"/>
                  </a:lnTo>
                  <a:lnTo>
                    <a:pt x="342099" y="15849"/>
                  </a:lnTo>
                  <a:lnTo>
                    <a:pt x="342099" y="241"/>
                  </a:lnTo>
                  <a:close/>
                </a:path>
              </a:pathLst>
            </a:custGeom>
            <a:solidFill>
              <a:srgbClr val="F5F6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3" name="Google Shape;3953;p65"/>
            <p:cNvSpPr/>
            <p:nvPr/>
          </p:nvSpPr>
          <p:spPr>
            <a:xfrm>
              <a:off x="3879824" y="2524442"/>
              <a:ext cx="728345" cy="17780"/>
            </a:xfrm>
            <a:custGeom>
              <a:rect b="b" l="l" r="r" t="t"/>
              <a:pathLst>
                <a:path extrusionOk="0" h="17780" w="728345">
                  <a:moveTo>
                    <a:pt x="227672" y="0"/>
                  </a:moveTo>
                  <a:lnTo>
                    <a:pt x="1193" y="0"/>
                  </a:lnTo>
                  <a:lnTo>
                    <a:pt x="1193" y="292"/>
                  </a:lnTo>
                  <a:lnTo>
                    <a:pt x="0" y="292"/>
                  </a:lnTo>
                  <a:lnTo>
                    <a:pt x="0" y="16916"/>
                  </a:lnTo>
                  <a:lnTo>
                    <a:pt x="1193" y="16916"/>
                  </a:lnTo>
                  <a:lnTo>
                    <a:pt x="1193" y="17208"/>
                  </a:lnTo>
                  <a:lnTo>
                    <a:pt x="227672" y="17208"/>
                  </a:lnTo>
                  <a:lnTo>
                    <a:pt x="227672" y="0"/>
                  </a:lnTo>
                  <a:close/>
                </a:path>
                <a:path extrusionOk="0" h="17780" w="728345">
                  <a:moveTo>
                    <a:pt x="500519" y="0"/>
                  </a:moveTo>
                  <a:lnTo>
                    <a:pt x="274040" y="0"/>
                  </a:lnTo>
                  <a:lnTo>
                    <a:pt x="274040" y="292"/>
                  </a:lnTo>
                  <a:lnTo>
                    <a:pt x="272846" y="292"/>
                  </a:lnTo>
                  <a:lnTo>
                    <a:pt x="272846" y="16916"/>
                  </a:lnTo>
                  <a:lnTo>
                    <a:pt x="274040" y="16916"/>
                  </a:lnTo>
                  <a:lnTo>
                    <a:pt x="274040" y="17208"/>
                  </a:lnTo>
                  <a:lnTo>
                    <a:pt x="500519" y="17208"/>
                  </a:lnTo>
                  <a:lnTo>
                    <a:pt x="500519" y="0"/>
                  </a:lnTo>
                  <a:close/>
                </a:path>
                <a:path extrusionOk="0" h="17780" w="728345">
                  <a:moveTo>
                    <a:pt x="727875" y="609"/>
                  </a:moveTo>
                  <a:lnTo>
                    <a:pt x="726681" y="609"/>
                  </a:lnTo>
                  <a:lnTo>
                    <a:pt x="726681" y="0"/>
                  </a:lnTo>
                  <a:lnTo>
                    <a:pt x="633717" y="0"/>
                  </a:lnTo>
                  <a:lnTo>
                    <a:pt x="633717" y="292"/>
                  </a:lnTo>
                  <a:lnTo>
                    <a:pt x="632523" y="292"/>
                  </a:lnTo>
                  <a:lnTo>
                    <a:pt x="632523" y="16916"/>
                  </a:lnTo>
                  <a:lnTo>
                    <a:pt x="633717" y="16916"/>
                  </a:lnTo>
                  <a:lnTo>
                    <a:pt x="633717" y="17208"/>
                  </a:lnTo>
                  <a:lnTo>
                    <a:pt x="726681" y="17208"/>
                  </a:lnTo>
                  <a:lnTo>
                    <a:pt x="726681" y="16598"/>
                  </a:lnTo>
                  <a:lnTo>
                    <a:pt x="727875" y="16598"/>
                  </a:lnTo>
                  <a:lnTo>
                    <a:pt x="727875" y="609"/>
                  </a:lnTo>
                  <a:close/>
                </a:path>
              </a:pathLst>
            </a:custGeom>
            <a:solidFill>
              <a:srgbClr val="D6DAD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4" name="Google Shape;3954;p65"/>
            <p:cNvSpPr/>
            <p:nvPr/>
          </p:nvSpPr>
          <p:spPr>
            <a:xfrm>
              <a:off x="3879824" y="2521965"/>
              <a:ext cx="728345" cy="17780"/>
            </a:xfrm>
            <a:custGeom>
              <a:rect b="b" l="l" r="r" t="t"/>
              <a:pathLst>
                <a:path extrusionOk="0" h="17780" w="728345">
                  <a:moveTo>
                    <a:pt x="227672" y="965"/>
                  </a:moveTo>
                  <a:lnTo>
                    <a:pt x="226479" y="965"/>
                  </a:lnTo>
                  <a:lnTo>
                    <a:pt x="226479" y="0"/>
                  </a:lnTo>
                  <a:lnTo>
                    <a:pt x="2387" y="0"/>
                  </a:lnTo>
                  <a:lnTo>
                    <a:pt x="2387" y="190"/>
                  </a:lnTo>
                  <a:lnTo>
                    <a:pt x="1193" y="190"/>
                  </a:lnTo>
                  <a:lnTo>
                    <a:pt x="1193" y="1549"/>
                  </a:lnTo>
                  <a:lnTo>
                    <a:pt x="0" y="1549"/>
                  </a:lnTo>
                  <a:lnTo>
                    <a:pt x="0" y="16916"/>
                  </a:lnTo>
                  <a:lnTo>
                    <a:pt x="1193" y="16916"/>
                  </a:lnTo>
                  <a:lnTo>
                    <a:pt x="1193" y="17195"/>
                  </a:lnTo>
                  <a:lnTo>
                    <a:pt x="2387" y="17195"/>
                  </a:lnTo>
                  <a:lnTo>
                    <a:pt x="226479" y="17195"/>
                  </a:lnTo>
                  <a:lnTo>
                    <a:pt x="227672" y="17195"/>
                  </a:lnTo>
                  <a:lnTo>
                    <a:pt x="227672" y="965"/>
                  </a:lnTo>
                  <a:close/>
                </a:path>
                <a:path extrusionOk="0" h="17780" w="728345">
                  <a:moveTo>
                    <a:pt x="500519" y="965"/>
                  </a:moveTo>
                  <a:lnTo>
                    <a:pt x="499325" y="965"/>
                  </a:lnTo>
                  <a:lnTo>
                    <a:pt x="499325" y="0"/>
                  </a:lnTo>
                  <a:lnTo>
                    <a:pt x="275234" y="0"/>
                  </a:lnTo>
                  <a:lnTo>
                    <a:pt x="275234" y="190"/>
                  </a:lnTo>
                  <a:lnTo>
                    <a:pt x="274040" y="190"/>
                  </a:lnTo>
                  <a:lnTo>
                    <a:pt x="274040" y="1549"/>
                  </a:lnTo>
                  <a:lnTo>
                    <a:pt x="272846" y="1549"/>
                  </a:lnTo>
                  <a:lnTo>
                    <a:pt x="272846" y="16916"/>
                  </a:lnTo>
                  <a:lnTo>
                    <a:pt x="274040" y="16916"/>
                  </a:lnTo>
                  <a:lnTo>
                    <a:pt x="274040" y="17195"/>
                  </a:lnTo>
                  <a:lnTo>
                    <a:pt x="275234" y="17195"/>
                  </a:lnTo>
                  <a:lnTo>
                    <a:pt x="499325" y="17195"/>
                  </a:lnTo>
                  <a:lnTo>
                    <a:pt x="500519" y="17195"/>
                  </a:lnTo>
                  <a:lnTo>
                    <a:pt x="500519" y="965"/>
                  </a:lnTo>
                  <a:close/>
                </a:path>
                <a:path extrusionOk="0" h="17780" w="728345">
                  <a:moveTo>
                    <a:pt x="727875" y="1866"/>
                  </a:moveTo>
                  <a:lnTo>
                    <a:pt x="726681" y="1866"/>
                  </a:lnTo>
                  <a:lnTo>
                    <a:pt x="726681" y="520"/>
                  </a:lnTo>
                  <a:lnTo>
                    <a:pt x="725500" y="520"/>
                  </a:lnTo>
                  <a:lnTo>
                    <a:pt x="725500" y="0"/>
                  </a:lnTo>
                  <a:lnTo>
                    <a:pt x="634898" y="0"/>
                  </a:lnTo>
                  <a:lnTo>
                    <a:pt x="634898" y="203"/>
                  </a:lnTo>
                  <a:lnTo>
                    <a:pt x="633717" y="203"/>
                  </a:lnTo>
                  <a:lnTo>
                    <a:pt x="633717" y="1549"/>
                  </a:lnTo>
                  <a:lnTo>
                    <a:pt x="632523" y="1549"/>
                  </a:lnTo>
                  <a:lnTo>
                    <a:pt x="632523" y="16764"/>
                  </a:lnTo>
                  <a:lnTo>
                    <a:pt x="633717" y="16764"/>
                  </a:lnTo>
                  <a:lnTo>
                    <a:pt x="633717" y="17195"/>
                  </a:lnTo>
                  <a:lnTo>
                    <a:pt x="634898" y="17195"/>
                  </a:lnTo>
                  <a:lnTo>
                    <a:pt x="725500" y="17195"/>
                  </a:lnTo>
                  <a:lnTo>
                    <a:pt x="726681" y="17195"/>
                  </a:lnTo>
                  <a:lnTo>
                    <a:pt x="726681" y="16446"/>
                  </a:lnTo>
                  <a:lnTo>
                    <a:pt x="727875" y="16446"/>
                  </a:lnTo>
                  <a:lnTo>
                    <a:pt x="727875" y="1866"/>
                  </a:lnTo>
                  <a:close/>
                </a:path>
              </a:pathLst>
            </a:custGeom>
            <a:solidFill>
              <a:srgbClr val="F5F6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955" name="Google Shape;3955;p65"/>
            <p:cNvPicPr preferRelativeResize="0"/>
            <p:nvPr/>
          </p:nvPicPr>
          <p:blipFill rotWithShape="1">
            <a:blip r:embed="rId4">
              <a:alphaModFix/>
            </a:blip>
            <a:srcRect b="0" l="0" r="0" t="0"/>
            <a:stretch/>
          </p:blipFill>
          <p:spPr>
            <a:xfrm>
              <a:off x="2341803" y="2617952"/>
              <a:ext cx="2556560" cy="1398943"/>
            </a:xfrm>
            <a:prstGeom prst="rect">
              <a:avLst/>
            </a:prstGeom>
            <a:noFill/>
            <a:ln>
              <a:noFill/>
            </a:ln>
          </p:spPr>
        </p:pic>
        <p:pic>
          <p:nvPicPr>
            <p:cNvPr id="3956" name="Google Shape;3956;p65"/>
            <p:cNvPicPr preferRelativeResize="0"/>
            <p:nvPr/>
          </p:nvPicPr>
          <p:blipFill rotWithShape="1">
            <a:blip r:embed="rId5">
              <a:alphaModFix/>
            </a:blip>
            <a:srcRect b="0" l="0" r="0" t="0"/>
            <a:stretch/>
          </p:blipFill>
          <p:spPr>
            <a:xfrm>
              <a:off x="4148993" y="2714046"/>
              <a:ext cx="75425" cy="73534"/>
            </a:xfrm>
            <a:prstGeom prst="rect">
              <a:avLst/>
            </a:prstGeom>
            <a:noFill/>
            <a:ln>
              <a:noFill/>
            </a:ln>
          </p:spPr>
        </p:pic>
        <p:pic>
          <p:nvPicPr>
            <p:cNvPr id="3957" name="Google Shape;3957;p65"/>
            <p:cNvPicPr preferRelativeResize="0"/>
            <p:nvPr/>
          </p:nvPicPr>
          <p:blipFill rotWithShape="1">
            <a:blip r:embed="rId6">
              <a:alphaModFix/>
            </a:blip>
            <a:srcRect b="0" l="0" r="0" t="0"/>
            <a:stretch/>
          </p:blipFill>
          <p:spPr>
            <a:xfrm>
              <a:off x="3900523" y="2714039"/>
              <a:ext cx="124406" cy="73545"/>
            </a:xfrm>
            <a:prstGeom prst="rect">
              <a:avLst/>
            </a:prstGeom>
            <a:noFill/>
            <a:ln>
              <a:noFill/>
            </a:ln>
          </p:spPr>
        </p:pic>
        <p:pic>
          <p:nvPicPr>
            <p:cNvPr id="3958" name="Google Shape;3958;p65"/>
            <p:cNvPicPr preferRelativeResize="0"/>
            <p:nvPr/>
          </p:nvPicPr>
          <p:blipFill rotWithShape="1">
            <a:blip r:embed="rId7">
              <a:alphaModFix/>
            </a:blip>
            <a:srcRect b="0" l="0" r="0" t="0"/>
            <a:stretch/>
          </p:blipFill>
          <p:spPr>
            <a:xfrm>
              <a:off x="4559493" y="2714039"/>
              <a:ext cx="73532" cy="73545"/>
            </a:xfrm>
            <a:prstGeom prst="rect">
              <a:avLst/>
            </a:prstGeom>
            <a:noFill/>
            <a:ln>
              <a:noFill/>
            </a:ln>
          </p:spPr>
        </p:pic>
        <p:pic>
          <p:nvPicPr>
            <p:cNvPr id="3959" name="Google Shape;3959;p65"/>
            <p:cNvPicPr preferRelativeResize="0"/>
            <p:nvPr/>
          </p:nvPicPr>
          <p:blipFill rotWithShape="1">
            <a:blip r:embed="rId8">
              <a:alphaModFix/>
            </a:blip>
            <a:srcRect b="0" l="0" r="0" t="0"/>
            <a:stretch/>
          </p:blipFill>
          <p:spPr>
            <a:xfrm>
              <a:off x="4348476" y="2717157"/>
              <a:ext cx="86953" cy="70378"/>
            </a:xfrm>
            <a:prstGeom prst="rect">
              <a:avLst/>
            </a:prstGeom>
            <a:noFill/>
            <a:ln>
              <a:noFill/>
            </a:ln>
          </p:spPr>
        </p:pic>
        <p:sp>
          <p:nvSpPr>
            <p:cNvPr id="3960" name="Google Shape;3960;p65"/>
            <p:cNvSpPr/>
            <p:nvPr/>
          </p:nvSpPr>
          <p:spPr>
            <a:xfrm>
              <a:off x="4757077" y="2714040"/>
              <a:ext cx="15875" cy="74295"/>
            </a:xfrm>
            <a:custGeom>
              <a:rect b="b" l="l" r="r" t="t"/>
              <a:pathLst>
                <a:path extrusionOk="0" h="74294" w="15875">
                  <a:moveTo>
                    <a:pt x="15595" y="62179"/>
                  </a:moveTo>
                  <a:lnTo>
                    <a:pt x="12103" y="58686"/>
                  </a:lnTo>
                  <a:lnTo>
                    <a:pt x="7797" y="58686"/>
                  </a:lnTo>
                  <a:lnTo>
                    <a:pt x="3492" y="58686"/>
                  </a:lnTo>
                  <a:lnTo>
                    <a:pt x="0" y="62179"/>
                  </a:lnTo>
                  <a:lnTo>
                    <a:pt x="0" y="70789"/>
                  </a:lnTo>
                  <a:lnTo>
                    <a:pt x="3492" y="74269"/>
                  </a:lnTo>
                  <a:lnTo>
                    <a:pt x="12103" y="74269"/>
                  </a:lnTo>
                  <a:lnTo>
                    <a:pt x="15595" y="70789"/>
                  </a:lnTo>
                  <a:lnTo>
                    <a:pt x="15595" y="62179"/>
                  </a:lnTo>
                  <a:close/>
                </a:path>
                <a:path extrusionOk="0" h="74294" w="15875">
                  <a:moveTo>
                    <a:pt x="15595" y="32842"/>
                  </a:moveTo>
                  <a:lnTo>
                    <a:pt x="12103" y="29349"/>
                  </a:lnTo>
                  <a:lnTo>
                    <a:pt x="7797" y="29349"/>
                  </a:lnTo>
                  <a:lnTo>
                    <a:pt x="3492" y="29349"/>
                  </a:lnTo>
                  <a:lnTo>
                    <a:pt x="0" y="32842"/>
                  </a:lnTo>
                  <a:lnTo>
                    <a:pt x="0" y="41452"/>
                  </a:lnTo>
                  <a:lnTo>
                    <a:pt x="3492" y="44932"/>
                  </a:lnTo>
                  <a:lnTo>
                    <a:pt x="12103" y="44932"/>
                  </a:lnTo>
                  <a:lnTo>
                    <a:pt x="15595" y="41452"/>
                  </a:lnTo>
                  <a:lnTo>
                    <a:pt x="15595" y="32842"/>
                  </a:lnTo>
                  <a:close/>
                </a:path>
                <a:path extrusionOk="0" h="74294" w="15875">
                  <a:moveTo>
                    <a:pt x="15595" y="3492"/>
                  </a:moveTo>
                  <a:lnTo>
                    <a:pt x="12103" y="0"/>
                  </a:lnTo>
                  <a:lnTo>
                    <a:pt x="7797" y="0"/>
                  </a:lnTo>
                  <a:lnTo>
                    <a:pt x="3492" y="0"/>
                  </a:lnTo>
                  <a:lnTo>
                    <a:pt x="0" y="3492"/>
                  </a:lnTo>
                  <a:lnTo>
                    <a:pt x="0" y="12103"/>
                  </a:lnTo>
                  <a:lnTo>
                    <a:pt x="3492" y="15582"/>
                  </a:lnTo>
                  <a:lnTo>
                    <a:pt x="12103" y="15582"/>
                  </a:lnTo>
                  <a:lnTo>
                    <a:pt x="15595" y="12103"/>
                  </a:lnTo>
                  <a:lnTo>
                    <a:pt x="15595" y="3492"/>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1" name="Google Shape;3961;p65"/>
            <p:cNvSpPr/>
            <p:nvPr/>
          </p:nvSpPr>
          <p:spPr>
            <a:xfrm>
              <a:off x="2902953" y="3871506"/>
              <a:ext cx="1766570" cy="10160"/>
            </a:xfrm>
            <a:custGeom>
              <a:rect b="b" l="l" r="r" t="t"/>
              <a:pathLst>
                <a:path extrusionOk="0" h="10160" w="1766570">
                  <a:moveTo>
                    <a:pt x="1766303" y="0"/>
                  </a:moveTo>
                  <a:lnTo>
                    <a:pt x="0" y="0"/>
                  </a:lnTo>
                  <a:lnTo>
                    <a:pt x="0" y="9944"/>
                  </a:lnTo>
                  <a:lnTo>
                    <a:pt x="1766303" y="9944"/>
                  </a:lnTo>
                  <a:lnTo>
                    <a:pt x="1766303" y="0"/>
                  </a:lnTo>
                  <a:close/>
                </a:path>
              </a:pathLst>
            </a:custGeom>
            <a:solidFill>
              <a:srgbClr val="E2E2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2" name="Google Shape;3962;p65"/>
            <p:cNvSpPr/>
            <p:nvPr/>
          </p:nvSpPr>
          <p:spPr>
            <a:xfrm>
              <a:off x="2341803" y="3847084"/>
              <a:ext cx="880110" cy="56515"/>
            </a:xfrm>
            <a:custGeom>
              <a:rect b="b" l="l" r="r" t="t"/>
              <a:pathLst>
                <a:path extrusionOk="0" h="56514" w="880110">
                  <a:moveTo>
                    <a:pt x="880033" y="28194"/>
                  </a:moveTo>
                  <a:lnTo>
                    <a:pt x="877824" y="17221"/>
                  </a:lnTo>
                  <a:lnTo>
                    <a:pt x="871778" y="8267"/>
                  </a:lnTo>
                  <a:lnTo>
                    <a:pt x="862812" y="2222"/>
                  </a:lnTo>
                  <a:lnTo>
                    <a:pt x="851839" y="0"/>
                  </a:lnTo>
                  <a:lnTo>
                    <a:pt x="840867" y="2222"/>
                  </a:lnTo>
                  <a:lnTo>
                    <a:pt x="831913" y="8267"/>
                  </a:lnTo>
                  <a:lnTo>
                    <a:pt x="825868" y="17221"/>
                  </a:lnTo>
                  <a:lnTo>
                    <a:pt x="824877" y="22072"/>
                  </a:lnTo>
                  <a:lnTo>
                    <a:pt x="0" y="22072"/>
                  </a:lnTo>
                  <a:lnTo>
                    <a:pt x="0" y="34353"/>
                  </a:lnTo>
                  <a:lnTo>
                    <a:pt x="824890" y="34353"/>
                  </a:lnTo>
                  <a:lnTo>
                    <a:pt x="825868" y="39166"/>
                  </a:lnTo>
                  <a:lnTo>
                    <a:pt x="831913" y="48133"/>
                  </a:lnTo>
                  <a:lnTo>
                    <a:pt x="840867" y="54178"/>
                  </a:lnTo>
                  <a:lnTo>
                    <a:pt x="851839" y="56388"/>
                  </a:lnTo>
                  <a:lnTo>
                    <a:pt x="862812" y="54178"/>
                  </a:lnTo>
                  <a:lnTo>
                    <a:pt x="871778" y="48133"/>
                  </a:lnTo>
                  <a:lnTo>
                    <a:pt x="877824" y="39166"/>
                  </a:lnTo>
                  <a:lnTo>
                    <a:pt x="880033" y="28194"/>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3" name="Google Shape;3963;p65"/>
            <p:cNvSpPr/>
            <p:nvPr/>
          </p:nvSpPr>
          <p:spPr>
            <a:xfrm>
              <a:off x="4725949" y="3851503"/>
              <a:ext cx="53975" cy="54610"/>
            </a:xfrm>
            <a:custGeom>
              <a:rect b="b" l="l" r="r" t="t"/>
              <a:pathLst>
                <a:path extrusionOk="0" h="54610" w="53975">
                  <a:moveTo>
                    <a:pt x="20713" y="33337"/>
                  </a:moveTo>
                  <a:lnTo>
                    <a:pt x="0" y="33337"/>
                  </a:lnTo>
                  <a:lnTo>
                    <a:pt x="0" y="40436"/>
                  </a:lnTo>
                  <a:lnTo>
                    <a:pt x="13614" y="40436"/>
                  </a:lnTo>
                  <a:lnTo>
                    <a:pt x="13614" y="54038"/>
                  </a:lnTo>
                  <a:lnTo>
                    <a:pt x="20713" y="54038"/>
                  </a:lnTo>
                  <a:lnTo>
                    <a:pt x="20713" y="33337"/>
                  </a:lnTo>
                  <a:close/>
                </a:path>
                <a:path extrusionOk="0" h="54610" w="53975">
                  <a:moveTo>
                    <a:pt x="20713" y="0"/>
                  </a:moveTo>
                  <a:lnTo>
                    <a:pt x="13614" y="0"/>
                  </a:lnTo>
                  <a:lnTo>
                    <a:pt x="13614" y="13614"/>
                  </a:lnTo>
                  <a:lnTo>
                    <a:pt x="0" y="13614"/>
                  </a:lnTo>
                  <a:lnTo>
                    <a:pt x="0" y="20713"/>
                  </a:lnTo>
                  <a:lnTo>
                    <a:pt x="20713" y="20713"/>
                  </a:lnTo>
                  <a:lnTo>
                    <a:pt x="20713" y="0"/>
                  </a:lnTo>
                  <a:close/>
                </a:path>
                <a:path extrusionOk="0" h="54610" w="53975">
                  <a:moveTo>
                    <a:pt x="53771" y="33337"/>
                  </a:moveTo>
                  <a:lnTo>
                    <a:pt x="33058" y="33337"/>
                  </a:lnTo>
                  <a:lnTo>
                    <a:pt x="33058" y="54038"/>
                  </a:lnTo>
                  <a:lnTo>
                    <a:pt x="40157" y="54038"/>
                  </a:lnTo>
                  <a:lnTo>
                    <a:pt x="40157" y="40436"/>
                  </a:lnTo>
                  <a:lnTo>
                    <a:pt x="53771" y="40436"/>
                  </a:lnTo>
                  <a:lnTo>
                    <a:pt x="53771" y="33337"/>
                  </a:lnTo>
                  <a:close/>
                </a:path>
                <a:path extrusionOk="0" h="54610" w="53975">
                  <a:moveTo>
                    <a:pt x="53771" y="13614"/>
                  </a:moveTo>
                  <a:lnTo>
                    <a:pt x="40157" y="13614"/>
                  </a:lnTo>
                  <a:lnTo>
                    <a:pt x="40157" y="0"/>
                  </a:lnTo>
                  <a:lnTo>
                    <a:pt x="33058" y="0"/>
                  </a:lnTo>
                  <a:lnTo>
                    <a:pt x="33058" y="20713"/>
                  </a:lnTo>
                  <a:lnTo>
                    <a:pt x="53771" y="20713"/>
                  </a:lnTo>
                  <a:lnTo>
                    <a:pt x="53771" y="1361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4" name="Google Shape;3964;p65"/>
            <p:cNvSpPr/>
            <p:nvPr/>
          </p:nvSpPr>
          <p:spPr>
            <a:xfrm>
              <a:off x="2341802" y="719997"/>
              <a:ext cx="7952740" cy="5974715"/>
            </a:xfrm>
            <a:custGeom>
              <a:rect b="b" l="l" r="r" t="t"/>
              <a:pathLst>
                <a:path extrusionOk="0" h="5974715" w="7952740">
                  <a:moveTo>
                    <a:pt x="179997" y="0"/>
                  </a:moveTo>
                  <a:lnTo>
                    <a:pt x="132144" y="6429"/>
                  </a:lnTo>
                  <a:lnTo>
                    <a:pt x="89146" y="24573"/>
                  </a:lnTo>
                  <a:lnTo>
                    <a:pt x="52717" y="52717"/>
                  </a:lnTo>
                  <a:lnTo>
                    <a:pt x="24573" y="89146"/>
                  </a:lnTo>
                  <a:lnTo>
                    <a:pt x="6429" y="132144"/>
                  </a:lnTo>
                  <a:lnTo>
                    <a:pt x="0" y="179997"/>
                  </a:lnTo>
                  <a:lnTo>
                    <a:pt x="0" y="5794184"/>
                  </a:lnTo>
                  <a:lnTo>
                    <a:pt x="6429" y="5842037"/>
                  </a:lnTo>
                  <a:lnTo>
                    <a:pt x="24573" y="5885038"/>
                  </a:lnTo>
                  <a:lnTo>
                    <a:pt x="52717" y="5921470"/>
                  </a:lnTo>
                  <a:lnTo>
                    <a:pt x="89146" y="5949617"/>
                  </a:lnTo>
                  <a:lnTo>
                    <a:pt x="132144" y="5967764"/>
                  </a:lnTo>
                  <a:lnTo>
                    <a:pt x="179997" y="5974194"/>
                  </a:lnTo>
                  <a:lnTo>
                    <a:pt x="7772400" y="5974194"/>
                  </a:lnTo>
                  <a:lnTo>
                    <a:pt x="7820248" y="5967764"/>
                  </a:lnTo>
                  <a:lnTo>
                    <a:pt x="7863244" y="5949617"/>
                  </a:lnTo>
                  <a:lnTo>
                    <a:pt x="7899674" y="5921470"/>
                  </a:lnTo>
                  <a:lnTo>
                    <a:pt x="7927820" y="5885038"/>
                  </a:lnTo>
                  <a:lnTo>
                    <a:pt x="7945966" y="5842037"/>
                  </a:lnTo>
                  <a:lnTo>
                    <a:pt x="7952397" y="5794184"/>
                  </a:lnTo>
                  <a:lnTo>
                    <a:pt x="7952397" y="179997"/>
                  </a:lnTo>
                  <a:lnTo>
                    <a:pt x="7945966" y="132144"/>
                  </a:lnTo>
                  <a:lnTo>
                    <a:pt x="7927820" y="89146"/>
                  </a:lnTo>
                  <a:lnTo>
                    <a:pt x="7899674" y="52717"/>
                  </a:lnTo>
                  <a:lnTo>
                    <a:pt x="7863244" y="24573"/>
                  </a:lnTo>
                  <a:lnTo>
                    <a:pt x="7820248" y="6429"/>
                  </a:lnTo>
                  <a:lnTo>
                    <a:pt x="7772400" y="0"/>
                  </a:lnTo>
                  <a:lnTo>
                    <a:pt x="179997" y="0"/>
                  </a:lnTo>
                  <a:close/>
                </a:path>
              </a:pathLst>
            </a:custGeom>
            <a:noFill/>
            <a:ln cap="flat" cmpd="sng" w="9525">
              <a:solidFill>
                <a:srgbClr val="58595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965" name="Google Shape;3965;p65"/>
            <p:cNvPicPr preferRelativeResize="0"/>
            <p:nvPr/>
          </p:nvPicPr>
          <p:blipFill rotWithShape="1">
            <a:blip r:embed="rId9">
              <a:alphaModFix/>
            </a:blip>
            <a:srcRect b="0" l="0" r="0" t="0"/>
            <a:stretch/>
          </p:blipFill>
          <p:spPr>
            <a:xfrm>
              <a:off x="3749373" y="5835304"/>
              <a:ext cx="98424" cy="82549"/>
            </a:xfrm>
            <a:prstGeom prst="rect">
              <a:avLst/>
            </a:prstGeom>
            <a:noFill/>
            <a:ln>
              <a:noFill/>
            </a:ln>
          </p:spPr>
        </p:pic>
        <p:pic>
          <p:nvPicPr>
            <p:cNvPr id="3966" name="Google Shape;3966;p65"/>
            <p:cNvPicPr preferRelativeResize="0"/>
            <p:nvPr/>
          </p:nvPicPr>
          <p:blipFill rotWithShape="1">
            <a:blip r:embed="rId9">
              <a:alphaModFix/>
            </a:blip>
            <a:srcRect b="0" l="0" r="0" t="0"/>
            <a:stretch/>
          </p:blipFill>
          <p:spPr>
            <a:xfrm>
              <a:off x="4106713" y="5835304"/>
              <a:ext cx="98424" cy="82549"/>
            </a:xfrm>
            <a:prstGeom prst="rect">
              <a:avLst/>
            </a:prstGeom>
            <a:noFill/>
            <a:ln>
              <a:noFill/>
            </a:ln>
          </p:spPr>
        </p:pic>
      </p:grpSp>
      <p:sp>
        <p:nvSpPr>
          <p:cNvPr id="3967" name="Google Shape;3967;p65"/>
          <p:cNvSpPr txBox="1"/>
          <p:nvPr/>
        </p:nvSpPr>
        <p:spPr>
          <a:xfrm>
            <a:off x="2743205" y="4281287"/>
            <a:ext cx="2368550"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‘원더풀라이프’ ESG 광고 캠페인</a:t>
            </a:r>
            <a:endParaRPr sz="750">
              <a:latin typeface="Malgun Gothic"/>
              <a:ea typeface="Malgun Gothic"/>
              <a:cs typeface="Malgun Gothic"/>
              <a:sym typeface="Malgun Gothic"/>
            </a:endParaRPr>
          </a:p>
          <a:p>
            <a:pPr indent="0" lvl="0" marL="12700" marR="762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‘Fly So Higher’에 이어서 두 번째 음원 인 ‘ASK ME‘ 애니메이션 뮤직비디오를 공개하였습니 다. 이번 ESG 광고는 푸른 지구와 오랫동안 함께하고, 어디서나 가능성과 다양성이 존중되며 누구에게나 공 정한 기회가 주어지는 E(이롭고), S(새롭고), G(지속 가 능한) ‘원더풀라이프’의 가치를 담고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본 ESG광고는 신한라이프 공식 유튜브 채널과 전국 CGV를 통해 공개되었  며, 앞  로도 보다 많은 사람 들과 ESG에 대하여 함께 공감하고 공유하는 활동도 계 속해서 전개할 예정입니다.</a:t>
            </a:r>
            <a:endParaRPr sz="800">
              <a:latin typeface="Arial"/>
              <a:ea typeface="Arial"/>
              <a:cs typeface="Arial"/>
              <a:sym typeface="Arial"/>
            </a:endParaRPr>
          </a:p>
        </p:txBody>
      </p:sp>
      <p:pic>
        <p:nvPicPr>
          <p:cNvPr id="3968" name="Google Shape;3968;p65"/>
          <p:cNvPicPr preferRelativeResize="0"/>
          <p:nvPr/>
        </p:nvPicPr>
        <p:blipFill rotWithShape="1">
          <a:blip r:embed="rId9">
            <a:alphaModFix/>
          </a:blip>
          <a:srcRect b="0" l="0" r="0" t="0"/>
          <a:stretch/>
        </p:blipFill>
        <p:spPr>
          <a:xfrm>
            <a:off x="6949153" y="3826418"/>
            <a:ext cx="98424" cy="82549"/>
          </a:xfrm>
          <a:prstGeom prst="rect">
            <a:avLst/>
          </a:prstGeom>
          <a:noFill/>
          <a:ln>
            <a:noFill/>
          </a:ln>
        </p:spPr>
      </p:pic>
      <p:sp>
        <p:nvSpPr>
          <p:cNvPr id="3969" name="Google Shape;3969;p65"/>
          <p:cNvSpPr txBox="1"/>
          <p:nvPr/>
        </p:nvSpPr>
        <p:spPr>
          <a:xfrm>
            <a:off x="5443204" y="2820279"/>
            <a:ext cx="2367915"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재생용지 노트 배부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신규 광고 론칭 기념에 맞춰 광고 슬로 건이 담긴 ‘굿즈’ 재생용지 노트를 배포하였습니다. 배 부 대상은 신한라이프 전 지점 FC 및 임직원이며 약 11,100개 를 전달하였습니다. 이는 무분별한 종이 사 용에 경각심을 일깨우며 작은 실천  로부터 환경을 지 키고 실천하자는 의미를 담았습니다.</a:t>
            </a:r>
            <a:endParaRPr sz="800">
              <a:latin typeface="Arial"/>
              <a:ea typeface="Arial"/>
              <a:cs typeface="Arial"/>
              <a:sym typeface="Arial"/>
            </a:endParaRPr>
          </a:p>
        </p:txBody>
      </p:sp>
      <p:pic>
        <p:nvPicPr>
          <p:cNvPr id="3970" name="Google Shape;3970;p65"/>
          <p:cNvPicPr preferRelativeResize="0"/>
          <p:nvPr/>
        </p:nvPicPr>
        <p:blipFill rotWithShape="1">
          <a:blip r:embed="rId9">
            <a:alphaModFix/>
          </a:blip>
          <a:srcRect b="0" l="0" r="0" t="0"/>
          <a:stretch/>
        </p:blipFill>
        <p:spPr>
          <a:xfrm>
            <a:off x="6875777" y="5835304"/>
            <a:ext cx="98424" cy="82549"/>
          </a:xfrm>
          <a:prstGeom prst="rect">
            <a:avLst/>
          </a:prstGeom>
          <a:noFill/>
          <a:ln>
            <a:noFill/>
          </a:ln>
        </p:spPr>
      </p:pic>
      <p:sp>
        <p:nvSpPr>
          <p:cNvPr id="3971" name="Google Shape;3971;p65"/>
          <p:cNvSpPr txBox="1"/>
          <p:nvPr/>
        </p:nvSpPr>
        <p:spPr>
          <a:xfrm>
            <a:off x="5443204" y="4281287"/>
            <a:ext cx="2366645"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‘Cut the Link’ 광고</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‘Cut the Link’ 인쇄 광고 캠페인을 통해 제31회 소비자가 선택한 좋은광고상 인쇄부문에서 문 화체육관광부 장관상을 수상하였습니다.</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‘Cut the Link’ 캠페인은 코로나19로 인해 일회용 마 스크 증가로 야생동물들이 위험에 빠지고 고통을 받을 수 있다는 메시지를 담고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슬로건의 직관적인 메시지를 통해 환경문제에 대한 관 심을 상기시킬 수 있었습니다. 앞  로도 신한라이프는 ESG 가치 확산을 위해 꾸준한 ESG 브랜딩 활동을 이 어갈 예정입니다.</a:t>
            </a:r>
            <a:endParaRPr sz="800">
              <a:latin typeface="Arial"/>
              <a:ea typeface="Arial"/>
              <a:cs typeface="Arial"/>
              <a:sym typeface="Arial"/>
            </a:endParaRPr>
          </a:p>
        </p:txBody>
      </p:sp>
      <p:graphicFrame>
        <p:nvGraphicFramePr>
          <p:cNvPr id="3972" name="Google Shape;3972;p6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0">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1">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12">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3">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4">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solidFill>
                      <a:srgbClr val="D3E3F8"/>
                    </a:solidFill>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6">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solidFill>
                      <a:srgbClr val="D3E3F8"/>
                    </a:solidFill>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7">
                            <a:extLst>
                              <a:ext uri="{A12FA001-AC4F-418D-AE19-62706E023703}">
                                <ahyp:hlinkClr val="tx"/>
                              </a:ext>
                            </a:extLst>
                          </a:hlinkClick>
                        </a:rPr>
                        <a:t>고객 만족도 제고</a:t>
                      </a:r>
                      <a:endParaRPr sz="650" u="none" cap="none" strike="noStrike">
                        <a:latin typeface="Malgun Gothic"/>
                        <a:ea typeface="Malgun Gothic"/>
                        <a:cs typeface="Malgun Gothic"/>
                        <a:sym typeface="Malgun Gothic"/>
                      </a:endParaRPr>
                    </a:p>
                  </a:txBody>
                  <a:tcPr marT="3620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8">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9">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solidFill>
                      <a:srgbClr val="D3E3F8"/>
                    </a:solidFill>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0">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solidFill>
                      <a:srgbClr val="D3E3F8"/>
                    </a:solidFill>
                  </a:tcPr>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21">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solidFill>
                      <a:srgbClr val="D3E3F8"/>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22">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3E3F8"/>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3E3F8"/>
                    </a:solidFill>
                  </a:tcPr>
                </a:tc>
              </a:tr>
            </a:tbl>
          </a:graphicData>
        </a:graphic>
      </p:graphicFrame>
      <p:sp>
        <p:nvSpPr>
          <p:cNvPr id="3973" name="Google Shape;3973;p65"/>
          <p:cNvSpPr/>
          <p:nvPr/>
        </p:nvSpPr>
        <p:spPr>
          <a:xfrm>
            <a:off x="2665903" y="1009902"/>
            <a:ext cx="7304405" cy="216535"/>
          </a:xfrm>
          <a:custGeom>
            <a:rect b="b" l="l" r="r" t="t"/>
            <a:pathLst>
              <a:path extrusionOk="0" h="216534" w="7304405">
                <a:moveTo>
                  <a:pt x="7196188" y="0"/>
                </a:moveTo>
                <a:lnTo>
                  <a:pt x="108000" y="0"/>
                </a:lnTo>
                <a:lnTo>
                  <a:pt x="65960" y="8486"/>
                </a:lnTo>
                <a:lnTo>
                  <a:pt x="31630" y="31630"/>
                </a:lnTo>
                <a:lnTo>
                  <a:pt x="8486" y="65960"/>
                </a:lnTo>
                <a:lnTo>
                  <a:pt x="0" y="108000"/>
                </a:lnTo>
                <a:lnTo>
                  <a:pt x="8486" y="150041"/>
                </a:lnTo>
                <a:lnTo>
                  <a:pt x="31630" y="184370"/>
                </a:lnTo>
                <a:lnTo>
                  <a:pt x="65960" y="207515"/>
                </a:lnTo>
                <a:lnTo>
                  <a:pt x="108000" y="216001"/>
                </a:lnTo>
                <a:lnTo>
                  <a:pt x="7196188" y="216001"/>
                </a:lnTo>
                <a:lnTo>
                  <a:pt x="7238229" y="207515"/>
                </a:lnTo>
                <a:lnTo>
                  <a:pt x="7272558" y="184370"/>
                </a:lnTo>
                <a:lnTo>
                  <a:pt x="7295702" y="150041"/>
                </a:lnTo>
                <a:lnTo>
                  <a:pt x="7304189" y="108000"/>
                </a:lnTo>
                <a:lnTo>
                  <a:pt x="7295702" y="65960"/>
                </a:lnTo>
                <a:lnTo>
                  <a:pt x="7272558" y="31630"/>
                </a:lnTo>
                <a:lnTo>
                  <a:pt x="7238229" y="8486"/>
                </a:lnTo>
                <a:lnTo>
                  <a:pt x="7196188"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4" name="Google Shape;3974;p65"/>
          <p:cNvSpPr txBox="1"/>
          <p:nvPr/>
        </p:nvSpPr>
        <p:spPr>
          <a:xfrm>
            <a:off x="2761204" y="1034083"/>
            <a:ext cx="64135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FFFFFF"/>
                </a:solidFill>
                <a:latin typeface="Malgun Gothic"/>
                <a:ea typeface="Malgun Gothic"/>
                <a:cs typeface="Malgun Gothic"/>
                <a:sym typeface="Malgun Gothic"/>
              </a:rPr>
              <a:t>Special Issue</a:t>
            </a:r>
            <a:endParaRPr sz="800">
              <a:latin typeface="Malgun Gothic"/>
              <a:ea typeface="Malgun Gothic"/>
              <a:cs typeface="Malgun Gothic"/>
              <a:sym typeface="Malgun Gothic"/>
            </a:endParaRPr>
          </a:p>
        </p:txBody>
      </p:sp>
      <p:sp>
        <p:nvSpPr>
          <p:cNvPr id="3975" name="Google Shape;3975;p65"/>
          <p:cNvSpPr txBox="1"/>
          <p:nvPr/>
        </p:nvSpPr>
        <p:spPr>
          <a:xfrm>
            <a:off x="2965274" y="1668460"/>
            <a:ext cx="2319000" cy="636900"/>
          </a:xfrm>
          <a:prstGeom prst="rect">
            <a:avLst/>
          </a:prstGeom>
          <a:noFill/>
          <a:ln>
            <a:noFill/>
          </a:ln>
        </p:spPr>
        <p:txBody>
          <a:bodyPr anchorCtr="0" anchor="t" bIns="0" lIns="0" spcFirstLastPara="1" rIns="0" wrap="square" tIns="12700">
            <a:spAutoFit/>
          </a:bodyPr>
          <a:lstStyle/>
          <a:p>
            <a:pPr indent="0" lvl="0" marL="62864" rtl="0" algn="l">
              <a:lnSpc>
                <a:spcPct val="100000"/>
              </a:lnSpc>
              <a:spcBef>
                <a:spcPts val="0"/>
              </a:spcBef>
              <a:spcAft>
                <a:spcPts val="0"/>
              </a:spcAft>
              <a:buNone/>
            </a:pPr>
            <a:r>
              <a:rPr b="1" lang="en-US" sz="2000">
                <a:solidFill>
                  <a:srgbClr val="35BDA4"/>
                </a:solidFill>
                <a:latin typeface="Malgun Gothic"/>
                <a:ea typeface="Malgun Gothic"/>
                <a:cs typeface="Malgun Gothic"/>
                <a:sym typeface="Malgun Gothic"/>
              </a:rPr>
              <a:t>E	</a:t>
            </a:r>
            <a:r>
              <a:rPr b="1" lang="en-US" sz="2000">
                <a:solidFill>
                  <a:srgbClr val="6F5DCF"/>
                </a:solidFill>
                <a:latin typeface="Malgun Gothic"/>
                <a:ea typeface="Malgun Gothic"/>
                <a:cs typeface="Malgun Gothic"/>
                <a:sym typeface="Malgun Gothic"/>
              </a:rPr>
              <a:t>S	</a:t>
            </a:r>
            <a:r>
              <a:rPr b="1" lang="en-US" sz="2000">
                <a:solidFill>
                  <a:srgbClr val="6DA4EB"/>
                </a:solidFill>
                <a:latin typeface="Malgun Gothic"/>
                <a:ea typeface="Malgun Gothic"/>
                <a:cs typeface="Malgun Gothic"/>
                <a:sym typeface="Malgun Gothic"/>
              </a:rPr>
              <a:t>G	브랜딩</a:t>
            </a:r>
            <a:endParaRPr sz="2000">
              <a:latin typeface="Malgun Gothic"/>
              <a:ea typeface="Malgun Gothic"/>
              <a:cs typeface="Malgun Gothic"/>
              <a:sym typeface="Malgun Gothic"/>
            </a:endParaRPr>
          </a:p>
          <a:p>
            <a:pPr indent="0" lvl="0" marL="12700" rtl="0" algn="l">
              <a:lnSpc>
                <a:spcPct val="100000"/>
              </a:lnSpc>
              <a:spcBef>
                <a:spcPts val="1570"/>
              </a:spcBef>
              <a:spcAft>
                <a:spcPts val="0"/>
              </a:spcAft>
              <a:buNone/>
            </a:pPr>
            <a:r>
              <a:rPr b="0" lang="en-US" sz="700">
                <a:solidFill>
                  <a:srgbClr val="35BDA4"/>
                </a:solidFill>
                <a:latin typeface="Arial"/>
                <a:ea typeface="Arial"/>
                <a:cs typeface="Arial"/>
                <a:sym typeface="Arial"/>
              </a:rPr>
              <a:t>이롭고	</a:t>
            </a:r>
            <a:r>
              <a:rPr b="0" lang="en-US" sz="700">
                <a:solidFill>
                  <a:srgbClr val="6F5DCF"/>
                </a:solidFill>
                <a:latin typeface="Arial"/>
                <a:ea typeface="Arial"/>
                <a:cs typeface="Arial"/>
                <a:sym typeface="Arial"/>
              </a:rPr>
              <a:t>새롭고	</a:t>
            </a:r>
            <a:r>
              <a:rPr b="0" lang="en-US" sz="700">
                <a:solidFill>
                  <a:srgbClr val="6DA4EB"/>
                </a:solidFill>
                <a:latin typeface="Arial"/>
                <a:ea typeface="Arial"/>
                <a:cs typeface="Arial"/>
                <a:sym typeface="Arial"/>
              </a:rPr>
              <a:t>지속가능한</a:t>
            </a:r>
            <a:endParaRPr sz="700">
              <a:latin typeface="Arial"/>
              <a:ea typeface="Arial"/>
              <a:cs typeface="Arial"/>
              <a:sym typeface="Arial"/>
            </a:endParaRPr>
          </a:p>
        </p:txBody>
      </p:sp>
      <p:sp>
        <p:nvSpPr>
          <p:cNvPr id="3976" name="Google Shape;3976;p65"/>
          <p:cNvSpPr txBox="1"/>
          <p:nvPr/>
        </p:nvSpPr>
        <p:spPr>
          <a:xfrm>
            <a:off x="8078298" y="3052943"/>
            <a:ext cx="9023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414042"/>
                </a:solidFill>
                <a:latin typeface="Arial"/>
                <a:ea typeface="Arial"/>
                <a:cs typeface="Arial"/>
                <a:sym typeface="Arial"/>
              </a:rPr>
              <a:t>재생용지 노트 배부갯수</a:t>
            </a:r>
            <a:endParaRPr sz="700">
              <a:latin typeface="Arial"/>
              <a:ea typeface="Arial"/>
              <a:cs typeface="Arial"/>
              <a:sym typeface="Arial"/>
            </a:endParaRPr>
          </a:p>
        </p:txBody>
      </p:sp>
      <p:sp>
        <p:nvSpPr>
          <p:cNvPr id="3977" name="Google Shape;3977;p65"/>
          <p:cNvSpPr txBox="1"/>
          <p:nvPr/>
        </p:nvSpPr>
        <p:spPr>
          <a:xfrm>
            <a:off x="8078298" y="3178283"/>
            <a:ext cx="116459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600">
                <a:solidFill>
                  <a:srgbClr val="6DA4EB"/>
                </a:solidFill>
                <a:latin typeface="Malgun Gothic"/>
                <a:ea typeface="Malgun Gothic"/>
                <a:cs typeface="Malgun Gothic"/>
                <a:sym typeface="Malgun Gothic"/>
              </a:rPr>
              <a:t>11,100</a:t>
            </a:r>
            <a:endParaRPr sz="2600">
              <a:latin typeface="Malgun Gothic"/>
              <a:ea typeface="Malgun Gothic"/>
              <a:cs typeface="Malgun Gothic"/>
              <a:sym typeface="Malgun Gothic"/>
            </a:endParaRPr>
          </a:p>
        </p:txBody>
      </p:sp>
      <p:sp>
        <p:nvSpPr>
          <p:cNvPr id="3978" name="Google Shape;3978;p65"/>
          <p:cNvSpPr txBox="1"/>
          <p:nvPr/>
        </p:nvSpPr>
        <p:spPr>
          <a:xfrm>
            <a:off x="9217488" y="3310363"/>
            <a:ext cx="203200" cy="238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400">
                <a:solidFill>
                  <a:srgbClr val="6DA4EB"/>
                </a:solidFill>
                <a:latin typeface="Malgun Gothic"/>
                <a:ea typeface="Malgun Gothic"/>
                <a:cs typeface="Malgun Gothic"/>
                <a:sym typeface="Malgun Gothic"/>
              </a:rPr>
              <a:t>개</a:t>
            </a:r>
            <a:endParaRPr sz="1400">
              <a:latin typeface="Malgun Gothic"/>
              <a:ea typeface="Malgun Gothic"/>
              <a:cs typeface="Malgun Gothic"/>
              <a:sym typeface="Malgun Gothic"/>
            </a:endParaRPr>
          </a:p>
        </p:txBody>
      </p:sp>
      <p:sp>
        <p:nvSpPr>
          <p:cNvPr id="3979" name="Google Shape;3979;p6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65</a:t>
            </a:r>
            <a:endParaRPr sz="900">
              <a:latin typeface="Malgun Gothic"/>
              <a:ea typeface="Malgun Gothic"/>
              <a:cs typeface="Malgun Gothic"/>
              <a:sym typeface="Malgun Gothic"/>
            </a:endParaRPr>
          </a:p>
        </p:txBody>
      </p:sp>
      <p:pic>
        <p:nvPicPr>
          <p:cNvPr id="3980" name="Google Shape;3980;p65"/>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3981" name="Google Shape;3981;p65"/>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3982" name="Google Shape;3982;p65"/>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3983" name="Google Shape;3983;p65"/>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3984" name="Google Shape;3984;p6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8" name="Shape 3988"/>
        <p:cNvGrpSpPr/>
        <p:nvPr/>
      </p:nvGrpSpPr>
      <p:grpSpPr>
        <a:xfrm>
          <a:off x="0" y="0"/>
          <a:ext cx="0" cy="0"/>
          <a:chOff x="0" y="0"/>
          <a:chExt cx="0" cy="0"/>
        </a:xfrm>
      </p:grpSpPr>
      <p:graphicFrame>
        <p:nvGraphicFramePr>
          <p:cNvPr id="3989" name="Google Shape;3989;p6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990" name="Google Shape;3990;p66"/>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인재 경영</a:t>
            </a:r>
            <a:endParaRPr/>
          </a:p>
        </p:txBody>
      </p:sp>
      <p:grpSp>
        <p:nvGrpSpPr>
          <p:cNvPr id="3991" name="Google Shape;3991;p66"/>
          <p:cNvGrpSpPr/>
          <p:nvPr/>
        </p:nvGrpSpPr>
        <p:grpSpPr>
          <a:xfrm>
            <a:off x="5075999" y="1644434"/>
            <a:ext cx="2484120" cy="3810"/>
            <a:chOff x="5075999" y="1644434"/>
            <a:chExt cx="2484120" cy="3810"/>
          </a:xfrm>
        </p:grpSpPr>
        <p:sp>
          <p:nvSpPr>
            <p:cNvPr id="3992" name="Google Shape;3992;p66"/>
            <p:cNvSpPr/>
            <p:nvPr/>
          </p:nvSpPr>
          <p:spPr>
            <a:xfrm>
              <a:off x="5085535"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3" name="Google Shape;3993;p66"/>
            <p:cNvSpPr/>
            <p:nvPr/>
          </p:nvSpPr>
          <p:spPr>
            <a:xfrm>
              <a:off x="5075999" y="1644434"/>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994" name="Google Shape;3994;p66"/>
          <p:cNvGrpSpPr/>
          <p:nvPr/>
        </p:nvGrpSpPr>
        <p:grpSpPr>
          <a:xfrm>
            <a:off x="5075999" y="4749076"/>
            <a:ext cx="2484120" cy="3810"/>
            <a:chOff x="5075999" y="4749076"/>
            <a:chExt cx="2484120" cy="3810"/>
          </a:xfrm>
        </p:grpSpPr>
        <p:sp>
          <p:nvSpPr>
            <p:cNvPr id="3995" name="Google Shape;3995;p66"/>
            <p:cNvSpPr/>
            <p:nvPr/>
          </p:nvSpPr>
          <p:spPr>
            <a:xfrm>
              <a:off x="5085535" y="4750969"/>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6" name="Google Shape;3996;p66"/>
            <p:cNvSpPr/>
            <p:nvPr/>
          </p:nvSpPr>
          <p:spPr>
            <a:xfrm>
              <a:off x="5075999" y="4749076"/>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97" name="Google Shape;3997;p66"/>
          <p:cNvSpPr txBox="1"/>
          <p:nvPr/>
        </p:nvSpPr>
        <p:spPr>
          <a:xfrm>
            <a:off x="5063299" y="1413418"/>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공정한 채용</a:t>
            </a:r>
            <a:endParaRPr sz="950">
              <a:latin typeface="Malgun Gothic"/>
              <a:ea typeface="Malgun Gothic"/>
              <a:cs typeface="Malgun Gothic"/>
              <a:sym typeface="Malgun Gothic"/>
            </a:endParaRPr>
          </a:p>
        </p:txBody>
      </p:sp>
      <p:pic>
        <p:nvPicPr>
          <p:cNvPr id="3998" name="Google Shape;3998;p66"/>
          <p:cNvPicPr preferRelativeResize="0"/>
          <p:nvPr/>
        </p:nvPicPr>
        <p:blipFill rotWithShape="1">
          <a:blip r:embed="rId16">
            <a:alphaModFix/>
          </a:blip>
          <a:srcRect b="0" l="0" r="0" t="0"/>
          <a:stretch/>
        </p:blipFill>
        <p:spPr>
          <a:xfrm>
            <a:off x="6421431" y="2000158"/>
            <a:ext cx="98424" cy="82549"/>
          </a:xfrm>
          <a:prstGeom prst="rect">
            <a:avLst/>
          </a:prstGeom>
          <a:noFill/>
          <a:ln>
            <a:noFill/>
          </a:ln>
        </p:spPr>
      </p:pic>
      <p:pic>
        <p:nvPicPr>
          <p:cNvPr id="3999" name="Google Shape;3999;p66"/>
          <p:cNvPicPr preferRelativeResize="0"/>
          <p:nvPr/>
        </p:nvPicPr>
        <p:blipFill rotWithShape="1">
          <a:blip r:embed="rId16">
            <a:alphaModFix/>
          </a:blip>
          <a:srcRect b="0" l="0" r="0" t="0"/>
          <a:stretch/>
        </p:blipFill>
        <p:spPr>
          <a:xfrm>
            <a:off x="5075999" y="2182784"/>
            <a:ext cx="98424" cy="82549"/>
          </a:xfrm>
          <a:prstGeom prst="rect">
            <a:avLst/>
          </a:prstGeom>
          <a:noFill/>
          <a:ln>
            <a:noFill/>
          </a:ln>
        </p:spPr>
      </p:pic>
      <p:sp>
        <p:nvSpPr>
          <p:cNvPr id="4000" name="Google Shape;4000;p66"/>
          <p:cNvSpPr txBox="1"/>
          <p:nvPr/>
        </p:nvSpPr>
        <p:spPr>
          <a:xfrm>
            <a:off x="5063299" y="1725838"/>
            <a:ext cx="2509520" cy="1121410"/>
          </a:xfrm>
          <a:prstGeom prst="rect">
            <a:avLst/>
          </a:prstGeom>
          <a:noFill/>
          <a:ln>
            <a:noFill/>
          </a:ln>
        </p:spPr>
        <p:txBody>
          <a:bodyPr anchorCtr="0" anchor="t" bIns="0" lIns="0" spcFirstLastPara="1" rIns="0" wrap="square" tIns="11425">
            <a:spAutoFit/>
          </a:bodyPr>
          <a:lstStyle/>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신한라이프는 직무 및 역량을 보유한 직원을 채용하기 위 해 8가지 인재상(신한라이프인  로 일 한다는 것)을 바탕 로 지원자를 채용하고 있습니다. 또한, 신입사원 채용 시 생명보험협회의 모범규준을 준수하여 학력·성별 등의 차 별을 금지하기 위해 블라인드(Blind) 채용 방식을 채택하</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고 있습니다.</a:t>
            </a:r>
            <a:endParaRPr sz="800">
              <a:latin typeface="Arial"/>
              <a:ea typeface="Arial"/>
              <a:cs typeface="Arial"/>
              <a:sym typeface="Arial"/>
            </a:endParaRPr>
          </a:p>
        </p:txBody>
      </p:sp>
      <p:pic>
        <p:nvPicPr>
          <p:cNvPr id="4001" name="Google Shape;4001;p66"/>
          <p:cNvPicPr preferRelativeResize="0"/>
          <p:nvPr/>
        </p:nvPicPr>
        <p:blipFill rotWithShape="1">
          <a:blip r:embed="rId16">
            <a:alphaModFix/>
          </a:blip>
          <a:srcRect b="0" l="0" r="0" t="0"/>
          <a:stretch/>
        </p:blipFill>
        <p:spPr>
          <a:xfrm>
            <a:off x="6948186" y="3826418"/>
            <a:ext cx="98424" cy="82549"/>
          </a:xfrm>
          <a:prstGeom prst="rect">
            <a:avLst/>
          </a:prstGeom>
          <a:noFill/>
          <a:ln>
            <a:noFill/>
          </a:ln>
        </p:spPr>
      </p:pic>
      <p:sp>
        <p:nvSpPr>
          <p:cNvPr id="4002" name="Google Shape;4002;p66"/>
          <p:cNvSpPr txBox="1"/>
          <p:nvPr/>
        </p:nvSpPr>
        <p:spPr>
          <a:xfrm>
            <a:off x="5063299" y="3002904"/>
            <a:ext cx="2510155" cy="130556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다양성 존중</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인재 채용 과정에서 성별, 나이, 종교, 혼인 여부, 장애, 정 치적 성향 등에 따른 일체의 차별이 없고, 사회적 약자를 배 려하여 국가보훈대상자, 장애인을 우대하고 있습니다. 성별에 따른 기본급 등 임금을 차별하지 않  며, 직위, 직 급 및 근속연수, 업무 성과 등 및 인사 규정에 따라 공정한 보상을 지급하고 있습니다.</a:t>
            </a:r>
            <a:endParaRPr sz="800">
              <a:latin typeface="Arial"/>
              <a:ea typeface="Arial"/>
              <a:cs typeface="Arial"/>
              <a:sym typeface="Arial"/>
            </a:endParaRPr>
          </a:p>
        </p:txBody>
      </p:sp>
      <p:sp>
        <p:nvSpPr>
          <p:cNvPr id="4003" name="Google Shape;4003;p66"/>
          <p:cNvSpPr txBox="1"/>
          <p:nvPr/>
        </p:nvSpPr>
        <p:spPr>
          <a:xfrm>
            <a:off x="5063299" y="4518060"/>
            <a:ext cx="7912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상시채용 확대</a:t>
            </a:r>
            <a:endParaRPr sz="950">
              <a:latin typeface="Malgun Gothic"/>
              <a:ea typeface="Malgun Gothic"/>
              <a:cs typeface="Malgun Gothic"/>
              <a:sym typeface="Malgun Gothic"/>
            </a:endParaRPr>
          </a:p>
        </p:txBody>
      </p:sp>
      <p:pic>
        <p:nvPicPr>
          <p:cNvPr id="4004" name="Google Shape;4004;p66"/>
          <p:cNvPicPr preferRelativeResize="0"/>
          <p:nvPr/>
        </p:nvPicPr>
        <p:blipFill rotWithShape="1">
          <a:blip r:embed="rId16">
            <a:alphaModFix/>
          </a:blip>
          <a:srcRect b="0" l="0" r="0" t="0"/>
          <a:stretch/>
        </p:blipFill>
        <p:spPr>
          <a:xfrm>
            <a:off x="6898422" y="5104800"/>
            <a:ext cx="98424" cy="82549"/>
          </a:xfrm>
          <a:prstGeom prst="rect">
            <a:avLst/>
          </a:prstGeom>
          <a:noFill/>
          <a:ln>
            <a:noFill/>
          </a:ln>
        </p:spPr>
      </p:pic>
      <p:sp>
        <p:nvSpPr>
          <p:cNvPr id="4005" name="Google Shape;4005;p66"/>
          <p:cNvSpPr txBox="1"/>
          <p:nvPr/>
        </p:nvSpPr>
        <p:spPr>
          <a:xfrm>
            <a:off x="5063299" y="4830480"/>
            <a:ext cx="250952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직무 및 직급별 필수 역량을 갖춘 인재를 신속하게 확보하 기 위해 상시 채용 규모를 확대 실시하고 있  며, 당사 채용 홈페이지 ‘상시 인재 Pool 등록’을 통해 상시 지원자 관리 를 하고 있습니다. 상시 인재 Pool 관리를 통해 회사는 필 요 시 신속한 채용이 가능하고, 구직자는 DB 등록을 통해 잠재적 입사 기회를 얻을 수 있어 누구에게나 공정하고 열 린 기회를 제공하고 있습니다.</a:t>
            </a:r>
            <a:endParaRPr sz="800">
              <a:latin typeface="Arial"/>
              <a:ea typeface="Arial"/>
              <a:cs typeface="Arial"/>
              <a:sym typeface="Arial"/>
            </a:endParaRPr>
          </a:p>
        </p:txBody>
      </p:sp>
      <p:grpSp>
        <p:nvGrpSpPr>
          <p:cNvPr id="4006" name="Google Shape;4006;p66"/>
          <p:cNvGrpSpPr/>
          <p:nvPr/>
        </p:nvGrpSpPr>
        <p:grpSpPr>
          <a:xfrm>
            <a:off x="7811999" y="1644434"/>
            <a:ext cx="2484120" cy="3810"/>
            <a:chOff x="7811999" y="1644434"/>
            <a:chExt cx="2484120" cy="3810"/>
          </a:xfrm>
        </p:grpSpPr>
        <p:sp>
          <p:nvSpPr>
            <p:cNvPr id="4007" name="Google Shape;4007;p66"/>
            <p:cNvSpPr/>
            <p:nvPr/>
          </p:nvSpPr>
          <p:spPr>
            <a:xfrm>
              <a:off x="7821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08" name="Google Shape;4008;p66"/>
            <p:cNvSpPr/>
            <p:nvPr/>
          </p:nvSpPr>
          <p:spPr>
            <a:xfrm>
              <a:off x="7811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09" name="Google Shape;4009;p66"/>
          <p:cNvSpPr txBox="1"/>
          <p:nvPr/>
        </p:nvSpPr>
        <p:spPr>
          <a:xfrm>
            <a:off x="7799299" y="1413418"/>
            <a:ext cx="912494"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공정한 성과평가</a:t>
            </a:r>
            <a:endParaRPr sz="950">
              <a:latin typeface="Malgun Gothic"/>
              <a:ea typeface="Malgun Gothic"/>
              <a:cs typeface="Malgun Gothic"/>
              <a:sym typeface="Malgun Gothic"/>
            </a:endParaRPr>
          </a:p>
        </p:txBody>
      </p:sp>
      <p:pic>
        <p:nvPicPr>
          <p:cNvPr id="4010" name="Google Shape;4010;p66"/>
          <p:cNvPicPr preferRelativeResize="0"/>
          <p:nvPr/>
        </p:nvPicPr>
        <p:blipFill rotWithShape="1">
          <a:blip r:embed="rId16">
            <a:alphaModFix/>
          </a:blip>
          <a:srcRect b="0" l="0" r="0" t="0"/>
          <a:stretch/>
        </p:blipFill>
        <p:spPr>
          <a:xfrm>
            <a:off x="8450974" y="2548036"/>
            <a:ext cx="98424" cy="82549"/>
          </a:xfrm>
          <a:prstGeom prst="rect">
            <a:avLst/>
          </a:prstGeom>
          <a:noFill/>
          <a:ln>
            <a:noFill/>
          </a:ln>
        </p:spPr>
      </p:pic>
      <p:sp>
        <p:nvSpPr>
          <p:cNvPr id="4011" name="Google Shape;4011;p66"/>
          <p:cNvSpPr txBox="1"/>
          <p:nvPr/>
        </p:nvSpPr>
        <p:spPr>
          <a:xfrm>
            <a:off x="7799299" y="1725838"/>
            <a:ext cx="250952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데이터 기반의 공정하고 투명한 관리를 통해 ‘출근하고 싶 은 일터 구현’을 목표로 하여 ‘선순환 인력양성 구동체계’ 를 운영하고 있습니다.</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이를 통해 인사 관리 운영 방향의 근본적인 변화와 대전환 을 추구하고 있  며, 상시 성과관리 및 공정성 강화를 위해 데이터 기반의 성과 브리핑 및 공개 토의를 도입하여 새로 운 성과주의 문화를 구축하고 있습니다.</a:t>
            </a:r>
            <a:endParaRPr sz="800">
              <a:latin typeface="Arial"/>
              <a:ea typeface="Arial"/>
              <a:cs typeface="Arial"/>
              <a:sym typeface="Arial"/>
            </a:endParaRPr>
          </a:p>
        </p:txBody>
      </p:sp>
      <p:grpSp>
        <p:nvGrpSpPr>
          <p:cNvPr id="4012" name="Google Shape;4012;p66"/>
          <p:cNvGrpSpPr/>
          <p:nvPr/>
        </p:nvGrpSpPr>
        <p:grpSpPr>
          <a:xfrm>
            <a:off x="2340000" y="1456156"/>
            <a:ext cx="2484120" cy="5240020"/>
            <a:chOff x="2340000" y="1456156"/>
            <a:chExt cx="2484120" cy="5240020"/>
          </a:xfrm>
        </p:grpSpPr>
        <p:sp>
          <p:nvSpPr>
            <p:cNvPr id="4013" name="Google Shape;4013;p66"/>
            <p:cNvSpPr/>
            <p:nvPr/>
          </p:nvSpPr>
          <p:spPr>
            <a:xfrm>
              <a:off x="2340000" y="1456156"/>
              <a:ext cx="2484120" cy="5240020"/>
            </a:xfrm>
            <a:custGeom>
              <a:rect b="b" l="l" r="r" t="t"/>
              <a:pathLst>
                <a:path extrusionOk="0" h="5240020" w="2484120">
                  <a:moveTo>
                    <a:pt x="2484005" y="0"/>
                  </a:moveTo>
                  <a:lnTo>
                    <a:pt x="0" y="0"/>
                  </a:lnTo>
                  <a:lnTo>
                    <a:pt x="0" y="5239842"/>
                  </a:lnTo>
                  <a:lnTo>
                    <a:pt x="2484005" y="5239842"/>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4" name="Google Shape;4014;p66"/>
            <p:cNvSpPr/>
            <p:nvPr/>
          </p:nvSpPr>
          <p:spPr>
            <a:xfrm>
              <a:off x="2503904" y="1614429"/>
              <a:ext cx="2156460" cy="212725"/>
            </a:xfrm>
            <a:custGeom>
              <a:rect b="b" l="l" r="r" t="t"/>
              <a:pathLst>
                <a:path extrusionOk="0" h="212725" w="2156460">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15" name="Google Shape;4015;p66"/>
            <p:cNvPicPr preferRelativeResize="0"/>
            <p:nvPr/>
          </p:nvPicPr>
          <p:blipFill rotWithShape="1">
            <a:blip r:embed="rId17">
              <a:alphaModFix/>
            </a:blip>
            <a:srcRect b="0" l="0" r="0" t="0"/>
            <a:stretch/>
          </p:blipFill>
          <p:spPr>
            <a:xfrm>
              <a:off x="2502402" y="1613301"/>
              <a:ext cx="100258" cy="214819"/>
            </a:xfrm>
            <a:prstGeom prst="rect">
              <a:avLst/>
            </a:prstGeom>
            <a:noFill/>
            <a:ln>
              <a:noFill/>
            </a:ln>
          </p:spPr>
        </p:pic>
        <p:sp>
          <p:nvSpPr>
            <p:cNvPr id="4016" name="Google Shape;4016;p66"/>
            <p:cNvSpPr/>
            <p:nvPr/>
          </p:nvSpPr>
          <p:spPr>
            <a:xfrm>
              <a:off x="2623341" y="1826619"/>
              <a:ext cx="1921510" cy="0"/>
            </a:xfrm>
            <a:custGeom>
              <a:rect b="b" l="l" r="r" t="t"/>
              <a:pathLst>
                <a:path extrusionOk="0" h="120000" w="1921510">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17" name="Google Shape;4017;p66"/>
            <p:cNvPicPr preferRelativeResize="0"/>
            <p:nvPr/>
          </p:nvPicPr>
          <p:blipFill rotWithShape="1">
            <a:blip r:embed="rId18">
              <a:alphaModFix/>
            </a:blip>
            <a:srcRect b="0" l="0" r="0" t="0"/>
            <a:stretch/>
          </p:blipFill>
          <p:spPr>
            <a:xfrm>
              <a:off x="4561337" y="1612928"/>
              <a:ext cx="100258" cy="214819"/>
            </a:xfrm>
            <a:prstGeom prst="rect">
              <a:avLst/>
            </a:prstGeom>
            <a:noFill/>
            <a:ln>
              <a:noFill/>
            </a:ln>
          </p:spPr>
        </p:pic>
        <p:sp>
          <p:nvSpPr>
            <p:cNvPr id="4018" name="Google Shape;4018;p66"/>
            <p:cNvSpPr/>
            <p:nvPr/>
          </p:nvSpPr>
          <p:spPr>
            <a:xfrm>
              <a:off x="2619528" y="1614429"/>
              <a:ext cx="1921510" cy="0"/>
            </a:xfrm>
            <a:custGeom>
              <a:rect b="b" l="l" r="r" t="t"/>
              <a:pathLst>
                <a:path extrusionOk="0" h="120000" w="1921510">
                  <a:moveTo>
                    <a:pt x="1921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9" name="Google Shape;4019;p66"/>
            <p:cNvSpPr/>
            <p:nvPr/>
          </p:nvSpPr>
          <p:spPr>
            <a:xfrm>
              <a:off x="2503909" y="1614425"/>
              <a:ext cx="2156460" cy="212725"/>
            </a:xfrm>
            <a:custGeom>
              <a:rect b="b" l="l" r="r" t="t"/>
              <a:pathLst>
                <a:path extrusionOk="0" h="212725" w="2156460">
                  <a:moveTo>
                    <a:pt x="139" y="100520"/>
                  </a:moveTo>
                  <a:lnTo>
                    <a:pt x="38" y="102362"/>
                  </a:lnTo>
                  <a:lnTo>
                    <a:pt x="0" y="104228"/>
                  </a:lnTo>
                  <a:lnTo>
                    <a:pt x="0" y="106095"/>
                  </a:lnTo>
                  <a:lnTo>
                    <a:pt x="0" y="107975"/>
                  </a:lnTo>
                  <a:lnTo>
                    <a:pt x="38" y="109829"/>
                  </a:lnTo>
                  <a:lnTo>
                    <a:pt x="139" y="111683"/>
                  </a:lnTo>
                </a:path>
                <a:path extrusionOk="0" h="212725" w="2156460">
                  <a:moveTo>
                    <a:pt x="100507" y="212051"/>
                  </a:moveTo>
                  <a:lnTo>
                    <a:pt x="102361" y="212140"/>
                  </a:lnTo>
                  <a:lnTo>
                    <a:pt x="104216" y="212191"/>
                  </a:lnTo>
                  <a:lnTo>
                    <a:pt x="106095" y="212191"/>
                  </a:lnTo>
                  <a:lnTo>
                    <a:pt x="111810" y="212191"/>
                  </a:lnTo>
                </a:path>
                <a:path extrusionOk="0" h="212725" w="2156460">
                  <a:moveTo>
                    <a:pt x="2044369" y="212191"/>
                  </a:moveTo>
                  <a:lnTo>
                    <a:pt x="2050084" y="212191"/>
                  </a:lnTo>
                  <a:lnTo>
                    <a:pt x="2051964" y="212191"/>
                  </a:lnTo>
                  <a:lnTo>
                    <a:pt x="2053818" y="212140"/>
                  </a:lnTo>
                  <a:lnTo>
                    <a:pt x="2055672" y="212051"/>
                  </a:lnTo>
                </a:path>
                <a:path extrusionOk="0" h="212725" w="2156460">
                  <a:moveTo>
                    <a:pt x="2156040" y="111683"/>
                  </a:moveTo>
                  <a:lnTo>
                    <a:pt x="2156142" y="109829"/>
                  </a:lnTo>
                  <a:lnTo>
                    <a:pt x="2156180" y="107975"/>
                  </a:lnTo>
                  <a:lnTo>
                    <a:pt x="2156180" y="106095"/>
                  </a:lnTo>
                  <a:lnTo>
                    <a:pt x="2156180" y="104228"/>
                  </a:lnTo>
                  <a:lnTo>
                    <a:pt x="2156142" y="102362"/>
                  </a:lnTo>
                  <a:lnTo>
                    <a:pt x="2156040" y="100520"/>
                  </a:lnTo>
                </a:path>
                <a:path extrusionOk="0" h="212725" w="2156460">
                  <a:moveTo>
                    <a:pt x="2055672" y="152"/>
                  </a:moveTo>
                  <a:lnTo>
                    <a:pt x="2053818" y="50"/>
                  </a:lnTo>
                  <a:lnTo>
                    <a:pt x="2051964" y="0"/>
                  </a:lnTo>
                  <a:lnTo>
                    <a:pt x="2050084" y="0"/>
                  </a:lnTo>
                  <a:lnTo>
                    <a:pt x="2044369" y="0"/>
                  </a:lnTo>
                </a:path>
                <a:path extrusionOk="0" h="212725" w="215646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20" name="Google Shape;4020;p66"/>
            <p:cNvPicPr preferRelativeResize="0"/>
            <p:nvPr/>
          </p:nvPicPr>
          <p:blipFill rotWithShape="1">
            <a:blip r:embed="rId19">
              <a:alphaModFix/>
            </a:blip>
            <a:srcRect b="0" l="0" r="0" t="0"/>
            <a:stretch/>
          </p:blipFill>
          <p:spPr>
            <a:xfrm>
              <a:off x="4481066" y="1657520"/>
              <a:ext cx="125996" cy="126009"/>
            </a:xfrm>
            <a:prstGeom prst="rect">
              <a:avLst/>
            </a:prstGeom>
            <a:noFill/>
            <a:ln>
              <a:noFill/>
            </a:ln>
          </p:spPr>
        </p:pic>
        <p:sp>
          <p:nvSpPr>
            <p:cNvPr id="4021" name="Google Shape;4021;p66"/>
            <p:cNvSpPr/>
            <p:nvPr/>
          </p:nvSpPr>
          <p:spPr>
            <a:xfrm>
              <a:off x="2502000" y="2611428"/>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2" name="Google Shape;4022;p66"/>
            <p:cNvSpPr/>
            <p:nvPr/>
          </p:nvSpPr>
          <p:spPr>
            <a:xfrm>
              <a:off x="2502000" y="3175884"/>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3" name="Google Shape;4023;p66"/>
            <p:cNvSpPr/>
            <p:nvPr/>
          </p:nvSpPr>
          <p:spPr>
            <a:xfrm>
              <a:off x="2502000" y="3722381"/>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4" name="Google Shape;4024;p66"/>
            <p:cNvSpPr/>
            <p:nvPr/>
          </p:nvSpPr>
          <p:spPr>
            <a:xfrm>
              <a:off x="2502000" y="4268877"/>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5" name="Google Shape;4025;p66"/>
            <p:cNvSpPr/>
            <p:nvPr/>
          </p:nvSpPr>
          <p:spPr>
            <a:xfrm>
              <a:off x="2502000" y="4815375"/>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6" name="Google Shape;4026;p66"/>
            <p:cNvSpPr/>
            <p:nvPr/>
          </p:nvSpPr>
          <p:spPr>
            <a:xfrm>
              <a:off x="2502000" y="5361871"/>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7" name="Google Shape;4027;p66"/>
            <p:cNvSpPr/>
            <p:nvPr/>
          </p:nvSpPr>
          <p:spPr>
            <a:xfrm>
              <a:off x="2502000" y="6048069"/>
              <a:ext cx="2160270" cy="0"/>
            </a:xfrm>
            <a:custGeom>
              <a:rect b="b" l="l" r="r" t="t"/>
              <a:pathLst>
                <a:path extrusionOk="0" h="120000" w="2160270">
                  <a:moveTo>
                    <a:pt x="0" y="0"/>
                  </a:moveTo>
                  <a:lnTo>
                    <a:pt x="2160003"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8" name="Google Shape;4028;p66"/>
            <p:cNvSpPr/>
            <p:nvPr/>
          </p:nvSpPr>
          <p:spPr>
            <a:xfrm>
              <a:off x="2554004" y="3846799"/>
              <a:ext cx="319405" cy="298450"/>
            </a:xfrm>
            <a:custGeom>
              <a:rect b="b" l="l" r="r" t="t"/>
              <a:pathLst>
                <a:path extrusionOk="0" h="298450" w="319405">
                  <a:moveTo>
                    <a:pt x="178231" y="298043"/>
                  </a:moveTo>
                  <a:lnTo>
                    <a:pt x="178231" y="282663"/>
                  </a:lnTo>
                  <a:lnTo>
                    <a:pt x="180133" y="273247"/>
                  </a:lnTo>
                  <a:lnTo>
                    <a:pt x="185318" y="265557"/>
                  </a:lnTo>
                  <a:lnTo>
                    <a:pt x="193008" y="260371"/>
                  </a:lnTo>
                  <a:lnTo>
                    <a:pt x="202425" y="258470"/>
                  </a:lnTo>
                  <a:lnTo>
                    <a:pt x="221868" y="258470"/>
                  </a:lnTo>
                  <a:lnTo>
                    <a:pt x="229450" y="258470"/>
                  </a:lnTo>
                  <a:lnTo>
                    <a:pt x="235800" y="252717"/>
                  </a:lnTo>
                  <a:lnTo>
                    <a:pt x="236537" y="245186"/>
                  </a:lnTo>
                  <a:lnTo>
                    <a:pt x="241388" y="195516"/>
                  </a:lnTo>
                  <a:lnTo>
                    <a:pt x="241668" y="192544"/>
                  </a:lnTo>
                  <a:lnTo>
                    <a:pt x="243954" y="190093"/>
                  </a:lnTo>
                  <a:lnTo>
                    <a:pt x="246938" y="189623"/>
                  </a:lnTo>
                  <a:lnTo>
                    <a:pt x="262597" y="187121"/>
                  </a:lnTo>
                  <a:lnTo>
                    <a:pt x="264667" y="187058"/>
                  </a:lnTo>
                  <a:lnTo>
                    <a:pt x="266560" y="185978"/>
                  </a:lnTo>
                  <a:lnTo>
                    <a:pt x="267665" y="184238"/>
                  </a:lnTo>
                  <a:lnTo>
                    <a:pt x="268770" y="182499"/>
                  </a:lnTo>
                  <a:lnTo>
                    <a:pt x="268947" y="180314"/>
                  </a:lnTo>
                  <a:lnTo>
                    <a:pt x="268122" y="178409"/>
                  </a:lnTo>
                  <a:lnTo>
                    <a:pt x="251790" y="140855"/>
                  </a:lnTo>
                  <a:lnTo>
                    <a:pt x="249224" y="134962"/>
                  </a:lnTo>
                  <a:lnTo>
                    <a:pt x="248145" y="128498"/>
                  </a:lnTo>
                  <a:lnTo>
                    <a:pt x="243071" y="85599"/>
                  </a:lnTo>
                  <a:lnTo>
                    <a:pt x="203291" y="27429"/>
                  </a:lnTo>
                  <a:lnTo>
                    <a:pt x="168198" y="7378"/>
                  </a:lnTo>
                  <a:lnTo>
                    <a:pt x="133769" y="0"/>
                  </a:lnTo>
                  <a:lnTo>
                    <a:pt x="91854" y="3927"/>
                  </a:lnTo>
                  <a:lnTo>
                    <a:pt x="55179" y="20624"/>
                  </a:lnTo>
                  <a:lnTo>
                    <a:pt x="26084" y="47749"/>
                  </a:lnTo>
                  <a:lnTo>
                    <a:pt x="6911" y="82959"/>
                  </a:lnTo>
                  <a:lnTo>
                    <a:pt x="0" y="123913"/>
                  </a:lnTo>
                  <a:lnTo>
                    <a:pt x="2254" y="145358"/>
                  </a:lnTo>
                  <a:lnTo>
                    <a:pt x="8428" y="165273"/>
                  </a:lnTo>
                  <a:lnTo>
                    <a:pt x="17632" y="183837"/>
                  </a:lnTo>
                  <a:lnTo>
                    <a:pt x="28981" y="201231"/>
                  </a:lnTo>
                  <a:lnTo>
                    <a:pt x="40527" y="221984"/>
                  </a:lnTo>
                  <a:lnTo>
                    <a:pt x="45753" y="244351"/>
                  </a:lnTo>
                  <a:lnTo>
                    <a:pt x="45313" y="269361"/>
                  </a:lnTo>
                  <a:lnTo>
                    <a:pt x="39865" y="298043"/>
                  </a:lnTo>
                </a:path>
                <a:path extrusionOk="0" h="298450" w="319405">
                  <a:moveTo>
                    <a:pt x="140703" y="298043"/>
                  </a:moveTo>
                  <a:lnTo>
                    <a:pt x="140703" y="282663"/>
                  </a:lnTo>
                  <a:lnTo>
                    <a:pt x="138801" y="273247"/>
                  </a:lnTo>
                  <a:lnTo>
                    <a:pt x="133615" y="265557"/>
                  </a:lnTo>
                  <a:lnTo>
                    <a:pt x="125921" y="260371"/>
                  </a:lnTo>
                  <a:lnTo>
                    <a:pt x="116497" y="258470"/>
                  </a:lnTo>
                  <a:lnTo>
                    <a:pt x="97066" y="258470"/>
                  </a:lnTo>
                  <a:lnTo>
                    <a:pt x="89471" y="258470"/>
                  </a:lnTo>
                  <a:lnTo>
                    <a:pt x="83134" y="252730"/>
                  </a:lnTo>
                  <a:lnTo>
                    <a:pt x="82397" y="245173"/>
                  </a:lnTo>
                  <a:lnTo>
                    <a:pt x="77546" y="195516"/>
                  </a:lnTo>
                  <a:lnTo>
                    <a:pt x="77254" y="192544"/>
                  </a:lnTo>
                  <a:lnTo>
                    <a:pt x="74968" y="190093"/>
                  </a:lnTo>
                  <a:lnTo>
                    <a:pt x="71996" y="189636"/>
                  </a:lnTo>
                  <a:lnTo>
                    <a:pt x="56324" y="187134"/>
                  </a:lnTo>
                  <a:lnTo>
                    <a:pt x="49999" y="180314"/>
                  </a:lnTo>
                  <a:lnTo>
                    <a:pt x="50799" y="178409"/>
                  </a:lnTo>
                  <a:lnTo>
                    <a:pt x="67144" y="140868"/>
                  </a:lnTo>
                  <a:lnTo>
                    <a:pt x="69722" y="134950"/>
                  </a:lnTo>
                  <a:lnTo>
                    <a:pt x="70777" y="128498"/>
                  </a:lnTo>
                  <a:lnTo>
                    <a:pt x="75861" y="85602"/>
                  </a:lnTo>
                  <a:lnTo>
                    <a:pt x="115638" y="27424"/>
                  </a:lnTo>
                  <a:lnTo>
                    <a:pt x="150736" y="7378"/>
                  </a:lnTo>
                  <a:lnTo>
                    <a:pt x="185153" y="0"/>
                  </a:lnTo>
                  <a:lnTo>
                    <a:pt x="227072" y="3932"/>
                  </a:lnTo>
                  <a:lnTo>
                    <a:pt x="263748" y="20629"/>
                  </a:lnTo>
                  <a:lnTo>
                    <a:pt x="292841" y="47752"/>
                  </a:lnTo>
                  <a:lnTo>
                    <a:pt x="312012" y="82960"/>
                  </a:lnTo>
                  <a:lnTo>
                    <a:pt x="318922" y="123913"/>
                  </a:lnTo>
                  <a:lnTo>
                    <a:pt x="316667" y="145363"/>
                  </a:lnTo>
                  <a:lnTo>
                    <a:pt x="310495" y="165277"/>
                  </a:lnTo>
                  <a:lnTo>
                    <a:pt x="301295" y="183839"/>
                  </a:lnTo>
                  <a:lnTo>
                    <a:pt x="289953" y="201231"/>
                  </a:lnTo>
                  <a:lnTo>
                    <a:pt x="278400" y="221984"/>
                  </a:lnTo>
                  <a:lnTo>
                    <a:pt x="273172" y="244351"/>
                  </a:lnTo>
                  <a:lnTo>
                    <a:pt x="273614" y="269361"/>
                  </a:lnTo>
                  <a:lnTo>
                    <a:pt x="279069" y="29804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29" name="Google Shape;4029;p66"/>
            <p:cNvPicPr preferRelativeResize="0"/>
            <p:nvPr/>
          </p:nvPicPr>
          <p:blipFill rotWithShape="1">
            <a:blip r:embed="rId20">
              <a:alphaModFix/>
            </a:blip>
            <a:srcRect b="0" l="0" r="0" t="0"/>
            <a:stretch/>
          </p:blipFill>
          <p:spPr>
            <a:xfrm>
              <a:off x="2650907" y="3933079"/>
              <a:ext cx="125133" cy="125133"/>
            </a:xfrm>
            <a:prstGeom prst="rect">
              <a:avLst/>
            </a:prstGeom>
            <a:noFill/>
            <a:ln>
              <a:noFill/>
            </a:ln>
          </p:spPr>
        </p:pic>
        <p:pic>
          <p:nvPicPr>
            <p:cNvPr id="4030" name="Google Shape;4030;p66"/>
            <p:cNvPicPr preferRelativeResize="0"/>
            <p:nvPr/>
          </p:nvPicPr>
          <p:blipFill rotWithShape="1">
            <a:blip r:embed="rId21">
              <a:alphaModFix/>
            </a:blip>
            <a:srcRect b="0" l="0" r="0" t="0"/>
            <a:stretch/>
          </p:blipFill>
          <p:spPr>
            <a:xfrm>
              <a:off x="2535191" y="5528402"/>
              <a:ext cx="356565" cy="353157"/>
            </a:xfrm>
            <a:prstGeom prst="rect">
              <a:avLst/>
            </a:prstGeom>
            <a:noFill/>
            <a:ln>
              <a:noFill/>
            </a:ln>
          </p:spPr>
        </p:pic>
        <p:pic>
          <p:nvPicPr>
            <p:cNvPr id="4031" name="Google Shape;4031;p66"/>
            <p:cNvPicPr preferRelativeResize="0"/>
            <p:nvPr/>
          </p:nvPicPr>
          <p:blipFill rotWithShape="1">
            <a:blip r:embed="rId22">
              <a:alphaModFix/>
            </a:blip>
            <a:srcRect b="0" l="0" r="0" t="0"/>
            <a:stretch/>
          </p:blipFill>
          <p:spPr>
            <a:xfrm>
              <a:off x="2568465" y="4920056"/>
              <a:ext cx="290004" cy="337159"/>
            </a:xfrm>
            <a:prstGeom prst="rect">
              <a:avLst/>
            </a:prstGeom>
            <a:noFill/>
            <a:ln>
              <a:noFill/>
            </a:ln>
          </p:spPr>
        </p:pic>
        <p:pic>
          <p:nvPicPr>
            <p:cNvPr id="4032" name="Google Shape;4032;p66"/>
            <p:cNvPicPr preferRelativeResize="0"/>
            <p:nvPr/>
          </p:nvPicPr>
          <p:blipFill rotWithShape="1">
            <a:blip r:embed="rId23">
              <a:alphaModFix/>
            </a:blip>
            <a:srcRect b="0" l="0" r="0" t="0"/>
            <a:stretch/>
          </p:blipFill>
          <p:spPr>
            <a:xfrm>
              <a:off x="2560843" y="2106709"/>
              <a:ext cx="301917" cy="323622"/>
            </a:xfrm>
            <a:prstGeom prst="rect">
              <a:avLst/>
            </a:prstGeom>
            <a:noFill/>
            <a:ln>
              <a:noFill/>
            </a:ln>
          </p:spPr>
        </p:pic>
        <p:pic>
          <p:nvPicPr>
            <p:cNvPr id="4033" name="Google Shape;4033;p66"/>
            <p:cNvPicPr preferRelativeResize="0"/>
            <p:nvPr/>
          </p:nvPicPr>
          <p:blipFill rotWithShape="1">
            <a:blip r:embed="rId24">
              <a:alphaModFix/>
            </a:blip>
            <a:srcRect b="0" l="0" r="0" t="0"/>
            <a:stretch/>
          </p:blipFill>
          <p:spPr>
            <a:xfrm>
              <a:off x="3618581" y="3403016"/>
              <a:ext cx="85725" cy="73024"/>
            </a:xfrm>
            <a:prstGeom prst="rect">
              <a:avLst/>
            </a:prstGeom>
            <a:noFill/>
            <a:ln>
              <a:noFill/>
            </a:ln>
          </p:spPr>
        </p:pic>
        <p:pic>
          <p:nvPicPr>
            <p:cNvPr id="4034" name="Google Shape;4034;p66"/>
            <p:cNvPicPr preferRelativeResize="0"/>
            <p:nvPr/>
          </p:nvPicPr>
          <p:blipFill rotWithShape="1">
            <a:blip r:embed="rId24">
              <a:alphaModFix/>
            </a:blip>
            <a:srcRect b="0" l="0" r="0" t="0"/>
            <a:stretch/>
          </p:blipFill>
          <p:spPr>
            <a:xfrm>
              <a:off x="4459724" y="3403016"/>
              <a:ext cx="85725" cy="73024"/>
            </a:xfrm>
            <a:prstGeom prst="rect">
              <a:avLst/>
            </a:prstGeom>
            <a:noFill/>
            <a:ln>
              <a:noFill/>
            </a:ln>
          </p:spPr>
        </p:pic>
        <p:pic>
          <p:nvPicPr>
            <p:cNvPr id="4035" name="Google Shape;4035;p66"/>
            <p:cNvPicPr preferRelativeResize="0"/>
            <p:nvPr/>
          </p:nvPicPr>
          <p:blipFill rotWithShape="1">
            <a:blip r:embed="rId25">
              <a:alphaModFix/>
            </a:blip>
            <a:srcRect b="0" l="0" r="0" t="0"/>
            <a:stretch/>
          </p:blipFill>
          <p:spPr>
            <a:xfrm>
              <a:off x="2558818" y="3296162"/>
              <a:ext cx="308655" cy="306732"/>
            </a:xfrm>
            <a:prstGeom prst="rect">
              <a:avLst/>
            </a:prstGeom>
            <a:noFill/>
            <a:ln>
              <a:noFill/>
            </a:ln>
          </p:spPr>
        </p:pic>
        <p:pic>
          <p:nvPicPr>
            <p:cNvPr id="4036" name="Google Shape;4036;p66"/>
            <p:cNvPicPr preferRelativeResize="0"/>
            <p:nvPr/>
          </p:nvPicPr>
          <p:blipFill rotWithShape="1">
            <a:blip r:embed="rId26">
              <a:alphaModFix/>
            </a:blip>
            <a:srcRect b="0" l="0" r="0" t="0"/>
            <a:stretch/>
          </p:blipFill>
          <p:spPr>
            <a:xfrm>
              <a:off x="2649909" y="2834316"/>
              <a:ext cx="123520" cy="117309"/>
            </a:xfrm>
            <a:prstGeom prst="rect">
              <a:avLst/>
            </a:prstGeom>
            <a:noFill/>
            <a:ln>
              <a:noFill/>
            </a:ln>
          </p:spPr>
        </p:pic>
        <p:pic>
          <p:nvPicPr>
            <p:cNvPr id="4037" name="Google Shape;4037;p66"/>
            <p:cNvPicPr preferRelativeResize="0"/>
            <p:nvPr/>
          </p:nvPicPr>
          <p:blipFill rotWithShape="1">
            <a:blip r:embed="rId27">
              <a:alphaModFix/>
            </a:blip>
            <a:srcRect b="0" l="0" r="0" t="0"/>
            <a:stretch/>
          </p:blipFill>
          <p:spPr>
            <a:xfrm>
              <a:off x="2660280" y="2997046"/>
              <a:ext cx="102793" cy="90741"/>
            </a:xfrm>
            <a:prstGeom prst="rect">
              <a:avLst/>
            </a:prstGeom>
            <a:noFill/>
            <a:ln>
              <a:noFill/>
            </a:ln>
          </p:spPr>
        </p:pic>
        <p:sp>
          <p:nvSpPr>
            <p:cNvPr id="4038" name="Google Shape;4038;p66"/>
            <p:cNvSpPr/>
            <p:nvPr/>
          </p:nvSpPr>
          <p:spPr>
            <a:xfrm>
              <a:off x="2613397" y="2794345"/>
              <a:ext cx="196850" cy="290830"/>
            </a:xfrm>
            <a:custGeom>
              <a:rect b="b" l="l" r="r" t="t"/>
              <a:pathLst>
                <a:path extrusionOk="0" h="290830" w="196850">
                  <a:moveTo>
                    <a:pt x="70383" y="262000"/>
                  </a:moveTo>
                  <a:lnTo>
                    <a:pt x="65430" y="262000"/>
                  </a:lnTo>
                  <a:lnTo>
                    <a:pt x="56946" y="262000"/>
                  </a:lnTo>
                  <a:lnTo>
                    <a:pt x="50063" y="255104"/>
                  </a:lnTo>
                  <a:lnTo>
                    <a:pt x="50063" y="246608"/>
                  </a:lnTo>
                  <a:lnTo>
                    <a:pt x="50063" y="233692"/>
                  </a:lnTo>
                  <a:lnTo>
                    <a:pt x="50063" y="211581"/>
                  </a:lnTo>
                  <a:lnTo>
                    <a:pt x="50063" y="209384"/>
                  </a:lnTo>
                  <a:lnTo>
                    <a:pt x="49936" y="207200"/>
                  </a:lnTo>
                  <a:lnTo>
                    <a:pt x="49669" y="205028"/>
                  </a:lnTo>
                  <a:lnTo>
                    <a:pt x="48895" y="198653"/>
                  </a:lnTo>
                  <a:lnTo>
                    <a:pt x="47002" y="192519"/>
                  </a:lnTo>
                  <a:lnTo>
                    <a:pt x="44107" y="186855"/>
                  </a:lnTo>
                  <a:lnTo>
                    <a:pt x="41160" y="181101"/>
                  </a:lnTo>
                  <a:lnTo>
                    <a:pt x="37172" y="175869"/>
                  </a:lnTo>
                  <a:lnTo>
                    <a:pt x="32296" y="171437"/>
                  </a:lnTo>
                  <a:lnTo>
                    <a:pt x="18880" y="156505"/>
                  </a:lnTo>
                  <a:lnTo>
                    <a:pt x="8709" y="139044"/>
                  </a:lnTo>
                  <a:lnTo>
                    <a:pt x="2256" y="119532"/>
                  </a:lnTo>
                  <a:lnTo>
                    <a:pt x="0" y="98450"/>
                  </a:lnTo>
                  <a:lnTo>
                    <a:pt x="7721" y="60130"/>
                  </a:lnTo>
                  <a:lnTo>
                    <a:pt x="28781" y="28836"/>
                  </a:lnTo>
                  <a:lnTo>
                    <a:pt x="60018" y="7737"/>
                  </a:lnTo>
                  <a:lnTo>
                    <a:pt x="98272" y="0"/>
                  </a:lnTo>
                  <a:lnTo>
                    <a:pt x="136534" y="7737"/>
                  </a:lnTo>
                  <a:lnTo>
                    <a:pt x="167774" y="28836"/>
                  </a:lnTo>
                  <a:lnTo>
                    <a:pt x="188835" y="60130"/>
                  </a:lnTo>
                  <a:lnTo>
                    <a:pt x="196557" y="98450"/>
                  </a:lnTo>
                  <a:lnTo>
                    <a:pt x="194301" y="119532"/>
                  </a:lnTo>
                  <a:lnTo>
                    <a:pt x="187848" y="139044"/>
                  </a:lnTo>
                  <a:lnTo>
                    <a:pt x="177676" y="156505"/>
                  </a:lnTo>
                  <a:lnTo>
                    <a:pt x="164261" y="171437"/>
                  </a:lnTo>
                  <a:lnTo>
                    <a:pt x="159385" y="175869"/>
                  </a:lnTo>
                  <a:lnTo>
                    <a:pt x="155409" y="181101"/>
                  </a:lnTo>
                  <a:lnTo>
                    <a:pt x="152463" y="186855"/>
                  </a:lnTo>
                  <a:lnTo>
                    <a:pt x="149555" y="192506"/>
                  </a:lnTo>
                  <a:lnTo>
                    <a:pt x="147662" y="198653"/>
                  </a:lnTo>
                  <a:lnTo>
                    <a:pt x="146888" y="205028"/>
                  </a:lnTo>
                  <a:lnTo>
                    <a:pt x="146608" y="207200"/>
                  </a:lnTo>
                  <a:lnTo>
                    <a:pt x="146481" y="209384"/>
                  </a:lnTo>
                  <a:lnTo>
                    <a:pt x="146481" y="211594"/>
                  </a:lnTo>
                  <a:lnTo>
                    <a:pt x="146481" y="233692"/>
                  </a:lnTo>
                  <a:lnTo>
                    <a:pt x="146481" y="246608"/>
                  </a:lnTo>
                  <a:lnTo>
                    <a:pt x="146481" y="255104"/>
                  </a:lnTo>
                  <a:lnTo>
                    <a:pt x="139611" y="262000"/>
                  </a:lnTo>
                  <a:lnTo>
                    <a:pt x="131127" y="262000"/>
                  </a:lnTo>
                  <a:lnTo>
                    <a:pt x="126174" y="262000"/>
                  </a:lnTo>
                  <a:lnTo>
                    <a:pt x="70383" y="262000"/>
                  </a:lnTo>
                  <a:close/>
                </a:path>
                <a:path extrusionOk="0" h="290830" w="196850">
                  <a:moveTo>
                    <a:pt x="44119" y="186855"/>
                  </a:moveTo>
                  <a:lnTo>
                    <a:pt x="44107" y="186855"/>
                  </a:lnTo>
                </a:path>
                <a:path extrusionOk="0" h="290830" w="196850">
                  <a:moveTo>
                    <a:pt x="152463" y="186855"/>
                  </a:moveTo>
                  <a:lnTo>
                    <a:pt x="152450" y="186855"/>
                  </a:lnTo>
                </a:path>
                <a:path extrusionOk="0" h="290830" w="196850">
                  <a:moveTo>
                    <a:pt x="146481" y="204990"/>
                  </a:moveTo>
                  <a:lnTo>
                    <a:pt x="118808" y="204990"/>
                  </a:lnTo>
                  <a:lnTo>
                    <a:pt x="100914" y="204990"/>
                  </a:lnTo>
                  <a:lnTo>
                    <a:pt x="50063" y="204990"/>
                  </a:lnTo>
                </a:path>
                <a:path extrusionOk="0" h="290830" w="196850">
                  <a:moveTo>
                    <a:pt x="146481" y="233692"/>
                  </a:moveTo>
                  <a:lnTo>
                    <a:pt x="50063" y="233692"/>
                  </a:lnTo>
                </a:path>
                <a:path extrusionOk="0" h="290830" w="196850">
                  <a:moveTo>
                    <a:pt x="126174" y="262407"/>
                  </a:moveTo>
                  <a:lnTo>
                    <a:pt x="123982" y="273290"/>
                  </a:lnTo>
                  <a:lnTo>
                    <a:pt x="118005" y="282174"/>
                  </a:lnTo>
                  <a:lnTo>
                    <a:pt x="109136" y="288164"/>
                  </a:lnTo>
                  <a:lnTo>
                    <a:pt x="98272" y="290360"/>
                  </a:lnTo>
                  <a:lnTo>
                    <a:pt x="87415" y="288164"/>
                  </a:lnTo>
                  <a:lnTo>
                    <a:pt x="78551" y="282174"/>
                  </a:lnTo>
                  <a:lnTo>
                    <a:pt x="72574" y="273290"/>
                  </a:lnTo>
                  <a:lnTo>
                    <a:pt x="70383" y="262407"/>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39" name="Google Shape;4039;p66"/>
            <p:cNvSpPr/>
            <p:nvPr/>
          </p:nvSpPr>
          <p:spPr>
            <a:xfrm>
              <a:off x="2561211" y="2702091"/>
              <a:ext cx="300990" cy="140970"/>
            </a:xfrm>
            <a:custGeom>
              <a:rect b="b" l="l" r="r" t="t"/>
              <a:pathLst>
                <a:path extrusionOk="0" h="140969" w="300989">
                  <a:moveTo>
                    <a:pt x="150469" y="60591"/>
                  </a:moveTo>
                  <a:lnTo>
                    <a:pt x="150469" y="0"/>
                  </a:lnTo>
                </a:path>
                <a:path extrusionOk="0" h="140969" w="300989">
                  <a:moveTo>
                    <a:pt x="100736" y="70472"/>
                  </a:moveTo>
                  <a:lnTo>
                    <a:pt x="88150" y="40119"/>
                  </a:lnTo>
                </a:path>
                <a:path extrusionOk="0" h="140969" w="300989">
                  <a:moveTo>
                    <a:pt x="200190" y="70472"/>
                  </a:moveTo>
                  <a:lnTo>
                    <a:pt x="212775" y="40119"/>
                  </a:lnTo>
                </a:path>
                <a:path extrusionOk="0" h="140969" w="300989">
                  <a:moveTo>
                    <a:pt x="58572" y="98615"/>
                  </a:moveTo>
                  <a:lnTo>
                    <a:pt x="15671" y="55753"/>
                  </a:lnTo>
                </a:path>
                <a:path extrusionOk="0" h="140969" w="300989">
                  <a:moveTo>
                    <a:pt x="30391" y="140716"/>
                  </a:moveTo>
                  <a:lnTo>
                    <a:pt x="0" y="128143"/>
                  </a:lnTo>
                </a:path>
                <a:path extrusionOk="0" h="140969" w="300989">
                  <a:moveTo>
                    <a:pt x="270535" y="140728"/>
                  </a:moveTo>
                  <a:lnTo>
                    <a:pt x="300926" y="128168"/>
                  </a:lnTo>
                </a:path>
                <a:path extrusionOk="0" h="140969" w="300989">
                  <a:moveTo>
                    <a:pt x="242366" y="98628"/>
                  </a:moveTo>
                  <a:lnTo>
                    <a:pt x="285267" y="55765"/>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40" name="Google Shape;4040;p66"/>
            <p:cNvPicPr preferRelativeResize="0"/>
            <p:nvPr/>
          </p:nvPicPr>
          <p:blipFill rotWithShape="1">
            <a:blip r:embed="rId28">
              <a:alphaModFix/>
            </a:blip>
            <a:srcRect b="0" l="0" r="0" t="0"/>
            <a:stretch/>
          </p:blipFill>
          <p:spPr>
            <a:xfrm>
              <a:off x="2647932" y="2832467"/>
              <a:ext cx="127469" cy="121018"/>
            </a:xfrm>
            <a:prstGeom prst="rect">
              <a:avLst/>
            </a:prstGeom>
            <a:noFill/>
            <a:ln>
              <a:noFill/>
            </a:ln>
          </p:spPr>
        </p:pic>
        <p:pic>
          <p:nvPicPr>
            <p:cNvPr id="4041" name="Google Shape;4041;p66"/>
            <p:cNvPicPr preferRelativeResize="0"/>
            <p:nvPr/>
          </p:nvPicPr>
          <p:blipFill rotWithShape="1">
            <a:blip r:embed="rId24">
              <a:alphaModFix/>
            </a:blip>
            <a:srcRect b="0" l="0" r="0" t="0"/>
            <a:stretch/>
          </p:blipFill>
          <p:spPr>
            <a:xfrm>
              <a:off x="3684543" y="6414885"/>
              <a:ext cx="85725" cy="73024"/>
            </a:xfrm>
            <a:prstGeom prst="rect">
              <a:avLst/>
            </a:prstGeom>
            <a:noFill/>
            <a:ln>
              <a:noFill/>
            </a:ln>
          </p:spPr>
        </p:pic>
        <p:pic>
          <p:nvPicPr>
            <p:cNvPr id="4042" name="Google Shape;4042;p66"/>
            <p:cNvPicPr preferRelativeResize="0"/>
            <p:nvPr/>
          </p:nvPicPr>
          <p:blipFill rotWithShape="1">
            <a:blip r:embed="rId29">
              <a:alphaModFix/>
            </a:blip>
            <a:srcRect b="0" l="0" r="0" t="0"/>
            <a:stretch/>
          </p:blipFill>
          <p:spPr>
            <a:xfrm>
              <a:off x="2542470" y="6259018"/>
              <a:ext cx="342000" cy="211546"/>
            </a:xfrm>
            <a:prstGeom prst="rect">
              <a:avLst/>
            </a:prstGeom>
            <a:noFill/>
            <a:ln>
              <a:noFill/>
            </a:ln>
          </p:spPr>
        </p:pic>
        <p:sp>
          <p:nvSpPr>
            <p:cNvPr id="4043" name="Google Shape;4043;p66"/>
            <p:cNvSpPr/>
            <p:nvPr/>
          </p:nvSpPr>
          <p:spPr>
            <a:xfrm>
              <a:off x="2696250" y="6174624"/>
              <a:ext cx="34925" cy="17780"/>
            </a:xfrm>
            <a:custGeom>
              <a:rect b="b" l="l" r="r" t="t"/>
              <a:pathLst>
                <a:path extrusionOk="0" h="17779" w="34925">
                  <a:moveTo>
                    <a:pt x="0" y="17221"/>
                  </a:moveTo>
                  <a:lnTo>
                    <a:pt x="0" y="7708"/>
                  </a:lnTo>
                  <a:lnTo>
                    <a:pt x="7708" y="0"/>
                  </a:lnTo>
                  <a:lnTo>
                    <a:pt x="17221" y="0"/>
                  </a:lnTo>
                  <a:lnTo>
                    <a:pt x="26733" y="0"/>
                  </a:lnTo>
                  <a:lnTo>
                    <a:pt x="34442" y="7708"/>
                  </a:lnTo>
                  <a:lnTo>
                    <a:pt x="34442" y="17221"/>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44" name="Google Shape;4044;p66"/>
            <p:cNvSpPr/>
            <p:nvPr/>
          </p:nvSpPr>
          <p:spPr>
            <a:xfrm>
              <a:off x="2572212" y="6207503"/>
              <a:ext cx="282575" cy="53975"/>
            </a:xfrm>
            <a:custGeom>
              <a:rect b="b" l="l" r="r" t="t"/>
              <a:pathLst>
                <a:path extrusionOk="0" h="53975" w="282575">
                  <a:moveTo>
                    <a:pt x="171840" y="0"/>
                  </a:moveTo>
                  <a:lnTo>
                    <a:pt x="155740" y="1773"/>
                  </a:lnTo>
                  <a:lnTo>
                    <a:pt x="141262" y="11568"/>
                  </a:lnTo>
                  <a:lnTo>
                    <a:pt x="126776" y="1773"/>
                  </a:lnTo>
                  <a:lnTo>
                    <a:pt x="110672" y="0"/>
                  </a:lnTo>
                  <a:lnTo>
                    <a:pt x="92204" y="5115"/>
                  </a:lnTo>
                  <a:lnTo>
                    <a:pt x="70624" y="15987"/>
                  </a:lnTo>
                  <a:lnTo>
                    <a:pt x="52203" y="23381"/>
                  </a:lnTo>
                  <a:lnTo>
                    <a:pt x="37349" y="24504"/>
                  </a:lnTo>
                  <a:lnTo>
                    <a:pt x="16294" y="21372"/>
                  </a:lnTo>
                  <a:lnTo>
                    <a:pt x="7302" y="21372"/>
                  </a:lnTo>
                  <a:lnTo>
                    <a:pt x="0" y="28611"/>
                  </a:lnTo>
                  <a:lnTo>
                    <a:pt x="0" y="46518"/>
                  </a:lnTo>
                  <a:lnTo>
                    <a:pt x="7302" y="53782"/>
                  </a:lnTo>
                  <a:lnTo>
                    <a:pt x="23134" y="53602"/>
                  </a:lnTo>
                  <a:lnTo>
                    <a:pt x="29860" y="52851"/>
                  </a:lnTo>
                  <a:lnTo>
                    <a:pt x="37953" y="51216"/>
                  </a:lnTo>
                  <a:lnTo>
                    <a:pt x="48894" y="48385"/>
                  </a:lnTo>
                  <a:lnTo>
                    <a:pt x="71118" y="41867"/>
                  </a:lnTo>
                  <a:lnTo>
                    <a:pt x="84604" y="38848"/>
                  </a:lnTo>
                  <a:lnTo>
                    <a:pt x="97789" y="37577"/>
                  </a:lnTo>
                  <a:lnTo>
                    <a:pt x="109356" y="40109"/>
                  </a:lnTo>
                  <a:lnTo>
                    <a:pt x="129945" y="51250"/>
                  </a:lnTo>
                  <a:lnTo>
                    <a:pt x="141262" y="53782"/>
                  </a:lnTo>
                  <a:lnTo>
                    <a:pt x="152571" y="51250"/>
                  </a:lnTo>
                  <a:lnTo>
                    <a:pt x="173155" y="40109"/>
                  </a:lnTo>
                  <a:lnTo>
                    <a:pt x="184721" y="37577"/>
                  </a:lnTo>
                  <a:lnTo>
                    <a:pt x="197908" y="38848"/>
                  </a:lnTo>
                  <a:lnTo>
                    <a:pt x="211397" y="41867"/>
                  </a:lnTo>
                  <a:lnTo>
                    <a:pt x="233616" y="48385"/>
                  </a:lnTo>
                  <a:lnTo>
                    <a:pt x="244562" y="51216"/>
                  </a:lnTo>
                  <a:lnTo>
                    <a:pt x="252655" y="52851"/>
                  </a:lnTo>
                  <a:lnTo>
                    <a:pt x="259378" y="53602"/>
                  </a:lnTo>
                  <a:lnTo>
                    <a:pt x="275221" y="53782"/>
                  </a:lnTo>
                  <a:lnTo>
                    <a:pt x="282511" y="46518"/>
                  </a:lnTo>
                  <a:lnTo>
                    <a:pt x="282511" y="28611"/>
                  </a:lnTo>
                  <a:lnTo>
                    <a:pt x="275221" y="21372"/>
                  </a:lnTo>
                  <a:lnTo>
                    <a:pt x="266217" y="21372"/>
                  </a:lnTo>
                  <a:lnTo>
                    <a:pt x="245162" y="24504"/>
                  </a:lnTo>
                  <a:lnTo>
                    <a:pt x="230307" y="23381"/>
                  </a:lnTo>
                  <a:lnTo>
                    <a:pt x="211886" y="15987"/>
                  </a:lnTo>
                  <a:lnTo>
                    <a:pt x="190307" y="5115"/>
                  </a:lnTo>
                  <a:lnTo>
                    <a:pt x="1718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45" name="Google Shape;4045;p66"/>
            <p:cNvSpPr/>
            <p:nvPr/>
          </p:nvSpPr>
          <p:spPr>
            <a:xfrm>
              <a:off x="2572212" y="6207503"/>
              <a:ext cx="282575" cy="53975"/>
            </a:xfrm>
            <a:custGeom>
              <a:rect b="b" l="l" r="r" t="t"/>
              <a:pathLst>
                <a:path extrusionOk="0" h="53975" w="282575">
                  <a:moveTo>
                    <a:pt x="266217" y="21372"/>
                  </a:moveTo>
                  <a:lnTo>
                    <a:pt x="256962" y="22715"/>
                  </a:lnTo>
                  <a:lnTo>
                    <a:pt x="245162" y="24504"/>
                  </a:lnTo>
                  <a:lnTo>
                    <a:pt x="230307" y="23381"/>
                  </a:lnTo>
                  <a:lnTo>
                    <a:pt x="211886" y="15987"/>
                  </a:lnTo>
                  <a:lnTo>
                    <a:pt x="190307" y="5115"/>
                  </a:lnTo>
                  <a:lnTo>
                    <a:pt x="171840" y="0"/>
                  </a:lnTo>
                  <a:lnTo>
                    <a:pt x="155740" y="1773"/>
                  </a:lnTo>
                  <a:lnTo>
                    <a:pt x="141262" y="11568"/>
                  </a:lnTo>
                  <a:lnTo>
                    <a:pt x="126776" y="1773"/>
                  </a:lnTo>
                  <a:lnTo>
                    <a:pt x="110672" y="0"/>
                  </a:lnTo>
                  <a:lnTo>
                    <a:pt x="92204" y="5115"/>
                  </a:lnTo>
                  <a:lnTo>
                    <a:pt x="70624" y="15987"/>
                  </a:lnTo>
                  <a:lnTo>
                    <a:pt x="52203" y="23381"/>
                  </a:lnTo>
                  <a:lnTo>
                    <a:pt x="37349" y="24504"/>
                  </a:lnTo>
                  <a:lnTo>
                    <a:pt x="25549" y="22715"/>
                  </a:lnTo>
                  <a:lnTo>
                    <a:pt x="16294" y="21372"/>
                  </a:lnTo>
                  <a:lnTo>
                    <a:pt x="7302" y="21372"/>
                  </a:lnTo>
                  <a:lnTo>
                    <a:pt x="0" y="28611"/>
                  </a:lnTo>
                  <a:lnTo>
                    <a:pt x="0" y="37565"/>
                  </a:lnTo>
                  <a:lnTo>
                    <a:pt x="0" y="46518"/>
                  </a:lnTo>
                  <a:lnTo>
                    <a:pt x="7302" y="53782"/>
                  </a:lnTo>
                  <a:lnTo>
                    <a:pt x="16294" y="53782"/>
                  </a:lnTo>
                  <a:lnTo>
                    <a:pt x="58744" y="45442"/>
                  </a:lnTo>
                  <a:lnTo>
                    <a:pt x="71118" y="41867"/>
                  </a:lnTo>
                  <a:lnTo>
                    <a:pt x="84604" y="38848"/>
                  </a:lnTo>
                  <a:lnTo>
                    <a:pt x="97789" y="37577"/>
                  </a:lnTo>
                  <a:lnTo>
                    <a:pt x="109356" y="40109"/>
                  </a:lnTo>
                  <a:lnTo>
                    <a:pt x="119692" y="45680"/>
                  </a:lnTo>
                  <a:lnTo>
                    <a:pt x="129945" y="51250"/>
                  </a:lnTo>
                  <a:lnTo>
                    <a:pt x="141262" y="53782"/>
                  </a:lnTo>
                  <a:lnTo>
                    <a:pt x="152571" y="51250"/>
                  </a:lnTo>
                  <a:lnTo>
                    <a:pt x="162820" y="45680"/>
                  </a:lnTo>
                  <a:lnTo>
                    <a:pt x="173155" y="40109"/>
                  </a:lnTo>
                  <a:lnTo>
                    <a:pt x="184721" y="37577"/>
                  </a:lnTo>
                  <a:lnTo>
                    <a:pt x="197908" y="38848"/>
                  </a:lnTo>
                  <a:lnTo>
                    <a:pt x="211397" y="41867"/>
                  </a:lnTo>
                  <a:lnTo>
                    <a:pt x="223772" y="45442"/>
                  </a:lnTo>
                  <a:lnTo>
                    <a:pt x="233616" y="48385"/>
                  </a:lnTo>
                  <a:lnTo>
                    <a:pt x="244562" y="51216"/>
                  </a:lnTo>
                  <a:lnTo>
                    <a:pt x="252655" y="52851"/>
                  </a:lnTo>
                  <a:lnTo>
                    <a:pt x="259378" y="53602"/>
                  </a:lnTo>
                  <a:lnTo>
                    <a:pt x="266217" y="53782"/>
                  </a:lnTo>
                  <a:lnTo>
                    <a:pt x="275221" y="53782"/>
                  </a:lnTo>
                  <a:lnTo>
                    <a:pt x="282511" y="46518"/>
                  </a:lnTo>
                  <a:lnTo>
                    <a:pt x="282511" y="37565"/>
                  </a:lnTo>
                  <a:lnTo>
                    <a:pt x="282511" y="28611"/>
                  </a:lnTo>
                  <a:lnTo>
                    <a:pt x="275221" y="21372"/>
                  </a:lnTo>
                  <a:lnTo>
                    <a:pt x="266217" y="2137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46" name="Google Shape;4046;p66"/>
          <p:cNvSpPr txBox="1"/>
          <p:nvPr/>
        </p:nvSpPr>
        <p:spPr>
          <a:xfrm>
            <a:off x="2340000" y="1456156"/>
            <a:ext cx="2484120" cy="5240020"/>
          </a:xfrm>
          <a:prstGeom prst="rect">
            <a:avLst/>
          </a:prstGeom>
          <a:noFill/>
          <a:ln>
            <a:noFill/>
          </a:ln>
        </p:spPr>
        <p:txBody>
          <a:bodyPr anchorCtr="0" anchor="t" bIns="0" lIns="0" spcFirstLastPara="1" rIns="0" wrap="square" tIns="5700">
            <a:spAutoFit/>
          </a:bodyPr>
          <a:lstStyle/>
          <a:p>
            <a:pPr indent="0" lvl="0" marL="0" rtl="0" algn="l">
              <a:lnSpc>
                <a:spcPct val="100000"/>
              </a:lnSpc>
              <a:spcBef>
                <a:spcPts val="0"/>
              </a:spcBef>
              <a:spcAft>
                <a:spcPts val="0"/>
              </a:spcAft>
              <a:buNone/>
            </a:pPr>
            <a:r>
              <a:t/>
            </a:r>
            <a:endParaRPr sz="1350">
              <a:latin typeface="Times New Roman"/>
              <a:ea typeface="Times New Roman"/>
              <a:cs typeface="Times New Roman"/>
              <a:sym typeface="Times New Roman"/>
            </a:endParaRPr>
          </a:p>
          <a:p>
            <a:pPr indent="0" lvl="0" marL="273685" rtl="0" algn="l">
              <a:lnSpc>
                <a:spcPct val="100000"/>
              </a:lnSpc>
              <a:spcBef>
                <a:spcPts val="0"/>
              </a:spcBef>
              <a:spcAft>
                <a:spcPts val="0"/>
              </a:spcAft>
              <a:buNone/>
            </a:pPr>
            <a:r>
              <a:rPr b="0" lang="en-US" sz="700">
                <a:solidFill>
                  <a:srgbClr val="231F20"/>
                </a:solidFill>
                <a:latin typeface="Arial"/>
                <a:ea typeface="Arial"/>
                <a:cs typeface="Arial"/>
                <a:sym typeface="Arial"/>
              </a:rPr>
              <a:t>8가지 인재상 ‘신한라이프인으로 일 한다는 것’</a:t>
            </a:r>
            <a:endParaRPr sz="700">
              <a:latin typeface="Arial"/>
              <a:ea typeface="Arial"/>
              <a:cs typeface="Arial"/>
              <a:sym typeface="Arial"/>
            </a:endParaRPr>
          </a:p>
          <a:p>
            <a:pPr indent="0" lvl="0" marL="0" rtl="0" algn="l">
              <a:lnSpc>
                <a:spcPct val="100000"/>
              </a:lnSpc>
              <a:spcBef>
                <a:spcPts val="10"/>
              </a:spcBef>
              <a:spcAft>
                <a:spcPts val="0"/>
              </a:spcAft>
              <a:buNone/>
            </a:pPr>
            <a:r>
              <a:t/>
            </a:r>
            <a:endParaRPr sz="90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공정한</a:t>
            </a:r>
            <a:endParaRPr sz="700">
              <a:latin typeface="Malgun Gothic"/>
              <a:ea typeface="Malgun Gothic"/>
              <a:cs typeface="Malgun Gothic"/>
              <a:sym typeface="Malgun Gothic"/>
            </a:endParaRPr>
          </a:p>
          <a:p>
            <a:pPr indent="0" lvl="0" marL="719455" marR="715645" rtl="0" algn="l">
              <a:lnSpc>
                <a:spcPct val="131000"/>
              </a:lnSpc>
              <a:spcBef>
                <a:spcPts val="0"/>
              </a:spcBef>
              <a:spcAft>
                <a:spcPts val="0"/>
              </a:spcAft>
              <a:buNone/>
            </a:pPr>
            <a:r>
              <a:rPr b="0" lang="en-US" sz="700">
                <a:solidFill>
                  <a:srgbClr val="58595B"/>
                </a:solidFill>
                <a:latin typeface="Arial"/>
                <a:ea typeface="Arial"/>
                <a:cs typeface="Arial"/>
                <a:sym typeface="Arial"/>
              </a:rPr>
              <a:t>기회의 공정함(Blind), 과정의 공정함(Feedback),</a:t>
            </a:r>
            <a:endParaRPr sz="700">
              <a:latin typeface="Arial"/>
              <a:ea typeface="Arial"/>
              <a:cs typeface="Arial"/>
              <a:sym typeface="Arial"/>
            </a:endParaRPr>
          </a:p>
          <a:p>
            <a:pPr indent="0" lvl="0" marL="719455" rtl="0" algn="l">
              <a:lnSpc>
                <a:spcPct val="100000"/>
              </a:lnSpc>
              <a:spcBef>
                <a:spcPts val="260"/>
              </a:spcBef>
              <a:spcAft>
                <a:spcPts val="0"/>
              </a:spcAft>
              <a:buNone/>
            </a:pPr>
            <a:r>
              <a:rPr b="0" lang="en-US" sz="700">
                <a:solidFill>
                  <a:srgbClr val="58595B"/>
                </a:solidFill>
                <a:latin typeface="Arial"/>
                <a:ea typeface="Arial"/>
                <a:cs typeface="Arial"/>
                <a:sym typeface="Arial"/>
              </a:rPr>
              <a:t>결과의 공정함(Reward)을 지향</a:t>
            </a:r>
            <a:endParaRPr sz="700">
              <a:latin typeface="Arial"/>
              <a:ea typeface="Arial"/>
              <a:cs typeface="Arial"/>
              <a:sym typeface="Arial"/>
            </a:endParaRPr>
          </a:p>
          <a:p>
            <a:pPr indent="0" lvl="0" marL="0" rtl="0" algn="l">
              <a:lnSpc>
                <a:spcPct val="100000"/>
              </a:lnSpc>
              <a:spcBef>
                <a:spcPts val="25"/>
              </a:spcBef>
              <a:spcAft>
                <a:spcPts val="0"/>
              </a:spcAft>
              <a:buNone/>
            </a:pPr>
            <a:r>
              <a:t/>
            </a:r>
            <a:endParaRPr sz="65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유연한</a:t>
            </a:r>
            <a:endParaRPr sz="700">
              <a:latin typeface="Malgun Gothic"/>
              <a:ea typeface="Malgun Gothic"/>
              <a:cs typeface="Malgun Gothic"/>
              <a:sym typeface="Malgun Gothic"/>
            </a:endParaRPr>
          </a:p>
          <a:p>
            <a:pPr indent="0" lvl="0" marL="719455" marR="246379" rtl="0" algn="l">
              <a:lnSpc>
                <a:spcPct val="131000"/>
              </a:lnSpc>
              <a:spcBef>
                <a:spcPts val="0"/>
              </a:spcBef>
              <a:spcAft>
                <a:spcPts val="0"/>
              </a:spcAft>
              <a:buNone/>
            </a:pPr>
            <a:r>
              <a:rPr b="0" lang="en-US" sz="700">
                <a:solidFill>
                  <a:srgbClr val="58595B"/>
                </a:solidFill>
                <a:latin typeface="Arial"/>
                <a:ea typeface="Arial"/>
                <a:cs typeface="Arial"/>
                <a:sym typeface="Arial"/>
              </a:rPr>
              <a:t>자율적인 분위기, 탄력적인 생각의 기회, 창의적인 사고를 지향</a:t>
            </a:r>
            <a:endParaRPr sz="700">
              <a:latin typeface="Arial"/>
              <a:ea typeface="Arial"/>
              <a:cs typeface="Arial"/>
              <a:sym typeface="Arial"/>
            </a:endParaRPr>
          </a:p>
          <a:p>
            <a:pPr indent="0" lvl="0" marL="0" rtl="0" algn="l">
              <a:lnSpc>
                <a:spcPct val="100000"/>
              </a:lnSpc>
              <a:spcBef>
                <a:spcPts val="30"/>
              </a:spcBef>
              <a:spcAft>
                <a:spcPts val="0"/>
              </a:spcAft>
              <a:buNone/>
            </a:pPr>
            <a:r>
              <a:t/>
            </a:r>
            <a:endParaRPr sz="65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목표지향적인</a:t>
            </a:r>
            <a:endParaRPr sz="700">
              <a:latin typeface="Malgun Gothic"/>
              <a:ea typeface="Malgun Gothic"/>
              <a:cs typeface="Malgun Gothic"/>
              <a:sym typeface="Malgun Gothic"/>
            </a:endParaRPr>
          </a:p>
          <a:p>
            <a:pPr indent="0" lvl="0" marL="719455" marR="183515" rtl="0" algn="l">
              <a:lnSpc>
                <a:spcPct val="131000"/>
              </a:lnSpc>
              <a:spcBef>
                <a:spcPts val="0"/>
              </a:spcBef>
              <a:spcAft>
                <a:spcPts val="0"/>
              </a:spcAft>
              <a:buNone/>
            </a:pPr>
            <a:r>
              <a:rPr b="0" lang="en-US" sz="700">
                <a:solidFill>
                  <a:srgbClr val="58595B"/>
                </a:solidFill>
                <a:latin typeface="Arial"/>
                <a:ea typeface="Arial"/>
                <a:cs typeface="Arial"/>
                <a:sym typeface="Arial"/>
              </a:rPr>
              <a:t>목표를 한 방향  로 정렬하고, 열정적  로 몰입하여 탁월한 성과창출을 지향</a:t>
            </a:r>
            <a:endParaRPr sz="700">
              <a:latin typeface="Arial"/>
              <a:ea typeface="Arial"/>
              <a:cs typeface="Arial"/>
              <a:sym typeface="Arial"/>
            </a:endParaRPr>
          </a:p>
          <a:p>
            <a:pPr indent="0" lvl="0" marL="0" rtl="0" algn="l">
              <a:lnSpc>
                <a:spcPct val="100000"/>
              </a:lnSpc>
              <a:spcBef>
                <a:spcPts val="55"/>
              </a:spcBef>
              <a:spcAft>
                <a:spcPts val="0"/>
              </a:spcAft>
              <a:buNone/>
            </a:pPr>
            <a:r>
              <a:t/>
            </a:r>
            <a:endParaRPr sz="60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개방적인</a:t>
            </a:r>
            <a:endParaRPr sz="700">
              <a:latin typeface="Malgun Gothic"/>
              <a:ea typeface="Malgun Gothic"/>
              <a:cs typeface="Malgun Gothic"/>
              <a:sym typeface="Malgun Gothic"/>
            </a:endParaRPr>
          </a:p>
          <a:p>
            <a:pPr indent="0" lvl="0" marL="719455" marR="246379" rtl="0" algn="l">
              <a:lnSpc>
                <a:spcPct val="131000"/>
              </a:lnSpc>
              <a:spcBef>
                <a:spcPts val="0"/>
              </a:spcBef>
              <a:spcAft>
                <a:spcPts val="0"/>
              </a:spcAft>
              <a:buNone/>
            </a:pPr>
            <a:r>
              <a:rPr b="0" lang="en-US" sz="700">
                <a:solidFill>
                  <a:srgbClr val="58595B"/>
                </a:solidFill>
                <a:latin typeface="Arial"/>
                <a:ea typeface="Arial"/>
                <a:cs typeface="Arial"/>
                <a:sym typeface="Arial"/>
              </a:rPr>
              <a:t>개방적인 인재육성, 막힘 없는 정보공유, 열려 있는 제안/토론문화를 지향</a:t>
            </a:r>
            <a:endParaRPr sz="700">
              <a:latin typeface="Arial"/>
              <a:ea typeface="Arial"/>
              <a:cs typeface="Arial"/>
              <a:sym typeface="Arial"/>
            </a:endParaRPr>
          </a:p>
          <a:p>
            <a:pPr indent="0" lvl="0" marL="0" rtl="0" algn="l">
              <a:lnSpc>
                <a:spcPct val="100000"/>
              </a:lnSpc>
              <a:spcBef>
                <a:spcPts val="60"/>
              </a:spcBef>
              <a:spcAft>
                <a:spcPts val="0"/>
              </a:spcAft>
              <a:buNone/>
            </a:pPr>
            <a:r>
              <a:t/>
            </a:r>
            <a:endParaRPr sz="60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민첩한</a:t>
            </a:r>
            <a:endParaRPr sz="700">
              <a:latin typeface="Malgun Gothic"/>
              <a:ea typeface="Malgun Gothic"/>
              <a:cs typeface="Malgun Gothic"/>
              <a:sym typeface="Malgun Gothic"/>
            </a:endParaRPr>
          </a:p>
          <a:p>
            <a:pPr indent="0" lvl="0" marL="719455" marR="246379" rtl="0" algn="l">
              <a:lnSpc>
                <a:spcPct val="131000"/>
              </a:lnSpc>
              <a:spcBef>
                <a:spcPts val="0"/>
              </a:spcBef>
              <a:spcAft>
                <a:spcPts val="0"/>
              </a:spcAft>
              <a:buNone/>
            </a:pPr>
            <a:r>
              <a:rPr b="0" lang="en-US" sz="700">
                <a:solidFill>
                  <a:srgbClr val="58595B"/>
                </a:solidFill>
                <a:latin typeface="Arial"/>
                <a:ea typeface="Arial"/>
                <a:cs typeface="Arial"/>
                <a:sym typeface="Arial"/>
              </a:rPr>
              <a:t>신속한 의사결정, 즉시적 실행, 디테일한 피드백을 통한 다양한 시도를 지향</a:t>
            </a:r>
            <a:endParaRPr sz="700">
              <a:latin typeface="Arial"/>
              <a:ea typeface="Arial"/>
              <a:cs typeface="Arial"/>
              <a:sym typeface="Arial"/>
            </a:endParaRPr>
          </a:p>
          <a:p>
            <a:pPr indent="0" lvl="0" marL="0" rtl="0" algn="l">
              <a:lnSpc>
                <a:spcPct val="100000"/>
              </a:lnSpc>
              <a:spcBef>
                <a:spcPts val="55"/>
              </a:spcBef>
              <a:spcAft>
                <a:spcPts val="0"/>
              </a:spcAft>
              <a:buNone/>
            </a:pPr>
            <a:r>
              <a:t/>
            </a:r>
            <a:endParaRPr sz="600">
              <a:latin typeface="Arial"/>
              <a:ea typeface="Arial"/>
              <a:cs typeface="Arial"/>
              <a:sym typeface="Arial"/>
            </a:endParaRPr>
          </a:p>
          <a:p>
            <a:pPr indent="0" lvl="0" marL="71945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Light한</a:t>
            </a:r>
            <a:endParaRPr sz="700">
              <a:latin typeface="Malgun Gothic"/>
              <a:ea typeface="Malgun Gothic"/>
              <a:cs typeface="Malgun Gothic"/>
              <a:sym typeface="Malgun Gothic"/>
            </a:endParaRPr>
          </a:p>
          <a:p>
            <a:pPr indent="0" lvl="0" marL="719455" marR="320040" rtl="0" algn="l">
              <a:lnSpc>
                <a:spcPct val="131000"/>
              </a:lnSpc>
              <a:spcBef>
                <a:spcPts val="0"/>
              </a:spcBef>
              <a:spcAft>
                <a:spcPts val="0"/>
              </a:spcAft>
              <a:buNone/>
            </a:pPr>
            <a:r>
              <a:rPr b="0" lang="en-US" sz="700">
                <a:solidFill>
                  <a:srgbClr val="58595B"/>
                </a:solidFill>
                <a:latin typeface="Arial"/>
                <a:ea typeface="Arial"/>
                <a:cs typeface="Arial"/>
                <a:sym typeface="Arial"/>
              </a:rPr>
              <a:t>실용성을 중시하고, 효율적인 스마트 워킹프로세스(업무/보고/회의)를 지향</a:t>
            </a:r>
            <a:endParaRPr sz="700">
              <a:latin typeface="Arial"/>
              <a:ea typeface="Arial"/>
              <a:cs typeface="Arial"/>
              <a:sym typeface="Arial"/>
            </a:endParaRPr>
          </a:p>
          <a:p>
            <a:pPr indent="0" lvl="0" marL="0" rtl="0" algn="l">
              <a:lnSpc>
                <a:spcPct val="100000"/>
              </a:lnSpc>
              <a:spcBef>
                <a:spcPts val="0"/>
              </a:spcBef>
              <a:spcAft>
                <a:spcPts val="0"/>
              </a:spcAft>
              <a:buNone/>
            </a:pPr>
            <a:r>
              <a:t/>
            </a:r>
            <a:endParaRPr sz="500">
              <a:latin typeface="Arial"/>
              <a:ea typeface="Arial"/>
              <a:cs typeface="Arial"/>
              <a:sym typeface="Arial"/>
            </a:endParaRPr>
          </a:p>
          <a:p>
            <a:pPr indent="0" lvl="0" marL="719455" marR="304800" rtl="0" algn="l">
              <a:lnSpc>
                <a:spcPct val="131000"/>
              </a:lnSpc>
              <a:spcBef>
                <a:spcPts val="0"/>
              </a:spcBef>
              <a:spcAft>
                <a:spcPts val="0"/>
              </a:spcAft>
              <a:buNone/>
            </a:pPr>
            <a:r>
              <a:rPr b="1" lang="en-US" sz="700">
                <a:solidFill>
                  <a:srgbClr val="6DA4EB"/>
                </a:solidFill>
                <a:latin typeface="Malgun Gothic"/>
                <a:ea typeface="Malgun Gothic"/>
                <a:cs typeface="Malgun Gothic"/>
                <a:sym typeface="Malgun Gothic"/>
              </a:rPr>
              <a:t>Network를 추구하는 </a:t>
            </a:r>
            <a:r>
              <a:rPr b="0" lang="en-US" sz="700">
                <a:solidFill>
                  <a:srgbClr val="58595B"/>
                </a:solidFill>
                <a:latin typeface="Arial"/>
                <a:ea typeface="Arial"/>
                <a:cs typeface="Arial"/>
                <a:sym typeface="Arial"/>
              </a:rPr>
              <a:t>내부적(부서/직원간) 협업 성과 중시, 그룹간 시너지 강화, 외부적 고객 니즈/ 사업기회 발굴을 지향</a:t>
            </a:r>
            <a:endParaRPr sz="700">
              <a:latin typeface="Arial"/>
              <a:ea typeface="Arial"/>
              <a:cs typeface="Arial"/>
              <a:sym typeface="Arial"/>
            </a:endParaRPr>
          </a:p>
          <a:p>
            <a:pPr indent="0" lvl="0" marL="0" rtl="0" algn="l">
              <a:lnSpc>
                <a:spcPct val="100000"/>
              </a:lnSpc>
              <a:spcBef>
                <a:spcPts val="55"/>
              </a:spcBef>
              <a:spcAft>
                <a:spcPts val="0"/>
              </a:spcAft>
              <a:buNone/>
            </a:pPr>
            <a:r>
              <a:t/>
            </a:r>
            <a:endParaRPr sz="600">
              <a:latin typeface="Arial"/>
              <a:ea typeface="Arial"/>
              <a:cs typeface="Arial"/>
              <a:sym typeface="Arial"/>
            </a:endParaRPr>
          </a:p>
          <a:p>
            <a:pPr indent="0" lvl="0" marL="719455" rtl="0" algn="l">
              <a:lnSpc>
                <a:spcPct val="100000"/>
              </a:lnSpc>
              <a:spcBef>
                <a:spcPts val="5"/>
              </a:spcBef>
              <a:spcAft>
                <a:spcPts val="0"/>
              </a:spcAft>
              <a:buNone/>
            </a:pPr>
            <a:r>
              <a:rPr b="1" lang="en-US" sz="700">
                <a:solidFill>
                  <a:srgbClr val="6DA4EB"/>
                </a:solidFill>
                <a:latin typeface="Malgun Gothic"/>
                <a:ea typeface="Malgun Gothic"/>
                <a:cs typeface="Malgun Gothic"/>
                <a:sym typeface="Malgun Gothic"/>
              </a:rPr>
              <a:t>Flat한</a:t>
            </a:r>
            <a:endParaRPr sz="700">
              <a:latin typeface="Malgun Gothic"/>
              <a:ea typeface="Malgun Gothic"/>
              <a:cs typeface="Malgun Gothic"/>
              <a:sym typeface="Malgun Gothic"/>
            </a:endParaRPr>
          </a:p>
          <a:p>
            <a:pPr indent="0" lvl="0" marL="719455" marR="121285" rtl="0" algn="l">
              <a:lnSpc>
                <a:spcPct val="131000"/>
              </a:lnSpc>
              <a:spcBef>
                <a:spcPts val="0"/>
              </a:spcBef>
              <a:spcAft>
                <a:spcPts val="0"/>
              </a:spcAft>
              <a:buNone/>
            </a:pPr>
            <a:r>
              <a:rPr b="0" lang="en-US" sz="700">
                <a:solidFill>
                  <a:srgbClr val="58595B"/>
                </a:solidFill>
                <a:latin typeface="Arial"/>
                <a:ea typeface="Arial"/>
                <a:cs typeface="Arial"/>
                <a:sym typeface="Arial"/>
              </a:rPr>
              <a:t>적극적인 권한 위임과 존중하는 동료의식을 바탕 로 수평적인 문화를 지향</a:t>
            </a:r>
            <a:endParaRPr sz="700">
              <a:latin typeface="Arial"/>
              <a:ea typeface="Arial"/>
              <a:cs typeface="Arial"/>
              <a:sym typeface="Arial"/>
            </a:endParaRPr>
          </a:p>
        </p:txBody>
      </p:sp>
      <p:pic>
        <p:nvPicPr>
          <p:cNvPr id="4047" name="Google Shape;4047;p66"/>
          <p:cNvPicPr preferRelativeResize="0"/>
          <p:nvPr/>
        </p:nvPicPr>
        <p:blipFill rotWithShape="1">
          <a:blip r:embed="rId30">
            <a:alphaModFix/>
          </a:blip>
          <a:srcRect b="0" l="0" r="0" t="0"/>
          <a:stretch/>
        </p:blipFill>
        <p:spPr>
          <a:xfrm>
            <a:off x="9088387" y="5466969"/>
            <a:ext cx="82550" cy="69850"/>
          </a:xfrm>
          <a:prstGeom prst="rect">
            <a:avLst/>
          </a:prstGeom>
          <a:noFill/>
          <a:ln>
            <a:noFill/>
          </a:ln>
        </p:spPr>
      </p:pic>
      <p:graphicFrame>
        <p:nvGraphicFramePr>
          <p:cNvPr id="4048" name="Google Shape;4048;p66"/>
          <p:cNvGraphicFramePr/>
          <p:nvPr/>
        </p:nvGraphicFramePr>
        <p:xfrm>
          <a:off x="7811999" y="4336411"/>
          <a:ext cx="3000000" cy="3000000"/>
        </p:xfrm>
        <a:graphic>
          <a:graphicData uri="http://schemas.openxmlformats.org/drawingml/2006/table">
            <a:tbl>
              <a:tblPr bandRow="1" firstRow="1">
                <a:noFill/>
                <a:tableStyleId>{C31ADFB9-D814-4208-886B-9652E2F75FA4}</a:tableStyleId>
              </a:tblPr>
              <a:tblGrid>
                <a:gridCol w="575950"/>
                <a:gridCol w="71750"/>
                <a:gridCol w="18357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505450">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목표관리</a:t>
                      </a:r>
                      <a:endParaRPr sz="700" u="none" cap="none" strike="noStrike">
                        <a:latin typeface="Arial"/>
                        <a:ea typeface="Arial"/>
                        <a:cs typeface="Arial"/>
                        <a:sym typeface="Arial"/>
                      </a:endParaRPr>
                    </a:p>
                    <a:p>
                      <a:pPr indent="0" lvl="0" marL="0" marR="0" rtl="0" algn="l">
                        <a:lnSpc>
                          <a:spcPct val="100000"/>
                        </a:lnSpc>
                        <a:spcBef>
                          <a:spcPts val="555"/>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975"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20002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모든 레벨 구성원의 상위과제/하위과제와의 유기적 연계 프로세스 구축 (그룹→팀→파트→개인목표)</a:t>
                      </a:r>
                      <a:endParaRPr sz="700" u="none" cap="none" strike="noStrike">
                        <a:latin typeface="Arial"/>
                        <a:ea typeface="Arial"/>
                        <a:cs typeface="Arial"/>
                        <a:sym typeface="Arial"/>
                      </a:endParaRPr>
                    </a:p>
                  </a:txBody>
                  <a:tcPr marT="165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58150">
                <a:tc>
                  <a:txBody>
                    <a:bodyPr/>
                    <a:lstStyle/>
                    <a:p>
                      <a:pPr indent="0" lvl="0" marL="0" marR="0" rtl="0" algn="l">
                        <a:lnSpc>
                          <a:spcPct val="100000"/>
                        </a:lnSpc>
                        <a:spcBef>
                          <a:spcPts val="0"/>
                        </a:spcBef>
                        <a:spcAft>
                          <a:spcPts val="0"/>
                        </a:spcAft>
                        <a:buNone/>
                      </a:pPr>
                      <a:r>
                        <a:t/>
                      </a:r>
                      <a:endParaRPr sz="7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성과평가</a:t>
                      </a:r>
                      <a:endParaRPr sz="700" u="none" cap="none" strike="noStrike">
                        <a:latin typeface="Arial"/>
                        <a:ea typeface="Arial"/>
                        <a:cs typeface="Arial"/>
                        <a:sym typeface="Arial"/>
                      </a:endParaRPr>
                    </a:p>
                  </a:txBody>
                  <a:tcPr marT="6350" marB="0" marR="0" marL="0">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7338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상시평가와 피드백을 통해 연초 수립한 목표 달성에 대한 동기부여 제고</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61325">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역량평가</a:t>
                      </a:r>
                      <a:endParaRPr sz="700" u="none" cap="none" strike="noStrike">
                        <a:latin typeface="Arial"/>
                        <a:ea typeface="Arial"/>
                        <a:cs typeface="Arial"/>
                        <a:sym typeface="Arial"/>
                      </a:endParaRPr>
                    </a:p>
                    <a:p>
                      <a:pPr indent="0" lvl="0" marL="0" marR="0" rtl="0" algn="l">
                        <a:lnSpc>
                          <a:spcPct val="113750"/>
                        </a:lnSpc>
                        <a:spcBef>
                          <a:spcPts val="75"/>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25"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18161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역량은 행동중심 로 표현, 객관적 로 측정하고 피드백 가능한 다면평가 방식 도입</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58150">
                <a:tc>
                  <a:txBody>
                    <a:bodyPr/>
                    <a:lstStyle/>
                    <a:p>
                      <a:pPr indent="0" lvl="0" marL="0" marR="0" rtl="0" algn="l">
                        <a:lnSpc>
                          <a:spcPct val="100000"/>
                        </a:lnSpc>
                        <a:spcBef>
                          <a:spcPts val="0"/>
                        </a:spcBef>
                        <a:spcAft>
                          <a:spcPts val="0"/>
                        </a:spcAft>
                        <a:buNone/>
                      </a:pPr>
                      <a:r>
                        <a:t/>
                      </a:r>
                      <a:endParaRPr sz="7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정기 인사평가</a:t>
                      </a:r>
                      <a:endParaRPr sz="700" u="none" cap="none" strike="noStrike">
                        <a:latin typeface="Arial"/>
                        <a:ea typeface="Arial"/>
                        <a:cs typeface="Arial"/>
                        <a:sym typeface="Arial"/>
                      </a:endParaRPr>
                    </a:p>
                    <a:p>
                      <a:pPr indent="0" lvl="0" marL="0" marR="0" rtl="0" algn="l">
                        <a:lnSpc>
                          <a:spcPct val="106875"/>
                        </a:lnSpc>
                        <a:spcBef>
                          <a:spcPts val="114"/>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635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54102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성과 및 역량 데이터 코멘트 및 육성 계획을 종합한 인사평가 실시</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pic>
        <p:nvPicPr>
          <p:cNvPr id="4049" name="Google Shape;4049;p66"/>
          <p:cNvPicPr preferRelativeResize="0"/>
          <p:nvPr/>
        </p:nvPicPr>
        <p:blipFill rotWithShape="1">
          <a:blip r:embed="rId30">
            <a:alphaModFix/>
          </a:blip>
          <a:srcRect b="0" l="0" r="0" t="0"/>
          <a:stretch/>
        </p:blipFill>
        <p:spPr>
          <a:xfrm>
            <a:off x="9745357" y="5466969"/>
            <a:ext cx="82550" cy="69850"/>
          </a:xfrm>
          <a:prstGeom prst="rect">
            <a:avLst/>
          </a:prstGeom>
          <a:noFill/>
          <a:ln>
            <a:noFill/>
          </a:ln>
        </p:spPr>
      </p:pic>
      <p:sp>
        <p:nvSpPr>
          <p:cNvPr id="4050" name="Google Shape;4050;p66"/>
          <p:cNvSpPr txBox="1"/>
          <p:nvPr/>
        </p:nvSpPr>
        <p:spPr>
          <a:xfrm>
            <a:off x="7911110" y="3982481"/>
            <a:ext cx="87058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데이터 기반의 성과평가</a:t>
            </a:r>
            <a:endParaRPr sz="700">
              <a:latin typeface="Arial"/>
              <a:ea typeface="Arial"/>
              <a:cs typeface="Arial"/>
              <a:sym typeface="Arial"/>
            </a:endParaRPr>
          </a:p>
        </p:txBody>
      </p:sp>
      <p:grpSp>
        <p:nvGrpSpPr>
          <p:cNvPr id="4051" name="Google Shape;4051;p66"/>
          <p:cNvGrpSpPr/>
          <p:nvPr/>
        </p:nvGrpSpPr>
        <p:grpSpPr>
          <a:xfrm>
            <a:off x="7812465" y="3958874"/>
            <a:ext cx="2483072" cy="197072"/>
            <a:chOff x="7812465" y="3958874"/>
            <a:chExt cx="2483072" cy="197072"/>
          </a:xfrm>
        </p:grpSpPr>
        <p:pic>
          <p:nvPicPr>
            <p:cNvPr id="4052" name="Google Shape;4052;p66"/>
            <p:cNvPicPr preferRelativeResize="0"/>
            <p:nvPr/>
          </p:nvPicPr>
          <p:blipFill rotWithShape="1">
            <a:blip r:embed="rId31">
              <a:alphaModFix/>
            </a:blip>
            <a:srcRect b="0" l="0" r="0" t="0"/>
            <a:stretch/>
          </p:blipFill>
          <p:spPr>
            <a:xfrm>
              <a:off x="7812465" y="3959315"/>
              <a:ext cx="90928" cy="196631"/>
            </a:xfrm>
            <a:prstGeom prst="rect">
              <a:avLst/>
            </a:prstGeom>
            <a:noFill/>
            <a:ln>
              <a:noFill/>
            </a:ln>
          </p:spPr>
        </p:pic>
        <p:sp>
          <p:nvSpPr>
            <p:cNvPr id="4053" name="Google Shape;4053;p66"/>
            <p:cNvSpPr/>
            <p:nvPr/>
          </p:nvSpPr>
          <p:spPr>
            <a:xfrm>
              <a:off x="7924335" y="4154505"/>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54" name="Google Shape;4054;p66"/>
            <p:cNvPicPr preferRelativeResize="0"/>
            <p:nvPr/>
          </p:nvPicPr>
          <p:blipFill rotWithShape="1">
            <a:blip r:embed="rId32">
              <a:alphaModFix/>
            </a:blip>
            <a:srcRect b="0" l="0" r="0" t="0"/>
            <a:stretch/>
          </p:blipFill>
          <p:spPr>
            <a:xfrm>
              <a:off x="10204609" y="3958874"/>
              <a:ext cx="90928" cy="196631"/>
            </a:xfrm>
            <a:prstGeom prst="rect">
              <a:avLst/>
            </a:prstGeom>
            <a:noFill/>
            <a:ln>
              <a:noFill/>
            </a:ln>
          </p:spPr>
        </p:pic>
        <p:sp>
          <p:nvSpPr>
            <p:cNvPr id="4055" name="Google Shape;4055;p66"/>
            <p:cNvSpPr/>
            <p:nvPr/>
          </p:nvSpPr>
          <p:spPr>
            <a:xfrm>
              <a:off x="7920526" y="3960316"/>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56" name="Google Shape;4056;p66"/>
            <p:cNvSpPr/>
            <p:nvPr/>
          </p:nvSpPr>
          <p:spPr>
            <a:xfrm>
              <a:off x="7813906" y="3960318"/>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57" name="Google Shape;4057;p66"/>
            <p:cNvPicPr preferRelativeResize="0"/>
            <p:nvPr/>
          </p:nvPicPr>
          <p:blipFill rotWithShape="1">
            <a:blip r:embed="rId33">
              <a:alphaModFix/>
            </a:blip>
            <a:srcRect b="0" l="0" r="0" t="0"/>
            <a:stretch/>
          </p:blipFill>
          <p:spPr>
            <a:xfrm>
              <a:off x="10122367" y="4001721"/>
              <a:ext cx="111391" cy="111378"/>
            </a:xfrm>
            <a:prstGeom prst="rect">
              <a:avLst/>
            </a:prstGeom>
            <a:noFill/>
            <a:ln>
              <a:noFill/>
            </a:ln>
          </p:spPr>
        </p:pic>
      </p:grpSp>
      <p:pic>
        <p:nvPicPr>
          <p:cNvPr id="4058" name="Google Shape;4058;p66"/>
          <p:cNvPicPr preferRelativeResize="0"/>
          <p:nvPr/>
        </p:nvPicPr>
        <p:blipFill rotWithShape="1">
          <a:blip r:embed="rId34">
            <a:alphaModFix/>
          </a:blip>
          <a:srcRect b="0" l="0" r="0" t="0"/>
          <a:stretch/>
        </p:blipFill>
        <p:spPr>
          <a:xfrm>
            <a:off x="2581680" y="4374821"/>
            <a:ext cx="263536" cy="335715"/>
          </a:xfrm>
          <a:prstGeom prst="rect">
            <a:avLst/>
          </a:prstGeom>
          <a:noFill/>
          <a:ln>
            <a:noFill/>
          </a:ln>
        </p:spPr>
      </p:pic>
      <p:sp>
        <p:nvSpPr>
          <p:cNvPr id="4059" name="Google Shape;4059;p6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66</a:t>
            </a:r>
            <a:endParaRPr sz="900">
              <a:latin typeface="Malgun Gothic"/>
              <a:ea typeface="Malgun Gothic"/>
              <a:cs typeface="Malgun Gothic"/>
              <a:sym typeface="Malgun Gothic"/>
            </a:endParaRPr>
          </a:p>
        </p:txBody>
      </p:sp>
      <p:pic>
        <p:nvPicPr>
          <p:cNvPr id="4060" name="Google Shape;4060;p66"/>
          <p:cNvPicPr preferRelativeResize="0"/>
          <p:nvPr/>
        </p:nvPicPr>
        <p:blipFill rotWithShape="1">
          <a:blip r:embed="rId35">
            <a:alphaModFix/>
          </a:blip>
          <a:srcRect b="0" l="0" r="0" t="0"/>
          <a:stretch/>
        </p:blipFill>
        <p:spPr>
          <a:xfrm>
            <a:off x="431999" y="6464984"/>
            <a:ext cx="231013" cy="231013"/>
          </a:xfrm>
          <a:prstGeom prst="rect">
            <a:avLst/>
          </a:prstGeom>
          <a:noFill/>
          <a:ln>
            <a:noFill/>
          </a:ln>
        </p:spPr>
      </p:pic>
      <p:pic>
        <p:nvPicPr>
          <p:cNvPr id="4061" name="Google Shape;4061;p66"/>
          <p:cNvPicPr preferRelativeResize="0"/>
          <p:nvPr/>
        </p:nvPicPr>
        <p:blipFill rotWithShape="1">
          <a:blip r:embed="rId36">
            <a:alphaModFix/>
          </a:blip>
          <a:srcRect b="0" l="0" r="0" t="0"/>
          <a:stretch/>
        </p:blipFill>
        <p:spPr>
          <a:xfrm>
            <a:off x="431999" y="6167054"/>
            <a:ext cx="231013" cy="231012"/>
          </a:xfrm>
          <a:prstGeom prst="rect">
            <a:avLst/>
          </a:prstGeom>
          <a:noFill/>
          <a:ln>
            <a:noFill/>
          </a:ln>
        </p:spPr>
      </p:pic>
      <p:pic>
        <p:nvPicPr>
          <p:cNvPr id="4062" name="Google Shape;4062;p66"/>
          <p:cNvPicPr preferRelativeResize="0"/>
          <p:nvPr/>
        </p:nvPicPr>
        <p:blipFill rotWithShape="1">
          <a:blip r:embed="rId37">
            <a:alphaModFix/>
          </a:blip>
          <a:srcRect b="0" l="0" r="0" t="0"/>
          <a:stretch/>
        </p:blipFill>
        <p:spPr>
          <a:xfrm>
            <a:off x="431999" y="5730434"/>
            <a:ext cx="231013" cy="231013"/>
          </a:xfrm>
          <a:prstGeom prst="rect">
            <a:avLst/>
          </a:prstGeom>
          <a:noFill/>
          <a:ln>
            <a:noFill/>
          </a:ln>
        </p:spPr>
      </p:pic>
      <p:pic>
        <p:nvPicPr>
          <p:cNvPr id="4063" name="Google Shape;4063;p66"/>
          <p:cNvPicPr preferRelativeResize="0"/>
          <p:nvPr/>
        </p:nvPicPr>
        <p:blipFill rotWithShape="1">
          <a:blip r:embed="rId38">
            <a:alphaModFix/>
          </a:blip>
          <a:srcRect b="0" l="0" r="0" t="0"/>
          <a:stretch/>
        </p:blipFill>
        <p:spPr>
          <a:xfrm>
            <a:off x="431999" y="5432504"/>
            <a:ext cx="231013" cy="231012"/>
          </a:xfrm>
          <a:prstGeom prst="rect">
            <a:avLst/>
          </a:prstGeom>
          <a:noFill/>
          <a:ln>
            <a:noFill/>
          </a:ln>
        </p:spPr>
      </p:pic>
      <p:sp>
        <p:nvSpPr>
          <p:cNvPr id="4064" name="Google Shape;4064;p6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8" name="Shape 4068"/>
        <p:cNvGrpSpPr/>
        <p:nvPr/>
      </p:nvGrpSpPr>
      <p:grpSpPr>
        <a:xfrm>
          <a:off x="0" y="0"/>
          <a:ext cx="0" cy="0"/>
          <a:chOff x="0" y="0"/>
          <a:chExt cx="0" cy="0"/>
        </a:xfrm>
      </p:grpSpPr>
      <p:sp>
        <p:nvSpPr>
          <p:cNvPr id="4069" name="Google Shape;4069;p67"/>
          <p:cNvSpPr/>
          <p:nvPr/>
        </p:nvSpPr>
        <p:spPr>
          <a:xfrm>
            <a:off x="5075999" y="720026"/>
            <a:ext cx="5220335" cy="2114550"/>
          </a:xfrm>
          <a:custGeom>
            <a:rect b="b" l="l" r="r" t="t"/>
            <a:pathLst>
              <a:path extrusionOk="0" h="2114550" w="5220334">
                <a:moveTo>
                  <a:pt x="5220004" y="0"/>
                </a:moveTo>
                <a:lnTo>
                  <a:pt x="0" y="0"/>
                </a:lnTo>
                <a:lnTo>
                  <a:pt x="0" y="2114296"/>
                </a:lnTo>
                <a:lnTo>
                  <a:pt x="5220004" y="2114296"/>
                </a:lnTo>
                <a:lnTo>
                  <a:pt x="5220004"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070" name="Google Shape;4070;p67"/>
          <p:cNvGrpSpPr/>
          <p:nvPr/>
        </p:nvGrpSpPr>
        <p:grpSpPr>
          <a:xfrm>
            <a:off x="7920003" y="3988118"/>
            <a:ext cx="2376170" cy="2708275"/>
            <a:chOff x="7920003" y="3988118"/>
            <a:chExt cx="2376170" cy="2708275"/>
          </a:xfrm>
        </p:grpSpPr>
        <p:sp>
          <p:nvSpPr>
            <p:cNvPr id="4071" name="Google Shape;4071;p67"/>
            <p:cNvSpPr/>
            <p:nvPr/>
          </p:nvSpPr>
          <p:spPr>
            <a:xfrm>
              <a:off x="7920003" y="3988118"/>
              <a:ext cx="2376170" cy="2708275"/>
            </a:xfrm>
            <a:custGeom>
              <a:rect b="b" l="l" r="r" t="t"/>
              <a:pathLst>
                <a:path extrusionOk="0" h="2708275" w="2376170">
                  <a:moveTo>
                    <a:pt x="2296795" y="0"/>
                  </a:moveTo>
                  <a:lnTo>
                    <a:pt x="79197" y="0"/>
                  </a:lnTo>
                  <a:lnTo>
                    <a:pt x="48370" y="6223"/>
                  </a:lnTo>
                  <a:lnTo>
                    <a:pt x="23196" y="23196"/>
                  </a:lnTo>
                  <a:lnTo>
                    <a:pt x="6223" y="48370"/>
                  </a:lnTo>
                  <a:lnTo>
                    <a:pt x="0" y="79197"/>
                  </a:lnTo>
                  <a:lnTo>
                    <a:pt x="0" y="2628684"/>
                  </a:lnTo>
                  <a:lnTo>
                    <a:pt x="6223" y="2659510"/>
                  </a:lnTo>
                  <a:lnTo>
                    <a:pt x="23196" y="2684684"/>
                  </a:lnTo>
                  <a:lnTo>
                    <a:pt x="48370" y="2701657"/>
                  </a:lnTo>
                  <a:lnTo>
                    <a:pt x="79197" y="2707881"/>
                  </a:lnTo>
                  <a:lnTo>
                    <a:pt x="2296795" y="2707881"/>
                  </a:lnTo>
                  <a:lnTo>
                    <a:pt x="2327621" y="2701657"/>
                  </a:lnTo>
                  <a:lnTo>
                    <a:pt x="2352795" y="2684684"/>
                  </a:lnTo>
                  <a:lnTo>
                    <a:pt x="2369768" y="2659510"/>
                  </a:lnTo>
                  <a:lnTo>
                    <a:pt x="2375992" y="2628684"/>
                  </a:lnTo>
                  <a:lnTo>
                    <a:pt x="2375992" y="79197"/>
                  </a:lnTo>
                  <a:lnTo>
                    <a:pt x="2369768" y="48370"/>
                  </a:lnTo>
                  <a:lnTo>
                    <a:pt x="2352795" y="23196"/>
                  </a:lnTo>
                  <a:lnTo>
                    <a:pt x="2327621" y="6223"/>
                  </a:lnTo>
                  <a:lnTo>
                    <a:pt x="2296795" y="0"/>
                  </a:lnTo>
                  <a:close/>
                </a:path>
              </a:pathLst>
            </a:custGeom>
            <a:solidFill>
              <a:srgbClr val="E0F5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2" name="Google Shape;4072;p67"/>
            <p:cNvSpPr/>
            <p:nvPr/>
          </p:nvSpPr>
          <p:spPr>
            <a:xfrm>
              <a:off x="9128736" y="4048046"/>
              <a:ext cx="1090930" cy="1854200"/>
            </a:xfrm>
            <a:custGeom>
              <a:rect b="b" l="l" r="r" t="t"/>
              <a:pathLst>
                <a:path extrusionOk="0" h="1854200" w="1090929">
                  <a:moveTo>
                    <a:pt x="1000328" y="0"/>
                  </a:moveTo>
                  <a:lnTo>
                    <a:pt x="90004" y="0"/>
                  </a:lnTo>
                  <a:lnTo>
                    <a:pt x="54971" y="7073"/>
                  </a:lnTo>
                  <a:lnTo>
                    <a:pt x="26362" y="26362"/>
                  </a:lnTo>
                  <a:lnTo>
                    <a:pt x="7073" y="54971"/>
                  </a:lnTo>
                  <a:lnTo>
                    <a:pt x="0" y="90004"/>
                  </a:lnTo>
                  <a:lnTo>
                    <a:pt x="0" y="1763877"/>
                  </a:lnTo>
                  <a:lnTo>
                    <a:pt x="7073" y="1798909"/>
                  </a:lnTo>
                  <a:lnTo>
                    <a:pt x="26362" y="1827514"/>
                  </a:lnTo>
                  <a:lnTo>
                    <a:pt x="54971" y="1846798"/>
                  </a:lnTo>
                  <a:lnTo>
                    <a:pt x="90004" y="1853869"/>
                  </a:lnTo>
                  <a:lnTo>
                    <a:pt x="1000328" y="1853869"/>
                  </a:lnTo>
                  <a:lnTo>
                    <a:pt x="1035361" y="1846798"/>
                  </a:lnTo>
                  <a:lnTo>
                    <a:pt x="1063971" y="1827514"/>
                  </a:lnTo>
                  <a:lnTo>
                    <a:pt x="1083259" y="1798909"/>
                  </a:lnTo>
                  <a:lnTo>
                    <a:pt x="1090333" y="1763877"/>
                  </a:lnTo>
                  <a:lnTo>
                    <a:pt x="1090333" y="90004"/>
                  </a:lnTo>
                  <a:lnTo>
                    <a:pt x="1083259" y="54971"/>
                  </a:lnTo>
                  <a:lnTo>
                    <a:pt x="1063971" y="26362"/>
                  </a:lnTo>
                  <a:lnTo>
                    <a:pt x="1035361" y="7073"/>
                  </a:lnTo>
                  <a:lnTo>
                    <a:pt x="100032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3" name="Google Shape;4073;p67"/>
            <p:cNvSpPr/>
            <p:nvPr/>
          </p:nvSpPr>
          <p:spPr>
            <a:xfrm>
              <a:off x="7988973" y="6319342"/>
              <a:ext cx="1096645" cy="320675"/>
            </a:xfrm>
            <a:custGeom>
              <a:rect b="b" l="l" r="r" t="t"/>
              <a:pathLst>
                <a:path extrusionOk="0" h="320675" w="1096645">
                  <a:moveTo>
                    <a:pt x="1096441" y="248539"/>
                  </a:moveTo>
                  <a:lnTo>
                    <a:pt x="1090777" y="220510"/>
                  </a:lnTo>
                  <a:lnTo>
                    <a:pt x="1075347" y="197624"/>
                  </a:lnTo>
                  <a:lnTo>
                    <a:pt x="1052461" y="182206"/>
                  </a:lnTo>
                  <a:lnTo>
                    <a:pt x="1024445" y="176542"/>
                  </a:lnTo>
                  <a:lnTo>
                    <a:pt x="71996" y="176542"/>
                  </a:lnTo>
                  <a:lnTo>
                    <a:pt x="43967" y="182206"/>
                  </a:lnTo>
                  <a:lnTo>
                    <a:pt x="21082" y="197624"/>
                  </a:lnTo>
                  <a:lnTo>
                    <a:pt x="5651" y="220510"/>
                  </a:lnTo>
                  <a:lnTo>
                    <a:pt x="0" y="248539"/>
                  </a:lnTo>
                  <a:lnTo>
                    <a:pt x="5651" y="276567"/>
                  </a:lnTo>
                  <a:lnTo>
                    <a:pt x="21082" y="299453"/>
                  </a:lnTo>
                  <a:lnTo>
                    <a:pt x="43967" y="314883"/>
                  </a:lnTo>
                  <a:lnTo>
                    <a:pt x="71996" y="320548"/>
                  </a:lnTo>
                  <a:lnTo>
                    <a:pt x="1024445" y="320548"/>
                  </a:lnTo>
                  <a:lnTo>
                    <a:pt x="1052461" y="314883"/>
                  </a:lnTo>
                  <a:lnTo>
                    <a:pt x="1075347" y="299453"/>
                  </a:lnTo>
                  <a:lnTo>
                    <a:pt x="1090777" y="276567"/>
                  </a:lnTo>
                  <a:lnTo>
                    <a:pt x="1096441" y="248539"/>
                  </a:lnTo>
                  <a:close/>
                </a:path>
                <a:path extrusionOk="0" h="320675" w="1096645">
                  <a:moveTo>
                    <a:pt x="1096441" y="71996"/>
                  </a:moveTo>
                  <a:lnTo>
                    <a:pt x="1090777" y="43967"/>
                  </a:lnTo>
                  <a:lnTo>
                    <a:pt x="1075347" y="21082"/>
                  </a:lnTo>
                  <a:lnTo>
                    <a:pt x="1052461" y="5651"/>
                  </a:lnTo>
                  <a:lnTo>
                    <a:pt x="1024445" y="0"/>
                  </a:lnTo>
                  <a:lnTo>
                    <a:pt x="71996" y="0"/>
                  </a:lnTo>
                  <a:lnTo>
                    <a:pt x="43967" y="5651"/>
                  </a:lnTo>
                  <a:lnTo>
                    <a:pt x="21082" y="21082"/>
                  </a:lnTo>
                  <a:lnTo>
                    <a:pt x="5651" y="43967"/>
                  </a:lnTo>
                  <a:lnTo>
                    <a:pt x="0" y="71996"/>
                  </a:lnTo>
                  <a:lnTo>
                    <a:pt x="5651" y="100012"/>
                  </a:lnTo>
                  <a:lnTo>
                    <a:pt x="21082" y="122910"/>
                  </a:lnTo>
                  <a:lnTo>
                    <a:pt x="43967" y="138341"/>
                  </a:lnTo>
                  <a:lnTo>
                    <a:pt x="71996" y="144005"/>
                  </a:lnTo>
                  <a:lnTo>
                    <a:pt x="1024445" y="144005"/>
                  </a:lnTo>
                  <a:lnTo>
                    <a:pt x="1052461" y="138341"/>
                  </a:lnTo>
                  <a:lnTo>
                    <a:pt x="1075347" y="122910"/>
                  </a:lnTo>
                  <a:lnTo>
                    <a:pt x="1090777" y="100012"/>
                  </a:lnTo>
                  <a:lnTo>
                    <a:pt x="1096441" y="7199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4" name="Google Shape;4074;p67"/>
            <p:cNvSpPr/>
            <p:nvPr/>
          </p:nvSpPr>
          <p:spPr>
            <a:xfrm>
              <a:off x="7990869" y="4048046"/>
              <a:ext cx="1090930" cy="2235835"/>
            </a:xfrm>
            <a:custGeom>
              <a:rect b="b" l="l" r="r" t="t"/>
              <a:pathLst>
                <a:path extrusionOk="0" h="2235835" w="1090929">
                  <a:moveTo>
                    <a:pt x="1000328" y="0"/>
                  </a:moveTo>
                  <a:lnTo>
                    <a:pt x="90004" y="0"/>
                  </a:lnTo>
                  <a:lnTo>
                    <a:pt x="54971" y="7073"/>
                  </a:lnTo>
                  <a:lnTo>
                    <a:pt x="26362" y="26362"/>
                  </a:lnTo>
                  <a:lnTo>
                    <a:pt x="7073" y="54971"/>
                  </a:lnTo>
                  <a:lnTo>
                    <a:pt x="0" y="90004"/>
                  </a:lnTo>
                  <a:lnTo>
                    <a:pt x="0" y="2145703"/>
                  </a:lnTo>
                  <a:lnTo>
                    <a:pt x="7073" y="2180729"/>
                  </a:lnTo>
                  <a:lnTo>
                    <a:pt x="26362" y="2209334"/>
                  </a:lnTo>
                  <a:lnTo>
                    <a:pt x="54971" y="2228622"/>
                  </a:lnTo>
                  <a:lnTo>
                    <a:pt x="90004" y="2235695"/>
                  </a:lnTo>
                  <a:lnTo>
                    <a:pt x="1000328" y="2235695"/>
                  </a:lnTo>
                  <a:lnTo>
                    <a:pt x="1035361" y="2228622"/>
                  </a:lnTo>
                  <a:lnTo>
                    <a:pt x="1063971" y="2209334"/>
                  </a:lnTo>
                  <a:lnTo>
                    <a:pt x="1083259" y="2180729"/>
                  </a:lnTo>
                  <a:lnTo>
                    <a:pt x="1090333" y="2145703"/>
                  </a:lnTo>
                  <a:lnTo>
                    <a:pt x="1090333" y="90004"/>
                  </a:lnTo>
                  <a:lnTo>
                    <a:pt x="1083259" y="54971"/>
                  </a:lnTo>
                  <a:lnTo>
                    <a:pt x="1063971" y="26362"/>
                  </a:lnTo>
                  <a:lnTo>
                    <a:pt x="1035361" y="7073"/>
                  </a:lnTo>
                  <a:lnTo>
                    <a:pt x="100032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4075" name="Google Shape;4075;p6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076" name="Google Shape;4076;p67"/>
          <p:cNvGrpSpPr/>
          <p:nvPr/>
        </p:nvGrpSpPr>
        <p:grpSpPr>
          <a:xfrm>
            <a:off x="2339987" y="913929"/>
            <a:ext cx="2484120" cy="3810"/>
            <a:chOff x="2339987" y="913929"/>
            <a:chExt cx="2484120" cy="3810"/>
          </a:xfrm>
        </p:grpSpPr>
        <p:sp>
          <p:nvSpPr>
            <p:cNvPr id="4077" name="Google Shape;4077;p67"/>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8" name="Google Shape;4078;p67"/>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79" name="Google Shape;4079;p67"/>
          <p:cNvSpPr txBox="1"/>
          <p:nvPr/>
        </p:nvSpPr>
        <p:spPr>
          <a:xfrm>
            <a:off x="2327300" y="682914"/>
            <a:ext cx="54864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인재 육성</a:t>
            </a:r>
            <a:endParaRPr sz="950">
              <a:latin typeface="Malgun Gothic"/>
              <a:ea typeface="Malgun Gothic"/>
              <a:cs typeface="Malgun Gothic"/>
              <a:sym typeface="Malgun Gothic"/>
            </a:endParaRPr>
          </a:p>
        </p:txBody>
      </p:sp>
      <p:pic>
        <p:nvPicPr>
          <p:cNvPr id="4080" name="Google Shape;4080;p67"/>
          <p:cNvPicPr preferRelativeResize="0"/>
          <p:nvPr/>
        </p:nvPicPr>
        <p:blipFill rotWithShape="1">
          <a:blip r:embed="rId16">
            <a:alphaModFix/>
          </a:blip>
          <a:srcRect b="0" l="0" r="0" t="0"/>
          <a:stretch/>
        </p:blipFill>
        <p:spPr>
          <a:xfrm>
            <a:off x="3736113" y="1087028"/>
            <a:ext cx="98424" cy="82549"/>
          </a:xfrm>
          <a:prstGeom prst="rect">
            <a:avLst/>
          </a:prstGeom>
          <a:noFill/>
          <a:ln>
            <a:noFill/>
          </a:ln>
        </p:spPr>
      </p:pic>
      <p:sp>
        <p:nvSpPr>
          <p:cNvPr id="4081" name="Google Shape;4081;p67"/>
          <p:cNvSpPr txBox="1"/>
          <p:nvPr/>
        </p:nvSpPr>
        <p:spPr>
          <a:xfrm>
            <a:off x="2327300" y="995334"/>
            <a:ext cx="250952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META HR을 기반  로 한 인재 육성 체계를 통해 임직원의 성장을 지원하고 있습니다. 핵심 역량에 맞 는 프로그램을 설계하여 기본 역량과 리더십을 함양하고, 직무 역량 및 디지털 역량 등 전문 역량을 강화하여 임직원 의 경쟁력 향상을 도모합니다.</a:t>
            </a:r>
            <a:endParaRPr sz="800">
              <a:latin typeface="Arial"/>
              <a:ea typeface="Arial"/>
              <a:cs typeface="Arial"/>
              <a:sym typeface="Arial"/>
            </a:endParaRPr>
          </a:p>
        </p:txBody>
      </p:sp>
      <p:sp>
        <p:nvSpPr>
          <p:cNvPr id="4082" name="Google Shape;4082;p67"/>
          <p:cNvSpPr txBox="1"/>
          <p:nvPr/>
        </p:nvSpPr>
        <p:spPr>
          <a:xfrm>
            <a:off x="2327300" y="2089774"/>
            <a:ext cx="2508885"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자기주도학습 문화 확산</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임직원 개인 니즈에 맞춰 스스로 역량을 개발하고, 개인과 조직 성장의 추구할 수 있도록 자기주도학습경험을 지원 하고 있습니다.</a:t>
            </a:r>
            <a:endParaRPr sz="800">
              <a:latin typeface="Arial"/>
              <a:ea typeface="Arial"/>
              <a:cs typeface="Arial"/>
              <a:sym typeface="Arial"/>
            </a:endParaRPr>
          </a:p>
        </p:txBody>
      </p:sp>
      <p:sp>
        <p:nvSpPr>
          <p:cNvPr id="4083" name="Google Shape;4083;p67"/>
          <p:cNvSpPr txBox="1"/>
          <p:nvPr/>
        </p:nvSpPr>
        <p:spPr>
          <a:xfrm>
            <a:off x="2439109" y="3197956"/>
            <a:ext cx="1096645" cy="1371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신한라이프 인재 육성 체계도</a:t>
            </a:r>
            <a:endParaRPr sz="700">
              <a:latin typeface="Arial"/>
              <a:ea typeface="Arial"/>
              <a:cs typeface="Arial"/>
              <a:sym typeface="Arial"/>
            </a:endParaRPr>
          </a:p>
        </p:txBody>
      </p:sp>
      <p:grpSp>
        <p:nvGrpSpPr>
          <p:cNvPr id="4084" name="Google Shape;4084;p67"/>
          <p:cNvGrpSpPr/>
          <p:nvPr/>
        </p:nvGrpSpPr>
        <p:grpSpPr>
          <a:xfrm>
            <a:off x="2340403" y="3167956"/>
            <a:ext cx="7955205" cy="215194"/>
            <a:chOff x="2340403" y="3167956"/>
            <a:chExt cx="7955205" cy="215194"/>
          </a:xfrm>
        </p:grpSpPr>
        <p:pic>
          <p:nvPicPr>
            <p:cNvPr id="4085" name="Google Shape;4085;p67"/>
            <p:cNvPicPr preferRelativeResize="0"/>
            <p:nvPr/>
          </p:nvPicPr>
          <p:blipFill rotWithShape="1">
            <a:blip r:embed="rId17">
              <a:alphaModFix/>
            </a:blip>
            <a:srcRect b="0" l="0" r="0" t="0"/>
            <a:stretch/>
          </p:blipFill>
          <p:spPr>
            <a:xfrm>
              <a:off x="2340403" y="3168330"/>
              <a:ext cx="100258" cy="214820"/>
            </a:xfrm>
            <a:prstGeom prst="rect">
              <a:avLst/>
            </a:prstGeom>
            <a:noFill/>
            <a:ln>
              <a:noFill/>
            </a:ln>
          </p:spPr>
        </p:pic>
        <p:sp>
          <p:nvSpPr>
            <p:cNvPr id="4086" name="Google Shape;4086;p67"/>
            <p:cNvSpPr/>
            <p:nvPr/>
          </p:nvSpPr>
          <p:spPr>
            <a:xfrm>
              <a:off x="2461346" y="3381648"/>
              <a:ext cx="7717155" cy="0"/>
            </a:xfrm>
            <a:custGeom>
              <a:rect b="b" l="l" r="r" t="t"/>
              <a:pathLst>
                <a:path extrusionOk="0" h="120000" w="7717155">
                  <a:moveTo>
                    <a:pt x="0" y="0"/>
                  </a:moveTo>
                  <a:lnTo>
                    <a:pt x="771711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87" name="Google Shape;4087;p67"/>
            <p:cNvPicPr preferRelativeResize="0"/>
            <p:nvPr/>
          </p:nvPicPr>
          <p:blipFill rotWithShape="1">
            <a:blip r:embed="rId18">
              <a:alphaModFix/>
            </a:blip>
            <a:srcRect b="0" l="0" r="0" t="0"/>
            <a:stretch/>
          </p:blipFill>
          <p:spPr>
            <a:xfrm>
              <a:off x="10195337" y="3167956"/>
              <a:ext cx="100271" cy="214819"/>
            </a:xfrm>
            <a:prstGeom prst="rect">
              <a:avLst/>
            </a:prstGeom>
            <a:noFill/>
            <a:ln>
              <a:noFill/>
            </a:ln>
          </p:spPr>
        </p:pic>
        <p:sp>
          <p:nvSpPr>
            <p:cNvPr id="4088" name="Google Shape;4088;p67"/>
            <p:cNvSpPr/>
            <p:nvPr/>
          </p:nvSpPr>
          <p:spPr>
            <a:xfrm>
              <a:off x="2457537" y="3169457"/>
              <a:ext cx="7717155" cy="0"/>
            </a:xfrm>
            <a:custGeom>
              <a:rect b="b" l="l" r="r" t="t"/>
              <a:pathLst>
                <a:path extrusionOk="0" h="120000" w="7717155">
                  <a:moveTo>
                    <a:pt x="7717116"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89" name="Google Shape;4089;p67"/>
            <p:cNvSpPr/>
            <p:nvPr/>
          </p:nvSpPr>
          <p:spPr>
            <a:xfrm>
              <a:off x="2341909" y="3169454"/>
              <a:ext cx="7952740" cy="212725"/>
            </a:xfrm>
            <a:custGeom>
              <a:rect b="b" l="l" r="r" t="t"/>
              <a:pathLst>
                <a:path extrusionOk="0" h="212725" w="7952740">
                  <a:moveTo>
                    <a:pt x="139" y="100520"/>
                  </a:moveTo>
                  <a:lnTo>
                    <a:pt x="38" y="102362"/>
                  </a:lnTo>
                  <a:lnTo>
                    <a:pt x="0" y="104228"/>
                  </a:lnTo>
                  <a:lnTo>
                    <a:pt x="0" y="106095"/>
                  </a:lnTo>
                  <a:lnTo>
                    <a:pt x="0" y="107975"/>
                  </a:lnTo>
                  <a:lnTo>
                    <a:pt x="38" y="109829"/>
                  </a:lnTo>
                  <a:lnTo>
                    <a:pt x="139" y="111683"/>
                  </a:lnTo>
                </a:path>
                <a:path extrusionOk="0" h="212725" w="7952740">
                  <a:moveTo>
                    <a:pt x="100507" y="212051"/>
                  </a:moveTo>
                  <a:lnTo>
                    <a:pt x="102361" y="212140"/>
                  </a:lnTo>
                  <a:lnTo>
                    <a:pt x="104216" y="212191"/>
                  </a:lnTo>
                  <a:lnTo>
                    <a:pt x="106095" y="212191"/>
                  </a:lnTo>
                  <a:lnTo>
                    <a:pt x="111810" y="212191"/>
                  </a:lnTo>
                </a:path>
                <a:path extrusionOk="0" h="212725" w="7952740">
                  <a:moveTo>
                    <a:pt x="7840370" y="212191"/>
                  </a:moveTo>
                  <a:lnTo>
                    <a:pt x="7846085" y="212191"/>
                  </a:lnTo>
                  <a:lnTo>
                    <a:pt x="7847964" y="212191"/>
                  </a:lnTo>
                  <a:lnTo>
                    <a:pt x="7849819" y="212140"/>
                  </a:lnTo>
                  <a:lnTo>
                    <a:pt x="7851673" y="212051"/>
                  </a:lnTo>
                </a:path>
                <a:path extrusionOk="0" h="212725" w="7952740">
                  <a:moveTo>
                    <a:pt x="7952041" y="111683"/>
                  </a:moveTo>
                  <a:lnTo>
                    <a:pt x="7952143" y="109829"/>
                  </a:lnTo>
                  <a:lnTo>
                    <a:pt x="7952181" y="107975"/>
                  </a:lnTo>
                  <a:lnTo>
                    <a:pt x="7952181" y="106095"/>
                  </a:lnTo>
                  <a:lnTo>
                    <a:pt x="7952181" y="104228"/>
                  </a:lnTo>
                  <a:lnTo>
                    <a:pt x="7952143" y="102362"/>
                  </a:lnTo>
                  <a:lnTo>
                    <a:pt x="7952041" y="100520"/>
                  </a:lnTo>
                </a:path>
                <a:path extrusionOk="0" h="212725" w="7952740">
                  <a:moveTo>
                    <a:pt x="7851673" y="152"/>
                  </a:moveTo>
                  <a:lnTo>
                    <a:pt x="7849819" y="50"/>
                  </a:lnTo>
                  <a:lnTo>
                    <a:pt x="7847964" y="0"/>
                  </a:lnTo>
                  <a:lnTo>
                    <a:pt x="7846085" y="0"/>
                  </a:lnTo>
                  <a:lnTo>
                    <a:pt x="7840370" y="0"/>
                  </a:lnTo>
                </a:path>
                <a:path extrusionOk="0" h="212725" w="795274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90" name="Google Shape;4090;p67"/>
            <p:cNvPicPr preferRelativeResize="0"/>
            <p:nvPr/>
          </p:nvPicPr>
          <p:blipFill rotWithShape="1">
            <a:blip r:embed="rId19">
              <a:alphaModFix/>
            </a:blip>
            <a:srcRect b="0" l="0" r="0" t="0"/>
            <a:stretch/>
          </p:blipFill>
          <p:spPr>
            <a:xfrm>
              <a:off x="10115066" y="3212549"/>
              <a:ext cx="125996" cy="126009"/>
            </a:xfrm>
            <a:prstGeom prst="rect">
              <a:avLst/>
            </a:prstGeom>
            <a:noFill/>
            <a:ln>
              <a:noFill/>
            </a:ln>
          </p:spPr>
        </p:pic>
      </p:grpSp>
      <p:sp>
        <p:nvSpPr>
          <p:cNvPr id="4091" name="Google Shape;4091;p67"/>
          <p:cNvSpPr/>
          <p:nvPr/>
        </p:nvSpPr>
        <p:spPr>
          <a:xfrm>
            <a:off x="5257904" y="865904"/>
            <a:ext cx="4856480" cy="212725"/>
          </a:xfrm>
          <a:custGeom>
            <a:rect b="b" l="l" r="r" t="t"/>
            <a:pathLst>
              <a:path extrusionOk="0" h="212725" w="4856480">
                <a:moveTo>
                  <a:pt x="4750092"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4750092" y="212191"/>
                </a:lnTo>
                <a:lnTo>
                  <a:pt x="4791390" y="203854"/>
                </a:lnTo>
                <a:lnTo>
                  <a:pt x="4825114" y="181117"/>
                </a:lnTo>
                <a:lnTo>
                  <a:pt x="4847850" y="147394"/>
                </a:lnTo>
                <a:lnTo>
                  <a:pt x="4856187" y="106095"/>
                </a:lnTo>
                <a:lnTo>
                  <a:pt x="4847850" y="64797"/>
                </a:lnTo>
                <a:lnTo>
                  <a:pt x="4825114" y="31073"/>
                </a:lnTo>
                <a:lnTo>
                  <a:pt x="4791390" y="8337"/>
                </a:lnTo>
                <a:lnTo>
                  <a:pt x="475009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92" name="Google Shape;4092;p67"/>
          <p:cNvSpPr txBox="1"/>
          <p:nvPr/>
        </p:nvSpPr>
        <p:spPr>
          <a:xfrm>
            <a:off x="5367809" y="894402"/>
            <a:ext cx="681990" cy="13716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b="0" lang="en-US" sz="700">
                <a:solidFill>
                  <a:srgbClr val="231F20"/>
                </a:solidFill>
                <a:latin typeface="Arial"/>
                <a:ea typeface="Arial"/>
                <a:cs typeface="Arial"/>
                <a:sym typeface="Arial"/>
              </a:rPr>
              <a:t>자기주도학습문화</a:t>
            </a:r>
            <a:endParaRPr sz="700">
              <a:latin typeface="Arial"/>
              <a:ea typeface="Arial"/>
              <a:cs typeface="Arial"/>
              <a:sym typeface="Arial"/>
            </a:endParaRPr>
          </a:p>
        </p:txBody>
      </p:sp>
      <p:grpSp>
        <p:nvGrpSpPr>
          <p:cNvPr id="4093" name="Google Shape;4093;p67"/>
          <p:cNvGrpSpPr/>
          <p:nvPr/>
        </p:nvGrpSpPr>
        <p:grpSpPr>
          <a:xfrm>
            <a:off x="5256403" y="864401"/>
            <a:ext cx="4859205" cy="215194"/>
            <a:chOff x="5256403" y="864401"/>
            <a:chExt cx="4859205" cy="215194"/>
          </a:xfrm>
        </p:grpSpPr>
        <p:pic>
          <p:nvPicPr>
            <p:cNvPr id="4094" name="Google Shape;4094;p67"/>
            <p:cNvPicPr preferRelativeResize="0"/>
            <p:nvPr/>
          </p:nvPicPr>
          <p:blipFill rotWithShape="1">
            <a:blip r:embed="rId20">
              <a:alphaModFix/>
            </a:blip>
            <a:srcRect b="0" l="0" r="0" t="0"/>
            <a:stretch/>
          </p:blipFill>
          <p:spPr>
            <a:xfrm>
              <a:off x="5256403" y="864776"/>
              <a:ext cx="100258" cy="214819"/>
            </a:xfrm>
            <a:prstGeom prst="rect">
              <a:avLst/>
            </a:prstGeom>
            <a:noFill/>
            <a:ln>
              <a:noFill/>
            </a:ln>
          </p:spPr>
        </p:pic>
        <p:sp>
          <p:nvSpPr>
            <p:cNvPr id="4095" name="Google Shape;4095;p67"/>
            <p:cNvSpPr/>
            <p:nvPr/>
          </p:nvSpPr>
          <p:spPr>
            <a:xfrm>
              <a:off x="5377322" y="1078094"/>
              <a:ext cx="4621530" cy="0"/>
            </a:xfrm>
            <a:custGeom>
              <a:rect b="b" l="l" r="r" t="t"/>
              <a:pathLst>
                <a:path extrusionOk="0" h="120000" w="4621530">
                  <a:moveTo>
                    <a:pt x="0" y="0"/>
                  </a:moveTo>
                  <a:lnTo>
                    <a:pt x="462116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96" name="Google Shape;4096;p67"/>
            <p:cNvPicPr preferRelativeResize="0"/>
            <p:nvPr/>
          </p:nvPicPr>
          <p:blipFill rotWithShape="1">
            <a:blip r:embed="rId21">
              <a:alphaModFix/>
            </a:blip>
            <a:srcRect b="0" l="0" r="0" t="0"/>
            <a:stretch/>
          </p:blipFill>
          <p:spPr>
            <a:xfrm>
              <a:off x="10015337" y="864401"/>
              <a:ext cx="100271" cy="214820"/>
            </a:xfrm>
            <a:prstGeom prst="rect">
              <a:avLst/>
            </a:prstGeom>
            <a:noFill/>
            <a:ln>
              <a:noFill/>
            </a:ln>
          </p:spPr>
        </p:pic>
        <p:sp>
          <p:nvSpPr>
            <p:cNvPr id="4097" name="Google Shape;4097;p67"/>
            <p:cNvSpPr/>
            <p:nvPr/>
          </p:nvSpPr>
          <p:spPr>
            <a:xfrm>
              <a:off x="5373516" y="865903"/>
              <a:ext cx="4621530" cy="0"/>
            </a:xfrm>
            <a:custGeom>
              <a:rect b="b" l="l" r="r" t="t"/>
              <a:pathLst>
                <a:path extrusionOk="0" h="120000" w="4621530">
                  <a:moveTo>
                    <a:pt x="4621161"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98" name="Google Shape;4098;p67"/>
            <p:cNvSpPr/>
            <p:nvPr/>
          </p:nvSpPr>
          <p:spPr>
            <a:xfrm>
              <a:off x="5257909" y="865900"/>
              <a:ext cx="4856480" cy="212725"/>
            </a:xfrm>
            <a:custGeom>
              <a:rect b="b" l="l" r="r" t="t"/>
              <a:pathLst>
                <a:path extrusionOk="0" h="212725" w="4856480">
                  <a:moveTo>
                    <a:pt x="139" y="100520"/>
                  </a:moveTo>
                  <a:lnTo>
                    <a:pt x="38" y="102362"/>
                  </a:lnTo>
                  <a:lnTo>
                    <a:pt x="0" y="104228"/>
                  </a:lnTo>
                  <a:lnTo>
                    <a:pt x="0" y="106095"/>
                  </a:lnTo>
                  <a:lnTo>
                    <a:pt x="0" y="107975"/>
                  </a:lnTo>
                  <a:lnTo>
                    <a:pt x="38" y="109829"/>
                  </a:lnTo>
                  <a:lnTo>
                    <a:pt x="139" y="111683"/>
                  </a:lnTo>
                </a:path>
                <a:path extrusionOk="0" h="212725" w="4856480">
                  <a:moveTo>
                    <a:pt x="100507" y="212051"/>
                  </a:moveTo>
                  <a:lnTo>
                    <a:pt x="102362" y="212140"/>
                  </a:lnTo>
                  <a:lnTo>
                    <a:pt x="104216" y="212191"/>
                  </a:lnTo>
                  <a:lnTo>
                    <a:pt x="106095" y="212191"/>
                  </a:lnTo>
                  <a:lnTo>
                    <a:pt x="111798" y="212191"/>
                  </a:lnTo>
                </a:path>
                <a:path extrusionOk="0" h="212725" w="4856480">
                  <a:moveTo>
                    <a:pt x="4744377" y="212191"/>
                  </a:moveTo>
                  <a:lnTo>
                    <a:pt x="4750092" y="212191"/>
                  </a:lnTo>
                  <a:lnTo>
                    <a:pt x="4751959" y="212191"/>
                  </a:lnTo>
                  <a:lnTo>
                    <a:pt x="4753825" y="212140"/>
                  </a:lnTo>
                  <a:lnTo>
                    <a:pt x="4755667" y="212051"/>
                  </a:lnTo>
                </a:path>
                <a:path extrusionOk="0" h="212725" w="4856480">
                  <a:moveTo>
                    <a:pt x="4856035" y="111683"/>
                  </a:moveTo>
                  <a:lnTo>
                    <a:pt x="4856137" y="109829"/>
                  </a:lnTo>
                  <a:lnTo>
                    <a:pt x="4856187" y="107975"/>
                  </a:lnTo>
                  <a:lnTo>
                    <a:pt x="4856187" y="106095"/>
                  </a:lnTo>
                  <a:lnTo>
                    <a:pt x="4856187" y="104228"/>
                  </a:lnTo>
                  <a:lnTo>
                    <a:pt x="4856137" y="102362"/>
                  </a:lnTo>
                  <a:lnTo>
                    <a:pt x="4856035" y="100520"/>
                  </a:lnTo>
                </a:path>
                <a:path extrusionOk="0" h="212725" w="4856480">
                  <a:moveTo>
                    <a:pt x="4755667" y="152"/>
                  </a:moveTo>
                  <a:lnTo>
                    <a:pt x="4753825" y="50"/>
                  </a:lnTo>
                  <a:lnTo>
                    <a:pt x="4751959" y="0"/>
                  </a:lnTo>
                  <a:lnTo>
                    <a:pt x="4750092" y="0"/>
                  </a:lnTo>
                  <a:lnTo>
                    <a:pt x="4744377" y="0"/>
                  </a:lnTo>
                </a:path>
                <a:path extrusionOk="0" h="212725" w="4856480">
                  <a:moveTo>
                    <a:pt x="111798" y="0"/>
                  </a:moveTo>
                  <a:lnTo>
                    <a:pt x="106095" y="0"/>
                  </a:lnTo>
                  <a:lnTo>
                    <a:pt x="104216" y="0"/>
                  </a:lnTo>
                  <a:lnTo>
                    <a:pt x="102362"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99" name="Google Shape;4099;p67"/>
            <p:cNvPicPr preferRelativeResize="0"/>
            <p:nvPr/>
          </p:nvPicPr>
          <p:blipFill rotWithShape="1">
            <a:blip r:embed="rId22">
              <a:alphaModFix/>
            </a:blip>
            <a:srcRect b="0" l="0" r="0" t="0"/>
            <a:stretch/>
          </p:blipFill>
          <p:spPr>
            <a:xfrm>
              <a:off x="9935066" y="908993"/>
              <a:ext cx="125996" cy="126009"/>
            </a:xfrm>
            <a:prstGeom prst="rect">
              <a:avLst/>
            </a:prstGeom>
            <a:noFill/>
            <a:ln>
              <a:noFill/>
            </a:ln>
          </p:spPr>
        </p:pic>
      </p:grpSp>
      <p:sp>
        <p:nvSpPr>
          <p:cNvPr id="4100" name="Google Shape;4100;p67"/>
          <p:cNvSpPr txBox="1"/>
          <p:nvPr/>
        </p:nvSpPr>
        <p:spPr>
          <a:xfrm>
            <a:off x="6114822" y="3500059"/>
            <a:ext cx="105473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6F5DCF"/>
                </a:solidFill>
                <a:latin typeface="Arial"/>
                <a:ea typeface="Arial"/>
                <a:cs typeface="Arial"/>
                <a:sym typeface="Arial"/>
              </a:rPr>
              <a:t>“직급/직무별 필요역량 함양”</a:t>
            </a:r>
            <a:endParaRPr sz="650">
              <a:latin typeface="Arial"/>
              <a:ea typeface="Arial"/>
              <a:cs typeface="Arial"/>
              <a:sym typeface="Arial"/>
            </a:endParaRPr>
          </a:p>
        </p:txBody>
      </p:sp>
      <p:sp>
        <p:nvSpPr>
          <p:cNvPr id="4101" name="Google Shape;4101;p67"/>
          <p:cNvSpPr txBox="1"/>
          <p:nvPr/>
        </p:nvSpPr>
        <p:spPr>
          <a:xfrm>
            <a:off x="8637108" y="3500059"/>
            <a:ext cx="94234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6DCDB1"/>
                </a:solidFill>
                <a:latin typeface="Arial"/>
                <a:ea typeface="Arial"/>
                <a:cs typeface="Arial"/>
                <a:sym typeface="Arial"/>
              </a:rPr>
              <a:t>“미래성장 핵심인력 육성”</a:t>
            </a:r>
            <a:endParaRPr sz="650">
              <a:latin typeface="Arial"/>
              <a:ea typeface="Arial"/>
              <a:cs typeface="Arial"/>
              <a:sym typeface="Arial"/>
            </a:endParaRPr>
          </a:p>
        </p:txBody>
      </p:sp>
      <p:sp>
        <p:nvSpPr>
          <p:cNvPr id="4102" name="Google Shape;4102;p67"/>
          <p:cNvSpPr/>
          <p:nvPr/>
        </p:nvSpPr>
        <p:spPr>
          <a:xfrm>
            <a:off x="3096002" y="3689996"/>
            <a:ext cx="2268220" cy="216535"/>
          </a:xfrm>
          <a:custGeom>
            <a:rect b="b" l="l" r="r" t="t"/>
            <a:pathLst>
              <a:path extrusionOk="0" h="216535" w="2268220">
                <a:moveTo>
                  <a:pt x="2188794" y="0"/>
                </a:moveTo>
                <a:lnTo>
                  <a:pt x="79197" y="0"/>
                </a:lnTo>
                <a:lnTo>
                  <a:pt x="48370" y="6223"/>
                </a:lnTo>
                <a:lnTo>
                  <a:pt x="23196" y="23196"/>
                </a:lnTo>
                <a:lnTo>
                  <a:pt x="6223" y="48370"/>
                </a:lnTo>
                <a:lnTo>
                  <a:pt x="0" y="79197"/>
                </a:lnTo>
                <a:lnTo>
                  <a:pt x="0" y="136804"/>
                </a:lnTo>
                <a:lnTo>
                  <a:pt x="6223" y="167631"/>
                </a:lnTo>
                <a:lnTo>
                  <a:pt x="23196" y="192805"/>
                </a:lnTo>
                <a:lnTo>
                  <a:pt x="48370" y="209777"/>
                </a:lnTo>
                <a:lnTo>
                  <a:pt x="79197" y="216001"/>
                </a:lnTo>
                <a:lnTo>
                  <a:pt x="2188794" y="216001"/>
                </a:lnTo>
                <a:lnTo>
                  <a:pt x="2219621" y="209777"/>
                </a:lnTo>
                <a:lnTo>
                  <a:pt x="2244794" y="192805"/>
                </a:lnTo>
                <a:lnTo>
                  <a:pt x="2261767" y="167631"/>
                </a:lnTo>
                <a:lnTo>
                  <a:pt x="2267991" y="136804"/>
                </a:lnTo>
                <a:lnTo>
                  <a:pt x="2267991" y="79197"/>
                </a:lnTo>
                <a:lnTo>
                  <a:pt x="2261767" y="48370"/>
                </a:lnTo>
                <a:lnTo>
                  <a:pt x="2244794" y="23196"/>
                </a:lnTo>
                <a:lnTo>
                  <a:pt x="2219621" y="6223"/>
                </a:lnTo>
                <a:lnTo>
                  <a:pt x="218879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3" name="Google Shape;4103;p67"/>
          <p:cNvSpPr txBox="1"/>
          <p:nvPr/>
        </p:nvSpPr>
        <p:spPr>
          <a:xfrm>
            <a:off x="3491040" y="3503869"/>
            <a:ext cx="1478280" cy="354965"/>
          </a:xfrm>
          <a:prstGeom prst="rect">
            <a:avLst/>
          </a:prstGeom>
          <a:noFill/>
          <a:ln>
            <a:noFill/>
          </a:ln>
        </p:spPr>
        <p:txBody>
          <a:bodyPr anchorCtr="0" anchor="t" bIns="0" lIns="0" spcFirstLastPara="1" rIns="0" wrap="square" tIns="15875">
            <a:spAutoFit/>
          </a:bodyPr>
          <a:lstStyle/>
          <a:p>
            <a:pPr indent="0" lvl="0" marL="0" rtl="0" algn="ctr">
              <a:lnSpc>
                <a:spcPct val="100000"/>
              </a:lnSpc>
              <a:spcBef>
                <a:spcPts val="0"/>
              </a:spcBef>
              <a:spcAft>
                <a:spcPts val="0"/>
              </a:spcAft>
              <a:buNone/>
            </a:pPr>
            <a:r>
              <a:rPr b="0" baseline="30000" lang="en-US" sz="975">
                <a:solidFill>
                  <a:srgbClr val="6DA4EB"/>
                </a:solidFill>
                <a:latin typeface="Arial"/>
                <a:ea typeface="Arial"/>
                <a:cs typeface="Arial"/>
                <a:sym typeface="Arial"/>
              </a:rPr>
              <a:t>“경영 리더육성 기반의 리더십 역량 강화</a:t>
            </a:r>
            <a:r>
              <a:rPr b="0" lang="en-US" sz="650">
                <a:solidFill>
                  <a:srgbClr val="6DA4EB"/>
                </a:solidFill>
                <a:latin typeface="Arial"/>
                <a:ea typeface="Arial"/>
                <a:cs typeface="Arial"/>
                <a:sym typeface="Arial"/>
              </a:rPr>
              <a:t>”</a:t>
            </a:r>
            <a:endParaRPr sz="650">
              <a:latin typeface="Arial"/>
              <a:ea typeface="Arial"/>
              <a:cs typeface="Arial"/>
              <a:sym typeface="Arial"/>
            </a:endParaRPr>
          </a:p>
          <a:p>
            <a:pPr indent="0" lvl="0" marL="0" rtl="0" algn="l">
              <a:lnSpc>
                <a:spcPct val="100000"/>
              </a:lnSpc>
              <a:spcBef>
                <a:spcPts val="80"/>
              </a:spcBef>
              <a:spcAft>
                <a:spcPts val="0"/>
              </a:spcAft>
              <a:buNone/>
            </a:pPr>
            <a:r>
              <a:t/>
            </a:r>
            <a:endParaRPr sz="400">
              <a:latin typeface="Arial"/>
              <a:ea typeface="Arial"/>
              <a:cs typeface="Arial"/>
              <a:sym typeface="Arial"/>
            </a:endParaRPr>
          </a:p>
          <a:p>
            <a:pPr indent="0" lvl="0" marL="0" rtl="0" algn="ctr">
              <a:lnSpc>
                <a:spcPct val="100000"/>
              </a:lnSpc>
              <a:spcBef>
                <a:spcPts val="0"/>
              </a:spcBef>
              <a:spcAft>
                <a:spcPts val="0"/>
              </a:spcAft>
              <a:buNone/>
            </a:pPr>
            <a:r>
              <a:rPr b="0" lang="en-US" sz="750">
                <a:solidFill>
                  <a:srgbClr val="FFFFFF"/>
                </a:solidFill>
                <a:latin typeface="Arial"/>
                <a:ea typeface="Arial"/>
                <a:cs typeface="Arial"/>
                <a:sym typeface="Arial"/>
              </a:rPr>
              <a:t>리더십&amp;기본역량</a:t>
            </a:r>
            <a:endParaRPr sz="750">
              <a:latin typeface="Arial"/>
              <a:ea typeface="Arial"/>
              <a:cs typeface="Arial"/>
              <a:sym typeface="Arial"/>
            </a:endParaRPr>
          </a:p>
        </p:txBody>
      </p:sp>
      <p:grpSp>
        <p:nvGrpSpPr>
          <p:cNvPr id="4104" name="Google Shape;4104;p67"/>
          <p:cNvGrpSpPr/>
          <p:nvPr/>
        </p:nvGrpSpPr>
        <p:grpSpPr>
          <a:xfrm>
            <a:off x="3096002" y="3988118"/>
            <a:ext cx="2268220" cy="2708275"/>
            <a:chOff x="3096002" y="3988118"/>
            <a:chExt cx="2268220" cy="2708275"/>
          </a:xfrm>
        </p:grpSpPr>
        <p:sp>
          <p:nvSpPr>
            <p:cNvPr id="4105" name="Google Shape;4105;p67"/>
            <p:cNvSpPr/>
            <p:nvPr/>
          </p:nvSpPr>
          <p:spPr>
            <a:xfrm>
              <a:off x="3096002" y="3988118"/>
              <a:ext cx="2268220" cy="2708275"/>
            </a:xfrm>
            <a:custGeom>
              <a:rect b="b" l="l" r="r" t="t"/>
              <a:pathLst>
                <a:path extrusionOk="0" h="2708275" w="2268220">
                  <a:moveTo>
                    <a:pt x="2188794" y="0"/>
                  </a:moveTo>
                  <a:lnTo>
                    <a:pt x="79197" y="0"/>
                  </a:lnTo>
                  <a:lnTo>
                    <a:pt x="48370" y="6223"/>
                  </a:lnTo>
                  <a:lnTo>
                    <a:pt x="23196" y="23196"/>
                  </a:lnTo>
                  <a:lnTo>
                    <a:pt x="6223" y="48370"/>
                  </a:lnTo>
                  <a:lnTo>
                    <a:pt x="0" y="79197"/>
                  </a:lnTo>
                  <a:lnTo>
                    <a:pt x="0" y="2628684"/>
                  </a:lnTo>
                  <a:lnTo>
                    <a:pt x="6223" y="2659510"/>
                  </a:lnTo>
                  <a:lnTo>
                    <a:pt x="23196" y="2684684"/>
                  </a:lnTo>
                  <a:lnTo>
                    <a:pt x="48370" y="2701657"/>
                  </a:lnTo>
                  <a:lnTo>
                    <a:pt x="79197" y="2707881"/>
                  </a:lnTo>
                  <a:lnTo>
                    <a:pt x="2188794" y="2707881"/>
                  </a:lnTo>
                  <a:lnTo>
                    <a:pt x="2219621" y="2701657"/>
                  </a:lnTo>
                  <a:lnTo>
                    <a:pt x="2244794" y="2684684"/>
                  </a:lnTo>
                  <a:lnTo>
                    <a:pt x="2261767" y="2659510"/>
                  </a:lnTo>
                  <a:lnTo>
                    <a:pt x="2267991" y="2628684"/>
                  </a:lnTo>
                  <a:lnTo>
                    <a:pt x="2267991" y="79197"/>
                  </a:lnTo>
                  <a:lnTo>
                    <a:pt x="2261767" y="48370"/>
                  </a:lnTo>
                  <a:lnTo>
                    <a:pt x="2244794" y="23196"/>
                  </a:lnTo>
                  <a:lnTo>
                    <a:pt x="2219621" y="6223"/>
                  </a:lnTo>
                  <a:lnTo>
                    <a:pt x="2188794" y="0"/>
                  </a:lnTo>
                  <a:close/>
                </a:path>
              </a:pathLst>
            </a:custGeom>
            <a:solidFill>
              <a:srgbClr val="E9F1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6" name="Google Shape;4106;p67"/>
            <p:cNvSpPr/>
            <p:nvPr/>
          </p:nvSpPr>
          <p:spPr>
            <a:xfrm>
              <a:off x="3172155" y="4044238"/>
              <a:ext cx="2115820" cy="2595880"/>
            </a:xfrm>
            <a:custGeom>
              <a:rect b="b" l="l" r="r" t="t"/>
              <a:pathLst>
                <a:path extrusionOk="0" h="2595879" w="2115820">
                  <a:moveTo>
                    <a:pt x="806996" y="2408555"/>
                  </a:moveTo>
                  <a:lnTo>
                    <a:pt x="799922" y="2373528"/>
                  </a:lnTo>
                  <a:lnTo>
                    <a:pt x="780630" y="2344915"/>
                  </a:lnTo>
                  <a:lnTo>
                    <a:pt x="752030" y="2325624"/>
                  </a:lnTo>
                  <a:lnTo>
                    <a:pt x="717003" y="2318550"/>
                  </a:lnTo>
                  <a:lnTo>
                    <a:pt x="90030" y="2318550"/>
                  </a:lnTo>
                  <a:lnTo>
                    <a:pt x="54991" y="2325624"/>
                  </a:lnTo>
                  <a:lnTo>
                    <a:pt x="26377" y="2344915"/>
                  </a:lnTo>
                  <a:lnTo>
                    <a:pt x="7099" y="2373528"/>
                  </a:lnTo>
                  <a:lnTo>
                    <a:pt x="25" y="2408555"/>
                  </a:lnTo>
                  <a:lnTo>
                    <a:pt x="25" y="2505646"/>
                  </a:lnTo>
                  <a:lnTo>
                    <a:pt x="7099" y="2540685"/>
                  </a:lnTo>
                  <a:lnTo>
                    <a:pt x="26377" y="2569299"/>
                  </a:lnTo>
                  <a:lnTo>
                    <a:pt x="54991" y="2588577"/>
                  </a:lnTo>
                  <a:lnTo>
                    <a:pt x="90030" y="2595651"/>
                  </a:lnTo>
                  <a:lnTo>
                    <a:pt x="717003" y="2595651"/>
                  </a:lnTo>
                  <a:lnTo>
                    <a:pt x="752030" y="2588577"/>
                  </a:lnTo>
                  <a:lnTo>
                    <a:pt x="780630" y="2569299"/>
                  </a:lnTo>
                  <a:lnTo>
                    <a:pt x="799922" y="2540685"/>
                  </a:lnTo>
                  <a:lnTo>
                    <a:pt x="806996" y="2505646"/>
                  </a:lnTo>
                  <a:lnTo>
                    <a:pt x="806996" y="2408555"/>
                  </a:lnTo>
                  <a:close/>
                </a:path>
                <a:path extrusionOk="0" h="2595879" w="2115820">
                  <a:moveTo>
                    <a:pt x="806996" y="71996"/>
                  </a:moveTo>
                  <a:lnTo>
                    <a:pt x="801331" y="43980"/>
                  </a:lnTo>
                  <a:lnTo>
                    <a:pt x="785901" y="21094"/>
                  </a:lnTo>
                  <a:lnTo>
                    <a:pt x="763016" y="5664"/>
                  </a:lnTo>
                  <a:lnTo>
                    <a:pt x="734999" y="0"/>
                  </a:lnTo>
                  <a:lnTo>
                    <a:pt x="71996" y="0"/>
                  </a:lnTo>
                  <a:lnTo>
                    <a:pt x="43967" y="5664"/>
                  </a:lnTo>
                  <a:lnTo>
                    <a:pt x="21082" y="21094"/>
                  </a:lnTo>
                  <a:lnTo>
                    <a:pt x="5651" y="43980"/>
                  </a:lnTo>
                  <a:lnTo>
                    <a:pt x="0" y="71996"/>
                  </a:lnTo>
                  <a:lnTo>
                    <a:pt x="0" y="2197354"/>
                  </a:lnTo>
                  <a:lnTo>
                    <a:pt x="5651" y="2225383"/>
                  </a:lnTo>
                  <a:lnTo>
                    <a:pt x="21082" y="2248268"/>
                  </a:lnTo>
                  <a:lnTo>
                    <a:pt x="43967" y="2263698"/>
                  </a:lnTo>
                  <a:lnTo>
                    <a:pt x="71996" y="2269350"/>
                  </a:lnTo>
                  <a:lnTo>
                    <a:pt x="734999" y="2269350"/>
                  </a:lnTo>
                  <a:lnTo>
                    <a:pt x="763016" y="2263698"/>
                  </a:lnTo>
                  <a:lnTo>
                    <a:pt x="785901" y="2248268"/>
                  </a:lnTo>
                  <a:lnTo>
                    <a:pt x="801331" y="2225383"/>
                  </a:lnTo>
                  <a:lnTo>
                    <a:pt x="806996" y="2197354"/>
                  </a:lnTo>
                  <a:lnTo>
                    <a:pt x="806996" y="71996"/>
                  </a:lnTo>
                  <a:close/>
                </a:path>
                <a:path extrusionOk="0" h="2595879" w="2115820">
                  <a:moveTo>
                    <a:pt x="1656410" y="2408555"/>
                  </a:moveTo>
                  <a:lnTo>
                    <a:pt x="1649336" y="2373528"/>
                  </a:lnTo>
                  <a:lnTo>
                    <a:pt x="1630057" y="2344915"/>
                  </a:lnTo>
                  <a:lnTo>
                    <a:pt x="1601444" y="2325624"/>
                  </a:lnTo>
                  <a:lnTo>
                    <a:pt x="1566418" y="2318550"/>
                  </a:lnTo>
                  <a:lnTo>
                    <a:pt x="939444" y="2318550"/>
                  </a:lnTo>
                  <a:lnTo>
                    <a:pt x="904417" y="2325624"/>
                  </a:lnTo>
                  <a:lnTo>
                    <a:pt x="875804" y="2344915"/>
                  </a:lnTo>
                  <a:lnTo>
                    <a:pt x="856513" y="2373528"/>
                  </a:lnTo>
                  <a:lnTo>
                    <a:pt x="849439" y="2408555"/>
                  </a:lnTo>
                  <a:lnTo>
                    <a:pt x="849439" y="2505646"/>
                  </a:lnTo>
                  <a:lnTo>
                    <a:pt x="856513" y="2540685"/>
                  </a:lnTo>
                  <a:lnTo>
                    <a:pt x="875804" y="2569299"/>
                  </a:lnTo>
                  <a:lnTo>
                    <a:pt x="904417" y="2588577"/>
                  </a:lnTo>
                  <a:lnTo>
                    <a:pt x="939444" y="2595651"/>
                  </a:lnTo>
                  <a:lnTo>
                    <a:pt x="1566418" y="2595651"/>
                  </a:lnTo>
                  <a:lnTo>
                    <a:pt x="1601444" y="2588577"/>
                  </a:lnTo>
                  <a:lnTo>
                    <a:pt x="1630057" y="2569299"/>
                  </a:lnTo>
                  <a:lnTo>
                    <a:pt x="1649336" y="2540685"/>
                  </a:lnTo>
                  <a:lnTo>
                    <a:pt x="1656410" y="2505646"/>
                  </a:lnTo>
                  <a:lnTo>
                    <a:pt x="1656410" y="2408555"/>
                  </a:lnTo>
                  <a:close/>
                </a:path>
                <a:path extrusionOk="0" h="2595879" w="2115820">
                  <a:moveTo>
                    <a:pt x="1656410" y="71996"/>
                  </a:moveTo>
                  <a:lnTo>
                    <a:pt x="1650758" y="43980"/>
                  </a:lnTo>
                  <a:lnTo>
                    <a:pt x="1635328" y="21094"/>
                  </a:lnTo>
                  <a:lnTo>
                    <a:pt x="1612442" y="5664"/>
                  </a:lnTo>
                  <a:lnTo>
                    <a:pt x="1584413" y="0"/>
                  </a:lnTo>
                  <a:lnTo>
                    <a:pt x="921410" y="0"/>
                  </a:lnTo>
                  <a:lnTo>
                    <a:pt x="893394" y="5664"/>
                  </a:lnTo>
                  <a:lnTo>
                    <a:pt x="870508" y="21094"/>
                  </a:lnTo>
                  <a:lnTo>
                    <a:pt x="855078" y="43980"/>
                  </a:lnTo>
                  <a:lnTo>
                    <a:pt x="849414" y="71996"/>
                  </a:lnTo>
                  <a:lnTo>
                    <a:pt x="849414" y="2197354"/>
                  </a:lnTo>
                  <a:lnTo>
                    <a:pt x="855078" y="2225383"/>
                  </a:lnTo>
                  <a:lnTo>
                    <a:pt x="870508" y="2248268"/>
                  </a:lnTo>
                  <a:lnTo>
                    <a:pt x="893394" y="2263698"/>
                  </a:lnTo>
                  <a:lnTo>
                    <a:pt x="921410" y="2269350"/>
                  </a:lnTo>
                  <a:lnTo>
                    <a:pt x="1584413" y="2269350"/>
                  </a:lnTo>
                  <a:lnTo>
                    <a:pt x="1612442" y="2263698"/>
                  </a:lnTo>
                  <a:lnTo>
                    <a:pt x="1635328" y="2248268"/>
                  </a:lnTo>
                  <a:lnTo>
                    <a:pt x="1650758" y="2225383"/>
                  </a:lnTo>
                  <a:lnTo>
                    <a:pt x="1656410" y="2197354"/>
                  </a:lnTo>
                  <a:lnTo>
                    <a:pt x="1656410" y="71996"/>
                  </a:lnTo>
                  <a:close/>
                </a:path>
                <a:path extrusionOk="0" h="2595879" w="2115820">
                  <a:moveTo>
                    <a:pt x="2115680" y="71996"/>
                  </a:moveTo>
                  <a:lnTo>
                    <a:pt x="2110028" y="43980"/>
                  </a:lnTo>
                  <a:lnTo>
                    <a:pt x="2094598" y="21094"/>
                  </a:lnTo>
                  <a:lnTo>
                    <a:pt x="2071712" y="5664"/>
                  </a:lnTo>
                  <a:lnTo>
                    <a:pt x="2043684" y="0"/>
                  </a:lnTo>
                  <a:lnTo>
                    <a:pt x="1770837" y="0"/>
                  </a:lnTo>
                  <a:lnTo>
                    <a:pt x="1742808" y="5664"/>
                  </a:lnTo>
                  <a:lnTo>
                    <a:pt x="1719922" y="21094"/>
                  </a:lnTo>
                  <a:lnTo>
                    <a:pt x="1704492" y="43980"/>
                  </a:lnTo>
                  <a:lnTo>
                    <a:pt x="1698840" y="71996"/>
                  </a:lnTo>
                  <a:lnTo>
                    <a:pt x="1698840" y="2523642"/>
                  </a:lnTo>
                  <a:lnTo>
                    <a:pt x="1704492" y="2551671"/>
                  </a:lnTo>
                  <a:lnTo>
                    <a:pt x="1719922" y="2574556"/>
                  </a:lnTo>
                  <a:lnTo>
                    <a:pt x="1742808" y="2589987"/>
                  </a:lnTo>
                  <a:lnTo>
                    <a:pt x="1770837" y="2595638"/>
                  </a:lnTo>
                  <a:lnTo>
                    <a:pt x="2043684" y="2595638"/>
                  </a:lnTo>
                  <a:lnTo>
                    <a:pt x="2071712" y="2589987"/>
                  </a:lnTo>
                  <a:lnTo>
                    <a:pt x="2094598" y="2574556"/>
                  </a:lnTo>
                  <a:lnTo>
                    <a:pt x="2110028" y="2551671"/>
                  </a:lnTo>
                  <a:lnTo>
                    <a:pt x="2115680" y="2523642"/>
                  </a:lnTo>
                  <a:lnTo>
                    <a:pt x="2115680" y="7199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7" name="Google Shape;4107;p67"/>
            <p:cNvSpPr/>
            <p:nvPr/>
          </p:nvSpPr>
          <p:spPr>
            <a:xfrm>
              <a:off x="3208858" y="4078338"/>
              <a:ext cx="2042795" cy="1913889"/>
            </a:xfrm>
            <a:custGeom>
              <a:rect b="b" l="l" r="r" t="t"/>
              <a:pathLst>
                <a:path extrusionOk="0" h="1913889" w="2042795">
                  <a:moveTo>
                    <a:pt x="733590" y="1007999"/>
                  </a:moveTo>
                  <a:lnTo>
                    <a:pt x="729335" y="986980"/>
                  </a:lnTo>
                  <a:lnTo>
                    <a:pt x="717765" y="969822"/>
                  </a:lnTo>
                  <a:lnTo>
                    <a:pt x="700608" y="958240"/>
                  </a:lnTo>
                  <a:lnTo>
                    <a:pt x="679589" y="953998"/>
                  </a:lnTo>
                  <a:lnTo>
                    <a:pt x="54000" y="953998"/>
                  </a:lnTo>
                  <a:lnTo>
                    <a:pt x="32981" y="958240"/>
                  </a:lnTo>
                  <a:lnTo>
                    <a:pt x="15811" y="969822"/>
                  </a:lnTo>
                  <a:lnTo>
                    <a:pt x="4241" y="986980"/>
                  </a:lnTo>
                  <a:lnTo>
                    <a:pt x="0" y="1007999"/>
                  </a:lnTo>
                  <a:lnTo>
                    <a:pt x="0" y="1079995"/>
                  </a:lnTo>
                  <a:lnTo>
                    <a:pt x="4241" y="1101013"/>
                  </a:lnTo>
                  <a:lnTo>
                    <a:pt x="15811" y="1118184"/>
                  </a:lnTo>
                  <a:lnTo>
                    <a:pt x="32981" y="1129753"/>
                  </a:lnTo>
                  <a:lnTo>
                    <a:pt x="54000" y="1133995"/>
                  </a:lnTo>
                  <a:lnTo>
                    <a:pt x="679589" y="1133995"/>
                  </a:lnTo>
                  <a:lnTo>
                    <a:pt x="700608" y="1129753"/>
                  </a:lnTo>
                  <a:lnTo>
                    <a:pt x="717765" y="1118184"/>
                  </a:lnTo>
                  <a:lnTo>
                    <a:pt x="729335" y="1101013"/>
                  </a:lnTo>
                  <a:lnTo>
                    <a:pt x="733590" y="1079995"/>
                  </a:lnTo>
                  <a:lnTo>
                    <a:pt x="733590" y="1007999"/>
                  </a:lnTo>
                  <a:close/>
                </a:path>
                <a:path extrusionOk="0" h="1913889" w="2042795">
                  <a:moveTo>
                    <a:pt x="733590" y="71996"/>
                  </a:moveTo>
                  <a:lnTo>
                    <a:pt x="727925" y="43967"/>
                  </a:lnTo>
                  <a:lnTo>
                    <a:pt x="712508" y="21082"/>
                  </a:lnTo>
                  <a:lnTo>
                    <a:pt x="689622" y="5651"/>
                  </a:lnTo>
                  <a:lnTo>
                    <a:pt x="661593" y="0"/>
                  </a:lnTo>
                  <a:lnTo>
                    <a:pt x="71996" y="0"/>
                  </a:lnTo>
                  <a:lnTo>
                    <a:pt x="43967" y="5651"/>
                  </a:lnTo>
                  <a:lnTo>
                    <a:pt x="21082" y="21082"/>
                  </a:lnTo>
                  <a:lnTo>
                    <a:pt x="5651" y="43967"/>
                  </a:lnTo>
                  <a:lnTo>
                    <a:pt x="0" y="71996"/>
                  </a:lnTo>
                  <a:lnTo>
                    <a:pt x="0" y="108000"/>
                  </a:lnTo>
                  <a:lnTo>
                    <a:pt x="5651" y="136029"/>
                  </a:lnTo>
                  <a:lnTo>
                    <a:pt x="21082" y="158915"/>
                  </a:lnTo>
                  <a:lnTo>
                    <a:pt x="43967" y="174345"/>
                  </a:lnTo>
                  <a:lnTo>
                    <a:pt x="71996" y="179997"/>
                  </a:lnTo>
                  <a:lnTo>
                    <a:pt x="661593" y="179997"/>
                  </a:lnTo>
                  <a:lnTo>
                    <a:pt x="689622" y="174345"/>
                  </a:lnTo>
                  <a:lnTo>
                    <a:pt x="712508" y="158915"/>
                  </a:lnTo>
                  <a:lnTo>
                    <a:pt x="727925" y="136029"/>
                  </a:lnTo>
                  <a:lnTo>
                    <a:pt x="733590" y="108000"/>
                  </a:lnTo>
                  <a:lnTo>
                    <a:pt x="733590" y="71996"/>
                  </a:lnTo>
                  <a:close/>
                </a:path>
                <a:path extrusionOk="0" h="1913889" w="2042795">
                  <a:moveTo>
                    <a:pt x="1583004" y="1787588"/>
                  </a:moveTo>
                  <a:lnTo>
                    <a:pt x="1578762" y="1766570"/>
                  </a:lnTo>
                  <a:lnTo>
                    <a:pt x="1567192" y="1749412"/>
                  </a:lnTo>
                  <a:lnTo>
                    <a:pt x="1550022" y="1737829"/>
                  </a:lnTo>
                  <a:lnTo>
                    <a:pt x="1529003" y="1733588"/>
                  </a:lnTo>
                  <a:lnTo>
                    <a:pt x="903414" y="1733588"/>
                  </a:lnTo>
                  <a:lnTo>
                    <a:pt x="882396" y="1737829"/>
                  </a:lnTo>
                  <a:lnTo>
                    <a:pt x="865238" y="1749412"/>
                  </a:lnTo>
                  <a:lnTo>
                    <a:pt x="853655" y="1766570"/>
                  </a:lnTo>
                  <a:lnTo>
                    <a:pt x="849414" y="1787588"/>
                  </a:lnTo>
                  <a:lnTo>
                    <a:pt x="849414" y="1859584"/>
                  </a:lnTo>
                  <a:lnTo>
                    <a:pt x="853655" y="1880603"/>
                  </a:lnTo>
                  <a:lnTo>
                    <a:pt x="865238" y="1897773"/>
                  </a:lnTo>
                  <a:lnTo>
                    <a:pt x="882396" y="1909343"/>
                  </a:lnTo>
                  <a:lnTo>
                    <a:pt x="903414" y="1913585"/>
                  </a:lnTo>
                  <a:lnTo>
                    <a:pt x="1529003" y="1913585"/>
                  </a:lnTo>
                  <a:lnTo>
                    <a:pt x="1550022" y="1909343"/>
                  </a:lnTo>
                  <a:lnTo>
                    <a:pt x="1567192" y="1897773"/>
                  </a:lnTo>
                  <a:lnTo>
                    <a:pt x="1578762" y="1880603"/>
                  </a:lnTo>
                  <a:lnTo>
                    <a:pt x="1583004" y="1859584"/>
                  </a:lnTo>
                  <a:lnTo>
                    <a:pt x="1583004" y="1787588"/>
                  </a:lnTo>
                  <a:close/>
                </a:path>
                <a:path extrusionOk="0" h="1913889" w="2042795">
                  <a:moveTo>
                    <a:pt x="1583004" y="1007999"/>
                  </a:moveTo>
                  <a:lnTo>
                    <a:pt x="1578762" y="986980"/>
                  </a:lnTo>
                  <a:lnTo>
                    <a:pt x="1567192" y="969822"/>
                  </a:lnTo>
                  <a:lnTo>
                    <a:pt x="1550022" y="958240"/>
                  </a:lnTo>
                  <a:lnTo>
                    <a:pt x="1529003" y="953998"/>
                  </a:lnTo>
                  <a:lnTo>
                    <a:pt x="903414" y="953998"/>
                  </a:lnTo>
                  <a:lnTo>
                    <a:pt x="882396" y="958240"/>
                  </a:lnTo>
                  <a:lnTo>
                    <a:pt x="865238" y="969822"/>
                  </a:lnTo>
                  <a:lnTo>
                    <a:pt x="853655" y="986980"/>
                  </a:lnTo>
                  <a:lnTo>
                    <a:pt x="849414" y="1007999"/>
                  </a:lnTo>
                  <a:lnTo>
                    <a:pt x="849414" y="1079995"/>
                  </a:lnTo>
                  <a:lnTo>
                    <a:pt x="853655" y="1101013"/>
                  </a:lnTo>
                  <a:lnTo>
                    <a:pt x="865238" y="1118184"/>
                  </a:lnTo>
                  <a:lnTo>
                    <a:pt x="882396" y="1129753"/>
                  </a:lnTo>
                  <a:lnTo>
                    <a:pt x="903414" y="1133995"/>
                  </a:lnTo>
                  <a:lnTo>
                    <a:pt x="1529003" y="1133995"/>
                  </a:lnTo>
                  <a:lnTo>
                    <a:pt x="1550022" y="1129753"/>
                  </a:lnTo>
                  <a:lnTo>
                    <a:pt x="1567192" y="1118184"/>
                  </a:lnTo>
                  <a:lnTo>
                    <a:pt x="1578762" y="1101013"/>
                  </a:lnTo>
                  <a:lnTo>
                    <a:pt x="1583004" y="1079995"/>
                  </a:lnTo>
                  <a:lnTo>
                    <a:pt x="1583004" y="1007999"/>
                  </a:lnTo>
                  <a:close/>
                </a:path>
                <a:path extrusionOk="0" h="1913889" w="2042795">
                  <a:moveTo>
                    <a:pt x="1583016" y="71996"/>
                  </a:moveTo>
                  <a:lnTo>
                    <a:pt x="1577352" y="43967"/>
                  </a:lnTo>
                  <a:lnTo>
                    <a:pt x="1561922" y="21082"/>
                  </a:lnTo>
                  <a:lnTo>
                    <a:pt x="1539036" y="5651"/>
                  </a:lnTo>
                  <a:lnTo>
                    <a:pt x="1511020" y="0"/>
                  </a:lnTo>
                  <a:lnTo>
                    <a:pt x="921423" y="0"/>
                  </a:lnTo>
                  <a:lnTo>
                    <a:pt x="893394" y="5651"/>
                  </a:lnTo>
                  <a:lnTo>
                    <a:pt x="870508" y="21082"/>
                  </a:lnTo>
                  <a:lnTo>
                    <a:pt x="855078" y="43967"/>
                  </a:lnTo>
                  <a:lnTo>
                    <a:pt x="849426" y="71996"/>
                  </a:lnTo>
                  <a:lnTo>
                    <a:pt x="849426" y="108000"/>
                  </a:lnTo>
                  <a:lnTo>
                    <a:pt x="855078" y="136029"/>
                  </a:lnTo>
                  <a:lnTo>
                    <a:pt x="870508" y="158915"/>
                  </a:lnTo>
                  <a:lnTo>
                    <a:pt x="893394" y="174345"/>
                  </a:lnTo>
                  <a:lnTo>
                    <a:pt x="921423" y="179997"/>
                  </a:lnTo>
                  <a:lnTo>
                    <a:pt x="1511020" y="179997"/>
                  </a:lnTo>
                  <a:lnTo>
                    <a:pt x="1539036" y="174345"/>
                  </a:lnTo>
                  <a:lnTo>
                    <a:pt x="1561922" y="158915"/>
                  </a:lnTo>
                  <a:lnTo>
                    <a:pt x="1577352" y="136029"/>
                  </a:lnTo>
                  <a:lnTo>
                    <a:pt x="1583016" y="108000"/>
                  </a:lnTo>
                  <a:lnTo>
                    <a:pt x="1583016" y="71996"/>
                  </a:lnTo>
                  <a:close/>
                </a:path>
                <a:path extrusionOk="0" h="1913889" w="2042795">
                  <a:moveTo>
                    <a:pt x="2042515" y="71996"/>
                  </a:moveTo>
                  <a:lnTo>
                    <a:pt x="2036851" y="43967"/>
                  </a:lnTo>
                  <a:lnTo>
                    <a:pt x="2021420" y="21082"/>
                  </a:lnTo>
                  <a:lnTo>
                    <a:pt x="1998535" y="5651"/>
                  </a:lnTo>
                  <a:lnTo>
                    <a:pt x="1970506" y="0"/>
                  </a:lnTo>
                  <a:lnTo>
                    <a:pt x="1770608" y="0"/>
                  </a:lnTo>
                  <a:lnTo>
                    <a:pt x="1742579" y="5651"/>
                  </a:lnTo>
                  <a:lnTo>
                    <a:pt x="1719694" y="21082"/>
                  </a:lnTo>
                  <a:lnTo>
                    <a:pt x="1704263" y="43967"/>
                  </a:lnTo>
                  <a:lnTo>
                    <a:pt x="1698612" y="71996"/>
                  </a:lnTo>
                  <a:lnTo>
                    <a:pt x="1698612" y="334352"/>
                  </a:lnTo>
                  <a:lnTo>
                    <a:pt x="1704263" y="362381"/>
                  </a:lnTo>
                  <a:lnTo>
                    <a:pt x="1719694" y="385267"/>
                  </a:lnTo>
                  <a:lnTo>
                    <a:pt x="1742579" y="400697"/>
                  </a:lnTo>
                  <a:lnTo>
                    <a:pt x="1770608" y="406349"/>
                  </a:lnTo>
                  <a:lnTo>
                    <a:pt x="1970506" y="406349"/>
                  </a:lnTo>
                  <a:lnTo>
                    <a:pt x="1998535" y="400697"/>
                  </a:lnTo>
                  <a:lnTo>
                    <a:pt x="2021420" y="385267"/>
                  </a:lnTo>
                  <a:lnTo>
                    <a:pt x="2036851" y="362381"/>
                  </a:lnTo>
                  <a:lnTo>
                    <a:pt x="2042515" y="334352"/>
                  </a:lnTo>
                  <a:lnTo>
                    <a:pt x="2042515" y="71996"/>
                  </a:lnTo>
                  <a:close/>
                </a:path>
              </a:pathLst>
            </a:custGeom>
            <a:solidFill>
              <a:srgbClr val="DAE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08" name="Google Shape;4108;p67"/>
          <p:cNvSpPr/>
          <p:nvPr/>
        </p:nvSpPr>
        <p:spPr>
          <a:xfrm>
            <a:off x="5508002" y="3689999"/>
            <a:ext cx="2268220" cy="216535"/>
          </a:xfrm>
          <a:custGeom>
            <a:rect b="b" l="l" r="r" t="t"/>
            <a:pathLst>
              <a:path extrusionOk="0" h="216535" w="2268220">
                <a:moveTo>
                  <a:pt x="2188794" y="0"/>
                </a:moveTo>
                <a:lnTo>
                  <a:pt x="79197" y="0"/>
                </a:lnTo>
                <a:lnTo>
                  <a:pt x="48370" y="6223"/>
                </a:lnTo>
                <a:lnTo>
                  <a:pt x="23196" y="23196"/>
                </a:lnTo>
                <a:lnTo>
                  <a:pt x="6223" y="48370"/>
                </a:lnTo>
                <a:lnTo>
                  <a:pt x="0" y="79197"/>
                </a:lnTo>
                <a:lnTo>
                  <a:pt x="0" y="136804"/>
                </a:lnTo>
                <a:lnTo>
                  <a:pt x="6223" y="167631"/>
                </a:lnTo>
                <a:lnTo>
                  <a:pt x="23196" y="192805"/>
                </a:lnTo>
                <a:lnTo>
                  <a:pt x="48370" y="209777"/>
                </a:lnTo>
                <a:lnTo>
                  <a:pt x="79197" y="216001"/>
                </a:lnTo>
                <a:lnTo>
                  <a:pt x="2188794" y="216001"/>
                </a:lnTo>
                <a:lnTo>
                  <a:pt x="2219621" y="209777"/>
                </a:lnTo>
                <a:lnTo>
                  <a:pt x="2244794" y="192805"/>
                </a:lnTo>
                <a:lnTo>
                  <a:pt x="2261767" y="167631"/>
                </a:lnTo>
                <a:lnTo>
                  <a:pt x="2267991" y="136804"/>
                </a:lnTo>
                <a:lnTo>
                  <a:pt x="2267991" y="79197"/>
                </a:lnTo>
                <a:lnTo>
                  <a:pt x="2261767" y="48370"/>
                </a:lnTo>
                <a:lnTo>
                  <a:pt x="2244794" y="23196"/>
                </a:lnTo>
                <a:lnTo>
                  <a:pt x="2219621" y="6223"/>
                </a:lnTo>
                <a:lnTo>
                  <a:pt x="218879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9" name="Google Shape;4109;p67"/>
          <p:cNvSpPr txBox="1"/>
          <p:nvPr/>
        </p:nvSpPr>
        <p:spPr>
          <a:xfrm>
            <a:off x="6356691" y="3718623"/>
            <a:ext cx="64262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직급&amp;직무역량</a:t>
            </a:r>
            <a:endParaRPr sz="750">
              <a:latin typeface="Arial"/>
              <a:ea typeface="Arial"/>
              <a:cs typeface="Arial"/>
              <a:sym typeface="Arial"/>
            </a:endParaRPr>
          </a:p>
        </p:txBody>
      </p:sp>
      <p:sp>
        <p:nvSpPr>
          <p:cNvPr id="4110" name="Google Shape;4110;p67"/>
          <p:cNvSpPr/>
          <p:nvPr/>
        </p:nvSpPr>
        <p:spPr>
          <a:xfrm>
            <a:off x="7920003" y="3689999"/>
            <a:ext cx="1152525" cy="216535"/>
          </a:xfrm>
          <a:custGeom>
            <a:rect b="b" l="l" r="r" t="t"/>
            <a:pathLst>
              <a:path extrusionOk="0" h="216535" w="1152525">
                <a:moveTo>
                  <a:pt x="1072794" y="0"/>
                </a:moveTo>
                <a:lnTo>
                  <a:pt x="79197" y="0"/>
                </a:lnTo>
                <a:lnTo>
                  <a:pt x="48370" y="6223"/>
                </a:lnTo>
                <a:lnTo>
                  <a:pt x="23196" y="23196"/>
                </a:lnTo>
                <a:lnTo>
                  <a:pt x="6223" y="48370"/>
                </a:lnTo>
                <a:lnTo>
                  <a:pt x="0" y="79197"/>
                </a:lnTo>
                <a:lnTo>
                  <a:pt x="0" y="136804"/>
                </a:lnTo>
                <a:lnTo>
                  <a:pt x="6223" y="167631"/>
                </a:lnTo>
                <a:lnTo>
                  <a:pt x="23196" y="192805"/>
                </a:lnTo>
                <a:lnTo>
                  <a:pt x="48370" y="209777"/>
                </a:lnTo>
                <a:lnTo>
                  <a:pt x="79197" y="216001"/>
                </a:lnTo>
                <a:lnTo>
                  <a:pt x="1072794" y="216001"/>
                </a:lnTo>
                <a:lnTo>
                  <a:pt x="1103621" y="209777"/>
                </a:lnTo>
                <a:lnTo>
                  <a:pt x="1128795" y="192805"/>
                </a:lnTo>
                <a:lnTo>
                  <a:pt x="1145767" y="167631"/>
                </a:lnTo>
                <a:lnTo>
                  <a:pt x="1151991" y="136804"/>
                </a:lnTo>
                <a:lnTo>
                  <a:pt x="1151991" y="79197"/>
                </a:lnTo>
                <a:lnTo>
                  <a:pt x="1145767" y="48370"/>
                </a:lnTo>
                <a:lnTo>
                  <a:pt x="1128795" y="23196"/>
                </a:lnTo>
                <a:lnTo>
                  <a:pt x="1103621" y="6223"/>
                </a:lnTo>
                <a:lnTo>
                  <a:pt x="1072794" y="0"/>
                </a:lnTo>
                <a:close/>
              </a:path>
            </a:pathLst>
          </a:custGeom>
          <a:solidFill>
            <a:srgbClr val="6DCD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1" name="Google Shape;4111;p67"/>
          <p:cNvSpPr txBox="1"/>
          <p:nvPr/>
        </p:nvSpPr>
        <p:spPr>
          <a:xfrm>
            <a:off x="8302325" y="3718623"/>
            <a:ext cx="38735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전문역량</a:t>
            </a:r>
            <a:endParaRPr sz="750">
              <a:latin typeface="Arial"/>
              <a:ea typeface="Arial"/>
              <a:cs typeface="Arial"/>
              <a:sym typeface="Arial"/>
            </a:endParaRPr>
          </a:p>
        </p:txBody>
      </p:sp>
      <p:sp>
        <p:nvSpPr>
          <p:cNvPr id="4112" name="Google Shape;4112;p67"/>
          <p:cNvSpPr/>
          <p:nvPr/>
        </p:nvSpPr>
        <p:spPr>
          <a:xfrm>
            <a:off x="9144002" y="3689999"/>
            <a:ext cx="1152525" cy="216535"/>
          </a:xfrm>
          <a:custGeom>
            <a:rect b="b" l="l" r="r" t="t"/>
            <a:pathLst>
              <a:path extrusionOk="0" h="216535" w="1152525">
                <a:moveTo>
                  <a:pt x="1072794" y="0"/>
                </a:moveTo>
                <a:lnTo>
                  <a:pt x="79197" y="0"/>
                </a:lnTo>
                <a:lnTo>
                  <a:pt x="48370" y="6223"/>
                </a:lnTo>
                <a:lnTo>
                  <a:pt x="23196" y="23196"/>
                </a:lnTo>
                <a:lnTo>
                  <a:pt x="6223" y="48370"/>
                </a:lnTo>
                <a:lnTo>
                  <a:pt x="0" y="79197"/>
                </a:lnTo>
                <a:lnTo>
                  <a:pt x="0" y="136804"/>
                </a:lnTo>
                <a:lnTo>
                  <a:pt x="6223" y="167631"/>
                </a:lnTo>
                <a:lnTo>
                  <a:pt x="23196" y="192805"/>
                </a:lnTo>
                <a:lnTo>
                  <a:pt x="48370" y="209777"/>
                </a:lnTo>
                <a:lnTo>
                  <a:pt x="79197" y="216001"/>
                </a:lnTo>
                <a:lnTo>
                  <a:pt x="1072794" y="216001"/>
                </a:lnTo>
                <a:lnTo>
                  <a:pt x="1103621" y="209777"/>
                </a:lnTo>
                <a:lnTo>
                  <a:pt x="1128795" y="192805"/>
                </a:lnTo>
                <a:lnTo>
                  <a:pt x="1145767" y="167631"/>
                </a:lnTo>
                <a:lnTo>
                  <a:pt x="1151991" y="136804"/>
                </a:lnTo>
                <a:lnTo>
                  <a:pt x="1151991" y="79197"/>
                </a:lnTo>
                <a:lnTo>
                  <a:pt x="1145767" y="48370"/>
                </a:lnTo>
                <a:lnTo>
                  <a:pt x="1128795" y="23196"/>
                </a:lnTo>
                <a:lnTo>
                  <a:pt x="1103621" y="6223"/>
                </a:lnTo>
                <a:lnTo>
                  <a:pt x="1072794" y="0"/>
                </a:lnTo>
                <a:close/>
              </a:path>
            </a:pathLst>
          </a:custGeom>
          <a:solidFill>
            <a:srgbClr val="6DCD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3" name="Google Shape;4113;p67"/>
          <p:cNvSpPr txBox="1"/>
          <p:nvPr/>
        </p:nvSpPr>
        <p:spPr>
          <a:xfrm>
            <a:off x="9571569" y="3718623"/>
            <a:ext cx="29718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디지털</a:t>
            </a:r>
            <a:endParaRPr sz="750">
              <a:latin typeface="Arial"/>
              <a:ea typeface="Arial"/>
              <a:cs typeface="Arial"/>
              <a:sym typeface="Arial"/>
            </a:endParaRPr>
          </a:p>
        </p:txBody>
      </p:sp>
      <p:grpSp>
        <p:nvGrpSpPr>
          <p:cNvPr id="4114" name="Google Shape;4114;p67"/>
          <p:cNvGrpSpPr/>
          <p:nvPr/>
        </p:nvGrpSpPr>
        <p:grpSpPr>
          <a:xfrm>
            <a:off x="2341907" y="3687351"/>
            <a:ext cx="680720" cy="216535"/>
            <a:chOff x="2341907" y="3687351"/>
            <a:chExt cx="680720" cy="216535"/>
          </a:xfrm>
        </p:grpSpPr>
        <p:sp>
          <p:nvSpPr>
            <p:cNvPr id="4115" name="Google Shape;4115;p67"/>
            <p:cNvSpPr/>
            <p:nvPr/>
          </p:nvSpPr>
          <p:spPr>
            <a:xfrm>
              <a:off x="2341907" y="3687351"/>
              <a:ext cx="680720" cy="216535"/>
            </a:xfrm>
            <a:custGeom>
              <a:rect b="b" l="l" r="r" t="t"/>
              <a:pathLst>
                <a:path extrusionOk="0" h="216535" w="680719">
                  <a:moveTo>
                    <a:pt x="608190" y="0"/>
                  </a:moveTo>
                  <a:lnTo>
                    <a:pt x="71996" y="0"/>
                  </a:lnTo>
                  <a:lnTo>
                    <a:pt x="43971" y="5657"/>
                  </a:lnTo>
                  <a:lnTo>
                    <a:pt x="21086" y="21086"/>
                  </a:lnTo>
                  <a:lnTo>
                    <a:pt x="5657" y="43971"/>
                  </a:lnTo>
                  <a:lnTo>
                    <a:pt x="0" y="71996"/>
                  </a:lnTo>
                  <a:lnTo>
                    <a:pt x="0" y="144005"/>
                  </a:lnTo>
                  <a:lnTo>
                    <a:pt x="5657" y="172030"/>
                  </a:lnTo>
                  <a:lnTo>
                    <a:pt x="21086" y="194914"/>
                  </a:lnTo>
                  <a:lnTo>
                    <a:pt x="43971" y="210343"/>
                  </a:lnTo>
                  <a:lnTo>
                    <a:pt x="71996" y="216001"/>
                  </a:lnTo>
                  <a:lnTo>
                    <a:pt x="608190" y="216001"/>
                  </a:lnTo>
                  <a:lnTo>
                    <a:pt x="636215" y="210343"/>
                  </a:lnTo>
                  <a:lnTo>
                    <a:pt x="659099" y="194914"/>
                  </a:lnTo>
                  <a:lnTo>
                    <a:pt x="674528" y="172030"/>
                  </a:lnTo>
                  <a:lnTo>
                    <a:pt x="680186" y="144005"/>
                  </a:lnTo>
                  <a:lnTo>
                    <a:pt x="680186" y="71996"/>
                  </a:lnTo>
                  <a:lnTo>
                    <a:pt x="674528" y="43971"/>
                  </a:lnTo>
                  <a:lnTo>
                    <a:pt x="659099" y="21086"/>
                  </a:lnTo>
                  <a:lnTo>
                    <a:pt x="636215" y="5657"/>
                  </a:lnTo>
                  <a:lnTo>
                    <a:pt x="608190"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6" name="Google Shape;4116;p67"/>
            <p:cNvSpPr/>
            <p:nvPr/>
          </p:nvSpPr>
          <p:spPr>
            <a:xfrm>
              <a:off x="2341907" y="3687351"/>
              <a:ext cx="680720" cy="216535"/>
            </a:xfrm>
            <a:custGeom>
              <a:rect b="b" l="l" r="r" t="t"/>
              <a:pathLst>
                <a:path extrusionOk="0" h="216535" w="680719">
                  <a:moveTo>
                    <a:pt x="71996" y="0"/>
                  </a:moveTo>
                  <a:lnTo>
                    <a:pt x="43971" y="5657"/>
                  </a:lnTo>
                  <a:lnTo>
                    <a:pt x="21086" y="21086"/>
                  </a:lnTo>
                  <a:lnTo>
                    <a:pt x="5657" y="43971"/>
                  </a:lnTo>
                  <a:lnTo>
                    <a:pt x="0" y="71996"/>
                  </a:lnTo>
                  <a:lnTo>
                    <a:pt x="0" y="144005"/>
                  </a:lnTo>
                  <a:lnTo>
                    <a:pt x="5657" y="172030"/>
                  </a:lnTo>
                  <a:lnTo>
                    <a:pt x="21086" y="194914"/>
                  </a:lnTo>
                  <a:lnTo>
                    <a:pt x="43971" y="210343"/>
                  </a:lnTo>
                  <a:lnTo>
                    <a:pt x="71996" y="216001"/>
                  </a:lnTo>
                  <a:lnTo>
                    <a:pt x="608190" y="216001"/>
                  </a:lnTo>
                  <a:lnTo>
                    <a:pt x="636215" y="210343"/>
                  </a:lnTo>
                  <a:lnTo>
                    <a:pt x="659099" y="194914"/>
                  </a:lnTo>
                  <a:lnTo>
                    <a:pt x="674528" y="172030"/>
                  </a:lnTo>
                  <a:lnTo>
                    <a:pt x="680186" y="144005"/>
                  </a:lnTo>
                  <a:lnTo>
                    <a:pt x="680186" y="71996"/>
                  </a:lnTo>
                  <a:lnTo>
                    <a:pt x="674528" y="43971"/>
                  </a:lnTo>
                  <a:lnTo>
                    <a:pt x="659099" y="21086"/>
                  </a:lnTo>
                  <a:lnTo>
                    <a:pt x="636215" y="5657"/>
                  </a:lnTo>
                  <a:lnTo>
                    <a:pt x="608190" y="0"/>
                  </a:lnTo>
                  <a:lnTo>
                    <a:pt x="71996"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7" name="Google Shape;4117;p67"/>
            <p:cNvSpPr/>
            <p:nvPr/>
          </p:nvSpPr>
          <p:spPr>
            <a:xfrm>
              <a:off x="2591511" y="3749002"/>
              <a:ext cx="180975" cy="95250"/>
            </a:xfrm>
            <a:custGeom>
              <a:rect b="b" l="l" r="r" t="t"/>
              <a:pathLst>
                <a:path extrusionOk="0" h="95250" w="180975">
                  <a:moveTo>
                    <a:pt x="180975" y="0"/>
                  </a:moveTo>
                  <a:lnTo>
                    <a:pt x="0" y="0"/>
                  </a:lnTo>
                  <a:lnTo>
                    <a:pt x="0" y="95250"/>
                  </a:lnTo>
                  <a:lnTo>
                    <a:pt x="180975" y="95250"/>
                  </a:lnTo>
                  <a:lnTo>
                    <a:pt x="180975"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18" name="Google Shape;4118;p67"/>
          <p:cNvSpPr txBox="1"/>
          <p:nvPr/>
        </p:nvSpPr>
        <p:spPr>
          <a:xfrm>
            <a:off x="2578812" y="3717245"/>
            <a:ext cx="20637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구분</a:t>
            </a:r>
            <a:endParaRPr sz="750">
              <a:latin typeface="Arial"/>
              <a:ea typeface="Arial"/>
              <a:cs typeface="Arial"/>
              <a:sym typeface="Arial"/>
            </a:endParaRPr>
          </a:p>
        </p:txBody>
      </p:sp>
      <p:grpSp>
        <p:nvGrpSpPr>
          <p:cNvPr id="4119" name="Google Shape;4119;p67"/>
          <p:cNvGrpSpPr/>
          <p:nvPr/>
        </p:nvGrpSpPr>
        <p:grpSpPr>
          <a:xfrm>
            <a:off x="2341907" y="4720889"/>
            <a:ext cx="680720" cy="212725"/>
            <a:chOff x="2341907" y="4720889"/>
            <a:chExt cx="680720" cy="212725"/>
          </a:xfrm>
        </p:grpSpPr>
        <p:sp>
          <p:nvSpPr>
            <p:cNvPr id="4120" name="Google Shape;4120;p67"/>
            <p:cNvSpPr/>
            <p:nvPr/>
          </p:nvSpPr>
          <p:spPr>
            <a:xfrm>
              <a:off x="2341907" y="4720889"/>
              <a:ext cx="680720" cy="212725"/>
            </a:xfrm>
            <a:custGeom>
              <a:rect b="b" l="l" r="r" t="t"/>
              <a:pathLst>
                <a:path extrusionOk="0" h="212725" w="680719">
                  <a:moveTo>
                    <a:pt x="608190" y="0"/>
                  </a:moveTo>
                  <a:lnTo>
                    <a:pt x="71996" y="0"/>
                  </a:lnTo>
                  <a:lnTo>
                    <a:pt x="43971" y="5657"/>
                  </a:lnTo>
                  <a:lnTo>
                    <a:pt x="21086" y="21086"/>
                  </a:lnTo>
                  <a:lnTo>
                    <a:pt x="5657" y="43971"/>
                  </a:lnTo>
                  <a:lnTo>
                    <a:pt x="0" y="71996"/>
                  </a:lnTo>
                  <a:lnTo>
                    <a:pt x="0" y="140195"/>
                  </a:lnTo>
                  <a:lnTo>
                    <a:pt x="5657" y="168220"/>
                  </a:lnTo>
                  <a:lnTo>
                    <a:pt x="21086" y="191104"/>
                  </a:lnTo>
                  <a:lnTo>
                    <a:pt x="43971" y="206533"/>
                  </a:lnTo>
                  <a:lnTo>
                    <a:pt x="71996" y="212191"/>
                  </a:lnTo>
                  <a:lnTo>
                    <a:pt x="608190" y="212191"/>
                  </a:lnTo>
                  <a:lnTo>
                    <a:pt x="636215" y="206533"/>
                  </a:lnTo>
                  <a:lnTo>
                    <a:pt x="659099" y="191104"/>
                  </a:lnTo>
                  <a:lnTo>
                    <a:pt x="674528" y="168220"/>
                  </a:lnTo>
                  <a:lnTo>
                    <a:pt x="680186" y="140195"/>
                  </a:lnTo>
                  <a:lnTo>
                    <a:pt x="680186" y="71996"/>
                  </a:lnTo>
                  <a:lnTo>
                    <a:pt x="674528" y="43971"/>
                  </a:lnTo>
                  <a:lnTo>
                    <a:pt x="659099" y="21086"/>
                  </a:lnTo>
                  <a:lnTo>
                    <a:pt x="636215" y="5657"/>
                  </a:lnTo>
                  <a:lnTo>
                    <a:pt x="608190"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21" name="Google Shape;4121;p67"/>
            <p:cNvSpPr/>
            <p:nvPr/>
          </p:nvSpPr>
          <p:spPr>
            <a:xfrm>
              <a:off x="2341907" y="4720889"/>
              <a:ext cx="680720" cy="212725"/>
            </a:xfrm>
            <a:custGeom>
              <a:rect b="b" l="l" r="r" t="t"/>
              <a:pathLst>
                <a:path extrusionOk="0" h="212725" w="680719">
                  <a:moveTo>
                    <a:pt x="71996" y="0"/>
                  </a:moveTo>
                  <a:lnTo>
                    <a:pt x="43971" y="5657"/>
                  </a:lnTo>
                  <a:lnTo>
                    <a:pt x="21086" y="21086"/>
                  </a:lnTo>
                  <a:lnTo>
                    <a:pt x="5657" y="43971"/>
                  </a:lnTo>
                  <a:lnTo>
                    <a:pt x="0" y="71996"/>
                  </a:lnTo>
                  <a:lnTo>
                    <a:pt x="0" y="140195"/>
                  </a:lnTo>
                  <a:lnTo>
                    <a:pt x="5657" y="168220"/>
                  </a:lnTo>
                  <a:lnTo>
                    <a:pt x="21086" y="191104"/>
                  </a:lnTo>
                  <a:lnTo>
                    <a:pt x="43971" y="206533"/>
                  </a:lnTo>
                  <a:lnTo>
                    <a:pt x="71996" y="212191"/>
                  </a:lnTo>
                  <a:lnTo>
                    <a:pt x="608190" y="212191"/>
                  </a:lnTo>
                  <a:lnTo>
                    <a:pt x="636215" y="206533"/>
                  </a:lnTo>
                  <a:lnTo>
                    <a:pt x="659099" y="191104"/>
                  </a:lnTo>
                  <a:lnTo>
                    <a:pt x="674528" y="168220"/>
                  </a:lnTo>
                  <a:lnTo>
                    <a:pt x="680186" y="140195"/>
                  </a:lnTo>
                  <a:lnTo>
                    <a:pt x="680186" y="71996"/>
                  </a:lnTo>
                  <a:lnTo>
                    <a:pt x="674528" y="43971"/>
                  </a:lnTo>
                  <a:lnTo>
                    <a:pt x="659099" y="21086"/>
                  </a:lnTo>
                  <a:lnTo>
                    <a:pt x="636215" y="5657"/>
                  </a:lnTo>
                  <a:lnTo>
                    <a:pt x="608190" y="0"/>
                  </a:lnTo>
                  <a:lnTo>
                    <a:pt x="71996"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22" name="Google Shape;4122;p67"/>
            <p:cNvSpPr/>
            <p:nvPr/>
          </p:nvSpPr>
          <p:spPr>
            <a:xfrm>
              <a:off x="2546273" y="4779353"/>
              <a:ext cx="271780" cy="95250"/>
            </a:xfrm>
            <a:custGeom>
              <a:rect b="b" l="l" r="r" t="t"/>
              <a:pathLst>
                <a:path extrusionOk="0" h="95250" w="271780">
                  <a:moveTo>
                    <a:pt x="271462" y="0"/>
                  </a:moveTo>
                  <a:lnTo>
                    <a:pt x="0" y="0"/>
                  </a:lnTo>
                  <a:lnTo>
                    <a:pt x="0" y="95249"/>
                  </a:lnTo>
                  <a:lnTo>
                    <a:pt x="271462" y="95249"/>
                  </a:lnTo>
                  <a:lnTo>
                    <a:pt x="271462"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23" name="Google Shape;4123;p67"/>
          <p:cNvSpPr txBox="1"/>
          <p:nvPr/>
        </p:nvSpPr>
        <p:spPr>
          <a:xfrm>
            <a:off x="2533569" y="4747608"/>
            <a:ext cx="29718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부서장</a:t>
            </a:r>
            <a:endParaRPr sz="750">
              <a:latin typeface="Arial"/>
              <a:ea typeface="Arial"/>
              <a:cs typeface="Arial"/>
              <a:sym typeface="Arial"/>
            </a:endParaRPr>
          </a:p>
        </p:txBody>
      </p:sp>
      <p:grpSp>
        <p:nvGrpSpPr>
          <p:cNvPr id="4124" name="Google Shape;4124;p67"/>
          <p:cNvGrpSpPr/>
          <p:nvPr/>
        </p:nvGrpSpPr>
        <p:grpSpPr>
          <a:xfrm>
            <a:off x="2341900" y="6373478"/>
            <a:ext cx="680720" cy="320675"/>
            <a:chOff x="2341900" y="6373478"/>
            <a:chExt cx="680720" cy="320675"/>
          </a:xfrm>
        </p:grpSpPr>
        <p:sp>
          <p:nvSpPr>
            <p:cNvPr id="4125" name="Google Shape;4125;p67"/>
            <p:cNvSpPr/>
            <p:nvPr/>
          </p:nvSpPr>
          <p:spPr>
            <a:xfrm>
              <a:off x="2341900" y="6373478"/>
              <a:ext cx="680720" cy="320675"/>
            </a:xfrm>
            <a:custGeom>
              <a:rect b="b" l="l" r="r" t="t"/>
              <a:pathLst>
                <a:path extrusionOk="0" h="320675" w="680719">
                  <a:moveTo>
                    <a:pt x="590194" y="0"/>
                  </a:moveTo>
                  <a:lnTo>
                    <a:pt x="90004" y="0"/>
                  </a:lnTo>
                  <a:lnTo>
                    <a:pt x="54971" y="7073"/>
                  </a:lnTo>
                  <a:lnTo>
                    <a:pt x="26362" y="26362"/>
                  </a:lnTo>
                  <a:lnTo>
                    <a:pt x="7073" y="54971"/>
                  </a:lnTo>
                  <a:lnTo>
                    <a:pt x="0" y="90004"/>
                  </a:lnTo>
                  <a:lnTo>
                    <a:pt x="0" y="230187"/>
                  </a:lnTo>
                  <a:lnTo>
                    <a:pt x="7073" y="265221"/>
                  </a:lnTo>
                  <a:lnTo>
                    <a:pt x="26362" y="293830"/>
                  </a:lnTo>
                  <a:lnTo>
                    <a:pt x="54971" y="313119"/>
                  </a:lnTo>
                  <a:lnTo>
                    <a:pt x="90004" y="320192"/>
                  </a:lnTo>
                  <a:lnTo>
                    <a:pt x="590194" y="320192"/>
                  </a:lnTo>
                  <a:lnTo>
                    <a:pt x="625228" y="313119"/>
                  </a:lnTo>
                  <a:lnTo>
                    <a:pt x="653837" y="293830"/>
                  </a:lnTo>
                  <a:lnTo>
                    <a:pt x="673126" y="265221"/>
                  </a:lnTo>
                  <a:lnTo>
                    <a:pt x="680199" y="230187"/>
                  </a:lnTo>
                  <a:lnTo>
                    <a:pt x="680199" y="90004"/>
                  </a:lnTo>
                  <a:lnTo>
                    <a:pt x="673126" y="54971"/>
                  </a:lnTo>
                  <a:lnTo>
                    <a:pt x="653837" y="26362"/>
                  </a:lnTo>
                  <a:lnTo>
                    <a:pt x="625228" y="7073"/>
                  </a:lnTo>
                  <a:lnTo>
                    <a:pt x="590194"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26" name="Google Shape;4126;p67"/>
            <p:cNvSpPr/>
            <p:nvPr/>
          </p:nvSpPr>
          <p:spPr>
            <a:xfrm>
              <a:off x="2341900" y="6373478"/>
              <a:ext cx="680720" cy="320675"/>
            </a:xfrm>
            <a:custGeom>
              <a:rect b="b" l="l" r="r" t="t"/>
              <a:pathLst>
                <a:path extrusionOk="0" h="320675" w="680719">
                  <a:moveTo>
                    <a:pt x="90004" y="0"/>
                  </a:moveTo>
                  <a:lnTo>
                    <a:pt x="54971" y="7073"/>
                  </a:lnTo>
                  <a:lnTo>
                    <a:pt x="26362" y="26362"/>
                  </a:lnTo>
                  <a:lnTo>
                    <a:pt x="7073" y="54971"/>
                  </a:lnTo>
                  <a:lnTo>
                    <a:pt x="0" y="90004"/>
                  </a:lnTo>
                  <a:lnTo>
                    <a:pt x="0" y="230187"/>
                  </a:lnTo>
                  <a:lnTo>
                    <a:pt x="7073" y="265221"/>
                  </a:lnTo>
                  <a:lnTo>
                    <a:pt x="26362" y="293830"/>
                  </a:lnTo>
                  <a:lnTo>
                    <a:pt x="54971" y="313119"/>
                  </a:lnTo>
                  <a:lnTo>
                    <a:pt x="90004" y="320192"/>
                  </a:lnTo>
                  <a:lnTo>
                    <a:pt x="590194" y="320192"/>
                  </a:lnTo>
                  <a:lnTo>
                    <a:pt x="625228" y="313119"/>
                  </a:lnTo>
                  <a:lnTo>
                    <a:pt x="653837" y="293830"/>
                  </a:lnTo>
                  <a:lnTo>
                    <a:pt x="673126" y="265221"/>
                  </a:lnTo>
                  <a:lnTo>
                    <a:pt x="680199" y="230187"/>
                  </a:lnTo>
                  <a:lnTo>
                    <a:pt x="680199" y="90004"/>
                  </a:lnTo>
                  <a:lnTo>
                    <a:pt x="673126" y="54971"/>
                  </a:lnTo>
                  <a:lnTo>
                    <a:pt x="653837" y="26362"/>
                  </a:lnTo>
                  <a:lnTo>
                    <a:pt x="625228" y="7073"/>
                  </a:lnTo>
                  <a:lnTo>
                    <a:pt x="590194" y="0"/>
                  </a:lnTo>
                  <a:lnTo>
                    <a:pt x="90004"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27" name="Google Shape;4127;p67"/>
            <p:cNvSpPr/>
            <p:nvPr/>
          </p:nvSpPr>
          <p:spPr>
            <a:xfrm>
              <a:off x="2376004" y="6428803"/>
              <a:ext cx="612140" cy="209550"/>
            </a:xfrm>
            <a:custGeom>
              <a:rect b="b" l="l" r="r" t="t"/>
              <a:pathLst>
                <a:path extrusionOk="0" h="209550" w="612139">
                  <a:moveTo>
                    <a:pt x="612000" y="0"/>
                  </a:moveTo>
                  <a:lnTo>
                    <a:pt x="0" y="0"/>
                  </a:lnTo>
                  <a:lnTo>
                    <a:pt x="0" y="209549"/>
                  </a:lnTo>
                  <a:lnTo>
                    <a:pt x="612000" y="209549"/>
                  </a:lnTo>
                  <a:lnTo>
                    <a:pt x="612000"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28" name="Google Shape;4128;p67"/>
          <p:cNvSpPr txBox="1"/>
          <p:nvPr/>
        </p:nvSpPr>
        <p:spPr>
          <a:xfrm>
            <a:off x="2421091" y="6379464"/>
            <a:ext cx="521970" cy="271780"/>
          </a:xfrm>
          <a:prstGeom prst="rect">
            <a:avLst/>
          </a:prstGeom>
          <a:noFill/>
          <a:ln>
            <a:noFill/>
          </a:ln>
        </p:spPr>
        <p:txBody>
          <a:bodyPr anchorCtr="0" anchor="t" bIns="0" lIns="0" spcFirstLastPara="1" rIns="0" wrap="square" tIns="29825">
            <a:spAutoFit/>
          </a:bodyPr>
          <a:lstStyle/>
          <a:p>
            <a:pPr indent="0" lvl="0" marL="0" rtl="0" algn="ctr">
              <a:lnSpc>
                <a:spcPct val="100000"/>
              </a:lnSpc>
              <a:spcBef>
                <a:spcPts val="0"/>
              </a:spcBef>
              <a:spcAft>
                <a:spcPts val="0"/>
              </a:spcAft>
              <a:buNone/>
            </a:pPr>
            <a:r>
              <a:rPr b="0" lang="en-US" sz="750">
                <a:solidFill>
                  <a:srgbClr val="58595B"/>
                </a:solidFill>
                <a:latin typeface="Arial"/>
                <a:ea typeface="Arial"/>
                <a:cs typeface="Arial"/>
                <a:sym typeface="Arial"/>
              </a:rPr>
              <a:t>신규입사</a:t>
            </a:r>
            <a:endParaRPr sz="750">
              <a:latin typeface="Arial"/>
              <a:ea typeface="Arial"/>
              <a:cs typeface="Arial"/>
              <a:sym typeface="Arial"/>
            </a:endParaRPr>
          </a:p>
          <a:p>
            <a:pPr indent="0" lvl="0" marL="0" rtl="0" algn="ctr">
              <a:lnSpc>
                <a:spcPct val="100000"/>
              </a:lnSpc>
              <a:spcBef>
                <a:spcPts val="120"/>
              </a:spcBef>
              <a:spcAft>
                <a:spcPts val="0"/>
              </a:spcAft>
              <a:buNone/>
            </a:pPr>
            <a:r>
              <a:rPr b="0" lang="en-US" sz="650">
                <a:solidFill>
                  <a:srgbClr val="58595B"/>
                </a:solidFill>
                <a:latin typeface="Arial"/>
                <a:ea typeface="Arial"/>
                <a:cs typeface="Arial"/>
                <a:sym typeface="Arial"/>
              </a:rPr>
              <a:t>On boarding</a:t>
            </a:r>
            <a:endParaRPr sz="650">
              <a:latin typeface="Arial"/>
              <a:ea typeface="Arial"/>
              <a:cs typeface="Arial"/>
              <a:sym typeface="Arial"/>
            </a:endParaRPr>
          </a:p>
        </p:txBody>
      </p:sp>
      <p:grpSp>
        <p:nvGrpSpPr>
          <p:cNvPr id="4129" name="Google Shape;4129;p67"/>
          <p:cNvGrpSpPr/>
          <p:nvPr/>
        </p:nvGrpSpPr>
        <p:grpSpPr>
          <a:xfrm>
            <a:off x="2341900" y="3990023"/>
            <a:ext cx="680720" cy="644525"/>
            <a:chOff x="2341900" y="3990023"/>
            <a:chExt cx="680720" cy="644525"/>
          </a:xfrm>
        </p:grpSpPr>
        <p:sp>
          <p:nvSpPr>
            <p:cNvPr id="4130" name="Google Shape;4130;p67"/>
            <p:cNvSpPr/>
            <p:nvPr/>
          </p:nvSpPr>
          <p:spPr>
            <a:xfrm>
              <a:off x="2341900" y="3990023"/>
              <a:ext cx="680720" cy="644525"/>
            </a:xfrm>
            <a:custGeom>
              <a:rect b="b" l="l" r="r" t="t"/>
              <a:pathLst>
                <a:path extrusionOk="0" h="644525" w="680719">
                  <a:moveTo>
                    <a:pt x="590194" y="0"/>
                  </a:moveTo>
                  <a:lnTo>
                    <a:pt x="90004" y="0"/>
                  </a:lnTo>
                  <a:lnTo>
                    <a:pt x="54971" y="7073"/>
                  </a:lnTo>
                  <a:lnTo>
                    <a:pt x="26362" y="26362"/>
                  </a:lnTo>
                  <a:lnTo>
                    <a:pt x="7073" y="54971"/>
                  </a:lnTo>
                  <a:lnTo>
                    <a:pt x="0" y="90004"/>
                  </a:lnTo>
                  <a:lnTo>
                    <a:pt x="0" y="554189"/>
                  </a:lnTo>
                  <a:lnTo>
                    <a:pt x="7073" y="589223"/>
                  </a:lnTo>
                  <a:lnTo>
                    <a:pt x="26362" y="617832"/>
                  </a:lnTo>
                  <a:lnTo>
                    <a:pt x="54971" y="637121"/>
                  </a:lnTo>
                  <a:lnTo>
                    <a:pt x="90004" y="644194"/>
                  </a:lnTo>
                  <a:lnTo>
                    <a:pt x="590194" y="644194"/>
                  </a:lnTo>
                  <a:lnTo>
                    <a:pt x="625228" y="637121"/>
                  </a:lnTo>
                  <a:lnTo>
                    <a:pt x="653837" y="617832"/>
                  </a:lnTo>
                  <a:lnTo>
                    <a:pt x="673126" y="589223"/>
                  </a:lnTo>
                  <a:lnTo>
                    <a:pt x="680199" y="554189"/>
                  </a:lnTo>
                  <a:lnTo>
                    <a:pt x="680199" y="90004"/>
                  </a:lnTo>
                  <a:lnTo>
                    <a:pt x="673126" y="54971"/>
                  </a:lnTo>
                  <a:lnTo>
                    <a:pt x="653837" y="26362"/>
                  </a:lnTo>
                  <a:lnTo>
                    <a:pt x="625228" y="7073"/>
                  </a:lnTo>
                  <a:lnTo>
                    <a:pt x="590194"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1" name="Google Shape;4131;p67"/>
            <p:cNvSpPr/>
            <p:nvPr/>
          </p:nvSpPr>
          <p:spPr>
            <a:xfrm>
              <a:off x="2341900" y="3990023"/>
              <a:ext cx="680720" cy="644525"/>
            </a:xfrm>
            <a:custGeom>
              <a:rect b="b" l="l" r="r" t="t"/>
              <a:pathLst>
                <a:path extrusionOk="0" h="644525" w="680719">
                  <a:moveTo>
                    <a:pt x="90004" y="0"/>
                  </a:moveTo>
                  <a:lnTo>
                    <a:pt x="54971" y="7073"/>
                  </a:lnTo>
                  <a:lnTo>
                    <a:pt x="26362" y="26362"/>
                  </a:lnTo>
                  <a:lnTo>
                    <a:pt x="7073" y="54971"/>
                  </a:lnTo>
                  <a:lnTo>
                    <a:pt x="0" y="90004"/>
                  </a:lnTo>
                  <a:lnTo>
                    <a:pt x="0" y="554189"/>
                  </a:lnTo>
                  <a:lnTo>
                    <a:pt x="7073" y="589223"/>
                  </a:lnTo>
                  <a:lnTo>
                    <a:pt x="26362" y="617832"/>
                  </a:lnTo>
                  <a:lnTo>
                    <a:pt x="54971" y="637121"/>
                  </a:lnTo>
                  <a:lnTo>
                    <a:pt x="90004" y="644194"/>
                  </a:lnTo>
                  <a:lnTo>
                    <a:pt x="590194" y="644194"/>
                  </a:lnTo>
                  <a:lnTo>
                    <a:pt x="625228" y="637121"/>
                  </a:lnTo>
                  <a:lnTo>
                    <a:pt x="653837" y="617832"/>
                  </a:lnTo>
                  <a:lnTo>
                    <a:pt x="673126" y="589223"/>
                  </a:lnTo>
                  <a:lnTo>
                    <a:pt x="680199" y="554189"/>
                  </a:lnTo>
                  <a:lnTo>
                    <a:pt x="680199" y="90004"/>
                  </a:lnTo>
                  <a:lnTo>
                    <a:pt x="673126" y="54971"/>
                  </a:lnTo>
                  <a:lnTo>
                    <a:pt x="653837" y="26362"/>
                  </a:lnTo>
                  <a:lnTo>
                    <a:pt x="625228" y="7073"/>
                  </a:lnTo>
                  <a:lnTo>
                    <a:pt x="590194" y="0"/>
                  </a:lnTo>
                  <a:lnTo>
                    <a:pt x="90004"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2" name="Google Shape;4132;p67"/>
            <p:cNvSpPr/>
            <p:nvPr/>
          </p:nvSpPr>
          <p:spPr>
            <a:xfrm>
              <a:off x="2591511" y="4264495"/>
              <a:ext cx="180975" cy="95250"/>
            </a:xfrm>
            <a:custGeom>
              <a:rect b="b" l="l" r="r" t="t"/>
              <a:pathLst>
                <a:path extrusionOk="0" h="95250" w="180975">
                  <a:moveTo>
                    <a:pt x="180975" y="0"/>
                  </a:moveTo>
                  <a:lnTo>
                    <a:pt x="0" y="0"/>
                  </a:lnTo>
                  <a:lnTo>
                    <a:pt x="0" y="95250"/>
                  </a:lnTo>
                  <a:lnTo>
                    <a:pt x="180975" y="95250"/>
                  </a:lnTo>
                  <a:lnTo>
                    <a:pt x="180975"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33" name="Google Shape;4133;p67"/>
          <p:cNvSpPr txBox="1"/>
          <p:nvPr/>
        </p:nvSpPr>
        <p:spPr>
          <a:xfrm>
            <a:off x="2578812" y="4232745"/>
            <a:ext cx="20637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임원</a:t>
            </a:r>
            <a:endParaRPr sz="750">
              <a:latin typeface="Arial"/>
              <a:ea typeface="Arial"/>
              <a:cs typeface="Arial"/>
              <a:sym typeface="Arial"/>
            </a:endParaRPr>
          </a:p>
        </p:txBody>
      </p:sp>
      <p:grpSp>
        <p:nvGrpSpPr>
          <p:cNvPr id="4134" name="Google Shape;4134;p67"/>
          <p:cNvGrpSpPr/>
          <p:nvPr/>
        </p:nvGrpSpPr>
        <p:grpSpPr>
          <a:xfrm>
            <a:off x="2341900" y="5019751"/>
            <a:ext cx="680720" cy="680720"/>
            <a:chOff x="2341900" y="5019751"/>
            <a:chExt cx="680720" cy="680720"/>
          </a:xfrm>
        </p:grpSpPr>
        <p:sp>
          <p:nvSpPr>
            <p:cNvPr id="4135" name="Google Shape;4135;p67"/>
            <p:cNvSpPr/>
            <p:nvPr/>
          </p:nvSpPr>
          <p:spPr>
            <a:xfrm>
              <a:off x="2341900" y="5019751"/>
              <a:ext cx="680720" cy="680720"/>
            </a:xfrm>
            <a:custGeom>
              <a:rect b="b" l="l" r="r" t="t"/>
              <a:pathLst>
                <a:path extrusionOk="0" h="680720" w="680719">
                  <a:moveTo>
                    <a:pt x="590194" y="0"/>
                  </a:moveTo>
                  <a:lnTo>
                    <a:pt x="90004" y="0"/>
                  </a:lnTo>
                  <a:lnTo>
                    <a:pt x="54971" y="7073"/>
                  </a:lnTo>
                  <a:lnTo>
                    <a:pt x="26362" y="26362"/>
                  </a:lnTo>
                  <a:lnTo>
                    <a:pt x="7073" y="54971"/>
                  </a:lnTo>
                  <a:lnTo>
                    <a:pt x="0" y="90004"/>
                  </a:lnTo>
                  <a:lnTo>
                    <a:pt x="0" y="590194"/>
                  </a:lnTo>
                  <a:lnTo>
                    <a:pt x="7073" y="625220"/>
                  </a:lnTo>
                  <a:lnTo>
                    <a:pt x="26362" y="653826"/>
                  </a:lnTo>
                  <a:lnTo>
                    <a:pt x="54971" y="673113"/>
                  </a:lnTo>
                  <a:lnTo>
                    <a:pt x="90004" y="680186"/>
                  </a:lnTo>
                  <a:lnTo>
                    <a:pt x="590194" y="680186"/>
                  </a:lnTo>
                  <a:lnTo>
                    <a:pt x="625228" y="673113"/>
                  </a:lnTo>
                  <a:lnTo>
                    <a:pt x="653837" y="653826"/>
                  </a:lnTo>
                  <a:lnTo>
                    <a:pt x="673126" y="625220"/>
                  </a:lnTo>
                  <a:lnTo>
                    <a:pt x="680199" y="590194"/>
                  </a:lnTo>
                  <a:lnTo>
                    <a:pt x="680199" y="90004"/>
                  </a:lnTo>
                  <a:lnTo>
                    <a:pt x="673126" y="54971"/>
                  </a:lnTo>
                  <a:lnTo>
                    <a:pt x="653837" y="26362"/>
                  </a:lnTo>
                  <a:lnTo>
                    <a:pt x="625228" y="7073"/>
                  </a:lnTo>
                  <a:lnTo>
                    <a:pt x="590194"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6" name="Google Shape;4136;p67"/>
            <p:cNvSpPr/>
            <p:nvPr/>
          </p:nvSpPr>
          <p:spPr>
            <a:xfrm>
              <a:off x="2341900" y="5019751"/>
              <a:ext cx="680720" cy="680720"/>
            </a:xfrm>
            <a:custGeom>
              <a:rect b="b" l="l" r="r" t="t"/>
              <a:pathLst>
                <a:path extrusionOk="0" h="680720" w="680719">
                  <a:moveTo>
                    <a:pt x="90004" y="0"/>
                  </a:moveTo>
                  <a:lnTo>
                    <a:pt x="54971" y="7073"/>
                  </a:lnTo>
                  <a:lnTo>
                    <a:pt x="26362" y="26362"/>
                  </a:lnTo>
                  <a:lnTo>
                    <a:pt x="7073" y="54971"/>
                  </a:lnTo>
                  <a:lnTo>
                    <a:pt x="0" y="90004"/>
                  </a:lnTo>
                  <a:lnTo>
                    <a:pt x="0" y="590194"/>
                  </a:lnTo>
                  <a:lnTo>
                    <a:pt x="7073" y="625220"/>
                  </a:lnTo>
                  <a:lnTo>
                    <a:pt x="26362" y="653826"/>
                  </a:lnTo>
                  <a:lnTo>
                    <a:pt x="54971" y="673113"/>
                  </a:lnTo>
                  <a:lnTo>
                    <a:pt x="90004" y="680186"/>
                  </a:lnTo>
                  <a:lnTo>
                    <a:pt x="590194" y="680186"/>
                  </a:lnTo>
                  <a:lnTo>
                    <a:pt x="625228" y="673113"/>
                  </a:lnTo>
                  <a:lnTo>
                    <a:pt x="653837" y="653826"/>
                  </a:lnTo>
                  <a:lnTo>
                    <a:pt x="673126" y="625220"/>
                  </a:lnTo>
                  <a:lnTo>
                    <a:pt x="680199" y="590194"/>
                  </a:lnTo>
                  <a:lnTo>
                    <a:pt x="680199" y="90004"/>
                  </a:lnTo>
                  <a:lnTo>
                    <a:pt x="673126" y="54971"/>
                  </a:lnTo>
                  <a:lnTo>
                    <a:pt x="653837" y="26362"/>
                  </a:lnTo>
                  <a:lnTo>
                    <a:pt x="625228" y="7073"/>
                  </a:lnTo>
                  <a:lnTo>
                    <a:pt x="590194" y="0"/>
                  </a:lnTo>
                  <a:lnTo>
                    <a:pt x="90004"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7" name="Google Shape;4137;p67"/>
            <p:cNvSpPr/>
            <p:nvPr/>
          </p:nvSpPr>
          <p:spPr>
            <a:xfrm>
              <a:off x="2430005" y="5093144"/>
              <a:ext cx="504190" cy="533400"/>
            </a:xfrm>
            <a:custGeom>
              <a:rect b="b" l="l" r="r" t="t"/>
              <a:pathLst>
                <a:path extrusionOk="0" h="533400" w="504189">
                  <a:moveTo>
                    <a:pt x="503999" y="0"/>
                  </a:moveTo>
                  <a:lnTo>
                    <a:pt x="0" y="0"/>
                  </a:lnTo>
                  <a:lnTo>
                    <a:pt x="0" y="533400"/>
                  </a:lnTo>
                  <a:lnTo>
                    <a:pt x="503999" y="533400"/>
                  </a:lnTo>
                  <a:lnTo>
                    <a:pt x="503999"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38" name="Google Shape;4138;p67"/>
          <p:cNvSpPr txBox="1"/>
          <p:nvPr/>
        </p:nvSpPr>
        <p:spPr>
          <a:xfrm>
            <a:off x="2533568" y="5061397"/>
            <a:ext cx="29718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전문직</a:t>
            </a:r>
            <a:endParaRPr sz="750">
              <a:latin typeface="Arial"/>
              <a:ea typeface="Arial"/>
              <a:cs typeface="Arial"/>
              <a:sym typeface="Arial"/>
            </a:endParaRPr>
          </a:p>
        </p:txBody>
      </p:sp>
      <p:sp>
        <p:nvSpPr>
          <p:cNvPr id="4139" name="Google Shape;4139;p67"/>
          <p:cNvSpPr txBox="1"/>
          <p:nvPr/>
        </p:nvSpPr>
        <p:spPr>
          <a:xfrm>
            <a:off x="2477945" y="5194747"/>
            <a:ext cx="408305" cy="444500"/>
          </a:xfrm>
          <a:prstGeom prst="rect">
            <a:avLst/>
          </a:prstGeom>
          <a:noFill/>
          <a:ln>
            <a:noFill/>
          </a:ln>
        </p:spPr>
        <p:txBody>
          <a:bodyPr anchorCtr="0" anchor="t" bIns="0" lIns="0" spcFirstLastPara="1" rIns="0" wrap="square" tIns="12700">
            <a:spAutoFit/>
          </a:bodyPr>
          <a:lstStyle/>
          <a:p>
            <a:pPr indent="-53975" lvl="0" marL="66040" marR="5080" rtl="0" algn="l">
              <a:lnSpc>
                <a:spcPct val="131000"/>
              </a:lnSpc>
              <a:spcBef>
                <a:spcPts val="0"/>
              </a:spcBef>
              <a:spcAft>
                <a:spcPts val="0"/>
              </a:spcAft>
              <a:buNone/>
            </a:pPr>
            <a:r>
              <a:rPr b="0" lang="en-US" sz="700">
                <a:solidFill>
                  <a:srgbClr val="58595B"/>
                </a:solidFill>
                <a:latin typeface="Arial"/>
                <a:ea typeface="Arial"/>
                <a:cs typeface="Arial"/>
                <a:sym typeface="Arial"/>
              </a:rPr>
              <a:t>Manager Senior Junior</a:t>
            </a:r>
            <a:endParaRPr sz="700">
              <a:latin typeface="Arial"/>
              <a:ea typeface="Arial"/>
              <a:cs typeface="Arial"/>
              <a:sym typeface="Arial"/>
            </a:endParaRPr>
          </a:p>
        </p:txBody>
      </p:sp>
      <p:grpSp>
        <p:nvGrpSpPr>
          <p:cNvPr id="4140" name="Google Shape;4140;p67"/>
          <p:cNvGrpSpPr/>
          <p:nvPr/>
        </p:nvGrpSpPr>
        <p:grpSpPr>
          <a:xfrm>
            <a:off x="2401405" y="5223573"/>
            <a:ext cx="561340" cy="3175"/>
            <a:chOff x="2401405" y="5223573"/>
            <a:chExt cx="561340" cy="3175"/>
          </a:xfrm>
        </p:grpSpPr>
        <p:sp>
          <p:nvSpPr>
            <p:cNvPr id="4141" name="Google Shape;4141;p67"/>
            <p:cNvSpPr/>
            <p:nvPr/>
          </p:nvSpPr>
          <p:spPr>
            <a:xfrm>
              <a:off x="2409341" y="5225151"/>
              <a:ext cx="548640" cy="0"/>
            </a:xfrm>
            <a:custGeom>
              <a:rect b="b" l="l" r="r" t="t"/>
              <a:pathLst>
                <a:path extrusionOk="0" h="120000" w="548639">
                  <a:moveTo>
                    <a:pt x="0" y="0"/>
                  </a:moveTo>
                  <a:lnTo>
                    <a:pt x="54848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42" name="Google Shape;4142;p67"/>
            <p:cNvSpPr/>
            <p:nvPr/>
          </p:nvSpPr>
          <p:spPr>
            <a:xfrm>
              <a:off x="2401405" y="5223573"/>
              <a:ext cx="561340" cy="3175"/>
            </a:xfrm>
            <a:custGeom>
              <a:rect b="b" l="l" r="r" t="t"/>
              <a:pathLst>
                <a:path extrusionOk="0" h="3175" w="561339">
                  <a:moveTo>
                    <a:pt x="3175" y="1587"/>
                  </a:moveTo>
                  <a:lnTo>
                    <a:pt x="2705" y="457"/>
                  </a:lnTo>
                  <a:lnTo>
                    <a:pt x="1587" y="0"/>
                  </a:lnTo>
                  <a:lnTo>
                    <a:pt x="469" y="457"/>
                  </a:lnTo>
                  <a:lnTo>
                    <a:pt x="0" y="1587"/>
                  </a:lnTo>
                  <a:lnTo>
                    <a:pt x="469" y="2705"/>
                  </a:lnTo>
                  <a:lnTo>
                    <a:pt x="1587" y="3175"/>
                  </a:lnTo>
                  <a:lnTo>
                    <a:pt x="2705" y="2705"/>
                  </a:lnTo>
                  <a:lnTo>
                    <a:pt x="3175" y="1587"/>
                  </a:lnTo>
                  <a:close/>
                </a:path>
                <a:path extrusionOk="0" h="3175" w="561339">
                  <a:moveTo>
                    <a:pt x="561174" y="1587"/>
                  </a:moveTo>
                  <a:lnTo>
                    <a:pt x="560705" y="457"/>
                  </a:lnTo>
                  <a:lnTo>
                    <a:pt x="559587" y="0"/>
                  </a:lnTo>
                  <a:lnTo>
                    <a:pt x="558469" y="457"/>
                  </a:lnTo>
                  <a:lnTo>
                    <a:pt x="557999" y="1587"/>
                  </a:lnTo>
                  <a:lnTo>
                    <a:pt x="558469" y="2705"/>
                  </a:lnTo>
                  <a:lnTo>
                    <a:pt x="559587" y="3175"/>
                  </a:lnTo>
                  <a:lnTo>
                    <a:pt x="560705" y="2705"/>
                  </a:lnTo>
                  <a:lnTo>
                    <a:pt x="56117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143" name="Google Shape;4143;p67"/>
          <p:cNvGrpSpPr/>
          <p:nvPr/>
        </p:nvGrpSpPr>
        <p:grpSpPr>
          <a:xfrm>
            <a:off x="2341900" y="5786616"/>
            <a:ext cx="680720" cy="536575"/>
            <a:chOff x="2341900" y="5786616"/>
            <a:chExt cx="680720" cy="536575"/>
          </a:xfrm>
        </p:grpSpPr>
        <p:sp>
          <p:nvSpPr>
            <p:cNvPr id="4144" name="Google Shape;4144;p67"/>
            <p:cNvSpPr/>
            <p:nvPr/>
          </p:nvSpPr>
          <p:spPr>
            <a:xfrm>
              <a:off x="2341900" y="5786616"/>
              <a:ext cx="680720" cy="536575"/>
            </a:xfrm>
            <a:custGeom>
              <a:rect b="b" l="l" r="r" t="t"/>
              <a:pathLst>
                <a:path extrusionOk="0" h="536575" w="680719">
                  <a:moveTo>
                    <a:pt x="590194" y="0"/>
                  </a:moveTo>
                  <a:lnTo>
                    <a:pt x="90004" y="0"/>
                  </a:lnTo>
                  <a:lnTo>
                    <a:pt x="54971" y="7073"/>
                  </a:lnTo>
                  <a:lnTo>
                    <a:pt x="26362" y="26362"/>
                  </a:lnTo>
                  <a:lnTo>
                    <a:pt x="7073" y="54971"/>
                  </a:lnTo>
                  <a:lnTo>
                    <a:pt x="0" y="90004"/>
                  </a:lnTo>
                  <a:lnTo>
                    <a:pt x="0" y="446189"/>
                  </a:lnTo>
                  <a:lnTo>
                    <a:pt x="7073" y="481222"/>
                  </a:lnTo>
                  <a:lnTo>
                    <a:pt x="26362" y="509831"/>
                  </a:lnTo>
                  <a:lnTo>
                    <a:pt x="54971" y="529120"/>
                  </a:lnTo>
                  <a:lnTo>
                    <a:pt x="90004" y="536193"/>
                  </a:lnTo>
                  <a:lnTo>
                    <a:pt x="590194" y="536193"/>
                  </a:lnTo>
                  <a:lnTo>
                    <a:pt x="625228" y="529120"/>
                  </a:lnTo>
                  <a:lnTo>
                    <a:pt x="653837" y="509831"/>
                  </a:lnTo>
                  <a:lnTo>
                    <a:pt x="673126" y="481222"/>
                  </a:lnTo>
                  <a:lnTo>
                    <a:pt x="680199" y="446189"/>
                  </a:lnTo>
                  <a:lnTo>
                    <a:pt x="680199" y="90004"/>
                  </a:lnTo>
                  <a:lnTo>
                    <a:pt x="673126" y="54971"/>
                  </a:lnTo>
                  <a:lnTo>
                    <a:pt x="653837" y="26362"/>
                  </a:lnTo>
                  <a:lnTo>
                    <a:pt x="625228" y="7073"/>
                  </a:lnTo>
                  <a:lnTo>
                    <a:pt x="590194"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45" name="Google Shape;4145;p67"/>
            <p:cNvSpPr/>
            <p:nvPr/>
          </p:nvSpPr>
          <p:spPr>
            <a:xfrm>
              <a:off x="2341900" y="5786616"/>
              <a:ext cx="680720" cy="536575"/>
            </a:xfrm>
            <a:custGeom>
              <a:rect b="b" l="l" r="r" t="t"/>
              <a:pathLst>
                <a:path extrusionOk="0" h="536575" w="680719">
                  <a:moveTo>
                    <a:pt x="90004" y="0"/>
                  </a:moveTo>
                  <a:lnTo>
                    <a:pt x="54971" y="7073"/>
                  </a:lnTo>
                  <a:lnTo>
                    <a:pt x="26362" y="26362"/>
                  </a:lnTo>
                  <a:lnTo>
                    <a:pt x="7073" y="54971"/>
                  </a:lnTo>
                  <a:lnTo>
                    <a:pt x="0" y="90004"/>
                  </a:lnTo>
                  <a:lnTo>
                    <a:pt x="0" y="446189"/>
                  </a:lnTo>
                  <a:lnTo>
                    <a:pt x="7073" y="481222"/>
                  </a:lnTo>
                  <a:lnTo>
                    <a:pt x="26362" y="509831"/>
                  </a:lnTo>
                  <a:lnTo>
                    <a:pt x="54971" y="529120"/>
                  </a:lnTo>
                  <a:lnTo>
                    <a:pt x="90004" y="536193"/>
                  </a:lnTo>
                  <a:lnTo>
                    <a:pt x="590194" y="536193"/>
                  </a:lnTo>
                  <a:lnTo>
                    <a:pt x="625228" y="529120"/>
                  </a:lnTo>
                  <a:lnTo>
                    <a:pt x="653837" y="509831"/>
                  </a:lnTo>
                  <a:lnTo>
                    <a:pt x="673126" y="481222"/>
                  </a:lnTo>
                  <a:lnTo>
                    <a:pt x="680199" y="446189"/>
                  </a:lnTo>
                  <a:lnTo>
                    <a:pt x="680199" y="90004"/>
                  </a:lnTo>
                  <a:lnTo>
                    <a:pt x="673126" y="54971"/>
                  </a:lnTo>
                  <a:lnTo>
                    <a:pt x="653837" y="26362"/>
                  </a:lnTo>
                  <a:lnTo>
                    <a:pt x="625228" y="7073"/>
                  </a:lnTo>
                  <a:lnTo>
                    <a:pt x="590194" y="0"/>
                  </a:lnTo>
                  <a:lnTo>
                    <a:pt x="90004" y="0"/>
                  </a:lnTo>
                  <a:close/>
                </a:path>
              </a:pathLst>
            </a:custGeom>
            <a:noFill/>
            <a:ln cap="flat" cmpd="sng" w="9525">
              <a:solidFill>
                <a:srgbClr val="BABCB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46" name="Google Shape;4146;p67"/>
            <p:cNvSpPr/>
            <p:nvPr/>
          </p:nvSpPr>
          <p:spPr>
            <a:xfrm>
              <a:off x="2430005" y="5857862"/>
              <a:ext cx="504190" cy="393700"/>
            </a:xfrm>
            <a:custGeom>
              <a:rect b="b" l="l" r="r" t="t"/>
              <a:pathLst>
                <a:path extrusionOk="0" h="393700" w="504189">
                  <a:moveTo>
                    <a:pt x="503999" y="0"/>
                  </a:moveTo>
                  <a:lnTo>
                    <a:pt x="0" y="0"/>
                  </a:lnTo>
                  <a:lnTo>
                    <a:pt x="0" y="393700"/>
                  </a:lnTo>
                  <a:lnTo>
                    <a:pt x="503999" y="393700"/>
                  </a:lnTo>
                  <a:lnTo>
                    <a:pt x="503999"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47" name="Google Shape;4147;p67"/>
          <p:cNvSpPr txBox="1"/>
          <p:nvPr/>
        </p:nvSpPr>
        <p:spPr>
          <a:xfrm>
            <a:off x="2533568" y="5826109"/>
            <a:ext cx="29718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사무직</a:t>
            </a:r>
            <a:endParaRPr sz="750">
              <a:latin typeface="Arial"/>
              <a:ea typeface="Arial"/>
              <a:cs typeface="Arial"/>
              <a:sym typeface="Arial"/>
            </a:endParaRPr>
          </a:p>
        </p:txBody>
      </p:sp>
      <p:sp>
        <p:nvSpPr>
          <p:cNvPr id="4148" name="Google Shape;4148;p67"/>
          <p:cNvSpPr txBox="1"/>
          <p:nvPr/>
        </p:nvSpPr>
        <p:spPr>
          <a:xfrm>
            <a:off x="2531551" y="5959459"/>
            <a:ext cx="300990" cy="304800"/>
          </a:xfrm>
          <a:prstGeom prst="rect">
            <a:avLst/>
          </a:prstGeom>
          <a:noFill/>
          <a:ln>
            <a:noFill/>
          </a:ln>
        </p:spPr>
        <p:txBody>
          <a:bodyPr anchorCtr="0" anchor="t" bIns="0" lIns="0" spcFirstLastPara="1" rIns="0" wrap="square" tIns="12700">
            <a:spAutoFit/>
          </a:bodyPr>
          <a:lstStyle/>
          <a:p>
            <a:pPr indent="-6350" lvl="0" marL="19050" marR="5080" rtl="0" algn="l">
              <a:lnSpc>
                <a:spcPct val="131000"/>
              </a:lnSpc>
              <a:spcBef>
                <a:spcPts val="0"/>
              </a:spcBef>
              <a:spcAft>
                <a:spcPts val="0"/>
              </a:spcAft>
              <a:buNone/>
            </a:pPr>
            <a:r>
              <a:rPr b="0" lang="en-US" sz="700">
                <a:solidFill>
                  <a:srgbClr val="58595B"/>
                </a:solidFill>
                <a:latin typeface="Arial"/>
                <a:ea typeface="Arial"/>
                <a:cs typeface="Arial"/>
                <a:sym typeface="Arial"/>
              </a:rPr>
              <a:t>Senior Junior</a:t>
            </a:r>
            <a:endParaRPr sz="700">
              <a:latin typeface="Arial"/>
              <a:ea typeface="Arial"/>
              <a:cs typeface="Arial"/>
              <a:sym typeface="Arial"/>
            </a:endParaRPr>
          </a:p>
        </p:txBody>
      </p:sp>
      <p:grpSp>
        <p:nvGrpSpPr>
          <p:cNvPr id="4149" name="Google Shape;4149;p67"/>
          <p:cNvGrpSpPr/>
          <p:nvPr/>
        </p:nvGrpSpPr>
        <p:grpSpPr>
          <a:xfrm>
            <a:off x="2401405" y="5981128"/>
            <a:ext cx="561340" cy="3175"/>
            <a:chOff x="2401405" y="5981128"/>
            <a:chExt cx="561340" cy="3175"/>
          </a:xfrm>
        </p:grpSpPr>
        <p:sp>
          <p:nvSpPr>
            <p:cNvPr id="4150" name="Google Shape;4150;p67"/>
            <p:cNvSpPr/>
            <p:nvPr/>
          </p:nvSpPr>
          <p:spPr>
            <a:xfrm>
              <a:off x="2409341" y="5982710"/>
              <a:ext cx="548640" cy="0"/>
            </a:xfrm>
            <a:custGeom>
              <a:rect b="b" l="l" r="r" t="t"/>
              <a:pathLst>
                <a:path extrusionOk="0" h="120000" w="548639">
                  <a:moveTo>
                    <a:pt x="0" y="0"/>
                  </a:moveTo>
                  <a:lnTo>
                    <a:pt x="54848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51" name="Google Shape;4151;p67"/>
            <p:cNvSpPr/>
            <p:nvPr/>
          </p:nvSpPr>
          <p:spPr>
            <a:xfrm>
              <a:off x="2401405" y="5981128"/>
              <a:ext cx="561340" cy="3175"/>
            </a:xfrm>
            <a:custGeom>
              <a:rect b="b" l="l" r="r" t="t"/>
              <a:pathLst>
                <a:path extrusionOk="0" h="3175" w="561339">
                  <a:moveTo>
                    <a:pt x="3175" y="1587"/>
                  </a:moveTo>
                  <a:lnTo>
                    <a:pt x="2705" y="469"/>
                  </a:lnTo>
                  <a:lnTo>
                    <a:pt x="1587" y="0"/>
                  </a:lnTo>
                  <a:lnTo>
                    <a:pt x="469" y="469"/>
                  </a:lnTo>
                  <a:lnTo>
                    <a:pt x="0" y="1587"/>
                  </a:lnTo>
                  <a:lnTo>
                    <a:pt x="469" y="2705"/>
                  </a:lnTo>
                  <a:lnTo>
                    <a:pt x="1587" y="3175"/>
                  </a:lnTo>
                  <a:lnTo>
                    <a:pt x="2705" y="2705"/>
                  </a:lnTo>
                  <a:lnTo>
                    <a:pt x="3175" y="1587"/>
                  </a:lnTo>
                  <a:close/>
                </a:path>
                <a:path extrusionOk="0" h="3175" w="561339">
                  <a:moveTo>
                    <a:pt x="561174" y="1587"/>
                  </a:moveTo>
                  <a:lnTo>
                    <a:pt x="560705" y="469"/>
                  </a:lnTo>
                  <a:lnTo>
                    <a:pt x="559587" y="0"/>
                  </a:lnTo>
                  <a:lnTo>
                    <a:pt x="558469" y="469"/>
                  </a:lnTo>
                  <a:lnTo>
                    <a:pt x="557999" y="1587"/>
                  </a:lnTo>
                  <a:lnTo>
                    <a:pt x="558469" y="2705"/>
                  </a:lnTo>
                  <a:lnTo>
                    <a:pt x="559587" y="3175"/>
                  </a:lnTo>
                  <a:lnTo>
                    <a:pt x="560705" y="2705"/>
                  </a:lnTo>
                  <a:lnTo>
                    <a:pt x="56117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52" name="Google Shape;4152;p67"/>
          <p:cNvSpPr txBox="1"/>
          <p:nvPr/>
        </p:nvSpPr>
        <p:spPr>
          <a:xfrm>
            <a:off x="3332395" y="4103016"/>
            <a:ext cx="487045" cy="2927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여성리더과정</a:t>
            </a:r>
            <a:endParaRPr sz="650">
              <a:latin typeface="Arial"/>
              <a:ea typeface="Arial"/>
              <a:cs typeface="Arial"/>
              <a:sym typeface="Arial"/>
            </a:endParaRPr>
          </a:p>
          <a:p>
            <a:pPr indent="0" lvl="0" marL="34290" rtl="0" algn="l">
              <a:lnSpc>
                <a:spcPct val="100000"/>
              </a:lnSpc>
              <a:spcBef>
                <a:spcPts val="540"/>
              </a:spcBef>
              <a:spcAft>
                <a:spcPts val="0"/>
              </a:spcAft>
              <a:buNone/>
            </a:pPr>
            <a:r>
              <a:rPr b="0" lang="en-US" sz="650">
                <a:solidFill>
                  <a:srgbClr val="58595B"/>
                </a:solidFill>
                <a:latin typeface="Arial"/>
                <a:ea typeface="Arial"/>
                <a:cs typeface="Arial"/>
                <a:sym typeface="Arial"/>
              </a:rPr>
              <a:t>임원 최고위</a:t>
            </a:r>
            <a:endParaRPr sz="650">
              <a:latin typeface="Arial"/>
              <a:ea typeface="Arial"/>
              <a:cs typeface="Arial"/>
              <a:sym typeface="Arial"/>
            </a:endParaRPr>
          </a:p>
        </p:txBody>
      </p:sp>
      <p:sp>
        <p:nvSpPr>
          <p:cNvPr id="4153" name="Google Shape;4153;p67"/>
          <p:cNvSpPr txBox="1"/>
          <p:nvPr/>
        </p:nvSpPr>
        <p:spPr>
          <a:xfrm>
            <a:off x="3354023" y="4426232"/>
            <a:ext cx="44386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임원 리더십</a:t>
            </a:r>
            <a:endParaRPr sz="650">
              <a:latin typeface="Arial"/>
              <a:ea typeface="Arial"/>
              <a:cs typeface="Arial"/>
              <a:sym typeface="Arial"/>
            </a:endParaRPr>
          </a:p>
        </p:txBody>
      </p:sp>
      <p:sp>
        <p:nvSpPr>
          <p:cNvPr id="4154" name="Google Shape;4154;p67"/>
          <p:cNvSpPr txBox="1"/>
          <p:nvPr/>
        </p:nvSpPr>
        <p:spPr>
          <a:xfrm>
            <a:off x="3483146" y="4584982"/>
            <a:ext cx="18542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코칭</a:t>
            </a:r>
            <a:endParaRPr sz="650">
              <a:latin typeface="Arial"/>
              <a:ea typeface="Arial"/>
              <a:cs typeface="Arial"/>
              <a:sym typeface="Arial"/>
            </a:endParaRPr>
          </a:p>
        </p:txBody>
      </p:sp>
      <p:sp>
        <p:nvSpPr>
          <p:cNvPr id="4155" name="Google Shape;4155;p67"/>
          <p:cNvSpPr txBox="1"/>
          <p:nvPr/>
        </p:nvSpPr>
        <p:spPr>
          <a:xfrm>
            <a:off x="3314117" y="4743732"/>
            <a:ext cx="52324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부서장 리더십</a:t>
            </a:r>
            <a:endParaRPr sz="650">
              <a:latin typeface="Arial"/>
              <a:ea typeface="Arial"/>
              <a:cs typeface="Arial"/>
              <a:sym typeface="Arial"/>
            </a:endParaRPr>
          </a:p>
        </p:txBody>
      </p:sp>
      <p:sp>
        <p:nvSpPr>
          <p:cNvPr id="4156" name="Google Shape;4156;p67"/>
          <p:cNvSpPr txBox="1"/>
          <p:nvPr/>
        </p:nvSpPr>
        <p:spPr>
          <a:xfrm>
            <a:off x="3255540" y="5057122"/>
            <a:ext cx="64071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여성중간관리과정</a:t>
            </a:r>
            <a:endParaRPr sz="650">
              <a:latin typeface="Arial"/>
              <a:ea typeface="Arial"/>
              <a:cs typeface="Arial"/>
              <a:sym typeface="Arial"/>
            </a:endParaRPr>
          </a:p>
        </p:txBody>
      </p:sp>
      <p:sp>
        <p:nvSpPr>
          <p:cNvPr id="4157" name="Google Shape;4157;p67"/>
          <p:cNvSpPr txBox="1"/>
          <p:nvPr/>
        </p:nvSpPr>
        <p:spPr>
          <a:xfrm>
            <a:off x="3327139" y="5551787"/>
            <a:ext cx="497205" cy="293370"/>
          </a:xfrm>
          <a:prstGeom prst="rect">
            <a:avLst/>
          </a:prstGeom>
          <a:noFill/>
          <a:ln>
            <a:noFill/>
          </a:ln>
        </p:spPr>
        <p:txBody>
          <a:bodyPr anchorCtr="0" anchor="t" bIns="0" lIns="0" spcFirstLastPara="1" rIns="0" wrap="square" tIns="15875">
            <a:spAutoFit/>
          </a:bodyPr>
          <a:lstStyle/>
          <a:p>
            <a:pPr indent="0" lvl="0" marL="48895" rtl="0" algn="l">
              <a:lnSpc>
                <a:spcPct val="100000"/>
              </a:lnSpc>
              <a:spcBef>
                <a:spcPts val="0"/>
              </a:spcBef>
              <a:spcAft>
                <a:spcPts val="0"/>
              </a:spcAft>
              <a:buNone/>
            </a:pPr>
            <a:r>
              <a:rPr b="0" lang="en-US" sz="650">
                <a:solidFill>
                  <a:srgbClr val="58595B"/>
                </a:solidFill>
                <a:latin typeface="Arial"/>
                <a:ea typeface="Arial"/>
                <a:cs typeface="Arial"/>
                <a:sym typeface="Arial"/>
              </a:rPr>
              <a:t>리더십특강</a:t>
            </a:r>
            <a:endParaRPr sz="650">
              <a:latin typeface="Arial"/>
              <a:ea typeface="Arial"/>
              <a:cs typeface="Arial"/>
              <a:sym typeface="Arial"/>
            </a:endParaRPr>
          </a:p>
          <a:p>
            <a:pPr indent="0" lvl="0" marL="12700" rtl="0" algn="l">
              <a:lnSpc>
                <a:spcPct val="100000"/>
              </a:lnSpc>
              <a:spcBef>
                <a:spcPts val="520"/>
              </a:spcBef>
              <a:spcAft>
                <a:spcPts val="0"/>
              </a:spcAft>
              <a:buNone/>
            </a:pPr>
            <a:r>
              <a:rPr b="0" lang="en-US" sz="650">
                <a:solidFill>
                  <a:srgbClr val="58595B"/>
                </a:solidFill>
                <a:latin typeface="Arial"/>
                <a:ea typeface="Arial"/>
                <a:cs typeface="Arial"/>
                <a:sym typeface="Arial"/>
              </a:rPr>
              <a:t>(바빠다 특강)</a:t>
            </a:r>
            <a:endParaRPr sz="650">
              <a:latin typeface="Arial"/>
              <a:ea typeface="Arial"/>
              <a:cs typeface="Arial"/>
              <a:sym typeface="Arial"/>
            </a:endParaRPr>
          </a:p>
        </p:txBody>
      </p:sp>
      <p:sp>
        <p:nvSpPr>
          <p:cNvPr id="4158" name="Google Shape;4158;p67"/>
          <p:cNvSpPr txBox="1"/>
          <p:nvPr/>
        </p:nvSpPr>
        <p:spPr>
          <a:xfrm>
            <a:off x="4176561" y="5057122"/>
            <a:ext cx="497205" cy="63373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전문직</a:t>
            </a:r>
            <a:endParaRPr sz="650">
              <a:latin typeface="Arial"/>
              <a:ea typeface="Arial"/>
              <a:cs typeface="Arial"/>
              <a:sym typeface="Arial"/>
            </a:endParaRPr>
          </a:p>
          <a:p>
            <a:pPr indent="0" lvl="0" marL="12700" marR="5080" rtl="0" algn="ctr">
              <a:lnSpc>
                <a:spcPct val="102600"/>
              </a:lnSpc>
              <a:spcBef>
                <a:spcPts val="520"/>
              </a:spcBef>
              <a:spcAft>
                <a:spcPts val="0"/>
              </a:spcAft>
              <a:buNone/>
            </a:pPr>
            <a:r>
              <a:rPr b="0" lang="en-US" sz="650">
                <a:solidFill>
                  <a:srgbClr val="58595B"/>
                </a:solidFill>
                <a:latin typeface="Arial"/>
                <a:ea typeface="Arial"/>
                <a:cs typeface="Arial"/>
                <a:sym typeface="Arial"/>
              </a:rPr>
              <a:t>Manager (승진자 과정)</a:t>
            </a:r>
            <a:endParaRPr sz="650">
              <a:latin typeface="Arial"/>
              <a:ea typeface="Arial"/>
              <a:cs typeface="Arial"/>
              <a:sym typeface="Arial"/>
            </a:endParaRPr>
          </a:p>
          <a:p>
            <a:pPr indent="0" lvl="0" marL="12700" marR="5080" rtl="0" algn="ctr">
              <a:lnSpc>
                <a:spcPct val="102600"/>
              </a:lnSpc>
              <a:spcBef>
                <a:spcPts val="280"/>
              </a:spcBef>
              <a:spcAft>
                <a:spcPts val="0"/>
              </a:spcAft>
              <a:buNone/>
            </a:pPr>
            <a:r>
              <a:rPr b="0" lang="en-US" sz="650">
                <a:solidFill>
                  <a:srgbClr val="58595B"/>
                </a:solidFill>
                <a:latin typeface="Arial"/>
                <a:ea typeface="Arial"/>
                <a:cs typeface="Arial"/>
                <a:sym typeface="Arial"/>
              </a:rPr>
              <a:t>Senior (승진자 과정)</a:t>
            </a:r>
            <a:endParaRPr sz="650">
              <a:latin typeface="Arial"/>
              <a:ea typeface="Arial"/>
              <a:cs typeface="Arial"/>
              <a:sym typeface="Arial"/>
            </a:endParaRPr>
          </a:p>
        </p:txBody>
      </p:sp>
      <p:sp>
        <p:nvSpPr>
          <p:cNvPr id="4159" name="Google Shape;4159;p67"/>
          <p:cNvSpPr txBox="1"/>
          <p:nvPr/>
        </p:nvSpPr>
        <p:spPr>
          <a:xfrm>
            <a:off x="4036979" y="5840121"/>
            <a:ext cx="776605" cy="394335"/>
          </a:xfrm>
          <a:prstGeom prst="rect">
            <a:avLst/>
          </a:prstGeom>
          <a:noFill/>
          <a:ln>
            <a:noFill/>
          </a:ln>
        </p:spPr>
        <p:txBody>
          <a:bodyPr anchorCtr="0" anchor="t" bIns="0" lIns="0" spcFirstLastPara="1" rIns="0" wrap="square" tIns="12700">
            <a:spAutoFit/>
          </a:bodyPr>
          <a:lstStyle/>
          <a:p>
            <a:pPr indent="0" lvl="0" marL="109854" rtl="0" algn="l">
              <a:lnSpc>
                <a:spcPct val="100000"/>
              </a:lnSpc>
              <a:spcBef>
                <a:spcPts val="0"/>
              </a:spcBef>
              <a:spcAft>
                <a:spcPts val="0"/>
              </a:spcAft>
              <a:buNone/>
            </a:pPr>
            <a:r>
              <a:rPr b="0" lang="en-US" sz="650">
                <a:solidFill>
                  <a:srgbClr val="58595B"/>
                </a:solidFill>
                <a:latin typeface="Arial"/>
                <a:ea typeface="Arial"/>
                <a:cs typeface="Arial"/>
                <a:sym typeface="Arial"/>
              </a:rPr>
              <a:t>직무승진자 과정</a:t>
            </a:r>
            <a:endParaRPr sz="650">
              <a:latin typeface="Arial"/>
              <a:ea typeface="Arial"/>
              <a:cs typeface="Arial"/>
              <a:sym typeface="Arial"/>
            </a:endParaRPr>
          </a:p>
          <a:p>
            <a:pPr indent="255270" lvl="0" marL="12700" marR="5080" rtl="0" algn="l">
              <a:lnSpc>
                <a:spcPct val="102600"/>
              </a:lnSpc>
              <a:spcBef>
                <a:spcPts val="520"/>
              </a:spcBef>
              <a:spcAft>
                <a:spcPts val="0"/>
              </a:spcAft>
              <a:buNone/>
            </a:pPr>
            <a:r>
              <a:rPr b="0" lang="en-US" sz="650">
                <a:solidFill>
                  <a:srgbClr val="58595B"/>
                </a:solidFill>
                <a:latin typeface="Arial"/>
                <a:ea typeface="Arial"/>
                <a:cs typeface="Arial"/>
                <a:sym typeface="Arial"/>
              </a:rPr>
              <a:t>사무직 (Senior 승진자 과정)</a:t>
            </a:r>
            <a:endParaRPr sz="650">
              <a:latin typeface="Arial"/>
              <a:ea typeface="Arial"/>
              <a:cs typeface="Arial"/>
              <a:sym typeface="Arial"/>
            </a:endParaRPr>
          </a:p>
        </p:txBody>
      </p:sp>
      <p:sp>
        <p:nvSpPr>
          <p:cNvPr id="4160" name="Google Shape;4160;p67"/>
          <p:cNvSpPr txBox="1"/>
          <p:nvPr/>
        </p:nvSpPr>
        <p:spPr>
          <a:xfrm>
            <a:off x="3234324" y="6428625"/>
            <a:ext cx="68326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신입사원 입문연수</a:t>
            </a:r>
            <a:endParaRPr sz="650">
              <a:latin typeface="Arial"/>
              <a:ea typeface="Arial"/>
              <a:cs typeface="Arial"/>
              <a:sym typeface="Arial"/>
            </a:endParaRPr>
          </a:p>
        </p:txBody>
      </p:sp>
      <p:sp>
        <p:nvSpPr>
          <p:cNvPr id="4161" name="Google Shape;4161;p67"/>
          <p:cNvSpPr txBox="1"/>
          <p:nvPr/>
        </p:nvSpPr>
        <p:spPr>
          <a:xfrm>
            <a:off x="4118597" y="6360045"/>
            <a:ext cx="613410" cy="254000"/>
          </a:xfrm>
          <a:prstGeom prst="rect">
            <a:avLst/>
          </a:prstGeom>
          <a:noFill/>
          <a:ln>
            <a:noFill/>
          </a:ln>
        </p:spPr>
        <p:txBody>
          <a:bodyPr anchorCtr="0" anchor="t" bIns="0" lIns="0" spcFirstLastPara="1" rIns="0" wrap="square" tIns="12050">
            <a:spAutoFit/>
          </a:bodyPr>
          <a:lstStyle/>
          <a:p>
            <a:pPr indent="173990"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경력직 (Soft-Landing)</a:t>
            </a:r>
            <a:endParaRPr sz="650">
              <a:latin typeface="Arial"/>
              <a:ea typeface="Arial"/>
              <a:cs typeface="Arial"/>
              <a:sym typeface="Arial"/>
            </a:endParaRPr>
          </a:p>
        </p:txBody>
      </p:sp>
      <p:sp>
        <p:nvSpPr>
          <p:cNvPr id="4162" name="Google Shape;4162;p67"/>
          <p:cNvSpPr txBox="1"/>
          <p:nvPr/>
        </p:nvSpPr>
        <p:spPr>
          <a:xfrm>
            <a:off x="4154129" y="4103016"/>
            <a:ext cx="542290" cy="292735"/>
          </a:xfrm>
          <a:prstGeom prst="rect">
            <a:avLst/>
          </a:prstGeom>
          <a:noFill/>
          <a:ln>
            <a:noFill/>
          </a:ln>
        </p:spPr>
        <p:txBody>
          <a:bodyPr anchorCtr="0" anchor="t" bIns="0" lIns="0" spcFirstLastPara="1" rIns="0" wrap="square" tIns="12700">
            <a:spAutoFit/>
          </a:bodyPr>
          <a:lstStyle/>
          <a:p>
            <a:pPr indent="0" lvl="0" marL="69215" rtl="0" algn="l">
              <a:lnSpc>
                <a:spcPct val="100000"/>
              </a:lnSpc>
              <a:spcBef>
                <a:spcPts val="0"/>
              </a:spcBef>
              <a:spcAft>
                <a:spcPts val="0"/>
              </a:spcAft>
              <a:buNone/>
            </a:pPr>
            <a:r>
              <a:rPr b="0" lang="en-US" sz="650">
                <a:solidFill>
                  <a:srgbClr val="58595B"/>
                </a:solidFill>
                <a:latin typeface="Arial"/>
                <a:ea typeface="Arial"/>
                <a:cs typeface="Arial"/>
                <a:sym typeface="Arial"/>
              </a:rPr>
              <a:t>승진자 연수</a:t>
            </a:r>
            <a:endParaRPr sz="650">
              <a:latin typeface="Arial"/>
              <a:ea typeface="Arial"/>
              <a:cs typeface="Arial"/>
              <a:sym typeface="Arial"/>
            </a:endParaRPr>
          </a:p>
          <a:p>
            <a:pPr indent="0" lvl="0" marL="12700" rtl="0" algn="l">
              <a:lnSpc>
                <a:spcPct val="100000"/>
              </a:lnSpc>
              <a:spcBef>
                <a:spcPts val="540"/>
              </a:spcBef>
              <a:spcAft>
                <a:spcPts val="0"/>
              </a:spcAft>
              <a:buNone/>
            </a:pPr>
            <a:r>
              <a:rPr b="0" lang="en-US" sz="650">
                <a:solidFill>
                  <a:srgbClr val="58595B"/>
                </a:solidFill>
                <a:latin typeface="Arial"/>
                <a:ea typeface="Arial"/>
                <a:cs typeface="Arial"/>
                <a:sym typeface="Arial"/>
              </a:rPr>
              <a:t>신임 임원 과정</a:t>
            </a:r>
            <a:endParaRPr sz="650">
              <a:latin typeface="Arial"/>
              <a:ea typeface="Arial"/>
              <a:cs typeface="Arial"/>
              <a:sym typeface="Arial"/>
            </a:endParaRPr>
          </a:p>
        </p:txBody>
      </p:sp>
      <p:sp>
        <p:nvSpPr>
          <p:cNvPr id="4163" name="Google Shape;4163;p67"/>
          <p:cNvSpPr txBox="1"/>
          <p:nvPr/>
        </p:nvSpPr>
        <p:spPr>
          <a:xfrm>
            <a:off x="4114224" y="4750082"/>
            <a:ext cx="6223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신입 부서장 과정</a:t>
            </a:r>
            <a:endParaRPr sz="650">
              <a:latin typeface="Arial"/>
              <a:ea typeface="Arial"/>
              <a:cs typeface="Arial"/>
              <a:sym typeface="Arial"/>
            </a:endParaRPr>
          </a:p>
        </p:txBody>
      </p:sp>
      <p:sp>
        <p:nvSpPr>
          <p:cNvPr id="4164" name="Google Shape;4164;p67"/>
          <p:cNvSpPr txBox="1"/>
          <p:nvPr/>
        </p:nvSpPr>
        <p:spPr>
          <a:xfrm rot="5400000">
            <a:off x="4892205" y="5373170"/>
            <a:ext cx="578485" cy="105410"/>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650">
                <a:solidFill>
                  <a:srgbClr val="58595B"/>
                </a:solidFill>
                <a:latin typeface="Gungsuh"/>
                <a:ea typeface="Gungsuh"/>
                <a:cs typeface="Gungsuh"/>
                <a:sym typeface="Gungsuh"/>
              </a:rPr>
              <a:t>변화 관리 연수</a:t>
            </a:r>
            <a:endParaRPr sz="650">
              <a:latin typeface="Gungsuh"/>
              <a:ea typeface="Gungsuh"/>
              <a:cs typeface="Gungsuh"/>
              <a:sym typeface="Gungsuh"/>
            </a:endParaRPr>
          </a:p>
        </p:txBody>
      </p:sp>
      <p:sp>
        <p:nvSpPr>
          <p:cNvPr id="4165" name="Google Shape;4165;p67"/>
          <p:cNvSpPr txBox="1"/>
          <p:nvPr/>
        </p:nvSpPr>
        <p:spPr>
          <a:xfrm>
            <a:off x="4989868" y="4175517"/>
            <a:ext cx="179705" cy="226060"/>
          </a:xfrm>
          <a:prstGeom prst="rect">
            <a:avLst/>
          </a:prstGeom>
          <a:noFill/>
          <a:ln>
            <a:noFill/>
          </a:ln>
        </p:spPr>
        <p:txBody>
          <a:bodyPr anchorCtr="0" anchor="t" bIns="0" lIns="0" spcFirstLastPara="1" rIns="0" wrap="square" tIns="10150">
            <a:spAutoFit/>
          </a:bodyPr>
          <a:lstStyle/>
          <a:p>
            <a:pPr indent="0" lvl="0" marL="12700" marR="5080" rtl="0" algn="l">
              <a:lnSpc>
                <a:spcPct val="102600"/>
              </a:lnSpc>
              <a:spcBef>
                <a:spcPts val="0"/>
              </a:spcBef>
              <a:spcAft>
                <a:spcPts val="0"/>
              </a:spcAft>
              <a:buNone/>
            </a:pPr>
            <a:r>
              <a:rPr b="0" lang="en-US" sz="650">
                <a:solidFill>
                  <a:srgbClr val="58595B"/>
                </a:solidFill>
                <a:latin typeface="Arial"/>
                <a:ea typeface="Arial"/>
                <a:cs typeface="Arial"/>
                <a:sym typeface="Arial"/>
              </a:rPr>
              <a:t>조직 문화</a:t>
            </a:r>
            <a:endParaRPr sz="650">
              <a:latin typeface="Arial"/>
              <a:ea typeface="Arial"/>
              <a:cs typeface="Arial"/>
              <a:sym typeface="Arial"/>
            </a:endParaRPr>
          </a:p>
        </p:txBody>
      </p:sp>
      <p:sp>
        <p:nvSpPr>
          <p:cNvPr id="4166" name="Google Shape;4166;p67"/>
          <p:cNvSpPr txBox="1"/>
          <p:nvPr/>
        </p:nvSpPr>
        <p:spPr>
          <a:xfrm rot="5400000">
            <a:off x="4690514" y="5373170"/>
            <a:ext cx="578485" cy="105410"/>
          </a:xfrm>
          <a:prstGeom prst="rect">
            <a:avLst/>
          </a:prstGeom>
          <a:noFill/>
          <a:ln>
            <a:noFill/>
          </a:ln>
        </p:spPr>
        <p:txBody>
          <a:bodyPr anchorCtr="0" anchor="t" bIns="0" lIns="0" spcFirstLastPara="1" rIns="0" wrap="square" tIns="0">
            <a:spAutoFit/>
          </a:bodyPr>
          <a:lstStyle/>
          <a:p>
            <a:pPr indent="0" lvl="0" marL="12700" rtl="0" algn="l">
              <a:lnSpc>
                <a:spcPct val="70000"/>
              </a:lnSpc>
              <a:spcBef>
                <a:spcPts val="0"/>
              </a:spcBef>
              <a:spcAft>
                <a:spcPts val="0"/>
              </a:spcAft>
              <a:buNone/>
            </a:pPr>
            <a:r>
              <a:rPr lang="en-US" sz="650">
                <a:solidFill>
                  <a:srgbClr val="58595B"/>
                </a:solidFill>
                <a:latin typeface="Gungsuh"/>
                <a:ea typeface="Gungsuh"/>
                <a:cs typeface="Gungsuh"/>
                <a:sym typeface="Gungsuh"/>
              </a:rPr>
              <a:t>조직 문화 연수</a:t>
            </a:r>
            <a:endParaRPr sz="650">
              <a:latin typeface="Gungsuh"/>
              <a:ea typeface="Gungsuh"/>
              <a:cs typeface="Gungsuh"/>
              <a:sym typeface="Gungsuh"/>
            </a:endParaRPr>
          </a:p>
        </p:txBody>
      </p:sp>
      <p:sp>
        <p:nvSpPr>
          <p:cNvPr id="4167" name="Google Shape;4167;p67"/>
          <p:cNvSpPr/>
          <p:nvPr/>
        </p:nvSpPr>
        <p:spPr>
          <a:xfrm>
            <a:off x="5079513" y="4536276"/>
            <a:ext cx="0" cy="2024380"/>
          </a:xfrm>
          <a:custGeom>
            <a:rect b="b" l="l" r="r" t="t"/>
            <a:pathLst>
              <a:path extrusionOk="0" h="2024379" w="120000">
                <a:moveTo>
                  <a:pt x="0" y="0"/>
                </a:moveTo>
                <a:lnTo>
                  <a:pt x="0" y="2024303"/>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168" name="Google Shape;4168;p67"/>
          <p:cNvGrpSpPr/>
          <p:nvPr/>
        </p:nvGrpSpPr>
        <p:grpSpPr>
          <a:xfrm>
            <a:off x="3266770" y="4413669"/>
            <a:ext cx="1814322" cy="2151748"/>
            <a:chOff x="3266770" y="4413669"/>
            <a:chExt cx="1814322" cy="2151748"/>
          </a:xfrm>
        </p:grpSpPr>
        <p:sp>
          <p:nvSpPr>
            <p:cNvPr id="4169" name="Google Shape;4169;p67"/>
            <p:cNvSpPr/>
            <p:nvPr/>
          </p:nvSpPr>
          <p:spPr>
            <a:xfrm>
              <a:off x="5077917" y="4528337"/>
              <a:ext cx="3175" cy="2037080"/>
            </a:xfrm>
            <a:custGeom>
              <a:rect b="b" l="l" r="r" t="t"/>
              <a:pathLst>
                <a:path extrusionOk="0" h="2037079" w="3175">
                  <a:moveTo>
                    <a:pt x="3175" y="2035429"/>
                  </a:moveTo>
                  <a:lnTo>
                    <a:pt x="2717" y="2034311"/>
                  </a:lnTo>
                  <a:lnTo>
                    <a:pt x="1587" y="2033841"/>
                  </a:lnTo>
                  <a:lnTo>
                    <a:pt x="469" y="2034311"/>
                  </a:lnTo>
                  <a:lnTo>
                    <a:pt x="0" y="2035429"/>
                  </a:lnTo>
                  <a:lnTo>
                    <a:pt x="469" y="2036546"/>
                  </a:lnTo>
                  <a:lnTo>
                    <a:pt x="1587" y="2037016"/>
                  </a:lnTo>
                  <a:lnTo>
                    <a:pt x="2717" y="2036546"/>
                  </a:lnTo>
                  <a:lnTo>
                    <a:pt x="3175" y="2035429"/>
                  </a:lnTo>
                  <a:close/>
                </a:path>
                <a:path extrusionOk="0" h="2037079" w="3175">
                  <a:moveTo>
                    <a:pt x="3175" y="1587"/>
                  </a:moveTo>
                  <a:lnTo>
                    <a:pt x="2717" y="469"/>
                  </a:lnTo>
                  <a:lnTo>
                    <a:pt x="1587" y="0"/>
                  </a:lnTo>
                  <a:lnTo>
                    <a:pt x="469" y="469"/>
                  </a:lnTo>
                  <a:lnTo>
                    <a:pt x="0" y="1587"/>
                  </a:lnTo>
                  <a:lnTo>
                    <a:pt x="469" y="2705"/>
                  </a:lnTo>
                  <a:lnTo>
                    <a:pt x="1587" y="3175"/>
                  </a:lnTo>
                  <a:lnTo>
                    <a:pt x="2717" y="2705"/>
                  </a:lnTo>
                  <a:lnTo>
                    <a:pt x="3175"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0" name="Google Shape;4170;p67"/>
            <p:cNvSpPr/>
            <p:nvPr/>
          </p:nvSpPr>
          <p:spPr>
            <a:xfrm>
              <a:off x="3274698" y="4415251"/>
              <a:ext cx="605155" cy="0"/>
            </a:xfrm>
            <a:custGeom>
              <a:rect b="b" l="l" r="r" t="t"/>
              <a:pathLst>
                <a:path extrusionOk="0" h="120000" w="605154">
                  <a:moveTo>
                    <a:pt x="0" y="0"/>
                  </a:moveTo>
                  <a:lnTo>
                    <a:pt x="60507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1" name="Google Shape;4171;p67"/>
            <p:cNvSpPr/>
            <p:nvPr/>
          </p:nvSpPr>
          <p:spPr>
            <a:xfrm>
              <a:off x="3266770" y="4413669"/>
              <a:ext cx="617855" cy="3175"/>
            </a:xfrm>
            <a:custGeom>
              <a:rect b="b" l="l" r="r" t="t"/>
              <a:pathLst>
                <a:path extrusionOk="0" h="3175" w="617854">
                  <a:moveTo>
                    <a:pt x="3175" y="1587"/>
                  </a:moveTo>
                  <a:lnTo>
                    <a:pt x="2705" y="469"/>
                  </a:lnTo>
                  <a:lnTo>
                    <a:pt x="1587" y="0"/>
                  </a:lnTo>
                  <a:lnTo>
                    <a:pt x="469" y="469"/>
                  </a:lnTo>
                  <a:lnTo>
                    <a:pt x="0" y="1587"/>
                  </a:lnTo>
                  <a:lnTo>
                    <a:pt x="469" y="2705"/>
                  </a:lnTo>
                  <a:lnTo>
                    <a:pt x="1587" y="3175"/>
                  </a:lnTo>
                  <a:lnTo>
                    <a:pt x="2705" y="2705"/>
                  </a:lnTo>
                  <a:lnTo>
                    <a:pt x="3175" y="1587"/>
                  </a:lnTo>
                  <a:close/>
                </a:path>
                <a:path extrusionOk="0" h="3175" w="617854">
                  <a:moveTo>
                    <a:pt x="617766" y="1587"/>
                  </a:moveTo>
                  <a:lnTo>
                    <a:pt x="617296" y="469"/>
                  </a:lnTo>
                  <a:lnTo>
                    <a:pt x="616178" y="0"/>
                  </a:lnTo>
                  <a:lnTo>
                    <a:pt x="615061" y="469"/>
                  </a:lnTo>
                  <a:lnTo>
                    <a:pt x="614591" y="1587"/>
                  </a:lnTo>
                  <a:lnTo>
                    <a:pt x="615061" y="2705"/>
                  </a:lnTo>
                  <a:lnTo>
                    <a:pt x="616178" y="3175"/>
                  </a:lnTo>
                  <a:lnTo>
                    <a:pt x="617296" y="2705"/>
                  </a:lnTo>
                  <a:lnTo>
                    <a:pt x="617766"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2" name="Google Shape;4172;p67"/>
            <p:cNvSpPr/>
            <p:nvPr/>
          </p:nvSpPr>
          <p:spPr>
            <a:xfrm>
              <a:off x="3274698" y="4574076"/>
              <a:ext cx="605155" cy="0"/>
            </a:xfrm>
            <a:custGeom>
              <a:rect b="b" l="l" r="r" t="t"/>
              <a:pathLst>
                <a:path extrusionOk="0" h="120000" w="605154">
                  <a:moveTo>
                    <a:pt x="0" y="0"/>
                  </a:moveTo>
                  <a:lnTo>
                    <a:pt x="60507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3" name="Google Shape;4173;p67"/>
            <p:cNvSpPr/>
            <p:nvPr/>
          </p:nvSpPr>
          <p:spPr>
            <a:xfrm>
              <a:off x="3266770" y="4572495"/>
              <a:ext cx="617855" cy="3175"/>
            </a:xfrm>
            <a:custGeom>
              <a:rect b="b" l="l" r="r" t="t"/>
              <a:pathLst>
                <a:path extrusionOk="0" h="3175" w="617854">
                  <a:moveTo>
                    <a:pt x="3175" y="1587"/>
                  </a:moveTo>
                  <a:lnTo>
                    <a:pt x="2705" y="469"/>
                  </a:lnTo>
                  <a:lnTo>
                    <a:pt x="1587" y="0"/>
                  </a:lnTo>
                  <a:lnTo>
                    <a:pt x="469" y="469"/>
                  </a:lnTo>
                  <a:lnTo>
                    <a:pt x="0" y="1587"/>
                  </a:lnTo>
                  <a:lnTo>
                    <a:pt x="469" y="2705"/>
                  </a:lnTo>
                  <a:lnTo>
                    <a:pt x="1587" y="3175"/>
                  </a:lnTo>
                  <a:lnTo>
                    <a:pt x="2705" y="2705"/>
                  </a:lnTo>
                  <a:lnTo>
                    <a:pt x="3175" y="1587"/>
                  </a:lnTo>
                  <a:close/>
                </a:path>
                <a:path extrusionOk="0" h="3175" w="617854">
                  <a:moveTo>
                    <a:pt x="617766" y="1587"/>
                  </a:moveTo>
                  <a:lnTo>
                    <a:pt x="617296" y="469"/>
                  </a:lnTo>
                  <a:lnTo>
                    <a:pt x="616178" y="0"/>
                  </a:lnTo>
                  <a:lnTo>
                    <a:pt x="615061" y="469"/>
                  </a:lnTo>
                  <a:lnTo>
                    <a:pt x="614591" y="1587"/>
                  </a:lnTo>
                  <a:lnTo>
                    <a:pt x="615061" y="2705"/>
                  </a:lnTo>
                  <a:lnTo>
                    <a:pt x="616178" y="3175"/>
                  </a:lnTo>
                  <a:lnTo>
                    <a:pt x="617296" y="2705"/>
                  </a:lnTo>
                  <a:lnTo>
                    <a:pt x="617766"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4" name="Google Shape;4174;p67"/>
            <p:cNvSpPr/>
            <p:nvPr/>
          </p:nvSpPr>
          <p:spPr>
            <a:xfrm>
              <a:off x="4124120" y="4415251"/>
              <a:ext cx="605155" cy="0"/>
            </a:xfrm>
            <a:custGeom>
              <a:rect b="b" l="l" r="r" t="t"/>
              <a:pathLst>
                <a:path extrusionOk="0" h="120000" w="605154">
                  <a:moveTo>
                    <a:pt x="0" y="0"/>
                  </a:moveTo>
                  <a:lnTo>
                    <a:pt x="60507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5" name="Google Shape;4175;p67"/>
            <p:cNvSpPr/>
            <p:nvPr/>
          </p:nvSpPr>
          <p:spPr>
            <a:xfrm>
              <a:off x="4116197" y="4413669"/>
              <a:ext cx="617855" cy="3175"/>
            </a:xfrm>
            <a:custGeom>
              <a:rect b="b" l="l" r="r" t="t"/>
              <a:pathLst>
                <a:path extrusionOk="0" h="3175" w="617854">
                  <a:moveTo>
                    <a:pt x="3175" y="1587"/>
                  </a:moveTo>
                  <a:lnTo>
                    <a:pt x="2705" y="469"/>
                  </a:lnTo>
                  <a:lnTo>
                    <a:pt x="1587" y="0"/>
                  </a:lnTo>
                  <a:lnTo>
                    <a:pt x="457" y="469"/>
                  </a:lnTo>
                  <a:lnTo>
                    <a:pt x="0" y="1587"/>
                  </a:lnTo>
                  <a:lnTo>
                    <a:pt x="457" y="2705"/>
                  </a:lnTo>
                  <a:lnTo>
                    <a:pt x="1587" y="3175"/>
                  </a:lnTo>
                  <a:lnTo>
                    <a:pt x="2705" y="2705"/>
                  </a:lnTo>
                  <a:lnTo>
                    <a:pt x="3175" y="1587"/>
                  </a:lnTo>
                  <a:close/>
                </a:path>
                <a:path extrusionOk="0" h="3175" w="617854">
                  <a:moveTo>
                    <a:pt x="617766" y="1587"/>
                  </a:moveTo>
                  <a:lnTo>
                    <a:pt x="617296" y="469"/>
                  </a:lnTo>
                  <a:lnTo>
                    <a:pt x="616178" y="0"/>
                  </a:lnTo>
                  <a:lnTo>
                    <a:pt x="615048" y="469"/>
                  </a:lnTo>
                  <a:lnTo>
                    <a:pt x="614591" y="1587"/>
                  </a:lnTo>
                  <a:lnTo>
                    <a:pt x="615048" y="2705"/>
                  </a:lnTo>
                  <a:lnTo>
                    <a:pt x="616178" y="3175"/>
                  </a:lnTo>
                  <a:lnTo>
                    <a:pt x="617296" y="2705"/>
                  </a:lnTo>
                  <a:lnTo>
                    <a:pt x="617766"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6" name="Google Shape;4176;p67"/>
            <p:cNvSpPr/>
            <p:nvPr/>
          </p:nvSpPr>
          <p:spPr>
            <a:xfrm>
              <a:off x="3274698" y="4724426"/>
              <a:ext cx="605155" cy="0"/>
            </a:xfrm>
            <a:custGeom>
              <a:rect b="b" l="l" r="r" t="t"/>
              <a:pathLst>
                <a:path extrusionOk="0" h="120000" w="605154">
                  <a:moveTo>
                    <a:pt x="0" y="0"/>
                  </a:moveTo>
                  <a:lnTo>
                    <a:pt x="60507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7" name="Google Shape;4177;p67"/>
            <p:cNvSpPr/>
            <p:nvPr/>
          </p:nvSpPr>
          <p:spPr>
            <a:xfrm>
              <a:off x="3266770" y="4722850"/>
              <a:ext cx="617855" cy="3175"/>
            </a:xfrm>
            <a:custGeom>
              <a:rect b="b" l="l" r="r" t="t"/>
              <a:pathLst>
                <a:path extrusionOk="0" h="3175" w="617854">
                  <a:moveTo>
                    <a:pt x="3175" y="1587"/>
                  </a:moveTo>
                  <a:lnTo>
                    <a:pt x="2705" y="457"/>
                  </a:lnTo>
                  <a:lnTo>
                    <a:pt x="1587" y="0"/>
                  </a:lnTo>
                  <a:lnTo>
                    <a:pt x="469" y="457"/>
                  </a:lnTo>
                  <a:lnTo>
                    <a:pt x="0" y="1587"/>
                  </a:lnTo>
                  <a:lnTo>
                    <a:pt x="469" y="2705"/>
                  </a:lnTo>
                  <a:lnTo>
                    <a:pt x="1587" y="3175"/>
                  </a:lnTo>
                  <a:lnTo>
                    <a:pt x="2705" y="2705"/>
                  </a:lnTo>
                  <a:lnTo>
                    <a:pt x="3175" y="1587"/>
                  </a:lnTo>
                  <a:close/>
                </a:path>
                <a:path extrusionOk="0" h="3175" w="617854">
                  <a:moveTo>
                    <a:pt x="617766" y="1587"/>
                  </a:moveTo>
                  <a:lnTo>
                    <a:pt x="617296" y="457"/>
                  </a:lnTo>
                  <a:lnTo>
                    <a:pt x="616178" y="0"/>
                  </a:lnTo>
                  <a:lnTo>
                    <a:pt x="615061" y="457"/>
                  </a:lnTo>
                  <a:lnTo>
                    <a:pt x="614591" y="1587"/>
                  </a:lnTo>
                  <a:lnTo>
                    <a:pt x="615061" y="2705"/>
                  </a:lnTo>
                  <a:lnTo>
                    <a:pt x="616178" y="3175"/>
                  </a:lnTo>
                  <a:lnTo>
                    <a:pt x="617296" y="2705"/>
                  </a:lnTo>
                  <a:lnTo>
                    <a:pt x="617766"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178" name="Google Shape;4178;p67"/>
          <p:cNvGrpSpPr/>
          <p:nvPr/>
        </p:nvGrpSpPr>
        <p:grpSpPr>
          <a:xfrm>
            <a:off x="5508002" y="3988118"/>
            <a:ext cx="2268220" cy="2708275"/>
            <a:chOff x="5508002" y="3988118"/>
            <a:chExt cx="2268220" cy="2708275"/>
          </a:xfrm>
        </p:grpSpPr>
        <p:sp>
          <p:nvSpPr>
            <p:cNvPr id="4179" name="Google Shape;4179;p67"/>
            <p:cNvSpPr/>
            <p:nvPr/>
          </p:nvSpPr>
          <p:spPr>
            <a:xfrm>
              <a:off x="5508002" y="3988118"/>
              <a:ext cx="2268220" cy="2708275"/>
            </a:xfrm>
            <a:custGeom>
              <a:rect b="b" l="l" r="r" t="t"/>
              <a:pathLst>
                <a:path extrusionOk="0" h="2708275" w="2268220">
                  <a:moveTo>
                    <a:pt x="2188794" y="0"/>
                  </a:moveTo>
                  <a:lnTo>
                    <a:pt x="79197" y="0"/>
                  </a:lnTo>
                  <a:lnTo>
                    <a:pt x="48370" y="6223"/>
                  </a:lnTo>
                  <a:lnTo>
                    <a:pt x="23196" y="23196"/>
                  </a:lnTo>
                  <a:lnTo>
                    <a:pt x="6223" y="48370"/>
                  </a:lnTo>
                  <a:lnTo>
                    <a:pt x="0" y="79197"/>
                  </a:lnTo>
                  <a:lnTo>
                    <a:pt x="0" y="2628684"/>
                  </a:lnTo>
                  <a:lnTo>
                    <a:pt x="6223" y="2659510"/>
                  </a:lnTo>
                  <a:lnTo>
                    <a:pt x="23196" y="2684684"/>
                  </a:lnTo>
                  <a:lnTo>
                    <a:pt x="48370" y="2701657"/>
                  </a:lnTo>
                  <a:lnTo>
                    <a:pt x="79197" y="2707881"/>
                  </a:lnTo>
                  <a:lnTo>
                    <a:pt x="2188794" y="2707881"/>
                  </a:lnTo>
                  <a:lnTo>
                    <a:pt x="2219621" y="2701657"/>
                  </a:lnTo>
                  <a:lnTo>
                    <a:pt x="2244794" y="2684684"/>
                  </a:lnTo>
                  <a:lnTo>
                    <a:pt x="2261767" y="2659510"/>
                  </a:lnTo>
                  <a:lnTo>
                    <a:pt x="2267991" y="2628684"/>
                  </a:lnTo>
                  <a:lnTo>
                    <a:pt x="2267991" y="79197"/>
                  </a:lnTo>
                  <a:lnTo>
                    <a:pt x="2261767" y="48370"/>
                  </a:lnTo>
                  <a:lnTo>
                    <a:pt x="2244794" y="23196"/>
                  </a:lnTo>
                  <a:lnTo>
                    <a:pt x="2219621" y="6223"/>
                  </a:lnTo>
                  <a:lnTo>
                    <a:pt x="2188794" y="0"/>
                  </a:lnTo>
                  <a:close/>
                </a:path>
              </a:pathLst>
            </a:custGeom>
            <a:solidFill>
              <a:srgbClr val="E9E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0" name="Google Shape;4180;p67"/>
            <p:cNvSpPr/>
            <p:nvPr/>
          </p:nvSpPr>
          <p:spPr>
            <a:xfrm>
              <a:off x="5589092" y="4046143"/>
              <a:ext cx="2095500" cy="2593975"/>
            </a:xfrm>
            <a:custGeom>
              <a:rect b="b" l="l" r="r" t="t"/>
              <a:pathLst>
                <a:path extrusionOk="0" h="2593975" w="2095500">
                  <a:moveTo>
                    <a:pt x="1023734" y="90004"/>
                  </a:moveTo>
                  <a:lnTo>
                    <a:pt x="1016660" y="54978"/>
                  </a:lnTo>
                  <a:lnTo>
                    <a:pt x="997369" y="26365"/>
                  </a:lnTo>
                  <a:lnTo>
                    <a:pt x="968768" y="7073"/>
                  </a:lnTo>
                  <a:lnTo>
                    <a:pt x="933729" y="0"/>
                  </a:lnTo>
                  <a:lnTo>
                    <a:pt x="90004" y="0"/>
                  </a:lnTo>
                  <a:lnTo>
                    <a:pt x="54978" y="7073"/>
                  </a:lnTo>
                  <a:lnTo>
                    <a:pt x="26365" y="26365"/>
                  </a:lnTo>
                  <a:lnTo>
                    <a:pt x="7073" y="54978"/>
                  </a:lnTo>
                  <a:lnTo>
                    <a:pt x="0" y="90004"/>
                  </a:lnTo>
                  <a:lnTo>
                    <a:pt x="0" y="2149513"/>
                  </a:lnTo>
                  <a:lnTo>
                    <a:pt x="7073" y="2184539"/>
                  </a:lnTo>
                  <a:lnTo>
                    <a:pt x="26365" y="2213152"/>
                  </a:lnTo>
                  <a:lnTo>
                    <a:pt x="54978" y="2232431"/>
                  </a:lnTo>
                  <a:lnTo>
                    <a:pt x="90004" y="2239505"/>
                  </a:lnTo>
                  <a:lnTo>
                    <a:pt x="933729" y="2239505"/>
                  </a:lnTo>
                  <a:lnTo>
                    <a:pt x="968768" y="2232431"/>
                  </a:lnTo>
                  <a:lnTo>
                    <a:pt x="997369" y="2213152"/>
                  </a:lnTo>
                  <a:lnTo>
                    <a:pt x="1016660" y="2184539"/>
                  </a:lnTo>
                  <a:lnTo>
                    <a:pt x="1023734" y="2149513"/>
                  </a:lnTo>
                  <a:lnTo>
                    <a:pt x="1023734" y="90004"/>
                  </a:lnTo>
                  <a:close/>
                </a:path>
                <a:path extrusionOk="0" h="2593975" w="2095500">
                  <a:moveTo>
                    <a:pt x="2095004" y="2521737"/>
                  </a:moveTo>
                  <a:lnTo>
                    <a:pt x="2089340" y="2493708"/>
                  </a:lnTo>
                  <a:lnTo>
                    <a:pt x="2073910" y="2470823"/>
                  </a:lnTo>
                  <a:lnTo>
                    <a:pt x="2051024" y="2455405"/>
                  </a:lnTo>
                  <a:lnTo>
                    <a:pt x="2022995" y="2449741"/>
                  </a:lnTo>
                  <a:lnTo>
                    <a:pt x="72009" y="2449741"/>
                  </a:lnTo>
                  <a:lnTo>
                    <a:pt x="43980" y="2455405"/>
                  </a:lnTo>
                  <a:lnTo>
                    <a:pt x="21094" y="2470823"/>
                  </a:lnTo>
                  <a:lnTo>
                    <a:pt x="5664" y="2493708"/>
                  </a:lnTo>
                  <a:lnTo>
                    <a:pt x="12" y="2521737"/>
                  </a:lnTo>
                  <a:lnTo>
                    <a:pt x="5664" y="2549766"/>
                  </a:lnTo>
                  <a:lnTo>
                    <a:pt x="21094" y="2572651"/>
                  </a:lnTo>
                  <a:lnTo>
                    <a:pt x="43980" y="2588082"/>
                  </a:lnTo>
                  <a:lnTo>
                    <a:pt x="72009" y="2593746"/>
                  </a:lnTo>
                  <a:lnTo>
                    <a:pt x="2022995" y="2593746"/>
                  </a:lnTo>
                  <a:lnTo>
                    <a:pt x="2051024" y="2588082"/>
                  </a:lnTo>
                  <a:lnTo>
                    <a:pt x="2073910" y="2572651"/>
                  </a:lnTo>
                  <a:lnTo>
                    <a:pt x="2089340" y="2549766"/>
                  </a:lnTo>
                  <a:lnTo>
                    <a:pt x="2095004" y="2521737"/>
                  </a:lnTo>
                  <a:close/>
                </a:path>
                <a:path extrusionOk="0" h="2593975" w="2095500">
                  <a:moveTo>
                    <a:pt x="2095004" y="2345194"/>
                  </a:moveTo>
                  <a:lnTo>
                    <a:pt x="2089340" y="2317165"/>
                  </a:lnTo>
                  <a:lnTo>
                    <a:pt x="2073910" y="2294280"/>
                  </a:lnTo>
                  <a:lnTo>
                    <a:pt x="2051024" y="2278850"/>
                  </a:lnTo>
                  <a:lnTo>
                    <a:pt x="2022995" y="2273198"/>
                  </a:lnTo>
                  <a:lnTo>
                    <a:pt x="72009" y="2273198"/>
                  </a:lnTo>
                  <a:lnTo>
                    <a:pt x="43980" y="2278850"/>
                  </a:lnTo>
                  <a:lnTo>
                    <a:pt x="21094" y="2294280"/>
                  </a:lnTo>
                  <a:lnTo>
                    <a:pt x="5664" y="2317165"/>
                  </a:lnTo>
                  <a:lnTo>
                    <a:pt x="12" y="2345194"/>
                  </a:lnTo>
                  <a:lnTo>
                    <a:pt x="5664" y="2373211"/>
                  </a:lnTo>
                  <a:lnTo>
                    <a:pt x="21094" y="2396109"/>
                  </a:lnTo>
                  <a:lnTo>
                    <a:pt x="43980" y="2411539"/>
                  </a:lnTo>
                  <a:lnTo>
                    <a:pt x="72009" y="2417203"/>
                  </a:lnTo>
                  <a:lnTo>
                    <a:pt x="2022995" y="2417203"/>
                  </a:lnTo>
                  <a:lnTo>
                    <a:pt x="2051024" y="2411539"/>
                  </a:lnTo>
                  <a:lnTo>
                    <a:pt x="2073910" y="2396109"/>
                  </a:lnTo>
                  <a:lnTo>
                    <a:pt x="2089340" y="2373211"/>
                  </a:lnTo>
                  <a:lnTo>
                    <a:pt x="2095004" y="2345194"/>
                  </a:lnTo>
                  <a:close/>
                </a:path>
                <a:path extrusionOk="0" h="2593975" w="2095500">
                  <a:moveTo>
                    <a:pt x="2095004" y="90004"/>
                  </a:moveTo>
                  <a:lnTo>
                    <a:pt x="2087930" y="54978"/>
                  </a:lnTo>
                  <a:lnTo>
                    <a:pt x="2068639" y="26365"/>
                  </a:lnTo>
                  <a:lnTo>
                    <a:pt x="2040026" y="7073"/>
                  </a:lnTo>
                  <a:lnTo>
                    <a:pt x="2004999" y="0"/>
                  </a:lnTo>
                  <a:lnTo>
                    <a:pt x="1161275" y="0"/>
                  </a:lnTo>
                  <a:lnTo>
                    <a:pt x="1126236" y="7073"/>
                  </a:lnTo>
                  <a:lnTo>
                    <a:pt x="1097622" y="26365"/>
                  </a:lnTo>
                  <a:lnTo>
                    <a:pt x="1078331" y="54978"/>
                  </a:lnTo>
                  <a:lnTo>
                    <a:pt x="1071270" y="90004"/>
                  </a:lnTo>
                  <a:lnTo>
                    <a:pt x="1071270" y="2149513"/>
                  </a:lnTo>
                  <a:lnTo>
                    <a:pt x="1078331" y="2184539"/>
                  </a:lnTo>
                  <a:lnTo>
                    <a:pt x="1097622" y="2213152"/>
                  </a:lnTo>
                  <a:lnTo>
                    <a:pt x="1126236" y="2232431"/>
                  </a:lnTo>
                  <a:lnTo>
                    <a:pt x="1161275" y="2239505"/>
                  </a:lnTo>
                  <a:lnTo>
                    <a:pt x="2004999" y="2239505"/>
                  </a:lnTo>
                  <a:lnTo>
                    <a:pt x="2040026" y="2232431"/>
                  </a:lnTo>
                  <a:lnTo>
                    <a:pt x="2068639" y="2213152"/>
                  </a:lnTo>
                  <a:lnTo>
                    <a:pt x="2087930" y="2184539"/>
                  </a:lnTo>
                  <a:lnTo>
                    <a:pt x="2095004" y="2149513"/>
                  </a:lnTo>
                  <a:lnTo>
                    <a:pt x="2095004" y="9000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81" name="Google Shape;4181;p67"/>
          <p:cNvSpPr txBox="1"/>
          <p:nvPr/>
        </p:nvSpPr>
        <p:spPr>
          <a:xfrm>
            <a:off x="5887073" y="4103016"/>
            <a:ext cx="4279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F5DCF"/>
                </a:solidFill>
                <a:latin typeface="Arial"/>
                <a:ea typeface="Arial"/>
                <a:cs typeface="Arial"/>
                <a:sym typeface="Arial"/>
              </a:rPr>
              <a:t>직급별 역량</a:t>
            </a:r>
            <a:endParaRPr sz="650">
              <a:latin typeface="Arial"/>
              <a:ea typeface="Arial"/>
              <a:cs typeface="Arial"/>
              <a:sym typeface="Arial"/>
            </a:endParaRPr>
          </a:p>
        </p:txBody>
      </p:sp>
      <p:sp>
        <p:nvSpPr>
          <p:cNvPr id="4182" name="Google Shape;4182;p67"/>
          <p:cNvSpPr/>
          <p:nvPr/>
        </p:nvSpPr>
        <p:spPr>
          <a:xfrm>
            <a:off x="5630913" y="5032337"/>
            <a:ext cx="940435" cy="960119"/>
          </a:xfrm>
          <a:custGeom>
            <a:rect b="b" l="l" r="r" t="t"/>
            <a:pathLst>
              <a:path extrusionOk="0" h="960120" w="940434">
                <a:moveTo>
                  <a:pt x="940092" y="833589"/>
                </a:moveTo>
                <a:lnTo>
                  <a:pt x="935850" y="812571"/>
                </a:lnTo>
                <a:lnTo>
                  <a:pt x="924280" y="795413"/>
                </a:lnTo>
                <a:lnTo>
                  <a:pt x="907110" y="783831"/>
                </a:lnTo>
                <a:lnTo>
                  <a:pt x="886091" y="779589"/>
                </a:lnTo>
                <a:lnTo>
                  <a:pt x="54000" y="779589"/>
                </a:lnTo>
                <a:lnTo>
                  <a:pt x="32981" y="783831"/>
                </a:lnTo>
                <a:lnTo>
                  <a:pt x="15824" y="795413"/>
                </a:lnTo>
                <a:lnTo>
                  <a:pt x="4241" y="812571"/>
                </a:lnTo>
                <a:lnTo>
                  <a:pt x="0" y="833589"/>
                </a:lnTo>
                <a:lnTo>
                  <a:pt x="0" y="905586"/>
                </a:lnTo>
                <a:lnTo>
                  <a:pt x="4241" y="926604"/>
                </a:lnTo>
                <a:lnTo>
                  <a:pt x="15824" y="943775"/>
                </a:lnTo>
                <a:lnTo>
                  <a:pt x="32981" y="955344"/>
                </a:lnTo>
                <a:lnTo>
                  <a:pt x="54000" y="959586"/>
                </a:lnTo>
                <a:lnTo>
                  <a:pt x="886091" y="959586"/>
                </a:lnTo>
                <a:lnTo>
                  <a:pt x="907110" y="955344"/>
                </a:lnTo>
                <a:lnTo>
                  <a:pt x="924280" y="943775"/>
                </a:lnTo>
                <a:lnTo>
                  <a:pt x="935850" y="926604"/>
                </a:lnTo>
                <a:lnTo>
                  <a:pt x="940092" y="905586"/>
                </a:lnTo>
                <a:lnTo>
                  <a:pt x="940092" y="833589"/>
                </a:lnTo>
                <a:close/>
              </a:path>
              <a:path extrusionOk="0" h="960120" w="940434">
                <a:moveTo>
                  <a:pt x="940092" y="54000"/>
                </a:moveTo>
                <a:lnTo>
                  <a:pt x="935850" y="32981"/>
                </a:lnTo>
                <a:lnTo>
                  <a:pt x="924280" y="15811"/>
                </a:lnTo>
                <a:lnTo>
                  <a:pt x="907110" y="4241"/>
                </a:lnTo>
                <a:lnTo>
                  <a:pt x="886091" y="0"/>
                </a:lnTo>
                <a:lnTo>
                  <a:pt x="54000" y="0"/>
                </a:lnTo>
                <a:lnTo>
                  <a:pt x="32981" y="4241"/>
                </a:lnTo>
                <a:lnTo>
                  <a:pt x="15824" y="15811"/>
                </a:lnTo>
                <a:lnTo>
                  <a:pt x="4241" y="32981"/>
                </a:lnTo>
                <a:lnTo>
                  <a:pt x="0" y="54000"/>
                </a:lnTo>
                <a:lnTo>
                  <a:pt x="0" y="125996"/>
                </a:lnTo>
                <a:lnTo>
                  <a:pt x="4241" y="147015"/>
                </a:lnTo>
                <a:lnTo>
                  <a:pt x="15824" y="164185"/>
                </a:lnTo>
                <a:lnTo>
                  <a:pt x="32981" y="175755"/>
                </a:lnTo>
                <a:lnTo>
                  <a:pt x="54000" y="179997"/>
                </a:lnTo>
                <a:lnTo>
                  <a:pt x="886091" y="179997"/>
                </a:lnTo>
                <a:lnTo>
                  <a:pt x="907110" y="175755"/>
                </a:lnTo>
                <a:lnTo>
                  <a:pt x="924280" y="164185"/>
                </a:lnTo>
                <a:lnTo>
                  <a:pt x="935850" y="147015"/>
                </a:lnTo>
                <a:lnTo>
                  <a:pt x="940092" y="125996"/>
                </a:lnTo>
                <a:lnTo>
                  <a:pt x="940092" y="5400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3" name="Google Shape;4183;p67"/>
          <p:cNvSpPr txBox="1"/>
          <p:nvPr/>
        </p:nvSpPr>
        <p:spPr>
          <a:xfrm>
            <a:off x="5760811" y="5057122"/>
            <a:ext cx="680720" cy="419734"/>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전문직</a:t>
            </a:r>
            <a:endParaRPr sz="650">
              <a:latin typeface="Arial"/>
              <a:ea typeface="Arial"/>
              <a:cs typeface="Arial"/>
              <a:sym typeface="Arial"/>
            </a:endParaRPr>
          </a:p>
          <a:p>
            <a:pPr indent="0" lvl="0" marL="12700" marR="5080" rtl="0" algn="ctr">
              <a:lnSpc>
                <a:spcPct val="128200"/>
              </a:lnSpc>
              <a:spcBef>
                <a:spcPts val="320"/>
              </a:spcBef>
              <a:spcAft>
                <a:spcPts val="0"/>
              </a:spcAft>
              <a:buNone/>
            </a:pPr>
            <a:r>
              <a:rPr b="0" lang="en-US" sz="650">
                <a:solidFill>
                  <a:srgbClr val="58595B"/>
                </a:solidFill>
                <a:latin typeface="Arial"/>
                <a:ea typeface="Arial"/>
                <a:cs typeface="Arial"/>
                <a:sym typeface="Arial"/>
              </a:rPr>
              <a:t>Sr. Value up 과정 Jr. Value up 과정</a:t>
            </a:r>
            <a:endParaRPr sz="650">
              <a:latin typeface="Arial"/>
              <a:ea typeface="Arial"/>
              <a:cs typeface="Arial"/>
              <a:sym typeface="Arial"/>
            </a:endParaRPr>
          </a:p>
        </p:txBody>
      </p:sp>
      <p:sp>
        <p:nvSpPr>
          <p:cNvPr id="4184" name="Google Shape;4184;p67"/>
          <p:cNvSpPr txBox="1"/>
          <p:nvPr/>
        </p:nvSpPr>
        <p:spPr>
          <a:xfrm>
            <a:off x="5760811" y="5840121"/>
            <a:ext cx="680720" cy="419734"/>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사무직</a:t>
            </a:r>
            <a:endParaRPr sz="650">
              <a:latin typeface="Arial"/>
              <a:ea typeface="Arial"/>
              <a:cs typeface="Arial"/>
              <a:sym typeface="Arial"/>
            </a:endParaRPr>
          </a:p>
          <a:p>
            <a:pPr indent="0" lvl="0" marL="12700" marR="5080" rtl="0" algn="ctr">
              <a:lnSpc>
                <a:spcPct val="128200"/>
              </a:lnSpc>
              <a:spcBef>
                <a:spcPts val="320"/>
              </a:spcBef>
              <a:spcAft>
                <a:spcPts val="0"/>
              </a:spcAft>
              <a:buNone/>
            </a:pPr>
            <a:r>
              <a:rPr b="0" lang="en-US" sz="650">
                <a:solidFill>
                  <a:srgbClr val="58595B"/>
                </a:solidFill>
                <a:latin typeface="Arial"/>
                <a:ea typeface="Arial"/>
                <a:cs typeface="Arial"/>
                <a:sym typeface="Arial"/>
              </a:rPr>
              <a:t>Sr. Value up 과정 Jr. Value up 과정</a:t>
            </a:r>
            <a:endParaRPr sz="650">
              <a:latin typeface="Arial"/>
              <a:ea typeface="Arial"/>
              <a:cs typeface="Arial"/>
              <a:sym typeface="Arial"/>
            </a:endParaRPr>
          </a:p>
        </p:txBody>
      </p:sp>
      <p:sp>
        <p:nvSpPr>
          <p:cNvPr id="4185" name="Google Shape;4185;p67"/>
          <p:cNvSpPr txBox="1"/>
          <p:nvPr/>
        </p:nvSpPr>
        <p:spPr>
          <a:xfrm>
            <a:off x="6058801" y="6318624"/>
            <a:ext cx="956310" cy="30543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신입사원 Follow Up 과정</a:t>
            </a:r>
            <a:endParaRPr sz="650">
              <a:latin typeface="Arial"/>
              <a:ea typeface="Arial"/>
              <a:cs typeface="Arial"/>
              <a:sym typeface="Arial"/>
            </a:endParaRPr>
          </a:p>
          <a:p>
            <a:pPr indent="0" lvl="0" marL="316865" rtl="0" algn="l">
              <a:lnSpc>
                <a:spcPct val="100000"/>
              </a:lnSpc>
              <a:spcBef>
                <a:spcPts val="610"/>
              </a:spcBef>
              <a:spcAft>
                <a:spcPts val="0"/>
              </a:spcAft>
              <a:buNone/>
            </a:pPr>
            <a:r>
              <a:rPr b="0" lang="en-US" sz="650">
                <a:solidFill>
                  <a:srgbClr val="58595B"/>
                </a:solidFill>
                <a:latin typeface="Arial"/>
                <a:ea typeface="Arial"/>
                <a:cs typeface="Arial"/>
                <a:sym typeface="Arial"/>
              </a:rPr>
              <a:t>OJT/멘토링</a:t>
            </a:r>
            <a:endParaRPr sz="650">
              <a:latin typeface="Arial"/>
              <a:ea typeface="Arial"/>
              <a:cs typeface="Arial"/>
              <a:sym typeface="Arial"/>
            </a:endParaRPr>
          </a:p>
        </p:txBody>
      </p:sp>
      <p:sp>
        <p:nvSpPr>
          <p:cNvPr id="4186" name="Google Shape;4186;p67"/>
          <p:cNvSpPr/>
          <p:nvPr/>
        </p:nvSpPr>
        <p:spPr>
          <a:xfrm>
            <a:off x="6702191" y="4256744"/>
            <a:ext cx="940435" cy="252095"/>
          </a:xfrm>
          <a:custGeom>
            <a:rect b="b" l="l" r="r" t="t"/>
            <a:pathLst>
              <a:path extrusionOk="0" h="252095" w="940434">
                <a:moveTo>
                  <a:pt x="868083" y="0"/>
                </a:moveTo>
                <a:lnTo>
                  <a:pt x="71996" y="0"/>
                </a:lnTo>
                <a:lnTo>
                  <a:pt x="43971" y="5657"/>
                </a:lnTo>
                <a:lnTo>
                  <a:pt x="21086" y="21086"/>
                </a:lnTo>
                <a:lnTo>
                  <a:pt x="5657" y="43971"/>
                </a:lnTo>
                <a:lnTo>
                  <a:pt x="0" y="71996"/>
                </a:lnTo>
                <a:lnTo>
                  <a:pt x="0" y="179997"/>
                </a:lnTo>
                <a:lnTo>
                  <a:pt x="5657" y="208023"/>
                </a:lnTo>
                <a:lnTo>
                  <a:pt x="21086" y="230912"/>
                </a:lnTo>
                <a:lnTo>
                  <a:pt x="43971" y="246346"/>
                </a:lnTo>
                <a:lnTo>
                  <a:pt x="71996" y="252006"/>
                </a:lnTo>
                <a:lnTo>
                  <a:pt x="868083" y="252006"/>
                </a:lnTo>
                <a:lnTo>
                  <a:pt x="896107" y="246346"/>
                </a:lnTo>
                <a:lnTo>
                  <a:pt x="918992" y="230912"/>
                </a:lnTo>
                <a:lnTo>
                  <a:pt x="934421" y="208023"/>
                </a:lnTo>
                <a:lnTo>
                  <a:pt x="940079" y="179997"/>
                </a:lnTo>
                <a:lnTo>
                  <a:pt x="940079" y="71996"/>
                </a:lnTo>
                <a:lnTo>
                  <a:pt x="934421" y="43971"/>
                </a:lnTo>
                <a:lnTo>
                  <a:pt x="918992" y="21086"/>
                </a:lnTo>
                <a:lnTo>
                  <a:pt x="896107" y="5657"/>
                </a:lnTo>
                <a:lnTo>
                  <a:pt x="868083"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7" name="Google Shape;4187;p67"/>
          <p:cNvSpPr txBox="1"/>
          <p:nvPr/>
        </p:nvSpPr>
        <p:spPr>
          <a:xfrm>
            <a:off x="6729511" y="4045599"/>
            <a:ext cx="885825" cy="659130"/>
          </a:xfrm>
          <a:prstGeom prst="rect">
            <a:avLst/>
          </a:prstGeom>
          <a:noFill/>
          <a:ln>
            <a:noFill/>
          </a:ln>
        </p:spPr>
        <p:txBody>
          <a:bodyPr anchorCtr="0" anchor="t" bIns="0" lIns="0" spcFirstLastPara="1" rIns="0" wrap="square" tIns="69850">
            <a:spAutoFit/>
          </a:bodyPr>
          <a:lstStyle/>
          <a:p>
            <a:pPr indent="0" lvl="0" marL="0" rtl="0" algn="ctr">
              <a:lnSpc>
                <a:spcPct val="100000"/>
              </a:lnSpc>
              <a:spcBef>
                <a:spcPts val="0"/>
              </a:spcBef>
              <a:spcAft>
                <a:spcPts val="0"/>
              </a:spcAft>
              <a:buNone/>
            </a:pPr>
            <a:r>
              <a:rPr b="0" lang="en-US" sz="650">
                <a:solidFill>
                  <a:srgbClr val="6F5DCF"/>
                </a:solidFill>
                <a:latin typeface="Arial"/>
                <a:ea typeface="Arial"/>
                <a:cs typeface="Arial"/>
                <a:sym typeface="Arial"/>
              </a:rPr>
              <a:t>직무역량</a:t>
            </a:r>
            <a:endParaRPr sz="650">
              <a:latin typeface="Arial"/>
              <a:ea typeface="Arial"/>
              <a:cs typeface="Arial"/>
              <a:sym typeface="Arial"/>
            </a:endParaRPr>
          </a:p>
          <a:p>
            <a:pPr indent="0" lvl="0" marL="212090" marR="204470" rtl="0" algn="ctr">
              <a:lnSpc>
                <a:spcPct val="115399"/>
              </a:lnSpc>
              <a:spcBef>
                <a:spcPts val="334"/>
              </a:spcBef>
              <a:spcAft>
                <a:spcPts val="0"/>
              </a:spcAft>
              <a:buNone/>
            </a:pPr>
            <a:r>
              <a:rPr b="0" lang="en-US" sz="650">
                <a:solidFill>
                  <a:srgbClr val="58595B"/>
                </a:solidFill>
                <a:latin typeface="Arial"/>
                <a:ea typeface="Arial"/>
                <a:cs typeface="Arial"/>
                <a:sym typeface="Arial"/>
              </a:rPr>
              <a:t>자기주도학습 (S-FIT)</a:t>
            </a:r>
            <a:endParaRPr sz="650">
              <a:latin typeface="Arial"/>
              <a:ea typeface="Arial"/>
              <a:cs typeface="Arial"/>
              <a:sym typeface="Arial"/>
            </a:endParaRPr>
          </a:p>
          <a:p>
            <a:pPr indent="0" lvl="0" marL="0" rtl="0" algn="l">
              <a:lnSpc>
                <a:spcPct val="100000"/>
              </a:lnSpc>
              <a:spcBef>
                <a:spcPts val="35"/>
              </a:spcBef>
              <a:spcAft>
                <a:spcPts val="0"/>
              </a:spcAft>
              <a:buNone/>
            </a:pPr>
            <a:r>
              <a:t/>
            </a:r>
            <a:endParaRPr sz="400">
              <a:latin typeface="Arial"/>
              <a:ea typeface="Arial"/>
              <a:cs typeface="Arial"/>
              <a:sym typeface="Arial"/>
            </a:endParaRPr>
          </a:p>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직무공통/ 전문집합과정</a:t>
            </a:r>
            <a:endParaRPr sz="650">
              <a:latin typeface="Arial"/>
              <a:ea typeface="Arial"/>
              <a:cs typeface="Arial"/>
              <a:sym typeface="Arial"/>
            </a:endParaRPr>
          </a:p>
        </p:txBody>
      </p:sp>
      <p:sp>
        <p:nvSpPr>
          <p:cNvPr id="4188" name="Google Shape;4188;p67"/>
          <p:cNvSpPr txBox="1"/>
          <p:nvPr/>
        </p:nvSpPr>
        <p:spPr>
          <a:xfrm>
            <a:off x="6955935" y="4775360"/>
            <a:ext cx="4330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구독클래스</a:t>
            </a:r>
            <a:endParaRPr sz="650">
              <a:latin typeface="Arial"/>
              <a:ea typeface="Arial"/>
              <a:cs typeface="Arial"/>
              <a:sym typeface="Arial"/>
            </a:endParaRPr>
          </a:p>
        </p:txBody>
      </p:sp>
      <p:sp>
        <p:nvSpPr>
          <p:cNvPr id="4189" name="Google Shape;4189;p67"/>
          <p:cNvSpPr txBox="1"/>
          <p:nvPr/>
        </p:nvSpPr>
        <p:spPr>
          <a:xfrm>
            <a:off x="6915215" y="4974360"/>
            <a:ext cx="51435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외부위탁교육</a:t>
            </a:r>
            <a:endParaRPr sz="650">
              <a:latin typeface="Arial"/>
              <a:ea typeface="Arial"/>
              <a:cs typeface="Arial"/>
              <a:sym typeface="Arial"/>
            </a:endParaRPr>
          </a:p>
        </p:txBody>
      </p:sp>
      <p:sp>
        <p:nvSpPr>
          <p:cNvPr id="4190" name="Google Shape;4190;p67"/>
          <p:cNvSpPr txBox="1"/>
          <p:nvPr/>
        </p:nvSpPr>
        <p:spPr>
          <a:xfrm>
            <a:off x="6955935" y="5173360"/>
            <a:ext cx="4330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독서플랫폼</a:t>
            </a:r>
            <a:endParaRPr sz="650">
              <a:latin typeface="Arial"/>
              <a:ea typeface="Arial"/>
              <a:cs typeface="Arial"/>
              <a:sym typeface="Arial"/>
            </a:endParaRPr>
          </a:p>
        </p:txBody>
      </p:sp>
      <p:sp>
        <p:nvSpPr>
          <p:cNvPr id="4191" name="Google Shape;4191;p67"/>
          <p:cNvSpPr txBox="1"/>
          <p:nvPr/>
        </p:nvSpPr>
        <p:spPr>
          <a:xfrm>
            <a:off x="6900429" y="5372360"/>
            <a:ext cx="54419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이러닝/북러닝</a:t>
            </a:r>
            <a:endParaRPr sz="650">
              <a:latin typeface="Arial"/>
              <a:ea typeface="Arial"/>
              <a:cs typeface="Arial"/>
              <a:sym typeface="Arial"/>
            </a:endParaRPr>
          </a:p>
        </p:txBody>
      </p:sp>
      <p:sp>
        <p:nvSpPr>
          <p:cNvPr id="4192" name="Google Shape;4192;p67"/>
          <p:cNvSpPr txBox="1"/>
          <p:nvPr/>
        </p:nvSpPr>
        <p:spPr>
          <a:xfrm>
            <a:off x="6900429" y="5547230"/>
            <a:ext cx="544195" cy="279400"/>
          </a:xfrm>
          <a:prstGeom prst="rect">
            <a:avLst/>
          </a:prstGeom>
          <a:noFill/>
          <a:ln>
            <a:noFill/>
          </a:ln>
        </p:spPr>
        <p:txBody>
          <a:bodyPr anchorCtr="0" anchor="t" bIns="0" lIns="0" spcFirstLastPara="1" rIns="0" wrap="square" tIns="12050">
            <a:spAutoFit/>
          </a:bodyPr>
          <a:lstStyle/>
          <a:p>
            <a:pPr indent="95885"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사내강사 양성/심화과정</a:t>
            </a:r>
            <a:endParaRPr sz="650">
              <a:latin typeface="Arial"/>
              <a:ea typeface="Arial"/>
              <a:cs typeface="Arial"/>
              <a:sym typeface="Arial"/>
            </a:endParaRPr>
          </a:p>
        </p:txBody>
      </p:sp>
      <p:sp>
        <p:nvSpPr>
          <p:cNvPr id="4193" name="Google Shape;4193;p67"/>
          <p:cNvSpPr txBox="1"/>
          <p:nvPr/>
        </p:nvSpPr>
        <p:spPr>
          <a:xfrm>
            <a:off x="6829812" y="5873230"/>
            <a:ext cx="685165" cy="279400"/>
          </a:xfrm>
          <a:prstGeom prst="rect">
            <a:avLst/>
          </a:prstGeom>
          <a:noFill/>
          <a:ln>
            <a:noFill/>
          </a:ln>
        </p:spPr>
        <p:txBody>
          <a:bodyPr anchorCtr="0" anchor="t" bIns="0" lIns="0" spcFirstLastPara="1" rIns="0" wrap="square" tIns="12050">
            <a:spAutoFit/>
          </a:bodyPr>
          <a:lstStyle/>
          <a:p>
            <a:pPr indent="76835" lvl="0" marL="12700" marR="5080" rtl="0" algn="l">
              <a:lnSpc>
                <a:spcPct val="128200"/>
              </a:lnSpc>
              <a:spcBef>
                <a:spcPts val="0"/>
              </a:spcBef>
              <a:spcAft>
                <a:spcPts val="0"/>
              </a:spcAft>
              <a:buNone/>
            </a:pPr>
            <a:r>
              <a:rPr b="0" lang="en-US" sz="650">
                <a:solidFill>
                  <a:srgbClr val="58595B"/>
                </a:solidFill>
                <a:latin typeface="Arial"/>
                <a:ea typeface="Arial"/>
                <a:cs typeface="Arial"/>
                <a:sym typeface="Arial"/>
              </a:rPr>
              <a:t>직무 변화관리 (Continued Edu)</a:t>
            </a:r>
            <a:endParaRPr sz="650">
              <a:latin typeface="Arial"/>
              <a:ea typeface="Arial"/>
              <a:cs typeface="Arial"/>
              <a:sym typeface="Arial"/>
            </a:endParaRPr>
          </a:p>
        </p:txBody>
      </p:sp>
      <p:grpSp>
        <p:nvGrpSpPr>
          <p:cNvPr id="4194" name="Google Shape;4194;p67"/>
          <p:cNvGrpSpPr/>
          <p:nvPr/>
        </p:nvGrpSpPr>
        <p:grpSpPr>
          <a:xfrm>
            <a:off x="5902968" y="4425306"/>
            <a:ext cx="1663133" cy="1445294"/>
            <a:chOff x="5902968" y="4425306"/>
            <a:chExt cx="1663133" cy="1445294"/>
          </a:xfrm>
        </p:grpSpPr>
        <p:sp>
          <p:nvSpPr>
            <p:cNvPr id="4195" name="Google Shape;4195;p67"/>
            <p:cNvSpPr/>
            <p:nvPr/>
          </p:nvSpPr>
          <p:spPr>
            <a:xfrm>
              <a:off x="6786666" y="5546124"/>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6" name="Google Shape;4196;p67"/>
            <p:cNvSpPr/>
            <p:nvPr/>
          </p:nvSpPr>
          <p:spPr>
            <a:xfrm>
              <a:off x="6778701" y="5544540"/>
              <a:ext cx="787400" cy="3175"/>
            </a:xfrm>
            <a:custGeom>
              <a:rect b="b" l="l" r="r" t="t"/>
              <a:pathLst>
                <a:path extrusionOk="0" h="3175" w="787400">
                  <a:moveTo>
                    <a:pt x="3175" y="1587"/>
                  </a:moveTo>
                  <a:lnTo>
                    <a:pt x="2705" y="469"/>
                  </a:lnTo>
                  <a:lnTo>
                    <a:pt x="1587" y="0"/>
                  </a:lnTo>
                  <a:lnTo>
                    <a:pt x="457" y="469"/>
                  </a:lnTo>
                  <a:lnTo>
                    <a:pt x="0" y="1587"/>
                  </a:lnTo>
                  <a:lnTo>
                    <a:pt x="457" y="2717"/>
                  </a:lnTo>
                  <a:lnTo>
                    <a:pt x="1587" y="3175"/>
                  </a:lnTo>
                  <a:lnTo>
                    <a:pt x="2705" y="2717"/>
                  </a:lnTo>
                  <a:lnTo>
                    <a:pt x="3175" y="1587"/>
                  </a:lnTo>
                  <a:close/>
                </a:path>
                <a:path extrusionOk="0" h="3175" w="787400">
                  <a:moveTo>
                    <a:pt x="787044" y="1587"/>
                  </a:moveTo>
                  <a:lnTo>
                    <a:pt x="786574" y="469"/>
                  </a:lnTo>
                  <a:lnTo>
                    <a:pt x="785456" y="0"/>
                  </a:lnTo>
                  <a:lnTo>
                    <a:pt x="784326" y="469"/>
                  </a:lnTo>
                  <a:lnTo>
                    <a:pt x="783869" y="1587"/>
                  </a:lnTo>
                  <a:lnTo>
                    <a:pt x="784326" y="2717"/>
                  </a:lnTo>
                  <a:lnTo>
                    <a:pt x="785456" y="3175"/>
                  </a:lnTo>
                  <a:lnTo>
                    <a:pt x="786574" y="2717"/>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7" name="Google Shape;4197;p67"/>
            <p:cNvSpPr/>
            <p:nvPr/>
          </p:nvSpPr>
          <p:spPr>
            <a:xfrm>
              <a:off x="6786666" y="5869011"/>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8" name="Google Shape;4198;p67"/>
            <p:cNvSpPr/>
            <p:nvPr/>
          </p:nvSpPr>
          <p:spPr>
            <a:xfrm>
              <a:off x="6778701" y="5867425"/>
              <a:ext cx="787400" cy="3175"/>
            </a:xfrm>
            <a:custGeom>
              <a:rect b="b" l="l" r="r" t="t"/>
              <a:pathLst>
                <a:path extrusionOk="0" h="3175" w="787400">
                  <a:moveTo>
                    <a:pt x="3175" y="1587"/>
                  </a:moveTo>
                  <a:lnTo>
                    <a:pt x="2705" y="469"/>
                  </a:lnTo>
                  <a:lnTo>
                    <a:pt x="1587" y="0"/>
                  </a:lnTo>
                  <a:lnTo>
                    <a:pt x="457" y="469"/>
                  </a:lnTo>
                  <a:lnTo>
                    <a:pt x="0" y="1587"/>
                  </a:lnTo>
                  <a:lnTo>
                    <a:pt x="457" y="2717"/>
                  </a:lnTo>
                  <a:lnTo>
                    <a:pt x="1587" y="3175"/>
                  </a:lnTo>
                  <a:lnTo>
                    <a:pt x="2705" y="2717"/>
                  </a:lnTo>
                  <a:lnTo>
                    <a:pt x="3175" y="1587"/>
                  </a:lnTo>
                  <a:close/>
                </a:path>
                <a:path extrusionOk="0" h="3175" w="787400">
                  <a:moveTo>
                    <a:pt x="787044" y="1587"/>
                  </a:moveTo>
                  <a:lnTo>
                    <a:pt x="786574" y="469"/>
                  </a:lnTo>
                  <a:lnTo>
                    <a:pt x="785456" y="0"/>
                  </a:lnTo>
                  <a:lnTo>
                    <a:pt x="784326" y="469"/>
                  </a:lnTo>
                  <a:lnTo>
                    <a:pt x="783869" y="1587"/>
                  </a:lnTo>
                  <a:lnTo>
                    <a:pt x="784326" y="2717"/>
                  </a:lnTo>
                  <a:lnTo>
                    <a:pt x="785456" y="3175"/>
                  </a:lnTo>
                  <a:lnTo>
                    <a:pt x="786574" y="2717"/>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9" name="Google Shape;4199;p67"/>
            <p:cNvSpPr/>
            <p:nvPr/>
          </p:nvSpPr>
          <p:spPr>
            <a:xfrm>
              <a:off x="6786666" y="5344236"/>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0" name="Google Shape;4200;p67"/>
            <p:cNvSpPr/>
            <p:nvPr/>
          </p:nvSpPr>
          <p:spPr>
            <a:xfrm>
              <a:off x="6778701" y="5342648"/>
              <a:ext cx="787400" cy="3175"/>
            </a:xfrm>
            <a:custGeom>
              <a:rect b="b" l="l" r="r" t="t"/>
              <a:pathLst>
                <a:path extrusionOk="0" h="3175" w="787400">
                  <a:moveTo>
                    <a:pt x="3175" y="1587"/>
                  </a:moveTo>
                  <a:lnTo>
                    <a:pt x="2705" y="469"/>
                  </a:lnTo>
                  <a:lnTo>
                    <a:pt x="1587" y="0"/>
                  </a:lnTo>
                  <a:lnTo>
                    <a:pt x="457" y="469"/>
                  </a:lnTo>
                  <a:lnTo>
                    <a:pt x="0" y="1587"/>
                  </a:lnTo>
                  <a:lnTo>
                    <a:pt x="457" y="2717"/>
                  </a:lnTo>
                  <a:lnTo>
                    <a:pt x="1587" y="3175"/>
                  </a:lnTo>
                  <a:lnTo>
                    <a:pt x="2705" y="2717"/>
                  </a:lnTo>
                  <a:lnTo>
                    <a:pt x="3175" y="1587"/>
                  </a:lnTo>
                  <a:close/>
                </a:path>
                <a:path extrusionOk="0" h="3175" w="787400">
                  <a:moveTo>
                    <a:pt x="787044" y="1587"/>
                  </a:moveTo>
                  <a:lnTo>
                    <a:pt x="786574" y="469"/>
                  </a:lnTo>
                  <a:lnTo>
                    <a:pt x="785456" y="0"/>
                  </a:lnTo>
                  <a:lnTo>
                    <a:pt x="784326" y="469"/>
                  </a:lnTo>
                  <a:lnTo>
                    <a:pt x="783869" y="1587"/>
                  </a:lnTo>
                  <a:lnTo>
                    <a:pt x="784326" y="2717"/>
                  </a:lnTo>
                  <a:lnTo>
                    <a:pt x="785456" y="3175"/>
                  </a:lnTo>
                  <a:lnTo>
                    <a:pt x="786574" y="2717"/>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1" name="Google Shape;4201;p67"/>
            <p:cNvSpPr/>
            <p:nvPr/>
          </p:nvSpPr>
          <p:spPr>
            <a:xfrm>
              <a:off x="6786666" y="5135825"/>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2" name="Google Shape;4202;p67"/>
            <p:cNvSpPr/>
            <p:nvPr/>
          </p:nvSpPr>
          <p:spPr>
            <a:xfrm>
              <a:off x="6778701" y="5134241"/>
              <a:ext cx="787400" cy="3175"/>
            </a:xfrm>
            <a:custGeom>
              <a:rect b="b" l="l" r="r" t="t"/>
              <a:pathLst>
                <a:path extrusionOk="0" h="3175" w="787400">
                  <a:moveTo>
                    <a:pt x="3175" y="1587"/>
                  </a:moveTo>
                  <a:lnTo>
                    <a:pt x="2705" y="469"/>
                  </a:lnTo>
                  <a:lnTo>
                    <a:pt x="1587" y="0"/>
                  </a:lnTo>
                  <a:lnTo>
                    <a:pt x="457" y="469"/>
                  </a:lnTo>
                  <a:lnTo>
                    <a:pt x="0" y="1587"/>
                  </a:lnTo>
                  <a:lnTo>
                    <a:pt x="457" y="2717"/>
                  </a:lnTo>
                  <a:lnTo>
                    <a:pt x="1587" y="3175"/>
                  </a:lnTo>
                  <a:lnTo>
                    <a:pt x="2705" y="2717"/>
                  </a:lnTo>
                  <a:lnTo>
                    <a:pt x="3175" y="1587"/>
                  </a:lnTo>
                  <a:close/>
                </a:path>
                <a:path extrusionOk="0" h="3175" w="787400">
                  <a:moveTo>
                    <a:pt x="787044" y="1587"/>
                  </a:moveTo>
                  <a:lnTo>
                    <a:pt x="786574" y="469"/>
                  </a:lnTo>
                  <a:lnTo>
                    <a:pt x="785456" y="0"/>
                  </a:lnTo>
                  <a:lnTo>
                    <a:pt x="784326" y="469"/>
                  </a:lnTo>
                  <a:lnTo>
                    <a:pt x="783869" y="1587"/>
                  </a:lnTo>
                  <a:lnTo>
                    <a:pt x="784326" y="2717"/>
                  </a:lnTo>
                  <a:lnTo>
                    <a:pt x="785456" y="3175"/>
                  </a:lnTo>
                  <a:lnTo>
                    <a:pt x="786574" y="2717"/>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3" name="Google Shape;4203;p67"/>
            <p:cNvSpPr/>
            <p:nvPr/>
          </p:nvSpPr>
          <p:spPr>
            <a:xfrm>
              <a:off x="6786666" y="4947231"/>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4" name="Google Shape;4204;p67"/>
            <p:cNvSpPr/>
            <p:nvPr/>
          </p:nvSpPr>
          <p:spPr>
            <a:xfrm>
              <a:off x="6778701" y="4945646"/>
              <a:ext cx="787400" cy="3175"/>
            </a:xfrm>
            <a:custGeom>
              <a:rect b="b" l="l" r="r" t="t"/>
              <a:pathLst>
                <a:path extrusionOk="0" h="3175" w="787400">
                  <a:moveTo>
                    <a:pt x="3175" y="1587"/>
                  </a:moveTo>
                  <a:lnTo>
                    <a:pt x="2705" y="469"/>
                  </a:lnTo>
                  <a:lnTo>
                    <a:pt x="1587" y="0"/>
                  </a:lnTo>
                  <a:lnTo>
                    <a:pt x="457" y="469"/>
                  </a:lnTo>
                  <a:lnTo>
                    <a:pt x="0" y="1587"/>
                  </a:lnTo>
                  <a:lnTo>
                    <a:pt x="457" y="2717"/>
                  </a:lnTo>
                  <a:lnTo>
                    <a:pt x="1587" y="3175"/>
                  </a:lnTo>
                  <a:lnTo>
                    <a:pt x="2705" y="2717"/>
                  </a:lnTo>
                  <a:lnTo>
                    <a:pt x="3175" y="1587"/>
                  </a:lnTo>
                  <a:close/>
                </a:path>
                <a:path extrusionOk="0" h="3175" w="787400">
                  <a:moveTo>
                    <a:pt x="787044" y="1587"/>
                  </a:moveTo>
                  <a:lnTo>
                    <a:pt x="786574" y="469"/>
                  </a:lnTo>
                  <a:lnTo>
                    <a:pt x="785456" y="0"/>
                  </a:lnTo>
                  <a:lnTo>
                    <a:pt x="784326" y="469"/>
                  </a:lnTo>
                  <a:lnTo>
                    <a:pt x="783869" y="1587"/>
                  </a:lnTo>
                  <a:lnTo>
                    <a:pt x="784326" y="2717"/>
                  </a:lnTo>
                  <a:lnTo>
                    <a:pt x="785456" y="3175"/>
                  </a:lnTo>
                  <a:lnTo>
                    <a:pt x="786574" y="2717"/>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5" name="Google Shape;4205;p67"/>
            <p:cNvSpPr/>
            <p:nvPr/>
          </p:nvSpPr>
          <p:spPr>
            <a:xfrm>
              <a:off x="6786666" y="4740638"/>
              <a:ext cx="774700" cy="0"/>
            </a:xfrm>
            <a:custGeom>
              <a:rect b="b" l="l" r="r" t="t"/>
              <a:pathLst>
                <a:path extrusionOk="0" h="120000" w="774700">
                  <a:moveTo>
                    <a:pt x="0" y="0"/>
                  </a:moveTo>
                  <a:lnTo>
                    <a:pt x="77431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6" name="Google Shape;4206;p67"/>
            <p:cNvSpPr/>
            <p:nvPr/>
          </p:nvSpPr>
          <p:spPr>
            <a:xfrm>
              <a:off x="6778701" y="4739055"/>
              <a:ext cx="787400" cy="3175"/>
            </a:xfrm>
            <a:custGeom>
              <a:rect b="b" l="l" r="r" t="t"/>
              <a:pathLst>
                <a:path extrusionOk="0" h="3175" w="787400">
                  <a:moveTo>
                    <a:pt x="3175" y="1587"/>
                  </a:moveTo>
                  <a:lnTo>
                    <a:pt x="2705" y="469"/>
                  </a:lnTo>
                  <a:lnTo>
                    <a:pt x="1587" y="0"/>
                  </a:lnTo>
                  <a:lnTo>
                    <a:pt x="457" y="469"/>
                  </a:lnTo>
                  <a:lnTo>
                    <a:pt x="0" y="1587"/>
                  </a:lnTo>
                  <a:lnTo>
                    <a:pt x="457" y="2705"/>
                  </a:lnTo>
                  <a:lnTo>
                    <a:pt x="1587" y="3175"/>
                  </a:lnTo>
                  <a:lnTo>
                    <a:pt x="2705" y="2705"/>
                  </a:lnTo>
                  <a:lnTo>
                    <a:pt x="3175" y="1587"/>
                  </a:lnTo>
                  <a:close/>
                </a:path>
                <a:path extrusionOk="0" h="3175" w="787400">
                  <a:moveTo>
                    <a:pt x="787044" y="1587"/>
                  </a:moveTo>
                  <a:lnTo>
                    <a:pt x="786574" y="469"/>
                  </a:lnTo>
                  <a:lnTo>
                    <a:pt x="785456" y="0"/>
                  </a:lnTo>
                  <a:lnTo>
                    <a:pt x="784326" y="469"/>
                  </a:lnTo>
                  <a:lnTo>
                    <a:pt x="783869" y="1587"/>
                  </a:lnTo>
                  <a:lnTo>
                    <a:pt x="784326" y="2705"/>
                  </a:lnTo>
                  <a:lnTo>
                    <a:pt x="785456" y="3175"/>
                  </a:lnTo>
                  <a:lnTo>
                    <a:pt x="786574" y="2705"/>
                  </a:lnTo>
                  <a:lnTo>
                    <a:pt x="787044"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07" name="Google Shape;4207;p67"/>
            <p:cNvPicPr preferRelativeResize="0"/>
            <p:nvPr/>
          </p:nvPicPr>
          <p:blipFill rotWithShape="1">
            <a:blip r:embed="rId23">
              <a:alphaModFix/>
            </a:blip>
            <a:srcRect b="0" l="0" r="0" t="0"/>
            <a:stretch/>
          </p:blipFill>
          <p:spPr>
            <a:xfrm>
              <a:off x="5902968" y="4425306"/>
              <a:ext cx="395998" cy="419735"/>
            </a:xfrm>
            <a:prstGeom prst="rect">
              <a:avLst/>
            </a:prstGeom>
            <a:noFill/>
            <a:ln>
              <a:noFill/>
            </a:ln>
          </p:spPr>
        </p:pic>
      </p:grpSp>
      <p:sp>
        <p:nvSpPr>
          <p:cNvPr id="4208" name="Google Shape;4208;p67"/>
          <p:cNvSpPr txBox="1"/>
          <p:nvPr/>
        </p:nvSpPr>
        <p:spPr>
          <a:xfrm>
            <a:off x="8158473" y="4048337"/>
            <a:ext cx="754380" cy="456565"/>
          </a:xfrm>
          <a:prstGeom prst="rect">
            <a:avLst/>
          </a:prstGeom>
          <a:noFill/>
          <a:ln>
            <a:noFill/>
          </a:ln>
        </p:spPr>
        <p:txBody>
          <a:bodyPr anchorCtr="0" anchor="t" bIns="0" lIns="0" spcFirstLastPara="1" rIns="0" wrap="square" tIns="67300">
            <a:spAutoFit/>
          </a:bodyPr>
          <a:lstStyle/>
          <a:p>
            <a:pPr indent="0" lvl="0" marL="1270" rtl="0" algn="ctr">
              <a:lnSpc>
                <a:spcPct val="100000"/>
              </a:lnSpc>
              <a:spcBef>
                <a:spcPts val="0"/>
              </a:spcBef>
              <a:spcAft>
                <a:spcPts val="0"/>
              </a:spcAft>
              <a:buNone/>
            </a:pPr>
            <a:r>
              <a:rPr b="0" lang="en-US" sz="650">
                <a:solidFill>
                  <a:srgbClr val="6DCDB1"/>
                </a:solidFill>
                <a:latin typeface="Arial"/>
                <a:ea typeface="Arial"/>
                <a:cs typeface="Arial"/>
                <a:sym typeface="Arial"/>
              </a:rPr>
              <a:t>지주연계과정</a:t>
            </a:r>
            <a:endParaRPr sz="650">
              <a:latin typeface="Arial"/>
              <a:ea typeface="Arial"/>
              <a:cs typeface="Arial"/>
              <a:sym typeface="Arial"/>
            </a:endParaRPr>
          </a:p>
          <a:p>
            <a:pPr indent="0" lvl="0" marL="1270" rtl="0" algn="ctr">
              <a:lnSpc>
                <a:spcPct val="100000"/>
              </a:lnSpc>
              <a:spcBef>
                <a:spcPts val="470"/>
              </a:spcBef>
              <a:spcAft>
                <a:spcPts val="0"/>
              </a:spcAft>
              <a:buNone/>
            </a:pPr>
            <a:r>
              <a:rPr b="0" lang="en-US" sz="650">
                <a:solidFill>
                  <a:srgbClr val="58595B"/>
                </a:solidFill>
                <a:latin typeface="Arial"/>
                <a:ea typeface="Arial"/>
                <a:cs typeface="Arial"/>
                <a:sym typeface="Arial"/>
              </a:rPr>
              <a:t>서울대</a:t>
            </a:r>
            <a:endParaRPr sz="650">
              <a:latin typeface="Arial"/>
              <a:ea typeface="Arial"/>
              <a:cs typeface="Arial"/>
              <a:sym typeface="Arial"/>
            </a:endParaRPr>
          </a:p>
          <a:p>
            <a:pPr indent="0" lvl="0" marL="0" rtl="0" algn="ctr">
              <a:lnSpc>
                <a:spcPct val="100000"/>
              </a:lnSpc>
              <a:spcBef>
                <a:spcPts val="210"/>
              </a:spcBef>
              <a:spcAft>
                <a:spcPts val="0"/>
              </a:spcAft>
              <a:buNone/>
            </a:pPr>
            <a:r>
              <a:rPr b="0" lang="en-US" sz="600">
                <a:solidFill>
                  <a:srgbClr val="58595B"/>
                </a:solidFill>
                <a:latin typeface="Arial"/>
                <a:ea typeface="Arial"/>
                <a:cs typeface="Arial"/>
                <a:sym typeface="Arial"/>
              </a:rPr>
              <a:t>Management School</a:t>
            </a:r>
            <a:endParaRPr sz="600">
              <a:latin typeface="Arial"/>
              <a:ea typeface="Arial"/>
              <a:cs typeface="Arial"/>
              <a:sym typeface="Arial"/>
            </a:endParaRPr>
          </a:p>
        </p:txBody>
      </p:sp>
      <p:sp>
        <p:nvSpPr>
          <p:cNvPr id="4209" name="Google Shape;4209;p67"/>
          <p:cNvSpPr txBox="1"/>
          <p:nvPr/>
        </p:nvSpPr>
        <p:spPr>
          <a:xfrm>
            <a:off x="8238301" y="4542730"/>
            <a:ext cx="595630" cy="279400"/>
          </a:xfrm>
          <a:prstGeom prst="rect">
            <a:avLst/>
          </a:prstGeom>
          <a:noFill/>
          <a:ln>
            <a:noFill/>
          </a:ln>
        </p:spPr>
        <p:txBody>
          <a:bodyPr anchorCtr="0" anchor="t" bIns="0" lIns="0" spcFirstLastPara="1" rIns="0" wrap="square" tIns="12050">
            <a:spAutoFit/>
          </a:bodyPr>
          <a:lstStyle/>
          <a:p>
            <a:pPr indent="-122555" lvl="0" marL="134620" marR="5080" rtl="0" algn="l">
              <a:lnSpc>
                <a:spcPct val="128200"/>
              </a:lnSpc>
              <a:spcBef>
                <a:spcPts val="0"/>
              </a:spcBef>
              <a:spcAft>
                <a:spcPts val="0"/>
              </a:spcAft>
              <a:buNone/>
            </a:pPr>
            <a:r>
              <a:rPr b="0" lang="en-US" sz="650">
                <a:solidFill>
                  <a:srgbClr val="58595B"/>
                </a:solidFill>
                <a:latin typeface="Arial"/>
                <a:ea typeface="Arial"/>
                <a:cs typeface="Arial"/>
                <a:sym typeface="Arial"/>
              </a:rPr>
              <a:t>디지털금융공학 석사과정</a:t>
            </a:r>
            <a:endParaRPr sz="650">
              <a:latin typeface="Arial"/>
              <a:ea typeface="Arial"/>
              <a:cs typeface="Arial"/>
              <a:sym typeface="Arial"/>
            </a:endParaRPr>
          </a:p>
        </p:txBody>
      </p:sp>
      <p:sp>
        <p:nvSpPr>
          <p:cNvPr id="4210" name="Google Shape;4210;p67"/>
          <p:cNvSpPr txBox="1"/>
          <p:nvPr/>
        </p:nvSpPr>
        <p:spPr>
          <a:xfrm>
            <a:off x="8190083" y="4874859"/>
            <a:ext cx="69215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GIB입문/심화과정</a:t>
            </a:r>
            <a:endParaRPr sz="650">
              <a:latin typeface="Arial"/>
              <a:ea typeface="Arial"/>
              <a:cs typeface="Arial"/>
              <a:sym typeface="Arial"/>
            </a:endParaRPr>
          </a:p>
        </p:txBody>
      </p:sp>
      <p:grpSp>
        <p:nvGrpSpPr>
          <p:cNvPr id="4211" name="Google Shape;4211;p67"/>
          <p:cNvGrpSpPr/>
          <p:nvPr/>
        </p:nvGrpSpPr>
        <p:grpSpPr>
          <a:xfrm>
            <a:off x="8101229" y="4542967"/>
            <a:ext cx="874394" cy="1512723"/>
            <a:chOff x="8101229" y="4542967"/>
            <a:chExt cx="874394" cy="1512723"/>
          </a:xfrm>
        </p:grpSpPr>
        <p:sp>
          <p:nvSpPr>
            <p:cNvPr id="4212" name="Google Shape;4212;p67"/>
            <p:cNvSpPr/>
            <p:nvPr/>
          </p:nvSpPr>
          <p:spPr>
            <a:xfrm>
              <a:off x="8109183" y="4544543"/>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3" name="Google Shape;4213;p67"/>
            <p:cNvSpPr/>
            <p:nvPr/>
          </p:nvSpPr>
          <p:spPr>
            <a:xfrm>
              <a:off x="8101229" y="4542967"/>
              <a:ext cx="874394" cy="3175"/>
            </a:xfrm>
            <a:custGeom>
              <a:rect b="b" l="l" r="r" t="t"/>
              <a:pathLst>
                <a:path extrusionOk="0" h="3175" w="874395">
                  <a:moveTo>
                    <a:pt x="3175" y="1587"/>
                  </a:moveTo>
                  <a:lnTo>
                    <a:pt x="2717" y="457"/>
                  </a:lnTo>
                  <a:lnTo>
                    <a:pt x="1587" y="0"/>
                  </a:lnTo>
                  <a:lnTo>
                    <a:pt x="469" y="457"/>
                  </a:lnTo>
                  <a:lnTo>
                    <a:pt x="0" y="1587"/>
                  </a:lnTo>
                  <a:lnTo>
                    <a:pt x="469" y="2705"/>
                  </a:lnTo>
                  <a:lnTo>
                    <a:pt x="1587" y="3175"/>
                  </a:lnTo>
                  <a:lnTo>
                    <a:pt x="2717" y="2705"/>
                  </a:lnTo>
                  <a:lnTo>
                    <a:pt x="3175" y="1587"/>
                  </a:lnTo>
                  <a:close/>
                </a:path>
                <a:path extrusionOk="0" h="3175" w="874395">
                  <a:moveTo>
                    <a:pt x="874217" y="1587"/>
                  </a:moveTo>
                  <a:lnTo>
                    <a:pt x="873760" y="457"/>
                  </a:lnTo>
                  <a:lnTo>
                    <a:pt x="872629" y="0"/>
                  </a:lnTo>
                  <a:lnTo>
                    <a:pt x="871512" y="457"/>
                  </a:lnTo>
                  <a:lnTo>
                    <a:pt x="871042" y="1587"/>
                  </a:lnTo>
                  <a:lnTo>
                    <a:pt x="871512" y="2705"/>
                  </a:lnTo>
                  <a:lnTo>
                    <a:pt x="872629" y="3175"/>
                  </a:lnTo>
                  <a:lnTo>
                    <a:pt x="873760" y="2705"/>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4" name="Google Shape;4214;p67"/>
            <p:cNvSpPr/>
            <p:nvPr/>
          </p:nvSpPr>
          <p:spPr>
            <a:xfrm>
              <a:off x="8109183" y="4845554"/>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5" name="Google Shape;4215;p67"/>
            <p:cNvSpPr/>
            <p:nvPr/>
          </p:nvSpPr>
          <p:spPr>
            <a:xfrm>
              <a:off x="8101229" y="4843970"/>
              <a:ext cx="874394" cy="3175"/>
            </a:xfrm>
            <a:custGeom>
              <a:rect b="b" l="l" r="r" t="t"/>
              <a:pathLst>
                <a:path extrusionOk="0" h="3175" w="874395">
                  <a:moveTo>
                    <a:pt x="3175" y="1587"/>
                  </a:moveTo>
                  <a:lnTo>
                    <a:pt x="2717" y="469"/>
                  </a:lnTo>
                  <a:lnTo>
                    <a:pt x="1587" y="0"/>
                  </a:lnTo>
                  <a:lnTo>
                    <a:pt x="469" y="469"/>
                  </a:lnTo>
                  <a:lnTo>
                    <a:pt x="0" y="1587"/>
                  </a:lnTo>
                  <a:lnTo>
                    <a:pt x="469" y="2717"/>
                  </a:lnTo>
                  <a:lnTo>
                    <a:pt x="1587" y="3175"/>
                  </a:lnTo>
                  <a:lnTo>
                    <a:pt x="2717" y="2717"/>
                  </a:lnTo>
                  <a:lnTo>
                    <a:pt x="3175" y="1587"/>
                  </a:lnTo>
                  <a:close/>
                </a:path>
                <a:path extrusionOk="0" h="3175" w="874395">
                  <a:moveTo>
                    <a:pt x="874217" y="1587"/>
                  </a:moveTo>
                  <a:lnTo>
                    <a:pt x="873760" y="469"/>
                  </a:lnTo>
                  <a:lnTo>
                    <a:pt x="872629" y="0"/>
                  </a:lnTo>
                  <a:lnTo>
                    <a:pt x="871512" y="469"/>
                  </a:lnTo>
                  <a:lnTo>
                    <a:pt x="871042" y="1587"/>
                  </a:lnTo>
                  <a:lnTo>
                    <a:pt x="871512" y="2717"/>
                  </a:lnTo>
                  <a:lnTo>
                    <a:pt x="872629" y="3175"/>
                  </a:lnTo>
                  <a:lnTo>
                    <a:pt x="873760" y="2717"/>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6" name="Google Shape;4216;p67"/>
            <p:cNvSpPr/>
            <p:nvPr/>
          </p:nvSpPr>
          <p:spPr>
            <a:xfrm>
              <a:off x="8109183" y="5037729"/>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7" name="Google Shape;4217;p67"/>
            <p:cNvSpPr/>
            <p:nvPr/>
          </p:nvSpPr>
          <p:spPr>
            <a:xfrm>
              <a:off x="8101229" y="5036146"/>
              <a:ext cx="874394" cy="3175"/>
            </a:xfrm>
            <a:custGeom>
              <a:rect b="b" l="l" r="r" t="t"/>
              <a:pathLst>
                <a:path extrusionOk="0" h="3175" w="874395">
                  <a:moveTo>
                    <a:pt x="3175" y="1587"/>
                  </a:moveTo>
                  <a:lnTo>
                    <a:pt x="2717" y="469"/>
                  </a:lnTo>
                  <a:lnTo>
                    <a:pt x="1587" y="0"/>
                  </a:lnTo>
                  <a:lnTo>
                    <a:pt x="469" y="469"/>
                  </a:lnTo>
                  <a:lnTo>
                    <a:pt x="0" y="1587"/>
                  </a:lnTo>
                  <a:lnTo>
                    <a:pt x="469" y="2705"/>
                  </a:lnTo>
                  <a:lnTo>
                    <a:pt x="1587" y="3175"/>
                  </a:lnTo>
                  <a:lnTo>
                    <a:pt x="2717" y="2705"/>
                  </a:lnTo>
                  <a:lnTo>
                    <a:pt x="3175" y="1587"/>
                  </a:lnTo>
                  <a:close/>
                </a:path>
                <a:path extrusionOk="0" h="3175" w="874395">
                  <a:moveTo>
                    <a:pt x="874217" y="1587"/>
                  </a:moveTo>
                  <a:lnTo>
                    <a:pt x="873760" y="469"/>
                  </a:lnTo>
                  <a:lnTo>
                    <a:pt x="872629" y="0"/>
                  </a:lnTo>
                  <a:lnTo>
                    <a:pt x="871512" y="469"/>
                  </a:lnTo>
                  <a:lnTo>
                    <a:pt x="871042" y="1587"/>
                  </a:lnTo>
                  <a:lnTo>
                    <a:pt x="871512" y="2705"/>
                  </a:lnTo>
                  <a:lnTo>
                    <a:pt x="872629" y="3175"/>
                  </a:lnTo>
                  <a:lnTo>
                    <a:pt x="873760" y="2705"/>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8" name="Google Shape;4218;p67"/>
            <p:cNvSpPr/>
            <p:nvPr/>
          </p:nvSpPr>
          <p:spPr>
            <a:xfrm>
              <a:off x="8109183" y="5895853"/>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9" name="Google Shape;4219;p67"/>
            <p:cNvSpPr/>
            <p:nvPr/>
          </p:nvSpPr>
          <p:spPr>
            <a:xfrm>
              <a:off x="8101229" y="5894273"/>
              <a:ext cx="874394" cy="3175"/>
            </a:xfrm>
            <a:custGeom>
              <a:rect b="b" l="l" r="r" t="t"/>
              <a:pathLst>
                <a:path extrusionOk="0" h="3175" w="874395">
                  <a:moveTo>
                    <a:pt x="3175" y="1587"/>
                  </a:moveTo>
                  <a:lnTo>
                    <a:pt x="2717" y="469"/>
                  </a:lnTo>
                  <a:lnTo>
                    <a:pt x="1587" y="0"/>
                  </a:lnTo>
                  <a:lnTo>
                    <a:pt x="469" y="469"/>
                  </a:lnTo>
                  <a:lnTo>
                    <a:pt x="0" y="1587"/>
                  </a:lnTo>
                  <a:lnTo>
                    <a:pt x="469" y="2705"/>
                  </a:lnTo>
                  <a:lnTo>
                    <a:pt x="1587" y="3175"/>
                  </a:lnTo>
                  <a:lnTo>
                    <a:pt x="2717" y="2705"/>
                  </a:lnTo>
                  <a:lnTo>
                    <a:pt x="3175" y="1587"/>
                  </a:lnTo>
                  <a:close/>
                </a:path>
                <a:path extrusionOk="0" h="3175" w="874395">
                  <a:moveTo>
                    <a:pt x="874217" y="1587"/>
                  </a:moveTo>
                  <a:lnTo>
                    <a:pt x="873760" y="469"/>
                  </a:lnTo>
                  <a:lnTo>
                    <a:pt x="872629" y="0"/>
                  </a:lnTo>
                  <a:lnTo>
                    <a:pt x="871512" y="469"/>
                  </a:lnTo>
                  <a:lnTo>
                    <a:pt x="871042" y="1587"/>
                  </a:lnTo>
                  <a:lnTo>
                    <a:pt x="871512" y="2705"/>
                  </a:lnTo>
                  <a:lnTo>
                    <a:pt x="872629" y="3175"/>
                  </a:lnTo>
                  <a:lnTo>
                    <a:pt x="873760" y="2705"/>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0" name="Google Shape;4220;p67"/>
            <p:cNvSpPr/>
            <p:nvPr/>
          </p:nvSpPr>
          <p:spPr>
            <a:xfrm>
              <a:off x="8109183" y="6054091"/>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1" name="Google Shape;4221;p67"/>
            <p:cNvSpPr/>
            <p:nvPr/>
          </p:nvSpPr>
          <p:spPr>
            <a:xfrm>
              <a:off x="8101229" y="6052515"/>
              <a:ext cx="874394" cy="3175"/>
            </a:xfrm>
            <a:custGeom>
              <a:rect b="b" l="l" r="r" t="t"/>
              <a:pathLst>
                <a:path extrusionOk="0" h="3175" w="874395">
                  <a:moveTo>
                    <a:pt x="3175" y="1587"/>
                  </a:moveTo>
                  <a:lnTo>
                    <a:pt x="2717" y="457"/>
                  </a:lnTo>
                  <a:lnTo>
                    <a:pt x="1587" y="0"/>
                  </a:lnTo>
                  <a:lnTo>
                    <a:pt x="469" y="457"/>
                  </a:lnTo>
                  <a:lnTo>
                    <a:pt x="0" y="1587"/>
                  </a:lnTo>
                  <a:lnTo>
                    <a:pt x="469" y="2705"/>
                  </a:lnTo>
                  <a:lnTo>
                    <a:pt x="1587" y="3175"/>
                  </a:lnTo>
                  <a:lnTo>
                    <a:pt x="2717" y="2705"/>
                  </a:lnTo>
                  <a:lnTo>
                    <a:pt x="3175" y="1587"/>
                  </a:lnTo>
                  <a:close/>
                </a:path>
                <a:path extrusionOk="0" h="3175" w="874395">
                  <a:moveTo>
                    <a:pt x="874217" y="1587"/>
                  </a:moveTo>
                  <a:lnTo>
                    <a:pt x="873760" y="457"/>
                  </a:lnTo>
                  <a:lnTo>
                    <a:pt x="872629" y="0"/>
                  </a:lnTo>
                  <a:lnTo>
                    <a:pt x="871512" y="457"/>
                  </a:lnTo>
                  <a:lnTo>
                    <a:pt x="871042" y="1587"/>
                  </a:lnTo>
                  <a:lnTo>
                    <a:pt x="871512" y="2705"/>
                  </a:lnTo>
                  <a:lnTo>
                    <a:pt x="872629" y="3175"/>
                  </a:lnTo>
                  <a:lnTo>
                    <a:pt x="873760" y="2705"/>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2" name="Google Shape;4222;p67"/>
            <p:cNvSpPr/>
            <p:nvPr/>
          </p:nvSpPr>
          <p:spPr>
            <a:xfrm>
              <a:off x="8109183" y="5731140"/>
              <a:ext cx="861694" cy="0"/>
            </a:xfrm>
            <a:custGeom>
              <a:rect b="b" l="l" r="r" t="t"/>
              <a:pathLst>
                <a:path extrusionOk="0" h="120000" w="861695">
                  <a:moveTo>
                    <a:pt x="0" y="0"/>
                  </a:moveTo>
                  <a:lnTo>
                    <a:pt x="861517"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3" name="Google Shape;4223;p67"/>
            <p:cNvSpPr/>
            <p:nvPr/>
          </p:nvSpPr>
          <p:spPr>
            <a:xfrm>
              <a:off x="8101229" y="5729554"/>
              <a:ext cx="874394" cy="3175"/>
            </a:xfrm>
            <a:custGeom>
              <a:rect b="b" l="l" r="r" t="t"/>
              <a:pathLst>
                <a:path extrusionOk="0" h="3175" w="874395">
                  <a:moveTo>
                    <a:pt x="3175" y="1587"/>
                  </a:moveTo>
                  <a:lnTo>
                    <a:pt x="2717" y="469"/>
                  </a:lnTo>
                  <a:lnTo>
                    <a:pt x="1587" y="0"/>
                  </a:lnTo>
                  <a:lnTo>
                    <a:pt x="469" y="469"/>
                  </a:lnTo>
                  <a:lnTo>
                    <a:pt x="0" y="1587"/>
                  </a:lnTo>
                  <a:lnTo>
                    <a:pt x="469" y="2717"/>
                  </a:lnTo>
                  <a:lnTo>
                    <a:pt x="1587" y="3175"/>
                  </a:lnTo>
                  <a:lnTo>
                    <a:pt x="2717" y="2717"/>
                  </a:lnTo>
                  <a:lnTo>
                    <a:pt x="3175" y="1587"/>
                  </a:lnTo>
                  <a:close/>
                </a:path>
                <a:path extrusionOk="0" h="3175" w="874395">
                  <a:moveTo>
                    <a:pt x="874217" y="1587"/>
                  </a:moveTo>
                  <a:lnTo>
                    <a:pt x="873760" y="469"/>
                  </a:lnTo>
                  <a:lnTo>
                    <a:pt x="872629" y="0"/>
                  </a:lnTo>
                  <a:lnTo>
                    <a:pt x="871512" y="469"/>
                  </a:lnTo>
                  <a:lnTo>
                    <a:pt x="871042" y="1587"/>
                  </a:lnTo>
                  <a:lnTo>
                    <a:pt x="871512" y="2717"/>
                  </a:lnTo>
                  <a:lnTo>
                    <a:pt x="872629" y="3175"/>
                  </a:lnTo>
                  <a:lnTo>
                    <a:pt x="873760" y="2717"/>
                  </a:lnTo>
                  <a:lnTo>
                    <a:pt x="874217"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24" name="Google Shape;4224;p67"/>
          <p:cNvSpPr txBox="1"/>
          <p:nvPr/>
        </p:nvSpPr>
        <p:spPr>
          <a:xfrm>
            <a:off x="8206861" y="5031730"/>
            <a:ext cx="658495" cy="679450"/>
          </a:xfrm>
          <a:prstGeom prst="rect">
            <a:avLst/>
          </a:prstGeom>
          <a:noFill/>
          <a:ln>
            <a:noFill/>
          </a:ln>
        </p:spPr>
        <p:txBody>
          <a:bodyPr anchorCtr="0" anchor="t" bIns="0" lIns="0" spcFirstLastPara="1" rIns="0" wrap="square" tIns="12050">
            <a:spAutoFit/>
          </a:bodyPr>
          <a:lstStyle/>
          <a:p>
            <a:pPr indent="0" lvl="0" marL="34925" marR="27305" rtl="0" algn="ctr">
              <a:lnSpc>
                <a:spcPct val="128200"/>
              </a:lnSpc>
              <a:spcBef>
                <a:spcPts val="0"/>
              </a:spcBef>
              <a:spcAft>
                <a:spcPts val="0"/>
              </a:spcAft>
              <a:buNone/>
            </a:pPr>
            <a:r>
              <a:rPr b="0" lang="en-US" sz="650">
                <a:solidFill>
                  <a:srgbClr val="58595B"/>
                </a:solidFill>
                <a:latin typeface="Arial"/>
                <a:ea typeface="Arial"/>
                <a:cs typeface="Arial"/>
                <a:sym typeface="Arial"/>
              </a:rPr>
              <a:t>디지털 Product Owner 과정</a:t>
            </a:r>
            <a:endParaRPr sz="650">
              <a:latin typeface="Arial"/>
              <a:ea typeface="Arial"/>
              <a:cs typeface="Arial"/>
              <a:sym typeface="Arial"/>
            </a:endParaRPr>
          </a:p>
          <a:p>
            <a:pPr indent="0" lvl="0" marL="0" rtl="0" algn="l">
              <a:lnSpc>
                <a:spcPct val="100000"/>
              </a:lnSpc>
              <a:spcBef>
                <a:spcPts val="55"/>
              </a:spcBef>
              <a:spcAft>
                <a:spcPts val="0"/>
              </a:spcAft>
              <a:buNone/>
            </a:pPr>
            <a:r>
              <a:t/>
            </a:r>
            <a:endParaRPr sz="400">
              <a:latin typeface="Arial"/>
              <a:ea typeface="Arial"/>
              <a:cs typeface="Arial"/>
              <a:sym typeface="Arial"/>
            </a:endParaRPr>
          </a:p>
          <a:p>
            <a:pPr indent="0" lvl="0" marL="0" rtl="0" algn="ctr">
              <a:lnSpc>
                <a:spcPct val="100000"/>
              </a:lnSpc>
              <a:spcBef>
                <a:spcPts val="0"/>
              </a:spcBef>
              <a:spcAft>
                <a:spcPts val="0"/>
              </a:spcAft>
              <a:buNone/>
            </a:pPr>
            <a:r>
              <a:rPr b="0" lang="en-US" sz="650">
                <a:solidFill>
                  <a:srgbClr val="6DCDB1"/>
                </a:solidFill>
                <a:latin typeface="Arial"/>
                <a:ea typeface="Arial"/>
                <a:cs typeface="Arial"/>
                <a:sym typeface="Arial"/>
              </a:rPr>
              <a:t>핵심직무 인재양성</a:t>
            </a:r>
            <a:endParaRPr sz="650">
              <a:latin typeface="Arial"/>
              <a:ea typeface="Arial"/>
              <a:cs typeface="Arial"/>
              <a:sym typeface="Arial"/>
            </a:endParaRPr>
          </a:p>
          <a:p>
            <a:pPr indent="0" lvl="0" marL="0" rtl="0" algn="l">
              <a:lnSpc>
                <a:spcPct val="100000"/>
              </a:lnSpc>
              <a:spcBef>
                <a:spcPts val="20"/>
              </a:spcBef>
              <a:spcAft>
                <a:spcPts val="0"/>
              </a:spcAft>
              <a:buNone/>
            </a:pPr>
            <a:r>
              <a:t/>
            </a:r>
            <a:endParaRPr sz="350">
              <a:latin typeface="Arial"/>
              <a:ea typeface="Arial"/>
              <a:cs typeface="Arial"/>
              <a:sym typeface="Arial"/>
            </a:endParaRPr>
          </a:p>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영업관리</a:t>
            </a:r>
            <a:endParaRPr sz="650">
              <a:latin typeface="Arial"/>
              <a:ea typeface="Arial"/>
              <a:cs typeface="Arial"/>
              <a:sym typeface="Arial"/>
            </a:endParaRPr>
          </a:p>
        </p:txBody>
      </p:sp>
      <p:sp>
        <p:nvSpPr>
          <p:cNvPr id="4225" name="Google Shape;4225;p67"/>
          <p:cNvSpPr txBox="1"/>
          <p:nvPr/>
        </p:nvSpPr>
        <p:spPr>
          <a:xfrm>
            <a:off x="8219588" y="5745297"/>
            <a:ext cx="63309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상품·계리 리스크</a:t>
            </a:r>
            <a:endParaRPr sz="650">
              <a:latin typeface="Arial"/>
              <a:ea typeface="Arial"/>
              <a:cs typeface="Arial"/>
              <a:sym typeface="Arial"/>
            </a:endParaRPr>
          </a:p>
        </p:txBody>
      </p:sp>
      <p:sp>
        <p:nvSpPr>
          <p:cNvPr id="4226" name="Google Shape;4226;p67"/>
          <p:cNvSpPr txBox="1"/>
          <p:nvPr/>
        </p:nvSpPr>
        <p:spPr>
          <a:xfrm>
            <a:off x="8360461" y="5908296"/>
            <a:ext cx="35115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자산운용</a:t>
            </a:r>
            <a:endParaRPr sz="650">
              <a:latin typeface="Arial"/>
              <a:ea typeface="Arial"/>
              <a:cs typeface="Arial"/>
              <a:sym typeface="Arial"/>
            </a:endParaRPr>
          </a:p>
        </p:txBody>
      </p:sp>
      <p:sp>
        <p:nvSpPr>
          <p:cNvPr id="4227" name="Google Shape;4227;p67"/>
          <p:cNvSpPr txBox="1"/>
          <p:nvPr/>
        </p:nvSpPr>
        <p:spPr>
          <a:xfrm>
            <a:off x="8319269" y="6071297"/>
            <a:ext cx="435609"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디지털/ICT</a:t>
            </a:r>
            <a:endParaRPr sz="650">
              <a:latin typeface="Arial"/>
              <a:ea typeface="Arial"/>
              <a:cs typeface="Arial"/>
              <a:sym typeface="Arial"/>
            </a:endParaRPr>
          </a:p>
        </p:txBody>
      </p:sp>
      <p:sp>
        <p:nvSpPr>
          <p:cNvPr id="4228" name="Google Shape;4228;p67"/>
          <p:cNvSpPr txBox="1"/>
          <p:nvPr/>
        </p:nvSpPr>
        <p:spPr>
          <a:xfrm>
            <a:off x="8149980" y="6318624"/>
            <a:ext cx="774700" cy="305435"/>
          </a:xfrm>
          <a:prstGeom prst="rect">
            <a:avLst/>
          </a:prstGeom>
          <a:noFill/>
          <a:ln>
            <a:noFill/>
          </a:ln>
        </p:spPr>
        <p:txBody>
          <a:bodyPr anchorCtr="0" anchor="t" bIns="0" lIns="0" spcFirstLastPara="1" rIns="0" wrap="square" tIns="15875">
            <a:spAutoFit/>
          </a:bodyPr>
          <a:lstStyle/>
          <a:p>
            <a:pPr indent="0" lvl="0" marL="53975" rtl="0" algn="l">
              <a:lnSpc>
                <a:spcPct val="100000"/>
              </a:lnSpc>
              <a:spcBef>
                <a:spcPts val="0"/>
              </a:spcBef>
              <a:spcAft>
                <a:spcPts val="0"/>
              </a:spcAft>
              <a:buNone/>
            </a:pPr>
            <a:r>
              <a:rPr b="0" lang="en-US" sz="650">
                <a:solidFill>
                  <a:srgbClr val="58595B"/>
                </a:solidFill>
                <a:latin typeface="Arial"/>
                <a:ea typeface="Arial"/>
                <a:cs typeface="Arial"/>
                <a:sym typeface="Arial"/>
              </a:rPr>
              <a:t>외부전문과정 지원</a:t>
            </a:r>
            <a:endParaRPr sz="650">
              <a:latin typeface="Arial"/>
              <a:ea typeface="Arial"/>
              <a:cs typeface="Arial"/>
              <a:sym typeface="Arial"/>
            </a:endParaRPr>
          </a:p>
          <a:p>
            <a:pPr indent="0" lvl="0" marL="12700" rtl="0" algn="l">
              <a:lnSpc>
                <a:spcPct val="100000"/>
              </a:lnSpc>
              <a:spcBef>
                <a:spcPts val="610"/>
              </a:spcBef>
              <a:spcAft>
                <a:spcPts val="0"/>
              </a:spcAft>
              <a:buNone/>
            </a:pPr>
            <a:r>
              <a:rPr b="0" lang="en-US" sz="650">
                <a:solidFill>
                  <a:srgbClr val="58595B"/>
                </a:solidFill>
                <a:latin typeface="Arial"/>
                <a:ea typeface="Arial"/>
                <a:cs typeface="Arial"/>
                <a:sym typeface="Arial"/>
              </a:rPr>
              <a:t>전문자격증 취득지원</a:t>
            </a:r>
            <a:endParaRPr sz="650">
              <a:latin typeface="Arial"/>
              <a:ea typeface="Arial"/>
              <a:cs typeface="Arial"/>
              <a:sym typeface="Arial"/>
            </a:endParaRPr>
          </a:p>
        </p:txBody>
      </p:sp>
      <p:grpSp>
        <p:nvGrpSpPr>
          <p:cNvPr id="4229" name="Google Shape;4229;p67"/>
          <p:cNvGrpSpPr/>
          <p:nvPr/>
        </p:nvGrpSpPr>
        <p:grpSpPr>
          <a:xfrm>
            <a:off x="9332938" y="4119941"/>
            <a:ext cx="699770" cy="1782362"/>
            <a:chOff x="9332938" y="4119941"/>
            <a:chExt cx="699770" cy="1782362"/>
          </a:xfrm>
        </p:grpSpPr>
        <p:sp>
          <p:nvSpPr>
            <p:cNvPr id="4230" name="Google Shape;4230;p67"/>
            <p:cNvSpPr/>
            <p:nvPr/>
          </p:nvSpPr>
          <p:spPr>
            <a:xfrm>
              <a:off x="9633064" y="4251303"/>
              <a:ext cx="127000" cy="1651000"/>
            </a:xfrm>
            <a:custGeom>
              <a:rect b="b" l="l" r="r" t="t"/>
              <a:pathLst>
                <a:path extrusionOk="0" h="1651000" w="127000">
                  <a:moveTo>
                    <a:pt x="0" y="1650619"/>
                  </a:moveTo>
                  <a:lnTo>
                    <a:pt x="127000" y="1650619"/>
                  </a:lnTo>
                  <a:lnTo>
                    <a:pt x="127000" y="0"/>
                  </a:lnTo>
                  <a:lnTo>
                    <a:pt x="0" y="0"/>
                  </a:lnTo>
                  <a:lnTo>
                    <a:pt x="0" y="1650619"/>
                  </a:lnTo>
                  <a:close/>
                </a:path>
              </a:pathLst>
            </a:custGeom>
            <a:solidFill>
              <a:srgbClr val="EDEEE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31" name="Google Shape;4231;p67"/>
            <p:cNvSpPr/>
            <p:nvPr/>
          </p:nvSpPr>
          <p:spPr>
            <a:xfrm>
              <a:off x="9496336" y="4119941"/>
              <a:ext cx="400685" cy="215900"/>
            </a:xfrm>
            <a:custGeom>
              <a:rect b="b" l="l" r="r" t="t"/>
              <a:pathLst>
                <a:path extrusionOk="0" h="215900" w="400684">
                  <a:moveTo>
                    <a:pt x="200228" y="0"/>
                  </a:moveTo>
                  <a:lnTo>
                    <a:pt x="0" y="215366"/>
                  </a:lnTo>
                  <a:lnTo>
                    <a:pt x="400456" y="215366"/>
                  </a:lnTo>
                  <a:lnTo>
                    <a:pt x="200228" y="0"/>
                  </a:lnTo>
                  <a:close/>
                </a:path>
              </a:pathLst>
            </a:custGeom>
            <a:solidFill>
              <a:srgbClr val="EDEEE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32" name="Google Shape;4232;p67"/>
            <p:cNvSpPr/>
            <p:nvPr/>
          </p:nvSpPr>
          <p:spPr>
            <a:xfrm>
              <a:off x="9332938" y="4485228"/>
              <a:ext cx="699770" cy="133350"/>
            </a:xfrm>
            <a:custGeom>
              <a:rect b="b" l="l" r="r" t="t"/>
              <a:pathLst>
                <a:path extrusionOk="0" h="133350" w="699770">
                  <a:moveTo>
                    <a:pt x="632790" y="0"/>
                  </a:moveTo>
                  <a:lnTo>
                    <a:pt x="66598" y="0"/>
                  </a:lnTo>
                  <a:lnTo>
                    <a:pt x="40676" y="5233"/>
                  </a:lnTo>
                  <a:lnTo>
                    <a:pt x="19507" y="19507"/>
                  </a:lnTo>
                  <a:lnTo>
                    <a:pt x="5233" y="40676"/>
                  </a:lnTo>
                  <a:lnTo>
                    <a:pt x="0" y="66598"/>
                  </a:lnTo>
                  <a:lnTo>
                    <a:pt x="5233" y="92519"/>
                  </a:lnTo>
                  <a:lnTo>
                    <a:pt x="19507" y="113684"/>
                  </a:lnTo>
                  <a:lnTo>
                    <a:pt x="40676" y="127952"/>
                  </a:lnTo>
                  <a:lnTo>
                    <a:pt x="66598" y="133184"/>
                  </a:lnTo>
                  <a:lnTo>
                    <a:pt x="632790" y="133184"/>
                  </a:lnTo>
                  <a:lnTo>
                    <a:pt x="658710" y="127952"/>
                  </a:lnTo>
                  <a:lnTo>
                    <a:pt x="679875" y="113684"/>
                  </a:lnTo>
                  <a:lnTo>
                    <a:pt x="694144" y="92519"/>
                  </a:lnTo>
                  <a:lnTo>
                    <a:pt x="699376" y="66598"/>
                  </a:lnTo>
                  <a:lnTo>
                    <a:pt x="694144" y="40676"/>
                  </a:lnTo>
                  <a:lnTo>
                    <a:pt x="679875" y="19507"/>
                  </a:lnTo>
                  <a:lnTo>
                    <a:pt x="658710" y="5233"/>
                  </a:lnTo>
                  <a:lnTo>
                    <a:pt x="632790" y="0"/>
                  </a:lnTo>
                  <a:close/>
                </a:path>
              </a:pathLst>
            </a:custGeom>
            <a:solidFill>
              <a:srgbClr val="6DCDB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33" name="Google Shape;4233;p67"/>
          <p:cNvSpPr txBox="1"/>
          <p:nvPr/>
        </p:nvSpPr>
        <p:spPr>
          <a:xfrm>
            <a:off x="9235888" y="4664932"/>
            <a:ext cx="28702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DCDB1"/>
                </a:solidFill>
                <a:latin typeface="Arial"/>
                <a:ea typeface="Arial"/>
                <a:cs typeface="Arial"/>
                <a:sym typeface="Arial"/>
              </a:rPr>
              <a:t>Expert</a:t>
            </a:r>
            <a:endParaRPr sz="650">
              <a:latin typeface="Arial"/>
              <a:ea typeface="Arial"/>
              <a:cs typeface="Arial"/>
              <a:sym typeface="Arial"/>
            </a:endParaRPr>
          </a:p>
        </p:txBody>
      </p:sp>
      <p:sp>
        <p:nvSpPr>
          <p:cNvPr id="4234" name="Google Shape;4234;p67"/>
          <p:cNvSpPr txBox="1"/>
          <p:nvPr/>
        </p:nvSpPr>
        <p:spPr>
          <a:xfrm>
            <a:off x="9237802" y="5370657"/>
            <a:ext cx="30480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6DCDB1"/>
                </a:solidFill>
                <a:latin typeface="Arial"/>
                <a:ea typeface="Arial"/>
                <a:cs typeface="Arial"/>
                <a:sym typeface="Arial"/>
              </a:rPr>
              <a:t>Citizen</a:t>
            </a:r>
            <a:endParaRPr sz="650">
              <a:latin typeface="Arial"/>
              <a:ea typeface="Arial"/>
              <a:cs typeface="Arial"/>
              <a:sym typeface="Arial"/>
            </a:endParaRPr>
          </a:p>
        </p:txBody>
      </p:sp>
      <p:sp>
        <p:nvSpPr>
          <p:cNvPr id="4235" name="Google Shape;4235;p67"/>
          <p:cNvSpPr txBox="1"/>
          <p:nvPr/>
        </p:nvSpPr>
        <p:spPr>
          <a:xfrm>
            <a:off x="9469823" y="4479114"/>
            <a:ext cx="3556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Lv4.고급</a:t>
            </a:r>
            <a:endParaRPr sz="650">
              <a:latin typeface="Arial"/>
              <a:ea typeface="Arial"/>
              <a:cs typeface="Arial"/>
              <a:sym typeface="Arial"/>
            </a:endParaRPr>
          </a:p>
        </p:txBody>
      </p:sp>
      <p:sp>
        <p:nvSpPr>
          <p:cNvPr id="4236" name="Google Shape;4236;p67"/>
          <p:cNvSpPr/>
          <p:nvPr/>
        </p:nvSpPr>
        <p:spPr>
          <a:xfrm>
            <a:off x="9332938" y="5544538"/>
            <a:ext cx="699770" cy="133350"/>
          </a:xfrm>
          <a:custGeom>
            <a:rect b="b" l="l" r="r" t="t"/>
            <a:pathLst>
              <a:path extrusionOk="0" h="133350" w="699770">
                <a:moveTo>
                  <a:pt x="632790" y="0"/>
                </a:moveTo>
                <a:lnTo>
                  <a:pt x="66598" y="0"/>
                </a:lnTo>
                <a:lnTo>
                  <a:pt x="40676" y="5233"/>
                </a:lnTo>
                <a:lnTo>
                  <a:pt x="19507" y="19507"/>
                </a:lnTo>
                <a:lnTo>
                  <a:pt x="5233" y="40676"/>
                </a:lnTo>
                <a:lnTo>
                  <a:pt x="0" y="66598"/>
                </a:lnTo>
                <a:lnTo>
                  <a:pt x="5233" y="92519"/>
                </a:lnTo>
                <a:lnTo>
                  <a:pt x="19507" y="113684"/>
                </a:lnTo>
                <a:lnTo>
                  <a:pt x="40676" y="127952"/>
                </a:lnTo>
                <a:lnTo>
                  <a:pt x="66598" y="133184"/>
                </a:lnTo>
                <a:lnTo>
                  <a:pt x="632790" y="133184"/>
                </a:lnTo>
                <a:lnTo>
                  <a:pt x="658710" y="127952"/>
                </a:lnTo>
                <a:lnTo>
                  <a:pt x="679875" y="113684"/>
                </a:lnTo>
                <a:lnTo>
                  <a:pt x="694144" y="92519"/>
                </a:lnTo>
                <a:lnTo>
                  <a:pt x="699376" y="66598"/>
                </a:lnTo>
                <a:lnTo>
                  <a:pt x="694144" y="40676"/>
                </a:lnTo>
                <a:lnTo>
                  <a:pt x="679875" y="19507"/>
                </a:lnTo>
                <a:lnTo>
                  <a:pt x="658710" y="5233"/>
                </a:lnTo>
                <a:lnTo>
                  <a:pt x="632790" y="0"/>
                </a:lnTo>
                <a:close/>
              </a:path>
            </a:pathLst>
          </a:custGeom>
          <a:solidFill>
            <a:srgbClr val="DAF2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37" name="Google Shape;4237;p67"/>
          <p:cNvSpPr txBox="1"/>
          <p:nvPr/>
        </p:nvSpPr>
        <p:spPr>
          <a:xfrm>
            <a:off x="9459587" y="5538424"/>
            <a:ext cx="3556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Lv1.입문</a:t>
            </a:r>
            <a:endParaRPr sz="650">
              <a:latin typeface="Arial"/>
              <a:ea typeface="Arial"/>
              <a:cs typeface="Arial"/>
              <a:sym typeface="Arial"/>
            </a:endParaRPr>
          </a:p>
        </p:txBody>
      </p:sp>
      <p:sp>
        <p:nvSpPr>
          <p:cNvPr id="4238" name="Google Shape;4238;p67"/>
          <p:cNvSpPr/>
          <p:nvPr/>
        </p:nvSpPr>
        <p:spPr>
          <a:xfrm>
            <a:off x="9332938" y="5191433"/>
            <a:ext cx="699770" cy="133350"/>
          </a:xfrm>
          <a:custGeom>
            <a:rect b="b" l="l" r="r" t="t"/>
            <a:pathLst>
              <a:path extrusionOk="0" h="133350" w="699770">
                <a:moveTo>
                  <a:pt x="632790" y="0"/>
                </a:moveTo>
                <a:lnTo>
                  <a:pt x="66598" y="0"/>
                </a:lnTo>
                <a:lnTo>
                  <a:pt x="40676" y="5233"/>
                </a:lnTo>
                <a:lnTo>
                  <a:pt x="19507" y="19507"/>
                </a:lnTo>
                <a:lnTo>
                  <a:pt x="5233" y="40676"/>
                </a:lnTo>
                <a:lnTo>
                  <a:pt x="0" y="66598"/>
                </a:lnTo>
                <a:lnTo>
                  <a:pt x="5233" y="92519"/>
                </a:lnTo>
                <a:lnTo>
                  <a:pt x="19507" y="113684"/>
                </a:lnTo>
                <a:lnTo>
                  <a:pt x="40676" y="127952"/>
                </a:lnTo>
                <a:lnTo>
                  <a:pt x="66598" y="133184"/>
                </a:lnTo>
                <a:lnTo>
                  <a:pt x="632790" y="133184"/>
                </a:lnTo>
                <a:lnTo>
                  <a:pt x="658710" y="127952"/>
                </a:lnTo>
                <a:lnTo>
                  <a:pt x="679875" y="113684"/>
                </a:lnTo>
                <a:lnTo>
                  <a:pt x="694144" y="92519"/>
                </a:lnTo>
                <a:lnTo>
                  <a:pt x="699376" y="66598"/>
                </a:lnTo>
                <a:lnTo>
                  <a:pt x="694144" y="40676"/>
                </a:lnTo>
                <a:lnTo>
                  <a:pt x="679875" y="19507"/>
                </a:lnTo>
                <a:lnTo>
                  <a:pt x="658710" y="5233"/>
                </a:lnTo>
                <a:lnTo>
                  <a:pt x="632790" y="0"/>
                </a:lnTo>
                <a:close/>
              </a:path>
            </a:pathLst>
          </a:custGeom>
          <a:solidFill>
            <a:srgbClr val="B6E6D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39" name="Google Shape;4239;p67"/>
          <p:cNvSpPr txBox="1"/>
          <p:nvPr/>
        </p:nvSpPr>
        <p:spPr>
          <a:xfrm>
            <a:off x="9459587" y="5185321"/>
            <a:ext cx="3556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Lv2.초급</a:t>
            </a:r>
            <a:endParaRPr sz="650">
              <a:latin typeface="Arial"/>
              <a:ea typeface="Arial"/>
              <a:cs typeface="Arial"/>
              <a:sym typeface="Arial"/>
            </a:endParaRPr>
          </a:p>
        </p:txBody>
      </p:sp>
      <p:sp>
        <p:nvSpPr>
          <p:cNvPr id="4240" name="Google Shape;4240;p67"/>
          <p:cNvSpPr/>
          <p:nvPr/>
        </p:nvSpPr>
        <p:spPr>
          <a:xfrm>
            <a:off x="9332938" y="4838330"/>
            <a:ext cx="699770" cy="133350"/>
          </a:xfrm>
          <a:custGeom>
            <a:rect b="b" l="l" r="r" t="t"/>
            <a:pathLst>
              <a:path extrusionOk="0" h="133350" w="699770">
                <a:moveTo>
                  <a:pt x="632790" y="0"/>
                </a:moveTo>
                <a:lnTo>
                  <a:pt x="66598" y="0"/>
                </a:lnTo>
                <a:lnTo>
                  <a:pt x="40676" y="5233"/>
                </a:lnTo>
                <a:lnTo>
                  <a:pt x="19507" y="19507"/>
                </a:lnTo>
                <a:lnTo>
                  <a:pt x="5233" y="40676"/>
                </a:lnTo>
                <a:lnTo>
                  <a:pt x="0" y="66598"/>
                </a:lnTo>
                <a:lnTo>
                  <a:pt x="5233" y="92519"/>
                </a:lnTo>
                <a:lnTo>
                  <a:pt x="19507" y="113684"/>
                </a:lnTo>
                <a:lnTo>
                  <a:pt x="40676" y="127952"/>
                </a:lnTo>
                <a:lnTo>
                  <a:pt x="66598" y="133184"/>
                </a:lnTo>
                <a:lnTo>
                  <a:pt x="632790" y="133184"/>
                </a:lnTo>
                <a:lnTo>
                  <a:pt x="658710" y="127952"/>
                </a:lnTo>
                <a:lnTo>
                  <a:pt x="679875" y="113684"/>
                </a:lnTo>
                <a:lnTo>
                  <a:pt x="694144" y="92519"/>
                </a:lnTo>
                <a:lnTo>
                  <a:pt x="699376" y="66598"/>
                </a:lnTo>
                <a:lnTo>
                  <a:pt x="694144" y="40676"/>
                </a:lnTo>
                <a:lnTo>
                  <a:pt x="679875" y="19507"/>
                </a:lnTo>
                <a:lnTo>
                  <a:pt x="658710" y="5233"/>
                </a:lnTo>
                <a:lnTo>
                  <a:pt x="632790" y="0"/>
                </a:lnTo>
                <a:close/>
              </a:path>
            </a:pathLst>
          </a:custGeom>
          <a:solidFill>
            <a:srgbClr val="92D9C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41" name="Google Shape;4241;p67"/>
          <p:cNvSpPr txBox="1"/>
          <p:nvPr/>
        </p:nvSpPr>
        <p:spPr>
          <a:xfrm>
            <a:off x="9456051" y="4832218"/>
            <a:ext cx="3556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Lv3.중급</a:t>
            </a:r>
            <a:endParaRPr sz="650">
              <a:latin typeface="Arial"/>
              <a:ea typeface="Arial"/>
              <a:cs typeface="Arial"/>
              <a:sym typeface="Arial"/>
            </a:endParaRPr>
          </a:p>
        </p:txBody>
      </p:sp>
      <p:pic>
        <p:nvPicPr>
          <p:cNvPr id="4242" name="Google Shape;4242;p67"/>
          <p:cNvPicPr preferRelativeResize="0"/>
          <p:nvPr/>
        </p:nvPicPr>
        <p:blipFill rotWithShape="1">
          <a:blip r:embed="rId24">
            <a:alphaModFix/>
          </a:blip>
          <a:srcRect b="0" l="0" r="0" t="0"/>
          <a:stretch/>
        </p:blipFill>
        <p:spPr>
          <a:xfrm>
            <a:off x="5710103" y="1366108"/>
            <a:ext cx="79375" cy="69850"/>
          </a:xfrm>
          <a:prstGeom prst="rect">
            <a:avLst/>
          </a:prstGeom>
          <a:noFill/>
          <a:ln>
            <a:noFill/>
          </a:ln>
        </p:spPr>
      </p:pic>
      <p:sp>
        <p:nvSpPr>
          <p:cNvPr id="4243" name="Google Shape;4243;p67"/>
          <p:cNvSpPr txBox="1"/>
          <p:nvPr/>
        </p:nvSpPr>
        <p:spPr>
          <a:xfrm>
            <a:off x="5467844" y="1173703"/>
            <a:ext cx="2096135" cy="425450"/>
          </a:xfrm>
          <a:prstGeom prst="rect">
            <a:avLst/>
          </a:prstGeom>
          <a:noFill/>
          <a:ln>
            <a:noFill/>
          </a:ln>
        </p:spPr>
        <p:txBody>
          <a:bodyPr anchorCtr="0" anchor="t" bIns="0" lIns="0" spcFirstLastPara="1" rIns="0" wrap="square" tIns="46350">
            <a:spAutoFit/>
          </a:bodyPr>
          <a:lstStyle/>
          <a:p>
            <a:pPr indent="-41275" lvl="0" marL="48260" rtl="0" algn="l">
              <a:lnSpc>
                <a:spcPct val="100000"/>
              </a:lnSpc>
              <a:spcBef>
                <a:spcPts val="0"/>
              </a:spcBef>
              <a:spcAft>
                <a:spcPts val="0"/>
              </a:spcAft>
              <a:buClr>
                <a:srgbClr val="58595B"/>
              </a:buClr>
              <a:buSzPts val="650"/>
              <a:buFont typeface="Malgun Gothic"/>
              <a:buChar char="•"/>
            </a:pPr>
            <a:r>
              <a:rPr b="1" lang="en-US" sz="650">
                <a:solidFill>
                  <a:srgbClr val="58595B"/>
                </a:solidFill>
                <a:latin typeface="Malgun Gothic"/>
                <a:ea typeface="Malgun Gothic"/>
                <a:cs typeface="Malgun Gothic"/>
                <a:sym typeface="Malgun Gothic"/>
              </a:rPr>
              <a:t>연사 특강</a:t>
            </a:r>
            <a:endParaRPr sz="650">
              <a:latin typeface="Malgun Gothic"/>
              <a:ea typeface="Malgun Gothic"/>
              <a:cs typeface="Malgun Gothic"/>
              <a:sym typeface="Malgun Gothic"/>
            </a:endParaRPr>
          </a:p>
          <a:p>
            <a:pPr indent="0" lvl="0" marL="0" marR="5080" rtl="0" algn="l">
              <a:lnSpc>
                <a:spcPct val="134600"/>
              </a:lnSpc>
              <a:spcBef>
                <a:spcPts val="0"/>
              </a:spcBef>
              <a:spcAft>
                <a:spcPts val="0"/>
              </a:spcAft>
              <a:buNone/>
            </a:pPr>
            <a:r>
              <a:rPr b="0" lang="en-US" sz="650">
                <a:solidFill>
                  <a:srgbClr val="58595B"/>
                </a:solidFill>
                <a:latin typeface="Arial"/>
                <a:ea typeface="Arial"/>
                <a:cs typeface="Arial"/>
                <a:sym typeface="Arial"/>
              </a:rPr>
              <a:t>사회적  로 저명한 연사를 섭외하여 임직원 특강 실시 (시장 전망, 트렌드, 인문학 등 다양한 분야 시야 확장 지원)</a:t>
            </a:r>
            <a:endParaRPr sz="650">
              <a:latin typeface="Arial"/>
              <a:ea typeface="Arial"/>
              <a:cs typeface="Arial"/>
              <a:sym typeface="Arial"/>
            </a:endParaRPr>
          </a:p>
        </p:txBody>
      </p:sp>
      <p:sp>
        <p:nvSpPr>
          <p:cNvPr id="4244" name="Google Shape;4244;p67"/>
          <p:cNvSpPr txBox="1"/>
          <p:nvPr/>
        </p:nvSpPr>
        <p:spPr>
          <a:xfrm>
            <a:off x="5467844" y="1707103"/>
            <a:ext cx="1840230" cy="425450"/>
          </a:xfrm>
          <a:prstGeom prst="rect">
            <a:avLst/>
          </a:prstGeom>
          <a:noFill/>
          <a:ln>
            <a:noFill/>
          </a:ln>
        </p:spPr>
        <p:txBody>
          <a:bodyPr anchorCtr="0" anchor="t" bIns="0" lIns="0" spcFirstLastPara="1" rIns="0" wrap="square" tIns="46350">
            <a:spAutoFit/>
          </a:bodyPr>
          <a:lstStyle/>
          <a:p>
            <a:pPr indent="-41275" lvl="0" marL="48260" rtl="0" algn="l">
              <a:lnSpc>
                <a:spcPct val="100000"/>
              </a:lnSpc>
              <a:spcBef>
                <a:spcPts val="0"/>
              </a:spcBef>
              <a:spcAft>
                <a:spcPts val="0"/>
              </a:spcAft>
              <a:buClr>
                <a:srgbClr val="58595B"/>
              </a:buClr>
              <a:buSzPts val="650"/>
              <a:buFont typeface="Malgun Gothic"/>
              <a:buChar char="•"/>
            </a:pPr>
            <a:r>
              <a:rPr b="1" lang="en-US" sz="650">
                <a:solidFill>
                  <a:srgbClr val="58595B"/>
                </a:solidFill>
                <a:latin typeface="Malgun Gothic"/>
                <a:ea typeface="Malgun Gothic"/>
                <a:cs typeface="Malgun Gothic"/>
                <a:sym typeface="Malgun Gothic"/>
              </a:rPr>
              <a:t>이러닝/북러닝</a:t>
            </a:r>
            <a:endParaRPr sz="650">
              <a:latin typeface="Malgun Gothic"/>
              <a:ea typeface="Malgun Gothic"/>
              <a:cs typeface="Malgun Gothic"/>
              <a:sym typeface="Malgun Gothic"/>
            </a:endParaRPr>
          </a:p>
          <a:p>
            <a:pPr indent="0" lvl="0" marL="0" marR="5080" rtl="0" algn="l">
              <a:lnSpc>
                <a:spcPct val="134600"/>
              </a:lnSpc>
              <a:spcBef>
                <a:spcPts val="0"/>
              </a:spcBef>
              <a:spcAft>
                <a:spcPts val="0"/>
              </a:spcAft>
              <a:buNone/>
            </a:pPr>
            <a:r>
              <a:rPr b="0" lang="en-US" sz="650">
                <a:solidFill>
                  <a:srgbClr val="58595B"/>
                </a:solidFill>
                <a:latin typeface="Arial"/>
                <a:ea typeface="Arial"/>
                <a:cs typeface="Arial"/>
                <a:sym typeface="Arial"/>
              </a:rPr>
              <a:t>자체 LMS(Learning Management System) 기반 온라인 학습 지원</a:t>
            </a:r>
            <a:endParaRPr sz="650">
              <a:latin typeface="Arial"/>
              <a:ea typeface="Arial"/>
              <a:cs typeface="Arial"/>
              <a:sym typeface="Arial"/>
            </a:endParaRPr>
          </a:p>
        </p:txBody>
      </p:sp>
      <p:pic>
        <p:nvPicPr>
          <p:cNvPr id="4245" name="Google Shape;4245;p67"/>
          <p:cNvPicPr preferRelativeResize="0"/>
          <p:nvPr/>
        </p:nvPicPr>
        <p:blipFill rotWithShape="1">
          <a:blip r:embed="rId24">
            <a:alphaModFix/>
          </a:blip>
          <a:srcRect b="0" l="0" r="0" t="0"/>
          <a:stretch/>
        </p:blipFill>
        <p:spPr>
          <a:xfrm>
            <a:off x="8619163" y="1366108"/>
            <a:ext cx="79375" cy="69850"/>
          </a:xfrm>
          <a:prstGeom prst="rect">
            <a:avLst/>
          </a:prstGeom>
          <a:noFill/>
          <a:ln>
            <a:noFill/>
          </a:ln>
        </p:spPr>
      </p:pic>
      <p:sp>
        <p:nvSpPr>
          <p:cNvPr id="4246" name="Google Shape;4246;p67"/>
          <p:cNvSpPr txBox="1"/>
          <p:nvPr/>
        </p:nvSpPr>
        <p:spPr>
          <a:xfrm>
            <a:off x="7926505" y="1173703"/>
            <a:ext cx="1704975" cy="425450"/>
          </a:xfrm>
          <a:prstGeom prst="rect">
            <a:avLst/>
          </a:prstGeom>
          <a:noFill/>
          <a:ln>
            <a:noFill/>
          </a:ln>
        </p:spPr>
        <p:txBody>
          <a:bodyPr anchorCtr="0" anchor="t" bIns="0" lIns="0" spcFirstLastPara="1" rIns="0" wrap="square" tIns="46350">
            <a:spAutoFit/>
          </a:bodyPr>
          <a:lstStyle/>
          <a:p>
            <a:pPr indent="-41275" lvl="0" marL="48260" rtl="0" algn="l">
              <a:lnSpc>
                <a:spcPct val="100000"/>
              </a:lnSpc>
              <a:spcBef>
                <a:spcPts val="0"/>
              </a:spcBef>
              <a:spcAft>
                <a:spcPts val="0"/>
              </a:spcAft>
              <a:buClr>
                <a:srgbClr val="58595B"/>
              </a:buClr>
              <a:buSzPts val="650"/>
              <a:buFont typeface="Malgun Gothic"/>
              <a:buChar char="•"/>
            </a:pPr>
            <a:r>
              <a:rPr b="1" lang="en-US" sz="650">
                <a:solidFill>
                  <a:srgbClr val="58595B"/>
                </a:solidFill>
                <a:latin typeface="Malgun Gothic"/>
                <a:ea typeface="Malgun Gothic"/>
                <a:cs typeface="Malgun Gothic"/>
                <a:sym typeface="Malgun Gothic"/>
              </a:rPr>
              <a:t>직무공통과정</a:t>
            </a:r>
            <a:endParaRPr sz="650">
              <a:latin typeface="Malgun Gothic"/>
              <a:ea typeface="Malgun Gothic"/>
              <a:cs typeface="Malgun Gothic"/>
              <a:sym typeface="Malgun Gothic"/>
            </a:endParaRPr>
          </a:p>
          <a:p>
            <a:pPr indent="0" lvl="0" marL="0" marR="5080" rtl="0" algn="l">
              <a:lnSpc>
                <a:spcPct val="134600"/>
              </a:lnSpc>
              <a:spcBef>
                <a:spcPts val="0"/>
              </a:spcBef>
              <a:spcAft>
                <a:spcPts val="0"/>
              </a:spcAft>
              <a:buNone/>
            </a:pPr>
            <a:r>
              <a:rPr b="0" lang="en-US" sz="650">
                <a:solidFill>
                  <a:srgbClr val="58595B"/>
                </a:solidFill>
                <a:latin typeface="Arial"/>
                <a:ea typeface="Arial"/>
                <a:cs typeface="Arial"/>
                <a:sym typeface="Arial"/>
              </a:rPr>
              <a:t>업무 수행에 공통적  로 필요한 기본 역량, 기술 습득 지원 (디지털 스킬, 외부 위탁교육 등)</a:t>
            </a:r>
            <a:endParaRPr sz="650">
              <a:latin typeface="Arial"/>
              <a:ea typeface="Arial"/>
              <a:cs typeface="Arial"/>
              <a:sym typeface="Arial"/>
            </a:endParaRPr>
          </a:p>
        </p:txBody>
      </p:sp>
      <p:sp>
        <p:nvSpPr>
          <p:cNvPr id="4247" name="Google Shape;4247;p67"/>
          <p:cNvSpPr txBox="1"/>
          <p:nvPr/>
        </p:nvSpPr>
        <p:spPr>
          <a:xfrm>
            <a:off x="7926505" y="1707103"/>
            <a:ext cx="1972945" cy="558800"/>
          </a:xfrm>
          <a:prstGeom prst="rect">
            <a:avLst/>
          </a:prstGeom>
          <a:noFill/>
          <a:ln>
            <a:noFill/>
          </a:ln>
        </p:spPr>
        <p:txBody>
          <a:bodyPr anchorCtr="0" anchor="t" bIns="0" lIns="0" spcFirstLastPara="1" rIns="0" wrap="square" tIns="46350">
            <a:spAutoFit/>
          </a:bodyPr>
          <a:lstStyle/>
          <a:p>
            <a:pPr indent="-41275" lvl="0" marL="48260" rtl="0" algn="l">
              <a:lnSpc>
                <a:spcPct val="100000"/>
              </a:lnSpc>
              <a:spcBef>
                <a:spcPts val="0"/>
              </a:spcBef>
              <a:spcAft>
                <a:spcPts val="0"/>
              </a:spcAft>
              <a:buClr>
                <a:srgbClr val="58595B"/>
              </a:buClr>
              <a:buSzPts val="650"/>
              <a:buFont typeface="Malgun Gothic"/>
              <a:buChar char="•"/>
            </a:pPr>
            <a:r>
              <a:rPr b="1" lang="en-US" sz="650">
                <a:solidFill>
                  <a:srgbClr val="58595B"/>
                </a:solidFill>
                <a:latin typeface="Malgun Gothic"/>
                <a:ea typeface="Malgun Gothic"/>
                <a:cs typeface="Malgun Gothic"/>
                <a:sym typeface="Malgun Gothic"/>
              </a:rPr>
              <a:t>직무 전문가 과정</a:t>
            </a:r>
            <a:endParaRPr sz="650">
              <a:latin typeface="Malgun Gothic"/>
              <a:ea typeface="Malgun Gothic"/>
              <a:cs typeface="Malgun Gothic"/>
              <a:sym typeface="Malgun Gothic"/>
            </a:endParaRPr>
          </a:p>
          <a:p>
            <a:pPr indent="0" lvl="0" marL="0" marR="5080" rtl="0" algn="l">
              <a:lnSpc>
                <a:spcPct val="134600"/>
              </a:lnSpc>
              <a:spcBef>
                <a:spcPts val="0"/>
              </a:spcBef>
              <a:spcAft>
                <a:spcPts val="0"/>
              </a:spcAft>
              <a:buNone/>
            </a:pPr>
            <a:r>
              <a:rPr b="0" lang="en-US" sz="650">
                <a:solidFill>
                  <a:srgbClr val="58595B"/>
                </a:solidFill>
                <a:latin typeface="Arial"/>
                <a:ea typeface="Arial"/>
                <a:cs typeface="Arial"/>
                <a:sym typeface="Arial"/>
              </a:rPr>
              <a:t>전문 자격증 지원제도 확대 운영 및 전문 교육기관과 연계한 외부위탁교육 강화 (상품/계리/자산운용/디지털 Product Owner)</a:t>
            </a:r>
            <a:endParaRPr sz="650">
              <a:latin typeface="Arial"/>
              <a:ea typeface="Arial"/>
              <a:cs typeface="Arial"/>
              <a:sym typeface="Arial"/>
            </a:endParaRPr>
          </a:p>
        </p:txBody>
      </p:sp>
      <p:sp>
        <p:nvSpPr>
          <p:cNvPr id="4248" name="Google Shape;4248;p67"/>
          <p:cNvSpPr txBox="1"/>
          <p:nvPr/>
        </p:nvSpPr>
        <p:spPr>
          <a:xfrm>
            <a:off x="5467844" y="2240503"/>
            <a:ext cx="4169410" cy="425450"/>
          </a:xfrm>
          <a:prstGeom prst="rect">
            <a:avLst/>
          </a:prstGeom>
          <a:noFill/>
          <a:ln>
            <a:noFill/>
          </a:ln>
        </p:spPr>
        <p:txBody>
          <a:bodyPr anchorCtr="0" anchor="t" bIns="0" lIns="0" spcFirstLastPara="1" rIns="0" wrap="square" tIns="46350">
            <a:spAutoFit/>
          </a:bodyPr>
          <a:lstStyle/>
          <a:p>
            <a:pPr indent="-41275" lvl="0" marL="48260" rtl="0" algn="l">
              <a:lnSpc>
                <a:spcPct val="100000"/>
              </a:lnSpc>
              <a:spcBef>
                <a:spcPts val="0"/>
              </a:spcBef>
              <a:spcAft>
                <a:spcPts val="0"/>
              </a:spcAft>
              <a:buClr>
                <a:srgbClr val="58595B"/>
              </a:buClr>
              <a:buSzPts val="650"/>
              <a:buFont typeface="Malgun Gothic"/>
              <a:buChar char="•"/>
            </a:pPr>
            <a:r>
              <a:rPr b="1" lang="en-US" sz="650">
                <a:solidFill>
                  <a:srgbClr val="58595B"/>
                </a:solidFill>
                <a:latin typeface="Malgun Gothic"/>
                <a:ea typeface="Malgun Gothic"/>
                <a:cs typeface="Malgun Gothic"/>
                <a:sym typeface="Malgun Gothic"/>
              </a:rPr>
              <a:t>독서플랫폼</a:t>
            </a:r>
            <a:endParaRPr sz="650">
              <a:latin typeface="Malgun Gothic"/>
              <a:ea typeface="Malgun Gothic"/>
              <a:cs typeface="Malgun Gothic"/>
              <a:sym typeface="Malgun Gothic"/>
            </a:endParaRPr>
          </a:p>
          <a:p>
            <a:pPr indent="0" lvl="0" marL="0" rtl="0" algn="l">
              <a:lnSpc>
                <a:spcPct val="100000"/>
              </a:lnSpc>
              <a:spcBef>
                <a:spcPts val="270"/>
              </a:spcBef>
              <a:spcAft>
                <a:spcPts val="0"/>
              </a:spcAft>
              <a:buNone/>
            </a:pPr>
            <a:r>
              <a:rPr b="0" lang="en-US" sz="650">
                <a:solidFill>
                  <a:srgbClr val="58595B"/>
                </a:solidFill>
                <a:latin typeface="Arial"/>
                <a:ea typeface="Arial"/>
                <a:cs typeface="Arial"/>
                <a:sym typeface="Arial"/>
              </a:rPr>
              <a:t>독서 무제한 스트리밍 서비스 플랫폼	</a:t>
            </a:r>
            <a:r>
              <a:rPr b="1" lang="en-US" sz="650">
                <a:solidFill>
                  <a:srgbClr val="58595B"/>
                </a:solidFill>
                <a:latin typeface="Malgun Gothic"/>
                <a:ea typeface="Malgun Gothic"/>
                <a:cs typeface="Malgun Gothic"/>
                <a:sym typeface="Malgun Gothic"/>
              </a:rPr>
              <a:t>• 리더십 유니버시티</a:t>
            </a:r>
            <a:endParaRPr sz="650">
              <a:latin typeface="Malgun Gothic"/>
              <a:ea typeface="Malgun Gothic"/>
              <a:cs typeface="Malgun Gothic"/>
              <a:sym typeface="Malgun Gothic"/>
            </a:endParaRPr>
          </a:p>
          <a:p>
            <a:pPr indent="0" lvl="0" marL="0" rtl="0" algn="l">
              <a:lnSpc>
                <a:spcPct val="100000"/>
              </a:lnSpc>
              <a:spcBef>
                <a:spcPts val="270"/>
              </a:spcBef>
              <a:spcAft>
                <a:spcPts val="0"/>
              </a:spcAft>
              <a:buNone/>
            </a:pPr>
            <a:r>
              <a:rPr b="0" lang="en-US" sz="650">
                <a:solidFill>
                  <a:srgbClr val="58595B"/>
                </a:solidFill>
                <a:latin typeface="Arial"/>
                <a:ea typeface="Arial"/>
                <a:cs typeface="Arial"/>
                <a:sym typeface="Arial"/>
              </a:rPr>
              <a:t>‘교보문고도서관’ 구독권 지원	임원 대상 리더를 위한 지식 플랫폼 서비스 제공</a:t>
            </a:r>
            <a:endParaRPr sz="650">
              <a:latin typeface="Arial"/>
              <a:ea typeface="Arial"/>
              <a:cs typeface="Arial"/>
              <a:sym typeface="Arial"/>
            </a:endParaRPr>
          </a:p>
        </p:txBody>
      </p:sp>
      <p:sp>
        <p:nvSpPr>
          <p:cNvPr id="4249" name="Google Shape;4249;p6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67</a:t>
            </a:r>
            <a:endParaRPr sz="900">
              <a:latin typeface="Malgun Gothic"/>
              <a:ea typeface="Malgun Gothic"/>
              <a:cs typeface="Malgun Gothic"/>
              <a:sym typeface="Malgun Gothic"/>
            </a:endParaRPr>
          </a:p>
        </p:txBody>
      </p:sp>
      <p:pic>
        <p:nvPicPr>
          <p:cNvPr id="4250" name="Google Shape;4250;p67"/>
          <p:cNvPicPr preferRelativeResize="0"/>
          <p:nvPr/>
        </p:nvPicPr>
        <p:blipFill rotWithShape="1">
          <a:blip r:embed="rId25">
            <a:alphaModFix/>
          </a:blip>
          <a:srcRect b="0" l="0" r="0" t="0"/>
          <a:stretch/>
        </p:blipFill>
        <p:spPr>
          <a:xfrm>
            <a:off x="431999" y="6464984"/>
            <a:ext cx="231013" cy="231013"/>
          </a:xfrm>
          <a:prstGeom prst="rect">
            <a:avLst/>
          </a:prstGeom>
          <a:noFill/>
          <a:ln>
            <a:noFill/>
          </a:ln>
        </p:spPr>
      </p:pic>
      <p:pic>
        <p:nvPicPr>
          <p:cNvPr id="4251" name="Google Shape;4251;p67"/>
          <p:cNvPicPr preferRelativeResize="0"/>
          <p:nvPr/>
        </p:nvPicPr>
        <p:blipFill rotWithShape="1">
          <a:blip r:embed="rId26">
            <a:alphaModFix/>
          </a:blip>
          <a:srcRect b="0" l="0" r="0" t="0"/>
          <a:stretch/>
        </p:blipFill>
        <p:spPr>
          <a:xfrm>
            <a:off x="431999" y="6167054"/>
            <a:ext cx="231013" cy="231012"/>
          </a:xfrm>
          <a:prstGeom prst="rect">
            <a:avLst/>
          </a:prstGeom>
          <a:noFill/>
          <a:ln>
            <a:noFill/>
          </a:ln>
        </p:spPr>
      </p:pic>
      <p:pic>
        <p:nvPicPr>
          <p:cNvPr id="4252" name="Google Shape;4252;p67"/>
          <p:cNvPicPr preferRelativeResize="0"/>
          <p:nvPr/>
        </p:nvPicPr>
        <p:blipFill rotWithShape="1">
          <a:blip r:embed="rId27">
            <a:alphaModFix/>
          </a:blip>
          <a:srcRect b="0" l="0" r="0" t="0"/>
          <a:stretch/>
        </p:blipFill>
        <p:spPr>
          <a:xfrm>
            <a:off x="431999" y="5730434"/>
            <a:ext cx="231013" cy="231013"/>
          </a:xfrm>
          <a:prstGeom prst="rect">
            <a:avLst/>
          </a:prstGeom>
          <a:noFill/>
          <a:ln>
            <a:noFill/>
          </a:ln>
        </p:spPr>
      </p:pic>
      <p:pic>
        <p:nvPicPr>
          <p:cNvPr id="4253" name="Google Shape;4253;p67"/>
          <p:cNvPicPr preferRelativeResize="0"/>
          <p:nvPr/>
        </p:nvPicPr>
        <p:blipFill rotWithShape="1">
          <a:blip r:embed="rId28">
            <a:alphaModFix/>
          </a:blip>
          <a:srcRect b="0" l="0" r="0" t="0"/>
          <a:stretch/>
        </p:blipFill>
        <p:spPr>
          <a:xfrm>
            <a:off x="431999" y="5432504"/>
            <a:ext cx="231013" cy="231012"/>
          </a:xfrm>
          <a:prstGeom prst="rect">
            <a:avLst/>
          </a:prstGeom>
          <a:noFill/>
          <a:ln>
            <a:noFill/>
          </a:ln>
        </p:spPr>
      </p:pic>
      <p:sp>
        <p:nvSpPr>
          <p:cNvPr id="4254" name="Google Shape;4254;p6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8" name="Shape 4258"/>
        <p:cNvGrpSpPr/>
        <p:nvPr/>
      </p:nvGrpSpPr>
      <p:grpSpPr>
        <a:xfrm>
          <a:off x="0" y="0"/>
          <a:ext cx="0" cy="0"/>
          <a:chOff x="0" y="0"/>
          <a:chExt cx="0" cy="0"/>
        </a:xfrm>
      </p:grpSpPr>
      <p:graphicFrame>
        <p:nvGraphicFramePr>
          <p:cNvPr id="4259" name="Google Shape;4259;p6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4260" name="Google Shape;4260;p68"/>
          <p:cNvPicPr preferRelativeResize="0"/>
          <p:nvPr/>
        </p:nvPicPr>
        <p:blipFill rotWithShape="1">
          <a:blip r:embed="rId16">
            <a:alphaModFix/>
          </a:blip>
          <a:srcRect b="0" l="0" r="0" t="0"/>
          <a:stretch/>
        </p:blipFill>
        <p:spPr>
          <a:xfrm>
            <a:off x="3670875" y="904402"/>
            <a:ext cx="98424" cy="82549"/>
          </a:xfrm>
          <a:prstGeom prst="rect">
            <a:avLst/>
          </a:prstGeom>
          <a:noFill/>
          <a:ln>
            <a:noFill/>
          </a:ln>
        </p:spPr>
      </p:pic>
      <p:pic>
        <p:nvPicPr>
          <p:cNvPr id="4261" name="Google Shape;4261;p68"/>
          <p:cNvPicPr preferRelativeResize="0"/>
          <p:nvPr/>
        </p:nvPicPr>
        <p:blipFill rotWithShape="1">
          <a:blip r:embed="rId16">
            <a:alphaModFix/>
          </a:blip>
          <a:srcRect b="0" l="0" r="0" t="0"/>
          <a:stretch/>
        </p:blipFill>
        <p:spPr>
          <a:xfrm>
            <a:off x="3507985" y="1087028"/>
            <a:ext cx="98424" cy="82549"/>
          </a:xfrm>
          <a:prstGeom prst="rect">
            <a:avLst/>
          </a:prstGeom>
          <a:noFill/>
          <a:ln>
            <a:noFill/>
          </a:ln>
        </p:spPr>
      </p:pic>
      <p:sp>
        <p:nvSpPr>
          <p:cNvPr id="4262" name="Google Shape;4262;p68"/>
          <p:cNvSpPr txBox="1"/>
          <p:nvPr/>
        </p:nvSpPr>
        <p:spPr>
          <a:xfrm>
            <a:off x="2327300" y="628767"/>
            <a:ext cx="2508885" cy="57467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신규 입사자 On Boarding 프로그램</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신한라이프의 핵심가치를 중심  로 일하는 방식과 안정적 인 조직 적응을 위해 체계적  로 지원하고 있습니다.</a:t>
            </a:r>
            <a:endParaRPr sz="800">
              <a:latin typeface="Arial"/>
              <a:ea typeface="Arial"/>
              <a:cs typeface="Arial"/>
              <a:sym typeface="Arial"/>
            </a:endParaRPr>
          </a:p>
        </p:txBody>
      </p:sp>
      <p:sp>
        <p:nvSpPr>
          <p:cNvPr id="4263" name="Google Shape;4263;p68"/>
          <p:cNvSpPr txBox="1"/>
          <p:nvPr/>
        </p:nvSpPr>
        <p:spPr>
          <a:xfrm>
            <a:off x="2327300" y="1359270"/>
            <a:ext cx="2508885"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신입사원 입문연수 및 멘토링</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신한라이프의 가치체계와 일하는 방식, 보험업에 대한 학 습과 디지털 리터러시 등 당사 신입 핵심역량을 함양합니 다. 또한 멘토링 및 후견인 제도를 통해 개인별 맞춤형 적응 을 지원합니다.</a:t>
            </a:r>
            <a:endParaRPr sz="800">
              <a:latin typeface="Arial"/>
              <a:ea typeface="Arial"/>
              <a:cs typeface="Arial"/>
              <a:sym typeface="Arial"/>
            </a:endParaRPr>
          </a:p>
        </p:txBody>
      </p:sp>
      <p:sp>
        <p:nvSpPr>
          <p:cNvPr id="4264" name="Google Shape;4264;p68"/>
          <p:cNvSpPr txBox="1"/>
          <p:nvPr/>
        </p:nvSpPr>
        <p:spPr>
          <a:xfrm>
            <a:off x="2327300" y="2455026"/>
            <a:ext cx="2513965"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신입사원 OJT 및 Retention 과정</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현업 배치부서에서 3개월간 업무 적응기간을 거치며, 직무수행 능력 강화와 개인 성장을 위해 입사 1년 차 Retention 교육과정을 시행합니다.</a:t>
            </a:r>
            <a:endParaRPr sz="800">
              <a:latin typeface="Arial"/>
              <a:ea typeface="Arial"/>
              <a:cs typeface="Arial"/>
              <a:sym typeface="Arial"/>
            </a:endParaRPr>
          </a:p>
        </p:txBody>
      </p:sp>
      <p:pic>
        <p:nvPicPr>
          <p:cNvPr id="4265" name="Google Shape;4265;p68"/>
          <p:cNvPicPr preferRelativeResize="0"/>
          <p:nvPr/>
        </p:nvPicPr>
        <p:blipFill rotWithShape="1">
          <a:blip r:embed="rId16">
            <a:alphaModFix/>
          </a:blip>
          <a:srcRect b="0" l="0" r="0" t="0"/>
          <a:stretch/>
        </p:blipFill>
        <p:spPr>
          <a:xfrm>
            <a:off x="3319111" y="3826418"/>
            <a:ext cx="98424" cy="82549"/>
          </a:xfrm>
          <a:prstGeom prst="rect">
            <a:avLst/>
          </a:prstGeom>
          <a:noFill/>
          <a:ln>
            <a:noFill/>
          </a:ln>
        </p:spPr>
      </p:pic>
      <p:pic>
        <p:nvPicPr>
          <p:cNvPr id="4266" name="Google Shape;4266;p68"/>
          <p:cNvPicPr preferRelativeResize="0"/>
          <p:nvPr/>
        </p:nvPicPr>
        <p:blipFill rotWithShape="1">
          <a:blip r:embed="rId16">
            <a:alphaModFix/>
          </a:blip>
          <a:srcRect b="0" l="0" r="0" t="0"/>
          <a:stretch/>
        </p:blipFill>
        <p:spPr>
          <a:xfrm>
            <a:off x="3328566" y="4191670"/>
            <a:ext cx="98424" cy="82549"/>
          </a:xfrm>
          <a:prstGeom prst="rect">
            <a:avLst/>
          </a:prstGeom>
          <a:noFill/>
          <a:ln>
            <a:noFill/>
          </a:ln>
        </p:spPr>
      </p:pic>
      <p:pic>
        <p:nvPicPr>
          <p:cNvPr id="4267" name="Google Shape;4267;p68"/>
          <p:cNvPicPr preferRelativeResize="0"/>
          <p:nvPr/>
        </p:nvPicPr>
        <p:blipFill rotWithShape="1">
          <a:blip r:embed="rId16">
            <a:alphaModFix/>
          </a:blip>
          <a:srcRect b="0" l="0" r="0" t="0"/>
          <a:stretch/>
        </p:blipFill>
        <p:spPr>
          <a:xfrm>
            <a:off x="4071127" y="4556922"/>
            <a:ext cx="98424" cy="82549"/>
          </a:xfrm>
          <a:prstGeom prst="rect">
            <a:avLst/>
          </a:prstGeom>
          <a:noFill/>
          <a:ln>
            <a:noFill/>
          </a:ln>
        </p:spPr>
      </p:pic>
      <p:sp>
        <p:nvSpPr>
          <p:cNvPr id="4268" name="Google Shape;4268;p68"/>
          <p:cNvSpPr txBox="1"/>
          <p:nvPr/>
        </p:nvSpPr>
        <p:spPr>
          <a:xfrm>
            <a:off x="2327300" y="3368156"/>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경력직 Soft landing 프로그램 강화</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온보딩 당일 웰컴키트(Welcome kit) 증정과 함께 성공적 인 정착을 위해 기본적  로 필요한 정보와 업무 프로세스 등을 학습하여 신속히 현업에 정착할 수 있도록 지원하고 있습니다. 또한, 정서적  로 빠른 조직문화 적응을 위해 부 서 내 버디 연결, 입사 1개월 후 커피챗(Coffee chat) 운영 등 안정적인 정착을 위해 지속적인 관심  로 도움을 제공 하고 있습니다.</a:t>
            </a:r>
            <a:endParaRPr sz="800">
              <a:latin typeface="Arial"/>
              <a:ea typeface="Arial"/>
              <a:cs typeface="Arial"/>
              <a:sym typeface="Arial"/>
            </a:endParaRPr>
          </a:p>
        </p:txBody>
      </p:sp>
      <p:pic>
        <p:nvPicPr>
          <p:cNvPr id="4269" name="Google Shape;4269;p68"/>
          <p:cNvPicPr preferRelativeResize="0"/>
          <p:nvPr/>
        </p:nvPicPr>
        <p:blipFill rotWithShape="1">
          <a:blip r:embed="rId16">
            <a:alphaModFix/>
          </a:blip>
          <a:srcRect b="0" l="0" r="0" t="0"/>
          <a:stretch/>
        </p:blipFill>
        <p:spPr>
          <a:xfrm>
            <a:off x="5075999" y="1087028"/>
            <a:ext cx="98424" cy="82549"/>
          </a:xfrm>
          <a:prstGeom prst="rect">
            <a:avLst/>
          </a:prstGeom>
          <a:noFill/>
          <a:ln>
            <a:noFill/>
          </a:ln>
        </p:spPr>
      </p:pic>
      <p:sp>
        <p:nvSpPr>
          <p:cNvPr id="4270" name="Google Shape;4270;p68"/>
          <p:cNvSpPr txBox="1"/>
          <p:nvPr/>
        </p:nvSpPr>
        <p:spPr>
          <a:xfrm>
            <a:off x="5063299" y="628767"/>
            <a:ext cx="2510155" cy="112268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DEI 기반 직원 성장 교육 프로그램 시행</a:t>
            </a:r>
            <a:endParaRPr sz="750">
              <a:latin typeface="Malgun Gothic"/>
              <a:ea typeface="Malgun Gothic"/>
              <a:cs typeface="Malgun Gothic"/>
              <a:sym typeface="Malgun Gothic"/>
            </a:endParaRPr>
          </a:p>
          <a:p>
            <a:pPr indent="0" lvl="0" marL="12700" marR="5080" rtl="0" algn="r">
              <a:lnSpc>
                <a:spcPct val="149800"/>
              </a:lnSpc>
              <a:spcBef>
                <a:spcPts val="50"/>
              </a:spcBef>
              <a:spcAft>
                <a:spcPts val="0"/>
              </a:spcAft>
              <a:buNone/>
            </a:pPr>
            <a:r>
              <a:rPr b="0" lang="en-US" sz="800">
                <a:solidFill>
                  <a:srgbClr val="58595B"/>
                </a:solidFill>
                <a:latin typeface="Arial"/>
                <a:ea typeface="Arial"/>
                <a:cs typeface="Arial"/>
                <a:sym typeface="Arial"/>
              </a:rPr>
              <a:t>신한라이프는 DEI(Diversity, Equity &amp; Inclusion)기반 로 전 직원의 강점 진단을 실시하였습니다. 이를 통해 개 인의 재능과 강점을 파악하고 성장할 수 있는 기회를 마련 하여 개인과 조직의 성장을 함께 이루어 나갈 수 있도록 프</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로그램을 실행하고 있습니다.</a:t>
            </a:r>
            <a:endParaRPr sz="800">
              <a:latin typeface="Arial"/>
              <a:ea typeface="Arial"/>
              <a:cs typeface="Arial"/>
              <a:sym typeface="Arial"/>
            </a:endParaRPr>
          </a:p>
        </p:txBody>
      </p:sp>
      <p:pic>
        <p:nvPicPr>
          <p:cNvPr id="4271" name="Google Shape;4271;p68"/>
          <p:cNvPicPr preferRelativeResize="0"/>
          <p:nvPr/>
        </p:nvPicPr>
        <p:blipFill rotWithShape="1">
          <a:blip r:embed="rId16">
            <a:alphaModFix/>
          </a:blip>
          <a:srcRect b="0" l="0" r="0" t="0"/>
          <a:stretch/>
        </p:blipFill>
        <p:spPr>
          <a:xfrm>
            <a:off x="6421568" y="2182784"/>
            <a:ext cx="98424" cy="82549"/>
          </a:xfrm>
          <a:prstGeom prst="rect">
            <a:avLst/>
          </a:prstGeom>
          <a:noFill/>
          <a:ln>
            <a:noFill/>
          </a:ln>
        </p:spPr>
      </p:pic>
      <p:sp>
        <p:nvSpPr>
          <p:cNvPr id="4272" name="Google Shape;4272;p68"/>
          <p:cNvSpPr txBox="1"/>
          <p:nvPr/>
        </p:nvSpPr>
        <p:spPr>
          <a:xfrm>
            <a:off x="5063299" y="1907148"/>
            <a:ext cx="2509520" cy="57467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리더십 연수 시행</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신한금융그룹 핵심가치*를 기반  로 리더가 실천해야 할 기 본 역량 및 리더십 강화를 위한 연수를 시행하고 있습니다.</a:t>
            </a:r>
            <a:endParaRPr sz="800">
              <a:latin typeface="Arial"/>
              <a:ea typeface="Arial"/>
              <a:cs typeface="Arial"/>
              <a:sym typeface="Arial"/>
            </a:endParaRPr>
          </a:p>
        </p:txBody>
      </p:sp>
      <p:pic>
        <p:nvPicPr>
          <p:cNvPr id="4273" name="Google Shape;4273;p68"/>
          <p:cNvPicPr preferRelativeResize="0"/>
          <p:nvPr/>
        </p:nvPicPr>
        <p:blipFill rotWithShape="1">
          <a:blip r:embed="rId16">
            <a:alphaModFix/>
          </a:blip>
          <a:srcRect b="0" l="0" r="0" t="0"/>
          <a:stretch/>
        </p:blipFill>
        <p:spPr>
          <a:xfrm>
            <a:off x="9975993" y="904402"/>
            <a:ext cx="98424" cy="82549"/>
          </a:xfrm>
          <a:prstGeom prst="rect">
            <a:avLst/>
          </a:prstGeom>
          <a:noFill/>
          <a:ln>
            <a:noFill/>
          </a:ln>
        </p:spPr>
      </p:pic>
      <p:pic>
        <p:nvPicPr>
          <p:cNvPr id="4274" name="Google Shape;4274;p68"/>
          <p:cNvPicPr preferRelativeResize="0"/>
          <p:nvPr/>
        </p:nvPicPr>
        <p:blipFill rotWithShape="1">
          <a:blip r:embed="rId16">
            <a:alphaModFix/>
          </a:blip>
          <a:srcRect b="0" l="0" r="0" t="0"/>
          <a:stretch/>
        </p:blipFill>
        <p:spPr>
          <a:xfrm>
            <a:off x="8861746" y="1817532"/>
            <a:ext cx="98424" cy="82549"/>
          </a:xfrm>
          <a:prstGeom prst="rect">
            <a:avLst/>
          </a:prstGeom>
          <a:noFill/>
          <a:ln>
            <a:noFill/>
          </a:ln>
        </p:spPr>
      </p:pic>
      <p:sp>
        <p:nvSpPr>
          <p:cNvPr id="4275" name="Google Shape;4275;p68"/>
          <p:cNvSpPr txBox="1"/>
          <p:nvPr/>
        </p:nvSpPr>
        <p:spPr>
          <a:xfrm>
            <a:off x="7799299" y="628767"/>
            <a:ext cx="250952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전 직원 디지털 역량 강화 교육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‘업에 대한 이해와 디지털 기술에 대한 이해를 바탕  로 기 존 업무를 혁신하는 융복합형 인재’는 신한라이프가 수립 한 디지털 인재상입니다. 이를 위해 체계적인 디지털 인재 육성 모델을 수립하여 역량에 맞는 단계별 교육을 실시하 고 있습니다. 또한, 관련 자격 제도 확대 운영 등을 통해 디 지털 인재 양성을 지속적  로 강화할 예정입니다.</a:t>
            </a:r>
            <a:endParaRPr sz="800">
              <a:latin typeface="Arial"/>
              <a:ea typeface="Arial"/>
              <a:cs typeface="Arial"/>
              <a:sym typeface="Arial"/>
            </a:endParaRPr>
          </a:p>
        </p:txBody>
      </p:sp>
      <p:graphicFrame>
        <p:nvGraphicFramePr>
          <p:cNvPr id="4276" name="Google Shape;4276;p68"/>
          <p:cNvGraphicFramePr/>
          <p:nvPr/>
        </p:nvGraphicFramePr>
        <p:xfrm>
          <a:off x="5075999" y="4514823"/>
          <a:ext cx="3000000" cy="3000000"/>
        </p:xfrm>
        <a:graphic>
          <a:graphicData uri="http://schemas.openxmlformats.org/drawingml/2006/table">
            <a:tbl>
              <a:tblPr bandRow="1" firstRow="1">
                <a:noFill/>
                <a:tableStyleId>{C31ADFB9-D814-4208-886B-9652E2F75FA4}</a:tableStyleId>
              </a:tblPr>
              <a:tblGrid>
                <a:gridCol w="504200"/>
                <a:gridCol w="72400"/>
                <a:gridCol w="19081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5475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임원/팀장</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44450" lvl="0" marL="64135" marR="482600"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공동 목표의식 함양과 원팀 조직문화 가속화를 위한 리더십 워크숍 운영</a:t>
                      </a:r>
                      <a:endParaRPr sz="700" u="none" cap="none" strike="noStrike">
                        <a:latin typeface="Arial"/>
                        <a:ea typeface="Arial"/>
                        <a:cs typeface="Arial"/>
                        <a:sym typeface="Arial"/>
                      </a:endParaRPr>
                    </a:p>
                    <a:p>
                      <a:pPr indent="-44450" lvl="0" marL="64135"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직원 성장마인드셋을 위한 리더십 과정 운영</a:t>
                      </a:r>
                      <a:endParaRPr sz="700" u="none" cap="none" strike="noStrike">
                        <a:latin typeface="Arial"/>
                        <a:ea typeface="Arial"/>
                        <a:cs typeface="Arial"/>
                        <a:sym typeface="Arial"/>
                      </a:endParaRPr>
                    </a:p>
                    <a:p>
                      <a:pPr indent="-44450" lvl="0" marL="64135"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목표설정 및 피드백</a:t>
                      </a:r>
                      <a:endParaRPr sz="700" u="none" cap="none" strike="noStrike">
                        <a:latin typeface="Arial"/>
                        <a:ea typeface="Arial"/>
                        <a:cs typeface="Arial"/>
                        <a:sym typeface="Arial"/>
                      </a:endParaRPr>
                    </a:p>
                    <a:p>
                      <a:pPr indent="0" lvl="0" marL="64135"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(중간 평가/연말 평가) 과정 운영</a:t>
                      </a:r>
                      <a:endParaRPr sz="700" u="none" cap="none" strike="noStrike">
                        <a:latin typeface="Arial"/>
                        <a:ea typeface="Arial"/>
                        <a:cs typeface="Arial"/>
                        <a:sym typeface="Arial"/>
                      </a:endParaRPr>
                    </a:p>
                    <a:p>
                      <a:pPr indent="-44450" lvl="0" marL="64135" marR="281305"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신임 팀장 역할 변화 관리, 팀원 성장 지원, 의사결정과정 운영</a:t>
                      </a:r>
                      <a:endParaRPr sz="700" u="none" cap="none" strike="noStrike">
                        <a:latin typeface="Arial"/>
                        <a:ea typeface="Arial"/>
                        <a:cs typeface="Arial"/>
                        <a:sym typeface="Arial"/>
                      </a:endParaRPr>
                    </a:p>
                    <a:p>
                      <a:pPr indent="-44450" lvl="0" marL="62230" marR="366395" rtl="0" algn="l">
                        <a:lnSpc>
                          <a:spcPct val="131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TOP과정(성과관리 Task, 조직관리 Organization, 사람관리 People) 운영</a:t>
                      </a:r>
                      <a:endParaRPr sz="700" u="none" cap="none" strike="noStrike">
                        <a:latin typeface="Arial"/>
                        <a:ea typeface="Arial"/>
                        <a:cs typeface="Arial"/>
                        <a:sym typeface="Arial"/>
                      </a:endParaRPr>
                    </a:p>
                    <a:p>
                      <a:pPr indent="-44450" lvl="0" marL="64135" marR="0" rtl="0" algn="l">
                        <a:lnSpc>
                          <a:spcPct val="100000"/>
                        </a:lnSpc>
                        <a:spcBef>
                          <a:spcPts val="254"/>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신성과주의 도입 및 평가조정세션 운영 등</a:t>
                      </a:r>
                      <a:endParaRPr sz="700" u="none" cap="none" strike="noStrike">
                        <a:latin typeface="Arial"/>
                        <a:ea typeface="Arial"/>
                        <a:cs typeface="Arial"/>
                        <a:sym typeface="Arial"/>
                      </a:endParaRPr>
                    </a:p>
                  </a:txBody>
                  <a:tcPr marT="501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승진자</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승진 직원 대상 Skill 강화 과정 운영</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(핵심역량 교육, 미래 리더로서의 비전 제시 등)</a:t>
                      </a:r>
                      <a:endParaRPr sz="700" u="none" cap="none" strike="noStrike">
                        <a:latin typeface="Arial"/>
                        <a:ea typeface="Arial"/>
                        <a:cs typeface="Arial"/>
                        <a:sym typeface="Arial"/>
                      </a:endParaRPr>
                    </a:p>
                  </a:txBody>
                  <a:tcPr marT="83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grpSp>
        <p:nvGrpSpPr>
          <p:cNvPr id="4277" name="Google Shape;4277;p68"/>
          <p:cNvGrpSpPr/>
          <p:nvPr/>
        </p:nvGrpSpPr>
        <p:grpSpPr>
          <a:xfrm>
            <a:off x="7811998" y="2375992"/>
            <a:ext cx="2484120" cy="4320540"/>
            <a:chOff x="7811998" y="2375992"/>
            <a:chExt cx="2484120" cy="4320540"/>
          </a:xfrm>
        </p:grpSpPr>
        <p:sp>
          <p:nvSpPr>
            <p:cNvPr id="4278" name="Google Shape;4278;p68"/>
            <p:cNvSpPr/>
            <p:nvPr/>
          </p:nvSpPr>
          <p:spPr>
            <a:xfrm>
              <a:off x="7811998" y="2375992"/>
              <a:ext cx="2484120" cy="4320540"/>
            </a:xfrm>
            <a:custGeom>
              <a:rect b="b" l="l" r="r" t="t"/>
              <a:pathLst>
                <a:path extrusionOk="0" h="4320540" w="2484120">
                  <a:moveTo>
                    <a:pt x="2484005" y="0"/>
                  </a:moveTo>
                  <a:lnTo>
                    <a:pt x="0" y="0"/>
                  </a:lnTo>
                  <a:lnTo>
                    <a:pt x="0" y="4320006"/>
                  </a:lnTo>
                  <a:lnTo>
                    <a:pt x="2484005" y="4320006"/>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9" name="Google Shape;4279;p68"/>
            <p:cNvSpPr/>
            <p:nvPr/>
          </p:nvSpPr>
          <p:spPr>
            <a:xfrm>
              <a:off x="7975903" y="2561273"/>
              <a:ext cx="2156460" cy="212725"/>
            </a:xfrm>
            <a:custGeom>
              <a:rect b="b" l="l" r="r" t="t"/>
              <a:pathLst>
                <a:path extrusionOk="0" h="212725" w="2156459">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80" name="Google Shape;4280;p68"/>
          <p:cNvSpPr txBox="1"/>
          <p:nvPr/>
        </p:nvSpPr>
        <p:spPr>
          <a:xfrm>
            <a:off x="8027999" y="2589771"/>
            <a:ext cx="2048510" cy="1349375"/>
          </a:xfrm>
          <a:prstGeom prst="rect">
            <a:avLst/>
          </a:prstGeom>
          <a:noFill/>
          <a:ln>
            <a:noFill/>
          </a:ln>
        </p:spPr>
        <p:txBody>
          <a:bodyPr anchorCtr="0" anchor="t" bIns="0" lIns="0" spcFirstLastPara="1" rIns="0" wrap="square" tIns="16500">
            <a:spAutoFit/>
          </a:bodyPr>
          <a:lstStyle/>
          <a:p>
            <a:pPr indent="0" lvl="0" marL="57785" rtl="0" algn="l">
              <a:lnSpc>
                <a:spcPct val="100000"/>
              </a:lnSpc>
              <a:spcBef>
                <a:spcPts val="0"/>
              </a:spcBef>
              <a:spcAft>
                <a:spcPts val="0"/>
              </a:spcAft>
              <a:buNone/>
            </a:pPr>
            <a:r>
              <a:rPr b="0" lang="en-US" sz="700">
                <a:solidFill>
                  <a:srgbClr val="231F20"/>
                </a:solidFill>
                <a:latin typeface="Arial"/>
                <a:ea typeface="Arial"/>
                <a:cs typeface="Arial"/>
                <a:sym typeface="Arial"/>
              </a:rPr>
              <a:t>디지털 인재 육성 모델</a:t>
            </a:r>
            <a:endParaRPr sz="700">
              <a:latin typeface="Arial"/>
              <a:ea typeface="Arial"/>
              <a:cs typeface="Arial"/>
              <a:sym typeface="Arial"/>
            </a:endParaRPr>
          </a:p>
          <a:p>
            <a:pPr indent="0" lvl="0" marL="0" rtl="0" algn="l">
              <a:lnSpc>
                <a:spcPct val="100000"/>
              </a:lnSpc>
              <a:spcBef>
                <a:spcPts val="40"/>
              </a:spcBef>
              <a:spcAft>
                <a:spcPts val="0"/>
              </a:spcAft>
              <a:buNone/>
            </a:pPr>
            <a:r>
              <a:t/>
            </a:r>
            <a:endParaRPr sz="850">
              <a:latin typeface="Arial"/>
              <a:ea typeface="Arial"/>
              <a:cs typeface="Arial"/>
              <a:sym typeface="Arial"/>
            </a:endParaRPr>
          </a:p>
          <a:p>
            <a:pPr indent="0" lvl="0" marL="0" rtl="0" algn="l">
              <a:lnSpc>
                <a:spcPct val="100000"/>
              </a:lnSpc>
              <a:spcBef>
                <a:spcPts val="0"/>
              </a:spcBef>
              <a:spcAft>
                <a:spcPts val="0"/>
              </a:spcAft>
              <a:buNone/>
            </a:pPr>
            <a:r>
              <a:rPr b="0" lang="en-US" sz="700">
                <a:solidFill>
                  <a:srgbClr val="6DA4EB"/>
                </a:solidFill>
                <a:latin typeface="Arial"/>
                <a:ea typeface="Arial"/>
                <a:cs typeface="Arial"/>
                <a:sym typeface="Arial"/>
              </a:rPr>
              <a:t>육성방법</a:t>
            </a:r>
            <a:endParaRPr sz="700">
              <a:latin typeface="Arial"/>
              <a:ea typeface="Arial"/>
              <a:cs typeface="Arial"/>
              <a:sym typeface="Arial"/>
            </a:endParaRPr>
          </a:p>
          <a:p>
            <a:pPr indent="-107314" lvl="0" marL="107314" marR="5080" rtl="0" algn="l">
              <a:lnSpc>
                <a:spcPct val="131000"/>
              </a:lnSpc>
              <a:spcBef>
                <a:spcPts val="545"/>
              </a:spcBef>
              <a:spcAft>
                <a:spcPts val="0"/>
              </a:spcAft>
              <a:buNone/>
            </a:pPr>
            <a:r>
              <a:rPr b="0" lang="en-US" sz="700">
                <a:solidFill>
                  <a:srgbClr val="58595B"/>
                </a:solidFill>
                <a:latin typeface="Arial"/>
                <a:ea typeface="Arial"/>
                <a:cs typeface="Arial"/>
                <a:sym typeface="Arial"/>
              </a:rPr>
              <a:t>① 심화교육 통한 역량 강화 및 프로젝트형 교육을 통한 현업 활용 다각화</a:t>
            </a:r>
            <a:endParaRPr sz="700">
              <a:latin typeface="Arial"/>
              <a:ea typeface="Arial"/>
              <a:cs typeface="Arial"/>
              <a:sym typeface="Arial"/>
            </a:endParaRPr>
          </a:p>
          <a:p>
            <a:pPr indent="-107314" lvl="0" marL="107314" marR="339090" rtl="0" algn="l">
              <a:lnSpc>
                <a:spcPct val="131000"/>
              </a:lnSpc>
              <a:spcBef>
                <a:spcPts val="0"/>
              </a:spcBef>
              <a:spcAft>
                <a:spcPts val="0"/>
              </a:spcAft>
              <a:buNone/>
            </a:pPr>
            <a:r>
              <a:rPr b="0" lang="en-US" sz="700">
                <a:solidFill>
                  <a:srgbClr val="58595B"/>
                </a:solidFill>
                <a:latin typeface="Arial"/>
                <a:ea typeface="Arial"/>
                <a:cs typeface="Arial"/>
                <a:sym typeface="Arial"/>
              </a:rPr>
              <a:t>② 온라인 교육 통한 기초 디지털 역량 강화 및 디지털 자격증 취득 지원</a:t>
            </a:r>
            <a:endParaRPr sz="700">
              <a:latin typeface="Arial"/>
              <a:ea typeface="Arial"/>
              <a:cs typeface="Arial"/>
              <a:sym typeface="Arial"/>
            </a:endParaRPr>
          </a:p>
          <a:p>
            <a:pPr indent="0" lvl="0" marL="0" rtl="0" algn="l">
              <a:lnSpc>
                <a:spcPct val="100000"/>
              </a:lnSpc>
              <a:spcBef>
                <a:spcPts val="65"/>
              </a:spcBef>
              <a:spcAft>
                <a:spcPts val="0"/>
              </a:spcAft>
              <a:buNone/>
            </a:pPr>
            <a:r>
              <a:t/>
            </a:r>
            <a:endParaRPr sz="550">
              <a:latin typeface="Arial"/>
              <a:ea typeface="Arial"/>
              <a:cs typeface="Arial"/>
              <a:sym typeface="Arial"/>
            </a:endParaRPr>
          </a:p>
          <a:p>
            <a:pPr indent="0" lvl="0" marL="0" rtl="0" algn="l">
              <a:lnSpc>
                <a:spcPct val="100000"/>
              </a:lnSpc>
              <a:spcBef>
                <a:spcPts val="0"/>
              </a:spcBef>
              <a:spcAft>
                <a:spcPts val="0"/>
              </a:spcAft>
              <a:buNone/>
            </a:pPr>
            <a:r>
              <a:rPr b="0" lang="en-US" sz="700">
                <a:solidFill>
                  <a:srgbClr val="6DA4EB"/>
                </a:solidFill>
                <a:latin typeface="Arial"/>
                <a:ea typeface="Arial"/>
                <a:cs typeface="Arial"/>
                <a:sym typeface="Arial"/>
              </a:rPr>
              <a:t>육성목표</a:t>
            </a:r>
            <a:endParaRPr sz="700">
              <a:latin typeface="Arial"/>
              <a:ea typeface="Arial"/>
              <a:cs typeface="Arial"/>
              <a:sym typeface="Arial"/>
            </a:endParaRPr>
          </a:p>
        </p:txBody>
      </p:sp>
      <p:grpSp>
        <p:nvGrpSpPr>
          <p:cNvPr id="4281" name="Google Shape;4281;p68"/>
          <p:cNvGrpSpPr/>
          <p:nvPr/>
        </p:nvGrpSpPr>
        <p:grpSpPr>
          <a:xfrm>
            <a:off x="7974390" y="2559771"/>
            <a:ext cx="2159218" cy="3920966"/>
            <a:chOff x="7974390" y="2559771"/>
            <a:chExt cx="2159218" cy="3920966"/>
          </a:xfrm>
        </p:grpSpPr>
        <p:pic>
          <p:nvPicPr>
            <p:cNvPr id="4282" name="Google Shape;4282;p68"/>
            <p:cNvPicPr preferRelativeResize="0"/>
            <p:nvPr/>
          </p:nvPicPr>
          <p:blipFill rotWithShape="1">
            <a:blip r:embed="rId17">
              <a:alphaModFix/>
            </a:blip>
            <a:srcRect b="0" l="0" r="0" t="0"/>
            <a:stretch/>
          </p:blipFill>
          <p:spPr>
            <a:xfrm>
              <a:off x="7974390" y="2560146"/>
              <a:ext cx="100271" cy="214819"/>
            </a:xfrm>
            <a:prstGeom prst="rect">
              <a:avLst/>
            </a:prstGeom>
            <a:noFill/>
            <a:ln>
              <a:noFill/>
            </a:ln>
          </p:spPr>
        </p:pic>
        <p:sp>
          <p:nvSpPr>
            <p:cNvPr id="4283" name="Google Shape;4283;p68"/>
            <p:cNvSpPr/>
            <p:nvPr/>
          </p:nvSpPr>
          <p:spPr>
            <a:xfrm>
              <a:off x="8095341" y="2773463"/>
              <a:ext cx="1921510" cy="0"/>
            </a:xfrm>
            <a:custGeom>
              <a:rect b="b" l="l" r="r" t="t"/>
              <a:pathLst>
                <a:path extrusionOk="0" h="120000" w="1921509">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84" name="Google Shape;4284;p68"/>
            <p:cNvPicPr preferRelativeResize="0"/>
            <p:nvPr/>
          </p:nvPicPr>
          <p:blipFill rotWithShape="1">
            <a:blip r:embed="rId18">
              <a:alphaModFix/>
            </a:blip>
            <a:srcRect b="0" l="0" r="0" t="0"/>
            <a:stretch/>
          </p:blipFill>
          <p:spPr>
            <a:xfrm>
              <a:off x="10033337" y="2559771"/>
              <a:ext cx="100271" cy="214820"/>
            </a:xfrm>
            <a:prstGeom prst="rect">
              <a:avLst/>
            </a:prstGeom>
            <a:noFill/>
            <a:ln>
              <a:noFill/>
            </a:ln>
          </p:spPr>
        </p:pic>
        <p:sp>
          <p:nvSpPr>
            <p:cNvPr id="4285" name="Google Shape;4285;p68"/>
            <p:cNvSpPr/>
            <p:nvPr/>
          </p:nvSpPr>
          <p:spPr>
            <a:xfrm>
              <a:off x="8091529" y="2561274"/>
              <a:ext cx="1921510" cy="0"/>
            </a:xfrm>
            <a:custGeom>
              <a:rect b="b" l="l" r="r" t="t"/>
              <a:pathLst>
                <a:path extrusionOk="0" h="120000" w="1921509">
                  <a:moveTo>
                    <a:pt x="192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86" name="Google Shape;4286;p68"/>
            <p:cNvSpPr/>
            <p:nvPr/>
          </p:nvSpPr>
          <p:spPr>
            <a:xfrm>
              <a:off x="7975909" y="2561268"/>
              <a:ext cx="2156460" cy="212725"/>
            </a:xfrm>
            <a:custGeom>
              <a:rect b="b" l="l" r="r" t="t"/>
              <a:pathLst>
                <a:path extrusionOk="0" h="212725" w="2156459">
                  <a:moveTo>
                    <a:pt x="139" y="100520"/>
                  </a:moveTo>
                  <a:lnTo>
                    <a:pt x="38" y="102362"/>
                  </a:lnTo>
                  <a:lnTo>
                    <a:pt x="0" y="104228"/>
                  </a:lnTo>
                  <a:lnTo>
                    <a:pt x="0" y="106095"/>
                  </a:lnTo>
                  <a:lnTo>
                    <a:pt x="0" y="107975"/>
                  </a:lnTo>
                  <a:lnTo>
                    <a:pt x="38" y="109829"/>
                  </a:lnTo>
                  <a:lnTo>
                    <a:pt x="139" y="111683"/>
                  </a:lnTo>
                </a:path>
                <a:path extrusionOk="0" h="212725" w="2156459">
                  <a:moveTo>
                    <a:pt x="100507" y="212051"/>
                  </a:moveTo>
                  <a:lnTo>
                    <a:pt x="102361" y="212140"/>
                  </a:lnTo>
                  <a:lnTo>
                    <a:pt x="104216" y="212191"/>
                  </a:lnTo>
                  <a:lnTo>
                    <a:pt x="106095" y="212191"/>
                  </a:lnTo>
                  <a:lnTo>
                    <a:pt x="111810" y="212191"/>
                  </a:lnTo>
                </a:path>
                <a:path extrusionOk="0" h="212725" w="2156459">
                  <a:moveTo>
                    <a:pt x="2044369" y="212191"/>
                  </a:moveTo>
                  <a:lnTo>
                    <a:pt x="2050084" y="212191"/>
                  </a:lnTo>
                  <a:lnTo>
                    <a:pt x="2051964" y="212191"/>
                  </a:lnTo>
                  <a:lnTo>
                    <a:pt x="2053818" y="212140"/>
                  </a:lnTo>
                  <a:lnTo>
                    <a:pt x="2055672" y="212051"/>
                  </a:lnTo>
                </a:path>
                <a:path extrusionOk="0" h="212725" w="2156459">
                  <a:moveTo>
                    <a:pt x="2156040" y="111683"/>
                  </a:moveTo>
                  <a:lnTo>
                    <a:pt x="2156142" y="109829"/>
                  </a:lnTo>
                  <a:lnTo>
                    <a:pt x="2156180" y="107975"/>
                  </a:lnTo>
                  <a:lnTo>
                    <a:pt x="2156180" y="106095"/>
                  </a:lnTo>
                  <a:lnTo>
                    <a:pt x="2156180" y="104228"/>
                  </a:lnTo>
                  <a:lnTo>
                    <a:pt x="2156142" y="102362"/>
                  </a:lnTo>
                  <a:lnTo>
                    <a:pt x="2156040" y="100520"/>
                  </a:lnTo>
                </a:path>
                <a:path extrusionOk="0" h="212725" w="2156459">
                  <a:moveTo>
                    <a:pt x="2055672" y="152"/>
                  </a:moveTo>
                  <a:lnTo>
                    <a:pt x="2053818" y="50"/>
                  </a:lnTo>
                  <a:lnTo>
                    <a:pt x="2051964" y="0"/>
                  </a:lnTo>
                  <a:lnTo>
                    <a:pt x="2050084" y="0"/>
                  </a:lnTo>
                  <a:lnTo>
                    <a:pt x="2044369" y="0"/>
                  </a:lnTo>
                </a:path>
                <a:path extrusionOk="0" h="212725" w="2156459">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87" name="Google Shape;4287;p68"/>
            <p:cNvPicPr preferRelativeResize="0"/>
            <p:nvPr/>
          </p:nvPicPr>
          <p:blipFill rotWithShape="1">
            <a:blip r:embed="rId19">
              <a:alphaModFix/>
            </a:blip>
            <a:srcRect b="0" l="0" r="0" t="0"/>
            <a:stretch/>
          </p:blipFill>
          <p:spPr>
            <a:xfrm>
              <a:off x="9953067" y="2604363"/>
              <a:ext cx="125996" cy="126009"/>
            </a:xfrm>
            <a:prstGeom prst="rect">
              <a:avLst/>
            </a:prstGeom>
            <a:noFill/>
            <a:ln>
              <a:noFill/>
            </a:ln>
          </p:spPr>
        </p:pic>
        <p:sp>
          <p:nvSpPr>
            <p:cNvPr id="4288" name="Google Shape;4288;p68"/>
            <p:cNvSpPr/>
            <p:nvPr/>
          </p:nvSpPr>
          <p:spPr>
            <a:xfrm>
              <a:off x="8162997" y="4031989"/>
              <a:ext cx="480695" cy="480695"/>
            </a:xfrm>
            <a:custGeom>
              <a:rect b="b" l="l" r="r" t="t"/>
              <a:pathLst>
                <a:path extrusionOk="0" h="480695" w="480695">
                  <a:moveTo>
                    <a:pt x="240080" y="0"/>
                  </a:move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89" name="Google Shape;4289;p68"/>
            <p:cNvSpPr/>
            <p:nvPr/>
          </p:nvSpPr>
          <p:spPr>
            <a:xfrm>
              <a:off x="8162997" y="4031989"/>
              <a:ext cx="480695" cy="480695"/>
            </a:xfrm>
            <a:custGeom>
              <a:rect b="b" l="l" r="r" t="t"/>
              <a:pathLst>
                <a:path extrusionOk="0" h="480695" w="480695">
                  <a:moveTo>
                    <a:pt x="240080" y="480123"/>
                  </a:move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0" name="Google Shape;4290;p68"/>
            <p:cNvSpPr/>
            <p:nvPr/>
          </p:nvSpPr>
          <p:spPr>
            <a:xfrm>
              <a:off x="8162997" y="4683708"/>
              <a:ext cx="480695" cy="480695"/>
            </a:xfrm>
            <a:custGeom>
              <a:rect b="b" l="l" r="r" t="t"/>
              <a:pathLst>
                <a:path extrusionOk="0" h="480695" w="480695">
                  <a:moveTo>
                    <a:pt x="240080" y="0"/>
                  </a:move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close/>
                </a:path>
              </a:pathLst>
            </a:custGeom>
            <a:solidFill>
              <a:srgbClr val="99C0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1" name="Google Shape;4291;p68"/>
            <p:cNvSpPr/>
            <p:nvPr/>
          </p:nvSpPr>
          <p:spPr>
            <a:xfrm>
              <a:off x="8162997" y="4683708"/>
              <a:ext cx="480695" cy="480695"/>
            </a:xfrm>
            <a:custGeom>
              <a:rect b="b" l="l" r="r" t="t"/>
              <a:pathLst>
                <a:path extrusionOk="0" h="480695" w="480695">
                  <a:moveTo>
                    <a:pt x="240080" y="480123"/>
                  </a:move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2" name="Google Shape;4292;p68"/>
            <p:cNvSpPr/>
            <p:nvPr/>
          </p:nvSpPr>
          <p:spPr>
            <a:xfrm>
              <a:off x="8162997" y="5335426"/>
              <a:ext cx="480695" cy="480695"/>
            </a:xfrm>
            <a:custGeom>
              <a:rect b="b" l="l" r="r" t="t"/>
              <a:pathLst>
                <a:path extrusionOk="0" h="480695" w="480695">
                  <a:moveTo>
                    <a:pt x="240080" y="0"/>
                  </a:move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close/>
                </a:path>
              </a:pathLst>
            </a:custGeom>
            <a:solidFill>
              <a:srgbClr val="C5DB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3" name="Google Shape;4293;p68"/>
            <p:cNvSpPr/>
            <p:nvPr/>
          </p:nvSpPr>
          <p:spPr>
            <a:xfrm>
              <a:off x="8162997" y="5335426"/>
              <a:ext cx="480695" cy="480695"/>
            </a:xfrm>
            <a:custGeom>
              <a:rect b="b" l="l" r="r" t="t"/>
              <a:pathLst>
                <a:path extrusionOk="0" h="480695" w="480695">
                  <a:moveTo>
                    <a:pt x="240080" y="480123"/>
                  </a:move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4" name="Google Shape;4294;p68"/>
            <p:cNvSpPr/>
            <p:nvPr/>
          </p:nvSpPr>
          <p:spPr>
            <a:xfrm>
              <a:off x="8162997" y="6000042"/>
              <a:ext cx="480695" cy="480695"/>
            </a:xfrm>
            <a:custGeom>
              <a:rect b="b" l="l" r="r" t="t"/>
              <a:pathLst>
                <a:path extrusionOk="0" h="480695" w="480695">
                  <a:moveTo>
                    <a:pt x="240080" y="0"/>
                  </a:move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5" name="Google Shape;4295;p68"/>
            <p:cNvSpPr/>
            <p:nvPr/>
          </p:nvSpPr>
          <p:spPr>
            <a:xfrm>
              <a:off x="8162997" y="6000042"/>
              <a:ext cx="480695" cy="480695"/>
            </a:xfrm>
            <a:custGeom>
              <a:rect b="b" l="l" r="r" t="t"/>
              <a:pathLst>
                <a:path extrusionOk="0" h="480695" w="480695">
                  <a:moveTo>
                    <a:pt x="240080" y="480123"/>
                  </a:moveTo>
                  <a:lnTo>
                    <a:pt x="288464" y="475247"/>
                  </a:lnTo>
                  <a:lnTo>
                    <a:pt x="333528" y="461261"/>
                  </a:lnTo>
                  <a:lnTo>
                    <a:pt x="374310" y="439131"/>
                  </a:lnTo>
                  <a:lnTo>
                    <a:pt x="409841" y="409821"/>
                  </a:lnTo>
                  <a:lnTo>
                    <a:pt x="439158" y="374294"/>
                  </a:lnTo>
                  <a:lnTo>
                    <a:pt x="461294" y="333517"/>
                  </a:lnTo>
                  <a:lnTo>
                    <a:pt x="475283" y="288453"/>
                  </a:lnTo>
                  <a:lnTo>
                    <a:pt x="480161" y="240068"/>
                  </a:lnTo>
                  <a:lnTo>
                    <a:pt x="475283" y="191678"/>
                  </a:lnTo>
                  <a:lnTo>
                    <a:pt x="461294" y="146611"/>
                  </a:lnTo>
                  <a:lnTo>
                    <a:pt x="439158" y="105831"/>
                  </a:lnTo>
                  <a:lnTo>
                    <a:pt x="409841" y="70304"/>
                  </a:lnTo>
                  <a:lnTo>
                    <a:pt x="374310" y="40992"/>
                  </a:lnTo>
                  <a:lnTo>
                    <a:pt x="333528" y="18861"/>
                  </a:lnTo>
                  <a:lnTo>
                    <a:pt x="288464" y="4876"/>
                  </a:lnTo>
                  <a:lnTo>
                    <a:pt x="240080" y="0"/>
                  </a:lnTo>
                  <a:lnTo>
                    <a:pt x="191697" y="4876"/>
                  </a:lnTo>
                  <a:lnTo>
                    <a:pt x="146632" y="18861"/>
                  </a:lnTo>
                  <a:lnTo>
                    <a:pt x="105851" y="40992"/>
                  </a:lnTo>
                  <a:lnTo>
                    <a:pt x="70319" y="70304"/>
                  </a:lnTo>
                  <a:lnTo>
                    <a:pt x="41003" y="105831"/>
                  </a:lnTo>
                  <a:lnTo>
                    <a:pt x="18867" y="146611"/>
                  </a:lnTo>
                  <a:lnTo>
                    <a:pt x="4877" y="191678"/>
                  </a:lnTo>
                  <a:lnTo>
                    <a:pt x="0" y="240068"/>
                  </a:lnTo>
                  <a:lnTo>
                    <a:pt x="4877" y="288453"/>
                  </a:lnTo>
                  <a:lnTo>
                    <a:pt x="18867" y="333517"/>
                  </a:lnTo>
                  <a:lnTo>
                    <a:pt x="41003" y="374294"/>
                  </a:lnTo>
                  <a:lnTo>
                    <a:pt x="70319" y="409821"/>
                  </a:lnTo>
                  <a:lnTo>
                    <a:pt x="105851" y="439131"/>
                  </a:lnTo>
                  <a:lnTo>
                    <a:pt x="146632" y="461261"/>
                  </a:lnTo>
                  <a:lnTo>
                    <a:pt x="191697" y="475247"/>
                  </a:lnTo>
                  <a:lnTo>
                    <a:pt x="240080" y="480123"/>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96" name="Google Shape;4296;p68"/>
          <p:cNvSpPr txBox="1"/>
          <p:nvPr/>
        </p:nvSpPr>
        <p:spPr>
          <a:xfrm>
            <a:off x="8308133" y="4148091"/>
            <a:ext cx="203200" cy="248920"/>
          </a:xfrm>
          <a:prstGeom prst="rect">
            <a:avLst/>
          </a:prstGeom>
          <a:noFill/>
          <a:ln>
            <a:noFill/>
          </a:ln>
        </p:spPr>
        <p:txBody>
          <a:bodyPr anchorCtr="0" anchor="t" bIns="0" lIns="0" spcFirstLastPara="1" rIns="0" wrap="square" tIns="12700">
            <a:spAutoFit/>
          </a:bodyPr>
          <a:lstStyle/>
          <a:p>
            <a:pPr indent="0" lvl="0" marL="0" rtl="0" algn="l">
              <a:lnSpc>
                <a:spcPct val="117499"/>
              </a:lnSpc>
              <a:spcBef>
                <a:spcPts val="0"/>
              </a:spcBef>
              <a:spcAft>
                <a:spcPts val="0"/>
              </a:spcAft>
              <a:buNone/>
            </a:pPr>
            <a:r>
              <a:rPr b="1" lang="en-US" sz="800">
                <a:solidFill>
                  <a:srgbClr val="FFFFFF"/>
                </a:solidFill>
                <a:latin typeface="Malgun Gothic"/>
                <a:ea typeface="Malgun Gothic"/>
                <a:cs typeface="Malgun Gothic"/>
                <a:sym typeface="Malgun Gothic"/>
              </a:rPr>
              <a:t>LV4</a:t>
            </a:r>
            <a:endParaRPr sz="800">
              <a:latin typeface="Malgun Gothic"/>
              <a:ea typeface="Malgun Gothic"/>
              <a:cs typeface="Malgun Gothic"/>
              <a:sym typeface="Malgun Gothic"/>
            </a:endParaRPr>
          </a:p>
          <a:p>
            <a:pPr indent="0" lvl="0" marL="10795" rtl="0" algn="l">
              <a:lnSpc>
                <a:spcPct val="116999"/>
              </a:lnSpc>
              <a:spcBef>
                <a:spcPts val="0"/>
              </a:spcBef>
              <a:spcAft>
                <a:spcPts val="0"/>
              </a:spcAft>
              <a:buNone/>
            </a:pPr>
            <a:r>
              <a:rPr b="0" lang="en-US" sz="700">
                <a:solidFill>
                  <a:srgbClr val="FFFFFF"/>
                </a:solidFill>
                <a:latin typeface="Arial"/>
                <a:ea typeface="Arial"/>
                <a:cs typeface="Arial"/>
                <a:sym typeface="Arial"/>
              </a:rPr>
              <a:t>고급</a:t>
            </a:r>
            <a:endParaRPr sz="700">
              <a:latin typeface="Arial"/>
              <a:ea typeface="Arial"/>
              <a:cs typeface="Arial"/>
              <a:sym typeface="Arial"/>
            </a:endParaRPr>
          </a:p>
        </p:txBody>
      </p:sp>
      <p:sp>
        <p:nvSpPr>
          <p:cNvPr id="4297" name="Google Shape;4297;p68"/>
          <p:cNvSpPr txBox="1"/>
          <p:nvPr/>
        </p:nvSpPr>
        <p:spPr>
          <a:xfrm>
            <a:off x="8308133" y="4788138"/>
            <a:ext cx="203200" cy="248920"/>
          </a:xfrm>
          <a:prstGeom prst="rect">
            <a:avLst/>
          </a:prstGeom>
          <a:noFill/>
          <a:ln>
            <a:noFill/>
          </a:ln>
        </p:spPr>
        <p:txBody>
          <a:bodyPr anchorCtr="0" anchor="t" bIns="0" lIns="0" spcFirstLastPara="1" rIns="0" wrap="square" tIns="12700">
            <a:spAutoFit/>
          </a:bodyPr>
          <a:lstStyle/>
          <a:p>
            <a:pPr indent="0" lvl="0" marL="0" rtl="0" algn="l">
              <a:lnSpc>
                <a:spcPct val="117499"/>
              </a:lnSpc>
              <a:spcBef>
                <a:spcPts val="0"/>
              </a:spcBef>
              <a:spcAft>
                <a:spcPts val="0"/>
              </a:spcAft>
              <a:buNone/>
            </a:pPr>
            <a:r>
              <a:rPr b="1" lang="en-US" sz="800">
                <a:solidFill>
                  <a:srgbClr val="FFFFFF"/>
                </a:solidFill>
                <a:latin typeface="Malgun Gothic"/>
                <a:ea typeface="Malgun Gothic"/>
                <a:cs typeface="Malgun Gothic"/>
                <a:sym typeface="Malgun Gothic"/>
              </a:rPr>
              <a:t>LV3</a:t>
            </a:r>
            <a:endParaRPr sz="800">
              <a:latin typeface="Malgun Gothic"/>
              <a:ea typeface="Malgun Gothic"/>
              <a:cs typeface="Malgun Gothic"/>
              <a:sym typeface="Malgun Gothic"/>
            </a:endParaRPr>
          </a:p>
          <a:p>
            <a:pPr indent="0" lvl="0" marL="10795" rtl="0" algn="l">
              <a:lnSpc>
                <a:spcPct val="116999"/>
              </a:lnSpc>
              <a:spcBef>
                <a:spcPts val="0"/>
              </a:spcBef>
              <a:spcAft>
                <a:spcPts val="0"/>
              </a:spcAft>
              <a:buNone/>
            </a:pPr>
            <a:r>
              <a:rPr b="0" lang="en-US" sz="700">
                <a:solidFill>
                  <a:srgbClr val="FFFFFF"/>
                </a:solidFill>
                <a:latin typeface="Arial"/>
                <a:ea typeface="Arial"/>
                <a:cs typeface="Arial"/>
                <a:sym typeface="Arial"/>
              </a:rPr>
              <a:t>중급</a:t>
            </a:r>
            <a:endParaRPr sz="700">
              <a:latin typeface="Arial"/>
              <a:ea typeface="Arial"/>
              <a:cs typeface="Arial"/>
              <a:sym typeface="Arial"/>
            </a:endParaRPr>
          </a:p>
        </p:txBody>
      </p:sp>
      <p:sp>
        <p:nvSpPr>
          <p:cNvPr id="4298" name="Google Shape;4298;p68"/>
          <p:cNvSpPr txBox="1"/>
          <p:nvPr/>
        </p:nvSpPr>
        <p:spPr>
          <a:xfrm>
            <a:off x="8308133" y="5439836"/>
            <a:ext cx="203200" cy="248920"/>
          </a:xfrm>
          <a:prstGeom prst="rect">
            <a:avLst/>
          </a:prstGeom>
          <a:noFill/>
          <a:ln>
            <a:noFill/>
          </a:ln>
        </p:spPr>
        <p:txBody>
          <a:bodyPr anchorCtr="0" anchor="t" bIns="0" lIns="0" spcFirstLastPara="1" rIns="0" wrap="square" tIns="12700">
            <a:spAutoFit/>
          </a:bodyPr>
          <a:lstStyle/>
          <a:p>
            <a:pPr indent="0" lvl="0" marL="0" rtl="0" algn="l">
              <a:lnSpc>
                <a:spcPct val="117499"/>
              </a:lnSpc>
              <a:spcBef>
                <a:spcPts val="0"/>
              </a:spcBef>
              <a:spcAft>
                <a:spcPts val="0"/>
              </a:spcAft>
              <a:buNone/>
            </a:pPr>
            <a:r>
              <a:rPr b="1" lang="en-US" sz="800">
                <a:solidFill>
                  <a:srgbClr val="FFFFFF"/>
                </a:solidFill>
                <a:latin typeface="Malgun Gothic"/>
                <a:ea typeface="Malgun Gothic"/>
                <a:cs typeface="Malgun Gothic"/>
                <a:sym typeface="Malgun Gothic"/>
              </a:rPr>
              <a:t>LV2</a:t>
            </a:r>
            <a:endParaRPr sz="800">
              <a:latin typeface="Malgun Gothic"/>
              <a:ea typeface="Malgun Gothic"/>
              <a:cs typeface="Malgun Gothic"/>
              <a:sym typeface="Malgun Gothic"/>
            </a:endParaRPr>
          </a:p>
          <a:p>
            <a:pPr indent="0" lvl="0" marL="10795" rtl="0" algn="l">
              <a:lnSpc>
                <a:spcPct val="116999"/>
              </a:lnSpc>
              <a:spcBef>
                <a:spcPts val="0"/>
              </a:spcBef>
              <a:spcAft>
                <a:spcPts val="0"/>
              </a:spcAft>
              <a:buNone/>
            </a:pPr>
            <a:r>
              <a:rPr b="0" lang="en-US" sz="700">
                <a:solidFill>
                  <a:srgbClr val="FFFFFF"/>
                </a:solidFill>
                <a:latin typeface="Arial"/>
                <a:ea typeface="Arial"/>
                <a:cs typeface="Arial"/>
                <a:sym typeface="Arial"/>
              </a:rPr>
              <a:t>초급</a:t>
            </a:r>
            <a:endParaRPr sz="700">
              <a:latin typeface="Arial"/>
              <a:ea typeface="Arial"/>
              <a:cs typeface="Arial"/>
              <a:sym typeface="Arial"/>
            </a:endParaRPr>
          </a:p>
        </p:txBody>
      </p:sp>
      <p:grpSp>
        <p:nvGrpSpPr>
          <p:cNvPr id="4299" name="Google Shape;4299;p68"/>
          <p:cNvGrpSpPr/>
          <p:nvPr/>
        </p:nvGrpSpPr>
        <p:grpSpPr>
          <a:xfrm>
            <a:off x="8375112" y="4512460"/>
            <a:ext cx="56515" cy="1474956"/>
            <a:chOff x="8375112" y="4512460"/>
            <a:chExt cx="56515" cy="1474956"/>
          </a:xfrm>
        </p:grpSpPr>
        <p:sp>
          <p:nvSpPr>
            <p:cNvPr id="4300" name="Google Shape;4300;p68"/>
            <p:cNvSpPr/>
            <p:nvPr/>
          </p:nvSpPr>
          <p:spPr>
            <a:xfrm>
              <a:off x="8403078" y="5877561"/>
              <a:ext cx="0" cy="109855"/>
            </a:xfrm>
            <a:custGeom>
              <a:rect b="b" l="l" r="r" t="t"/>
              <a:pathLst>
                <a:path extrusionOk="0" h="109854" w="120000">
                  <a:moveTo>
                    <a:pt x="0" y="0"/>
                  </a:moveTo>
                  <a:lnTo>
                    <a:pt x="0" y="109245"/>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1" name="Google Shape;4301;p68"/>
            <p:cNvSpPr/>
            <p:nvPr/>
          </p:nvSpPr>
          <p:spPr>
            <a:xfrm>
              <a:off x="8375112" y="5821205"/>
              <a:ext cx="56515" cy="77470"/>
            </a:xfrm>
            <a:custGeom>
              <a:rect b="b" l="l" r="r" t="t"/>
              <a:pathLst>
                <a:path extrusionOk="0" h="77470" w="56515">
                  <a:moveTo>
                    <a:pt x="27965" y="0"/>
                  </a:moveTo>
                  <a:lnTo>
                    <a:pt x="0" y="76847"/>
                  </a:lnTo>
                  <a:lnTo>
                    <a:pt x="16604" y="65317"/>
                  </a:lnTo>
                  <a:lnTo>
                    <a:pt x="27965" y="61474"/>
                  </a:lnTo>
                  <a:lnTo>
                    <a:pt x="39326" y="65317"/>
                  </a:lnTo>
                  <a:lnTo>
                    <a:pt x="55930" y="76847"/>
                  </a:lnTo>
                  <a:lnTo>
                    <a:pt x="2796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2" name="Google Shape;4302;p68"/>
            <p:cNvSpPr/>
            <p:nvPr/>
          </p:nvSpPr>
          <p:spPr>
            <a:xfrm>
              <a:off x="8403078" y="5223164"/>
              <a:ext cx="0" cy="109855"/>
            </a:xfrm>
            <a:custGeom>
              <a:rect b="b" l="l" r="r" t="t"/>
              <a:pathLst>
                <a:path extrusionOk="0" h="109854" w="120000">
                  <a:moveTo>
                    <a:pt x="0" y="0"/>
                  </a:moveTo>
                  <a:lnTo>
                    <a:pt x="0" y="109245"/>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3" name="Google Shape;4303;p68"/>
            <p:cNvSpPr/>
            <p:nvPr/>
          </p:nvSpPr>
          <p:spPr>
            <a:xfrm>
              <a:off x="8375112" y="5166808"/>
              <a:ext cx="56515" cy="77470"/>
            </a:xfrm>
            <a:custGeom>
              <a:rect b="b" l="l" r="r" t="t"/>
              <a:pathLst>
                <a:path extrusionOk="0" h="77470" w="56515">
                  <a:moveTo>
                    <a:pt x="27965" y="0"/>
                  </a:moveTo>
                  <a:lnTo>
                    <a:pt x="0" y="76847"/>
                  </a:lnTo>
                  <a:lnTo>
                    <a:pt x="16604" y="65317"/>
                  </a:lnTo>
                  <a:lnTo>
                    <a:pt x="27965" y="61474"/>
                  </a:lnTo>
                  <a:lnTo>
                    <a:pt x="39326" y="65317"/>
                  </a:lnTo>
                  <a:lnTo>
                    <a:pt x="55930" y="76847"/>
                  </a:lnTo>
                  <a:lnTo>
                    <a:pt x="2796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4" name="Google Shape;4304;p68"/>
            <p:cNvSpPr/>
            <p:nvPr/>
          </p:nvSpPr>
          <p:spPr>
            <a:xfrm>
              <a:off x="8403078" y="4568816"/>
              <a:ext cx="0" cy="109855"/>
            </a:xfrm>
            <a:custGeom>
              <a:rect b="b" l="l" r="r" t="t"/>
              <a:pathLst>
                <a:path extrusionOk="0" h="109854" w="120000">
                  <a:moveTo>
                    <a:pt x="0" y="0"/>
                  </a:moveTo>
                  <a:lnTo>
                    <a:pt x="0" y="109245"/>
                  </a:lnTo>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5" name="Google Shape;4305;p68"/>
            <p:cNvSpPr/>
            <p:nvPr/>
          </p:nvSpPr>
          <p:spPr>
            <a:xfrm>
              <a:off x="8375112" y="4512460"/>
              <a:ext cx="56515" cy="77470"/>
            </a:xfrm>
            <a:custGeom>
              <a:rect b="b" l="l" r="r" t="t"/>
              <a:pathLst>
                <a:path extrusionOk="0" h="77470" w="56515">
                  <a:moveTo>
                    <a:pt x="27965" y="0"/>
                  </a:moveTo>
                  <a:lnTo>
                    <a:pt x="0" y="76847"/>
                  </a:lnTo>
                  <a:lnTo>
                    <a:pt x="16604" y="65317"/>
                  </a:lnTo>
                  <a:lnTo>
                    <a:pt x="27965" y="61474"/>
                  </a:lnTo>
                  <a:lnTo>
                    <a:pt x="39326" y="65317"/>
                  </a:lnTo>
                  <a:lnTo>
                    <a:pt x="55930" y="76847"/>
                  </a:lnTo>
                  <a:lnTo>
                    <a:pt x="2796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06" name="Google Shape;4306;p68"/>
          <p:cNvSpPr txBox="1"/>
          <p:nvPr/>
        </p:nvSpPr>
        <p:spPr>
          <a:xfrm>
            <a:off x="8014499" y="4521684"/>
            <a:ext cx="278765"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808285"/>
                </a:solidFill>
                <a:latin typeface="Arial"/>
                <a:ea typeface="Arial"/>
                <a:cs typeface="Arial"/>
                <a:sym typeface="Arial"/>
              </a:rPr>
              <a:t>Expert</a:t>
            </a:r>
            <a:endParaRPr sz="650">
              <a:latin typeface="Arial"/>
              <a:ea typeface="Arial"/>
              <a:cs typeface="Arial"/>
              <a:sym typeface="Arial"/>
            </a:endParaRPr>
          </a:p>
        </p:txBody>
      </p:sp>
      <p:sp>
        <p:nvSpPr>
          <p:cNvPr id="4307" name="Google Shape;4307;p68"/>
          <p:cNvSpPr txBox="1"/>
          <p:nvPr/>
        </p:nvSpPr>
        <p:spPr>
          <a:xfrm>
            <a:off x="8739000" y="4093388"/>
            <a:ext cx="917575" cy="304800"/>
          </a:xfrm>
          <a:prstGeom prst="rect">
            <a:avLst/>
          </a:prstGeom>
          <a:noFill/>
          <a:ln>
            <a:noFill/>
          </a:ln>
        </p:spPr>
        <p:txBody>
          <a:bodyPr anchorCtr="0" anchor="t" bIns="0" lIns="0" spcFirstLastPara="1" rIns="0" wrap="square" tIns="12700">
            <a:spAutoFit/>
          </a:bodyPr>
          <a:lstStyle/>
          <a:p>
            <a:pPr indent="0" lvl="0" marL="0" marR="5080" rtl="0" algn="l">
              <a:lnSpc>
                <a:spcPct val="131000"/>
              </a:lnSpc>
              <a:spcBef>
                <a:spcPts val="0"/>
              </a:spcBef>
              <a:spcAft>
                <a:spcPts val="0"/>
              </a:spcAft>
              <a:buNone/>
            </a:pPr>
            <a:r>
              <a:rPr b="0" lang="en-US" sz="700">
                <a:solidFill>
                  <a:srgbClr val="58595B"/>
                </a:solidFill>
                <a:latin typeface="Arial"/>
                <a:ea typeface="Arial"/>
                <a:cs typeface="Arial"/>
                <a:sym typeface="Arial"/>
              </a:rPr>
              <a:t>분야별 최고 전문가로 관련 업무 PM 수행 가능</a:t>
            </a:r>
            <a:endParaRPr sz="700">
              <a:latin typeface="Arial"/>
              <a:ea typeface="Arial"/>
              <a:cs typeface="Arial"/>
              <a:sym typeface="Arial"/>
            </a:endParaRPr>
          </a:p>
        </p:txBody>
      </p:sp>
      <p:sp>
        <p:nvSpPr>
          <p:cNvPr id="4308" name="Google Shape;4308;p68"/>
          <p:cNvSpPr txBox="1"/>
          <p:nvPr/>
        </p:nvSpPr>
        <p:spPr>
          <a:xfrm>
            <a:off x="8739000" y="5396783"/>
            <a:ext cx="756285" cy="304800"/>
          </a:xfrm>
          <a:prstGeom prst="rect">
            <a:avLst/>
          </a:prstGeom>
          <a:noFill/>
          <a:ln>
            <a:noFill/>
          </a:ln>
        </p:spPr>
        <p:txBody>
          <a:bodyPr anchorCtr="0" anchor="t" bIns="0" lIns="0" spcFirstLastPara="1" rIns="0" wrap="square" tIns="12700">
            <a:spAutoFit/>
          </a:bodyPr>
          <a:lstStyle/>
          <a:p>
            <a:pPr indent="0" lvl="0" marL="0" marR="5080" rtl="0" algn="l">
              <a:lnSpc>
                <a:spcPct val="131000"/>
              </a:lnSpc>
              <a:spcBef>
                <a:spcPts val="0"/>
              </a:spcBef>
              <a:spcAft>
                <a:spcPts val="0"/>
              </a:spcAft>
              <a:buNone/>
            </a:pPr>
            <a:r>
              <a:rPr b="0" lang="en-US" sz="700">
                <a:solidFill>
                  <a:srgbClr val="58595B"/>
                </a:solidFill>
                <a:latin typeface="Arial"/>
                <a:ea typeface="Arial"/>
                <a:cs typeface="Arial"/>
                <a:sym typeface="Arial"/>
              </a:rPr>
              <a:t>데이터 기본 분석 및 담당업무 활용 가능</a:t>
            </a:r>
            <a:endParaRPr sz="700">
              <a:latin typeface="Arial"/>
              <a:ea typeface="Arial"/>
              <a:cs typeface="Arial"/>
              <a:sym typeface="Arial"/>
            </a:endParaRPr>
          </a:p>
        </p:txBody>
      </p:sp>
      <p:sp>
        <p:nvSpPr>
          <p:cNvPr id="4309" name="Google Shape;4309;p68"/>
          <p:cNvSpPr txBox="1"/>
          <p:nvPr/>
        </p:nvSpPr>
        <p:spPr>
          <a:xfrm>
            <a:off x="8001799" y="5830434"/>
            <a:ext cx="2134235" cy="60579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808285"/>
                </a:solidFill>
                <a:latin typeface="Arial"/>
                <a:ea typeface="Arial"/>
                <a:cs typeface="Arial"/>
                <a:sym typeface="Arial"/>
              </a:rPr>
              <a:t>Citizen</a:t>
            </a:r>
            <a:endParaRPr sz="650">
              <a:latin typeface="Arial"/>
              <a:ea typeface="Arial"/>
              <a:cs typeface="Arial"/>
              <a:sym typeface="Arial"/>
            </a:endParaRPr>
          </a:p>
          <a:p>
            <a:pPr indent="0" lvl="0" marL="736600" rtl="0" algn="l">
              <a:lnSpc>
                <a:spcPct val="100000"/>
              </a:lnSpc>
              <a:spcBef>
                <a:spcPts val="720"/>
              </a:spcBef>
              <a:spcAft>
                <a:spcPts val="0"/>
              </a:spcAft>
              <a:buNone/>
            </a:pPr>
            <a:r>
              <a:rPr b="0" lang="en-US" sz="700">
                <a:solidFill>
                  <a:srgbClr val="58595B"/>
                </a:solidFill>
                <a:latin typeface="Arial"/>
                <a:ea typeface="Arial"/>
                <a:cs typeface="Arial"/>
                <a:sym typeface="Arial"/>
              </a:rPr>
              <a:t>디지털 트렌드 및 당사 DT 추진 방향</a:t>
            </a:r>
            <a:endParaRPr sz="700">
              <a:latin typeface="Arial"/>
              <a:ea typeface="Arial"/>
              <a:cs typeface="Arial"/>
              <a:sym typeface="Arial"/>
            </a:endParaRPr>
          </a:p>
          <a:p>
            <a:pPr indent="0" lvl="0" marL="306070" rtl="0" algn="l">
              <a:lnSpc>
                <a:spcPct val="100000"/>
              </a:lnSpc>
              <a:spcBef>
                <a:spcPts val="160"/>
              </a:spcBef>
              <a:spcAft>
                <a:spcPts val="0"/>
              </a:spcAft>
              <a:buNone/>
            </a:pPr>
            <a:r>
              <a:rPr b="1" baseline="30000" lang="en-US" sz="1200">
                <a:solidFill>
                  <a:srgbClr val="BCBEC0"/>
                </a:solidFill>
                <a:latin typeface="Malgun Gothic"/>
                <a:ea typeface="Malgun Gothic"/>
                <a:cs typeface="Malgun Gothic"/>
                <a:sym typeface="Malgun Gothic"/>
              </a:rPr>
              <a:t>LV1	</a:t>
            </a:r>
            <a:r>
              <a:rPr b="0" lang="en-US" sz="700">
                <a:solidFill>
                  <a:srgbClr val="58595B"/>
                </a:solidFill>
                <a:latin typeface="Arial"/>
                <a:ea typeface="Arial"/>
                <a:cs typeface="Arial"/>
                <a:sym typeface="Arial"/>
              </a:rPr>
              <a:t>이해 Digital Literacy</a:t>
            </a:r>
            <a:endParaRPr sz="700">
              <a:latin typeface="Arial"/>
              <a:ea typeface="Arial"/>
              <a:cs typeface="Arial"/>
              <a:sym typeface="Arial"/>
            </a:endParaRPr>
          </a:p>
          <a:p>
            <a:pPr indent="0" lvl="0" marL="316865" rtl="0" algn="l">
              <a:lnSpc>
                <a:spcPct val="100000"/>
              </a:lnSpc>
              <a:spcBef>
                <a:spcPts val="240"/>
              </a:spcBef>
              <a:spcAft>
                <a:spcPts val="0"/>
              </a:spcAft>
              <a:buNone/>
            </a:pPr>
            <a:r>
              <a:rPr b="0" baseline="30000" lang="en-US" sz="1050">
                <a:solidFill>
                  <a:srgbClr val="BCBEC0"/>
                </a:solidFill>
                <a:latin typeface="Arial"/>
                <a:ea typeface="Arial"/>
                <a:cs typeface="Arial"/>
                <a:sym typeface="Arial"/>
              </a:rPr>
              <a:t>입문	</a:t>
            </a:r>
            <a:r>
              <a:rPr b="0" lang="en-US" sz="700">
                <a:solidFill>
                  <a:srgbClr val="58595B"/>
                </a:solidFill>
                <a:latin typeface="Arial"/>
                <a:ea typeface="Arial"/>
                <a:cs typeface="Arial"/>
                <a:sym typeface="Arial"/>
              </a:rPr>
              <a:t>(전 직원 디지털 문맹률 0%) 제고</a:t>
            </a:r>
            <a:endParaRPr sz="700">
              <a:latin typeface="Arial"/>
              <a:ea typeface="Arial"/>
              <a:cs typeface="Arial"/>
              <a:sym typeface="Arial"/>
            </a:endParaRPr>
          </a:p>
        </p:txBody>
      </p:sp>
      <p:sp>
        <p:nvSpPr>
          <p:cNvPr id="4310" name="Google Shape;4310;p68"/>
          <p:cNvSpPr txBox="1"/>
          <p:nvPr/>
        </p:nvSpPr>
        <p:spPr>
          <a:xfrm>
            <a:off x="8739000" y="4745085"/>
            <a:ext cx="755650" cy="304800"/>
          </a:xfrm>
          <a:prstGeom prst="rect">
            <a:avLst/>
          </a:prstGeom>
          <a:noFill/>
          <a:ln>
            <a:noFill/>
          </a:ln>
        </p:spPr>
        <p:txBody>
          <a:bodyPr anchorCtr="0" anchor="t" bIns="0" lIns="0" spcFirstLastPara="1" rIns="0" wrap="square" tIns="12700">
            <a:spAutoFit/>
          </a:bodyPr>
          <a:lstStyle/>
          <a:p>
            <a:pPr indent="0" lvl="0" marL="0" marR="5080" rtl="0" algn="l">
              <a:lnSpc>
                <a:spcPct val="131000"/>
              </a:lnSpc>
              <a:spcBef>
                <a:spcPts val="0"/>
              </a:spcBef>
              <a:spcAft>
                <a:spcPts val="0"/>
              </a:spcAft>
              <a:buNone/>
            </a:pPr>
            <a:r>
              <a:rPr b="0" lang="en-US" sz="700">
                <a:solidFill>
                  <a:srgbClr val="58595B"/>
                </a:solidFill>
                <a:latin typeface="Arial"/>
                <a:ea typeface="Arial"/>
                <a:cs typeface="Arial"/>
                <a:sym typeface="Arial"/>
              </a:rPr>
              <a:t>업과 기술에 이해 기반 기존 업무 혁신</a:t>
            </a:r>
            <a:endParaRPr sz="700">
              <a:latin typeface="Arial"/>
              <a:ea typeface="Arial"/>
              <a:cs typeface="Arial"/>
              <a:sym typeface="Arial"/>
            </a:endParaRPr>
          </a:p>
        </p:txBody>
      </p:sp>
      <p:grpSp>
        <p:nvGrpSpPr>
          <p:cNvPr id="4311" name="Google Shape;4311;p68"/>
          <p:cNvGrpSpPr/>
          <p:nvPr/>
        </p:nvGrpSpPr>
        <p:grpSpPr>
          <a:xfrm>
            <a:off x="8738999" y="4595257"/>
            <a:ext cx="1341120" cy="1286619"/>
            <a:chOff x="8738999" y="4595257"/>
            <a:chExt cx="1341120" cy="1286619"/>
          </a:xfrm>
        </p:grpSpPr>
        <p:sp>
          <p:nvSpPr>
            <p:cNvPr id="4312" name="Google Shape;4312;p68"/>
            <p:cNvSpPr/>
            <p:nvPr/>
          </p:nvSpPr>
          <p:spPr>
            <a:xfrm>
              <a:off x="8738999" y="4595257"/>
              <a:ext cx="1341120" cy="0"/>
            </a:xfrm>
            <a:custGeom>
              <a:rect b="b" l="l" r="r" t="t"/>
              <a:pathLst>
                <a:path extrusionOk="0" h="120000" w="1341120">
                  <a:moveTo>
                    <a:pt x="0" y="0"/>
                  </a:moveTo>
                  <a:lnTo>
                    <a:pt x="1341005" y="0"/>
                  </a:lnTo>
                </a:path>
              </a:pathLst>
            </a:custGeom>
            <a:noFill/>
            <a:ln cap="flat" cmpd="sng" w="9525">
              <a:solidFill>
                <a:srgbClr val="6DA4EB"/>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13" name="Google Shape;4313;p68"/>
            <p:cNvSpPr/>
            <p:nvPr/>
          </p:nvSpPr>
          <p:spPr>
            <a:xfrm>
              <a:off x="8738999" y="5251540"/>
              <a:ext cx="1341120" cy="0"/>
            </a:xfrm>
            <a:custGeom>
              <a:rect b="b" l="l" r="r" t="t"/>
              <a:pathLst>
                <a:path extrusionOk="0" h="120000" w="1341120">
                  <a:moveTo>
                    <a:pt x="0" y="0"/>
                  </a:moveTo>
                  <a:lnTo>
                    <a:pt x="1341005" y="0"/>
                  </a:lnTo>
                </a:path>
              </a:pathLst>
            </a:custGeom>
            <a:noFill/>
            <a:ln cap="flat" cmpd="sng" w="9525">
              <a:solidFill>
                <a:srgbClr val="6DA4EB"/>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14" name="Google Shape;4314;p68"/>
            <p:cNvSpPr/>
            <p:nvPr/>
          </p:nvSpPr>
          <p:spPr>
            <a:xfrm>
              <a:off x="8738999" y="5881876"/>
              <a:ext cx="1341120" cy="0"/>
            </a:xfrm>
            <a:custGeom>
              <a:rect b="b" l="l" r="r" t="t"/>
              <a:pathLst>
                <a:path extrusionOk="0" h="120000" w="1341120">
                  <a:moveTo>
                    <a:pt x="0" y="0"/>
                  </a:moveTo>
                  <a:lnTo>
                    <a:pt x="1341005" y="0"/>
                  </a:lnTo>
                </a:path>
              </a:pathLst>
            </a:custGeom>
            <a:noFill/>
            <a:ln cap="flat" cmpd="sng" w="9525">
              <a:solidFill>
                <a:srgbClr val="6DA4EB"/>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15" name="Google Shape;4315;p68"/>
          <p:cNvSpPr/>
          <p:nvPr/>
        </p:nvSpPr>
        <p:spPr>
          <a:xfrm>
            <a:off x="5075999" y="2676372"/>
            <a:ext cx="2484120" cy="1623060"/>
          </a:xfrm>
          <a:custGeom>
            <a:rect b="b" l="l" r="r" t="t"/>
            <a:pathLst>
              <a:path extrusionOk="0" h="1623060" w="2484120">
                <a:moveTo>
                  <a:pt x="0" y="1622717"/>
                </a:moveTo>
                <a:lnTo>
                  <a:pt x="2484005" y="1622717"/>
                </a:lnTo>
                <a:lnTo>
                  <a:pt x="2484005" y="0"/>
                </a:lnTo>
                <a:lnTo>
                  <a:pt x="0" y="0"/>
                </a:lnTo>
                <a:lnTo>
                  <a:pt x="0" y="1622717"/>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16" name="Google Shape;4316;p68"/>
          <p:cNvSpPr txBox="1"/>
          <p:nvPr/>
        </p:nvSpPr>
        <p:spPr>
          <a:xfrm>
            <a:off x="5184000" y="2779809"/>
            <a:ext cx="880110" cy="12827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b="0" lang="en-US" sz="650">
                <a:solidFill>
                  <a:srgbClr val="58595B"/>
                </a:solidFill>
                <a:latin typeface="Arial"/>
                <a:ea typeface="Arial"/>
                <a:cs typeface="Arial"/>
                <a:sym typeface="Arial"/>
              </a:rPr>
              <a:t>*신한금융그룹 핵심가치</a:t>
            </a:r>
            <a:endParaRPr sz="650">
              <a:latin typeface="Arial"/>
              <a:ea typeface="Arial"/>
              <a:cs typeface="Arial"/>
              <a:sym typeface="Arial"/>
            </a:endParaRPr>
          </a:p>
        </p:txBody>
      </p:sp>
      <p:sp>
        <p:nvSpPr>
          <p:cNvPr id="4317" name="Google Shape;4317;p68"/>
          <p:cNvSpPr txBox="1"/>
          <p:nvPr/>
        </p:nvSpPr>
        <p:spPr>
          <a:xfrm>
            <a:off x="6696037" y="3652309"/>
            <a:ext cx="768985" cy="406400"/>
          </a:xfrm>
          <a:prstGeom prst="rect">
            <a:avLst/>
          </a:prstGeom>
          <a:noFill/>
          <a:ln>
            <a:noFill/>
          </a:ln>
        </p:spPr>
        <p:txBody>
          <a:bodyPr anchorCtr="0" anchor="t" bIns="0" lIns="0" spcFirstLastPara="1" rIns="0" wrap="square" tIns="40000">
            <a:spAutoFit/>
          </a:bodyPr>
          <a:lstStyle/>
          <a:p>
            <a:pPr indent="0" lvl="0" marL="0" marR="5715" rtl="0" algn="ctr">
              <a:lnSpc>
                <a:spcPct val="100000"/>
              </a:lnSpc>
              <a:spcBef>
                <a:spcPts val="0"/>
              </a:spcBef>
              <a:spcAft>
                <a:spcPts val="0"/>
              </a:spcAft>
              <a:buNone/>
            </a:pPr>
            <a:r>
              <a:rPr b="0" lang="en-US" sz="650">
                <a:solidFill>
                  <a:srgbClr val="58595B"/>
                </a:solidFill>
                <a:latin typeface="Arial"/>
                <a:ea typeface="Arial"/>
                <a:cs typeface="Arial"/>
                <a:sym typeface="Arial"/>
              </a:rPr>
              <a:t>(다르게)</a:t>
            </a:r>
            <a:endParaRPr sz="650">
              <a:latin typeface="Arial"/>
              <a:ea typeface="Arial"/>
              <a:cs typeface="Arial"/>
              <a:sym typeface="Arial"/>
            </a:endParaRPr>
          </a:p>
          <a:p>
            <a:pPr indent="0" lvl="0" marL="0" marR="5080" rtl="0" algn="ctr">
              <a:lnSpc>
                <a:spcPct val="128200"/>
              </a:lnSpc>
              <a:spcBef>
                <a:spcPts val="0"/>
              </a:spcBef>
              <a:spcAft>
                <a:spcPts val="0"/>
              </a:spcAft>
              <a:buNone/>
            </a:pPr>
            <a:r>
              <a:rPr b="0" lang="en-US" sz="650">
                <a:solidFill>
                  <a:srgbClr val="58595B"/>
                </a:solidFill>
                <a:latin typeface="Arial"/>
                <a:ea typeface="Arial"/>
                <a:cs typeface="Arial"/>
                <a:sym typeface="Arial"/>
              </a:rPr>
              <a:t>다름을 존중하며 남다른 결과를 만든다</a:t>
            </a:r>
            <a:endParaRPr sz="650">
              <a:latin typeface="Arial"/>
              <a:ea typeface="Arial"/>
              <a:cs typeface="Arial"/>
              <a:sym typeface="Arial"/>
            </a:endParaRPr>
          </a:p>
        </p:txBody>
      </p:sp>
      <p:pic>
        <p:nvPicPr>
          <p:cNvPr id="4318" name="Google Shape;4318;p68"/>
          <p:cNvPicPr preferRelativeResize="0"/>
          <p:nvPr/>
        </p:nvPicPr>
        <p:blipFill rotWithShape="1">
          <a:blip r:embed="rId20">
            <a:alphaModFix/>
          </a:blip>
          <a:srcRect b="0" l="0" r="0" t="0"/>
          <a:stretch/>
        </p:blipFill>
        <p:spPr>
          <a:xfrm>
            <a:off x="5383562" y="3962189"/>
            <a:ext cx="79375" cy="66675"/>
          </a:xfrm>
          <a:prstGeom prst="rect">
            <a:avLst/>
          </a:prstGeom>
          <a:noFill/>
          <a:ln>
            <a:noFill/>
          </a:ln>
        </p:spPr>
      </p:pic>
      <p:sp>
        <p:nvSpPr>
          <p:cNvPr id="4319" name="Google Shape;4319;p68"/>
          <p:cNvSpPr txBox="1"/>
          <p:nvPr/>
        </p:nvSpPr>
        <p:spPr>
          <a:xfrm>
            <a:off x="5223943" y="3652309"/>
            <a:ext cx="1395730" cy="533400"/>
          </a:xfrm>
          <a:prstGeom prst="rect">
            <a:avLst/>
          </a:prstGeom>
          <a:noFill/>
          <a:ln>
            <a:noFill/>
          </a:ln>
        </p:spPr>
        <p:txBody>
          <a:bodyPr anchorCtr="0" anchor="t" bIns="0" lIns="0" spcFirstLastPara="1" rIns="0" wrap="square" tIns="40000">
            <a:spAutoFit/>
          </a:bodyPr>
          <a:lstStyle/>
          <a:p>
            <a:pPr indent="0" lvl="0" marL="190500" rtl="0" algn="l">
              <a:lnSpc>
                <a:spcPct val="100000"/>
              </a:lnSpc>
              <a:spcBef>
                <a:spcPts val="0"/>
              </a:spcBef>
              <a:spcAft>
                <a:spcPts val="0"/>
              </a:spcAft>
              <a:buNone/>
            </a:pPr>
            <a:r>
              <a:rPr b="0" lang="en-US" sz="650">
                <a:solidFill>
                  <a:srgbClr val="58595B"/>
                </a:solidFill>
                <a:latin typeface="Arial"/>
                <a:ea typeface="Arial"/>
                <a:cs typeface="Arial"/>
                <a:sym typeface="Arial"/>
              </a:rPr>
              <a:t>(바르게)	(빠르게)</a:t>
            </a:r>
            <a:endParaRPr sz="650">
              <a:latin typeface="Arial"/>
              <a:ea typeface="Arial"/>
              <a:cs typeface="Arial"/>
              <a:sym typeface="Arial"/>
            </a:endParaRPr>
          </a:p>
          <a:p>
            <a:pPr indent="88900" lvl="0" marL="0" marR="5080" rtl="0" algn="l">
              <a:lnSpc>
                <a:spcPct val="128200"/>
              </a:lnSpc>
              <a:spcBef>
                <a:spcPts val="0"/>
              </a:spcBef>
              <a:spcAft>
                <a:spcPts val="0"/>
              </a:spcAft>
              <a:buNone/>
            </a:pPr>
            <a:r>
              <a:rPr b="0" lang="en-US" sz="650">
                <a:solidFill>
                  <a:srgbClr val="58595B"/>
                </a:solidFill>
                <a:latin typeface="Arial"/>
                <a:ea typeface="Arial"/>
                <a:cs typeface="Arial"/>
                <a:sym typeface="Arial"/>
              </a:rPr>
              <a:t>고객과 미래를	빠르게 실행하고 기준 로 바른 길을	배우며 성장한다</a:t>
            </a:r>
            <a:endParaRPr sz="650">
              <a:latin typeface="Arial"/>
              <a:ea typeface="Arial"/>
              <a:cs typeface="Arial"/>
              <a:sym typeface="Arial"/>
            </a:endParaRPr>
          </a:p>
          <a:p>
            <a:pPr indent="0" lvl="0" marL="178435" rtl="0" algn="l">
              <a:lnSpc>
                <a:spcPct val="100000"/>
              </a:lnSpc>
              <a:spcBef>
                <a:spcPts val="220"/>
              </a:spcBef>
              <a:spcAft>
                <a:spcPts val="0"/>
              </a:spcAft>
              <a:buNone/>
            </a:pPr>
            <a:r>
              <a:rPr b="0" lang="en-US" sz="650">
                <a:solidFill>
                  <a:srgbClr val="58595B"/>
                </a:solidFill>
                <a:latin typeface="Arial"/>
                <a:ea typeface="Arial"/>
                <a:cs typeface="Arial"/>
                <a:sym typeface="Arial"/>
              </a:rPr>
              <a:t>선택한다</a:t>
            </a:r>
            <a:endParaRPr sz="650">
              <a:latin typeface="Arial"/>
              <a:ea typeface="Arial"/>
              <a:cs typeface="Arial"/>
              <a:sym typeface="Arial"/>
            </a:endParaRPr>
          </a:p>
        </p:txBody>
      </p:sp>
      <p:grpSp>
        <p:nvGrpSpPr>
          <p:cNvPr id="4320" name="Google Shape;4320;p68"/>
          <p:cNvGrpSpPr/>
          <p:nvPr/>
        </p:nvGrpSpPr>
        <p:grpSpPr>
          <a:xfrm>
            <a:off x="5274001" y="3030857"/>
            <a:ext cx="2088581" cy="576580"/>
            <a:chOff x="5274001" y="3030857"/>
            <a:chExt cx="2088581" cy="576580"/>
          </a:xfrm>
        </p:grpSpPr>
        <p:sp>
          <p:nvSpPr>
            <p:cNvPr id="4321" name="Google Shape;4321;p68"/>
            <p:cNvSpPr/>
            <p:nvPr/>
          </p:nvSpPr>
          <p:spPr>
            <a:xfrm>
              <a:off x="5274001" y="3030857"/>
              <a:ext cx="576580" cy="576580"/>
            </a:xfrm>
            <a:custGeom>
              <a:rect b="b" l="l" r="r" t="t"/>
              <a:pathLst>
                <a:path extrusionOk="0" h="576579" w="576579">
                  <a:moveTo>
                    <a:pt x="287997" y="0"/>
                  </a:moveTo>
                  <a:lnTo>
                    <a:pt x="241283" y="3769"/>
                  </a:lnTo>
                  <a:lnTo>
                    <a:pt x="196969" y="14681"/>
                  </a:lnTo>
                  <a:lnTo>
                    <a:pt x="155647" y="32143"/>
                  </a:lnTo>
                  <a:lnTo>
                    <a:pt x="117910" y="55563"/>
                  </a:lnTo>
                  <a:lnTo>
                    <a:pt x="84353" y="84347"/>
                  </a:lnTo>
                  <a:lnTo>
                    <a:pt x="55567" y="117902"/>
                  </a:lnTo>
                  <a:lnTo>
                    <a:pt x="32146" y="155637"/>
                  </a:lnTo>
                  <a:lnTo>
                    <a:pt x="14682" y="196957"/>
                  </a:lnTo>
                  <a:lnTo>
                    <a:pt x="3769" y="241271"/>
                  </a:lnTo>
                  <a:lnTo>
                    <a:pt x="0" y="287985"/>
                  </a:lnTo>
                  <a:lnTo>
                    <a:pt x="3769" y="334702"/>
                  </a:lnTo>
                  <a:lnTo>
                    <a:pt x="14682" y="379020"/>
                  </a:lnTo>
                  <a:lnTo>
                    <a:pt x="32146" y="420344"/>
                  </a:lnTo>
                  <a:lnTo>
                    <a:pt x="55567" y="458082"/>
                  </a:lnTo>
                  <a:lnTo>
                    <a:pt x="84353" y="491640"/>
                  </a:lnTo>
                  <a:lnTo>
                    <a:pt x="117910" y="520427"/>
                  </a:lnTo>
                  <a:lnTo>
                    <a:pt x="155647" y="543849"/>
                  </a:lnTo>
                  <a:lnTo>
                    <a:pt x="196969" y="561313"/>
                  </a:lnTo>
                  <a:lnTo>
                    <a:pt x="241283" y="572226"/>
                  </a:lnTo>
                  <a:lnTo>
                    <a:pt x="287997" y="575995"/>
                  </a:lnTo>
                  <a:lnTo>
                    <a:pt x="334712" y="572226"/>
                  </a:lnTo>
                  <a:lnTo>
                    <a:pt x="379026" y="561313"/>
                  </a:lnTo>
                  <a:lnTo>
                    <a:pt x="420348" y="543849"/>
                  </a:lnTo>
                  <a:lnTo>
                    <a:pt x="458084" y="520427"/>
                  </a:lnTo>
                  <a:lnTo>
                    <a:pt x="491642" y="491640"/>
                  </a:lnTo>
                  <a:lnTo>
                    <a:pt x="520428" y="458082"/>
                  </a:lnTo>
                  <a:lnTo>
                    <a:pt x="543849" y="420344"/>
                  </a:lnTo>
                  <a:lnTo>
                    <a:pt x="561313" y="379020"/>
                  </a:lnTo>
                  <a:lnTo>
                    <a:pt x="572226" y="334702"/>
                  </a:lnTo>
                  <a:lnTo>
                    <a:pt x="575995" y="287985"/>
                  </a:lnTo>
                  <a:lnTo>
                    <a:pt x="572226" y="241271"/>
                  </a:lnTo>
                  <a:lnTo>
                    <a:pt x="561313" y="196957"/>
                  </a:lnTo>
                  <a:lnTo>
                    <a:pt x="543849" y="155637"/>
                  </a:lnTo>
                  <a:lnTo>
                    <a:pt x="520428" y="117902"/>
                  </a:lnTo>
                  <a:lnTo>
                    <a:pt x="491642" y="84347"/>
                  </a:lnTo>
                  <a:lnTo>
                    <a:pt x="458084" y="55563"/>
                  </a:lnTo>
                  <a:lnTo>
                    <a:pt x="420348" y="32143"/>
                  </a:lnTo>
                  <a:lnTo>
                    <a:pt x="379026" y="14681"/>
                  </a:lnTo>
                  <a:lnTo>
                    <a:pt x="334712" y="3769"/>
                  </a:lnTo>
                  <a:lnTo>
                    <a:pt x="2879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22" name="Google Shape;4322;p68"/>
            <p:cNvPicPr preferRelativeResize="0"/>
            <p:nvPr/>
          </p:nvPicPr>
          <p:blipFill rotWithShape="1">
            <a:blip r:embed="rId21">
              <a:alphaModFix/>
            </a:blip>
            <a:srcRect b="0" l="0" r="0" t="0"/>
            <a:stretch/>
          </p:blipFill>
          <p:spPr>
            <a:xfrm>
              <a:off x="5450928" y="3156840"/>
              <a:ext cx="73380" cy="73266"/>
            </a:xfrm>
            <a:prstGeom prst="rect">
              <a:avLst/>
            </a:prstGeom>
            <a:noFill/>
            <a:ln>
              <a:noFill/>
            </a:ln>
          </p:spPr>
        </p:pic>
        <p:sp>
          <p:nvSpPr>
            <p:cNvPr id="4323" name="Google Shape;4323;p68"/>
            <p:cNvSpPr/>
            <p:nvPr/>
          </p:nvSpPr>
          <p:spPr>
            <a:xfrm>
              <a:off x="5421909" y="3193645"/>
              <a:ext cx="176530" cy="283845"/>
            </a:xfrm>
            <a:custGeom>
              <a:rect b="b" l="l" r="r" t="t"/>
              <a:pathLst>
                <a:path extrusionOk="0" h="283845" w="176529">
                  <a:moveTo>
                    <a:pt x="27495" y="106730"/>
                  </a:moveTo>
                  <a:lnTo>
                    <a:pt x="27495" y="125450"/>
                  </a:lnTo>
                  <a:lnTo>
                    <a:pt x="27495" y="160515"/>
                  </a:lnTo>
                  <a:lnTo>
                    <a:pt x="27495" y="168592"/>
                  </a:lnTo>
                  <a:lnTo>
                    <a:pt x="21069" y="175145"/>
                  </a:lnTo>
                  <a:lnTo>
                    <a:pt x="13131" y="175145"/>
                  </a:lnTo>
                  <a:lnTo>
                    <a:pt x="5206" y="175145"/>
                  </a:lnTo>
                  <a:lnTo>
                    <a:pt x="0" y="168592"/>
                  </a:lnTo>
                  <a:lnTo>
                    <a:pt x="0" y="160515"/>
                  </a:lnTo>
                  <a:lnTo>
                    <a:pt x="0" y="142024"/>
                  </a:lnTo>
                  <a:lnTo>
                    <a:pt x="0" y="125641"/>
                  </a:lnTo>
                  <a:lnTo>
                    <a:pt x="0" y="83489"/>
                  </a:lnTo>
                  <a:lnTo>
                    <a:pt x="2400" y="71620"/>
                  </a:lnTo>
                  <a:lnTo>
                    <a:pt x="8948" y="61928"/>
                  </a:lnTo>
                  <a:lnTo>
                    <a:pt x="18661" y="55393"/>
                  </a:lnTo>
                  <a:lnTo>
                    <a:pt x="30556" y="52997"/>
                  </a:lnTo>
                  <a:lnTo>
                    <a:pt x="33515" y="52997"/>
                  </a:lnTo>
                  <a:lnTo>
                    <a:pt x="42633" y="52997"/>
                  </a:lnTo>
                  <a:lnTo>
                    <a:pt x="88785" y="52997"/>
                  </a:lnTo>
                  <a:lnTo>
                    <a:pt x="93789" y="52997"/>
                  </a:lnTo>
                  <a:lnTo>
                    <a:pt x="99428" y="52997"/>
                  </a:lnTo>
                  <a:lnTo>
                    <a:pt x="104838" y="50761"/>
                  </a:lnTo>
                  <a:lnTo>
                    <a:pt x="108813" y="46786"/>
                  </a:lnTo>
                  <a:lnTo>
                    <a:pt x="115290" y="40322"/>
                  </a:lnTo>
                  <a:lnTo>
                    <a:pt x="149872" y="5803"/>
                  </a:lnTo>
                  <a:lnTo>
                    <a:pt x="155600" y="88"/>
                  </a:lnTo>
                  <a:lnTo>
                    <a:pt x="164795" y="0"/>
                  </a:lnTo>
                  <a:lnTo>
                    <a:pt x="170395" y="5588"/>
                  </a:lnTo>
                  <a:lnTo>
                    <a:pt x="176009" y="11188"/>
                  </a:lnTo>
                  <a:lnTo>
                    <a:pt x="175044" y="19494"/>
                  </a:lnTo>
                  <a:lnTo>
                    <a:pt x="169316" y="25209"/>
                  </a:lnTo>
                  <a:lnTo>
                    <a:pt x="159562" y="34937"/>
                  </a:lnTo>
                  <a:lnTo>
                    <a:pt x="146469" y="48018"/>
                  </a:lnTo>
                  <a:lnTo>
                    <a:pt x="114261" y="80162"/>
                  </a:lnTo>
                  <a:lnTo>
                    <a:pt x="103924" y="105041"/>
                  </a:lnTo>
                  <a:lnTo>
                    <a:pt x="103924" y="171323"/>
                  </a:lnTo>
                  <a:lnTo>
                    <a:pt x="103924" y="171323"/>
                  </a:lnTo>
                  <a:lnTo>
                    <a:pt x="103924" y="276313"/>
                  </a:lnTo>
                  <a:lnTo>
                    <a:pt x="98310" y="283387"/>
                  </a:lnTo>
                  <a:lnTo>
                    <a:pt x="89738" y="283387"/>
                  </a:lnTo>
                  <a:lnTo>
                    <a:pt x="81165" y="283387"/>
                  </a:lnTo>
                  <a:lnTo>
                    <a:pt x="74218" y="276313"/>
                  </a:lnTo>
                  <a:lnTo>
                    <a:pt x="74218" y="182651"/>
                  </a:lnTo>
                  <a:lnTo>
                    <a:pt x="70408" y="178841"/>
                  </a:lnTo>
                  <a:lnTo>
                    <a:pt x="65709" y="178841"/>
                  </a:lnTo>
                  <a:lnTo>
                    <a:pt x="61010" y="178841"/>
                  </a:lnTo>
                  <a:lnTo>
                    <a:pt x="57200" y="182651"/>
                  </a:lnTo>
                  <a:lnTo>
                    <a:pt x="57200" y="276313"/>
                  </a:lnTo>
                  <a:lnTo>
                    <a:pt x="50253" y="283387"/>
                  </a:lnTo>
                  <a:lnTo>
                    <a:pt x="41681" y="283387"/>
                  </a:lnTo>
                  <a:lnTo>
                    <a:pt x="33121" y="283387"/>
                  </a:lnTo>
                  <a:lnTo>
                    <a:pt x="27495" y="276313"/>
                  </a:lnTo>
                  <a:lnTo>
                    <a:pt x="27495" y="171323"/>
                  </a:lnTo>
                  <a:lnTo>
                    <a:pt x="27495" y="88061"/>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24" name="Google Shape;4324;p68"/>
            <p:cNvPicPr preferRelativeResize="0"/>
            <p:nvPr/>
          </p:nvPicPr>
          <p:blipFill rotWithShape="1">
            <a:blip r:embed="rId22">
              <a:alphaModFix/>
            </a:blip>
            <a:srcRect b="0" l="0" r="0" t="0"/>
            <a:stretch/>
          </p:blipFill>
          <p:spPr>
            <a:xfrm>
              <a:off x="5551639" y="3298667"/>
              <a:ext cx="172262" cy="135331"/>
            </a:xfrm>
            <a:prstGeom prst="rect">
              <a:avLst/>
            </a:prstGeom>
            <a:noFill/>
            <a:ln>
              <a:noFill/>
            </a:ln>
          </p:spPr>
        </p:pic>
        <p:sp>
          <p:nvSpPr>
            <p:cNvPr id="4325" name="Google Shape;4325;p68"/>
            <p:cNvSpPr/>
            <p:nvPr/>
          </p:nvSpPr>
          <p:spPr>
            <a:xfrm>
              <a:off x="6030001" y="3030857"/>
              <a:ext cx="576580" cy="576580"/>
            </a:xfrm>
            <a:custGeom>
              <a:rect b="b" l="l" r="r" t="t"/>
              <a:pathLst>
                <a:path extrusionOk="0" h="576579" w="576579">
                  <a:moveTo>
                    <a:pt x="287997" y="0"/>
                  </a:moveTo>
                  <a:lnTo>
                    <a:pt x="241283" y="3769"/>
                  </a:lnTo>
                  <a:lnTo>
                    <a:pt x="196969" y="14681"/>
                  </a:lnTo>
                  <a:lnTo>
                    <a:pt x="155647" y="32143"/>
                  </a:lnTo>
                  <a:lnTo>
                    <a:pt x="117910" y="55563"/>
                  </a:lnTo>
                  <a:lnTo>
                    <a:pt x="84353" y="84347"/>
                  </a:lnTo>
                  <a:lnTo>
                    <a:pt x="55567" y="117902"/>
                  </a:lnTo>
                  <a:lnTo>
                    <a:pt x="32146" y="155637"/>
                  </a:lnTo>
                  <a:lnTo>
                    <a:pt x="14682" y="196957"/>
                  </a:lnTo>
                  <a:lnTo>
                    <a:pt x="3769" y="241271"/>
                  </a:lnTo>
                  <a:lnTo>
                    <a:pt x="0" y="287985"/>
                  </a:lnTo>
                  <a:lnTo>
                    <a:pt x="3769" y="334702"/>
                  </a:lnTo>
                  <a:lnTo>
                    <a:pt x="14682" y="379020"/>
                  </a:lnTo>
                  <a:lnTo>
                    <a:pt x="32146" y="420344"/>
                  </a:lnTo>
                  <a:lnTo>
                    <a:pt x="55567" y="458082"/>
                  </a:lnTo>
                  <a:lnTo>
                    <a:pt x="84353" y="491640"/>
                  </a:lnTo>
                  <a:lnTo>
                    <a:pt x="117910" y="520427"/>
                  </a:lnTo>
                  <a:lnTo>
                    <a:pt x="155647" y="543849"/>
                  </a:lnTo>
                  <a:lnTo>
                    <a:pt x="196969" y="561313"/>
                  </a:lnTo>
                  <a:lnTo>
                    <a:pt x="241283" y="572226"/>
                  </a:lnTo>
                  <a:lnTo>
                    <a:pt x="287997" y="575995"/>
                  </a:lnTo>
                  <a:lnTo>
                    <a:pt x="334712" y="572226"/>
                  </a:lnTo>
                  <a:lnTo>
                    <a:pt x="379026" y="561313"/>
                  </a:lnTo>
                  <a:lnTo>
                    <a:pt x="420348" y="543849"/>
                  </a:lnTo>
                  <a:lnTo>
                    <a:pt x="458084" y="520427"/>
                  </a:lnTo>
                  <a:lnTo>
                    <a:pt x="491642" y="491640"/>
                  </a:lnTo>
                  <a:lnTo>
                    <a:pt x="520428" y="458082"/>
                  </a:lnTo>
                  <a:lnTo>
                    <a:pt x="543849" y="420344"/>
                  </a:lnTo>
                  <a:lnTo>
                    <a:pt x="561313" y="379020"/>
                  </a:lnTo>
                  <a:lnTo>
                    <a:pt x="572226" y="334702"/>
                  </a:lnTo>
                  <a:lnTo>
                    <a:pt x="575995" y="287985"/>
                  </a:lnTo>
                  <a:lnTo>
                    <a:pt x="572226" y="241271"/>
                  </a:lnTo>
                  <a:lnTo>
                    <a:pt x="561313" y="196957"/>
                  </a:lnTo>
                  <a:lnTo>
                    <a:pt x="543849" y="155637"/>
                  </a:lnTo>
                  <a:lnTo>
                    <a:pt x="520428" y="117902"/>
                  </a:lnTo>
                  <a:lnTo>
                    <a:pt x="491642" y="84347"/>
                  </a:lnTo>
                  <a:lnTo>
                    <a:pt x="458084" y="55563"/>
                  </a:lnTo>
                  <a:lnTo>
                    <a:pt x="420348" y="32143"/>
                  </a:lnTo>
                  <a:lnTo>
                    <a:pt x="379026" y="14681"/>
                  </a:lnTo>
                  <a:lnTo>
                    <a:pt x="334712" y="3769"/>
                  </a:lnTo>
                  <a:lnTo>
                    <a:pt x="28799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26" name="Google Shape;4326;p68"/>
            <p:cNvPicPr preferRelativeResize="0"/>
            <p:nvPr/>
          </p:nvPicPr>
          <p:blipFill rotWithShape="1">
            <a:blip r:embed="rId23">
              <a:alphaModFix/>
            </a:blip>
            <a:srcRect b="0" l="0" r="0" t="0"/>
            <a:stretch/>
          </p:blipFill>
          <p:spPr>
            <a:xfrm>
              <a:off x="6177426" y="3157055"/>
              <a:ext cx="281153" cy="323789"/>
            </a:xfrm>
            <a:prstGeom prst="rect">
              <a:avLst/>
            </a:prstGeom>
            <a:noFill/>
            <a:ln>
              <a:noFill/>
            </a:ln>
          </p:spPr>
        </p:pic>
        <p:sp>
          <p:nvSpPr>
            <p:cNvPr id="4327" name="Google Shape;4327;p68"/>
            <p:cNvSpPr/>
            <p:nvPr/>
          </p:nvSpPr>
          <p:spPr>
            <a:xfrm>
              <a:off x="6786002" y="3030857"/>
              <a:ext cx="576580" cy="576580"/>
            </a:xfrm>
            <a:custGeom>
              <a:rect b="b" l="l" r="r" t="t"/>
              <a:pathLst>
                <a:path extrusionOk="0" h="576579" w="576579">
                  <a:moveTo>
                    <a:pt x="287997" y="0"/>
                  </a:moveTo>
                  <a:lnTo>
                    <a:pt x="241283" y="3769"/>
                  </a:lnTo>
                  <a:lnTo>
                    <a:pt x="196969" y="14681"/>
                  </a:lnTo>
                  <a:lnTo>
                    <a:pt x="155647" y="32143"/>
                  </a:lnTo>
                  <a:lnTo>
                    <a:pt x="117910" y="55563"/>
                  </a:lnTo>
                  <a:lnTo>
                    <a:pt x="84353" y="84347"/>
                  </a:lnTo>
                  <a:lnTo>
                    <a:pt x="55567" y="117902"/>
                  </a:lnTo>
                  <a:lnTo>
                    <a:pt x="32146" y="155637"/>
                  </a:lnTo>
                  <a:lnTo>
                    <a:pt x="14682" y="196957"/>
                  </a:lnTo>
                  <a:lnTo>
                    <a:pt x="3769" y="241271"/>
                  </a:lnTo>
                  <a:lnTo>
                    <a:pt x="0" y="287985"/>
                  </a:lnTo>
                  <a:lnTo>
                    <a:pt x="3769" y="334702"/>
                  </a:lnTo>
                  <a:lnTo>
                    <a:pt x="14682" y="379020"/>
                  </a:lnTo>
                  <a:lnTo>
                    <a:pt x="32146" y="420344"/>
                  </a:lnTo>
                  <a:lnTo>
                    <a:pt x="55567" y="458082"/>
                  </a:lnTo>
                  <a:lnTo>
                    <a:pt x="84353" y="491640"/>
                  </a:lnTo>
                  <a:lnTo>
                    <a:pt x="117910" y="520427"/>
                  </a:lnTo>
                  <a:lnTo>
                    <a:pt x="155647" y="543849"/>
                  </a:lnTo>
                  <a:lnTo>
                    <a:pt x="196969" y="561313"/>
                  </a:lnTo>
                  <a:lnTo>
                    <a:pt x="241283" y="572226"/>
                  </a:lnTo>
                  <a:lnTo>
                    <a:pt x="287997" y="575995"/>
                  </a:lnTo>
                  <a:lnTo>
                    <a:pt x="334712" y="572226"/>
                  </a:lnTo>
                  <a:lnTo>
                    <a:pt x="379026" y="561313"/>
                  </a:lnTo>
                  <a:lnTo>
                    <a:pt x="420348" y="543849"/>
                  </a:lnTo>
                  <a:lnTo>
                    <a:pt x="458084" y="520427"/>
                  </a:lnTo>
                  <a:lnTo>
                    <a:pt x="491642" y="491640"/>
                  </a:lnTo>
                  <a:lnTo>
                    <a:pt x="520428" y="458082"/>
                  </a:lnTo>
                  <a:lnTo>
                    <a:pt x="543849" y="420344"/>
                  </a:lnTo>
                  <a:lnTo>
                    <a:pt x="561313" y="379020"/>
                  </a:lnTo>
                  <a:lnTo>
                    <a:pt x="572226" y="334702"/>
                  </a:lnTo>
                  <a:lnTo>
                    <a:pt x="575995" y="287985"/>
                  </a:lnTo>
                  <a:lnTo>
                    <a:pt x="572226" y="241271"/>
                  </a:lnTo>
                  <a:lnTo>
                    <a:pt x="561313" y="196957"/>
                  </a:lnTo>
                  <a:lnTo>
                    <a:pt x="543849" y="155637"/>
                  </a:lnTo>
                  <a:lnTo>
                    <a:pt x="520428" y="117902"/>
                  </a:lnTo>
                  <a:lnTo>
                    <a:pt x="491642" y="84347"/>
                  </a:lnTo>
                  <a:lnTo>
                    <a:pt x="458084" y="55563"/>
                  </a:lnTo>
                  <a:lnTo>
                    <a:pt x="420348" y="32143"/>
                  </a:lnTo>
                  <a:lnTo>
                    <a:pt x="379026" y="14681"/>
                  </a:lnTo>
                  <a:lnTo>
                    <a:pt x="334712" y="3769"/>
                  </a:lnTo>
                  <a:lnTo>
                    <a:pt x="287997" y="0"/>
                  </a:lnTo>
                  <a:close/>
                </a:path>
              </a:pathLst>
            </a:custGeom>
            <a:solidFill>
              <a:srgbClr val="35BDA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28" name="Google Shape;4328;p68"/>
            <p:cNvPicPr preferRelativeResize="0"/>
            <p:nvPr/>
          </p:nvPicPr>
          <p:blipFill rotWithShape="1">
            <a:blip r:embed="rId24">
              <a:alphaModFix/>
            </a:blip>
            <a:srcRect b="0" l="0" r="0" t="0"/>
            <a:stretch/>
          </p:blipFill>
          <p:spPr>
            <a:xfrm>
              <a:off x="6931327" y="3157479"/>
              <a:ext cx="285343" cy="322732"/>
            </a:xfrm>
            <a:prstGeom prst="rect">
              <a:avLst/>
            </a:prstGeom>
            <a:noFill/>
            <a:ln>
              <a:noFill/>
            </a:ln>
          </p:spPr>
        </p:pic>
      </p:grpSp>
      <p:sp>
        <p:nvSpPr>
          <p:cNvPr id="4329" name="Google Shape;4329;p6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68</a:t>
            </a:r>
            <a:endParaRPr sz="900">
              <a:latin typeface="Malgun Gothic"/>
              <a:ea typeface="Malgun Gothic"/>
              <a:cs typeface="Malgun Gothic"/>
              <a:sym typeface="Malgun Gothic"/>
            </a:endParaRPr>
          </a:p>
        </p:txBody>
      </p:sp>
      <p:pic>
        <p:nvPicPr>
          <p:cNvPr id="4330" name="Google Shape;4330;p68"/>
          <p:cNvPicPr preferRelativeResize="0"/>
          <p:nvPr/>
        </p:nvPicPr>
        <p:blipFill rotWithShape="1">
          <a:blip r:embed="rId25">
            <a:alphaModFix/>
          </a:blip>
          <a:srcRect b="0" l="0" r="0" t="0"/>
          <a:stretch/>
        </p:blipFill>
        <p:spPr>
          <a:xfrm>
            <a:off x="431999" y="6464984"/>
            <a:ext cx="231013" cy="231013"/>
          </a:xfrm>
          <a:prstGeom prst="rect">
            <a:avLst/>
          </a:prstGeom>
          <a:noFill/>
          <a:ln>
            <a:noFill/>
          </a:ln>
        </p:spPr>
      </p:pic>
      <p:pic>
        <p:nvPicPr>
          <p:cNvPr id="4331" name="Google Shape;4331;p68"/>
          <p:cNvPicPr preferRelativeResize="0"/>
          <p:nvPr/>
        </p:nvPicPr>
        <p:blipFill rotWithShape="1">
          <a:blip r:embed="rId26">
            <a:alphaModFix/>
          </a:blip>
          <a:srcRect b="0" l="0" r="0" t="0"/>
          <a:stretch/>
        </p:blipFill>
        <p:spPr>
          <a:xfrm>
            <a:off x="431999" y="6167054"/>
            <a:ext cx="231013" cy="231012"/>
          </a:xfrm>
          <a:prstGeom prst="rect">
            <a:avLst/>
          </a:prstGeom>
          <a:noFill/>
          <a:ln>
            <a:noFill/>
          </a:ln>
        </p:spPr>
      </p:pic>
      <p:pic>
        <p:nvPicPr>
          <p:cNvPr id="4332" name="Google Shape;4332;p68"/>
          <p:cNvPicPr preferRelativeResize="0"/>
          <p:nvPr/>
        </p:nvPicPr>
        <p:blipFill rotWithShape="1">
          <a:blip r:embed="rId27">
            <a:alphaModFix/>
          </a:blip>
          <a:srcRect b="0" l="0" r="0" t="0"/>
          <a:stretch/>
        </p:blipFill>
        <p:spPr>
          <a:xfrm>
            <a:off x="431999" y="5730434"/>
            <a:ext cx="231013" cy="231013"/>
          </a:xfrm>
          <a:prstGeom prst="rect">
            <a:avLst/>
          </a:prstGeom>
          <a:noFill/>
          <a:ln>
            <a:noFill/>
          </a:ln>
        </p:spPr>
      </p:pic>
      <p:pic>
        <p:nvPicPr>
          <p:cNvPr id="4333" name="Google Shape;4333;p68"/>
          <p:cNvPicPr preferRelativeResize="0"/>
          <p:nvPr/>
        </p:nvPicPr>
        <p:blipFill rotWithShape="1">
          <a:blip r:embed="rId28">
            <a:alphaModFix/>
          </a:blip>
          <a:srcRect b="0" l="0" r="0" t="0"/>
          <a:stretch/>
        </p:blipFill>
        <p:spPr>
          <a:xfrm>
            <a:off x="431999" y="5432504"/>
            <a:ext cx="231013" cy="231012"/>
          </a:xfrm>
          <a:prstGeom prst="rect">
            <a:avLst/>
          </a:prstGeom>
          <a:noFill/>
          <a:ln>
            <a:noFill/>
          </a:ln>
        </p:spPr>
      </p:pic>
      <p:sp>
        <p:nvSpPr>
          <p:cNvPr id="4334" name="Google Shape;4334;p6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8" name="Shape 4338"/>
        <p:cNvGrpSpPr/>
        <p:nvPr/>
      </p:nvGrpSpPr>
      <p:grpSpPr>
        <a:xfrm>
          <a:off x="0" y="0"/>
          <a:ext cx="0" cy="0"/>
          <a:chOff x="0" y="0"/>
          <a:chExt cx="0" cy="0"/>
        </a:xfrm>
      </p:grpSpPr>
      <p:graphicFrame>
        <p:nvGraphicFramePr>
          <p:cNvPr id="4339" name="Google Shape;4339;p6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340" name="Google Shape;4340;p69"/>
          <p:cNvGrpSpPr/>
          <p:nvPr/>
        </p:nvGrpSpPr>
        <p:grpSpPr>
          <a:xfrm>
            <a:off x="5075999" y="913929"/>
            <a:ext cx="2484120" cy="3810"/>
            <a:chOff x="5075999" y="913929"/>
            <a:chExt cx="2484120" cy="3810"/>
          </a:xfrm>
        </p:grpSpPr>
        <p:sp>
          <p:nvSpPr>
            <p:cNvPr id="4341" name="Google Shape;4341;p69"/>
            <p:cNvSpPr/>
            <p:nvPr/>
          </p:nvSpPr>
          <p:spPr>
            <a:xfrm>
              <a:off x="5085535"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42" name="Google Shape;4342;p69"/>
            <p:cNvSpPr/>
            <p:nvPr/>
          </p:nvSpPr>
          <p:spPr>
            <a:xfrm>
              <a:off x="5075999" y="913929"/>
              <a:ext cx="2484120" cy="3810"/>
            </a:xfrm>
            <a:custGeom>
              <a:rect b="b" l="l" r="r" t="t"/>
              <a:pathLst>
                <a:path extrusionOk="0" h="3809"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43" name="Google Shape;4343;p69"/>
          <p:cNvSpPr txBox="1"/>
          <p:nvPr/>
        </p:nvSpPr>
        <p:spPr>
          <a:xfrm>
            <a:off x="5063299" y="682914"/>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임직원 복리 후생</a:t>
            </a:r>
            <a:endParaRPr sz="950">
              <a:latin typeface="Malgun Gothic"/>
              <a:ea typeface="Malgun Gothic"/>
              <a:cs typeface="Malgun Gothic"/>
              <a:sym typeface="Malgun Gothic"/>
            </a:endParaRPr>
          </a:p>
        </p:txBody>
      </p:sp>
      <p:pic>
        <p:nvPicPr>
          <p:cNvPr id="4344" name="Google Shape;4344;p69"/>
          <p:cNvPicPr preferRelativeResize="0"/>
          <p:nvPr/>
        </p:nvPicPr>
        <p:blipFill rotWithShape="1">
          <a:blip r:embed="rId16">
            <a:alphaModFix/>
          </a:blip>
          <a:srcRect b="0" l="0" r="0" t="0"/>
          <a:stretch/>
        </p:blipFill>
        <p:spPr>
          <a:xfrm>
            <a:off x="5497112" y="1817532"/>
            <a:ext cx="98424" cy="82549"/>
          </a:xfrm>
          <a:prstGeom prst="rect">
            <a:avLst/>
          </a:prstGeom>
          <a:noFill/>
          <a:ln>
            <a:noFill/>
          </a:ln>
        </p:spPr>
      </p:pic>
      <p:pic>
        <p:nvPicPr>
          <p:cNvPr id="4345" name="Google Shape;4345;p69"/>
          <p:cNvPicPr preferRelativeResize="0"/>
          <p:nvPr/>
        </p:nvPicPr>
        <p:blipFill rotWithShape="1">
          <a:blip r:embed="rId16">
            <a:alphaModFix/>
          </a:blip>
          <a:srcRect b="0" l="0" r="0" t="0"/>
          <a:stretch/>
        </p:blipFill>
        <p:spPr>
          <a:xfrm>
            <a:off x="7242502" y="2365410"/>
            <a:ext cx="98424" cy="82549"/>
          </a:xfrm>
          <a:prstGeom prst="rect">
            <a:avLst/>
          </a:prstGeom>
          <a:noFill/>
          <a:ln>
            <a:noFill/>
          </a:ln>
        </p:spPr>
      </p:pic>
      <p:sp>
        <p:nvSpPr>
          <p:cNvPr id="4346" name="Google Shape;4346;p69"/>
          <p:cNvSpPr txBox="1"/>
          <p:nvPr/>
        </p:nvSpPr>
        <p:spPr>
          <a:xfrm>
            <a:off x="5063299" y="988984"/>
            <a:ext cx="2510155" cy="1675764"/>
          </a:xfrm>
          <a:prstGeom prst="rect">
            <a:avLst/>
          </a:prstGeom>
          <a:noFill/>
          <a:ln>
            <a:noFill/>
          </a:ln>
        </p:spPr>
        <p:txBody>
          <a:bodyPr anchorCtr="0" anchor="t" bIns="0" lIns="0" spcFirstLastPara="1" rIns="0" wrap="square" tIns="800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직원행복 프로그램</a:t>
            </a:r>
            <a:endParaRPr sz="750">
              <a:latin typeface="Malgun Gothic"/>
              <a:ea typeface="Malgun Gothic"/>
              <a:cs typeface="Malgun Gothic"/>
              <a:sym typeface="Malgun Gothic"/>
            </a:endParaRPr>
          </a:p>
          <a:p>
            <a:pPr indent="0" lvl="0" marL="12700" rtl="0" algn="l">
              <a:lnSpc>
                <a:spcPct val="100000"/>
              </a:lnSpc>
              <a:spcBef>
                <a:spcPts val="540"/>
              </a:spcBef>
              <a:spcAft>
                <a:spcPts val="0"/>
              </a:spcAft>
              <a:buNone/>
            </a:pPr>
            <a:r>
              <a:rPr b="0" lang="en-US" sz="750">
                <a:solidFill>
                  <a:srgbClr val="6DA4EB"/>
                </a:solidFill>
                <a:latin typeface="Arial"/>
                <a:ea typeface="Arial"/>
                <a:cs typeface="Arial"/>
                <a:sym typeface="Arial"/>
              </a:rPr>
              <a:t>심리상담 프로그램</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직원의 개인 스트레스를 해소하고, 직장·가정·일상에서의 원활한 생활에 도움을 주기 위해, 전문 심리상담 프로그램 을 적극적  로 제공하고 있습니다. 이 프로그램은 ‘직무스 트레스 및 조직 내 관계 갈등(고객응대 직원의 보호조치 요 청 등 포함)’, ‘심리 문제 해소 및 성격 유형검사’, ‘자녀 코칭 및 문제 행동에 대한 해결방법’ 등 다양한 상담 내용  로 구 성되어 있습니다.</a:t>
            </a:r>
            <a:endParaRPr sz="800">
              <a:latin typeface="Arial"/>
              <a:ea typeface="Arial"/>
              <a:cs typeface="Arial"/>
              <a:sym typeface="Arial"/>
            </a:endParaRPr>
          </a:p>
        </p:txBody>
      </p:sp>
      <p:pic>
        <p:nvPicPr>
          <p:cNvPr id="4347" name="Google Shape;4347;p69"/>
          <p:cNvPicPr preferRelativeResize="0"/>
          <p:nvPr/>
        </p:nvPicPr>
        <p:blipFill rotWithShape="1">
          <a:blip r:embed="rId16">
            <a:alphaModFix/>
          </a:blip>
          <a:srcRect b="0" l="0" r="0" t="0"/>
          <a:stretch/>
        </p:blipFill>
        <p:spPr>
          <a:xfrm>
            <a:off x="5927322" y="4374296"/>
            <a:ext cx="98424" cy="82549"/>
          </a:xfrm>
          <a:prstGeom prst="rect">
            <a:avLst/>
          </a:prstGeom>
          <a:noFill/>
          <a:ln>
            <a:noFill/>
          </a:ln>
        </p:spPr>
      </p:pic>
      <p:sp>
        <p:nvSpPr>
          <p:cNvPr id="4348" name="Google Shape;4348;p69"/>
          <p:cNvSpPr txBox="1"/>
          <p:nvPr/>
        </p:nvSpPr>
        <p:spPr>
          <a:xfrm>
            <a:off x="5063299" y="3916035"/>
            <a:ext cx="2508885"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하계 휴양소 및 보유콘도 신청 접수</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국내 호텔 및 회원권 보유 콘도의 확보된 물량에 대해, 임직 원들이 저렴한 가격  로 이용할 수 있도록 지원하고 있습 니다. 특히 하계 휴양소는 회사가 일부 숙박비를 지원하며, 성수기 기간에도 임직원이 희망하는 시기에 콘도를 이용 할 수 있도록 지원하고 있습니다.</a:t>
            </a:r>
            <a:endParaRPr sz="800">
              <a:latin typeface="Arial"/>
              <a:ea typeface="Arial"/>
              <a:cs typeface="Arial"/>
              <a:sym typeface="Arial"/>
            </a:endParaRPr>
          </a:p>
        </p:txBody>
      </p:sp>
      <p:sp>
        <p:nvSpPr>
          <p:cNvPr id="4349" name="Google Shape;4349;p69"/>
          <p:cNvSpPr txBox="1"/>
          <p:nvPr/>
        </p:nvSpPr>
        <p:spPr>
          <a:xfrm>
            <a:off x="5063299" y="5194417"/>
            <a:ext cx="2508885"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가족친화 조직문화 조성 활동</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다양한 가족친화 프로그램 운영을 통해 임 직원이 가족과 리프레시 할 수 있는 기회를 마련하고, 정서 적 힐링 및 회사에 대한 자긍심을 고취하고 있습니다.</a:t>
            </a:r>
            <a:endParaRPr sz="800">
              <a:latin typeface="Arial"/>
              <a:ea typeface="Arial"/>
              <a:cs typeface="Arial"/>
              <a:sym typeface="Arial"/>
            </a:endParaRPr>
          </a:p>
        </p:txBody>
      </p:sp>
      <p:graphicFrame>
        <p:nvGraphicFramePr>
          <p:cNvPr id="4350" name="Google Shape;4350;p69"/>
          <p:cNvGraphicFramePr/>
          <p:nvPr/>
        </p:nvGraphicFramePr>
        <p:xfrm>
          <a:off x="5075999" y="2896410"/>
          <a:ext cx="3000000" cy="3000000"/>
        </p:xfrm>
        <a:graphic>
          <a:graphicData uri="http://schemas.openxmlformats.org/drawingml/2006/table">
            <a:tbl>
              <a:tblPr bandRow="1" firstRow="1">
                <a:noFill/>
                <a:tableStyleId>{C31ADFB9-D814-4208-886B-9652E2F75FA4}</a:tableStyleId>
              </a:tblPr>
              <a:tblGrid>
                <a:gridCol w="504200"/>
                <a:gridCol w="72400"/>
                <a:gridCol w="19081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3238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대상</a:t>
                      </a:r>
                      <a:endParaRPr sz="700" u="none" cap="none" strike="noStrike">
                        <a:latin typeface="Arial"/>
                        <a:ea typeface="Arial"/>
                        <a:cs typeface="Arial"/>
                        <a:sym typeface="Arial"/>
                      </a:endParaRPr>
                    </a:p>
                  </a:txBody>
                  <a:tcPr marT="99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직원 본인 및 가족(배우자, 자녀)</a:t>
                      </a:r>
                      <a:endParaRPr sz="700" u="none" cap="none" strike="noStrike">
                        <a:latin typeface="Arial"/>
                        <a:ea typeface="Arial"/>
                        <a:cs typeface="Arial"/>
                        <a:sym typeface="Arial"/>
                      </a:endParaRPr>
                    </a:p>
                  </a:txBody>
                  <a:tcPr marT="99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238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상담비용</a:t>
                      </a:r>
                      <a:endParaRPr sz="700" u="none" cap="none" strike="noStrike">
                        <a:latin typeface="Arial"/>
                        <a:ea typeface="Arial"/>
                        <a:cs typeface="Arial"/>
                        <a:sym typeface="Arial"/>
                      </a:endParaRPr>
                    </a:p>
                  </a:txBody>
                  <a:tcPr marT="99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50만 원한도 지원</a:t>
                      </a:r>
                      <a:endParaRPr sz="700" u="none" cap="none" strike="noStrike">
                        <a:latin typeface="Arial"/>
                        <a:ea typeface="Arial"/>
                        <a:cs typeface="Arial"/>
                        <a:sym typeface="Arial"/>
                      </a:endParaRPr>
                    </a:p>
                  </a:txBody>
                  <a:tcPr marT="99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4351" name="Google Shape;4351;p69"/>
          <p:cNvSpPr txBox="1"/>
          <p:nvPr/>
        </p:nvSpPr>
        <p:spPr>
          <a:xfrm>
            <a:off x="7911110" y="1068999"/>
            <a:ext cx="136207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2023년 가족친화 프로그램 운영 실적</a:t>
            </a:r>
            <a:endParaRPr sz="700">
              <a:latin typeface="Arial"/>
              <a:ea typeface="Arial"/>
              <a:cs typeface="Arial"/>
              <a:sym typeface="Arial"/>
            </a:endParaRPr>
          </a:p>
        </p:txBody>
      </p:sp>
      <p:grpSp>
        <p:nvGrpSpPr>
          <p:cNvPr id="4352" name="Google Shape;4352;p69"/>
          <p:cNvGrpSpPr/>
          <p:nvPr/>
        </p:nvGrpSpPr>
        <p:grpSpPr>
          <a:xfrm>
            <a:off x="7812465" y="1045393"/>
            <a:ext cx="2483072" cy="197072"/>
            <a:chOff x="7812465" y="1045393"/>
            <a:chExt cx="2483072" cy="197072"/>
          </a:xfrm>
        </p:grpSpPr>
        <p:pic>
          <p:nvPicPr>
            <p:cNvPr id="4353" name="Google Shape;4353;p69"/>
            <p:cNvPicPr preferRelativeResize="0"/>
            <p:nvPr/>
          </p:nvPicPr>
          <p:blipFill rotWithShape="1">
            <a:blip r:embed="rId17">
              <a:alphaModFix/>
            </a:blip>
            <a:srcRect b="0" l="0" r="0" t="0"/>
            <a:stretch/>
          </p:blipFill>
          <p:spPr>
            <a:xfrm>
              <a:off x="7812465" y="1045833"/>
              <a:ext cx="90928" cy="196632"/>
            </a:xfrm>
            <a:prstGeom prst="rect">
              <a:avLst/>
            </a:prstGeom>
            <a:noFill/>
            <a:ln>
              <a:noFill/>
            </a:ln>
          </p:spPr>
        </p:pic>
        <p:sp>
          <p:nvSpPr>
            <p:cNvPr id="4354" name="Google Shape;4354;p69"/>
            <p:cNvSpPr/>
            <p:nvPr/>
          </p:nvSpPr>
          <p:spPr>
            <a:xfrm>
              <a:off x="7924335" y="1241025"/>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55" name="Google Shape;4355;p69"/>
            <p:cNvPicPr preferRelativeResize="0"/>
            <p:nvPr/>
          </p:nvPicPr>
          <p:blipFill rotWithShape="1">
            <a:blip r:embed="rId18">
              <a:alphaModFix/>
            </a:blip>
            <a:srcRect b="0" l="0" r="0" t="0"/>
            <a:stretch/>
          </p:blipFill>
          <p:spPr>
            <a:xfrm>
              <a:off x="10204609" y="1045393"/>
              <a:ext cx="90928" cy="196632"/>
            </a:xfrm>
            <a:prstGeom prst="rect">
              <a:avLst/>
            </a:prstGeom>
            <a:noFill/>
            <a:ln>
              <a:noFill/>
            </a:ln>
          </p:spPr>
        </p:pic>
        <p:sp>
          <p:nvSpPr>
            <p:cNvPr id="4356" name="Google Shape;4356;p69"/>
            <p:cNvSpPr/>
            <p:nvPr/>
          </p:nvSpPr>
          <p:spPr>
            <a:xfrm>
              <a:off x="7920526" y="1046834"/>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57" name="Google Shape;4357;p69"/>
            <p:cNvSpPr/>
            <p:nvPr/>
          </p:nvSpPr>
          <p:spPr>
            <a:xfrm>
              <a:off x="7813906" y="1046837"/>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58" name="Google Shape;4358;p69"/>
            <p:cNvPicPr preferRelativeResize="0"/>
            <p:nvPr/>
          </p:nvPicPr>
          <p:blipFill rotWithShape="1">
            <a:blip r:embed="rId19">
              <a:alphaModFix/>
            </a:blip>
            <a:srcRect b="0" l="0" r="0" t="0"/>
            <a:stretch/>
          </p:blipFill>
          <p:spPr>
            <a:xfrm>
              <a:off x="10122367" y="1088240"/>
              <a:ext cx="111391" cy="111378"/>
            </a:xfrm>
            <a:prstGeom prst="rect">
              <a:avLst/>
            </a:prstGeom>
            <a:noFill/>
            <a:ln>
              <a:noFill/>
            </a:ln>
          </p:spPr>
        </p:pic>
      </p:grpSp>
      <p:graphicFrame>
        <p:nvGraphicFramePr>
          <p:cNvPr id="4359" name="Google Shape;4359;p69"/>
          <p:cNvGraphicFramePr/>
          <p:nvPr/>
        </p:nvGraphicFramePr>
        <p:xfrm>
          <a:off x="7811999" y="1458929"/>
          <a:ext cx="3000000" cy="3000000"/>
        </p:xfrm>
        <a:graphic>
          <a:graphicData uri="http://schemas.openxmlformats.org/drawingml/2006/table">
            <a:tbl>
              <a:tblPr bandRow="1" firstRow="1">
                <a:noFill/>
                <a:tableStyleId>{C31ADFB9-D814-4208-886B-9652E2F75FA4}</a:tableStyleId>
              </a:tblPr>
              <a:tblGrid>
                <a:gridCol w="468000"/>
                <a:gridCol w="71750"/>
                <a:gridCol w="360050"/>
                <a:gridCol w="71750"/>
                <a:gridCol w="360050"/>
                <a:gridCol w="71750"/>
                <a:gridCol w="1079500"/>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대상</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18415" rtl="0" algn="r">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인원(명)</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5759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가족캠프</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5841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임직원 및 가족</a:t>
                      </a:r>
                      <a:endParaRPr sz="700" u="none" cap="none" strike="noStrike">
                        <a:latin typeface="Arial"/>
                        <a:ea typeface="Arial"/>
                        <a:cs typeface="Arial"/>
                        <a:sym typeface="Arial"/>
                      </a:endParaRPr>
                    </a:p>
                  </a:txBody>
                  <a:tcPr marT="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48260" rtl="0" algn="r">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120명</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남양주 글램핑</a:t>
                      </a:r>
                      <a:endParaRPr sz="700" u="none" cap="none" strike="noStrike">
                        <a:latin typeface="Arial"/>
                        <a:ea typeface="Arial"/>
                        <a:cs typeface="Arial"/>
                        <a:sym typeface="Arial"/>
                      </a:endParaRPr>
                    </a:p>
                    <a:p>
                      <a:pPr indent="0" lvl="0" marL="17780" marR="9588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(바베큐, 마술공연, 보물찾 기, 솜사탕 만들기 등)</a:t>
                      </a:r>
                      <a:endParaRPr sz="700" u="none" cap="none" strike="noStrike">
                        <a:latin typeface="Arial"/>
                        <a:ea typeface="Arial"/>
                        <a:cs typeface="Arial"/>
                        <a:sym typeface="Arial"/>
                      </a:endParaRPr>
                    </a:p>
                  </a:txBody>
                  <a:tcPr marT="8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7595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8191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가정의 달 카네이션</a:t>
                      </a:r>
                      <a:endParaRPr sz="700" u="none" cap="none" strike="noStrike">
                        <a:latin typeface="Arial"/>
                        <a:ea typeface="Arial"/>
                        <a:cs typeface="Arial"/>
                        <a:sym typeface="Arial"/>
                      </a:endParaRPr>
                    </a:p>
                  </a:txBody>
                  <a:tcPr marT="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5841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임직원 및 가족</a:t>
                      </a:r>
                      <a:endParaRPr sz="700" u="none" cap="none" strike="noStrike">
                        <a:latin typeface="Arial"/>
                        <a:ea typeface="Arial"/>
                        <a:cs typeface="Arial"/>
                        <a:sym typeface="Arial"/>
                      </a:endParaRPr>
                    </a:p>
                  </a:txBody>
                  <a:tcPr marT="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48260" rtl="0" algn="r">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200명</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252095" rtl="0" algn="just">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[실시간 온라인강의] 어버이날 프리저브드 카네이션 액자 만들기</a:t>
                      </a:r>
                      <a:endParaRPr sz="700" u="none" cap="none" strike="noStrike">
                        <a:latin typeface="Arial"/>
                        <a:ea typeface="Arial"/>
                        <a:cs typeface="Arial"/>
                        <a:sym typeface="Arial"/>
                      </a:endParaRPr>
                    </a:p>
                  </a:txBody>
                  <a:tcPr marT="52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7595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2349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크리스마스 이벤트</a:t>
                      </a:r>
                      <a:endParaRPr sz="700" u="none" cap="none" strike="noStrike">
                        <a:latin typeface="Arial"/>
                        <a:ea typeface="Arial"/>
                        <a:cs typeface="Arial"/>
                        <a:sym typeface="Arial"/>
                      </a:endParaRPr>
                    </a:p>
                  </a:txBody>
                  <a:tcPr marT="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5841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임직원 및 가족</a:t>
                      </a:r>
                      <a:endParaRPr sz="700" u="none" cap="none" strike="noStrike">
                        <a:latin typeface="Arial"/>
                        <a:ea typeface="Arial"/>
                        <a:cs typeface="Arial"/>
                        <a:sym typeface="Arial"/>
                      </a:endParaRPr>
                    </a:p>
                  </a:txBody>
                  <a:tcPr marT="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48260" rtl="0" algn="r">
                        <a:lnSpc>
                          <a:spcPct val="100000"/>
                        </a:lnSpc>
                        <a:spcBef>
                          <a:spcPts val="740"/>
                        </a:spcBef>
                        <a:spcAft>
                          <a:spcPts val="0"/>
                        </a:spcAft>
                        <a:buNone/>
                      </a:pPr>
                      <a:r>
                        <a:rPr b="0" lang="en-US" sz="700" u="none" cap="none" strike="noStrike">
                          <a:solidFill>
                            <a:srgbClr val="58595B"/>
                          </a:solidFill>
                          <a:latin typeface="Arial"/>
                          <a:ea typeface="Arial"/>
                          <a:cs typeface="Arial"/>
                          <a:sym typeface="Arial"/>
                        </a:rPr>
                        <a:t>302명</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16827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[실시간 온라인 강의] 가족과 함께 크리스마스 리스 제작</a:t>
                      </a:r>
                      <a:endParaRPr sz="700" u="none" cap="none" strike="noStrike">
                        <a:latin typeface="Arial"/>
                        <a:ea typeface="Arial"/>
                        <a:cs typeface="Arial"/>
                        <a:sym typeface="Arial"/>
                      </a:endParaRPr>
                    </a:p>
                  </a:txBody>
                  <a:tcPr marT="527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grpSp>
        <p:nvGrpSpPr>
          <p:cNvPr id="4360" name="Google Shape;4360;p69"/>
          <p:cNvGrpSpPr/>
          <p:nvPr/>
        </p:nvGrpSpPr>
        <p:grpSpPr>
          <a:xfrm>
            <a:off x="2340000" y="720001"/>
            <a:ext cx="2484120" cy="5976620"/>
            <a:chOff x="2340000" y="720001"/>
            <a:chExt cx="2484120" cy="5976620"/>
          </a:xfrm>
        </p:grpSpPr>
        <p:sp>
          <p:nvSpPr>
            <p:cNvPr id="4361" name="Google Shape;4361;p69"/>
            <p:cNvSpPr/>
            <p:nvPr/>
          </p:nvSpPr>
          <p:spPr>
            <a:xfrm>
              <a:off x="2340000" y="720001"/>
              <a:ext cx="2484120" cy="5976620"/>
            </a:xfrm>
            <a:custGeom>
              <a:rect b="b" l="l" r="r" t="t"/>
              <a:pathLst>
                <a:path extrusionOk="0" h="5976620" w="2484120">
                  <a:moveTo>
                    <a:pt x="2484005" y="0"/>
                  </a:moveTo>
                  <a:lnTo>
                    <a:pt x="0" y="0"/>
                  </a:lnTo>
                  <a:lnTo>
                    <a:pt x="0" y="5975997"/>
                  </a:lnTo>
                  <a:lnTo>
                    <a:pt x="2484005" y="5975997"/>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62" name="Google Shape;4362;p69"/>
            <p:cNvSpPr/>
            <p:nvPr/>
          </p:nvSpPr>
          <p:spPr>
            <a:xfrm>
              <a:off x="2503904" y="903429"/>
              <a:ext cx="2156460" cy="212725"/>
            </a:xfrm>
            <a:custGeom>
              <a:rect b="b" l="l" r="r" t="t"/>
              <a:pathLst>
                <a:path extrusionOk="0" h="212725" w="2156460">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63" name="Google Shape;4363;p69"/>
          <p:cNvSpPr txBox="1"/>
          <p:nvPr/>
        </p:nvSpPr>
        <p:spPr>
          <a:xfrm>
            <a:off x="2601109" y="931927"/>
            <a:ext cx="655955" cy="1371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임직원 복지 제도</a:t>
            </a:r>
            <a:endParaRPr sz="700">
              <a:latin typeface="Arial"/>
              <a:ea typeface="Arial"/>
              <a:cs typeface="Arial"/>
              <a:sym typeface="Arial"/>
            </a:endParaRPr>
          </a:p>
        </p:txBody>
      </p:sp>
      <p:grpSp>
        <p:nvGrpSpPr>
          <p:cNvPr id="4364" name="Google Shape;4364;p69"/>
          <p:cNvGrpSpPr/>
          <p:nvPr/>
        </p:nvGrpSpPr>
        <p:grpSpPr>
          <a:xfrm>
            <a:off x="2502402" y="901927"/>
            <a:ext cx="2159193" cy="3521829"/>
            <a:chOff x="2502402" y="901927"/>
            <a:chExt cx="2159193" cy="3521829"/>
          </a:xfrm>
        </p:grpSpPr>
        <p:pic>
          <p:nvPicPr>
            <p:cNvPr id="4365" name="Google Shape;4365;p69"/>
            <p:cNvPicPr preferRelativeResize="0"/>
            <p:nvPr/>
          </p:nvPicPr>
          <p:blipFill rotWithShape="1">
            <a:blip r:embed="rId20">
              <a:alphaModFix/>
            </a:blip>
            <a:srcRect b="0" l="0" r="0" t="0"/>
            <a:stretch/>
          </p:blipFill>
          <p:spPr>
            <a:xfrm>
              <a:off x="2502402" y="902300"/>
              <a:ext cx="100258" cy="214820"/>
            </a:xfrm>
            <a:prstGeom prst="rect">
              <a:avLst/>
            </a:prstGeom>
            <a:noFill/>
            <a:ln>
              <a:noFill/>
            </a:ln>
          </p:spPr>
        </p:pic>
        <p:sp>
          <p:nvSpPr>
            <p:cNvPr id="4366" name="Google Shape;4366;p69"/>
            <p:cNvSpPr/>
            <p:nvPr/>
          </p:nvSpPr>
          <p:spPr>
            <a:xfrm>
              <a:off x="2623341" y="1115619"/>
              <a:ext cx="1921510" cy="0"/>
            </a:xfrm>
            <a:custGeom>
              <a:rect b="b" l="l" r="r" t="t"/>
              <a:pathLst>
                <a:path extrusionOk="0" h="120000" w="1921510">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67" name="Google Shape;4367;p69"/>
            <p:cNvPicPr preferRelativeResize="0"/>
            <p:nvPr/>
          </p:nvPicPr>
          <p:blipFill rotWithShape="1">
            <a:blip r:embed="rId21">
              <a:alphaModFix/>
            </a:blip>
            <a:srcRect b="0" l="0" r="0" t="0"/>
            <a:stretch/>
          </p:blipFill>
          <p:spPr>
            <a:xfrm>
              <a:off x="4561337" y="901927"/>
              <a:ext cx="100258" cy="214820"/>
            </a:xfrm>
            <a:prstGeom prst="rect">
              <a:avLst/>
            </a:prstGeom>
            <a:noFill/>
            <a:ln>
              <a:noFill/>
            </a:ln>
          </p:spPr>
        </p:pic>
        <p:sp>
          <p:nvSpPr>
            <p:cNvPr id="4368" name="Google Shape;4368;p69"/>
            <p:cNvSpPr/>
            <p:nvPr/>
          </p:nvSpPr>
          <p:spPr>
            <a:xfrm>
              <a:off x="2619528" y="903429"/>
              <a:ext cx="1921510" cy="0"/>
            </a:xfrm>
            <a:custGeom>
              <a:rect b="b" l="l" r="r" t="t"/>
              <a:pathLst>
                <a:path extrusionOk="0" h="120000" w="1921510">
                  <a:moveTo>
                    <a:pt x="1921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69" name="Google Shape;4369;p69"/>
            <p:cNvSpPr/>
            <p:nvPr/>
          </p:nvSpPr>
          <p:spPr>
            <a:xfrm>
              <a:off x="2503909" y="903424"/>
              <a:ext cx="2156460" cy="212725"/>
            </a:xfrm>
            <a:custGeom>
              <a:rect b="b" l="l" r="r" t="t"/>
              <a:pathLst>
                <a:path extrusionOk="0" h="212725" w="2156460">
                  <a:moveTo>
                    <a:pt x="139" y="100520"/>
                  </a:moveTo>
                  <a:lnTo>
                    <a:pt x="38" y="102362"/>
                  </a:lnTo>
                  <a:lnTo>
                    <a:pt x="0" y="104228"/>
                  </a:lnTo>
                  <a:lnTo>
                    <a:pt x="0" y="106095"/>
                  </a:lnTo>
                  <a:lnTo>
                    <a:pt x="0" y="107975"/>
                  </a:lnTo>
                  <a:lnTo>
                    <a:pt x="38" y="109829"/>
                  </a:lnTo>
                  <a:lnTo>
                    <a:pt x="139" y="111683"/>
                  </a:lnTo>
                </a:path>
                <a:path extrusionOk="0" h="212725" w="2156460">
                  <a:moveTo>
                    <a:pt x="100507" y="212051"/>
                  </a:moveTo>
                  <a:lnTo>
                    <a:pt x="102361" y="212140"/>
                  </a:lnTo>
                  <a:lnTo>
                    <a:pt x="104216" y="212191"/>
                  </a:lnTo>
                  <a:lnTo>
                    <a:pt x="106095" y="212191"/>
                  </a:lnTo>
                  <a:lnTo>
                    <a:pt x="111810" y="212191"/>
                  </a:lnTo>
                </a:path>
                <a:path extrusionOk="0" h="212725" w="2156460">
                  <a:moveTo>
                    <a:pt x="2044369" y="212191"/>
                  </a:moveTo>
                  <a:lnTo>
                    <a:pt x="2050084" y="212191"/>
                  </a:lnTo>
                  <a:lnTo>
                    <a:pt x="2051964" y="212191"/>
                  </a:lnTo>
                  <a:lnTo>
                    <a:pt x="2053818" y="212140"/>
                  </a:lnTo>
                  <a:lnTo>
                    <a:pt x="2055672" y="212051"/>
                  </a:lnTo>
                </a:path>
                <a:path extrusionOk="0" h="212725" w="2156460">
                  <a:moveTo>
                    <a:pt x="2156040" y="111683"/>
                  </a:moveTo>
                  <a:lnTo>
                    <a:pt x="2156142" y="109829"/>
                  </a:lnTo>
                  <a:lnTo>
                    <a:pt x="2156180" y="107975"/>
                  </a:lnTo>
                  <a:lnTo>
                    <a:pt x="2156180" y="106095"/>
                  </a:lnTo>
                  <a:lnTo>
                    <a:pt x="2156180" y="104228"/>
                  </a:lnTo>
                  <a:lnTo>
                    <a:pt x="2156142" y="102362"/>
                  </a:lnTo>
                  <a:lnTo>
                    <a:pt x="2156040" y="100520"/>
                  </a:lnTo>
                </a:path>
                <a:path extrusionOk="0" h="212725" w="2156460">
                  <a:moveTo>
                    <a:pt x="2055672" y="152"/>
                  </a:moveTo>
                  <a:lnTo>
                    <a:pt x="2053818" y="50"/>
                  </a:lnTo>
                  <a:lnTo>
                    <a:pt x="2051964" y="0"/>
                  </a:lnTo>
                  <a:lnTo>
                    <a:pt x="2050084" y="0"/>
                  </a:lnTo>
                  <a:lnTo>
                    <a:pt x="2044369" y="0"/>
                  </a:lnTo>
                </a:path>
                <a:path extrusionOk="0" h="212725" w="215646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70" name="Google Shape;4370;p69"/>
            <p:cNvPicPr preferRelativeResize="0"/>
            <p:nvPr/>
          </p:nvPicPr>
          <p:blipFill rotWithShape="1">
            <a:blip r:embed="rId22">
              <a:alphaModFix/>
            </a:blip>
            <a:srcRect b="0" l="0" r="0" t="0"/>
            <a:stretch/>
          </p:blipFill>
          <p:spPr>
            <a:xfrm>
              <a:off x="4481066" y="946521"/>
              <a:ext cx="125996" cy="126009"/>
            </a:xfrm>
            <a:prstGeom prst="rect">
              <a:avLst/>
            </a:prstGeom>
            <a:noFill/>
            <a:ln>
              <a:noFill/>
            </a:ln>
          </p:spPr>
        </p:pic>
        <p:sp>
          <p:nvSpPr>
            <p:cNvPr id="4371" name="Google Shape;4371;p69"/>
            <p:cNvSpPr/>
            <p:nvPr/>
          </p:nvSpPr>
          <p:spPr>
            <a:xfrm>
              <a:off x="2555999" y="14392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2" name="Google Shape;4372;p69"/>
            <p:cNvSpPr/>
            <p:nvPr/>
          </p:nvSpPr>
          <p:spPr>
            <a:xfrm>
              <a:off x="2555999" y="16424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3" name="Google Shape;4373;p69"/>
            <p:cNvSpPr/>
            <p:nvPr/>
          </p:nvSpPr>
          <p:spPr>
            <a:xfrm>
              <a:off x="2555999" y="18456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4" name="Google Shape;4374;p69"/>
            <p:cNvSpPr/>
            <p:nvPr/>
          </p:nvSpPr>
          <p:spPr>
            <a:xfrm>
              <a:off x="2555999" y="20488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5" name="Google Shape;4375;p69"/>
            <p:cNvSpPr/>
            <p:nvPr/>
          </p:nvSpPr>
          <p:spPr>
            <a:xfrm>
              <a:off x="2555999" y="23917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6" name="Google Shape;4376;p69"/>
            <p:cNvSpPr/>
            <p:nvPr/>
          </p:nvSpPr>
          <p:spPr>
            <a:xfrm>
              <a:off x="2555999" y="25949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7" name="Google Shape;4377;p69"/>
            <p:cNvSpPr/>
            <p:nvPr/>
          </p:nvSpPr>
          <p:spPr>
            <a:xfrm>
              <a:off x="2555999" y="27981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8" name="Google Shape;4378;p69"/>
            <p:cNvSpPr/>
            <p:nvPr/>
          </p:nvSpPr>
          <p:spPr>
            <a:xfrm>
              <a:off x="2555999" y="30013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9" name="Google Shape;4379;p69"/>
            <p:cNvSpPr/>
            <p:nvPr/>
          </p:nvSpPr>
          <p:spPr>
            <a:xfrm>
              <a:off x="2555999" y="32045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0" name="Google Shape;4380;p69"/>
            <p:cNvSpPr/>
            <p:nvPr/>
          </p:nvSpPr>
          <p:spPr>
            <a:xfrm>
              <a:off x="2555999" y="34077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1" name="Google Shape;4381;p69"/>
            <p:cNvSpPr/>
            <p:nvPr/>
          </p:nvSpPr>
          <p:spPr>
            <a:xfrm>
              <a:off x="2555999" y="36109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2" name="Google Shape;4382;p69"/>
            <p:cNvSpPr/>
            <p:nvPr/>
          </p:nvSpPr>
          <p:spPr>
            <a:xfrm>
              <a:off x="2555999" y="38141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3" name="Google Shape;4383;p69"/>
            <p:cNvSpPr/>
            <p:nvPr/>
          </p:nvSpPr>
          <p:spPr>
            <a:xfrm>
              <a:off x="2555999" y="4017357"/>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4" name="Google Shape;4384;p69"/>
            <p:cNvSpPr/>
            <p:nvPr/>
          </p:nvSpPr>
          <p:spPr>
            <a:xfrm>
              <a:off x="2555999" y="42205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5" name="Google Shape;4385;p69"/>
            <p:cNvSpPr/>
            <p:nvPr/>
          </p:nvSpPr>
          <p:spPr>
            <a:xfrm>
              <a:off x="2555999" y="4423756"/>
              <a:ext cx="2052320" cy="0"/>
            </a:xfrm>
            <a:custGeom>
              <a:rect b="b" l="l" r="r" t="t"/>
              <a:pathLst>
                <a:path extrusionOk="0" h="120000" w="2052320">
                  <a:moveTo>
                    <a:pt x="0" y="0"/>
                  </a:moveTo>
                  <a:lnTo>
                    <a:pt x="2052002"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86" name="Google Shape;4386;p69"/>
            <p:cNvPicPr preferRelativeResize="0"/>
            <p:nvPr/>
          </p:nvPicPr>
          <p:blipFill rotWithShape="1">
            <a:blip r:embed="rId23">
              <a:alphaModFix/>
            </a:blip>
            <a:srcRect b="0" l="0" r="0" t="0"/>
            <a:stretch/>
          </p:blipFill>
          <p:spPr>
            <a:xfrm>
              <a:off x="2555995" y="1294523"/>
              <a:ext cx="90004" cy="89992"/>
            </a:xfrm>
            <a:prstGeom prst="rect">
              <a:avLst/>
            </a:prstGeom>
            <a:noFill/>
            <a:ln>
              <a:noFill/>
            </a:ln>
          </p:spPr>
        </p:pic>
      </p:grpSp>
      <p:sp>
        <p:nvSpPr>
          <p:cNvPr id="4387" name="Google Shape;4387;p69"/>
          <p:cNvSpPr txBox="1"/>
          <p:nvPr/>
        </p:nvSpPr>
        <p:spPr>
          <a:xfrm>
            <a:off x="2690733" y="1263869"/>
            <a:ext cx="108966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임직원 단체 실손/상해보험</a:t>
            </a:r>
            <a:endParaRPr sz="750">
              <a:latin typeface="Arial"/>
              <a:ea typeface="Arial"/>
              <a:cs typeface="Arial"/>
              <a:sym typeface="Arial"/>
            </a:endParaRPr>
          </a:p>
        </p:txBody>
      </p:sp>
      <p:grpSp>
        <p:nvGrpSpPr>
          <p:cNvPr id="4388" name="Google Shape;4388;p69"/>
          <p:cNvGrpSpPr/>
          <p:nvPr/>
        </p:nvGrpSpPr>
        <p:grpSpPr>
          <a:xfrm>
            <a:off x="2555995" y="1497723"/>
            <a:ext cx="90004" cy="699592"/>
            <a:chOff x="2555995" y="1497723"/>
            <a:chExt cx="90004" cy="699592"/>
          </a:xfrm>
        </p:grpSpPr>
        <p:pic>
          <p:nvPicPr>
            <p:cNvPr id="4389" name="Google Shape;4389;p69"/>
            <p:cNvPicPr preferRelativeResize="0"/>
            <p:nvPr/>
          </p:nvPicPr>
          <p:blipFill rotWithShape="1">
            <a:blip r:embed="rId23">
              <a:alphaModFix/>
            </a:blip>
            <a:srcRect b="0" l="0" r="0" t="0"/>
            <a:stretch/>
          </p:blipFill>
          <p:spPr>
            <a:xfrm>
              <a:off x="2555995" y="1497723"/>
              <a:ext cx="90004" cy="89992"/>
            </a:xfrm>
            <a:prstGeom prst="rect">
              <a:avLst/>
            </a:prstGeom>
            <a:noFill/>
            <a:ln>
              <a:noFill/>
            </a:ln>
          </p:spPr>
        </p:pic>
        <p:pic>
          <p:nvPicPr>
            <p:cNvPr id="4390" name="Google Shape;4390;p69"/>
            <p:cNvPicPr preferRelativeResize="0"/>
            <p:nvPr/>
          </p:nvPicPr>
          <p:blipFill rotWithShape="1">
            <a:blip r:embed="rId23">
              <a:alphaModFix/>
            </a:blip>
            <a:srcRect b="0" l="0" r="0" t="0"/>
            <a:stretch/>
          </p:blipFill>
          <p:spPr>
            <a:xfrm>
              <a:off x="2555995" y="1700923"/>
              <a:ext cx="90004" cy="89992"/>
            </a:xfrm>
            <a:prstGeom prst="rect">
              <a:avLst/>
            </a:prstGeom>
            <a:noFill/>
            <a:ln>
              <a:noFill/>
            </a:ln>
          </p:spPr>
        </p:pic>
        <p:pic>
          <p:nvPicPr>
            <p:cNvPr id="4391" name="Google Shape;4391;p69"/>
            <p:cNvPicPr preferRelativeResize="0"/>
            <p:nvPr/>
          </p:nvPicPr>
          <p:blipFill rotWithShape="1">
            <a:blip r:embed="rId23">
              <a:alphaModFix/>
            </a:blip>
            <a:srcRect b="0" l="0" r="0" t="0"/>
            <a:stretch/>
          </p:blipFill>
          <p:spPr>
            <a:xfrm>
              <a:off x="2555995" y="1904123"/>
              <a:ext cx="90004" cy="89992"/>
            </a:xfrm>
            <a:prstGeom prst="rect">
              <a:avLst/>
            </a:prstGeom>
            <a:noFill/>
            <a:ln>
              <a:noFill/>
            </a:ln>
          </p:spPr>
        </p:pic>
        <p:pic>
          <p:nvPicPr>
            <p:cNvPr id="4392" name="Google Shape;4392;p69"/>
            <p:cNvPicPr preferRelativeResize="0"/>
            <p:nvPr/>
          </p:nvPicPr>
          <p:blipFill rotWithShape="1">
            <a:blip r:embed="rId23">
              <a:alphaModFix/>
            </a:blip>
            <a:srcRect b="0" l="0" r="0" t="0"/>
            <a:stretch/>
          </p:blipFill>
          <p:spPr>
            <a:xfrm>
              <a:off x="2555995" y="2107323"/>
              <a:ext cx="90004" cy="89992"/>
            </a:xfrm>
            <a:prstGeom prst="rect">
              <a:avLst/>
            </a:prstGeom>
            <a:noFill/>
            <a:ln>
              <a:noFill/>
            </a:ln>
          </p:spPr>
        </p:pic>
      </p:grpSp>
      <p:sp>
        <p:nvSpPr>
          <p:cNvPr id="4393" name="Google Shape;4393;p69"/>
          <p:cNvSpPr txBox="1"/>
          <p:nvPr/>
        </p:nvSpPr>
        <p:spPr>
          <a:xfrm>
            <a:off x="2690733" y="1467069"/>
            <a:ext cx="105219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건강검진(직원, 직원 가족)</a:t>
            </a:r>
            <a:endParaRPr sz="750">
              <a:latin typeface="Arial"/>
              <a:ea typeface="Arial"/>
              <a:cs typeface="Arial"/>
              <a:sym typeface="Arial"/>
            </a:endParaRPr>
          </a:p>
        </p:txBody>
      </p:sp>
      <p:sp>
        <p:nvSpPr>
          <p:cNvPr id="4394" name="Google Shape;4394;p69"/>
          <p:cNvSpPr txBox="1"/>
          <p:nvPr/>
        </p:nvSpPr>
        <p:spPr>
          <a:xfrm>
            <a:off x="2690733" y="1670269"/>
            <a:ext cx="56832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기념일축하금</a:t>
            </a:r>
            <a:endParaRPr sz="750">
              <a:latin typeface="Arial"/>
              <a:ea typeface="Arial"/>
              <a:cs typeface="Arial"/>
              <a:sym typeface="Arial"/>
            </a:endParaRPr>
          </a:p>
        </p:txBody>
      </p:sp>
      <p:sp>
        <p:nvSpPr>
          <p:cNvPr id="4395" name="Google Shape;4395;p69"/>
          <p:cNvSpPr txBox="1"/>
          <p:nvPr/>
        </p:nvSpPr>
        <p:spPr>
          <a:xfrm>
            <a:off x="2690733" y="1873469"/>
            <a:ext cx="65913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장기근속축하금</a:t>
            </a:r>
            <a:endParaRPr sz="750">
              <a:latin typeface="Arial"/>
              <a:ea typeface="Arial"/>
              <a:cs typeface="Arial"/>
              <a:sym typeface="Arial"/>
            </a:endParaRPr>
          </a:p>
        </p:txBody>
      </p:sp>
      <p:sp>
        <p:nvSpPr>
          <p:cNvPr id="4396" name="Google Shape;4396;p69"/>
          <p:cNvSpPr txBox="1"/>
          <p:nvPr/>
        </p:nvSpPr>
        <p:spPr>
          <a:xfrm>
            <a:off x="2668381" y="2051269"/>
            <a:ext cx="1433830" cy="304800"/>
          </a:xfrm>
          <a:prstGeom prst="rect">
            <a:avLst/>
          </a:prstGeom>
          <a:noFill/>
          <a:ln>
            <a:noFill/>
          </a:ln>
        </p:spPr>
        <p:txBody>
          <a:bodyPr anchorCtr="0" anchor="t" bIns="0" lIns="0" spcFirstLastPara="1" rIns="0" wrap="square" tIns="38100">
            <a:spAutoFit/>
          </a:bodyPr>
          <a:lstStyle/>
          <a:p>
            <a:pPr indent="0" lvl="0" marL="34925" rtl="0" algn="l">
              <a:lnSpc>
                <a:spcPct val="100000"/>
              </a:lnSpc>
              <a:spcBef>
                <a:spcPts val="0"/>
              </a:spcBef>
              <a:spcAft>
                <a:spcPts val="0"/>
              </a:spcAft>
              <a:buNone/>
            </a:pPr>
            <a:r>
              <a:rPr b="0" lang="en-US" sz="750">
                <a:solidFill>
                  <a:srgbClr val="58595B"/>
                </a:solidFill>
                <a:latin typeface="Arial"/>
                <a:ea typeface="Arial"/>
                <a:cs typeface="Arial"/>
                <a:sym typeface="Arial"/>
              </a:rPr>
              <a:t>자녀교육비 지원</a:t>
            </a:r>
            <a:endParaRPr sz="750">
              <a:latin typeface="Arial"/>
              <a:ea typeface="Arial"/>
              <a:cs typeface="Arial"/>
              <a:sym typeface="Arial"/>
            </a:endParaRPr>
          </a:p>
          <a:p>
            <a:pPr indent="0" lvl="0" marL="12700" rtl="0" algn="l">
              <a:lnSpc>
                <a:spcPct val="100000"/>
              </a:lnSpc>
              <a:spcBef>
                <a:spcPts val="200"/>
              </a:spcBef>
              <a:spcAft>
                <a:spcPts val="0"/>
              </a:spcAft>
              <a:buNone/>
            </a:pPr>
            <a:r>
              <a:rPr b="0" lang="en-US" sz="750">
                <a:solidFill>
                  <a:srgbClr val="58595B"/>
                </a:solidFill>
                <a:latin typeface="Arial"/>
                <a:ea typeface="Arial"/>
                <a:cs typeface="Arial"/>
                <a:sym typeface="Arial"/>
              </a:rPr>
              <a:t>(미취학, 중•고•대 학자금, 장애 자녀)</a:t>
            </a:r>
            <a:endParaRPr sz="750">
              <a:latin typeface="Arial"/>
              <a:ea typeface="Arial"/>
              <a:cs typeface="Arial"/>
              <a:sym typeface="Arial"/>
            </a:endParaRPr>
          </a:p>
        </p:txBody>
      </p:sp>
      <p:grpSp>
        <p:nvGrpSpPr>
          <p:cNvPr id="4397" name="Google Shape;4397;p69"/>
          <p:cNvGrpSpPr/>
          <p:nvPr/>
        </p:nvGrpSpPr>
        <p:grpSpPr>
          <a:xfrm>
            <a:off x="2469569" y="2450223"/>
            <a:ext cx="2435428" cy="4248132"/>
            <a:chOff x="2469569" y="2450223"/>
            <a:chExt cx="2435428" cy="4248132"/>
          </a:xfrm>
        </p:grpSpPr>
        <p:pic>
          <p:nvPicPr>
            <p:cNvPr id="4398" name="Google Shape;4398;p69"/>
            <p:cNvPicPr preferRelativeResize="0"/>
            <p:nvPr/>
          </p:nvPicPr>
          <p:blipFill rotWithShape="1">
            <a:blip r:embed="rId23">
              <a:alphaModFix/>
            </a:blip>
            <a:srcRect b="0" l="0" r="0" t="0"/>
            <a:stretch/>
          </p:blipFill>
          <p:spPr>
            <a:xfrm>
              <a:off x="2555995" y="2450223"/>
              <a:ext cx="90004" cy="89992"/>
            </a:xfrm>
            <a:prstGeom prst="rect">
              <a:avLst/>
            </a:prstGeom>
            <a:noFill/>
            <a:ln>
              <a:noFill/>
            </a:ln>
          </p:spPr>
        </p:pic>
        <p:pic>
          <p:nvPicPr>
            <p:cNvPr id="4399" name="Google Shape;4399;p69"/>
            <p:cNvPicPr preferRelativeResize="0"/>
            <p:nvPr/>
          </p:nvPicPr>
          <p:blipFill rotWithShape="1">
            <a:blip r:embed="rId23">
              <a:alphaModFix/>
            </a:blip>
            <a:srcRect b="0" l="0" r="0" t="0"/>
            <a:stretch/>
          </p:blipFill>
          <p:spPr>
            <a:xfrm>
              <a:off x="2555995" y="2653423"/>
              <a:ext cx="90004" cy="89992"/>
            </a:xfrm>
            <a:prstGeom prst="rect">
              <a:avLst/>
            </a:prstGeom>
            <a:noFill/>
            <a:ln>
              <a:noFill/>
            </a:ln>
          </p:spPr>
        </p:pic>
        <p:pic>
          <p:nvPicPr>
            <p:cNvPr id="4400" name="Google Shape;4400;p69"/>
            <p:cNvPicPr preferRelativeResize="0"/>
            <p:nvPr/>
          </p:nvPicPr>
          <p:blipFill rotWithShape="1">
            <a:blip r:embed="rId23">
              <a:alphaModFix/>
            </a:blip>
            <a:srcRect b="0" l="0" r="0" t="0"/>
            <a:stretch/>
          </p:blipFill>
          <p:spPr>
            <a:xfrm>
              <a:off x="2555995" y="2856623"/>
              <a:ext cx="90004" cy="89992"/>
            </a:xfrm>
            <a:prstGeom prst="rect">
              <a:avLst/>
            </a:prstGeom>
            <a:noFill/>
            <a:ln>
              <a:noFill/>
            </a:ln>
          </p:spPr>
        </p:pic>
        <p:pic>
          <p:nvPicPr>
            <p:cNvPr id="4401" name="Google Shape;4401;p69"/>
            <p:cNvPicPr preferRelativeResize="0"/>
            <p:nvPr/>
          </p:nvPicPr>
          <p:blipFill rotWithShape="1">
            <a:blip r:embed="rId23">
              <a:alphaModFix/>
            </a:blip>
            <a:srcRect b="0" l="0" r="0" t="0"/>
            <a:stretch/>
          </p:blipFill>
          <p:spPr>
            <a:xfrm>
              <a:off x="2555995" y="3059823"/>
              <a:ext cx="90004" cy="89992"/>
            </a:xfrm>
            <a:prstGeom prst="rect">
              <a:avLst/>
            </a:prstGeom>
            <a:noFill/>
            <a:ln>
              <a:noFill/>
            </a:ln>
          </p:spPr>
        </p:pic>
        <p:pic>
          <p:nvPicPr>
            <p:cNvPr id="4402" name="Google Shape;4402;p69"/>
            <p:cNvPicPr preferRelativeResize="0"/>
            <p:nvPr/>
          </p:nvPicPr>
          <p:blipFill rotWithShape="1">
            <a:blip r:embed="rId23">
              <a:alphaModFix/>
            </a:blip>
            <a:srcRect b="0" l="0" r="0" t="0"/>
            <a:stretch/>
          </p:blipFill>
          <p:spPr>
            <a:xfrm>
              <a:off x="2555995" y="3263023"/>
              <a:ext cx="90004" cy="89992"/>
            </a:xfrm>
            <a:prstGeom prst="rect">
              <a:avLst/>
            </a:prstGeom>
            <a:noFill/>
            <a:ln>
              <a:noFill/>
            </a:ln>
          </p:spPr>
        </p:pic>
        <p:pic>
          <p:nvPicPr>
            <p:cNvPr id="4403" name="Google Shape;4403;p69"/>
            <p:cNvPicPr preferRelativeResize="0"/>
            <p:nvPr/>
          </p:nvPicPr>
          <p:blipFill rotWithShape="1">
            <a:blip r:embed="rId23">
              <a:alphaModFix/>
            </a:blip>
            <a:srcRect b="0" l="0" r="0" t="0"/>
            <a:stretch/>
          </p:blipFill>
          <p:spPr>
            <a:xfrm>
              <a:off x="2555995" y="3466223"/>
              <a:ext cx="90004" cy="89992"/>
            </a:xfrm>
            <a:prstGeom prst="rect">
              <a:avLst/>
            </a:prstGeom>
            <a:noFill/>
            <a:ln>
              <a:noFill/>
            </a:ln>
          </p:spPr>
        </p:pic>
        <p:pic>
          <p:nvPicPr>
            <p:cNvPr id="4404" name="Google Shape;4404;p69"/>
            <p:cNvPicPr preferRelativeResize="0"/>
            <p:nvPr/>
          </p:nvPicPr>
          <p:blipFill rotWithShape="1">
            <a:blip r:embed="rId23">
              <a:alphaModFix/>
            </a:blip>
            <a:srcRect b="0" l="0" r="0" t="0"/>
            <a:stretch/>
          </p:blipFill>
          <p:spPr>
            <a:xfrm>
              <a:off x="2555995" y="3669423"/>
              <a:ext cx="90004" cy="89992"/>
            </a:xfrm>
            <a:prstGeom prst="rect">
              <a:avLst/>
            </a:prstGeom>
            <a:noFill/>
            <a:ln>
              <a:noFill/>
            </a:ln>
          </p:spPr>
        </p:pic>
        <p:pic>
          <p:nvPicPr>
            <p:cNvPr id="4405" name="Google Shape;4405;p69"/>
            <p:cNvPicPr preferRelativeResize="0"/>
            <p:nvPr/>
          </p:nvPicPr>
          <p:blipFill rotWithShape="1">
            <a:blip r:embed="rId23">
              <a:alphaModFix/>
            </a:blip>
            <a:srcRect b="0" l="0" r="0" t="0"/>
            <a:stretch/>
          </p:blipFill>
          <p:spPr>
            <a:xfrm>
              <a:off x="2555995" y="3872623"/>
              <a:ext cx="90004" cy="89992"/>
            </a:xfrm>
            <a:prstGeom prst="rect">
              <a:avLst/>
            </a:prstGeom>
            <a:noFill/>
            <a:ln>
              <a:noFill/>
            </a:ln>
          </p:spPr>
        </p:pic>
        <p:pic>
          <p:nvPicPr>
            <p:cNvPr id="4406" name="Google Shape;4406;p69"/>
            <p:cNvPicPr preferRelativeResize="0"/>
            <p:nvPr/>
          </p:nvPicPr>
          <p:blipFill rotWithShape="1">
            <a:blip r:embed="rId23">
              <a:alphaModFix/>
            </a:blip>
            <a:srcRect b="0" l="0" r="0" t="0"/>
            <a:stretch/>
          </p:blipFill>
          <p:spPr>
            <a:xfrm>
              <a:off x="2555995" y="4075823"/>
              <a:ext cx="90004" cy="89992"/>
            </a:xfrm>
            <a:prstGeom prst="rect">
              <a:avLst/>
            </a:prstGeom>
            <a:noFill/>
            <a:ln>
              <a:noFill/>
            </a:ln>
          </p:spPr>
        </p:pic>
        <p:pic>
          <p:nvPicPr>
            <p:cNvPr id="4407" name="Google Shape;4407;p69"/>
            <p:cNvPicPr preferRelativeResize="0"/>
            <p:nvPr/>
          </p:nvPicPr>
          <p:blipFill rotWithShape="1">
            <a:blip r:embed="rId23">
              <a:alphaModFix/>
            </a:blip>
            <a:srcRect b="0" l="0" r="0" t="0"/>
            <a:stretch/>
          </p:blipFill>
          <p:spPr>
            <a:xfrm>
              <a:off x="2555995" y="4279023"/>
              <a:ext cx="90004" cy="89992"/>
            </a:xfrm>
            <a:prstGeom prst="rect">
              <a:avLst/>
            </a:prstGeom>
            <a:noFill/>
            <a:ln>
              <a:noFill/>
            </a:ln>
          </p:spPr>
        </p:pic>
        <p:pic>
          <p:nvPicPr>
            <p:cNvPr id="4408" name="Google Shape;4408;p69"/>
            <p:cNvPicPr preferRelativeResize="0"/>
            <p:nvPr/>
          </p:nvPicPr>
          <p:blipFill rotWithShape="1">
            <a:blip r:embed="rId23">
              <a:alphaModFix/>
            </a:blip>
            <a:srcRect b="0" l="0" r="0" t="0"/>
            <a:stretch/>
          </p:blipFill>
          <p:spPr>
            <a:xfrm>
              <a:off x="2555995" y="4482223"/>
              <a:ext cx="90004" cy="89992"/>
            </a:xfrm>
            <a:prstGeom prst="rect">
              <a:avLst/>
            </a:prstGeom>
            <a:noFill/>
            <a:ln>
              <a:noFill/>
            </a:ln>
          </p:spPr>
        </p:pic>
        <p:pic>
          <p:nvPicPr>
            <p:cNvPr id="4409" name="Google Shape;4409;p69"/>
            <p:cNvPicPr preferRelativeResize="0"/>
            <p:nvPr/>
          </p:nvPicPr>
          <p:blipFill rotWithShape="1">
            <a:blip r:embed="rId24">
              <a:alphaModFix/>
            </a:blip>
            <a:srcRect b="0" l="0" r="0" t="0"/>
            <a:stretch/>
          </p:blipFill>
          <p:spPr>
            <a:xfrm>
              <a:off x="2469569" y="4748507"/>
              <a:ext cx="2435428" cy="1949848"/>
            </a:xfrm>
            <a:prstGeom prst="rect">
              <a:avLst/>
            </a:prstGeom>
            <a:noFill/>
            <a:ln>
              <a:noFill/>
            </a:ln>
          </p:spPr>
        </p:pic>
      </p:grpSp>
      <p:sp>
        <p:nvSpPr>
          <p:cNvPr id="4410" name="Google Shape;4410;p69"/>
          <p:cNvSpPr txBox="1"/>
          <p:nvPr/>
        </p:nvSpPr>
        <p:spPr>
          <a:xfrm>
            <a:off x="2690733" y="2419569"/>
            <a:ext cx="159512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의료비 지원(본인봉양부모, 가임시술비)</a:t>
            </a:r>
            <a:endParaRPr sz="750">
              <a:latin typeface="Arial"/>
              <a:ea typeface="Arial"/>
              <a:cs typeface="Arial"/>
              <a:sym typeface="Arial"/>
            </a:endParaRPr>
          </a:p>
        </p:txBody>
      </p:sp>
      <p:sp>
        <p:nvSpPr>
          <p:cNvPr id="4411" name="Google Shape;4411;p69"/>
          <p:cNvSpPr txBox="1"/>
          <p:nvPr/>
        </p:nvSpPr>
        <p:spPr>
          <a:xfrm>
            <a:off x="2690733" y="2622769"/>
            <a:ext cx="966469" cy="1155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대출지원</a:t>
            </a:r>
            <a:endParaRPr sz="750">
              <a:latin typeface="Arial"/>
              <a:ea typeface="Arial"/>
              <a:cs typeface="Arial"/>
              <a:sym typeface="Arial"/>
            </a:endParaRPr>
          </a:p>
          <a:p>
            <a:pPr indent="0" lvl="0" marL="12700" marR="294005" rtl="0" algn="l">
              <a:lnSpc>
                <a:spcPct val="177800"/>
              </a:lnSpc>
              <a:spcBef>
                <a:spcPts val="0"/>
              </a:spcBef>
              <a:spcAft>
                <a:spcPts val="0"/>
              </a:spcAft>
              <a:buNone/>
            </a:pPr>
            <a:r>
              <a:rPr b="0" lang="en-US" sz="750">
                <a:solidFill>
                  <a:srgbClr val="58595B"/>
                </a:solidFill>
                <a:latin typeface="Arial"/>
                <a:ea typeface="Arial"/>
                <a:cs typeface="Arial"/>
                <a:sym typeface="Arial"/>
              </a:rPr>
              <a:t>복지포인트 건강보험료 지원 휴가비 지원 경조사 지원</a:t>
            </a:r>
            <a:endParaRPr sz="750">
              <a:latin typeface="Arial"/>
              <a:ea typeface="Arial"/>
              <a:cs typeface="Arial"/>
              <a:sym typeface="Arial"/>
            </a:endParaRPr>
          </a:p>
          <a:p>
            <a:pPr indent="0" lvl="0" marL="12700" rtl="0" algn="l">
              <a:lnSpc>
                <a:spcPct val="100000"/>
              </a:lnSpc>
              <a:spcBef>
                <a:spcPts val="700"/>
              </a:spcBef>
              <a:spcAft>
                <a:spcPts val="0"/>
              </a:spcAft>
              <a:buNone/>
            </a:pPr>
            <a:r>
              <a:rPr b="0" lang="en-US" sz="750">
                <a:solidFill>
                  <a:srgbClr val="58595B"/>
                </a:solidFill>
                <a:latin typeface="Arial"/>
                <a:ea typeface="Arial"/>
                <a:cs typeface="Arial"/>
                <a:sym typeface="Arial"/>
              </a:rPr>
              <a:t>초등입학자녀 축하 선물</a:t>
            </a:r>
            <a:endParaRPr sz="750">
              <a:latin typeface="Arial"/>
              <a:ea typeface="Arial"/>
              <a:cs typeface="Arial"/>
              <a:sym typeface="Arial"/>
            </a:endParaRPr>
          </a:p>
        </p:txBody>
      </p:sp>
      <p:sp>
        <p:nvSpPr>
          <p:cNvPr id="4412" name="Google Shape;4412;p69"/>
          <p:cNvSpPr txBox="1"/>
          <p:nvPr/>
        </p:nvSpPr>
        <p:spPr>
          <a:xfrm>
            <a:off x="2690733" y="3841970"/>
            <a:ext cx="69469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동호회 활동 지원</a:t>
            </a:r>
            <a:endParaRPr sz="750">
              <a:latin typeface="Arial"/>
              <a:ea typeface="Arial"/>
              <a:cs typeface="Arial"/>
              <a:sym typeface="Arial"/>
            </a:endParaRPr>
          </a:p>
        </p:txBody>
      </p:sp>
      <p:sp>
        <p:nvSpPr>
          <p:cNvPr id="4413" name="Google Shape;4413;p69"/>
          <p:cNvSpPr txBox="1"/>
          <p:nvPr/>
        </p:nvSpPr>
        <p:spPr>
          <a:xfrm>
            <a:off x="2690733" y="4045170"/>
            <a:ext cx="1056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임직원 직장어린이집 지원</a:t>
            </a:r>
            <a:endParaRPr sz="750">
              <a:latin typeface="Arial"/>
              <a:ea typeface="Arial"/>
              <a:cs typeface="Arial"/>
              <a:sym typeface="Arial"/>
            </a:endParaRPr>
          </a:p>
        </p:txBody>
      </p:sp>
      <p:sp>
        <p:nvSpPr>
          <p:cNvPr id="4414" name="Google Shape;4414;p69"/>
          <p:cNvSpPr txBox="1"/>
          <p:nvPr/>
        </p:nvSpPr>
        <p:spPr>
          <a:xfrm>
            <a:off x="2690733" y="4248370"/>
            <a:ext cx="5867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구내식당 지원</a:t>
            </a:r>
            <a:endParaRPr sz="750">
              <a:latin typeface="Arial"/>
              <a:ea typeface="Arial"/>
              <a:cs typeface="Arial"/>
              <a:sym typeface="Arial"/>
            </a:endParaRPr>
          </a:p>
        </p:txBody>
      </p:sp>
      <p:sp>
        <p:nvSpPr>
          <p:cNvPr id="4415" name="Google Shape;4415;p69"/>
          <p:cNvSpPr txBox="1"/>
          <p:nvPr/>
        </p:nvSpPr>
        <p:spPr>
          <a:xfrm>
            <a:off x="2690733" y="4451570"/>
            <a:ext cx="87566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본사사옥 헬스장 지원</a:t>
            </a:r>
            <a:endParaRPr sz="750">
              <a:latin typeface="Arial"/>
              <a:ea typeface="Arial"/>
              <a:cs typeface="Arial"/>
              <a:sym typeface="Arial"/>
            </a:endParaRPr>
          </a:p>
        </p:txBody>
      </p:sp>
      <p:sp>
        <p:nvSpPr>
          <p:cNvPr id="4416" name="Google Shape;4416;p6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69</a:t>
            </a:r>
            <a:endParaRPr sz="900">
              <a:latin typeface="Malgun Gothic"/>
              <a:ea typeface="Malgun Gothic"/>
              <a:cs typeface="Malgun Gothic"/>
              <a:sym typeface="Malgun Gothic"/>
            </a:endParaRPr>
          </a:p>
        </p:txBody>
      </p:sp>
      <p:pic>
        <p:nvPicPr>
          <p:cNvPr id="4417" name="Google Shape;4417;p69"/>
          <p:cNvPicPr preferRelativeResize="0"/>
          <p:nvPr/>
        </p:nvPicPr>
        <p:blipFill rotWithShape="1">
          <a:blip r:embed="rId25">
            <a:alphaModFix/>
          </a:blip>
          <a:srcRect b="0" l="0" r="0" t="0"/>
          <a:stretch/>
        </p:blipFill>
        <p:spPr>
          <a:xfrm>
            <a:off x="431999" y="6464984"/>
            <a:ext cx="231013" cy="231013"/>
          </a:xfrm>
          <a:prstGeom prst="rect">
            <a:avLst/>
          </a:prstGeom>
          <a:noFill/>
          <a:ln>
            <a:noFill/>
          </a:ln>
        </p:spPr>
      </p:pic>
      <p:pic>
        <p:nvPicPr>
          <p:cNvPr id="4418" name="Google Shape;4418;p69"/>
          <p:cNvPicPr preferRelativeResize="0"/>
          <p:nvPr/>
        </p:nvPicPr>
        <p:blipFill rotWithShape="1">
          <a:blip r:embed="rId26">
            <a:alphaModFix/>
          </a:blip>
          <a:srcRect b="0" l="0" r="0" t="0"/>
          <a:stretch/>
        </p:blipFill>
        <p:spPr>
          <a:xfrm>
            <a:off x="431999" y="6167054"/>
            <a:ext cx="231013" cy="231012"/>
          </a:xfrm>
          <a:prstGeom prst="rect">
            <a:avLst/>
          </a:prstGeom>
          <a:noFill/>
          <a:ln>
            <a:noFill/>
          </a:ln>
        </p:spPr>
      </p:pic>
      <p:pic>
        <p:nvPicPr>
          <p:cNvPr id="4419" name="Google Shape;4419;p69"/>
          <p:cNvPicPr preferRelativeResize="0"/>
          <p:nvPr/>
        </p:nvPicPr>
        <p:blipFill rotWithShape="1">
          <a:blip r:embed="rId27">
            <a:alphaModFix/>
          </a:blip>
          <a:srcRect b="0" l="0" r="0" t="0"/>
          <a:stretch/>
        </p:blipFill>
        <p:spPr>
          <a:xfrm>
            <a:off x="431999" y="5730434"/>
            <a:ext cx="231013" cy="231013"/>
          </a:xfrm>
          <a:prstGeom prst="rect">
            <a:avLst/>
          </a:prstGeom>
          <a:noFill/>
          <a:ln>
            <a:noFill/>
          </a:ln>
        </p:spPr>
      </p:pic>
      <p:pic>
        <p:nvPicPr>
          <p:cNvPr id="4420" name="Google Shape;4420;p69"/>
          <p:cNvPicPr preferRelativeResize="0"/>
          <p:nvPr/>
        </p:nvPicPr>
        <p:blipFill rotWithShape="1">
          <a:blip r:embed="rId28">
            <a:alphaModFix/>
          </a:blip>
          <a:srcRect b="0" l="0" r="0" t="0"/>
          <a:stretch/>
        </p:blipFill>
        <p:spPr>
          <a:xfrm>
            <a:off x="431999" y="5432504"/>
            <a:ext cx="231013" cy="231012"/>
          </a:xfrm>
          <a:prstGeom prst="rect">
            <a:avLst/>
          </a:prstGeom>
          <a:noFill/>
          <a:ln>
            <a:noFill/>
          </a:ln>
        </p:spPr>
      </p:pic>
      <p:sp>
        <p:nvSpPr>
          <p:cNvPr id="4421" name="Google Shape;4421;p6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 name="Shape 321"/>
        <p:cNvGrpSpPr/>
        <p:nvPr/>
      </p:nvGrpSpPr>
      <p:grpSpPr>
        <a:xfrm>
          <a:off x="0" y="0"/>
          <a:ext cx="0" cy="0"/>
          <a:chOff x="0" y="0"/>
          <a:chExt cx="0" cy="0"/>
        </a:xfrm>
      </p:grpSpPr>
      <p:sp>
        <p:nvSpPr>
          <p:cNvPr id="322" name="Google Shape;322;p7"/>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EDEB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23" name="Google Shape;323;p7"/>
          <p:cNvGrpSpPr/>
          <p:nvPr/>
        </p:nvGrpSpPr>
        <p:grpSpPr>
          <a:xfrm>
            <a:off x="6715049" y="426031"/>
            <a:ext cx="3580765" cy="2089210"/>
            <a:chOff x="6715049" y="426031"/>
            <a:chExt cx="3580765" cy="2089210"/>
          </a:xfrm>
        </p:grpSpPr>
        <p:pic>
          <p:nvPicPr>
            <p:cNvPr id="324" name="Google Shape;324;p7"/>
            <p:cNvPicPr preferRelativeResize="0"/>
            <p:nvPr/>
          </p:nvPicPr>
          <p:blipFill rotWithShape="1">
            <a:blip r:embed="rId3">
              <a:alphaModFix/>
            </a:blip>
            <a:srcRect b="0" l="0" r="0" t="0"/>
            <a:stretch/>
          </p:blipFill>
          <p:spPr>
            <a:xfrm>
              <a:off x="6729274" y="426031"/>
              <a:ext cx="3144424" cy="2089210"/>
            </a:xfrm>
            <a:prstGeom prst="rect">
              <a:avLst/>
            </a:prstGeom>
            <a:noFill/>
            <a:ln>
              <a:noFill/>
            </a:ln>
          </p:spPr>
        </p:pic>
        <p:sp>
          <p:nvSpPr>
            <p:cNvPr id="325" name="Google Shape;325;p7"/>
            <p:cNvSpPr/>
            <p:nvPr/>
          </p:nvSpPr>
          <p:spPr>
            <a:xfrm>
              <a:off x="6715049" y="429424"/>
              <a:ext cx="3580765" cy="1568450"/>
            </a:xfrm>
            <a:custGeom>
              <a:rect b="b" l="l" r="r" t="t"/>
              <a:pathLst>
                <a:path extrusionOk="0" h="1568450" w="3580765">
                  <a:moveTo>
                    <a:pt x="235572" y="1466799"/>
                  </a:moveTo>
                  <a:lnTo>
                    <a:pt x="235242" y="1464144"/>
                  </a:lnTo>
                  <a:lnTo>
                    <a:pt x="234035" y="1463179"/>
                  </a:lnTo>
                  <a:lnTo>
                    <a:pt x="12484" y="1490408"/>
                  </a:lnTo>
                  <a:lnTo>
                    <a:pt x="11544" y="1491615"/>
                  </a:lnTo>
                  <a:lnTo>
                    <a:pt x="11861" y="1494167"/>
                  </a:lnTo>
                  <a:lnTo>
                    <a:pt x="12903" y="1495069"/>
                  </a:lnTo>
                  <a:lnTo>
                    <a:pt x="14211" y="1495069"/>
                  </a:lnTo>
                  <a:lnTo>
                    <a:pt x="234632" y="1468005"/>
                  </a:lnTo>
                  <a:lnTo>
                    <a:pt x="235572" y="1466799"/>
                  </a:lnTo>
                  <a:close/>
                </a:path>
                <a:path extrusionOk="0" h="1568450" w="3580765">
                  <a:moveTo>
                    <a:pt x="243281" y="1532026"/>
                  </a:moveTo>
                  <a:lnTo>
                    <a:pt x="242887" y="1529372"/>
                  </a:lnTo>
                  <a:lnTo>
                    <a:pt x="241655" y="1528432"/>
                  </a:lnTo>
                  <a:lnTo>
                    <a:pt x="927" y="1563408"/>
                  </a:lnTo>
                  <a:lnTo>
                    <a:pt x="0" y="1564627"/>
                  </a:lnTo>
                  <a:lnTo>
                    <a:pt x="368" y="1567167"/>
                  </a:lnTo>
                  <a:lnTo>
                    <a:pt x="1409" y="1568030"/>
                  </a:lnTo>
                  <a:lnTo>
                    <a:pt x="2590" y="1568030"/>
                  </a:lnTo>
                  <a:lnTo>
                    <a:pt x="242354" y="1533245"/>
                  </a:lnTo>
                  <a:lnTo>
                    <a:pt x="243281" y="1532026"/>
                  </a:lnTo>
                  <a:close/>
                </a:path>
                <a:path extrusionOk="0" h="1568450" w="3580765">
                  <a:moveTo>
                    <a:pt x="304571" y="994727"/>
                  </a:moveTo>
                  <a:lnTo>
                    <a:pt x="304533" y="992060"/>
                  </a:lnTo>
                  <a:lnTo>
                    <a:pt x="303453" y="990993"/>
                  </a:lnTo>
                  <a:lnTo>
                    <a:pt x="12738" y="994854"/>
                  </a:lnTo>
                  <a:lnTo>
                    <a:pt x="11671" y="995946"/>
                  </a:lnTo>
                  <a:lnTo>
                    <a:pt x="11709" y="998613"/>
                  </a:lnTo>
                  <a:lnTo>
                    <a:pt x="12788" y="999680"/>
                  </a:lnTo>
                  <a:lnTo>
                    <a:pt x="14147" y="999680"/>
                  </a:lnTo>
                  <a:lnTo>
                    <a:pt x="303491" y="995819"/>
                  </a:lnTo>
                  <a:lnTo>
                    <a:pt x="304571" y="994727"/>
                  </a:lnTo>
                  <a:close/>
                </a:path>
                <a:path extrusionOk="0" h="1568450" w="3580765">
                  <a:moveTo>
                    <a:pt x="385216" y="894854"/>
                  </a:moveTo>
                  <a:lnTo>
                    <a:pt x="377482" y="565886"/>
                  </a:lnTo>
                  <a:lnTo>
                    <a:pt x="376555" y="564883"/>
                  </a:lnTo>
                  <a:lnTo>
                    <a:pt x="20726" y="526199"/>
                  </a:lnTo>
                  <a:lnTo>
                    <a:pt x="19519" y="527164"/>
                  </a:lnTo>
                  <a:lnTo>
                    <a:pt x="19240" y="529818"/>
                  </a:lnTo>
                  <a:lnTo>
                    <a:pt x="20193" y="531025"/>
                  </a:lnTo>
                  <a:lnTo>
                    <a:pt x="372719" y="569341"/>
                  </a:lnTo>
                  <a:lnTo>
                    <a:pt x="380377" y="894943"/>
                  </a:lnTo>
                  <a:lnTo>
                    <a:pt x="381457" y="895997"/>
                  </a:lnTo>
                  <a:lnTo>
                    <a:pt x="382828" y="895997"/>
                  </a:lnTo>
                  <a:lnTo>
                    <a:pt x="384162" y="895959"/>
                  </a:lnTo>
                  <a:lnTo>
                    <a:pt x="385216" y="894854"/>
                  </a:lnTo>
                  <a:close/>
                </a:path>
                <a:path extrusionOk="0" h="1568450" w="3580765">
                  <a:moveTo>
                    <a:pt x="1571815" y="70929"/>
                  </a:moveTo>
                  <a:lnTo>
                    <a:pt x="1571663" y="70929"/>
                  </a:lnTo>
                  <a:lnTo>
                    <a:pt x="1571663" y="69659"/>
                  </a:lnTo>
                  <a:lnTo>
                    <a:pt x="1567116" y="69659"/>
                  </a:lnTo>
                  <a:lnTo>
                    <a:pt x="1567116" y="70929"/>
                  </a:lnTo>
                  <a:lnTo>
                    <a:pt x="1566964" y="70929"/>
                  </a:lnTo>
                  <a:lnTo>
                    <a:pt x="1566964" y="787209"/>
                  </a:lnTo>
                  <a:lnTo>
                    <a:pt x="1567408" y="787209"/>
                  </a:lnTo>
                  <a:lnTo>
                    <a:pt x="1567408" y="788479"/>
                  </a:lnTo>
                  <a:lnTo>
                    <a:pt x="1571358" y="788479"/>
                  </a:lnTo>
                  <a:lnTo>
                    <a:pt x="1571358" y="787209"/>
                  </a:lnTo>
                  <a:lnTo>
                    <a:pt x="1571815" y="787209"/>
                  </a:lnTo>
                  <a:lnTo>
                    <a:pt x="1571815" y="70929"/>
                  </a:lnTo>
                  <a:close/>
                </a:path>
                <a:path extrusionOk="0" h="1568450" w="3580765">
                  <a:moveTo>
                    <a:pt x="3303790" y="1455496"/>
                  </a:moveTo>
                  <a:lnTo>
                    <a:pt x="3269132" y="465886"/>
                  </a:lnTo>
                  <a:lnTo>
                    <a:pt x="3268014" y="464820"/>
                  </a:lnTo>
                  <a:lnTo>
                    <a:pt x="3265335" y="464934"/>
                  </a:lnTo>
                  <a:lnTo>
                    <a:pt x="3264281" y="466064"/>
                  </a:lnTo>
                  <a:lnTo>
                    <a:pt x="3298939" y="1455635"/>
                  </a:lnTo>
                  <a:lnTo>
                    <a:pt x="3300018" y="1456664"/>
                  </a:lnTo>
                  <a:lnTo>
                    <a:pt x="3301403" y="1456664"/>
                  </a:lnTo>
                  <a:lnTo>
                    <a:pt x="3302736" y="1456613"/>
                  </a:lnTo>
                  <a:lnTo>
                    <a:pt x="3303790" y="1455496"/>
                  </a:lnTo>
                  <a:close/>
                </a:path>
                <a:path extrusionOk="0" h="1568450" w="3580765">
                  <a:moveTo>
                    <a:pt x="3580460" y="1424317"/>
                  </a:moveTo>
                  <a:lnTo>
                    <a:pt x="3579888" y="1421701"/>
                  </a:lnTo>
                  <a:lnTo>
                    <a:pt x="3578593" y="1420876"/>
                  </a:lnTo>
                  <a:lnTo>
                    <a:pt x="3107474" y="1525143"/>
                  </a:lnTo>
                  <a:lnTo>
                    <a:pt x="3106648" y="1526438"/>
                  </a:lnTo>
                  <a:lnTo>
                    <a:pt x="3107194" y="1528864"/>
                  </a:lnTo>
                  <a:lnTo>
                    <a:pt x="3108185" y="1529638"/>
                  </a:lnTo>
                  <a:lnTo>
                    <a:pt x="3109303" y="1529638"/>
                  </a:lnTo>
                  <a:lnTo>
                    <a:pt x="3579634" y="1425600"/>
                  </a:lnTo>
                  <a:lnTo>
                    <a:pt x="3580460" y="1424317"/>
                  </a:lnTo>
                  <a:close/>
                </a:path>
                <a:path extrusionOk="0" h="1568450" w="3580765">
                  <a:moveTo>
                    <a:pt x="3580460" y="478078"/>
                  </a:moveTo>
                  <a:lnTo>
                    <a:pt x="3579647" y="476783"/>
                  </a:lnTo>
                  <a:lnTo>
                    <a:pt x="1514868" y="0"/>
                  </a:lnTo>
                  <a:lnTo>
                    <a:pt x="1513560" y="812"/>
                  </a:lnTo>
                  <a:lnTo>
                    <a:pt x="1512951" y="3416"/>
                  </a:lnTo>
                  <a:lnTo>
                    <a:pt x="1513763" y="4724"/>
                  </a:lnTo>
                  <a:lnTo>
                    <a:pt x="3577806" y="481266"/>
                  </a:lnTo>
                  <a:lnTo>
                    <a:pt x="3578910" y="481266"/>
                  </a:lnTo>
                  <a:lnTo>
                    <a:pt x="3579901" y="480504"/>
                  </a:lnTo>
                  <a:lnTo>
                    <a:pt x="3580460" y="47807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6" name="Google Shape;326;p7"/>
          <p:cNvSpPr/>
          <p:nvPr/>
        </p:nvSpPr>
        <p:spPr>
          <a:xfrm>
            <a:off x="6833158" y="166887"/>
            <a:ext cx="705485" cy="179705"/>
          </a:xfrm>
          <a:custGeom>
            <a:rect b="b" l="l" r="r" t="t"/>
            <a:pathLst>
              <a:path extrusionOk="0" h="179704" w="705484">
                <a:moveTo>
                  <a:pt x="1968" y="0"/>
                </a:moveTo>
                <a:lnTo>
                  <a:pt x="647" y="800"/>
                </a:lnTo>
                <a:lnTo>
                  <a:pt x="0" y="3390"/>
                </a:lnTo>
                <a:lnTo>
                  <a:pt x="787" y="4711"/>
                </a:lnTo>
                <a:lnTo>
                  <a:pt x="702449" y="179285"/>
                </a:lnTo>
                <a:lnTo>
                  <a:pt x="703541" y="179285"/>
                </a:lnTo>
                <a:lnTo>
                  <a:pt x="704519" y="178549"/>
                </a:lnTo>
                <a:lnTo>
                  <a:pt x="705116" y="176148"/>
                </a:lnTo>
                <a:lnTo>
                  <a:pt x="704329" y="174828"/>
                </a:lnTo>
                <a:lnTo>
                  <a:pt x="196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7" name="Google Shape;327;p7"/>
          <p:cNvSpPr/>
          <p:nvPr/>
        </p:nvSpPr>
        <p:spPr>
          <a:xfrm>
            <a:off x="6757237" y="398697"/>
            <a:ext cx="547370" cy="120650"/>
          </a:xfrm>
          <a:custGeom>
            <a:rect b="b" l="l" r="r" t="t"/>
            <a:pathLst>
              <a:path extrusionOk="0" h="120650" w="547370">
                <a:moveTo>
                  <a:pt x="1854" y="0"/>
                </a:moveTo>
                <a:lnTo>
                  <a:pt x="558" y="838"/>
                </a:lnTo>
                <a:lnTo>
                  <a:pt x="0" y="3454"/>
                </a:lnTo>
                <a:lnTo>
                  <a:pt x="838" y="4749"/>
                </a:lnTo>
                <a:lnTo>
                  <a:pt x="544118" y="120281"/>
                </a:lnTo>
                <a:lnTo>
                  <a:pt x="545236" y="120281"/>
                </a:lnTo>
                <a:lnTo>
                  <a:pt x="546239" y="119507"/>
                </a:lnTo>
                <a:lnTo>
                  <a:pt x="546760" y="117055"/>
                </a:lnTo>
                <a:lnTo>
                  <a:pt x="545934" y="115760"/>
                </a:lnTo>
                <a:lnTo>
                  <a:pt x="185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p7"/>
          <p:cNvSpPr/>
          <p:nvPr/>
        </p:nvSpPr>
        <p:spPr>
          <a:xfrm>
            <a:off x="6745747" y="575371"/>
            <a:ext cx="408940" cy="78105"/>
          </a:xfrm>
          <a:custGeom>
            <a:rect b="b" l="l" r="r" t="t"/>
            <a:pathLst>
              <a:path extrusionOk="0" h="78104" w="408940">
                <a:moveTo>
                  <a:pt x="1727" y="0"/>
                </a:moveTo>
                <a:lnTo>
                  <a:pt x="469" y="876"/>
                </a:lnTo>
                <a:lnTo>
                  <a:pt x="0" y="3517"/>
                </a:lnTo>
                <a:lnTo>
                  <a:pt x="876" y="4775"/>
                </a:lnTo>
                <a:lnTo>
                  <a:pt x="405841" y="78016"/>
                </a:lnTo>
                <a:lnTo>
                  <a:pt x="406996" y="78016"/>
                </a:lnTo>
                <a:lnTo>
                  <a:pt x="408012" y="77190"/>
                </a:lnTo>
                <a:lnTo>
                  <a:pt x="408457" y="74714"/>
                </a:lnTo>
                <a:lnTo>
                  <a:pt x="407593" y="73444"/>
                </a:lnTo>
                <a:lnTo>
                  <a:pt x="172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 name="Google Shape;329;p7"/>
          <p:cNvSpPr/>
          <p:nvPr/>
        </p:nvSpPr>
        <p:spPr>
          <a:xfrm>
            <a:off x="8297347" y="1063281"/>
            <a:ext cx="162560" cy="8890"/>
          </a:xfrm>
          <a:custGeom>
            <a:rect b="b" l="l" r="r" t="t"/>
            <a:pathLst>
              <a:path extrusionOk="0" h="8890" w="162559">
                <a:moveTo>
                  <a:pt x="1244" y="0"/>
                </a:moveTo>
                <a:lnTo>
                  <a:pt x="63" y="1028"/>
                </a:lnTo>
                <a:lnTo>
                  <a:pt x="0" y="3708"/>
                </a:lnTo>
                <a:lnTo>
                  <a:pt x="1054" y="4813"/>
                </a:lnTo>
                <a:lnTo>
                  <a:pt x="159905" y="8686"/>
                </a:lnTo>
                <a:lnTo>
                  <a:pt x="161213" y="8686"/>
                </a:lnTo>
                <a:lnTo>
                  <a:pt x="162293" y="7645"/>
                </a:lnTo>
                <a:lnTo>
                  <a:pt x="162356" y="4978"/>
                </a:lnTo>
                <a:lnTo>
                  <a:pt x="161302" y="3873"/>
                </a:lnTo>
                <a:lnTo>
                  <a:pt x="124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7"/>
          <p:cNvSpPr/>
          <p:nvPr/>
        </p:nvSpPr>
        <p:spPr>
          <a:xfrm>
            <a:off x="8708161" y="1090036"/>
            <a:ext cx="154940" cy="20955"/>
          </a:xfrm>
          <a:custGeom>
            <a:rect b="b" l="l" r="r" t="t"/>
            <a:pathLst>
              <a:path extrusionOk="0" h="20955" w="154940">
                <a:moveTo>
                  <a:pt x="1485" y="0"/>
                </a:moveTo>
                <a:lnTo>
                  <a:pt x="266" y="965"/>
                </a:lnTo>
                <a:lnTo>
                  <a:pt x="0" y="3632"/>
                </a:lnTo>
                <a:lnTo>
                  <a:pt x="965" y="4825"/>
                </a:lnTo>
                <a:lnTo>
                  <a:pt x="152311" y="20332"/>
                </a:lnTo>
                <a:lnTo>
                  <a:pt x="153543" y="20332"/>
                </a:lnTo>
                <a:lnTo>
                  <a:pt x="154597" y="19405"/>
                </a:lnTo>
                <a:lnTo>
                  <a:pt x="154851" y="16827"/>
                </a:lnTo>
                <a:lnTo>
                  <a:pt x="153885" y="15633"/>
                </a:lnTo>
                <a:lnTo>
                  <a:pt x="148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 name="Google Shape;331;p7"/>
          <p:cNvSpPr/>
          <p:nvPr/>
        </p:nvSpPr>
        <p:spPr>
          <a:xfrm>
            <a:off x="9218889" y="1124578"/>
            <a:ext cx="170815" cy="24765"/>
          </a:xfrm>
          <a:custGeom>
            <a:rect b="b" l="l" r="r" t="t"/>
            <a:pathLst>
              <a:path extrusionOk="0" h="24765" w="170815">
                <a:moveTo>
                  <a:pt x="1511" y="0"/>
                </a:moveTo>
                <a:lnTo>
                  <a:pt x="304" y="965"/>
                </a:lnTo>
                <a:lnTo>
                  <a:pt x="0" y="3619"/>
                </a:lnTo>
                <a:lnTo>
                  <a:pt x="952" y="4825"/>
                </a:lnTo>
                <a:lnTo>
                  <a:pt x="167690" y="24193"/>
                </a:lnTo>
                <a:lnTo>
                  <a:pt x="168909" y="24193"/>
                </a:lnTo>
                <a:lnTo>
                  <a:pt x="169951" y="23279"/>
                </a:lnTo>
                <a:lnTo>
                  <a:pt x="170243" y="20726"/>
                </a:lnTo>
                <a:lnTo>
                  <a:pt x="169290" y="19519"/>
                </a:lnTo>
                <a:lnTo>
                  <a:pt x="151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2" name="Google Shape;332;p7"/>
          <p:cNvSpPr/>
          <p:nvPr/>
        </p:nvSpPr>
        <p:spPr>
          <a:xfrm>
            <a:off x="2339999" y="2370967"/>
            <a:ext cx="7956550" cy="162560"/>
          </a:xfrm>
          <a:custGeom>
            <a:rect b="b" l="l" r="r" t="t"/>
            <a:pathLst>
              <a:path extrusionOk="0" h="162560" w="7956550">
                <a:moveTo>
                  <a:pt x="7875003" y="0"/>
                </a:moveTo>
                <a:lnTo>
                  <a:pt x="81000" y="0"/>
                </a:lnTo>
                <a:lnTo>
                  <a:pt x="49474" y="6364"/>
                </a:lnTo>
                <a:lnTo>
                  <a:pt x="23726" y="23722"/>
                </a:lnTo>
                <a:lnTo>
                  <a:pt x="6366" y="49468"/>
                </a:lnTo>
                <a:lnTo>
                  <a:pt x="0" y="81000"/>
                </a:lnTo>
                <a:lnTo>
                  <a:pt x="6366" y="112527"/>
                </a:lnTo>
                <a:lnTo>
                  <a:pt x="23726" y="138274"/>
                </a:lnTo>
                <a:lnTo>
                  <a:pt x="49474" y="155634"/>
                </a:lnTo>
                <a:lnTo>
                  <a:pt x="81000" y="162001"/>
                </a:lnTo>
                <a:lnTo>
                  <a:pt x="7875003" y="162001"/>
                </a:lnTo>
                <a:lnTo>
                  <a:pt x="7906529" y="155634"/>
                </a:lnTo>
                <a:lnTo>
                  <a:pt x="7932277" y="138274"/>
                </a:lnTo>
                <a:lnTo>
                  <a:pt x="7949637" y="112527"/>
                </a:lnTo>
                <a:lnTo>
                  <a:pt x="7956003" y="81000"/>
                </a:lnTo>
                <a:lnTo>
                  <a:pt x="7949637" y="49468"/>
                </a:lnTo>
                <a:lnTo>
                  <a:pt x="7932277" y="23722"/>
                </a:lnTo>
                <a:lnTo>
                  <a:pt x="7906529" y="6364"/>
                </a:lnTo>
                <a:lnTo>
                  <a:pt x="787500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3" name="Google Shape;333;p7"/>
          <p:cNvSpPr txBox="1"/>
          <p:nvPr/>
        </p:nvSpPr>
        <p:spPr>
          <a:xfrm>
            <a:off x="2411999" y="2377990"/>
            <a:ext cx="548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1990-2010</a:t>
            </a:r>
            <a:endParaRPr sz="750">
              <a:latin typeface="Malgun Gothic"/>
              <a:ea typeface="Malgun Gothic"/>
              <a:cs typeface="Malgun Gothic"/>
              <a:sym typeface="Malgun Gothic"/>
            </a:endParaRPr>
          </a:p>
        </p:txBody>
      </p:sp>
      <p:sp>
        <p:nvSpPr>
          <p:cNvPr id="334" name="Google Shape;334;p7"/>
          <p:cNvSpPr txBox="1"/>
          <p:nvPr/>
        </p:nvSpPr>
        <p:spPr>
          <a:xfrm>
            <a:off x="2327300" y="1196913"/>
            <a:ext cx="3710940" cy="609600"/>
          </a:xfrm>
          <a:prstGeom prst="rect">
            <a:avLst/>
          </a:prstGeom>
          <a:noFill/>
          <a:ln>
            <a:noFill/>
          </a:ln>
        </p:spPr>
        <p:txBody>
          <a:bodyPr anchorCtr="0" anchor="t" bIns="0" lIns="0" spcFirstLastPara="1" rIns="0" wrap="square" tIns="53325">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연혁</a:t>
            </a:r>
            <a:endParaRPr sz="800">
              <a:latin typeface="Malgun Gothic"/>
              <a:ea typeface="Malgun Gothic"/>
              <a:cs typeface="Malgun Gothic"/>
              <a:sym typeface="Malgun Gothic"/>
            </a:endParaRPr>
          </a:p>
          <a:p>
            <a:pPr indent="0" lvl="0" marL="12700" marR="5080" rtl="0" algn="l">
              <a:lnSpc>
                <a:spcPct val="121200"/>
              </a:lnSpc>
              <a:spcBef>
                <a:spcPts val="114"/>
              </a:spcBef>
              <a:spcAft>
                <a:spcPts val="0"/>
              </a:spcAft>
              <a:buNone/>
            </a:pPr>
            <a:r>
              <a:rPr b="0" lang="en-US" sz="1100">
                <a:solidFill>
                  <a:srgbClr val="6F5DCF"/>
                </a:solidFill>
                <a:latin typeface="Arial"/>
                <a:ea typeface="Arial"/>
                <a:cs typeface="Arial"/>
                <a:sym typeface="Arial"/>
              </a:rPr>
              <a:t>신한라이프는 더 멀리 더 큰 미래를 바라보며 대한민국 보험업의 역사를 고객과 함께 새롭게 만들어 나가고 있습니다.</a:t>
            </a:r>
            <a:endParaRPr sz="1100">
              <a:latin typeface="Arial"/>
              <a:ea typeface="Arial"/>
              <a:cs typeface="Arial"/>
              <a:sym typeface="Arial"/>
            </a:endParaRPr>
          </a:p>
        </p:txBody>
      </p:sp>
      <p:sp>
        <p:nvSpPr>
          <p:cNvPr id="335" name="Google Shape;335;p7"/>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신한라이프 소개</a:t>
            </a:r>
            <a:endParaRPr/>
          </a:p>
        </p:txBody>
      </p:sp>
      <p:graphicFrame>
        <p:nvGraphicFramePr>
          <p:cNvPr id="336" name="Google Shape;336;p7"/>
          <p:cNvGraphicFramePr/>
          <p:nvPr/>
        </p:nvGraphicFramePr>
        <p:xfrm>
          <a:off x="2318117" y="2735609"/>
          <a:ext cx="3000000" cy="3000000"/>
        </p:xfrm>
        <a:graphic>
          <a:graphicData uri="http://schemas.openxmlformats.org/drawingml/2006/table">
            <a:tbl>
              <a:tblPr bandRow="1" firstRow="1">
                <a:noFill/>
                <a:tableStyleId>{C31ADFB9-D814-4208-886B-9652E2F75FA4}</a:tableStyleId>
              </a:tblPr>
              <a:tblGrid>
                <a:gridCol w="1461775"/>
                <a:gridCol w="1662425"/>
                <a:gridCol w="1649725"/>
                <a:gridCol w="1608450"/>
                <a:gridCol w="1553850"/>
              </a:tblGrid>
              <a:tr h="119375">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1990. 01</a:t>
                      </a:r>
                      <a:endParaRPr sz="650" u="none" cap="none" strike="noStrike">
                        <a:latin typeface="Arial"/>
                        <a:ea typeface="Arial"/>
                        <a:cs typeface="Arial"/>
                        <a:sym typeface="Arial"/>
                      </a:endParaRPr>
                    </a:p>
                  </a:txBody>
                  <a:tcPr marT="445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2011. 04</a:t>
                      </a:r>
                      <a:endParaRPr sz="650" u="none" cap="none" strike="noStrike">
                        <a:latin typeface="Arial"/>
                        <a:ea typeface="Arial"/>
                        <a:cs typeface="Arial"/>
                        <a:sym typeface="Arial"/>
                      </a:endParaRPr>
                    </a:p>
                  </a:txBody>
                  <a:tcPr marT="445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2016. 02</a:t>
                      </a:r>
                      <a:endParaRPr sz="650" u="none" cap="none" strike="noStrike">
                        <a:latin typeface="Arial"/>
                        <a:ea typeface="Arial"/>
                        <a:cs typeface="Arial"/>
                        <a:sym typeface="Arial"/>
                      </a:endParaRPr>
                    </a:p>
                  </a:txBody>
                  <a:tcPr marT="445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2020. 03</a:t>
                      </a:r>
                      <a:endParaRPr sz="650" u="none" cap="none" strike="noStrike">
                        <a:latin typeface="Arial"/>
                        <a:ea typeface="Arial"/>
                        <a:cs typeface="Arial"/>
                        <a:sym typeface="Arial"/>
                      </a:endParaRPr>
                    </a:p>
                  </a:txBody>
                  <a:tcPr marT="445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2022. 01</a:t>
                      </a:r>
                      <a:endParaRPr sz="650" u="none" cap="none" strike="noStrike">
                        <a:latin typeface="Arial"/>
                        <a:ea typeface="Arial"/>
                        <a:cs typeface="Arial"/>
                        <a:sym typeface="Arial"/>
                      </a:endParaRPr>
                    </a:p>
                  </a:txBody>
                  <a:tcPr marT="445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신한생명 설립</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한국산업의 서비스품질지수</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신사옥 ‘신한L타워’ 입주</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208279"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업계최초, UN 지속가능보험원칙</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4826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글로벌 자회사 「신한라이프베트남」</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신뢰기업대상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「PSI」가입</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공식 출범 및 영업개시</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1995. 12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[한국소비자포럼]</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2016. 09</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업계 최단기, 총자산 1조 원 돌파</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재해대책 유공 정부포상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2020. 05</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2022. 02</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2011. 10</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국민안전처장 표창 [국민안전처]</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NICE신용평가,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5016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헬스케어 자회사 ‘신한큐브온’ 출범</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1998. 08</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「따뜻한 보험」선포</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보험금 지급능력평가 13년 연속</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4450">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업계 최초, 지점제 실시</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6573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2011 대한민국 지속가능경영대상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2016.12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AAA획득</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2022. 03</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(10개 지점 36개 영업국)</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[한국지속경영평가원]</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독거노인 보호 유공포상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신한라이프 ESG위원회 신설</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15367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보건복지부 장관 표창 [보건복지부]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2020. 07</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4450">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1999. 12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2013. 01</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한국표준협회, 한국서비스대상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2022. 11</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고객만족경영 선포</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고객감동 경영대상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2018. 07</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8351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유공자상 부문 최고경영자상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4318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‘마이데이터(본인신용정보관리업)’</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[한국지속경영평가원]</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2018 한국서비스대상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본허가 획득</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2003. 03</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종합대상 6년 연속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2020. 08</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업계 최단기, 1,000억 원대 달성</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2011. 11</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[한국표준협회]</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보험판매 자회사</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2023. 05</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(세전이익 1,070억 원)</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노사문화대상 고용노동부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「신한금융플러스」설립</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보험금 지급능력 평가</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장관상 수상 [고용노동부]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2019. 02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16년 연속 최고등급 AAA 획득</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2005. 12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8478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대한민국 여성이 일하기 좋은 기업</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신한금융지주 오렌지라이프</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2021. 07</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4450">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신한금융지주회사 자회사 편입</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본상 수상 [GWP코리아]</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인수 및 자회사 편입</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신한라이프 통합법인 출범</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2023. 05</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한국능률협회컨설팅(KMAC),</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2008. 06</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2015. 04</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2019. 06</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2021. 08</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2032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한국산업의 서비스 품질지수(KSQI)</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보험금 지급능력 평가 최고등급</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2014년 금융회사 민원발생평가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환경경영체제</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보험업계 최초</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우수 콜센터 19년 연속 선정</a:t>
                      </a:r>
                      <a:endParaRPr sz="650" u="none" cap="none" strike="noStrike">
                        <a:latin typeface="Arial"/>
                        <a:ea typeface="Arial"/>
                        <a:cs typeface="Arial"/>
                        <a:sym typeface="Arial"/>
                      </a:endParaRPr>
                    </a:p>
                  </a:txBody>
                  <a:tcPr marT="8900" marB="0" marR="0" marL="0">
                    <a:solidFill>
                      <a:srgbClr val="EDEBF9"/>
                    </a:solidFill>
                  </a:tcPr>
                </a:tc>
              </a:tr>
              <a:tr h="124450">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AAA 획득 [NICE신용평가]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1등급 달성 [금융감독원]</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「ISO 14001」인증</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‘상속증여연구소’ 출범</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3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2023. 11</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2009. 03</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2015. 06</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2019. 07</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286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2021. 12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397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한국 ESG기준원 금융회사 지배구조</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2008 상반기 좋은 보험회사 평가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하노이 주재 사무소 개소</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6129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2019 한국서비스대상 명예의 전당</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소비자중심경영(CCM)</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평가 업계 최초 A+획득</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수익성 1위 [보험소비자연맹]</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헌액 [한국표준협회]</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286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4회 연속 인증</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r>
              <a:tr h="1244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67944" lvl="0" marL="26543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2015. 10</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0" marR="232409"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[공정거래위원회,한국소비자원]</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5844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2024. 1</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67945" lvl="0" marL="88900"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2010. 06</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2015 대한민국 일하기 좋은</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67945" lvl="0" marL="240665" marR="0" rtl="0" algn="l">
                        <a:lnSpc>
                          <a:spcPct val="100000"/>
                        </a:lnSpc>
                        <a:spcBef>
                          <a:spcPts val="0"/>
                        </a:spcBef>
                        <a:spcAft>
                          <a:spcPts val="0"/>
                        </a:spcAft>
                        <a:buClr>
                          <a:srgbClr val="6F5DCF"/>
                        </a:buClr>
                        <a:buSzPts val="400"/>
                        <a:buFont typeface="Arial"/>
                        <a:buChar char="●"/>
                      </a:pPr>
                      <a:r>
                        <a:rPr b="0" lang="en-US" sz="650" u="none" cap="none" strike="noStrike">
                          <a:solidFill>
                            <a:srgbClr val="58595B"/>
                          </a:solidFill>
                          <a:latin typeface="Arial"/>
                          <a:ea typeface="Arial"/>
                          <a:cs typeface="Arial"/>
                          <a:sym typeface="Arial"/>
                        </a:rPr>
                        <a:t>2019. 12</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시니어 사업 전담 자회사</a:t>
                      </a:r>
                      <a:endParaRPr sz="650" u="none" cap="none" strike="noStrike">
                        <a:latin typeface="Arial"/>
                        <a:ea typeface="Arial"/>
                        <a:cs typeface="Arial"/>
                        <a:sym typeface="Arial"/>
                      </a:endParaRPr>
                    </a:p>
                  </a:txBody>
                  <a:tcPr marT="8900" marB="0" marR="0" marL="0">
                    <a:solidFill>
                      <a:srgbClr val="EDEBF9"/>
                    </a:solidFill>
                  </a:tcPr>
                </a:tc>
              </a:tr>
              <a:tr h="123825">
                <a:tc>
                  <a:txBody>
                    <a:bodyPr/>
                    <a:lstStyle/>
                    <a:p>
                      <a:pPr indent="0" lvl="0" marL="8890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2010 고객중심 경영대상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100대 기업 대상 3년 연속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4066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2019 소비자중심경영(CCM)</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「신한라이프케어」출범</a:t>
                      </a:r>
                      <a:endParaRPr sz="650" u="none" cap="none" strike="noStrike">
                        <a:latin typeface="Arial"/>
                        <a:ea typeface="Arial"/>
                        <a:cs typeface="Arial"/>
                        <a:sym typeface="Arial"/>
                      </a:endParaRPr>
                    </a:p>
                  </a:txBody>
                  <a:tcPr marT="8900" marB="0" marR="0" marL="0">
                    <a:solidFill>
                      <a:srgbClr val="EDEBF9"/>
                    </a:solidFill>
                  </a:tcPr>
                </a:tc>
              </a:tr>
              <a:tr h="119375">
                <a:tc>
                  <a:txBody>
                    <a:bodyPr/>
                    <a:lstStyle/>
                    <a:p>
                      <a:pPr indent="0" lvl="0" marL="88900" marR="0" rtl="0" algn="l">
                        <a:lnSpc>
                          <a:spcPct val="118461"/>
                        </a:lnSpc>
                        <a:spcBef>
                          <a:spcPts val="0"/>
                        </a:spcBef>
                        <a:spcAft>
                          <a:spcPts val="0"/>
                        </a:spcAft>
                        <a:buNone/>
                      </a:pPr>
                      <a:r>
                        <a:rPr b="0" lang="en-US" sz="650" u="none" cap="none" strike="noStrike">
                          <a:solidFill>
                            <a:srgbClr val="58595B"/>
                          </a:solidFill>
                          <a:latin typeface="Arial"/>
                          <a:ea typeface="Arial"/>
                          <a:cs typeface="Arial"/>
                          <a:sym typeface="Arial"/>
                        </a:rPr>
                        <a:t>[한국정보산업연합회]</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264795" marR="0" rtl="0" algn="l">
                        <a:lnSpc>
                          <a:spcPct val="118461"/>
                        </a:lnSpc>
                        <a:spcBef>
                          <a:spcPts val="0"/>
                        </a:spcBef>
                        <a:spcAft>
                          <a:spcPts val="0"/>
                        </a:spcAft>
                        <a:buNone/>
                      </a:pPr>
                      <a:r>
                        <a:rPr b="0" lang="en-US" sz="650" u="none" cap="none" strike="noStrike">
                          <a:solidFill>
                            <a:srgbClr val="58595B"/>
                          </a:solidFill>
                          <a:latin typeface="Arial"/>
                          <a:ea typeface="Arial"/>
                          <a:cs typeface="Arial"/>
                          <a:sym typeface="Arial"/>
                        </a:rPr>
                        <a:t>[GPTW Institute]</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158115" rtl="0" algn="r">
                        <a:lnSpc>
                          <a:spcPct val="118461"/>
                        </a:lnSpc>
                        <a:spcBef>
                          <a:spcPts val="0"/>
                        </a:spcBef>
                        <a:spcAft>
                          <a:spcPts val="0"/>
                        </a:spcAft>
                        <a:buNone/>
                      </a:pPr>
                      <a:r>
                        <a:rPr b="0" lang="en-US" sz="650" u="none" cap="none" strike="noStrike">
                          <a:solidFill>
                            <a:srgbClr val="58595B"/>
                          </a:solidFill>
                          <a:latin typeface="Arial"/>
                          <a:ea typeface="Arial"/>
                          <a:cs typeface="Arial"/>
                          <a:sym typeface="Arial"/>
                        </a:rPr>
                        <a:t>최우수 기업 선정, 대통령 표창 수상</a:t>
                      </a:r>
                      <a:endParaRPr sz="650" u="none" cap="none" strike="noStrike">
                        <a:latin typeface="Arial"/>
                        <a:ea typeface="Arial"/>
                        <a:cs typeface="Arial"/>
                        <a:sym typeface="Arial"/>
                      </a:endParaRPr>
                    </a:p>
                  </a:txBody>
                  <a:tcPr marT="8900" marB="0" marR="0" marL="0">
                    <a:solidFill>
                      <a:srgbClr val="EDEBF9"/>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EDEBF9"/>
                    </a:solidFill>
                  </a:tcPr>
                </a:tc>
                <a:tc>
                  <a:txBody>
                    <a:bodyPr/>
                    <a:lstStyle/>
                    <a:p>
                      <a:pPr indent="0" lvl="0" marL="258445" marR="0" rtl="0" algn="l">
                        <a:lnSpc>
                          <a:spcPct val="118461"/>
                        </a:lnSpc>
                        <a:spcBef>
                          <a:spcPts val="0"/>
                        </a:spcBef>
                        <a:spcAft>
                          <a:spcPts val="0"/>
                        </a:spcAft>
                        <a:buNone/>
                      </a:pPr>
                      <a:r>
                        <a:rPr b="0" lang="en-US" sz="650" u="none" cap="none" strike="noStrike">
                          <a:solidFill>
                            <a:srgbClr val="58595B"/>
                          </a:solidFill>
                          <a:latin typeface="Arial"/>
                          <a:ea typeface="Arial"/>
                          <a:cs typeface="Arial"/>
                          <a:sym typeface="Arial"/>
                        </a:rPr>
                        <a:t>(신한큐브온 사명 변경)</a:t>
                      </a:r>
                      <a:endParaRPr sz="650" u="none" cap="none" strike="noStrike">
                        <a:latin typeface="Arial"/>
                        <a:ea typeface="Arial"/>
                        <a:cs typeface="Arial"/>
                        <a:sym typeface="Arial"/>
                      </a:endParaRPr>
                    </a:p>
                  </a:txBody>
                  <a:tcPr marT="8900" marB="0" marR="0" marL="0">
                    <a:solidFill>
                      <a:srgbClr val="EDEBF9"/>
                    </a:solidFill>
                  </a:tcPr>
                </a:tc>
              </a:tr>
            </a:tbl>
          </a:graphicData>
        </a:graphic>
      </p:graphicFrame>
      <p:graphicFrame>
        <p:nvGraphicFramePr>
          <p:cNvPr id="337" name="Google Shape;337;p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EDEBF9"/>
                    </a:solidFill>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solidFill>
                      <a:srgbClr val="EDEBF9"/>
                    </a:solidFill>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EDEBF9"/>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EDEBF9"/>
                    </a:solidFill>
                  </a:tcPr>
                </a:tc>
              </a:tr>
            </a:tbl>
          </a:graphicData>
        </a:graphic>
      </p:graphicFrame>
      <p:sp>
        <p:nvSpPr>
          <p:cNvPr id="338" name="Google Shape;338;p7"/>
          <p:cNvSpPr/>
          <p:nvPr/>
        </p:nvSpPr>
        <p:spPr>
          <a:xfrm>
            <a:off x="3977999" y="2370967"/>
            <a:ext cx="1404620" cy="162560"/>
          </a:xfrm>
          <a:custGeom>
            <a:rect b="b" l="l" r="r" t="t"/>
            <a:pathLst>
              <a:path extrusionOk="0" h="162560" w="1404620">
                <a:moveTo>
                  <a:pt x="1322997" y="0"/>
                </a:moveTo>
                <a:lnTo>
                  <a:pt x="81000" y="0"/>
                </a:lnTo>
                <a:lnTo>
                  <a:pt x="49474" y="6364"/>
                </a:lnTo>
                <a:lnTo>
                  <a:pt x="23726" y="23722"/>
                </a:lnTo>
                <a:lnTo>
                  <a:pt x="6366" y="49468"/>
                </a:lnTo>
                <a:lnTo>
                  <a:pt x="0" y="81000"/>
                </a:lnTo>
                <a:lnTo>
                  <a:pt x="6366" y="112527"/>
                </a:lnTo>
                <a:lnTo>
                  <a:pt x="23726" y="138274"/>
                </a:lnTo>
                <a:lnTo>
                  <a:pt x="49474" y="155634"/>
                </a:lnTo>
                <a:lnTo>
                  <a:pt x="81000" y="162001"/>
                </a:lnTo>
                <a:lnTo>
                  <a:pt x="1322997" y="162001"/>
                </a:lnTo>
                <a:lnTo>
                  <a:pt x="1354529" y="155634"/>
                </a:lnTo>
                <a:lnTo>
                  <a:pt x="1380275" y="138274"/>
                </a:lnTo>
                <a:lnTo>
                  <a:pt x="1397633" y="112527"/>
                </a:lnTo>
                <a:lnTo>
                  <a:pt x="1403997" y="81000"/>
                </a:lnTo>
                <a:lnTo>
                  <a:pt x="1397633" y="49468"/>
                </a:lnTo>
                <a:lnTo>
                  <a:pt x="1380275" y="23722"/>
                </a:lnTo>
                <a:lnTo>
                  <a:pt x="1354529" y="6364"/>
                </a:lnTo>
                <a:lnTo>
                  <a:pt x="13229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 name="Google Shape;339;p7"/>
          <p:cNvSpPr txBox="1"/>
          <p:nvPr/>
        </p:nvSpPr>
        <p:spPr>
          <a:xfrm>
            <a:off x="4049999" y="2377990"/>
            <a:ext cx="548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2011-2015</a:t>
            </a:r>
            <a:endParaRPr sz="750">
              <a:latin typeface="Malgun Gothic"/>
              <a:ea typeface="Malgun Gothic"/>
              <a:cs typeface="Malgun Gothic"/>
              <a:sym typeface="Malgun Gothic"/>
            </a:endParaRPr>
          </a:p>
        </p:txBody>
      </p:sp>
      <p:sp>
        <p:nvSpPr>
          <p:cNvPr id="340" name="Google Shape;340;p7"/>
          <p:cNvSpPr/>
          <p:nvPr/>
        </p:nvSpPr>
        <p:spPr>
          <a:xfrm>
            <a:off x="5615998" y="2370967"/>
            <a:ext cx="1404620" cy="162560"/>
          </a:xfrm>
          <a:custGeom>
            <a:rect b="b" l="l" r="r" t="t"/>
            <a:pathLst>
              <a:path extrusionOk="0" h="162560" w="1404620">
                <a:moveTo>
                  <a:pt x="1322997" y="0"/>
                </a:moveTo>
                <a:lnTo>
                  <a:pt x="81000" y="0"/>
                </a:lnTo>
                <a:lnTo>
                  <a:pt x="49474" y="6364"/>
                </a:lnTo>
                <a:lnTo>
                  <a:pt x="23726" y="23722"/>
                </a:lnTo>
                <a:lnTo>
                  <a:pt x="6366" y="49468"/>
                </a:lnTo>
                <a:lnTo>
                  <a:pt x="0" y="81000"/>
                </a:lnTo>
                <a:lnTo>
                  <a:pt x="6366" y="112527"/>
                </a:lnTo>
                <a:lnTo>
                  <a:pt x="23726" y="138274"/>
                </a:lnTo>
                <a:lnTo>
                  <a:pt x="49474" y="155634"/>
                </a:lnTo>
                <a:lnTo>
                  <a:pt x="81000" y="162001"/>
                </a:lnTo>
                <a:lnTo>
                  <a:pt x="1322997" y="162001"/>
                </a:lnTo>
                <a:lnTo>
                  <a:pt x="1354529" y="155634"/>
                </a:lnTo>
                <a:lnTo>
                  <a:pt x="1380275" y="138274"/>
                </a:lnTo>
                <a:lnTo>
                  <a:pt x="1397633" y="112527"/>
                </a:lnTo>
                <a:lnTo>
                  <a:pt x="1403997" y="81000"/>
                </a:lnTo>
                <a:lnTo>
                  <a:pt x="1397633" y="49468"/>
                </a:lnTo>
                <a:lnTo>
                  <a:pt x="1380275" y="23722"/>
                </a:lnTo>
                <a:lnTo>
                  <a:pt x="1354529" y="6364"/>
                </a:lnTo>
                <a:lnTo>
                  <a:pt x="13229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 name="Google Shape;341;p7"/>
          <p:cNvSpPr txBox="1"/>
          <p:nvPr/>
        </p:nvSpPr>
        <p:spPr>
          <a:xfrm>
            <a:off x="5687999" y="2377990"/>
            <a:ext cx="548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2016-2019</a:t>
            </a:r>
            <a:endParaRPr sz="750">
              <a:latin typeface="Malgun Gothic"/>
              <a:ea typeface="Malgun Gothic"/>
              <a:cs typeface="Malgun Gothic"/>
              <a:sym typeface="Malgun Gothic"/>
            </a:endParaRPr>
          </a:p>
        </p:txBody>
      </p:sp>
      <p:sp>
        <p:nvSpPr>
          <p:cNvPr id="342" name="Google Shape;342;p7"/>
          <p:cNvSpPr/>
          <p:nvPr/>
        </p:nvSpPr>
        <p:spPr>
          <a:xfrm>
            <a:off x="7253999" y="2370967"/>
            <a:ext cx="1404620" cy="162560"/>
          </a:xfrm>
          <a:custGeom>
            <a:rect b="b" l="l" r="r" t="t"/>
            <a:pathLst>
              <a:path extrusionOk="0" h="162560" w="1404620">
                <a:moveTo>
                  <a:pt x="1322997" y="0"/>
                </a:moveTo>
                <a:lnTo>
                  <a:pt x="81000" y="0"/>
                </a:lnTo>
                <a:lnTo>
                  <a:pt x="49474" y="6364"/>
                </a:lnTo>
                <a:lnTo>
                  <a:pt x="23726" y="23722"/>
                </a:lnTo>
                <a:lnTo>
                  <a:pt x="6366" y="49468"/>
                </a:lnTo>
                <a:lnTo>
                  <a:pt x="0" y="81000"/>
                </a:lnTo>
                <a:lnTo>
                  <a:pt x="6366" y="112527"/>
                </a:lnTo>
                <a:lnTo>
                  <a:pt x="23726" y="138274"/>
                </a:lnTo>
                <a:lnTo>
                  <a:pt x="49474" y="155634"/>
                </a:lnTo>
                <a:lnTo>
                  <a:pt x="81000" y="162001"/>
                </a:lnTo>
                <a:lnTo>
                  <a:pt x="1322997" y="162001"/>
                </a:lnTo>
                <a:lnTo>
                  <a:pt x="1354529" y="155634"/>
                </a:lnTo>
                <a:lnTo>
                  <a:pt x="1380275" y="138274"/>
                </a:lnTo>
                <a:lnTo>
                  <a:pt x="1397633" y="112527"/>
                </a:lnTo>
                <a:lnTo>
                  <a:pt x="1403997" y="81000"/>
                </a:lnTo>
                <a:lnTo>
                  <a:pt x="1397633" y="49468"/>
                </a:lnTo>
                <a:lnTo>
                  <a:pt x="1380275" y="23722"/>
                </a:lnTo>
                <a:lnTo>
                  <a:pt x="1354529" y="6364"/>
                </a:lnTo>
                <a:lnTo>
                  <a:pt x="132299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 name="Google Shape;343;p7"/>
          <p:cNvSpPr txBox="1"/>
          <p:nvPr/>
        </p:nvSpPr>
        <p:spPr>
          <a:xfrm>
            <a:off x="7326000" y="2377990"/>
            <a:ext cx="548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2020-2021</a:t>
            </a:r>
            <a:endParaRPr sz="750">
              <a:latin typeface="Malgun Gothic"/>
              <a:ea typeface="Malgun Gothic"/>
              <a:cs typeface="Malgun Gothic"/>
              <a:sym typeface="Malgun Gothic"/>
            </a:endParaRPr>
          </a:p>
        </p:txBody>
      </p:sp>
      <p:sp>
        <p:nvSpPr>
          <p:cNvPr id="344" name="Google Shape;344;p7"/>
          <p:cNvSpPr/>
          <p:nvPr/>
        </p:nvSpPr>
        <p:spPr>
          <a:xfrm>
            <a:off x="8891999" y="2370967"/>
            <a:ext cx="1908175" cy="162560"/>
          </a:xfrm>
          <a:custGeom>
            <a:rect b="b" l="l" r="r" t="t"/>
            <a:pathLst>
              <a:path extrusionOk="0" h="162560" w="1908175">
                <a:moveTo>
                  <a:pt x="1908004" y="0"/>
                </a:moveTo>
                <a:lnTo>
                  <a:pt x="81000" y="0"/>
                </a:lnTo>
                <a:lnTo>
                  <a:pt x="49474" y="6364"/>
                </a:lnTo>
                <a:lnTo>
                  <a:pt x="23726" y="23722"/>
                </a:lnTo>
                <a:lnTo>
                  <a:pt x="6366" y="49468"/>
                </a:lnTo>
                <a:lnTo>
                  <a:pt x="0" y="81000"/>
                </a:lnTo>
                <a:lnTo>
                  <a:pt x="6366" y="112527"/>
                </a:lnTo>
                <a:lnTo>
                  <a:pt x="23726" y="138274"/>
                </a:lnTo>
                <a:lnTo>
                  <a:pt x="49474" y="155634"/>
                </a:lnTo>
                <a:lnTo>
                  <a:pt x="81000" y="162001"/>
                </a:lnTo>
                <a:lnTo>
                  <a:pt x="1908004" y="162001"/>
                </a:lnTo>
                <a:lnTo>
                  <a:pt x="190800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5" name="Google Shape;345;p7"/>
          <p:cNvSpPr txBox="1"/>
          <p:nvPr/>
        </p:nvSpPr>
        <p:spPr>
          <a:xfrm>
            <a:off x="8964000" y="2377990"/>
            <a:ext cx="54864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
                <a:solidFill>
                  <a:srgbClr val="FFFFFF"/>
                </a:solidFill>
                <a:latin typeface="Malgun Gothic"/>
                <a:ea typeface="Malgun Gothic"/>
                <a:cs typeface="Malgun Gothic"/>
                <a:sym typeface="Malgun Gothic"/>
              </a:rPr>
              <a:t>2022-2023</a:t>
            </a:r>
            <a:endParaRPr sz="750">
              <a:latin typeface="Malgun Gothic"/>
              <a:ea typeface="Malgun Gothic"/>
              <a:cs typeface="Malgun Gothic"/>
              <a:sym typeface="Malgun Gothic"/>
            </a:endParaRPr>
          </a:p>
        </p:txBody>
      </p:sp>
      <p:grpSp>
        <p:nvGrpSpPr>
          <p:cNvPr id="346" name="Google Shape;346;p7"/>
          <p:cNvGrpSpPr/>
          <p:nvPr/>
        </p:nvGrpSpPr>
        <p:grpSpPr>
          <a:xfrm>
            <a:off x="3023999" y="2451971"/>
            <a:ext cx="5859210" cy="0"/>
            <a:chOff x="3023999" y="2451971"/>
            <a:chExt cx="5859210" cy="0"/>
          </a:xfrm>
        </p:grpSpPr>
        <p:sp>
          <p:nvSpPr>
            <p:cNvPr id="347" name="Google Shape;347;p7"/>
            <p:cNvSpPr/>
            <p:nvPr/>
          </p:nvSpPr>
          <p:spPr>
            <a:xfrm>
              <a:off x="3023999" y="2451971"/>
              <a:ext cx="918210" cy="0"/>
            </a:xfrm>
            <a:custGeom>
              <a:rect b="b" l="l" r="r" t="t"/>
              <a:pathLst>
                <a:path extrusionOk="0" h="120000" w="918210">
                  <a:moveTo>
                    <a:pt x="0" y="0"/>
                  </a:moveTo>
                  <a:lnTo>
                    <a:pt x="917994"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8" name="Google Shape;348;p7"/>
            <p:cNvSpPr/>
            <p:nvPr/>
          </p:nvSpPr>
          <p:spPr>
            <a:xfrm>
              <a:off x="4679999" y="2451971"/>
              <a:ext cx="918210" cy="0"/>
            </a:xfrm>
            <a:custGeom>
              <a:rect b="b" l="l" r="r" t="t"/>
              <a:pathLst>
                <a:path extrusionOk="0" h="120000" w="918210">
                  <a:moveTo>
                    <a:pt x="0" y="0"/>
                  </a:moveTo>
                  <a:lnTo>
                    <a:pt x="917994"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9" name="Google Shape;349;p7"/>
            <p:cNvSpPr/>
            <p:nvPr/>
          </p:nvSpPr>
          <p:spPr>
            <a:xfrm>
              <a:off x="6299999" y="2451971"/>
              <a:ext cx="918210" cy="0"/>
            </a:xfrm>
            <a:custGeom>
              <a:rect b="b" l="l" r="r" t="t"/>
              <a:pathLst>
                <a:path extrusionOk="0" h="120000" w="918209">
                  <a:moveTo>
                    <a:pt x="0" y="0"/>
                  </a:moveTo>
                  <a:lnTo>
                    <a:pt x="917994"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p7"/>
            <p:cNvSpPr/>
            <p:nvPr/>
          </p:nvSpPr>
          <p:spPr>
            <a:xfrm>
              <a:off x="7964999" y="2451971"/>
              <a:ext cx="918210" cy="0"/>
            </a:xfrm>
            <a:custGeom>
              <a:rect b="b" l="l" r="r" t="t"/>
              <a:pathLst>
                <a:path extrusionOk="0" h="120000" w="918209">
                  <a:moveTo>
                    <a:pt x="0" y="0"/>
                  </a:moveTo>
                  <a:lnTo>
                    <a:pt x="918006" y="0"/>
                  </a:lnTo>
                </a:path>
              </a:pathLst>
            </a:custGeom>
            <a:noFill/>
            <a:ln cap="flat" cmpd="sng" w="9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1" name="Google Shape;351;p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07</a:t>
            </a:r>
            <a:endParaRPr sz="900">
              <a:latin typeface="Malgun Gothic"/>
              <a:ea typeface="Malgun Gothic"/>
              <a:cs typeface="Malgun Gothic"/>
              <a:sym typeface="Malgun Gothic"/>
            </a:endParaRPr>
          </a:p>
        </p:txBody>
      </p:sp>
      <p:pic>
        <p:nvPicPr>
          <p:cNvPr id="352" name="Google Shape;352;p7"/>
          <p:cNvPicPr preferRelativeResize="0"/>
          <p:nvPr/>
        </p:nvPicPr>
        <p:blipFill rotWithShape="1">
          <a:blip r:embed="rId9">
            <a:alphaModFix/>
          </a:blip>
          <a:srcRect b="0" l="0" r="0" t="0"/>
          <a:stretch/>
        </p:blipFill>
        <p:spPr>
          <a:xfrm>
            <a:off x="431999" y="6464984"/>
            <a:ext cx="231013" cy="231013"/>
          </a:xfrm>
          <a:prstGeom prst="rect">
            <a:avLst/>
          </a:prstGeom>
          <a:noFill/>
          <a:ln>
            <a:noFill/>
          </a:ln>
        </p:spPr>
      </p:pic>
      <p:pic>
        <p:nvPicPr>
          <p:cNvPr id="353" name="Google Shape;353;p7"/>
          <p:cNvPicPr preferRelativeResize="0"/>
          <p:nvPr/>
        </p:nvPicPr>
        <p:blipFill rotWithShape="1">
          <a:blip r:embed="rId10">
            <a:alphaModFix/>
          </a:blip>
          <a:srcRect b="0" l="0" r="0" t="0"/>
          <a:stretch/>
        </p:blipFill>
        <p:spPr>
          <a:xfrm>
            <a:off x="431999" y="6167054"/>
            <a:ext cx="231013" cy="231012"/>
          </a:xfrm>
          <a:prstGeom prst="rect">
            <a:avLst/>
          </a:prstGeom>
          <a:noFill/>
          <a:ln>
            <a:noFill/>
          </a:ln>
        </p:spPr>
      </p:pic>
      <p:pic>
        <p:nvPicPr>
          <p:cNvPr id="354" name="Google Shape;354;p7"/>
          <p:cNvPicPr preferRelativeResize="0"/>
          <p:nvPr/>
        </p:nvPicPr>
        <p:blipFill rotWithShape="1">
          <a:blip r:embed="rId11">
            <a:alphaModFix/>
          </a:blip>
          <a:srcRect b="0" l="0" r="0" t="0"/>
          <a:stretch/>
        </p:blipFill>
        <p:spPr>
          <a:xfrm>
            <a:off x="431999" y="5730434"/>
            <a:ext cx="231013" cy="231013"/>
          </a:xfrm>
          <a:prstGeom prst="rect">
            <a:avLst/>
          </a:prstGeom>
          <a:noFill/>
          <a:ln>
            <a:noFill/>
          </a:ln>
        </p:spPr>
      </p:pic>
      <p:pic>
        <p:nvPicPr>
          <p:cNvPr id="355" name="Google Shape;355;p7"/>
          <p:cNvPicPr preferRelativeResize="0"/>
          <p:nvPr/>
        </p:nvPicPr>
        <p:blipFill rotWithShape="1">
          <a:blip r:embed="rId12">
            <a:alphaModFix/>
          </a:blip>
          <a:srcRect b="0" l="0" r="0" t="0"/>
          <a:stretch/>
        </p:blipFill>
        <p:spPr>
          <a:xfrm>
            <a:off x="431999" y="5432504"/>
            <a:ext cx="231013" cy="231012"/>
          </a:xfrm>
          <a:prstGeom prst="rect">
            <a:avLst/>
          </a:prstGeom>
          <a:noFill/>
          <a:ln>
            <a:noFill/>
          </a:ln>
        </p:spPr>
      </p:pic>
      <p:sp>
        <p:nvSpPr>
          <p:cNvPr id="356" name="Google Shape;356;p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5" name="Shape 4425"/>
        <p:cNvGrpSpPr/>
        <p:nvPr/>
      </p:nvGrpSpPr>
      <p:grpSpPr>
        <a:xfrm>
          <a:off x="0" y="0"/>
          <a:ext cx="0" cy="0"/>
          <a:chOff x="0" y="0"/>
          <a:chExt cx="0" cy="0"/>
        </a:xfrm>
      </p:grpSpPr>
      <p:graphicFrame>
        <p:nvGraphicFramePr>
          <p:cNvPr id="4426" name="Google Shape;4426;p7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427" name="Google Shape;4427;p70"/>
          <p:cNvGrpSpPr/>
          <p:nvPr/>
        </p:nvGrpSpPr>
        <p:grpSpPr>
          <a:xfrm>
            <a:off x="2339987" y="913929"/>
            <a:ext cx="2484120" cy="3810"/>
            <a:chOff x="2339987" y="913929"/>
            <a:chExt cx="2484120" cy="3810"/>
          </a:xfrm>
        </p:grpSpPr>
        <p:sp>
          <p:nvSpPr>
            <p:cNvPr id="4428" name="Google Shape;4428;p70"/>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9" name="Google Shape;4429;p70"/>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430" name="Google Shape;4430;p70"/>
          <p:cNvSpPr txBox="1"/>
          <p:nvPr/>
        </p:nvSpPr>
        <p:spPr>
          <a:xfrm>
            <a:off x="2327300" y="682914"/>
            <a:ext cx="130429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FC 전문성 및 역량 강화</a:t>
            </a:r>
            <a:endParaRPr sz="950">
              <a:latin typeface="Malgun Gothic"/>
              <a:ea typeface="Malgun Gothic"/>
              <a:cs typeface="Malgun Gothic"/>
              <a:sym typeface="Malgun Gothic"/>
            </a:endParaRPr>
          </a:p>
        </p:txBody>
      </p:sp>
      <p:sp>
        <p:nvSpPr>
          <p:cNvPr id="4431" name="Google Shape;4431;p70"/>
          <p:cNvSpPr txBox="1"/>
          <p:nvPr/>
        </p:nvSpPr>
        <p:spPr>
          <a:xfrm>
            <a:off x="2327300" y="994018"/>
            <a:ext cx="2510155"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FC(Financial Consultant) 소개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 FC는 고객의 라이프사이클에서 언제든 발 생할 수 있는 위험관리(Risk Management)와 자산관리 (Asset Management)를 통해 고객의 안정적인 재정 설 계를 돕는 보험 설계사이자 금융 전문가입니다.</a:t>
            </a:r>
            <a:endParaRPr sz="800">
              <a:latin typeface="Arial"/>
              <a:ea typeface="Arial"/>
              <a:cs typeface="Arial"/>
              <a:sym typeface="Arial"/>
            </a:endParaRPr>
          </a:p>
        </p:txBody>
      </p:sp>
      <p:sp>
        <p:nvSpPr>
          <p:cNvPr id="4432" name="Google Shape;4432;p70"/>
          <p:cNvSpPr txBox="1"/>
          <p:nvPr/>
        </p:nvSpPr>
        <p:spPr>
          <a:xfrm>
            <a:off x="2327300" y="2089774"/>
            <a:ext cx="2306955" cy="75755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0" lang="en-US" sz="750">
                <a:solidFill>
                  <a:srgbClr val="6DA4EB"/>
                </a:solidFill>
                <a:latin typeface="Arial"/>
                <a:ea typeface="Arial"/>
                <a:cs typeface="Arial"/>
                <a:sym typeface="Arial"/>
              </a:rPr>
              <a:t>FC 특징</a:t>
            </a:r>
            <a:endParaRPr sz="750">
              <a:latin typeface="Arial"/>
              <a:ea typeface="Arial"/>
              <a:cs typeface="Arial"/>
              <a:sym typeface="Arial"/>
            </a:endParaRPr>
          </a:p>
          <a:p>
            <a:pPr indent="-50800" lvl="0" marL="56514" rtl="0" algn="l">
              <a:lnSpc>
                <a:spcPct val="100000"/>
              </a:lnSpc>
              <a:spcBef>
                <a:spcPts val="530"/>
              </a:spcBef>
              <a:spcAft>
                <a:spcPts val="0"/>
              </a:spcAft>
              <a:buClr>
                <a:srgbClr val="58595B"/>
              </a:buClr>
              <a:buSzPts val="800"/>
              <a:buFont typeface="Arial"/>
              <a:buChar char="·"/>
            </a:pPr>
            <a:r>
              <a:rPr b="0" lang="en-US" sz="800">
                <a:solidFill>
                  <a:srgbClr val="58595B"/>
                </a:solidFill>
                <a:latin typeface="Arial"/>
                <a:ea typeface="Arial"/>
                <a:cs typeface="Arial"/>
                <a:sym typeface="Arial"/>
              </a:rPr>
              <a:t>정년퇴직 없이 마음껏 일할 수 있는 직업</a:t>
            </a:r>
            <a:endParaRPr sz="800">
              <a:latin typeface="Arial"/>
              <a:ea typeface="Arial"/>
              <a:cs typeface="Arial"/>
              <a:sym typeface="Arial"/>
            </a:endParaRPr>
          </a:p>
          <a:p>
            <a:pPr indent="-50800" lvl="0" marL="56514" rtl="0" algn="l">
              <a:lnSpc>
                <a:spcPct val="100000"/>
              </a:lnSpc>
              <a:spcBef>
                <a:spcPts val="475"/>
              </a:spcBef>
              <a:spcAft>
                <a:spcPts val="0"/>
              </a:spcAft>
              <a:buClr>
                <a:srgbClr val="58595B"/>
              </a:buClr>
              <a:buSzPts val="800"/>
              <a:buFont typeface="Arial"/>
              <a:buChar char="·"/>
            </a:pPr>
            <a:r>
              <a:rPr b="0" lang="en-US" sz="800">
                <a:solidFill>
                  <a:srgbClr val="58595B"/>
                </a:solidFill>
                <a:latin typeface="Arial"/>
                <a:ea typeface="Arial"/>
                <a:cs typeface="Arial"/>
                <a:sym typeface="Arial"/>
              </a:rPr>
              <a:t>1인 사업가로서 현재와 미래를 스스로 결정</a:t>
            </a:r>
            <a:endParaRPr sz="800">
              <a:latin typeface="Arial"/>
              <a:ea typeface="Arial"/>
              <a:cs typeface="Arial"/>
              <a:sym typeface="Arial"/>
            </a:endParaRPr>
          </a:p>
          <a:p>
            <a:pPr indent="-50800" lvl="0" marL="56514" rtl="0" algn="l">
              <a:lnSpc>
                <a:spcPct val="100000"/>
              </a:lnSpc>
              <a:spcBef>
                <a:spcPts val="480"/>
              </a:spcBef>
              <a:spcAft>
                <a:spcPts val="0"/>
              </a:spcAft>
              <a:buClr>
                <a:srgbClr val="58595B"/>
              </a:buClr>
              <a:buSzPts val="800"/>
              <a:buFont typeface="Arial"/>
              <a:buChar char="·"/>
            </a:pPr>
            <a:r>
              <a:rPr b="0" lang="en-US" sz="800">
                <a:solidFill>
                  <a:srgbClr val="58595B"/>
                </a:solidFill>
                <a:latin typeface="Arial"/>
                <a:ea typeface="Arial"/>
                <a:cs typeface="Arial"/>
                <a:sym typeface="Arial"/>
              </a:rPr>
              <a:t>능력에 따라 고소득과 명예를 함께 얻을 수 있는 직업</a:t>
            </a:r>
            <a:endParaRPr sz="800">
              <a:latin typeface="Arial"/>
              <a:ea typeface="Arial"/>
              <a:cs typeface="Arial"/>
              <a:sym typeface="Arial"/>
            </a:endParaRPr>
          </a:p>
        </p:txBody>
      </p:sp>
      <p:sp>
        <p:nvSpPr>
          <p:cNvPr id="4433" name="Google Shape;4433;p70"/>
          <p:cNvSpPr txBox="1"/>
          <p:nvPr/>
        </p:nvSpPr>
        <p:spPr>
          <a:xfrm>
            <a:off x="6736866" y="3203501"/>
            <a:ext cx="620395" cy="275590"/>
          </a:xfrm>
          <a:prstGeom prst="rect">
            <a:avLst/>
          </a:prstGeom>
          <a:noFill/>
          <a:ln>
            <a:noFill/>
          </a:ln>
        </p:spPr>
        <p:txBody>
          <a:bodyPr anchorCtr="0" anchor="t" bIns="0" lIns="0" spcFirstLastPara="1" rIns="0" wrap="square" tIns="29825">
            <a:spAutoFit/>
          </a:bodyPr>
          <a:lstStyle/>
          <a:p>
            <a:pPr indent="0" lvl="0" marL="0" rtl="0" algn="ctr">
              <a:lnSpc>
                <a:spcPct val="100000"/>
              </a:lnSpc>
              <a:spcBef>
                <a:spcPts val="0"/>
              </a:spcBef>
              <a:spcAft>
                <a:spcPts val="0"/>
              </a:spcAft>
              <a:buNone/>
            </a:pPr>
            <a:r>
              <a:rPr b="0" lang="en-US" sz="550">
                <a:solidFill>
                  <a:srgbClr val="FFFFFF"/>
                </a:solidFill>
                <a:latin typeface="Arial"/>
                <a:ea typeface="Arial"/>
                <a:cs typeface="Arial"/>
                <a:sym typeface="Arial"/>
              </a:rPr>
              <a:t>COMPENSATION</a:t>
            </a:r>
            <a:endParaRPr sz="550">
              <a:latin typeface="Arial"/>
              <a:ea typeface="Arial"/>
              <a:cs typeface="Arial"/>
              <a:sym typeface="Arial"/>
            </a:endParaRPr>
          </a:p>
          <a:p>
            <a:pPr indent="0" lvl="0" marL="0" rtl="0" algn="ctr">
              <a:lnSpc>
                <a:spcPct val="100000"/>
              </a:lnSpc>
              <a:spcBef>
                <a:spcPts val="204"/>
              </a:spcBef>
              <a:spcAft>
                <a:spcPts val="0"/>
              </a:spcAft>
              <a:buNone/>
            </a:pPr>
            <a:r>
              <a:rPr b="0" lang="en-US" sz="800">
                <a:solidFill>
                  <a:srgbClr val="FFFFFF"/>
                </a:solidFill>
                <a:latin typeface="Arial"/>
                <a:ea typeface="Arial"/>
                <a:cs typeface="Arial"/>
                <a:sym typeface="Arial"/>
              </a:rPr>
              <a:t>보상</a:t>
            </a:r>
            <a:endParaRPr sz="800">
              <a:latin typeface="Arial"/>
              <a:ea typeface="Arial"/>
              <a:cs typeface="Arial"/>
              <a:sym typeface="Arial"/>
            </a:endParaRPr>
          </a:p>
        </p:txBody>
      </p:sp>
      <p:grpSp>
        <p:nvGrpSpPr>
          <p:cNvPr id="4434" name="Google Shape;4434;p70"/>
          <p:cNvGrpSpPr/>
          <p:nvPr/>
        </p:nvGrpSpPr>
        <p:grpSpPr>
          <a:xfrm>
            <a:off x="6877668" y="2838613"/>
            <a:ext cx="319460" cy="321440"/>
            <a:chOff x="6877668" y="2838613"/>
            <a:chExt cx="319460" cy="321440"/>
          </a:xfrm>
        </p:grpSpPr>
        <p:pic>
          <p:nvPicPr>
            <p:cNvPr id="4435" name="Google Shape;4435;p70"/>
            <p:cNvPicPr preferRelativeResize="0"/>
            <p:nvPr/>
          </p:nvPicPr>
          <p:blipFill rotWithShape="1">
            <a:blip r:embed="rId16">
              <a:alphaModFix/>
            </a:blip>
            <a:srcRect b="0" l="0" r="0" t="0"/>
            <a:stretch/>
          </p:blipFill>
          <p:spPr>
            <a:xfrm>
              <a:off x="6908368" y="3052287"/>
              <a:ext cx="198945" cy="68091"/>
            </a:xfrm>
            <a:prstGeom prst="rect">
              <a:avLst/>
            </a:prstGeom>
            <a:noFill/>
            <a:ln>
              <a:noFill/>
            </a:ln>
          </p:spPr>
        </p:pic>
        <p:sp>
          <p:nvSpPr>
            <p:cNvPr id="4436" name="Google Shape;4436;p70"/>
            <p:cNvSpPr/>
            <p:nvPr/>
          </p:nvSpPr>
          <p:spPr>
            <a:xfrm>
              <a:off x="6945033" y="3085796"/>
              <a:ext cx="252095" cy="64135"/>
            </a:xfrm>
            <a:custGeom>
              <a:rect b="b" l="l" r="r" t="t"/>
              <a:pathLst>
                <a:path extrusionOk="0" h="64135" w="252095">
                  <a:moveTo>
                    <a:pt x="158915" y="20256"/>
                  </a:moveTo>
                  <a:lnTo>
                    <a:pt x="164350" y="20027"/>
                  </a:lnTo>
                  <a:lnTo>
                    <a:pt x="169913" y="19812"/>
                  </a:lnTo>
                  <a:lnTo>
                    <a:pt x="175348" y="18542"/>
                  </a:lnTo>
                  <a:lnTo>
                    <a:pt x="180378" y="16306"/>
                  </a:lnTo>
                  <a:lnTo>
                    <a:pt x="207644" y="4152"/>
                  </a:lnTo>
                  <a:lnTo>
                    <a:pt x="213461" y="1917"/>
                  </a:lnTo>
                  <a:lnTo>
                    <a:pt x="219621" y="431"/>
                  </a:lnTo>
                  <a:lnTo>
                    <a:pt x="225932" y="0"/>
                  </a:lnTo>
                  <a:lnTo>
                    <a:pt x="241635" y="1291"/>
                  </a:lnTo>
                  <a:lnTo>
                    <a:pt x="250875" y="6457"/>
                  </a:lnTo>
                  <a:lnTo>
                    <a:pt x="251600" y="13748"/>
                  </a:lnTo>
                  <a:lnTo>
                    <a:pt x="241757" y="21412"/>
                  </a:lnTo>
                  <a:lnTo>
                    <a:pt x="166662" y="56642"/>
                  </a:lnTo>
                  <a:lnTo>
                    <a:pt x="155754" y="60753"/>
                  </a:lnTo>
                  <a:lnTo>
                    <a:pt x="144337" y="63160"/>
                  </a:lnTo>
                  <a:lnTo>
                    <a:pt x="132645" y="63828"/>
                  </a:lnTo>
                  <a:lnTo>
                    <a:pt x="120916" y="62725"/>
                  </a:lnTo>
                  <a:lnTo>
                    <a:pt x="16662" y="44894"/>
                  </a:lnTo>
                  <a:lnTo>
                    <a:pt x="12585" y="44196"/>
                  </a:lnTo>
                  <a:lnTo>
                    <a:pt x="8381" y="44640"/>
                  </a:lnTo>
                  <a:lnTo>
                    <a:pt x="4610" y="46189"/>
                  </a:lnTo>
                  <a:lnTo>
                    <a:pt x="0" y="48082"/>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37" name="Google Shape;4437;p70"/>
            <p:cNvSpPr/>
            <p:nvPr/>
          </p:nvSpPr>
          <p:spPr>
            <a:xfrm>
              <a:off x="6877668" y="3064803"/>
              <a:ext cx="72390" cy="95250"/>
            </a:xfrm>
            <a:custGeom>
              <a:rect b="b" l="l" r="r" t="t"/>
              <a:pathLst>
                <a:path extrusionOk="0" h="95250" w="72390">
                  <a:moveTo>
                    <a:pt x="0" y="14503"/>
                  </a:moveTo>
                  <a:lnTo>
                    <a:pt x="28740" y="0"/>
                  </a:lnTo>
                  <a:lnTo>
                    <a:pt x="33553" y="8712"/>
                  </a:lnTo>
                  <a:lnTo>
                    <a:pt x="66929" y="69151"/>
                  </a:lnTo>
                  <a:lnTo>
                    <a:pt x="72110" y="78536"/>
                  </a:lnTo>
                  <a:lnTo>
                    <a:pt x="43002" y="95046"/>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38" name="Google Shape;4438;p70"/>
            <p:cNvPicPr preferRelativeResize="0"/>
            <p:nvPr/>
          </p:nvPicPr>
          <p:blipFill rotWithShape="1">
            <a:blip r:embed="rId17">
              <a:alphaModFix/>
            </a:blip>
            <a:srcRect b="0" l="0" r="0" t="0"/>
            <a:stretch/>
          </p:blipFill>
          <p:spPr>
            <a:xfrm>
              <a:off x="6976887" y="2838613"/>
              <a:ext cx="211175" cy="238556"/>
            </a:xfrm>
            <a:prstGeom prst="rect">
              <a:avLst/>
            </a:prstGeom>
            <a:noFill/>
            <a:ln>
              <a:noFill/>
            </a:ln>
          </p:spPr>
        </p:pic>
      </p:grpSp>
      <p:sp>
        <p:nvSpPr>
          <p:cNvPr id="4439" name="Google Shape;4439;p70"/>
          <p:cNvSpPr/>
          <p:nvPr/>
        </p:nvSpPr>
        <p:spPr>
          <a:xfrm>
            <a:off x="7813591" y="5184667"/>
            <a:ext cx="2480945" cy="716915"/>
          </a:xfrm>
          <a:custGeom>
            <a:rect b="b" l="l" r="r" t="t"/>
            <a:pathLst>
              <a:path extrusionOk="0" h="716914" w="2480945">
                <a:moveTo>
                  <a:pt x="71996" y="0"/>
                </a:moveTo>
                <a:lnTo>
                  <a:pt x="43971" y="5652"/>
                </a:lnTo>
                <a:lnTo>
                  <a:pt x="21086" y="21070"/>
                </a:lnTo>
                <a:lnTo>
                  <a:pt x="5657" y="43950"/>
                </a:lnTo>
                <a:lnTo>
                  <a:pt x="0" y="71983"/>
                </a:lnTo>
                <a:lnTo>
                  <a:pt x="0" y="644817"/>
                </a:lnTo>
                <a:lnTo>
                  <a:pt x="5657" y="672829"/>
                </a:lnTo>
                <a:lnTo>
                  <a:pt x="21086" y="695710"/>
                </a:lnTo>
                <a:lnTo>
                  <a:pt x="43971" y="711141"/>
                </a:lnTo>
                <a:lnTo>
                  <a:pt x="71996" y="716800"/>
                </a:lnTo>
                <a:lnTo>
                  <a:pt x="2408821" y="716800"/>
                </a:lnTo>
                <a:lnTo>
                  <a:pt x="2436846" y="711141"/>
                </a:lnTo>
                <a:lnTo>
                  <a:pt x="2459731" y="695710"/>
                </a:lnTo>
                <a:lnTo>
                  <a:pt x="2475160" y="672829"/>
                </a:lnTo>
                <a:lnTo>
                  <a:pt x="2480817" y="644817"/>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40" name="Google Shape;4440;p70"/>
          <p:cNvSpPr/>
          <p:nvPr/>
        </p:nvSpPr>
        <p:spPr>
          <a:xfrm>
            <a:off x="7813591" y="5976631"/>
            <a:ext cx="2480945" cy="716915"/>
          </a:xfrm>
          <a:custGeom>
            <a:rect b="b" l="l" r="r" t="t"/>
            <a:pathLst>
              <a:path extrusionOk="0" h="716915" w="2480945">
                <a:moveTo>
                  <a:pt x="71996" y="0"/>
                </a:moveTo>
                <a:lnTo>
                  <a:pt x="43971" y="5652"/>
                </a:lnTo>
                <a:lnTo>
                  <a:pt x="21086" y="21070"/>
                </a:lnTo>
                <a:lnTo>
                  <a:pt x="5657" y="43950"/>
                </a:lnTo>
                <a:lnTo>
                  <a:pt x="0" y="71983"/>
                </a:lnTo>
                <a:lnTo>
                  <a:pt x="0" y="644817"/>
                </a:lnTo>
                <a:lnTo>
                  <a:pt x="5657" y="672829"/>
                </a:lnTo>
                <a:lnTo>
                  <a:pt x="21086" y="695710"/>
                </a:lnTo>
                <a:lnTo>
                  <a:pt x="43971" y="711141"/>
                </a:lnTo>
                <a:lnTo>
                  <a:pt x="71996" y="716800"/>
                </a:lnTo>
                <a:lnTo>
                  <a:pt x="2408821" y="716800"/>
                </a:lnTo>
                <a:lnTo>
                  <a:pt x="2436846" y="711141"/>
                </a:lnTo>
                <a:lnTo>
                  <a:pt x="2459731" y="695710"/>
                </a:lnTo>
                <a:lnTo>
                  <a:pt x="2475160" y="672829"/>
                </a:lnTo>
                <a:lnTo>
                  <a:pt x="2480817" y="644817"/>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41" name="Google Shape;4441;p70"/>
          <p:cNvSpPr/>
          <p:nvPr/>
        </p:nvSpPr>
        <p:spPr>
          <a:xfrm>
            <a:off x="7812002" y="4068003"/>
            <a:ext cx="2484120" cy="198120"/>
          </a:xfrm>
          <a:custGeom>
            <a:rect b="b" l="l" r="r" t="t"/>
            <a:pathLst>
              <a:path extrusionOk="0" h="198120" w="2484120">
                <a:moveTo>
                  <a:pt x="2384996" y="0"/>
                </a:moveTo>
                <a:lnTo>
                  <a:pt x="98996" y="0"/>
                </a:lnTo>
                <a:lnTo>
                  <a:pt x="60462" y="7779"/>
                </a:lnTo>
                <a:lnTo>
                  <a:pt x="28995" y="28995"/>
                </a:lnTo>
                <a:lnTo>
                  <a:pt x="7779" y="60462"/>
                </a:lnTo>
                <a:lnTo>
                  <a:pt x="0" y="98996"/>
                </a:lnTo>
                <a:lnTo>
                  <a:pt x="7779" y="137535"/>
                </a:lnTo>
                <a:lnTo>
                  <a:pt x="28995" y="169002"/>
                </a:lnTo>
                <a:lnTo>
                  <a:pt x="60462" y="190215"/>
                </a:lnTo>
                <a:lnTo>
                  <a:pt x="98996" y="197992"/>
                </a:lnTo>
                <a:lnTo>
                  <a:pt x="2384996" y="197992"/>
                </a:lnTo>
                <a:lnTo>
                  <a:pt x="2423530" y="190215"/>
                </a:lnTo>
                <a:lnTo>
                  <a:pt x="2454997" y="169002"/>
                </a:lnTo>
                <a:lnTo>
                  <a:pt x="2476213" y="137535"/>
                </a:lnTo>
                <a:lnTo>
                  <a:pt x="2483992" y="98996"/>
                </a:lnTo>
                <a:lnTo>
                  <a:pt x="2476213" y="60462"/>
                </a:lnTo>
                <a:lnTo>
                  <a:pt x="2454997" y="28995"/>
                </a:lnTo>
                <a:lnTo>
                  <a:pt x="2423530" y="7779"/>
                </a:lnTo>
                <a:lnTo>
                  <a:pt x="2384996"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42" name="Google Shape;4442;p70"/>
          <p:cNvSpPr txBox="1"/>
          <p:nvPr/>
        </p:nvSpPr>
        <p:spPr>
          <a:xfrm>
            <a:off x="8383146" y="4087623"/>
            <a:ext cx="1792605" cy="886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자산관리(Asset Management)</a:t>
            </a:r>
            <a:endParaRPr sz="750">
              <a:latin typeface="Arial"/>
              <a:ea typeface="Arial"/>
              <a:cs typeface="Arial"/>
              <a:sym typeface="Arial"/>
            </a:endParaRPr>
          </a:p>
          <a:p>
            <a:pPr indent="0" lvl="0" marL="0" rtl="0" algn="l">
              <a:lnSpc>
                <a:spcPct val="100000"/>
              </a:lnSpc>
              <a:spcBef>
                <a:spcPts val="5"/>
              </a:spcBef>
              <a:spcAft>
                <a:spcPts val="0"/>
              </a:spcAft>
              <a:buNone/>
            </a:pPr>
            <a:r>
              <a:t/>
            </a:r>
            <a:endParaRPr sz="1200">
              <a:latin typeface="Arial"/>
              <a:ea typeface="Arial"/>
              <a:cs typeface="Arial"/>
              <a:sym typeface="Arial"/>
            </a:endParaRPr>
          </a:p>
          <a:p>
            <a:pPr indent="0" lvl="0" marL="224154" rtl="0" algn="l">
              <a:lnSpc>
                <a:spcPct val="100000"/>
              </a:lnSpc>
              <a:spcBef>
                <a:spcPts val="0"/>
              </a:spcBef>
              <a:spcAft>
                <a:spcPts val="0"/>
              </a:spcAft>
              <a:buNone/>
            </a:pPr>
            <a:r>
              <a:rPr b="0" lang="en-US" sz="750">
                <a:solidFill>
                  <a:srgbClr val="231F20"/>
                </a:solidFill>
                <a:latin typeface="Arial"/>
                <a:ea typeface="Arial"/>
                <a:cs typeface="Arial"/>
                <a:sym typeface="Arial"/>
              </a:rPr>
              <a:t>투자</a:t>
            </a:r>
            <a:endParaRPr sz="750">
              <a:latin typeface="Arial"/>
              <a:ea typeface="Arial"/>
              <a:cs typeface="Arial"/>
              <a:sym typeface="Arial"/>
            </a:endParaRPr>
          </a:p>
          <a:p>
            <a:pPr indent="0" lvl="0" marL="224154" marR="5080" rtl="0" algn="l">
              <a:lnSpc>
                <a:spcPct val="142200"/>
              </a:lnSpc>
              <a:spcBef>
                <a:spcPts val="0"/>
              </a:spcBef>
              <a:spcAft>
                <a:spcPts val="0"/>
              </a:spcAft>
              <a:buNone/>
            </a:pPr>
            <a:r>
              <a:rPr b="0" lang="en-US" sz="750">
                <a:solidFill>
                  <a:srgbClr val="58595B"/>
                </a:solidFill>
                <a:latin typeface="Arial"/>
                <a:ea typeface="Arial"/>
                <a:cs typeface="Arial"/>
                <a:sym typeface="Arial"/>
              </a:rPr>
              <a:t>국내 및 해외펀드/ 채권형 금융투자, 글로벌 자산배분을 통한 일임형 투자 등</a:t>
            </a:r>
            <a:endParaRPr sz="750">
              <a:latin typeface="Arial"/>
              <a:ea typeface="Arial"/>
              <a:cs typeface="Arial"/>
              <a:sym typeface="Arial"/>
            </a:endParaRPr>
          </a:p>
        </p:txBody>
      </p:sp>
      <p:sp>
        <p:nvSpPr>
          <p:cNvPr id="4443" name="Google Shape;4443;p70"/>
          <p:cNvSpPr txBox="1"/>
          <p:nvPr/>
        </p:nvSpPr>
        <p:spPr>
          <a:xfrm>
            <a:off x="8609762" y="6126131"/>
            <a:ext cx="1288415"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상속, 증여 및 은퇴설계</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58595B"/>
                </a:solidFill>
                <a:latin typeface="Arial"/>
                <a:ea typeface="Arial"/>
                <a:cs typeface="Arial"/>
                <a:sym typeface="Arial"/>
              </a:rPr>
              <a:t>부동산/금융자산의 상속 및 증여</a:t>
            </a:r>
            <a:endParaRPr sz="750">
              <a:latin typeface="Arial"/>
              <a:ea typeface="Arial"/>
              <a:cs typeface="Arial"/>
              <a:sym typeface="Arial"/>
            </a:endParaRPr>
          </a:p>
        </p:txBody>
      </p:sp>
      <p:sp>
        <p:nvSpPr>
          <p:cNvPr id="4444" name="Google Shape;4444;p70"/>
          <p:cNvSpPr txBox="1"/>
          <p:nvPr/>
        </p:nvSpPr>
        <p:spPr>
          <a:xfrm>
            <a:off x="8609762" y="5252850"/>
            <a:ext cx="1262380" cy="51308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목적자금</a:t>
            </a:r>
            <a:endParaRPr sz="750">
              <a:latin typeface="Arial"/>
              <a:ea typeface="Arial"/>
              <a:cs typeface="Arial"/>
              <a:sym typeface="Arial"/>
            </a:endParaRPr>
          </a:p>
          <a:p>
            <a:pPr indent="0" lvl="0" marL="12700" marR="5080" rtl="0" algn="l">
              <a:lnSpc>
                <a:spcPct val="142200"/>
              </a:lnSpc>
              <a:spcBef>
                <a:spcPts val="0"/>
              </a:spcBef>
              <a:spcAft>
                <a:spcPts val="0"/>
              </a:spcAft>
              <a:buNone/>
            </a:pPr>
            <a:r>
              <a:rPr b="0" lang="en-US" sz="750">
                <a:solidFill>
                  <a:srgbClr val="58595B"/>
                </a:solidFill>
                <a:latin typeface="Arial"/>
                <a:ea typeface="Arial"/>
                <a:cs typeface="Arial"/>
                <a:sym typeface="Arial"/>
              </a:rPr>
              <a:t>자녀교육, 주택구입, 단/중/장기 목적자금 설계 등</a:t>
            </a:r>
            <a:endParaRPr sz="750">
              <a:latin typeface="Arial"/>
              <a:ea typeface="Arial"/>
              <a:cs typeface="Arial"/>
              <a:sym typeface="Arial"/>
            </a:endParaRPr>
          </a:p>
        </p:txBody>
      </p:sp>
      <p:sp>
        <p:nvSpPr>
          <p:cNvPr id="4445" name="Google Shape;4445;p70"/>
          <p:cNvSpPr txBox="1"/>
          <p:nvPr/>
        </p:nvSpPr>
        <p:spPr>
          <a:xfrm>
            <a:off x="7911110" y="1059068"/>
            <a:ext cx="4953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FC 제공 업무</a:t>
            </a:r>
            <a:endParaRPr sz="700">
              <a:latin typeface="Arial"/>
              <a:ea typeface="Arial"/>
              <a:cs typeface="Arial"/>
              <a:sym typeface="Arial"/>
            </a:endParaRPr>
          </a:p>
        </p:txBody>
      </p:sp>
      <p:grpSp>
        <p:nvGrpSpPr>
          <p:cNvPr id="4446" name="Google Shape;4446;p70"/>
          <p:cNvGrpSpPr/>
          <p:nvPr/>
        </p:nvGrpSpPr>
        <p:grpSpPr>
          <a:xfrm>
            <a:off x="7812465" y="1035461"/>
            <a:ext cx="2483072" cy="197073"/>
            <a:chOff x="7812465" y="1035461"/>
            <a:chExt cx="2483072" cy="197073"/>
          </a:xfrm>
        </p:grpSpPr>
        <p:pic>
          <p:nvPicPr>
            <p:cNvPr id="4447" name="Google Shape;4447;p70"/>
            <p:cNvPicPr preferRelativeResize="0"/>
            <p:nvPr/>
          </p:nvPicPr>
          <p:blipFill rotWithShape="1">
            <a:blip r:embed="rId18">
              <a:alphaModFix/>
            </a:blip>
            <a:srcRect b="0" l="0" r="0" t="0"/>
            <a:stretch/>
          </p:blipFill>
          <p:spPr>
            <a:xfrm>
              <a:off x="7812465" y="1035902"/>
              <a:ext cx="90928" cy="196632"/>
            </a:xfrm>
            <a:prstGeom prst="rect">
              <a:avLst/>
            </a:prstGeom>
            <a:noFill/>
            <a:ln>
              <a:noFill/>
            </a:ln>
          </p:spPr>
        </p:pic>
        <p:sp>
          <p:nvSpPr>
            <p:cNvPr id="4448" name="Google Shape;4448;p70"/>
            <p:cNvSpPr/>
            <p:nvPr/>
          </p:nvSpPr>
          <p:spPr>
            <a:xfrm>
              <a:off x="7924335" y="1231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49" name="Google Shape;4449;p70"/>
            <p:cNvPicPr preferRelativeResize="0"/>
            <p:nvPr/>
          </p:nvPicPr>
          <p:blipFill rotWithShape="1">
            <a:blip r:embed="rId19">
              <a:alphaModFix/>
            </a:blip>
            <a:srcRect b="0" l="0" r="0" t="0"/>
            <a:stretch/>
          </p:blipFill>
          <p:spPr>
            <a:xfrm>
              <a:off x="10204609" y="1035461"/>
              <a:ext cx="90928" cy="196632"/>
            </a:xfrm>
            <a:prstGeom prst="rect">
              <a:avLst/>
            </a:prstGeom>
            <a:noFill/>
            <a:ln>
              <a:noFill/>
            </a:ln>
          </p:spPr>
        </p:pic>
        <p:sp>
          <p:nvSpPr>
            <p:cNvPr id="4450" name="Google Shape;4450;p70"/>
            <p:cNvSpPr/>
            <p:nvPr/>
          </p:nvSpPr>
          <p:spPr>
            <a:xfrm>
              <a:off x="7920526" y="1036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1" name="Google Shape;4451;p70"/>
            <p:cNvSpPr/>
            <p:nvPr/>
          </p:nvSpPr>
          <p:spPr>
            <a:xfrm>
              <a:off x="7813906" y="1036905"/>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52" name="Google Shape;4452;p70"/>
            <p:cNvPicPr preferRelativeResize="0"/>
            <p:nvPr/>
          </p:nvPicPr>
          <p:blipFill rotWithShape="1">
            <a:blip r:embed="rId20">
              <a:alphaModFix/>
            </a:blip>
            <a:srcRect b="0" l="0" r="0" t="0"/>
            <a:stretch/>
          </p:blipFill>
          <p:spPr>
            <a:xfrm>
              <a:off x="10122367" y="1078308"/>
              <a:ext cx="111391" cy="111378"/>
            </a:xfrm>
            <a:prstGeom prst="rect">
              <a:avLst/>
            </a:prstGeom>
            <a:noFill/>
            <a:ln>
              <a:noFill/>
            </a:ln>
          </p:spPr>
        </p:pic>
      </p:grpSp>
      <p:grpSp>
        <p:nvGrpSpPr>
          <p:cNvPr id="4453" name="Google Shape;4453;p70"/>
          <p:cNvGrpSpPr/>
          <p:nvPr/>
        </p:nvGrpSpPr>
        <p:grpSpPr>
          <a:xfrm>
            <a:off x="7813591" y="1729622"/>
            <a:ext cx="2480945" cy="2013139"/>
            <a:chOff x="7813591" y="1729622"/>
            <a:chExt cx="2480945" cy="2013139"/>
          </a:xfrm>
        </p:grpSpPr>
        <p:sp>
          <p:nvSpPr>
            <p:cNvPr id="4454" name="Google Shape;4454;p70"/>
            <p:cNvSpPr/>
            <p:nvPr/>
          </p:nvSpPr>
          <p:spPr>
            <a:xfrm>
              <a:off x="7813591" y="1729622"/>
              <a:ext cx="2480945" cy="645160"/>
            </a:xfrm>
            <a:custGeom>
              <a:rect b="b" l="l" r="r" t="t"/>
              <a:pathLst>
                <a:path extrusionOk="0" h="645160" w="2480945">
                  <a:moveTo>
                    <a:pt x="71996" y="0"/>
                  </a:moveTo>
                  <a:lnTo>
                    <a:pt x="43971" y="5652"/>
                  </a:lnTo>
                  <a:lnTo>
                    <a:pt x="21086" y="21070"/>
                  </a:lnTo>
                  <a:lnTo>
                    <a:pt x="5657" y="43950"/>
                  </a:lnTo>
                  <a:lnTo>
                    <a:pt x="0" y="71983"/>
                  </a:lnTo>
                  <a:lnTo>
                    <a:pt x="0" y="572795"/>
                  </a:lnTo>
                  <a:lnTo>
                    <a:pt x="5657" y="600829"/>
                  </a:lnTo>
                  <a:lnTo>
                    <a:pt x="21086" y="623722"/>
                  </a:lnTo>
                  <a:lnTo>
                    <a:pt x="43971" y="639157"/>
                  </a:lnTo>
                  <a:lnTo>
                    <a:pt x="71996" y="644817"/>
                  </a:lnTo>
                  <a:lnTo>
                    <a:pt x="2408821" y="644817"/>
                  </a:lnTo>
                  <a:lnTo>
                    <a:pt x="2436846" y="639157"/>
                  </a:lnTo>
                  <a:lnTo>
                    <a:pt x="2459731" y="623722"/>
                  </a:lnTo>
                  <a:lnTo>
                    <a:pt x="2475160" y="600829"/>
                  </a:lnTo>
                  <a:lnTo>
                    <a:pt x="2480817" y="572795"/>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5" name="Google Shape;4455;p70"/>
            <p:cNvSpPr/>
            <p:nvPr/>
          </p:nvSpPr>
          <p:spPr>
            <a:xfrm>
              <a:off x="7813591" y="2413586"/>
              <a:ext cx="2480945" cy="645160"/>
            </a:xfrm>
            <a:custGeom>
              <a:rect b="b" l="l" r="r" t="t"/>
              <a:pathLst>
                <a:path extrusionOk="0" h="645160" w="2480945">
                  <a:moveTo>
                    <a:pt x="71996" y="0"/>
                  </a:moveTo>
                  <a:lnTo>
                    <a:pt x="43971" y="5652"/>
                  </a:lnTo>
                  <a:lnTo>
                    <a:pt x="21086" y="21070"/>
                  </a:lnTo>
                  <a:lnTo>
                    <a:pt x="5657" y="43950"/>
                  </a:lnTo>
                  <a:lnTo>
                    <a:pt x="0" y="71983"/>
                  </a:lnTo>
                  <a:lnTo>
                    <a:pt x="0" y="572795"/>
                  </a:lnTo>
                  <a:lnTo>
                    <a:pt x="5657" y="600829"/>
                  </a:lnTo>
                  <a:lnTo>
                    <a:pt x="21086" y="623722"/>
                  </a:lnTo>
                  <a:lnTo>
                    <a:pt x="43971" y="639157"/>
                  </a:lnTo>
                  <a:lnTo>
                    <a:pt x="71996" y="644817"/>
                  </a:lnTo>
                  <a:lnTo>
                    <a:pt x="2408821" y="644817"/>
                  </a:lnTo>
                  <a:lnTo>
                    <a:pt x="2436846" y="639157"/>
                  </a:lnTo>
                  <a:lnTo>
                    <a:pt x="2459731" y="623722"/>
                  </a:lnTo>
                  <a:lnTo>
                    <a:pt x="2475160" y="600829"/>
                  </a:lnTo>
                  <a:lnTo>
                    <a:pt x="2480817" y="572795"/>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6" name="Google Shape;4456;p70"/>
            <p:cNvSpPr/>
            <p:nvPr/>
          </p:nvSpPr>
          <p:spPr>
            <a:xfrm>
              <a:off x="7813591" y="3097601"/>
              <a:ext cx="2480945" cy="645160"/>
            </a:xfrm>
            <a:custGeom>
              <a:rect b="b" l="l" r="r" t="t"/>
              <a:pathLst>
                <a:path extrusionOk="0" h="645160" w="2480945">
                  <a:moveTo>
                    <a:pt x="71996" y="0"/>
                  </a:moveTo>
                  <a:lnTo>
                    <a:pt x="43971" y="5652"/>
                  </a:lnTo>
                  <a:lnTo>
                    <a:pt x="21086" y="21070"/>
                  </a:lnTo>
                  <a:lnTo>
                    <a:pt x="5657" y="43950"/>
                  </a:lnTo>
                  <a:lnTo>
                    <a:pt x="0" y="71983"/>
                  </a:lnTo>
                  <a:lnTo>
                    <a:pt x="0" y="572795"/>
                  </a:lnTo>
                  <a:lnTo>
                    <a:pt x="5657" y="600829"/>
                  </a:lnTo>
                  <a:lnTo>
                    <a:pt x="21086" y="623722"/>
                  </a:lnTo>
                  <a:lnTo>
                    <a:pt x="43971" y="639157"/>
                  </a:lnTo>
                  <a:lnTo>
                    <a:pt x="71996" y="644817"/>
                  </a:lnTo>
                  <a:lnTo>
                    <a:pt x="2408821" y="644817"/>
                  </a:lnTo>
                  <a:lnTo>
                    <a:pt x="2436846" y="639157"/>
                  </a:lnTo>
                  <a:lnTo>
                    <a:pt x="2459731" y="623722"/>
                  </a:lnTo>
                  <a:lnTo>
                    <a:pt x="2475160" y="600829"/>
                  </a:lnTo>
                  <a:lnTo>
                    <a:pt x="2480817" y="572795"/>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457" name="Google Shape;4457;p70"/>
          <p:cNvSpPr txBox="1"/>
          <p:nvPr/>
        </p:nvSpPr>
        <p:spPr>
          <a:xfrm>
            <a:off x="8594900" y="1843084"/>
            <a:ext cx="1123950"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질병보장자산</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58595B"/>
                </a:solidFill>
                <a:latin typeface="Arial"/>
                <a:ea typeface="Arial"/>
                <a:cs typeface="Arial"/>
                <a:sym typeface="Arial"/>
              </a:rPr>
              <a:t>암, 뇌출혈, 급성심근경색 등</a:t>
            </a:r>
            <a:endParaRPr sz="750">
              <a:latin typeface="Arial"/>
              <a:ea typeface="Arial"/>
              <a:cs typeface="Arial"/>
              <a:sym typeface="Arial"/>
            </a:endParaRPr>
          </a:p>
        </p:txBody>
      </p:sp>
      <p:sp>
        <p:nvSpPr>
          <p:cNvPr id="4458" name="Google Shape;4458;p70"/>
          <p:cNvSpPr txBox="1"/>
          <p:nvPr/>
        </p:nvSpPr>
        <p:spPr>
          <a:xfrm>
            <a:off x="8594900" y="3211083"/>
            <a:ext cx="933450"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사망보장자산</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58595B"/>
                </a:solidFill>
                <a:latin typeface="Arial"/>
                <a:ea typeface="Arial"/>
                <a:cs typeface="Arial"/>
                <a:sym typeface="Arial"/>
              </a:rPr>
              <a:t>일반/재해사망, 자살 등</a:t>
            </a:r>
            <a:endParaRPr sz="750">
              <a:latin typeface="Arial"/>
              <a:ea typeface="Arial"/>
              <a:cs typeface="Arial"/>
              <a:sym typeface="Arial"/>
            </a:endParaRPr>
          </a:p>
        </p:txBody>
      </p:sp>
      <p:sp>
        <p:nvSpPr>
          <p:cNvPr id="4459" name="Google Shape;4459;p70"/>
          <p:cNvSpPr/>
          <p:nvPr/>
        </p:nvSpPr>
        <p:spPr>
          <a:xfrm>
            <a:off x="7812002" y="1413003"/>
            <a:ext cx="2484120" cy="198120"/>
          </a:xfrm>
          <a:custGeom>
            <a:rect b="b" l="l" r="r" t="t"/>
            <a:pathLst>
              <a:path extrusionOk="0" h="198119" w="2484120">
                <a:moveTo>
                  <a:pt x="2384996" y="0"/>
                </a:moveTo>
                <a:lnTo>
                  <a:pt x="98996" y="0"/>
                </a:lnTo>
                <a:lnTo>
                  <a:pt x="60462" y="7779"/>
                </a:lnTo>
                <a:lnTo>
                  <a:pt x="28995" y="28995"/>
                </a:lnTo>
                <a:lnTo>
                  <a:pt x="7779" y="60462"/>
                </a:lnTo>
                <a:lnTo>
                  <a:pt x="0" y="98996"/>
                </a:lnTo>
                <a:lnTo>
                  <a:pt x="7779" y="137535"/>
                </a:lnTo>
                <a:lnTo>
                  <a:pt x="28995" y="169002"/>
                </a:lnTo>
                <a:lnTo>
                  <a:pt x="60462" y="190215"/>
                </a:lnTo>
                <a:lnTo>
                  <a:pt x="98996" y="197993"/>
                </a:lnTo>
                <a:lnTo>
                  <a:pt x="2384996" y="197993"/>
                </a:lnTo>
                <a:lnTo>
                  <a:pt x="2423530" y="190215"/>
                </a:lnTo>
                <a:lnTo>
                  <a:pt x="2454997" y="169002"/>
                </a:lnTo>
                <a:lnTo>
                  <a:pt x="2476213" y="137535"/>
                </a:lnTo>
                <a:lnTo>
                  <a:pt x="2483992" y="98996"/>
                </a:lnTo>
                <a:lnTo>
                  <a:pt x="2476213" y="60462"/>
                </a:lnTo>
                <a:lnTo>
                  <a:pt x="2454997" y="28995"/>
                </a:lnTo>
                <a:lnTo>
                  <a:pt x="2423530" y="7779"/>
                </a:lnTo>
                <a:lnTo>
                  <a:pt x="2384996"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0" name="Google Shape;4460;p70"/>
          <p:cNvSpPr txBox="1"/>
          <p:nvPr/>
        </p:nvSpPr>
        <p:spPr>
          <a:xfrm>
            <a:off x="8414960" y="1432623"/>
            <a:ext cx="127825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위험관리(Risk Management)</a:t>
            </a:r>
            <a:endParaRPr sz="750">
              <a:latin typeface="Arial"/>
              <a:ea typeface="Arial"/>
              <a:cs typeface="Arial"/>
              <a:sym typeface="Arial"/>
            </a:endParaRPr>
          </a:p>
        </p:txBody>
      </p:sp>
      <p:sp>
        <p:nvSpPr>
          <p:cNvPr id="4461" name="Google Shape;4461;p70"/>
          <p:cNvSpPr txBox="1"/>
          <p:nvPr/>
        </p:nvSpPr>
        <p:spPr>
          <a:xfrm>
            <a:off x="8594898" y="2527084"/>
            <a:ext cx="1123950"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231F20"/>
                </a:solidFill>
                <a:latin typeface="Arial"/>
                <a:ea typeface="Arial"/>
                <a:cs typeface="Arial"/>
                <a:sym typeface="Arial"/>
              </a:rPr>
              <a:t>재해보장자산</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58595B"/>
                </a:solidFill>
                <a:latin typeface="Arial"/>
                <a:ea typeface="Arial"/>
                <a:cs typeface="Arial"/>
                <a:sym typeface="Arial"/>
              </a:rPr>
              <a:t>교통사고, 중대수술, 화상 등</a:t>
            </a:r>
            <a:endParaRPr sz="750">
              <a:latin typeface="Arial"/>
              <a:ea typeface="Arial"/>
              <a:cs typeface="Arial"/>
              <a:sym typeface="Arial"/>
            </a:endParaRPr>
          </a:p>
        </p:txBody>
      </p:sp>
      <p:sp>
        <p:nvSpPr>
          <p:cNvPr id="4462" name="Google Shape;4462;p70"/>
          <p:cNvSpPr/>
          <p:nvPr/>
        </p:nvSpPr>
        <p:spPr>
          <a:xfrm>
            <a:off x="8184419" y="2558538"/>
            <a:ext cx="0" cy="330835"/>
          </a:xfrm>
          <a:custGeom>
            <a:rect b="b" l="l" r="r" t="t"/>
            <a:pathLst>
              <a:path extrusionOk="0" h="330835" w="120000">
                <a:moveTo>
                  <a:pt x="0" y="330238"/>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463" name="Google Shape;4463;p70"/>
          <p:cNvGrpSpPr/>
          <p:nvPr/>
        </p:nvGrpSpPr>
        <p:grpSpPr>
          <a:xfrm>
            <a:off x="7987360" y="1868464"/>
            <a:ext cx="395883" cy="1708395"/>
            <a:chOff x="7987360" y="1868464"/>
            <a:chExt cx="395883" cy="1708395"/>
          </a:xfrm>
        </p:grpSpPr>
        <p:pic>
          <p:nvPicPr>
            <p:cNvPr id="4464" name="Google Shape;4464;p70"/>
            <p:cNvPicPr preferRelativeResize="0"/>
            <p:nvPr/>
          </p:nvPicPr>
          <p:blipFill rotWithShape="1">
            <a:blip r:embed="rId21">
              <a:alphaModFix/>
            </a:blip>
            <a:srcRect b="0" l="0" r="0" t="0"/>
            <a:stretch/>
          </p:blipFill>
          <p:spPr>
            <a:xfrm>
              <a:off x="7987360" y="1868464"/>
              <a:ext cx="395883" cy="367068"/>
            </a:xfrm>
            <a:prstGeom prst="rect">
              <a:avLst/>
            </a:prstGeom>
            <a:noFill/>
            <a:ln>
              <a:noFill/>
            </a:ln>
          </p:spPr>
        </p:pic>
        <p:sp>
          <p:nvSpPr>
            <p:cNvPr id="4465" name="Google Shape;4465;p70"/>
            <p:cNvSpPr/>
            <p:nvPr/>
          </p:nvSpPr>
          <p:spPr>
            <a:xfrm>
              <a:off x="8173067" y="2890118"/>
              <a:ext cx="22860" cy="22860"/>
            </a:xfrm>
            <a:custGeom>
              <a:rect b="b" l="l" r="r" t="t"/>
              <a:pathLst>
                <a:path extrusionOk="0" h="22860" w="22859">
                  <a:moveTo>
                    <a:pt x="17627" y="0"/>
                  </a:moveTo>
                  <a:lnTo>
                    <a:pt x="5092" y="0"/>
                  </a:lnTo>
                  <a:lnTo>
                    <a:pt x="0" y="5080"/>
                  </a:lnTo>
                  <a:lnTo>
                    <a:pt x="0" y="17627"/>
                  </a:lnTo>
                  <a:lnTo>
                    <a:pt x="5092" y="22707"/>
                  </a:lnTo>
                  <a:lnTo>
                    <a:pt x="17627" y="22707"/>
                  </a:lnTo>
                  <a:lnTo>
                    <a:pt x="22707" y="17627"/>
                  </a:lnTo>
                  <a:lnTo>
                    <a:pt x="22707" y="11353"/>
                  </a:lnTo>
                  <a:lnTo>
                    <a:pt x="22707" y="5080"/>
                  </a:lnTo>
                  <a:lnTo>
                    <a:pt x="1762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6" name="Google Shape;4466;p70"/>
            <p:cNvSpPr/>
            <p:nvPr/>
          </p:nvSpPr>
          <p:spPr>
            <a:xfrm>
              <a:off x="8173067" y="2890118"/>
              <a:ext cx="22860" cy="22860"/>
            </a:xfrm>
            <a:custGeom>
              <a:rect b="b" l="l" r="r" t="t"/>
              <a:pathLst>
                <a:path extrusionOk="0" h="22860" w="22859">
                  <a:moveTo>
                    <a:pt x="22707" y="11353"/>
                  </a:moveTo>
                  <a:lnTo>
                    <a:pt x="22707" y="17627"/>
                  </a:lnTo>
                  <a:lnTo>
                    <a:pt x="17627" y="22707"/>
                  </a:lnTo>
                  <a:lnTo>
                    <a:pt x="11353" y="22707"/>
                  </a:lnTo>
                  <a:lnTo>
                    <a:pt x="5092" y="22707"/>
                  </a:lnTo>
                  <a:lnTo>
                    <a:pt x="0" y="17627"/>
                  </a:lnTo>
                  <a:lnTo>
                    <a:pt x="0" y="11353"/>
                  </a:lnTo>
                  <a:lnTo>
                    <a:pt x="0" y="5080"/>
                  </a:lnTo>
                  <a:lnTo>
                    <a:pt x="5092" y="0"/>
                  </a:lnTo>
                  <a:lnTo>
                    <a:pt x="11353" y="0"/>
                  </a:lnTo>
                  <a:lnTo>
                    <a:pt x="17627" y="0"/>
                  </a:lnTo>
                  <a:lnTo>
                    <a:pt x="22707" y="5080"/>
                  </a:lnTo>
                  <a:lnTo>
                    <a:pt x="22707" y="11353"/>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7" name="Google Shape;4467;p70"/>
            <p:cNvSpPr/>
            <p:nvPr/>
          </p:nvSpPr>
          <p:spPr>
            <a:xfrm>
              <a:off x="8106708" y="2852746"/>
              <a:ext cx="155575" cy="0"/>
            </a:xfrm>
            <a:custGeom>
              <a:rect b="b" l="l" r="r" t="t"/>
              <a:pathLst>
                <a:path extrusionOk="0" h="120000" w="155575">
                  <a:moveTo>
                    <a:pt x="0" y="0"/>
                  </a:moveTo>
                  <a:lnTo>
                    <a:pt x="155435"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8" name="Google Shape;4468;p70"/>
            <p:cNvSpPr/>
            <p:nvPr/>
          </p:nvSpPr>
          <p:spPr>
            <a:xfrm>
              <a:off x="8070597" y="2890118"/>
              <a:ext cx="22860" cy="22860"/>
            </a:xfrm>
            <a:custGeom>
              <a:rect b="b" l="l" r="r" t="t"/>
              <a:pathLst>
                <a:path extrusionOk="0" h="22860" w="22859">
                  <a:moveTo>
                    <a:pt x="17627" y="0"/>
                  </a:moveTo>
                  <a:lnTo>
                    <a:pt x="5092" y="0"/>
                  </a:lnTo>
                  <a:lnTo>
                    <a:pt x="0" y="5080"/>
                  </a:lnTo>
                  <a:lnTo>
                    <a:pt x="0" y="17627"/>
                  </a:lnTo>
                  <a:lnTo>
                    <a:pt x="5092" y="22707"/>
                  </a:lnTo>
                  <a:lnTo>
                    <a:pt x="17627" y="22707"/>
                  </a:lnTo>
                  <a:lnTo>
                    <a:pt x="22707" y="17627"/>
                  </a:lnTo>
                  <a:lnTo>
                    <a:pt x="22707" y="11353"/>
                  </a:lnTo>
                  <a:lnTo>
                    <a:pt x="22707" y="5080"/>
                  </a:lnTo>
                  <a:lnTo>
                    <a:pt x="1762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9" name="Google Shape;4469;p70"/>
            <p:cNvSpPr/>
            <p:nvPr/>
          </p:nvSpPr>
          <p:spPr>
            <a:xfrm>
              <a:off x="8070597" y="2890118"/>
              <a:ext cx="22860" cy="22860"/>
            </a:xfrm>
            <a:custGeom>
              <a:rect b="b" l="l" r="r" t="t"/>
              <a:pathLst>
                <a:path extrusionOk="0" h="22860" w="22859">
                  <a:moveTo>
                    <a:pt x="22707" y="11353"/>
                  </a:moveTo>
                  <a:lnTo>
                    <a:pt x="22707" y="17627"/>
                  </a:lnTo>
                  <a:lnTo>
                    <a:pt x="17627" y="22707"/>
                  </a:lnTo>
                  <a:lnTo>
                    <a:pt x="11353" y="22707"/>
                  </a:lnTo>
                  <a:lnTo>
                    <a:pt x="5092" y="22707"/>
                  </a:lnTo>
                  <a:lnTo>
                    <a:pt x="0" y="17627"/>
                  </a:lnTo>
                  <a:lnTo>
                    <a:pt x="0" y="11353"/>
                  </a:lnTo>
                  <a:lnTo>
                    <a:pt x="0" y="5080"/>
                  </a:lnTo>
                  <a:lnTo>
                    <a:pt x="5092" y="0"/>
                  </a:lnTo>
                  <a:lnTo>
                    <a:pt x="11353" y="0"/>
                  </a:lnTo>
                  <a:lnTo>
                    <a:pt x="17627" y="0"/>
                  </a:lnTo>
                  <a:lnTo>
                    <a:pt x="22707" y="5080"/>
                  </a:lnTo>
                  <a:lnTo>
                    <a:pt x="22707" y="11353"/>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0" name="Google Shape;4470;p70"/>
            <p:cNvSpPr/>
            <p:nvPr/>
          </p:nvSpPr>
          <p:spPr>
            <a:xfrm>
              <a:off x="8082658" y="2853953"/>
              <a:ext cx="22860" cy="34925"/>
            </a:xfrm>
            <a:custGeom>
              <a:rect b="b" l="l" r="r" t="t"/>
              <a:pathLst>
                <a:path extrusionOk="0" h="34925" w="22859">
                  <a:moveTo>
                    <a:pt x="0" y="34759"/>
                  </a:moveTo>
                  <a:lnTo>
                    <a:pt x="0" y="23177"/>
                  </a:lnTo>
                  <a:lnTo>
                    <a:pt x="1783" y="14155"/>
                  </a:lnTo>
                  <a:lnTo>
                    <a:pt x="6646" y="6788"/>
                  </a:lnTo>
                  <a:lnTo>
                    <a:pt x="13860" y="1821"/>
                  </a:lnTo>
                  <a:lnTo>
                    <a:pt x="22694"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1" name="Google Shape;4471;p70"/>
            <p:cNvSpPr/>
            <p:nvPr/>
          </p:nvSpPr>
          <p:spPr>
            <a:xfrm>
              <a:off x="8275538" y="2890118"/>
              <a:ext cx="22860" cy="22860"/>
            </a:xfrm>
            <a:custGeom>
              <a:rect b="b" l="l" r="r" t="t"/>
              <a:pathLst>
                <a:path extrusionOk="0" h="22860" w="22859">
                  <a:moveTo>
                    <a:pt x="17627" y="0"/>
                  </a:moveTo>
                  <a:lnTo>
                    <a:pt x="5092" y="0"/>
                  </a:lnTo>
                  <a:lnTo>
                    <a:pt x="0" y="5080"/>
                  </a:lnTo>
                  <a:lnTo>
                    <a:pt x="0" y="17627"/>
                  </a:lnTo>
                  <a:lnTo>
                    <a:pt x="5092" y="22707"/>
                  </a:lnTo>
                  <a:lnTo>
                    <a:pt x="17627" y="22707"/>
                  </a:lnTo>
                  <a:lnTo>
                    <a:pt x="22707" y="17627"/>
                  </a:lnTo>
                  <a:lnTo>
                    <a:pt x="22707" y="11353"/>
                  </a:lnTo>
                  <a:lnTo>
                    <a:pt x="22707" y="5080"/>
                  </a:lnTo>
                  <a:lnTo>
                    <a:pt x="1762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2" name="Google Shape;4472;p70"/>
            <p:cNvSpPr/>
            <p:nvPr/>
          </p:nvSpPr>
          <p:spPr>
            <a:xfrm>
              <a:off x="8275538" y="2890118"/>
              <a:ext cx="22860" cy="22860"/>
            </a:xfrm>
            <a:custGeom>
              <a:rect b="b" l="l" r="r" t="t"/>
              <a:pathLst>
                <a:path extrusionOk="0" h="22860" w="22859">
                  <a:moveTo>
                    <a:pt x="22707" y="11353"/>
                  </a:moveTo>
                  <a:lnTo>
                    <a:pt x="22707" y="17627"/>
                  </a:lnTo>
                  <a:lnTo>
                    <a:pt x="17627" y="22707"/>
                  </a:lnTo>
                  <a:lnTo>
                    <a:pt x="11353" y="22707"/>
                  </a:lnTo>
                  <a:lnTo>
                    <a:pt x="5092" y="22707"/>
                  </a:lnTo>
                  <a:lnTo>
                    <a:pt x="0" y="17627"/>
                  </a:lnTo>
                  <a:lnTo>
                    <a:pt x="0" y="11353"/>
                  </a:lnTo>
                  <a:lnTo>
                    <a:pt x="0" y="5080"/>
                  </a:lnTo>
                  <a:lnTo>
                    <a:pt x="5092" y="0"/>
                  </a:lnTo>
                  <a:lnTo>
                    <a:pt x="11353" y="0"/>
                  </a:lnTo>
                  <a:lnTo>
                    <a:pt x="17627" y="0"/>
                  </a:lnTo>
                  <a:lnTo>
                    <a:pt x="22707" y="5080"/>
                  </a:lnTo>
                  <a:lnTo>
                    <a:pt x="22707" y="11353"/>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3" name="Google Shape;4473;p70"/>
            <p:cNvSpPr/>
            <p:nvPr/>
          </p:nvSpPr>
          <p:spPr>
            <a:xfrm>
              <a:off x="8034381" y="2564561"/>
              <a:ext cx="300355" cy="324485"/>
            </a:xfrm>
            <a:custGeom>
              <a:rect b="b" l="l" r="r" t="t"/>
              <a:pathLst>
                <a:path extrusionOk="0" h="324485" w="300354">
                  <a:moveTo>
                    <a:pt x="228066" y="288188"/>
                  </a:moveTo>
                  <a:lnTo>
                    <a:pt x="237410" y="290076"/>
                  </a:lnTo>
                  <a:lnTo>
                    <a:pt x="245040" y="295224"/>
                  </a:lnTo>
                  <a:lnTo>
                    <a:pt x="250183" y="302858"/>
                  </a:lnTo>
                  <a:lnTo>
                    <a:pt x="252069" y="312204"/>
                  </a:lnTo>
                  <a:lnTo>
                    <a:pt x="252069" y="324205"/>
                  </a:lnTo>
                </a:path>
                <a:path extrusionOk="0" h="324485" w="300354">
                  <a:moveTo>
                    <a:pt x="300088" y="12014"/>
                  </a:moveTo>
                  <a:lnTo>
                    <a:pt x="300088" y="5384"/>
                  </a:lnTo>
                  <a:lnTo>
                    <a:pt x="294716" y="0"/>
                  </a:lnTo>
                  <a:lnTo>
                    <a:pt x="288086" y="0"/>
                  </a:lnTo>
                  <a:lnTo>
                    <a:pt x="281457" y="0"/>
                  </a:lnTo>
                  <a:lnTo>
                    <a:pt x="276085" y="5384"/>
                  </a:lnTo>
                  <a:lnTo>
                    <a:pt x="276085" y="12014"/>
                  </a:lnTo>
                  <a:lnTo>
                    <a:pt x="274669" y="19023"/>
                  </a:lnTo>
                  <a:lnTo>
                    <a:pt x="270810" y="24747"/>
                  </a:lnTo>
                  <a:lnTo>
                    <a:pt x="265085" y="28607"/>
                  </a:lnTo>
                  <a:lnTo>
                    <a:pt x="258076" y="30022"/>
                  </a:lnTo>
                  <a:lnTo>
                    <a:pt x="251067" y="28607"/>
                  </a:lnTo>
                  <a:lnTo>
                    <a:pt x="245343" y="24747"/>
                  </a:lnTo>
                  <a:lnTo>
                    <a:pt x="241483" y="19023"/>
                  </a:lnTo>
                  <a:lnTo>
                    <a:pt x="240068" y="12014"/>
                  </a:lnTo>
                  <a:lnTo>
                    <a:pt x="60007" y="12014"/>
                  </a:lnTo>
                  <a:lnTo>
                    <a:pt x="58594" y="19023"/>
                  </a:lnTo>
                  <a:lnTo>
                    <a:pt x="54738" y="24747"/>
                  </a:lnTo>
                  <a:lnTo>
                    <a:pt x="49018" y="28607"/>
                  </a:lnTo>
                  <a:lnTo>
                    <a:pt x="42011" y="30022"/>
                  </a:lnTo>
                  <a:lnTo>
                    <a:pt x="35002" y="28607"/>
                  </a:lnTo>
                  <a:lnTo>
                    <a:pt x="29278" y="24747"/>
                  </a:lnTo>
                  <a:lnTo>
                    <a:pt x="25418" y="19023"/>
                  </a:lnTo>
                  <a:lnTo>
                    <a:pt x="24002" y="12014"/>
                  </a:lnTo>
                  <a:lnTo>
                    <a:pt x="24002" y="5384"/>
                  </a:lnTo>
                  <a:lnTo>
                    <a:pt x="18630" y="0"/>
                  </a:lnTo>
                  <a:lnTo>
                    <a:pt x="12001" y="0"/>
                  </a:lnTo>
                  <a:lnTo>
                    <a:pt x="5372" y="0"/>
                  </a:lnTo>
                  <a:lnTo>
                    <a:pt x="0" y="5384"/>
                  </a:lnTo>
                  <a:lnTo>
                    <a:pt x="0" y="12014"/>
                  </a:lnTo>
                </a:path>
                <a:path extrusionOk="0" h="324485" w="300354">
                  <a:moveTo>
                    <a:pt x="42011" y="42037"/>
                  </a:moveTo>
                  <a:lnTo>
                    <a:pt x="42011" y="6604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4" name="Google Shape;4474;p70"/>
            <p:cNvSpPr/>
            <p:nvPr/>
          </p:nvSpPr>
          <p:spPr>
            <a:xfrm>
              <a:off x="8257454" y="2668103"/>
              <a:ext cx="71120" cy="59055"/>
            </a:xfrm>
            <a:custGeom>
              <a:rect b="b" l="l" r="r" t="t"/>
              <a:pathLst>
                <a:path extrusionOk="0" h="59055" w="71120">
                  <a:moveTo>
                    <a:pt x="70929" y="0"/>
                  </a:moveTo>
                  <a:lnTo>
                    <a:pt x="0" y="0"/>
                  </a:lnTo>
                  <a:lnTo>
                    <a:pt x="0" y="47091"/>
                  </a:lnTo>
                  <a:lnTo>
                    <a:pt x="2216" y="48931"/>
                  </a:lnTo>
                  <a:lnTo>
                    <a:pt x="8867" y="52978"/>
                  </a:lnTo>
                  <a:lnTo>
                    <a:pt x="19952" y="57024"/>
                  </a:lnTo>
                  <a:lnTo>
                    <a:pt x="35471" y="58864"/>
                  </a:lnTo>
                  <a:lnTo>
                    <a:pt x="49319" y="58680"/>
                  </a:lnTo>
                  <a:lnTo>
                    <a:pt x="57629" y="57392"/>
                  </a:lnTo>
                  <a:lnTo>
                    <a:pt x="63724" y="53897"/>
                  </a:lnTo>
                  <a:lnTo>
                    <a:pt x="70929" y="47091"/>
                  </a:lnTo>
                  <a:lnTo>
                    <a:pt x="7092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5" name="Google Shape;4475;p70"/>
            <p:cNvSpPr/>
            <p:nvPr/>
          </p:nvSpPr>
          <p:spPr>
            <a:xfrm>
              <a:off x="8257454" y="2668103"/>
              <a:ext cx="71120" cy="59055"/>
            </a:xfrm>
            <a:custGeom>
              <a:rect b="b" l="l" r="r" t="t"/>
              <a:pathLst>
                <a:path extrusionOk="0" h="59055" w="71120">
                  <a:moveTo>
                    <a:pt x="70929" y="47091"/>
                  </a:moveTo>
                  <a:lnTo>
                    <a:pt x="63724" y="53897"/>
                  </a:lnTo>
                  <a:lnTo>
                    <a:pt x="57629" y="57392"/>
                  </a:lnTo>
                  <a:lnTo>
                    <a:pt x="49319" y="58680"/>
                  </a:lnTo>
                  <a:lnTo>
                    <a:pt x="35471" y="58864"/>
                  </a:lnTo>
                  <a:lnTo>
                    <a:pt x="19952" y="57024"/>
                  </a:lnTo>
                  <a:lnTo>
                    <a:pt x="8867" y="52978"/>
                  </a:lnTo>
                  <a:lnTo>
                    <a:pt x="2216" y="48931"/>
                  </a:lnTo>
                  <a:lnTo>
                    <a:pt x="0" y="47091"/>
                  </a:lnTo>
                  <a:lnTo>
                    <a:pt x="0" y="0"/>
                  </a:lnTo>
                  <a:lnTo>
                    <a:pt x="70929" y="0"/>
                  </a:lnTo>
                  <a:lnTo>
                    <a:pt x="70929" y="4709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6" name="Google Shape;4476;p70"/>
            <p:cNvSpPr/>
            <p:nvPr/>
          </p:nvSpPr>
          <p:spPr>
            <a:xfrm>
              <a:off x="8040407" y="2607764"/>
              <a:ext cx="288290" cy="160655"/>
            </a:xfrm>
            <a:custGeom>
              <a:rect b="b" l="l" r="r" t="t"/>
              <a:pathLst>
                <a:path extrusionOk="0" h="160655" w="288290">
                  <a:moveTo>
                    <a:pt x="252031" y="0"/>
                  </a:moveTo>
                  <a:lnTo>
                    <a:pt x="252031" y="22923"/>
                  </a:lnTo>
                </a:path>
                <a:path extrusionOk="0" h="160655" w="288290">
                  <a:moveTo>
                    <a:pt x="216027" y="59791"/>
                  </a:moveTo>
                  <a:lnTo>
                    <a:pt x="288036" y="59791"/>
                  </a:lnTo>
                </a:path>
                <a:path extrusionOk="0" h="160655" w="288290">
                  <a:moveTo>
                    <a:pt x="0" y="160451"/>
                  </a:moveTo>
                  <a:lnTo>
                    <a:pt x="7007" y="159042"/>
                  </a:lnTo>
                  <a:lnTo>
                    <a:pt x="12726" y="155200"/>
                  </a:lnTo>
                  <a:lnTo>
                    <a:pt x="16582" y="149500"/>
                  </a:lnTo>
                  <a:lnTo>
                    <a:pt x="17995" y="142519"/>
                  </a:lnTo>
                  <a:lnTo>
                    <a:pt x="17995" y="40855"/>
                  </a:lnTo>
                  <a:lnTo>
                    <a:pt x="19411" y="33874"/>
                  </a:lnTo>
                  <a:lnTo>
                    <a:pt x="23271" y="28174"/>
                  </a:lnTo>
                  <a:lnTo>
                    <a:pt x="28995" y="24332"/>
                  </a:lnTo>
                  <a:lnTo>
                    <a:pt x="36004" y="22923"/>
                  </a:lnTo>
                  <a:lnTo>
                    <a:pt x="43011" y="24332"/>
                  </a:lnTo>
                  <a:lnTo>
                    <a:pt x="48731" y="28174"/>
                  </a:lnTo>
                  <a:lnTo>
                    <a:pt x="52586" y="33874"/>
                  </a:lnTo>
                  <a:lnTo>
                    <a:pt x="54000" y="40855"/>
                  </a:lnTo>
                  <a:lnTo>
                    <a:pt x="54000" y="118592"/>
                  </a:lnTo>
                  <a:lnTo>
                    <a:pt x="63574" y="137750"/>
                  </a:lnTo>
                  <a:lnTo>
                    <a:pt x="87031" y="150737"/>
                  </a:lnTo>
                  <a:lnTo>
                    <a:pt x="116477" y="158117"/>
                  </a:lnTo>
                  <a:lnTo>
                    <a:pt x="144018" y="160451"/>
                  </a:lnTo>
                  <a:lnTo>
                    <a:pt x="174370" y="158272"/>
                  </a:lnTo>
                  <a:lnTo>
                    <a:pt x="210002" y="151234"/>
                  </a:lnTo>
                  <a:lnTo>
                    <a:pt x="239646" y="138591"/>
                  </a:lnTo>
                  <a:lnTo>
                    <a:pt x="252031" y="119595"/>
                  </a:lnTo>
                </a:path>
                <a:path extrusionOk="0" h="160655" w="288290">
                  <a:moveTo>
                    <a:pt x="288036" y="59791"/>
                  </a:moveTo>
                  <a:lnTo>
                    <a:pt x="216027" y="59791"/>
                  </a:lnTo>
                  <a:lnTo>
                    <a:pt x="216027" y="23914"/>
                  </a:lnTo>
                  <a:lnTo>
                    <a:pt x="288036" y="23914"/>
                  </a:lnTo>
                  <a:lnTo>
                    <a:pt x="288036" y="5979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7" name="Google Shape;4477;p70"/>
            <p:cNvSpPr/>
            <p:nvPr/>
          </p:nvSpPr>
          <p:spPr>
            <a:xfrm>
              <a:off x="8006959" y="3263169"/>
              <a:ext cx="354965" cy="313690"/>
            </a:xfrm>
            <a:custGeom>
              <a:rect b="b" l="l" r="r" t="t"/>
              <a:pathLst>
                <a:path extrusionOk="0" h="313689" w="354965">
                  <a:moveTo>
                    <a:pt x="62242" y="216712"/>
                  </a:moveTo>
                  <a:lnTo>
                    <a:pt x="101822" y="255387"/>
                  </a:lnTo>
                  <a:lnTo>
                    <a:pt x="139034" y="286100"/>
                  </a:lnTo>
                  <a:lnTo>
                    <a:pt x="166657" y="306357"/>
                  </a:lnTo>
                  <a:lnTo>
                    <a:pt x="177469" y="313664"/>
                  </a:lnTo>
                  <a:lnTo>
                    <a:pt x="280062" y="246075"/>
                  </a:lnTo>
                  <a:lnTo>
                    <a:pt x="332744" y="200674"/>
                  </a:lnTo>
                  <a:lnTo>
                    <a:pt x="352154" y="156875"/>
                  </a:lnTo>
                  <a:lnTo>
                    <a:pt x="354926" y="94094"/>
                  </a:lnTo>
                  <a:lnTo>
                    <a:pt x="347503" y="57467"/>
                  </a:lnTo>
                  <a:lnTo>
                    <a:pt x="327259" y="27559"/>
                  </a:lnTo>
                  <a:lnTo>
                    <a:pt x="297233" y="7394"/>
                  </a:lnTo>
                  <a:lnTo>
                    <a:pt x="260464" y="0"/>
                  </a:lnTo>
                  <a:lnTo>
                    <a:pt x="234796" y="3118"/>
                  </a:lnTo>
                  <a:lnTo>
                    <a:pt x="211970" y="12117"/>
                  </a:lnTo>
                  <a:lnTo>
                    <a:pt x="192643" y="26462"/>
                  </a:lnTo>
                  <a:lnTo>
                    <a:pt x="177469" y="45618"/>
                  </a:lnTo>
                  <a:lnTo>
                    <a:pt x="162288" y="26462"/>
                  </a:lnTo>
                  <a:lnTo>
                    <a:pt x="142957" y="12117"/>
                  </a:lnTo>
                  <a:lnTo>
                    <a:pt x="120130" y="3118"/>
                  </a:lnTo>
                  <a:lnTo>
                    <a:pt x="94462" y="0"/>
                  </a:lnTo>
                  <a:lnTo>
                    <a:pt x="57692" y="7394"/>
                  </a:lnTo>
                  <a:lnTo>
                    <a:pt x="27666" y="27559"/>
                  </a:lnTo>
                  <a:lnTo>
                    <a:pt x="7423" y="57467"/>
                  </a:lnTo>
                  <a:lnTo>
                    <a:pt x="0" y="94094"/>
                  </a:lnTo>
                  <a:lnTo>
                    <a:pt x="2514" y="116456"/>
                  </a:lnTo>
                  <a:lnTo>
                    <a:pt x="9561" y="138814"/>
                  </a:lnTo>
                  <a:lnTo>
                    <a:pt x="20397" y="160909"/>
                  </a:lnTo>
                  <a:lnTo>
                    <a:pt x="34277" y="182486"/>
                  </a:lnTo>
                </a:path>
                <a:path extrusionOk="0" h="313689" w="354965">
                  <a:moveTo>
                    <a:pt x="0" y="182486"/>
                  </a:moveTo>
                  <a:lnTo>
                    <a:pt x="85877" y="182486"/>
                  </a:lnTo>
                  <a:lnTo>
                    <a:pt x="103047" y="153974"/>
                  </a:lnTo>
                  <a:lnTo>
                    <a:pt x="131673" y="211010"/>
                  </a:lnTo>
                  <a:lnTo>
                    <a:pt x="177469" y="91249"/>
                  </a:lnTo>
                  <a:lnTo>
                    <a:pt x="211810" y="182486"/>
                  </a:lnTo>
                  <a:lnTo>
                    <a:pt x="257606" y="182486"/>
                  </a:lnTo>
                </a:path>
              </a:pathLst>
            </a:custGeom>
            <a:noFill/>
            <a:ln cap="flat" cmpd="sng" w="9525">
              <a:solidFill>
                <a:srgbClr val="44444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8" name="Google Shape;4478;p70"/>
            <p:cNvSpPr/>
            <p:nvPr/>
          </p:nvSpPr>
          <p:spPr>
            <a:xfrm>
              <a:off x="8251836" y="3434056"/>
              <a:ext cx="25400" cy="25400"/>
            </a:xfrm>
            <a:custGeom>
              <a:rect b="b" l="l" r="r" t="t"/>
              <a:pathLst>
                <a:path extrusionOk="0" h="25400" w="25400">
                  <a:moveTo>
                    <a:pt x="19557" y="0"/>
                  </a:moveTo>
                  <a:lnTo>
                    <a:pt x="5638" y="0"/>
                  </a:lnTo>
                  <a:lnTo>
                    <a:pt x="0" y="5600"/>
                  </a:lnTo>
                  <a:lnTo>
                    <a:pt x="0" y="19545"/>
                  </a:lnTo>
                  <a:lnTo>
                    <a:pt x="5638" y="25196"/>
                  </a:lnTo>
                  <a:lnTo>
                    <a:pt x="12598" y="25196"/>
                  </a:lnTo>
                  <a:lnTo>
                    <a:pt x="19557" y="25196"/>
                  </a:lnTo>
                  <a:lnTo>
                    <a:pt x="25196" y="19545"/>
                  </a:lnTo>
                  <a:lnTo>
                    <a:pt x="25196" y="5600"/>
                  </a:lnTo>
                  <a:lnTo>
                    <a:pt x="1955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9" name="Google Shape;4479;p70"/>
            <p:cNvSpPr/>
            <p:nvPr/>
          </p:nvSpPr>
          <p:spPr>
            <a:xfrm>
              <a:off x="8251836" y="3434056"/>
              <a:ext cx="25400" cy="25400"/>
            </a:xfrm>
            <a:custGeom>
              <a:rect b="b" l="l" r="r" t="t"/>
              <a:pathLst>
                <a:path extrusionOk="0" h="25400" w="25400">
                  <a:moveTo>
                    <a:pt x="12598" y="25196"/>
                  </a:moveTo>
                  <a:lnTo>
                    <a:pt x="19557" y="25196"/>
                  </a:lnTo>
                  <a:lnTo>
                    <a:pt x="25196" y="19545"/>
                  </a:lnTo>
                  <a:lnTo>
                    <a:pt x="25196" y="12598"/>
                  </a:lnTo>
                  <a:lnTo>
                    <a:pt x="25196" y="5600"/>
                  </a:lnTo>
                  <a:lnTo>
                    <a:pt x="19557" y="0"/>
                  </a:lnTo>
                  <a:lnTo>
                    <a:pt x="12598" y="0"/>
                  </a:lnTo>
                  <a:lnTo>
                    <a:pt x="5638" y="0"/>
                  </a:lnTo>
                  <a:lnTo>
                    <a:pt x="0" y="5600"/>
                  </a:lnTo>
                  <a:lnTo>
                    <a:pt x="0" y="12598"/>
                  </a:lnTo>
                  <a:lnTo>
                    <a:pt x="0" y="19545"/>
                  </a:lnTo>
                  <a:lnTo>
                    <a:pt x="5638" y="25196"/>
                  </a:lnTo>
                  <a:lnTo>
                    <a:pt x="12598" y="25196"/>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480" name="Google Shape;4480;p70"/>
          <p:cNvPicPr preferRelativeResize="0"/>
          <p:nvPr/>
        </p:nvPicPr>
        <p:blipFill rotWithShape="1">
          <a:blip r:embed="rId22">
            <a:alphaModFix/>
          </a:blip>
          <a:srcRect b="0" l="0" r="0" t="0"/>
          <a:stretch/>
        </p:blipFill>
        <p:spPr>
          <a:xfrm>
            <a:off x="7011443" y="1817532"/>
            <a:ext cx="98424" cy="82549"/>
          </a:xfrm>
          <a:prstGeom prst="rect">
            <a:avLst/>
          </a:prstGeom>
          <a:noFill/>
          <a:ln>
            <a:noFill/>
          </a:ln>
        </p:spPr>
      </p:pic>
      <p:sp>
        <p:nvSpPr>
          <p:cNvPr id="4481" name="Google Shape;4481;p70"/>
          <p:cNvSpPr txBox="1"/>
          <p:nvPr/>
        </p:nvSpPr>
        <p:spPr>
          <a:xfrm>
            <a:off x="5063299" y="994018"/>
            <a:ext cx="250952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FC 성과 보상 시스템</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신한라이프의 FC로서 자부심과 성취감을 느낄 수 있도록 영업 성과와 비례한 국내 최고 수준의 경쟁력 있는 보상 시 스템을 운영하고 있습니다. 신인 FC의 경우 학력 및 전 직 장 경력에 따라 추가적인 혜택을 지원하고 있  며, 적극적 인 활동 지원을 통해 업무 능력을 향상할 수 있도록 폭넓은 보상 체계를 지원합니다.</a:t>
            </a:r>
            <a:endParaRPr sz="800">
              <a:latin typeface="Arial"/>
              <a:ea typeface="Arial"/>
              <a:cs typeface="Arial"/>
              <a:sym typeface="Arial"/>
            </a:endParaRPr>
          </a:p>
        </p:txBody>
      </p:sp>
      <p:grpSp>
        <p:nvGrpSpPr>
          <p:cNvPr id="4482" name="Google Shape;4482;p70"/>
          <p:cNvGrpSpPr/>
          <p:nvPr/>
        </p:nvGrpSpPr>
        <p:grpSpPr>
          <a:xfrm>
            <a:off x="7813591" y="4392653"/>
            <a:ext cx="2480945" cy="716915"/>
            <a:chOff x="7813591" y="4392653"/>
            <a:chExt cx="2480945" cy="716915"/>
          </a:xfrm>
        </p:grpSpPr>
        <p:sp>
          <p:nvSpPr>
            <p:cNvPr id="4483" name="Google Shape;4483;p70"/>
            <p:cNvSpPr/>
            <p:nvPr/>
          </p:nvSpPr>
          <p:spPr>
            <a:xfrm>
              <a:off x="7813591" y="4392653"/>
              <a:ext cx="2480945" cy="716915"/>
            </a:xfrm>
            <a:custGeom>
              <a:rect b="b" l="l" r="r" t="t"/>
              <a:pathLst>
                <a:path extrusionOk="0" h="716914" w="2480945">
                  <a:moveTo>
                    <a:pt x="71996" y="0"/>
                  </a:moveTo>
                  <a:lnTo>
                    <a:pt x="43971" y="5652"/>
                  </a:lnTo>
                  <a:lnTo>
                    <a:pt x="21086" y="21070"/>
                  </a:lnTo>
                  <a:lnTo>
                    <a:pt x="5657" y="43950"/>
                  </a:lnTo>
                  <a:lnTo>
                    <a:pt x="0" y="71983"/>
                  </a:lnTo>
                  <a:lnTo>
                    <a:pt x="0" y="644817"/>
                  </a:lnTo>
                  <a:lnTo>
                    <a:pt x="5657" y="672829"/>
                  </a:lnTo>
                  <a:lnTo>
                    <a:pt x="21086" y="695710"/>
                  </a:lnTo>
                  <a:lnTo>
                    <a:pt x="43971" y="711141"/>
                  </a:lnTo>
                  <a:lnTo>
                    <a:pt x="71996" y="716800"/>
                  </a:lnTo>
                  <a:lnTo>
                    <a:pt x="2408821" y="716800"/>
                  </a:lnTo>
                  <a:lnTo>
                    <a:pt x="2436846" y="711141"/>
                  </a:lnTo>
                  <a:lnTo>
                    <a:pt x="2459731" y="695710"/>
                  </a:lnTo>
                  <a:lnTo>
                    <a:pt x="2475160" y="672829"/>
                  </a:lnTo>
                  <a:lnTo>
                    <a:pt x="2480817" y="644817"/>
                  </a:lnTo>
                  <a:lnTo>
                    <a:pt x="2480817" y="71983"/>
                  </a:lnTo>
                  <a:lnTo>
                    <a:pt x="2475160" y="43950"/>
                  </a:lnTo>
                  <a:lnTo>
                    <a:pt x="2459731" y="21070"/>
                  </a:lnTo>
                  <a:lnTo>
                    <a:pt x="2436846" y="5652"/>
                  </a:lnTo>
                  <a:lnTo>
                    <a:pt x="2408821" y="0"/>
                  </a:lnTo>
                  <a:lnTo>
                    <a:pt x="71996" y="0"/>
                  </a:lnTo>
                  <a:close/>
                </a:path>
              </a:pathLst>
            </a:custGeom>
            <a:noFill/>
            <a:ln cap="flat" cmpd="sng" w="9525">
              <a:solidFill>
                <a:srgbClr val="AFB1B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84" name="Google Shape;4484;p70"/>
            <p:cNvPicPr preferRelativeResize="0"/>
            <p:nvPr/>
          </p:nvPicPr>
          <p:blipFill rotWithShape="1">
            <a:blip r:embed="rId23">
              <a:alphaModFix/>
            </a:blip>
            <a:srcRect b="0" l="0" r="0" t="0"/>
            <a:stretch/>
          </p:blipFill>
          <p:spPr>
            <a:xfrm>
              <a:off x="7982571" y="4615172"/>
              <a:ext cx="358518" cy="297230"/>
            </a:xfrm>
            <a:prstGeom prst="rect">
              <a:avLst/>
            </a:prstGeom>
            <a:noFill/>
            <a:ln>
              <a:noFill/>
            </a:ln>
          </p:spPr>
        </p:pic>
        <p:sp>
          <p:nvSpPr>
            <p:cNvPr id="4485" name="Google Shape;4485;p70"/>
            <p:cNvSpPr/>
            <p:nvPr/>
          </p:nvSpPr>
          <p:spPr>
            <a:xfrm>
              <a:off x="7997511" y="4617725"/>
              <a:ext cx="389255" cy="292735"/>
            </a:xfrm>
            <a:custGeom>
              <a:rect b="b" l="l" r="r" t="t"/>
              <a:pathLst>
                <a:path extrusionOk="0" h="292735" w="389254">
                  <a:moveTo>
                    <a:pt x="48163" y="146062"/>
                  </a:moveTo>
                  <a:lnTo>
                    <a:pt x="121074" y="146062"/>
                  </a:lnTo>
                  <a:lnTo>
                    <a:pt x="194594" y="146062"/>
                  </a:lnTo>
                  <a:lnTo>
                    <a:pt x="268115" y="146062"/>
                  </a:lnTo>
                  <a:lnTo>
                    <a:pt x="341038" y="146062"/>
                  </a:lnTo>
                </a:path>
                <a:path extrusionOk="0" h="292735" w="389254">
                  <a:moveTo>
                    <a:pt x="311383" y="57937"/>
                  </a:moveTo>
                  <a:lnTo>
                    <a:pt x="297131" y="61708"/>
                  </a:lnTo>
                  <a:lnTo>
                    <a:pt x="283456" y="65057"/>
                  </a:lnTo>
                  <a:lnTo>
                    <a:pt x="241245" y="73114"/>
                  </a:lnTo>
                  <a:lnTo>
                    <a:pt x="194594" y="76580"/>
                  </a:lnTo>
                  <a:lnTo>
                    <a:pt x="184903" y="76447"/>
                  </a:lnTo>
                  <a:lnTo>
                    <a:pt x="175174" y="76011"/>
                  </a:lnTo>
                  <a:lnTo>
                    <a:pt x="165367" y="75271"/>
                  </a:lnTo>
                  <a:lnTo>
                    <a:pt x="155440" y="74231"/>
                  </a:lnTo>
                </a:path>
                <a:path extrusionOk="0" h="292735" w="389254">
                  <a:moveTo>
                    <a:pt x="274693" y="225094"/>
                  </a:moveTo>
                  <a:lnTo>
                    <a:pt x="283514" y="227085"/>
                  </a:lnTo>
                  <a:lnTo>
                    <a:pt x="292557" y="229265"/>
                  </a:lnTo>
                  <a:lnTo>
                    <a:pt x="301841" y="231633"/>
                  </a:lnTo>
                  <a:lnTo>
                    <a:pt x="311383" y="234187"/>
                  </a:lnTo>
                </a:path>
                <a:path extrusionOk="0" h="292735" w="389254">
                  <a:moveTo>
                    <a:pt x="194594" y="248056"/>
                  </a:moveTo>
                  <a:lnTo>
                    <a:pt x="194594" y="292138"/>
                  </a:lnTo>
                </a:path>
                <a:path extrusionOk="0" h="292735" w="389254">
                  <a:moveTo>
                    <a:pt x="194594" y="0"/>
                  </a:moveTo>
                  <a:lnTo>
                    <a:pt x="194594" y="76580"/>
                  </a:lnTo>
                  <a:lnTo>
                    <a:pt x="194594" y="146062"/>
                  </a:lnTo>
                  <a:lnTo>
                    <a:pt x="194594" y="222808"/>
                  </a:lnTo>
                </a:path>
                <a:path extrusionOk="0" h="292735" w="389254">
                  <a:moveTo>
                    <a:pt x="354856" y="79641"/>
                  </a:moveTo>
                  <a:lnTo>
                    <a:pt x="367662" y="84200"/>
                  </a:lnTo>
                  <a:lnTo>
                    <a:pt x="377747" y="89977"/>
                  </a:lnTo>
                  <a:lnTo>
                    <a:pt x="384870" y="96952"/>
                  </a:lnTo>
                  <a:lnTo>
                    <a:pt x="388790" y="105105"/>
                  </a:lnTo>
                  <a:lnTo>
                    <a:pt x="387967" y="119680"/>
                  </a:lnTo>
                  <a:lnTo>
                    <a:pt x="362490" y="151469"/>
                  </a:lnTo>
                  <a:lnTo>
                    <a:pt x="322830" y="177128"/>
                  </a:lnTo>
                  <a:lnTo>
                    <a:pt x="284054" y="195102"/>
                  </a:lnTo>
                  <a:lnTo>
                    <a:pt x="237347" y="211542"/>
                  </a:lnTo>
                  <a:lnTo>
                    <a:pt x="200043" y="221589"/>
                  </a:lnTo>
                  <a:lnTo>
                    <a:pt x="149726" y="231088"/>
                  </a:lnTo>
                  <a:lnTo>
                    <a:pt x="105843" y="235286"/>
                  </a:lnTo>
                  <a:lnTo>
                    <a:pt x="91974" y="235659"/>
                  </a:lnTo>
                  <a:lnTo>
                    <a:pt x="78821" y="235496"/>
                  </a:lnTo>
                  <a:lnTo>
                    <a:pt x="25129" y="226409"/>
                  </a:lnTo>
                  <a:lnTo>
                    <a:pt x="0" y="194218"/>
                  </a:lnTo>
                  <a:lnTo>
                    <a:pt x="3547" y="183883"/>
                  </a:lnTo>
                  <a:lnTo>
                    <a:pt x="10758" y="173147"/>
                  </a:lnTo>
                  <a:lnTo>
                    <a:pt x="21379" y="16217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86" name="Google Shape;4486;p70"/>
            <p:cNvPicPr preferRelativeResize="0"/>
            <p:nvPr/>
          </p:nvPicPr>
          <p:blipFill rotWithShape="1">
            <a:blip r:embed="rId24">
              <a:alphaModFix/>
            </a:blip>
            <a:srcRect b="0" l="0" r="0" t="0"/>
            <a:stretch/>
          </p:blipFill>
          <p:spPr>
            <a:xfrm>
              <a:off x="7980206" y="4589683"/>
              <a:ext cx="196938" cy="152222"/>
            </a:xfrm>
            <a:prstGeom prst="rect">
              <a:avLst/>
            </a:prstGeom>
            <a:noFill/>
            <a:ln>
              <a:noFill/>
            </a:ln>
          </p:spPr>
        </p:pic>
        <p:sp>
          <p:nvSpPr>
            <p:cNvPr id="4487" name="Google Shape;4487;p70"/>
            <p:cNvSpPr/>
            <p:nvPr/>
          </p:nvSpPr>
          <p:spPr>
            <a:xfrm>
              <a:off x="8065281" y="4617833"/>
              <a:ext cx="22225" cy="72390"/>
            </a:xfrm>
            <a:custGeom>
              <a:rect b="b" l="l" r="r" t="t"/>
              <a:pathLst>
                <a:path extrusionOk="0" h="72389" w="22225">
                  <a:moveTo>
                    <a:pt x="21780" y="21539"/>
                  </a:moveTo>
                  <a:lnTo>
                    <a:pt x="20828" y="16052"/>
                  </a:lnTo>
                  <a:lnTo>
                    <a:pt x="16535" y="11861"/>
                  </a:lnTo>
                  <a:lnTo>
                    <a:pt x="11353" y="11684"/>
                  </a:lnTo>
                  <a:lnTo>
                    <a:pt x="11112" y="11671"/>
                  </a:lnTo>
                  <a:lnTo>
                    <a:pt x="10985" y="11671"/>
                  </a:lnTo>
                  <a:lnTo>
                    <a:pt x="4927" y="11671"/>
                  </a:lnTo>
                  <a:lnTo>
                    <a:pt x="0" y="17132"/>
                  </a:lnTo>
                  <a:lnTo>
                    <a:pt x="0" y="23863"/>
                  </a:lnTo>
                  <a:lnTo>
                    <a:pt x="0" y="30594"/>
                  </a:lnTo>
                  <a:lnTo>
                    <a:pt x="4368" y="34112"/>
                  </a:lnTo>
                  <a:lnTo>
                    <a:pt x="10985" y="36042"/>
                  </a:lnTo>
                  <a:lnTo>
                    <a:pt x="16967" y="37795"/>
                  </a:lnTo>
                  <a:lnTo>
                    <a:pt x="21971" y="41503"/>
                  </a:lnTo>
                  <a:lnTo>
                    <a:pt x="21971" y="48234"/>
                  </a:lnTo>
                  <a:lnTo>
                    <a:pt x="21971" y="54813"/>
                  </a:lnTo>
                  <a:lnTo>
                    <a:pt x="17259" y="60198"/>
                  </a:lnTo>
                  <a:lnTo>
                    <a:pt x="11379" y="60413"/>
                  </a:lnTo>
                  <a:lnTo>
                    <a:pt x="11239" y="60426"/>
                  </a:lnTo>
                  <a:lnTo>
                    <a:pt x="10985" y="60426"/>
                  </a:lnTo>
                  <a:lnTo>
                    <a:pt x="5676" y="60426"/>
                  </a:lnTo>
                  <a:lnTo>
                    <a:pt x="1244" y="56235"/>
                  </a:lnTo>
                  <a:lnTo>
                    <a:pt x="228" y="50673"/>
                  </a:lnTo>
                </a:path>
                <a:path extrusionOk="0" h="72389" w="22225">
                  <a:moveTo>
                    <a:pt x="11379" y="71996"/>
                  </a:moveTo>
                  <a:lnTo>
                    <a:pt x="11379" y="60413"/>
                  </a:lnTo>
                  <a:lnTo>
                    <a:pt x="11379" y="60401"/>
                  </a:lnTo>
                </a:path>
                <a:path extrusionOk="0" h="72389" w="22225">
                  <a:moveTo>
                    <a:pt x="11353" y="11684"/>
                  </a:moveTo>
                  <a:lnTo>
                    <a:pt x="11353" y="11684"/>
                  </a:lnTo>
                  <a:lnTo>
                    <a:pt x="11353"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488" name="Google Shape;4488;p70"/>
          <p:cNvGrpSpPr/>
          <p:nvPr/>
        </p:nvGrpSpPr>
        <p:grpSpPr>
          <a:xfrm>
            <a:off x="8006752" y="5367329"/>
            <a:ext cx="354952" cy="351789"/>
            <a:chOff x="8006752" y="5367329"/>
            <a:chExt cx="354952" cy="351789"/>
          </a:xfrm>
        </p:grpSpPr>
        <p:sp>
          <p:nvSpPr>
            <p:cNvPr id="4489" name="Google Shape;4489;p70"/>
            <p:cNvSpPr/>
            <p:nvPr/>
          </p:nvSpPr>
          <p:spPr>
            <a:xfrm>
              <a:off x="8050311" y="5407098"/>
              <a:ext cx="270510" cy="270510"/>
            </a:xfrm>
            <a:custGeom>
              <a:rect b="b" l="l" r="r" t="t"/>
              <a:pathLst>
                <a:path extrusionOk="0" h="270510" w="270509">
                  <a:moveTo>
                    <a:pt x="135026" y="0"/>
                  </a:moveTo>
                  <a:lnTo>
                    <a:pt x="92347" y="6889"/>
                  </a:lnTo>
                  <a:lnTo>
                    <a:pt x="55280" y="26072"/>
                  </a:lnTo>
                  <a:lnTo>
                    <a:pt x="26051" y="55324"/>
                  </a:lnTo>
                  <a:lnTo>
                    <a:pt x="6883" y="92418"/>
                  </a:lnTo>
                  <a:lnTo>
                    <a:pt x="0" y="135128"/>
                  </a:lnTo>
                  <a:lnTo>
                    <a:pt x="6883" y="177843"/>
                  </a:lnTo>
                  <a:lnTo>
                    <a:pt x="26051" y="214941"/>
                  </a:lnTo>
                  <a:lnTo>
                    <a:pt x="55280" y="244194"/>
                  </a:lnTo>
                  <a:lnTo>
                    <a:pt x="92347" y="263379"/>
                  </a:lnTo>
                  <a:lnTo>
                    <a:pt x="135026" y="270268"/>
                  </a:lnTo>
                  <a:lnTo>
                    <a:pt x="177711" y="263379"/>
                  </a:lnTo>
                  <a:lnTo>
                    <a:pt x="214781" y="244194"/>
                  </a:lnTo>
                  <a:lnTo>
                    <a:pt x="216938" y="242036"/>
                  </a:lnTo>
                  <a:lnTo>
                    <a:pt x="135026" y="242036"/>
                  </a:lnTo>
                  <a:lnTo>
                    <a:pt x="93512" y="233634"/>
                  </a:lnTo>
                  <a:lnTo>
                    <a:pt x="59610" y="210723"/>
                  </a:lnTo>
                  <a:lnTo>
                    <a:pt x="36753" y="176740"/>
                  </a:lnTo>
                  <a:lnTo>
                    <a:pt x="28371" y="135128"/>
                  </a:lnTo>
                  <a:lnTo>
                    <a:pt x="36753" y="93517"/>
                  </a:lnTo>
                  <a:lnTo>
                    <a:pt x="59610" y="59539"/>
                  </a:lnTo>
                  <a:lnTo>
                    <a:pt x="93512" y="36631"/>
                  </a:lnTo>
                  <a:lnTo>
                    <a:pt x="135026" y="28232"/>
                  </a:lnTo>
                  <a:lnTo>
                    <a:pt x="216939" y="28232"/>
                  </a:lnTo>
                  <a:lnTo>
                    <a:pt x="214781" y="26072"/>
                  </a:lnTo>
                  <a:lnTo>
                    <a:pt x="177711" y="6889"/>
                  </a:lnTo>
                  <a:lnTo>
                    <a:pt x="135026" y="0"/>
                  </a:lnTo>
                  <a:close/>
                </a:path>
                <a:path extrusionOk="0" h="270510" w="270509">
                  <a:moveTo>
                    <a:pt x="216939" y="28232"/>
                  </a:moveTo>
                  <a:lnTo>
                    <a:pt x="135026" y="28232"/>
                  </a:lnTo>
                  <a:lnTo>
                    <a:pt x="176546" y="36631"/>
                  </a:lnTo>
                  <a:lnTo>
                    <a:pt x="210446" y="59539"/>
                  </a:lnTo>
                  <a:lnTo>
                    <a:pt x="233301" y="93517"/>
                  </a:lnTo>
                  <a:lnTo>
                    <a:pt x="241680" y="135128"/>
                  </a:lnTo>
                  <a:lnTo>
                    <a:pt x="233301" y="176740"/>
                  </a:lnTo>
                  <a:lnTo>
                    <a:pt x="210446" y="210723"/>
                  </a:lnTo>
                  <a:lnTo>
                    <a:pt x="176546" y="233634"/>
                  </a:lnTo>
                  <a:lnTo>
                    <a:pt x="135026" y="242036"/>
                  </a:lnTo>
                  <a:lnTo>
                    <a:pt x="216938" y="242036"/>
                  </a:lnTo>
                  <a:lnTo>
                    <a:pt x="244012" y="214941"/>
                  </a:lnTo>
                  <a:lnTo>
                    <a:pt x="263181" y="177843"/>
                  </a:lnTo>
                  <a:lnTo>
                    <a:pt x="270065" y="135128"/>
                  </a:lnTo>
                  <a:lnTo>
                    <a:pt x="263181" y="92418"/>
                  </a:lnTo>
                  <a:lnTo>
                    <a:pt x="244012" y="55324"/>
                  </a:lnTo>
                  <a:lnTo>
                    <a:pt x="216939" y="28232"/>
                  </a:lnTo>
                  <a:close/>
                </a:path>
              </a:pathLst>
            </a:custGeom>
            <a:solidFill>
              <a:srgbClr val="6387E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0" name="Google Shape;4490;p70"/>
            <p:cNvSpPr/>
            <p:nvPr/>
          </p:nvSpPr>
          <p:spPr>
            <a:xfrm>
              <a:off x="8052459" y="5409238"/>
              <a:ext cx="309245" cy="309880"/>
            </a:xfrm>
            <a:custGeom>
              <a:rect b="b" l="l" r="r" t="t"/>
              <a:pathLst>
                <a:path extrusionOk="0" h="309879" w="309245">
                  <a:moveTo>
                    <a:pt x="266280" y="133248"/>
                  </a:moveTo>
                  <a:lnTo>
                    <a:pt x="259494" y="175367"/>
                  </a:lnTo>
                  <a:lnTo>
                    <a:pt x="240594" y="211945"/>
                  </a:lnTo>
                  <a:lnTo>
                    <a:pt x="211773" y="240789"/>
                  </a:lnTo>
                  <a:lnTo>
                    <a:pt x="175222" y="259704"/>
                  </a:lnTo>
                  <a:lnTo>
                    <a:pt x="133134" y="266496"/>
                  </a:lnTo>
                  <a:lnTo>
                    <a:pt x="91056" y="259704"/>
                  </a:lnTo>
                  <a:lnTo>
                    <a:pt x="54510" y="240789"/>
                  </a:lnTo>
                  <a:lnTo>
                    <a:pt x="25689" y="211945"/>
                  </a:lnTo>
                  <a:lnTo>
                    <a:pt x="6787" y="175367"/>
                  </a:lnTo>
                  <a:lnTo>
                    <a:pt x="0" y="133248"/>
                  </a:lnTo>
                  <a:lnTo>
                    <a:pt x="6787" y="91129"/>
                  </a:lnTo>
                  <a:lnTo>
                    <a:pt x="25689" y="54551"/>
                  </a:lnTo>
                  <a:lnTo>
                    <a:pt x="54510" y="25707"/>
                  </a:lnTo>
                  <a:lnTo>
                    <a:pt x="91056" y="6792"/>
                  </a:lnTo>
                  <a:lnTo>
                    <a:pt x="133134" y="0"/>
                  </a:lnTo>
                  <a:lnTo>
                    <a:pt x="175222" y="6792"/>
                  </a:lnTo>
                  <a:lnTo>
                    <a:pt x="211773" y="25707"/>
                  </a:lnTo>
                  <a:lnTo>
                    <a:pt x="240594" y="54551"/>
                  </a:lnTo>
                  <a:lnTo>
                    <a:pt x="259494" y="91129"/>
                  </a:lnTo>
                  <a:lnTo>
                    <a:pt x="266280" y="133248"/>
                  </a:lnTo>
                  <a:close/>
                </a:path>
                <a:path extrusionOk="0" h="309879" w="309245">
                  <a:moveTo>
                    <a:pt x="257594" y="8661"/>
                  </a:moveTo>
                  <a:lnTo>
                    <a:pt x="279106" y="34764"/>
                  </a:lnTo>
                  <a:lnTo>
                    <a:pt x="295354" y="64706"/>
                  </a:lnTo>
                  <a:lnTo>
                    <a:pt x="305625" y="97772"/>
                  </a:lnTo>
                  <a:lnTo>
                    <a:pt x="309206" y="133248"/>
                  </a:lnTo>
                  <a:lnTo>
                    <a:pt x="302906" y="180057"/>
                  </a:lnTo>
                  <a:lnTo>
                    <a:pt x="285134" y="222152"/>
                  </a:lnTo>
                  <a:lnTo>
                    <a:pt x="257579" y="257838"/>
                  </a:lnTo>
                  <a:lnTo>
                    <a:pt x="221934" y="285424"/>
                  </a:lnTo>
                  <a:lnTo>
                    <a:pt x="179888" y="303217"/>
                  </a:lnTo>
                  <a:lnTo>
                    <a:pt x="133134" y="309524"/>
                  </a:lnTo>
                  <a:lnTo>
                    <a:pt x="104993" y="307273"/>
                  </a:lnTo>
                  <a:lnTo>
                    <a:pt x="78258" y="300755"/>
                  </a:lnTo>
                  <a:lnTo>
                    <a:pt x="53279" y="290321"/>
                  </a:lnTo>
                  <a:lnTo>
                    <a:pt x="30403" y="276326"/>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1" name="Google Shape;4491;p70"/>
            <p:cNvSpPr/>
            <p:nvPr/>
          </p:nvSpPr>
          <p:spPr>
            <a:xfrm>
              <a:off x="8313170" y="5418065"/>
              <a:ext cx="31750" cy="31750"/>
            </a:xfrm>
            <a:custGeom>
              <a:rect b="b" l="l" r="r" t="t"/>
              <a:pathLst>
                <a:path extrusionOk="0" h="31750" w="31750">
                  <a:moveTo>
                    <a:pt x="31318" y="3378"/>
                  </a:moveTo>
                  <a:lnTo>
                    <a:pt x="0" y="0"/>
                  </a:lnTo>
                  <a:lnTo>
                    <a:pt x="1104" y="3150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2" name="Google Shape;4492;p70"/>
            <p:cNvSpPr/>
            <p:nvPr/>
          </p:nvSpPr>
          <p:spPr>
            <a:xfrm>
              <a:off x="8006752" y="5367329"/>
              <a:ext cx="279400" cy="301625"/>
            </a:xfrm>
            <a:custGeom>
              <a:rect b="b" l="l" r="r" t="t"/>
              <a:pathLst>
                <a:path extrusionOk="0" h="301625" w="279400">
                  <a:moveTo>
                    <a:pt x="51689" y="301294"/>
                  </a:moveTo>
                  <a:lnTo>
                    <a:pt x="30143" y="275158"/>
                  </a:lnTo>
                  <a:lnTo>
                    <a:pt x="13871" y="245175"/>
                  </a:lnTo>
                  <a:lnTo>
                    <a:pt x="3586" y="212060"/>
                  </a:lnTo>
                  <a:lnTo>
                    <a:pt x="0" y="176529"/>
                  </a:lnTo>
                  <a:lnTo>
                    <a:pt x="6309" y="129653"/>
                  </a:lnTo>
                  <a:lnTo>
                    <a:pt x="24107" y="87498"/>
                  </a:lnTo>
                  <a:lnTo>
                    <a:pt x="51701" y="51760"/>
                  </a:lnTo>
                  <a:lnTo>
                    <a:pt x="87398" y="24134"/>
                  </a:lnTo>
                  <a:lnTo>
                    <a:pt x="129504" y="6316"/>
                  </a:lnTo>
                  <a:lnTo>
                    <a:pt x="176326" y="0"/>
                  </a:lnTo>
                  <a:lnTo>
                    <a:pt x="204507" y="2253"/>
                  </a:lnTo>
                  <a:lnTo>
                    <a:pt x="231282" y="8780"/>
                  </a:lnTo>
                  <a:lnTo>
                    <a:pt x="256301" y="19229"/>
                  </a:lnTo>
                  <a:lnTo>
                    <a:pt x="279209" y="33248"/>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3" name="Google Shape;4493;p70"/>
            <p:cNvSpPr/>
            <p:nvPr/>
          </p:nvSpPr>
          <p:spPr>
            <a:xfrm>
              <a:off x="8023926" y="5636516"/>
              <a:ext cx="31750" cy="31750"/>
            </a:xfrm>
            <a:custGeom>
              <a:rect b="b" l="l" r="r" t="t"/>
              <a:pathLst>
                <a:path extrusionOk="0" h="31750" w="31750">
                  <a:moveTo>
                    <a:pt x="0" y="28143"/>
                  </a:moveTo>
                  <a:lnTo>
                    <a:pt x="31318" y="31508"/>
                  </a:lnTo>
                  <a:lnTo>
                    <a:pt x="30213"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4" name="Google Shape;4494;p70"/>
            <p:cNvSpPr/>
            <p:nvPr/>
          </p:nvSpPr>
          <p:spPr>
            <a:xfrm>
              <a:off x="8166367" y="5487896"/>
              <a:ext cx="37465" cy="110489"/>
            </a:xfrm>
            <a:custGeom>
              <a:rect b="b" l="l" r="r" t="t"/>
              <a:pathLst>
                <a:path extrusionOk="0" h="110489" w="37465">
                  <a:moveTo>
                    <a:pt x="36702" y="32994"/>
                  </a:moveTo>
                  <a:lnTo>
                    <a:pt x="35090" y="24587"/>
                  </a:lnTo>
                  <a:lnTo>
                    <a:pt x="27863" y="18173"/>
                  </a:lnTo>
                  <a:lnTo>
                    <a:pt x="19126" y="17894"/>
                  </a:lnTo>
                  <a:lnTo>
                    <a:pt x="18935" y="17881"/>
                  </a:lnTo>
                  <a:lnTo>
                    <a:pt x="18719" y="17881"/>
                  </a:lnTo>
                  <a:lnTo>
                    <a:pt x="18516" y="17881"/>
                  </a:lnTo>
                  <a:lnTo>
                    <a:pt x="11310" y="19348"/>
                  </a:lnTo>
                  <a:lnTo>
                    <a:pt x="5424" y="23348"/>
                  </a:lnTo>
                  <a:lnTo>
                    <a:pt x="1455" y="29283"/>
                  </a:lnTo>
                  <a:lnTo>
                    <a:pt x="0" y="36550"/>
                  </a:lnTo>
                  <a:lnTo>
                    <a:pt x="1321" y="43400"/>
                  </a:lnTo>
                  <a:lnTo>
                    <a:pt x="5067" y="48637"/>
                  </a:lnTo>
                  <a:lnTo>
                    <a:pt x="10908" y="52499"/>
                  </a:lnTo>
                  <a:lnTo>
                    <a:pt x="18516" y="55219"/>
                  </a:lnTo>
                  <a:lnTo>
                    <a:pt x="25656" y="57811"/>
                  </a:lnTo>
                  <a:lnTo>
                    <a:pt x="31545" y="61687"/>
                  </a:lnTo>
                  <a:lnTo>
                    <a:pt x="35545" y="66996"/>
                  </a:lnTo>
                  <a:lnTo>
                    <a:pt x="37020" y="73888"/>
                  </a:lnTo>
                  <a:lnTo>
                    <a:pt x="35625" y="81011"/>
                  </a:lnTo>
                  <a:lnTo>
                    <a:pt x="31811" y="86874"/>
                  </a:lnTo>
                  <a:lnTo>
                    <a:pt x="26138" y="90908"/>
                  </a:lnTo>
                  <a:lnTo>
                    <a:pt x="19164" y="92544"/>
                  </a:lnTo>
                  <a:lnTo>
                    <a:pt x="18948" y="92557"/>
                  </a:lnTo>
                  <a:lnTo>
                    <a:pt x="18732" y="92557"/>
                  </a:lnTo>
                  <a:lnTo>
                    <a:pt x="18516" y="92557"/>
                  </a:lnTo>
                  <a:lnTo>
                    <a:pt x="9550" y="92557"/>
                  </a:lnTo>
                  <a:lnTo>
                    <a:pt x="2095" y="86144"/>
                  </a:lnTo>
                  <a:lnTo>
                    <a:pt x="380" y="77622"/>
                  </a:lnTo>
                </a:path>
                <a:path extrusionOk="0" h="110489" w="37465">
                  <a:moveTo>
                    <a:pt x="19164" y="110299"/>
                  </a:moveTo>
                  <a:lnTo>
                    <a:pt x="19164" y="92544"/>
                  </a:lnTo>
                  <a:lnTo>
                    <a:pt x="19164" y="92532"/>
                  </a:lnTo>
                </a:path>
                <a:path extrusionOk="0" h="110489" w="37465">
                  <a:moveTo>
                    <a:pt x="19126" y="17906"/>
                  </a:moveTo>
                  <a:lnTo>
                    <a:pt x="19126" y="17894"/>
                  </a:lnTo>
                  <a:lnTo>
                    <a:pt x="19126"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495" name="Google Shape;4495;p70"/>
          <p:cNvGrpSpPr/>
          <p:nvPr/>
        </p:nvGrpSpPr>
        <p:grpSpPr>
          <a:xfrm>
            <a:off x="8060852" y="6172564"/>
            <a:ext cx="321353" cy="323783"/>
            <a:chOff x="8060852" y="6172564"/>
            <a:chExt cx="321353" cy="323783"/>
          </a:xfrm>
        </p:grpSpPr>
        <p:pic>
          <p:nvPicPr>
            <p:cNvPr id="4496" name="Google Shape;4496;p70"/>
            <p:cNvPicPr preferRelativeResize="0"/>
            <p:nvPr/>
          </p:nvPicPr>
          <p:blipFill rotWithShape="1">
            <a:blip r:embed="rId25">
              <a:alphaModFix/>
            </a:blip>
            <a:srcRect b="0" l="0" r="0" t="0"/>
            <a:stretch/>
          </p:blipFill>
          <p:spPr>
            <a:xfrm>
              <a:off x="8297916" y="6172564"/>
              <a:ext cx="84289" cy="112306"/>
            </a:xfrm>
            <a:prstGeom prst="rect">
              <a:avLst/>
            </a:prstGeom>
            <a:noFill/>
            <a:ln>
              <a:noFill/>
            </a:ln>
          </p:spPr>
        </p:pic>
        <p:sp>
          <p:nvSpPr>
            <p:cNvPr id="4497" name="Google Shape;4497;p70"/>
            <p:cNvSpPr/>
            <p:nvPr/>
          </p:nvSpPr>
          <p:spPr>
            <a:xfrm>
              <a:off x="8061379" y="6175739"/>
              <a:ext cx="278765" cy="261620"/>
            </a:xfrm>
            <a:custGeom>
              <a:rect b="b" l="l" r="r" t="t"/>
              <a:pathLst>
                <a:path extrusionOk="0" h="261620" w="278765">
                  <a:moveTo>
                    <a:pt x="278676" y="0"/>
                  </a:moveTo>
                  <a:lnTo>
                    <a:pt x="38773" y="0"/>
                  </a:lnTo>
                  <a:lnTo>
                    <a:pt x="23681" y="3062"/>
                  </a:lnTo>
                  <a:lnTo>
                    <a:pt x="11356" y="11415"/>
                  </a:lnTo>
                  <a:lnTo>
                    <a:pt x="3047" y="23804"/>
                  </a:lnTo>
                  <a:lnTo>
                    <a:pt x="0" y="38976"/>
                  </a:lnTo>
                  <a:lnTo>
                    <a:pt x="0" y="261023"/>
                  </a:lnTo>
                  <a:lnTo>
                    <a:pt x="239255" y="261023"/>
                  </a:lnTo>
                  <a:lnTo>
                    <a:pt x="239255" y="39636"/>
                  </a:lnTo>
                  <a:lnTo>
                    <a:pt x="240055" y="31648"/>
                  </a:lnTo>
                  <a:lnTo>
                    <a:pt x="270739" y="806"/>
                  </a:lnTo>
                  <a:lnTo>
                    <a:pt x="27867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8" name="Google Shape;4498;p70"/>
            <p:cNvSpPr/>
            <p:nvPr/>
          </p:nvSpPr>
          <p:spPr>
            <a:xfrm>
              <a:off x="8061379" y="6175739"/>
              <a:ext cx="278765" cy="261620"/>
            </a:xfrm>
            <a:custGeom>
              <a:rect b="b" l="l" r="r" t="t"/>
              <a:pathLst>
                <a:path extrusionOk="0" h="261620" w="278765">
                  <a:moveTo>
                    <a:pt x="38773" y="0"/>
                  </a:moveTo>
                  <a:lnTo>
                    <a:pt x="278676" y="0"/>
                  </a:lnTo>
                  <a:lnTo>
                    <a:pt x="270739" y="806"/>
                  </a:lnTo>
                  <a:lnTo>
                    <a:pt x="263342" y="3119"/>
                  </a:lnTo>
                  <a:lnTo>
                    <a:pt x="239255" y="39636"/>
                  </a:lnTo>
                  <a:lnTo>
                    <a:pt x="239255" y="106591"/>
                  </a:lnTo>
                  <a:lnTo>
                    <a:pt x="239255" y="261023"/>
                  </a:lnTo>
                  <a:lnTo>
                    <a:pt x="0" y="261023"/>
                  </a:lnTo>
                  <a:lnTo>
                    <a:pt x="0" y="38976"/>
                  </a:lnTo>
                  <a:lnTo>
                    <a:pt x="3047" y="23804"/>
                  </a:lnTo>
                  <a:lnTo>
                    <a:pt x="11356" y="11415"/>
                  </a:lnTo>
                  <a:lnTo>
                    <a:pt x="23681" y="3062"/>
                  </a:lnTo>
                  <a:lnTo>
                    <a:pt x="38773" y="0"/>
                  </a:lnTo>
                  <a:close/>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9" name="Google Shape;4499;p70"/>
            <p:cNvSpPr/>
            <p:nvPr/>
          </p:nvSpPr>
          <p:spPr>
            <a:xfrm>
              <a:off x="8060852" y="6437292"/>
              <a:ext cx="240029" cy="59055"/>
            </a:xfrm>
            <a:custGeom>
              <a:rect b="b" l="l" r="r" t="t"/>
              <a:pathLst>
                <a:path extrusionOk="0" h="59054" w="240029">
                  <a:moveTo>
                    <a:pt x="239712" y="0"/>
                  </a:moveTo>
                  <a:lnTo>
                    <a:pt x="0" y="0"/>
                  </a:lnTo>
                  <a:lnTo>
                    <a:pt x="0" y="58966"/>
                  </a:lnTo>
                  <a:lnTo>
                    <a:pt x="24650" y="58966"/>
                  </a:lnTo>
                  <a:lnTo>
                    <a:pt x="26403" y="50760"/>
                  </a:lnTo>
                  <a:lnTo>
                    <a:pt x="31083" y="43481"/>
                  </a:lnTo>
                  <a:lnTo>
                    <a:pt x="37820" y="38274"/>
                  </a:lnTo>
                  <a:lnTo>
                    <a:pt x="45745" y="36283"/>
                  </a:lnTo>
                  <a:lnTo>
                    <a:pt x="53670" y="38274"/>
                  </a:lnTo>
                  <a:lnTo>
                    <a:pt x="60407" y="43481"/>
                  </a:lnTo>
                  <a:lnTo>
                    <a:pt x="65087" y="50760"/>
                  </a:lnTo>
                  <a:lnTo>
                    <a:pt x="66840" y="58966"/>
                  </a:lnTo>
                  <a:lnTo>
                    <a:pt x="98729" y="58966"/>
                  </a:lnTo>
                  <a:lnTo>
                    <a:pt x="100482" y="50760"/>
                  </a:lnTo>
                  <a:lnTo>
                    <a:pt x="105160" y="43481"/>
                  </a:lnTo>
                  <a:lnTo>
                    <a:pt x="111893" y="38274"/>
                  </a:lnTo>
                  <a:lnTo>
                    <a:pt x="119811" y="36283"/>
                  </a:lnTo>
                  <a:lnTo>
                    <a:pt x="127733" y="38274"/>
                  </a:lnTo>
                  <a:lnTo>
                    <a:pt x="134475" y="43481"/>
                  </a:lnTo>
                  <a:lnTo>
                    <a:pt x="139162" y="50760"/>
                  </a:lnTo>
                  <a:lnTo>
                    <a:pt x="140919" y="58966"/>
                  </a:lnTo>
                  <a:lnTo>
                    <a:pt x="172796" y="58966"/>
                  </a:lnTo>
                  <a:lnTo>
                    <a:pt x="174549" y="50760"/>
                  </a:lnTo>
                  <a:lnTo>
                    <a:pt x="179228" y="43481"/>
                  </a:lnTo>
                  <a:lnTo>
                    <a:pt x="185965" y="38274"/>
                  </a:lnTo>
                  <a:lnTo>
                    <a:pt x="193890" y="36283"/>
                  </a:lnTo>
                  <a:lnTo>
                    <a:pt x="201810" y="38274"/>
                  </a:lnTo>
                  <a:lnTo>
                    <a:pt x="208548" y="43481"/>
                  </a:lnTo>
                  <a:lnTo>
                    <a:pt x="213230" y="50760"/>
                  </a:lnTo>
                  <a:lnTo>
                    <a:pt x="214985" y="58966"/>
                  </a:lnTo>
                  <a:lnTo>
                    <a:pt x="239712" y="58966"/>
                  </a:lnTo>
                  <a:lnTo>
                    <a:pt x="239712"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0" name="Google Shape;4500;p70"/>
            <p:cNvSpPr/>
            <p:nvPr/>
          </p:nvSpPr>
          <p:spPr>
            <a:xfrm>
              <a:off x="8300568" y="6282669"/>
              <a:ext cx="1270" cy="0"/>
            </a:xfrm>
            <a:custGeom>
              <a:rect b="b" l="l" r="r" t="t"/>
              <a:pathLst>
                <a:path extrusionOk="0" h="120000" w="1270">
                  <a:moveTo>
                    <a:pt x="1117"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1" name="Google Shape;4501;p70"/>
            <p:cNvSpPr/>
            <p:nvPr/>
          </p:nvSpPr>
          <p:spPr>
            <a:xfrm>
              <a:off x="8106266" y="6350477"/>
              <a:ext cx="152400" cy="31115"/>
            </a:xfrm>
            <a:custGeom>
              <a:rect b="b" l="l" r="r" t="t"/>
              <a:pathLst>
                <a:path extrusionOk="0" h="31114" w="152400">
                  <a:moveTo>
                    <a:pt x="151803" y="0"/>
                  </a:moveTo>
                  <a:lnTo>
                    <a:pt x="110489" y="0"/>
                  </a:lnTo>
                  <a:lnTo>
                    <a:pt x="69164" y="0"/>
                  </a:lnTo>
                </a:path>
                <a:path extrusionOk="0" h="31114" w="152400">
                  <a:moveTo>
                    <a:pt x="29197" y="0"/>
                  </a:moveTo>
                  <a:lnTo>
                    <a:pt x="16560" y="0"/>
                  </a:lnTo>
                  <a:lnTo>
                    <a:pt x="0" y="0"/>
                  </a:lnTo>
                </a:path>
                <a:path extrusionOk="0" h="31114" w="152400">
                  <a:moveTo>
                    <a:pt x="148361" y="30632"/>
                  </a:moveTo>
                  <a:lnTo>
                    <a:pt x="74180" y="30632"/>
                  </a:lnTo>
                  <a:lnTo>
                    <a:pt x="0" y="30632"/>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2" name="Google Shape;4502;p70"/>
            <p:cNvSpPr/>
            <p:nvPr/>
          </p:nvSpPr>
          <p:spPr>
            <a:xfrm>
              <a:off x="8062129" y="6176483"/>
              <a:ext cx="316230" cy="318770"/>
            </a:xfrm>
            <a:custGeom>
              <a:rect b="b" l="l" r="r" t="t"/>
              <a:pathLst>
                <a:path extrusionOk="0" h="318770" w="316229">
                  <a:moveTo>
                    <a:pt x="276974" y="0"/>
                  </a:moveTo>
                  <a:lnTo>
                    <a:pt x="313070" y="24112"/>
                  </a:lnTo>
                  <a:lnTo>
                    <a:pt x="316153" y="39484"/>
                  </a:lnTo>
                  <a:lnTo>
                    <a:pt x="316153" y="106172"/>
                  </a:lnTo>
                  <a:lnTo>
                    <a:pt x="238899" y="106172"/>
                  </a:lnTo>
                </a:path>
                <a:path extrusionOk="0" h="318770" w="316229">
                  <a:moveTo>
                    <a:pt x="97929" y="318503"/>
                  </a:moveTo>
                  <a:lnTo>
                    <a:pt x="66293" y="318503"/>
                  </a:lnTo>
                </a:path>
                <a:path extrusionOk="0" h="318770" w="316229">
                  <a:moveTo>
                    <a:pt x="24447" y="318503"/>
                  </a:moveTo>
                  <a:lnTo>
                    <a:pt x="0" y="318503"/>
                  </a:lnTo>
                  <a:lnTo>
                    <a:pt x="0" y="260007"/>
                  </a:lnTo>
                  <a:lnTo>
                    <a:pt x="0" y="38823"/>
                  </a:lnTo>
                  <a:lnTo>
                    <a:pt x="3027" y="23708"/>
                  </a:lnTo>
                  <a:lnTo>
                    <a:pt x="11283" y="11368"/>
                  </a:lnTo>
                  <a:lnTo>
                    <a:pt x="23531" y="3049"/>
                  </a:lnTo>
                  <a:lnTo>
                    <a:pt x="38531" y="0"/>
                  </a:lnTo>
                  <a:lnTo>
                    <a:pt x="276974" y="0"/>
                  </a:lnTo>
                  <a:lnTo>
                    <a:pt x="269077" y="802"/>
                  </a:lnTo>
                  <a:lnTo>
                    <a:pt x="261723" y="3103"/>
                  </a:lnTo>
                  <a:lnTo>
                    <a:pt x="237794" y="39484"/>
                  </a:lnTo>
                  <a:lnTo>
                    <a:pt x="237794" y="106172"/>
                  </a:lnTo>
                  <a:lnTo>
                    <a:pt x="237794" y="260007"/>
                  </a:lnTo>
                  <a:lnTo>
                    <a:pt x="237794" y="318503"/>
                  </a:lnTo>
                  <a:lnTo>
                    <a:pt x="213271" y="318503"/>
                  </a:lnTo>
                </a:path>
                <a:path extrusionOk="0" h="318770" w="316229">
                  <a:moveTo>
                    <a:pt x="171399" y="318503"/>
                  </a:moveTo>
                  <a:lnTo>
                    <a:pt x="139776" y="318503"/>
                  </a:lnTo>
                </a:path>
                <a:path extrusionOk="0" h="318770" w="316229">
                  <a:moveTo>
                    <a:pt x="24447" y="318503"/>
                  </a:moveTo>
                  <a:lnTo>
                    <a:pt x="26187" y="310357"/>
                  </a:lnTo>
                  <a:lnTo>
                    <a:pt x="30829" y="303136"/>
                  </a:lnTo>
                  <a:lnTo>
                    <a:pt x="37509" y="297972"/>
                  </a:lnTo>
                  <a:lnTo>
                    <a:pt x="45364" y="295998"/>
                  </a:lnTo>
                  <a:lnTo>
                    <a:pt x="53231" y="297972"/>
                  </a:lnTo>
                  <a:lnTo>
                    <a:pt x="59915" y="303136"/>
                  </a:lnTo>
                  <a:lnTo>
                    <a:pt x="64556" y="310357"/>
                  </a:lnTo>
                  <a:lnTo>
                    <a:pt x="66293" y="318503"/>
                  </a:lnTo>
                </a:path>
                <a:path extrusionOk="0" h="318770" w="316229">
                  <a:moveTo>
                    <a:pt x="97929" y="318503"/>
                  </a:moveTo>
                  <a:lnTo>
                    <a:pt x="99669" y="310357"/>
                  </a:lnTo>
                  <a:lnTo>
                    <a:pt x="104311" y="303136"/>
                  </a:lnTo>
                  <a:lnTo>
                    <a:pt x="110992" y="297972"/>
                  </a:lnTo>
                  <a:lnTo>
                    <a:pt x="118846" y="295998"/>
                  </a:lnTo>
                  <a:lnTo>
                    <a:pt x="126708" y="297972"/>
                  </a:lnTo>
                  <a:lnTo>
                    <a:pt x="133392" y="303136"/>
                  </a:lnTo>
                  <a:lnTo>
                    <a:pt x="138036" y="310357"/>
                  </a:lnTo>
                  <a:lnTo>
                    <a:pt x="139776" y="318503"/>
                  </a:lnTo>
                </a:path>
                <a:path extrusionOk="0" h="318770" w="316229">
                  <a:moveTo>
                    <a:pt x="171399" y="318503"/>
                  </a:moveTo>
                  <a:lnTo>
                    <a:pt x="173138" y="310357"/>
                  </a:lnTo>
                  <a:lnTo>
                    <a:pt x="177782" y="303136"/>
                  </a:lnTo>
                  <a:lnTo>
                    <a:pt x="184466" y="297972"/>
                  </a:lnTo>
                  <a:lnTo>
                    <a:pt x="192328" y="295998"/>
                  </a:lnTo>
                  <a:lnTo>
                    <a:pt x="200192" y="297972"/>
                  </a:lnTo>
                  <a:lnTo>
                    <a:pt x="206881" y="303136"/>
                  </a:lnTo>
                  <a:lnTo>
                    <a:pt x="211529" y="310357"/>
                  </a:lnTo>
                  <a:lnTo>
                    <a:pt x="213271" y="31850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3" name="Google Shape;4503;p70"/>
            <p:cNvSpPr/>
            <p:nvPr/>
          </p:nvSpPr>
          <p:spPr>
            <a:xfrm>
              <a:off x="8161903" y="6206600"/>
              <a:ext cx="37465" cy="110489"/>
            </a:xfrm>
            <a:custGeom>
              <a:rect b="b" l="l" r="r" t="t"/>
              <a:pathLst>
                <a:path extrusionOk="0" h="110489" w="37465">
                  <a:moveTo>
                    <a:pt x="36702" y="32994"/>
                  </a:moveTo>
                  <a:lnTo>
                    <a:pt x="35090" y="24587"/>
                  </a:lnTo>
                  <a:lnTo>
                    <a:pt x="27863" y="18173"/>
                  </a:lnTo>
                  <a:lnTo>
                    <a:pt x="19126" y="17894"/>
                  </a:lnTo>
                  <a:lnTo>
                    <a:pt x="18935" y="17881"/>
                  </a:lnTo>
                  <a:lnTo>
                    <a:pt x="18719" y="17881"/>
                  </a:lnTo>
                  <a:lnTo>
                    <a:pt x="18516" y="17881"/>
                  </a:lnTo>
                  <a:lnTo>
                    <a:pt x="11310" y="19348"/>
                  </a:lnTo>
                  <a:lnTo>
                    <a:pt x="5424" y="23348"/>
                  </a:lnTo>
                  <a:lnTo>
                    <a:pt x="1455" y="29283"/>
                  </a:lnTo>
                  <a:lnTo>
                    <a:pt x="0" y="36550"/>
                  </a:lnTo>
                  <a:lnTo>
                    <a:pt x="1321" y="43400"/>
                  </a:lnTo>
                  <a:lnTo>
                    <a:pt x="5067" y="48637"/>
                  </a:lnTo>
                  <a:lnTo>
                    <a:pt x="10908" y="52499"/>
                  </a:lnTo>
                  <a:lnTo>
                    <a:pt x="18516" y="55219"/>
                  </a:lnTo>
                  <a:lnTo>
                    <a:pt x="25651" y="57811"/>
                  </a:lnTo>
                  <a:lnTo>
                    <a:pt x="31540" y="61687"/>
                  </a:lnTo>
                  <a:lnTo>
                    <a:pt x="35543" y="66996"/>
                  </a:lnTo>
                  <a:lnTo>
                    <a:pt x="37020" y="73888"/>
                  </a:lnTo>
                  <a:lnTo>
                    <a:pt x="35625" y="81011"/>
                  </a:lnTo>
                  <a:lnTo>
                    <a:pt x="31811" y="86874"/>
                  </a:lnTo>
                  <a:lnTo>
                    <a:pt x="26138" y="90908"/>
                  </a:lnTo>
                  <a:lnTo>
                    <a:pt x="19164" y="92544"/>
                  </a:lnTo>
                  <a:lnTo>
                    <a:pt x="18935" y="92557"/>
                  </a:lnTo>
                  <a:lnTo>
                    <a:pt x="18732" y="92557"/>
                  </a:lnTo>
                  <a:lnTo>
                    <a:pt x="18516" y="92557"/>
                  </a:lnTo>
                  <a:lnTo>
                    <a:pt x="9550" y="92557"/>
                  </a:lnTo>
                  <a:lnTo>
                    <a:pt x="2082" y="86144"/>
                  </a:lnTo>
                  <a:lnTo>
                    <a:pt x="380" y="77622"/>
                  </a:lnTo>
                </a:path>
                <a:path extrusionOk="0" h="110489" w="37465">
                  <a:moveTo>
                    <a:pt x="19164" y="110299"/>
                  </a:moveTo>
                  <a:lnTo>
                    <a:pt x="19164" y="92544"/>
                  </a:lnTo>
                  <a:lnTo>
                    <a:pt x="19164" y="92532"/>
                  </a:lnTo>
                </a:path>
                <a:path extrusionOk="0" h="110489" w="37465">
                  <a:moveTo>
                    <a:pt x="19126" y="17907"/>
                  </a:moveTo>
                  <a:lnTo>
                    <a:pt x="19126" y="17894"/>
                  </a:lnTo>
                  <a:lnTo>
                    <a:pt x="19126"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4" name="Google Shape;4504;p70"/>
            <p:cNvSpPr/>
            <p:nvPr/>
          </p:nvSpPr>
          <p:spPr>
            <a:xfrm>
              <a:off x="8062185" y="6436447"/>
              <a:ext cx="237490" cy="0"/>
            </a:xfrm>
            <a:custGeom>
              <a:rect b="b" l="l" r="r" t="t"/>
              <a:pathLst>
                <a:path extrusionOk="0" h="120000" w="237490">
                  <a:moveTo>
                    <a:pt x="237045" y="0"/>
                  </a:moveTo>
                  <a:lnTo>
                    <a:pt x="0" y="0"/>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05" name="Google Shape;4505;p7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70</a:t>
            </a:r>
            <a:endParaRPr sz="900">
              <a:latin typeface="Malgun Gothic"/>
              <a:ea typeface="Malgun Gothic"/>
              <a:cs typeface="Malgun Gothic"/>
              <a:sym typeface="Malgun Gothic"/>
            </a:endParaRPr>
          </a:p>
        </p:txBody>
      </p:sp>
      <p:pic>
        <p:nvPicPr>
          <p:cNvPr id="4506" name="Google Shape;4506;p70"/>
          <p:cNvPicPr preferRelativeResize="0"/>
          <p:nvPr/>
        </p:nvPicPr>
        <p:blipFill rotWithShape="1">
          <a:blip r:embed="rId26">
            <a:alphaModFix/>
          </a:blip>
          <a:srcRect b="0" l="0" r="0" t="0"/>
          <a:stretch/>
        </p:blipFill>
        <p:spPr>
          <a:xfrm>
            <a:off x="431999" y="6464984"/>
            <a:ext cx="231013" cy="231013"/>
          </a:xfrm>
          <a:prstGeom prst="rect">
            <a:avLst/>
          </a:prstGeom>
          <a:noFill/>
          <a:ln>
            <a:noFill/>
          </a:ln>
        </p:spPr>
      </p:pic>
      <p:pic>
        <p:nvPicPr>
          <p:cNvPr id="4507" name="Google Shape;4507;p70"/>
          <p:cNvPicPr preferRelativeResize="0"/>
          <p:nvPr/>
        </p:nvPicPr>
        <p:blipFill rotWithShape="1">
          <a:blip r:embed="rId27">
            <a:alphaModFix/>
          </a:blip>
          <a:srcRect b="0" l="0" r="0" t="0"/>
          <a:stretch/>
        </p:blipFill>
        <p:spPr>
          <a:xfrm>
            <a:off x="431999" y="6167054"/>
            <a:ext cx="231013" cy="231012"/>
          </a:xfrm>
          <a:prstGeom prst="rect">
            <a:avLst/>
          </a:prstGeom>
          <a:noFill/>
          <a:ln>
            <a:noFill/>
          </a:ln>
        </p:spPr>
      </p:pic>
      <p:pic>
        <p:nvPicPr>
          <p:cNvPr id="4508" name="Google Shape;4508;p70"/>
          <p:cNvPicPr preferRelativeResize="0"/>
          <p:nvPr/>
        </p:nvPicPr>
        <p:blipFill rotWithShape="1">
          <a:blip r:embed="rId28">
            <a:alphaModFix/>
          </a:blip>
          <a:srcRect b="0" l="0" r="0" t="0"/>
          <a:stretch/>
        </p:blipFill>
        <p:spPr>
          <a:xfrm>
            <a:off x="431999" y="5730434"/>
            <a:ext cx="231013" cy="231013"/>
          </a:xfrm>
          <a:prstGeom prst="rect">
            <a:avLst/>
          </a:prstGeom>
          <a:noFill/>
          <a:ln>
            <a:noFill/>
          </a:ln>
        </p:spPr>
      </p:pic>
      <p:pic>
        <p:nvPicPr>
          <p:cNvPr id="4509" name="Google Shape;4509;p70"/>
          <p:cNvPicPr preferRelativeResize="0"/>
          <p:nvPr/>
        </p:nvPicPr>
        <p:blipFill rotWithShape="1">
          <a:blip r:embed="rId29">
            <a:alphaModFix/>
          </a:blip>
          <a:srcRect b="0" l="0" r="0" t="0"/>
          <a:stretch/>
        </p:blipFill>
        <p:spPr>
          <a:xfrm>
            <a:off x="431999" y="5432504"/>
            <a:ext cx="231013" cy="231012"/>
          </a:xfrm>
          <a:prstGeom prst="rect">
            <a:avLst/>
          </a:prstGeom>
          <a:noFill/>
          <a:ln>
            <a:noFill/>
          </a:ln>
        </p:spPr>
      </p:pic>
      <p:sp>
        <p:nvSpPr>
          <p:cNvPr id="4510" name="Google Shape;4510;p7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4" name="Shape 4514"/>
        <p:cNvGrpSpPr/>
        <p:nvPr/>
      </p:nvGrpSpPr>
      <p:grpSpPr>
        <a:xfrm>
          <a:off x="0" y="0"/>
          <a:ext cx="0" cy="0"/>
          <a:chOff x="0" y="0"/>
          <a:chExt cx="0" cy="0"/>
        </a:xfrm>
      </p:grpSpPr>
      <p:graphicFrame>
        <p:nvGraphicFramePr>
          <p:cNvPr id="4515" name="Google Shape;4515;p7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516" name="Google Shape;4516;p71"/>
          <p:cNvGrpSpPr/>
          <p:nvPr/>
        </p:nvGrpSpPr>
        <p:grpSpPr>
          <a:xfrm>
            <a:off x="2339987" y="913929"/>
            <a:ext cx="2484120" cy="3810"/>
            <a:chOff x="2339987" y="913929"/>
            <a:chExt cx="2484120" cy="3810"/>
          </a:xfrm>
        </p:grpSpPr>
        <p:sp>
          <p:nvSpPr>
            <p:cNvPr id="4517" name="Google Shape;4517;p71"/>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18" name="Google Shape;4518;p71"/>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19" name="Google Shape;4519;p71"/>
          <p:cNvSpPr txBox="1"/>
          <p:nvPr/>
        </p:nvSpPr>
        <p:spPr>
          <a:xfrm>
            <a:off x="2327300" y="682914"/>
            <a:ext cx="46355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FC 교육</a:t>
            </a:r>
            <a:endParaRPr sz="950">
              <a:latin typeface="Malgun Gothic"/>
              <a:ea typeface="Malgun Gothic"/>
              <a:cs typeface="Malgun Gothic"/>
              <a:sym typeface="Malgun Gothic"/>
            </a:endParaRPr>
          </a:p>
        </p:txBody>
      </p:sp>
      <p:pic>
        <p:nvPicPr>
          <p:cNvPr id="4520" name="Google Shape;4520;p71"/>
          <p:cNvPicPr preferRelativeResize="0"/>
          <p:nvPr/>
        </p:nvPicPr>
        <p:blipFill rotWithShape="1">
          <a:blip r:embed="rId16">
            <a:alphaModFix/>
          </a:blip>
          <a:srcRect b="0" l="0" r="0" t="0"/>
          <a:stretch/>
        </p:blipFill>
        <p:spPr>
          <a:xfrm>
            <a:off x="3067118" y="2000158"/>
            <a:ext cx="98424" cy="82549"/>
          </a:xfrm>
          <a:prstGeom prst="rect">
            <a:avLst/>
          </a:prstGeom>
          <a:noFill/>
          <a:ln>
            <a:noFill/>
          </a:ln>
        </p:spPr>
      </p:pic>
      <p:sp>
        <p:nvSpPr>
          <p:cNvPr id="4521" name="Google Shape;4521;p71"/>
          <p:cNvSpPr txBox="1"/>
          <p:nvPr/>
        </p:nvSpPr>
        <p:spPr>
          <a:xfrm>
            <a:off x="2327300" y="994018"/>
            <a:ext cx="251079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FC를 위한 교육방송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SLB(Shinhan Life BeyondTV) 방송은 BI(Business Innovation)기조에 따라 2023년 2분기부터 신한L타워 에 위치한 방송 스튜디오를 전면 리모델링 하였습니다. 업 그레이드 된 장비와 스튜디오에서 개편방송 ‘SLB와 함께’ 프로그램을 시작  로 찾아가는 방송, FC 참여 방송 등 현 장 친화적 방송에 초점을 맞춰 운영하고 있습니다.</a:t>
            </a:r>
            <a:endParaRPr sz="800">
              <a:latin typeface="Arial"/>
              <a:ea typeface="Arial"/>
              <a:cs typeface="Arial"/>
              <a:sym typeface="Arial"/>
            </a:endParaRPr>
          </a:p>
        </p:txBody>
      </p:sp>
      <p:sp>
        <p:nvSpPr>
          <p:cNvPr id="4522" name="Google Shape;4522;p71"/>
          <p:cNvSpPr txBox="1"/>
          <p:nvPr/>
        </p:nvSpPr>
        <p:spPr>
          <a:xfrm>
            <a:off x="2327300" y="2456342"/>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특히 썸머 페스티벌 기간에는 지점 붐업 조성과 FC들이 직 접 참여할 수 있는 프로그램 ‘신한FC 전부노래잘함’을 제작 하였고, 채널 별 우수FC들이 모여 ‘도전 상품골든벨’이라 는 타이틀로 상품에 대한 지식을 함께 공유하고 당사에 대 한 로열티와 우리는 ‘One Team’ 의 의미를 되새기는 시간 도 가졌습니다.</a:t>
            </a:r>
            <a:endParaRPr sz="800">
              <a:latin typeface="Arial"/>
              <a:ea typeface="Arial"/>
              <a:cs typeface="Arial"/>
              <a:sym typeface="Arial"/>
            </a:endParaRPr>
          </a:p>
        </p:txBody>
      </p:sp>
      <p:pic>
        <p:nvPicPr>
          <p:cNvPr id="4523" name="Google Shape;4523;p71"/>
          <p:cNvPicPr preferRelativeResize="0"/>
          <p:nvPr/>
        </p:nvPicPr>
        <p:blipFill rotWithShape="1">
          <a:blip r:embed="rId16">
            <a:alphaModFix/>
          </a:blip>
          <a:srcRect b="0" l="0" r="0" t="0"/>
          <a:stretch/>
        </p:blipFill>
        <p:spPr>
          <a:xfrm>
            <a:off x="4057002" y="3826418"/>
            <a:ext cx="98424" cy="82549"/>
          </a:xfrm>
          <a:prstGeom prst="rect">
            <a:avLst/>
          </a:prstGeom>
          <a:noFill/>
          <a:ln>
            <a:noFill/>
          </a:ln>
        </p:spPr>
      </p:pic>
      <p:pic>
        <p:nvPicPr>
          <p:cNvPr id="4524" name="Google Shape;4524;p71"/>
          <p:cNvPicPr preferRelativeResize="0"/>
          <p:nvPr/>
        </p:nvPicPr>
        <p:blipFill rotWithShape="1">
          <a:blip r:embed="rId16">
            <a:alphaModFix/>
          </a:blip>
          <a:srcRect b="0" l="0" r="0" t="0"/>
          <a:stretch/>
        </p:blipFill>
        <p:spPr>
          <a:xfrm>
            <a:off x="4625236" y="4374296"/>
            <a:ext cx="98424" cy="82549"/>
          </a:xfrm>
          <a:prstGeom prst="rect">
            <a:avLst/>
          </a:prstGeom>
          <a:noFill/>
          <a:ln>
            <a:noFill/>
          </a:ln>
        </p:spPr>
      </p:pic>
      <p:sp>
        <p:nvSpPr>
          <p:cNvPr id="4525" name="Google Shape;4525;p71"/>
          <p:cNvSpPr txBox="1"/>
          <p:nvPr/>
        </p:nvSpPr>
        <p:spPr>
          <a:xfrm>
            <a:off x="2327300" y="3734724"/>
            <a:ext cx="251015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SLB방송은 FC들이 고객과 상담 시 계약  로 이어질 수 있 도록 FC 역량을 높이는 다양한 프로그램을 제작하고 있습 니다. 또한 영업채널 별 산재되어 있던 방송 송출 시스템의 통합을 통해 시청환경 개선 및 운영비 절감을 이뤄냈며 총 131개 지점, 본사 및 현장의 커뮤니케이션을 강화하고 본부별 아침 조회 문화를 조성할 수 있었습니다.</a:t>
            </a:r>
            <a:endParaRPr sz="800">
              <a:latin typeface="Arial"/>
              <a:ea typeface="Arial"/>
              <a:cs typeface="Arial"/>
              <a:sym typeface="Arial"/>
            </a:endParaRPr>
          </a:p>
        </p:txBody>
      </p:sp>
      <p:sp>
        <p:nvSpPr>
          <p:cNvPr id="4526" name="Google Shape;4526;p71"/>
          <p:cNvSpPr txBox="1"/>
          <p:nvPr/>
        </p:nvSpPr>
        <p:spPr>
          <a:xfrm>
            <a:off x="2327300" y="5017551"/>
            <a:ext cx="184467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 조회 :각 지점별 활동 전 전달사항을 공유하는 시간</a:t>
            </a:r>
            <a:endParaRPr sz="650">
              <a:latin typeface="Arial"/>
              <a:ea typeface="Arial"/>
              <a:cs typeface="Arial"/>
              <a:sym typeface="Arial"/>
            </a:endParaRPr>
          </a:p>
        </p:txBody>
      </p:sp>
      <p:pic>
        <p:nvPicPr>
          <p:cNvPr id="4527" name="Google Shape;4527;p71"/>
          <p:cNvPicPr preferRelativeResize="0"/>
          <p:nvPr/>
        </p:nvPicPr>
        <p:blipFill rotWithShape="1">
          <a:blip r:embed="rId16">
            <a:alphaModFix/>
          </a:blip>
          <a:srcRect b="0" l="0" r="0" t="0"/>
          <a:stretch/>
        </p:blipFill>
        <p:spPr>
          <a:xfrm>
            <a:off x="6834554" y="1452280"/>
            <a:ext cx="98424" cy="82549"/>
          </a:xfrm>
          <a:prstGeom prst="rect">
            <a:avLst/>
          </a:prstGeom>
          <a:noFill/>
          <a:ln>
            <a:noFill/>
          </a:ln>
        </p:spPr>
      </p:pic>
      <p:pic>
        <p:nvPicPr>
          <p:cNvPr id="4528" name="Google Shape;4528;p71"/>
          <p:cNvPicPr preferRelativeResize="0"/>
          <p:nvPr/>
        </p:nvPicPr>
        <p:blipFill rotWithShape="1">
          <a:blip r:embed="rId16">
            <a:alphaModFix/>
          </a:blip>
          <a:srcRect b="0" l="0" r="0" t="0"/>
          <a:stretch/>
        </p:blipFill>
        <p:spPr>
          <a:xfrm>
            <a:off x="6168721" y="1634906"/>
            <a:ext cx="98424" cy="82549"/>
          </a:xfrm>
          <a:prstGeom prst="rect">
            <a:avLst/>
          </a:prstGeom>
          <a:noFill/>
          <a:ln>
            <a:noFill/>
          </a:ln>
        </p:spPr>
      </p:pic>
      <p:pic>
        <p:nvPicPr>
          <p:cNvPr id="4529" name="Google Shape;4529;p71"/>
          <p:cNvPicPr preferRelativeResize="0"/>
          <p:nvPr/>
        </p:nvPicPr>
        <p:blipFill rotWithShape="1">
          <a:blip r:embed="rId16">
            <a:alphaModFix/>
          </a:blip>
          <a:srcRect b="0" l="0" r="0" t="0"/>
          <a:stretch/>
        </p:blipFill>
        <p:spPr>
          <a:xfrm>
            <a:off x="5075999" y="1817532"/>
            <a:ext cx="98424" cy="82549"/>
          </a:xfrm>
          <a:prstGeom prst="rect">
            <a:avLst/>
          </a:prstGeom>
          <a:noFill/>
          <a:ln>
            <a:noFill/>
          </a:ln>
        </p:spPr>
      </p:pic>
      <p:sp>
        <p:nvSpPr>
          <p:cNvPr id="4530" name="Google Shape;4530;p71"/>
          <p:cNvSpPr txBox="1"/>
          <p:nvPr/>
        </p:nvSpPr>
        <p:spPr>
          <a:xfrm>
            <a:off x="5063299" y="994018"/>
            <a:ext cx="2516505" cy="167068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온라인 교육 플랫폼 ‘지식인’ 리뉴얼</a:t>
            </a:r>
            <a:endParaRPr sz="750">
              <a:latin typeface="Malgun Gothic"/>
              <a:ea typeface="Malgun Gothic"/>
              <a:cs typeface="Malgun Gothic"/>
              <a:sym typeface="Malgun Gothic"/>
            </a:endParaRPr>
          </a:p>
          <a:p>
            <a:pPr indent="0" lvl="0" marL="12700" marR="5080" rtl="0" algn="r">
              <a:lnSpc>
                <a:spcPct val="149800"/>
              </a:lnSpc>
              <a:spcBef>
                <a:spcPts val="50"/>
              </a:spcBef>
              <a:spcAft>
                <a:spcPts val="0"/>
              </a:spcAft>
              <a:buNone/>
            </a:pPr>
            <a:r>
              <a:rPr b="0" lang="en-US" sz="800">
                <a:solidFill>
                  <a:srgbClr val="58595B"/>
                </a:solidFill>
                <a:latin typeface="Arial"/>
                <a:ea typeface="Arial"/>
                <a:cs typeface="Arial"/>
                <a:sym typeface="Arial"/>
              </a:rPr>
              <a:t>FC 역량 강화를 위해 온라인 교육 플랫폼 ‘지식인’은 2023년 4월 웹·모바일 리뉴얼을 대대적  로 진행하였습 니다. 사용자 편의를 기반  로 한 UI/UX를 대폭 개선하였 며 접근성·편리성·신속성에 중점을 두고 FC를 위한 사용 자 매뉴얼 업데이트를 통해 교육 플랫폼의 접근성과 활용 도를 향상 시켰습니다. 매주 새로운 교육내용이 업데이트 되는 지식인을 통해 FC들은 시간과 장소에 구애 받지 않고</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자유롭게 교육 방송을 시청할 수 있습니다.</a:t>
            </a:r>
            <a:endParaRPr sz="800">
              <a:latin typeface="Arial"/>
              <a:ea typeface="Arial"/>
              <a:cs typeface="Arial"/>
              <a:sym typeface="Arial"/>
            </a:endParaRPr>
          </a:p>
        </p:txBody>
      </p:sp>
      <p:pic>
        <p:nvPicPr>
          <p:cNvPr id="4531" name="Google Shape;4531;p71"/>
          <p:cNvPicPr preferRelativeResize="0"/>
          <p:nvPr/>
        </p:nvPicPr>
        <p:blipFill rotWithShape="1">
          <a:blip r:embed="rId16">
            <a:alphaModFix/>
          </a:blip>
          <a:srcRect b="0" l="0" r="0" t="0"/>
          <a:stretch/>
        </p:blipFill>
        <p:spPr>
          <a:xfrm>
            <a:off x="5174557" y="4556922"/>
            <a:ext cx="98424" cy="82549"/>
          </a:xfrm>
          <a:prstGeom prst="rect">
            <a:avLst/>
          </a:prstGeom>
          <a:noFill/>
          <a:ln>
            <a:noFill/>
          </a:ln>
        </p:spPr>
      </p:pic>
      <p:sp>
        <p:nvSpPr>
          <p:cNvPr id="4532" name="Google Shape;4532;p71"/>
          <p:cNvSpPr txBox="1"/>
          <p:nvPr/>
        </p:nvSpPr>
        <p:spPr>
          <a:xfrm>
            <a:off x="5063299" y="4098661"/>
            <a:ext cx="2510155"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FC 상품판매 필수교육 통합과정 개설</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FC의 모집활동에 필수 요소인 상품판매자격제도를 효율 적  로 운영하기 위해 2023년 11월 상품판매필수교육 통 합과정을 개설하였습니다. 해당 교육 과정을 통해 FC의 교 육 수료율을 높이고, 완전판매 향상에 기여하고 있습니다.</a:t>
            </a:r>
            <a:endParaRPr sz="800">
              <a:latin typeface="Arial"/>
              <a:ea typeface="Arial"/>
              <a:cs typeface="Arial"/>
              <a:sym typeface="Arial"/>
            </a:endParaRPr>
          </a:p>
        </p:txBody>
      </p:sp>
      <p:pic>
        <p:nvPicPr>
          <p:cNvPr id="4533" name="Google Shape;4533;p71"/>
          <p:cNvPicPr preferRelativeResize="0"/>
          <p:nvPr/>
        </p:nvPicPr>
        <p:blipFill rotWithShape="1">
          <a:blip r:embed="rId16">
            <a:alphaModFix/>
          </a:blip>
          <a:srcRect b="0" l="0" r="0" t="0"/>
          <a:stretch/>
        </p:blipFill>
        <p:spPr>
          <a:xfrm>
            <a:off x="8332556" y="2182784"/>
            <a:ext cx="98424" cy="82549"/>
          </a:xfrm>
          <a:prstGeom prst="rect">
            <a:avLst/>
          </a:prstGeom>
          <a:noFill/>
          <a:ln>
            <a:noFill/>
          </a:ln>
        </p:spPr>
      </p:pic>
      <p:sp>
        <p:nvSpPr>
          <p:cNvPr id="4534" name="Google Shape;4534;p71"/>
          <p:cNvSpPr txBox="1"/>
          <p:nvPr/>
        </p:nvSpPr>
        <p:spPr>
          <a:xfrm>
            <a:off x="7799299" y="994018"/>
            <a:ext cx="2510790" cy="221869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FC 상품역량강화 교육</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FC의 상품 판매 경쟁력을 강화하고, 완전 판매를 통한 소 비자권익을 보호하기 위해 다양한 상품 전문 교육을 시행 하고 있습니다. 신상품이 출시될 경우, 신상품 설명회를 통 해 영업 활동 시 꼭 알아야 할 상품의 개요와 상품판매 노하 우, 판매 시 주의 사항에 대한 집중 교육을 지원합니다. 또한 지속적  로 FC의 상품 관련 지식을 강화하고 생산성 향상을 지원하기 위해 지점과 스퀘어로 찾아가는 상품 교 육을 제공합니다. 영업 현장 니즈에 맞춘 상품 교육을 통해 FC의 상품 판매 스킬을 향상하고, 상품 판매 프로세스 절 차와 준수에 대한 올바른 가치관을 정립하여 금융 전문가 로서의 성장을 지원합니다.</a:t>
            </a:r>
            <a:endParaRPr sz="800">
              <a:latin typeface="Arial"/>
              <a:ea typeface="Arial"/>
              <a:cs typeface="Arial"/>
              <a:sym typeface="Arial"/>
            </a:endParaRPr>
          </a:p>
        </p:txBody>
      </p:sp>
      <p:sp>
        <p:nvSpPr>
          <p:cNvPr id="4535" name="Google Shape;4535;p71"/>
          <p:cNvSpPr txBox="1"/>
          <p:nvPr/>
        </p:nvSpPr>
        <p:spPr>
          <a:xfrm>
            <a:off x="7799299" y="4829166"/>
            <a:ext cx="2513330"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FC WM마케팅 지원</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 상속증여연구소는 FC의 WM마케팅 지원을 위해 기존 e-Book에 음성 설명 서비스가 가미된 ‘WM핵 심포인트 가이드 개정판’을 제작하였습니다. 또한 초판 (2022.07) 발행 시 영업현장 반응이 좋았던 ‘도와줘요 상 속증여‘ 책자 또한 내용을 보다 다채롭게 구성하는 차원에 서 웰스매니저(Wealth Manager)들의 WM고객 컨설팅 사례와 로얄파트너 FC의 WM고객 상담 사례를 포함시킨 ‘도와줘요 상속증여 개정판’을 발간, 배포하여 FC의 WM 마케팅을 지원하고 있습니다.</a:t>
            </a:r>
            <a:endParaRPr sz="800">
              <a:latin typeface="Arial"/>
              <a:ea typeface="Arial"/>
              <a:cs typeface="Arial"/>
              <a:sym typeface="Arial"/>
            </a:endParaRPr>
          </a:p>
        </p:txBody>
      </p:sp>
      <p:sp>
        <p:nvSpPr>
          <p:cNvPr id="4536" name="Google Shape;4536;p7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71</a:t>
            </a:r>
            <a:endParaRPr sz="900">
              <a:latin typeface="Malgun Gothic"/>
              <a:ea typeface="Malgun Gothic"/>
              <a:cs typeface="Malgun Gothic"/>
              <a:sym typeface="Malgun Gothic"/>
            </a:endParaRPr>
          </a:p>
        </p:txBody>
      </p:sp>
      <p:pic>
        <p:nvPicPr>
          <p:cNvPr id="4537" name="Google Shape;4537;p71"/>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4538" name="Google Shape;4538;p71"/>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4539" name="Google Shape;4539;p71"/>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4540" name="Google Shape;4540;p71"/>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4541" name="Google Shape;4541;p7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5" name="Shape 4545"/>
        <p:cNvGrpSpPr/>
        <p:nvPr/>
      </p:nvGrpSpPr>
      <p:grpSpPr>
        <a:xfrm>
          <a:off x="0" y="0"/>
          <a:ext cx="0" cy="0"/>
          <a:chOff x="0" y="0"/>
          <a:chExt cx="0" cy="0"/>
        </a:xfrm>
      </p:grpSpPr>
      <p:graphicFrame>
        <p:nvGraphicFramePr>
          <p:cNvPr id="4546" name="Google Shape;4546;p7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4547" name="Google Shape;4547;p72"/>
          <p:cNvPicPr preferRelativeResize="0"/>
          <p:nvPr/>
        </p:nvPicPr>
        <p:blipFill rotWithShape="1">
          <a:blip r:embed="rId16">
            <a:alphaModFix/>
          </a:blip>
          <a:srcRect b="0" l="0" r="0" t="0"/>
          <a:stretch/>
        </p:blipFill>
        <p:spPr>
          <a:xfrm>
            <a:off x="3744767" y="1634906"/>
            <a:ext cx="98424" cy="82549"/>
          </a:xfrm>
          <a:prstGeom prst="rect">
            <a:avLst/>
          </a:prstGeom>
          <a:noFill/>
          <a:ln>
            <a:noFill/>
          </a:ln>
        </p:spPr>
      </p:pic>
      <p:pic>
        <p:nvPicPr>
          <p:cNvPr id="4548" name="Google Shape;4548;p72"/>
          <p:cNvPicPr preferRelativeResize="0"/>
          <p:nvPr/>
        </p:nvPicPr>
        <p:blipFill rotWithShape="1">
          <a:blip r:embed="rId16">
            <a:alphaModFix/>
          </a:blip>
          <a:srcRect b="0" l="0" r="0" t="0"/>
          <a:stretch/>
        </p:blipFill>
        <p:spPr>
          <a:xfrm>
            <a:off x="3084447" y="2365410"/>
            <a:ext cx="98424" cy="82549"/>
          </a:xfrm>
          <a:prstGeom prst="rect">
            <a:avLst/>
          </a:prstGeom>
          <a:noFill/>
          <a:ln>
            <a:noFill/>
          </a:ln>
        </p:spPr>
      </p:pic>
      <p:sp>
        <p:nvSpPr>
          <p:cNvPr id="4549" name="Google Shape;4549;p72"/>
          <p:cNvSpPr txBox="1"/>
          <p:nvPr/>
        </p:nvSpPr>
        <p:spPr>
          <a:xfrm>
            <a:off x="2327300" y="628767"/>
            <a:ext cx="2510155"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전문가 양성 중심의 FC 교육 과정</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신한라이프의 FC 교육 과정은 FC로서의 기본 소양 함양 및 고능률 FC 양성을 통한 단계별 전문가 육성을 지원합니 다. 설계사 위촉 전 교육 과정에서는 양질의 FC 유치를 목 표로 FC로서 갖춰야할 보험의 기초, 회사 소개, 상품에 대 한 전반적인 이론 교육을 제공함  로써 신인 커리어 비전 을 제시합니다. 위촉 후 13차월 이내의 신인 FC 과정에서 는 차월별, 포텐별 맞춤 교육을 시행합니다. 해당 차월수와 활동량에 따른 분반 후 상품 심화, 도입 비전, 상속과 증여 등 심화 커리큘럼  로 구성된 실전 교육을 제공하여, 지속 적인 성장과 Loyalty 향상을 지원합니다.</a:t>
            </a:r>
            <a:endParaRPr sz="800">
              <a:latin typeface="Arial"/>
              <a:ea typeface="Arial"/>
              <a:cs typeface="Arial"/>
              <a:sym typeface="Arial"/>
            </a:endParaRPr>
          </a:p>
        </p:txBody>
      </p:sp>
      <p:grpSp>
        <p:nvGrpSpPr>
          <p:cNvPr id="4550" name="Google Shape;4550;p72"/>
          <p:cNvGrpSpPr/>
          <p:nvPr/>
        </p:nvGrpSpPr>
        <p:grpSpPr>
          <a:xfrm>
            <a:off x="5075999" y="2009685"/>
            <a:ext cx="2484120" cy="3810"/>
            <a:chOff x="5075999" y="2009685"/>
            <a:chExt cx="2484120" cy="3810"/>
          </a:xfrm>
        </p:grpSpPr>
        <p:sp>
          <p:nvSpPr>
            <p:cNvPr id="4551" name="Google Shape;4551;p72"/>
            <p:cNvSpPr/>
            <p:nvPr/>
          </p:nvSpPr>
          <p:spPr>
            <a:xfrm>
              <a:off x="5085535" y="2011579"/>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52" name="Google Shape;4552;p72"/>
            <p:cNvSpPr/>
            <p:nvPr/>
          </p:nvSpPr>
          <p:spPr>
            <a:xfrm>
              <a:off x="5075999" y="2009685"/>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553" name="Google Shape;4553;p72"/>
          <p:cNvPicPr preferRelativeResize="0"/>
          <p:nvPr/>
        </p:nvPicPr>
        <p:blipFill rotWithShape="1">
          <a:blip r:embed="rId16">
            <a:alphaModFix/>
          </a:blip>
          <a:srcRect b="0" l="0" r="0" t="0"/>
          <a:stretch/>
        </p:blipFill>
        <p:spPr>
          <a:xfrm>
            <a:off x="6481863" y="1087028"/>
            <a:ext cx="98424" cy="82549"/>
          </a:xfrm>
          <a:prstGeom prst="rect">
            <a:avLst/>
          </a:prstGeom>
          <a:noFill/>
          <a:ln>
            <a:noFill/>
          </a:ln>
        </p:spPr>
      </p:pic>
      <p:sp>
        <p:nvSpPr>
          <p:cNvPr id="4554" name="Google Shape;4554;p72"/>
          <p:cNvSpPr txBox="1"/>
          <p:nvPr/>
        </p:nvSpPr>
        <p:spPr>
          <a:xfrm>
            <a:off x="5063299" y="812709"/>
            <a:ext cx="2508885"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이와 더불어 위촉 후 6차월 이상의 FC 과정에서는 도입전 문가, DB전문가, 고능률FC 과정  로 구분하여 각 분야별 전문가 양성을 위한 집중 교육프로그램을 실시하고 있습 니다.</a:t>
            </a:r>
            <a:endParaRPr sz="800">
              <a:latin typeface="Arial"/>
              <a:ea typeface="Arial"/>
              <a:cs typeface="Arial"/>
              <a:sym typeface="Arial"/>
            </a:endParaRPr>
          </a:p>
        </p:txBody>
      </p:sp>
      <p:sp>
        <p:nvSpPr>
          <p:cNvPr id="4555" name="Google Shape;4555;p72"/>
          <p:cNvSpPr txBox="1"/>
          <p:nvPr/>
        </p:nvSpPr>
        <p:spPr>
          <a:xfrm>
            <a:off x="5063299" y="1778670"/>
            <a:ext cx="142557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신인 FC 성장을 위한 교육</a:t>
            </a:r>
            <a:endParaRPr sz="950">
              <a:latin typeface="Malgun Gothic"/>
              <a:ea typeface="Malgun Gothic"/>
              <a:cs typeface="Malgun Gothic"/>
              <a:sym typeface="Malgun Gothic"/>
            </a:endParaRPr>
          </a:p>
        </p:txBody>
      </p:sp>
      <p:pic>
        <p:nvPicPr>
          <p:cNvPr id="4556" name="Google Shape;4556;p72"/>
          <p:cNvPicPr preferRelativeResize="0"/>
          <p:nvPr/>
        </p:nvPicPr>
        <p:blipFill rotWithShape="1">
          <a:blip r:embed="rId16">
            <a:alphaModFix/>
          </a:blip>
          <a:srcRect b="0" l="0" r="0" t="0"/>
          <a:stretch/>
        </p:blipFill>
        <p:spPr>
          <a:xfrm>
            <a:off x="6942516" y="2913288"/>
            <a:ext cx="98424" cy="82549"/>
          </a:xfrm>
          <a:prstGeom prst="rect">
            <a:avLst/>
          </a:prstGeom>
          <a:noFill/>
          <a:ln>
            <a:noFill/>
          </a:ln>
        </p:spPr>
      </p:pic>
      <p:pic>
        <p:nvPicPr>
          <p:cNvPr id="4557" name="Google Shape;4557;p72"/>
          <p:cNvPicPr preferRelativeResize="0"/>
          <p:nvPr/>
        </p:nvPicPr>
        <p:blipFill rotWithShape="1">
          <a:blip r:embed="rId16">
            <a:alphaModFix/>
          </a:blip>
          <a:srcRect b="0" l="0" r="0" t="0"/>
          <a:stretch/>
        </p:blipFill>
        <p:spPr>
          <a:xfrm>
            <a:off x="5175296" y="3095914"/>
            <a:ext cx="98424" cy="82549"/>
          </a:xfrm>
          <a:prstGeom prst="rect">
            <a:avLst/>
          </a:prstGeom>
          <a:noFill/>
          <a:ln>
            <a:noFill/>
          </a:ln>
        </p:spPr>
      </p:pic>
      <p:sp>
        <p:nvSpPr>
          <p:cNvPr id="4558" name="Google Shape;4558;p72"/>
          <p:cNvSpPr txBox="1"/>
          <p:nvPr/>
        </p:nvSpPr>
        <p:spPr>
          <a:xfrm>
            <a:off x="5063299" y="2089774"/>
            <a:ext cx="2510155" cy="1305560"/>
          </a:xfrm>
          <a:prstGeom prst="rect">
            <a:avLst/>
          </a:prstGeom>
          <a:noFill/>
          <a:ln>
            <a:noFill/>
          </a:ln>
        </p:spPr>
        <p:txBody>
          <a:bodyPr anchorCtr="0" anchor="t" bIns="0" lIns="0" spcFirstLastPara="1" rIns="0" wrap="square" tIns="16500">
            <a:spAutoFit/>
          </a:bodyPr>
          <a:lstStyle/>
          <a:p>
            <a:pPr indent="0" lvl="0" marL="12700" marR="5080" rtl="0" algn="l">
              <a:lnSpc>
                <a:spcPct val="151300"/>
              </a:lnSpc>
              <a:spcBef>
                <a:spcPts val="0"/>
              </a:spcBef>
              <a:spcAft>
                <a:spcPts val="0"/>
              </a:spcAft>
              <a:buNone/>
            </a:pPr>
            <a:r>
              <a:rPr b="1" lang="en-US" sz="750">
                <a:solidFill>
                  <a:srgbClr val="414042"/>
                </a:solidFill>
                <a:latin typeface="Malgun Gothic"/>
                <a:ea typeface="Malgun Gothic"/>
                <a:cs typeface="Malgun Gothic"/>
                <a:sym typeface="Malgun Gothic"/>
              </a:rPr>
              <a:t>신인 FC 코칭 – 신한:U[</a:t>
            </a:r>
            <a:r>
              <a:rPr b="1" lang="en-US" sz="750">
                <a:solidFill>
                  <a:srgbClr val="414042"/>
                </a:solidFill>
                <a:latin typeface="Microsoft JhengHei"/>
                <a:ea typeface="Microsoft JhengHei"/>
                <a:cs typeface="Microsoft JhengHei"/>
                <a:sym typeface="Microsoft JhengHei"/>
              </a:rPr>
              <a:t>流</a:t>
            </a:r>
            <a:r>
              <a:rPr b="1" lang="en-US" sz="750">
                <a:solidFill>
                  <a:srgbClr val="414042"/>
                </a:solidFill>
                <a:latin typeface="Malgun Gothic"/>
                <a:ea typeface="Malgun Gothic"/>
                <a:cs typeface="Malgun Gothic"/>
                <a:sym typeface="Malgun Gothic"/>
              </a:rPr>
              <a:t>] Coaching Planner  </a:t>
            </a:r>
            <a:r>
              <a:rPr b="0" lang="en-US" sz="800">
                <a:solidFill>
                  <a:srgbClr val="58595B"/>
                </a:solidFill>
                <a:latin typeface="Arial"/>
                <a:ea typeface="Arial"/>
                <a:cs typeface="Arial"/>
                <a:sym typeface="Arial"/>
              </a:rPr>
              <a:t>신한:U</a:t>
            </a:r>
            <a:r>
              <a:rPr b="0" lang="en-US" sz="800">
                <a:solidFill>
                  <a:srgbClr val="58595B"/>
                </a:solidFill>
                <a:latin typeface="Noto Sans KR"/>
                <a:ea typeface="Noto Sans KR"/>
                <a:cs typeface="Noto Sans KR"/>
                <a:sym typeface="Noto Sans KR"/>
              </a:rPr>
              <a:t>[流</a:t>
            </a:r>
            <a:r>
              <a:rPr b="0" lang="en-US" sz="800">
                <a:solidFill>
                  <a:srgbClr val="58595B"/>
                </a:solidFill>
                <a:latin typeface="Arial"/>
                <a:ea typeface="Arial"/>
                <a:cs typeface="Arial"/>
                <a:sym typeface="Arial"/>
              </a:rPr>
              <a:t>] Coaching Planner는 신인 FC의 성공적인 정 착과 매니저의 코칭 역량 강화를 위한 디지털 육성 프로그 램입니다. 해당 프로그램은 필수 학습 과제, 학습 보조 자 료, 추천도서 및 영화, 코칭 체크리스트 영역  로 구성되어 있  며, PC, 태블릿 및 모바일로 언제 어디서든 학습할 수 있습니다.</a:t>
            </a:r>
            <a:endParaRPr sz="800">
              <a:latin typeface="Arial"/>
              <a:ea typeface="Arial"/>
              <a:cs typeface="Arial"/>
              <a:sym typeface="Arial"/>
            </a:endParaRPr>
          </a:p>
        </p:txBody>
      </p:sp>
      <p:pic>
        <p:nvPicPr>
          <p:cNvPr id="4559" name="Google Shape;4559;p72"/>
          <p:cNvPicPr preferRelativeResize="0"/>
          <p:nvPr/>
        </p:nvPicPr>
        <p:blipFill rotWithShape="1">
          <a:blip r:embed="rId16">
            <a:alphaModFix/>
          </a:blip>
          <a:srcRect b="0" l="0" r="0" t="0"/>
          <a:stretch/>
        </p:blipFill>
        <p:spPr>
          <a:xfrm>
            <a:off x="6131365" y="4374296"/>
            <a:ext cx="98424" cy="82549"/>
          </a:xfrm>
          <a:prstGeom prst="rect">
            <a:avLst/>
          </a:prstGeom>
          <a:noFill/>
          <a:ln>
            <a:noFill/>
          </a:ln>
        </p:spPr>
      </p:pic>
      <p:sp>
        <p:nvSpPr>
          <p:cNvPr id="4560" name="Google Shape;4560;p72"/>
          <p:cNvSpPr txBox="1"/>
          <p:nvPr/>
        </p:nvSpPr>
        <p:spPr>
          <a:xfrm>
            <a:off x="5063300" y="3552098"/>
            <a:ext cx="251079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신인FC에게 위촉 후 5개월까지 상품, 화법, 금융, 우수사 례 등 다양한 주제의 일별 학습 과제와 매 주차별 학습과 활 동 점검을 위한 퀴즈, 설문을 통해 FC 스스로 역량을 강화 할 수 있도록 지원하며, 매니저에게는 FC의 학습 메모와 코칭 체크리스트를 기반  로 1:1 맞춤 코칭을 할 수 있도 록 지원하고 있습니다.</a:t>
            </a:r>
            <a:endParaRPr sz="800">
              <a:latin typeface="Arial"/>
              <a:ea typeface="Arial"/>
              <a:cs typeface="Arial"/>
              <a:sym typeface="Arial"/>
            </a:endParaRPr>
          </a:p>
        </p:txBody>
      </p:sp>
      <p:pic>
        <p:nvPicPr>
          <p:cNvPr id="4561" name="Google Shape;4561;p72"/>
          <p:cNvPicPr preferRelativeResize="0"/>
          <p:nvPr/>
        </p:nvPicPr>
        <p:blipFill rotWithShape="1">
          <a:blip r:embed="rId16">
            <a:alphaModFix/>
          </a:blip>
          <a:srcRect b="0" l="0" r="0" t="0"/>
          <a:stretch/>
        </p:blipFill>
        <p:spPr>
          <a:xfrm>
            <a:off x="5175823" y="5652678"/>
            <a:ext cx="98424" cy="82549"/>
          </a:xfrm>
          <a:prstGeom prst="rect">
            <a:avLst/>
          </a:prstGeom>
          <a:noFill/>
          <a:ln>
            <a:noFill/>
          </a:ln>
        </p:spPr>
      </p:pic>
      <p:sp>
        <p:nvSpPr>
          <p:cNvPr id="4562" name="Google Shape;4562;p72"/>
          <p:cNvSpPr txBox="1"/>
          <p:nvPr/>
        </p:nvSpPr>
        <p:spPr>
          <a:xfrm>
            <a:off x="5063300" y="4829164"/>
            <a:ext cx="2510155" cy="1670685"/>
          </a:xfrm>
          <a:prstGeom prst="rect">
            <a:avLst/>
          </a:prstGeom>
          <a:noFill/>
          <a:ln>
            <a:noFill/>
          </a:ln>
        </p:spPr>
        <p:txBody>
          <a:bodyPr anchorCtr="0" anchor="t" bIns="0" lIns="0" spcFirstLastPara="1" rIns="0" wrap="square" tIns="17125">
            <a:spAutoFit/>
          </a:bodyPr>
          <a:lstStyle/>
          <a:p>
            <a:pPr indent="0" lvl="0" marL="12700" marR="5080" rtl="0" algn="l">
              <a:lnSpc>
                <a:spcPct val="150900"/>
              </a:lnSpc>
              <a:spcBef>
                <a:spcPts val="0"/>
              </a:spcBef>
              <a:spcAft>
                <a:spcPts val="0"/>
              </a:spcAft>
              <a:buNone/>
            </a:pPr>
            <a:r>
              <a:rPr b="1" lang="en-US" sz="750">
                <a:solidFill>
                  <a:srgbClr val="414042"/>
                </a:solidFill>
                <a:latin typeface="Malgun Gothic"/>
                <a:ea typeface="Malgun Gothic"/>
                <a:cs typeface="Malgun Gothic"/>
                <a:sym typeface="Malgun Gothic"/>
              </a:rPr>
              <a:t>신인 육성 강화 프로그램 – ‘신인육성 인증지점’ </a:t>
            </a:r>
            <a:r>
              <a:rPr b="0" lang="en-US" sz="800">
                <a:solidFill>
                  <a:srgbClr val="58595B"/>
                </a:solidFill>
                <a:latin typeface="Arial"/>
                <a:ea typeface="Arial"/>
                <a:cs typeface="Arial"/>
                <a:sym typeface="Arial"/>
              </a:rPr>
              <a:t>‘신인육성 인증지점’은 표준 신인FC상에 맞춘 인재를 선 발하고 영업 현장의 실전 교육 활성화를 도모하기 위하여 인증 기준 달성 지점을 선발하는 프로그램입니다. 평가 기 준  로는 필수 교육 이수율, 디지털 활용 역량, 영업 활동 량 관련 다양한 선발 기준 등을 반영하여 ‘신인육성 인증지 점’을 선발하고 있습니다. 해당 프로그램은 신인 FC 육성 의 실질적인 지원을 제공하여 현장에서의 높은 만족도를 이끌어 내고 있습니다.</a:t>
            </a:r>
            <a:endParaRPr sz="800">
              <a:latin typeface="Arial"/>
              <a:ea typeface="Arial"/>
              <a:cs typeface="Arial"/>
              <a:sym typeface="Arial"/>
            </a:endParaRPr>
          </a:p>
        </p:txBody>
      </p:sp>
      <p:grpSp>
        <p:nvGrpSpPr>
          <p:cNvPr id="4563" name="Google Shape;4563;p72"/>
          <p:cNvGrpSpPr/>
          <p:nvPr/>
        </p:nvGrpSpPr>
        <p:grpSpPr>
          <a:xfrm>
            <a:off x="7811998" y="899998"/>
            <a:ext cx="2484120" cy="5796280"/>
            <a:chOff x="7811998" y="899998"/>
            <a:chExt cx="2484120" cy="5796280"/>
          </a:xfrm>
        </p:grpSpPr>
        <p:sp>
          <p:nvSpPr>
            <p:cNvPr id="4564" name="Google Shape;4564;p72"/>
            <p:cNvSpPr/>
            <p:nvPr/>
          </p:nvSpPr>
          <p:spPr>
            <a:xfrm>
              <a:off x="7811998" y="899998"/>
              <a:ext cx="2484120" cy="5796280"/>
            </a:xfrm>
            <a:custGeom>
              <a:rect b="b" l="l" r="r" t="t"/>
              <a:pathLst>
                <a:path extrusionOk="0" h="5796280" w="2484120">
                  <a:moveTo>
                    <a:pt x="2484005" y="0"/>
                  </a:moveTo>
                  <a:lnTo>
                    <a:pt x="0" y="0"/>
                  </a:lnTo>
                  <a:lnTo>
                    <a:pt x="0" y="5796000"/>
                  </a:lnTo>
                  <a:lnTo>
                    <a:pt x="2484005" y="5796000"/>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5" name="Google Shape;4565;p72"/>
            <p:cNvSpPr/>
            <p:nvPr/>
          </p:nvSpPr>
          <p:spPr>
            <a:xfrm>
              <a:off x="7975903" y="1121273"/>
              <a:ext cx="2156460" cy="320675"/>
            </a:xfrm>
            <a:custGeom>
              <a:rect b="b" l="l" r="r" t="t"/>
              <a:pathLst>
                <a:path extrusionOk="0" h="320675" w="2156459">
                  <a:moveTo>
                    <a:pt x="1996097" y="0"/>
                  </a:moveTo>
                  <a:lnTo>
                    <a:pt x="160096" y="0"/>
                  </a:lnTo>
                  <a:lnTo>
                    <a:pt x="109493" y="8161"/>
                  </a:lnTo>
                  <a:lnTo>
                    <a:pt x="65546" y="30889"/>
                  </a:lnTo>
                  <a:lnTo>
                    <a:pt x="30889" y="65546"/>
                  </a:lnTo>
                  <a:lnTo>
                    <a:pt x="8161" y="109493"/>
                  </a:lnTo>
                  <a:lnTo>
                    <a:pt x="0" y="160096"/>
                  </a:lnTo>
                  <a:lnTo>
                    <a:pt x="8161" y="210698"/>
                  </a:lnTo>
                  <a:lnTo>
                    <a:pt x="30889" y="254646"/>
                  </a:lnTo>
                  <a:lnTo>
                    <a:pt x="65546" y="289302"/>
                  </a:lnTo>
                  <a:lnTo>
                    <a:pt x="109493" y="312030"/>
                  </a:lnTo>
                  <a:lnTo>
                    <a:pt x="160096" y="320192"/>
                  </a:lnTo>
                  <a:lnTo>
                    <a:pt x="1996097" y="320192"/>
                  </a:lnTo>
                  <a:lnTo>
                    <a:pt x="2046699" y="312030"/>
                  </a:lnTo>
                  <a:lnTo>
                    <a:pt x="2090647" y="289302"/>
                  </a:lnTo>
                  <a:lnTo>
                    <a:pt x="2125303" y="254646"/>
                  </a:lnTo>
                  <a:lnTo>
                    <a:pt x="2148031" y="210698"/>
                  </a:lnTo>
                  <a:lnTo>
                    <a:pt x="2156193" y="160096"/>
                  </a:lnTo>
                  <a:lnTo>
                    <a:pt x="2148031" y="109493"/>
                  </a:lnTo>
                  <a:lnTo>
                    <a:pt x="2125303" y="65546"/>
                  </a:lnTo>
                  <a:lnTo>
                    <a:pt x="2090647" y="30889"/>
                  </a:lnTo>
                  <a:lnTo>
                    <a:pt x="2046699" y="8161"/>
                  </a:lnTo>
                  <a:lnTo>
                    <a:pt x="1996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6" name="Google Shape;4566;p72"/>
            <p:cNvSpPr/>
            <p:nvPr/>
          </p:nvSpPr>
          <p:spPr>
            <a:xfrm>
              <a:off x="7976190" y="1121838"/>
              <a:ext cx="146685" cy="149860"/>
            </a:xfrm>
            <a:custGeom>
              <a:rect b="b" l="l" r="r" t="t"/>
              <a:pathLst>
                <a:path extrusionOk="0" h="149859" w="146684">
                  <a:moveTo>
                    <a:pt x="146265" y="0"/>
                  </a:moveTo>
                  <a:lnTo>
                    <a:pt x="101209" y="10496"/>
                  </a:lnTo>
                  <a:lnTo>
                    <a:pt x="62057" y="32729"/>
                  </a:lnTo>
                  <a:lnTo>
                    <a:pt x="30807" y="64699"/>
                  </a:lnTo>
                  <a:lnTo>
                    <a:pt x="9455" y="104409"/>
                  </a:lnTo>
                  <a:lnTo>
                    <a:pt x="0" y="14986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7" name="Google Shape;4567;p72"/>
            <p:cNvSpPr/>
            <p:nvPr/>
          </p:nvSpPr>
          <p:spPr>
            <a:xfrm>
              <a:off x="7976469" y="1294911"/>
              <a:ext cx="149860" cy="146685"/>
            </a:xfrm>
            <a:custGeom>
              <a:rect b="b" l="l" r="r" t="t"/>
              <a:pathLst>
                <a:path extrusionOk="0" h="146684" w="149859">
                  <a:moveTo>
                    <a:pt x="0" y="0"/>
                  </a:moveTo>
                  <a:lnTo>
                    <a:pt x="10497" y="45056"/>
                  </a:lnTo>
                  <a:lnTo>
                    <a:pt x="32732" y="84208"/>
                  </a:lnTo>
                  <a:lnTo>
                    <a:pt x="64704" y="115458"/>
                  </a:lnTo>
                  <a:lnTo>
                    <a:pt x="104413" y="136810"/>
                  </a:lnTo>
                  <a:lnTo>
                    <a:pt x="149860" y="146265"/>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8" name="Google Shape;4568;p72"/>
            <p:cNvSpPr/>
            <p:nvPr/>
          </p:nvSpPr>
          <p:spPr>
            <a:xfrm>
              <a:off x="8149390" y="1441464"/>
              <a:ext cx="1813560" cy="0"/>
            </a:xfrm>
            <a:custGeom>
              <a:rect b="b" l="l" r="r" t="t"/>
              <a:pathLst>
                <a:path extrusionOk="0" h="120000" w="1813559">
                  <a:moveTo>
                    <a:pt x="0" y="0"/>
                  </a:moveTo>
                  <a:lnTo>
                    <a:pt x="181305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9" name="Google Shape;4569;p72"/>
            <p:cNvSpPr/>
            <p:nvPr/>
          </p:nvSpPr>
          <p:spPr>
            <a:xfrm>
              <a:off x="9985542" y="1291038"/>
              <a:ext cx="146685" cy="149860"/>
            </a:xfrm>
            <a:custGeom>
              <a:rect b="b" l="l" r="r" t="t"/>
              <a:pathLst>
                <a:path extrusionOk="0" h="149859" w="146684">
                  <a:moveTo>
                    <a:pt x="0" y="149860"/>
                  </a:moveTo>
                  <a:lnTo>
                    <a:pt x="45056" y="139363"/>
                  </a:lnTo>
                  <a:lnTo>
                    <a:pt x="84208" y="117130"/>
                  </a:lnTo>
                  <a:lnTo>
                    <a:pt x="115458" y="85160"/>
                  </a:lnTo>
                  <a:lnTo>
                    <a:pt x="136810" y="45450"/>
                  </a:lnTo>
                  <a:lnTo>
                    <a:pt x="14626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70" name="Google Shape;4570;p72"/>
            <p:cNvSpPr/>
            <p:nvPr/>
          </p:nvSpPr>
          <p:spPr>
            <a:xfrm>
              <a:off x="9981670" y="1121558"/>
              <a:ext cx="149860" cy="146685"/>
            </a:xfrm>
            <a:custGeom>
              <a:rect b="b" l="l" r="r" t="t"/>
              <a:pathLst>
                <a:path extrusionOk="0" h="146684" w="149859">
                  <a:moveTo>
                    <a:pt x="149859" y="146265"/>
                  </a:moveTo>
                  <a:lnTo>
                    <a:pt x="139362" y="101209"/>
                  </a:lnTo>
                  <a:lnTo>
                    <a:pt x="117127" y="62057"/>
                  </a:lnTo>
                  <a:lnTo>
                    <a:pt x="85155" y="30807"/>
                  </a:lnTo>
                  <a:lnTo>
                    <a:pt x="45446" y="9455"/>
                  </a:ln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71" name="Google Shape;4571;p72"/>
            <p:cNvSpPr/>
            <p:nvPr/>
          </p:nvSpPr>
          <p:spPr>
            <a:xfrm>
              <a:off x="8145556" y="1121273"/>
              <a:ext cx="1813560" cy="0"/>
            </a:xfrm>
            <a:custGeom>
              <a:rect b="b" l="l" r="r" t="t"/>
              <a:pathLst>
                <a:path extrusionOk="0" h="120000" w="1813559">
                  <a:moveTo>
                    <a:pt x="1813052"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72" name="Google Shape;4572;p72"/>
            <p:cNvSpPr/>
            <p:nvPr/>
          </p:nvSpPr>
          <p:spPr>
            <a:xfrm>
              <a:off x="7975905" y="1121275"/>
              <a:ext cx="2156460" cy="320675"/>
            </a:xfrm>
            <a:custGeom>
              <a:rect b="b" l="l" r="r" t="t"/>
              <a:pathLst>
                <a:path extrusionOk="0" h="320675" w="2156459">
                  <a:moveTo>
                    <a:pt x="101" y="154304"/>
                  </a:moveTo>
                  <a:lnTo>
                    <a:pt x="38" y="156222"/>
                  </a:lnTo>
                  <a:lnTo>
                    <a:pt x="0" y="158153"/>
                  </a:lnTo>
                  <a:lnTo>
                    <a:pt x="0" y="160096"/>
                  </a:lnTo>
                  <a:lnTo>
                    <a:pt x="0" y="162026"/>
                  </a:lnTo>
                  <a:lnTo>
                    <a:pt x="38" y="163956"/>
                  </a:lnTo>
                  <a:lnTo>
                    <a:pt x="101" y="165874"/>
                  </a:lnTo>
                </a:path>
                <a:path extrusionOk="0" h="320675" w="2156459">
                  <a:moveTo>
                    <a:pt x="154305" y="320090"/>
                  </a:moveTo>
                  <a:lnTo>
                    <a:pt x="156222" y="320154"/>
                  </a:lnTo>
                  <a:lnTo>
                    <a:pt x="158153" y="320192"/>
                  </a:lnTo>
                  <a:lnTo>
                    <a:pt x="160096" y="320192"/>
                  </a:lnTo>
                  <a:lnTo>
                    <a:pt x="165823" y="320192"/>
                  </a:lnTo>
                </a:path>
                <a:path extrusionOk="0" h="320675" w="2156459">
                  <a:moveTo>
                    <a:pt x="1990356" y="320192"/>
                  </a:moveTo>
                  <a:lnTo>
                    <a:pt x="1996097" y="320192"/>
                  </a:lnTo>
                  <a:lnTo>
                    <a:pt x="1998027" y="320192"/>
                  </a:lnTo>
                  <a:lnTo>
                    <a:pt x="1999957" y="320154"/>
                  </a:lnTo>
                  <a:lnTo>
                    <a:pt x="2001875" y="320090"/>
                  </a:lnTo>
                </a:path>
                <a:path extrusionOk="0" h="320675" w="2156459">
                  <a:moveTo>
                    <a:pt x="2156091" y="165874"/>
                  </a:moveTo>
                  <a:lnTo>
                    <a:pt x="2156155" y="163956"/>
                  </a:lnTo>
                  <a:lnTo>
                    <a:pt x="2156193" y="162026"/>
                  </a:lnTo>
                  <a:lnTo>
                    <a:pt x="2156193" y="160096"/>
                  </a:lnTo>
                  <a:lnTo>
                    <a:pt x="2156193" y="158153"/>
                  </a:lnTo>
                  <a:lnTo>
                    <a:pt x="2156155" y="156222"/>
                  </a:lnTo>
                  <a:lnTo>
                    <a:pt x="2156091" y="154304"/>
                  </a:lnTo>
                </a:path>
                <a:path extrusionOk="0" h="320675" w="2156459">
                  <a:moveTo>
                    <a:pt x="2001875" y="101"/>
                  </a:moveTo>
                  <a:lnTo>
                    <a:pt x="1999957" y="38"/>
                  </a:lnTo>
                  <a:lnTo>
                    <a:pt x="1998027" y="0"/>
                  </a:lnTo>
                  <a:lnTo>
                    <a:pt x="1996097" y="0"/>
                  </a:lnTo>
                  <a:lnTo>
                    <a:pt x="1990356" y="0"/>
                  </a:lnTo>
                </a:path>
                <a:path extrusionOk="0" h="320675" w="2156459">
                  <a:moveTo>
                    <a:pt x="165823" y="0"/>
                  </a:moveTo>
                  <a:lnTo>
                    <a:pt x="160096" y="0"/>
                  </a:lnTo>
                  <a:lnTo>
                    <a:pt x="158153" y="0"/>
                  </a:lnTo>
                  <a:lnTo>
                    <a:pt x="156222" y="38"/>
                  </a:lnTo>
                  <a:lnTo>
                    <a:pt x="154305" y="10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573" name="Google Shape;4573;p72"/>
            <p:cNvPicPr preferRelativeResize="0"/>
            <p:nvPr/>
          </p:nvPicPr>
          <p:blipFill rotWithShape="1">
            <a:blip r:embed="rId17">
              <a:alphaModFix/>
            </a:blip>
            <a:srcRect b="0" l="0" r="0" t="0"/>
            <a:stretch/>
          </p:blipFill>
          <p:spPr>
            <a:xfrm>
              <a:off x="9908065" y="1218364"/>
              <a:ext cx="125996" cy="126009"/>
            </a:xfrm>
            <a:prstGeom prst="rect">
              <a:avLst/>
            </a:prstGeom>
            <a:noFill/>
            <a:ln>
              <a:noFill/>
            </a:ln>
          </p:spPr>
        </p:pic>
        <p:pic>
          <p:nvPicPr>
            <p:cNvPr id="4574" name="Google Shape;4574;p72"/>
            <p:cNvPicPr preferRelativeResize="0"/>
            <p:nvPr/>
          </p:nvPicPr>
          <p:blipFill rotWithShape="1">
            <a:blip r:embed="rId18">
              <a:alphaModFix/>
            </a:blip>
            <a:srcRect b="0" l="0" r="0" t="0"/>
            <a:stretch/>
          </p:blipFill>
          <p:spPr>
            <a:xfrm>
              <a:off x="9187763" y="3810189"/>
              <a:ext cx="88900" cy="76200"/>
            </a:xfrm>
            <a:prstGeom prst="rect">
              <a:avLst/>
            </a:prstGeom>
            <a:noFill/>
            <a:ln>
              <a:noFill/>
            </a:ln>
          </p:spPr>
        </p:pic>
        <p:pic>
          <p:nvPicPr>
            <p:cNvPr id="4575" name="Google Shape;4575;p72"/>
            <p:cNvPicPr preferRelativeResize="0"/>
            <p:nvPr/>
          </p:nvPicPr>
          <p:blipFill rotWithShape="1">
            <a:blip r:embed="rId19">
              <a:alphaModFix/>
            </a:blip>
            <a:srcRect b="0" l="0" r="0" t="0"/>
            <a:stretch/>
          </p:blipFill>
          <p:spPr>
            <a:xfrm>
              <a:off x="8027999" y="4976990"/>
              <a:ext cx="2052002" cy="1368005"/>
            </a:xfrm>
            <a:prstGeom prst="rect">
              <a:avLst/>
            </a:prstGeom>
            <a:noFill/>
            <a:ln>
              <a:noFill/>
            </a:ln>
          </p:spPr>
        </p:pic>
      </p:grpSp>
      <p:sp>
        <p:nvSpPr>
          <p:cNvPr id="4576" name="Google Shape;4576;p72"/>
          <p:cNvSpPr txBox="1"/>
          <p:nvPr/>
        </p:nvSpPr>
        <p:spPr>
          <a:xfrm>
            <a:off x="7811998" y="899998"/>
            <a:ext cx="2484000" cy="579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311785" marR="1034414" rtl="0" algn="l">
              <a:lnSpc>
                <a:spcPct val="119000"/>
              </a:lnSpc>
              <a:spcBef>
                <a:spcPts val="710"/>
              </a:spcBef>
              <a:spcAft>
                <a:spcPts val="0"/>
              </a:spcAft>
              <a:buNone/>
            </a:pPr>
            <a:r>
              <a:rPr b="0" lang="en-US" sz="700">
                <a:solidFill>
                  <a:srgbClr val="231F20"/>
                </a:solidFill>
                <a:latin typeface="Arial"/>
                <a:ea typeface="Arial"/>
                <a:cs typeface="Arial"/>
                <a:sym typeface="Arial"/>
              </a:rPr>
              <a:t>연세대 경영전문대학원과 금융컨설팅 전문가 육성 MOU</a:t>
            </a:r>
            <a:endParaRPr sz="700">
              <a:latin typeface="Arial"/>
              <a:ea typeface="Arial"/>
              <a:cs typeface="Arial"/>
              <a:sym typeface="Arial"/>
            </a:endParaRPr>
          </a:p>
          <a:p>
            <a:pPr indent="0" lvl="0" marL="0" rtl="0" algn="l">
              <a:lnSpc>
                <a:spcPct val="100000"/>
              </a:lnSpc>
              <a:spcBef>
                <a:spcPts val="75"/>
              </a:spcBef>
              <a:spcAft>
                <a:spcPts val="0"/>
              </a:spcAft>
              <a:buNone/>
            </a:pPr>
            <a:r>
              <a:t/>
            </a:r>
            <a:endParaRPr sz="900">
              <a:latin typeface="Arial"/>
              <a:ea typeface="Arial"/>
              <a:cs typeface="Arial"/>
              <a:sym typeface="Arial"/>
            </a:endParaRPr>
          </a:p>
          <a:p>
            <a:pPr indent="0" lvl="0" marL="215900" marR="206375" rtl="0" algn="just">
              <a:lnSpc>
                <a:spcPct val="142200"/>
              </a:lnSpc>
              <a:spcBef>
                <a:spcPts val="0"/>
              </a:spcBef>
              <a:spcAft>
                <a:spcPts val="0"/>
              </a:spcAft>
              <a:buNone/>
            </a:pPr>
            <a:r>
              <a:rPr b="0" lang="en-US" sz="750">
                <a:solidFill>
                  <a:srgbClr val="58595B"/>
                </a:solidFill>
                <a:latin typeface="Arial"/>
                <a:ea typeface="Arial"/>
                <a:cs typeface="Arial"/>
                <a:sym typeface="Arial"/>
              </a:rPr>
              <a:t>신한라이프는 2022년부터 고능률 FC의 지속적인 성장을 지원하고, 금융전문가로서 갖춰야할 핵심 경 쟁력을 강화하기 위해 연세대학교 경영 전문 대학원 과 MOU를 체결하여 ‘신한-연세 금융컨설팅 전문가 과정’을 운영하고 있습니다.</a:t>
            </a:r>
            <a:endParaRPr sz="750">
              <a:latin typeface="Arial"/>
              <a:ea typeface="Arial"/>
              <a:cs typeface="Arial"/>
              <a:sym typeface="Arial"/>
            </a:endParaRPr>
          </a:p>
          <a:p>
            <a:pPr indent="0" lvl="0" marL="0" rtl="0" algn="l">
              <a:lnSpc>
                <a:spcPct val="100000"/>
              </a:lnSpc>
              <a:spcBef>
                <a:spcPts val="75"/>
              </a:spcBef>
              <a:spcAft>
                <a:spcPts val="0"/>
              </a:spcAft>
              <a:buNone/>
            </a:pPr>
            <a:r>
              <a:t/>
            </a:r>
            <a:endParaRPr sz="600">
              <a:latin typeface="Arial"/>
              <a:ea typeface="Arial"/>
              <a:cs typeface="Arial"/>
              <a:sym typeface="Arial"/>
            </a:endParaRPr>
          </a:p>
          <a:p>
            <a:pPr indent="0" lvl="0" marL="215900" marR="208278" rtl="0" algn="just">
              <a:lnSpc>
                <a:spcPct val="142200"/>
              </a:lnSpc>
              <a:spcBef>
                <a:spcPts val="0"/>
              </a:spcBef>
              <a:spcAft>
                <a:spcPts val="0"/>
              </a:spcAft>
              <a:buNone/>
            </a:pPr>
            <a:r>
              <a:rPr b="0" lang="en-US" sz="750">
                <a:solidFill>
                  <a:srgbClr val="58595B"/>
                </a:solidFill>
                <a:latin typeface="Arial"/>
                <a:ea typeface="Arial"/>
                <a:cs typeface="Arial"/>
                <a:sym typeface="Arial"/>
              </a:rPr>
              <a:t>연세대학교 분야별 전임교수 및 각 분야의 전문 강사 로부터 10주 동안 금융, 세무, 경제, 마케팅, 리더십, 건강 등 다양하고 폭넓은 주제의 교육이 제공됩니다. 특히 2023년 3기 전문가 과정에서는 우수 영업 리더 그룹을 선발하여 조직 운영 노하우 및 전략적 사고력 향상을 위한 커리큘럼을 제공하였습니다. 또한 49명 의 수료자들에게 수료 이후 멘토링 프로그램 연계 및 사내강사 선발 특전을 제공함 로써 FC의 지속적인 성장을 지원하고 있습니다.</a:t>
            </a:r>
            <a:endParaRPr sz="75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30"/>
              </a:spcBef>
              <a:spcAft>
                <a:spcPts val="0"/>
              </a:spcAft>
              <a:buNone/>
            </a:pPr>
            <a:r>
              <a:t/>
            </a:r>
            <a:endParaRPr sz="1150">
              <a:latin typeface="Arial"/>
              <a:ea typeface="Arial"/>
              <a:cs typeface="Arial"/>
              <a:sym typeface="Arial"/>
            </a:endParaRPr>
          </a:p>
          <a:p>
            <a:pPr indent="0" lvl="0" marL="218440" rtl="0" algn="just">
              <a:lnSpc>
                <a:spcPct val="100000"/>
              </a:lnSpc>
              <a:spcBef>
                <a:spcPts val="0"/>
              </a:spcBef>
              <a:spcAft>
                <a:spcPts val="0"/>
              </a:spcAft>
              <a:buNone/>
            </a:pPr>
            <a:r>
              <a:rPr b="0" lang="en-US" sz="650">
                <a:solidFill>
                  <a:srgbClr val="58595B"/>
                </a:solidFill>
                <a:latin typeface="Arial"/>
                <a:ea typeface="Arial"/>
                <a:cs typeface="Arial"/>
                <a:sym typeface="Arial"/>
              </a:rPr>
              <a:t>신한-연세 금융컨설팅 전</a:t>
            </a:r>
            <a:r>
              <a:rPr b="0" lang="en-US" sz="650">
                <a:solidFill>
                  <a:srgbClr val="58595B"/>
                </a:solidFill>
                <a:latin typeface="Arial"/>
                <a:ea typeface="Arial"/>
                <a:cs typeface="Arial"/>
                <a:sym typeface="Arial"/>
              </a:rPr>
              <a:t>문가 과정 3기 입학식</a:t>
            </a:r>
            <a:endParaRPr sz="650">
              <a:latin typeface="Arial"/>
              <a:ea typeface="Arial"/>
              <a:cs typeface="Arial"/>
              <a:sym typeface="Arial"/>
            </a:endParaRPr>
          </a:p>
        </p:txBody>
      </p:sp>
      <p:sp>
        <p:nvSpPr>
          <p:cNvPr id="4577" name="Google Shape;4577;p7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72</a:t>
            </a:r>
            <a:endParaRPr sz="900">
              <a:latin typeface="Malgun Gothic"/>
              <a:ea typeface="Malgun Gothic"/>
              <a:cs typeface="Malgun Gothic"/>
              <a:sym typeface="Malgun Gothic"/>
            </a:endParaRPr>
          </a:p>
        </p:txBody>
      </p:sp>
      <p:pic>
        <p:nvPicPr>
          <p:cNvPr id="4578" name="Google Shape;4578;p72"/>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4579" name="Google Shape;4579;p72"/>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4580" name="Google Shape;4580;p72"/>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4581" name="Google Shape;4581;p72"/>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4582" name="Google Shape;4582;p7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86" name="Shape 4586"/>
        <p:cNvGrpSpPr/>
        <p:nvPr/>
      </p:nvGrpSpPr>
      <p:grpSpPr>
        <a:xfrm>
          <a:off x="0" y="0"/>
          <a:ext cx="0" cy="0"/>
          <a:chOff x="0" y="0"/>
          <a:chExt cx="0" cy="0"/>
        </a:xfrm>
      </p:grpSpPr>
      <p:graphicFrame>
        <p:nvGraphicFramePr>
          <p:cNvPr id="4587" name="Google Shape;4587;p7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1">
                            <a:extLst>
                              <a:ext uri="{A12FA001-AC4F-418D-AE19-62706E023703}">
                                <ahyp:hlinkClr val="tx"/>
                              </a:ext>
                            </a:extLst>
                          </a:hlinkClick>
                        </a:rPr>
                        <a:t>인재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588" name="Google Shape;4588;p73"/>
          <p:cNvGrpSpPr/>
          <p:nvPr/>
        </p:nvGrpSpPr>
        <p:grpSpPr>
          <a:xfrm>
            <a:off x="2339987" y="913929"/>
            <a:ext cx="2484120" cy="3810"/>
            <a:chOff x="2339987" y="913929"/>
            <a:chExt cx="2484120" cy="3810"/>
          </a:xfrm>
        </p:grpSpPr>
        <p:sp>
          <p:nvSpPr>
            <p:cNvPr id="4589" name="Google Shape;4589;p73"/>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90" name="Google Shape;4590;p73"/>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91" name="Google Shape;4591;p73"/>
          <p:cNvSpPr txBox="1"/>
          <p:nvPr/>
        </p:nvSpPr>
        <p:spPr>
          <a:xfrm>
            <a:off x="2327300" y="682914"/>
            <a:ext cx="217995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2023 신한라이프 영업대상 시상식 개최</a:t>
            </a:r>
            <a:endParaRPr sz="950">
              <a:latin typeface="Malgun Gothic"/>
              <a:ea typeface="Malgun Gothic"/>
              <a:cs typeface="Malgun Gothic"/>
              <a:sym typeface="Malgun Gothic"/>
            </a:endParaRPr>
          </a:p>
        </p:txBody>
      </p:sp>
      <p:pic>
        <p:nvPicPr>
          <p:cNvPr id="4592" name="Google Shape;4592;p73"/>
          <p:cNvPicPr preferRelativeResize="0"/>
          <p:nvPr/>
        </p:nvPicPr>
        <p:blipFill rotWithShape="1">
          <a:blip r:embed="rId16">
            <a:alphaModFix/>
          </a:blip>
          <a:srcRect b="0" l="0" r="0" t="0"/>
          <a:stretch/>
        </p:blipFill>
        <p:spPr>
          <a:xfrm>
            <a:off x="4465909" y="1817532"/>
            <a:ext cx="98424" cy="82549"/>
          </a:xfrm>
          <a:prstGeom prst="rect">
            <a:avLst/>
          </a:prstGeom>
          <a:noFill/>
          <a:ln>
            <a:noFill/>
          </a:ln>
        </p:spPr>
      </p:pic>
      <p:pic>
        <p:nvPicPr>
          <p:cNvPr id="4593" name="Google Shape;4593;p73"/>
          <p:cNvPicPr preferRelativeResize="0"/>
          <p:nvPr/>
        </p:nvPicPr>
        <p:blipFill rotWithShape="1">
          <a:blip r:embed="rId16">
            <a:alphaModFix/>
          </a:blip>
          <a:srcRect b="0" l="0" r="0" t="0"/>
          <a:stretch/>
        </p:blipFill>
        <p:spPr>
          <a:xfrm>
            <a:off x="3071071" y="2365410"/>
            <a:ext cx="98424" cy="82549"/>
          </a:xfrm>
          <a:prstGeom prst="rect">
            <a:avLst/>
          </a:prstGeom>
          <a:noFill/>
          <a:ln>
            <a:noFill/>
          </a:ln>
        </p:spPr>
      </p:pic>
      <p:sp>
        <p:nvSpPr>
          <p:cNvPr id="4594" name="Google Shape;4594;p73"/>
          <p:cNvSpPr txBox="1"/>
          <p:nvPr/>
        </p:nvSpPr>
        <p:spPr>
          <a:xfrm>
            <a:off x="2327300" y="995334"/>
            <a:ext cx="2510155" cy="1851660"/>
          </a:xfrm>
          <a:prstGeom prst="rect">
            <a:avLst/>
          </a:prstGeom>
          <a:noFill/>
          <a:ln>
            <a:noFill/>
          </a:ln>
        </p:spPr>
        <p:txBody>
          <a:bodyPr anchorCtr="0" anchor="t" bIns="0" lIns="0" spcFirstLastPara="1" rIns="0" wrap="square" tIns="11425">
            <a:spAutoFit/>
          </a:bodyPr>
          <a:lstStyle/>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매년 영업대상 시상식을 개최하여 영업 성 과가 뛰어난 FC에게 차별화된 보상을 제공하고 동기부여 를 강화하고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2023년 영업대상은 5월 2일에서 4일까지 총 3일의 기간 동안 인터컨티넨탈 파르나스 호텔에서 진행하였  며, 총 1,042명의 FC가 신한라이프 영업대상 수상자로서의 영 광을 누렸습니다.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앞로도 영업성과가 우수한 FC의 로열티 를 높이고 동기부여를 강화하기 위해 완성도 높은 영업대 상 시상식을 운영할 예정입니다.</a:t>
            </a:r>
            <a:endParaRPr sz="800">
              <a:latin typeface="Arial"/>
              <a:ea typeface="Arial"/>
              <a:cs typeface="Arial"/>
              <a:sym typeface="Arial"/>
            </a:endParaRPr>
          </a:p>
        </p:txBody>
      </p:sp>
      <p:grpSp>
        <p:nvGrpSpPr>
          <p:cNvPr id="4595" name="Google Shape;4595;p73"/>
          <p:cNvGrpSpPr/>
          <p:nvPr/>
        </p:nvGrpSpPr>
        <p:grpSpPr>
          <a:xfrm>
            <a:off x="5075999" y="913929"/>
            <a:ext cx="2484120" cy="3810"/>
            <a:chOff x="5075999" y="913929"/>
            <a:chExt cx="2484120" cy="3810"/>
          </a:xfrm>
        </p:grpSpPr>
        <p:sp>
          <p:nvSpPr>
            <p:cNvPr id="4596" name="Google Shape;4596;p73"/>
            <p:cNvSpPr/>
            <p:nvPr/>
          </p:nvSpPr>
          <p:spPr>
            <a:xfrm>
              <a:off x="5085535"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97" name="Google Shape;4597;p73"/>
            <p:cNvSpPr/>
            <p:nvPr/>
          </p:nvSpPr>
          <p:spPr>
            <a:xfrm>
              <a:off x="5075999" y="913929"/>
              <a:ext cx="2484120" cy="3810"/>
            </a:xfrm>
            <a:custGeom>
              <a:rect b="b" l="l" r="r" t="t"/>
              <a:pathLst>
                <a:path extrusionOk="0" h="3809"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98" name="Google Shape;4598;p73"/>
          <p:cNvSpPr txBox="1"/>
          <p:nvPr/>
        </p:nvSpPr>
        <p:spPr>
          <a:xfrm>
            <a:off x="5063299" y="682914"/>
            <a:ext cx="188150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FC 전용 콜센터(솔루션 센터) 운영</a:t>
            </a:r>
            <a:endParaRPr sz="950">
              <a:latin typeface="Malgun Gothic"/>
              <a:ea typeface="Malgun Gothic"/>
              <a:cs typeface="Malgun Gothic"/>
              <a:sym typeface="Malgun Gothic"/>
            </a:endParaRPr>
          </a:p>
        </p:txBody>
      </p:sp>
      <p:sp>
        <p:nvSpPr>
          <p:cNvPr id="4599" name="Google Shape;4599;p73"/>
          <p:cNvSpPr txBox="1"/>
          <p:nvPr/>
        </p:nvSpPr>
        <p:spPr>
          <a:xfrm>
            <a:off x="5063299" y="995334"/>
            <a:ext cx="251079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FC의 애로사항을 바로 해결해 줄 수 있는 FC 전용 콜센터 ‘솔루션 센터’를 2023년부터 운영하고 있습니다. 솔루션 센터는 상품, 언더라이팅, 영업제도, 시스템 사용법 등 전 반적인 부분에 대한 실시간 응대를 지원하여 신입 FC 및 기 존 FC의 역량을 향상시키는 중요한 역할을 담당하고 있습 니다.</a:t>
            </a:r>
            <a:endParaRPr sz="800">
              <a:latin typeface="Arial"/>
              <a:ea typeface="Arial"/>
              <a:cs typeface="Arial"/>
              <a:sym typeface="Arial"/>
            </a:endParaRPr>
          </a:p>
        </p:txBody>
      </p:sp>
      <p:sp>
        <p:nvSpPr>
          <p:cNvPr id="4600" name="Google Shape;4600;p73"/>
          <p:cNvSpPr txBox="1"/>
          <p:nvPr/>
        </p:nvSpPr>
        <p:spPr>
          <a:xfrm>
            <a:off x="5063299" y="2273716"/>
            <a:ext cx="250952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FC들이 자주 문의하는 사항을 모아 한 달에 한번 ‘솔 루션 센터 알리미’를 카카오톡 알림 메시지 및 FC 내부 포 털사이트 및 게시판에 업로드하여 모든 FC가 열람할 수 있 도록 지원하고 있습니다.</a:t>
            </a:r>
            <a:endParaRPr sz="800">
              <a:latin typeface="Arial"/>
              <a:ea typeface="Arial"/>
              <a:cs typeface="Arial"/>
              <a:sym typeface="Arial"/>
            </a:endParaRPr>
          </a:p>
        </p:txBody>
      </p:sp>
      <p:grpSp>
        <p:nvGrpSpPr>
          <p:cNvPr id="4601" name="Google Shape;4601;p73"/>
          <p:cNvGrpSpPr/>
          <p:nvPr/>
        </p:nvGrpSpPr>
        <p:grpSpPr>
          <a:xfrm>
            <a:off x="7811999" y="913929"/>
            <a:ext cx="2484120" cy="3810"/>
            <a:chOff x="7811999" y="913929"/>
            <a:chExt cx="2484120" cy="3810"/>
          </a:xfrm>
        </p:grpSpPr>
        <p:sp>
          <p:nvSpPr>
            <p:cNvPr id="4602" name="Google Shape;4602;p73"/>
            <p:cNvSpPr/>
            <p:nvPr/>
          </p:nvSpPr>
          <p:spPr>
            <a:xfrm>
              <a:off x="7821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3" name="Google Shape;4603;p73"/>
            <p:cNvSpPr/>
            <p:nvPr/>
          </p:nvSpPr>
          <p:spPr>
            <a:xfrm>
              <a:off x="7811999"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04" name="Google Shape;4604;p73"/>
          <p:cNvSpPr txBox="1"/>
          <p:nvPr/>
        </p:nvSpPr>
        <p:spPr>
          <a:xfrm>
            <a:off x="7799299" y="682914"/>
            <a:ext cx="135255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MDRT 제도 활성화 지원</a:t>
            </a:r>
            <a:endParaRPr sz="950">
              <a:latin typeface="Malgun Gothic"/>
              <a:ea typeface="Malgun Gothic"/>
              <a:cs typeface="Malgun Gothic"/>
              <a:sym typeface="Malgun Gothic"/>
            </a:endParaRPr>
          </a:p>
        </p:txBody>
      </p:sp>
      <p:sp>
        <p:nvSpPr>
          <p:cNvPr id="4605" name="Google Shape;4605;p73"/>
          <p:cNvSpPr txBox="1"/>
          <p:nvPr/>
        </p:nvSpPr>
        <p:spPr>
          <a:xfrm>
            <a:off x="7799299" y="995334"/>
            <a:ext cx="2512060" cy="185166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최고의 보험 및 재정 전문가인 MDRT (Million Dollar Round Table) 회원을 확대하기 위해 다 양한 지원활동을 펼치고 있습니다. MDRT란 전 세계 80 개국 700여개 회사에 소속된 생명보험 및 재무 서비스 전 문가들이 활동하고 있는 글로벌 독립 협회로, 보험설계사 중에서 매우 뛰어난 실적을 올린 사람 중 클레임이나 사회 적 문제가 없는 경우에만 가입이 가능한 특징이 있습니다. 신한라이프는 FC에게 미국 네슈빌에서 진행된 2023년 MDRT 연차총회 참가를 지원하여, 전세계 보험 전문가와 지식을 공유할 수 있도록 하였습니다.</a:t>
            </a:r>
            <a:endParaRPr sz="800">
              <a:latin typeface="Arial"/>
              <a:ea typeface="Arial"/>
              <a:cs typeface="Arial"/>
              <a:sym typeface="Arial"/>
            </a:endParaRPr>
          </a:p>
        </p:txBody>
      </p:sp>
      <p:pic>
        <p:nvPicPr>
          <p:cNvPr id="4606" name="Google Shape;4606;p73"/>
          <p:cNvPicPr preferRelativeResize="0"/>
          <p:nvPr/>
        </p:nvPicPr>
        <p:blipFill rotWithShape="1">
          <a:blip r:embed="rId16">
            <a:alphaModFix/>
          </a:blip>
          <a:srcRect b="0" l="0" r="0" t="0"/>
          <a:stretch/>
        </p:blipFill>
        <p:spPr>
          <a:xfrm>
            <a:off x="9268766" y="3095914"/>
            <a:ext cx="98424" cy="82549"/>
          </a:xfrm>
          <a:prstGeom prst="rect">
            <a:avLst/>
          </a:prstGeom>
          <a:noFill/>
          <a:ln>
            <a:noFill/>
          </a:ln>
        </p:spPr>
      </p:pic>
      <p:pic>
        <p:nvPicPr>
          <p:cNvPr id="4607" name="Google Shape;4607;p73"/>
          <p:cNvPicPr preferRelativeResize="0"/>
          <p:nvPr/>
        </p:nvPicPr>
        <p:blipFill rotWithShape="1">
          <a:blip r:embed="rId16">
            <a:alphaModFix/>
          </a:blip>
          <a:srcRect b="0" l="0" r="0" t="0"/>
          <a:stretch/>
        </p:blipFill>
        <p:spPr>
          <a:xfrm>
            <a:off x="8594669" y="3278540"/>
            <a:ext cx="98424" cy="82549"/>
          </a:xfrm>
          <a:prstGeom prst="rect">
            <a:avLst/>
          </a:prstGeom>
          <a:noFill/>
          <a:ln>
            <a:noFill/>
          </a:ln>
        </p:spPr>
      </p:pic>
      <p:sp>
        <p:nvSpPr>
          <p:cNvPr id="4608" name="Google Shape;4608;p73"/>
          <p:cNvSpPr txBox="1"/>
          <p:nvPr/>
        </p:nvSpPr>
        <p:spPr>
          <a:xfrm>
            <a:off x="7799299" y="3004221"/>
            <a:ext cx="251079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회사의 적극적 지원을 기반  로 ‘자체 MDRT 협의 회’가 운영되고 있  며, ‘FTF 행사(First Timer Festival : MDRT 최초 등록자 대상 세레모니)’, ‘신한라이프 MDRT 데이’ 등을 개최하여 로열티를 강화하고 있습니다.</a:t>
            </a:r>
            <a:endParaRPr sz="800">
              <a:latin typeface="Arial"/>
              <a:ea typeface="Arial"/>
              <a:cs typeface="Arial"/>
              <a:sym typeface="Arial"/>
            </a:endParaRPr>
          </a:p>
        </p:txBody>
      </p:sp>
      <p:sp>
        <p:nvSpPr>
          <p:cNvPr id="4609" name="Google Shape;4609;p7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73</a:t>
            </a:r>
            <a:endParaRPr sz="900">
              <a:latin typeface="Malgun Gothic"/>
              <a:ea typeface="Malgun Gothic"/>
              <a:cs typeface="Malgun Gothic"/>
              <a:sym typeface="Malgun Gothic"/>
            </a:endParaRPr>
          </a:p>
        </p:txBody>
      </p:sp>
      <p:pic>
        <p:nvPicPr>
          <p:cNvPr id="4610" name="Google Shape;4610;p73"/>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4611" name="Google Shape;4611;p73"/>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4612" name="Google Shape;4612;p73"/>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4613" name="Google Shape;4613;p73"/>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4614" name="Google Shape;4614;p7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8" name="Shape 4618"/>
        <p:cNvGrpSpPr/>
        <p:nvPr/>
      </p:nvGrpSpPr>
      <p:grpSpPr>
        <a:xfrm>
          <a:off x="0" y="0"/>
          <a:ext cx="0" cy="0"/>
          <a:chOff x="0" y="0"/>
          <a:chExt cx="0" cy="0"/>
        </a:xfrm>
      </p:grpSpPr>
      <p:graphicFrame>
        <p:nvGraphicFramePr>
          <p:cNvPr id="4619" name="Google Shape;4619;p7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2">
                            <a:extLst>
                              <a:ext uri="{A12FA001-AC4F-418D-AE19-62706E023703}">
                                <ahyp:hlinkClr val="tx"/>
                              </a:ext>
                            </a:extLst>
                          </a:hlinkClick>
                        </a:rPr>
                        <a:t>인권 및 다양성</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620" name="Google Shape;4620;p74"/>
          <p:cNvGrpSpPr/>
          <p:nvPr/>
        </p:nvGrpSpPr>
        <p:grpSpPr>
          <a:xfrm>
            <a:off x="6443992" y="1644434"/>
            <a:ext cx="3852545" cy="3810"/>
            <a:chOff x="6443992" y="1644434"/>
            <a:chExt cx="3852545" cy="3810"/>
          </a:xfrm>
        </p:grpSpPr>
        <p:sp>
          <p:nvSpPr>
            <p:cNvPr id="4621" name="Google Shape;4621;p74"/>
            <p:cNvSpPr/>
            <p:nvPr/>
          </p:nvSpPr>
          <p:spPr>
            <a:xfrm>
              <a:off x="6453525" y="1646327"/>
              <a:ext cx="3837304" cy="0"/>
            </a:xfrm>
            <a:custGeom>
              <a:rect b="b" l="l" r="r" t="t"/>
              <a:pathLst>
                <a:path extrusionOk="0" h="120000" w="3837304">
                  <a:moveTo>
                    <a:pt x="0" y="0"/>
                  </a:moveTo>
                  <a:lnTo>
                    <a:pt x="383675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22" name="Google Shape;4622;p74"/>
            <p:cNvSpPr/>
            <p:nvPr/>
          </p:nvSpPr>
          <p:spPr>
            <a:xfrm>
              <a:off x="6443992" y="1644434"/>
              <a:ext cx="3852545" cy="3810"/>
            </a:xfrm>
            <a:custGeom>
              <a:rect b="b" l="l" r="r" t="t"/>
              <a:pathLst>
                <a:path extrusionOk="0" h="3810" w="3852545">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3852545">
                  <a:moveTo>
                    <a:pt x="3851999" y="1905"/>
                  </a:moveTo>
                  <a:lnTo>
                    <a:pt x="3851440" y="558"/>
                  </a:lnTo>
                  <a:lnTo>
                    <a:pt x="3850094" y="0"/>
                  </a:lnTo>
                  <a:lnTo>
                    <a:pt x="3848747" y="558"/>
                  </a:lnTo>
                  <a:lnTo>
                    <a:pt x="3848189" y="1905"/>
                  </a:lnTo>
                  <a:lnTo>
                    <a:pt x="3848747" y="3251"/>
                  </a:lnTo>
                  <a:lnTo>
                    <a:pt x="3850094" y="3810"/>
                  </a:lnTo>
                  <a:lnTo>
                    <a:pt x="3851440" y="3251"/>
                  </a:lnTo>
                  <a:lnTo>
                    <a:pt x="3851999"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23" name="Google Shape;4623;p74"/>
          <p:cNvSpPr txBox="1"/>
          <p:nvPr/>
        </p:nvSpPr>
        <p:spPr>
          <a:xfrm>
            <a:off x="6431300" y="1413418"/>
            <a:ext cx="54864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인권 존중</a:t>
            </a:r>
            <a:endParaRPr sz="950">
              <a:latin typeface="Malgun Gothic"/>
              <a:ea typeface="Malgun Gothic"/>
              <a:cs typeface="Malgun Gothic"/>
              <a:sym typeface="Malgun Gothic"/>
            </a:endParaRPr>
          </a:p>
        </p:txBody>
      </p:sp>
      <p:pic>
        <p:nvPicPr>
          <p:cNvPr id="4624" name="Google Shape;4624;p74"/>
          <p:cNvPicPr preferRelativeResize="0"/>
          <p:nvPr/>
        </p:nvPicPr>
        <p:blipFill rotWithShape="1">
          <a:blip r:embed="rId16">
            <a:alphaModFix/>
          </a:blip>
          <a:srcRect b="0" l="0" r="0" t="0"/>
          <a:stretch/>
        </p:blipFill>
        <p:spPr>
          <a:xfrm>
            <a:off x="7987982" y="2000158"/>
            <a:ext cx="98424" cy="82549"/>
          </a:xfrm>
          <a:prstGeom prst="rect">
            <a:avLst/>
          </a:prstGeom>
          <a:noFill/>
          <a:ln>
            <a:noFill/>
          </a:ln>
        </p:spPr>
      </p:pic>
      <p:pic>
        <p:nvPicPr>
          <p:cNvPr id="4625" name="Google Shape;4625;p74"/>
          <p:cNvPicPr preferRelativeResize="0"/>
          <p:nvPr/>
        </p:nvPicPr>
        <p:blipFill rotWithShape="1">
          <a:blip r:embed="rId16">
            <a:alphaModFix/>
          </a:blip>
          <a:srcRect b="0" l="0" r="0" t="0"/>
          <a:stretch/>
        </p:blipFill>
        <p:spPr>
          <a:xfrm>
            <a:off x="6643014" y="2182784"/>
            <a:ext cx="98424" cy="82549"/>
          </a:xfrm>
          <a:prstGeom prst="rect">
            <a:avLst/>
          </a:prstGeom>
          <a:noFill/>
          <a:ln>
            <a:noFill/>
          </a:ln>
        </p:spPr>
      </p:pic>
      <p:pic>
        <p:nvPicPr>
          <p:cNvPr id="4626" name="Google Shape;4626;p74"/>
          <p:cNvPicPr preferRelativeResize="0"/>
          <p:nvPr/>
        </p:nvPicPr>
        <p:blipFill rotWithShape="1">
          <a:blip r:embed="rId16">
            <a:alphaModFix/>
          </a:blip>
          <a:srcRect b="0" l="0" r="0" t="0"/>
          <a:stretch/>
        </p:blipFill>
        <p:spPr>
          <a:xfrm>
            <a:off x="7990238" y="2365410"/>
            <a:ext cx="98424" cy="82549"/>
          </a:xfrm>
          <a:prstGeom prst="rect">
            <a:avLst/>
          </a:prstGeom>
          <a:noFill/>
          <a:ln>
            <a:noFill/>
          </a:ln>
        </p:spPr>
      </p:pic>
      <p:pic>
        <p:nvPicPr>
          <p:cNvPr id="4627" name="Google Shape;4627;p74"/>
          <p:cNvPicPr preferRelativeResize="0"/>
          <p:nvPr/>
        </p:nvPicPr>
        <p:blipFill rotWithShape="1">
          <a:blip r:embed="rId16">
            <a:alphaModFix/>
          </a:blip>
          <a:srcRect b="0" l="0" r="0" t="0"/>
          <a:stretch/>
        </p:blipFill>
        <p:spPr>
          <a:xfrm>
            <a:off x="8036186" y="2548036"/>
            <a:ext cx="98424" cy="82549"/>
          </a:xfrm>
          <a:prstGeom prst="rect">
            <a:avLst/>
          </a:prstGeom>
          <a:noFill/>
          <a:ln>
            <a:noFill/>
          </a:ln>
        </p:spPr>
      </p:pic>
      <p:pic>
        <p:nvPicPr>
          <p:cNvPr id="4628" name="Google Shape;4628;p74"/>
          <p:cNvPicPr preferRelativeResize="0"/>
          <p:nvPr/>
        </p:nvPicPr>
        <p:blipFill rotWithShape="1">
          <a:blip r:embed="rId16">
            <a:alphaModFix/>
          </a:blip>
          <a:srcRect b="0" l="0" r="0" t="0"/>
          <a:stretch/>
        </p:blipFill>
        <p:spPr>
          <a:xfrm>
            <a:off x="8370441" y="2913288"/>
            <a:ext cx="98424" cy="82549"/>
          </a:xfrm>
          <a:prstGeom prst="rect">
            <a:avLst/>
          </a:prstGeom>
          <a:noFill/>
          <a:ln>
            <a:noFill/>
          </a:ln>
        </p:spPr>
      </p:pic>
      <p:pic>
        <p:nvPicPr>
          <p:cNvPr id="4629" name="Google Shape;4629;p74"/>
          <p:cNvPicPr preferRelativeResize="0"/>
          <p:nvPr/>
        </p:nvPicPr>
        <p:blipFill rotWithShape="1">
          <a:blip r:embed="rId16">
            <a:alphaModFix/>
          </a:blip>
          <a:srcRect b="0" l="0" r="0" t="0"/>
          <a:stretch/>
        </p:blipFill>
        <p:spPr>
          <a:xfrm>
            <a:off x="9120476" y="2913288"/>
            <a:ext cx="98424" cy="82549"/>
          </a:xfrm>
          <a:prstGeom prst="rect">
            <a:avLst/>
          </a:prstGeom>
          <a:noFill/>
          <a:ln>
            <a:noFill/>
          </a:ln>
        </p:spPr>
      </p:pic>
      <p:sp>
        <p:nvSpPr>
          <p:cNvPr id="4630" name="Google Shape;4630;p74"/>
          <p:cNvSpPr txBox="1"/>
          <p:nvPr/>
        </p:nvSpPr>
        <p:spPr>
          <a:xfrm>
            <a:off x="6431300" y="1724523"/>
            <a:ext cx="387731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인권 경영 정책</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신한금융그룹의 일원  로서 ‘미래를 함께하는 따뜻한 금융’의 그룹 미션을 바탕  로 고객가치, 신한가치 그리고 사회가치의 창출을 통해 고객, 회사, 사회가 상생의 동반자적 관계를 유지하면서 지속적  로 성장하는 것을 지향하고 있습니다.</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고객, 사회와의 상생의 관계를 지속적  로 유지·발전시키기 위하여 임직원, 고객, 협력회사 등 모든 이해관계자의 기본적 권리를 존중하고 있습니다. 나아가 ‘NewLife, Life에 새로운 가치를 더하다’라는 신한라이프 비전을 바탕  로 나눔과 상생  로 소외된 이웃에게 힘이 되며, 모든 이해관계자들의 인권을 존중하고, 인권 침해가 발생하지 않도록 최선의 노력을 다할 것입니다.</a:t>
            </a:r>
            <a:endParaRPr sz="800">
              <a:latin typeface="Arial"/>
              <a:ea typeface="Arial"/>
              <a:cs typeface="Arial"/>
              <a:sym typeface="Arial"/>
            </a:endParaRPr>
          </a:p>
        </p:txBody>
      </p:sp>
      <p:sp>
        <p:nvSpPr>
          <p:cNvPr id="4631" name="Google Shape;4631;p74"/>
          <p:cNvSpPr txBox="1"/>
          <p:nvPr/>
        </p:nvSpPr>
        <p:spPr>
          <a:xfrm>
            <a:off x="6431300" y="3550782"/>
            <a:ext cx="3877945"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인권 존중의 약속</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모든 사업장이 위치한 지역의 고용 및 노동 관련 법률을 준수하고, UN인권 위원회의 ‘세계인권선언(Universal Declaration of Human Rights)’ 및 ‘기업과 인권에 대한 기본 지침(Guiding Principles on Business and Human Rights)’에 제시된 인권 보호, 인권 존중을 위한 기본적인 원칙을 지지하고, 준수하기 위해 노력한다는 그룹의 인권 선언서를 따르고 있습니다. 또한 공급자, 서비스 제공자 등 협력회사와 공정한 거래를 통 한 상생의 관계를 지향하며 상호 대등한 위치에서 공정하게 거래합니다. 특히 금융상품 판 매, 금융 서비스 제공 등 모든 분야에서 발생가능한 인권 침해적 요소가 제거되도록 하고, 인권 침해 사실이 발생한 경우에는 신속하고 효율적인 구제를 위해 최선의 노력을 다하는 인권친화적 경영에 앞장섭니다.</a:t>
            </a:r>
            <a:endParaRPr sz="800">
              <a:latin typeface="Arial"/>
              <a:ea typeface="Arial"/>
              <a:cs typeface="Arial"/>
              <a:sym typeface="Arial"/>
            </a:endParaRPr>
          </a:p>
        </p:txBody>
      </p:sp>
      <p:pic>
        <p:nvPicPr>
          <p:cNvPr id="4632" name="Google Shape;4632;p74"/>
          <p:cNvPicPr preferRelativeResize="0"/>
          <p:nvPr/>
        </p:nvPicPr>
        <p:blipFill rotWithShape="1">
          <a:blip r:embed="rId16">
            <a:alphaModFix/>
          </a:blip>
          <a:srcRect b="0" l="0" r="0" t="0"/>
          <a:stretch/>
        </p:blipFill>
        <p:spPr>
          <a:xfrm>
            <a:off x="6861961" y="6383182"/>
            <a:ext cx="98424" cy="82549"/>
          </a:xfrm>
          <a:prstGeom prst="rect">
            <a:avLst/>
          </a:prstGeom>
          <a:noFill/>
          <a:ln>
            <a:noFill/>
          </a:ln>
        </p:spPr>
      </p:pic>
      <p:sp>
        <p:nvSpPr>
          <p:cNvPr id="4633" name="Google Shape;4633;p74"/>
          <p:cNvSpPr txBox="1"/>
          <p:nvPr/>
        </p:nvSpPr>
        <p:spPr>
          <a:xfrm>
            <a:off x="6431300" y="5559668"/>
            <a:ext cx="3877945"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인권 리스크 관리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CEO의 전략과제 내 인권을 포함한 ESG 요소를 평가에 반영하여 실질적인 인권경영이 이 행될 수 있는 관리 체계를 수립하고 있습니다. 모든 임직원은 매년 인권 내용을 포함하는 윤 리실천 서약을 실시하여 이를 성실히 이행하고 준수할 것을 다짐하고 있습니다. 또한, 임 직원 대상  로 ‘직장 내 괴롭힘 신고 절차’를 운영하여 성희롱, 직장 내 괴롭힘 등 인권 관련 이슈가 발생할 경우 신고 처리 절차에 따라 즉각적이고 신속한 조치를 실시하고 있습니다.</a:t>
            </a:r>
            <a:endParaRPr sz="800">
              <a:latin typeface="Arial"/>
              <a:ea typeface="Arial"/>
              <a:cs typeface="Arial"/>
              <a:sym typeface="Arial"/>
            </a:endParaRPr>
          </a:p>
        </p:txBody>
      </p:sp>
      <p:sp>
        <p:nvSpPr>
          <p:cNvPr id="4634" name="Google Shape;4634;p74"/>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인권 및 다양성</a:t>
            </a:r>
            <a:endParaRPr/>
          </a:p>
        </p:txBody>
      </p:sp>
      <p:sp>
        <p:nvSpPr>
          <p:cNvPr id="4635" name="Google Shape;4635;p74"/>
          <p:cNvSpPr txBox="1"/>
          <p:nvPr/>
        </p:nvSpPr>
        <p:spPr>
          <a:xfrm>
            <a:off x="2439109" y="1470402"/>
            <a:ext cx="884555" cy="1371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신한금융그룹 인권원칙</a:t>
            </a:r>
            <a:endParaRPr sz="700">
              <a:latin typeface="Arial"/>
              <a:ea typeface="Arial"/>
              <a:cs typeface="Arial"/>
              <a:sym typeface="Arial"/>
            </a:endParaRPr>
          </a:p>
        </p:txBody>
      </p:sp>
      <p:grpSp>
        <p:nvGrpSpPr>
          <p:cNvPr id="4636" name="Google Shape;4636;p74"/>
          <p:cNvGrpSpPr/>
          <p:nvPr/>
        </p:nvGrpSpPr>
        <p:grpSpPr>
          <a:xfrm>
            <a:off x="2340403" y="1440402"/>
            <a:ext cx="3671193" cy="215192"/>
            <a:chOff x="2340403" y="1440402"/>
            <a:chExt cx="3671193" cy="215192"/>
          </a:xfrm>
        </p:grpSpPr>
        <p:pic>
          <p:nvPicPr>
            <p:cNvPr id="4637" name="Google Shape;4637;p74"/>
            <p:cNvPicPr preferRelativeResize="0"/>
            <p:nvPr/>
          </p:nvPicPr>
          <p:blipFill rotWithShape="1">
            <a:blip r:embed="rId17">
              <a:alphaModFix/>
            </a:blip>
            <a:srcRect b="0" l="0" r="0" t="0"/>
            <a:stretch/>
          </p:blipFill>
          <p:spPr>
            <a:xfrm>
              <a:off x="2340403" y="1440775"/>
              <a:ext cx="100260" cy="214819"/>
            </a:xfrm>
            <a:prstGeom prst="rect">
              <a:avLst/>
            </a:prstGeom>
            <a:noFill/>
            <a:ln>
              <a:noFill/>
            </a:ln>
          </p:spPr>
        </p:pic>
        <p:sp>
          <p:nvSpPr>
            <p:cNvPr id="4638" name="Google Shape;4638;p74"/>
            <p:cNvSpPr/>
            <p:nvPr/>
          </p:nvSpPr>
          <p:spPr>
            <a:xfrm>
              <a:off x="2461368" y="1654093"/>
              <a:ext cx="3433445" cy="0"/>
            </a:xfrm>
            <a:custGeom>
              <a:rect b="b" l="l" r="r" t="t"/>
              <a:pathLst>
                <a:path extrusionOk="0" h="120000" w="3433445">
                  <a:moveTo>
                    <a:pt x="0" y="0"/>
                  </a:moveTo>
                  <a:lnTo>
                    <a:pt x="343308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39" name="Google Shape;4639;p74"/>
            <p:cNvPicPr preferRelativeResize="0"/>
            <p:nvPr/>
          </p:nvPicPr>
          <p:blipFill rotWithShape="1">
            <a:blip r:embed="rId18">
              <a:alphaModFix/>
            </a:blip>
            <a:srcRect b="0" l="0" r="0" t="0"/>
            <a:stretch/>
          </p:blipFill>
          <p:spPr>
            <a:xfrm>
              <a:off x="5911338" y="1440402"/>
              <a:ext cx="100258" cy="214819"/>
            </a:xfrm>
            <a:prstGeom prst="rect">
              <a:avLst/>
            </a:prstGeom>
            <a:noFill/>
            <a:ln>
              <a:noFill/>
            </a:ln>
          </p:spPr>
        </p:pic>
        <p:sp>
          <p:nvSpPr>
            <p:cNvPr id="4640" name="Google Shape;4640;p74"/>
            <p:cNvSpPr/>
            <p:nvPr/>
          </p:nvSpPr>
          <p:spPr>
            <a:xfrm>
              <a:off x="2457542" y="1441903"/>
              <a:ext cx="3433445" cy="0"/>
            </a:xfrm>
            <a:custGeom>
              <a:rect b="b" l="l" r="r" t="t"/>
              <a:pathLst>
                <a:path extrusionOk="0" h="120000" w="3433445">
                  <a:moveTo>
                    <a:pt x="343308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41" name="Google Shape;4641;p74"/>
            <p:cNvSpPr/>
            <p:nvPr/>
          </p:nvSpPr>
          <p:spPr>
            <a:xfrm>
              <a:off x="2341909" y="1441899"/>
              <a:ext cx="3668395" cy="212725"/>
            </a:xfrm>
            <a:custGeom>
              <a:rect b="b" l="l" r="r" t="t"/>
              <a:pathLst>
                <a:path extrusionOk="0" h="212725" w="3668395">
                  <a:moveTo>
                    <a:pt x="139" y="100520"/>
                  </a:moveTo>
                  <a:lnTo>
                    <a:pt x="38" y="102362"/>
                  </a:lnTo>
                  <a:lnTo>
                    <a:pt x="0" y="104228"/>
                  </a:lnTo>
                  <a:lnTo>
                    <a:pt x="0" y="106095"/>
                  </a:lnTo>
                  <a:lnTo>
                    <a:pt x="0" y="107975"/>
                  </a:lnTo>
                  <a:lnTo>
                    <a:pt x="38" y="109829"/>
                  </a:lnTo>
                  <a:lnTo>
                    <a:pt x="139" y="111683"/>
                  </a:lnTo>
                </a:path>
                <a:path extrusionOk="0" h="212725" w="3668395">
                  <a:moveTo>
                    <a:pt x="100507" y="212051"/>
                  </a:moveTo>
                  <a:lnTo>
                    <a:pt x="102361" y="212140"/>
                  </a:lnTo>
                  <a:lnTo>
                    <a:pt x="104216" y="212191"/>
                  </a:lnTo>
                  <a:lnTo>
                    <a:pt x="106095" y="212191"/>
                  </a:lnTo>
                  <a:lnTo>
                    <a:pt x="111810" y="212191"/>
                  </a:lnTo>
                </a:path>
                <a:path extrusionOk="0" h="212725" w="3668395">
                  <a:moveTo>
                    <a:pt x="3556368" y="212191"/>
                  </a:moveTo>
                  <a:lnTo>
                    <a:pt x="3562096" y="212191"/>
                  </a:lnTo>
                  <a:lnTo>
                    <a:pt x="3563962" y="212191"/>
                  </a:lnTo>
                  <a:lnTo>
                    <a:pt x="3565817" y="212140"/>
                  </a:lnTo>
                  <a:lnTo>
                    <a:pt x="3567671" y="212051"/>
                  </a:lnTo>
                </a:path>
                <a:path extrusionOk="0" h="212725" w="3668395">
                  <a:moveTo>
                    <a:pt x="3668039" y="111683"/>
                  </a:moveTo>
                  <a:lnTo>
                    <a:pt x="3668141" y="109829"/>
                  </a:lnTo>
                  <a:lnTo>
                    <a:pt x="3668191" y="107975"/>
                  </a:lnTo>
                  <a:lnTo>
                    <a:pt x="3668191" y="106095"/>
                  </a:lnTo>
                  <a:lnTo>
                    <a:pt x="3668191" y="104228"/>
                  </a:lnTo>
                  <a:lnTo>
                    <a:pt x="3668141" y="102362"/>
                  </a:lnTo>
                  <a:lnTo>
                    <a:pt x="3668039" y="100520"/>
                  </a:lnTo>
                </a:path>
                <a:path extrusionOk="0" h="212725" w="3668395">
                  <a:moveTo>
                    <a:pt x="3567671" y="152"/>
                  </a:moveTo>
                  <a:lnTo>
                    <a:pt x="3565817" y="50"/>
                  </a:lnTo>
                  <a:lnTo>
                    <a:pt x="3563962" y="0"/>
                  </a:lnTo>
                  <a:lnTo>
                    <a:pt x="3562096" y="0"/>
                  </a:lnTo>
                  <a:lnTo>
                    <a:pt x="3556368" y="0"/>
                  </a:lnTo>
                </a:path>
                <a:path extrusionOk="0" h="212725" w="3668395">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42" name="Google Shape;4642;p74"/>
            <p:cNvPicPr preferRelativeResize="0"/>
            <p:nvPr/>
          </p:nvPicPr>
          <p:blipFill rotWithShape="1">
            <a:blip r:embed="rId19">
              <a:alphaModFix/>
            </a:blip>
            <a:srcRect b="0" l="0" r="0" t="0"/>
            <a:stretch/>
          </p:blipFill>
          <p:spPr>
            <a:xfrm>
              <a:off x="5831066" y="1484993"/>
              <a:ext cx="125996" cy="126009"/>
            </a:xfrm>
            <a:prstGeom prst="rect">
              <a:avLst/>
            </a:prstGeom>
            <a:noFill/>
            <a:ln>
              <a:noFill/>
            </a:ln>
          </p:spPr>
        </p:pic>
      </p:grpSp>
      <p:pic>
        <p:nvPicPr>
          <p:cNvPr id="4643" name="Google Shape;4643;p74"/>
          <p:cNvPicPr preferRelativeResize="0"/>
          <p:nvPr/>
        </p:nvPicPr>
        <p:blipFill rotWithShape="1">
          <a:blip r:embed="rId20">
            <a:alphaModFix/>
          </a:blip>
          <a:srcRect b="0" l="0" r="0" t="0"/>
          <a:stretch/>
        </p:blipFill>
        <p:spPr>
          <a:xfrm>
            <a:off x="8873997" y="719994"/>
            <a:ext cx="216001" cy="216001"/>
          </a:xfrm>
          <a:prstGeom prst="rect">
            <a:avLst/>
          </a:prstGeom>
          <a:noFill/>
          <a:ln>
            <a:noFill/>
          </a:ln>
        </p:spPr>
      </p:pic>
      <p:sp>
        <p:nvSpPr>
          <p:cNvPr id="4644" name="Google Shape;4644;p74"/>
          <p:cNvSpPr txBox="1"/>
          <p:nvPr/>
        </p:nvSpPr>
        <p:spPr>
          <a:xfrm>
            <a:off x="9142347" y="761878"/>
            <a:ext cx="11703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6DA4EB"/>
                </a:solidFill>
                <a:latin typeface="Arial"/>
                <a:ea typeface="Arial"/>
                <a:cs typeface="Arial"/>
                <a:sym typeface="Arial"/>
                <a:hlinkClick r:id="rId21">
                  <a:extLst>
                    <a:ext uri="{A12FA001-AC4F-418D-AE19-62706E023703}">
                      <ahyp:hlinkClr val="tx"/>
                    </a:ext>
                  </a:extLst>
                </a:hlinkClick>
              </a:rPr>
              <a:t>신한금융그룹 2022 인권 보고서</a:t>
            </a:r>
            <a:endParaRPr sz="650">
              <a:latin typeface="Arial"/>
              <a:ea typeface="Arial"/>
              <a:cs typeface="Arial"/>
              <a:sym typeface="Arial"/>
            </a:endParaRPr>
          </a:p>
        </p:txBody>
      </p:sp>
      <p:sp>
        <p:nvSpPr>
          <p:cNvPr id="4645" name="Google Shape;4645;p74"/>
          <p:cNvSpPr txBox="1"/>
          <p:nvPr/>
        </p:nvSpPr>
        <p:spPr>
          <a:xfrm>
            <a:off x="3047300" y="1876730"/>
            <a:ext cx="2850515" cy="787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임직원에 대한 인권</a:t>
            </a:r>
            <a:endParaRPr sz="650">
              <a:latin typeface="Malgun Gothic"/>
              <a:ea typeface="Malgun Gothic"/>
              <a:cs typeface="Malgun Gothic"/>
              <a:sym typeface="Malgun Gothic"/>
            </a:endParaRPr>
          </a:p>
          <a:p>
            <a:pPr indent="-55244" lvl="0" marL="6731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학연, 지연, 나이, 성별, 인종, 종교 등에 따른 일체의 부당한 차별을 하지 않는다.</a:t>
            </a:r>
            <a:endParaRPr sz="650">
              <a:latin typeface="Arial"/>
              <a:ea typeface="Arial"/>
              <a:cs typeface="Arial"/>
              <a:sym typeface="Arial"/>
            </a:endParaRPr>
          </a:p>
          <a:p>
            <a:pPr indent="-55244" lvl="0" marL="67310" marR="522605"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성과에 따라 공정하게 평가하고 보상하며, 능력과 자질에 근거해 자기 개발의 기회를 공정하게 부여한다.</a:t>
            </a:r>
            <a:endParaRPr sz="650">
              <a:latin typeface="Arial"/>
              <a:ea typeface="Arial"/>
              <a:cs typeface="Arial"/>
              <a:sym typeface="Arial"/>
            </a:endParaRPr>
          </a:p>
          <a:p>
            <a:pPr indent="-55244" lvl="0" marL="67310" marR="462915"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임직원의 건강을 증진시킬 수 있도록 안전하고 쾌적한 근무환경을 지속적  로 개선한다.</a:t>
            </a:r>
            <a:endParaRPr sz="650">
              <a:latin typeface="Arial"/>
              <a:ea typeface="Arial"/>
              <a:cs typeface="Arial"/>
              <a:sym typeface="Arial"/>
            </a:endParaRPr>
          </a:p>
        </p:txBody>
      </p:sp>
      <p:sp>
        <p:nvSpPr>
          <p:cNvPr id="4646" name="Google Shape;4646;p74"/>
          <p:cNvSpPr txBox="1"/>
          <p:nvPr/>
        </p:nvSpPr>
        <p:spPr>
          <a:xfrm>
            <a:off x="3047300" y="2871998"/>
            <a:ext cx="2830195" cy="787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고객에 대한 인권</a:t>
            </a:r>
            <a:endParaRPr sz="650">
              <a:latin typeface="Malgun Gothic"/>
              <a:ea typeface="Malgun Gothic"/>
              <a:cs typeface="Malgun Gothic"/>
              <a:sym typeface="Malgun Gothic"/>
            </a:endParaRPr>
          </a:p>
          <a:p>
            <a:pPr indent="-53975" lvl="0" marL="6604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성별, 인종, 종교, 정치적 성향 등에 따른 차별적 금융서비스를 제공하지 않는다.</a:t>
            </a:r>
            <a:endParaRPr sz="650">
              <a:latin typeface="Arial"/>
              <a:ea typeface="Arial"/>
              <a:cs typeface="Arial"/>
              <a:sym typeface="Arial"/>
            </a:endParaRPr>
          </a:p>
          <a:p>
            <a:pPr indent="-55244" lvl="0" marL="67310" marR="339090"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고객에게 정보제공을 과도하게 요구하지 않고, 개인정보 보호를 위한 기술적·물리적 조치를 취한다.</a:t>
            </a:r>
            <a:endParaRPr sz="650">
              <a:latin typeface="Arial"/>
              <a:ea typeface="Arial"/>
              <a:cs typeface="Arial"/>
              <a:sym typeface="Arial"/>
            </a:endParaRPr>
          </a:p>
          <a:p>
            <a:pPr indent="-55244" lvl="0" marL="67310" marR="345440"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고객의 진정한 요구와 기대를 존중하여 그에 부응하는 최고의 상품과 서비스를 개발하고 제공한다.</a:t>
            </a:r>
            <a:endParaRPr sz="650">
              <a:latin typeface="Arial"/>
              <a:ea typeface="Arial"/>
              <a:cs typeface="Arial"/>
              <a:sym typeface="Arial"/>
            </a:endParaRPr>
          </a:p>
        </p:txBody>
      </p:sp>
      <p:sp>
        <p:nvSpPr>
          <p:cNvPr id="4647" name="Google Shape;4647;p74"/>
          <p:cNvSpPr txBox="1"/>
          <p:nvPr/>
        </p:nvSpPr>
        <p:spPr>
          <a:xfrm>
            <a:off x="3047300" y="3858766"/>
            <a:ext cx="2756535" cy="660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주주와 투자자에 대한 인권</a:t>
            </a:r>
            <a:endParaRPr sz="650">
              <a:latin typeface="Malgun Gothic"/>
              <a:ea typeface="Malgun Gothic"/>
              <a:cs typeface="Malgun Gothic"/>
              <a:sym typeface="Malgun Gothic"/>
            </a:endParaRPr>
          </a:p>
          <a:p>
            <a:pPr indent="-55244" lvl="0" marL="6731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경영의 투명성 확보를 위해 회계자료의 정확성과 신뢰성을 유지한다.</a:t>
            </a:r>
            <a:endParaRPr sz="650">
              <a:latin typeface="Arial"/>
              <a:ea typeface="Arial"/>
              <a:cs typeface="Arial"/>
              <a:sym typeface="Arial"/>
            </a:endParaRPr>
          </a:p>
          <a:p>
            <a:pPr indent="-55244" lvl="0" marL="67310" marR="613410"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주주와 투자자에게 필요한 정보는 관련 법규와 내규에 따라 적시에 공정하게 제공한다.</a:t>
            </a:r>
            <a:endParaRPr sz="650">
              <a:latin typeface="Arial"/>
              <a:ea typeface="Arial"/>
              <a:cs typeface="Arial"/>
              <a:sym typeface="Arial"/>
            </a:endParaRPr>
          </a:p>
          <a:p>
            <a:pPr indent="-55244" lvl="0" marL="67310" rtl="0" algn="l">
              <a:lnSpc>
                <a:spcPct val="100000"/>
              </a:lnSpc>
              <a:spcBef>
                <a:spcPts val="220"/>
              </a:spcBef>
              <a:spcAft>
                <a:spcPts val="0"/>
              </a:spcAft>
              <a:buClr>
                <a:srgbClr val="58595B"/>
              </a:buClr>
              <a:buSzPts val="650"/>
              <a:buFont typeface="Arial"/>
              <a:buChar char="-"/>
            </a:pPr>
            <a:r>
              <a:rPr b="0" lang="en-US" sz="650">
                <a:solidFill>
                  <a:srgbClr val="58595B"/>
                </a:solidFill>
                <a:latin typeface="Arial"/>
                <a:ea typeface="Arial"/>
                <a:cs typeface="Arial"/>
                <a:sym typeface="Arial"/>
              </a:rPr>
              <a:t>주주와 투자자의 정당한 요구와 제안을 존중하여 상호 신뢰관계를 유지한다.</a:t>
            </a:r>
            <a:endParaRPr sz="650">
              <a:latin typeface="Arial"/>
              <a:ea typeface="Arial"/>
              <a:cs typeface="Arial"/>
              <a:sym typeface="Arial"/>
            </a:endParaRPr>
          </a:p>
        </p:txBody>
      </p:sp>
      <p:sp>
        <p:nvSpPr>
          <p:cNvPr id="4648" name="Google Shape;4648;p74"/>
          <p:cNvSpPr txBox="1"/>
          <p:nvPr/>
        </p:nvSpPr>
        <p:spPr>
          <a:xfrm>
            <a:off x="3047300" y="4710535"/>
            <a:ext cx="2691130" cy="533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협력회사에 대한 인권</a:t>
            </a:r>
            <a:endParaRPr sz="650">
              <a:latin typeface="Malgun Gothic"/>
              <a:ea typeface="Malgun Gothic"/>
              <a:cs typeface="Malgun Gothic"/>
              <a:sym typeface="Malgun Gothic"/>
            </a:endParaRPr>
          </a:p>
          <a:p>
            <a:pPr indent="-55244" lvl="0" marL="6731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상생의 동반자로서 그룹의 협력회사가 가지는 가치를 중요시한다.</a:t>
            </a:r>
            <a:endParaRPr sz="650">
              <a:latin typeface="Arial"/>
              <a:ea typeface="Arial"/>
              <a:cs typeface="Arial"/>
              <a:sym typeface="Arial"/>
            </a:endParaRPr>
          </a:p>
          <a:p>
            <a:pPr indent="-55244" lvl="0" marL="6731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그룹의 협력회사 선정 시 그룹의 상품이나 서비스 구매를 강요하지 않는다.</a:t>
            </a:r>
            <a:endParaRPr sz="650">
              <a:latin typeface="Arial"/>
              <a:ea typeface="Arial"/>
              <a:cs typeface="Arial"/>
              <a:sym typeface="Arial"/>
            </a:endParaRPr>
          </a:p>
          <a:p>
            <a:pPr indent="-55244" lvl="0" marL="67310" rtl="0" algn="l">
              <a:lnSpc>
                <a:spcPct val="100000"/>
              </a:lnSpc>
              <a:spcBef>
                <a:spcPts val="219"/>
              </a:spcBef>
              <a:spcAft>
                <a:spcPts val="0"/>
              </a:spcAft>
              <a:buClr>
                <a:srgbClr val="58595B"/>
              </a:buClr>
              <a:buSzPts val="650"/>
              <a:buFont typeface="Arial"/>
              <a:buChar char="-"/>
            </a:pPr>
            <a:r>
              <a:rPr b="0" lang="en-US" sz="650">
                <a:solidFill>
                  <a:srgbClr val="58595B"/>
                </a:solidFill>
                <a:latin typeface="Arial"/>
                <a:ea typeface="Arial"/>
                <a:cs typeface="Arial"/>
                <a:sym typeface="Arial"/>
              </a:rPr>
              <a:t>우월적 지위가 아닌 상호 대등한 위치에서 공정하게 거래한다.</a:t>
            </a:r>
            <a:endParaRPr sz="650">
              <a:latin typeface="Arial"/>
              <a:ea typeface="Arial"/>
              <a:cs typeface="Arial"/>
              <a:sym typeface="Arial"/>
            </a:endParaRPr>
          </a:p>
        </p:txBody>
      </p:sp>
      <p:grpSp>
        <p:nvGrpSpPr>
          <p:cNvPr id="4649" name="Google Shape;4649;p74"/>
          <p:cNvGrpSpPr/>
          <p:nvPr/>
        </p:nvGrpSpPr>
        <p:grpSpPr>
          <a:xfrm>
            <a:off x="3440876" y="5622008"/>
            <a:ext cx="339737" cy="196850"/>
            <a:chOff x="3440876" y="5622008"/>
            <a:chExt cx="339737" cy="196850"/>
          </a:xfrm>
        </p:grpSpPr>
        <p:pic>
          <p:nvPicPr>
            <p:cNvPr id="4650" name="Google Shape;4650;p74"/>
            <p:cNvPicPr preferRelativeResize="0"/>
            <p:nvPr/>
          </p:nvPicPr>
          <p:blipFill rotWithShape="1">
            <a:blip r:embed="rId22">
              <a:alphaModFix/>
            </a:blip>
            <a:srcRect b="0" l="0" r="0" t="0"/>
            <a:stretch/>
          </p:blipFill>
          <p:spPr>
            <a:xfrm>
              <a:off x="3440876" y="5622008"/>
              <a:ext cx="79375" cy="69850"/>
            </a:xfrm>
            <a:prstGeom prst="rect">
              <a:avLst/>
            </a:prstGeom>
            <a:noFill/>
            <a:ln>
              <a:noFill/>
            </a:ln>
          </p:spPr>
        </p:pic>
        <p:pic>
          <p:nvPicPr>
            <p:cNvPr id="4651" name="Google Shape;4651;p74"/>
            <p:cNvPicPr preferRelativeResize="0"/>
            <p:nvPr/>
          </p:nvPicPr>
          <p:blipFill rotWithShape="1">
            <a:blip r:embed="rId22">
              <a:alphaModFix/>
            </a:blip>
            <a:srcRect b="0" l="0" r="0" t="0"/>
            <a:stretch/>
          </p:blipFill>
          <p:spPr>
            <a:xfrm>
              <a:off x="3701238" y="5749008"/>
              <a:ext cx="79375" cy="69850"/>
            </a:xfrm>
            <a:prstGeom prst="rect">
              <a:avLst/>
            </a:prstGeom>
            <a:noFill/>
            <a:ln>
              <a:noFill/>
            </a:ln>
          </p:spPr>
        </p:pic>
      </p:grpSp>
      <p:sp>
        <p:nvSpPr>
          <p:cNvPr id="4652" name="Google Shape;4652;p74"/>
          <p:cNvSpPr txBox="1"/>
          <p:nvPr/>
        </p:nvSpPr>
        <p:spPr>
          <a:xfrm>
            <a:off x="3047300" y="5442303"/>
            <a:ext cx="2582545" cy="1168400"/>
          </a:xfrm>
          <a:prstGeom prst="rect">
            <a:avLst/>
          </a:prstGeom>
          <a:noFill/>
          <a:ln>
            <a:noFill/>
          </a:ln>
        </p:spPr>
        <p:txBody>
          <a:bodyPr anchorCtr="0" anchor="t" bIns="0" lIns="0" spcFirstLastPara="1" rIns="0" wrap="square" tIns="40000">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지역사회에 대한 인권</a:t>
            </a:r>
            <a:endParaRPr sz="650">
              <a:latin typeface="Malgun Gothic"/>
              <a:ea typeface="Malgun Gothic"/>
              <a:cs typeface="Malgun Gothic"/>
              <a:sym typeface="Malgun Gothic"/>
            </a:endParaRPr>
          </a:p>
          <a:p>
            <a:pPr indent="-55244" lvl="0" marL="67310" marR="351790"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금융그룹  로서 지역사회 발전을 위한 책임에 대해 인지하고, 지역사회의 일원  로서 사회공헌 활동에 적극 참여한다.</a:t>
            </a:r>
            <a:endParaRPr sz="650">
              <a:latin typeface="Arial"/>
              <a:ea typeface="Arial"/>
              <a:cs typeface="Arial"/>
              <a:sym typeface="Arial"/>
            </a:endParaRPr>
          </a:p>
          <a:p>
            <a:pPr indent="-55244" lvl="0" marL="67310" marR="5080"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금융 상품 및 서비스 제공, 고용 기회, 금융교육 프로그램 참여 등에 있어 지역사회 내 취약계층에 대한 부당한 차별을 하지 않는다.</a:t>
            </a:r>
            <a:endParaRPr sz="650">
              <a:latin typeface="Arial"/>
              <a:ea typeface="Arial"/>
              <a:cs typeface="Arial"/>
              <a:sym typeface="Arial"/>
            </a:endParaRPr>
          </a:p>
          <a:p>
            <a:pPr indent="-55244" lvl="0" marL="67310" marR="156845"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지역사회의 환경, 사회적 문제를 유발할 수 있는 대규모 프로젝트에 대해서는 그 영향을 고려하여 대출 및 투자의사를 결정한다.</a:t>
            </a:r>
            <a:endParaRPr sz="650">
              <a:latin typeface="Arial"/>
              <a:ea typeface="Arial"/>
              <a:cs typeface="Arial"/>
              <a:sym typeface="Arial"/>
            </a:endParaRPr>
          </a:p>
          <a:p>
            <a:pPr indent="-55244" lvl="0" marL="67310" marR="335915" rtl="0" algn="l">
              <a:lnSpc>
                <a:spcPct val="128200"/>
              </a:lnSpc>
              <a:spcBef>
                <a:spcPts val="0"/>
              </a:spcBef>
              <a:spcAft>
                <a:spcPts val="0"/>
              </a:spcAft>
              <a:buClr>
                <a:srgbClr val="58595B"/>
              </a:buClr>
              <a:buSzPts val="650"/>
              <a:buFont typeface="Arial"/>
              <a:buChar char="-"/>
            </a:pPr>
            <a:r>
              <a:rPr b="0" lang="en-US" sz="650">
                <a:solidFill>
                  <a:srgbClr val="58595B"/>
                </a:solidFill>
                <a:latin typeface="Arial"/>
                <a:ea typeface="Arial"/>
                <a:cs typeface="Arial"/>
                <a:sym typeface="Arial"/>
              </a:rPr>
              <a:t>가명이나 차명계좌에 의한 거래, 불법적인 자금세탁 거래 등을 차단하여 건전하고 투명한 사회가 될 수 있도록 노력한다.</a:t>
            </a:r>
            <a:endParaRPr sz="650">
              <a:latin typeface="Arial"/>
              <a:ea typeface="Arial"/>
              <a:cs typeface="Arial"/>
              <a:sym typeface="Arial"/>
            </a:endParaRPr>
          </a:p>
        </p:txBody>
      </p:sp>
      <p:sp>
        <p:nvSpPr>
          <p:cNvPr id="4653" name="Google Shape;4653;p7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74</a:t>
            </a:r>
            <a:endParaRPr sz="900">
              <a:latin typeface="Malgun Gothic"/>
              <a:ea typeface="Malgun Gothic"/>
              <a:cs typeface="Malgun Gothic"/>
              <a:sym typeface="Malgun Gothic"/>
            </a:endParaRPr>
          </a:p>
        </p:txBody>
      </p:sp>
      <p:pic>
        <p:nvPicPr>
          <p:cNvPr id="4654" name="Google Shape;4654;p74"/>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4655" name="Google Shape;4655;p74"/>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4656" name="Google Shape;4656;p74"/>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4657" name="Google Shape;4657;p74"/>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4658" name="Google Shape;4658;p7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2" name="Shape 4662"/>
        <p:cNvGrpSpPr/>
        <p:nvPr/>
      </p:nvGrpSpPr>
      <p:grpSpPr>
        <a:xfrm>
          <a:off x="0" y="0"/>
          <a:ext cx="0" cy="0"/>
          <a:chOff x="0" y="0"/>
          <a:chExt cx="0" cy="0"/>
        </a:xfrm>
      </p:grpSpPr>
      <p:graphicFrame>
        <p:nvGraphicFramePr>
          <p:cNvPr id="4663" name="Google Shape;4663;p7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2">
                            <a:extLst>
                              <a:ext uri="{A12FA001-AC4F-418D-AE19-62706E023703}">
                                <ahyp:hlinkClr val="tx"/>
                              </a:ext>
                            </a:extLst>
                          </a:hlinkClick>
                        </a:rPr>
                        <a:t>인권 및 다양성</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664" name="Google Shape;4664;p75"/>
          <p:cNvGrpSpPr/>
          <p:nvPr/>
        </p:nvGrpSpPr>
        <p:grpSpPr>
          <a:xfrm>
            <a:off x="2339987" y="913929"/>
            <a:ext cx="2484120" cy="3810"/>
            <a:chOff x="2339987" y="913929"/>
            <a:chExt cx="2484120" cy="3810"/>
          </a:xfrm>
        </p:grpSpPr>
        <p:sp>
          <p:nvSpPr>
            <p:cNvPr id="4665" name="Google Shape;4665;p75"/>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6" name="Google Shape;4666;p75"/>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67" name="Google Shape;4667;p75"/>
          <p:cNvSpPr txBox="1"/>
          <p:nvPr/>
        </p:nvSpPr>
        <p:spPr>
          <a:xfrm>
            <a:off x="2327300" y="682914"/>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다양성 존중</a:t>
            </a:r>
            <a:endParaRPr sz="950">
              <a:latin typeface="Malgun Gothic"/>
              <a:ea typeface="Malgun Gothic"/>
              <a:cs typeface="Malgun Gothic"/>
              <a:sym typeface="Malgun Gothic"/>
            </a:endParaRPr>
          </a:p>
        </p:txBody>
      </p:sp>
      <p:pic>
        <p:nvPicPr>
          <p:cNvPr id="4668" name="Google Shape;4668;p75"/>
          <p:cNvPicPr preferRelativeResize="0"/>
          <p:nvPr/>
        </p:nvPicPr>
        <p:blipFill rotWithShape="1">
          <a:blip r:embed="rId16">
            <a:alphaModFix/>
          </a:blip>
          <a:srcRect b="0" l="0" r="0" t="0"/>
          <a:stretch/>
        </p:blipFill>
        <p:spPr>
          <a:xfrm>
            <a:off x="3962892" y="2365410"/>
            <a:ext cx="98424" cy="82549"/>
          </a:xfrm>
          <a:prstGeom prst="rect">
            <a:avLst/>
          </a:prstGeom>
          <a:noFill/>
          <a:ln>
            <a:noFill/>
          </a:ln>
        </p:spPr>
      </p:pic>
      <p:pic>
        <p:nvPicPr>
          <p:cNvPr id="4669" name="Google Shape;4669;p75"/>
          <p:cNvPicPr preferRelativeResize="0"/>
          <p:nvPr/>
        </p:nvPicPr>
        <p:blipFill rotWithShape="1">
          <a:blip r:embed="rId16">
            <a:alphaModFix/>
          </a:blip>
          <a:srcRect b="0" l="0" r="0" t="0"/>
          <a:stretch/>
        </p:blipFill>
        <p:spPr>
          <a:xfrm>
            <a:off x="4723847" y="2365410"/>
            <a:ext cx="98424" cy="82549"/>
          </a:xfrm>
          <a:prstGeom prst="rect">
            <a:avLst/>
          </a:prstGeom>
          <a:noFill/>
          <a:ln>
            <a:noFill/>
          </a:ln>
        </p:spPr>
      </p:pic>
      <p:sp>
        <p:nvSpPr>
          <p:cNvPr id="4670" name="Google Shape;4670;p75"/>
          <p:cNvSpPr txBox="1"/>
          <p:nvPr/>
        </p:nvSpPr>
        <p:spPr>
          <a:xfrm>
            <a:off x="2327300" y="994018"/>
            <a:ext cx="2510155" cy="221869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다양성과 공정성, 포용(DEI)</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다양성과 공정성, 포용성(DEI) 은 신한의 미션인 ‘미래를 함께하는 따뜻한 금융’을 뒷받침하는 핵심 가치이자 기업 전략의 중요한 축입니다. 공정한 기회와 능력을 발휘할 수 있는 기업 문화는 우수 인재를 유치하고, 신규 비즈니스 발 굴 및 평판 개선 등을 통해 기업의 장기적인 성장과 사회의 지속가능한 발전을 이끌어 낼 수 있습니다. 이에 따라 책임 투자원칙 아래 DEI가 주요 투자 기준  로 부상하고 있 며, 관련 지표에 대한 공시 요구가 확대되고 있습니다. 이 로 인해 이전에는 소극적이었던 기업들도 고객, 투자자, 평 가 기관 등 다양한 이해관계자의 기대와 요구에 부합하기 위한 적극적인 행동을 취하고 있습니다.</a:t>
            </a:r>
            <a:endParaRPr sz="800">
              <a:latin typeface="Arial"/>
              <a:ea typeface="Arial"/>
              <a:cs typeface="Arial"/>
              <a:sym typeface="Arial"/>
            </a:endParaRPr>
          </a:p>
        </p:txBody>
      </p:sp>
      <p:pic>
        <p:nvPicPr>
          <p:cNvPr id="4671" name="Google Shape;4671;p75"/>
          <p:cNvPicPr preferRelativeResize="0"/>
          <p:nvPr/>
        </p:nvPicPr>
        <p:blipFill rotWithShape="1">
          <a:blip r:embed="rId16">
            <a:alphaModFix/>
          </a:blip>
          <a:srcRect b="0" l="0" r="0" t="0"/>
          <a:stretch/>
        </p:blipFill>
        <p:spPr>
          <a:xfrm>
            <a:off x="6690353" y="1269654"/>
            <a:ext cx="98424" cy="82549"/>
          </a:xfrm>
          <a:prstGeom prst="rect">
            <a:avLst/>
          </a:prstGeom>
          <a:noFill/>
          <a:ln>
            <a:noFill/>
          </a:ln>
        </p:spPr>
      </p:pic>
      <p:pic>
        <p:nvPicPr>
          <p:cNvPr id="4672" name="Google Shape;4672;p75"/>
          <p:cNvPicPr preferRelativeResize="0"/>
          <p:nvPr/>
        </p:nvPicPr>
        <p:blipFill rotWithShape="1">
          <a:blip r:embed="rId16">
            <a:alphaModFix/>
          </a:blip>
          <a:srcRect b="0" l="0" r="0" t="0"/>
          <a:stretch/>
        </p:blipFill>
        <p:spPr>
          <a:xfrm>
            <a:off x="6790809" y="2913288"/>
            <a:ext cx="98424" cy="82549"/>
          </a:xfrm>
          <a:prstGeom prst="rect">
            <a:avLst/>
          </a:prstGeom>
          <a:noFill/>
          <a:ln>
            <a:noFill/>
          </a:ln>
        </p:spPr>
      </p:pic>
      <p:sp>
        <p:nvSpPr>
          <p:cNvPr id="4673" name="Google Shape;4673;p75"/>
          <p:cNvSpPr txBox="1"/>
          <p:nvPr/>
        </p:nvSpPr>
        <p:spPr>
          <a:xfrm>
            <a:off x="5063299" y="1177960"/>
            <a:ext cx="2512060" cy="2034539"/>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이러한 변화는 DEI의 개념이 사회적  로 올바른 가치를 넘어 기업 경쟁력을 높이는 요소로 인식되고 있음을 보여 줍니다.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다양한 배경을 가진 인재가 어떠한 편견이 나 차별 없이 역량을 충분히 발휘하고 성장할 수 있는 문화 를 조성하기 위해 DEI의 가치를 조직문화에 내재화하는 프로젝트를 이행하고 있습니다. 신한의 DEI 캠페인 ‘Do the Fair Thing for a Wonderful World’ 슬로건과 같이 누구나 존중 받고 공정한 기회를 가질 수 있도록 DEI의 가 치를 전파하고 이해관계자들과 지속적  로 소통해 나가 겠습니다.</a:t>
            </a:r>
            <a:endParaRPr sz="800">
              <a:latin typeface="Arial"/>
              <a:ea typeface="Arial"/>
              <a:cs typeface="Arial"/>
              <a:sym typeface="Arial"/>
            </a:endParaRPr>
          </a:p>
        </p:txBody>
      </p:sp>
      <p:pic>
        <p:nvPicPr>
          <p:cNvPr id="4674" name="Google Shape;4674;p75"/>
          <p:cNvPicPr preferRelativeResize="0"/>
          <p:nvPr/>
        </p:nvPicPr>
        <p:blipFill rotWithShape="1">
          <a:blip r:embed="rId16">
            <a:alphaModFix/>
          </a:blip>
          <a:srcRect b="0" l="0" r="0" t="0"/>
          <a:stretch/>
        </p:blipFill>
        <p:spPr>
          <a:xfrm>
            <a:off x="8157333" y="5835304"/>
            <a:ext cx="98424" cy="82549"/>
          </a:xfrm>
          <a:prstGeom prst="rect">
            <a:avLst/>
          </a:prstGeom>
          <a:noFill/>
          <a:ln>
            <a:noFill/>
          </a:ln>
        </p:spPr>
      </p:pic>
      <p:sp>
        <p:nvSpPr>
          <p:cNvPr id="4675" name="Google Shape;4675;p75"/>
          <p:cNvSpPr txBox="1"/>
          <p:nvPr/>
        </p:nvSpPr>
        <p:spPr>
          <a:xfrm>
            <a:off x="7799299" y="4646538"/>
            <a:ext cx="2510155"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문화•예술분야 발달장애인 채용</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사회적 약자를 위한 지속가능한 일자리 창 출을 통해 기업의 사회적 책임을 실천하고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2023년 10월 문화•예술 분야 발달장애인 6명을 신규 채 용하고 안정된 근무환경에서 자립기반을 마련할 수 있도 록 문화예술 직무를 신설하여 인사제도를 운영하고 있습 니다. 앞  로도 비장애인, 장애인이 공평한 기회를 얻을 수 있도록 고용의 가치를 중시하고 문화예술 활동을 통해 사 회적 자립 지원 및 장애인 인식 개선에 힘쓰겠습니다.</a:t>
            </a:r>
            <a:endParaRPr sz="800">
              <a:latin typeface="Arial"/>
              <a:ea typeface="Arial"/>
              <a:cs typeface="Arial"/>
              <a:sym typeface="Arial"/>
            </a:endParaRPr>
          </a:p>
        </p:txBody>
      </p:sp>
      <p:sp>
        <p:nvSpPr>
          <p:cNvPr id="4676" name="Google Shape;4676;p75"/>
          <p:cNvSpPr txBox="1"/>
          <p:nvPr/>
        </p:nvSpPr>
        <p:spPr>
          <a:xfrm>
            <a:off x="7799299" y="6478559"/>
            <a:ext cx="200025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*문화•예술직무 : 공연, 미술/전시, 상영 관련 직무를 총칭</a:t>
            </a:r>
            <a:endParaRPr sz="650">
              <a:latin typeface="Arial"/>
              <a:ea typeface="Arial"/>
              <a:cs typeface="Arial"/>
              <a:sym typeface="Arial"/>
            </a:endParaRPr>
          </a:p>
        </p:txBody>
      </p:sp>
      <p:sp>
        <p:nvSpPr>
          <p:cNvPr id="4677" name="Google Shape;4677;p75"/>
          <p:cNvSpPr txBox="1"/>
          <p:nvPr/>
        </p:nvSpPr>
        <p:spPr>
          <a:xfrm>
            <a:off x="7911110" y="1248068"/>
            <a:ext cx="6305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성별 다양성 현황</a:t>
            </a:r>
            <a:endParaRPr sz="700">
              <a:latin typeface="Arial"/>
              <a:ea typeface="Arial"/>
              <a:cs typeface="Arial"/>
              <a:sym typeface="Arial"/>
            </a:endParaRPr>
          </a:p>
        </p:txBody>
      </p:sp>
      <p:grpSp>
        <p:nvGrpSpPr>
          <p:cNvPr id="4678" name="Google Shape;4678;p75"/>
          <p:cNvGrpSpPr/>
          <p:nvPr/>
        </p:nvGrpSpPr>
        <p:grpSpPr>
          <a:xfrm>
            <a:off x="7812465" y="1224461"/>
            <a:ext cx="2483072" cy="197073"/>
            <a:chOff x="7812465" y="1224461"/>
            <a:chExt cx="2483072" cy="197073"/>
          </a:xfrm>
        </p:grpSpPr>
        <p:pic>
          <p:nvPicPr>
            <p:cNvPr id="4679" name="Google Shape;4679;p75"/>
            <p:cNvPicPr preferRelativeResize="0"/>
            <p:nvPr/>
          </p:nvPicPr>
          <p:blipFill rotWithShape="1">
            <a:blip r:embed="rId17">
              <a:alphaModFix/>
            </a:blip>
            <a:srcRect b="0" l="0" r="0" t="0"/>
            <a:stretch/>
          </p:blipFill>
          <p:spPr>
            <a:xfrm>
              <a:off x="7812465" y="1224902"/>
              <a:ext cx="90928" cy="196632"/>
            </a:xfrm>
            <a:prstGeom prst="rect">
              <a:avLst/>
            </a:prstGeom>
            <a:noFill/>
            <a:ln>
              <a:noFill/>
            </a:ln>
          </p:spPr>
        </p:pic>
        <p:sp>
          <p:nvSpPr>
            <p:cNvPr id="4680" name="Google Shape;4680;p75"/>
            <p:cNvSpPr/>
            <p:nvPr/>
          </p:nvSpPr>
          <p:spPr>
            <a:xfrm>
              <a:off x="7924335" y="1420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81" name="Google Shape;4681;p75"/>
            <p:cNvPicPr preferRelativeResize="0"/>
            <p:nvPr/>
          </p:nvPicPr>
          <p:blipFill rotWithShape="1">
            <a:blip r:embed="rId18">
              <a:alphaModFix/>
            </a:blip>
            <a:srcRect b="0" l="0" r="0" t="0"/>
            <a:stretch/>
          </p:blipFill>
          <p:spPr>
            <a:xfrm>
              <a:off x="10204609" y="1224461"/>
              <a:ext cx="90928" cy="196632"/>
            </a:xfrm>
            <a:prstGeom prst="rect">
              <a:avLst/>
            </a:prstGeom>
            <a:noFill/>
            <a:ln>
              <a:noFill/>
            </a:ln>
          </p:spPr>
        </p:pic>
        <p:sp>
          <p:nvSpPr>
            <p:cNvPr id="4682" name="Google Shape;4682;p75"/>
            <p:cNvSpPr/>
            <p:nvPr/>
          </p:nvSpPr>
          <p:spPr>
            <a:xfrm>
              <a:off x="7920526" y="1225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3" name="Google Shape;4683;p75"/>
            <p:cNvSpPr/>
            <p:nvPr/>
          </p:nvSpPr>
          <p:spPr>
            <a:xfrm>
              <a:off x="7813906" y="1225905"/>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84" name="Google Shape;4684;p75"/>
            <p:cNvPicPr preferRelativeResize="0"/>
            <p:nvPr/>
          </p:nvPicPr>
          <p:blipFill rotWithShape="1">
            <a:blip r:embed="rId19">
              <a:alphaModFix/>
            </a:blip>
            <a:srcRect b="0" l="0" r="0" t="0"/>
            <a:stretch/>
          </p:blipFill>
          <p:spPr>
            <a:xfrm>
              <a:off x="10122367" y="1267309"/>
              <a:ext cx="111391" cy="111378"/>
            </a:xfrm>
            <a:prstGeom prst="rect">
              <a:avLst/>
            </a:prstGeom>
            <a:noFill/>
            <a:ln>
              <a:noFill/>
            </a:ln>
          </p:spPr>
        </p:pic>
      </p:grpSp>
      <p:pic>
        <p:nvPicPr>
          <p:cNvPr id="4685" name="Google Shape;4685;p75"/>
          <p:cNvPicPr preferRelativeResize="0"/>
          <p:nvPr/>
        </p:nvPicPr>
        <p:blipFill rotWithShape="1">
          <a:blip r:embed="rId20">
            <a:alphaModFix/>
          </a:blip>
          <a:srcRect b="0" l="0" r="0" t="0"/>
          <a:stretch/>
        </p:blipFill>
        <p:spPr>
          <a:xfrm>
            <a:off x="8789563" y="719994"/>
            <a:ext cx="216001" cy="216001"/>
          </a:xfrm>
          <a:prstGeom prst="rect">
            <a:avLst/>
          </a:prstGeom>
          <a:noFill/>
          <a:ln>
            <a:noFill/>
          </a:ln>
        </p:spPr>
      </p:pic>
      <p:sp>
        <p:nvSpPr>
          <p:cNvPr id="4686" name="Google Shape;4686;p75"/>
          <p:cNvSpPr txBox="1"/>
          <p:nvPr/>
        </p:nvSpPr>
        <p:spPr>
          <a:xfrm>
            <a:off x="9057911" y="761878"/>
            <a:ext cx="12496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6DA4EB"/>
                </a:solidFill>
                <a:latin typeface="Arial"/>
                <a:ea typeface="Arial"/>
                <a:cs typeface="Arial"/>
                <a:sym typeface="Arial"/>
                <a:hlinkClick r:id="rId21">
                  <a:extLst>
                    <a:ext uri="{A12FA001-AC4F-418D-AE19-62706E023703}">
                      <ahyp:hlinkClr val="tx"/>
                    </a:ext>
                  </a:extLst>
                </a:hlinkClick>
              </a:rPr>
              <a:t>신한금융그룹 2022 다양성 보고서</a:t>
            </a:r>
            <a:endParaRPr sz="650">
              <a:latin typeface="Arial"/>
              <a:ea typeface="Arial"/>
              <a:cs typeface="Arial"/>
              <a:sym typeface="Arial"/>
            </a:endParaRPr>
          </a:p>
        </p:txBody>
      </p:sp>
      <p:grpSp>
        <p:nvGrpSpPr>
          <p:cNvPr id="4687" name="Google Shape;4687;p75"/>
          <p:cNvGrpSpPr/>
          <p:nvPr/>
        </p:nvGrpSpPr>
        <p:grpSpPr>
          <a:xfrm>
            <a:off x="2340000" y="3743998"/>
            <a:ext cx="5220335" cy="2952115"/>
            <a:chOff x="2340000" y="3743998"/>
            <a:chExt cx="5220335" cy="2952115"/>
          </a:xfrm>
        </p:grpSpPr>
        <p:sp>
          <p:nvSpPr>
            <p:cNvPr id="4688" name="Google Shape;4688;p75"/>
            <p:cNvSpPr/>
            <p:nvPr/>
          </p:nvSpPr>
          <p:spPr>
            <a:xfrm>
              <a:off x="2340000" y="3743998"/>
              <a:ext cx="5220335" cy="2952115"/>
            </a:xfrm>
            <a:custGeom>
              <a:rect b="b" l="l" r="r" t="t"/>
              <a:pathLst>
                <a:path extrusionOk="0" h="2952115" w="5220334">
                  <a:moveTo>
                    <a:pt x="5220004" y="0"/>
                  </a:moveTo>
                  <a:lnTo>
                    <a:pt x="0" y="0"/>
                  </a:lnTo>
                  <a:lnTo>
                    <a:pt x="0" y="2952000"/>
                  </a:lnTo>
                  <a:lnTo>
                    <a:pt x="5220004" y="2952000"/>
                  </a:lnTo>
                  <a:lnTo>
                    <a:pt x="5220004"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9" name="Google Shape;4689;p75"/>
            <p:cNvSpPr/>
            <p:nvPr/>
          </p:nvSpPr>
          <p:spPr>
            <a:xfrm>
              <a:off x="2557904" y="3947273"/>
              <a:ext cx="4784725" cy="212725"/>
            </a:xfrm>
            <a:custGeom>
              <a:rect b="b" l="l" r="r" t="t"/>
              <a:pathLst>
                <a:path extrusionOk="0" h="212725" w="4784725">
                  <a:moveTo>
                    <a:pt x="4678095"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4678095" y="212191"/>
                  </a:lnTo>
                  <a:lnTo>
                    <a:pt x="4719394" y="203854"/>
                  </a:lnTo>
                  <a:lnTo>
                    <a:pt x="4753117" y="181117"/>
                  </a:lnTo>
                  <a:lnTo>
                    <a:pt x="4775854" y="147394"/>
                  </a:lnTo>
                  <a:lnTo>
                    <a:pt x="4784191" y="106095"/>
                  </a:lnTo>
                  <a:lnTo>
                    <a:pt x="4775854" y="64797"/>
                  </a:lnTo>
                  <a:lnTo>
                    <a:pt x="4753117" y="31073"/>
                  </a:lnTo>
                  <a:lnTo>
                    <a:pt x="4719394" y="8337"/>
                  </a:lnTo>
                  <a:lnTo>
                    <a:pt x="467809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90" name="Google Shape;4690;p75"/>
          <p:cNvSpPr txBox="1"/>
          <p:nvPr/>
        </p:nvSpPr>
        <p:spPr>
          <a:xfrm>
            <a:off x="2667810" y="3975772"/>
            <a:ext cx="1256030" cy="13716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b="0" lang="en-US" sz="700">
                <a:solidFill>
                  <a:srgbClr val="231F20"/>
                </a:solidFill>
                <a:latin typeface="Arial"/>
                <a:ea typeface="Arial"/>
                <a:cs typeface="Arial"/>
                <a:sym typeface="Arial"/>
              </a:rPr>
              <a:t>신한금융그룹의 DEI Framework</a:t>
            </a:r>
            <a:endParaRPr sz="700">
              <a:latin typeface="Arial"/>
              <a:ea typeface="Arial"/>
              <a:cs typeface="Arial"/>
              <a:sym typeface="Arial"/>
            </a:endParaRPr>
          </a:p>
        </p:txBody>
      </p:sp>
      <p:sp>
        <p:nvSpPr>
          <p:cNvPr id="4691" name="Google Shape;4691;p75"/>
          <p:cNvSpPr txBox="1"/>
          <p:nvPr/>
        </p:nvSpPr>
        <p:spPr>
          <a:xfrm>
            <a:off x="2710994" y="5406109"/>
            <a:ext cx="1648460" cy="635000"/>
          </a:xfrm>
          <a:prstGeom prst="rect">
            <a:avLst/>
          </a:prstGeom>
          <a:noFill/>
          <a:ln>
            <a:noFill/>
          </a:ln>
        </p:spPr>
        <p:txBody>
          <a:bodyPr anchorCtr="0" anchor="t" bIns="0" lIns="0" spcFirstLastPara="1" rIns="0" wrap="square" tIns="73650">
            <a:spAutoFit/>
          </a:bodyPr>
          <a:lstStyle/>
          <a:p>
            <a:pPr indent="0" lvl="0" marL="57785"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DEI 관리체계	</a:t>
            </a:r>
            <a:r>
              <a:rPr b="1" lang="en-US" sz="700">
                <a:solidFill>
                  <a:srgbClr val="6F5DCF"/>
                </a:solidFill>
                <a:latin typeface="Malgun Gothic"/>
                <a:ea typeface="Malgun Gothic"/>
                <a:cs typeface="Malgun Gothic"/>
                <a:sym typeface="Malgun Gothic"/>
              </a:rPr>
              <a:t>DEI 정책</a:t>
            </a:r>
            <a:endParaRPr sz="700">
              <a:latin typeface="Malgun Gothic"/>
              <a:ea typeface="Malgun Gothic"/>
              <a:cs typeface="Malgun Gothic"/>
              <a:sym typeface="Malgun Gothic"/>
            </a:endParaRPr>
          </a:p>
          <a:p>
            <a:pPr indent="-67310" lvl="0" marL="67310" marR="5080" rtl="0" algn="l">
              <a:lnSpc>
                <a:spcPct val="141000"/>
              </a:lnSpc>
              <a:spcBef>
                <a:spcPts val="170"/>
              </a:spcBef>
              <a:spcAft>
                <a:spcPts val="0"/>
              </a:spcAft>
              <a:buNone/>
            </a:pPr>
            <a:r>
              <a:rPr b="0" lang="en-US" sz="650">
                <a:solidFill>
                  <a:srgbClr val="58595B"/>
                </a:solidFill>
                <a:latin typeface="Arial"/>
                <a:ea typeface="Arial"/>
                <a:cs typeface="Arial"/>
                <a:sym typeface="Arial"/>
              </a:rPr>
              <a:t>DEI 관리프로세스	다양성과 포용의 원칙 ESG 구동체계</a:t>
            </a:r>
            <a:endParaRPr sz="650">
              <a:latin typeface="Arial"/>
              <a:ea typeface="Arial"/>
              <a:cs typeface="Arial"/>
              <a:sym typeface="Arial"/>
            </a:endParaRPr>
          </a:p>
          <a:p>
            <a:pPr indent="0" lvl="0" marL="28575" rtl="0" algn="l">
              <a:lnSpc>
                <a:spcPct val="100000"/>
              </a:lnSpc>
              <a:spcBef>
                <a:spcPts val="320"/>
              </a:spcBef>
              <a:spcAft>
                <a:spcPts val="0"/>
              </a:spcAft>
              <a:buNone/>
            </a:pPr>
            <a:r>
              <a:rPr b="0" lang="en-US" sz="650">
                <a:solidFill>
                  <a:srgbClr val="58595B"/>
                </a:solidFill>
                <a:latin typeface="Arial"/>
                <a:ea typeface="Arial"/>
                <a:cs typeface="Arial"/>
                <a:sym typeface="Arial"/>
              </a:rPr>
              <a:t>거버넌스 다양성</a:t>
            </a:r>
            <a:endParaRPr sz="650">
              <a:latin typeface="Arial"/>
              <a:ea typeface="Arial"/>
              <a:cs typeface="Arial"/>
              <a:sym typeface="Arial"/>
            </a:endParaRPr>
          </a:p>
        </p:txBody>
      </p:sp>
      <p:sp>
        <p:nvSpPr>
          <p:cNvPr id="4692" name="Google Shape;4692;p75"/>
          <p:cNvSpPr txBox="1"/>
          <p:nvPr/>
        </p:nvSpPr>
        <p:spPr>
          <a:xfrm>
            <a:off x="4614605" y="5406109"/>
            <a:ext cx="665480" cy="635000"/>
          </a:xfrm>
          <a:prstGeom prst="rect">
            <a:avLst/>
          </a:prstGeom>
          <a:noFill/>
          <a:ln>
            <a:noFill/>
          </a:ln>
        </p:spPr>
        <p:txBody>
          <a:bodyPr anchorCtr="0" anchor="t" bIns="0" lIns="0" spcFirstLastPara="1" rIns="0" wrap="square" tIns="73650">
            <a:spAutoFit/>
          </a:bodyPr>
          <a:lstStyle/>
          <a:p>
            <a:pPr indent="0" lvl="0" marL="0"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DEI 전략 및 과제</a:t>
            </a:r>
            <a:endParaRPr sz="700">
              <a:latin typeface="Malgun Gothic"/>
              <a:ea typeface="Malgun Gothic"/>
              <a:cs typeface="Malgun Gothic"/>
              <a:sym typeface="Malgun Gothic"/>
            </a:endParaRPr>
          </a:p>
          <a:p>
            <a:pPr indent="0" lvl="0" marL="77470" marR="82550" rtl="0" algn="just">
              <a:lnSpc>
                <a:spcPct val="141000"/>
              </a:lnSpc>
              <a:spcBef>
                <a:spcPts val="170"/>
              </a:spcBef>
              <a:spcAft>
                <a:spcPts val="0"/>
              </a:spcAft>
              <a:buNone/>
            </a:pPr>
            <a:r>
              <a:rPr b="0" lang="en-US" sz="650">
                <a:solidFill>
                  <a:srgbClr val="58595B"/>
                </a:solidFill>
                <a:latin typeface="Arial"/>
                <a:ea typeface="Arial"/>
                <a:cs typeface="Arial"/>
                <a:sym typeface="Arial"/>
              </a:rPr>
              <a:t>DEI 추진 전략 3대 핵심 과제 DEI 추진 성과</a:t>
            </a:r>
            <a:endParaRPr sz="650">
              <a:latin typeface="Arial"/>
              <a:ea typeface="Arial"/>
              <a:cs typeface="Arial"/>
              <a:sym typeface="Arial"/>
            </a:endParaRPr>
          </a:p>
        </p:txBody>
      </p:sp>
      <p:sp>
        <p:nvSpPr>
          <p:cNvPr id="4693" name="Google Shape;4693;p75"/>
          <p:cNvSpPr txBox="1"/>
          <p:nvPr/>
        </p:nvSpPr>
        <p:spPr>
          <a:xfrm>
            <a:off x="5562254" y="5431220"/>
            <a:ext cx="1718310" cy="1003300"/>
          </a:xfrm>
          <a:prstGeom prst="rect">
            <a:avLst/>
          </a:prstGeom>
          <a:noFill/>
          <a:ln>
            <a:noFill/>
          </a:ln>
        </p:spPr>
        <p:txBody>
          <a:bodyPr anchorCtr="0" anchor="t" bIns="0" lIns="0" spcFirstLastPara="1" rIns="0" wrap="square" tIns="52700">
            <a:spAutoFit/>
          </a:bodyPr>
          <a:lstStyle/>
          <a:p>
            <a:pPr indent="0" lvl="0" marL="0" rtl="0" algn="l">
              <a:lnSpc>
                <a:spcPct val="100000"/>
              </a:lnSpc>
              <a:spcBef>
                <a:spcPts val="0"/>
              </a:spcBef>
              <a:spcAft>
                <a:spcPts val="0"/>
              </a:spcAft>
              <a:buNone/>
            </a:pPr>
            <a:r>
              <a:rPr b="1" lang="en-US" sz="650">
                <a:solidFill>
                  <a:srgbClr val="6F5DCF"/>
                </a:solidFill>
                <a:latin typeface="Malgun Gothic"/>
                <a:ea typeface="Malgun Gothic"/>
                <a:cs typeface="Malgun Gothic"/>
                <a:sym typeface="Malgun Gothic"/>
              </a:rPr>
              <a:t>다양성 지표 및 목표	</a:t>
            </a:r>
            <a:r>
              <a:rPr b="1" lang="en-US" sz="650">
                <a:solidFill>
                  <a:srgbClr val="6DA4EB"/>
                </a:solidFill>
                <a:latin typeface="Malgun Gothic"/>
                <a:ea typeface="Malgun Gothic"/>
                <a:cs typeface="Malgun Gothic"/>
                <a:sym typeface="Malgun Gothic"/>
              </a:rPr>
              <a:t>DEI 문화 조성 및</a:t>
            </a:r>
            <a:endParaRPr sz="650">
              <a:latin typeface="Malgun Gothic"/>
              <a:ea typeface="Malgun Gothic"/>
              <a:cs typeface="Malgun Gothic"/>
              <a:sym typeface="Malgun Gothic"/>
            </a:endParaRPr>
          </a:p>
          <a:p>
            <a:pPr indent="0" lvl="0" marL="156845" rtl="0" algn="l">
              <a:lnSpc>
                <a:spcPct val="100000"/>
              </a:lnSpc>
              <a:spcBef>
                <a:spcPts val="320"/>
              </a:spcBef>
              <a:spcAft>
                <a:spcPts val="0"/>
              </a:spcAft>
              <a:buNone/>
            </a:pPr>
            <a:r>
              <a:rPr b="0" lang="en-US" sz="650">
                <a:solidFill>
                  <a:srgbClr val="58595B"/>
                </a:solidFill>
                <a:latin typeface="Arial"/>
                <a:ea typeface="Arial"/>
                <a:cs typeface="Arial"/>
                <a:sym typeface="Arial"/>
              </a:rPr>
              <a:t>성별 다양성	</a:t>
            </a:r>
            <a:r>
              <a:rPr b="1" lang="en-US" sz="650">
                <a:solidFill>
                  <a:srgbClr val="6DA4EB"/>
                </a:solidFill>
                <a:latin typeface="Malgun Gothic"/>
                <a:ea typeface="Malgun Gothic"/>
                <a:cs typeface="Malgun Gothic"/>
                <a:sym typeface="Malgun Gothic"/>
              </a:rPr>
              <a:t>가치 확산</a:t>
            </a:r>
            <a:endParaRPr sz="650">
              <a:latin typeface="Malgun Gothic"/>
              <a:ea typeface="Malgun Gothic"/>
              <a:cs typeface="Malgun Gothic"/>
              <a:sym typeface="Malgun Gothic"/>
            </a:endParaRPr>
          </a:p>
          <a:p>
            <a:pPr indent="0" lvl="0" marL="116204" rtl="0" algn="l">
              <a:lnSpc>
                <a:spcPct val="100000"/>
              </a:lnSpc>
              <a:spcBef>
                <a:spcPts val="320"/>
              </a:spcBef>
              <a:spcAft>
                <a:spcPts val="0"/>
              </a:spcAft>
              <a:buNone/>
            </a:pPr>
            <a:r>
              <a:rPr b="0" lang="en-US" sz="650">
                <a:solidFill>
                  <a:srgbClr val="58595B"/>
                </a:solidFill>
                <a:latin typeface="Arial"/>
                <a:ea typeface="Arial"/>
                <a:cs typeface="Arial"/>
                <a:sym typeface="Arial"/>
              </a:rPr>
              <a:t>직급별 다양성	여성 리더 육성</a:t>
            </a:r>
            <a:endParaRPr sz="650">
              <a:latin typeface="Arial"/>
              <a:ea typeface="Arial"/>
              <a:cs typeface="Arial"/>
              <a:sym typeface="Arial"/>
            </a:endParaRPr>
          </a:p>
          <a:p>
            <a:pPr indent="0" lvl="0" marL="116204" rtl="0" algn="l">
              <a:lnSpc>
                <a:spcPct val="100000"/>
              </a:lnSpc>
              <a:spcBef>
                <a:spcPts val="320"/>
              </a:spcBef>
              <a:spcAft>
                <a:spcPts val="0"/>
              </a:spcAft>
              <a:buNone/>
            </a:pPr>
            <a:r>
              <a:rPr b="0" lang="en-US" sz="650">
                <a:solidFill>
                  <a:srgbClr val="58595B"/>
                </a:solidFill>
                <a:latin typeface="Arial"/>
                <a:ea typeface="Arial"/>
                <a:cs typeface="Arial"/>
                <a:sym typeface="Arial"/>
              </a:rPr>
              <a:t>직무별 다양성	장애인 지원</a:t>
            </a:r>
            <a:endParaRPr sz="650">
              <a:latin typeface="Arial"/>
              <a:ea typeface="Arial"/>
              <a:cs typeface="Arial"/>
              <a:sym typeface="Arial"/>
            </a:endParaRPr>
          </a:p>
          <a:p>
            <a:pPr indent="0" lvl="0" marL="156845" rtl="0" algn="l">
              <a:lnSpc>
                <a:spcPct val="100000"/>
              </a:lnSpc>
              <a:spcBef>
                <a:spcPts val="320"/>
              </a:spcBef>
              <a:spcAft>
                <a:spcPts val="0"/>
              </a:spcAft>
              <a:buNone/>
            </a:pPr>
            <a:r>
              <a:rPr b="0" lang="en-US" sz="650">
                <a:solidFill>
                  <a:srgbClr val="58595B"/>
                </a:solidFill>
                <a:latin typeface="Arial"/>
                <a:ea typeface="Arial"/>
                <a:cs typeface="Arial"/>
                <a:sym typeface="Arial"/>
              </a:rPr>
              <a:t>국적 다양성	다문화 지원</a:t>
            </a:r>
            <a:endParaRPr sz="650">
              <a:latin typeface="Arial"/>
              <a:ea typeface="Arial"/>
              <a:cs typeface="Arial"/>
              <a:sym typeface="Arial"/>
            </a:endParaRPr>
          </a:p>
          <a:p>
            <a:pPr indent="-824230" lvl="0" marL="939800" marR="5080" rtl="0" algn="l">
              <a:lnSpc>
                <a:spcPct val="141000"/>
              </a:lnSpc>
              <a:spcBef>
                <a:spcPts val="0"/>
              </a:spcBef>
              <a:spcAft>
                <a:spcPts val="0"/>
              </a:spcAft>
              <a:buNone/>
            </a:pPr>
            <a:r>
              <a:rPr b="0" lang="en-US" sz="650">
                <a:solidFill>
                  <a:srgbClr val="58595B"/>
                </a:solidFill>
                <a:latin typeface="Arial"/>
                <a:ea typeface="Arial"/>
                <a:cs typeface="Arial"/>
                <a:sym typeface="Arial"/>
              </a:rPr>
              <a:t>해외 현지화율		일•가정 양립 지원 수평적 조직문화 구축</a:t>
            </a:r>
            <a:endParaRPr sz="650">
              <a:latin typeface="Arial"/>
              <a:ea typeface="Arial"/>
              <a:cs typeface="Arial"/>
              <a:sym typeface="Arial"/>
            </a:endParaRPr>
          </a:p>
        </p:txBody>
      </p:sp>
      <p:sp>
        <p:nvSpPr>
          <p:cNvPr id="4694" name="Google Shape;4694;p75"/>
          <p:cNvSpPr/>
          <p:nvPr/>
        </p:nvSpPr>
        <p:spPr>
          <a:xfrm>
            <a:off x="8328365" y="3843924"/>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5" name="Google Shape;4695;p75"/>
          <p:cNvSpPr/>
          <p:nvPr/>
        </p:nvSpPr>
        <p:spPr>
          <a:xfrm>
            <a:off x="8328365" y="4102686"/>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6" name="Google Shape;4696;p75"/>
          <p:cNvSpPr/>
          <p:nvPr/>
        </p:nvSpPr>
        <p:spPr>
          <a:xfrm>
            <a:off x="8328365" y="2876739"/>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7" name="Google Shape;4697;p75"/>
          <p:cNvSpPr/>
          <p:nvPr/>
        </p:nvSpPr>
        <p:spPr>
          <a:xfrm>
            <a:off x="8328365" y="3135502"/>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8" name="Google Shape;4698;p75"/>
          <p:cNvSpPr/>
          <p:nvPr/>
        </p:nvSpPr>
        <p:spPr>
          <a:xfrm>
            <a:off x="8328365" y="2168367"/>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9" name="Google Shape;4699;p75"/>
          <p:cNvSpPr/>
          <p:nvPr/>
        </p:nvSpPr>
        <p:spPr>
          <a:xfrm>
            <a:off x="8328365" y="1909605"/>
            <a:ext cx="1964055" cy="177165"/>
          </a:xfrm>
          <a:custGeom>
            <a:rect b="b" l="l" r="r" t="t"/>
            <a:pathLst>
              <a:path extrusionOk="0" h="177164" w="1964054">
                <a:moveTo>
                  <a:pt x="88417" y="0"/>
                </a:moveTo>
                <a:lnTo>
                  <a:pt x="54001" y="6948"/>
                </a:lnTo>
                <a:lnTo>
                  <a:pt x="25896" y="25895"/>
                </a:lnTo>
                <a:lnTo>
                  <a:pt x="6948" y="53996"/>
                </a:lnTo>
                <a:lnTo>
                  <a:pt x="0" y="88404"/>
                </a:lnTo>
                <a:lnTo>
                  <a:pt x="6948" y="122813"/>
                </a:lnTo>
                <a:lnTo>
                  <a:pt x="25896" y="150914"/>
                </a:lnTo>
                <a:lnTo>
                  <a:pt x="54001" y="169861"/>
                </a:lnTo>
                <a:lnTo>
                  <a:pt x="88417" y="176809"/>
                </a:lnTo>
                <a:lnTo>
                  <a:pt x="1875091" y="176809"/>
                </a:lnTo>
                <a:lnTo>
                  <a:pt x="1909500" y="169861"/>
                </a:lnTo>
                <a:lnTo>
                  <a:pt x="1937600" y="150914"/>
                </a:lnTo>
                <a:lnTo>
                  <a:pt x="1956548" y="122813"/>
                </a:lnTo>
                <a:lnTo>
                  <a:pt x="1963496" y="88404"/>
                </a:lnTo>
                <a:lnTo>
                  <a:pt x="1956548" y="53996"/>
                </a:lnTo>
                <a:lnTo>
                  <a:pt x="1937600" y="25895"/>
                </a:lnTo>
                <a:lnTo>
                  <a:pt x="1909500" y="6948"/>
                </a:lnTo>
                <a:lnTo>
                  <a:pt x="1875091" y="0"/>
                </a:lnTo>
                <a:lnTo>
                  <a:pt x="8841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00" name="Google Shape;4700;p75"/>
          <p:cNvSpPr txBox="1"/>
          <p:nvPr/>
        </p:nvSpPr>
        <p:spPr>
          <a:xfrm>
            <a:off x="7799299" y="1922179"/>
            <a:ext cx="2509520" cy="560070"/>
          </a:xfrm>
          <a:prstGeom prst="rect">
            <a:avLst/>
          </a:prstGeom>
          <a:noFill/>
          <a:ln>
            <a:noFill/>
          </a:ln>
        </p:spPr>
        <p:txBody>
          <a:bodyPr anchorCtr="0" anchor="t" bIns="0" lIns="0" spcFirstLastPara="1" rIns="0" wrap="square" tIns="12700">
            <a:spAutoFit/>
          </a:bodyPr>
          <a:lstStyle/>
          <a:p>
            <a:pPr indent="0" lvl="0" marL="125729" rtl="0" algn="l">
              <a:lnSpc>
                <a:spcPct val="100000"/>
              </a:lnSpc>
              <a:spcBef>
                <a:spcPts val="0"/>
              </a:spcBef>
              <a:spcAft>
                <a:spcPts val="0"/>
              </a:spcAft>
              <a:buNone/>
            </a:pPr>
            <a:r>
              <a:rPr b="0" lang="en-US" sz="700">
                <a:solidFill>
                  <a:srgbClr val="58595B"/>
                </a:solidFill>
                <a:latin typeface="Arial"/>
                <a:ea typeface="Arial"/>
                <a:cs typeface="Arial"/>
                <a:sym typeface="Arial"/>
              </a:rPr>
              <a:t>남성	</a:t>
            </a:r>
            <a:r>
              <a:rPr b="1" lang="en-US" sz="700">
                <a:solidFill>
                  <a:srgbClr val="6DA4EB"/>
                </a:solidFill>
                <a:latin typeface="Malgun Gothic"/>
                <a:ea typeface="Malgun Gothic"/>
                <a:cs typeface="Malgun Gothic"/>
                <a:sym typeface="Malgun Gothic"/>
              </a:rPr>
              <a:t>41.1%</a:t>
            </a:r>
            <a:endParaRPr sz="700">
              <a:latin typeface="Malgun Gothic"/>
              <a:ea typeface="Malgun Gothic"/>
              <a:cs typeface="Malgun Gothic"/>
              <a:sym typeface="Malgun Gothic"/>
            </a:endParaRPr>
          </a:p>
          <a:p>
            <a:pPr indent="0" lvl="0" marL="0" rtl="0" algn="l">
              <a:lnSpc>
                <a:spcPct val="100000"/>
              </a:lnSpc>
              <a:spcBef>
                <a:spcPts val="15"/>
              </a:spcBef>
              <a:spcAft>
                <a:spcPts val="0"/>
              </a:spcAft>
              <a:buNone/>
            </a:pPr>
            <a:r>
              <a:t/>
            </a:r>
            <a:endParaRPr sz="650">
              <a:latin typeface="Malgun Gothic"/>
              <a:ea typeface="Malgun Gothic"/>
              <a:cs typeface="Malgun Gothic"/>
              <a:sym typeface="Malgun Gothic"/>
            </a:endParaRPr>
          </a:p>
          <a:p>
            <a:pPr indent="0" lvl="0" marL="125729" rtl="0" algn="l">
              <a:lnSpc>
                <a:spcPct val="100000"/>
              </a:lnSpc>
              <a:spcBef>
                <a:spcPts val="0"/>
              </a:spcBef>
              <a:spcAft>
                <a:spcPts val="0"/>
              </a:spcAft>
              <a:buNone/>
            </a:pPr>
            <a:r>
              <a:rPr b="0" lang="en-US" sz="700">
                <a:solidFill>
                  <a:srgbClr val="58595B"/>
                </a:solidFill>
                <a:latin typeface="Arial"/>
                <a:ea typeface="Arial"/>
                <a:cs typeface="Arial"/>
                <a:sym typeface="Arial"/>
              </a:rPr>
              <a:t>여성	</a:t>
            </a:r>
            <a:r>
              <a:rPr b="1" lang="en-US" sz="700">
                <a:solidFill>
                  <a:srgbClr val="6DA4EB"/>
                </a:solidFill>
                <a:latin typeface="Malgun Gothic"/>
                <a:ea typeface="Malgun Gothic"/>
                <a:cs typeface="Malgun Gothic"/>
                <a:sym typeface="Malgun Gothic"/>
              </a:rPr>
              <a:t>58.8%</a:t>
            </a:r>
            <a:endParaRPr sz="700">
              <a:latin typeface="Malgun Gothic"/>
              <a:ea typeface="Malgun Gothic"/>
              <a:cs typeface="Malgun Gothic"/>
              <a:sym typeface="Malgun Gothic"/>
            </a:endParaRPr>
          </a:p>
          <a:p>
            <a:pPr indent="0" lvl="0" marL="12700" rtl="0" algn="l">
              <a:lnSpc>
                <a:spcPct val="100000"/>
              </a:lnSpc>
              <a:spcBef>
                <a:spcPts val="365"/>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4701" name="Google Shape;4701;p75"/>
          <p:cNvSpPr txBox="1"/>
          <p:nvPr/>
        </p:nvSpPr>
        <p:spPr>
          <a:xfrm>
            <a:off x="7912699" y="1636340"/>
            <a:ext cx="660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DA4EB"/>
                </a:solidFill>
                <a:latin typeface="Arial"/>
                <a:ea typeface="Arial"/>
                <a:cs typeface="Arial"/>
                <a:sym typeface="Arial"/>
              </a:rPr>
              <a:t>임직원 성별 비율</a:t>
            </a:r>
            <a:endParaRPr sz="700">
              <a:latin typeface="Arial"/>
              <a:ea typeface="Arial"/>
              <a:cs typeface="Arial"/>
              <a:sym typeface="Arial"/>
            </a:endParaRPr>
          </a:p>
        </p:txBody>
      </p:sp>
      <p:sp>
        <p:nvSpPr>
          <p:cNvPr id="4702" name="Google Shape;4702;p75"/>
          <p:cNvSpPr txBox="1"/>
          <p:nvPr/>
        </p:nvSpPr>
        <p:spPr>
          <a:xfrm>
            <a:off x="9712699" y="2889336"/>
            <a:ext cx="3054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70.5%</a:t>
            </a:r>
            <a:endParaRPr sz="700">
              <a:latin typeface="Malgun Gothic"/>
              <a:ea typeface="Malgun Gothic"/>
              <a:cs typeface="Malgun Gothic"/>
              <a:sym typeface="Malgun Gothic"/>
            </a:endParaRPr>
          </a:p>
        </p:txBody>
      </p:sp>
      <p:sp>
        <p:nvSpPr>
          <p:cNvPr id="4703" name="Google Shape;4703;p75"/>
          <p:cNvSpPr txBox="1"/>
          <p:nvPr/>
        </p:nvSpPr>
        <p:spPr>
          <a:xfrm>
            <a:off x="9289699" y="3856492"/>
            <a:ext cx="29654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47.7%</a:t>
            </a:r>
            <a:endParaRPr sz="700">
              <a:latin typeface="Malgun Gothic"/>
              <a:ea typeface="Malgun Gothic"/>
              <a:cs typeface="Malgun Gothic"/>
              <a:sym typeface="Malgun Gothic"/>
            </a:endParaRPr>
          </a:p>
        </p:txBody>
      </p:sp>
      <p:sp>
        <p:nvSpPr>
          <p:cNvPr id="4704" name="Google Shape;4704;p75"/>
          <p:cNvSpPr txBox="1"/>
          <p:nvPr/>
        </p:nvSpPr>
        <p:spPr>
          <a:xfrm>
            <a:off x="8947699" y="3148110"/>
            <a:ext cx="3009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29.5%</a:t>
            </a:r>
            <a:endParaRPr sz="700">
              <a:latin typeface="Malgun Gothic"/>
              <a:ea typeface="Malgun Gothic"/>
              <a:cs typeface="Malgun Gothic"/>
              <a:sym typeface="Malgun Gothic"/>
            </a:endParaRPr>
          </a:p>
        </p:txBody>
      </p:sp>
      <p:sp>
        <p:nvSpPr>
          <p:cNvPr id="4705" name="Google Shape;4705;p75"/>
          <p:cNvSpPr txBox="1"/>
          <p:nvPr/>
        </p:nvSpPr>
        <p:spPr>
          <a:xfrm>
            <a:off x="9379700" y="4115266"/>
            <a:ext cx="3054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00">
                <a:solidFill>
                  <a:srgbClr val="6DA4EB"/>
                </a:solidFill>
                <a:latin typeface="Malgun Gothic"/>
                <a:ea typeface="Malgun Gothic"/>
                <a:cs typeface="Malgun Gothic"/>
                <a:sym typeface="Malgun Gothic"/>
              </a:rPr>
              <a:t>52.3%</a:t>
            </a:r>
            <a:endParaRPr sz="700">
              <a:latin typeface="Malgun Gothic"/>
              <a:ea typeface="Malgun Gothic"/>
              <a:cs typeface="Malgun Gothic"/>
              <a:sym typeface="Malgun Gothic"/>
            </a:endParaRPr>
          </a:p>
        </p:txBody>
      </p:sp>
      <p:sp>
        <p:nvSpPr>
          <p:cNvPr id="4706" name="Google Shape;4706;p75"/>
          <p:cNvSpPr txBox="1"/>
          <p:nvPr/>
        </p:nvSpPr>
        <p:spPr>
          <a:xfrm>
            <a:off x="7912699" y="2603496"/>
            <a:ext cx="660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DA4EB"/>
                </a:solidFill>
                <a:latin typeface="Arial"/>
                <a:ea typeface="Arial"/>
                <a:cs typeface="Arial"/>
                <a:sym typeface="Arial"/>
              </a:rPr>
              <a:t>부서장 성별 비율</a:t>
            </a:r>
            <a:endParaRPr sz="700">
              <a:latin typeface="Arial"/>
              <a:ea typeface="Arial"/>
              <a:cs typeface="Arial"/>
              <a:sym typeface="Arial"/>
            </a:endParaRPr>
          </a:p>
        </p:txBody>
      </p:sp>
      <p:sp>
        <p:nvSpPr>
          <p:cNvPr id="4707" name="Google Shape;4707;p75"/>
          <p:cNvSpPr txBox="1"/>
          <p:nvPr/>
        </p:nvSpPr>
        <p:spPr>
          <a:xfrm>
            <a:off x="7912699" y="2889336"/>
            <a:ext cx="19304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남성</a:t>
            </a:r>
            <a:endParaRPr sz="700">
              <a:latin typeface="Arial"/>
              <a:ea typeface="Arial"/>
              <a:cs typeface="Arial"/>
              <a:sym typeface="Arial"/>
            </a:endParaRPr>
          </a:p>
        </p:txBody>
      </p:sp>
      <p:sp>
        <p:nvSpPr>
          <p:cNvPr id="4708" name="Google Shape;4708;p75"/>
          <p:cNvSpPr txBox="1"/>
          <p:nvPr/>
        </p:nvSpPr>
        <p:spPr>
          <a:xfrm>
            <a:off x="7912699" y="3148110"/>
            <a:ext cx="19304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여성</a:t>
            </a:r>
            <a:endParaRPr sz="700">
              <a:latin typeface="Arial"/>
              <a:ea typeface="Arial"/>
              <a:cs typeface="Arial"/>
              <a:sym typeface="Arial"/>
            </a:endParaRPr>
          </a:p>
        </p:txBody>
      </p:sp>
      <p:sp>
        <p:nvSpPr>
          <p:cNvPr id="4709" name="Google Shape;4709;p75"/>
          <p:cNvSpPr txBox="1"/>
          <p:nvPr/>
        </p:nvSpPr>
        <p:spPr>
          <a:xfrm>
            <a:off x="7912699" y="3570653"/>
            <a:ext cx="88138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DA4EB"/>
                </a:solidFill>
                <a:latin typeface="Arial"/>
                <a:ea typeface="Arial"/>
                <a:cs typeface="Arial"/>
                <a:sym typeface="Arial"/>
              </a:rPr>
              <a:t>중간관리자* 성별 비율</a:t>
            </a:r>
            <a:endParaRPr sz="700">
              <a:latin typeface="Arial"/>
              <a:ea typeface="Arial"/>
              <a:cs typeface="Arial"/>
              <a:sym typeface="Arial"/>
            </a:endParaRPr>
          </a:p>
        </p:txBody>
      </p:sp>
      <p:sp>
        <p:nvSpPr>
          <p:cNvPr id="4710" name="Google Shape;4710;p75"/>
          <p:cNvSpPr txBox="1"/>
          <p:nvPr/>
        </p:nvSpPr>
        <p:spPr>
          <a:xfrm>
            <a:off x="7912699" y="3856492"/>
            <a:ext cx="19304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남성</a:t>
            </a:r>
            <a:endParaRPr sz="700">
              <a:latin typeface="Arial"/>
              <a:ea typeface="Arial"/>
              <a:cs typeface="Arial"/>
              <a:sym typeface="Arial"/>
            </a:endParaRPr>
          </a:p>
        </p:txBody>
      </p:sp>
      <p:sp>
        <p:nvSpPr>
          <p:cNvPr id="4711" name="Google Shape;4711;p75"/>
          <p:cNvSpPr txBox="1"/>
          <p:nvPr/>
        </p:nvSpPr>
        <p:spPr>
          <a:xfrm>
            <a:off x="7912699" y="4115266"/>
            <a:ext cx="19304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58595B"/>
                </a:solidFill>
                <a:latin typeface="Arial"/>
                <a:ea typeface="Arial"/>
                <a:cs typeface="Arial"/>
                <a:sym typeface="Arial"/>
              </a:rPr>
              <a:t>여성</a:t>
            </a:r>
            <a:endParaRPr sz="700">
              <a:latin typeface="Arial"/>
              <a:ea typeface="Arial"/>
              <a:cs typeface="Arial"/>
              <a:sym typeface="Arial"/>
            </a:endParaRPr>
          </a:p>
        </p:txBody>
      </p:sp>
      <p:sp>
        <p:nvSpPr>
          <p:cNvPr id="4712" name="Google Shape;4712;p75"/>
          <p:cNvSpPr/>
          <p:nvPr/>
        </p:nvSpPr>
        <p:spPr>
          <a:xfrm>
            <a:off x="7811999" y="3458409"/>
            <a:ext cx="2484120" cy="0"/>
          </a:xfrm>
          <a:custGeom>
            <a:rect b="b" l="l" r="r" t="t"/>
            <a:pathLst>
              <a:path extrusionOk="0" h="120000" w="2484120">
                <a:moveTo>
                  <a:pt x="0" y="0"/>
                </a:moveTo>
                <a:lnTo>
                  <a:pt x="2484005"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3" name="Google Shape;4713;p75"/>
          <p:cNvSpPr/>
          <p:nvPr/>
        </p:nvSpPr>
        <p:spPr>
          <a:xfrm>
            <a:off x="8351790" y="1927613"/>
            <a:ext cx="778510" cy="140970"/>
          </a:xfrm>
          <a:custGeom>
            <a:rect b="b" l="l" r="r" t="t"/>
            <a:pathLst>
              <a:path extrusionOk="0" h="140969" w="778509">
                <a:moveTo>
                  <a:pt x="707974"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707974" y="140792"/>
                </a:lnTo>
                <a:lnTo>
                  <a:pt x="735381" y="135261"/>
                </a:lnTo>
                <a:lnTo>
                  <a:pt x="757761" y="120176"/>
                </a:lnTo>
                <a:lnTo>
                  <a:pt x="772850" y="97801"/>
                </a:lnTo>
                <a:lnTo>
                  <a:pt x="778382" y="70396"/>
                </a:lnTo>
                <a:lnTo>
                  <a:pt x="772850" y="42985"/>
                </a:lnTo>
                <a:lnTo>
                  <a:pt x="757761" y="20610"/>
                </a:lnTo>
                <a:lnTo>
                  <a:pt x="735381" y="5529"/>
                </a:lnTo>
                <a:lnTo>
                  <a:pt x="70797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4" name="Google Shape;4714;p75"/>
          <p:cNvSpPr/>
          <p:nvPr/>
        </p:nvSpPr>
        <p:spPr>
          <a:xfrm>
            <a:off x="8351790" y="2894748"/>
            <a:ext cx="1332230" cy="140970"/>
          </a:xfrm>
          <a:custGeom>
            <a:rect b="b" l="l" r="r" t="t"/>
            <a:pathLst>
              <a:path extrusionOk="0" h="140969" w="1332229">
                <a:moveTo>
                  <a:pt x="1261579"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1261579" y="140792"/>
                </a:lnTo>
                <a:lnTo>
                  <a:pt x="1288988" y="135261"/>
                </a:lnTo>
                <a:lnTo>
                  <a:pt x="1311373" y="120176"/>
                </a:lnTo>
                <a:lnTo>
                  <a:pt x="1326466" y="97801"/>
                </a:lnTo>
                <a:lnTo>
                  <a:pt x="1332001" y="70396"/>
                </a:lnTo>
                <a:lnTo>
                  <a:pt x="1326466" y="42985"/>
                </a:lnTo>
                <a:lnTo>
                  <a:pt x="1311373" y="20610"/>
                </a:lnTo>
                <a:lnTo>
                  <a:pt x="1288988" y="5529"/>
                </a:lnTo>
                <a:lnTo>
                  <a:pt x="126157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5" name="Google Shape;4715;p75"/>
          <p:cNvSpPr/>
          <p:nvPr/>
        </p:nvSpPr>
        <p:spPr>
          <a:xfrm>
            <a:off x="8351790" y="3861932"/>
            <a:ext cx="901700" cy="140970"/>
          </a:xfrm>
          <a:custGeom>
            <a:rect b="b" l="l" r="r" t="t"/>
            <a:pathLst>
              <a:path extrusionOk="0" h="140970" w="901700">
                <a:moveTo>
                  <a:pt x="830808"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830808" y="140792"/>
                </a:lnTo>
                <a:lnTo>
                  <a:pt x="858215" y="135261"/>
                </a:lnTo>
                <a:lnTo>
                  <a:pt x="880595" y="120176"/>
                </a:lnTo>
                <a:lnTo>
                  <a:pt x="895684" y="97801"/>
                </a:lnTo>
                <a:lnTo>
                  <a:pt x="901217" y="70396"/>
                </a:lnTo>
                <a:lnTo>
                  <a:pt x="895684" y="42985"/>
                </a:lnTo>
                <a:lnTo>
                  <a:pt x="880595" y="20610"/>
                </a:lnTo>
                <a:lnTo>
                  <a:pt x="858215" y="5529"/>
                </a:lnTo>
                <a:lnTo>
                  <a:pt x="830808"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6" name="Google Shape;4716;p75"/>
          <p:cNvSpPr/>
          <p:nvPr/>
        </p:nvSpPr>
        <p:spPr>
          <a:xfrm>
            <a:off x="8351790" y="4120695"/>
            <a:ext cx="988694" cy="140970"/>
          </a:xfrm>
          <a:custGeom>
            <a:rect b="b" l="l" r="r" t="t"/>
            <a:pathLst>
              <a:path extrusionOk="0" h="140970" w="988695">
                <a:moveTo>
                  <a:pt x="917714"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917714" y="140792"/>
                </a:lnTo>
                <a:lnTo>
                  <a:pt x="945123" y="135261"/>
                </a:lnTo>
                <a:lnTo>
                  <a:pt x="967508" y="120176"/>
                </a:lnTo>
                <a:lnTo>
                  <a:pt x="982601" y="97801"/>
                </a:lnTo>
                <a:lnTo>
                  <a:pt x="988136" y="70396"/>
                </a:lnTo>
                <a:lnTo>
                  <a:pt x="982601" y="42985"/>
                </a:lnTo>
                <a:lnTo>
                  <a:pt x="967508" y="20610"/>
                </a:lnTo>
                <a:lnTo>
                  <a:pt x="945123" y="5529"/>
                </a:lnTo>
                <a:lnTo>
                  <a:pt x="91771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7" name="Google Shape;4717;p75"/>
          <p:cNvSpPr/>
          <p:nvPr/>
        </p:nvSpPr>
        <p:spPr>
          <a:xfrm>
            <a:off x="8351790" y="3153510"/>
            <a:ext cx="557530" cy="140970"/>
          </a:xfrm>
          <a:custGeom>
            <a:rect b="b" l="l" r="r" t="t"/>
            <a:pathLst>
              <a:path extrusionOk="0" h="140970" w="557529">
                <a:moveTo>
                  <a:pt x="486943"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486943" y="140792"/>
                </a:lnTo>
                <a:lnTo>
                  <a:pt x="514350" y="135261"/>
                </a:lnTo>
                <a:lnTo>
                  <a:pt x="536730" y="120176"/>
                </a:lnTo>
                <a:lnTo>
                  <a:pt x="551819" y="97801"/>
                </a:lnTo>
                <a:lnTo>
                  <a:pt x="557352" y="70396"/>
                </a:lnTo>
                <a:lnTo>
                  <a:pt x="551819" y="42985"/>
                </a:lnTo>
                <a:lnTo>
                  <a:pt x="536730" y="20610"/>
                </a:lnTo>
                <a:lnTo>
                  <a:pt x="514350" y="5529"/>
                </a:lnTo>
                <a:lnTo>
                  <a:pt x="48694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8" name="Google Shape;4718;p75"/>
          <p:cNvSpPr/>
          <p:nvPr/>
        </p:nvSpPr>
        <p:spPr>
          <a:xfrm>
            <a:off x="8351790" y="2186376"/>
            <a:ext cx="1116330" cy="140970"/>
          </a:xfrm>
          <a:custGeom>
            <a:rect b="b" l="l" r="r" t="t"/>
            <a:pathLst>
              <a:path extrusionOk="0" h="140969" w="1116329">
                <a:moveTo>
                  <a:pt x="1045578" y="0"/>
                </a:moveTo>
                <a:lnTo>
                  <a:pt x="70408" y="0"/>
                </a:lnTo>
                <a:lnTo>
                  <a:pt x="43001" y="5529"/>
                </a:lnTo>
                <a:lnTo>
                  <a:pt x="20621" y="20610"/>
                </a:lnTo>
                <a:lnTo>
                  <a:pt x="5532" y="42985"/>
                </a:lnTo>
                <a:lnTo>
                  <a:pt x="0" y="70396"/>
                </a:lnTo>
                <a:lnTo>
                  <a:pt x="5532" y="97801"/>
                </a:lnTo>
                <a:lnTo>
                  <a:pt x="20621" y="120176"/>
                </a:lnTo>
                <a:lnTo>
                  <a:pt x="43001" y="135261"/>
                </a:lnTo>
                <a:lnTo>
                  <a:pt x="70408" y="140792"/>
                </a:lnTo>
                <a:lnTo>
                  <a:pt x="1045578" y="140792"/>
                </a:lnTo>
                <a:lnTo>
                  <a:pt x="1072987" y="135261"/>
                </a:lnTo>
                <a:lnTo>
                  <a:pt x="1095371" y="120176"/>
                </a:lnTo>
                <a:lnTo>
                  <a:pt x="1110464" y="97801"/>
                </a:lnTo>
                <a:lnTo>
                  <a:pt x="1115999" y="70396"/>
                </a:lnTo>
                <a:lnTo>
                  <a:pt x="1110464" y="42985"/>
                </a:lnTo>
                <a:lnTo>
                  <a:pt x="1095371" y="20610"/>
                </a:lnTo>
                <a:lnTo>
                  <a:pt x="1072987" y="5529"/>
                </a:lnTo>
                <a:lnTo>
                  <a:pt x="1045578"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9" name="Google Shape;4719;p75"/>
          <p:cNvSpPr txBox="1"/>
          <p:nvPr/>
        </p:nvSpPr>
        <p:spPr>
          <a:xfrm>
            <a:off x="9603629" y="1493038"/>
            <a:ext cx="70294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(2023.12.31기준)</a:t>
            </a:r>
            <a:endParaRPr sz="650">
              <a:latin typeface="Arial"/>
              <a:ea typeface="Arial"/>
              <a:cs typeface="Arial"/>
              <a:sym typeface="Arial"/>
            </a:endParaRPr>
          </a:p>
        </p:txBody>
      </p:sp>
      <p:sp>
        <p:nvSpPr>
          <p:cNvPr id="4720" name="Google Shape;4720;p75"/>
          <p:cNvSpPr txBox="1"/>
          <p:nvPr/>
        </p:nvSpPr>
        <p:spPr>
          <a:xfrm>
            <a:off x="7912699" y="4360438"/>
            <a:ext cx="8324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*중간관리자:Sr~MGR</a:t>
            </a:r>
            <a:endParaRPr sz="650">
              <a:latin typeface="Arial"/>
              <a:ea typeface="Arial"/>
              <a:cs typeface="Arial"/>
              <a:sym typeface="Arial"/>
            </a:endParaRPr>
          </a:p>
        </p:txBody>
      </p:sp>
      <p:sp>
        <p:nvSpPr>
          <p:cNvPr id="4721" name="Google Shape;4721;p7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75</a:t>
            </a:r>
            <a:endParaRPr sz="900">
              <a:latin typeface="Malgun Gothic"/>
              <a:ea typeface="Malgun Gothic"/>
              <a:cs typeface="Malgun Gothic"/>
              <a:sym typeface="Malgun Gothic"/>
            </a:endParaRPr>
          </a:p>
        </p:txBody>
      </p:sp>
      <p:pic>
        <p:nvPicPr>
          <p:cNvPr id="4722" name="Google Shape;4722;p75"/>
          <p:cNvPicPr preferRelativeResize="0"/>
          <p:nvPr/>
        </p:nvPicPr>
        <p:blipFill rotWithShape="1">
          <a:blip r:embed="rId22">
            <a:alphaModFix/>
          </a:blip>
          <a:srcRect b="0" l="0" r="0" t="0"/>
          <a:stretch/>
        </p:blipFill>
        <p:spPr>
          <a:xfrm>
            <a:off x="431999" y="6464984"/>
            <a:ext cx="231013" cy="231013"/>
          </a:xfrm>
          <a:prstGeom prst="rect">
            <a:avLst/>
          </a:prstGeom>
          <a:noFill/>
          <a:ln>
            <a:noFill/>
          </a:ln>
        </p:spPr>
      </p:pic>
      <p:pic>
        <p:nvPicPr>
          <p:cNvPr id="4723" name="Google Shape;4723;p75"/>
          <p:cNvPicPr preferRelativeResize="0"/>
          <p:nvPr/>
        </p:nvPicPr>
        <p:blipFill rotWithShape="1">
          <a:blip r:embed="rId23">
            <a:alphaModFix/>
          </a:blip>
          <a:srcRect b="0" l="0" r="0" t="0"/>
          <a:stretch/>
        </p:blipFill>
        <p:spPr>
          <a:xfrm>
            <a:off x="431999" y="6167054"/>
            <a:ext cx="231013" cy="231012"/>
          </a:xfrm>
          <a:prstGeom prst="rect">
            <a:avLst/>
          </a:prstGeom>
          <a:noFill/>
          <a:ln>
            <a:noFill/>
          </a:ln>
        </p:spPr>
      </p:pic>
      <p:pic>
        <p:nvPicPr>
          <p:cNvPr id="4724" name="Google Shape;4724;p75"/>
          <p:cNvPicPr preferRelativeResize="0"/>
          <p:nvPr/>
        </p:nvPicPr>
        <p:blipFill rotWithShape="1">
          <a:blip r:embed="rId24">
            <a:alphaModFix/>
          </a:blip>
          <a:srcRect b="0" l="0" r="0" t="0"/>
          <a:stretch/>
        </p:blipFill>
        <p:spPr>
          <a:xfrm>
            <a:off x="431999" y="5730434"/>
            <a:ext cx="231013" cy="231013"/>
          </a:xfrm>
          <a:prstGeom prst="rect">
            <a:avLst/>
          </a:prstGeom>
          <a:noFill/>
          <a:ln>
            <a:noFill/>
          </a:ln>
        </p:spPr>
      </p:pic>
      <p:pic>
        <p:nvPicPr>
          <p:cNvPr id="4725" name="Google Shape;4725;p75"/>
          <p:cNvPicPr preferRelativeResize="0"/>
          <p:nvPr/>
        </p:nvPicPr>
        <p:blipFill rotWithShape="1">
          <a:blip r:embed="rId25">
            <a:alphaModFix/>
          </a:blip>
          <a:srcRect b="0" l="0" r="0" t="0"/>
          <a:stretch/>
        </p:blipFill>
        <p:spPr>
          <a:xfrm>
            <a:off x="431999" y="5432504"/>
            <a:ext cx="231013" cy="231012"/>
          </a:xfrm>
          <a:prstGeom prst="rect">
            <a:avLst/>
          </a:prstGeom>
          <a:noFill/>
          <a:ln>
            <a:noFill/>
          </a:ln>
        </p:spPr>
      </p:pic>
      <p:sp>
        <p:nvSpPr>
          <p:cNvPr id="4726" name="Google Shape;4726;p7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0" name="Shape 4730"/>
        <p:cNvGrpSpPr/>
        <p:nvPr/>
      </p:nvGrpSpPr>
      <p:grpSpPr>
        <a:xfrm>
          <a:off x="0" y="0"/>
          <a:ext cx="0" cy="0"/>
          <a:chOff x="0" y="0"/>
          <a:chExt cx="0" cy="0"/>
        </a:xfrm>
      </p:grpSpPr>
      <p:graphicFrame>
        <p:nvGraphicFramePr>
          <p:cNvPr id="4731" name="Google Shape;4731;p7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2">
                            <a:extLst>
                              <a:ext uri="{A12FA001-AC4F-418D-AE19-62706E023703}">
                                <ahyp:hlinkClr val="tx"/>
                              </a:ext>
                            </a:extLst>
                          </a:hlinkClick>
                        </a:rPr>
                        <a:t>인권 및 다양성</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4732" name="Google Shape;4732;p76"/>
          <p:cNvPicPr preferRelativeResize="0"/>
          <p:nvPr/>
        </p:nvPicPr>
        <p:blipFill rotWithShape="1">
          <a:blip r:embed="rId16">
            <a:alphaModFix/>
          </a:blip>
          <a:srcRect b="0" l="0" r="0" t="0"/>
          <a:stretch/>
        </p:blipFill>
        <p:spPr>
          <a:xfrm>
            <a:off x="4723868" y="1269654"/>
            <a:ext cx="98424" cy="82549"/>
          </a:xfrm>
          <a:prstGeom prst="rect">
            <a:avLst/>
          </a:prstGeom>
          <a:noFill/>
          <a:ln>
            <a:noFill/>
          </a:ln>
        </p:spPr>
      </p:pic>
      <p:sp>
        <p:nvSpPr>
          <p:cNvPr id="4733" name="Google Shape;4733;p76"/>
          <p:cNvSpPr txBox="1"/>
          <p:nvPr/>
        </p:nvSpPr>
        <p:spPr>
          <a:xfrm>
            <a:off x="2327300" y="628767"/>
            <a:ext cx="2512060" cy="94043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건강한 조직문화</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신한라이프는 다양한 소통 채널과 조직문화 프로그램을 통해 조직 내에서 DEI의 가치를 공유하고 있습니다.</a:t>
            </a:r>
            <a:endParaRPr sz="800">
              <a:latin typeface="Arial"/>
              <a:ea typeface="Arial"/>
              <a:cs typeface="Arial"/>
              <a:sym typeface="Arial"/>
            </a:endParaRPr>
          </a:p>
          <a:p>
            <a:pPr indent="0" lvl="0" marL="12700" marR="7620" rtl="0" algn="l">
              <a:lnSpc>
                <a:spcPct val="149800"/>
              </a:lnSpc>
              <a:spcBef>
                <a:spcPts val="0"/>
              </a:spcBef>
              <a:spcAft>
                <a:spcPts val="0"/>
              </a:spcAft>
              <a:buNone/>
            </a:pPr>
            <a:r>
              <a:rPr b="0" lang="en-US" sz="800">
                <a:solidFill>
                  <a:srgbClr val="58595B"/>
                </a:solidFill>
                <a:latin typeface="Arial"/>
                <a:ea typeface="Arial"/>
                <a:cs typeface="Arial"/>
                <a:sym typeface="Arial"/>
              </a:rPr>
              <a:t>또한, 노사 간 적극적인 소통을 통해 조직 문화를 지속적 로 개선하고 있습니다.</a:t>
            </a:r>
            <a:endParaRPr sz="800">
              <a:latin typeface="Arial"/>
              <a:ea typeface="Arial"/>
              <a:cs typeface="Arial"/>
              <a:sym typeface="Arial"/>
            </a:endParaRPr>
          </a:p>
        </p:txBody>
      </p:sp>
      <p:pic>
        <p:nvPicPr>
          <p:cNvPr id="4734" name="Google Shape;4734;p76"/>
          <p:cNvPicPr preferRelativeResize="0"/>
          <p:nvPr/>
        </p:nvPicPr>
        <p:blipFill rotWithShape="1">
          <a:blip r:embed="rId16">
            <a:alphaModFix/>
          </a:blip>
          <a:srcRect b="0" l="0" r="0" t="0"/>
          <a:stretch/>
        </p:blipFill>
        <p:spPr>
          <a:xfrm>
            <a:off x="4401061" y="2548036"/>
            <a:ext cx="98424" cy="82549"/>
          </a:xfrm>
          <a:prstGeom prst="rect">
            <a:avLst/>
          </a:prstGeom>
          <a:noFill/>
          <a:ln>
            <a:noFill/>
          </a:ln>
        </p:spPr>
      </p:pic>
      <p:pic>
        <p:nvPicPr>
          <p:cNvPr id="4735" name="Google Shape;4735;p76"/>
          <p:cNvPicPr preferRelativeResize="0"/>
          <p:nvPr/>
        </p:nvPicPr>
        <p:blipFill rotWithShape="1">
          <a:blip r:embed="rId16">
            <a:alphaModFix/>
          </a:blip>
          <a:srcRect b="0" l="0" r="0" t="0"/>
          <a:stretch/>
        </p:blipFill>
        <p:spPr>
          <a:xfrm>
            <a:off x="2662576" y="2730662"/>
            <a:ext cx="98424" cy="82549"/>
          </a:xfrm>
          <a:prstGeom prst="rect">
            <a:avLst/>
          </a:prstGeom>
          <a:noFill/>
          <a:ln>
            <a:noFill/>
          </a:ln>
        </p:spPr>
      </p:pic>
      <p:pic>
        <p:nvPicPr>
          <p:cNvPr id="4736" name="Google Shape;4736;p76"/>
          <p:cNvPicPr preferRelativeResize="0"/>
          <p:nvPr/>
        </p:nvPicPr>
        <p:blipFill rotWithShape="1">
          <a:blip r:embed="rId16">
            <a:alphaModFix/>
          </a:blip>
          <a:srcRect b="0" l="0" r="0" t="0"/>
          <a:stretch/>
        </p:blipFill>
        <p:spPr>
          <a:xfrm>
            <a:off x="3011715" y="2730662"/>
            <a:ext cx="98424" cy="82549"/>
          </a:xfrm>
          <a:prstGeom prst="rect">
            <a:avLst/>
          </a:prstGeom>
          <a:noFill/>
          <a:ln>
            <a:noFill/>
          </a:ln>
        </p:spPr>
      </p:pic>
      <p:sp>
        <p:nvSpPr>
          <p:cNvPr id="4737" name="Google Shape;4737;p76"/>
          <p:cNvSpPr txBox="1"/>
          <p:nvPr/>
        </p:nvSpPr>
        <p:spPr>
          <a:xfrm>
            <a:off x="2327300" y="1724523"/>
            <a:ext cx="2509520"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임직원 소통 확대</a:t>
            </a:r>
            <a:endParaRPr sz="750">
              <a:latin typeface="Arial"/>
              <a:ea typeface="Arial"/>
              <a:cs typeface="Arial"/>
              <a:sym typeface="Arial"/>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경영진과 직원 간의 소통 프로그램을 통해 회사의 방향성 에 대한 이해와 공감을 도모하여 조직 내에서 함께 성장하 는 문화를 조성하고 있습니다. CEO는 다양한 계층의 목소 리를 듣기 위해 직접 현장을 방문하는 등 다방면  로 노력 하고 있  며, 앞  로도 다양한 형태의 소통을 지속해서 확 대할 예정입니다.</a:t>
            </a:r>
            <a:endParaRPr sz="800">
              <a:latin typeface="Arial"/>
              <a:ea typeface="Arial"/>
              <a:cs typeface="Arial"/>
              <a:sym typeface="Arial"/>
            </a:endParaRPr>
          </a:p>
        </p:txBody>
      </p:sp>
      <p:sp>
        <p:nvSpPr>
          <p:cNvPr id="4738" name="Google Shape;4738;p76"/>
          <p:cNvSpPr txBox="1"/>
          <p:nvPr/>
        </p:nvSpPr>
        <p:spPr>
          <a:xfrm>
            <a:off x="5063299" y="626338"/>
            <a:ext cx="2508885" cy="130492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원팀 조직문화 프로그램 - 전사 변화관리 연수</a:t>
            </a:r>
            <a:endParaRPr sz="750">
              <a:latin typeface="Arial"/>
              <a:ea typeface="Arial"/>
              <a:cs typeface="Arial"/>
              <a:sym typeface="Arial"/>
            </a:endParaRPr>
          </a:p>
          <a:p>
            <a:pPr indent="0" lvl="0" marL="12700" marR="5080" rtl="0" algn="just">
              <a:lnSpc>
                <a:spcPct val="149800"/>
              </a:lnSpc>
              <a:spcBef>
                <a:spcPts val="55"/>
              </a:spcBef>
              <a:spcAft>
                <a:spcPts val="0"/>
              </a:spcAft>
              <a:buNone/>
            </a:pPr>
            <a:r>
              <a:rPr b="0" lang="en-US" sz="800">
                <a:solidFill>
                  <a:srgbClr val="58595B"/>
                </a:solidFill>
                <a:latin typeface="Arial"/>
                <a:ea typeface="Arial"/>
                <a:cs typeface="Arial"/>
                <a:sym typeface="Arial"/>
              </a:rPr>
              <a:t>신한라이프는 통합 과정에서 사회적 거리두기로 제한되었 던 직원 간 소통 강화와 경영 현안 전사 공유를 통한 변화관 리 인식을 제고하기 위해 매년 전직원 대상 변화관리 연수 를 시행하고 있습니다. 또한, 협업이 필요한 팀 액티비티를 통해 긍정적인 직원 경험을 제공하며 함께하는 조직문화 를 강화하고 있습니다.</a:t>
            </a:r>
            <a:endParaRPr sz="800">
              <a:latin typeface="Arial"/>
              <a:ea typeface="Arial"/>
              <a:cs typeface="Arial"/>
              <a:sym typeface="Arial"/>
            </a:endParaRPr>
          </a:p>
        </p:txBody>
      </p:sp>
      <p:pic>
        <p:nvPicPr>
          <p:cNvPr id="4739" name="Google Shape;4739;p76"/>
          <p:cNvPicPr preferRelativeResize="0"/>
          <p:nvPr/>
        </p:nvPicPr>
        <p:blipFill rotWithShape="1">
          <a:blip r:embed="rId16">
            <a:alphaModFix/>
          </a:blip>
          <a:srcRect b="0" l="0" r="0" t="0"/>
          <a:stretch/>
        </p:blipFill>
        <p:spPr>
          <a:xfrm>
            <a:off x="7133497" y="5833158"/>
            <a:ext cx="98424" cy="82549"/>
          </a:xfrm>
          <a:prstGeom prst="rect">
            <a:avLst/>
          </a:prstGeom>
          <a:noFill/>
          <a:ln>
            <a:noFill/>
          </a:ln>
        </p:spPr>
      </p:pic>
      <p:pic>
        <p:nvPicPr>
          <p:cNvPr id="4740" name="Google Shape;4740;p76"/>
          <p:cNvPicPr preferRelativeResize="0"/>
          <p:nvPr/>
        </p:nvPicPr>
        <p:blipFill rotWithShape="1">
          <a:blip r:embed="rId16">
            <a:alphaModFix/>
          </a:blip>
          <a:srcRect b="0" l="0" r="0" t="0"/>
          <a:stretch/>
        </p:blipFill>
        <p:spPr>
          <a:xfrm>
            <a:off x="5175295" y="6015784"/>
            <a:ext cx="98424" cy="82549"/>
          </a:xfrm>
          <a:prstGeom prst="rect">
            <a:avLst/>
          </a:prstGeom>
          <a:noFill/>
          <a:ln>
            <a:noFill/>
          </a:ln>
        </p:spPr>
      </p:pic>
      <p:sp>
        <p:nvSpPr>
          <p:cNvPr id="4741" name="Google Shape;4741;p76"/>
          <p:cNvSpPr txBox="1"/>
          <p:nvPr/>
        </p:nvSpPr>
        <p:spPr>
          <a:xfrm>
            <a:off x="5063299" y="4623630"/>
            <a:ext cx="2509520" cy="1691005"/>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t/>
            </a:r>
            <a:endParaRPr sz="650">
              <a:latin typeface="Times New Roman"/>
              <a:ea typeface="Times New Roman"/>
              <a:cs typeface="Times New Roman"/>
              <a:sym typeface="Times New Roman"/>
            </a:endParaRPr>
          </a:p>
          <a:p>
            <a:pPr indent="0" lvl="0" marL="12700" rtl="0" algn="just">
              <a:lnSpc>
                <a:spcPct val="100000"/>
              </a:lnSpc>
              <a:spcBef>
                <a:spcPts val="0"/>
              </a:spcBef>
              <a:spcAft>
                <a:spcPts val="0"/>
              </a:spcAft>
              <a:buNone/>
            </a:pPr>
            <a:r>
              <a:rPr lang="en-US" sz="700" u="sng">
                <a:solidFill>
                  <a:srgbClr val="58595B"/>
                </a:solidFill>
                <a:latin typeface="Times New Roman"/>
                <a:ea typeface="Times New Roman"/>
                <a:cs typeface="Times New Roman"/>
                <a:sym typeface="Times New Roman"/>
              </a:rPr>
              <a:t>	</a:t>
            </a:r>
            <a:r>
              <a:rPr lang="en-US" sz="700">
                <a:solidFill>
                  <a:srgbClr val="58595B"/>
                </a:solidFill>
                <a:latin typeface="Times New Roman"/>
                <a:ea typeface="Times New Roman"/>
                <a:cs typeface="Times New Roman"/>
                <a:sym typeface="Times New Roman"/>
              </a:rPr>
              <a:t> </a:t>
            </a:r>
            <a:r>
              <a:rPr lang="en-US" sz="700" u="sng">
                <a:solidFill>
                  <a:srgbClr val="58595B"/>
                </a:solidFill>
                <a:latin typeface="Times New Roman"/>
                <a:ea typeface="Times New Roman"/>
                <a:cs typeface="Times New Roman"/>
                <a:sym typeface="Times New Roman"/>
              </a:rPr>
              <a:t>	</a:t>
            </a:r>
            <a:endParaRPr sz="7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12700" rtl="0" algn="just">
              <a:lnSpc>
                <a:spcPct val="100000"/>
              </a:lnSpc>
              <a:spcBef>
                <a:spcPts val="470"/>
              </a:spcBef>
              <a:spcAft>
                <a:spcPts val="0"/>
              </a:spcAft>
              <a:buNone/>
            </a:pPr>
            <a:r>
              <a:rPr b="0" lang="en-US" sz="750">
                <a:solidFill>
                  <a:srgbClr val="6DA4EB"/>
                </a:solidFill>
                <a:latin typeface="Arial"/>
                <a:ea typeface="Arial"/>
                <a:cs typeface="Arial"/>
                <a:sym typeface="Arial"/>
              </a:rPr>
              <a:t>핵심가치 행동규범 수립</a:t>
            </a:r>
            <a:endParaRPr sz="750">
              <a:latin typeface="Arial"/>
              <a:ea typeface="Arial"/>
              <a:cs typeface="Arial"/>
              <a:sym typeface="Arial"/>
            </a:endParaRPr>
          </a:p>
          <a:p>
            <a:pPr indent="0" lvl="0" marL="12700" marR="5080" rtl="0" algn="just">
              <a:lnSpc>
                <a:spcPct val="149800"/>
              </a:lnSpc>
              <a:spcBef>
                <a:spcPts val="55"/>
              </a:spcBef>
              <a:spcAft>
                <a:spcPts val="0"/>
              </a:spcAft>
              <a:buNone/>
            </a:pPr>
            <a:r>
              <a:rPr b="0" lang="en-US" sz="800">
                <a:solidFill>
                  <a:srgbClr val="58595B"/>
                </a:solidFill>
                <a:latin typeface="Arial"/>
                <a:ea typeface="Arial"/>
                <a:cs typeface="Arial"/>
                <a:sym typeface="Arial"/>
              </a:rPr>
              <a:t>신한라이프의 핵심가치인 ‘바르게’를 내재화 하기 위해 구 성원 참여 기반의 행동규범 ‘COOC(Code of Conduct)’ 을 수립하였습니다. 신한인이라면 반드시 실천해야 할 바 람직하고 구체적인 행동규범 ‘COOC’를 각 부서별로 수립 하고 공유하여 행동 중심의 문화 확산을 지속적  로 추진 함  로써 전 직원의 일하는 방식 개선과 핵심가치 실천을 도모하고 있습니다.</a:t>
            </a:r>
            <a:endParaRPr sz="800">
              <a:latin typeface="Arial"/>
              <a:ea typeface="Arial"/>
              <a:cs typeface="Arial"/>
              <a:sym typeface="Arial"/>
            </a:endParaRPr>
          </a:p>
        </p:txBody>
      </p:sp>
      <p:pic>
        <p:nvPicPr>
          <p:cNvPr id="4742" name="Google Shape;4742;p76"/>
          <p:cNvPicPr preferRelativeResize="0"/>
          <p:nvPr/>
        </p:nvPicPr>
        <p:blipFill rotWithShape="1">
          <a:blip r:embed="rId16">
            <a:alphaModFix/>
          </a:blip>
          <a:srcRect b="0" l="0" r="0" t="0"/>
          <a:stretch/>
        </p:blipFill>
        <p:spPr>
          <a:xfrm>
            <a:off x="8337152" y="1450134"/>
            <a:ext cx="98424" cy="82549"/>
          </a:xfrm>
          <a:prstGeom prst="rect">
            <a:avLst/>
          </a:prstGeom>
          <a:noFill/>
          <a:ln>
            <a:noFill/>
          </a:ln>
        </p:spPr>
      </p:pic>
      <p:pic>
        <p:nvPicPr>
          <p:cNvPr id="4743" name="Google Shape;4743;p76"/>
          <p:cNvPicPr preferRelativeResize="0"/>
          <p:nvPr/>
        </p:nvPicPr>
        <p:blipFill rotWithShape="1">
          <a:blip r:embed="rId16">
            <a:alphaModFix/>
          </a:blip>
          <a:srcRect b="0" l="0" r="0" t="0"/>
          <a:stretch/>
        </p:blipFill>
        <p:spPr>
          <a:xfrm>
            <a:off x="8888868" y="1450134"/>
            <a:ext cx="98424" cy="82549"/>
          </a:xfrm>
          <a:prstGeom prst="rect">
            <a:avLst/>
          </a:prstGeom>
          <a:noFill/>
          <a:ln>
            <a:noFill/>
          </a:ln>
        </p:spPr>
      </p:pic>
      <p:sp>
        <p:nvSpPr>
          <p:cNvPr id="4744" name="Google Shape;4744;p76"/>
          <p:cNvSpPr txBox="1"/>
          <p:nvPr/>
        </p:nvSpPr>
        <p:spPr>
          <a:xfrm>
            <a:off x="7799299" y="626338"/>
            <a:ext cx="2511425" cy="130492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0" lang="en-US" sz="750">
                <a:solidFill>
                  <a:srgbClr val="6DA4EB"/>
                </a:solidFill>
                <a:latin typeface="Arial"/>
                <a:ea typeface="Arial"/>
                <a:cs typeface="Arial"/>
                <a:sym typeface="Arial"/>
              </a:rPr>
              <a:t>퍼플드림투어</a:t>
            </a:r>
            <a:endParaRPr sz="750">
              <a:latin typeface="Arial"/>
              <a:ea typeface="Arial"/>
              <a:cs typeface="Arial"/>
              <a:sym typeface="Arial"/>
            </a:endParaRPr>
          </a:p>
          <a:p>
            <a:pPr indent="0" lvl="0" marL="12700" marR="5080" rtl="0" algn="just">
              <a:lnSpc>
                <a:spcPct val="149800"/>
              </a:lnSpc>
              <a:spcBef>
                <a:spcPts val="55"/>
              </a:spcBef>
              <a:spcAft>
                <a:spcPts val="0"/>
              </a:spcAft>
              <a:buNone/>
            </a:pPr>
            <a:r>
              <a:rPr b="0" lang="en-US" sz="800">
                <a:solidFill>
                  <a:srgbClr val="58595B"/>
                </a:solidFill>
                <a:latin typeface="Arial"/>
                <a:ea typeface="Arial"/>
                <a:cs typeface="Arial"/>
                <a:sym typeface="Arial"/>
              </a:rPr>
              <a:t>임직원의 사기진작 및 인정 문화 조성을 위한 우수직원 해 외연수 프로그램을 운영하고 있습니다. 2023년 상반기 총 3회에 걸쳐 98명의 직원들이 3박 4일 일본 북해도로 연 수를 다녀왔  며, 지속적  로 직원의 업무 동기부여를 강 화하고, 리프레시가 될 수 있도록 세심한 노력을 이어갈 예 정입니다.</a:t>
            </a:r>
            <a:endParaRPr sz="800">
              <a:latin typeface="Arial"/>
              <a:ea typeface="Arial"/>
              <a:cs typeface="Arial"/>
              <a:sym typeface="Arial"/>
            </a:endParaRPr>
          </a:p>
        </p:txBody>
      </p:sp>
      <p:pic>
        <p:nvPicPr>
          <p:cNvPr id="4745" name="Google Shape;4745;p76"/>
          <p:cNvPicPr preferRelativeResize="0"/>
          <p:nvPr/>
        </p:nvPicPr>
        <p:blipFill rotWithShape="1">
          <a:blip r:embed="rId16">
            <a:alphaModFix/>
          </a:blip>
          <a:srcRect b="0" l="0" r="0" t="0"/>
          <a:stretch/>
        </p:blipFill>
        <p:spPr>
          <a:xfrm>
            <a:off x="10070008" y="3093768"/>
            <a:ext cx="98424" cy="82549"/>
          </a:xfrm>
          <a:prstGeom prst="rect">
            <a:avLst/>
          </a:prstGeom>
          <a:noFill/>
          <a:ln>
            <a:noFill/>
          </a:ln>
        </p:spPr>
      </p:pic>
      <p:pic>
        <p:nvPicPr>
          <p:cNvPr id="4746" name="Google Shape;4746;p76"/>
          <p:cNvPicPr preferRelativeResize="0"/>
          <p:nvPr/>
        </p:nvPicPr>
        <p:blipFill rotWithShape="1">
          <a:blip r:embed="rId16">
            <a:alphaModFix/>
          </a:blip>
          <a:srcRect b="0" l="0" r="0" t="0"/>
          <a:stretch/>
        </p:blipFill>
        <p:spPr>
          <a:xfrm>
            <a:off x="8844975" y="3276394"/>
            <a:ext cx="98424" cy="82549"/>
          </a:xfrm>
          <a:prstGeom prst="rect">
            <a:avLst/>
          </a:prstGeom>
          <a:noFill/>
          <a:ln>
            <a:noFill/>
          </a:ln>
        </p:spPr>
      </p:pic>
      <p:sp>
        <p:nvSpPr>
          <p:cNvPr id="4747" name="Google Shape;4747;p76"/>
          <p:cNvSpPr txBox="1"/>
          <p:nvPr/>
        </p:nvSpPr>
        <p:spPr>
          <a:xfrm>
            <a:off x="7799299" y="2087346"/>
            <a:ext cx="2510155"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0" lang="en-US" sz="750">
                <a:solidFill>
                  <a:srgbClr val="6DA4EB"/>
                </a:solidFill>
                <a:latin typeface="Arial"/>
                <a:ea typeface="Arial"/>
                <a:cs typeface="Arial"/>
                <a:sym typeface="Arial"/>
              </a:rPr>
              <a:t>함께 성장하는 노사관계</a:t>
            </a:r>
            <a:endParaRPr sz="750">
              <a:latin typeface="Arial"/>
              <a:ea typeface="Arial"/>
              <a:cs typeface="Arial"/>
              <a:sym typeface="Arial"/>
            </a:endParaRPr>
          </a:p>
          <a:p>
            <a:pPr indent="0" lvl="0" marL="12700" marR="5080" rtl="0" algn="just">
              <a:lnSpc>
                <a:spcPct val="149800"/>
              </a:lnSpc>
              <a:spcBef>
                <a:spcPts val="55"/>
              </a:spcBef>
              <a:spcAft>
                <a:spcPts val="0"/>
              </a:spcAft>
              <a:buNone/>
            </a:pPr>
            <a:r>
              <a:rPr b="0" lang="en-US" sz="800">
                <a:solidFill>
                  <a:srgbClr val="58595B"/>
                </a:solidFill>
                <a:latin typeface="Arial"/>
                <a:ea typeface="Arial"/>
                <a:cs typeface="Arial"/>
                <a:sym typeface="Arial"/>
              </a:rPr>
              <a:t>신한라이프는 신뢰 기반의 노사관계를 지향하며, 상호간 상생과 임직원 모두의 지속적인 성장을 위해 노동조합과 활발히 소통하고 있습니다. 분기 단위 노사협의체를 통해 근무 조건 및 환경, 복리후생 등에 대한 다양한 의견을 수시 로 청취하고 협의 과제로 채택하여 개선해 나가고 있  며, 회사와 노동조합이 공동  로 문화체험 프로그램을 운영하 여 직원들의 시야를 확장함과 동시에 소통 기회를 확대하 고 있습니다. 신한라이프는 임직원이 역량을 펼치고 성장 할 수 있는 환경을 조성하기 위해 노동조합의 자율적인 활 동을 보장하고, 적극적인 소통을 이어가겠습니다.</a:t>
            </a:r>
            <a:endParaRPr sz="800">
              <a:latin typeface="Arial"/>
              <a:ea typeface="Arial"/>
              <a:cs typeface="Arial"/>
              <a:sym typeface="Arial"/>
            </a:endParaRPr>
          </a:p>
        </p:txBody>
      </p:sp>
      <p:graphicFrame>
        <p:nvGraphicFramePr>
          <p:cNvPr id="4748" name="Google Shape;4748;p76"/>
          <p:cNvGraphicFramePr/>
          <p:nvPr/>
        </p:nvGraphicFramePr>
        <p:xfrm>
          <a:off x="5075999" y="2140411"/>
          <a:ext cx="3000000" cy="3000000"/>
        </p:xfrm>
        <a:graphic>
          <a:graphicData uri="http://schemas.openxmlformats.org/drawingml/2006/table">
            <a:tbl>
              <a:tblPr bandRow="1" firstRow="1">
                <a:noFill/>
                <a:tableStyleId>{C31ADFB9-D814-4208-886B-9652E2F75FA4}</a:tableStyleId>
              </a:tblPr>
              <a:tblGrid>
                <a:gridCol w="647700"/>
                <a:gridCol w="183577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89535"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1893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85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2022.9~11</a:t>
                      </a:r>
                      <a:endParaRPr sz="700" u="none" cap="none" strike="noStrike">
                        <a:latin typeface="Arial"/>
                        <a:ea typeface="Arial"/>
                        <a:cs typeface="Arial"/>
                        <a:sym typeface="Arial"/>
                      </a:endParaRPr>
                    </a:p>
                    <a:p>
                      <a:pPr indent="0" lvl="0" marL="17780" marR="10413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총 14회차 1,480명 참여</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50" u="none" cap="none" strike="noStrike">
                        <a:latin typeface="Times New Roman"/>
                        <a:ea typeface="Times New Roman"/>
                        <a:cs typeface="Times New Roman"/>
                        <a:sym typeface="Times New Roman"/>
                      </a:endParaRPr>
                    </a:p>
                    <a:p>
                      <a:pPr indent="0" lvl="0" marL="89535" marR="0" rtl="0" algn="l">
                        <a:lnSpc>
                          <a:spcPct val="100000"/>
                        </a:lnSpc>
                        <a:spcBef>
                          <a:spcPts val="5"/>
                        </a:spcBef>
                        <a:spcAft>
                          <a:spcPts val="0"/>
                        </a:spcAft>
                        <a:buNone/>
                      </a:pPr>
                      <a:r>
                        <a:rPr b="0" lang="en-US" sz="700" u="none" cap="none" strike="noStrike">
                          <a:solidFill>
                            <a:srgbClr val="6DA4EB"/>
                          </a:solidFill>
                          <a:latin typeface="Arial"/>
                          <a:ea typeface="Arial"/>
                          <a:cs typeface="Arial"/>
                          <a:sym typeface="Arial"/>
                        </a:rPr>
                        <a:t>(Module 1)</a:t>
                      </a:r>
                      <a:endParaRPr sz="700" u="none" cap="none" strike="noStrike">
                        <a:latin typeface="Arial"/>
                        <a:ea typeface="Arial"/>
                        <a:cs typeface="Arial"/>
                        <a:sym typeface="Arial"/>
                      </a:endParaRPr>
                    </a:p>
                    <a:p>
                      <a:pPr indent="0" lvl="0" marL="89535" marR="278130" rtl="0" algn="l">
                        <a:lnSpc>
                          <a:spcPct val="131000"/>
                        </a:lnSpc>
                        <a:spcBef>
                          <a:spcPts val="0"/>
                        </a:spcBef>
                        <a:spcAft>
                          <a:spcPts val="0"/>
                        </a:spcAft>
                        <a:buNone/>
                      </a:pPr>
                      <a:r>
                        <a:rPr b="0" lang="en-US" sz="700" u="none" cap="none" strike="noStrike">
                          <a:solidFill>
                            <a:srgbClr val="6DA4EB"/>
                          </a:solidFill>
                          <a:latin typeface="Arial"/>
                          <a:ea typeface="Arial"/>
                          <a:cs typeface="Arial"/>
                          <a:sym typeface="Arial"/>
                        </a:rPr>
                        <a:t>경영현황 및 퍼실리테이션 기반 워크숍: </a:t>
                      </a:r>
                      <a:r>
                        <a:rPr b="0" lang="en-US" sz="700" u="none" cap="none" strike="noStrike">
                          <a:solidFill>
                            <a:srgbClr val="58595B"/>
                          </a:solidFill>
                          <a:latin typeface="Arial"/>
                          <a:ea typeface="Arial"/>
                          <a:cs typeface="Arial"/>
                          <a:sym typeface="Arial"/>
                        </a:rPr>
                        <a:t>현상 인지, 변화의 당위성 인지를 통한 상호 이해 확대</a:t>
                      </a:r>
                      <a:endParaRPr sz="700" u="none" cap="none" strike="noStrike">
                        <a:latin typeface="Arial"/>
                        <a:ea typeface="Arial"/>
                        <a:cs typeface="Arial"/>
                        <a:sym typeface="Arial"/>
                      </a:endParaRPr>
                    </a:p>
                    <a:p>
                      <a:pPr indent="0" lvl="0" marL="89535" marR="0" rtl="0" algn="l">
                        <a:lnSpc>
                          <a:spcPct val="100000"/>
                        </a:lnSpc>
                        <a:spcBef>
                          <a:spcPts val="259"/>
                        </a:spcBef>
                        <a:spcAft>
                          <a:spcPts val="0"/>
                        </a:spcAft>
                        <a:buNone/>
                      </a:pPr>
                      <a:r>
                        <a:rPr b="0" lang="en-US" sz="700" u="none" cap="none" strike="noStrike">
                          <a:solidFill>
                            <a:srgbClr val="6DA4EB"/>
                          </a:solidFill>
                          <a:latin typeface="Arial"/>
                          <a:ea typeface="Arial"/>
                          <a:cs typeface="Arial"/>
                          <a:sym typeface="Arial"/>
                        </a:rPr>
                        <a:t>(Module 2)</a:t>
                      </a:r>
                      <a:endParaRPr sz="700" u="none" cap="none" strike="noStrike">
                        <a:latin typeface="Arial"/>
                        <a:ea typeface="Arial"/>
                        <a:cs typeface="Arial"/>
                        <a:sym typeface="Arial"/>
                      </a:endParaRPr>
                    </a:p>
                    <a:p>
                      <a:pPr indent="0" lvl="0" marL="89535" marR="0" rtl="0" algn="l">
                        <a:lnSpc>
                          <a:spcPct val="100000"/>
                        </a:lnSpc>
                        <a:spcBef>
                          <a:spcPts val="259"/>
                        </a:spcBef>
                        <a:spcAft>
                          <a:spcPts val="0"/>
                        </a:spcAft>
                        <a:buNone/>
                      </a:pPr>
                      <a:r>
                        <a:rPr b="0" lang="en-US" sz="700" u="none" cap="none" strike="noStrike">
                          <a:solidFill>
                            <a:srgbClr val="6DA4EB"/>
                          </a:solidFill>
                          <a:latin typeface="Arial"/>
                          <a:ea typeface="Arial"/>
                          <a:cs typeface="Arial"/>
                          <a:sym typeface="Arial"/>
                        </a:rPr>
                        <a:t>가상의 요소가 결합된 빅게임:</a:t>
                      </a:r>
                      <a:endParaRPr sz="700" u="none" cap="none" strike="noStrike">
                        <a:latin typeface="Arial"/>
                        <a:ea typeface="Arial"/>
                        <a:cs typeface="Arial"/>
                        <a:sym typeface="Arial"/>
                      </a:endParaRPr>
                    </a:p>
                    <a:p>
                      <a:pPr indent="0" lvl="0" marL="89535"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시너지 &amp; 협업을 통한 성공 경험</a:t>
                      </a:r>
                      <a:endParaRPr sz="700" u="none" cap="none" strike="noStrike">
                        <a:latin typeface="Arial"/>
                        <a:ea typeface="Arial"/>
                        <a:cs typeface="Arial"/>
                        <a:sym typeface="Arial"/>
                      </a:endParaRPr>
                    </a:p>
                    <a:p>
                      <a:pPr indent="0" lvl="0" marL="71755" marR="0" rtl="0" algn="l">
                        <a:lnSpc>
                          <a:spcPct val="75625"/>
                        </a:lnSpc>
                        <a:spcBef>
                          <a:spcPts val="330"/>
                        </a:spcBef>
                        <a:spcAft>
                          <a:spcPts val="0"/>
                        </a:spcAft>
                        <a:buNone/>
                      </a:pPr>
                      <a:r>
                        <a:rPr lang="en-US" sz="800" u="sng" cap="none" strike="noStrike">
                          <a:solidFill>
                            <a:srgbClr val="58595B"/>
                          </a:solidFill>
                          <a:latin typeface="Times New Roman"/>
                          <a:ea typeface="Times New Roman"/>
                          <a:cs typeface="Times New Roman"/>
                          <a:sym typeface="Times New Roman"/>
                        </a:rPr>
                        <a:t>	</a:t>
                      </a:r>
                      <a:endParaRPr sz="800" u="none" cap="none" strike="noStrike">
                        <a:latin typeface="Times New Roman"/>
                        <a:ea typeface="Times New Roman"/>
                        <a:cs typeface="Times New Roman"/>
                        <a:sym typeface="Times New Roman"/>
                      </a:endParaRPr>
                    </a:p>
                  </a:txBody>
                  <a:tcPr marT="2550" marB="0" marR="0" marL="0">
                    <a:lnT cap="flat" cmpd="sng" w="9525">
                      <a:solidFill>
                        <a:srgbClr val="6DA4EB"/>
                      </a:solidFill>
                      <a:prstDash val="solid"/>
                      <a:round/>
                      <a:headEnd len="sm" w="sm" type="none"/>
                      <a:tailEnd len="sm" w="sm" type="none"/>
                    </a:lnT>
                  </a:tcPr>
                </a:tc>
              </a:tr>
              <a:tr h="10668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85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2023.9</a:t>
                      </a:r>
                      <a:endParaRPr sz="700" u="none" cap="none" strike="noStrike">
                        <a:latin typeface="Arial"/>
                        <a:ea typeface="Arial"/>
                        <a:cs typeface="Arial"/>
                        <a:sym typeface="Arial"/>
                      </a:endParaRPr>
                    </a:p>
                    <a:p>
                      <a:pPr indent="0" lvl="0" marL="17780" marR="10413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총 12회차 1,317명 참여</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50" u="none" cap="none" strike="noStrike">
                        <a:latin typeface="Times New Roman"/>
                        <a:ea typeface="Times New Roman"/>
                        <a:cs typeface="Times New Roman"/>
                        <a:sym typeface="Times New Roman"/>
                      </a:endParaRPr>
                    </a:p>
                    <a:p>
                      <a:pPr indent="0" lvl="0" marL="89535"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(Module 1)</a:t>
                      </a:r>
                      <a:endParaRPr sz="700" u="none" cap="none" strike="noStrike">
                        <a:latin typeface="Arial"/>
                        <a:ea typeface="Arial"/>
                        <a:cs typeface="Arial"/>
                        <a:sym typeface="Arial"/>
                      </a:endParaRPr>
                    </a:p>
                    <a:p>
                      <a:pPr indent="0" lvl="0" marL="89535" marR="257809" rtl="0" algn="l">
                        <a:lnSpc>
                          <a:spcPct val="131000"/>
                        </a:lnSpc>
                        <a:spcBef>
                          <a:spcPts val="0"/>
                        </a:spcBef>
                        <a:spcAft>
                          <a:spcPts val="0"/>
                        </a:spcAft>
                        <a:buNone/>
                      </a:pPr>
                      <a:r>
                        <a:rPr b="0" lang="en-US" sz="700" u="none" cap="none" strike="noStrike">
                          <a:solidFill>
                            <a:srgbClr val="6DA4EB"/>
                          </a:solidFill>
                          <a:latin typeface="Arial"/>
                          <a:ea typeface="Arial"/>
                          <a:cs typeface="Arial"/>
                          <a:sym typeface="Arial"/>
                        </a:rPr>
                        <a:t>메타인지 기반 직원 성장인식 제고: </a:t>
                      </a:r>
                      <a:r>
                        <a:rPr b="0" lang="en-US" sz="700" u="none" cap="none" strike="noStrike">
                          <a:solidFill>
                            <a:srgbClr val="58595B"/>
                          </a:solidFill>
                          <a:latin typeface="Arial"/>
                          <a:ea typeface="Arial"/>
                          <a:cs typeface="Arial"/>
                          <a:sym typeface="Arial"/>
                        </a:rPr>
                        <a:t>개인별 Tanagement 강점 진단 실시 및 자기인식 중요성 공유</a:t>
                      </a:r>
                      <a:endParaRPr sz="700" u="none" cap="none" strike="noStrike">
                        <a:latin typeface="Arial"/>
                        <a:ea typeface="Arial"/>
                        <a:cs typeface="Arial"/>
                        <a:sym typeface="Arial"/>
                      </a:endParaRPr>
                    </a:p>
                    <a:p>
                      <a:pPr indent="0" lvl="0" marL="89535" marR="0" rtl="0" algn="l">
                        <a:lnSpc>
                          <a:spcPct val="100000"/>
                        </a:lnSpc>
                        <a:spcBef>
                          <a:spcPts val="260"/>
                        </a:spcBef>
                        <a:spcAft>
                          <a:spcPts val="0"/>
                        </a:spcAft>
                        <a:buNone/>
                      </a:pPr>
                      <a:r>
                        <a:rPr b="0" lang="en-US" sz="700" u="none" cap="none" strike="noStrike">
                          <a:solidFill>
                            <a:srgbClr val="6DA4EB"/>
                          </a:solidFill>
                          <a:latin typeface="Arial"/>
                          <a:ea typeface="Arial"/>
                          <a:cs typeface="Arial"/>
                          <a:sym typeface="Arial"/>
                        </a:rPr>
                        <a:t>(Module 2)</a:t>
                      </a:r>
                      <a:endParaRPr sz="700" u="none" cap="none" strike="noStrike">
                        <a:latin typeface="Arial"/>
                        <a:ea typeface="Arial"/>
                        <a:cs typeface="Arial"/>
                        <a:sym typeface="Arial"/>
                      </a:endParaRPr>
                    </a:p>
                    <a:p>
                      <a:pPr indent="0" lvl="0" marL="89535" marR="0" rtl="0" algn="l">
                        <a:lnSpc>
                          <a:spcPct val="100000"/>
                        </a:lnSpc>
                        <a:spcBef>
                          <a:spcPts val="260"/>
                        </a:spcBef>
                        <a:spcAft>
                          <a:spcPts val="0"/>
                        </a:spcAft>
                        <a:buNone/>
                      </a:pPr>
                      <a:r>
                        <a:rPr b="0" lang="en-US" sz="700" u="none" cap="none" strike="noStrike">
                          <a:solidFill>
                            <a:srgbClr val="6DA4EB"/>
                          </a:solidFill>
                          <a:latin typeface="Arial"/>
                          <a:ea typeface="Arial"/>
                          <a:cs typeface="Arial"/>
                          <a:sym typeface="Arial"/>
                        </a:rPr>
                        <a:t>TOP2 목표달성을 위한 원팀 의식 고취:</a:t>
                      </a:r>
                      <a:endParaRPr sz="700" u="none" cap="none" strike="noStrike">
                        <a:latin typeface="Arial"/>
                        <a:ea typeface="Arial"/>
                        <a:cs typeface="Arial"/>
                        <a:sym typeface="Arial"/>
                      </a:endParaRPr>
                    </a:p>
                    <a:p>
                      <a:pPr indent="0" lvl="0" marL="89535" marR="0" rtl="0" algn="l">
                        <a:lnSpc>
                          <a:spcPct val="118571"/>
                        </a:lnSpc>
                        <a:spcBef>
                          <a:spcPts val="260"/>
                        </a:spcBef>
                        <a:spcAft>
                          <a:spcPts val="0"/>
                        </a:spcAft>
                        <a:buNone/>
                      </a:pPr>
                      <a:r>
                        <a:rPr b="0" lang="en-US" sz="700" u="none" cap="none" strike="noStrike">
                          <a:solidFill>
                            <a:srgbClr val="58595B"/>
                          </a:solidFill>
                          <a:latin typeface="Arial"/>
                          <a:ea typeface="Arial"/>
                          <a:cs typeface="Arial"/>
                          <a:sym typeface="Arial"/>
                        </a:rPr>
                        <a:t>게이미피케이션을 활용한 팀 대항 미션 수행</a:t>
                      </a:r>
                      <a:endParaRPr sz="700" u="none" cap="none" strike="noStrike">
                        <a:latin typeface="Arial"/>
                        <a:ea typeface="Arial"/>
                        <a:cs typeface="Arial"/>
                        <a:sym typeface="Arial"/>
                      </a:endParaRPr>
                    </a:p>
                  </a:txBody>
                  <a:tcPr marT="1275" marB="0" marR="0" marL="0"/>
                </a:tc>
              </a:tr>
            </a:tbl>
          </a:graphicData>
        </a:graphic>
      </p:graphicFrame>
      <p:graphicFrame>
        <p:nvGraphicFramePr>
          <p:cNvPr id="4749" name="Google Shape;4749;p76"/>
          <p:cNvGraphicFramePr/>
          <p:nvPr/>
        </p:nvGraphicFramePr>
        <p:xfrm>
          <a:off x="2339099" y="3974823"/>
          <a:ext cx="3000000" cy="3000000"/>
        </p:xfrm>
        <a:graphic>
          <a:graphicData uri="http://schemas.openxmlformats.org/drawingml/2006/table">
            <a:tbl>
              <a:tblPr bandRow="1" firstRow="1">
                <a:noFill/>
                <a:tableStyleId>{C31ADFB9-D814-4208-886B-9652E2F75FA4}</a:tableStyleId>
              </a:tblPr>
              <a:tblGrid>
                <a:gridCol w="899800"/>
                <a:gridCol w="71750"/>
                <a:gridCol w="1511925"/>
              </a:tblGrid>
              <a:tr h="197475">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내용</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미니 타운홀</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1143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매월 그룹별 현안 및 회사의 변화 방향을 공유하며 소통의 장 마련</a:t>
                      </a:r>
                      <a:endParaRPr sz="70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Floor 미팅</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8417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그룹 내 투명한 소통 로 경영 방향성 및 부서별 이슈 공유</a:t>
                      </a:r>
                      <a:endParaRPr sz="70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본부장 1:1 tea 미팅</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9212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소통 강화를 위한 본부장과 직원 1:1 면담</a:t>
                      </a:r>
                      <a:endParaRPr sz="70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Dream열린토크</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4925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경영진과 직원이 허심탄회하게 소통하는 토크쇼</a:t>
                      </a:r>
                      <a:endParaRPr sz="70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CEO 현장간담회</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111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CEO가 현장을 방문하여 직원들의 건의 사항 청취 및 간극 해소</a:t>
                      </a:r>
                      <a:endParaRPr sz="70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397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7780" marR="0" rtl="0" algn="l">
                        <a:lnSpc>
                          <a:spcPct val="100000"/>
                        </a:lnSpc>
                        <a:spcBef>
                          <a:spcPts val="600"/>
                        </a:spcBef>
                        <a:spcAft>
                          <a:spcPts val="0"/>
                        </a:spcAft>
                        <a:buNone/>
                      </a:pPr>
                      <a:r>
                        <a:rPr b="0" lang="en-US" sz="700" u="none" cap="none" strike="noStrike">
                          <a:solidFill>
                            <a:srgbClr val="58595B"/>
                          </a:solidFill>
                          <a:latin typeface="Arial"/>
                          <a:ea typeface="Arial"/>
                          <a:cs typeface="Arial"/>
                          <a:sym typeface="Arial"/>
                        </a:rPr>
                        <a:t>CEO 바빠다TALK</a:t>
                      </a:r>
                      <a:endParaRPr sz="700" u="none" cap="none" strike="noStrike">
                        <a:latin typeface="Arial"/>
                        <a:ea typeface="Arial"/>
                        <a:cs typeface="Arial"/>
                        <a:sym typeface="Arial"/>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133350" rtl="0" algn="just">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소규모 대면 소통 프로그램 상시화를 통해 직원의 생각과 고민을 공유하며 CEO와 상호 공감대 형성</a:t>
                      </a:r>
                      <a:endParaRPr sz="700" u="none" cap="none" strike="noStrike">
                        <a:latin typeface="Arial"/>
                        <a:ea typeface="Arial"/>
                        <a:cs typeface="Arial"/>
                        <a:sym typeface="Arial"/>
                      </a:endParaRPr>
                    </a:p>
                  </a:txBody>
                  <a:tcPr marT="349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pic>
        <p:nvPicPr>
          <p:cNvPr id="4750" name="Google Shape;4750;p76"/>
          <p:cNvPicPr preferRelativeResize="0"/>
          <p:nvPr/>
        </p:nvPicPr>
        <p:blipFill rotWithShape="1">
          <a:blip r:embed="rId17">
            <a:alphaModFix/>
          </a:blip>
          <a:srcRect b="0" l="0" r="0" t="0"/>
          <a:stretch/>
        </p:blipFill>
        <p:spPr>
          <a:xfrm>
            <a:off x="4071593" y="4655380"/>
            <a:ext cx="82550" cy="69850"/>
          </a:xfrm>
          <a:prstGeom prst="rect">
            <a:avLst/>
          </a:prstGeom>
          <a:noFill/>
          <a:ln>
            <a:noFill/>
          </a:ln>
        </p:spPr>
      </p:pic>
      <p:sp>
        <p:nvSpPr>
          <p:cNvPr id="4751" name="Google Shape;4751;p76"/>
          <p:cNvSpPr txBox="1"/>
          <p:nvPr/>
        </p:nvSpPr>
        <p:spPr>
          <a:xfrm>
            <a:off x="2439109" y="3620893"/>
            <a:ext cx="52832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소통 프로그램</a:t>
            </a:r>
            <a:endParaRPr sz="700">
              <a:latin typeface="Arial"/>
              <a:ea typeface="Arial"/>
              <a:cs typeface="Arial"/>
              <a:sym typeface="Arial"/>
            </a:endParaRPr>
          </a:p>
        </p:txBody>
      </p:sp>
      <p:grpSp>
        <p:nvGrpSpPr>
          <p:cNvPr id="4752" name="Google Shape;4752;p76"/>
          <p:cNvGrpSpPr/>
          <p:nvPr/>
        </p:nvGrpSpPr>
        <p:grpSpPr>
          <a:xfrm>
            <a:off x="2340463" y="3597286"/>
            <a:ext cx="2483073" cy="197073"/>
            <a:chOff x="2340463" y="3597286"/>
            <a:chExt cx="2483073" cy="197073"/>
          </a:xfrm>
        </p:grpSpPr>
        <p:pic>
          <p:nvPicPr>
            <p:cNvPr id="4753" name="Google Shape;4753;p76"/>
            <p:cNvPicPr preferRelativeResize="0"/>
            <p:nvPr/>
          </p:nvPicPr>
          <p:blipFill rotWithShape="1">
            <a:blip r:embed="rId18">
              <a:alphaModFix/>
            </a:blip>
            <a:srcRect b="0" l="0" r="0" t="0"/>
            <a:stretch/>
          </p:blipFill>
          <p:spPr>
            <a:xfrm>
              <a:off x="2340463" y="3597728"/>
              <a:ext cx="90928" cy="196631"/>
            </a:xfrm>
            <a:prstGeom prst="rect">
              <a:avLst/>
            </a:prstGeom>
            <a:noFill/>
            <a:ln>
              <a:noFill/>
            </a:ln>
          </p:spPr>
        </p:pic>
        <p:sp>
          <p:nvSpPr>
            <p:cNvPr id="4754" name="Google Shape;4754;p76"/>
            <p:cNvSpPr/>
            <p:nvPr/>
          </p:nvSpPr>
          <p:spPr>
            <a:xfrm>
              <a:off x="2452334" y="3792918"/>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55" name="Google Shape;4755;p76"/>
            <p:cNvPicPr preferRelativeResize="0"/>
            <p:nvPr/>
          </p:nvPicPr>
          <p:blipFill rotWithShape="1">
            <a:blip r:embed="rId19">
              <a:alphaModFix/>
            </a:blip>
            <a:srcRect b="0" l="0" r="0" t="0"/>
            <a:stretch/>
          </p:blipFill>
          <p:spPr>
            <a:xfrm>
              <a:off x="4732608" y="3597286"/>
              <a:ext cx="90928" cy="196632"/>
            </a:xfrm>
            <a:prstGeom prst="rect">
              <a:avLst/>
            </a:prstGeom>
            <a:noFill/>
            <a:ln>
              <a:noFill/>
            </a:ln>
          </p:spPr>
        </p:pic>
        <p:sp>
          <p:nvSpPr>
            <p:cNvPr id="4756" name="Google Shape;4756;p76"/>
            <p:cNvSpPr/>
            <p:nvPr/>
          </p:nvSpPr>
          <p:spPr>
            <a:xfrm>
              <a:off x="2448525" y="3598728"/>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57" name="Google Shape;4757;p76"/>
            <p:cNvSpPr/>
            <p:nvPr/>
          </p:nvSpPr>
          <p:spPr>
            <a:xfrm>
              <a:off x="2341905" y="3598730"/>
              <a:ext cx="2480310" cy="194310"/>
            </a:xfrm>
            <a:custGeom>
              <a:rect b="b" l="l" r="r" t="t"/>
              <a:pathLst>
                <a:path extrusionOk="0" h="194310" w="2480310">
                  <a:moveTo>
                    <a:pt x="165" y="91376"/>
                  </a:moveTo>
                  <a:lnTo>
                    <a:pt x="50" y="93268"/>
                  </a:lnTo>
                  <a:lnTo>
                    <a:pt x="0" y="95173"/>
                  </a:lnTo>
                  <a:lnTo>
                    <a:pt x="0" y="97091"/>
                  </a:lnTo>
                  <a:lnTo>
                    <a:pt x="0" y="99009"/>
                  </a:lnTo>
                  <a:lnTo>
                    <a:pt x="50" y="100914"/>
                  </a:lnTo>
                  <a:lnTo>
                    <a:pt x="165" y="102806"/>
                  </a:lnTo>
                </a:path>
                <a:path extrusionOk="0" h="194310" w="2480310">
                  <a:moveTo>
                    <a:pt x="91376" y="194017"/>
                  </a:moveTo>
                  <a:lnTo>
                    <a:pt x="93268" y="194132"/>
                  </a:lnTo>
                  <a:lnTo>
                    <a:pt x="95173" y="194182"/>
                  </a:lnTo>
                  <a:lnTo>
                    <a:pt x="97091" y="194182"/>
                  </a:lnTo>
                  <a:lnTo>
                    <a:pt x="102806" y="194182"/>
                  </a:lnTo>
                </a:path>
                <a:path extrusionOk="0" h="194310" w="2480310">
                  <a:moveTo>
                    <a:pt x="2377376" y="194182"/>
                  </a:moveTo>
                  <a:lnTo>
                    <a:pt x="2383091" y="194182"/>
                  </a:lnTo>
                  <a:lnTo>
                    <a:pt x="2385009" y="194182"/>
                  </a:lnTo>
                  <a:lnTo>
                    <a:pt x="2386914" y="194132"/>
                  </a:lnTo>
                  <a:lnTo>
                    <a:pt x="2388806" y="194017"/>
                  </a:lnTo>
                </a:path>
                <a:path extrusionOk="0" h="194310" w="2480310">
                  <a:moveTo>
                    <a:pt x="2480017" y="102806"/>
                  </a:moveTo>
                  <a:lnTo>
                    <a:pt x="2480132" y="100914"/>
                  </a:lnTo>
                  <a:lnTo>
                    <a:pt x="2480195" y="99009"/>
                  </a:lnTo>
                  <a:lnTo>
                    <a:pt x="2480195" y="97091"/>
                  </a:lnTo>
                  <a:lnTo>
                    <a:pt x="2480195" y="95173"/>
                  </a:lnTo>
                  <a:lnTo>
                    <a:pt x="2480132" y="93268"/>
                  </a:lnTo>
                  <a:lnTo>
                    <a:pt x="2480017" y="91376"/>
                  </a:lnTo>
                </a:path>
                <a:path extrusionOk="0" h="194310" w="2480310">
                  <a:moveTo>
                    <a:pt x="2388806" y="165"/>
                  </a:moveTo>
                  <a:lnTo>
                    <a:pt x="2386914" y="50"/>
                  </a:lnTo>
                  <a:lnTo>
                    <a:pt x="2385009" y="0"/>
                  </a:lnTo>
                  <a:lnTo>
                    <a:pt x="2383091" y="0"/>
                  </a:lnTo>
                  <a:lnTo>
                    <a:pt x="2377376" y="0"/>
                  </a:lnTo>
                </a:path>
                <a:path extrusionOk="0" h="194310"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58" name="Google Shape;4758;p76"/>
            <p:cNvPicPr preferRelativeResize="0"/>
            <p:nvPr/>
          </p:nvPicPr>
          <p:blipFill rotWithShape="1">
            <a:blip r:embed="rId20">
              <a:alphaModFix/>
            </a:blip>
            <a:srcRect b="0" l="0" r="0" t="0"/>
            <a:stretch/>
          </p:blipFill>
          <p:spPr>
            <a:xfrm>
              <a:off x="4650366" y="3640133"/>
              <a:ext cx="111391" cy="111378"/>
            </a:xfrm>
            <a:prstGeom prst="rect">
              <a:avLst/>
            </a:prstGeom>
            <a:noFill/>
            <a:ln>
              <a:noFill/>
            </a:ln>
          </p:spPr>
        </p:pic>
      </p:grpSp>
      <p:sp>
        <p:nvSpPr>
          <p:cNvPr id="4759" name="Google Shape;4759;p7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76</a:t>
            </a:r>
            <a:endParaRPr sz="900">
              <a:latin typeface="Malgun Gothic"/>
              <a:ea typeface="Malgun Gothic"/>
              <a:cs typeface="Malgun Gothic"/>
              <a:sym typeface="Malgun Gothic"/>
            </a:endParaRPr>
          </a:p>
        </p:txBody>
      </p:sp>
      <p:pic>
        <p:nvPicPr>
          <p:cNvPr id="4760" name="Google Shape;4760;p76"/>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4761" name="Google Shape;4761;p76"/>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4762" name="Google Shape;4762;p76"/>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4763" name="Google Shape;4763;p76"/>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4764" name="Google Shape;4764;p7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8" name="Shape 4768"/>
        <p:cNvGrpSpPr/>
        <p:nvPr/>
      </p:nvGrpSpPr>
      <p:grpSpPr>
        <a:xfrm>
          <a:off x="0" y="0"/>
          <a:ext cx="0" cy="0"/>
          <a:chOff x="0" y="0"/>
          <a:chExt cx="0" cy="0"/>
        </a:xfrm>
      </p:grpSpPr>
      <p:grpSp>
        <p:nvGrpSpPr>
          <p:cNvPr id="4769" name="Google Shape;4769;p77"/>
          <p:cNvGrpSpPr/>
          <p:nvPr/>
        </p:nvGrpSpPr>
        <p:grpSpPr>
          <a:xfrm>
            <a:off x="2340000" y="1421993"/>
            <a:ext cx="2484120" cy="5274310"/>
            <a:chOff x="2340000" y="1421993"/>
            <a:chExt cx="2484120" cy="5274310"/>
          </a:xfrm>
        </p:grpSpPr>
        <p:sp>
          <p:nvSpPr>
            <p:cNvPr id="4770" name="Google Shape;4770;p77"/>
            <p:cNvSpPr/>
            <p:nvPr/>
          </p:nvSpPr>
          <p:spPr>
            <a:xfrm>
              <a:off x="2340000" y="1421993"/>
              <a:ext cx="2484120" cy="5274310"/>
            </a:xfrm>
            <a:custGeom>
              <a:rect b="b" l="l" r="r" t="t"/>
              <a:pathLst>
                <a:path extrusionOk="0" h="5274309" w="2484120">
                  <a:moveTo>
                    <a:pt x="2484005" y="0"/>
                  </a:moveTo>
                  <a:lnTo>
                    <a:pt x="0" y="0"/>
                  </a:lnTo>
                  <a:lnTo>
                    <a:pt x="0" y="5274005"/>
                  </a:lnTo>
                  <a:lnTo>
                    <a:pt x="2484005" y="5274005"/>
                  </a:lnTo>
                  <a:lnTo>
                    <a:pt x="2484005"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1" name="Google Shape;4771;p77"/>
            <p:cNvSpPr/>
            <p:nvPr/>
          </p:nvSpPr>
          <p:spPr>
            <a:xfrm>
              <a:off x="2556001" y="3483025"/>
              <a:ext cx="2052320" cy="3042285"/>
            </a:xfrm>
            <a:custGeom>
              <a:rect b="b" l="l" r="r" t="t"/>
              <a:pathLst>
                <a:path extrusionOk="0" h="3042284" w="2052320">
                  <a:moveTo>
                    <a:pt x="2052002" y="0"/>
                  </a:moveTo>
                  <a:lnTo>
                    <a:pt x="0" y="0"/>
                  </a:lnTo>
                  <a:lnTo>
                    <a:pt x="0" y="3041992"/>
                  </a:lnTo>
                  <a:lnTo>
                    <a:pt x="2052002" y="3041992"/>
                  </a:lnTo>
                  <a:lnTo>
                    <a:pt x="205200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2" name="Google Shape;4772;p77"/>
            <p:cNvSpPr/>
            <p:nvPr/>
          </p:nvSpPr>
          <p:spPr>
            <a:xfrm>
              <a:off x="2664002" y="3618415"/>
              <a:ext cx="900430" cy="144145"/>
            </a:xfrm>
            <a:custGeom>
              <a:rect b="b" l="l" r="r" t="t"/>
              <a:pathLst>
                <a:path extrusionOk="0" h="144145" w="900429">
                  <a:moveTo>
                    <a:pt x="828001"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828001" y="144005"/>
                  </a:lnTo>
                  <a:lnTo>
                    <a:pt x="856026" y="138345"/>
                  </a:lnTo>
                  <a:lnTo>
                    <a:pt x="878911" y="122912"/>
                  </a:lnTo>
                  <a:lnTo>
                    <a:pt x="894340" y="100023"/>
                  </a:lnTo>
                  <a:lnTo>
                    <a:pt x="899998" y="71996"/>
                  </a:lnTo>
                  <a:lnTo>
                    <a:pt x="894340" y="43971"/>
                  </a:lnTo>
                  <a:lnTo>
                    <a:pt x="878911" y="21086"/>
                  </a:lnTo>
                  <a:lnTo>
                    <a:pt x="856026" y="5657"/>
                  </a:lnTo>
                  <a:lnTo>
                    <a:pt x="828001"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773" name="Google Shape;4773;p77"/>
          <p:cNvSpPr txBox="1"/>
          <p:nvPr/>
        </p:nvSpPr>
        <p:spPr>
          <a:xfrm>
            <a:off x="2556001" y="3483026"/>
            <a:ext cx="2052320" cy="3042285"/>
          </a:xfrm>
          <a:prstGeom prst="rect">
            <a:avLst/>
          </a:prstGeom>
          <a:noFill/>
          <a:ln>
            <a:noFill/>
          </a:ln>
        </p:spPr>
        <p:txBody>
          <a:bodyPr anchorCtr="0" anchor="t" bIns="0" lIns="0" spcFirstLastPara="1" rIns="0" wrap="square" tIns="2525">
            <a:spAutoFit/>
          </a:bodyPr>
          <a:lstStyle/>
          <a:p>
            <a:pPr indent="0" lvl="0" marL="0" rtl="0" algn="l">
              <a:lnSpc>
                <a:spcPct val="100000"/>
              </a:lnSpc>
              <a:spcBef>
                <a:spcPts val="0"/>
              </a:spcBef>
              <a:spcAft>
                <a:spcPts val="0"/>
              </a:spcAft>
              <a:buNone/>
            </a:pPr>
            <a:r>
              <a:t/>
            </a:r>
            <a:endParaRPr sz="1050">
              <a:latin typeface="Times New Roman"/>
              <a:ea typeface="Times New Roman"/>
              <a:cs typeface="Times New Roman"/>
              <a:sym typeface="Times New Roman"/>
            </a:endParaRPr>
          </a:p>
          <a:p>
            <a:pPr indent="0" lvl="0" marL="226695" rtl="0" algn="l">
              <a:lnSpc>
                <a:spcPct val="100000"/>
              </a:lnSpc>
              <a:spcBef>
                <a:spcPts val="0"/>
              </a:spcBef>
              <a:spcAft>
                <a:spcPts val="0"/>
              </a:spcAft>
              <a:buNone/>
            </a:pPr>
            <a:r>
              <a:rPr b="0" lang="en-US" sz="650">
                <a:solidFill>
                  <a:srgbClr val="FFFFFF"/>
                </a:solidFill>
                <a:latin typeface="Arial"/>
                <a:ea typeface="Arial"/>
                <a:cs typeface="Arial"/>
                <a:sym typeface="Arial"/>
              </a:rPr>
              <a:t>안전관리경영방침</a:t>
            </a:r>
            <a:endParaRPr sz="650">
              <a:latin typeface="Arial"/>
              <a:ea typeface="Arial"/>
              <a:cs typeface="Arial"/>
              <a:sym typeface="Arial"/>
            </a:endParaRPr>
          </a:p>
          <a:p>
            <a:pPr indent="-118110" lvl="0" marL="225425" marR="100330" rtl="0" algn="just">
              <a:lnSpc>
                <a:spcPct val="131000"/>
              </a:lnSpc>
              <a:spcBef>
                <a:spcPts val="640"/>
              </a:spcBef>
              <a:spcAft>
                <a:spcPts val="0"/>
              </a:spcAft>
              <a:buNone/>
            </a:pPr>
            <a:r>
              <a:rPr b="0" lang="en-US" sz="700">
                <a:solidFill>
                  <a:srgbClr val="58595B"/>
                </a:solidFill>
                <a:latin typeface="Arial"/>
                <a:ea typeface="Arial"/>
                <a:cs typeface="Arial"/>
                <a:sym typeface="Arial"/>
              </a:rPr>
              <a:t>① 안전 목표와 방침을 설정하고 이를 달성하기 위 한 계획을 매년 수립·실행한다.</a:t>
            </a:r>
            <a:endParaRPr sz="700">
              <a:latin typeface="Arial"/>
              <a:ea typeface="Arial"/>
              <a:cs typeface="Arial"/>
              <a:sym typeface="Arial"/>
            </a:endParaRPr>
          </a:p>
          <a:p>
            <a:pPr indent="-118110" lvl="0" marL="225425" marR="99695" rtl="0" algn="just">
              <a:lnSpc>
                <a:spcPct val="131000"/>
              </a:lnSpc>
              <a:spcBef>
                <a:spcPts val="425"/>
              </a:spcBef>
              <a:spcAft>
                <a:spcPts val="0"/>
              </a:spcAft>
              <a:buNone/>
            </a:pPr>
            <a:r>
              <a:rPr b="0" lang="en-US" sz="700">
                <a:solidFill>
                  <a:srgbClr val="58595B"/>
                </a:solidFill>
                <a:latin typeface="Arial"/>
                <a:ea typeface="Arial"/>
                <a:cs typeface="Arial"/>
                <a:sym typeface="Arial"/>
              </a:rPr>
              <a:t>② 안전보건 관련 법규 및 제 규정을 철저히 준수 한다.</a:t>
            </a:r>
            <a:endParaRPr sz="700">
              <a:latin typeface="Arial"/>
              <a:ea typeface="Arial"/>
              <a:cs typeface="Arial"/>
              <a:sym typeface="Arial"/>
            </a:endParaRPr>
          </a:p>
          <a:p>
            <a:pPr indent="-118110" lvl="0" marL="225425" marR="96520" rtl="0" algn="just">
              <a:lnSpc>
                <a:spcPct val="131000"/>
              </a:lnSpc>
              <a:spcBef>
                <a:spcPts val="425"/>
              </a:spcBef>
              <a:spcAft>
                <a:spcPts val="0"/>
              </a:spcAft>
              <a:buNone/>
            </a:pPr>
            <a:r>
              <a:rPr b="0" lang="en-US" sz="700">
                <a:solidFill>
                  <a:srgbClr val="58595B"/>
                </a:solidFill>
                <a:latin typeface="Arial"/>
                <a:ea typeface="Arial"/>
                <a:cs typeface="Arial"/>
                <a:sym typeface="Arial"/>
              </a:rPr>
              <a:t>③ 안전보건관리체제를 포함한 안전보건경영시 스템을 구축·운영하며 대·내외 환경 변화에 따 라 안전보건경영시스템을 지속 개선·보완한다.</a:t>
            </a:r>
            <a:endParaRPr sz="700">
              <a:latin typeface="Arial"/>
              <a:ea typeface="Arial"/>
              <a:cs typeface="Arial"/>
              <a:sym typeface="Arial"/>
            </a:endParaRPr>
          </a:p>
          <a:p>
            <a:pPr indent="-118110" lvl="0" marL="225425" marR="98425" rtl="0" algn="just">
              <a:lnSpc>
                <a:spcPct val="131000"/>
              </a:lnSpc>
              <a:spcBef>
                <a:spcPts val="425"/>
              </a:spcBef>
              <a:spcAft>
                <a:spcPts val="0"/>
              </a:spcAft>
              <a:buNone/>
            </a:pPr>
            <a:r>
              <a:rPr b="0" lang="en-US" sz="700">
                <a:solidFill>
                  <a:srgbClr val="58595B"/>
                </a:solidFill>
                <a:latin typeface="Arial"/>
                <a:ea typeface="Arial"/>
                <a:cs typeface="Arial"/>
                <a:sym typeface="Arial"/>
              </a:rPr>
              <a:t>④ 사업장 내 유해·위험 요소를 적극 발굴·개선하 여 안전사고를 예방하고 임직원 및 종사자의 안 전과 건강을 지킨다.</a:t>
            </a:r>
            <a:endParaRPr sz="700">
              <a:latin typeface="Arial"/>
              <a:ea typeface="Arial"/>
              <a:cs typeface="Arial"/>
              <a:sym typeface="Arial"/>
            </a:endParaRPr>
          </a:p>
          <a:p>
            <a:pPr indent="-118110" lvl="0" marL="225425" marR="97155" rtl="0" algn="just">
              <a:lnSpc>
                <a:spcPct val="131000"/>
              </a:lnSpc>
              <a:spcBef>
                <a:spcPts val="425"/>
              </a:spcBef>
              <a:spcAft>
                <a:spcPts val="0"/>
              </a:spcAft>
              <a:buNone/>
            </a:pPr>
            <a:r>
              <a:rPr b="0" lang="en-US" sz="700">
                <a:solidFill>
                  <a:srgbClr val="58595B"/>
                </a:solidFill>
                <a:latin typeface="Arial"/>
                <a:ea typeface="Arial"/>
                <a:cs typeface="Arial"/>
                <a:sym typeface="Arial"/>
              </a:rPr>
              <a:t>⑤ 임직원 및 종사자에 대한 의견청취와 안전 홍보 실시로 안전보건 의식을 함양하고, 안전 강화 활동에 적극 참여하도록 지원한다.</a:t>
            </a:r>
            <a:endParaRPr sz="700">
              <a:latin typeface="Arial"/>
              <a:ea typeface="Arial"/>
              <a:cs typeface="Arial"/>
              <a:sym typeface="Arial"/>
            </a:endParaRPr>
          </a:p>
          <a:p>
            <a:pPr indent="-118110" lvl="0" marL="225425" marR="100330" rtl="0" algn="just">
              <a:lnSpc>
                <a:spcPct val="131000"/>
              </a:lnSpc>
              <a:spcBef>
                <a:spcPts val="425"/>
              </a:spcBef>
              <a:spcAft>
                <a:spcPts val="0"/>
              </a:spcAft>
              <a:buNone/>
            </a:pPr>
            <a:r>
              <a:rPr b="0" lang="en-US" sz="700">
                <a:solidFill>
                  <a:srgbClr val="58595B"/>
                </a:solidFill>
                <a:latin typeface="Arial"/>
                <a:ea typeface="Arial"/>
                <a:cs typeface="Arial"/>
                <a:sym typeface="Arial"/>
              </a:rPr>
              <a:t>⑥ 중대산업재해 발생을 방지하기 위해 안전 및 보 건에 관한 확보 의무 등 안전보건관련법상 의무 를 철저히 이행한다.</a:t>
            </a:r>
            <a:endParaRPr sz="700">
              <a:latin typeface="Arial"/>
              <a:ea typeface="Arial"/>
              <a:cs typeface="Arial"/>
              <a:sym typeface="Arial"/>
            </a:endParaRPr>
          </a:p>
        </p:txBody>
      </p:sp>
      <p:graphicFrame>
        <p:nvGraphicFramePr>
          <p:cNvPr id="4774" name="Google Shape;4774;p7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3">
                            <a:extLst>
                              <a:ext uri="{A12FA001-AC4F-418D-AE19-62706E023703}">
                                <ahyp:hlinkClr val="tx"/>
                              </a:ext>
                            </a:extLst>
                          </a:hlinkClick>
                        </a:rPr>
                        <a:t>안전 및 보건</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775" name="Google Shape;4775;p77"/>
          <p:cNvGrpSpPr/>
          <p:nvPr/>
        </p:nvGrpSpPr>
        <p:grpSpPr>
          <a:xfrm>
            <a:off x="5075999" y="1644434"/>
            <a:ext cx="2484120" cy="3810"/>
            <a:chOff x="5075999" y="1644434"/>
            <a:chExt cx="2484120" cy="3810"/>
          </a:xfrm>
        </p:grpSpPr>
        <p:sp>
          <p:nvSpPr>
            <p:cNvPr id="4776" name="Google Shape;4776;p77"/>
            <p:cNvSpPr/>
            <p:nvPr/>
          </p:nvSpPr>
          <p:spPr>
            <a:xfrm>
              <a:off x="5085535"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7" name="Google Shape;4777;p77"/>
            <p:cNvSpPr/>
            <p:nvPr/>
          </p:nvSpPr>
          <p:spPr>
            <a:xfrm>
              <a:off x="5075999" y="1644434"/>
              <a:ext cx="2484120" cy="3810"/>
            </a:xfrm>
            <a:custGeom>
              <a:rect b="b" l="l" r="r" t="t"/>
              <a:pathLst>
                <a:path extrusionOk="0" h="3810"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778" name="Google Shape;4778;p77"/>
          <p:cNvSpPr txBox="1"/>
          <p:nvPr/>
        </p:nvSpPr>
        <p:spPr>
          <a:xfrm>
            <a:off x="5063299" y="1413418"/>
            <a:ext cx="154813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안전 및 보건 관리 체계 구축</a:t>
            </a:r>
            <a:endParaRPr sz="950">
              <a:latin typeface="Malgun Gothic"/>
              <a:ea typeface="Malgun Gothic"/>
              <a:cs typeface="Malgun Gothic"/>
              <a:sym typeface="Malgun Gothic"/>
            </a:endParaRPr>
          </a:p>
        </p:txBody>
      </p:sp>
      <p:pic>
        <p:nvPicPr>
          <p:cNvPr id="4779" name="Google Shape;4779;p77"/>
          <p:cNvPicPr preferRelativeResize="0"/>
          <p:nvPr/>
        </p:nvPicPr>
        <p:blipFill rotWithShape="1">
          <a:blip r:embed="rId16">
            <a:alphaModFix/>
          </a:blip>
          <a:srcRect b="0" l="0" r="0" t="0"/>
          <a:stretch/>
        </p:blipFill>
        <p:spPr>
          <a:xfrm>
            <a:off x="6788153" y="2548038"/>
            <a:ext cx="98424" cy="82549"/>
          </a:xfrm>
          <a:prstGeom prst="rect">
            <a:avLst/>
          </a:prstGeom>
          <a:noFill/>
          <a:ln>
            <a:noFill/>
          </a:ln>
        </p:spPr>
      </p:pic>
      <p:sp>
        <p:nvSpPr>
          <p:cNvPr id="4780" name="Google Shape;4780;p77"/>
          <p:cNvSpPr txBox="1"/>
          <p:nvPr/>
        </p:nvSpPr>
        <p:spPr>
          <a:xfrm>
            <a:off x="5063299" y="1725838"/>
            <a:ext cx="251015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2022년 7월 안전보건 관리 규정을 제정하 고 임직원과 수급인 근로자 및 노무 제공자를 포함한 종사 자에게 적용되는 안전 및 보건 관리 체계를 구축하여 운영 중에 있습니다. 또한 안전관리경영방침에 의거하여 정기 적인 안전보건 관리 활동을 수행하고 있  며, 최적의 근무 환경 조성과 안전사고 예방 노력을 통해 목표로 수립한 중 대재해사고 ‘0’건 유지를 달성하고 있습니다.</a:t>
            </a:r>
            <a:endParaRPr sz="800">
              <a:latin typeface="Arial"/>
              <a:ea typeface="Arial"/>
              <a:cs typeface="Arial"/>
              <a:sym typeface="Arial"/>
            </a:endParaRPr>
          </a:p>
        </p:txBody>
      </p:sp>
      <p:sp>
        <p:nvSpPr>
          <p:cNvPr id="4781" name="Google Shape;4781;p77"/>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안전 및 보건</a:t>
            </a:r>
            <a:endParaRPr/>
          </a:p>
        </p:txBody>
      </p:sp>
      <p:grpSp>
        <p:nvGrpSpPr>
          <p:cNvPr id="4782" name="Google Shape;4782;p77"/>
          <p:cNvGrpSpPr/>
          <p:nvPr/>
        </p:nvGrpSpPr>
        <p:grpSpPr>
          <a:xfrm>
            <a:off x="2502402" y="1602402"/>
            <a:ext cx="2159193" cy="1318690"/>
            <a:chOff x="2502402" y="1602402"/>
            <a:chExt cx="2159193" cy="1318690"/>
          </a:xfrm>
        </p:grpSpPr>
        <p:sp>
          <p:nvSpPr>
            <p:cNvPr id="4783" name="Google Shape;4783;p77"/>
            <p:cNvSpPr/>
            <p:nvPr/>
          </p:nvSpPr>
          <p:spPr>
            <a:xfrm>
              <a:off x="2503903" y="1603903"/>
              <a:ext cx="2156460" cy="212725"/>
            </a:xfrm>
            <a:custGeom>
              <a:rect b="b" l="l" r="r" t="t"/>
              <a:pathLst>
                <a:path extrusionOk="0" h="212725" w="2156460">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84" name="Google Shape;4784;p77"/>
            <p:cNvPicPr preferRelativeResize="0"/>
            <p:nvPr/>
          </p:nvPicPr>
          <p:blipFill rotWithShape="1">
            <a:blip r:embed="rId17">
              <a:alphaModFix/>
            </a:blip>
            <a:srcRect b="0" l="0" r="0" t="0"/>
            <a:stretch/>
          </p:blipFill>
          <p:spPr>
            <a:xfrm>
              <a:off x="2502402" y="1602775"/>
              <a:ext cx="100258" cy="214819"/>
            </a:xfrm>
            <a:prstGeom prst="rect">
              <a:avLst/>
            </a:prstGeom>
            <a:noFill/>
            <a:ln>
              <a:noFill/>
            </a:ln>
          </p:spPr>
        </p:pic>
        <p:sp>
          <p:nvSpPr>
            <p:cNvPr id="4785" name="Google Shape;4785;p77"/>
            <p:cNvSpPr/>
            <p:nvPr/>
          </p:nvSpPr>
          <p:spPr>
            <a:xfrm>
              <a:off x="2623341" y="1816093"/>
              <a:ext cx="1921510" cy="0"/>
            </a:xfrm>
            <a:custGeom>
              <a:rect b="b" l="l" r="r" t="t"/>
              <a:pathLst>
                <a:path extrusionOk="0" h="120000" w="1921510">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86" name="Google Shape;4786;p77"/>
            <p:cNvPicPr preferRelativeResize="0"/>
            <p:nvPr/>
          </p:nvPicPr>
          <p:blipFill rotWithShape="1">
            <a:blip r:embed="rId18">
              <a:alphaModFix/>
            </a:blip>
            <a:srcRect b="0" l="0" r="0" t="0"/>
            <a:stretch/>
          </p:blipFill>
          <p:spPr>
            <a:xfrm>
              <a:off x="4561337" y="1602402"/>
              <a:ext cx="100258" cy="214819"/>
            </a:xfrm>
            <a:prstGeom prst="rect">
              <a:avLst/>
            </a:prstGeom>
            <a:noFill/>
            <a:ln>
              <a:noFill/>
            </a:ln>
          </p:spPr>
        </p:pic>
        <p:sp>
          <p:nvSpPr>
            <p:cNvPr id="4787" name="Google Shape;4787;p77"/>
            <p:cNvSpPr/>
            <p:nvPr/>
          </p:nvSpPr>
          <p:spPr>
            <a:xfrm>
              <a:off x="2619528" y="1603903"/>
              <a:ext cx="1921510" cy="0"/>
            </a:xfrm>
            <a:custGeom>
              <a:rect b="b" l="l" r="r" t="t"/>
              <a:pathLst>
                <a:path extrusionOk="0" h="120000" w="1921510">
                  <a:moveTo>
                    <a:pt x="192112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8" name="Google Shape;4788;p77"/>
            <p:cNvSpPr/>
            <p:nvPr/>
          </p:nvSpPr>
          <p:spPr>
            <a:xfrm>
              <a:off x="2503909" y="1603899"/>
              <a:ext cx="2156460" cy="212725"/>
            </a:xfrm>
            <a:custGeom>
              <a:rect b="b" l="l" r="r" t="t"/>
              <a:pathLst>
                <a:path extrusionOk="0" h="212725" w="2156460">
                  <a:moveTo>
                    <a:pt x="139" y="100520"/>
                  </a:moveTo>
                  <a:lnTo>
                    <a:pt x="38" y="102362"/>
                  </a:lnTo>
                  <a:lnTo>
                    <a:pt x="0" y="104228"/>
                  </a:lnTo>
                  <a:lnTo>
                    <a:pt x="0" y="106095"/>
                  </a:lnTo>
                  <a:lnTo>
                    <a:pt x="0" y="107975"/>
                  </a:lnTo>
                  <a:lnTo>
                    <a:pt x="38" y="109829"/>
                  </a:lnTo>
                  <a:lnTo>
                    <a:pt x="139" y="111683"/>
                  </a:lnTo>
                </a:path>
                <a:path extrusionOk="0" h="212725" w="2156460">
                  <a:moveTo>
                    <a:pt x="100507" y="212051"/>
                  </a:moveTo>
                  <a:lnTo>
                    <a:pt x="102361" y="212140"/>
                  </a:lnTo>
                  <a:lnTo>
                    <a:pt x="104216" y="212191"/>
                  </a:lnTo>
                  <a:lnTo>
                    <a:pt x="106095" y="212191"/>
                  </a:lnTo>
                  <a:lnTo>
                    <a:pt x="111810" y="212191"/>
                  </a:lnTo>
                </a:path>
                <a:path extrusionOk="0" h="212725" w="2156460">
                  <a:moveTo>
                    <a:pt x="2044369" y="212191"/>
                  </a:moveTo>
                  <a:lnTo>
                    <a:pt x="2050084" y="212191"/>
                  </a:lnTo>
                  <a:lnTo>
                    <a:pt x="2051964" y="212191"/>
                  </a:lnTo>
                  <a:lnTo>
                    <a:pt x="2053818" y="212140"/>
                  </a:lnTo>
                  <a:lnTo>
                    <a:pt x="2055672" y="212051"/>
                  </a:lnTo>
                </a:path>
                <a:path extrusionOk="0" h="212725" w="2156460">
                  <a:moveTo>
                    <a:pt x="2156040" y="111683"/>
                  </a:moveTo>
                  <a:lnTo>
                    <a:pt x="2156142" y="109829"/>
                  </a:lnTo>
                  <a:lnTo>
                    <a:pt x="2156180" y="107975"/>
                  </a:lnTo>
                  <a:lnTo>
                    <a:pt x="2156180" y="106095"/>
                  </a:lnTo>
                  <a:lnTo>
                    <a:pt x="2156180" y="104228"/>
                  </a:lnTo>
                  <a:lnTo>
                    <a:pt x="2156142" y="102362"/>
                  </a:lnTo>
                  <a:lnTo>
                    <a:pt x="2156040" y="100520"/>
                  </a:lnTo>
                </a:path>
                <a:path extrusionOk="0" h="212725" w="2156460">
                  <a:moveTo>
                    <a:pt x="2055672" y="152"/>
                  </a:moveTo>
                  <a:lnTo>
                    <a:pt x="2053818" y="50"/>
                  </a:lnTo>
                  <a:lnTo>
                    <a:pt x="2051964" y="0"/>
                  </a:lnTo>
                  <a:lnTo>
                    <a:pt x="2050084" y="0"/>
                  </a:lnTo>
                  <a:lnTo>
                    <a:pt x="2044369" y="0"/>
                  </a:lnTo>
                </a:path>
                <a:path extrusionOk="0" h="212725" w="2156460">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89" name="Google Shape;4789;p77"/>
            <p:cNvPicPr preferRelativeResize="0"/>
            <p:nvPr/>
          </p:nvPicPr>
          <p:blipFill rotWithShape="1">
            <a:blip r:embed="rId19">
              <a:alphaModFix/>
            </a:blip>
            <a:srcRect b="0" l="0" r="0" t="0"/>
            <a:stretch/>
          </p:blipFill>
          <p:spPr>
            <a:xfrm>
              <a:off x="4481066" y="1646994"/>
              <a:ext cx="125996" cy="126009"/>
            </a:xfrm>
            <a:prstGeom prst="rect">
              <a:avLst/>
            </a:prstGeom>
            <a:noFill/>
            <a:ln>
              <a:noFill/>
            </a:ln>
          </p:spPr>
        </p:pic>
        <p:pic>
          <p:nvPicPr>
            <p:cNvPr id="4790" name="Google Shape;4790;p77"/>
            <p:cNvPicPr preferRelativeResize="0"/>
            <p:nvPr/>
          </p:nvPicPr>
          <p:blipFill rotWithShape="1">
            <a:blip r:embed="rId20">
              <a:alphaModFix/>
            </a:blip>
            <a:srcRect b="0" l="0" r="0" t="0"/>
            <a:stretch/>
          </p:blipFill>
          <p:spPr>
            <a:xfrm>
              <a:off x="3444681" y="2844892"/>
              <a:ext cx="88900" cy="76200"/>
            </a:xfrm>
            <a:prstGeom prst="rect">
              <a:avLst/>
            </a:prstGeom>
            <a:noFill/>
            <a:ln>
              <a:noFill/>
            </a:ln>
          </p:spPr>
        </p:pic>
      </p:grpSp>
      <p:sp>
        <p:nvSpPr>
          <p:cNvPr id="4791" name="Google Shape;4791;p77"/>
          <p:cNvSpPr txBox="1"/>
          <p:nvPr/>
        </p:nvSpPr>
        <p:spPr>
          <a:xfrm>
            <a:off x="2340000" y="1421993"/>
            <a:ext cx="2484120" cy="52743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273685" rtl="0" algn="l">
              <a:lnSpc>
                <a:spcPct val="100000"/>
              </a:lnSpc>
              <a:spcBef>
                <a:spcPts val="635"/>
              </a:spcBef>
              <a:spcAft>
                <a:spcPts val="0"/>
              </a:spcAft>
              <a:buNone/>
            </a:pPr>
            <a:r>
              <a:rPr b="0" lang="en-US" sz="700">
                <a:solidFill>
                  <a:srgbClr val="231F20"/>
                </a:solidFill>
                <a:latin typeface="Arial"/>
                <a:ea typeface="Arial"/>
                <a:cs typeface="Arial"/>
                <a:sym typeface="Arial"/>
              </a:rPr>
              <a:t>안전관리경영방침</a:t>
            </a:r>
            <a:endParaRPr sz="700">
              <a:latin typeface="Arial"/>
              <a:ea typeface="Arial"/>
              <a:cs typeface="Arial"/>
              <a:sym typeface="Arial"/>
            </a:endParaRPr>
          </a:p>
          <a:p>
            <a:pPr indent="0" lvl="0" marL="0" rtl="0" algn="l">
              <a:lnSpc>
                <a:spcPct val="100000"/>
              </a:lnSpc>
              <a:spcBef>
                <a:spcPts val="40"/>
              </a:spcBef>
              <a:spcAft>
                <a:spcPts val="0"/>
              </a:spcAft>
              <a:buNone/>
            </a:pPr>
            <a:r>
              <a:t/>
            </a:r>
            <a:endParaRPr sz="800">
              <a:latin typeface="Arial"/>
              <a:ea typeface="Arial"/>
              <a:cs typeface="Arial"/>
              <a:sym typeface="Arial"/>
            </a:endParaRPr>
          </a:p>
          <a:p>
            <a:pPr indent="0" lvl="0" marL="215900" marR="205740" rtl="0" algn="just">
              <a:lnSpc>
                <a:spcPct val="142200"/>
              </a:lnSpc>
              <a:spcBef>
                <a:spcPts val="0"/>
              </a:spcBef>
              <a:spcAft>
                <a:spcPts val="0"/>
              </a:spcAft>
              <a:buNone/>
            </a:pPr>
            <a:r>
              <a:rPr b="0" lang="en-US" sz="750">
                <a:solidFill>
                  <a:srgbClr val="58595B"/>
                </a:solidFill>
                <a:latin typeface="Arial"/>
                <a:ea typeface="Arial"/>
                <a:cs typeface="Arial"/>
                <a:sym typeface="Arial"/>
              </a:rPr>
              <a:t>신한라이프는 기업 경영활동에 있어 임직원 및 수급 인 근로자·노무제공자를 포함한 종사자(이하 ‘임직 원 및 종사자’)의 안전보건을 경영의 핵심가치로 삼 고, 사업장 내 안전하고 건강한 일터를 조성한다. 이 를 위해 신한라이프는 다음의 「안전보건경영방침」을 선언하고 지속 실행함 로써 산업재해를 예방하며 임직원 및 종사자의 참여를 통한 안전문화 확산을 위 해 최선의 노력을 다한다.</a:t>
            </a:r>
            <a:endParaRPr sz="750">
              <a:latin typeface="Arial"/>
              <a:ea typeface="Arial"/>
              <a:cs typeface="Arial"/>
              <a:sym typeface="Arial"/>
            </a:endParaRPr>
          </a:p>
        </p:txBody>
      </p:sp>
      <p:sp>
        <p:nvSpPr>
          <p:cNvPr id="4792" name="Google Shape;4792;p77"/>
          <p:cNvSpPr txBox="1"/>
          <p:nvPr/>
        </p:nvSpPr>
        <p:spPr>
          <a:xfrm>
            <a:off x="7799299" y="1359270"/>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안전보건경영 활동</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효과적인 안전보건경영 관리를 위해 산업안전보건법에 의 거하여 임직원과 도급사 근로자의 안전보건 관리체계를 이 원화하여 운영하고 있습니다. 임직원 관리 체계는 안전보건 관리책임자 산하에 안전보건을 총괄 관리하는 안전보건 총 괄 부서, 임직원 안전에 대한 교육과 위험성 평가를 시행하 는 안전 담당부서, 임직원 보건에 대한 교육과 정책을 시행 하는 보건 담당부서 및 각 부서 근무환경의 정기 위험성 평가 및 상시 안전 점검을 수행하는 관리감독자로 구성됩니다.</a:t>
            </a:r>
            <a:endParaRPr sz="800">
              <a:latin typeface="Arial"/>
              <a:ea typeface="Arial"/>
              <a:cs typeface="Arial"/>
              <a:sym typeface="Arial"/>
            </a:endParaRPr>
          </a:p>
        </p:txBody>
      </p:sp>
      <p:pic>
        <p:nvPicPr>
          <p:cNvPr id="4793" name="Google Shape;4793;p77"/>
          <p:cNvPicPr preferRelativeResize="0"/>
          <p:nvPr/>
        </p:nvPicPr>
        <p:blipFill rotWithShape="1">
          <a:blip r:embed="rId16">
            <a:alphaModFix/>
          </a:blip>
          <a:srcRect b="0" l="0" r="0" t="0"/>
          <a:stretch/>
        </p:blipFill>
        <p:spPr>
          <a:xfrm>
            <a:off x="7911296" y="5470054"/>
            <a:ext cx="98424" cy="82549"/>
          </a:xfrm>
          <a:prstGeom prst="rect">
            <a:avLst/>
          </a:prstGeom>
          <a:noFill/>
          <a:ln>
            <a:noFill/>
          </a:ln>
        </p:spPr>
      </p:pic>
      <p:pic>
        <p:nvPicPr>
          <p:cNvPr id="4794" name="Google Shape;4794;p77"/>
          <p:cNvPicPr preferRelativeResize="0"/>
          <p:nvPr/>
        </p:nvPicPr>
        <p:blipFill rotWithShape="1">
          <a:blip r:embed="rId16">
            <a:alphaModFix/>
          </a:blip>
          <a:srcRect b="0" l="0" r="0" t="0"/>
          <a:stretch/>
        </p:blipFill>
        <p:spPr>
          <a:xfrm>
            <a:off x="8471444" y="6200557"/>
            <a:ext cx="98424" cy="82549"/>
          </a:xfrm>
          <a:prstGeom prst="rect">
            <a:avLst/>
          </a:prstGeom>
          <a:noFill/>
          <a:ln>
            <a:noFill/>
          </a:ln>
        </p:spPr>
      </p:pic>
      <p:sp>
        <p:nvSpPr>
          <p:cNvPr id="4795" name="Google Shape;4795;p77"/>
          <p:cNvSpPr txBox="1"/>
          <p:nvPr/>
        </p:nvSpPr>
        <p:spPr>
          <a:xfrm>
            <a:off x="7799299" y="3186848"/>
            <a:ext cx="2512060" cy="349567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도급사 관리 체계는 안전보건총괄책임자 산하의 관리감 독자가 안전보건협의체를 운영하여 업무 특성에 따른 정 기적인 작업장 점검, 업무공정조정, 기타 안전보건 필요 사항에 대한 의견을 접수 받고 이에 대한 조치를 수행합니 다. 또한, 관리감독자의 직급을 도급인력 규모에 따라 차등 설정하여 보다 책임 있는 관리체계를 운영하고 있습니다. 2023년에는 임직원 및 종사자 이외 대고객까지 확대하여 안전보건 관련 의견을 수렴할 수 있는 홈페이지 개설 및 사 내게시판 등 다양한 소통 채널을 구축하였습니다.</a:t>
            </a:r>
            <a:endParaRPr sz="800">
              <a:latin typeface="Arial"/>
              <a:ea typeface="Arial"/>
              <a:cs typeface="Arial"/>
              <a:sym typeface="Arial"/>
            </a:endParaRPr>
          </a:p>
          <a:p>
            <a:pPr indent="0" lvl="0" marL="0" rtl="0" algn="l">
              <a:lnSpc>
                <a:spcPct val="100000"/>
              </a:lnSpc>
              <a:spcBef>
                <a:spcPts val="35"/>
              </a:spcBef>
              <a:spcAft>
                <a:spcPts val="0"/>
              </a:spcAft>
              <a:buNone/>
            </a:pPr>
            <a:r>
              <a:t/>
            </a:r>
            <a:endParaRPr sz="700">
              <a:latin typeface="Arial"/>
              <a:ea typeface="Arial"/>
              <a:cs typeface="Arial"/>
              <a:sym typeface="Arial"/>
            </a:endParaRPr>
          </a:p>
          <a:p>
            <a:pPr indent="0" lvl="0" marL="12700" marR="6985" rtl="0" algn="just">
              <a:lnSpc>
                <a:spcPct val="149800"/>
              </a:lnSpc>
              <a:spcBef>
                <a:spcPts val="0"/>
              </a:spcBef>
              <a:spcAft>
                <a:spcPts val="0"/>
              </a:spcAft>
              <a:buNone/>
            </a:pPr>
            <a:r>
              <a:rPr b="0" lang="en-US" sz="800">
                <a:solidFill>
                  <a:srgbClr val="58595B"/>
                </a:solidFill>
                <a:latin typeface="Arial"/>
                <a:ea typeface="Arial"/>
                <a:cs typeface="Arial"/>
                <a:sym typeface="Arial"/>
              </a:rPr>
              <a:t>또한 임직원 관리 체계 내 산업안전보건위원회의 개선 요 청사항인 영업점의 영업지원센터 휴게공간 개선을 실시하 였  며, 11개 영업점의 노후화된 환경 개선 공사를 실시하 였습니다. 도급사의 경우 매월 안전보건협의체 운영 및 작 업장 점검을 실시하며, 2023년 4월에는 영업점의 건물 보 안 관리를 담당하고 있는 도급사의 휴게공간 개선지원을 하였습니다. 앞  로도 지속적인 안전보건경영 활동을 통 해 안전사고 예방과 최적의 근무환경 조성을 위해 노력하 겠습니다.</a:t>
            </a:r>
            <a:endParaRPr sz="800">
              <a:latin typeface="Arial"/>
              <a:ea typeface="Arial"/>
              <a:cs typeface="Arial"/>
              <a:sym typeface="Arial"/>
            </a:endParaRPr>
          </a:p>
        </p:txBody>
      </p:sp>
      <p:pic>
        <p:nvPicPr>
          <p:cNvPr id="4796" name="Google Shape;4796;p77"/>
          <p:cNvPicPr preferRelativeResize="0"/>
          <p:nvPr/>
        </p:nvPicPr>
        <p:blipFill rotWithShape="1">
          <a:blip r:embed="rId21">
            <a:alphaModFix/>
          </a:blip>
          <a:srcRect b="0" l="0" r="0" t="0"/>
          <a:stretch/>
        </p:blipFill>
        <p:spPr>
          <a:xfrm>
            <a:off x="8789563" y="719994"/>
            <a:ext cx="216001" cy="216001"/>
          </a:xfrm>
          <a:prstGeom prst="rect">
            <a:avLst/>
          </a:prstGeom>
          <a:noFill/>
          <a:ln>
            <a:noFill/>
          </a:ln>
        </p:spPr>
      </p:pic>
      <p:sp>
        <p:nvSpPr>
          <p:cNvPr id="4797" name="Google Shape;4797;p77"/>
          <p:cNvSpPr txBox="1"/>
          <p:nvPr/>
        </p:nvSpPr>
        <p:spPr>
          <a:xfrm>
            <a:off x="9057911" y="761878"/>
            <a:ext cx="12369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6DA4EB"/>
                </a:solidFill>
                <a:latin typeface="Arial"/>
                <a:ea typeface="Arial"/>
                <a:cs typeface="Arial"/>
                <a:sym typeface="Arial"/>
                <a:hlinkClick r:id="rId22">
                  <a:extLst>
                    <a:ext uri="{A12FA001-AC4F-418D-AE19-62706E023703}">
                      <ahyp:hlinkClr val="tx"/>
                    </a:ext>
                  </a:extLst>
                </a:hlinkClick>
              </a:rPr>
              <a:t>홈페이지 내 종사자 의견 청취 안내</a:t>
            </a:r>
            <a:endParaRPr sz="650">
              <a:latin typeface="Arial"/>
              <a:ea typeface="Arial"/>
              <a:cs typeface="Arial"/>
              <a:sym typeface="Arial"/>
            </a:endParaRPr>
          </a:p>
        </p:txBody>
      </p:sp>
      <p:sp>
        <p:nvSpPr>
          <p:cNvPr id="4798" name="Google Shape;4798;p7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77</a:t>
            </a:r>
            <a:endParaRPr sz="900">
              <a:latin typeface="Malgun Gothic"/>
              <a:ea typeface="Malgun Gothic"/>
              <a:cs typeface="Malgun Gothic"/>
              <a:sym typeface="Malgun Gothic"/>
            </a:endParaRPr>
          </a:p>
        </p:txBody>
      </p:sp>
      <p:pic>
        <p:nvPicPr>
          <p:cNvPr id="4799" name="Google Shape;4799;p77"/>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4800" name="Google Shape;4800;p77"/>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4801" name="Google Shape;4801;p77"/>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4802" name="Google Shape;4802;p77"/>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4803" name="Google Shape;4803;p7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7" name="Shape 4807"/>
        <p:cNvGrpSpPr/>
        <p:nvPr/>
      </p:nvGrpSpPr>
      <p:grpSpPr>
        <a:xfrm>
          <a:off x="0" y="0"/>
          <a:ext cx="0" cy="0"/>
          <a:chOff x="0" y="0"/>
          <a:chExt cx="0" cy="0"/>
        </a:xfrm>
      </p:grpSpPr>
      <p:graphicFrame>
        <p:nvGraphicFramePr>
          <p:cNvPr id="4808" name="Google Shape;4808;p7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3">
                            <a:extLst>
                              <a:ext uri="{A12FA001-AC4F-418D-AE19-62706E023703}">
                                <ahyp:hlinkClr val="tx"/>
                              </a:ext>
                            </a:extLst>
                          </a:hlinkClick>
                        </a:rPr>
                        <a:t>안전 및 보건</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4809" name="Google Shape;4809;p78"/>
          <p:cNvGrpSpPr/>
          <p:nvPr/>
        </p:nvGrpSpPr>
        <p:grpSpPr>
          <a:xfrm>
            <a:off x="5075999" y="913929"/>
            <a:ext cx="2484120" cy="3810"/>
            <a:chOff x="5075999" y="913929"/>
            <a:chExt cx="2484120" cy="3810"/>
          </a:xfrm>
        </p:grpSpPr>
        <p:sp>
          <p:nvSpPr>
            <p:cNvPr id="4810" name="Google Shape;4810;p78"/>
            <p:cNvSpPr/>
            <p:nvPr/>
          </p:nvSpPr>
          <p:spPr>
            <a:xfrm>
              <a:off x="5085535"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11" name="Google Shape;4811;p78"/>
            <p:cNvSpPr/>
            <p:nvPr/>
          </p:nvSpPr>
          <p:spPr>
            <a:xfrm>
              <a:off x="5075999" y="913929"/>
              <a:ext cx="2484120" cy="3810"/>
            </a:xfrm>
            <a:custGeom>
              <a:rect b="b" l="l" r="r" t="t"/>
              <a:pathLst>
                <a:path extrusionOk="0" h="3809"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12" name="Google Shape;4812;p78"/>
          <p:cNvSpPr txBox="1"/>
          <p:nvPr/>
        </p:nvSpPr>
        <p:spPr>
          <a:xfrm>
            <a:off x="5063299" y="682914"/>
            <a:ext cx="9874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안전 및 보건 활동</a:t>
            </a:r>
            <a:endParaRPr sz="950">
              <a:latin typeface="Malgun Gothic"/>
              <a:ea typeface="Malgun Gothic"/>
              <a:cs typeface="Malgun Gothic"/>
              <a:sym typeface="Malgun Gothic"/>
            </a:endParaRPr>
          </a:p>
        </p:txBody>
      </p:sp>
      <p:pic>
        <p:nvPicPr>
          <p:cNvPr id="4813" name="Google Shape;4813;p78"/>
          <p:cNvPicPr preferRelativeResize="0"/>
          <p:nvPr/>
        </p:nvPicPr>
        <p:blipFill rotWithShape="1">
          <a:blip r:embed="rId16">
            <a:alphaModFix/>
          </a:blip>
          <a:srcRect b="0" l="0" r="0" t="0"/>
          <a:stretch/>
        </p:blipFill>
        <p:spPr>
          <a:xfrm>
            <a:off x="5274591" y="1817532"/>
            <a:ext cx="98424" cy="82549"/>
          </a:xfrm>
          <a:prstGeom prst="rect">
            <a:avLst/>
          </a:prstGeom>
          <a:noFill/>
          <a:ln>
            <a:noFill/>
          </a:ln>
        </p:spPr>
      </p:pic>
      <p:pic>
        <p:nvPicPr>
          <p:cNvPr id="4814" name="Google Shape;4814;p78"/>
          <p:cNvPicPr preferRelativeResize="0"/>
          <p:nvPr/>
        </p:nvPicPr>
        <p:blipFill rotWithShape="1">
          <a:blip r:embed="rId16">
            <a:alphaModFix/>
          </a:blip>
          <a:srcRect b="0" l="0" r="0" t="0"/>
          <a:stretch/>
        </p:blipFill>
        <p:spPr>
          <a:xfrm>
            <a:off x="5075999" y="2365410"/>
            <a:ext cx="98424" cy="82549"/>
          </a:xfrm>
          <a:prstGeom prst="rect">
            <a:avLst/>
          </a:prstGeom>
          <a:noFill/>
          <a:ln>
            <a:noFill/>
          </a:ln>
        </p:spPr>
      </p:pic>
      <p:pic>
        <p:nvPicPr>
          <p:cNvPr id="4815" name="Google Shape;4815;p78"/>
          <p:cNvPicPr preferRelativeResize="0"/>
          <p:nvPr/>
        </p:nvPicPr>
        <p:blipFill rotWithShape="1">
          <a:blip r:embed="rId16">
            <a:alphaModFix/>
          </a:blip>
          <a:srcRect b="0" l="0" r="0" t="0"/>
          <a:stretch/>
        </p:blipFill>
        <p:spPr>
          <a:xfrm>
            <a:off x="5690708" y="2548036"/>
            <a:ext cx="98424" cy="82549"/>
          </a:xfrm>
          <a:prstGeom prst="rect">
            <a:avLst/>
          </a:prstGeom>
          <a:noFill/>
          <a:ln>
            <a:noFill/>
          </a:ln>
        </p:spPr>
      </p:pic>
      <p:sp>
        <p:nvSpPr>
          <p:cNvPr id="4816" name="Google Shape;4816;p78"/>
          <p:cNvSpPr txBox="1"/>
          <p:nvPr/>
        </p:nvSpPr>
        <p:spPr>
          <a:xfrm>
            <a:off x="5063299" y="994018"/>
            <a:ext cx="2510155" cy="167068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신한라이프 위기 관리</a:t>
            </a:r>
            <a:endParaRPr sz="750">
              <a:latin typeface="Malgun Gothic"/>
              <a:ea typeface="Malgun Gothic"/>
              <a:cs typeface="Malgun Gothic"/>
              <a:sym typeface="Malgun Gothic"/>
            </a:endParaRPr>
          </a:p>
          <a:p>
            <a:pPr indent="0" lvl="0" marL="12700" marR="5080" rtl="0" algn="r">
              <a:lnSpc>
                <a:spcPct val="149800"/>
              </a:lnSpc>
              <a:spcBef>
                <a:spcPts val="50"/>
              </a:spcBef>
              <a:spcAft>
                <a:spcPts val="0"/>
              </a:spcAft>
              <a:buNone/>
            </a:pPr>
            <a:r>
              <a:rPr b="0" lang="en-US" sz="800">
                <a:solidFill>
                  <a:srgbClr val="58595B"/>
                </a:solidFill>
                <a:latin typeface="Arial"/>
                <a:ea typeface="Arial"/>
                <a:cs typeface="Arial"/>
                <a:sym typeface="Arial"/>
              </a:rPr>
              <a:t>대규모 재해는 빈번하게 발생하지 않지만, 한 번 발생하면 큰 영향을 미치기 때문에 사전적 예방과 사후 대응 체계 구 축이 매우 중요합니다. 신한라이프는 위기관리 전담팀을 중심  로 사업연속성 관리 체계를 구축하여 ICT 그룹이 재 해복구 체계를 유지 및 관리하고 있습니다. 또한 재해복구 전환훈련 등을 통해 철저한 재해대비 활동을 실시하고 있 며, 재해 발생 시에는 비상대응 조직체계로 전환하여 신</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속하고 효과적  로 대응하고 있습니다.</a:t>
            </a:r>
            <a:endParaRPr sz="800">
              <a:latin typeface="Arial"/>
              <a:ea typeface="Arial"/>
              <a:cs typeface="Arial"/>
              <a:sym typeface="Arial"/>
            </a:endParaRPr>
          </a:p>
        </p:txBody>
      </p:sp>
      <p:pic>
        <p:nvPicPr>
          <p:cNvPr id="4817" name="Google Shape;4817;p78"/>
          <p:cNvPicPr preferRelativeResize="0"/>
          <p:nvPr/>
        </p:nvPicPr>
        <p:blipFill rotWithShape="1">
          <a:blip r:embed="rId16">
            <a:alphaModFix/>
          </a:blip>
          <a:srcRect b="0" l="0" r="0" t="0"/>
          <a:stretch/>
        </p:blipFill>
        <p:spPr>
          <a:xfrm>
            <a:off x="9514265" y="1452280"/>
            <a:ext cx="98424" cy="82549"/>
          </a:xfrm>
          <a:prstGeom prst="rect">
            <a:avLst/>
          </a:prstGeom>
          <a:noFill/>
          <a:ln>
            <a:noFill/>
          </a:ln>
        </p:spPr>
      </p:pic>
      <p:pic>
        <p:nvPicPr>
          <p:cNvPr id="4818" name="Google Shape;4818;p78"/>
          <p:cNvPicPr preferRelativeResize="0"/>
          <p:nvPr/>
        </p:nvPicPr>
        <p:blipFill rotWithShape="1">
          <a:blip r:embed="rId16">
            <a:alphaModFix/>
          </a:blip>
          <a:srcRect b="0" l="0" r="0" t="0"/>
          <a:stretch/>
        </p:blipFill>
        <p:spPr>
          <a:xfrm>
            <a:off x="9951527" y="2000158"/>
            <a:ext cx="98424" cy="82549"/>
          </a:xfrm>
          <a:prstGeom prst="rect">
            <a:avLst/>
          </a:prstGeom>
          <a:noFill/>
          <a:ln>
            <a:noFill/>
          </a:ln>
        </p:spPr>
      </p:pic>
      <p:pic>
        <p:nvPicPr>
          <p:cNvPr id="4819" name="Google Shape;4819;p78"/>
          <p:cNvPicPr preferRelativeResize="0"/>
          <p:nvPr/>
        </p:nvPicPr>
        <p:blipFill rotWithShape="1">
          <a:blip r:embed="rId16">
            <a:alphaModFix/>
          </a:blip>
          <a:srcRect b="0" l="0" r="0" t="0"/>
          <a:stretch/>
        </p:blipFill>
        <p:spPr>
          <a:xfrm>
            <a:off x="9001488" y="2548036"/>
            <a:ext cx="98424" cy="82549"/>
          </a:xfrm>
          <a:prstGeom prst="rect">
            <a:avLst/>
          </a:prstGeom>
          <a:noFill/>
          <a:ln>
            <a:noFill/>
          </a:ln>
        </p:spPr>
      </p:pic>
      <p:sp>
        <p:nvSpPr>
          <p:cNvPr id="4820" name="Google Shape;4820;p78"/>
          <p:cNvSpPr txBox="1"/>
          <p:nvPr/>
        </p:nvSpPr>
        <p:spPr>
          <a:xfrm>
            <a:off x="7799299" y="994018"/>
            <a:ext cx="2509520"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위험성 평가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회사 전체의 유해·위험요인을 파악하기 위 하여 연 1회 위험성평가를 실시하고 있  며, 평가 결과에 따라 위험성을 감소시키기 위해 대책을 마련하여 개선하 고 있습니다. 신한라이프 직원은 산업재해가 발생할 급박 한 위험이 있는 경우 작업을 중지하고 대피할 수 있  며, 이 후 관리감독자에게 해당 내용을 보고할 수 있습니다. 이 때 회사는 작업을 중지하고 대피한 직원에 대하여 해고나 그 밖의 불리한 처우를 하지 않  며 해당 사항은 ‘안전보건관 리규정’에 명문화 되어 있습니다.</a:t>
            </a:r>
            <a:endParaRPr sz="800">
              <a:latin typeface="Arial"/>
              <a:ea typeface="Arial"/>
              <a:cs typeface="Arial"/>
              <a:sym typeface="Arial"/>
            </a:endParaRPr>
          </a:p>
        </p:txBody>
      </p:sp>
      <p:sp>
        <p:nvSpPr>
          <p:cNvPr id="4821" name="Google Shape;4821;p78"/>
          <p:cNvSpPr txBox="1"/>
          <p:nvPr/>
        </p:nvSpPr>
        <p:spPr>
          <a:xfrm>
            <a:off x="2439109" y="744068"/>
            <a:ext cx="11550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안전보건관리 조직 및 주요 역할</a:t>
            </a:r>
            <a:endParaRPr sz="700">
              <a:latin typeface="Arial"/>
              <a:ea typeface="Arial"/>
              <a:cs typeface="Arial"/>
              <a:sym typeface="Arial"/>
            </a:endParaRPr>
          </a:p>
        </p:txBody>
      </p:sp>
      <p:grpSp>
        <p:nvGrpSpPr>
          <p:cNvPr id="4822" name="Google Shape;4822;p78"/>
          <p:cNvGrpSpPr/>
          <p:nvPr/>
        </p:nvGrpSpPr>
        <p:grpSpPr>
          <a:xfrm>
            <a:off x="2340463" y="720462"/>
            <a:ext cx="2483073" cy="197072"/>
            <a:chOff x="2340463" y="720462"/>
            <a:chExt cx="2483073" cy="197072"/>
          </a:xfrm>
        </p:grpSpPr>
        <p:pic>
          <p:nvPicPr>
            <p:cNvPr id="4823" name="Google Shape;4823;p78"/>
            <p:cNvPicPr preferRelativeResize="0"/>
            <p:nvPr/>
          </p:nvPicPr>
          <p:blipFill rotWithShape="1">
            <a:blip r:embed="rId17">
              <a:alphaModFix/>
            </a:blip>
            <a:srcRect b="0" l="0" r="0" t="0"/>
            <a:stretch/>
          </p:blipFill>
          <p:spPr>
            <a:xfrm>
              <a:off x="2340463" y="720903"/>
              <a:ext cx="90928" cy="196631"/>
            </a:xfrm>
            <a:prstGeom prst="rect">
              <a:avLst/>
            </a:prstGeom>
            <a:noFill/>
            <a:ln>
              <a:noFill/>
            </a:ln>
          </p:spPr>
        </p:pic>
        <p:sp>
          <p:nvSpPr>
            <p:cNvPr id="4824" name="Google Shape;4824;p78"/>
            <p:cNvSpPr/>
            <p:nvPr/>
          </p:nvSpPr>
          <p:spPr>
            <a:xfrm>
              <a:off x="2452334" y="916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25" name="Google Shape;4825;p78"/>
            <p:cNvPicPr preferRelativeResize="0"/>
            <p:nvPr/>
          </p:nvPicPr>
          <p:blipFill rotWithShape="1">
            <a:blip r:embed="rId18">
              <a:alphaModFix/>
            </a:blip>
            <a:srcRect b="0" l="0" r="0" t="0"/>
            <a:stretch/>
          </p:blipFill>
          <p:spPr>
            <a:xfrm>
              <a:off x="4732608" y="720462"/>
              <a:ext cx="90928" cy="196631"/>
            </a:xfrm>
            <a:prstGeom prst="rect">
              <a:avLst/>
            </a:prstGeom>
            <a:noFill/>
            <a:ln>
              <a:noFill/>
            </a:ln>
          </p:spPr>
        </p:pic>
        <p:sp>
          <p:nvSpPr>
            <p:cNvPr id="4826" name="Google Shape;4826;p78"/>
            <p:cNvSpPr/>
            <p:nvPr/>
          </p:nvSpPr>
          <p:spPr>
            <a:xfrm>
              <a:off x="2448525" y="721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27" name="Google Shape;4827;p78"/>
            <p:cNvSpPr/>
            <p:nvPr/>
          </p:nvSpPr>
          <p:spPr>
            <a:xfrm>
              <a:off x="2341905" y="721906"/>
              <a:ext cx="2480310" cy="194310"/>
            </a:xfrm>
            <a:custGeom>
              <a:rect b="b" l="l" r="r" t="t"/>
              <a:pathLst>
                <a:path extrusionOk="0" h="194309" w="2480310">
                  <a:moveTo>
                    <a:pt x="165" y="91376"/>
                  </a:moveTo>
                  <a:lnTo>
                    <a:pt x="50" y="93268"/>
                  </a:lnTo>
                  <a:lnTo>
                    <a:pt x="0" y="95173"/>
                  </a:lnTo>
                  <a:lnTo>
                    <a:pt x="0" y="97091"/>
                  </a:lnTo>
                  <a:lnTo>
                    <a:pt x="0" y="99009"/>
                  </a:lnTo>
                  <a:lnTo>
                    <a:pt x="50" y="100914"/>
                  </a:lnTo>
                  <a:lnTo>
                    <a:pt x="165" y="102806"/>
                  </a:lnTo>
                </a:path>
                <a:path extrusionOk="0" h="194309" w="2480310">
                  <a:moveTo>
                    <a:pt x="91376" y="194017"/>
                  </a:moveTo>
                  <a:lnTo>
                    <a:pt x="93268" y="194132"/>
                  </a:lnTo>
                  <a:lnTo>
                    <a:pt x="95173" y="194182"/>
                  </a:lnTo>
                  <a:lnTo>
                    <a:pt x="97091" y="194182"/>
                  </a:lnTo>
                  <a:lnTo>
                    <a:pt x="102806" y="194182"/>
                  </a:lnTo>
                </a:path>
                <a:path extrusionOk="0" h="194309" w="2480310">
                  <a:moveTo>
                    <a:pt x="2377376" y="194182"/>
                  </a:moveTo>
                  <a:lnTo>
                    <a:pt x="2383091" y="194182"/>
                  </a:lnTo>
                  <a:lnTo>
                    <a:pt x="2385009" y="194182"/>
                  </a:lnTo>
                  <a:lnTo>
                    <a:pt x="2386914" y="194132"/>
                  </a:lnTo>
                  <a:lnTo>
                    <a:pt x="2388806" y="194017"/>
                  </a:lnTo>
                </a:path>
                <a:path extrusionOk="0" h="194309" w="2480310">
                  <a:moveTo>
                    <a:pt x="2480017" y="102806"/>
                  </a:moveTo>
                  <a:lnTo>
                    <a:pt x="2480132" y="100914"/>
                  </a:lnTo>
                  <a:lnTo>
                    <a:pt x="2480195" y="99009"/>
                  </a:lnTo>
                  <a:lnTo>
                    <a:pt x="2480195" y="97091"/>
                  </a:lnTo>
                  <a:lnTo>
                    <a:pt x="2480195" y="95173"/>
                  </a:lnTo>
                  <a:lnTo>
                    <a:pt x="2480132" y="93268"/>
                  </a:lnTo>
                  <a:lnTo>
                    <a:pt x="2480017" y="91376"/>
                  </a:lnTo>
                </a:path>
                <a:path extrusionOk="0" h="194309" w="2480310">
                  <a:moveTo>
                    <a:pt x="2388806" y="165"/>
                  </a:moveTo>
                  <a:lnTo>
                    <a:pt x="2386914" y="50"/>
                  </a:lnTo>
                  <a:lnTo>
                    <a:pt x="2385009" y="0"/>
                  </a:lnTo>
                  <a:lnTo>
                    <a:pt x="2383091" y="0"/>
                  </a:lnTo>
                  <a:lnTo>
                    <a:pt x="2377376" y="0"/>
                  </a:lnTo>
                </a:path>
                <a:path extrusionOk="0" h="194309"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28" name="Google Shape;4828;p78"/>
            <p:cNvPicPr preferRelativeResize="0"/>
            <p:nvPr/>
          </p:nvPicPr>
          <p:blipFill rotWithShape="1">
            <a:blip r:embed="rId19">
              <a:alphaModFix/>
            </a:blip>
            <a:srcRect b="0" l="0" r="0" t="0"/>
            <a:stretch/>
          </p:blipFill>
          <p:spPr>
            <a:xfrm>
              <a:off x="4650366" y="763309"/>
              <a:ext cx="111391" cy="111378"/>
            </a:xfrm>
            <a:prstGeom prst="rect">
              <a:avLst/>
            </a:prstGeom>
            <a:noFill/>
            <a:ln>
              <a:noFill/>
            </a:ln>
          </p:spPr>
        </p:pic>
      </p:grpSp>
      <p:sp>
        <p:nvSpPr>
          <p:cNvPr id="4829" name="Google Shape;4829;p78"/>
          <p:cNvSpPr txBox="1"/>
          <p:nvPr/>
        </p:nvSpPr>
        <p:spPr>
          <a:xfrm>
            <a:off x="2327300" y="1060329"/>
            <a:ext cx="660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임직원 관리 체계</a:t>
            </a:r>
            <a:endParaRPr sz="700">
              <a:latin typeface="Arial"/>
              <a:ea typeface="Arial"/>
              <a:cs typeface="Arial"/>
              <a:sym typeface="Arial"/>
            </a:endParaRPr>
          </a:p>
        </p:txBody>
      </p:sp>
      <p:sp>
        <p:nvSpPr>
          <p:cNvPr id="4830" name="Google Shape;4830;p78"/>
          <p:cNvSpPr txBox="1"/>
          <p:nvPr/>
        </p:nvSpPr>
        <p:spPr>
          <a:xfrm>
            <a:off x="2327300" y="4676665"/>
            <a:ext cx="660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도급사 관리 체계</a:t>
            </a:r>
            <a:endParaRPr sz="700">
              <a:latin typeface="Arial"/>
              <a:ea typeface="Arial"/>
              <a:cs typeface="Arial"/>
              <a:sym typeface="Arial"/>
            </a:endParaRPr>
          </a:p>
        </p:txBody>
      </p:sp>
      <p:graphicFrame>
        <p:nvGraphicFramePr>
          <p:cNvPr id="4831" name="Google Shape;4831;p78"/>
          <p:cNvGraphicFramePr/>
          <p:nvPr/>
        </p:nvGraphicFramePr>
        <p:xfrm>
          <a:off x="2340000" y="3110823"/>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주요 역할</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28765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안전보건관리책임자</a:t>
                      </a:r>
                      <a:endParaRPr sz="650" u="none" cap="none" strike="noStrike">
                        <a:latin typeface="Arial"/>
                        <a:ea typeface="Arial"/>
                        <a:cs typeface="Arial"/>
                        <a:sym typeface="Arial"/>
                      </a:endParaRPr>
                    </a:p>
                  </a:txBody>
                  <a:tcPr marT="870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646430" rtl="0" algn="l">
                        <a:lnSpc>
                          <a:spcPct val="150769"/>
                        </a:lnSpc>
                        <a:spcBef>
                          <a:spcPts val="0"/>
                        </a:spcBef>
                        <a:spcAft>
                          <a:spcPts val="0"/>
                        </a:spcAft>
                        <a:buNone/>
                      </a:pPr>
                      <a:r>
                        <a:rPr b="0" lang="en-US" sz="650" u="none" cap="none" strike="noStrike">
                          <a:solidFill>
                            <a:srgbClr val="58595B"/>
                          </a:solidFill>
                          <a:latin typeface="Arial"/>
                          <a:ea typeface="Arial"/>
                          <a:cs typeface="Arial"/>
                          <a:sym typeface="Arial"/>
                        </a:rPr>
                        <a:t>안전보건 체계 구축/이행, 산업안전보건위원회 운영</a:t>
                      </a:r>
                      <a:endParaRPr sz="650" u="none" cap="none" strike="noStrike">
                        <a:latin typeface="Arial"/>
                        <a:ea typeface="Arial"/>
                        <a:cs typeface="Arial"/>
                        <a:sym typeface="Arial"/>
                      </a:endParaRPr>
                    </a:p>
                  </a:txBody>
                  <a:tcPr marT="7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안전보건총괄부서</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 담당업무 총괄</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안전담당부서</a:t>
                      </a:r>
                      <a:endParaRPr sz="650" u="none" cap="none" strike="noStrike">
                        <a:latin typeface="Arial"/>
                        <a:ea typeface="Arial"/>
                        <a:cs typeface="Arial"/>
                        <a:sym typeface="Arial"/>
                      </a:endParaRPr>
                    </a:p>
                  </a:txBody>
                  <a:tcPr marT="870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269240" rtl="0" algn="l">
                        <a:lnSpc>
                          <a:spcPct val="150769"/>
                        </a:lnSpc>
                        <a:spcBef>
                          <a:spcPts val="0"/>
                        </a:spcBef>
                        <a:spcAft>
                          <a:spcPts val="0"/>
                        </a:spcAft>
                        <a:buNone/>
                      </a:pPr>
                      <a:r>
                        <a:rPr b="0" lang="en-US" sz="650" u="none" cap="none" strike="noStrike">
                          <a:solidFill>
                            <a:srgbClr val="58595B"/>
                          </a:solidFill>
                          <a:latin typeface="Arial"/>
                          <a:ea typeface="Arial"/>
                          <a:cs typeface="Arial"/>
                          <a:sym typeface="Arial"/>
                        </a:rPr>
                        <a:t>위험성 평가 운영, 안전교육 및 BCP, 중대산업재해 대응</a:t>
                      </a:r>
                      <a:endParaRPr sz="650" u="none" cap="none" strike="noStrike">
                        <a:latin typeface="Arial"/>
                        <a:ea typeface="Arial"/>
                        <a:cs typeface="Arial"/>
                        <a:sym typeface="Arial"/>
                      </a:endParaRPr>
                    </a:p>
                  </a:txBody>
                  <a:tcPr marT="7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28765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보건담당부서</a:t>
                      </a:r>
                      <a:endParaRPr sz="650" u="none" cap="none" strike="noStrike">
                        <a:latin typeface="Arial"/>
                        <a:ea typeface="Arial"/>
                        <a:cs typeface="Arial"/>
                        <a:sym typeface="Arial"/>
                      </a:endParaRPr>
                    </a:p>
                  </a:txBody>
                  <a:tcPr marT="870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434340" rtl="0" algn="l">
                        <a:lnSpc>
                          <a:spcPct val="150769"/>
                        </a:lnSpc>
                        <a:spcBef>
                          <a:spcPts val="0"/>
                        </a:spcBef>
                        <a:spcAft>
                          <a:spcPts val="0"/>
                        </a:spcAft>
                        <a:buNone/>
                      </a:pPr>
                      <a:r>
                        <a:rPr b="0" lang="en-US" sz="650" u="none" cap="none" strike="noStrike">
                          <a:solidFill>
                            <a:srgbClr val="58595B"/>
                          </a:solidFill>
                          <a:latin typeface="Arial"/>
                          <a:ea typeface="Arial"/>
                          <a:cs typeface="Arial"/>
                          <a:sym typeface="Arial"/>
                        </a:rPr>
                        <a:t>산업안전보건위원회 구성/운영, 임직원 보건관리</a:t>
                      </a:r>
                      <a:endParaRPr sz="650" u="none" cap="none" strike="noStrike">
                        <a:latin typeface="Arial"/>
                        <a:ea typeface="Arial"/>
                        <a:cs typeface="Arial"/>
                        <a:sym typeface="Arial"/>
                      </a:endParaRPr>
                    </a:p>
                  </a:txBody>
                  <a:tcPr marT="7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관리감독자</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위험성 평가 수행</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graphicFrame>
        <p:nvGraphicFramePr>
          <p:cNvPr id="4832" name="Google Shape;4832;p78"/>
          <p:cNvGraphicFramePr/>
          <p:nvPr/>
        </p:nvGraphicFramePr>
        <p:xfrm>
          <a:off x="2340000" y="5972823"/>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주요 역할</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안전보건총괄책임자</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안전보건협의체 결과 검토 및 개선지시</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안전보건총괄부서</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안전보건협의체 총괄</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관리감독자</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안전보건협의체 운영 및 보고 (담당 도급사)</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4833" name="Google Shape;4833;p78"/>
          <p:cNvSpPr txBox="1"/>
          <p:nvPr/>
        </p:nvSpPr>
        <p:spPr>
          <a:xfrm>
            <a:off x="5064799" y="3971639"/>
            <a:ext cx="1652905" cy="132080"/>
          </a:xfrm>
          <a:prstGeom prst="rect">
            <a:avLst/>
          </a:prstGeom>
          <a:noFill/>
          <a:ln>
            <a:noFill/>
          </a:ln>
        </p:spPr>
        <p:txBody>
          <a:bodyPr anchorCtr="0" anchor="t" bIns="0" lIns="0" spcFirstLastPara="1" rIns="0" wrap="square" tIns="12700">
            <a:spAutoFit/>
          </a:bodyPr>
          <a:lstStyle/>
          <a:p>
            <a:pPr indent="-44450" lvl="0" marL="59689" rtl="0" algn="l">
              <a:lnSpc>
                <a:spcPct val="100000"/>
              </a:lnSpc>
              <a:spcBef>
                <a:spcPts val="0"/>
              </a:spcBef>
              <a:spcAft>
                <a:spcPts val="0"/>
              </a:spcAft>
              <a:buClr>
                <a:srgbClr val="6DA4EB"/>
              </a:buClr>
              <a:buSzPts val="700"/>
              <a:buFont typeface="Arial"/>
              <a:buChar char="•"/>
            </a:pPr>
            <a:r>
              <a:rPr b="0" lang="en-US" sz="700">
                <a:solidFill>
                  <a:srgbClr val="6DA4EB"/>
                </a:solidFill>
                <a:latin typeface="Arial"/>
                <a:ea typeface="Arial"/>
                <a:cs typeface="Arial"/>
                <a:sym typeface="Arial"/>
              </a:rPr>
              <a:t>비상대책위원회 전사적 재해복구계획 총괄</a:t>
            </a:r>
            <a:endParaRPr sz="700">
              <a:latin typeface="Arial"/>
              <a:ea typeface="Arial"/>
              <a:cs typeface="Arial"/>
              <a:sym typeface="Arial"/>
            </a:endParaRPr>
          </a:p>
        </p:txBody>
      </p:sp>
      <p:graphicFrame>
        <p:nvGraphicFramePr>
          <p:cNvPr id="4834" name="Google Shape;4834;p78"/>
          <p:cNvGraphicFramePr/>
          <p:nvPr/>
        </p:nvGraphicFramePr>
        <p:xfrm>
          <a:off x="5077499" y="4199018"/>
          <a:ext cx="3000000" cy="3000000"/>
        </p:xfrm>
        <a:graphic>
          <a:graphicData uri="http://schemas.openxmlformats.org/drawingml/2006/table">
            <a:tbl>
              <a:tblPr bandRow="1" firstRow="1">
                <a:noFill/>
                <a:tableStyleId>{C31ADFB9-D814-4208-886B-9652E2F75FA4}</a:tableStyleId>
              </a:tblPr>
              <a:tblGrid>
                <a:gridCol w="720100"/>
                <a:gridCol w="72400"/>
                <a:gridCol w="1692275"/>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구성원</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위원장</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대표이사(CEO)</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위원</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전략기획, 고객지원, DX 그룹장</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간사</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리스크관리 그룹장</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확대</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홍보담당, 인사담당, 총무담당 임원 등</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4835" name="Google Shape;4835;p78"/>
          <p:cNvSpPr txBox="1"/>
          <p:nvPr/>
        </p:nvSpPr>
        <p:spPr>
          <a:xfrm>
            <a:off x="5066300" y="5382247"/>
            <a:ext cx="1809114" cy="132080"/>
          </a:xfrm>
          <a:prstGeom prst="rect">
            <a:avLst/>
          </a:prstGeom>
          <a:noFill/>
          <a:ln>
            <a:noFill/>
          </a:ln>
        </p:spPr>
        <p:txBody>
          <a:bodyPr anchorCtr="0" anchor="t" bIns="0" lIns="0" spcFirstLastPara="1" rIns="0" wrap="square" tIns="12700">
            <a:spAutoFit/>
          </a:bodyPr>
          <a:lstStyle/>
          <a:p>
            <a:pPr indent="-44450" lvl="0" marL="59689" rtl="0" algn="l">
              <a:lnSpc>
                <a:spcPct val="100000"/>
              </a:lnSpc>
              <a:spcBef>
                <a:spcPts val="0"/>
              </a:spcBef>
              <a:spcAft>
                <a:spcPts val="0"/>
              </a:spcAft>
              <a:buClr>
                <a:srgbClr val="6DA4EB"/>
              </a:buClr>
              <a:buSzPts val="700"/>
              <a:buFont typeface="Arial"/>
              <a:buChar char="•"/>
            </a:pPr>
            <a:r>
              <a:rPr b="0" lang="en-US" sz="700">
                <a:solidFill>
                  <a:srgbClr val="6DA4EB"/>
                </a:solidFill>
                <a:latin typeface="Arial"/>
                <a:ea typeface="Arial"/>
                <a:cs typeface="Arial"/>
                <a:sym typeface="Arial"/>
              </a:rPr>
              <a:t>종합상황실 재해대응 실무 총괄 및 위원회 지원</a:t>
            </a:r>
            <a:endParaRPr sz="700">
              <a:latin typeface="Arial"/>
              <a:ea typeface="Arial"/>
              <a:cs typeface="Arial"/>
              <a:sym typeface="Arial"/>
            </a:endParaRPr>
          </a:p>
        </p:txBody>
      </p:sp>
      <p:graphicFrame>
        <p:nvGraphicFramePr>
          <p:cNvPr id="4836" name="Google Shape;4836;p78"/>
          <p:cNvGraphicFramePr/>
          <p:nvPr/>
        </p:nvGraphicFramePr>
        <p:xfrm>
          <a:off x="5079000" y="5609626"/>
          <a:ext cx="3000000" cy="3000000"/>
        </p:xfrm>
        <a:graphic>
          <a:graphicData uri="http://schemas.openxmlformats.org/drawingml/2006/table">
            <a:tbl>
              <a:tblPr bandRow="1" firstRow="1">
                <a:noFill/>
                <a:tableStyleId>{C31ADFB9-D814-4208-886B-9652E2F75FA4}</a:tableStyleId>
              </a:tblPr>
              <a:tblGrid>
                <a:gridCol w="720100"/>
                <a:gridCol w="72400"/>
                <a:gridCol w="1692275"/>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구성원</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운영리스크관리팀</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재해대응 총괄진행</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전략기획팀</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위기대응 및 커뮤니케이션</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총무팀</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건물/시설 피해 파악 및 재해복구</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인사팀</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인적피해 파악 및 관리</a:t>
                      </a:r>
                      <a:endParaRPr sz="650" u="none" cap="none" strike="noStrike">
                        <a:latin typeface="Arial"/>
                        <a:ea typeface="Arial"/>
                        <a:cs typeface="Arial"/>
                        <a:sym typeface="Arial"/>
                      </a:endParaRPr>
                    </a:p>
                  </a:txBody>
                  <a:tcPr marT="330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홍보팀</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커뮤니케이션 총괄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grpSp>
        <p:nvGrpSpPr>
          <p:cNvPr id="4837" name="Google Shape;4837;p78"/>
          <p:cNvGrpSpPr/>
          <p:nvPr/>
        </p:nvGrpSpPr>
        <p:grpSpPr>
          <a:xfrm>
            <a:off x="2431939" y="1700701"/>
            <a:ext cx="2351794" cy="617418"/>
            <a:chOff x="2431939" y="1700701"/>
            <a:chExt cx="2351794" cy="617418"/>
          </a:xfrm>
        </p:grpSpPr>
        <p:sp>
          <p:nvSpPr>
            <p:cNvPr id="4838" name="Google Shape;4838;p78"/>
            <p:cNvSpPr/>
            <p:nvPr/>
          </p:nvSpPr>
          <p:spPr>
            <a:xfrm>
              <a:off x="4710063" y="2193984"/>
              <a:ext cx="65405" cy="0"/>
            </a:xfrm>
            <a:custGeom>
              <a:rect b="b" l="l" r="r" t="t"/>
              <a:pathLst>
                <a:path extrusionOk="0" h="120000" w="65404">
                  <a:moveTo>
                    <a:pt x="0" y="0"/>
                  </a:moveTo>
                  <a:lnTo>
                    <a:pt x="6493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39" name="Google Shape;4839;p78"/>
            <p:cNvSpPr/>
            <p:nvPr/>
          </p:nvSpPr>
          <p:spPr>
            <a:xfrm>
              <a:off x="4783533" y="1708651"/>
              <a:ext cx="0" cy="474345"/>
            </a:xfrm>
            <a:custGeom>
              <a:rect b="b" l="l" r="r" t="t"/>
              <a:pathLst>
                <a:path extrusionOk="0" h="474344" w="120000">
                  <a:moveTo>
                    <a:pt x="0" y="474192"/>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0" name="Google Shape;4840;p78"/>
            <p:cNvSpPr/>
            <p:nvPr/>
          </p:nvSpPr>
          <p:spPr>
            <a:xfrm>
              <a:off x="4706543" y="1700701"/>
              <a:ext cx="65405" cy="0"/>
            </a:xfrm>
            <a:custGeom>
              <a:rect b="b" l="l" r="r" t="t"/>
              <a:pathLst>
                <a:path extrusionOk="0" h="120000" w="65404">
                  <a:moveTo>
                    <a:pt x="64935"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1" name="Google Shape;4841;p78"/>
            <p:cNvSpPr/>
            <p:nvPr/>
          </p:nvSpPr>
          <p:spPr>
            <a:xfrm>
              <a:off x="4698008" y="1700704"/>
              <a:ext cx="85725" cy="493395"/>
            </a:xfrm>
            <a:custGeom>
              <a:rect b="b" l="l" r="r" t="t"/>
              <a:pathLst>
                <a:path extrusionOk="0" h="493394" w="85725">
                  <a:moveTo>
                    <a:pt x="0" y="493280"/>
                  </a:moveTo>
                  <a:lnTo>
                    <a:pt x="5054" y="493280"/>
                  </a:lnTo>
                </a:path>
                <a:path extrusionOk="0" h="493394" w="85725">
                  <a:moveTo>
                    <a:pt x="80467" y="493280"/>
                  </a:moveTo>
                  <a:lnTo>
                    <a:pt x="85521" y="493280"/>
                  </a:lnTo>
                  <a:lnTo>
                    <a:pt x="85521" y="488505"/>
                  </a:lnTo>
                </a:path>
                <a:path extrusionOk="0" h="493394" w="85725">
                  <a:moveTo>
                    <a:pt x="85521" y="4775"/>
                  </a:moveTo>
                  <a:lnTo>
                    <a:pt x="85521" y="0"/>
                  </a:lnTo>
                  <a:lnTo>
                    <a:pt x="80467" y="0"/>
                  </a:lnTo>
                </a:path>
                <a:path extrusionOk="0" h="493394" w="85725">
                  <a:moveTo>
                    <a:pt x="5054" y="0"/>
                  </a:moveTo>
                  <a:lnTo>
                    <a:pt x="0"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2" name="Google Shape;4842;p78"/>
            <p:cNvSpPr/>
            <p:nvPr/>
          </p:nvSpPr>
          <p:spPr>
            <a:xfrm>
              <a:off x="2431939" y="2033639"/>
              <a:ext cx="716280" cy="284480"/>
            </a:xfrm>
            <a:custGeom>
              <a:rect b="b" l="l" r="r" t="t"/>
              <a:pathLst>
                <a:path extrusionOk="0" h="284480" w="716280">
                  <a:moveTo>
                    <a:pt x="54000" y="0"/>
                  </a:moveTo>
                  <a:lnTo>
                    <a:pt x="32982" y="4244"/>
                  </a:lnTo>
                  <a:lnTo>
                    <a:pt x="15817" y="15817"/>
                  </a:lnTo>
                  <a:lnTo>
                    <a:pt x="4244" y="32982"/>
                  </a:lnTo>
                  <a:lnTo>
                    <a:pt x="0" y="54000"/>
                  </a:lnTo>
                  <a:lnTo>
                    <a:pt x="0" y="230263"/>
                  </a:lnTo>
                  <a:lnTo>
                    <a:pt x="4244" y="251281"/>
                  </a:lnTo>
                  <a:lnTo>
                    <a:pt x="15817" y="268446"/>
                  </a:lnTo>
                  <a:lnTo>
                    <a:pt x="32982" y="280019"/>
                  </a:lnTo>
                  <a:lnTo>
                    <a:pt x="54000" y="284264"/>
                  </a:lnTo>
                  <a:lnTo>
                    <a:pt x="662114" y="284264"/>
                  </a:lnTo>
                  <a:lnTo>
                    <a:pt x="683137" y="280019"/>
                  </a:lnTo>
                  <a:lnTo>
                    <a:pt x="700301" y="268446"/>
                  </a:lnTo>
                  <a:lnTo>
                    <a:pt x="711872" y="251281"/>
                  </a:lnTo>
                  <a:lnTo>
                    <a:pt x="716114" y="230263"/>
                  </a:lnTo>
                  <a:lnTo>
                    <a:pt x="716114" y="54000"/>
                  </a:lnTo>
                  <a:lnTo>
                    <a:pt x="711872" y="32982"/>
                  </a:lnTo>
                  <a:lnTo>
                    <a:pt x="700301" y="15817"/>
                  </a:lnTo>
                  <a:lnTo>
                    <a:pt x="683137" y="4244"/>
                  </a:lnTo>
                  <a:lnTo>
                    <a:pt x="66211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3" name="Google Shape;4843;p78"/>
            <p:cNvSpPr/>
            <p:nvPr/>
          </p:nvSpPr>
          <p:spPr>
            <a:xfrm>
              <a:off x="2431939" y="2033677"/>
              <a:ext cx="716280" cy="140970"/>
            </a:xfrm>
            <a:custGeom>
              <a:rect b="b" l="l" r="r" t="t"/>
              <a:pathLst>
                <a:path extrusionOk="0" h="140969" w="716280">
                  <a:moveTo>
                    <a:pt x="662114" y="0"/>
                  </a:moveTo>
                  <a:lnTo>
                    <a:pt x="54000" y="0"/>
                  </a:lnTo>
                  <a:lnTo>
                    <a:pt x="32982" y="4244"/>
                  </a:lnTo>
                  <a:lnTo>
                    <a:pt x="15817" y="15817"/>
                  </a:lnTo>
                  <a:lnTo>
                    <a:pt x="4244" y="32982"/>
                  </a:lnTo>
                  <a:lnTo>
                    <a:pt x="0" y="54000"/>
                  </a:lnTo>
                  <a:lnTo>
                    <a:pt x="0" y="140830"/>
                  </a:lnTo>
                  <a:lnTo>
                    <a:pt x="716114" y="140830"/>
                  </a:lnTo>
                  <a:lnTo>
                    <a:pt x="716114" y="54000"/>
                  </a:lnTo>
                  <a:lnTo>
                    <a:pt x="711872" y="32982"/>
                  </a:lnTo>
                  <a:lnTo>
                    <a:pt x="700301" y="15817"/>
                  </a:lnTo>
                  <a:lnTo>
                    <a:pt x="683137" y="4244"/>
                  </a:lnTo>
                  <a:lnTo>
                    <a:pt x="66211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4" name="Google Shape;4844;p78"/>
            <p:cNvSpPr/>
            <p:nvPr/>
          </p:nvSpPr>
          <p:spPr>
            <a:xfrm>
              <a:off x="2431939" y="2033677"/>
              <a:ext cx="716280" cy="140970"/>
            </a:xfrm>
            <a:custGeom>
              <a:rect b="b" l="l" r="r" t="t"/>
              <a:pathLst>
                <a:path extrusionOk="0" h="140969" w="716280">
                  <a:moveTo>
                    <a:pt x="54000" y="0"/>
                  </a:moveTo>
                  <a:lnTo>
                    <a:pt x="32982" y="4244"/>
                  </a:lnTo>
                  <a:lnTo>
                    <a:pt x="15817" y="15817"/>
                  </a:lnTo>
                  <a:lnTo>
                    <a:pt x="4244" y="32982"/>
                  </a:lnTo>
                  <a:lnTo>
                    <a:pt x="0" y="54000"/>
                  </a:lnTo>
                  <a:lnTo>
                    <a:pt x="0" y="140830"/>
                  </a:lnTo>
                  <a:lnTo>
                    <a:pt x="716114" y="140830"/>
                  </a:lnTo>
                  <a:lnTo>
                    <a:pt x="716114" y="54000"/>
                  </a:lnTo>
                  <a:lnTo>
                    <a:pt x="711872" y="32982"/>
                  </a:lnTo>
                  <a:lnTo>
                    <a:pt x="700301" y="15817"/>
                  </a:lnTo>
                  <a:lnTo>
                    <a:pt x="683137" y="4244"/>
                  </a:lnTo>
                  <a:lnTo>
                    <a:pt x="66211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45" name="Google Shape;4845;p78"/>
          <p:cNvSpPr txBox="1"/>
          <p:nvPr/>
        </p:nvSpPr>
        <p:spPr>
          <a:xfrm>
            <a:off x="2534290" y="1993190"/>
            <a:ext cx="511809" cy="314325"/>
          </a:xfrm>
          <a:prstGeom prst="rect">
            <a:avLst/>
          </a:prstGeom>
          <a:noFill/>
          <a:ln>
            <a:noFill/>
          </a:ln>
        </p:spPr>
        <p:txBody>
          <a:bodyPr anchorCtr="0" anchor="t" bIns="0" lIns="0" spcFirstLastPara="1" rIns="0" wrap="square" tIns="57775">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안전보건 총괄</a:t>
            </a:r>
            <a:endParaRPr sz="650">
              <a:latin typeface="Arial"/>
              <a:ea typeface="Arial"/>
              <a:cs typeface="Arial"/>
              <a:sym typeface="Arial"/>
            </a:endParaRPr>
          </a:p>
          <a:p>
            <a:pPr indent="0" lvl="0" marL="0" rtl="0" algn="ctr">
              <a:lnSpc>
                <a:spcPct val="100000"/>
              </a:lnSpc>
              <a:spcBef>
                <a:spcPts val="355"/>
              </a:spcBef>
              <a:spcAft>
                <a:spcPts val="0"/>
              </a:spcAft>
              <a:buNone/>
            </a:pPr>
            <a:r>
              <a:rPr b="0" lang="en-US" sz="650">
                <a:solidFill>
                  <a:srgbClr val="58595B"/>
                </a:solidFill>
                <a:latin typeface="Arial"/>
                <a:ea typeface="Arial"/>
                <a:cs typeface="Arial"/>
                <a:sym typeface="Arial"/>
              </a:rPr>
              <a:t>총무</a:t>
            </a:r>
            <a:endParaRPr sz="650">
              <a:latin typeface="Arial"/>
              <a:ea typeface="Arial"/>
              <a:cs typeface="Arial"/>
              <a:sym typeface="Arial"/>
            </a:endParaRPr>
          </a:p>
        </p:txBody>
      </p:sp>
      <p:grpSp>
        <p:nvGrpSpPr>
          <p:cNvPr id="4846" name="Google Shape;4846;p78"/>
          <p:cNvGrpSpPr/>
          <p:nvPr/>
        </p:nvGrpSpPr>
        <p:grpSpPr>
          <a:xfrm>
            <a:off x="4051904" y="2033677"/>
            <a:ext cx="644525" cy="284480"/>
            <a:chOff x="4051904" y="2033677"/>
            <a:chExt cx="644525" cy="284480"/>
          </a:xfrm>
        </p:grpSpPr>
        <p:sp>
          <p:nvSpPr>
            <p:cNvPr id="4847" name="Google Shape;4847;p78"/>
            <p:cNvSpPr/>
            <p:nvPr/>
          </p:nvSpPr>
          <p:spPr>
            <a:xfrm>
              <a:off x="4051904" y="2033677"/>
              <a:ext cx="644525" cy="284480"/>
            </a:xfrm>
            <a:custGeom>
              <a:rect b="b" l="l" r="r" t="t"/>
              <a:pathLst>
                <a:path extrusionOk="0" h="284480" w="644525">
                  <a:moveTo>
                    <a:pt x="54000" y="0"/>
                  </a:moveTo>
                  <a:lnTo>
                    <a:pt x="32982" y="4244"/>
                  </a:lnTo>
                  <a:lnTo>
                    <a:pt x="15817" y="15817"/>
                  </a:lnTo>
                  <a:lnTo>
                    <a:pt x="4244" y="32982"/>
                  </a:lnTo>
                  <a:lnTo>
                    <a:pt x="0" y="54000"/>
                  </a:lnTo>
                  <a:lnTo>
                    <a:pt x="0" y="230187"/>
                  </a:lnTo>
                  <a:lnTo>
                    <a:pt x="4244" y="251205"/>
                  </a:lnTo>
                  <a:lnTo>
                    <a:pt x="15817" y="268370"/>
                  </a:lnTo>
                  <a:lnTo>
                    <a:pt x="32982" y="279943"/>
                  </a:lnTo>
                  <a:lnTo>
                    <a:pt x="54000" y="284187"/>
                  </a:lnTo>
                  <a:lnTo>
                    <a:pt x="590194" y="284187"/>
                  </a:lnTo>
                  <a:lnTo>
                    <a:pt x="611212" y="279943"/>
                  </a:lnTo>
                  <a:lnTo>
                    <a:pt x="628376" y="268370"/>
                  </a:lnTo>
                  <a:lnTo>
                    <a:pt x="639950" y="251205"/>
                  </a:lnTo>
                  <a:lnTo>
                    <a:pt x="644194" y="230187"/>
                  </a:lnTo>
                  <a:lnTo>
                    <a:pt x="644194" y="54000"/>
                  </a:lnTo>
                  <a:lnTo>
                    <a:pt x="639950" y="32982"/>
                  </a:lnTo>
                  <a:lnTo>
                    <a:pt x="628376" y="15817"/>
                  </a:lnTo>
                  <a:lnTo>
                    <a:pt x="611212" y="4244"/>
                  </a:lnTo>
                  <a:lnTo>
                    <a:pt x="59019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8" name="Google Shape;4848;p78"/>
            <p:cNvSpPr/>
            <p:nvPr/>
          </p:nvSpPr>
          <p:spPr>
            <a:xfrm>
              <a:off x="4051904" y="2033677"/>
              <a:ext cx="644525" cy="140970"/>
            </a:xfrm>
            <a:custGeom>
              <a:rect b="b" l="l" r="r" t="t"/>
              <a:pathLst>
                <a:path extrusionOk="0" h="140969" w="644525">
                  <a:moveTo>
                    <a:pt x="590194" y="0"/>
                  </a:moveTo>
                  <a:lnTo>
                    <a:pt x="54000" y="0"/>
                  </a:lnTo>
                  <a:lnTo>
                    <a:pt x="32982" y="4244"/>
                  </a:lnTo>
                  <a:lnTo>
                    <a:pt x="15817" y="15817"/>
                  </a:lnTo>
                  <a:lnTo>
                    <a:pt x="4244" y="32982"/>
                  </a:lnTo>
                  <a:lnTo>
                    <a:pt x="0" y="54000"/>
                  </a:lnTo>
                  <a:lnTo>
                    <a:pt x="0" y="140830"/>
                  </a:lnTo>
                  <a:lnTo>
                    <a:pt x="644194" y="140830"/>
                  </a:lnTo>
                  <a:lnTo>
                    <a:pt x="644194" y="54000"/>
                  </a:lnTo>
                  <a:lnTo>
                    <a:pt x="639950" y="32982"/>
                  </a:lnTo>
                  <a:lnTo>
                    <a:pt x="628376" y="15817"/>
                  </a:lnTo>
                  <a:lnTo>
                    <a:pt x="611212" y="4244"/>
                  </a:lnTo>
                  <a:lnTo>
                    <a:pt x="59019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9" name="Google Shape;4849;p78"/>
            <p:cNvSpPr/>
            <p:nvPr/>
          </p:nvSpPr>
          <p:spPr>
            <a:xfrm>
              <a:off x="4051904" y="2033677"/>
              <a:ext cx="644525" cy="140970"/>
            </a:xfrm>
            <a:custGeom>
              <a:rect b="b" l="l" r="r" t="t"/>
              <a:pathLst>
                <a:path extrusionOk="0" h="140969" w="644525">
                  <a:moveTo>
                    <a:pt x="54000" y="0"/>
                  </a:moveTo>
                  <a:lnTo>
                    <a:pt x="32982" y="4244"/>
                  </a:lnTo>
                  <a:lnTo>
                    <a:pt x="15817" y="15817"/>
                  </a:lnTo>
                  <a:lnTo>
                    <a:pt x="4244" y="32982"/>
                  </a:lnTo>
                  <a:lnTo>
                    <a:pt x="0" y="54000"/>
                  </a:lnTo>
                  <a:lnTo>
                    <a:pt x="0" y="140830"/>
                  </a:lnTo>
                  <a:lnTo>
                    <a:pt x="644194" y="140830"/>
                  </a:lnTo>
                  <a:lnTo>
                    <a:pt x="644194" y="54000"/>
                  </a:lnTo>
                  <a:lnTo>
                    <a:pt x="639950" y="32982"/>
                  </a:lnTo>
                  <a:lnTo>
                    <a:pt x="628376" y="15817"/>
                  </a:lnTo>
                  <a:lnTo>
                    <a:pt x="611212" y="4244"/>
                  </a:lnTo>
                  <a:lnTo>
                    <a:pt x="59019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50" name="Google Shape;4850;p78"/>
          <p:cNvSpPr txBox="1"/>
          <p:nvPr/>
        </p:nvSpPr>
        <p:spPr>
          <a:xfrm>
            <a:off x="4196712" y="1993190"/>
            <a:ext cx="354965" cy="314325"/>
          </a:xfrm>
          <a:prstGeom prst="rect">
            <a:avLst/>
          </a:prstGeom>
          <a:noFill/>
          <a:ln>
            <a:noFill/>
          </a:ln>
        </p:spPr>
        <p:txBody>
          <a:bodyPr anchorCtr="0" anchor="t" bIns="0" lIns="0" spcFirstLastPara="1" rIns="0" wrap="square" tIns="57775">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보건 담당</a:t>
            </a:r>
            <a:endParaRPr sz="650">
              <a:latin typeface="Arial"/>
              <a:ea typeface="Arial"/>
              <a:cs typeface="Arial"/>
              <a:sym typeface="Arial"/>
            </a:endParaRPr>
          </a:p>
          <a:p>
            <a:pPr indent="0" lvl="0" marL="0" rtl="0" algn="ctr">
              <a:lnSpc>
                <a:spcPct val="100000"/>
              </a:lnSpc>
              <a:spcBef>
                <a:spcPts val="355"/>
              </a:spcBef>
              <a:spcAft>
                <a:spcPts val="0"/>
              </a:spcAft>
              <a:buNone/>
            </a:pPr>
            <a:r>
              <a:rPr b="0" lang="en-US" sz="650">
                <a:solidFill>
                  <a:srgbClr val="58595B"/>
                </a:solidFill>
                <a:latin typeface="Arial"/>
                <a:ea typeface="Arial"/>
                <a:cs typeface="Arial"/>
                <a:sym typeface="Arial"/>
              </a:rPr>
              <a:t>인사</a:t>
            </a:r>
            <a:endParaRPr sz="650">
              <a:latin typeface="Arial"/>
              <a:ea typeface="Arial"/>
              <a:cs typeface="Arial"/>
              <a:sym typeface="Arial"/>
            </a:endParaRPr>
          </a:p>
        </p:txBody>
      </p:sp>
      <p:grpSp>
        <p:nvGrpSpPr>
          <p:cNvPr id="4851" name="Google Shape;4851;p78"/>
          <p:cNvGrpSpPr/>
          <p:nvPr/>
        </p:nvGrpSpPr>
        <p:grpSpPr>
          <a:xfrm>
            <a:off x="2791592" y="1584316"/>
            <a:ext cx="1581150" cy="1048201"/>
            <a:chOff x="2791592" y="1584316"/>
            <a:chExt cx="1581150" cy="1048201"/>
          </a:xfrm>
        </p:grpSpPr>
        <p:sp>
          <p:nvSpPr>
            <p:cNvPr id="4852" name="Google Shape;4852;p78"/>
            <p:cNvSpPr/>
            <p:nvPr/>
          </p:nvSpPr>
          <p:spPr>
            <a:xfrm>
              <a:off x="3581999" y="1584316"/>
              <a:ext cx="0" cy="961390"/>
            </a:xfrm>
            <a:custGeom>
              <a:rect b="b" l="l" r="r" t="t"/>
              <a:pathLst>
                <a:path extrusionOk="0" h="961389" w="120000">
                  <a:moveTo>
                    <a:pt x="0" y="0"/>
                  </a:moveTo>
                  <a:lnTo>
                    <a:pt x="0" y="96083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3" name="Google Shape;4853;p78"/>
            <p:cNvSpPr/>
            <p:nvPr/>
          </p:nvSpPr>
          <p:spPr>
            <a:xfrm>
              <a:off x="2791592" y="1946221"/>
              <a:ext cx="1581150" cy="85725"/>
            </a:xfrm>
            <a:custGeom>
              <a:rect b="b" l="l" r="r" t="t"/>
              <a:pathLst>
                <a:path extrusionOk="0" h="85725" w="1581150">
                  <a:moveTo>
                    <a:pt x="1580819" y="85521"/>
                  </a:moveTo>
                  <a:lnTo>
                    <a:pt x="1580819" y="0"/>
                  </a:lnTo>
                  <a:lnTo>
                    <a:pt x="0" y="0"/>
                  </a:lnTo>
                  <a:lnTo>
                    <a:pt x="0" y="8552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4" name="Google Shape;4854;p78"/>
            <p:cNvSpPr/>
            <p:nvPr/>
          </p:nvSpPr>
          <p:spPr>
            <a:xfrm>
              <a:off x="3025795" y="2546792"/>
              <a:ext cx="1112520" cy="85725"/>
            </a:xfrm>
            <a:custGeom>
              <a:rect b="b" l="l" r="r" t="t"/>
              <a:pathLst>
                <a:path extrusionOk="0" h="85725" w="1112520">
                  <a:moveTo>
                    <a:pt x="1112405" y="85521"/>
                  </a:moveTo>
                  <a:lnTo>
                    <a:pt x="1112405" y="0"/>
                  </a:lnTo>
                  <a:lnTo>
                    <a:pt x="0" y="0"/>
                  </a:lnTo>
                  <a:lnTo>
                    <a:pt x="0" y="8552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5" name="Google Shape;4855;p78"/>
            <p:cNvSpPr/>
            <p:nvPr/>
          </p:nvSpPr>
          <p:spPr>
            <a:xfrm>
              <a:off x="3223939" y="2033639"/>
              <a:ext cx="716280" cy="284480"/>
            </a:xfrm>
            <a:custGeom>
              <a:rect b="b" l="l" r="r" t="t"/>
              <a:pathLst>
                <a:path extrusionOk="0" h="284480" w="716279">
                  <a:moveTo>
                    <a:pt x="662114" y="0"/>
                  </a:moveTo>
                  <a:lnTo>
                    <a:pt x="54000" y="0"/>
                  </a:lnTo>
                  <a:lnTo>
                    <a:pt x="32982" y="4244"/>
                  </a:lnTo>
                  <a:lnTo>
                    <a:pt x="15817" y="15817"/>
                  </a:lnTo>
                  <a:lnTo>
                    <a:pt x="4244" y="32982"/>
                  </a:lnTo>
                  <a:lnTo>
                    <a:pt x="0" y="54000"/>
                  </a:lnTo>
                  <a:lnTo>
                    <a:pt x="0" y="230263"/>
                  </a:lnTo>
                  <a:lnTo>
                    <a:pt x="4244" y="251281"/>
                  </a:lnTo>
                  <a:lnTo>
                    <a:pt x="15817" y="268446"/>
                  </a:lnTo>
                  <a:lnTo>
                    <a:pt x="32982" y="280019"/>
                  </a:lnTo>
                  <a:lnTo>
                    <a:pt x="54000" y="284264"/>
                  </a:lnTo>
                  <a:lnTo>
                    <a:pt x="662114" y="284264"/>
                  </a:lnTo>
                  <a:lnTo>
                    <a:pt x="683137" y="280019"/>
                  </a:lnTo>
                  <a:lnTo>
                    <a:pt x="700301" y="268446"/>
                  </a:lnTo>
                  <a:lnTo>
                    <a:pt x="711872" y="251281"/>
                  </a:lnTo>
                  <a:lnTo>
                    <a:pt x="716114" y="230263"/>
                  </a:lnTo>
                  <a:lnTo>
                    <a:pt x="716114" y="54000"/>
                  </a:lnTo>
                  <a:lnTo>
                    <a:pt x="711872" y="32982"/>
                  </a:lnTo>
                  <a:lnTo>
                    <a:pt x="700301" y="15817"/>
                  </a:lnTo>
                  <a:lnTo>
                    <a:pt x="683137" y="4244"/>
                  </a:lnTo>
                  <a:lnTo>
                    <a:pt x="66211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6" name="Google Shape;4856;p78"/>
            <p:cNvSpPr/>
            <p:nvPr/>
          </p:nvSpPr>
          <p:spPr>
            <a:xfrm>
              <a:off x="3223939" y="2033639"/>
              <a:ext cx="716280" cy="284480"/>
            </a:xfrm>
            <a:custGeom>
              <a:rect b="b" l="l" r="r" t="t"/>
              <a:pathLst>
                <a:path extrusionOk="0" h="284480" w="716279">
                  <a:moveTo>
                    <a:pt x="54000" y="0"/>
                  </a:moveTo>
                  <a:lnTo>
                    <a:pt x="32982" y="4244"/>
                  </a:lnTo>
                  <a:lnTo>
                    <a:pt x="15817" y="15817"/>
                  </a:lnTo>
                  <a:lnTo>
                    <a:pt x="4244" y="32982"/>
                  </a:lnTo>
                  <a:lnTo>
                    <a:pt x="0" y="54000"/>
                  </a:lnTo>
                  <a:lnTo>
                    <a:pt x="0" y="230263"/>
                  </a:lnTo>
                  <a:lnTo>
                    <a:pt x="4244" y="251281"/>
                  </a:lnTo>
                  <a:lnTo>
                    <a:pt x="15817" y="268446"/>
                  </a:lnTo>
                  <a:lnTo>
                    <a:pt x="32982" y="280019"/>
                  </a:lnTo>
                  <a:lnTo>
                    <a:pt x="54000" y="284264"/>
                  </a:lnTo>
                  <a:lnTo>
                    <a:pt x="662114" y="284264"/>
                  </a:lnTo>
                  <a:lnTo>
                    <a:pt x="683137" y="280019"/>
                  </a:lnTo>
                  <a:lnTo>
                    <a:pt x="700301" y="268446"/>
                  </a:lnTo>
                  <a:lnTo>
                    <a:pt x="711872" y="251281"/>
                  </a:lnTo>
                  <a:lnTo>
                    <a:pt x="716114" y="230263"/>
                  </a:lnTo>
                  <a:lnTo>
                    <a:pt x="716114" y="54000"/>
                  </a:lnTo>
                  <a:lnTo>
                    <a:pt x="711872" y="32982"/>
                  </a:lnTo>
                  <a:lnTo>
                    <a:pt x="700301" y="15817"/>
                  </a:lnTo>
                  <a:lnTo>
                    <a:pt x="683137" y="4244"/>
                  </a:lnTo>
                  <a:lnTo>
                    <a:pt x="66211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7" name="Google Shape;4857;p78"/>
            <p:cNvSpPr/>
            <p:nvPr/>
          </p:nvSpPr>
          <p:spPr>
            <a:xfrm>
              <a:off x="3223939" y="2033677"/>
              <a:ext cx="716280" cy="140970"/>
            </a:xfrm>
            <a:custGeom>
              <a:rect b="b" l="l" r="r" t="t"/>
              <a:pathLst>
                <a:path extrusionOk="0" h="140969" w="716279">
                  <a:moveTo>
                    <a:pt x="662114" y="0"/>
                  </a:moveTo>
                  <a:lnTo>
                    <a:pt x="54000" y="0"/>
                  </a:lnTo>
                  <a:lnTo>
                    <a:pt x="32982" y="4244"/>
                  </a:lnTo>
                  <a:lnTo>
                    <a:pt x="15817" y="15817"/>
                  </a:lnTo>
                  <a:lnTo>
                    <a:pt x="4244" y="32982"/>
                  </a:lnTo>
                  <a:lnTo>
                    <a:pt x="0" y="54000"/>
                  </a:lnTo>
                  <a:lnTo>
                    <a:pt x="0" y="140830"/>
                  </a:lnTo>
                  <a:lnTo>
                    <a:pt x="716114" y="140830"/>
                  </a:lnTo>
                  <a:lnTo>
                    <a:pt x="716114" y="54000"/>
                  </a:lnTo>
                  <a:lnTo>
                    <a:pt x="711872" y="32982"/>
                  </a:lnTo>
                  <a:lnTo>
                    <a:pt x="700301" y="15817"/>
                  </a:lnTo>
                  <a:lnTo>
                    <a:pt x="683137" y="4244"/>
                  </a:lnTo>
                  <a:lnTo>
                    <a:pt x="66211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8" name="Google Shape;4858;p78"/>
            <p:cNvSpPr/>
            <p:nvPr/>
          </p:nvSpPr>
          <p:spPr>
            <a:xfrm>
              <a:off x="3223939" y="2033677"/>
              <a:ext cx="716280" cy="140970"/>
            </a:xfrm>
            <a:custGeom>
              <a:rect b="b" l="l" r="r" t="t"/>
              <a:pathLst>
                <a:path extrusionOk="0" h="140969" w="716279">
                  <a:moveTo>
                    <a:pt x="54000" y="0"/>
                  </a:moveTo>
                  <a:lnTo>
                    <a:pt x="32982" y="4244"/>
                  </a:lnTo>
                  <a:lnTo>
                    <a:pt x="15817" y="15817"/>
                  </a:lnTo>
                  <a:lnTo>
                    <a:pt x="4244" y="32982"/>
                  </a:lnTo>
                  <a:lnTo>
                    <a:pt x="0" y="54000"/>
                  </a:lnTo>
                  <a:lnTo>
                    <a:pt x="0" y="140830"/>
                  </a:lnTo>
                  <a:lnTo>
                    <a:pt x="716114" y="140830"/>
                  </a:lnTo>
                  <a:lnTo>
                    <a:pt x="716114" y="54000"/>
                  </a:lnTo>
                  <a:lnTo>
                    <a:pt x="711872" y="32982"/>
                  </a:lnTo>
                  <a:lnTo>
                    <a:pt x="700301" y="15817"/>
                  </a:lnTo>
                  <a:lnTo>
                    <a:pt x="683137" y="4244"/>
                  </a:lnTo>
                  <a:lnTo>
                    <a:pt x="66211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59" name="Google Shape;4859;p78"/>
          <p:cNvSpPr txBox="1"/>
          <p:nvPr/>
        </p:nvSpPr>
        <p:spPr>
          <a:xfrm>
            <a:off x="3294822" y="1993190"/>
            <a:ext cx="574675" cy="314325"/>
          </a:xfrm>
          <a:prstGeom prst="rect">
            <a:avLst/>
          </a:prstGeom>
          <a:noFill/>
          <a:ln>
            <a:noFill/>
          </a:ln>
        </p:spPr>
        <p:txBody>
          <a:bodyPr anchorCtr="0" anchor="t" bIns="0" lIns="0" spcFirstLastPara="1" rIns="0" wrap="square" tIns="57775">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안전 담당</a:t>
            </a:r>
            <a:endParaRPr sz="650">
              <a:latin typeface="Arial"/>
              <a:ea typeface="Arial"/>
              <a:cs typeface="Arial"/>
              <a:sym typeface="Arial"/>
            </a:endParaRPr>
          </a:p>
          <a:p>
            <a:pPr indent="0" lvl="0" marL="0" rtl="0" algn="ctr">
              <a:lnSpc>
                <a:spcPct val="100000"/>
              </a:lnSpc>
              <a:spcBef>
                <a:spcPts val="355"/>
              </a:spcBef>
              <a:spcAft>
                <a:spcPts val="0"/>
              </a:spcAft>
              <a:buNone/>
            </a:pPr>
            <a:r>
              <a:rPr b="0" lang="en-US" sz="650">
                <a:solidFill>
                  <a:srgbClr val="58595B"/>
                </a:solidFill>
                <a:latin typeface="Arial"/>
                <a:ea typeface="Arial"/>
                <a:cs typeface="Arial"/>
                <a:sym typeface="Arial"/>
              </a:rPr>
              <a:t>운영리스크관리</a:t>
            </a:r>
            <a:endParaRPr sz="650">
              <a:latin typeface="Arial"/>
              <a:ea typeface="Arial"/>
              <a:cs typeface="Arial"/>
              <a:sym typeface="Arial"/>
            </a:endParaRPr>
          </a:p>
        </p:txBody>
      </p:sp>
      <p:grpSp>
        <p:nvGrpSpPr>
          <p:cNvPr id="4860" name="Google Shape;4860;p78"/>
          <p:cNvGrpSpPr/>
          <p:nvPr/>
        </p:nvGrpSpPr>
        <p:grpSpPr>
          <a:xfrm>
            <a:off x="2612162" y="1629018"/>
            <a:ext cx="2084679" cy="1272005"/>
            <a:chOff x="2612162" y="1629018"/>
            <a:chExt cx="2084679" cy="1272005"/>
          </a:xfrm>
        </p:grpSpPr>
        <p:sp>
          <p:nvSpPr>
            <p:cNvPr id="4861" name="Google Shape;4861;p78"/>
            <p:cNvSpPr/>
            <p:nvPr/>
          </p:nvSpPr>
          <p:spPr>
            <a:xfrm>
              <a:off x="3800222" y="1629018"/>
              <a:ext cx="896619" cy="140335"/>
            </a:xfrm>
            <a:custGeom>
              <a:rect b="b" l="l" r="r" t="t"/>
              <a:pathLst>
                <a:path extrusionOk="0" h="140335" w="896620">
                  <a:moveTo>
                    <a:pt x="842187" y="0"/>
                  </a:moveTo>
                  <a:lnTo>
                    <a:pt x="54000" y="0"/>
                  </a:lnTo>
                  <a:lnTo>
                    <a:pt x="32982" y="4244"/>
                  </a:lnTo>
                  <a:lnTo>
                    <a:pt x="15817" y="15817"/>
                  </a:lnTo>
                  <a:lnTo>
                    <a:pt x="4244" y="32982"/>
                  </a:lnTo>
                  <a:lnTo>
                    <a:pt x="0" y="54000"/>
                  </a:lnTo>
                  <a:lnTo>
                    <a:pt x="0" y="86194"/>
                  </a:lnTo>
                  <a:lnTo>
                    <a:pt x="4244" y="107212"/>
                  </a:lnTo>
                  <a:lnTo>
                    <a:pt x="15817" y="124377"/>
                  </a:lnTo>
                  <a:lnTo>
                    <a:pt x="32982" y="135951"/>
                  </a:lnTo>
                  <a:lnTo>
                    <a:pt x="54000" y="140195"/>
                  </a:lnTo>
                  <a:lnTo>
                    <a:pt x="842187" y="140195"/>
                  </a:lnTo>
                  <a:lnTo>
                    <a:pt x="863205" y="135951"/>
                  </a:lnTo>
                  <a:lnTo>
                    <a:pt x="880370" y="124377"/>
                  </a:lnTo>
                  <a:lnTo>
                    <a:pt x="891944" y="107212"/>
                  </a:lnTo>
                  <a:lnTo>
                    <a:pt x="896188" y="86194"/>
                  </a:lnTo>
                  <a:lnTo>
                    <a:pt x="896188" y="54000"/>
                  </a:lnTo>
                  <a:lnTo>
                    <a:pt x="891944" y="32982"/>
                  </a:lnTo>
                  <a:lnTo>
                    <a:pt x="880370" y="15817"/>
                  </a:lnTo>
                  <a:lnTo>
                    <a:pt x="863205" y="4244"/>
                  </a:lnTo>
                  <a:lnTo>
                    <a:pt x="842187" y="0"/>
                  </a:lnTo>
                  <a:close/>
                </a:path>
              </a:pathLst>
            </a:custGeom>
            <a:solidFill>
              <a:srgbClr val="B6D2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2" name="Google Shape;4862;p78"/>
            <p:cNvSpPr/>
            <p:nvPr/>
          </p:nvSpPr>
          <p:spPr>
            <a:xfrm>
              <a:off x="3800222" y="1629018"/>
              <a:ext cx="896619" cy="140335"/>
            </a:xfrm>
            <a:custGeom>
              <a:rect b="b" l="l" r="r" t="t"/>
              <a:pathLst>
                <a:path extrusionOk="0" h="140335" w="896620">
                  <a:moveTo>
                    <a:pt x="54000" y="0"/>
                  </a:moveTo>
                  <a:lnTo>
                    <a:pt x="32982" y="4244"/>
                  </a:lnTo>
                  <a:lnTo>
                    <a:pt x="15817" y="15817"/>
                  </a:lnTo>
                  <a:lnTo>
                    <a:pt x="4244" y="32982"/>
                  </a:lnTo>
                  <a:lnTo>
                    <a:pt x="0" y="54000"/>
                  </a:lnTo>
                  <a:lnTo>
                    <a:pt x="0" y="86194"/>
                  </a:lnTo>
                  <a:lnTo>
                    <a:pt x="4244" y="107212"/>
                  </a:lnTo>
                  <a:lnTo>
                    <a:pt x="15817" y="124377"/>
                  </a:lnTo>
                  <a:lnTo>
                    <a:pt x="32982" y="135951"/>
                  </a:lnTo>
                  <a:lnTo>
                    <a:pt x="54000" y="140195"/>
                  </a:lnTo>
                  <a:lnTo>
                    <a:pt x="842187" y="140195"/>
                  </a:lnTo>
                  <a:lnTo>
                    <a:pt x="863205" y="135951"/>
                  </a:lnTo>
                  <a:lnTo>
                    <a:pt x="880370" y="124377"/>
                  </a:lnTo>
                  <a:lnTo>
                    <a:pt x="891944" y="107212"/>
                  </a:lnTo>
                  <a:lnTo>
                    <a:pt x="896188" y="86194"/>
                  </a:lnTo>
                  <a:lnTo>
                    <a:pt x="896188" y="54000"/>
                  </a:lnTo>
                  <a:lnTo>
                    <a:pt x="891944" y="32982"/>
                  </a:lnTo>
                  <a:lnTo>
                    <a:pt x="880370" y="15817"/>
                  </a:lnTo>
                  <a:lnTo>
                    <a:pt x="863205" y="4244"/>
                  </a:lnTo>
                  <a:lnTo>
                    <a:pt x="84218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3" name="Google Shape;4863;p78"/>
            <p:cNvSpPr/>
            <p:nvPr/>
          </p:nvSpPr>
          <p:spPr>
            <a:xfrm>
              <a:off x="2612162" y="2615908"/>
              <a:ext cx="824230" cy="285115"/>
            </a:xfrm>
            <a:custGeom>
              <a:rect b="b" l="l" r="r" t="t"/>
              <a:pathLst>
                <a:path extrusionOk="0" h="285114" w="824229">
                  <a:moveTo>
                    <a:pt x="54000" y="0"/>
                  </a:moveTo>
                  <a:lnTo>
                    <a:pt x="32982" y="4244"/>
                  </a:lnTo>
                  <a:lnTo>
                    <a:pt x="15817" y="15817"/>
                  </a:lnTo>
                  <a:lnTo>
                    <a:pt x="4244" y="32982"/>
                  </a:lnTo>
                  <a:lnTo>
                    <a:pt x="0" y="54000"/>
                  </a:lnTo>
                  <a:lnTo>
                    <a:pt x="0" y="230822"/>
                  </a:lnTo>
                  <a:lnTo>
                    <a:pt x="4244" y="251840"/>
                  </a:lnTo>
                  <a:lnTo>
                    <a:pt x="15817" y="269005"/>
                  </a:lnTo>
                  <a:lnTo>
                    <a:pt x="32982" y="280578"/>
                  </a:lnTo>
                  <a:lnTo>
                    <a:pt x="54000" y="284822"/>
                  </a:lnTo>
                  <a:lnTo>
                    <a:pt x="770089" y="284822"/>
                  </a:lnTo>
                  <a:lnTo>
                    <a:pt x="791112" y="280578"/>
                  </a:lnTo>
                  <a:lnTo>
                    <a:pt x="808277" y="269005"/>
                  </a:lnTo>
                  <a:lnTo>
                    <a:pt x="819847" y="251840"/>
                  </a:lnTo>
                  <a:lnTo>
                    <a:pt x="824090" y="230822"/>
                  </a:lnTo>
                  <a:lnTo>
                    <a:pt x="824090" y="54000"/>
                  </a:lnTo>
                  <a:lnTo>
                    <a:pt x="819847" y="32982"/>
                  </a:lnTo>
                  <a:lnTo>
                    <a:pt x="808277" y="15817"/>
                  </a:lnTo>
                  <a:lnTo>
                    <a:pt x="791112" y="4244"/>
                  </a:lnTo>
                  <a:lnTo>
                    <a:pt x="7700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4" name="Google Shape;4864;p78"/>
            <p:cNvSpPr/>
            <p:nvPr/>
          </p:nvSpPr>
          <p:spPr>
            <a:xfrm>
              <a:off x="2612162" y="2615908"/>
              <a:ext cx="824230" cy="140970"/>
            </a:xfrm>
            <a:custGeom>
              <a:rect b="b" l="l" r="r" t="t"/>
              <a:pathLst>
                <a:path extrusionOk="0" h="140969" w="824229">
                  <a:moveTo>
                    <a:pt x="770089" y="0"/>
                  </a:moveTo>
                  <a:lnTo>
                    <a:pt x="54000" y="0"/>
                  </a:lnTo>
                  <a:lnTo>
                    <a:pt x="32982" y="4244"/>
                  </a:lnTo>
                  <a:lnTo>
                    <a:pt x="15817" y="15817"/>
                  </a:lnTo>
                  <a:lnTo>
                    <a:pt x="4244" y="32982"/>
                  </a:lnTo>
                  <a:lnTo>
                    <a:pt x="0" y="54000"/>
                  </a:lnTo>
                  <a:lnTo>
                    <a:pt x="0" y="140830"/>
                  </a:lnTo>
                  <a:lnTo>
                    <a:pt x="824090" y="140830"/>
                  </a:lnTo>
                  <a:lnTo>
                    <a:pt x="824090" y="54000"/>
                  </a:lnTo>
                  <a:lnTo>
                    <a:pt x="819847" y="32982"/>
                  </a:lnTo>
                  <a:lnTo>
                    <a:pt x="808277" y="15817"/>
                  </a:lnTo>
                  <a:lnTo>
                    <a:pt x="791112" y="4244"/>
                  </a:lnTo>
                  <a:lnTo>
                    <a:pt x="77008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5" name="Google Shape;4865;p78"/>
            <p:cNvSpPr/>
            <p:nvPr/>
          </p:nvSpPr>
          <p:spPr>
            <a:xfrm>
              <a:off x="2612162" y="2615908"/>
              <a:ext cx="824230" cy="140970"/>
            </a:xfrm>
            <a:custGeom>
              <a:rect b="b" l="l" r="r" t="t"/>
              <a:pathLst>
                <a:path extrusionOk="0" h="140969" w="824229">
                  <a:moveTo>
                    <a:pt x="54000" y="0"/>
                  </a:moveTo>
                  <a:lnTo>
                    <a:pt x="32982" y="4244"/>
                  </a:lnTo>
                  <a:lnTo>
                    <a:pt x="15817" y="15817"/>
                  </a:lnTo>
                  <a:lnTo>
                    <a:pt x="4244" y="32982"/>
                  </a:lnTo>
                  <a:lnTo>
                    <a:pt x="0" y="54000"/>
                  </a:lnTo>
                  <a:lnTo>
                    <a:pt x="0" y="140830"/>
                  </a:lnTo>
                  <a:lnTo>
                    <a:pt x="824090" y="140830"/>
                  </a:lnTo>
                  <a:lnTo>
                    <a:pt x="824090" y="54000"/>
                  </a:lnTo>
                  <a:lnTo>
                    <a:pt x="819847" y="32982"/>
                  </a:lnTo>
                  <a:lnTo>
                    <a:pt x="808277" y="15817"/>
                  </a:lnTo>
                  <a:lnTo>
                    <a:pt x="791112" y="4244"/>
                  </a:lnTo>
                  <a:lnTo>
                    <a:pt x="7700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66" name="Google Shape;4866;p78"/>
          <p:cNvSpPr txBox="1"/>
          <p:nvPr/>
        </p:nvSpPr>
        <p:spPr>
          <a:xfrm>
            <a:off x="3695300" y="2361338"/>
            <a:ext cx="6146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위험성 평가 수행</a:t>
            </a:r>
            <a:endParaRPr sz="650">
              <a:latin typeface="Arial"/>
              <a:ea typeface="Arial"/>
              <a:cs typeface="Arial"/>
              <a:sym typeface="Arial"/>
            </a:endParaRPr>
          </a:p>
        </p:txBody>
      </p:sp>
      <p:sp>
        <p:nvSpPr>
          <p:cNvPr id="4867" name="Google Shape;4867;p78"/>
          <p:cNvSpPr/>
          <p:nvPr/>
        </p:nvSpPr>
        <p:spPr>
          <a:xfrm>
            <a:off x="2810042" y="1297904"/>
            <a:ext cx="1544320" cy="140970"/>
          </a:xfrm>
          <a:custGeom>
            <a:rect b="b" l="l" r="r" t="t"/>
            <a:pathLst>
              <a:path extrusionOk="0" h="140969" w="1544320">
                <a:moveTo>
                  <a:pt x="1489913" y="0"/>
                </a:moveTo>
                <a:lnTo>
                  <a:pt x="54000" y="0"/>
                </a:lnTo>
                <a:lnTo>
                  <a:pt x="32982" y="4244"/>
                </a:lnTo>
                <a:lnTo>
                  <a:pt x="15817" y="15817"/>
                </a:lnTo>
                <a:lnTo>
                  <a:pt x="4244" y="32982"/>
                </a:lnTo>
                <a:lnTo>
                  <a:pt x="0" y="54000"/>
                </a:lnTo>
                <a:lnTo>
                  <a:pt x="0" y="140830"/>
                </a:lnTo>
                <a:lnTo>
                  <a:pt x="1543913" y="140830"/>
                </a:lnTo>
                <a:lnTo>
                  <a:pt x="1543913" y="54000"/>
                </a:lnTo>
                <a:lnTo>
                  <a:pt x="1539669" y="32982"/>
                </a:lnTo>
                <a:lnTo>
                  <a:pt x="1528095" y="15817"/>
                </a:lnTo>
                <a:lnTo>
                  <a:pt x="1510930" y="4244"/>
                </a:lnTo>
                <a:lnTo>
                  <a:pt x="148991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8" name="Google Shape;4868;p78"/>
          <p:cNvSpPr txBox="1"/>
          <p:nvPr/>
        </p:nvSpPr>
        <p:spPr>
          <a:xfrm>
            <a:off x="2800817" y="1438734"/>
            <a:ext cx="1555750" cy="144145"/>
          </a:xfrm>
          <a:prstGeom prst="rect">
            <a:avLst/>
          </a:prstGeom>
          <a:noFill/>
          <a:ln cap="flat" cmpd="sng" w="9525">
            <a:solidFill>
              <a:srgbClr val="808285"/>
            </a:solidFill>
            <a:prstDash val="solid"/>
            <a:round/>
            <a:headEnd len="sm" w="sm" type="none"/>
            <a:tailEnd len="sm" w="sm" type="none"/>
          </a:ln>
        </p:spPr>
        <p:txBody>
          <a:bodyPr anchorCtr="0" anchor="t" bIns="0" lIns="0" spcFirstLastPara="1" rIns="0" wrap="square" tIns="11425">
            <a:spAutoFit/>
          </a:bodyPr>
          <a:lstStyle/>
          <a:p>
            <a:pPr indent="0" lvl="0" marL="6350" rtl="0" algn="ctr">
              <a:lnSpc>
                <a:spcPct val="100000"/>
              </a:lnSpc>
              <a:spcBef>
                <a:spcPts val="0"/>
              </a:spcBef>
              <a:spcAft>
                <a:spcPts val="0"/>
              </a:spcAft>
              <a:buNone/>
            </a:pPr>
            <a:r>
              <a:rPr b="0" lang="en-US" sz="650">
                <a:solidFill>
                  <a:srgbClr val="58595B"/>
                </a:solidFill>
                <a:latin typeface="Arial"/>
                <a:ea typeface="Arial"/>
                <a:cs typeface="Arial"/>
                <a:sym typeface="Arial"/>
              </a:rPr>
              <a:t>재무 그룹장</a:t>
            </a:r>
            <a:endParaRPr sz="650">
              <a:latin typeface="Arial"/>
              <a:ea typeface="Arial"/>
              <a:cs typeface="Arial"/>
              <a:sym typeface="Arial"/>
            </a:endParaRPr>
          </a:p>
        </p:txBody>
      </p:sp>
      <p:sp>
        <p:nvSpPr>
          <p:cNvPr id="4869" name="Google Shape;4869;p78"/>
          <p:cNvSpPr txBox="1"/>
          <p:nvPr/>
        </p:nvSpPr>
        <p:spPr>
          <a:xfrm>
            <a:off x="2800817" y="1297904"/>
            <a:ext cx="1555750" cy="140970"/>
          </a:xfrm>
          <a:prstGeom prst="rect">
            <a:avLst/>
          </a:prstGeom>
          <a:noFill/>
          <a:ln cap="flat" cmpd="sng" w="9525">
            <a:solidFill>
              <a:srgbClr val="808285"/>
            </a:solidFill>
            <a:prstDash val="solid"/>
            <a:round/>
            <a:headEnd len="sm" w="sm" type="none"/>
            <a:tailEnd len="sm" w="sm" type="none"/>
          </a:ln>
        </p:spPr>
        <p:txBody>
          <a:bodyPr anchorCtr="0" anchor="t" bIns="0" lIns="0" spcFirstLastPara="1" rIns="0" wrap="square" tIns="17125">
            <a:spAutoFit/>
          </a:bodyPr>
          <a:lstStyle/>
          <a:p>
            <a:pPr indent="0" lvl="0" marL="427990" rtl="0" algn="l">
              <a:lnSpc>
                <a:spcPct val="100000"/>
              </a:lnSpc>
              <a:spcBef>
                <a:spcPts val="0"/>
              </a:spcBef>
              <a:spcAft>
                <a:spcPts val="0"/>
              </a:spcAft>
              <a:buNone/>
            </a:pPr>
            <a:r>
              <a:rPr b="0" lang="en-US" sz="650">
                <a:solidFill>
                  <a:srgbClr val="FFFFFF"/>
                </a:solidFill>
                <a:latin typeface="Arial"/>
                <a:ea typeface="Arial"/>
                <a:cs typeface="Arial"/>
                <a:sym typeface="Arial"/>
              </a:rPr>
              <a:t>안전보건관리책임자</a:t>
            </a:r>
            <a:endParaRPr sz="650">
              <a:latin typeface="Arial"/>
              <a:ea typeface="Arial"/>
              <a:cs typeface="Arial"/>
              <a:sym typeface="Arial"/>
            </a:endParaRPr>
          </a:p>
        </p:txBody>
      </p:sp>
      <p:sp>
        <p:nvSpPr>
          <p:cNvPr id="4870" name="Google Shape;4870;p78"/>
          <p:cNvSpPr txBox="1"/>
          <p:nvPr/>
        </p:nvSpPr>
        <p:spPr>
          <a:xfrm>
            <a:off x="2801216" y="2575420"/>
            <a:ext cx="446405" cy="314325"/>
          </a:xfrm>
          <a:prstGeom prst="rect">
            <a:avLst/>
          </a:prstGeom>
          <a:noFill/>
          <a:ln>
            <a:noFill/>
          </a:ln>
        </p:spPr>
        <p:txBody>
          <a:bodyPr anchorCtr="0" anchor="t" bIns="0" lIns="0" spcFirstLastPara="1" rIns="0" wrap="square" tIns="57775">
            <a:spAutoFit/>
          </a:bodyPr>
          <a:lstStyle/>
          <a:p>
            <a:pPr indent="0" lvl="0" marL="26669" rtl="0" algn="l">
              <a:lnSpc>
                <a:spcPct val="100000"/>
              </a:lnSpc>
              <a:spcBef>
                <a:spcPts val="0"/>
              </a:spcBef>
              <a:spcAft>
                <a:spcPts val="0"/>
              </a:spcAft>
              <a:buNone/>
            </a:pPr>
            <a:r>
              <a:rPr b="0" lang="en-US" sz="650">
                <a:solidFill>
                  <a:srgbClr val="FFFFFF"/>
                </a:solidFill>
                <a:latin typeface="Arial"/>
                <a:ea typeface="Arial"/>
                <a:cs typeface="Arial"/>
                <a:sym typeface="Arial"/>
              </a:rPr>
              <a:t>관리감독자</a:t>
            </a:r>
            <a:endParaRPr sz="650">
              <a:latin typeface="Arial"/>
              <a:ea typeface="Arial"/>
              <a:cs typeface="Arial"/>
              <a:sym typeface="Arial"/>
            </a:endParaRPr>
          </a:p>
          <a:p>
            <a:pPr indent="0" lvl="0" marL="12700" rtl="0" algn="l">
              <a:lnSpc>
                <a:spcPct val="100000"/>
              </a:lnSpc>
              <a:spcBef>
                <a:spcPts val="355"/>
              </a:spcBef>
              <a:spcAft>
                <a:spcPts val="0"/>
              </a:spcAft>
              <a:buNone/>
            </a:pPr>
            <a:r>
              <a:rPr b="0" lang="en-US" sz="650">
                <a:solidFill>
                  <a:srgbClr val="58595B"/>
                </a:solidFill>
                <a:latin typeface="Arial"/>
                <a:ea typeface="Arial"/>
                <a:cs typeface="Arial"/>
                <a:sym typeface="Arial"/>
              </a:rPr>
              <a:t>팀장/챕터장</a:t>
            </a:r>
            <a:endParaRPr sz="650">
              <a:latin typeface="Arial"/>
              <a:ea typeface="Arial"/>
              <a:cs typeface="Arial"/>
              <a:sym typeface="Arial"/>
            </a:endParaRPr>
          </a:p>
        </p:txBody>
      </p:sp>
      <p:grpSp>
        <p:nvGrpSpPr>
          <p:cNvPr id="4871" name="Google Shape;4871;p78"/>
          <p:cNvGrpSpPr/>
          <p:nvPr/>
        </p:nvGrpSpPr>
        <p:grpSpPr>
          <a:xfrm>
            <a:off x="3727742" y="2615908"/>
            <a:ext cx="824230" cy="285115"/>
            <a:chOff x="3727742" y="2615908"/>
            <a:chExt cx="824230" cy="285115"/>
          </a:xfrm>
        </p:grpSpPr>
        <p:sp>
          <p:nvSpPr>
            <p:cNvPr id="4872" name="Google Shape;4872;p78"/>
            <p:cNvSpPr/>
            <p:nvPr/>
          </p:nvSpPr>
          <p:spPr>
            <a:xfrm>
              <a:off x="3727742" y="2615908"/>
              <a:ext cx="824230" cy="285115"/>
            </a:xfrm>
            <a:custGeom>
              <a:rect b="b" l="l" r="r" t="t"/>
              <a:pathLst>
                <a:path extrusionOk="0" h="285114" w="824229">
                  <a:moveTo>
                    <a:pt x="54000" y="0"/>
                  </a:moveTo>
                  <a:lnTo>
                    <a:pt x="32982" y="4244"/>
                  </a:lnTo>
                  <a:lnTo>
                    <a:pt x="15817" y="15817"/>
                  </a:lnTo>
                  <a:lnTo>
                    <a:pt x="4244" y="32982"/>
                  </a:lnTo>
                  <a:lnTo>
                    <a:pt x="0" y="54000"/>
                  </a:lnTo>
                  <a:lnTo>
                    <a:pt x="0" y="230822"/>
                  </a:lnTo>
                  <a:lnTo>
                    <a:pt x="4244" y="251840"/>
                  </a:lnTo>
                  <a:lnTo>
                    <a:pt x="15817" y="269005"/>
                  </a:lnTo>
                  <a:lnTo>
                    <a:pt x="32982" y="280578"/>
                  </a:lnTo>
                  <a:lnTo>
                    <a:pt x="54000" y="284822"/>
                  </a:lnTo>
                  <a:lnTo>
                    <a:pt x="770089" y="284822"/>
                  </a:lnTo>
                  <a:lnTo>
                    <a:pt x="791112" y="280578"/>
                  </a:lnTo>
                  <a:lnTo>
                    <a:pt x="808277" y="269005"/>
                  </a:lnTo>
                  <a:lnTo>
                    <a:pt x="819847" y="251840"/>
                  </a:lnTo>
                  <a:lnTo>
                    <a:pt x="824090" y="230822"/>
                  </a:lnTo>
                  <a:lnTo>
                    <a:pt x="824090" y="54000"/>
                  </a:lnTo>
                  <a:lnTo>
                    <a:pt x="819847" y="32982"/>
                  </a:lnTo>
                  <a:lnTo>
                    <a:pt x="808277" y="15817"/>
                  </a:lnTo>
                  <a:lnTo>
                    <a:pt x="791112" y="4244"/>
                  </a:lnTo>
                  <a:lnTo>
                    <a:pt x="7700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3" name="Google Shape;4873;p78"/>
            <p:cNvSpPr/>
            <p:nvPr/>
          </p:nvSpPr>
          <p:spPr>
            <a:xfrm>
              <a:off x="3727742" y="2615908"/>
              <a:ext cx="824230" cy="140970"/>
            </a:xfrm>
            <a:custGeom>
              <a:rect b="b" l="l" r="r" t="t"/>
              <a:pathLst>
                <a:path extrusionOk="0" h="140969" w="824229">
                  <a:moveTo>
                    <a:pt x="770089" y="0"/>
                  </a:moveTo>
                  <a:lnTo>
                    <a:pt x="54000" y="0"/>
                  </a:lnTo>
                  <a:lnTo>
                    <a:pt x="32982" y="4244"/>
                  </a:lnTo>
                  <a:lnTo>
                    <a:pt x="15817" y="15817"/>
                  </a:lnTo>
                  <a:lnTo>
                    <a:pt x="4244" y="32982"/>
                  </a:lnTo>
                  <a:lnTo>
                    <a:pt x="0" y="54000"/>
                  </a:lnTo>
                  <a:lnTo>
                    <a:pt x="0" y="140830"/>
                  </a:lnTo>
                  <a:lnTo>
                    <a:pt x="824090" y="140830"/>
                  </a:lnTo>
                  <a:lnTo>
                    <a:pt x="824090" y="54000"/>
                  </a:lnTo>
                  <a:lnTo>
                    <a:pt x="819847" y="32982"/>
                  </a:lnTo>
                  <a:lnTo>
                    <a:pt x="808277" y="15817"/>
                  </a:lnTo>
                  <a:lnTo>
                    <a:pt x="791112" y="4244"/>
                  </a:lnTo>
                  <a:lnTo>
                    <a:pt x="770089"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4" name="Google Shape;4874;p78"/>
            <p:cNvSpPr/>
            <p:nvPr/>
          </p:nvSpPr>
          <p:spPr>
            <a:xfrm>
              <a:off x="3727742" y="2615908"/>
              <a:ext cx="824230" cy="140970"/>
            </a:xfrm>
            <a:custGeom>
              <a:rect b="b" l="l" r="r" t="t"/>
              <a:pathLst>
                <a:path extrusionOk="0" h="140969" w="824229">
                  <a:moveTo>
                    <a:pt x="54000" y="0"/>
                  </a:moveTo>
                  <a:lnTo>
                    <a:pt x="32982" y="4244"/>
                  </a:lnTo>
                  <a:lnTo>
                    <a:pt x="15817" y="15817"/>
                  </a:lnTo>
                  <a:lnTo>
                    <a:pt x="4244" y="32982"/>
                  </a:lnTo>
                  <a:lnTo>
                    <a:pt x="0" y="54000"/>
                  </a:lnTo>
                  <a:lnTo>
                    <a:pt x="0" y="140830"/>
                  </a:lnTo>
                  <a:lnTo>
                    <a:pt x="824090" y="140830"/>
                  </a:lnTo>
                  <a:lnTo>
                    <a:pt x="824090" y="54000"/>
                  </a:lnTo>
                  <a:lnTo>
                    <a:pt x="819847" y="32982"/>
                  </a:lnTo>
                  <a:lnTo>
                    <a:pt x="808277" y="15817"/>
                  </a:lnTo>
                  <a:lnTo>
                    <a:pt x="791112" y="4244"/>
                  </a:lnTo>
                  <a:lnTo>
                    <a:pt x="7700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75" name="Google Shape;4875;p78"/>
          <p:cNvSpPr txBox="1"/>
          <p:nvPr/>
        </p:nvSpPr>
        <p:spPr>
          <a:xfrm>
            <a:off x="3877583" y="2575420"/>
            <a:ext cx="524510" cy="314325"/>
          </a:xfrm>
          <a:prstGeom prst="rect">
            <a:avLst/>
          </a:prstGeom>
          <a:noFill/>
          <a:ln>
            <a:noFill/>
          </a:ln>
        </p:spPr>
        <p:txBody>
          <a:bodyPr anchorCtr="0" anchor="t" bIns="0" lIns="0" spcFirstLastPara="1" rIns="0" wrap="square" tIns="57775">
            <a:spAutoFit/>
          </a:bodyPr>
          <a:lstStyle/>
          <a:p>
            <a:pPr indent="0" lvl="0" marL="66040" rtl="0" algn="l">
              <a:lnSpc>
                <a:spcPct val="100000"/>
              </a:lnSpc>
              <a:spcBef>
                <a:spcPts val="0"/>
              </a:spcBef>
              <a:spcAft>
                <a:spcPts val="0"/>
              </a:spcAft>
              <a:buNone/>
            </a:pPr>
            <a:r>
              <a:rPr b="0" lang="en-US" sz="650">
                <a:solidFill>
                  <a:srgbClr val="FFFFFF"/>
                </a:solidFill>
                <a:latin typeface="Arial"/>
                <a:ea typeface="Arial"/>
                <a:cs typeface="Arial"/>
                <a:sym typeface="Arial"/>
              </a:rPr>
              <a:t>관리감독자</a:t>
            </a:r>
            <a:endParaRPr sz="650">
              <a:latin typeface="Arial"/>
              <a:ea typeface="Arial"/>
              <a:cs typeface="Arial"/>
              <a:sym typeface="Arial"/>
            </a:endParaRPr>
          </a:p>
          <a:p>
            <a:pPr indent="0" lvl="0" marL="12700" rtl="0" algn="l">
              <a:lnSpc>
                <a:spcPct val="100000"/>
              </a:lnSpc>
              <a:spcBef>
                <a:spcPts val="355"/>
              </a:spcBef>
              <a:spcAft>
                <a:spcPts val="0"/>
              </a:spcAft>
              <a:buNone/>
            </a:pPr>
            <a:r>
              <a:rPr b="0" lang="en-US" sz="650">
                <a:solidFill>
                  <a:srgbClr val="58595B"/>
                </a:solidFill>
                <a:latin typeface="Arial"/>
                <a:ea typeface="Arial"/>
                <a:cs typeface="Arial"/>
                <a:sym typeface="Arial"/>
              </a:rPr>
              <a:t>지점장/센터장</a:t>
            </a:r>
            <a:endParaRPr sz="650">
              <a:latin typeface="Arial"/>
              <a:ea typeface="Arial"/>
              <a:cs typeface="Arial"/>
              <a:sym typeface="Arial"/>
            </a:endParaRPr>
          </a:p>
        </p:txBody>
      </p:sp>
      <p:sp>
        <p:nvSpPr>
          <p:cNvPr id="4876" name="Google Shape;4876;p78"/>
          <p:cNvSpPr txBox="1"/>
          <p:nvPr/>
        </p:nvSpPr>
        <p:spPr>
          <a:xfrm>
            <a:off x="3874359" y="1573444"/>
            <a:ext cx="731520" cy="340360"/>
          </a:xfrm>
          <a:prstGeom prst="rect">
            <a:avLst/>
          </a:prstGeom>
          <a:noFill/>
          <a:ln>
            <a:noFill/>
          </a:ln>
        </p:spPr>
        <p:txBody>
          <a:bodyPr anchorCtr="0" anchor="t" bIns="0" lIns="0" spcFirstLastPara="1" rIns="0" wrap="square" tIns="67925">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산업안전보건위원회</a:t>
            </a:r>
            <a:endParaRPr sz="650">
              <a:latin typeface="Arial"/>
              <a:ea typeface="Arial"/>
              <a:cs typeface="Arial"/>
              <a:sym typeface="Arial"/>
            </a:endParaRPr>
          </a:p>
          <a:p>
            <a:pPr indent="0" lvl="0" marL="16510" rtl="0" algn="ctr">
              <a:lnSpc>
                <a:spcPct val="100000"/>
              </a:lnSpc>
              <a:spcBef>
                <a:spcPts val="475"/>
              </a:spcBef>
              <a:spcAft>
                <a:spcPts val="0"/>
              </a:spcAft>
              <a:buNone/>
            </a:pPr>
            <a:r>
              <a:rPr b="0" lang="en-US" sz="650">
                <a:solidFill>
                  <a:srgbClr val="58595B"/>
                </a:solidFill>
                <a:latin typeface="Arial"/>
                <a:ea typeface="Arial"/>
                <a:cs typeface="Arial"/>
                <a:sym typeface="Arial"/>
              </a:rPr>
              <a:t>(분기별 운영)</a:t>
            </a:r>
            <a:endParaRPr sz="650">
              <a:latin typeface="Arial"/>
              <a:ea typeface="Arial"/>
              <a:cs typeface="Arial"/>
              <a:sym typeface="Arial"/>
            </a:endParaRPr>
          </a:p>
        </p:txBody>
      </p:sp>
      <p:grpSp>
        <p:nvGrpSpPr>
          <p:cNvPr id="4877" name="Google Shape;4877;p78"/>
          <p:cNvGrpSpPr/>
          <p:nvPr/>
        </p:nvGrpSpPr>
        <p:grpSpPr>
          <a:xfrm>
            <a:off x="2341975" y="5183972"/>
            <a:ext cx="2480669" cy="679868"/>
            <a:chOff x="2341975" y="5183972"/>
            <a:chExt cx="2480669" cy="679868"/>
          </a:xfrm>
        </p:grpSpPr>
        <p:sp>
          <p:nvSpPr>
            <p:cNvPr id="4878" name="Google Shape;4878;p78"/>
            <p:cNvSpPr/>
            <p:nvPr/>
          </p:nvSpPr>
          <p:spPr>
            <a:xfrm>
              <a:off x="2341975" y="5579322"/>
              <a:ext cx="788670" cy="284480"/>
            </a:xfrm>
            <a:custGeom>
              <a:rect b="b" l="l" r="r" t="t"/>
              <a:pathLst>
                <a:path extrusionOk="0" h="284479" w="788669">
                  <a:moveTo>
                    <a:pt x="54000" y="0"/>
                  </a:moveTo>
                  <a:lnTo>
                    <a:pt x="32982" y="4244"/>
                  </a:lnTo>
                  <a:lnTo>
                    <a:pt x="15817" y="15817"/>
                  </a:lnTo>
                  <a:lnTo>
                    <a:pt x="4244" y="32982"/>
                  </a:lnTo>
                  <a:lnTo>
                    <a:pt x="0" y="54000"/>
                  </a:lnTo>
                  <a:lnTo>
                    <a:pt x="0" y="230263"/>
                  </a:lnTo>
                  <a:lnTo>
                    <a:pt x="4244" y="251281"/>
                  </a:lnTo>
                  <a:lnTo>
                    <a:pt x="15817" y="268446"/>
                  </a:lnTo>
                  <a:lnTo>
                    <a:pt x="32982" y="280019"/>
                  </a:lnTo>
                  <a:lnTo>
                    <a:pt x="54000" y="284264"/>
                  </a:lnTo>
                  <a:lnTo>
                    <a:pt x="734047" y="284264"/>
                  </a:lnTo>
                  <a:lnTo>
                    <a:pt x="755065" y="280019"/>
                  </a:lnTo>
                  <a:lnTo>
                    <a:pt x="772229" y="268446"/>
                  </a:lnTo>
                  <a:lnTo>
                    <a:pt x="783803" y="251281"/>
                  </a:lnTo>
                  <a:lnTo>
                    <a:pt x="788047" y="230263"/>
                  </a:lnTo>
                  <a:lnTo>
                    <a:pt x="788047" y="54000"/>
                  </a:lnTo>
                  <a:lnTo>
                    <a:pt x="783803" y="32982"/>
                  </a:lnTo>
                  <a:lnTo>
                    <a:pt x="772229" y="15817"/>
                  </a:lnTo>
                  <a:lnTo>
                    <a:pt x="755065" y="4244"/>
                  </a:lnTo>
                  <a:lnTo>
                    <a:pt x="7340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9" name="Google Shape;4879;p78"/>
            <p:cNvSpPr/>
            <p:nvPr/>
          </p:nvSpPr>
          <p:spPr>
            <a:xfrm>
              <a:off x="2341975" y="5579360"/>
              <a:ext cx="788670" cy="140970"/>
            </a:xfrm>
            <a:custGeom>
              <a:rect b="b" l="l" r="r" t="t"/>
              <a:pathLst>
                <a:path extrusionOk="0" h="140970" w="788669">
                  <a:moveTo>
                    <a:pt x="734047" y="0"/>
                  </a:moveTo>
                  <a:lnTo>
                    <a:pt x="54000" y="0"/>
                  </a:lnTo>
                  <a:lnTo>
                    <a:pt x="32982" y="4244"/>
                  </a:lnTo>
                  <a:lnTo>
                    <a:pt x="15817" y="15817"/>
                  </a:lnTo>
                  <a:lnTo>
                    <a:pt x="4244" y="32982"/>
                  </a:lnTo>
                  <a:lnTo>
                    <a:pt x="0" y="54000"/>
                  </a:lnTo>
                  <a:lnTo>
                    <a:pt x="0" y="140830"/>
                  </a:lnTo>
                  <a:lnTo>
                    <a:pt x="788047" y="140830"/>
                  </a:lnTo>
                  <a:lnTo>
                    <a:pt x="788047" y="54000"/>
                  </a:lnTo>
                  <a:lnTo>
                    <a:pt x="783803" y="32982"/>
                  </a:lnTo>
                  <a:lnTo>
                    <a:pt x="772229" y="15817"/>
                  </a:lnTo>
                  <a:lnTo>
                    <a:pt x="755065" y="4244"/>
                  </a:lnTo>
                  <a:lnTo>
                    <a:pt x="73404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0" name="Google Shape;4880;p78"/>
            <p:cNvSpPr/>
            <p:nvPr/>
          </p:nvSpPr>
          <p:spPr>
            <a:xfrm>
              <a:off x="2341975" y="5579360"/>
              <a:ext cx="788670" cy="140970"/>
            </a:xfrm>
            <a:custGeom>
              <a:rect b="b" l="l" r="r" t="t"/>
              <a:pathLst>
                <a:path extrusionOk="0" h="140970" w="788669">
                  <a:moveTo>
                    <a:pt x="54000" y="0"/>
                  </a:moveTo>
                  <a:lnTo>
                    <a:pt x="32982" y="4244"/>
                  </a:lnTo>
                  <a:lnTo>
                    <a:pt x="15817" y="15817"/>
                  </a:lnTo>
                  <a:lnTo>
                    <a:pt x="4244" y="32982"/>
                  </a:lnTo>
                  <a:lnTo>
                    <a:pt x="0" y="54000"/>
                  </a:lnTo>
                  <a:lnTo>
                    <a:pt x="0" y="140830"/>
                  </a:lnTo>
                  <a:lnTo>
                    <a:pt x="788047" y="140830"/>
                  </a:lnTo>
                  <a:lnTo>
                    <a:pt x="788047" y="54000"/>
                  </a:lnTo>
                  <a:lnTo>
                    <a:pt x="783803" y="32982"/>
                  </a:lnTo>
                  <a:lnTo>
                    <a:pt x="772229" y="15817"/>
                  </a:lnTo>
                  <a:lnTo>
                    <a:pt x="755065" y="4244"/>
                  </a:lnTo>
                  <a:lnTo>
                    <a:pt x="7340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1" name="Google Shape;4881;p78"/>
            <p:cNvSpPr/>
            <p:nvPr/>
          </p:nvSpPr>
          <p:spPr>
            <a:xfrm>
              <a:off x="4033904" y="5579360"/>
              <a:ext cx="788670" cy="284480"/>
            </a:xfrm>
            <a:custGeom>
              <a:rect b="b" l="l" r="r" t="t"/>
              <a:pathLst>
                <a:path extrusionOk="0" h="284479" w="788670">
                  <a:moveTo>
                    <a:pt x="54000" y="0"/>
                  </a:moveTo>
                  <a:lnTo>
                    <a:pt x="32982" y="4244"/>
                  </a:lnTo>
                  <a:lnTo>
                    <a:pt x="15817" y="15817"/>
                  </a:lnTo>
                  <a:lnTo>
                    <a:pt x="4244" y="32982"/>
                  </a:lnTo>
                  <a:lnTo>
                    <a:pt x="0" y="54000"/>
                  </a:lnTo>
                  <a:lnTo>
                    <a:pt x="0" y="230187"/>
                  </a:lnTo>
                  <a:lnTo>
                    <a:pt x="4244" y="251205"/>
                  </a:lnTo>
                  <a:lnTo>
                    <a:pt x="15817" y="268370"/>
                  </a:lnTo>
                  <a:lnTo>
                    <a:pt x="32982" y="279943"/>
                  </a:lnTo>
                  <a:lnTo>
                    <a:pt x="54000" y="284187"/>
                  </a:lnTo>
                  <a:lnTo>
                    <a:pt x="734187" y="284187"/>
                  </a:lnTo>
                  <a:lnTo>
                    <a:pt x="755210" y="279943"/>
                  </a:lnTo>
                  <a:lnTo>
                    <a:pt x="772374" y="268370"/>
                  </a:lnTo>
                  <a:lnTo>
                    <a:pt x="783945" y="251205"/>
                  </a:lnTo>
                  <a:lnTo>
                    <a:pt x="788187" y="230187"/>
                  </a:lnTo>
                  <a:lnTo>
                    <a:pt x="788187" y="54000"/>
                  </a:lnTo>
                  <a:lnTo>
                    <a:pt x="783945" y="32982"/>
                  </a:lnTo>
                  <a:lnTo>
                    <a:pt x="772374" y="15817"/>
                  </a:lnTo>
                  <a:lnTo>
                    <a:pt x="755210" y="4244"/>
                  </a:lnTo>
                  <a:lnTo>
                    <a:pt x="73418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2" name="Google Shape;4882;p78"/>
            <p:cNvSpPr/>
            <p:nvPr/>
          </p:nvSpPr>
          <p:spPr>
            <a:xfrm>
              <a:off x="4033974" y="5579360"/>
              <a:ext cx="788670" cy="140970"/>
            </a:xfrm>
            <a:custGeom>
              <a:rect b="b" l="l" r="r" t="t"/>
              <a:pathLst>
                <a:path extrusionOk="0" h="140970" w="788670">
                  <a:moveTo>
                    <a:pt x="734047" y="0"/>
                  </a:moveTo>
                  <a:lnTo>
                    <a:pt x="54000" y="0"/>
                  </a:lnTo>
                  <a:lnTo>
                    <a:pt x="32982" y="4244"/>
                  </a:lnTo>
                  <a:lnTo>
                    <a:pt x="15817" y="15817"/>
                  </a:lnTo>
                  <a:lnTo>
                    <a:pt x="4244" y="32982"/>
                  </a:lnTo>
                  <a:lnTo>
                    <a:pt x="0" y="54000"/>
                  </a:lnTo>
                  <a:lnTo>
                    <a:pt x="0" y="140830"/>
                  </a:lnTo>
                  <a:lnTo>
                    <a:pt x="788047" y="140830"/>
                  </a:lnTo>
                  <a:lnTo>
                    <a:pt x="788047" y="54000"/>
                  </a:lnTo>
                  <a:lnTo>
                    <a:pt x="783803" y="32982"/>
                  </a:lnTo>
                  <a:lnTo>
                    <a:pt x="772229" y="15817"/>
                  </a:lnTo>
                  <a:lnTo>
                    <a:pt x="755065" y="4244"/>
                  </a:lnTo>
                  <a:lnTo>
                    <a:pt x="73404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3" name="Google Shape;4883;p78"/>
            <p:cNvSpPr/>
            <p:nvPr/>
          </p:nvSpPr>
          <p:spPr>
            <a:xfrm>
              <a:off x="4033974" y="5579360"/>
              <a:ext cx="788670" cy="140970"/>
            </a:xfrm>
            <a:custGeom>
              <a:rect b="b" l="l" r="r" t="t"/>
              <a:pathLst>
                <a:path extrusionOk="0" h="140970" w="788670">
                  <a:moveTo>
                    <a:pt x="54000" y="0"/>
                  </a:moveTo>
                  <a:lnTo>
                    <a:pt x="32982" y="4244"/>
                  </a:lnTo>
                  <a:lnTo>
                    <a:pt x="15817" y="15817"/>
                  </a:lnTo>
                  <a:lnTo>
                    <a:pt x="4244" y="32982"/>
                  </a:lnTo>
                  <a:lnTo>
                    <a:pt x="0" y="54000"/>
                  </a:lnTo>
                  <a:lnTo>
                    <a:pt x="0" y="140830"/>
                  </a:lnTo>
                  <a:lnTo>
                    <a:pt x="788047" y="140830"/>
                  </a:lnTo>
                  <a:lnTo>
                    <a:pt x="788047" y="54000"/>
                  </a:lnTo>
                  <a:lnTo>
                    <a:pt x="783803" y="32982"/>
                  </a:lnTo>
                  <a:lnTo>
                    <a:pt x="772229" y="15817"/>
                  </a:lnTo>
                  <a:lnTo>
                    <a:pt x="755065" y="4244"/>
                  </a:lnTo>
                  <a:lnTo>
                    <a:pt x="7340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4" name="Google Shape;4884;p78"/>
            <p:cNvSpPr/>
            <p:nvPr/>
          </p:nvSpPr>
          <p:spPr>
            <a:xfrm>
              <a:off x="3581999" y="5183972"/>
              <a:ext cx="0" cy="537845"/>
            </a:xfrm>
            <a:custGeom>
              <a:rect b="b" l="l" r="r" t="t"/>
              <a:pathLst>
                <a:path extrusionOk="0" h="537845" w="120000">
                  <a:moveTo>
                    <a:pt x="0" y="0"/>
                  </a:moveTo>
                  <a:lnTo>
                    <a:pt x="0" y="537464"/>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5" name="Google Shape;4885;p78"/>
            <p:cNvSpPr/>
            <p:nvPr/>
          </p:nvSpPr>
          <p:spPr>
            <a:xfrm>
              <a:off x="2737591" y="5491903"/>
              <a:ext cx="1689100" cy="85725"/>
            </a:xfrm>
            <a:custGeom>
              <a:rect b="b" l="l" r="r" t="t"/>
              <a:pathLst>
                <a:path extrusionOk="0" h="85725" w="1689100">
                  <a:moveTo>
                    <a:pt x="1688820" y="85521"/>
                  </a:moveTo>
                  <a:lnTo>
                    <a:pt x="1688820" y="0"/>
                  </a:lnTo>
                  <a:lnTo>
                    <a:pt x="0" y="0"/>
                  </a:lnTo>
                  <a:lnTo>
                    <a:pt x="0" y="8552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6" name="Google Shape;4886;p78"/>
            <p:cNvSpPr/>
            <p:nvPr/>
          </p:nvSpPr>
          <p:spPr>
            <a:xfrm>
              <a:off x="3152010" y="5579322"/>
              <a:ext cx="860425" cy="284480"/>
            </a:xfrm>
            <a:custGeom>
              <a:rect b="b" l="l" r="r" t="t"/>
              <a:pathLst>
                <a:path extrusionOk="0" h="284479" w="860425">
                  <a:moveTo>
                    <a:pt x="805980" y="0"/>
                  </a:moveTo>
                  <a:lnTo>
                    <a:pt x="54000" y="0"/>
                  </a:lnTo>
                  <a:lnTo>
                    <a:pt x="32982" y="4244"/>
                  </a:lnTo>
                  <a:lnTo>
                    <a:pt x="15817" y="15817"/>
                  </a:lnTo>
                  <a:lnTo>
                    <a:pt x="4244" y="32982"/>
                  </a:lnTo>
                  <a:lnTo>
                    <a:pt x="0" y="54000"/>
                  </a:lnTo>
                  <a:lnTo>
                    <a:pt x="0" y="230263"/>
                  </a:lnTo>
                  <a:lnTo>
                    <a:pt x="4244" y="251281"/>
                  </a:lnTo>
                  <a:lnTo>
                    <a:pt x="15817" y="268446"/>
                  </a:lnTo>
                  <a:lnTo>
                    <a:pt x="32982" y="280019"/>
                  </a:lnTo>
                  <a:lnTo>
                    <a:pt x="54000" y="284264"/>
                  </a:lnTo>
                  <a:lnTo>
                    <a:pt x="805980" y="284264"/>
                  </a:lnTo>
                  <a:lnTo>
                    <a:pt x="826997" y="280019"/>
                  </a:lnTo>
                  <a:lnTo>
                    <a:pt x="844162" y="268446"/>
                  </a:lnTo>
                  <a:lnTo>
                    <a:pt x="855736" y="251281"/>
                  </a:lnTo>
                  <a:lnTo>
                    <a:pt x="859980" y="230263"/>
                  </a:lnTo>
                  <a:lnTo>
                    <a:pt x="859980" y="54000"/>
                  </a:lnTo>
                  <a:lnTo>
                    <a:pt x="855736" y="32982"/>
                  </a:lnTo>
                  <a:lnTo>
                    <a:pt x="844162" y="15817"/>
                  </a:lnTo>
                  <a:lnTo>
                    <a:pt x="826997" y="4244"/>
                  </a:lnTo>
                  <a:lnTo>
                    <a:pt x="80598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7" name="Google Shape;4887;p78"/>
            <p:cNvSpPr/>
            <p:nvPr/>
          </p:nvSpPr>
          <p:spPr>
            <a:xfrm>
              <a:off x="3152010" y="5579322"/>
              <a:ext cx="860425" cy="284480"/>
            </a:xfrm>
            <a:custGeom>
              <a:rect b="b" l="l" r="r" t="t"/>
              <a:pathLst>
                <a:path extrusionOk="0" h="284479" w="860425">
                  <a:moveTo>
                    <a:pt x="54000" y="0"/>
                  </a:moveTo>
                  <a:lnTo>
                    <a:pt x="32982" y="4244"/>
                  </a:lnTo>
                  <a:lnTo>
                    <a:pt x="15817" y="15817"/>
                  </a:lnTo>
                  <a:lnTo>
                    <a:pt x="4244" y="32982"/>
                  </a:lnTo>
                  <a:lnTo>
                    <a:pt x="0" y="54000"/>
                  </a:lnTo>
                  <a:lnTo>
                    <a:pt x="0" y="230263"/>
                  </a:lnTo>
                  <a:lnTo>
                    <a:pt x="4244" y="251281"/>
                  </a:lnTo>
                  <a:lnTo>
                    <a:pt x="15817" y="268446"/>
                  </a:lnTo>
                  <a:lnTo>
                    <a:pt x="32982" y="280019"/>
                  </a:lnTo>
                  <a:lnTo>
                    <a:pt x="54000" y="284264"/>
                  </a:lnTo>
                  <a:lnTo>
                    <a:pt x="805980" y="284264"/>
                  </a:lnTo>
                  <a:lnTo>
                    <a:pt x="826997" y="280019"/>
                  </a:lnTo>
                  <a:lnTo>
                    <a:pt x="844162" y="268446"/>
                  </a:lnTo>
                  <a:lnTo>
                    <a:pt x="855736" y="251281"/>
                  </a:lnTo>
                  <a:lnTo>
                    <a:pt x="859980" y="230263"/>
                  </a:lnTo>
                  <a:lnTo>
                    <a:pt x="859980" y="54000"/>
                  </a:lnTo>
                  <a:lnTo>
                    <a:pt x="855736" y="32982"/>
                  </a:lnTo>
                  <a:lnTo>
                    <a:pt x="844162" y="15817"/>
                  </a:lnTo>
                  <a:lnTo>
                    <a:pt x="826997" y="4244"/>
                  </a:lnTo>
                  <a:lnTo>
                    <a:pt x="80598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8" name="Google Shape;4888;p78"/>
            <p:cNvSpPr/>
            <p:nvPr/>
          </p:nvSpPr>
          <p:spPr>
            <a:xfrm>
              <a:off x="3152010" y="5579360"/>
              <a:ext cx="860425" cy="140970"/>
            </a:xfrm>
            <a:custGeom>
              <a:rect b="b" l="l" r="r" t="t"/>
              <a:pathLst>
                <a:path extrusionOk="0" h="140970" w="860425">
                  <a:moveTo>
                    <a:pt x="805980" y="0"/>
                  </a:moveTo>
                  <a:lnTo>
                    <a:pt x="54000" y="0"/>
                  </a:lnTo>
                  <a:lnTo>
                    <a:pt x="32982" y="4244"/>
                  </a:lnTo>
                  <a:lnTo>
                    <a:pt x="15817" y="15817"/>
                  </a:lnTo>
                  <a:lnTo>
                    <a:pt x="4244" y="32982"/>
                  </a:lnTo>
                  <a:lnTo>
                    <a:pt x="0" y="54000"/>
                  </a:lnTo>
                  <a:lnTo>
                    <a:pt x="0" y="140830"/>
                  </a:lnTo>
                  <a:lnTo>
                    <a:pt x="859980" y="140830"/>
                  </a:lnTo>
                  <a:lnTo>
                    <a:pt x="859980" y="54000"/>
                  </a:lnTo>
                  <a:lnTo>
                    <a:pt x="855736" y="32982"/>
                  </a:lnTo>
                  <a:lnTo>
                    <a:pt x="844162" y="15817"/>
                  </a:lnTo>
                  <a:lnTo>
                    <a:pt x="826997" y="4244"/>
                  </a:lnTo>
                  <a:lnTo>
                    <a:pt x="80598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9" name="Google Shape;4889;p78"/>
            <p:cNvSpPr/>
            <p:nvPr/>
          </p:nvSpPr>
          <p:spPr>
            <a:xfrm>
              <a:off x="3152010" y="5579360"/>
              <a:ext cx="860425" cy="140970"/>
            </a:xfrm>
            <a:custGeom>
              <a:rect b="b" l="l" r="r" t="t"/>
              <a:pathLst>
                <a:path extrusionOk="0" h="140970" w="860425">
                  <a:moveTo>
                    <a:pt x="54000" y="0"/>
                  </a:moveTo>
                  <a:lnTo>
                    <a:pt x="32982" y="4244"/>
                  </a:lnTo>
                  <a:lnTo>
                    <a:pt x="15817" y="15817"/>
                  </a:lnTo>
                  <a:lnTo>
                    <a:pt x="4244" y="32982"/>
                  </a:lnTo>
                  <a:lnTo>
                    <a:pt x="0" y="54000"/>
                  </a:lnTo>
                  <a:lnTo>
                    <a:pt x="0" y="140830"/>
                  </a:lnTo>
                  <a:lnTo>
                    <a:pt x="859980" y="140830"/>
                  </a:lnTo>
                  <a:lnTo>
                    <a:pt x="859980" y="54000"/>
                  </a:lnTo>
                  <a:lnTo>
                    <a:pt x="855736" y="32982"/>
                  </a:lnTo>
                  <a:lnTo>
                    <a:pt x="844162" y="15817"/>
                  </a:lnTo>
                  <a:lnTo>
                    <a:pt x="826997" y="4244"/>
                  </a:lnTo>
                  <a:lnTo>
                    <a:pt x="80598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90" name="Google Shape;4890;p78"/>
          <p:cNvSpPr txBox="1"/>
          <p:nvPr/>
        </p:nvSpPr>
        <p:spPr>
          <a:xfrm>
            <a:off x="2363342" y="5538872"/>
            <a:ext cx="2449830" cy="314325"/>
          </a:xfrm>
          <a:prstGeom prst="rect">
            <a:avLst/>
          </a:prstGeom>
          <a:noFill/>
          <a:ln>
            <a:noFill/>
          </a:ln>
        </p:spPr>
        <p:txBody>
          <a:bodyPr anchorCtr="0" anchor="t" bIns="0" lIns="0" spcFirstLastPara="1" rIns="0" wrap="square" tIns="57775">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안전보건협의체-ICT 안전보건협의체-콜센터 안전보건협의체-기타</a:t>
            </a:r>
            <a:endParaRPr sz="650">
              <a:latin typeface="Arial"/>
              <a:ea typeface="Arial"/>
              <a:cs typeface="Arial"/>
              <a:sym typeface="Arial"/>
            </a:endParaRPr>
          </a:p>
          <a:p>
            <a:pPr indent="0" lvl="0" marL="0" marR="15875" rtl="0" algn="ctr">
              <a:lnSpc>
                <a:spcPct val="100000"/>
              </a:lnSpc>
              <a:spcBef>
                <a:spcPts val="355"/>
              </a:spcBef>
              <a:spcAft>
                <a:spcPts val="0"/>
              </a:spcAft>
              <a:buNone/>
            </a:pPr>
            <a:r>
              <a:rPr b="0" lang="en-US" sz="650">
                <a:solidFill>
                  <a:srgbClr val="58595B"/>
                </a:solidFill>
                <a:latin typeface="Arial"/>
                <a:ea typeface="Arial"/>
                <a:cs typeface="Arial"/>
                <a:sym typeface="Arial"/>
              </a:rPr>
              <a:t>DX그룹장	고객지원그룹장	담당 팀장</a:t>
            </a:r>
            <a:endParaRPr sz="650">
              <a:latin typeface="Arial"/>
              <a:ea typeface="Arial"/>
              <a:cs typeface="Arial"/>
              <a:sym typeface="Arial"/>
            </a:endParaRPr>
          </a:p>
        </p:txBody>
      </p:sp>
      <p:grpSp>
        <p:nvGrpSpPr>
          <p:cNvPr id="4891" name="Google Shape;4891;p78"/>
          <p:cNvGrpSpPr/>
          <p:nvPr/>
        </p:nvGrpSpPr>
        <p:grpSpPr>
          <a:xfrm>
            <a:off x="2810042" y="4919251"/>
            <a:ext cx="1544320" cy="285115"/>
            <a:chOff x="2810042" y="4919251"/>
            <a:chExt cx="1544320" cy="285115"/>
          </a:xfrm>
        </p:grpSpPr>
        <p:sp>
          <p:nvSpPr>
            <p:cNvPr id="4892" name="Google Shape;4892;p78"/>
            <p:cNvSpPr/>
            <p:nvPr/>
          </p:nvSpPr>
          <p:spPr>
            <a:xfrm>
              <a:off x="2810042" y="4919251"/>
              <a:ext cx="1544320" cy="285115"/>
            </a:xfrm>
            <a:custGeom>
              <a:rect b="b" l="l" r="r" t="t"/>
              <a:pathLst>
                <a:path extrusionOk="0" h="285114" w="1544320">
                  <a:moveTo>
                    <a:pt x="1489913" y="0"/>
                  </a:moveTo>
                  <a:lnTo>
                    <a:pt x="54000" y="0"/>
                  </a:lnTo>
                  <a:lnTo>
                    <a:pt x="32982" y="4244"/>
                  </a:lnTo>
                  <a:lnTo>
                    <a:pt x="15817" y="15817"/>
                  </a:lnTo>
                  <a:lnTo>
                    <a:pt x="4244" y="32982"/>
                  </a:lnTo>
                  <a:lnTo>
                    <a:pt x="0" y="54000"/>
                  </a:lnTo>
                  <a:lnTo>
                    <a:pt x="0" y="230822"/>
                  </a:lnTo>
                  <a:lnTo>
                    <a:pt x="4244" y="251840"/>
                  </a:lnTo>
                  <a:lnTo>
                    <a:pt x="15817" y="269005"/>
                  </a:lnTo>
                  <a:lnTo>
                    <a:pt x="32982" y="280578"/>
                  </a:lnTo>
                  <a:lnTo>
                    <a:pt x="54000" y="284822"/>
                  </a:lnTo>
                  <a:lnTo>
                    <a:pt x="1489913" y="284822"/>
                  </a:lnTo>
                  <a:lnTo>
                    <a:pt x="1510930" y="280578"/>
                  </a:lnTo>
                  <a:lnTo>
                    <a:pt x="1528095" y="269005"/>
                  </a:lnTo>
                  <a:lnTo>
                    <a:pt x="1539669" y="251840"/>
                  </a:lnTo>
                  <a:lnTo>
                    <a:pt x="1543913" y="230822"/>
                  </a:lnTo>
                  <a:lnTo>
                    <a:pt x="1543913" y="54000"/>
                  </a:lnTo>
                  <a:lnTo>
                    <a:pt x="1539669" y="32982"/>
                  </a:lnTo>
                  <a:lnTo>
                    <a:pt x="1528095" y="15817"/>
                  </a:lnTo>
                  <a:lnTo>
                    <a:pt x="1510930" y="4244"/>
                  </a:lnTo>
                  <a:lnTo>
                    <a:pt x="148991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93" name="Google Shape;4893;p78"/>
            <p:cNvSpPr/>
            <p:nvPr/>
          </p:nvSpPr>
          <p:spPr>
            <a:xfrm>
              <a:off x="2810042" y="4919251"/>
              <a:ext cx="1544320" cy="140970"/>
            </a:xfrm>
            <a:custGeom>
              <a:rect b="b" l="l" r="r" t="t"/>
              <a:pathLst>
                <a:path extrusionOk="0" h="140970" w="1544320">
                  <a:moveTo>
                    <a:pt x="1489913" y="0"/>
                  </a:moveTo>
                  <a:lnTo>
                    <a:pt x="54000" y="0"/>
                  </a:lnTo>
                  <a:lnTo>
                    <a:pt x="32982" y="4244"/>
                  </a:lnTo>
                  <a:lnTo>
                    <a:pt x="15817" y="15817"/>
                  </a:lnTo>
                  <a:lnTo>
                    <a:pt x="4244" y="32982"/>
                  </a:lnTo>
                  <a:lnTo>
                    <a:pt x="0" y="54000"/>
                  </a:lnTo>
                  <a:lnTo>
                    <a:pt x="0" y="140830"/>
                  </a:lnTo>
                  <a:lnTo>
                    <a:pt x="1543913" y="140830"/>
                  </a:lnTo>
                  <a:lnTo>
                    <a:pt x="1543913" y="54000"/>
                  </a:lnTo>
                  <a:lnTo>
                    <a:pt x="1539669" y="32982"/>
                  </a:lnTo>
                  <a:lnTo>
                    <a:pt x="1528095" y="15817"/>
                  </a:lnTo>
                  <a:lnTo>
                    <a:pt x="1510930" y="4244"/>
                  </a:lnTo>
                  <a:lnTo>
                    <a:pt x="148991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94" name="Google Shape;4894;p78"/>
          <p:cNvSpPr txBox="1"/>
          <p:nvPr/>
        </p:nvSpPr>
        <p:spPr>
          <a:xfrm>
            <a:off x="2810042" y="5060081"/>
            <a:ext cx="1544320" cy="144145"/>
          </a:xfrm>
          <a:prstGeom prst="rect">
            <a:avLst/>
          </a:prstGeom>
          <a:noFill/>
          <a:ln cap="flat" cmpd="sng" w="9525">
            <a:solidFill>
              <a:srgbClr val="808285"/>
            </a:solidFill>
            <a:prstDash val="solid"/>
            <a:round/>
            <a:headEnd len="sm" w="sm" type="none"/>
            <a:tailEnd len="sm" w="sm" type="none"/>
          </a:ln>
        </p:spPr>
        <p:txBody>
          <a:bodyPr anchorCtr="0" anchor="t" bIns="0" lIns="0" spcFirstLastPara="1" rIns="0" wrap="square" tIns="11425">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재무 그룹장</a:t>
            </a:r>
            <a:endParaRPr sz="650">
              <a:latin typeface="Arial"/>
              <a:ea typeface="Arial"/>
              <a:cs typeface="Arial"/>
              <a:sym typeface="Arial"/>
            </a:endParaRPr>
          </a:p>
        </p:txBody>
      </p:sp>
      <p:sp>
        <p:nvSpPr>
          <p:cNvPr id="4895" name="Google Shape;4895;p78"/>
          <p:cNvSpPr txBox="1"/>
          <p:nvPr/>
        </p:nvSpPr>
        <p:spPr>
          <a:xfrm>
            <a:off x="2810042" y="4919251"/>
            <a:ext cx="1544320" cy="140970"/>
          </a:xfrm>
          <a:prstGeom prst="rect">
            <a:avLst/>
          </a:prstGeom>
          <a:noFill/>
          <a:ln cap="flat" cmpd="sng" w="9525">
            <a:solidFill>
              <a:srgbClr val="808285"/>
            </a:solidFill>
            <a:prstDash val="solid"/>
            <a:round/>
            <a:headEnd len="sm" w="sm" type="none"/>
            <a:tailEnd len="sm" w="sm" type="none"/>
          </a:ln>
        </p:spPr>
        <p:txBody>
          <a:bodyPr anchorCtr="0" anchor="t" bIns="0" lIns="0" spcFirstLastPara="1" rIns="0" wrap="square" tIns="17125">
            <a:spAutoFit/>
          </a:bodyPr>
          <a:lstStyle/>
          <a:p>
            <a:pPr indent="0" lvl="0" marL="418465" rtl="0" algn="l">
              <a:lnSpc>
                <a:spcPct val="100000"/>
              </a:lnSpc>
              <a:spcBef>
                <a:spcPts val="0"/>
              </a:spcBef>
              <a:spcAft>
                <a:spcPts val="0"/>
              </a:spcAft>
              <a:buNone/>
            </a:pPr>
            <a:r>
              <a:rPr b="0" lang="en-US" sz="650">
                <a:solidFill>
                  <a:srgbClr val="FFFFFF"/>
                </a:solidFill>
                <a:latin typeface="Arial"/>
                <a:ea typeface="Arial"/>
                <a:cs typeface="Arial"/>
                <a:sym typeface="Arial"/>
              </a:rPr>
              <a:t>안전보건관리책임자</a:t>
            </a:r>
            <a:endParaRPr sz="650">
              <a:latin typeface="Arial"/>
              <a:ea typeface="Arial"/>
              <a:cs typeface="Arial"/>
              <a:sym typeface="Arial"/>
            </a:endParaRPr>
          </a:p>
        </p:txBody>
      </p:sp>
      <p:sp>
        <p:nvSpPr>
          <p:cNvPr id="4896" name="Google Shape;4896;p78"/>
          <p:cNvSpPr txBox="1"/>
          <p:nvPr/>
        </p:nvSpPr>
        <p:spPr>
          <a:xfrm>
            <a:off x="3731005" y="5225136"/>
            <a:ext cx="870585" cy="226060"/>
          </a:xfrm>
          <a:prstGeom prst="rect">
            <a:avLst/>
          </a:prstGeom>
          <a:noFill/>
          <a:ln>
            <a:noFill/>
          </a:ln>
        </p:spPr>
        <p:txBody>
          <a:bodyPr anchorCtr="0" anchor="t" bIns="0" lIns="0" spcFirstLastPara="1" rIns="0" wrap="square" tIns="10150">
            <a:spAutoFit/>
          </a:bodyPr>
          <a:lstStyle/>
          <a:p>
            <a:pPr indent="-230504" lvl="0" marL="242570" marR="5080" rtl="0" algn="l">
              <a:lnSpc>
                <a:spcPct val="102600"/>
              </a:lnSpc>
              <a:spcBef>
                <a:spcPts val="0"/>
              </a:spcBef>
              <a:spcAft>
                <a:spcPts val="0"/>
              </a:spcAft>
              <a:buNone/>
            </a:pPr>
            <a:r>
              <a:rPr b="0" lang="en-US" sz="650">
                <a:solidFill>
                  <a:srgbClr val="58595B"/>
                </a:solidFill>
                <a:latin typeface="Arial"/>
                <a:ea typeface="Arial"/>
                <a:cs typeface="Arial"/>
                <a:sym typeface="Arial"/>
              </a:rPr>
              <a:t>담당 도급사 협의체 운영 (월별 운영)</a:t>
            </a:r>
            <a:endParaRPr sz="650">
              <a:latin typeface="Arial"/>
              <a:ea typeface="Arial"/>
              <a:cs typeface="Arial"/>
              <a:sym typeface="Arial"/>
            </a:endParaRPr>
          </a:p>
        </p:txBody>
      </p:sp>
      <p:sp>
        <p:nvSpPr>
          <p:cNvPr id="4897" name="Google Shape;4897;p78"/>
          <p:cNvSpPr txBox="1"/>
          <p:nvPr/>
        </p:nvSpPr>
        <p:spPr>
          <a:xfrm>
            <a:off x="5066300" y="2781565"/>
            <a:ext cx="72009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비상대응 조직체계</a:t>
            </a:r>
            <a:endParaRPr sz="700">
              <a:latin typeface="Arial"/>
              <a:ea typeface="Arial"/>
              <a:cs typeface="Arial"/>
              <a:sym typeface="Arial"/>
            </a:endParaRPr>
          </a:p>
        </p:txBody>
      </p:sp>
      <p:grpSp>
        <p:nvGrpSpPr>
          <p:cNvPr id="4898" name="Google Shape;4898;p78"/>
          <p:cNvGrpSpPr/>
          <p:nvPr/>
        </p:nvGrpSpPr>
        <p:grpSpPr>
          <a:xfrm>
            <a:off x="5757962" y="3043247"/>
            <a:ext cx="1132840" cy="511752"/>
            <a:chOff x="5757962" y="3043247"/>
            <a:chExt cx="1132840" cy="511752"/>
          </a:xfrm>
        </p:grpSpPr>
        <p:sp>
          <p:nvSpPr>
            <p:cNvPr id="4899" name="Google Shape;4899;p78"/>
            <p:cNvSpPr/>
            <p:nvPr/>
          </p:nvSpPr>
          <p:spPr>
            <a:xfrm>
              <a:off x="6324235" y="3113674"/>
              <a:ext cx="0" cy="441325"/>
            </a:xfrm>
            <a:custGeom>
              <a:rect b="b" l="l" r="r" t="t"/>
              <a:pathLst>
                <a:path extrusionOk="0" h="441325" w="120000">
                  <a:moveTo>
                    <a:pt x="0" y="0"/>
                  </a:moveTo>
                  <a:lnTo>
                    <a:pt x="0" y="44098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0" name="Google Shape;4900;p78"/>
            <p:cNvSpPr/>
            <p:nvPr/>
          </p:nvSpPr>
          <p:spPr>
            <a:xfrm>
              <a:off x="5757962" y="3043247"/>
              <a:ext cx="1132840" cy="177165"/>
            </a:xfrm>
            <a:custGeom>
              <a:rect b="b" l="l" r="r" t="t"/>
              <a:pathLst>
                <a:path extrusionOk="0" h="177164" w="1132840">
                  <a:moveTo>
                    <a:pt x="10785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1" name="Google Shape;4901;p78"/>
            <p:cNvSpPr/>
            <p:nvPr/>
          </p:nvSpPr>
          <p:spPr>
            <a:xfrm>
              <a:off x="5757962" y="3043247"/>
              <a:ext cx="1132840" cy="177165"/>
            </a:xfrm>
            <a:custGeom>
              <a:rect b="b" l="l" r="r" t="t"/>
              <a:pathLst>
                <a:path extrusionOk="0" h="177164" w="113284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02" name="Google Shape;4902;p78"/>
          <p:cNvSpPr txBox="1"/>
          <p:nvPr/>
        </p:nvSpPr>
        <p:spPr>
          <a:xfrm>
            <a:off x="6037057" y="3057237"/>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비상대책위원회</a:t>
            </a:r>
            <a:endParaRPr sz="650">
              <a:latin typeface="Arial"/>
              <a:ea typeface="Arial"/>
              <a:cs typeface="Arial"/>
              <a:sym typeface="Arial"/>
            </a:endParaRPr>
          </a:p>
        </p:txBody>
      </p:sp>
      <p:grpSp>
        <p:nvGrpSpPr>
          <p:cNvPr id="4903" name="Google Shape;4903;p78"/>
          <p:cNvGrpSpPr/>
          <p:nvPr/>
        </p:nvGrpSpPr>
        <p:grpSpPr>
          <a:xfrm>
            <a:off x="5757962" y="3281252"/>
            <a:ext cx="1132840" cy="177165"/>
            <a:chOff x="5757962" y="3281252"/>
            <a:chExt cx="1132840" cy="177165"/>
          </a:xfrm>
        </p:grpSpPr>
        <p:sp>
          <p:nvSpPr>
            <p:cNvPr id="4904" name="Google Shape;4904;p78"/>
            <p:cNvSpPr/>
            <p:nvPr/>
          </p:nvSpPr>
          <p:spPr>
            <a:xfrm>
              <a:off x="5757962" y="3281252"/>
              <a:ext cx="1132840" cy="177165"/>
            </a:xfrm>
            <a:custGeom>
              <a:rect b="b" l="l" r="r" t="t"/>
              <a:pathLst>
                <a:path extrusionOk="0" h="177164" w="1132840">
                  <a:moveTo>
                    <a:pt x="10785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5" name="Google Shape;4905;p78"/>
            <p:cNvSpPr/>
            <p:nvPr/>
          </p:nvSpPr>
          <p:spPr>
            <a:xfrm>
              <a:off x="5757962" y="3281252"/>
              <a:ext cx="1132840" cy="177165"/>
            </a:xfrm>
            <a:custGeom>
              <a:rect b="b" l="l" r="r" t="t"/>
              <a:pathLst>
                <a:path extrusionOk="0" h="177164" w="113284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06" name="Google Shape;4906;p78"/>
          <p:cNvSpPr txBox="1"/>
          <p:nvPr/>
        </p:nvSpPr>
        <p:spPr>
          <a:xfrm>
            <a:off x="6115479" y="3295241"/>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종합상황실</a:t>
            </a:r>
            <a:endParaRPr sz="650">
              <a:latin typeface="Arial"/>
              <a:ea typeface="Arial"/>
              <a:cs typeface="Arial"/>
              <a:sym typeface="Arial"/>
            </a:endParaRPr>
          </a:p>
        </p:txBody>
      </p:sp>
      <p:grpSp>
        <p:nvGrpSpPr>
          <p:cNvPr id="4907" name="Google Shape;4907;p78"/>
          <p:cNvGrpSpPr/>
          <p:nvPr/>
        </p:nvGrpSpPr>
        <p:grpSpPr>
          <a:xfrm>
            <a:off x="5142538" y="3556245"/>
            <a:ext cx="1843152" cy="263698"/>
            <a:chOff x="5142538" y="3556245"/>
            <a:chExt cx="1843152" cy="263698"/>
          </a:xfrm>
        </p:grpSpPr>
        <p:sp>
          <p:nvSpPr>
            <p:cNvPr id="4908" name="Google Shape;4908;p78"/>
            <p:cNvSpPr/>
            <p:nvPr/>
          </p:nvSpPr>
          <p:spPr>
            <a:xfrm>
              <a:off x="5653460" y="3556245"/>
              <a:ext cx="1332230" cy="128905"/>
            </a:xfrm>
            <a:custGeom>
              <a:rect b="b" l="l" r="r" t="t"/>
              <a:pathLst>
                <a:path extrusionOk="0" h="128904" w="1332229">
                  <a:moveTo>
                    <a:pt x="1332077" y="128333"/>
                  </a:moveTo>
                  <a:lnTo>
                    <a:pt x="1332077"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9" name="Google Shape;4909;p78"/>
            <p:cNvSpPr/>
            <p:nvPr/>
          </p:nvSpPr>
          <p:spPr>
            <a:xfrm>
              <a:off x="5142538" y="3646588"/>
              <a:ext cx="1019175" cy="173355"/>
            </a:xfrm>
            <a:custGeom>
              <a:rect b="b" l="l" r="r" t="t"/>
              <a:pathLst>
                <a:path extrusionOk="0" h="173354" w="1019175">
                  <a:moveTo>
                    <a:pt x="964666" y="0"/>
                  </a:moveTo>
                  <a:lnTo>
                    <a:pt x="54000" y="0"/>
                  </a:lnTo>
                  <a:lnTo>
                    <a:pt x="32982" y="4244"/>
                  </a:lnTo>
                  <a:lnTo>
                    <a:pt x="15817" y="15817"/>
                  </a:lnTo>
                  <a:lnTo>
                    <a:pt x="4244" y="32982"/>
                  </a:lnTo>
                  <a:lnTo>
                    <a:pt x="0" y="54000"/>
                  </a:lnTo>
                  <a:lnTo>
                    <a:pt x="0" y="118935"/>
                  </a:lnTo>
                  <a:lnTo>
                    <a:pt x="4244" y="139953"/>
                  </a:lnTo>
                  <a:lnTo>
                    <a:pt x="15817" y="157118"/>
                  </a:lnTo>
                  <a:lnTo>
                    <a:pt x="32982" y="168691"/>
                  </a:lnTo>
                  <a:lnTo>
                    <a:pt x="54000" y="172935"/>
                  </a:lnTo>
                  <a:lnTo>
                    <a:pt x="964666" y="172935"/>
                  </a:lnTo>
                  <a:lnTo>
                    <a:pt x="985689" y="168691"/>
                  </a:lnTo>
                  <a:lnTo>
                    <a:pt x="1002853" y="157118"/>
                  </a:lnTo>
                  <a:lnTo>
                    <a:pt x="1014424" y="139953"/>
                  </a:lnTo>
                  <a:lnTo>
                    <a:pt x="1018667" y="118935"/>
                  </a:lnTo>
                  <a:lnTo>
                    <a:pt x="1018667" y="54000"/>
                  </a:lnTo>
                  <a:lnTo>
                    <a:pt x="1014424" y="32982"/>
                  </a:lnTo>
                  <a:lnTo>
                    <a:pt x="1002853" y="15817"/>
                  </a:lnTo>
                  <a:lnTo>
                    <a:pt x="985689" y="4244"/>
                  </a:lnTo>
                  <a:lnTo>
                    <a:pt x="9646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10" name="Google Shape;4910;p78"/>
            <p:cNvSpPr/>
            <p:nvPr/>
          </p:nvSpPr>
          <p:spPr>
            <a:xfrm>
              <a:off x="5142538" y="3646588"/>
              <a:ext cx="1019175" cy="173355"/>
            </a:xfrm>
            <a:custGeom>
              <a:rect b="b" l="l" r="r" t="t"/>
              <a:pathLst>
                <a:path extrusionOk="0" h="173354" w="1019175">
                  <a:moveTo>
                    <a:pt x="54000" y="0"/>
                  </a:moveTo>
                  <a:lnTo>
                    <a:pt x="32982" y="4244"/>
                  </a:lnTo>
                  <a:lnTo>
                    <a:pt x="15817" y="15817"/>
                  </a:lnTo>
                  <a:lnTo>
                    <a:pt x="4244" y="32982"/>
                  </a:lnTo>
                  <a:lnTo>
                    <a:pt x="0" y="54000"/>
                  </a:lnTo>
                  <a:lnTo>
                    <a:pt x="0" y="118935"/>
                  </a:lnTo>
                  <a:lnTo>
                    <a:pt x="4244" y="139953"/>
                  </a:lnTo>
                  <a:lnTo>
                    <a:pt x="15817" y="157118"/>
                  </a:lnTo>
                  <a:lnTo>
                    <a:pt x="32982" y="168691"/>
                  </a:lnTo>
                  <a:lnTo>
                    <a:pt x="54000" y="172935"/>
                  </a:lnTo>
                  <a:lnTo>
                    <a:pt x="964666" y="172935"/>
                  </a:lnTo>
                  <a:lnTo>
                    <a:pt x="985689" y="168691"/>
                  </a:lnTo>
                  <a:lnTo>
                    <a:pt x="1002853" y="157118"/>
                  </a:lnTo>
                  <a:lnTo>
                    <a:pt x="1014424" y="139953"/>
                  </a:lnTo>
                  <a:lnTo>
                    <a:pt x="1018667" y="118935"/>
                  </a:lnTo>
                  <a:lnTo>
                    <a:pt x="1018667" y="54000"/>
                  </a:lnTo>
                  <a:lnTo>
                    <a:pt x="1014424" y="32982"/>
                  </a:lnTo>
                  <a:lnTo>
                    <a:pt x="1002853" y="15817"/>
                  </a:lnTo>
                  <a:lnTo>
                    <a:pt x="985689" y="4244"/>
                  </a:lnTo>
                  <a:lnTo>
                    <a:pt x="964666"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11" name="Google Shape;4911;p78"/>
          <p:cNvSpPr txBox="1"/>
          <p:nvPr/>
        </p:nvSpPr>
        <p:spPr>
          <a:xfrm>
            <a:off x="5456078" y="3665198"/>
            <a:ext cx="39179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ICT복구반</a:t>
            </a:r>
            <a:endParaRPr sz="650">
              <a:latin typeface="Arial"/>
              <a:ea typeface="Arial"/>
              <a:cs typeface="Arial"/>
              <a:sym typeface="Arial"/>
            </a:endParaRPr>
          </a:p>
        </p:txBody>
      </p:sp>
      <p:grpSp>
        <p:nvGrpSpPr>
          <p:cNvPr id="4912" name="Google Shape;4912;p78"/>
          <p:cNvGrpSpPr/>
          <p:nvPr/>
        </p:nvGrpSpPr>
        <p:grpSpPr>
          <a:xfrm>
            <a:off x="6477791" y="3646587"/>
            <a:ext cx="1019175" cy="173355"/>
            <a:chOff x="6477791" y="3646587"/>
            <a:chExt cx="1019175" cy="173355"/>
          </a:xfrm>
        </p:grpSpPr>
        <p:sp>
          <p:nvSpPr>
            <p:cNvPr id="4913" name="Google Shape;4913;p78"/>
            <p:cNvSpPr/>
            <p:nvPr/>
          </p:nvSpPr>
          <p:spPr>
            <a:xfrm>
              <a:off x="6477791" y="3646587"/>
              <a:ext cx="1019175" cy="173355"/>
            </a:xfrm>
            <a:custGeom>
              <a:rect b="b" l="l" r="r" t="t"/>
              <a:pathLst>
                <a:path extrusionOk="0" h="173354" w="1019175">
                  <a:moveTo>
                    <a:pt x="964666" y="0"/>
                  </a:moveTo>
                  <a:lnTo>
                    <a:pt x="54000" y="0"/>
                  </a:lnTo>
                  <a:lnTo>
                    <a:pt x="32982" y="4244"/>
                  </a:lnTo>
                  <a:lnTo>
                    <a:pt x="15817" y="15817"/>
                  </a:lnTo>
                  <a:lnTo>
                    <a:pt x="4244" y="32982"/>
                  </a:lnTo>
                  <a:lnTo>
                    <a:pt x="0" y="54000"/>
                  </a:lnTo>
                  <a:lnTo>
                    <a:pt x="0" y="118935"/>
                  </a:lnTo>
                  <a:lnTo>
                    <a:pt x="4244" y="139953"/>
                  </a:lnTo>
                  <a:lnTo>
                    <a:pt x="15817" y="157118"/>
                  </a:lnTo>
                  <a:lnTo>
                    <a:pt x="32982" y="168691"/>
                  </a:lnTo>
                  <a:lnTo>
                    <a:pt x="54000" y="172935"/>
                  </a:lnTo>
                  <a:lnTo>
                    <a:pt x="964666" y="172935"/>
                  </a:lnTo>
                  <a:lnTo>
                    <a:pt x="985689" y="168691"/>
                  </a:lnTo>
                  <a:lnTo>
                    <a:pt x="1002853" y="157118"/>
                  </a:lnTo>
                  <a:lnTo>
                    <a:pt x="1014424" y="139953"/>
                  </a:lnTo>
                  <a:lnTo>
                    <a:pt x="1018667" y="118935"/>
                  </a:lnTo>
                  <a:lnTo>
                    <a:pt x="1018667" y="54000"/>
                  </a:lnTo>
                  <a:lnTo>
                    <a:pt x="1014424" y="32982"/>
                  </a:lnTo>
                  <a:lnTo>
                    <a:pt x="1002853" y="15817"/>
                  </a:lnTo>
                  <a:lnTo>
                    <a:pt x="985689" y="4244"/>
                  </a:lnTo>
                  <a:lnTo>
                    <a:pt x="96466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14" name="Google Shape;4914;p78"/>
            <p:cNvSpPr/>
            <p:nvPr/>
          </p:nvSpPr>
          <p:spPr>
            <a:xfrm>
              <a:off x="6477791" y="3646587"/>
              <a:ext cx="1019175" cy="173355"/>
            </a:xfrm>
            <a:custGeom>
              <a:rect b="b" l="l" r="r" t="t"/>
              <a:pathLst>
                <a:path extrusionOk="0" h="173354" w="1019175">
                  <a:moveTo>
                    <a:pt x="54000" y="0"/>
                  </a:moveTo>
                  <a:lnTo>
                    <a:pt x="32982" y="4244"/>
                  </a:lnTo>
                  <a:lnTo>
                    <a:pt x="15817" y="15817"/>
                  </a:lnTo>
                  <a:lnTo>
                    <a:pt x="4244" y="32982"/>
                  </a:lnTo>
                  <a:lnTo>
                    <a:pt x="0" y="54000"/>
                  </a:lnTo>
                  <a:lnTo>
                    <a:pt x="0" y="118935"/>
                  </a:lnTo>
                  <a:lnTo>
                    <a:pt x="4244" y="139953"/>
                  </a:lnTo>
                  <a:lnTo>
                    <a:pt x="15817" y="157118"/>
                  </a:lnTo>
                  <a:lnTo>
                    <a:pt x="32982" y="168691"/>
                  </a:lnTo>
                  <a:lnTo>
                    <a:pt x="54000" y="172935"/>
                  </a:lnTo>
                  <a:lnTo>
                    <a:pt x="964666" y="172935"/>
                  </a:lnTo>
                  <a:lnTo>
                    <a:pt x="985689" y="168691"/>
                  </a:lnTo>
                  <a:lnTo>
                    <a:pt x="1002853" y="157118"/>
                  </a:lnTo>
                  <a:lnTo>
                    <a:pt x="1014424" y="139953"/>
                  </a:lnTo>
                  <a:lnTo>
                    <a:pt x="1018667" y="118935"/>
                  </a:lnTo>
                  <a:lnTo>
                    <a:pt x="1018667" y="54000"/>
                  </a:lnTo>
                  <a:lnTo>
                    <a:pt x="1014424" y="32982"/>
                  </a:lnTo>
                  <a:lnTo>
                    <a:pt x="1002853" y="15817"/>
                  </a:lnTo>
                  <a:lnTo>
                    <a:pt x="985689" y="4244"/>
                  </a:lnTo>
                  <a:lnTo>
                    <a:pt x="964666"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15" name="Google Shape;4915;p78"/>
          <p:cNvSpPr txBox="1"/>
          <p:nvPr/>
        </p:nvSpPr>
        <p:spPr>
          <a:xfrm>
            <a:off x="6778370" y="3665198"/>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업무복구반</a:t>
            </a:r>
            <a:endParaRPr sz="650">
              <a:latin typeface="Arial"/>
              <a:ea typeface="Arial"/>
              <a:cs typeface="Arial"/>
              <a:sym typeface="Arial"/>
            </a:endParaRPr>
          </a:p>
        </p:txBody>
      </p:sp>
      <p:grpSp>
        <p:nvGrpSpPr>
          <p:cNvPr id="4916" name="Google Shape;4916;p78"/>
          <p:cNvGrpSpPr/>
          <p:nvPr/>
        </p:nvGrpSpPr>
        <p:grpSpPr>
          <a:xfrm>
            <a:off x="7984852" y="3507698"/>
            <a:ext cx="896619" cy="356870"/>
            <a:chOff x="7984852" y="3507698"/>
            <a:chExt cx="896619" cy="356870"/>
          </a:xfrm>
        </p:grpSpPr>
        <p:sp>
          <p:nvSpPr>
            <p:cNvPr id="4917" name="Google Shape;4917;p78"/>
            <p:cNvSpPr/>
            <p:nvPr/>
          </p:nvSpPr>
          <p:spPr>
            <a:xfrm>
              <a:off x="7984852" y="3507698"/>
              <a:ext cx="896619" cy="356870"/>
            </a:xfrm>
            <a:custGeom>
              <a:rect b="b" l="l" r="r" t="t"/>
              <a:pathLst>
                <a:path extrusionOk="0" h="356870" w="896620">
                  <a:moveTo>
                    <a:pt x="54000" y="0"/>
                  </a:moveTo>
                  <a:lnTo>
                    <a:pt x="32982" y="4244"/>
                  </a:lnTo>
                  <a:lnTo>
                    <a:pt x="15817" y="15817"/>
                  </a:lnTo>
                  <a:lnTo>
                    <a:pt x="4244" y="32982"/>
                  </a:lnTo>
                  <a:lnTo>
                    <a:pt x="0" y="54000"/>
                  </a:lnTo>
                  <a:lnTo>
                    <a:pt x="0" y="302818"/>
                  </a:lnTo>
                  <a:lnTo>
                    <a:pt x="4244" y="323841"/>
                  </a:lnTo>
                  <a:lnTo>
                    <a:pt x="15817" y="341006"/>
                  </a:lnTo>
                  <a:lnTo>
                    <a:pt x="32982" y="352576"/>
                  </a:lnTo>
                  <a:lnTo>
                    <a:pt x="54000" y="356819"/>
                  </a:lnTo>
                  <a:lnTo>
                    <a:pt x="842302" y="356819"/>
                  </a:lnTo>
                  <a:lnTo>
                    <a:pt x="863319" y="352576"/>
                  </a:lnTo>
                  <a:lnTo>
                    <a:pt x="880484" y="341006"/>
                  </a:lnTo>
                  <a:lnTo>
                    <a:pt x="892058" y="323841"/>
                  </a:lnTo>
                  <a:lnTo>
                    <a:pt x="896302" y="302818"/>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18" name="Google Shape;4918;p78"/>
            <p:cNvSpPr/>
            <p:nvPr/>
          </p:nvSpPr>
          <p:spPr>
            <a:xfrm>
              <a:off x="7984852" y="3507698"/>
              <a:ext cx="896619" cy="177165"/>
            </a:xfrm>
            <a:custGeom>
              <a:rect b="b" l="l" r="r" t="t"/>
              <a:pathLst>
                <a:path extrusionOk="0" h="177164" w="896620">
                  <a:moveTo>
                    <a:pt x="842302" y="0"/>
                  </a:moveTo>
                  <a:lnTo>
                    <a:pt x="54000" y="0"/>
                  </a:ln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19" name="Google Shape;4919;p78"/>
            <p:cNvSpPr/>
            <p:nvPr/>
          </p:nvSpPr>
          <p:spPr>
            <a:xfrm>
              <a:off x="7984852" y="3507698"/>
              <a:ext cx="896619" cy="177165"/>
            </a:xfrm>
            <a:custGeom>
              <a:rect b="b" l="l" r="r" t="t"/>
              <a:pathLst>
                <a:path extrusionOk="0" h="177164" w="896620">
                  <a:moveTo>
                    <a:pt x="54000" y="0"/>
                  </a:move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20" name="Google Shape;4920;p78"/>
          <p:cNvSpPr txBox="1"/>
          <p:nvPr/>
        </p:nvSpPr>
        <p:spPr>
          <a:xfrm>
            <a:off x="8040984" y="3530371"/>
            <a:ext cx="784225" cy="295910"/>
          </a:xfrm>
          <a:prstGeom prst="rect">
            <a:avLst/>
          </a:prstGeom>
          <a:noFill/>
          <a:ln>
            <a:noFill/>
          </a:ln>
        </p:spPr>
        <p:txBody>
          <a:bodyPr anchorCtr="0" anchor="t" bIns="0" lIns="0" spcFirstLastPara="1" rIns="0" wrap="square" tIns="12700">
            <a:spAutoFit/>
          </a:bodyPr>
          <a:lstStyle/>
          <a:p>
            <a:pPr indent="0" lvl="0" marL="38735" rtl="0" algn="l">
              <a:lnSpc>
                <a:spcPct val="100000"/>
              </a:lnSpc>
              <a:spcBef>
                <a:spcPts val="0"/>
              </a:spcBef>
              <a:spcAft>
                <a:spcPts val="0"/>
              </a:spcAft>
              <a:buNone/>
            </a:pPr>
            <a:r>
              <a:rPr b="0" lang="en-US" sz="650">
                <a:solidFill>
                  <a:srgbClr val="FFFFFF"/>
                </a:solidFill>
                <a:latin typeface="Arial"/>
                <a:ea typeface="Arial"/>
                <a:cs typeface="Arial"/>
                <a:sym typeface="Arial"/>
              </a:rPr>
              <a:t>안전보건관리책임자</a:t>
            </a:r>
            <a:endParaRPr sz="650">
              <a:latin typeface="Arial"/>
              <a:ea typeface="Arial"/>
              <a:cs typeface="Arial"/>
              <a:sym typeface="Arial"/>
            </a:endParaRPr>
          </a:p>
          <a:p>
            <a:pPr indent="0" lvl="0" marL="12700" rtl="0" algn="l">
              <a:lnSpc>
                <a:spcPct val="100000"/>
              </a:lnSpc>
              <a:spcBef>
                <a:spcPts val="565"/>
              </a:spcBef>
              <a:spcAft>
                <a:spcPts val="0"/>
              </a:spcAft>
              <a:buNone/>
            </a:pPr>
            <a:r>
              <a:rPr b="0" lang="en-US" sz="650">
                <a:solidFill>
                  <a:srgbClr val="58595B"/>
                </a:solidFill>
                <a:latin typeface="Arial"/>
                <a:ea typeface="Arial"/>
                <a:cs typeface="Arial"/>
                <a:sym typeface="Arial"/>
              </a:rPr>
              <a:t>총무담당임원(그룹장)</a:t>
            </a:r>
            <a:endParaRPr sz="650">
              <a:latin typeface="Arial"/>
              <a:ea typeface="Arial"/>
              <a:cs typeface="Arial"/>
              <a:sym typeface="Arial"/>
            </a:endParaRPr>
          </a:p>
        </p:txBody>
      </p:sp>
      <p:grpSp>
        <p:nvGrpSpPr>
          <p:cNvPr id="4921" name="Google Shape;4921;p78"/>
          <p:cNvGrpSpPr/>
          <p:nvPr/>
        </p:nvGrpSpPr>
        <p:grpSpPr>
          <a:xfrm>
            <a:off x="7984852" y="4522706"/>
            <a:ext cx="896619" cy="356870"/>
            <a:chOff x="7984852" y="4522706"/>
            <a:chExt cx="896619" cy="356870"/>
          </a:xfrm>
        </p:grpSpPr>
        <p:sp>
          <p:nvSpPr>
            <p:cNvPr id="4922" name="Google Shape;4922;p78"/>
            <p:cNvSpPr/>
            <p:nvPr/>
          </p:nvSpPr>
          <p:spPr>
            <a:xfrm>
              <a:off x="7984852" y="4522706"/>
              <a:ext cx="896619" cy="356870"/>
            </a:xfrm>
            <a:custGeom>
              <a:rect b="b" l="l" r="r" t="t"/>
              <a:pathLst>
                <a:path extrusionOk="0" h="356870" w="896620">
                  <a:moveTo>
                    <a:pt x="54000" y="0"/>
                  </a:moveTo>
                  <a:lnTo>
                    <a:pt x="32982" y="4244"/>
                  </a:lnTo>
                  <a:lnTo>
                    <a:pt x="15817" y="15817"/>
                  </a:lnTo>
                  <a:lnTo>
                    <a:pt x="4244" y="32982"/>
                  </a:lnTo>
                  <a:lnTo>
                    <a:pt x="0" y="54000"/>
                  </a:lnTo>
                  <a:lnTo>
                    <a:pt x="0" y="302818"/>
                  </a:lnTo>
                  <a:lnTo>
                    <a:pt x="4244" y="323841"/>
                  </a:lnTo>
                  <a:lnTo>
                    <a:pt x="15817" y="341006"/>
                  </a:lnTo>
                  <a:lnTo>
                    <a:pt x="32982" y="352576"/>
                  </a:lnTo>
                  <a:lnTo>
                    <a:pt x="54000" y="356819"/>
                  </a:lnTo>
                  <a:lnTo>
                    <a:pt x="842302" y="356819"/>
                  </a:lnTo>
                  <a:lnTo>
                    <a:pt x="863319" y="352576"/>
                  </a:lnTo>
                  <a:lnTo>
                    <a:pt x="880484" y="341006"/>
                  </a:lnTo>
                  <a:lnTo>
                    <a:pt x="892058" y="323841"/>
                  </a:lnTo>
                  <a:lnTo>
                    <a:pt x="896302" y="302818"/>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23" name="Google Shape;4923;p78"/>
            <p:cNvSpPr/>
            <p:nvPr/>
          </p:nvSpPr>
          <p:spPr>
            <a:xfrm>
              <a:off x="7984852" y="4522706"/>
              <a:ext cx="896619" cy="177165"/>
            </a:xfrm>
            <a:custGeom>
              <a:rect b="b" l="l" r="r" t="t"/>
              <a:pathLst>
                <a:path extrusionOk="0" h="177164" w="896620">
                  <a:moveTo>
                    <a:pt x="842302" y="0"/>
                  </a:moveTo>
                  <a:lnTo>
                    <a:pt x="54000" y="0"/>
                  </a:ln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24" name="Google Shape;4924;p78"/>
            <p:cNvSpPr/>
            <p:nvPr/>
          </p:nvSpPr>
          <p:spPr>
            <a:xfrm>
              <a:off x="7984852" y="4522706"/>
              <a:ext cx="896619" cy="177165"/>
            </a:xfrm>
            <a:custGeom>
              <a:rect b="b" l="l" r="r" t="t"/>
              <a:pathLst>
                <a:path extrusionOk="0" h="177164" w="896620">
                  <a:moveTo>
                    <a:pt x="54000" y="0"/>
                  </a:move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25" name="Google Shape;4925;p78"/>
          <p:cNvSpPr txBox="1"/>
          <p:nvPr/>
        </p:nvSpPr>
        <p:spPr>
          <a:xfrm>
            <a:off x="8106610" y="4545379"/>
            <a:ext cx="652780" cy="29591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안전담당부서</a:t>
            </a:r>
            <a:endParaRPr sz="650">
              <a:latin typeface="Arial"/>
              <a:ea typeface="Arial"/>
              <a:cs typeface="Arial"/>
              <a:sym typeface="Arial"/>
            </a:endParaRPr>
          </a:p>
          <a:p>
            <a:pPr indent="0" lvl="0" marL="0" rtl="0" algn="ctr">
              <a:lnSpc>
                <a:spcPct val="100000"/>
              </a:lnSpc>
              <a:spcBef>
                <a:spcPts val="565"/>
              </a:spcBef>
              <a:spcAft>
                <a:spcPts val="0"/>
              </a:spcAft>
              <a:buNone/>
            </a:pPr>
            <a:r>
              <a:rPr b="0" lang="en-US" sz="650">
                <a:solidFill>
                  <a:srgbClr val="58595B"/>
                </a:solidFill>
                <a:latin typeface="Arial"/>
                <a:ea typeface="Arial"/>
                <a:cs typeface="Arial"/>
                <a:sym typeface="Arial"/>
              </a:rPr>
              <a:t>운영리스크관리팀</a:t>
            </a:r>
            <a:endParaRPr sz="650">
              <a:latin typeface="Arial"/>
              <a:ea typeface="Arial"/>
              <a:cs typeface="Arial"/>
              <a:sym typeface="Arial"/>
            </a:endParaRPr>
          </a:p>
        </p:txBody>
      </p:sp>
      <p:grpSp>
        <p:nvGrpSpPr>
          <p:cNvPr id="4926" name="Google Shape;4926;p78"/>
          <p:cNvGrpSpPr/>
          <p:nvPr/>
        </p:nvGrpSpPr>
        <p:grpSpPr>
          <a:xfrm>
            <a:off x="7984852" y="5537714"/>
            <a:ext cx="896619" cy="356870"/>
            <a:chOff x="7984852" y="5537714"/>
            <a:chExt cx="896619" cy="356870"/>
          </a:xfrm>
        </p:grpSpPr>
        <p:sp>
          <p:nvSpPr>
            <p:cNvPr id="4927" name="Google Shape;4927;p78"/>
            <p:cNvSpPr/>
            <p:nvPr/>
          </p:nvSpPr>
          <p:spPr>
            <a:xfrm>
              <a:off x="7984852" y="5537714"/>
              <a:ext cx="896619" cy="356870"/>
            </a:xfrm>
            <a:custGeom>
              <a:rect b="b" l="l" r="r" t="t"/>
              <a:pathLst>
                <a:path extrusionOk="0" h="356870" w="896620">
                  <a:moveTo>
                    <a:pt x="54000" y="0"/>
                  </a:moveTo>
                  <a:lnTo>
                    <a:pt x="32982" y="4244"/>
                  </a:lnTo>
                  <a:lnTo>
                    <a:pt x="15817" y="15817"/>
                  </a:lnTo>
                  <a:lnTo>
                    <a:pt x="4244" y="32982"/>
                  </a:lnTo>
                  <a:lnTo>
                    <a:pt x="0" y="54000"/>
                  </a:lnTo>
                  <a:lnTo>
                    <a:pt x="0" y="302818"/>
                  </a:lnTo>
                  <a:lnTo>
                    <a:pt x="4244" y="323841"/>
                  </a:lnTo>
                  <a:lnTo>
                    <a:pt x="15817" y="341006"/>
                  </a:lnTo>
                  <a:lnTo>
                    <a:pt x="32982" y="352576"/>
                  </a:lnTo>
                  <a:lnTo>
                    <a:pt x="54000" y="356819"/>
                  </a:lnTo>
                  <a:lnTo>
                    <a:pt x="842302" y="356819"/>
                  </a:lnTo>
                  <a:lnTo>
                    <a:pt x="863319" y="352576"/>
                  </a:lnTo>
                  <a:lnTo>
                    <a:pt x="880484" y="341006"/>
                  </a:lnTo>
                  <a:lnTo>
                    <a:pt x="892058" y="323841"/>
                  </a:lnTo>
                  <a:lnTo>
                    <a:pt x="896302" y="302818"/>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28" name="Google Shape;4928;p78"/>
            <p:cNvSpPr/>
            <p:nvPr/>
          </p:nvSpPr>
          <p:spPr>
            <a:xfrm>
              <a:off x="7984852" y="5537714"/>
              <a:ext cx="896619" cy="177165"/>
            </a:xfrm>
            <a:custGeom>
              <a:rect b="b" l="l" r="r" t="t"/>
              <a:pathLst>
                <a:path extrusionOk="0" h="177164" w="896620">
                  <a:moveTo>
                    <a:pt x="842302" y="0"/>
                  </a:moveTo>
                  <a:lnTo>
                    <a:pt x="54000" y="0"/>
                  </a:ln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29" name="Google Shape;4929;p78"/>
            <p:cNvSpPr/>
            <p:nvPr/>
          </p:nvSpPr>
          <p:spPr>
            <a:xfrm>
              <a:off x="7984852" y="5537714"/>
              <a:ext cx="896619" cy="177165"/>
            </a:xfrm>
            <a:custGeom>
              <a:rect b="b" l="l" r="r" t="t"/>
              <a:pathLst>
                <a:path extrusionOk="0" h="177164" w="896620">
                  <a:moveTo>
                    <a:pt x="54000" y="0"/>
                  </a:moveTo>
                  <a:lnTo>
                    <a:pt x="32982" y="4244"/>
                  </a:lnTo>
                  <a:lnTo>
                    <a:pt x="15817" y="15817"/>
                  </a:lnTo>
                  <a:lnTo>
                    <a:pt x="4244" y="32982"/>
                  </a:lnTo>
                  <a:lnTo>
                    <a:pt x="0" y="54000"/>
                  </a:lnTo>
                  <a:lnTo>
                    <a:pt x="0" y="176822"/>
                  </a:lnTo>
                  <a:lnTo>
                    <a:pt x="896302" y="176822"/>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30" name="Google Shape;4930;p78"/>
          <p:cNvSpPr txBox="1"/>
          <p:nvPr/>
        </p:nvSpPr>
        <p:spPr>
          <a:xfrm>
            <a:off x="8069662" y="5560387"/>
            <a:ext cx="727075" cy="28702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관리감독자</a:t>
            </a:r>
            <a:endParaRPr sz="650">
              <a:latin typeface="Arial"/>
              <a:ea typeface="Arial"/>
              <a:cs typeface="Arial"/>
              <a:sym typeface="Arial"/>
            </a:endParaRPr>
          </a:p>
          <a:p>
            <a:pPr indent="0" lvl="0" marL="0" rtl="0" algn="ctr">
              <a:lnSpc>
                <a:spcPct val="100000"/>
              </a:lnSpc>
              <a:spcBef>
                <a:spcPts val="495"/>
              </a:spcBef>
              <a:spcAft>
                <a:spcPts val="0"/>
              </a:spcAft>
              <a:buNone/>
            </a:pPr>
            <a:r>
              <a:rPr b="0" lang="en-US" sz="650">
                <a:solidFill>
                  <a:srgbClr val="58595B"/>
                </a:solidFill>
                <a:latin typeface="Arial"/>
                <a:ea typeface="Arial"/>
                <a:cs typeface="Arial"/>
                <a:sym typeface="Arial"/>
              </a:rPr>
              <a:t>팀장, 챕터장, 센터장</a:t>
            </a:r>
            <a:endParaRPr sz="650">
              <a:latin typeface="Arial"/>
              <a:ea typeface="Arial"/>
              <a:cs typeface="Arial"/>
              <a:sym typeface="Arial"/>
            </a:endParaRPr>
          </a:p>
        </p:txBody>
      </p:sp>
      <p:grpSp>
        <p:nvGrpSpPr>
          <p:cNvPr id="4931" name="Google Shape;4931;p78"/>
          <p:cNvGrpSpPr/>
          <p:nvPr/>
        </p:nvGrpSpPr>
        <p:grpSpPr>
          <a:xfrm>
            <a:off x="7854655" y="3687692"/>
            <a:ext cx="1760423" cy="2060649"/>
            <a:chOff x="7854655" y="3687692"/>
            <a:chExt cx="1760423" cy="2060649"/>
          </a:xfrm>
        </p:grpSpPr>
        <p:sp>
          <p:nvSpPr>
            <p:cNvPr id="4932" name="Google Shape;4932;p78"/>
            <p:cNvSpPr/>
            <p:nvPr/>
          </p:nvSpPr>
          <p:spPr>
            <a:xfrm>
              <a:off x="8877898" y="3687692"/>
              <a:ext cx="124460" cy="967105"/>
            </a:xfrm>
            <a:custGeom>
              <a:rect b="b" l="l" r="r" t="t"/>
              <a:pathLst>
                <a:path extrusionOk="0" h="967104" w="124459">
                  <a:moveTo>
                    <a:pt x="55460" y="966838"/>
                  </a:moveTo>
                  <a:lnTo>
                    <a:pt x="124421" y="966838"/>
                  </a:lnTo>
                  <a:lnTo>
                    <a:pt x="124421" y="0"/>
                  </a:lnTo>
                  <a:lnTo>
                    <a:pt x="0"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3" name="Google Shape;4933;p78"/>
            <p:cNvSpPr/>
            <p:nvPr/>
          </p:nvSpPr>
          <p:spPr>
            <a:xfrm>
              <a:off x="8877895" y="4626883"/>
              <a:ext cx="76200" cy="55880"/>
            </a:xfrm>
            <a:custGeom>
              <a:rect b="b" l="l" r="r" t="t"/>
              <a:pathLst>
                <a:path extrusionOk="0" h="55879" w="76200">
                  <a:moveTo>
                    <a:pt x="75996" y="0"/>
                  </a:moveTo>
                  <a:lnTo>
                    <a:pt x="0" y="27647"/>
                  </a:lnTo>
                  <a:lnTo>
                    <a:pt x="75996" y="55295"/>
                  </a:lnTo>
                  <a:lnTo>
                    <a:pt x="64445" y="38879"/>
                  </a:lnTo>
                  <a:lnTo>
                    <a:pt x="60594" y="27647"/>
                  </a:lnTo>
                  <a:lnTo>
                    <a:pt x="64445" y="16415"/>
                  </a:lnTo>
                  <a:lnTo>
                    <a:pt x="75996"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4" name="Google Shape;4934;p78"/>
            <p:cNvSpPr/>
            <p:nvPr/>
          </p:nvSpPr>
          <p:spPr>
            <a:xfrm>
              <a:off x="7854655" y="4698140"/>
              <a:ext cx="128905" cy="1022350"/>
            </a:xfrm>
            <a:custGeom>
              <a:rect b="b" l="l" r="r" t="t"/>
              <a:pathLst>
                <a:path extrusionOk="0" h="1022350" w="128904">
                  <a:moveTo>
                    <a:pt x="72872" y="1021969"/>
                  </a:moveTo>
                  <a:lnTo>
                    <a:pt x="0" y="1021969"/>
                  </a:lnTo>
                  <a:lnTo>
                    <a:pt x="0" y="0"/>
                  </a:lnTo>
                  <a:lnTo>
                    <a:pt x="128333"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5" name="Google Shape;4935;p78"/>
            <p:cNvSpPr/>
            <p:nvPr/>
          </p:nvSpPr>
          <p:spPr>
            <a:xfrm>
              <a:off x="7906994" y="5692461"/>
              <a:ext cx="76200" cy="55880"/>
            </a:xfrm>
            <a:custGeom>
              <a:rect b="b" l="l" r="r" t="t"/>
              <a:pathLst>
                <a:path extrusionOk="0" h="55879" w="76200">
                  <a:moveTo>
                    <a:pt x="0" y="0"/>
                  </a:moveTo>
                  <a:lnTo>
                    <a:pt x="11551" y="16415"/>
                  </a:lnTo>
                  <a:lnTo>
                    <a:pt x="15401" y="27647"/>
                  </a:lnTo>
                  <a:lnTo>
                    <a:pt x="11551" y="38879"/>
                  </a:lnTo>
                  <a:lnTo>
                    <a:pt x="0" y="55295"/>
                  </a:lnTo>
                  <a:lnTo>
                    <a:pt x="75996" y="27647"/>
                  </a:lnTo>
                  <a:lnTo>
                    <a:pt x="0"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6" name="Google Shape;4936;p78"/>
            <p:cNvSpPr/>
            <p:nvPr/>
          </p:nvSpPr>
          <p:spPr>
            <a:xfrm>
              <a:off x="8431411" y="4943565"/>
              <a:ext cx="0" cy="593090"/>
            </a:xfrm>
            <a:custGeom>
              <a:rect b="b" l="l" r="r" t="t"/>
              <a:pathLst>
                <a:path extrusionOk="0" h="593089" w="120000">
                  <a:moveTo>
                    <a:pt x="0" y="0"/>
                  </a:moveTo>
                  <a:lnTo>
                    <a:pt x="0" y="592531"/>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7" name="Google Shape;4937;p78"/>
            <p:cNvSpPr/>
            <p:nvPr/>
          </p:nvSpPr>
          <p:spPr>
            <a:xfrm>
              <a:off x="8403764" y="4888101"/>
              <a:ext cx="55880" cy="76200"/>
            </a:xfrm>
            <a:custGeom>
              <a:rect b="b" l="l" r="r" t="t"/>
              <a:pathLst>
                <a:path extrusionOk="0" h="76200" w="55879">
                  <a:moveTo>
                    <a:pt x="27647" y="0"/>
                  </a:moveTo>
                  <a:lnTo>
                    <a:pt x="0" y="75996"/>
                  </a:lnTo>
                  <a:lnTo>
                    <a:pt x="16415" y="64445"/>
                  </a:lnTo>
                  <a:lnTo>
                    <a:pt x="27647" y="60594"/>
                  </a:lnTo>
                  <a:lnTo>
                    <a:pt x="38879" y="64445"/>
                  </a:lnTo>
                  <a:lnTo>
                    <a:pt x="55295" y="75996"/>
                  </a:lnTo>
                  <a:lnTo>
                    <a:pt x="27647"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8" name="Google Shape;4938;p78"/>
            <p:cNvSpPr/>
            <p:nvPr/>
          </p:nvSpPr>
          <p:spPr>
            <a:xfrm>
              <a:off x="8431411" y="3933320"/>
              <a:ext cx="0" cy="588010"/>
            </a:xfrm>
            <a:custGeom>
              <a:rect b="b" l="l" r="r" t="t"/>
              <a:pathLst>
                <a:path extrusionOk="0" h="588010" w="120000">
                  <a:moveTo>
                    <a:pt x="0" y="0"/>
                  </a:moveTo>
                  <a:lnTo>
                    <a:pt x="0" y="587768"/>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9" name="Google Shape;4939;p78"/>
            <p:cNvSpPr/>
            <p:nvPr/>
          </p:nvSpPr>
          <p:spPr>
            <a:xfrm>
              <a:off x="8403764" y="3877906"/>
              <a:ext cx="55880" cy="76200"/>
            </a:xfrm>
            <a:custGeom>
              <a:rect b="b" l="l" r="r" t="t"/>
              <a:pathLst>
                <a:path extrusionOk="0" h="76200" w="55879">
                  <a:moveTo>
                    <a:pt x="27647" y="0"/>
                  </a:moveTo>
                  <a:lnTo>
                    <a:pt x="0" y="75946"/>
                  </a:lnTo>
                  <a:lnTo>
                    <a:pt x="16415" y="64394"/>
                  </a:lnTo>
                  <a:lnTo>
                    <a:pt x="27647" y="60544"/>
                  </a:lnTo>
                  <a:lnTo>
                    <a:pt x="38879" y="64394"/>
                  </a:lnTo>
                  <a:lnTo>
                    <a:pt x="55295" y="75946"/>
                  </a:lnTo>
                  <a:lnTo>
                    <a:pt x="27647"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0" name="Google Shape;4940;p78"/>
            <p:cNvSpPr/>
            <p:nvPr/>
          </p:nvSpPr>
          <p:spPr>
            <a:xfrm>
              <a:off x="9505354" y="4257730"/>
              <a:ext cx="97790" cy="0"/>
            </a:xfrm>
            <a:custGeom>
              <a:rect b="b" l="l" r="r" t="t"/>
              <a:pathLst>
                <a:path extrusionOk="0" h="120000" w="97790">
                  <a:moveTo>
                    <a:pt x="97383"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1" name="Google Shape;4941;p78"/>
            <p:cNvSpPr/>
            <p:nvPr/>
          </p:nvSpPr>
          <p:spPr>
            <a:xfrm>
              <a:off x="9496971" y="4268795"/>
              <a:ext cx="0" cy="914400"/>
            </a:xfrm>
            <a:custGeom>
              <a:rect b="b" l="l" r="r" t="t"/>
              <a:pathLst>
                <a:path extrusionOk="0" h="914400" w="120000">
                  <a:moveTo>
                    <a:pt x="0" y="0"/>
                  </a:moveTo>
                  <a:lnTo>
                    <a:pt x="0" y="913853"/>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2" name="Google Shape;4942;p78"/>
            <p:cNvSpPr/>
            <p:nvPr/>
          </p:nvSpPr>
          <p:spPr>
            <a:xfrm>
              <a:off x="9508727" y="5190556"/>
              <a:ext cx="97790" cy="0"/>
            </a:xfrm>
            <a:custGeom>
              <a:rect b="b" l="l" r="r" t="t"/>
              <a:pathLst>
                <a:path extrusionOk="0" h="120000" w="97790">
                  <a:moveTo>
                    <a:pt x="0" y="0"/>
                  </a:moveTo>
                  <a:lnTo>
                    <a:pt x="97383"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3" name="Google Shape;4943;p78"/>
            <p:cNvSpPr/>
            <p:nvPr/>
          </p:nvSpPr>
          <p:spPr>
            <a:xfrm>
              <a:off x="9496968" y="4257730"/>
              <a:ext cx="118110" cy="933450"/>
            </a:xfrm>
            <a:custGeom>
              <a:rect b="b" l="l" r="r" t="t"/>
              <a:pathLst>
                <a:path extrusionOk="0" h="933450" w="118109">
                  <a:moveTo>
                    <a:pt x="117576" y="0"/>
                  </a:moveTo>
                  <a:lnTo>
                    <a:pt x="112560" y="0"/>
                  </a:lnTo>
                </a:path>
                <a:path extrusionOk="0" h="933450" w="118109">
                  <a:moveTo>
                    <a:pt x="4965" y="0"/>
                  </a:moveTo>
                  <a:lnTo>
                    <a:pt x="0" y="0"/>
                  </a:lnTo>
                  <a:lnTo>
                    <a:pt x="0" y="4749"/>
                  </a:lnTo>
                </a:path>
                <a:path extrusionOk="0" h="933450" w="118109">
                  <a:moveTo>
                    <a:pt x="0" y="928077"/>
                  </a:moveTo>
                  <a:lnTo>
                    <a:pt x="0" y="932827"/>
                  </a:lnTo>
                  <a:lnTo>
                    <a:pt x="4965" y="932827"/>
                  </a:lnTo>
                </a:path>
                <a:path extrusionOk="0" h="933450" w="118109">
                  <a:moveTo>
                    <a:pt x="112560" y="932827"/>
                  </a:moveTo>
                  <a:lnTo>
                    <a:pt x="117576" y="932827"/>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4" name="Google Shape;4944;p78"/>
            <p:cNvSpPr/>
            <p:nvPr/>
          </p:nvSpPr>
          <p:spPr>
            <a:xfrm>
              <a:off x="8883004" y="4737662"/>
              <a:ext cx="612775" cy="0"/>
            </a:xfrm>
            <a:custGeom>
              <a:rect b="b" l="l" r="r" t="t"/>
              <a:pathLst>
                <a:path extrusionOk="0" h="120000" w="612775">
                  <a:moveTo>
                    <a:pt x="0" y="0"/>
                  </a:moveTo>
                  <a:lnTo>
                    <a:pt x="61238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45" name="Google Shape;4945;p78"/>
            <p:cNvPicPr preferRelativeResize="0"/>
            <p:nvPr/>
          </p:nvPicPr>
          <p:blipFill rotWithShape="1">
            <a:blip r:embed="rId20">
              <a:alphaModFix/>
            </a:blip>
            <a:srcRect b="0" l="0" r="0" t="0"/>
            <a:stretch/>
          </p:blipFill>
          <p:spPr>
            <a:xfrm>
              <a:off x="8385769" y="4011555"/>
              <a:ext cx="93598" cy="93599"/>
            </a:xfrm>
            <a:prstGeom prst="rect">
              <a:avLst/>
            </a:prstGeom>
            <a:noFill/>
            <a:ln>
              <a:noFill/>
            </a:ln>
          </p:spPr>
        </p:pic>
      </p:grpSp>
      <p:sp>
        <p:nvSpPr>
          <p:cNvPr id="4946" name="Google Shape;4946;p78"/>
          <p:cNvSpPr txBox="1"/>
          <p:nvPr/>
        </p:nvSpPr>
        <p:spPr>
          <a:xfrm>
            <a:off x="7799299" y="3159006"/>
            <a:ext cx="6604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위험성 평가 체계</a:t>
            </a:r>
            <a:endParaRPr sz="700">
              <a:latin typeface="Arial"/>
              <a:ea typeface="Arial"/>
              <a:cs typeface="Arial"/>
              <a:sym typeface="Arial"/>
            </a:endParaRPr>
          </a:p>
        </p:txBody>
      </p:sp>
      <p:sp>
        <p:nvSpPr>
          <p:cNvPr id="4947" name="Google Shape;4947;p78"/>
          <p:cNvSpPr txBox="1"/>
          <p:nvPr/>
        </p:nvSpPr>
        <p:spPr>
          <a:xfrm>
            <a:off x="8396531" y="3998653"/>
            <a:ext cx="40322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5 </a:t>
            </a:r>
            <a:r>
              <a:rPr b="0" lang="en-US" sz="600">
                <a:solidFill>
                  <a:srgbClr val="58595B"/>
                </a:solidFill>
                <a:latin typeface="Arial"/>
                <a:ea typeface="Arial"/>
                <a:cs typeface="Arial"/>
                <a:sym typeface="Arial"/>
              </a:rPr>
              <a:t>결과보고</a:t>
            </a:r>
            <a:endParaRPr sz="600">
              <a:latin typeface="Arial"/>
              <a:ea typeface="Arial"/>
              <a:cs typeface="Arial"/>
              <a:sym typeface="Arial"/>
            </a:endParaRPr>
          </a:p>
        </p:txBody>
      </p:sp>
      <p:grpSp>
        <p:nvGrpSpPr>
          <p:cNvPr id="4948" name="Google Shape;4948;p78"/>
          <p:cNvGrpSpPr/>
          <p:nvPr/>
        </p:nvGrpSpPr>
        <p:grpSpPr>
          <a:xfrm>
            <a:off x="7920672" y="5189093"/>
            <a:ext cx="558695" cy="291395"/>
            <a:chOff x="7920672" y="5189093"/>
            <a:chExt cx="558695" cy="291395"/>
          </a:xfrm>
        </p:grpSpPr>
        <p:sp>
          <p:nvSpPr>
            <p:cNvPr id="4949" name="Google Shape;4949;p78"/>
            <p:cNvSpPr/>
            <p:nvPr/>
          </p:nvSpPr>
          <p:spPr>
            <a:xfrm>
              <a:off x="7920672" y="5189093"/>
              <a:ext cx="283845" cy="76200"/>
            </a:xfrm>
            <a:custGeom>
              <a:rect b="b" l="l" r="r" t="t"/>
              <a:pathLst>
                <a:path extrusionOk="0" h="76200" w="283845">
                  <a:moveTo>
                    <a:pt x="283768" y="0"/>
                  </a:moveTo>
                  <a:lnTo>
                    <a:pt x="0" y="0"/>
                  </a:lnTo>
                  <a:lnTo>
                    <a:pt x="0" y="76200"/>
                  </a:lnTo>
                  <a:lnTo>
                    <a:pt x="283768" y="76200"/>
                  </a:lnTo>
                  <a:lnTo>
                    <a:pt x="28376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50" name="Google Shape;4950;p78"/>
            <p:cNvPicPr preferRelativeResize="0"/>
            <p:nvPr/>
          </p:nvPicPr>
          <p:blipFill rotWithShape="1">
            <a:blip r:embed="rId21">
              <a:alphaModFix/>
            </a:blip>
            <a:srcRect b="0" l="0" r="0" t="0"/>
            <a:stretch/>
          </p:blipFill>
          <p:spPr>
            <a:xfrm>
              <a:off x="8385769" y="5386889"/>
              <a:ext cx="93598" cy="93599"/>
            </a:xfrm>
            <a:prstGeom prst="rect">
              <a:avLst/>
            </a:prstGeom>
            <a:noFill/>
            <a:ln>
              <a:noFill/>
            </a:ln>
          </p:spPr>
        </p:pic>
      </p:grpSp>
      <p:sp>
        <p:nvSpPr>
          <p:cNvPr id="4951" name="Google Shape;4951;p78"/>
          <p:cNvSpPr txBox="1"/>
          <p:nvPr/>
        </p:nvSpPr>
        <p:spPr>
          <a:xfrm>
            <a:off x="8396531" y="5373992"/>
            <a:ext cx="40322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2 </a:t>
            </a:r>
            <a:r>
              <a:rPr b="0" lang="en-US" sz="600">
                <a:solidFill>
                  <a:srgbClr val="58595B"/>
                </a:solidFill>
                <a:latin typeface="Arial"/>
                <a:ea typeface="Arial"/>
                <a:cs typeface="Arial"/>
                <a:sym typeface="Arial"/>
              </a:rPr>
              <a:t>평가수행</a:t>
            </a:r>
            <a:endParaRPr sz="600">
              <a:latin typeface="Arial"/>
              <a:ea typeface="Arial"/>
              <a:cs typeface="Arial"/>
              <a:sym typeface="Arial"/>
            </a:endParaRPr>
          </a:p>
        </p:txBody>
      </p:sp>
      <p:pic>
        <p:nvPicPr>
          <p:cNvPr id="4952" name="Google Shape;4952;p78"/>
          <p:cNvPicPr preferRelativeResize="0"/>
          <p:nvPr/>
        </p:nvPicPr>
        <p:blipFill rotWithShape="1">
          <a:blip r:embed="rId21">
            <a:alphaModFix/>
          </a:blip>
          <a:srcRect b="0" l="0" r="0" t="0"/>
          <a:stretch/>
        </p:blipFill>
        <p:spPr>
          <a:xfrm>
            <a:off x="8385769" y="5019903"/>
            <a:ext cx="93598" cy="93599"/>
          </a:xfrm>
          <a:prstGeom prst="rect">
            <a:avLst/>
          </a:prstGeom>
          <a:noFill/>
          <a:ln>
            <a:noFill/>
          </a:ln>
        </p:spPr>
      </p:pic>
      <p:sp>
        <p:nvSpPr>
          <p:cNvPr id="4953" name="Google Shape;4953;p78"/>
          <p:cNvSpPr txBox="1"/>
          <p:nvPr/>
        </p:nvSpPr>
        <p:spPr>
          <a:xfrm>
            <a:off x="8396531" y="5007005"/>
            <a:ext cx="40322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3 </a:t>
            </a:r>
            <a:r>
              <a:rPr b="0" lang="en-US" sz="600">
                <a:solidFill>
                  <a:srgbClr val="58595B"/>
                </a:solidFill>
                <a:latin typeface="Arial"/>
                <a:ea typeface="Arial"/>
                <a:cs typeface="Arial"/>
                <a:sym typeface="Arial"/>
              </a:rPr>
              <a:t>결과취합</a:t>
            </a:r>
            <a:endParaRPr sz="600">
              <a:latin typeface="Arial"/>
              <a:ea typeface="Arial"/>
              <a:cs typeface="Arial"/>
              <a:sym typeface="Arial"/>
            </a:endParaRPr>
          </a:p>
        </p:txBody>
      </p:sp>
      <p:pic>
        <p:nvPicPr>
          <p:cNvPr id="4954" name="Google Shape;4954;p78"/>
          <p:cNvPicPr preferRelativeResize="0"/>
          <p:nvPr/>
        </p:nvPicPr>
        <p:blipFill rotWithShape="1">
          <a:blip r:embed="rId22">
            <a:alphaModFix/>
          </a:blip>
          <a:srcRect b="0" l="0" r="0" t="0"/>
          <a:stretch/>
        </p:blipFill>
        <p:spPr>
          <a:xfrm>
            <a:off x="8955001" y="3641123"/>
            <a:ext cx="93598" cy="93599"/>
          </a:xfrm>
          <a:prstGeom prst="rect">
            <a:avLst/>
          </a:prstGeom>
          <a:noFill/>
          <a:ln>
            <a:noFill/>
          </a:ln>
        </p:spPr>
      </p:pic>
      <p:sp>
        <p:nvSpPr>
          <p:cNvPr id="4955" name="Google Shape;4955;p78"/>
          <p:cNvSpPr txBox="1"/>
          <p:nvPr/>
        </p:nvSpPr>
        <p:spPr>
          <a:xfrm>
            <a:off x="8965762" y="3628221"/>
            <a:ext cx="68135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6 </a:t>
            </a:r>
            <a:r>
              <a:rPr b="0" lang="en-US" sz="600">
                <a:solidFill>
                  <a:srgbClr val="58595B"/>
                </a:solidFill>
                <a:latin typeface="Arial"/>
                <a:ea typeface="Arial"/>
                <a:cs typeface="Arial"/>
                <a:sym typeface="Arial"/>
              </a:rPr>
              <a:t>개선사항이행지시</a:t>
            </a:r>
            <a:endParaRPr sz="600">
              <a:latin typeface="Arial"/>
              <a:ea typeface="Arial"/>
              <a:cs typeface="Arial"/>
              <a:sym typeface="Arial"/>
            </a:endParaRPr>
          </a:p>
        </p:txBody>
      </p:sp>
      <p:sp>
        <p:nvSpPr>
          <p:cNvPr id="4956" name="Google Shape;4956;p78"/>
          <p:cNvSpPr txBox="1"/>
          <p:nvPr/>
        </p:nvSpPr>
        <p:spPr>
          <a:xfrm>
            <a:off x="8996300" y="4805506"/>
            <a:ext cx="451484"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58595B"/>
                </a:solidFill>
                <a:latin typeface="Arial"/>
                <a:ea typeface="Arial"/>
                <a:cs typeface="Arial"/>
                <a:sym typeface="Arial"/>
              </a:rPr>
              <a:t>개선사항도출</a:t>
            </a:r>
            <a:endParaRPr sz="600">
              <a:latin typeface="Arial"/>
              <a:ea typeface="Arial"/>
              <a:cs typeface="Arial"/>
              <a:sym typeface="Arial"/>
            </a:endParaRPr>
          </a:p>
        </p:txBody>
      </p:sp>
      <p:pic>
        <p:nvPicPr>
          <p:cNvPr id="4957" name="Google Shape;4957;p78"/>
          <p:cNvPicPr preferRelativeResize="0"/>
          <p:nvPr/>
        </p:nvPicPr>
        <p:blipFill rotWithShape="1">
          <a:blip r:embed="rId21">
            <a:alphaModFix/>
          </a:blip>
          <a:srcRect b="0" l="0" r="0" t="0"/>
          <a:stretch/>
        </p:blipFill>
        <p:spPr>
          <a:xfrm>
            <a:off x="9175026" y="4692134"/>
            <a:ext cx="93598" cy="93599"/>
          </a:xfrm>
          <a:prstGeom prst="rect">
            <a:avLst/>
          </a:prstGeom>
          <a:noFill/>
          <a:ln>
            <a:noFill/>
          </a:ln>
        </p:spPr>
      </p:pic>
      <p:sp>
        <p:nvSpPr>
          <p:cNvPr id="4958" name="Google Shape;4958;p78"/>
          <p:cNvSpPr txBox="1"/>
          <p:nvPr/>
        </p:nvSpPr>
        <p:spPr>
          <a:xfrm>
            <a:off x="9185789" y="4679229"/>
            <a:ext cx="7239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4</a:t>
            </a:r>
            <a:endParaRPr sz="600">
              <a:latin typeface="Arial"/>
              <a:ea typeface="Arial"/>
              <a:cs typeface="Arial"/>
              <a:sym typeface="Arial"/>
            </a:endParaRPr>
          </a:p>
        </p:txBody>
      </p:sp>
      <p:grpSp>
        <p:nvGrpSpPr>
          <p:cNvPr id="4959" name="Google Shape;4959;p78"/>
          <p:cNvGrpSpPr/>
          <p:nvPr/>
        </p:nvGrpSpPr>
        <p:grpSpPr>
          <a:xfrm>
            <a:off x="9571328" y="4077929"/>
            <a:ext cx="723265" cy="356870"/>
            <a:chOff x="9571328" y="4077929"/>
            <a:chExt cx="723265" cy="356870"/>
          </a:xfrm>
        </p:grpSpPr>
        <p:sp>
          <p:nvSpPr>
            <p:cNvPr id="4960" name="Google Shape;4960;p78"/>
            <p:cNvSpPr/>
            <p:nvPr/>
          </p:nvSpPr>
          <p:spPr>
            <a:xfrm>
              <a:off x="9571328" y="4077929"/>
              <a:ext cx="723265" cy="356870"/>
            </a:xfrm>
            <a:custGeom>
              <a:rect b="b" l="l" r="r" t="t"/>
              <a:pathLst>
                <a:path extrusionOk="0" h="356870" w="723265">
                  <a:moveTo>
                    <a:pt x="668870" y="0"/>
                  </a:moveTo>
                  <a:lnTo>
                    <a:pt x="54000" y="0"/>
                  </a:lnTo>
                  <a:lnTo>
                    <a:pt x="32982" y="4244"/>
                  </a:lnTo>
                  <a:lnTo>
                    <a:pt x="15817" y="15817"/>
                  </a:lnTo>
                  <a:lnTo>
                    <a:pt x="4244" y="32982"/>
                  </a:lnTo>
                  <a:lnTo>
                    <a:pt x="0" y="54000"/>
                  </a:lnTo>
                  <a:lnTo>
                    <a:pt x="0" y="302818"/>
                  </a:lnTo>
                  <a:lnTo>
                    <a:pt x="4244" y="323841"/>
                  </a:lnTo>
                  <a:lnTo>
                    <a:pt x="15817" y="341006"/>
                  </a:lnTo>
                  <a:lnTo>
                    <a:pt x="32982" y="352576"/>
                  </a:lnTo>
                  <a:lnTo>
                    <a:pt x="54000" y="356819"/>
                  </a:lnTo>
                  <a:lnTo>
                    <a:pt x="668870" y="356819"/>
                  </a:lnTo>
                  <a:lnTo>
                    <a:pt x="689888" y="352576"/>
                  </a:lnTo>
                  <a:lnTo>
                    <a:pt x="707053" y="341006"/>
                  </a:lnTo>
                  <a:lnTo>
                    <a:pt x="718627" y="323841"/>
                  </a:lnTo>
                  <a:lnTo>
                    <a:pt x="722871" y="302818"/>
                  </a:lnTo>
                  <a:lnTo>
                    <a:pt x="722871" y="54000"/>
                  </a:lnTo>
                  <a:lnTo>
                    <a:pt x="718627" y="32982"/>
                  </a:lnTo>
                  <a:lnTo>
                    <a:pt x="707053" y="15817"/>
                  </a:lnTo>
                  <a:lnTo>
                    <a:pt x="689888" y="4244"/>
                  </a:lnTo>
                  <a:lnTo>
                    <a:pt x="66887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1" name="Google Shape;4961;p78"/>
            <p:cNvSpPr/>
            <p:nvPr/>
          </p:nvSpPr>
          <p:spPr>
            <a:xfrm>
              <a:off x="9571328" y="4077929"/>
              <a:ext cx="723265" cy="356870"/>
            </a:xfrm>
            <a:custGeom>
              <a:rect b="b" l="l" r="r" t="t"/>
              <a:pathLst>
                <a:path extrusionOk="0" h="356870" w="723265">
                  <a:moveTo>
                    <a:pt x="54000" y="0"/>
                  </a:moveTo>
                  <a:lnTo>
                    <a:pt x="32982" y="4244"/>
                  </a:lnTo>
                  <a:lnTo>
                    <a:pt x="15817" y="15817"/>
                  </a:lnTo>
                  <a:lnTo>
                    <a:pt x="4244" y="32982"/>
                  </a:lnTo>
                  <a:lnTo>
                    <a:pt x="0" y="54000"/>
                  </a:lnTo>
                  <a:lnTo>
                    <a:pt x="0" y="302818"/>
                  </a:lnTo>
                  <a:lnTo>
                    <a:pt x="4244" y="323841"/>
                  </a:lnTo>
                  <a:lnTo>
                    <a:pt x="15817" y="341006"/>
                  </a:lnTo>
                  <a:lnTo>
                    <a:pt x="32982" y="352576"/>
                  </a:lnTo>
                  <a:lnTo>
                    <a:pt x="54000" y="356819"/>
                  </a:lnTo>
                  <a:lnTo>
                    <a:pt x="668870" y="356819"/>
                  </a:lnTo>
                  <a:lnTo>
                    <a:pt x="689888" y="352576"/>
                  </a:lnTo>
                  <a:lnTo>
                    <a:pt x="707053" y="341006"/>
                  </a:lnTo>
                  <a:lnTo>
                    <a:pt x="718627" y="323841"/>
                  </a:lnTo>
                  <a:lnTo>
                    <a:pt x="722871" y="302818"/>
                  </a:lnTo>
                  <a:lnTo>
                    <a:pt x="722871" y="54000"/>
                  </a:lnTo>
                  <a:lnTo>
                    <a:pt x="718627" y="32982"/>
                  </a:lnTo>
                  <a:lnTo>
                    <a:pt x="707053" y="15817"/>
                  </a:lnTo>
                  <a:lnTo>
                    <a:pt x="689888" y="4244"/>
                  </a:lnTo>
                  <a:lnTo>
                    <a:pt x="66887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2" name="Google Shape;4962;p78"/>
            <p:cNvSpPr/>
            <p:nvPr/>
          </p:nvSpPr>
          <p:spPr>
            <a:xfrm>
              <a:off x="9571328" y="4077929"/>
              <a:ext cx="723265" cy="177165"/>
            </a:xfrm>
            <a:custGeom>
              <a:rect b="b" l="l" r="r" t="t"/>
              <a:pathLst>
                <a:path extrusionOk="0" h="177164" w="723265">
                  <a:moveTo>
                    <a:pt x="668870" y="0"/>
                  </a:moveTo>
                  <a:lnTo>
                    <a:pt x="54000" y="0"/>
                  </a:lnTo>
                  <a:lnTo>
                    <a:pt x="32982" y="4244"/>
                  </a:lnTo>
                  <a:lnTo>
                    <a:pt x="15817" y="15817"/>
                  </a:lnTo>
                  <a:lnTo>
                    <a:pt x="4244" y="32982"/>
                  </a:lnTo>
                  <a:lnTo>
                    <a:pt x="0" y="54000"/>
                  </a:lnTo>
                  <a:lnTo>
                    <a:pt x="0" y="176822"/>
                  </a:lnTo>
                  <a:lnTo>
                    <a:pt x="722871" y="176822"/>
                  </a:lnTo>
                  <a:lnTo>
                    <a:pt x="722871" y="54000"/>
                  </a:lnTo>
                  <a:lnTo>
                    <a:pt x="718627" y="32982"/>
                  </a:lnTo>
                  <a:lnTo>
                    <a:pt x="707053" y="15817"/>
                  </a:lnTo>
                  <a:lnTo>
                    <a:pt x="689888" y="4244"/>
                  </a:lnTo>
                  <a:lnTo>
                    <a:pt x="66887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3" name="Google Shape;4963;p78"/>
            <p:cNvSpPr/>
            <p:nvPr/>
          </p:nvSpPr>
          <p:spPr>
            <a:xfrm>
              <a:off x="9571328" y="4077929"/>
              <a:ext cx="723265" cy="177165"/>
            </a:xfrm>
            <a:custGeom>
              <a:rect b="b" l="l" r="r" t="t"/>
              <a:pathLst>
                <a:path extrusionOk="0" h="177164" w="723265">
                  <a:moveTo>
                    <a:pt x="54000" y="0"/>
                  </a:moveTo>
                  <a:lnTo>
                    <a:pt x="32982" y="4244"/>
                  </a:lnTo>
                  <a:lnTo>
                    <a:pt x="15817" y="15817"/>
                  </a:lnTo>
                  <a:lnTo>
                    <a:pt x="4244" y="32982"/>
                  </a:lnTo>
                  <a:lnTo>
                    <a:pt x="0" y="54000"/>
                  </a:lnTo>
                  <a:lnTo>
                    <a:pt x="0" y="176822"/>
                  </a:lnTo>
                  <a:lnTo>
                    <a:pt x="722871" y="176822"/>
                  </a:lnTo>
                  <a:lnTo>
                    <a:pt x="722871" y="54000"/>
                  </a:lnTo>
                  <a:lnTo>
                    <a:pt x="718627" y="32982"/>
                  </a:lnTo>
                  <a:lnTo>
                    <a:pt x="707053" y="15817"/>
                  </a:lnTo>
                  <a:lnTo>
                    <a:pt x="689888" y="4244"/>
                  </a:lnTo>
                  <a:lnTo>
                    <a:pt x="66887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64" name="Google Shape;4964;p78"/>
          <p:cNvSpPr txBox="1"/>
          <p:nvPr/>
        </p:nvSpPr>
        <p:spPr>
          <a:xfrm>
            <a:off x="9684797" y="4100603"/>
            <a:ext cx="495934" cy="29591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보건담당부서</a:t>
            </a:r>
            <a:endParaRPr sz="650">
              <a:latin typeface="Arial"/>
              <a:ea typeface="Arial"/>
              <a:cs typeface="Arial"/>
              <a:sym typeface="Arial"/>
            </a:endParaRPr>
          </a:p>
          <a:p>
            <a:pPr indent="0" lvl="0" marL="0" rtl="0" algn="ctr">
              <a:lnSpc>
                <a:spcPct val="100000"/>
              </a:lnSpc>
              <a:spcBef>
                <a:spcPts val="565"/>
              </a:spcBef>
              <a:spcAft>
                <a:spcPts val="0"/>
              </a:spcAft>
              <a:buNone/>
            </a:pPr>
            <a:r>
              <a:rPr b="0" lang="en-US" sz="650">
                <a:solidFill>
                  <a:srgbClr val="58595B"/>
                </a:solidFill>
                <a:latin typeface="Arial"/>
                <a:ea typeface="Arial"/>
                <a:cs typeface="Arial"/>
                <a:sym typeface="Arial"/>
              </a:rPr>
              <a:t>인사팀</a:t>
            </a:r>
            <a:endParaRPr sz="650">
              <a:latin typeface="Arial"/>
              <a:ea typeface="Arial"/>
              <a:cs typeface="Arial"/>
              <a:sym typeface="Arial"/>
            </a:endParaRPr>
          </a:p>
        </p:txBody>
      </p:sp>
      <p:grpSp>
        <p:nvGrpSpPr>
          <p:cNvPr id="4965" name="Google Shape;4965;p78"/>
          <p:cNvGrpSpPr/>
          <p:nvPr/>
        </p:nvGrpSpPr>
        <p:grpSpPr>
          <a:xfrm>
            <a:off x="9571328" y="5012484"/>
            <a:ext cx="723265" cy="356870"/>
            <a:chOff x="9571328" y="5012484"/>
            <a:chExt cx="723265" cy="356870"/>
          </a:xfrm>
        </p:grpSpPr>
        <p:sp>
          <p:nvSpPr>
            <p:cNvPr id="4966" name="Google Shape;4966;p78"/>
            <p:cNvSpPr/>
            <p:nvPr/>
          </p:nvSpPr>
          <p:spPr>
            <a:xfrm>
              <a:off x="9571328" y="5012484"/>
              <a:ext cx="723265" cy="356870"/>
            </a:xfrm>
            <a:custGeom>
              <a:rect b="b" l="l" r="r" t="t"/>
              <a:pathLst>
                <a:path extrusionOk="0" h="356870" w="723265">
                  <a:moveTo>
                    <a:pt x="668870" y="0"/>
                  </a:moveTo>
                  <a:lnTo>
                    <a:pt x="54000" y="0"/>
                  </a:lnTo>
                  <a:lnTo>
                    <a:pt x="32982" y="4244"/>
                  </a:lnTo>
                  <a:lnTo>
                    <a:pt x="15817" y="15817"/>
                  </a:lnTo>
                  <a:lnTo>
                    <a:pt x="4244" y="32982"/>
                  </a:lnTo>
                  <a:lnTo>
                    <a:pt x="0" y="54000"/>
                  </a:lnTo>
                  <a:lnTo>
                    <a:pt x="0" y="302818"/>
                  </a:lnTo>
                  <a:lnTo>
                    <a:pt x="4244" y="323841"/>
                  </a:lnTo>
                  <a:lnTo>
                    <a:pt x="15817" y="341006"/>
                  </a:lnTo>
                  <a:lnTo>
                    <a:pt x="32982" y="352576"/>
                  </a:lnTo>
                  <a:lnTo>
                    <a:pt x="54000" y="356819"/>
                  </a:lnTo>
                  <a:lnTo>
                    <a:pt x="668870" y="356819"/>
                  </a:lnTo>
                  <a:lnTo>
                    <a:pt x="689888" y="352576"/>
                  </a:lnTo>
                  <a:lnTo>
                    <a:pt x="707053" y="341006"/>
                  </a:lnTo>
                  <a:lnTo>
                    <a:pt x="718627" y="323841"/>
                  </a:lnTo>
                  <a:lnTo>
                    <a:pt x="722871" y="302818"/>
                  </a:lnTo>
                  <a:lnTo>
                    <a:pt x="722871" y="54000"/>
                  </a:lnTo>
                  <a:lnTo>
                    <a:pt x="718627" y="32982"/>
                  </a:lnTo>
                  <a:lnTo>
                    <a:pt x="707053" y="15817"/>
                  </a:lnTo>
                  <a:lnTo>
                    <a:pt x="689888" y="4244"/>
                  </a:lnTo>
                  <a:lnTo>
                    <a:pt x="66887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7" name="Google Shape;4967;p78"/>
            <p:cNvSpPr/>
            <p:nvPr/>
          </p:nvSpPr>
          <p:spPr>
            <a:xfrm>
              <a:off x="9571328" y="5012484"/>
              <a:ext cx="723265" cy="356870"/>
            </a:xfrm>
            <a:custGeom>
              <a:rect b="b" l="l" r="r" t="t"/>
              <a:pathLst>
                <a:path extrusionOk="0" h="356870" w="723265">
                  <a:moveTo>
                    <a:pt x="54000" y="0"/>
                  </a:moveTo>
                  <a:lnTo>
                    <a:pt x="32982" y="4244"/>
                  </a:lnTo>
                  <a:lnTo>
                    <a:pt x="15817" y="15817"/>
                  </a:lnTo>
                  <a:lnTo>
                    <a:pt x="4244" y="32982"/>
                  </a:lnTo>
                  <a:lnTo>
                    <a:pt x="0" y="54000"/>
                  </a:lnTo>
                  <a:lnTo>
                    <a:pt x="0" y="302818"/>
                  </a:lnTo>
                  <a:lnTo>
                    <a:pt x="4244" y="323841"/>
                  </a:lnTo>
                  <a:lnTo>
                    <a:pt x="15817" y="341006"/>
                  </a:lnTo>
                  <a:lnTo>
                    <a:pt x="32982" y="352576"/>
                  </a:lnTo>
                  <a:lnTo>
                    <a:pt x="54000" y="356819"/>
                  </a:lnTo>
                  <a:lnTo>
                    <a:pt x="668870" y="356819"/>
                  </a:lnTo>
                  <a:lnTo>
                    <a:pt x="689888" y="352576"/>
                  </a:lnTo>
                  <a:lnTo>
                    <a:pt x="707053" y="341006"/>
                  </a:lnTo>
                  <a:lnTo>
                    <a:pt x="718627" y="323841"/>
                  </a:lnTo>
                  <a:lnTo>
                    <a:pt x="722871" y="302818"/>
                  </a:lnTo>
                  <a:lnTo>
                    <a:pt x="722871" y="54000"/>
                  </a:lnTo>
                  <a:lnTo>
                    <a:pt x="718627" y="32982"/>
                  </a:lnTo>
                  <a:lnTo>
                    <a:pt x="707053" y="15817"/>
                  </a:lnTo>
                  <a:lnTo>
                    <a:pt x="689888" y="4244"/>
                  </a:lnTo>
                  <a:lnTo>
                    <a:pt x="66887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8" name="Google Shape;4968;p78"/>
            <p:cNvSpPr/>
            <p:nvPr/>
          </p:nvSpPr>
          <p:spPr>
            <a:xfrm>
              <a:off x="9571328" y="5012484"/>
              <a:ext cx="723265" cy="177165"/>
            </a:xfrm>
            <a:custGeom>
              <a:rect b="b" l="l" r="r" t="t"/>
              <a:pathLst>
                <a:path extrusionOk="0" h="177164" w="723265">
                  <a:moveTo>
                    <a:pt x="668870" y="0"/>
                  </a:moveTo>
                  <a:lnTo>
                    <a:pt x="54000" y="0"/>
                  </a:lnTo>
                  <a:lnTo>
                    <a:pt x="32982" y="4244"/>
                  </a:lnTo>
                  <a:lnTo>
                    <a:pt x="15817" y="15817"/>
                  </a:lnTo>
                  <a:lnTo>
                    <a:pt x="4244" y="32982"/>
                  </a:lnTo>
                  <a:lnTo>
                    <a:pt x="0" y="54000"/>
                  </a:lnTo>
                  <a:lnTo>
                    <a:pt x="0" y="176822"/>
                  </a:lnTo>
                  <a:lnTo>
                    <a:pt x="722871" y="176822"/>
                  </a:lnTo>
                  <a:lnTo>
                    <a:pt x="722871" y="54000"/>
                  </a:lnTo>
                  <a:lnTo>
                    <a:pt x="718627" y="32982"/>
                  </a:lnTo>
                  <a:lnTo>
                    <a:pt x="707053" y="15817"/>
                  </a:lnTo>
                  <a:lnTo>
                    <a:pt x="689888" y="4244"/>
                  </a:lnTo>
                  <a:lnTo>
                    <a:pt x="668870"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69" name="Google Shape;4969;p78"/>
            <p:cNvSpPr/>
            <p:nvPr/>
          </p:nvSpPr>
          <p:spPr>
            <a:xfrm>
              <a:off x="9571328" y="5012484"/>
              <a:ext cx="723265" cy="177165"/>
            </a:xfrm>
            <a:custGeom>
              <a:rect b="b" l="l" r="r" t="t"/>
              <a:pathLst>
                <a:path extrusionOk="0" h="177164" w="723265">
                  <a:moveTo>
                    <a:pt x="54000" y="0"/>
                  </a:moveTo>
                  <a:lnTo>
                    <a:pt x="32982" y="4244"/>
                  </a:lnTo>
                  <a:lnTo>
                    <a:pt x="15817" y="15817"/>
                  </a:lnTo>
                  <a:lnTo>
                    <a:pt x="4244" y="32982"/>
                  </a:lnTo>
                  <a:lnTo>
                    <a:pt x="0" y="54000"/>
                  </a:lnTo>
                  <a:lnTo>
                    <a:pt x="0" y="176822"/>
                  </a:lnTo>
                  <a:lnTo>
                    <a:pt x="722871" y="176822"/>
                  </a:lnTo>
                  <a:lnTo>
                    <a:pt x="722871" y="54000"/>
                  </a:lnTo>
                  <a:lnTo>
                    <a:pt x="718627" y="32982"/>
                  </a:lnTo>
                  <a:lnTo>
                    <a:pt x="707053" y="15817"/>
                  </a:lnTo>
                  <a:lnTo>
                    <a:pt x="689888" y="4244"/>
                  </a:lnTo>
                  <a:lnTo>
                    <a:pt x="66887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70" name="Google Shape;4970;p78"/>
          <p:cNvSpPr txBox="1"/>
          <p:nvPr/>
        </p:nvSpPr>
        <p:spPr>
          <a:xfrm>
            <a:off x="9606374" y="5035155"/>
            <a:ext cx="652780" cy="29591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0" lang="en-US" sz="650">
                <a:solidFill>
                  <a:srgbClr val="FFFFFF"/>
                </a:solidFill>
                <a:latin typeface="Arial"/>
                <a:ea typeface="Arial"/>
                <a:cs typeface="Arial"/>
                <a:sym typeface="Arial"/>
              </a:rPr>
              <a:t>안전보건총괄부서</a:t>
            </a:r>
            <a:endParaRPr sz="650">
              <a:latin typeface="Arial"/>
              <a:ea typeface="Arial"/>
              <a:cs typeface="Arial"/>
              <a:sym typeface="Arial"/>
            </a:endParaRPr>
          </a:p>
          <a:p>
            <a:pPr indent="0" lvl="0" marL="0" rtl="0" algn="ctr">
              <a:lnSpc>
                <a:spcPct val="100000"/>
              </a:lnSpc>
              <a:spcBef>
                <a:spcPts val="565"/>
              </a:spcBef>
              <a:spcAft>
                <a:spcPts val="0"/>
              </a:spcAft>
              <a:buNone/>
            </a:pPr>
            <a:r>
              <a:rPr b="0" lang="en-US" sz="650">
                <a:solidFill>
                  <a:srgbClr val="58595B"/>
                </a:solidFill>
                <a:latin typeface="Arial"/>
                <a:ea typeface="Arial"/>
                <a:cs typeface="Arial"/>
                <a:sym typeface="Arial"/>
              </a:rPr>
              <a:t>총무팀</a:t>
            </a:r>
            <a:endParaRPr sz="650">
              <a:latin typeface="Arial"/>
              <a:ea typeface="Arial"/>
              <a:cs typeface="Arial"/>
              <a:sym typeface="Arial"/>
            </a:endParaRPr>
          </a:p>
        </p:txBody>
      </p:sp>
      <p:sp>
        <p:nvSpPr>
          <p:cNvPr id="4971" name="Google Shape;4971;p78"/>
          <p:cNvSpPr txBox="1"/>
          <p:nvPr/>
        </p:nvSpPr>
        <p:spPr>
          <a:xfrm>
            <a:off x="5064800" y="5155555"/>
            <a:ext cx="161290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 재해 유형에 따라 구성원 변경 및 확대 운영</a:t>
            </a:r>
            <a:endParaRPr sz="650">
              <a:latin typeface="Arial"/>
              <a:ea typeface="Arial"/>
              <a:cs typeface="Arial"/>
              <a:sym typeface="Arial"/>
            </a:endParaRPr>
          </a:p>
        </p:txBody>
      </p:sp>
      <p:pic>
        <p:nvPicPr>
          <p:cNvPr id="4972" name="Google Shape;4972;p78"/>
          <p:cNvPicPr preferRelativeResize="0"/>
          <p:nvPr/>
        </p:nvPicPr>
        <p:blipFill rotWithShape="1">
          <a:blip r:embed="rId23">
            <a:alphaModFix/>
          </a:blip>
          <a:srcRect b="0" l="0" r="0" t="0"/>
          <a:stretch/>
        </p:blipFill>
        <p:spPr>
          <a:xfrm>
            <a:off x="7808085" y="5180415"/>
            <a:ext cx="93598" cy="93599"/>
          </a:xfrm>
          <a:prstGeom prst="rect">
            <a:avLst/>
          </a:prstGeom>
          <a:noFill/>
          <a:ln>
            <a:noFill/>
          </a:ln>
        </p:spPr>
      </p:pic>
      <p:sp>
        <p:nvSpPr>
          <p:cNvPr id="4973" name="Google Shape;4973;p78"/>
          <p:cNvSpPr txBox="1"/>
          <p:nvPr/>
        </p:nvSpPr>
        <p:spPr>
          <a:xfrm>
            <a:off x="7818847" y="5167508"/>
            <a:ext cx="39878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FFFFFF"/>
                </a:solidFill>
                <a:latin typeface="Arial"/>
                <a:ea typeface="Arial"/>
                <a:cs typeface="Arial"/>
                <a:sym typeface="Arial"/>
              </a:rPr>
              <a:t>1 </a:t>
            </a:r>
            <a:r>
              <a:rPr b="0" lang="en-US" sz="600">
                <a:solidFill>
                  <a:srgbClr val="58595B"/>
                </a:solidFill>
                <a:latin typeface="Arial"/>
                <a:ea typeface="Arial"/>
                <a:cs typeface="Arial"/>
                <a:sym typeface="Arial"/>
              </a:rPr>
              <a:t>평가시행</a:t>
            </a:r>
            <a:endParaRPr sz="600">
              <a:latin typeface="Arial"/>
              <a:ea typeface="Arial"/>
              <a:cs typeface="Arial"/>
              <a:sym typeface="Arial"/>
            </a:endParaRPr>
          </a:p>
        </p:txBody>
      </p:sp>
      <p:sp>
        <p:nvSpPr>
          <p:cNvPr id="4974" name="Google Shape;4974;p7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78</a:t>
            </a:r>
            <a:endParaRPr sz="900">
              <a:latin typeface="Malgun Gothic"/>
              <a:ea typeface="Malgun Gothic"/>
              <a:cs typeface="Malgun Gothic"/>
              <a:sym typeface="Malgun Gothic"/>
            </a:endParaRPr>
          </a:p>
        </p:txBody>
      </p:sp>
      <p:pic>
        <p:nvPicPr>
          <p:cNvPr id="4975" name="Google Shape;4975;p78"/>
          <p:cNvPicPr preferRelativeResize="0"/>
          <p:nvPr/>
        </p:nvPicPr>
        <p:blipFill rotWithShape="1">
          <a:blip r:embed="rId24">
            <a:alphaModFix/>
          </a:blip>
          <a:srcRect b="0" l="0" r="0" t="0"/>
          <a:stretch/>
        </p:blipFill>
        <p:spPr>
          <a:xfrm>
            <a:off x="431999" y="6464984"/>
            <a:ext cx="231013" cy="231013"/>
          </a:xfrm>
          <a:prstGeom prst="rect">
            <a:avLst/>
          </a:prstGeom>
          <a:noFill/>
          <a:ln>
            <a:noFill/>
          </a:ln>
        </p:spPr>
      </p:pic>
      <p:pic>
        <p:nvPicPr>
          <p:cNvPr id="4976" name="Google Shape;4976;p78"/>
          <p:cNvPicPr preferRelativeResize="0"/>
          <p:nvPr/>
        </p:nvPicPr>
        <p:blipFill rotWithShape="1">
          <a:blip r:embed="rId25">
            <a:alphaModFix/>
          </a:blip>
          <a:srcRect b="0" l="0" r="0" t="0"/>
          <a:stretch/>
        </p:blipFill>
        <p:spPr>
          <a:xfrm>
            <a:off x="431999" y="6167054"/>
            <a:ext cx="231013" cy="231012"/>
          </a:xfrm>
          <a:prstGeom prst="rect">
            <a:avLst/>
          </a:prstGeom>
          <a:noFill/>
          <a:ln>
            <a:noFill/>
          </a:ln>
        </p:spPr>
      </p:pic>
      <p:pic>
        <p:nvPicPr>
          <p:cNvPr id="4977" name="Google Shape;4977;p78"/>
          <p:cNvPicPr preferRelativeResize="0"/>
          <p:nvPr/>
        </p:nvPicPr>
        <p:blipFill rotWithShape="1">
          <a:blip r:embed="rId26">
            <a:alphaModFix/>
          </a:blip>
          <a:srcRect b="0" l="0" r="0" t="0"/>
          <a:stretch/>
        </p:blipFill>
        <p:spPr>
          <a:xfrm>
            <a:off x="431999" y="5730434"/>
            <a:ext cx="231013" cy="231013"/>
          </a:xfrm>
          <a:prstGeom prst="rect">
            <a:avLst/>
          </a:prstGeom>
          <a:noFill/>
          <a:ln>
            <a:noFill/>
          </a:ln>
        </p:spPr>
      </p:pic>
      <p:pic>
        <p:nvPicPr>
          <p:cNvPr id="4978" name="Google Shape;4978;p78"/>
          <p:cNvPicPr preferRelativeResize="0"/>
          <p:nvPr/>
        </p:nvPicPr>
        <p:blipFill rotWithShape="1">
          <a:blip r:embed="rId27">
            <a:alphaModFix/>
          </a:blip>
          <a:srcRect b="0" l="0" r="0" t="0"/>
          <a:stretch/>
        </p:blipFill>
        <p:spPr>
          <a:xfrm>
            <a:off x="431999" y="5432504"/>
            <a:ext cx="231013" cy="231012"/>
          </a:xfrm>
          <a:prstGeom prst="rect">
            <a:avLst/>
          </a:prstGeom>
          <a:noFill/>
          <a:ln>
            <a:noFill/>
          </a:ln>
        </p:spPr>
      </p:pic>
      <p:sp>
        <p:nvSpPr>
          <p:cNvPr id="4979" name="Google Shape;4979;p7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83" name="Shape 4983"/>
        <p:cNvGrpSpPr/>
        <p:nvPr/>
      </p:nvGrpSpPr>
      <p:grpSpPr>
        <a:xfrm>
          <a:off x="0" y="0"/>
          <a:ext cx="0" cy="0"/>
          <a:chOff x="0" y="0"/>
          <a:chExt cx="0" cy="0"/>
        </a:xfrm>
      </p:grpSpPr>
      <p:sp>
        <p:nvSpPr>
          <p:cNvPr id="4984" name="Google Shape;4984;p79"/>
          <p:cNvSpPr txBox="1"/>
          <p:nvPr/>
        </p:nvSpPr>
        <p:spPr>
          <a:xfrm>
            <a:off x="5063299" y="628767"/>
            <a:ext cx="2510155"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임직원 건강관리 지원</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임직원과 임직원 가족이 건강한 삶을 유지 할 수 있도록, 다양한 지원 제도를 운영하고 있습니다. 또 한 의료서비스 이용이 필요한 경우 업무시간 내 병원 방문 진료 등이 가능하도록 보장하고 있습니다.</a:t>
            </a:r>
            <a:endParaRPr sz="800">
              <a:latin typeface="Arial"/>
              <a:ea typeface="Arial"/>
              <a:cs typeface="Arial"/>
              <a:sym typeface="Arial"/>
            </a:endParaRPr>
          </a:p>
        </p:txBody>
      </p:sp>
      <p:pic>
        <p:nvPicPr>
          <p:cNvPr id="4985" name="Google Shape;4985;p79"/>
          <p:cNvPicPr preferRelativeResize="0"/>
          <p:nvPr/>
        </p:nvPicPr>
        <p:blipFill rotWithShape="1">
          <a:blip r:embed="rId3">
            <a:alphaModFix/>
          </a:blip>
          <a:srcRect b="0" l="0" r="0" t="0"/>
          <a:stretch/>
        </p:blipFill>
        <p:spPr>
          <a:xfrm>
            <a:off x="6580052" y="4739548"/>
            <a:ext cx="98424" cy="82549"/>
          </a:xfrm>
          <a:prstGeom prst="rect">
            <a:avLst/>
          </a:prstGeom>
          <a:noFill/>
          <a:ln>
            <a:noFill/>
          </a:ln>
        </p:spPr>
      </p:pic>
      <p:pic>
        <p:nvPicPr>
          <p:cNvPr id="4986" name="Google Shape;4986;p79"/>
          <p:cNvPicPr preferRelativeResize="0"/>
          <p:nvPr/>
        </p:nvPicPr>
        <p:blipFill rotWithShape="1">
          <a:blip r:embed="rId3">
            <a:alphaModFix/>
          </a:blip>
          <a:srcRect b="0" l="0" r="0" t="0"/>
          <a:stretch/>
        </p:blipFill>
        <p:spPr>
          <a:xfrm>
            <a:off x="7236588" y="4922174"/>
            <a:ext cx="98424" cy="82549"/>
          </a:xfrm>
          <a:prstGeom prst="rect">
            <a:avLst/>
          </a:prstGeom>
          <a:noFill/>
          <a:ln>
            <a:noFill/>
          </a:ln>
        </p:spPr>
      </p:pic>
      <p:pic>
        <p:nvPicPr>
          <p:cNvPr id="4987" name="Google Shape;4987;p79"/>
          <p:cNvPicPr preferRelativeResize="0"/>
          <p:nvPr/>
        </p:nvPicPr>
        <p:blipFill rotWithShape="1">
          <a:blip r:embed="rId3">
            <a:alphaModFix/>
          </a:blip>
          <a:srcRect b="0" l="0" r="0" t="0"/>
          <a:stretch/>
        </p:blipFill>
        <p:spPr>
          <a:xfrm>
            <a:off x="6802720" y="5104800"/>
            <a:ext cx="98424" cy="82549"/>
          </a:xfrm>
          <a:prstGeom prst="rect">
            <a:avLst/>
          </a:prstGeom>
          <a:noFill/>
          <a:ln>
            <a:noFill/>
          </a:ln>
        </p:spPr>
      </p:pic>
      <p:pic>
        <p:nvPicPr>
          <p:cNvPr id="4988" name="Google Shape;4988;p79"/>
          <p:cNvPicPr preferRelativeResize="0"/>
          <p:nvPr/>
        </p:nvPicPr>
        <p:blipFill rotWithShape="1">
          <a:blip r:embed="rId3">
            <a:alphaModFix/>
          </a:blip>
          <a:srcRect b="0" l="0" r="0" t="0"/>
          <a:stretch/>
        </p:blipFill>
        <p:spPr>
          <a:xfrm>
            <a:off x="7459867" y="5287426"/>
            <a:ext cx="98424" cy="82549"/>
          </a:xfrm>
          <a:prstGeom prst="rect">
            <a:avLst/>
          </a:prstGeom>
          <a:noFill/>
          <a:ln>
            <a:noFill/>
          </a:ln>
        </p:spPr>
      </p:pic>
      <p:pic>
        <p:nvPicPr>
          <p:cNvPr id="4989" name="Google Shape;4989;p79"/>
          <p:cNvPicPr preferRelativeResize="0"/>
          <p:nvPr/>
        </p:nvPicPr>
        <p:blipFill rotWithShape="1">
          <a:blip r:embed="rId3">
            <a:alphaModFix/>
          </a:blip>
          <a:srcRect b="0" l="0" r="0" t="0"/>
          <a:stretch/>
        </p:blipFill>
        <p:spPr>
          <a:xfrm>
            <a:off x="5828036" y="6017930"/>
            <a:ext cx="98424" cy="82549"/>
          </a:xfrm>
          <a:prstGeom prst="rect">
            <a:avLst/>
          </a:prstGeom>
          <a:noFill/>
          <a:ln>
            <a:noFill/>
          </a:ln>
        </p:spPr>
      </p:pic>
      <p:pic>
        <p:nvPicPr>
          <p:cNvPr id="4990" name="Google Shape;4990;p79"/>
          <p:cNvPicPr preferRelativeResize="0"/>
          <p:nvPr/>
        </p:nvPicPr>
        <p:blipFill rotWithShape="1">
          <a:blip r:embed="rId3">
            <a:alphaModFix/>
          </a:blip>
          <a:srcRect b="0" l="0" r="0" t="0"/>
          <a:stretch/>
        </p:blipFill>
        <p:spPr>
          <a:xfrm>
            <a:off x="6368178" y="6200556"/>
            <a:ext cx="98424" cy="82549"/>
          </a:xfrm>
          <a:prstGeom prst="rect">
            <a:avLst/>
          </a:prstGeom>
          <a:noFill/>
          <a:ln>
            <a:noFill/>
          </a:ln>
        </p:spPr>
      </p:pic>
      <p:sp>
        <p:nvSpPr>
          <p:cNvPr id="4991" name="Google Shape;4991;p79"/>
          <p:cNvSpPr txBox="1"/>
          <p:nvPr/>
        </p:nvSpPr>
        <p:spPr>
          <a:xfrm>
            <a:off x="5063299" y="4281287"/>
            <a:ext cx="2510155" cy="24009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임직원 안전교육 및 비상대응 훈련</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임직원의 안전의식을 강화하고 재해발생 시 신속하게 대처할 수 있도록 정기적  로 안전교육 및 비상 대응 훈련을 실시하고 있습니다. 전 임직원을 대상  로 화 재 시 비상대피, 화재진압, 응급처치 등  로 이루어진 동 영상 교육을 실시하고, 부서 내 안전관리 담당자를 대상 로 심폐소생술, 하임리히법, 소화기 사용법 실습을 통하여 실생활에 숙지할 수 있도록 하였습니다.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재해상황 발생 시 신속하게 대처할 수 있도록 소방서 와 함께 민관합동  로 임직원 대상 대피훈련 및 비상연락 망 훈련을 진행하였습니다. 앞  로도 다양한 안전 교육 및 훈련을 통해 안전 문화 장착을 위한 지속적인 노력을 기울 이겠습니다.</a:t>
            </a:r>
            <a:endParaRPr sz="800">
              <a:latin typeface="Arial"/>
              <a:ea typeface="Arial"/>
              <a:cs typeface="Arial"/>
              <a:sym typeface="Arial"/>
            </a:endParaRPr>
          </a:p>
        </p:txBody>
      </p:sp>
      <p:graphicFrame>
        <p:nvGraphicFramePr>
          <p:cNvPr id="4992" name="Google Shape;4992;p7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4">
                            <a:extLst>
                              <a:ext uri="{A12FA001-AC4F-418D-AE19-62706E023703}">
                                <ahyp:hlinkClr val="tx"/>
                              </a:ext>
                            </a:extLst>
                          </a:hlinkClick>
                        </a:rPr>
                        <a:t>안전 및 보건</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5">
                            <a:extLst>
                              <a:ext uri="{A12FA001-AC4F-418D-AE19-62706E023703}">
                                <ahyp:hlinkClr val="tx"/>
                              </a:ext>
                            </a:extLst>
                          </a:hlinkClick>
                        </a:rPr>
                        <a:t>지속가능한 공급망</a:t>
                      </a:r>
                      <a:endParaRPr sz="650" u="none" cap="none" strike="noStrike">
                        <a:latin typeface="Arial"/>
                        <a:ea typeface="Arial"/>
                        <a:cs typeface="Arial"/>
                        <a:sym typeface="Arial"/>
                      </a:endParaRPr>
                    </a:p>
                  </a:txBody>
                  <a:tcPr marT="3555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6">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4993" name="Google Shape;4993;p79"/>
          <p:cNvSpPr txBox="1"/>
          <p:nvPr/>
        </p:nvSpPr>
        <p:spPr>
          <a:xfrm>
            <a:off x="2327300" y="628767"/>
            <a:ext cx="2509520"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사고조사 및 재발방지 대책 수립</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재해 발생 시 신한라이프는 해당 사업장의 개요 및 재해 직 원의 인적사항, 재해 발생 일시 및 장소, 재해 발생 원인 및 과 정, 재해 재발방지 계획이 포함된 사고 보고서를 작성하여 사고에 대해 철저히 조사하며, 대책을 수립하고 있습니다.</a:t>
            </a:r>
            <a:endParaRPr sz="800">
              <a:latin typeface="Arial"/>
              <a:ea typeface="Arial"/>
              <a:cs typeface="Arial"/>
              <a:sym typeface="Arial"/>
            </a:endParaRPr>
          </a:p>
        </p:txBody>
      </p:sp>
      <p:sp>
        <p:nvSpPr>
          <p:cNvPr id="4994" name="Google Shape;4994;p79"/>
          <p:cNvSpPr txBox="1"/>
          <p:nvPr/>
        </p:nvSpPr>
        <p:spPr>
          <a:xfrm>
            <a:off x="2327300" y="1724523"/>
            <a:ext cx="2510790" cy="24009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전사 사업연속성 훈련</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가상의 재해 발생을 가정하여 재해복구 계 획 및 사업연속성 계획의 적절성, 재해복구센터로 업무 전 환 가능 여부, 핵심 업무 수행 가능 여부 등을 점검하기 위 해 매년 1회 이상 전사 사업연속성 훈련을 진행하고 있습 니다. 2023년 10월 19일(목) 총 59명의 인원이 3개소로 나뉘어져 훈련을 완료하였습니다. ICT복구반은 고객서비 스 중심 68개 시스템 대상 재해복구 훈련을 실시하였고, 업무복구반은 대체사업장 구축 및 대고객서비스 중심 15 개 팀이 핵심 업무복구를 목표 복구시간 10시간 이내 완료 하였습니다. 이와 같이 신한라이프는 재해발생 시에도 대 고객서비스를 지속할 수 있도록 항시 훈련 및 관리를 진행 하고 있습니다.</a:t>
            </a:r>
            <a:endParaRPr sz="800">
              <a:latin typeface="Arial"/>
              <a:ea typeface="Arial"/>
              <a:cs typeface="Arial"/>
              <a:sym typeface="Arial"/>
            </a:endParaRPr>
          </a:p>
        </p:txBody>
      </p:sp>
      <p:graphicFrame>
        <p:nvGraphicFramePr>
          <p:cNvPr id="4995" name="Google Shape;4995;p79"/>
          <p:cNvGraphicFramePr/>
          <p:nvPr/>
        </p:nvGraphicFramePr>
        <p:xfrm>
          <a:off x="2340000" y="5054823"/>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97475">
                <a:tc>
                  <a:txBody>
                    <a:bodyPr/>
                    <a:lstStyle/>
                    <a:p>
                      <a:pPr indent="0" lvl="0" marL="17780" marR="0" rtl="0" algn="l">
                        <a:lnSpc>
                          <a:spcPct val="100000"/>
                        </a:lnSpc>
                        <a:spcBef>
                          <a:spcPts val="0"/>
                        </a:spcBef>
                        <a:spcAft>
                          <a:spcPts val="0"/>
                        </a:spcAft>
                        <a:buNone/>
                      </a:pPr>
                      <a:r>
                        <a:rPr b="0" lang="en-US" sz="750" u="none" cap="none" strike="noStrike">
                          <a:solidFill>
                            <a:srgbClr val="6DA4EB"/>
                          </a:solidFill>
                          <a:latin typeface="Arial"/>
                          <a:ea typeface="Arial"/>
                          <a:cs typeface="Arial"/>
                          <a:sym typeface="Arial"/>
                        </a:rPr>
                        <a:t>훈련내용 요약</a:t>
                      </a:r>
                      <a:endParaRPr sz="750" u="none" cap="none" strike="noStrike">
                        <a:latin typeface="Arial"/>
                        <a:ea typeface="Arial"/>
                        <a:cs typeface="Arial"/>
                        <a:sym typeface="Arial"/>
                      </a:endParaRPr>
                    </a:p>
                  </a:txBody>
                  <a:tcPr marT="323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755650">
                <a:tc gridSpan="3">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날짜 : 2023년 10월 19일 (목)</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목표복구시간 : 10시간 목표복구시점 : 5분 미만</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훈련 대상 : 총 59명 3개소</a:t>
                      </a:r>
                      <a:endParaRPr sz="700" u="none" cap="none" strike="noStrike">
                        <a:latin typeface="Arial"/>
                        <a:ea typeface="Arial"/>
                        <a:cs typeface="Arial"/>
                        <a:sym typeface="Arial"/>
                      </a:endParaRPr>
                    </a:p>
                    <a:p>
                      <a:pPr indent="0" lvl="0" marL="452755"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(신한L강남타워, 일산재해복구센터, 가산콜센터)</a:t>
                      </a:r>
                      <a:endParaRPr sz="700" u="none" cap="none" strike="noStrike">
                        <a:latin typeface="Arial"/>
                        <a:ea typeface="Arial"/>
                        <a:cs typeface="Arial"/>
                        <a:sym typeface="Arial"/>
                      </a:endParaRPr>
                    </a:p>
                  </a:txBody>
                  <a:tcPr marT="38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hMerge="1"/>
                <a:tc hMerge="1"/>
              </a:tr>
              <a:tr h="2159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업무복구반</a:t>
                      </a:r>
                      <a:endParaRPr sz="700" u="none" cap="none" strike="noStrike">
                        <a:latin typeface="Arial"/>
                        <a:ea typeface="Arial"/>
                        <a:cs typeface="Arial"/>
                        <a:sym typeface="Arial"/>
                      </a:endParaRPr>
                    </a:p>
                  </a:txBody>
                  <a:tcPr marT="4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ICT복구반</a:t>
                      </a:r>
                      <a:endParaRPr sz="700" u="none" cap="none" strike="noStrike">
                        <a:latin typeface="Arial"/>
                        <a:ea typeface="Arial"/>
                        <a:cs typeface="Arial"/>
                        <a:sym typeface="Arial"/>
                      </a:endParaRPr>
                    </a:p>
                  </a:txBody>
                  <a:tcPr marT="457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468000">
                <a:tc>
                  <a:txBody>
                    <a:bodyPr/>
                    <a:lstStyle/>
                    <a:p>
                      <a:pPr indent="0" lvl="0" marL="17780" marR="8890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신한L강남타워 3층 15개부서 총 30명</a:t>
                      </a:r>
                      <a:endParaRPr sz="700" u="none" cap="none" strike="noStrike">
                        <a:latin typeface="Arial"/>
                        <a:ea typeface="Arial"/>
                        <a:cs typeface="Arial"/>
                        <a:sym typeface="Arial"/>
                      </a:endParaRPr>
                    </a:p>
                  </a:txBody>
                  <a:tcPr marT="685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일산재해복구센터/가산콜센터</a:t>
                      </a:r>
                      <a:endParaRPr sz="700" u="none" cap="none" strike="noStrike">
                        <a:latin typeface="Arial"/>
                        <a:ea typeface="Arial"/>
                        <a:cs typeface="Arial"/>
                        <a:sym typeface="Arial"/>
                      </a:endParaRPr>
                    </a:p>
                    <a:p>
                      <a:pPr indent="0" lvl="0" marL="17780" marR="0" rtl="0" algn="l">
                        <a:lnSpc>
                          <a:spcPct val="100000"/>
                        </a:lnSpc>
                        <a:spcBef>
                          <a:spcPts val="260"/>
                        </a:spcBef>
                        <a:spcAft>
                          <a:spcPts val="0"/>
                        </a:spcAft>
                        <a:buNone/>
                      </a:pPr>
                      <a:r>
                        <a:rPr b="0" lang="en-US" sz="700" u="none" cap="none" strike="noStrike">
                          <a:solidFill>
                            <a:srgbClr val="58595B"/>
                          </a:solidFill>
                          <a:latin typeface="Arial"/>
                          <a:ea typeface="Arial"/>
                          <a:cs typeface="Arial"/>
                          <a:sym typeface="Arial"/>
                        </a:rPr>
                        <a:t>총 29명 (일산 10명, 강남 15명, 가산 4명)</a:t>
                      </a:r>
                      <a:endParaRPr sz="700" u="none" cap="none" strike="noStrike">
                        <a:latin typeface="Arial"/>
                        <a:ea typeface="Arial"/>
                        <a:cs typeface="Arial"/>
                        <a:sym typeface="Arial"/>
                      </a:endParaRPr>
                    </a:p>
                  </a:txBody>
                  <a:tcPr marT="101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graphicFrame>
        <p:nvGraphicFramePr>
          <p:cNvPr id="4996" name="Google Shape;4996;p79"/>
          <p:cNvGraphicFramePr/>
          <p:nvPr/>
        </p:nvGraphicFramePr>
        <p:xfrm>
          <a:off x="5075999" y="1761934"/>
          <a:ext cx="3000000" cy="3000000"/>
        </p:xfrm>
        <a:graphic>
          <a:graphicData uri="http://schemas.openxmlformats.org/drawingml/2006/table">
            <a:tbl>
              <a:tblPr bandRow="1" firstRow="1">
                <a:noFill/>
                <a:tableStyleId>{C31ADFB9-D814-4208-886B-9652E2F75FA4}</a:tableStyleId>
              </a:tblPr>
              <a:tblGrid>
                <a:gridCol w="1043950"/>
                <a:gridCol w="71750"/>
                <a:gridCol w="13678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c>
                  <a:txBody>
                    <a:bodyPr/>
                    <a:lstStyle/>
                    <a:p>
                      <a:pPr indent="0" lvl="0" marL="17780" marR="0" rtl="0" algn="l">
                        <a:lnSpc>
                          <a:spcPct val="100000"/>
                        </a:lnSpc>
                        <a:spcBef>
                          <a:spcPts val="0"/>
                        </a:spcBef>
                        <a:spcAft>
                          <a:spcPts val="0"/>
                        </a:spcAft>
                        <a:buNone/>
                      </a:pPr>
                      <a:r>
                        <a:rPr b="0" lang="en-US" sz="700" u="none" cap="none" strike="noStrike">
                          <a:solidFill>
                            <a:srgbClr val="6DA4EB"/>
                          </a:solidFill>
                          <a:latin typeface="Arial"/>
                          <a:ea typeface="Arial"/>
                          <a:cs typeface="Arial"/>
                          <a:sym typeface="Arial"/>
                        </a:rPr>
                        <a:t>지원기준</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solidFill>
                      <a:srgbClr val="E9F1FB"/>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만 40세 이상</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6DA4EB"/>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종합검진 40만</a:t>
                      </a:r>
                      <a:endParaRPr sz="700" u="none" cap="none" strike="noStrike">
                        <a:latin typeface="Arial"/>
                        <a:ea typeface="Arial"/>
                        <a:cs typeface="Arial"/>
                        <a:sym typeface="Arial"/>
                      </a:endParaRPr>
                    </a:p>
                  </a:txBody>
                  <a:tcPr marT="368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17970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만 40세 미만</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종합검진 30만</a:t>
                      </a:r>
                      <a:endParaRPr sz="700" u="none" cap="none" strike="noStrike">
                        <a:latin typeface="Arial"/>
                        <a:ea typeface="Arial"/>
                        <a:cs typeface="Arial"/>
                        <a:sym typeface="Arial"/>
                      </a:endParaRPr>
                    </a:p>
                  </a:txBody>
                  <a:tcPr marT="273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59400">
                <a:tc>
                  <a:txBody>
                    <a:bodyPr/>
                    <a:lstStyle/>
                    <a:p>
                      <a:pPr indent="0" lvl="0" marL="17780" marR="4572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가족검진 (본인 직계 존/비속 및 형제자매 포함)</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종합검진 30만 (연간1명)</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03550">
                <a:tc>
                  <a:txBody>
                    <a:bodyPr/>
                    <a:lstStyle/>
                    <a:p>
                      <a:pPr indent="0" lvl="0" marL="17780" marR="240029"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건강보험 피부양자로 등재된 만60세 이상 본인봉양 부모 2명</a:t>
                      </a:r>
                      <a:endParaRPr sz="700" u="none" cap="none" strike="noStrike">
                        <a:latin typeface="Arial"/>
                        <a:ea typeface="Arial"/>
                        <a:cs typeface="Arial"/>
                        <a:sym typeface="Arial"/>
                      </a:endParaRPr>
                    </a:p>
                  </a:txBody>
                  <a:tcPr marT="165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격년 단위 종합검진 30만</a:t>
                      </a:r>
                      <a:endParaRPr sz="700" u="none" cap="none" strike="noStrike">
                        <a:latin typeface="Arial"/>
                        <a:ea typeface="Arial"/>
                        <a:cs typeface="Arial"/>
                        <a:sym typeface="Arial"/>
                      </a:endParaRPr>
                    </a:p>
                  </a:txBody>
                  <a:tcPr marT="697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5397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17780" marR="49149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본인 봉양부모 의료비 지원</a:t>
                      </a:r>
                      <a:endParaRPr sz="700" u="none" cap="none" strike="noStrike">
                        <a:latin typeface="Arial"/>
                        <a:ea typeface="Arial"/>
                        <a:cs typeface="Arial"/>
                        <a:sym typeface="Arial"/>
                      </a:endParaRPr>
                    </a:p>
                  </a:txBody>
                  <a:tcPr marT="25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건강보험 피부양자로 등재된</a:t>
                      </a:r>
                      <a:endParaRPr sz="700" u="none" cap="none" strike="noStrike">
                        <a:latin typeface="Arial"/>
                        <a:ea typeface="Arial"/>
                        <a:cs typeface="Arial"/>
                        <a:sym typeface="Arial"/>
                      </a:endParaRPr>
                    </a:p>
                    <a:p>
                      <a:pPr indent="0" lvl="0" marL="17780" marR="7620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본인 부모(만 60세 이상)에 대하여 연간 400만 원한도 내 실비 지원</a:t>
                      </a:r>
                      <a:endParaRPr sz="700" u="none" cap="none" strike="noStrike">
                        <a:latin typeface="Arial"/>
                        <a:ea typeface="Arial"/>
                        <a:cs typeface="Arial"/>
                        <a:sym typeface="Arial"/>
                      </a:endParaRPr>
                    </a:p>
                  </a:txBody>
                  <a:tcPr marT="6795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가임시술비 지원</a:t>
                      </a:r>
                      <a:endParaRPr sz="700" u="none" cap="none" strike="noStrike">
                        <a:latin typeface="Arial"/>
                        <a:ea typeface="Arial"/>
                        <a:cs typeface="Arial"/>
                        <a:sym typeface="Arial"/>
                      </a:endParaRPr>
                    </a:p>
                  </a:txBody>
                  <a:tcPr marT="625"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24257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재직기간 중 300만 원한도 내 가임시술비 실비 지원</a:t>
                      </a:r>
                      <a:endParaRPr sz="700" u="none" cap="none" strike="noStrike">
                        <a:latin typeface="Arial"/>
                        <a:ea typeface="Arial"/>
                        <a:cs typeface="Arial"/>
                        <a:sym typeface="Arial"/>
                      </a:endParaRPr>
                    </a:p>
                  </a:txBody>
                  <a:tcPr marT="14600" marB="0" marR="0" marL="0">
                    <a:lnT cap="flat" cmpd="sng" w="9525">
                      <a:solidFill>
                        <a:srgbClr val="6DA4EB"/>
                      </a:solidFill>
                      <a:prstDash val="solid"/>
                      <a:round/>
                      <a:headEnd len="sm" w="sm" type="none"/>
                      <a:tailEnd len="sm" w="sm" type="none"/>
                    </a:lnT>
                    <a:lnB cap="flat" cmpd="sng" w="9525">
                      <a:solidFill>
                        <a:srgbClr val="6DA4EB"/>
                      </a:solidFill>
                      <a:prstDash val="solid"/>
                      <a:round/>
                      <a:headEnd len="sm" w="sm" type="none"/>
                      <a:tailEnd len="sm" w="sm" type="none"/>
                    </a:lnB>
                  </a:tcPr>
                </a:tc>
              </a:tr>
            </a:tbl>
          </a:graphicData>
        </a:graphic>
      </p:graphicFrame>
      <p:sp>
        <p:nvSpPr>
          <p:cNvPr id="4997" name="Google Shape;4997;p79"/>
          <p:cNvSpPr txBox="1"/>
          <p:nvPr/>
        </p:nvSpPr>
        <p:spPr>
          <a:xfrm>
            <a:off x="7799299" y="628767"/>
            <a:ext cx="2510155" cy="1122680"/>
          </a:xfrm>
          <a:prstGeom prst="rect">
            <a:avLst/>
          </a:prstGeom>
          <a:noFill/>
          <a:ln>
            <a:noFill/>
          </a:ln>
        </p:spPr>
        <p:txBody>
          <a:bodyPr anchorCtr="0" anchor="t" bIns="0" lIns="0" spcFirstLastPara="1" rIns="0" wrap="square" tIns="15875">
            <a:spAutoFit/>
          </a:bodyPr>
          <a:lstStyle/>
          <a:p>
            <a:pPr indent="0" lvl="0" marL="12700" marR="5080" rtl="0" algn="l">
              <a:lnSpc>
                <a:spcPct val="151600"/>
              </a:lnSpc>
              <a:spcBef>
                <a:spcPts val="0"/>
              </a:spcBef>
              <a:spcAft>
                <a:spcPts val="0"/>
              </a:spcAft>
              <a:buNone/>
            </a:pPr>
            <a:r>
              <a:rPr b="1" lang="en-US" sz="750">
                <a:solidFill>
                  <a:srgbClr val="414042"/>
                </a:solidFill>
                <a:latin typeface="Malgun Gothic"/>
                <a:ea typeface="Malgun Gothic"/>
                <a:cs typeface="Malgun Gothic"/>
                <a:sym typeface="Malgun Gothic"/>
              </a:rPr>
              <a:t>도급사 안전보건협의체 운영 및 작업장 점검 관리 </a:t>
            </a:r>
            <a:r>
              <a:rPr b="0" lang="en-US" sz="800">
                <a:solidFill>
                  <a:srgbClr val="58595B"/>
                </a:solidFill>
                <a:latin typeface="Arial"/>
                <a:ea typeface="Arial"/>
                <a:cs typeface="Arial"/>
                <a:sym typeface="Arial"/>
              </a:rPr>
              <a:t>신한라이프는 사내에서 도급/용역업무를 수행하는 도급 사와 안전보건협의체를 운영하고 있습니다. 매월 협의체 운영을 통해 작업장 점검표 리뷰 및 조치, 업무공정 조정, 응급상황 시 연락방법, 재해상황 발생 시 대피 방법 및 조치 절차 등에 대해 논의하고 종사자의 의견을 청취합니다.</a:t>
            </a:r>
            <a:endParaRPr sz="800">
              <a:latin typeface="Arial"/>
              <a:ea typeface="Arial"/>
              <a:cs typeface="Arial"/>
              <a:sym typeface="Arial"/>
            </a:endParaRPr>
          </a:p>
        </p:txBody>
      </p:sp>
      <p:pic>
        <p:nvPicPr>
          <p:cNvPr id="4998" name="Google Shape;4998;p79"/>
          <p:cNvPicPr preferRelativeResize="0"/>
          <p:nvPr/>
        </p:nvPicPr>
        <p:blipFill rotWithShape="1">
          <a:blip r:embed="rId3">
            <a:alphaModFix/>
          </a:blip>
          <a:srcRect b="0" l="0" r="0" t="0"/>
          <a:stretch/>
        </p:blipFill>
        <p:spPr>
          <a:xfrm>
            <a:off x="8656207" y="2182784"/>
            <a:ext cx="98424" cy="82549"/>
          </a:xfrm>
          <a:prstGeom prst="rect">
            <a:avLst/>
          </a:prstGeom>
          <a:noFill/>
          <a:ln>
            <a:noFill/>
          </a:ln>
        </p:spPr>
      </p:pic>
      <p:sp>
        <p:nvSpPr>
          <p:cNvPr id="4999" name="Google Shape;4999;p79"/>
          <p:cNvSpPr txBox="1"/>
          <p:nvPr/>
        </p:nvSpPr>
        <p:spPr>
          <a:xfrm>
            <a:off x="7799299" y="1908465"/>
            <a:ext cx="250952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도급사 근로자들의 건강 관리를 위해 작업장 체크리 스트를 운영하고 있  며 장시간 근로 등 신체적 피로에 대 한 적절한 관리를 위해 작업장 배치 시 최적의 공간 구성을 고려하고, 제반 인프라 이용에 불편이 없도록 세심하게 조 치하고 있습니다.</a:t>
            </a:r>
            <a:endParaRPr sz="800">
              <a:latin typeface="Arial"/>
              <a:ea typeface="Arial"/>
              <a:cs typeface="Arial"/>
              <a:sym typeface="Arial"/>
            </a:endParaRPr>
          </a:p>
        </p:txBody>
      </p:sp>
      <p:pic>
        <p:nvPicPr>
          <p:cNvPr id="5000" name="Google Shape;5000;p79"/>
          <p:cNvPicPr preferRelativeResize="0"/>
          <p:nvPr/>
        </p:nvPicPr>
        <p:blipFill rotWithShape="1">
          <a:blip r:embed="rId3">
            <a:alphaModFix/>
          </a:blip>
          <a:srcRect b="0" l="0" r="0" t="0"/>
          <a:stretch/>
        </p:blipFill>
        <p:spPr>
          <a:xfrm>
            <a:off x="9941282" y="3461166"/>
            <a:ext cx="98424" cy="82549"/>
          </a:xfrm>
          <a:prstGeom prst="rect">
            <a:avLst/>
          </a:prstGeom>
          <a:noFill/>
          <a:ln>
            <a:noFill/>
          </a:ln>
        </p:spPr>
      </p:pic>
      <p:sp>
        <p:nvSpPr>
          <p:cNvPr id="5001" name="Google Shape;5001;p79"/>
          <p:cNvSpPr txBox="1"/>
          <p:nvPr/>
        </p:nvSpPr>
        <p:spPr>
          <a:xfrm>
            <a:off x="7799299" y="3002904"/>
            <a:ext cx="2508885"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협력회사 및 고객 안전보건 관리</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협력회사 업무 환경 및 공정의 적정성과 안전보건에 관해 신한라이프는 관련 종사자의 의견을 청취하고 있  며, 고 객 또한 홈페이지 소통 채널을 통해 안전보건 관련 의견을 제시할 수 있습니다. 관련 의견이 접수되면 신속한 피드백 을 제공하고 개선 조치를 취하기 위해 노력하고 있습니다.</a:t>
            </a:r>
            <a:endParaRPr sz="800">
              <a:latin typeface="Arial"/>
              <a:ea typeface="Arial"/>
              <a:cs typeface="Arial"/>
              <a:sym typeface="Arial"/>
            </a:endParaRPr>
          </a:p>
        </p:txBody>
      </p:sp>
      <p:pic>
        <p:nvPicPr>
          <p:cNvPr id="5002" name="Google Shape;5002;p79"/>
          <p:cNvPicPr preferRelativeResize="0"/>
          <p:nvPr/>
        </p:nvPicPr>
        <p:blipFill rotWithShape="1">
          <a:blip r:embed="rId3">
            <a:alphaModFix/>
          </a:blip>
          <a:srcRect b="0" l="0" r="0" t="0"/>
          <a:stretch/>
        </p:blipFill>
        <p:spPr>
          <a:xfrm>
            <a:off x="9550717" y="4556922"/>
            <a:ext cx="98424" cy="82549"/>
          </a:xfrm>
          <a:prstGeom prst="rect">
            <a:avLst/>
          </a:prstGeom>
          <a:noFill/>
          <a:ln>
            <a:noFill/>
          </a:ln>
        </p:spPr>
      </p:pic>
      <p:sp>
        <p:nvSpPr>
          <p:cNvPr id="5003" name="Google Shape;5003;p79"/>
          <p:cNvSpPr txBox="1"/>
          <p:nvPr/>
        </p:nvSpPr>
        <p:spPr>
          <a:xfrm>
            <a:off x="7799299" y="4282602"/>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용역, 공사 계약은 적격수급인 절차에 따라 공급자를 선정 하고 있습니다. 용역 계약의 경우 자체적  로 작성한 안전 보건관리계획서 및 재해예방/대응 매뉴얼에 따라 업무가 수행되며, 공사 계약의 경우 공사 대금에 비례한 안전보건 관리비 계상 여부 등을 확인하여 보다 안전한 작업환경이 조성될 수 있도록 관리하고 있습니다.</a:t>
            </a:r>
            <a:endParaRPr sz="800">
              <a:latin typeface="Arial"/>
              <a:ea typeface="Arial"/>
              <a:cs typeface="Arial"/>
              <a:sym typeface="Arial"/>
            </a:endParaRPr>
          </a:p>
        </p:txBody>
      </p:sp>
      <p:sp>
        <p:nvSpPr>
          <p:cNvPr id="5004" name="Google Shape;5004;p7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79</a:t>
            </a:r>
            <a:endParaRPr sz="900">
              <a:latin typeface="Malgun Gothic"/>
              <a:ea typeface="Malgun Gothic"/>
              <a:cs typeface="Malgun Gothic"/>
              <a:sym typeface="Malgun Gothic"/>
            </a:endParaRPr>
          </a:p>
        </p:txBody>
      </p:sp>
      <p:pic>
        <p:nvPicPr>
          <p:cNvPr id="5005" name="Google Shape;5005;p79"/>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5006" name="Google Shape;5006;p79"/>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5007" name="Google Shape;5007;p79"/>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5008" name="Google Shape;5008;p79"/>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5009" name="Google Shape;5009;p7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 name="Shape 360"/>
        <p:cNvGrpSpPr/>
        <p:nvPr/>
      </p:nvGrpSpPr>
      <p:grpSpPr>
        <a:xfrm>
          <a:off x="0" y="0"/>
          <a:ext cx="0" cy="0"/>
          <a:chOff x="0" y="0"/>
          <a:chExt cx="0" cy="0"/>
        </a:xfrm>
      </p:grpSpPr>
      <p:sp>
        <p:nvSpPr>
          <p:cNvPr id="361" name="Google Shape;361;p8"/>
          <p:cNvSpPr txBox="1"/>
          <p:nvPr/>
        </p:nvSpPr>
        <p:spPr>
          <a:xfrm>
            <a:off x="2327300" y="1234094"/>
            <a:ext cx="472440"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사업 소개</a:t>
            </a:r>
            <a:endParaRPr sz="800">
              <a:latin typeface="Malgun Gothic"/>
              <a:ea typeface="Malgun Gothic"/>
              <a:cs typeface="Malgun Gothic"/>
              <a:sym typeface="Malgun Gothic"/>
            </a:endParaRPr>
          </a:p>
        </p:txBody>
      </p:sp>
      <p:sp>
        <p:nvSpPr>
          <p:cNvPr id="362" name="Google Shape;362;p8"/>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신한라이프 소개</a:t>
            </a:r>
            <a:endParaRPr/>
          </a:p>
        </p:txBody>
      </p:sp>
      <p:grpSp>
        <p:nvGrpSpPr>
          <p:cNvPr id="363" name="Google Shape;363;p8"/>
          <p:cNvGrpSpPr/>
          <p:nvPr/>
        </p:nvGrpSpPr>
        <p:grpSpPr>
          <a:xfrm>
            <a:off x="2340000" y="1912315"/>
            <a:ext cx="3744595" cy="3175"/>
            <a:chOff x="2340000" y="1912315"/>
            <a:chExt cx="3744595" cy="3175"/>
          </a:xfrm>
        </p:grpSpPr>
        <p:sp>
          <p:nvSpPr>
            <p:cNvPr id="364" name="Google Shape;364;p8"/>
            <p:cNvSpPr/>
            <p:nvPr/>
          </p:nvSpPr>
          <p:spPr>
            <a:xfrm>
              <a:off x="2347937" y="1913895"/>
              <a:ext cx="3731895" cy="0"/>
            </a:xfrm>
            <a:custGeom>
              <a:rect b="b" l="l" r="r" t="t"/>
              <a:pathLst>
                <a:path extrusionOk="0" h="120000" w="3731895">
                  <a:moveTo>
                    <a:pt x="0" y="0"/>
                  </a:moveTo>
                  <a:lnTo>
                    <a:pt x="373129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5" name="Google Shape;365;p8"/>
            <p:cNvSpPr/>
            <p:nvPr/>
          </p:nvSpPr>
          <p:spPr>
            <a:xfrm>
              <a:off x="2340000" y="1912315"/>
              <a:ext cx="3744595" cy="3175"/>
            </a:xfrm>
            <a:custGeom>
              <a:rect b="b" l="l" r="r" t="t"/>
              <a:pathLst>
                <a:path extrusionOk="0" h="3175" w="3744595">
                  <a:moveTo>
                    <a:pt x="3175" y="1587"/>
                  </a:moveTo>
                  <a:lnTo>
                    <a:pt x="2705" y="469"/>
                  </a:lnTo>
                  <a:lnTo>
                    <a:pt x="1587" y="0"/>
                  </a:lnTo>
                  <a:lnTo>
                    <a:pt x="457" y="469"/>
                  </a:lnTo>
                  <a:lnTo>
                    <a:pt x="0" y="1587"/>
                  </a:lnTo>
                  <a:lnTo>
                    <a:pt x="457" y="2705"/>
                  </a:lnTo>
                  <a:lnTo>
                    <a:pt x="1587" y="3175"/>
                  </a:lnTo>
                  <a:lnTo>
                    <a:pt x="2705" y="2705"/>
                  </a:lnTo>
                  <a:lnTo>
                    <a:pt x="3175" y="1587"/>
                  </a:lnTo>
                  <a:close/>
                </a:path>
                <a:path extrusionOk="0" h="3175" w="3744595">
                  <a:moveTo>
                    <a:pt x="3743998" y="1587"/>
                  </a:moveTo>
                  <a:lnTo>
                    <a:pt x="3743528" y="469"/>
                  </a:lnTo>
                  <a:lnTo>
                    <a:pt x="3742410" y="0"/>
                  </a:lnTo>
                  <a:lnTo>
                    <a:pt x="3741280" y="469"/>
                  </a:lnTo>
                  <a:lnTo>
                    <a:pt x="3740823" y="1587"/>
                  </a:lnTo>
                  <a:lnTo>
                    <a:pt x="3741280" y="2705"/>
                  </a:lnTo>
                  <a:lnTo>
                    <a:pt x="3742410" y="3175"/>
                  </a:lnTo>
                  <a:lnTo>
                    <a:pt x="3743528" y="2705"/>
                  </a:lnTo>
                  <a:lnTo>
                    <a:pt x="3743998"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6" name="Google Shape;366;p8"/>
          <p:cNvSpPr txBox="1"/>
          <p:nvPr/>
        </p:nvSpPr>
        <p:spPr>
          <a:xfrm>
            <a:off x="2327300" y="1668858"/>
            <a:ext cx="207327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F5DCF"/>
                </a:solidFill>
                <a:latin typeface="Malgun Gothic"/>
                <a:ea typeface="Malgun Gothic"/>
                <a:cs typeface="Malgun Gothic"/>
                <a:sym typeface="Malgun Gothic"/>
              </a:rPr>
              <a:t>고객 니즈에 최적화된 혁신 상품 론칭</a:t>
            </a:r>
            <a:endParaRPr sz="1000">
              <a:latin typeface="Malgun Gothic"/>
              <a:ea typeface="Malgun Gothic"/>
              <a:cs typeface="Malgun Gothic"/>
              <a:sym typeface="Malgun Gothic"/>
            </a:endParaRPr>
          </a:p>
        </p:txBody>
      </p:sp>
      <p:sp>
        <p:nvSpPr>
          <p:cNvPr id="367" name="Google Shape;367;p8"/>
          <p:cNvSpPr txBox="1"/>
          <p:nvPr/>
        </p:nvSpPr>
        <p:spPr>
          <a:xfrm>
            <a:off x="2327300" y="1908465"/>
            <a:ext cx="3768090" cy="3911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다양화 및 개인화되고 있는 생명보험 고객들의 니즈에 부응하고자 창의 적이며 혁신적인 상품 포트폴리오를 지속 확대해 나가고 있습니다.</a:t>
            </a:r>
            <a:endParaRPr sz="800">
              <a:latin typeface="Arial"/>
              <a:ea typeface="Arial"/>
              <a:cs typeface="Arial"/>
              <a:sym typeface="Arial"/>
            </a:endParaRPr>
          </a:p>
        </p:txBody>
      </p:sp>
      <p:grpSp>
        <p:nvGrpSpPr>
          <p:cNvPr id="368" name="Google Shape;368;p8"/>
          <p:cNvGrpSpPr/>
          <p:nvPr/>
        </p:nvGrpSpPr>
        <p:grpSpPr>
          <a:xfrm>
            <a:off x="6551994" y="1899869"/>
            <a:ext cx="3744595" cy="3175"/>
            <a:chOff x="6551994" y="1899869"/>
            <a:chExt cx="3744595" cy="3175"/>
          </a:xfrm>
        </p:grpSpPr>
        <p:sp>
          <p:nvSpPr>
            <p:cNvPr id="369" name="Google Shape;369;p8"/>
            <p:cNvSpPr/>
            <p:nvPr/>
          </p:nvSpPr>
          <p:spPr>
            <a:xfrm>
              <a:off x="6559938" y="1901449"/>
              <a:ext cx="3731895" cy="0"/>
            </a:xfrm>
            <a:custGeom>
              <a:rect b="b" l="l" r="r" t="t"/>
              <a:pathLst>
                <a:path extrusionOk="0" h="120000" w="3731895">
                  <a:moveTo>
                    <a:pt x="0" y="0"/>
                  </a:moveTo>
                  <a:lnTo>
                    <a:pt x="373129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 name="Google Shape;370;p8"/>
            <p:cNvSpPr/>
            <p:nvPr/>
          </p:nvSpPr>
          <p:spPr>
            <a:xfrm>
              <a:off x="6551994" y="1899869"/>
              <a:ext cx="3744595" cy="3175"/>
            </a:xfrm>
            <a:custGeom>
              <a:rect b="b" l="l" r="r" t="t"/>
              <a:pathLst>
                <a:path extrusionOk="0" h="3175" w="3744595">
                  <a:moveTo>
                    <a:pt x="3175" y="1587"/>
                  </a:moveTo>
                  <a:lnTo>
                    <a:pt x="2705" y="469"/>
                  </a:lnTo>
                  <a:lnTo>
                    <a:pt x="1587" y="0"/>
                  </a:lnTo>
                  <a:lnTo>
                    <a:pt x="469" y="469"/>
                  </a:lnTo>
                  <a:lnTo>
                    <a:pt x="0" y="1587"/>
                  </a:lnTo>
                  <a:lnTo>
                    <a:pt x="469" y="2705"/>
                  </a:lnTo>
                  <a:lnTo>
                    <a:pt x="1587" y="3175"/>
                  </a:lnTo>
                  <a:lnTo>
                    <a:pt x="2705" y="2705"/>
                  </a:lnTo>
                  <a:lnTo>
                    <a:pt x="3175" y="1587"/>
                  </a:lnTo>
                  <a:close/>
                </a:path>
                <a:path extrusionOk="0" h="3175" w="3744595">
                  <a:moveTo>
                    <a:pt x="3743998" y="1587"/>
                  </a:moveTo>
                  <a:lnTo>
                    <a:pt x="3743528" y="469"/>
                  </a:lnTo>
                  <a:lnTo>
                    <a:pt x="3742410" y="0"/>
                  </a:lnTo>
                  <a:lnTo>
                    <a:pt x="3741293" y="469"/>
                  </a:lnTo>
                  <a:lnTo>
                    <a:pt x="3740823" y="1587"/>
                  </a:lnTo>
                  <a:lnTo>
                    <a:pt x="3741293" y="2705"/>
                  </a:lnTo>
                  <a:lnTo>
                    <a:pt x="3742410" y="3175"/>
                  </a:lnTo>
                  <a:lnTo>
                    <a:pt x="3743528" y="2705"/>
                  </a:lnTo>
                  <a:lnTo>
                    <a:pt x="3743998"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1" name="Google Shape;371;p8"/>
          <p:cNvSpPr txBox="1"/>
          <p:nvPr/>
        </p:nvSpPr>
        <p:spPr>
          <a:xfrm>
            <a:off x="6539300" y="1662762"/>
            <a:ext cx="374586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F5DCF"/>
                </a:solidFill>
                <a:latin typeface="Malgun Gothic"/>
                <a:ea typeface="Malgun Gothic"/>
                <a:cs typeface="Malgun Gothic"/>
                <a:sym typeface="Malgun Gothic"/>
              </a:rPr>
              <a:t>모든 고객에게 최적의 서비스를 제공 할 수 있는 다양한 보험 판매 채널</a:t>
            </a:r>
            <a:endParaRPr sz="1000">
              <a:latin typeface="Malgun Gothic"/>
              <a:ea typeface="Malgun Gothic"/>
              <a:cs typeface="Malgun Gothic"/>
              <a:sym typeface="Malgun Gothic"/>
            </a:endParaRPr>
          </a:p>
        </p:txBody>
      </p:sp>
      <p:sp>
        <p:nvSpPr>
          <p:cNvPr id="372" name="Google Shape;372;p8"/>
          <p:cNvSpPr txBox="1"/>
          <p:nvPr/>
        </p:nvSpPr>
        <p:spPr>
          <a:xfrm>
            <a:off x="6539300" y="1908465"/>
            <a:ext cx="3690620" cy="573405"/>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다양한 보험 판매 채널을 구현하고 있으며 각 채널별 영업모델의 장점을 고도화한 특화 전략을 마련하여 모든 고객에게 최적의 보험 서비스를 제공하고 있습니다.</a:t>
            </a:r>
            <a:endParaRPr sz="800">
              <a:latin typeface="Arial"/>
              <a:ea typeface="Arial"/>
              <a:cs typeface="Arial"/>
              <a:sym typeface="Arial"/>
            </a:endParaRPr>
          </a:p>
        </p:txBody>
      </p:sp>
      <p:sp>
        <p:nvSpPr>
          <p:cNvPr id="373" name="Google Shape;373;p8"/>
          <p:cNvSpPr txBox="1"/>
          <p:nvPr/>
        </p:nvSpPr>
        <p:spPr>
          <a:xfrm>
            <a:off x="2327300" y="2813389"/>
            <a:ext cx="817244"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2023년 주요 상품</a:t>
            </a:r>
            <a:endParaRPr sz="750">
              <a:latin typeface="Malgun Gothic"/>
              <a:ea typeface="Malgun Gothic"/>
              <a:cs typeface="Malgun Gothic"/>
              <a:sym typeface="Malgun Gothic"/>
            </a:endParaRPr>
          </a:p>
        </p:txBody>
      </p:sp>
      <p:grpSp>
        <p:nvGrpSpPr>
          <p:cNvPr id="374" name="Google Shape;374;p8"/>
          <p:cNvGrpSpPr/>
          <p:nvPr/>
        </p:nvGrpSpPr>
        <p:grpSpPr>
          <a:xfrm>
            <a:off x="2341590" y="3054552"/>
            <a:ext cx="3741420" cy="861060"/>
            <a:chOff x="2341590" y="3054552"/>
            <a:chExt cx="3741420" cy="861060"/>
          </a:xfrm>
        </p:grpSpPr>
        <p:sp>
          <p:nvSpPr>
            <p:cNvPr id="375" name="Google Shape;375;p8"/>
            <p:cNvSpPr/>
            <p:nvPr/>
          </p:nvSpPr>
          <p:spPr>
            <a:xfrm>
              <a:off x="2341590" y="3054552"/>
              <a:ext cx="3741420" cy="861060"/>
            </a:xfrm>
            <a:custGeom>
              <a:rect b="b" l="l" r="r" t="t"/>
              <a:pathLst>
                <a:path extrusionOk="0" h="861060" w="3741420">
                  <a:moveTo>
                    <a:pt x="179997" y="0"/>
                  </a:moveTo>
                  <a:lnTo>
                    <a:pt x="132144" y="6430"/>
                  </a:lnTo>
                  <a:lnTo>
                    <a:pt x="89146" y="24576"/>
                  </a:lnTo>
                  <a:lnTo>
                    <a:pt x="52717" y="52722"/>
                  </a:lnTo>
                  <a:lnTo>
                    <a:pt x="24573" y="89152"/>
                  </a:lnTo>
                  <a:lnTo>
                    <a:pt x="6429" y="132149"/>
                  </a:lnTo>
                  <a:lnTo>
                    <a:pt x="0" y="179997"/>
                  </a:lnTo>
                  <a:lnTo>
                    <a:pt x="0" y="680821"/>
                  </a:lnTo>
                  <a:lnTo>
                    <a:pt x="6429" y="728674"/>
                  </a:lnTo>
                  <a:lnTo>
                    <a:pt x="24573" y="771672"/>
                  </a:lnTo>
                  <a:lnTo>
                    <a:pt x="52717" y="808101"/>
                  </a:lnTo>
                  <a:lnTo>
                    <a:pt x="89146" y="836245"/>
                  </a:lnTo>
                  <a:lnTo>
                    <a:pt x="132144" y="854389"/>
                  </a:lnTo>
                  <a:lnTo>
                    <a:pt x="179997" y="860818"/>
                  </a:lnTo>
                  <a:lnTo>
                    <a:pt x="3560826" y="860818"/>
                  </a:lnTo>
                  <a:lnTo>
                    <a:pt x="3608674" y="854389"/>
                  </a:lnTo>
                  <a:lnTo>
                    <a:pt x="3651670" y="836245"/>
                  </a:lnTo>
                  <a:lnTo>
                    <a:pt x="3688100" y="808101"/>
                  </a:lnTo>
                  <a:lnTo>
                    <a:pt x="3716246" y="771672"/>
                  </a:lnTo>
                  <a:lnTo>
                    <a:pt x="3734392" y="728674"/>
                  </a:lnTo>
                  <a:lnTo>
                    <a:pt x="3740823" y="680821"/>
                  </a:lnTo>
                  <a:lnTo>
                    <a:pt x="3740823" y="179997"/>
                  </a:lnTo>
                  <a:lnTo>
                    <a:pt x="3734392" y="132149"/>
                  </a:lnTo>
                  <a:lnTo>
                    <a:pt x="3716246" y="89152"/>
                  </a:lnTo>
                  <a:lnTo>
                    <a:pt x="3688100" y="52722"/>
                  </a:lnTo>
                  <a:lnTo>
                    <a:pt x="3651670" y="24576"/>
                  </a:lnTo>
                  <a:lnTo>
                    <a:pt x="3608674" y="6430"/>
                  </a:lnTo>
                  <a:lnTo>
                    <a:pt x="3560826"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 name="Google Shape;376;p8"/>
            <p:cNvSpPr/>
            <p:nvPr/>
          </p:nvSpPr>
          <p:spPr>
            <a:xfrm>
              <a:off x="2384995" y="3093824"/>
              <a:ext cx="1357630" cy="782320"/>
            </a:xfrm>
            <a:custGeom>
              <a:rect b="b" l="l" r="r" t="t"/>
              <a:pathLst>
                <a:path extrusionOk="0" h="782320" w="1357629">
                  <a:moveTo>
                    <a:pt x="1213421" y="0"/>
                  </a:moveTo>
                  <a:lnTo>
                    <a:pt x="144005" y="0"/>
                  </a:lnTo>
                  <a:lnTo>
                    <a:pt x="98490" y="7340"/>
                  </a:lnTo>
                  <a:lnTo>
                    <a:pt x="58959" y="27781"/>
                  </a:lnTo>
                  <a:lnTo>
                    <a:pt x="27785" y="58951"/>
                  </a:lnTo>
                  <a:lnTo>
                    <a:pt x="7341" y="98478"/>
                  </a:lnTo>
                  <a:lnTo>
                    <a:pt x="0" y="143992"/>
                  </a:lnTo>
                  <a:lnTo>
                    <a:pt x="0" y="638276"/>
                  </a:lnTo>
                  <a:lnTo>
                    <a:pt x="7341" y="683791"/>
                  </a:lnTo>
                  <a:lnTo>
                    <a:pt x="27785" y="723322"/>
                  </a:lnTo>
                  <a:lnTo>
                    <a:pt x="58959" y="754495"/>
                  </a:lnTo>
                  <a:lnTo>
                    <a:pt x="98490" y="774939"/>
                  </a:lnTo>
                  <a:lnTo>
                    <a:pt x="144005" y="782281"/>
                  </a:lnTo>
                  <a:lnTo>
                    <a:pt x="1213421" y="782281"/>
                  </a:lnTo>
                  <a:lnTo>
                    <a:pt x="1258935" y="774939"/>
                  </a:lnTo>
                  <a:lnTo>
                    <a:pt x="1298462" y="754495"/>
                  </a:lnTo>
                  <a:lnTo>
                    <a:pt x="1329632" y="723322"/>
                  </a:lnTo>
                  <a:lnTo>
                    <a:pt x="1350073" y="683791"/>
                  </a:lnTo>
                  <a:lnTo>
                    <a:pt x="1357414" y="638276"/>
                  </a:lnTo>
                  <a:lnTo>
                    <a:pt x="1357414" y="143992"/>
                  </a:lnTo>
                  <a:lnTo>
                    <a:pt x="1350073" y="98478"/>
                  </a:lnTo>
                  <a:lnTo>
                    <a:pt x="1329632" y="58951"/>
                  </a:lnTo>
                  <a:lnTo>
                    <a:pt x="1298462" y="27781"/>
                  </a:lnTo>
                  <a:lnTo>
                    <a:pt x="1258935" y="7340"/>
                  </a:lnTo>
                  <a:lnTo>
                    <a:pt x="121342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p8"/>
            <p:cNvSpPr/>
            <p:nvPr/>
          </p:nvSpPr>
          <p:spPr>
            <a:xfrm>
              <a:off x="2384995" y="3093824"/>
              <a:ext cx="1357630" cy="782320"/>
            </a:xfrm>
            <a:custGeom>
              <a:rect b="b" l="l" r="r" t="t"/>
              <a:pathLst>
                <a:path extrusionOk="0" h="782320" w="1357629">
                  <a:moveTo>
                    <a:pt x="144005" y="0"/>
                  </a:moveTo>
                  <a:lnTo>
                    <a:pt x="98490" y="7340"/>
                  </a:lnTo>
                  <a:lnTo>
                    <a:pt x="58959" y="27781"/>
                  </a:lnTo>
                  <a:lnTo>
                    <a:pt x="27785" y="58951"/>
                  </a:lnTo>
                  <a:lnTo>
                    <a:pt x="7341" y="98478"/>
                  </a:lnTo>
                  <a:lnTo>
                    <a:pt x="0" y="143992"/>
                  </a:lnTo>
                  <a:lnTo>
                    <a:pt x="0" y="638276"/>
                  </a:lnTo>
                  <a:lnTo>
                    <a:pt x="7341" y="683791"/>
                  </a:lnTo>
                  <a:lnTo>
                    <a:pt x="27785" y="723322"/>
                  </a:lnTo>
                  <a:lnTo>
                    <a:pt x="58959" y="754495"/>
                  </a:lnTo>
                  <a:lnTo>
                    <a:pt x="98490" y="774939"/>
                  </a:lnTo>
                  <a:lnTo>
                    <a:pt x="144005" y="782281"/>
                  </a:lnTo>
                  <a:lnTo>
                    <a:pt x="1213421" y="782281"/>
                  </a:lnTo>
                  <a:lnTo>
                    <a:pt x="1258935" y="774939"/>
                  </a:lnTo>
                  <a:lnTo>
                    <a:pt x="1298462" y="754495"/>
                  </a:lnTo>
                  <a:lnTo>
                    <a:pt x="1329632" y="723322"/>
                  </a:lnTo>
                  <a:lnTo>
                    <a:pt x="1350073" y="683791"/>
                  </a:lnTo>
                  <a:lnTo>
                    <a:pt x="1357414" y="638276"/>
                  </a:lnTo>
                  <a:lnTo>
                    <a:pt x="1357414" y="143992"/>
                  </a:lnTo>
                  <a:lnTo>
                    <a:pt x="1350073" y="98478"/>
                  </a:lnTo>
                  <a:lnTo>
                    <a:pt x="1329632" y="58951"/>
                  </a:lnTo>
                  <a:lnTo>
                    <a:pt x="1298462" y="27781"/>
                  </a:lnTo>
                  <a:lnTo>
                    <a:pt x="1258935" y="7340"/>
                  </a:lnTo>
                  <a:lnTo>
                    <a:pt x="1213421"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8" name="Google Shape;378;p8"/>
          <p:cNvSpPr txBox="1"/>
          <p:nvPr/>
        </p:nvSpPr>
        <p:spPr>
          <a:xfrm>
            <a:off x="2553326" y="3205244"/>
            <a:ext cx="1021080" cy="490220"/>
          </a:xfrm>
          <a:prstGeom prst="rect">
            <a:avLst/>
          </a:prstGeom>
          <a:noFill/>
          <a:ln>
            <a:noFill/>
          </a:ln>
        </p:spPr>
        <p:txBody>
          <a:bodyPr anchorCtr="0" anchor="t" bIns="0" lIns="0" spcFirstLastPara="1" rIns="0" wrap="square" tIns="24125">
            <a:spAutoFit/>
          </a:bodyPr>
          <a:lstStyle/>
          <a:p>
            <a:pPr indent="0" lvl="0" marL="12700" marR="5080" rtl="0" algn="ctr">
              <a:lnSpc>
                <a:spcPct val="132200"/>
              </a:lnSpc>
              <a:spcBef>
                <a:spcPts val="0"/>
              </a:spcBef>
              <a:spcAft>
                <a:spcPts val="0"/>
              </a:spcAft>
              <a:buNone/>
            </a:pPr>
            <a:r>
              <a:rPr b="0" lang="en-US" sz="750">
                <a:solidFill>
                  <a:srgbClr val="FFFFFF"/>
                </a:solidFill>
                <a:latin typeface="Arial"/>
                <a:ea typeface="Arial"/>
                <a:cs typeface="Arial"/>
                <a:sym typeface="Arial"/>
              </a:rPr>
              <a:t>신한패밀리케어종신보험 (가족까지 보장받는 전환 기능을 탑재)</a:t>
            </a:r>
            <a:endParaRPr sz="750">
              <a:latin typeface="Arial"/>
              <a:ea typeface="Arial"/>
              <a:cs typeface="Arial"/>
              <a:sym typeface="Arial"/>
            </a:endParaRPr>
          </a:p>
        </p:txBody>
      </p:sp>
      <p:sp>
        <p:nvSpPr>
          <p:cNvPr id="379" name="Google Shape;379;p8"/>
          <p:cNvSpPr txBox="1"/>
          <p:nvPr/>
        </p:nvSpPr>
        <p:spPr>
          <a:xfrm>
            <a:off x="3848299" y="3193813"/>
            <a:ext cx="1944370" cy="513080"/>
          </a:xfrm>
          <a:prstGeom prst="rect">
            <a:avLst/>
          </a:prstGeom>
          <a:noFill/>
          <a:ln>
            <a:noFill/>
          </a:ln>
        </p:spPr>
        <p:txBody>
          <a:bodyPr anchorCtr="0" anchor="t" bIns="0" lIns="0" spcFirstLastPara="1" rIns="0" wrap="square" tIns="60950">
            <a:spAutoFit/>
          </a:bodyPr>
          <a:lstStyle/>
          <a:p>
            <a:pPr indent="-47625" lvl="0" marL="55244" rtl="0" algn="l">
              <a:lnSpc>
                <a:spcPct val="1000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본인 뿐만 아니라 배우자, 자녀도 ①적립형 전환,</a:t>
            </a:r>
            <a:endParaRPr sz="750">
              <a:latin typeface="Arial"/>
              <a:ea typeface="Arial"/>
              <a:cs typeface="Arial"/>
              <a:sym typeface="Arial"/>
            </a:endParaRPr>
          </a:p>
          <a:p>
            <a:pPr indent="0" lvl="0" marL="55244" rtl="0" algn="l">
              <a:lnSpc>
                <a:spcPct val="100000"/>
              </a:lnSpc>
              <a:spcBef>
                <a:spcPts val="380"/>
              </a:spcBef>
              <a:spcAft>
                <a:spcPts val="0"/>
              </a:spcAft>
              <a:buNone/>
            </a:pPr>
            <a:r>
              <a:rPr b="0" lang="en-US" sz="750">
                <a:solidFill>
                  <a:srgbClr val="58595B"/>
                </a:solidFill>
                <a:latin typeface="Arial"/>
                <a:ea typeface="Arial"/>
                <a:cs typeface="Arial"/>
                <a:sym typeface="Arial"/>
              </a:rPr>
              <a:t>②치매보험 전환 ③종신 전환이 가능한 상품</a:t>
            </a:r>
            <a:endParaRPr sz="750">
              <a:latin typeface="Arial"/>
              <a:ea typeface="Arial"/>
              <a:cs typeface="Arial"/>
              <a:sym typeface="Arial"/>
            </a:endParaRPr>
          </a:p>
          <a:p>
            <a:pPr indent="-47625" lvl="0" marL="5524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특약 가입을 통해 남성, 여성 특화 보장도 가능</a:t>
            </a:r>
            <a:endParaRPr sz="750">
              <a:latin typeface="Arial"/>
              <a:ea typeface="Arial"/>
              <a:cs typeface="Arial"/>
              <a:sym typeface="Arial"/>
            </a:endParaRPr>
          </a:p>
        </p:txBody>
      </p:sp>
      <p:grpSp>
        <p:nvGrpSpPr>
          <p:cNvPr id="380" name="Google Shape;380;p8"/>
          <p:cNvGrpSpPr/>
          <p:nvPr/>
        </p:nvGrpSpPr>
        <p:grpSpPr>
          <a:xfrm>
            <a:off x="2341590" y="4048066"/>
            <a:ext cx="3741420" cy="861060"/>
            <a:chOff x="2341590" y="4048066"/>
            <a:chExt cx="3741420" cy="861060"/>
          </a:xfrm>
        </p:grpSpPr>
        <p:sp>
          <p:nvSpPr>
            <p:cNvPr id="381" name="Google Shape;381;p8"/>
            <p:cNvSpPr/>
            <p:nvPr/>
          </p:nvSpPr>
          <p:spPr>
            <a:xfrm>
              <a:off x="2341590" y="4048066"/>
              <a:ext cx="3741420" cy="861060"/>
            </a:xfrm>
            <a:custGeom>
              <a:rect b="b" l="l" r="r" t="t"/>
              <a:pathLst>
                <a:path extrusionOk="0" h="861060" w="3741420">
                  <a:moveTo>
                    <a:pt x="179997" y="0"/>
                  </a:moveTo>
                  <a:lnTo>
                    <a:pt x="132144" y="6430"/>
                  </a:lnTo>
                  <a:lnTo>
                    <a:pt x="89146" y="24576"/>
                  </a:lnTo>
                  <a:lnTo>
                    <a:pt x="52717" y="52722"/>
                  </a:lnTo>
                  <a:lnTo>
                    <a:pt x="24573" y="89152"/>
                  </a:lnTo>
                  <a:lnTo>
                    <a:pt x="6429" y="132149"/>
                  </a:lnTo>
                  <a:lnTo>
                    <a:pt x="0" y="179997"/>
                  </a:lnTo>
                  <a:lnTo>
                    <a:pt x="0" y="680821"/>
                  </a:lnTo>
                  <a:lnTo>
                    <a:pt x="6429" y="728674"/>
                  </a:lnTo>
                  <a:lnTo>
                    <a:pt x="24573" y="771672"/>
                  </a:lnTo>
                  <a:lnTo>
                    <a:pt x="52717" y="808101"/>
                  </a:lnTo>
                  <a:lnTo>
                    <a:pt x="89146" y="836245"/>
                  </a:lnTo>
                  <a:lnTo>
                    <a:pt x="132144" y="854389"/>
                  </a:lnTo>
                  <a:lnTo>
                    <a:pt x="179997" y="860818"/>
                  </a:lnTo>
                  <a:lnTo>
                    <a:pt x="3560826" y="860818"/>
                  </a:lnTo>
                  <a:lnTo>
                    <a:pt x="3608674" y="854389"/>
                  </a:lnTo>
                  <a:lnTo>
                    <a:pt x="3651670" y="836245"/>
                  </a:lnTo>
                  <a:lnTo>
                    <a:pt x="3688100" y="808101"/>
                  </a:lnTo>
                  <a:lnTo>
                    <a:pt x="3716246" y="771672"/>
                  </a:lnTo>
                  <a:lnTo>
                    <a:pt x="3734392" y="728674"/>
                  </a:lnTo>
                  <a:lnTo>
                    <a:pt x="3740823" y="680821"/>
                  </a:lnTo>
                  <a:lnTo>
                    <a:pt x="3740823" y="179997"/>
                  </a:lnTo>
                  <a:lnTo>
                    <a:pt x="3734392" y="132149"/>
                  </a:lnTo>
                  <a:lnTo>
                    <a:pt x="3716246" y="89152"/>
                  </a:lnTo>
                  <a:lnTo>
                    <a:pt x="3688100" y="52722"/>
                  </a:lnTo>
                  <a:lnTo>
                    <a:pt x="3651670" y="24576"/>
                  </a:lnTo>
                  <a:lnTo>
                    <a:pt x="3608674" y="6430"/>
                  </a:lnTo>
                  <a:lnTo>
                    <a:pt x="3560826"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 name="Google Shape;382;p8"/>
            <p:cNvSpPr/>
            <p:nvPr/>
          </p:nvSpPr>
          <p:spPr>
            <a:xfrm>
              <a:off x="2393994" y="4097161"/>
              <a:ext cx="1357630" cy="762635"/>
            </a:xfrm>
            <a:custGeom>
              <a:rect b="b" l="l" r="r" t="t"/>
              <a:pathLst>
                <a:path extrusionOk="0" h="762635" w="1357629">
                  <a:moveTo>
                    <a:pt x="1213421" y="0"/>
                  </a:moveTo>
                  <a:lnTo>
                    <a:pt x="144005" y="0"/>
                  </a:lnTo>
                  <a:lnTo>
                    <a:pt x="98490" y="7340"/>
                  </a:lnTo>
                  <a:lnTo>
                    <a:pt x="58959" y="27781"/>
                  </a:lnTo>
                  <a:lnTo>
                    <a:pt x="27785" y="58951"/>
                  </a:lnTo>
                  <a:lnTo>
                    <a:pt x="7341" y="98478"/>
                  </a:lnTo>
                  <a:lnTo>
                    <a:pt x="0" y="143992"/>
                  </a:lnTo>
                  <a:lnTo>
                    <a:pt x="0" y="618642"/>
                  </a:lnTo>
                  <a:lnTo>
                    <a:pt x="7341" y="664156"/>
                  </a:lnTo>
                  <a:lnTo>
                    <a:pt x="27785" y="703683"/>
                  </a:lnTo>
                  <a:lnTo>
                    <a:pt x="58959" y="734853"/>
                  </a:lnTo>
                  <a:lnTo>
                    <a:pt x="98490" y="755294"/>
                  </a:lnTo>
                  <a:lnTo>
                    <a:pt x="144005" y="762635"/>
                  </a:lnTo>
                  <a:lnTo>
                    <a:pt x="1213421" y="762635"/>
                  </a:lnTo>
                  <a:lnTo>
                    <a:pt x="1258935" y="755294"/>
                  </a:lnTo>
                  <a:lnTo>
                    <a:pt x="1298462" y="734853"/>
                  </a:lnTo>
                  <a:lnTo>
                    <a:pt x="1329632" y="703683"/>
                  </a:lnTo>
                  <a:lnTo>
                    <a:pt x="1350073" y="664156"/>
                  </a:lnTo>
                  <a:lnTo>
                    <a:pt x="1357414" y="618642"/>
                  </a:lnTo>
                  <a:lnTo>
                    <a:pt x="1357414" y="143992"/>
                  </a:lnTo>
                  <a:lnTo>
                    <a:pt x="1350073" y="98478"/>
                  </a:lnTo>
                  <a:lnTo>
                    <a:pt x="1329632" y="58951"/>
                  </a:lnTo>
                  <a:lnTo>
                    <a:pt x="1298462" y="27781"/>
                  </a:lnTo>
                  <a:lnTo>
                    <a:pt x="1258935" y="7340"/>
                  </a:lnTo>
                  <a:lnTo>
                    <a:pt x="121342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 name="Google Shape;383;p8"/>
            <p:cNvSpPr/>
            <p:nvPr/>
          </p:nvSpPr>
          <p:spPr>
            <a:xfrm>
              <a:off x="2393994" y="4097161"/>
              <a:ext cx="1357630" cy="762635"/>
            </a:xfrm>
            <a:custGeom>
              <a:rect b="b" l="l" r="r" t="t"/>
              <a:pathLst>
                <a:path extrusionOk="0" h="762635" w="1357629">
                  <a:moveTo>
                    <a:pt x="144005" y="0"/>
                  </a:moveTo>
                  <a:lnTo>
                    <a:pt x="98490" y="7340"/>
                  </a:lnTo>
                  <a:lnTo>
                    <a:pt x="58959" y="27781"/>
                  </a:lnTo>
                  <a:lnTo>
                    <a:pt x="27785" y="58951"/>
                  </a:lnTo>
                  <a:lnTo>
                    <a:pt x="7341" y="98478"/>
                  </a:lnTo>
                  <a:lnTo>
                    <a:pt x="0" y="143992"/>
                  </a:lnTo>
                  <a:lnTo>
                    <a:pt x="0" y="618642"/>
                  </a:lnTo>
                  <a:lnTo>
                    <a:pt x="7341" y="664156"/>
                  </a:lnTo>
                  <a:lnTo>
                    <a:pt x="27785" y="703683"/>
                  </a:lnTo>
                  <a:lnTo>
                    <a:pt x="58959" y="734853"/>
                  </a:lnTo>
                  <a:lnTo>
                    <a:pt x="98490" y="755294"/>
                  </a:lnTo>
                  <a:lnTo>
                    <a:pt x="144005" y="762635"/>
                  </a:lnTo>
                  <a:lnTo>
                    <a:pt x="1213421" y="762635"/>
                  </a:lnTo>
                  <a:lnTo>
                    <a:pt x="1258935" y="755294"/>
                  </a:lnTo>
                  <a:lnTo>
                    <a:pt x="1298462" y="734853"/>
                  </a:lnTo>
                  <a:lnTo>
                    <a:pt x="1329632" y="703683"/>
                  </a:lnTo>
                  <a:lnTo>
                    <a:pt x="1350073" y="664156"/>
                  </a:lnTo>
                  <a:lnTo>
                    <a:pt x="1357414" y="618642"/>
                  </a:lnTo>
                  <a:lnTo>
                    <a:pt x="1357414" y="143992"/>
                  </a:lnTo>
                  <a:lnTo>
                    <a:pt x="1350073" y="98478"/>
                  </a:lnTo>
                  <a:lnTo>
                    <a:pt x="1329632" y="58951"/>
                  </a:lnTo>
                  <a:lnTo>
                    <a:pt x="1298462" y="27781"/>
                  </a:lnTo>
                  <a:lnTo>
                    <a:pt x="1258935" y="7340"/>
                  </a:lnTo>
                  <a:lnTo>
                    <a:pt x="1213421"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4" name="Google Shape;384;p8"/>
          <p:cNvSpPr txBox="1"/>
          <p:nvPr/>
        </p:nvSpPr>
        <p:spPr>
          <a:xfrm>
            <a:off x="2429730" y="4198762"/>
            <a:ext cx="1268095" cy="490220"/>
          </a:xfrm>
          <a:prstGeom prst="rect">
            <a:avLst/>
          </a:prstGeom>
          <a:noFill/>
          <a:ln>
            <a:noFill/>
          </a:ln>
        </p:spPr>
        <p:txBody>
          <a:bodyPr anchorCtr="0" anchor="t" bIns="0" lIns="0" spcFirstLastPara="1" rIns="0" wrap="square" tIns="60950">
            <a:spAutoFit/>
          </a:bodyPr>
          <a:lstStyle/>
          <a:p>
            <a:pPr indent="0" lvl="0" marL="0" rtl="0" algn="ctr">
              <a:lnSpc>
                <a:spcPct val="100000"/>
              </a:lnSpc>
              <a:spcBef>
                <a:spcPts val="0"/>
              </a:spcBef>
              <a:spcAft>
                <a:spcPts val="0"/>
              </a:spcAft>
              <a:buNone/>
            </a:pPr>
            <a:r>
              <a:rPr b="0" lang="en-US" sz="750">
                <a:solidFill>
                  <a:srgbClr val="FFFFFF"/>
                </a:solidFill>
                <a:latin typeface="Arial"/>
                <a:ea typeface="Arial"/>
                <a:cs typeface="Arial"/>
                <a:sym typeface="Arial"/>
              </a:rPr>
              <a:t>신한 홈닥터의료비보장보험</a:t>
            </a:r>
            <a:endParaRPr sz="750">
              <a:latin typeface="Arial"/>
              <a:ea typeface="Arial"/>
              <a:cs typeface="Arial"/>
              <a:sym typeface="Arial"/>
            </a:endParaRPr>
          </a:p>
          <a:p>
            <a:pPr indent="0" lvl="0" marL="12065" marR="5080" rtl="0" algn="ctr">
              <a:lnSpc>
                <a:spcPct val="122200"/>
              </a:lnSpc>
              <a:spcBef>
                <a:spcPts val="180"/>
              </a:spcBef>
              <a:spcAft>
                <a:spcPts val="0"/>
              </a:spcAft>
              <a:buNone/>
            </a:pPr>
            <a:r>
              <a:rPr b="0" lang="en-US" sz="750">
                <a:solidFill>
                  <a:srgbClr val="FFFFFF"/>
                </a:solidFill>
                <a:latin typeface="Arial"/>
                <a:ea typeface="Arial"/>
                <a:cs typeface="Arial"/>
                <a:sym typeface="Arial"/>
              </a:rPr>
              <a:t>(본인급여비용 구간별 보장하는 새로운 보장구조 상품)</a:t>
            </a:r>
            <a:endParaRPr sz="750">
              <a:latin typeface="Arial"/>
              <a:ea typeface="Arial"/>
              <a:cs typeface="Arial"/>
              <a:sym typeface="Arial"/>
            </a:endParaRPr>
          </a:p>
        </p:txBody>
      </p:sp>
      <p:sp>
        <p:nvSpPr>
          <p:cNvPr id="385" name="Google Shape;385;p8"/>
          <p:cNvSpPr txBox="1"/>
          <p:nvPr/>
        </p:nvSpPr>
        <p:spPr>
          <a:xfrm>
            <a:off x="3848299" y="4187332"/>
            <a:ext cx="2075814" cy="513080"/>
          </a:xfrm>
          <a:prstGeom prst="rect">
            <a:avLst/>
          </a:prstGeom>
          <a:noFill/>
          <a:ln>
            <a:noFill/>
          </a:ln>
        </p:spPr>
        <p:txBody>
          <a:bodyPr anchorCtr="0" anchor="t" bIns="0" lIns="0" spcFirstLastPara="1" rIns="0" wrap="square" tIns="12700">
            <a:spAutoFit/>
          </a:bodyPr>
          <a:lstStyle/>
          <a:p>
            <a:pPr indent="-47625" lvl="0" marL="55244" marR="221615"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기존 정액보험의 한계(KCD코드 기반 보장)를 벗어나 새로운 보장구조로 업그레이드한 상품</a:t>
            </a:r>
            <a:endParaRPr sz="750">
              <a:latin typeface="Arial"/>
              <a:ea typeface="Arial"/>
              <a:cs typeface="Arial"/>
              <a:sym typeface="Arial"/>
            </a:endParaRPr>
          </a:p>
          <a:p>
            <a:pPr indent="-47625" lvl="0" marL="5524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연간 요양 본인급여비용을 기준으로 각 구간별 보장</a:t>
            </a:r>
            <a:endParaRPr sz="750">
              <a:latin typeface="Arial"/>
              <a:ea typeface="Arial"/>
              <a:cs typeface="Arial"/>
              <a:sym typeface="Arial"/>
            </a:endParaRPr>
          </a:p>
        </p:txBody>
      </p:sp>
      <p:grpSp>
        <p:nvGrpSpPr>
          <p:cNvPr id="386" name="Google Shape;386;p8"/>
          <p:cNvGrpSpPr/>
          <p:nvPr/>
        </p:nvGrpSpPr>
        <p:grpSpPr>
          <a:xfrm>
            <a:off x="2341590" y="5041587"/>
            <a:ext cx="3741420" cy="1652905"/>
            <a:chOff x="2341590" y="5041587"/>
            <a:chExt cx="3741420" cy="1652905"/>
          </a:xfrm>
        </p:grpSpPr>
        <p:sp>
          <p:nvSpPr>
            <p:cNvPr id="387" name="Google Shape;387;p8"/>
            <p:cNvSpPr/>
            <p:nvPr/>
          </p:nvSpPr>
          <p:spPr>
            <a:xfrm>
              <a:off x="2341590" y="5041587"/>
              <a:ext cx="3741420" cy="1652905"/>
            </a:xfrm>
            <a:custGeom>
              <a:rect b="b" l="l" r="r" t="t"/>
              <a:pathLst>
                <a:path extrusionOk="0" h="1652904" w="3741420">
                  <a:moveTo>
                    <a:pt x="179997" y="0"/>
                  </a:moveTo>
                  <a:lnTo>
                    <a:pt x="132144" y="6430"/>
                  </a:lnTo>
                  <a:lnTo>
                    <a:pt x="89146" y="24576"/>
                  </a:lnTo>
                  <a:lnTo>
                    <a:pt x="52717" y="52722"/>
                  </a:lnTo>
                  <a:lnTo>
                    <a:pt x="24573" y="89152"/>
                  </a:lnTo>
                  <a:lnTo>
                    <a:pt x="6429" y="132149"/>
                  </a:lnTo>
                  <a:lnTo>
                    <a:pt x="0" y="179997"/>
                  </a:lnTo>
                  <a:lnTo>
                    <a:pt x="0" y="1472831"/>
                  </a:lnTo>
                  <a:lnTo>
                    <a:pt x="6429" y="1520679"/>
                  </a:lnTo>
                  <a:lnTo>
                    <a:pt x="24573" y="1563676"/>
                  </a:lnTo>
                  <a:lnTo>
                    <a:pt x="52717" y="1600106"/>
                  </a:lnTo>
                  <a:lnTo>
                    <a:pt x="89146" y="1628252"/>
                  </a:lnTo>
                  <a:lnTo>
                    <a:pt x="132144" y="1646398"/>
                  </a:lnTo>
                  <a:lnTo>
                    <a:pt x="179997" y="1652828"/>
                  </a:lnTo>
                  <a:lnTo>
                    <a:pt x="3560826" y="1652828"/>
                  </a:lnTo>
                  <a:lnTo>
                    <a:pt x="3608674" y="1646398"/>
                  </a:lnTo>
                  <a:lnTo>
                    <a:pt x="3651670" y="1628252"/>
                  </a:lnTo>
                  <a:lnTo>
                    <a:pt x="3688100" y="1600106"/>
                  </a:lnTo>
                  <a:lnTo>
                    <a:pt x="3716246" y="1563676"/>
                  </a:lnTo>
                  <a:lnTo>
                    <a:pt x="3734392" y="1520679"/>
                  </a:lnTo>
                  <a:lnTo>
                    <a:pt x="3740823" y="1472831"/>
                  </a:lnTo>
                  <a:lnTo>
                    <a:pt x="3740823" y="179997"/>
                  </a:lnTo>
                  <a:lnTo>
                    <a:pt x="3734392" y="132149"/>
                  </a:lnTo>
                  <a:lnTo>
                    <a:pt x="3716246" y="89152"/>
                  </a:lnTo>
                  <a:lnTo>
                    <a:pt x="3688100" y="52722"/>
                  </a:lnTo>
                  <a:lnTo>
                    <a:pt x="3651670" y="24576"/>
                  </a:lnTo>
                  <a:lnTo>
                    <a:pt x="3608674" y="6430"/>
                  </a:lnTo>
                  <a:lnTo>
                    <a:pt x="3560826"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 name="Google Shape;388;p8"/>
            <p:cNvSpPr/>
            <p:nvPr/>
          </p:nvSpPr>
          <p:spPr>
            <a:xfrm>
              <a:off x="2393994" y="5099357"/>
              <a:ext cx="1357630" cy="1537335"/>
            </a:xfrm>
            <a:custGeom>
              <a:rect b="b" l="l" r="r" t="t"/>
              <a:pathLst>
                <a:path extrusionOk="0" h="1537334" w="1357629">
                  <a:moveTo>
                    <a:pt x="1213421" y="0"/>
                  </a:moveTo>
                  <a:lnTo>
                    <a:pt x="144005" y="0"/>
                  </a:lnTo>
                  <a:lnTo>
                    <a:pt x="98490" y="7341"/>
                  </a:lnTo>
                  <a:lnTo>
                    <a:pt x="58959" y="27785"/>
                  </a:lnTo>
                  <a:lnTo>
                    <a:pt x="27785" y="58959"/>
                  </a:lnTo>
                  <a:lnTo>
                    <a:pt x="7341" y="98490"/>
                  </a:lnTo>
                  <a:lnTo>
                    <a:pt x="0" y="144005"/>
                  </a:lnTo>
                  <a:lnTo>
                    <a:pt x="0" y="1393291"/>
                  </a:lnTo>
                  <a:lnTo>
                    <a:pt x="7341" y="1438805"/>
                  </a:lnTo>
                  <a:lnTo>
                    <a:pt x="27785" y="1478332"/>
                  </a:lnTo>
                  <a:lnTo>
                    <a:pt x="58959" y="1509502"/>
                  </a:lnTo>
                  <a:lnTo>
                    <a:pt x="98490" y="1529943"/>
                  </a:lnTo>
                  <a:lnTo>
                    <a:pt x="144005" y="1537284"/>
                  </a:lnTo>
                  <a:lnTo>
                    <a:pt x="1213421" y="1537284"/>
                  </a:lnTo>
                  <a:lnTo>
                    <a:pt x="1258935" y="1529943"/>
                  </a:lnTo>
                  <a:lnTo>
                    <a:pt x="1298462" y="1509502"/>
                  </a:lnTo>
                  <a:lnTo>
                    <a:pt x="1329632" y="1478332"/>
                  </a:lnTo>
                  <a:lnTo>
                    <a:pt x="1350073" y="1438805"/>
                  </a:lnTo>
                  <a:lnTo>
                    <a:pt x="1357414" y="1393291"/>
                  </a:lnTo>
                  <a:lnTo>
                    <a:pt x="1357414" y="144005"/>
                  </a:lnTo>
                  <a:lnTo>
                    <a:pt x="1350073" y="98490"/>
                  </a:lnTo>
                  <a:lnTo>
                    <a:pt x="1329632" y="58959"/>
                  </a:lnTo>
                  <a:lnTo>
                    <a:pt x="1298462" y="27785"/>
                  </a:lnTo>
                  <a:lnTo>
                    <a:pt x="1258935" y="7341"/>
                  </a:lnTo>
                  <a:lnTo>
                    <a:pt x="1213421"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 name="Google Shape;389;p8"/>
            <p:cNvSpPr/>
            <p:nvPr/>
          </p:nvSpPr>
          <p:spPr>
            <a:xfrm>
              <a:off x="2393994" y="5099357"/>
              <a:ext cx="1357630" cy="1537335"/>
            </a:xfrm>
            <a:custGeom>
              <a:rect b="b" l="l" r="r" t="t"/>
              <a:pathLst>
                <a:path extrusionOk="0" h="1537334" w="1357629">
                  <a:moveTo>
                    <a:pt x="144005" y="0"/>
                  </a:moveTo>
                  <a:lnTo>
                    <a:pt x="98490" y="7341"/>
                  </a:lnTo>
                  <a:lnTo>
                    <a:pt x="58959" y="27785"/>
                  </a:lnTo>
                  <a:lnTo>
                    <a:pt x="27785" y="58959"/>
                  </a:lnTo>
                  <a:lnTo>
                    <a:pt x="7341" y="98490"/>
                  </a:lnTo>
                  <a:lnTo>
                    <a:pt x="0" y="144005"/>
                  </a:lnTo>
                  <a:lnTo>
                    <a:pt x="0" y="1393291"/>
                  </a:lnTo>
                  <a:lnTo>
                    <a:pt x="7341" y="1438805"/>
                  </a:lnTo>
                  <a:lnTo>
                    <a:pt x="27785" y="1478332"/>
                  </a:lnTo>
                  <a:lnTo>
                    <a:pt x="58959" y="1509502"/>
                  </a:lnTo>
                  <a:lnTo>
                    <a:pt x="98490" y="1529943"/>
                  </a:lnTo>
                  <a:lnTo>
                    <a:pt x="144005" y="1537284"/>
                  </a:lnTo>
                  <a:lnTo>
                    <a:pt x="1213421" y="1537284"/>
                  </a:lnTo>
                  <a:lnTo>
                    <a:pt x="1258935" y="1529943"/>
                  </a:lnTo>
                  <a:lnTo>
                    <a:pt x="1298462" y="1509502"/>
                  </a:lnTo>
                  <a:lnTo>
                    <a:pt x="1329632" y="1478332"/>
                  </a:lnTo>
                  <a:lnTo>
                    <a:pt x="1350073" y="1438805"/>
                  </a:lnTo>
                  <a:lnTo>
                    <a:pt x="1357414" y="1393291"/>
                  </a:lnTo>
                  <a:lnTo>
                    <a:pt x="1357414" y="144005"/>
                  </a:lnTo>
                  <a:lnTo>
                    <a:pt x="1350073" y="98490"/>
                  </a:lnTo>
                  <a:lnTo>
                    <a:pt x="1329632" y="58959"/>
                  </a:lnTo>
                  <a:lnTo>
                    <a:pt x="1298462" y="27785"/>
                  </a:lnTo>
                  <a:lnTo>
                    <a:pt x="1258935" y="7341"/>
                  </a:lnTo>
                  <a:lnTo>
                    <a:pt x="1213421"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0" name="Google Shape;390;p8"/>
          <p:cNvSpPr txBox="1"/>
          <p:nvPr/>
        </p:nvSpPr>
        <p:spPr>
          <a:xfrm>
            <a:off x="2565462" y="5588280"/>
            <a:ext cx="996950" cy="490220"/>
          </a:xfrm>
          <a:prstGeom prst="rect">
            <a:avLst/>
          </a:prstGeom>
          <a:noFill/>
          <a:ln>
            <a:noFill/>
          </a:ln>
        </p:spPr>
        <p:txBody>
          <a:bodyPr anchorCtr="0" anchor="t" bIns="0" lIns="0" spcFirstLastPara="1" rIns="0" wrap="square" tIns="60950">
            <a:spAutoFit/>
          </a:bodyPr>
          <a:lstStyle/>
          <a:p>
            <a:pPr indent="0" lvl="0" marL="0" rtl="0" algn="ctr">
              <a:lnSpc>
                <a:spcPct val="100000"/>
              </a:lnSpc>
              <a:spcBef>
                <a:spcPts val="0"/>
              </a:spcBef>
              <a:spcAft>
                <a:spcPts val="0"/>
              </a:spcAft>
              <a:buNone/>
            </a:pPr>
            <a:r>
              <a:rPr b="0" lang="en-US" sz="750">
                <a:solidFill>
                  <a:srgbClr val="FFFFFF"/>
                </a:solidFill>
                <a:latin typeface="Arial"/>
                <a:ea typeface="Arial"/>
                <a:cs typeface="Arial"/>
                <a:sym typeface="Arial"/>
              </a:rPr>
              <a:t>신한아름다운연금보험</a:t>
            </a:r>
            <a:endParaRPr sz="750">
              <a:latin typeface="Arial"/>
              <a:ea typeface="Arial"/>
              <a:cs typeface="Arial"/>
              <a:sym typeface="Arial"/>
            </a:endParaRPr>
          </a:p>
          <a:p>
            <a:pPr indent="0" lvl="0" marL="12065" marR="5080" rtl="0" algn="ctr">
              <a:lnSpc>
                <a:spcPct val="122200"/>
              </a:lnSpc>
              <a:spcBef>
                <a:spcPts val="180"/>
              </a:spcBef>
              <a:spcAft>
                <a:spcPts val="0"/>
              </a:spcAft>
              <a:buNone/>
            </a:pPr>
            <a:r>
              <a:rPr b="0" lang="en-US" sz="750">
                <a:solidFill>
                  <a:srgbClr val="FFFFFF"/>
                </a:solidFill>
                <a:latin typeface="Arial"/>
                <a:ea typeface="Arial"/>
                <a:cs typeface="Arial"/>
                <a:sym typeface="Arial"/>
              </a:rPr>
              <a:t>(청년의 안정적인 미래를 지원하는 연금)</a:t>
            </a:r>
            <a:endParaRPr sz="750">
              <a:latin typeface="Arial"/>
              <a:ea typeface="Arial"/>
              <a:cs typeface="Arial"/>
              <a:sym typeface="Arial"/>
            </a:endParaRPr>
          </a:p>
        </p:txBody>
      </p:sp>
      <p:sp>
        <p:nvSpPr>
          <p:cNvPr id="391" name="Google Shape;391;p8"/>
          <p:cNvSpPr txBox="1"/>
          <p:nvPr/>
        </p:nvSpPr>
        <p:spPr>
          <a:xfrm>
            <a:off x="3848299" y="5170451"/>
            <a:ext cx="2030095" cy="1325880"/>
          </a:xfrm>
          <a:prstGeom prst="rect">
            <a:avLst/>
          </a:prstGeom>
          <a:noFill/>
          <a:ln>
            <a:noFill/>
          </a:ln>
        </p:spPr>
        <p:txBody>
          <a:bodyPr anchorCtr="0" anchor="t" bIns="0" lIns="0" spcFirstLastPara="1" rIns="0" wrap="square" tIns="12700">
            <a:spAutoFit/>
          </a:bodyPr>
          <a:lstStyle/>
          <a:p>
            <a:pPr indent="-47625" lvl="0" marL="55244" marR="5080" rtl="0" algn="just">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만 19세부터 39세의 가입자를 대상으로 연금개시 시점에 기본 적립액의 최대 30%를 추가로 받을 수 있는 연금보험</a:t>
            </a:r>
            <a:endParaRPr sz="750">
              <a:latin typeface="Arial"/>
              <a:ea typeface="Arial"/>
              <a:cs typeface="Arial"/>
              <a:sym typeface="Arial"/>
            </a:endParaRPr>
          </a:p>
          <a:p>
            <a:pPr indent="-47625" lvl="0" marL="55244" marR="57785"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‘아름다운 사회 만들기’ 동참 서약 시 5%, 결혼 시 5%, 자녀 출산 시 한 명당 5%씩 ‘상생보너스’가 추가되며 최대 30% 보너스 지급</a:t>
            </a:r>
            <a:endParaRPr sz="750">
              <a:latin typeface="Arial"/>
              <a:ea typeface="Arial"/>
              <a:cs typeface="Arial"/>
              <a:sym typeface="Arial"/>
            </a:endParaRPr>
          </a:p>
          <a:p>
            <a:pPr indent="-47625" lvl="0" marL="55244" marR="621030"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금융감독원 상생•협력 금융 신상품 우수사례로 선정</a:t>
            </a:r>
            <a:endParaRPr sz="750">
              <a:latin typeface="Arial"/>
              <a:ea typeface="Arial"/>
              <a:cs typeface="Arial"/>
              <a:sym typeface="Arial"/>
            </a:endParaRPr>
          </a:p>
        </p:txBody>
      </p:sp>
      <p:sp>
        <p:nvSpPr>
          <p:cNvPr id="392" name="Google Shape;392;p8"/>
          <p:cNvSpPr/>
          <p:nvPr/>
        </p:nvSpPr>
        <p:spPr>
          <a:xfrm>
            <a:off x="6550406" y="6251578"/>
            <a:ext cx="3744595" cy="443230"/>
          </a:xfrm>
          <a:custGeom>
            <a:rect b="b" l="l" r="r" t="t"/>
            <a:pathLst>
              <a:path extrusionOk="0" h="443229" w="3744595">
                <a:moveTo>
                  <a:pt x="144005" y="0"/>
                </a:moveTo>
                <a:lnTo>
                  <a:pt x="98490" y="7341"/>
                </a:lnTo>
                <a:lnTo>
                  <a:pt x="58959" y="27785"/>
                </a:lnTo>
                <a:lnTo>
                  <a:pt x="27785" y="58959"/>
                </a:lnTo>
                <a:lnTo>
                  <a:pt x="7341" y="98490"/>
                </a:lnTo>
                <a:lnTo>
                  <a:pt x="0" y="144005"/>
                </a:lnTo>
                <a:lnTo>
                  <a:pt x="0" y="298830"/>
                </a:lnTo>
                <a:lnTo>
                  <a:pt x="7341" y="344346"/>
                </a:lnTo>
                <a:lnTo>
                  <a:pt x="27785" y="383876"/>
                </a:lnTo>
                <a:lnTo>
                  <a:pt x="58959" y="415050"/>
                </a:lnTo>
                <a:lnTo>
                  <a:pt x="98490" y="435494"/>
                </a:lnTo>
                <a:lnTo>
                  <a:pt x="144005" y="442836"/>
                </a:lnTo>
                <a:lnTo>
                  <a:pt x="3600005" y="442836"/>
                </a:lnTo>
                <a:lnTo>
                  <a:pt x="3645520" y="435494"/>
                </a:lnTo>
                <a:lnTo>
                  <a:pt x="3685051" y="415050"/>
                </a:lnTo>
                <a:lnTo>
                  <a:pt x="3716224" y="383876"/>
                </a:lnTo>
                <a:lnTo>
                  <a:pt x="3736668" y="344346"/>
                </a:lnTo>
                <a:lnTo>
                  <a:pt x="3744010" y="298830"/>
                </a:lnTo>
                <a:lnTo>
                  <a:pt x="3744010" y="144005"/>
                </a:lnTo>
                <a:lnTo>
                  <a:pt x="3736668" y="98490"/>
                </a:lnTo>
                <a:lnTo>
                  <a:pt x="3716224" y="58959"/>
                </a:lnTo>
                <a:lnTo>
                  <a:pt x="3685051" y="27785"/>
                </a:lnTo>
                <a:lnTo>
                  <a:pt x="3645520" y="7341"/>
                </a:lnTo>
                <a:lnTo>
                  <a:pt x="3600005"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 name="Google Shape;393;p8"/>
          <p:cNvSpPr txBox="1"/>
          <p:nvPr/>
        </p:nvSpPr>
        <p:spPr>
          <a:xfrm>
            <a:off x="6773299" y="6266962"/>
            <a:ext cx="938530"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Digital</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6F5DCF"/>
                </a:solidFill>
                <a:latin typeface="Arial"/>
                <a:ea typeface="Arial"/>
                <a:cs typeface="Arial"/>
                <a:sym typeface="Arial"/>
              </a:rPr>
              <a:t>(온라인 직접가입 채널)</a:t>
            </a:r>
            <a:endParaRPr sz="750">
              <a:latin typeface="Arial"/>
              <a:ea typeface="Arial"/>
              <a:cs typeface="Arial"/>
              <a:sym typeface="Arial"/>
            </a:endParaRPr>
          </a:p>
        </p:txBody>
      </p:sp>
      <p:sp>
        <p:nvSpPr>
          <p:cNvPr id="394" name="Google Shape;394;p8"/>
          <p:cNvSpPr txBox="1"/>
          <p:nvPr/>
        </p:nvSpPr>
        <p:spPr>
          <a:xfrm>
            <a:off x="7943300" y="6266962"/>
            <a:ext cx="1964055" cy="35052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디지털 콘텐츠 중심 2030 고객 접근성 강화,</a:t>
            </a:r>
            <a:endParaRPr sz="750">
              <a:latin typeface="Arial"/>
              <a:ea typeface="Arial"/>
              <a:cs typeface="Arial"/>
              <a:sym typeface="Arial"/>
            </a:endParaRPr>
          </a:p>
          <a:p>
            <a:pPr indent="0" lvl="0" marL="12700" rtl="0" algn="l">
              <a:lnSpc>
                <a:spcPct val="100000"/>
              </a:lnSpc>
              <a:spcBef>
                <a:spcPts val="380"/>
              </a:spcBef>
              <a:spcAft>
                <a:spcPts val="0"/>
              </a:spcAft>
              <a:buNone/>
            </a:pPr>
            <a:r>
              <a:rPr b="0" lang="en-US" sz="750">
                <a:solidFill>
                  <a:srgbClr val="58595B"/>
                </a:solidFill>
                <a:latin typeface="Arial"/>
                <a:ea typeface="Arial"/>
                <a:cs typeface="Arial"/>
                <a:sym typeface="Arial"/>
              </a:rPr>
              <a:t>고객 관점의 UI/UX 제공을 통한 고객 편의성 증대</a:t>
            </a:r>
            <a:endParaRPr sz="750">
              <a:latin typeface="Arial"/>
              <a:ea typeface="Arial"/>
              <a:cs typeface="Arial"/>
              <a:sym typeface="Arial"/>
            </a:endParaRPr>
          </a:p>
        </p:txBody>
      </p:sp>
      <p:sp>
        <p:nvSpPr>
          <p:cNvPr id="395" name="Google Shape;395;p8"/>
          <p:cNvSpPr txBox="1"/>
          <p:nvPr/>
        </p:nvSpPr>
        <p:spPr>
          <a:xfrm>
            <a:off x="6539300" y="6010419"/>
            <a:ext cx="31813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비대면</a:t>
            </a:r>
            <a:endParaRPr sz="750">
              <a:latin typeface="Malgun Gothic"/>
              <a:ea typeface="Malgun Gothic"/>
              <a:cs typeface="Malgun Gothic"/>
              <a:sym typeface="Malgun Gothic"/>
            </a:endParaRPr>
          </a:p>
        </p:txBody>
      </p:sp>
      <p:graphicFrame>
        <p:nvGraphicFramePr>
          <p:cNvPr id="396" name="Google Shape;396;p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4">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5">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397" name="Google Shape;397;p8"/>
          <p:cNvSpPr txBox="1"/>
          <p:nvPr/>
        </p:nvSpPr>
        <p:spPr>
          <a:xfrm>
            <a:off x="6539300" y="2813389"/>
            <a:ext cx="220979"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전속</a:t>
            </a:r>
            <a:endParaRPr sz="750">
              <a:latin typeface="Malgun Gothic"/>
              <a:ea typeface="Malgun Gothic"/>
              <a:cs typeface="Malgun Gothic"/>
              <a:sym typeface="Malgun Gothic"/>
            </a:endParaRPr>
          </a:p>
        </p:txBody>
      </p:sp>
      <p:sp>
        <p:nvSpPr>
          <p:cNvPr id="398" name="Google Shape;398;p8"/>
          <p:cNvSpPr/>
          <p:nvPr/>
        </p:nvSpPr>
        <p:spPr>
          <a:xfrm>
            <a:off x="6550414" y="3054552"/>
            <a:ext cx="3744595" cy="1447800"/>
          </a:xfrm>
          <a:custGeom>
            <a:rect b="b" l="l" r="r" t="t"/>
            <a:pathLst>
              <a:path extrusionOk="0" h="1447800" w="3744595">
                <a:moveTo>
                  <a:pt x="179997" y="0"/>
                </a:moveTo>
                <a:lnTo>
                  <a:pt x="132144" y="6430"/>
                </a:lnTo>
                <a:lnTo>
                  <a:pt x="89146" y="24576"/>
                </a:lnTo>
                <a:lnTo>
                  <a:pt x="52717" y="52722"/>
                </a:lnTo>
                <a:lnTo>
                  <a:pt x="24573" y="89152"/>
                </a:lnTo>
                <a:lnTo>
                  <a:pt x="6429" y="132149"/>
                </a:lnTo>
                <a:lnTo>
                  <a:pt x="0" y="179997"/>
                </a:lnTo>
                <a:lnTo>
                  <a:pt x="0" y="1267625"/>
                </a:lnTo>
                <a:lnTo>
                  <a:pt x="6429" y="1315477"/>
                </a:lnTo>
                <a:lnTo>
                  <a:pt x="24573" y="1358475"/>
                </a:lnTo>
                <a:lnTo>
                  <a:pt x="52717" y="1394904"/>
                </a:lnTo>
                <a:lnTo>
                  <a:pt x="89146" y="1423048"/>
                </a:lnTo>
                <a:lnTo>
                  <a:pt x="132144" y="1441192"/>
                </a:lnTo>
                <a:lnTo>
                  <a:pt x="179997" y="1447622"/>
                </a:lnTo>
                <a:lnTo>
                  <a:pt x="3564001" y="1447622"/>
                </a:lnTo>
                <a:lnTo>
                  <a:pt x="3611849" y="1441192"/>
                </a:lnTo>
                <a:lnTo>
                  <a:pt x="3654845" y="1423048"/>
                </a:lnTo>
                <a:lnTo>
                  <a:pt x="3691275" y="1394904"/>
                </a:lnTo>
                <a:lnTo>
                  <a:pt x="3719421" y="1358475"/>
                </a:lnTo>
                <a:lnTo>
                  <a:pt x="3737567" y="1315477"/>
                </a:lnTo>
                <a:lnTo>
                  <a:pt x="3743998" y="1267625"/>
                </a:lnTo>
                <a:lnTo>
                  <a:pt x="3743998" y="179997"/>
                </a:lnTo>
                <a:lnTo>
                  <a:pt x="3737567" y="132149"/>
                </a:lnTo>
                <a:lnTo>
                  <a:pt x="3719421" y="89152"/>
                </a:lnTo>
                <a:lnTo>
                  <a:pt x="3691275" y="52722"/>
                </a:lnTo>
                <a:lnTo>
                  <a:pt x="3654845" y="24576"/>
                </a:lnTo>
                <a:lnTo>
                  <a:pt x="3611849" y="6430"/>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 name="Google Shape;399;p8"/>
          <p:cNvSpPr txBox="1"/>
          <p:nvPr/>
        </p:nvSpPr>
        <p:spPr>
          <a:xfrm>
            <a:off x="6773299" y="3224390"/>
            <a:ext cx="60706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FC (대면채널)</a:t>
            </a:r>
            <a:endParaRPr sz="750">
              <a:latin typeface="Arial"/>
              <a:ea typeface="Arial"/>
              <a:cs typeface="Arial"/>
              <a:sym typeface="Arial"/>
            </a:endParaRPr>
          </a:p>
        </p:txBody>
      </p:sp>
      <p:sp>
        <p:nvSpPr>
          <p:cNvPr id="400" name="Google Shape;400;p8"/>
          <p:cNvSpPr txBox="1"/>
          <p:nvPr/>
        </p:nvSpPr>
        <p:spPr>
          <a:xfrm>
            <a:off x="6751956" y="3861961"/>
            <a:ext cx="107950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Hybrid (Value-Up 채널)</a:t>
            </a:r>
            <a:endParaRPr sz="750">
              <a:latin typeface="Arial"/>
              <a:ea typeface="Arial"/>
              <a:cs typeface="Arial"/>
              <a:sym typeface="Arial"/>
            </a:endParaRPr>
          </a:p>
        </p:txBody>
      </p:sp>
      <p:sp>
        <p:nvSpPr>
          <p:cNvPr id="401" name="Google Shape;401;p8"/>
          <p:cNvSpPr txBox="1"/>
          <p:nvPr/>
        </p:nvSpPr>
        <p:spPr>
          <a:xfrm>
            <a:off x="6773299" y="4185400"/>
            <a:ext cx="64960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제휴 (통신채널)</a:t>
            </a:r>
            <a:endParaRPr sz="750">
              <a:latin typeface="Arial"/>
              <a:ea typeface="Arial"/>
              <a:cs typeface="Arial"/>
              <a:sym typeface="Arial"/>
            </a:endParaRPr>
          </a:p>
        </p:txBody>
      </p:sp>
      <p:sp>
        <p:nvSpPr>
          <p:cNvPr id="402" name="Google Shape;402;p8"/>
          <p:cNvSpPr txBox="1"/>
          <p:nvPr/>
        </p:nvSpPr>
        <p:spPr>
          <a:xfrm>
            <a:off x="7943300" y="3176130"/>
            <a:ext cx="1572260" cy="513080"/>
          </a:xfrm>
          <a:prstGeom prst="rect">
            <a:avLst/>
          </a:prstGeom>
          <a:noFill/>
          <a:ln>
            <a:noFill/>
          </a:ln>
        </p:spPr>
        <p:txBody>
          <a:bodyPr anchorCtr="0" anchor="t" bIns="0" lIns="0" spcFirstLastPara="1" rIns="0" wrap="square" tIns="60950">
            <a:spAutoFit/>
          </a:bodyPr>
          <a:lstStyle/>
          <a:p>
            <a:pPr indent="-47625" lvl="0" marL="55244" rtl="0" algn="l">
              <a:lnSpc>
                <a:spcPct val="1000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국내 보험시장 전통적 대면 영업 모델</a:t>
            </a:r>
            <a:endParaRPr sz="750">
              <a:latin typeface="Arial"/>
              <a:ea typeface="Arial"/>
              <a:cs typeface="Arial"/>
              <a:sym typeface="Arial"/>
            </a:endParaRPr>
          </a:p>
          <a:p>
            <a:pPr indent="-47625" lvl="0" marL="55244" marR="5080"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2040 남성 중심 전문 컨설팅 조직, 4060 여성 중심 네트워크형 조직 운영</a:t>
            </a:r>
            <a:endParaRPr sz="750">
              <a:latin typeface="Arial"/>
              <a:ea typeface="Arial"/>
              <a:cs typeface="Arial"/>
              <a:sym typeface="Arial"/>
            </a:endParaRPr>
          </a:p>
        </p:txBody>
      </p:sp>
      <p:sp>
        <p:nvSpPr>
          <p:cNvPr id="403" name="Google Shape;403;p8"/>
          <p:cNvSpPr txBox="1"/>
          <p:nvPr/>
        </p:nvSpPr>
        <p:spPr>
          <a:xfrm>
            <a:off x="7943300" y="3861961"/>
            <a:ext cx="226885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체계적 Database 운영 역량과 Full 보장설계서비스 결합</a:t>
            </a:r>
            <a:endParaRPr sz="750">
              <a:latin typeface="Arial"/>
              <a:ea typeface="Arial"/>
              <a:cs typeface="Arial"/>
              <a:sym typeface="Arial"/>
            </a:endParaRPr>
          </a:p>
        </p:txBody>
      </p:sp>
      <p:sp>
        <p:nvSpPr>
          <p:cNvPr id="404" name="Google Shape;404;p8"/>
          <p:cNvSpPr txBox="1"/>
          <p:nvPr/>
        </p:nvSpPr>
        <p:spPr>
          <a:xfrm>
            <a:off x="7943300" y="4185400"/>
            <a:ext cx="1767839"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고객 데이터 기반 비대면(TM) 전문 영업모델</a:t>
            </a:r>
            <a:endParaRPr sz="750">
              <a:latin typeface="Arial"/>
              <a:ea typeface="Arial"/>
              <a:cs typeface="Arial"/>
              <a:sym typeface="Arial"/>
            </a:endParaRPr>
          </a:p>
        </p:txBody>
      </p:sp>
      <p:grpSp>
        <p:nvGrpSpPr>
          <p:cNvPr id="405" name="Google Shape;405;p8"/>
          <p:cNvGrpSpPr/>
          <p:nvPr/>
        </p:nvGrpSpPr>
        <p:grpSpPr>
          <a:xfrm>
            <a:off x="6785999" y="3768864"/>
            <a:ext cx="3276600" cy="326145"/>
            <a:chOff x="6785999" y="3768864"/>
            <a:chExt cx="3276600" cy="326145"/>
          </a:xfrm>
        </p:grpSpPr>
        <p:sp>
          <p:nvSpPr>
            <p:cNvPr id="406" name="Google Shape;406;p8"/>
            <p:cNvSpPr/>
            <p:nvPr/>
          </p:nvSpPr>
          <p:spPr>
            <a:xfrm>
              <a:off x="6785999" y="3768864"/>
              <a:ext cx="3276600" cy="0"/>
            </a:xfrm>
            <a:custGeom>
              <a:rect b="b" l="l" r="r" t="t"/>
              <a:pathLst>
                <a:path extrusionOk="0" h="120000" w="3276600">
                  <a:moveTo>
                    <a:pt x="0" y="0"/>
                  </a:moveTo>
                  <a:lnTo>
                    <a:pt x="3276003"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 name="Google Shape;407;p8"/>
            <p:cNvSpPr/>
            <p:nvPr/>
          </p:nvSpPr>
          <p:spPr>
            <a:xfrm>
              <a:off x="6785999" y="4095009"/>
              <a:ext cx="3276600" cy="0"/>
            </a:xfrm>
            <a:custGeom>
              <a:rect b="b" l="l" r="r" t="t"/>
              <a:pathLst>
                <a:path extrusionOk="0" h="120000" w="3276600">
                  <a:moveTo>
                    <a:pt x="0" y="0"/>
                  </a:moveTo>
                  <a:lnTo>
                    <a:pt x="3276003"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8" name="Google Shape;408;p8"/>
          <p:cNvSpPr txBox="1"/>
          <p:nvPr/>
        </p:nvSpPr>
        <p:spPr>
          <a:xfrm>
            <a:off x="6539300" y="4633304"/>
            <a:ext cx="318135" cy="1447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비전속</a:t>
            </a:r>
            <a:endParaRPr sz="750">
              <a:latin typeface="Malgun Gothic"/>
              <a:ea typeface="Malgun Gothic"/>
              <a:cs typeface="Malgun Gothic"/>
              <a:sym typeface="Malgun Gothic"/>
            </a:endParaRPr>
          </a:p>
        </p:txBody>
      </p:sp>
      <p:sp>
        <p:nvSpPr>
          <p:cNvPr id="409" name="Google Shape;409;p8"/>
          <p:cNvSpPr/>
          <p:nvPr/>
        </p:nvSpPr>
        <p:spPr>
          <a:xfrm>
            <a:off x="6550414" y="4874459"/>
            <a:ext cx="3744595" cy="1005205"/>
          </a:xfrm>
          <a:custGeom>
            <a:rect b="b" l="l" r="r" t="t"/>
            <a:pathLst>
              <a:path extrusionOk="0" h="1005204" w="3744595">
                <a:moveTo>
                  <a:pt x="179997" y="0"/>
                </a:moveTo>
                <a:lnTo>
                  <a:pt x="132144" y="6430"/>
                </a:lnTo>
                <a:lnTo>
                  <a:pt x="89146" y="24576"/>
                </a:lnTo>
                <a:lnTo>
                  <a:pt x="52717" y="52722"/>
                </a:lnTo>
                <a:lnTo>
                  <a:pt x="24573" y="89152"/>
                </a:lnTo>
                <a:lnTo>
                  <a:pt x="6429" y="132149"/>
                </a:lnTo>
                <a:lnTo>
                  <a:pt x="0" y="179997"/>
                </a:lnTo>
                <a:lnTo>
                  <a:pt x="0" y="824826"/>
                </a:lnTo>
                <a:lnTo>
                  <a:pt x="6429" y="872674"/>
                </a:lnTo>
                <a:lnTo>
                  <a:pt x="24573" y="915671"/>
                </a:lnTo>
                <a:lnTo>
                  <a:pt x="52717" y="952101"/>
                </a:lnTo>
                <a:lnTo>
                  <a:pt x="89146" y="980247"/>
                </a:lnTo>
                <a:lnTo>
                  <a:pt x="132144" y="998393"/>
                </a:lnTo>
                <a:lnTo>
                  <a:pt x="179997" y="1004823"/>
                </a:lnTo>
                <a:lnTo>
                  <a:pt x="3564001" y="1004823"/>
                </a:lnTo>
                <a:lnTo>
                  <a:pt x="3611849" y="998393"/>
                </a:lnTo>
                <a:lnTo>
                  <a:pt x="3654845" y="980247"/>
                </a:lnTo>
                <a:lnTo>
                  <a:pt x="3691275" y="952101"/>
                </a:lnTo>
                <a:lnTo>
                  <a:pt x="3719421" y="915671"/>
                </a:lnTo>
                <a:lnTo>
                  <a:pt x="3737567" y="872674"/>
                </a:lnTo>
                <a:lnTo>
                  <a:pt x="3743998" y="824826"/>
                </a:lnTo>
                <a:lnTo>
                  <a:pt x="3743998" y="179997"/>
                </a:lnTo>
                <a:lnTo>
                  <a:pt x="3737567" y="132149"/>
                </a:lnTo>
                <a:lnTo>
                  <a:pt x="3719421" y="89152"/>
                </a:lnTo>
                <a:lnTo>
                  <a:pt x="3691275" y="52722"/>
                </a:lnTo>
                <a:lnTo>
                  <a:pt x="3654845" y="24576"/>
                </a:lnTo>
                <a:lnTo>
                  <a:pt x="3611849" y="6430"/>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8"/>
          <p:cNvSpPr txBox="1"/>
          <p:nvPr/>
        </p:nvSpPr>
        <p:spPr>
          <a:xfrm>
            <a:off x="6773299" y="5021918"/>
            <a:ext cx="92011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GA (법인 대리점 채널)</a:t>
            </a:r>
            <a:endParaRPr sz="750">
              <a:latin typeface="Arial"/>
              <a:ea typeface="Arial"/>
              <a:cs typeface="Arial"/>
              <a:sym typeface="Arial"/>
            </a:endParaRPr>
          </a:p>
        </p:txBody>
      </p:sp>
      <p:sp>
        <p:nvSpPr>
          <p:cNvPr id="411" name="Google Shape;411;p8"/>
          <p:cNvSpPr txBox="1"/>
          <p:nvPr/>
        </p:nvSpPr>
        <p:spPr>
          <a:xfrm>
            <a:off x="6773299" y="5591430"/>
            <a:ext cx="887094"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BA (방카슈랑스 채널)</a:t>
            </a:r>
            <a:endParaRPr sz="750">
              <a:latin typeface="Arial"/>
              <a:ea typeface="Arial"/>
              <a:cs typeface="Arial"/>
              <a:sym typeface="Arial"/>
            </a:endParaRPr>
          </a:p>
        </p:txBody>
      </p:sp>
      <p:sp>
        <p:nvSpPr>
          <p:cNvPr id="412" name="Google Shape;412;p8"/>
          <p:cNvSpPr txBox="1"/>
          <p:nvPr/>
        </p:nvSpPr>
        <p:spPr>
          <a:xfrm>
            <a:off x="7943300" y="4973658"/>
            <a:ext cx="2086610" cy="513080"/>
          </a:xfrm>
          <a:prstGeom prst="rect">
            <a:avLst/>
          </a:prstGeom>
          <a:noFill/>
          <a:ln>
            <a:noFill/>
          </a:ln>
        </p:spPr>
        <p:txBody>
          <a:bodyPr anchorCtr="0" anchor="t" bIns="0" lIns="0" spcFirstLastPara="1" rIns="0" wrap="square" tIns="12700">
            <a:spAutoFit/>
          </a:bodyPr>
          <a:lstStyle/>
          <a:p>
            <a:pPr indent="0" lvl="0" marL="12700" marR="5080" rtl="0" algn="l">
              <a:lnSpc>
                <a:spcPct val="142200"/>
              </a:lnSpc>
              <a:spcBef>
                <a:spcPts val="0"/>
              </a:spcBef>
              <a:spcAft>
                <a:spcPts val="0"/>
              </a:spcAft>
              <a:buNone/>
            </a:pPr>
            <a:r>
              <a:rPr b="0" lang="en-US" sz="750">
                <a:solidFill>
                  <a:srgbClr val="58595B"/>
                </a:solidFill>
                <a:latin typeface="Arial"/>
                <a:ea typeface="Arial"/>
                <a:cs typeface="Arial"/>
                <a:sym typeface="Arial"/>
              </a:rPr>
              <a:t>제휴 유대 강화 및 시장 트렌드 대응 상품 운영을 통한 성장 모델 시현, 금융 시장 변동성 대응 기민한 상품 포트폴리오 운영</a:t>
            </a:r>
            <a:endParaRPr sz="750">
              <a:latin typeface="Arial"/>
              <a:ea typeface="Arial"/>
              <a:cs typeface="Arial"/>
              <a:sym typeface="Arial"/>
            </a:endParaRPr>
          </a:p>
        </p:txBody>
      </p:sp>
      <p:sp>
        <p:nvSpPr>
          <p:cNvPr id="413" name="Google Shape;413;p8"/>
          <p:cNvSpPr txBox="1"/>
          <p:nvPr/>
        </p:nvSpPr>
        <p:spPr>
          <a:xfrm>
            <a:off x="7943300" y="5591430"/>
            <a:ext cx="215963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그룹 금융 네트워크 기반 활용 및 모바일 방카 저변확대</a:t>
            </a:r>
            <a:endParaRPr sz="750">
              <a:latin typeface="Arial"/>
              <a:ea typeface="Arial"/>
              <a:cs typeface="Arial"/>
              <a:sym typeface="Arial"/>
            </a:endParaRPr>
          </a:p>
        </p:txBody>
      </p:sp>
      <p:sp>
        <p:nvSpPr>
          <p:cNvPr id="414" name="Google Shape;414;p8"/>
          <p:cNvSpPr/>
          <p:nvPr/>
        </p:nvSpPr>
        <p:spPr>
          <a:xfrm>
            <a:off x="6785999" y="5556625"/>
            <a:ext cx="3276600" cy="0"/>
          </a:xfrm>
          <a:custGeom>
            <a:rect b="b" l="l" r="r" t="t"/>
            <a:pathLst>
              <a:path extrusionOk="0" h="120000" w="3276600">
                <a:moveTo>
                  <a:pt x="0" y="0"/>
                </a:moveTo>
                <a:lnTo>
                  <a:pt x="3276003"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5" name="Google Shape;415;p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08</a:t>
            </a:r>
            <a:endParaRPr sz="900">
              <a:latin typeface="Malgun Gothic"/>
              <a:ea typeface="Malgun Gothic"/>
              <a:cs typeface="Malgun Gothic"/>
              <a:sym typeface="Malgun Gothic"/>
            </a:endParaRPr>
          </a:p>
        </p:txBody>
      </p:sp>
      <p:pic>
        <p:nvPicPr>
          <p:cNvPr id="416" name="Google Shape;416;p8"/>
          <p:cNvPicPr preferRelativeResize="0"/>
          <p:nvPr/>
        </p:nvPicPr>
        <p:blipFill rotWithShape="1">
          <a:blip r:embed="rId8">
            <a:alphaModFix/>
          </a:blip>
          <a:srcRect b="0" l="0" r="0" t="0"/>
          <a:stretch/>
        </p:blipFill>
        <p:spPr>
          <a:xfrm>
            <a:off x="431999" y="6464984"/>
            <a:ext cx="231013" cy="231013"/>
          </a:xfrm>
          <a:prstGeom prst="rect">
            <a:avLst/>
          </a:prstGeom>
          <a:noFill/>
          <a:ln>
            <a:noFill/>
          </a:ln>
        </p:spPr>
      </p:pic>
      <p:pic>
        <p:nvPicPr>
          <p:cNvPr id="417" name="Google Shape;417;p8"/>
          <p:cNvPicPr preferRelativeResize="0"/>
          <p:nvPr/>
        </p:nvPicPr>
        <p:blipFill rotWithShape="1">
          <a:blip r:embed="rId9">
            <a:alphaModFix/>
          </a:blip>
          <a:srcRect b="0" l="0" r="0" t="0"/>
          <a:stretch/>
        </p:blipFill>
        <p:spPr>
          <a:xfrm>
            <a:off x="431999" y="6167054"/>
            <a:ext cx="231013" cy="231012"/>
          </a:xfrm>
          <a:prstGeom prst="rect">
            <a:avLst/>
          </a:prstGeom>
          <a:noFill/>
          <a:ln>
            <a:noFill/>
          </a:ln>
        </p:spPr>
      </p:pic>
      <p:pic>
        <p:nvPicPr>
          <p:cNvPr id="418" name="Google Shape;418;p8"/>
          <p:cNvPicPr preferRelativeResize="0"/>
          <p:nvPr/>
        </p:nvPicPr>
        <p:blipFill rotWithShape="1">
          <a:blip r:embed="rId10">
            <a:alphaModFix/>
          </a:blip>
          <a:srcRect b="0" l="0" r="0" t="0"/>
          <a:stretch/>
        </p:blipFill>
        <p:spPr>
          <a:xfrm>
            <a:off x="431999" y="5730434"/>
            <a:ext cx="231013" cy="231013"/>
          </a:xfrm>
          <a:prstGeom prst="rect">
            <a:avLst/>
          </a:prstGeom>
          <a:noFill/>
          <a:ln>
            <a:noFill/>
          </a:ln>
        </p:spPr>
      </p:pic>
      <p:pic>
        <p:nvPicPr>
          <p:cNvPr id="419" name="Google Shape;419;p8"/>
          <p:cNvPicPr preferRelativeResize="0"/>
          <p:nvPr/>
        </p:nvPicPr>
        <p:blipFill rotWithShape="1">
          <a:blip r:embed="rId11">
            <a:alphaModFix/>
          </a:blip>
          <a:srcRect b="0" l="0" r="0" t="0"/>
          <a:stretch/>
        </p:blipFill>
        <p:spPr>
          <a:xfrm>
            <a:off x="431999" y="5432504"/>
            <a:ext cx="231013" cy="231012"/>
          </a:xfrm>
          <a:prstGeom prst="rect">
            <a:avLst/>
          </a:prstGeom>
          <a:noFill/>
          <a:ln>
            <a:noFill/>
          </a:ln>
        </p:spPr>
      </p:pic>
      <p:sp>
        <p:nvSpPr>
          <p:cNvPr id="420" name="Google Shape;420;p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13" name="Shape 5013"/>
        <p:cNvGrpSpPr/>
        <p:nvPr/>
      </p:nvGrpSpPr>
      <p:grpSpPr>
        <a:xfrm>
          <a:off x="0" y="0"/>
          <a:ext cx="0" cy="0"/>
          <a:chOff x="0" y="0"/>
          <a:chExt cx="0" cy="0"/>
        </a:xfrm>
      </p:grpSpPr>
      <p:graphicFrame>
        <p:nvGraphicFramePr>
          <p:cNvPr id="5014" name="Google Shape;5014;p8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8">
                            <a:extLst>
                              <a:ext uri="{A12FA001-AC4F-418D-AE19-62706E023703}">
                                <ahyp:hlinkClr val="tx"/>
                              </a:ext>
                            </a:extLst>
                          </a:hlinkClick>
                        </a:rPr>
                        <a:t>혁신 및 포용금융</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지역사회 발전 및 투자</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고객 만족도 제고</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인재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인권 및 다양성</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안전 및 보건</a:t>
                      </a:r>
                      <a:endParaRPr sz="650" u="none" cap="none" strike="noStrike">
                        <a:latin typeface="Arial"/>
                        <a:ea typeface="Arial"/>
                        <a:cs typeface="Arial"/>
                        <a:sym typeface="Arial"/>
                      </a:endParaRPr>
                    </a:p>
                  </a:txBody>
                  <a:tcPr marT="35550" marB="0" marR="0" marL="0"/>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DA4EB"/>
                          </a:solidFill>
                          <a:latin typeface="Malgun Gothic"/>
                          <a:ea typeface="Malgun Gothic"/>
                          <a:cs typeface="Malgun Gothic"/>
                          <a:sym typeface="Malgun Gothic"/>
                          <a:hlinkClick action="ppaction://hlinksldjump" r:id="rId14">
                            <a:extLst>
                              <a:ext uri="{A12FA001-AC4F-418D-AE19-62706E023703}">
                                <ahyp:hlinkClr val="tx"/>
                              </a:ext>
                            </a:extLst>
                          </a:hlinkClick>
                        </a:rPr>
                        <a:t>지속가능한 공급망</a:t>
                      </a:r>
                      <a:endParaRPr sz="650" u="none" cap="none" strike="noStrike">
                        <a:latin typeface="Malgun Gothic"/>
                        <a:ea typeface="Malgun Gothic"/>
                        <a:cs typeface="Malgun Gothic"/>
                        <a:sym typeface="Malgun Gothic"/>
                      </a:endParaRPr>
                    </a:p>
                  </a:txBody>
                  <a:tcPr marT="36200" marB="0" marR="0" marL="0">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5">
                            <a:extLst>
                              <a:ext uri="{A12FA001-AC4F-418D-AE19-62706E023703}">
                                <ahyp:hlinkClr val="tx"/>
                              </a:ext>
                            </a:extLst>
                          </a:hlinkClick>
                        </a:rPr>
                        <a:t>Governance</a:t>
                      </a:r>
                      <a:endParaRPr sz="650" u="none" cap="none" strike="noStrike">
                        <a:latin typeface="Arial"/>
                        <a:ea typeface="Arial"/>
                        <a:cs typeface="Arial"/>
                        <a:sym typeface="Arial"/>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015" name="Google Shape;5015;p80"/>
          <p:cNvGrpSpPr/>
          <p:nvPr/>
        </p:nvGrpSpPr>
        <p:grpSpPr>
          <a:xfrm>
            <a:off x="2339987" y="1644434"/>
            <a:ext cx="2484120" cy="3810"/>
            <a:chOff x="2339987" y="1644434"/>
            <a:chExt cx="2484120" cy="3810"/>
          </a:xfrm>
        </p:grpSpPr>
        <p:sp>
          <p:nvSpPr>
            <p:cNvPr id="5016" name="Google Shape;5016;p80"/>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17" name="Google Shape;5017;p80"/>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018" name="Google Shape;5018;p80"/>
          <p:cNvPicPr preferRelativeResize="0"/>
          <p:nvPr/>
        </p:nvPicPr>
        <p:blipFill rotWithShape="1">
          <a:blip r:embed="rId16">
            <a:alphaModFix/>
          </a:blip>
          <a:srcRect b="0" l="0" r="0" t="0"/>
          <a:stretch/>
        </p:blipFill>
        <p:spPr>
          <a:xfrm>
            <a:off x="3063745" y="2182784"/>
            <a:ext cx="98424" cy="82549"/>
          </a:xfrm>
          <a:prstGeom prst="rect">
            <a:avLst/>
          </a:prstGeom>
          <a:noFill/>
          <a:ln>
            <a:noFill/>
          </a:ln>
        </p:spPr>
      </p:pic>
      <p:pic>
        <p:nvPicPr>
          <p:cNvPr id="5019" name="Google Shape;5019;p80"/>
          <p:cNvPicPr preferRelativeResize="0"/>
          <p:nvPr/>
        </p:nvPicPr>
        <p:blipFill rotWithShape="1">
          <a:blip r:embed="rId16">
            <a:alphaModFix/>
          </a:blip>
          <a:srcRect b="0" l="0" r="0" t="0"/>
          <a:stretch/>
        </p:blipFill>
        <p:spPr>
          <a:xfrm>
            <a:off x="4469282" y="2182784"/>
            <a:ext cx="98424" cy="82549"/>
          </a:xfrm>
          <a:prstGeom prst="rect">
            <a:avLst/>
          </a:prstGeom>
          <a:noFill/>
          <a:ln>
            <a:noFill/>
          </a:ln>
        </p:spPr>
      </p:pic>
      <p:pic>
        <p:nvPicPr>
          <p:cNvPr id="5020" name="Google Shape;5020;p80"/>
          <p:cNvPicPr preferRelativeResize="0"/>
          <p:nvPr/>
        </p:nvPicPr>
        <p:blipFill rotWithShape="1">
          <a:blip r:embed="rId16">
            <a:alphaModFix/>
          </a:blip>
          <a:srcRect b="0" l="0" r="0" t="0"/>
          <a:stretch/>
        </p:blipFill>
        <p:spPr>
          <a:xfrm>
            <a:off x="2340000" y="4009044"/>
            <a:ext cx="98424" cy="82549"/>
          </a:xfrm>
          <a:prstGeom prst="rect">
            <a:avLst/>
          </a:prstGeom>
          <a:noFill/>
          <a:ln>
            <a:noFill/>
          </a:ln>
        </p:spPr>
      </p:pic>
      <p:sp>
        <p:nvSpPr>
          <p:cNvPr id="5021" name="Google Shape;5021;p80"/>
          <p:cNvSpPr txBox="1"/>
          <p:nvPr/>
        </p:nvSpPr>
        <p:spPr>
          <a:xfrm>
            <a:off x="2327300" y="1413418"/>
            <a:ext cx="2510155" cy="3625215"/>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공정하고 투명한 협력회사 선정 및 평가</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6985" rtl="0" algn="just">
              <a:lnSpc>
                <a:spcPct val="149800"/>
              </a:lnSpc>
              <a:spcBef>
                <a:spcPts val="5"/>
              </a:spcBef>
              <a:spcAft>
                <a:spcPts val="0"/>
              </a:spcAft>
              <a:buNone/>
            </a:pPr>
            <a:r>
              <a:rPr b="0" lang="en-US" sz="800">
                <a:solidFill>
                  <a:srgbClr val="58595B"/>
                </a:solidFill>
                <a:latin typeface="Arial"/>
                <a:ea typeface="Arial"/>
                <a:cs typeface="Arial"/>
                <a:sym typeface="Arial"/>
              </a:rPr>
              <a:t>신한라이프는 협력회사와의 투명하고 공정한 거래 문화를 경영 전반에 내재화하고 있습니다. 협력회사 선정 시 일반 경쟁입찰을 기본  로 하여 공급자를 선정하고 있  며, 신 한라이프 홈페이지 내에 입찰 공고를 하여 모든 잠재 협력 회사가 해당 공고를 조회하여 입찰에 참여할 수 있게 하고 있습니다.</a:t>
            </a:r>
            <a:endParaRPr sz="800">
              <a:latin typeface="Arial"/>
              <a:ea typeface="Arial"/>
              <a:cs typeface="Arial"/>
              <a:sym typeface="Arial"/>
            </a:endParaRPr>
          </a:p>
          <a:p>
            <a:pPr indent="0" lvl="0" marL="0" rtl="0" algn="l">
              <a:lnSpc>
                <a:spcPct val="100000"/>
              </a:lnSpc>
              <a:spcBef>
                <a:spcPts val="30"/>
              </a:spcBef>
              <a:spcAft>
                <a:spcPts val="0"/>
              </a:spcAft>
              <a:buNone/>
            </a:pPr>
            <a:r>
              <a:t/>
            </a:r>
            <a:endParaRPr sz="700">
              <a:latin typeface="Arial"/>
              <a:ea typeface="Arial"/>
              <a:cs typeface="Arial"/>
              <a:sym typeface="Arial"/>
            </a:endParaRPr>
          </a:p>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또한 모든 구매절차는 실무 담당 부서가 아닌 구매 전담 조 직을 통해 공정하게 진행 및 관리되고 있습니다. 협력회사 선정 시, 기술 평가와 가격 평가의 비중을 적절하게 배분하 여 단순히 낮은 공급가의 계약보다는 서비스 중심의 평가 를 통해 공급자와 수급자가 상호 만족할 수 있도록 하고 있 며, 기술 평가는 실무 담당 부서, 구매 전담 조직 및 유관</a:t>
            </a:r>
            <a:endParaRPr sz="800">
              <a:latin typeface="Arial"/>
              <a:ea typeface="Arial"/>
              <a:cs typeface="Arial"/>
              <a:sym typeface="Arial"/>
            </a:endParaRPr>
          </a:p>
          <a:p>
            <a:pPr indent="0" lvl="0" marL="12700" rtl="0" algn="just">
              <a:lnSpc>
                <a:spcPct val="100000"/>
              </a:lnSpc>
              <a:spcBef>
                <a:spcPts val="480"/>
              </a:spcBef>
              <a:spcAft>
                <a:spcPts val="0"/>
              </a:spcAft>
              <a:buNone/>
            </a:pPr>
            <a:r>
              <a:rPr b="0" lang="en-US" sz="800">
                <a:solidFill>
                  <a:srgbClr val="58595B"/>
                </a:solidFill>
                <a:latin typeface="Arial"/>
                <a:ea typeface="Arial"/>
                <a:cs typeface="Arial"/>
                <a:sym typeface="Arial"/>
              </a:rPr>
              <a:t>부서가 동수로 참여하여 객관성을 유지하고 있습니다.</a:t>
            </a:r>
            <a:endParaRPr sz="800">
              <a:latin typeface="Arial"/>
              <a:ea typeface="Arial"/>
              <a:cs typeface="Arial"/>
              <a:sym typeface="Arial"/>
            </a:endParaRPr>
          </a:p>
          <a:p>
            <a:pPr indent="0" lvl="0" marL="0" rtl="0" algn="l">
              <a:lnSpc>
                <a:spcPct val="100000"/>
              </a:lnSpc>
              <a:spcBef>
                <a:spcPts val="30"/>
              </a:spcBef>
              <a:spcAft>
                <a:spcPts val="0"/>
              </a:spcAft>
              <a:buNone/>
            </a:pPr>
            <a:r>
              <a:t/>
            </a:r>
            <a:endParaRPr sz="7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일부 구매 대상에 대해서는 기술 평가 기준 내 환경, 사 회, 지배구조 관점의 경영, 활동 실적, 사회적 기업 인증 등 ESG 관련 항목을 포함하여 평가를 실시하고 있습니다.</a:t>
            </a:r>
            <a:endParaRPr sz="800">
              <a:latin typeface="Arial"/>
              <a:ea typeface="Arial"/>
              <a:cs typeface="Arial"/>
              <a:sym typeface="Arial"/>
            </a:endParaRPr>
          </a:p>
        </p:txBody>
      </p:sp>
      <p:sp>
        <p:nvSpPr>
          <p:cNvPr id="5022" name="Google Shape;5022;p80"/>
          <p:cNvSpPr txBox="1"/>
          <p:nvPr/>
        </p:nvSpPr>
        <p:spPr>
          <a:xfrm>
            <a:off x="2340000" y="5330418"/>
            <a:ext cx="2484120" cy="1311910"/>
          </a:xfrm>
          <a:prstGeom prst="rect">
            <a:avLst/>
          </a:prstGeom>
          <a:solidFill>
            <a:srgbClr val="E1ECFA"/>
          </a:solidFill>
          <a:ln>
            <a:noFill/>
          </a:ln>
        </p:spPr>
        <p:txBody>
          <a:bodyPr anchorCtr="0" anchor="t" bIns="0" lIns="0" spcFirstLastPara="1" rIns="0" wrap="square" tIns="5700">
            <a:spAutoFit/>
          </a:bodyPr>
          <a:lstStyle/>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143510" rtl="0" algn="l">
              <a:lnSpc>
                <a:spcPct val="100000"/>
              </a:lnSpc>
              <a:spcBef>
                <a:spcPts val="0"/>
              </a:spcBef>
              <a:spcAft>
                <a:spcPts val="0"/>
              </a:spcAft>
              <a:buNone/>
            </a:pPr>
            <a:r>
              <a:rPr b="1" lang="en-US" sz="750">
                <a:solidFill>
                  <a:srgbClr val="58595B"/>
                </a:solidFill>
                <a:latin typeface="Malgun Gothic"/>
                <a:ea typeface="Malgun Gothic"/>
                <a:cs typeface="Malgun Gothic"/>
                <a:sym typeface="Malgun Gothic"/>
              </a:rPr>
              <a:t>협력회사 선정 시 ESG 평가항목</a:t>
            </a:r>
            <a:endParaRPr sz="750">
              <a:latin typeface="Malgun Gothic"/>
              <a:ea typeface="Malgun Gothic"/>
              <a:cs typeface="Malgun Gothic"/>
              <a:sym typeface="Malgun Gothic"/>
            </a:endParaRPr>
          </a:p>
          <a:p>
            <a:pPr indent="-62230" lvl="0" marL="20510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사회적기업 인증</a:t>
            </a:r>
            <a:endParaRPr sz="750">
              <a:latin typeface="Arial"/>
              <a:ea typeface="Arial"/>
              <a:cs typeface="Arial"/>
              <a:sym typeface="Arial"/>
            </a:endParaRPr>
          </a:p>
          <a:p>
            <a:pPr indent="-62230" lvl="0" marL="20510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ESG관련 실적</a:t>
            </a:r>
            <a:endParaRPr sz="750">
              <a:latin typeface="Arial"/>
              <a:ea typeface="Arial"/>
              <a:cs typeface="Arial"/>
              <a:sym typeface="Arial"/>
            </a:endParaRPr>
          </a:p>
          <a:p>
            <a:pPr indent="-62230" lvl="0" marL="20510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환경,사회,지배구조 관점의 활동 실적</a:t>
            </a:r>
            <a:endParaRPr sz="750">
              <a:latin typeface="Arial"/>
              <a:ea typeface="Arial"/>
              <a:cs typeface="Arial"/>
              <a:sym typeface="Arial"/>
            </a:endParaRPr>
          </a:p>
          <a:p>
            <a:pPr indent="0" lvl="0" marL="0" rtl="0" algn="l">
              <a:lnSpc>
                <a:spcPct val="100000"/>
              </a:lnSpc>
              <a:spcBef>
                <a:spcPts val="5"/>
              </a:spcBef>
              <a:spcAft>
                <a:spcPts val="0"/>
              </a:spcAft>
              <a:buNone/>
            </a:pPr>
            <a:r>
              <a:t/>
            </a:r>
            <a:endParaRPr sz="700">
              <a:latin typeface="Arial"/>
              <a:ea typeface="Arial"/>
              <a:cs typeface="Arial"/>
              <a:sym typeface="Arial"/>
            </a:endParaRPr>
          </a:p>
          <a:p>
            <a:pPr indent="-67310" lvl="0" marL="210820" marR="671830" rtl="0" algn="l">
              <a:lnSpc>
                <a:spcPct val="138900"/>
              </a:lnSpc>
              <a:spcBef>
                <a:spcPts val="0"/>
              </a:spcBef>
              <a:spcAft>
                <a:spcPts val="0"/>
              </a:spcAft>
              <a:buNone/>
            </a:pPr>
            <a:r>
              <a:rPr b="0" lang="en-US" sz="600">
                <a:solidFill>
                  <a:srgbClr val="58595B"/>
                </a:solidFill>
                <a:latin typeface="Arial"/>
                <a:ea typeface="Arial"/>
                <a:cs typeface="Arial"/>
                <a:sym typeface="Arial"/>
              </a:rPr>
              <a:t>* 현재 일부 구매 대상(예. IT 용역, MRO 공급 계약)에 한정하여 ESG 평가 실시</a:t>
            </a:r>
            <a:endParaRPr sz="600">
              <a:latin typeface="Arial"/>
              <a:ea typeface="Arial"/>
              <a:cs typeface="Arial"/>
              <a:sym typeface="Arial"/>
            </a:endParaRPr>
          </a:p>
        </p:txBody>
      </p:sp>
      <p:grpSp>
        <p:nvGrpSpPr>
          <p:cNvPr id="5023" name="Google Shape;5023;p80"/>
          <p:cNvGrpSpPr/>
          <p:nvPr/>
        </p:nvGrpSpPr>
        <p:grpSpPr>
          <a:xfrm>
            <a:off x="5075999" y="3288055"/>
            <a:ext cx="2484120" cy="3810"/>
            <a:chOff x="5075999" y="3288055"/>
            <a:chExt cx="2484120" cy="3810"/>
          </a:xfrm>
        </p:grpSpPr>
        <p:sp>
          <p:nvSpPr>
            <p:cNvPr id="5024" name="Google Shape;5024;p80"/>
            <p:cNvSpPr/>
            <p:nvPr/>
          </p:nvSpPr>
          <p:spPr>
            <a:xfrm>
              <a:off x="5085535" y="3289960"/>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25" name="Google Shape;5025;p80"/>
            <p:cNvSpPr/>
            <p:nvPr/>
          </p:nvSpPr>
          <p:spPr>
            <a:xfrm>
              <a:off x="5075999" y="3288055"/>
              <a:ext cx="2484120" cy="3810"/>
            </a:xfrm>
            <a:custGeom>
              <a:rect b="b" l="l" r="r" t="t"/>
              <a:pathLst>
                <a:path extrusionOk="0" h="3810" w="2484120">
                  <a:moveTo>
                    <a:pt x="3810" y="1905"/>
                  </a:moveTo>
                  <a:lnTo>
                    <a:pt x="3251" y="558"/>
                  </a:lnTo>
                  <a:lnTo>
                    <a:pt x="1905" y="0"/>
                  </a:lnTo>
                  <a:lnTo>
                    <a:pt x="546" y="558"/>
                  </a:lnTo>
                  <a:lnTo>
                    <a:pt x="0" y="1905"/>
                  </a:lnTo>
                  <a:lnTo>
                    <a:pt x="546" y="3263"/>
                  </a:lnTo>
                  <a:lnTo>
                    <a:pt x="1905" y="3810"/>
                  </a:lnTo>
                  <a:lnTo>
                    <a:pt x="3251" y="3263"/>
                  </a:lnTo>
                  <a:lnTo>
                    <a:pt x="3810" y="1905"/>
                  </a:lnTo>
                  <a:close/>
                </a:path>
                <a:path extrusionOk="0" h="3810" w="2484120">
                  <a:moveTo>
                    <a:pt x="2484005" y="1905"/>
                  </a:moveTo>
                  <a:lnTo>
                    <a:pt x="2483447" y="558"/>
                  </a:lnTo>
                  <a:lnTo>
                    <a:pt x="2482100" y="0"/>
                  </a:lnTo>
                  <a:lnTo>
                    <a:pt x="2480741" y="558"/>
                  </a:lnTo>
                  <a:lnTo>
                    <a:pt x="2480195" y="1905"/>
                  </a:lnTo>
                  <a:lnTo>
                    <a:pt x="2480741" y="3263"/>
                  </a:lnTo>
                  <a:lnTo>
                    <a:pt x="2482100" y="3810"/>
                  </a:lnTo>
                  <a:lnTo>
                    <a:pt x="2483447" y="3263"/>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026" name="Google Shape;5026;p80"/>
          <p:cNvGrpSpPr/>
          <p:nvPr/>
        </p:nvGrpSpPr>
        <p:grpSpPr>
          <a:xfrm>
            <a:off x="5075999" y="4566437"/>
            <a:ext cx="2484120" cy="3810"/>
            <a:chOff x="5075999" y="4566437"/>
            <a:chExt cx="2484120" cy="3810"/>
          </a:xfrm>
        </p:grpSpPr>
        <p:sp>
          <p:nvSpPr>
            <p:cNvPr id="5027" name="Google Shape;5027;p80"/>
            <p:cNvSpPr/>
            <p:nvPr/>
          </p:nvSpPr>
          <p:spPr>
            <a:xfrm>
              <a:off x="5085535" y="4568342"/>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28" name="Google Shape;5028;p80"/>
            <p:cNvSpPr/>
            <p:nvPr/>
          </p:nvSpPr>
          <p:spPr>
            <a:xfrm>
              <a:off x="5075999" y="4566437"/>
              <a:ext cx="2484120" cy="3810"/>
            </a:xfrm>
            <a:custGeom>
              <a:rect b="b" l="l" r="r" t="t"/>
              <a:pathLst>
                <a:path extrusionOk="0" h="3810" w="2484120">
                  <a:moveTo>
                    <a:pt x="3810" y="1905"/>
                  </a:moveTo>
                  <a:lnTo>
                    <a:pt x="3251" y="558"/>
                  </a:lnTo>
                  <a:lnTo>
                    <a:pt x="1905" y="0"/>
                  </a:lnTo>
                  <a:lnTo>
                    <a:pt x="546" y="558"/>
                  </a:lnTo>
                  <a:lnTo>
                    <a:pt x="0" y="1905"/>
                  </a:lnTo>
                  <a:lnTo>
                    <a:pt x="546" y="3263"/>
                  </a:lnTo>
                  <a:lnTo>
                    <a:pt x="1905" y="3810"/>
                  </a:lnTo>
                  <a:lnTo>
                    <a:pt x="3251" y="3263"/>
                  </a:lnTo>
                  <a:lnTo>
                    <a:pt x="3810" y="1905"/>
                  </a:lnTo>
                  <a:close/>
                </a:path>
                <a:path extrusionOk="0" h="3810" w="2484120">
                  <a:moveTo>
                    <a:pt x="2484005" y="1905"/>
                  </a:moveTo>
                  <a:lnTo>
                    <a:pt x="2483447" y="558"/>
                  </a:lnTo>
                  <a:lnTo>
                    <a:pt x="2482100" y="0"/>
                  </a:lnTo>
                  <a:lnTo>
                    <a:pt x="2480741" y="558"/>
                  </a:lnTo>
                  <a:lnTo>
                    <a:pt x="2480195" y="1905"/>
                  </a:lnTo>
                  <a:lnTo>
                    <a:pt x="2480741" y="3263"/>
                  </a:lnTo>
                  <a:lnTo>
                    <a:pt x="2482100" y="3810"/>
                  </a:lnTo>
                  <a:lnTo>
                    <a:pt x="2483447" y="3263"/>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029" name="Google Shape;5029;p80"/>
          <p:cNvSpPr txBox="1"/>
          <p:nvPr/>
        </p:nvSpPr>
        <p:spPr>
          <a:xfrm>
            <a:off x="5063299" y="1725838"/>
            <a:ext cx="251015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2023년 기준 IT 개발, 인테리어, MRO 업체 등의 협력회사와 약 771건의 회사에 필요한 각종 계약을 체결하였습니다. 이중 정기적인 공급이 필요한 주요 구매 대상은 1년 이상의 상호 안정적인 장기계약을 체결하고 있 습니다. 2023년 기준 장기 계약에 의해 발생된 구매 계약 은 약 153건입니다.</a:t>
            </a:r>
            <a:endParaRPr sz="800">
              <a:latin typeface="Arial"/>
              <a:ea typeface="Arial"/>
              <a:cs typeface="Arial"/>
              <a:sym typeface="Arial"/>
            </a:endParaRPr>
          </a:p>
        </p:txBody>
      </p:sp>
      <p:sp>
        <p:nvSpPr>
          <p:cNvPr id="5030" name="Google Shape;5030;p80"/>
          <p:cNvSpPr txBox="1"/>
          <p:nvPr/>
        </p:nvSpPr>
        <p:spPr>
          <a:xfrm>
            <a:off x="5063299" y="3057052"/>
            <a:ext cx="107124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협력회사 행동 규범</a:t>
            </a:r>
            <a:endParaRPr sz="950">
              <a:latin typeface="Malgun Gothic"/>
              <a:ea typeface="Malgun Gothic"/>
              <a:cs typeface="Malgun Gothic"/>
              <a:sym typeface="Malgun Gothic"/>
            </a:endParaRPr>
          </a:p>
        </p:txBody>
      </p:sp>
      <p:pic>
        <p:nvPicPr>
          <p:cNvPr id="5031" name="Google Shape;5031;p80"/>
          <p:cNvPicPr preferRelativeResize="0"/>
          <p:nvPr/>
        </p:nvPicPr>
        <p:blipFill rotWithShape="1">
          <a:blip r:embed="rId16">
            <a:alphaModFix/>
          </a:blip>
          <a:srcRect b="0" l="0" r="0" t="0"/>
          <a:stretch/>
        </p:blipFill>
        <p:spPr>
          <a:xfrm>
            <a:off x="7333249" y="3643792"/>
            <a:ext cx="98424" cy="82549"/>
          </a:xfrm>
          <a:prstGeom prst="rect">
            <a:avLst/>
          </a:prstGeom>
          <a:noFill/>
          <a:ln>
            <a:noFill/>
          </a:ln>
        </p:spPr>
      </p:pic>
      <p:sp>
        <p:nvSpPr>
          <p:cNvPr id="5032" name="Google Shape;5032;p80"/>
          <p:cNvSpPr txBox="1"/>
          <p:nvPr/>
        </p:nvSpPr>
        <p:spPr>
          <a:xfrm>
            <a:off x="5063299" y="3369472"/>
            <a:ext cx="251206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협력회사와의 계약서에 공정거래 관련 조항을 삽입하여 접대 또는 부당이익을 제공하지 않도록 명시하고 있  며, 계약 시 공정거래 준수 서약을 협력회사에 제출하여 불공 정행위에 대한 상호 이해를 도모하고 있습니다.</a:t>
            </a:r>
            <a:endParaRPr sz="800">
              <a:latin typeface="Arial"/>
              <a:ea typeface="Arial"/>
              <a:cs typeface="Arial"/>
              <a:sym typeface="Arial"/>
            </a:endParaRPr>
          </a:p>
        </p:txBody>
      </p:sp>
      <p:sp>
        <p:nvSpPr>
          <p:cNvPr id="5033" name="Google Shape;5033;p80"/>
          <p:cNvSpPr txBox="1"/>
          <p:nvPr/>
        </p:nvSpPr>
        <p:spPr>
          <a:xfrm>
            <a:off x="5063299" y="4335434"/>
            <a:ext cx="103378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6DA4EB"/>
                </a:solidFill>
                <a:latin typeface="Malgun Gothic"/>
                <a:ea typeface="Malgun Gothic"/>
                <a:cs typeface="Malgun Gothic"/>
                <a:sym typeface="Malgun Gothic"/>
              </a:rPr>
              <a:t>협력회사 동반성장</a:t>
            </a:r>
            <a:endParaRPr sz="950">
              <a:latin typeface="Malgun Gothic"/>
              <a:ea typeface="Malgun Gothic"/>
              <a:cs typeface="Malgun Gothic"/>
              <a:sym typeface="Malgun Gothic"/>
            </a:endParaRPr>
          </a:p>
        </p:txBody>
      </p:sp>
      <p:pic>
        <p:nvPicPr>
          <p:cNvPr id="5034" name="Google Shape;5034;p80"/>
          <p:cNvPicPr preferRelativeResize="0"/>
          <p:nvPr/>
        </p:nvPicPr>
        <p:blipFill rotWithShape="1">
          <a:blip r:embed="rId16">
            <a:alphaModFix/>
          </a:blip>
          <a:srcRect b="0" l="0" r="0" t="0"/>
          <a:stretch/>
        </p:blipFill>
        <p:spPr>
          <a:xfrm>
            <a:off x="6381481" y="4739548"/>
            <a:ext cx="98424" cy="82549"/>
          </a:xfrm>
          <a:prstGeom prst="rect">
            <a:avLst/>
          </a:prstGeom>
          <a:noFill/>
          <a:ln>
            <a:noFill/>
          </a:ln>
        </p:spPr>
      </p:pic>
      <p:pic>
        <p:nvPicPr>
          <p:cNvPr id="5035" name="Google Shape;5035;p80"/>
          <p:cNvPicPr preferRelativeResize="0"/>
          <p:nvPr/>
        </p:nvPicPr>
        <p:blipFill rotWithShape="1">
          <a:blip r:embed="rId16">
            <a:alphaModFix/>
          </a:blip>
          <a:srcRect b="0" l="0" r="0" t="0"/>
          <a:stretch/>
        </p:blipFill>
        <p:spPr>
          <a:xfrm>
            <a:off x="6367229" y="4922174"/>
            <a:ext cx="98424" cy="82549"/>
          </a:xfrm>
          <a:prstGeom prst="rect">
            <a:avLst/>
          </a:prstGeom>
          <a:noFill/>
          <a:ln>
            <a:noFill/>
          </a:ln>
        </p:spPr>
      </p:pic>
      <p:pic>
        <p:nvPicPr>
          <p:cNvPr id="5036" name="Google Shape;5036;p80"/>
          <p:cNvPicPr preferRelativeResize="0"/>
          <p:nvPr/>
        </p:nvPicPr>
        <p:blipFill rotWithShape="1">
          <a:blip r:embed="rId16">
            <a:alphaModFix/>
          </a:blip>
          <a:srcRect b="0" l="0" r="0" t="0"/>
          <a:stretch/>
        </p:blipFill>
        <p:spPr>
          <a:xfrm>
            <a:off x="5075999" y="5104800"/>
            <a:ext cx="98424" cy="82549"/>
          </a:xfrm>
          <a:prstGeom prst="rect">
            <a:avLst/>
          </a:prstGeom>
          <a:noFill/>
          <a:ln>
            <a:noFill/>
          </a:ln>
        </p:spPr>
      </p:pic>
      <p:sp>
        <p:nvSpPr>
          <p:cNvPr id="5037" name="Google Shape;5037;p80"/>
          <p:cNvSpPr txBox="1"/>
          <p:nvPr/>
        </p:nvSpPr>
        <p:spPr>
          <a:xfrm>
            <a:off x="5063299" y="4647854"/>
            <a:ext cx="2508885" cy="1121410"/>
          </a:xfrm>
          <a:prstGeom prst="rect">
            <a:avLst/>
          </a:prstGeom>
          <a:noFill/>
          <a:ln>
            <a:noFill/>
          </a:ln>
        </p:spPr>
        <p:txBody>
          <a:bodyPr anchorCtr="0" anchor="t" bIns="0" lIns="0" spcFirstLastPara="1" rIns="0" wrap="square" tIns="11425">
            <a:spAutoFit/>
          </a:bodyPr>
          <a:lstStyle/>
          <a:p>
            <a:pPr indent="0" lvl="0" marL="12700" marR="5080" rtl="0" algn="r">
              <a:lnSpc>
                <a:spcPct val="149800"/>
              </a:lnSpc>
              <a:spcBef>
                <a:spcPts val="0"/>
              </a:spcBef>
              <a:spcAft>
                <a:spcPts val="0"/>
              </a:spcAft>
              <a:buNone/>
            </a:pPr>
            <a:r>
              <a:rPr b="0" lang="en-US" sz="800">
                <a:solidFill>
                  <a:srgbClr val="58595B"/>
                </a:solidFill>
                <a:latin typeface="Arial"/>
                <a:ea typeface="Arial"/>
                <a:cs typeface="Arial"/>
                <a:sym typeface="Arial"/>
              </a:rPr>
              <a:t>계약 대금 지급 조건을 일방적  로 정하지 않고 협력회사 와 상호 협의하여 체결하고 있  며 현금 대금 지급을 기본 로 하고 있습니다. 또한 일부 계약의 경우 대금 지급 지연 을 방지하기 위해서 대금 지급 시한을 청구일로부터 30일 로 한정하고 예외일 경우에도 상호 합의 하에 최대 60일까</a:t>
            </a:r>
            <a:endParaRPr sz="800">
              <a:latin typeface="Arial"/>
              <a:ea typeface="Arial"/>
              <a:cs typeface="Arial"/>
              <a:sym typeface="Arial"/>
            </a:endParaRPr>
          </a:p>
          <a:p>
            <a:pPr indent="0" lvl="0" marL="12700" rtl="0" algn="l">
              <a:lnSpc>
                <a:spcPct val="100000"/>
              </a:lnSpc>
              <a:spcBef>
                <a:spcPts val="480"/>
              </a:spcBef>
              <a:spcAft>
                <a:spcPts val="0"/>
              </a:spcAft>
              <a:buNone/>
            </a:pPr>
            <a:r>
              <a:rPr b="0" lang="en-US" sz="800">
                <a:solidFill>
                  <a:srgbClr val="58595B"/>
                </a:solidFill>
                <a:latin typeface="Arial"/>
                <a:ea typeface="Arial"/>
                <a:cs typeface="Arial"/>
                <a:sym typeface="Arial"/>
              </a:rPr>
              <a:t>지만 연장토록 하고 있습니다.</a:t>
            </a:r>
            <a:endParaRPr sz="800">
              <a:latin typeface="Arial"/>
              <a:ea typeface="Arial"/>
              <a:cs typeface="Arial"/>
              <a:sym typeface="Arial"/>
            </a:endParaRPr>
          </a:p>
        </p:txBody>
      </p:sp>
      <p:grpSp>
        <p:nvGrpSpPr>
          <p:cNvPr id="5038" name="Google Shape;5038;p80"/>
          <p:cNvGrpSpPr/>
          <p:nvPr/>
        </p:nvGrpSpPr>
        <p:grpSpPr>
          <a:xfrm>
            <a:off x="7811998" y="1088999"/>
            <a:ext cx="2484120" cy="5607050"/>
            <a:chOff x="7811998" y="1088999"/>
            <a:chExt cx="2484120" cy="5607050"/>
          </a:xfrm>
        </p:grpSpPr>
        <p:sp>
          <p:nvSpPr>
            <p:cNvPr id="5039" name="Google Shape;5039;p80"/>
            <p:cNvSpPr/>
            <p:nvPr/>
          </p:nvSpPr>
          <p:spPr>
            <a:xfrm>
              <a:off x="7811998" y="1088999"/>
              <a:ext cx="2484120" cy="5607050"/>
            </a:xfrm>
            <a:custGeom>
              <a:rect b="b" l="l" r="r" t="t"/>
              <a:pathLst>
                <a:path extrusionOk="0" h="5607050" w="2484120">
                  <a:moveTo>
                    <a:pt x="2484005" y="0"/>
                  </a:moveTo>
                  <a:lnTo>
                    <a:pt x="0" y="0"/>
                  </a:lnTo>
                  <a:lnTo>
                    <a:pt x="0" y="5606999"/>
                  </a:lnTo>
                  <a:lnTo>
                    <a:pt x="2484005" y="5606999"/>
                  </a:lnTo>
                  <a:lnTo>
                    <a:pt x="2484005"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40" name="Google Shape;5040;p80"/>
            <p:cNvSpPr/>
            <p:nvPr/>
          </p:nvSpPr>
          <p:spPr>
            <a:xfrm>
              <a:off x="7975903" y="1283272"/>
              <a:ext cx="2156460" cy="212725"/>
            </a:xfrm>
            <a:custGeom>
              <a:rect b="b" l="l" r="r" t="t"/>
              <a:pathLst>
                <a:path extrusionOk="0" h="212725" w="2156459">
                  <a:moveTo>
                    <a:pt x="2050097"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2050097" y="212191"/>
                  </a:lnTo>
                  <a:lnTo>
                    <a:pt x="2091395" y="203854"/>
                  </a:lnTo>
                  <a:lnTo>
                    <a:pt x="2125119" y="181117"/>
                  </a:lnTo>
                  <a:lnTo>
                    <a:pt x="2147856" y="147394"/>
                  </a:lnTo>
                  <a:lnTo>
                    <a:pt x="2156193" y="106095"/>
                  </a:lnTo>
                  <a:lnTo>
                    <a:pt x="2147856" y="64797"/>
                  </a:lnTo>
                  <a:lnTo>
                    <a:pt x="2125119" y="31073"/>
                  </a:lnTo>
                  <a:lnTo>
                    <a:pt x="2091395" y="8337"/>
                  </a:lnTo>
                  <a:lnTo>
                    <a:pt x="205009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41" name="Google Shape;5041;p80"/>
            <p:cNvPicPr preferRelativeResize="0"/>
            <p:nvPr/>
          </p:nvPicPr>
          <p:blipFill rotWithShape="1">
            <a:blip r:embed="rId17">
              <a:alphaModFix/>
            </a:blip>
            <a:srcRect b="0" l="0" r="0" t="0"/>
            <a:stretch/>
          </p:blipFill>
          <p:spPr>
            <a:xfrm>
              <a:off x="7974390" y="1282145"/>
              <a:ext cx="100271" cy="214820"/>
            </a:xfrm>
            <a:prstGeom prst="rect">
              <a:avLst/>
            </a:prstGeom>
            <a:noFill/>
            <a:ln>
              <a:noFill/>
            </a:ln>
          </p:spPr>
        </p:pic>
        <p:sp>
          <p:nvSpPr>
            <p:cNvPr id="5042" name="Google Shape;5042;p80"/>
            <p:cNvSpPr/>
            <p:nvPr/>
          </p:nvSpPr>
          <p:spPr>
            <a:xfrm>
              <a:off x="8095341" y="1495463"/>
              <a:ext cx="1921510" cy="0"/>
            </a:xfrm>
            <a:custGeom>
              <a:rect b="b" l="l" r="r" t="t"/>
              <a:pathLst>
                <a:path extrusionOk="0" h="120000" w="1921509">
                  <a:moveTo>
                    <a:pt x="0" y="0"/>
                  </a:moveTo>
                  <a:lnTo>
                    <a:pt x="192112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43" name="Google Shape;5043;p80"/>
            <p:cNvPicPr preferRelativeResize="0"/>
            <p:nvPr/>
          </p:nvPicPr>
          <p:blipFill rotWithShape="1">
            <a:blip r:embed="rId18">
              <a:alphaModFix/>
            </a:blip>
            <a:srcRect b="0" l="0" r="0" t="0"/>
            <a:stretch/>
          </p:blipFill>
          <p:spPr>
            <a:xfrm>
              <a:off x="10033337" y="1281771"/>
              <a:ext cx="100271" cy="214819"/>
            </a:xfrm>
            <a:prstGeom prst="rect">
              <a:avLst/>
            </a:prstGeom>
            <a:noFill/>
            <a:ln>
              <a:noFill/>
            </a:ln>
          </p:spPr>
        </p:pic>
        <p:sp>
          <p:nvSpPr>
            <p:cNvPr id="5044" name="Google Shape;5044;p80"/>
            <p:cNvSpPr/>
            <p:nvPr/>
          </p:nvSpPr>
          <p:spPr>
            <a:xfrm>
              <a:off x="8091529" y="1283272"/>
              <a:ext cx="1921510" cy="0"/>
            </a:xfrm>
            <a:custGeom>
              <a:rect b="b" l="l" r="r" t="t"/>
              <a:pathLst>
                <a:path extrusionOk="0" h="120000" w="1921509">
                  <a:moveTo>
                    <a:pt x="192112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45" name="Google Shape;5045;p80"/>
            <p:cNvSpPr/>
            <p:nvPr/>
          </p:nvSpPr>
          <p:spPr>
            <a:xfrm>
              <a:off x="7975909" y="1283269"/>
              <a:ext cx="2156460" cy="212725"/>
            </a:xfrm>
            <a:custGeom>
              <a:rect b="b" l="l" r="r" t="t"/>
              <a:pathLst>
                <a:path extrusionOk="0" h="212725" w="2156459">
                  <a:moveTo>
                    <a:pt x="139" y="100520"/>
                  </a:moveTo>
                  <a:lnTo>
                    <a:pt x="38" y="102362"/>
                  </a:lnTo>
                  <a:lnTo>
                    <a:pt x="0" y="104228"/>
                  </a:lnTo>
                  <a:lnTo>
                    <a:pt x="0" y="106095"/>
                  </a:lnTo>
                  <a:lnTo>
                    <a:pt x="0" y="107975"/>
                  </a:lnTo>
                  <a:lnTo>
                    <a:pt x="38" y="109829"/>
                  </a:lnTo>
                  <a:lnTo>
                    <a:pt x="139" y="111683"/>
                  </a:lnTo>
                </a:path>
                <a:path extrusionOk="0" h="212725" w="2156459">
                  <a:moveTo>
                    <a:pt x="100507" y="212051"/>
                  </a:moveTo>
                  <a:lnTo>
                    <a:pt x="102361" y="212140"/>
                  </a:lnTo>
                  <a:lnTo>
                    <a:pt x="104216" y="212191"/>
                  </a:lnTo>
                  <a:lnTo>
                    <a:pt x="106095" y="212191"/>
                  </a:lnTo>
                  <a:lnTo>
                    <a:pt x="111810" y="212191"/>
                  </a:lnTo>
                </a:path>
                <a:path extrusionOk="0" h="212725" w="2156459">
                  <a:moveTo>
                    <a:pt x="2044369" y="212191"/>
                  </a:moveTo>
                  <a:lnTo>
                    <a:pt x="2050084" y="212191"/>
                  </a:lnTo>
                  <a:lnTo>
                    <a:pt x="2051964" y="212191"/>
                  </a:lnTo>
                  <a:lnTo>
                    <a:pt x="2053818" y="212140"/>
                  </a:lnTo>
                  <a:lnTo>
                    <a:pt x="2055672" y="212051"/>
                  </a:lnTo>
                </a:path>
                <a:path extrusionOk="0" h="212725" w="2156459">
                  <a:moveTo>
                    <a:pt x="2156040" y="111683"/>
                  </a:moveTo>
                  <a:lnTo>
                    <a:pt x="2156142" y="109829"/>
                  </a:lnTo>
                  <a:lnTo>
                    <a:pt x="2156180" y="107975"/>
                  </a:lnTo>
                  <a:lnTo>
                    <a:pt x="2156180" y="106095"/>
                  </a:lnTo>
                  <a:lnTo>
                    <a:pt x="2156180" y="104228"/>
                  </a:lnTo>
                  <a:lnTo>
                    <a:pt x="2156142" y="102362"/>
                  </a:lnTo>
                  <a:lnTo>
                    <a:pt x="2156040" y="100520"/>
                  </a:lnTo>
                </a:path>
                <a:path extrusionOk="0" h="212725" w="2156459">
                  <a:moveTo>
                    <a:pt x="2055672" y="152"/>
                  </a:moveTo>
                  <a:lnTo>
                    <a:pt x="2053818" y="50"/>
                  </a:lnTo>
                  <a:lnTo>
                    <a:pt x="2051964" y="0"/>
                  </a:lnTo>
                  <a:lnTo>
                    <a:pt x="2050084" y="0"/>
                  </a:lnTo>
                  <a:lnTo>
                    <a:pt x="2044369" y="0"/>
                  </a:lnTo>
                </a:path>
                <a:path extrusionOk="0" h="212725" w="2156459">
                  <a:moveTo>
                    <a:pt x="111810" y="0"/>
                  </a:moveTo>
                  <a:lnTo>
                    <a:pt x="106095" y="0"/>
                  </a:lnTo>
                  <a:lnTo>
                    <a:pt x="104216" y="0"/>
                  </a:lnTo>
                  <a:lnTo>
                    <a:pt x="102361"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46" name="Google Shape;5046;p80"/>
            <p:cNvPicPr preferRelativeResize="0"/>
            <p:nvPr/>
          </p:nvPicPr>
          <p:blipFill rotWithShape="1">
            <a:blip r:embed="rId19">
              <a:alphaModFix/>
            </a:blip>
            <a:srcRect b="0" l="0" r="0" t="0"/>
            <a:stretch/>
          </p:blipFill>
          <p:spPr>
            <a:xfrm>
              <a:off x="9953067" y="1326364"/>
              <a:ext cx="125996" cy="126009"/>
            </a:xfrm>
            <a:prstGeom prst="rect">
              <a:avLst/>
            </a:prstGeom>
            <a:noFill/>
            <a:ln>
              <a:noFill/>
            </a:ln>
          </p:spPr>
        </p:pic>
        <p:pic>
          <p:nvPicPr>
            <p:cNvPr id="5047" name="Google Shape;5047;p80"/>
            <p:cNvPicPr preferRelativeResize="0"/>
            <p:nvPr/>
          </p:nvPicPr>
          <p:blipFill rotWithShape="1">
            <a:blip r:embed="rId20">
              <a:alphaModFix/>
            </a:blip>
            <a:srcRect b="0" l="0" r="0" t="0"/>
            <a:stretch/>
          </p:blipFill>
          <p:spPr>
            <a:xfrm>
              <a:off x="8721915" y="4227491"/>
              <a:ext cx="88900" cy="76200"/>
            </a:xfrm>
            <a:prstGeom prst="rect">
              <a:avLst/>
            </a:prstGeom>
            <a:noFill/>
            <a:ln>
              <a:noFill/>
            </a:ln>
          </p:spPr>
        </p:pic>
      </p:grpSp>
      <p:sp>
        <p:nvSpPr>
          <p:cNvPr id="5048" name="Google Shape;5048;p80"/>
          <p:cNvSpPr txBox="1"/>
          <p:nvPr/>
        </p:nvSpPr>
        <p:spPr>
          <a:xfrm>
            <a:off x="7811998" y="1088999"/>
            <a:ext cx="2484120" cy="5607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273685" rtl="0" algn="just">
              <a:lnSpc>
                <a:spcPct val="100000"/>
              </a:lnSpc>
              <a:spcBef>
                <a:spcPts val="735"/>
              </a:spcBef>
              <a:spcAft>
                <a:spcPts val="0"/>
              </a:spcAft>
              <a:buNone/>
            </a:pPr>
            <a:r>
              <a:rPr b="0" lang="en-US" sz="700">
                <a:solidFill>
                  <a:srgbClr val="231F20"/>
                </a:solidFill>
                <a:latin typeface="Arial"/>
                <a:ea typeface="Arial"/>
                <a:cs typeface="Arial"/>
                <a:sym typeface="Arial"/>
              </a:rPr>
              <a:t>공정거래 준수 서약</a:t>
            </a:r>
            <a:endParaRPr sz="700">
              <a:latin typeface="Arial"/>
              <a:ea typeface="Arial"/>
              <a:cs typeface="Arial"/>
              <a:sym typeface="Arial"/>
            </a:endParaRPr>
          </a:p>
          <a:p>
            <a:pPr indent="0" lvl="0" marL="0" rtl="0" algn="l">
              <a:lnSpc>
                <a:spcPct val="100000"/>
              </a:lnSpc>
              <a:spcBef>
                <a:spcPts val="45"/>
              </a:spcBef>
              <a:spcAft>
                <a:spcPts val="0"/>
              </a:spcAft>
              <a:buNone/>
            </a:pPr>
            <a:r>
              <a:t/>
            </a:r>
            <a:endParaRPr sz="1100">
              <a:latin typeface="Arial"/>
              <a:ea typeface="Arial"/>
              <a:cs typeface="Arial"/>
              <a:sym typeface="Arial"/>
            </a:endParaRPr>
          </a:p>
          <a:p>
            <a:pPr indent="0" lvl="0" marL="215900" marR="207645" rtl="0" algn="just">
              <a:lnSpc>
                <a:spcPct val="142200"/>
              </a:lnSpc>
              <a:spcBef>
                <a:spcPts val="0"/>
              </a:spcBef>
              <a:spcAft>
                <a:spcPts val="0"/>
              </a:spcAft>
              <a:buNone/>
            </a:pPr>
            <a:r>
              <a:rPr b="0" lang="en-US" sz="750">
                <a:solidFill>
                  <a:srgbClr val="58595B"/>
                </a:solidFill>
                <a:latin typeface="Arial"/>
                <a:ea typeface="Arial"/>
                <a:cs typeface="Arial"/>
                <a:sym typeface="Arial"/>
              </a:rPr>
              <a:t>당사는 귀사와의 거래를 함에 있어 다음의 사항을 준수하기로 합니다.</a:t>
            </a:r>
            <a:endParaRPr sz="750">
              <a:latin typeface="Arial"/>
              <a:ea typeface="Arial"/>
              <a:cs typeface="Arial"/>
              <a:sym typeface="Arial"/>
            </a:endParaRPr>
          </a:p>
          <a:p>
            <a:pPr indent="-118109" lvl="0" marL="333375" marR="205740" rtl="0" algn="just">
              <a:lnSpc>
                <a:spcPct val="142200"/>
              </a:lnSpc>
              <a:spcBef>
                <a:spcPts val="0"/>
              </a:spcBef>
              <a:spcAft>
                <a:spcPts val="0"/>
              </a:spcAft>
              <a:buNone/>
            </a:pPr>
            <a:r>
              <a:rPr b="0" lang="en-US" sz="700">
                <a:solidFill>
                  <a:srgbClr val="58595B"/>
                </a:solidFill>
                <a:latin typeface="Arial"/>
                <a:ea typeface="Arial"/>
                <a:cs typeface="Arial"/>
                <a:sym typeface="Arial"/>
              </a:rPr>
              <a:t>① </a:t>
            </a:r>
            <a:r>
              <a:rPr b="0" lang="en-US" sz="750">
                <a:solidFill>
                  <a:srgbClr val="58595B"/>
                </a:solidFill>
                <a:latin typeface="Arial"/>
                <a:ea typeface="Arial"/>
                <a:cs typeface="Arial"/>
                <a:sym typeface="Arial"/>
              </a:rPr>
              <a:t>당사는 귀사와의 거래를 수행함에 있어 독점규제 및 공정거래에 관한 법률을 비롯한 관련 법령을 준수하겠습니다.</a:t>
            </a:r>
            <a:endParaRPr sz="750">
              <a:latin typeface="Arial"/>
              <a:ea typeface="Arial"/>
              <a:cs typeface="Arial"/>
              <a:sym typeface="Arial"/>
            </a:endParaRPr>
          </a:p>
          <a:p>
            <a:pPr indent="-116204" lvl="0" marL="331470" marR="205104" rtl="0" algn="just">
              <a:lnSpc>
                <a:spcPct val="142200"/>
              </a:lnSpc>
              <a:spcBef>
                <a:spcPts val="0"/>
              </a:spcBef>
              <a:spcAft>
                <a:spcPts val="0"/>
              </a:spcAft>
              <a:buNone/>
            </a:pPr>
            <a:r>
              <a:rPr b="0" lang="en-US" sz="700">
                <a:solidFill>
                  <a:srgbClr val="58595B"/>
                </a:solidFill>
                <a:latin typeface="Arial"/>
                <a:ea typeface="Arial"/>
                <a:cs typeface="Arial"/>
                <a:sym typeface="Arial"/>
              </a:rPr>
              <a:t>② </a:t>
            </a:r>
            <a:r>
              <a:rPr b="0" lang="en-US" sz="750">
                <a:solidFill>
                  <a:srgbClr val="58595B"/>
                </a:solidFill>
                <a:latin typeface="Arial"/>
                <a:ea typeface="Arial"/>
                <a:cs typeface="Arial"/>
                <a:sym typeface="Arial"/>
              </a:rPr>
              <a:t>당사는 귀사와 상호 대등한 위치에서 공정하게 거래하겠습니다.</a:t>
            </a:r>
            <a:endParaRPr sz="750">
              <a:latin typeface="Arial"/>
              <a:ea typeface="Arial"/>
              <a:cs typeface="Arial"/>
              <a:sym typeface="Arial"/>
            </a:endParaRPr>
          </a:p>
          <a:p>
            <a:pPr indent="-116204" lvl="0" marL="331470" marR="208915" rtl="0" algn="just">
              <a:lnSpc>
                <a:spcPct val="142200"/>
              </a:lnSpc>
              <a:spcBef>
                <a:spcPts val="0"/>
              </a:spcBef>
              <a:spcAft>
                <a:spcPts val="0"/>
              </a:spcAft>
              <a:buNone/>
            </a:pPr>
            <a:r>
              <a:rPr b="0" lang="en-US" sz="700">
                <a:solidFill>
                  <a:srgbClr val="58595B"/>
                </a:solidFill>
                <a:latin typeface="Arial"/>
                <a:ea typeface="Arial"/>
                <a:cs typeface="Arial"/>
                <a:sym typeface="Arial"/>
              </a:rPr>
              <a:t>③ </a:t>
            </a:r>
            <a:r>
              <a:rPr b="0" lang="en-US" sz="750">
                <a:solidFill>
                  <a:srgbClr val="58595B"/>
                </a:solidFill>
                <a:latin typeface="Arial"/>
                <a:ea typeface="Arial"/>
                <a:cs typeface="Arial"/>
                <a:sym typeface="Arial"/>
              </a:rPr>
              <a:t>당사는 귀사의 임직원에게 계약 수행과 관련하여, 부당한 요구나 지시를 하지 않겠습니다.</a:t>
            </a:r>
            <a:endParaRPr sz="750">
              <a:latin typeface="Arial"/>
              <a:ea typeface="Arial"/>
              <a:cs typeface="Arial"/>
              <a:sym typeface="Arial"/>
            </a:endParaRPr>
          </a:p>
          <a:p>
            <a:pPr indent="-133350" lvl="0" marL="348615" marR="200660" rtl="0" algn="just">
              <a:lnSpc>
                <a:spcPct val="142200"/>
              </a:lnSpc>
              <a:spcBef>
                <a:spcPts val="0"/>
              </a:spcBef>
              <a:spcAft>
                <a:spcPts val="0"/>
              </a:spcAft>
              <a:buNone/>
            </a:pPr>
            <a:r>
              <a:rPr b="0" lang="en-US" sz="700">
                <a:solidFill>
                  <a:srgbClr val="58595B"/>
                </a:solidFill>
                <a:latin typeface="Arial"/>
                <a:ea typeface="Arial"/>
                <a:cs typeface="Arial"/>
                <a:sym typeface="Arial"/>
              </a:rPr>
              <a:t>④ </a:t>
            </a:r>
            <a:r>
              <a:rPr b="0" lang="en-US" sz="750">
                <a:solidFill>
                  <a:srgbClr val="58595B"/>
                </a:solidFill>
                <a:latin typeface="Arial"/>
                <a:ea typeface="Arial"/>
                <a:cs typeface="Arial"/>
                <a:sym typeface="Arial"/>
              </a:rPr>
              <a:t>당사는 귀사에게 금전적·비금전적 이익을 불 문한 일체의 대가를 받거나 대가를 요구하지 않겠습니다.</a:t>
            </a:r>
            <a:endParaRPr sz="750">
              <a:latin typeface="Arial"/>
              <a:ea typeface="Arial"/>
              <a:cs typeface="Arial"/>
              <a:sym typeface="Arial"/>
            </a:endParaRPr>
          </a:p>
          <a:p>
            <a:pPr indent="-116204" lvl="0" marL="331470" marR="196215" rtl="0" algn="just">
              <a:lnSpc>
                <a:spcPct val="142200"/>
              </a:lnSpc>
              <a:spcBef>
                <a:spcPts val="0"/>
              </a:spcBef>
              <a:spcAft>
                <a:spcPts val="0"/>
              </a:spcAft>
              <a:buNone/>
            </a:pPr>
            <a:r>
              <a:rPr b="0" lang="en-US" sz="700">
                <a:solidFill>
                  <a:srgbClr val="58595B"/>
                </a:solidFill>
                <a:latin typeface="Arial"/>
                <a:ea typeface="Arial"/>
                <a:cs typeface="Arial"/>
                <a:sym typeface="Arial"/>
              </a:rPr>
              <a:t>⑤ </a:t>
            </a:r>
            <a:r>
              <a:rPr b="0" lang="en-US" sz="750">
                <a:solidFill>
                  <a:srgbClr val="58595B"/>
                </a:solidFill>
                <a:latin typeface="Arial"/>
                <a:ea typeface="Arial"/>
                <a:cs typeface="Arial"/>
                <a:sym typeface="Arial"/>
              </a:rPr>
              <a:t>당사는 귀사 임직원을 존중하며 본 거래를 수행하겠습니다.</a:t>
            </a:r>
            <a:endParaRPr sz="750">
              <a:latin typeface="Arial"/>
              <a:ea typeface="Arial"/>
              <a:cs typeface="Arial"/>
              <a:sym typeface="Arial"/>
            </a:endParaRPr>
          </a:p>
          <a:p>
            <a:pPr indent="0" lvl="0" marL="215900" marR="202565" rtl="0" algn="just">
              <a:lnSpc>
                <a:spcPct val="142200"/>
              </a:lnSpc>
              <a:spcBef>
                <a:spcPts val="5"/>
              </a:spcBef>
              <a:spcAft>
                <a:spcPts val="0"/>
              </a:spcAft>
              <a:buNone/>
            </a:pPr>
            <a:r>
              <a:rPr b="0" lang="en-US" sz="750">
                <a:solidFill>
                  <a:srgbClr val="58595B"/>
                </a:solidFill>
                <a:latin typeface="Arial"/>
                <a:ea typeface="Arial"/>
                <a:cs typeface="Arial"/>
                <a:sym typeface="Arial"/>
              </a:rPr>
              <a:t>당사와 거래함에 있어 불공정한 행위가 발생되는 경우, 아래의 방법  로 신고가능합니다.</a:t>
            </a:r>
            <a:endParaRPr sz="750">
              <a:latin typeface="Arial"/>
              <a:ea typeface="Arial"/>
              <a:cs typeface="Arial"/>
              <a:sym typeface="Arial"/>
            </a:endParaRPr>
          </a:p>
        </p:txBody>
      </p:sp>
      <p:grpSp>
        <p:nvGrpSpPr>
          <p:cNvPr id="5049" name="Google Shape;5049;p80"/>
          <p:cNvGrpSpPr/>
          <p:nvPr/>
        </p:nvGrpSpPr>
        <p:grpSpPr>
          <a:xfrm>
            <a:off x="8027999" y="4905514"/>
            <a:ext cx="2052320" cy="1584325"/>
            <a:chOff x="8027999" y="4905514"/>
            <a:chExt cx="2052320" cy="1584325"/>
          </a:xfrm>
        </p:grpSpPr>
        <p:sp>
          <p:nvSpPr>
            <p:cNvPr id="5050" name="Google Shape;5050;p80"/>
            <p:cNvSpPr/>
            <p:nvPr/>
          </p:nvSpPr>
          <p:spPr>
            <a:xfrm>
              <a:off x="8027999" y="4905514"/>
              <a:ext cx="2052320" cy="1584325"/>
            </a:xfrm>
            <a:custGeom>
              <a:rect b="b" l="l" r="r" t="t"/>
              <a:pathLst>
                <a:path extrusionOk="0" h="1584325" w="2052320">
                  <a:moveTo>
                    <a:pt x="2052002" y="0"/>
                  </a:moveTo>
                  <a:lnTo>
                    <a:pt x="0" y="0"/>
                  </a:lnTo>
                  <a:lnTo>
                    <a:pt x="0" y="1583982"/>
                  </a:lnTo>
                  <a:lnTo>
                    <a:pt x="2052002" y="1583982"/>
                  </a:lnTo>
                  <a:lnTo>
                    <a:pt x="205200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51" name="Google Shape;5051;p80"/>
            <p:cNvSpPr/>
            <p:nvPr/>
          </p:nvSpPr>
          <p:spPr>
            <a:xfrm>
              <a:off x="8136003" y="5057914"/>
              <a:ext cx="900430" cy="144145"/>
            </a:xfrm>
            <a:custGeom>
              <a:rect b="b" l="l" r="r" t="t"/>
              <a:pathLst>
                <a:path extrusionOk="0" h="144145" w="900429">
                  <a:moveTo>
                    <a:pt x="828001"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828001" y="144005"/>
                  </a:lnTo>
                  <a:lnTo>
                    <a:pt x="856026" y="138345"/>
                  </a:lnTo>
                  <a:lnTo>
                    <a:pt x="878911" y="122912"/>
                  </a:lnTo>
                  <a:lnTo>
                    <a:pt x="894340" y="100023"/>
                  </a:lnTo>
                  <a:lnTo>
                    <a:pt x="899998" y="71996"/>
                  </a:lnTo>
                  <a:lnTo>
                    <a:pt x="894340" y="43971"/>
                  </a:lnTo>
                  <a:lnTo>
                    <a:pt x="878911" y="21086"/>
                  </a:lnTo>
                  <a:lnTo>
                    <a:pt x="856026" y="5657"/>
                  </a:lnTo>
                  <a:lnTo>
                    <a:pt x="828001"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052" name="Google Shape;5052;p80"/>
          <p:cNvSpPr txBox="1"/>
          <p:nvPr/>
        </p:nvSpPr>
        <p:spPr>
          <a:xfrm>
            <a:off x="8027999" y="4905514"/>
            <a:ext cx="2052320" cy="1584325"/>
          </a:xfrm>
          <a:prstGeom prst="rect">
            <a:avLst/>
          </a:prstGeom>
          <a:noFill/>
          <a:ln>
            <a:noFill/>
          </a:ln>
        </p:spPr>
        <p:txBody>
          <a:bodyPr anchorCtr="0" anchor="t" bIns="0" lIns="0" spcFirstLastPara="1" rIns="0" wrap="square" tIns="5075">
            <a:spAutoFit/>
          </a:bodyPr>
          <a:lstStyle/>
          <a:p>
            <a:pPr indent="0" lvl="0" marL="0" rtl="0" algn="l">
              <a:lnSpc>
                <a:spcPct val="100000"/>
              </a:lnSpc>
              <a:spcBef>
                <a:spcPts val="0"/>
              </a:spcBef>
              <a:spcAft>
                <a:spcPts val="0"/>
              </a:spcAft>
              <a:buNone/>
            </a:pPr>
            <a:r>
              <a:t/>
            </a:r>
            <a:endParaRPr sz="1150">
              <a:latin typeface="Times New Roman"/>
              <a:ea typeface="Times New Roman"/>
              <a:cs typeface="Times New Roman"/>
              <a:sym typeface="Times New Roman"/>
            </a:endParaRPr>
          </a:p>
          <a:p>
            <a:pPr indent="0" lvl="0" marL="210184" rtl="0" algn="l">
              <a:lnSpc>
                <a:spcPct val="100000"/>
              </a:lnSpc>
              <a:spcBef>
                <a:spcPts val="0"/>
              </a:spcBef>
              <a:spcAft>
                <a:spcPts val="0"/>
              </a:spcAft>
              <a:buNone/>
            </a:pPr>
            <a:r>
              <a:rPr b="0" lang="en-US" sz="650">
                <a:solidFill>
                  <a:srgbClr val="FFFFFF"/>
                </a:solidFill>
                <a:latin typeface="Arial"/>
                <a:ea typeface="Arial"/>
                <a:cs typeface="Arial"/>
                <a:sym typeface="Arial"/>
              </a:rPr>
              <a:t>내부고발 신고 방법</a:t>
            </a:r>
            <a:endParaRPr sz="650">
              <a:latin typeface="Arial"/>
              <a:ea typeface="Arial"/>
              <a:cs typeface="Arial"/>
              <a:sym typeface="Arial"/>
            </a:endParaRPr>
          </a:p>
          <a:p>
            <a:pPr indent="0" lvl="0" marL="0" rtl="0" algn="l">
              <a:lnSpc>
                <a:spcPct val="100000"/>
              </a:lnSpc>
              <a:spcBef>
                <a:spcPts val="60"/>
              </a:spcBef>
              <a:spcAft>
                <a:spcPts val="0"/>
              </a:spcAft>
              <a:buNone/>
            </a:pPr>
            <a:r>
              <a:t/>
            </a:r>
            <a:endParaRPr sz="450">
              <a:latin typeface="Arial"/>
              <a:ea typeface="Arial"/>
              <a:cs typeface="Arial"/>
              <a:sym typeface="Arial"/>
            </a:endParaRPr>
          </a:p>
          <a:p>
            <a:pPr indent="-108585" lvl="0" marL="215900" rtl="0" algn="l">
              <a:lnSpc>
                <a:spcPct val="100000"/>
              </a:lnSpc>
              <a:spcBef>
                <a:spcPts val="0"/>
              </a:spcBef>
              <a:spcAft>
                <a:spcPts val="0"/>
              </a:spcAft>
              <a:buClr>
                <a:srgbClr val="58595B"/>
              </a:buClr>
              <a:buSzPts val="700"/>
              <a:buFont typeface="Arial"/>
              <a:buChar char="□"/>
            </a:pPr>
            <a:r>
              <a:rPr b="0" lang="en-US" sz="700">
                <a:solidFill>
                  <a:srgbClr val="58595B"/>
                </a:solidFill>
                <a:latin typeface="Arial"/>
                <a:ea typeface="Arial"/>
                <a:cs typeface="Arial"/>
                <a:sym typeface="Arial"/>
              </a:rPr>
              <a:t>홈페이지</a:t>
            </a:r>
            <a:endParaRPr sz="700">
              <a:latin typeface="Arial"/>
              <a:ea typeface="Arial"/>
              <a:cs typeface="Arial"/>
              <a:sym typeface="Arial"/>
            </a:endParaRPr>
          </a:p>
          <a:p>
            <a:pPr indent="0" lvl="0" marL="107950" rtl="0" algn="l">
              <a:lnSpc>
                <a:spcPct val="100000"/>
              </a:lnSpc>
              <a:spcBef>
                <a:spcPts val="360"/>
              </a:spcBef>
              <a:spcAft>
                <a:spcPts val="0"/>
              </a:spcAft>
              <a:buNone/>
            </a:pPr>
            <a:r>
              <a:rPr b="0" lang="en-US" sz="700">
                <a:solidFill>
                  <a:srgbClr val="58595B"/>
                </a:solidFill>
                <a:latin typeface="Arial"/>
                <a:ea typeface="Arial"/>
                <a:cs typeface="Arial"/>
                <a:sym typeface="Arial"/>
              </a:rPr>
              <a:t>신한라이프 홈페이지(www.shinhanlife.co.kr)</a:t>
            </a:r>
            <a:endParaRPr sz="700">
              <a:latin typeface="Arial"/>
              <a:ea typeface="Arial"/>
              <a:cs typeface="Arial"/>
              <a:sym typeface="Arial"/>
            </a:endParaRPr>
          </a:p>
          <a:p>
            <a:pPr indent="-108585" lvl="0" marL="215900" rtl="0" algn="l">
              <a:lnSpc>
                <a:spcPct val="100000"/>
              </a:lnSpc>
              <a:spcBef>
                <a:spcPts val="360"/>
              </a:spcBef>
              <a:spcAft>
                <a:spcPts val="0"/>
              </a:spcAft>
              <a:buClr>
                <a:srgbClr val="58595B"/>
              </a:buClr>
              <a:buSzPts val="700"/>
              <a:buFont typeface="Arial"/>
              <a:buChar char="□"/>
            </a:pPr>
            <a:r>
              <a:rPr b="0" lang="en-US" sz="700">
                <a:solidFill>
                  <a:srgbClr val="58595B"/>
                </a:solidFill>
                <a:latin typeface="Arial"/>
                <a:ea typeface="Arial"/>
                <a:cs typeface="Arial"/>
                <a:sym typeface="Arial"/>
              </a:rPr>
              <a:t>전화 02-3455-4111</a:t>
            </a:r>
            <a:endParaRPr sz="700">
              <a:latin typeface="Arial"/>
              <a:ea typeface="Arial"/>
              <a:cs typeface="Arial"/>
              <a:sym typeface="Arial"/>
            </a:endParaRPr>
          </a:p>
          <a:p>
            <a:pPr indent="-108585" lvl="0" marL="215900" rtl="0" algn="l">
              <a:lnSpc>
                <a:spcPct val="100000"/>
              </a:lnSpc>
              <a:spcBef>
                <a:spcPts val="360"/>
              </a:spcBef>
              <a:spcAft>
                <a:spcPts val="0"/>
              </a:spcAft>
              <a:buClr>
                <a:srgbClr val="58595B"/>
              </a:buClr>
              <a:buSzPts val="700"/>
              <a:buFont typeface="Arial"/>
              <a:buChar char="□"/>
            </a:pPr>
            <a:r>
              <a:rPr b="0" lang="en-US" sz="700">
                <a:solidFill>
                  <a:srgbClr val="58595B"/>
                </a:solidFill>
                <a:latin typeface="Arial"/>
                <a:ea typeface="Arial"/>
                <a:cs typeface="Arial"/>
                <a:sym typeface="Arial"/>
              </a:rPr>
              <a:t>이메일 </a:t>
            </a:r>
            <a:r>
              <a:rPr b="0" lang="en-US" sz="700" u="sng">
                <a:solidFill>
                  <a:srgbClr val="58595B"/>
                </a:solidFill>
                <a:latin typeface="Arial"/>
                <a:ea typeface="Arial"/>
                <a:cs typeface="Arial"/>
                <a:sym typeface="Arial"/>
                <a:hlinkClick r:id="rId21">
                  <a:extLst>
                    <a:ext uri="{A12FA001-AC4F-418D-AE19-62706E023703}">
                      <ahyp:hlinkClr val="tx"/>
                    </a:ext>
                  </a:extLst>
                </a:hlinkClick>
              </a:rPr>
              <a:t>sinmungo_life@shinhan.com</a:t>
            </a:r>
            <a:endParaRPr sz="700">
              <a:latin typeface="Arial"/>
              <a:ea typeface="Arial"/>
              <a:cs typeface="Arial"/>
              <a:sym typeface="Arial"/>
            </a:endParaRPr>
          </a:p>
          <a:p>
            <a:pPr indent="-108585" lvl="0" marL="215900" rtl="0" algn="l">
              <a:lnSpc>
                <a:spcPct val="100000"/>
              </a:lnSpc>
              <a:spcBef>
                <a:spcPts val="360"/>
              </a:spcBef>
              <a:spcAft>
                <a:spcPts val="0"/>
              </a:spcAft>
              <a:buClr>
                <a:srgbClr val="58595B"/>
              </a:buClr>
              <a:buSzPts val="700"/>
              <a:buFont typeface="Arial"/>
              <a:buChar char="□"/>
            </a:pPr>
            <a:r>
              <a:rPr b="0" lang="en-US" sz="700">
                <a:solidFill>
                  <a:srgbClr val="58595B"/>
                </a:solidFill>
                <a:latin typeface="Arial"/>
                <a:ea typeface="Arial"/>
                <a:cs typeface="Arial"/>
                <a:sym typeface="Arial"/>
              </a:rPr>
              <a:t>우편 (04542)</a:t>
            </a:r>
            <a:endParaRPr sz="700">
              <a:latin typeface="Arial"/>
              <a:ea typeface="Arial"/>
              <a:cs typeface="Arial"/>
              <a:sym typeface="Arial"/>
            </a:endParaRPr>
          </a:p>
          <a:p>
            <a:pPr indent="0" lvl="0" marL="431165" marR="214629" rtl="0" algn="l">
              <a:lnSpc>
                <a:spcPct val="142900"/>
              </a:lnSpc>
              <a:spcBef>
                <a:spcPts val="0"/>
              </a:spcBef>
              <a:spcAft>
                <a:spcPts val="0"/>
              </a:spcAft>
              <a:buNone/>
            </a:pPr>
            <a:r>
              <a:rPr b="0" lang="en-US" sz="700">
                <a:solidFill>
                  <a:srgbClr val="58595B"/>
                </a:solidFill>
                <a:latin typeface="Arial"/>
                <a:ea typeface="Arial"/>
                <a:cs typeface="Arial"/>
                <a:sym typeface="Arial"/>
              </a:rPr>
              <a:t>서울시 중구 삼일대로 358 신한L타워 16층 신한라이프 준법감시팀</a:t>
            </a:r>
            <a:endParaRPr sz="700">
              <a:latin typeface="Arial"/>
              <a:ea typeface="Arial"/>
              <a:cs typeface="Arial"/>
              <a:sym typeface="Arial"/>
            </a:endParaRPr>
          </a:p>
        </p:txBody>
      </p:sp>
      <p:pic>
        <p:nvPicPr>
          <p:cNvPr id="5053" name="Google Shape;5053;p80"/>
          <p:cNvPicPr preferRelativeResize="0"/>
          <p:nvPr/>
        </p:nvPicPr>
        <p:blipFill rotWithShape="1">
          <a:blip r:embed="rId22">
            <a:alphaModFix/>
          </a:blip>
          <a:srcRect b="0" l="0" r="0" t="0"/>
          <a:stretch/>
        </p:blipFill>
        <p:spPr>
          <a:xfrm>
            <a:off x="5075998" y="5905241"/>
            <a:ext cx="216001" cy="216001"/>
          </a:xfrm>
          <a:prstGeom prst="rect">
            <a:avLst/>
          </a:prstGeom>
          <a:noFill/>
          <a:ln>
            <a:noFill/>
          </a:ln>
        </p:spPr>
      </p:pic>
      <p:sp>
        <p:nvSpPr>
          <p:cNvPr id="5054" name="Google Shape;5054;p80"/>
          <p:cNvSpPr txBox="1"/>
          <p:nvPr/>
        </p:nvSpPr>
        <p:spPr>
          <a:xfrm>
            <a:off x="5344346" y="5947105"/>
            <a:ext cx="70167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6DA4EB"/>
                </a:solidFill>
                <a:latin typeface="Arial"/>
                <a:ea typeface="Arial"/>
                <a:cs typeface="Arial"/>
                <a:sym typeface="Arial"/>
                <a:hlinkClick r:id="rId23">
                  <a:extLst>
                    <a:ext uri="{A12FA001-AC4F-418D-AE19-62706E023703}">
                      <ahyp:hlinkClr val="tx"/>
                    </a:ext>
                  </a:extLst>
                </a:hlinkClick>
              </a:rPr>
              <a:t>협력회사 행동 규범</a:t>
            </a:r>
            <a:endParaRPr sz="650">
              <a:latin typeface="Arial"/>
              <a:ea typeface="Arial"/>
              <a:cs typeface="Arial"/>
              <a:sym typeface="Arial"/>
            </a:endParaRPr>
          </a:p>
        </p:txBody>
      </p:sp>
      <p:sp>
        <p:nvSpPr>
          <p:cNvPr id="5055" name="Google Shape;5055;p80"/>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지속가능한 공급망</a:t>
            </a:r>
            <a:endParaRPr/>
          </a:p>
        </p:txBody>
      </p:sp>
      <p:sp>
        <p:nvSpPr>
          <p:cNvPr id="5056" name="Google Shape;5056;p8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80</a:t>
            </a:r>
            <a:endParaRPr sz="900">
              <a:latin typeface="Malgun Gothic"/>
              <a:ea typeface="Malgun Gothic"/>
              <a:cs typeface="Malgun Gothic"/>
              <a:sym typeface="Malgun Gothic"/>
            </a:endParaRPr>
          </a:p>
        </p:txBody>
      </p:sp>
      <p:pic>
        <p:nvPicPr>
          <p:cNvPr id="5057" name="Google Shape;5057;p80"/>
          <p:cNvPicPr preferRelativeResize="0"/>
          <p:nvPr/>
        </p:nvPicPr>
        <p:blipFill rotWithShape="1">
          <a:blip r:embed="rId24">
            <a:alphaModFix/>
          </a:blip>
          <a:srcRect b="0" l="0" r="0" t="0"/>
          <a:stretch/>
        </p:blipFill>
        <p:spPr>
          <a:xfrm>
            <a:off x="431999" y="6464984"/>
            <a:ext cx="231013" cy="231013"/>
          </a:xfrm>
          <a:prstGeom prst="rect">
            <a:avLst/>
          </a:prstGeom>
          <a:noFill/>
          <a:ln>
            <a:noFill/>
          </a:ln>
        </p:spPr>
      </p:pic>
      <p:pic>
        <p:nvPicPr>
          <p:cNvPr id="5058" name="Google Shape;5058;p80"/>
          <p:cNvPicPr preferRelativeResize="0"/>
          <p:nvPr/>
        </p:nvPicPr>
        <p:blipFill rotWithShape="1">
          <a:blip r:embed="rId25">
            <a:alphaModFix/>
          </a:blip>
          <a:srcRect b="0" l="0" r="0" t="0"/>
          <a:stretch/>
        </p:blipFill>
        <p:spPr>
          <a:xfrm>
            <a:off x="431999" y="6167054"/>
            <a:ext cx="231013" cy="231012"/>
          </a:xfrm>
          <a:prstGeom prst="rect">
            <a:avLst/>
          </a:prstGeom>
          <a:noFill/>
          <a:ln>
            <a:noFill/>
          </a:ln>
        </p:spPr>
      </p:pic>
      <p:pic>
        <p:nvPicPr>
          <p:cNvPr id="5059" name="Google Shape;5059;p80"/>
          <p:cNvPicPr preferRelativeResize="0"/>
          <p:nvPr/>
        </p:nvPicPr>
        <p:blipFill rotWithShape="1">
          <a:blip r:embed="rId26">
            <a:alphaModFix/>
          </a:blip>
          <a:srcRect b="0" l="0" r="0" t="0"/>
          <a:stretch/>
        </p:blipFill>
        <p:spPr>
          <a:xfrm>
            <a:off x="431999" y="5730434"/>
            <a:ext cx="231013" cy="231013"/>
          </a:xfrm>
          <a:prstGeom prst="rect">
            <a:avLst/>
          </a:prstGeom>
          <a:noFill/>
          <a:ln>
            <a:noFill/>
          </a:ln>
        </p:spPr>
      </p:pic>
      <p:pic>
        <p:nvPicPr>
          <p:cNvPr id="5060" name="Google Shape;5060;p80"/>
          <p:cNvPicPr preferRelativeResize="0"/>
          <p:nvPr/>
        </p:nvPicPr>
        <p:blipFill rotWithShape="1">
          <a:blip r:embed="rId27">
            <a:alphaModFix/>
          </a:blip>
          <a:srcRect b="0" l="0" r="0" t="0"/>
          <a:stretch/>
        </p:blipFill>
        <p:spPr>
          <a:xfrm>
            <a:off x="431999" y="5432504"/>
            <a:ext cx="231013" cy="231012"/>
          </a:xfrm>
          <a:prstGeom prst="rect">
            <a:avLst/>
          </a:prstGeom>
          <a:noFill/>
          <a:ln>
            <a:noFill/>
          </a:ln>
        </p:spPr>
      </p:pic>
      <p:sp>
        <p:nvSpPr>
          <p:cNvPr id="5061" name="Google Shape;5061;p8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5" name="Shape 5065"/>
        <p:cNvGrpSpPr/>
        <p:nvPr/>
      </p:nvGrpSpPr>
      <p:grpSpPr>
        <a:xfrm>
          <a:off x="0" y="0"/>
          <a:ext cx="0" cy="0"/>
          <a:chOff x="0" y="0"/>
          <a:chExt cx="0" cy="0"/>
        </a:xfrm>
      </p:grpSpPr>
      <p:grpSp>
        <p:nvGrpSpPr>
          <p:cNvPr id="5066" name="Google Shape;5066;p81"/>
          <p:cNvGrpSpPr/>
          <p:nvPr/>
        </p:nvGrpSpPr>
        <p:grpSpPr>
          <a:xfrm>
            <a:off x="0" y="0"/>
            <a:ext cx="10800003" cy="7199998"/>
            <a:chOff x="0" y="0"/>
            <a:chExt cx="10800003" cy="7199998"/>
          </a:xfrm>
        </p:grpSpPr>
        <p:pic>
          <p:nvPicPr>
            <p:cNvPr id="5067" name="Google Shape;5067;p81"/>
            <p:cNvPicPr preferRelativeResize="0"/>
            <p:nvPr/>
          </p:nvPicPr>
          <p:blipFill rotWithShape="1">
            <a:blip r:embed="rId3">
              <a:alphaModFix/>
            </a:blip>
            <a:srcRect b="0" l="0" r="0" t="0"/>
            <a:stretch/>
          </p:blipFill>
          <p:spPr>
            <a:xfrm>
              <a:off x="0" y="0"/>
              <a:ext cx="10800003" cy="7199998"/>
            </a:xfrm>
            <a:prstGeom prst="rect">
              <a:avLst/>
            </a:prstGeom>
            <a:noFill/>
            <a:ln>
              <a:noFill/>
            </a:ln>
          </p:spPr>
        </p:pic>
        <p:pic>
          <p:nvPicPr>
            <p:cNvPr id="5068" name="Google Shape;5068;p81"/>
            <p:cNvPicPr preferRelativeResize="0"/>
            <p:nvPr/>
          </p:nvPicPr>
          <p:blipFill rotWithShape="1">
            <a:blip r:embed="rId4">
              <a:alphaModFix/>
            </a:blip>
            <a:srcRect b="0" l="0" r="0" t="0"/>
            <a:stretch/>
          </p:blipFill>
          <p:spPr>
            <a:xfrm>
              <a:off x="0" y="0"/>
              <a:ext cx="10800002" cy="7199998"/>
            </a:xfrm>
            <a:prstGeom prst="rect">
              <a:avLst/>
            </a:prstGeom>
            <a:noFill/>
            <a:ln>
              <a:noFill/>
            </a:ln>
          </p:spPr>
        </p:pic>
      </p:grpSp>
      <p:graphicFrame>
        <p:nvGraphicFramePr>
          <p:cNvPr id="5069" name="Google Shape;5069;p81"/>
          <p:cNvGraphicFramePr/>
          <p:nvPr/>
        </p:nvGraphicFramePr>
        <p:xfrm>
          <a:off x="431205" y="1152950"/>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5">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6">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ction="ppaction://hlinksldjump" r:id="rId7">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8">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FFFFFF"/>
                          </a:solidFill>
                          <a:latin typeface="Arial"/>
                          <a:ea typeface="Arial"/>
                          <a:cs typeface="Arial"/>
                          <a:sym typeface="Arial"/>
                          <a:hlinkClick action="ppaction://hlinksldjump" r:id="rId9">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0">
                            <a:extLst>
                              <a:ext uri="{A12FA001-AC4F-418D-AE19-62706E023703}">
                                <ahyp:hlinkClr val="tx"/>
                              </a:ext>
                            </a:extLst>
                          </a:hlinkClick>
                        </a:rPr>
                        <a:t>Governance</a:t>
                      </a:r>
                      <a:endParaRPr sz="650" u="none" cap="none" strike="noStrike">
                        <a:latin typeface="Malgun Gothic"/>
                        <a:ea typeface="Malgun Gothic"/>
                        <a:cs typeface="Malgun Gothic"/>
                        <a:sym typeface="Malgun Gothic"/>
                      </a:endParaRPr>
                    </a:p>
                  </a:txBody>
                  <a:tcPr marT="83825" marB="0" marR="0" marL="0">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FFFFFF"/>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pSp>
        <p:nvGrpSpPr>
          <p:cNvPr id="5070" name="Google Shape;5070;p81"/>
          <p:cNvGrpSpPr/>
          <p:nvPr/>
        </p:nvGrpSpPr>
        <p:grpSpPr>
          <a:xfrm>
            <a:off x="2335352" y="3437051"/>
            <a:ext cx="8464880" cy="3763010"/>
            <a:chOff x="2335352" y="3437051"/>
            <a:chExt cx="8464880" cy="3763010"/>
          </a:xfrm>
        </p:grpSpPr>
        <p:sp>
          <p:nvSpPr>
            <p:cNvPr id="5071" name="Google Shape;5071;p81"/>
            <p:cNvSpPr/>
            <p:nvPr/>
          </p:nvSpPr>
          <p:spPr>
            <a:xfrm>
              <a:off x="3145053" y="5134965"/>
              <a:ext cx="855344" cy="627380"/>
            </a:xfrm>
            <a:custGeom>
              <a:rect b="b" l="l" r="r" t="t"/>
              <a:pathLst>
                <a:path extrusionOk="0" h="627379" w="855345">
                  <a:moveTo>
                    <a:pt x="855319" y="64135"/>
                  </a:moveTo>
                  <a:lnTo>
                    <a:pt x="846328" y="36957"/>
                  </a:lnTo>
                  <a:lnTo>
                    <a:pt x="825207" y="12382"/>
                  </a:lnTo>
                  <a:lnTo>
                    <a:pt x="795261" y="0"/>
                  </a:lnTo>
                  <a:lnTo>
                    <a:pt x="769835" y="355"/>
                  </a:lnTo>
                  <a:lnTo>
                    <a:pt x="731888" y="4127"/>
                  </a:lnTo>
                  <a:lnTo>
                    <a:pt x="687324" y="10591"/>
                  </a:lnTo>
                  <a:lnTo>
                    <a:pt x="642099" y="19062"/>
                  </a:lnTo>
                  <a:lnTo>
                    <a:pt x="593813" y="33502"/>
                  </a:lnTo>
                  <a:lnTo>
                    <a:pt x="596163" y="35737"/>
                  </a:lnTo>
                  <a:lnTo>
                    <a:pt x="610336" y="33489"/>
                  </a:lnTo>
                  <a:lnTo>
                    <a:pt x="644601" y="25781"/>
                  </a:lnTo>
                  <a:lnTo>
                    <a:pt x="684593" y="18364"/>
                  </a:lnTo>
                  <a:lnTo>
                    <a:pt x="723531" y="12357"/>
                  </a:lnTo>
                  <a:lnTo>
                    <a:pt x="754672" y="8851"/>
                  </a:lnTo>
                  <a:lnTo>
                    <a:pt x="763358" y="9537"/>
                  </a:lnTo>
                  <a:lnTo>
                    <a:pt x="768197" y="12128"/>
                  </a:lnTo>
                  <a:lnTo>
                    <a:pt x="768108" y="15303"/>
                  </a:lnTo>
                  <a:lnTo>
                    <a:pt x="761974" y="17703"/>
                  </a:lnTo>
                  <a:lnTo>
                    <a:pt x="757504" y="19735"/>
                  </a:lnTo>
                  <a:lnTo>
                    <a:pt x="763485" y="21805"/>
                  </a:lnTo>
                  <a:lnTo>
                    <a:pt x="775639" y="23075"/>
                  </a:lnTo>
                  <a:lnTo>
                    <a:pt x="800823" y="22415"/>
                  </a:lnTo>
                  <a:lnTo>
                    <a:pt x="806094" y="24231"/>
                  </a:lnTo>
                  <a:lnTo>
                    <a:pt x="807808" y="27876"/>
                  </a:lnTo>
                  <a:lnTo>
                    <a:pt x="808355" y="33096"/>
                  </a:lnTo>
                  <a:lnTo>
                    <a:pt x="804481" y="34798"/>
                  </a:lnTo>
                  <a:lnTo>
                    <a:pt x="793965" y="36817"/>
                  </a:lnTo>
                  <a:lnTo>
                    <a:pt x="778471" y="38900"/>
                  </a:lnTo>
                  <a:lnTo>
                    <a:pt x="739622" y="43053"/>
                  </a:lnTo>
                  <a:lnTo>
                    <a:pt x="722642" y="45567"/>
                  </a:lnTo>
                  <a:lnTo>
                    <a:pt x="710171" y="48171"/>
                  </a:lnTo>
                  <a:lnTo>
                    <a:pt x="703668" y="50609"/>
                  </a:lnTo>
                  <a:lnTo>
                    <a:pt x="676605" y="59982"/>
                  </a:lnTo>
                  <a:lnTo>
                    <a:pt x="624890" y="73825"/>
                  </a:lnTo>
                  <a:lnTo>
                    <a:pt x="573201" y="85991"/>
                  </a:lnTo>
                  <a:lnTo>
                    <a:pt x="546252" y="90258"/>
                  </a:lnTo>
                  <a:lnTo>
                    <a:pt x="542798" y="89293"/>
                  </a:lnTo>
                  <a:lnTo>
                    <a:pt x="540105" y="90449"/>
                  </a:lnTo>
                  <a:lnTo>
                    <a:pt x="540296" y="92557"/>
                  </a:lnTo>
                  <a:lnTo>
                    <a:pt x="532701" y="98259"/>
                  </a:lnTo>
                  <a:lnTo>
                    <a:pt x="518718" y="103860"/>
                  </a:lnTo>
                  <a:lnTo>
                    <a:pt x="517677" y="103162"/>
                  </a:lnTo>
                  <a:lnTo>
                    <a:pt x="511911" y="104622"/>
                  </a:lnTo>
                  <a:lnTo>
                    <a:pt x="500608" y="108356"/>
                  </a:lnTo>
                  <a:lnTo>
                    <a:pt x="487476" y="112852"/>
                  </a:lnTo>
                  <a:lnTo>
                    <a:pt x="492887" y="112509"/>
                  </a:lnTo>
                  <a:lnTo>
                    <a:pt x="484759" y="115062"/>
                  </a:lnTo>
                  <a:lnTo>
                    <a:pt x="468655" y="119049"/>
                  </a:lnTo>
                  <a:lnTo>
                    <a:pt x="462915" y="119722"/>
                  </a:lnTo>
                  <a:lnTo>
                    <a:pt x="462991" y="120459"/>
                  </a:lnTo>
                  <a:lnTo>
                    <a:pt x="415747" y="133680"/>
                  </a:lnTo>
                  <a:lnTo>
                    <a:pt x="397891" y="142214"/>
                  </a:lnTo>
                  <a:lnTo>
                    <a:pt x="392125" y="143370"/>
                  </a:lnTo>
                  <a:lnTo>
                    <a:pt x="391350" y="137985"/>
                  </a:lnTo>
                  <a:lnTo>
                    <a:pt x="389623" y="137591"/>
                  </a:lnTo>
                  <a:lnTo>
                    <a:pt x="387311" y="139331"/>
                  </a:lnTo>
                  <a:lnTo>
                    <a:pt x="383819" y="140500"/>
                  </a:lnTo>
                  <a:lnTo>
                    <a:pt x="383527" y="138112"/>
                  </a:lnTo>
                  <a:lnTo>
                    <a:pt x="390855" y="132435"/>
                  </a:lnTo>
                  <a:lnTo>
                    <a:pt x="410210" y="123736"/>
                  </a:lnTo>
                  <a:lnTo>
                    <a:pt x="434898" y="113766"/>
                  </a:lnTo>
                  <a:lnTo>
                    <a:pt x="450062" y="106692"/>
                  </a:lnTo>
                  <a:lnTo>
                    <a:pt x="465277" y="100012"/>
                  </a:lnTo>
                  <a:lnTo>
                    <a:pt x="490067" y="91211"/>
                  </a:lnTo>
                  <a:lnTo>
                    <a:pt x="524675" y="79654"/>
                  </a:lnTo>
                  <a:lnTo>
                    <a:pt x="549859" y="70751"/>
                  </a:lnTo>
                  <a:lnTo>
                    <a:pt x="564159" y="65049"/>
                  </a:lnTo>
                  <a:lnTo>
                    <a:pt x="566077" y="63119"/>
                  </a:lnTo>
                  <a:lnTo>
                    <a:pt x="533742" y="71501"/>
                  </a:lnTo>
                  <a:lnTo>
                    <a:pt x="478751" y="90944"/>
                  </a:lnTo>
                  <a:lnTo>
                    <a:pt x="417703" y="114617"/>
                  </a:lnTo>
                  <a:lnTo>
                    <a:pt x="367195" y="135712"/>
                  </a:lnTo>
                  <a:lnTo>
                    <a:pt x="341122" y="150291"/>
                  </a:lnTo>
                  <a:lnTo>
                    <a:pt x="338823" y="151447"/>
                  </a:lnTo>
                  <a:lnTo>
                    <a:pt x="338442" y="148945"/>
                  </a:lnTo>
                  <a:lnTo>
                    <a:pt x="329006" y="152603"/>
                  </a:lnTo>
                  <a:lnTo>
                    <a:pt x="317461" y="158572"/>
                  </a:lnTo>
                  <a:lnTo>
                    <a:pt x="296811" y="167690"/>
                  </a:lnTo>
                  <a:lnTo>
                    <a:pt x="279184" y="173583"/>
                  </a:lnTo>
                  <a:lnTo>
                    <a:pt x="268236" y="176161"/>
                  </a:lnTo>
                  <a:lnTo>
                    <a:pt x="267627" y="175310"/>
                  </a:lnTo>
                  <a:lnTo>
                    <a:pt x="272846" y="171437"/>
                  </a:lnTo>
                  <a:lnTo>
                    <a:pt x="274307" y="167767"/>
                  </a:lnTo>
                  <a:lnTo>
                    <a:pt x="276707" y="164604"/>
                  </a:lnTo>
                  <a:lnTo>
                    <a:pt x="284746" y="162229"/>
                  </a:lnTo>
                  <a:lnTo>
                    <a:pt x="296100" y="160299"/>
                  </a:lnTo>
                  <a:lnTo>
                    <a:pt x="285330" y="158445"/>
                  </a:lnTo>
                  <a:lnTo>
                    <a:pt x="273558" y="157594"/>
                  </a:lnTo>
                  <a:lnTo>
                    <a:pt x="264350" y="159575"/>
                  </a:lnTo>
                  <a:lnTo>
                    <a:pt x="261264" y="166268"/>
                  </a:lnTo>
                  <a:lnTo>
                    <a:pt x="261658" y="168770"/>
                  </a:lnTo>
                  <a:lnTo>
                    <a:pt x="258000" y="169926"/>
                  </a:lnTo>
                  <a:lnTo>
                    <a:pt x="246646" y="168186"/>
                  </a:lnTo>
                  <a:lnTo>
                    <a:pt x="244906" y="169532"/>
                  </a:lnTo>
                  <a:lnTo>
                    <a:pt x="251066" y="182041"/>
                  </a:lnTo>
                  <a:lnTo>
                    <a:pt x="242404" y="182816"/>
                  </a:lnTo>
                  <a:lnTo>
                    <a:pt x="241071" y="171843"/>
                  </a:lnTo>
                  <a:lnTo>
                    <a:pt x="232206" y="183578"/>
                  </a:lnTo>
                  <a:lnTo>
                    <a:pt x="231254" y="185318"/>
                  </a:lnTo>
                  <a:lnTo>
                    <a:pt x="209765" y="188810"/>
                  </a:lnTo>
                  <a:lnTo>
                    <a:pt x="171704" y="209765"/>
                  </a:lnTo>
                  <a:lnTo>
                    <a:pt x="132384" y="235331"/>
                  </a:lnTo>
                  <a:lnTo>
                    <a:pt x="52908" y="297751"/>
                  </a:lnTo>
                  <a:lnTo>
                    <a:pt x="19291" y="342480"/>
                  </a:lnTo>
                  <a:lnTo>
                    <a:pt x="2819" y="385102"/>
                  </a:lnTo>
                  <a:lnTo>
                    <a:pt x="0" y="423875"/>
                  </a:lnTo>
                  <a:lnTo>
                    <a:pt x="7391" y="457022"/>
                  </a:lnTo>
                  <a:lnTo>
                    <a:pt x="21501" y="482815"/>
                  </a:lnTo>
                  <a:lnTo>
                    <a:pt x="40132" y="460159"/>
                  </a:lnTo>
                  <a:lnTo>
                    <a:pt x="88734" y="417969"/>
                  </a:lnTo>
                  <a:lnTo>
                    <a:pt x="141185" y="375500"/>
                  </a:lnTo>
                  <a:lnTo>
                    <a:pt x="171399" y="351955"/>
                  </a:lnTo>
                  <a:lnTo>
                    <a:pt x="209384" y="325755"/>
                  </a:lnTo>
                  <a:lnTo>
                    <a:pt x="258851" y="293839"/>
                  </a:lnTo>
                  <a:lnTo>
                    <a:pt x="313931" y="259969"/>
                  </a:lnTo>
                  <a:lnTo>
                    <a:pt x="368782" y="227901"/>
                  </a:lnTo>
                  <a:lnTo>
                    <a:pt x="417563" y="201396"/>
                  </a:lnTo>
                  <a:lnTo>
                    <a:pt x="454418" y="184226"/>
                  </a:lnTo>
                  <a:lnTo>
                    <a:pt x="473519" y="180124"/>
                  </a:lnTo>
                  <a:lnTo>
                    <a:pt x="475449" y="181076"/>
                  </a:lnTo>
                  <a:lnTo>
                    <a:pt x="476021" y="183388"/>
                  </a:lnTo>
                  <a:lnTo>
                    <a:pt x="482688" y="235077"/>
                  </a:lnTo>
                  <a:lnTo>
                    <a:pt x="485343" y="285356"/>
                  </a:lnTo>
                  <a:lnTo>
                    <a:pt x="484276" y="336016"/>
                  </a:lnTo>
                  <a:lnTo>
                    <a:pt x="479602" y="386689"/>
                  </a:lnTo>
                  <a:lnTo>
                    <a:pt x="471411" y="436994"/>
                  </a:lnTo>
                  <a:lnTo>
                    <a:pt x="459803" y="486575"/>
                  </a:lnTo>
                  <a:lnTo>
                    <a:pt x="444855" y="535063"/>
                  </a:lnTo>
                  <a:lnTo>
                    <a:pt x="426694" y="582104"/>
                  </a:lnTo>
                  <a:lnTo>
                    <a:pt x="405396" y="627329"/>
                  </a:lnTo>
                  <a:lnTo>
                    <a:pt x="425653" y="623481"/>
                  </a:lnTo>
                  <a:lnTo>
                    <a:pt x="446024" y="599770"/>
                  </a:lnTo>
                  <a:lnTo>
                    <a:pt x="463257" y="567715"/>
                  </a:lnTo>
                  <a:lnTo>
                    <a:pt x="474103" y="538810"/>
                  </a:lnTo>
                  <a:lnTo>
                    <a:pt x="476224" y="530733"/>
                  </a:lnTo>
                  <a:lnTo>
                    <a:pt x="480644" y="525348"/>
                  </a:lnTo>
                  <a:lnTo>
                    <a:pt x="512127" y="462673"/>
                  </a:lnTo>
                  <a:lnTo>
                    <a:pt x="520814" y="428231"/>
                  </a:lnTo>
                  <a:lnTo>
                    <a:pt x="535482" y="398729"/>
                  </a:lnTo>
                  <a:lnTo>
                    <a:pt x="540486" y="392366"/>
                  </a:lnTo>
                  <a:lnTo>
                    <a:pt x="546646" y="386600"/>
                  </a:lnTo>
                  <a:lnTo>
                    <a:pt x="549922" y="378904"/>
                  </a:lnTo>
                  <a:lnTo>
                    <a:pt x="553326" y="349897"/>
                  </a:lnTo>
                  <a:lnTo>
                    <a:pt x="553910" y="298411"/>
                  </a:lnTo>
                  <a:lnTo>
                    <a:pt x="553593" y="238785"/>
                  </a:lnTo>
                  <a:lnTo>
                    <a:pt x="554316" y="185407"/>
                  </a:lnTo>
                  <a:lnTo>
                    <a:pt x="569836" y="135216"/>
                  </a:lnTo>
                  <a:lnTo>
                    <a:pt x="608736" y="121920"/>
                  </a:lnTo>
                  <a:lnTo>
                    <a:pt x="629780" y="118160"/>
                  </a:lnTo>
                  <a:lnTo>
                    <a:pt x="657504" y="112064"/>
                  </a:lnTo>
                  <a:lnTo>
                    <a:pt x="685482" y="107149"/>
                  </a:lnTo>
                  <a:lnTo>
                    <a:pt x="713613" y="103174"/>
                  </a:lnTo>
                  <a:lnTo>
                    <a:pt x="741781" y="99872"/>
                  </a:lnTo>
                  <a:lnTo>
                    <a:pt x="803732" y="94030"/>
                  </a:lnTo>
                  <a:lnTo>
                    <a:pt x="832319" y="89916"/>
                  </a:lnTo>
                  <a:lnTo>
                    <a:pt x="848956" y="84289"/>
                  </a:lnTo>
                  <a:lnTo>
                    <a:pt x="855319" y="6413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72" name="Google Shape;5072;p81"/>
            <p:cNvPicPr preferRelativeResize="0"/>
            <p:nvPr/>
          </p:nvPicPr>
          <p:blipFill rotWithShape="1">
            <a:blip r:embed="rId11">
              <a:alphaModFix/>
            </a:blip>
            <a:srcRect b="0" l="0" r="0" t="0"/>
            <a:stretch/>
          </p:blipFill>
          <p:spPr>
            <a:xfrm>
              <a:off x="3193430" y="6161773"/>
              <a:ext cx="107503" cy="101319"/>
            </a:xfrm>
            <a:prstGeom prst="rect">
              <a:avLst/>
            </a:prstGeom>
            <a:noFill/>
            <a:ln>
              <a:noFill/>
            </a:ln>
          </p:spPr>
        </p:pic>
        <p:sp>
          <p:nvSpPr>
            <p:cNvPr id="5073" name="Google Shape;5073;p81"/>
            <p:cNvSpPr/>
            <p:nvPr/>
          </p:nvSpPr>
          <p:spPr>
            <a:xfrm>
              <a:off x="2335352" y="4728667"/>
              <a:ext cx="1763395" cy="1799589"/>
            </a:xfrm>
            <a:custGeom>
              <a:rect b="b" l="l" r="r" t="t"/>
              <a:pathLst>
                <a:path extrusionOk="0" h="1799590" w="1763395">
                  <a:moveTo>
                    <a:pt x="1146543" y="1253312"/>
                  </a:moveTo>
                  <a:lnTo>
                    <a:pt x="1141552" y="1250530"/>
                  </a:lnTo>
                  <a:lnTo>
                    <a:pt x="1138224" y="1254696"/>
                  </a:lnTo>
                  <a:lnTo>
                    <a:pt x="1134630" y="1259560"/>
                  </a:lnTo>
                  <a:lnTo>
                    <a:pt x="1135888" y="1267853"/>
                  </a:lnTo>
                  <a:lnTo>
                    <a:pt x="1141107" y="1260817"/>
                  </a:lnTo>
                  <a:lnTo>
                    <a:pt x="1146543" y="1253312"/>
                  </a:lnTo>
                  <a:close/>
                </a:path>
                <a:path extrusionOk="0" h="1799590" w="1763395">
                  <a:moveTo>
                    <a:pt x="1335874" y="869391"/>
                  </a:moveTo>
                  <a:lnTo>
                    <a:pt x="1326375" y="878751"/>
                  </a:lnTo>
                  <a:lnTo>
                    <a:pt x="1320520" y="889673"/>
                  </a:lnTo>
                  <a:lnTo>
                    <a:pt x="1316659" y="900518"/>
                  </a:lnTo>
                  <a:lnTo>
                    <a:pt x="1315148" y="910082"/>
                  </a:lnTo>
                  <a:lnTo>
                    <a:pt x="1316278" y="917143"/>
                  </a:lnTo>
                  <a:lnTo>
                    <a:pt x="1317726" y="920026"/>
                  </a:lnTo>
                  <a:lnTo>
                    <a:pt x="1316456" y="922553"/>
                  </a:lnTo>
                  <a:lnTo>
                    <a:pt x="1306550" y="923632"/>
                  </a:lnTo>
                  <a:lnTo>
                    <a:pt x="1304023" y="935164"/>
                  </a:lnTo>
                  <a:lnTo>
                    <a:pt x="1313218" y="937869"/>
                  </a:lnTo>
                  <a:lnTo>
                    <a:pt x="1312316" y="938949"/>
                  </a:lnTo>
                  <a:lnTo>
                    <a:pt x="1304023" y="940574"/>
                  </a:lnTo>
                  <a:lnTo>
                    <a:pt x="1302219" y="944181"/>
                  </a:lnTo>
                  <a:lnTo>
                    <a:pt x="1303667" y="956970"/>
                  </a:lnTo>
                  <a:lnTo>
                    <a:pt x="1302766" y="961656"/>
                  </a:lnTo>
                  <a:lnTo>
                    <a:pt x="1300784" y="961834"/>
                  </a:lnTo>
                  <a:lnTo>
                    <a:pt x="1297571" y="965822"/>
                  </a:lnTo>
                  <a:lnTo>
                    <a:pt x="1294485" y="974636"/>
                  </a:lnTo>
                  <a:lnTo>
                    <a:pt x="1292479" y="984808"/>
                  </a:lnTo>
                  <a:lnTo>
                    <a:pt x="1292491" y="992835"/>
                  </a:lnTo>
                  <a:lnTo>
                    <a:pt x="1295374" y="1004544"/>
                  </a:lnTo>
                  <a:lnTo>
                    <a:pt x="1293939" y="1009599"/>
                  </a:lnTo>
                  <a:lnTo>
                    <a:pt x="1283843" y="1006716"/>
                  </a:lnTo>
                  <a:lnTo>
                    <a:pt x="1282585" y="1009053"/>
                  </a:lnTo>
                  <a:lnTo>
                    <a:pt x="1283487" y="1016444"/>
                  </a:lnTo>
                  <a:lnTo>
                    <a:pt x="1285544" y="1022489"/>
                  </a:lnTo>
                  <a:lnTo>
                    <a:pt x="1285481" y="1024928"/>
                  </a:lnTo>
                  <a:lnTo>
                    <a:pt x="1284516" y="1031214"/>
                  </a:lnTo>
                  <a:lnTo>
                    <a:pt x="1285938" y="1035723"/>
                  </a:lnTo>
                  <a:lnTo>
                    <a:pt x="1298956" y="1042225"/>
                  </a:lnTo>
                  <a:lnTo>
                    <a:pt x="1298613" y="1045108"/>
                  </a:lnTo>
                  <a:lnTo>
                    <a:pt x="1294955" y="1046302"/>
                  </a:lnTo>
                  <a:lnTo>
                    <a:pt x="1291107" y="1044422"/>
                  </a:lnTo>
                  <a:lnTo>
                    <a:pt x="1286294" y="1037869"/>
                  </a:lnTo>
                  <a:lnTo>
                    <a:pt x="1276096" y="1040765"/>
                  </a:lnTo>
                  <a:lnTo>
                    <a:pt x="1277442" y="1051725"/>
                  </a:lnTo>
                  <a:lnTo>
                    <a:pt x="1274940" y="1055192"/>
                  </a:lnTo>
                  <a:lnTo>
                    <a:pt x="1271676" y="1055573"/>
                  </a:lnTo>
                  <a:lnTo>
                    <a:pt x="1267447" y="1058799"/>
                  </a:lnTo>
                  <a:lnTo>
                    <a:pt x="1265555" y="1071295"/>
                  </a:lnTo>
                  <a:lnTo>
                    <a:pt x="1260894" y="1074623"/>
                  </a:lnTo>
                  <a:lnTo>
                    <a:pt x="1256614" y="1076756"/>
                  </a:lnTo>
                  <a:lnTo>
                    <a:pt x="1259433" y="1080439"/>
                  </a:lnTo>
                  <a:lnTo>
                    <a:pt x="1262494" y="1085062"/>
                  </a:lnTo>
                  <a:lnTo>
                    <a:pt x="1258976" y="1090015"/>
                  </a:lnTo>
                  <a:lnTo>
                    <a:pt x="1255407" y="1093812"/>
                  </a:lnTo>
                  <a:lnTo>
                    <a:pt x="1255915" y="1100594"/>
                  </a:lnTo>
                  <a:lnTo>
                    <a:pt x="1252232" y="1102334"/>
                  </a:lnTo>
                  <a:lnTo>
                    <a:pt x="1247698" y="1106297"/>
                  </a:lnTo>
                  <a:lnTo>
                    <a:pt x="1246860" y="1121740"/>
                  </a:lnTo>
                  <a:lnTo>
                    <a:pt x="1242428" y="1125816"/>
                  </a:lnTo>
                  <a:lnTo>
                    <a:pt x="1239012" y="1128064"/>
                  </a:lnTo>
                  <a:lnTo>
                    <a:pt x="1237234" y="1133563"/>
                  </a:lnTo>
                  <a:lnTo>
                    <a:pt x="1237170" y="1141730"/>
                  </a:lnTo>
                  <a:lnTo>
                    <a:pt x="1238961" y="1151991"/>
                  </a:lnTo>
                  <a:lnTo>
                    <a:pt x="1239723" y="1155065"/>
                  </a:lnTo>
                  <a:lnTo>
                    <a:pt x="1237424" y="1156411"/>
                  </a:lnTo>
                  <a:lnTo>
                    <a:pt x="1233576" y="1155255"/>
                  </a:lnTo>
                  <a:lnTo>
                    <a:pt x="1228750" y="1155204"/>
                  </a:lnTo>
                  <a:lnTo>
                    <a:pt x="1227505" y="1157998"/>
                  </a:lnTo>
                  <a:lnTo>
                    <a:pt x="1226261" y="1161592"/>
                  </a:lnTo>
                  <a:lnTo>
                    <a:pt x="1221447" y="1163916"/>
                  </a:lnTo>
                  <a:lnTo>
                    <a:pt x="1216063" y="1164488"/>
                  </a:lnTo>
                  <a:lnTo>
                    <a:pt x="1215859" y="1165644"/>
                  </a:lnTo>
                  <a:lnTo>
                    <a:pt x="1224330" y="1174686"/>
                  </a:lnTo>
                  <a:lnTo>
                    <a:pt x="1224711" y="1176807"/>
                  </a:lnTo>
                  <a:lnTo>
                    <a:pt x="1219136" y="1177378"/>
                  </a:lnTo>
                  <a:lnTo>
                    <a:pt x="1217409" y="1180274"/>
                  </a:lnTo>
                  <a:lnTo>
                    <a:pt x="1217980" y="1183741"/>
                  </a:lnTo>
                  <a:lnTo>
                    <a:pt x="1218374" y="1187970"/>
                  </a:lnTo>
                  <a:lnTo>
                    <a:pt x="1215478" y="1189697"/>
                  </a:lnTo>
                  <a:lnTo>
                    <a:pt x="1200277" y="1188161"/>
                  </a:lnTo>
                  <a:lnTo>
                    <a:pt x="1200277" y="1188542"/>
                  </a:lnTo>
                  <a:lnTo>
                    <a:pt x="1207782" y="1193736"/>
                  </a:lnTo>
                  <a:lnTo>
                    <a:pt x="1215707" y="1202359"/>
                  </a:lnTo>
                  <a:lnTo>
                    <a:pt x="1215199" y="1208290"/>
                  </a:lnTo>
                  <a:lnTo>
                    <a:pt x="1210919" y="1209357"/>
                  </a:lnTo>
                  <a:lnTo>
                    <a:pt x="1207592" y="1203363"/>
                  </a:lnTo>
                  <a:lnTo>
                    <a:pt x="1207198" y="1199705"/>
                  </a:lnTo>
                  <a:lnTo>
                    <a:pt x="1203934" y="1197013"/>
                  </a:lnTo>
                  <a:lnTo>
                    <a:pt x="1193355" y="1198359"/>
                  </a:lnTo>
                  <a:lnTo>
                    <a:pt x="1194117" y="1209903"/>
                  </a:lnTo>
                  <a:lnTo>
                    <a:pt x="1201623" y="1212024"/>
                  </a:lnTo>
                  <a:lnTo>
                    <a:pt x="1201496" y="1213548"/>
                  </a:lnTo>
                  <a:lnTo>
                    <a:pt x="1195273" y="1215440"/>
                  </a:lnTo>
                  <a:lnTo>
                    <a:pt x="1188046" y="1217968"/>
                  </a:lnTo>
                  <a:lnTo>
                    <a:pt x="1184884" y="1221447"/>
                  </a:lnTo>
                  <a:lnTo>
                    <a:pt x="1183005" y="1228267"/>
                  </a:lnTo>
                  <a:lnTo>
                    <a:pt x="1177772" y="1236154"/>
                  </a:lnTo>
                  <a:lnTo>
                    <a:pt x="1171524" y="1242263"/>
                  </a:lnTo>
                  <a:lnTo>
                    <a:pt x="1166609" y="1243774"/>
                  </a:lnTo>
                  <a:lnTo>
                    <a:pt x="1164094" y="1242618"/>
                  </a:lnTo>
                  <a:lnTo>
                    <a:pt x="1162748" y="1246657"/>
                  </a:lnTo>
                  <a:lnTo>
                    <a:pt x="1163523" y="1252816"/>
                  </a:lnTo>
                  <a:lnTo>
                    <a:pt x="1163002" y="1261351"/>
                  </a:lnTo>
                  <a:lnTo>
                    <a:pt x="1160399" y="1264793"/>
                  </a:lnTo>
                  <a:lnTo>
                    <a:pt x="1158011" y="1264132"/>
                  </a:lnTo>
                  <a:lnTo>
                    <a:pt x="1158138" y="1260322"/>
                  </a:lnTo>
                  <a:lnTo>
                    <a:pt x="1160830" y="1253972"/>
                  </a:lnTo>
                  <a:lnTo>
                    <a:pt x="1151013" y="1253401"/>
                  </a:lnTo>
                  <a:lnTo>
                    <a:pt x="1152359" y="1265326"/>
                  </a:lnTo>
                  <a:lnTo>
                    <a:pt x="1150353" y="1273365"/>
                  </a:lnTo>
                  <a:lnTo>
                    <a:pt x="1139342" y="1276959"/>
                  </a:lnTo>
                  <a:lnTo>
                    <a:pt x="1140040" y="1284566"/>
                  </a:lnTo>
                  <a:lnTo>
                    <a:pt x="1142555" y="1290535"/>
                  </a:lnTo>
                  <a:lnTo>
                    <a:pt x="1141780" y="1293418"/>
                  </a:lnTo>
                  <a:lnTo>
                    <a:pt x="1133500" y="1294384"/>
                  </a:lnTo>
                  <a:lnTo>
                    <a:pt x="1131189" y="1296504"/>
                  </a:lnTo>
                  <a:lnTo>
                    <a:pt x="1132154" y="1304772"/>
                  </a:lnTo>
                  <a:lnTo>
                    <a:pt x="1119644" y="1306322"/>
                  </a:lnTo>
                  <a:lnTo>
                    <a:pt x="1118298" y="1294003"/>
                  </a:lnTo>
                  <a:lnTo>
                    <a:pt x="1106373" y="1299578"/>
                  </a:lnTo>
                  <a:lnTo>
                    <a:pt x="1105408" y="1290726"/>
                  </a:lnTo>
                  <a:lnTo>
                    <a:pt x="1100023" y="1289380"/>
                  </a:lnTo>
                  <a:lnTo>
                    <a:pt x="1085202" y="1291107"/>
                  </a:lnTo>
                  <a:lnTo>
                    <a:pt x="1084237" y="1292263"/>
                  </a:lnTo>
                  <a:lnTo>
                    <a:pt x="1094638" y="1298041"/>
                  </a:lnTo>
                  <a:lnTo>
                    <a:pt x="1094257" y="1299006"/>
                  </a:lnTo>
                  <a:lnTo>
                    <a:pt x="1086929" y="1299768"/>
                  </a:lnTo>
                  <a:lnTo>
                    <a:pt x="1079944" y="1299540"/>
                  </a:lnTo>
                  <a:lnTo>
                    <a:pt x="1077442" y="1296733"/>
                  </a:lnTo>
                  <a:lnTo>
                    <a:pt x="1079449" y="1291704"/>
                  </a:lnTo>
                  <a:lnTo>
                    <a:pt x="1085977" y="1284757"/>
                  </a:lnTo>
                  <a:lnTo>
                    <a:pt x="1093685" y="1278801"/>
                  </a:lnTo>
                  <a:lnTo>
                    <a:pt x="1099108" y="1276794"/>
                  </a:lnTo>
                  <a:lnTo>
                    <a:pt x="1103033" y="1278724"/>
                  </a:lnTo>
                  <a:lnTo>
                    <a:pt x="1106182" y="1284566"/>
                  </a:lnTo>
                  <a:lnTo>
                    <a:pt x="1108684" y="1291310"/>
                  </a:lnTo>
                  <a:lnTo>
                    <a:pt x="1111948" y="1292847"/>
                  </a:lnTo>
                  <a:lnTo>
                    <a:pt x="1118882" y="1291107"/>
                  </a:lnTo>
                  <a:lnTo>
                    <a:pt x="1124839" y="1287018"/>
                  </a:lnTo>
                  <a:lnTo>
                    <a:pt x="1128293" y="1280718"/>
                  </a:lnTo>
                  <a:lnTo>
                    <a:pt x="1128382" y="1275143"/>
                  </a:lnTo>
                  <a:lnTo>
                    <a:pt x="1124267" y="1273213"/>
                  </a:lnTo>
                  <a:lnTo>
                    <a:pt x="1121892" y="1274876"/>
                  </a:lnTo>
                  <a:lnTo>
                    <a:pt x="1123569" y="1280795"/>
                  </a:lnTo>
                  <a:lnTo>
                    <a:pt x="1121194" y="1282458"/>
                  </a:lnTo>
                  <a:lnTo>
                    <a:pt x="1117447" y="1281595"/>
                  </a:lnTo>
                  <a:lnTo>
                    <a:pt x="1117155" y="1277835"/>
                  </a:lnTo>
                  <a:lnTo>
                    <a:pt x="1120317" y="1271193"/>
                  </a:lnTo>
                  <a:lnTo>
                    <a:pt x="1133792" y="1251839"/>
                  </a:lnTo>
                  <a:lnTo>
                    <a:pt x="1136878" y="1245235"/>
                  </a:lnTo>
                  <a:lnTo>
                    <a:pt x="1136053" y="1242428"/>
                  </a:lnTo>
                  <a:lnTo>
                    <a:pt x="1131189" y="1243965"/>
                  </a:lnTo>
                  <a:lnTo>
                    <a:pt x="1123505" y="1248194"/>
                  </a:lnTo>
                  <a:lnTo>
                    <a:pt x="1122337" y="1239545"/>
                  </a:lnTo>
                  <a:lnTo>
                    <a:pt x="1133309" y="1233576"/>
                  </a:lnTo>
                  <a:lnTo>
                    <a:pt x="1136205" y="1234147"/>
                  </a:lnTo>
                  <a:lnTo>
                    <a:pt x="1136586" y="1236649"/>
                  </a:lnTo>
                  <a:lnTo>
                    <a:pt x="1138910" y="1240231"/>
                  </a:lnTo>
                  <a:lnTo>
                    <a:pt x="1143203" y="1239735"/>
                  </a:lnTo>
                  <a:lnTo>
                    <a:pt x="1147597" y="1236052"/>
                  </a:lnTo>
                  <a:lnTo>
                    <a:pt x="1150239" y="1230109"/>
                  </a:lnTo>
                  <a:lnTo>
                    <a:pt x="1152829" y="1222844"/>
                  </a:lnTo>
                  <a:lnTo>
                    <a:pt x="1155928" y="1220076"/>
                  </a:lnTo>
                  <a:lnTo>
                    <a:pt x="1158151" y="1216558"/>
                  </a:lnTo>
                  <a:lnTo>
                    <a:pt x="1158138" y="1207020"/>
                  </a:lnTo>
                  <a:lnTo>
                    <a:pt x="1160030" y="1197686"/>
                  </a:lnTo>
                  <a:lnTo>
                    <a:pt x="1165644" y="1199286"/>
                  </a:lnTo>
                  <a:lnTo>
                    <a:pt x="1169568" y="1208049"/>
                  </a:lnTo>
                  <a:lnTo>
                    <a:pt x="1166380" y="1220241"/>
                  </a:lnTo>
                  <a:lnTo>
                    <a:pt x="1174699" y="1214996"/>
                  </a:lnTo>
                  <a:lnTo>
                    <a:pt x="1184376" y="1207033"/>
                  </a:lnTo>
                  <a:lnTo>
                    <a:pt x="1192898" y="1197889"/>
                  </a:lnTo>
                  <a:lnTo>
                    <a:pt x="1197775" y="1189075"/>
                  </a:lnTo>
                  <a:lnTo>
                    <a:pt x="1198791" y="1185329"/>
                  </a:lnTo>
                  <a:lnTo>
                    <a:pt x="1198499" y="1181354"/>
                  </a:lnTo>
                  <a:lnTo>
                    <a:pt x="1199184" y="1177531"/>
                  </a:lnTo>
                  <a:lnTo>
                    <a:pt x="1201775" y="1168742"/>
                  </a:lnTo>
                  <a:lnTo>
                    <a:pt x="1205687" y="1159891"/>
                  </a:lnTo>
                  <a:lnTo>
                    <a:pt x="1209941" y="1151140"/>
                  </a:lnTo>
                  <a:lnTo>
                    <a:pt x="1213497" y="1142631"/>
                  </a:lnTo>
                  <a:lnTo>
                    <a:pt x="1216279" y="1134605"/>
                  </a:lnTo>
                  <a:lnTo>
                    <a:pt x="1218311" y="1127925"/>
                  </a:lnTo>
                  <a:lnTo>
                    <a:pt x="1222616" y="1120127"/>
                  </a:lnTo>
                  <a:lnTo>
                    <a:pt x="1236268" y="1099350"/>
                  </a:lnTo>
                  <a:lnTo>
                    <a:pt x="1243215" y="1086561"/>
                  </a:lnTo>
                  <a:lnTo>
                    <a:pt x="1244384" y="1078115"/>
                  </a:lnTo>
                  <a:lnTo>
                    <a:pt x="1242961" y="1076045"/>
                  </a:lnTo>
                  <a:lnTo>
                    <a:pt x="1240053" y="1075207"/>
                  </a:lnTo>
                  <a:lnTo>
                    <a:pt x="1237640" y="1069251"/>
                  </a:lnTo>
                  <a:lnTo>
                    <a:pt x="1242034" y="1066177"/>
                  </a:lnTo>
                  <a:lnTo>
                    <a:pt x="1245450" y="1064221"/>
                  </a:lnTo>
                  <a:lnTo>
                    <a:pt x="1256715" y="1054265"/>
                  </a:lnTo>
                  <a:lnTo>
                    <a:pt x="1266405" y="1039622"/>
                  </a:lnTo>
                  <a:lnTo>
                    <a:pt x="1270825" y="1024585"/>
                  </a:lnTo>
                  <a:lnTo>
                    <a:pt x="1266266" y="1013447"/>
                  </a:lnTo>
                  <a:lnTo>
                    <a:pt x="1262100" y="1018628"/>
                  </a:lnTo>
                  <a:lnTo>
                    <a:pt x="1257490" y="1023416"/>
                  </a:lnTo>
                  <a:lnTo>
                    <a:pt x="1252461" y="1027760"/>
                  </a:lnTo>
                  <a:lnTo>
                    <a:pt x="1247063" y="1031633"/>
                  </a:lnTo>
                  <a:lnTo>
                    <a:pt x="1240307" y="1036027"/>
                  </a:lnTo>
                  <a:lnTo>
                    <a:pt x="1232306" y="1039876"/>
                  </a:lnTo>
                  <a:lnTo>
                    <a:pt x="1226832" y="1053058"/>
                  </a:lnTo>
                  <a:lnTo>
                    <a:pt x="1227112" y="1061059"/>
                  </a:lnTo>
                  <a:lnTo>
                    <a:pt x="1216494" y="1065784"/>
                  </a:lnTo>
                  <a:lnTo>
                    <a:pt x="1211135" y="1061821"/>
                  </a:lnTo>
                  <a:lnTo>
                    <a:pt x="1207185" y="1058125"/>
                  </a:lnTo>
                  <a:lnTo>
                    <a:pt x="1202550" y="1077976"/>
                  </a:lnTo>
                  <a:lnTo>
                    <a:pt x="1195844" y="1096746"/>
                  </a:lnTo>
                  <a:lnTo>
                    <a:pt x="1187411" y="1114831"/>
                  </a:lnTo>
                  <a:lnTo>
                    <a:pt x="1177594" y="1132624"/>
                  </a:lnTo>
                  <a:lnTo>
                    <a:pt x="1172959" y="1140129"/>
                  </a:lnTo>
                  <a:lnTo>
                    <a:pt x="1166787" y="1151559"/>
                  </a:lnTo>
                  <a:lnTo>
                    <a:pt x="1164043" y="1161732"/>
                  </a:lnTo>
                  <a:lnTo>
                    <a:pt x="1169682" y="1165453"/>
                  </a:lnTo>
                  <a:lnTo>
                    <a:pt x="1175067" y="1164869"/>
                  </a:lnTo>
                  <a:lnTo>
                    <a:pt x="1177759" y="1161415"/>
                  </a:lnTo>
                  <a:lnTo>
                    <a:pt x="1176604" y="1151788"/>
                  </a:lnTo>
                  <a:lnTo>
                    <a:pt x="1179499" y="1146403"/>
                  </a:lnTo>
                  <a:lnTo>
                    <a:pt x="1183347" y="1145057"/>
                  </a:lnTo>
                  <a:lnTo>
                    <a:pt x="1187399" y="1144282"/>
                  </a:lnTo>
                  <a:lnTo>
                    <a:pt x="1189774" y="1146937"/>
                  </a:lnTo>
                  <a:lnTo>
                    <a:pt x="1190955" y="1154417"/>
                  </a:lnTo>
                  <a:lnTo>
                    <a:pt x="1191425" y="1170266"/>
                  </a:lnTo>
                  <a:lnTo>
                    <a:pt x="1183728" y="1171422"/>
                  </a:lnTo>
                  <a:lnTo>
                    <a:pt x="1174102" y="1171041"/>
                  </a:lnTo>
                  <a:lnTo>
                    <a:pt x="1164361" y="1170927"/>
                  </a:lnTo>
                  <a:lnTo>
                    <a:pt x="1157782" y="1172743"/>
                  </a:lnTo>
                  <a:lnTo>
                    <a:pt x="1152372" y="1177556"/>
                  </a:lnTo>
                  <a:lnTo>
                    <a:pt x="1146200" y="1186434"/>
                  </a:lnTo>
                  <a:lnTo>
                    <a:pt x="1125232" y="1218577"/>
                  </a:lnTo>
                  <a:lnTo>
                    <a:pt x="1103680" y="1250365"/>
                  </a:lnTo>
                  <a:lnTo>
                    <a:pt x="1059815" y="1313408"/>
                  </a:lnTo>
                  <a:lnTo>
                    <a:pt x="1049324" y="1329664"/>
                  </a:lnTo>
                  <a:lnTo>
                    <a:pt x="1039583" y="1345704"/>
                  </a:lnTo>
                  <a:lnTo>
                    <a:pt x="1029246" y="1361351"/>
                  </a:lnTo>
                  <a:lnTo>
                    <a:pt x="1016927" y="1376362"/>
                  </a:lnTo>
                  <a:lnTo>
                    <a:pt x="1001166" y="1391615"/>
                  </a:lnTo>
                  <a:lnTo>
                    <a:pt x="981062" y="1412062"/>
                  </a:lnTo>
                  <a:lnTo>
                    <a:pt x="965149" y="1434033"/>
                  </a:lnTo>
                  <a:lnTo>
                    <a:pt x="961923" y="1453908"/>
                  </a:lnTo>
                  <a:lnTo>
                    <a:pt x="970203" y="1451927"/>
                  </a:lnTo>
                  <a:lnTo>
                    <a:pt x="974661" y="1444891"/>
                  </a:lnTo>
                  <a:lnTo>
                    <a:pt x="979614" y="1438211"/>
                  </a:lnTo>
                  <a:lnTo>
                    <a:pt x="986917" y="1429486"/>
                  </a:lnTo>
                  <a:lnTo>
                    <a:pt x="997331" y="1419136"/>
                  </a:lnTo>
                  <a:lnTo>
                    <a:pt x="1007884" y="1411871"/>
                  </a:lnTo>
                  <a:lnTo>
                    <a:pt x="1015530" y="1412417"/>
                  </a:lnTo>
                  <a:lnTo>
                    <a:pt x="1017651" y="1414868"/>
                  </a:lnTo>
                  <a:lnTo>
                    <a:pt x="1016292" y="1418894"/>
                  </a:lnTo>
                  <a:lnTo>
                    <a:pt x="1009396" y="1424647"/>
                  </a:lnTo>
                  <a:lnTo>
                    <a:pt x="1002614" y="1424927"/>
                  </a:lnTo>
                  <a:lnTo>
                    <a:pt x="996518" y="1434198"/>
                  </a:lnTo>
                  <a:lnTo>
                    <a:pt x="999794" y="1438351"/>
                  </a:lnTo>
                  <a:lnTo>
                    <a:pt x="998029" y="1441894"/>
                  </a:lnTo>
                  <a:lnTo>
                    <a:pt x="993432" y="1449362"/>
                  </a:lnTo>
                  <a:lnTo>
                    <a:pt x="987945" y="1454873"/>
                  </a:lnTo>
                  <a:lnTo>
                    <a:pt x="981151" y="1459064"/>
                  </a:lnTo>
                  <a:lnTo>
                    <a:pt x="972654" y="1462570"/>
                  </a:lnTo>
                  <a:lnTo>
                    <a:pt x="963561" y="1467015"/>
                  </a:lnTo>
                  <a:lnTo>
                    <a:pt x="955789" y="1473441"/>
                  </a:lnTo>
                  <a:lnTo>
                    <a:pt x="951395" y="1481188"/>
                  </a:lnTo>
                  <a:lnTo>
                    <a:pt x="952449" y="1489608"/>
                  </a:lnTo>
                  <a:lnTo>
                    <a:pt x="931710" y="1500670"/>
                  </a:lnTo>
                  <a:lnTo>
                    <a:pt x="912368" y="1514005"/>
                  </a:lnTo>
                  <a:lnTo>
                    <a:pt x="894651" y="1529461"/>
                  </a:lnTo>
                  <a:lnTo>
                    <a:pt x="878814" y="1546821"/>
                  </a:lnTo>
                  <a:lnTo>
                    <a:pt x="873099" y="1553565"/>
                  </a:lnTo>
                  <a:lnTo>
                    <a:pt x="866711" y="1559661"/>
                  </a:lnTo>
                  <a:lnTo>
                    <a:pt x="859548" y="1563827"/>
                  </a:lnTo>
                  <a:lnTo>
                    <a:pt x="851509" y="1564792"/>
                  </a:lnTo>
                  <a:lnTo>
                    <a:pt x="843927" y="1563827"/>
                  </a:lnTo>
                  <a:lnTo>
                    <a:pt x="837450" y="1557413"/>
                  </a:lnTo>
                  <a:lnTo>
                    <a:pt x="824992" y="1558442"/>
                  </a:lnTo>
                  <a:lnTo>
                    <a:pt x="785025" y="1591017"/>
                  </a:lnTo>
                  <a:lnTo>
                    <a:pt x="752919" y="1616659"/>
                  </a:lnTo>
                  <a:lnTo>
                    <a:pt x="719645" y="1640484"/>
                  </a:lnTo>
                  <a:lnTo>
                    <a:pt x="684085" y="1661350"/>
                  </a:lnTo>
                  <a:lnTo>
                    <a:pt x="638035" y="1683689"/>
                  </a:lnTo>
                  <a:lnTo>
                    <a:pt x="590969" y="1703412"/>
                  </a:lnTo>
                  <a:lnTo>
                    <a:pt x="543356" y="1719503"/>
                  </a:lnTo>
                  <a:lnTo>
                    <a:pt x="495642" y="1730933"/>
                  </a:lnTo>
                  <a:lnTo>
                    <a:pt x="448284" y="1736674"/>
                  </a:lnTo>
                  <a:lnTo>
                    <a:pt x="401751" y="1735709"/>
                  </a:lnTo>
                  <a:lnTo>
                    <a:pt x="356489" y="1727022"/>
                  </a:lnTo>
                  <a:lnTo>
                    <a:pt x="312953" y="1709559"/>
                  </a:lnTo>
                  <a:lnTo>
                    <a:pt x="271602" y="1682330"/>
                  </a:lnTo>
                  <a:lnTo>
                    <a:pt x="218173" y="1631264"/>
                  </a:lnTo>
                  <a:lnTo>
                    <a:pt x="175260" y="1573377"/>
                  </a:lnTo>
                  <a:lnTo>
                    <a:pt x="142417" y="1509382"/>
                  </a:lnTo>
                  <a:lnTo>
                    <a:pt x="119176" y="1440027"/>
                  </a:lnTo>
                  <a:lnTo>
                    <a:pt x="105079" y="1366024"/>
                  </a:lnTo>
                  <a:lnTo>
                    <a:pt x="101320" y="1327505"/>
                  </a:lnTo>
                  <a:lnTo>
                    <a:pt x="99682" y="1288110"/>
                  </a:lnTo>
                  <a:lnTo>
                    <a:pt x="100088" y="1247914"/>
                  </a:lnTo>
                  <a:lnTo>
                    <a:pt x="102501" y="1207020"/>
                  </a:lnTo>
                  <a:lnTo>
                    <a:pt x="106857" y="1165517"/>
                  </a:lnTo>
                  <a:lnTo>
                    <a:pt x="113106" y="1123492"/>
                  </a:lnTo>
                  <a:lnTo>
                    <a:pt x="121170" y="1081036"/>
                  </a:lnTo>
                  <a:lnTo>
                    <a:pt x="131013" y="1038237"/>
                  </a:lnTo>
                  <a:lnTo>
                    <a:pt x="142570" y="995197"/>
                  </a:lnTo>
                  <a:lnTo>
                    <a:pt x="155790" y="952004"/>
                  </a:lnTo>
                  <a:lnTo>
                    <a:pt x="170599" y="908748"/>
                  </a:lnTo>
                  <a:lnTo>
                    <a:pt x="186956" y="865517"/>
                  </a:lnTo>
                  <a:lnTo>
                    <a:pt x="204800" y="822401"/>
                  </a:lnTo>
                  <a:lnTo>
                    <a:pt x="224066" y="779500"/>
                  </a:lnTo>
                  <a:lnTo>
                    <a:pt x="244703" y="736904"/>
                  </a:lnTo>
                  <a:lnTo>
                    <a:pt x="266649" y="694702"/>
                  </a:lnTo>
                  <a:lnTo>
                    <a:pt x="289864" y="652970"/>
                  </a:lnTo>
                  <a:lnTo>
                    <a:pt x="314274" y="611835"/>
                  </a:lnTo>
                  <a:lnTo>
                    <a:pt x="339813" y="571347"/>
                  </a:lnTo>
                  <a:lnTo>
                    <a:pt x="366445" y="531622"/>
                  </a:lnTo>
                  <a:lnTo>
                    <a:pt x="394106" y="492760"/>
                  </a:lnTo>
                  <a:lnTo>
                    <a:pt x="422732" y="454825"/>
                  </a:lnTo>
                  <a:lnTo>
                    <a:pt x="452272" y="417931"/>
                  </a:lnTo>
                  <a:lnTo>
                    <a:pt x="482663" y="382155"/>
                  </a:lnTo>
                  <a:lnTo>
                    <a:pt x="513854" y="347599"/>
                  </a:lnTo>
                  <a:lnTo>
                    <a:pt x="545795" y="314337"/>
                  </a:lnTo>
                  <a:lnTo>
                    <a:pt x="578408" y="282486"/>
                  </a:lnTo>
                  <a:lnTo>
                    <a:pt x="611644" y="252120"/>
                  </a:lnTo>
                  <a:lnTo>
                    <a:pt x="645452" y="223329"/>
                  </a:lnTo>
                  <a:lnTo>
                    <a:pt x="679780" y="196215"/>
                  </a:lnTo>
                  <a:lnTo>
                    <a:pt x="714552" y="170865"/>
                  </a:lnTo>
                  <a:lnTo>
                    <a:pt x="749719" y="147370"/>
                  </a:lnTo>
                  <a:lnTo>
                    <a:pt x="785241" y="125818"/>
                  </a:lnTo>
                  <a:lnTo>
                    <a:pt x="821029" y="106299"/>
                  </a:lnTo>
                  <a:lnTo>
                    <a:pt x="857046" y="88912"/>
                  </a:lnTo>
                  <a:lnTo>
                    <a:pt x="893229" y="73748"/>
                  </a:lnTo>
                  <a:lnTo>
                    <a:pt x="929525" y="60896"/>
                  </a:lnTo>
                  <a:lnTo>
                    <a:pt x="963549" y="55943"/>
                  </a:lnTo>
                  <a:lnTo>
                    <a:pt x="995476" y="62839"/>
                  </a:lnTo>
                  <a:lnTo>
                    <a:pt x="1019695" y="82626"/>
                  </a:lnTo>
                  <a:lnTo>
                    <a:pt x="1030554" y="116319"/>
                  </a:lnTo>
                  <a:lnTo>
                    <a:pt x="1022667" y="163753"/>
                  </a:lnTo>
                  <a:lnTo>
                    <a:pt x="998359" y="212979"/>
                  </a:lnTo>
                  <a:lnTo>
                    <a:pt x="964539" y="260705"/>
                  </a:lnTo>
                  <a:lnTo>
                    <a:pt x="928116" y="303707"/>
                  </a:lnTo>
                  <a:lnTo>
                    <a:pt x="895985" y="338696"/>
                  </a:lnTo>
                  <a:lnTo>
                    <a:pt x="875068" y="362432"/>
                  </a:lnTo>
                  <a:lnTo>
                    <a:pt x="903795" y="370281"/>
                  </a:lnTo>
                  <a:lnTo>
                    <a:pt x="940066" y="365785"/>
                  </a:lnTo>
                  <a:lnTo>
                    <a:pt x="980313" y="350380"/>
                  </a:lnTo>
                  <a:lnTo>
                    <a:pt x="1020914" y="325462"/>
                  </a:lnTo>
                  <a:lnTo>
                    <a:pt x="1058265" y="292455"/>
                  </a:lnTo>
                  <a:lnTo>
                    <a:pt x="1088771" y="252768"/>
                  </a:lnTo>
                  <a:lnTo>
                    <a:pt x="1108837" y="207822"/>
                  </a:lnTo>
                  <a:lnTo>
                    <a:pt x="1114844" y="159029"/>
                  </a:lnTo>
                  <a:lnTo>
                    <a:pt x="1112583" y="141935"/>
                  </a:lnTo>
                  <a:lnTo>
                    <a:pt x="1106741" y="116484"/>
                  </a:lnTo>
                  <a:lnTo>
                    <a:pt x="1097394" y="93738"/>
                  </a:lnTo>
                  <a:lnTo>
                    <a:pt x="1084630" y="84759"/>
                  </a:lnTo>
                  <a:lnTo>
                    <a:pt x="1082700" y="85140"/>
                  </a:lnTo>
                  <a:lnTo>
                    <a:pt x="1079436" y="81864"/>
                  </a:lnTo>
                  <a:lnTo>
                    <a:pt x="1052233" y="51803"/>
                  </a:lnTo>
                  <a:lnTo>
                    <a:pt x="1010729" y="27025"/>
                  </a:lnTo>
                  <a:lnTo>
                    <a:pt x="948994" y="9423"/>
                  </a:lnTo>
                  <a:lnTo>
                    <a:pt x="882523" y="1117"/>
                  </a:lnTo>
                  <a:lnTo>
                    <a:pt x="828395" y="0"/>
                  </a:lnTo>
                  <a:lnTo>
                    <a:pt x="803668" y="3937"/>
                  </a:lnTo>
                  <a:lnTo>
                    <a:pt x="754507" y="15506"/>
                  </a:lnTo>
                  <a:lnTo>
                    <a:pt x="624116" y="75742"/>
                  </a:lnTo>
                  <a:lnTo>
                    <a:pt x="438111" y="222885"/>
                  </a:lnTo>
                  <a:lnTo>
                    <a:pt x="222148" y="495211"/>
                  </a:lnTo>
                  <a:lnTo>
                    <a:pt x="196570" y="536562"/>
                  </a:lnTo>
                  <a:lnTo>
                    <a:pt x="172135" y="579043"/>
                  </a:lnTo>
                  <a:lnTo>
                    <a:pt x="148920" y="622541"/>
                  </a:lnTo>
                  <a:lnTo>
                    <a:pt x="127025" y="666953"/>
                  </a:lnTo>
                  <a:lnTo>
                    <a:pt x="106553" y="712177"/>
                  </a:lnTo>
                  <a:lnTo>
                    <a:pt x="87579" y="758088"/>
                  </a:lnTo>
                  <a:lnTo>
                    <a:pt x="70205" y="804595"/>
                  </a:lnTo>
                  <a:lnTo>
                    <a:pt x="54521" y="851598"/>
                  </a:lnTo>
                  <a:lnTo>
                    <a:pt x="40627" y="898969"/>
                  </a:lnTo>
                  <a:lnTo>
                    <a:pt x="28613" y="946619"/>
                  </a:lnTo>
                  <a:lnTo>
                    <a:pt x="18580" y="994435"/>
                  </a:lnTo>
                  <a:lnTo>
                    <a:pt x="10604" y="1042314"/>
                  </a:lnTo>
                  <a:lnTo>
                    <a:pt x="4787" y="1090129"/>
                  </a:lnTo>
                  <a:lnTo>
                    <a:pt x="1219" y="1137805"/>
                  </a:lnTo>
                  <a:lnTo>
                    <a:pt x="0" y="1185214"/>
                  </a:lnTo>
                  <a:lnTo>
                    <a:pt x="1219" y="1232268"/>
                  </a:lnTo>
                  <a:lnTo>
                    <a:pt x="4965" y="1278839"/>
                  </a:lnTo>
                  <a:lnTo>
                    <a:pt x="11341" y="1324825"/>
                  </a:lnTo>
                  <a:lnTo>
                    <a:pt x="20434" y="1370126"/>
                  </a:lnTo>
                  <a:lnTo>
                    <a:pt x="32346" y="1414627"/>
                  </a:lnTo>
                  <a:lnTo>
                    <a:pt x="47155" y="1458239"/>
                  </a:lnTo>
                  <a:lnTo>
                    <a:pt x="64960" y="1500835"/>
                  </a:lnTo>
                  <a:lnTo>
                    <a:pt x="85852" y="1542326"/>
                  </a:lnTo>
                  <a:lnTo>
                    <a:pt x="109931" y="1582585"/>
                  </a:lnTo>
                  <a:lnTo>
                    <a:pt x="137287" y="1621523"/>
                  </a:lnTo>
                  <a:lnTo>
                    <a:pt x="174294" y="1667776"/>
                  </a:lnTo>
                  <a:lnTo>
                    <a:pt x="208254" y="1704301"/>
                  </a:lnTo>
                  <a:lnTo>
                    <a:pt x="241236" y="1732508"/>
                  </a:lnTo>
                  <a:lnTo>
                    <a:pt x="275285" y="1753806"/>
                  </a:lnTo>
                  <a:lnTo>
                    <a:pt x="312483" y="1769592"/>
                  </a:lnTo>
                  <a:lnTo>
                    <a:pt x="354863" y="1781276"/>
                  </a:lnTo>
                  <a:lnTo>
                    <a:pt x="404507" y="1790268"/>
                  </a:lnTo>
                  <a:lnTo>
                    <a:pt x="463461" y="1797977"/>
                  </a:lnTo>
                  <a:lnTo>
                    <a:pt x="505282" y="1799488"/>
                  </a:lnTo>
                  <a:lnTo>
                    <a:pt x="548246" y="1794941"/>
                  </a:lnTo>
                  <a:lnTo>
                    <a:pt x="591997" y="1784985"/>
                  </a:lnTo>
                  <a:lnTo>
                    <a:pt x="636130" y="1770202"/>
                  </a:lnTo>
                  <a:lnTo>
                    <a:pt x="680288" y="1751215"/>
                  </a:lnTo>
                  <a:lnTo>
                    <a:pt x="724077" y="1728647"/>
                  </a:lnTo>
                  <a:lnTo>
                    <a:pt x="767118" y="1703108"/>
                  </a:lnTo>
                  <a:lnTo>
                    <a:pt x="809028" y="1675218"/>
                  </a:lnTo>
                  <a:lnTo>
                    <a:pt x="849439" y="1645577"/>
                  </a:lnTo>
                  <a:lnTo>
                    <a:pt x="887958" y="1614792"/>
                  </a:lnTo>
                  <a:lnTo>
                    <a:pt x="924217" y="1583512"/>
                  </a:lnTo>
                  <a:lnTo>
                    <a:pt x="957834" y="1552321"/>
                  </a:lnTo>
                  <a:lnTo>
                    <a:pt x="988415" y="1521841"/>
                  </a:lnTo>
                  <a:lnTo>
                    <a:pt x="1022007" y="1484845"/>
                  </a:lnTo>
                  <a:lnTo>
                    <a:pt x="1057554" y="1441653"/>
                  </a:lnTo>
                  <a:lnTo>
                    <a:pt x="1094079" y="1393837"/>
                  </a:lnTo>
                  <a:lnTo>
                    <a:pt x="1130604" y="1342986"/>
                  </a:lnTo>
                  <a:lnTo>
                    <a:pt x="1166152" y="1290701"/>
                  </a:lnTo>
                  <a:lnTo>
                    <a:pt x="1199743" y="1238567"/>
                  </a:lnTo>
                  <a:lnTo>
                    <a:pt x="1230401" y="1188173"/>
                  </a:lnTo>
                  <a:lnTo>
                    <a:pt x="1257122" y="1141107"/>
                  </a:lnTo>
                  <a:lnTo>
                    <a:pt x="1278953" y="1098956"/>
                  </a:lnTo>
                  <a:lnTo>
                    <a:pt x="1294904" y="1063320"/>
                  </a:lnTo>
                  <a:lnTo>
                    <a:pt x="1305229" y="1017905"/>
                  </a:lnTo>
                  <a:lnTo>
                    <a:pt x="1297647" y="1011313"/>
                  </a:lnTo>
                  <a:lnTo>
                    <a:pt x="1296733" y="1011275"/>
                  </a:lnTo>
                  <a:lnTo>
                    <a:pt x="1297355" y="1005268"/>
                  </a:lnTo>
                  <a:lnTo>
                    <a:pt x="1299159" y="999502"/>
                  </a:lnTo>
                  <a:lnTo>
                    <a:pt x="1300962" y="999324"/>
                  </a:lnTo>
                  <a:lnTo>
                    <a:pt x="1303566" y="995121"/>
                  </a:lnTo>
                  <a:lnTo>
                    <a:pt x="1306995" y="977582"/>
                  </a:lnTo>
                  <a:lnTo>
                    <a:pt x="1309789" y="973366"/>
                  </a:lnTo>
                  <a:lnTo>
                    <a:pt x="1311592" y="973188"/>
                  </a:lnTo>
                  <a:lnTo>
                    <a:pt x="1313573" y="968679"/>
                  </a:lnTo>
                  <a:lnTo>
                    <a:pt x="1314297" y="963637"/>
                  </a:lnTo>
                  <a:lnTo>
                    <a:pt x="1322552" y="925068"/>
                  </a:lnTo>
                  <a:lnTo>
                    <a:pt x="1332166" y="889228"/>
                  </a:lnTo>
                  <a:lnTo>
                    <a:pt x="1335874" y="869391"/>
                  </a:lnTo>
                  <a:close/>
                </a:path>
                <a:path extrusionOk="0" h="1799590" w="1763395">
                  <a:moveTo>
                    <a:pt x="1762937" y="1481543"/>
                  </a:moveTo>
                  <a:lnTo>
                    <a:pt x="1762887" y="1468843"/>
                  </a:lnTo>
                  <a:lnTo>
                    <a:pt x="1762048" y="1457413"/>
                  </a:lnTo>
                  <a:lnTo>
                    <a:pt x="1760524" y="1444713"/>
                  </a:lnTo>
                  <a:lnTo>
                    <a:pt x="1758962" y="1430743"/>
                  </a:lnTo>
                  <a:lnTo>
                    <a:pt x="1757172" y="1418043"/>
                  </a:lnTo>
                  <a:lnTo>
                    <a:pt x="1754949" y="1404073"/>
                  </a:lnTo>
                  <a:lnTo>
                    <a:pt x="1753501" y="1396453"/>
                  </a:lnTo>
                  <a:lnTo>
                    <a:pt x="1752968" y="1390103"/>
                  </a:lnTo>
                  <a:lnTo>
                    <a:pt x="1754974" y="1382483"/>
                  </a:lnTo>
                  <a:lnTo>
                    <a:pt x="1756613" y="1374863"/>
                  </a:lnTo>
                  <a:lnTo>
                    <a:pt x="1757718" y="1367243"/>
                  </a:lnTo>
                  <a:lnTo>
                    <a:pt x="1758594" y="1358353"/>
                  </a:lnTo>
                  <a:lnTo>
                    <a:pt x="1759534" y="1350733"/>
                  </a:lnTo>
                  <a:lnTo>
                    <a:pt x="1755419" y="1341843"/>
                  </a:lnTo>
                  <a:lnTo>
                    <a:pt x="1754212" y="1332953"/>
                  </a:lnTo>
                  <a:lnTo>
                    <a:pt x="1753946" y="1322793"/>
                  </a:lnTo>
                  <a:lnTo>
                    <a:pt x="1752650" y="1313903"/>
                  </a:lnTo>
                  <a:lnTo>
                    <a:pt x="1750060" y="1303743"/>
                  </a:lnTo>
                  <a:lnTo>
                    <a:pt x="1747659" y="1294853"/>
                  </a:lnTo>
                  <a:lnTo>
                    <a:pt x="1745983" y="1284693"/>
                  </a:lnTo>
                  <a:lnTo>
                    <a:pt x="1744230" y="1245323"/>
                  </a:lnTo>
                  <a:lnTo>
                    <a:pt x="1730006" y="1188173"/>
                  </a:lnTo>
                  <a:lnTo>
                    <a:pt x="1713395" y="1147533"/>
                  </a:lnTo>
                  <a:lnTo>
                    <a:pt x="1704047" y="1141488"/>
                  </a:lnTo>
                  <a:lnTo>
                    <a:pt x="1704047" y="1407883"/>
                  </a:lnTo>
                  <a:lnTo>
                    <a:pt x="1703844" y="1414233"/>
                  </a:lnTo>
                  <a:lnTo>
                    <a:pt x="1702320" y="1423123"/>
                  </a:lnTo>
                  <a:lnTo>
                    <a:pt x="1698790" y="1432013"/>
                  </a:lnTo>
                  <a:lnTo>
                    <a:pt x="1696516" y="1437093"/>
                  </a:lnTo>
                  <a:lnTo>
                    <a:pt x="1697355" y="1443443"/>
                  </a:lnTo>
                  <a:lnTo>
                    <a:pt x="1696758" y="1457413"/>
                  </a:lnTo>
                  <a:lnTo>
                    <a:pt x="1696364" y="1470113"/>
                  </a:lnTo>
                  <a:lnTo>
                    <a:pt x="1695932" y="1480273"/>
                  </a:lnTo>
                  <a:lnTo>
                    <a:pt x="1685836" y="1524723"/>
                  </a:lnTo>
                  <a:lnTo>
                    <a:pt x="1682635" y="1533613"/>
                  </a:lnTo>
                  <a:lnTo>
                    <a:pt x="1680184" y="1543773"/>
                  </a:lnTo>
                  <a:lnTo>
                    <a:pt x="1678660" y="1552663"/>
                  </a:lnTo>
                  <a:lnTo>
                    <a:pt x="1673910" y="1575523"/>
                  </a:lnTo>
                  <a:lnTo>
                    <a:pt x="1666113" y="1595843"/>
                  </a:lnTo>
                  <a:lnTo>
                    <a:pt x="1657591" y="1617433"/>
                  </a:lnTo>
                  <a:lnTo>
                    <a:pt x="1650619" y="1639023"/>
                  </a:lnTo>
                  <a:lnTo>
                    <a:pt x="1627809" y="1670773"/>
                  </a:lnTo>
                  <a:lnTo>
                    <a:pt x="1571548" y="1719033"/>
                  </a:lnTo>
                  <a:lnTo>
                    <a:pt x="1534579" y="1733003"/>
                  </a:lnTo>
                  <a:lnTo>
                    <a:pt x="1514868" y="1734273"/>
                  </a:lnTo>
                  <a:lnTo>
                    <a:pt x="1497012" y="1730463"/>
                  </a:lnTo>
                  <a:lnTo>
                    <a:pt x="1458810" y="1696173"/>
                  </a:lnTo>
                  <a:lnTo>
                    <a:pt x="1443812" y="1655533"/>
                  </a:lnTo>
                  <a:lnTo>
                    <a:pt x="1439951" y="1632673"/>
                  </a:lnTo>
                  <a:lnTo>
                    <a:pt x="1438681" y="1623783"/>
                  </a:lnTo>
                  <a:lnTo>
                    <a:pt x="1466164" y="1611083"/>
                  </a:lnTo>
                  <a:lnTo>
                    <a:pt x="1466469" y="1602193"/>
                  </a:lnTo>
                  <a:lnTo>
                    <a:pt x="1463522" y="1595843"/>
                  </a:lnTo>
                  <a:lnTo>
                    <a:pt x="1454899" y="1594573"/>
                  </a:lnTo>
                  <a:lnTo>
                    <a:pt x="1443355" y="1589493"/>
                  </a:lnTo>
                  <a:lnTo>
                    <a:pt x="1436001" y="1581873"/>
                  </a:lnTo>
                  <a:lnTo>
                    <a:pt x="1432255" y="1571713"/>
                  </a:lnTo>
                  <a:lnTo>
                    <a:pt x="1431582" y="1560283"/>
                  </a:lnTo>
                  <a:lnTo>
                    <a:pt x="1431150" y="1548853"/>
                  </a:lnTo>
                  <a:lnTo>
                    <a:pt x="1428762" y="1538693"/>
                  </a:lnTo>
                  <a:lnTo>
                    <a:pt x="1424787" y="1527263"/>
                  </a:lnTo>
                  <a:lnTo>
                    <a:pt x="1419580" y="1517103"/>
                  </a:lnTo>
                  <a:lnTo>
                    <a:pt x="1427289" y="1495513"/>
                  </a:lnTo>
                  <a:lnTo>
                    <a:pt x="1428127" y="1490433"/>
                  </a:lnTo>
                  <a:lnTo>
                    <a:pt x="1429181" y="1484083"/>
                  </a:lnTo>
                  <a:lnTo>
                    <a:pt x="1427060" y="1471383"/>
                  </a:lnTo>
                  <a:lnTo>
                    <a:pt x="1430655" y="1461223"/>
                  </a:lnTo>
                  <a:lnTo>
                    <a:pt x="1432750" y="1449793"/>
                  </a:lnTo>
                  <a:lnTo>
                    <a:pt x="1433766" y="1439633"/>
                  </a:lnTo>
                  <a:lnTo>
                    <a:pt x="1434160" y="1428203"/>
                  </a:lnTo>
                  <a:lnTo>
                    <a:pt x="1435379" y="1418043"/>
                  </a:lnTo>
                  <a:lnTo>
                    <a:pt x="1437919" y="1407883"/>
                  </a:lnTo>
                  <a:lnTo>
                    <a:pt x="1440713" y="1397723"/>
                  </a:lnTo>
                  <a:lnTo>
                    <a:pt x="1442681" y="1386293"/>
                  </a:lnTo>
                  <a:lnTo>
                    <a:pt x="1452156" y="1339303"/>
                  </a:lnTo>
                  <a:lnTo>
                    <a:pt x="1472895" y="1283423"/>
                  </a:lnTo>
                  <a:lnTo>
                    <a:pt x="1500276" y="1230083"/>
                  </a:lnTo>
                  <a:lnTo>
                    <a:pt x="1504022" y="1223733"/>
                  </a:lnTo>
                  <a:lnTo>
                    <a:pt x="1506448" y="1216113"/>
                  </a:lnTo>
                  <a:lnTo>
                    <a:pt x="1515275" y="1200873"/>
                  </a:lnTo>
                  <a:lnTo>
                    <a:pt x="1521193" y="1193253"/>
                  </a:lnTo>
                  <a:lnTo>
                    <a:pt x="1528000" y="1186903"/>
                  </a:lnTo>
                  <a:lnTo>
                    <a:pt x="1535874" y="1180553"/>
                  </a:lnTo>
                  <a:lnTo>
                    <a:pt x="1547520" y="1181823"/>
                  </a:lnTo>
                  <a:lnTo>
                    <a:pt x="1558620" y="1184363"/>
                  </a:lnTo>
                  <a:lnTo>
                    <a:pt x="1568919" y="1188173"/>
                  </a:lnTo>
                  <a:lnTo>
                    <a:pt x="1578178" y="1194523"/>
                  </a:lnTo>
                  <a:lnTo>
                    <a:pt x="1585074" y="1198333"/>
                  </a:lnTo>
                  <a:lnTo>
                    <a:pt x="1592262" y="1202143"/>
                  </a:lnTo>
                  <a:lnTo>
                    <a:pt x="1599590" y="1204683"/>
                  </a:lnTo>
                  <a:lnTo>
                    <a:pt x="1606854" y="1208493"/>
                  </a:lnTo>
                  <a:lnTo>
                    <a:pt x="1610639" y="1209763"/>
                  </a:lnTo>
                  <a:lnTo>
                    <a:pt x="1615490" y="1208493"/>
                  </a:lnTo>
                  <a:lnTo>
                    <a:pt x="1619478" y="1211033"/>
                  </a:lnTo>
                  <a:lnTo>
                    <a:pt x="1657870" y="1226273"/>
                  </a:lnTo>
                  <a:lnTo>
                    <a:pt x="1681962" y="1256753"/>
                  </a:lnTo>
                  <a:lnTo>
                    <a:pt x="1698713" y="1298663"/>
                  </a:lnTo>
                  <a:lnTo>
                    <a:pt x="1703451" y="1350733"/>
                  </a:lnTo>
                  <a:lnTo>
                    <a:pt x="1703857" y="1378673"/>
                  </a:lnTo>
                  <a:lnTo>
                    <a:pt x="1703946" y="1386293"/>
                  </a:lnTo>
                  <a:lnTo>
                    <a:pt x="1704047" y="1407883"/>
                  </a:lnTo>
                  <a:lnTo>
                    <a:pt x="1704047" y="1141488"/>
                  </a:lnTo>
                  <a:lnTo>
                    <a:pt x="1701292" y="1139913"/>
                  </a:lnTo>
                  <a:lnTo>
                    <a:pt x="1675320" y="1131023"/>
                  </a:lnTo>
                  <a:lnTo>
                    <a:pt x="1648993" y="1123403"/>
                  </a:lnTo>
                  <a:lnTo>
                    <a:pt x="1637880" y="1120863"/>
                  </a:lnTo>
                  <a:lnTo>
                    <a:pt x="1627873" y="1117053"/>
                  </a:lnTo>
                  <a:lnTo>
                    <a:pt x="1619021" y="1110703"/>
                  </a:lnTo>
                  <a:lnTo>
                    <a:pt x="1611388" y="1101813"/>
                  </a:lnTo>
                  <a:lnTo>
                    <a:pt x="1608023" y="1098003"/>
                  </a:lnTo>
                  <a:lnTo>
                    <a:pt x="1603527" y="1092923"/>
                  </a:lnTo>
                  <a:lnTo>
                    <a:pt x="1601165" y="1091653"/>
                  </a:lnTo>
                  <a:lnTo>
                    <a:pt x="1594078" y="1087843"/>
                  </a:lnTo>
                  <a:lnTo>
                    <a:pt x="1583359" y="1085303"/>
                  </a:lnTo>
                  <a:lnTo>
                    <a:pt x="1562785" y="1085303"/>
                  </a:lnTo>
                  <a:lnTo>
                    <a:pt x="1536217" y="1089113"/>
                  </a:lnTo>
                  <a:lnTo>
                    <a:pt x="1521675" y="1091653"/>
                  </a:lnTo>
                  <a:lnTo>
                    <a:pt x="1507248" y="1091653"/>
                  </a:lnTo>
                  <a:lnTo>
                    <a:pt x="1492910" y="1090383"/>
                  </a:lnTo>
                  <a:lnTo>
                    <a:pt x="1478661" y="1086573"/>
                  </a:lnTo>
                  <a:lnTo>
                    <a:pt x="1473720" y="1085303"/>
                  </a:lnTo>
                  <a:lnTo>
                    <a:pt x="1468437" y="1085303"/>
                  </a:lnTo>
                  <a:lnTo>
                    <a:pt x="1463522" y="1084033"/>
                  </a:lnTo>
                  <a:lnTo>
                    <a:pt x="1441157" y="1098003"/>
                  </a:lnTo>
                  <a:lnTo>
                    <a:pt x="1425879" y="1094193"/>
                  </a:lnTo>
                  <a:lnTo>
                    <a:pt x="1413852" y="1089952"/>
                  </a:lnTo>
                  <a:lnTo>
                    <a:pt x="1413852" y="1260563"/>
                  </a:lnTo>
                  <a:lnTo>
                    <a:pt x="1406029" y="1280883"/>
                  </a:lnTo>
                  <a:lnTo>
                    <a:pt x="1398219" y="1302473"/>
                  </a:lnTo>
                  <a:lnTo>
                    <a:pt x="1382369" y="1344383"/>
                  </a:lnTo>
                  <a:lnTo>
                    <a:pt x="1390611" y="1360893"/>
                  </a:lnTo>
                  <a:lnTo>
                    <a:pt x="1380515" y="1374863"/>
                  </a:lnTo>
                  <a:lnTo>
                    <a:pt x="1381734" y="1378673"/>
                  </a:lnTo>
                  <a:lnTo>
                    <a:pt x="1383817" y="1382483"/>
                  </a:lnTo>
                  <a:lnTo>
                    <a:pt x="1384211" y="1386293"/>
                  </a:lnTo>
                  <a:lnTo>
                    <a:pt x="1385366" y="1392643"/>
                  </a:lnTo>
                  <a:lnTo>
                    <a:pt x="1386039" y="1397723"/>
                  </a:lnTo>
                  <a:lnTo>
                    <a:pt x="1383652" y="1402803"/>
                  </a:lnTo>
                  <a:lnTo>
                    <a:pt x="1375613" y="1405343"/>
                  </a:lnTo>
                  <a:lnTo>
                    <a:pt x="1374927" y="1405343"/>
                  </a:lnTo>
                  <a:lnTo>
                    <a:pt x="1372971" y="1411693"/>
                  </a:lnTo>
                  <a:lnTo>
                    <a:pt x="1376692" y="1420583"/>
                  </a:lnTo>
                  <a:lnTo>
                    <a:pt x="1380642" y="1426933"/>
                  </a:lnTo>
                  <a:lnTo>
                    <a:pt x="1384452" y="1433283"/>
                  </a:lnTo>
                  <a:lnTo>
                    <a:pt x="1379067" y="1439633"/>
                  </a:lnTo>
                  <a:lnTo>
                    <a:pt x="1375067" y="1444713"/>
                  </a:lnTo>
                  <a:lnTo>
                    <a:pt x="1373708" y="1452333"/>
                  </a:lnTo>
                  <a:lnTo>
                    <a:pt x="1376260" y="1459953"/>
                  </a:lnTo>
                  <a:lnTo>
                    <a:pt x="1378546" y="1467573"/>
                  </a:lnTo>
                  <a:lnTo>
                    <a:pt x="1377594" y="1475193"/>
                  </a:lnTo>
                  <a:lnTo>
                    <a:pt x="1373835" y="1480273"/>
                  </a:lnTo>
                  <a:lnTo>
                    <a:pt x="1368221" y="1483779"/>
                  </a:lnTo>
                  <a:lnTo>
                    <a:pt x="1368221" y="1612353"/>
                  </a:lnTo>
                  <a:lnTo>
                    <a:pt x="1367129" y="1613623"/>
                  </a:lnTo>
                  <a:lnTo>
                    <a:pt x="1366139" y="1614893"/>
                  </a:lnTo>
                  <a:lnTo>
                    <a:pt x="1363116" y="1616163"/>
                  </a:lnTo>
                  <a:lnTo>
                    <a:pt x="1359801" y="1616163"/>
                  </a:lnTo>
                  <a:lnTo>
                    <a:pt x="1360881" y="1614893"/>
                  </a:lnTo>
                  <a:lnTo>
                    <a:pt x="1361681" y="1612353"/>
                  </a:lnTo>
                  <a:lnTo>
                    <a:pt x="1364475" y="1611083"/>
                  </a:lnTo>
                  <a:lnTo>
                    <a:pt x="1366494" y="1612353"/>
                  </a:lnTo>
                  <a:lnTo>
                    <a:pt x="1368221" y="1612353"/>
                  </a:lnTo>
                  <a:lnTo>
                    <a:pt x="1368221" y="1483779"/>
                  </a:lnTo>
                  <a:lnTo>
                    <a:pt x="1367726" y="1484083"/>
                  </a:lnTo>
                  <a:lnTo>
                    <a:pt x="1362811" y="1486623"/>
                  </a:lnTo>
                  <a:lnTo>
                    <a:pt x="1357541" y="1487893"/>
                  </a:lnTo>
                  <a:lnTo>
                    <a:pt x="1346327" y="1490433"/>
                  </a:lnTo>
                  <a:lnTo>
                    <a:pt x="1334096" y="1485353"/>
                  </a:lnTo>
                  <a:lnTo>
                    <a:pt x="1334604" y="1479003"/>
                  </a:lnTo>
                  <a:lnTo>
                    <a:pt x="1332966" y="1468843"/>
                  </a:lnTo>
                  <a:lnTo>
                    <a:pt x="1327442" y="1462493"/>
                  </a:lnTo>
                  <a:lnTo>
                    <a:pt x="1320342" y="1456143"/>
                  </a:lnTo>
                  <a:lnTo>
                    <a:pt x="1313942" y="1449793"/>
                  </a:lnTo>
                  <a:lnTo>
                    <a:pt x="1332191" y="1398993"/>
                  </a:lnTo>
                  <a:lnTo>
                    <a:pt x="1344104" y="1344383"/>
                  </a:lnTo>
                  <a:lnTo>
                    <a:pt x="1344688" y="1338033"/>
                  </a:lnTo>
                  <a:lnTo>
                    <a:pt x="1346250" y="1335493"/>
                  </a:lnTo>
                  <a:lnTo>
                    <a:pt x="1351330" y="1327873"/>
                  </a:lnTo>
                  <a:lnTo>
                    <a:pt x="1356245" y="1318983"/>
                  </a:lnTo>
                  <a:lnTo>
                    <a:pt x="1361795" y="1311363"/>
                  </a:lnTo>
                  <a:lnTo>
                    <a:pt x="1368806" y="1303743"/>
                  </a:lnTo>
                  <a:lnTo>
                    <a:pt x="1374889" y="1298663"/>
                  </a:lnTo>
                  <a:lnTo>
                    <a:pt x="1380248" y="1293583"/>
                  </a:lnTo>
                  <a:lnTo>
                    <a:pt x="1384693" y="1287233"/>
                  </a:lnTo>
                  <a:lnTo>
                    <a:pt x="1388046" y="1279613"/>
                  </a:lnTo>
                  <a:lnTo>
                    <a:pt x="1391412" y="1273263"/>
                  </a:lnTo>
                  <a:lnTo>
                    <a:pt x="1396593" y="1266913"/>
                  </a:lnTo>
                  <a:lnTo>
                    <a:pt x="1403121" y="1261833"/>
                  </a:lnTo>
                  <a:lnTo>
                    <a:pt x="1410525" y="1258023"/>
                  </a:lnTo>
                  <a:lnTo>
                    <a:pt x="1413852" y="1260563"/>
                  </a:lnTo>
                  <a:lnTo>
                    <a:pt x="1413852" y="1089952"/>
                  </a:lnTo>
                  <a:lnTo>
                    <a:pt x="1411478" y="1089113"/>
                  </a:lnTo>
                  <a:lnTo>
                    <a:pt x="1397838" y="1082763"/>
                  </a:lnTo>
                  <a:lnTo>
                    <a:pt x="1384846" y="1075143"/>
                  </a:lnTo>
                  <a:lnTo>
                    <a:pt x="1368082" y="1086573"/>
                  </a:lnTo>
                  <a:lnTo>
                    <a:pt x="1355598" y="1125943"/>
                  </a:lnTo>
                  <a:lnTo>
                    <a:pt x="1339342" y="1147533"/>
                  </a:lnTo>
                  <a:lnTo>
                    <a:pt x="1333207" y="1155153"/>
                  </a:lnTo>
                  <a:lnTo>
                    <a:pt x="1319974" y="1189443"/>
                  </a:lnTo>
                  <a:lnTo>
                    <a:pt x="1317142" y="1193253"/>
                  </a:lnTo>
                  <a:lnTo>
                    <a:pt x="1313154" y="1202143"/>
                  </a:lnTo>
                  <a:lnTo>
                    <a:pt x="1311465" y="1209763"/>
                  </a:lnTo>
                  <a:lnTo>
                    <a:pt x="1311529" y="1218653"/>
                  </a:lnTo>
                  <a:lnTo>
                    <a:pt x="1312862" y="1227543"/>
                  </a:lnTo>
                  <a:lnTo>
                    <a:pt x="1306664" y="1235163"/>
                  </a:lnTo>
                  <a:lnTo>
                    <a:pt x="1300708" y="1244053"/>
                  </a:lnTo>
                  <a:lnTo>
                    <a:pt x="1296276" y="1251673"/>
                  </a:lnTo>
                  <a:lnTo>
                    <a:pt x="1294625" y="1261833"/>
                  </a:lnTo>
                  <a:lnTo>
                    <a:pt x="1294866" y="1270723"/>
                  </a:lnTo>
                  <a:lnTo>
                    <a:pt x="1294955" y="1280883"/>
                  </a:lnTo>
                  <a:lnTo>
                    <a:pt x="1282217" y="1321523"/>
                  </a:lnTo>
                  <a:lnTo>
                    <a:pt x="1278077" y="1330413"/>
                  </a:lnTo>
                  <a:lnTo>
                    <a:pt x="1276680" y="1332953"/>
                  </a:lnTo>
                  <a:lnTo>
                    <a:pt x="1274165" y="1339303"/>
                  </a:lnTo>
                  <a:lnTo>
                    <a:pt x="1275486" y="1343113"/>
                  </a:lnTo>
                  <a:lnTo>
                    <a:pt x="1277010" y="1346923"/>
                  </a:lnTo>
                  <a:lnTo>
                    <a:pt x="1278382" y="1350733"/>
                  </a:lnTo>
                  <a:lnTo>
                    <a:pt x="1280312" y="1358353"/>
                  </a:lnTo>
                  <a:lnTo>
                    <a:pt x="1280934" y="1365973"/>
                  </a:lnTo>
                  <a:lnTo>
                    <a:pt x="1279791" y="1372323"/>
                  </a:lnTo>
                  <a:lnTo>
                    <a:pt x="1276489" y="1379943"/>
                  </a:lnTo>
                  <a:lnTo>
                    <a:pt x="1272692" y="1386293"/>
                  </a:lnTo>
                  <a:lnTo>
                    <a:pt x="1270990" y="1393913"/>
                  </a:lnTo>
                  <a:lnTo>
                    <a:pt x="1270914" y="1396453"/>
                  </a:lnTo>
                  <a:lnTo>
                    <a:pt x="1270838" y="1402803"/>
                  </a:lnTo>
                  <a:lnTo>
                    <a:pt x="1271371" y="1410423"/>
                  </a:lnTo>
                  <a:lnTo>
                    <a:pt x="1272019" y="1416773"/>
                  </a:lnTo>
                  <a:lnTo>
                    <a:pt x="1273568" y="1421853"/>
                  </a:lnTo>
                  <a:lnTo>
                    <a:pt x="1274394" y="1445983"/>
                  </a:lnTo>
                  <a:lnTo>
                    <a:pt x="1275588" y="1456143"/>
                  </a:lnTo>
                  <a:lnTo>
                    <a:pt x="1278343" y="1463763"/>
                  </a:lnTo>
                  <a:lnTo>
                    <a:pt x="1283677" y="1472653"/>
                  </a:lnTo>
                  <a:lnTo>
                    <a:pt x="1285951" y="1477733"/>
                  </a:lnTo>
                  <a:lnTo>
                    <a:pt x="1288427" y="1480273"/>
                  </a:lnTo>
                  <a:lnTo>
                    <a:pt x="1285976" y="1485353"/>
                  </a:lnTo>
                  <a:lnTo>
                    <a:pt x="1283576" y="1491703"/>
                  </a:lnTo>
                  <a:lnTo>
                    <a:pt x="1296708" y="1520913"/>
                  </a:lnTo>
                  <a:lnTo>
                    <a:pt x="1300480" y="1527263"/>
                  </a:lnTo>
                  <a:lnTo>
                    <a:pt x="1323073" y="1561553"/>
                  </a:lnTo>
                  <a:lnTo>
                    <a:pt x="1340078" y="1578063"/>
                  </a:lnTo>
                  <a:lnTo>
                    <a:pt x="1344955" y="1583143"/>
                  </a:lnTo>
                  <a:lnTo>
                    <a:pt x="1348841" y="1586953"/>
                  </a:lnTo>
                  <a:lnTo>
                    <a:pt x="1351749" y="1593303"/>
                  </a:lnTo>
                  <a:lnTo>
                    <a:pt x="1355483" y="1607273"/>
                  </a:lnTo>
                  <a:lnTo>
                    <a:pt x="1357325" y="1614893"/>
                  </a:lnTo>
                  <a:lnTo>
                    <a:pt x="1357579" y="1614893"/>
                  </a:lnTo>
                  <a:lnTo>
                    <a:pt x="1358950" y="1616163"/>
                  </a:lnTo>
                  <a:lnTo>
                    <a:pt x="1359230" y="1616163"/>
                  </a:lnTo>
                  <a:lnTo>
                    <a:pt x="1359611" y="1633943"/>
                  </a:lnTo>
                  <a:lnTo>
                    <a:pt x="1362290" y="1652993"/>
                  </a:lnTo>
                  <a:lnTo>
                    <a:pt x="1367523" y="1670773"/>
                  </a:lnTo>
                  <a:lnTo>
                    <a:pt x="1375613" y="1687283"/>
                  </a:lnTo>
                  <a:lnTo>
                    <a:pt x="1376692" y="1688553"/>
                  </a:lnTo>
                  <a:lnTo>
                    <a:pt x="1378572" y="1691093"/>
                  </a:lnTo>
                  <a:lnTo>
                    <a:pt x="1378140" y="1692363"/>
                  </a:lnTo>
                  <a:lnTo>
                    <a:pt x="1377784" y="1705063"/>
                  </a:lnTo>
                  <a:lnTo>
                    <a:pt x="1381925" y="1715223"/>
                  </a:lnTo>
                  <a:lnTo>
                    <a:pt x="1387843" y="1724113"/>
                  </a:lnTo>
                  <a:lnTo>
                    <a:pt x="1392872" y="1734273"/>
                  </a:lnTo>
                  <a:lnTo>
                    <a:pt x="1440688" y="1766023"/>
                  </a:lnTo>
                  <a:lnTo>
                    <a:pt x="1509356" y="1786343"/>
                  </a:lnTo>
                  <a:lnTo>
                    <a:pt x="1546237" y="1787613"/>
                  </a:lnTo>
                  <a:lnTo>
                    <a:pt x="1575346" y="1785073"/>
                  </a:lnTo>
                  <a:lnTo>
                    <a:pt x="1625574" y="1762213"/>
                  </a:lnTo>
                  <a:lnTo>
                    <a:pt x="1656575" y="1734273"/>
                  </a:lnTo>
                  <a:lnTo>
                    <a:pt x="1658810" y="1731733"/>
                  </a:lnTo>
                  <a:lnTo>
                    <a:pt x="1669669" y="1720303"/>
                  </a:lnTo>
                  <a:lnTo>
                    <a:pt x="1680654" y="1707603"/>
                  </a:lnTo>
                  <a:lnTo>
                    <a:pt x="1692236" y="1696173"/>
                  </a:lnTo>
                  <a:lnTo>
                    <a:pt x="1698409" y="1689823"/>
                  </a:lnTo>
                  <a:lnTo>
                    <a:pt x="1704073" y="1683473"/>
                  </a:lnTo>
                  <a:lnTo>
                    <a:pt x="1709508" y="1675853"/>
                  </a:lnTo>
                  <a:lnTo>
                    <a:pt x="1715008" y="1669503"/>
                  </a:lnTo>
                  <a:lnTo>
                    <a:pt x="1718424" y="1664423"/>
                  </a:lnTo>
                  <a:lnTo>
                    <a:pt x="1723567" y="1641563"/>
                  </a:lnTo>
                  <a:lnTo>
                    <a:pt x="1726831" y="1630133"/>
                  </a:lnTo>
                  <a:lnTo>
                    <a:pt x="1730819" y="1617433"/>
                  </a:lnTo>
                  <a:lnTo>
                    <a:pt x="1735823" y="1606003"/>
                  </a:lnTo>
                  <a:lnTo>
                    <a:pt x="1740712" y="1594573"/>
                  </a:lnTo>
                  <a:lnTo>
                    <a:pt x="1744421" y="1583143"/>
                  </a:lnTo>
                  <a:lnTo>
                    <a:pt x="1747202" y="1571713"/>
                  </a:lnTo>
                  <a:lnTo>
                    <a:pt x="1749323" y="1560283"/>
                  </a:lnTo>
                  <a:lnTo>
                    <a:pt x="1751393" y="1546313"/>
                  </a:lnTo>
                  <a:lnTo>
                    <a:pt x="1753565" y="1532343"/>
                  </a:lnTo>
                  <a:lnTo>
                    <a:pt x="1756067" y="1518373"/>
                  </a:lnTo>
                  <a:lnTo>
                    <a:pt x="1759165" y="1505673"/>
                  </a:lnTo>
                  <a:lnTo>
                    <a:pt x="1761718" y="1492973"/>
                  </a:lnTo>
                  <a:lnTo>
                    <a:pt x="1762937" y="148154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74" name="Google Shape;5074;p81"/>
            <p:cNvPicPr preferRelativeResize="0"/>
            <p:nvPr/>
          </p:nvPicPr>
          <p:blipFill rotWithShape="1">
            <a:blip r:embed="rId12">
              <a:alphaModFix/>
            </a:blip>
            <a:srcRect b="0" l="0" r="0" t="0"/>
            <a:stretch/>
          </p:blipFill>
          <p:spPr>
            <a:xfrm>
              <a:off x="4145361" y="5605369"/>
              <a:ext cx="3910034" cy="889000"/>
            </a:xfrm>
            <a:prstGeom prst="rect">
              <a:avLst/>
            </a:prstGeom>
            <a:noFill/>
            <a:ln>
              <a:noFill/>
            </a:ln>
          </p:spPr>
        </p:pic>
        <p:sp>
          <p:nvSpPr>
            <p:cNvPr id="5075" name="Google Shape;5075;p81"/>
            <p:cNvSpPr/>
            <p:nvPr/>
          </p:nvSpPr>
          <p:spPr>
            <a:xfrm>
              <a:off x="7037040" y="3437051"/>
              <a:ext cx="3763010" cy="3763010"/>
            </a:xfrm>
            <a:custGeom>
              <a:rect b="b" l="l" r="r" t="t"/>
              <a:pathLst>
                <a:path extrusionOk="0" h="3763009" w="3763009">
                  <a:moveTo>
                    <a:pt x="3762959" y="0"/>
                  </a:moveTo>
                  <a:lnTo>
                    <a:pt x="0" y="3762946"/>
                  </a:lnTo>
                  <a:lnTo>
                    <a:pt x="3762959" y="3762946"/>
                  </a:lnTo>
                  <a:lnTo>
                    <a:pt x="37629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76" name="Google Shape;5076;p81"/>
            <p:cNvSpPr/>
            <p:nvPr/>
          </p:nvSpPr>
          <p:spPr>
            <a:xfrm>
              <a:off x="9000007" y="3437051"/>
              <a:ext cx="1800225" cy="1800225"/>
            </a:xfrm>
            <a:custGeom>
              <a:rect b="b" l="l" r="r" t="t"/>
              <a:pathLst>
                <a:path extrusionOk="0" h="1800225" w="1800225">
                  <a:moveTo>
                    <a:pt x="1799996" y="0"/>
                  </a:moveTo>
                  <a:lnTo>
                    <a:pt x="0" y="0"/>
                  </a:lnTo>
                  <a:lnTo>
                    <a:pt x="0" y="449999"/>
                  </a:lnTo>
                  <a:lnTo>
                    <a:pt x="1349997" y="449999"/>
                  </a:lnTo>
                  <a:lnTo>
                    <a:pt x="1349997" y="1799996"/>
                  </a:lnTo>
                  <a:lnTo>
                    <a:pt x="1799996" y="1799996"/>
                  </a:lnTo>
                  <a:lnTo>
                    <a:pt x="1799996" y="449999"/>
                  </a:lnTo>
                  <a:lnTo>
                    <a:pt x="1799996" y="12"/>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077" name="Google Shape;5077;p81"/>
          <p:cNvSpPr txBox="1"/>
          <p:nvPr/>
        </p:nvSpPr>
        <p:spPr>
          <a:xfrm>
            <a:off x="8762299" y="5917250"/>
            <a:ext cx="1536065" cy="787400"/>
          </a:xfrm>
          <a:prstGeom prst="rect">
            <a:avLst/>
          </a:prstGeom>
          <a:noFill/>
          <a:ln>
            <a:noFill/>
          </a:ln>
        </p:spPr>
        <p:txBody>
          <a:bodyPr anchorCtr="0" anchor="t" bIns="0" lIns="0" spcFirstLastPara="1" rIns="0" wrap="square" tIns="43175">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83	</a:t>
            </a:r>
            <a:r>
              <a:rPr b="0" lang="en-US" sz="800" u="sng">
                <a:solidFill>
                  <a:srgbClr val="6F5DCF"/>
                </a:solidFill>
                <a:latin typeface="Arial"/>
                <a:ea typeface="Arial"/>
                <a:cs typeface="Arial"/>
                <a:sym typeface="Arial"/>
                <a:hlinkClick action="ppaction://hlinksldjump" r:id="rId13">
                  <a:extLst>
                    <a:ext uri="{A12FA001-AC4F-418D-AE19-62706E023703}">
                      <ahyp:hlinkClr val="tx"/>
                    </a:ext>
                  </a:extLst>
                </a:hlinkClick>
              </a:rPr>
              <a:t>건전한 지배구조</a:t>
            </a:r>
            <a:endParaRPr sz="800">
              <a:latin typeface="Arial"/>
              <a:ea typeface="Arial"/>
              <a:cs typeface="Arial"/>
              <a:sym typeface="Arial"/>
            </a:endParaRPr>
          </a:p>
          <a:p>
            <a:pPr indent="0" lvl="0" marL="12700" rtl="0" algn="l">
              <a:lnSpc>
                <a:spcPct val="100000"/>
              </a:lnSpc>
              <a:spcBef>
                <a:spcPts val="240"/>
              </a:spcBef>
              <a:spcAft>
                <a:spcPts val="0"/>
              </a:spcAft>
              <a:buNone/>
            </a:pPr>
            <a:r>
              <a:rPr b="1" lang="en-US" sz="800">
                <a:solidFill>
                  <a:srgbClr val="6F5DCF"/>
                </a:solidFill>
                <a:latin typeface="Malgun Gothic"/>
                <a:ea typeface="Malgun Gothic"/>
                <a:cs typeface="Malgun Gothic"/>
                <a:sym typeface="Malgun Gothic"/>
              </a:rPr>
              <a:t>88	</a:t>
            </a:r>
            <a:r>
              <a:rPr b="0" lang="en-US" sz="800" u="sng">
                <a:solidFill>
                  <a:srgbClr val="6F5DCF"/>
                </a:solidFill>
                <a:latin typeface="Arial"/>
                <a:ea typeface="Arial"/>
                <a:cs typeface="Arial"/>
                <a:sym typeface="Arial"/>
                <a:hlinkClick action="ppaction://hlinksldjump" r:id="rId14">
                  <a:extLst>
                    <a:ext uri="{A12FA001-AC4F-418D-AE19-62706E023703}">
                      <ahyp:hlinkClr val="tx"/>
                    </a:ext>
                  </a:extLst>
                </a:hlinkClick>
              </a:rPr>
              <a:t>윤리 및 준법 경영</a:t>
            </a:r>
            <a:endParaRPr sz="800">
              <a:latin typeface="Arial"/>
              <a:ea typeface="Arial"/>
              <a:cs typeface="Arial"/>
              <a:sym typeface="Arial"/>
            </a:endParaRPr>
          </a:p>
          <a:p>
            <a:pPr indent="0" lvl="0" marL="12700" rtl="0" algn="l">
              <a:lnSpc>
                <a:spcPct val="100000"/>
              </a:lnSpc>
              <a:spcBef>
                <a:spcPts val="240"/>
              </a:spcBef>
              <a:spcAft>
                <a:spcPts val="0"/>
              </a:spcAft>
              <a:buNone/>
            </a:pPr>
            <a:r>
              <a:rPr b="1" lang="en-US" sz="800">
                <a:solidFill>
                  <a:srgbClr val="6F5DCF"/>
                </a:solidFill>
                <a:latin typeface="Malgun Gothic"/>
                <a:ea typeface="Malgun Gothic"/>
                <a:cs typeface="Malgun Gothic"/>
                <a:sym typeface="Malgun Gothic"/>
              </a:rPr>
              <a:t>91	</a:t>
            </a:r>
            <a:r>
              <a:rPr b="0" lang="en-US" sz="800" u="sng">
                <a:solidFill>
                  <a:srgbClr val="6F5DCF"/>
                </a:solidFill>
                <a:latin typeface="Arial"/>
                <a:ea typeface="Arial"/>
                <a:cs typeface="Arial"/>
                <a:sym typeface="Arial"/>
                <a:hlinkClick action="ppaction://hlinksldjump" r:id="rId15">
                  <a:extLst>
                    <a:ext uri="{A12FA001-AC4F-418D-AE19-62706E023703}">
                      <ahyp:hlinkClr val="tx"/>
                    </a:ext>
                  </a:extLst>
                </a:hlinkClick>
              </a:rPr>
              <a:t>소비자 권익 보호</a:t>
            </a:r>
            <a:endParaRPr sz="800">
              <a:latin typeface="Arial"/>
              <a:ea typeface="Arial"/>
              <a:cs typeface="Arial"/>
              <a:sym typeface="Arial"/>
            </a:endParaRPr>
          </a:p>
          <a:p>
            <a:pPr indent="0" lvl="0" marL="12700" rtl="0" algn="l">
              <a:lnSpc>
                <a:spcPct val="100000"/>
              </a:lnSpc>
              <a:spcBef>
                <a:spcPts val="240"/>
              </a:spcBef>
              <a:spcAft>
                <a:spcPts val="0"/>
              </a:spcAft>
              <a:buNone/>
            </a:pPr>
            <a:r>
              <a:rPr b="1" lang="en-US" sz="800">
                <a:solidFill>
                  <a:srgbClr val="6F5DCF"/>
                </a:solidFill>
                <a:latin typeface="Malgun Gothic"/>
                <a:ea typeface="Malgun Gothic"/>
                <a:cs typeface="Malgun Gothic"/>
                <a:sym typeface="Malgun Gothic"/>
              </a:rPr>
              <a:t>95	</a:t>
            </a:r>
            <a:r>
              <a:rPr b="0" lang="en-US" sz="800" u="sng">
                <a:solidFill>
                  <a:srgbClr val="6F5DCF"/>
                </a:solidFill>
                <a:latin typeface="Arial"/>
                <a:ea typeface="Arial"/>
                <a:cs typeface="Arial"/>
                <a:sym typeface="Arial"/>
                <a:hlinkClick action="ppaction://hlinksldjump" r:id="rId16">
                  <a:extLst>
                    <a:ext uri="{A12FA001-AC4F-418D-AE19-62706E023703}">
                      <ahyp:hlinkClr val="tx"/>
                    </a:ext>
                  </a:extLst>
                </a:hlinkClick>
              </a:rPr>
              <a:t>개인정보보호 및 데이터 보안</a:t>
            </a:r>
            <a:endParaRPr sz="800">
              <a:latin typeface="Arial"/>
              <a:ea typeface="Arial"/>
              <a:cs typeface="Arial"/>
              <a:sym typeface="Arial"/>
            </a:endParaRPr>
          </a:p>
          <a:p>
            <a:pPr indent="0" lvl="0" marL="12700" rtl="0" algn="l">
              <a:lnSpc>
                <a:spcPct val="100000"/>
              </a:lnSpc>
              <a:spcBef>
                <a:spcPts val="240"/>
              </a:spcBef>
              <a:spcAft>
                <a:spcPts val="0"/>
              </a:spcAft>
              <a:buNone/>
            </a:pPr>
            <a:r>
              <a:rPr b="1" lang="en-US" sz="800">
                <a:solidFill>
                  <a:srgbClr val="6F5DCF"/>
                </a:solidFill>
                <a:latin typeface="Malgun Gothic"/>
                <a:ea typeface="Malgun Gothic"/>
                <a:cs typeface="Malgun Gothic"/>
                <a:sym typeface="Malgun Gothic"/>
              </a:rPr>
              <a:t>99	</a:t>
            </a:r>
            <a:r>
              <a:rPr b="0" lang="en-US" sz="800" u="sng">
                <a:solidFill>
                  <a:srgbClr val="6F5DCF"/>
                </a:solidFill>
                <a:latin typeface="Arial"/>
                <a:ea typeface="Arial"/>
                <a:cs typeface="Arial"/>
                <a:sym typeface="Arial"/>
                <a:hlinkClick action="ppaction://hlinksldjump" r:id="rId17">
                  <a:extLst>
                    <a:ext uri="{A12FA001-AC4F-418D-AE19-62706E023703}">
                      <ahyp:hlinkClr val="tx"/>
                    </a:ext>
                  </a:extLst>
                </a:hlinkClick>
              </a:rPr>
              <a:t>리스크 관리</a:t>
            </a:r>
            <a:endParaRPr sz="800">
              <a:latin typeface="Arial"/>
              <a:ea typeface="Arial"/>
              <a:cs typeface="Arial"/>
              <a:sym typeface="Arial"/>
            </a:endParaRPr>
          </a:p>
        </p:txBody>
      </p:sp>
      <p:grpSp>
        <p:nvGrpSpPr>
          <p:cNvPr id="5078" name="Google Shape;5078;p81"/>
          <p:cNvGrpSpPr/>
          <p:nvPr/>
        </p:nvGrpSpPr>
        <p:grpSpPr>
          <a:xfrm>
            <a:off x="431999" y="5432504"/>
            <a:ext cx="231013" cy="1263493"/>
            <a:chOff x="431999" y="5432504"/>
            <a:chExt cx="231013" cy="1263493"/>
          </a:xfrm>
        </p:grpSpPr>
        <p:pic>
          <p:nvPicPr>
            <p:cNvPr id="5079" name="Google Shape;5079;p81"/>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5080" name="Google Shape;5080;p81"/>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5081" name="Google Shape;5081;p81"/>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5082" name="Google Shape;5082;p81"/>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grpSp>
      <p:sp>
        <p:nvSpPr>
          <p:cNvPr id="5083" name="Google Shape;5083;p8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FFFFFF"/>
                </a:solidFill>
                <a:latin typeface="Malgun Gothic"/>
                <a:ea typeface="Malgun Gothic"/>
                <a:cs typeface="Malgun Gothic"/>
                <a:sym typeface="Malgun Gothic"/>
              </a:rPr>
              <a:t>81</a:t>
            </a:r>
            <a:endParaRPr sz="900">
              <a:latin typeface="Malgun Gothic"/>
              <a:ea typeface="Malgun Gothic"/>
              <a:cs typeface="Malgun Gothic"/>
              <a:sym typeface="Malgun Gothic"/>
            </a:endParaRPr>
          </a:p>
        </p:txBody>
      </p:sp>
      <p:sp>
        <p:nvSpPr>
          <p:cNvPr id="5084" name="Google Shape;5084;p8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FFFFFF"/>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88" name="Shape 5088"/>
        <p:cNvGrpSpPr/>
        <p:nvPr/>
      </p:nvGrpSpPr>
      <p:grpSpPr>
        <a:xfrm>
          <a:off x="0" y="0"/>
          <a:ext cx="0" cy="0"/>
          <a:chOff x="0" y="0"/>
          <a:chExt cx="0" cy="0"/>
        </a:xfrm>
      </p:grpSpPr>
      <p:sp>
        <p:nvSpPr>
          <p:cNvPr id="5089" name="Google Shape;5089;p82"/>
          <p:cNvSpPr/>
          <p:nvPr/>
        </p:nvSpPr>
        <p:spPr>
          <a:xfrm>
            <a:off x="0" y="0"/>
            <a:ext cx="10800080" cy="7200265"/>
          </a:xfrm>
          <a:custGeom>
            <a:rect b="b" l="l" r="r" t="t"/>
            <a:pathLst>
              <a:path extrusionOk="0" h="7200265" w="10800080">
                <a:moveTo>
                  <a:pt x="10800003" y="0"/>
                </a:moveTo>
                <a:lnTo>
                  <a:pt x="0" y="0"/>
                </a:lnTo>
                <a:lnTo>
                  <a:pt x="0" y="7199998"/>
                </a:lnTo>
                <a:lnTo>
                  <a:pt x="10800003" y="7199998"/>
                </a:lnTo>
                <a:lnTo>
                  <a:pt x="10800003"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90" name="Google Shape;5090;p82"/>
          <p:cNvPicPr preferRelativeResize="0"/>
          <p:nvPr/>
        </p:nvPicPr>
        <p:blipFill rotWithShape="1">
          <a:blip r:embed="rId3">
            <a:alphaModFix/>
          </a:blip>
          <a:srcRect b="0" l="0" r="0" t="0"/>
          <a:stretch/>
        </p:blipFill>
        <p:spPr>
          <a:xfrm>
            <a:off x="2338205" y="5534998"/>
            <a:ext cx="7959585" cy="1160983"/>
          </a:xfrm>
          <a:prstGeom prst="rect">
            <a:avLst/>
          </a:prstGeom>
          <a:noFill/>
          <a:ln>
            <a:noFill/>
          </a:ln>
        </p:spPr>
      </p:pic>
      <p:pic>
        <p:nvPicPr>
          <p:cNvPr id="5091" name="Google Shape;5091;p82"/>
          <p:cNvPicPr preferRelativeResize="0"/>
          <p:nvPr/>
        </p:nvPicPr>
        <p:blipFill rotWithShape="1">
          <a:blip r:embed="rId4">
            <a:alphaModFix/>
          </a:blip>
          <a:srcRect b="0" l="0" r="0" t="0"/>
          <a:stretch/>
        </p:blipFill>
        <p:spPr>
          <a:xfrm>
            <a:off x="2338205" y="1798030"/>
            <a:ext cx="7959583" cy="3627280"/>
          </a:xfrm>
          <a:prstGeom prst="rect">
            <a:avLst/>
          </a:prstGeom>
          <a:noFill/>
          <a:ln>
            <a:noFill/>
          </a:ln>
        </p:spPr>
      </p:pic>
      <p:pic>
        <p:nvPicPr>
          <p:cNvPr id="5092" name="Google Shape;5092;p82"/>
          <p:cNvPicPr preferRelativeResize="0"/>
          <p:nvPr/>
        </p:nvPicPr>
        <p:blipFill rotWithShape="1">
          <a:blip r:embed="rId5">
            <a:alphaModFix/>
          </a:blip>
          <a:srcRect b="0" l="0" r="0" t="0"/>
          <a:stretch/>
        </p:blipFill>
        <p:spPr>
          <a:xfrm>
            <a:off x="6528573" y="717839"/>
            <a:ext cx="127000" cy="107950"/>
          </a:xfrm>
          <a:prstGeom prst="rect">
            <a:avLst/>
          </a:prstGeom>
          <a:noFill/>
          <a:ln>
            <a:noFill/>
          </a:ln>
        </p:spPr>
      </p:pic>
      <p:pic>
        <p:nvPicPr>
          <p:cNvPr id="5093" name="Google Shape;5093;p82"/>
          <p:cNvPicPr preferRelativeResize="0"/>
          <p:nvPr/>
        </p:nvPicPr>
        <p:blipFill rotWithShape="1">
          <a:blip r:embed="rId5">
            <a:alphaModFix/>
          </a:blip>
          <a:srcRect b="0" l="0" r="0" t="0"/>
          <a:stretch/>
        </p:blipFill>
        <p:spPr>
          <a:xfrm>
            <a:off x="6986789" y="1263939"/>
            <a:ext cx="127000" cy="107950"/>
          </a:xfrm>
          <a:prstGeom prst="rect">
            <a:avLst/>
          </a:prstGeom>
          <a:noFill/>
          <a:ln>
            <a:noFill/>
          </a:ln>
        </p:spPr>
      </p:pic>
      <p:sp>
        <p:nvSpPr>
          <p:cNvPr id="5094" name="Google Shape;5094;p82"/>
          <p:cNvSpPr txBox="1"/>
          <p:nvPr/>
        </p:nvSpPr>
        <p:spPr>
          <a:xfrm>
            <a:off x="2327300" y="676564"/>
            <a:ext cx="7181215" cy="155829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1100">
                <a:solidFill>
                  <a:srgbClr val="808285"/>
                </a:solidFill>
                <a:latin typeface="Arial"/>
                <a:ea typeface="Arial"/>
                <a:cs typeface="Arial"/>
                <a:sym typeface="Arial"/>
              </a:rPr>
              <a:t>건전한 지배구조는 기업의 투명성, 경영효율성, 사회적 책임 등을 보장함	로써 조직의 지속가능성과 효율성을 확보하는데</a:t>
            </a:r>
            <a:endParaRPr sz="1100">
              <a:latin typeface="Arial"/>
              <a:ea typeface="Arial"/>
              <a:cs typeface="Arial"/>
              <a:sym typeface="Arial"/>
            </a:endParaRPr>
          </a:p>
          <a:p>
            <a:pPr indent="0" lvl="0" marL="12700" marR="5080" rtl="0" algn="l">
              <a:lnSpc>
                <a:spcPct val="162900"/>
              </a:lnSpc>
              <a:spcBef>
                <a:spcPts val="0"/>
              </a:spcBef>
              <a:spcAft>
                <a:spcPts val="0"/>
              </a:spcAft>
              <a:buNone/>
            </a:pPr>
            <a:r>
              <a:rPr b="0" lang="en-US" sz="1100">
                <a:solidFill>
                  <a:srgbClr val="808285"/>
                </a:solidFill>
                <a:latin typeface="Arial"/>
                <a:ea typeface="Arial"/>
                <a:cs typeface="Arial"/>
                <a:sym typeface="Arial"/>
              </a:rPr>
              <a:t>필수적입니다. 신한라이프는 이해관계자의 이익을 보장하고, 사회적 책임을 실천할 수 있는 지배구조를 구축하고 있습니다. 이사회 내 위원회 위원장을 사외이사로 선임하여 각 위원회의 독립성을 확보하였	며,</a:t>
            </a:r>
            <a:endParaRPr sz="1100">
              <a:latin typeface="Arial"/>
              <a:ea typeface="Arial"/>
              <a:cs typeface="Arial"/>
              <a:sym typeface="Arial"/>
            </a:endParaRPr>
          </a:p>
          <a:p>
            <a:pPr indent="0" lvl="0" marL="12700" marR="1993900" rtl="0" algn="l">
              <a:lnSpc>
                <a:spcPct val="162900"/>
              </a:lnSpc>
              <a:spcBef>
                <a:spcPts val="0"/>
              </a:spcBef>
              <a:spcAft>
                <a:spcPts val="0"/>
              </a:spcAft>
              <a:buNone/>
            </a:pPr>
            <a:r>
              <a:rPr b="0" lang="en-US" sz="1100">
                <a:solidFill>
                  <a:srgbClr val="808285"/>
                </a:solidFill>
                <a:latin typeface="Arial"/>
                <a:ea typeface="Arial"/>
                <a:cs typeface="Arial"/>
                <a:sym typeface="Arial"/>
              </a:rPr>
              <a:t>회사의 잠재적 및 실재적 영향이 큰 중대 사안에 대한 해결방안을 함께 모색하고 있습니다. 또한 윤리•준법 경영을 최우선 과제로 삼고 내부통제 체계를 수립하여 선제적인</a:t>
            </a:r>
            <a:endParaRPr sz="1100">
              <a:latin typeface="Arial"/>
              <a:ea typeface="Arial"/>
              <a:cs typeface="Arial"/>
              <a:sym typeface="Arial"/>
            </a:endParaRPr>
          </a:p>
          <a:p>
            <a:pPr indent="0" lvl="0" marL="12700" rtl="0" algn="l">
              <a:lnSpc>
                <a:spcPct val="100000"/>
              </a:lnSpc>
              <a:spcBef>
                <a:spcPts val="830"/>
              </a:spcBef>
              <a:spcAft>
                <a:spcPts val="0"/>
              </a:spcAft>
              <a:buNone/>
            </a:pPr>
            <a:r>
              <a:rPr b="0" lang="en-US" sz="1100">
                <a:solidFill>
                  <a:srgbClr val="808285"/>
                </a:solidFill>
                <a:latin typeface="Arial"/>
                <a:ea typeface="Arial"/>
                <a:cs typeface="Arial"/>
                <a:sym typeface="Arial"/>
              </a:rPr>
              <a:t>내부통제 활동과 다양한 윤리 준법 실천 프로그램을 실시하고 있습니다.</a:t>
            </a:r>
            <a:endParaRPr sz="1100">
              <a:latin typeface="Arial"/>
              <a:ea typeface="Arial"/>
              <a:cs typeface="Arial"/>
              <a:sym typeface="Arial"/>
            </a:endParaRPr>
          </a:p>
        </p:txBody>
      </p:sp>
      <p:sp>
        <p:nvSpPr>
          <p:cNvPr id="5095" name="Google Shape;5095;p82"/>
          <p:cNvSpPr txBox="1"/>
          <p:nvPr/>
        </p:nvSpPr>
        <p:spPr>
          <a:xfrm>
            <a:off x="2678300" y="5707953"/>
            <a:ext cx="60515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95A4F5"/>
                </a:solidFill>
                <a:latin typeface="Malgun Gothic"/>
                <a:ea typeface="Malgun Gothic"/>
                <a:cs typeface="Malgun Gothic"/>
                <a:sym typeface="Malgun Gothic"/>
              </a:rPr>
              <a:t>UN SDGs</a:t>
            </a:r>
            <a:endParaRPr sz="1000">
              <a:latin typeface="Malgun Gothic"/>
              <a:ea typeface="Malgun Gothic"/>
              <a:cs typeface="Malgun Gothic"/>
              <a:sym typeface="Malgun Gothic"/>
            </a:endParaRPr>
          </a:p>
        </p:txBody>
      </p:sp>
      <p:sp>
        <p:nvSpPr>
          <p:cNvPr id="5096" name="Google Shape;5096;p82"/>
          <p:cNvSpPr txBox="1"/>
          <p:nvPr/>
        </p:nvSpPr>
        <p:spPr>
          <a:xfrm>
            <a:off x="6396899" y="3638908"/>
            <a:ext cx="908685" cy="792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95A4F5"/>
                </a:solidFill>
                <a:latin typeface="Malgun Gothic"/>
                <a:ea typeface="Malgun Gothic"/>
                <a:cs typeface="Malgun Gothic"/>
                <a:sym typeface="Malgun Gothic"/>
              </a:rPr>
              <a:t>100</a:t>
            </a:r>
            <a:r>
              <a:rPr b="1" baseline="30000" lang="en-US" sz="2100">
                <a:solidFill>
                  <a:srgbClr val="95A4F5"/>
                </a:solidFill>
                <a:latin typeface="Malgun Gothic"/>
                <a:ea typeface="Malgun Gothic"/>
                <a:cs typeface="Malgun Gothic"/>
                <a:sym typeface="Malgun Gothic"/>
              </a:rPr>
              <a:t>%</a:t>
            </a:r>
            <a:endParaRPr baseline="30000" sz="2100">
              <a:latin typeface="Malgun Gothic"/>
              <a:ea typeface="Malgun Gothic"/>
              <a:cs typeface="Malgun Gothic"/>
              <a:sym typeface="Malgun Gothic"/>
            </a:endParaRPr>
          </a:p>
          <a:p>
            <a:pPr indent="0" lvl="0" marL="38100" marR="30480" rtl="0" algn="l">
              <a:lnSpc>
                <a:spcPct val="133300"/>
              </a:lnSpc>
              <a:spcBef>
                <a:spcPts val="515"/>
              </a:spcBef>
              <a:spcAft>
                <a:spcPts val="0"/>
              </a:spcAft>
              <a:buNone/>
            </a:pPr>
            <a:r>
              <a:rPr b="0" lang="en-US" sz="750">
                <a:solidFill>
                  <a:srgbClr val="95A4F5"/>
                </a:solidFill>
                <a:latin typeface="Arial"/>
                <a:ea typeface="Arial"/>
                <a:cs typeface="Arial"/>
                <a:sym typeface="Arial"/>
              </a:rPr>
              <a:t>임직원 개인정보보호 교육 참여율</a:t>
            </a:r>
            <a:endParaRPr sz="750">
              <a:latin typeface="Arial"/>
              <a:ea typeface="Arial"/>
              <a:cs typeface="Arial"/>
              <a:sym typeface="Arial"/>
            </a:endParaRPr>
          </a:p>
        </p:txBody>
      </p:sp>
      <p:sp>
        <p:nvSpPr>
          <p:cNvPr id="5097" name="Google Shape;5097;p82"/>
          <p:cNvSpPr txBox="1"/>
          <p:nvPr/>
        </p:nvSpPr>
        <p:spPr>
          <a:xfrm>
            <a:off x="8268899" y="3638908"/>
            <a:ext cx="1397000" cy="79248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1" lang="en-US" sz="2600">
                <a:solidFill>
                  <a:srgbClr val="95A4F5"/>
                </a:solidFill>
                <a:latin typeface="Malgun Gothic"/>
                <a:ea typeface="Malgun Gothic"/>
                <a:cs typeface="Malgun Gothic"/>
                <a:sym typeface="Malgun Gothic"/>
              </a:rPr>
              <a:t>80</a:t>
            </a:r>
            <a:r>
              <a:rPr b="1" baseline="30000" lang="en-US" sz="2100">
                <a:solidFill>
                  <a:srgbClr val="95A4F5"/>
                </a:solidFill>
                <a:latin typeface="Malgun Gothic"/>
                <a:ea typeface="Malgun Gothic"/>
                <a:cs typeface="Malgun Gothic"/>
                <a:sym typeface="Malgun Gothic"/>
              </a:rPr>
              <a:t>%</a:t>
            </a:r>
            <a:endParaRPr baseline="30000" sz="2100">
              <a:latin typeface="Malgun Gothic"/>
              <a:ea typeface="Malgun Gothic"/>
              <a:cs typeface="Malgun Gothic"/>
              <a:sym typeface="Malgun Gothic"/>
            </a:endParaRPr>
          </a:p>
          <a:p>
            <a:pPr indent="0" lvl="0" marL="38100" marR="30480" rtl="0" algn="l">
              <a:lnSpc>
                <a:spcPct val="133300"/>
              </a:lnSpc>
              <a:spcBef>
                <a:spcPts val="515"/>
              </a:spcBef>
              <a:spcAft>
                <a:spcPts val="0"/>
              </a:spcAft>
              <a:buNone/>
            </a:pPr>
            <a:r>
              <a:rPr b="0" lang="en-US" sz="750">
                <a:solidFill>
                  <a:srgbClr val="95A4F5"/>
                </a:solidFill>
                <a:latin typeface="Arial"/>
                <a:ea typeface="Arial"/>
                <a:cs typeface="Arial"/>
                <a:sym typeface="Arial"/>
              </a:rPr>
              <a:t>보이스피싱 선제 대응체계 구축을 통한 피해 감소</a:t>
            </a:r>
            <a:endParaRPr sz="750">
              <a:latin typeface="Arial"/>
              <a:ea typeface="Arial"/>
              <a:cs typeface="Arial"/>
              <a:sym typeface="Arial"/>
            </a:endParaRPr>
          </a:p>
        </p:txBody>
      </p:sp>
      <p:sp>
        <p:nvSpPr>
          <p:cNvPr id="5098" name="Google Shape;5098;p82"/>
          <p:cNvSpPr txBox="1"/>
          <p:nvPr/>
        </p:nvSpPr>
        <p:spPr>
          <a:xfrm>
            <a:off x="4550299" y="3618588"/>
            <a:ext cx="1092835" cy="812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baseline="-25000" lang="en-US" sz="3900">
                <a:solidFill>
                  <a:srgbClr val="95A4F5"/>
                </a:solidFill>
                <a:latin typeface="Malgun Gothic"/>
                <a:ea typeface="Malgun Gothic"/>
                <a:cs typeface="Malgun Gothic"/>
                <a:sym typeface="Malgun Gothic"/>
              </a:rPr>
              <a:t>0</a:t>
            </a:r>
            <a:r>
              <a:rPr b="1" lang="en-US" sz="1400">
                <a:solidFill>
                  <a:srgbClr val="95A4F5"/>
                </a:solidFill>
                <a:latin typeface="Malgun Gothic"/>
                <a:ea typeface="Malgun Gothic"/>
                <a:cs typeface="Malgun Gothic"/>
                <a:sym typeface="Malgun Gothic"/>
              </a:rPr>
              <a:t>건</a:t>
            </a:r>
            <a:endParaRPr sz="1400">
              <a:latin typeface="Malgun Gothic"/>
              <a:ea typeface="Malgun Gothic"/>
              <a:cs typeface="Malgun Gothic"/>
              <a:sym typeface="Malgun Gothic"/>
            </a:endParaRPr>
          </a:p>
          <a:p>
            <a:pPr indent="0" lvl="0" marL="12700" marR="5080" rtl="0" algn="l">
              <a:lnSpc>
                <a:spcPct val="133300"/>
              </a:lnSpc>
              <a:spcBef>
                <a:spcPts val="675"/>
              </a:spcBef>
              <a:spcAft>
                <a:spcPts val="0"/>
              </a:spcAft>
              <a:buNone/>
            </a:pPr>
            <a:r>
              <a:rPr b="0" lang="en-US" sz="750">
                <a:solidFill>
                  <a:srgbClr val="95A4F5"/>
                </a:solidFill>
                <a:latin typeface="Arial"/>
                <a:ea typeface="Arial"/>
                <a:cs typeface="Arial"/>
                <a:sym typeface="Arial"/>
              </a:rPr>
              <a:t>고객 정보보호 관련 불만 및 사건 건수</a:t>
            </a:r>
            <a:endParaRPr sz="750">
              <a:latin typeface="Arial"/>
              <a:ea typeface="Arial"/>
              <a:cs typeface="Arial"/>
              <a:sym typeface="Arial"/>
            </a:endParaRPr>
          </a:p>
        </p:txBody>
      </p:sp>
      <p:sp>
        <p:nvSpPr>
          <p:cNvPr id="5099" name="Google Shape;5099;p82"/>
          <p:cNvSpPr txBox="1"/>
          <p:nvPr/>
        </p:nvSpPr>
        <p:spPr>
          <a:xfrm>
            <a:off x="2678300" y="3277972"/>
            <a:ext cx="1573530" cy="1153160"/>
          </a:xfrm>
          <a:prstGeom prst="rect">
            <a:avLst/>
          </a:prstGeom>
          <a:noFill/>
          <a:ln>
            <a:noFill/>
          </a:ln>
        </p:spPr>
        <p:txBody>
          <a:bodyPr anchorCtr="0" anchor="t" bIns="0" lIns="0" spcFirstLastPara="1" rIns="0" wrap="square" tIns="70475">
            <a:spAutoFit/>
          </a:bodyPr>
          <a:lstStyle/>
          <a:p>
            <a:pPr indent="0" lvl="0" marL="12700" rtl="0" algn="l">
              <a:lnSpc>
                <a:spcPct val="100000"/>
              </a:lnSpc>
              <a:spcBef>
                <a:spcPts val="0"/>
              </a:spcBef>
              <a:spcAft>
                <a:spcPts val="0"/>
              </a:spcAft>
              <a:buNone/>
            </a:pPr>
            <a:r>
              <a:rPr b="1" lang="en-US" sz="1000">
                <a:solidFill>
                  <a:srgbClr val="95A4F5"/>
                </a:solidFill>
                <a:latin typeface="Malgun Gothic"/>
                <a:ea typeface="Malgun Gothic"/>
                <a:cs typeface="Malgun Gothic"/>
                <a:sym typeface="Malgun Gothic"/>
              </a:rPr>
              <a:t>2023 Key Fact &amp; Figures</a:t>
            </a:r>
            <a:endParaRPr sz="1000">
              <a:latin typeface="Malgun Gothic"/>
              <a:ea typeface="Malgun Gothic"/>
              <a:cs typeface="Malgun Gothic"/>
              <a:sym typeface="Malgun Gothic"/>
            </a:endParaRPr>
          </a:p>
          <a:p>
            <a:pPr indent="0" lvl="0" marL="0" rtl="0" algn="l">
              <a:lnSpc>
                <a:spcPct val="100000"/>
              </a:lnSpc>
              <a:spcBef>
                <a:spcPts val="5"/>
              </a:spcBef>
              <a:spcAft>
                <a:spcPts val="0"/>
              </a:spcAft>
              <a:buNone/>
            </a:pPr>
            <a:r>
              <a:t/>
            </a:r>
            <a:endParaRPr sz="650">
              <a:latin typeface="Malgun Gothic"/>
              <a:ea typeface="Malgun Gothic"/>
              <a:cs typeface="Malgun Gothic"/>
              <a:sym typeface="Malgun Gothic"/>
            </a:endParaRPr>
          </a:p>
          <a:p>
            <a:pPr indent="0" lvl="0" marL="12700" rtl="0" algn="l">
              <a:lnSpc>
                <a:spcPct val="100000"/>
              </a:lnSpc>
              <a:spcBef>
                <a:spcPts val="0"/>
              </a:spcBef>
              <a:spcAft>
                <a:spcPts val="0"/>
              </a:spcAft>
              <a:buNone/>
            </a:pPr>
            <a:r>
              <a:rPr b="1" lang="en-US" sz="2600">
                <a:solidFill>
                  <a:srgbClr val="95A4F5"/>
                </a:solidFill>
                <a:latin typeface="Malgun Gothic"/>
                <a:ea typeface="Malgun Gothic"/>
                <a:cs typeface="Malgun Gothic"/>
                <a:sym typeface="Malgun Gothic"/>
              </a:rPr>
              <a:t>A+</a:t>
            </a:r>
            <a:endParaRPr sz="2600">
              <a:latin typeface="Malgun Gothic"/>
              <a:ea typeface="Malgun Gothic"/>
              <a:cs typeface="Malgun Gothic"/>
              <a:sym typeface="Malgun Gothic"/>
            </a:endParaRPr>
          </a:p>
          <a:p>
            <a:pPr indent="0" lvl="0" marL="12700" marR="336550" rtl="0" algn="l">
              <a:lnSpc>
                <a:spcPct val="133300"/>
              </a:lnSpc>
              <a:spcBef>
                <a:spcPts val="520"/>
              </a:spcBef>
              <a:spcAft>
                <a:spcPts val="0"/>
              </a:spcAft>
              <a:buNone/>
            </a:pPr>
            <a:r>
              <a:rPr b="0" lang="en-US" sz="750">
                <a:solidFill>
                  <a:srgbClr val="95A4F5"/>
                </a:solidFill>
                <a:latin typeface="Arial"/>
                <a:ea typeface="Arial"/>
                <a:cs typeface="Arial"/>
                <a:sym typeface="Arial"/>
              </a:rPr>
              <a:t>한국ESG기준원 지배구조 평가 A+ 등급 획득</a:t>
            </a:r>
            <a:endParaRPr sz="750">
              <a:latin typeface="Arial"/>
              <a:ea typeface="Arial"/>
              <a:cs typeface="Arial"/>
              <a:sym typeface="Arial"/>
            </a:endParaRPr>
          </a:p>
        </p:txBody>
      </p:sp>
      <p:graphicFrame>
        <p:nvGraphicFramePr>
          <p:cNvPr id="5100" name="Google Shape;5100;p8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9">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10">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r h="287650">
                <a:tc>
                  <a:txBody>
                    <a:bodyPr/>
                    <a:lstStyle/>
                    <a:p>
                      <a:pPr indent="0" lvl="0" marL="88265"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Governanc</a:t>
                      </a:r>
                      <a:r>
                        <a:rPr b="1" lang="en-US" sz="650" u="none" cap="none" strike="noStrike">
                          <a:solidFill>
                            <a:srgbClr val="95A4F5"/>
                          </a:solidFill>
                          <a:latin typeface="Malgun Gothic"/>
                          <a:ea typeface="Malgun Gothic"/>
                          <a:cs typeface="Malgun Gothic"/>
                          <a:sym typeface="Malgun Gothic"/>
                        </a:rPr>
                        <a:t>e</a:t>
                      </a:r>
                      <a:endParaRPr sz="650" u="none" cap="none" strike="noStrike">
                        <a:latin typeface="Malgun Gothic"/>
                        <a:ea typeface="Malgun Gothic"/>
                        <a:cs typeface="Malgun Gothic"/>
                        <a:sym typeface="Malgun Gothic"/>
                      </a:endParaRPr>
                    </a:p>
                  </a:txBody>
                  <a:tcPr marT="83825" marB="0" marR="0" marL="0">
                    <a:lnT cap="flat" cmpd="sng" w="9525">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solidFill>
                      <a:srgbClr val="DBD6F3"/>
                    </a:solidFill>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solidFill>
                      <a:srgbClr val="DBD6F3"/>
                    </a:solidFill>
                  </a:tcPr>
                </a:tc>
              </a:tr>
            </a:tbl>
          </a:graphicData>
        </a:graphic>
      </p:graphicFrame>
      <p:sp>
        <p:nvSpPr>
          <p:cNvPr id="5101" name="Google Shape;5101;p82"/>
          <p:cNvSpPr txBox="1"/>
          <p:nvPr/>
        </p:nvSpPr>
        <p:spPr>
          <a:xfrm>
            <a:off x="2680099" y="4656678"/>
            <a:ext cx="2115185" cy="45783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95A4F5"/>
              </a:buClr>
              <a:buSzPts val="1000"/>
              <a:buFont typeface="Arial"/>
              <a:buChar char="·"/>
            </a:pPr>
            <a:r>
              <a:rPr b="0" lang="en-US" sz="1000">
                <a:solidFill>
                  <a:srgbClr val="95A4F5"/>
                </a:solidFill>
                <a:latin typeface="Arial"/>
                <a:ea typeface="Arial"/>
                <a:cs typeface="Arial"/>
                <a:sym typeface="Arial"/>
              </a:rPr>
              <a:t>여성 사외이사 선임</a:t>
            </a:r>
            <a:endParaRPr sz="1000">
              <a:latin typeface="Arial"/>
              <a:ea typeface="Arial"/>
              <a:cs typeface="Arial"/>
              <a:sym typeface="Arial"/>
            </a:endParaRPr>
          </a:p>
          <a:p>
            <a:pPr indent="-82550" lvl="0" marL="94615" rtl="0" algn="l">
              <a:lnSpc>
                <a:spcPct val="100000"/>
              </a:lnSpc>
              <a:spcBef>
                <a:spcPts val="1005"/>
              </a:spcBef>
              <a:spcAft>
                <a:spcPts val="0"/>
              </a:spcAft>
              <a:buClr>
                <a:srgbClr val="95A4F5"/>
              </a:buClr>
              <a:buSzPts val="1000"/>
              <a:buFont typeface="Arial"/>
              <a:buChar char="·"/>
            </a:pPr>
            <a:r>
              <a:rPr b="0" lang="en-US" sz="1000">
                <a:solidFill>
                  <a:srgbClr val="95A4F5"/>
                </a:solidFill>
                <a:latin typeface="Arial"/>
                <a:ea typeface="Arial"/>
                <a:cs typeface="Arial"/>
                <a:sym typeface="Arial"/>
              </a:rPr>
              <a:t>국제표준 보안 인증(ISO 27001) 획득</a:t>
            </a:r>
            <a:endParaRPr sz="1000">
              <a:latin typeface="Arial"/>
              <a:ea typeface="Arial"/>
              <a:cs typeface="Arial"/>
              <a:sym typeface="Arial"/>
            </a:endParaRPr>
          </a:p>
        </p:txBody>
      </p:sp>
      <p:sp>
        <p:nvSpPr>
          <p:cNvPr id="5102" name="Google Shape;5102;p82"/>
          <p:cNvSpPr txBox="1"/>
          <p:nvPr/>
        </p:nvSpPr>
        <p:spPr>
          <a:xfrm>
            <a:off x="5603299" y="4656678"/>
            <a:ext cx="2929255" cy="457834"/>
          </a:xfrm>
          <a:prstGeom prst="rect">
            <a:avLst/>
          </a:prstGeom>
          <a:noFill/>
          <a:ln>
            <a:noFill/>
          </a:ln>
        </p:spPr>
        <p:txBody>
          <a:bodyPr anchorCtr="0" anchor="t" bIns="0" lIns="0" spcFirstLastPara="1" rIns="0" wrap="square" tIns="12700">
            <a:spAutoFit/>
          </a:bodyPr>
          <a:lstStyle/>
          <a:p>
            <a:pPr indent="-82550" lvl="0" marL="94615" rtl="0" algn="l">
              <a:lnSpc>
                <a:spcPct val="100000"/>
              </a:lnSpc>
              <a:spcBef>
                <a:spcPts val="0"/>
              </a:spcBef>
              <a:spcAft>
                <a:spcPts val="0"/>
              </a:spcAft>
              <a:buClr>
                <a:srgbClr val="95A4F5"/>
              </a:buClr>
              <a:buSzPts val="1000"/>
              <a:buFont typeface="Arial"/>
              <a:buChar char="·"/>
            </a:pPr>
            <a:r>
              <a:rPr b="0" lang="en-US" sz="1000">
                <a:solidFill>
                  <a:srgbClr val="95A4F5"/>
                </a:solidFill>
                <a:latin typeface="Arial"/>
                <a:ea typeface="Arial"/>
                <a:cs typeface="Arial"/>
                <a:sym typeface="Arial"/>
              </a:rPr>
              <a:t>한국ESG기준원 ‘지배구조 최우수기업’ 2년 연속 선정</a:t>
            </a:r>
            <a:endParaRPr sz="1000">
              <a:latin typeface="Arial"/>
              <a:ea typeface="Arial"/>
              <a:cs typeface="Arial"/>
              <a:sym typeface="Arial"/>
            </a:endParaRPr>
          </a:p>
          <a:p>
            <a:pPr indent="-82550" lvl="0" marL="94615" rtl="0" algn="l">
              <a:lnSpc>
                <a:spcPct val="100000"/>
              </a:lnSpc>
              <a:spcBef>
                <a:spcPts val="1005"/>
              </a:spcBef>
              <a:spcAft>
                <a:spcPts val="0"/>
              </a:spcAft>
              <a:buClr>
                <a:srgbClr val="95A4F5"/>
              </a:buClr>
              <a:buSzPts val="1000"/>
              <a:buFont typeface="Arial"/>
              <a:buChar char="·"/>
            </a:pPr>
            <a:r>
              <a:rPr b="0" lang="en-US" sz="1000">
                <a:solidFill>
                  <a:srgbClr val="95A4F5"/>
                </a:solidFill>
                <a:latin typeface="Arial"/>
                <a:ea typeface="Arial"/>
                <a:cs typeface="Arial"/>
                <a:sym typeface="Arial"/>
              </a:rPr>
              <a:t>정보보호 컴플라이언스 통합관리시스템 구축</a:t>
            </a:r>
            <a:endParaRPr sz="1000">
              <a:latin typeface="Arial"/>
              <a:ea typeface="Arial"/>
              <a:cs typeface="Arial"/>
              <a:sym typeface="Arial"/>
            </a:endParaRPr>
          </a:p>
        </p:txBody>
      </p:sp>
      <p:sp>
        <p:nvSpPr>
          <p:cNvPr id="5103" name="Google Shape;5103;p8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82</a:t>
            </a:r>
            <a:endParaRPr sz="900">
              <a:latin typeface="Malgun Gothic"/>
              <a:ea typeface="Malgun Gothic"/>
              <a:cs typeface="Malgun Gothic"/>
              <a:sym typeface="Malgun Gothic"/>
            </a:endParaRPr>
          </a:p>
        </p:txBody>
      </p:sp>
      <p:pic>
        <p:nvPicPr>
          <p:cNvPr id="5104" name="Google Shape;5104;p82"/>
          <p:cNvPicPr preferRelativeResize="0"/>
          <p:nvPr/>
        </p:nvPicPr>
        <p:blipFill rotWithShape="1">
          <a:blip r:embed="rId12">
            <a:alphaModFix/>
          </a:blip>
          <a:srcRect b="0" l="0" r="0" t="0"/>
          <a:stretch/>
        </p:blipFill>
        <p:spPr>
          <a:xfrm>
            <a:off x="431999" y="6464984"/>
            <a:ext cx="231013" cy="231013"/>
          </a:xfrm>
          <a:prstGeom prst="rect">
            <a:avLst/>
          </a:prstGeom>
          <a:noFill/>
          <a:ln>
            <a:noFill/>
          </a:ln>
        </p:spPr>
      </p:pic>
      <p:pic>
        <p:nvPicPr>
          <p:cNvPr id="5105" name="Google Shape;5105;p82"/>
          <p:cNvPicPr preferRelativeResize="0"/>
          <p:nvPr/>
        </p:nvPicPr>
        <p:blipFill rotWithShape="1">
          <a:blip r:embed="rId13">
            <a:alphaModFix/>
          </a:blip>
          <a:srcRect b="0" l="0" r="0" t="0"/>
          <a:stretch/>
        </p:blipFill>
        <p:spPr>
          <a:xfrm>
            <a:off x="431999" y="6167054"/>
            <a:ext cx="231013" cy="231012"/>
          </a:xfrm>
          <a:prstGeom prst="rect">
            <a:avLst/>
          </a:prstGeom>
          <a:noFill/>
          <a:ln>
            <a:noFill/>
          </a:ln>
        </p:spPr>
      </p:pic>
      <p:pic>
        <p:nvPicPr>
          <p:cNvPr id="5106" name="Google Shape;5106;p82"/>
          <p:cNvPicPr preferRelativeResize="0"/>
          <p:nvPr/>
        </p:nvPicPr>
        <p:blipFill rotWithShape="1">
          <a:blip r:embed="rId14">
            <a:alphaModFix/>
          </a:blip>
          <a:srcRect b="0" l="0" r="0" t="0"/>
          <a:stretch/>
        </p:blipFill>
        <p:spPr>
          <a:xfrm>
            <a:off x="431999" y="5730434"/>
            <a:ext cx="231013" cy="231013"/>
          </a:xfrm>
          <a:prstGeom prst="rect">
            <a:avLst/>
          </a:prstGeom>
          <a:noFill/>
          <a:ln>
            <a:noFill/>
          </a:ln>
        </p:spPr>
      </p:pic>
      <p:pic>
        <p:nvPicPr>
          <p:cNvPr id="5107" name="Google Shape;5107;p82"/>
          <p:cNvPicPr preferRelativeResize="0"/>
          <p:nvPr/>
        </p:nvPicPr>
        <p:blipFill rotWithShape="1">
          <a:blip r:embed="rId15">
            <a:alphaModFix/>
          </a:blip>
          <a:srcRect b="0" l="0" r="0" t="0"/>
          <a:stretch/>
        </p:blipFill>
        <p:spPr>
          <a:xfrm>
            <a:off x="431999" y="5432504"/>
            <a:ext cx="231013" cy="231012"/>
          </a:xfrm>
          <a:prstGeom prst="rect">
            <a:avLst/>
          </a:prstGeom>
          <a:noFill/>
          <a:ln>
            <a:noFill/>
          </a:ln>
        </p:spPr>
      </p:pic>
      <p:sp>
        <p:nvSpPr>
          <p:cNvPr id="5108" name="Google Shape;5108;p8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12" name="Shape 5112"/>
        <p:cNvGrpSpPr/>
        <p:nvPr/>
      </p:nvGrpSpPr>
      <p:grpSpPr>
        <a:xfrm>
          <a:off x="0" y="0"/>
          <a:ext cx="0" cy="0"/>
          <a:chOff x="0" y="0"/>
          <a:chExt cx="0" cy="0"/>
        </a:xfrm>
      </p:grpSpPr>
      <p:graphicFrame>
        <p:nvGraphicFramePr>
          <p:cNvPr id="5113" name="Google Shape;5113;p8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9">
                            <a:extLst>
                              <a:ext uri="{A12FA001-AC4F-418D-AE19-62706E023703}">
                                <ahyp:hlinkClr val="tx"/>
                              </a:ext>
                            </a:extLst>
                          </a:hlinkClick>
                        </a:rPr>
                        <a:t>건전한 지배구조</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114" name="Google Shape;5114;p83"/>
          <p:cNvGrpSpPr/>
          <p:nvPr/>
        </p:nvGrpSpPr>
        <p:grpSpPr>
          <a:xfrm>
            <a:off x="2339987" y="1461808"/>
            <a:ext cx="7956550" cy="3810"/>
            <a:chOff x="2339987" y="1461808"/>
            <a:chExt cx="7956550" cy="3810"/>
          </a:xfrm>
        </p:grpSpPr>
        <p:sp>
          <p:nvSpPr>
            <p:cNvPr id="5115" name="Google Shape;5115;p83"/>
            <p:cNvSpPr/>
            <p:nvPr/>
          </p:nvSpPr>
          <p:spPr>
            <a:xfrm>
              <a:off x="2349521" y="1463701"/>
              <a:ext cx="7941309" cy="0"/>
            </a:xfrm>
            <a:custGeom>
              <a:rect b="b" l="l" r="r" t="t"/>
              <a:pathLst>
                <a:path extrusionOk="0" h="120000" w="7941309">
                  <a:moveTo>
                    <a:pt x="0" y="0"/>
                  </a:moveTo>
                  <a:lnTo>
                    <a:pt x="7940763"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16" name="Google Shape;5116;p83"/>
            <p:cNvSpPr/>
            <p:nvPr/>
          </p:nvSpPr>
          <p:spPr>
            <a:xfrm>
              <a:off x="2339987" y="1461808"/>
              <a:ext cx="7956550" cy="3810"/>
            </a:xfrm>
            <a:custGeom>
              <a:rect b="b" l="l" r="r" t="t"/>
              <a:pathLst>
                <a:path extrusionOk="0" h="3809" w="795655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7956550">
                  <a:moveTo>
                    <a:pt x="7956004" y="1905"/>
                  </a:moveTo>
                  <a:lnTo>
                    <a:pt x="7955445" y="558"/>
                  </a:lnTo>
                  <a:lnTo>
                    <a:pt x="7954099" y="0"/>
                  </a:lnTo>
                  <a:lnTo>
                    <a:pt x="7952753" y="558"/>
                  </a:lnTo>
                  <a:lnTo>
                    <a:pt x="7952194" y="1905"/>
                  </a:lnTo>
                  <a:lnTo>
                    <a:pt x="7952753" y="3251"/>
                  </a:lnTo>
                  <a:lnTo>
                    <a:pt x="7954099" y="3810"/>
                  </a:lnTo>
                  <a:lnTo>
                    <a:pt x="7955445" y="3251"/>
                  </a:lnTo>
                  <a:lnTo>
                    <a:pt x="7956004"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117" name="Google Shape;5117;p83"/>
          <p:cNvPicPr preferRelativeResize="0"/>
          <p:nvPr/>
        </p:nvPicPr>
        <p:blipFill rotWithShape="1">
          <a:blip r:embed="rId14">
            <a:alphaModFix/>
          </a:blip>
          <a:srcRect b="0" l="0" r="0" t="0"/>
          <a:stretch/>
        </p:blipFill>
        <p:spPr>
          <a:xfrm>
            <a:off x="6850167" y="1634906"/>
            <a:ext cx="98424" cy="82549"/>
          </a:xfrm>
          <a:prstGeom prst="rect">
            <a:avLst/>
          </a:prstGeom>
          <a:noFill/>
          <a:ln>
            <a:noFill/>
          </a:ln>
        </p:spPr>
      </p:pic>
      <p:pic>
        <p:nvPicPr>
          <p:cNvPr id="5118" name="Google Shape;5118;p83"/>
          <p:cNvPicPr preferRelativeResize="0"/>
          <p:nvPr/>
        </p:nvPicPr>
        <p:blipFill rotWithShape="1">
          <a:blip r:embed="rId14">
            <a:alphaModFix/>
          </a:blip>
          <a:srcRect b="0" l="0" r="0" t="0"/>
          <a:stretch/>
        </p:blipFill>
        <p:spPr>
          <a:xfrm>
            <a:off x="2720435" y="1817532"/>
            <a:ext cx="98424" cy="82549"/>
          </a:xfrm>
          <a:prstGeom prst="rect">
            <a:avLst/>
          </a:prstGeom>
          <a:noFill/>
          <a:ln>
            <a:noFill/>
          </a:ln>
        </p:spPr>
      </p:pic>
      <p:pic>
        <p:nvPicPr>
          <p:cNvPr id="5119" name="Google Shape;5119;p83"/>
          <p:cNvPicPr preferRelativeResize="0"/>
          <p:nvPr/>
        </p:nvPicPr>
        <p:blipFill rotWithShape="1">
          <a:blip r:embed="rId14">
            <a:alphaModFix/>
          </a:blip>
          <a:srcRect b="0" l="0" r="0" t="0"/>
          <a:stretch/>
        </p:blipFill>
        <p:spPr>
          <a:xfrm>
            <a:off x="9458844" y="1817532"/>
            <a:ext cx="98424" cy="82549"/>
          </a:xfrm>
          <a:prstGeom prst="rect">
            <a:avLst/>
          </a:prstGeom>
          <a:noFill/>
          <a:ln>
            <a:noFill/>
          </a:ln>
        </p:spPr>
      </p:pic>
      <p:pic>
        <p:nvPicPr>
          <p:cNvPr id="5120" name="Google Shape;5120;p83"/>
          <p:cNvPicPr preferRelativeResize="0"/>
          <p:nvPr/>
        </p:nvPicPr>
        <p:blipFill rotWithShape="1">
          <a:blip r:embed="rId14">
            <a:alphaModFix/>
          </a:blip>
          <a:srcRect b="0" l="0" r="0" t="0"/>
          <a:stretch/>
        </p:blipFill>
        <p:spPr>
          <a:xfrm>
            <a:off x="3908543" y="2000158"/>
            <a:ext cx="98424" cy="82549"/>
          </a:xfrm>
          <a:prstGeom prst="rect">
            <a:avLst/>
          </a:prstGeom>
          <a:noFill/>
          <a:ln>
            <a:noFill/>
          </a:ln>
        </p:spPr>
      </p:pic>
      <p:sp>
        <p:nvSpPr>
          <p:cNvPr id="5121" name="Google Shape;5121;p83"/>
          <p:cNvSpPr txBox="1"/>
          <p:nvPr/>
        </p:nvSpPr>
        <p:spPr>
          <a:xfrm>
            <a:off x="2327300" y="1230792"/>
            <a:ext cx="7981950" cy="1068705"/>
          </a:xfrm>
          <a:prstGeom prst="rect">
            <a:avLst/>
          </a:prstGeom>
          <a:noFill/>
          <a:ln>
            <a:noFill/>
          </a:ln>
        </p:spPr>
        <p:txBody>
          <a:bodyPr anchorCtr="0" anchor="t" bIns="0" lIns="0" spcFirstLastPara="1" rIns="0" wrap="square" tIns="13950">
            <a:spAutoFit/>
          </a:bodyPr>
          <a:lstStyle/>
          <a:p>
            <a:pPr indent="0" lvl="0" marL="12700" rtl="0" algn="just">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구성</a:t>
            </a:r>
            <a:endParaRPr sz="950">
              <a:latin typeface="Malgun Gothic"/>
              <a:ea typeface="Malgun Gothic"/>
              <a:cs typeface="Malgun Gothic"/>
              <a:sym typeface="Malgun Gothic"/>
            </a:endParaRPr>
          </a:p>
          <a:p>
            <a:pPr indent="0" lvl="0" marL="0" rtl="0" algn="l">
              <a:lnSpc>
                <a:spcPct val="100000"/>
              </a:lnSpc>
              <a:spcBef>
                <a:spcPts val="30"/>
              </a:spcBef>
              <a:spcAft>
                <a:spcPts val="0"/>
              </a:spcAft>
              <a:buNone/>
            </a:pPr>
            <a:r>
              <a:t/>
            </a:r>
            <a:endParaRPr sz="700">
              <a:latin typeface="Malgun Gothic"/>
              <a:ea typeface="Malgun Gothic"/>
              <a:cs typeface="Malgun Gothic"/>
              <a:sym typeface="Malgun Gothic"/>
            </a:endParaRPr>
          </a:p>
          <a:p>
            <a:pPr indent="0" lvl="0" marL="12700" marR="5080" rtl="0" algn="just">
              <a:lnSpc>
                <a:spcPct val="149800"/>
              </a:lnSpc>
              <a:spcBef>
                <a:spcPts val="5"/>
              </a:spcBef>
              <a:spcAft>
                <a:spcPts val="0"/>
              </a:spcAft>
              <a:buNone/>
            </a:pPr>
            <a:r>
              <a:rPr b="0" lang="en-US" sz="800">
                <a:solidFill>
                  <a:srgbClr val="58595B"/>
                </a:solidFill>
                <a:latin typeface="Arial"/>
                <a:ea typeface="Arial"/>
                <a:cs typeface="Arial"/>
                <a:sym typeface="Arial"/>
              </a:rPr>
              <a:t>신한라이프의 최고 의사결정기구인 이사회는 총 6명 (사내이사 1명, 기타비상무이사 1명, 사외이사 4명)  로 구성되어 있습니다. 이사회 내 사외이사의 비율은 과반수이상(24년 5월 기 준 67%)  로 사외이사 중심의 이사회를 운영하고 있습니다. 이는 사외이사의 의사결정에 상당한 영향력을 부여하여 이를 통해 의사결정 프로세스를 투명하고 객관적  로 유지하고 이사 회에 전문성과 다양한 시각이 적극적  로 반영되도록 하기 위함입니다. 이사회는 상법 등 관련법령 및 정관에서 정한 사항과 회사의 기본 경영 방침에 기반하여 의사결정이 이루어지며, 정 기·임시이사회를 통해 변화하는 환경에서 회사가 직면한 다양한 과제에 대응하고 있습니다.</a:t>
            </a:r>
            <a:endParaRPr sz="800">
              <a:latin typeface="Arial"/>
              <a:ea typeface="Arial"/>
              <a:cs typeface="Arial"/>
              <a:sym typeface="Arial"/>
            </a:endParaRPr>
          </a:p>
        </p:txBody>
      </p:sp>
      <p:sp>
        <p:nvSpPr>
          <p:cNvPr id="5122" name="Google Shape;5122;p83"/>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건전한 지배구조</a:t>
            </a:r>
            <a:endParaRPr/>
          </a:p>
        </p:txBody>
      </p:sp>
      <p:sp>
        <p:nvSpPr>
          <p:cNvPr id="5123" name="Google Shape;5123;p83"/>
          <p:cNvSpPr txBox="1"/>
          <p:nvPr/>
        </p:nvSpPr>
        <p:spPr>
          <a:xfrm>
            <a:off x="2439111" y="2976068"/>
            <a:ext cx="6305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이사회 구성 현황</a:t>
            </a:r>
            <a:endParaRPr sz="700">
              <a:latin typeface="Arial"/>
              <a:ea typeface="Arial"/>
              <a:cs typeface="Arial"/>
              <a:sym typeface="Arial"/>
            </a:endParaRPr>
          </a:p>
        </p:txBody>
      </p:sp>
      <p:grpSp>
        <p:nvGrpSpPr>
          <p:cNvPr id="5124" name="Google Shape;5124;p83"/>
          <p:cNvGrpSpPr/>
          <p:nvPr/>
        </p:nvGrpSpPr>
        <p:grpSpPr>
          <a:xfrm>
            <a:off x="2340464" y="2952461"/>
            <a:ext cx="7955072" cy="197073"/>
            <a:chOff x="2340464" y="2952461"/>
            <a:chExt cx="7955072" cy="197073"/>
          </a:xfrm>
        </p:grpSpPr>
        <p:pic>
          <p:nvPicPr>
            <p:cNvPr id="5125" name="Google Shape;5125;p83"/>
            <p:cNvPicPr preferRelativeResize="0"/>
            <p:nvPr/>
          </p:nvPicPr>
          <p:blipFill rotWithShape="1">
            <a:blip r:embed="rId15">
              <a:alphaModFix/>
            </a:blip>
            <a:srcRect b="0" l="0" r="0" t="0"/>
            <a:stretch/>
          </p:blipFill>
          <p:spPr>
            <a:xfrm>
              <a:off x="2340464" y="2952902"/>
              <a:ext cx="90929" cy="196632"/>
            </a:xfrm>
            <a:prstGeom prst="rect">
              <a:avLst/>
            </a:prstGeom>
            <a:noFill/>
            <a:ln>
              <a:noFill/>
            </a:ln>
          </p:spPr>
        </p:pic>
        <p:sp>
          <p:nvSpPr>
            <p:cNvPr id="5126" name="Google Shape;5126;p83"/>
            <p:cNvSpPr/>
            <p:nvPr/>
          </p:nvSpPr>
          <p:spPr>
            <a:xfrm>
              <a:off x="2452344" y="3148093"/>
              <a:ext cx="7735570" cy="0"/>
            </a:xfrm>
            <a:custGeom>
              <a:rect b="b" l="l" r="r" t="t"/>
              <a:pathLst>
                <a:path extrusionOk="0" h="120000" w="7735570">
                  <a:moveTo>
                    <a:pt x="0" y="0"/>
                  </a:moveTo>
                  <a:lnTo>
                    <a:pt x="773512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27" name="Google Shape;5127;p83"/>
            <p:cNvPicPr preferRelativeResize="0"/>
            <p:nvPr/>
          </p:nvPicPr>
          <p:blipFill rotWithShape="1">
            <a:blip r:embed="rId16">
              <a:alphaModFix/>
            </a:blip>
            <a:srcRect b="0" l="0" r="0" t="0"/>
            <a:stretch/>
          </p:blipFill>
          <p:spPr>
            <a:xfrm>
              <a:off x="10204608" y="2952461"/>
              <a:ext cx="90928" cy="196632"/>
            </a:xfrm>
            <a:prstGeom prst="rect">
              <a:avLst/>
            </a:prstGeom>
            <a:noFill/>
            <a:ln>
              <a:noFill/>
            </a:ln>
          </p:spPr>
        </p:pic>
        <p:sp>
          <p:nvSpPr>
            <p:cNvPr id="5128" name="Google Shape;5128;p83"/>
            <p:cNvSpPr/>
            <p:nvPr/>
          </p:nvSpPr>
          <p:spPr>
            <a:xfrm>
              <a:off x="2448532" y="2953903"/>
              <a:ext cx="7735570" cy="0"/>
            </a:xfrm>
            <a:custGeom>
              <a:rect b="b" l="l" r="r" t="t"/>
              <a:pathLst>
                <a:path extrusionOk="0" h="120000" w="7735570">
                  <a:moveTo>
                    <a:pt x="7735125"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29" name="Google Shape;5129;p83"/>
            <p:cNvSpPr/>
            <p:nvPr/>
          </p:nvSpPr>
          <p:spPr>
            <a:xfrm>
              <a:off x="2341906" y="2953905"/>
              <a:ext cx="7952740" cy="194310"/>
            </a:xfrm>
            <a:custGeom>
              <a:rect b="b" l="l" r="r" t="t"/>
              <a:pathLst>
                <a:path extrusionOk="0" h="194310" w="7952740">
                  <a:moveTo>
                    <a:pt x="165" y="91376"/>
                  </a:moveTo>
                  <a:lnTo>
                    <a:pt x="50" y="93268"/>
                  </a:lnTo>
                  <a:lnTo>
                    <a:pt x="0" y="95173"/>
                  </a:lnTo>
                  <a:lnTo>
                    <a:pt x="0" y="97091"/>
                  </a:lnTo>
                  <a:lnTo>
                    <a:pt x="0" y="99009"/>
                  </a:lnTo>
                  <a:lnTo>
                    <a:pt x="50" y="100914"/>
                  </a:lnTo>
                  <a:lnTo>
                    <a:pt x="165" y="102806"/>
                  </a:lnTo>
                </a:path>
                <a:path extrusionOk="0" h="194310" w="7952740">
                  <a:moveTo>
                    <a:pt x="91376" y="194017"/>
                  </a:moveTo>
                  <a:lnTo>
                    <a:pt x="93268" y="194132"/>
                  </a:lnTo>
                  <a:lnTo>
                    <a:pt x="95173" y="194182"/>
                  </a:lnTo>
                  <a:lnTo>
                    <a:pt x="97091" y="194182"/>
                  </a:lnTo>
                  <a:lnTo>
                    <a:pt x="102806" y="194182"/>
                  </a:lnTo>
                </a:path>
                <a:path extrusionOk="0" h="194310" w="7952740">
                  <a:moveTo>
                    <a:pt x="7849374" y="194182"/>
                  </a:moveTo>
                  <a:lnTo>
                    <a:pt x="7855089" y="194182"/>
                  </a:lnTo>
                  <a:lnTo>
                    <a:pt x="7857007" y="194182"/>
                  </a:lnTo>
                  <a:lnTo>
                    <a:pt x="7858912" y="194132"/>
                  </a:lnTo>
                  <a:lnTo>
                    <a:pt x="7860804" y="194017"/>
                  </a:lnTo>
                </a:path>
                <a:path extrusionOk="0" h="194310" w="7952740">
                  <a:moveTo>
                    <a:pt x="7952028" y="102806"/>
                  </a:moveTo>
                  <a:lnTo>
                    <a:pt x="7952130" y="100914"/>
                  </a:lnTo>
                  <a:lnTo>
                    <a:pt x="7952193" y="99009"/>
                  </a:lnTo>
                  <a:lnTo>
                    <a:pt x="7952193" y="97091"/>
                  </a:lnTo>
                  <a:lnTo>
                    <a:pt x="7952193" y="95173"/>
                  </a:lnTo>
                  <a:lnTo>
                    <a:pt x="7952130" y="93268"/>
                  </a:lnTo>
                  <a:lnTo>
                    <a:pt x="7952028" y="91376"/>
                  </a:lnTo>
                </a:path>
                <a:path extrusionOk="0" h="194310" w="7952740">
                  <a:moveTo>
                    <a:pt x="7860804" y="165"/>
                  </a:moveTo>
                  <a:lnTo>
                    <a:pt x="7858912" y="50"/>
                  </a:lnTo>
                  <a:lnTo>
                    <a:pt x="7857007" y="0"/>
                  </a:lnTo>
                  <a:lnTo>
                    <a:pt x="7855089" y="0"/>
                  </a:lnTo>
                  <a:lnTo>
                    <a:pt x="7849374" y="0"/>
                  </a:lnTo>
                </a:path>
                <a:path extrusionOk="0" h="194310" w="795274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30" name="Google Shape;5130;p83"/>
            <p:cNvPicPr preferRelativeResize="0"/>
            <p:nvPr/>
          </p:nvPicPr>
          <p:blipFill rotWithShape="1">
            <a:blip r:embed="rId17">
              <a:alphaModFix/>
            </a:blip>
            <a:srcRect b="0" l="0" r="0" t="0"/>
            <a:stretch/>
          </p:blipFill>
          <p:spPr>
            <a:xfrm>
              <a:off x="10122367" y="2995309"/>
              <a:ext cx="111391" cy="111378"/>
            </a:xfrm>
            <a:prstGeom prst="rect">
              <a:avLst/>
            </a:prstGeom>
            <a:noFill/>
            <a:ln>
              <a:noFill/>
            </a:ln>
          </p:spPr>
        </p:pic>
      </p:grpSp>
      <p:sp>
        <p:nvSpPr>
          <p:cNvPr id="5131" name="Google Shape;5131;p83"/>
          <p:cNvSpPr txBox="1"/>
          <p:nvPr/>
        </p:nvSpPr>
        <p:spPr>
          <a:xfrm>
            <a:off x="9610126" y="3265254"/>
            <a:ext cx="69913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(2024년 5월 기준)</a:t>
            </a:r>
            <a:endParaRPr sz="650">
              <a:latin typeface="Arial"/>
              <a:ea typeface="Arial"/>
              <a:cs typeface="Arial"/>
              <a:sym typeface="Arial"/>
            </a:endParaRPr>
          </a:p>
        </p:txBody>
      </p:sp>
      <p:graphicFrame>
        <p:nvGraphicFramePr>
          <p:cNvPr id="5132" name="Google Shape;5132;p83"/>
          <p:cNvGraphicFramePr/>
          <p:nvPr/>
        </p:nvGraphicFramePr>
        <p:xfrm>
          <a:off x="2340000" y="3416823"/>
          <a:ext cx="3000000" cy="3000000"/>
        </p:xfrm>
        <a:graphic>
          <a:graphicData uri="http://schemas.openxmlformats.org/drawingml/2006/table">
            <a:tbl>
              <a:tblPr bandRow="1" firstRow="1">
                <a:noFill/>
                <a:tableStyleId>{C31ADFB9-D814-4208-886B-9652E2F75FA4}</a:tableStyleId>
              </a:tblPr>
              <a:tblGrid>
                <a:gridCol w="575950"/>
                <a:gridCol w="71750"/>
                <a:gridCol w="287650"/>
                <a:gridCol w="71750"/>
                <a:gridCol w="395600"/>
                <a:gridCol w="71750"/>
                <a:gridCol w="251450"/>
                <a:gridCol w="71750"/>
                <a:gridCol w="719450"/>
                <a:gridCol w="71750"/>
                <a:gridCol w="468000"/>
                <a:gridCol w="71750"/>
                <a:gridCol w="1115700"/>
                <a:gridCol w="71750"/>
                <a:gridCol w="287650"/>
                <a:gridCol w="71750"/>
                <a:gridCol w="360050"/>
                <a:gridCol w="71750"/>
                <a:gridCol w="360050"/>
                <a:gridCol w="71750"/>
                <a:gridCol w="360050"/>
                <a:gridCol w="71750"/>
                <a:gridCol w="360050"/>
                <a:gridCol w="71750"/>
                <a:gridCol w="477525"/>
                <a:gridCol w="71750"/>
                <a:gridCol w="251450"/>
                <a:gridCol w="71750"/>
                <a:gridCol w="323850"/>
                <a:gridCol w="71750"/>
                <a:gridCol w="323850"/>
              </a:tblGrid>
              <a:tr h="1384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rowSpan="3">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rowSpan="3">
                  <a:txBody>
                    <a:bodyPr/>
                    <a:lstStyle/>
                    <a:p>
                      <a:pPr indent="-27939" lvl="0" marL="165100" marR="130810" rtl="0" algn="l">
                        <a:lnSpc>
                          <a:spcPct val="115399"/>
                        </a:lnSpc>
                        <a:spcBef>
                          <a:spcPts val="0"/>
                        </a:spcBef>
                        <a:spcAft>
                          <a:spcPts val="0"/>
                        </a:spcAft>
                        <a:buNone/>
                      </a:pPr>
                      <a:r>
                        <a:rPr b="0" lang="en-US" sz="650" u="none" cap="none" strike="noStrike">
                          <a:solidFill>
                            <a:srgbClr val="95A4F5"/>
                          </a:solidFill>
                          <a:latin typeface="Arial"/>
                          <a:ea typeface="Arial"/>
                          <a:cs typeface="Arial"/>
                          <a:sym typeface="Arial"/>
                        </a:rPr>
                        <a:t>최초선임일~ 임기만료일</a:t>
                      </a:r>
                      <a:endParaRPr sz="650" u="none" cap="none" strike="noStrike">
                        <a:latin typeface="Arial"/>
                        <a:ea typeface="Arial"/>
                        <a:cs typeface="Arial"/>
                        <a:sym typeface="Arial"/>
                      </a:endParaRPr>
                    </a:p>
                  </a:txBody>
                  <a:tcPr marT="6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gridSpan="8">
                  <a:txBody>
                    <a:bodyPr/>
                    <a:lstStyle/>
                    <a:p>
                      <a:pPr indent="0" lvl="0" marL="316865" marR="0" rtl="0" algn="l">
                        <a:lnSpc>
                          <a:spcPct val="100000"/>
                        </a:lnSpc>
                        <a:spcBef>
                          <a:spcPts val="0"/>
                        </a:spcBef>
                        <a:spcAft>
                          <a:spcPts val="0"/>
                        </a:spcAft>
                        <a:buNone/>
                      </a:pPr>
                      <a:r>
                        <a:rPr b="0" lang="en-US" sz="650" u="none" cap="none" strike="noStrike">
                          <a:solidFill>
                            <a:srgbClr val="95A4F5"/>
                          </a:solidFill>
                          <a:latin typeface="Arial"/>
                          <a:ea typeface="Arial"/>
                          <a:cs typeface="Arial"/>
                          <a:sym typeface="Arial"/>
                        </a:rPr>
                        <a:t>역량 및 경험 (Board Skills &amp; Experience)</a:t>
                      </a:r>
                      <a:endParaRPr sz="650" u="none" cap="none" strike="noStrike">
                        <a:latin typeface="Arial"/>
                        <a:ea typeface="Arial"/>
                        <a:cs typeface="Arial"/>
                        <a:sym typeface="Arial"/>
                      </a:endParaRPr>
                    </a:p>
                  </a:txBody>
                  <a:tcPr marT="203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hMerge="1"/>
                <a:tc hMerge="1"/>
                <a:tc hMerge="1"/>
                <a:tc hMerge="1"/>
                <a:tc hMerge="1"/>
                <a:tc hMerge="1"/>
                <a:tc hMerge="1"/>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96525">
                <a:tc>
                  <a:txBody>
                    <a:bodyPr/>
                    <a:lstStyle/>
                    <a:p>
                      <a:pPr indent="0" lvl="0" marL="0" marR="0" rtl="0" algn="ctr">
                        <a:lnSpc>
                          <a:spcPct val="100769"/>
                        </a:lnSpc>
                        <a:spcBef>
                          <a:spcPts val="0"/>
                        </a:spcBef>
                        <a:spcAft>
                          <a:spcPts val="0"/>
                        </a:spcAft>
                        <a:buNone/>
                      </a:pPr>
                      <a:r>
                        <a:rPr b="0" lang="en-US" sz="650" u="none" cap="none" strike="noStrike">
                          <a:solidFill>
                            <a:srgbClr val="95A4F5"/>
                          </a:solidFill>
                          <a:latin typeface="Arial"/>
                          <a:ea typeface="Arial"/>
                          <a:cs typeface="Arial"/>
                          <a:sym typeface="Arial"/>
                        </a:rPr>
                        <a:t>구분</a:t>
                      </a:r>
                      <a:endParaRPr sz="650" u="none" cap="none" strike="noStrike">
                        <a:latin typeface="Arial"/>
                        <a:ea typeface="Arial"/>
                        <a:cs typeface="Arial"/>
                        <a:sym typeface="Arial"/>
                      </a:endParaRPr>
                    </a:p>
                  </a:txBody>
                  <a:tcPr marT="1275"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59055" rtl="0" algn="r">
                        <a:lnSpc>
                          <a:spcPct val="100769"/>
                        </a:lnSpc>
                        <a:spcBef>
                          <a:spcPts val="0"/>
                        </a:spcBef>
                        <a:spcAft>
                          <a:spcPts val="0"/>
                        </a:spcAft>
                        <a:buNone/>
                      </a:pPr>
                      <a:r>
                        <a:rPr b="0" lang="en-US" sz="650" u="none" cap="none" strike="noStrike">
                          <a:solidFill>
                            <a:srgbClr val="95A4F5"/>
                          </a:solidFill>
                          <a:latin typeface="Arial"/>
                          <a:ea typeface="Arial"/>
                          <a:cs typeface="Arial"/>
                          <a:sym typeface="Arial"/>
                        </a:rPr>
                        <a:t>성명</a:t>
                      </a:r>
                      <a:endParaRPr sz="650" u="none" cap="none" strike="noStrike">
                        <a:latin typeface="Arial"/>
                        <a:ea typeface="Arial"/>
                        <a:cs typeface="Arial"/>
                        <a:sym typeface="Arial"/>
                      </a:endParaRPr>
                    </a:p>
                  </a:txBody>
                  <a:tcPr marT="1275"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ctr">
                        <a:lnSpc>
                          <a:spcPct val="100769"/>
                        </a:lnSpc>
                        <a:spcBef>
                          <a:spcPts val="0"/>
                        </a:spcBef>
                        <a:spcAft>
                          <a:spcPts val="0"/>
                        </a:spcAft>
                        <a:buNone/>
                      </a:pPr>
                      <a:r>
                        <a:rPr b="0" lang="en-US" sz="650" u="none" cap="none" strike="noStrike">
                          <a:solidFill>
                            <a:srgbClr val="95A4F5"/>
                          </a:solidFill>
                          <a:latin typeface="Arial"/>
                          <a:ea typeface="Arial"/>
                          <a:cs typeface="Arial"/>
                          <a:sym typeface="Arial"/>
                        </a:rPr>
                        <a:t>출생연월</a:t>
                      </a:r>
                      <a:endParaRPr sz="650" u="none" cap="none" strike="noStrike">
                        <a:latin typeface="Arial"/>
                        <a:ea typeface="Arial"/>
                        <a:cs typeface="Arial"/>
                        <a:sym typeface="Arial"/>
                      </a:endParaRPr>
                    </a:p>
                  </a:txBody>
                  <a:tcPr marT="1275"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ctr">
                        <a:lnSpc>
                          <a:spcPct val="100769"/>
                        </a:lnSpc>
                        <a:spcBef>
                          <a:spcPts val="0"/>
                        </a:spcBef>
                        <a:spcAft>
                          <a:spcPts val="0"/>
                        </a:spcAft>
                        <a:buNone/>
                      </a:pPr>
                      <a:r>
                        <a:rPr b="0" lang="en-US" sz="650" u="none" cap="none" strike="noStrike">
                          <a:solidFill>
                            <a:srgbClr val="95A4F5"/>
                          </a:solidFill>
                          <a:latin typeface="Arial"/>
                          <a:ea typeface="Arial"/>
                          <a:cs typeface="Arial"/>
                          <a:sym typeface="Arial"/>
                        </a:rPr>
                        <a:t>성별</a:t>
                      </a:r>
                      <a:endParaRPr sz="650" u="none" cap="none" strike="noStrike">
                        <a:latin typeface="Arial"/>
                        <a:ea typeface="Arial"/>
                        <a:cs typeface="Arial"/>
                        <a:sym typeface="Arial"/>
                      </a:endParaRPr>
                    </a:p>
                  </a:txBody>
                  <a:tcPr marT="1275" marB="0" marR="0" marL="0">
                    <a:solidFill>
                      <a:srgbClr val="EAECFC"/>
                    </a:solidFill>
                  </a:tcPr>
                </a:tc>
                <a:tc vMerge="1"/>
                <a:tc vMerge="1"/>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ctr">
                        <a:lnSpc>
                          <a:spcPct val="100769"/>
                        </a:lnSpc>
                        <a:spcBef>
                          <a:spcPts val="0"/>
                        </a:spcBef>
                        <a:spcAft>
                          <a:spcPts val="0"/>
                        </a:spcAft>
                        <a:buNone/>
                      </a:pPr>
                      <a:r>
                        <a:rPr b="0" lang="en-US" sz="650" u="none" cap="none" strike="noStrike">
                          <a:solidFill>
                            <a:srgbClr val="95A4F5"/>
                          </a:solidFill>
                          <a:latin typeface="Arial"/>
                          <a:ea typeface="Arial"/>
                          <a:cs typeface="Arial"/>
                          <a:sym typeface="Arial"/>
                        </a:rPr>
                        <a:t>직책</a:t>
                      </a:r>
                      <a:endParaRPr sz="650" u="none" cap="none" strike="noStrike">
                        <a:latin typeface="Arial"/>
                        <a:ea typeface="Arial"/>
                        <a:cs typeface="Arial"/>
                        <a:sym typeface="Arial"/>
                      </a:endParaRPr>
                    </a:p>
                  </a:txBody>
                  <a:tcPr marT="1275" marB="0" marR="0" marL="0">
                    <a:solidFill>
                      <a:srgbClr val="EAECFC"/>
                    </a:solidFill>
                  </a:tcPr>
                </a:tc>
                <a:tc gridSpan="4">
                  <a:txBody>
                    <a:bodyPr/>
                    <a:lstStyle/>
                    <a:p>
                      <a:pPr indent="0" lvl="0" marL="107950" marR="0" rtl="0" algn="l">
                        <a:lnSpc>
                          <a:spcPct val="96153"/>
                        </a:lnSpc>
                        <a:spcBef>
                          <a:spcPts val="0"/>
                        </a:spcBef>
                        <a:spcAft>
                          <a:spcPts val="0"/>
                        </a:spcAft>
                        <a:buNone/>
                      </a:pPr>
                      <a:r>
                        <a:rPr b="0" lang="en-US" sz="650" u="none" cap="none" strike="noStrike">
                          <a:solidFill>
                            <a:srgbClr val="95A4F5"/>
                          </a:solidFill>
                          <a:latin typeface="Arial"/>
                          <a:ea typeface="Arial"/>
                          <a:cs typeface="Arial"/>
                          <a:sym typeface="Arial"/>
                        </a:rPr>
                        <a:t>담당업무</a:t>
                      </a:r>
                      <a:endParaRPr sz="650" u="none" cap="none" strike="noStrike">
                        <a:latin typeface="Arial"/>
                        <a:ea typeface="Arial"/>
                        <a:cs typeface="Arial"/>
                        <a:sym typeface="Arial"/>
                      </a:endParaRPr>
                    </a:p>
                  </a:txBody>
                  <a:tcPr marT="0" marB="0" marR="0" marL="0">
                    <a:solidFill>
                      <a:srgbClr val="EAECFC"/>
                    </a:solidFill>
                  </a:tcPr>
                </a:tc>
                <a:tc hMerge="1"/>
                <a:tc hMerge="1"/>
                <a:tc hMerge="1"/>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row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rowSpan="2">
                  <a:txBody>
                    <a:bodyPr/>
                    <a:lstStyle/>
                    <a:p>
                      <a:pPr indent="57150" lvl="0" marL="36195" marR="29209" rtl="0" algn="l">
                        <a:lnSpc>
                          <a:spcPct val="150000"/>
                        </a:lnSpc>
                        <a:spcBef>
                          <a:spcPts val="0"/>
                        </a:spcBef>
                        <a:spcAft>
                          <a:spcPts val="0"/>
                        </a:spcAft>
                        <a:buNone/>
                      </a:pPr>
                      <a:r>
                        <a:rPr b="0" lang="en-US" sz="600" u="none" cap="none" strike="noStrike">
                          <a:solidFill>
                            <a:srgbClr val="95A4F5"/>
                          </a:solidFill>
                          <a:latin typeface="Arial"/>
                          <a:ea typeface="Arial"/>
                          <a:cs typeface="Arial"/>
                          <a:sym typeface="Arial"/>
                        </a:rPr>
                        <a:t>정부/ 공공정책</a:t>
                      </a:r>
                      <a:endParaRPr sz="600" u="none" cap="none" strike="noStrike">
                        <a:latin typeface="Arial"/>
                        <a:ea typeface="Arial"/>
                        <a:cs typeface="Arial"/>
                        <a:sym typeface="Arial"/>
                      </a:endParaRPr>
                    </a:p>
                  </a:txBody>
                  <a:tcPr marT="63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row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rowSpan="2">
                  <a:txBody>
                    <a:bodyPr/>
                    <a:lstStyle/>
                    <a:p>
                      <a:pPr indent="71120" lvl="0" marL="21590" marR="60325" rtl="0" algn="l">
                        <a:lnSpc>
                          <a:spcPct val="150000"/>
                        </a:lnSpc>
                        <a:spcBef>
                          <a:spcPts val="0"/>
                        </a:spcBef>
                        <a:spcAft>
                          <a:spcPts val="0"/>
                        </a:spcAft>
                        <a:buNone/>
                      </a:pPr>
                      <a:r>
                        <a:rPr b="0" lang="en-US" sz="600" u="none" cap="none" strike="noStrike">
                          <a:solidFill>
                            <a:srgbClr val="95A4F5"/>
                          </a:solidFill>
                          <a:latin typeface="Arial"/>
                          <a:ea typeface="Arial"/>
                          <a:cs typeface="Arial"/>
                          <a:sym typeface="Arial"/>
                        </a:rPr>
                        <a:t>마케팅/ 영업/소비자</a:t>
                      </a:r>
                      <a:endParaRPr sz="600" u="none" cap="none" strike="noStrike">
                        <a:latin typeface="Arial"/>
                        <a:ea typeface="Arial"/>
                        <a:cs typeface="Arial"/>
                        <a:sym typeface="Arial"/>
                      </a:endParaRPr>
                    </a:p>
                  </a:txBody>
                  <a:tcPr marT="63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r>
              <a:tr h="1600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vMerge="1"/>
                <a:tc vMerge="1"/>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리더십</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CEO경험</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금융/보험</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재무/회계</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vMerge="1"/>
                <a:tc vMerge="1"/>
                <a:tc vMerge="1"/>
                <a:tc vMerge="1"/>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ESG</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위험관리</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3333"/>
                        </a:lnSpc>
                        <a:spcBef>
                          <a:spcPts val="0"/>
                        </a:spcBef>
                        <a:spcAft>
                          <a:spcPts val="0"/>
                        </a:spcAft>
                        <a:buNone/>
                      </a:pPr>
                      <a:r>
                        <a:rPr b="0" lang="en-US" sz="600" u="none" cap="none" strike="noStrike">
                          <a:solidFill>
                            <a:srgbClr val="95A4F5"/>
                          </a:solidFill>
                          <a:latin typeface="Arial"/>
                          <a:ea typeface="Arial"/>
                          <a:cs typeface="Arial"/>
                          <a:sym typeface="Arial"/>
                        </a:rPr>
                        <a:t>기업윤리</a:t>
                      </a:r>
                      <a:endParaRPr sz="6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r>
              <a:tr h="287650">
                <a:tc>
                  <a:txBody>
                    <a:bodyPr/>
                    <a:lstStyle/>
                    <a:p>
                      <a:pPr indent="-64769" lvl="0" marL="196215" marR="12509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사내이사 (1명)</a:t>
                      </a:r>
                      <a:endParaRPr sz="650" u="none" cap="none" strike="noStrike">
                        <a:latin typeface="Arial"/>
                        <a:ea typeface="Arial"/>
                        <a:cs typeface="Arial"/>
                        <a:sym typeface="Arial"/>
                      </a:endParaRPr>
                    </a:p>
                  </a:txBody>
                  <a:tcPr marT="133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1968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이영종</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2159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1966.02</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남</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1365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2023.1.1. ~</a:t>
                      </a:r>
                      <a:endParaRPr sz="650" u="none" cap="none" strike="noStrike">
                        <a:latin typeface="Arial"/>
                        <a:ea typeface="Arial"/>
                        <a:cs typeface="Arial"/>
                        <a:sym typeface="Arial"/>
                      </a:endParaRPr>
                    </a:p>
                    <a:p>
                      <a:pPr indent="0" lvl="0" marL="124460"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2024.12.31.</a:t>
                      </a:r>
                      <a:endParaRPr sz="650" u="none" cap="none" strike="noStrike">
                        <a:latin typeface="Arial"/>
                        <a:ea typeface="Arial"/>
                        <a:cs typeface="Arial"/>
                        <a:sym typeface="Arial"/>
                      </a:endParaRPr>
                    </a:p>
                  </a:txBody>
                  <a:tcPr marT="285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대표이사</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이사회 의장</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3937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857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680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181610" lvl="0" marL="196215" marR="8255"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기타비상무이사 (1명)</a:t>
                      </a:r>
                      <a:endParaRPr sz="650" u="none" cap="none" strike="noStrike">
                        <a:latin typeface="Arial"/>
                        <a:ea typeface="Arial"/>
                        <a:cs typeface="Arial"/>
                        <a:sym typeface="Arial"/>
                      </a:endParaRPr>
                    </a:p>
                  </a:txBody>
                  <a:tcPr marT="12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19685" rtl="0" algn="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천상영</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1969.07</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남</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365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2024.1.1. ~</a:t>
                      </a:r>
                      <a:endParaRPr sz="650" u="none" cap="none" strike="noStrike">
                        <a:latin typeface="Arial"/>
                        <a:ea typeface="Arial"/>
                        <a:cs typeface="Arial"/>
                        <a:sym typeface="Arial"/>
                      </a:endParaRPr>
                    </a:p>
                    <a:p>
                      <a:pPr indent="0" lvl="0" marL="124460"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2024.12.31.</a:t>
                      </a:r>
                      <a:endParaRPr sz="65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78105" marR="71120" rtl="0" algn="just">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신한금융 지주회사 부문장</a:t>
                      </a:r>
                      <a:endParaRPr sz="650" u="none" cap="none" strike="noStrike">
                        <a:latin typeface="Arial"/>
                        <a:ea typeface="Arial"/>
                        <a:cs typeface="Arial"/>
                        <a:sym typeface="Arial"/>
                      </a:endParaRPr>
                    </a:p>
                  </a:txBody>
                  <a:tcPr marT="463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임원후보추천위원회 위원</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위험관리위원회 위원</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보수위원회 위원</a:t>
                      </a:r>
                      <a:endParaRPr sz="650" u="none" cap="none" strike="noStrike">
                        <a:latin typeface="Arial"/>
                        <a:ea typeface="Arial"/>
                        <a:cs typeface="Arial"/>
                        <a:sym typeface="Arial"/>
                      </a:endParaRPr>
                    </a:p>
                  </a:txBody>
                  <a:tcPr marT="61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V</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3937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680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19685" rtl="0" algn="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최원석</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2159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1969.11</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남</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111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2020.3.24. ~</a:t>
                      </a:r>
                      <a:endParaRPr sz="650" u="none" cap="none" strike="noStrike">
                        <a:latin typeface="Arial"/>
                        <a:ea typeface="Arial"/>
                        <a:cs typeface="Arial"/>
                        <a:sym typeface="Arial"/>
                      </a:endParaRPr>
                    </a:p>
                    <a:p>
                      <a:pPr indent="0" lvl="0" marL="52069"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2025년 정기주총</a:t>
                      </a:r>
                      <a:endParaRPr sz="65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사외이사</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감사위원회 위원(장)</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임원후보추천위원회 위원</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ESG위원회 위원</a:t>
                      </a:r>
                      <a:endParaRPr sz="650" u="none" cap="none" strike="noStrike">
                        <a:latin typeface="Arial"/>
                        <a:ea typeface="Arial"/>
                        <a:cs typeface="Arial"/>
                        <a:sym typeface="Arial"/>
                      </a:endParaRPr>
                    </a:p>
                  </a:txBody>
                  <a:tcPr marT="61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3937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013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1968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김용덕</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1950.10</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남</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50" u="none" cap="none" strike="noStrike">
                        <a:latin typeface="Times New Roman"/>
                        <a:ea typeface="Times New Roman"/>
                        <a:cs typeface="Times New Roman"/>
                        <a:sym typeface="Times New Roman"/>
                      </a:endParaRPr>
                    </a:p>
                    <a:p>
                      <a:pPr indent="0" lvl="0" marL="1111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2022.3.23. ~</a:t>
                      </a:r>
                      <a:endParaRPr sz="650" u="none" cap="none" strike="noStrike">
                        <a:latin typeface="Arial"/>
                        <a:ea typeface="Arial"/>
                        <a:cs typeface="Arial"/>
                        <a:sym typeface="Arial"/>
                      </a:endParaRPr>
                    </a:p>
                    <a:p>
                      <a:pPr indent="0" lvl="0" marL="52069"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2025년 정기주총</a:t>
                      </a:r>
                      <a:endParaRPr sz="650" u="none" cap="none" strike="noStrike">
                        <a:latin typeface="Arial"/>
                        <a:ea typeface="Arial"/>
                        <a:cs typeface="Arial"/>
                        <a:sym typeface="Arial"/>
                      </a:endParaRPr>
                    </a:p>
                  </a:txBody>
                  <a:tcPr marT="5075"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사외이사</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row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rowSpan="2">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선임사외이사</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임원후보추천위원회 위원(장)</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ESG위원회 위원(장)</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감사위원회 위원</a:t>
                      </a:r>
                      <a:endParaRPr sz="650" u="none" cap="none" strike="noStrike">
                        <a:latin typeface="Arial"/>
                        <a:ea typeface="Arial"/>
                        <a:cs typeface="Arial"/>
                        <a:sym typeface="Arial"/>
                      </a:endParaRPr>
                    </a:p>
                  </a:txBody>
                  <a:tcPr marT="58425" marB="0" marR="0" marL="0">
                    <a:lnT cap="flat" cmpd="sng" w="9525">
                      <a:solidFill>
                        <a:srgbClr val="95A4F5"/>
                      </a:solidFill>
                      <a:prstDash val="solid"/>
                      <a:round/>
                      <a:headEnd len="sm" w="sm" type="none"/>
                      <a:tailEnd len="sm" w="sm" type="none"/>
                    </a:lnT>
                  </a:tcPr>
                </a:tc>
                <a:tc rowSpan="2">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3937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3937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tcPr>
                </a:tc>
              </a:tr>
              <a:tr h="232400">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사외이사</a:t>
                      </a:r>
                      <a:endParaRPr sz="650" u="none" cap="none" strike="noStrike">
                        <a:latin typeface="Arial"/>
                        <a:ea typeface="Arial"/>
                        <a:cs typeface="Arial"/>
                        <a:sym typeface="Arial"/>
                      </a:endParaRPr>
                    </a:p>
                    <a:p>
                      <a:pPr indent="0" lvl="0" marL="0" marR="0" rtl="0" algn="ctr">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(4명)</a:t>
                      </a:r>
                      <a:endParaRPr sz="650" u="none" cap="none" strike="noStrike">
                        <a:latin typeface="Arial"/>
                        <a:ea typeface="Arial"/>
                        <a:cs typeface="Arial"/>
                        <a:sym typeface="Arial"/>
                      </a:endParaRPr>
                    </a:p>
                  </a:txBody>
                  <a:tcPr marT="5725"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vMerge="1"/>
                <a:tc vMerge="1"/>
                <a:tc vMerge="1"/>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r>
              <a:tr h="40957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1968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민세진</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2159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1974.04</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여</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111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2023.3.22. ~</a:t>
                      </a:r>
                      <a:endParaRPr sz="650" u="none" cap="none" strike="noStrike">
                        <a:latin typeface="Arial"/>
                        <a:ea typeface="Arial"/>
                        <a:cs typeface="Arial"/>
                        <a:sym typeface="Arial"/>
                      </a:endParaRPr>
                    </a:p>
                    <a:p>
                      <a:pPr indent="0" lvl="0" marL="52069"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2025년 정기주총</a:t>
                      </a:r>
                      <a:endParaRPr sz="650" u="none" cap="none" strike="noStrike">
                        <a:latin typeface="Arial"/>
                        <a:ea typeface="Arial"/>
                        <a:cs typeface="Arial"/>
                        <a:sym typeface="Arial"/>
                      </a:endParaRPr>
                    </a:p>
                  </a:txBody>
                  <a:tcPr marT="60950"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사외이사</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보수위원회 위원(장)</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위험관리위원회 위원</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ESG위원회 위원</a:t>
                      </a:r>
                      <a:endParaRPr sz="650" u="none" cap="none" strike="noStrike">
                        <a:latin typeface="Arial"/>
                        <a:ea typeface="Arial"/>
                        <a:cs typeface="Arial"/>
                        <a:sym typeface="Arial"/>
                      </a:endParaRPr>
                    </a:p>
                  </a:txBody>
                  <a:tcPr marT="3800"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3937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1275" marB="0" marR="0" marL="0">
                    <a:lnB cap="flat" cmpd="sng" w="9525">
                      <a:solidFill>
                        <a:srgbClr val="95A4F5"/>
                      </a:solidFill>
                      <a:prstDash val="solid"/>
                      <a:round/>
                      <a:headEnd len="sm" w="sm" type="none"/>
                      <a:tailEnd len="sm" w="sm" type="none"/>
                    </a:lnB>
                  </a:tcPr>
                </a:tc>
              </a:tr>
              <a:tr h="4680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19685" rtl="0" algn="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정세창</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1964.07</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남</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111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2024.3.22. ~</a:t>
                      </a:r>
                      <a:endParaRPr sz="650" u="none" cap="none" strike="noStrike">
                        <a:latin typeface="Arial"/>
                        <a:ea typeface="Arial"/>
                        <a:cs typeface="Arial"/>
                        <a:sym typeface="Arial"/>
                      </a:endParaRPr>
                    </a:p>
                    <a:p>
                      <a:pPr indent="0" lvl="0" marL="52069" marR="0" rtl="0" algn="l">
                        <a:lnSpc>
                          <a:spcPct val="100000"/>
                        </a:lnSpc>
                        <a:spcBef>
                          <a:spcPts val="120"/>
                        </a:spcBef>
                        <a:spcAft>
                          <a:spcPts val="0"/>
                        </a:spcAft>
                        <a:buNone/>
                      </a:pPr>
                      <a:r>
                        <a:rPr b="0" lang="en-US" sz="650" u="none" cap="none" strike="noStrike">
                          <a:solidFill>
                            <a:srgbClr val="58595B"/>
                          </a:solidFill>
                          <a:latin typeface="Arial"/>
                          <a:ea typeface="Arial"/>
                          <a:cs typeface="Arial"/>
                          <a:sym typeface="Arial"/>
                        </a:rPr>
                        <a:t>2026년 정기주총</a:t>
                      </a:r>
                      <a:endParaRPr sz="65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사외이사</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1275" lvl="0" marL="78740" marR="0" rtl="0" algn="l">
                        <a:lnSpc>
                          <a:spcPct val="100000"/>
                        </a:lnSpc>
                        <a:spcBef>
                          <a:spcPts val="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위험관리위원회 위원(장)</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보수위원회 위원</a:t>
                      </a:r>
                      <a:endParaRPr sz="650" u="none" cap="none" strike="noStrike">
                        <a:latin typeface="Arial"/>
                        <a:ea typeface="Arial"/>
                        <a:cs typeface="Arial"/>
                        <a:sym typeface="Arial"/>
                      </a:endParaRPr>
                    </a:p>
                    <a:p>
                      <a:pPr indent="-41275" lvl="0" marL="78740" marR="0" rtl="0" algn="l">
                        <a:lnSpc>
                          <a:spcPct val="100000"/>
                        </a:lnSpc>
                        <a:spcBef>
                          <a:spcPts val="120"/>
                        </a:spcBef>
                        <a:spcAft>
                          <a:spcPts val="0"/>
                        </a:spcAft>
                        <a:buClr>
                          <a:srgbClr val="58595B"/>
                        </a:buClr>
                        <a:buSzPts val="650"/>
                        <a:buFont typeface="Arial"/>
                        <a:buChar char="•"/>
                      </a:pPr>
                      <a:r>
                        <a:rPr b="0" lang="en-US" sz="650" u="none" cap="none" strike="noStrike">
                          <a:solidFill>
                            <a:srgbClr val="58595B"/>
                          </a:solidFill>
                          <a:latin typeface="Arial"/>
                          <a:ea typeface="Arial"/>
                          <a:cs typeface="Arial"/>
                          <a:sym typeface="Arial"/>
                        </a:rPr>
                        <a:t>감사위원회 위원</a:t>
                      </a:r>
                      <a:endParaRPr sz="650" u="none" cap="none" strike="noStrike">
                        <a:latin typeface="Arial"/>
                        <a:ea typeface="Arial"/>
                        <a:cs typeface="Arial"/>
                        <a:sym typeface="Arial"/>
                      </a:endParaRPr>
                    </a:p>
                  </a:txBody>
                  <a:tcPr marT="61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3937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3937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465"/>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133" name="Google Shape;5133;p83"/>
          <p:cNvSpPr/>
          <p:nvPr/>
        </p:nvSpPr>
        <p:spPr>
          <a:xfrm>
            <a:off x="2988000" y="5614411"/>
            <a:ext cx="288290" cy="0"/>
          </a:xfrm>
          <a:custGeom>
            <a:rect b="b" l="l" r="r" t="t"/>
            <a:pathLst>
              <a:path extrusionOk="0" h="120000" w="288289">
                <a:moveTo>
                  <a:pt x="0" y="0"/>
                </a:moveTo>
                <a:lnTo>
                  <a:pt x="287997"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4" name="Google Shape;5134;p83"/>
          <p:cNvSpPr/>
          <p:nvPr/>
        </p:nvSpPr>
        <p:spPr>
          <a:xfrm>
            <a:off x="3347999" y="5614411"/>
            <a:ext cx="396240" cy="0"/>
          </a:xfrm>
          <a:custGeom>
            <a:rect b="b" l="l" r="r" t="t"/>
            <a:pathLst>
              <a:path extrusionOk="0" h="120000" w="396239">
                <a:moveTo>
                  <a:pt x="0" y="0"/>
                </a:moveTo>
                <a:lnTo>
                  <a:pt x="395998"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5" name="Google Shape;5135;p83"/>
          <p:cNvSpPr/>
          <p:nvPr/>
        </p:nvSpPr>
        <p:spPr>
          <a:xfrm>
            <a:off x="3815999" y="5614411"/>
            <a:ext cx="252095" cy="0"/>
          </a:xfrm>
          <a:custGeom>
            <a:rect b="b" l="l" r="r" t="t"/>
            <a:pathLst>
              <a:path extrusionOk="0" h="120000" w="252095">
                <a:moveTo>
                  <a:pt x="0" y="0"/>
                </a:moveTo>
                <a:lnTo>
                  <a:pt x="25200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6" name="Google Shape;5136;p83"/>
          <p:cNvSpPr/>
          <p:nvPr/>
        </p:nvSpPr>
        <p:spPr>
          <a:xfrm>
            <a:off x="4140000" y="5614411"/>
            <a:ext cx="720090" cy="0"/>
          </a:xfrm>
          <a:custGeom>
            <a:rect b="b" l="l" r="r" t="t"/>
            <a:pathLst>
              <a:path extrusionOk="0" h="120000" w="720089">
                <a:moveTo>
                  <a:pt x="0" y="0"/>
                </a:moveTo>
                <a:lnTo>
                  <a:pt x="720001"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7" name="Google Shape;5137;p83"/>
          <p:cNvSpPr/>
          <p:nvPr/>
        </p:nvSpPr>
        <p:spPr>
          <a:xfrm>
            <a:off x="4931999" y="5614411"/>
            <a:ext cx="467995" cy="0"/>
          </a:xfrm>
          <a:custGeom>
            <a:rect b="b" l="l" r="r" t="t"/>
            <a:pathLst>
              <a:path extrusionOk="0" h="120000" w="467995">
                <a:moveTo>
                  <a:pt x="0" y="0"/>
                </a:moveTo>
                <a:lnTo>
                  <a:pt x="46799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8" name="Google Shape;5138;p83"/>
          <p:cNvSpPr/>
          <p:nvPr/>
        </p:nvSpPr>
        <p:spPr>
          <a:xfrm>
            <a:off x="5471999" y="5614411"/>
            <a:ext cx="1116330" cy="0"/>
          </a:xfrm>
          <a:custGeom>
            <a:rect b="b" l="l" r="r" t="t"/>
            <a:pathLst>
              <a:path extrusionOk="0" h="120000" w="1116329">
                <a:moveTo>
                  <a:pt x="0" y="0"/>
                </a:moveTo>
                <a:lnTo>
                  <a:pt x="11159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9" name="Google Shape;5139;p83"/>
          <p:cNvSpPr/>
          <p:nvPr/>
        </p:nvSpPr>
        <p:spPr>
          <a:xfrm>
            <a:off x="6659999" y="5614411"/>
            <a:ext cx="288290" cy="0"/>
          </a:xfrm>
          <a:custGeom>
            <a:rect b="b" l="l" r="r" t="t"/>
            <a:pathLst>
              <a:path extrusionOk="0" h="120000" w="288290">
                <a:moveTo>
                  <a:pt x="0" y="0"/>
                </a:moveTo>
                <a:lnTo>
                  <a:pt x="287997"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0" name="Google Shape;5140;p83"/>
          <p:cNvSpPr/>
          <p:nvPr/>
        </p:nvSpPr>
        <p:spPr>
          <a:xfrm>
            <a:off x="7020000" y="5614411"/>
            <a:ext cx="360045" cy="0"/>
          </a:xfrm>
          <a:custGeom>
            <a:rect b="b" l="l" r="r" t="t"/>
            <a:pathLst>
              <a:path extrusionOk="0" h="120000" w="360045">
                <a:moveTo>
                  <a:pt x="0" y="0"/>
                </a:moveTo>
                <a:lnTo>
                  <a:pt x="359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1" name="Google Shape;5141;p83"/>
          <p:cNvSpPr/>
          <p:nvPr/>
        </p:nvSpPr>
        <p:spPr>
          <a:xfrm>
            <a:off x="7451999" y="5614411"/>
            <a:ext cx="360045" cy="0"/>
          </a:xfrm>
          <a:custGeom>
            <a:rect b="b" l="l" r="r" t="t"/>
            <a:pathLst>
              <a:path extrusionOk="0" h="120000" w="360045">
                <a:moveTo>
                  <a:pt x="0" y="0"/>
                </a:moveTo>
                <a:lnTo>
                  <a:pt x="359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2" name="Google Shape;5142;p83"/>
          <p:cNvSpPr/>
          <p:nvPr/>
        </p:nvSpPr>
        <p:spPr>
          <a:xfrm>
            <a:off x="7884000" y="5614411"/>
            <a:ext cx="360045" cy="0"/>
          </a:xfrm>
          <a:custGeom>
            <a:rect b="b" l="l" r="r" t="t"/>
            <a:pathLst>
              <a:path extrusionOk="0" h="120000" w="360045">
                <a:moveTo>
                  <a:pt x="0" y="0"/>
                </a:moveTo>
                <a:lnTo>
                  <a:pt x="359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3" name="Google Shape;5143;p83"/>
          <p:cNvSpPr/>
          <p:nvPr/>
        </p:nvSpPr>
        <p:spPr>
          <a:xfrm>
            <a:off x="8315999" y="5614411"/>
            <a:ext cx="360045" cy="0"/>
          </a:xfrm>
          <a:custGeom>
            <a:rect b="b" l="l" r="r" t="t"/>
            <a:pathLst>
              <a:path extrusionOk="0" h="120000" w="360045">
                <a:moveTo>
                  <a:pt x="0" y="0"/>
                </a:moveTo>
                <a:lnTo>
                  <a:pt x="359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4" name="Google Shape;5144;p83"/>
          <p:cNvSpPr/>
          <p:nvPr/>
        </p:nvSpPr>
        <p:spPr>
          <a:xfrm>
            <a:off x="8747998" y="5614411"/>
            <a:ext cx="432434" cy="0"/>
          </a:xfrm>
          <a:custGeom>
            <a:rect b="b" l="l" r="r" t="t"/>
            <a:pathLst>
              <a:path extrusionOk="0" h="120000" w="432434">
                <a:moveTo>
                  <a:pt x="0" y="0"/>
                </a:moveTo>
                <a:lnTo>
                  <a:pt x="432003"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5" name="Google Shape;5145;p83"/>
          <p:cNvSpPr/>
          <p:nvPr/>
        </p:nvSpPr>
        <p:spPr>
          <a:xfrm>
            <a:off x="9251999" y="5614411"/>
            <a:ext cx="252095" cy="0"/>
          </a:xfrm>
          <a:custGeom>
            <a:rect b="b" l="l" r="r" t="t"/>
            <a:pathLst>
              <a:path extrusionOk="0" h="120000" w="252095">
                <a:moveTo>
                  <a:pt x="0" y="0"/>
                </a:moveTo>
                <a:lnTo>
                  <a:pt x="25200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6" name="Google Shape;5146;p83"/>
          <p:cNvSpPr/>
          <p:nvPr/>
        </p:nvSpPr>
        <p:spPr>
          <a:xfrm>
            <a:off x="9575999" y="5614411"/>
            <a:ext cx="324485" cy="0"/>
          </a:xfrm>
          <a:custGeom>
            <a:rect b="b" l="l" r="r" t="t"/>
            <a:pathLst>
              <a:path extrusionOk="0" h="120000" w="324484">
                <a:moveTo>
                  <a:pt x="0" y="0"/>
                </a:moveTo>
                <a:lnTo>
                  <a:pt x="324002"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7" name="Google Shape;5147;p83"/>
          <p:cNvSpPr/>
          <p:nvPr/>
        </p:nvSpPr>
        <p:spPr>
          <a:xfrm>
            <a:off x="9971999" y="5614411"/>
            <a:ext cx="324485" cy="0"/>
          </a:xfrm>
          <a:custGeom>
            <a:rect b="b" l="l" r="r" t="t"/>
            <a:pathLst>
              <a:path extrusionOk="0" h="120000" w="324484">
                <a:moveTo>
                  <a:pt x="0" y="0"/>
                </a:moveTo>
                <a:lnTo>
                  <a:pt x="324002"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8" name="Google Shape;5148;p8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83</a:t>
            </a:r>
            <a:endParaRPr sz="900">
              <a:latin typeface="Malgun Gothic"/>
              <a:ea typeface="Malgun Gothic"/>
              <a:cs typeface="Malgun Gothic"/>
              <a:sym typeface="Malgun Gothic"/>
            </a:endParaRPr>
          </a:p>
        </p:txBody>
      </p:sp>
      <p:pic>
        <p:nvPicPr>
          <p:cNvPr id="5149" name="Google Shape;5149;p83"/>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5150" name="Google Shape;5150;p83"/>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5151" name="Google Shape;5151;p83"/>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5152" name="Google Shape;5152;p83"/>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5153" name="Google Shape;5153;p8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7" name="Shape 5157"/>
        <p:cNvGrpSpPr/>
        <p:nvPr/>
      </p:nvGrpSpPr>
      <p:grpSpPr>
        <a:xfrm>
          <a:off x="0" y="0"/>
          <a:ext cx="0" cy="0"/>
          <a:chOff x="0" y="0"/>
          <a:chExt cx="0" cy="0"/>
        </a:xfrm>
      </p:grpSpPr>
      <p:pic>
        <p:nvPicPr>
          <p:cNvPr id="5158" name="Google Shape;5158;p84"/>
          <p:cNvPicPr preferRelativeResize="0"/>
          <p:nvPr/>
        </p:nvPicPr>
        <p:blipFill rotWithShape="1">
          <a:blip r:embed="rId3">
            <a:alphaModFix/>
          </a:blip>
          <a:srcRect b="0" l="0" r="0" t="0"/>
          <a:stretch/>
        </p:blipFill>
        <p:spPr>
          <a:xfrm>
            <a:off x="2655750" y="2574191"/>
            <a:ext cx="3725246" cy="2056239"/>
          </a:xfrm>
          <a:prstGeom prst="rect">
            <a:avLst/>
          </a:prstGeom>
          <a:noFill/>
          <a:ln>
            <a:noFill/>
          </a:ln>
        </p:spPr>
      </p:pic>
      <p:graphicFrame>
        <p:nvGraphicFramePr>
          <p:cNvPr id="5159" name="Google Shape;5159;p8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9">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0">
                            <a:extLst>
                              <a:ext uri="{A12FA001-AC4F-418D-AE19-62706E023703}">
                                <ahyp:hlinkClr val="tx"/>
                              </a:ext>
                            </a:extLst>
                          </a:hlinkClick>
                        </a:rPr>
                        <a:t>건전한 지배구조</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160" name="Google Shape;5160;p84"/>
          <p:cNvGrpSpPr/>
          <p:nvPr/>
        </p:nvGrpSpPr>
        <p:grpSpPr>
          <a:xfrm>
            <a:off x="2339987" y="913929"/>
            <a:ext cx="2484120" cy="3810"/>
            <a:chOff x="2339987" y="913929"/>
            <a:chExt cx="2484120" cy="3810"/>
          </a:xfrm>
        </p:grpSpPr>
        <p:sp>
          <p:nvSpPr>
            <p:cNvPr id="5161" name="Google Shape;5161;p84"/>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2" name="Google Shape;5162;p84"/>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163" name="Google Shape;5163;p84"/>
          <p:cNvSpPr txBox="1"/>
          <p:nvPr/>
        </p:nvSpPr>
        <p:spPr>
          <a:xfrm>
            <a:off x="2327300" y="682914"/>
            <a:ext cx="167513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전문성, 독립성, 다양성</a:t>
            </a:r>
            <a:endParaRPr sz="950">
              <a:latin typeface="Malgun Gothic"/>
              <a:ea typeface="Malgun Gothic"/>
              <a:cs typeface="Malgun Gothic"/>
              <a:sym typeface="Malgun Gothic"/>
            </a:endParaRPr>
          </a:p>
        </p:txBody>
      </p:sp>
      <p:pic>
        <p:nvPicPr>
          <p:cNvPr id="5164" name="Google Shape;5164;p84"/>
          <p:cNvPicPr preferRelativeResize="0"/>
          <p:nvPr/>
        </p:nvPicPr>
        <p:blipFill rotWithShape="1">
          <a:blip r:embed="rId15">
            <a:alphaModFix/>
          </a:blip>
          <a:srcRect b="0" l="0" r="0" t="0"/>
          <a:stretch/>
        </p:blipFill>
        <p:spPr>
          <a:xfrm>
            <a:off x="3954036" y="1634906"/>
            <a:ext cx="98424" cy="82549"/>
          </a:xfrm>
          <a:prstGeom prst="rect">
            <a:avLst/>
          </a:prstGeom>
          <a:noFill/>
          <a:ln>
            <a:noFill/>
          </a:ln>
        </p:spPr>
      </p:pic>
      <p:sp>
        <p:nvSpPr>
          <p:cNvPr id="5165" name="Google Shape;5165;p84"/>
          <p:cNvSpPr txBox="1"/>
          <p:nvPr/>
        </p:nvSpPr>
        <p:spPr>
          <a:xfrm>
            <a:off x="2327299" y="995334"/>
            <a:ext cx="251269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이사회 구성원을 선임함에 있어서 지배구 조 내부규범과 외부 법령에서 요구하는 전문성, 독립성, 다양성 요건을 충족하는 후보를 공정한 절차에 따라 검증 하여 정기 주주총회를 통해 연간 기준  로 개별적 선출 혹 은 재선출을 진행하고 있습니다. 특히, 사외이사 후보군 은 다양성과 독립성, 전문성 등의 요건을 충족하는 후보 자를 외부 전문기관의 추천을 받아 관리하고 있습니다.</a:t>
            </a:r>
            <a:endParaRPr sz="800">
              <a:latin typeface="Arial"/>
              <a:ea typeface="Arial"/>
              <a:cs typeface="Arial"/>
              <a:sym typeface="Arial"/>
            </a:endParaRPr>
          </a:p>
        </p:txBody>
      </p:sp>
      <p:grpSp>
        <p:nvGrpSpPr>
          <p:cNvPr id="5166" name="Google Shape;5166;p84"/>
          <p:cNvGrpSpPr/>
          <p:nvPr/>
        </p:nvGrpSpPr>
        <p:grpSpPr>
          <a:xfrm>
            <a:off x="7811999" y="913929"/>
            <a:ext cx="2484120" cy="3810"/>
            <a:chOff x="7811999" y="913929"/>
            <a:chExt cx="2484120" cy="3810"/>
          </a:xfrm>
        </p:grpSpPr>
        <p:sp>
          <p:nvSpPr>
            <p:cNvPr id="5167" name="Google Shape;5167;p84"/>
            <p:cNvSpPr/>
            <p:nvPr/>
          </p:nvSpPr>
          <p:spPr>
            <a:xfrm>
              <a:off x="7821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8" name="Google Shape;5168;p84"/>
            <p:cNvSpPr/>
            <p:nvPr/>
          </p:nvSpPr>
          <p:spPr>
            <a:xfrm>
              <a:off x="7811999"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169" name="Google Shape;5169;p84"/>
          <p:cNvSpPr txBox="1"/>
          <p:nvPr/>
        </p:nvSpPr>
        <p:spPr>
          <a:xfrm>
            <a:off x="7799299" y="682914"/>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운영</a:t>
            </a:r>
            <a:endParaRPr sz="950">
              <a:latin typeface="Malgun Gothic"/>
              <a:ea typeface="Malgun Gothic"/>
              <a:cs typeface="Malgun Gothic"/>
              <a:sym typeface="Malgun Gothic"/>
            </a:endParaRPr>
          </a:p>
        </p:txBody>
      </p:sp>
      <p:sp>
        <p:nvSpPr>
          <p:cNvPr id="5170" name="Google Shape;5170;p84"/>
          <p:cNvSpPr txBox="1"/>
          <p:nvPr/>
        </p:nvSpPr>
        <p:spPr>
          <a:xfrm>
            <a:off x="7799299" y="995334"/>
            <a:ext cx="251079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신한라이프의 이사회는 분기별로 개최하는 정기이사회와 필요 시 수시 개최하는 임시이사회로 구분하여 운영하고 있습니다. 이사회는 회사 경영의 기본방침과 업무집행에 관한 중요사항을 심의, 결의합니다. 다만, 관계법령 및 정 관에 위배되지 않는 범위 내에서 그 권한 중 일부를 이사회 내 위원회에 위임하여 전문성을 높이고 있습니다.</a:t>
            </a:r>
            <a:endParaRPr sz="800">
              <a:latin typeface="Arial"/>
              <a:ea typeface="Arial"/>
              <a:cs typeface="Arial"/>
              <a:sym typeface="Arial"/>
            </a:endParaRPr>
          </a:p>
        </p:txBody>
      </p:sp>
      <p:pic>
        <p:nvPicPr>
          <p:cNvPr id="5171" name="Google Shape;5171;p84"/>
          <p:cNvPicPr preferRelativeResize="0"/>
          <p:nvPr/>
        </p:nvPicPr>
        <p:blipFill rotWithShape="1">
          <a:blip r:embed="rId15">
            <a:alphaModFix/>
          </a:blip>
          <a:srcRect b="0" l="0" r="0" t="0"/>
          <a:stretch/>
        </p:blipFill>
        <p:spPr>
          <a:xfrm>
            <a:off x="9972357" y="2548036"/>
            <a:ext cx="98424" cy="82549"/>
          </a:xfrm>
          <a:prstGeom prst="rect">
            <a:avLst/>
          </a:prstGeom>
          <a:noFill/>
          <a:ln>
            <a:noFill/>
          </a:ln>
        </p:spPr>
      </p:pic>
      <p:pic>
        <p:nvPicPr>
          <p:cNvPr id="5172" name="Google Shape;5172;p84"/>
          <p:cNvPicPr preferRelativeResize="0"/>
          <p:nvPr/>
        </p:nvPicPr>
        <p:blipFill rotWithShape="1">
          <a:blip r:embed="rId15">
            <a:alphaModFix/>
          </a:blip>
          <a:srcRect b="0" l="0" r="0" t="0"/>
          <a:stretch/>
        </p:blipFill>
        <p:spPr>
          <a:xfrm>
            <a:off x="8442531" y="2913288"/>
            <a:ext cx="98424" cy="82549"/>
          </a:xfrm>
          <a:prstGeom prst="rect">
            <a:avLst/>
          </a:prstGeom>
          <a:noFill/>
          <a:ln>
            <a:noFill/>
          </a:ln>
        </p:spPr>
      </p:pic>
      <p:sp>
        <p:nvSpPr>
          <p:cNvPr id="5173" name="Google Shape;5173;p84"/>
          <p:cNvSpPr txBox="1"/>
          <p:nvPr/>
        </p:nvSpPr>
        <p:spPr>
          <a:xfrm>
            <a:off x="7799299" y="2273716"/>
            <a:ext cx="2509520" cy="148653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관련 법령에 따라 대주주에 대한 신용공여, 대주주가 발행 한 채권 또는 주식의 취득은 재적이사 전원의 찬성  로 의 결하고, 이사 또는 주요 주주 등과의 거래는 재적이사 3분 의 2 이상 찬성  로 의결합니다. 이사회 의안은 개최 전 발 송하여 이사들의 사전 검토를 지원하며, 이사들에게 사전 설명을 진행하여 이사들의 이해를 돕고 있습니다. 이러한 절차를 통해 투명하고 효율적인 의사결정이 이루어질 수 있도록 지원하고 있습니다.</a:t>
            </a:r>
            <a:endParaRPr sz="800">
              <a:latin typeface="Arial"/>
              <a:ea typeface="Arial"/>
              <a:cs typeface="Arial"/>
              <a:sym typeface="Arial"/>
            </a:endParaRPr>
          </a:p>
        </p:txBody>
      </p:sp>
      <p:pic>
        <p:nvPicPr>
          <p:cNvPr id="5174" name="Google Shape;5174;p84"/>
          <p:cNvPicPr preferRelativeResize="0"/>
          <p:nvPr/>
        </p:nvPicPr>
        <p:blipFill rotWithShape="1">
          <a:blip r:embed="rId15">
            <a:alphaModFix/>
          </a:blip>
          <a:srcRect b="0" l="0" r="0" t="0"/>
          <a:stretch/>
        </p:blipFill>
        <p:spPr>
          <a:xfrm>
            <a:off x="7459109" y="1087028"/>
            <a:ext cx="98424" cy="82549"/>
          </a:xfrm>
          <a:prstGeom prst="rect">
            <a:avLst/>
          </a:prstGeom>
          <a:noFill/>
          <a:ln>
            <a:noFill/>
          </a:ln>
        </p:spPr>
      </p:pic>
      <p:sp>
        <p:nvSpPr>
          <p:cNvPr id="5175" name="Google Shape;5175;p84"/>
          <p:cNvSpPr txBox="1"/>
          <p:nvPr/>
        </p:nvSpPr>
        <p:spPr>
          <a:xfrm>
            <a:off x="5063299" y="995334"/>
            <a:ext cx="2509520" cy="1304290"/>
          </a:xfrm>
          <a:prstGeom prst="rect">
            <a:avLst/>
          </a:prstGeom>
          <a:noFill/>
          <a:ln>
            <a:noFill/>
          </a:ln>
        </p:spPr>
        <p:txBody>
          <a:bodyPr anchorCtr="0" anchor="t" bIns="0" lIns="0" spcFirstLastPara="1" rIns="0" wrap="square" tIns="11425">
            <a:spAutoFit/>
          </a:bodyPr>
          <a:lstStyle/>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이러한 절차를 통해 이사회는 객관적이고 투명한 방식 로 구성원을 선출하여 회사의 지배구조를 유지하고 있습 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사외이사는 재임 기간 동안에는 당사 외의 2개 이상의 다 른 주권상장법인에서 사외이사로 재임하거나, 비상임이 사로 또는 비상임감사로 재임할 수 없도록 규정하고 있습 니다.</a:t>
            </a:r>
            <a:endParaRPr sz="800">
              <a:latin typeface="Arial"/>
              <a:ea typeface="Arial"/>
              <a:cs typeface="Arial"/>
              <a:sym typeface="Arial"/>
            </a:endParaRPr>
          </a:p>
        </p:txBody>
      </p:sp>
      <p:sp>
        <p:nvSpPr>
          <p:cNvPr id="5176" name="Google Shape;5176;p84"/>
          <p:cNvSpPr/>
          <p:nvPr/>
        </p:nvSpPr>
        <p:spPr>
          <a:xfrm>
            <a:off x="2340000" y="6694411"/>
            <a:ext cx="2088514" cy="0"/>
          </a:xfrm>
          <a:custGeom>
            <a:rect b="b" l="l" r="r" t="t"/>
            <a:pathLst>
              <a:path extrusionOk="0" h="120000" w="2088514">
                <a:moveTo>
                  <a:pt x="0" y="0"/>
                </a:moveTo>
                <a:lnTo>
                  <a:pt x="2087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77" name="Google Shape;5177;p84"/>
          <p:cNvSpPr/>
          <p:nvPr/>
        </p:nvSpPr>
        <p:spPr>
          <a:xfrm>
            <a:off x="4499999" y="6694411"/>
            <a:ext cx="3636010" cy="0"/>
          </a:xfrm>
          <a:custGeom>
            <a:rect b="b" l="l" r="r" t="t"/>
            <a:pathLst>
              <a:path extrusionOk="0" h="120000" w="3636009">
                <a:moveTo>
                  <a:pt x="0" y="0"/>
                </a:moveTo>
                <a:lnTo>
                  <a:pt x="3635997"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78" name="Google Shape;5178;p84"/>
          <p:cNvSpPr/>
          <p:nvPr/>
        </p:nvSpPr>
        <p:spPr>
          <a:xfrm>
            <a:off x="8207999" y="6694411"/>
            <a:ext cx="2088514" cy="0"/>
          </a:xfrm>
          <a:custGeom>
            <a:rect b="b" l="l" r="r" t="t"/>
            <a:pathLst>
              <a:path extrusionOk="0" h="120000" w="2088515">
                <a:moveTo>
                  <a:pt x="0" y="0"/>
                </a:moveTo>
                <a:lnTo>
                  <a:pt x="2087994"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79" name="Google Shape;5179;p84"/>
          <p:cNvPicPr preferRelativeResize="0"/>
          <p:nvPr/>
        </p:nvPicPr>
        <p:blipFill rotWithShape="1">
          <a:blip r:embed="rId16">
            <a:alphaModFix/>
          </a:blip>
          <a:srcRect b="0" l="0" r="0" t="0"/>
          <a:stretch/>
        </p:blipFill>
        <p:spPr>
          <a:xfrm>
            <a:off x="7110812" y="6094041"/>
            <a:ext cx="88900" cy="76200"/>
          </a:xfrm>
          <a:prstGeom prst="rect">
            <a:avLst/>
          </a:prstGeom>
          <a:noFill/>
          <a:ln>
            <a:noFill/>
          </a:ln>
        </p:spPr>
      </p:pic>
      <p:pic>
        <p:nvPicPr>
          <p:cNvPr id="5180" name="Google Shape;5180;p84"/>
          <p:cNvPicPr preferRelativeResize="0"/>
          <p:nvPr/>
        </p:nvPicPr>
        <p:blipFill rotWithShape="1">
          <a:blip r:embed="rId16">
            <a:alphaModFix/>
          </a:blip>
          <a:srcRect b="0" l="0" r="0" t="0"/>
          <a:stretch/>
        </p:blipFill>
        <p:spPr>
          <a:xfrm>
            <a:off x="8315999" y="6256601"/>
            <a:ext cx="88900" cy="76200"/>
          </a:xfrm>
          <a:prstGeom prst="rect">
            <a:avLst/>
          </a:prstGeom>
          <a:noFill/>
          <a:ln>
            <a:noFill/>
          </a:ln>
        </p:spPr>
      </p:pic>
      <p:graphicFrame>
        <p:nvGraphicFramePr>
          <p:cNvPr id="5181" name="Google Shape;5181;p84"/>
          <p:cNvGraphicFramePr/>
          <p:nvPr/>
        </p:nvGraphicFramePr>
        <p:xfrm>
          <a:off x="2340000" y="4622823"/>
          <a:ext cx="3000000" cy="3000000"/>
        </p:xfrm>
        <a:graphic>
          <a:graphicData uri="http://schemas.openxmlformats.org/drawingml/2006/table">
            <a:tbl>
              <a:tblPr bandRow="1" firstRow="1">
                <a:noFill/>
                <a:tableStyleId>{C31ADFB9-D814-4208-886B-9652E2F75FA4}</a:tableStyleId>
              </a:tblPr>
              <a:tblGrid>
                <a:gridCol w="2124075"/>
                <a:gridCol w="3707775"/>
                <a:gridCol w="2124075"/>
              </a:tblGrid>
              <a:tr h="197475">
                <a:tc>
                  <a:txBody>
                    <a:bodyPr/>
                    <a:lstStyle/>
                    <a:p>
                      <a:pPr indent="0" lvl="0" marL="0" marR="29209"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전문성</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독립성</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4925"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다양성</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3289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r>
              <a:tr h="1625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r>
              <a:tr h="11430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tc>
              </a:tr>
              <a:tr h="1097275">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850" u="none" cap="none" strike="noStrike">
                        <a:latin typeface="Times New Roman"/>
                        <a:ea typeface="Times New Roman"/>
                        <a:cs typeface="Times New Roman"/>
                        <a:sym typeface="Times New Roman"/>
                      </a:endParaRPr>
                    </a:p>
                    <a:p>
                      <a:pPr indent="0" lvl="0" marL="107950" marR="135890" rtl="0" algn="just">
                        <a:lnSpc>
                          <a:spcPct val="142200"/>
                        </a:lnSpc>
                        <a:spcBef>
                          <a:spcPts val="0"/>
                        </a:spcBef>
                        <a:spcAft>
                          <a:spcPts val="0"/>
                        </a:spcAft>
                        <a:buNone/>
                      </a:pPr>
                      <a:r>
                        <a:rPr b="0" lang="en-US" sz="750" u="none" cap="none" strike="noStrike">
                          <a:solidFill>
                            <a:srgbClr val="58595B"/>
                          </a:solidFill>
                          <a:latin typeface="Arial"/>
                          <a:ea typeface="Arial"/>
                          <a:cs typeface="Arial"/>
                          <a:sym typeface="Arial"/>
                        </a:rPr>
                        <a:t>신한라이프는 금융, 경영, 경제, 법률, 회계, 소 비자보호, 정보기술 등과 관련된 분야에서 풍부 한 전문 지식과 경험을 보유한 후보를 ‘금융회사 의 지배구조에 관한 법률’에 따라 신중한 검증 과정을 거쳐 사외이사로 선임하고 있습니다.</a:t>
                      </a:r>
                      <a:endParaRPr sz="75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850" u="none" cap="none" strike="noStrike">
                        <a:latin typeface="Times New Roman"/>
                        <a:ea typeface="Times New Roman"/>
                        <a:cs typeface="Times New Roman"/>
                        <a:sym typeface="Times New Roman"/>
                      </a:endParaRPr>
                    </a:p>
                    <a:p>
                      <a:pPr indent="0" lvl="0" marL="143510" marR="135890" rtl="0" algn="just">
                        <a:lnSpc>
                          <a:spcPct val="142200"/>
                        </a:lnSpc>
                        <a:spcBef>
                          <a:spcPts val="0"/>
                        </a:spcBef>
                        <a:spcAft>
                          <a:spcPts val="0"/>
                        </a:spcAft>
                        <a:buNone/>
                      </a:pPr>
                      <a:r>
                        <a:rPr b="0" lang="en-US" sz="750" u="none" cap="none" strike="noStrike">
                          <a:solidFill>
                            <a:srgbClr val="58595B"/>
                          </a:solidFill>
                          <a:latin typeface="Arial"/>
                          <a:ea typeface="Arial"/>
                          <a:cs typeface="Arial"/>
                          <a:sym typeface="Arial"/>
                        </a:rPr>
                        <a:t>신한라이프의 이사회는 전체 6명의 구성원 중 4명이 사외이사로 선정되어 금융회사의 지배구조에 관한 법률과 법령상의 조건을 충족하는 전문가로 선발되었습니다. 뿐만 아니 라 감사위원회는 모두 사외이사로 구성되어 전체 회사를 독립적 로 감사할 수 있는 체 계를 갖추고 있습니다. 특히, 이사 선출에 대한 독립성을 강조하기 위해 후보 자신이 특 별한 이해관계를 가지고 있는 경우 의결권을 행사하지 못하도록 조치하고 있습니다.</a:t>
                      </a:r>
                      <a:endParaRPr sz="75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850" u="none" cap="none" strike="noStrike">
                        <a:latin typeface="Times New Roman"/>
                        <a:ea typeface="Times New Roman"/>
                        <a:cs typeface="Times New Roman"/>
                        <a:sym typeface="Times New Roman"/>
                      </a:endParaRPr>
                    </a:p>
                    <a:p>
                      <a:pPr indent="0" lvl="0" marL="143510" marR="99695" rtl="0" algn="r">
                        <a:lnSpc>
                          <a:spcPct val="142200"/>
                        </a:lnSpc>
                        <a:spcBef>
                          <a:spcPts val="5"/>
                        </a:spcBef>
                        <a:spcAft>
                          <a:spcPts val="0"/>
                        </a:spcAft>
                        <a:buNone/>
                      </a:pPr>
                      <a:r>
                        <a:rPr b="0" lang="en-US" sz="750" u="none" cap="none" strike="noStrike">
                          <a:solidFill>
                            <a:srgbClr val="58595B"/>
                          </a:solidFill>
                          <a:latin typeface="Arial"/>
                          <a:ea typeface="Arial"/>
                          <a:cs typeface="Arial"/>
                          <a:sym typeface="Arial"/>
                        </a:rPr>
                        <a:t>신한라이프는 나이, 성별, 인종, 국적, 출신지에 대한 차별이 없이 이사 선임이 이루어지고 있습 니다. 이사 후보는 각 분야에서의 전문성을 기반 로 엄격하게 평가되며, 다양한 배경과 경험을</a:t>
                      </a:r>
                      <a:endParaRPr sz="750" u="none" cap="none" strike="noStrike">
                        <a:latin typeface="Arial"/>
                        <a:ea typeface="Arial"/>
                        <a:cs typeface="Arial"/>
                        <a:sym typeface="Arial"/>
                      </a:endParaRPr>
                    </a:p>
                    <a:p>
                      <a:pPr indent="0" lvl="0" marL="143510" marR="0" rtl="0" algn="l">
                        <a:lnSpc>
                          <a:spcPct val="119200"/>
                        </a:lnSpc>
                        <a:spcBef>
                          <a:spcPts val="380"/>
                        </a:spcBef>
                        <a:spcAft>
                          <a:spcPts val="0"/>
                        </a:spcAft>
                        <a:buNone/>
                      </a:pPr>
                      <a:r>
                        <a:rPr b="0" lang="en-US" sz="750" u="none" cap="none" strike="noStrike">
                          <a:solidFill>
                            <a:srgbClr val="58595B"/>
                          </a:solidFill>
                          <a:latin typeface="Arial"/>
                          <a:ea typeface="Arial"/>
                          <a:cs typeface="Arial"/>
                          <a:sym typeface="Arial"/>
                        </a:rPr>
                        <a:t>고려하여 선임합니다.</a:t>
                      </a:r>
                      <a:endParaRPr sz="750" u="none" cap="none" strike="noStrike">
                        <a:latin typeface="Arial"/>
                        <a:ea typeface="Arial"/>
                        <a:cs typeface="Arial"/>
                        <a:sym typeface="Arial"/>
                      </a:endParaRPr>
                    </a:p>
                  </a:txBody>
                  <a:tcPr marT="0" marB="0" marR="0" marL="0"/>
                </a:tc>
              </a:tr>
            </a:tbl>
          </a:graphicData>
        </a:graphic>
      </p:graphicFrame>
      <p:grpSp>
        <p:nvGrpSpPr>
          <p:cNvPr id="5182" name="Google Shape;5182;p84"/>
          <p:cNvGrpSpPr/>
          <p:nvPr/>
        </p:nvGrpSpPr>
        <p:grpSpPr>
          <a:xfrm>
            <a:off x="8986498" y="5012974"/>
            <a:ext cx="567055" cy="567055"/>
            <a:chOff x="8986498" y="5012974"/>
            <a:chExt cx="567055" cy="567055"/>
          </a:xfrm>
        </p:grpSpPr>
        <p:sp>
          <p:nvSpPr>
            <p:cNvPr id="5183" name="Google Shape;5183;p84"/>
            <p:cNvSpPr/>
            <p:nvPr/>
          </p:nvSpPr>
          <p:spPr>
            <a:xfrm>
              <a:off x="8986498" y="5012974"/>
              <a:ext cx="567055" cy="567055"/>
            </a:xfrm>
            <a:custGeom>
              <a:rect b="b" l="l" r="r" t="t"/>
              <a:pathLst>
                <a:path extrusionOk="0" h="567054" w="567054">
                  <a:moveTo>
                    <a:pt x="283502" y="0"/>
                  </a:moveTo>
                  <a:lnTo>
                    <a:pt x="237515" y="3711"/>
                  </a:lnTo>
                  <a:lnTo>
                    <a:pt x="193891" y="14455"/>
                  </a:lnTo>
                  <a:lnTo>
                    <a:pt x="153214" y="31648"/>
                  </a:lnTo>
                  <a:lnTo>
                    <a:pt x="116067" y="54706"/>
                  </a:lnTo>
                  <a:lnTo>
                    <a:pt x="83034" y="83045"/>
                  </a:lnTo>
                  <a:lnTo>
                    <a:pt x="54698" y="116081"/>
                  </a:lnTo>
                  <a:lnTo>
                    <a:pt x="31643" y="153230"/>
                  </a:lnTo>
                  <a:lnTo>
                    <a:pt x="14452" y="193908"/>
                  </a:lnTo>
                  <a:lnTo>
                    <a:pt x="3710" y="237530"/>
                  </a:lnTo>
                  <a:lnTo>
                    <a:pt x="0" y="283514"/>
                  </a:lnTo>
                  <a:lnTo>
                    <a:pt x="3710" y="329498"/>
                  </a:lnTo>
                  <a:lnTo>
                    <a:pt x="14452" y="373121"/>
                  </a:lnTo>
                  <a:lnTo>
                    <a:pt x="31643" y="413799"/>
                  </a:lnTo>
                  <a:lnTo>
                    <a:pt x="54698" y="450948"/>
                  </a:lnTo>
                  <a:lnTo>
                    <a:pt x="83034" y="483984"/>
                  </a:lnTo>
                  <a:lnTo>
                    <a:pt x="116067" y="512323"/>
                  </a:lnTo>
                  <a:lnTo>
                    <a:pt x="153214" y="535381"/>
                  </a:lnTo>
                  <a:lnTo>
                    <a:pt x="193891" y="552574"/>
                  </a:lnTo>
                  <a:lnTo>
                    <a:pt x="237515" y="563318"/>
                  </a:lnTo>
                  <a:lnTo>
                    <a:pt x="283502" y="567029"/>
                  </a:lnTo>
                  <a:lnTo>
                    <a:pt x="329488" y="563318"/>
                  </a:lnTo>
                  <a:lnTo>
                    <a:pt x="373112" y="552574"/>
                  </a:lnTo>
                  <a:lnTo>
                    <a:pt x="413789" y="535381"/>
                  </a:lnTo>
                  <a:lnTo>
                    <a:pt x="450936" y="512323"/>
                  </a:lnTo>
                  <a:lnTo>
                    <a:pt x="483970" y="483984"/>
                  </a:lnTo>
                  <a:lnTo>
                    <a:pt x="512306" y="450948"/>
                  </a:lnTo>
                  <a:lnTo>
                    <a:pt x="535361" y="413799"/>
                  </a:lnTo>
                  <a:lnTo>
                    <a:pt x="552551" y="373121"/>
                  </a:lnTo>
                  <a:lnTo>
                    <a:pt x="563293" y="329498"/>
                  </a:lnTo>
                  <a:lnTo>
                    <a:pt x="567004" y="283514"/>
                  </a:lnTo>
                  <a:lnTo>
                    <a:pt x="563293" y="237530"/>
                  </a:lnTo>
                  <a:lnTo>
                    <a:pt x="552551" y="193908"/>
                  </a:lnTo>
                  <a:lnTo>
                    <a:pt x="535361" y="153230"/>
                  </a:lnTo>
                  <a:lnTo>
                    <a:pt x="512306" y="116081"/>
                  </a:lnTo>
                  <a:lnTo>
                    <a:pt x="483970" y="83045"/>
                  </a:lnTo>
                  <a:lnTo>
                    <a:pt x="450936" y="54706"/>
                  </a:lnTo>
                  <a:lnTo>
                    <a:pt x="413789" y="31648"/>
                  </a:lnTo>
                  <a:lnTo>
                    <a:pt x="373112" y="14455"/>
                  </a:lnTo>
                  <a:lnTo>
                    <a:pt x="329488" y="3711"/>
                  </a:lnTo>
                  <a:lnTo>
                    <a:pt x="283502"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4" name="Google Shape;5184;p84"/>
            <p:cNvSpPr/>
            <p:nvPr/>
          </p:nvSpPr>
          <p:spPr>
            <a:xfrm>
              <a:off x="9222220" y="5398338"/>
              <a:ext cx="95885" cy="85725"/>
            </a:xfrm>
            <a:custGeom>
              <a:rect b="b" l="l" r="r" t="t"/>
              <a:pathLst>
                <a:path extrusionOk="0" h="85725" w="95884">
                  <a:moveTo>
                    <a:pt x="88150" y="61252"/>
                  </a:moveTo>
                  <a:lnTo>
                    <a:pt x="7416" y="61315"/>
                  </a:lnTo>
                  <a:lnTo>
                    <a:pt x="11201" y="70789"/>
                  </a:lnTo>
                  <a:lnTo>
                    <a:pt x="20891" y="78536"/>
                  </a:lnTo>
                  <a:lnTo>
                    <a:pt x="33921" y="83743"/>
                  </a:lnTo>
                  <a:lnTo>
                    <a:pt x="47790" y="85661"/>
                  </a:lnTo>
                  <a:lnTo>
                    <a:pt x="61645" y="83743"/>
                  </a:lnTo>
                  <a:lnTo>
                    <a:pt x="74676" y="78536"/>
                  </a:lnTo>
                  <a:lnTo>
                    <a:pt x="84353" y="70789"/>
                  </a:lnTo>
                  <a:lnTo>
                    <a:pt x="88150" y="61252"/>
                  </a:lnTo>
                  <a:close/>
                </a:path>
                <a:path extrusionOk="0" h="85725" w="95884">
                  <a:moveTo>
                    <a:pt x="95542" y="0"/>
                  </a:moveTo>
                  <a:lnTo>
                    <a:pt x="0" y="0"/>
                  </a:lnTo>
                  <a:lnTo>
                    <a:pt x="2476" y="20421"/>
                  </a:lnTo>
                  <a:lnTo>
                    <a:pt x="4940" y="40830"/>
                  </a:lnTo>
                  <a:lnTo>
                    <a:pt x="7416" y="61252"/>
                  </a:lnTo>
                  <a:lnTo>
                    <a:pt x="88138" y="61252"/>
                  </a:lnTo>
                  <a:lnTo>
                    <a:pt x="90614" y="40830"/>
                  </a:lnTo>
                  <a:lnTo>
                    <a:pt x="93078" y="20421"/>
                  </a:lnTo>
                  <a:lnTo>
                    <a:pt x="9554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5" name="Google Shape;5185;p84"/>
            <p:cNvSpPr/>
            <p:nvPr/>
          </p:nvSpPr>
          <p:spPr>
            <a:xfrm>
              <a:off x="9201325" y="5198000"/>
              <a:ext cx="137795" cy="137795"/>
            </a:xfrm>
            <a:custGeom>
              <a:rect b="b" l="l" r="r" t="t"/>
              <a:pathLst>
                <a:path extrusionOk="0" h="137795" w="137795">
                  <a:moveTo>
                    <a:pt x="96647" y="112090"/>
                  </a:moveTo>
                  <a:lnTo>
                    <a:pt x="40703" y="112090"/>
                  </a:lnTo>
                  <a:lnTo>
                    <a:pt x="57912" y="119227"/>
                  </a:lnTo>
                  <a:lnTo>
                    <a:pt x="56972" y="123736"/>
                  </a:lnTo>
                  <a:lnTo>
                    <a:pt x="57835" y="132867"/>
                  </a:lnTo>
                  <a:lnTo>
                    <a:pt x="58597" y="137629"/>
                  </a:lnTo>
                  <a:lnTo>
                    <a:pt x="78752" y="137629"/>
                  </a:lnTo>
                  <a:lnTo>
                    <a:pt x="79514" y="132867"/>
                  </a:lnTo>
                  <a:lnTo>
                    <a:pt x="80378" y="123736"/>
                  </a:lnTo>
                  <a:lnTo>
                    <a:pt x="79438" y="119227"/>
                  </a:lnTo>
                  <a:lnTo>
                    <a:pt x="96647" y="112090"/>
                  </a:lnTo>
                  <a:close/>
                </a:path>
                <a:path extrusionOk="0" h="137795" w="137795">
                  <a:moveTo>
                    <a:pt x="50359" y="79603"/>
                  </a:moveTo>
                  <a:lnTo>
                    <a:pt x="18364" y="79603"/>
                  </a:lnTo>
                  <a:lnTo>
                    <a:pt x="25476" y="96837"/>
                  </a:lnTo>
                  <a:lnTo>
                    <a:pt x="21640" y="99364"/>
                  </a:lnTo>
                  <a:lnTo>
                    <a:pt x="15811" y="106426"/>
                  </a:lnTo>
                  <a:lnTo>
                    <a:pt x="12992" y="110337"/>
                  </a:lnTo>
                  <a:lnTo>
                    <a:pt x="27228" y="124599"/>
                  </a:lnTo>
                  <a:lnTo>
                    <a:pt x="31127" y="121780"/>
                  </a:lnTo>
                  <a:lnTo>
                    <a:pt x="38188" y="115938"/>
                  </a:lnTo>
                  <a:lnTo>
                    <a:pt x="40703" y="112090"/>
                  </a:lnTo>
                  <a:lnTo>
                    <a:pt x="122608" y="112090"/>
                  </a:lnTo>
                  <a:lnTo>
                    <a:pt x="124358" y="110337"/>
                  </a:lnTo>
                  <a:lnTo>
                    <a:pt x="121539" y="106426"/>
                  </a:lnTo>
                  <a:lnTo>
                    <a:pt x="115709" y="99364"/>
                  </a:lnTo>
                  <a:lnTo>
                    <a:pt x="111861" y="96837"/>
                  </a:lnTo>
                  <a:lnTo>
                    <a:pt x="114649" y="90106"/>
                  </a:lnTo>
                  <a:lnTo>
                    <a:pt x="56413" y="90106"/>
                  </a:lnTo>
                  <a:lnTo>
                    <a:pt x="50359" y="79603"/>
                  </a:lnTo>
                  <a:close/>
                </a:path>
                <a:path extrusionOk="0" h="137795" w="137795">
                  <a:moveTo>
                    <a:pt x="122608" y="112090"/>
                  </a:moveTo>
                  <a:lnTo>
                    <a:pt x="96647" y="112090"/>
                  </a:lnTo>
                  <a:lnTo>
                    <a:pt x="99148" y="115938"/>
                  </a:lnTo>
                  <a:lnTo>
                    <a:pt x="106210" y="121780"/>
                  </a:lnTo>
                  <a:lnTo>
                    <a:pt x="110121" y="124599"/>
                  </a:lnTo>
                  <a:lnTo>
                    <a:pt x="122608" y="112090"/>
                  </a:lnTo>
                  <a:close/>
                </a:path>
                <a:path extrusionOk="0" h="137795" w="137795">
                  <a:moveTo>
                    <a:pt x="114657" y="47536"/>
                  </a:moveTo>
                  <a:lnTo>
                    <a:pt x="80949" y="47536"/>
                  </a:lnTo>
                  <a:lnTo>
                    <a:pt x="93218" y="68821"/>
                  </a:lnTo>
                  <a:lnTo>
                    <a:pt x="80949" y="90106"/>
                  </a:lnTo>
                  <a:lnTo>
                    <a:pt x="114649" y="90106"/>
                  </a:lnTo>
                  <a:lnTo>
                    <a:pt x="118999" y="79603"/>
                  </a:lnTo>
                  <a:lnTo>
                    <a:pt x="132997" y="79603"/>
                  </a:lnTo>
                  <a:lnTo>
                    <a:pt x="137363" y="78905"/>
                  </a:lnTo>
                  <a:lnTo>
                    <a:pt x="137363" y="58712"/>
                  </a:lnTo>
                  <a:lnTo>
                    <a:pt x="133076" y="58026"/>
                  </a:lnTo>
                  <a:lnTo>
                    <a:pt x="118999" y="58026"/>
                  </a:lnTo>
                  <a:lnTo>
                    <a:pt x="114657" y="47536"/>
                  </a:lnTo>
                  <a:close/>
                </a:path>
                <a:path extrusionOk="0" h="137795" w="137795">
                  <a:moveTo>
                    <a:pt x="13855" y="57086"/>
                  </a:moveTo>
                  <a:lnTo>
                    <a:pt x="4762" y="57950"/>
                  </a:lnTo>
                  <a:lnTo>
                    <a:pt x="0" y="58712"/>
                  </a:lnTo>
                  <a:lnTo>
                    <a:pt x="0" y="78905"/>
                  </a:lnTo>
                  <a:lnTo>
                    <a:pt x="4762" y="79667"/>
                  </a:lnTo>
                  <a:lnTo>
                    <a:pt x="13855" y="80543"/>
                  </a:lnTo>
                  <a:lnTo>
                    <a:pt x="18364" y="79603"/>
                  </a:lnTo>
                  <a:lnTo>
                    <a:pt x="50359" y="79603"/>
                  </a:lnTo>
                  <a:lnTo>
                    <a:pt x="44145" y="68821"/>
                  </a:lnTo>
                  <a:lnTo>
                    <a:pt x="50367" y="58026"/>
                  </a:lnTo>
                  <a:lnTo>
                    <a:pt x="18364" y="58026"/>
                  </a:lnTo>
                  <a:lnTo>
                    <a:pt x="13855" y="57086"/>
                  </a:lnTo>
                  <a:close/>
                </a:path>
                <a:path extrusionOk="0" h="137795" w="137795">
                  <a:moveTo>
                    <a:pt x="132997" y="79603"/>
                  </a:moveTo>
                  <a:lnTo>
                    <a:pt x="118999" y="79603"/>
                  </a:lnTo>
                  <a:lnTo>
                    <a:pt x="123494" y="80543"/>
                  </a:lnTo>
                  <a:lnTo>
                    <a:pt x="132600" y="79667"/>
                  </a:lnTo>
                  <a:lnTo>
                    <a:pt x="132997" y="79603"/>
                  </a:lnTo>
                  <a:close/>
                </a:path>
                <a:path extrusionOk="0" h="137795" w="137795">
                  <a:moveTo>
                    <a:pt x="27228" y="13017"/>
                  </a:moveTo>
                  <a:lnTo>
                    <a:pt x="12992" y="27292"/>
                  </a:lnTo>
                  <a:lnTo>
                    <a:pt x="15811" y="31203"/>
                  </a:lnTo>
                  <a:lnTo>
                    <a:pt x="21640" y="38277"/>
                  </a:lnTo>
                  <a:lnTo>
                    <a:pt x="25476" y="40779"/>
                  </a:lnTo>
                  <a:lnTo>
                    <a:pt x="18364" y="58026"/>
                  </a:lnTo>
                  <a:lnTo>
                    <a:pt x="50367" y="58026"/>
                  </a:lnTo>
                  <a:lnTo>
                    <a:pt x="56413" y="47536"/>
                  </a:lnTo>
                  <a:lnTo>
                    <a:pt x="114657" y="47536"/>
                  </a:lnTo>
                  <a:lnTo>
                    <a:pt x="111861" y="40779"/>
                  </a:lnTo>
                  <a:lnTo>
                    <a:pt x="115709" y="38277"/>
                  </a:lnTo>
                  <a:lnTo>
                    <a:pt x="121539" y="31203"/>
                  </a:lnTo>
                  <a:lnTo>
                    <a:pt x="124358" y="27292"/>
                  </a:lnTo>
                  <a:lnTo>
                    <a:pt x="122610" y="25539"/>
                  </a:lnTo>
                  <a:lnTo>
                    <a:pt x="40703" y="25539"/>
                  </a:lnTo>
                  <a:lnTo>
                    <a:pt x="38188" y="21678"/>
                  </a:lnTo>
                  <a:lnTo>
                    <a:pt x="31127" y="15836"/>
                  </a:lnTo>
                  <a:lnTo>
                    <a:pt x="27228" y="13017"/>
                  </a:lnTo>
                  <a:close/>
                </a:path>
                <a:path extrusionOk="0" h="137795" w="137795">
                  <a:moveTo>
                    <a:pt x="123494" y="57086"/>
                  </a:moveTo>
                  <a:lnTo>
                    <a:pt x="118999" y="58026"/>
                  </a:lnTo>
                  <a:lnTo>
                    <a:pt x="133076" y="58026"/>
                  </a:lnTo>
                  <a:lnTo>
                    <a:pt x="132600" y="57950"/>
                  </a:lnTo>
                  <a:lnTo>
                    <a:pt x="123494" y="57086"/>
                  </a:lnTo>
                  <a:close/>
                </a:path>
                <a:path extrusionOk="0" h="137795" w="137795">
                  <a:moveTo>
                    <a:pt x="78752" y="0"/>
                  </a:moveTo>
                  <a:lnTo>
                    <a:pt x="58597" y="0"/>
                  </a:lnTo>
                  <a:lnTo>
                    <a:pt x="57835" y="4775"/>
                  </a:lnTo>
                  <a:lnTo>
                    <a:pt x="56972" y="13881"/>
                  </a:lnTo>
                  <a:lnTo>
                    <a:pt x="57912" y="18402"/>
                  </a:lnTo>
                  <a:lnTo>
                    <a:pt x="40703" y="25539"/>
                  </a:lnTo>
                  <a:lnTo>
                    <a:pt x="96647" y="25539"/>
                  </a:lnTo>
                  <a:lnTo>
                    <a:pt x="79438" y="18402"/>
                  </a:lnTo>
                  <a:lnTo>
                    <a:pt x="80378" y="13881"/>
                  </a:lnTo>
                  <a:lnTo>
                    <a:pt x="79514" y="4775"/>
                  </a:lnTo>
                  <a:lnTo>
                    <a:pt x="78752" y="0"/>
                  </a:lnTo>
                  <a:close/>
                </a:path>
                <a:path extrusionOk="0" h="137795" w="137795">
                  <a:moveTo>
                    <a:pt x="110121" y="13017"/>
                  </a:moveTo>
                  <a:lnTo>
                    <a:pt x="106210" y="15836"/>
                  </a:lnTo>
                  <a:lnTo>
                    <a:pt x="99148" y="21678"/>
                  </a:lnTo>
                  <a:lnTo>
                    <a:pt x="96647" y="25539"/>
                  </a:lnTo>
                  <a:lnTo>
                    <a:pt x="122610" y="25539"/>
                  </a:lnTo>
                  <a:lnTo>
                    <a:pt x="110121" y="13017"/>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6" name="Google Shape;5186;p84"/>
            <p:cNvSpPr/>
            <p:nvPr/>
          </p:nvSpPr>
          <p:spPr>
            <a:xfrm>
              <a:off x="9104728" y="5109000"/>
              <a:ext cx="330835" cy="289560"/>
            </a:xfrm>
            <a:custGeom>
              <a:rect b="b" l="l" r="r" t="t"/>
              <a:pathLst>
                <a:path extrusionOk="0" h="289560" w="330834">
                  <a:moveTo>
                    <a:pt x="165277" y="0"/>
                  </a:moveTo>
                  <a:lnTo>
                    <a:pt x="165277" y="32435"/>
                  </a:lnTo>
                </a:path>
                <a:path extrusionOk="0" h="289560" w="330834">
                  <a:moveTo>
                    <a:pt x="102031" y="12598"/>
                  </a:moveTo>
                  <a:lnTo>
                    <a:pt x="114414" y="42570"/>
                  </a:lnTo>
                </a:path>
                <a:path extrusionOk="0" h="289560" w="330834">
                  <a:moveTo>
                    <a:pt x="48412" y="48513"/>
                  </a:moveTo>
                  <a:lnTo>
                    <a:pt x="71297" y="71437"/>
                  </a:lnTo>
                </a:path>
                <a:path extrusionOk="0" h="289560" w="330834">
                  <a:moveTo>
                    <a:pt x="12585" y="102222"/>
                  </a:moveTo>
                  <a:lnTo>
                    <a:pt x="42494" y="114642"/>
                  </a:lnTo>
                </a:path>
                <a:path extrusionOk="0" h="289560" w="330834">
                  <a:moveTo>
                    <a:pt x="0" y="165595"/>
                  </a:moveTo>
                  <a:lnTo>
                    <a:pt x="32372" y="165595"/>
                  </a:lnTo>
                </a:path>
                <a:path extrusionOk="0" h="289560" w="330834">
                  <a:moveTo>
                    <a:pt x="12585" y="228968"/>
                  </a:moveTo>
                  <a:lnTo>
                    <a:pt x="42494" y="216547"/>
                  </a:lnTo>
                </a:path>
                <a:path extrusionOk="0" h="289560" w="330834">
                  <a:moveTo>
                    <a:pt x="317969" y="228968"/>
                  </a:moveTo>
                  <a:lnTo>
                    <a:pt x="288048" y="216547"/>
                  </a:lnTo>
                </a:path>
                <a:path extrusionOk="0" h="289560" w="330834">
                  <a:moveTo>
                    <a:pt x="330555" y="165595"/>
                  </a:moveTo>
                  <a:lnTo>
                    <a:pt x="298170" y="165595"/>
                  </a:lnTo>
                </a:path>
                <a:path extrusionOk="0" h="289560" w="330834">
                  <a:moveTo>
                    <a:pt x="317969" y="102222"/>
                  </a:moveTo>
                  <a:lnTo>
                    <a:pt x="288048" y="114642"/>
                  </a:lnTo>
                </a:path>
                <a:path extrusionOk="0" h="289560" w="330834">
                  <a:moveTo>
                    <a:pt x="282130" y="48513"/>
                  </a:moveTo>
                  <a:lnTo>
                    <a:pt x="259245" y="71437"/>
                  </a:lnTo>
                </a:path>
                <a:path extrusionOk="0" h="289560" w="330834">
                  <a:moveTo>
                    <a:pt x="228511" y="12598"/>
                  </a:moveTo>
                  <a:lnTo>
                    <a:pt x="216128" y="42570"/>
                  </a:lnTo>
                </a:path>
                <a:path extrusionOk="0" h="289560" w="330834">
                  <a:moveTo>
                    <a:pt x="117500" y="289331"/>
                  </a:moveTo>
                  <a:lnTo>
                    <a:pt x="98933" y="251548"/>
                  </a:lnTo>
                  <a:lnTo>
                    <a:pt x="80708" y="234277"/>
                  </a:lnTo>
                  <a:lnTo>
                    <a:pt x="66778" y="213263"/>
                  </a:lnTo>
                  <a:lnTo>
                    <a:pt x="57879" y="189246"/>
                  </a:lnTo>
                  <a:lnTo>
                    <a:pt x="54749" y="162966"/>
                  </a:lnTo>
                  <a:lnTo>
                    <a:pt x="63434" y="119864"/>
                  </a:lnTo>
                  <a:lnTo>
                    <a:pt x="87120" y="84662"/>
                  </a:lnTo>
                  <a:lnTo>
                    <a:pt x="122252" y="60926"/>
                  </a:lnTo>
                  <a:lnTo>
                    <a:pt x="165277" y="52222"/>
                  </a:lnTo>
                  <a:lnTo>
                    <a:pt x="208302" y="60926"/>
                  </a:lnTo>
                  <a:lnTo>
                    <a:pt x="243435" y="84662"/>
                  </a:lnTo>
                  <a:lnTo>
                    <a:pt x="267120" y="119864"/>
                  </a:lnTo>
                  <a:lnTo>
                    <a:pt x="275805" y="162966"/>
                  </a:lnTo>
                  <a:lnTo>
                    <a:pt x="272675" y="189246"/>
                  </a:lnTo>
                  <a:lnTo>
                    <a:pt x="263777" y="213263"/>
                  </a:lnTo>
                  <a:lnTo>
                    <a:pt x="249847" y="234277"/>
                  </a:lnTo>
                  <a:lnTo>
                    <a:pt x="231622" y="251548"/>
                  </a:lnTo>
                  <a:lnTo>
                    <a:pt x="223792" y="259022"/>
                  </a:lnTo>
                  <a:lnTo>
                    <a:pt x="217957" y="267982"/>
                  </a:lnTo>
                  <a:lnTo>
                    <a:pt x="214313" y="278037"/>
                  </a:lnTo>
                  <a:lnTo>
                    <a:pt x="213055" y="288797"/>
                  </a:lnTo>
                  <a:lnTo>
                    <a:pt x="213042" y="289331"/>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7" name="Google Shape;5187;p84"/>
            <p:cNvSpPr/>
            <p:nvPr/>
          </p:nvSpPr>
          <p:spPr>
            <a:xfrm>
              <a:off x="9201329" y="5198003"/>
              <a:ext cx="137795" cy="286385"/>
            </a:xfrm>
            <a:custGeom>
              <a:rect b="b" l="l" r="r" t="t"/>
              <a:pathLst>
                <a:path extrusionOk="0" h="286385" w="137795">
                  <a:moveTo>
                    <a:pt x="109042" y="261581"/>
                  </a:moveTo>
                  <a:lnTo>
                    <a:pt x="28308" y="261581"/>
                  </a:lnTo>
                  <a:lnTo>
                    <a:pt x="25844" y="241160"/>
                  </a:lnTo>
                  <a:lnTo>
                    <a:pt x="23368" y="220751"/>
                  </a:lnTo>
                  <a:lnTo>
                    <a:pt x="20904" y="200329"/>
                  </a:lnTo>
                  <a:lnTo>
                    <a:pt x="116446" y="200329"/>
                  </a:lnTo>
                  <a:lnTo>
                    <a:pt x="113969" y="220751"/>
                  </a:lnTo>
                  <a:lnTo>
                    <a:pt x="111518" y="241160"/>
                  </a:lnTo>
                  <a:lnTo>
                    <a:pt x="109042" y="261581"/>
                  </a:lnTo>
                  <a:close/>
                </a:path>
                <a:path extrusionOk="0" h="286385" w="137795">
                  <a:moveTo>
                    <a:pt x="113982" y="220751"/>
                  </a:moveTo>
                  <a:lnTo>
                    <a:pt x="113969" y="220751"/>
                  </a:lnTo>
                  <a:lnTo>
                    <a:pt x="23380" y="220751"/>
                  </a:lnTo>
                </a:path>
                <a:path extrusionOk="0" h="286385" w="137795">
                  <a:moveTo>
                    <a:pt x="111518" y="241160"/>
                  </a:moveTo>
                  <a:lnTo>
                    <a:pt x="25844" y="241160"/>
                  </a:lnTo>
                </a:path>
                <a:path extrusionOk="0" h="286385" w="137795">
                  <a:moveTo>
                    <a:pt x="109042" y="261581"/>
                  </a:moveTo>
                  <a:lnTo>
                    <a:pt x="105252" y="271123"/>
                  </a:lnTo>
                  <a:lnTo>
                    <a:pt x="95572" y="278861"/>
                  </a:lnTo>
                  <a:lnTo>
                    <a:pt x="82537" y="284078"/>
                  </a:lnTo>
                  <a:lnTo>
                    <a:pt x="68681" y="285991"/>
                  </a:lnTo>
                  <a:lnTo>
                    <a:pt x="54824" y="284078"/>
                  </a:lnTo>
                  <a:lnTo>
                    <a:pt x="41784" y="278861"/>
                  </a:lnTo>
                  <a:lnTo>
                    <a:pt x="32100" y="271123"/>
                  </a:lnTo>
                  <a:lnTo>
                    <a:pt x="28308" y="261645"/>
                  </a:lnTo>
                </a:path>
                <a:path extrusionOk="0" h="286385" w="137795">
                  <a:moveTo>
                    <a:pt x="57899" y="18402"/>
                  </a:moveTo>
                  <a:lnTo>
                    <a:pt x="56959" y="13881"/>
                  </a:lnTo>
                  <a:lnTo>
                    <a:pt x="57835" y="4762"/>
                  </a:lnTo>
                  <a:lnTo>
                    <a:pt x="58585" y="0"/>
                  </a:lnTo>
                  <a:lnTo>
                    <a:pt x="78752" y="0"/>
                  </a:lnTo>
                  <a:lnTo>
                    <a:pt x="79514" y="4762"/>
                  </a:lnTo>
                  <a:lnTo>
                    <a:pt x="80378" y="13881"/>
                  </a:lnTo>
                  <a:lnTo>
                    <a:pt x="79438" y="18402"/>
                  </a:lnTo>
                  <a:lnTo>
                    <a:pt x="96647" y="25527"/>
                  </a:lnTo>
                  <a:lnTo>
                    <a:pt x="99148" y="21678"/>
                  </a:lnTo>
                  <a:lnTo>
                    <a:pt x="106210" y="15836"/>
                  </a:lnTo>
                  <a:lnTo>
                    <a:pt x="110109" y="13017"/>
                  </a:lnTo>
                  <a:lnTo>
                    <a:pt x="124358" y="27279"/>
                  </a:lnTo>
                  <a:lnTo>
                    <a:pt x="121539" y="31203"/>
                  </a:lnTo>
                  <a:lnTo>
                    <a:pt x="115709" y="38265"/>
                  </a:lnTo>
                  <a:lnTo>
                    <a:pt x="111861" y="40779"/>
                  </a:lnTo>
                  <a:lnTo>
                    <a:pt x="118999" y="58026"/>
                  </a:lnTo>
                  <a:lnTo>
                    <a:pt x="123494" y="57073"/>
                  </a:lnTo>
                  <a:lnTo>
                    <a:pt x="132600" y="57950"/>
                  </a:lnTo>
                  <a:lnTo>
                    <a:pt x="137363" y="58712"/>
                  </a:lnTo>
                  <a:lnTo>
                    <a:pt x="137363" y="78905"/>
                  </a:lnTo>
                  <a:lnTo>
                    <a:pt x="132600" y="79667"/>
                  </a:lnTo>
                  <a:lnTo>
                    <a:pt x="123494" y="80530"/>
                  </a:lnTo>
                  <a:lnTo>
                    <a:pt x="118999" y="79590"/>
                  </a:lnTo>
                  <a:lnTo>
                    <a:pt x="111861" y="96837"/>
                  </a:lnTo>
                  <a:lnTo>
                    <a:pt x="115709" y="99364"/>
                  </a:lnTo>
                  <a:lnTo>
                    <a:pt x="121539" y="106426"/>
                  </a:lnTo>
                  <a:lnTo>
                    <a:pt x="124358" y="110337"/>
                  </a:lnTo>
                  <a:lnTo>
                    <a:pt x="110109" y="124599"/>
                  </a:lnTo>
                  <a:lnTo>
                    <a:pt x="106210" y="121780"/>
                  </a:lnTo>
                  <a:lnTo>
                    <a:pt x="99148" y="115938"/>
                  </a:lnTo>
                  <a:lnTo>
                    <a:pt x="96647" y="112077"/>
                  </a:lnTo>
                  <a:lnTo>
                    <a:pt x="79438" y="119227"/>
                  </a:lnTo>
                  <a:lnTo>
                    <a:pt x="80378" y="123736"/>
                  </a:lnTo>
                  <a:lnTo>
                    <a:pt x="79514" y="132854"/>
                  </a:lnTo>
                  <a:lnTo>
                    <a:pt x="78752" y="137629"/>
                  </a:lnTo>
                  <a:lnTo>
                    <a:pt x="58585" y="137629"/>
                  </a:lnTo>
                  <a:lnTo>
                    <a:pt x="57835" y="132854"/>
                  </a:lnTo>
                  <a:lnTo>
                    <a:pt x="56959" y="123736"/>
                  </a:lnTo>
                  <a:lnTo>
                    <a:pt x="57899" y="119227"/>
                  </a:lnTo>
                  <a:lnTo>
                    <a:pt x="40703" y="112077"/>
                  </a:lnTo>
                  <a:lnTo>
                    <a:pt x="38188" y="115938"/>
                  </a:lnTo>
                  <a:lnTo>
                    <a:pt x="31127" y="121780"/>
                  </a:lnTo>
                  <a:lnTo>
                    <a:pt x="27228" y="124599"/>
                  </a:lnTo>
                  <a:lnTo>
                    <a:pt x="12979" y="110337"/>
                  </a:lnTo>
                  <a:lnTo>
                    <a:pt x="15798" y="106426"/>
                  </a:lnTo>
                  <a:lnTo>
                    <a:pt x="21640" y="99364"/>
                  </a:lnTo>
                  <a:lnTo>
                    <a:pt x="25476" y="96837"/>
                  </a:lnTo>
                  <a:lnTo>
                    <a:pt x="18351" y="79590"/>
                  </a:lnTo>
                  <a:lnTo>
                    <a:pt x="13855" y="80530"/>
                  </a:lnTo>
                  <a:lnTo>
                    <a:pt x="4749" y="79667"/>
                  </a:lnTo>
                  <a:lnTo>
                    <a:pt x="0" y="78905"/>
                  </a:lnTo>
                  <a:lnTo>
                    <a:pt x="0" y="58712"/>
                  </a:lnTo>
                  <a:lnTo>
                    <a:pt x="4749" y="57950"/>
                  </a:lnTo>
                  <a:lnTo>
                    <a:pt x="13855" y="57073"/>
                  </a:lnTo>
                  <a:lnTo>
                    <a:pt x="18351" y="58026"/>
                  </a:lnTo>
                  <a:lnTo>
                    <a:pt x="25476" y="40779"/>
                  </a:lnTo>
                  <a:lnTo>
                    <a:pt x="21640" y="38265"/>
                  </a:lnTo>
                  <a:lnTo>
                    <a:pt x="15798" y="31203"/>
                  </a:lnTo>
                  <a:lnTo>
                    <a:pt x="12979" y="27279"/>
                  </a:lnTo>
                  <a:lnTo>
                    <a:pt x="27228" y="13017"/>
                  </a:lnTo>
                  <a:lnTo>
                    <a:pt x="31127" y="15836"/>
                  </a:lnTo>
                  <a:lnTo>
                    <a:pt x="38188" y="21678"/>
                  </a:lnTo>
                  <a:lnTo>
                    <a:pt x="40703" y="25527"/>
                  </a:lnTo>
                  <a:lnTo>
                    <a:pt x="57899" y="18402"/>
                  </a:lnTo>
                  <a:close/>
                </a:path>
                <a:path extrusionOk="0" h="286385" w="137795">
                  <a:moveTo>
                    <a:pt x="80937" y="47523"/>
                  </a:moveTo>
                  <a:lnTo>
                    <a:pt x="56413" y="47523"/>
                  </a:lnTo>
                  <a:lnTo>
                    <a:pt x="44145" y="68808"/>
                  </a:lnTo>
                  <a:lnTo>
                    <a:pt x="56413" y="90093"/>
                  </a:lnTo>
                  <a:lnTo>
                    <a:pt x="80937" y="90093"/>
                  </a:lnTo>
                  <a:lnTo>
                    <a:pt x="93205" y="68808"/>
                  </a:lnTo>
                  <a:lnTo>
                    <a:pt x="80937" y="47523"/>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188" name="Google Shape;5188;p84"/>
          <p:cNvGrpSpPr/>
          <p:nvPr/>
        </p:nvGrpSpPr>
        <p:grpSpPr>
          <a:xfrm>
            <a:off x="6034497" y="5012974"/>
            <a:ext cx="567055" cy="567055"/>
            <a:chOff x="6034497" y="5012974"/>
            <a:chExt cx="567055" cy="567055"/>
          </a:xfrm>
        </p:grpSpPr>
        <p:sp>
          <p:nvSpPr>
            <p:cNvPr id="5189" name="Google Shape;5189;p84"/>
            <p:cNvSpPr/>
            <p:nvPr/>
          </p:nvSpPr>
          <p:spPr>
            <a:xfrm>
              <a:off x="6034497" y="5012974"/>
              <a:ext cx="567055" cy="567055"/>
            </a:xfrm>
            <a:custGeom>
              <a:rect b="b" l="l" r="r" t="t"/>
              <a:pathLst>
                <a:path extrusionOk="0" h="567054" w="567054">
                  <a:moveTo>
                    <a:pt x="283502" y="0"/>
                  </a:moveTo>
                  <a:lnTo>
                    <a:pt x="237515" y="3711"/>
                  </a:lnTo>
                  <a:lnTo>
                    <a:pt x="193891" y="14455"/>
                  </a:lnTo>
                  <a:lnTo>
                    <a:pt x="153214" y="31648"/>
                  </a:lnTo>
                  <a:lnTo>
                    <a:pt x="116067" y="54706"/>
                  </a:lnTo>
                  <a:lnTo>
                    <a:pt x="83034" y="83045"/>
                  </a:lnTo>
                  <a:lnTo>
                    <a:pt x="54698" y="116081"/>
                  </a:lnTo>
                  <a:lnTo>
                    <a:pt x="31643" y="153230"/>
                  </a:lnTo>
                  <a:lnTo>
                    <a:pt x="14452" y="193908"/>
                  </a:lnTo>
                  <a:lnTo>
                    <a:pt x="3710" y="237530"/>
                  </a:lnTo>
                  <a:lnTo>
                    <a:pt x="0" y="283514"/>
                  </a:lnTo>
                  <a:lnTo>
                    <a:pt x="3710" y="329498"/>
                  </a:lnTo>
                  <a:lnTo>
                    <a:pt x="14452" y="373121"/>
                  </a:lnTo>
                  <a:lnTo>
                    <a:pt x="31643" y="413799"/>
                  </a:lnTo>
                  <a:lnTo>
                    <a:pt x="54698" y="450948"/>
                  </a:lnTo>
                  <a:lnTo>
                    <a:pt x="83034" y="483984"/>
                  </a:lnTo>
                  <a:lnTo>
                    <a:pt x="116067" y="512323"/>
                  </a:lnTo>
                  <a:lnTo>
                    <a:pt x="153214" y="535381"/>
                  </a:lnTo>
                  <a:lnTo>
                    <a:pt x="193891" y="552574"/>
                  </a:lnTo>
                  <a:lnTo>
                    <a:pt x="237515" y="563318"/>
                  </a:lnTo>
                  <a:lnTo>
                    <a:pt x="283502" y="567029"/>
                  </a:lnTo>
                  <a:lnTo>
                    <a:pt x="329488" y="563318"/>
                  </a:lnTo>
                  <a:lnTo>
                    <a:pt x="373112" y="552574"/>
                  </a:lnTo>
                  <a:lnTo>
                    <a:pt x="413789" y="535381"/>
                  </a:lnTo>
                  <a:lnTo>
                    <a:pt x="450936" y="512323"/>
                  </a:lnTo>
                  <a:lnTo>
                    <a:pt x="483970" y="483984"/>
                  </a:lnTo>
                  <a:lnTo>
                    <a:pt x="512306" y="450948"/>
                  </a:lnTo>
                  <a:lnTo>
                    <a:pt x="535361" y="413799"/>
                  </a:lnTo>
                  <a:lnTo>
                    <a:pt x="552551" y="373121"/>
                  </a:lnTo>
                  <a:lnTo>
                    <a:pt x="563293" y="329498"/>
                  </a:lnTo>
                  <a:lnTo>
                    <a:pt x="567004" y="283514"/>
                  </a:lnTo>
                  <a:lnTo>
                    <a:pt x="563293" y="237530"/>
                  </a:lnTo>
                  <a:lnTo>
                    <a:pt x="552551" y="193908"/>
                  </a:lnTo>
                  <a:lnTo>
                    <a:pt x="535361" y="153230"/>
                  </a:lnTo>
                  <a:lnTo>
                    <a:pt x="512306" y="116081"/>
                  </a:lnTo>
                  <a:lnTo>
                    <a:pt x="483970" y="83045"/>
                  </a:lnTo>
                  <a:lnTo>
                    <a:pt x="450936" y="54706"/>
                  </a:lnTo>
                  <a:lnTo>
                    <a:pt x="413789" y="31648"/>
                  </a:lnTo>
                  <a:lnTo>
                    <a:pt x="373112" y="14455"/>
                  </a:lnTo>
                  <a:lnTo>
                    <a:pt x="329488" y="3711"/>
                  </a:lnTo>
                  <a:lnTo>
                    <a:pt x="283502"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90" name="Google Shape;5190;p84"/>
            <p:cNvSpPr/>
            <p:nvPr/>
          </p:nvSpPr>
          <p:spPr>
            <a:xfrm>
              <a:off x="6167469" y="5128517"/>
              <a:ext cx="301625" cy="273685"/>
            </a:xfrm>
            <a:custGeom>
              <a:rect b="b" l="l" r="r" t="t"/>
              <a:pathLst>
                <a:path extrusionOk="0" h="273685" w="301625">
                  <a:moveTo>
                    <a:pt x="173736" y="0"/>
                  </a:moveTo>
                  <a:lnTo>
                    <a:pt x="127317" y="0"/>
                  </a:lnTo>
                  <a:lnTo>
                    <a:pt x="124309" y="22083"/>
                  </a:lnTo>
                  <a:lnTo>
                    <a:pt x="124117" y="27038"/>
                  </a:lnTo>
                  <a:lnTo>
                    <a:pt x="81889" y="44538"/>
                  </a:lnTo>
                  <a:lnTo>
                    <a:pt x="78242" y="41173"/>
                  </a:lnTo>
                  <a:lnTo>
                    <a:pt x="71504" y="35874"/>
                  </a:lnTo>
                  <a:lnTo>
                    <a:pt x="60490" y="27686"/>
                  </a:lnTo>
                  <a:lnTo>
                    <a:pt x="27673" y="60502"/>
                  </a:lnTo>
                  <a:lnTo>
                    <a:pt x="41167" y="78247"/>
                  </a:lnTo>
                  <a:lnTo>
                    <a:pt x="44526" y="81889"/>
                  </a:lnTo>
                  <a:lnTo>
                    <a:pt x="27038" y="124117"/>
                  </a:lnTo>
                  <a:lnTo>
                    <a:pt x="22083" y="124315"/>
                  </a:lnTo>
                  <a:lnTo>
                    <a:pt x="13571" y="125333"/>
                  </a:lnTo>
                  <a:lnTo>
                    <a:pt x="0" y="127330"/>
                  </a:lnTo>
                  <a:lnTo>
                    <a:pt x="0" y="173736"/>
                  </a:lnTo>
                  <a:lnTo>
                    <a:pt x="22083" y="176748"/>
                  </a:lnTo>
                  <a:lnTo>
                    <a:pt x="27038" y="176949"/>
                  </a:lnTo>
                  <a:lnTo>
                    <a:pt x="44526" y="219163"/>
                  </a:lnTo>
                  <a:lnTo>
                    <a:pt x="41167" y="222813"/>
                  </a:lnTo>
                  <a:lnTo>
                    <a:pt x="35871" y="229555"/>
                  </a:lnTo>
                  <a:lnTo>
                    <a:pt x="27673" y="240576"/>
                  </a:lnTo>
                  <a:lnTo>
                    <a:pt x="60490" y="273392"/>
                  </a:lnTo>
                  <a:lnTo>
                    <a:pt x="78242" y="259892"/>
                  </a:lnTo>
                  <a:lnTo>
                    <a:pt x="81889" y="256527"/>
                  </a:lnTo>
                  <a:lnTo>
                    <a:pt x="103530" y="265493"/>
                  </a:lnTo>
                  <a:lnTo>
                    <a:pt x="107267" y="258316"/>
                  </a:lnTo>
                  <a:lnTo>
                    <a:pt x="117868" y="236753"/>
                  </a:lnTo>
                  <a:lnTo>
                    <a:pt x="93892" y="223261"/>
                  </a:lnTo>
                  <a:lnTo>
                    <a:pt x="75061" y="203477"/>
                  </a:lnTo>
                  <a:lnTo>
                    <a:pt x="62752" y="178776"/>
                  </a:lnTo>
                  <a:lnTo>
                    <a:pt x="58343" y="150533"/>
                  </a:lnTo>
                  <a:lnTo>
                    <a:pt x="65588" y="114649"/>
                  </a:lnTo>
                  <a:lnTo>
                    <a:pt x="85345" y="85345"/>
                  </a:lnTo>
                  <a:lnTo>
                    <a:pt x="114649" y="65588"/>
                  </a:lnTo>
                  <a:lnTo>
                    <a:pt x="150533" y="58343"/>
                  </a:lnTo>
                  <a:lnTo>
                    <a:pt x="186415" y="65588"/>
                  </a:lnTo>
                  <a:lnTo>
                    <a:pt x="215714" y="85345"/>
                  </a:lnTo>
                  <a:lnTo>
                    <a:pt x="235466" y="114649"/>
                  </a:lnTo>
                  <a:lnTo>
                    <a:pt x="242709" y="150533"/>
                  </a:lnTo>
                  <a:lnTo>
                    <a:pt x="238302" y="178776"/>
                  </a:lnTo>
                  <a:lnTo>
                    <a:pt x="225996" y="203477"/>
                  </a:lnTo>
                  <a:lnTo>
                    <a:pt x="207165" y="223261"/>
                  </a:lnTo>
                  <a:lnTo>
                    <a:pt x="183184" y="236753"/>
                  </a:lnTo>
                  <a:lnTo>
                    <a:pt x="186612" y="243930"/>
                  </a:lnTo>
                  <a:lnTo>
                    <a:pt x="197523" y="265493"/>
                  </a:lnTo>
                  <a:lnTo>
                    <a:pt x="219163" y="256527"/>
                  </a:lnTo>
                  <a:lnTo>
                    <a:pt x="222813" y="259892"/>
                  </a:lnTo>
                  <a:lnTo>
                    <a:pt x="229555" y="265193"/>
                  </a:lnTo>
                  <a:lnTo>
                    <a:pt x="240576" y="273392"/>
                  </a:lnTo>
                  <a:lnTo>
                    <a:pt x="273392" y="240576"/>
                  </a:lnTo>
                  <a:lnTo>
                    <a:pt x="259892" y="222813"/>
                  </a:lnTo>
                  <a:lnTo>
                    <a:pt x="256527" y="219163"/>
                  </a:lnTo>
                  <a:lnTo>
                    <a:pt x="274015" y="176949"/>
                  </a:lnTo>
                  <a:lnTo>
                    <a:pt x="278970" y="176748"/>
                  </a:lnTo>
                  <a:lnTo>
                    <a:pt x="287483" y="175728"/>
                  </a:lnTo>
                  <a:lnTo>
                    <a:pt x="301066" y="173736"/>
                  </a:lnTo>
                  <a:lnTo>
                    <a:pt x="301066" y="127330"/>
                  </a:lnTo>
                  <a:lnTo>
                    <a:pt x="278970" y="124315"/>
                  </a:lnTo>
                  <a:lnTo>
                    <a:pt x="274015" y="124117"/>
                  </a:lnTo>
                  <a:lnTo>
                    <a:pt x="256527" y="81889"/>
                  </a:lnTo>
                  <a:lnTo>
                    <a:pt x="259892" y="78247"/>
                  </a:lnTo>
                  <a:lnTo>
                    <a:pt x="265193" y="71510"/>
                  </a:lnTo>
                  <a:lnTo>
                    <a:pt x="273392" y="60502"/>
                  </a:lnTo>
                  <a:lnTo>
                    <a:pt x="240576" y="27686"/>
                  </a:lnTo>
                  <a:lnTo>
                    <a:pt x="222813" y="41173"/>
                  </a:lnTo>
                  <a:lnTo>
                    <a:pt x="219163" y="44538"/>
                  </a:lnTo>
                  <a:lnTo>
                    <a:pt x="176949" y="27038"/>
                  </a:lnTo>
                  <a:lnTo>
                    <a:pt x="176748" y="22083"/>
                  </a:lnTo>
                  <a:lnTo>
                    <a:pt x="175728" y="13571"/>
                  </a:lnTo>
                  <a:lnTo>
                    <a:pt x="173736" y="0"/>
                  </a:lnTo>
                  <a:close/>
                </a:path>
              </a:pathLst>
            </a:custGeom>
            <a:solidFill>
              <a:srgbClr val="DCDD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91" name="Google Shape;5191;p84"/>
            <p:cNvPicPr preferRelativeResize="0"/>
            <p:nvPr/>
          </p:nvPicPr>
          <p:blipFill rotWithShape="1">
            <a:blip r:embed="rId17">
              <a:alphaModFix/>
            </a:blip>
            <a:srcRect b="0" l="0" r="0" t="0"/>
            <a:stretch/>
          </p:blipFill>
          <p:spPr>
            <a:xfrm>
              <a:off x="6222747" y="5183807"/>
              <a:ext cx="190512" cy="244104"/>
            </a:xfrm>
            <a:prstGeom prst="rect">
              <a:avLst/>
            </a:prstGeom>
            <a:noFill/>
            <a:ln>
              <a:noFill/>
            </a:ln>
          </p:spPr>
        </p:pic>
        <p:sp>
          <p:nvSpPr>
            <p:cNvPr id="5192" name="Google Shape;5192;p84"/>
            <p:cNvSpPr/>
            <p:nvPr/>
          </p:nvSpPr>
          <p:spPr>
            <a:xfrm>
              <a:off x="6167629" y="5128676"/>
              <a:ext cx="300990" cy="273685"/>
            </a:xfrm>
            <a:custGeom>
              <a:rect b="b" l="l" r="r" t="t"/>
              <a:pathLst>
                <a:path extrusionOk="0" h="273685" w="300989">
                  <a:moveTo>
                    <a:pt x="103428" y="265303"/>
                  </a:moveTo>
                  <a:lnTo>
                    <a:pt x="81800" y="256336"/>
                  </a:lnTo>
                  <a:lnTo>
                    <a:pt x="78157" y="259700"/>
                  </a:lnTo>
                  <a:lnTo>
                    <a:pt x="71427" y="264996"/>
                  </a:lnTo>
                  <a:lnTo>
                    <a:pt x="64541" y="270176"/>
                  </a:lnTo>
                  <a:lnTo>
                    <a:pt x="60426" y="273189"/>
                  </a:lnTo>
                  <a:lnTo>
                    <a:pt x="27647" y="240385"/>
                  </a:lnTo>
                  <a:lnTo>
                    <a:pt x="30654" y="236274"/>
                  </a:lnTo>
                  <a:lnTo>
                    <a:pt x="35828" y="229382"/>
                  </a:lnTo>
                  <a:lnTo>
                    <a:pt x="41119" y="222645"/>
                  </a:lnTo>
                  <a:lnTo>
                    <a:pt x="44475" y="218998"/>
                  </a:lnTo>
                  <a:lnTo>
                    <a:pt x="27012" y="176809"/>
                  </a:lnTo>
                  <a:lnTo>
                    <a:pt x="22061" y="176616"/>
                  </a:lnTo>
                  <a:lnTo>
                    <a:pt x="13558" y="175599"/>
                  </a:lnTo>
                  <a:lnTo>
                    <a:pt x="5029" y="174387"/>
                  </a:lnTo>
                  <a:lnTo>
                    <a:pt x="0" y="173608"/>
                  </a:lnTo>
                  <a:lnTo>
                    <a:pt x="0" y="127241"/>
                  </a:lnTo>
                  <a:lnTo>
                    <a:pt x="5029" y="126456"/>
                  </a:lnTo>
                  <a:lnTo>
                    <a:pt x="13558" y="125242"/>
                  </a:lnTo>
                  <a:lnTo>
                    <a:pt x="22061" y="124221"/>
                  </a:lnTo>
                  <a:lnTo>
                    <a:pt x="27012" y="124015"/>
                  </a:lnTo>
                  <a:lnTo>
                    <a:pt x="44475" y="81838"/>
                  </a:lnTo>
                  <a:lnTo>
                    <a:pt x="41119" y="78191"/>
                  </a:lnTo>
                  <a:lnTo>
                    <a:pt x="35828" y="71454"/>
                  </a:lnTo>
                  <a:lnTo>
                    <a:pt x="30654" y="64563"/>
                  </a:lnTo>
                  <a:lnTo>
                    <a:pt x="27647" y="60451"/>
                  </a:lnTo>
                  <a:lnTo>
                    <a:pt x="60426" y="27660"/>
                  </a:lnTo>
                  <a:lnTo>
                    <a:pt x="64541" y="30667"/>
                  </a:lnTo>
                  <a:lnTo>
                    <a:pt x="71427" y="35844"/>
                  </a:lnTo>
                  <a:lnTo>
                    <a:pt x="78157" y="41142"/>
                  </a:lnTo>
                  <a:lnTo>
                    <a:pt x="81800" y="44513"/>
                  </a:lnTo>
                  <a:lnTo>
                    <a:pt x="123977" y="27025"/>
                  </a:lnTo>
                  <a:lnTo>
                    <a:pt x="124177" y="22072"/>
                  </a:lnTo>
                  <a:lnTo>
                    <a:pt x="125196" y="13565"/>
                  </a:lnTo>
                  <a:lnTo>
                    <a:pt x="126406" y="5031"/>
                  </a:lnTo>
                  <a:lnTo>
                    <a:pt x="127177" y="0"/>
                  </a:lnTo>
                  <a:lnTo>
                    <a:pt x="173545" y="0"/>
                  </a:lnTo>
                  <a:lnTo>
                    <a:pt x="174329" y="5031"/>
                  </a:lnTo>
                  <a:lnTo>
                    <a:pt x="175542" y="13565"/>
                  </a:lnTo>
                  <a:lnTo>
                    <a:pt x="176560" y="22072"/>
                  </a:lnTo>
                  <a:lnTo>
                    <a:pt x="176758" y="27025"/>
                  </a:lnTo>
                  <a:lnTo>
                    <a:pt x="218935" y="44513"/>
                  </a:lnTo>
                  <a:lnTo>
                    <a:pt x="222575" y="41142"/>
                  </a:lnTo>
                  <a:lnTo>
                    <a:pt x="229308" y="35844"/>
                  </a:lnTo>
                  <a:lnTo>
                    <a:pt x="236198" y="30667"/>
                  </a:lnTo>
                  <a:lnTo>
                    <a:pt x="240309" y="27660"/>
                  </a:lnTo>
                  <a:lnTo>
                    <a:pt x="273100" y="60451"/>
                  </a:lnTo>
                  <a:lnTo>
                    <a:pt x="270087" y="64563"/>
                  </a:lnTo>
                  <a:lnTo>
                    <a:pt x="264909" y="71454"/>
                  </a:lnTo>
                  <a:lnTo>
                    <a:pt x="259616" y="78191"/>
                  </a:lnTo>
                  <a:lnTo>
                    <a:pt x="256260" y="81838"/>
                  </a:lnTo>
                  <a:lnTo>
                    <a:pt x="273723" y="124015"/>
                  </a:lnTo>
                  <a:lnTo>
                    <a:pt x="278674" y="124221"/>
                  </a:lnTo>
                  <a:lnTo>
                    <a:pt x="287178" y="125242"/>
                  </a:lnTo>
                  <a:lnTo>
                    <a:pt x="295711" y="126456"/>
                  </a:lnTo>
                  <a:lnTo>
                    <a:pt x="300748" y="127241"/>
                  </a:lnTo>
                  <a:lnTo>
                    <a:pt x="300748" y="173608"/>
                  </a:lnTo>
                  <a:lnTo>
                    <a:pt x="295711" y="174387"/>
                  </a:lnTo>
                  <a:lnTo>
                    <a:pt x="287178" y="175599"/>
                  </a:lnTo>
                  <a:lnTo>
                    <a:pt x="278674" y="176616"/>
                  </a:lnTo>
                  <a:lnTo>
                    <a:pt x="273723" y="176809"/>
                  </a:lnTo>
                  <a:lnTo>
                    <a:pt x="256260" y="218998"/>
                  </a:lnTo>
                  <a:lnTo>
                    <a:pt x="259616" y="222645"/>
                  </a:lnTo>
                  <a:lnTo>
                    <a:pt x="264909" y="229382"/>
                  </a:lnTo>
                  <a:lnTo>
                    <a:pt x="270087" y="236274"/>
                  </a:lnTo>
                  <a:lnTo>
                    <a:pt x="273100" y="240385"/>
                  </a:lnTo>
                  <a:lnTo>
                    <a:pt x="240309" y="273189"/>
                  </a:lnTo>
                  <a:lnTo>
                    <a:pt x="236198" y="270176"/>
                  </a:lnTo>
                  <a:lnTo>
                    <a:pt x="229308" y="264996"/>
                  </a:lnTo>
                  <a:lnTo>
                    <a:pt x="222575" y="259700"/>
                  </a:lnTo>
                  <a:lnTo>
                    <a:pt x="218935" y="256336"/>
                  </a:lnTo>
                  <a:lnTo>
                    <a:pt x="197319" y="265303"/>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93" name="Google Shape;5193;p84"/>
            <p:cNvPicPr preferRelativeResize="0"/>
            <p:nvPr/>
          </p:nvPicPr>
          <p:blipFill rotWithShape="1">
            <a:blip r:embed="rId18">
              <a:alphaModFix/>
            </a:blip>
            <a:srcRect b="0" l="0" r="0" t="0"/>
            <a:stretch/>
          </p:blipFill>
          <p:spPr>
            <a:xfrm>
              <a:off x="6223674" y="5223063"/>
              <a:ext cx="188645" cy="245732"/>
            </a:xfrm>
            <a:prstGeom prst="rect">
              <a:avLst/>
            </a:prstGeom>
            <a:noFill/>
            <a:ln>
              <a:noFill/>
            </a:ln>
          </p:spPr>
        </p:pic>
      </p:grpSp>
      <p:grpSp>
        <p:nvGrpSpPr>
          <p:cNvPr id="5194" name="Google Shape;5194;p84"/>
          <p:cNvGrpSpPr/>
          <p:nvPr/>
        </p:nvGrpSpPr>
        <p:grpSpPr>
          <a:xfrm>
            <a:off x="3082498" y="5012974"/>
            <a:ext cx="567055" cy="567055"/>
            <a:chOff x="3082498" y="5012974"/>
            <a:chExt cx="567055" cy="567055"/>
          </a:xfrm>
        </p:grpSpPr>
        <p:sp>
          <p:nvSpPr>
            <p:cNvPr id="5195" name="Google Shape;5195;p84"/>
            <p:cNvSpPr/>
            <p:nvPr/>
          </p:nvSpPr>
          <p:spPr>
            <a:xfrm>
              <a:off x="3082498" y="5012974"/>
              <a:ext cx="567055" cy="567055"/>
            </a:xfrm>
            <a:custGeom>
              <a:rect b="b" l="l" r="r" t="t"/>
              <a:pathLst>
                <a:path extrusionOk="0" h="567054" w="567054">
                  <a:moveTo>
                    <a:pt x="283502" y="0"/>
                  </a:moveTo>
                  <a:lnTo>
                    <a:pt x="237515" y="3711"/>
                  </a:lnTo>
                  <a:lnTo>
                    <a:pt x="193891" y="14455"/>
                  </a:lnTo>
                  <a:lnTo>
                    <a:pt x="153214" y="31648"/>
                  </a:lnTo>
                  <a:lnTo>
                    <a:pt x="116067" y="54706"/>
                  </a:lnTo>
                  <a:lnTo>
                    <a:pt x="83034" y="83045"/>
                  </a:lnTo>
                  <a:lnTo>
                    <a:pt x="54698" y="116081"/>
                  </a:lnTo>
                  <a:lnTo>
                    <a:pt x="31643" y="153230"/>
                  </a:lnTo>
                  <a:lnTo>
                    <a:pt x="14452" y="193908"/>
                  </a:lnTo>
                  <a:lnTo>
                    <a:pt x="3710" y="237530"/>
                  </a:lnTo>
                  <a:lnTo>
                    <a:pt x="0" y="283514"/>
                  </a:lnTo>
                  <a:lnTo>
                    <a:pt x="3710" y="329498"/>
                  </a:lnTo>
                  <a:lnTo>
                    <a:pt x="14452" y="373121"/>
                  </a:lnTo>
                  <a:lnTo>
                    <a:pt x="31643" y="413799"/>
                  </a:lnTo>
                  <a:lnTo>
                    <a:pt x="54698" y="450948"/>
                  </a:lnTo>
                  <a:lnTo>
                    <a:pt x="83034" y="483984"/>
                  </a:lnTo>
                  <a:lnTo>
                    <a:pt x="116067" y="512323"/>
                  </a:lnTo>
                  <a:lnTo>
                    <a:pt x="153214" y="535381"/>
                  </a:lnTo>
                  <a:lnTo>
                    <a:pt x="193891" y="552574"/>
                  </a:lnTo>
                  <a:lnTo>
                    <a:pt x="237515" y="563318"/>
                  </a:lnTo>
                  <a:lnTo>
                    <a:pt x="283502" y="567029"/>
                  </a:lnTo>
                  <a:lnTo>
                    <a:pt x="329488" y="563318"/>
                  </a:lnTo>
                  <a:lnTo>
                    <a:pt x="373112" y="552574"/>
                  </a:lnTo>
                  <a:lnTo>
                    <a:pt x="413789" y="535381"/>
                  </a:lnTo>
                  <a:lnTo>
                    <a:pt x="450936" y="512323"/>
                  </a:lnTo>
                  <a:lnTo>
                    <a:pt x="483970" y="483984"/>
                  </a:lnTo>
                  <a:lnTo>
                    <a:pt x="512306" y="450948"/>
                  </a:lnTo>
                  <a:lnTo>
                    <a:pt x="535361" y="413799"/>
                  </a:lnTo>
                  <a:lnTo>
                    <a:pt x="552551" y="373121"/>
                  </a:lnTo>
                  <a:lnTo>
                    <a:pt x="563293" y="329498"/>
                  </a:lnTo>
                  <a:lnTo>
                    <a:pt x="567004" y="283514"/>
                  </a:lnTo>
                  <a:lnTo>
                    <a:pt x="563293" y="237530"/>
                  </a:lnTo>
                  <a:lnTo>
                    <a:pt x="552551" y="193908"/>
                  </a:lnTo>
                  <a:lnTo>
                    <a:pt x="535361" y="153230"/>
                  </a:lnTo>
                  <a:lnTo>
                    <a:pt x="512306" y="116081"/>
                  </a:lnTo>
                  <a:lnTo>
                    <a:pt x="483970" y="83045"/>
                  </a:lnTo>
                  <a:lnTo>
                    <a:pt x="450936" y="54706"/>
                  </a:lnTo>
                  <a:lnTo>
                    <a:pt x="413789" y="31648"/>
                  </a:lnTo>
                  <a:lnTo>
                    <a:pt x="373112" y="14455"/>
                  </a:lnTo>
                  <a:lnTo>
                    <a:pt x="329488" y="3711"/>
                  </a:lnTo>
                  <a:lnTo>
                    <a:pt x="283502" y="0"/>
                  </a:lnTo>
                  <a:close/>
                </a:path>
              </a:pathLst>
            </a:custGeom>
            <a:solidFill>
              <a:srgbClr val="EFEF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96" name="Google Shape;5196;p84"/>
            <p:cNvSpPr/>
            <p:nvPr/>
          </p:nvSpPr>
          <p:spPr>
            <a:xfrm>
              <a:off x="3337317" y="5175535"/>
              <a:ext cx="46355" cy="46355"/>
            </a:xfrm>
            <a:custGeom>
              <a:rect b="b" l="l" r="r" t="t"/>
              <a:pathLst>
                <a:path extrusionOk="0" h="46354" w="46354">
                  <a:moveTo>
                    <a:pt x="45935" y="0"/>
                  </a:moveTo>
                  <a:lnTo>
                    <a:pt x="11455" y="0"/>
                  </a:lnTo>
                  <a:lnTo>
                    <a:pt x="0" y="11480"/>
                  </a:lnTo>
                  <a:lnTo>
                    <a:pt x="0" y="46024"/>
                  </a:lnTo>
                  <a:lnTo>
                    <a:pt x="45935" y="46024"/>
                  </a:lnTo>
                  <a:lnTo>
                    <a:pt x="45935"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97" name="Google Shape;5197;p84"/>
            <p:cNvSpPr/>
            <p:nvPr/>
          </p:nvSpPr>
          <p:spPr>
            <a:xfrm>
              <a:off x="3302546" y="5292801"/>
              <a:ext cx="116205" cy="43815"/>
            </a:xfrm>
            <a:custGeom>
              <a:rect b="b" l="l" r="r" t="t"/>
              <a:pathLst>
                <a:path extrusionOk="0" h="43814" w="116204">
                  <a:moveTo>
                    <a:pt x="23304" y="5168"/>
                  </a:moveTo>
                  <a:lnTo>
                    <a:pt x="18084" y="0"/>
                  </a:lnTo>
                  <a:lnTo>
                    <a:pt x="11645" y="0"/>
                  </a:lnTo>
                  <a:lnTo>
                    <a:pt x="5219" y="0"/>
                  </a:lnTo>
                  <a:lnTo>
                    <a:pt x="0" y="5168"/>
                  </a:lnTo>
                  <a:lnTo>
                    <a:pt x="0" y="17932"/>
                  </a:lnTo>
                  <a:lnTo>
                    <a:pt x="5219" y="23114"/>
                  </a:lnTo>
                  <a:lnTo>
                    <a:pt x="18084" y="23114"/>
                  </a:lnTo>
                  <a:lnTo>
                    <a:pt x="23304" y="17932"/>
                  </a:lnTo>
                  <a:lnTo>
                    <a:pt x="23304" y="5168"/>
                  </a:lnTo>
                  <a:close/>
                </a:path>
                <a:path extrusionOk="0" h="43814" w="116204">
                  <a:moveTo>
                    <a:pt x="70739" y="25692"/>
                  </a:moveTo>
                  <a:lnTo>
                    <a:pt x="65519" y="20523"/>
                  </a:lnTo>
                  <a:lnTo>
                    <a:pt x="59093" y="20523"/>
                  </a:lnTo>
                  <a:lnTo>
                    <a:pt x="52666" y="20523"/>
                  </a:lnTo>
                  <a:lnTo>
                    <a:pt x="47434" y="25692"/>
                  </a:lnTo>
                  <a:lnTo>
                    <a:pt x="47434" y="38455"/>
                  </a:lnTo>
                  <a:lnTo>
                    <a:pt x="52666" y="43637"/>
                  </a:lnTo>
                  <a:lnTo>
                    <a:pt x="65519" y="43637"/>
                  </a:lnTo>
                  <a:lnTo>
                    <a:pt x="70739" y="38455"/>
                  </a:lnTo>
                  <a:lnTo>
                    <a:pt x="70739" y="25692"/>
                  </a:lnTo>
                  <a:close/>
                </a:path>
                <a:path extrusionOk="0" h="43814" w="116204">
                  <a:moveTo>
                    <a:pt x="116065" y="5168"/>
                  </a:moveTo>
                  <a:lnTo>
                    <a:pt x="110845" y="0"/>
                  </a:lnTo>
                  <a:lnTo>
                    <a:pt x="104419" y="0"/>
                  </a:lnTo>
                  <a:lnTo>
                    <a:pt x="97993" y="0"/>
                  </a:lnTo>
                  <a:lnTo>
                    <a:pt x="92760" y="5168"/>
                  </a:lnTo>
                  <a:lnTo>
                    <a:pt x="92760" y="17932"/>
                  </a:lnTo>
                  <a:lnTo>
                    <a:pt x="97993" y="23114"/>
                  </a:lnTo>
                  <a:lnTo>
                    <a:pt x="110845" y="23114"/>
                  </a:lnTo>
                  <a:lnTo>
                    <a:pt x="116065" y="17932"/>
                  </a:lnTo>
                  <a:lnTo>
                    <a:pt x="116065" y="5168"/>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98" name="Google Shape;5198;p84"/>
            <p:cNvSpPr/>
            <p:nvPr/>
          </p:nvSpPr>
          <p:spPr>
            <a:xfrm>
              <a:off x="3222205" y="5116624"/>
              <a:ext cx="252095" cy="355600"/>
            </a:xfrm>
            <a:custGeom>
              <a:rect b="b" l="l" r="r" t="t"/>
              <a:pathLst>
                <a:path extrusionOk="0" h="355600" w="252095">
                  <a:moveTo>
                    <a:pt x="78486" y="113423"/>
                  </a:moveTo>
                  <a:lnTo>
                    <a:pt x="56337" y="113423"/>
                  </a:lnTo>
                </a:path>
                <a:path extrusionOk="0" h="355600" w="252095">
                  <a:moveTo>
                    <a:pt x="197675" y="113423"/>
                  </a:moveTo>
                  <a:lnTo>
                    <a:pt x="219824" y="113423"/>
                  </a:lnTo>
                </a:path>
                <a:path extrusionOk="0" h="355600" w="252095">
                  <a:moveTo>
                    <a:pt x="91363" y="128739"/>
                  </a:moveTo>
                  <a:lnTo>
                    <a:pt x="91363" y="35090"/>
                  </a:lnTo>
                  <a:lnTo>
                    <a:pt x="184797" y="35090"/>
                  </a:lnTo>
                  <a:lnTo>
                    <a:pt x="184797" y="128739"/>
                  </a:lnTo>
                </a:path>
                <a:path extrusionOk="0" h="355600" w="252095">
                  <a:moveTo>
                    <a:pt x="115112" y="104940"/>
                  </a:moveTo>
                  <a:lnTo>
                    <a:pt x="115112" y="70396"/>
                  </a:lnTo>
                  <a:lnTo>
                    <a:pt x="119583" y="65913"/>
                  </a:lnTo>
                  <a:lnTo>
                    <a:pt x="122097" y="63398"/>
                  </a:lnTo>
                  <a:lnTo>
                    <a:pt x="126568" y="58915"/>
                  </a:lnTo>
                  <a:lnTo>
                    <a:pt x="161048" y="58915"/>
                  </a:lnTo>
                  <a:lnTo>
                    <a:pt x="161048" y="104940"/>
                  </a:lnTo>
                  <a:lnTo>
                    <a:pt x="115112" y="104940"/>
                  </a:lnTo>
                  <a:close/>
                </a:path>
                <a:path extrusionOk="0" h="355600" w="252095">
                  <a:moveTo>
                    <a:pt x="138074" y="22199"/>
                  </a:moveTo>
                  <a:lnTo>
                    <a:pt x="138074" y="0"/>
                  </a:lnTo>
                </a:path>
                <a:path extrusionOk="0" h="355600" w="252095">
                  <a:moveTo>
                    <a:pt x="169506" y="22199"/>
                  </a:moveTo>
                  <a:lnTo>
                    <a:pt x="169506" y="0"/>
                  </a:lnTo>
                </a:path>
                <a:path extrusionOk="0" h="355600" w="252095">
                  <a:moveTo>
                    <a:pt x="106641" y="22199"/>
                  </a:moveTo>
                  <a:lnTo>
                    <a:pt x="106641" y="0"/>
                  </a:lnTo>
                </a:path>
                <a:path extrusionOk="0" h="355600" w="252095">
                  <a:moveTo>
                    <a:pt x="78486" y="81915"/>
                  </a:moveTo>
                  <a:lnTo>
                    <a:pt x="56337" y="81915"/>
                  </a:lnTo>
                </a:path>
                <a:path extrusionOk="0" h="355600" w="252095">
                  <a:moveTo>
                    <a:pt x="78486" y="50419"/>
                  </a:moveTo>
                  <a:lnTo>
                    <a:pt x="56337" y="50419"/>
                  </a:lnTo>
                </a:path>
                <a:path extrusionOk="0" h="355600" w="252095">
                  <a:moveTo>
                    <a:pt x="197675" y="81927"/>
                  </a:moveTo>
                  <a:lnTo>
                    <a:pt x="219824" y="81927"/>
                  </a:lnTo>
                </a:path>
                <a:path extrusionOk="0" h="355600" w="252095">
                  <a:moveTo>
                    <a:pt x="197675" y="50419"/>
                  </a:moveTo>
                  <a:lnTo>
                    <a:pt x="219824" y="50419"/>
                  </a:lnTo>
                </a:path>
                <a:path extrusionOk="0" h="355600" w="252095">
                  <a:moveTo>
                    <a:pt x="114287" y="355561"/>
                  </a:moveTo>
                  <a:lnTo>
                    <a:pt x="102694" y="349007"/>
                  </a:lnTo>
                  <a:lnTo>
                    <a:pt x="94191" y="334413"/>
                  </a:lnTo>
                  <a:lnTo>
                    <a:pt x="88957" y="319786"/>
                  </a:lnTo>
                  <a:lnTo>
                    <a:pt x="87172" y="313131"/>
                  </a:lnTo>
                  <a:lnTo>
                    <a:pt x="59662" y="313415"/>
                  </a:lnTo>
                  <a:lnTo>
                    <a:pt x="29875" y="293698"/>
                  </a:lnTo>
                  <a:lnTo>
                    <a:pt x="30537" y="287523"/>
                  </a:lnTo>
                  <a:lnTo>
                    <a:pt x="32537" y="279463"/>
                  </a:lnTo>
                  <a:lnTo>
                    <a:pt x="31626" y="273209"/>
                  </a:lnTo>
                  <a:lnTo>
                    <a:pt x="26904" y="270502"/>
                  </a:lnTo>
                  <a:lnTo>
                    <a:pt x="23250" y="267563"/>
                  </a:lnTo>
                  <a:lnTo>
                    <a:pt x="25539" y="260616"/>
                  </a:lnTo>
                  <a:lnTo>
                    <a:pt x="25913" y="256315"/>
                  </a:lnTo>
                  <a:lnTo>
                    <a:pt x="23085" y="252172"/>
                  </a:lnTo>
                  <a:lnTo>
                    <a:pt x="20928" y="246756"/>
                  </a:lnTo>
                  <a:lnTo>
                    <a:pt x="23317" y="238633"/>
                  </a:lnTo>
                  <a:lnTo>
                    <a:pt x="21591" y="234068"/>
                  </a:lnTo>
                  <a:lnTo>
                    <a:pt x="13573" y="230309"/>
                  </a:lnTo>
                  <a:lnTo>
                    <a:pt x="4597" y="226172"/>
                  </a:lnTo>
                  <a:lnTo>
                    <a:pt x="0" y="220472"/>
                  </a:lnTo>
                  <a:lnTo>
                    <a:pt x="5126" y="209710"/>
                  </a:lnTo>
                  <a:lnTo>
                    <a:pt x="13265" y="197435"/>
                  </a:lnTo>
                  <a:lnTo>
                    <a:pt x="20927" y="183115"/>
                  </a:lnTo>
                  <a:lnTo>
                    <a:pt x="24625" y="166217"/>
                  </a:lnTo>
                  <a:lnTo>
                    <a:pt x="24920" y="159460"/>
                  </a:lnTo>
                  <a:lnTo>
                    <a:pt x="25393" y="152908"/>
                  </a:lnTo>
                  <a:lnTo>
                    <a:pt x="26057" y="146565"/>
                  </a:lnTo>
                  <a:lnTo>
                    <a:pt x="26924" y="140436"/>
                  </a:lnTo>
                  <a:lnTo>
                    <a:pt x="249821" y="140436"/>
                  </a:lnTo>
                  <a:lnTo>
                    <a:pt x="250913" y="147904"/>
                  </a:lnTo>
                  <a:lnTo>
                    <a:pt x="251536" y="156006"/>
                  </a:lnTo>
                  <a:lnTo>
                    <a:pt x="251587" y="164769"/>
                  </a:lnTo>
                  <a:lnTo>
                    <a:pt x="246149" y="201615"/>
                  </a:lnTo>
                  <a:lnTo>
                    <a:pt x="233362" y="225574"/>
                  </a:lnTo>
                  <a:lnTo>
                    <a:pt x="219318" y="242022"/>
                  </a:lnTo>
                  <a:lnTo>
                    <a:pt x="210108" y="256336"/>
                  </a:lnTo>
                  <a:lnTo>
                    <a:pt x="208160" y="268533"/>
                  </a:lnTo>
                  <a:lnTo>
                    <a:pt x="209440" y="277456"/>
                  </a:lnTo>
                  <a:lnTo>
                    <a:pt x="210974" y="284722"/>
                  </a:lnTo>
                  <a:lnTo>
                    <a:pt x="209791" y="291947"/>
                  </a:lnTo>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199" name="Google Shape;5199;p84"/>
          <p:cNvPicPr preferRelativeResize="0"/>
          <p:nvPr/>
        </p:nvPicPr>
        <p:blipFill rotWithShape="1">
          <a:blip r:embed="rId19">
            <a:alphaModFix/>
          </a:blip>
          <a:srcRect b="0" l="0" r="0" t="0"/>
          <a:stretch/>
        </p:blipFill>
        <p:spPr>
          <a:xfrm>
            <a:off x="3299383" y="5267437"/>
            <a:ext cx="122402" cy="72161"/>
          </a:xfrm>
          <a:prstGeom prst="rect">
            <a:avLst/>
          </a:prstGeom>
          <a:noFill/>
          <a:ln>
            <a:noFill/>
          </a:ln>
        </p:spPr>
      </p:pic>
      <p:sp>
        <p:nvSpPr>
          <p:cNvPr id="5200" name="Google Shape;5200;p8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84</a:t>
            </a:r>
            <a:endParaRPr sz="900">
              <a:latin typeface="Malgun Gothic"/>
              <a:ea typeface="Malgun Gothic"/>
              <a:cs typeface="Malgun Gothic"/>
              <a:sym typeface="Malgun Gothic"/>
            </a:endParaRPr>
          </a:p>
        </p:txBody>
      </p:sp>
      <p:pic>
        <p:nvPicPr>
          <p:cNvPr id="5201" name="Google Shape;5201;p84"/>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5202" name="Google Shape;5202;p84"/>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5203" name="Google Shape;5203;p84"/>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5204" name="Google Shape;5204;p84"/>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5205" name="Google Shape;5205;p8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09" name="Shape 5209"/>
        <p:cNvGrpSpPr/>
        <p:nvPr/>
      </p:nvGrpSpPr>
      <p:grpSpPr>
        <a:xfrm>
          <a:off x="0" y="0"/>
          <a:ext cx="0" cy="0"/>
          <a:chOff x="0" y="0"/>
          <a:chExt cx="0" cy="0"/>
        </a:xfrm>
      </p:grpSpPr>
      <p:graphicFrame>
        <p:nvGraphicFramePr>
          <p:cNvPr id="5210" name="Google Shape;5210;p8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9">
                            <a:extLst>
                              <a:ext uri="{A12FA001-AC4F-418D-AE19-62706E023703}">
                                <ahyp:hlinkClr val="tx"/>
                              </a:ext>
                            </a:extLst>
                          </a:hlinkClick>
                        </a:rPr>
                        <a:t>건전한 지배구조</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5211" name="Google Shape;5211;p85"/>
          <p:cNvSpPr txBox="1"/>
          <p:nvPr/>
        </p:nvSpPr>
        <p:spPr>
          <a:xfrm>
            <a:off x="2439111" y="3728894"/>
            <a:ext cx="7105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이사회 산하 위원회</a:t>
            </a:r>
            <a:endParaRPr sz="700">
              <a:latin typeface="Arial"/>
              <a:ea typeface="Arial"/>
              <a:cs typeface="Arial"/>
              <a:sym typeface="Arial"/>
            </a:endParaRPr>
          </a:p>
        </p:txBody>
      </p:sp>
      <p:grpSp>
        <p:nvGrpSpPr>
          <p:cNvPr id="5212" name="Google Shape;5212;p85"/>
          <p:cNvGrpSpPr/>
          <p:nvPr/>
        </p:nvGrpSpPr>
        <p:grpSpPr>
          <a:xfrm>
            <a:off x="2340464" y="3705287"/>
            <a:ext cx="7955072" cy="197072"/>
            <a:chOff x="2340464" y="3705287"/>
            <a:chExt cx="7955072" cy="197072"/>
          </a:xfrm>
        </p:grpSpPr>
        <p:pic>
          <p:nvPicPr>
            <p:cNvPr id="5213" name="Google Shape;5213;p85"/>
            <p:cNvPicPr preferRelativeResize="0"/>
            <p:nvPr/>
          </p:nvPicPr>
          <p:blipFill rotWithShape="1">
            <a:blip r:embed="rId14">
              <a:alphaModFix/>
            </a:blip>
            <a:srcRect b="0" l="0" r="0" t="0"/>
            <a:stretch/>
          </p:blipFill>
          <p:spPr>
            <a:xfrm>
              <a:off x="2340464" y="3705728"/>
              <a:ext cx="90929" cy="196631"/>
            </a:xfrm>
            <a:prstGeom prst="rect">
              <a:avLst/>
            </a:prstGeom>
            <a:noFill/>
            <a:ln>
              <a:noFill/>
            </a:ln>
          </p:spPr>
        </p:pic>
        <p:sp>
          <p:nvSpPr>
            <p:cNvPr id="5214" name="Google Shape;5214;p85"/>
            <p:cNvSpPr/>
            <p:nvPr/>
          </p:nvSpPr>
          <p:spPr>
            <a:xfrm>
              <a:off x="2452344" y="3900918"/>
              <a:ext cx="7735570" cy="0"/>
            </a:xfrm>
            <a:custGeom>
              <a:rect b="b" l="l" r="r" t="t"/>
              <a:pathLst>
                <a:path extrusionOk="0" h="120000" w="7735570">
                  <a:moveTo>
                    <a:pt x="0" y="0"/>
                  </a:moveTo>
                  <a:lnTo>
                    <a:pt x="773512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15" name="Google Shape;5215;p85"/>
            <p:cNvPicPr preferRelativeResize="0"/>
            <p:nvPr/>
          </p:nvPicPr>
          <p:blipFill rotWithShape="1">
            <a:blip r:embed="rId15">
              <a:alphaModFix/>
            </a:blip>
            <a:srcRect b="0" l="0" r="0" t="0"/>
            <a:stretch/>
          </p:blipFill>
          <p:spPr>
            <a:xfrm>
              <a:off x="10204608" y="3705287"/>
              <a:ext cx="90928" cy="196631"/>
            </a:xfrm>
            <a:prstGeom prst="rect">
              <a:avLst/>
            </a:prstGeom>
            <a:noFill/>
            <a:ln>
              <a:noFill/>
            </a:ln>
          </p:spPr>
        </p:pic>
        <p:sp>
          <p:nvSpPr>
            <p:cNvPr id="5216" name="Google Shape;5216;p85"/>
            <p:cNvSpPr/>
            <p:nvPr/>
          </p:nvSpPr>
          <p:spPr>
            <a:xfrm>
              <a:off x="2448532" y="3706728"/>
              <a:ext cx="7735570" cy="0"/>
            </a:xfrm>
            <a:custGeom>
              <a:rect b="b" l="l" r="r" t="t"/>
              <a:pathLst>
                <a:path extrusionOk="0" h="120000" w="7735570">
                  <a:moveTo>
                    <a:pt x="7735125"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17" name="Google Shape;5217;p85"/>
            <p:cNvSpPr/>
            <p:nvPr/>
          </p:nvSpPr>
          <p:spPr>
            <a:xfrm>
              <a:off x="2341906" y="3706731"/>
              <a:ext cx="7952740" cy="194310"/>
            </a:xfrm>
            <a:custGeom>
              <a:rect b="b" l="l" r="r" t="t"/>
              <a:pathLst>
                <a:path extrusionOk="0" h="194310" w="7952740">
                  <a:moveTo>
                    <a:pt x="165" y="91376"/>
                  </a:moveTo>
                  <a:lnTo>
                    <a:pt x="50" y="93268"/>
                  </a:lnTo>
                  <a:lnTo>
                    <a:pt x="0" y="95173"/>
                  </a:lnTo>
                  <a:lnTo>
                    <a:pt x="0" y="97091"/>
                  </a:lnTo>
                  <a:lnTo>
                    <a:pt x="0" y="99009"/>
                  </a:lnTo>
                  <a:lnTo>
                    <a:pt x="50" y="100914"/>
                  </a:lnTo>
                  <a:lnTo>
                    <a:pt x="165" y="102806"/>
                  </a:lnTo>
                </a:path>
                <a:path extrusionOk="0" h="194310" w="7952740">
                  <a:moveTo>
                    <a:pt x="91376" y="194017"/>
                  </a:moveTo>
                  <a:lnTo>
                    <a:pt x="93268" y="194132"/>
                  </a:lnTo>
                  <a:lnTo>
                    <a:pt x="95173" y="194182"/>
                  </a:lnTo>
                  <a:lnTo>
                    <a:pt x="97091" y="194182"/>
                  </a:lnTo>
                  <a:lnTo>
                    <a:pt x="102806" y="194182"/>
                  </a:lnTo>
                </a:path>
                <a:path extrusionOk="0" h="194310" w="7952740">
                  <a:moveTo>
                    <a:pt x="7849374" y="194182"/>
                  </a:moveTo>
                  <a:lnTo>
                    <a:pt x="7855089" y="194182"/>
                  </a:lnTo>
                  <a:lnTo>
                    <a:pt x="7857007" y="194182"/>
                  </a:lnTo>
                  <a:lnTo>
                    <a:pt x="7858912" y="194132"/>
                  </a:lnTo>
                  <a:lnTo>
                    <a:pt x="7860804" y="194017"/>
                  </a:lnTo>
                </a:path>
                <a:path extrusionOk="0" h="194310" w="7952740">
                  <a:moveTo>
                    <a:pt x="7952028" y="102806"/>
                  </a:moveTo>
                  <a:lnTo>
                    <a:pt x="7952130" y="100914"/>
                  </a:lnTo>
                  <a:lnTo>
                    <a:pt x="7952193" y="99009"/>
                  </a:lnTo>
                  <a:lnTo>
                    <a:pt x="7952193" y="97091"/>
                  </a:lnTo>
                  <a:lnTo>
                    <a:pt x="7952193" y="95173"/>
                  </a:lnTo>
                  <a:lnTo>
                    <a:pt x="7952130" y="93268"/>
                  </a:lnTo>
                  <a:lnTo>
                    <a:pt x="7952028" y="91376"/>
                  </a:lnTo>
                </a:path>
                <a:path extrusionOk="0" h="194310" w="7952740">
                  <a:moveTo>
                    <a:pt x="7860804" y="165"/>
                  </a:moveTo>
                  <a:lnTo>
                    <a:pt x="7858912" y="50"/>
                  </a:lnTo>
                  <a:lnTo>
                    <a:pt x="7857007" y="0"/>
                  </a:lnTo>
                  <a:lnTo>
                    <a:pt x="7855089" y="0"/>
                  </a:lnTo>
                  <a:lnTo>
                    <a:pt x="7849374" y="0"/>
                  </a:lnTo>
                </a:path>
                <a:path extrusionOk="0" h="194310" w="795274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18" name="Google Shape;5218;p85"/>
            <p:cNvPicPr preferRelativeResize="0"/>
            <p:nvPr/>
          </p:nvPicPr>
          <p:blipFill rotWithShape="1">
            <a:blip r:embed="rId16">
              <a:alphaModFix/>
            </a:blip>
            <a:srcRect b="0" l="0" r="0" t="0"/>
            <a:stretch/>
          </p:blipFill>
          <p:spPr>
            <a:xfrm>
              <a:off x="10122367" y="3748134"/>
              <a:ext cx="111391" cy="111378"/>
            </a:xfrm>
            <a:prstGeom prst="rect">
              <a:avLst/>
            </a:prstGeom>
            <a:noFill/>
            <a:ln>
              <a:noFill/>
            </a:ln>
          </p:spPr>
        </p:pic>
      </p:grpSp>
      <p:grpSp>
        <p:nvGrpSpPr>
          <p:cNvPr id="5219" name="Google Shape;5219;p85"/>
          <p:cNvGrpSpPr/>
          <p:nvPr/>
        </p:nvGrpSpPr>
        <p:grpSpPr>
          <a:xfrm>
            <a:off x="2339987" y="913929"/>
            <a:ext cx="2484120" cy="3810"/>
            <a:chOff x="2339987" y="913929"/>
            <a:chExt cx="2484120" cy="3810"/>
          </a:xfrm>
        </p:grpSpPr>
        <p:sp>
          <p:nvSpPr>
            <p:cNvPr id="5220" name="Google Shape;5220;p85"/>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21" name="Google Shape;5221;p85"/>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222" name="Google Shape;5222;p85"/>
          <p:cNvSpPr txBox="1"/>
          <p:nvPr/>
        </p:nvSpPr>
        <p:spPr>
          <a:xfrm>
            <a:off x="2327300" y="682914"/>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내 위원회</a:t>
            </a:r>
            <a:endParaRPr sz="950">
              <a:latin typeface="Malgun Gothic"/>
              <a:ea typeface="Malgun Gothic"/>
              <a:cs typeface="Malgun Gothic"/>
              <a:sym typeface="Malgun Gothic"/>
            </a:endParaRPr>
          </a:p>
        </p:txBody>
      </p:sp>
      <p:pic>
        <p:nvPicPr>
          <p:cNvPr id="5223" name="Google Shape;5223;p85"/>
          <p:cNvPicPr preferRelativeResize="0"/>
          <p:nvPr/>
        </p:nvPicPr>
        <p:blipFill rotWithShape="1">
          <a:blip r:embed="rId17">
            <a:alphaModFix/>
          </a:blip>
          <a:srcRect b="0" l="0" r="0" t="0"/>
          <a:stretch/>
        </p:blipFill>
        <p:spPr>
          <a:xfrm>
            <a:off x="4192265" y="1452280"/>
            <a:ext cx="98424" cy="82549"/>
          </a:xfrm>
          <a:prstGeom prst="rect">
            <a:avLst/>
          </a:prstGeom>
          <a:noFill/>
          <a:ln>
            <a:noFill/>
          </a:ln>
        </p:spPr>
      </p:pic>
      <p:sp>
        <p:nvSpPr>
          <p:cNvPr id="5224" name="Google Shape;5224;p85"/>
          <p:cNvSpPr txBox="1"/>
          <p:nvPr/>
        </p:nvSpPr>
        <p:spPr>
          <a:xfrm>
            <a:off x="2327300" y="995334"/>
            <a:ext cx="2510155"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‘임원후보추천위원회’, ‘감사위원회’, ‘위험 관리위원회’, ’보수위원회’, ‘ESG위원회’ 총 5개의 이사 회 내 위원회를 구성하여 사외이사를 중심  로 운영하고 있습니다.</a:t>
            </a:r>
            <a:endParaRPr sz="800">
              <a:latin typeface="Arial"/>
              <a:ea typeface="Arial"/>
              <a:cs typeface="Arial"/>
              <a:sym typeface="Arial"/>
            </a:endParaRPr>
          </a:p>
        </p:txBody>
      </p:sp>
      <p:sp>
        <p:nvSpPr>
          <p:cNvPr id="5225" name="Google Shape;5225;p85"/>
          <p:cNvSpPr txBox="1"/>
          <p:nvPr/>
        </p:nvSpPr>
        <p:spPr>
          <a:xfrm>
            <a:off x="2327300" y="1908465"/>
            <a:ext cx="251206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ESG위원회를 제외한 전 위원회는 지배구조에 관한 법률 에 따라 설치가 의무화되어 있습니다. 이 중 위험관리위원 회와 보수위원회는 보험업감독규정 및 기존의 보험회사 성과보상체계 모범규준에 의거, 이사회의 전문성과 독립 성, 효율성을 높이기 위하여 지배구조에 관한 법률 시행 이 전부터 설치하였습니다. 또한 지배구조에 관한 법률에서</a:t>
            </a:r>
            <a:endParaRPr sz="800">
              <a:latin typeface="Arial"/>
              <a:ea typeface="Arial"/>
              <a:cs typeface="Arial"/>
              <a:sym typeface="Arial"/>
            </a:endParaRPr>
          </a:p>
        </p:txBody>
      </p:sp>
      <p:pic>
        <p:nvPicPr>
          <p:cNvPr id="5226" name="Google Shape;5226;p85"/>
          <p:cNvPicPr preferRelativeResize="0"/>
          <p:nvPr/>
        </p:nvPicPr>
        <p:blipFill rotWithShape="1">
          <a:blip r:embed="rId17">
            <a:alphaModFix/>
          </a:blip>
          <a:srcRect b="0" l="0" r="0" t="0"/>
          <a:stretch/>
        </p:blipFill>
        <p:spPr>
          <a:xfrm>
            <a:off x="5912143" y="1087028"/>
            <a:ext cx="98424" cy="82549"/>
          </a:xfrm>
          <a:prstGeom prst="rect">
            <a:avLst/>
          </a:prstGeom>
          <a:noFill/>
          <a:ln>
            <a:noFill/>
          </a:ln>
        </p:spPr>
      </p:pic>
      <p:pic>
        <p:nvPicPr>
          <p:cNvPr id="5227" name="Google Shape;5227;p85"/>
          <p:cNvPicPr preferRelativeResize="0"/>
          <p:nvPr/>
        </p:nvPicPr>
        <p:blipFill rotWithShape="1">
          <a:blip r:embed="rId17">
            <a:alphaModFix/>
          </a:blip>
          <a:srcRect b="0" l="0" r="0" t="0"/>
          <a:stretch/>
        </p:blipFill>
        <p:spPr>
          <a:xfrm>
            <a:off x="7139811" y="1634906"/>
            <a:ext cx="98424" cy="82549"/>
          </a:xfrm>
          <a:prstGeom prst="rect">
            <a:avLst/>
          </a:prstGeom>
          <a:noFill/>
          <a:ln>
            <a:noFill/>
          </a:ln>
        </p:spPr>
      </p:pic>
      <p:pic>
        <p:nvPicPr>
          <p:cNvPr id="5228" name="Google Shape;5228;p85"/>
          <p:cNvPicPr preferRelativeResize="0"/>
          <p:nvPr/>
        </p:nvPicPr>
        <p:blipFill rotWithShape="1">
          <a:blip r:embed="rId17">
            <a:alphaModFix/>
          </a:blip>
          <a:srcRect b="0" l="0" r="0" t="0"/>
          <a:stretch/>
        </p:blipFill>
        <p:spPr>
          <a:xfrm>
            <a:off x="5075999" y="2000158"/>
            <a:ext cx="98424" cy="82549"/>
          </a:xfrm>
          <a:prstGeom prst="rect">
            <a:avLst/>
          </a:prstGeom>
          <a:noFill/>
          <a:ln>
            <a:noFill/>
          </a:ln>
        </p:spPr>
      </p:pic>
      <p:sp>
        <p:nvSpPr>
          <p:cNvPr id="5229" name="Google Shape;5229;p85"/>
          <p:cNvSpPr txBox="1"/>
          <p:nvPr/>
        </p:nvSpPr>
        <p:spPr>
          <a:xfrm>
            <a:off x="5063299" y="995334"/>
            <a:ext cx="2509520"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의무화되어 있지 않  나 회사의 환경, 사회, 지배구조 등의 지속가능경영 요소를 고려한 의사결정을 위해 ESG위원회 를 운영하고 있습니다. 지배구조법 및 당사 내규에 따라 감 사위원회의 경우 사외이사를 총 위원의 2/3이상  로 구성 하고, 그 외 나머지 4개 위원회는 사외이사를 과반수 이상</a:t>
            </a:r>
            <a:endParaRPr sz="800">
              <a:latin typeface="Arial"/>
              <a:ea typeface="Arial"/>
              <a:cs typeface="Arial"/>
              <a:sym typeface="Arial"/>
            </a:endParaRPr>
          </a:p>
          <a:p>
            <a:pPr indent="0" lvl="0" marL="111125" rtl="0" algn="just">
              <a:lnSpc>
                <a:spcPct val="100000"/>
              </a:lnSpc>
              <a:spcBef>
                <a:spcPts val="480"/>
              </a:spcBef>
              <a:spcAft>
                <a:spcPts val="0"/>
              </a:spcAft>
              <a:buNone/>
            </a:pPr>
            <a:r>
              <a:rPr b="0" lang="en-US" sz="800">
                <a:solidFill>
                  <a:srgbClr val="58595B"/>
                </a:solidFill>
                <a:latin typeface="Arial"/>
                <a:ea typeface="Arial"/>
                <a:cs typeface="Arial"/>
                <a:sym typeface="Arial"/>
              </a:rPr>
              <a:t>로 운영하고 있습니다.</a:t>
            </a:r>
            <a:endParaRPr sz="800">
              <a:latin typeface="Arial"/>
              <a:ea typeface="Arial"/>
              <a:cs typeface="Arial"/>
              <a:sym typeface="Arial"/>
            </a:endParaRPr>
          </a:p>
        </p:txBody>
      </p:sp>
      <p:sp>
        <p:nvSpPr>
          <p:cNvPr id="5230" name="Google Shape;5230;p85"/>
          <p:cNvSpPr txBox="1"/>
          <p:nvPr/>
        </p:nvSpPr>
        <p:spPr>
          <a:xfrm>
            <a:off x="5063299" y="2273716"/>
            <a:ext cx="2510155"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ESG위원회를 제외한 이사회 내 위원회의 위원장은 모두 사외이사로 선임하여 운영하고 있습니다. 이사회는 회사의 운영과 비즈니스 관계에서 중요한 영향을 미칠 수 있는 잠재적 및 실재적인 중대 사안에 대해 해당 사안이 발</a:t>
            </a:r>
            <a:endParaRPr sz="800">
              <a:latin typeface="Arial"/>
              <a:ea typeface="Arial"/>
              <a:cs typeface="Arial"/>
              <a:sym typeface="Arial"/>
            </a:endParaRPr>
          </a:p>
        </p:txBody>
      </p:sp>
      <p:pic>
        <p:nvPicPr>
          <p:cNvPr id="5231" name="Google Shape;5231;p85"/>
          <p:cNvPicPr preferRelativeResize="0"/>
          <p:nvPr/>
        </p:nvPicPr>
        <p:blipFill rotWithShape="1">
          <a:blip r:embed="rId17">
            <a:alphaModFix/>
          </a:blip>
          <a:srcRect b="0" l="0" r="0" t="0"/>
          <a:stretch/>
        </p:blipFill>
        <p:spPr>
          <a:xfrm>
            <a:off x="8663713" y="1087028"/>
            <a:ext cx="98424" cy="82549"/>
          </a:xfrm>
          <a:prstGeom prst="rect">
            <a:avLst/>
          </a:prstGeom>
          <a:noFill/>
          <a:ln>
            <a:noFill/>
          </a:ln>
        </p:spPr>
      </p:pic>
      <p:sp>
        <p:nvSpPr>
          <p:cNvPr id="5232" name="Google Shape;5232;p85"/>
          <p:cNvSpPr txBox="1"/>
          <p:nvPr/>
        </p:nvSpPr>
        <p:spPr>
          <a:xfrm>
            <a:off x="7799299" y="995334"/>
            <a:ext cx="250825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생할 때마다 주기적  로 정보를 전달받고 있습니다. 이를 통해 이사회는 각 사안에 대한 심도 있는 토론을 진행하고 회사의 안정성과 지속가능성을 고려하여 전략적인 의사결 정을 내리고 있습니다.</a:t>
            </a:r>
            <a:endParaRPr sz="800">
              <a:latin typeface="Arial"/>
              <a:ea typeface="Arial"/>
              <a:cs typeface="Arial"/>
              <a:sym typeface="Arial"/>
            </a:endParaRPr>
          </a:p>
        </p:txBody>
      </p:sp>
      <p:pic>
        <p:nvPicPr>
          <p:cNvPr id="5233" name="Google Shape;5233;p85"/>
          <p:cNvPicPr preferRelativeResize="0"/>
          <p:nvPr/>
        </p:nvPicPr>
        <p:blipFill rotWithShape="1">
          <a:blip r:embed="rId17">
            <a:alphaModFix/>
          </a:blip>
          <a:srcRect b="0" l="0" r="0" t="0"/>
          <a:stretch/>
        </p:blipFill>
        <p:spPr>
          <a:xfrm>
            <a:off x="7910558" y="2182784"/>
            <a:ext cx="98424" cy="82549"/>
          </a:xfrm>
          <a:prstGeom prst="rect">
            <a:avLst/>
          </a:prstGeom>
          <a:noFill/>
          <a:ln>
            <a:noFill/>
          </a:ln>
        </p:spPr>
      </p:pic>
      <p:pic>
        <p:nvPicPr>
          <p:cNvPr id="5234" name="Google Shape;5234;p85"/>
          <p:cNvPicPr preferRelativeResize="0"/>
          <p:nvPr/>
        </p:nvPicPr>
        <p:blipFill rotWithShape="1">
          <a:blip r:embed="rId17">
            <a:alphaModFix/>
          </a:blip>
          <a:srcRect b="0" l="0" r="0" t="0"/>
          <a:stretch/>
        </p:blipFill>
        <p:spPr>
          <a:xfrm>
            <a:off x="8976685" y="2182784"/>
            <a:ext cx="98424" cy="82549"/>
          </a:xfrm>
          <a:prstGeom prst="rect">
            <a:avLst/>
          </a:prstGeom>
          <a:noFill/>
          <a:ln>
            <a:noFill/>
          </a:ln>
        </p:spPr>
      </p:pic>
      <p:sp>
        <p:nvSpPr>
          <p:cNvPr id="5235" name="Google Shape;5235;p85"/>
          <p:cNvSpPr txBox="1"/>
          <p:nvPr/>
        </p:nvSpPr>
        <p:spPr>
          <a:xfrm>
            <a:off x="7799299" y="1908465"/>
            <a:ext cx="2510155" cy="112141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2023년에는 이사회에 총 79건의 안건이 결의 및 보고되 었 며, 고객보호 관련 안건 로 금융소비자보호 실태평가 결과 및 개선사항, 고객정보의 제공 및 이용현황, 회사의 경 영전략, 대내외 환경 등을 감안한 리스크 관리에 대한 기본 방침의 수립 및 변경, 회사가 부담 가능한 리스크 총한도의 결정 등 리스크 관리에 관한 사항 등을 결의하였습니다.</a:t>
            </a:r>
            <a:endParaRPr sz="800">
              <a:latin typeface="Arial"/>
              <a:ea typeface="Arial"/>
              <a:cs typeface="Arial"/>
              <a:sym typeface="Arial"/>
            </a:endParaRPr>
          </a:p>
        </p:txBody>
      </p:sp>
      <p:pic>
        <p:nvPicPr>
          <p:cNvPr id="5236" name="Google Shape;5236;p85"/>
          <p:cNvPicPr preferRelativeResize="0"/>
          <p:nvPr/>
        </p:nvPicPr>
        <p:blipFill rotWithShape="1">
          <a:blip r:embed="rId18">
            <a:alphaModFix/>
          </a:blip>
          <a:srcRect b="0" l="0" r="0" t="0"/>
          <a:stretch/>
        </p:blipFill>
        <p:spPr>
          <a:xfrm>
            <a:off x="5695359" y="5599256"/>
            <a:ext cx="82550" cy="69850"/>
          </a:xfrm>
          <a:prstGeom prst="rect">
            <a:avLst/>
          </a:prstGeom>
          <a:noFill/>
          <a:ln>
            <a:noFill/>
          </a:ln>
        </p:spPr>
      </p:pic>
      <p:pic>
        <p:nvPicPr>
          <p:cNvPr id="5237" name="Google Shape;5237;p85"/>
          <p:cNvPicPr preferRelativeResize="0"/>
          <p:nvPr/>
        </p:nvPicPr>
        <p:blipFill rotWithShape="1">
          <a:blip r:embed="rId18">
            <a:alphaModFix/>
          </a:blip>
          <a:srcRect b="0" l="0" r="0" t="0"/>
          <a:stretch/>
        </p:blipFill>
        <p:spPr>
          <a:xfrm>
            <a:off x="4679232" y="5903206"/>
            <a:ext cx="82550" cy="69850"/>
          </a:xfrm>
          <a:prstGeom prst="rect">
            <a:avLst/>
          </a:prstGeom>
          <a:noFill/>
          <a:ln>
            <a:noFill/>
          </a:ln>
        </p:spPr>
      </p:pic>
      <p:pic>
        <p:nvPicPr>
          <p:cNvPr id="5238" name="Google Shape;5238;p85"/>
          <p:cNvPicPr preferRelativeResize="0"/>
          <p:nvPr/>
        </p:nvPicPr>
        <p:blipFill rotWithShape="1">
          <a:blip r:embed="rId18">
            <a:alphaModFix/>
          </a:blip>
          <a:srcRect b="0" l="0" r="0" t="0"/>
          <a:stretch/>
        </p:blipFill>
        <p:spPr>
          <a:xfrm>
            <a:off x="5289619" y="5903206"/>
            <a:ext cx="82550" cy="69850"/>
          </a:xfrm>
          <a:prstGeom prst="rect">
            <a:avLst/>
          </a:prstGeom>
          <a:noFill/>
          <a:ln>
            <a:noFill/>
          </a:ln>
        </p:spPr>
      </p:pic>
      <p:graphicFrame>
        <p:nvGraphicFramePr>
          <p:cNvPr id="5239" name="Google Shape;5239;p85"/>
          <p:cNvGraphicFramePr/>
          <p:nvPr/>
        </p:nvGraphicFramePr>
        <p:xfrm>
          <a:off x="2340000" y="4082822"/>
          <a:ext cx="3000000" cy="3000000"/>
        </p:xfrm>
        <a:graphic>
          <a:graphicData uri="http://schemas.openxmlformats.org/drawingml/2006/table">
            <a:tbl>
              <a:tblPr bandRow="1" firstRow="1">
                <a:noFill/>
                <a:tableStyleId>{C31ADFB9-D814-4208-886B-9652E2F75FA4}</a:tableStyleId>
              </a:tblPr>
              <a:tblGrid>
                <a:gridCol w="612150"/>
                <a:gridCol w="72400"/>
                <a:gridCol w="1332225"/>
                <a:gridCol w="72400"/>
                <a:gridCol w="3420100"/>
                <a:gridCol w="72400"/>
                <a:gridCol w="432425"/>
                <a:gridCol w="72400"/>
                <a:gridCol w="1368425"/>
                <a:gridCol w="72400"/>
                <a:gridCol w="432425"/>
              </a:tblGrid>
              <a:tr h="1308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ctr">
                        <a:lnSpc>
                          <a:spcPct val="102142"/>
                        </a:lnSpc>
                        <a:spcBef>
                          <a:spcPts val="0"/>
                        </a:spcBef>
                        <a:spcAft>
                          <a:spcPts val="0"/>
                        </a:spcAft>
                        <a:buNone/>
                      </a:pPr>
                      <a:r>
                        <a:rPr b="0" lang="en-US" sz="700" u="none" cap="none" strike="noStrike">
                          <a:solidFill>
                            <a:srgbClr val="95A4F5"/>
                          </a:solidFill>
                          <a:latin typeface="Arial"/>
                          <a:ea typeface="Arial"/>
                          <a:cs typeface="Arial"/>
                          <a:sym typeface="Arial"/>
                        </a:rPr>
                        <a:t>2023 위원회 운영 실적</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r>
              <a:tr h="89525">
                <a:tc>
                  <a:txBody>
                    <a:bodyPr/>
                    <a:lstStyle/>
                    <a:p>
                      <a:pPr indent="0" lvl="0" marL="0" marR="0" rtl="0" algn="ctr">
                        <a:lnSpc>
                          <a:spcPct val="87142"/>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0"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l">
                        <a:lnSpc>
                          <a:spcPct val="87142"/>
                        </a:lnSpc>
                        <a:spcBef>
                          <a:spcPts val="0"/>
                        </a:spcBef>
                        <a:spcAft>
                          <a:spcPts val="0"/>
                        </a:spcAft>
                        <a:buNone/>
                      </a:pPr>
                      <a:r>
                        <a:rPr b="0" lang="en-US" sz="700" u="none" cap="none" strike="noStrike">
                          <a:solidFill>
                            <a:srgbClr val="95A4F5"/>
                          </a:solidFill>
                          <a:latin typeface="Arial"/>
                          <a:ea typeface="Arial"/>
                          <a:cs typeface="Arial"/>
                          <a:sym typeface="Arial"/>
                        </a:rPr>
                        <a:t>구성원</a:t>
                      </a:r>
                      <a:endParaRPr sz="700" u="none" cap="none" strike="noStrike">
                        <a:latin typeface="Arial"/>
                        <a:ea typeface="Arial"/>
                        <a:cs typeface="Arial"/>
                        <a:sym typeface="Arial"/>
                      </a:endParaRPr>
                    </a:p>
                  </a:txBody>
                  <a:tcPr marT="0" marB="0" marR="0" marL="0">
                    <a:solidFill>
                      <a:srgbClr val="EAECFC"/>
                    </a:solidFill>
                  </a:tcPr>
                </a:tc>
                <a:tc gridSpan="4">
                  <a:txBody>
                    <a:bodyPr/>
                    <a:lstStyle/>
                    <a:p>
                      <a:pPr indent="0" lvl="0" marL="71755" marR="0" rtl="0" algn="l">
                        <a:lnSpc>
                          <a:spcPct val="87142"/>
                        </a:lnSpc>
                        <a:spcBef>
                          <a:spcPts val="0"/>
                        </a:spcBef>
                        <a:spcAft>
                          <a:spcPts val="0"/>
                        </a:spcAft>
                        <a:buNone/>
                      </a:pPr>
                      <a:r>
                        <a:rPr b="0" lang="en-US" sz="700" u="none" cap="none" strike="noStrike">
                          <a:solidFill>
                            <a:srgbClr val="95A4F5"/>
                          </a:solidFill>
                          <a:latin typeface="Arial"/>
                          <a:ea typeface="Arial"/>
                          <a:cs typeface="Arial"/>
                          <a:sym typeface="Arial"/>
                        </a:rPr>
                        <a:t>주요역할</a:t>
                      </a:r>
                      <a:endParaRPr sz="700" u="none" cap="none" strike="noStrike">
                        <a:latin typeface="Arial"/>
                        <a:ea typeface="Arial"/>
                        <a:cs typeface="Arial"/>
                        <a:sym typeface="Arial"/>
                      </a:endParaRPr>
                    </a:p>
                  </a:txBody>
                  <a:tcPr marT="0" marB="0" marR="0" marL="0">
                    <a:solidFill>
                      <a:srgbClr val="EAECFC"/>
                    </a:solidFill>
                  </a:tcPr>
                </a:tc>
                <a:tc hMerge="1"/>
                <a:tc hMerge="1"/>
                <a:tc hMerge="1"/>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solidFill>
                      <a:srgbClr val="EAECFC"/>
                    </a:solidFill>
                  </a:tcPr>
                </a:tc>
              </a:tr>
              <a:tr h="1384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개최 횟수</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논의 안건</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100965" rtl="0" algn="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참석률</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r>
              <a:tr h="44957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감사위원회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위원장: 최원석</a:t>
                      </a:r>
                      <a:endParaRPr sz="700" u="none" cap="none" strike="noStrike">
                        <a:latin typeface="Arial"/>
                        <a:ea typeface="Arial"/>
                        <a:cs typeface="Arial"/>
                        <a:sym typeface="Arial"/>
                      </a:endParaRPr>
                    </a:p>
                    <a:p>
                      <a:pPr indent="0" lvl="0" marL="0" marR="0" rtl="0" algn="l">
                        <a:lnSpc>
                          <a:spcPct val="100000"/>
                        </a:lnSpc>
                        <a:spcBef>
                          <a:spcPts val="310"/>
                        </a:spcBef>
                        <a:spcAft>
                          <a:spcPts val="0"/>
                        </a:spcAft>
                        <a:buNone/>
                      </a:pPr>
                      <a:r>
                        <a:rPr b="0" lang="en-US" sz="700" u="none" cap="none" strike="noStrike">
                          <a:solidFill>
                            <a:srgbClr val="58595B"/>
                          </a:solidFill>
                          <a:latin typeface="Arial"/>
                          <a:ea typeface="Arial"/>
                          <a:cs typeface="Arial"/>
                          <a:sym typeface="Arial"/>
                        </a:rPr>
                        <a:t>사외이사: 성주호, 김용덕</a:t>
                      </a:r>
                      <a:endParaRPr sz="700" u="none" cap="none" strike="noStrike">
                        <a:latin typeface="Arial"/>
                        <a:ea typeface="Arial"/>
                        <a:cs typeface="Arial"/>
                        <a:sym typeface="Arial"/>
                      </a:endParaRPr>
                    </a:p>
                  </a:txBody>
                  <a:tcPr marT="895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33679"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회계를 비롯한 회사 주요 업무에 대한 감사와 이사회에서 위임한 사항에 대한 심의/결의를 통해 합리적인 경영판단이 이루어지도록 이사와 경영진의 직무 집행 감독</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8회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 13건 심의 5건 보고 23건</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1123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96%</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49575">
                <a:tc>
                  <a:txBody>
                    <a:bodyPr/>
                    <a:lstStyle/>
                    <a:p>
                      <a:pPr indent="-41909" lvl="0" marL="179705" marR="130810"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위험관리 위원회</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위원장: 성주호</a:t>
                      </a:r>
                      <a:endParaRPr sz="700" u="none" cap="none" strike="noStrike">
                        <a:latin typeface="Arial"/>
                        <a:ea typeface="Arial"/>
                        <a:cs typeface="Arial"/>
                        <a:sym typeface="Arial"/>
                      </a:endParaRPr>
                    </a:p>
                    <a:p>
                      <a:pPr indent="0" lvl="0" marL="0" marR="440055"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사외이사: 민세진 기타비상무이사: 고석헌</a:t>
                      </a:r>
                      <a:endParaRPr sz="700" u="none" cap="none" strike="noStrike">
                        <a:latin typeface="Arial"/>
                        <a:ea typeface="Arial"/>
                        <a:cs typeface="Arial"/>
                        <a:sym typeface="Arial"/>
                      </a:endParaRPr>
                    </a:p>
                  </a:txBody>
                  <a:tcPr marT="165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782320"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발생하는 제반 리스크를 적시에 인식, 측정, 감시, 통제하는 등 종합적인 리스크 관리 정책 수립 및 준수 여부 감시</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 19건 심의 7건 보고 21건</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8509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100%</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49575">
                <a:tc>
                  <a:txBody>
                    <a:bodyPr/>
                    <a:lstStyle/>
                    <a:p>
                      <a:pPr indent="41275" lvl="0" marL="95885" marR="88900"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임원후보 추천위원회</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위원장: 김용덕</a:t>
                      </a:r>
                      <a:endParaRPr sz="700" u="none" cap="none" strike="noStrike">
                        <a:latin typeface="Arial"/>
                        <a:ea typeface="Arial"/>
                        <a:cs typeface="Arial"/>
                        <a:sym typeface="Arial"/>
                      </a:endParaRPr>
                    </a:p>
                    <a:p>
                      <a:pPr indent="0" lvl="0" marL="0" marR="440055"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사외이사: 최원석 기타비상무이사: 고석헌</a:t>
                      </a:r>
                      <a:endParaRPr sz="700" u="none" cap="none" strike="noStrike">
                        <a:latin typeface="Arial"/>
                        <a:ea typeface="Arial"/>
                        <a:cs typeface="Arial"/>
                        <a:sym typeface="Arial"/>
                      </a:endParaRPr>
                    </a:p>
                  </a:txBody>
                  <a:tcPr marT="165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86690"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금융 전문성, 통찰력, 조직관리 역량을 겸비한 대표 이사와 전문성 및 독립성 등을 갖춘 사외이사, 경영진의 업무를 독립적 로 관리/감사할 수 있는 감사위원 후보에 대한 추천</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2286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4회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 7건 보고 2건</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8509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100%</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4957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보수위원회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위원장: 민세진</a:t>
                      </a:r>
                      <a:endParaRPr sz="700" u="none" cap="none" strike="noStrike">
                        <a:latin typeface="Arial"/>
                        <a:ea typeface="Arial"/>
                        <a:cs typeface="Arial"/>
                        <a:sym typeface="Arial"/>
                      </a:endParaRPr>
                    </a:p>
                    <a:p>
                      <a:pPr indent="0" lvl="0" marL="0" marR="440055"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사외이사: 성주호 기타비상무이사: 고석헌</a:t>
                      </a:r>
                      <a:endParaRPr sz="700" u="none" cap="none" strike="noStrike">
                        <a:latin typeface="Arial"/>
                        <a:ea typeface="Arial"/>
                        <a:cs typeface="Arial"/>
                        <a:sym typeface="Arial"/>
                      </a:endParaRPr>
                    </a:p>
                  </a:txBody>
                  <a:tcPr marT="165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598170"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경영진 로부터 독립적 로 회사 보수 체계가 회사의 성과 및 리스크 구조와 조화를 이루도록 건전한 성과주의 문화 정착 관리</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8회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 14건</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8509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100%</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44957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ESG위원회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위원장: 성대규</a:t>
                      </a:r>
                      <a:endParaRPr sz="700" u="none" cap="none" strike="noStrike">
                        <a:latin typeface="Arial"/>
                        <a:ea typeface="Arial"/>
                        <a:cs typeface="Arial"/>
                        <a:sym typeface="Arial"/>
                      </a:endParaRPr>
                    </a:p>
                    <a:p>
                      <a:pPr indent="0" lvl="0" marL="0" marR="0" rtl="0" algn="l">
                        <a:lnSpc>
                          <a:spcPct val="100000"/>
                        </a:lnSpc>
                        <a:spcBef>
                          <a:spcPts val="310"/>
                        </a:spcBef>
                        <a:spcAft>
                          <a:spcPts val="0"/>
                        </a:spcAft>
                        <a:buNone/>
                      </a:pPr>
                      <a:r>
                        <a:rPr b="0" lang="en-US" sz="700" u="none" cap="none" strike="noStrike">
                          <a:solidFill>
                            <a:srgbClr val="58595B"/>
                          </a:solidFill>
                          <a:latin typeface="Arial"/>
                          <a:ea typeface="Arial"/>
                          <a:cs typeface="Arial"/>
                          <a:sym typeface="Arial"/>
                        </a:rPr>
                        <a:t>사외이사: 최원석, 김용덕, 민세진</a:t>
                      </a:r>
                      <a:endParaRPr sz="700" u="none" cap="none" strike="noStrike">
                        <a:latin typeface="Arial"/>
                        <a:ea typeface="Arial"/>
                        <a:cs typeface="Arial"/>
                        <a:sym typeface="Arial"/>
                      </a:endParaRPr>
                    </a:p>
                  </a:txBody>
                  <a:tcPr marT="89525"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31775" rtl="0" algn="l">
                        <a:lnSpc>
                          <a:spcPct val="136900"/>
                        </a:lnSpc>
                        <a:spcBef>
                          <a:spcPts val="0"/>
                        </a:spcBef>
                        <a:spcAft>
                          <a:spcPts val="0"/>
                        </a:spcAft>
                        <a:buNone/>
                      </a:pPr>
                      <a:r>
                        <a:rPr b="0" lang="en-US" sz="700" u="none" cap="none" strike="noStrike">
                          <a:solidFill>
                            <a:srgbClr val="58595B"/>
                          </a:solidFill>
                          <a:latin typeface="Arial"/>
                          <a:ea typeface="Arial"/>
                          <a:cs typeface="Arial"/>
                          <a:sym typeface="Arial"/>
                        </a:rPr>
                        <a:t>지속가능경영 중장기 방향 및 전략을 수립하고, 관련 사항을 환경, 사회, 지배구조 등의 다양한 관점에서 균형적 로 추진</a:t>
                      </a:r>
                      <a:endParaRPr sz="700" u="none" cap="none" strike="noStrike">
                        <a:latin typeface="Arial"/>
                        <a:ea typeface="Arial"/>
                        <a:cs typeface="Arial"/>
                        <a:sym typeface="Arial"/>
                      </a:endParaRPr>
                    </a:p>
                  </a:txBody>
                  <a:tcPr marT="50175"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6회</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결의 3건 보고 11건</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1123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96%</a:t>
                      </a:r>
                      <a:endParaRPr sz="70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grpSp>
        <p:nvGrpSpPr>
          <p:cNvPr id="5240" name="Google Shape;5240;p85"/>
          <p:cNvGrpSpPr/>
          <p:nvPr/>
        </p:nvGrpSpPr>
        <p:grpSpPr>
          <a:xfrm>
            <a:off x="7920000" y="4264411"/>
            <a:ext cx="2376433" cy="0"/>
            <a:chOff x="7920000" y="4264411"/>
            <a:chExt cx="2376433" cy="0"/>
          </a:xfrm>
        </p:grpSpPr>
        <p:sp>
          <p:nvSpPr>
            <p:cNvPr id="5241" name="Google Shape;5241;p85"/>
            <p:cNvSpPr/>
            <p:nvPr/>
          </p:nvSpPr>
          <p:spPr>
            <a:xfrm>
              <a:off x="7920000" y="4264411"/>
              <a:ext cx="432434" cy="0"/>
            </a:xfrm>
            <a:custGeom>
              <a:rect b="b" l="l" r="r" t="t"/>
              <a:pathLst>
                <a:path extrusionOk="0" h="120000" w="432434">
                  <a:moveTo>
                    <a:pt x="0" y="0"/>
                  </a:moveTo>
                  <a:lnTo>
                    <a:pt x="432003"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2" name="Google Shape;5242;p85"/>
            <p:cNvSpPr/>
            <p:nvPr/>
          </p:nvSpPr>
          <p:spPr>
            <a:xfrm>
              <a:off x="8351999" y="4264411"/>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3" name="Google Shape;5243;p85"/>
            <p:cNvSpPr/>
            <p:nvPr/>
          </p:nvSpPr>
          <p:spPr>
            <a:xfrm>
              <a:off x="8423999" y="4264411"/>
              <a:ext cx="1368425" cy="0"/>
            </a:xfrm>
            <a:custGeom>
              <a:rect b="b" l="l" r="r" t="t"/>
              <a:pathLst>
                <a:path extrusionOk="0" h="120000" w="1368425">
                  <a:moveTo>
                    <a:pt x="0" y="0"/>
                  </a:moveTo>
                  <a:lnTo>
                    <a:pt x="1368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4" name="Google Shape;5244;p85"/>
            <p:cNvSpPr/>
            <p:nvPr/>
          </p:nvSpPr>
          <p:spPr>
            <a:xfrm>
              <a:off x="9791999" y="4264411"/>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5" name="Google Shape;5245;p85"/>
            <p:cNvSpPr/>
            <p:nvPr/>
          </p:nvSpPr>
          <p:spPr>
            <a:xfrm>
              <a:off x="9863999" y="4264411"/>
              <a:ext cx="432434" cy="0"/>
            </a:xfrm>
            <a:custGeom>
              <a:rect b="b" l="l" r="r" t="t"/>
              <a:pathLst>
                <a:path extrusionOk="0" h="120000" w="432434">
                  <a:moveTo>
                    <a:pt x="0" y="0"/>
                  </a:moveTo>
                  <a:lnTo>
                    <a:pt x="432003"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246" name="Google Shape;5246;p85"/>
          <p:cNvSpPr/>
          <p:nvPr/>
        </p:nvSpPr>
        <p:spPr>
          <a:xfrm>
            <a:off x="2340000" y="6694409"/>
            <a:ext cx="612140" cy="0"/>
          </a:xfrm>
          <a:custGeom>
            <a:rect b="b" l="l" r="r" t="t"/>
            <a:pathLst>
              <a:path extrusionOk="0" h="120000" w="612139">
                <a:moveTo>
                  <a:pt x="0" y="0"/>
                </a:moveTo>
                <a:lnTo>
                  <a:pt x="612000"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7" name="Google Shape;5247;p85"/>
          <p:cNvSpPr/>
          <p:nvPr/>
        </p:nvSpPr>
        <p:spPr>
          <a:xfrm>
            <a:off x="3023999" y="6694409"/>
            <a:ext cx="1332230" cy="0"/>
          </a:xfrm>
          <a:custGeom>
            <a:rect b="b" l="l" r="r" t="t"/>
            <a:pathLst>
              <a:path extrusionOk="0" h="120000" w="1332229">
                <a:moveTo>
                  <a:pt x="0" y="0"/>
                </a:moveTo>
                <a:lnTo>
                  <a:pt x="1332001"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8" name="Google Shape;5248;p85"/>
          <p:cNvSpPr/>
          <p:nvPr/>
        </p:nvSpPr>
        <p:spPr>
          <a:xfrm>
            <a:off x="4427999" y="6694409"/>
            <a:ext cx="3420110" cy="0"/>
          </a:xfrm>
          <a:custGeom>
            <a:rect b="b" l="l" r="r" t="t"/>
            <a:pathLst>
              <a:path extrusionOk="0" h="120000" w="3420109">
                <a:moveTo>
                  <a:pt x="0" y="0"/>
                </a:moveTo>
                <a:lnTo>
                  <a:pt x="341999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9" name="Google Shape;5249;p85"/>
          <p:cNvSpPr/>
          <p:nvPr/>
        </p:nvSpPr>
        <p:spPr>
          <a:xfrm>
            <a:off x="7920000" y="6694409"/>
            <a:ext cx="432434" cy="0"/>
          </a:xfrm>
          <a:custGeom>
            <a:rect b="b" l="l" r="r" t="t"/>
            <a:pathLst>
              <a:path extrusionOk="0" h="120000" w="432434">
                <a:moveTo>
                  <a:pt x="0" y="0"/>
                </a:moveTo>
                <a:lnTo>
                  <a:pt x="432003"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50" name="Google Shape;5250;p85"/>
          <p:cNvSpPr/>
          <p:nvPr/>
        </p:nvSpPr>
        <p:spPr>
          <a:xfrm>
            <a:off x="8424000" y="6694409"/>
            <a:ext cx="1368425" cy="0"/>
          </a:xfrm>
          <a:custGeom>
            <a:rect b="b" l="l" r="r" t="t"/>
            <a:pathLst>
              <a:path extrusionOk="0" h="120000" w="1368425">
                <a:moveTo>
                  <a:pt x="0" y="0"/>
                </a:moveTo>
                <a:lnTo>
                  <a:pt x="1368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51" name="Google Shape;5251;p85"/>
          <p:cNvPicPr preferRelativeResize="0"/>
          <p:nvPr/>
        </p:nvPicPr>
        <p:blipFill rotWithShape="1">
          <a:blip r:embed="rId18">
            <a:alphaModFix/>
          </a:blip>
          <a:srcRect b="0" l="0" r="0" t="0"/>
          <a:stretch/>
        </p:blipFill>
        <p:spPr>
          <a:xfrm>
            <a:off x="5313800" y="6499255"/>
            <a:ext cx="82550" cy="69850"/>
          </a:xfrm>
          <a:prstGeom prst="rect">
            <a:avLst/>
          </a:prstGeom>
          <a:noFill/>
          <a:ln>
            <a:noFill/>
          </a:ln>
        </p:spPr>
      </p:pic>
      <p:sp>
        <p:nvSpPr>
          <p:cNvPr id="5252" name="Google Shape;5252;p8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85</a:t>
            </a:r>
            <a:endParaRPr sz="900">
              <a:latin typeface="Malgun Gothic"/>
              <a:ea typeface="Malgun Gothic"/>
              <a:cs typeface="Malgun Gothic"/>
              <a:sym typeface="Malgun Gothic"/>
            </a:endParaRPr>
          </a:p>
        </p:txBody>
      </p:sp>
      <p:pic>
        <p:nvPicPr>
          <p:cNvPr id="5253" name="Google Shape;5253;p85"/>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5254" name="Google Shape;5254;p85"/>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5255" name="Google Shape;5255;p85"/>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5256" name="Google Shape;5256;p85"/>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5257" name="Google Shape;5257;p8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61" name="Shape 5261"/>
        <p:cNvGrpSpPr/>
        <p:nvPr/>
      </p:nvGrpSpPr>
      <p:grpSpPr>
        <a:xfrm>
          <a:off x="0" y="0"/>
          <a:ext cx="0" cy="0"/>
          <a:chOff x="0" y="0"/>
          <a:chExt cx="0" cy="0"/>
        </a:xfrm>
      </p:grpSpPr>
      <p:graphicFrame>
        <p:nvGraphicFramePr>
          <p:cNvPr id="5262" name="Google Shape;5262;p8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9">
                            <a:extLst>
                              <a:ext uri="{A12FA001-AC4F-418D-AE19-62706E023703}">
                                <ahyp:hlinkClr val="tx"/>
                              </a:ext>
                            </a:extLst>
                          </a:hlinkClick>
                        </a:rPr>
                        <a:t>건전한 지배구조</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263" name="Google Shape;5263;p86"/>
          <p:cNvGrpSpPr/>
          <p:nvPr/>
        </p:nvGrpSpPr>
        <p:grpSpPr>
          <a:xfrm>
            <a:off x="2339987" y="913929"/>
            <a:ext cx="2484120" cy="3810"/>
            <a:chOff x="2339987" y="913929"/>
            <a:chExt cx="2484120" cy="3810"/>
          </a:xfrm>
        </p:grpSpPr>
        <p:sp>
          <p:nvSpPr>
            <p:cNvPr id="5264" name="Google Shape;5264;p86"/>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65" name="Google Shape;5265;p86"/>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266" name="Google Shape;5266;p86"/>
          <p:cNvSpPr txBox="1"/>
          <p:nvPr/>
        </p:nvSpPr>
        <p:spPr>
          <a:xfrm>
            <a:off x="2327300" y="682914"/>
            <a:ext cx="11087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평가 및 보상</a:t>
            </a:r>
            <a:endParaRPr sz="950">
              <a:latin typeface="Malgun Gothic"/>
              <a:ea typeface="Malgun Gothic"/>
              <a:cs typeface="Malgun Gothic"/>
              <a:sym typeface="Malgun Gothic"/>
            </a:endParaRPr>
          </a:p>
        </p:txBody>
      </p:sp>
      <p:pic>
        <p:nvPicPr>
          <p:cNvPr id="5267" name="Google Shape;5267;p86"/>
          <p:cNvPicPr preferRelativeResize="0"/>
          <p:nvPr/>
        </p:nvPicPr>
        <p:blipFill rotWithShape="1">
          <a:blip r:embed="rId14">
            <a:alphaModFix/>
          </a:blip>
          <a:srcRect b="0" l="0" r="0" t="0"/>
          <a:stretch/>
        </p:blipFill>
        <p:spPr>
          <a:xfrm>
            <a:off x="4623391" y="1452280"/>
            <a:ext cx="98424" cy="82549"/>
          </a:xfrm>
          <a:prstGeom prst="rect">
            <a:avLst/>
          </a:prstGeom>
          <a:noFill/>
          <a:ln>
            <a:noFill/>
          </a:ln>
        </p:spPr>
      </p:pic>
      <p:sp>
        <p:nvSpPr>
          <p:cNvPr id="5268" name="Google Shape;5268;p86"/>
          <p:cNvSpPr txBox="1"/>
          <p:nvPr/>
        </p:nvSpPr>
        <p:spPr>
          <a:xfrm>
            <a:off x="2327300" y="994018"/>
            <a:ext cx="251206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이사회 평가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매년 1월에 이사회의 역할과 책임이 법령 및 내부 규정에서 요구하는 수준에 부합하는지 독립적  로 평가합니다. 이사회 평가와 이사회 내 위원회 평가는 개최 빈도 및 회의시간의 적정성 등에 대한 운영 평가, 이사회 및 위원회가 주요 업무를 적절히 수행하였는지에 대한 평가 로 진행합니다. 이사회 평가 결과에 따라 수렴된 의견은 이 사회 운영에 반영하고 있습니다.</a:t>
            </a:r>
            <a:endParaRPr sz="800">
              <a:latin typeface="Arial"/>
              <a:ea typeface="Arial"/>
              <a:cs typeface="Arial"/>
              <a:sym typeface="Arial"/>
            </a:endParaRPr>
          </a:p>
        </p:txBody>
      </p:sp>
      <p:pic>
        <p:nvPicPr>
          <p:cNvPr id="5269" name="Google Shape;5269;p86"/>
          <p:cNvPicPr preferRelativeResize="0"/>
          <p:nvPr/>
        </p:nvPicPr>
        <p:blipFill rotWithShape="1">
          <a:blip r:embed="rId14">
            <a:alphaModFix/>
          </a:blip>
          <a:srcRect b="0" l="0" r="0" t="0"/>
          <a:stretch/>
        </p:blipFill>
        <p:spPr>
          <a:xfrm>
            <a:off x="4502697" y="3826418"/>
            <a:ext cx="98424" cy="82549"/>
          </a:xfrm>
          <a:prstGeom prst="rect">
            <a:avLst/>
          </a:prstGeom>
          <a:noFill/>
          <a:ln>
            <a:noFill/>
          </a:ln>
        </p:spPr>
      </p:pic>
      <p:sp>
        <p:nvSpPr>
          <p:cNvPr id="5270" name="Google Shape;5270;p86"/>
          <p:cNvSpPr txBox="1"/>
          <p:nvPr/>
        </p:nvSpPr>
        <p:spPr>
          <a:xfrm>
            <a:off x="2327300" y="2637652"/>
            <a:ext cx="2509520" cy="148780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이사진 평가</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정관에 따라 사외이사의 임기는 3년을 초과 하지 않는 범위 내에서 결정하고, 연임 시 임기를 1년 이내 로 하며 6년 이상 재임할 수 없습니다.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신한금융지주 및 그 자회사 등에서 사외이사로 재직 한 기간이 9년을 초과할 수 없습니다. 이를 위해 사외이사 평가는 매년 1회 전문성, 공정성, 충실성 등을 중심  로 하 는 주요 항목을 포함한 사외이사 평가를 실시합니다.</a:t>
            </a:r>
            <a:endParaRPr sz="800">
              <a:latin typeface="Arial"/>
              <a:ea typeface="Arial"/>
              <a:cs typeface="Arial"/>
              <a:sym typeface="Arial"/>
            </a:endParaRPr>
          </a:p>
        </p:txBody>
      </p:sp>
      <p:pic>
        <p:nvPicPr>
          <p:cNvPr id="5271" name="Google Shape;5271;p86"/>
          <p:cNvPicPr preferRelativeResize="0"/>
          <p:nvPr/>
        </p:nvPicPr>
        <p:blipFill rotWithShape="1">
          <a:blip r:embed="rId14">
            <a:alphaModFix/>
          </a:blip>
          <a:srcRect b="0" l="0" r="0" t="0"/>
          <a:stretch/>
        </p:blipFill>
        <p:spPr>
          <a:xfrm>
            <a:off x="4186804" y="4922174"/>
            <a:ext cx="98424" cy="82549"/>
          </a:xfrm>
          <a:prstGeom prst="rect">
            <a:avLst/>
          </a:prstGeom>
          <a:noFill/>
          <a:ln>
            <a:noFill/>
          </a:ln>
        </p:spPr>
      </p:pic>
      <p:sp>
        <p:nvSpPr>
          <p:cNvPr id="5272" name="Google Shape;5272;p86"/>
          <p:cNvSpPr txBox="1"/>
          <p:nvPr/>
        </p:nvSpPr>
        <p:spPr>
          <a:xfrm>
            <a:off x="2327300" y="4281287"/>
            <a:ext cx="2509520"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이사회 보수</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매년 보수위원회를 통해 경영진에 대한 보수 의 결정 및 지급방식에 관한 사항을 의결하고 있습니다. 이 사의 보수는 기본연봉, 직무 수당, 성과급 등  로 구성되며, 주주총회에서 승인된 이사보수 한도 내에서 지급됩니다.</a:t>
            </a:r>
            <a:endParaRPr sz="800">
              <a:latin typeface="Arial"/>
              <a:ea typeface="Arial"/>
              <a:cs typeface="Arial"/>
              <a:sym typeface="Arial"/>
            </a:endParaRPr>
          </a:p>
        </p:txBody>
      </p:sp>
      <p:pic>
        <p:nvPicPr>
          <p:cNvPr id="5273" name="Google Shape;5273;p86"/>
          <p:cNvPicPr preferRelativeResize="0"/>
          <p:nvPr/>
        </p:nvPicPr>
        <p:blipFill rotWithShape="1">
          <a:blip r:embed="rId14">
            <a:alphaModFix/>
          </a:blip>
          <a:srcRect b="0" l="0" r="0" t="0"/>
          <a:stretch/>
        </p:blipFill>
        <p:spPr>
          <a:xfrm>
            <a:off x="4723109" y="5652678"/>
            <a:ext cx="98424" cy="82549"/>
          </a:xfrm>
          <a:prstGeom prst="rect">
            <a:avLst/>
          </a:prstGeom>
          <a:noFill/>
          <a:ln>
            <a:noFill/>
          </a:ln>
        </p:spPr>
      </p:pic>
      <p:pic>
        <p:nvPicPr>
          <p:cNvPr id="5274" name="Google Shape;5274;p86"/>
          <p:cNvPicPr preferRelativeResize="0"/>
          <p:nvPr/>
        </p:nvPicPr>
        <p:blipFill rotWithShape="1">
          <a:blip r:embed="rId14">
            <a:alphaModFix/>
          </a:blip>
          <a:srcRect b="0" l="0" r="0" t="0"/>
          <a:stretch/>
        </p:blipFill>
        <p:spPr>
          <a:xfrm>
            <a:off x="4723109" y="5835304"/>
            <a:ext cx="98424" cy="82549"/>
          </a:xfrm>
          <a:prstGeom prst="rect">
            <a:avLst/>
          </a:prstGeom>
          <a:noFill/>
          <a:ln>
            <a:noFill/>
          </a:ln>
        </p:spPr>
      </p:pic>
      <p:sp>
        <p:nvSpPr>
          <p:cNvPr id="5275" name="Google Shape;5275;p86"/>
          <p:cNvSpPr txBox="1"/>
          <p:nvPr/>
        </p:nvSpPr>
        <p:spPr>
          <a:xfrm>
            <a:off x="2327300" y="5377043"/>
            <a:ext cx="2511425" cy="130556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경영진 성과 평가 및 보상 연동</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경영진의 경우, 전체보상에서 성과급 비중을 50%이상 로 구성하여 성과보수 중심의 보상체계를 운영하고 있 며, 성과측정 결과를 성과급 지급에 반영하고 있습니다. 연간성과급 지급을 위한 성과평가는 회사 재무성과, 담당 업무 KPI와 비계량적인 전략 과제(친환경 금융, 탄소배출 량 감축, 동행 프로젝트 추진 성과 등 ESG 경영 가시적 성</a:t>
            </a:r>
            <a:endParaRPr sz="800">
              <a:latin typeface="Arial"/>
              <a:ea typeface="Arial"/>
              <a:cs typeface="Arial"/>
              <a:sym typeface="Arial"/>
            </a:endParaRPr>
          </a:p>
        </p:txBody>
      </p:sp>
      <p:pic>
        <p:nvPicPr>
          <p:cNvPr id="5276" name="Google Shape;5276;p86"/>
          <p:cNvPicPr preferRelativeResize="0"/>
          <p:nvPr/>
        </p:nvPicPr>
        <p:blipFill rotWithShape="1">
          <a:blip r:embed="rId14">
            <a:alphaModFix/>
          </a:blip>
          <a:srcRect b="0" l="0" r="0" t="0"/>
          <a:stretch/>
        </p:blipFill>
        <p:spPr>
          <a:xfrm>
            <a:off x="6667690" y="1269654"/>
            <a:ext cx="98424" cy="82549"/>
          </a:xfrm>
          <a:prstGeom prst="rect">
            <a:avLst/>
          </a:prstGeom>
          <a:noFill/>
          <a:ln>
            <a:noFill/>
          </a:ln>
        </p:spPr>
      </p:pic>
      <p:sp>
        <p:nvSpPr>
          <p:cNvPr id="5277" name="Google Shape;5277;p86"/>
          <p:cNvSpPr txBox="1"/>
          <p:nvPr/>
        </p:nvSpPr>
        <p:spPr>
          <a:xfrm>
            <a:off x="5063299" y="1177960"/>
            <a:ext cx="2509520"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과 창출 포함)를 지표로 활용하고 있  며, 해당평가를 통 해 산정된 개인의 성과평가등급은 성과급 지급률에 반영 됩니다. 이와 더불어 4년간의 회사 장기성과를 반영하여 장기성과급 금액이 산정됩니다.</a:t>
            </a:r>
            <a:endParaRPr sz="800">
              <a:latin typeface="Arial"/>
              <a:ea typeface="Arial"/>
              <a:cs typeface="Arial"/>
              <a:sym typeface="Arial"/>
            </a:endParaRPr>
          </a:p>
        </p:txBody>
      </p:sp>
      <p:pic>
        <p:nvPicPr>
          <p:cNvPr id="5278" name="Google Shape;5278;p86"/>
          <p:cNvPicPr preferRelativeResize="0"/>
          <p:nvPr/>
        </p:nvPicPr>
        <p:blipFill rotWithShape="1">
          <a:blip r:embed="rId14">
            <a:alphaModFix/>
          </a:blip>
          <a:srcRect b="0" l="0" r="0" t="0"/>
          <a:stretch/>
        </p:blipFill>
        <p:spPr>
          <a:xfrm>
            <a:off x="7113806" y="2913288"/>
            <a:ext cx="98424" cy="82549"/>
          </a:xfrm>
          <a:prstGeom prst="rect">
            <a:avLst/>
          </a:prstGeom>
          <a:noFill/>
          <a:ln>
            <a:noFill/>
          </a:ln>
        </p:spPr>
      </p:pic>
      <p:sp>
        <p:nvSpPr>
          <p:cNvPr id="5279" name="Google Shape;5279;p86"/>
          <p:cNvSpPr txBox="1"/>
          <p:nvPr/>
        </p:nvSpPr>
        <p:spPr>
          <a:xfrm>
            <a:off x="5063299" y="2091090"/>
            <a:ext cx="2509520"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당사 경영진의 장기성과급은 주식 형태로 부여 이후 4년간 의 평균 성과에 의해 최종 지급수량이 결정되고, 지급 시점 의 주가에 따라 지급 금액이 확정됩니다. 따라서 당사의 장 기성과급 구조상 지급 이전에 손실이 발생하거나 목표에 미달할 경우 장기보수 전체 금액이 조정될 수 있  며, 회사 등의 가치가 훼손되어 주가가 하락할 경우에도 보수금액 이 이에 연동하여 조정되도록 설계되어 있습니다.</a:t>
            </a:r>
            <a:endParaRPr sz="800">
              <a:latin typeface="Arial"/>
              <a:ea typeface="Arial"/>
              <a:cs typeface="Arial"/>
              <a:sym typeface="Arial"/>
            </a:endParaRPr>
          </a:p>
        </p:txBody>
      </p:sp>
      <p:sp>
        <p:nvSpPr>
          <p:cNvPr id="5280" name="Google Shape;5280;p86"/>
          <p:cNvSpPr txBox="1"/>
          <p:nvPr/>
        </p:nvSpPr>
        <p:spPr>
          <a:xfrm>
            <a:off x="5063299" y="3550782"/>
            <a:ext cx="2509520"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성과보수 환수 기준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아울러 성과급 지급 이전에 귀책사유로 퇴임하거나, 회사 에 중대한 손해를 초래하거나, 감독기관의 징계를 받는 사 유 등이 발생될 경우 성과보수액을 환수할 수 있도록 하여 보수를 조정하고 있습니다.</a:t>
            </a:r>
            <a:endParaRPr sz="800">
              <a:latin typeface="Arial"/>
              <a:ea typeface="Arial"/>
              <a:cs typeface="Arial"/>
              <a:sym typeface="Arial"/>
            </a:endParaRPr>
          </a:p>
        </p:txBody>
      </p:sp>
      <p:sp>
        <p:nvSpPr>
          <p:cNvPr id="5281" name="Google Shape;5281;p86"/>
          <p:cNvSpPr txBox="1"/>
          <p:nvPr/>
        </p:nvSpPr>
        <p:spPr>
          <a:xfrm>
            <a:off x="7911110" y="1242668"/>
            <a:ext cx="6305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이사 보수 지급액</a:t>
            </a:r>
            <a:endParaRPr sz="700">
              <a:latin typeface="Arial"/>
              <a:ea typeface="Arial"/>
              <a:cs typeface="Arial"/>
              <a:sym typeface="Arial"/>
            </a:endParaRPr>
          </a:p>
        </p:txBody>
      </p:sp>
      <p:grpSp>
        <p:nvGrpSpPr>
          <p:cNvPr id="5282" name="Google Shape;5282;p86"/>
          <p:cNvGrpSpPr/>
          <p:nvPr/>
        </p:nvGrpSpPr>
        <p:grpSpPr>
          <a:xfrm>
            <a:off x="7812465" y="1219061"/>
            <a:ext cx="2483072" cy="197073"/>
            <a:chOff x="7812465" y="1219061"/>
            <a:chExt cx="2483072" cy="197073"/>
          </a:xfrm>
        </p:grpSpPr>
        <p:pic>
          <p:nvPicPr>
            <p:cNvPr id="5283" name="Google Shape;5283;p86"/>
            <p:cNvPicPr preferRelativeResize="0"/>
            <p:nvPr/>
          </p:nvPicPr>
          <p:blipFill rotWithShape="1">
            <a:blip r:embed="rId15">
              <a:alphaModFix/>
            </a:blip>
            <a:srcRect b="0" l="0" r="0" t="0"/>
            <a:stretch/>
          </p:blipFill>
          <p:spPr>
            <a:xfrm>
              <a:off x="7812465" y="1219502"/>
              <a:ext cx="90928" cy="196632"/>
            </a:xfrm>
            <a:prstGeom prst="rect">
              <a:avLst/>
            </a:prstGeom>
            <a:noFill/>
            <a:ln>
              <a:noFill/>
            </a:ln>
          </p:spPr>
        </p:pic>
        <p:sp>
          <p:nvSpPr>
            <p:cNvPr id="5284" name="Google Shape;5284;p86"/>
            <p:cNvSpPr/>
            <p:nvPr/>
          </p:nvSpPr>
          <p:spPr>
            <a:xfrm>
              <a:off x="7924335" y="1414692"/>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85" name="Google Shape;5285;p86"/>
            <p:cNvPicPr preferRelativeResize="0"/>
            <p:nvPr/>
          </p:nvPicPr>
          <p:blipFill rotWithShape="1">
            <a:blip r:embed="rId16">
              <a:alphaModFix/>
            </a:blip>
            <a:srcRect b="0" l="0" r="0" t="0"/>
            <a:stretch/>
          </p:blipFill>
          <p:spPr>
            <a:xfrm>
              <a:off x="10204609" y="1219061"/>
              <a:ext cx="90928" cy="196631"/>
            </a:xfrm>
            <a:prstGeom prst="rect">
              <a:avLst/>
            </a:prstGeom>
            <a:noFill/>
            <a:ln>
              <a:noFill/>
            </a:ln>
          </p:spPr>
        </p:pic>
        <p:sp>
          <p:nvSpPr>
            <p:cNvPr id="5286" name="Google Shape;5286;p86"/>
            <p:cNvSpPr/>
            <p:nvPr/>
          </p:nvSpPr>
          <p:spPr>
            <a:xfrm>
              <a:off x="7920526" y="12205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87" name="Google Shape;5287;p86"/>
            <p:cNvSpPr/>
            <p:nvPr/>
          </p:nvSpPr>
          <p:spPr>
            <a:xfrm>
              <a:off x="7813906" y="1220505"/>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88" name="Google Shape;5288;p86"/>
            <p:cNvPicPr preferRelativeResize="0"/>
            <p:nvPr/>
          </p:nvPicPr>
          <p:blipFill rotWithShape="1">
            <a:blip r:embed="rId17">
              <a:alphaModFix/>
            </a:blip>
            <a:srcRect b="0" l="0" r="0" t="0"/>
            <a:stretch/>
          </p:blipFill>
          <p:spPr>
            <a:xfrm>
              <a:off x="10122367" y="1261909"/>
              <a:ext cx="111391" cy="111378"/>
            </a:xfrm>
            <a:prstGeom prst="rect">
              <a:avLst/>
            </a:prstGeom>
            <a:noFill/>
            <a:ln>
              <a:noFill/>
            </a:ln>
          </p:spPr>
        </p:pic>
      </p:grpSp>
      <p:sp>
        <p:nvSpPr>
          <p:cNvPr id="5289" name="Google Shape;5289;p86"/>
          <p:cNvSpPr txBox="1"/>
          <p:nvPr/>
        </p:nvSpPr>
        <p:spPr>
          <a:xfrm>
            <a:off x="9650537" y="1529038"/>
            <a:ext cx="65849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(단위: 명, 백만 원)</a:t>
            </a:r>
            <a:endParaRPr sz="650">
              <a:latin typeface="Arial"/>
              <a:ea typeface="Arial"/>
              <a:cs typeface="Arial"/>
              <a:sym typeface="Arial"/>
            </a:endParaRPr>
          </a:p>
        </p:txBody>
      </p:sp>
      <p:graphicFrame>
        <p:nvGraphicFramePr>
          <p:cNvPr id="5290" name="Google Shape;5290;p86"/>
          <p:cNvGraphicFramePr/>
          <p:nvPr/>
        </p:nvGraphicFramePr>
        <p:xfrm>
          <a:off x="7811999" y="1680607"/>
          <a:ext cx="3000000" cy="3000000"/>
        </p:xfrm>
        <a:graphic>
          <a:graphicData uri="http://schemas.openxmlformats.org/drawingml/2006/table">
            <a:tbl>
              <a:tblPr bandRow="1" firstRow="1">
                <a:noFill/>
                <a:tableStyleId>{C31ADFB9-D814-4208-886B-9652E2F75FA4}</a:tableStyleId>
              </a:tblPr>
              <a:tblGrid>
                <a:gridCol w="828050"/>
                <a:gridCol w="378450"/>
                <a:gridCol w="413375"/>
                <a:gridCol w="71750"/>
                <a:gridCol w="378450"/>
                <a:gridCol w="413375"/>
              </a:tblGrid>
              <a:tr h="179700">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2022</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2023</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79700">
                <a:tc vMerge="1"/>
                <a:tc>
                  <a:txBody>
                    <a:bodyPr/>
                    <a:lstStyle/>
                    <a:p>
                      <a:pPr indent="0" lvl="0" marL="0" marR="10795"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인원 수</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지급 총액</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10795"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인원 수</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지급 총액</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등기이사</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742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1,374</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사외이사</a:t>
                      </a:r>
                      <a:r>
                        <a:rPr b="0" baseline="30000" lang="en-US" sz="525" u="none" cap="none" strike="noStrike">
                          <a:solidFill>
                            <a:srgbClr val="58595B"/>
                          </a:solidFill>
                          <a:latin typeface="Arial"/>
                          <a:ea typeface="Arial"/>
                          <a:cs typeface="Arial"/>
                          <a:sym typeface="Arial"/>
                        </a:rPr>
                        <a:t>1)</a:t>
                      </a:r>
                      <a:endParaRPr baseline="30000" sz="525" u="none" cap="none" strike="noStrike">
                        <a:latin typeface="Arial"/>
                        <a:ea typeface="Arial"/>
                        <a:cs typeface="Arial"/>
                        <a:sym typeface="Arial"/>
                      </a:endParaRPr>
                    </a:p>
                  </a:txBody>
                  <a:tcPr marT="36825"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59</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60</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감사위원회 위원</a:t>
                      </a:r>
                      <a:endParaRPr sz="700" u="none" cap="none" strike="noStrike">
                        <a:latin typeface="Arial"/>
                        <a:ea typeface="Arial"/>
                        <a:cs typeface="Arial"/>
                        <a:sym typeface="Arial"/>
                      </a:endParaRPr>
                    </a:p>
                  </a:txBody>
                  <a:tcPr marT="36825"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157</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173</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합계</a:t>
                      </a:r>
                      <a:endParaRPr sz="700" u="none" cap="none" strike="noStrike">
                        <a:latin typeface="Arial"/>
                        <a:ea typeface="Arial"/>
                        <a:cs typeface="Arial"/>
                        <a:sym typeface="Arial"/>
                      </a:endParaRPr>
                    </a:p>
                  </a:txBody>
                  <a:tcPr marT="36825"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5</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958</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079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1,606</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291" name="Google Shape;5291;p86"/>
          <p:cNvSpPr/>
          <p:nvPr/>
        </p:nvSpPr>
        <p:spPr>
          <a:xfrm>
            <a:off x="7811999" y="2240196"/>
            <a:ext cx="756285" cy="0"/>
          </a:xfrm>
          <a:custGeom>
            <a:rect b="b" l="l" r="r" t="t"/>
            <a:pathLst>
              <a:path extrusionOk="0" h="120000" w="756284">
                <a:moveTo>
                  <a:pt x="0" y="0"/>
                </a:moveTo>
                <a:lnTo>
                  <a:pt x="756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92" name="Google Shape;5292;p86"/>
          <p:cNvSpPr/>
          <p:nvPr/>
        </p:nvSpPr>
        <p:spPr>
          <a:xfrm>
            <a:off x="7811999" y="2438195"/>
            <a:ext cx="756285" cy="0"/>
          </a:xfrm>
          <a:custGeom>
            <a:rect b="b" l="l" r="r" t="t"/>
            <a:pathLst>
              <a:path extrusionOk="0" h="120000" w="756284">
                <a:moveTo>
                  <a:pt x="0" y="0"/>
                </a:moveTo>
                <a:lnTo>
                  <a:pt x="756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93" name="Google Shape;5293;p86"/>
          <p:cNvSpPr/>
          <p:nvPr/>
        </p:nvSpPr>
        <p:spPr>
          <a:xfrm>
            <a:off x="7811999" y="2636195"/>
            <a:ext cx="756285" cy="0"/>
          </a:xfrm>
          <a:custGeom>
            <a:rect b="b" l="l" r="r" t="t"/>
            <a:pathLst>
              <a:path extrusionOk="0" h="120000" w="756284">
                <a:moveTo>
                  <a:pt x="0" y="0"/>
                </a:moveTo>
                <a:lnTo>
                  <a:pt x="756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94" name="Google Shape;5294;p86"/>
          <p:cNvSpPr/>
          <p:nvPr/>
        </p:nvSpPr>
        <p:spPr>
          <a:xfrm>
            <a:off x="7811999" y="2834195"/>
            <a:ext cx="756285" cy="0"/>
          </a:xfrm>
          <a:custGeom>
            <a:rect b="b" l="l" r="r" t="t"/>
            <a:pathLst>
              <a:path extrusionOk="0" h="120000" w="756284">
                <a:moveTo>
                  <a:pt x="0" y="0"/>
                </a:moveTo>
                <a:lnTo>
                  <a:pt x="75600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95" name="Google Shape;5295;p86"/>
          <p:cNvSpPr txBox="1"/>
          <p:nvPr/>
        </p:nvSpPr>
        <p:spPr>
          <a:xfrm>
            <a:off x="7799301" y="2867337"/>
            <a:ext cx="8801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 감사위원회 위원 제외</a:t>
            </a:r>
            <a:endParaRPr sz="650">
              <a:latin typeface="Arial"/>
              <a:ea typeface="Arial"/>
              <a:cs typeface="Arial"/>
              <a:sym typeface="Arial"/>
            </a:endParaRPr>
          </a:p>
        </p:txBody>
      </p:sp>
      <p:sp>
        <p:nvSpPr>
          <p:cNvPr id="5296" name="Google Shape;5296;p86"/>
          <p:cNvSpPr txBox="1"/>
          <p:nvPr/>
        </p:nvSpPr>
        <p:spPr>
          <a:xfrm>
            <a:off x="7911110" y="5258893"/>
            <a:ext cx="15405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최고 연봉자 및 직원의 연간 총 보수 증가율</a:t>
            </a:r>
            <a:endParaRPr sz="700">
              <a:latin typeface="Arial"/>
              <a:ea typeface="Arial"/>
              <a:cs typeface="Arial"/>
              <a:sym typeface="Arial"/>
            </a:endParaRPr>
          </a:p>
        </p:txBody>
      </p:sp>
      <p:grpSp>
        <p:nvGrpSpPr>
          <p:cNvPr id="5297" name="Google Shape;5297;p86"/>
          <p:cNvGrpSpPr/>
          <p:nvPr/>
        </p:nvGrpSpPr>
        <p:grpSpPr>
          <a:xfrm>
            <a:off x="7812465" y="5235287"/>
            <a:ext cx="2483072" cy="197072"/>
            <a:chOff x="7812465" y="5235287"/>
            <a:chExt cx="2483072" cy="197072"/>
          </a:xfrm>
        </p:grpSpPr>
        <p:pic>
          <p:nvPicPr>
            <p:cNvPr id="5298" name="Google Shape;5298;p86"/>
            <p:cNvPicPr preferRelativeResize="0"/>
            <p:nvPr/>
          </p:nvPicPr>
          <p:blipFill rotWithShape="1">
            <a:blip r:embed="rId18">
              <a:alphaModFix/>
            </a:blip>
            <a:srcRect b="0" l="0" r="0" t="0"/>
            <a:stretch/>
          </p:blipFill>
          <p:spPr>
            <a:xfrm>
              <a:off x="7812465" y="5235727"/>
              <a:ext cx="90928" cy="196632"/>
            </a:xfrm>
            <a:prstGeom prst="rect">
              <a:avLst/>
            </a:prstGeom>
            <a:noFill/>
            <a:ln>
              <a:noFill/>
            </a:ln>
          </p:spPr>
        </p:pic>
        <p:sp>
          <p:nvSpPr>
            <p:cNvPr id="5299" name="Google Shape;5299;p86"/>
            <p:cNvSpPr/>
            <p:nvPr/>
          </p:nvSpPr>
          <p:spPr>
            <a:xfrm>
              <a:off x="7924335" y="5430919"/>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00" name="Google Shape;5300;p86"/>
            <p:cNvPicPr preferRelativeResize="0"/>
            <p:nvPr/>
          </p:nvPicPr>
          <p:blipFill rotWithShape="1">
            <a:blip r:embed="rId19">
              <a:alphaModFix/>
            </a:blip>
            <a:srcRect b="0" l="0" r="0" t="0"/>
            <a:stretch/>
          </p:blipFill>
          <p:spPr>
            <a:xfrm>
              <a:off x="10204609" y="5235287"/>
              <a:ext cx="90928" cy="196632"/>
            </a:xfrm>
            <a:prstGeom prst="rect">
              <a:avLst/>
            </a:prstGeom>
            <a:noFill/>
            <a:ln>
              <a:noFill/>
            </a:ln>
          </p:spPr>
        </p:pic>
        <p:sp>
          <p:nvSpPr>
            <p:cNvPr id="5301" name="Google Shape;5301;p86"/>
            <p:cNvSpPr/>
            <p:nvPr/>
          </p:nvSpPr>
          <p:spPr>
            <a:xfrm>
              <a:off x="7920526" y="5236728"/>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02" name="Google Shape;5302;p86"/>
            <p:cNvSpPr/>
            <p:nvPr/>
          </p:nvSpPr>
          <p:spPr>
            <a:xfrm>
              <a:off x="7813906" y="5236731"/>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03" name="Google Shape;5303;p86"/>
            <p:cNvPicPr preferRelativeResize="0"/>
            <p:nvPr/>
          </p:nvPicPr>
          <p:blipFill rotWithShape="1">
            <a:blip r:embed="rId17">
              <a:alphaModFix/>
            </a:blip>
            <a:srcRect b="0" l="0" r="0" t="0"/>
            <a:stretch/>
          </p:blipFill>
          <p:spPr>
            <a:xfrm>
              <a:off x="10122367" y="5278134"/>
              <a:ext cx="111391" cy="111378"/>
            </a:xfrm>
            <a:prstGeom prst="rect">
              <a:avLst/>
            </a:prstGeom>
            <a:noFill/>
            <a:ln>
              <a:noFill/>
            </a:ln>
          </p:spPr>
        </p:pic>
      </p:grpSp>
      <p:graphicFrame>
        <p:nvGraphicFramePr>
          <p:cNvPr id="5304" name="Google Shape;5304;p86"/>
          <p:cNvGraphicFramePr/>
          <p:nvPr/>
        </p:nvGraphicFramePr>
        <p:xfrm>
          <a:off x="7811999" y="5612823"/>
          <a:ext cx="3000000" cy="3000000"/>
        </p:xfrm>
        <a:graphic>
          <a:graphicData uri="http://schemas.openxmlformats.org/drawingml/2006/table">
            <a:tbl>
              <a:tblPr bandRow="1" firstRow="1">
                <a:noFill/>
                <a:tableStyleId>{C31ADFB9-D814-4208-886B-9652E2F75FA4}</a:tableStyleId>
              </a:tblPr>
              <a:tblGrid>
                <a:gridCol w="1080125"/>
                <a:gridCol w="72400"/>
                <a:gridCol w="396250"/>
                <a:gridCol w="72400"/>
                <a:gridCol w="396250"/>
                <a:gridCol w="72400"/>
                <a:gridCol w="39625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2021</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2022</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2023</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최고 연봉자 총 보수</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15%</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794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1 %</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17%</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직원 보수(중간값)</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17%</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32%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59400">
                <a:tc>
                  <a:txBody>
                    <a:bodyPr/>
                    <a:lstStyle/>
                    <a:p>
                      <a:pPr indent="0" lvl="0" marL="17780" marR="8699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최고 연봉자 총 보수와 직원 보수 중간값 비율(배)</a:t>
                      </a:r>
                      <a:endParaRPr sz="70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0.88</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0.04</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-1.40</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305" name="Google Shape;5305;p86"/>
          <p:cNvSpPr txBox="1"/>
          <p:nvPr/>
        </p:nvSpPr>
        <p:spPr>
          <a:xfrm>
            <a:off x="7911110" y="3430780"/>
            <a:ext cx="146050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최고 연봉자 및 직원의 연간 총 보수 비율</a:t>
            </a:r>
            <a:endParaRPr sz="700">
              <a:latin typeface="Arial"/>
              <a:ea typeface="Arial"/>
              <a:cs typeface="Arial"/>
              <a:sym typeface="Arial"/>
            </a:endParaRPr>
          </a:p>
        </p:txBody>
      </p:sp>
      <p:grpSp>
        <p:nvGrpSpPr>
          <p:cNvPr id="5306" name="Google Shape;5306;p86"/>
          <p:cNvGrpSpPr/>
          <p:nvPr/>
        </p:nvGrpSpPr>
        <p:grpSpPr>
          <a:xfrm>
            <a:off x="7812465" y="3407173"/>
            <a:ext cx="2483072" cy="197073"/>
            <a:chOff x="7812465" y="3407173"/>
            <a:chExt cx="2483072" cy="197073"/>
          </a:xfrm>
        </p:grpSpPr>
        <p:pic>
          <p:nvPicPr>
            <p:cNvPr id="5307" name="Google Shape;5307;p86"/>
            <p:cNvPicPr preferRelativeResize="0"/>
            <p:nvPr/>
          </p:nvPicPr>
          <p:blipFill rotWithShape="1">
            <a:blip r:embed="rId20">
              <a:alphaModFix/>
            </a:blip>
            <a:srcRect b="0" l="0" r="0" t="0"/>
            <a:stretch/>
          </p:blipFill>
          <p:spPr>
            <a:xfrm>
              <a:off x="7812465" y="3407615"/>
              <a:ext cx="90928" cy="196631"/>
            </a:xfrm>
            <a:prstGeom prst="rect">
              <a:avLst/>
            </a:prstGeom>
            <a:noFill/>
            <a:ln>
              <a:noFill/>
            </a:ln>
          </p:spPr>
        </p:pic>
        <p:sp>
          <p:nvSpPr>
            <p:cNvPr id="5308" name="Google Shape;5308;p86"/>
            <p:cNvSpPr/>
            <p:nvPr/>
          </p:nvSpPr>
          <p:spPr>
            <a:xfrm>
              <a:off x="7924335" y="3602805"/>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09" name="Google Shape;5309;p86"/>
            <p:cNvPicPr preferRelativeResize="0"/>
            <p:nvPr/>
          </p:nvPicPr>
          <p:blipFill rotWithShape="1">
            <a:blip r:embed="rId21">
              <a:alphaModFix/>
            </a:blip>
            <a:srcRect b="0" l="0" r="0" t="0"/>
            <a:stretch/>
          </p:blipFill>
          <p:spPr>
            <a:xfrm>
              <a:off x="10204609" y="3407173"/>
              <a:ext cx="90928" cy="196632"/>
            </a:xfrm>
            <a:prstGeom prst="rect">
              <a:avLst/>
            </a:prstGeom>
            <a:noFill/>
            <a:ln>
              <a:noFill/>
            </a:ln>
          </p:spPr>
        </p:pic>
        <p:sp>
          <p:nvSpPr>
            <p:cNvPr id="5310" name="Google Shape;5310;p86"/>
            <p:cNvSpPr/>
            <p:nvPr/>
          </p:nvSpPr>
          <p:spPr>
            <a:xfrm>
              <a:off x="7920526" y="3408615"/>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11" name="Google Shape;5311;p86"/>
            <p:cNvSpPr/>
            <p:nvPr/>
          </p:nvSpPr>
          <p:spPr>
            <a:xfrm>
              <a:off x="7813906" y="3408619"/>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12" name="Google Shape;5312;p86"/>
            <p:cNvPicPr preferRelativeResize="0"/>
            <p:nvPr/>
          </p:nvPicPr>
          <p:blipFill rotWithShape="1">
            <a:blip r:embed="rId22">
              <a:alphaModFix/>
            </a:blip>
            <a:srcRect b="0" l="0" r="0" t="0"/>
            <a:stretch/>
          </p:blipFill>
          <p:spPr>
            <a:xfrm>
              <a:off x="10122367" y="3450022"/>
              <a:ext cx="111391" cy="111378"/>
            </a:xfrm>
            <a:prstGeom prst="rect">
              <a:avLst/>
            </a:prstGeom>
            <a:noFill/>
            <a:ln>
              <a:noFill/>
            </a:ln>
          </p:spPr>
        </p:pic>
      </p:grpSp>
      <p:sp>
        <p:nvSpPr>
          <p:cNvPr id="5313" name="Google Shape;5313;p86"/>
          <p:cNvSpPr txBox="1"/>
          <p:nvPr/>
        </p:nvSpPr>
        <p:spPr>
          <a:xfrm>
            <a:off x="9831999" y="3717151"/>
            <a:ext cx="476884"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(단위: 억 원)</a:t>
            </a:r>
            <a:endParaRPr sz="650">
              <a:latin typeface="Arial"/>
              <a:ea typeface="Arial"/>
              <a:cs typeface="Arial"/>
              <a:sym typeface="Arial"/>
            </a:endParaRPr>
          </a:p>
        </p:txBody>
      </p:sp>
      <p:graphicFrame>
        <p:nvGraphicFramePr>
          <p:cNvPr id="5314" name="Google Shape;5314;p86"/>
          <p:cNvGraphicFramePr/>
          <p:nvPr/>
        </p:nvGraphicFramePr>
        <p:xfrm>
          <a:off x="7811999" y="3868721"/>
          <a:ext cx="3000000" cy="3000000"/>
        </p:xfrm>
        <a:graphic>
          <a:graphicData uri="http://schemas.openxmlformats.org/drawingml/2006/table">
            <a:tbl>
              <a:tblPr bandRow="1" firstRow="1">
                <a:noFill/>
                <a:tableStyleId>{C31ADFB9-D814-4208-886B-9652E2F75FA4}</a:tableStyleId>
              </a:tblPr>
              <a:tblGrid>
                <a:gridCol w="1080125"/>
                <a:gridCol w="72400"/>
                <a:gridCol w="396250"/>
                <a:gridCol w="72400"/>
                <a:gridCol w="396250"/>
                <a:gridCol w="72400"/>
                <a:gridCol w="39625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2021</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2022</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2023</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최고 연봉자 총 보수</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7.32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7.42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8.68</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직원 보수(중간값)</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0.92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1.22</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1.07</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59400">
                <a:tc>
                  <a:txBody>
                    <a:bodyPr/>
                    <a:lstStyle/>
                    <a:p>
                      <a:pPr indent="0" lvl="0" marL="17780" marR="8699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최고 연봉자 총 보수와 직원 보수 중간값 비율(배)</a:t>
                      </a:r>
                      <a:endParaRPr sz="70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7.99</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6.10</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28575"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8.14</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315" name="Google Shape;5315;p86"/>
          <p:cNvSpPr txBox="1"/>
          <p:nvPr/>
        </p:nvSpPr>
        <p:spPr>
          <a:xfrm>
            <a:off x="7799298" y="6579030"/>
            <a:ext cx="6292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 CEO 이상 해당</a:t>
            </a:r>
            <a:endParaRPr sz="650">
              <a:latin typeface="Arial"/>
              <a:ea typeface="Arial"/>
              <a:cs typeface="Arial"/>
              <a:sym typeface="Arial"/>
            </a:endParaRPr>
          </a:p>
        </p:txBody>
      </p:sp>
      <p:sp>
        <p:nvSpPr>
          <p:cNvPr id="5316" name="Google Shape;5316;p86"/>
          <p:cNvSpPr txBox="1"/>
          <p:nvPr/>
        </p:nvSpPr>
        <p:spPr>
          <a:xfrm>
            <a:off x="7799298" y="4832154"/>
            <a:ext cx="6292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 CEO 이상 해당</a:t>
            </a:r>
            <a:endParaRPr sz="650">
              <a:latin typeface="Arial"/>
              <a:ea typeface="Arial"/>
              <a:cs typeface="Arial"/>
              <a:sym typeface="Arial"/>
            </a:endParaRPr>
          </a:p>
        </p:txBody>
      </p:sp>
      <p:sp>
        <p:nvSpPr>
          <p:cNvPr id="5317" name="Google Shape;5317;p8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86</a:t>
            </a:r>
            <a:endParaRPr sz="900">
              <a:latin typeface="Malgun Gothic"/>
              <a:ea typeface="Malgun Gothic"/>
              <a:cs typeface="Malgun Gothic"/>
              <a:sym typeface="Malgun Gothic"/>
            </a:endParaRPr>
          </a:p>
        </p:txBody>
      </p:sp>
      <p:pic>
        <p:nvPicPr>
          <p:cNvPr id="5318" name="Google Shape;5318;p86"/>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5319" name="Google Shape;5319;p86"/>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5320" name="Google Shape;5320;p86"/>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5321" name="Google Shape;5321;p86"/>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5322" name="Google Shape;5322;p8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26" name="Shape 5326"/>
        <p:cNvGrpSpPr/>
        <p:nvPr/>
      </p:nvGrpSpPr>
      <p:grpSpPr>
        <a:xfrm>
          <a:off x="0" y="0"/>
          <a:ext cx="0" cy="0"/>
          <a:chOff x="0" y="0"/>
          <a:chExt cx="0" cy="0"/>
        </a:xfrm>
      </p:grpSpPr>
      <p:graphicFrame>
        <p:nvGraphicFramePr>
          <p:cNvPr id="5327" name="Google Shape;5327;p8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9">
                            <a:extLst>
                              <a:ext uri="{A12FA001-AC4F-418D-AE19-62706E023703}">
                                <ahyp:hlinkClr val="tx"/>
                              </a:ext>
                            </a:extLst>
                          </a:hlinkClick>
                        </a:rPr>
                        <a:t>건전한 지배구조</a:t>
                      </a:r>
                      <a:endParaRPr sz="650" u="none" cap="none" strike="noStrike">
                        <a:latin typeface="Malgun Gothic"/>
                        <a:ea typeface="Malgun Gothic"/>
                        <a:cs typeface="Malgun Gothic"/>
                        <a:sym typeface="Malgun Gothic"/>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328" name="Google Shape;5328;p87"/>
          <p:cNvGrpSpPr/>
          <p:nvPr/>
        </p:nvGrpSpPr>
        <p:grpSpPr>
          <a:xfrm>
            <a:off x="2339987" y="913929"/>
            <a:ext cx="2484120" cy="3810"/>
            <a:chOff x="2339987" y="913929"/>
            <a:chExt cx="2484120" cy="3810"/>
          </a:xfrm>
        </p:grpSpPr>
        <p:sp>
          <p:nvSpPr>
            <p:cNvPr id="5329" name="Google Shape;5329;p87"/>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30" name="Google Shape;5330;p87"/>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31" name="Google Shape;5331;p87"/>
          <p:cNvSpPr txBox="1"/>
          <p:nvPr/>
        </p:nvSpPr>
        <p:spPr>
          <a:xfrm>
            <a:off x="2327300" y="682914"/>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이사회 역량 강화</a:t>
            </a:r>
            <a:endParaRPr sz="950">
              <a:latin typeface="Malgun Gothic"/>
              <a:ea typeface="Malgun Gothic"/>
              <a:cs typeface="Malgun Gothic"/>
              <a:sym typeface="Malgun Gothic"/>
            </a:endParaRPr>
          </a:p>
        </p:txBody>
      </p:sp>
      <p:pic>
        <p:nvPicPr>
          <p:cNvPr id="5332" name="Google Shape;5332;p87"/>
          <p:cNvPicPr preferRelativeResize="0"/>
          <p:nvPr/>
        </p:nvPicPr>
        <p:blipFill rotWithShape="1">
          <a:blip r:embed="rId14">
            <a:alphaModFix/>
          </a:blip>
          <a:srcRect b="0" l="0" r="0" t="0"/>
          <a:stretch/>
        </p:blipFill>
        <p:spPr>
          <a:xfrm>
            <a:off x="3675777" y="1087028"/>
            <a:ext cx="98424" cy="82549"/>
          </a:xfrm>
          <a:prstGeom prst="rect">
            <a:avLst/>
          </a:prstGeom>
          <a:noFill/>
          <a:ln>
            <a:noFill/>
          </a:ln>
        </p:spPr>
      </p:pic>
      <p:sp>
        <p:nvSpPr>
          <p:cNvPr id="5333" name="Google Shape;5333;p87"/>
          <p:cNvSpPr txBox="1"/>
          <p:nvPr/>
        </p:nvSpPr>
        <p:spPr>
          <a:xfrm>
            <a:off x="2327300" y="995334"/>
            <a:ext cx="2508885" cy="75628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2023년 주요 사외이사를 대상  로 자금세탁방지 교육과 내부회계관리제도 및 평가 전략, 금융회사의 지배구조 및 경영과 관련한 사외이사의 역할과 전문 지식에 대한 이해 및 전문성 제고에 관한 교육 등이 진행되었습니다.</a:t>
            </a:r>
            <a:endParaRPr sz="800">
              <a:latin typeface="Arial"/>
              <a:ea typeface="Arial"/>
              <a:cs typeface="Arial"/>
              <a:sym typeface="Arial"/>
            </a:endParaRPr>
          </a:p>
        </p:txBody>
      </p:sp>
      <p:sp>
        <p:nvSpPr>
          <p:cNvPr id="5334" name="Google Shape;5334;p87"/>
          <p:cNvSpPr txBox="1"/>
          <p:nvPr/>
        </p:nvSpPr>
        <p:spPr>
          <a:xfrm>
            <a:off x="5063299" y="1056388"/>
            <a:ext cx="5245735" cy="330200"/>
          </a:xfrm>
          <a:prstGeom prst="rect">
            <a:avLst/>
          </a:prstGeom>
          <a:noFill/>
          <a:ln>
            <a:noFill/>
          </a:ln>
        </p:spPr>
        <p:txBody>
          <a:bodyPr anchorCtr="0" anchor="t" bIns="0" lIns="0" spcFirstLastPara="1" rIns="0" wrap="square" tIns="45075">
            <a:spAutoFit/>
          </a:bodyPr>
          <a:lstStyle/>
          <a:p>
            <a:pPr indent="0" lvl="0" marL="124460" rtl="0" algn="l">
              <a:lnSpc>
                <a:spcPct val="100000"/>
              </a:lnSpc>
              <a:spcBef>
                <a:spcPts val="0"/>
              </a:spcBef>
              <a:spcAft>
                <a:spcPts val="0"/>
              </a:spcAft>
              <a:buNone/>
            </a:pPr>
            <a:r>
              <a:rPr b="0" lang="en-US" sz="700">
                <a:solidFill>
                  <a:srgbClr val="231F20"/>
                </a:solidFill>
                <a:latin typeface="Arial"/>
                <a:ea typeface="Arial"/>
                <a:cs typeface="Arial"/>
                <a:sym typeface="Arial"/>
              </a:rPr>
              <a:t>최대주주 및 지분율</a:t>
            </a:r>
            <a:endParaRPr sz="700">
              <a:latin typeface="Arial"/>
              <a:ea typeface="Arial"/>
              <a:cs typeface="Arial"/>
              <a:sym typeface="Arial"/>
            </a:endParaRPr>
          </a:p>
          <a:p>
            <a:pPr indent="0" lvl="0" marL="12700" rtl="0" algn="l">
              <a:lnSpc>
                <a:spcPct val="100000"/>
              </a:lnSpc>
              <a:spcBef>
                <a:spcPts val="334"/>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grpSp>
        <p:nvGrpSpPr>
          <p:cNvPr id="5335" name="Google Shape;5335;p87"/>
          <p:cNvGrpSpPr/>
          <p:nvPr/>
        </p:nvGrpSpPr>
        <p:grpSpPr>
          <a:xfrm>
            <a:off x="5076464" y="1065276"/>
            <a:ext cx="5219072" cy="197073"/>
            <a:chOff x="5076464" y="1065276"/>
            <a:chExt cx="5219072" cy="197073"/>
          </a:xfrm>
        </p:grpSpPr>
        <p:pic>
          <p:nvPicPr>
            <p:cNvPr id="5336" name="Google Shape;5336;p87"/>
            <p:cNvPicPr preferRelativeResize="0"/>
            <p:nvPr/>
          </p:nvPicPr>
          <p:blipFill rotWithShape="1">
            <a:blip r:embed="rId15">
              <a:alphaModFix/>
            </a:blip>
            <a:srcRect b="0" l="0" r="0" t="0"/>
            <a:stretch/>
          </p:blipFill>
          <p:spPr>
            <a:xfrm>
              <a:off x="5076464" y="1065718"/>
              <a:ext cx="90928" cy="196631"/>
            </a:xfrm>
            <a:prstGeom prst="rect">
              <a:avLst/>
            </a:prstGeom>
            <a:noFill/>
            <a:ln>
              <a:noFill/>
            </a:ln>
          </p:spPr>
        </p:pic>
        <p:sp>
          <p:nvSpPr>
            <p:cNvPr id="5337" name="Google Shape;5337;p87"/>
            <p:cNvSpPr/>
            <p:nvPr/>
          </p:nvSpPr>
          <p:spPr>
            <a:xfrm>
              <a:off x="5188315" y="1260908"/>
              <a:ext cx="4999355" cy="0"/>
            </a:xfrm>
            <a:custGeom>
              <a:rect b="b" l="l" r="r" t="t"/>
              <a:pathLst>
                <a:path extrusionOk="0" h="120000" w="4999355">
                  <a:moveTo>
                    <a:pt x="0" y="0"/>
                  </a:moveTo>
                  <a:lnTo>
                    <a:pt x="499917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38" name="Google Shape;5338;p87"/>
            <p:cNvPicPr preferRelativeResize="0"/>
            <p:nvPr/>
          </p:nvPicPr>
          <p:blipFill rotWithShape="1">
            <a:blip r:embed="rId16">
              <a:alphaModFix/>
            </a:blip>
            <a:srcRect b="0" l="0" r="0" t="0"/>
            <a:stretch/>
          </p:blipFill>
          <p:spPr>
            <a:xfrm>
              <a:off x="10204608" y="1065276"/>
              <a:ext cx="90928" cy="196632"/>
            </a:xfrm>
            <a:prstGeom prst="rect">
              <a:avLst/>
            </a:prstGeom>
            <a:noFill/>
            <a:ln>
              <a:noFill/>
            </a:ln>
          </p:spPr>
        </p:pic>
        <p:sp>
          <p:nvSpPr>
            <p:cNvPr id="5339" name="Google Shape;5339;p87"/>
            <p:cNvSpPr/>
            <p:nvPr/>
          </p:nvSpPr>
          <p:spPr>
            <a:xfrm>
              <a:off x="5184509" y="1066717"/>
              <a:ext cx="4999355" cy="0"/>
            </a:xfrm>
            <a:custGeom>
              <a:rect b="b" l="l" r="r" t="t"/>
              <a:pathLst>
                <a:path extrusionOk="0" h="120000" w="4999355">
                  <a:moveTo>
                    <a:pt x="499917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40" name="Google Shape;5340;p87"/>
            <p:cNvSpPr/>
            <p:nvPr/>
          </p:nvSpPr>
          <p:spPr>
            <a:xfrm>
              <a:off x="5077905" y="1066721"/>
              <a:ext cx="5216525" cy="194310"/>
            </a:xfrm>
            <a:custGeom>
              <a:rect b="b" l="l" r="r" t="t"/>
              <a:pathLst>
                <a:path extrusionOk="0" h="194309" w="5216525">
                  <a:moveTo>
                    <a:pt x="165" y="91376"/>
                  </a:moveTo>
                  <a:lnTo>
                    <a:pt x="50" y="93268"/>
                  </a:lnTo>
                  <a:lnTo>
                    <a:pt x="0" y="95173"/>
                  </a:lnTo>
                  <a:lnTo>
                    <a:pt x="0" y="97091"/>
                  </a:lnTo>
                  <a:lnTo>
                    <a:pt x="0" y="99009"/>
                  </a:lnTo>
                  <a:lnTo>
                    <a:pt x="50" y="100914"/>
                  </a:lnTo>
                  <a:lnTo>
                    <a:pt x="165" y="102806"/>
                  </a:lnTo>
                </a:path>
                <a:path extrusionOk="0" h="194309" w="5216525">
                  <a:moveTo>
                    <a:pt x="91376" y="194017"/>
                  </a:moveTo>
                  <a:lnTo>
                    <a:pt x="93268" y="194132"/>
                  </a:lnTo>
                  <a:lnTo>
                    <a:pt x="95173" y="194182"/>
                  </a:lnTo>
                  <a:lnTo>
                    <a:pt x="97091" y="194182"/>
                  </a:lnTo>
                  <a:lnTo>
                    <a:pt x="102806" y="194182"/>
                  </a:lnTo>
                </a:path>
                <a:path extrusionOk="0" h="194309" w="5216525">
                  <a:moveTo>
                    <a:pt x="5113388" y="194182"/>
                  </a:moveTo>
                  <a:lnTo>
                    <a:pt x="5119090" y="194182"/>
                  </a:lnTo>
                  <a:lnTo>
                    <a:pt x="5121008" y="194182"/>
                  </a:lnTo>
                  <a:lnTo>
                    <a:pt x="5122913" y="194132"/>
                  </a:lnTo>
                  <a:lnTo>
                    <a:pt x="5124805" y="194017"/>
                  </a:lnTo>
                </a:path>
                <a:path extrusionOk="0" h="194309" w="5216525">
                  <a:moveTo>
                    <a:pt x="5216029" y="102806"/>
                  </a:moveTo>
                  <a:lnTo>
                    <a:pt x="5216131" y="100914"/>
                  </a:lnTo>
                  <a:lnTo>
                    <a:pt x="5216194" y="99009"/>
                  </a:lnTo>
                  <a:lnTo>
                    <a:pt x="5216194" y="97091"/>
                  </a:lnTo>
                  <a:lnTo>
                    <a:pt x="5216194" y="95173"/>
                  </a:lnTo>
                  <a:lnTo>
                    <a:pt x="5216131" y="93268"/>
                  </a:lnTo>
                  <a:lnTo>
                    <a:pt x="5216029" y="91376"/>
                  </a:lnTo>
                </a:path>
                <a:path extrusionOk="0" h="194309" w="5216525">
                  <a:moveTo>
                    <a:pt x="5124805" y="165"/>
                  </a:moveTo>
                  <a:lnTo>
                    <a:pt x="5122913" y="50"/>
                  </a:lnTo>
                  <a:lnTo>
                    <a:pt x="5121008" y="0"/>
                  </a:lnTo>
                  <a:lnTo>
                    <a:pt x="5119090" y="0"/>
                  </a:lnTo>
                  <a:lnTo>
                    <a:pt x="5113388" y="0"/>
                  </a:lnTo>
                </a:path>
                <a:path extrusionOk="0" h="194309" w="5216525">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41" name="Google Shape;5341;p87"/>
            <p:cNvPicPr preferRelativeResize="0"/>
            <p:nvPr/>
          </p:nvPicPr>
          <p:blipFill rotWithShape="1">
            <a:blip r:embed="rId17">
              <a:alphaModFix/>
            </a:blip>
            <a:srcRect b="0" l="0" r="0" t="0"/>
            <a:stretch/>
          </p:blipFill>
          <p:spPr>
            <a:xfrm>
              <a:off x="10122367" y="1108123"/>
              <a:ext cx="111391" cy="111378"/>
            </a:xfrm>
            <a:prstGeom prst="rect">
              <a:avLst/>
            </a:prstGeom>
            <a:noFill/>
            <a:ln>
              <a:noFill/>
            </a:ln>
          </p:spPr>
        </p:pic>
      </p:grpSp>
      <p:sp>
        <p:nvSpPr>
          <p:cNvPr id="5342" name="Google Shape;5342;p87"/>
          <p:cNvSpPr txBox="1"/>
          <p:nvPr/>
        </p:nvSpPr>
        <p:spPr>
          <a:xfrm>
            <a:off x="5175110" y="2279894"/>
            <a:ext cx="76898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최대주주의 기본정보</a:t>
            </a:r>
            <a:endParaRPr sz="700">
              <a:latin typeface="Arial"/>
              <a:ea typeface="Arial"/>
              <a:cs typeface="Arial"/>
              <a:sym typeface="Arial"/>
            </a:endParaRPr>
          </a:p>
        </p:txBody>
      </p:sp>
      <p:grpSp>
        <p:nvGrpSpPr>
          <p:cNvPr id="5343" name="Google Shape;5343;p87"/>
          <p:cNvGrpSpPr/>
          <p:nvPr/>
        </p:nvGrpSpPr>
        <p:grpSpPr>
          <a:xfrm>
            <a:off x="5076464" y="2256287"/>
            <a:ext cx="5219072" cy="197072"/>
            <a:chOff x="5076464" y="2256287"/>
            <a:chExt cx="5219072" cy="197072"/>
          </a:xfrm>
        </p:grpSpPr>
        <p:pic>
          <p:nvPicPr>
            <p:cNvPr id="5344" name="Google Shape;5344;p87"/>
            <p:cNvPicPr preferRelativeResize="0"/>
            <p:nvPr/>
          </p:nvPicPr>
          <p:blipFill rotWithShape="1">
            <a:blip r:embed="rId18">
              <a:alphaModFix/>
            </a:blip>
            <a:srcRect b="0" l="0" r="0" t="0"/>
            <a:stretch/>
          </p:blipFill>
          <p:spPr>
            <a:xfrm>
              <a:off x="5076464" y="2256727"/>
              <a:ext cx="90928" cy="196632"/>
            </a:xfrm>
            <a:prstGeom prst="rect">
              <a:avLst/>
            </a:prstGeom>
            <a:noFill/>
            <a:ln>
              <a:noFill/>
            </a:ln>
          </p:spPr>
        </p:pic>
        <p:sp>
          <p:nvSpPr>
            <p:cNvPr id="5345" name="Google Shape;5345;p87"/>
            <p:cNvSpPr/>
            <p:nvPr/>
          </p:nvSpPr>
          <p:spPr>
            <a:xfrm>
              <a:off x="5188315" y="2451918"/>
              <a:ext cx="4999355" cy="0"/>
            </a:xfrm>
            <a:custGeom>
              <a:rect b="b" l="l" r="r" t="t"/>
              <a:pathLst>
                <a:path extrusionOk="0" h="120000" w="4999355">
                  <a:moveTo>
                    <a:pt x="0" y="0"/>
                  </a:moveTo>
                  <a:lnTo>
                    <a:pt x="499917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46" name="Google Shape;5346;p87"/>
            <p:cNvPicPr preferRelativeResize="0"/>
            <p:nvPr/>
          </p:nvPicPr>
          <p:blipFill rotWithShape="1">
            <a:blip r:embed="rId19">
              <a:alphaModFix/>
            </a:blip>
            <a:srcRect b="0" l="0" r="0" t="0"/>
            <a:stretch/>
          </p:blipFill>
          <p:spPr>
            <a:xfrm>
              <a:off x="10204608" y="2256287"/>
              <a:ext cx="90928" cy="196631"/>
            </a:xfrm>
            <a:prstGeom prst="rect">
              <a:avLst/>
            </a:prstGeom>
            <a:noFill/>
            <a:ln>
              <a:noFill/>
            </a:ln>
          </p:spPr>
        </p:pic>
        <p:sp>
          <p:nvSpPr>
            <p:cNvPr id="5347" name="Google Shape;5347;p87"/>
            <p:cNvSpPr/>
            <p:nvPr/>
          </p:nvSpPr>
          <p:spPr>
            <a:xfrm>
              <a:off x="5184509" y="2257728"/>
              <a:ext cx="4999355" cy="0"/>
            </a:xfrm>
            <a:custGeom>
              <a:rect b="b" l="l" r="r" t="t"/>
              <a:pathLst>
                <a:path extrusionOk="0" h="120000" w="4999355">
                  <a:moveTo>
                    <a:pt x="499917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48" name="Google Shape;5348;p87"/>
            <p:cNvSpPr/>
            <p:nvPr/>
          </p:nvSpPr>
          <p:spPr>
            <a:xfrm>
              <a:off x="5077905" y="2257731"/>
              <a:ext cx="5216525" cy="194310"/>
            </a:xfrm>
            <a:custGeom>
              <a:rect b="b" l="l" r="r" t="t"/>
              <a:pathLst>
                <a:path extrusionOk="0" h="194310" w="5216525">
                  <a:moveTo>
                    <a:pt x="165" y="91376"/>
                  </a:moveTo>
                  <a:lnTo>
                    <a:pt x="50" y="93268"/>
                  </a:lnTo>
                  <a:lnTo>
                    <a:pt x="0" y="95173"/>
                  </a:lnTo>
                  <a:lnTo>
                    <a:pt x="0" y="97091"/>
                  </a:lnTo>
                  <a:lnTo>
                    <a:pt x="0" y="99009"/>
                  </a:lnTo>
                  <a:lnTo>
                    <a:pt x="50" y="100914"/>
                  </a:lnTo>
                  <a:lnTo>
                    <a:pt x="165" y="102806"/>
                  </a:lnTo>
                </a:path>
                <a:path extrusionOk="0" h="194310" w="5216525">
                  <a:moveTo>
                    <a:pt x="91376" y="194017"/>
                  </a:moveTo>
                  <a:lnTo>
                    <a:pt x="93268" y="194132"/>
                  </a:lnTo>
                  <a:lnTo>
                    <a:pt x="95173" y="194182"/>
                  </a:lnTo>
                  <a:lnTo>
                    <a:pt x="97091" y="194182"/>
                  </a:lnTo>
                  <a:lnTo>
                    <a:pt x="102806" y="194182"/>
                  </a:lnTo>
                </a:path>
                <a:path extrusionOk="0" h="194310" w="5216525">
                  <a:moveTo>
                    <a:pt x="5113388" y="194182"/>
                  </a:moveTo>
                  <a:lnTo>
                    <a:pt x="5119090" y="194182"/>
                  </a:lnTo>
                  <a:lnTo>
                    <a:pt x="5121008" y="194182"/>
                  </a:lnTo>
                  <a:lnTo>
                    <a:pt x="5122913" y="194132"/>
                  </a:lnTo>
                  <a:lnTo>
                    <a:pt x="5124805" y="194017"/>
                  </a:lnTo>
                </a:path>
                <a:path extrusionOk="0" h="194310" w="5216525">
                  <a:moveTo>
                    <a:pt x="5216029" y="102806"/>
                  </a:moveTo>
                  <a:lnTo>
                    <a:pt x="5216131" y="100914"/>
                  </a:lnTo>
                  <a:lnTo>
                    <a:pt x="5216194" y="99009"/>
                  </a:lnTo>
                  <a:lnTo>
                    <a:pt x="5216194" y="97091"/>
                  </a:lnTo>
                  <a:lnTo>
                    <a:pt x="5216194" y="95173"/>
                  </a:lnTo>
                  <a:lnTo>
                    <a:pt x="5216131" y="93268"/>
                  </a:lnTo>
                  <a:lnTo>
                    <a:pt x="5216029" y="91376"/>
                  </a:lnTo>
                </a:path>
                <a:path extrusionOk="0" h="194310" w="5216525">
                  <a:moveTo>
                    <a:pt x="5124805" y="165"/>
                  </a:moveTo>
                  <a:lnTo>
                    <a:pt x="5122913" y="50"/>
                  </a:lnTo>
                  <a:lnTo>
                    <a:pt x="5121008" y="0"/>
                  </a:lnTo>
                  <a:lnTo>
                    <a:pt x="5119090" y="0"/>
                  </a:lnTo>
                  <a:lnTo>
                    <a:pt x="5113388" y="0"/>
                  </a:lnTo>
                </a:path>
                <a:path extrusionOk="0" h="194310" w="5216525">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49" name="Google Shape;5349;p87"/>
            <p:cNvPicPr preferRelativeResize="0"/>
            <p:nvPr/>
          </p:nvPicPr>
          <p:blipFill rotWithShape="1">
            <a:blip r:embed="rId17">
              <a:alphaModFix/>
            </a:blip>
            <a:srcRect b="0" l="0" r="0" t="0"/>
            <a:stretch/>
          </p:blipFill>
          <p:spPr>
            <a:xfrm>
              <a:off x="10122367" y="2299134"/>
              <a:ext cx="111391" cy="111378"/>
            </a:xfrm>
            <a:prstGeom prst="rect">
              <a:avLst/>
            </a:prstGeom>
            <a:noFill/>
            <a:ln>
              <a:noFill/>
            </a:ln>
          </p:spPr>
        </p:pic>
      </p:grpSp>
      <p:graphicFrame>
        <p:nvGraphicFramePr>
          <p:cNvPr id="5350" name="Google Shape;5350;p87"/>
          <p:cNvGraphicFramePr/>
          <p:nvPr/>
        </p:nvGraphicFramePr>
        <p:xfrm>
          <a:off x="5075999" y="1388808"/>
          <a:ext cx="3000000" cy="3000000"/>
        </p:xfrm>
        <a:graphic>
          <a:graphicData uri="http://schemas.openxmlformats.org/drawingml/2006/table">
            <a:tbl>
              <a:tblPr bandRow="1" firstRow="1">
                <a:noFill/>
                <a:tableStyleId>{C31ADFB9-D814-4208-886B-9652E2F75FA4}</a:tableStyleId>
              </a:tblPr>
              <a:tblGrid>
                <a:gridCol w="1064250"/>
                <a:gridCol w="1628150"/>
                <a:gridCol w="1123325"/>
                <a:gridCol w="773425"/>
                <a:gridCol w="630550"/>
              </a:tblGrid>
              <a:tr h="179700">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명칭</a:t>
                      </a:r>
                      <a:endParaRPr sz="700" u="none" cap="none" strike="noStrike">
                        <a:latin typeface="Arial"/>
                        <a:ea typeface="Arial"/>
                        <a:cs typeface="Arial"/>
                        <a:sym typeface="Arial"/>
                      </a:endParaRPr>
                    </a:p>
                  </a:txBody>
                  <a:tcPr marT="625" marB="0" marR="0" marL="0">
                    <a:lnB cap="flat" cmpd="sng" w="9525">
                      <a:solidFill>
                        <a:srgbClr val="95A4F5"/>
                      </a:solidFill>
                      <a:prstDash val="solid"/>
                      <a:round/>
                      <a:headEnd len="sm" w="sm" type="none"/>
                      <a:tailEnd len="sm" w="sm" type="none"/>
                    </a:lnB>
                    <a:solidFill>
                      <a:srgbClr val="EAECFC"/>
                    </a:solidFill>
                  </a:tcPr>
                </a:tc>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363855"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관계</a:t>
                      </a:r>
                      <a:endParaRPr sz="700" u="none" cap="none" strike="noStrike">
                        <a:latin typeface="Arial"/>
                        <a:ea typeface="Arial"/>
                        <a:cs typeface="Arial"/>
                        <a:sym typeface="Arial"/>
                      </a:endParaRPr>
                    </a:p>
                  </a:txBody>
                  <a:tcPr marT="625" marB="0" marR="0" marL="0">
                    <a:lnB cap="flat" cmpd="sng" w="9525">
                      <a:solidFill>
                        <a:srgbClr val="95A4F5"/>
                      </a:solidFill>
                      <a:prstDash val="solid"/>
                      <a:round/>
                      <a:headEnd len="sm" w="sm" type="none"/>
                      <a:tailEnd len="sm" w="sm" type="none"/>
                    </a:lnB>
                    <a:solidFill>
                      <a:srgbClr val="EAECFC"/>
                    </a:solidFill>
                  </a:tcPr>
                </a:tc>
                <a:tc rowSpan="2">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299085"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주식의 종류</a:t>
                      </a:r>
                      <a:endParaRPr sz="700" u="none" cap="none" strike="noStrike">
                        <a:latin typeface="Arial"/>
                        <a:ea typeface="Arial"/>
                        <a:cs typeface="Arial"/>
                        <a:sym typeface="Arial"/>
                      </a:endParaRPr>
                    </a:p>
                  </a:txBody>
                  <a:tcPr marT="625" marB="0" marR="0" marL="0">
                    <a:lnB cap="flat" cmpd="sng" w="9525">
                      <a:solidFill>
                        <a:srgbClr val="95A4F5"/>
                      </a:solidFill>
                      <a:prstDash val="solid"/>
                      <a:round/>
                      <a:headEnd len="sm" w="sm" type="none"/>
                      <a:tailEnd len="sm" w="sm" type="none"/>
                    </a:lnB>
                    <a:solidFill>
                      <a:srgbClr val="EAECFC"/>
                    </a:solidFill>
                  </a:tcPr>
                </a:tc>
                <a:tc gridSpan="2">
                  <a:txBody>
                    <a:bodyPr/>
                    <a:lstStyle/>
                    <a:p>
                      <a:pPr indent="0" lvl="0" marL="30099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소유주식수 및 지분율</a:t>
                      </a:r>
                      <a:endParaRPr sz="700" u="none" cap="none" strike="noStrike">
                        <a:latin typeface="Arial"/>
                        <a:ea typeface="Arial"/>
                        <a:cs typeface="Arial"/>
                        <a:sym typeface="Arial"/>
                      </a:endParaRPr>
                    </a:p>
                  </a:txBody>
                  <a:tcPr marT="27300" marB="0" marR="0" marL="0">
                    <a:lnB cap="flat" cmpd="sng" w="9525">
                      <a:solidFill>
                        <a:srgbClr val="95A4F5"/>
                      </a:solidFill>
                      <a:prstDash val="solid"/>
                      <a:round/>
                      <a:headEnd len="sm" w="sm" type="none"/>
                      <a:tailEnd len="sm" w="sm" type="none"/>
                    </a:lnB>
                    <a:solidFill>
                      <a:srgbClr val="EAECFC"/>
                    </a:solidFill>
                  </a:tcPr>
                </a:tc>
                <a:tc hMerge="1"/>
              </a:tr>
              <a:tr h="179700">
                <a:tc vMerge="1"/>
                <a:tc vMerge="1"/>
                <a:tc vMerge="1"/>
                <a:tc>
                  <a:txBody>
                    <a:bodyPr/>
                    <a:lstStyle/>
                    <a:p>
                      <a:pPr indent="0" lvl="0" marL="0" marR="64769"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주식수</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153035"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지분율</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신한금융지주</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52514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최대주주 본인 (단일주주)</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16065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의결권 있는 보통주</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0" marR="64135"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115,654,859</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155575"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100%</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351" name="Google Shape;5351;p87"/>
          <p:cNvSpPr/>
          <p:nvPr/>
        </p:nvSpPr>
        <p:spPr>
          <a:xfrm>
            <a:off x="5075999" y="1948399"/>
            <a:ext cx="1440180" cy="0"/>
          </a:xfrm>
          <a:custGeom>
            <a:rect b="b" l="l" r="r" t="t"/>
            <a:pathLst>
              <a:path extrusionOk="0" h="120000" w="1440179">
                <a:moveTo>
                  <a:pt x="0" y="0"/>
                </a:moveTo>
                <a:lnTo>
                  <a:pt x="1440002"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2" name="Google Shape;5352;p87"/>
          <p:cNvSpPr/>
          <p:nvPr/>
        </p:nvSpPr>
        <p:spPr>
          <a:xfrm>
            <a:off x="6587999" y="1948399"/>
            <a:ext cx="1080135" cy="0"/>
          </a:xfrm>
          <a:custGeom>
            <a:rect b="b" l="l" r="r" t="t"/>
            <a:pathLst>
              <a:path extrusionOk="0" h="120000" w="1080134">
                <a:moveTo>
                  <a:pt x="0" y="0"/>
                </a:moveTo>
                <a:lnTo>
                  <a:pt x="107999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3" name="Google Shape;5353;p87"/>
          <p:cNvSpPr/>
          <p:nvPr/>
        </p:nvSpPr>
        <p:spPr>
          <a:xfrm>
            <a:off x="7739999" y="1948399"/>
            <a:ext cx="1080135" cy="0"/>
          </a:xfrm>
          <a:custGeom>
            <a:rect b="b" l="l" r="r" t="t"/>
            <a:pathLst>
              <a:path extrusionOk="0" h="120000" w="1080134">
                <a:moveTo>
                  <a:pt x="0" y="0"/>
                </a:moveTo>
                <a:lnTo>
                  <a:pt x="107999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5354" name="Google Shape;5354;p87"/>
          <p:cNvGraphicFramePr/>
          <p:nvPr/>
        </p:nvGraphicFramePr>
        <p:xfrm>
          <a:off x="5075999" y="2579823"/>
          <a:ext cx="3000000" cy="3000000"/>
        </p:xfrm>
        <a:graphic>
          <a:graphicData uri="http://schemas.openxmlformats.org/drawingml/2006/table">
            <a:tbl>
              <a:tblPr bandRow="1" firstRow="1">
                <a:noFill/>
                <a:tableStyleId>{C31ADFB9-D814-4208-886B-9652E2F75FA4}</a:tableStyleId>
              </a:tblPr>
              <a:tblGrid>
                <a:gridCol w="1174750"/>
                <a:gridCol w="1489075"/>
                <a:gridCol w="557525"/>
                <a:gridCol w="593725"/>
                <a:gridCol w="720100"/>
                <a:gridCol w="683250"/>
              </a:tblGrid>
              <a:tr h="1308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gridSpan="2">
                  <a:txBody>
                    <a:bodyPr/>
                    <a:lstStyle/>
                    <a:p>
                      <a:pPr indent="0" lvl="0" marL="132715" marR="0" rtl="0" algn="l">
                        <a:lnSpc>
                          <a:spcPct val="102142"/>
                        </a:lnSpc>
                        <a:spcBef>
                          <a:spcPts val="0"/>
                        </a:spcBef>
                        <a:spcAft>
                          <a:spcPts val="0"/>
                        </a:spcAft>
                        <a:buNone/>
                      </a:pPr>
                      <a:r>
                        <a:rPr b="0" lang="en-US" sz="700" u="none" cap="none" strike="noStrike">
                          <a:solidFill>
                            <a:srgbClr val="95A4F5"/>
                          </a:solidFill>
                          <a:latin typeface="Arial"/>
                          <a:ea typeface="Arial"/>
                          <a:cs typeface="Arial"/>
                          <a:sym typeface="Arial"/>
                        </a:rPr>
                        <a:t>대표이사 (대표조합원)</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solidFill>
                      <a:srgbClr val="EAECFC"/>
                    </a:solidFill>
                  </a:tcPr>
                </a:tc>
                <a:tc hMerge="1"/>
                <a:tc gridSpan="2" rowSpan="2">
                  <a:txBody>
                    <a:bodyPr/>
                    <a:lstStyle/>
                    <a:p>
                      <a:pPr indent="0" lvl="0" marL="28575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최대주주 (최대출자자)</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rowSpan="2" hMerge="1"/>
              </a:tr>
              <a:tr h="48250">
                <a:tc rowSpan="2">
                  <a:txBody>
                    <a:bodyPr/>
                    <a:lstStyle/>
                    <a:p>
                      <a:pPr indent="0" lvl="0" marL="35560" marR="0" rtl="0" algn="l">
                        <a:lnSpc>
                          <a:spcPct val="87142"/>
                        </a:lnSpc>
                        <a:spcBef>
                          <a:spcPts val="0"/>
                        </a:spcBef>
                        <a:spcAft>
                          <a:spcPts val="0"/>
                        </a:spcAft>
                        <a:buNone/>
                      </a:pPr>
                      <a:r>
                        <a:rPr b="0" lang="en-US" sz="700" u="none" cap="none" strike="noStrike">
                          <a:solidFill>
                            <a:srgbClr val="95A4F5"/>
                          </a:solidFill>
                          <a:latin typeface="Arial"/>
                          <a:ea typeface="Arial"/>
                          <a:cs typeface="Arial"/>
                          <a:sym typeface="Arial"/>
                        </a:rPr>
                        <a:t>명칭</a:t>
                      </a:r>
                      <a:endParaRPr sz="700" u="none" cap="none" strike="noStrike">
                        <a:latin typeface="Arial"/>
                        <a:ea typeface="Arial"/>
                        <a:cs typeface="Arial"/>
                        <a:sym typeface="Arial"/>
                      </a:endParaRPr>
                    </a:p>
                  </a:txBody>
                  <a:tcPr marT="0" marB="0" marR="0" marL="0">
                    <a:solidFill>
                      <a:srgbClr val="EAECFC"/>
                    </a:solidFill>
                  </a:tcPr>
                </a:tc>
                <a:tc rowSpan="2">
                  <a:txBody>
                    <a:bodyPr/>
                    <a:lstStyle/>
                    <a:p>
                      <a:pPr indent="0" lvl="0" marL="636270" marR="0" rtl="0" algn="l">
                        <a:lnSpc>
                          <a:spcPct val="87142"/>
                        </a:lnSpc>
                        <a:spcBef>
                          <a:spcPts val="0"/>
                        </a:spcBef>
                        <a:spcAft>
                          <a:spcPts val="0"/>
                        </a:spcAft>
                        <a:buNone/>
                      </a:pPr>
                      <a:r>
                        <a:rPr b="0" lang="en-US" sz="700" u="none" cap="none" strike="noStrike">
                          <a:solidFill>
                            <a:srgbClr val="95A4F5"/>
                          </a:solidFill>
                          <a:latin typeface="Arial"/>
                          <a:ea typeface="Arial"/>
                          <a:cs typeface="Arial"/>
                          <a:sym typeface="Arial"/>
                        </a:rPr>
                        <a:t>출자자수 (명)</a:t>
                      </a:r>
                      <a:endParaRPr sz="700" u="none" cap="none" strike="noStrike">
                        <a:latin typeface="Arial"/>
                        <a:ea typeface="Arial"/>
                        <a:cs typeface="Arial"/>
                        <a:sym typeface="Arial"/>
                      </a:endParaRPr>
                    </a:p>
                  </a:txBody>
                  <a:tcPr marT="0" marB="0" marR="0" marL="0">
                    <a:solidFill>
                      <a:srgbClr val="EAECFC"/>
                    </a:solidFill>
                  </a:tcPr>
                </a:tc>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gridSpan="2" vMerge="1"/>
                <a:tc hMerge="1" vMerge="1"/>
              </a:tr>
              <a:tr h="40650">
                <a:tc vMerge="1"/>
                <a:tc vMerge="1"/>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c>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solidFill>
                      <a:srgbClr val="EAECFC"/>
                    </a:solidFill>
                  </a:tcPr>
                </a:tc>
              </a:tr>
              <a:tr h="138425">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성명</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176530" marR="0" rtl="0" algn="l">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지분</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성명</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c>
                  <a:txBody>
                    <a:bodyPr/>
                    <a:lstStyle/>
                    <a:p>
                      <a:pPr indent="0" lvl="0" marL="0" marR="250825" rtl="0" algn="r">
                        <a:lnSpc>
                          <a:spcPct val="104999"/>
                        </a:lnSpc>
                        <a:spcBef>
                          <a:spcPts val="0"/>
                        </a:spcBef>
                        <a:spcAft>
                          <a:spcPts val="0"/>
                        </a:spcAft>
                        <a:buNone/>
                      </a:pPr>
                      <a:r>
                        <a:rPr b="0" lang="en-US" sz="700" u="none" cap="none" strike="noStrike">
                          <a:solidFill>
                            <a:srgbClr val="95A4F5"/>
                          </a:solidFill>
                          <a:latin typeface="Arial"/>
                          <a:ea typeface="Arial"/>
                          <a:cs typeface="Arial"/>
                          <a:sym typeface="Arial"/>
                        </a:rPr>
                        <a:t>지분</a:t>
                      </a:r>
                      <a:endParaRPr sz="700" u="none" cap="none" strike="noStrike">
                        <a:latin typeface="Arial"/>
                        <a:ea typeface="Arial"/>
                        <a:cs typeface="Arial"/>
                        <a:sym typeface="Arial"/>
                      </a:endParaRPr>
                    </a:p>
                  </a:txBody>
                  <a:tcPr marT="0" marB="0" marR="0" marL="0">
                    <a:lnB cap="flat" cmpd="sng" w="9525">
                      <a:solidFill>
                        <a:srgbClr val="95A4F5"/>
                      </a:solidFill>
                      <a:prstDash val="solid"/>
                      <a:round/>
                      <a:headEnd len="sm" w="sm" type="none"/>
                      <a:tailEnd len="sm" w="sm" type="none"/>
                    </a:lnB>
                    <a:solidFill>
                      <a:srgbClr val="EAECFC"/>
                    </a:solidFill>
                  </a:tcPr>
                </a:tc>
              </a:tr>
              <a:tr h="197475">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신한금융지주</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70993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148,303</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진옥동</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15367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0.0%</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1143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국민연금</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213359"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7.47%</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355" name="Google Shape;5355;p87"/>
          <p:cNvSpPr/>
          <p:nvPr/>
        </p:nvSpPr>
        <p:spPr>
          <a:xfrm>
            <a:off x="5075999" y="3139411"/>
            <a:ext cx="1440180" cy="0"/>
          </a:xfrm>
          <a:custGeom>
            <a:rect b="b" l="l" r="r" t="t"/>
            <a:pathLst>
              <a:path extrusionOk="0" h="120000" w="1440179">
                <a:moveTo>
                  <a:pt x="0" y="0"/>
                </a:moveTo>
                <a:lnTo>
                  <a:pt x="1440002"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6" name="Google Shape;5356;p87"/>
          <p:cNvSpPr/>
          <p:nvPr/>
        </p:nvSpPr>
        <p:spPr>
          <a:xfrm>
            <a:off x="6587999" y="3139411"/>
            <a:ext cx="1080135" cy="0"/>
          </a:xfrm>
          <a:custGeom>
            <a:rect b="b" l="l" r="r" t="t"/>
            <a:pathLst>
              <a:path extrusionOk="0" h="120000" w="1080134">
                <a:moveTo>
                  <a:pt x="0" y="0"/>
                </a:moveTo>
                <a:lnTo>
                  <a:pt x="1079995"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357" name="Google Shape;5357;p87"/>
          <p:cNvGrpSpPr/>
          <p:nvPr/>
        </p:nvGrpSpPr>
        <p:grpSpPr>
          <a:xfrm>
            <a:off x="5075999" y="913929"/>
            <a:ext cx="5220335" cy="3810"/>
            <a:chOff x="5075999" y="913929"/>
            <a:chExt cx="5220335" cy="3810"/>
          </a:xfrm>
        </p:grpSpPr>
        <p:sp>
          <p:nvSpPr>
            <p:cNvPr id="5358" name="Google Shape;5358;p87"/>
            <p:cNvSpPr/>
            <p:nvPr/>
          </p:nvSpPr>
          <p:spPr>
            <a:xfrm>
              <a:off x="5085519" y="915823"/>
              <a:ext cx="5205095" cy="0"/>
            </a:xfrm>
            <a:custGeom>
              <a:rect b="b" l="l" r="r" t="t"/>
              <a:pathLst>
                <a:path extrusionOk="0" h="120000" w="5205095">
                  <a:moveTo>
                    <a:pt x="0" y="0"/>
                  </a:moveTo>
                  <a:lnTo>
                    <a:pt x="520476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9" name="Google Shape;5359;p87"/>
            <p:cNvSpPr/>
            <p:nvPr/>
          </p:nvSpPr>
          <p:spPr>
            <a:xfrm>
              <a:off x="5075999" y="913929"/>
              <a:ext cx="5220335" cy="3810"/>
            </a:xfrm>
            <a:custGeom>
              <a:rect b="b" l="l" r="r" t="t"/>
              <a:pathLst>
                <a:path extrusionOk="0" h="3809" w="5220334">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5220334">
                  <a:moveTo>
                    <a:pt x="5220005" y="1905"/>
                  </a:moveTo>
                  <a:lnTo>
                    <a:pt x="5219446" y="558"/>
                  </a:lnTo>
                  <a:lnTo>
                    <a:pt x="5218100" y="0"/>
                  </a:lnTo>
                  <a:lnTo>
                    <a:pt x="5216741" y="558"/>
                  </a:lnTo>
                  <a:lnTo>
                    <a:pt x="5216195" y="1905"/>
                  </a:lnTo>
                  <a:lnTo>
                    <a:pt x="5216741" y="3251"/>
                  </a:lnTo>
                  <a:lnTo>
                    <a:pt x="5218100" y="3810"/>
                  </a:lnTo>
                  <a:lnTo>
                    <a:pt x="5219446" y="3251"/>
                  </a:lnTo>
                  <a:lnTo>
                    <a:pt x="5220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60" name="Google Shape;5360;p87"/>
          <p:cNvSpPr txBox="1"/>
          <p:nvPr/>
        </p:nvSpPr>
        <p:spPr>
          <a:xfrm>
            <a:off x="5063299" y="682914"/>
            <a:ext cx="9874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주주 및 자본 구성</a:t>
            </a:r>
            <a:endParaRPr sz="950">
              <a:latin typeface="Malgun Gothic"/>
              <a:ea typeface="Malgun Gothic"/>
              <a:cs typeface="Malgun Gothic"/>
              <a:sym typeface="Malgun Gothic"/>
            </a:endParaRPr>
          </a:p>
        </p:txBody>
      </p:sp>
      <p:grpSp>
        <p:nvGrpSpPr>
          <p:cNvPr id="5361" name="Google Shape;5361;p87"/>
          <p:cNvGrpSpPr/>
          <p:nvPr/>
        </p:nvGrpSpPr>
        <p:grpSpPr>
          <a:xfrm>
            <a:off x="2340000" y="3743998"/>
            <a:ext cx="7956550" cy="2952115"/>
            <a:chOff x="2340000" y="3743998"/>
            <a:chExt cx="7956550" cy="2952115"/>
          </a:xfrm>
        </p:grpSpPr>
        <p:sp>
          <p:nvSpPr>
            <p:cNvPr id="5362" name="Google Shape;5362;p87"/>
            <p:cNvSpPr/>
            <p:nvPr/>
          </p:nvSpPr>
          <p:spPr>
            <a:xfrm>
              <a:off x="2340000" y="3743998"/>
              <a:ext cx="7956550" cy="2952115"/>
            </a:xfrm>
            <a:custGeom>
              <a:rect b="b" l="l" r="r" t="t"/>
              <a:pathLst>
                <a:path extrusionOk="0" h="2952115" w="7956550">
                  <a:moveTo>
                    <a:pt x="7956003" y="0"/>
                  </a:moveTo>
                  <a:lnTo>
                    <a:pt x="0" y="0"/>
                  </a:lnTo>
                  <a:lnTo>
                    <a:pt x="0" y="2952000"/>
                  </a:lnTo>
                  <a:lnTo>
                    <a:pt x="7956003" y="2952000"/>
                  </a:lnTo>
                  <a:lnTo>
                    <a:pt x="7956003"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3" name="Google Shape;5363;p87"/>
            <p:cNvSpPr/>
            <p:nvPr/>
          </p:nvSpPr>
          <p:spPr>
            <a:xfrm>
              <a:off x="5077904" y="3974273"/>
              <a:ext cx="5018405" cy="212725"/>
            </a:xfrm>
            <a:custGeom>
              <a:rect b="b" l="l" r="r" t="t"/>
              <a:pathLst>
                <a:path extrusionOk="0" h="212725" w="5018405">
                  <a:moveTo>
                    <a:pt x="4912093" y="0"/>
                  </a:moveTo>
                  <a:lnTo>
                    <a:pt x="106095" y="0"/>
                  </a:lnTo>
                  <a:lnTo>
                    <a:pt x="64797" y="8337"/>
                  </a:lnTo>
                  <a:lnTo>
                    <a:pt x="31073" y="31073"/>
                  </a:lnTo>
                  <a:lnTo>
                    <a:pt x="8337" y="64797"/>
                  </a:lnTo>
                  <a:lnTo>
                    <a:pt x="0" y="106095"/>
                  </a:lnTo>
                  <a:lnTo>
                    <a:pt x="8337" y="147394"/>
                  </a:lnTo>
                  <a:lnTo>
                    <a:pt x="31073" y="181117"/>
                  </a:lnTo>
                  <a:lnTo>
                    <a:pt x="64797" y="203854"/>
                  </a:lnTo>
                  <a:lnTo>
                    <a:pt x="106095" y="212191"/>
                  </a:lnTo>
                  <a:lnTo>
                    <a:pt x="4912093" y="212191"/>
                  </a:lnTo>
                  <a:lnTo>
                    <a:pt x="4953391" y="203854"/>
                  </a:lnTo>
                  <a:lnTo>
                    <a:pt x="4987115" y="181117"/>
                  </a:lnTo>
                  <a:lnTo>
                    <a:pt x="5009851" y="147394"/>
                  </a:lnTo>
                  <a:lnTo>
                    <a:pt x="5018189" y="106095"/>
                  </a:lnTo>
                  <a:lnTo>
                    <a:pt x="5009851" y="64797"/>
                  </a:lnTo>
                  <a:lnTo>
                    <a:pt x="4987115" y="31073"/>
                  </a:lnTo>
                  <a:lnTo>
                    <a:pt x="4953391" y="8337"/>
                  </a:lnTo>
                  <a:lnTo>
                    <a:pt x="491209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64" name="Google Shape;5364;p87"/>
          <p:cNvSpPr txBox="1"/>
          <p:nvPr/>
        </p:nvSpPr>
        <p:spPr>
          <a:xfrm>
            <a:off x="5175110" y="4002772"/>
            <a:ext cx="2063750" cy="1371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업계 최초 한국ESG기준원 지배구조 평가 A+ 등급 획득</a:t>
            </a:r>
            <a:endParaRPr sz="700">
              <a:latin typeface="Arial"/>
              <a:ea typeface="Arial"/>
              <a:cs typeface="Arial"/>
              <a:sym typeface="Arial"/>
            </a:endParaRPr>
          </a:p>
        </p:txBody>
      </p:sp>
      <p:grpSp>
        <p:nvGrpSpPr>
          <p:cNvPr id="5365" name="Google Shape;5365;p87"/>
          <p:cNvGrpSpPr/>
          <p:nvPr/>
        </p:nvGrpSpPr>
        <p:grpSpPr>
          <a:xfrm>
            <a:off x="5076403" y="3972772"/>
            <a:ext cx="5021205" cy="939889"/>
            <a:chOff x="5076403" y="3972772"/>
            <a:chExt cx="5021205" cy="939889"/>
          </a:xfrm>
        </p:grpSpPr>
        <p:pic>
          <p:nvPicPr>
            <p:cNvPr id="5366" name="Google Shape;5366;p87"/>
            <p:cNvPicPr preferRelativeResize="0"/>
            <p:nvPr/>
          </p:nvPicPr>
          <p:blipFill rotWithShape="1">
            <a:blip r:embed="rId20">
              <a:alphaModFix/>
            </a:blip>
            <a:srcRect b="0" l="0" r="0" t="0"/>
            <a:stretch/>
          </p:blipFill>
          <p:spPr>
            <a:xfrm>
              <a:off x="5076403" y="3973145"/>
              <a:ext cx="100258" cy="214819"/>
            </a:xfrm>
            <a:prstGeom prst="rect">
              <a:avLst/>
            </a:prstGeom>
            <a:noFill/>
            <a:ln>
              <a:noFill/>
            </a:ln>
          </p:spPr>
        </p:pic>
        <p:sp>
          <p:nvSpPr>
            <p:cNvPr id="5367" name="Google Shape;5367;p87"/>
            <p:cNvSpPr/>
            <p:nvPr/>
          </p:nvSpPr>
          <p:spPr>
            <a:xfrm>
              <a:off x="5197350" y="4186463"/>
              <a:ext cx="4783455" cy="0"/>
            </a:xfrm>
            <a:custGeom>
              <a:rect b="b" l="l" r="r" t="t"/>
              <a:pathLst>
                <a:path extrusionOk="0" h="120000" w="4783455">
                  <a:moveTo>
                    <a:pt x="0" y="0"/>
                  </a:moveTo>
                  <a:lnTo>
                    <a:pt x="478311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68" name="Google Shape;5368;p87"/>
            <p:cNvPicPr preferRelativeResize="0"/>
            <p:nvPr/>
          </p:nvPicPr>
          <p:blipFill rotWithShape="1">
            <a:blip r:embed="rId21">
              <a:alphaModFix/>
            </a:blip>
            <a:srcRect b="0" l="0" r="0" t="0"/>
            <a:stretch/>
          </p:blipFill>
          <p:spPr>
            <a:xfrm>
              <a:off x="9997337" y="3972772"/>
              <a:ext cx="100271" cy="214819"/>
            </a:xfrm>
            <a:prstGeom prst="rect">
              <a:avLst/>
            </a:prstGeom>
            <a:noFill/>
            <a:ln>
              <a:noFill/>
            </a:ln>
          </p:spPr>
        </p:pic>
        <p:sp>
          <p:nvSpPr>
            <p:cNvPr id="5369" name="Google Shape;5369;p87"/>
            <p:cNvSpPr/>
            <p:nvPr/>
          </p:nvSpPr>
          <p:spPr>
            <a:xfrm>
              <a:off x="5193536" y="3974273"/>
              <a:ext cx="4783455" cy="0"/>
            </a:xfrm>
            <a:custGeom>
              <a:rect b="b" l="l" r="r" t="t"/>
              <a:pathLst>
                <a:path extrusionOk="0" h="120000" w="4783455">
                  <a:moveTo>
                    <a:pt x="4783112"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70" name="Google Shape;5370;p87"/>
            <p:cNvSpPr/>
            <p:nvPr/>
          </p:nvSpPr>
          <p:spPr>
            <a:xfrm>
              <a:off x="5077909" y="3974269"/>
              <a:ext cx="5018405" cy="212725"/>
            </a:xfrm>
            <a:custGeom>
              <a:rect b="b" l="l" r="r" t="t"/>
              <a:pathLst>
                <a:path extrusionOk="0" h="212725" w="5018405">
                  <a:moveTo>
                    <a:pt x="139" y="100520"/>
                  </a:moveTo>
                  <a:lnTo>
                    <a:pt x="38" y="102361"/>
                  </a:lnTo>
                  <a:lnTo>
                    <a:pt x="0" y="104228"/>
                  </a:lnTo>
                  <a:lnTo>
                    <a:pt x="0" y="106095"/>
                  </a:lnTo>
                  <a:lnTo>
                    <a:pt x="0" y="107975"/>
                  </a:lnTo>
                  <a:lnTo>
                    <a:pt x="38" y="109829"/>
                  </a:lnTo>
                  <a:lnTo>
                    <a:pt x="139" y="111683"/>
                  </a:lnTo>
                </a:path>
                <a:path extrusionOk="0" h="212725" w="5018405">
                  <a:moveTo>
                    <a:pt x="100507" y="212051"/>
                  </a:moveTo>
                  <a:lnTo>
                    <a:pt x="102362" y="212140"/>
                  </a:lnTo>
                  <a:lnTo>
                    <a:pt x="104216" y="212191"/>
                  </a:lnTo>
                  <a:lnTo>
                    <a:pt x="106095" y="212191"/>
                  </a:lnTo>
                  <a:lnTo>
                    <a:pt x="111810" y="212191"/>
                  </a:lnTo>
                </a:path>
                <a:path extrusionOk="0" h="212725" w="5018405">
                  <a:moveTo>
                    <a:pt x="4906365" y="212191"/>
                  </a:moveTo>
                  <a:lnTo>
                    <a:pt x="4912093" y="212191"/>
                  </a:lnTo>
                  <a:lnTo>
                    <a:pt x="4913960" y="212191"/>
                  </a:lnTo>
                  <a:lnTo>
                    <a:pt x="4915827" y="212140"/>
                  </a:lnTo>
                  <a:lnTo>
                    <a:pt x="4917668" y="212051"/>
                  </a:lnTo>
                </a:path>
                <a:path extrusionOk="0" h="212725" w="5018405">
                  <a:moveTo>
                    <a:pt x="5018036" y="111683"/>
                  </a:moveTo>
                  <a:lnTo>
                    <a:pt x="5018138" y="109829"/>
                  </a:lnTo>
                  <a:lnTo>
                    <a:pt x="5018189" y="107975"/>
                  </a:lnTo>
                  <a:lnTo>
                    <a:pt x="5018189" y="106095"/>
                  </a:lnTo>
                  <a:lnTo>
                    <a:pt x="5018189" y="104228"/>
                  </a:lnTo>
                  <a:lnTo>
                    <a:pt x="5018138" y="102361"/>
                  </a:lnTo>
                  <a:lnTo>
                    <a:pt x="5018036" y="100520"/>
                  </a:lnTo>
                </a:path>
                <a:path extrusionOk="0" h="212725" w="5018405">
                  <a:moveTo>
                    <a:pt x="4917668" y="152"/>
                  </a:moveTo>
                  <a:lnTo>
                    <a:pt x="4915827" y="50"/>
                  </a:lnTo>
                  <a:lnTo>
                    <a:pt x="4913960" y="0"/>
                  </a:lnTo>
                  <a:lnTo>
                    <a:pt x="4912093" y="0"/>
                  </a:lnTo>
                  <a:lnTo>
                    <a:pt x="4906365" y="0"/>
                  </a:lnTo>
                </a:path>
                <a:path extrusionOk="0" h="212725" w="5018405">
                  <a:moveTo>
                    <a:pt x="111810" y="0"/>
                  </a:moveTo>
                  <a:lnTo>
                    <a:pt x="106095" y="0"/>
                  </a:lnTo>
                  <a:lnTo>
                    <a:pt x="104216" y="0"/>
                  </a:lnTo>
                  <a:lnTo>
                    <a:pt x="102362" y="50"/>
                  </a:lnTo>
                  <a:lnTo>
                    <a:pt x="100507" y="15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71" name="Google Shape;5371;p87"/>
            <p:cNvPicPr preferRelativeResize="0"/>
            <p:nvPr/>
          </p:nvPicPr>
          <p:blipFill rotWithShape="1">
            <a:blip r:embed="rId22">
              <a:alphaModFix/>
            </a:blip>
            <a:srcRect b="0" l="0" r="0" t="0"/>
            <a:stretch/>
          </p:blipFill>
          <p:spPr>
            <a:xfrm>
              <a:off x="9917065" y="4017364"/>
              <a:ext cx="125996" cy="126009"/>
            </a:xfrm>
            <a:prstGeom prst="rect">
              <a:avLst/>
            </a:prstGeom>
            <a:noFill/>
            <a:ln>
              <a:noFill/>
            </a:ln>
          </p:spPr>
        </p:pic>
        <p:pic>
          <p:nvPicPr>
            <p:cNvPr id="5372" name="Google Shape;5372;p87"/>
            <p:cNvPicPr preferRelativeResize="0"/>
            <p:nvPr/>
          </p:nvPicPr>
          <p:blipFill rotWithShape="1">
            <a:blip r:embed="rId23">
              <a:alphaModFix/>
            </a:blip>
            <a:srcRect b="0" l="0" r="0" t="0"/>
            <a:stretch/>
          </p:blipFill>
          <p:spPr>
            <a:xfrm>
              <a:off x="5166486" y="4836461"/>
              <a:ext cx="88900" cy="76200"/>
            </a:xfrm>
            <a:prstGeom prst="rect">
              <a:avLst/>
            </a:prstGeom>
            <a:noFill/>
            <a:ln>
              <a:noFill/>
            </a:ln>
          </p:spPr>
        </p:pic>
      </p:grpSp>
      <p:sp>
        <p:nvSpPr>
          <p:cNvPr id="5373" name="Google Shape;5373;p87"/>
          <p:cNvSpPr txBox="1"/>
          <p:nvPr/>
        </p:nvSpPr>
        <p:spPr>
          <a:xfrm>
            <a:off x="5063299" y="4431331"/>
            <a:ext cx="3302635" cy="1000760"/>
          </a:xfrm>
          <a:prstGeom prst="rect">
            <a:avLst/>
          </a:prstGeom>
          <a:noFill/>
          <a:ln>
            <a:noFill/>
          </a:ln>
        </p:spPr>
        <p:txBody>
          <a:bodyPr anchorCtr="0" anchor="t" bIns="0" lIns="0" spcFirstLastPara="1" rIns="0" wrap="square" tIns="12700">
            <a:spAutoFit/>
          </a:bodyPr>
          <a:lstStyle/>
          <a:p>
            <a:pPr indent="0" lvl="0" marL="12700" marR="5080" rtl="0" algn="just">
              <a:lnSpc>
                <a:spcPct val="142200"/>
              </a:lnSpc>
              <a:spcBef>
                <a:spcPts val="0"/>
              </a:spcBef>
              <a:spcAft>
                <a:spcPts val="0"/>
              </a:spcAft>
              <a:buNone/>
            </a:pPr>
            <a:r>
              <a:rPr b="0" lang="en-US" sz="750">
                <a:solidFill>
                  <a:srgbClr val="58595B"/>
                </a:solidFill>
                <a:latin typeface="Arial"/>
                <a:ea typeface="Arial"/>
                <a:cs typeface="Arial"/>
                <a:sym typeface="Arial"/>
              </a:rPr>
              <a:t>신한라이프는 2023년 한국ESG기준원이 발표한 금융사 지배구조 평가에서 보험 업계 최초로 A+ 등급을 획득하였습니다. 한국ESG기준원은 국내 대표 ESG 평가기 관 로 매년 기업의 지속가능경영을 유도하고 기업의 ESG 수준을 인지할 수 있도록 ESG 부문을 평가해 등급을 공표하고 있습니다. 금융회사의 경우 상장 여부와 관계 없이 지배구조 평가가 진행되며 신한라이프는 이사회 중심의 ESG 의사결정 체계를 구축하고 전문성, 독립성, 다양성 확보를 위해 노력해 온 점을 높이 인정받았습니다.</a:t>
            </a:r>
            <a:endParaRPr sz="750">
              <a:latin typeface="Arial"/>
              <a:ea typeface="Arial"/>
              <a:cs typeface="Arial"/>
              <a:sym typeface="Arial"/>
            </a:endParaRPr>
          </a:p>
        </p:txBody>
      </p:sp>
      <p:grpSp>
        <p:nvGrpSpPr>
          <p:cNvPr id="5374" name="Google Shape;5374;p87"/>
          <p:cNvGrpSpPr/>
          <p:nvPr/>
        </p:nvGrpSpPr>
        <p:grpSpPr>
          <a:xfrm>
            <a:off x="5376513" y="5811820"/>
            <a:ext cx="2882582" cy="401320"/>
            <a:chOff x="5376513" y="5811820"/>
            <a:chExt cx="2882582" cy="401320"/>
          </a:xfrm>
        </p:grpSpPr>
        <p:pic>
          <p:nvPicPr>
            <p:cNvPr id="5375" name="Google Shape;5375;p87"/>
            <p:cNvPicPr preferRelativeResize="0"/>
            <p:nvPr/>
          </p:nvPicPr>
          <p:blipFill rotWithShape="1">
            <a:blip r:embed="rId23">
              <a:alphaModFix/>
            </a:blip>
            <a:srcRect b="0" l="0" r="0" t="0"/>
            <a:stretch/>
          </p:blipFill>
          <p:spPr>
            <a:xfrm>
              <a:off x="5376513" y="5811820"/>
              <a:ext cx="88900" cy="76200"/>
            </a:xfrm>
            <a:prstGeom prst="rect">
              <a:avLst/>
            </a:prstGeom>
            <a:noFill/>
            <a:ln>
              <a:noFill/>
            </a:ln>
          </p:spPr>
        </p:pic>
        <p:pic>
          <p:nvPicPr>
            <p:cNvPr id="5376" name="Google Shape;5376;p87"/>
            <p:cNvPicPr preferRelativeResize="0"/>
            <p:nvPr/>
          </p:nvPicPr>
          <p:blipFill rotWithShape="1">
            <a:blip r:embed="rId23">
              <a:alphaModFix/>
            </a:blip>
            <a:srcRect b="0" l="0" r="0" t="0"/>
            <a:stretch/>
          </p:blipFill>
          <p:spPr>
            <a:xfrm>
              <a:off x="8170195" y="5811820"/>
              <a:ext cx="88900" cy="76200"/>
            </a:xfrm>
            <a:prstGeom prst="rect">
              <a:avLst/>
            </a:prstGeom>
            <a:noFill/>
            <a:ln>
              <a:noFill/>
            </a:ln>
          </p:spPr>
        </p:pic>
        <p:pic>
          <p:nvPicPr>
            <p:cNvPr id="5377" name="Google Shape;5377;p87"/>
            <p:cNvPicPr preferRelativeResize="0"/>
            <p:nvPr/>
          </p:nvPicPr>
          <p:blipFill rotWithShape="1">
            <a:blip r:embed="rId23">
              <a:alphaModFix/>
            </a:blip>
            <a:srcRect b="0" l="0" r="0" t="0"/>
            <a:stretch/>
          </p:blipFill>
          <p:spPr>
            <a:xfrm>
              <a:off x="5395982" y="6136940"/>
              <a:ext cx="88900" cy="76200"/>
            </a:xfrm>
            <a:prstGeom prst="rect">
              <a:avLst/>
            </a:prstGeom>
            <a:noFill/>
            <a:ln>
              <a:noFill/>
            </a:ln>
          </p:spPr>
        </p:pic>
      </p:grpSp>
      <p:sp>
        <p:nvSpPr>
          <p:cNvPr id="5378" name="Google Shape;5378;p87"/>
          <p:cNvSpPr txBox="1"/>
          <p:nvPr/>
        </p:nvSpPr>
        <p:spPr>
          <a:xfrm>
            <a:off x="5063299" y="5569249"/>
            <a:ext cx="3302000" cy="838200"/>
          </a:xfrm>
          <a:prstGeom prst="rect">
            <a:avLst/>
          </a:prstGeom>
          <a:noFill/>
          <a:ln>
            <a:noFill/>
          </a:ln>
        </p:spPr>
        <p:txBody>
          <a:bodyPr anchorCtr="0" anchor="t" bIns="0" lIns="0" spcFirstLastPara="1" rIns="0" wrap="square" tIns="12700">
            <a:spAutoFit/>
          </a:bodyPr>
          <a:lstStyle/>
          <a:p>
            <a:pPr indent="0" lvl="0" marL="12700" marR="5080" rtl="0" algn="just">
              <a:lnSpc>
                <a:spcPct val="142200"/>
              </a:lnSpc>
              <a:spcBef>
                <a:spcPts val="0"/>
              </a:spcBef>
              <a:spcAft>
                <a:spcPts val="0"/>
              </a:spcAft>
              <a:buNone/>
            </a:pPr>
            <a:r>
              <a:rPr b="0" lang="en-US" sz="750">
                <a:solidFill>
                  <a:srgbClr val="58595B"/>
                </a:solidFill>
                <a:latin typeface="Arial"/>
                <a:ea typeface="Arial"/>
                <a:cs typeface="Arial"/>
                <a:sym typeface="Arial"/>
              </a:rPr>
              <a:t>또한 신한라이프는 ‘한국ESG기준원 우수기업 시상식’에서 2년 연속 ‘지배구조 최우 수기업’ 로 선정되었습니다. ESG 전략과제 영역을 환경뿐 아니라 사회 영역 로 확대하고 이사회 및 조직 내 DEI 문화를 지향하고 있는 점에서 우수한 평가를 받았습 니다. 앞 로도 안정적인 지배구조 문화 확산과 경쟁력 있는 ESG 경영 체계 구축을 위해 더욱 노력하겠습니다.</a:t>
            </a:r>
            <a:endParaRPr sz="750">
              <a:latin typeface="Arial"/>
              <a:ea typeface="Arial"/>
              <a:cs typeface="Arial"/>
              <a:sym typeface="Arial"/>
            </a:endParaRPr>
          </a:p>
        </p:txBody>
      </p:sp>
      <p:sp>
        <p:nvSpPr>
          <p:cNvPr id="5379" name="Google Shape;5379;p8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87</a:t>
            </a:r>
            <a:endParaRPr sz="900">
              <a:latin typeface="Malgun Gothic"/>
              <a:ea typeface="Malgun Gothic"/>
              <a:cs typeface="Malgun Gothic"/>
              <a:sym typeface="Malgun Gothic"/>
            </a:endParaRPr>
          </a:p>
        </p:txBody>
      </p:sp>
      <p:pic>
        <p:nvPicPr>
          <p:cNvPr id="5380" name="Google Shape;5380;p87"/>
          <p:cNvPicPr preferRelativeResize="0"/>
          <p:nvPr/>
        </p:nvPicPr>
        <p:blipFill rotWithShape="1">
          <a:blip r:embed="rId24">
            <a:alphaModFix/>
          </a:blip>
          <a:srcRect b="0" l="0" r="0" t="0"/>
          <a:stretch/>
        </p:blipFill>
        <p:spPr>
          <a:xfrm>
            <a:off x="431999" y="6464984"/>
            <a:ext cx="231013" cy="231013"/>
          </a:xfrm>
          <a:prstGeom prst="rect">
            <a:avLst/>
          </a:prstGeom>
          <a:noFill/>
          <a:ln>
            <a:noFill/>
          </a:ln>
        </p:spPr>
      </p:pic>
      <p:pic>
        <p:nvPicPr>
          <p:cNvPr id="5381" name="Google Shape;5381;p87"/>
          <p:cNvPicPr preferRelativeResize="0"/>
          <p:nvPr/>
        </p:nvPicPr>
        <p:blipFill rotWithShape="1">
          <a:blip r:embed="rId25">
            <a:alphaModFix/>
          </a:blip>
          <a:srcRect b="0" l="0" r="0" t="0"/>
          <a:stretch/>
        </p:blipFill>
        <p:spPr>
          <a:xfrm>
            <a:off x="431999" y="6167054"/>
            <a:ext cx="231013" cy="231012"/>
          </a:xfrm>
          <a:prstGeom prst="rect">
            <a:avLst/>
          </a:prstGeom>
          <a:noFill/>
          <a:ln>
            <a:noFill/>
          </a:ln>
        </p:spPr>
      </p:pic>
      <p:pic>
        <p:nvPicPr>
          <p:cNvPr id="5382" name="Google Shape;5382;p87"/>
          <p:cNvPicPr preferRelativeResize="0"/>
          <p:nvPr/>
        </p:nvPicPr>
        <p:blipFill rotWithShape="1">
          <a:blip r:embed="rId26">
            <a:alphaModFix/>
          </a:blip>
          <a:srcRect b="0" l="0" r="0" t="0"/>
          <a:stretch/>
        </p:blipFill>
        <p:spPr>
          <a:xfrm>
            <a:off x="431999" y="5730434"/>
            <a:ext cx="231013" cy="231013"/>
          </a:xfrm>
          <a:prstGeom prst="rect">
            <a:avLst/>
          </a:prstGeom>
          <a:noFill/>
          <a:ln>
            <a:noFill/>
          </a:ln>
        </p:spPr>
      </p:pic>
      <p:pic>
        <p:nvPicPr>
          <p:cNvPr id="5383" name="Google Shape;5383;p87"/>
          <p:cNvPicPr preferRelativeResize="0"/>
          <p:nvPr/>
        </p:nvPicPr>
        <p:blipFill rotWithShape="1">
          <a:blip r:embed="rId27">
            <a:alphaModFix/>
          </a:blip>
          <a:srcRect b="0" l="0" r="0" t="0"/>
          <a:stretch/>
        </p:blipFill>
        <p:spPr>
          <a:xfrm>
            <a:off x="431999" y="5432504"/>
            <a:ext cx="231013" cy="231012"/>
          </a:xfrm>
          <a:prstGeom prst="rect">
            <a:avLst/>
          </a:prstGeom>
          <a:noFill/>
          <a:ln>
            <a:noFill/>
          </a:ln>
        </p:spPr>
      </p:pic>
      <p:sp>
        <p:nvSpPr>
          <p:cNvPr id="5384" name="Google Shape;5384;p8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88" name="Shape 5388"/>
        <p:cNvGrpSpPr/>
        <p:nvPr/>
      </p:nvGrpSpPr>
      <p:grpSpPr>
        <a:xfrm>
          <a:off x="0" y="0"/>
          <a:ext cx="0" cy="0"/>
          <a:chOff x="0" y="0"/>
          <a:chExt cx="0" cy="0"/>
        </a:xfrm>
      </p:grpSpPr>
      <p:grpSp>
        <p:nvGrpSpPr>
          <p:cNvPr id="5389" name="Google Shape;5389;p88"/>
          <p:cNvGrpSpPr/>
          <p:nvPr/>
        </p:nvGrpSpPr>
        <p:grpSpPr>
          <a:xfrm>
            <a:off x="5077804" y="4877982"/>
            <a:ext cx="2480945" cy="1190846"/>
            <a:chOff x="5077804" y="4877982"/>
            <a:chExt cx="2480945" cy="1190846"/>
          </a:xfrm>
        </p:grpSpPr>
        <p:sp>
          <p:nvSpPr>
            <p:cNvPr id="5390" name="Google Shape;5390;p88"/>
            <p:cNvSpPr/>
            <p:nvPr/>
          </p:nvSpPr>
          <p:spPr>
            <a:xfrm>
              <a:off x="5158197" y="4877982"/>
              <a:ext cx="2345690" cy="214629"/>
            </a:xfrm>
            <a:custGeom>
              <a:rect b="b" l="l" r="r" t="t"/>
              <a:pathLst>
                <a:path extrusionOk="0" h="214629" w="2345690">
                  <a:moveTo>
                    <a:pt x="1159802" y="0"/>
                  </a:moveTo>
                  <a:lnTo>
                    <a:pt x="0" y="212382"/>
                  </a:lnTo>
                  <a:lnTo>
                    <a:pt x="2345410" y="214160"/>
                  </a:lnTo>
                  <a:lnTo>
                    <a:pt x="1159802"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1" name="Google Shape;5391;p88"/>
            <p:cNvSpPr/>
            <p:nvPr/>
          </p:nvSpPr>
          <p:spPr>
            <a:xfrm>
              <a:off x="5077804" y="5092198"/>
              <a:ext cx="2480945" cy="976630"/>
            </a:xfrm>
            <a:custGeom>
              <a:rect b="b" l="l" r="r" t="t"/>
              <a:pathLst>
                <a:path extrusionOk="0" h="976629" w="2480945">
                  <a:moveTo>
                    <a:pt x="71996" y="0"/>
                  </a:moveTo>
                  <a:lnTo>
                    <a:pt x="43971" y="5657"/>
                  </a:lnTo>
                  <a:lnTo>
                    <a:pt x="21086" y="21086"/>
                  </a:lnTo>
                  <a:lnTo>
                    <a:pt x="5657" y="43971"/>
                  </a:lnTo>
                  <a:lnTo>
                    <a:pt x="0" y="71996"/>
                  </a:lnTo>
                  <a:lnTo>
                    <a:pt x="0" y="904608"/>
                  </a:lnTo>
                  <a:lnTo>
                    <a:pt x="5657" y="932633"/>
                  </a:lnTo>
                  <a:lnTo>
                    <a:pt x="21086" y="955517"/>
                  </a:lnTo>
                  <a:lnTo>
                    <a:pt x="43971" y="970946"/>
                  </a:lnTo>
                  <a:lnTo>
                    <a:pt x="71996" y="976604"/>
                  </a:lnTo>
                  <a:lnTo>
                    <a:pt x="2408389" y="976604"/>
                  </a:lnTo>
                  <a:lnTo>
                    <a:pt x="2436421" y="970946"/>
                  </a:lnTo>
                  <a:lnTo>
                    <a:pt x="2459310" y="955517"/>
                  </a:lnTo>
                  <a:lnTo>
                    <a:pt x="2474741" y="932633"/>
                  </a:lnTo>
                  <a:lnTo>
                    <a:pt x="2480398" y="904608"/>
                  </a:lnTo>
                  <a:lnTo>
                    <a:pt x="2480398" y="71996"/>
                  </a:lnTo>
                  <a:lnTo>
                    <a:pt x="2474741" y="43971"/>
                  </a:lnTo>
                  <a:lnTo>
                    <a:pt x="2459310" y="21086"/>
                  </a:lnTo>
                  <a:lnTo>
                    <a:pt x="2436421" y="5657"/>
                  </a:lnTo>
                  <a:lnTo>
                    <a:pt x="2408389" y="0"/>
                  </a:lnTo>
                  <a:lnTo>
                    <a:pt x="71996"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92" name="Google Shape;5392;p88"/>
            <p:cNvPicPr preferRelativeResize="0"/>
            <p:nvPr/>
          </p:nvPicPr>
          <p:blipFill rotWithShape="1">
            <a:blip r:embed="rId3">
              <a:alphaModFix/>
            </a:blip>
            <a:srcRect b="0" l="0" r="0" t="0"/>
            <a:stretch/>
          </p:blipFill>
          <p:spPr>
            <a:xfrm>
              <a:off x="7190455" y="5571514"/>
              <a:ext cx="79375" cy="69849"/>
            </a:xfrm>
            <a:prstGeom prst="rect">
              <a:avLst/>
            </a:prstGeom>
            <a:noFill/>
            <a:ln>
              <a:noFill/>
            </a:ln>
          </p:spPr>
        </p:pic>
      </p:grpSp>
      <p:graphicFrame>
        <p:nvGraphicFramePr>
          <p:cNvPr id="5393" name="Google Shape;5393;p8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6">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9">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윤리 및 준법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4">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394" name="Google Shape;5394;p88"/>
          <p:cNvGrpSpPr/>
          <p:nvPr/>
        </p:nvGrpSpPr>
        <p:grpSpPr>
          <a:xfrm>
            <a:off x="2339987" y="1644434"/>
            <a:ext cx="2484120" cy="3810"/>
            <a:chOff x="2339987" y="1644434"/>
            <a:chExt cx="2484120" cy="3810"/>
          </a:xfrm>
        </p:grpSpPr>
        <p:sp>
          <p:nvSpPr>
            <p:cNvPr id="5395" name="Google Shape;5395;p88"/>
            <p:cNvSpPr/>
            <p:nvPr/>
          </p:nvSpPr>
          <p:spPr>
            <a:xfrm>
              <a:off x="2349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6" name="Google Shape;5396;p88"/>
            <p:cNvSpPr/>
            <p:nvPr/>
          </p:nvSpPr>
          <p:spPr>
            <a:xfrm>
              <a:off x="2339987"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97" name="Google Shape;5397;p88"/>
          <p:cNvSpPr txBox="1"/>
          <p:nvPr/>
        </p:nvSpPr>
        <p:spPr>
          <a:xfrm>
            <a:off x="2327300" y="1413418"/>
            <a:ext cx="207391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윤리 • 준법체계 및 내부통제 거버넌스</a:t>
            </a:r>
            <a:endParaRPr sz="950">
              <a:latin typeface="Malgun Gothic"/>
              <a:ea typeface="Malgun Gothic"/>
              <a:cs typeface="Malgun Gothic"/>
              <a:sym typeface="Malgun Gothic"/>
            </a:endParaRPr>
          </a:p>
        </p:txBody>
      </p:sp>
      <p:pic>
        <p:nvPicPr>
          <p:cNvPr id="5398" name="Google Shape;5398;p88"/>
          <p:cNvPicPr preferRelativeResize="0"/>
          <p:nvPr/>
        </p:nvPicPr>
        <p:blipFill rotWithShape="1">
          <a:blip r:embed="rId15">
            <a:alphaModFix/>
          </a:blip>
          <a:srcRect b="0" l="0" r="0" t="0"/>
          <a:stretch/>
        </p:blipFill>
        <p:spPr>
          <a:xfrm>
            <a:off x="3288901" y="2000158"/>
            <a:ext cx="98424" cy="82549"/>
          </a:xfrm>
          <a:prstGeom prst="rect">
            <a:avLst/>
          </a:prstGeom>
          <a:noFill/>
          <a:ln>
            <a:noFill/>
          </a:ln>
        </p:spPr>
      </p:pic>
      <p:pic>
        <p:nvPicPr>
          <p:cNvPr id="5399" name="Google Shape;5399;p88"/>
          <p:cNvPicPr preferRelativeResize="0"/>
          <p:nvPr/>
        </p:nvPicPr>
        <p:blipFill rotWithShape="1">
          <a:blip r:embed="rId15">
            <a:alphaModFix/>
          </a:blip>
          <a:srcRect b="0" l="0" r="0" t="0"/>
          <a:stretch/>
        </p:blipFill>
        <p:spPr>
          <a:xfrm>
            <a:off x="4723858" y="2182784"/>
            <a:ext cx="98424" cy="82549"/>
          </a:xfrm>
          <a:prstGeom prst="rect">
            <a:avLst/>
          </a:prstGeom>
          <a:noFill/>
          <a:ln>
            <a:noFill/>
          </a:ln>
        </p:spPr>
      </p:pic>
      <p:sp>
        <p:nvSpPr>
          <p:cNvPr id="5400" name="Google Shape;5400;p88"/>
          <p:cNvSpPr txBox="1"/>
          <p:nvPr/>
        </p:nvSpPr>
        <p:spPr>
          <a:xfrm>
            <a:off x="2327300" y="1725838"/>
            <a:ext cx="2508885" cy="148653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 내부통제 조직은 이사회 • 대표이사 • 내부통제 위원회·준법감시인 등 로 구성되어 있습니다. 이사회 결 의로 내부통제 업무를 총괄하는 준법감시인이 선임되었 며, 준법감시인 산하에 윤리 준법 및 내부통제 지원을 위한 준법경영팀과 준법감시팀이 있습니다. 신한라이프는 윤 리 및 준법 경영을 최우선 목표로 2024년 1월 준법경영팀 을 신설하고, 윤리준법 및 내부통제 업무를 수행해 나가고 있습니다.</a:t>
            </a:r>
            <a:endParaRPr sz="800">
              <a:latin typeface="Arial"/>
              <a:ea typeface="Arial"/>
              <a:cs typeface="Arial"/>
              <a:sym typeface="Arial"/>
            </a:endParaRPr>
          </a:p>
        </p:txBody>
      </p:sp>
      <p:pic>
        <p:nvPicPr>
          <p:cNvPr id="5401" name="Google Shape;5401;p88"/>
          <p:cNvPicPr preferRelativeResize="0"/>
          <p:nvPr/>
        </p:nvPicPr>
        <p:blipFill rotWithShape="1">
          <a:blip r:embed="rId15">
            <a:alphaModFix/>
          </a:blip>
          <a:srcRect b="0" l="0" r="0" t="0"/>
          <a:stretch/>
        </p:blipFill>
        <p:spPr>
          <a:xfrm>
            <a:off x="3286361" y="3643793"/>
            <a:ext cx="98424" cy="82549"/>
          </a:xfrm>
          <a:prstGeom prst="rect">
            <a:avLst/>
          </a:prstGeom>
          <a:noFill/>
          <a:ln>
            <a:noFill/>
          </a:ln>
        </p:spPr>
      </p:pic>
      <p:pic>
        <p:nvPicPr>
          <p:cNvPr id="5402" name="Google Shape;5402;p88"/>
          <p:cNvPicPr preferRelativeResize="0"/>
          <p:nvPr/>
        </p:nvPicPr>
        <p:blipFill rotWithShape="1">
          <a:blip r:embed="rId15">
            <a:alphaModFix/>
          </a:blip>
          <a:srcRect b="0" l="0" r="0" t="0"/>
          <a:stretch/>
        </p:blipFill>
        <p:spPr>
          <a:xfrm>
            <a:off x="3809837" y="4191672"/>
            <a:ext cx="98424" cy="82549"/>
          </a:xfrm>
          <a:prstGeom prst="rect">
            <a:avLst/>
          </a:prstGeom>
          <a:noFill/>
          <a:ln>
            <a:noFill/>
          </a:ln>
        </p:spPr>
      </p:pic>
      <p:pic>
        <p:nvPicPr>
          <p:cNvPr id="5403" name="Google Shape;5403;p88"/>
          <p:cNvPicPr preferRelativeResize="0"/>
          <p:nvPr/>
        </p:nvPicPr>
        <p:blipFill rotWithShape="1">
          <a:blip r:embed="rId15">
            <a:alphaModFix/>
          </a:blip>
          <a:srcRect b="0" l="0" r="0" t="0"/>
          <a:stretch/>
        </p:blipFill>
        <p:spPr>
          <a:xfrm>
            <a:off x="4170592" y="4922175"/>
            <a:ext cx="98424" cy="82549"/>
          </a:xfrm>
          <a:prstGeom prst="rect">
            <a:avLst/>
          </a:prstGeom>
          <a:noFill/>
          <a:ln>
            <a:noFill/>
          </a:ln>
        </p:spPr>
      </p:pic>
      <p:sp>
        <p:nvSpPr>
          <p:cNvPr id="5404" name="Google Shape;5404;p88"/>
          <p:cNvSpPr txBox="1"/>
          <p:nvPr/>
        </p:nvSpPr>
        <p:spPr>
          <a:xfrm>
            <a:off x="2327300" y="3368157"/>
            <a:ext cx="2510155"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윤리 및 준법 경영 핵심가치 및 기준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신한금융그룹은 ‘금융  로 세상을 이롭게 한다’는 미션 달 성을 위해, ‘바르게, 빠르게, 다르게’ 핵심가치 준수에 힘쓰 고 있습니다. 윤리 준법에 대한 사회적 요구가 어느 때보다 높아져 있기에, ‘바르게’를 최우선  로 하여 ’바르면서 빠 르게’, ‘바르면서 다르게’를 강조하고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더불어 그룹 미션과 핵심가치 달성을 위해, 신한금융그룹 임직원이 지켜야할 「그룹 윤리강령」 및 신한라이프 「임직 원 행동기준」을 정립하였습니다. 이를 바탕 로 윤리 및 준 법 경영을 위한 기준점을 마련하고, 윤리적 책임을 다하는 기업이 되고자 최선을 다하고 있습니다.</a:t>
            </a:r>
            <a:endParaRPr sz="800">
              <a:latin typeface="Arial"/>
              <a:ea typeface="Arial"/>
              <a:cs typeface="Arial"/>
              <a:sym typeface="Arial"/>
            </a:endParaRPr>
          </a:p>
        </p:txBody>
      </p:sp>
      <p:grpSp>
        <p:nvGrpSpPr>
          <p:cNvPr id="5405" name="Google Shape;5405;p88"/>
          <p:cNvGrpSpPr/>
          <p:nvPr/>
        </p:nvGrpSpPr>
        <p:grpSpPr>
          <a:xfrm>
            <a:off x="7811999" y="1644434"/>
            <a:ext cx="2484120" cy="3810"/>
            <a:chOff x="7811999" y="1644434"/>
            <a:chExt cx="2484120" cy="3810"/>
          </a:xfrm>
        </p:grpSpPr>
        <p:sp>
          <p:nvSpPr>
            <p:cNvPr id="5406" name="Google Shape;5406;p88"/>
            <p:cNvSpPr/>
            <p:nvPr/>
          </p:nvSpPr>
          <p:spPr>
            <a:xfrm>
              <a:off x="7821536" y="1646327"/>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07" name="Google Shape;5407;p88"/>
            <p:cNvSpPr/>
            <p:nvPr/>
          </p:nvSpPr>
          <p:spPr>
            <a:xfrm>
              <a:off x="7811999" y="1644434"/>
              <a:ext cx="2484120" cy="3810"/>
            </a:xfrm>
            <a:custGeom>
              <a:rect b="b" l="l" r="r" t="t"/>
              <a:pathLst>
                <a:path extrusionOk="0" h="3810"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08" name="Google Shape;5408;p88"/>
          <p:cNvSpPr txBox="1"/>
          <p:nvPr/>
        </p:nvSpPr>
        <p:spPr>
          <a:xfrm>
            <a:off x="7799299" y="1413418"/>
            <a:ext cx="142938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윤리 • 준법경영 강화 전략</a:t>
            </a:r>
            <a:endParaRPr sz="950">
              <a:latin typeface="Malgun Gothic"/>
              <a:ea typeface="Malgun Gothic"/>
              <a:cs typeface="Malgun Gothic"/>
              <a:sym typeface="Malgun Gothic"/>
            </a:endParaRPr>
          </a:p>
        </p:txBody>
      </p:sp>
      <p:pic>
        <p:nvPicPr>
          <p:cNvPr id="5409" name="Google Shape;5409;p88"/>
          <p:cNvPicPr preferRelativeResize="0"/>
          <p:nvPr/>
        </p:nvPicPr>
        <p:blipFill rotWithShape="1">
          <a:blip r:embed="rId15">
            <a:alphaModFix/>
          </a:blip>
          <a:srcRect b="0" l="0" r="0" t="0"/>
          <a:stretch/>
        </p:blipFill>
        <p:spPr>
          <a:xfrm>
            <a:off x="10096551" y="2000158"/>
            <a:ext cx="98424" cy="82549"/>
          </a:xfrm>
          <a:prstGeom prst="rect">
            <a:avLst/>
          </a:prstGeom>
          <a:noFill/>
          <a:ln>
            <a:noFill/>
          </a:ln>
        </p:spPr>
      </p:pic>
      <p:pic>
        <p:nvPicPr>
          <p:cNvPr id="5410" name="Google Shape;5410;p88"/>
          <p:cNvPicPr preferRelativeResize="0"/>
          <p:nvPr/>
        </p:nvPicPr>
        <p:blipFill rotWithShape="1">
          <a:blip r:embed="rId15">
            <a:alphaModFix/>
          </a:blip>
          <a:srcRect b="0" l="0" r="0" t="0"/>
          <a:stretch/>
        </p:blipFill>
        <p:spPr>
          <a:xfrm>
            <a:off x="9453233" y="2548038"/>
            <a:ext cx="98424" cy="82549"/>
          </a:xfrm>
          <a:prstGeom prst="rect">
            <a:avLst/>
          </a:prstGeom>
          <a:noFill/>
          <a:ln>
            <a:noFill/>
          </a:ln>
        </p:spPr>
      </p:pic>
      <p:pic>
        <p:nvPicPr>
          <p:cNvPr id="5411" name="Google Shape;5411;p88"/>
          <p:cNvPicPr preferRelativeResize="0"/>
          <p:nvPr/>
        </p:nvPicPr>
        <p:blipFill rotWithShape="1">
          <a:blip r:embed="rId15">
            <a:alphaModFix/>
          </a:blip>
          <a:srcRect b="0" l="0" r="0" t="0"/>
          <a:stretch/>
        </p:blipFill>
        <p:spPr>
          <a:xfrm>
            <a:off x="8138370" y="2730663"/>
            <a:ext cx="98424" cy="82549"/>
          </a:xfrm>
          <a:prstGeom prst="rect">
            <a:avLst/>
          </a:prstGeom>
          <a:noFill/>
          <a:ln>
            <a:noFill/>
          </a:ln>
        </p:spPr>
      </p:pic>
      <p:sp>
        <p:nvSpPr>
          <p:cNvPr id="5412" name="Google Shape;5412;p88"/>
          <p:cNvSpPr txBox="1"/>
          <p:nvPr/>
        </p:nvSpPr>
        <p:spPr>
          <a:xfrm>
            <a:off x="7799299" y="1725838"/>
            <a:ext cx="2510155" cy="1304290"/>
          </a:xfrm>
          <a:prstGeom prst="rect">
            <a:avLst/>
          </a:prstGeom>
          <a:noFill/>
          <a:ln>
            <a:noFill/>
          </a:ln>
        </p:spPr>
        <p:txBody>
          <a:bodyPr anchorCtr="0" anchor="t" bIns="0" lIns="0" spcFirstLastPara="1" rIns="0" wrap="square" tIns="72375">
            <a:spAutoFit/>
          </a:bodyPr>
          <a:lstStyle/>
          <a:p>
            <a:pPr indent="0" lvl="0" marL="12700" rtl="0" algn="just">
              <a:lnSpc>
                <a:spcPct val="100000"/>
              </a:lnSpc>
              <a:spcBef>
                <a:spcPts val="0"/>
              </a:spcBef>
              <a:spcAft>
                <a:spcPts val="0"/>
              </a:spcAft>
              <a:buNone/>
            </a:pPr>
            <a:r>
              <a:rPr b="0" lang="en-US" sz="800">
                <a:solidFill>
                  <a:srgbClr val="58595B"/>
                </a:solidFill>
                <a:latin typeface="Arial"/>
                <a:ea typeface="Arial"/>
                <a:cs typeface="Arial"/>
                <a:sym typeface="Arial"/>
              </a:rPr>
              <a:t>신한라이프는 ‘내부통제 체계 수립 • 선제적 내부통제 활동</a:t>
            </a:r>
            <a:endParaRPr sz="800">
              <a:latin typeface="Arial"/>
              <a:ea typeface="Arial"/>
              <a:cs typeface="Arial"/>
              <a:sym typeface="Arial"/>
            </a:endParaRPr>
          </a:p>
          <a:p>
            <a:pPr indent="-53975" lvl="0" marL="66675" marR="5080" rtl="0" algn="just">
              <a:lnSpc>
                <a:spcPct val="149800"/>
              </a:lnSpc>
              <a:spcBef>
                <a:spcPts val="0"/>
              </a:spcBef>
              <a:spcAft>
                <a:spcPts val="0"/>
              </a:spcAft>
              <a:buClr>
                <a:srgbClr val="58595B"/>
              </a:buClr>
              <a:buSzPts val="800"/>
              <a:buFont typeface="Arial"/>
              <a:buChar char="•"/>
            </a:pPr>
            <a:r>
              <a:rPr b="0" lang="en-US" sz="800">
                <a:solidFill>
                  <a:srgbClr val="58595B"/>
                </a:solidFill>
                <a:latin typeface="Arial"/>
                <a:ea typeface="Arial"/>
                <a:cs typeface="Arial"/>
                <a:sym typeface="Arial"/>
              </a:rPr>
              <a:t>윤리 준법 프로그램 운영’을 윤리 및 준법 강화 전략  로 수립하고 있습니다. 실효성 있는 준법 경영 기반 마련을 위 해 내부통제 체계를 수립하고, 선제적인 모니터링 활동 등 을 강화하여 준법 경영을 실천하고 있  며, 임직원 및 FC 를 대상  로 다양하고 지속적인 교육과 인식 제고 활동을 통해 윤리 및 준법 문화를 확산하고 있습니다.</a:t>
            </a:r>
            <a:endParaRPr sz="800">
              <a:latin typeface="Arial"/>
              <a:ea typeface="Arial"/>
              <a:cs typeface="Arial"/>
              <a:sym typeface="Arial"/>
            </a:endParaRPr>
          </a:p>
        </p:txBody>
      </p:sp>
      <p:sp>
        <p:nvSpPr>
          <p:cNvPr id="5413" name="Google Shape;5413;p88"/>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윤리 및 준법 경영</a:t>
            </a:r>
            <a:endParaRPr/>
          </a:p>
        </p:txBody>
      </p:sp>
      <p:sp>
        <p:nvSpPr>
          <p:cNvPr id="5414" name="Google Shape;5414;p88"/>
          <p:cNvSpPr txBox="1"/>
          <p:nvPr/>
        </p:nvSpPr>
        <p:spPr>
          <a:xfrm>
            <a:off x="5175110" y="1446069"/>
            <a:ext cx="60833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내부통제 조직도</a:t>
            </a:r>
            <a:endParaRPr sz="700">
              <a:latin typeface="Arial"/>
              <a:ea typeface="Arial"/>
              <a:cs typeface="Arial"/>
              <a:sym typeface="Arial"/>
            </a:endParaRPr>
          </a:p>
        </p:txBody>
      </p:sp>
      <p:grpSp>
        <p:nvGrpSpPr>
          <p:cNvPr id="5415" name="Google Shape;5415;p88"/>
          <p:cNvGrpSpPr/>
          <p:nvPr/>
        </p:nvGrpSpPr>
        <p:grpSpPr>
          <a:xfrm>
            <a:off x="5076464" y="1422462"/>
            <a:ext cx="2483072" cy="197072"/>
            <a:chOff x="5076464" y="1422462"/>
            <a:chExt cx="2483072" cy="197072"/>
          </a:xfrm>
        </p:grpSpPr>
        <p:pic>
          <p:nvPicPr>
            <p:cNvPr id="5416" name="Google Shape;5416;p88"/>
            <p:cNvPicPr preferRelativeResize="0"/>
            <p:nvPr/>
          </p:nvPicPr>
          <p:blipFill rotWithShape="1">
            <a:blip r:embed="rId16">
              <a:alphaModFix/>
            </a:blip>
            <a:srcRect b="0" l="0" r="0" t="0"/>
            <a:stretch/>
          </p:blipFill>
          <p:spPr>
            <a:xfrm>
              <a:off x="5076464" y="1422903"/>
              <a:ext cx="90928" cy="196631"/>
            </a:xfrm>
            <a:prstGeom prst="rect">
              <a:avLst/>
            </a:prstGeom>
            <a:noFill/>
            <a:ln>
              <a:noFill/>
            </a:ln>
          </p:spPr>
        </p:pic>
        <p:sp>
          <p:nvSpPr>
            <p:cNvPr id="5417" name="Google Shape;5417;p88"/>
            <p:cNvSpPr/>
            <p:nvPr/>
          </p:nvSpPr>
          <p:spPr>
            <a:xfrm>
              <a:off x="5188334" y="1618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18" name="Google Shape;5418;p88"/>
            <p:cNvPicPr preferRelativeResize="0"/>
            <p:nvPr/>
          </p:nvPicPr>
          <p:blipFill rotWithShape="1">
            <a:blip r:embed="rId17">
              <a:alphaModFix/>
            </a:blip>
            <a:srcRect b="0" l="0" r="0" t="0"/>
            <a:stretch/>
          </p:blipFill>
          <p:spPr>
            <a:xfrm>
              <a:off x="7468608" y="1422462"/>
              <a:ext cx="90928" cy="196631"/>
            </a:xfrm>
            <a:prstGeom prst="rect">
              <a:avLst/>
            </a:prstGeom>
            <a:noFill/>
            <a:ln>
              <a:noFill/>
            </a:ln>
          </p:spPr>
        </p:pic>
        <p:sp>
          <p:nvSpPr>
            <p:cNvPr id="5419" name="Google Shape;5419;p88"/>
            <p:cNvSpPr/>
            <p:nvPr/>
          </p:nvSpPr>
          <p:spPr>
            <a:xfrm>
              <a:off x="5184525" y="1423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20" name="Google Shape;5420;p88"/>
            <p:cNvSpPr/>
            <p:nvPr/>
          </p:nvSpPr>
          <p:spPr>
            <a:xfrm>
              <a:off x="5077905" y="1423906"/>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2" y="99009"/>
                  </a:lnTo>
                  <a:lnTo>
                    <a:pt x="2480182" y="97091"/>
                  </a:lnTo>
                  <a:lnTo>
                    <a:pt x="2480182"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21" name="Google Shape;5421;p88"/>
            <p:cNvPicPr preferRelativeResize="0"/>
            <p:nvPr/>
          </p:nvPicPr>
          <p:blipFill rotWithShape="1">
            <a:blip r:embed="rId18">
              <a:alphaModFix/>
            </a:blip>
            <a:srcRect b="0" l="0" r="0" t="0"/>
            <a:stretch/>
          </p:blipFill>
          <p:spPr>
            <a:xfrm>
              <a:off x="7386366" y="1465309"/>
              <a:ext cx="111391" cy="111378"/>
            </a:xfrm>
            <a:prstGeom prst="rect">
              <a:avLst/>
            </a:prstGeom>
            <a:noFill/>
            <a:ln>
              <a:noFill/>
            </a:ln>
          </p:spPr>
        </p:pic>
      </p:grpSp>
      <p:sp>
        <p:nvSpPr>
          <p:cNvPr id="5422" name="Google Shape;5422;p88"/>
          <p:cNvSpPr txBox="1"/>
          <p:nvPr/>
        </p:nvSpPr>
        <p:spPr>
          <a:xfrm>
            <a:off x="5175110" y="3768068"/>
            <a:ext cx="117665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윤리 및 준법 경영 핵심가치 체계</a:t>
            </a:r>
            <a:endParaRPr sz="700">
              <a:latin typeface="Arial"/>
              <a:ea typeface="Arial"/>
              <a:cs typeface="Arial"/>
              <a:sym typeface="Arial"/>
            </a:endParaRPr>
          </a:p>
        </p:txBody>
      </p:sp>
      <p:grpSp>
        <p:nvGrpSpPr>
          <p:cNvPr id="5423" name="Google Shape;5423;p88"/>
          <p:cNvGrpSpPr/>
          <p:nvPr/>
        </p:nvGrpSpPr>
        <p:grpSpPr>
          <a:xfrm>
            <a:off x="5076464" y="3744461"/>
            <a:ext cx="2483072" cy="197073"/>
            <a:chOff x="5076464" y="3744461"/>
            <a:chExt cx="2483072" cy="197073"/>
          </a:xfrm>
        </p:grpSpPr>
        <p:pic>
          <p:nvPicPr>
            <p:cNvPr id="5424" name="Google Shape;5424;p88"/>
            <p:cNvPicPr preferRelativeResize="0"/>
            <p:nvPr/>
          </p:nvPicPr>
          <p:blipFill rotWithShape="1">
            <a:blip r:embed="rId19">
              <a:alphaModFix/>
            </a:blip>
            <a:srcRect b="0" l="0" r="0" t="0"/>
            <a:stretch/>
          </p:blipFill>
          <p:spPr>
            <a:xfrm>
              <a:off x="5076464" y="3744902"/>
              <a:ext cx="90928" cy="196632"/>
            </a:xfrm>
            <a:prstGeom prst="rect">
              <a:avLst/>
            </a:prstGeom>
            <a:noFill/>
            <a:ln>
              <a:noFill/>
            </a:ln>
          </p:spPr>
        </p:pic>
        <p:sp>
          <p:nvSpPr>
            <p:cNvPr id="5425" name="Google Shape;5425;p88"/>
            <p:cNvSpPr/>
            <p:nvPr/>
          </p:nvSpPr>
          <p:spPr>
            <a:xfrm>
              <a:off x="5188334" y="3940092"/>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26" name="Google Shape;5426;p88"/>
            <p:cNvPicPr preferRelativeResize="0"/>
            <p:nvPr/>
          </p:nvPicPr>
          <p:blipFill rotWithShape="1">
            <a:blip r:embed="rId20">
              <a:alphaModFix/>
            </a:blip>
            <a:srcRect b="0" l="0" r="0" t="0"/>
            <a:stretch/>
          </p:blipFill>
          <p:spPr>
            <a:xfrm>
              <a:off x="7468608" y="3744461"/>
              <a:ext cx="90928" cy="196631"/>
            </a:xfrm>
            <a:prstGeom prst="rect">
              <a:avLst/>
            </a:prstGeom>
            <a:noFill/>
            <a:ln>
              <a:noFill/>
            </a:ln>
          </p:spPr>
        </p:pic>
        <p:sp>
          <p:nvSpPr>
            <p:cNvPr id="5427" name="Google Shape;5427;p88"/>
            <p:cNvSpPr/>
            <p:nvPr/>
          </p:nvSpPr>
          <p:spPr>
            <a:xfrm>
              <a:off x="5184525" y="3745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28" name="Google Shape;5428;p88"/>
            <p:cNvSpPr/>
            <p:nvPr/>
          </p:nvSpPr>
          <p:spPr>
            <a:xfrm>
              <a:off x="5077905" y="3745905"/>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2" y="99009"/>
                  </a:lnTo>
                  <a:lnTo>
                    <a:pt x="2480182" y="97091"/>
                  </a:lnTo>
                  <a:lnTo>
                    <a:pt x="2480182"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29" name="Google Shape;5429;p88"/>
            <p:cNvPicPr preferRelativeResize="0"/>
            <p:nvPr/>
          </p:nvPicPr>
          <p:blipFill rotWithShape="1">
            <a:blip r:embed="rId21">
              <a:alphaModFix/>
            </a:blip>
            <a:srcRect b="0" l="0" r="0" t="0"/>
            <a:stretch/>
          </p:blipFill>
          <p:spPr>
            <a:xfrm>
              <a:off x="7386366" y="3787309"/>
              <a:ext cx="111391" cy="111378"/>
            </a:xfrm>
            <a:prstGeom prst="rect">
              <a:avLst/>
            </a:prstGeom>
            <a:noFill/>
            <a:ln>
              <a:noFill/>
            </a:ln>
          </p:spPr>
        </p:pic>
      </p:grpSp>
      <p:grpSp>
        <p:nvGrpSpPr>
          <p:cNvPr id="5430" name="Google Shape;5430;p88"/>
          <p:cNvGrpSpPr/>
          <p:nvPr/>
        </p:nvGrpSpPr>
        <p:grpSpPr>
          <a:xfrm>
            <a:off x="5751728" y="1861384"/>
            <a:ext cx="1132840" cy="1290281"/>
            <a:chOff x="5751728" y="1861384"/>
            <a:chExt cx="1132840" cy="1290281"/>
          </a:xfrm>
        </p:grpSpPr>
        <p:sp>
          <p:nvSpPr>
            <p:cNvPr id="5431" name="Google Shape;5431;p88"/>
            <p:cNvSpPr/>
            <p:nvPr/>
          </p:nvSpPr>
          <p:spPr>
            <a:xfrm>
              <a:off x="6317999" y="2039780"/>
              <a:ext cx="0" cy="1111885"/>
            </a:xfrm>
            <a:custGeom>
              <a:rect b="b" l="l" r="r" t="t"/>
              <a:pathLst>
                <a:path extrusionOk="0" h="1111885" w="120000">
                  <a:moveTo>
                    <a:pt x="0" y="0"/>
                  </a:moveTo>
                  <a:lnTo>
                    <a:pt x="0" y="1111592"/>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32" name="Google Shape;5432;p88"/>
            <p:cNvSpPr/>
            <p:nvPr/>
          </p:nvSpPr>
          <p:spPr>
            <a:xfrm>
              <a:off x="5751728" y="1861384"/>
              <a:ext cx="1132840" cy="177165"/>
            </a:xfrm>
            <a:custGeom>
              <a:rect b="b" l="l" r="r" t="t"/>
              <a:pathLst>
                <a:path extrusionOk="0" h="177164" w="1132840">
                  <a:moveTo>
                    <a:pt x="10785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33" name="Google Shape;5433;p88"/>
            <p:cNvSpPr/>
            <p:nvPr/>
          </p:nvSpPr>
          <p:spPr>
            <a:xfrm>
              <a:off x="5751728" y="1861384"/>
              <a:ext cx="1132840" cy="177165"/>
            </a:xfrm>
            <a:custGeom>
              <a:rect b="b" l="l" r="r" t="t"/>
              <a:pathLst>
                <a:path extrusionOk="0" h="177164" w="113284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34" name="Google Shape;5434;p88"/>
          <p:cNvSpPr txBox="1"/>
          <p:nvPr/>
        </p:nvSpPr>
        <p:spPr>
          <a:xfrm>
            <a:off x="6187666" y="1875375"/>
            <a:ext cx="26098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이사회</a:t>
            </a:r>
            <a:endParaRPr sz="650">
              <a:latin typeface="Arial"/>
              <a:ea typeface="Arial"/>
              <a:cs typeface="Arial"/>
              <a:sym typeface="Arial"/>
            </a:endParaRPr>
          </a:p>
        </p:txBody>
      </p:sp>
      <p:grpSp>
        <p:nvGrpSpPr>
          <p:cNvPr id="5435" name="Google Shape;5435;p88"/>
          <p:cNvGrpSpPr/>
          <p:nvPr/>
        </p:nvGrpSpPr>
        <p:grpSpPr>
          <a:xfrm>
            <a:off x="5751728" y="2250946"/>
            <a:ext cx="1132840" cy="177165"/>
            <a:chOff x="5751728" y="2250946"/>
            <a:chExt cx="1132840" cy="177165"/>
          </a:xfrm>
        </p:grpSpPr>
        <p:sp>
          <p:nvSpPr>
            <p:cNvPr id="5436" name="Google Shape;5436;p88"/>
            <p:cNvSpPr/>
            <p:nvPr/>
          </p:nvSpPr>
          <p:spPr>
            <a:xfrm>
              <a:off x="5751728" y="2250946"/>
              <a:ext cx="1132840" cy="177165"/>
            </a:xfrm>
            <a:custGeom>
              <a:rect b="b" l="l" r="r" t="t"/>
              <a:pathLst>
                <a:path extrusionOk="0" h="177164" w="1132840">
                  <a:moveTo>
                    <a:pt x="10785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37" name="Google Shape;5437;p88"/>
            <p:cNvSpPr/>
            <p:nvPr/>
          </p:nvSpPr>
          <p:spPr>
            <a:xfrm>
              <a:off x="5751728" y="2250946"/>
              <a:ext cx="1132840" cy="177165"/>
            </a:xfrm>
            <a:custGeom>
              <a:rect b="b" l="l" r="r" t="t"/>
              <a:pathLst>
                <a:path extrusionOk="0" h="177164" w="113284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38" name="Google Shape;5438;p88"/>
          <p:cNvSpPr txBox="1"/>
          <p:nvPr/>
        </p:nvSpPr>
        <p:spPr>
          <a:xfrm>
            <a:off x="6148454" y="2264936"/>
            <a:ext cx="3390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대표이사</a:t>
            </a:r>
            <a:endParaRPr sz="650">
              <a:latin typeface="Arial"/>
              <a:ea typeface="Arial"/>
              <a:cs typeface="Arial"/>
              <a:sym typeface="Arial"/>
            </a:endParaRPr>
          </a:p>
        </p:txBody>
      </p:sp>
      <p:grpSp>
        <p:nvGrpSpPr>
          <p:cNvPr id="5439" name="Google Shape;5439;p88"/>
          <p:cNvGrpSpPr/>
          <p:nvPr/>
        </p:nvGrpSpPr>
        <p:grpSpPr>
          <a:xfrm>
            <a:off x="6533487" y="2547947"/>
            <a:ext cx="968375" cy="177165"/>
            <a:chOff x="6533487" y="2547947"/>
            <a:chExt cx="968375" cy="177165"/>
          </a:xfrm>
        </p:grpSpPr>
        <p:sp>
          <p:nvSpPr>
            <p:cNvPr id="5440" name="Google Shape;5440;p88"/>
            <p:cNvSpPr/>
            <p:nvPr/>
          </p:nvSpPr>
          <p:spPr>
            <a:xfrm>
              <a:off x="6533487" y="2547947"/>
              <a:ext cx="968375" cy="177165"/>
            </a:xfrm>
            <a:custGeom>
              <a:rect b="b" l="l" r="r" t="t"/>
              <a:pathLst>
                <a:path extrusionOk="0" h="177164" w="968375">
                  <a:moveTo>
                    <a:pt x="9142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47" y="176822"/>
                  </a:lnTo>
                  <a:lnTo>
                    <a:pt x="935270" y="172579"/>
                  </a:lnTo>
                  <a:lnTo>
                    <a:pt x="952434" y="161009"/>
                  </a:lnTo>
                  <a:lnTo>
                    <a:pt x="964005" y="143844"/>
                  </a:lnTo>
                  <a:lnTo>
                    <a:pt x="968247" y="122821"/>
                  </a:lnTo>
                  <a:lnTo>
                    <a:pt x="968247" y="54000"/>
                  </a:lnTo>
                  <a:lnTo>
                    <a:pt x="964005" y="32982"/>
                  </a:lnTo>
                  <a:lnTo>
                    <a:pt x="952434" y="15817"/>
                  </a:lnTo>
                  <a:lnTo>
                    <a:pt x="935270" y="4244"/>
                  </a:lnTo>
                  <a:lnTo>
                    <a:pt x="914247" y="0"/>
                  </a:lnTo>
                  <a:close/>
                </a:path>
              </a:pathLst>
            </a:custGeom>
            <a:solidFill>
              <a:srgbClr val="DCDD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41" name="Google Shape;5441;p88"/>
            <p:cNvSpPr/>
            <p:nvPr/>
          </p:nvSpPr>
          <p:spPr>
            <a:xfrm>
              <a:off x="6533487" y="2547947"/>
              <a:ext cx="968375" cy="177165"/>
            </a:xfrm>
            <a:custGeom>
              <a:rect b="b" l="l" r="r" t="t"/>
              <a:pathLst>
                <a:path extrusionOk="0" h="177164" w="968375">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47" y="176822"/>
                  </a:lnTo>
                  <a:lnTo>
                    <a:pt x="935270" y="172579"/>
                  </a:lnTo>
                  <a:lnTo>
                    <a:pt x="952434" y="161009"/>
                  </a:lnTo>
                  <a:lnTo>
                    <a:pt x="964005" y="143844"/>
                  </a:lnTo>
                  <a:lnTo>
                    <a:pt x="968247" y="122821"/>
                  </a:lnTo>
                  <a:lnTo>
                    <a:pt x="968247" y="54000"/>
                  </a:lnTo>
                  <a:lnTo>
                    <a:pt x="964005" y="32982"/>
                  </a:lnTo>
                  <a:lnTo>
                    <a:pt x="952434" y="15817"/>
                  </a:lnTo>
                  <a:lnTo>
                    <a:pt x="935270" y="4244"/>
                  </a:lnTo>
                  <a:lnTo>
                    <a:pt x="9142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42" name="Google Shape;5442;p88"/>
          <p:cNvSpPr txBox="1"/>
          <p:nvPr/>
        </p:nvSpPr>
        <p:spPr>
          <a:xfrm>
            <a:off x="6722692" y="2561937"/>
            <a:ext cx="58991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내부통제 위원회</a:t>
            </a:r>
            <a:endParaRPr sz="650">
              <a:latin typeface="Arial"/>
              <a:ea typeface="Arial"/>
              <a:cs typeface="Arial"/>
              <a:sym typeface="Arial"/>
            </a:endParaRPr>
          </a:p>
        </p:txBody>
      </p:sp>
      <p:grpSp>
        <p:nvGrpSpPr>
          <p:cNvPr id="5443" name="Google Shape;5443;p88"/>
          <p:cNvGrpSpPr/>
          <p:nvPr/>
        </p:nvGrpSpPr>
        <p:grpSpPr>
          <a:xfrm>
            <a:off x="5751728" y="2820507"/>
            <a:ext cx="1132840" cy="177165"/>
            <a:chOff x="5751728" y="2820507"/>
            <a:chExt cx="1132840" cy="177165"/>
          </a:xfrm>
        </p:grpSpPr>
        <p:sp>
          <p:nvSpPr>
            <p:cNvPr id="5444" name="Google Shape;5444;p88"/>
            <p:cNvSpPr/>
            <p:nvPr/>
          </p:nvSpPr>
          <p:spPr>
            <a:xfrm>
              <a:off x="5751728" y="2820507"/>
              <a:ext cx="1132840" cy="177165"/>
            </a:xfrm>
            <a:custGeom>
              <a:rect b="b" l="l" r="r" t="t"/>
              <a:pathLst>
                <a:path extrusionOk="0" h="177164" w="1132840">
                  <a:moveTo>
                    <a:pt x="1078547"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45" name="Google Shape;5445;p88"/>
            <p:cNvSpPr/>
            <p:nvPr/>
          </p:nvSpPr>
          <p:spPr>
            <a:xfrm>
              <a:off x="5751728" y="2820507"/>
              <a:ext cx="1132840" cy="177165"/>
            </a:xfrm>
            <a:custGeom>
              <a:rect b="b" l="l" r="r" t="t"/>
              <a:pathLst>
                <a:path extrusionOk="0" h="177164" w="113284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078547" y="176822"/>
                  </a:lnTo>
                  <a:lnTo>
                    <a:pt x="1099565" y="172579"/>
                  </a:lnTo>
                  <a:lnTo>
                    <a:pt x="1116730" y="161009"/>
                  </a:lnTo>
                  <a:lnTo>
                    <a:pt x="1128303" y="143844"/>
                  </a:lnTo>
                  <a:lnTo>
                    <a:pt x="1132547" y="122821"/>
                  </a:lnTo>
                  <a:lnTo>
                    <a:pt x="1132547" y="54000"/>
                  </a:lnTo>
                  <a:lnTo>
                    <a:pt x="1128303" y="32982"/>
                  </a:lnTo>
                  <a:lnTo>
                    <a:pt x="1116730" y="15817"/>
                  </a:lnTo>
                  <a:lnTo>
                    <a:pt x="1099565" y="4244"/>
                  </a:lnTo>
                  <a:lnTo>
                    <a:pt x="107854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46" name="Google Shape;5446;p88"/>
          <p:cNvSpPr txBox="1"/>
          <p:nvPr/>
        </p:nvSpPr>
        <p:spPr>
          <a:xfrm>
            <a:off x="6109243" y="2834499"/>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준법감시인</a:t>
            </a:r>
            <a:endParaRPr sz="650">
              <a:latin typeface="Arial"/>
              <a:ea typeface="Arial"/>
              <a:cs typeface="Arial"/>
              <a:sym typeface="Arial"/>
            </a:endParaRPr>
          </a:p>
        </p:txBody>
      </p:sp>
      <p:grpSp>
        <p:nvGrpSpPr>
          <p:cNvPr id="5447" name="Google Shape;5447;p88"/>
          <p:cNvGrpSpPr/>
          <p:nvPr/>
        </p:nvGrpSpPr>
        <p:grpSpPr>
          <a:xfrm>
            <a:off x="5160064" y="3152970"/>
            <a:ext cx="1825714" cy="296640"/>
            <a:chOff x="5160064" y="3152970"/>
            <a:chExt cx="1825714" cy="296640"/>
          </a:xfrm>
        </p:grpSpPr>
        <p:sp>
          <p:nvSpPr>
            <p:cNvPr id="5448" name="Google Shape;5448;p88"/>
            <p:cNvSpPr/>
            <p:nvPr/>
          </p:nvSpPr>
          <p:spPr>
            <a:xfrm>
              <a:off x="5653548" y="3152970"/>
              <a:ext cx="1332230" cy="128905"/>
            </a:xfrm>
            <a:custGeom>
              <a:rect b="b" l="l" r="r" t="t"/>
              <a:pathLst>
                <a:path extrusionOk="0" h="128904" w="1332229">
                  <a:moveTo>
                    <a:pt x="1332077" y="128333"/>
                  </a:moveTo>
                  <a:lnTo>
                    <a:pt x="1332077"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49" name="Google Shape;5449;p88"/>
            <p:cNvSpPr/>
            <p:nvPr/>
          </p:nvSpPr>
          <p:spPr>
            <a:xfrm>
              <a:off x="5160064" y="3272445"/>
              <a:ext cx="968375" cy="177165"/>
            </a:xfrm>
            <a:custGeom>
              <a:rect b="b" l="l" r="r" t="t"/>
              <a:pathLst>
                <a:path extrusionOk="0" h="177164" w="968375">
                  <a:moveTo>
                    <a:pt x="91426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60" y="176822"/>
                  </a:lnTo>
                  <a:lnTo>
                    <a:pt x="935276" y="172579"/>
                  </a:lnTo>
                  <a:lnTo>
                    <a:pt x="952436" y="161009"/>
                  </a:lnTo>
                  <a:lnTo>
                    <a:pt x="964005" y="143844"/>
                  </a:lnTo>
                  <a:lnTo>
                    <a:pt x="968248" y="122821"/>
                  </a:lnTo>
                  <a:lnTo>
                    <a:pt x="968248" y="54000"/>
                  </a:lnTo>
                  <a:lnTo>
                    <a:pt x="964005" y="32982"/>
                  </a:lnTo>
                  <a:lnTo>
                    <a:pt x="952436" y="15817"/>
                  </a:lnTo>
                  <a:lnTo>
                    <a:pt x="935276" y="4244"/>
                  </a:lnTo>
                  <a:lnTo>
                    <a:pt x="914260"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50" name="Google Shape;5450;p88"/>
            <p:cNvSpPr/>
            <p:nvPr/>
          </p:nvSpPr>
          <p:spPr>
            <a:xfrm>
              <a:off x="5160064" y="3272445"/>
              <a:ext cx="968375" cy="177165"/>
            </a:xfrm>
            <a:custGeom>
              <a:rect b="b" l="l" r="r" t="t"/>
              <a:pathLst>
                <a:path extrusionOk="0" h="177164" w="968375">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60" y="176822"/>
                  </a:lnTo>
                  <a:lnTo>
                    <a:pt x="935276" y="172579"/>
                  </a:lnTo>
                  <a:lnTo>
                    <a:pt x="952436" y="161009"/>
                  </a:lnTo>
                  <a:lnTo>
                    <a:pt x="964005" y="143844"/>
                  </a:lnTo>
                  <a:lnTo>
                    <a:pt x="968248" y="122821"/>
                  </a:lnTo>
                  <a:lnTo>
                    <a:pt x="968248" y="54000"/>
                  </a:lnTo>
                  <a:lnTo>
                    <a:pt x="964005" y="32982"/>
                  </a:lnTo>
                  <a:lnTo>
                    <a:pt x="952436" y="15817"/>
                  </a:lnTo>
                  <a:lnTo>
                    <a:pt x="935276" y="4244"/>
                  </a:lnTo>
                  <a:lnTo>
                    <a:pt x="91426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51" name="Google Shape;5451;p88"/>
          <p:cNvSpPr txBox="1"/>
          <p:nvPr/>
        </p:nvSpPr>
        <p:spPr>
          <a:xfrm>
            <a:off x="5435437" y="3286436"/>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준법경영팀</a:t>
            </a:r>
            <a:endParaRPr sz="650">
              <a:latin typeface="Arial"/>
              <a:ea typeface="Arial"/>
              <a:cs typeface="Arial"/>
              <a:sym typeface="Arial"/>
            </a:endParaRPr>
          </a:p>
        </p:txBody>
      </p:sp>
      <p:grpSp>
        <p:nvGrpSpPr>
          <p:cNvPr id="5452" name="Google Shape;5452;p88"/>
          <p:cNvGrpSpPr/>
          <p:nvPr/>
        </p:nvGrpSpPr>
        <p:grpSpPr>
          <a:xfrm>
            <a:off x="6507679" y="3272445"/>
            <a:ext cx="968375" cy="177165"/>
            <a:chOff x="6507679" y="3272445"/>
            <a:chExt cx="968375" cy="177165"/>
          </a:xfrm>
        </p:grpSpPr>
        <p:sp>
          <p:nvSpPr>
            <p:cNvPr id="5453" name="Google Shape;5453;p88"/>
            <p:cNvSpPr/>
            <p:nvPr/>
          </p:nvSpPr>
          <p:spPr>
            <a:xfrm>
              <a:off x="6507679" y="3272445"/>
              <a:ext cx="968375" cy="177165"/>
            </a:xfrm>
            <a:custGeom>
              <a:rect b="b" l="l" r="r" t="t"/>
              <a:pathLst>
                <a:path extrusionOk="0" h="177164" w="968375">
                  <a:moveTo>
                    <a:pt x="91426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60" y="176822"/>
                  </a:lnTo>
                  <a:lnTo>
                    <a:pt x="935276" y="172579"/>
                  </a:lnTo>
                  <a:lnTo>
                    <a:pt x="952436" y="161009"/>
                  </a:lnTo>
                  <a:lnTo>
                    <a:pt x="964005" y="143844"/>
                  </a:lnTo>
                  <a:lnTo>
                    <a:pt x="968247" y="122821"/>
                  </a:lnTo>
                  <a:lnTo>
                    <a:pt x="968247" y="54000"/>
                  </a:lnTo>
                  <a:lnTo>
                    <a:pt x="964005" y="32982"/>
                  </a:lnTo>
                  <a:lnTo>
                    <a:pt x="952436" y="15817"/>
                  </a:lnTo>
                  <a:lnTo>
                    <a:pt x="935276" y="4244"/>
                  </a:lnTo>
                  <a:lnTo>
                    <a:pt x="914260"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54" name="Google Shape;5454;p88"/>
            <p:cNvSpPr/>
            <p:nvPr/>
          </p:nvSpPr>
          <p:spPr>
            <a:xfrm>
              <a:off x="6507679" y="3272445"/>
              <a:ext cx="968375" cy="177165"/>
            </a:xfrm>
            <a:custGeom>
              <a:rect b="b" l="l" r="r" t="t"/>
              <a:pathLst>
                <a:path extrusionOk="0" h="177164" w="968375">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914260" y="176822"/>
                  </a:lnTo>
                  <a:lnTo>
                    <a:pt x="935276" y="172579"/>
                  </a:lnTo>
                  <a:lnTo>
                    <a:pt x="952436" y="161009"/>
                  </a:lnTo>
                  <a:lnTo>
                    <a:pt x="964005" y="143844"/>
                  </a:lnTo>
                  <a:lnTo>
                    <a:pt x="968247" y="122821"/>
                  </a:lnTo>
                  <a:lnTo>
                    <a:pt x="968247" y="54000"/>
                  </a:lnTo>
                  <a:lnTo>
                    <a:pt x="964005" y="32982"/>
                  </a:lnTo>
                  <a:lnTo>
                    <a:pt x="952436" y="15817"/>
                  </a:lnTo>
                  <a:lnTo>
                    <a:pt x="935276" y="4244"/>
                  </a:lnTo>
                  <a:lnTo>
                    <a:pt x="91426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55" name="Google Shape;5455;p88"/>
          <p:cNvSpPr txBox="1"/>
          <p:nvPr/>
        </p:nvSpPr>
        <p:spPr>
          <a:xfrm>
            <a:off x="6783051" y="3286436"/>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준법감시팀</a:t>
            </a:r>
            <a:endParaRPr sz="650">
              <a:latin typeface="Arial"/>
              <a:ea typeface="Arial"/>
              <a:cs typeface="Arial"/>
              <a:sym typeface="Arial"/>
            </a:endParaRPr>
          </a:p>
        </p:txBody>
      </p:sp>
      <p:sp>
        <p:nvSpPr>
          <p:cNvPr id="5456" name="Google Shape;5456;p88"/>
          <p:cNvSpPr/>
          <p:nvPr/>
        </p:nvSpPr>
        <p:spPr>
          <a:xfrm>
            <a:off x="6316412" y="2636333"/>
            <a:ext cx="215265" cy="0"/>
          </a:xfrm>
          <a:custGeom>
            <a:rect b="b" l="l" r="r" t="t"/>
            <a:pathLst>
              <a:path extrusionOk="0" h="120000" w="215265">
                <a:moveTo>
                  <a:pt x="0" y="0"/>
                </a:moveTo>
                <a:lnTo>
                  <a:pt x="21520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57" name="Google Shape;5457;p88"/>
          <p:cNvSpPr/>
          <p:nvPr/>
        </p:nvSpPr>
        <p:spPr>
          <a:xfrm>
            <a:off x="5076005" y="4357621"/>
            <a:ext cx="828040" cy="194945"/>
          </a:xfrm>
          <a:custGeom>
            <a:rect b="b" l="l" r="r" t="t"/>
            <a:pathLst>
              <a:path extrusionOk="0" h="194945" w="828039">
                <a:moveTo>
                  <a:pt x="730618" y="0"/>
                </a:moveTo>
                <a:lnTo>
                  <a:pt x="97370" y="0"/>
                </a:lnTo>
                <a:lnTo>
                  <a:pt x="59466" y="7652"/>
                </a:lnTo>
                <a:lnTo>
                  <a:pt x="28516" y="28521"/>
                </a:lnTo>
                <a:lnTo>
                  <a:pt x="7650" y="59471"/>
                </a:lnTo>
                <a:lnTo>
                  <a:pt x="0" y="97370"/>
                </a:lnTo>
                <a:lnTo>
                  <a:pt x="7650" y="135277"/>
                </a:lnTo>
                <a:lnTo>
                  <a:pt x="28516" y="166231"/>
                </a:lnTo>
                <a:lnTo>
                  <a:pt x="59466" y="187101"/>
                </a:lnTo>
                <a:lnTo>
                  <a:pt x="97370" y="194754"/>
                </a:lnTo>
                <a:lnTo>
                  <a:pt x="730618" y="194754"/>
                </a:lnTo>
                <a:lnTo>
                  <a:pt x="768522" y="187101"/>
                </a:lnTo>
                <a:lnTo>
                  <a:pt x="799472" y="166231"/>
                </a:lnTo>
                <a:lnTo>
                  <a:pt x="820338" y="135277"/>
                </a:lnTo>
                <a:lnTo>
                  <a:pt x="827989" y="97370"/>
                </a:lnTo>
                <a:lnTo>
                  <a:pt x="820338" y="59471"/>
                </a:lnTo>
                <a:lnTo>
                  <a:pt x="799472" y="28521"/>
                </a:lnTo>
                <a:lnTo>
                  <a:pt x="768522" y="7652"/>
                </a:lnTo>
                <a:lnTo>
                  <a:pt x="730618"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58" name="Google Shape;5458;p88"/>
          <p:cNvSpPr txBox="1"/>
          <p:nvPr/>
        </p:nvSpPr>
        <p:spPr>
          <a:xfrm>
            <a:off x="5276914" y="4374671"/>
            <a:ext cx="410209"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그룹 비전</a:t>
            </a:r>
            <a:endParaRPr sz="750">
              <a:latin typeface="Arial"/>
              <a:ea typeface="Arial"/>
              <a:cs typeface="Arial"/>
              <a:sym typeface="Arial"/>
            </a:endParaRPr>
          </a:p>
        </p:txBody>
      </p:sp>
      <p:sp>
        <p:nvSpPr>
          <p:cNvPr id="5459" name="Google Shape;5459;p88"/>
          <p:cNvSpPr txBox="1"/>
          <p:nvPr/>
        </p:nvSpPr>
        <p:spPr>
          <a:xfrm>
            <a:off x="6170576" y="4379179"/>
            <a:ext cx="11468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더 쉽고 편안한, 더 새로운 금융</a:t>
            </a:r>
            <a:endParaRPr sz="700">
              <a:latin typeface="Arial"/>
              <a:ea typeface="Arial"/>
              <a:cs typeface="Arial"/>
              <a:sym typeface="Arial"/>
            </a:endParaRPr>
          </a:p>
        </p:txBody>
      </p:sp>
      <p:sp>
        <p:nvSpPr>
          <p:cNvPr id="5460" name="Google Shape;5460;p88"/>
          <p:cNvSpPr/>
          <p:nvPr/>
        </p:nvSpPr>
        <p:spPr>
          <a:xfrm>
            <a:off x="5941793" y="4357798"/>
            <a:ext cx="1616710" cy="194945"/>
          </a:xfrm>
          <a:custGeom>
            <a:rect b="b" l="l" r="r" t="t"/>
            <a:pathLst>
              <a:path extrusionOk="0" h="194945" w="1616709">
                <a:moveTo>
                  <a:pt x="97205" y="0"/>
                </a:moveTo>
                <a:lnTo>
                  <a:pt x="59369" y="7639"/>
                </a:lnTo>
                <a:lnTo>
                  <a:pt x="28471" y="28471"/>
                </a:lnTo>
                <a:lnTo>
                  <a:pt x="7639" y="59369"/>
                </a:lnTo>
                <a:lnTo>
                  <a:pt x="0" y="97205"/>
                </a:lnTo>
                <a:lnTo>
                  <a:pt x="7639" y="135034"/>
                </a:lnTo>
                <a:lnTo>
                  <a:pt x="28471" y="165928"/>
                </a:lnTo>
                <a:lnTo>
                  <a:pt x="59369" y="186759"/>
                </a:lnTo>
                <a:lnTo>
                  <a:pt x="97205" y="194398"/>
                </a:lnTo>
                <a:lnTo>
                  <a:pt x="1519199" y="194398"/>
                </a:lnTo>
                <a:lnTo>
                  <a:pt x="1557035" y="186759"/>
                </a:lnTo>
                <a:lnTo>
                  <a:pt x="1587933" y="165928"/>
                </a:lnTo>
                <a:lnTo>
                  <a:pt x="1608765" y="135034"/>
                </a:lnTo>
                <a:lnTo>
                  <a:pt x="1616405" y="97205"/>
                </a:lnTo>
                <a:lnTo>
                  <a:pt x="1608765" y="59369"/>
                </a:lnTo>
                <a:lnTo>
                  <a:pt x="1587933" y="28471"/>
                </a:lnTo>
                <a:lnTo>
                  <a:pt x="1557035" y="7639"/>
                </a:lnTo>
                <a:lnTo>
                  <a:pt x="1519199" y="0"/>
                </a:lnTo>
                <a:lnTo>
                  <a:pt x="97205"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1" name="Google Shape;5461;p88"/>
          <p:cNvSpPr txBox="1"/>
          <p:nvPr/>
        </p:nvSpPr>
        <p:spPr>
          <a:xfrm>
            <a:off x="6199254" y="4109179"/>
            <a:ext cx="108902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금융으로 세상을 이롭게 한다</a:t>
            </a:r>
            <a:endParaRPr sz="700">
              <a:latin typeface="Arial"/>
              <a:ea typeface="Arial"/>
              <a:cs typeface="Arial"/>
              <a:sym typeface="Arial"/>
            </a:endParaRPr>
          </a:p>
        </p:txBody>
      </p:sp>
      <p:grpSp>
        <p:nvGrpSpPr>
          <p:cNvPr id="5462" name="Google Shape;5462;p88"/>
          <p:cNvGrpSpPr/>
          <p:nvPr/>
        </p:nvGrpSpPr>
        <p:grpSpPr>
          <a:xfrm>
            <a:off x="5076005" y="4087798"/>
            <a:ext cx="2482498" cy="196391"/>
            <a:chOff x="5076005" y="4087798"/>
            <a:chExt cx="2482498" cy="196391"/>
          </a:xfrm>
        </p:grpSpPr>
        <p:sp>
          <p:nvSpPr>
            <p:cNvPr id="5463" name="Google Shape;5463;p88"/>
            <p:cNvSpPr/>
            <p:nvPr/>
          </p:nvSpPr>
          <p:spPr>
            <a:xfrm>
              <a:off x="5941793" y="4087798"/>
              <a:ext cx="1616710" cy="194945"/>
            </a:xfrm>
            <a:custGeom>
              <a:rect b="b" l="l" r="r" t="t"/>
              <a:pathLst>
                <a:path extrusionOk="0" h="194945" w="1616709">
                  <a:moveTo>
                    <a:pt x="97205" y="0"/>
                  </a:moveTo>
                  <a:lnTo>
                    <a:pt x="59369" y="7639"/>
                  </a:lnTo>
                  <a:lnTo>
                    <a:pt x="28471" y="28471"/>
                  </a:lnTo>
                  <a:lnTo>
                    <a:pt x="7639" y="59369"/>
                  </a:lnTo>
                  <a:lnTo>
                    <a:pt x="0" y="97205"/>
                  </a:lnTo>
                  <a:lnTo>
                    <a:pt x="7639" y="135034"/>
                  </a:lnTo>
                  <a:lnTo>
                    <a:pt x="28471" y="165928"/>
                  </a:lnTo>
                  <a:lnTo>
                    <a:pt x="59369" y="186759"/>
                  </a:lnTo>
                  <a:lnTo>
                    <a:pt x="97205" y="194398"/>
                  </a:lnTo>
                  <a:lnTo>
                    <a:pt x="1519199" y="194398"/>
                  </a:lnTo>
                  <a:lnTo>
                    <a:pt x="1557035" y="186759"/>
                  </a:lnTo>
                  <a:lnTo>
                    <a:pt x="1587933" y="165928"/>
                  </a:lnTo>
                  <a:lnTo>
                    <a:pt x="1608765" y="135034"/>
                  </a:lnTo>
                  <a:lnTo>
                    <a:pt x="1616405" y="97205"/>
                  </a:lnTo>
                  <a:lnTo>
                    <a:pt x="1608765" y="59369"/>
                  </a:lnTo>
                  <a:lnTo>
                    <a:pt x="1587933" y="28471"/>
                  </a:lnTo>
                  <a:lnTo>
                    <a:pt x="1557035" y="7639"/>
                  </a:lnTo>
                  <a:lnTo>
                    <a:pt x="1519199" y="0"/>
                  </a:lnTo>
                  <a:lnTo>
                    <a:pt x="97205"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4" name="Google Shape;5464;p88"/>
            <p:cNvSpPr/>
            <p:nvPr/>
          </p:nvSpPr>
          <p:spPr>
            <a:xfrm>
              <a:off x="5076005" y="4089244"/>
              <a:ext cx="828040" cy="194945"/>
            </a:xfrm>
            <a:custGeom>
              <a:rect b="b" l="l" r="r" t="t"/>
              <a:pathLst>
                <a:path extrusionOk="0" h="194945" w="828039">
                  <a:moveTo>
                    <a:pt x="730618" y="0"/>
                  </a:moveTo>
                  <a:lnTo>
                    <a:pt x="97370" y="0"/>
                  </a:lnTo>
                  <a:lnTo>
                    <a:pt x="59466" y="7652"/>
                  </a:lnTo>
                  <a:lnTo>
                    <a:pt x="28516" y="28521"/>
                  </a:lnTo>
                  <a:lnTo>
                    <a:pt x="7650" y="59471"/>
                  </a:lnTo>
                  <a:lnTo>
                    <a:pt x="0" y="97370"/>
                  </a:lnTo>
                  <a:lnTo>
                    <a:pt x="7650" y="135277"/>
                  </a:lnTo>
                  <a:lnTo>
                    <a:pt x="28516" y="166231"/>
                  </a:lnTo>
                  <a:lnTo>
                    <a:pt x="59466" y="187101"/>
                  </a:lnTo>
                  <a:lnTo>
                    <a:pt x="97370" y="194754"/>
                  </a:lnTo>
                  <a:lnTo>
                    <a:pt x="730618" y="194754"/>
                  </a:lnTo>
                  <a:lnTo>
                    <a:pt x="768522" y="187101"/>
                  </a:lnTo>
                  <a:lnTo>
                    <a:pt x="799472" y="166231"/>
                  </a:lnTo>
                  <a:lnTo>
                    <a:pt x="820338" y="135277"/>
                  </a:lnTo>
                  <a:lnTo>
                    <a:pt x="827989" y="97370"/>
                  </a:lnTo>
                  <a:lnTo>
                    <a:pt x="820338" y="59471"/>
                  </a:lnTo>
                  <a:lnTo>
                    <a:pt x="799472" y="28521"/>
                  </a:lnTo>
                  <a:lnTo>
                    <a:pt x="768522" y="7652"/>
                  </a:lnTo>
                  <a:lnTo>
                    <a:pt x="730618"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65" name="Google Shape;5465;p88"/>
          <p:cNvSpPr txBox="1"/>
          <p:nvPr/>
        </p:nvSpPr>
        <p:spPr>
          <a:xfrm>
            <a:off x="5189952" y="4106293"/>
            <a:ext cx="58420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그룹 Mission</a:t>
            </a:r>
            <a:endParaRPr sz="750">
              <a:latin typeface="Arial"/>
              <a:ea typeface="Arial"/>
              <a:cs typeface="Arial"/>
              <a:sym typeface="Arial"/>
            </a:endParaRPr>
          </a:p>
        </p:txBody>
      </p:sp>
      <p:sp>
        <p:nvSpPr>
          <p:cNvPr id="5466" name="Google Shape;5466;p88"/>
          <p:cNvSpPr txBox="1"/>
          <p:nvPr/>
        </p:nvSpPr>
        <p:spPr>
          <a:xfrm>
            <a:off x="6310274" y="4649179"/>
            <a:ext cx="8674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6F5DCF"/>
                </a:solidFill>
                <a:latin typeface="Arial"/>
                <a:ea typeface="Arial"/>
                <a:cs typeface="Arial"/>
                <a:sym typeface="Arial"/>
              </a:rPr>
              <a:t>바르게, 빠르게, 다르게</a:t>
            </a:r>
            <a:endParaRPr sz="700">
              <a:latin typeface="Arial"/>
              <a:ea typeface="Arial"/>
              <a:cs typeface="Arial"/>
              <a:sym typeface="Arial"/>
            </a:endParaRPr>
          </a:p>
        </p:txBody>
      </p:sp>
      <p:grpSp>
        <p:nvGrpSpPr>
          <p:cNvPr id="5467" name="Google Shape;5467;p88"/>
          <p:cNvGrpSpPr/>
          <p:nvPr/>
        </p:nvGrpSpPr>
        <p:grpSpPr>
          <a:xfrm>
            <a:off x="5076005" y="4627798"/>
            <a:ext cx="2482498" cy="196391"/>
            <a:chOff x="5076005" y="4627798"/>
            <a:chExt cx="2482498" cy="196391"/>
          </a:xfrm>
        </p:grpSpPr>
        <p:sp>
          <p:nvSpPr>
            <p:cNvPr id="5468" name="Google Shape;5468;p88"/>
            <p:cNvSpPr/>
            <p:nvPr/>
          </p:nvSpPr>
          <p:spPr>
            <a:xfrm>
              <a:off x="5941793" y="4627798"/>
              <a:ext cx="1616710" cy="194945"/>
            </a:xfrm>
            <a:custGeom>
              <a:rect b="b" l="l" r="r" t="t"/>
              <a:pathLst>
                <a:path extrusionOk="0" h="194945" w="1616709">
                  <a:moveTo>
                    <a:pt x="97205" y="0"/>
                  </a:moveTo>
                  <a:lnTo>
                    <a:pt x="59369" y="7639"/>
                  </a:lnTo>
                  <a:lnTo>
                    <a:pt x="28471" y="28471"/>
                  </a:lnTo>
                  <a:lnTo>
                    <a:pt x="7639" y="59369"/>
                  </a:lnTo>
                  <a:lnTo>
                    <a:pt x="0" y="97205"/>
                  </a:lnTo>
                  <a:lnTo>
                    <a:pt x="7639" y="135034"/>
                  </a:lnTo>
                  <a:lnTo>
                    <a:pt x="28471" y="165928"/>
                  </a:lnTo>
                  <a:lnTo>
                    <a:pt x="59369" y="186759"/>
                  </a:lnTo>
                  <a:lnTo>
                    <a:pt x="97205" y="194398"/>
                  </a:lnTo>
                  <a:lnTo>
                    <a:pt x="1519199" y="194398"/>
                  </a:lnTo>
                  <a:lnTo>
                    <a:pt x="1557035" y="186759"/>
                  </a:lnTo>
                  <a:lnTo>
                    <a:pt x="1587933" y="165928"/>
                  </a:lnTo>
                  <a:lnTo>
                    <a:pt x="1608765" y="135034"/>
                  </a:lnTo>
                  <a:lnTo>
                    <a:pt x="1616405" y="97205"/>
                  </a:lnTo>
                  <a:lnTo>
                    <a:pt x="1608765" y="59369"/>
                  </a:lnTo>
                  <a:lnTo>
                    <a:pt x="1587933" y="28471"/>
                  </a:lnTo>
                  <a:lnTo>
                    <a:pt x="1557035" y="7639"/>
                  </a:lnTo>
                  <a:lnTo>
                    <a:pt x="1519199" y="0"/>
                  </a:lnTo>
                  <a:lnTo>
                    <a:pt x="97205"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9" name="Google Shape;5469;p88"/>
            <p:cNvSpPr/>
            <p:nvPr/>
          </p:nvSpPr>
          <p:spPr>
            <a:xfrm>
              <a:off x="5076005" y="4629244"/>
              <a:ext cx="828040" cy="194945"/>
            </a:xfrm>
            <a:custGeom>
              <a:rect b="b" l="l" r="r" t="t"/>
              <a:pathLst>
                <a:path extrusionOk="0" h="194945" w="828039">
                  <a:moveTo>
                    <a:pt x="730618" y="0"/>
                  </a:moveTo>
                  <a:lnTo>
                    <a:pt x="97370" y="0"/>
                  </a:lnTo>
                  <a:lnTo>
                    <a:pt x="59466" y="7652"/>
                  </a:lnTo>
                  <a:lnTo>
                    <a:pt x="28516" y="28521"/>
                  </a:lnTo>
                  <a:lnTo>
                    <a:pt x="7650" y="59471"/>
                  </a:lnTo>
                  <a:lnTo>
                    <a:pt x="0" y="97370"/>
                  </a:lnTo>
                  <a:lnTo>
                    <a:pt x="7650" y="135277"/>
                  </a:lnTo>
                  <a:lnTo>
                    <a:pt x="28516" y="166231"/>
                  </a:lnTo>
                  <a:lnTo>
                    <a:pt x="59466" y="187101"/>
                  </a:lnTo>
                  <a:lnTo>
                    <a:pt x="97370" y="194754"/>
                  </a:lnTo>
                  <a:lnTo>
                    <a:pt x="730618" y="194754"/>
                  </a:lnTo>
                  <a:lnTo>
                    <a:pt x="768522" y="187101"/>
                  </a:lnTo>
                  <a:lnTo>
                    <a:pt x="799472" y="166231"/>
                  </a:lnTo>
                  <a:lnTo>
                    <a:pt x="820338" y="135277"/>
                  </a:lnTo>
                  <a:lnTo>
                    <a:pt x="827989" y="97370"/>
                  </a:lnTo>
                  <a:lnTo>
                    <a:pt x="820338" y="59471"/>
                  </a:lnTo>
                  <a:lnTo>
                    <a:pt x="799472" y="28521"/>
                  </a:lnTo>
                  <a:lnTo>
                    <a:pt x="768522" y="7652"/>
                  </a:lnTo>
                  <a:lnTo>
                    <a:pt x="730618"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70" name="Google Shape;5470;p88"/>
          <p:cNvSpPr txBox="1"/>
          <p:nvPr/>
        </p:nvSpPr>
        <p:spPr>
          <a:xfrm>
            <a:off x="5187189" y="4646293"/>
            <a:ext cx="589915"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FFFFFF"/>
                </a:solidFill>
                <a:latin typeface="Arial"/>
                <a:ea typeface="Arial"/>
                <a:cs typeface="Arial"/>
                <a:sym typeface="Arial"/>
              </a:rPr>
              <a:t>그룹 핵심가치</a:t>
            </a:r>
            <a:endParaRPr sz="750">
              <a:latin typeface="Arial"/>
              <a:ea typeface="Arial"/>
              <a:cs typeface="Arial"/>
              <a:sym typeface="Arial"/>
            </a:endParaRPr>
          </a:p>
        </p:txBody>
      </p:sp>
      <p:pic>
        <p:nvPicPr>
          <p:cNvPr id="5471" name="Google Shape;5471;p88"/>
          <p:cNvPicPr preferRelativeResize="0"/>
          <p:nvPr/>
        </p:nvPicPr>
        <p:blipFill rotWithShape="1">
          <a:blip r:embed="rId22">
            <a:alphaModFix/>
          </a:blip>
          <a:srcRect b="0" l="0" r="0" t="0"/>
          <a:stretch/>
        </p:blipFill>
        <p:spPr>
          <a:xfrm>
            <a:off x="5075998" y="6220285"/>
            <a:ext cx="216001" cy="476996"/>
          </a:xfrm>
          <a:prstGeom prst="rect">
            <a:avLst/>
          </a:prstGeom>
          <a:noFill/>
          <a:ln>
            <a:noFill/>
          </a:ln>
        </p:spPr>
      </p:pic>
      <p:sp>
        <p:nvSpPr>
          <p:cNvPr id="5472" name="Google Shape;5472;p88"/>
          <p:cNvSpPr txBox="1"/>
          <p:nvPr/>
        </p:nvSpPr>
        <p:spPr>
          <a:xfrm>
            <a:off x="5344346" y="6262158"/>
            <a:ext cx="842644"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95A4F5"/>
                </a:solidFill>
                <a:latin typeface="Arial"/>
                <a:ea typeface="Arial"/>
                <a:cs typeface="Arial"/>
                <a:sym typeface="Arial"/>
                <a:hlinkClick r:id="rId23">
                  <a:extLst>
                    <a:ext uri="{A12FA001-AC4F-418D-AE19-62706E023703}">
                      <ahyp:hlinkClr val="tx"/>
                    </a:ext>
                  </a:extLst>
                </a:hlinkClick>
              </a:rPr>
              <a:t>신한금융그룹 윤리강령</a:t>
            </a:r>
            <a:endParaRPr sz="650">
              <a:latin typeface="Arial"/>
              <a:ea typeface="Arial"/>
              <a:cs typeface="Arial"/>
              <a:sym typeface="Arial"/>
            </a:endParaRPr>
          </a:p>
        </p:txBody>
      </p:sp>
      <p:sp>
        <p:nvSpPr>
          <p:cNvPr id="5473" name="Google Shape;5473;p88"/>
          <p:cNvSpPr txBox="1"/>
          <p:nvPr/>
        </p:nvSpPr>
        <p:spPr>
          <a:xfrm>
            <a:off x="5344346" y="6523158"/>
            <a:ext cx="10210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95A4F5"/>
                </a:solidFill>
                <a:latin typeface="Arial"/>
                <a:ea typeface="Arial"/>
                <a:cs typeface="Arial"/>
                <a:sym typeface="Arial"/>
                <a:hlinkClick r:id="rId24">
                  <a:extLst>
                    <a:ext uri="{A12FA001-AC4F-418D-AE19-62706E023703}">
                      <ahyp:hlinkClr val="tx"/>
                    </a:ext>
                  </a:extLst>
                </a:hlinkClick>
              </a:rPr>
              <a:t>신한라이프 임직원 행동기준</a:t>
            </a:r>
            <a:endParaRPr sz="650">
              <a:latin typeface="Arial"/>
              <a:ea typeface="Arial"/>
              <a:cs typeface="Arial"/>
              <a:sym typeface="Arial"/>
            </a:endParaRPr>
          </a:p>
        </p:txBody>
      </p:sp>
      <p:sp>
        <p:nvSpPr>
          <p:cNvPr id="5474" name="Google Shape;5474;p88"/>
          <p:cNvSpPr txBox="1"/>
          <p:nvPr/>
        </p:nvSpPr>
        <p:spPr>
          <a:xfrm>
            <a:off x="6428724" y="5216939"/>
            <a:ext cx="937894" cy="708660"/>
          </a:xfrm>
          <a:prstGeom prst="rect">
            <a:avLst/>
          </a:prstGeom>
          <a:noFill/>
          <a:ln>
            <a:noFill/>
          </a:ln>
        </p:spPr>
        <p:txBody>
          <a:bodyPr anchorCtr="0" anchor="t" bIns="0" lIns="0" spcFirstLastPara="1" rIns="0" wrap="square" tIns="15875">
            <a:spAutoFit/>
          </a:bodyPr>
          <a:lstStyle/>
          <a:p>
            <a:pPr indent="0" lvl="0" marL="0" rtl="0" algn="ctr">
              <a:lnSpc>
                <a:spcPct val="100000"/>
              </a:lnSpc>
              <a:spcBef>
                <a:spcPts val="0"/>
              </a:spcBef>
              <a:spcAft>
                <a:spcPts val="0"/>
              </a:spcAft>
              <a:buNone/>
            </a:pPr>
            <a:r>
              <a:rPr b="1" lang="en-US" sz="650">
                <a:solidFill>
                  <a:srgbClr val="95A4F5"/>
                </a:solidFill>
                <a:latin typeface="Malgun Gothic"/>
                <a:ea typeface="Malgun Gothic"/>
                <a:cs typeface="Malgun Gothic"/>
                <a:sym typeface="Malgun Gothic"/>
              </a:rPr>
              <a:t>임직원 행동기준</a:t>
            </a:r>
            <a:endParaRPr sz="650">
              <a:latin typeface="Malgun Gothic"/>
              <a:ea typeface="Malgun Gothic"/>
              <a:cs typeface="Malgun Gothic"/>
              <a:sym typeface="Malgun Gothic"/>
            </a:endParaRPr>
          </a:p>
          <a:p>
            <a:pPr indent="0" lvl="0" marL="12700" marR="5080" rtl="0" algn="ctr">
              <a:lnSpc>
                <a:spcPct val="128200"/>
              </a:lnSpc>
              <a:spcBef>
                <a:spcPts val="565"/>
              </a:spcBef>
              <a:spcAft>
                <a:spcPts val="0"/>
              </a:spcAft>
              <a:buNone/>
            </a:pPr>
            <a:r>
              <a:rPr b="0" lang="en-US" sz="650">
                <a:solidFill>
                  <a:srgbClr val="58595B"/>
                </a:solidFill>
                <a:latin typeface="Arial"/>
                <a:ea typeface="Arial"/>
                <a:cs typeface="Arial"/>
                <a:sym typeface="Arial"/>
              </a:rPr>
              <a:t>그룹 미션과 그룹윤리강령을 기반  로 신한라이프 임직원이 지켜야하는 기준</a:t>
            </a:r>
            <a:endParaRPr sz="650">
              <a:latin typeface="Arial"/>
              <a:ea typeface="Arial"/>
              <a:cs typeface="Arial"/>
              <a:sym typeface="Arial"/>
            </a:endParaRPr>
          </a:p>
        </p:txBody>
      </p:sp>
      <p:sp>
        <p:nvSpPr>
          <p:cNvPr id="5475" name="Google Shape;5475;p88"/>
          <p:cNvSpPr txBox="1"/>
          <p:nvPr/>
        </p:nvSpPr>
        <p:spPr>
          <a:xfrm>
            <a:off x="5197588" y="5216939"/>
            <a:ext cx="1035050" cy="708660"/>
          </a:xfrm>
          <a:prstGeom prst="rect">
            <a:avLst/>
          </a:prstGeom>
          <a:noFill/>
          <a:ln>
            <a:noFill/>
          </a:ln>
        </p:spPr>
        <p:txBody>
          <a:bodyPr anchorCtr="0" anchor="t" bIns="0" lIns="0" spcFirstLastPara="1" rIns="0" wrap="square" tIns="15875">
            <a:spAutoFit/>
          </a:bodyPr>
          <a:lstStyle/>
          <a:p>
            <a:pPr indent="0" lvl="0" marL="0" rtl="0" algn="ctr">
              <a:lnSpc>
                <a:spcPct val="100000"/>
              </a:lnSpc>
              <a:spcBef>
                <a:spcPts val="0"/>
              </a:spcBef>
              <a:spcAft>
                <a:spcPts val="0"/>
              </a:spcAft>
              <a:buNone/>
            </a:pPr>
            <a:r>
              <a:rPr b="1" lang="en-US" sz="650">
                <a:solidFill>
                  <a:srgbClr val="95A4F5"/>
                </a:solidFill>
                <a:latin typeface="Malgun Gothic"/>
                <a:ea typeface="Malgun Gothic"/>
                <a:cs typeface="Malgun Gothic"/>
                <a:sym typeface="Malgun Gothic"/>
              </a:rPr>
              <a:t>그룹윤리강령</a:t>
            </a:r>
            <a:endParaRPr sz="650">
              <a:latin typeface="Malgun Gothic"/>
              <a:ea typeface="Malgun Gothic"/>
              <a:cs typeface="Malgun Gothic"/>
              <a:sym typeface="Malgun Gothic"/>
            </a:endParaRPr>
          </a:p>
          <a:p>
            <a:pPr indent="0" lvl="0" marL="12700" marR="5080" rtl="0" algn="ctr">
              <a:lnSpc>
                <a:spcPct val="128200"/>
              </a:lnSpc>
              <a:spcBef>
                <a:spcPts val="565"/>
              </a:spcBef>
              <a:spcAft>
                <a:spcPts val="0"/>
              </a:spcAft>
              <a:buNone/>
            </a:pPr>
            <a:r>
              <a:rPr b="0" lang="en-US" sz="650">
                <a:solidFill>
                  <a:srgbClr val="58595B"/>
                </a:solidFill>
                <a:latin typeface="Arial"/>
                <a:ea typeface="Arial"/>
                <a:cs typeface="Arial"/>
                <a:sym typeface="Arial"/>
              </a:rPr>
              <a:t>그룹 미션과 비전, 핵심가치를 올바르게 달성하기 위해 신한금융그룹 임직원이 준수해야 할 사항</a:t>
            </a:r>
            <a:endParaRPr sz="650">
              <a:latin typeface="Arial"/>
              <a:ea typeface="Arial"/>
              <a:cs typeface="Arial"/>
              <a:sym typeface="Arial"/>
            </a:endParaRPr>
          </a:p>
        </p:txBody>
      </p:sp>
      <p:sp>
        <p:nvSpPr>
          <p:cNvPr id="5476" name="Google Shape;5476;p88"/>
          <p:cNvSpPr/>
          <p:nvPr/>
        </p:nvSpPr>
        <p:spPr>
          <a:xfrm>
            <a:off x="6317999" y="5248514"/>
            <a:ext cx="0" cy="664210"/>
          </a:xfrm>
          <a:custGeom>
            <a:rect b="b" l="l" r="r" t="t"/>
            <a:pathLst>
              <a:path extrusionOk="0" h="664210" w="120000">
                <a:moveTo>
                  <a:pt x="0" y="0"/>
                </a:moveTo>
                <a:lnTo>
                  <a:pt x="0" y="663968"/>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77" name="Google Shape;5477;p88"/>
          <p:cNvPicPr preferRelativeResize="0"/>
          <p:nvPr/>
        </p:nvPicPr>
        <p:blipFill rotWithShape="1">
          <a:blip r:embed="rId25">
            <a:alphaModFix/>
          </a:blip>
          <a:srcRect b="0" l="0" r="0" t="0"/>
          <a:stretch/>
        </p:blipFill>
        <p:spPr>
          <a:xfrm>
            <a:off x="8393524" y="3372632"/>
            <a:ext cx="1266952" cy="3324625"/>
          </a:xfrm>
          <a:prstGeom prst="rect">
            <a:avLst/>
          </a:prstGeom>
          <a:noFill/>
          <a:ln>
            <a:noFill/>
          </a:ln>
        </p:spPr>
      </p:pic>
      <p:sp>
        <p:nvSpPr>
          <p:cNvPr id="5478" name="Google Shape;5478;p88"/>
          <p:cNvSpPr txBox="1"/>
          <p:nvPr/>
        </p:nvSpPr>
        <p:spPr>
          <a:xfrm>
            <a:off x="8829455" y="4029289"/>
            <a:ext cx="395605" cy="304800"/>
          </a:xfrm>
          <a:prstGeom prst="rect">
            <a:avLst/>
          </a:prstGeom>
          <a:noFill/>
          <a:ln>
            <a:noFill/>
          </a:ln>
        </p:spPr>
        <p:txBody>
          <a:bodyPr anchorCtr="0" anchor="t" bIns="0" lIns="0" spcFirstLastPara="1" rIns="0" wrap="square" tIns="11425">
            <a:spAutoFit/>
          </a:bodyPr>
          <a:lstStyle/>
          <a:p>
            <a:pPr indent="8255" lvl="0" marL="12700" marR="5080" rtl="0" algn="l">
              <a:lnSpc>
                <a:spcPct val="131000"/>
              </a:lnSpc>
              <a:spcBef>
                <a:spcPts val="0"/>
              </a:spcBef>
              <a:spcAft>
                <a:spcPts val="0"/>
              </a:spcAft>
              <a:buNone/>
            </a:pPr>
            <a:r>
              <a:rPr b="0" lang="en-US" sz="700">
                <a:solidFill>
                  <a:srgbClr val="58595B"/>
                </a:solidFill>
                <a:latin typeface="Arial"/>
                <a:ea typeface="Arial"/>
                <a:cs typeface="Arial"/>
                <a:sym typeface="Arial"/>
              </a:rPr>
              <a:t>내부통제 체계 수립</a:t>
            </a:r>
            <a:endParaRPr sz="700">
              <a:latin typeface="Arial"/>
              <a:ea typeface="Arial"/>
              <a:cs typeface="Arial"/>
              <a:sym typeface="Arial"/>
            </a:endParaRPr>
          </a:p>
        </p:txBody>
      </p:sp>
      <p:sp>
        <p:nvSpPr>
          <p:cNvPr id="5479" name="Google Shape;5479;p88"/>
          <p:cNvSpPr txBox="1"/>
          <p:nvPr/>
        </p:nvSpPr>
        <p:spPr>
          <a:xfrm>
            <a:off x="8750077" y="5088548"/>
            <a:ext cx="554355" cy="304800"/>
          </a:xfrm>
          <a:prstGeom prst="rect">
            <a:avLst/>
          </a:prstGeom>
          <a:noFill/>
          <a:ln>
            <a:noFill/>
          </a:ln>
        </p:spPr>
        <p:txBody>
          <a:bodyPr anchorCtr="0" anchor="t" bIns="0" lIns="0" spcFirstLastPara="1" rIns="0" wrap="square" tIns="11425">
            <a:spAutoFit/>
          </a:bodyPr>
          <a:lstStyle/>
          <a:p>
            <a:pPr indent="132080" lvl="0" marL="12700" marR="5080" rtl="0" algn="l">
              <a:lnSpc>
                <a:spcPct val="131000"/>
              </a:lnSpc>
              <a:spcBef>
                <a:spcPts val="0"/>
              </a:spcBef>
              <a:spcAft>
                <a:spcPts val="0"/>
              </a:spcAft>
              <a:buNone/>
            </a:pPr>
            <a:r>
              <a:rPr b="0" lang="en-US" sz="700">
                <a:solidFill>
                  <a:srgbClr val="58595B"/>
                </a:solidFill>
                <a:latin typeface="Arial"/>
                <a:ea typeface="Arial"/>
                <a:cs typeface="Arial"/>
                <a:sym typeface="Arial"/>
              </a:rPr>
              <a:t>선제적 내부통제활동</a:t>
            </a:r>
            <a:endParaRPr sz="700">
              <a:latin typeface="Arial"/>
              <a:ea typeface="Arial"/>
              <a:cs typeface="Arial"/>
              <a:sym typeface="Arial"/>
            </a:endParaRPr>
          </a:p>
        </p:txBody>
      </p:sp>
      <p:sp>
        <p:nvSpPr>
          <p:cNvPr id="5480" name="Google Shape;5480;p88"/>
          <p:cNvSpPr txBox="1"/>
          <p:nvPr/>
        </p:nvSpPr>
        <p:spPr>
          <a:xfrm>
            <a:off x="8653305" y="6164389"/>
            <a:ext cx="747395" cy="304800"/>
          </a:xfrm>
          <a:prstGeom prst="rect">
            <a:avLst/>
          </a:prstGeom>
          <a:noFill/>
          <a:ln>
            <a:noFill/>
          </a:ln>
        </p:spPr>
        <p:txBody>
          <a:bodyPr anchorCtr="0" anchor="t" bIns="0" lIns="0" spcFirstLastPara="1" rIns="0" wrap="square" tIns="11425">
            <a:spAutoFit/>
          </a:bodyPr>
          <a:lstStyle/>
          <a:p>
            <a:pPr indent="-273050" lvl="0" marL="285115" marR="5080" rtl="0" algn="l">
              <a:lnSpc>
                <a:spcPct val="131000"/>
              </a:lnSpc>
              <a:spcBef>
                <a:spcPts val="0"/>
              </a:spcBef>
              <a:spcAft>
                <a:spcPts val="0"/>
              </a:spcAft>
              <a:buNone/>
            </a:pPr>
            <a:r>
              <a:rPr b="0" lang="en-US" sz="700">
                <a:solidFill>
                  <a:srgbClr val="58595B"/>
                </a:solidFill>
                <a:latin typeface="Arial"/>
                <a:ea typeface="Arial"/>
                <a:cs typeface="Arial"/>
                <a:sym typeface="Arial"/>
              </a:rPr>
              <a:t>윤리준법 프로그램 운영</a:t>
            </a:r>
            <a:endParaRPr sz="700">
              <a:latin typeface="Arial"/>
              <a:ea typeface="Arial"/>
              <a:cs typeface="Arial"/>
              <a:sym typeface="Arial"/>
            </a:endParaRPr>
          </a:p>
        </p:txBody>
      </p:sp>
      <p:sp>
        <p:nvSpPr>
          <p:cNvPr id="5481" name="Google Shape;5481;p8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88</a:t>
            </a:r>
            <a:endParaRPr sz="900">
              <a:latin typeface="Malgun Gothic"/>
              <a:ea typeface="Malgun Gothic"/>
              <a:cs typeface="Malgun Gothic"/>
              <a:sym typeface="Malgun Gothic"/>
            </a:endParaRPr>
          </a:p>
        </p:txBody>
      </p:sp>
      <p:pic>
        <p:nvPicPr>
          <p:cNvPr id="5482" name="Google Shape;5482;p88"/>
          <p:cNvPicPr preferRelativeResize="0"/>
          <p:nvPr/>
        </p:nvPicPr>
        <p:blipFill rotWithShape="1">
          <a:blip r:embed="rId26">
            <a:alphaModFix/>
          </a:blip>
          <a:srcRect b="0" l="0" r="0" t="0"/>
          <a:stretch/>
        </p:blipFill>
        <p:spPr>
          <a:xfrm>
            <a:off x="431999" y="6464984"/>
            <a:ext cx="231013" cy="231013"/>
          </a:xfrm>
          <a:prstGeom prst="rect">
            <a:avLst/>
          </a:prstGeom>
          <a:noFill/>
          <a:ln>
            <a:noFill/>
          </a:ln>
        </p:spPr>
      </p:pic>
      <p:pic>
        <p:nvPicPr>
          <p:cNvPr id="5483" name="Google Shape;5483;p88"/>
          <p:cNvPicPr preferRelativeResize="0"/>
          <p:nvPr/>
        </p:nvPicPr>
        <p:blipFill rotWithShape="1">
          <a:blip r:embed="rId27">
            <a:alphaModFix/>
          </a:blip>
          <a:srcRect b="0" l="0" r="0" t="0"/>
          <a:stretch/>
        </p:blipFill>
        <p:spPr>
          <a:xfrm>
            <a:off x="431999" y="6167054"/>
            <a:ext cx="231013" cy="231012"/>
          </a:xfrm>
          <a:prstGeom prst="rect">
            <a:avLst/>
          </a:prstGeom>
          <a:noFill/>
          <a:ln>
            <a:noFill/>
          </a:ln>
        </p:spPr>
      </p:pic>
      <p:pic>
        <p:nvPicPr>
          <p:cNvPr id="5484" name="Google Shape;5484;p88"/>
          <p:cNvPicPr preferRelativeResize="0"/>
          <p:nvPr/>
        </p:nvPicPr>
        <p:blipFill rotWithShape="1">
          <a:blip r:embed="rId28">
            <a:alphaModFix/>
          </a:blip>
          <a:srcRect b="0" l="0" r="0" t="0"/>
          <a:stretch/>
        </p:blipFill>
        <p:spPr>
          <a:xfrm>
            <a:off x="431999" y="5730434"/>
            <a:ext cx="231013" cy="231013"/>
          </a:xfrm>
          <a:prstGeom prst="rect">
            <a:avLst/>
          </a:prstGeom>
          <a:noFill/>
          <a:ln>
            <a:noFill/>
          </a:ln>
        </p:spPr>
      </p:pic>
      <p:pic>
        <p:nvPicPr>
          <p:cNvPr id="5485" name="Google Shape;5485;p88"/>
          <p:cNvPicPr preferRelativeResize="0"/>
          <p:nvPr/>
        </p:nvPicPr>
        <p:blipFill rotWithShape="1">
          <a:blip r:embed="rId29">
            <a:alphaModFix/>
          </a:blip>
          <a:srcRect b="0" l="0" r="0" t="0"/>
          <a:stretch/>
        </p:blipFill>
        <p:spPr>
          <a:xfrm>
            <a:off x="431999" y="5432504"/>
            <a:ext cx="231013" cy="231012"/>
          </a:xfrm>
          <a:prstGeom prst="rect">
            <a:avLst/>
          </a:prstGeom>
          <a:noFill/>
          <a:ln>
            <a:noFill/>
          </a:ln>
        </p:spPr>
      </p:pic>
      <p:sp>
        <p:nvSpPr>
          <p:cNvPr id="5486" name="Google Shape;5486;p8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90" name="Shape 5490"/>
        <p:cNvGrpSpPr/>
        <p:nvPr/>
      </p:nvGrpSpPr>
      <p:grpSpPr>
        <a:xfrm>
          <a:off x="0" y="0"/>
          <a:ext cx="0" cy="0"/>
          <a:chOff x="0" y="0"/>
          <a:chExt cx="0" cy="0"/>
        </a:xfrm>
      </p:grpSpPr>
      <p:graphicFrame>
        <p:nvGraphicFramePr>
          <p:cNvPr id="5491" name="Google Shape;5491;p8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0">
                            <a:extLst>
                              <a:ext uri="{A12FA001-AC4F-418D-AE19-62706E023703}">
                                <ahyp:hlinkClr val="tx"/>
                              </a:ext>
                            </a:extLst>
                          </a:hlinkClick>
                        </a:rPr>
                        <a:t>윤리 및 준법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492" name="Google Shape;5492;p89"/>
          <p:cNvGrpSpPr/>
          <p:nvPr/>
        </p:nvGrpSpPr>
        <p:grpSpPr>
          <a:xfrm>
            <a:off x="2339987" y="913929"/>
            <a:ext cx="2484120" cy="3810"/>
            <a:chOff x="2339987" y="913929"/>
            <a:chExt cx="2484120" cy="3810"/>
          </a:xfrm>
        </p:grpSpPr>
        <p:sp>
          <p:nvSpPr>
            <p:cNvPr id="5493" name="Google Shape;5493;p89"/>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94" name="Google Shape;5494;p89"/>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495" name="Google Shape;5495;p89"/>
          <p:cNvSpPr txBox="1"/>
          <p:nvPr/>
        </p:nvSpPr>
        <p:spPr>
          <a:xfrm>
            <a:off x="2327300" y="682914"/>
            <a:ext cx="130810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윤리 • 준법 리스크 관리</a:t>
            </a:r>
            <a:endParaRPr sz="950">
              <a:latin typeface="Malgun Gothic"/>
              <a:ea typeface="Malgun Gothic"/>
              <a:cs typeface="Malgun Gothic"/>
              <a:sym typeface="Malgun Gothic"/>
            </a:endParaRPr>
          </a:p>
        </p:txBody>
      </p:sp>
      <p:pic>
        <p:nvPicPr>
          <p:cNvPr id="5496" name="Google Shape;5496;p89"/>
          <p:cNvPicPr preferRelativeResize="0"/>
          <p:nvPr/>
        </p:nvPicPr>
        <p:blipFill rotWithShape="1">
          <a:blip r:embed="rId14">
            <a:alphaModFix/>
          </a:blip>
          <a:srcRect b="0" l="0" r="0" t="0"/>
          <a:stretch/>
        </p:blipFill>
        <p:spPr>
          <a:xfrm>
            <a:off x="4206494" y="2000158"/>
            <a:ext cx="98424" cy="82549"/>
          </a:xfrm>
          <a:prstGeom prst="rect">
            <a:avLst/>
          </a:prstGeom>
          <a:noFill/>
          <a:ln>
            <a:noFill/>
          </a:ln>
        </p:spPr>
      </p:pic>
      <p:pic>
        <p:nvPicPr>
          <p:cNvPr id="5497" name="Google Shape;5497;p89"/>
          <p:cNvPicPr preferRelativeResize="0"/>
          <p:nvPr/>
        </p:nvPicPr>
        <p:blipFill rotWithShape="1">
          <a:blip r:embed="rId14">
            <a:alphaModFix/>
          </a:blip>
          <a:srcRect b="0" l="0" r="0" t="0"/>
          <a:stretch/>
        </p:blipFill>
        <p:spPr>
          <a:xfrm>
            <a:off x="2761871" y="2730662"/>
            <a:ext cx="98424" cy="82549"/>
          </a:xfrm>
          <a:prstGeom prst="rect">
            <a:avLst/>
          </a:prstGeom>
          <a:noFill/>
          <a:ln>
            <a:noFill/>
          </a:ln>
        </p:spPr>
      </p:pic>
      <p:pic>
        <p:nvPicPr>
          <p:cNvPr id="5498" name="Google Shape;5498;p89"/>
          <p:cNvPicPr preferRelativeResize="0"/>
          <p:nvPr/>
        </p:nvPicPr>
        <p:blipFill rotWithShape="1">
          <a:blip r:embed="rId14">
            <a:alphaModFix/>
          </a:blip>
          <a:srcRect b="0" l="0" r="0" t="0"/>
          <a:stretch/>
        </p:blipFill>
        <p:spPr>
          <a:xfrm>
            <a:off x="4374739" y="3095914"/>
            <a:ext cx="98424" cy="82549"/>
          </a:xfrm>
          <a:prstGeom prst="rect">
            <a:avLst/>
          </a:prstGeom>
          <a:noFill/>
          <a:ln>
            <a:noFill/>
          </a:ln>
        </p:spPr>
      </p:pic>
      <p:sp>
        <p:nvSpPr>
          <p:cNvPr id="5499" name="Google Shape;5499;p89"/>
          <p:cNvSpPr txBox="1"/>
          <p:nvPr/>
        </p:nvSpPr>
        <p:spPr>
          <a:xfrm>
            <a:off x="2327299" y="995334"/>
            <a:ext cx="2509520" cy="258254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안정적이고 지속가능한 윤리 및 준법 경영 기반 확보를 위해, 선제적인 리스크 관리 체계를 구축하고 있습니다. 우선 실효성 있고 전문적인 내부통제 및 리스크 관리를 위해 내부통제 유관부서들이 모여 ‘내부통제 원팀 (OneTeam) 체계’를 운영 중입니다. 준법 • 소비자보호 • 정보보호 • 감사 • 운영리스크 부서가 유기적 로 내부통제 를 수행하고, 문제 발생 시 즉각 대응이 가능하도록 대응 체 계를 마련 했습니다. 또한 사전 예방을 위한 데이터 기반 상 시 점검 시스템을 구축하여 운영 중에 있습니다. 주요 지표 들을 바탕 로 이상징후가 확인되는 경우, 방문점검 및 교 육 등을 통해 선제적 리스크 관리를 수행 중입니다. 그리고 법규 및 업무기준 준수여부를 상시 점검하고 있 며, 특히 최근 문제가 되고 있는 횡령 등 금융사고 예방을 위한 점검 및 프로세스 개선 등을 수행하고 있습니다.</a:t>
            </a:r>
            <a:endParaRPr sz="800">
              <a:latin typeface="Arial"/>
              <a:ea typeface="Arial"/>
              <a:cs typeface="Arial"/>
              <a:sym typeface="Arial"/>
            </a:endParaRPr>
          </a:p>
        </p:txBody>
      </p:sp>
      <p:pic>
        <p:nvPicPr>
          <p:cNvPr id="5500" name="Google Shape;5500;p89"/>
          <p:cNvPicPr preferRelativeResize="0"/>
          <p:nvPr/>
        </p:nvPicPr>
        <p:blipFill rotWithShape="1">
          <a:blip r:embed="rId14">
            <a:alphaModFix/>
          </a:blip>
          <a:srcRect b="0" l="0" r="0" t="0"/>
          <a:stretch/>
        </p:blipFill>
        <p:spPr>
          <a:xfrm>
            <a:off x="3172527" y="4191670"/>
            <a:ext cx="98424" cy="82549"/>
          </a:xfrm>
          <a:prstGeom prst="rect">
            <a:avLst/>
          </a:prstGeom>
          <a:noFill/>
          <a:ln>
            <a:noFill/>
          </a:ln>
        </p:spPr>
      </p:pic>
      <p:pic>
        <p:nvPicPr>
          <p:cNvPr id="5501" name="Google Shape;5501;p89"/>
          <p:cNvPicPr preferRelativeResize="0"/>
          <p:nvPr/>
        </p:nvPicPr>
        <p:blipFill rotWithShape="1">
          <a:blip r:embed="rId14">
            <a:alphaModFix/>
          </a:blip>
          <a:srcRect b="0" l="0" r="0" t="0"/>
          <a:stretch/>
        </p:blipFill>
        <p:spPr>
          <a:xfrm>
            <a:off x="3159382" y="5104800"/>
            <a:ext cx="98424" cy="82549"/>
          </a:xfrm>
          <a:prstGeom prst="rect">
            <a:avLst/>
          </a:prstGeom>
          <a:noFill/>
          <a:ln>
            <a:noFill/>
          </a:ln>
        </p:spPr>
      </p:pic>
      <p:pic>
        <p:nvPicPr>
          <p:cNvPr id="5502" name="Google Shape;5502;p89"/>
          <p:cNvPicPr preferRelativeResize="0"/>
          <p:nvPr/>
        </p:nvPicPr>
        <p:blipFill rotWithShape="1">
          <a:blip r:embed="rId14">
            <a:alphaModFix/>
          </a:blip>
          <a:srcRect b="0" l="0" r="0" t="0"/>
          <a:stretch/>
        </p:blipFill>
        <p:spPr>
          <a:xfrm>
            <a:off x="4495844" y="6200556"/>
            <a:ext cx="98424" cy="82549"/>
          </a:xfrm>
          <a:prstGeom prst="rect">
            <a:avLst/>
          </a:prstGeom>
          <a:noFill/>
          <a:ln>
            <a:noFill/>
          </a:ln>
        </p:spPr>
      </p:pic>
      <p:sp>
        <p:nvSpPr>
          <p:cNvPr id="5503" name="Google Shape;5503;p89"/>
          <p:cNvSpPr txBox="1"/>
          <p:nvPr/>
        </p:nvSpPr>
        <p:spPr>
          <a:xfrm>
            <a:off x="2327299" y="3733408"/>
            <a:ext cx="2513965" cy="294894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자금세탁방지 활동</a:t>
            </a:r>
            <a:endParaRPr sz="750">
              <a:latin typeface="Malgun Gothic"/>
              <a:ea typeface="Malgun Gothic"/>
              <a:cs typeface="Malgun Gothic"/>
              <a:sym typeface="Malgun Gothic"/>
            </a:endParaRPr>
          </a:p>
          <a:p>
            <a:pPr indent="0" lvl="0" marL="12700" marR="635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금융거래를 통한 불법자금의 세탁 행위를 차단하고 금융기관  로써 신뢰도 제고를 위해, 자금세탁 방지 시스템을 구축 • 운영하고 있습니다.</a:t>
            </a:r>
            <a:endParaRPr sz="800">
              <a:latin typeface="Arial"/>
              <a:ea typeface="Arial"/>
              <a:cs typeface="Arial"/>
              <a:sym typeface="Arial"/>
            </a:endParaRPr>
          </a:p>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'당사는 관련 법규 및 금융정보분석원(KoFIU: Korea Financial Intelligence Unit)의 권고사항을 준수하여, 자금세탁 행위 예방을 위한 체계를 마련하고 있습니다. 대표이사를 위원장  로 하는 자금세탁방지위원회를 통해 자금세탁방지 정책을 수립 및 결정하며, 자금세탁행위 등 과 관련된 위험을 식별·평가하여 고객 위험도에 적절한 고 객확인, 고액현금거래보고 및 의심거래보고 업무를 수행 하고 있습니다.</a:t>
            </a:r>
            <a:endParaRPr sz="800">
              <a:latin typeface="Arial"/>
              <a:ea typeface="Arial"/>
              <a:cs typeface="Arial"/>
              <a:sym typeface="Arial"/>
            </a:endParaRPr>
          </a:p>
          <a:p>
            <a:pPr indent="0" lvl="0" marL="12700" marR="9525" rtl="0" algn="just">
              <a:lnSpc>
                <a:spcPct val="149800"/>
              </a:lnSpc>
              <a:spcBef>
                <a:spcPts val="0"/>
              </a:spcBef>
              <a:spcAft>
                <a:spcPts val="0"/>
              </a:spcAft>
              <a:buNone/>
            </a:pPr>
            <a:r>
              <a:rPr b="0" lang="en-US" sz="800">
                <a:solidFill>
                  <a:srgbClr val="58595B"/>
                </a:solidFill>
                <a:latin typeface="Arial"/>
                <a:ea typeface="Arial"/>
                <a:cs typeface="Arial"/>
                <a:sym typeface="Arial"/>
              </a:rPr>
              <a:t>자금세탁위험을 최소화하기 위한 업무 체계 구축 및 활동 강화와 더불어, 자금세탁방지 관련 교육을 적극적  로 수 행하고 있습니다. 또한 준법감시팀 내 자금세탁방지 업무 전담인력 등의 전문성 강화에 힘쓰고 있습니다.</a:t>
            </a:r>
            <a:endParaRPr sz="800">
              <a:latin typeface="Arial"/>
              <a:ea typeface="Arial"/>
              <a:cs typeface="Arial"/>
              <a:sym typeface="Arial"/>
            </a:endParaRPr>
          </a:p>
        </p:txBody>
      </p:sp>
      <p:sp>
        <p:nvSpPr>
          <p:cNvPr id="5504" name="Google Shape;5504;p89"/>
          <p:cNvSpPr txBox="1"/>
          <p:nvPr/>
        </p:nvSpPr>
        <p:spPr>
          <a:xfrm>
            <a:off x="5063299" y="994018"/>
            <a:ext cx="2510155" cy="258381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내부고발제도</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신한라이프는 투명하고 공정한 윤리경영 체계 확립을 위 해, 임직원 및 FC 등의 위법 • 부당 행위, 비윤리 행위 등을 신고할 수 있도록 내부고발제도를 운영하고 있습니다. 당사 임직원 및 이해관계자 누구나 신고할 수 있도록 홈페 이지 • 우편 • 이메일 • 전화 • 익명제보 시스템 등 다양한 신 고채널을 마련하고 있습니다. 제보자 신원과 신고내용은 철저히 비밀유지되며, 제보자가 신고로 인한 불이익을 받 지 않도록 엄격하게 관리합니다. 제보사실 조사 후 위법 • 부당행위 확인 시 징계 및 재발방지 등의 조치를 취하고 있 습니다.</a:t>
            </a:r>
            <a:endParaRPr sz="800">
              <a:latin typeface="Arial"/>
              <a:ea typeface="Arial"/>
              <a:cs typeface="Arial"/>
              <a:sym typeface="Arial"/>
            </a:endParaRPr>
          </a:p>
          <a:p>
            <a:pPr indent="0" lvl="0" marL="12700" marR="5715" rtl="0" algn="just">
              <a:lnSpc>
                <a:spcPct val="149800"/>
              </a:lnSpc>
              <a:spcBef>
                <a:spcPts val="0"/>
              </a:spcBef>
              <a:spcAft>
                <a:spcPts val="0"/>
              </a:spcAft>
              <a:buNone/>
            </a:pPr>
            <a:r>
              <a:rPr b="0" lang="en-US" sz="800">
                <a:solidFill>
                  <a:srgbClr val="58595B"/>
                </a:solidFill>
                <a:latin typeface="Arial"/>
                <a:ea typeface="Arial"/>
                <a:cs typeface="Arial"/>
                <a:sym typeface="Arial"/>
              </a:rPr>
              <a:t>내부고발제도 운영을 통해 각종 부정행위에 대한 적정한 조치 및 예방활동을 수행하고, 윤리경영 체계 확립에 힘쓰 겠습니다.</a:t>
            </a:r>
            <a:endParaRPr sz="800">
              <a:latin typeface="Arial"/>
              <a:ea typeface="Arial"/>
              <a:cs typeface="Arial"/>
              <a:sym typeface="Arial"/>
            </a:endParaRPr>
          </a:p>
        </p:txBody>
      </p:sp>
      <p:pic>
        <p:nvPicPr>
          <p:cNvPr id="5505" name="Google Shape;5505;p89"/>
          <p:cNvPicPr preferRelativeResize="0"/>
          <p:nvPr/>
        </p:nvPicPr>
        <p:blipFill rotWithShape="1">
          <a:blip r:embed="rId14">
            <a:alphaModFix/>
          </a:blip>
          <a:srcRect b="0" l="0" r="0" t="0"/>
          <a:stretch/>
        </p:blipFill>
        <p:spPr>
          <a:xfrm>
            <a:off x="8464740" y="1452280"/>
            <a:ext cx="98424" cy="82549"/>
          </a:xfrm>
          <a:prstGeom prst="rect">
            <a:avLst/>
          </a:prstGeom>
          <a:noFill/>
          <a:ln>
            <a:noFill/>
          </a:ln>
        </p:spPr>
      </p:pic>
      <p:pic>
        <p:nvPicPr>
          <p:cNvPr id="5506" name="Google Shape;5506;p89"/>
          <p:cNvPicPr preferRelativeResize="0"/>
          <p:nvPr/>
        </p:nvPicPr>
        <p:blipFill rotWithShape="1">
          <a:blip r:embed="rId14">
            <a:alphaModFix/>
          </a:blip>
          <a:srcRect b="0" l="0" r="0" t="0"/>
          <a:stretch/>
        </p:blipFill>
        <p:spPr>
          <a:xfrm>
            <a:off x="9405883" y="1817532"/>
            <a:ext cx="98424" cy="82549"/>
          </a:xfrm>
          <a:prstGeom prst="rect">
            <a:avLst/>
          </a:prstGeom>
          <a:noFill/>
          <a:ln>
            <a:noFill/>
          </a:ln>
        </p:spPr>
      </p:pic>
      <p:sp>
        <p:nvSpPr>
          <p:cNvPr id="5507" name="Google Shape;5507;p89"/>
          <p:cNvSpPr txBox="1"/>
          <p:nvPr/>
        </p:nvSpPr>
        <p:spPr>
          <a:xfrm>
            <a:off x="7799299" y="994018"/>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내부통제 활동 강화</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전사적 차원에서 윤리준법 경영을 의사결정 의 최우선 원칙  로 세워 선제적 내부통제 점검과 프로세 스 강화를 지속 추진하고 있습니다. 회사의 주요 사항에 대 해 준법감시인이 사전 검토를 하고 있  며, 각종 정기점검, 그룹사간 거래에 대한 검토를 강화하여 진행하고 있습니 다. 뿐만 아니라 적극적인 내부통제를 위해 법규 및 내부통 제기준 등을 준수하여 업무를 처리하고 있는지 점검하고, 개선조치를 이행하고 있습니다.</a:t>
            </a:r>
            <a:endParaRPr sz="800">
              <a:latin typeface="Arial"/>
              <a:ea typeface="Arial"/>
              <a:cs typeface="Arial"/>
              <a:sym typeface="Arial"/>
            </a:endParaRPr>
          </a:p>
        </p:txBody>
      </p:sp>
      <p:pic>
        <p:nvPicPr>
          <p:cNvPr id="5508" name="Google Shape;5508;p89"/>
          <p:cNvPicPr preferRelativeResize="0"/>
          <p:nvPr/>
        </p:nvPicPr>
        <p:blipFill rotWithShape="1">
          <a:blip r:embed="rId14">
            <a:alphaModFix/>
          </a:blip>
          <a:srcRect b="0" l="0" r="0" t="0"/>
          <a:stretch/>
        </p:blipFill>
        <p:spPr>
          <a:xfrm>
            <a:off x="9368389" y="3643792"/>
            <a:ext cx="98424" cy="82549"/>
          </a:xfrm>
          <a:prstGeom prst="rect">
            <a:avLst/>
          </a:prstGeom>
          <a:noFill/>
          <a:ln>
            <a:noFill/>
          </a:ln>
        </p:spPr>
      </p:pic>
      <p:pic>
        <p:nvPicPr>
          <p:cNvPr id="5509" name="Google Shape;5509;p89"/>
          <p:cNvPicPr preferRelativeResize="0"/>
          <p:nvPr/>
        </p:nvPicPr>
        <p:blipFill rotWithShape="1">
          <a:blip r:embed="rId14">
            <a:alphaModFix/>
          </a:blip>
          <a:srcRect b="0" l="0" r="0" t="0"/>
          <a:stretch/>
        </p:blipFill>
        <p:spPr>
          <a:xfrm>
            <a:off x="8009116" y="4009044"/>
            <a:ext cx="98424" cy="82549"/>
          </a:xfrm>
          <a:prstGeom prst="rect">
            <a:avLst/>
          </a:prstGeom>
          <a:noFill/>
          <a:ln>
            <a:noFill/>
          </a:ln>
        </p:spPr>
      </p:pic>
      <p:sp>
        <p:nvSpPr>
          <p:cNvPr id="5510" name="Google Shape;5510;p89"/>
          <p:cNvSpPr txBox="1"/>
          <p:nvPr/>
        </p:nvSpPr>
        <p:spPr>
          <a:xfrm>
            <a:off x="7799299" y="2820279"/>
            <a:ext cx="2509520"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데이터 기반의 선제적 내부통제 활동 수행</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내부통제 관련 지표들을 발굴하고 이를 데 이터화한 선제적 상시 감시 시스템인 ‘내부통제 조기경보 시스템’을 운영하고 있습니다.</a:t>
            </a:r>
            <a:endParaRPr sz="800">
              <a:latin typeface="Arial"/>
              <a:ea typeface="Arial"/>
              <a:cs typeface="Arial"/>
              <a:sym typeface="Arial"/>
            </a:endParaRPr>
          </a:p>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특히 영업조직에 대한 데이터를 기반  로 상시 모니터링하 고, 이상징후가 확인되는 지점을 방문하여 현장점검 및 교 육함  로써 사전 예방적 내부통제 활동을 수행 중입니다. 또한 점검 지표를 현행화하고, 연계 교육을 강화하는 등 실효성 있는 내부통제 활동을 위해 노력하고 있습니다.</a:t>
            </a:r>
            <a:endParaRPr sz="800">
              <a:latin typeface="Arial"/>
              <a:ea typeface="Arial"/>
              <a:cs typeface="Arial"/>
              <a:sym typeface="Arial"/>
            </a:endParaRPr>
          </a:p>
        </p:txBody>
      </p:sp>
      <p:pic>
        <p:nvPicPr>
          <p:cNvPr id="5511" name="Google Shape;5511;p89"/>
          <p:cNvPicPr preferRelativeResize="0"/>
          <p:nvPr/>
        </p:nvPicPr>
        <p:blipFill rotWithShape="1">
          <a:blip r:embed="rId14">
            <a:alphaModFix/>
          </a:blip>
          <a:srcRect b="0" l="0" r="0" t="0"/>
          <a:stretch/>
        </p:blipFill>
        <p:spPr>
          <a:xfrm>
            <a:off x="9434154" y="4922174"/>
            <a:ext cx="98424" cy="82549"/>
          </a:xfrm>
          <a:prstGeom prst="rect">
            <a:avLst/>
          </a:prstGeom>
          <a:noFill/>
          <a:ln>
            <a:noFill/>
          </a:ln>
        </p:spPr>
      </p:pic>
      <p:pic>
        <p:nvPicPr>
          <p:cNvPr id="5512" name="Google Shape;5512;p89"/>
          <p:cNvPicPr preferRelativeResize="0"/>
          <p:nvPr/>
        </p:nvPicPr>
        <p:blipFill rotWithShape="1">
          <a:blip r:embed="rId14">
            <a:alphaModFix/>
          </a:blip>
          <a:srcRect b="0" l="0" r="0" t="0"/>
          <a:stretch/>
        </p:blipFill>
        <p:spPr>
          <a:xfrm>
            <a:off x="8908305" y="5104800"/>
            <a:ext cx="98424" cy="82549"/>
          </a:xfrm>
          <a:prstGeom prst="rect">
            <a:avLst/>
          </a:prstGeom>
          <a:noFill/>
          <a:ln>
            <a:noFill/>
          </a:ln>
        </p:spPr>
      </p:pic>
      <p:sp>
        <p:nvSpPr>
          <p:cNvPr id="5513" name="Google Shape;5513;p89"/>
          <p:cNvSpPr txBox="1"/>
          <p:nvPr/>
        </p:nvSpPr>
        <p:spPr>
          <a:xfrm>
            <a:off x="7799299" y="4646538"/>
            <a:ext cx="2510155"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윤리 및 준법 교육</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준법문화 확산을 위해 임직원을 대상  로 윤리준법에 대 한 수시 교육, 전직원 대상  로 법규 준수 및 법정 필수교육 등을 진행하고 있습니다. 또한 불완전판매 예방 및 정도영 업 문화 구축을 위해, FC 대상의 다양한 교육도 진행하고 있습니다.</a:t>
            </a:r>
            <a:endParaRPr sz="800">
              <a:latin typeface="Arial"/>
              <a:ea typeface="Arial"/>
              <a:cs typeface="Arial"/>
              <a:sym typeface="Arial"/>
            </a:endParaRPr>
          </a:p>
        </p:txBody>
      </p:sp>
      <p:sp>
        <p:nvSpPr>
          <p:cNvPr id="5514" name="Google Shape;5514;p89"/>
          <p:cNvSpPr txBox="1"/>
          <p:nvPr/>
        </p:nvSpPr>
        <p:spPr>
          <a:xfrm>
            <a:off x="7799299" y="5924920"/>
            <a:ext cx="2509520"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윤리준법 경영 실천 프로그램</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윤리 및 준법 경영 문화 확산과 정착을 위해 각종 서약제도 운영, 윤리준법 관련 인식 조사, 윤리준법 메시지 전파 강화 활동 등을 수행하고 있습니다.</a:t>
            </a:r>
            <a:endParaRPr sz="800">
              <a:latin typeface="Arial"/>
              <a:ea typeface="Arial"/>
              <a:cs typeface="Arial"/>
              <a:sym typeface="Arial"/>
            </a:endParaRPr>
          </a:p>
        </p:txBody>
      </p:sp>
      <p:grpSp>
        <p:nvGrpSpPr>
          <p:cNvPr id="5515" name="Google Shape;5515;p89"/>
          <p:cNvGrpSpPr/>
          <p:nvPr/>
        </p:nvGrpSpPr>
        <p:grpSpPr>
          <a:xfrm>
            <a:off x="5075999" y="3960012"/>
            <a:ext cx="2484120" cy="2251075"/>
            <a:chOff x="5075999" y="3960012"/>
            <a:chExt cx="2484120" cy="2251075"/>
          </a:xfrm>
        </p:grpSpPr>
        <p:sp>
          <p:nvSpPr>
            <p:cNvPr id="5516" name="Google Shape;5516;p89"/>
            <p:cNvSpPr/>
            <p:nvPr/>
          </p:nvSpPr>
          <p:spPr>
            <a:xfrm>
              <a:off x="5075999" y="3960012"/>
              <a:ext cx="2484120" cy="2251075"/>
            </a:xfrm>
            <a:custGeom>
              <a:rect b="b" l="l" r="r" t="t"/>
              <a:pathLst>
                <a:path extrusionOk="0" h="2251075" w="2484120">
                  <a:moveTo>
                    <a:pt x="2484005" y="0"/>
                  </a:moveTo>
                  <a:lnTo>
                    <a:pt x="0" y="0"/>
                  </a:lnTo>
                  <a:lnTo>
                    <a:pt x="0" y="2250922"/>
                  </a:lnTo>
                  <a:lnTo>
                    <a:pt x="2484005" y="2250922"/>
                  </a:lnTo>
                  <a:lnTo>
                    <a:pt x="2484005"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17" name="Google Shape;5517;p89"/>
            <p:cNvSpPr/>
            <p:nvPr/>
          </p:nvSpPr>
          <p:spPr>
            <a:xfrm>
              <a:off x="5256004" y="4112410"/>
              <a:ext cx="900430" cy="144145"/>
            </a:xfrm>
            <a:custGeom>
              <a:rect b="b" l="l" r="r" t="t"/>
              <a:pathLst>
                <a:path extrusionOk="0" h="144145" w="900429">
                  <a:moveTo>
                    <a:pt x="828001"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828001" y="144005"/>
                  </a:lnTo>
                  <a:lnTo>
                    <a:pt x="856026" y="138345"/>
                  </a:lnTo>
                  <a:lnTo>
                    <a:pt x="878911" y="122912"/>
                  </a:lnTo>
                  <a:lnTo>
                    <a:pt x="894340" y="100023"/>
                  </a:lnTo>
                  <a:lnTo>
                    <a:pt x="899998" y="71996"/>
                  </a:lnTo>
                  <a:lnTo>
                    <a:pt x="894340" y="43971"/>
                  </a:lnTo>
                  <a:lnTo>
                    <a:pt x="878911" y="21086"/>
                  </a:lnTo>
                  <a:lnTo>
                    <a:pt x="856026" y="5657"/>
                  </a:lnTo>
                  <a:lnTo>
                    <a:pt x="828001"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518" name="Google Shape;5518;p89"/>
          <p:cNvSpPr txBox="1"/>
          <p:nvPr/>
        </p:nvSpPr>
        <p:spPr>
          <a:xfrm>
            <a:off x="5075999" y="3960012"/>
            <a:ext cx="2484120" cy="2251075"/>
          </a:xfrm>
          <a:prstGeom prst="rect">
            <a:avLst/>
          </a:prstGeom>
          <a:noFill/>
          <a:ln>
            <a:noFill/>
          </a:ln>
        </p:spPr>
        <p:txBody>
          <a:bodyPr anchorCtr="0" anchor="t" bIns="0" lIns="0" spcFirstLastPara="1" rIns="0" wrap="square" tIns="5075">
            <a:spAutoFit/>
          </a:bodyPr>
          <a:lstStyle/>
          <a:p>
            <a:pPr indent="0" lvl="0" marL="0" rtl="0" algn="l">
              <a:lnSpc>
                <a:spcPct val="100000"/>
              </a:lnSpc>
              <a:spcBef>
                <a:spcPts val="0"/>
              </a:spcBef>
              <a:spcAft>
                <a:spcPts val="0"/>
              </a:spcAft>
              <a:buNone/>
            </a:pPr>
            <a:r>
              <a:t/>
            </a:r>
            <a:endParaRPr sz="1150">
              <a:latin typeface="Times New Roman"/>
              <a:ea typeface="Times New Roman"/>
              <a:cs typeface="Times New Roman"/>
              <a:sym typeface="Times New Roman"/>
            </a:endParaRPr>
          </a:p>
          <a:p>
            <a:pPr indent="0" lvl="0" marL="282575" rtl="0" algn="l">
              <a:lnSpc>
                <a:spcPct val="100000"/>
              </a:lnSpc>
              <a:spcBef>
                <a:spcPts val="0"/>
              </a:spcBef>
              <a:spcAft>
                <a:spcPts val="0"/>
              </a:spcAft>
              <a:buNone/>
            </a:pPr>
            <a:r>
              <a:rPr b="0" lang="en-US" sz="650">
                <a:solidFill>
                  <a:srgbClr val="FFFFFF"/>
                </a:solidFill>
                <a:latin typeface="Arial"/>
                <a:ea typeface="Arial"/>
                <a:cs typeface="Arial"/>
                <a:sym typeface="Arial"/>
              </a:rPr>
              <a:t>내부고발 신고 방법</a:t>
            </a:r>
            <a:endParaRPr sz="650">
              <a:latin typeface="Arial"/>
              <a:ea typeface="Arial"/>
              <a:cs typeface="Arial"/>
              <a:sym typeface="Arial"/>
            </a:endParaRPr>
          </a:p>
          <a:p>
            <a:pPr indent="0" lvl="0" marL="0" rtl="0" algn="l">
              <a:lnSpc>
                <a:spcPct val="100000"/>
              </a:lnSpc>
              <a:spcBef>
                <a:spcPts val="60"/>
              </a:spcBef>
              <a:spcAft>
                <a:spcPts val="0"/>
              </a:spcAft>
              <a:buNone/>
            </a:pPr>
            <a:r>
              <a:t/>
            </a:r>
            <a:endParaRPr sz="450">
              <a:latin typeface="Arial"/>
              <a:ea typeface="Arial"/>
              <a:cs typeface="Arial"/>
              <a:sym typeface="Arial"/>
            </a:endParaRPr>
          </a:p>
          <a:p>
            <a:pPr indent="0" lvl="0" marL="179705" rtl="0" algn="l">
              <a:lnSpc>
                <a:spcPct val="100000"/>
              </a:lnSpc>
              <a:spcBef>
                <a:spcPts val="0"/>
              </a:spcBef>
              <a:spcAft>
                <a:spcPts val="0"/>
              </a:spcAft>
              <a:buNone/>
            </a:pPr>
            <a:r>
              <a:rPr b="0" lang="en-US" sz="700">
                <a:solidFill>
                  <a:srgbClr val="58595B"/>
                </a:solidFill>
                <a:latin typeface="Arial"/>
                <a:ea typeface="Arial"/>
                <a:cs typeface="Arial"/>
                <a:sym typeface="Arial"/>
              </a:rPr>
              <a:t>홈페이지	</a:t>
            </a:r>
            <a:r>
              <a:rPr b="0" lang="en-US" sz="700" u="sng">
                <a:solidFill>
                  <a:srgbClr val="58595B"/>
                </a:solidFill>
                <a:latin typeface="Arial"/>
                <a:ea typeface="Arial"/>
                <a:cs typeface="Arial"/>
                <a:sym typeface="Arial"/>
                <a:hlinkClick r:id="rId15">
                  <a:extLst>
                    <a:ext uri="{A12FA001-AC4F-418D-AE19-62706E023703}">
                      <ahyp:hlinkClr val="tx"/>
                    </a:ext>
                  </a:extLst>
                </a:hlinkClick>
              </a:rPr>
              <a:t>www.shinhanlife.co.kr</a:t>
            </a:r>
            <a:endParaRPr sz="700">
              <a:latin typeface="Arial"/>
              <a:ea typeface="Arial"/>
              <a:cs typeface="Arial"/>
              <a:sym typeface="Arial"/>
            </a:endParaRPr>
          </a:p>
          <a:p>
            <a:pPr indent="0" lvl="0" marL="941705" rtl="0" algn="l">
              <a:lnSpc>
                <a:spcPct val="100000"/>
              </a:lnSpc>
              <a:spcBef>
                <a:spcPts val="360"/>
              </a:spcBef>
              <a:spcAft>
                <a:spcPts val="0"/>
              </a:spcAft>
              <a:buNone/>
            </a:pPr>
            <a:r>
              <a:rPr b="0" lang="en-US" sz="700">
                <a:solidFill>
                  <a:srgbClr val="58595B"/>
                </a:solidFill>
                <a:latin typeface="Arial"/>
                <a:ea typeface="Arial"/>
                <a:cs typeface="Arial"/>
                <a:sym typeface="Arial"/>
              </a:rPr>
              <a:t>회사소개 &gt; 윤리경영 &gt; 내부고발제도</a:t>
            </a:r>
            <a:endParaRPr sz="700">
              <a:latin typeface="Arial"/>
              <a:ea typeface="Arial"/>
              <a:cs typeface="Arial"/>
              <a:sym typeface="Arial"/>
            </a:endParaRPr>
          </a:p>
          <a:p>
            <a:pPr indent="0" lvl="0" marL="179705" rtl="0" algn="l">
              <a:lnSpc>
                <a:spcPct val="100000"/>
              </a:lnSpc>
              <a:spcBef>
                <a:spcPts val="360"/>
              </a:spcBef>
              <a:spcAft>
                <a:spcPts val="0"/>
              </a:spcAft>
              <a:buNone/>
            </a:pPr>
            <a:r>
              <a:rPr b="0" lang="en-US" sz="700">
                <a:solidFill>
                  <a:srgbClr val="58595B"/>
                </a:solidFill>
                <a:latin typeface="Arial"/>
                <a:ea typeface="Arial"/>
                <a:cs typeface="Arial"/>
                <a:sym typeface="Arial"/>
              </a:rPr>
              <a:t>이메일	</a:t>
            </a:r>
            <a:r>
              <a:rPr b="0" lang="en-US" sz="700" u="sng">
                <a:solidFill>
                  <a:srgbClr val="58595B"/>
                </a:solidFill>
                <a:latin typeface="Arial"/>
                <a:ea typeface="Arial"/>
                <a:cs typeface="Arial"/>
                <a:sym typeface="Arial"/>
                <a:hlinkClick r:id="rId16">
                  <a:extLst>
                    <a:ext uri="{A12FA001-AC4F-418D-AE19-62706E023703}">
                      <ahyp:hlinkClr val="tx"/>
                    </a:ext>
                  </a:extLst>
                </a:hlinkClick>
              </a:rPr>
              <a:t>Sinmungo_life@shinhan.com</a:t>
            </a:r>
            <a:endParaRPr sz="700">
              <a:latin typeface="Arial"/>
              <a:ea typeface="Arial"/>
              <a:cs typeface="Arial"/>
              <a:sym typeface="Arial"/>
            </a:endParaRPr>
          </a:p>
          <a:p>
            <a:pPr indent="0" lvl="0" marL="179705" rtl="0" algn="l">
              <a:lnSpc>
                <a:spcPct val="100000"/>
              </a:lnSpc>
              <a:spcBef>
                <a:spcPts val="360"/>
              </a:spcBef>
              <a:spcAft>
                <a:spcPts val="0"/>
              </a:spcAft>
              <a:buNone/>
            </a:pPr>
            <a:r>
              <a:rPr b="0" lang="en-US" sz="700">
                <a:solidFill>
                  <a:srgbClr val="58595B"/>
                </a:solidFill>
                <a:latin typeface="Arial"/>
                <a:ea typeface="Arial"/>
                <a:cs typeface="Arial"/>
                <a:sym typeface="Arial"/>
              </a:rPr>
              <a:t>전화	02-3455-4111</a:t>
            </a:r>
            <a:endParaRPr sz="700">
              <a:latin typeface="Arial"/>
              <a:ea typeface="Arial"/>
              <a:cs typeface="Arial"/>
              <a:sym typeface="Arial"/>
            </a:endParaRPr>
          </a:p>
          <a:p>
            <a:pPr indent="-762000" lvl="0" marL="941705" marR="220345" rtl="0" algn="l">
              <a:lnSpc>
                <a:spcPct val="142900"/>
              </a:lnSpc>
              <a:spcBef>
                <a:spcPts val="0"/>
              </a:spcBef>
              <a:spcAft>
                <a:spcPts val="0"/>
              </a:spcAft>
              <a:buNone/>
            </a:pPr>
            <a:r>
              <a:rPr b="0" lang="en-US" sz="700">
                <a:solidFill>
                  <a:srgbClr val="58595B"/>
                </a:solidFill>
                <a:latin typeface="Arial"/>
                <a:ea typeface="Arial"/>
                <a:cs typeface="Arial"/>
                <a:sym typeface="Arial"/>
              </a:rPr>
              <a:t>우편	서울 중구 삼일대로 358 신한L타워 신한라이프 준법감시팀</a:t>
            </a:r>
            <a:endParaRPr sz="700">
              <a:latin typeface="Arial"/>
              <a:ea typeface="Arial"/>
              <a:cs typeface="Arial"/>
              <a:sym typeface="Arial"/>
            </a:endParaRPr>
          </a:p>
          <a:p>
            <a:pPr indent="0" lvl="0" marL="179705" rtl="0" algn="l">
              <a:lnSpc>
                <a:spcPct val="100000"/>
              </a:lnSpc>
              <a:spcBef>
                <a:spcPts val="360"/>
              </a:spcBef>
              <a:spcAft>
                <a:spcPts val="0"/>
              </a:spcAft>
              <a:buNone/>
            </a:pPr>
            <a:r>
              <a:rPr b="0" lang="en-US" sz="700">
                <a:solidFill>
                  <a:srgbClr val="58595B"/>
                </a:solidFill>
                <a:latin typeface="Arial"/>
                <a:ea typeface="Arial"/>
                <a:cs typeface="Arial"/>
                <a:sym typeface="Arial"/>
              </a:rPr>
              <a:t>익명제보 시스템	https://bit.ly/3OxOyl5</a:t>
            </a:r>
            <a:endParaRPr sz="700">
              <a:latin typeface="Arial"/>
              <a:ea typeface="Arial"/>
              <a:cs typeface="Arial"/>
              <a:sym typeface="Arial"/>
            </a:endParaRPr>
          </a:p>
        </p:txBody>
      </p:sp>
      <p:pic>
        <p:nvPicPr>
          <p:cNvPr id="5519" name="Google Shape;5519;p89"/>
          <p:cNvPicPr preferRelativeResize="0"/>
          <p:nvPr/>
        </p:nvPicPr>
        <p:blipFill rotWithShape="1">
          <a:blip r:embed="rId17">
            <a:alphaModFix/>
          </a:blip>
          <a:srcRect b="0" l="0" r="0" t="0"/>
          <a:stretch/>
        </p:blipFill>
        <p:spPr>
          <a:xfrm>
            <a:off x="5075998" y="6480015"/>
            <a:ext cx="216001" cy="216001"/>
          </a:xfrm>
          <a:prstGeom prst="rect">
            <a:avLst/>
          </a:prstGeom>
          <a:noFill/>
          <a:ln>
            <a:noFill/>
          </a:ln>
        </p:spPr>
      </p:pic>
      <p:sp>
        <p:nvSpPr>
          <p:cNvPr id="5520" name="Google Shape;5520;p89"/>
          <p:cNvSpPr txBox="1"/>
          <p:nvPr/>
        </p:nvSpPr>
        <p:spPr>
          <a:xfrm>
            <a:off x="5344346" y="6521877"/>
            <a:ext cx="102108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u="sng">
                <a:solidFill>
                  <a:srgbClr val="95A4F5"/>
                </a:solidFill>
                <a:latin typeface="Arial"/>
                <a:ea typeface="Arial"/>
                <a:cs typeface="Arial"/>
                <a:sym typeface="Arial"/>
                <a:hlinkClick r:id="rId18">
                  <a:extLst>
                    <a:ext uri="{A12FA001-AC4F-418D-AE19-62706E023703}">
                      <ahyp:hlinkClr val="tx"/>
                    </a:ext>
                  </a:extLst>
                </a:hlinkClick>
              </a:rPr>
              <a:t>홈페이지 신고하기 바로가기</a:t>
            </a:r>
            <a:endParaRPr sz="650">
              <a:latin typeface="Arial"/>
              <a:ea typeface="Arial"/>
              <a:cs typeface="Arial"/>
              <a:sym typeface="Arial"/>
            </a:endParaRPr>
          </a:p>
        </p:txBody>
      </p:sp>
      <p:pic>
        <p:nvPicPr>
          <p:cNvPr id="5521" name="Google Shape;5521;p89"/>
          <p:cNvPicPr preferRelativeResize="0"/>
          <p:nvPr/>
        </p:nvPicPr>
        <p:blipFill rotWithShape="1">
          <a:blip r:embed="rId19">
            <a:alphaModFix/>
          </a:blip>
          <a:srcRect b="0" l="0" r="0" t="0"/>
          <a:stretch/>
        </p:blipFill>
        <p:spPr>
          <a:xfrm>
            <a:off x="6034506" y="5453265"/>
            <a:ext cx="578700" cy="589486"/>
          </a:xfrm>
          <a:prstGeom prst="rect">
            <a:avLst/>
          </a:prstGeom>
          <a:noFill/>
          <a:ln>
            <a:noFill/>
          </a:ln>
        </p:spPr>
      </p:pic>
      <p:sp>
        <p:nvSpPr>
          <p:cNvPr id="5522" name="Google Shape;5522;p8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89</a:t>
            </a:r>
            <a:endParaRPr sz="900">
              <a:latin typeface="Malgun Gothic"/>
              <a:ea typeface="Malgun Gothic"/>
              <a:cs typeface="Malgun Gothic"/>
              <a:sym typeface="Malgun Gothic"/>
            </a:endParaRPr>
          </a:p>
        </p:txBody>
      </p:sp>
      <p:pic>
        <p:nvPicPr>
          <p:cNvPr id="5523" name="Google Shape;5523;p89"/>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5524" name="Google Shape;5524;p89"/>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5525" name="Google Shape;5525;p89"/>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5526" name="Google Shape;5526;p89"/>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5527" name="Google Shape;5527;p8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 name="Shape 424"/>
        <p:cNvGrpSpPr/>
        <p:nvPr/>
      </p:nvGrpSpPr>
      <p:grpSpPr>
        <a:xfrm>
          <a:off x="0" y="0"/>
          <a:ext cx="0" cy="0"/>
          <a:chOff x="0" y="0"/>
          <a:chExt cx="0" cy="0"/>
        </a:xfrm>
      </p:grpSpPr>
      <p:grpSp>
        <p:nvGrpSpPr>
          <p:cNvPr id="425" name="Google Shape;425;p9"/>
          <p:cNvGrpSpPr/>
          <p:nvPr/>
        </p:nvGrpSpPr>
        <p:grpSpPr>
          <a:xfrm>
            <a:off x="6596995" y="5077678"/>
            <a:ext cx="889635" cy="737235"/>
            <a:chOff x="6596995" y="5077678"/>
            <a:chExt cx="889635" cy="737235"/>
          </a:xfrm>
        </p:grpSpPr>
        <p:sp>
          <p:nvSpPr>
            <p:cNvPr id="426" name="Google Shape;426;p9"/>
            <p:cNvSpPr/>
            <p:nvPr/>
          </p:nvSpPr>
          <p:spPr>
            <a:xfrm>
              <a:off x="6596995" y="5077678"/>
              <a:ext cx="889635" cy="737235"/>
            </a:xfrm>
            <a:custGeom>
              <a:rect b="b" l="l" r="r" t="t"/>
              <a:pathLst>
                <a:path extrusionOk="0" h="737235" w="889634">
                  <a:moveTo>
                    <a:pt x="745413" y="0"/>
                  </a:moveTo>
                  <a:lnTo>
                    <a:pt x="144005" y="0"/>
                  </a:lnTo>
                  <a:lnTo>
                    <a:pt x="98490" y="7340"/>
                  </a:lnTo>
                  <a:lnTo>
                    <a:pt x="58959" y="27781"/>
                  </a:lnTo>
                  <a:lnTo>
                    <a:pt x="27785" y="58951"/>
                  </a:lnTo>
                  <a:lnTo>
                    <a:pt x="7341" y="98478"/>
                  </a:lnTo>
                  <a:lnTo>
                    <a:pt x="0" y="143992"/>
                  </a:lnTo>
                  <a:lnTo>
                    <a:pt x="0" y="592658"/>
                  </a:lnTo>
                  <a:lnTo>
                    <a:pt x="7341" y="638171"/>
                  </a:lnTo>
                  <a:lnTo>
                    <a:pt x="27785" y="677699"/>
                  </a:lnTo>
                  <a:lnTo>
                    <a:pt x="58959" y="708869"/>
                  </a:lnTo>
                  <a:lnTo>
                    <a:pt x="98490" y="729310"/>
                  </a:lnTo>
                  <a:lnTo>
                    <a:pt x="144005" y="736650"/>
                  </a:lnTo>
                  <a:lnTo>
                    <a:pt x="745413" y="736650"/>
                  </a:lnTo>
                  <a:lnTo>
                    <a:pt x="790928" y="729310"/>
                  </a:lnTo>
                  <a:lnTo>
                    <a:pt x="830459" y="708869"/>
                  </a:lnTo>
                  <a:lnTo>
                    <a:pt x="861633" y="677699"/>
                  </a:lnTo>
                  <a:lnTo>
                    <a:pt x="882077" y="638171"/>
                  </a:lnTo>
                  <a:lnTo>
                    <a:pt x="889419" y="592658"/>
                  </a:lnTo>
                  <a:lnTo>
                    <a:pt x="889419" y="143992"/>
                  </a:lnTo>
                  <a:lnTo>
                    <a:pt x="882077" y="98478"/>
                  </a:lnTo>
                  <a:lnTo>
                    <a:pt x="861633" y="58951"/>
                  </a:lnTo>
                  <a:lnTo>
                    <a:pt x="830459" y="27781"/>
                  </a:lnTo>
                  <a:lnTo>
                    <a:pt x="790928" y="7340"/>
                  </a:lnTo>
                  <a:lnTo>
                    <a:pt x="74541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p9"/>
            <p:cNvSpPr/>
            <p:nvPr/>
          </p:nvSpPr>
          <p:spPr>
            <a:xfrm>
              <a:off x="6596995" y="5077678"/>
              <a:ext cx="889635" cy="737235"/>
            </a:xfrm>
            <a:custGeom>
              <a:rect b="b" l="l" r="r" t="t"/>
              <a:pathLst>
                <a:path extrusionOk="0" h="737235" w="889634">
                  <a:moveTo>
                    <a:pt x="144005" y="0"/>
                  </a:moveTo>
                  <a:lnTo>
                    <a:pt x="98490" y="7340"/>
                  </a:lnTo>
                  <a:lnTo>
                    <a:pt x="58959" y="27781"/>
                  </a:lnTo>
                  <a:lnTo>
                    <a:pt x="27785" y="58951"/>
                  </a:lnTo>
                  <a:lnTo>
                    <a:pt x="7341" y="98478"/>
                  </a:lnTo>
                  <a:lnTo>
                    <a:pt x="0" y="143992"/>
                  </a:lnTo>
                  <a:lnTo>
                    <a:pt x="0" y="592658"/>
                  </a:lnTo>
                  <a:lnTo>
                    <a:pt x="7341" y="638171"/>
                  </a:lnTo>
                  <a:lnTo>
                    <a:pt x="27785" y="677699"/>
                  </a:lnTo>
                  <a:lnTo>
                    <a:pt x="58959" y="708869"/>
                  </a:lnTo>
                  <a:lnTo>
                    <a:pt x="98490" y="729310"/>
                  </a:lnTo>
                  <a:lnTo>
                    <a:pt x="144005" y="736650"/>
                  </a:lnTo>
                  <a:lnTo>
                    <a:pt x="745413" y="736650"/>
                  </a:lnTo>
                  <a:lnTo>
                    <a:pt x="790928" y="729310"/>
                  </a:lnTo>
                  <a:lnTo>
                    <a:pt x="830459" y="708869"/>
                  </a:lnTo>
                  <a:lnTo>
                    <a:pt x="861633" y="677699"/>
                  </a:lnTo>
                  <a:lnTo>
                    <a:pt x="882077" y="638171"/>
                  </a:lnTo>
                  <a:lnTo>
                    <a:pt x="889419" y="592658"/>
                  </a:lnTo>
                  <a:lnTo>
                    <a:pt x="889419" y="143992"/>
                  </a:lnTo>
                  <a:lnTo>
                    <a:pt x="882077" y="98478"/>
                  </a:lnTo>
                  <a:lnTo>
                    <a:pt x="861633" y="58951"/>
                  </a:lnTo>
                  <a:lnTo>
                    <a:pt x="830459" y="27781"/>
                  </a:lnTo>
                  <a:lnTo>
                    <a:pt x="790928" y="7340"/>
                  </a:lnTo>
                  <a:lnTo>
                    <a:pt x="745413"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8" name="Google Shape;428;p9"/>
          <p:cNvSpPr/>
          <p:nvPr/>
        </p:nvSpPr>
        <p:spPr>
          <a:xfrm>
            <a:off x="6552002" y="4050882"/>
            <a:ext cx="3744595" cy="824865"/>
          </a:xfrm>
          <a:custGeom>
            <a:rect b="b" l="l" r="r" t="t"/>
            <a:pathLst>
              <a:path extrusionOk="0" h="824864" w="3744595">
                <a:moveTo>
                  <a:pt x="179997" y="0"/>
                </a:moveTo>
                <a:lnTo>
                  <a:pt x="132144" y="6430"/>
                </a:lnTo>
                <a:lnTo>
                  <a:pt x="89146" y="24576"/>
                </a:lnTo>
                <a:lnTo>
                  <a:pt x="52717" y="52722"/>
                </a:lnTo>
                <a:lnTo>
                  <a:pt x="24573" y="89152"/>
                </a:lnTo>
                <a:lnTo>
                  <a:pt x="6429" y="132149"/>
                </a:lnTo>
                <a:lnTo>
                  <a:pt x="0" y="179997"/>
                </a:lnTo>
                <a:lnTo>
                  <a:pt x="0" y="644817"/>
                </a:lnTo>
                <a:lnTo>
                  <a:pt x="6429" y="692670"/>
                </a:lnTo>
                <a:lnTo>
                  <a:pt x="24573" y="735671"/>
                </a:lnTo>
                <a:lnTo>
                  <a:pt x="52717" y="772102"/>
                </a:lnTo>
                <a:lnTo>
                  <a:pt x="89146" y="800250"/>
                </a:lnTo>
                <a:lnTo>
                  <a:pt x="132144" y="818396"/>
                </a:lnTo>
                <a:lnTo>
                  <a:pt x="179997" y="824826"/>
                </a:lnTo>
                <a:lnTo>
                  <a:pt x="3564001" y="824826"/>
                </a:lnTo>
                <a:lnTo>
                  <a:pt x="3611849" y="818396"/>
                </a:lnTo>
                <a:lnTo>
                  <a:pt x="3654845" y="800250"/>
                </a:lnTo>
                <a:lnTo>
                  <a:pt x="3691275" y="772102"/>
                </a:lnTo>
                <a:lnTo>
                  <a:pt x="3719421" y="735671"/>
                </a:lnTo>
                <a:lnTo>
                  <a:pt x="3737567" y="692670"/>
                </a:lnTo>
                <a:lnTo>
                  <a:pt x="3743998" y="644817"/>
                </a:lnTo>
                <a:lnTo>
                  <a:pt x="3743998" y="179997"/>
                </a:lnTo>
                <a:lnTo>
                  <a:pt x="3737567" y="132149"/>
                </a:lnTo>
                <a:lnTo>
                  <a:pt x="3719421" y="89152"/>
                </a:lnTo>
                <a:lnTo>
                  <a:pt x="3691275" y="52722"/>
                </a:lnTo>
                <a:lnTo>
                  <a:pt x="3654845" y="24576"/>
                </a:lnTo>
                <a:lnTo>
                  <a:pt x="3611849" y="6430"/>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 name="Google Shape;429;p9"/>
          <p:cNvSpPr txBox="1"/>
          <p:nvPr/>
        </p:nvSpPr>
        <p:spPr>
          <a:xfrm>
            <a:off x="7646300" y="4095369"/>
            <a:ext cx="2390140" cy="67564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신한라이프 글로벌 네트워크 구축의 첫 발, 베트남 법인 출범</a:t>
            </a:r>
            <a:endParaRPr sz="750">
              <a:latin typeface="Arial"/>
              <a:ea typeface="Arial"/>
              <a:cs typeface="Arial"/>
              <a:sym typeface="Arial"/>
            </a:endParaRPr>
          </a:p>
          <a:p>
            <a:pPr indent="-47625" lvl="0" marL="5524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그룹 글로벌 네트워크 역량 기반 영업 극대화</a:t>
            </a:r>
            <a:endParaRPr sz="750">
              <a:latin typeface="Arial"/>
              <a:ea typeface="Arial"/>
              <a:cs typeface="Arial"/>
              <a:sym typeface="Arial"/>
            </a:endParaRPr>
          </a:p>
          <a:p>
            <a:pPr indent="-47625" lvl="0" marL="55244" marR="5080"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국내 노하우, 현지시장 최적화를 결합한 핵심 영업채널 구축 (FC/TM)</a:t>
            </a:r>
            <a:endParaRPr sz="750">
              <a:latin typeface="Arial"/>
              <a:ea typeface="Arial"/>
              <a:cs typeface="Arial"/>
              <a:sym typeface="Arial"/>
            </a:endParaRPr>
          </a:p>
        </p:txBody>
      </p:sp>
      <p:grpSp>
        <p:nvGrpSpPr>
          <p:cNvPr id="430" name="Google Shape;430;p9"/>
          <p:cNvGrpSpPr/>
          <p:nvPr/>
        </p:nvGrpSpPr>
        <p:grpSpPr>
          <a:xfrm>
            <a:off x="6596995" y="4104881"/>
            <a:ext cx="889635" cy="716915"/>
            <a:chOff x="6596995" y="4104881"/>
            <a:chExt cx="889635" cy="716915"/>
          </a:xfrm>
        </p:grpSpPr>
        <p:sp>
          <p:nvSpPr>
            <p:cNvPr id="431" name="Google Shape;431;p9"/>
            <p:cNvSpPr/>
            <p:nvPr/>
          </p:nvSpPr>
          <p:spPr>
            <a:xfrm>
              <a:off x="6596995" y="4104881"/>
              <a:ext cx="889635" cy="716915"/>
            </a:xfrm>
            <a:custGeom>
              <a:rect b="b" l="l" r="r" t="t"/>
              <a:pathLst>
                <a:path extrusionOk="0" h="716914" w="889634">
                  <a:moveTo>
                    <a:pt x="745413" y="0"/>
                  </a:moveTo>
                  <a:lnTo>
                    <a:pt x="144005" y="0"/>
                  </a:lnTo>
                  <a:lnTo>
                    <a:pt x="98490" y="7340"/>
                  </a:lnTo>
                  <a:lnTo>
                    <a:pt x="58959" y="27781"/>
                  </a:lnTo>
                  <a:lnTo>
                    <a:pt x="27785" y="58951"/>
                  </a:lnTo>
                  <a:lnTo>
                    <a:pt x="7341" y="98478"/>
                  </a:lnTo>
                  <a:lnTo>
                    <a:pt x="0" y="143992"/>
                  </a:lnTo>
                  <a:lnTo>
                    <a:pt x="0" y="572820"/>
                  </a:lnTo>
                  <a:lnTo>
                    <a:pt x="7341" y="618335"/>
                  </a:lnTo>
                  <a:lnTo>
                    <a:pt x="27785" y="657866"/>
                  </a:lnTo>
                  <a:lnTo>
                    <a:pt x="58959" y="689040"/>
                  </a:lnTo>
                  <a:lnTo>
                    <a:pt x="98490" y="709484"/>
                  </a:lnTo>
                  <a:lnTo>
                    <a:pt x="144005" y="716826"/>
                  </a:lnTo>
                  <a:lnTo>
                    <a:pt x="745413" y="716826"/>
                  </a:lnTo>
                  <a:lnTo>
                    <a:pt x="790928" y="709484"/>
                  </a:lnTo>
                  <a:lnTo>
                    <a:pt x="830459" y="689040"/>
                  </a:lnTo>
                  <a:lnTo>
                    <a:pt x="861633" y="657866"/>
                  </a:lnTo>
                  <a:lnTo>
                    <a:pt x="882077" y="618335"/>
                  </a:lnTo>
                  <a:lnTo>
                    <a:pt x="889419" y="572820"/>
                  </a:lnTo>
                  <a:lnTo>
                    <a:pt x="889419" y="143992"/>
                  </a:lnTo>
                  <a:lnTo>
                    <a:pt x="882077" y="98478"/>
                  </a:lnTo>
                  <a:lnTo>
                    <a:pt x="861633" y="58951"/>
                  </a:lnTo>
                  <a:lnTo>
                    <a:pt x="830459" y="27781"/>
                  </a:lnTo>
                  <a:lnTo>
                    <a:pt x="790928" y="7340"/>
                  </a:lnTo>
                  <a:lnTo>
                    <a:pt x="74541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2" name="Google Shape;432;p9"/>
            <p:cNvSpPr/>
            <p:nvPr/>
          </p:nvSpPr>
          <p:spPr>
            <a:xfrm>
              <a:off x="6596995" y="4104881"/>
              <a:ext cx="889635" cy="716915"/>
            </a:xfrm>
            <a:custGeom>
              <a:rect b="b" l="l" r="r" t="t"/>
              <a:pathLst>
                <a:path extrusionOk="0" h="716914" w="889634">
                  <a:moveTo>
                    <a:pt x="144005" y="0"/>
                  </a:moveTo>
                  <a:lnTo>
                    <a:pt x="98490" y="7340"/>
                  </a:lnTo>
                  <a:lnTo>
                    <a:pt x="58959" y="27781"/>
                  </a:lnTo>
                  <a:lnTo>
                    <a:pt x="27785" y="58951"/>
                  </a:lnTo>
                  <a:lnTo>
                    <a:pt x="7341" y="98478"/>
                  </a:lnTo>
                  <a:lnTo>
                    <a:pt x="0" y="143992"/>
                  </a:lnTo>
                  <a:lnTo>
                    <a:pt x="0" y="572820"/>
                  </a:lnTo>
                  <a:lnTo>
                    <a:pt x="7341" y="618335"/>
                  </a:lnTo>
                  <a:lnTo>
                    <a:pt x="27785" y="657866"/>
                  </a:lnTo>
                  <a:lnTo>
                    <a:pt x="58959" y="689040"/>
                  </a:lnTo>
                  <a:lnTo>
                    <a:pt x="98490" y="709484"/>
                  </a:lnTo>
                  <a:lnTo>
                    <a:pt x="144005" y="716826"/>
                  </a:lnTo>
                  <a:lnTo>
                    <a:pt x="745413" y="716826"/>
                  </a:lnTo>
                  <a:lnTo>
                    <a:pt x="790928" y="709484"/>
                  </a:lnTo>
                  <a:lnTo>
                    <a:pt x="830459" y="689040"/>
                  </a:lnTo>
                  <a:lnTo>
                    <a:pt x="861633" y="657866"/>
                  </a:lnTo>
                  <a:lnTo>
                    <a:pt x="882077" y="618335"/>
                  </a:lnTo>
                  <a:lnTo>
                    <a:pt x="889419" y="572820"/>
                  </a:lnTo>
                  <a:lnTo>
                    <a:pt x="889419" y="143992"/>
                  </a:lnTo>
                  <a:lnTo>
                    <a:pt x="882077" y="98478"/>
                  </a:lnTo>
                  <a:lnTo>
                    <a:pt x="861633" y="58951"/>
                  </a:lnTo>
                  <a:lnTo>
                    <a:pt x="830459" y="27781"/>
                  </a:lnTo>
                  <a:lnTo>
                    <a:pt x="790928" y="7340"/>
                  </a:lnTo>
                  <a:lnTo>
                    <a:pt x="745413"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3" name="Google Shape;433;p9"/>
          <p:cNvSpPr/>
          <p:nvPr/>
        </p:nvSpPr>
        <p:spPr>
          <a:xfrm>
            <a:off x="6552002" y="5033594"/>
            <a:ext cx="3744595" cy="824865"/>
          </a:xfrm>
          <a:custGeom>
            <a:rect b="b" l="l" r="r" t="t"/>
            <a:pathLst>
              <a:path extrusionOk="0" h="824864" w="3744595">
                <a:moveTo>
                  <a:pt x="179997" y="0"/>
                </a:moveTo>
                <a:lnTo>
                  <a:pt x="132144" y="6430"/>
                </a:lnTo>
                <a:lnTo>
                  <a:pt x="89146" y="24576"/>
                </a:lnTo>
                <a:lnTo>
                  <a:pt x="52717" y="52722"/>
                </a:lnTo>
                <a:lnTo>
                  <a:pt x="24573" y="89152"/>
                </a:lnTo>
                <a:lnTo>
                  <a:pt x="6429" y="132149"/>
                </a:lnTo>
                <a:lnTo>
                  <a:pt x="0" y="179997"/>
                </a:lnTo>
                <a:lnTo>
                  <a:pt x="0" y="644817"/>
                </a:lnTo>
                <a:lnTo>
                  <a:pt x="6429" y="692670"/>
                </a:lnTo>
                <a:lnTo>
                  <a:pt x="24573" y="735671"/>
                </a:lnTo>
                <a:lnTo>
                  <a:pt x="52717" y="772102"/>
                </a:lnTo>
                <a:lnTo>
                  <a:pt x="89146" y="800250"/>
                </a:lnTo>
                <a:lnTo>
                  <a:pt x="132144" y="818396"/>
                </a:lnTo>
                <a:lnTo>
                  <a:pt x="179997" y="824826"/>
                </a:lnTo>
                <a:lnTo>
                  <a:pt x="3564001" y="824826"/>
                </a:lnTo>
                <a:lnTo>
                  <a:pt x="3611849" y="818396"/>
                </a:lnTo>
                <a:lnTo>
                  <a:pt x="3654845" y="800250"/>
                </a:lnTo>
                <a:lnTo>
                  <a:pt x="3691275" y="772102"/>
                </a:lnTo>
                <a:lnTo>
                  <a:pt x="3719421" y="735671"/>
                </a:lnTo>
                <a:lnTo>
                  <a:pt x="3737567" y="692670"/>
                </a:lnTo>
                <a:lnTo>
                  <a:pt x="3743998" y="644817"/>
                </a:lnTo>
                <a:lnTo>
                  <a:pt x="3743998" y="179997"/>
                </a:lnTo>
                <a:lnTo>
                  <a:pt x="3737567" y="132149"/>
                </a:lnTo>
                <a:lnTo>
                  <a:pt x="3719421" y="89152"/>
                </a:lnTo>
                <a:lnTo>
                  <a:pt x="3691275" y="52722"/>
                </a:lnTo>
                <a:lnTo>
                  <a:pt x="3654845" y="24576"/>
                </a:lnTo>
                <a:lnTo>
                  <a:pt x="3611849" y="6430"/>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4" name="Google Shape;434;p9"/>
          <p:cNvSpPr txBox="1"/>
          <p:nvPr/>
        </p:nvSpPr>
        <p:spPr>
          <a:xfrm>
            <a:off x="7646300" y="5078077"/>
            <a:ext cx="2111375" cy="67564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시니어 세대의 안정적인 노후 생활 지원</a:t>
            </a:r>
            <a:endParaRPr sz="750">
              <a:latin typeface="Arial"/>
              <a:ea typeface="Arial"/>
              <a:cs typeface="Arial"/>
              <a:sym typeface="Arial"/>
            </a:endParaRPr>
          </a:p>
          <a:p>
            <a:pPr indent="-47625" lvl="0" marL="5524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도심형 프리미엄 요양시설 구축(계획)</a:t>
            </a:r>
            <a:endParaRPr sz="750">
              <a:latin typeface="Arial"/>
              <a:ea typeface="Arial"/>
              <a:cs typeface="Arial"/>
              <a:sym typeface="Arial"/>
            </a:endParaRPr>
          </a:p>
          <a:p>
            <a:pPr indent="-47625" lvl="0" marL="55244" marR="5080"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그룹사 간 협업 기반 생활 지원 서비스 제공이 가능한 실버타운 조성(계획)</a:t>
            </a:r>
            <a:endParaRPr sz="750">
              <a:latin typeface="Arial"/>
              <a:ea typeface="Arial"/>
              <a:cs typeface="Arial"/>
              <a:sym typeface="Arial"/>
            </a:endParaRPr>
          </a:p>
        </p:txBody>
      </p:sp>
      <p:grpSp>
        <p:nvGrpSpPr>
          <p:cNvPr id="435" name="Google Shape;435;p9"/>
          <p:cNvGrpSpPr/>
          <p:nvPr/>
        </p:nvGrpSpPr>
        <p:grpSpPr>
          <a:xfrm>
            <a:off x="6552002" y="2888174"/>
            <a:ext cx="3744595" cy="1005205"/>
            <a:chOff x="6552002" y="2888174"/>
            <a:chExt cx="3744595" cy="1005205"/>
          </a:xfrm>
        </p:grpSpPr>
        <p:sp>
          <p:nvSpPr>
            <p:cNvPr id="436" name="Google Shape;436;p9"/>
            <p:cNvSpPr/>
            <p:nvPr/>
          </p:nvSpPr>
          <p:spPr>
            <a:xfrm>
              <a:off x="6596994" y="2936444"/>
              <a:ext cx="889635" cy="897255"/>
            </a:xfrm>
            <a:custGeom>
              <a:rect b="b" l="l" r="r" t="t"/>
              <a:pathLst>
                <a:path extrusionOk="0" h="897254" w="889634">
                  <a:moveTo>
                    <a:pt x="745413" y="0"/>
                  </a:moveTo>
                  <a:lnTo>
                    <a:pt x="144005" y="0"/>
                  </a:lnTo>
                  <a:lnTo>
                    <a:pt x="98490" y="7340"/>
                  </a:lnTo>
                  <a:lnTo>
                    <a:pt x="58959" y="27781"/>
                  </a:lnTo>
                  <a:lnTo>
                    <a:pt x="27785" y="58951"/>
                  </a:lnTo>
                  <a:lnTo>
                    <a:pt x="7341" y="98478"/>
                  </a:lnTo>
                  <a:lnTo>
                    <a:pt x="0" y="143992"/>
                  </a:lnTo>
                  <a:lnTo>
                    <a:pt x="0" y="752817"/>
                  </a:lnTo>
                  <a:lnTo>
                    <a:pt x="7341" y="798337"/>
                  </a:lnTo>
                  <a:lnTo>
                    <a:pt x="27785" y="837869"/>
                  </a:lnTo>
                  <a:lnTo>
                    <a:pt x="58959" y="869040"/>
                  </a:lnTo>
                  <a:lnTo>
                    <a:pt x="98490" y="889482"/>
                  </a:lnTo>
                  <a:lnTo>
                    <a:pt x="144005" y="896823"/>
                  </a:lnTo>
                  <a:lnTo>
                    <a:pt x="745413" y="896823"/>
                  </a:lnTo>
                  <a:lnTo>
                    <a:pt x="790928" y="889482"/>
                  </a:lnTo>
                  <a:lnTo>
                    <a:pt x="830459" y="869040"/>
                  </a:lnTo>
                  <a:lnTo>
                    <a:pt x="861633" y="837869"/>
                  </a:lnTo>
                  <a:lnTo>
                    <a:pt x="882077" y="798337"/>
                  </a:lnTo>
                  <a:lnTo>
                    <a:pt x="889419" y="752817"/>
                  </a:lnTo>
                  <a:lnTo>
                    <a:pt x="889419" y="143992"/>
                  </a:lnTo>
                  <a:lnTo>
                    <a:pt x="882077" y="98478"/>
                  </a:lnTo>
                  <a:lnTo>
                    <a:pt x="861633" y="58951"/>
                  </a:lnTo>
                  <a:lnTo>
                    <a:pt x="830459" y="27781"/>
                  </a:lnTo>
                  <a:lnTo>
                    <a:pt x="790928" y="7340"/>
                  </a:lnTo>
                  <a:lnTo>
                    <a:pt x="74541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7" name="Google Shape;437;p9"/>
            <p:cNvSpPr/>
            <p:nvPr/>
          </p:nvSpPr>
          <p:spPr>
            <a:xfrm>
              <a:off x="6596994" y="2936444"/>
              <a:ext cx="889635" cy="897255"/>
            </a:xfrm>
            <a:custGeom>
              <a:rect b="b" l="l" r="r" t="t"/>
              <a:pathLst>
                <a:path extrusionOk="0" h="897254" w="889634">
                  <a:moveTo>
                    <a:pt x="144005" y="0"/>
                  </a:moveTo>
                  <a:lnTo>
                    <a:pt x="98490" y="7340"/>
                  </a:lnTo>
                  <a:lnTo>
                    <a:pt x="58959" y="27781"/>
                  </a:lnTo>
                  <a:lnTo>
                    <a:pt x="27785" y="58951"/>
                  </a:lnTo>
                  <a:lnTo>
                    <a:pt x="7341" y="98478"/>
                  </a:lnTo>
                  <a:lnTo>
                    <a:pt x="0" y="143992"/>
                  </a:lnTo>
                  <a:lnTo>
                    <a:pt x="0" y="752817"/>
                  </a:lnTo>
                  <a:lnTo>
                    <a:pt x="7341" y="798337"/>
                  </a:lnTo>
                  <a:lnTo>
                    <a:pt x="27785" y="837869"/>
                  </a:lnTo>
                  <a:lnTo>
                    <a:pt x="58959" y="869040"/>
                  </a:lnTo>
                  <a:lnTo>
                    <a:pt x="98490" y="889482"/>
                  </a:lnTo>
                  <a:lnTo>
                    <a:pt x="144005" y="896823"/>
                  </a:lnTo>
                  <a:lnTo>
                    <a:pt x="745413" y="896823"/>
                  </a:lnTo>
                  <a:lnTo>
                    <a:pt x="790928" y="889482"/>
                  </a:lnTo>
                  <a:lnTo>
                    <a:pt x="830459" y="869040"/>
                  </a:lnTo>
                  <a:lnTo>
                    <a:pt x="861633" y="837869"/>
                  </a:lnTo>
                  <a:lnTo>
                    <a:pt x="882077" y="798337"/>
                  </a:lnTo>
                  <a:lnTo>
                    <a:pt x="889419" y="752817"/>
                  </a:lnTo>
                  <a:lnTo>
                    <a:pt x="889419" y="143992"/>
                  </a:lnTo>
                  <a:lnTo>
                    <a:pt x="882077" y="98478"/>
                  </a:lnTo>
                  <a:lnTo>
                    <a:pt x="861633" y="58951"/>
                  </a:lnTo>
                  <a:lnTo>
                    <a:pt x="830459" y="27781"/>
                  </a:lnTo>
                  <a:lnTo>
                    <a:pt x="790928" y="7340"/>
                  </a:lnTo>
                  <a:lnTo>
                    <a:pt x="745413"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 name="Google Shape;438;p9"/>
            <p:cNvSpPr/>
            <p:nvPr/>
          </p:nvSpPr>
          <p:spPr>
            <a:xfrm>
              <a:off x="6552002" y="2888174"/>
              <a:ext cx="3744595" cy="1005205"/>
            </a:xfrm>
            <a:custGeom>
              <a:rect b="b" l="l" r="r" t="t"/>
              <a:pathLst>
                <a:path extrusionOk="0" h="1005204" w="3744595">
                  <a:moveTo>
                    <a:pt x="179997" y="0"/>
                  </a:moveTo>
                  <a:lnTo>
                    <a:pt x="132144" y="6429"/>
                  </a:lnTo>
                  <a:lnTo>
                    <a:pt x="89146" y="24573"/>
                  </a:lnTo>
                  <a:lnTo>
                    <a:pt x="52717" y="52717"/>
                  </a:lnTo>
                  <a:lnTo>
                    <a:pt x="24573" y="89146"/>
                  </a:lnTo>
                  <a:lnTo>
                    <a:pt x="6429" y="132144"/>
                  </a:lnTo>
                  <a:lnTo>
                    <a:pt x="0" y="179997"/>
                  </a:lnTo>
                  <a:lnTo>
                    <a:pt x="0" y="824826"/>
                  </a:lnTo>
                  <a:lnTo>
                    <a:pt x="6429" y="872674"/>
                  </a:lnTo>
                  <a:lnTo>
                    <a:pt x="24573" y="915671"/>
                  </a:lnTo>
                  <a:lnTo>
                    <a:pt x="52717" y="952101"/>
                  </a:lnTo>
                  <a:lnTo>
                    <a:pt x="89146" y="980247"/>
                  </a:lnTo>
                  <a:lnTo>
                    <a:pt x="132144" y="998393"/>
                  </a:lnTo>
                  <a:lnTo>
                    <a:pt x="179997" y="1004824"/>
                  </a:lnTo>
                  <a:lnTo>
                    <a:pt x="3564001" y="1004824"/>
                  </a:lnTo>
                  <a:lnTo>
                    <a:pt x="3611849" y="998393"/>
                  </a:lnTo>
                  <a:lnTo>
                    <a:pt x="3654845" y="980247"/>
                  </a:lnTo>
                  <a:lnTo>
                    <a:pt x="3691275" y="952101"/>
                  </a:lnTo>
                  <a:lnTo>
                    <a:pt x="3719421" y="915671"/>
                  </a:lnTo>
                  <a:lnTo>
                    <a:pt x="3737567" y="872674"/>
                  </a:lnTo>
                  <a:lnTo>
                    <a:pt x="3743998" y="824826"/>
                  </a:lnTo>
                  <a:lnTo>
                    <a:pt x="3743998" y="179997"/>
                  </a:lnTo>
                  <a:lnTo>
                    <a:pt x="3737567" y="132144"/>
                  </a:lnTo>
                  <a:lnTo>
                    <a:pt x="3719421" y="89146"/>
                  </a:lnTo>
                  <a:lnTo>
                    <a:pt x="3691275" y="52717"/>
                  </a:lnTo>
                  <a:lnTo>
                    <a:pt x="3654845" y="24573"/>
                  </a:lnTo>
                  <a:lnTo>
                    <a:pt x="3611849" y="6429"/>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39" name="Google Shape;439;p9"/>
          <p:cNvGrpSpPr/>
          <p:nvPr/>
        </p:nvGrpSpPr>
        <p:grpSpPr>
          <a:xfrm>
            <a:off x="6552002" y="6016300"/>
            <a:ext cx="3744595" cy="681355"/>
            <a:chOff x="6552002" y="6016300"/>
            <a:chExt cx="3744595" cy="681355"/>
          </a:xfrm>
        </p:grpSpPr>
        <p:sp>
          <p:nvSpPr>
            <p:cNvPr id="440" name="Google Shape;440;p9"/>
            <p:cNvSpPr/>
            <p:nvPr/>
          </p:nvSpPr>
          <p:spPr>
            <a:xfrm>
              <a:off x="6596994" y="6061302"/>
              <a:ext cx="889635" cy="591185"/>
            </a:xfrm>
            <a:custGeom>
              <a:rect b="b" l="l" r="r" t="t"/>
              <a:pathLst>
                <a:path extrusionOk="0" h="591184" w="889634">
                  <a:moveTo>
                    <a:pt x="745413" y="0"/>
                  </a:moveTo>
                  <a:lnTo>
                    <a:pt x="144005" y="0"/>
                  </a:lnTo>
                  <a:lnTo>
                    <a:pt x="98490" y="7340"/>
                  </a:lnTo>
                  <a:lnTo>
                    <a:pt x="58959" y="27781"/>
                  </a:lnTo>
                  <a:lnTo>
                    <a:pt x="27785" y="58951"/>
                  </a:lnTo>
                  <a:lnTo>
                    <a:pt x="7341" y="98478"/>
                  </a:lnTo>
                  <a:lnTo>
                    <a:pt x="0" y="143992"/>
                  </a:lnTo>
                  <a:lnTo>
                    <a:pt x="0" y="446824"/>
                  </a:lnTo>
                  <a:lnTo>
                    <a:pt x="7341" y="492337"/>
                  </a:lnTo>
                  <a:lnTo>
                    <a:pt x="27785" y="531865"/>
                  </a:lnTo>
                  <a:lnTo>
                    <a:pt x="58959" y="563035"/>
                  </a:lnTo>
                  <a:lnTo>
                    <a:pt x="98490" y="583476"/>
                  </a:lnTo>
                  <a:lnTo>
                    <a:pt x="144005" y="590816"/>
                  </a:lnTo>
                  <a:lnTo>
                    <a:pt x="745413" y="590816"/>
                  </a:lnTo>
                  <a:lnTo>
                    <a:pt x="790928" y="583476"/>
                  </a:lnTo>
                  <a:lnTo>
                    <a:pt x="830459" y="563035"/>
                  </a:lnTo>
                  <a:lnTo>
                    <a:pt x="861633" y="531865"/>
                  </a:lnTo>
                  <a:lnTo>
                    <a:pt x="882077" y="492337"/>
                  </a:lnTo>
                  <a:lnTo>
                    <a:pt x="889419" y="446824"/>
                  </a:lnTo>
                  <a:lnTo>
                    <a:pt x="889419" y="143992"/>
                  </a:lnTo>
                  <a:lnTo>
                    <a:pt x="882077" y="98478"/>
                  </a:lnTo>
                  <a:lnTo>
                    <a:pt x="861633" y="58951"/>
                  </a:lnTo>
                  <a:lnTo>
                    <a:pt x="830459" y="27781"/>
                  </a:lnTo>
                  <a:lnTo>
                    <a:pt x="790928" y="7340"/>
                  </a:lnTo>
                  <a:lnTo>
                    <a:pt x="745413"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1" name="Google Shape;441;p9"/>
            <p:cNvSpPr/>
            <p:nvPr/>
          </p:nvSpPr>
          <p:spPr>
            <a:xfrm>
              <a:off x="6596994" y="6061302"/>
              <a:ext cx="889635" cy="591185"/>
            </a:xfrm>
            <a:custGeom>
              <a:rect b="b" l="l" r="r" t="t"/>
              <a:pathLst>
                <a:path extrusionOk="0" h="591184" w="889634">
                  <a:moveTo>
                    <a:pt x="144005" y="0"/>
                  </a:moveTo>
                  <a:lnTo>
                    <a:pt x="98490" y="7340"/>
                  </a:lnTo>
                  <a:lnTo>
                    <a:pt x="58959" y="27781"/>
                  </a:lnTo>
                  <a:lnTo>
                    <a:pt x="27785" y="58951"/>
                  </a:lnTo>
                  <a:lnTo>
                    <a:pt x="7341" y="98478"/>
                  </a:lnTo>
                  <a:lnTo>
                    <a:pt x="0" y="143992"/>
                  </a:lnTo>
                  <a:lnTo>
                    <a:pt x="0" y="446824"/>
                  </a:lnTo>
                  <a:lnTo>
                    <a:pt x="7341" y="492337"/>
                  </a:lnTo>
                  <a:lnTo>
                    <a:pt x="27785" y="531865"/>
                  </a:lnTo>
                  <a:lnTo>
                    <a:pt x="58959" y="563035"/>
                  </a:lnTo>
                  <a:lnTo>
                    <a:pt x="98490" y="583476"/>
                  </a:lnTo>
                  <a:lnTo>
                    <a:pt x="144005" y="590816"/>
                  </a:lnTo>
                  <a:lnTo>
                    <a:pt x="745413" y="590816"/>
                  </a:lnTo>
                  <a:lnTo>
                    <a:pt x="790928" y="583476"/>
                  </a:lnTo>
                  <a:lnTo>
                    <a:pt x="830459" y="563035"/>
                  </a:lnTo>
                  <a:lnTo>
                    <a:pt x="861633" y="531865"/>
                  </a:lnTo>
                  <a:lnTo>
                    <a:pt x="882077" y="492337"/>
                  </a:lnTo>
                  <a:lnTo>
                    <a:pt x="889419" y="446824"/>
                  </a:lnTo>
                  <a:lnTo>
                    <a:pt x="889419" y="143992"/>
                  </a:lnTo>
                  <a:lnTo>
                    <a:pt x="882077" y="98478"/>
                  </a:lnTo>
                  <a:lnTo>
                    <a:pt x="861633" y="58951"/>
                  </a:lnTo>
                  <a:lnTo>
                    <a:pt x="830459" y="27781"/>
                  </a:lnTo>
                  <a:lnTo>
                    <a:pt x="790928" y="7340"/>
                  </a:lnTo>
                  <a:lnTo>
                    <a:pt x="745413" y="0"/>
                  </a:lnTo>
                  <a:lnTo>
                    <a:pt x="144005"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 name="Google Shape;442;p9"/>
            <p:cNvSpPr/>
            <p:nvPr/>
          </p:nvSpPr>
          <p:spPr>
            <a:xfrm>
              <a:off x="6552002" y="6016300"/>
              <a:ext cx="3744595" cy="681355"/>
            </a:xfrm>
            <a:custGeom>
              <a:rect b="b" l="l" r="r" t="t"/>
              <a:pathLst>
                <a:path extrusionOk="0" h="681354" w="3744595">
                  <a:moveTo>
                    <a:pt x="179997" y="0"/>
                  </a:moveTo>
                  <a:lnTo>
                    <a:pt x="132144" y="6430"/>
                  </a:lnTo>
                  <a:lnTo>
                    <a:pt x="89146" y="24576"/>
                  </a:lnTo>
                  <a:lnTo>
                    <a:pt x="52717" y="52722"/>
                  </a:lnTo>
                  <a:lnTo>
                    <a:pt x="24573" y="89152"/>
                  </a:lnTo>
                  <a:lnTo>
                    <a:pt x="6429" y="132149"/>
                  </a:lnTo>
                  <a:lnTo>
                    <a:pt x="0" y="179997"/>
                  </a:lnTo>
                  <a:lnTo>
                    <a:pt x="0" y="500824"/>
                  </a:lnTo>
                  <a:lnTo>
                    <a:pt x="6429" y="548676"/>
                  </a:lnTo>
                  <a:lnTo>
                    <a:pt x="24573" y="591675"/>
                  </a:lnTo>
                  <a:lnTo>
                    <a:pt x="52717" y="628103"/>
                  </a:lnTo>
                  <a:lnTo>
                    <a:pt x="89146" y="656248"/>
                  </a:lnTo>
                  <a:lnTo>
                    <a:pt x="132144" y="674392"/>
                  </a:lnTo>
                  <a:lnTo>
                    <a:pt x="179997" y="680821"/>
                  </a:lnTo>
                  <a:lnTo>
                    <a:pt x="3564001" y="680821"/>
                  </a:lnTo>
                  <a:lnTo>
                    <a:pt x="3611849" y="674392"/>
                  </a:lnTo>
                  <a:lnTo>
                    <a:pt x="3654845" y="656248"/>
                  </a:lnTo>
                  <a:lnTo>
                    <a:pt x="3691275" y="628103"/>
                  </a:lnTo>
                  <a:lnTo>
                    <a:pt x="3719421" y="591675"/>
                  </a:lnTo>
                  <a:lnTo>
                    <a:pt x="3737567" y="548676"/>
                  </a:lnTo>
                  <a:lnTo>
                    <a:pt x="3743998" y="500824"/>
                  </a:lnTo>
                  <a:lnTo>
                    <a:pt x="3743998" y="179997"/>
                  </a:lnTo>
                  <a:lnTo>
                    <a:pt x="3737567" y="132149"/>
                  </a:lnTo>
                  <a:lnTo>
                    <a:pt x="3719421" y="89152"/>
                  </a:lnTo>
                  <a:lnTo>
                    <a:pt x="3691275" y="52722"/>
                  </a:lnTo>
                  <a:lnTo>
                    <a:pt x="3654845" y="24576"/>
                  </a:lnTo>
                  <a:lnTo>
                    <a:pt x="3611849" y="6430"/>
                  </a:lnTo>
                  <a:lnTo>
                    <a:pt x="3564001" y="0"/>
                  </a:lnTo>
                  <a:lnTo>
                    <a:pt x="179997"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43" name="Google Shape;443;p9"/>
          <p:cNvPicPr preferRelativeResize="0"/>
          <p:nvPr/>
        </p:nvPicPr>
        <p:blipFill rotWithShape="1">
          <a:blip r:embed="rId3">
            <a:alphaModFix/>
          </a:blip>
          <a:srcRect b="0" l="0" r="0" t="0"/>
          <a:stretch/>
        </p:blipFill>
        <p:spPr>
          <a:xfrm>
            <a:off x="2336827" y="2886586"/>
            <a:ext cx="3747173" cy="2561002"/>
          </a:xfrm>
          <a:prstGeom prst="rect">
            <a:avLst/>
          </a:prstGeom>
          <a:noFill/>
          <a:ln>
            <a:noFill/>
          </a:ln>
        </p:spPr>
      </p:pic>
      <p:sp>
        <p:nvSpPr>
          <p:cNvPr id="444" name="Google Shape;444;p9"/>
          <p:cNvSpPr txBox="1"/>
          <p:nvPr/>
        </p:nvSpPr>
        <p:spPr>
          <a:xfrm>
            <a:off x="2561300" y="3029010"/>
            <a:ext cx="1446530" cy="474980"/>
          </a:xfrm>
          <a:prstGeom prst="rect">
            <a:avLst/>
          </a:prstGeom>
          <a:noFill/>
          <a:ln>
            <a:noFill/>
          </a:ln>
        </p:spPr>
        <p:txBody>
          <a:bodyPr anchorCtr="0" anchor="t" bIns="0" lIns="0" spcFirstLastPara="1" rIns="0" wrap="square" tIns="41275">
            <a:spAutoFit/>
          </a:bodyPr>
          <a:lstStyle/>
          <a:p>
            <a:pPr indent="0" lvl="0" marL="12700" rtl="0" algn="l">
              <a:lnSpc>
                <a:spcPct val="100000"/>
              </a:lnSpc>
              <a:spcBef>
                <a:spcPts val="0"/>
              </a:spcBef>
              <a:spcAft>
                <a:spcPts val="0"/>
              </a:spcAft>
              <a:buNone/>
            </a:pPr>
            <a:r>
              <a:rPr b="0" lang="en-US" sz="750">
                <a:solidFill>
                  <a:srgbClr val="6F5DCF"/>
                </a:solidFill>
                <a:latin typeface="Arial"/>
                <a:ea typeface="Arial"/>
                <a:cs typeface="Arial"/>
                <a:sym typeface="Arial"/>
              </a:rPr>
              <a:t>보험금 지급능력 신용등급</a:t>
            </a:r>
            <a:endParaRPr sz="750">
              <a:latin typeface="Arial"/>
              <a:ea typeface="Arial"/>
              <a:cs typeface="Arial"/>
              <a:sym typeface="Arial"/>
            </a:endParaRPr>
          </a:p>
          <a:p>
            <a:pPr indent="0" lvl="0" marL="12700" rtl="0" algn="l">
              <a:lnSpc>
                <a:spcPct val="100000"/>
              </a:lnSpc>
              <a:spcBef>
                <a:spcPts val="490"/>
              </a:spcBef>
              <a:spcAft>
                <a:spcPts val="0"/>
              </a:spcAft>
              <a:buNone/>
            </a:pPr>
            <a:r>
              <a:rPr b="1" lang="en-US" sz="1600" u="sng">
                <a:solidFill>
                  <a:srgbClr val="6F5DCF"/>
                </a:solidFill>
                <a:latin typeface="Malgun Gothic"/>
                <a:ea typeface="Malgun Gothic"/>
                <a:cs typeface="Malgun Gothic"/>
                <a:sym typeface="Malgun Gothic"/>
              </a:rPr>
              <a:t>16년 연속 AAA</a:t>
            </a:r>
            <a:endParaRPr sz="1600">
              <a:latin typeface="Malgun Gothic"/>
              <a:ea typeface="Malgun Gothic"/>
              <a:cs typeface="Malgun Gothic"/>
              <a:sym typeface="Malgun Gothic"/>
            </a:endParaRPr>
          </a:p>
        </p:txBody>
      </p:sp>
      <p:sp>
        <p:nvSpPr>
          <p:cNvPr id="445" name="Google Shape;445;p9"/>
          <p:cNvSpPr txBox="1"/>
          <p:nvPr/>
        </p:nvSpPr>
        <p:spPr>
          <a:xfrm>
            <a:off x="2327300" y="1234094"/>
            <a:ext cx="887730"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800">
                <a:solidFill>
                  <a:srgbClr val="414042"/>
                </a:solidFill>
                <a:latin typeface="Malgun Gothic"/>
                <a:ea typeface="Malgun Gothic"/>
                <a:cs typeface="Malgun Gothic"/>
                <a:sym typeface="Malgun Gothic"/>
              </a:rPr>
              <a:t>신한라이프 경쟁력</a:t>
            </a:r>
            <a:endParaRPr sz="800">
              <a:latin typeface="Malgun Gothic"/>
              <a:ea typeface="Malgun Gothic"/>
              <a:cs typeface="Malgun Gothic"/>
              <a:sym typeface="Malgun Gothic"/>
            </a:endParaRPr>
          </a:p>
        </p:txBody>
      </p:sp>
      <p:sp>
        <p:nvSpPr>
          <p:cNvPr id="446" name="Google Shape;446;p9"/>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BCBEC0"/>
                </a:solidFill>
              </a:rPr>
              <a:t>신한라이프 소개</a:t>
            </a:r>
            <a:endParaRPr/>
          </a:p>
        </p:txBody>
      </p:sp>
      <p:grpSp>
        <p:nvGrpSpPr>
          <p:cNvPr id="447" name="Google Shape;447;p9"/>
          <p:cNvGrpSpPr/>
          <p:nvPr/>
        </p:nvGrpSpPr>
        <p:grpSpPr>
          <a:xfrm>
            <a:off x="2340000" y="1899869"/>
            <a:ext cx="3744595" cy="3175"/>
            <a:chOff x="2340000" y="1899869"/>
            <a:chExt cx="3744595" cy="3175"/>
          </a:xfrm>
        </p:grpSpPr>
        <p:sp>
          <p:nvSpPr>
            <p:cNvPr id="448" name="Google Shape;448;p9"/>
            <p:cNvSpPr/>
            <p:nvPr/>
          </p:nvSpPr>
          <p:spPr>
            <a:xfrm>
              <a:off x="2347937" y="1901449"/>
              <a:ext cx="3731895" cy="0"/>
            </a:xfrm>
            <a:custGeom>
              <a:rect b="b" l="l" r="r" t="t"/>
              <a:pathLst>
                <a:path extrusionOk="0" h="120000" w="3731895">
                  <a:moveTo>
                    <a:pt x="0" y="0"/>
                  </a:moveTo>
                  <a:lnTo>
                    <a:pt x="373129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 name="Google Shape;449;p9"/>
            <p:cNvSpPr/>
            <p:nvPr/>
          </p:nvSpPr>
          <p:spPr>
            <a:xfrm>
              <a:off x="2340000" y="1899869"/>
              <a:ext cx="3744595" cy="3175"/>
            </a:xfrm>
            <a:custGeom>
              <a:rect b="b" l="l" r="r" t="t"/>
              <a:pathLst>
                <a:path extrusionOk="0" h="3175" w="3744595">
                  <a:moveTo>
                    <a:pt x="3175" y="1587"/>
                  </a:moveTo>
                  <a:lnTo>
                    <a:pt x="2705" y="469"/>
                  </a:lnTo>
                  <a:lnTo>
                    <a:pt x="1587" y="0"/>
                  </a:lnTo>
                  <a:lnTo>
                    <a:pt x="457" y="469"/>
                  </a:lnTo>
                  <a:lnTo>
                    <a:pt x="0" y="1587"/>
                  </a:lnTo>
                  <a:lnTo>
                    <a:pt x="457" y="2705"/>
                  </a:lnTo>
                  <a:lnTo>
                    <a:pt x="1587" y="3175"/>
                  </a:lnTo>
                  <a:lnTo>
                    <a:pt x="2705" y="2705"/>
                  </a:lnTo>
                  <a:lnTo>
                    <a:pt x="3175" y="1587"/>
                  </a:lnTo>
                  <a:close/>
                </a:path>
                <a:path extrusionOk="0" h="3175" w="3744595">
                  <a:moveTo>
                    <a:pt x="3743998" y="1587"/>
                  </a:moveTo>
                  <a:lnTo>
                    <a:pt x="3743528" y="469"/>
                  </a:lnTo>
                  <a:lnTo>
                    <a:pt x="3742410" y="0"/>
                  </a:lnTo>
                  <a:lnTo>
                    <a:pt x="3741280" y="469"/>
                  </a:lnTo>
                  <a:lnTo>
                    <a:pt x="3740823" y="1587"/>
                  </a:lnTo>
                  <a:lnTo>
                    <a:pt x="3741280" y="2705"/>
                  </a:lnTo>
                  <a:lnTo>
                    <a:pt x="3742410" y="3175"/>
                  </a:lnTo>
                  <a:lnTo>
                    <a:pt x="3743528" y="2705"/>
                  </a:lnTo>
                  <a:lnTo>
                    <a:pt x="3743998"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0" name="Google Shape;450;p9"/>
          <p:cNvSpPr txBox="1"/>
          <p:nvPr/>
        </p:nvSpPr>
        <p:spPr>
          <a:xfrm>
            <a:off x="2327300" y="1662762"/>
            <a:ext cx="279400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F5DCF"/>
                </a:solidFill>
                <a:latin typeface="Malgun Gothic"/>
                <a:ea typeface="Malgun Gothic"/>
                <a:cs typeface="Malgun Gothic"/>
                <a:sym typeface="Malgun Gothic"/>
              </a:rPr>
              <a:t>고객의 평생을 함께 할 수 있는 업계 선도적 건전성</a:t>
            </a:r>
            <a:endParaRPr sz="1000">
              <a:latin typeface="Malgun Gothic"/>
              <a:ea typeface="Malgun Gothic"/>
              <a:cs typeface="Malgun Gothic"/>
              <a:sym typeface="Malgun Gothic"/>
            </a:endParaRPr>
          </a:p>
        </p:txBody>
      </p:sp>
      <p:sp>
        <p:nvSpPr>
          <p:cNvPr id="451" name="Google Shape;451;p9"/>
          <p:cNvSpPr txBox="1"/>
          <p:nvPr/>
        </p:nvSpPr>
        <p:spPr>
          <a:xfrm>
            <a:off x="2327300" y="1908465"/>
            <a:ext cx="3771265" cy="57340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보험업 본연의 가치 중심 전략과 선진화된 경영 관리를 기반으로 확고부 동한 건전성과 생명보험업계 최상위 수준의 지급여력비율을 유지하며 고객의 신뢰를 강화하고 있습니다.</a:t>
            </a:r>
            <a:endParaRPr sz="800">
              <a:latin typeface="Arial"/>
              <a:ea typeface="Arial"/>
              <a:cs typeface="Arial"/>
              <a:sym typeface="Arial"/>
            </a:endParaRPr>
          </a:p>
        </p:txBody>
      </p:sp>
      <p:grpSp>
        <p:nvGrpSpPr>
          <p:cNvPr id="452" name="Google Shape;452;p9"/>
          <p:cNvGrpSpPr/>
          <p:nvPr/>
        </p:nvGrpSpPr>
        <p:grpSpPr>
          <a:xfrm>
            <a:off x="6551994" y="1899869"/>
            <a:ext cx="3744595" cy="3175"/>
            <a:chOff x="6551994" y="1899869"/>
            <a:chExt cx="3744595" cy="3175"/>
          </a:xfrm>
        </p:grpSpPr>
        <p:sp>
          <p:nvSpPr>
            <p:cNvPr id="453" name="Google Shape;453;p9"/>
            <p:cNvSpPr/>
            <p:nvPr/>
          </p:nvSpPr>
          <p:spPr>
            <a:xfrm>
              <a:off x="6559938" y="1901449"/>
              <a:ext cx="3731895" cy="0"/>
            </a:xfrm>
            <a:custGeom>
              <a:rect b="b" l="l" r="r" t="t"/>
              <a:pathLst>
                <a:path extrusionOk="0" h="120000" w="3731895">
                  <a:moveTo>
                    <a:pt x="0" y="0"/>
                  </a:moveTo>
                  <a:lnTo>
                    <a:pt x="3731298"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4" name="Google Shape;454;p9"/>
            <p:cNvSpPr/>
            <p:nvPr/>
          </p:nvSpPr>
          <p:spPr>
            <a:xfrm>
              <a:off x="6551994" y="1899869"/>
              <a:ext cx="3744595" cy="3175"/>
            </a:xfrm>
            <a:custGeom>
              <a:rect b="b" l="l" r="r" t="t"/>
              <a:pathLst>
                <a:path extrusionOk="0" h="3175" w="3744595">
                  <a:moveTo>
                    <a:pt x="3175" y="1587"/>
                  </a:moveTo>
                  <a:lnTo>
                    <a:pt x="2705" y="469"/>
                  </a:lnTo>
                  <a:lnTo>
                    <a:pt x="1587" y="0"/>
                  </a:lnTo>
                  <a:lnTo>
                    <a:pt x="469" y="469"/>
                  </a:lnTo>
                  <a:lnTo>
                    <a:pt x="0" y="1587"/>
                  </a:lnTo>
                  <a:lnTo>
                    <a:pt x="469" y="2705"/>
                  </a:lnTo>
                  <a:lnTo>
                    <a:pt x="1587" y="3175"/>
                  </a:lnTo>
                  <a:lnTo>
                    <a:pt x="2705" y="2705"/>
                  </a:lnTo>
                  <a:lnTo>
                    <a:pt x="3175" y="1587"/>
                  </a:lnTo>
                  <a:close/>
                </a:path>
                <a:path extrusionOk="0" h="3175" w="3744595">
                  <a:moveTo>
                    <a:pt x="3743998" y="1587"/>
                  </a:moveTo>
                  <a:lnTo>
                    <a:pt x="3743528" y="469"/>
                  </a:lnTo>
                  <a:lnTo>
                    <a:pt x="3742410" y="0"/>
                  </a:lnTo>
                  <a:lnTo>
                    <a:pt x="3741293" y="469"/>
                  </a:lnTo>
                  <a:lnTo>
                    <a:pt x="3740823" y="1587"/>
                  </a:lnTo>
                  <a:lnTo>
                    <a:pt x="3741293" y="2705"/>
                  </a:lnTo>
                  <a:lnTo>
                    <a:pt x="3742410" y="3175"/>
                  </a:lnTo>
                  <a:lnTo>
                    <a:pt x="3743528" y="2705"/>
                  </a:lnTo>
                  <a:lnTo>
                    <a:pt x="3743998" y="1587"/>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5" name="Google Shape;455;p9"/>
          <p:cNvSpPr txBox="1"/>
          <p:nvPr/>
        </p:nvSpPr>
        <p:spPr>
          <a:xfrm>
            <a:off x="6539300" y="1662762"/>
            <a:ext cx="220027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solidFill>
                  <a:srgbClr val="6F5DCF"/>
                </a:solidFill>
                <a:latin typeface="Malgun Gothic"/>
                <a:ea typeface="Malgun Gothic"/>
                <a:cs typeface="Malgun Gothic"/>
                <a:sym typeface="Malgun Gothic"/>
              </a:rPr>
              <a:t>미래 지속성장을 위한 신성장 동력 확보</a:t>
            </a:r>
            <a:endParaRPr sz="1000">
              <a:latin typeface="Malgun Gothic"/>
              <a:ea typeface="Malgun Gothic"/>
              <a:cs typeface="Malgun Gothic"/>
              <a:sym typeface="Malgun Gothic"/>
            </a:endParaRPr>
          </a:p>
        </p:txBody>
      </p:sp>
      <p:sp>
        <p:nvSpPr>
          <p:cNvPr id="456" name="Google Shape;456;p9"/>
          <p:cNvSpPr txBox="1"/>
          <p:nvPr/>
        </p:nvSpPr>
        <p:spPr>
          <a:xfrm>
            <a:off x="6539300" y="1908465"/>
            <a:ext cx="3771265" cy="391160"/>
          </a:xfrm>
          <a:prstGeom prst="rect">
            <a:avLst/>
          </a:prstGeom>
          <a:noFill/>
          <a:ln>
            <a:noFill/>
          </a:ln>
        </p:spPr>
        <p:txBody>
          <a:bodyPr anchorCtr="0" anchor="t" bIns="0" lIns="0" spcFirstLastPara="1" rIns="0" wrap="square" tIns="11425">
            <a:spAutoFit/>
          </a:bodyPr>
          <a:lstStyle/>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신한라이프는 고객에게 최적의 서비스를 제공하고 미래의 지속적인 성장을 도모하기 위해, 지속적인 변화와 혁신을 추진하며 신성장 동력을 확보하고 있습니다.</a:t>
            </a:r>
            <a:endParaRPr sz="800">
              <a:latin typeface="Arial"/>
              <a:ea typeface="Arial"/>
              <a:cs typeface="Arial"/>
              <a:sym typeface="Arial"/>
            </a:endParaRPr>
          </a:p>
        </p:txBody>
      </p:sp>
      <p:sp>
        <p:nvSpPr>
          <p:cNvPr id="457" name="Google Shape;457;p9"/>
          <p:cNvSpPr txBox="1"/>
          <p:nvPr/>
        </p:nvSpPr>
        <p:spPr>
          <a:xfrm>
            <a:off x="7646300" y="2979406"/>
            <a:ext cx="2413000" cy="139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차별화된 일류 경쟁력 구축으로 판매 전문회사 스탠다드 도약</a:t>
            </a:r>
            <a:endParaRPr sz="750">
              <a:latin typeface="Arial"/>
              <a:ea typeface="Arial"/>
              <a:cs typeface="Arial"/>
              <a:sym typeface="Arial"/>
            </a:endParaRPr>
          </a:p>
        </p:txBody>
      </p:sp>
      <p:sp>
        <p:nvSpPr>
          <p:cNvPr id="458" name="Google Shape;458;p9"/>
          <p:cNvSpPr txBox="1"/>
          <p:nvPr/>
        </p:nvSpPr>
        <p:spPr>
          <a:xfrm>
            <a:off x="7646300" y="3093706"/>
            <a:ext cx="2134235" cy="675640"/>
          </a:xfrm>
          <a:prstGeom prst="rect">
            <a:avLst/>
          </a:prstGeom>
          <a:noFill/>
          <a:ln>
            <a:noFill/>
          </a:ln>
        </p:spPr>
        <p:txBody>
          <a:bodyPr anchorCtr="0" anchor="t" bIns="0" lIns="0" spcFirstLastPara="1" rIns="0" wrap="square" tIns="12700">
            <a:spAutoFit/>
          </a:bodyPr>
          <a:lstStyle/>
          <a:p>
            <a:pPr indent="-47625" lvl="0" marL="55244" marR="102235"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금융소비자보호 중심 경영을 통한 GA시장 내 선진 영업문화 조성</a:t>
            </a:r>
            <a:endParaRPr sz="750">
              <a:latin typeface="Arial"/>
              <a:ea typeface="Arial"/>
              <a:cs typeface="Arial"/>
              <a:sym typeface="Arial"/>
            </a:endParaRPr>
          </a:p>
          <a:p>
            <a:pPr indent="-47625" lvl="0" marL="55244" marR="5080" rtl="0" algn="l">
              <a:lnSpc>
                <a:spcPct val="142200"/>
              </a:lnSpc>
              <a:spcBef>
                <a:spcPts val="0"/>
              </a:spcBef>
              <a:spcAft>
                <a:spcPts val="0"/>
              </a:spcAft>
              <a:buClr>
                <a:srgbClr val="58595B"/>
              </a:buClr>
              <a:buSzPts val="750"/>
              <a:buFont typeface="Arial"/>
              <a:buChar char="•"/>
            </a:pPr>
            <a:r>
              <a:rPr b="0" lang="en-US" sz="750">
                <a:solidFill>
                  <a:srgbClr val="58595B"/>
                </a:solidFill>
                <a:latin typeface="Arial"/>
                <a:ea typeface="Arial"/>
                <a:cs typeface="Arial"/>
                <a:sym typeface="Arial"/>
              </a:rPr>
              <a:t>전문ICT 시스템 기반 시설과 영업지원 사업 역량으로 TM토탈서비스제공</a:t>
            </a:r>
            <a:endParaRPr sz="750">
              <a:latin typeface="Arial"/>
              <a:ea typeface="Arial"/>
              <a:cs typeface="Arial"/>
              <a:sym typeface="Arial"/>
            </a:endParaRPr>
          </a:p>
        </p:txBody>
      </p:sp>
      <p:sp>
        <p:nvSpPr>
          <p:cNvPr id="459" name="Google Shape;459;p9"/>
          <p:cNvSpPr txBox="1"/>
          <p:nvPr/>
        </p:nvSpPr>
        <p:spPr>
          <a:xfrm>
            <a:off x="6716562" y="3199653"/>
            <a:ext cx="659130" cy="304800"/>
          </a:xfrm>
          <a:prstGeom prst="rect">
            <a:avLst/>
          </a:prstGeom>
          <a:noFill/>
          <a:ln>
            <a:noFill/>
          </a:ln>
        </p:spPr>
        <p:txBody>
          <a:bodyPr anchorCtr="0" anchor="t" bIns="0" lIns="0" spcFirstLastPara="1" rIns="0" wrap="square" tIns="12700">
            <a:spAutoFit/>
          </a:bodyPr>
          <a:lstStyle/>
          <a:p>
            <a:pPr indent="-50165" lvl="0" marL="62230" marR="5080" rtl="0" algn="l">
              <a:lnSpc>
                <a:spcPct val="122200"/>
              </a:lnSpc>
              <a:spcBef>
                <a:spcPts val="0"/>
              </a:spcBef>
              <a:spcAft>
                <a:spcPts val="0"/>
              </a:spcAft>
              <a:buNone/>
            </a:pPr>
            <a:r>
              <a:rPr b="0" lang="en-US" sz="750">
                <a:solidFill>
                  <a:srgbClr val="FFFFFF"/>
                </a:solidFill>
                <a:latin typeface="Arial"/>
                <a:ea typeface="Arial"/>
                <a:cs typeface="Arial"/>
                <a:sym typeface="Arial"/>
              </a:rPr>
              <a:t>신한금융플러스 (판매 자회사)</a:t>
            </a:r>
            <a:endParaRPr sz="750">
              <a:latin typeface="Arial"/>
              <a:ea typeface="Arial"/>
              <a:cs typeface="Arial"/>
              <a:sym typeface="Arial"/>
            </a:endParaRPr>
          </a:p>
        </p:txBody>
      </p:sp>
      <p:sp>
        <p:nvSpPr>
          <p:cNvPr id="460" name="Google Shape;460;p9"/>
          <p:cNvSpPr txBox="1"/>
          <p:nvPr/>
        </p:nvSpPr>
        <p:spPr>
          <a:xfrm>
            <a:off x="7646300" y="6069787"/>
            <a:ext cx="2546350" cy="513080"/>
          </a:xfrm>
          <a:prstGeom prst="rect">
            <a:avLst/>
          </a:prstGeom>
          <a:noFill/>
          <a:ln>
            <a:noFill/>
          </a:ln>
        </p:spPr>
        <p:txBody>
          <a:bodyPr anchorCtr="0" anchor="t" bIns="0" lIns="0" spcFirstLastPara="1" rIns="0" wrap="square" tIns="60950">
            <a:spAutoFit/>
          </a:bodyPr>
          <a:lstStyle/>
          <a:p>
            <a:pPr indent="0" lvl="0" marL="12700" rtl="0" algn="l">
              <a:lnSpc>
                <a:spcPct val="100000"/>
              </a:lnSpc>
              <a:spcBef>
                <a:spcPts val="0"/>
              </a:spcBef>
              <a:spcAft>
                <a:spcPts val="0"/>
              </a:spcAft>
              <a:buNone/>
            </a:pPr>
            <a:r>
              <a:rPr b="0" lang="en-US" sz="750">
                <a:solidFill>
                  <a:srgbClr val="58595B"/>
                </a:solidFill>
                <a:latin typeface="Arial"/>
                <a:ea typeface="Arial"/>
                <a:cs typeface="Arial"/>
                <a:sym typeface="Arial"/>
              </a:rPr>
              <a:t>고객 맞춤형 금융 서비스 제공 위한 마이데이터 사업 본허가 획득</a:t>
            </a:r>
            <a:endParaRPr sz="750">
              <a:latin typeface="Arial"/>
              <a:ea typeface="Arial"/>
              <a:cs typeface="Arial"/>
              <a:sym typeface="Arial"/>
            </a:endParaRPr>
          </a:p>
          <a:p>
            <a:pPr indent="-47625" lvl="0" marL="55244" rtl="0" algn="l">
              <a:lnSpc>
                <a:spcPct val="100000"/>
              </a:lnSpc>
              <a:spcBef>
                <a:spcPts val="380"/>
              </a:spcBef>
              <a:spcAft>
                <a:spcPts val="0"/>
              </a:spcAft>
              <a:buClr>
                <a:srgbClr val="58595B"/>
              </a:buClr>
              <a:buSzPts val="750"/>
              <a:buFont typeface="Arial"/>
              <a:buChar char="•"/>
            </a:pPr>
            <a:r>
              <a:rPr b="0" lang="en-US" sz="750">
                <a:solidFill>
                  <a:srgbClr val="58595B"/>
                </a:solidFill>
                <a:latin typeface="Arial"/>
                <a:ea typeface="Arial"/>
                <a:cs typeface="Arial"/>
                <a:sym typeface="Arial"/>
              </a:rPr>
              <a:t>자체보유 보장자산 Data에 개인금융·신용정보를 결합,</a:t>
            </a:r>
            <a:endParaRPr sz="750">
              <a:latin typeface="Arial"/>
              <a:ea typeface="Arial"/>
              <a:cs typeface="Arial"/>
              <a:sym typeface="Arial"/>
            </a:endParaRPr>
          </a:p>
          <a:p>
            <a:pPr indent="0" lvl="0" marL="55244" rtl="0" algn="l">
              <a:lnSpc>
                <a:spcPct val="100000"/>
              </a:lnSpc>
              <a:spcBef>
                <a:spcPts val="380"/>
              </a:spcBef>
              <a:spcAft>
                <a:spcPts val="0"/>
              </a:spcAft>
              <a:buNone/>
            </a:pPr>
            <a:r>
              <a:rPr b="0" lang="en-US" sz="750">
                <a:solidFill>
                  <a:srgbClr val="58595B"/>
                </a:solidFill>
                <a:latin typeface="Arial"/>
                <a:ea typeface="Arial"/>
                <a:cs typeface="Arial"/>
                <a:sym typeface="Arial"/>
              </a:rPr>
              <a:t>고객 생애주기별 정교화된 인생설계 및 맞춤형 금융서비스 지원</a:t>
            </a:r>
            <a:endParaRPr sz="750">
              <a:latin typeface="Arial"/>
              <a:ea typeface="Arial"/>
              <a:cs typeface="Arial"/>
              <a:sym typeface="Arial"/>
            </a:endParaRPr>
          </a:p>
        </p:txBody>
      </p:sp>
      <p:graphicFrame>
        <p:nvGraphicFramePr>
          <p:cNvPr id="461" name="Google Shape;461;p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5">
                            <a:extLst>
                              <a:ext uri="{A12FA001-AC4F-418D-AE19-62706E023703}">
                                <ahyp:hlinkClr val="tx"/>
                              </a:ext>
                            </a:extLst>
                          </a:hlinkClick>
                        </a:rPr>
                        <a:t>대표이사 인사말</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6F5DCF"/>
                          </a:solidFill>
                          <a:latin typeface="Malgun Gothic"/>
                          <a:ea typeface="Malgun Gothic"/>
                          <a:cs typeface="Malgun Gothic"/>
                          <a:sym typeface="Malgun Gothic"/>
                          <a:hlinkClick action="ppaction://hlinksldjump" r:id="rId6">
                            <a:extLst>
                              <a:ext uri="{A12FA001-AC4F-418D-AE19-62706E023703}">
                                <ahyp:hlinkClr val="tx"/>
                              </a:ext>
                            </a:extLst>
                          </a:hlinkClick>
                        </a:rPr>
                        <a:t>신한라이프 소개</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7">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8">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462" name="Google Shape;462;p9"/>
          <p:cNvSpPr txBox="1"/>
          <p:nvPr/>
        </p:nvSpPr>
        <p:spPr>
          <a:xfrm>
            <a:off x="2435934" y="5747607"/>
            <a:ext cx="165163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국내 생명보험사 K-ICS 비율(신지급여력비율)</a:t>
            </a:r>
            <a:endParaRPr sz="700">
              <a:latin typeface="Arial"/>
              <a:ea typeface="Arial"/>
              <a:cs typeface="Arial"/>
              <a:sym typeface="Arial"/>
            </a:endParaRPr>
          </a:p>
        </p:txBody>
      </p:sp>
      <p:grpSp>
        <p:nvGrpSpPr>
          <p:cNvPr id="463" name="Google Shape;463;p9"/>
          <p:cNvGrpSpPr/>
          <p:nvPr/>
        </p:nvGrpSpPr>
        <p:grpSpPr>
          <a:xfrm>
            <a:off x="2337288" y="5724000"/>
            <a:ext cx="3746248" cy="197073"/>
            <a:chOff x="2337288" y="5724000"/>
            <a:chExt cx="3746248" cy="197073"/>
          </a:xfrm>
        </p:grpSpPr>
        <p:pic>
          <p:nvPicPr>
            <p:cNvPr id="464" name="Google Shape;464;p9"/>
            <p:cNvPicPr preferRelativeResize="0"/>
            <p:nvPr/>
          </p:nvPicPr>
          <p:blipFill rotWithShape="1">
            <a:blip r:embed="rId9">
              <a:alphaModFix/>
            </a:blip>
            <a:srcRect b="0" l="0" r="0" t="0"/>
            <a:stretch/>
          </p:blipFill>
          <p:spPr>
            <a:xfrm>
              <a:off x="2337288" y="5724441"/>
              <a:ext cx="90928" cy="196632"/>
            </a:xfrm>
            <a:prstGeom prst="rect">
              <a:avLst/>
            </a:prstGeom>
            <a:noFill/>
            <a:ln>
              <a:noFill/>
            </a:ln>
          </p:spPr>
        </p:pic>
        <p:sp>
          <p:nvSpPr>
            <p:cNvPr id="465" name="Google Shape;465;p9"/>
            <p:cNvSpPr/>
            <p:nvPr/>
          </p:nvSpPr>
          <p:spPr>
            <a:xfrm>
              <a:off x="2449183" y="5919631"/>
              <a:ext cx="3526790" cy="0"/>
            </a:xfrm>
            <a:custGeom>
              <a:rect b="b" l="l" r="r" t="t"/>
              <a:pathLst>
                <a:path extrusionOk="0" h="120000" w="3526790">
                  <a:moveTo>
                    <a:pt x="0" y="0"/>
                  </a:moveTo>
                  <a:lnTo>
                    <a:pt x="3526269"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6" name="Google Shape;466;p9"/>
            <p:cNvPicPr preferRelativeResize="0"/>
            <p:nvPr/>
          </p:nvPicPr>
          <p:blipFill rotWithShape="1">
            <a:blip r:embed="rId10">
              <a:alphaModFix/>
            </a:blip>
            <a:srcRect b="0" l="0" r="0" t="0"/>
            <a:stretch/>
          </p:blipFill>
          <p:spPr>
            <a:xfrm>
              <a:off x="5992608" y="5724000"/>
              <a:ext cx="90928" cy="196631"/>
            </a:xfrm>
            <a:prstGeom prst="rect">
              <a:avLst/>
            </a:prstGeom>
            <a:noFill/>
            <a:ln>
              <a:noFill/>
            </a:ln>
          </p:spPr>
        </p:pic>
        <p:sp>
          <p:nvSpPr>
            <p:cNvPr id="467" name="Google Shape;467;p9"/>
            <p:cNvSpPr/>
            <p:nvPr/>
          </p:nvSpPr>
          <p:spPr>
            <a:xfrm>
              <a:off x="2445372" y="5725442"/>
              <a:ext cx="3526790" cy="0"/>
            </a:xfrm>
            <a:custGeom>
              <a:rect b="b" l="l" r="r" t="t"/>
              <a:pathLst>
                <a:path extrusionOk="0" h="120000" w="3526790">
                  <a:moveTo>
                    <a:pt x="352626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 name="Google Shape;468;p9"/>
            <p:cNvSpPr/>
            <p:nvPr/>
          </p:nvSpPr>
          <p:spPr>
            <a:xfrm>
              <a:off x="2338730" y="5725444"/>
              <a:ext cx="3743960" cy="194310"/>
            </a:xfrm>
            <a:custGeom>
              <a:rect b="b" l="l" r="r" t="t"/>
              <a:pathLst>
                <a:path extrusionOk="0" h="194310" w="3743960">
                  <a:moveTo>
                    <a:pt x="165" y="91376"/>
                  </a:moveTo>
                  <a:lnTo>
                    <a:pt x="50" y="93268"/>
                  </a:lnTo>
                  <a:lnTo>
                    <a:pt x="0" y="95173"/>
                  </a:lnTo>
                  <a:lnTo>
                    <a:pt x="0" y="97091"/>
                  </a:lnTo>
                  <a:lnTo>
                    <a:pt x="0" y="99009"/>
                  </a:lnTo>
                  <a:lnTo>
                    <a:pt x="50" y="100914"/>
                  </a:lnTo>
                  <a:lnTo>
                    <a:pt x="165" y="102806"/>
                  </a:lnTo>
                </a:path>
                <a:path extrusionOk="0" h="194310" w="3743960">
                  <a:moveTo>
                    <a:pt x="91376" y="194017"/>
                  </a:moveTo>
                  <a:lnTo>
                    <a:pt x="93268" y="194132"/>
                  </a:lnTo>
                  <a:lnTo>
                    <a:pt x="95173" y="194182"/>
                  </a:lnTo>
                  <a:lnTo>
                    <a:pt x="97091" y="194182"/>
                  </a:lnTo>
                  <a:lnTo>
                    <a:pt x="102819" y="194182"/>
                  </a:lnTo>
                </a:path>
                <a:path extrusionOk="0" h="194310" w="3743960">
                  <a:moveTo>
                    <a:pt x="3640543" y="194182"/>
                  </a:moveTo>
                  <a:lnTo>
                    <a:pt x="3646271" y="194182"/>
                  </a:lnTo>
                  <a:lnTo>
                    <a:pt x="3648189" y="194182"/>
                  </a:lnTo>
                  <a:lnTo>
                    <a:pt x="3650094" y="194132"/>
                  </a:lnTo>
                  <a:lnTo>
                    <a:pt x="3651986" y="194017"/>
                  </a:lnTo>
                </a:path>
                <a:path extrusionOk="0" h="194310" w="3743960">
                  <a:moveTo>
                    <a:pt x="3743198" y="102806"/>
                  </a:moveTo>
                  <a:lnTo>
                    <a:pt x="3743312" y="100914"/>
                  </a:lnTo>
                  <a:lnTo>
                    <a:pt x="3743363" y="99009"/>
                  </a:lnTo>
                  <a:lnTo>
                    <a:pt x="3743363" y="97091"/>
                  </a:lnTo>
                  <a:lnTo>
                    <a:pt x="3743363" y="95173"/>
                  </a:lnTo>
                  <a:lnTo>
                    <a:pt x="3743312" y="93268"/>
                  </a:lnTo>
                  <a:lnTo>
                    <a:pt x="3743198" y="91376"/>
                  </a:lnTo>
                </a:path>
                <a:path extrusionOk="0" h="194310" w="3743960">
                  <a:moveTo>
                    <a:pt x="3651986" y="165"/>
                  </a:moveTo>
                  <a:lnTo>
                    <a:pt x="3650094" y="50"/>
                  </a:lnTo>
                  <a:lnTo>
                    <a:pt x="3648189" y="0"/>
                  </a:lnTo>
                  <a:lnTo>
                    <a:pt x="3646271" y="0"/>
                  </a:lnTo>
                  <a:lnTo>
                    <a:pt x="3640543" y="0"/>
                  </a:lnTo>
                </a:path>
                <a:path extrusionOk="0" h="194310" w="374396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9" name="Google Shape;469;p9"/>
            <p:cNvPicPr preferRelativeResize="0"/>
            <p:nvPr/>
          </p:nvPicPr>
          <p:blipFill rotWithShape="1">
            <a:blip r:embed="rId11">
              <a:alphaModFix/>
            </a:blip>
            <a:srcRect b="0" l="0" r="0" t="0"/>
            <a:stretch/>
          </p:blipFill>
          <p:spPr>
            <a:xfrm>
              <a:off x="5913333" y="5769806"/>
              <a:ext cx="105460" cy="105460"/>
            </a:xfrm>
            <a:prstGeom prst="rect">
              <a:avLst/>
            </a:prstGeom>
            <a:noFill/>
            <a:ln>
              <a:noFill/>
            </a:ln>
          </p:spPr>
        </p:pic>
      </p:grpSp>
      <p:graphicFrame>
        <p:nvGraphicFramePr>
          <p:cNvPr id="470" name="Google Shape;470;p9"/>
          <p:cNvGraphicFramePr/>
          <p:nvPr/>
        </p:nvGraphicFramePr>
        <p:xfrm>
          <a:off x="2339999" y="6209536"/>
          <a:ext cx="3000000" cy="3000000"/>
        </p:xfrm>
        <a:graphic>
          <a:graphicData uri="http://schemas.openxmlformats.org/drawingml/2006/table">
            <a:tbl>
              <a:tblPr bandRow="1" firstRow="1">
                <a:noFill/>
                <a:tableStyleId>{C31ADFB9-D814-4208-886B-9652E2F75FA4}</a:tableStyleId>
              </a:tblPr>
              <a:tblGrid>
                <a:gridCol w="855350"/>
                <a:gridCol w="1049650"/>
                <a:gridCol w="651500"/>
                <a:gridCol w="612150"/>
                <a:gridCol w="576575"/>
              </a:tblGrid>
              <a:tr h="197475">
                <a:tc>
                  <a:txBody>
                    <a:bodyPr/>
                    <a:lstStyle/>
                    <a:p>
                      <a:pPr indent="0" lvl="0" marL="0" marR="0" rtl="0" algn="l">
                        <a:lnSpc>
                          <a:spcPct val="100000"/>
                        </a:lnSpc>
                        <a:spcBef>
                          <a:spcPts val="0"/>
                        </a:spcBef>
                        <a:spcAft>
                          <a:spcPts val="0"/>
                        </a:spcAft>
                        <a:buNone/>
                      </a:pPr>
                      <a:r>
                        <a:rPr b="0" lang="en-US" sz="750" u="none" cap="none" strike="noStrike">
                          <a:solidFill>
                            <a:srgbClr val="6F5DCF"/>
                          </a:solidFill>
                          <a:latin typeface="Arial"/>
                          <a:ea typeface="Arial"/>
                          <a:cs typeface="Arial"/>
                          <a:sym typeface="Arial"/>
                        </a:rPr>
                        <a:t>구분</a:t>
                      </a:r>
                      <a:endParaRPr sz="750" u="none" cap="none" strike="noStrike">
                        <a:latin typeface="Arial"/>
                        <a:ea typeface="Arial"/>
                        <a:cs typeface="Arial"/>
                        <a:sym typeface="Arial"/>
                      </a:endParaRPr>
                    </a:p>
                  </a:txBody>
                  <a:tcPr marT="3237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175895" rtl="0" algn="r">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신한라이프</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38735" marR="0" rtl="0" algn="ctr">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A사</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0" marR="0" rtl="0" algn="ctr">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B사</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c>
                  <a:txBody>
                    <a:bodyPr/>
                    <a:lstStyle/>
                    <a:p>
                      <a:pPr indent="0" lvl="0" marL="34925" marR="0" rtl="0" algn="ctr">
                        <a:lnSpc>
                          <a:spcPct val="100000"/>
                        </a:lnSpc>
                        <a:spcBef>
                          <a:spcPts val="0"/>
                        </a:spcBef>
                        <a:spcAft>
                          <a:spcPts val="0"/>
                        </a:spcAft>
                        <a:buNone/>
                      </a:pPr>
                      <a:r>
                        <a:rPr b="0" lang="en-US" sz="700" u="none" cap="none" strike="noStrike">
                          <a:solidFill>
                            <a:srgbClr val="6F5DCF"/>
                          </a:solidFill>
                          <a:latin typeface="Arial"/>
                          <a:ea typeface="Arial"/>
                          <a:cs typeface="Arial"/>
                          <a:sym typeface="Arial"/>
                        </a:rPr>
                        <a:t>C사</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lnB cap="flat" cmpd="sng" w="9525">
                      <a:solidFill>
                        <a:srgbClr val="6F5DCF"/>
                      </a:solidFill>
                      <a:prstDash val="solid"/>
                      <a:round/>
                      <a:headEnd len="sm" w="sm" type="none"/>
                      <a:tailEnd len="sm" w="sm" type="none"/>
                    </a:lnB>
                    <a:solidFill>
                      <a:srgbClr val="E9E6F7"/>
                    </a:solidFill>
                  </a:tcPr>
                </a:tc>
              </a:tr>
              <a:tr h="199400">
                <a:tc>
                  <a:txBody>
                    <a:bodyPr/>
                    <a:lstStyle/>
                    <a:p>
                      <a:pPr indent="0" lvl="0" marL="0" marR="0" rtl="0" algn="l">
                        <a:lnSpc>
                          <a:spcPct val="100000"/>
                        </a:lnSpc>
                        <a:spcBef>
                          <a:spcPts val="0"/>
                        </a:spcBef>
                        <a:spcAft>
                          <a:spcPts val="0"/>
                        </a:spcAft>
                        <a:buNone/>
                      </a:pPr>
                      <a:r>
                        <a:rPr b="0" lang="en-US" sz="700" u="none" cap="none" strike="noStrike">
                          <a:solidFill>
                            <a:srgbClr val="231F20"/>
                          </a:solidFill>
                          <a:latin typeface="Arial"/>
                          <a:ea typeface="Arial"/>
                          <a:cs typeface="Arial"/>
                          <a:sym typeface="Arial"/>
                        </a:rPr>
                        <a:t>K-ICS 비율</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tcPr>
                </a:tc>
                <a:tc>
                  <a:txBody>
                    <a:bodyPr/>
                    <a:lstStyle/>
                    <a:p>
                      <a:pPr indent="0" lvl="0" marL="0" marR="223520" rtl="0" algn="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250.8%</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tcPr>
                </a:tc>
                <a:tc>
                  <a:txBody>
                    <a:bodyPr/>
                    <a:lstStyle/>
                    <a:p>
                      <a:pPr indent="0" lvl="0" marL="38735"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218.8%</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183.8%</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tcPr>
                </a:tc>
                <a:tc>
                  <a:txBody>
                    <a:bodyPr/>
                    <a:lstStyle/>
                    <a:p>
                      <a:pPr indent="0" lvl="0" marL="34925" marR="0" rtl="0" algn="ctr">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193.8%</a:t>
                      </a:r>
                      <a:endParaRPr sz="700" u="none" cap="none" strike="noStrike">
                        <a:latin typeface="Arial"/>
                        <a:ea typeface="Arial"/>
                        <a:cs typeface="Arial"/>
                        <a:sym typeface="Arial"/>
                      </a:endParaRPr>
                    </a:p>
                  </a:txBody>
                  <a:tcPr marT="36825" marB="0" marR="0" marL="0">
                    <a:lnT cap="flat" cmpd="sng" w="9525">
                      <a:solidFill>
                        <a:srgbClr val="6F5DCF"/>
                      </a:solidFill>
                      <a:prstDash val="solid"/>
                      <a:round/>
                      <a:headEnd len="sm" w="sm" type="none"/>
                      <a:tailEnd len="sm" w="sm" type="none"/>
                    </a:lnT>
                  </a:tcPr>
                </a:tc>
              </a:tr>
            </a:tbl>
          </a:graphicData>
        </a:graphic>
      </p:graphicFrame>
      <p:sp>
        <p:nvSpPr>
          <p:cNvPr id="471" name="Google Shape;471;p9"/>
          <p:cNvSpPr/>
          <p:nvPr/>
        </p:nvSpPr>
        <p:spPr>
          <a:xfrm>
            <a:off x="2340000" y="6607124"/>
            <a:ext cx="1044575" cy="0"/>
          </a:xfrm>
          <a:custGeom>
            <a:rect b="b" l="l" r="r" t="t"/>
            <a:pathLst>
              <a:path extrusionOk="0" h="120000" w="1044575">
                <a:moveTo>
                  <a:pt x="0" y="0"/>
                </a:moveTo>
                <a:lnTo>
                  <a:pt x="1044003"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2" name="Google Shape;472;p9"/>
          <p:cNvSpPr/>
          <p:nvPr/>
        </p:nvSpPr>
        <p:spPr>
          <a:xfrm>
            <a:off x="3456000" y="6607124"/>
            <a:ext cx="792480" cy="0"/>
          </a:xfrm>
          <a:custGeom>
            <a:rect b="b" l="l" r="r" t="t"/>
            <a:pathLst>
              <a:path extrusionOk="0" h="120000" w="792479">
                <a:moveTo>
                  <a:pt x="0" y="0"/>
                </a:moveTo>
                <a:lnTo>
                  <a:pt x="791997"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3" name="Google Shape;473;p9"/>
          <p:cNvSpPr/>
          <p:nvPr/>
        </p:nvSpPr>
        <p:spPr>
          <a:xfrm>
            <a:off x="4320000" y="6607124"/>
            <a:ext cx="540385" cy="0"/>
          </a:xfrm>
          <a:custGeom>
            <a:rect b="b" l="l" r="r" t="t"/>
            <a:pathLst>
              <a:path extrusionOk="0" h="120000" w="540385">
                <a:moveTo>
                  <a:pt x="0" y="0"/>
                </a:moveTo>
                <a:lnTo>
                  <a:pt x="54000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4" name="Google Shape;474;p9"/>
          <p:cNvSpPr/>
          <p:nvPr/>
        </p:nvSpPr>
        <p:spPr>
          <a:xfrm>
            <a:off x="4931999" y="6607124"/>
            <a:ext cx="540385" cy="0"/>
          </a:xfrm>
          <a:custGeom>
            <a:rect b="b" l="l" r="r" t="t"/>
            <a:pathLst>
              <a:path extrusionOk="0" h="120000" w="540385">
                <a:moveTo>
                  <a:pt x="0" y="0"/>
                </a:moveTo>
                <a:lnTo>
                  <a:pt x="54000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5" name="Google Shape;475;p9"/>
          <p:cNvSpPr/>
          <p:nvPr/>
        </p:nvSpPr>
        <p:spPr>
          <a:xfrm>
            <a:off x="5543999" y="6607124"/>
            <a:ext cx="540385" cy="0"/>
          </a:xfrm>
          <a:custGeom>
            <a:rect b="b" l="l" r="r" t="t"/>
            <a:pathLst>
              <a:path extrusionOk="0" h="120000" w="540385">
                <a:moveTo>
                  <a:pt x="0" y="0"/>
                </a:moveTo>
                <a:lnTo>
                  <a:pt x="540004" y="0"/>
                </a:lnTo>
              </a:path>
            </a:pathLst>
          </a:custGeom>
          <a:noFill/>
          <a:ln cap="flat" cmpd="sng" w="9525">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6" name="Google Shape;476;p9"/>
          <p:cNvSpPr txBox="1"/>
          <p:nvPr/>
        </p:nvSpPr>
        <p:spPr>
          <a:xfrm>
            <a:off x="6712439" y="4217864"/>
            <a:ext cx="649605" cy="444500"/>
          </a:xfrm>
          <a:prstGeom prst="rect">
            <a:avLst/>
          </a:prstGeom>
          <a:noFill/>
          <a:ln>
            <a:noFill/>
          </a:ln>
        </p:spPr>
        <p:txBody>
          <a:bodyPr anchorCtr="0" anchor="t" bIns="0" lIns="0" spcFirstLastPara="1" rIns="0" wrap="square" tIns="12700">
            <a:spAutoFit/>
          </a:bodyPr>
          <a:lstStyle/>
          <a:p>
            <a:pPr indent="0" lvl="0" marL="97790" marR="90170" rtl="0" algn="ctr">
              <a:lnSpc>
                <a:spcPct val="122200"/>
              </a:lnSpc>
              <a:spcBef>
                <a:spcPts val="0"/>
              </a:spcBef>
              <a:spcAft>
                <a:spcPts val="0"/>
              </a:spcAft>
              <a:buNone/>
            </a:pPr>
            <a:r>
              <a:rPr b="0" lang="en-US" sz="750">
                <a:solidFill>
                  <a:srgbClr val="FFFFFF"/>
                </a:solidFill>
                <a:latin typeface="Arial"/>
                <a:ea typeface="Arial"/>
                <a:cs typeface="Arial"/>
                <a:sym typeface="Arial"/>
              </a:rPr>
              <a:t>신한라이프 베트남</a:t>
            </a:r>
            <a:endParaRPr sz="750">
              <a:latin typeface="Arial"/>
              <a:ea typeface="Arial"/>
              <a:cs typeface="Arial"/>
              <a:sym typeface="Arial"/>
            </a:endParaRPr>
          </a:p>
          <a:p>
            <a:pPr indent="0" lvl="0" marL="0" rtl="0" algn="ctr">
              <a:lnSpc>
                <a:spcPct val="100000"/>
              </a:lnSpc>
              <a:spcBef>
                <a:spcPts val="200"/>
              </a:spcBef>
              <a:spcAft>
                <a:spcPts val="0"/>
              </a:spcAft>
              <a:buNone/>
            </a:pPr>
            <a:r>
              <a:rPr b="0" lang="en-US" sz="750">
                <a:solidFill>
                  <a:srgbClr val="FFFFFF"/>
                </a:solidFill>
                <a:latin typeface="Arial"/>
                <a:ea typeface="Arial"/>
                <a:cs typeface="Arial"/>
                <a:sym typeface="Arial"/>
              </a:rPr>
              <a:t>(글로벌 자회사)</a:t>
            </a:r>
            <a:endParaRPr sz="750">
              <a:latin typeface="Arial"/>
              <a:ea typeface="Arial"/>
              <a:cs typeface="Arial"/>
              <a:sym typeface="Arial"/>
            </a:endParaRPr>
          </a:p>
        </p:txBody>
      </p:sp>
      <p:sp>
        <p:nvSpPr>
          <p:cNvPr id="477" name="Google Shape;477;p9"/>
          <p:cNvSpPr txBox="1"/>
          <p:nvPr/>
        </p:nvSpPr>
        <p:spPr>
          <a:xfrm>
            <a:off x="6716562" y="5270424"/>
            <a:ext cx="659130" cy="304800"/>
          </a:xfrm>
          <a:prstGeom prst="rect">
            <a:avLst/>
          </a:prstGeom>
          <a:noFill/>
          <a:ln>
            <a:noFill/>
          </a:ln>
        </p:spPr>
        <p:txBody>
          <a:bodyPr anchorCtr="0" anchor="t" bIns="0" lIns="0" spcFirstLastPara="1" rIns="0" wrap="square" tIns="12700">
            <a:spAutoFit/>
          </a:bodyPr>
          <a:lstStyle/>
          <a:p>
            <a:pPr indent="-5080" lvl="0" marL="17145" marR="5080" rtl="0" algn="l">
              <a:lnSpc>
                <a:spcPct val="122200"/>
              </a:lnSpc>
              <a:spcBef>
                <a:spcPts val="0"/>
              </a:spcBef>
              <a:spcAft>
                <a:spcPts val="0"/>
              </a:spcAft>
              <a:buNone/>
            </a:pPr>
            <a:r>
              <a:rPr b="0" lang="en-US" sz="750">
                <a:solidFill>
                  <a:srgbClr val="FFFFFF"/>
                </a:solidFill>
                <a:latin typeface="Arial"/>
                <a:ea typeface="Arial"/>
                <a:cs typeface="Arial"/>
                <a:sym typeface="Arial"/>
              </a:rPr>
              <a:t>신한라이프케어 (시니어 자회사)</a:t>
            </a:r>
            <a:endParaRPr sz="750">
              <a:latin typeface="Arial"/>
              <a:ea typeface="Arial"/>
              <a:cs typeface="Arial"/>
              <a:sym typeface="Arial"/>
            </a:endParaRPr>
          </a:p>
        </p:txBody>
      </p:sp>
      <p:sp>
        <p:nvSpPr>
          <p:cNvPr id="478" name="Google Shape;478;p9"/>
          <p:cNvSpPr txBox="1"/>
          <p:nvPr/>
        </p:nvSpPr>
        <p:spPr>
          <a:xfrm>
            <a:off x="6764091" y="6111284"/>
            <a:ext cx="600075" cy="444500"/>
          </a:xfrm>
          <a:prstGeom prst="rect">
            <a:avLst/>
          </a:prstGeom>
          <a:noFill/>
          <a:ln>
            <a:noFill/>
          </a:ln>
        </p:spPr>
        <p:txBody>
          <a:bodyPr anchorCtr="0" anchor="t" bIns="0" lIns="0" spcFirstLastPara="1" rIns="0" wrap="square" tIns="12700">
            <a:spAutoFit/>
          </a:bodyPr>
          <a:lstStyle/>
          <a:p>
            <a:pPr indent="0" lvl="0" marL="12700" marR="5080" rtl="0" algn="ctr">
              <a:lnSpc>
                <a:spcPct val="122200"/>
              </a:lnSpc>
              <a:spcBef>
                <a:spcPts val="0"/>
              </a:spcBef>
              <a:spcAft>
                <a:spcPts val="0"/>
              </a:spcAft>
              <a:buNone/>
            </a:pPr>
            <a:r>
              <a:rPr b="0" lang="en-US" sz="750">
                <a:solidFill>
                  <a:srgbClr val="FFFFFF"/>
                </a:solidFill>
                <a:latin typeface="Arial"/>
                <a:ea typeface="Arial"/>
                <a:cs typeface="Arial"/>
                <a:sym typeface="Arial"/>
              </a:rPr>
              <a:t>마이데이터 (본인신용정보 관리업)</a:t>
            </a:r>
            <a:endParaRPr sz="750">
              <a:latin typeface="Arial"/>
              <a:ea typeface="Arial"/>
              <a:cs typeface="Arial"/>
              <a:sym typeface="Arial"/>
            </a:endParaRPr>
          </a:p>
        </p:txBody>
      </p:sp>
      <p:pic>
        <p:nvPicPr>
          <p:cNvPr id="479" name="Google Shape;479;p9"/>
          <p:cNvPicPr preferRelativeResize="0"/>
          <p:nvPr/>
        </p:nvPicPr>
        <p:blipFill rotWithShape="1">
          <a:blip r:embed="rId12">
            <a:alphaModFix/>
          </a:blip>
          <a:srcRect b="0" l="0" r="0" t="0"/>
          <a:stretch/>
        </p:blipFill>
        <p:spPr>
          <a:xfrm>
            <a:off x="3959650" y="3094073"/>
            <a:ext cx="119933" cy="143748"/>
          </a:xfrm>
          <a:prstGeom prst="rect">
            <a:avLst/>
          </a:prstGeom>
          <a:noFill/>
          <a:ln>
            <a:noFill/>
          </a:ln>
        </p:spPr>
      </p:pic>
      <p:sp>
        <p:nvSpPr>
          <p:cNvPr id="480" name="Google Shape;480;p9"/>
          <p:cNvSpPr txBox="1"/>
          <p:nvPr/>
        </p:nvSpPr>
        <p:spPr>
          <a:xfrm>
            <a:off x="5345620" y="5977352"/>
            <a:ext cx="7512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(2023년 12월 기준)</a:t>
            </a:r>
            <a:endParaRPr sz="650">
              <a:latin typeface="Arial"/>
              <a:ea typeface="Arial"/>
              <a:cs typeface="Arial"/>
              <a:sym typeface="Arial"/>
            </a:endParaRPr>
          </a:p>
        </p:txBody>
      </p:sp>
      <p:sp>
        <p:nvSpPr>
          <p:cNvPr id="481" name="Google Shape;481;p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09</a:t>
            </a:r>
            <a:endParaRPr sz="900">
              <a:latin typeface="Malgun Gothic"/>
              <a:ea typeface="Malgun Gothic"/>
              <a:cs typeface="Malgun Gothic"/>
              <a:sym typeface="Malgun Gothic"/>
            </a:endParaRPr>
          </a:p>
        </p:txBody>
      </p:sp>
      <p:pic>
        <p:nvPicPr>
          <p:cNvPr id="482" name="Google Shape;482;p9"/>
          <p:cNvPicPr preferRelativeResize="0"/>
          <p:nvPr/>
        </p:nvPicPr>
        <p:blipFill rotWithShape="1">
          <a:blip r:embed="rId13">
            <a:alphaModFix/>
          </a:blip>
          <a:srcRect b="0" l="0" r="0" t="0"/>
          <a:stretch/>
        </p:blipFill>
        <p:spPr>
          <a:xfrm>
            <a:off x="431999" y="6464984"/>
            <a:ext cx="231013" cy="231013"/>
          </a:xfrm>
          <a:prstGeom prst="rect">
            <a:avLst/>
          </a:prstGeom>
          <a:noFill/>
          <a:ln>
            <a:noFill/>
          </a:ln>
        </p:spPr>
      </p:pic>
      <p:pic>
        <p:nvPicPr>
          <p:cNvPr id="483" name="Google Shape;483;p9"/>
          <p:cNvPicPr preferRelativeResize="0"/>
          <p:nvPr/>
        </p:nvPicPr>
        <p:blipFill rotWithShape="1">
          <a:blip r:embed="rId14">
            <a:alphaModFix/>
          </a:blip>
          <a:srcRect b="0" l="0" r="0" t="0"/>
          <a:stretch/>
        </p:blipFill>
        <p:spPr>
          <a:xfrm>
            <a:off x="431999" y="6167054"/>
            <a:ext cx="231013" cy="231012"/>
          </a:xfrm>
          <a:prstGeom prst="rect">
            <a:avLst/>
          </a:prstGeom>
          <a:noFill/>
          <a:ln>
            <a:noFill/>
          </a:ln>
        </p:spPr>
      </p:pic>
      <p:pic>
        <p:nvPicPr>
          <p:cNvPr id="484" name="Google Shape;484;p9"/>
          <p:cNvPicPr preferRelativeResize="0"/>
          <p:nvPr/>
        </p:nvPicPr>
        <p:blipFill rotWithShape="1">
          <a:blip r:embed="rId15">
            <a:alphaModFix/>
          </a:blip>
          <a:srcRect b="0" l="0" r="0" t="0"/>
          <a:stretch/>
        </p:blipFill>
        <p:spPr>
          <a:xfrm>
            <a:off x="431999" y="5730434"/>
            <a:ext cx="231013" cy="231013"/>
          </a:xfrm>
          <a:prstGeom prst="rect">
            <a:avLst/>
          </a:prstGeom>
          <a:noFill/>
          <a:ln>
            <a:noFill/>
          </a:ln>
        </p:spPr>
      </p:pic>
      <p:pic>
        <p:nvPicPr>
          <p:cNvPr id="485" name="Google Shape;485;p9"/>
          <p:cNvPicPr preferRelativeResize="0"/>
          <p:nvPr/>
        </p:nvPicPr>
        <p:blipFill rotWithShape="1">
          <a:blip r:embed="rId16">
            <a:alphaModFix/>
          </a:blip>
          <a:srcRect b="0" l="0" r="0" t="0"/>
          <a:stretch/>
        </p:blipFill>
        <p:spPr>
          <a:xfrm>
            <a:off x="431999" y="5432504"/>
            <a:ext cx="231013" cy="231012"/>
          </a:xfrm>
          <a:prstGeom prst="rect">
            <a:avLst/>
          </a:prstGeom>
          <a:noFill/>
          <a:ln>
            <a:noFill/>
          </a:ln>
        </p:spPr>
      </p:pic>
      <p:sp>
        <p:nvSpPr>
          <p:cNvPr id="486" name="Google Shape;486;p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31" name="Shape 5531"/>
        <p:cNvGrpSpPr/>
        <p:nvPr/>
      </p:nvGrpSpPr>
      <p:grpSpPr>
        <a:xfrm>
          <a:off x="0" y="0"/>
          <a:ext cx="0" cy="0"/>
          <a:chOff x="0" y="0"/>
          <a:chExt cx="0" cy="0"/>
        </a:xfrm>
      </p:grpSpPr>
      <p:graphicFrame>
        <p:nvGraphicFramePr>
          <p:cNvPr id="5532" name="Google Shape;5532;p90"/>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0">
                            <a:extLst>
                              <a:ext uri="{A12FA001-AC4F-418D-AE19-62706E023703}">
                                <ahyp:hlinkClr val="tx"/>
                              </a:ext>
                            </a:extLst>
                          </a:hlinkClick>
                        </a:rPr>
                        <a:t>윤리 및 준법 경영</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aphicFrame>
        <p:nvGraphicFramePr>
          <p:cNvPr id="5533" name="Google Shape;5533;p90"/>
          <p:cNvGraphicFramePr/>
          <p:nvPr/>
        </p:nvGraphicFramePr>
        <p:xfrm>
          <a:off x="2340000" y="1049824"/>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내용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3238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 필수 교육</a:t>
                      </a:r>
                      <a:endParaRPr sz="70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17780" marR="648335" rtl="0" algn="l">
                        <a:lnSpc>
                          <a:spcPct val="157142"/>
                        </a:lnSpc>
                        <a:spcBef>
                          <a:spcPts val="0"/>
                        </a:spcBef>
                        <a:spcAft>
                          <a:spcPts val="0"/>
                        </a:spcAft>
                        <a:buNone/>
                      </a:pPr>
                      <a:r>
                        <a:rPr b="0" lang="en-US" sz="700" u="none" cap="none" strike="noStrike">
                          <a:solidFill>
                            <a:srgbClr val="58595B"/>
                          </a:solidFill>
                          <a:latin typeface="Arial"/>
                          <a:ea typeface="Arial"/>
                          <a:cs typeface="Arial"/>
                          <a:sym typeface="Arial"/>
                        </a:rPr>
                        <a:t>전 임직원 윤리준법 교육 (법정 필수 교육포함)</a:t>
                      </a:r>
                      <a:endParaRPr sz="700" u="none" cap="none" strike="noStrike">
                        <a:latin typeface="Arial"/>
                        <a:ea typeface="Arial"/>
                        <a:cs typeface="Arial"/>
                        <a:sym typeface="Arial"/>
                      </a:endParaRPr>
                    </a:p>
                  </a:txBody>
                  <a:tcPr marT="69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 자기점검</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주제별 교안 배포 및 퀴즈진행</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컴플라이언스 가이드</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윤리준법·내부통제 관련 정기레터</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준법감시담당자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준법감시담당자 대상 내부통제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신규 입사자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신입사원, 경력직 입사자 대상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카드뉴스 발송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전 임직원 대상 전파교육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테마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업무 담당자별 맞춤형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534" name="Google Shape;5534;p90"/>
          <p:cNvSpPr txBox="1"/>
          <p:nvPr/>
        </p:nvSpPr>
        <p:spPr>
          <a:xfrm>
            <a:off x="2439109" y="744068"/>
            <a:ext cx="972819"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임직원 대상 교육 프로그램</a:t>
            </a:r>
            <a:endParaRPr sz="700">
              <a:latin typeface="Arial"/>
              <a:ea typeface="Arial"/>
              <a:cs typeface="Arial"/>
              <a:sym typeface="Arial"/>
            </a:endParaRPr>
          </a:p>
        </p:txBody>
      </p:sp>
      <p:grpSp>
        <p:nvGrpSpPr>
          <p:cNvPr id="5535" name="Google Shape;5535;p90"/>
          <p:cNvGrpSpPr/>
          <p:nvPr/>
        </p:nvGrpSpPr>
        <p:grpSpPr>
          <a:xfrm>
            <a:off x="2340463" y="720462"/>
            <a:ext cx="2483073" cy="197073"/>
            <a:chOff x="2340463" y="720462"/>
            <a:chExt cx="2483073" cy="197073"/>
          </a:xfrm>
        </p:grpSpPr>
        <p:pic>
          <p:nvPicPr>
            <p:cNvPr id="5536" name="Google Shape;5536;p90"/>
            <p:cNvPicPr preferRelativeResize="0"/>
            <p:nvPr/>
          </p:nvPicPr>
          <p:blipFill rotWithShape="1">
            <a:blip r:embed="rId14">
              <a:alphaModFix/>
            </a:blip>
            <a:srcRect b="0" l="0" r="0" t="0"/>
            <a:stretch/>
          </p:blipFill>
          <p:spPr>
            <a:xfrm>
              <a:off x="2340463" y="720903"/>
              <a:ext cx="90928" cy="196632"/>
            </a:xfrm>
            <a:prstGeom prst="rect">
              <a:avLst/>
            </a:prstGeom>
            <a:noFill/>
            <a:ln>
              <a:noFill/>
            </a:ln>
          </p:spPr>
        </p:pic>
        <p:sp>
          <p:nvSpPr>
            <p:cNvPr id="5537" name="Google Shape;5537;p90"/>
            <p:cNvSpPr/>
            <p:nvPr/>
          </p:nvSpPr>
          <p:spPr>
            <a:xfrm>
              <a:off x="2452334" y="916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38" name="Google Shape;5538;p90"/>
            <p:cNvPicPr preferRelativeResize="0"/>
            <p:nvPr/>
          </p:nvPicPr>
          <p:blipFill rotWithShape="1">
            <a:blip r:embed="rId15">
              <a:alphaModFix/>
            </a:blip>
            <a:srcRect b="0" l="0" r="0" t="0"/>
            <a:stretch/>
          </p:blipFill>
          <p:spPr>
            <a:xfrm>
              <a:off x="4732608" y="720462"/>
              <a:ext cx="90928" cy="196631"/>
            </a:xfrm>
            <a:prstGeom prst="rect">
              <a:avLst/>
            </a:prstGeom>
            <a:noFill/>
            <a:ln>
              <a:noFill/>
            </a:ln>
          </p:spPr>
        </p:pic>
        <p:sp>
          <p:nvSpPr>
            <p:cNvPr id="5539" name="Google Shape;5539;p90"/>
            <p:cNvSpPr/>
            <p:nvPr/>
          </p:nvSpPr>
          <p:spPr>
            <a:xfrm>
              <a:off x="2448525" y="721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40" name="Google Shape;5540;p90"/>
            <p:cNvSpPr/>
            <p:nvPr/>
          </p:nvSpPr>
          <p:spPr>
            <a:xfrm>
              <a:off x="2341905" y="721906"/>
              <a:ext cx="2480310" cy="194310"/>
            </a:xfrm>
            <a:custGeom>
              <a:rect b="b" l="l" r="r" t="t"/>
              <a:pathLst>
                <a:path extrusionOk="0" h="194309" w="2480310">
                  <a:moveTo>
                    <a:pt x="165" y="91376"/>
                  </a:moveTo>
                  <a:lnTo>
                    <a:pt x="50" y="93268"/>
                  </a:lnTo>
                  <a:lnTo>
                    <a:pt x="0" y="95173"/>
                  </a:lnTo>
                  <a:lnTo>
                    <a:pt x="0" y="97091"/>
                  </a:lnTo>
                  <a:lnTo>
                    <a:pt x="0" y="99009"/>
                  </a:lnTo>
                  <a:lnTo>
                    <a:pt x="50" y="100914"/>
                  </a:lnTo>
                  <a:lnTo>
                    <a:pt x="165" y="102806"/>
                  </a:lnTo>
                </a:path>
                <a:path extrusionOk="0" h="194309" w="2480310">
                  <a:moveTo>
                    <a:pt x="91376" y="194017"/>
                  </a:moveTo>
                  <a:lnTo>
                    <a:pt x="93268" y="194132"/>
                  </a:lnTo>
                  <a:lnTo>
                    <a:pt x="95173" y="194182"/>
                  </a:lnTo>
                  <a:lnTo>
                    <a:pt x="97091" y="194182"/>
                  </a:lnTo>
                  <a:lnTo>
                    <a:pt x="102806" y="194182"/>
                  </a:lnTo>
                </a:path>
                <a:path extrusionOk="0" h="194309" w="2480310">
                  <a:moveTo>
                    <a:pt x="2377376" y="194182"/>
                  </a:moveTo>
                  <a:lnTo>
                    <a:pt x="2383091" y="194182"/>
                  </a:lnTo>
                  <a:lnTo>
                    <a:pt x="2385009" y="194182"/>
                  </a:lnTo>
                  <a:lnTo>
                    <a:pt x="2386914" y="194132"/>
                  </a:lnTo>
                  <a:lnTo>
                    <a:pt x="2388806" y="194017"/>
                  </a:lnTo>
                </a:path>
                <a:path extrusionOk="0" h="194309" w="2480310">
                  <a:moveTo>
                    <a:pt x="2480017" y="102806"/>
                  </a:moveTo>
                  <a:lnTo>
                    <a:pt x="2480132" y="100914"/>
                  </a:lnTo>
                  <a:lnTo>
                    <a:pt x="2480195" y="99009"/>
                  </a:lnTo>
                  <a:lnTo>
                    <a:pt x="2480195" y="97091"/>
                  </a:lnTo>
                  <a:lnTo>
                    <a:pt x="2480195" y="95173"/>
                  </a:lnTo>
                  <a:lnTo>
                    <a:pt x="2480132" y="93268"/>
                  </a:lnTo>
                  <a:lnTo>
                    <a:pt x="2480017" y="91376"/>
                  </a:lnTo>
                </a:path>
                <a:path extrusionOk="0" h="194309" w="2480310">
                  <a:moveTo>
                    <a:pt x="2388806" y="165"/>
                  </a:moveTo>
                  <a:lnTo>
                    <a:pt x="2386914" y="50"/>
                  </a:lnTo>
                  <a:lnTo>
                    <a:pt x="2385009" y="0"/>
                  </a:lnTo>
                  <a:lnTo>
                    <a:pt x="2383091" y="0"/>
                  </a:lnTo>
                  <a:lnTo>
                    <a:pt x="2377376" y="0"/>
                  </a:lnTo>
                </a:path>
                <a:path extrusionOk="0" h="194309"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41" name="Google Shape;5541;p90"/>
            <p:cNvPicPr preferRelativeResize="0"/>
            <p:nvPr/>
          </p:nvPicPr>
          <p:blipFill rotWithShape="1">
            <a:blip r:embed="rId16">
              <a:alphaModFix/>
            </a:blip>
            <a:srcRect b="0" l="0" r="0" t="0"/>
            <a:stretch/>
          </p:blipFill>
          <p:spPr>
            <a:xfrm>
              <a:off x="4650366" y="763309"/>
              <a:ext cx="111391" cy="111378"/>
            </a:xfrm>
            <a:prstGeom prst="rect">
              <a:avLst/>
            </a:prstGeom>
            <a:noFill/>
            <a:ln>
              <a:noFill/>
            </a:ln>
          </p:spPr>
        </p:pic>
      </p:grpSp>
      <p:pic>
        <p:nvPicPr>
          <p:cNvPr id="5542" name="Google Shape;5542;p90"/>
          <p:cNvPicPr preferRelativeResize="0"/>
          <p:nvPr/>
        </p:nvPicPr>
        <p:blipFill rotWithShape="1">
          <a:blip r:embed="rId17">
            <a:alphaModFix/>
          </a:blip>
          <a:srcRect b="0" l="0" r="0" t="0"/>
          <a:stretch/>
        </p:blipFill>
        <p:spPr>
          <a:xfrm>
            <a:off x="9424131" y="2216380"/>
            <a:ext cx="82550" cy="69850"/>
          </a:xfrm>
          <a:prstGeom prst="rect">
            <a:avLst/>
          </a:prstGeom>
          <a:noFill/>
          <a:ln>
            <a:noFill/>
          </a:ln>
        </p:spPr>
      </p:pic>
      <p:graphicFrame>
        <p:nvGraphicFramePr>
          <p:cNvPr id="5543" name="Google Shape;5543;p90"/>
          <p:cNvGraphicFramePr/>
          <p:nvPr/>
        </p:nvGraphicFramePr>
        <p:xfrm>
          <a:off x="7811999" y="1049824"/>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내용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 실천 서약</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전 임직원 대상 실천 서약 제도 운영</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윤리경영 서약</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경영진 대상 윤리경영 서약 제도 운영</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23850">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공정거래준수 서약</a:t>
                      </a:r>
                      <a:endParaRPr sz="700" u="none" cap="none" strike="noStrike">
                        <a:latin typeface="Arial"/>
                        <a:ea typeface="Arial"/>
                        <a:cs typeface="Arial"/>
                        <a:sym typeface="Arial"/>
                      </a:endParaRPr>
                    </a:p>
                  </a:txBody>
                  <a:tcPr marT="997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205104" rtl="0" algn="l">
                        <a:lnSpc>
                          <a:spcPct val="157142"/>
                        </a:lnSpc>
                        <a:spcBef>
                          <a:spcPts val="0"/>
                        </a:spcBef>
                        <a:spcAft>
                          <a:spcPts val="0"/>
                        </a:spcAft>
                        <a:buNone/>
                      </a:pPr>
                      <a:r>
                        <a:rPr b="0" lang="en-US" sz="700" u="none" cap="none" strike="noStrike">
                          <a:solidFill>
                            <a:srgbClr val="58595B"/>
                          </a:solidFill>
                          <a:latin typeface="Arial"/>
                          <a:ea typeface="Arial"/>
                          <a:cs typeface="Arial"/>
                          <a:sym typeface="Arial"/>
                        </a:rPr>
                        <a:t>계약의 투명성과 공정성 확보를 위해 제도 운영</a:t>
                      </a:r>
                      <a:endParaRPr sz="700" u="none" cap="none" strike="noStrike">
                        <a:latin typeface="Arial"/>
                        <a:ea typeface="Arial"/>
                        <a:cs typeface="Arial"/>
                        <a:sym typeface="Arial"/>
                      </a:endParaRPr>
                    </a:p>
                  </a:txBody>
                  <a:tcPr marT="69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그룹윤리강령 전파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그룹윤리강령 내재화를 위한 전파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59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 인식 조사</a:t>
                      </a:r>
                      <a:endParaRPr sz="700" u="none" cap="none" strike="noStrike">
                        <a:latin typeface="Arial"/>
                        <a:ea typeface="Arial"/>
                        <a:cs typeface="Arial"/>
                        <a:sym typeface="Arial"/>
                      </a:endParaRPr>
                    </a:p>
                  </a:txBody>
                  <a:tcPr marT="6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61594"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신한금융그룹 공동 로 임직원 윤리준법 인식 조사 시행 및 개선활동 수행</a:t>
                      </a:r>
                      <a:endParaRPr sz="70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59400">
                <a:tc>
                  <a:txBody>
                    <a:bodyPr/>
                    <a:lstStyle/>
                    <a:p>
                      <a:pPr indent="0" lvl="0" marL="17780" marR="191770"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경영진 윤리준법 메시지</a:t>
                      </a:r>
                      <a:endParaRPr sz="70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31305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윤리준법 내재화를 위해 경영진이 직접 메시지 전파</a:t>
                      </a:r>
                      <a:endParaRPr sz="70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544" name="Google Shape;5544;p90"/>
          <p:cNvSpPr txBox="1"/>
          <p:nvPr/>
        </p:nvSpPr>
        <p:spPr>
          <a:xfrm>
            <a:off x="7911110" y="744068"/>
            <a:ext cx="105283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윤리준법 경영 실천 프로그램</a:t>
            </a:r>
            <a:endParaRPr sz="700">
              <a:latin typeface="Arial"/>
              <a:ea typeface="Arial"/>
              <a:cs typeface="Arial"/>
              <a:sym typeface="Arial"/>
            </a:endParaRPr>
          </a:p>
        </p:txBody>
      </p:sp>
      <p:grpSp>
        <p:nvGrpSpPr>
          <p:cNvPr id="5545" name="Google Shape;5545;p90"/>
          <p:cNvGrpSpPr/>
          <p:nvPr/>
        </p:nvGrpSpPr>
        <p:grpSpPr>
          <a:xfrm>
            <a:off x="7812465" y="720462"/>
            <a:ext cx="2483072" cy="197072"/>
            <a:chOff x="7812465" y="720462"/>
            <a:chExt cx="2483072" cy="197072"/>
          </a:xfrm>
        </p:grpSpPr>
        <p:pic>
          <p:nvPicPr>
            <p:cNvPr id="5546" name="Google Shape;5546;p90"/>
            <p:cNvPicPr preferRelativeResize="0"/>
            <p:nvPr/>
          </p:nvPicPr>
          <p:blipFill rotWithShape="1">
            <a:blip r:embed="rId14">
              <a:alphaModFix/>
            </a:blip>
            <a:srcRect b="0" l="0" r="0" t="0"/>
            <a:stretch/>
          </p:blipFill>
          <p:spPr>
            <a:xfrm>
              <a:off x="7812465" y="720903"/>
              <a:ext cx="90928" cy="196631"/>
            </a:xfrm>
            <a:prstGeom prst="rect">
              <a:avLst/>
            </a:prstGeom>
            <a:noFill/>
            <a:ln>
              <a:noFill/>
            </a:ln>
          </p:spPr>
        </p:pic>
        <p:sp>
          <p:nvSpPr>
            <p:cNvPr id="5547" name="Google Shape;5547;p90"/>
            <p:cNvSpPr/>
            <p:nvPr/>
          </p:nvSpPr>
          <p:spPr>
            <a:xfrm>
              <a:off x="7924335" y="916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48" name="Google Shape;5548;p90"/>
            <p:cNvPicPr preferRelativeResize="0"/>
            <p:nvPr/>
          </p:nvPicPr>
          <p:blipFill rotWithShape="1">
            <a:blip r:embed="rId15">
              <a:alphaModFix/>
            </a:blip>
            <a:srcRect b="0" l="0" r="0" t="0"/>
            <a:stretch/>
          </p:blipFill>
          <p:spPr>
            <a:xfrm>
              <a:off x="10204609" y="720462"/>
              <a:ext cx="90928" cy="196631"/>
            </a:xfrm>
            <a:prstGeom prst="rect">
              <a:avLst/>
            </a:prstGeom>
            <a:noFill/>
            <a:ln>
              <a:noFill/>
            </a:ln>
          </p:spPr>
        </p:pic>
        <p:sp>
          <p:nvSpPr>
            <p:cNvPr id="5549" name="Google Shape;5549;p90"/>
            <p:cNvSpPr/>
            <p:nvPr/>
          </p:nvSpPr>
          <p:spPr>
            <a:xfrm>
              <a:off x="7920526" y="721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50" name="Google Shape;5550;p90"/>
            <p:cNvSpPr/>
            <p:nvPr/>
          </p:nvSpPr>
          <p:spPr>
            <a:xfrm>
              <a:off x="7813906" y="721906"/>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3" y="99009"/>
                  </a:lnTo>
                  <a:lnTo>
                    <a:pt x="2480183" y="97091"/>
                  </a:lnTo>
                  <a:lnTo>
                    <a:pt x="2480183"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51" name="Google Shape;5551;p90"/>
            <p:cNvPicPr preferRelativeResize="0"/>
            <p:nvPr/>
          </p:nvPicPr>
          <p:blipFill rotWithShape="1">
            <a:blip r:embed="rId18">
              <a:alphaModFix/>
            </a:blip>
            <a:srcRect b="0" l="0" r="0" t="0"/>
            <a:stretch/>
          </p:blipFill>
          <p:spPr>
            <a:xfrm>
              <a:off x="10122367" y="763309"/>
              <a:ext cx="111391" cy="111378"/>
            </a:xfrm>
            <a:prstGeom prst="rect">
              <a:avLst/>
            </a:prstGeom>
            <a:noFill/>
            <a:ln>
              <a:noFill/>
            </a:ln>
          </p:spPr>
        </p:pic>
      </p:grpSp>
      <p:graphicFrame>
        <p:nvGraphicFramePr>
          <p:cNvPr id="5552" name="Google Shape;5552;p90"/>
          <p:cNvGraphicFramePr/>
          <p:nvPr/>
        </p:nvGraphicFramePr>
        <p:xfrm>
          <a:off x="5075999" y="1049824"/>
          <a:ext cx="3000000" cy="3000000"/>
        </p:xfrm>
        <a:graphic>
          <a:graphicData uri="http://schemas.openxmlformats.org/drawingml/2006/table">
            <a:tbl>
              <a:tblPr bandRow="1" firstRow="1">
                <a:noFill/>
                <a:tableStyleId>{C31ADFB9-D814-4208-886B-9652E2F75FA4}</a:tableStyleId>
              </a:tblPr>
              <a:tblGrid>
                <a:gridCol w="828050"/>
                <a:gridCol w="71750"/>
                <a:gridCol w="1583700"/>
              </a:tblGrid>
              <a:tr h="179700">
                <a:tc>
                  <a:txBody>
                    <a:bodyPr/>
                    <a:lstStyle/>
                    <a:p>
                      <a:pPr indent="0" lvl="0" marL="1778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내용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윤리준법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전 FC 완전판매, 법규 준수사항 등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영업점 방문교육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지점 방문 맞춤형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영업관리자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지점장, 부지점장 대상 윤리준법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카드뉴스 발송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전 FC 대상 전파교육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테마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1778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FC 대상 맞춤형 교육</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553" name="Google Shape;5553;p90"/>
          <p:cNvSpPr txBox="1"/>
          <p:nvPr/>
        </p:nvSpPr>
        <p:spPr>
          <a:xfrm>
            <a:off x="5175110" y="744068"/>
            <a:ext cx="8375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FC 대상 교육 프로그램</a:t>
            </a:r>
            <a:endParaRPr sz="700">
              <a:latin typeface="Arial"/>
              <a:ea typeface="Arial"/>
              <a:cs typeface="Arial"/>
              <a:sym typeface="Arial"/>
            </a:endParaRPr>
          </a:p>
        </p:txBody>
      </p:sp>
      <p:grpSp>
        <p:nvGrpSpPr>
          <p:cNvPr id="5554" name="Google Shape;5554;p90"/>
          <p:cNvGrpSpPr/>
          <p:nvPr/>
        </p:nvGrpSpPr>
        <p:grpSpPr>
          <a:xfrm>
            <a:off x="5076464" y="720462"/>
            <a:ext cx="2483072" cy="197072"/>
            <a:chOff x="5076464" y="720462"/>
            <a:chExt cx="2483072" cy="197072"/>
          </a:xfrm>
        </p:grpSpPr>
        <p:pic>
          <p:nvPicPr>
            <p:cNvPr id="5555" name="Google Shape;5555;p90"/>
            <p:cNvPicPr preferRelativeResize="0"/>
            <p:nvPr/>
          </p:nvPicPr>
          <p:blipFill rotWithShape="1">
            <a:blip r:embed="rId19">
              <a:alphaModFix/>
            </a:blip>
            <a:srcRect b="0" l="0" r="0" t="0"/>
            <a:stretch/>
          </p:blipFill>
          <p:spPr>
            <a:xfrm>
              <a:off x="5076464" y="720903"/>
              <a:ext cx="90928" cy="196631"/>
            </a:xfrm>
            <a:prstGeom prst="rect">
              <a:avLst/>
            </a:prstGeom>
            <a:noFill/>
            <a:ln>
              <a:noFill/>
            </a:ln>
          </p:spPr>
        </p:pic>
        <p:sp>
          <p:nvSpPr>
            <p:cNvPr id="5556" name="Google Shape;5556;p90"/>
            <p:cNvSpPr/>
            <p:nvPr/>
          </p:nvSpPr>
          <p:spPr>
            <a:xfrm>
              <a:off x="5188334" y="916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57" name="Google Shape;5557;p90"/>
            <p:cNvPicPr preferRelativeResize="0"/>
            <p:nvPr/>
          </p:nvPicPr>
          <p:blipFill rotWithShape="1">
            <a:blip r:embed="rId15">
              <a:alphaModFix/>
            </a:blip>
            <a:srcRect b="0" l="0" r="0" t="0"/>
            <a:stretch/>
          </p:blipFill>
          <p:spPr>
            <a:xfrm>
              <a:off x="7468608" y="720462"/>
              <a:ext cx="90928" cy="196631"/>
            </a:xfrm>
            <a:prstGeom prst="rect">
              <a:avLst/>
            </a:prstGeom>
            <a:noFill/>
            <a:ln>
              <a:noFill/>
            </a:ln>
          </p:spPr>
        </p:pic>
        <p:sp>
          <p:nvSpPr>
            <p:cNvPr id="5558" name="Google Shape;5558;p90"/>
            <p:cNvSpPr/>
            <p:nvPr/>
          </p:nvSpPr>
          <p:spPr>
            <a:xfrm>
              <a:off x="5184525" y="721903"/>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59" name="Google Shape;5559;p90"/>
            <p:cNvSpPr/>
            <p:nvPr/>
          </p:nvSpPr>
          <p:spPr>
            <a:xfrm>
              <a:off x="5077905" y="721906"/>
              <a:ext cx="2480310" cy="194310"/>
            </a:xfrm>
            <a:custGeom>
              <a:rect b="b" l="l" r="r" t="t"/>
              <a:pathLst>
                <a:path extrusionOk="0" h="194309" w="2480309">
                  <a:moveTo>
                    <a:pt x="165" y="91376"/>
                  </a:moveTo>
                  <a:lnTo>
                    <a:pt x="50" y="93268"/>
                  </a:lnTo>
                  <a:lnTo>
                    <a:pt x="0" y="95173"/>
                  </a:lnTo>
                  <a:lnTo>
                    <a:pt x="0" y="97091"/>
                  </a:lnTo>
                  <a:lnTo>
                    <a:pt x="0" y="99009"/>
                  </a:lnTo>
                  <a:lnTo>
                    <a:pt x="50" y="100914"/>
                  </a:lnTo>
                  <a:lnTo>
                    <a:pt x="165" y="102806"/>
                  </a:lnTo>
                </a:path>
                <a:path extrusionOk="0" h="194309" w="2480309">
                  <a:moveTo>
                    <a:pt x="91376" y="194017"/>
                  </a:moveTo>
                  <a:lnTo>
                    <a:pt x="93268" y="194132"/>
                  </a:lnTo>
                  <a:lnTo>
                    <a:pt x="95173" y="194182"/>
                  </a:lnTo>
                  <a:lnTo>
                    <a:pt x="97091" y="194182"/>
                  </a:lnTo>
                  <a:lnTo>
                    <a:pt x="102806" y="194182"/>
                  </a:lnTo>
                </a:path>
                <a:path extrusionOk="0" h="194309" w="2480309">
                  <a:moveTo>
                    <a:pt x="2377376" y="194182"/>
                  </a:moveTo>
                  <a:lnTo>
                    <a:pt x="2383091" y="194182"/>
                  </a:lnTo>
                  <a:lnTo>
                    <a:pt x="2385009" y="194182"/>
                  </a:lnTo>
                  <a:lnTo>
                    <a:pt x="2386914" y="194132"/>
                  </a:lnTo>
                  <a:lnTo>
                    <a:pt x="2388806" y="194017"/>
                  </a:lnTo>
                </a:path>
                <a:path extrusionOk="0" h="194309" w="2480309">
                  <a:moveTo>
                    <a:pt x="2480017" y="102806"/>
                  </a:moveTo>
                  <a:lnTo>
                    <a:pt x="2480132" y="100914"/>
                  </a:lnTo>
                  <a:lnTo>
                    <a:pt x="2480182" y="99009"/>
                  </a:lnTo>
                  <a:lnTo>
                    <a:pt x="2480182" y="97091"/>
                  </a:lnTo>
                  <a:lnTo>
                    <a:pt x="2480182" y="95173"/>
                  </a:lnTo>
                  <a:lnTo>
                    <a:pt x="2480132" y="93268"/>
                  </a:lnTo>
                  <a:lnTo>
                    <a:pt x="2480017" y="91376"/>
                  </a:lnTo>
                </a:path>
                <a:path extrusionOk="0" h="194309" w="2480309">
                  <a:moveTo>
                    <a:pt x="2388806" y="165"/>
                  </a:moveTo>
                  <a:lnTo>
                    <a:pt x="2386914" y="50"/>
                  </a:lnTo>
                  <a:lnTo>
                    <a:pt x="2385009" y="0"/>
                  </a:lnTo>
                  <a:lnTo>
                    <a:pt x="2383091" y="0"/>
                  </a:lnTo>
                  <a:lnTo>
                    <a:pt x="2377376" y="0"/>
                  </a:lnTo>
                </a:path>
                <a:path extrusionOk="0" h="194309"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60" name="Google Shape;5560;p90"/>
            <p:cNvPicPr preferRelativeResize="0"/>
            <p:nvPr/>
          </p:nvPicPr>
          <p:blipFill rotWithShape="1">
            <a:blip r:embed="rId20">
              <a:alphaModFix/>
            </a:blip>
            <a:srcRect b="0" l="0" r="0" t="0"/>
            <a:stretch/>
          </p:blipFill>
          <p:spPr>
            <a:xfrm>
              <a:off x="7386366" y="763309"/>
              <a:ext cx="111391" cy="111378"/>
            </a:xfrm>
            <a:prstGeom prst="rect">
              <a:avLst/>
            </a:prstGeom>
            <a:noFill/>
            <a:ln>
              <a:noFill/>
            </a:ln>
          </p:spPr>
        </p:pic>
      </p:grpSp>
      <p:sp>
        <p:nvSpPr>
          <p:cNvPr id="5561" name="Google Shape;5561;p90"/>
          <p:cNvSpPr txBox="1"/>
          <p:nvPr/>
        </p:nvSpPr>
        <p:spPr>
          <a:xfrm>
            <a:off x="2327300" y="3499232"/>
            <a:ext cx="2924175"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solidFill>
                  <a:srgbClr val="A5B2F6"/>
                </a:solidFill>
                <a:latin typeface="Malgun Gothic"/>
                <a:ea typeface="Malgun Gothic"/>
                <a:cs typeface="Malgun Gothic"/>
                <a:sym typeface="Malgun Gothic"/>
              </a:rPr>
              <a:t>Stakeholder Interview</a:t>
            </a:r>
            <a:endParaRPr sz="2000">
              <a:latin typeface="Malgun Gothic"/>
              <a:ea typeface="Malgun Gothic"/>
              <a:cs typeface="Malgun Gothic"/>
              <a:sym typeface="Malgun Gothic"/>
            </a:endParaRPr>
          </a:p>
        </p:txBody>
      </p:sp>
      <p:sp>
        <p:nvSpPr>
          <p:cNvPr id="5562" name="Google Shape;5562;p90"/>
          <p:cNvSpPr txBox="1"/>
          <p:nvPr/>
        </p:nvSpPr>
        <p:spPr>
          <a:xfrm>
            <a:off x="9436129" y="3499232"/>
            <a:ext cx="873125" cy="304800"/>
          </a:xfrm>
          <a:prstGeom prst="rect">
            <a:avLst/>
          </a:prstGeom>
          <a:noFill/>
          <a:ln>
            <a:noFill/>
          </a:ln>
        </p:spPr>
        <p:txBody>
          <a:bodyPr anchorCtr="0" anchor="t" bIns="0" lIns="0" spcFirstLastPara="1" rIns="0" wrap="square" tIns="45700">
            <a:spAutoFit/>
          </a:bodyPr>
          <a:lstStyle/>
          <a:p>
            <a:pPr indent="0" lvl="0" marL="12700" rtl="0" algn="l">
              <a:lnSpc>
                <a:spcPct val="100000"/>
              </a:lnSpc>
              <a:spcBef>
                <a:spcPts val="0"/>
              </a:spcBef>
              <a:spcAft>
                <a:spcPts val="0"/>
              </a:spcAft>
              <a:buNone/>
            </a:pPr>
            <a:r>
              <a:rPr b="0" lang="en-US" sz="700">
                <a:solidFill>
                  <a:srgbClr val="95A4F5"/>
                </a:solidFill>
                <a:latin typeface="Arial"/>
                <a:ea typeface="Arial"/>
                <a:cs typeface="Arial"/>
                <a:sym typeface="Arial"/>
              </a:rPr>
              <a:t>신한라이프 준법감시인</a:t>
            </a:r>
            <a:endParaRPr sz="700">
              <a:latin typeface="Arial"/>
              <a:ea typeface="Arial"/>
              <a:cs typeface="Arial"/>
              <a:sym typeface="Arial"/>
            </a:endParaRPr>
          </a:p>
          <a:p>
            <a:pPr indent="0" lvl="0" marL="403225" rtl="0" algn="l">
              <a:lnSpc>
                <a:spcPct val="100000"/>
              </a:lnSpc>
              <a:spcBef>
                <a:spcPts val="260"/>
              </a:spcBef>
              <a:spcAft>
                <a:spcPts val="0"/>
              </a:spcAft>
              <a:buNone/>
            </a:pPr>
            <a:r>
              <a:rPr b="1" lang="en-US" sz="700">
                <a:solidFill>
                  <a:srgbClr val="95A4F5"/>
                </a:solidFill>
                <a:latin typeface="Malgun Gothic"/>
                <a:ea typeface="Malgun Gothic"/>
                <a:cs typeface="Malgun Gothic"/>
                <a:sym typeface="Malgun Gothic"/>
              </a:rPr>
              <a:t>이창현 상무</a:t>
            </a:r>
            <a:endParaRPr sz="700">
              <a:latin typeface="Malgun Gothic"/>
              <a:ea typeface="Malgun Gothic"/>
              <a:cs typeface="Malgun Gothic"/>
              <a:sym typeface="Malgun Gothic"/>
            </a:endParaRPr>
          </a:p>
        </p:txBody>
      </p:sp>
      <p:grpSp>
        <p:nvGrpSpPr>
          <p:cNvPr id="5563" name="Google Shape;5563;p90"/>
          <p:cNvGrpSpPr/>
          <p:nvPr/>
        </p:nvGrpSpPr>
        <p:grpSpPr>
          <a:xfrm>
            <a:off x="2340000" y="3319132"/>
            <a:ext cx="7956550" cy="1351283"/>
            <a:chOff x="2340000" y="3319132"/>
            <a:chExt cx="7956550" cy="1351283"/>
          </a:xfrm>
        </p:grpSpPr>
        <p:sp>
          <p:nvSpPr>
            <p:cNvPr id="5564" name="Google Shape;5564;p90"/>
            <p:cNvSpPr/>
            <p:nvPr/>
          </p:nvSpPr>
          <p:spPr>
            <a:xfrm>
              <a:off x="2340000" y="3994033"/>
              <a:ext cx="7956550" cy="0"/>
            </a:xfrm>
            <a:custGeom>
              <a:rect b="b" l="l" r="r" t="t"/>
              <a:pathLst>
                <a:path extrusionOk="0" h="120000" w="7956550">
                  <a:moveTo>
                    <a:pt x="0" y="0"/>
                  </a:moveTo>
                  <a:lnTo>
                    <a:pt x="7956003" y="0"/>
                  </a:lnTo>
                </a:path>
              </a:pathLst>
            </a:custGeom>
            <a:noFill/>
            <a:ln cap="flat" cmpd="sng" w="25400">
              <a:solidFill>
                <a:srgbClr val="A5B2F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65" name="Google Shape;5565;p90"/>
            <p:cNvPicPr preferRelativeResize="0"/>
            <p:nvPr/>
          </p:nvPicPr>
          <p:blipFill rotWithShape="1">
            <a:blip r:embed="rId21">
              <a:alphaModFix/>
            </a:blip>
            <a:srcRect b="0" l="0" r="0" t="0"/>
            <a:stretch/>
          </p:blipFill>
          <p:spPr>
            <a:xfrm>
              <a:off x="7791881" y="3319132"/>
              <a:ext cx="1351191" cy="1351191"/>
            </a:xfrm>
            <a:prstGeom prst="rect">
              <a:avLst/>
            </a:prstGeom>
            <a:noFill/>
            <a:ln>
              <a:noFill/>
            </a:ln>
          </p:spPr>
        </p:pic>
        <p:sp>
          <p:nvSpPr>
            <p:cNvPr id="5566" name="Google Shape;5566;p90"/>
            <p:cNvSpPr/>
            <p:nvPr/>
          </p:nvSpPr>
          <p:spPr>
            <a:xfrm>
              <a:off x="7791884" y="3319135"/>
              <a:ext cx="1351280" cy="1351280"/>
            </a:xfrm>
            <a:custGeom>
              <a:rect b="b" l="l" r="r" t="t"/>
              <a:pathLst>
                <a:path extrusionOk="0" h="1351279" w="1351279">
                  <a:moveTo>
                    <a:pt x="675589" y="1351191"/>
                  </a:moveTo>
                  <a:lnTo>
                    <a:pt x="723838" y="1349494"/>
                  </a:lnTo>
                  <a:lnTo>
                    <a:pt x="771171" y="1344482"/>
                  </a:lnTo>
                  <a:lnTo>
                    <a:pt x="817474" y="1336267"/>
                  </a:lnTo>
                  <a:lnTo>
                    <a:pt x="862632" y="1324964"/>
                  </a:lnTo>
                  <a:lnTo>
                    <a:pt x="906532" y="1310688"/>
                  </a:lnTo>
                  <a:lnTo>
                    <a:pt x="949059" y="1293553"/>
                  </a:lnTo>
                  <a:lnTo>
                    <a:pt x="990098" y="1273674"/>
                  </a:lnTo>
                  <a:lnTo>
                    <a:pt x="1029536" y="1251163"/>
                  </a:lnTo>
                  <a:lnTo>
                    <a:pt x="1067258" y="1226137"/>
                  </a:lnTo>
                  <a:lnTo>
                    <a:pt x="1103150" y="1198709"/>
                  </a:lnTo>
                  <a:lnTo>
                    <a:pt x="1137097" y="1168993"/>
                  </a:lnTo>
                  <a:lnTo>
                    <a:pt x="1168985" y="1137105"/>
                  </a:lnTo>
                  <a:lnTo>
                    <a:pt x="1198700" y="1103157"/>
                  </a:lnTo>
                  <a:lnTo>
                    <a:pt x="1226128" y="1067265"/>
                  </a:lnTo>
                  <a:lnTo>
                    <a:pt x="1251154" y="1029543"/>
                  </a:lnTo>
                  <a:lnTo>
                    <a:pt x="1273663" y="990105"/>
                  </a:lnTo>
                  <a:lnTo>
                    <a:pt x="1293543" y="949066"/>
                  </a:lnTo>
                  <a:lnTo>
                    <a:pt x="1310677" y="906540"/>
                  </a:lnTo>
                  <a:lnTo>
                    <a:pt x="1324953" y="862640"/>
                  </a:lnTo>
                  <a:lnTo>
                    <a:pt x="1336255" y="817482"/>
                  </a:lnTo>
                  <a:lnTo>
                    <a:pt x="1344469" y="771181"/>
                  </a:lnTo>
                  <a:lnTo>
                    <a:pt x="1349482" y="723849"/>
                  </a:lnTo>
                  <a:lnTo>
                    <a:pt x="1351178" y="675601"/>
                  </a:lnTo>
                  <a:lnTo>
                    <a:pt x="1349482" y="627353"/>
                  </a:lnTo>
                  <a:lnTo>
                    <a:pt x="1344469" y="580019"/>
                  </a:lnTo>
                  <a:lnTo>
                    <a:pt x="1336255" y="533716"/>
                  </a:lnTo>
                  <a:lnTo>
                    <a:pt x="1324953" y="488557"/>
                  </a:lnTo>
                  <a:lnTo>
                    <a:pt x="1310677" y="444657"/>
                  </a:lnTo>
                  <a:lnTo>
                    <a:pt x="1293543" y="402129"/>
                  </a:lnTo>
                  <a:lnTo>
                    <a:pt x="1273663" y="361089"/>
                  </a:lnTo>
                  <a:lnTo>
                    <a:pt x="1251154" y="321650"/>
                  </a:lnTo>
                  <a:lnTo>
                    <a:pt x="1226128" y="283928"/>
                  </a:lnTo>
                  <a:lnTo>
                    <a:pt x="1198700" y="248035"/>
                  </a:lnTo>
                  <a:lnTo>
                    <a:pt x="1168985" y="214087"/>
                  </a:lnTo>
                  <a:lnTo>
                    <a:pt x="1137097" y="182198"/>
                  </a:lnTo>
                  <a:lnTo>
                    <a:pt x="1103150" y="152482"/>
                  </a:lnTo>
                  <a:lnTo>
                    <a:pt x="1067258" y="125054"/>
                  </a:lnTo>
                  <a:lnTo>
                    <a:pt x="1029536" y="100027"/>
                  </a:lnTo>
                  <a:lnTo>
                    <a:pt x="990098" y="77517"/>
                  </a:lnTo>
                  <a:lnTo>
                    <a:pt x="949059" y="57637"/>
                  </a:lnTo>
                  <a:lnTo>
                    <a:pt x="906532" y="40502"/>
                  </a:lnTo>
                  <a:lnTo>
                    <a:pt x="862632" y="26226"/>
                  </a:lnTo>
                  <a:lnTo>
                    <a:pt x="817474" y="14923"/>
                  </a:lnTo>
                  <a:lnTo>
                    <a:pt x="771171" y="6709"/>
                  </a:lnTo>
                  <a:lnTo>
                    <a:pt x="723838" y="1696"/>
                  </a:lnTo>
                  <a:lnTo>
                    <a:pt x="675589" y="0"/>
                  </a:lnTo>
                  <a:lnTo>
                    <a:pt x="627340" y="1696"/>
                  </a:lnTo>
                  <a:lnTo>
                    <a:pt x="580007" y="6709"/>
                  </a:lnTo>
                  <a:lnTo>
                    <a:pt x="533704" y="14923"/>
                  </a:lnTo>
                  <a:lnTo>
                    <a:pt x="488545" y="26226"/>
                  </a:lnTo>
                  <a:lnTo>
                    <a:pt x="444645" y="40502"/>
                  </a:lnTo>
                  <a:lnTo>
                    <a:pt x="402119" y="57637"/>
                  </a:lnTo>
                  <a:lnTo>
                    <a:pt x="361079" y="77517"/>
                  </a:lnTo>
                  <a:lnTo>
                    <a:pt x="321641" y="100027"/>
                  </a:lnTo>
                  <a:lnTo>
                    <a:pt x="283919" y="125054"/>
                  </a:lnTo>
                  <a:lnTo>
                    <a:pt x="248028" y="152482"/>
                  </a:lnTo>
                  <a:lnTo>
                    <a:pt x="214080" y="182198"/>
                  </a:lnTo>
                  <a:lnTo>
                    <a:pt x="182192" y="214087"/>
                  </a:lnTo>
                  <a:lnTo>
                    <a:pt x="152477" y="248035"/>
                  </a:lnTo>
                  <a:lnTo>
                    <a:pt x="125050" y="283928"/>
                  </a:lnTo>
                  <a:lnTo>
                    <a:pt x="100024" y="321650"/>
                  </a:lnTo>
                  <a:lnTo>
                    <a:pt x="77514" y="361089"/>
                  </a:lnTo>
                  <a:lnTo>
                    <a:pt x="57635" y="402129"/>
                  </a:lnTo>
                  <a:lnTo>
                    <a:pt x="40500" y="444657"/>
                  </a:lnTo>
                  <a:lnTo>
                    <a:pt x="26225" y="488557"/>
                  </a:lnTo>
                  <a:lnTo>
                    <a:pt x="14923" y="533716"/>
                  </a:lnTo>
                  <a:lnTo>
                    <a:pt x="6708" y="580019"/>
                  </a:lnTo>
                  <a:lnTo>
                    <a:pt x="1696" y="627353"/>
                  </a:lnTo>
                  <a:lnTo>
                    <a:pt x="0" y="675601"/>
                  </a:lnTo>
                  <a:lnTo>
                    <a:pt x="1696" y="723849"/>
                  </a:lnTo>
                  <a:lnTo>
                    <a:pt x="6708" y="771181"/>
                  </a:lnTo>
                  <a:lnTo>
                    <a:pt x="14923" y="817482"/>
                  </a:lnTo>
                  <a:lnTo>
                    <a:pt x="26225" y="862640"/>
                  </a:lnTo>
                  <a:lnTo>
                    <a:pt x="40500" y="906540"/>
                  </a:lnTo>
                  <a:lnTo>
                    <a:pt x="57635" y="949066"/>
                  </a:lnTo>
                  <a:lnTo>
                    <a:pt x="77514" y="990105"/>
                  </a:lnTo>
                  <a:lnTo>
                    <a:pt x="100024" y="1029543"/>
                  </a:lnTo>
                  <a:lnTo>
                    <a:pt x="125050" y="1067265"/>
                  </a:lnTo>
                  <a:lnTo>
                    <a:pt x="152477" y="1103157"/>
                  </a:lnTo>
                  <a:lnTo>
                    <a:pt x="182192" y="1137105"/>
                  </a:lnTo>
                  <a:lnTo>
                    <a:pt x="214080" y="1168993"/>
                  </a:lnTo>
                  <a:lnTo>
                    <a:pt x="248028" y="1198709"/>
                  </a:lnTo>
                  <a:lnTo>
                    <a:pt x="283919" y="1226137"/>
                  </a:lnTo>
                  <a:lnTo>
                    <a:pt x="321641" y="1251163"/>
                  </a:lnTo>
                  <a:lnTo>
                    <a:pt x="361079" y="1273674"/>
                  </a:lnTo>
                  <a:lnTo>
                    <a:pt x="402119" y="1293553"/>
                  </a:lnTo>
                  <a:lnTo>
                    <a:pt x="444645" y="1310688"/>
                  </a:lnTo>
                  <a:lnTo>
                    <a:pt x="488545" y="1324964"/>
                  </a:lnTo>
                  <a:lnTo>
                    <a:pt x="533704" y="1336267"/>
                  </a:lnTo>
                  <a:lnTo>
                    <a:pt x="580007" y="1344482"/>
                  </a:lnTo>
                  <a:lnTo>
                    <a:pt x="627340" y="1349494"/>
                  </a:lnTo>
                  <a:lnTo>
                    <a:pt x="675589" y="1351191"/>
                  </a:lnTo>
                  <a:close/>
                </a:path>
              </a:pathLst>
            </a:custGeom>
            <a:noFill/>
            <a:ln cap="flat" cmpd="sng" w="19850">
              <a:solidFill>
                <a:srgbClr val="A5B2F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567" name="Google Shape;5567;p90"/>
          <p:cNvGrpSpPr/>
          <p:nvPr/>
        </p:nvGrpSpPr>
        <p:grpSpPr>
          <a:xfrm>
            <a:off x="2340002" y="4967999"/>
            <a:ext cx="7956550" cy="1731645"/>
            <a:chOff x="2340002" y="4967999"/>
            <a:chExt cx="7956550" cy="1731645"/>
          </a:xfrm>
        </p:grpSpPr>
        <p:sp>
          <p:nvSpPr>
            <p:cNvPr id="5568" name="Google Shape;5568;p90"/>
            <p:cNvSpPr/>
            <p:nvPr/>
          </p:nvSpPr>
          <p:spPr>
            <a:xfrm>
              <a:off x="2340002" y="4967999"/>
              <a:ext cx="7956550" cy="1731645"/>
            </a:xfrm>
            <a:custGeom>
              <a:rect b="b" l="l" r="r" t="t"/>
              <a:pathLst>
                <a:path extrusionOk="0" h="1731645" w="7956550">
                  <a:moveTo>
                    <a:pt x="7775994" y="0"/>
                  </a:moveTo>
                  <a:lnTo>
                    <a:pt x="179997" y="0"/>
                  </a:lnTo>
                  <a:lnTo>
                    <a:pt x="132144" y="6430"/>
                  </a:lnTo>
                  <a:lnTo>
                    <a:pt x="89146" y="24576"/>
                  </a:lnTo>
                  <a:lnTo>
                    <a:pt x="52717" y="52722"/>
                  </a:lnTo>
                  <a:lnTo>
                    <a:pt x="24573" y="89152"/>
                  </a:lnTo>
                  <a:lnTo>
                    <a:pt x="6429" y="132149"/>
                  </a:lnTo>
                  <a:lnTo>
                    <a:pt x="0" y="179997"/>
                  </a:lnTo>
                  <a:lnTo>
                    <a:pt x="0" y="1551178"/>
                  </a:lnTo>
                  <a:lnTo>
                    <a:pt x="6429" y="1599026"/>
                  </a:lnTo>
                  <a:lnTo>
                    <a:pt x="24573" y="1642022"/>
                  </a:lnTo>
                  <a:lnTo>
                    <a:pt x="52717" y="1678452"/>
                  </a:lnTo>
                  <a:lnTo>
                    <a:pt x="89146" y="1706598"/>
                  </a:lnTo>
                  <a:lnTo>
                    <a:pt x="132144" y="1724744"/>
                  </a:lnTo>
                  <a:lnTo>
                    <a:pt x="179997" y="1731175"/>
                  </a:lnTo>
                  <a:lnTo>
                    <a:pt x="7775994" y="1731175"/>
                  </a:lnTo>
                  <a:lnTo>
                    <a:pt x="7823846" y="1724744"/>
                  </a:lnTo>
                  <a:lnTo>
                    <a:pt x="7866844" y="1706598"/>
                  </a:lnTo>
                  <a:lnTo>
                    <a:pt x="7903273" y="1678452"/>
                  </a:lnTo>
                  <a:lnTo>
                    <a:pt x="7931417" y="1642022"/>
                  </a:lnTo>
                  <a:lnTo>
                    <a:pt x="7949561" y="1599026"/>
                  </a:lnTo>
                  <a:lnTo>
                    <a:pt x="7955991" y="1551178"/>
                  </a:lnTo>
                  <a:lnTo>
                    <a:pt x="7955991" y="179997"/>
                  </a:lnTo>
                  <a:lnTo>
                    <a:pt x="7949561" y="132149"/>
                  </a:lnTo>
                  <a:lnTo>
                    <a:pt x="7931417" y="89152"/>
                  </a:lnTo>
                  <a:lnTo>
                    <a:pt x="7903273" y="52722"/>
                  </a:lnTo>
                  <a:lnTo>
                    <a:pt x="7866844" y="24576"/>
                  </a:lnTo>
                  <a:lnTo>
                    <a:pt x="7823846" y="6430"/>
                  </a:lnTo>
                  <a:lnTo>
                    <a:pt x="7775994" y="0"/>
                  </a:lnTo>
                  <a:close/>
                </a:path>
              </a:pathLst>
            </a:custGeom>
            <a:solidFill>
              <a:srgbClr val="A0ADF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69" name="Google Shape;5569;p90"/>
            <p:cNvPicPr preferRelativeResize="0"/>
            <p:nvPr/>
          </p:nvPicPr>
          <p:blipFill rotWithShape="1">
            <a:blip r:embed="rId22">
              <a:alphaModFix/>
            </a:blip>
            <a:srcRect b="0" l="0" r="0" t="0"/>
            <a:stretch/>
          </p:blipFill>
          <p:spPr>
            <a:xfrm>
              <a:off x="4468965" y="5843129"/>
              <a:ext cx="95250" cy="82550"/>
            </a:xfrm>
            <a:prstGeom prst="rect">
              <a:avLst/>
            </a:prstGeom>
            <a:noFill/>
            <a:ln>
              <a:noFill/>
            </a:ln>
          </p:spPr>
        </p:pic>
        <p:pic>
          <p:nvPicPr>
            <p:cNvPr id="5570" name="Google Shape;5570;p90"/>
            <p:cNvPicPr preferRelativeResize="0"/>
            <p:nvPr/>
          </p:nvPicPr>
          <p:blipFill rotWithShape="1">
            <a:blip r:embed="rId22">
              <a:alphaModFix/>
            </a:blip>
            <a:srcRect b="0" l="0" r="0" t="0"/>
            <a:stretch/>
          </p:blipFill>
          <p:spPr>
            <a:xfrm>
              <a:off x="3597440" y="6338429"/>
              <a:ext cx="95250" cy="82549"/>
            </a:xfrm>
            <a:prstGeom prst="rect">
              <a:avLst/>
            </a:prstGeom>
            <a:noFill/>
            <a:ln>
              <a:noFill/>
            </a:ln>
          </p:spPr>
        </p:pic>
      </p:grpSp>
      <p:sp>
        <p:nvSpPr>
          <p:cNvPr id="5571" name="Google Shape;5571;p90"/>
          <p:cNvSpPr txBox="1"/>
          <p:nvPr/>
        </p:nvSpPr>
        <p:spPr>
          <a:xfrm>
            <a:off x="2543299" y="5107799"/>
            <a:ext cx="3681095" cy="13462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윤리 및 준법 경영을 위해서는 내부통제 체계 구축 및 리스크 예방을 위한 사전 모니터 링, 이슈사항 사전 점검, 임직원의 윤리 준법 준수를 위한 관심과 인식이 매우 중요합니 다. 이에 신한라이프는 강화된 내부통제 및 리스크 관리를 위해 내부통제 관련 업무 담당 조직(준법/소비자보호/감사/정보보호/운영리스크관리)이 ‘내부통제 원팀(One Team) 협업 체계’를 구축하여, 각 팀의 전문성을 바탕 로 협업을 통해 강력한 내부통제 기반을 마련하였습니다. 그리고 데이터 기반의 사전 모니터링을 위해 ‘내부통제 조기경보 모니 터링 시스템’을 구축·운영하여, 데이터 기반의 모니터링과 이상징후가 있는 영업점 현장 점검 및 교육 등을 실시함 로써 선제적 대응을 수행하고 있습니다.</a:t>
            </a:r>
            <a:endParaRPr sz="800">
              <a:latin typeface="Arial"/>
              <a:ea typeface="Arial"/>
              <a:cs typeface="Arial"/>
              <a:sym typeface="Arial"/>
            </a:endParaRPr>
          </a:p>
        </p:txBody>
      </p:sp>
      <p:grpSp>
        <p:nvGrpSpPr>
          <p:cNvPr id="5572" name="Google Shape;5572;p90"/>
          <p:cNvGrpSpPr/>
          <p:nvPr/>
        </p:nvGrpSpPr>
        <p:grpSpPr>
          <a:xfrm>
            <a:off x="7776061" y="5512929"/>
            <a:ext cx="1733388" cy="908049"/>
            <a:chOff x="7776061" y="5512929"/>
            <a:chExt cx="1733388" cy="908049"/>
          </a:xfrm>
        </p:grpSpPr>
        <p:pic>
          <p:nvPicPr>
            <p:cNvPr id="5573" name="Google Shape;5573;p90"/>
            <p:cNvPicPr preferRelativeResize="0"/>
            <p:nvPr/>
          </p:nvPicPr>
          <p:blipFill rotWithShape="1">
            <a:blip r:embed="rId22">
              <a:alphaModFix/>
            </a:blip>
            <a:srcRect b="0" l="0" r="0" t="0"/>
            <a:stretch/>
          </p:blipFill>
          <p:spPr>
            <a:xfrm>
              <a:off x="9414199" y="5512929"/>
              <a:ext cx="95250" cy="82550"/>
            </a:xfrm>
            <a:prstGeom prst="rect">
              <a:avLst/>
            </a:prstGeom>
            <a:noFill/>
            <a:ln>
              <a:noFill/>
            </a:ln>
          </p:spPr>
        </p:pic>
        <p:pic>
          <p:nvPicPr>
            <p:cNvPr id="5574" name="Google Shape;5574;p90"/>
            <p:cNvPicPr preferRelativeResize="0"/>
            <p:nvPr/>
          </p:nvPicPr>
          <p:blipFill rotWithShape="1">
            <a:blip r:embed="rId22">
              <a:alphaModFix/>
            </a:blip>
            <a:srcRect b="0" l="0" r="0" t="0"/>
            <a:stretch/>
          </p:blipFill>
          <p:spPr>
            <a:xfrm>
              <a:off x="8110092" y="6173329"/>
              <a:ext cx="95250" cy="82550"/>
            </a:xfrm>
            <a:prstGeom prst="rect">
              <a:avLst/>
            </a:prstGeom>
            <a:noFill/>
            <a:ln>
              <a:noFill/>
            </a:ln>
          </p:spPr>
        </p:pic>
        <p:pic>
          <p:nvPicPr>
            <p:cNvPr id="5575" name="Google Shape;5575;p90"/>
            <p:cNvPicPr preferRelativeResize="0"/>
            <p:nvPr/>
          </p:nvPicPr>
          <p:blipFill rotWithShape="1">
            <a:blip r:embed="rId22">
              <a:alphaModFix/>
            </a:blip>
            <a:srcRect b="0" l="0" r="0" t="0"/>
            <a:stretch/>
          </p:blipFill>
          <p:spPr>
            <a:xfrm>
              <a:off x="7776061" y="6338429"/>
              <a:ext cx="95250" cy="82549"/>
            </a:xfrm>
            <a:prstGeom prst="rect">
              <a:avLst/>
            </a:prstGeom>
            <a:noFill/>
            <a:ln>
              <a:noFill/>
            </a:ln>
          </p:spPr>
        </p:pic>
      </p:grpSp>
      <p:sp>
        <p:nvSpPr>
          <p:cNvPr id="5576" name="Google Shape;5576;p90"/>
          <p:cNvSpPr txBox="1"/>
          <p:nvPr/>
        </p:nvSpPr>
        <p:spPr>
          <a:xfrm>
            <a:off x="6413300" y="5107799"/>
            <a:ext cx="3679825" cy="13462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또한 작년처럼 타 금융권에서 금융 사고가 발생하는 경우 등에는 즉시 당사 현황에 대해 사전 점검하는 등 사고 예방 노력을 하고 있습니다. 더불어 경영진의 내부통제에 대한 관 심을 제고하기 위해 CEO 전략 과제에 내부통제 관련 과제를 반영하였 며, 임직원 및 FC의 윤리 준법 인식제고를 위하여 각종 교육 및 인식 제고 활동을 지속하고 집합교육, 온라인교육, 정기레터 발행, 카드뉴스 등의 다양한 방식을 통해 교육의 실효성을 높이고 있습니다. 윤리 및 준법 경영의 최종 목적은 고객을 생각하는 기업, 지속가능한 기업이 되는 것이라고 생각합니다. 이를 위해 앞 로도 실효성 있는 내부통제 인프라 구축과 윤 리 준법 문화 확산을 위해 지속적 로 노력하겠습니다.</a:t>
            </a:r>
            <a:endParaRPr sz="800">
              <a:latin typeface="Arial"/>
              <a:ea typeface="Arial"/>
              <a:cs typeface="Arial"/>
              <a:sym typeface="Arial"/>
            </a:endParaRPr>
          </a:p>
        </p:txBody>
      </p:sp>
      <p:sp>
        <p:nvSpPr>
          <p:cNvPr id="5577" name="Google Shape;5577;p90"/>
          <p:cNvSpPr txBox="1"/>
          <p:nvPr/>
        </p:nvSpPr>
        <p:spPr>
          <a:xfrm>
            <a:off x="2327300" y="4162486"/>
            <a:ext cx="4905375"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900">
                <a:solidFill>
                  <a:srgbClr val="231F20"/>
                </a:solidFill>
                <a:latin typeface="Arial"/>
                <a:ea typeface="Arial"/>
                <a:cs typeface="Arial"/>
                <a:sym typeface="Arial"/>
              </a:rPr>
              <a:t>앞으로도 실효성 있는 내부통제 인프라 구축과 윤리 준법 문화 확산을 위해 지속적으로 노력하겠습니다.</a:t>
            </a:r>
            <a:endParaRPr sz="900">
              <a:latin typeface="Arial"/>
              <a:ea typeface="Arial"/>
              <a:cs typeface="Arial"/>
              <a:sym typeface="Arial"/>
            </a:endParaRPr>
          </a:p>
        </p:txBody>
      </p:sp>
      <p:sp>
        <p:nvSpPr>
          <p:cNvPr id="5578" name="Google Shape;5578;p90"/>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90</a:t>
            </a:r>
            <a:endParaRPr sz="900">
              <a:latin typeface="Malgun Gothic"/>
              <a:ea typeface="Malgun Gothic"/>
              <a:cs typeface="Malgun Gothic"/>
              <a:sym typeface="Malgun Gothic"/>
            </a:endParaRPr>
          </a:p>
        </p:txBody>
      </p:sp>
      <p:pic>
        <p:nvPicPr>
          <p:cNvPr id="5579" name="Google Shape;5579;p90"/>
          <p:cNvPicPr preferRelativeResize="0"/>
          <p:nvPr/>
        </p:nvPicPr>
        <p:blipFill rotWithShape="1">
          <a:blip r:embed="rId23">
            <a:alphaModFix/>
          </a:blip>
          <a:srcRect b="0" l="0" r="0" t="0"/>
          <a:stretch/>
        </p:blipFill>
        <p:spPr>
          <a:xfrm>
            <a:off x="431999" y="6464984"/>
            <a:ext cx="231013" cy="231013"/>
          </a:xfrm>
          <a:prstGeom prst="rect">
            <a:avLst/>
          </a:prstGeom>
          <a:noFill/>
          <a:ln>
            <a:noFill/>
          </a:ln>
        </p:spPr>
      </p:pic>
      <p:pic>
        <p:nvPicPr>
          <p:cNvPr id="5580" name="Google Shape;5580;p90"/>
          <p:cNvPicPr preferRelativeResize="0"/>
          <p:nvPr/>
        </p:nvPicPr>
        <p:blipFill rotWithShape="1">
          <a:blip r:embed="rId24">
            <a:alphaModFix/>
          </a:blip>
          <a:srcRect b="0" l="0" r="0" t="0"/>
          <a:stretch/>
        </p:blipFill>
        <p:spPr>
          <a:xfrm>
            <a:off x="431999" y="6167054"/>
            <a:ext cx="231013" cy="231012"/>
          </a:xfrm>
          <a:prstGeom prst="rect">
            <a:avLst/>
          </a:prstGeom>
          <a:noFill/>
          <a:ln>
            <a:noFill/>
          </a:ln>
        </p:spPr>
      </p:pic>
      <p:pic>
        <p:nvPicPr>
          <p:cNvPr id="5581" name="Google Shape;5581;p90"/>
          <p:cNvPicPr preferRelativeResize="0"/>
          <p:nvPr/>
        </p:nvPicPr>
        <p:blipFill rotWithShape="1">
          <a:blip r:embed="rId25">
            <a:alphaModFix/>
          </a:blip>
          <a:srcRect b="0" l="0" r="0" t="0"/>
          <a:stretch/>
        </p:blipFill>
        <p:spPr>
          <a:xfrm>
            <a:off x="431999" y="5730434"/>
            <a:ext cx="231013" cy="231013"/>
          </a:xfrm>
          <a:prstGeom prst="rect">
            <a:avLst/>
          </a:prstGeom>
          <a:noFill/>
          <a:ln>
            <a:noFill/>
          </a:ln>
        </p:spPr>
      </p:pic>
      <p:pic>
        <p:nvPicPr>
          <p:cNvPr id="5582" name="Google Shape;5582;p90"/>
          <p:cNvPicPr preferRelativeResize="0"/>
          <p:nvPr/>
        </p:nvPicPr>
        <p:blipFill rotWithShape="1">
          <a:blip r:embed="rId26">
            <a:alphaModFix/>
          </a:blip>
          <a:srcRect b="0" l="0" r="0" t="0"/>
          <a:stretch/>
        </p:blipFill>
        <p:spPr>
          <a:xfrm>
            <a:off x="431999" y="5432504"/>
            <a:ext cx="231013" cy="231012"/>
          </a:xfrm>
          <a:prstGeom prst="rect">
            <a:avLst/>
          </a:prstGeom>
          <a:noFill/>
          <a:ln>
            <a:noFill/>
          </a:ln>
        </p:spPr>
      </p:pic>
      <p:sp>
        <p:nvSpPr>
          <p:cNvPr id="5583" name="Google Shape;5583;p90"/>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87" name="Shape 5587"/>
        <p:cNvGrpSpPr/>
        <p:nvPr/>
      </p:nvGrpSpPr>
      <p:grpSpPr>
        <a:xfrm>
          <a:off x="0" y="0"/>
          <a:ext cx="0" cy="0"/>
          <a:chOff x="0" y="0"/>
          <a:chExt cx="0" cy="0"/>
        </a:xfrm>
      </p:grpSpPr>
      <p:graphicFrame>
        <p:nvGraphicFramePr>
          <p:cNvPr id="5588" name="Google Shape;5588;p91"/>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소비자 권익 보호</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589" name="Google Shape;5589;p91"/>
          <p:cNvGrpSpPr/>
          <p:nvPr/>
        </p:nvGrpSpPr>
        <p:grpSpPr>
          <a:xfrm>
            <a:off x="2340000" y="1644434"/>
            <a:ext cx="3726179" cy="3810"/>
            <a:chOff x="2340000" y="1644434"/>
            <a:chExt cx="3726179" cy="3810"/>
          </a:xfrm>
        </p:grpSpPr>
        <p:sp>
          <p:nvSpPr>
            <p:cNvPr id="5590" name="Google Shape;5590;p91"/>
            <p:cNvSpPr/>
            <p:nvPr/>
          </p:nvSpPr>
          <p:spPr>
            <a:xfrm>
              <a:off x="2349531" y="1646327"/>
              <a:ext cx="3710940" cy="0"/>
            </a:xfrm>
            <a:custGeom>
              <a:rect b="b" l="l" r="r" t="t"/>
              <a:pathLst>
                <a:path extrusionOk="0" h="120000" w="3710940">
                  <a:moveTo>
                    <a:pt x="0" y="0"/>
                  </a:moveTo>
                  <a:lnTo>
                    <a:pt x="371074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91" name="Google Shape;5591;p91"/>
            <p:cNvSpPr/>
            <p:nvPr/>
          </p:nvSpPr>
          <p:spPr>
            <a:xfrm>
              <a:off x="2340000" y="1644434"/>
              <a:ext cx="3726179" cy="3810"/>
            </a:xfrm>
            <a:custGeom>
              <a:rect b="b" l="l" r="r" t="t"/>
              <a:pathLst>
                <a:path extrusionOk="0" h="3810" w="3726179">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3726179">
                  <a:moveTo>
                    <a:pt x="3726002" y="1905"/>
                  </a:moveTo>
                  <a:lnTo>
                    <a:pt x="3725443" y="558"/>
                  </a:lnTo>
                  <a:lnTo>
                    <a:pt x="3724097" y="0"/>
                  </a:lnTo>
                  <a:lnTo>
                    <a:pt x="3722738" y="558"/>
                  </a:lnTo>
                  <a:lnTo>
                    <a:pt x="3722192" y="1905"/>
                  </a:lnTo>
                  <a:lnTo>
                    <a:pt x="3722738" y="3251"/>
                  </a:lnTo>
                  <a:lnTo>
                    <a:pt x="3724097" y="3810"/>
                  </a:lnTo>
                  <a:lnTo>
                    <a:pt x="3725443" y="3251"/>
                  </a:lnTo>
                  <a:lnTo>
                    <a:pt x="3726002"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592" name="Google Shape;5592;p91"/>
          <p:cNvSpPr txBox="1"/>
          <p:nvPr/>
        </p:nvSpPr>
        <p:spPr>
          <a:xfrm>
            <a:off x="2327300" y="1413418"/>
            <a:ext cx="51054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거버넌스</a:t>
            </a:r>
            <a:endParaRPr sz="950">
              <a:latin typeface="Malgun Gothic"/>
              <a:ea typeface="Malgun Gothic"/>
              <a:cs typeface="Malgun Gothic"/>
              <a:sym typeface="Malgun Gothic"/>
            </a:endParaRPr>
          </a:p>
        </p:txBody>
      </p:sp>
      <p:pic>
        <p:nvPicPr>
          <p:cNvPr id="5593" name="Google Shape;5593;p91"/>
          <p:cNvPicPr preferRelativeResize="0"/>
          <p:nvPr/>
        </p:nvPicPr>
        <p:blipFill rotWithShape="1">
          <a:blip r:embed="rId14">
            <a:alphaModFix/>
          </a:blip>
          <a:srcRect b="0" l="0" r="0" t="0"/>
          <a:stretch/>
        </p:blipFill>
        <p:spPr>
          <a:xfrm>
            <a:off x="4441770" y="2182784"/>
            <a:ext cx="98424" cy="82549"/>
          </a:xfrm>
          <a:prstGeom prst="rect">
            <a:avLst/>
          </a:prstGeom>
          <a:noFill/>
          <a:ln>
            <a:noFill/>
          </a:ln>
        </p:spPr>
      </p:pic>
      <p:sp>
        <p:nvSpPr>
          <p:cNvPr id="5594" name="Google Shape;5594;p91"/>
          <p:cNvSpPr txBox="1"/>
          <p:nvPr/>
        </p:nvSpPr>
        <p:spPr>
          <a:xfrm>
            <a:off x="2327300" y="1724523"/>
            <a:ext cx="3752215" cy="258381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소비자 권익 보호 담당 조직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대표이사 직속 독립 편제로 금융소비자보호총괄책임자(CCO) 산하 소비 자보호팀을 두고 소비자보호 기획유닛, 민원유닛  로 구성하여 세분화 된 활동을 전개 하고 있습니다. 기획파트는 소비자보호 관련 정책 수립 및 실행, 불완전판매 및 민원 관 리, 대외평가 관리, 소비자중심 경영문화 전파, 내부통제 및 승인 관리 업무를 담당하며, 민원파트는 대내외 민원을 전담 대응하고 VOC(Voice of Customer) 분석을 통하여 민원 예방을 위한 개선활동을 추진 중입니다.</a:t>
            </a:r>
            <a:endParaRPr sz="800">
              <a:latin typeface="Arial"/>
              <a:ea typeface="Arial"/>
              <a:cs typeface="Arial"/>
              <a:sym typeface="Arial"/>
            </a:endParaRPr>
          </a:p>
          <a:p>
            <a:pPr indent="0" lvl="0" marL="12700" marR="6350" rtl="0" algn="just">
              <a:lnSpc>
                <a:spcPct val="149800"/>
              </a:lnSpc>
              <a:spcBef>
                <a:spcPts val="0"/>
              </a:spcBef>
              <a:spcAft>
                <a:spcPts val="0"/>
              </a:spcAft>
              <a:buNone/>
            </a:pPr>
            <a:r>
              <a:rPr b="0" lang="en-US" sz="800">
                <a:solidFill>
                  <a:srgbClr val="58595B"/>
                </a:solidFill>
                <a:latin typeface="Arial"/>
                <a:ea typeface="Arial"/>
                <a:cs typeface="Arial"/>
                <a:sym typeface="Arial"/>
              </a:rPr>
              <a:t>2024년에는 VOC 기반 제도 개선을 보다 신속하게 추진하기 위해 서비스리커버리파 트를 신설, 비대면 영업 모니터링 강화를 위해 QA파트를 추가 편제하여 소비자보호 업 무 확장과 전문성 강화를 위해 노력하고 있습니다. 의사결정기구로는 대표이사 주최의 금융소비자보호 내부통제위원회를 통해 금융소비자보호 관련 경영 방향 수립, 주요 제 도 및 상품 운영 추진과 더불어 각종 모니터링 결과 보고 등을 실시하고, CCO 주최의 금 융소비자보호협의회를 통해 세부 제도 수립 및 업무프로세스 개선, 상품의 개발-판매- 사후관리까지 각 단계별 중대사안을 신속하게 심의 및 의사결정하고 있습니다.</a:t>
            </a:r>
            <a:endParaRPr sz="800">
              <a:latin typeface="Arial"/>
              <a:ea typeface="Arial"/>
              <a:cs typeface="Arial"/>
              <a:sym typeface="Arial"/>
            </a:endParaRPr>
          </a:p>
        </p:txBody>
      </p:sp>
      <p:sp>
        <p:nvSpPr>
          <p:cNvPr id="5595" name="Google Shape;5595;p91"/>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소비자 권익 보호</a:t>
            </a:r>
            <a:endParaRPr/>
          </a:p>
        </p:txBody>
      </p:sp>
      <p:sp>
        <p:nvSpPr>
          <p:cNvPr id="5596" name="Google Shape;5596;p91"/>
          <p:cNvSpPr txBox="1"/>
          <p:nvPr/>
        </p:nvSpPr>
        <p:spPr>
          <a:xfrm>
            <a:off x="6421318" y="1446069"/>
            <a:ext cx="79057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소비자보호 조직 체계</a:t>
            </a:r>
            <a:endParaRPr sz="700">
              <a:latin typeface="Arial"/>
              <a:ea typeface="Arial"/>
              <a:cs typeface="Arial"/>
              <a:sym typeface="Arial"/>
            </a:endParaRPr>
          </a:p>
        </p:txBody>
      </p:sp>
      <p:grpSp>
        <p:nvGrpSpPr>
          <p:cNvPr id="5597" name="Google Shape;5597;p91"/>
          <p:cNvGrpSpPr/>
          <p:nvPr/>
        </p:nvGrpSpPr>
        <p:grpSpPr>
          <a:xfrm>
            <a:off x="6322672" y="1422462"/>
            <a:ext cx="3977072" cy="197072"/>
            <a:chOff x="6322672" y="1422462"/>
            <a:chExt cx="3977072" cy="197072"/>
          </a:xfrm>
        </p:grpSpPr>
        <p:pic>
          <p:nvPicPr>
            <p:cNvPr id="5598" name="Google Shape;5598;p91"/>
            <p:cNvPicPr preferRelativeResize="0"/>
            <p:nvPr/>
          </p:nvPicPr>
          <p:blipFill rotWithShape="1">
            <a:blip r:embed="rId15">
              <a:alphaModFix/>
            </a:blip>
            <a:srcRect b="0" l="0" r="0" t="0"/>
            <a:stretch/>
          </p:blipFill>
          <p:spPr>
            <a:xfrm>
              <a:off x="6322672" y="1422903"/>
              <a:ext cx="90928" cy="196631"/>
            </a:xfrm>
            <a:prstGeom prst="rect">
              <a:avLst/>
            </a:prstGeom>
            <a:noFill/>
            <a:ln>
              <a:noFill/>
            </a:ln>
          </p:spPr>
        </p:pic>
        <p:sp>
          <p:nvSpPr>
            <p:cNvPr id="5599" name="Google Shape;5599;p91"/>
            <p:cNvSpPr/>
            <p:nvPr/>
          </p:nvSpPr>
          <p:spPr>
            <a:xfrm>
              <a:off x="6434574" y="1618093"/>
              <a:ext cx="3757295" cy="0"/>
            </a:xfrm>
            <a:custGeom>
              <a:rect b="b" l="l" r="r" t="t"/>
              <a:pathLst>
                <a:path extrusionOk="0" h="120000" w="3757295">
                  <a:moveTo>
                    <a:pt x="0" y="0"/>
                  </a:moveTo>
                  <a:lnTo>
                    <a:pt x="375709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00" name="Google Shape;5600;p91"/>
            <p:cNvPicPr preferRelativeResize="0"/>
            <p:nvPr/>
          </p:nvPicPr>
          <p:blipFill rotWithShape="1">
            <a:blip r:embed="rId16">
              <a:alphaModFix/>
            </a:blip>
            <a:srcRect b="0" l="0" r="0" t="0"/>
            <a:stretch/>
          </p:blipFill>
          <p:spPr>
            <a:xfrm>
              <a:off x="10208816" y="1422462"/>
              <a:ext cx="90928" cy="196631"/>
            </a:xfrm>
            <a:prstGeom prst="rect">
              <a:avLst/>
            </a:prstGeom>
            <a:noFill/>
            <a:ln>
              <a:noFill/>
            </a:ln>
          </p:spPr>
        </p:pic>
        <p:sp>
          <p:nvSpPr>
            <p:cNvPr id="5601" name="Google Shape;5601;p91"/>
            <p:cNvSpPr/>
            <p:nvPr/>
          </p:nvSpPr>
          <p:spPr>
            <a:xfrm>
              <a:off x="6430750" y="1423903"/>
              <a:ext cx="3757295" cy="0"/>
            </a:xfrm>
            <a:custGeom>
              <a:rect b="b" l="l" r="r" t="t"/>
              <a:pathLst>
                <a:path extrusionOk="0" h="120000" w="3757295">
                  <a:moveTo>
                    <a:pt x="3757091"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02" name="Google Shape;5602;p91"/>
            <p:cNvSpPr/>
            <p:nvPr/>
          </p:nvSpPr>
          <p:spPr>
            <a:xfrm>
              <a:off x="6324113" y="1423906"/>
              <a:ext cx="3974465" cy="194310"/>
            </a:xfrm>
            <a:custGeom>
              <a:rect b="b" l="l" r="r" t="t"/>
              <a:pathLst>
                <a:path extrusionOk="0" h="194309" w="3974465">
                  <a:moveTo>
                    <a:pt x="165" y="91376"/>
                  </a:moveTo>
                  <a:lnTo>
                    <a:pt x="50" y="93268"/>
                  </a:lnTo>
                  <a:lnTo>
                    <a:pt x="0" y="95173"/>
                  </a:lnTo>
                  <a:lnTo>
                    <a:pt x="0" y="97091"/>
                  </a:lnTo>
                  <a:lnTo>
                    <a:pt x="0" y="99009"/>
                  </a:lnTo>
                  <a:lnTo>
                    <a:pt x="50" y="100914"/>
                  </a:lnTo>
                  <a:lnTo>
                    <a:pt x="165" y="102806"/>
                  </a:lnTo>
                </a:path>
                <a:path extrusionOk="0" h="194309" w="3974465">
                  <a:moveTo>
                    <a:pt x="91376" y="194017"/>
                  </a:moveTo>
                  <a:lnTo>
                    <a:pt x="93268" y="194132"/>
                  </a:lnTo>
                  <a:lnTo>
                    <a:pt x="95173" y="194182"/>
                  </a:lnTo>
                  <a:lnTo>
                    <a:pt x="97091" y="194182"/>
                  </a:lnTo>
                  <a:lnTo>
                    <a:pt x="102819" y="194182"/>
                  </a:lnTo>
                </a:path>
                <a:path extrusionOk="0" h="194309" w="3974465">
                  <a:moveTo>
                    <a:pt x="3871366" y="194182"/>
                  </a:moveTo>
                  <a:lnTo>
                    <a:pt x="3877094" y="194182"/>
                  </a:lnTo>
                  <a:lnTo>
                    <a:pt x="3879011" y="194182"/>
                  </a:lnTo>
                  <a:lnTo>
                    <a:pt x="3880916" y="194132"/>
                  </a:lnTo>
                  <a:lnTo>
                    <a:pt x="3882809" y="194017"/>
                  </a:lnTo>
                </a:path>
                <a:path extrusionOk="0" h="194309" w="3974465">
                  <a:moveTo>
                    <a:pt x="3974020" y="102806"/>
                  </a:moveTo>
                  <a:lnTo>
                    <a:pt x="3974134" y="100914"/>
                  </a:lnTo>
                  <a:lnTo>
                    <a:pt x="3974185" y="99009"/>
                  </a:lnTo>
                  <a:lnTo>
                    <a:pt x="3974185" y="97091"/>
                  </a:lnTo>
                  <a:lnTo>
                    <a:pt x="3974185" y="95173"/>
                  </a:lnTo>
                  <a:lnTo>
                    <a:pt x="3974134" y="93268"/>
                  </a:lnTo>
                  <a:lnTo>
                    <a:pt x="3974020" y="91376"/>
                  </a:lnTo>
                </a:path>
                <a:path extrusionOk="0" h="194309" w="3974465">
                  <a:moveTo>
                    <a:pt x="3882809" y="165"/>
                  </a:moveTo>
                  <a:lnTo>
                    <a:pt x="3880916" y="50"/>
                  </a:lnTo>
                  <a:lnTo>
                    <a:pt x="3879011" y="0"/>
                  </a:lnTo>
                  <a:lnTo>
                    <a:pt x="3877094" y="0"/>
                  </a:lnTo>
                  <a:lnTo>
                    <a:pt x="3871366" y="0"/>
                  </a:lnTo>
                </a:path>
                <a:path extrusionOk="0" h="194309" w="3974465">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03" name="Google Shape;5603;p91"/>
            <p:cNvPicPr preferRelativeResize="0"/>
            <p:nvPr/>
          </p:nvPicPr>
          <p:blipFill rotWithShape="1">
            <a:blip r:embed="rId17">
              <a:alphaModFix/>
            </a:blip>
            <a:srcRect b="0" l="0" r="0" t="0"/>
            <a:stretch/>
          </p:blipFill>
          <p:spPr>
            <a:xfrm>
              <a:off x="10126574" y="1465309"/>
              <a:ext cx="111391" cy="111378"/>
            </a:xfrm>
            <a:prstGeom prst="rect">
              <a:avLst/>
            </a:prstGeom>
            <a:noFill/>
            <a:ln>
              <a:noFill/>
            </a:ln>
          </p:spPr>
        </p:pic>
      </p:grpSp>
      <p:sp>
        <p:nvSpPr>
          <p:cNvPr id="5604" name="Google Shape;5604;p91"/>
          <p:cNvSpPr txBox="1"/>
          <p:nvPr/>
        </p:nvSpPr>
        <p:spPr>
          <a:xfrm>
            <a:off x="2439109" y="4614068"/>
            <a:ext cx="2088514"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2022-2023년 금융소비자보호 내부통제위원회 안건 부의</a:t>
            </a:r>
            <a:endParaRPr sz="700">
              <a:latin typeface="Arial"/>
              <a:ea typeface="Arial"/>
              <a:cs typeface="Arial"/>
              <a:sym typeface="Arial"/>
            </a:endParaRPr>
          </a:p>
        </p:txBody>
      </p:sp>
      <p:grpSp>
        <p:nvGrpSpPr>
          <p:cNvPr id="5605" name="Google Shape;5605;p91"/>
          <p:cNvGrpSpPr/>
          <p:nvPr/>
        </p:nvGrpSpPr>
        <p:grpSpPr>
          <a:xfrm>
            <a:off x="2340463" y="4590462"/>
            <a:ext cx="3725073" cy="197072"/>
            <a:chOff x="2340463" y="4590462"/>
            <a:chExt cx="3725073" cy="197072"/>
          </a:xfrm>
        </p:grpSpPr>
        <p:pic>
          <p:nvPicPr>
            <p:cNvPr id="5606" name="Google Shape;5606;p91"/>
            <p:cNvPicPr preferRelativeResize="0"/>
            <p:nvPr/>
          </p:nvPicPr>
          <p:blipFill rotWithShape="1">
            <a:blip r:embed="rId18">
              <a:alphaModFix/>
            </a:blip>
            <a:srcRect b="0" l="0" r="0" t="0"/>
            <a:stretch/>
          </p:blipFill>
          <p:spPr>
            <a:xfrm>
              <a:off x="2340463" y="4590902"/>
              <a:ext cx="90928" cy="196632"/>
            </a:xfrm>
            <a:prstGeom prst="rect">
              <a:avLst/>
            </a:prstGeom>
            <a:noFill/>
            <a:ln>
              <a:noFill/>
            </a:ln>
          </p:spPr>
        </p:pic>
        <p:sp>
          <p:nvSpPr>
            <p:cNvPr id="5607" name="Google Shape;5607;p91"/>
            <p:cNvSpPr/>
            <p:nvPr/>
          </p:nvSpPr>
          <p:spPr>
            <a:xfrm>
              <a:off x="2452350" y="4786092"/>
              <a:ext cx="3505200" cy="0"/>
            </a:xfrm>
            <a:custGeom>
              <a:rect b="b" l="l" r="r" t="t"/>
              <a:pathLst>
                <a:path extrusionOk="0" h="120000" w="3505200">
                  <a:moveTo>
                    <a:pt x="0" y="0"/>
                  </a:moveTo>
                  <a:lnTo>
                    <a:pt x="350511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08" name="Google Shape;5608;p91"/>
            <p:cNvPicPr preferRelativeResize="0"/>
            <p:nvPr/>
          </p:nvPicPr>
          <p:blipFill rotWithShape="1">
            <a:blip r:embed="rId19">
              <a:alphaModFix/>
            </a:blip>
            <a:srcRect b="0" l="0" r="0" t="0"/>
            <a:stretch/>
          </p:blipFill>
          <p:spPr>
            <a:xfrm>
              <a:off x="5974608" y="4590462"/>
              <a:ext cx="90928" cy="196631"/>
            </a:xfrm>
            <a:prstGeom prst="rect">
              <a:avLst/>
            </a:prstGeom>
            <a:noFill/>
            <a:ln>
              <a:noFill/>
            </a:ln>
          </p:spPr>
        </p:pic>
        <p:sp>
          <p:nvSpPr>
            <p:cNvPr id="5609" name="Google Shape;5609;p91"/>
            <p:cNvSpPr/>
            <p:nvPr/>
          </p:nvSpPr>
          <p:spPr>
            <a:xfrm>
              <a:off x="2448539" y="4591903"/>
              <a:ext cx="3505200" cy="0"/>
            </a:xfrm>
            <a:custGeom>
              <a:rect b="b" l="l" r="r" t="t"/>
              <a:pathLst>
                <a:path extrusionOk="0" h="120000" w="3505200">
                  <a:moveTo>
                    <a:pt x="3505111"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10" name="Google Shape;5610;p91"/>
            <p:cNvSpPr/>
            <p:nvPr/>
          </p:nvSpPr>
          <p:spPr>
            <a:xfrm>
              <a:off x="2341905" y="4591906"/>
              <a:ext cx="3722370" cy="194310"/>
            </a:xfrm>
            <a:custGeom>
              <a:rect b="b" l="l" r="r" t="t"/>
              <a:pathLst>
                <a:path extrusionOk="0" h="194310" w="3722370">
                  <a:moveTo>
                    <a:pt x="165" y="91376"/>
                  </a:moveTo>
                  <a:lnTo>
                    <a:pt x="50" y="93268"/>
                  </a:lnTo>
                  <a:lnTo>
                    <a:pt x="0" y="95173"/>
                  </a:lnTo>
                  <a:lnTo>
                    <a:pt x="0" y="97091"/>
                  </a:lnTo>
                  <a:lnTo>
                    <a:pt x="0" y="99009"/>
                  </a:lnTo>
                  <a:lnTo>
                    <a:pt x="50" y="100914"/>
                  </a:lnTo>
                  <a:lnTo>
                    <a:pt x="165" y="102806"/>
                  </a:lnTo>
                </a:path>
                <a:path extrusionOk="0" h="194310" w="3722370">
                  <a:moveTo>
                    <a:pt x="91376" y="194017"/>
                  </a:moveTo>
                  <a:lnTo>
                    <a:pt x="93268" y="194132"/>
                  </a:lnTo>
                  <a:lnTo>
                    <a:pt x="95173" y="194182"/>
                  </a:lnTo>
                  <a:lnTo>
                    <a:pt x="97091" y="194182"/>
                  </a:lnTo>
                  <a:lnTo>
                    <a:pt x="102819" y="194182"/>
                  </a:lnTo>
                </a:path>
                <a:path extrusionOk="0" h="194310" w="3722370">
                  <a:moveTo>
                    <a:pt x="3619373" y="194182"/>
                  </a:moveTo>
                  <a:lnTo>
                    <a:pt x="3625100" y="194182"/>
                  </a:lnTo>
                  <a:lnTo>
                    <a:pt x="3627018" y="194182"/>
                  </a:lnTo>
                  <a:lnTo>
                    <a:pt x="3628923" y="194132"/>
                  </a:lnTo>
                  <a:lnTo>
                    <a:pt x="3630815" y="194017"/>
                  </a:lnTo>
                </a:path>
                <a:path extrusionOk="0" h="194310" w="3722370">
                  <a:moveTo>
                    <a:pt x="3722027" y="102806"/>
                  </a:moveTo>
                  <a:lnTo>
                    <a:pt x="3722128" y="100914"/>
                  </a:lnTo>
                  <a:lnTo>
                    <a:pt x="3722192" y="99009"/>
                  </a:lnTo>
                  <a:lnTo>
                    <a:pt x="3722192" y="97091"/>
                  </a:lnTo>
                  <a:lnTo>
                    <a:pt x="3722192" y="95173"/>
                  </a:lnTo>
                  <a:lnTo>
                    <a:pt x="3722128" y="93268"/>
                  </a:lnTo>
                  <a:lnTo>
                    <a:pt x="3722027" y="91376"/>
                  </a:lnTo>
                </a:path>
                <a:path extrusionOk="0" h="194310" w="3722370">
                  <a:moveTo>
                    <a:pt x="3630815" y="165"/>
                  </a:moveTo>
                  <a:lnTo>
                    <a:pt x="3628923" y="50"/>
                  </a:lnTo>
                  <a:lnTo>
                    <a:pt x="3627018" y="0"/>
                  </a:lnTo>
                  <a:lnTo>
                    <a:pt x="3625100" y="0"/>
                  </a:lnTo>
                  <a:lnTo>
                    <a:pt x="3619373" y="0"/>
                  </a:lnTo>
                </a:path>
                <a:path extrusionOk="0" h="194310" w="372237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11" name="Google Shape;5611;p91"/>
            <p:cNvPicPr preferRelativeResize="0"/>
            <p:nvPr/>
          </p:nvPicPr>
          <p:blipFill rotWithShape="1">
            <a:blip r:embed="rId17">
              <a:alphaModFix/>
            </a:blip>
            <a:srcRect b="0" l="0" r="0" t="0"/>
            <a:stretch/>
          </p:blipFill>
          <p:spPr>
            <a:xfrm>
              <a:off x="5892366" y="4633309"/>
              <a:ext cx="111391" cy="111378"/>
            </a:xfrm>
            <a:prstGeom prst="rect">
              <a:avLst/>
            </a:prstGeom>
            <a:noFill/>
            <a:ln>
              <a:noFill/>
            </a:ln>
          </p:spPr>
        </p:pic>
      </p:grpSp>
      <p:sp>
        <p:nvSpPr>
          <p:cNvPr id="5612" name="Google Shape;5612;p91"/>
          <p:cNvSpPr txBox="1"/>
          <p:nvPr/>
        </p:nvSpPr>
        <p:spPr>
          <a:xfrm>
            <a:off x="6421319" y="3984069"/>
            <a:ext cx="174625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2022-2023년 금융소비자보호협의회 안건 부의</a:t>
            </a:r>
            <a:endParaRPr sz="700">
              <a:latin typeface="Arial"/>
              <a:ea typeface="Arial"/>
              <a:cs typeface="Arial"/>
              <a:sym typeface="Arial"/>
            </a:endParaRPr>
          </a:p>
        </p:txBody>
      </p:sp>
      <p:grpSp>
        <p:nvGrpSpPr>
          <p:cNvPr id="5613" name="Google Shape;5613;p91"/>
          <p:cNvGrpSpPr/>
          <p:nvPr/>
        </p:nvGrpSpPr>
        <p:grpSpPr>
          <a:xfrm>
            <a:off x="6322672" y="3960462"/>
            <a:ext cx="3972864" cy="197071"/>
            <a:chOff x="6322672" y="3960462"/>
            <a:chExt cx="3972864" cy="197071"/>
          </a:xfrm>
        </p:grpSpPr>
        <p:pic>
          <p:nvPicPr>
            <p:cNvPr id="5614" name="Google Shape;5614;p91"/>
            <p:cNvPicPr preferRelativeResize="0"/>
            <p:nvPr/>
          </p:nvPicPr>
          <p:blipFill rotWithShape="1">
            <a:blip r:embed="rId15">
              <a:alphaModFix/>
            </a:blip>
            <a:srcRect b="0" l="0" r="0" t="0"/>
            <a:stretch/>
          </p:blipFill>
          <p:spPr>
            <a:xfrm>
              <a:off x="6322672" y="3960902"/>
              <a:ext cx="90929" cy="196631"/>
            </a:xfrm>
            <a:prstGeom prst="rect">
              <a:avLst/>
            </a:prstGeom>
            <a:noFill/>
            <a:ln>
              <a:noFill/>
            </a:ln>
          </p:spPr>
        </p:pic>
        <p:sp>
          <p:nvSpPr>
            <p:cNvPr id="5615" name="Google Shape;5615;p91"/>
            <p:cNvSpPr/>
            <p:nvPr/>
          </p:nvSpPr>
          <p:spPr>
            <a:xfrm>
              <a:off x="6434559" y="4156092"/>
              <a:ext cx="3753485" cy="0"/>
            </a:xfrm>
            <a:custGeom>
              <a:rect b="b" l="l" r="r" t="t"/>
              <a:pathLst>
                <a:path extrusionOk="0" h="120000" w="3753484">
                  <a:moveTo>
                    <a:pt x="0" y="0"/>
                  </a:moveTo>
                  <a:lnTo>
                    <a:pt x="375290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16" name="Google Shape;5616;p91"/>
            <p:cNvPicPr preferRelativeResize="0"/>
            <p:nvPr/>
          </p:nvPicPr>
          <p:blipFill rotWithShape="1">
            <a:blip r:embed="rId19">
              <a:alphaModFix/>
            </a:blip>
            <a:srcRect b="0" l="0" r="0" t="0"/>
            <a:stretch/>
          </p:blipFill>
          <p:spPr>
            <a:xfrm>
              <a:off x="10204608" y="3960462"/>
              <a:ext cx="90928" cy="196631"/>
            </a:xfrm>
            <a:prstGeom prst="rect">
              <a:avLst/>
            </a:prstGeom>
            <a:noFill/>
            <a:ln>
              <a:noFill/>
            </a:ln>
          </p:spPr>
        </p:pic>
        <p:sp>
          <p:nvSpPr>
            <p:cNvPr id="5617" name="Google Shape;5617;p91"/>
            <p:cNvSpPr/>
            <p:nvPr/>
          </p:nvSpPr>
          <p:spPr>
            <a:xfrm>
              <a:off x="6430750" y="3961903"/>
              <a:ext cx="3753485" cy="0"/>
            </a:xfrm>
            <a:custGeom>
              <a:rect b="b" l="l" r="r" t="t"/>
              <a:pathLst>
                <a:path extrusionOk="0" h="120000" w="3753484">
                  <a:moveTo>
                    <a:pt x="375290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18" name="Google Shape;5618;p91"/>
            <p:cNvSpPr/>
            <p:nvPr/>
          </p:nvSpPr>
          <p:spPr>
            <a:xfrm>
              <a:off x="6324114" y="3961906"/>
              <a:ext cx="3970020" cy="194310"/>
            </a:xfrm>
            <a:custGeom>
              <a:rect b="b" l="l" r="r" t="t"/>
              <a:pathLst>
                <a:path extrusionOk="0" h="194310" w="3970020">
                  <a:moveTo>
                    <a:pt x="165" y="91376"/>
                  </a:moveTo>
                  <a:lnTo>
                    <a:pt x="50" y="93268"/>
                  </a:lnTo>
                  <a:lnTo>
                    <a:pt x="0" y="95173"/>
                  </a:lnTo>
                  <a:lnTo>
                    <a:pt x="0" y="97091"/>
                  </a:lnTo>
                  <a:lnTo>
                    <a:pt x="0" y="99009"/>
                  </a:lnTo>
                  <a:lnTo>
                    <a:pt x="50" y="100914"/>
                  </a:lnTo>
                  <a:lnTo>
                    <a:pt x="165" y="102806"/>
                  </a:lnTo>
                </a:path>
                <a:path extrusionOk="0" h="194310" w="3970020">
                  <a:moveTo>
                    <a:pt x="91376" y="194017"/>
                  </a:moveTo>
                  <a:lnTo>
                    <a:pt x="93268" y="194132"/>
                  </a:lnTo>
                  <a:lnTo>
                    <a:pt x="95173" y="194182"/>
                  </a:lnTo>
                  <a:lnTo>
                    <a:pt x="97091" y="194182"/>
                  </a:lnTo>
                  <a:lnTo>
                    <a:pt x="102819" y="194182"/>
                  </a:lnTo>
                </a:path>
                <a:path extrusionOk="0" h="194310" w="3970020">
                  <a:moveTo>
                    <a:pt x="3867162" y="194182"/>
                  </a:moveTo>
                  <a:lnTo>
                    <a:pt x="3872890" y="194182"/>
                  </a:lnTo>
                  <a:lnTo>
                    <a:pt x="3874808" y="194182"/>
                  </a:lnTo>
                  <a:lnTo>
                    <a:pt x="3876713" y="194132"/>
                  </a:lnTo>
                  <a:lnTo>
                    <a:pt x="3878605" y="194017"/>
                  </a:lnTo>
                </a:path>
                <a:path extrusionOk="0" h="194310" w="3970020">
                  <a:moveTo>
                    <a:pt x="3969816" y="102806"/>
                  </a:moveTo>
                  <a:lnTo>
                    <a:pt x="3969931" y="100914"/>
                  </a:lnTo>
                  <a:lnTo>
                    <a:pt x="3969981" y="99009"/>
                  </a:lnTo>
                  <a:lnTo>
                    <a:pt x="3969981" y="97091"/>
                  </a:lnTo>
                  <a:lnTo>
                    <a:pt x="3969981" y="95173"/>
                  </a:lnTo>
                  <a:lnTo>
                    <a:pt x="3969931" y="93268"/>
                  </a:lnTo>
                  <a:lnTo>
                    <a:pt x="3969816" y="91376"/>
                  </a:lnTo>
                </a:path>
                <a:path extrusionOk="0" h="194310" w="3970020">
                  <a:moveTo>
                    <a:pt x="3878605" y="165"/>
                  </a:moveTo>
                  <a:lnTo>
                    <a:pt x="3876713" y="50"/>
                  </a:lnTo>
                  <a:lnTo>
                    <a:pt x="3874808" y="0"/>
                  </a:lnTo>
                  <a:lnTo>
                    <a:pt x="3872890" y="0"/>
                  </a:lnTo>
                  <a:lnTo>
                    <a:pt x="3867162" y="0"/>
                  </a:lnTo>
                </a:path>
                <a:path extrusionOk="0" h="194310" w="397002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19" name="Google Shape;5619;p91"/>
            <p:cNvPicPr preferRelativeResize="0"/>
            <p:nvPr/>
          </p:nvPicPr>
          <p:blipFill rotWithShape="1">
            <a:blip r:embed="rId17">
              <a:alphaModFix/>
            </a:blip>
            <a:srcRect b="0" l="0" r="0" t="0"/>
            <a:stretch/>
          </p:blipFill>
          <p:spPr>
            <a:xfrm>
              <a:off x="10122367" y="4003309"/>
              <a:ext cx="111391" cy="111378"/>
            </a:xfrm>
            <a:prstGeom prst="rect">
              <a:avLst/>
            </a:prstGeom>
            <a:noFill/>
            <a:ln>
              <a:noFill/>
            </a:ln>
          </p:spPr>
        </p:pic>
      </p:grpSp>
      <p:graphicFrame>
        <p:nvGraphicFramePr>
          <p:cNvPr id="5620" name="Google Shape;5620;p91"/>
          <p:cNvGraphicFramePr/>
          <p:nvPr/>
        </p:nvGraphicFramePr>
        <p:xfrm>
          <a:off x="2340000" y="4967999"/>
          <a:ext cx="3000000" cy="3000000"/>
        </p:xfrm>
        <a:graphic>
          <a:graphicData uri="http://schemas.openxmlformats.org/drawingml/2006/table">
            <a:tbl>
              <a:tblPr bandRow="1" firstRow="1">
                <a:noFill/>
                <a:tableStyleId>{C31ADFB9-D814-4208-886B-9652E2F75FA4}</a:tableStyleId>
              </a:tblPr>
              <a:tblGrid>
                <a:gridCol w="252100"/>
                <a:gridCol w="72400"/>
                <a:gridCol w="648325"/>
                <a:gridCol w="72400"/>
                <a:gridCol w="2664450"/>
              </a:tblGrid>
              <a:tr h="179700">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회차</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일시</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안건명</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287650">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2022.06.24</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103504" lvl="0" marL="120650" marR="0" rtl="0" algn="l">
                        <a:lnSpc>
                          <a:spcPct val="100000"/>
                        </a:lnSpc>
                        <a:spcBef>
                          <a:spcPts val="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2022년 상반기 금융소비자보호 내부통제 점검결과</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2021년 소비자보호지수 현황</a:t>
                      </a:r>
                      <a:endParaRPr sz="650" u="none" cap="none" strike="noStrike">
                        <a:latin typeface="Arial"/>
                        <a:ea typeface="Arial"/>
                        <a:cs typeface="Arial"/>
                        <a:sym typeface="Arial"/>
                      </a:endParaRPr>
                    </a:p>
                  </a:txBody>
                  <a:tcPr marT="298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b="0" lang="en-US" sz="650" u="none" cap="none" strike="noStrike">
                          <a:solidFill>
                            <a:srgbClr val="58595B"/>
                          </a:solidFill>
                          <a:latin typeface="Arial"/>
                          <a:ea typeface="Arial"/>
                          <a:cs typeface="Arial"/>
                          <a:sym typeface="Arial"/>
                        </a:rPr>
                        <a:t>2</a:t>
                      </a:r>
                      <a:endParaRPr sz="65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b="0" lang="en-US" sz="650" u="none" cap="none" strike="noStrike">
                          <a:solidFill>
                            <a:srgbClr val="58595B"/>
                          </a:solidFill>
                          <a:latin typeface="Arial"/>
                          <a:ea typeface="Arial"/>
                          <a:cs typeface="Arial"/>
                          <a:sym typeface="Arial"/>
                        </a:rPr>
                        <a:t>2022.11.15</a:t>
                      </a:r>
                      <a:endParaRPr sz="650" u="none" cap="none" strike="noStrike">
                        <a:latin typeface="Arial"/>
                        <a:ea typeface="Arial"/>
                        <a:cs typeface="Arial"/>
                        <a:sym typeface="Arial"/>
                      </a:endParaRPr>
                    </a:p>
                  </a:txBody>
                  <a:tcPr marT="19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103504" lvl="0" marL="120650" marR="0" rtl="0" algn="l">
                        <a:lnSpc>
                          <a:spcPct val="100000"/>
                        </a:lnSpc>
                        <a:spcBef>
                          <a:spcPts val="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사규 개정사항</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제1차 위원회 개선보고사항 결과보고</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2022년 3분기 금융소비자보호 내부통제 운영결과 보고</a:t>
                      </a:r>
                      <a:endParaRPr sz="650" u="none" cap="none" strike="noStrike">
                        <a:latin typeface="Arial"/>
                        <a:ea typeface="Arial"/>
                        <a:cs typeface="Arial"/>
                        <a:sym typeface="Arial"/>
                      </a:endParaRPr>
                    </a:p>
                  </a:txBody>
                  <a:tcPr marT="266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3</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2022.12.21</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103504" lvl="0" marL="120650" marR="0" rtl="0" algn="l">
                        <a:lnSpc>
                          <a:spcPct val="100000"/>
                        </a:lnSpc>
                        <a:spcBef>
                          <a:spcPts val="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'22년 금융감독원 금융소비자보호실태 자율진단 결과 보고</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6839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4</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2023.03.21</a:t>
                      </a:r>
                      <a:endParaRPr sz="65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103504" lvl="0" marL="120650" marR="0" rtl="0" algn="l">
                        <a:lnSpc>
                          <a:spcPct val="100000"/>
                        </a:lnSpc>
                        <a:spcBef>
                          <a:spcPts val="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금융소비자보호 업무규정, 금융소비자보호 내부통제 규정 개정</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숨은 금융재산 발생예방•감축 관리방안 자체점검 결과</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'22년 금융소비자보호협의회 운영결과</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'23년 금융소비자보호 임직원 교육계획</a:t>
                      </a:r>
                      <a:endParaRPr sz="650" u="none" cap="none" strike="noStrike">
                        <a:latin typeface="Arial"/>
                        <a:ea typeface="Arial"/>
                        <a:cs typeface="Arial"/>
                        <a:sym typeface="Arial"/>
                      </a:endParaRPr>
                    </a:p>
                    <a:p>
                      <a:pPr indent="-103504" lvl="0" marL="120650" marR="0" rtl="0" algn="l">
                        <a:lnSpc>
                          <a:spcPct val="100000"/>
                        </a:lnSpc>
                        <a:spcBef>
                          <a:spcPts val="120"/>
                        </a:spcBef>
                        <a:spcAft>
                          <a:spcPts val="0"/>
                        </a:spcAft>
                        <a:buClr>
                          <a:srgbClr val="58595B"/>
                        </a:buClr>
                        <a:buSzPts val="650"/>
                        <a:buFont typeface="Arial"/>
                        <a:buAutoNum type="arabicParenR"/>
                      </a:pPr>
                      <a:r>
                        <a:rPr b="0" lang="en-US" sz="650" u="none" cap="none" strike="noStrike">
                          <a:solidFill>
                            <a:srgbClr val="58595B"/>
                          </a:solidFill>
                          <a:latin typeface="Arial"/>
                          <a:ea typeface="Arial"/>
                          <a:cs typeface="Arial"/>
                          <a:sym typeface="Arial"/>
                        </a:rPr>
                        <a:t>그룹 '23년 2제 1차 금융소비자보호협의회 공지사항</a:t>
                      </a:r>
                      <a:endParaRPr sz="650" u="none" cap="none" strike="noStrike">
                        <a:latin typeface="Arial"/>
                        <a:ea typeface="Arial"/>
                        <a:cs typeface="Arial"/>
                        <a:sym typeface="Arial"/>
                      </a:endParaRPr>
                    </a:p>
                  </a:txBody>
                  <a:tcPr marT="565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graphicFrame>
        <p:nvGraphicFramePr>
          <p:cNvPr id="5621" name="Google Shape;5621;p91"/>
          <p:cNvGraphicFramePr/>
          <p:nvPr/>
        </p:nvGraphicFramePr>
        <p:xfrm>
          <a:off x="6322207" y="4319997"/>
          <a:ext cx="3000000" cy="3000000"/>
        </p:xfrm>
        <a:graphic>
          <a:graphicData uri="http://schemas.openxmlformats.org/drawingml/2006/table">
            <a:tbl>
              <a:tblPr bandRow="1" firstRow="1">
                <a:noFill/>
                <a:tableStyleId>{C31ADFB9-D814-4208-886B-9652E2F75FA4}</a:tableStyleId>
              </a:tblPr>
              <a:tblGrid>
                <a:gridCol w="2286000"/>
                <a:gridCol w="67950"/>
                <a:gridCol w="648325"/>
                <a:gridCol w="72400"/>
                <a:gridCol w="360675"/>
                <a:gridCol w="72400"/>
                <a:gridCol w="468625"/>
              </a:tblGrid>
              <a:tr h="179700">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항목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검토(이행)부서</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채택여부</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진행상태</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 카드 자동이체 승인 취소 시 소요기간, 고객 사전안내 강화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고객컨텍센터</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(3월)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2. 생애주기서비스 제공 관련 고객안내 개선</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WM 챕터</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(4월)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3. 영업지원시스템(COCO) 내 고객계좌번호 노출개선</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고객서비스팀</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(4월)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4. 미성년자계약, 신계약 완전판매 모니터링 기준 통합 시행</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고객컨텍센터</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(5월)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5. 코로나 진단급여금 관련 고객이해도 개선 위한 안내 강화 시행</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보험금심사팀</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(5월)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6. 보험계약대출 불가상품, 모집단계 상품설명서 명시 안내</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상품서비스팀</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(6월)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7. FC.com 수기 청약 시 상품설명서 발행 방식 개선</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상품서비스팀</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(8월)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8. (고객관리실 관리고객) 수금기관별 응대프로세스 일원화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고객전략챕터</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(9월)</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87650">
                <a:tc>
                  <a:txBody>
                    <a:bodyPr/>
                    <a:lstStyle/>
                    <a:p>
                      <a:pPr indent="-94615" lvl="0" marL="130175" marR="408940"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9. 청각장애인 서비스제고 위한 '보이스아이 시스템' 프로세스 정립</a:t>
                      </a:r>
                      <a:endParaRPr sz="65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소비자보호팀</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(10월)</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87650">
                <a:tc>
                  <a:txBody>
                    <a:bodyPr/>
                    <a:lstStyle/>
                    <a:p>
                      <a:pPr indent="-143510" lvl="0" marL="179070" marR="92710"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10. 계약별 환급금 예상조회 화면(NPAA0140) 오류사항 개선 (실효계약)</a:t>
                      </a:r>
                      <a:endParaRPr sz="650" u="none" cap="none" strike="noStrike">
                        <a:latin typeface="Arial"/>
                        <a:ea typeface="Arial"/>
                        <a:cs typeface="Arial"/>
                        <a:sym typeface="Arial"/>
                      </a:endParaRPr>
                    </a:p>
                  </a:txBody>
                  <a:tcPr marT="146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고객서비스팀</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완료 (3월)</a:t>
                      </a:r>
                      <a:endParaRPr sz="650" u="none" cap="none" strike="noStrike">
                        <a:latin typeface="Arial"/>
                        <a:ea typeface="Arial"/>
                        <a:cs typeface="Arial"/>
                        <a:sym typeface="Arial"/>
                      </a:endParaRPr>
                    </a:p>
                  </a:txBody>
                  <a:tcPr marT="870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79700">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11. 신계약 완전판매 모니터링 대상 확대 시행 (법인계약)</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고객컨택센터</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채택</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미정</a:t>
                      </a:r>
                      <a:endParaRPr sz="650" u="none" cap="none" strike="noStrike">
                        <a:latin typeface="Arial"/>
                        <a:ea typeface="Arial"/>
                        <a:cs typeface="Arial"/>
                        <a:sym typeface="Arial"/>
                      </a:endParaRPr>
                    </a:p>
                  </a:txBody>
                  <a:tcPr marT="330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grpSp>
        <p:nvGrpSpPr>
          <p:cNvPr id="5622" name="Google Shape;5622;p91"/>
          <p:cNvGrpSpPr/>
          <p:nvPr/>
        </p:nvGrpSpPr>
        <p:grpSpPr>
          <a:xfrm>
            <a:off x="7301970" y="1843325"/>
            <a:ext cx="2686497" cy="1545879"/>
            <a:chOff x="7301970" y="1843325"/>
            <a:chExt cx="2686497" cy="1545879"/>
          </a:xfrm>
        </p:grpSpPr>
        <p:sp>
          <p:nvSpPr>
            <p:cNvPr id="5623" name="Google Shape;5623;p91"/>
            <p:cNvSpPr/>
            <p:nvPr/>
          </p:nvSpPr>
          <p:spPr>
            <a:xfrm>
              <a:off x="9409209" y="3186004"/>
              <a:ext cx="0" cy="203200"/>
            </a:xfrm>
            <a:custGeom>
              <a:rect b="b" l="l" r="r" t="t"/>
              <a:pathLst>
                <a:path extrusionOk="0" h="203200" w="120000">
                  <a:moveTo>
                    <a:pt x="0" y="0"/>
                  </a:moveTo>
                  <a:lnTo>
                    <a:pt x="0" y="203098"/>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4" name="Google Shape;5624;p91"/>
            <p:cNvSpPr/>
            <p:nvPr/>
          </p:nvSpPr>
          <p:spPr>
            <a:xfrm>
              <a:off x="7897472" y="1843325"/>
              <a:ext cx="896619" cy="140970"/>
            </a:xfrm>
            <a:custGeom>
              <a:rect b="b" l="l" r="r" t="t"/>
              <a:pathLst>
                <a:path extrusionOk="0" h="140969" w="896620">
                  <a:moveTo>
                    <a:pt x="842289"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289" y="140830"/>
                  </a:lnTo>
                  <a:lnTo>
                    <a:pt x="863314" y="136586"/>
                  </a:lnTo>
                  <a:lnTo>
                    <a:pt x="880483" y="125012"/>
                  </a:lnTo>
                  <a:lnTo>
                    <a:pt x="892058" y="107847"/>
                  </a:lnTo>
                  <a:lnTo>
                    <a:pt x="896302" y="86829"/>
                  </a:lnTo>
                  <a:lnTo>
                    <a:pt x="896302" y="54000"/>
                  </a:lnTo>
                  <a:lnTo>
                    <a:pt x="892058" y="32982"/>
                  </a:lnTo>
                  <a:lnTo>
                    <a:pt x="880483" y="15817"/>
                  </a:lnTo>
                  <a:lnTo>
                    <a:pt x="863314" y="4244"/>
                  </a:lnTo>
                  <a:lnTo>
                    <a:pt x="84228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5" name="Google Shape;5625;p91"/>
            <p:cNvSpPr/>
            <p:nvPr/>
          </p:nvSpPr>
          <p:spPr>
            <a:xfrm>
              <a:off x="7301970" y="2737933"/>
              <a:ext cx="593725" cy="0"/>
            </a:xfrm>
            <a:custGeom>
              <a:rect b="b" l="l" r="r" t="t"/>
              <a:pathLst>
                <a:path extrusionOk="0" h="120000" w="593725">
                  <a:moveTo>
                    <a:pt x="0" y="0"/>
                  </a:moveTo>
                  <a:lnTo>
                    <a:pt x="59364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6" name="Google Shape;5626;p91"/>
            <p:cNvSpPr/>
            <p:nvPr/>
          </p:nvSpPr>
          <p:spPr>
            <a:xfrm>
              <a:off x="8808326" y="2737933"/>
              <a:ext cx="1172210" cy="0"/>
            </a:xfrm>
            <a:custGeom>
              <a:rect b="b" l="l" r="r" t="t"/>
              <a:pathLst>
                <a:path extrusionOk="0" h="120000" w="1172209">
                  <a:moveTo>
                    <a:pt x="0" y="0"/>
                  </a:moveTo>
                  <a:lnTo>
                    <a:pt x="1172146"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7" name="Google Shape;5627;p91"/>
            <p:cNvSpPr/>
            <p:nvPr/>
          </p:nvSpPr>
          <p:spPr>
            <a:xfrm>
              <a:off x="9988411" y="2748896"/>
              <a:ext cx="0" cy="154305"/>
            </a:xfrm>
            <a:custGeom>
              <a:rect b="b" l="l" r="r" t="t"/>
              <a:pathLst>
                <a:path extrusionOk="0" h="154305" w="120000">
                  <a:moveTo>
                    <a:pt x="0" y="0"/>
                  </a:moveTo>
                  <a:lnTo>
                    <a:pt x="0" y="153733"/>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8" name="Google Shape;5628;p91"/>
            <p:cNvSpPr/>
            <p:nvPr/>
          </p:nvSpPr>
          <p:spPr>
            <a:xfrm>
              <a:off x="8797207" y="2737933"/>
              <a:ext cx="1191260" cy="172720"/>
            </a:xfrm>
            <a:custGeom>
              <a:rect b="b" l="l" r="r" t="t"/>
              <a:pathLst>
                <a:path extrusionOk="0" h="172719" w="1191259">
                  <a:moveTo>
                    <a:pt x="0" y="0"/>
                  </a:moveTo>
                  <a:lnTo>
                    <a:pt x="4762" y="0"/>
                  </a:lnTo>
                </a:path>
                <a:path extrusionOk="0" h="172719" w="1191259">
                  <a:moveTo>
                    <a:pt x="1186434" y="0"/>
                  </a:moveTo>
                  <a:lnTo>
                    <a:pt x="1191209" y="0"/>
                  </a:lnTo>
                  <a:lnTo>
                    <a:pt x="1191209" y="4711"/>
                  </a:lnTo>
                </a:path>
                <a:path extrusionOk="0" h="172719" w="1191259">
                  <a:moveTo>
                    <a:pt x="1191209" y="167830"/>
                  </a:moveTo>
                  <a:lnTo>
                    <a:pt x="1191209" y="17259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29" name="Google Shape;5629;p91"/>
          <p:cNvSpPr txBox="1"/>
          <p:nvPr/>
        </p:nvSpPr>
        <p:spPr>
          <a:xfrm>
            <a:off x="8044767" y="1843252"/>
            <a:ext cx="58547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대표이사 (CEO)</a:t>
            </a:r>
            <a:endParaRPr sz="650">
              <a:latin typeface="Arial"/>
              <a:ea typeface="Arial"/>
              <a:cs typeface="Arial"/>
              <a:sym typeface="Arial"/>
            </a:endParaRPr>
          </a:p>
        </p:txBody>
      </p:sp>
      <p:grpSp>
        <p:nvGrpSpPr>
          <p:cNvPr id="5630" name="Google Shape;5630;p91"/>
          <p:cNvGrpSpPr/>
          <p:nvPr/>
        </p:nvGrpSpPr>
        <p:grpSpPr>
          <a:xfrm>
            <a:off x="6810060" y="1843325"/>
            <a:ext cx="3070936" cy="1676230"/>
            <a:chOff x="6810060" y="1843325"/>
            <a:chExt cx="3070936" cy="1676230"/>
          </a:xfrm>
        </p:grpSpPr>
        <p:sp>
          <p:nvSpPr>
            <p:cNvPr id="5631" name="Google Shape;5631;p91"/>
            <p:cNvSpPr/>
            <p:nvPr/>
          </p:nvSpPr>
          <p:spPr>
            <a:xfrm>
              <a:off x="7897472" y="1843325"/>
              <a:ext cx="896619" cy="140970"/>
            </a:xfrm>
            <a:custGeom>
              <a:rect b="b" l="l" r="r" t="t"/>
              <a:pathLst>
                <a:path extrusionOk="0" h="140969" w="896620">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289" y="140830"/>
                  </a:lnTo>
                  <a:lnTo>
                    <a:pt x="863314" y="136586"/>
                  </a:lnTo>
                  <a:lnTo>
                    <a:pt x="880483" y="125012"/>
                  </a:lnTo>
                  <a:lnTo>
                    <a:pt x="892058" y="107847"/>
                  </a:lnTo>
                  <a:lnTo>
                    <a:pt x="896302" y="86829"/>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2" name="Google Shape;5632;p91"/>
            <p:cNvSpPr/>
            <p:nvPr/>
          </p:nvSpPr>
          <p:spPr>
            <a:xfrm>
              <a:off x="8345621" y="1985706"/>
              <a:ext cx="0" cy="1227455"/>
            </a:xfrm>
            <a:custGeom>
              <a:rect b="b" l="l" r="r" t="t"/>
              <a:pathLst>
                <a:path extrusionOk="0" h="1227455" w="120000">
                  <a:moveTo>
                    <a:pt x="0" y="0"/>
                  </a:moveTo>
                  <a:lnTo>
                    <a:pt x="0" y="1227239"/>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3" name="Google Shape;5633;p91"/>
            <p:cNvSpPr/>
            <p:nvPr/>
          </p:nvSpPr>
          <p:spPr>
            <a:xfrm>
              <a:off x="7285552" y="3066650"/>
              <a:ext cx="2122170" cy="128905"/>
            </a:xfrm>
            <a:custGeom>
              <a:rect b="b" l="l" r="r" t="t"/>
              <a:pathLst>
                <a:path extrusionOk="0" h="128905" w="2122170">
                  <a:moveTo>
                    <a:pt x="2122068" y="128333"/>
                  </a:moveTo>
                  <a:lnTo>
                    <a:pt x="2122068"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4" name="Google Shape;5634;p91"/>
            <p:cNvSpPr/>
            <p:nvPr/>
          </p:nvSpPr>
          <p:spPr>
            <a:xfrm>
              <a:off x="7043181" y="3390650"/>
              <a:ext cx="2837815" cy="128905"/>
            </a:xfrm>
            <a:custGeom>
              <a:rect b="b" l="l" r="r" t="t"/>
              <a:pathLst>
                <a:path extrusionOk="0" h="128904" w="2837815">
                  <a:moveTo>
                    <a:pt x="2837230" y="128333"/>
                  </a:moveTo>
                  <a:lnTo>
                    <a:pt x="2837230"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5" name="Google Shape;5635;p91"/>
            <p:cNvSpPr/>
            <p:nvPr/>
          </p:nvSpPr>
          <p:spPr>
            <a:xfrm>
              <a:off x="6810060" y="3142586"/>
              <a:ext cx="896619" cy="140970"/>
            </a:xfrm>
            <a:custGeom>
              <a:rect b="b" l="l" r="r" t="t"/>
              <a:pathLst>
                <a:path extrusionOk="0" h="140970" w="896620">
                  <a:moveTo>
                    <a:pt x="842302"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36" name="Google Shape;5636;p91"/>
          <p:cNvSpPr txBox="1"/>
          <p:nvPr/>
        </p:nvSpPr>
        <p:spPr>
          <a:xfrm>
            <a:off x="6948794" y="3148863"/>
            <a:ext cx="60261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기획/교육(13명)</a:t>
            </a:r>
            <a:endParaRPr sz="650">
              <a:latin typeface="Arial"/>
              <a:ea typeface="Arial"/>
              <a:cs typeface="Arial"/>
              <a:sym typeface="Arial"/>
            </a:endParaRPr>
          </a:p>
        </p:txBody>
      </p:sp>
      <p:grpSp>
        <p:nvGrpSpPr>
          <p:cNvPr id="5637" name="Google Shape;5637;p91"/>
          <p:cNvGrpSpPr/>
          <p:nvPr/>
        </p:nvGrpSpPr>
        <p:grpSpPr>
          <a:xfrm>
            <a:off x="6810060" y="3142586"/>
            <a:ext cx="1976618" cy="140970"/>
            <a:chOff x="6810060" y="3142586"/>
            <a:chExt cx="1976618" cy="140970"/>
          </a:xfrm>
        </p:grpSpPr>
        <p:sp>
          <p:nvSpPr>
            <p:cNvPr id="5638" name="Google Shape;5638;p91"/>
            <p:cNvSpPr/>
            <p:nvPr/>
          </p:nvSpPr>
          <p:spPr>
            <a:xfrm>
              <a:off x="6810060" y="3142586"/>
              <a:ext cx="896619" cy="140970"/>
            </a:xfrm>
            <a:custGeom>
              <a:rect b="b" l="l" r="r" t="t"/>
              <a:pathLst>
                <a:path extrusionOk="0" h="140970" w="896620">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9" name="Google Shape;5639;p91"/>
            <p:cNvSpPr/>
            <p:nvPr/>
          </p:nvSpPr>
          <p:spPr>
            <a:xfrm>
              <a:off x="7890059" y="3142586"/>
              <a:ext cx="896619" cy="140970"/>
            </a:xfrm>
            <a:custGeom>
              <a:rect b="b" l="l" r="r" t="t"/>
              <a:pathLst>
                <a:path extrusionOk="0" h="140970" w="896620">
                  <a:moveTo>
                    <a:pt x="842302"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40" name="Google Shape;5640;p91"/>
          <p:cNvSpPr txBox="1"/>
          <p:nvPr/>
        </p:nvSpPr>
        <p:spPr>
          <a:xfrm>
            <a:off x="8014554" y="3148863"/>
            <a:ext cx="63055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VOC시스템(1명)</a:t>
            </a:r>
            <a:endParaRPr sz="650">
              <a:latin typeface="Arial"/>
              <a:ea typeface="Arial"/>
              <a:cs typeface="Arial"/>
              <a:sym typeface="Arial"/>
            </a:endParaRPr>
          </a:p>
        </p:txBody>
      </p:sp>
      <p:grpSp>
        <p:nvGrpSpPr>
          <p:cNvPr id="5641" name="Google Shape;5641;p91"/>
          <p:cNvGrpSpPr/>
          <p:nvPr/>
        </p:nvGrpSpPr>
        <p:grpSpPr>
          <a:xfrm>
            <a:off x="7890059" y="3142586"/>
            <a:ext cx="1976619" cy="140970"/>
            <a:chOff x="7890059" y="3142586"/>
            <a:chExt cx="1976619" cy="140970"/>
          </a:xfrm>
        </p:grpSpPr>
        <p:sp>
          <p:nvSpPr>
            <p:cNvPr id="5642" name="Google Shape;5642;p91"/>
            <p:cNvSpPr/>
            <p:nvPr/>
          </p:nvSpPr>
          <p:spPr>
            <a:xfrm>
              <a:off x="7890059" y="3142586"/>
              <a:ext cx="896619" cy="140970"/>
            </a:xfrm>
            <a:custGeom>
              <a:rect b="b" l="l" r="r" t="t"/>
              <a:pathLst>
                <a:path extrusionOk="0" h="140970" w="896620">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43" name="Google Shape;5643;p91"/>
            <p:cNvSpPr/>
            <p:nvPr/>
          </p:nvSpPr>
          <p:spPr>
            <a:xfrm>
              <a:off x="8970059" y="3142586"/>
              <a:ext cx="896619" cy="140970"/>
            </a:xfrm>
            <a:custGeom>
              <a:rect b="b" l="l" r="r" t="t"/>
              <a:pathLst>
                <a:path extrusionOk="0" h="140970" w="896620">
                  <a:moveTo>
                    <a:pt x="842302"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44" name="Google Shape;5644;p91"/>
          <p:cNvSpPr txBox="1"/>
          <p:nvPr/>
        </p:nvSpPr>
        <p:spPr>
          <a:xfrm>
            <a:off x="9123033" y="3148863"/>
            <a:ext cx="57404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민원처리(40명)</a:t>
            </a:r>
            <a:endParaRPr sz="650">
              <a:latin typeface="Arial"/>
              <a:ea typeface="Arial"/>
              <a:cs typeface="Arial"/>
              <a:sym typeface="Arial"/>
            </a:endParaRPr>
          </a:p>
        </p:txBody>
      </p:sp>
      <p:grpSp>
        <p:nvGrpSpPr>
          <p:cNvPr id="5645" name="Google Shape;5645;p91"/>
          <p:cNvGrpSpPr/>
          <p:nvPr/>
        </p:nvGrpSpPr>
        <p:grpSpPr>
          <a:xfrm>
            <a:off x="7897472" y="2669118"/>
            <a:ext cx="1969206" cy="614437"/>
            <a:chOff x="7897472" y="2669118"/>
            <a:chExt cx="1969206" cy="614437"/>
          </a:xfrm>
        </p:grpSpPr>
        <p:sp>
          <p:nvSpPr>
            <p:cNvPr id="5646" name="Google Shape;5646;p91"/>
            <p:cNvSpPr/>
            <p:nvPr/>
          </p:nvSpPr>
          <p:spPr>
            <a:xfrm>
              <a:off x="8970059" y="3142585"/>
              <a:ext cx="896619" cy="140970"/>
            </a:xfrm>
            <a:custGeom>
              <a:rect b="b" l="l" r="r" t="t"/>
              <a:pathLst>
                <a:path extrusionOk="0" h="140970" w="896620">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302" y="140830"/>
                  </a:lnTo>
                  <a:lnTo>
                    <a:pt x="863319" y="136586"/>
                  </a:lnTo>
                  <a:lnTo>
                    <a:pt x="880484" y="125012"/>
                  </a:lnTo>
                  <a:lnTo>
                    <a:pt x="892058" y="107847"/>
                  </a:lnTo>
                  <a:lnTo>
                    <a:pt x="896302" y="86829"/>
                  </a:lnTo>
                  <a:lnTo>
                    <a:pt x="896302" y="54000"/>
                  </a:lnTo>
                  <a:lnTo>
                    <a:pt x="892058" y="32982"/>
                  </a:lnTo>
                  <a:lnTo>
                    <a:pt x="880484" y="15817"/>
                  </a:lnTo>
                  <a:lnTo>
                    <a:pt x="863319" y="4244"/>
                  </a:lnTo>
                  <a:lnTo>
                    <a:pt x="842302"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47" name="Google Shape;5647;p91"/>
            <p:cNvSpPr/>
            <p:nvPr/>
          </p:nvSpPr>
          <p:spPr>
            <a:xfrm>
              <a:off x="7897472" y="2669118"/>
              <a:ext cx="896619" cy="140970"/>
            </a:xfrm>
            <a:custGeom>
              <a:rect b="b" l="l" r="r" t="t"/>
              <a:pathLst>
                <a:path extrusionOk="0" h="140969" w="896620">
                  <a:moveTo>
                    <a:pt x="842289"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289" y="140830"/>
                  </a:lnTo>
                  <a:lnTo>
                    <a:pt x="863314" y="136586"/>
                  </a:lnTo>
                  <a:lnTo>
                    <a:pt x="880483" y="125012"/>
                  </a:lnTo>
                  <a:lnTo>
                    <a:pt x="892058" y="107847"/>
                  </a:lnTo>
                  <a:lnTo>
                    <a:pt x="896302" y="86829"/>
                  </a:lnTo>
                  <a:lnTo>
                    <a:pt x="896302" y="54000"/>
                  </a:lnTo>
                  <a:lnTo>
                    <a:pt x="892058" y="32982"/>
                  </a:lnTo>
                  <a:lnTo>
                    <a:pt x="880483" y="15817"/>
                  </a:lnTo>
                  <a:lnTo>
                    <a:pt x="863314" y="4244"/>
                  </a:lnTo>
                  <a:lnTo>
                    <a:pt x="842289"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48" name="Google Shape;5648;p91"/>
          <p:cNvSpPr txBox="1"/>
          <p:nvPr/>
        </p:nvSpPr>
        <p:spPr>
          <a:xfrm>
            <a:off x="7971197" y="2669045"/>
            <a:ext cx="73215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소비자보호팀(55명)</a:t>
            </a:r>
            <a:endParaRPr sz="650">
              <a:latin typeface="Arial"/>
              <a:ea typeface="Arial"/>
              <a:cs typeface="Arial"/>
              <a:sym typeface="Arial"/>
            </a:endParaRPr>
          </a:p>
        </p:txBody>
      </p:sp>
      <p:grpSp>
        <p:nvGrpSpPr>
          <p:cNvPr id="5649" name="Google Shape;5649;p91"/>
          <p:cNvGrpSpPr/>
          <p:nvPr/>
        </p:nvGrpSpPr>
        <p:grpSpPr>
          <a:xfrm>
            <a:off x="7897472" y="2250888"/>
            <a:ext cx="896619" cy="559200"/>
            <a:chOff x="7897472" y="2250888"/>
            <a:chExt cx="896619" cy="559200"/>
          </a:xfrm>
        </p:grpSpPr>
        <p:sp>
          <p:nvSpPr>
            <p:cNvPr id="5650" name="Google Shape;5650;p91"/>
            <p:cNvSpPr/>
            <p:nvPr/>
          </p:nvSpPr>
          <p:spPr>
            <a:xfrm>
              <a:off x="7897472" y="2669118"/>
              <a:ext cx="896619" cy="140970"/>
            </a:xfrm>
            <a:custGeom>
              <a:rect b="b" l="l" r="r" t="t"/>
              <a:pathLst>
                <a:path extrusionOk="0" h="140969" w="896620">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842289" y="140830"/>
                  </a:lnTo>
                  <a:lnTo>
                    <a:pt x="863314" y="136586"/>
                  </a:lnTo>
                  <a:lnTo>
                    <a:pt x="880483" y="125012"/>
                  </a:lnTo>
                  <a:lnTo>
                    <a:pt x="892058" y="107847"/>
                  </a:lnTo>
                  <a:lnTo>
                    <a:pt x="896302" y="86829"/>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51" name="Google Shape;5651;p91"/>
            <p:cNvSpPr/>
            <p:nvPr/>
          </p:nvSpPr>
          <p:spPr>
            <a:xfrm>
              <a:off x="7897472" y="2250888"/>
              <a:ext cx="896619" cy="285115"/>
            </a:xfrm>
            <a:custGeom>
              <a:rect b="b" l="l" r="r" t="t"/>
              <a:pathLst>
                <a:path extrusionOk="0" h="285114" w="896620">
                  <a:moveTo>
                    <a:pt x="842289" y="0"/>
                  </a:moveTo>
                  <a:lnTo>
                    <a:pt x="54000" y="0"/>
                  </a:lnTo>
                  <a:lnTo>
                    <a:pt x="32982" y="4244"/>
                  </a:lnTo>
                  <a:lnTo>
                    <a:pt x="15817" y="15817"/>
                  </a:lnTo>
                  <a:lnTo>
                    <a:pt x="4244" y="32982"/>
                  </a:lnTo>
                  <a:lnTo>
                    <a:pt x="0" y="54000"/>
                  </a:lnTo>
                  <a:lnTo>
                    <a:pt x="0" y="230822"/>
                  </a:lnTo>
                  <a:lnTo>
                    <a:pt x="4244" y="251840"/>
                  </a:lnTo>
                  <a:lnTo>
                    <a:pt x="15817" y="269005"/>
                  </a:lnTo>
                  <a:lnTo>
                    <a:pt x="32982" y="280578"/>
                  </a:lnTo>
                  <a:lnTo>
                    <a:pt x="54000" y="284822"/>
                  </a:lnTo>
                  <a:lnTo>
                    <a:pt x="842289" y="284822"/>
                  </a:lnTo>
                  <a:lnTo>
                    <a:pt x="863314" y="280578"/>
                  </a:lnTo>
                  <a:lnTo>
                    <a:pt x="880483" y="269005"/>
                  </a:lnTo>
                  <a:lnTo>
                    <a:pt x="892058" y="251840"/>
                  </a:lnTo>
                  <a:lnTo>
                    <a:pt x="896302" y="230822"/>
                  </a:lnTo>
                  <a:lnTo>
                    <a:pt x="896302" y="54000"/>
                  </a:lnTo>
                  <a:lnTo>
                    <a:pt x="892058" y="32982"/>
                  </a:lnTo>
                  <a:lnTo>
                    <a:pt x="880483" y="15817"/>
                  </a:lnTo>
                  <a:lnTo>
                    <a:pt x="863314" y="4244"/>
                  </a:lnTo>
                  <a:lnTo>
                    <a:pt x="842289" y="0"/>
                  </a:lnTo>
                  <a:close/>
                </a:path>
              </a:pathLst>
            </a:custGeom>
            <a:solidFill>
              <a:srgbClr val="80828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52" name="Google Shape;5652;p91"/>
          <p:cNvSpPr txBox="1"/>
          <p:nvPr/>
        </p:nvSpPr>
        <p:spPr>
          <a:xfrm>
            <a:off x="8017171" y="2231376"/>
            <a:ext cx="652780" cy="279400"/>
          </a:xfrm>
          <a:prstGeom prst="rect">
            <a:avLst/>
          </a:prstGeom>
          <a:noFill/>
          <a:ln>
            <a:noFill/>
          </a:ln>
        </p:spPr>
        <p:txBody>
          <a:bodyPr anchorCtr="0" anchor="t" bIns="0" lIns="0" spcFirstLastPara="1" rIns="0" wrap="square" tIns="40625">
            <a:spAutoFit/>
          </a:bodyPr>
          <a:lstStyle/>
          <a:p>
            <a:pPr indent="0" lvl="0" marL="51435" rtl="0" algn="l">
              <a:lnSpc>
                <a:spcPct val="100000"/>
              </a:lnSpc>
              <a:spcBef>
                <a:spcPts val="0"/>
              </a:spcBef>
              <a:spcAft>
                <a:spcPts val="0"/>
              </a:spcAft>
              <a:buNone/>
            </a:pPr>
            <a:r>
              <a:rPr b="0" lang="en-US" sz="650">
                <a:solidFill>
                  <a:srgbClr val="FFFFFF"/>
                </a:solidFill>
                <a:latin typeface="Arial"/>
                <a:ea typeface="Arial"/>
                <a:cs typeface="Arial"/>
                <a:sym typeface="Arial"/>
              </a:rPr>
              <a:t>금융소비자보호</a:t>
            </a:r>
            <a:endParaRPr sz="650">
              <a:latin typeface="Arial"/>
              <a:ea typeface="Arial"/>
              <a:cs typeface="Arial"/>
              <a:sym typeface="Arial"/>
            </a:endParaRPr>
          </a:p>
          <a:p>
            <a:pPr indent="0" lvl="0" marL="12700" rtl="0" algn="l">
              <a:lnSpc>
                <a:spcPct val="100000"/>
              </a:lnSpc>
              <a:spcBef>
                <a:spcPts val="219"/>
              </a:spcBef>
              <a:spcAft>
                <a:spcPts val="0"/>
              </a:spcAft>
              <a:buNone/>
            </a:pPr>
            <a:r>
              <a:rPr b="0" lang="en-US" sz="650">
                <a:solidFill>
                  <a:srgbClr val="FFFFFF"/>
                </a:solidFill>
                <a:latin typeface="Arial"/>
                <a:ea typeface="Arial"/>
                <a:cs typeface="Arial"/>
                <a:sym typeface="Arial"/>
              </a:rPr>
              <a:t>최고책임자(CCO)</a:t>
            </a:r>
            <a:endParaRPr sz="650">
              <a:latin typeface="Arial"/>
              <a:ea typeface="Arial"/>
              <a:cs typeface="Arial"/>
              <a:sym typeface="Arial"/>
            </a:endParaRPr>
          </a:p>
        </p:txBody>
      </p:sp>
      <p:grpSp>
        <p:nvGrpSpPr>
          <p:cNvPr id="5653" name="Google Shape;5653;p91"/>
          <p:cNvGrpSpPr/>
          <p:nvPr/>
        </p:nvGrpSpPr>
        <p:grpSpPr>
          <a:xfrm>
            <a:off x="6567602" y="2052887"/>
            <a:ext cx="2226489" cy="483116"/>
            <a:chOff x="6567602" y="2052887"/>
            <a:chExt cx="2226489" cy="483116"/>
          </a:xfrm>
        </p:grpSpPr>
        <p:sp>
          <p:nvSpPr>
            <p:cNvPr id="5654" name="Google Shape;5654;p91"/>
            <p:cNvSpPr/>
            <p:nvPr/>
          </p:nvSpPr>
          <p:spPr>
            <a:xfrm>
              <a:off x="7897472" y="2250888"/>
              <a:ext cx="896619" cy="285115"/>
            </a:xfrm>
            <a:custGeom>
              <a:rect b="b" l="l" r="r" t="t"/>
              <a:pathLst>
                <a:path extrusionOk="0" h="285114" w="896620">
                  <a:moveTo>
                    <a:pt x="54000" y="0"/>
                  </a:moveTo>
                  <a:lnTo>
                    <a:pt x="32982" y="4244"/>
                  </a:lnTo>
                  <a:lnTo>
                    <a:pt x="15817" y="15817"/>
                  </a:lnTo>
                  <a:lnTo>
                    <a:pt x="4244" y="32982"/>
                  </a:lnTo>
                  <a:lnTo>
                    <a:pt x="0" y="54000"/>
                  </a:lnTo>
                  <a:lnTo>
                    <a:pt x="0" y="230822"/>
                  </a:lnTo>
                  <a:lnTo>
                    <a:pt x="4244" y="251840"/>
                  </a:lnTo>
                  <a:lnTo>
                    <a:pt x="15817" y="269005"/>
                  </a:lnTo>
                  <a:lnTo>
                    <a:pt x="32982" y="280578"/>
                  </a:lnTo>
                  <a:lnTo>
                    <a:pt x="54000" y="284822"/>
                  </a:lnTo>
                  <a:lnTo>
                    <a:pt x="842289" y="284822"/>
                  </a:lnTo>
                  <a:lnTo>
                    <a:pt x="863314" y="280578"/>
                  </a:lnTo>
                  <a:lnTo>
                    <a:pt x="880483" y="269005"/>
                  </a:lnTo>
                  <a:lnTo>
                    <a:pt x="892058" y="251840"/>
                  </a:lnTo>
                  <a:lnTo>
                    <a:pt x="896302" y="230822"/>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55" name="Google Shape;5655;p91"/>
            <p:cNvSpPr/>
            <p:nvPr/>
          </p:nvSpPr>
          <p:spPr>
            <a:xfrm>
              <a:off x="7751969" y="2121734"/>
              <a:ext cx="593725" cy="0"/>
            </a:xfrm>
            <a:custGeom>
              <a:rect b="b" l="l" r="r" t="t"/>
              <a:pathLst>
                <a:path extrusionOk="0" h="120000" w="593725">
                  <a:moveTo>
                    <a:pt x="0" y="0"/>
                  </a:moveTo>
                  <a:lnTo>
                    <a:pt x="59364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56" name="Google Shape;5656;p91"/>
            <p:cNvSpPr/>
            <p:nvPr/>
          </p:nvSpPr>
          <p:spPr>
            <a:xfrm>
              <a:off x="6567602" y="2052887"/>
              <a:ext cx="1329055" cy="140970"/>
            </a:xfrm>
            <a:custGeom>
              <a:rect b="b" l="l" r="r" t="t"/>
              <a:pathLst>
                <a:path extrusionOk="0" h="140969" w="1329054">
                  <a:moveTo>
                    <a:pt x="1274825"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1274825" y="140830"/>
                  </a:lnTo>
                  <a:lnTo>
                    <a:pt x="1295843" y="136586"/>
                  </a:lnTo>
                  <a:lnTo>
                    <a:pt x="1313008" y="125012"/>
                  </a:lnTo>
                  <a:lnTo>
                    <a:pt x="1324582" y="107847"/>
                  </a:lnTo>
                  <a:lnTo>
                    <a:pt x="1328826" y="86829"/>
                  </a:lnTo>
                  <a:lnTo>
                    <a:pt x="1328826" y="54000"/>
                  </a:lnTo>
                  <a:lnTo>
                    <a:pt x="1324582" y="32982"/>
                  </a:lnTo>
                  <a:lnTo>
                    <a:pt x="1313008" y="15817"/>
                  </a:lnTo>
                  <a:lnTo>
                    <a:pt x="1295843" y="4244"/>
                  </a:lnTo>
                  <a:lnTo>
                    <a:pt x="127482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57" name="Google Shape;5657;p91"/>
          <p:cNvSpPr txBox="1"/>
          <p:nvPr/>
        </p:nvSpPr>
        <p:spPr>
          <a:xfrm>
            <a:off x="6582115" y="2052815"/>
            <a:ext cx="1299845" cy="124460"/>
          </a:xfrm>
          <a:prstGeom prst="rect">
            <a:avLst/>
          </a:prstGeom>
          <a:noFill/>
          <a:ln>
            <a:noFill/>
          </a:ln>
        </p:spPr>
        <p:txBody>
          <a:bodyPr anchorCtr="0" anchor="t" bIns="0" lIns="0" spcFirstLastPara="1" rIns="0" wrap="square" tIns="12700">
            <a:spAutoFit/>
          </a:bodyPr>
          <a:lstStyle/>
          <a:p>
            <a:pPr indent="0" lvl="0" marL="76200" rtl="0" algn="l">
              <a:lnSpc>
                <a:spcPct val="100000"/>
              </a:lnSpc>
              <a:spcBef>
                <a:spcPts val="0"/>
              </a:spcBef>
              <a:spcAft>
                <a:spcPts val="0"/>
              </a:spcAft>
              <a:buNone/>
            </a:pPr>
            <a:r>
              <a:rPr b="0" lang="en-US" sz="650">
                <a:solidFill>
                  <a:srgbClr val="6F5DCF"/>
                </a:solidFill>
                <a:latin typeface="Arial"/>
                <a:ea typeface="Arial"/>
                <a:cs typeface="Arial"/>
                <a:sym typeface="Arial"/>
              </a:rPr>
              <a:t>금융소비자보호 내부통제위원회</a:t>
            </a:r>
            <a:endParaRPr sz="650">
              <a:latin typeface="Arial"/>
              <a:ea typeface="Arial"/>
              <a:cs typeface="Arial"/>
              <a:sym typeface="Arial"/>
            </a:endParaRPr>
          </a:p>
        </p:txBody>
      </p:sp>
      <p:grpSp>
        <p:nvGrpSpPr>
          <p:cNvPr id="5658" name="Google Shape;5658;p91"/>
          <p:cNvGrpSpPr/>
          <p:nvPr/>
        </p:nvGrpSpPr>
        <p:grpSpPr>
          <a:xfrm>
            <a:off x="6567602" y="2052887"/>
            <a:ext cx="1329055" cy="757201"/>
            <a:chOff x="6567602" y="2052887"/>
            <a:chExt cx="1329055" cy="757201"/>
          </a:xfrm>
        </p:grpSpPr>
        <p:sp>
          <p:nvSpPr>
            <p:cNvPr id="5659" name="Google Shape;5659;p91"/>
            <p:cNvSpPr/>
            <p:nvPr/>
          </p:nvSpPr>
          <p:spPr>
            <a:xfrm>
              <a:off x="6567602" y="2052887"/>
              <a:ext cx="1329055" cy="140970"/>
            </a:xfrm>
            <a:custGeom>
              <a:rect b="b" l="l" r="r" t="t"/>
              <a:pathLst>
                <a:path extrusionOk="0" h="140969" w="1329054">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1274825" y="140830"/>
                  </a:lnTo>
                  <a:lnTo>
                    <a:pt x="1295843" y="136586"/>
                  </a:lnTo>
                  <a:lnTo>
                    <a:pt x="1313008" y="125012"/>
                  </a:lnTo>
                  <a:lnTo>
                    <a:pt x="1324582" y="107847"/>
                  </a:lnTo>
                  <a:lnTo>
                    <a:pt x="1328826" y="86829"/>
                  </a:lnTo>
                  <a:lnTo>
                    <a:pt x="1328826" y="54000"/>
                  </a:lnTo>
                  <a:lnTo>
                    <a:pt x="1324582" y="32982"/>
                  </a:lnTo>
                  <a:lnTo>
                    <a:pt x="1313008" y="15817"/>
                  </a:lnTo>
                  <a:lnTo>
                    <a:pt x="1295843" y="4244"/>
                  </a:lnTo>
                  <a:lnTo>
                    <a:pt x="1274825"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0" name="Google Shape;5660;p91"/>
            <p:cNvSpPr/>
            <p:nvPr/>
          </p:nvSpPr>
          <p:spPr>
            <a:xfrm>
              <a:off x="6567602" y="2669118"/>
              <a:ext cx="1005205" cy="140970"/>
            </a:xfrm>
            <a:custGeom>
              <a:rect b="b" l="l" r="r" t="t"/>
              <a:pathLst>
                <a:path extrusionOk="0" h="140969" w="1005204">
                  <a:moveTo>
                    <a:pt x="950823"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950823" y="140830"/>
                  </a:lnTo>
                  <a:lnTo>
                    <a:pt x="971841" y="136586"/>
                  </a:lnTo>
                  <a:lnTo>
                    <a:pt x="989006" y="125012"/>
                  </a:lnTo>
                  <a:lnTo>
                    <a:pt x="1000579" y="107847"/>
                  </a:lnTo>
                  <a:lnTo>
                    <a:pt x="1004823" y="86829"/>
                  </a:lnTo>
                  <a:lnTo>
                    <a:pt x="1004823" y="54000"/>
                  </a:lnTo>
                  <a:lnTo>
                    <a:pt x="1000579" y="32982"/>
                  </a:lnTo>
                  <a:lnTo>
                    <a:pt x="989006" y="15817"/>
                  </a:lnTo>
                  <a:lnTo>
                    <a:pt x="971841" y="4244"/>
                  </a:lnTo>
                  <a:lnTo>
                    <a:pt x="95082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61" name="Google Shape;5661;p91"/>
          <p:cNvSpPr txBox="1"/>
          <p:nvPr/>
        </p:nvSpPr>
        <p:spPr>
          <a:xfrm>
            <a:off x="6651937" y="2675395"/>
            <a:ext cx="82550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95A4F5"/>
                </a:solidFill>
                <a:latin typeface="Arial"/>
                <a:ea typeface="Arial"/>
                <a:cs typeface="Arial"/>
                <a:sym typeface="Arial"/>
              </a:rPr>
              <a:t>금융소비자보호 협의회</a:t>
            </a:r>
            <a:endParaRPr sz="650">
              <a:latin typeface="Arial"/>
              <a:ea typeface="Arial"/>
              <a:cs typeface="Arial"/>
              <a:sym typeface="Arial"/>
            </a:endParaRPr>
          </a:p>
        </p:txBody>
      </p:sp>
      <p:grpSp>
        <p:nvGrpSpPr>
          <p:cNvPr id="5662" name="Google Shape;5662;p91"/>
          <p:cNvGrpSpPr/>
          <p:nvPr/>
        </p:nvGrpSpPr>
        <p:grpSpPr>
          <a:xfrm>
            <a:off x="6567602" y="2669118"/>
            <a:ext cx="3728536" cy="904088"/>
            <a:chOff x="6567602" y="2669118"/>
            <a:chExt cx="3728536" cy="904088"/>
          </a:xfrm>
        </p:grpSpPr>
        <p:sp>
          <p:nvSpPr>
            <p:cNvPr id="5663" name="Google Shape;5663;p91"/>
            <p:cNvSpPr/>
            <p:nvPr/>
          </p:nvSpPr>
          <p:spPr>
            <a:xfrm>
              <a:off x="6567602" y="2669118"/>
              <a:ext cx="1005205" cy="140970"/>
            </a:xfrm>
            <a:custGeom>
              <a:rect b="b" l="l" r="r" t="t"/>
              <a:pathLst>
                <a:path extrusionOk="0" h="140969" w="1005204">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950823" y="140830"/>
                  </a:lnTo>
                  <a:lnTo>
                    <a:pt x="971841" y="136586"/>
                  </a:lnTo>
                  <a:lnTo>
                    <a:pt x="989006" y="125012"/>
                  </a:lnTo>
                  <a:lnTo>
                    <a:pt x="1000579" y="107847"/>
                  </a:lnTo>
                  <a:lnTo>
                    <a:pt x="1004823" y="86829"/>
                  </a:lnTo>
                  <a:lnTo>
                    <a:pt x="1004823" y="54000"/>
                  </a:lnTo>
                  <a:lnTo>
                    <a:pt x="1000579" y="32982"/>
                  </a:lnTo>
                  <a:lnTo>
                    <a:pt x="989006" y="15817"/>
                  </a:lnTo>
                  <a:lnTo>
                    <a:pt x="971841" y="4244"/>
                  </a:lnTo>
                  <a:lnTo>
                    <a:pt x="950823"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4" name="Google Shape;5664;p91"/>
            <p:cNvSpPr/>
            <p:nvPr/>
          </p:nvSpPr>
          <p:spPr>
            <a:xfrm>
              <a:off x="9126212" y="2739518"/>
              <a:ext cx="0" cy="171450"/>
            </a:xfrm>
            <a:custGeom>
              <a:rect b="b" l="l" r="r" t="t"/>
              <a:pathLst>
                <a:path extrusionOk="0" h="171450" w="120000">
                  <a:moveTo>
                    <a:pt x="0" y="171005"/>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5" name="Google Shape;5665;p91"/>
            <p:cNvSpPr/>
            <p:nvPr/>
          </p:nvSpPr>
          <p:spPr>
            <a:xfrm>
              <a:off x="7993586" y="3389056"/>
              <a:ext cx="0" cy="184150"/>
            </a:xfrm>
            <a:custGeom>
              <a:rect b="b" l="l" r="r" t="t"/>
              <a:pathLst>
                <a:path extrusionOk="0" h="184150" w="120000">
                  <a:moveTo>
                    <a:pt x="0" y="0"/>
                  </a:moveTo>
                  <a:lnTo>
                    <a:pt x="0" y="183896"/>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6" name="Google Shape;5666;p91"/>
            <p:cNvSpPr/>
            <p:nvPr/>
          </p:nvSpPr>
          <p:spPr>
            <a:xfrm>
              <a:off x="8929587" y="3389056"/>
              <a:ext cx="0" cy="109220"/>
            </a:xfrm>
            <a:custGeom>
              <a:rect b="b" l="l" r="r" t="t"/>
              <a:pathLst>
                <a:path extrusionOk="0" h="109220" w="120000">
                  <a:moveTo>
                    <a:pt x="0" y="0"/>
                  </a:moveTo>
                  <a:lnTo>
                    <a:pt x="0" y="108648"/>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7" name="Google Shape;5667;p91"/>
            <p:cNvSpPr/>
            <p:nvPr/>
          </p:nvSpPr>
          <p:spPr>
            <a:xfrm>
              <a:off x="8587799" y="2858117"/>
              <a:ext cx="1076960" cy="140970"/>
            </a:xfrm>
            <a:custGeom>
              <a:rect b="b" l="l" r="r" t="t"/>
              <a:pathLst>
                <a:path extrusionOk="0" h="140969" w="1076959">
                  <a:moveTo>
                    <a:pt x="1022819"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1022819" y="140830"/>
                  </a:lnTo>
                  <a:lnTo>
                    <a:pt x="1043842" y="136586"/>
                  </a:lnTo>
                  <a:lnTo>
                    <a:pt x="1061007" y="125012"/>
                  </a:lnTo>
                  <a:lnTo>
                    <a:pt x="1072577" y="107847"/>
                  </a:lnTo>
                  <a:lnTo>
                    <a:pt x="1076820" y="86829"/>
                  </a:lnTo>
                  <a:lnTo>
                    <a:pt x="1076820" y="54000"/>
                  </a:lnTo>
                  <a:lnTo>
                    <a:pt x="1072577" y="32982"/>
                  </a:lnTo>
                  <a:lnTo>
                    <a:pt x="1061007" y="15817"/>
                  </a:lnTo>
                  <a:lnTo>
                    <a:pt x="1043842" y="4244"/>
                  </a:lnTo>
                  <a:lnTo>
                    <a:pt x="1022819" y="0"/>
                  </a:lnTo>
                  <a:close/>
                </a:path>
              </a:pathLst>
            </a:custGeom>
            <a:solidFill>
              <a:srgbClr val="C2EB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8" name="Google Shape;5668;p91"/>
            <p:cNvSpPr/>
            <p:nvPr/>
          </p:nvSpPr>
          <p:spPr>
            <a:xfrm>
              <a:off x="8587799" y="2858117"/>
              <a:ext cx="1076960" cy="140970"/>
            </a:xfrm>
            <a:custGeom>
              <a:rect b="b" l="l" r="r" t="t"/>
              <a:pathLst>
                <a:path extrusionOk="0" h="140969" w="1076959">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1022819" y="140830"/>
                  </a:lnTo>
                  <a:lnTo>
                    <a:pt x="1043842" y="136586"/>
                  </a:lnTo>
                  <a:lnTo>
                    <a:pt x="1061007" y="125012"/>
                  </a:lnTo>
                  <a:lnTo>
                    <a:pt x="1072577" y="107847"/>
                  </a:lnTo>
                  <a:lnTo>
                    <a:pt x="1076820" y="86829"/>
                  </a:lnTo>
                  <a:lnTo>
                    <a:pt x="1076820" y="54000"/>
                  </a:lnTo>
                  <a:lnTo>
                    <a:pt x="1072577" y="32982"/>
                  </a:lnTo>
                  <a:lnTo>
                    <a:pt x="1061007" y="15817"/>
                  </a:lnTo>
                  <a:lnTo>
                    <a:pt x="1043842" y="4244"/>
                  </a:lnTo>
                  <a:lnTo>
                    <a:pt x="102281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69" name="Google Shape;5669;p91"/>
            <p:cNvSpPr/>
            <p:nvPr/>
          </p:nvSpPr>
          <p:spPr>
            <a:xfrm>
              <a:off x="9687173" y="2858117"/>
              <a:ext cx="608965" cy="140970"/>
            </a:xfrm>
            <a:custGeom>
              <a:rect b="b" l="l" r="r" t="t"/>
              <a:pathLst>
                <a:path extrusionOk="0" h="140969" w="608965">
                  <a:moveTo>
                    <a:pt x="554824" y="0"/>
                  </a:moveTo>
                  <a:lnTo>
                    <a:pt x="54000" y="0"/>
                  </a:lnTo>
                  <a:lnTo>
                    <a:pt x="32982" y="4244"/>
                  </a:lnTo>
                  <a:lnTo>
                    <a:pt x="15817" y="15817"/>
                  </a:lnTo>
                  <a:lnTo>
                    <a:pt x="4244" y="32982"/>
                  </a:lnTo>
                  <a:lnTo>
                    <a:pt x="0" y="54000"/>
                  </a:lnTo>
                  <a:lnTo>
                    <a:pt x="0" y="86829"/>
                  </a:lnTo>
                  <a:lnTo>
                    <a:pt x="4244" y="107847"/>
                  </a:lnTo>
                  <a:lnTo>
                    <a:pt x="15817" y="125012"/>
                  </a:lnTo>
                  <a:lnTo>
                    <a:pt x="32982" y="136586"/>
                  </a:lnTo>
                  <a:lnTo>
                    <a:pt x="54000" y="140830"/>
                  </a:lnTo>
                  <a:lnTo>
                    <a:pt x="554824" y="140830"/>
                  </a:lnTo>
                  <a:lnTo>
                    <a:pt x="575842" y="136586"/>
                  </a:lnTo>
                  <a:lnTo>
                    <a:pt x="593007" y="125012"/>
                  </a:lnTo>
                  <a:lnTo>
                    <a:pt x="604581" y="107847"/>
                  </a:lnTo>
                  <a:lnTo>
                    <a:pt x="608825" y="86829"/>
                  </a:lnTo>
                  <a:lnTo>
                    <a:pt x="608825" y="54000"/>
                  </a:lnTo>
                  <a:lnTo>
                    <a:pt x="604581" y="32982"/>
                  </a:lnTo>
                  <a:lnTo>
                    <a:pt x="593007" y="15817"/>
                  </a:lnTo>
                  <a:lnTo>
                    <a:pt x="575842" y="4244"/>
                  </a:lnTo>
                  <a:lnTo>
                    <a:pt x="554824" y="0"/>
                  </a:lnTo>
                  <a:close/>
                </a:path>
              </a:pathLst>
            </a:custGeom>
            <a:solidFill>
              <a:srgbClr val="C2EB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70" name="Google Shape;5670;p91"/>
          <p:cNvSpPr txBox="1"/>
          <p:nvPr/>
        </p:nvSpPr>
        <p:spPr>
          <a:xfrm>
            <a:off x="8632224" y="2864394"/>
            <a:ext cx="160147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서비스리커버리 파트(10명)	QA파트(5명)</a:t>
            </a:r>
            <a:endParaRPr sz="650">
              <a:latin typeface="Arial"/>
              <a:ea typeface="Arial"/>
              <a:cs typeface="Arial"/>
              <a:sym typeface="Arial"/>
            </a:endParaRPr>
          </a:p>
        </p:txBody>
      </p:sp>
      <p:grpSp>
        <p:nvGrpSpPr>
          <p:cNvPr id="5671" name="Google Shape;5671;p91"/>
          <p:cNvGrpSpPr/>
          <p:nvPr/>
        </p:nvGrpSpPr>
        <p:grpSpPr>
          <a:xfrm>
            <a:off x="6627175" y="2858117"/>
            <a:ext cx="3668964" cy="803634"/>
            <a:chOff x="6627175" y="2858117"/>
            <a:chExt cx="3668964" cy="803634"/>
          </a:xfrm>
        </p:grpSpPr>
        <p:sp>
          <p:nvSpPr>
            <p:cNvPr id="5672" name="Google Shape;5672;p91"/>
            <p:cNvSpPr/>
            <p:nvPr/>
          </p:nvSpPr>
          <p:spPr>
            <a:xfrm>
              <a:off x="9687174" y="2858117"/>
              <a:ext cx="608965" cy="140970"/>
            </a:xfrm>
            <a:custGeom>
              <a:rect b="b" l="l" r="r" t="t"/>
              <a:pathLst>
                <a:path extrusionOk="0" h="140969" w="608965">
                  <a:moveTo>
                    <a:pt x="54000" y="0"/>
                  </a:moveTo>
                  <a:lnTo>
                    <a:pt x="32982" y="4244"/>
                  </a:lnTo>
                  <a:lnTo>
                    <a:pt x="15817" y="15817"/>
                  </a:lnTo>
                  <a:lnTo>
                    <a:pt x="4244" y="32982"/>
                  </a:lnTo>
                  <a:lnTo>
                    <a:pt x="0" y="54000"/>
                  </a:lnTo>
                  <a:lnTo>
                    <a:pt x="0" y="86829"/>
                  </a:lnTo>
                  <a:lnTo>
                    <a:pt x="4244" y="107847"/>
                  </a:lnTo>
                  <a:lnTo>
                    <a:pt x="15817" y="125012"/>
                  </a:lnTo>
                  <a:lnTo>
                    <a:pt x="32982" y="136586"/>
                  </a:lnTo>
                  <a:lnTo>
                    <a:pt x="54000" y="140830"/>
                  </a:lnTo>
                  <a:lnTo>
                    <a:pt x="554824" y="140830"/>
                  </a:lnTo>
                  <a:lnTo>
                    <a:pt x="575842" y="136586"/>
                  </a:lnTo>
                  <a:lnTo>
                    <a:pt x="593007" y="125012"/>
                  </a:lnTo>
                  <a:lnTo>
                    <a:pt x="604581" y="107847"/>
                  </a:lnTo>
                  <a:lnTo>
                    <a:pt x="608825" y="86829"/>
                  </a:lnTo>
                  <a:lnTo>
                    <a:pt x="608825" y="54000"/>
                  </a:lnTo>
                  <a:lnTo>
                    <a:pt x="604581" y="32982"/>
                  </a:lnTo>
                  <a:lnTo>
                    <a:pt x="593007" y="15817"/>
                  </a:lnTo>
                  <a:lnTo>
                    <a:pt x="575842" y="4244"/>
                  </a:lnTo>
                  <a:lnTo>
                    <a:pt x="554824"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73" name="Google Shape;5673;p91"/>
            <p:cNvSpPr/>
            <p:nvPr/>
          </p:nvSpPr>
          <p:spPr>
            <a:xfrm>
              <a:off x="6627175" y="3484586"/>
              <a:ext cx="861060" cy="177165"/>
            </a:xfrm>
            <a:custGeom>
              <a:rect b="b" l="l" r="r" t="t"/>
              <a:pathLst>
                <a:path extrusionOk="0" h="177164" w="861059">
                  <a:moveTo>
                    <a:pt x="80683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8" y="172579"/>
                  </a:lnTo>
                  <a:lnTo>
                    <a:pt x="845013" y="161009"/>
                  </a:lnTo>
                  <a:lnTo>
                    <a:pt x="856587" y="143844"/>
                  </a:lnTo>
                  <a:lnTo>
                    <a:pt x="860831" y="122821"/>
                  </a:lnTo>
                  <a:lnTo>
                    <a:pt x="860831" y="54000"/>
                  </a:lnTo>
                  <a:lnTo>
                    <a:pt x="856587" y="32982"/>
                  </a:lnTo>
                  <a:lnTo>
                    <a:pt x="845013" y="15817"/>
                  </a:lnTo>
                  <a:lnTo>
                    <a:pt x="827848" y="4244"/>
                  </a:lnTo>
                  <a:lnTo>
                    <a:pt x="8068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74" name="Google Shape;5674;p91"/>
          <p:cNvSpPr txBox="1"/>
          <p:nvPr/>
        </p:nvSpPr>
        <p:spPr>
          <a:xfrm>
            <a:off x="6682216" y="3508864"/>
            <a:ext cx="74422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DB/고객관리실(9명)</a:t>
            </a:r>
            <a:endParaRPr sz="650">
              <a:latin typeface="Arial"/>
              <a:ea typeface="Arial"/>
              <a:cs typeface="Arial"/>
              <a:sym typeface="Arial"/>
            </a:endParaRPr>
          </a:p>
        </p:txBody>
      </p:sp>
      <p:grpSp>
        <p:nvGrpSpPr>
          <p:cNvPr id="5675" name="Google Shape;5675;p91"/>
          <p:cNvGrpSpPr/>
          <p:nvPr/>
        </p:nvGrpSpPr>
        <p:grpSpPr>
          <a:xfrm>
            <a:off x="6627175" y="3484586"/>
            <a:ext cx="2733059" cy="177165"/>
            <a:chOff x="6627175" y="3484586"/>
            <a:chExt cx="2733059" cy="177165"/>
          </a:xfrm>
        </p:grpSpPr>
        <p:sp>
          <p:nvSpPr>
            <p:cNvPr id="5676" name="Google Shape;5676;p91"/>
            <p:cNvSpPr/>
            <p:nvPr/>
          </p:nvSpPr>
          <p:spPr>
            <a:xfrm>
              <a:off x="6627175" y="3484586"/>
              <a:ext cx="861060" cy="177165"/>
            </a:xfrm>
            <a:custGeom>
              <a:rect b="b" l="l" r="r" t="t"/>
              <a:pathLst>
                <a:path extrusionOk="0" h="177164" w="861059">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8" y="172579"/>
                  </a:lnTo>
                  <a:lnTo>
                    <a:pt x="845013" y="161009"/>
                  </a:lnTo>
                  <a:lnTo>
                    <a:pt x="856587" y="143844"/>
                  </a:lnTo>
                  <a:lnTo>
                    <a:pt x="860831" y="122821"/>
                  </a:lnTo>
                  <a:lnTo>
                    <a:pt x="860831" y="54000"/>
                  </a:lnTo>
                  <a:lnTo>
                    <a:pt x="856587" y="32982"/>
                  </a:lnTo>
                  <a:lnTo>
                    <a:pt x="845013" y="15817"/>
                  </a:lnTo>
                  <a:lnTo>
                    <a:pt x="827848" y="4244"/>
                  </a:lnTo>
                  <a:lnTo>
                    <a:pt x="80683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77" name="Google Shape;5677;p91"/>
            <p:cNvSpPr/>
            <p:nvPr/>
          </p:nvSpPr>
          <p:spPr>
            <a:xfrm>
              <a:off x="8499174" y="3484586"/>
              <a:ext cx="861060" cy="177165"/>
            </a:xfrm>
            <a:custGeom>
              <a:rect b="b" l="l" r="r" t="t"/>
              <a:pathLst>
                <a:path extrusionOk="0" h="177164" w="861059">
                  <a:moveTo>
                    <a:pt x="80683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6" y="172579"/>
                  </a:lnTo>
                  <a:lnTo>
                    <a:pt x="845007" y="161009"/>
                  </a:lnTo>
                  <a:lnTo>
                    <a:pt x="856576" y="143844"/>
                  </a:lnTo>
                  <a:lnTo>
                    <a:pt x="860818" y="122821"/>
                  </a:lnTo>
                  <a:lnTo>
                    <a:pt x="860818" y="54000"/>
                  </a:lnTo>
                  <a:lnTo>
                    <a:pt x="856576" y="32982"/>
                  </a:lnTo>
                  <a:lnTo>
                    <a:pt x="845007" y="15817"/>
                  </a:lnTo>
                  <a:lnTo>
                    <a:pt x="827846" y="4244"/>
                  </a:lnTo>
                  <a:lnTo>
                    <a:pt x="8068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78" name="Google Shape;5678;p91"/>
          <p:cNvSpPr txBox="1"/>
          <p:nvPr/>
        </p:nvSpPr>
        <p:spPr>
          <a:xfrm>
            <a:off x="8664831" y="3508864"/>
            <a:ext cx="52324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GA/BA(12명)</a:t>
            </a:r>
            <a:endParaRPr sz="650">
              <a:latin typeface="Arial"/>
              <a:ea typeface="Arial"/>
              <a:cs typeface="Arial"/>
              <a:sym typeface="Arial"/>
            </a:endParaRPr>
          </a:p>
        </p:txBody>
      </p:sp>
      <p:grpSp>
        <p:nvGrpSpPr>
          <p:cNvPr id="5679" name="Google Shape;5679;p91"/>
          <p:cNvGrpSpPr/>
          <p:nvPr/>
        </p:nvGrpSpPr>
        <p:grpSpPr>
          <a:xfrm>
            <a:off x="8499174" y="3484586"/>
            <a:ext cx="1797060" cy="177165"/>
            <a:chOff x="8499174" y="3484586"/>
            <a:chExt cx="1797060" cy="177165"/>
          </a:xfrm>
        </p:grpSpPr>
        <p:sp>
          <p:nvSpPr>
            <p:cNvPr id="5680" name="Google Shape;5680;p91"/>
            <p:cNvSpPr/>
            <p:nvPr/>
          </p:nvSpPr>
          <p:spPr>
            <a:xfrm>
              <a:off x="8499174" y="3484586"/>
              <a:ext cx="861060" cy="177165"/>
            </a:xfrm>
            <a:custGeom>
              <a:rect b="b" l="l" r="r" t="t"/>
              <a:pathLst>
                <a:path extrusionOk="0" h="177164" w="861059">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6" y="172579"/>
                  </a:lnTo>
                  <a:lnTo>
                    <a:pt x="845007" y="161009"/>
                  </a:lnTo>
                  <a:lnTo>
                    <a:pt x="856576" y="143844"/>
                  </a:lnTo>
                  <a:lnTo>
                    <a:pt x="860818" y="122821"/>
                  </a:lnTo>
                  <a:lnTo>
                    <a:pt x="860818" y="54000"/>
                  </a:lnTo>
                  <a:lnTo>
                    <a:pt x="856576" y="32982"/>
                  </a:lnTo>
                  <a:lnTo>
                    <a:pt x="845007" y="15817"/>
                  </a:lnTo>
                  <a:lnTo>
                    <a:pt x="827846" y="4244"/>
                  </a:lnTo>
                  <a:lnTo>
                    <a:pt x="80683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81" name="Google Shape;5681;p91"/>
            <p:cNvSpPr/>
            <p:nvPr/>
          </p:nvSpPr>
          <p:spPr>
            <a:xfrm>
              <a:off x="9435174" y="3484586"/>
              <a:ext cx="861060" cy="177165"/>
            </a:xfrm>
            <a:custGeom>
              <a:rect b="b" l="l" r="r" t="t"/>
              <a:pathLst>
                <a:path extrusionOk="0" h="177164" w="861059">
                  <a:moveTo>
                    <a:pt x="80683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6" y="172579"/>
                  </a:lnTo>
                  <a:lnTo>
                    <a:pt x="845007" y="161009"/>
                  </a:lnTo>
                  <a:lnTo>
                    <a:pt x="856576" y="143844"/>
                  </a:lnTo>
                  <a:lnTo>
                    <a:pt x="860818" y="122821"/>
                  </a:lnTo>
                  <a:lnTo>
                    <a:pt x="860818" y="54000"/>
                  </a:lnTo>
                  <a:lnTo>
                    <a:pt x="856576" y="32982"/>
                  </a:lnTo>
                  <a:lnTo>
                    <a:pt x="845007" y="15817"/>
                  </a:lnTo>
                  <a:lnTo>
                    <a:pt x="827846" y="4244"/>
                  </a:lnTo>
                  <a:lnTo>
                    <a:pt x="8068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82" name="Google Shape;5682;p91"/>
          <p:cNvSpPr txBox="1"/>
          <p:nvPr/>
        </p:nvSpPr>
        <p:spPr>
          <a:xfrm>
            <a:off x="9575447" y="3508864"/>
            <a:ext cx="57404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대외민원(10명)</a:t>
            </a:r>
            <a:endParaRPr sz="650">
              <a:latin typeface="Arial"/>
              <a:ea typeface="Arial"/>
              <a:cs typeface="Arial"/>
              <a:sym typeface="Arial"/>
            </a:endParaRPr>
          </a:p>
        </p:txBody>
      </p:sp>
      <p:grpSp>
        <p:nvGrpSpPr>
          <p:cNvPr id="5683" name="Google Shape;5683;p91"/>
          <p:cNvGrpSpPr/>
          <p:nvPr/>
        </p:nvGrpSpPr>
        <p:grpSpPr>
          <a:xfrm>
            <a:off x="7563174" y="3484586"/>
            <a:ext cx="2733059" cy="177165"/>
            <a:chOff x="7563174" y="3484586"/>
            <a:chExt cx="2733059" cy="177165"/>
          </a:xfrm>
        </p:grpSpPr>
        <p:sp>
          <p:nvSpPr>
            <p:cNvPr id="5684" name="Google Shape;5684;p91"/>
            <p:cNvSpPr/>
            <p:nvPr/>
          </p:nvSpPr>
          <p:spPr>
            <a:xfrm>
              <a:off x="9435173" y="3484586"/>
              <a:ext cx="861060" cy="177165"/>
            </a:xfrm>
            <a:custGeom>
              <a:rect b="b" l="l" r="r" t="t"/>
              <a:pathLst>
                <a:path extrusionOk="0" h="177164" w="861059">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6" y="172579"/>
                  </a:lnTo>
                  <a:lnTo>
                    <a:pt x="845007" y="161009"/>
                  </a:lnTo>
                  <a:lnTo>
                    <a:pt x="856576" y="143844"/>
                  </a:lnTo>
                  <a:lnTo>
                    <a:pt x="860818" y="122821"/>
                  </a:lnTo>
                  <a:lnTo>
                    <a:pt x="860818" y="54000"/>
                  </a:lnTo>
                  <a:lnTo>
                    <a:pt x="856576" y="32982"/>
                  </a:lnTo>
                  <a:lnTo>
                    <a:pt x="845007" y="15817"/>
                  </a:lnTo>
                  <a:lnTo>
                    <a:pt x="827846" y="4244"/>
                  </a:lnTo>
                  <a:lnTo>
                    <a:pt x="80683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85" name="Google Shape;5685;p91"/>
            <p:cNvSpPr/>
            <p:nvPr/>
          </p:nvSpPr>
          <p:spPr>
            <a:xfrm>
              <a:off x="7563174" y="3484586"/>
              <a:ext cx="861060" cy="177165"/>
            </a:xfrm>
            <a:custGeom>
              <a:rect b="b" l="l" r="r" t="t"/>
              <a:pathLst>
                <a:path extrusionOk="0" h="177164" w="861059">
                  <a:moveTo>
                    <a:pt x="806830"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8" y="172579"/>
                  </a:lnTo>
                  <a:lnTo>
                    <a:pt x="845013" y="161009"/>
                  </a:lnTo>
                  <a:lnTo>
                    <a:pt x="856587" y="143844"/>
                  </a:lnTo>
                  <a:lnTo>
                    <a:pt x="860831" y="122821"/>
                  </a:lnTo>
                  <a:lnTo>
                    <a:pt x="860831" y="54000"/>
                  </a:lnTo>
                  <a:lnTo>
                    <a:pt x="856587" y="32982"/>
                  </a:lnTo>
                  <a:lnTo>
                    <a:pt x="845013" y="15817"/>
                  </a:lnTo>
                  <a:lnTo>
                    <a:pt x="827848" y="4244"/>
                  </a:lnTo>
                  <a:lnTo>
                    <a:pt x="8068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686" name="Google Shape;5686;p91"/>
          <p:cNvSpPr txBox="1"/>
          <p:nvPr/>
        </p:nvSpPr>
        <p:spPr>
          <a:xfrm>
            <a:off x="7722024" y="3508864"/>
            <a:ext cx="5365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TFC/LFC(9명)</a:t>
            </a:r>
            <a:endParaRPr sz="650">
              <a:latin typeface="Arial"/>
              <a:ea typeface="Arial"/>
              <a:cs typeface="Arial"/>
              <a:sym typeface="Arial"/>
            </a:endParaRPr>
          </a:p>
        </p:txBody>
      </p:sp>
      <p:sp>
        <p:nvSpPr>
          <p:cNvPr id="5687" name="Google Shape;5687;p91"/>
          <p:cNvSpPr/>
          <p:nvPr/>
        </p:nvSpPr>
        <p:spPr>
          <a:xfrm>
            <a:off x="7563174" y="3484586"/>
            <a:ext cx="861060" cy="177165"/>
          </a:xfrm>
          <a:custGeom>
            <a:rect b="b" l="l" r="r" t="t"/>
            <a:pathLst>
              <a:path extrusionOk="0" h="177164" w="861059">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06830" y="176822"/>
                </a:lnTo>
                <a:lnTo>
                  <a:pt x="827848" y="172579"/>
                </a:lnTo>
                <a:lnTo>
                  <a:pt x="845013" y="161009"/>
                </a:lnTo>
                <a:lnTo>
                  <a:pt x="856587" y="143844"/>
                </a:lnTo>
                <a:lnTo>
                  <a:pt x="860831" y="122821"/>
                </a:lnTo>
                <a:lnTo>
                  <a:pt x="860831" y="54000"/>
                </a:lnTo>
                <a:lnTo>
                  <a:pt x="856587" y="32982"/>
                </a:lnTo>
                <a:lnTo>
                  <a:pt x="845013" y="15817"/>
                </a:lnTo>
                <a:lnTo>
                  <a:pt x="827848" y="4244"/>
                </a:lnTo>
                <a:lnTo>
                  <a:pt x="80683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88" name="Google Shape;5688;p91"/>
          <p:cNvSpPr txBox="1"/>
          <p:nvPr/>
        </p:nvSpPr>
        <p:spPr>
          <a:xfrm>
            <a:off x="8834298" y="2322684"/>
            <a:ext cx="77343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(CEO 직속 독립조직)</a:t>
            </a:r>
            <a:endParaRPr sz="650">
              <a:latin typeface="Arial"/>
              <a:ea typeface="Arial"/>
              <a:cs typeface="Arial"/>
              <a:sym typeface="Arial"/>
            </a:endParaRPr>
          </a:p>
        </p:txBody>
      </p:sp>
      <p:sp>
        <p:nvSpPr>
          <p:cNvPr id="5689" name="Google Shape;5689;p91"/>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91</a:t>
            </a:r>
            <a:endParaRPr sz="900">
              <a:latin typeface="Malgun Gothic"/>
              <a:ea typeface="Malgun Gothic"/>
              <a:cs typeface="Malgun Gothic"/>
              <a:sym typeface="Malgun Gothic"/>
            </a:endParaRPr>
          </a:p>
        </p:txBody>
      </p:sp>
      <p:pic>
        <p:nvPicPr>
          <p:cNvPr id="5690" name="Google Shape;5690;p91"/>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5691" name="Google Shape;5691;p91"/>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5692" name="Google Shape;5692;p91"/>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5693" name="Google Shape;5693;p91"/>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5694" name="Google Shape;5694;p91"/>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8" name="Shape 5698"/>
        <p:cNvGrpSpPr/>
        <p:nvPr/>
      </p:nvGrpSpPr>
      <p:grpSpPr>
        <a:xfrm>
          <a:off x="0" y="0"/>
          <a:ext cx="0" cy="0"/>
          <a:chOff x="0" y="0"/>
          <a:chExt cx="0" cy="0"/>
        </a:xfrm>
      </p:grpSpPr>
      <p:graphicFrame>
        <p:nvGraphicFramePr>
          <p:cNvPr id="5699" name="Google Shape;5699;p92"/>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소비자 권익 보호</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5700" name="Google Shape;5700;p92"/>
          <p:cNvGrpSpPr/>
          <p:nvPr/>
        </p:nvGrpSpPr>
        <p:grpSpPr>
          <a:xfrm>
            <a:off x="5075999" y="913929"/>
            <a:ext cx="2484120" cy="3810"/>
            <a:chOff x="5075999" y="913929"/>
            <a:chExt cx="2484120" cy="3810"/>
          </a:xfrm>
        </p:grpSpPr>
        <p:sp>
          <p:nvSpPr>
            <p:cNvPr id="5701" name="Google Shape;5701;p92"/>
            <p:cNvSpPr/>
            <p:nvPr/>
          </p:nvSpPr>
          <p:spPr>
            <a:xfrm>
              <a:off x="5085535"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02" name="Google Shape;5702;p92"/>
            <p:cNvSpPr/>
            <p:nvPr/>
          </p:nvSpPr>
          <p:spPr>
            <a:xfrm>
              <a:off x="5075999" y="913929"/>
              <a:ext cx="2484120" cy="3810"/>
            </a:xfrm>
            <a:custGeom>
              <a:rect b="b" l="l" r="r" t="t"/>
              <a:pathLst>
                <a:path extrusionOk="0" h="3809" w="2484120">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09" w="2484120">
                  <a:moveTo>
                    <a:pt x="2484005" y="1905"/>
                  </a:moveTo>
                  <a:lnTo>
                    <a:pt x="2483447" y="558"/>
                  </a:lnTo>
                  <a:lnTo>
                    <a:pt x="2482100" y="0"/>
                  </a:lnTo>
                  <a:lnTo>
                    <a:pt x="2480741" y="558"/>
                  </a:lnTo>
                  <a:lnTo>
                    <a:pt x="2480195" y="1905"/>
                  </a:lnTo>
                  <a:lnTo>
                    <a:pt x="2480741"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03" name="Google Shape;5703;p92"/>
          <p:cNvSpPr txBox="1"/>
          <p:nvPr/>
        </p:nvSpPr>
        <p:spPr>
          <a:xfrm>
            <a:off x="5063299" y="682914"/>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리스크 관리</a:t>
            </a:r>
            <a:endParaRPr sz="950">
              <a:latin typeface="Malgun Gothic"/>
              <a:ea typeface="Malgun Gothic"/>
              <a:cs typeface="Malgun Gothic"/>
              <a:sym typeface="Malgun Gothic"/>
            </a:endParaRPr>
          </a:p>
        </p:txBody>
      </p:sp>
      <p:pic>
        <p:nvPicPr>
          <p:cNvPr id="5704" name="Google Shape;5704;p92"/>
          <p:cNvPicPr preferRelativeResize="0"/>
          <p:nvPr/>
        </p:nvPicPr>
        <p:blipFill rotWithShape="1">
          <a:blip r:embed="rId14">
            <a:alphaModFix/>
          </a:blip>
          <a:srcRect b="0" l="0" r="0" t="0"/>
          <a:stretch/>
        </p:blipFill>
        <p:spPr>
          <a:xfrm>
            <a:off x="6008878" y="1087028"/>
            <a:ext cx="98424" cy="82549"/>
          </a:xfrm>
          <a:prstGeom prst="rect">
            <a:avLst/>
          </a:prstGeom>
          <a:noFill/>
          <a:ln>
            <a:noFill/>
          </a:ln>
        </p:spPr>
      </p:pic>
      <p:pic>
        <p:nvPicPr>
          <p:cNvPr id="5705" name="Google Shape;5705;p92"/>
          <p:cNvPicPr preferRelativeResize="0"/>
          <p:nvPr/>
        </p:nvPicPr>
        <p:blipFill rotWithShape="1">
          <a:blip r:embed="rId14">
            <a:alphaModFix/>
          </a:blip>
          <a:srcRect b="0" l="0" r="0" t="0"/>
          <a:stretch/>
        </p:blipFill>
        <p:spPr>
          <a:xfrm>
            <a:off x="5307058" y="1452280"/>
            <a:ext cx="98424" cy="82549"/>
          </a:xfrm>
          <a:prstGeom prst="rect">
            <a:avLst/>
          </a:prstGeom>
          <a:noFill/>
          <a:ln>
            <a:noFill/>
          </a:ln>
        </p:spPr>
      </p:pic>
      <p:sp>
        <p:nvSpPr>
          <p:cNvPr id="5706" name="Google Shape;5706;p92"/>
          <p:cNvSpPr txBox="1"/>
          <p:nvPr/>
        </p:nvSpPr>
        <p:spPr>
          <a:xfrm>
            <a:off x="7799299" y="1314878"/>
            <a:ext cx="655955" cy="380365"/>
          </a:xfrm>
          <a:prstGeom prst="rect">
            <a:avLst/>
          </a:prstGeom>
          <a:noFill/>
          <a:ln>
            <a:noFill/>
          </a:ln>
        </p:spPr>
        <p:txBody>
          <a:bodyPr anchorCtr="0" anchor="t" bIns="0" lIns="0" spcFirstLastPara="1" rIns="0" wrap="square" tIns="15875">
            <a:spAutoFit/>
          </a:bodyPr>
          <a:lstStyle/>
          <a:p>
            <a:pPr indent="0" lvl="0" marL="0" rtl="0" algn="ctr">
              <a:lnSpc>
                <a:spcPct val="100000"/>
              </a:lnSpc>
              <a:spcBef>
                <a:spcPts val="0"/>
              </a:spcBef>
              <a:spcAft>
                <a:spcPts val="0"/>
              </a:spcAft>
              <a:buNone/>
            </a:pPr>
            <a:r>
              <a:rPr b="0" lang="en-US" sz="650">
                <a:solidFill>
                  <a:srgbClr val="58595B"/>
                </a:solidFill>
                <a:latin typeface="Arial"/>
                <a:ea typeface="Arial"/>
                <a:cs typeface="Arial"/>
                <a:sym typeface="Arial"/>
              </a:rPr>
              <a:t>금감원 통계</a:t>
            </a:r>
            <a:endParaRPr sz="650">
              <a:latin typeface="Arial"/>
              <a:ea typeface="Arial"/>
              <a:cs typeface="Arial"/>
              <a:sym typeface="Arial"/>
            </a:endParaRPr>
          </a:p>
          <a:p>
            <a:pPr indent="0" lvl="0" marL="0" rtl="0" algn="ctr">
              <a:lnSpc>
                <a:spcPct val="100000"/>
              </a:lnSpc>
              <a:spcBef>
                <a:spcPts val="25"/>
              </a:spcBef>
              <a:spcAft>
                <a:spcPts val="0"/>
              </a:spcAft>
              <a:buNone/>
            </a:pP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ctr">
              <a:lnSpc>
                <a:spcPct val="100000"/>
              </a:lnSpc>
              <a:spcBef>
                <a:spcPts val="219"/>
              </a:spcBef>
              <a:spcAft>
                <a:spcPts val="0"/>
              </a:spcAft>
              <a:buNone/>
            </a:pPr>
            <a:r>
              <a:rPr b="0" lang="en-US" sz="650">
                <a:solidFill>
                  <a:srgbClr val="58595B"/>
                </a:solidFill>
                <a:latin typeface="Arial"/>
                <a:ea typeface="Arial"/>
                <a:cs typeface="Arial"/>
                <a:sym typeface="Arial"/>
              </a:rPr>
              <a:t>상품별 통계</a:t>
            </a:r>
            <a:endParaRPr sz="650">
              <a:latin typeface="Arial"/>
              <a:ea typeface="Arial"/>
              <a:cs typeface="Arial"/>
              <a:sym typeface="Arial"/>
            </a:endParaRPr>
          </a:p>
        </p:txBody>
      </p:sp>
      <p:pic>
        <p:nvPicPr>
          <p:cNvPr id="5707" name="Google Shape;5707;p92"/>
          <p:cNvPicPr preferRelativeResize="0"/>
          <p:nvPr/>
        </p:nvPicPr>
        <p:blipFill rotWithShape="1">
          <a:blip r:embed="rId14">
            <a:alphaModFix/>
          </a:blip>
          <a:srcRect b="0" l="0" r="0" t="0"/>
          <a:stretch/>
        </p:blipFill>
        <p:spPr>
          <a:xfrm>
            <a:off x="5497871" y="2182784"/>
            <a:ext cx="98424" cy="82549"/>
          </a:xfrm>
          <a:prstGeom prst="rect">
            <a:avLst/>
          </a:prstGeom>
          <a:noFill/>
          <a:ln>
            <a:noFill/>
          </a:ln>
        </p:spPr>
      </p:pic>
      <p:sp>
        <p:nvSpPr>
          <p:cNvPr id="5708" name="Google Shape;5708;p92"/>
          <p:cNvSpPr txBox="1"/>
          <p:nvPr/>
        </p:nvSpPr>
        <p:spPr>
          <a:xfrm>
            <a:off x="5063299" y="995334"/>
            <a:ext cx="2512695" cy="185166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제도적  로 소비자보호 관련 규정 다각화, 전략적 KPI 평가, 의사결정기구를 통한 보고 체계 정례 화 등  로 리스크 관리를 공식화하고 있습니다. 2023년 은 금융감독원 실태 평가, CCM(Consumer Centered Management) 및 표준협회 인증 평가, 지주사 정기 수검 등 대외 평가를 거치며 리스크 관리 측면에서 많은 개선 추 진이 있었  며, 특히 그룹 지주사와 그룹사 간 소비자보호 분과 체계를 확립하여 정보 공유, 지주사 주관 점검 강화, 주요 이슈에 대한 공동 대응 논의 등 금융 전반에 걸친 리스 크 관리 전문성을 제고하였습니다.</a:t>
            </a:r>
            <a:endParaRPr sz="800">
              <a:latin typeface="Arial"/>
              <a:ea typeface="Arial"/>
              <a:cs typeface="Arial"/>
              <a:sym typeface="Arial"/>
            </a:endParaRPr>
          </a:p>
        </p:txBody>
      </p:sp>
      <p:pic>
        <p:nvPicPr>
          <p:cNvPr id="5709" name="Google Shape;5709;p92"/>
          <p:cNvPicPr preferRelativeResize="0"/>
          <p:nvPr/>
        </p:nvPicPr>
        <p:blipFill rotWithShape="1">
          <a:blip r:embed="rId14">
            <a:alphaModFix/>
          </a:blip>
          <a:srcRect b="0" l="0" r="0" t="0"/>
          <a:stretch/>
        </p:blipFill>
        <p:spPr>
          <a:xfrm>
            <a:off x="7005729" y="3461166"/>
            <a:ext cx="98424" cy="82549"/>
          </a:xfrm>
          <a:prstGeom prst="rect">
            <a:avLst/>
          </a:prstGeom>
          <a:noFill/>
          <a:ln>
            <a:noFill/>
          </a:ln>
        </p:spPr>
      </p:pic>
      <p:sp>
        <p:nvSpPr>
          <p:cNvPr id="5710" name="Google Shape;5710;p92"/>
          <p:cNvSpPr txBox="1"/>
          <p:nvPr/>
        </p:nvSpPr>
        <p:spPr>
          <a:xfrm>
            <a:off x="5063299" y="3002904"/>
            <a:ext cx="2510790" cy="221869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빅데이터 기반의 고객중심 경영시스템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VOC(Voice of Customer)  현황 및 주 요 불완전판매에 대한 빅데이터 분석을 기반  로 전사 공 유, 고객 응대 활용, 개선방향 도출 등을 소비자보호시스 템화 관리하는 체계화된 소비자 보호 경영을 추진하고 있 습니다. VOC 통계의 대시 보드화를 통해 ①기간별 영업 채널 금감원 민원 동향 파악, ②당월 영업채널 금감원 민 원 현황, ③금감원 민원 외 전사 VOC 발생 현황 ④소비자 보호팀 게시판 내 안내 활용, ⑤시스템 접속 부서별 VOC 진행 현황 및 담당자 처리 현황, ⑥실시간 전화 녹취(CTI : Computer Telephony Integration) 운영 등에 활용하 고 있습니다.</a:t>
            </a:r>
            <a:endParaRPr sz="800">
              <a:latin typeface="Arial"/>
              <a:ea typeface="Arial"/>
              <a:cs typeface="Arial"/>
              <a:sym typeface="Arial"/>
            </a:endParaRPr>
          </a:p>
        </p:txBody>
      </p:sp>
      <p:sp>
        <p:nvSpPr>
          <p:cNvPr id="5711" name="Google Shape;5711;p92"/>
          <p:cNvSpPr txBox="1"/>
          <p:nvPr/>
        </p:nvSpPr>
        <p:spPr>
          <a:xfrm>
            <a:off x="5063299" y="5434492"/>
            <a:ext cx="2508885"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또한 다각화된 민원 및 불완전판매 통계 분석이 카테고리</a:t>
            </a:r>
            <a:endParaRPr sz="800">
              <a:latin typeface="Arial"/>
              <a:ea typeface="Arial"/>
              <a:cs typeface="Arial"/>
              <a:sym typeface="Arial"/>
            </a:endParaRPr>
          </a:p>
        </p:txBody>
      </p:sp>
      <p:sp>
        <p:nvSpPr>
          <p:cNvPr id="5712" name="Google Shape;5712;p92"/>
          <p:cNvSpPr txBox="1"/>
          <p:nvPr/>
        </p:nvSpPr>
        <p:spPr>
          <a:xfrm>
            <a:off x="5063299" y="5560984"/>
            <a:ext cx="2509520" cy="93853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별로 전 임직원 조회가 가능하며, 고객들의 계약 패턴을 데 이터화하여 사전에 유의계약 청약을 탐지하는 모델을 정 립 하는 등 전사적 관점에서 개선방향을 모색하고 있습니 다. 나아가 중요 포인트는 별도 전사 공유 및 교육 자료화 하여 지속적인 활용이 될 수 있도록 노력하고 있습니다.</a:t>
            </a:r>
            <a:endParaRPr sz="800">
              <a:latin typeface="Arial"/>
              <a:ea typeface="Arial"/>
              <a:cs typeface="Arial"/>
              <a:sym typeface="Arial"/>
            </a:endParaRPr>
          </a:p>
        </p:txBody>
      </p:sp>
      <p:grpSp>
        <p:nvGrpSpPr>
          <p:cNvPr id="5713" name="Google Shape;5713;p92"/>
          <p:cNvGrpSpPr/>
          <p:nvPr/>
        </p:nvGrpSpPr>
        <p:grpSpPr>
          <a:xfrm>
            <a:off x="2340889" y="913929"/>
            <a:ext cx="2484120" cy="3810"/>
            <a:chOff x="2340889" y="913929"/>
            <a:chExt cx="2484120" cy="3810"/>
          </a:xfrm>
        </p:grpSpPr>
        <p:sp>
          <p:nvSpPr>
            <p:cNvPr id="5714" name="Google Shape;5714;p92"/>
            <p:cNvSpPr/>
            <p:nvPr/>
          </p:nvSpPr>
          <p:spPr>
            <a:xfrm>
              <a:off x="2350435"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15" name="Google Shape;5715;p92"/>
            <p:cNvSpPr/>
            <p:nvPr/>
          </p:nvSpPr>
          <p:spPr>
            <a:xfrm>
              <a:off x="2340889"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16" name="Google Shape;5716;p92"/>
          <p:cNvSpPr txBox="1"/>
          <p:nvPr/>
        </p:nvSpPr>
        <p:spPr>
          <a:xfrm>
            <a:off x="2328199" y="682914"/>
            <a:ext cx="26797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전략</a:t>
            </a:r>
            <a:endParaRPr sz="950">
              <a:latin typeface="Malgun Gothic"/>
              <a:ea typeface="Malgun Gothic"/>
              <a:cs typeface="Malgun Gothic"/>
              <a:sym typeface="Malgun Gothic"/>
            </a:endParaRPr>
          </a:p>
        </p:txBody>
      </p:sp>
      <p:sp>
        <p:nvSpPr>
          <p:cNvPr id="5717" name="Google Shape;5717;p92"/>
          <p:cNvSpPr txBox="1"/>
          <p:nvPr/>
        </p:nvSpPr>
        <p:spPr>
          <a:xfrm>
            <a:off x="2328199" y="994018"/>
            <a:ext cx="2509520" cy="940435"/>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소비자 권익 보호 전략</a:t>
            </a:r>
            <a:endParaRPr sz="750">
              <a:latin typeface="Malgun Gothic"/>
              <a:ea typeface="Malgun Gothic"/>
              <a:cs typeface="Malgun Gothic"/>
              <a:sym typeface="Malgun Gothic"/>
            </a:endParaRPr>
          </a:p>
          <a:p>
            <a:pPr indent="0" lvl="0" marL="12700" marR="5080" rtl="0" algn="l">
              <a:lnSpc>
                <a:spcPct val="149800"/>
              </a:lnSpc>
              <a:spcBef>
                <a:spcPts val="50"/>
              </a:spcBef>
              <a:spcAft>
                <a:spcPts val="0"/>
              </a:spcAft>
              <a:buNone/>
            </a:pPr>
            <a:r>
              <a:rPr b="0" lang="en-US" sz="800">
                <a:solidFill>
                  <a:srgbClr val="58595B"/>
                </a:solidFill>
                <a:latin typeface="Arial"/>
                <a:ea typeface="Arial"/>
                <a:cs typeface="Arial"/>
                <a:sym typeface="Arial"/>
              </a:rPr>
              <a:t>신한라이프는 선순환 대응 체계를 통한 소비자보호 강화, 내부통제 체계 및 완전판매 관리 고도화를 지향하며 예방</a:t>
            </a:r>
            <a:endParaRPr sz="800">
              <a:latin typeface="Arial"/>
              <a:ea typeface="Arial"/>
              <a:cs typeface="Arial"/>
              <a:sym typeface="Arial"/>
            </a:endParaRPr>
          </a:p>
          <a:p>
            <a:pPr indent="0" lvl="0" marL="12700" marR="5080" rtl="0" algn="l">
              <a:lnSpc>
                <a:spcPct val="149800"/>
              </a:lnSpc>
              <a:spcBef>
                <a:spcPts val="0"/>
              </a:spcBef>
              <a:spcAft>
                <a:spcPts val="0"/>
              </a:spcAft>
              <a:buNone/>
            </a:pPr>
            <a:r>
              <a:rPr b="0" lang="en-US" sz="800">
                <a:solidFill>
                  <a:srgbClr val="58595B"/>
                </a:solidFill>
                <a:latin typeface="Arial"/>
                <a:ea typeface="Arial"/>
                <a:cs typeface="Arial"/>
                <a:sym typeface="Arial"/>
              </a:rPr>
              <a:t>→ 점검 → 개선/강화 단계별로 각종 전략과제를 추진하고 있습니다.</a:t>
            </a:r>
            <a:endParaRPr sz="800">
              <a:latin typeface="Arial"/>
              <a:ea typeface="Arial"/>
              <a:cs typeface="Arial"/>
              <a:sym typeface="Arial"/>
            </a:endParaRPr>
          </a:p>
        </p:txBody>
      </p:sp>
      <p:grpSp>
        <p:nvGrpSpPr>
          <p:cNvPr id="5718" name="Google Shape;5718;p92"/>
          <p:cNvGrpSpPr/>
          <p:nvPr/>
        </p:nvGrpSpPr>
        <p:grpSpPr>
          <a:xfrm>
            <a:off x="2450703" y="2433598"/>
            <a:ext cx="1627709" cy="566520"/>
            <a:chOff x="2450703" y="2433598"/>
            <a:chExt cx="1627709" cy="566520"/>
          </a:xfrm>
        </p:grpSpPr>
        <p:sp>
          <p:nvSpPr>
            <p:cNvPr id="5719" name="Google Shape;5719;p92"/>
            <p:cNvSpPr/>
            <p:nvPr/>
          </p:nvSpPr>
          <p:spPr>
            <a:xfrm>
              <a:off x="2450703" y="2433598"/>
              <a:ext cx="529590" cy="144145"/>
            </a:xfrm>
            <a:custGeom>
              <a:rect b="b" l="l" r="r" t="t"/>
              <a:pathLst>
                <a:path extrusionOk="0" h="144144" w="529589">
                  <a:moveTo>
                    <a:pt x="457288"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57288" y="144005"/>
                  </a:lnTo>
                  <a:lnTo>
                    <a:pt x="485315" y="138345"/>
                  </a:lnTo>
                  <a:lnTo>
                    <a:pt x="508204" y="122912"/>
                  </a:lnTo>
                  <a:lnTo>
                    <a:pt x="523638" y="100023"/>
                  </a:lnTo>
                  <a:lnTo>
                    <a:pt x="529297" y="71996"/>
                  </a:lnTo>
                  <a:lnTo>
                    <a:pt x="523638" y="43971"/>
                  </a:lnTo>
                  <a:lnTo>
                    <a:pt x="508204" y="21086"/>
                  </a:lnTo>
                  <a:lnTo>
                    <a:pt x="485315" y="5657"/>
                  </a:lnTo>
                  <a:lnTo>
                    <a:pt x="457288"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20" name="Google Shape;5720;p92"/>
            <p:cNvPicPr preferRelativeResize="0"/>
            <p:nvPr/>
          </p:nvPicPr>
          <p:blipFill rotWithShape="1">
            <a:blip r:embed="rId15">
              <a:alphaModFix/>
            </a:blip>
            <a:srcRect b="0" l="0" r="0" t="0"/>
            <a:stretch/>
          </p:blipFill>
          <p:spPr>
            <a:xfrm>
              <a:off x="3995862" y="2650868"/>
              <a:ext cx="82550" cy="69850"/>
            </a:xfrm>
            <a:prstGeom prst="rect">
              <a:avLst/>
            </a:prstGeom>
            <a:noFill/>
            <a:ln>
              <a:noFill/>
            </a:ln>
          </p:spPr>
        </p:pic>
        <p:pic>
          <p:nvPicPr>
            <p:cNvPr id="5721" name="Google Shape;5721;p92"/>
            <p:cNvPicPr preferRelativeResize="0"/>
            <p:nvPr/>
          </p:nvPicPr>
          <p:blipFill rotWithShape="1">
            <a:blip r:embed="rId15">
              <a:alphaModFix/>
            </a:blip>
            <a:srcRect b="0" l="0" r="0" t="0"/>
            <a:stretch/>
          </p:blipFill>
          <p:spPr>
            <a:xfrm>
              <a:off x="3693006" y="2930268"/>
              <a:ext cx="82550" cy="69850"/>
            </a:xfrm>
            <a:prstGeom prst="rect">
              <a:avLst/>
            </a:prstGeom>
            <a:noFill/>
            <a:ln>
              <a:noFill/>
            </a:ln>
          </p:spPr>
        </p:pic>
      </p:grpSp>
      <p:sp>
        <p:nvSpPr>
          <p:cNvPr id="5722" name="Google Shape;5722;p92"/>
          <p:cNvSpPr txBox="1"/>
          <p:nvPr/>
        </p:nvSpPr>
        <p:spPr>
          <a:xfrm>
            <a:off x="2438000" y="2429779"/>
            <a:ext cx="2290445" cy="1439545"/>
          </a:xfrm>
          <a:prstGeom prst="rect">
            <a:avLst/>
          </a:prstGeom>
          <a:noFill/>
          <a:ln>
            <a:noFill/>
          </a:ln>
        </p:spPr>
        <p:txBody>
          <a:bodyPr anchorCtr="0" anchor="t" bIns="0" lIns="0" spcFirstLastPara="1" rIns="0" wrap="square" tIns="12700">
            <a:spAutoFit/>
          </a:bodyPr>
          <a:lstStyle/>
          <a:p>
            <a:pPr indent="0" lvl="0" marL="184150" rtl="0" algn="l">
              <a:lnSpc>
                <a:spcPct val="100000"/>
              </a:lnSpc>
              <a:spcBef>
                <a:spcPts val="0"/>
              </a:spcBef>
              <a:spcAft>
                <a:spcPts val="0"/>
              </a:spcAft>
              <a:buNone/>
            </a:pPr>
            <a:r>
              <a:rPr b="1" lang="en-US" sz="700">
                <a:solidFill>
                  <a:srgbClr val="FFFFFF"/>
                </a:solidFill>
                <a:latin typeface="Malgun Gothic"/>
                <a:ea typeface="Malgun Gothic"/>
                <a:cs typeface="Malgun Gothic"/>
                <a:sym typeface="Malgun Gothic"/>
              </a:rPr>
              <a:t>예방</a:t>
            </a:r>
            <a:endParaRPr sz="700">
              <a:latin typeface="Malgun Gothic"/>
              <a:ea typeface="Malgun Gothic"/>
              <a:cs typeface="Malgun Gothic"/>
              <a:sym typeface="Malgun Gothic"/>
            </a:endParaRPr>
          </a:p>
          <a:p>
            <a:pPr indent="0" lvl="0" marL="12700" marR="5080" rtl="0" algn="just">
              <a:lnSpc>
                <a:spcPct val="131000"/>
              </a:lnSpc>
              <a:spcBef>
                <a:spcPts val="390"/>
              </a:spcBef>
              <a:spcAft>
                <a:spcPts val="0"/>
              </a:spcAft>
              <a:buNone/>
            </a:pPr>
            <a:r>
              <a:rPr b="0" lang="en-US" sz="700">
                <a:solidFill>
                  <a:srgbClr val="58595B"/>
                </a:solidFill>
                <a:latin typeface="Arial"/>
                <a:ea typeface="Arial"/>
                <a:cs typeface="Arial"/>
                <a:sym typeface="Arial"/>
              </a:rPr>
              <a:t>명확한 소비자보호 관련 법규 준수를 기본 로 소비자보호 업 무 프로세스를 기획/관리하고 보험영업 전 부문에서 내실화 된 사전 협의 제도를 운영 중에 있 며, FC/임직원 대상 온/오 프라인 교육 프로그램을 통해 소비자보호 문화 확산을 실천 중입니다. 또한 사회적 이슈인 전기통신금융사기(보이스피싱) 예방을 위해 업계 내 선도적 사전 예방 시스템 구축 확대를 추 진함과 동시에 적극적인 대고객 응대/지원 매뉴얼을 운영하고 있습니다. 2024년에는 고객 명의도용 및 신분 확인을 강화하 는 신규 시스템을 적용할 계획입니다.</a:t>
            </a:r>
            <a:endParaRPr sz="700">
              <a:latin typeface="Arial"/>
              <a:ea typeface="Arial"/>
              <a:cs typeface="Arial"/>
              <a:sym typeface="Arial"/>
            </a:endParaRPr>
          </a:p>
        </p:txBody>
      </p:sp>
      <p:grpSp>
        <p:nvGrpSpPr>
          <p:cNvPr id="5723" name="Google Shape;5723;p92"/>
          <p:cNvGrpSpPr/>
          <p:nvPr/>
        </p:nvGrpSpPr>
        <p:grpSpPr>
          <a:xfrm>
            <a:off x="2340899" y="2323797"/>
            <a:ext cx="2484120" cy="2243482"/>
            <a:chOff x="2340899" y="2323797"/>
            <a:chExt cx="2484120" cy="2243482"/>
          </a:xfrm>
        </p:grpSpPr>
        <p:sp>
          <p:nvSpPr>
            <p:cNvPr id="5724" name="Google Shape;5724;p92"/>
            <p:cNvSpPr/>
            <p:nvPr/>
          </p:nvSpPr>
          <p:spPr>
            <a:xfrm>
              <a:off x="2340899" y="2323797"/>
              <a:ext cx="2484120" cy="1651000"/>
            </a:xfrm>
            <a:custGeom>
              <a:rect b="b" l="l" r="r" t="t"/>
              <a:pathLst>
                <a:path extrusionOk="0" h="1651000" w="2484120">
                  <a:moveTo>
                    <a:pt x="108000" y="0"/>
                  </a:moveTo>
                  <a:lnTo>
                    <a:pt x="65960" y="8486"/>
                  </a:lnTo>
                  <a:lnTo>
                    <a:pt x="31630" y="31630"/>
                  </a:lnTo>
                  <a:lnTo>
                    <a:pt x="8486" y="65960"/>
                  </a:lnTo>
                  <a:lnTo>
                    <a:pt x="0" y="108000"/>
                  </a:lnTo>
                  <a:lnTo>
                    <a:pt x="0" y="1542935"/>
                  </a:lnTo>
                  <a:lnTo>
                    <a:pt x="8486" y="1584976"/>
                  </a:lnTo>
                  <a:lnTo>
                    <a:pt x="31630" y="1619305"/>
                  </a:lnTo>
                  <a:lnTo>
                    <a:pt x="65960" y="1642449"/>
                  </a:lnTo>
                  <a:lnTo>
                    <a:pt x="108000" y="1650936"/>
                  </a:lnTo>
                  <a:lnTo>
                    <a:pt x="2376004" y="1650936"/>
                  </a:lnTo>
                  <a:lnTo>
                    <a:pt x="2418040" y="1642449"/>
                  </a:lnTo>
                  <a:lnTo>
                    <a:pt x="2452370" y="1619305"/>
                  </a:lnTo>
                  <a:lnTo>
                    <a:pt x="2475517" y="1584976"/>
                  </a:lnTo>
                  <a:lnTo>
                    <a:pt x="2484005" y="1542935"/>
                  </a:lnTo>
                  <a:lnTo>
                    <a:pt x="2484005" y="108000"/>
                  </a:lnTo>
                  <a:lnTo>
                    <a:pt x="2475517" y="65960"/>
                  </a:lnTo>
                  <a:lnTo>
                    <a:pt x="2452370" y="31630"/>
                  </a:lnTo>
                  <a:lnTo>
                    <a:pt x="2418040" y="8486"/>
                  </a:lnTo>
                  <a:lnTo>
                    <a:pt x="2376004" y="0"/>
                  </a:lnTo>
                  <a:lnTo>
                    <a:pt x="108000"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5" name="Google Shape;5725;p92"/>
            <p:cNvSpPr/>
            <p:nvPr/>
          </p:nvSpPr>
          <p:spPr>
            <a:xfrm>
              <a:off x="2450703" y="4423134"/>
              <a:ext cx="529590" cy="144145"/>
            </a:xfrm>
            <a:custGeom>
              <a:rect b="b" l="l" r="r" t="t"/>
              <a:pathLst>
                <a:path extrusionOk="0" h="144145" w="529589">
                  <a:moveTo>
                    <a:pt x="457288"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57288" y="144005"/>
                  </a:lnTo>
                  <a:lnTo>
                    <a:pt x="485315" y="138345"/>
                  </a:lnTo>
                  <a:lnTo>
                    <a:pt x="508204" y="122912"/>
                  </a:lnTo>
                  <a:lnTo>
                    <a:pt x="523638" y="100023"/>
                  </a:lnTo>
                  <a:lnTo>
                    <a:pt x="529297" y="71996"/>
                  </a:lnTo>
                  <a:lnTo>
                    <a:pt x="523638" y="43971"/>
                  </a:lnTo>
                  <a:lnTo>
                    <a:pt x="508204" y="21086"/>
                  </a:lnTo>
                  <a:lnTo>
                    <a:pt x="485315" y="5657"/>
                  </a:lnTo>
                  <a:lnTo>
                    <a:pt x="457288"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26" name="Google Shape;5726;p92"/>
          <p:cNvSpPr txBox="1"/>
          <p:nvPr/>
        </p:nvSpPr>
        <p:spPr>
          <a:xfrm>
            <a:off x="2438000" y="4419315"/>
            <a:ext cx="2290445" cy="741045"/>
          </a:xfrm>
          <a:prstGeom prst="rect">
            <a:avLst/>
          </a:prstGeom>
          <a:noFill/>
          <a:ln>
            <a:noFill/>
          </a:ln>
        </p:spPr>
        <p:txBody>
          <a:bodyPr anchorCtr="0" anchor="t" bIns="0" lIns="0" spcFirstLastPara="1" rIns="0" wrap="square" tIns="12700">
            <a:spAutoFit/>
          </a:bodyPr>
          <a:lstStyle/>
          <a:p>
            <a:pPr indent="0" lvl="0" marL="184150" rtl="0" algn="l">
              <a:lnSpc>
                <a:spcPct val="100000"/>
              </a:lnSpc>
              <a:spcBef>
                <a:spcPts val="0"/>
              </a:spcBef>
              <a:spcAft>
                <a:spcPts val="0"/>
              </a:spcAft>
              <a:buNone/>
            </a:pPr>
            <a:r>
              <a:rPr b="1" lang="en-US" sz="700">
                <a:solidFill>
                  <a:srgbClr val="FFFFFF"/>
                </a:solidFill>
                <a:latin typeface="Malgun Gothic"/>
                <a:ea typeface="Malgun Gothic"/>
                <a:cs typeface="Malgun Gothic"/>
                <a:sym typeface="Malgun Gothic"/>
              </a:rPr>
              <a:t>점검</a:t>
            </a:r>
            <a:endParaRPr sz="700">
              <a:latin typeface="Malgun Gothic"/>
              <a:ea typeface="Malgun Gothic"/>
              <a:cs typeface="Malgun Gothic"/>
              <a:sym typeface="Malgun Gothic"/>
            </a:endParaRPr>
          </a:p>
          <a:p>
            <a:pPr indent="0" lvl="0" marL="12700" marR="5080" rtl="0" algn="just">
              <a:lnSpc>
                <a:spcPct val="131000"/>
              </a:lnSpc>
              <a:spcBef>
                <a:spcPts val="390"/>
              </a:spcBef>
              <a:spcAft>
                <a:spcPts val="0"/>
              </a:spcAft>
              <a:buNone/>
            </a:pPr>
            <a:r>
              <a:rPr b="0" lang="en-US" sz="700">
                <a:solidFill>
                  <a:srgbClr val="58595B"/>
                </a:solidFill>
                <a:latin typeface="Arial"/>
                <a:ea typeface="Arial"/>
                <a:cs typeface="Arial"/>
                <a:sym typeface="Arial"/>
              </a:rPr>
              <a:t>소비자보호 모니터링 체계 강화를 위해 전 조직 내부통제 체 크리스트 점검 정례화, 완전판매 체크리스트 및 미스터리 쇼 핑 실시, 소비자보호 위반사례 대상 제재 패널티 적용 등의 내 부통제 프로세스를 운영하고 있습니다.</a:t>
            </a:r>
            <a:endParaRPr sz="700">
              <a:latin typeface="Arial"/>
              <a:ea typeface="Arial"/>
              <a:cs typeface="Arial"/>
              <a:sym typeface="Arial"/>
            </a:endParaRPr>
          </a:p>
        </p:txBody>
      </p:sp>
      <p:grpSp>
        <p:nvGrpSpPr>
          <p:cNvPr id="5727" name="Google Shape;5727;p92"/>
          <p:cNvGrpSpPr/>
          <p:nvPr/>
        </p:nvGrpSpPr>
        <p:grpSpPr>
          <a:xfrm>
            <a:off x="2340899" y="4313334"/>
            <a:ext cx="2484120" cy="2104962"/>
            <a:chOff x="2340899" y="4313334"/>
            <a:chExt cx="2484120" cy="2104962"/>
          </a:xfrm>
        </p:grpSpPr>
        <p:sp>
          <p:nvSpPr>
            <p:cNvPr id="5728" name="Google Shape;5728;p92"/>
            <p:cNvSpPr/>
            <p:nvPr/>
          </p:nvSpPr>
          <p:spPr>
            <a:xfrm>
              <a:off x="2340899" y="4313334"/>
              <a:ext cx="2484120" cy="950594"/>
            </a:xfrm>
            <a:custGeom>
              <a:rect b="b" l="l" r="r" t="t"/>
              <a:pathLst>
                <a:path extrusionOk="0" h="950595" w="2484120">
                  <a:moveTo>
                    <a:pt x="108000" y="0"/>
                  </a:moveTo>
                  <a:lnTo>
                    <a:pt x="65960" y="8486"/>
                  </a:lnTo>
                  <a:lnTo>
                    <a:pt x="31630" y="31630"/>
                  </a:lnTo>
                  <a:lnTo>
                    <a:pt x="8486" y="65960"/>
                  </a:lnTo>
                  <a:lnTo>
                    <a:pt x="0" y="108000"/>
                  </a:lnTo>
                  <a:lnTo>
                    <a:pt x="0" y="842340"/>
                  </a:lnTo>
                  <a:lnTo>
                    <a:pt x="8486" y="884380"/>
                  </a:lnTo>
                  <a:lnTo>
                    <a:pt x="31630" y="918710"/>
                  </a:lnTo>
                  <a:lnTo>
                    <a:pt x="65960" y="941854"/>
                  </a:lnTo>
                  <a:lnTo>
                    <a:pt x="108000" y="950341"/>
                  </a:lnTo>
                  <a:lnTo>
                    <a:pt x="2376004" y="950341"/>
                  </a:lnTo>
                  <a:lnTo>
                    <a:pt x="2418040" y="941854"/>
                  </a:lnTo>
                  <a:lnTo>
                    <a:pt x="2452370" y="918710"/>
                  </a:lnTo>
                  <a:lnTo>
                    <a:pt x="2475517" y="884380"/>
                  </a:lnTo>
                  <a:lnTo>
                    <a:pt x="2484005" y="842340"/>
                  </a:lnTo>
                  <a:lnTo>
                    <a:pt x="2484005" y="108000"/>
                  </a:lnTo>
                  <a:lnTo>
                    <a:pt x="2475517" y="65960"/>
                  </a:lnTo>
                  <a:lnTo>
                    <a:pt x="2452370" y="31630"/>
                  </a:lnTo>
                  <a:lnTo>
                    <a:pt x="2418040" y="8486"/>
                  </a:lnTo>
                  <a:lnTo>
                    <a:pt x="2376004" y="0"/>
                  </a:lnTo>
                  <a:lnTo>
                    <a:pt x="108000"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9" name="Google Shape;5729;p92"/>
            <p:cNvSpPr/>
            <p:nvPr/>
          </p:nvSpPr>
          <p:spPr>
            <a:xfrm>
              <a:off x="2448904" y="5712076"/>
              <a:ext cx="529590" cy="144145"/>
            </a:xfrm>
            <a:custGeom>
              <a:rect b="b" l="l" r="r" t="t"/>
              <a:pathLst>
                <a:path extrusionOk="0" h="144145" w="529589">
                  <a:moveTo>
                    <a:pt x="457288" y="0"/>
                  </a:moveTo>
                  <a:lnTo>
                    <a:pt x="71996" y="0"/>
                  </a:lnTo>
                  <a:lnTo>
                    <a:pt x="43971" y="5657"/>
                  </a:lnTo>
                  <a:lnTo>
                    <a:pt x="21086" y="21086"/>
                  </a:lnTo>
                  <a:lnTo>
                    <a:pt x="5657" y="43971"/>
                  </a:lnTo>
                  <a:lnTo>
                    <a:pt x="0" y="71996"/>
                  </a:lnTo>
                  <a:lnTo>
                    <a:pt x="5657" y="100023"/>
                  </a:lnTo>
                  <a:lnTo>
                    <a:pt x="21086" y="122912"/>
                  </a:lnTo>
                  <a:lnTo>
                    <a:pt x="43971" y="138345"/>
                  </a:lnTo>
                  <a:lnTo>
                    <a:pt x="71996" y="144005"/>
                  </a:lnTo>
                  <a:lnTo>
                    <a:pt x="457288" y="144005"/>
                  </a:lnTo>
                  <a:lnTo>
                    <a:pt x="485315" y="138345"/>
                  </a:lnTo>
                  <a:lnTo>
                    <a:pt x="508204" y="122912"/>
                  </a:lnTo>
                  <a:lnTo>
                    <a:pt x="523638" y="100023"/>
                  </a:lnTo>
                  <a:lnTo>
                    <a:pt x="529297" y="71996"/>
                  </a:lnTo>
                  <a:lnTo>
                    <a:pt x="523638" y="43971"/>
                  </a:lnTo>
                  <a:lnTo>
                    <a:pt x="508204" y="21086"/>
                  </a:lnTo>
                  <a:lnTo>
                    <a:pt x="485315" y="5657"/>
                  </a:lnTo>
                  <a:lnTo>
                    <a:pt x="457288"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30" name="Google Shape;5730;p92"/>
            <p:cNvPicPr preferRelativeResize="0"/>
            <p:nvPr/>
          </p:nvPicPr>
          <p:blipFill rotWithShape="1">
            <a:blip r:embed="rId15">
              <a:alphaModFix/>
            </a:blip>
            <a:srcRect b="0" l="0" r="0" t="0"/>
            <a:stretch/>
          </p:blipFill>
          <p:spPr>
            <a:xfrm>
              <a:off x="3807096" y="5929346"/>
              <a:ext cx="82550" cy="69850"/>
            </a:xfrm>
            <a:prstGeom prst="rect">
              <a:avLst/>
            </a:prstGeom>
            <a:noFill/>
            <a:ln>
              <a:noFill/>
            </a:ln>
          </p:spPr>
        </p:pic>
        <p:pic>
          <p:nvPicPr>
            <p:cNvPr id="5731" name="Google Shape;5731;p92"/>
            <p:cNvPicPr preferRelativeResize="0"/>
            <p:nvPr/>
          </p:nvPicPr>
          <p:blipFill rotWithShape="1">
            <a:blip r:embed="rId15">
              <a:alphaModFix/>
            </a:blip>
            <a:srcRect b="0" l="0" r="0" t="0"/>
            <a:stretch/>
          </p:blipFill>
          <p:spPr>
            <a:xfrm>
              <a:off x="4061324" y="6069046"/>
              <a:ext cx="82550" cy="69850"/>
            </a:xfrm>
            <a:prstGeom prst="rect">
              <a:avLst/>
            </a:prstGeom>
            <a:noFill/>
            <a:ln>
              <a:noFill/>
            </a:ln>
          </p:spPr>
        </p:pic>
        <p:pic>
          <p:nvPicPr>
            <p:cNvPr id="5732" name="Google Shape;5732;p92"/>
            <p:cNvPicPr preferRelativeResize="0"/>
            <p:nvPr/>
          </p:nvPicPr>
          <p:blipFill rotWithShape="1">
            <a:blip r:embed="rId15">
              <a:alphaModFix/>
            </a:blip>
            <a:srcRect b="0" l="0" r="0" t="0"/>
            <a:stretch/>
          </p:blipFill>
          <p:spPr>
            <a:xfrm>
              <a:off x="3565768" y="6348446"/>
              <a:ext cx="82550" cy="69850"/>
            </a:xfrm>
            <a:prstGeom prst="rect">
              <a:avLst/>
            </a:prstGeom>
            <a:noFill/>
            <a:ln>
              <a:noFill/>
            </a:ln>
          </p:spPr>
        </p:pic>
      </p:grpSp>
      <p:sp>
        <p:nvSpPr>
          <p:cNvPr id="5733" name="Google Shape;5733;p92"/>
          <p:cNvSpPr txBox="1"/>
          <p:nvPr/>
        </p:nvSpPr>
        <p:spPr>
          <a:xfrm>
            <a:off x="2436200" y="5708257"/>
            <a:ext cx="2290445" cy="880744"/>
          </a:xfrm>
          <a:prstGeom prst="rect">
            <a:avLst/>
          </a:prstGeom>
          <a:noFill/>
          <a:ln>
            <a:noFill/>
          </a:ln>
        </p:spPr>
        <p:txBody>
          <a:bodyPr anchorCtr="0" anchor="t" bIns="0" lIns="0" spcFirstLastPara="1" rIns="0" wrap="square" tIns="12700">
            <a:spAutoFit/>
          </a:bodyPr>
          <a:lstStyle/>
          <a:p>
            <a:pPr indent="0" lvl="0" marL="79375" rtl="0" algn="l">
              <a:lnSpc>
                <a:spcPct val="100000"/>
              </a:lnSpc>
              <a:spcBef>
                <a:spcPts val="0"/>
              </a:spcBef>
              <a:spcAft>
                <a:spcPts val="0"/>
              </a:spcAft>
              <a:buNone/>
            </a:pPr>
            <a:r>
              <a:rPr b="1" lang="en-US" sz="700">
                <a:solidFill>
                  <a:srgbClr val="FFFFFF"/>
                </a:solidFill>
                <a:latin typeface="Malgun Gothic"/>
                <a:ea typeface="Malgun Gothic"/>
                <a:cs typeface="Malgun Gothic"/>
                <a:sym typeface="Malgun Gothic"/>
              </a:rPr>
              <a:t>개선/강화</a:t>
            </a:r>
            <a:endParaRPr sz="700">
              <a:latin typeface="Malgun Gothic"/>
              <a:ea typeface="Malgun Gothic"/>
              <a:cs typeface="Malgun Gothic"/>
              <a:sym typeface="Malgun Gothic"/>
            </a:endParaRPr>
          </a:p>
          <a:p>
            <a:pPr indent="0" lvl="0" marL="12700" marR="5080" rtl="0" algn="just">
              <a:lnSpc>
                <a:spcPct val="131000"/>
              </a:lnSpc>
              <a:spcBef>
                <a:spcPts val="390"/>
              </a:spcBef>
              <a:spcAft>
                <a:spcPts val="0"/>
              </a:spcAft>
              <a:buNone/>
            </a:pPr>
            <a:r>
              <a:rPr b="0" lang="en-US" sz="700">
                <a:solidFill>
                  <a:srgbClr val="58595B"/>
                </a:solidFill>
                <a:latin typeface="Arial"/>
                <a:ea typeface="Arial"/>
                <a:cs typeface="Arial"/>
                <a:sym typeface="Arial"/>
              </a:rPr>
              <a:t>고도화된 소비자보호 시스템을 기반 로 다각적인 빅데이터 분석을 활용하여 VOC에 신속하고 전문적 로 대응합니다. 또한, 각종 제도 개선 아이디어 수렴 및 직간접적 고객 참여제 도 등의 적극적인 소통을 기반 로 소비자 권익 보호를 개선/ 강화하고 있습니다.</a:t>
            </a:r>
            <a:endParaRPr sz="700">
              <a:latin typeface="Arial"/>
              <a:ea typeface="Arial"/>
              <a:cs typeface="Arial"/>
              <a:sym typeface="Arial"/>
            </a:endParaRPr>
          </a:p>
        </p:txBody>
      </p:sp>
      <p:grpSp>
        <p:nvGrpSpPr>
          <p:cNvPr id="5734" name="Google Shape;5734;p92"/>
          <p:cNvGrpSpPr/>
          <p:nvPr/>
        </p:nvGrpSpPr>
        <p:grpSpPr>
          <a:xfrm>
            <a:off x="2339098" y="3976527"/>
            <a:ext cx="2484120" cy="2717949"/>
            <a:chOff x="2339098" y="3976527"/>
            <a:chExt cx="2484120" cy="2717949"/>
          </a:xfrm>
        </p:grpSpPr>
        <p:sp>
          <p:nvSpPr>
            <p:cNvPr id="5735" name="Google Shape;5735;p92"/>
            <p:cNvSpPr/>
            <p:nvPr/>
          </p:nvSpPr>
          <p:spPr>
            <a:xfrm>
              <a:off x="2631611" y="3976527"/>
              <a:ext cx="1980564" cy="306705"/>
            </a:xfrm>
            <a:custGeom>
              <a:rect b="b" l="l" r="r" t="t"/>
              <a:pathLst>
                <a:path extrusionOk="0" h="306704" w="1980564">
                  <a:moveTo>
                    <a:pt x="1979993" y="0"/>
                  </a:moveTo>
                  <a:lnTo>
                    <a:pt x="0" y="2527"/>
                  </a:lnTo>
                  <a:lnTo>
                    <a:pt x="979106" y="306489"/>
                  </a:lnTo>
                  <a:lnTo>
                    <a:pt x="1979993"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36" name="Google Shape;5736;p92"/>
            <p:cNvSpPr/>
            <p:nvPr/>
          </p:nvSpPr>
          <p:spPr>
            <a:xfrm>
              <a:off x="2339098" y="5602276"/>
              <a:ext cx="2484120" cy="1092200"/>
            </a:xfrm>
            <a:custGeom>
              <a:rect b="b" l="l" r="r" t="t"/>
              <a:pathLst>
                <a:path extrusionOk="0" h="1092200" w="2484120">
                  <a:moveTo>
                    <a:pt x="108000" y="0"/>
                  </a:moveTo>
                  <a:lnTo>
                    <a:pt x="65960" y="8486"/>
                  </a:lnTo>
                  <a:lnTo>
                    <a:pt x="31630" y="31630"/>
                  </a:lnTo>
                  <a:lnTo>
                    <a:pt x="8486" y="65960"/>
                  </a:lnTo>
                  <a:lnTo>
                    <a:pt x="0" y="108000"/>
                  </a:lnTo>
                  <a:lnTo>
                    <a:pt x="0" y="983919"/>
                  </a:lnTo>
                  <a:lnTo>
                    <a:pt x="8486" y="1025960"/>
                  </a:lnTo>
                  <a:lnTo>
                    <a:pt x="31630" y="1060289"/>
                  </a:lnTo>
                  <a:lnTo>
                    <a:pt x="65960" y="1083434"/>
                  </a:lnTo>
                  <a:lnTo>
                    <a:pt x="108000" y="1091920"/>
                  </a:lnTo>
                  <a:lnTo>
                    <a:pt x="2376004" y="1091920"/>
                  </a:lnTo>
                  <a:lnTo>
                    <a:pt x="2418040" y="1083434"/>
                  </a:lnTo>
                  <a:lnTo>
                    <a:pt x="2452370" y="1060289"/>
                  </a:lnTo>
                  <a:lnTo>
                    <a:pt x="2475517" y="1025960"/>
                  </a:lnTo>
                  <a:lnTo>
                    <a:pt x="2484005" y="983919"/>
                  </a:lnTo>
                  <a:lnTo>
                    <a:pt x="2484005" y="108000"/>
                  </a:lnTo>
                  <a:lnTo>
                    <a:pt x="2475517" y="65960"/>
                  </a:lnTo>
                  <a:lnTo>
                    <a:pt x="2452370" y="31630"/>
                  </a:lnTo>
                  <a:lnTo>
                    <a:pt x="2418040" y="8486"/>
                  </a:lnTo>
                  <a:lnTo>
                    <a:pt x="2376004" y="0"/>
                  </a:lnTo>
                  <a:lnTo>
                    <a:pt x="108000" y="0"/>
                  </a:lnTo>
                  <a:close/>
                </a:path>
              </a:pathLst>
            </a:custGeom>
            <a:noFill/>
            <a:ln cap="flat" cmpd="sng" w="9525">
              <a:solidFill>
                <a:srgbClr val="BCBEC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37" name="Google Shape;5737;p92"/>
            <p:cNvSpPr/>
            <p:nvPr/>
          </p:nvSpPr>
          <p:spPr>
            <a:xfrm>
              <a:off x="2631611" y="5265478"/>
              <a:ext cx="1980564" cy="306705"/>
            </a:xfrm>
            <a:custGeom>
              <a:rect b="b" l="l" r="r" t="t"/>
              <a:pathLst>
                <a:path extrusionOk="0" h="306704" w="1980564">
                  <a:moveTo>
                    <a:pt x="1979993" y="0"/>
                  </a:moveTo>
                  <a:lnTo>
                    <a:pt x="0" y="2527"/>
                  </a:lnTo>
                  <a:lnTo>
                    <a:pt x="979106" y="306489"/>
                  </a:lnTo>
                  <a:lnTo>
                    <a:pt x="1979993"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38" name="Google Shape;5738;p92"/>
          <p:cNvSpPr txBox="1"/>
          <p:nvPr/>
        </p:nvSpPr>
        <p:spPr>
          <a:xfrm>
            <a:off x="7907511" y="744068"/>
            <a:ext cx="1758314"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소비자보호시스템 :다각화된 민원 통계 분석 구분</a:t>
            </a:r>
            <a:endParaRPr sz="700">
              <a:latin typeface="Arial"/>
              <a:ea typeface="Arial"/>
              <a:cs typeface="Arial"/>
              <a:sym typeface="Arial"/>
            </a:endParaRPr>
          </a:p>
        </p:txBody>
      </p:sp>
      <p:grpSp>
        <p:nvGrpSpPr>
          <p:cNvPr id="5739" name="Google Shape;5739;p92"/>
          <p:cNvGrpSpPr/>
          <p:nvPr/>
        </p:nvGrpSpPr>
        <p:grpSpPr>
          <a:xfrm>
            <a:off x="7808864" y="720462"/>
            <a:ext cx="2486672" cy="197072"/>
            <a:chOff x="7808864" y="720462"/>
            <a:chExt cx="2486672" cy="197072"/>
          </a:xfrm>
        </p:grpSpPr>
        <p:pic>
          <p:nvPicPr>
            <p:cNvPr id="5740" name="Google Shape;5740;p92"/>
            <p:cNvPicPr preferRelativeResize="0"/>
            <p:nvPr/>
          </p:nvPicPr>
          <p:blipFill rotWithShape="1">
            <a:blip r:embed="rId16">
              <a:alphaModFix/>
            </a:blip>
            <a:srcRect b="0" l="0" r="0" t="0"/>
            <a:stretch/>
          </p:blipFill>
          <p:spPr>
            <a:xfrm>
              <a:off x="7808864" y="720903"/>
              <a:ext cx="90928" cy="196631"/>
            </a:xfrm>
            <a:prstGeom prst="rect">
              <a:avLst/>
            </a:prstGeom>
            <a:noFill/>
            <a:ln>
              <a:noFill/>
            </a:ln>
          </p:spPr>
        </p:pic>
        <p:sp>
          <p:nvSpPr>
            <p:cNvPr id="5741" name="Google Shape;5741;p92"/>
            <p:cNvSpPr/>
            <p:nvPr/>
          </p:nvSpPr>
          <p:spPr>
            <a:xfrm>
              <a:off x="7920759" y="916093"/>
              <a:ext cx="2266950" cy="0"/>
            </a:xfrm>
            <a:custGeom>
              <a:rect b="b" l="l" r="r" t="t"/>
              <a:pathLst>
                <a:path extrusionOk="0" h="120000" w="2266950">
                  <a:moveTo>
                    <a:pt x="0" y="0"/>
                  </a:moveTo>
                  <a:lnTo>
                    <a:pt x="2266708"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42" name="Google Shape;5742;p92"/>
            <p:cNvPicPr preferRelativeResize="0"/>
            <p:nvPr/>
          </p:nvPicPr>
          <p:blipFill rotWithShape="1">
            <a:blip r:embed="rId17">
              <a:alphaModFix/>
            </a:blip>
            <a:srcRect b="0" l="0" r="0" t="0"/>
            <a:stretch/>
          </p:blipFill>
          <p:spPr>
            <a:xfrm>
              <a:off x="10204608" y="720462"/>
              <a:ext cx="90928" cy="196631"/>
            </a:xfrm>
            <a:prstGeom prst="rect">
              <a:avLst/>
            </a:prstGeom>
            <a:noFill/>
            <a:ln>
              <a:noFill/>
            </a:ln>
          </p:spPr>
        </p:pic>
        <p:sp>
          <p:nvSpPr>
            <p:cNvPr id="5743" name="Google Shape;5743;p92"/>
            <p:cNvSpPr/>
            <p:nvPr/>
          </p:nvSpPr>
          <p:spPr>
            <a:xfrm>
              <a:off x="7916935" y="721903"/>
              <a:ext cx="2266950" cy="0"/>
            </a:xfrm>
            <a:custGeom>
              <a:rect b="b" l="l" r="r" t="t"/>
              <a:pathLst>
                <a:path extrusionOk="0" h="120000" w="2266950">
                  <a:moveTo>
                    <a:pt x="2266708"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44" name="Google Shape;5744;p92"/>
            <p:cNvSpPr/>
            <p:nvPr/>
          </p:nvSpPr>
          <p:spPr>
            <a:xfrm>
              <a:off x="7810305" y="721906"/>
              <a:ext cx="2484120" cy="194310"/>
            </a:xfrm>
            <a:custGeom>
              <a:rect b="b" l="l" r="r" t="t"/>
              <a:pathLst>
                <a:path extrusionOk="0" h="194309" w="2484120">
                  <a:moveTo>
                    <a:pt x="165" y="91376"/>
                  </a:moveTo>
                  <a:lnTo>
                    <a:pt x="50" y="93268"/>
                  </a:lnTo>
                  <a:lnTo>
                    <a:pt x="0" y="95173"/>
                  </a:lnTo>
                  <a:lnTo>
                    <a:pt x="0" y="97091"/>
                  </a:lnTo>
                  <a:lnTo>
                    <a:pt x="0" y="99009"/>
                  </a:lnTo>
                  <a:lnTo>
                    <a:pt x="50" y="100914"/>
                  </a:lnTo>
                  <a:lnTo>
                    <a:pt x="165" y="102806"/>
                  </a:lnTo>
                </a:path>
                <a:path extrusionOk="0" h="194309" w="2484120">
                  <a:moveTo>
                    <a:pt x="91376" y="194017"/>
                  </a:moveTo>
                  <a:lnTo>
                    <a:pt x="93268" y="194132"/>
                  </a:lnTo>
                  <a:lnTo>
                    <a:pt x="95173" y="194182"/>
                  </a:lnTo>
                  <a:lnTo>
                    <a:pt x="97091" y="194182"/>
                  </a:lnTo>
                  <a:lnTo>
                    <a:pt x="102819" y="194182"/>
                  </a:lnTo>
                </a:path>
                <a:path extrusionOk="0" h="194309" w="2484120">
                  <a:moveTo>
                    <a:pt x="2380970" y="194182"/>
                  </a:moveTo>
                  <a:lnTo>
                    <a:pt x="2386698" y="194182"/>
                  </a:lnTo>
                  <a:lnTo>
                    <a:pt x="2388616" y="194182"/>
                  </a:lnTo>
                  <a:lnTo>
                    <a:pt x="2390521" y="194132"/>
                  </a:lnTo>
                  <a:lnTo>
                    <a:pt x="2392413" y="194017"/>
                  </a:lnTo>
                </a:path>
                <a:path extrusionOk="0" h="194309" w="2484120">
                  <a:moveTo>
                    <a:pt x="2483624" y="102806"/>
                  </a:moveTo>
                  <a:lnTo>
                    <a:pt x="2483739" y="100914"/>
                  </a:lnTo>
                  <a:lnTo>
                    <a:pt x="2483789" y="99009"/>
                  </a:lnTo>
                  <a:lnTo>
                    <a:pt x="2483789" y="97091"/>
                  </a:lnTo>
                  <a:lnTo>
                    <a:pt x="2483789" y="95173"/>
                  </a:lnTo>
                  <a:lnTo>
                    <a:pt x="2483739" y="93268"/>
                  </a:lnTo>
                  <a:lnTo>
                    <a:pt x="2483624" y="91376"/>
                  </a:lnTo>
                </a:path>
                <a:path extrusionOk="0" h="194309" w="2484120">
                  <a:moveTo>
                    <a:pt x="2392413" y="165"/>
                  </a:moveTo>
                  <a:lnTo>
                    <a:pt x="2390521" y="50"/>
                  </a:lnTo>
                  <a:lnTo>
                    <a:pt x="2388616" y="0"/>
                  </a:lnTo>
                  <a:lnTo>
                    <a:pt x="2386698" y="0"/>
                  </a:lnTo>
                  <a:lnTo>
                    <a:pt x="2380970" y="0"/>
                  </a:lnTo>
                </a:path>
                <a:path extrusionOk="0" h="194309" w="248412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45" name="Google Shape;5745;p92"/>
            <p:cNvPicPr preferRelativeResize="0"/>
            <p:nvPr/>
          </p:nvPicPr>
          <p:blipFill rotWithShape="1">
            <a:blip r:embed="rId18">
              <a:alphaModFix/>
            </a:blip>
            <a:srcRect b="0" l="0" r="0" t="0"/>
            <a:stretch/>
          </p:blipFill>
          <p:spPr>
            <a:xfrm>
              <a:off x="10122367" y="763309"/>
              <a:ext cx="111391" cy="111378"/>
            </a:xfrm>
            <a:prstGeom prst="rect">
              <a:avLst/>
            </a:prstGeom>
            <a:noFill/>
            <a:ln>
              <a:noFill/>
            </a:ln>
          </p:spPr>
        </p:pic>
      </p:grpSp>
      <p:grpSp>
        <p:nvGrpSpPr>
          <p:cNvPr id="5746" name="Google Shape;5746;p92"/>
          <p:cNvGrpSpPr/>
          <p:nvPr/>
        </p:nvGrpSpPr>
        <p:grpSpPr>
          <a:xfrm>
            <a:off x="7811998" y="1063585"/>
            <a:ext cx="2487930" cy="180341"/>
            <a:chOff x="7811998" y="1063585"/>
            <a:chExt cx="2487930" cy="180341"/>
          </a:xfrm>
        </p:grpSpPr>
        <p:sp>
          <p:nvSpPr>
            <p:cNvPr id="5747" name="Google Shape;5747;p92"/>
            <p:cNvSpPr/>
            <p:nvPr/>
          </p:nvSpPr>
          <p:spPr>
            <a:xfrm>
              <a:off x="7811998" y="1063586"/>
              <a:ext cx="2487930" cy="180340"/>
            </a:xfrm>
            <a:custGeom>
              <a:rect b="b" l="l" r="r" t="t"/>
              <a:pathLst>
                <a:path extrusionOk="0" h="180340" w="2487929">
                  <a:moveTo>
                    <a:pt x="701992" y="0"/>
                  </a:moveTo>
                  <a:lnTo>
                    <a:pt x="629996" y="0"/>
                  </a:lnTo>
                  <a:lnTo>
                    <a:pt x="0" y="0"/>
                  </a:lnTo>
                  <a:lnTo>
                    <a:pt x="0" y="179997"/>
                  </a:lnTo>
                  <a:lnTo>
                    <a:pt x="629996" y="179997"/>
                  </a:lnTo>
                  <a:lnTo>
                    <a:pt x="701992" y="179997"/>
                  </a:lnTo>
                  <a:lnTo>
                    <a:pt x="701992" y="0"/>
                  </a:lnTo>
                  <a:close/>
                </a:path>
                <a:path extrusionOk="0" h="180340" w="2487929">
                  <a:moveTo>
                    <a:pt x="2487599" y="0"/>
                  </a:moveTo>
                  <a:lnTo>
                    <a:pt x="2091601" y="0"/>
                  </a:lnTo>
                  <a:lnTo>
                    <a:pt x="2019604" y="0"/>
                  </a:lnTo>
                  <a:lnTo>
                    <a:pt x="702005" y="0"/>
                  </a:lnTo>
                  <a:lnTo>
                    <a:pt x="702005" y="179997"/>
                  </a:lnTo>
                  <a:lnTo>
                    <a:pt x="2019604" y="179997"/>
                  </a:lnTo>
                  <a:lnTo>
                    <a:pt x="2091601" y="179997"/>
                  </a:lnTo>
                  <a:lnTo>
                    <a:pt x="2487599" y="179997"/>
                  </a:lnTo>
                  <a:lnTo>
                    <a:pt x="2487599" y="0"/>
                  </a:lnTo>
                  <a:close/>
                </a:path>
              </a:pathLst>
            </a:custGeom>
            <a:solidFill>
              <a:srgbClr val="EAEC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48" name="Google Shape;5748;p92"/>
            <p:cNvSpPr/>
            <p:nvPr/>
          </p:nvSpPr>
          <p:spPr>
            <a:xfrm>
              <a:off x="7811999" y="1063585"/>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49" name="Google Shape;5749;p92"/>
            <p:cNvSpPr/>
            <p:nvPr/>
          </p:nvSpPr>
          <p:spPr>
            <a:xfrm>
              <a:off x="8441999" y="1063585"/>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0" name="Google Shape;5750;p92"/>
            <p:cNvSpPr/>
            <p:nvPr/>
          </p:nvSpPr>
          <p:spPr>
            <a:xfrm>
              <a:off x="8513999" y="1063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1" name="Google Shape;5751;p92"/>
            <p:cNvSpPr/>
            <p:nvPr/>
          </p:nvSpPr>
          <p:spPr>
            <a:xfrm>
              <a:off x="9831599" y="1063585"/>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2" name="Google Shape;5752;p92"/>
            <p:cNvSpPr/>
            <p:nvPr/>
          </p:nvSpPr>
          <p:spPr>
            <a:xfrm>
              <a:off x="9903599" y="1063585"/>
              <a:ext cx="396240" cy="0"/>
            </a:xfrm>
            <a:custGeom>
              <a:rect b="b" l="l" r="r" t="t"/>
              <a:pathLst>
                <a:path extrusionOk="0" h="120000" w="396240">
                  <a:moveTo>
                    <a:pt x="0" y="0"/>
                  </a:moveTo>
                  <a:lnTo>
                    <a:pt x="395998"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3" name="Google Shape;5753;p92"/>
            <p:cNvSpPr/>
            <p:nvPr/>
          </p:nvSpPr>
          <p:spPr>
            <a:xfrm>
              <a:off x="7811999" y="1243585"/>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4" name="Google Shape;5754;p92"/>
            <p:cNvSpPr/>
            <p:nvPr/>
          </p:nvSpPr>
          <p:spPr>
            <a:xfrm>
              <a:off x="8441999" y="1243585"/>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5" name="Google Shape;5755;p92"/>
            <p:cNvSpPr/>
            <p:nvPr/>
          </p:nvSpPr>
          <p:spPr>
            <a:xfrm>
              <a:off x="8513999" y="1243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6" name="Google Shape;5756;p92"/>
            <p:cNvSpPr/>
            <p:nvPr/>
          </p:nvSpPr>
          <p:spPr>
            <a:xfrm>
              <a:off x="9831599" y="1243585"/>
              <a:ext cx="72390" cy="0"/>
            </a:xfrm>
            <a:custGeom>
              <a:rect b="b" l="l" r="r" t="t"/>
              <a:pathLst>
                <a:path extrusionOk="0" h="120000" w="72390">
                  <a:moveTo>
                    <a:pt x="0" y="0"/>
                  </a:moveTo>
                  <a:lnTo>
                    <a:pt x="71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7" name="Google Shape;5757;p92"/>
            <p:cNvSpPr/>
            <p:nvPr/>
          </p:nvSpPr>
          <p:spPr>
            <a:xfrm>
              <a:off x="9903599" y="1243585"/>
              <a:ext cx="396240" cy="0"/>
            </a:xfrm>
            <a:custGeom>
              <a:rect b="b" l="l" r="r" t="t"/>
              <a:pathLst>
                <a:path extrusionOk="0" h="120000" w="396240">
                  <a:moveTo>
                    <a:pt x="0" y="0"/>
                  </a:moveTo>
                  <a:lnTo>
                    <a:pt x="395998"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58" name="Google Shape;5758;p92"/>
          <p:cNvSpPr/>
          <p:nvPr/>
        </p:nvSpPr>
        <p:spPr>
          <a:xfrm>
            <a:off x="9903599" y="3115585"/>
            <a:ext cx="396240" cy="0"/>
          </a:xfrm>
          <a:custGeom>
            <a:rect b="b" l="l" r="r" t="t"/>
            <a:pathLst>
              <a:path extrusionOk="0" h="120000" w="396240">
                <a:moveTo>
                  <a:pt x="0" y="0"/>
                </a:moveTo>
                <a:lnTo>
                  <a:pt x="395998"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59" name="Google Shape;5759;p92"/>
          <p:cNvSpPr/>
          <p:nvPr/>
        </p:nvSpPr>
        <p:spPr>
          <a:xfrm>
            <a:off x="7811999" y="1747586"/>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0" name="Google Shape;5760;p92"/>
          <p:cNvSpPr/>
          <p:nvPr/>
        </p:nvSpPr>
        <p:spPr>
          <a:xfrm>
            <a:off x="7811999" y="2395585"/>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1" name="Google Shape;5761;p92"/>
          <p:cNvSpPr/>
          <p:nvPr/>
        </p:nvSpPr>
        <p:spPr>
          <a:xfrm>
            <a:off x="7811999" y="2683586"/>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2" name="Google Shape;5762;p92"/>
          <p:cNvSpPr/>
          <p:nvPr/>
        </p:nvSpPr>
        <p:spPr>
          <a:xfrm>
            <a:off x="7811999" y="2899585"/>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3" name="Google Shape;5763;p92"/>
          <p:cNvSpPr/>
          <p:nvPr/>
        </p:nvSpPr>
        <p:spPr>
          <a:xfrm>
            <a:off x="7811999" y="3115585"/>
            <a:ext cx="630555" cy="0"/>
          </a:xfrm>
          <a:custGeom>
            <a:rect b="b" l="l" r="r" t="t"/>
            <a:pathLst>
              <a:path extrusionOk="0" h="120000" w="630554">
                <a:moveTo>
                  <a:pt x="0" y="0"/>
                </a:moveTo>
                <a:lnTo>
                  <a:pt x="629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4" name="Google Shape;5764;p92"/>
          <p:cNvSpPr/>
          <p:nvPr/>
        </p:nvSpPr>
        <p:spPr>
          <a:xfrm>
            <a:off x="8513999" y="1531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5" name="Google Shape;5765;p92"/>
          <p:cNvSpPr/>
          <p:nvPr/>
        </p:nvSpPr>
        <p:spPr>
          <a:xfrm>
            <a:off x="8513999" y="1747586"/>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6" name="Google Shape;5766;p92"/>
          <p:cNvSpPr/>
          <p:nvPr/>
        </p:nvSpPr>
        <p:spPr>
          <a:xfrm>
            <a:off x="8513999" y="2395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7" name="Google Shape;5767;p92"/>
          <p:cNvSpPr/>
          <p:nvPr/>
        </p:nvSpPr>
        <p:spPr>
          <a:xfrm>
            <a:off x="8513999" y="2683586"/>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8" name="Google Shape;5768;p92"/>
          <p:cNvSpPr/>
          <p:nvPr/>
        </p:nvSpPr>
        <p:spPr>
          <a:xfrm>
            <a:off x="8513999" y="2899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9" name="Google Shape;5769;p92"/>
          <p:cNvSpPr/>
          <p:nvPr/>
        </p:nvSpPr>
        <p:spPr>
          <a:xfrm>
            <a:off x="8513999" y="3115585"/>
            <a:ext cx="1317625" cy="0"/>
          </a:xfrm>
          <a:custGeom>
            <a:rect b="b" l="l" r="r" t="t"/>
            <a:pathLst>
              <a:path extrusionOk="0" h="120000" w="1317625">
                <a:moveTo>
                  <a:pt x="0" y="0"/>
                </a:moveTo>
                <a:lnTo>
                  <a:pt x="1317599"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70" name="Google Shape;5770;p92"/>
          <p:cNvSpPr txBox="1"/>
          <p:nvPr/>
        </p:nvSpPr>
        <p:spPr>
          <a:xfrm>
            <a:off x="7811998" y="1078655"/>
            <a:ext cx="2487930" cy="132080"/>
          </a:xfrm>
          <a:prstGeom prst="rect">
            <a:avLst/>
          </a:prstGeom>
          <a:noFill/>
          <a:ln>
            <a:noFill/>
          </a:ln>
        </p:spPr>
        <p:txBody>
          <a:bodyPr anchorCtr="0" anchor="t" bIns="0" lIns="0" spcFirstLastPara="1" rIns="0" wrap="square" tIns="12700">
            <a:spAutoFit/>
          </a:bodyPr>
          <a:lstStyle/>
          <a:p>
            <a:pPr indent="0" lvl="0" marL="230504" rtl="0" algn="l">
              <a:lnSpc>
                <a:spcPct val="100000"/>
              </a:lnSpc>
              <a:spcBef>
                <a:spcPts val="0"/>
              </a:spcBef>
              <a:spcAft>
                <a:spcPts val="0"/>
              </a:spcAft>
              <a:buNone/>
            </a:pPr>
            <a:r>
              <a:rPr b="0" lang="en-US" sz="700">
                <a:solidFill>
                  <a:srgbClr val="95A4F5"/>
                </a:solidFill>
                <a:latin typeface="Arial"/>
                <a:ea typeface="Arial"/>
                <a:cs typeface="Arial"/>
                <a:sym typeface="Arial"/>
              </a:rPr>
              <a:t>회차	비고	조회권한</a:t>
            </a:r>
            <a:endParaRPr sz="700">
              <a:latin typeface="Arial"/>
              <a:ea typeface="Arial"/>
              <a:cs typeface="Arial"/>
              <a:sym typeface="Arial"/>
            </a:endParaRPr>
          </a:p>
        </p:txBody>
      </p:sp>
      <p:sp>
        <p:nvSpPr>
          <p:cNvPr id="5771" name="Google Shape;5771;p92"/>
          <p:cNvSpPr txBox="1"/>
          <p:nvPr/>
        </p:nvSpPr>
        <p:spPr>
          <a:xfrm>
            <a:off x="8721018" y="1246298"/>
            <a:ext cx="902969" cy="254000"/>
          </a:xfrm>
          <a:prstGeom prst="rect">
            <a:avLst/>
          </a:prstGeom>
          <a:noFill/>
          <a:ln>
            <a:noFill/>
          </a:ln>
        </p:spPr>
        <p:txBody>
          <a:bodyPr anchorCtr="0" anchor="t" bIns="0" lIns="0" spcFirstLastPara="1" rIns="0" wrap="square" tIns="12050">
            <a:spAutoFit/>
          </a:bodyPr>
          <a:lstStyle/>
          <a:p>
            <a:pPr indent="-266065" lvl="0" marL="278130" marR="5080" rtl="0" algn="l">
              <a:lnSpc>
                <a:spcPct val="115399"/>
              </a:lnSpc>
              <a:spcBef>
                <a:spcPts val="0"/>
              </a:spcBef>
              <a:spcAft>
                <a:spcPts val="0"/>
              </a:spcAft>
              <a:buNone/>
            </a:pPr>
            <a:r>
              <a:rPr b="0" lang="en-US" sz="650">
                <a:solidFill>
                  <a:srgbClr val="58595B"/>
                </a:solidFill>
                <a:latin typeface="Arial"/>
                <a:ea typeface="Arial"/>
                <a:cs typeface="Arial"/>
                <a:sym typeface="Arial"/>
              </a:rPr>
              <a:t>금감원 민원 연간 채널별 발생 현황</a:t>
            </a:r>
            <a:endParaRPr sz="650">
              <a:latin typeface="Arial"/>
              <a:ea typeface="Arial"/>
              <a:cs typeface="Arial"/>
              <a:sym typeface="Arial"/>
            </a:endParaRPr>
          </a:p>
        </p:txBody>
      </p:sp>
      <p:sp>
        <p:nvSpPr>
          <p:cNvPr id="5772" name="Google Shape;5772;p92"/>
          <p:cNvSpPr txBox="1"/>
          <p:nvPr/>
        </p:nvSpPr>
        <p:spPr>
          <a:xfrm>
            <a:off x="9915394" y="1981148"/>
            <a:ext cx="372110" cy="368300"/>
          </a:xfrm>
          <a:prstGeom prst="rect">
            <a:avLst/>
          </a:prstGeom>
          <a:noFill/>
          <a:ln>
            <a:noFill/>
          </a:ln>
        </p:spPr>
        <p:txBody>
          <a:bodyPr anchorCtr="0" anchor="t" bIns="0" lIns="0" spcFirstLastPara="1" rIns="0" wrap="square" tIns="12050">
            <a:spAutoFit/>
          </a:bodyPr>
          <a:lstStyle/>
          <a:p>
            <a:pPr indent="0" lvl="0" marL="12700" marR="5080" rtl="0" algn="ctr">
              <a:lnSpc>
                <a:spcPct val="115399"/>
              </a:lnSpc>
              <a:spcBef>
                <a:spcPts val="0"/>
              </a:spcBef>
              <a:spcAft>
                <a:spcPts val="0"/>
              </a:spcAft>
              <a:buNone/>
            </a:pPr>
            <a:r>
              <a:rPr b="0" lang="en-US" sz="650">
                <a:solidFill>
                  <a:srgbClr val="58595B"/>
                </a:solidFill>
                <a:latin typeface="Arial"/>
                <a:ea typeface="Arial"/>
                <a:cs typeface="Arial"/>
                <a:sym typeface="Arial"/>
              </a:rPr>
              <a:t>전 임직원 조회권한 부여</a:t>
            </a:r>
            <a:endParaRPr sz="650">
              <a:latin typeface="Arial"/>
              <a:ea typeface="Arial"/>
              <a:cs typeface="Arial"/>
              <a:sym typeface="Arial"/>
            </a:endParaRPr>
          </a:p>
        </p:txBody>
      </p:sp>
      <p:sp>
        <p:nvSpPr>
          <p:cNvPr id="5773" name="Google Shape;5773;p92"/>
          <p:cNvSpPr txBox="1"/>
          <p:nvPr/>
        </p:nvSpPr>
        <p:spPr>
          <a:xfrm>
            <a:off x="8761396" y="1566878"/>
            <a:ext cx="82232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상품별 현황 파악 가능</a:t>
            </a:r>
            <a:endParaRPr sz="650">
              <a:latin typeface="Arial"/>
              <a:ea typeface="Arial"/>
              <a:cs typeface="Arial"/>
              <a:sym typeface="Arial"/>
            </a:endParaRPr>
          </a:p>
        </p:txBody>
      </p:sp>
      <p:sp>
        <p:nvSpPr>
          <p:cNvPr id="5774" name="Google Shape;5774;p92"/>
          <p:cNvSpPr txBox="1"/>
          <p:nvPr/>
        </p:nvSpPr>
        <p:spPr>
          <a:xfrm>
            <a:off x="7900416" y="1836878"/>
            <a:ext cx="45275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조직별 통계</a:t>
            </a:r>
            <a:endParaRPr sz="650">
              <a:latin typeface="Arial"/>
              <a:ea typeface="Arial"/>
              <a:cs typeface="Arial"/>
              <a:sym typeface="Arial"/>
            </a:endParaRPr>
          </a:p>
        </p:txBody>
      </p:sp>
      <p:sp>
        <p:nvSpPr>
          <p:cNvPr id="5775" name="Google Shape;5775;p92"/>
          <p:cNvSpPr txBox="1"/>
          <p:nvPr/>
        </p:nvSpPr>
        <p:spPr>
          <a:xfrm>
            <a:off x="8784713" y="1779728"/>
            <a:ext cx="77597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응대유형별 본인부서</a:t>
            </a:r>
            <a:endParaRPr sz="650">
              <a:latin typeface="Arial"/>
              <a:ea typeface="Arial"/>
              <a:cs typeface="Arial"/>
              <a:sym typeface="Arial"/>
            </a:endParaRPr>
          </a:p>
        </p:txBody>
      </p:sp>
      <p:sp>
        <p:nvSpPr>
          <p:cNvPr id="5776" name="Google Shape;5776;p92"/>
          <p:cNvSpPr txBox="1"/>
          <p:nvPr/>
        </p:nvSpPr>
        <p:spPr>
          <a:xfrm>
            <a:off x="8894181" y="1894028"/>
            <a:ext cx="55689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현황 검색 가능</a:t>
            </a:r>
            <a:endParaRPr sz="650">
              <a:latin typeface="Arial"/>
              <a:ea typeface="Arial"/>
              <a:cs typeface="Arial"/>
              <a:sym typeface="Arial"/>
            </a:endParaRPr>
          </a:p>
        </p:txBody>
      </p:sp>
      <p:sp>
        <p:nvSpPr>
          <p:cNvPr id="5777" name="Google Shape;5777;p92"/>
          <p:cNvSpPr txBox="1"/>
          <p:nvPr/>
        </p:nvSpPr>
        <p:spPr>
          <a:xfrm>
            <a:off x="7900416" y="2160878"/>
            <a:ext cx="45275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유형별 통계</a:t>
            </a:r>
            <a:endParaRPr sz="650">
              <a:latin typeface="Arial"/>
              <a:ea typeface="Arial"/>
              <a:cs typeface="Arial"/>
              <a:sym typeface="Arial"/>
            </a:endParaRPr>
          </a:p>
        </p:txBody>
      </p:sp>
      <p:sp>
        <p:nvSpPr>
          <p:cNvPr id="5778" name="Google Shape;5778;p92"/>
          <p:cNvSpPr txBox="1"/>
          <p:nvPr/>
        </p:nvSpPr>
        <p:spPr>
          <a:xfrm>
            <a:off x="7799299" y="1949059"/>
            <a:ext cx="2045335" cy="283210"/>
          </a:xfrm>
          <a:prstGeom prst="rect">
            <a:avLst/>
          </a:prstGeom>
          <a:noFill/>
          <a:ln>
            <a:noFill/>
          </a:ln>
        </p:spPr>
        <p:txBody>
          <a:bodyPr anchorCtr="0" anchor="t" bIns="0" lIns="0" spcFirstLastPara="1" rIns="0" wrap="square" tIns="1900">
            <a:spAutoFit/>
          </a:bodyPr>
          <a:lstStyle/>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lang="en-US" sz="800" u="sng">
                <a:solidFill>
                  <a:srgbClr val="58595B"/>
                </a:solidFill>
                <a:latin typeface="Times New Roman"/>
                <a:ea typeface="Times New Roman"/>
                <a:cs typeface="Times New Roman"/>
                <a:sym typeface="Times New Roman"/>
              </a:rPr>
              <a:t>	</a:t>
            </a:r>
            <a:r>
              <a:rPr lang="en-US" sz="800">
                <a:solidFill>
                  <a:srgbClr val="58595B"/>
                </a:solidFill>
                <a:latin typeface="Times New Roman"/>
                <a:ea typeface="Times New Roman"/>
                <a:cs typeface="Times New Roman"/>
                <a:sym typeface="Times New Roman"/>
              </a:rPr>
              <a:t> </a:t>
            </a:r>
            <a:r>
              <a:rPr lang="en-US" sz="800" u="sng">
                <a:solidFill>
                  <a:srgbClr val="58595B"/>
                </a:solidFill>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919480" rtl="0" algn="l">
              <a:lnSpc>
                <a:spcPct val="100000"/>
              </a:lnSpc>
              <a:spcBef>
                <a:spcPts val="290"/>
              </a:spcBef>
              <a:spcAft>
                <a:spcPts val="0"/>
              </a:spcAft>
              <a:buNone/>
            </a:pPr>
            <a:r>
              <a:rPr b="0" lang="en-US" sz="650">
                <a:solidFill>
                  <a:srgbClr val="58595B"/>
                </a:solidFill>
                <a:latin typeface="Arial"/>
                <a:ea typeface="Arial"/>
                <a:cs typeface="Arial"/>
                <a:sym typeface="Arial"/>
              </a:rPr>
              <a:t>VOC대분류, 응대유형 및</a:t>
            </a:r>
            <a:endParaRPr sz="650">
              <a:latin typeface="Arial"/>
              <a:ea typeface="Arial"/>
              <a:cs typeface="Arial"/>
              <a:sym typeface="Arial"/>
            </a:endParaRPr>
          </a:p>
        </p:txBody>
      </p:sp>
      <p:sp>
        <p:nvSpPr>
          <p:cNvPr id="5779" name="Google Shape;5779;p92"/>
          <p:cNvSpPr txBox="1"/>
          <p:nvPr/>
        </p:nvSpPr>
        <p:spPr>
          <a:xfrm>
            <a:off x="8853806" y="2218028"/>
            <a:ext cx="63754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채널별 발생 현황</a:t>
            </a:r>
            <a:endParaRPr sz="650">
              <a:latin typeface="Arial"/>
              <a:ea typeface="Arial"/>
              <a:cs typeface="Arial"/>
              <a:sym typeface="Arial"/>
            </a:endParaRPr>
          </a:p>
        </p:txBody>
      </p:sp>
      <p:sp>
        <p:nvSpPr>
          <p:cNvPr id="5780" name="Google Shape;5780;p92"/>
          <p:cNvSpPr txBox="1"/>
          <p:nvPr/>
        </p:nvSpPr>
        <p:spPr>
          <a:xfrm>
            <a:off x="7940794" y="2398298"/>
            <a:ext cx="372110" cy="254000"/>
          </a:xfrm>
          <a:prstGeom prst="rect">
            <a:avLst/>
          </a:prstGeom>
          <a:noFill/>
          <a:ln>
            <a:noFill/>
          </a:ln>
        </p:spPr>
        <p:txBody>
          <a:bodyPr anchorCtr="0" anchor="t" bIns="0" lIns="0" spcFirstLastPara="1" rIns="0" wrap="square" tIns="12050">
            <a:spAutoFit/>
          </a:bodyPr>
          <a:lstStyle/>
          <a:p>
            <a:pPr indent="51435"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유형별 순위 통계</a:t>
            </a:r>
            <a:endParaRPr sz="650">
              <a:latin typeface="Arial"/>
              <a:ea typeface="Arial"/>
              <a:cs typeface="Arial"/>
              <a:sym typeface="Arial"/>
            </a:endParaRPr>
          </a:p>
        </p:txBody>
      </p:sp>
      <p:sp>
        <p:nvSpPr>
          <p:cNvPr id="5781" name="Google Shape;5781;p92"/>
          <p:cNvSpPr txBox="1"/>
          <p:nvPr/>
        </p:nvSpPr>
        <p:spPr>
          <a:xfrm>
            <a:off x="8773053" y="2398298"/>
            <a:ext cx="798830" cy="254000"/>
          </a:xfrm>
          <a:prstGeom prst="rect">
            <a:avLst/>
          </a:prstGeom>
          <a:noFill/>
          <a:ln>
            <a:noFill/>
          </a:ln>
        </p:spPr>
        <p:txBody>
          <a:bodyPr anchorCtr="0" anchor="t" bIns="0" lIns="0" spcFirstLastPara="1" rIns="0" wrap="square" tIns="12050">
            <a:spAutoFit/>
          </a:bodyPr>
          <a:lstStyle/>
          <a:p>
            <a:pPr indent="158115" lvl="0" marL="12700" marR="5080" rtl="0" algn="l">
              <a:lnSpc>
                <a:spcPct val="115399"/>
              </a:lnSpc>
              <a:spcBef>
                <a:spcPts val="0"/>
              </a:spcBef>
              <a:spcAft>
                <a:spcPts val="0"/>
              </a:spcAft>
              <a:buNone/>
            </a:pPr>
            <a:r>
              <a:rPr b="0" lang="en-US" sz="650">
                <a:solidFill>
                  <a:srgbClr val="58595B"/>
                </a:solidFill>
                <a:latin typeface="Arial"/>
                <a:ea typeface="Arial"/>
                <a:cs typeface="Arial"/>
                <a:sym typeface="Arial"/>
              </a:rPr>
              <a:t>VOC대분류, 응대유형별 순위 현황</a:t>
            </a:r>
            <a:endParaRPr sz="650">
              <a:latin typeface="Arial"/>
              <a:ea typeface="Arial"/>
              <a:cs typeface="Arial"/>
              <a:sym typeface="Arial"/>
            </a:endParaRPr>
          </a:p>
        </p:txBody>
      </p:sp>
      <p:sp>
        <p:nvSpPr>
          <p:cNvPr id="5782" name="Google Shape;5782;p92"/>
          <p:cNvSpPr txBox="1"/>
          <p:nvPr/>
        </p:nvSpPr>
        <p:spPr>
          <a:xfrm>
            <a:off x="7940794" y="2718878"/>
            <a:ext cx="37211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총괄 조회</a:t>
            </a:r>
            <a:endParaRPr sz="650">
              <a:latin typeface="Arial"/>
              <a:ea typeface="Arial"/>
              <a:cs typeface="Arial"/>
              <a:sym typeface="Arial"/>
            </a:endParaRPr>
          </a:p>
        </p:txBody>
      </p:sp>
      <p:sp>
        <p:nvSpPr>
          <p:cNvPr id="5783" name="Google Shape;5783;p92"/>
          <p:cNvSpPr txBox="1"/>
          <p:nvPr/>
        </p:nvSpPr>
        <p:spPr>
          <a:xfrm>
            <a:off x="8623463" y="2718878"/>
            <a:ext cx="109855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RAW데이터 검색 및 활용가능</a:t>
            </a:r>
            <a:endParaRPr sz="650">
              <a:latin typeface="Arial"/>
              <a:ea typeface="Arial"/>
              <a:cs typeface="Arial"/>
              <a:sym typeface="Arial"/>
            </a:endParaRPr>
          </a:p>
        </p:txBody>
      </p:sp>
      <p:sp>
        <p:nvSpPr>
          <p:cNvPr id="5784" name="Google Shape;5784;p92"/>
          <p:cNvSpPr txBox="1"/>
          <p:nvPr/>
        </p:nvSpPr>
        <p:spPr>
          <a:xfrm>
            <a:off x="7900416" y="2934877"/>
            <a:ext cx="45275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조건별 조회</a:t>
            </a:r>
            <a:endParaRPr sz="650">
              <a:latin typeface="Arial"/>
              <a:ea typeface="Arial"/>
              <a:cs typeface="Arial"/>
              <a:sym typeface="Arial"/>
            </a:endParaRPr>
          </a:p>
        </p:txBody>
      </p:sp>
      <p:sp>
        <p:nvSpPr>
          <p:cNvPr id="5785" name="Google Shape;5785;p92"/>
          <p:cNvSpPr txBox="1"/>
          <p:nvPr/>
        </p:nvSpPr>
        <p:spPr>
          <a:xfrm>
            <a:off x="8623463" y="2934877"/>
            <a:ext cx="109855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RAW데이터 검색 및 활용가능</a:t>
            </a:r>
            <a:endParaRPr sz="650">
              <a:latin typeface="Arial"/>
              <a:ea typeface="Arial"/>
              <a:cs typeface="Arial"/>
              <a:sym typeface="Arial"/>
            </a:endParaRPr>
          </a:p>
        </p:txBody>
      </p:sp>
      <p:grpSp>
        <p:nvGrpSpPr>
          <p:cNvPr id="5786" name="Google Shape;5786;p92"/>
          <p:cNvGrpSpPr/>
          <p:nvPr/>
        </p:nvGrpSpPr>
        <p:grpSpPr>
          <a:xfrm>
            <a:off x="7809750" y="3277335"/>
            <a:ext cx="2481585" cy="1663955"/>
            <a:chOff x="7809750" y="3277335"/>
            <a:chExt cx="2481585" cy="1663955"/>
          </a:xfrm>
        </p:grpSpPr>
        <p:pic>
          <p:nvPicPr>
            <p:cNvPr id="5787" name="Google Shape;5787;p92"/>
            <p:cNvPicPr preferRelativeResize="0"/>
            <p:nvPr/>
          </p:nvPicPr>
          <p:blipFill rotWithShape="1">
            <a:blip r:embed="rId19">
              <a:alphaModFix/>
            </a:blip>
            <a:srcRect b="0" l="0" r="0" t="0"/>
            <a:stretch/>
          </p:blipFill>
          <p:spPr>
            <a:xfrm>
              <a:off x="7809755" y="3377920"/>
              <a:ext cx="2481282" cy="1563293"/>
            </a:xfrm>
            <a:prstGeom prst="rect">
              <a:avLst/>
            </a:prstGeom>
            <a:noFill/>
            <a:ln>
              <a:noFill/>
            </a:ln>
          </p:spPr>
        </p:pic>
        <p:sp>
          <p:nvSpPr>
            <p:cNvPr id="5788" name="Google Shape;5788;p92"/>
            <p:cNvSpPr/>
            <p:nvPr/>
          </p:nvSpPr>
          <p:spPr>
            <a:xfrm>
              <a:off x="7809750" y="3377920"/>
              <a:ext cx="2481580" cy="1563370"/>
            </a:xfrm>
            <a:custGeom>
              <a:rect b="b" l="l" r="r" t="t"/>
              <a:pathLst>
                <a:path extrusionOk="0" h="1563370" w="2481579">
                  <a:moveTo>
                    <a:pt x="0" y="1563293"/>
                  </a:moveTo>
                  <a:lnTo>
                    <a:pt x="2481287" y="1563293"/>
                  </a:lnTo>
                  <a:lnTo>
                    <a:pt x="2481287" y="0"/>
                  </a:lnTo>
                  <a:lnTo>
                    <a:pt x="0" y="0"/>
                  </a:lnTo>
                  <a:lnTo>
                    <a:pt x="0" y="1563293"/>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89" name="Google Shape;5789;p92"/>
            <p:cNvSpPr/>
            <p:nvPr/>
          </p:nvSpPr>
          <p:spPr>
            <a:xfrm>
              <a:off x="7809755" y="3277335"/>
              <a:ext cx="2481580" cy="98425"/>
            </a:xfrm>
            <a:custGeom>
              <a:rect b="b" l="l" r="r" t="t"/>
              <a:pathLst>
                <a:path extrusionOk="0" h="98425" w="2481579">
                  <a:moveTo>
                    <a:pt x="2432354" y="0"/>
                  </a:moveTo>
                  <a:lnTo>
                    <a:pt x="48933" y="0"/>
                  </a:lnTo>
                  <a:lnTo>
                    <a:pt x="29885" y="3845"/>
                  </a:lnTo>
                  <a:lnTo>
                    <a:pt x="14331" y="14333"/>
                  </a:lnTo>
                  <a:lnTo>
                    <a:pt x="3845" y="29891"/>
                  </a:lnTo>
                  <a:lnTo>
                    <a:pt x="0" y="48945"/>
                  </a:lnTo>
                  <a:lnTo>
                    <a:pt x="0" y="97878"/>
                  </a:lnTo>
                  <a:lnTo>
                    <a:pt x="2481287" y="97878"/>
                  </a:lnTo>
                  <a:lnTo>
                    <a:pt x="2481287" y="48945"/>
                  </a:lnTo>
                  <a:lnTo>
                    <a:pt x="2477442" y="29891"/>
                  </a:lnTo>
                  <a:lnTo>
                    <a:pt x="2466955" y="14333"/>
                  </a:lnTo>
                  <a:lnTo>
                    <a:pt x="2451402" y="3845"/>
                  </a:lnTo>
                  <a:lnTo>
                    <a:pt x="243235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0" name="Google Shape;5790;p92"/>
            <p:cNvSpPr/>
            <p:nvPr/>
          </p:nvSpPr>
          <p:spPr>
            <a:xfrm>
              <a:off x="7809755" y="3277335"/>
              <a:ext cx="2481580" cy="98425"/>
            </a:xfrm>
            <a:custGeom>
              <a:rect b="b" l="l" r="r" t="t"/>
              <a:pathLst>
                <a:path extrusionOk="0" h="98425" w="2481579">
                  <a:moveTo>
                    <a:pt x="48933" y="0"/>
                  </a:moveTo>
                  <a:lnTo>
                    <a:pt x="29885" y="3845"/>
                  </a:lnTo>
                  <a:lnTo>
                    <a:pt x="14331" y="14333"/>
                  </a:lnTo>
                  <a:lnTo>
                    <a:pt x="3845" y="29891"/>
                  </a:lnTo>
                  <a:lnTo>
                    <a:pt x="0" y="48945"/>
                  </a:lnTo>
                  <a:lnTo>
                    <a:pt x="0" y="97878"/>
                  </a:lnTo>
                  <a:lnTo>
                    <a:pt x="2481287" y="97878"/>
                  </a:lnTo>
                  <a:lnTo>
                    <a:pt x="2481287" y="48945"/>
                  </a:lnTo>
                  <a:lnTo>
                    <a:pt x="2477442" y="29891"/>
                  </a:lnTo>
                  <a:lnTo>
                    <a:pt x="2466955" y="14333"/>
                  </a:lnTo>
                  <a:lnTo>
                    <a:pt x="2451402" y="3845"/>
                  </a:lnTo>
                  <a:lnTo>
                    <a:pt x="2432354" y="0"/>
                  </a:lnTo>
                  <a:lnTo>
                    <a:pt x="48933" y="0"/>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1" name="Google Shape;5791;p92"/>
            <p:cNvSpPr/>
            <p:nvPr/>
          </p:nvSpPr>
          <p:spPr>
            <a:xfrm>
              <a:off x="10036797" y="3309531"/>
              <a:ext cx="180340" cy="33655"/>
            </a:xfrm>
            <a:custGeom>
              <a:rect b="b" l="l" r="r" t="t"/>
              <a:pathLst>
                <a:path extrusionOk="0" h="33654" w="180340">
                  <a:moveTo>
                    <a:pt x="34264" y="7493"/>
                  </a:moveTo>
                  <a:lnTo>
                    <a:pt x="26593" y="0"/>
                  </a:lnTo>
                  <a:lnTo>
                    <a:pt x="7670" y="0"/>
                  </a:lnTo>
                  <a:lnTo>
                    <a:pt x="0" y="7493"/>
                  </a:lnTo>
                  <a:lnTo>
                    <a:pt x="0" y="26022"/>
                  </a:lnTo>
                  <a:lnTo>
                    <a:pt x="7670" y="33515"/>
                  </a:lnTo>
                  <a:lnTo>
                    <a:pt x="17132" y="33515"/>
                  </a:lnTo>
                  <a:lnTo>
                    <a:pt x="26593" y="33515"/>
                  </a:lnTo>
                  <a:lnTo>
                    <a:pt x="34264" y="26022"/>
                  </a:lnTo>
                  <a:lnTo>
                    <a:pt x="34264" y="7493"/>
                  </a:lnTo>
                  <a:close/>
                </a:path>
                <a:path extrusionOk="0" h="33654" w="180340">
                  <a:moveTo>
                    <a:pt x="107073" y="7493"/>
                  </a:moveTo>
                  <a:lnTo>
                    <a:pt x="99402" y="0"/>
                  </a:lnTo>
                  <a:lnTo>
                    <a:pt x="80479" y="0"/>
                  </a:lnTo>
                  <a:lnTo>
                    <a:pt x="72809" y="7493"/>
                  </a:lnTo>
                  <a:lnTo>
                    <a:pt x="72809" y="26022"/>
                  </a:lnTo>
                  <a:lnTo>
                    <a:pt x="80479" y="33515"/>
                  </a:lnTo>
                  <a:lnTo>
                    <a:pt x="89941" y="33515"/>
                  </a:lnTo>
                  <a:lnTo>
                    <a:pt x="99402" y="33515"/>
                  </a:lnTo>
                  <a:lnTo>
                    <a:pt x="107073" y="26022"/>
                  </a:lnTo>
                  <a:lnTo>
                    <a:pt x="107073" y="7493"/>
                  </a:lnTo>
                  <a:close/>
                </a:path>
                <a:path extrusionOk="0" h="33654" w="180340">
                  <a:moveTo>
                    <a:pt x="179870" y="7493"/>
                  </a:moveTo>
                  <a:lnTo>
                    <a:pt x="172199" y="0"/>
                  </a:lnTo>
                  <a:lnTo>
                    <a:pt x="153276" y="0"/>
                  </a:lnTo>
                  <a:lnTo>
                    <a:pt x="145605" y="7493"/>
                  </a:lnTo>
                  <a:lnTo>
                    <a:pt x="145605" y="26022"/>
                  </a:lnTo>
                  <a:lnTo>
                    <a:pt x="153276" y="33515"/>
                  </a:lnTo>
                  <a:lnTo>
                    <a:pt x="162737" y="33515"/>
                  </a:lnTo>
                  <a:lnTo>
                    <a:pt x="172199" y="33515"/>
                  </a:lnTo>
                  <a:lnTo>
                    <a:pt x="179870" y="26022"/>
                  </a:lnTo>
                  <a:lnTo>
                    <a:pt x="179870" y="749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792" name="Google Shape;5792;p92"/>
          <p:cNvGrpSpPr/>
          <p:nvPr/>
        </p:nvGrpSpPr>
        <p:grpSpPr>
          <a:xfrm>
            <a:off x="7809750" y="5006520"/>
            <a:ext cx="2481585" cy="1609976"/>
            <a:chOff x="7809750" y="5006520"/>
            <a:chExt cx="2481585" cy="1609976"/>
          </a:xfrm>
        </p:grpSpPr>
        <p:pic>
          <p:nvPicPr>
            <p:cNvPr id="5793" name="Google Shape;5793;p92"/>
            <p:cNvPicPr preferRelativeResize="0"/>
            <p:nvPr/>
          </p:nvPicPr>
          <p:blipFill rotWithShape="1">
            <a:blip r:embed="rId20">
              <a:alphaModFix/>
            </a:blip>
            <a:srcRect b="0" l="0" r="0" t="0"/>
            <a:stretch/>
          </p:blipFill>
          <p:spPr>
            <a:xfrm>
              <a:off x="7809755" y="5107114"/>
              <a:ext cx="2481282" cy="1509280"/>
            </a:xfrm>
            <a:prstGeom prst="rect">
              <a:avLst/>
            </a:prstGeom>
            <a:noFill/>
            <a:ln>
              <a:noFill/>
            </a:ln>
          </p:spPr>
        </p:pic>
        <p:sp>
          <p:nvSpPr>
            <p:cNvPr id="5794" name="Google Shape;5794;p92"/>
            <p:cNvSpPr/>
            <p:nvPr/>
          </p:nvSpPr>
          <p:spPr>
            <a:xfrm>
              <a:off x="7809750" y="5107101"/>
              <a:ext cx="2481580" cy="1509395"/>
            </a:xfrm>
            <a:custGeom>
              <a:rect b="b" l="l" r="r" t="t"/>
              <a:pathLst>
                <a:path extrusionOk="0" h="1509395" w="2481579">
                  <a:moveTo>
                    <a:pt x="0" y="1509293"/>
                  </a:moveTo>
                  <a:lnTo>
                    <a:pt x="2481287" y="1509293"/>
                  </a:lnTo>
                  <a:lnTo>
                    <a:pt x="2481287" y="0"/>
                  </a:lnTo>
                  <a:lnTo>
                    <a:pt x="0" y="0"/>
                  </a:lnTo>
                  <a:lnTo>
                    <a:pt x="0" y="1509293"/>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5" name="Google Shape;5795;p92"/>
            <p:cNvSpPr/>
            <p:nvPr/>
          </p:nvSpPr>
          <p:spPr>
            <a:xfrm>
              <a:off x="7809755" y="5006520"/>
              <a:ext cx="2481580" cy="98425"/>
            </a:xfrm>
            <a:custGeom>
              <a:rect b="b" l="l" r="r" t="t"/>
              <a:pathLst>
                <a:path extrusionOk="0" h="98425" w="2481579">
                  <a:moveTo>
                    <a:pt x="2432354" y="0"/>
                  </a:moveTo>
                  <a:lnTo>
                    <a:pt x="48933" y="0"/>
                  </a:lnTo>
                  <a:lnTo>
                    <a:pt x="29885" y="3845"/>
                  </a:lnTo>
                  <a:lnTo>
                    <a:pt x="14331" y="14333"/>
                  </a:lnTo>
                  <a:lnTo>
                    <a:pt x="3845" y="29891"/>
                  </a:lnTo>
                  <a:lnTo>
                    <a:pt x="0" y="48945"/>
                  </a:lnTo>
                  <a:lnTo>
                    <a:pt x="0" y="97878"/>
                  </a:lnTo>
                  <a:lnTo>
                    <a:pt x="2481287" y="97878"/>
                  </a:lnTo>
                  <a:lnTo>
                    <a:pt x="2481287" y="48945"/>
                  </a:lnTo>
                  <a:lnTo>
                    <a:pt x="2477442" y="29891"/>
                  </a:lnTo>
                  <a:lnTo>
                    <a:pt x="2466955" y="14333"/>
                  </a:lnTo>
                  <a:lnTo>
                    <a:pt x="2451402" y="3845"/>
                  </a:lnTo>
                  <a:lnTo>
                    <a:pt x="243235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6" name="Google Shape;5796;p92"/>
            <p:cNvSpPr/>
            <p:nvPr/>
          </p:nvSpPr>
          <p:spPr>
            <a:xfrm>
              <a:off x="7809755" y="5006520"/>
              <a:ext cx="2481580" cy="98425"/>
            </a:xfrm>
            <a:custGeom>
              <a:rect b="b" l="l" r="r" t="t"/>
              <a:pathLst>
                <a:path extrusionOk="0" h="98425" w="2481579">
                  <a:moveTo>
                    <a:pt x="48933" y="0"/>
                  </a:moveTo>
                  <a:lnTo>
                    <a:pt x="29885" y="3845"/>
                  </a:lnTo>
                  <a:lnTo>
                    <a:pt x="14331" y="14333"/>
                  </a:lnTo>
                  <a:lnTo>
                    <a:pt x="3845" y="29891"/>
                  </a:lnTo>
                  <a:lnTo>
                    <a:pt x="0" y="48945"/>
                  </a:lnTo>
                  <a:lnTo>
                    <a:pt x="0" y="97878"/>
                  </a:lnTo>
                  <a:lnTo>
                    <a:pt x="2481287" y="97878"/>
                  </a:lnTo>
                  <a:lnTo>
                    <a:pt x="2481287" y="48945"/>
                  </a:lnTo>
                  <a:lnTo>
                    <a:pt x="2477442" y="29891"/>
                  </a:lnTo>
                  <a:lnTo>
                    <a:pt x="2466955" y="14333"/>
                  </a:lnTo>
                  <a:lnTo>
                    <a:pt x="2451402" y="3845"/>
                  </a:lnTo>
                  <a:lnTo>
                    <a:pt x="2432354" y="0"/>
                  </a:lnTo>
                  <a:lnTo>
                    <a:pt x="48933" y="0"/>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7" name="Google Shape;5797;p92"/>
            <p:cNvSpPr/>
            <p:nvPr/>
          </p:nvSpPr>
          <p:spPr>
            <a:xfrm>
              <a:off x="10036797" y="5038712"/>
              <a:ext cx="180340" cy="33655"/>
            </a:xfrm>
            <a:custGeom>
              <a:rect b="b" l="l" r="r" t="t"/>
              <a:pathLst>
                <a:path extrusionOk="0" h="33654" w="180340">
                  <a:moveTo>
                    <a:pt x="34264" y="7493"/>
                  </a:moveTo>
                  <a:lnTo>
                    <a:pt x="26593" y="0"/>
                  </a:lnTo>
                  <a:lnTo>
                    <a:pt x="7670" y="0"/>
                  </a:lnTo>
                  <a:lnTo>
                    <a:pt x="0" y="7493"/>
                  </a:lnTo>
                  <a:lnTo>
                    <a:pt x="0" y="26022"/>
                  </a:lnTo>
                  <a:lnTo>
                    <a:pt x="7670" y="33515"/>
                  </a:lnTo>
                  <a:lnTo>
                    <a:pt x="17132" y="33515"/>
                  </a:lnTo>
                  <a:lnTo>
                    <a:pt x="26593" y="33515"/>
                  </a:lnTo>
                  <a:lnTo>
                    <a:pt x="34264" y="26022"/>
                  </a:lnTo>
                  <a:lnTo>
                    <a:pt x="34264" y="7493"/>
                  </a:lnTo>
                  <a:close/>
                </a:path>
                <a:path extrusionOk="0" h="33654" w="180340">
                  <a:moveTo>
                    <a:pt x="107073" y="7493"/>
                  </a:moveTo>
                  <a:lnTo>
                    <a:pt x="99402" y="0"/>
                  </a:lnTo>
                  <a:lnTo>
                    <a:pt x="80479" y="0"/>
                  </a:lnTo>
                  <a:lnTo>
                    <a:pt x="72809" y="7493"/>
                  </a:lnTo>
                  <a:lnTo>
                    <a:pt x="72809" y="26022"/>
                  </a:lnTo>
                  <a:lnTo>
                    <a:pt x="80479" y="33515"/>
                  </a:lnTo>
                  <a:lnTo>
                    <a:pt x="89941" y="33515"/>
                  </a:lnTo>
                  <a:lnTo>
                    <a:pt x="99402" y="33515"/>
                  </a:lnTo>
                  <a:lnTo>
                    <a:pt x="107073" y="26022"/>
                  </a:lnTo>
                  <a:lnTo>
                    <a:pt x="107073" y="7493"/>
                  </a:lnTo>
                  <a:close/>
                </a:path>
                <a:path extrusionOk="0" h="33654" w="180340">
                  <a:moveTo>
                    <a:pt x="179870" y="7493"/>
                  </a:moveTo>
                  <a:lnTo>
                    <a:pt x="172199" y="0"/>
                  </a:lnTo>
                  <a:lnTo>
                    <a:pt x="153276" y="0"/>
                  </a:lnTo>
                  <a:lnTo>
                    <a:pt x="145605" y="7493"/>
                  </a:lnTo>
                  <a:lnTo>
                    <a:pt x="145605" y="26022"/>
                  </a:lnTo>
                  <a:lnTo>
                    <a:pt x="153276" y="33515"/>
                  </a:lnTo>
                  <a:lnTo>
                    <a:pt x="162737" y="33515"/>
                  </a:lnTo>
                  <a:lnTo>
                    <a:pt x="172199" y="33515"/>
                  </a:lnTo>
                  <a:lnTo>
                    <a:pt x="179870" y="26022"/>
                  </a:lnTo>
                  <a:lnTo>
                    <a:pt x="179870" y="749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98" name="Google Shape;5798;p92"/>
          <p:cNvSpPr txBox="1"/>
          <p:nvPr/>
        </p:nvSpPr>
        <p:spPr>
          <a:xfrm>
            <a:off x="7799299" y="6664439"/>
            <a:ext cx="114173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소비자보호시스템 : 대시 보드화</a:t>
            </a:r>
            <a:endParaRPr sz="650">
              <a:latin typeface="Arial"/>
              <a:ea typeface="Arial"/>
              <a:cs typeface="Arial"/>
              <a:sym typeface="Arial"/>
            </a:endParaRPr>
          </a:p>
        </p:txBody>
      </p:sp>
      <p:sp>
        <p:nvSpPr>
          <p:cNvPr id="5799" name="Google Shape;5799;p92"/>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92</a:t>
            </a:r>
            <a:endParaRPr sz="900">
              <a:latin typeface="Malgun Gothic"/>
              <a:ea typeface="Malgun Gothic"/>
              <a:cs typeface="Malgun Gothic"/>
              <a:sym typeface="Malgun Gothic"/>
            </a:endParaRPr>
          </a:p>
        </p:txBody>
      </p:sp>
      <p:pic>
        <p:nvPicPr>
          <p:cNvPr id="5800" name="Google Shape;5800;p92"/>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5801" name="Google Shape;5801;p92"/>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5802" name="Google Shape;5802;p92"/>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5803" name="Google Shape;5803;p92"/>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5804" name="Google Shape;5804;p92"/>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8" name="Shape 5808"/>
        <p:cNvGrpSpPr/>
        <p:nvPr/>
      </p:nvGrpSpPr>
      <p:grpSpPr>
        <a:xfrm>
          <a:off x="0" y="0"/>
          <a:ext cx="0" cy="0"/>
          <a:chOff x="0" y="0"/>
          <a:chExt cx="0" cy="0"/>
        </a:xfrm>
      </p:grpSpPr>
      <p:graphicFrame>
        <p:nvGraphicFramePr>
          <p:cNvPr id="5809" name="Google Shape;5809;p93"/>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소비자 권익 보호</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pic>
        <p:nvPicPr>
          <p:cNvPr id="5810" name="Google Shape;5810;p93"/>
          <p:cNvPicPr preferRelativeResize="0"/>
          <p:nvPr/>
        </p:nvPicPr>
        <p:blipFill rotWithShape="1">
          <a:blip r:embed="rId14">
            <a:alphaModFix/>
          </a:blip>
          <a:srcRect b="0" l="0" r="0" t="0"/>
          <a:stretch/>
        </p:blipFill>
        <p:spPr>
          <a:xfrm>
            <a:off x="6154976" y="1634906"/>
            <a:ext cx="98424" cy="82549"/>
          </a:xfrm>
          <a:prstGeom prst="rect">
            <a:avLst/>
          </a:prstGeom>
          <a:noFill/>
          <a:ln>
            <a:noFill/>
          </a:ln>
        </p:spPr>
      </p:pic>
      <p:sp>
        <p:nvSpPr>
          <p:cNvPr id="5811" name="Google Shape;5811;p93"/>
          <p:cNvSpPr txBox="1"/>
          <p:nvPr/>
        </p:nvSpPr>
        <p:spPr>
          <a:xfrm>
            <a:off x="5063299" y="628767"/>
            <a:ext cx="2509520"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불완전판매 예방 제재 프로세스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소비자 불만을 접수하고 즉시성 있는 예방 강화를 위해 불 완전 판매 유발 사례별 FC 제재 프로세스를 운영하고 있습 니다. 매월 정례 제재심의위원회 운영 및 중대한 이슈 발생 시 수시로 금융소비자보호법 기반 전사적 양정기준에 의 거 패널티를 적용하고 있  며, 제재 대상자는 금융소비자 보호 보수 교육을 필수 이수화하고, 제재 결과를 전 임직원 에게 공유하는 등 경각심 제고와 재발 방지를 위해 노력하 고 있습니다. 또한 보험업권 내 고질적 이슈인 고객과의 불 건전한 금전적 거래 방지를 위해 가상계좌 보험료 대납 모 니터링 체계를 구축하였습니다.</a:t>
            </a:r>
            <a:endParaRPr sz="800">
              <a:latin typeface="Arial"/>
              <a:ea typeface="Arial"/>
              <a:cs typeface="Arial"/>
              <a:sym typeface="Arial"/>
            </a:endParaRPr>
          </a:p>
        </p:txBody>
      </p:sp>
      <p:sp>
        <p:nvSpPr>
          <p:cNvPr id="5812" name="Google Shape;5812;p93"/>
          <p:cNvSpPr txBox="1"/>
          <p:nvPr/>
        </p:nvSpPr>
        <p:spPr>
          <a:xfrm>
            <a:off x="5063299" y="2820279"/>
            <a:ext cx="2510155" cy="167068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소비자보호 우수 시상 및 리더제 운영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선제적/자발적 소비자보호 문화 확산을 위 해 전사 업무 대상 소비자보호 우수 평가기준을 수립하고 우수 부서, 우수 CPL, 우수 일반 직원에 대한 시상 제도를 운영하고 있습니다. 특히, CPL(Consumer Protection Leader)란 부서별 소비자보호 핵심 리더를 지칭하며, 각 부서별 정/부로 120명의 CPL을 선발하여 신속하고 효율 적인 소비자보호 업무 협업이 이뤄질 수 있도록 체계화하 고 있습니다.</a:t>
            </a:r>
            <a:endParaRPr sz="800">
              <a:latin typeface="Arial"/>
              <a:ea typeface="Arial"/>
              <a:cs typeface="Arial"/>
              <a:sym typeface="Arial"/>
            </a:endParaRPr>
          </a:p>
        </p:txBody>
      </p:sp>
      <p:grpSp>
        <p:nvGrpSpPr>
          <p:cNvPr id="5813" name="Google Shape;5813;p93"/>
          <p:cNvGrpSpPr/>
          <p:nvPr/>
        </p:nvGrpSpPr>
        <p:grpSpPr>
          <a:xfrm>
            <a:off x="7811999" y="913929"/>
            <a:ext cx="2484120" cy="3810"/>
            <a:chOff x="7811999" y="913929"/>
            <a:chExt cx="2484120" cy="3810"/>
          </a:xfrm>
        </p:grpSpPr>
        <p:sp>
          <p:nvSpPr>
            <p:cNvPr id="5814" name="Google Shape;5814;p93"/>
            <p:cNvSpPr/>
            <p:nvPr/>
          </p:nvSpPr>
          <p:spPr>
            <a:xfrm>
              <a:off x="7821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15" name="Google Shape;5815;p93"/>
            <p:cNvSpPr/>
            <p:nvPr/>
          </p:nvSpPr>
          <p:spPr>
            <a:xfrm>
              <a:off x="7811999"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816" name="Google Shape;5816;p93"/>
          <p:cNvSpPr txBox="1"/>
          <p:nvPr/>
        </p:nvSpPr>
        <p:spPr>
          <a:xfrm>
            <a:off x="7799299" y="682914"/>
            <a:ext cx="70739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지표 및 목표</a:t>
            </a:r>
            <a:endParaRPr sz="950">
              <a:latin typeface="Malgun Gothic"/>
              <a:ea typeface="Malgun Gothic"/>
              <a:cs typeface="Malgun Gothic"/>
              <a:sym typeface="Malgun Gothic"/>
            </a:endParaRPr>
          </a:p>
        </p:txBody>
      </p:sp>
      <p:sp>
        <p:nvSpPr>
          <p:cNvPr id="5817" name="Google Shape;5817;p93"/>
          <p:cNvSpPr txBox="1"/>
          <p:nvPr/>
        </p:nvSpPr>
        <p:spPr>
          <a:xfrm>
            <a:off x="7799299" y="995334"/>
            <a:ext cx="2508885" cy="1669414"/>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‘완전판매 관리’, ‘민원 감축’, ‘전기통신금 융사기 예방’을 소비자보호 경영의 핵심 목표로 수립하고, 불완전판매율, 보유계약 10만 건당 대외 민원 건수, 월평 균 피싱 피해 건수를 핵심 지표로 선정하였습니다.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각각의 지표 및 목표는 2023년부터 2025년까지 순차적 로드맵 달성을 추진하고 있습니다. 신한라이프는 핵심 관 리지표 달성과 더불어 향후 금융소비자보호 실태 평가를 포함한 각종 대외적 검증에서도 우수한 성과를 유지하고 자 합니다.</a:t>
            </a:r>
            <a:endParaRPr sz="800">
              <a:latin typeface="Arial"/>
              <a:ea typeface="Arial"/>
              <a:cs typeface="Arial"/>
              <a:sym typeface="Arial"/>
            </a:endParaRPr>
          </a:p>
        </p:txBody>
      </p:sp>
      <p:sp>
        <p:nvSpPr>
          <p:cNvPr id="5818" name="Google Shape;5818;p93"/>
          <p:cNvSpPr txBox="1"/>
          <p:nvPr/>
        </p:nvSpPr>
        <p:spPr>
          <a:xfrm>
            <a:off x="7911110" y="3057069"/>
            <a:ext cx="79057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핵심 관리지표 로드맵</a:t>
            </a:r>
            <a:endParaRPr sz="700">
              <a:latin typeface="Arial"/>
              <a:ea typeface="Arial"/>
              <a:cs typeface="Arial"/>
              <a:sym typeface="Arial"/>
            </a:endParaRPr>
          </a:p>
        </p:txBody>
      </p:sp>
      <p:grpSp>
        <p:nvGrpSpPr>
          <p:cNvPr id="5819" name="Google Shape;5819;p93"/>
          <p:cNvGrpSpPr/>
          <p:nvPr/>
        </p:nvGrpSpPr>
        <p:grpSpPr>
          <a:xfrm>
            <a:off x="7812465" y="3033462"/>
            <a:ext cx="2483072" cy="197072"/>
            <a:chOff x="7812465" y="3033462"/>
            <a:chExt cx="2483072" cy="197072"/>
          </a:xfrm>
        </p:grpSpPr>
        <p:pic>
          <p:nvPicPr>
            <p:cNvPr id="5820" name="Google Shape;5820;p93"/>
            <p:cNvPicPr preferRelativeResize="0"/>
            <p:nvPr/>
          </p:nvPicPr>
          <p:blipFill rotWithShape="1">
            <a:blip r:embed="rId15">
              <a:alphaModFix/>
            </a:blip>
            <a:srcRect b="0" l="0" r="0" t="0"/>
            <a:stretch/>
          </p:blipFill>
          <p:spPr>
            <a:xfrm>
              <a:off x="7812465" y="3033903"/>
              <a:ext cx="90928" cy="196631"/>
            </a:xfrm>
            <a:prstGeom prst="rect">
              <a:avLst/>
            </a:prstGeom>
            <a:noFill/>
            <a:ln>
              <a:noFill/>
            </a:ln>
          </p:spPr>
        </p:pic>
        <p:sp>
          <p:nvSpPr>
            <p:cNvPr id="5821" name="Google Shape;5821;p93"/>
            <p:cNvSpPr/>
            <p:nvPr/>
          </p:nvSpPr>
          <p:spPr>
            <a:xfrm>
              <a:off x="7924335" y="3229093"/>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22" name="Google Shape;5822;p93"/>
            <p:cNvPicPr preferRelativeResize="0"/>
            <p:nvPr/>
          </p:nvPicPr>
          <p:blipFill rotWithShape="1">
            <a:blip r:embed="rId16">
              <a:alphaModFix/>
            </a:blip>
            <a:srcRect b="0" l="0" r="0" t="0"/>
            <a:stretch/>
          </p:blipFill>
          <p:spPr>
            <a:xfrm>
              <a:off x="10204609" y="3033462"/>
              <a:ext cx="90928" cy="196631"/>
            </a:xfrm>
            <a:prstGeom prst="rect">
              <a:avLst/>
            </a:prstGeom>
            <a:noFill/>
            <a:ln>
              <a:noFill/>
            </a:ln>
          </p:spPr>
        </p:pic>
        <p:sp>
          <p:nvSpPr>
            <p:cNvPr id="5823" name="Google Shape;5823;p93"/>
            <p:cNvSpPr/>
            <p:nvPr/>
          </p:nvSpPr>
          <p:spPr>
            <a:xfrm>
              <a:off x="7920526" y="3034903"/>
              <a:ext cx="2263140" cy="0"/>
            </a:xfrm>
            <a:custGeom>
              <a:rect b="b" l="l" r="r" t="t"/>
              <a:pathLst>
                <a:path extrusionOk="0" h="120000" w="2263140">
                  <a:moveTo>
                    <a:pt x="2263139"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24" name="Google Shape;5824;p93"/>
            <p:cNvSpPr/>
            <p:nvPr/>
          </p:nvSpPr>
          <p:spPr>
            <a:xfrm>
              <a:off x="7813906" y="3034906"/>
              <a:ext cx="2480310" cy="194310"/>
            </a:xfrm>
            <a:custGeom>
              <a:rect b="b" l="l" r="r" t="t"/>
              <a:pathLst>
                <a:path extrusionOk="0" h="194310" w="2480309">
                  <a:moveTo>
                    <a:pt x="165" y="91376"/>
                  </a:moveTo>
                  <a:lnTo>
                    <a:pt x="50" y="93268"/>
                  </a:lnTo>
                  <a:lnTo>
                    <a:pt x="0" y="95173"/>
                  </a:lnTo>
                  <a:lnTo>
                    <a:pt x="0" y="97091"/>
                  </a:lnTo>
                  <a:lnTo>
                    <a:pt x="0" y="99009"/>
                  </a:lnTo>
                  <a:lnTo>
                    <a:pt x="50" y="100914"/>
                  </a:lnTo>
                  <a:lnTo>
                    <a:pt x="165" y="102806"/>
                  </a:lnTo>
                </a:path>
                <a:path extrusionOk="0" h="194310" w="2480309">
                  <a:moveTo>
                    <a:pt x="91376" y="194017"/>
                  </a:moveTo>
                  <a:lnTo>
                    <a:pt x="93268" y="194132"/>
                  </a:lnTo>
                  <a:lnTo>
                    <a:pt x="95173" y="194182"/>
                  </a:lnTo>
                  <a:lnTo>
                    <a:pt x="97091" y="194182"/>
                  </a:lnTo>
                  <a:lnTo>
                    <a:pt x="102806" y="194182"/>
                  </a:lnTo>
                </a:path>
                <a:path extrusionOk="0" h="194310" w="2480309">
                  <a:moveTo>
                    <a:pt x="2377376" y="194182"/>
                  </a:moveTo>
                  <a:lnTo>
                    <a:pt x="2383091" y="194182"/>
                  </a:lnTo>
                  <a:lnTo>
                    <a:pt x="2385009" y="194182"/>
                  </a:lnTo>
                  <a:lnTo>
                    <a:pt x="2386914" y="194132"/>
                  </a:lnTo>
                  <a:lnTo>
                    <a:pt x="2388806" y="194017"/>
                  </a:lnTo>
                </a:path>
                <a:path extrusionOk="0" h="194310" w="2480309">
                  <a:moveTo>
                    <a:pt x="2480017" y="102806"/>
                  </a:moveTo>
                  <a:lnTo>
                    <a:pt x="2480132" y="100914"/>
                  </a:lnTo>
                  <a:lnTo>
                    <a:pt x="2480183" y="99009"/>
                  </a:lnTo>
                  <a:lnTo>
                    <a:pt x="2480183" y="97091"/>
                  </a:lnTo>
                  <a:lnTo>
                    <a:pt x="2480183" y="95173"/>
                  </a:lnTo>
                  <a:lnTo>
                    <a:pt x="2480132" y="93268"/>
                  </a:lnTo>
                  <a:lnTo>
                    <a:pt x="2480017" y="91376"/>
                  </a:lnTo>
                </a:path>
                <a:path extrusionOk="0" h="194310" w="2480309">
                  <a:moveTo>
                    <a:pt x="2388806" y="165"/>
                  </a:moveTo>
                  <a:lnTo>
                    <a:pt x="2386914" y="50"/>
                  </a:lnTo>
                  <a:lnTo>
                    <a:pt x="2385009" y="0"/>
                  </a:lnTo>
                  <a:lnTo>
                    <a:pt x="2383091" y="0"/>
                  </a:lnTo>
                  <a:lnTo>
                    <a:pt x="2377376" y="0"/>
                  </a:lnTo>
                </a:path>
                <a:path extrusionOk="0" h="194310" w="2480309">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25" name="Google Shape;5825;p93"/>
            <p:cNvPicPr preferRelativeResize="0"/>
            <p:nvPr/>
          </p:nvPicPr>
          <p:blipFill rotWithShape="1">
            <a:blip r:embed="rId17">
              <a:alphaModFix/>
            </a:blip>
            <a:srcRect b="0" l="0" r="0" t="0"/>
            <a:stretch/>
          </p:blipFill>
          <p:spPr>
            <a:xfrm>
              <a:off x="10122367" y="3076309"/>
              <a:ext cx="111391" cy="111378"/>
            </a:xfrm>
            <a:prstGeom prst="rect">
              <a:avLst/>
            </a:prstGeom>
            <a:noFill/>
            <a:ln>
              <a:noFill/>
            </a:ln>
          </p:spPr>
        </p:pic>
      </p:grpSp>
      <p:pic>
        <p:nvPicPr>
          <p:cNvPr id="5826" name="Google Shape;5826;p93"/>
          <p:cNvPicPr preferRelativeResize="0"/>
          <p:nvPr/>
        </p:nvPicPr>
        <p:blipFill rotWithShape="1">
          <a:blip r:embed="rId14">
            <a:alphaModFix/>
          </a:blip>
          <a:srcRect b="0" l="0" r="0" t="0"/>
          <a:stretch/>
        </p:blipFill>
        <p:spPr>
          <a:xfrm>
            <a:off x="4506069" y="2000158"/>
            <a:ext cx="98424" cy="82549"/>
          </a:xfrm>
          <a:prstGeom prst="rect">
            <a:avLst/>
          </a:prstGeom>
          <a:noFill/>
          <a:ln>
            <a:noFill/>
          </a:ln>
        </p:spPr>
      </p:pic>
      <p:sp>
        <p:nvSpPr>
          <p:cNvPr id="5827" name="Google Shape;5827;p93"/>
          <p:cNvSpPr txBox="1"/>
          <p:nvPr/>
        </p:nvSpPr>
        <p:spPr>
          <a:xfrm>
            <a:off x="2327299" y="628767"/>
            <a:ext cx="2509520" cy="1853564"/>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완전판매 예방을 위한 테마형 미스터리 쇼핑 점검</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고객 접점에서의 보험 영업 실태를 파악하기 위한 기초 자 료를 수집/분석하여 판매 프로세스를 개선하고, 법규 준수 실천여부 점검과 완전판매 문화 정착을 위해 신한라이프 는 전문 쇼퍼를 활용한 소비자보호 주요 테마별 미스터리 쇼핑 점검을 하고 있습니다. 분석 결과는 고객에게 배포하 는 소비자보호 뉴스에도 기재하여 공유하고 있습니다. 특 히 금융소비자보호법 제정 이후 6대 판매원칙 중심  로 소 비자 권익 보호가 보다 강조되는 만큼 영업 현장 중심 점검 과 미흡 사항에 대한 교육 훈련을 지속 강화할 예정입니다.</a:t>
            </a:r>
            <a:endParaRPr sz="800">
              <a:latin typeface="Arial"/>
              <a:ea typeface="Arial"/>
              <a:cs typeface="Arial"/>
              <a:sym typeface="Arial"/>
            </a:endParaRPr>
          </a:p>
        </p:txBody>
      </p:sp>
      <p:grpSp>
        <p:nvGrpSpPr>
          <p:cNvPr id="5828" name="Google Shape;5828;p93"/>
          <p:cNvGrpSpPr/>
          <p:nvPr/>
        </p:nvGrpSpPr>
        <p:grpSpPr>
          <a:xfrm>
            <a:off x="2341356" y="3610561"/>
            <a:ext cx="1797688" cy="2931412"/>
            <a:chOff x="2341356" y="3610561"/>
            <a:chExt cx="1797688" cy="2931412"/>
          </a:xfrm>
        </p:grpSpPr>
        <p:pic>
          <p:nvPicPr>
            <p:cNvPr id="5829" name="Google Shape;5829;p93"/>
            <p:cNvPicPr preferRelativeResize="0"/>
            <p:nvPr/>
          </p:nvPicPr>
          <p:blipFill rotWithShape="1">
            <a:blip r:embed="rId18">
              <a:alphaModFix/>
            </a:blip>
            <a:srcRect b="0" l="0" r="0" t="0"/>
            <a:stretch/>
          </p:blipFill>
          <p:spPr>
            <a:xfrm>
              <a:off x="2360032" y="3721146"/>
              <a:ext cx="1741259" cy="2810482"/>
            </a:xfrm>
            <a:prstGeom prst="rect">
              <a:avLst/>
            </a:prstGeom>
            <a:noFill/>
            <a:ln>
              <a:noFill/>
            </a:ln>
          </p:spPr>
        </p:pic>
        <p:sp>
          <p:nvSpPr>
            <p:cNvPr id="5830" name="Google Shape;5830;p93"/>
            <p:cNvSpPr/>
            <p:nvPr/>
          </p:nvSpPr>
          <p:spPr>
            <a:xfrm>
              <a:off x="2341359" y="3711143"/>
              <a:ext cx="1797685" cy="2830830"/>
            </a:xfrm>
            <a:custGeom>
              <a:rect b="b" l="l" r="r" t="t"/>
              <a:pathLst>
                <a:path extrusionOk="0" h="2830829" w="1797685">
                  <a:moveTo>
                    <a:pt x="0" y="2830487"/>
                  </a:moveTo>
                  <a:lnTo>
                    <a:pt x="1797291" y="2830487"/>
                  </a:lnTo>
                  <a:lnTo>
                    <a:pt x="1797291" y="0"/>
                  </a:lnTo>
                  <a:lnTo>
                    <a:pt x="0" y="0"/>
                  </a:lnTo>
                  <a:lnTo>
                    <a:pt x="0" y="2830487"/>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1" name="Google Shape;5831;p93"/>
            <p:cNvSpPr/>
            <p:nvPr/>
          </p:nvSpPr>
          <p:spPr>
            <a:xfrm>
              <a:off x="2341356" y="3610561"/>
              <a:ext cx="1797685" cy="98425"/>
            </a:xfrm>
            <a:custGeom>
              <a:rect b="b" l="l" r="r" t="t"/>
              <a:pathLst>
                <a:path extrusionOk="0" h="98425" w="1797685">
                  <a:moveTo>
                    <a:pt x="1748358" y="0"/>
                  </a:moveTo>
                  <a:lnTo>
                    <a:pt x="48933" y="0"/>
                  </a:lnTo>
                  <a:lnTo>
                    <a:pt x="29885" y="3845"/>
                  </a:lnTo>
                  <a:lnTo>
                    <a:pt x="14331" y="14333"/>
                  </a:lnTo>
                  <a:lnTo>
                    <a:pt x="3845" y="29891"/>
                  </a:lnTo>
                  <a:lnTo>
                    <a:pt x="0" y="48945"/>
                  </a:lnTo>
                  <a:lnTo>
                    <a:pt x="0" y="97878"/>
                  </a:lnTo>
                  <a:lnTo>
                    <a:pt x="1797291" y="97878"/>
                  </a:lnTo>
                  <a:lnTo>
                    <a:pt x="1797291" y="48945"/>
                  </a:lnTo>
                  <a:lnTo>
                    <a:pt x="1793445" y="29891"/>
                  </a:lnTo>
                  <a:lnTo>
                    <a:pt x="1782959" y="14333"/>
                  </a:lnTo>
                  <a:lnTo>
                    <a:pt x="1767405" y="3845"/>
                  </a:lnTo>
                  <a:lnTo>
                    <a:pt x="1748358"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2" name="Google Shape;5832;p93"/>
            <p:cNvSpPr/>
            <p:nvPr/>
          </p:nvSpPr>
          <p:spPr>
            <a:xfrm>
              <a:off x="2341356" y="3610561"/>
              <a:ext cx="1797685" cy="98425"/>
            </a:xfrm>
            <a:custGeom>
              <a:rect b="b" l="l" r="r" t="t"/>
              <a:pathLst>
                <a:path extrusionOk="0" h="98425" w="1797685">
                  <a:moveTo>
                    <a:pt x="48933" y="0"/>
                  </a:moveTo>
                  <a:lnTo>
                    <a:pt x="29885" y="3845"/>
                  </a:lnTo>
                  <a:lnTo>
                    <a:pt x="14331" y="14333"/>
                  </a:lnTo>
                  <a:lnTo>
                    <a:pt x="3845" y="29891"/>
                  </a:lnTo>
                  <a:lnTo>
                    <a:pt x="0" y="48945"/>
                  </a:lnTo>
                  <a:lnTo>
                    <a:pt x="0" y="97878"/>
                  </a:lnTo>
                  <a:lnTo>
                    <a:pt x="1797291" y="97878"/>
                  </a:lnTo>
                  <a:lnTo>
                    <a:pt x="1797291" y="48945"/>
                  </a:lnTo>
                  <a:lnTo>
                    <a:pt x="1793445" y="29891"/>
                  </a:lnTo>
                  <a:lnTo>
                    <a:pt x="1782959" y="14333"/>
                  </a:lnTo>
                  <a:lnTo>
                    <a:pt x="1767405" y="3845"/>
                  </a:lnTo>
                  <a:lnTo>
                    <a:pt x="1748358" y="0"/>
                  </a:lnTo>
                  <a:lnTo>
                    <a:pt x="48933" y="0"/>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3" name="Google Shape;5833;p93"/>
            <p:cNvSpPr/>
            <p:nvPr/>
          </p:nvSpPr>
          <p:spPr>
            <a:xfrm>
              <a:off x="3884396" y="3642753"/>
              <a:ext cx="180340" cy="33655"/>
            </a:xfrm>
            <a:custGeom>
              <a:rect b="b" l="l" r="r" t="t"/>
              <a:pathLst>
                <a:path extrusionOk="0" h="33654" w="180339">
                  <a:moveTo>
                    <a:pt x="34264" y="7493"/>
                  </a:moveTo>
                  <a:lnTo>
                    <a:pt x="26593" y="0"/>
                  </a:lnTo>
                  <a:lnTo>
                    <a:pt x="7670" y="0"/>
                  </a:lnTo>
                  <a:lnTo>
                    <a:pt x="0" y="7493"/>
                  </a:lnTo>
                  <a:lnTo>
                    <a:pt x="0" y="26022"/>
                  </a:lnTo>
                  <a:lnTo>
                    <a:pt x="7670" y="33515"/>
                  </a:lnTo>
                  <a:lnTo>
                    <a:pt x="17132" y="33515"/>
                  </a:lnTo>
                  <a:lnTo>
                    <a:pt x="26593" y="33515"/>
                  </a:lnTo>
                  <a:lnTo>
                    <a:pt x="34264" y="26022"/>
                  </a:lnTo>
                  <a:lnTo>
                    <a:pt x="34264" y="7493"/>
                  </a:lnTo>
                  <a:close/>
                </a:path>
                <a:path extrusionOk="0" h="33654" w="180339">
                  <a:moveTo>
                    <a:pt x="107073" y="7493"/>
                  </a:moveTo>
                  <a:lnTo>
                    <a:pt x="99402" y="0"/>
                  </a:lnTo>
                  <a:lnTo>
                    <a:pt x="80479" y="0"/>
                  </a:lnTo>
                  <a:lnTo>
                    <a:pt x="72809" y="7493"/>
                  </a:lnTo>
                  <a:lnTo>
                    <a:pt x="72809" y="26022"/>
                  </a:lnTo>
                  <a:lnTo>
                    <a:pt x="80479" y="33515"/>
                  </a:lnTo>
                  <a:lnTo>
                    <a:pt x="89941" y="33515"/>
                  </a:lnTo>
                  <a:lnTo>
                    <a:pt x="99402" y="33515"/>
                  </a:lnTo>
                  <a:lnTo>
                    <a:pt x="107073" y="26022"/>
                  </a:lnTo>
                  <a:lnTo>
                    <a:pt x="107073" y="7493"/>
                  </a:lnTo>
                  <a:close/>
                </a:path>
                <a:path extrusionOk="0" h="33654" w="180339">
                  <a:moveTo>
                    <a:pt x="179870" y="7493"/>
                  </a:moveTo>
                  <a:lnTo>
                    <a:pt x="172199" y="0"/>
                  </a:lnTo>
                  <a:lnTo>
                    <a:pt x="153276" y="0"/>
                  </a:lnTo>
                  <a:lnTo>
                    <a:pt x="145605" y="7493"/>
                  </a:lnTo>
                  <a:lnTo>
                    <a:pt x="145605" y="26022"/>
                  </a:lnTo>
                  <a:lnTo>
                    <a:pt x="153276" y="33515"/>
                  </a:lnTo>
                  <a:lnTo>
                    <a:pt x="162737" y="33515"/>
                  </a:lnTo>
                  <a:lnTo>
                    <a:pt x="172199" y="33515"/>
                  </a:lnTo>
                  <a:lnTo>
                    <a:pt x="179870" y="26022"/>
                  </a:lnTo>
                  <a:lnTo>
                    <a:pt x="179870" y="749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834" name="Google Shape;5834;p93"/>
          <p:cNvSpPr txBox="1"/>
          <p:nvPr/>
        </p:nvSpPr>
        <p:spPr>
          <a:xfrm>
            <a:off x="2327300" y="6583439"/>
            <a:ext cx="11195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분석결과 소비자보호 뉴스 활용</a:t>
            </a:r>
            <a:endParaRPr sz="650">
              <a:latin typeface="Arial"/>
              <a:ea typeface="Arial"/>
              <a:cs typeface="Arial"/>
              <a:sym typeface="Arial"/>
            </a:endParaRPr>
          </a:p>
        </p:txBody>
      </p:sp>
      <p:sp>
        <p:nvSpPr>
          <p:cNvPr id="5835" name="Google Shape;5835;p93"/>
          <p:cNvSpPr txBox="1"/>
          <p:nvPr/>
        </p:nvSpPr>
        <p:spPr>
          <a:xfrm>
            <a:off x="4280299" y="6583439"/>
            <a:ext cx="70167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미스터리 쇼핑 분석</a:t>
            </a:r>
            <a:endParaRPr sz="650">
              <a:latin typeface="Arial"/>
              <a:ea typeface="Arial"/>
              <a:cs typeface="Arial"/>
              <a:sym typeface="Arial"/>
            </a:endParaRPr>
          </a:p>
        </p:txBody>
      </p:sp>
      <p:grpSp>
        <p:nvGrpSpPr>
          <p:cNvPr id="5836" name="Google Shape;5836;p93"/>
          <p:cNvGrpSpPr/>
          <p:nvPr/>
        </p:nvGrpSpPr>
        <p:grpSpPr>
          <a:xfrm>
            <a:off x="4294163" y="4862925"/>
            <a:ext cx="2500006" cy="1668507"/>
            <a:chOff x="4294163" y="4862925"/>
            <a:chExt cx="2500006" cy="1668507"/>
          </a:xfrm>
        </p:grpSpPr>
        <p:pic>
          <p:nvPicPr>
            <p:cNvPr id="5837" name="Google Shape;5837;p93"/>
            <p:cNvPicPr preferRelativeResize="0"/>
            <p:nvPr/>
          </p:nvPicPr>
          <p:blipFill rotWithShape="1">
            <a:blip r:embed="rId19">
              <a:alphaModFix/>
            </a:blip>
            <a:srcRect b="0" l="0" r="0" t="0"/>
            <a:stretch/>
          </p:blipFill>
          <p:spPr>
            <a:xfrm>
              <a:off x="4294174" y="4949647"/>
              <a:ext cx="2499652" cy="1581658"/>
            </a:xfrm>
            <a:prstGeom prst="rect">
              <a:avLst/>
            </a:prstGeom>
            <a:noFill/>
            <a:ln>
              <a:noFill/>
            </a:ln>
          </p:spPr>
        </p:pic>
        <p:sp>
          <p:nvSpPr>
            <p:cNvPr id="5838" name="Google Shape;5838;p93"/>
            <p:cNvSpPr/>
            <p:nvPr/>
          </p:nvSpPr>
          <p:spPr>
            <a:xfrm>
              <a:off x="4294174" y="4949647"/>
              <a:ext cx="2499995" cy="1581785"/>
            </a:xfrm>
            <a:custGeom>
              <a:rect b="b" l="l" r="r" t="t"/>
              <a:pathLst>
                <a:path extrusionOk="0" h="1581784" w="2499995">
                  <a:moveTo>
                    <a:pt x="0" y="1581670"/>
                  </a:moveTo>
                  <a:lnTo>
                    <a:pt x="2499664" y="1581670"/>
                  </a:lnTo>
                  <a:lnTo>
                    <a:pt x="2499664" y="0"/>
                  </a:lnTo>
                  <a:lnTo>
                    <a:pt x="0" y="0"/>
                  </a:lnTo>
                  <a:lnTo>
                    <a:pt x="0" y="1581670"/>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9" name="Google Shape;5839;p93"/>
            <p:cNvSpPr/>
            <p:nvPr/>
          </p:nvSpPr>
          <p:spPr>
            <a:xfrm>
              <a:off x="4294163" y="4862925"/>
              <a:ext cx="2499995" cy="84455"/>
            </a:xfrm>
            <a:custGeom>
              <a:rect b="b" l="l" r="r" t="t"/>
              <a:pathLst>
                <a:path extrusionOk="0" h="84454" w="2499995">
                  <a:moveTo>
                    <a:pt x="2457475" y="0"/>
                  </a:moveTo>
                  <a:lnTo>
                    <a:pt x="42202" y="0"/>
                  </a:lnTo>
                  <a:lnTo>
                    <a:pt x="25776" y="3316"/>
                  </a:lnTo>
                  <a:lnTo>
                    <a:pt x="12361" y="12360"/>
                  </a:lnTo>
                  <a:lnTo>
                    <a:pt x="3316" y="25771"/>
                  </a:lnTo>
                  <a:lnTo>
                    <a:pt x="0" y="42189"/>
                  </a:lnTo>
                  <a:lnTo>
                    <a:pt x="0" y="84391"/>
                  </a:lnTo>
                  <a:lnTo>
                    <a:pt x="2499664" y="84391"/>
                  </a:lnTo>
                  <a:lnTo>
                    <a:pt x="2499664" y="42189"/>
                  </a:lnTo>
                  <a:lnTo>
                    <a:pt x="2496349" y="25771"/>
                  </a:lnTo>
                  <a:lnTo>
                    <a:pt x="2487309" y="12360"/>
                  </a:lnTo>
                  <a:lnTo>
                    <a:pt x="2473899" y="3316"/>
                  </a:lnTo>
                  <a:lnTo>
                    <a:pt x="2457475"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0" name="Google Shape;5840;p93"/>
            <p:cNvSpPr/>
            <p:nvPr/>
          </p:nvSpPr>
          <p:spPr>
            <a:xfrm>
              <a:off x="4294163" y="4862925"/>
              <a:ext cx="2499995" cy="84455"/>
            </a:xfrm>
            <a:custGeom>
              <a:rect b="b" l="l" r="r" t="t"/>
              <a:pathLst>
                <a:path extrusionOk="0" h="84454" w="2499995">
                  <a:moveTo>
                    <a:pt x="42202" y="0"/>
                  </a:moveTo>
                  <a:lnTo>
                    <a:pt x="25776" y="3316"/>
                  </a:lnTo>
                  <a:lnTo>
                    <a:pt x="12361" y="12360"/>
                  </a:lnTo>
                  <a:lnTo>
                    <a:pt x="3316" y="25771"/>
                  </a:lnTo>
                  <a:lnTo>
                    <a:pt x="0" y="42189"/>
                  </a:lnTo>
                  <a:lnTo>
                    <a:pt x="0" y="84391"/>
                  </a:lnTo>
                  <a:lnTo>
                    <a:pt x="2499664" y="84391"/>
                  </a:lnTo>
                  <a:lnTo>
                    <a:pt x="2499664" y="42189"/>
                  </a:lnTo>
                  <a:lnTo>
                    <a:pt x="2496349" y="25771"/>
                  </a:lnTo>
                  <a:lnTo>
                    <a:pt x="2487309" y="12360"/>
                  </a:lnTo>
                  <a:lnTo>
                    <a:pt x="2473899" y="3316"/>
                  </a:lnTo>
                  <a:lnTo>
                    <a:pt x="2457475" y="0"/>
                  </a:lnTo>
                  <a:lnTo>
                    <a:pt x="42202" y="0"/>
                  </a:lnTo>
                  <a:close/>
                </a:path>
              </a:pathLst>
            </a:custGeom>
            <a:noFill/>
            <a:ln cap="flat" cmpd="sng" w="9525">
              <a:solidFill>
                <a:srgbClr val="6DA4E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1" name="Google Shape;5841;p93"/>
            <p:cNvSpPr/>
            <p:nvPr/>
          </p:nvSpPr>
          <p:spPr>
            <a:xfrm>
              <a:off x="6574587" y="4890668"/>
              <a:ext cx="155575" cy="29209"/>
            </a:xfrm>
            <a:custGeom>
              <a:rect b="b" l="l" r="r" t="t"/>
              <a:pathLst>
                <a:path extrusionOk="0" h="29210" w="155575">
                  <a:moveTo>
                    <a:pt x="29540" y="6464"/>
                  </a:moveTo>
                  <a:lnTo>
                    <a:pt x="22923" y="0"/>
                  </a:lnTo>
                  <a:lnTo>
                    <a:pt x="6616" y="0"/>
                  </a:lnTo>
                  <a:lnTo>
                    <a:pt x="0" y="6464"/>
                  </a:lnTo>
                  <a:lnTo>
                    <a:pt x="0" y="22440"/>
                  </a:lnTo>
                  <a:lnTo>
                    <a:pt x="6616" y="28917"/>
                  </a:lnTo>
                  <a:lnTo>
                    <a:pt x="14770" y="28917"/>
                  </a:lnTo>
                  <a:lnTo>
                    <a:pt x="22923" y="28917"/>
                  </a:lnTo>
                  <a:lnTo>
                    <a:pt x="29540" y="22440"/>
                  </a:lnTo>
                  <a:lnTo>
                    <a:pt x="29540" y="6464"/>
                  </a:lnTo>
                  <a:close/>
                </a:path>
                <a:path extrusionOk="0" h="29210" w="155575">
                  <a:moveTo>
                    <a:pt x="92329" y="6464"/>
                  </a:moveTo>
                  <a:lnTo>
                    <a:pt x="85712" y="0"/>
                  </a:lnTo>
                  <a:lnTo>
                    <a:pt x="69405" y="0"/>
                  </a:lnTo>
                  <a:lnTo>
                    <a:pt x="62788" y="6464"/>
                  </a:lnTo>
                  <a:lnTo>
                    <a:pt x="62788" y="22440"/>
                  </a:lnTo>
                  <a:lnTo>
                    <a:pt x="69405" y="28917"/>
                  </a:lnTo>
                  <a:lnTo>
                    <a:pt x="77558" y="28917"/>
                  </a:lnTo>
                  <a:lnTo>
                    <a:pt x="85712" y="28917"/>
                  </a:lnTo>
                  <a:lnTo>
                    <a:pt x="92329" y="22440"/>
                  </a:lnTo>
                  <a:lnTo>
                    <a:pt x="92329" y="6464"/>
                  </a:lnTo>
                  <a:close/>
                </a:path>
                <a:path extrusionOk="0" h="29210" w="155575">
                  <a:moveTo>
                    <a:pt x="155105" y="6464"/>
                  </a:moveTo>
                  <a:lnTo>
                    <a:pt x="148488" y="0"/>
                  </a:lnTo>
                  <a:lnTo>
                    <a:pt x="132181" y="0"/>
                  </a:lnTo>
                  <a:lnTo>
                    <a:pt x="125564" y="6464"/>
                  </a:lnTo>
                  <a:lnTo>
                    <a:pt x="125564" y="22440"/>
                  </a:lnTo>
                  <a:lnTo>
                    <a:pt x="132181" y="28917"/>
                  </a:lnTo>
                  <a:lnTo>
                    <a:pt x="140335" y="28917"/>
                  </a:lnTo>
                  <a:lnTo>
                    <a:pt x="148488" y="28917"/>
                  </a:lnTo>
                  <a:lnTo>
                    <a:pt x="155105" y="22440"/>
                  </a:lnTo>
                  <a:lnTo>
                    <a:pt x="155105" y="646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842" name="Google Shape;5842;p93"/>
          <p:cNvSpPr txBox="1"/>
          <p:nvPr/>
        </p:nvSpPr>
        <p:spPr>
          <a:xfrm>
            <a:off x="7889299" y="3724214"/>
            <a:ext cx="579755" cy="279400"/>
          </a:xfrm>
          <a:prstGeom prst="rect">
            <a:avLst/>
          </a:prstGeom>
          <a:noFill/>
          <a:ln>
            <a:noFill/>
          </a:ln>
        </p:spPr>
        <p:txBody>
          <a:bodyPr anchorCtr="0" anchor="t" bIns="0" lIns="0" spcFirstLastPara="1" rIns="0" wrap="square" tIns="12700">
            <a:spAutoFit/>
          </a:bodyPr>
          <a:lstStyle/>
          <a:p>
            <a:pPr indent="0" lvl="0" marL="12700" marR="5080" rtl="0" algn="l">
              <a:lnSpc>
                <a:spcPct val="119000"/>
              </a:lnSpc>
              <a:spcBef>
                <a:spcPts val="0"/>
              </a:spcBef>
              <a:spcAft>
                <a:spcPts val="0"/>
              </a:spcAft>
              <a:buNone/>
            </a:pPr>
            <a:r>
              <a:rPr b="0" lang="en-US" sz="700">
                <a:solidFill>
                  <a:srgbClr val="231F20"/>
                </a:solidFill>
                <a:latin typeface="Arial"/>
                <a:ea typeface="Arial"/>
                <a:cs typeface="Arial"/>
                <a:sym typeface="Arial"/>
              </a:rPr>
              <a:t>완전판매 관리 (불완전판매율)</a:t>
            </a:r>
            <a:endParaRPr sz="700">
              <a:latin typeface="Arial"/>
              <a:ea typeface="Arial"/>
              <a:cs typeface="Arial"/>
              <a:sym typeface="Arial"/>
            </a:endParaRPr>
          </a:p>
        </p:txBody>
      </p:sp>
      <p:sp>
        <p:nvSpPr>
          <p:cNvPr id="5843" name="Google Shape;5843;p93"/>
          <p:cNvSpPr txBox="1"/>
          <p:nvPr/>
        </p:nvSpPr>
        <p:spPr>
          <a:xfrm>
            <a:off x="7889299" y="4883001"/>
            <a:ext cx="791210" cy="406400"/>
          </a:xfrm>
          <a:prstGeom prst="rect">
            <a:avLst/>
          </a:prstGeom>
          <a:noFill/>
          <a:ln>
            <a:noFill/>
          </a:ln>
        </p:spPr>
        <p:txBody>
          <a:bodyPr anchorCtr="0" anchor="t" bIns="0" lIns="0" spcFirstLastPara="1" rIns="0" wrap="square" tIns="330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민원 감축</a:t>
            </a:r>
            <a:endParaRPr sz="700">
              <a:latin typeface="Arial"/>
              <a:ea typeface="Arial"/>
              <a:cs typeface="Arial"/>
              <a:sym typeface="Arial"/>
            </a:endParaRPr>
          </a:p>
          <a:p>
            <a:pPr indent="0" lvl="0" marL="12700" marR="5080" rtl="0" algn="l">
              <a:lnSpc>
                <a:spcPct val="119000"/>
              </a:lnSpc>
              <a:spcBef>
                <a:spcPts val="0"/>
              </a:spcBef>
              <a:spcAft>
                <a:spcPts val="0"/>
              </a:spcAft>
              <a:buNone/>
            </a:pPr>
            <a:r>
              <a:rPr b="0" lang="en-US" sz="700">
                <a:solidFill>
                  <a:srgbClr val="231F20"/>
                </a:solidFill>
                <a:latin typeface="Arial"/>
                <a:ea typeface="Arial"/>
                <a:cs typeface="Arial"/>
                <a:sym typeface="Arial"/>
              </a:rPr>
              <a:t>(보유계약 10만 건당 대외 민원 건수)</a:t>
            </a:r>
            <a:endParaRPr sz="700">
              <a:latin typeface="Arial"/>
              <a:ea typeface="Arial"/>
              <a:cs typeface="Arial"/>
              <a:sym typeface="Arial"/>
            </a:endParaRPr>
          </a:p>
        </p:txBody>
      </p:sp>
      <p:sp>
        <p:nvSpPr>
          <p:cNvPr id="5844" name="Google Shape;5844;p93"/>
          <p:cNvSpPr txBox="1"/>
          <p:nvPr/>
        </p:nvSpPr>
        <p:spPr>
          <a:xfrm>
            <a:off x="7889299" y="6095787"/>
            <a:ext cx="877569" cy="279400"/>
          </a:xfrm>
          <a:prstGeom prst="rect">
            <a:avLst/>
          </a:prstGeom>
          <a:noFill/>
          <a:ln>
            <a:noFill/>
          </a:ln>
        </p:spPr>
        <p:txBody>
          <a:bodyPr anchorCtr="0" anchor="t" bIns="0" lIns="0" spcFirstLastPara="1" rIns="0" wrap="square" tIns="12700">
            <a:spAutoFit/>
          </a:bodyPr>
          <a:lstStyle/>
          <a:p>
            <a:pPr indent="0" lvl="0" marL="12700" marR="5080" rtl="0" algn="l">
              <a:lnSpc>
                <a:spcPct val="119000"/>
              </a:lnSpc>
              <a:spcBef>
                <a:spcPts val="0"/>
              </a:spcBef>
              <a:spcAft>
                <a:spcPts val="0"/>
              </a:spcAft>
              <a:buNone/>
            </a:pPr>
            <a:r>
              <a:rPr b="0" lang="en-US" sz="700">
                <a:solidFill>
                  <a:srgbClr val="231F20"/>
                </a:solidFill>
                <a:latin typeface="Arial"/>
                <a:ea typeface="Arial"/>
                <a:cs typeface="Arial"/>
                <a:sym typeface="Arial"/>
              </a:rPr>
              <a:t>전자통신금융사기 예방 (월평균 피싱 피해건수)</a:t>
            </a:r>
            <a:endParaRPr sz="700">
              <a:latin typeface="Arial"/>
              <a:ea typeface="Arial"/>
              <a:cs typeface="Arial"/>
              <a:sym typeface="Arial"/>
            </a:endParaRPr>
          </a:p>
        </p:txBody>
      </p:sp>
      <p:grpSp>
        <p:nvGrpSpPr>
          <p:cNvPr id="5845" name="Google Shape;5845;p93"/>
          <p:cNvGrpSpPr/>
          <p:nvPr/>
        </p:nvGrpSpPr>
        <p:grpSpPr>
          <a:xfrm>
            <a:off x="8951435" y="3420012"/>
            <a:ext cx="1079136" cy="750703"/>
            <a:chOff x="8951435" y="3420012"/>
            <a:chExt cx="1079136" cy="750703"/>
          </a:xfrm>
        </p:grpSpPr>
        <p:sp>
          <p:nvSpPr>
            <p:cNvPr id="5846" name="Google Shape;5846;p93"/>
            <p:cNvSpPr/>
            <p:nvPr/>
          </p:nvSpPr>
          <p:spPr>
            <a:xfrm>
              <a:off x="8951435" y="3630330"/>
              <a:ext cx="180340" cy="540385"/>
            </a:xfrm>
            <a:custGeom>
              <a:rect b="b" l="l" r="r" t="t"/>
              <a:pathLst>
                <a:path extrusionOk="0" h="540385" w="180340">
                  <a:moveTo>
                    <a:pt x="90004" y="0"/>
                  </a:moveTo>
                  <a:lnTo>
                    <a:pt x="54971" y="7075"/>
                  </a:lnTo>
                  <a:lnTo>
                    <a:pt x="26362" y="26368"/>
                  </a:lnTo>
                  <a:lnTo>
                    <a:pt x="7073" y="54981"/>
                  </a:lnTo>
                  <a:lnTo>
                    <a:pt x="0" y="90017"/>
                  </a:lnTo>
                  <a:lnTo>
                    <a:pt x="0" y="450011"/>
                  </a:lnTo>
                  <a:lnTo>
                    <a:pt x="7073" y="485043"/>
                  </a:lnTo>
                  <a:lnTo>
                    <a:pt x="26362" y="513648"/>
                  </a:lnTo>
                  <a:lnTo>
                    <a:pt x="54971" y="532932"/>
                  </a:lnTo>
                  <a:lnTo>
                    <a:pt x="90004" y="540004"/>
                  </a:lnTo>
                  <a:lnTo>
                    <a:pt x="125038" y="532932"/>
                  </a:lnTo>
                  <a:lnTo>
                    <a:pt x="153647" y="513648"/>
                  </a:lnTo>
                  <a:lnTo>
                    <a:pt x="172936" y="485043"/>
                  </a:lnTo>
                  <a:lnTo>
                    <a:pt x="180009" y="450011"/>
                  </a:lnTo>
                  <a:lnTo>
                    <a:pt x="180009" y="90017"/>
                  </a:lnTo>
                  <a:lnTo>
                    <a:pt x="172936" y="54981"/>
                  </a:lnTo>
                  <a:lnTo>
                    <a:pt x="153647" y="26368"/>
                  </a:lnTo>
                  <a:lnTo>
                    <a:pt x="125038" y="7075"/>
                  </a:lnTo>
                  <a:lnTo>
                    <a:pt x="90004"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7" name="Google Shape;5847;p93"/>
            <p:cNvSpPr/>
            <p:nvPr/>
          </p:nvSpPr>
          <p:spPr>
            <a:xfrm>
              <a:off x="9053786" y="3420012"/>
              <a:ext cx="976630" cy="218440"/>
            </a:xfrm>
            <a:custGeom>
              <a:rect b="b" l="l" r="r" t="t"/>
              <a:pathLst>
                <a:path extrusionOk="0" h="218439" w="976629">
                  <a:moveTo>
                    <a:pt x="0" y="0"/>
                  </a:moveTo>
                  <a:lnTo>
                    <a:pt x="976249" y="217830"/>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8" name="Google Shape;5848;p93"/>
            <p:cNvSpPr/>
            <p:nvPr/>
          </p:nvSpPr>
          <p:spPr>
            <a:xfrm>
              <a:off x="9893411" y="3563681"/>
              <a:ext cx="137160" cy="92075"/>
            </a:xfrm>
            <a:custGeom>
              <a:rect b="b" l="l" r="r" t="t"/>
              <a:pathLst>
                <a:path extrusionOk="0" h="92075" w="137159">
                  <a:moveTo>
                    <a:pt x="20523" y="0"/>
                  </a:moveTo>
                  <a:lnTo>
                    <a:pt x="136626" y="74168"/>
                  </a:lnTo>
                  <a:lnTo>
                    <a:pt x="0" y="91973"/>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849" name="Google Shape;5849;p93"/>
          <p:cNvGrpSpPr/>
          <p:nvPr/>
        </p:nvGrpSpPr>
        <p:grpSpPr>
          <a:xfrm>
            <a:off x="8951435" y="4578788"/>
            <a:ext cx="1079136" cy="750703"/>
            <a:chOff x="8951435" y="4578788"/>
            <a:chExt cx="1079136" cy="750703"/>
          </a:xfrm>
        </p:grpSpPr>
        <p:sp>
          <p:nvSpPr>
            <p:cNvPr id="5850" name="Google Shape;5850;p93"/>
            <p:cNvSpPr/>
            <p:nvPr/>
          </p:nvSpPr>
          <p:spPr>
            <a:xfrm>
              <a:off x="8951435" y="4789106"/>
              <a:ext cx="180340" cy="540385"/>
            </a:xfrm>
            <a:custGeom>
              <a:rect b="b" l="l" r="r" t="t"/>
              <a:pathLst>
                <a:path extrusionOk="0" h="540385" w="180340">
                  <a:moveTo>
                    <a:pt x="90004" y="0"/>
                  </a:moveTo>
                  <a:lnTo>
                    <a:pt x="54971" y="7075"/>
                  </a:lnTo>
                  <a:lnTo>
                    <a:pt x="26362" y="26368"/>
                  </a:lnTo>
                  <a:lnTo>
                    <a:pt x="7073" y="54981"/>
                  </a:lnTo>
                  <a:lnTo>
                    <a:pt x="0" y="90017"/>
                  </a:lnTo>
                  <a:lnTo>
                    <a:pt x="0" y="450011"/>
                  </a:lnTo>
                  <a:lnTo>
                    <a:pt x="7073" y="485043"/>
                  </a:lnTo>
                  <a:lnTo>
                    <a:pt x="26362" y="513648"/>
                  </a:lnTo>
                  <a:lnTo>
                    <a:pt x="54971" y="532932"/>
                  </a:lnTo>
                  <a:lnTo>
                    <a:pt x="90004" y="540004"/>
                  </a:lnTo>
                  <a:lnTo>
                    <a:pt x="125038" y="532932"/>
                  </a:lnTo>
                  <a:lnTo>
                    <a:pt x="153647" y="513648"/>
                  </a:lnTo>
                  <a:lnTo>
                    <a:pt x="172936" y="485043"/>
                  </a:lnTo>
                  <a:lnTo>
                    <a:pt x="180009" y="450011"/>
                  </a:lnTo>
                  <a:lnTo>
                    <a:pt x="180009" y="90017"/>
                  </a:lnTo>
                  <a:lnTo>
                    <a:pt x="172936" y="54981"/>
                  </a:lnTo>
                  <a:lnTo>
                    <a:pt x="153647" y="26368"/>
                  </a:lnTo>
                  <a:lnTo>
                    <a:pt x="125038" y="7075"/>
                  </a:lnTo>
                  <a:lnTo>
                    <a:pt x="9000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1" name="Google Shape;5851;p93"/>
            <p:cNvSpPr/>
            <p:nvPr/>
          </p:nvSpPr>
          <p:spPr>
            <a:xfrm>
              <a:off x="9053786" y="4578788"/>
              <a:ext cx="976630" cy="218440"/>
            </a:xfrm>
            <a:custGeom>
              <a:rect b="b" l="l" r="r" t="t"/>
              <a:pathLst>
                <a:path extrusionOk="0" h="218439" w="976629">
                  <a:moveTo>
                    <a:pt x="0" y="0"/>
                  </a:moveTo>
                  <a:lnTo>
                    <a:pt x="976249" y="217830"/>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2" name="Google Shape;5852;p93"/>
            <p:cNvSpPr/>
            <p:nvPr/>
          </p:nvSpPr>
          <p:spPr>
            <a:xfrm>
              <a:off x="9893411" y="4722457"/>
              <a:ext cx="137160" cy="92075"/>
            </a:xfrm>
            <a:custGeom>
              <a:rect b="b" l="l" r="r" t="t"/>
              <a:pathLst>
                <a:path extrusionOk="0" h="92075" w="137159">
                  <a:moveTo>
                    <a:pt x="20523" y="0"/>
                  </a:moveTo>
                  <a:lnTo>
                    <a:pt x="136626" y="74168"/>
                  </a:lnTo>
                  <a:lnTo>
                    <a:pt x="0" y="91973"/>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853" name="Google Shape;5853;p93"/>
          <p:cNvGrpSpPr/>
          <p:nvPr/>
        </p:nvGrpSpPr>
        <p:grpSpPr>
          <a:xfrm>
            <a:off x="8951435" y="5791588"/>
            <a:ext cx="1079136" cy="750704"/>
            <a:chOff x="8951435" y="5791588"/>
            <a:chExt cx="1079136" cy="750704"/>
          </a:xfrm>
        </p:grpSpPr>
        <p:sp>
          <p:nvSpPr>
            <p:cNvPr id="5854" name="Google Shape;5854;p93"/>
            <p:cNvSpPr/>
            <p:nvPr/>
          </p:nvSpPr>
          <p:spPr>
            <a:xfrm>
              <a:off x="8951435" y="6001907"/>
              <a:ext cx="180340" cy="540385"/>
            </a:xfrm>
            <a:custGeom>
              <a:rect b="b" l="l" r="r" t="t"/>
              <a:pathLst>
                <a:path extrusionOk="0" h="540384" w="180340">
                  <a:moveTo>
                    <a:pt x="90004" y="0"/>
                  </a:moveTo>
                  <a:lnTo>
                    <a:pt x="54971" y="7075"/>
                  </a:lnTo>
                  <a:lnTo>
                    <a:pt x="26362" y="26368"/>
                  </a:lnTo>
                  <a:lnTo>
                    <a:pt x="7073" y="54981"/>
                  </a:lnTo>
                  <a:lnTo>
                    <a:pt x="0" y="90017"/>
                  </a:lnTo>
                  <a:lnTo>
                    <a:pt x="0" y="450011"/>
                  </a:lnTo>
                  <a:lnTo>
                    <a:pt x="7073" y="485043"/>
                  </a:lnTo>
                  <a:lnTo>
                    <a:pt x="26362" y="513648"/>
                  </a:lnTo>
                  <a:lnTo>
                    <a:pt x="54971" y="532932"/>
                  </a:lnTo>
                  <a:lnTo>
                    <a:pt x="90004" y="540003"/>
                  </a:lnTo>
                  <a:lnTo>
                    <a:pt x="125038" y="532932"/>
                  </a:lnTo>
                  <a:lnTo>
                    <a:pt x="153647" y="513648"/>
                  </a:lnTo>
                  <a:lnTo>
                    <a:pt x="172936" y="485043"/>
                  </a:lnTo>
                  <a:lnTo>
                    <a:pt x="180009" y="450011"/>
                  </a:lnTo>
                  <a:lnTo>
                    <a:pt x="180009" y="90017"/>
                  </a:lnTo>
                  <a:lnTo>
                    <a:pt x="172936" y="54981"/>
                  </a:lnTo>
                  <a:lnTo>
                    <a:pt x="153647" y="26368"/>
                  </a:lnTo>
                  <a:lnTo>
                    <a:pt x="125038" y="7075"/>
                  </a:lnTo>
                  <a:lnTo>
                    <a:pt x="9000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5" name="Google Shape;5855;p93"/>
            <p:cNvSpPr/>
            <p:nvPr/>
          </p:nvSpPr>
          <p:spPr>
            <a:xfrm>
              <a:off x="9053786" y="5791588"/>
              <a:ext cx="976630" cy="218440"/>
            </a:xfrm>
            <a:custGeom>
              <a:rect b="b" l="l" r="r" t="t"/>
              <a:pathLst>
                <a:path extrusionOk="0" h="218439" w="976629">
                  <a:moveTo>
                    <a:pt x="0" y="0"/>
                  </a:moveTo>
                  <a:lnTo>
                    <a:pt x="976249" y="217830"/>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6" name="Google Shape;5856;p93"/>
            <p:cNvSpPr/>
            <p:nvPr/>
          </p:nvSpPr>
          <p:spPr>
            <a:xfrm>
              <a:off x="9893411" y="5935257"/>
              <a:ext cx="137160" cy="92075"/>
            </a:xfrm>
            <a:custGeom>
              <a:rect b="b" l="l" r="r" t="t"/>
              <a:pathLst>
                <a:path extrusionOk="0" h="92075" w="137159">
                  <a:moveTo>
                    <a:pt x="20523" y="0"/>
                  </a:moveTo>
                  <a:lnTo>
                    <a:pt x="136626" y="74167"/>
                  </a:lnTo>
                  <a:lnTo>
                    <a:pt x="0" y="91973"/>
                  </a:lnTo>
                </a:path>
              </a:pathLst>
            </a:custGeom>
            <a:noFill/>
            <a:ln cap="flat" cmpd="sng" w="25400">
              <a:solidFill>
                <a:srgbClr val="F5B8B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857" name="Google Shape;5857;p93"/>
          <p:cNvSpPr/>
          <p:nvPr/>
        </p:nvSpPr>
        <p:spPr>
          <a:xfrm>
            <a:off x="9463121" y="3774321"/>
            <a:ext cx="180340" cy="396240"/>
          </a:xfrm>
          <a:custGeom>
            <a:rect b="b" l="l" r="r" t="t"/>
            <a:pathLst>
              <a:path extrusionOk="0" h="396239" w="180340">
                <a:moveTo>
                  <a:pt x="90004" y="0"/>
                </a:moveTo>
                <a:lnTo>
                  <a:pt x="54971" y="7075"/>
                </a:lnTo>
                <a:lnTo>
                  <a:pt x="26362" y="26368"/>
                </a:lnTo>
                <a:lnTo>
                  <a:pt x="7073" y="54981"/>
                </a:lnTo>
                <a:lnTo>
                  <a:pt x="0" y="90017"/>
                </a:lnTo>
                <a:lnTo>
                  <a:pt x="0" y="306019"/>
                </a:lnTo>
                <a:lnTo>
                  <a:pt x="7073" y="341040"/>
                </a:lnTo>
                <a:lnTo>
                  <a:pt x="26362" y="369646"/>
                </a:lnTo>
                <a:lnTo>
                  <a:pt x="54971" y="388936"/>
                </a:lnTo>
                <a:lnTo>
                  <a:pt x="90004" y="396011"/>
                </a:lnTo>
                <a:lnTo>
                  <a:pt x="125038" y="388936"/>
                </a:lnTo>
                <a:lnTo>
                  <a:pt x="153647" y="369646"/>
                </a:lnTo>
                <a:lnTo>
                  <a:pt x="172936" y="341040"/>
                </a:lnTo>
                <a:lnTo>
                  <a:pt x="180009" y="306019"/>
                </a:lnTo>
                <a:lnTo>
                  <a:pt x="180009" y="90017"/>
                </a:lnTo>
                <a:lnTo>
                  <a:pt x="172936" y="54981"/>
                </a:lnTo>
                <a:lnTo>
                  <a:pt x="153647" y="26368"/>
                </a:lnTo>
                <a:lnTo>
                  <a:pt x="125038" y="7075"/>
                </a:lnTo>
                <a:lnTo>
                  <a:pt x="90004"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8" name="Google Shape;5858;p93"/>
          <p:cNvSpPr/>
          <p:nvPr/>
        </p:nvSpPr>
        <p:spPr>
          <a:xfrm>
            <a:off x="9463121" y="4933123"/>
            <a:ext cx="180340" cy="396240"/>
          </a:xfrm>
          <a:custGeom>
            <a:rect b="b" l="l" r="r" t="t"/>
            <a:pathLst>
              <a:path extrusionOk="0" h="396239" w="180340">
                <a:moveTo>
                  <a:pt x="90004" y="0"/>
                </a:moveTo>
                <a:lnTo>
                  <a:pt x="54971" y="7075"/>
                </a:lnTo>
                <a:lnTo>
                  <a:pt x="26362" y="26368"/>
                </a:lnTo>
                <a:lnTo>
                  <a:pt x="7073" y="54981"/>
                </a:lnTo>
                <a:lnTo>
                  <a:pt x="0" y="90017"/>
                </a:lnTo>
                <a:lnTo>
                  <a:pt x="0" y="306019"/>
                </a:lnTo>
                <a:lnTo>
                  <a:pt x="7073" y="341040"/>
                </a:lnTo>
                <a:lnTo>
                  <a:pt x="26362" y="369646"/>
                </a:lnTo>
                <a:lnTo>
                  <a:pt x="54971" y="388936"/>
                </a:lnTo>
                <a:lnTo>
                  <a:pt x="90004" y="396011"/>
                </a:lnTo>
                <a:lnTo>
                  <a:pt x="125038" y="388936"/>
                </a:lnTo>
                <a:lnTo>
                  <a:pt x="153647" y="369646"/>
                </a:lnTo>
                <a:lnTo>
                  <a:pt x="172936" y="341040"/>
                </a:lnTo>
                <a:lnTo>
                  <a:pt x="180009" y="306019"/>
                </a:lnTo>
                <a:lnTo>
                  <a:pt x="180009" y="90017"/>
                </a:lnTo>
                <a:lnTo>
                  <a:pt x="172936" y="54981"/>
                </a:lnTo>
                <a:lnTo>
                  <a:pt x="153647" y="26368"/>
                </a:lnTo>
                <a:lnTo>
                  <a:pt x="125038" y="7075"/>
                </a:lnTo>
                <a:lnTo>
                  <a:pt x="9000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9" name="Google Shape;5859;p93"/>
          <p:cNvSpPr/>
          <p:nvPr/>
        </p:nvSpPr>
        <p:spPr>
          <a:xfrm>
            <a:off x="9463121" y="6145898"/>
            <a:ext cx="180340" cy="396240"/>
          </a:xfrm>
          <a:custGeom>
            <a:rect b="b" l="l" r="r" t="t"/>
            <a:pathLst>
              <a:path extrusionOk="0" h="396240" w="180340">
                <a:moveTo>
                  <a:pt x="90004" y="0"/>
                </a:moveTo>
                <a:lnTo>
                  <a:pt x="54971" y="7075"/>
                </a:lnTo>
                <a:lnTo>
                  <a:pt x="26362" y="26368"/>
                </a:lnTo>
                <a:lnTo>
                  <a:pt x="7073" y="54981"/>
                </a:lnTo>
                <a:lnTo>
                  <a:pt x="0" y="90017"/>
                </a:lnTo>
                <a:lnTo>
                  <a:pt x="0" y="306019"/>
                </a:lnTo>
                <a:lnTo>
                  <a:pt x="7073" y="341040"/>
                </a:lnTo>
                <a:lnTo>
                  <a:pt x="26362" y="369646"/>
                </a:lnTo>
                <a:lnTo>
                  <a:pt x="54971" y="388936"/>
                </a:lnTo>
                <a:lnTo>
                  <a:pt x="90004" y="396011"/>
                </a:lnTo>
                <a:lnTo>
                  <a:pt x="125038" y="388936"/>
                </a:lnTo>
                <a:lnTo>
                  <a:pt x="153647" y="369646"/>
                </a:lnTo>
                <a:lnTo>
                  <a:pt x="172936" y="341040"/>
                </a:lnTo>
                <a:lnTo>
                  <a:pt x="180009" y="306019"/>
                </a:lnTo>
                <a:lnTo>
                  <a:pt x="180009" y="90017"/>
                </a:lnTo>
                <a:lnTo>
                  <a:pt x="172936" y="54981"/>
                </a:lnTo>
                <a:lnTo>
                  <a:pt x="153647" y="26368"/>
                </a:lnTo>
                <a:lnTo>
                  <a:pt x="125038" y="7075"/>
                </a:lnTo>
                <a:lnTo>
                  <a:pt x="9000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60" name="Google Shape;5860;p93"/>
          <p:cNvSpPr/>
          <p:nvPr/>
        </p:nvSpPr>
        <p:spPr>
          <a:xfrm>
            <a:off x="9974809" y="3846329"/>
            <a:ext cx="180340" cy="324485"/>
          </a:xfrm>
          <a:custGeom>
            <a:rect b="b" l="l" r="r" t="t"/>
            <a:pathLst>
              <a:path extrusionOk="0" h="324485" w="180340">
                <a:moveTo>
                  <a:pt x="90004" y="0"/>
                </a:moveTo>
                <a:lnTo>
                  <a:pt x="54971" y="7075"/>
                </a:lnTo>
                <a:lnTo>
                  <a:pt x="26362" y="26368"/>
                </a:lnTo>
                <a:lnTo>
                  <a:pt x="7073" y="54981"/>
                </a:lnTo>
                <a:lnTo>
                  <a:pt x="0" y="90017"/>
                </a:lnTo>
                <a:lnTo>
                  <a:pt x="0" y="234010"/>
                </a:lnTo>
                <a:lnTo>
                  <a:pt x="7073" y="269041"/>
                </a:lnTo>
                <a:lnTo>
                  <a:pt x="26362" y="297646"/>
                </a:lnTo>
                <a:lnTo>
                  <a:pt x="54971" y="316931"/>
                </a:lnTo>
                <a:lnTo>
                  <a:pt x="90004" y="324002"/>
                </a:lnTo>
                <a:lnTo>
                  <a:pt x="125038" y="316931"/>
                </a:lnTo>
                <a:lnTo>
                  <a:pt x="153647" y="297646"/>
                </a:lnTo>
                <a:lnTo>
                  <a:pt x="172936" y="269041"/>
                </a:lnTo>
                <a:lnTo>
                  <a:pt x="180009" y="234010"/>
                </a:lnTo>
                <a:lnTo>
                  <a:pt x="180009" y="90017"/>
                </a:lnTo>
                <a:lnTo>
                  <a:pt x="172936" y="54981"/>
                </a:lnTo>
                <a:lnTo>
                  <a:pt x="153647" y="26368"/>
                </a:lnTo>
                <a:lnTo>
                  <a:pt x="125038" y="7075"/>
                </a:lnTo>
                <a:lnTo>
                  <a:pt x="90004"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61" name="Google Shape;5861;p93"/>
          <p:cNvSpPr/>
          <p:nvPr/>
        </p:nvSpPr>
        <p:spPr>
          <a:xfrm>
            <a:off x="9974809" y="5005131"/>
            <a:ext cx="180340" cy="324485"/>
          </a:xfrm>
          <a:custGeom>
            <a:rect b="b" l="l" r="r" t="t"/>
            <a:pathLst>
              <a:path extrusionOk="0" h="324485" w="180340">
                <a:moveTo>
                  <a:pt x="90004" y="0"/>
                </a:moveTo>
                <a:lnTo>
                  <a:pt x="54971" y="7075"/>
                </a:lnTo>
                <a:lnTo>
                  <a:pt x="26362" y="26368"/>
                </a:lnTo>
                <a:lnTo>
                  <a:pt x="7073" y="54981"/>
                </a:lnTo>
                <a:lnTo>
                  <a:pt x="0" y="90017"/>
                </a:lnTo>
                <a:lnTo>
                  <a:pt x="0" y="234010"/>
                </a:lnTo>
                <a:lnTo>
                  <a:pt x="7073" y="269041"/>
                </a:lnTo>
                <a:lnTo>
                  <a:pt x="26362" y="297646"/>
                </a:lnTo>
                <a:lnTo>
                  <a:pt x="54971" y="316931"/>
                </a:lnTo>
                <a:lnTo>
                  <a:pt x="90004" y="324002"/>
                </a:lnTo>
                <a:lnTo>
                  <a:pt x="125038" y="316931"/>
                </a:lnTo>
                <a:lnTo>
                  <a:pt x="153647" y="297646"/>
                </a:lnTo>
                <a:lnTo>
                  <a:pt x="172936" y="269041"/>
                </a:lnTo>
                <a:lnTo>
                  <a:pt x="180009" y="234010"/>
                </a:lnTo>
                <a:lnTo>
                  <a:pt x="180009" y="90017"/>
                </a:lnTo>
                <a:lnTo>
                  <a:pt x="172936" y="54981"/>
                </a:lnTo>
                <a:lnTo>
                  <a:pt x="153647" y="26368"/>
                </a:lnTo>
                <a:lnTo>
                  <a:pt x="125038" y="7075"/>
                </a:lnTo>
                <a:lnTo>
                  <a:pt x="90004"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62" name="Google Shape;5862;p93"/>
          <p:cNvSpPr/>
          <p:nvPr/>
        </p:nvSpPr>
        <p:spPr>
          <a:xfrm>
            <a:off x="9974809" y="6217906"/>
            <a:ext cx="180340" cy="324485"/>
          </a:xfrm>
          <a:custGeom>
            <a:rect b="b" l="l" r="r" t="t"/>
            <a:pathLst>
              <a:path extrusionOk="0" h="324484" w="180340">
                <a:moveTo>
                  <a:pt x="90004" y="0"/>
                </a:moveTo>
                <a:lnTo>
                  <a:pt x="54971" y="7075"/>
                </a:lnTo>
                <a:lnTo>
                  <a:pt x="26362" y="26368"/>
                </a:lnTo>
                <a:lnTo>
                  <a:pt x="7073" y="54981"/>
                </a:lnTo>
                <a:lnTo>
                  <a:pt x="0" y="90017"/>
                </a:lnTo>
                <a:lnTo>
                  <a:pt x="0" y="234010"/>
                </a:lnTo>
                <a:lnTo>
                  <a:pt x="7073" y="269041"/>
                </a:lnTo>
                <a:lnTo>
                  <a:pt x="26362" y="297646"/>
                </a:lnTo>
                <a:lnTo>
                  <a:pt x="54971" y="316931"/>
                </a:lnTo>
                <a:lnTo>
                  <a:pt x="90004" y="324002"/>
                </a:lnTo>
                <a:lnTo>
                  <a:pt x="125038" y="316931"/>
                </a:lnTo>
                <a:lnTo>
                  <a:pt x="153647" y="297646"/>
                </a:lnTo>
                <a:lnTo>
                  <a:pt x="172936" y="269041"/>
                </a:lnTo>
                <a:lnTo>
                  <a:pt x="180009" y="234010"/>
                </a:lnTo>
                <a:lnTo>
                  <a:pt x="180009" y="90017"/>
                </a:lnTo>
                <a:lnTo>
                  <a:pt x="172936" y="54981"/>
                </a:lnTo>
                <a:lnTo>
                  <a:pt x="153647" y="26368"/>
                </a:lnTo>
                <a:lnTo>
                  <a:pt x="125038" y="7075"/>
                </a:lnTo>
                <a:lnTo>
                  <a:pt x="90004"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63" name="Google Shape;5863;p93"/>
          <p:cNvSpPr txBox="1"/>
          <p:nvPr/>
        </p:nvSpPr>
        <p:spPr>
          <a:xfrm>
            <a:off x="8923725" y="4198902"/>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a:t>
            </a:r>
            <a:endParaRPr sz="650">
              <a:latin typeface="Arial"/>
              <a:ea typeface="Arial"/>
              <a:cs typeface="Arial"/>
              <a:sym typeface="Arial"/>
            </a:endParaRPr>
          </a:p>
        </p:txBody>
      </p:sp>
      <p:sp>
        <p:nvSpPr>
          <p:cNvPr id="5864" name="Google Shape;5864;p93"/>
          <p:cNvSpPr txBox="1"/>
          <p:nvPr/>
        </p:nvSpPr>
        <p:spPr>
          <a:xfrm>
            <a:off x="8923725" y="5357689"/>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a:t>
            </a:r>
            <a:endParaRPr sz="650">
              <a:latin typeface="Arial"/>
              <a:ea typeface="Arial"/>
              <a:cs typeface="Arial"/>
              <a:sym typeface="Arial"/>
            </a:endParaRPr>
          </a:p>
        </p:txBody>
      </p:sp>
      <p:sp>
        <p:nvSpPr>
          <p:cNvPr id="5865" name="Google Shape;5865;p93"/>
          <p:cNvSpPr txBox="1"/>
          <p:nvPr/>
        </p:nvSpPr>
        <p:spPr>
          <a:xfrm>
            <a:off x="8923725" y="6570477"/>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2023</a:t>
            </a:r>
            <a:endParaRPr sz="650">
              <a:latin typeface="Arial"/>
              <a:ea typeface="Arial"/>
              <a:cs typeface="Arial"/>
              <a:sym typeface="Arial"/>
            </a:endParaRPr>
          </a:p>
        </p:txBody>
      </p:sp>
      <p:sp>
        <p:nvSpPr>
          <p:cNvPr id="5866" name="Google Shape;5866;p93"/>
          <p:cNvSpPr txBox="1"/>
          <p:nvPr/>
        </p:nvSpPr>
        <p:spPr>
          <a:xfrm>
            <a:off x="9435413" y="4198902"/>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2024</a:t>
            </a:r>
            <a:endParaRPr sz="650">
              <a:latin typeface="Arial"/>
              <a:ea typeface="Arial"/>
              <a:cs typeface="Arial"/>
              <a:sym typeface="Arial"/>
            </a:endParaRPr>
          </a:p>
        </p:txBody>
      </p:sp>
      <p:sp>
        <p:nvSpPr>
          <p:cNvPr id="5867" name="Google Shape;5867;p93"/>
          <p:cNvSpPr txBox="1"/>
          <p:nvPr/>
        </p:nvSpPr>
        <p:spPr>
          <a:xfrm>
            <a:off x="9435413" y="5357689"/>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2024</a:t>
            </a:r>
            <a:endParaRPr sz="650">
              <a:latin typeface="Arial"/>
              <a:ea typeface="Arial"/>
              <a:cs typeface="Arial"/>
              <a:sym typeface="Arial"/>
            </a:endParaRPr>
          </a:p>
        </p:txBody>
      </p:sp>
      <p:sp>
        <p:nvSpPr>
          <p:cNvPr id="5868" name="Google Shape;5868;p93"/>
          <p:cNvSpPr txBox="1"/>
          <p:nvPr/>
        </p:nvSpPr>
        <p:spPr>
          <a:xfrm>
            <a:off x="9435413" y="6570477"/>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2024</a:t>
            </a:r>
            <a:endParaRPr sz="650">
              <a:latin typeface="Arial"/>
              <a:ea typeface="Arial"/>
              <a:cs typeface="Arial"/>
              <a:sym typeface="Arial"/>
            </a:endParaRPr>
          </a:p>
        </p:txBody>
      </p:sp>
      <p:sp>
        <p:nvSpPr>
          <p:cNvPr id="5869" name="Google Shape;5869;p93"/>
          <p:cNvSpPr txBox="1"/>
          <p:nvPr/>
        </p:nvSpPr>
        <p:spPr>
          <a:xfrm>
            <a:off x="9947101" y="4198902"/>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2025</a:t>
            </a:r>
            <a:endParaRPr sz="650">
              <a:latin typeface="Arial"/>
              <a:ea typeface="Arial"/>
              <a:cs typeface="Arial"/>
              <a:sym typeface="Arial"/>
            </a:endParaRPr>
          </a:p>
        </p:txBody>
      </p:sp>
      <p:sp>
        <p:nvSpPr>
          <p:cNvPr id="5870" name="Google Shape;5870;p93"/>
          <p:cNvSpPr txBox="1"/>
          <p:nvPr/>
        </p:nvSpPr>
        <p:spPr>
          <a:xfrm>
            <a:off x="9947101" y="5357689"/>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2025</a:t>
            </a:r>
            <a:endParaRPr sz="650">
              <a:latin typeface="Arial"/>
              <a:ea typeface="Arial"/>
              <a:cs typeface="Arial"/>
              <a:sym typeface="Arial"/>
            </a:endParaRPr>
          </a:p>
        </p:txBody>
      </p:sp>
      <p:sp>
        <p:nvSpPr>
          <p:cNvPr id="5871" name="Google Shape;5871;p93"/>
          <p:cNvSpPr txBox="1"/>
          <p:nvPr/>
        </p:nvSpPr>
        <p:spPr>
          <a:xfrm>
            <a:off x="9947101" y="6570477"/>
            <a:ext cx="23558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2025</a:t>
            </a:r>
            <a:endParaRPr sz="650">
              <a:latin typeface="Arial"/>
              <a:ea typeface="Arial"/>
              <a:cs typeface="Arial"/>
              <a:sym typeface="Arial"/>
            </a:endParaRPr>
          </a:p>
        </p:txBody>
      </p:sp>
      <p:sp>
        <p:nvSpPr>
          <p:cNvPr id="5872" name="Google Shape;5872;p93"/>
          <p:cNvSpPr txBox="1"/>
          <p:nvPr/>
        </p:nvSpPr>
        <p:spPr>
          <a:xfrm>
            <a:off x="8898771" y="3478715"/>
            <a:ext cx="2940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95A4F5"/>
                </a:solidFill>
                <a:latin typeface="Malgun Gothic"/>
                <a:ea typeface="Malgun Gothic"/>
                <a:cs typeface="Malgun Gothic"/>
                <a:sym typeface="Malgun Gothic"/>
              </a:rPr>
              <a:t>0.15%</a:t>
            </a:r>
            <a:endParaRPr sz="650">
              <a:latin typeface="Malgun Gothic"/>
              <a:ea typeface="Malgun Gothic"/>
              <a:cs typeface="Malgun Gothic"/>
              <a:sym typeface="Malgun Gothic"/>
            </a:endParaRPr>
          </a:p>
        </p:txBody>
      </p:sp>
      <p:sp>
        <p:nvSpPr>
          <p:cNvPr id="5873" name="Google Shape;5873;p93"/>
          <p:cNvSpPr txBox="1"/>
          <p:nvPr/>
        </p:nvSpPr>
        <p:spPr>
          <a:xfrm>
            <a:off x="8925772" y="4637502"/>
            <a:ext cx="214629"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6F5DCF"/>
                </a:solidFill>
                <a:latin typeface="Malgun Gothic"/>
                <a:ea typeface="Malgun Gothic"/>
                <a:cs typeface="Malgun Gothic"/>
                <a:sym typeface="Malgun Gothic"/>
              </a:rPr>
              <a:t>19건</a:t>
            </a:r>
            <a:endParaRPr sz="650">
              <a:latin typeface="Malgun Gothic"/>
              <a:ea typeface="Malgun Gothic"/>
              <a:cs typeface="Malgun Gothic"/>
              <a:sym typeface="Malgun Gothic"/>
            </a:endParaRPr>
          </a:p>
        </p:txBody>
      </p:sp>
      <p:sp>
        <p:nvSpPr>
          <p:cNvPr id="5874" name="Google Shape;5874;p93"/>
          <p:cNvSpPr txBox="1"/>
          <p:nvPr/>
        </p:nvSpPr>
        <p:spPr>
          <a:xfrm>
            <a:off x="8915658" y="5850289"/>
            <a:ext cx="24193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5.5건</a:t>
            </a:r>
            <a:endParaRPr sz="650">
              <a:latin typeface="Malgun Gothic"/>
              <a:ea typeface="Malgun Gothic"/>
              <a:cs typeface="Malgun Gothic"/>
              <a:sym typeface="Malgun Gothic"/>
            </a:endParaRPr>
          </a:p>
        </p:txBody>
      </p:sp>
      <p:sp>
        <p:nvSpPr>
          <p:cNvPr id="5875" name="Google Shape;5875;p93"/>
          <p:cNvSpPr txBox="1"/>
          <p:nvPr/>
        </p:nvSpPr>
        <p:spPr>
          <a:xfrm>
            <a:off x="9415376" y="3623026"/>
            <a:ext cx="29400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95A4F5"/>
                </a:solidFill>
                <a:latin typeface="Malgun Gothic"/>
                <a:ea typeface="Malgun Gothic"/>
                <a:cs typeface="Malgun Gothic"/>
                <a:sym typeface="Malgun Gothic"/>
              </a:rPr>
              <a:t>0.11%</a:t>
            </a:r>
            <a:endParaRPr sz="650">
              <a:latin typeface="Malgun Gothic"/>
              <a:ea typeface="Malgun Gothic"/>
              <a:cs typeface="Malgun Gothic"/>
              <a:sym typeface="Malgun Gothic"/>
            </a:endParaRPr>
          </a:p>
        </p:txBody>
      </p:sp>
      <p:sp>
        <p:nvSpPr>
          <p:cNvPr id="5876" name="Google Shape;5876;p93"/>
          <p:cNvSpPr txBox="1"/>
          <p:nvPr/>
        </p:nvSpPr>
        <p:spPr>
          <a:xfrm>
            <a:off x="9442376" y="4781814"/>
            <a:ext cx="214629"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6F5DCF"/>
                </a:solidFill>
                <a:latin typeface="Malgun Gothic"/>
                <a:ea typeface="Malgun Gothic"/>
                <a:cs typeface="Malgun Gothic"/>
                <a:sym typeface="Malgun Gothic"/>
              </a:rPr>
              <a:t>17건</a:t>
            </a:r>
            <a:endParaRPr sz="650">
              <a:latin typeface="Malgun Gothic"/>
              <a:ea typeface="Malgun Gothic"/>
              <a:cs typeface="Malgun Gothic"/>
              <a:sym typeface="Malgun Gothic"/>
            </a:endParaRPr>
          </a:p>
        </p:txBody>
      </p:sp>
      <p:sp>
        <p:nvSpPr>
          <p:cNvPr id="5877" name="Google Shape;5877;p93"/>
          <p:cNvSpPr txBox="1"/>
          <p:nvPr/>
        </p:nvSpPr>
        <p:spPr>
          <a:xfrm>
            <a:off x="9432263" y="5994600"/>
            <a:ext cx="24193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1" lang="en-US" sz="650">
                <a:solidFill>
                  <a:srgbClr val="6DA4EB"/>
                </a:solidFill>
                <a:latin typeface="Malgun Gothic"/>
                <a:ea typeface="Malgun Gothic"/>
                <a:cs typeface="Malgun Gothic"/>
                <a:sym typeface="Malgun Gothic"/>
              </a:rPr>
              <a:t>4.5건</a:t>
            </a:r>
            <a:endParaRPr sz="650">
              <a:latin typeface="Malgun Gothic"/>
              <a:ea typeface="Malgun Gothic"/>
              <a:cs typeface="Malgun Gothic"/>
              <a:sym typeface="Malgun Gothic"/>
            </a:endParaRPr>
          </a:p>
        </p:txBody>
      </p:sp>
      <p:sp>
        <p:nvSpPr>
          <p:cNvPr id="5878" name="Google Shape;5878;p93"/>
          <p:cNvSpPr txBox="1"/>
          <p:nvPr/>
        </p:nvSpPr>
        <p:spPr>
          <a:xfrm>
            <a:off x="9901535" y="3681943"/>
            <a:ext cx="34353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95A4F5"/>
                </a:solidFill>
                <a:latin typeface="Malgun Gothic"/>
                <a:ea typeface="Malgun Gothic"/>
                <a:cs typeface="Malgun Gothic"/>
                <a:sym typeface="Malgun Gothic"/>
              </a:rPr>
              <a:t>0.09%</a:t>
            </a:r>
            <a:endParaRPr sz="800">
              <a:latin typeface="Malgun Gothic"/>
              <a:ea typeface="Malgun Gothic"/>
              <a:cs typeface="Malgun Gothic"/>
              <a:sym typeface="Malgun Gothic"/>
            </a:endParaRPr>
          </a:p>
        </p:txBody>
      </p:sp>
      <p:sp>
        <p:nvSpPr>
          <p:cNvPr id="5879" name="Google Shape;5879;p93"/>
          <p:cNvSpPr txBox="1"/>
          <p:nvPr/>
        </p:nvSpPr>
        <p:spPr>
          <a:xfrm>
            <a:off x="9928535" y="4840730"/>
            <a:ext cx="249554"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6F5DCF"/>
                </a:solidFill>
                <a:latin typeface="Malgun Gothic"/>
                <a:ea typeface="Malgun Gothic"/>
                <a:cs typeface="Malgun Gothic"/>
                <a:sym typeface="Malgun Gothic"/>
              </a:rPr>
              <a:t>16건</a:t>
            </a:r>
            <a:endParaRPr sz="800">
              <a:latin typeface="Malgun Gothic"/>
              <a:ea typeface="Malgun Gothic"/>
              <a:cs typeface="Malgun Gothic"/>
              <a:sym typeface="Malgun Gothic"/>
            </a:endParaRPr>
          </a:p>
        </p:txBody>
      </p:sp>
      <p:sp>
        <p:nvSpPr>
          <p:cNvPr id="5880" name="Google Shape;5880;p93"/>
          <p:cNvSpPr txBox="1"/>
          <p:nvPr/>
        </p:nvSpPr>
        <p:spPr>
          <a:xfrm>
            <a:off x="9923152" y="6053517"/>
            <a:ext cx="281940"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800">
                <a:solidFill>
                  <a:srgbClr val="6DA4EB"/>
                </a:solidFill>
                <a:latin typeface="Malgun Gothic"/>
                <a:ea typeface="Malgun Gothic"/>
                <a:cs typeface="Malgun Gothic"/>
                <a:sym typeface="Malgun Gothic"/>
              </a:rPr>
              <a:t>3.5건</a:t>
            </a:r>
            <a:endParaRPr sz="800">
              <a:latin typeface="Malgun Gothic"/>
              <a:ea typeface="Malgun Gothic"/>
              <a:cs typeface="Malgun Gothic"/>
              <a:sym typeface="Malgun Gothic"/>
            </a:endParaRPr>
          </a:p>
        </p:txBody>
      </p:sp>
      <p:sp>
        <p:nvSpPr>
          <p:cNvPr id="5881" name="Google Shape;5881;p93"/>
          <p:cNvSpPr/>
          <p:nvPr/>
        </p:nvSpPr>
        <p:spPr>
          <a:xfrm>
            <a:off x="7811999" y="4449605"/>
            <a:ext cx="2484120" cy="0"/>
          </a:xfrm>
          <a:custGeom>
            <a:rect b="b" l="l" r="r" t="t"/>
            <a:pathLst>
              <a:path extrusionOk="0" h="120000" w="2484120">
                <a:moveTo>
                  <a:pt x="0" y="0"/>
                </a:moveTo>
                <a:lnTo>
                  <a:pt x="248400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82" name="Google Shape;5882;p93"/>
          <p:cNvSpPr/>
          <p:nvPr/>
        </p:nvSpPr>
        <p:spPr>
          <a:xfrm>
            <a:off x="7811999" y="5635368"/>
            <a:ext cx="2484120" cy="0"/>
          </a:xfrm>
          <a:custGeom>
            <a:rect b="b" l="l" r="r" t="t"/>
            <a:pathLst>
              <a:path extrusionOk="0" h="120000" w="2484120">
                <a:moveTo>
                  <a:pt x="0" y="0"/>
                </a:moveTo>
                <a:lnTo>
                  <a:pt x="2484005"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83" name="Google Shape;5883;p93"/>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93</a:t>
            </a:r>
            <a:endParaRPr sz="900">
              <a:latin typeface="Malgun Gothic"/>
              <a:ea typeface="Malgun Gothic"/>
              <a:cs typeface="Malgun Gothic"/>
              <a:sym typeface="Malgun Gothic"/>
            </a:endParaRPr>
          </a:p>
        </p:txBody>
      </p:sp>
      <p:pic>
        <p:nvPicPr>
          <p:cNvPr id="5884" name="Google Shape;5884;p93"/>
          <p:cNvPicPr preferRelativeResize="0"/>
          <p:nvPr/>
        </p:nvPicPr>
        <p:blipFill rotWithShape="1">
          <a:blip r:embed="rId20">
            <a:alphaModFix/>
          </a:blip>
          <a:srcRect b="0" l="0" r="0" t="0"/>
          <a:stretch/>
        </p:blipFill>
        <p:spPr>
          <a:xfrm>
            <a:off x="431999" y="6464984"/>
            <a:ext cx="231013" cy="231013"/>
          </a:xfrm>
          <a:prstGeom prst="rect">
            <a:avLst/>
          </a:prstGeom>
          <a:noFill/>
          <a:ln>
            <a:noFill/>
          </a:ln>
        </p:spPr>
      </p:pic>
      <p:pic>
        <p:nvPicPr>
          <p:cNvPr id="5885" name="Google Shape;5885;p93"/>
          <p:cNvPicPr preferRelativeResize="0"/>
          <p:nvPr/>
        </p:nvPicPr>
        <p:blipFill rotWithShape="1">
          <a:blip r:embed="rId21">
            <a:alphaModFix/>
          </a:blip>
          <a:srcRect b="0" l="0" r="0" t="0"/>
          <a:stretch/>
        </p:blipFill>
        <p:spPr>
          <a:xfrm>
            <a:off x="431999" y="6167054"/>
            <a:ext cx="231013" cy="231012"/>
          </a:xfrm>
          <a:prstGeom prst="rect">
            <a:avLst/>
          </a:prstGeom>
          <a:noFill/>
          <a:ln>
            <a:noFill/>
          </a:ln>
        </p:spPr>
      </p:pic>
      <p:pic>
        <p:nvPicPr>
          <p:cNvPr id="5886" name="Google Shape;5886;p93"/>
          <p:cNvPicPr preferRelativeResize="0"/>
          <p:nvPr/>
        </p:nvPicPr>
        <p:blipFill rotWithShape="1">
          <a:blip r:embed="rId22">
            <a:alphaModFix/>
          </a:blip>
          <a:srcRect b="0" l="0" r="0" t="0"/>
          <a:stretch/>
        </p:blipFill>
        <p:spPr>
          <a:xfrm>
            <a:off x="431999" y="5730434"/>
            <a:ext cx="231013" cy="231013"/>
          </a:xfrm>
          <a:prstGeom prst="rect">
            <a:avLst/>
          </a:prstGeom>
          <a:noFill/>
          <a:ln>
            <a:noFill/>
          </a:ln>
        </p:spPr>
      </p:pic>
      <p:pic>
        <p:nvPicPr>
          <p:cNvPr id="5887" name="Google Shape;5887;p93"/>
          <p:cNvPicPr preferRelativeResize="0"/>
          <p:nvPr/>
        </p:nvPicPr>
        <p:blipFill rotWithShape="1">
          <a:blip r:embed="rId23">
            <a:alphaModFix/>
          </a:blip>
          <a:srcRect b="0" l="0" r="0" t="0"/>
          <a:stretch/>
        </p:blipFill>
        <p:spPr>
          <a:xfrm>
            <a:off x="431999" y="5432504"/>
            <a:ext cx="231013" cy="231012"/>
          </a:xfrm>
          <a:prstGeom prst="rect">
            <a:avLst/>
          </a:prstGeom>
          <a:noFill/>
          <a:ln>
            <a:noFill/>
          </a:ln>
        </p:spPr>
      </p:pic>
      <p:sp>
        <p:nvSpPr>
          <p:cNvPr id="5888" name="Google Shape;5888;p93"/>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92" name="Shape 5892"/>
        <p:cNvGrpSpPr/>
        <p:nvPr/>
      </p:nvGrpSpPr>
      <p:grpSpPr>
        <a:xfrm>
          <a:off x="0" y="0"/>
          <a:ext cx="0" cy="0"/>
          <a:chOff x="0" y="0"/>
          <a:chExt cx="0" cy="0"/>
        </a:xfrm>
      </p:grpSpPr>
      <p:graphicFrame>
        <p:nvGraphicFramePr>
          <p:cNvPr id="5893" name="Google Shape;5893;p94"/>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1">
                            <a:extLst>
                              <a:ext uri="{A12FA001-AC4F-418D-AE19-62706E023703}">
                                <ahyp:hlinkClr val="tx"/>
                              </a:ext>
                            </a:extLst>
                          </a:hlinkClick>
                        </a:rPr>
                        <a:t>소비자 권익 보호</a:t>
                      </a:r>
                      <a:endParaRPr sz="650" u="none" cap="none" strike="noStrike">
                        <a:latin typeface="Malgun Gothic"/>
                        <a:ea typeface="Malgun Gothic"/>
                        <a:cs typeface="Malgun Gothic"/>
                        <a:sym typeface="Malgun Gothic"/>
                      </a:endParaRPr>
                    </a:p>
                  </a:txBody>
                  <a:tcPr marT="3620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5894" name="Google Shape;5894;p94"/>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95A4F5"/>
                </a:solidFill>
              </a:rPr>
              <a:t>Stakeholder Interview</a:t>
            </a:r>
            <a:endParaRPr sz="2000"/>
          </a:p>
        </p:txBody>
      </p:sp>
      <p:sp>
        <p:nvSpPr>
          <p:cNvPr id="5895" name="Google Shape;5895;p94"/>
          <p:cNvSpPr txBox="1"/>
          <p:nvPr/>
        </p:nvSpPr>
        <p:spPr>
          <a:xfrm>
            <a:off x="9428585" y="666023"/>
            <a:ext cx="880744" cy="279400"/>
          </a:xfrm>
          <a:prstGeom prst="rect">
            <a:avLst/>
          </a:prstGeom>
          <a:noFill/>
          <a:ln>
            <a:noFill/>
          </a:ln>
        </p:spPr>
        <p:txBody>
          <a:bodyPr anchorCtr="0" anchor="t" bIns="0" lIns="0" spcFirstLastPara="1" rIns="0" wrap="square" tIns="40000">
            <a:spAutoFit/>
          </a:bodyPr>
          <a:lstStyle/>
          <a:p>
            <a:pPr indent="0" lvl="0" marL="344170" rtl="0" algn="l">
              <a:lnSpc>
                <a:spcPct val="100000"/>
              </a:lnSpc>
              <a:spcBef>
                <a:spcPts val="0"/>
              </a:spcBef>
              <a:spcAft>
                <a:spcPts val="0"/>
              </a:spcAft>
              <a:buNone/>
            </a:pPr>
            <a:r>
              <a:rPr b="0" lang="en-US" sz="650">
                <a:solidFill>
                  <a:srgbClr val="95A4F5"/>
                </a:solidFill>
                <a:latin typeface="Arial"/>
                <a:ea typeface="Arial"/>
                <a:cs typeface="Arial"/>
                <a:sym typeface="Arial"/>
              </a:rPr>
              <a:t>신한라이프 FC</a:t>
            </a:r>
            <a:endParaRPr sz="650">
              <a:latin typeface="Arial"/>
              <a:ea typeface="Arial"/>
              <a:cs typeface="Arial"/>
              <a:sym typeface="Arial"/>
            </a:endParaRPr>
          </a:p>
          <a:p>
            <a:pPr indent="0" lvl="0" marL="12700" rtl="0" algn="l">
              <a:lnSpc>
                <a:spcPct val="100000"/>
              </a:lnSpc>
              <a:spcBef>
                <a:spcPts val="219"/>
              </a:spcBef>
              <a:spcAft>
                <a:spcPts val="0"/>
              </a:spcAft>
              <a:buNone/>
            </a:pPr>
            <a:r>
              <a:rPr b="1" lang="en-US" sz="650">
                <a:solidFill>
                  <a:srgbClr val="95A4F5"/>
                </a:solidFill>
                <a:latin typeface="Malgun Gothic"/>
                <a:ea typeface="Malgun Gothic"/>
                <a:cs typeface="Malgun Gothic"/>
                <a:sym typeface="Malgun Gothic"/>
              </a:rPr>
              <a:t>옥상철 Royal Partner</a:t>
            </a:r>
            <a:endParaRPr sz="650">
              <a:latin typeface="Malgun Gothic"/>
              <a:ea typeface="Malgun Gothic"/>
              <a:cs typeface="Malgun Gothic"/>
              <a:sym typeface="Malgun Gothic"/>
            </a:endParaRPr>
          </a:p>
        </p:txBody>
      </p:sp>
      <p:grpSp>
        <p:nvGrpSpPr>
          <p:cNvPr id="5896" name="Google Shape;5896;p94"/>
          <p:cNvGrpSpPr/>
          <p:nvPr/>
        </p:nvGrpSpPr>
        <p:grpSpPr>
          <a:xfrm>
            <a:off x="2340000" y="300512"/>
            <a:ext cx="7956550" cy="1703070"/>
            <a:chOff x="2340000" y="300512"/>
            <a:chExt cx="7956550" cy="1703070"/>
          </a:xfrm>
        </p:grpSpPr>
        <p:sp>
          <p:nvSpPr>
            <p:cNvPr id="5897" name="Google Shape;5897;p94"/>
            <p:cNvSpPr/>
            <p:nvPr/>
          </p:nvSpPr>
          <p:spPr>
            <a:xfrm>
              <a:off x="2340000" y="1151299"/>
              <a:ext cx="7956550" cy="0"/>
            </a:xfrm>
            <a:custGeom>
              <a:rect b="b" l="l" r="r" t="t"/>
              <a:pathLst>
                <a:path extrusionOk="0" h="120000" w="7956550">
                  <a:moveTo>
                    <a:pt x="0" y="0"/>
                  </a:moveTo>
                  <a:lnTo>
                    <a:pt x="7956003" y="0"/>
                  </a:lnTo>
                </a:path>
              </a:pathLst>
            </a:custGeom>
            <a:noFill/>
            <a:ln cap="flat" cmpd="sng" w="25400">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98" name="Google Shape;5898;p94"/>
            <p:cNvPicPr preferRelativeResize="0"/>
            <p:nvPr/>
          </p:nvPicPr>
          <p:blipFill rotWithShape="1">
            <a:blip r:embed="rId14">
              <a:alphaModFix/>
            </a:blip>
            <a:srcRect b="0" l="0" r="0" t="0"/>
            <a:stretch/>
          </p:blipFill>
          <p:spPr>
            <a:xfrm>
              <a:off x="7318997" y="300520"/>
              <a:ext cx="1702968" cy="1702968"/>
            </a:xfrm>
            <a:prstGeom prst="rect">
              <a:avLst/>
            </a:prstGeom>
            <a:noFill/>
            <a:ln>
              <a:noFill/>
            </a:ln>
          </p:spPr>
        </p:pic>
        <p:sp>
          <p:nvSpPr>
            <p:cNvPr id="5899" name="Google Shape;5899;p94"/>
            <p:cNvSpPr/>
            <p:nvPr/>
          </p:nvSpPr>
          <p:spPr>
            <a:xfrm>
              <a:off x="7318991" y="300512"/>
              <a:ext cx="1703070" cy="1703070"/>
            </a:xfrm>
            <a:custGeom>
              <a:rect b="b" l="l" r="r" t="t"/>
              <a:pathLst>
                <a:path extrusionOk="0" h="1703070" w="1703070">
                  <a:moveTo>
                    <a:pt x="851484" y="1702968"/>
                  </a:moveTo>
                  <a:lnTo>
                    <a:pt x="899801" y="1701620"/>
                  </a:lnTo>
                  <a:lnTo>
                    <a:pt x="947412" y="1697624"/>
                  </a:lnTo>
                  <a:lnTo>
                    <a:pt x="994243" y="1691053"/>
                  </a:lnTo>
                  <a:lnTo>
                    <a:pt x="1040224" y="1681977"/>
                  </a:lnTo>
                  <a:lnTo>
                    <a:pt x="1085282" y="1670469"/>
                  </a:lnTo>
                  <a:lnTo>
                    <a:pt x="1129346" y="1656600"/>
                  </a:lnTo>
                  <a:lnTo>
                    <a:pt x="1172343" y="1640443"/>
                  </a:lnTo>
                  <a:lnTo>
                    <a:pt x="1214202" y="1622070"/>
                  </a:lnTo>
                  <a:lnTo>
                    <a:pt x="1254850" y="1601552"/>
                  </a:lnTo>
                  <a:lnTo>
                    <a:pt x="1294217" y="1578961"/>
                  </a:lnTo>
                  <a:lnTo>
                    <a:pt x="1332229" y="1554369"/>
                  </a:lnTo>
                  <a:lnTo>
                    <a:pt x="1368815" y="1527847"/>
                  </a:lnTo>
                  <a:lnTo>
                    <a:pt x="1403904" y="1499469"/>
                  </a:lnTo>
                  <a:lnTo>
                    <a:pt x="1437423" y="1469305"/>
                  </a:lnTo>
                  <a:lnTo>
                    <a:pt x="1469301" y="1437428"/>
                  </a:lnTo>
                  <a:lnTo>
                    <a:pt x="1499465" y="1403909"/>
                  </a:lnTo>
                  <a:lnTo>
                    <a:pt x="1527844" y="1368821"/>
                  </a:lnTo>
                  <a:lnTo>
                    <a:pt x="1554365" y="1332235"/>
                  </a:lnTo>
                  <a:lnTo>
                    <a:pt x="1578958" y="1294222"/>
                  </a:lnTo>
                  <a:lnTo>
                    <a:pt x="1601549" y="1254856"/>
                  </a:lnTo>
                  <a:lnTo>
                    <a:pt x="1622068" y="1214207"/>
                  </a:lnTo>
                  <a:lnTo>
                    <a:pt x="1640442" y="1172348"/>
                  </a:lnTo>
                  <a:lnTo>
                    <a:pt x="1656599" y="1129351"/>
                  </a:lnTo>
                  <a:lnTo>
                    <a:pt x="1670468" y="1085287"/>
                  </a:lnTo>
                  <a:lnTo>
                    <a:pt x="1681976" y="1040228"/>
                  </a:lnTo>
                  <a:lnTo>
                    <a:pt x="1691052" y="994247"/>
                  </a:lnTo>
                  <a:lnTo>
                    <a:pt x="1697624" y="947414"/>
                  </a:lnTo>
                  <a:lnTo>
                    <a:pt x="1701620" y="899802"/>
                  </a:lnTo>
                  <a:lnTo>
                    <a:pt x="1702968" y="851484"/>
                  </a:lnTo>
                  <a:lnTo>
                    <a:pt x="1701620" y="803166"/>
                  </a:lnTo>
                  <a:lnTo>
                    <a:pt x="1697624" y="755556"/>
                  </a:lnTo>
                  <a:lnTo>
                    <a:pt x="1691052" y="708724"/>
                  </a:lnTo>
                  <a:lnTo>
                    <a:pt x="1681976" y="662743"/>
                  </a:lnTo>
                  <a:lnTo>
                    <a:pt x="1670468" y="617685"/>
                  </a:lnTo>
                  <a:lnTo>
                    <a:pt x="1656599" y="573622"/>
                  </a:lnTo>
                  <a:lnTo>
                    <a:pt x="1640442" y="530624"/>
                  </a:lnTo>
                  <a:lnTo>
                    <a:pt x="1622068" y="488766"/>
                  </a:lnTo>
                  <a:lnTo>
                    <a:pt x="1601549" y="448117"/>
                  </a:lnTo>
                  <a:lnTo>
                    <a:pt x="1578958" y="408751"/>
                  </a:lnTo>
                  <a:lnTo>
                    <a:pt x="1554365" y="370738"/>
                  </a:lnTo>
                  <a:lnTo>
                    <a:pt x="1527844" y="334152"/>
                  </a:lnTo>
                  <a:lnTo>
                    <a:pt x="1499465" y="299063"/>
                  </a:lnTo>
                  <a:lnTo>
                    <a:pt x="1469301" y="265544"/>
                  </a:lnTo>
                  <a:lnTo>
                    <a:pt x="1437423" y="233667"/>
                  </a:lnTo>
                  <a:lnTo>
                    <a:pt x="1403904" y="203503"/>
                  </a:lnTo>
                  <a:lnTo>
                    <a:pt x="1368815" y="175124"/>
                  </a:lnTo>
                  <a:lnTo>
                    <a:pt x="1332229" y="148602"/>
                  </a:lnTo>
                  <a:lnTo>
                    <a:pt x="1294217" y="124010"/>
                  </a:lnTo>
                  <a:lnTo>
                    <a:pt x="1254850" y="101418"/>
                  </a:lnTo>
                  <a:lnTo>
                    <a:pt x="1214202" y="80900"/>
                  </a:lnTo>
                  <a:lnTo>
                    <a:pt x="1172343" y="62526"/>
                  </a:lnTo>
                  <a:lnTo>
                    <a:pt x="1129346" y="46368"/>
                  </a:lnTo>
                  <a:lnTo>
                    <a:pt x="1085282" y="32500"/>
                  </a:lnTo>
                  <a:lnTo>
                    <a:pt x="1040224" y="20991"/>
                  </a:lnTo>
                  <a:lnTo>
                    <a:pt x="994243" y="11915"/>
                  </a:lnTo>
                  <a:lnTo>
                    <a:pt x="947412" y="5343"/>
                  </a:lnTo>
                  <a:lnTo>
                    <a:pt x="899801" y="1347"/>
                  </a:lnTo>
                  <a:lnTo>
                    <a:pt x="851484" y="0"/>
                  </a:lnTo>
                  <a:lnTo>
                    <a:pt x="803165" y="1347"/>
                  </a:lnTo>
                  <a:lnTo>
                    <a:pt x="755553" y="5343"/>
                  </a:lnTo>
                  <a:lnTo>
                    <a:pt x="708721" y="11915"/>
                  </a:lnTo>
                  <a:lnTo>
                    <a:pt x="662739" y="20991"/>
                  </a:lnTo>
                  <a:lnTo>
                    <a:pt x="617681" y="32500"/>
                  </a:lnTo>
                  <a:lnTo>
                    <a:pt x="573617" y="46368"/>
                  </a:lnTo>
                  <a:lnTo>
                    <a:pt x="530619" y="62526"/>
                  </a:lnTo>
                  <a:lnTo>
                    <a:pt x="488760" y="80900"/>
                  </a:lnTo>
                  <a:lnTo>
                    <a:pt x="448112" y="101418"/>
                  </a:lnTo>
                  <a:lnTo>
                    <a:pt x="408745" y="124010"/>
                  </a:lnTo>
                  <a:lnTo>
                    <a:pt x="370733" y="148602"/>
                  </a:lnTo>
                  <a:lnTo>
                    <a:pt x="334147" y="175124"/>
                  </a:lnTo>
                  <a:lnTo>
                    <a:pt x="299058" y="203503"/>
                  </a:lnTo>
                  <a:lnTo>
                    <a:pt x="265539" y="233667"/>
                  </a:lnTo>
                  <a:lnTo>
                    <a:pt x="233662" y="265544"/>
                  </a:lnTo>
                  <a:lnTo>
                    <a:pt x="203498" y="299063"/>
                  </a:lnTo>
                  <a:lnTo>
                    <a:pt x="175120" y="334152"/>
                  </a:lnTo>
                  <a:lnTo>
                    <a:pt x="148599" y="370738"/>
                  </a:lnTo>
                  <a:lnTo>
                    <a:pt x="124007" y="408751"/>
                  </a:lnTo>
                  <a:lnTo>
                    <a:pt x="101416" y="448117"/>
                  </a:lnTo>
                  <a:lnTo>
                    <a:pt x="80898" y="488766"/>
                  </a:lnTo>
                  <a:lnTo>
                    <a:pt x="62524" y="530624"/>
                  </a:lnTo>
                  <a:lnTo>
                    <a:pt x="46367" y="573622"/>
                  </a:lnTo>
                  <a:lnTo>
                    <a:pt x="32499" y="617685"/>
                  </a:lnTo>
                  <a:lnTo>
                    <a:pt x="20991" y="662743"/>
                  </a:lnTo>
                  <a:lnTo>
                    <a:pt x="11915" y="708724"/>
                  </a:lnTo>
                  <a:lnTo>
                    <a:pt x="5343" y="755556"/>
                  </a:lnTo>
                  <a:lnTo>
                    <a:pt x="1347" y="803166"/>
                  </a:lnTo>
                  <a:lnTo>
                    <a:pt x="0" y="851484"/>
                  </a:lnTo>
                  <a:lnTo>
                    <a:pt x="1347" y="899802"/>
                  </a:lnTo>
                  <a:lnTo>
                    <a:pt x="5343" y="947414"/>
                  </a:lnTo>
                  <a:lnTo>
                    <a:pt x="11915" y="994247"/>
                  </a:lnTo>
                  <a:lnTo>
                    <a:pt x="20991" y="1040228"/>
                  </a:lnTo>
                  <a:lnTo>
                    <a:pt x="32499" y="1085287"/>
                  </a:lnTo>
                  <a:lnTo>
                    <a:pt x="46367" y="1129351"/>
                  </a:lnTo>
                  <a:lnTo>
                    <a:pt x="62524" y="1172348"/>
                  </a:lnTo>
                  <a:lnTo>
                    <a:pt x="80898" y="1214207"/>
                  </a:lnTo>
                  <a:lnTo>
                    <a:pt x="101416" y="1254856"/>
                  </a:lnTo>
                  <a:lnTo>
                    <a:pt x="124007" y="1294222"/>
                  </a:lnTo>
                  <a:lnTo>
                    <a:pt x="148599" y="1332235"/>
                  </a:lnTo>
                  <a:lnTo>
                    <a:pt x="175120" y="1368821"/>
                  </a:lnTo>
                  <a:lnTo>
                    <a:pt x="203498" y="1403909"/>
                  </a:lnTo>
                  <a:lnTo>
                    <a:pt x="233662" y="1437428"/>
                  </a:lnTo>
                  <a:lnTo>
                    <a:pt x="265539" y="1469305"/>
                  </a:lnTo>
                  <a:lnTo>
                    <a:pt x="299058" y="1499469"/>
                  </a:lnTo>
                  <a:lnTo>
                    <a:pt x="334147" y="1527847"/>
                  </a:lnTo>
                  <a:lnTo>
                    <a:pt x="370733" y="1554369"/>
                  </a:lnTo>
                  <a:lnTo>
                    <a:pt x="408745" y="1578961"/>
                  </a:lnTo>
                  <a:lnTo>
                    <a:pt x="448112" y="1601552"/>
                  </a:lnTo>
                  <a:lnTo>
                    <a:pt x="488760" y="1622070"/>
                  </a:lnTo>
                  <a:lnTo>
                    <a:pt x="530619" y="1640443"/>
                  </a:lnTo>
                  <a:lnTo>
                    <a:pt x="573617" y="1656600"/>
                  </a:lnTo>
                  <a:lnTo>
                    <a:pt x="617681" y="1670469"/>
                  </a:lnTo>
                  <a:lnTo>
                    <a:pt x="662739" y="1681977"/>
                  </a:lnTo>
                  <a:lnTo>
                    <a:pt x="708721" y="1691053"/>
                  </a:lnTo>
                  <a:lnTo>
                    <a:pt x="755553" y="1697624"/>
                  </a:lnTo>
                  <a:lnTo>
                    <a:pt x="803165" y="1701620"/>
                  </a:lnTo>
                  <a:lnTo>
                    <a:pt x="851484" y="1702968"/>
                  </a:lnTo>
                  <a:close/>
                </a:path>
              </a:pathLst>
            </a:custGeom>
            <a:noFill/>
            <a:ln cap="flat" cmpd="sng" w="250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00" name="Google Shape;5900;p94"/>
          <p:cNvSpPr/>
          <p:nvPr/>
        </p:nvSpPr>
        <p:spPr>
          <a:xfrm>
            <a:off x="2340002" y="2311198"/>
            <a:ext cx="7956550" cy="4385310"/>
          </a:xfrm>
          <a:custGeom>
            <a:rect b="b" l="l" r="r" t="t"/>
            <a:pathLst>
              <a:path extrusionOk="0" h="4385309" w="7956550">
                <a:moveTo>
                  <a:pt x="7775994" y="0"/>
                </a:moveTo>
                <a:lnTo>
                  <a:pt x="179997" y="0"/>
                </a:lnTo>
                <a:lnTo>
                  <a:pt x="132144" y="6430"/>
                </a:lnTo>
                <a:lnTo>
                  <a:pt x="89146" y="24576"/>
                </a:lnTo>
                <a:lnTo>
                  <a:pt x="52717" y="52722"/>
                </a:lnTo>
                <a:lnTo>
                  <a:pt x="24573" y="89152"/>
                </a:lnTo>
                <a:lnTo>
                  <a:pt x="6429" y="132149"/>
                </a:lnTo>
                <a:lnTo>
                  <a:pt x="0" y="179997"/>
                </a:lnTo>
                <a:lnTo>
                  <a:pt x="0" y="4204804"/>
                </a:lnTo>
                <a:lnTo>
                  <a:pt x="6429" y="4252652"/>
                </a:lnTo>
                <a:lnTo>
                  <a:pt x="24573" y="4295649"/>
                </a:lnTo>
                <a:lnTo>
                  <a:pt x="52717" y="4332079"/>
                </a:lnTo>
                <a:lnTo>
                  <a:pt x="89146" y="4360225"/>
                </a:lnTo>
                <a:lnTo>
                  <a:pt x="132144" y="4378371"/>
                </a:lnTo>
                <a:lnTo>
                  <a:pt x="179997" y="4384802"/>
                </a:lnTo>
                <a:lnTo>
                  <a:pt x="7775994" y="4384802"/>
                </a:lnTo>
                <a:lnTo>
                  <a:pt x="7823846" y="4378371"/>
                </a:lnTo>
                <a:lnTo>
                  <a:pt x="7866844" y="4360225"/>
                </a:lnTo>
                <a:lnTo>
                  <a:pt x="7903273" y="4332079"/>
                </a:lnTo>
                <a:lnTo>
                  <a:pt x="7931417" y="4295649"/>
                </a:lnTo>
                <a:lnTo>
                  <a:pt x="7949561" y="4252652"/>
                </a:lnTo>
                <a:lnTo>
                  <a:pt x="7955991" y="4204804"/>
                </a:lnTo>
                <a:lnTo>
                  <a:pt x="7955991" y="179997"/>
                </a:lnTo>
                <a:lnTo>
                  <a:pt x="7949561" y="132149"/>
                </a:lnTo>
                <a:lnTo>
                  <a:pt x="7931417" y="89152"/>
                </a:lnTo>
                <a:lnTo>
                  <a:pt x="7903273" y="52722"/>
                </a:lnTo>
                <a:lnTo>
                  <a:pt x="7866844" y="24576"/>
                </a:lnTo>
                <a:lnTo>
                  <a:pt x="7823846" y="6430"/>
                </a:lnTo>
                <a:lnTo>
                  <a:pt x="7775994"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1" name="Google Shape;5901;p94"/>
          <p:cNvSpPr txBox="1"/>
          <p:nvPr/>
        </p:nvSpPr>
        <p:spPr>
          <a:xfrm>
            <a:off x="2543299" y="2450998"/>
            <a:ext cx="2084070"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신한라이프의 FC로서 담당하고 계신 업무에 대해 간단한 소개 부탁드립니다</a:t>
            </a:r>
            <a:endParaRPr sz="800">
              <a:latin typeface="Arial"/>
              <a:ea typeface="Arial"/>
              <a:cs typeface="Arial"/>
              <a:sym typeface="Arial"/>
            </a:endParaRPr>
          </a:p>
        </p:txBody>
      </p:sp>
      <p:grpSp>
        <p:nvGrpSpPr>
          <p:cNvPr id="5902" name="Google Shape;5902;p94"/>
          <p:cNvGrpSpPr/>
          <p:nvPr/>
        </p:nvGrpSpPr>
        <p:grpSpPr>
          <a:xfrm>
            <a:off x="2555999" y="2844698"/>
            <a:ext cx="1928632" cy="754380"/>
            <a:chOff x="2555999" y="2844698"/>
            <a:chExt cx="1928632" cy="754380"/>
          </a:xfrm>
        </p:grpSpPr>
        <p:pic>
          <p:nvPicPr>
            <p:cNvPr id="5903" name="Google Shape;5903;p94"/>
            <p:cNvPicPr preferRelativeResize="0"/>
            <p:nvPr/>
          </p:nvPicPr>
          <p:blipFill rotWithShape="1">
            <a:blip r:embed="rId15">
              <a:alphaModFix/>
            </a:blip>
            <a:srcRect b="0" l="0" r="0" t="0"/>
            <a:stretch/>
          </p:blipFill>
          <p:spPr>
            <a:xfrm>
              <a:off x="2555999" y="2844698"/>
              <a:ext cx="101650" cy="101650"/>
            </a:xfrm>
            <a:prstGeom prst="rect">
              <a:avLst/>
            </a:prstGeom>
            <a:noFill/>
            <a:ln>
              <a:noFill/>
            </a:ln>
          </p:spPr>
        </p:pic>
        <p:pic>
          <p:nvPicPr>
            <p:cNvPr id="5904" name="Google Shape;5904;p94"/>
            <p:cNvPicPr preferRelativeResize="0"/>
            <p:nvPr/>
          </p:nvPicPr>
          <p:blipFill rotWithShape="1">
            <a:blip r:embed="rId16">
              <a:alphaModFix/>
            </a:blip>
            <a:srcRect b="0" l="0" r="0" t="0"/>
            <a:stretch/>
          </p:blipFill>
          <p:spPr>
            <a:xfrm>
              <a:off x="3504984" y="3351428"/>
              <a:ext cx="95250" cy="82550"/>
            </a:xfrm>
            <a:prstGeom prst="rect">
              <a:avLst/>
            </a:prstGeom>
            <a:noFill/>
            <a:ln>
              <a:noFill/>
            </a:ln>
          </p:spPr>
        </p:pic>
        <p:pic>
          <p:nvPicPr>
            <p:cNvPr id="5905" name="Google Shape;5905;p94"/>
            <p:cNvPicPr preferRelativeResize="0"/>
            <p:nvPr/>
          </p:nvPicPr>
          <p:blipFill rotWithShape="1">
            <a:blip r:embed="rId16">
              <a:alphaModFix/>
            </a:blip>
            <a:srcRect b="0" l="0" r="0" t="0"/>
            <a:stretch/>
          </p:blipFill>
          <p:spPr>
            <a:xfrm>
              <a:off x="4389381" y="3516528"/>
              <a:ext cx="95250" cy="82550"/>
            </a:xfrm>
            <a:prstGeom prst="rect">
              <a:avLst/>
            </a:prstGeom>
            <a:noFill/>
            <a:ln>
              <a:noFill/>
            </a:ln>
          </p:spPr>
        </p:pic>
      </p:grpSp>
      <p:sp>
        <p:nvSpPr>
          <p:cNvPr id="5906" name="Google Shape;5906;p94"/>
          <p:cNvSpPr txBox="1"/>
          <p:nvPr/>
        </p:nvSpPr>
        <p:spPr>
          <a:xfrm>
            <a:off x="2543299" y="2946298"/>
            <a:ext cx="2390775" cy="16764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2006년 9월에 위촉되어 FC일을 수행하고 있습니다. 10 여 년 전부터는 고객의 은퇴 및 상속플랜에 좀 더 집중하 여 컨설팅 해드리고 있 며, 그 중에서도 법인 대주주 대 표이사의 가업승계를 위한 절세상담을 주력 로 하고 있 습니다. 법인을 소유하고 있는 고객에게는 법인의 주식이 소유방식이기도 하지만 향후 발생할 세금(상속세)의 원 천이기 때문에 법인주식의 사전증여 및 주식가치 인하를 위한 컨설팅을 진행해드리고 있습니다. 또한 갑작스럽게 또는 미래에 발생할 수 있는 상속세 납부재원을 마련하기 위해 종신보험을 가입하도록 하고 있습니다.</a:t>
            </a:r>
            <a:endParaRPr sz="800">
              <a:latin typeface="Arial"/>
              <a:ea typeface="Arial"/>
              <a:cs typeface="Arial"/>
              <a:sym typeface="Arial"/>
            </a:endParaRPr>
          </a:p>
        </p:txBody>
      </p:sp>
      <p:sp>
        <p:nvSpPr>
          <p:cNvPr id="5907" name="Google Shape;5907;p94"/>
          <p:cNvSpPr txBox="1"/>
          <p:nvPr/>
        </p:nvSpPr>
        <p:spPr>
          <a:xfrm>
            <a:off x="5123300" y="2450998"/>
            <a:ext cx="2291080"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신한라이프가 2023년 ‘소비자 권익 보호 활동’을 위해 중점적으로 추진한 노력과 성과는 무엇인가요?</a:t>
            </a:r>
            <a:endParaRPr sz="800">
              <a:latin typeface="Arial"/>
              <a:ea typeface="Arial"/>
              <a:cs typeface="Arial"/>
              <a:sym typeface="Arial"/>
            </a:endParaRPr>
          </a:p>
        </p:txBody>
      </p:sp>
      <p:grpSp>
        <p:nvGrpSpPr>
          <p:cNvPr id="5908" name="Google Shape;5908;p94"/>
          <p:cNvGrpSpPr/>
          <p:nvPr/>
        </p:nvGrpSpPr>
        <p:grpSpPr>
          <a:xfrm>
            <a:off x="5135999" y="2844698"/>
            <a:ext cx="2363419" cy="2075180"/>
            <a:chOff x="5135999" y="2844698"/>
            <a:chExt cx="2363419" cy="2075180"/>
          </a:xfrm>
        </p:grpSpPr>
        <p:pic>
          <p:nvPicPr>
            <p:cNvPr id="5909" name="Google Shape;5909;p94"/>
            <p:cNvPicPr preferRelativeResize="0"/>
            <p:nvPr/>
          </p:nvPicPr>
          <p:blipFill rotWithShape="1">
            <a:blip r:embed="rId17">
              <a:alphaModFix/>
            </a:blip>
            <a:srcRect b="0" l="0" r="0" t="0"/>
            <a:stretch/>
          </p:blipFill>
          <p:spPr>
            <a:xfrm>
              <a:off x="5135999" y="2844698"/>
              <a:ext cx="101650" cy="101650"/>
            </a:xfrm>
            <a:prstGeom prst="rect">
              <a:avLst/>
            </a:prstGeom>
            <a:noFill/>
            <a:ln>
              <a:noFill/>
            </a:ln>
          </p:spPr>
        </p:pic>
        <p:pic>
          <p:nvPicPr>
            <p:cNvPr id="5910" name="Google Shape;5910;p94"/>
            <p:cNvPicPr preferRelativeResize="0"/>
            <p:nvPr/>
          </p:nvPicPr>
          <p:blipFill rotWithShape="1">
            <a:blip r:embed="rId16">
              <a:alphaModFix/>
            </a:blip>
            <a:srcRect b="0" l="0" r="0" t="0"/>
            <a:stretch/>
          </p:blipFill>
          <p:spPr>
            <a:xfrm>
              <a:off x="6583301" y="3516528"/>
              <a:ext cx="95250" cy="82550"/>
            </a:xfrm>
            <a:prstGeom prst="rect">
              <a:avLst/>
            </a:prstGeom>
            <a:noFill/>
            <a:ln>
              <a:noFill/>
            </a:ln>
          </p:spPr>
        </p:pic>
        <p:pic>
          <p:nvPicPr>
            <p:cNvPr id="5911" name="Google Shape;5911;p94"/>
            <p:cNvPicPr preferRelativeResize="0"/>
            <p:nvPr/>
          </p:nvPicPr>
          <p:blipFill rotWithShape="1">
            <a:blip r:embed="rId16">
              <a:alphaModFix/>
            </a:blip>
            <a:srcRect b="0" l="0" r="0" t="0"/>
            <a:stretch/>
          </p:blipFill>
          <p:spPr>
            <a:xfrm>
              <a:off x="5232519" y="3681628"/>
              <a:ext cx="95250" cy="82550"/>
            </a:xfrm>
            <a:prstGeom prst="rect">
              <a:avLst/>
            </a:prstGeom>
            <a:noFill/>
            <a:ln>
              <a:noFill/>
            </a:ln>
          </p:spPr>
        </p:pic>
        <p:pic>
          <p:nvPicPr>
            <p:cNvPr id="5912" name="Google Shape;5912;p94"/>
            <p:cNvPicPr preferRelativeResize="0"/>
            <p:nvPr/>
          </p:nvPicPr>
          <p:blipFill rotWithShape="1">
            <a:blip r:embed="rId16">
              <a:alphaModFix/>
            </a:blip>
            <a:srcRect b="0" l="0" r="0" t="0"/>
            <a:stretch/>
          </p:blipFill>
          <p:spPr>
            <a:xfrm>
              <a:off x="5901047" y="4176928"/>
              <a:ext cx="95250" cy="82550"/>
            </a:xfrm>
            <a:prstGeom prst="rect">
              <a:avLst/>
            </a:prstGeom>
            <a:noFill/>
            <a:ln>
              <a:noFill/>
            </a:ln>
          </p:spPr>
        </p:pic>
        <p:pic>
          <p:nvPicPr>
            <p:cNvPr id="5913" name="Google Shape;5913;p94"/>
            <p:cNvPicPr preferRelativeResize="0"/>
            <p:nvPr/>
          </p:nvPicPr>
          <p:blipFill rotWithShape="1">
            <a:blip r:embed="rId16">
              <a:alphaModFix/>
            </a:blip>
            <a:srcRect b="0" l="0" r="0" t="0"/>
            <a:stretch/>
          </p:blipFill>
          <p:spPr>
            <a:xfrm>
              <a:off x="6206101" y="4672228"/>
              <a:ext cx="95250" cy="82550"/>
            </a:xfrm>
            <a:prstGeom prst="rect">
              <a:avLst/>
            </a:prstGeom>
            <a:noFill/>
            <a:ln>
              <a:noFill/>
            </a:ln>
          </p:spPr>
        </p:pic>
        <p:pic>
          <p:nvPicPr>
            <p:cNvPr id="5914" name="Google Shape;5914;p94"/>
            <p:cNvPicPr preferRelativeResize="0"/>
            <p:nvPr/>
          </p:nvPicPr>
          <p:blipFill rotWithShape="1">
            <a:blip r:embed="rId16">
              <a:alphaModFix/>
            </a:blip>
            <a:srcRect b="0" l="0" r="0" t="0"/>
            <a:stretch/>
          </p:blipFill>
          <p:spPr>
            <a:xfrm>
              <a:off x="5460052" y="4837328"/>
              <a:ext cx="95250" cy="82550"/>
            </a:xfrm>
            <a:prstGeom prst="rect">
              <a:avLst/>
            </a:prstGeom>
            <a:noFill/>
            <a:ln>
              <a:noFill/>
            </a:ln>
          </p:spPr>
        </p:pic>
        <p:pic>
          <p:nvPicPr>
            <p:cNvPr id="5915" name="Google Shape;5915;p94"/>
            <p:cNvPicPr preferRelativeResize="0"/>
            <p:nvPr/>
          </p:nvPicPr>
          <p:blipFill rotWithShape="1">
            <a:blip r:embed="rId16">
              <a:alphaModFix/>
            </a:blip>
            <a:srcRect b="0" l="0" r="0" t="0"/>
            <a:stretch/>
          </p:blipFill>
          <p:spPr>
            <a:xfrm>
              <a:off x="7404168" y="4837328"/>
              <a:ext cx="95250" cy="82550"/>
            </a:xfrm>
            <a:prstGeom prst="rect">
              <a:avLst/>
            </a:prstGeom>
            <a:noFill/>
            <a:ln>
              <a:noFill/>
            </a:ln>
          </p:spPr>
        </p:pic>
      </p:grpSp>
      <p:sp>
        <p:nvSpPr>
          <p:cNvPr id="5916" name="Google Shape;5916;p94"/>
          <p:cNvSpPr txBox="1"/>
          <p:nvPr/>
        </p:nvSpPr>
        <p:spPr>
          <a:xfrm>
            <a:off x="5123299" y="2946298"/>
            <a:ext cx="2390775" cy="26670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신한라이프는 고객의 개인정보보호에 매우 민감하게 대 처하고 있는 것 같습니다. 현장에서 고객을 직접 대면하 고 있는 FC로서 주민번호, 신분증, 기타 재무 정보 등을 수집하거나 보관하는 일이 절대 없 며 회사에서도 지속 적 로 영업현장에 대해 해당내용을 교육, 감찰하고 있습 니다. 또한, 회사에서 승인하지 않은 자료 및 윤리에 어긋 나는 소통에 대해서도 해당 내용에 대해 현장 FC들도 매 우 잘 숙지하고 있 며 그로 인한 고객의 피해가 없도록 매우 세밀하게 조심하고 있습니다.</a:t>
            </a:r>
            <a:endParaRPr sz="800">
              <a:latin typeface="Arial"/>
              <a:ea typeface="Arial"/>
              <a:cs typeface="Arial"/>
              <a:sym typeface="Arial"/>
            </a:endParaRPr>
          </a:p>
          <a:p>
            <a:pPr indent="0" lvl="0" marL="12700" marR="5080" rtl="0" algn="l">
              <a:lnSpc>
                <a:spcPct val="135400"/>
              </a:lnSpc>
              <a:spcBef>
                <a:spcPts val="0"/>
              </a:spcBef>
              <a:spcAft>
                <a:spcPts val="0"/>
              </a:spcAft>
              <a:buNone/>
            </a:pPr>
            <a:r>
              <a:rPr b="0" lang="en-US" sz="800">
                <a:solidFill>
                  <a:srgbClr val="FFFFFF"/>
                </a:solidFill>
                <a:latin typeface="Arial"/>
                <a:ea typeface="Arial"/>
                <a:cs typeface="Arial"/>
                <a:sym typeface="Arial"/>
              </a:rPr>
              <a:t>고객이 알고 싶어하는 내용에 대해서는 홈페이지 및 회사 어플 등을 통해서 실시간  로 어디서나 조회할 수 있게 하고 있며 시대흐름에 맞춰서 해마다 더 편한 방식 로 소통하고 있습니다. 고객이 안심하고 금융상품을 가입 하고 또 진행되는 내용에 대해서도 편하게 소통하며 믿고 맡길 수 있는 회사에서 일하고 있다는 점에서 FC로서 큰 자긍심을 느끼고 있습니다.</a:t>
            </a:r>
            <a:endParaRPr sz="800">
              <a:latin typeface="Arial"/>
              <a:ea typeface="Arial"/>
              <a:cs typeface="Arial"/>
              <a:sym typeface="Arial"/>
            </a:endParaRPr>
          </a:p>
        </p:txBody>
      </p:sp>
      <p:sp>
        <p:nvSpPr>
          <p:cNvPr id="5917" name="Google Shape;5917;p94"/>
          <p:cNvSpPr txBox="1"/>
          <p:nvPr/>
        </p:nvSpPr>
        <p:spPr>
          <a:xfrm>
            <a:off x="7703300" y="2450998"/>
            <a:ext cx="2133600" cy="6858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향후 신한라이프가 ‘소비자 권익 보호 활동’ 노력을 강화하기 위해 어떠한 방향으로 나아가야 한다고 생각하시나요?그리고 그 과정에서 어떠한 역할과 기여를 하고 싶으신가요?</a:t>
            </a:r>
            <a:endParaRPr sz="800">
              <a:latin typeface="Arial"/>
              <a:ea typeface="Arial"/>
              <a:cs typeface="Arial"/>
              <a:sym typeface="Arial"/>
            </a:endParaRPr>
          </a:p>
        </p:txBody>
      </p:sp>
      <p:grpSp>
        <p:nvGrpSpPr>
          <p:cNvPr id="5918" name="Google Shape;5918;p94"/>
          <p:cNvGrpSpPr/>
          <p:nvPr/>
        </p:nvGrpSpPr>
        <p:grpSpPr>
          <a:xfrm>
            <a:off x="7715999" y="3174898"/>
            <a:ext cx="1856132" cy="919480"/>
            <a:chOff x="7715999" y="3174898"/>
            <a:chExt cx="1856132" cy="919480"/>
          </a:xfrm>
        </p:grpSpPr>
        <p:pic>
          <p:nvPicPr>
            <p:cNvPr id="5919" name="Google Shape;5919;p94"/>
            <p:cNvPicPr preferRelativeResize="0"/>
            <p:nvPr/>
          </p:nvPicPr>
          <p:blipFill rotWithShape="1">
            <a:blip r:embed="rId17">
              <a:alphaModFix/>
            </a:blip>
            <a:srcRect b="0" l="0" r="0" t="0"/>
            <a:stretch/>
          </p:blipFill>
          <p:spPr>
            <a:xfrm>
              <a:off x="7715999" y="3174898"/>
              <a:ext cx="101650" cy="101650"/>
            </a:xfrm>
            <a:prstGeom prst="rect">
              <a:avLst/>
            </a:prstGeom>
            <a:noFill/>
            <a:ln>
              <a:noFill/>
            </a:ln>
          </p:spPr>
        </p:pic>
        <p:pic>
          <p:nvPicPr>
            <p:cNvPr id="5920" name="Google Shape;5920;p94"/>
            <p:cNvPicPr preferRelativeResize="0"/>
            <p:nvPr/>
          </p:nvPicPr>
          <p:blipFill rotWithShape="1">
            <a:blip r:embed="rId16">
              <a:alphaModFix/>
            </a:blip>
            <a:srcRect b="0" l="0" r="0" t="0"/>
            <a:stretch/>
          </p:blipFill>
          <p:spPr>
            <a:xfrm>
              <a:off x="9476881" y="4011828"/>
              <a:ext cx="95250" cy="82550"/>
            </a:xfrm>
            <a:prstGeom prst="rect">
              <a:avLst/>
            </a:prstGeom>
            <a:noFill/>
            <a:ln>
              <a:noFill/>
            </a:ln>
          </p:spPr>
        </p:pic>
      </p:grpSp>
      <p:sp>
        <p:nvSpPr>
          <p:cNvPr id="5921" name="Google Shape;5921;p94"/>
          <p:cNvSpPr txBox="1"/>
          <p:nvPr/>
        </p:nvSpPr>
        <p:spPr>
          <a:xfrm>
            <a:off x="7703300" y="3276498"/>
            <a:ext cx="2390775" cy="2336800"/>
          </a:xfrm>
          <a:prstGeom prst="rect">
            <a:avLst/>
          </a:prstGeom>
          <a:noFill/>
          <a:ln>
            <a:noFill/>
          </a:ln>
        </p:spPr>
        <p:txBody>
          <a:bodyPr anchorCtr="0" anchor="t" bIns="0" lIns="0" spcFirstLastPara="1" rIns="0" wrap="square" tIns="12700">
            <a:spAutoFit/>
          </a:bodyPr>
          <a:lstStyle/>
          <a:p>
            <a:pPr indent="0" lvl="0" marL="12700" marR="5715" rtl="0" algn="just">
              <a:lnSpc>
                <a:spcPct val="135400"/>
              </a:lnSpc>
              <a:spcBef>
                <a:spcPts val="0"/>
              </a:spcBef>
              <a:spcAft>
                <a:spcPts val="0"/>
              </a:spcAft>
              <a:buNone/>
            </a:pPr>
            <a:r>
              <a:rPr b="0" lang="en-US" sz="800">
                <a:solidFill>
                  <a:srgbClr val="FFFFFF"/>
                </a:solidFill>
                <a:latin typeface="Arial"/>
                <a:ea typeface="Arial"/>
                <a:cs typeface="Arial"/>
                <a:sym typeface="Arial"/>
              </a:rPr>
              <a:t>소비자는 고객이고 금융회사는 고객의 선택을 받아야 하 는 회사입니다. 어떤 순간에도 고객의 이익이 반하는 제 도나 정책을 실행할 수 없다고 생각합니다. 소비자 권익 에 관한 부분은 아무리 강조해도 지나치지 않다고 생각하 며 시대흐름에 발맞춰 편의성 또한 지속적 로 개발돼야 한다고 생각합니다. 그리고 고객의 입장에서 필요한 상품 을 꾸준히 개발하고 출시하는 것은 고객과 회사의 상생을 이루는 중요한 부분입니다.</a:t>
            </a:r>
            <a:endParaRPr sz="800">
              <a:latin typeface="Arial"/>
              <a:ea typeface="Arial"/>
              <a:cs typeface="Arial"/>
              <a:sym typeface="Arial"/>
            </a:endParaRPr>
          </a:p>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따라서 지속적인 연구와 개발을 통해 혁신적이고 새로운 금융 상품을 꾸준히 출시하는 것이 중요하다 생각됩니다. 저는 현장에서 고객과 직접 대면 소통하는 FC로서 고객 의 니즈를 꾸준히 회사에 전달하고, 안전하고 유익한 서 비스를 제공하여 신한라이프가 모두에게 신뢰받는 기업 이 되도록 기여하겠습니다.</a:t>
            </a:r>
            <a:endParaRPr sz="800">
              <a:latin typeface="Arial"/>
              <a:ea typeface="Arial"/>
              <a:cs typeface="Arial"/>
              <a:sym typeface="Arial"/>
            </a:endParaRPr>
          </a:p>
        </p:txBody>
      </p:sp>
      <p:sp>
        <p:nvSpPr>
          <p:cNvPr id="5922" name="Google Shape;5922;p94"/>
          <p:cNvSpPr txBox="1"/>
          <p:nvPr/>
        </p:nvSpPr>
        <p:spPr>
          <a:xfrm>
            <a:off x="2327300" y="1253712"/>
            <a:ext cx="3783965" cy="431800"/>
          </a:xfrm>
          <a:prstGeom prst="rect">
            <a:avLst/>
          </a:prstGeom>
          <a:noFill/>
          <a:ln>
            <a:noFill/>
          </a:ln>
        </p:spPr>
        <p:txBody>
          <a:bodyPr anchorCtr="0" anchor="t" bIns="0" lIns="0" spcFirstLastPara="1" rIns="0" wrap="square" tIns="12700">
            <a:spAutoFit/>
          </a:bodyPr>
          <a:lstStyle/>
          <a:p>
            <a:pPr indent="0" lvl="0" marL="12700" marR="5080" rtl="0" algn="l">
              <a:lnSpc>
                <a:spcPct val="148100"/>
              </a:lnSpc>
              <a:spcBef>
                <a:spcPts val="0"/>
              </a:spcBef>
              <a:spcAft>
                <a:spcPts val="0"/>
              </a:spcAft>
              <a:buNone/>
            </a:pPr>
            <a:r>
              <a:rPr b="0" lang="en-US" sz="900">
                <a:solidFill>
                  <a:srgbClr val="231F20"/>
                </a:solidFill>
                <a:latin typeface="Arial"/>
                <a:ea typeface="Arial"/>
                <a:cs typeface="Arial"/>
                <a:sym typeface="Arial"/>
              </a:rPr>
              <a:t>현장에서 고객과 직접 소통하는 FC로서 고객의 니즈를 꾸준히 회사에 전달하고, 신한라이프가 모두에게 신뢰받는 기업이 되도록 기여하겠습니다.</a:t>
            </a:r>
            <a:endParaRPr sz="900">
              <a:latin typeface="Arial"/>
              <a:ea typeface="Arial"/>
              <a:cs typeface="Arial"/>
              <a:sym typeface="Arial"/>
            </a:endParaRPr>
          </a:p>
        </p:txBody>
      </p:sp>
      <p:sp>
        <p:nvSpPr>
          <p:cNvPr id="5923" name="Google Shape;5923;p94"/>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94</a:t>
            </a:r>
            <a:endParaRPr sz="900">
              <a:latin typeface="Malgun Gothic"/>
              <a:ea typeface="Malgun Gothic"/>
              <a:cs typeface="Malgun Gothic"/>
              <a:sym typeface="Malgun Gothic"/>
            </a:endParaRPr>
          </a:p>
        </p:txBody>
      </p:sp>
      <p:pic>
        <p:nvPicPr>
          <p:cNvPr id="5924" name="Google Shape;5924;p94"/>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5925" name="Google Shape;5925;p94"/>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5926" name="Google Shape;5926;p94"/>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5927" name="Google Shape;5927;p94"/>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5928" name="Google Shape;5928;p94"/>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32" name="Shape 5932"/>
        <p:cNvGrpSpPr/>
        <p:nvPr/>
      </p:nvGrpSpPr>
      <p:grpSpPr>
        <a:xfrm>
          <a:off x="0" y="0"/>
          <a:ext cx="0" cy="0"/>
          <a:chOff x="0" y="0"/>
          <a:chExt cx="0" cy="0"/>
        </a:xfrm>
      </p:grpSpPr>
      <p:graphicFrame>
        <p:nvGraphicFramePr>
          <p:cNvPr id="5933" name="Google Shape;5933;p95"/>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2">
                            <a:extLst>
                              <a:ext uri="{A12FA001-AC4F-418D-AE19-62706E023703}">
                                <ahyp:hlinkClr val="tx"/>
                              </a:ext>
                            </a:extLst>
                          </a:hlinkClick>
                        </a:rPr>
                        <a:t>개인정보보호 및 데이터</a:t>
                      </a:r>
                      <a:r>
                        <a:rPr b="1" lang="en-US" sz="650" u="none" cap="none" strike="noStrike">
                          <a:solidFill>
                            <a:srgbClr val="95A4F5"/>
                          </a:solidFill>
                          <a:latin typeface="Malgun Gothic"/>
                          <a:ea typeface="Malgun Gothic"/>
                          <a:cs typeface="Malgun Gothic"/>
                          <a:sym typeface="Malgun Gothic"/>
                        </a:rPr>
                        <a:t> 보안</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5934" name="Google Shape;5934;p95"/>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개인정보보호 및 데이터 보안</a:t>
            </a:r>
            <a:endParaRPr/>
          </a:p>
        </p:txBody>
      </p:sp>
      <p:grpSp>
        <p:nvGrpSpPr>
          <p:cNvPr id="5935" name="Google Shape;5935;p95"/>
          <p:cNvGrpSpPr/>
          <p:nvPr/>
        </p:nvGrpSpPr>
        <p:grpSpPr>
          <a:xfrm>
            <a:off x="2339987" y="1644434"/>
            <a:ext cx="3726179" cy="3810"/>
            <a:chOff x="2339987" y="1644434"/>
            <a:chExt cx="3726179" cy="3810"/>
          </a:xfrm>
        </p:grpSpPr>
        <p:sp>
          <p:nvSpPr>
            <p:cNvPr id="5936" name="Google Shape;5936;p95"/>
            <p:cNvSpPr/>
            <p:nvPr/>
          </p:nvSpPr>
          <p:spPr>
            <a:xfrm>
              <a:off x="2349531" y="1646327"/>
              <a:ext cx="3710940" cy="0"/>
            </a:xfrm>
            <a:custGeom>
              <a:rect b="b" l="l" r="r" t="t"/>
              <a:pathLst>
                <a:path extrusionOk="0" h="120000" w="3710940">
                  <a:moveTo>
                    <a:pt x="0" y="0"/>
                  </a:moveTo>
                  <a:lnTo>
                    <a:pt x="371074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37" name="Google Shape;5937;p95"/>
            <p:cNvSpPr/>
            <p:nvPr/>
          </p:nvSpPr>
          <p:spPr>
            <a:xfrm>
              <a:off x="2339987" y="1644434"/>
              <a:ext cx="3726179" cy="3810"/>
            </a:xfrm>
            <a:custGeom>
              <a:rect b="b" l="l" r="r" t="t"/>
              <a:pathLst>
                <a:path extrusionOk="0" h="3810" w="3726179">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3726179">
                  <a:moveTo>
                    <a:pt x="3726002" y="1905"/>
                  </a:moveTo>
                  <a:lnTo>
                    <a:pt x="3725443" y="558"/>
                  </a:lnTo>
                  <a:lnTo>
                    <a:pt x="3724097" y="0"/>
                  </a:lnTo>
                  <a:lnTo>
                    <a:pt x="3722751" y="558"/>
                  </a:lnTo>
                  <a:lnTo>
                    <a:pt x="3722192" y="1905"/>
                  </a:lnTo>
                  <a:lnTo>
                    <a:pt x="3722751" y="3251"/>
                  </a:lnTo>
                  <a:lnTo>
                    <a:pt x="3724097" y="3810"/>
                  </a:lnTo>
                  <a:lnTo>
                    <a:pt x="3725443" y="3251"/>
                  </a:lnTo>
                  <a:lnTo>
                    <a:pt x="3726002"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38" name="Google Shape;5938;p95"/>
          <p:cNvSpPr txBox="1"/>
          <p:nvPr/>
        </p:nvSpPr>
        <p:spPr>
          <a:xfrm>
            <a:off x="2327300" y="1413418"/>
            <a:ext cx="51054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거버넌스</a:t>
            </a:r>
            <a:endParaRPr sz="950">
              <a:latin typeface="Malgun Gothic"/>
              <a:ea typeface="Malgun Gothic"/>
              <a:cs typeface="Malgun Gothic"/>
              <a:sym typeface="Malgun Gothic"/>
            </a:endParaRPr>
          </a:p>
        </p:txBody>
      </p:sp>
      <p:sp>
        <p:nvSpPr>
          <p:cNvPr id="5939" name="Google Shape;5939;p95"/>
          <p:cNvSpPr txBox="1"/>
          <p:nvPr/>
        </p:nvSpPr>
        <p:spPr>
          <a:xfrm>
            <a:off x="2327300" y="1724523"/>
            <a:ext cx="3751579"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정보보호 조직 및 보고 체계</a:t>
            </a:r>
            <a:endParaRPr sz="750">
              <a:latin typeface="Malgun Gothic"/>
              <a:ea typeface="Malgun Gothic"/>
              <a:cs typeface="Malgun Gothic"/>
              <a:sym typeface="Malgun Gothic"/>
            </a:endParaRPr>
          </a:p>
          <a:p>
            <a:pPr indent="0" lvl="0" marL="12700" marR="5715"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대내·외 정보보안 위협 대응 체계를 강화하기 위해 정보보안, 개인신용정 보를 총괄하는 CEO 직속 정보보호 전담 조직을 구성하여 운영하고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CISO/CPO는 전사적인 정보보호 및 개인정보보호 등의 업무 전반에 대한 전략 수립 및 그룹 컴플라이언스 점검 등의 역할을 수행하며, 특히 개인신용정보의 관리 보호 실태 점 검 결과에 대해 연 1회 이사회에 보고하고 있습니다.</a:t>
            </a:r>
            <a:endParaRPr sz="800">
              <a:latin typeface="Arial"/>
              <a:ea typeface="Arial"/>
              <a:cs typeface="Arial"/>
              <a:sym typeface="Arial"/>
            </a:endParaRPr>
          </a:p>
        </p:txBody>
      </p:sp>
      <p:grpSp>
        <p:nvGrpSpPr>
          <p:cNvPr id="5940" name="Google Shape;5940;p95"/>
          <p:cNvGrpSpPr/>
          <p:nvPr/>
        </p:nvGrpSpPr>
        <p:grpSpPr>
          <a:xfrm>
            <a:off x="6569989" y="1644434"/>
            <a:ext cx="3726179" cy="3810"/>
            <a:chOff x="6569989" y="1644434"/>
            <a:chExt cx="3726179" cy="3810"/>
          </a:xfrm>
        </p:grpSpPr>
        <p:sp>
          <p:nvSpPr>
            <p:cNvPr id="5941" name="Google Shape;5941;p95"/>
            <p:cNvSpPr/>
            <p:nvPr/>
          </p:nvSpPr>
          <p:spPr>
            <a:xfrm>
              <a:off x="6579532" y="1646327"/>
              <a:ext cx="3710940" cy="0"/>
            </a:xfrm>
            <a:custGeom>
              <a:rect b="b" l="l" r="r" t="t"/>
              <a:pathLst>
                <a:path extrusionOk="0" h="120000" w="3710940">
                  <a:moveTo>
                    <a:pt x="0" y="0"/>
                  </a:moveTo>
                  <a:lnTo>
                    <a:pt x="3710749"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2" name="Google Shape;5942;p95"/>
            <p:cNvSpPr/>
            <p:nvPr/>
          </p:nvSpPr>
          <p:spPr>
            <a:xfrm>
              <a:off x="6569989" y="1644434"/>
              <a:ext cx="3726179" cy="3810"/>
            </a:xfrm>
            <a:custGeom>
              <a:rect b="b" l="l" r="r" t="t"/>
              <a:pathLst>
                <a:path extrusionOk="0" h="3810" w="3726179">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3726179">
                  <a:moveTo>
                    <a:pt x="3726002" y="1905"/>
                  </a:moveTo>
                  <a:lnTo>
                    <a:pt x="3725443" y="558"/>
                  </a:lnTo>
                  <a:lnTo>
                    <a:pt x="3724097" y="0"/>
                  </a:lnTo>
                  <a:lnTo>
                    <a:pt x="3722751" y="558"/>
                  </a:lnTo>
                  <a:lnTo>
                    <a:pt x="3722192" y="1905"/>
                  </a:lnTo>
                  <a:lnTo>
                    <a:pt x="3722751" y="3251"/>
                  </a:lnTo>
                  <a:lnTo>
                    <a:pt x="3724097" y="3810"/>
                  </a:lnTo>
                  <a:lnTo>
                    <a:pt x="3725443" y="3251"/>
                  </a:lnTo>
                  <a:lnTo>
                    <a:pt x="3726002"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43" name="Google Shape;5943;p95"/>
          <p:cNvSpPr txBox="1"/>
          <p:nvPr/>
        </p:nvSpPr>
        <p:spPr>
          <a:xfrm>
            <a:off x="6557299" y="1413418"/>
            <a:ext cx="26797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전략</a:t>
            </a:r>
            <a:endParaRPr sz="950">
              <a:latin typeface="Malgun Gothic"/>
              <a:ea typeface="Malgun Gothic"/>
              <a:cs typeface="Malgun Gothic"/>
              <a:sym typeface="Malgun Gothic"/>
            </a:endParaRPr>
          </a:p>
        </p:txBody>
      </p:sp>
      <p:sp>
        <p:nvSpPr>
          <p:cNvPr id="5944" name="Google Shape;5944;p95"/>
          <p:cNvSpPr txBox="1"/>
          <p:nvPr/>
        </p:nvSpPr>
        <p:spPr>
          <a:xfrm>
            <a:off x="6557299" y="1724523"/>
            <a:ext cx="3751579" cy="75755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정보보호 추진 전략</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클라우드 환경, A.I 개발 등 신기술 및 데이터 3법의 개정 등 새로운 규제에 신속히 대응 하기 위해 보안정책 관리, 자회사 정보보호 관리체계 수립 등 전사적 정보보호 역량을 확대하고 있습니다.</a:t>
            </a:r>
            <a:endParaRPr sz="800">
              <a:latin typeface="Arial"/>
              <a:ea typeface="Arial"/>
              <a:cs typeface="Arial"/>
              <a:sym typeface="Arial"/>
            </a:endParaRPr>
          </a:p>
        </p:txBody>
      </p:sp>
      <p:graphicFrame>
        <p:nvGraphicFramePr>
          <p:cNvPr id="5945" name="Google Shape;5945;p95"/>
          <p:cNvGraphicFramePr/>
          <p:nvPr/>
        </p:nvGraphicFramePr>
        <p:xfrm>
          <a:off x="2340000" y="5866262"/>
          <a:ext cx="3000000" cy="3000000"/>
        </p:xfrm>
        <a:graphic>
          <a:graphicData uri="http://schemas.openxmlformats.org/drawingml/2006/table">
            <a:tbl>
              <a:tblPr bandRow="1" firstRow="1">
                <a:noFill/>
                <a:tableStyleId>{C31ADFB9-D814-4208-886B-9652E2F75FA4}</a:tableStyleId>
              </a:tblPr>
              <a:tblGrid>
                <a:gridCol w="504200"/>
                <a:gridCol w="72400"/>
                <a:gridCol w="3150225"/>
              </a:tblGrid>
              <a:tr h="179700">
                <a:tc gridSpan="3">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정보보호팀 핵심 업무</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hMerge="1"/>
                <a:tc hMerge="1"/>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기획/전략</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정보보호 전략 수립, 정보보호 컴플라이언스 관리 및 점검 대응, 정책 의결기구 운영 등</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정보보안</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보안성 심의, 기술자문, 보안솔루션 운영관리, 사이버 침해 대응 등</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개인정보</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개인정보 정책 자문, 개인정보보호 관리체계 수립 및 관리, 내부통제 모니터링 등</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grpSp>
        <p:nvGrpSpPr>
          <p:cNvPr id="5946" name="Google Shape;5946;p95"/>
          <p:cNvGrpSpPr/>
          <p:nvPr/>
        </p:nvGrpSpPr>
        <p:grpSpPr>
          <a:xfrm>
            <a:off x="2997338" y="3341720"/>
            <a:ext cx="2262816" cy="1750435"/>
            <a:chOff x="2997338" y="3341720"/>
            <a:chExt cx="2262816" cy="1750435"/>
          </a:xfrm>
        </p:grpSpPr>
        <p:sp>
          <p:nvSpPr>
            <p:cNvPr id="5947" name="Google Shape;5947;p95"/>
            <p:cNvSpPr/>
            <p:nvPr/>
          </p:nvSpPr>
          <p:spPr>
            <a:xfrm>
              <a:off x="2997338" y="3899734"/>
              <a:ext cx="630555" cy="0"/>
            </a:xfrm>
            <a:custGeom>
              <a:rect b="b" l="l" r="r" t="t"/>
              <a:pathLst>
                <a:path extrusionOk="0" h="120000" w="630554">
                  <a:moveTo>
                    <a:pt x="0" y="0"/>
                  </a:moveTo>
                  <a:lnTo>
                    <a:pt x="629996"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8" name="Google Shape;5948;p95"/>
            <p:cNvSpPr/>
            <p:nvPr/>
          </p:nvSpPr>
          <p:spPr>
            <a:xfrm>
              <a:off x="4629599" y="4348153"/>
              <a:ext cx="630555" cy="0"/>
            </a:xfrm>
            <a:custGeom>
              <a:rect b="b" l="l" r="r" t="t"/>
              <a:pathLst>
                <a:path extrusionOk="0" h="120000" w="630554">
                  <a:moveTo>
                    <a:pt x="0" y="0"/>
                  </a:moveTo>
                  <a:lnTo>
                    <a:pt x="629996"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9" name="Google Shape;5949;p95"/>
            <p:cNvSpPr/>
            <p:nvPr/>
          </p:nvSpPr>
          <p:spPr>
            <a:xfrm>
              <a:off x="4203000" y="3556090"/>
              <a:ext cx="0" cy="1536065"/>
            </a:xfrm>
            <a:custGeom>
              <a:rect b="b" l="l" r="r" t="t"/>
              <a:pathLst>
                <a:path extrusionOk="0" h="1536064" w="120000">
                  <a:moveTo>
                    <a:pt x="0" y="0"/>
                  </a:moveTo>
                  <a:lnTo>
                    <a:pt x="0" y="153576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0" name="Google Shape;5950;p95"/>
            <p:cNvSpPr/>
            <p:nvPr/>
          </p:nvSpPr>
          <p:spPr>
            <a:xfrm>
              <a:off x="3651065" y="3341720"/>
              <a:ext cx="1104265" cy="213360"/>
            </a:xfrm>
            <a:custGeom>
              <a:rect b="b" l="l" r="r" t="t"/>
              <a:pathLst>
                <a:path extrusionOk="0" h="213360" w="1104264">
                  <a:moveTo>
                    <a:pt x="1049870"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49870" y="212826"/>
                  </a:lnTo>
                  <a:lnTo>
                    <a:pt x="1070888" y="208582"/>
                  </a:lnTo>
                  <a:lnTo>
                    <a:pt x="1088053" y="197008"/>
                  </a:lnTo>
                  <a:lnTo>
                    <a:pt x="1099627" y="179843"/>
                  </a:lnTo>
                  <a:lnTo>
                    <a:pt x="1103871" y="158826"/>
                  </a:lnTo>
                  <a:lnTo>
                    <a:pt x="1103871" y="54000"/>
                  </a:lnTo>
                  <a:lnTo>
                    <a:pt x="1099627" y="32982"/>
                  </a:lnTo>
                  <a:lnTo>
                    <a:pt x="1088053" y="15817"/>
                  </a:lnTo>
                  <a:lnTo>
                    <a:pt x="1070888" y="4244"/>
                  </a:lnTo>
                  <a:lnTo>
                    <a:pt x="1049870"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1" name="Google Shape;5951;p95"/>
            <p:cNvSpPr/>
            <p:nvPr/>
          </p:nvSpPr>
          <p:spPr>
            <a:xfrm>
              <a:off x="3651065" y="3341720"/>
              <a:ext cx="1104265" cy="213360"/>
            </a:xfrm>
            <a:custGeom>
              <a:rect b="b" l="l" r="r" t="t"/>
              <a:pathLst>
                <a:path extrusionOk="0" h="213360" w="1104264">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49870" y="212826"/>
                  </a:lnTo>
                  <a:lnTo>
                    <a:pt x="1070888" y="208582"/>
                  </a:lnTo>
                  <a:lnTo>
                    <a:pt x="1088053" y="197008"/>
                  </a:lnTo>
                  <a:lnTo>
                    <a:pt x="1099627" y="179843"/>
                  </a:lnTo>
                  <a:lnTo>
                    <a:pt x="1103871" y="158826"/>
                  </a:lnTo>
                  <a:lnTo>
                    <a:pt x="1103871" y="54000"/>
                  </a:lnTo>
                  <a:lnTo>
                    <a:pt x="1099627" y="32982"/>
                  </a:lnTo>
                  <a:lnTo>
                    <a:pt x="1088053" y="15817"/>
                  </a:lnTo>
                  <a:lnTo>
                    <a:pt x="1070888" y="4244"/>
                  </a:lnTo>
                  <a:lnTo>
                    <a:pt x="104987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52" name="Google Shape;5952;p95"/>
          <p:cNvSpPr txBox="1"/>
          <p:nvPr/>
        </p:nvSpPr>
        <p:spPr>
          <a:xfrm>
            <a:off x="3910557" y="3376821"/>
            <a:ext cx="58547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대표이사 (CEO)</a:t>
            </a:r>
            <a:endParaRPr sz="650">
              <a:latin typeface="Arial"/>
              <a:ea typeface="Arial"/>
              <a:cs typeface="Arial"/>
              <a:sym typeface="Arial"/>
            </a:endParaRPr>
          </a:p>
        </p:txBody>
      </p:sp>
      <p:grpSp>
        <p:nvGrpSpPr>
          <p:cNvPr id="5953" name="Google Shape;5953;p95"/>
          <p:cNvGrpSpPr/>
          <p:nvPr/>
        </p:nvGrpSpPr>
        <p:grpSpPr>
          <a:xfrm>
            <a:off x="3628925" y="4241720"/>
            <a:ext cx="1148715" cy="213360"/>
            <a:chOff x="3628925" y="4241720"/>
            <a:chExt cx="1148715" cy="213360"/>
          </a:xfrm>
        </p:grpSpPr>
        <p:sp>
          <p:nvSpPr>
            <p:cNvPr id="5954" name="Google Shape;5954;p95"/>
            <p:cNvSpPr/>
            <p:nvPr/>
          </p:nvSpPr>
          <p:spPr>
            <a:xfrm>
              <a:off x="3628925" y="4241720"/>
              <a:ext cx="1148715" cy="213360"/>
            </a:xfrm>
            <a:custGeom>
              <a:rect b="b" l="l" r="r" t="t"/>
              <a:pathLst>
                <a:path extrusionOk="0" h="213360" w="1148714">
                  <a:moveTo>
                    <a:pt x="1094143"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143" y="212826"/>
                  </a:lnTo>
                  <a:lnTo>
                    <a:pt x="1115166" y="208582"/>
                  </a:lnTo>
                  <a:lnTo>
                    <a:pt x="1132330" y="197008"/>
                  </a:lnTo>
                  <a:lnTo>
                    <a:pt x="1143901" y="179843"/>
                  </a:lnTo>
                  <a:lnTo>
                    <a:pt x="1148143" y="158826"/>
                  </a:lnTo>
                  <a:lnTo>
                    <a:pt x="1148143" y="54000"/>
                  </a:lnTo>
                  <a:lnTo>
                    <a:pt x="1143901" y="32982"/>
                  </a:lnTo>
                  <a:lnTo>
                    <a:pt x="1132330" y="15817"/>
                  </a:lnTo>
                  <a:lnTo>
                    <a:pt x="1115166" y="4244"/>
                  </a:lnTo>
                  <a:lnTo>
                    <a:pt x="1094143"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5" name="Google Shape;5955;p95"/>
            <p:cNvSpPr/>
            <p:nvPr/>
          </p:nvSpPr>
          <p:spPr>
            <a:xfrm>
              <a:off x="3628925" y="4241720"/>
              <a:ext cx="1148715" cy="213360"/>
            </a:xfrm>
            <a:custGeom>
              <a:rect b="b" l="l" r="r" t="t"/>
              <a:pathLst>
                <a:path extrusionOk="0" h="213360" w="1148714">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143" y="212826"/>
                  </a:lnTo>
                  <a:lnTo>
                    <a:pt x="1115166" y="208582"/>
                  </a:lnTo>
                  <a:lnTo>
                    <a:pt x="1132330" y="197008"/>
                  </a:lnTo>
                  <a:lnTo>
                    <a:pt x="1143901" y="179843"/>
                  </a:lnTo>
                  <a:lnTo>
                    <a:pt x="1148143" y="158826"/>
                  </a:lnTo>
                  <a:lnTo>
                    <a:pt x="1148143" y="54000"/>
                  </a:lnTo>
                  <a:lnTo>
                    <a:pt x="1143901" y="32982"/>
                  </a:lnTo>
                  <a:lnTo>
                    <a:pt x="1132330" y="15817"/>
                  </a:lnTo>
                  <a:lnTo>
                    <a:pt x="1115166" y="4244"/>
                  </a:lnTo>
                  <a:lnTo>
                    <a:pt x="1094143"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56" name="Google Shape;5956;p95"/>
          <p:cNvSpPr txBox="1"/>
          <p:nvPr/>
        </p:nvSpPr>
        <p:spPr>
          <a:xfrm>
            <a:off x="3994243" y="4273710"/>
            <a:ext cx="4178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정보보호팀</a:t>
            </a:r>
            <a:endParaRPr sz="650">
              <a:latin typeface="Arial"/>
              <a:ea typeface="Arial"/>
              <a:cs typeface="Arial"/>
              <a:sym typeface="Arial"/>
            </a:endParaRPr>
          </a:p>
        </p:txBody>
      </p:sp>
      <p:grpSp>
        <p:nvGrpSpPr>
          <p:cNvPr id="5957" name="Google Shape;5957;p95"/>
          <p:cNvGrpSpPr/>
          <p:nvPr/>
        </p:nvGrpSpPr>
        <p:grpSpPr>
          <a:xfrm>
            <a:off x="3628924" y="5093462"/>
            <a:ext cx="1148715" cy="213360"/>
            <a:chOff x="3628924" y="5093462"/>
            <a:chExt cx="1148715" cy="213360"/>
          </a:xfrm>
        </p:grpSpPr>
        <p:sp>
          <p:nvSpPr>
            <p:cNvPr id="5958" name="Google Shape;5958;p95"/>
            <p:cNvSpPr/>
            <p:nvPr/>
          </p:nvSpPr>
          <p:spPr>
            <a:xfrm>
              <a:off x="3628924" y="5093462"/>
              <a:ext cx="1148715" cy="213360"/>
            </a:xfrm>
            <a:custGeom>
              <a:rect b="b" l="l" r="r" t="t"/>
              <a:pathLst>
                <a:path extrusionOk="0" h="213360" w="1148714">
                  <a:moveTo>
                    <a:pt x="1094143"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143" y="212826"/>
                  </a:lnTo>
                  <a:lnTo>
                    <a:pt x="1115166" y="208582"/>
                  </a:lnTo>
                  <a:lnTo>
                    <a:pt x="1132330" y="197008"/>
                  </a:lnTo>
                  <a:lnTo>
                    <a:pt x="1143901" y="179843"/>
                  </a:lnTo>
                  <a:lnTo>
                    <a:pt x="1148143" y="158826"/>
                  </a:lnTo>
                  <a:lnTo>
                    <a:pt x="1148143" y="54000"/>
                  </a:lnTo>
                  <a:lnTo>
                    <a:pt x="1143901" y="32982"/>
                  </a:lnTo>
                  <a:lnTo>
                    <a:pt x="1132330" y="15817"/>
                  </a:lnTo>
                  <a:lnTo>
                    <a:pt x="1115166" y="4244"/>
                  </a:lnTo>
                  <a:lnTo>
                    <a:pt x="1094143"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9" name="Google Shape;5959;p95"/>
            <p:cNvSpPr/>
            <p:nvPr/>
          </p:nvSpPr>
          <p:spPr>
            <a:xfrm>
              <a:off x="3628924" y="5093462"/>
              <a:ext cx="1148715" cy="213360"/>
            </a:xfrm>
            <a:custGeom>
              <a:rect b="b" l="l" r="r" t="t"/>
              <a:pathLst>
                <a:path extrusionOk="0" h="213360" w="1148714">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143" y="212826"/>
                  </a:lnTo>
                  <a:lnTo>
                    <a:pt x="1115166" y="208582"/>
                  </a:lnTo>
                  <a:lnTo>
                    <a:pt x="1132330" y="197008"/>
                  </a:lnTo>
                  <a:lnTo>
                    <a:pt x="1143901" y="179843"/>
                  </a:lnTo>
                  <a:lnTo>
                    <a:pt x="1148143" y="158826"/>
                  </a:lnTo>
                  <a:lnTo>
                    <a:pt x="1148143" y="54000"/>
                  </a:lnTo>
                  <a:lnTo>
                    <a:pt x="1143901" y="32982"/>
                  </a:lnTo>
                  <a:lnTo>
                    <a:pt x="1132330" y="15817"/>
                  </a:lnTo>
                  <a:lnTo>
                    <a:pt x="1115166" y="4244"/>
                  </a:lnTo>
                  <a:lnTo>
                    <a:pt x="1094143"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60" name="Google Shape;5960;p95"/>
          <p:cNvSpPr txBox="1"/>
          <p:nvPr/>
        </p:nvSpPr>
        <p:spPr>
          <a:xfrm>
            <a:off x="4033455" y="5125452"/>
            <a:ext cx="3390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정보보안</a:t>
            </a:r>
            <a:endParaRPr sz="650">
              <a:latin typeface="Arial"/>
              <a:ea typeface="Arial"/>
              <a:cs typeface="Arial"/>
              <a:sym typeface="Arial"/>
            </a:endParaRPr>
          </a:p>
        </p:txBody>
      </p:sp>
      <p:grpSp>
        <p:nvGrpSpPr>
          <p:cNvPr id="5961" name="Google Shape;5961;p95"/>
          <p:cNvGrpSpPr/>
          <p:nvPr/>
        </p:nvGrpSpPr>
        <p:grpSpPr>
          <a:xfrm>
            <a:off x="4915587" y="5093462"/>
            <a:ext cx="1149350" cy="213360"/>
            <a:chOff x="4915587" y="5093462"/>
            <a:chExt cx="1149350" cy="213360"/>
          </a:xfrm>
        </p:grpSpPr>
        <p:sp>
          <p:nvSpPr>
            <p:cNvPr id="5962" name="Google Shape;5962;p95"/>
            <p:cNvSpPr/>
            <p:nvPr/>
          </p:nvSpPr>
          <p:spPr>
            <a:xfrm>
              <a:off x="4915587" y="5093462"/>
              <a:ext cx="1149350" cy="213360"/>
            </a:xfrm>
            <a:custGeom>
              <a:rect b="b" l="l" r="r" t="t"/>
              <a:pathLst>
                <a:path extrusionOk="0" h="213360" w="1149350">
                  <a:moveTo>
                    <a:pt x="1094828"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828" y="212826"/>
                  </a:lnTo>
                  <a:lnTo>
                    <a:pt x="1115846" y="208582"/>
                  </a:lnTo>
                  <a:lnTo>
                    <a:pt x="1133011" y="197008"/>
                  </a:lnTo>
                  <a:lnTo>
                    <a:pt x="1144585" y="179843"/>
                  </a:lnTo>
                  <a:lnTo>
                    <a:pt x="1148829" y="158826"/>
                  </a:lnTo>
                  <a:lnTo>
                    <a:pt x="1148829" y="54000"/>
                  </a:lnTo>
                  <a:lnTo>
                    <a:pt x="1144585" y="32982"/>
                  </a:lnTo>
                  <a:lnTo>
                    <a:pt x="1133011" y="15817"/>
                  </a:lnTo>
                  <a:lnTo>
                    <a:pt x="1115846" y="4244"/>
                  </a:lnTo>
                  <a:lnTo>
                    <a:pt x="1094828"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63" name="Google Shape;5963;p95"/>
            <p:cNvSpPr/>
            <p:nvPr/>
          </p:nvSpPr>
          <p:spPr>
            <a:xfrm>
              <a:off x="4915587" y="5093462"/>
              <a:ext cx="1149350" cy="213360"/>
            </a:xfrm>
            <a:custGeom>
              <a:rect b="b" l="l" r="r" t="t"/>
              <a:pathLst>
                <a:path extrusionOk="0" h="213360" w="1149350">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828" y="212826"/>
                  </a:lnTo>
                  <a:lnTo>
                    <a:pt x="1115846" y="208582"/>
                  </a:lnTo>
                  <a:lnTo>
                    <a:pt x="1133011" y="197008"/>
                  </a:lnTo>
                  <a:lnTo>
                    <a:pt x="1144585" y="179843"/>
                  </a:lnTo>
                  <a:lnTo>
                    <a:pt x="1148829" y="158826"/>
                  </a:lnTo>
                  <a:lnTo>
                    <a:pt x="1148829" y="54000"/>
                  </a:lnTo>
                  <a:lnTo>
                    <a:pt x="1144585" y="32982"/>
                  </a:lnTo>
                  <a:lnTo>
                    <a:pt x="1133011" y="15817"/>
                  </a:lnTo>
                  <a:lnTo>
                    <a:pt x="1115846" y="4244"/>
                  </a:lnTo>
                  <a:lnTo>
                    <a:pt x="109482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64" name="Google Shape;5964;p95"/>
          <p:cNvSpPr txBox="1"/>
          <p:nvPr/>
        </p:nvSpPr>
        <p:spPr>
          <a:xfrm>
            <a:off x="5320455" y="5125452"/>
            <a:ext cx="33909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개인정보</a:t>
            </a:r>
            <a:endParaRPr sz="650">
              <a:latin typeface="Arial"/>
              <a:ea typeface="Arial"/>
              <a:cs typeface="Arial"/>
              <a:sym typeface="Arial"/>
            </a:endParaRPr>
          </a:p>
        </p:txBody>
      </p:sp>
      <p:grpSp>
        <p:nvGrpSpPr>
          <p:cNvPr id="5965" name="Google Shape;5965;p95"/>
          <p:cNvGrpSpPr/>
          <p:nvPr/>
        </p:nvGrpSpPr>
        <p:grpSpPr>
          <a:xfrm>
            <a:off x="2341586" y="5093462"/>
            <a:ext cx="1149350" cy="213360"/>
            <a:chOff x="2341586" y="5093462"/>
            <a:chExt cx="1149350" cy="213360"/>
          </a:xfrm>
        </p:grpSpPr>
        <p:sp>
          <p:nvSpPr>
            <p:cNvPr id="5966" name="Google Shape;5966;p95"/>
            <p:cNvSpPr/>
            <p:nvPr/>
          </p:nvSpPr>
          <p:spPr>
            <a:xfrm>
              <a:off x="2341586" y="5093462"/>
              <a:ext cx="1149350" cy="213360"/>
            </a:xfrm>
            <a:custGeom>
              <a:rect b="b" l="l" r="r" t="t"/>
              <a:pathLst>
                <a:path extrusionOk="0" h="213360" w="1149350">
                  <a:moveTo>
                    <a:pt x="1094828"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828" y="212826"/>
                  </a:lnTo>
                  <a:lnTo>
                    <a:pt x="1115846" y="208582"/>
                  </a:lnTo>
                  <a:lnTo>
                    <a:pt x="1133011" y="197008"/>
                  </a:lnTo>
                  <a:lnTo>
                    <a:pt x="1144585" y="179843"/>
                  </a:lnTo>
                  <a:lnTo>
                    <a:pt x="1148829" y="158826"/>
                  </a:lnTo>
                  <a:lnTo>
                    <a:pt x="1148829" y="54000"/>
                  </a:lnTo>
                  <a:lnTo>
                    <a:pt x="1144585" y="32982"/>
                  </a:lnTo>
                  <a:lnTo>
                    <a:pt x="1133011" y="15817"/>
                  </a:lnTo>
                  <a:lnTo>
                    <a:pt x="1115846" y="4244"/>
                  </a:lnTo>
                  <a:lnTo>
                    <a:pt x="1094828" y="0"/>
                  </a:lnTo>
                  <a:close/>
                </a:path>
              </a:pathLst>
            </a:custGeom>
            <a:solidFill>
              <a:srgbClr val="DFE3F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67" name="Google Shape;5967;p95"/>
            <p:cNvSpPr/>
            <p:nvPr/>
          </p:nvSpPr>
          <p:spPr>
            <a:xfrm>
              <a:off x="2341586" y="5093462"/>
              <a:ext cx="1149350" cy="213360"/>
            </a:xfrm>
            <a:custGeom>
              <a:rect b="b" l="l" r="r" t="t"/>
              <a:pathLst>
                <a:path extrusionOk="0" h="213360" w="1149350">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1094828" y="212826"/>
                  </a:lnTo>
                  <a:lnTo>
                    <a:pt x="1115846" y="208582"/>
                  </a:lnTo>
                  <a:lnTo>
                    <a:pt x="1133011" y="197008"/>
                  </a:lnTo>
                  <a:lnTo>
                    <a:pt x="1144585" y="179843"/>
                  </a:lnTo>
                  <a:lnTo>
                    <a:pt x="1148829" y="158826"/>
                  </a:lnTo>
                  <a:lnTo>
                    <a:pt x="1148829" y="54000"/>
                  </a:lnTo>
                  <a:lnTo>
                    <a:pt x="1144585" y="32982"/>
                  </a:lnTo>
                  <a:lnTo>
                    <a:pt x="1133011" y="15817"/>
                  </a:lnTo>
                  <a:lnTo>
                    <a:pt x="1115846" y="4244"/>
                  </a:lnTo>
                  <a:lnTo>
                    <a:pt x="1094828"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68" name="Google Shape;5968;p95"/>
          <p:cNvSpPr txBox="1"/>
          <p:nvPr/>
        </p:nvSpPr>
        <p:spPr>
          <a:xfrm>
            <a:off x="2732215" y="5125452"/>
            <a:ext cx="36766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기획/전략</a:t>
            </a:r>
            <a:endParaRPr sz="650">
              <a:latin typeface="Arial"/>
              <a:ea typeface="Arial"/>
              <a:cs typeface="Arial"/>
              <a:sym typeface="Arial"/>
            </a:endParaRPr>
          </a:p>
        </p:txBody>
      </p:sp>
      <p:grpSp>
        <p:nvGrpSpPr>
          <p:cNvPr id="5969" name="Google Shape;5969;p95"/>
          <p:cNvGrpSpPr/>
          <p:nvPr/>
        </p:nvGrpSpPr>
        <p:grpSpPr>
          <a:xfrm>
            <a:off x="2341586" y="3737719"/>
            <a:ext cx="716915" cy="321310"/>
            <a:chOff x="2341586" y="3737719"/>
            <a:chExt cx="716915" cy="321310"/>
          </a:xfrm>
        </p:grpSpPr>
        <p:sp>
          <p:nvSpPr>
            <p:cNvPr id="5970" name="Google Shape;5970;p95"/>
            <p:cNvSpPr/>
            <p:nvPr/>
          </p:nvSpPr>
          <p:spPr>
            <a:xfrm>
              <a:off x="2341586" y="3737719"/>
              <a:ext cx="716915" cy="321310"/>
            </a:xfrm>
            <a:custGeom>
              <a:rect b="b" l="l" r="r" t="t"/>
              <a:pathLst>
                <a:path extrusionOk="0" h="321310" w="716914">
                  <a:moveTo>
                    <a:pt x="662406" y="0"/>
                  </a:moveTo>
                  <a:lnTo>
                    <a:pt x="54000" y="0"/>
                  </a:lnTo>
                  <a:lnTo>
                    <a:pt x="32982" y="4244"/>
                  </a:lnTo>
                  <a:lnTo>
                    <a:pt x="15817" y="15817"/>
                  </a:lnTo>
                  <a:lnTo>
                    <a:pt x="4244" y="32982"/>
                  </a:lnTo>
                  <a:lnTo>
                    <a:pt x="0" y="54000"/>
                  </a:lnTo>
                  <a:lnTo>
                    <a:pt x="0" y="266827"/>
                  </a:lnTo>
                  <a:lnTo>
                    <a:pt x="4244" y="287844"/>
                  </a:lnTo>
                  <a:lnTo>
                    <a:pt x="15817" y="305009"/>
                  </a:lnTo>
                  <a:lnTo>
                    <a:pt x="32982" y="316583"/>
                  </a:lnTo>
                  <a:lnTo>
                    <a:pt x="54000" y="320827"/>
                  </a:lnTo>
                  <a:lnTo>
                    <a:pt x="662406" y="320827"/>
                  </a:lnTo>
                  <a:lnTo>
                    <a:pt x="683424" y="316583"/>
                  </a:lnTo>
                  <a:lnTo>
                    <a:pt x="700589" y="305009"/>
                  </a:lnTo>
                  <a:lnTo>
                    <a:pt x="712162" y="287844"/>
                  </a:lnTo>
                  <a:lnTo>
                    <a:pt x="716407" y="266827"/>
                  </a:lnTo>
                  <a:lnTo>
                    <a:pt x="716407" y="54000"/>
                  </a:lnTo>
                  <a:lnTo>
                    <a:pt x="712162" y="32982"/>
                  </a:lnTo>
                  <a:lnTo>
                    <a:pt x="700589" y="15817"/>
                  </a:lnTo>
                  <a:lnTo>
                    <a:pt x="683424" y="4244"/>
                  </a:lnTo>
                  <a:lnTo>
                    <a:pt x="662406"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71" name="Google Shape;5971;p95"/>
            <p:cNvSpPr/>
            <p:nvPr/>
          </p:nvSpPr>
          <p:spPr>
            <a:xfrm>
              <a:off x="2341586" y="3737719"/>
              <a:ext cx="716915" cy="321310"/>
            </a:xfrm>
            <a:custGeom>
              <a:rect b="b" l="l" r="r" t="t"/>
              <a:pathLst>
                <a:path extrusionOk="0" h="321310" w="716914">
                  <a:moveTo>
                    <a:pt x="54000" y="0"/>
                  </a:moveTo>
                  <a:lnTo>
                    <a:pt x="32982" y="4244"/>
                  </a:lnTo>
                  <a:lnTo>
                    <a:pt x="15817" y="15817"/>
                  </a:lnTo>
                  <a:lnTo>
                    <a:pt x="4244" y="32982"/>
                  </a:lnTo>
                  <a:lnTo>
                    <a:pt x="0" y="54000"/>
                  </a:lnTo>
                  <a:lnTo>
                    <a:pt x="0" y="266827"/>
                  </a:lnTo>
                  <a:lnTo>
                    <a:pt x="4244" y="287844"/>
                  </a:lnTo>
                  <a:lnTo>
                    <a:pt x="15817" y="305009"/>
                  </a:lnTo>
                  <a:lnTo>
                    <a:pt x="32982" y="316583"/>
                  </a:lnTo>
                  <a:lnTo>
                    <a:pt x="54000" y="320827"/>
                  </a:lnTo>
                  <a:lnTo>
                    <a:pt x="662406" y="320827"/>
                  </a:lnTo>
                  <a:lnTo>
                    <a:pt x="683424" y="316583"/>
                  </a:lnTo>
                  <a:lnTo>
                    <a:pt x="700589" y="305009"/>
                  </a:lnTo>
                  <a:lnTo>
                    <a:pt x="712162" y="287844"/>
                  </a:lnTo>
                  <a:lnTo>
                    <a:pt x="716407" y="266827"/>
                  </a:lnTo>
                  <a:lnTo>
                    <a:pt x="716407" y="54000"/>
                  </a:lnTo>
                  <a:lnTo>
                    <a:pt x="712162" y="32982"/>
                  </a:lnTo>
                  <a:lnTo>
                    <a:pt x="700589" y="15817"/>
                  </a:lnTo>
                  <a:lnTo>
                    <a:pt x="683424" y="4244"/>
                  </a:lnTo>
                  <a:lnTo>
                    <a:pt x="662406"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72" name="Google Shape;5972;p95"/>
          <p:cNvSpPr txBox="1"/>
          <p:nvPr/>
        </p:nvSpPr>
        <p:spPr>
          <a:xfrm>
            <a:off x="2412610" y="3823710"/>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정보보호위원회</a:t>
            </a:r>
            <a:endParaRPr sz="650">
              <a:latin typeface="Arial"/>
              <a:ea typeface="Arial"/>
              <a:cs typeface="Arial"/>
              <a:sym typeface="Arial"/>
            </a:endParaRPr>
          </a:p>
        </p:txBody>
      </p:sp>
      <p:sp>
        <p:nvSpPr>
          <p:cNvPr id="5973" name="Google Shape;5973;p95"/>
          <p:cNvSpPr txBox="1"/>
          <p:nvPr/>
        </p:nvSpPr>
        <p:spPr>
          <a:xfrm>
            <a:off x="2327088" y="4139824"/>
            <a:ext cx="1072515" cy="3683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정보보호정책 심의·의결</a:t>
            </a:r>
            <a:endParaRPr sz="650">
              <a:latin typeface="Arial"/>
              <a:ea typeface="Arial"/>
              <a:cs typeface="Arial"/>
              <a:sym typeface="Arial"/>
            </a:endParaRPr>
          </a:p>
          <a:p>
            <a:pPr indent="-53340" lvl="0" marL="65405" marR="5080" rtl="0" algn="l">
              <a:lnSpc>
                <a:spcPct val="115399"/>
              </a:lnSpc>
              <a:spcBef>
                <a:spcPts val="0"/>
              </a:spcBef>
              <a:spcAft>
                <a:spcPts val="0"/>
              </a:spcAft>
              <a:buNone/>
            </a:pPr>
            <a:r>
              <a:rPr b="0" lang="en-US" sz="650">
                <a:solidFill>
                  <a:srgbClr val="58595B"/>
                </a:solidFill>
                <a:latin typeface="Arial"/>
                <a:ea typeface="Arial"/>
                <a:cs typeface="Arial"/>
                <a:sym typeface="Arial"/>
              </a:rPr>
              <a:t>- 정보보호최고책임자(위원장) 및 유관조직 부서장(위원)</a:t>
            </a:r>
            <a:endParaRPr sz="650">
              <a:latin typeface="Arial"/>
              <a:ea typeface="Arial"/>
              <a:cs typeface="Arial"/>
              <a:sym typeface="Arial"/>
            </a:endParaRPr>
          </a:p>
        </p:txBody>
      </p:sp>
      <p:sp>
        <p:nvSpPr>
          <p:cNvPr id="5974" name="Google Shape;5974;p95"/>
          <p:cNvSpPr txBox="1"/>
          <p:nvPr/>
        </p:nvSpPr>
        <p:spPr>
          <a:xfrm>
            <a:off x="5153299" y="4527774"/>
            <a:ext cx="909319" cy="25400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정보보호정책 협의·추진</a:t>
            </a:r>
            <a:endParaRPr sz="650">
              <a:latin typeface="Arial"/>
              <a:ea typeface="Arial"/>
              <a:cs typeface="Arial"/>
              <a:sym typeface="Arial"/>
            </a:endParaRPr>
          </a:p>
          <a:p>
            <a:pPr indent="0" lvl="0" marL="12700" rtl="0" algn="l">
              <a:lnSpc>
                <a:spcPct val="100000"/>
              </a:lnSpc>
              <a:spcBef>
                <a:spcPts val="120"/>
              </a:spcBef>
              <a:spcAft>
                <a:spcPts val="0"/>
              </a:spcAft>
              <a:buNone/>
            </a:pPr>
            <a:r>
              <a:rPr b="0" lang="en-US" sz="650">
                <a:solidFill>
                  <a:srgbClr val="58595B"/>
                </a:solidFill>
                <a:latin typeface="Arial"/>
                <a:ea typeface="Arial"/>
                <a:cs typeface="Arial"/>
                <a:sym typeface="Arial"/>
              </a:rPr>
              <a:t>- 각 팀별 정보보호 담당자</a:t>
            </a:r>
            <a:endParaRPr sz="650">
              <a:latin typeface="Arial"/>
              <a:ea typeface="Arial"/>
              <a:cs typeface="Arial"/>
              <a:sym typeface="Arial"/>
            </a:endParaRPr>
          </a:p>
        </p:txBody>
      </p:sp>
      <p:grpSp>
        <p:nvGrpSpPr>
          <p:cNvPr id="5975" name="Google Shape;5975;p95"/>
          <p:cNvGrpSpPr/>
          <p:nvPr/>
        </p:nvGrpSpPr>
        <p:grpSpPr>
          <a:xfrm>
            <a:off x="3628925" y="3737719"/>
            <a:ext cx="1148715" cy="321310"/>
            <a:chOff x="3628925" y="3737719"/>
            <a:chExt cx="1148715" cy="321310"/>
          </a:xfrm>
        </p:grpSpPr>
        <p:sp>
          <p:nvSpPr>
            <p:cNvPr id="5976" name="Google Shape;5976;p95"/>
            <p:cNvSpPr/>
            <p:nvPr/>
          </p:nvSpPr>
          <p:spPr>
            <a:xfrm>
              <a:off x="3628925" y="3737719"/>
              <a:ext cx="1148715" cy="321310"/>
            </a:xfrm>
            <a:custGeom>
              <a:rect b="b" l="l" r="r" t="t"/>
              <a:pathLst>
                <a:path extrusionOk="0" h="321310" w="1148714">
                  <a:moveTo>
                    <a:pt x="1094143" y="0"/>
                  </a:moveTo>
                  <a:lnTo>
                    <a:pt x="54000" y="0"/>
                  </a:lnTo>
                  <a:lnTo>
                    <a:pt x="32982" y="4244"/>
                  </a:lnTo>
                  <a:lnTo>
                    <a:pt x="15817" y="15817"/>
                  </a:lnTo>
                  <a:lnTo>
                    <a:pt x="4244" y="32982"/>
                  </a:lnTo>
                  <a:lnTo>
                    <a:pt x="0" y="54000"/>
                  </a:lnTo>
                  <a:lnTo>
                    <a:pt x="0" y="266827"/>
                  </a:lnTo>
                  <a:lnTo>
                    <a:pt x="4244" y="287844"/>
                  </a:lnTo>
                  <a:lnTo>
                    <a:pt x="15817" y="305009"/>
                  </a:lnTo>
                  <a:lnTo>
                    <a:pt x="32982" y="316583"/>
                  </a:lnTo>
                  <a:lnTo>
                    <a:pt x="54000" y="320827"/>
                  </a:lnTo>
                  <a:lnTo>
                    <a:pt x="1094143" y="320827"/>
                  </a:lnTo>
                  <a:lnTo>
                    <a:pt x="1115166" y="316583"/>
                  </a:lnTo>
                  <a:lnTo>
                    <a:pt x="1132330" y="305009"/>
                  </a:lnTo>
                  <a:lnTo>
                    <a:pt x="1143901" y="287844"/>
                  </a:lnTo>
                  <a:lnTo>
                    <a:pt x="1148143" y="266827"/>
                  </a:lnTo>
                  <a:lnTo>
                    <a:pt x="1148143" y="54000"/>
                  </a:lnTo>
                  <a:lnTo>
                    <a:pt x="1143901" y="32982"/>
                  </a:lnTo>
                  <a:lnTo>
                    <a:pt x="1132330" y="15817"/>
                  </a:lnTo>
                  <a:lnTo>
                    <a:pt x="1115166" y="4244"/>
                  </a:lnTo>
                  <a:lnTo>
                    <a:pt x="1094143" y="0"/>
                  </a:lnTo>
                  <a:close/>
                </a:path>
              </a:pathLst>
            </a:custGeom>
            <a:solidFill>
              <a:srgbClr val="6DA4E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77" name="Google Shape;5977;p95"/>
            <p:cNvSpPr/>
            <p:nvPr/>
          </p:nvSpPr>
          <p:spPr>
            <a:xfrm>
              <a:off x="3628925" y="3737719"/>
              <a:ext cx="1148715" cy="321310"/>
            </a:xfrm>
            <a:custGeom>
              <a:rect b="b" l="l" r="r" t="t"/>
              <a:pathLst>
                <a:path extrusionOk="0" h="321310" w="1148714">
                  <a:moveTo>
                    <a:pt x="54000" y="0"/>
                  </a:moveTo>
                  <a:lnTo>
                    <a:pt x="32982" y="4244"/>
                  </a:lnTo>
                  <a:lnTo>
                    <a:pt x="15817" y="15817"/>
                  </a:lnTo>
                  <a:lnTo>
                    <a:pt x="4244" y="32982"/>
                  </a:lnTo>
                  <a:lnTo>
                    <a:pt x="0" y="54000"/>
                  </a:lnTo>
                  <a:lnTo>
                    <a:pt x="0" y="266827"/>
                  </a:lnTo>
                  <a:lnTo>
                    <a:pt x="4244" y="287844"/>
                  </a:lnTo>
                  <a:lnTo>
                    <a:pt x="15817" y="305009"/>
                  </a:lnTo>
                  <a:lnTo>
                    <a:pt x="32982" y="316583"/>
                  </a:lnTo>
                  <a:lnTo>
                    <a:pt x="54000" y="320827"/>
                  </a:lnTo>
                  <a:lnTo>
                    <a:pt x="1094143" y="320827"/>
                  </a:lnTo>
                  <a:lnTo>
                    <a:pt x="1115166" y="316583"/>
                  </a:lnTo>
                  <a:lnTo>
                    <a:pt x="1132330" y="305009"/>
                  </a:lnTo>
                  <a:lnTo>
                    <a:pt x="1143901" y="287844"/>
                  </a:lnTo>
                  <a:lnTo>
                    <a:pt x="1148143" y="266827"/>
                  </a:lnTo>
                  <a:lnTo>
                    <a:pt x="1148143" y="54000"/>
                  </a:lnTo>
                  <a:lnTo>
                    <a:pt x="1143901" y="32982"/>
                  </a:lnTo>
                  <a:lnTo>
                    <a:pt x="1132330" y="15817"/>
                  </a:lnTo>
                  <a:lnTo>
                    <a:pt x="1115166" y="4244"/>
                  </a:lnTo>
                  <a:lnTo>
                    <a:pt x="1094143"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78" name="Google Shape;5978;p95"/>
          <p:cNvSpPr txBox="1"/>
          <p:nvPr/>
        </p:nvSpPr>
        <p:spPr>
          <a:xfrm>
            <a:off x="3837400" y="3760781"/>
            <a:ext cx="731520" cy="254000"/>
          </a:xfrm>
          <a:prstGeom prst="rect">
            <a:avLst/>
          </a:prstGeom>
          <a:noFill/>
          <a:ln>
            <a:noFill/>
          </a:ln>
        </p:spPr>
        <p:txBody>
          <a:bodyPr anchorCtr="0" anchor="t" bIns="0" lIns="0" spcFirstLastPara="1" rIns="0" wrap="square" tIns="12700">
            <a:spAutoFit/>
          </a:bodyPr>
          <a:lstStyle/>
          <a:p>
            <a:pPr indent="-121920" lvl="0" marL="133985" marR="5080" rtl="0" algn="l">
              <a:lnSpc>
                <a:spcPct val="115399"/>
              </a:lnSpc>
              <a:spcBef>
                <a:spcPts val="0"/>
              </a:spcBef>
              <a:spcAft>
                <a:spcPts val="0"/>
              </a:spcAft>
              <a:buNone/>
            </a:pPr>
            <a:r>
              <a:rPr b="0" lang="en-US" sz="650">
                <a:solidFill>
                  <a:srgbClr val="FFFFFF"/>
                </a:solidFill>
                <a:latin typeface="Arial"/>
                <a:ea typeface="Arial"/>
                <a:cs typeface="Arial"/>
                <a:sym typeface="Arial"/>
              </a:rPr>
              <a:t>정보보호최고책임자 (CISO,CPO)</a:t>
            </a:r>
            <a:endParaRPr sz="650">
              <a:latin typeface="Arial"/>
              <a:ea typeface="Arial"/>
              <a:cs typeface="Arial"/>
              <a:sym typeface="Arial"/>
            </a:endParaRPr>
          </a:p>
        </p:txBody>
      </p:sp>
      <p:grpSp>
        <p:nvGrpSpPr>
          <p:cNvPr id="5979" name="Google Shape;5979;p95"/>
          <p:cNvGrpSpPr/>
          <p:nvPr/>
        </p:nvGrpSpPr>
        <p:grpSpPr>
          <a:xfrm>
            <a:off x="5095872" y="4241720"/>
            <a:ext cx="968375" cy="213360"/>
            <a:chOff x="5095872" y="4241720"/>
            <a:chExt cx="968375" cy="213360"/>
          </a:xfrm>
        </p:grpSpPr>
        <p:sp>
          <p:nvSpPr>
            <p:cNvPr id="5980" name="Google Shape;5980;p95"/>
            <p:cNvSpPr/>
            <p:nvPr/>
          </p:nvSpPr>
          <p:spPr>
            <a:xfrm>
              <a:off x="5095872" y="4241720"/>
              <a:ext cx="968375" cy="213360"/>
            </a:xfrm>
            <a:custGeom>
              <a:rect b="b" l="l" r="r" t="t"/>
              <a:pathLst>
                <a:path extrusionOk="0" h="213360" w="968375">
                  <a:moveTo>
                    <a:pt x="914260" y="0"/>
                  </a:moveTo>
                  <a:lnTo>
                    <a:pt x="54000" y="0"/>
                  </a:lnTo>
                  <a:lnTo>
                    <a:pt x="32982" y="4244"/>
                  </a:lnTo>
                  <a:lnTo>
                    <a:pt x="15817" y="15817"/>
                  </a:lnTo>
                  <a:lnTo>
                    <a:pt x="4244" y="32982"/>
                  </a:lnTo>
                  <a:lnTo>
                    <a:pt x="0" y="54000"/>
                  </a:lnTo>
                  <a:lnTo>
                    <a:pt x="0" y="158826"/>
                  </a:lnTo>
                  <a:lnTo>
                    <a:pt x="4244" y="179843"/>
                  </a:lnTo>
                  <a:lnTo>
                    <a:pt x="15817" y="197008"/>
                  </a:lnTo>
                  <a:lnTo>
                    <a:pt x="32982" y="208582"/>
                  </a:lnTo>
                  <a:lnTo>
                    <a:pt x="54000" y="212826"/>
                  </a:lnTo>
                  <a:lnTo>
                    <a:pt x="914260" y="212826"/>
                  </a:lnTo>
                  <a:lnTo>
                    <a:pt x="935276" y="208582"/>
                  </a:lnTo>
                  <a:lnTo>
                    <a:pt x="952436" y="197008"/>
                  </a:lnTo>
                  <a:lnTo>
                    <a:pt x="964005" y="179843"/>
                  </a:lnTo>
                  <a:lnTo>
                    <a:pt x="968248" y="158826"/>
                  </a:lnTo>
                  <a:lnTo>
                    <a:pt x="968248" y="54000"/>
                  </a:lnTo>
                  <a:lnTo>
                    <a:pt x="964005" y="32982"/>
                  </a:lnTo>
                  <a:lnTo>
                    <a:pt x="952436" y="15817"/>
                  </a:lnTo>
                  <a:lnTo>
                    <a:pt x="935276" y="4244"/>
                  </a:lnTo>
                  <a:lnTo>
                    <a:pt x="914260" y="0"/>
                  </a:lnTo>
                  <a:close/>
                </a:path>
              </a:pathLst>
            </a:custGeom>
            <a:solidFill>
              <a:srgbClr val="E9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81" name="Google Shape;5981;p95"/>
            <p:cNvSpPr/>
            <p:nvPr/>
          </p:nvSpPr>
          <p:spPr>
            <a:xfrm>
              <a:off x="5095872" y="4241720"/>
              <a:ext cx="968375" cy="213360"/>
            </a:xfrm>
            <a:custGeom>
              <a:rect b="b" l="l" r="r" t="t"/>
              <a:pathLst>
                <a:path extrusionOk="0" h="213360" w="968375">
                  <a:moveTo>
                    <a:pt x="54000" y="0"/>
                  </a:moveTo>
                  <a:lnTo>
                    <a:pt x="32982" y="4244"/>
                  </a:lnTo>
                  <a:lnTo>
                    <a:pt x="15817" y="15817"/>
                  </a:lnTo>
                  <a:lnTo>
                    <a:pt x="4244" y="32982"/>
                  </a:lnTo>
                  <a:lnTo>
                    <a:pt x="0" y="54000"/>
                  </a:lnTo>
                  <a:lnTo>
                    <a:pt x="0" y="158826"/>
                  </a:lnTo>
                  <a:lnTo>
                    <a:pt x="4244" y="179843"/>
                  </a:lnTo>
                  <a:lnTo>
                    <a:pt x="15817" y="197008"/>
                  </a:lnTo>
                  <a:lnTo>
                    <a:pt x="32982" y="208582"/>
                  </a:lnTo>
                  <a:lnTo>
                    <a:pt x="54000" y="212826"/>
                  </a:lnTo>
                  <a:lnTo>
                    <a:pt x="914260" y="212826"/>
                  </a:lnTo>
                  <a:lnTo>
                    <a:pt x="935276" y="208582"/>
                  </a:lnTo>
                  <a:lnTo>
                    <a:pt x="952436" y="197008"/>
                  </a:lnTo>
                  <a:lnTo>
                    <a:pt x="964005" y="179843"/>
                  </a:lnTo>
                  <a:lnTo>
                    <a:pt x="968248" y="158826"/>
                  </a:lnTo>
                  <a:lnTo>
                    <a:pt x="968248" y="54000"/>
                  </a:lnTo>
                  <a:lnTo>
                    <a:pt x="964005" y="32982"/>
                  </a:lnTo>
                  <a:lnTo>
                    <a:pt x="952436" y="15817"/>
                  </a:lnTo>
                  <a:lnTo>
                    <a:pt x="935276" y="4244"/>
                  </a:lnTo>
                  <a:lnTo>
                    <a:pt x="914260"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82" name="Google Shape;5982;p95"/>
          <p:cNvSpPr txBox="1"/>
          <p:nvPr/>
        </p:nvSpPr>
        <p:spPr>
          <a:xfrm>
            <a:off x="5292822" y="4273710"/>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정보보호협의체</a:t>
            </a:r>
            <a:endParaRPr sz="650">
              <a:latin typeface="Arial"/>
              <a:ea typeface="Arial"/>
              <a:cs typeface="Arial"/>
              <a:sym typeface="Arial"/>
            </a:endParaRPr>
          </a:p>
        </p:txBody>
      </p:sp>
      <p:sp>
        <p:nvSpPr>
          <p:cNvPr id="5983" name="Google Shape;5983;p95"/>
          <p:cNvSpPr/>
          <p:nvPr/>
        </p:nvSpPr>
        <p:spPr>
          <a:xfrm>
            <a:off x="2918174" y="4963564"/>
            <a:ext cx="2570480" cy="128905"/>
          </a:xfrm>
          <a:custGeom>
            <a:rect b="b" l="l" r="r" t="t"/>
            <a:pathLst>
              <a:path extrusionOk="0" h="128904" w="2570479">
                <a:moveTo>
                  <a:pt x="2570238" y="128333"/>
                </a:moveTo>
                <a:lnTo>
                  <a:pt x="2570238"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5984" name="Google Shape;5984;p95"/>
          <p:cNvGraphicFramePr/>
          <p:nvPr/>
        </p:nvGraphicFramePr>
        <p:xfrm>
          <a:off x="6569999" y="5866262"/>
          <a:ext cx="3000000" cy="3000000"/>
        </p:xfrm>
        <a:graphic>
          <a:graphicData uri="http://schemas.openxmlformats.org/drawingml/2006/table">
            <a:tbl>
              <a:tblPr bandRow="1" firstRow="1">
                <a:noFill/>
                <a:tableStyleId>{C31ADFB9-D814-4208-886B-9652E2F75FA4}</a:tableStyleId>
              </a:tblPr>
              <a:tblGrid>
                <a:gridCol w="1278250"/>
                <a:gridCol w="72400"/>
                <a:gridCol w="1152525"/>
                <a:gridCol w="72400"/>
                <a:gridCol w="1152525"/>
              </a:tblGrid>
              <a:tr h="179700">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예산 집행액(억 원)</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29209"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예산 집행비율(%)</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총예산</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857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15,300</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2794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정보기술 관련 예산</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967</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(총예산 대비) 7%</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정보보안 관련 예산</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120</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28575"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(정보기술 예산 대비) 12%</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sp>
        <p:nvSpPr>
          <p:cNvPr id="5985" name="Google Shape;5985;p95"/>
          <p:cNvSpPr txBox="1"/>
          <p:nvPr/>
        </p:nvSpPr>
        <p:spPr>
          <a:xfrm>
            <a:off x="6669109" y="5512333"/>
            <a:ext cx="7105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정보보호 예산 현황</a:t>
            </a:r>
            <a:endParaRPr sz="700">
              <a:latin typeface="Arial"/>
              <a:ea typeface="Arial"/>
              <a:cs typeface="Arial"/>
              <a:sym typeface="Arial"/>
            </a:endParaRPr>
          </a:p>
        </p:txBody>
      </p:sp>
      <p:grpSp>
        <p:nvGrpSpPr>
          <p:cNvPr id="5986" name="Google Shape;5986;p95"/>
          <p:cNvGrpSpPr/>
          <p:nvPr/>
        </p:nvGrpSpPr>
        <p:grpSpPr>
          <a:xfrm>
            <a:off x="6570463" y="5488725"/>
            <a:ext cx="3726871" cy="197073"/>
            <a:chOff x="6570463" y="5488725"/>
            <a:chExt cx="3726871" cy="197073"/>
          </a:xfrm>
        </p:grpSpPr>
        <p:pic>
          <p:nvPicPr>
            <p:cNvPr id="5987" name="Google Shape;5987;p95"/>
            <p:cNvPicPr preferRelativeResize="0"/>
            <p:nvPr/>
          </p:nvPicPr>
          <p:blipFill rotWithShape="1">
            <a:blip r:embed="rId14">
              <a:alphaModFix/>
            </a:blip>
            <a:srcRect b="0" l="0" r="0" t="0"/>
            <a:stretch/>
          </p:blipFill>
          <p:spPr>
            <a:xfrm>
              <a:off x="6570463" y="5489167"/>
              <a:ext cx="90926" cy="196631"/>
            </a:xfrm>
            <a:prstGeom prst="rect">
              <a:avLst/>
            </a:prstGeom>
            <a:noFill/>
            <a:ln>
              <a:noFill/>
            </a:ln>
          </p:spPr>
        </p:pic>
        <p:sp>
          <p:nvSpPr>
            <p:cNvPr id="5988" name="Google Shape;5988;p95"/>
            <p:cNvSpPr/>
            <p:nvPr/>
          </p:nvSpPr>
          <p:spPr>
            <a:xfrm>
              <a:off x="6682356" y="5684357"/>
              <a:ext cx="3507104" cy="0"/>
            </a:xfrm>
            <a:custGeom>
              <a:rect b="b" l="l" r="r" t="t"/>
              <a:pathLst>
                <a:path extrusionOk="0" h="120000" w="3507104">
                  <a:moveTo>
                    <a:pt x="0" y="0"/>
                  </a:moveTo>
                  <a:lnTo>
                    <a:pt x="3506901"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89" name="Google Shape;5989;p95"/>
            <p:cNvPicPr preferRelativeResize="0"/>
            <p:nvPr/>
          </p:nvPicPr>
          <p:blipFill rotWithShape="1">
            <a:blip r:embed="rId15">
              <a:alphaModFix/>
            </a:blip>
            <a:srcRect b="0" l="0" r="0" t="0"/>
            <a:stretch/>
          </p:blipFill>
          <p:spPr>
            <a:xfrm>
              <a:off x="10206408" y="5488725"/>
              <a:ext cx="90926" cy="196632"/>
            </a:xfrm>
            <a:prstGeom prst="rect">
              <a:avLst/>
            </a:prstGeom>
            <a:noFill/>
            <a:ln>
              <a:noFill/>
            </a:ln>
          </p:spPr>
        </p:pic>
        <p:sp>
          <p:nvSpPr>
            <p:cNvPr id="5990" name="Google Shape;5990;p95"/>
            <p:cNvSpPr/>
            <p:nvPr/>
          </p:nvSpPr>
          <p:spPr>
            <a:xfrm>
              <a:off x="6678540" y="5490168"/>
              <a:ext cx="3507104" cy="0"/>
            </a:xfrm>
            <a:custGeom>
              <a:rect b="b" l="l" r="r" t="t"/>
              <a:pathLst>
                <a:path extrusionOk="0" h="120000" w="3507104">
                  <a:moveTo>
                    <a:pt x="3506901"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1" name="Google Shape;5991;p95"/>
            <p:cNvSpPr/>
            <p:nvPr/>
          </p:nvSpPr>
          <p:spPr>
            <a:xfrm>
              <a:off x="6571904" y="5490170"/>
              <a:ext cx="3724275" cy="194310"/>
            </a:xfrm>
            <a:custGeom>
              <a:rect b="b" l="l" r="r" t="t"/>
              <a:pathLst>
                <a:path extrusionOk="0" h="194310" w="3724275">
                  <a:moveTo>
                    <a:pt x="165" y="91376"/>
                  </a:moveTo>
                  <a:lnTo>
                    <a:pt x="50" y="93268"/>
                  </a:lnTo>
                  <a:lnTo>
                    <a:pt x="0" y="95173"/>
                  </a:lnTo>
                  <a:lnTo>
                    <a:pt x="0" y="97091"/>
                  </a:lnTo>
                  <a:lnTo>
                    <a:pt x="0" y="99009"/>
                  </a:lnTo>
                  <a:lnTo>
                    <a:pt x="50" y="100914"/>
                  </a:lnTo>
                  <a:lnTo>
                    <a:pt x="165" y="102806"/>
                  </a:lnTo>
                </a:path>
                <a:path extrusionOk="0" h="194310" w="3724275">
                  <a:moveTo>
                    <a:pt x="91376" y="194017"/>
                  </a:moveTo>
                  <a:lnTo>
                    <a:pt x="93268" y="194132"/>
                  </a:lnTo>
                  <a:lnTo>
                    <a:pt x="95173" y="194183"/>
                  </a:lnTo>
                  <a:lnTo>
                    <a:pt x="97091" y="194183"/>
                  </a:lnTo>
                  <a:lnTo>
                    <a:pt x="102819" y="194183"/>
                  </a:lnTo>
                </a:path>
                <a:path extrusionOk="0" h="194310" w="3724275">
                  <a:moveTo>
                    <a:pt x="3621176" y="194183"/>
                  </a:moveTo>
                  <a:lnTo>
                    <a:pt x="3626891" y="194183"/>
                  </a:lnTo>
                  <a:lnTo>
                    <a:pt x="3628809" y="194183"/>
                  </a:lnTo>
                  <a:lnTo>
                    <a:pt x="3630714" y="194132"/>
                  </a:lnTo>
                  <a:lnTo>
                    <a:pt x="3632606" y="194017"/>
                  </a:lnTo>
                </a:path>
                <a:path extrusionOk="0" h="194310" w="3724275">
                  <a:moveTo>
                    <a:pt x="3723817" y="102806"/>
                  </a:moveTo>
                  <a:lnTo>
                    <a:pt x="3723932" y="100914"/>
                  </a:lnTo>
                  <a:lnTo>
                    <a:pt x="3723982" y="99009"/>
                  </a:lnTo>
                  <a:lnTo>
                    <a:pt x="3723982" y="97091"/>
                  </a:lnTo>
                  <a:lnTo>
                    <a:pt x="3723982" y="95173"/>
                  </a:lnTo>
                  <a:lnTo>
                    <a:pt x="3723932" y="93268"/>
                  </a:lnTo>
                  <a:lnTo>
                    <a:pt x="3723817" y="91376"/>
                  </a:lnTo>
                </a:path>
                <a:path extrusionOk="0" h="194310" w="3724275">
                  <a:moveTo>
                    <a:pt x="3632606" y="165"/>
                  </a:moveTo>
                  <a:lnTo>
                    <a:pt x="3630714" y="50"/>
                  </a:lnTo>
                  <a:lnTo>
                    <a:pt x="3628809" y="0"/>
                  </a:lnTo>
                  <a:lnTo>
                    <a:pt x="3626891" y="0"/>
                  </a:lnTo>
                  <a:lnTo>
                    <a:pt x="3621176" y="0"/>
                  </a:lnTo>
                </a:path>
                <a:path extrusionOk="0" h="194310" w="3724275">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92" name="Google Shape;5992;p95"/>
            <p:cNvPicPr preferRelativeResize="0"/>
            <p:nvPr/>
          </p:nvPicPr>
          <p:blipFill rotWithShape="1">
            <a:blip r:embed="rId16">
              <a:alphaModFix/>
            </a:blip>
            <a:srcRect b="0" l="0" r="0" t="0"/>
            <a:stretch/>
          </p:blipFill>
          <p:spPr>
            <a:xfrm>
              <a:off x="10124165" y="5531574"/>
              <a:ext cx="111391" cy="111378"/>
            </a:xfrm>
            <a:prstGeom prst="rect">
              <a:avLst/>
            </a:prstGeom>
            <a:noFill/>
            <a:ln>
              <a:noFill/>
            </a:ln>
          </p:spPr>
        </p:pic>
      </p:grpSp>
      <p:sp>
        <p:nvSpPr>
          <p:cNvPr id="5993" name="Google Shape;5993;p95"/>
          <p:cNvSpPr txBox="1"/>
          <p:nvPr/>
        </p:nvSpPr>
        <p:spPr>
          <a:xfrm>
            <a:off x="7471960" y="2654003"/>
            <a:ext cx="1922780" cy="422909"/>
          </a:xfrm>
          <a:prstGeom prst="rect">
            <a:avLst/>
          </a:prstGeom>
          <a:noFill/>
          <a:ln>
            <a:noFill/>
          </a:ln>
        </p:spPr>
        <p:txBody>
          <a:bodyPr anchorCtr="0" anchor="t" bIns="0" lIns="0" spcFirstLastPara="1" rIns="0" wrap="square" tIns="44450">
            <a:spAutoFit/>
          </a:bodyPr>
          <a:lstStyle/>
          <a:p>
            <a:pPr indent="0" lvl="0" marL="60325" rtl="0" algn="l">
              <a:lnSpc>
                <a:spcPct val="100000"/>
              </a:lnSpc>
              <a:spcBef>
                <a:spcPts val="0"/>
              </a:spcBef>
              <a:spcAft>
                <a:spcPts val="0"/>
              </a:spcAft>
              <a:buNone/>
            </a:pPr>
            <a:r>
              <a:rPr b="0" lang="en-US" sz="800">
                <a:solidFill>
                  <a:srgbClr val="58595B"/>
                </a:solidFill>
                <a:latin typeface="Arial"/>
                <a:ea typeface="Arial"/>
                <a:cs typeface="Arial"/>
                <a:sym typeface="Arial"/>
              </a:rPr>
              <a:t>변화하는 DT환경과 New-Biz에 대응하는</a:t>
            </a:r>
            <a:endParaRPr sz="800">
              <a:latin typeface="Arial"/>
              <a:ea typeface="Arial"/>
              <a:cs typeface="Arial"/>
              <a:sym typeface="Arial"/>
            </a:endParaRPr>
          </a:p>
          <a:p>
            <a:pPr indent="0" lvl="0" marL="12700" rtl="0" algn="l">
              <a:lnSpc>
                <a:spcPct val="100000"/>
              </a:lnSpc>
              <a:spcBef>
                <a:spcPts val="355"/>
              </a:spcBef>
              <a:spcAft>
                <a:spcPts val="0"/>
              </a:spcAft>
              <a:buNone/>
            </a:pPr>
            <a:r>
              <a:rPr b="1" lang="en-US" sz="1300">
                <a:solidFill>
                  <a:srgbClr val="95A4F5"/>
                </a:solidFill>
                <a:latin typeface="Malgun Gothic"/>
                <a:ea typeface="Malgun Gothic"/>
                <a:cs typeface="Malgun Gothic"/>
                <a:sym typeface="Malgun Gothic"/>
              </a:rPr>
              <a:t>전사적 정보보호 역량 확대</a:t>
            </a:r>
            <a:endParaRPr sz="1300">
              <a:latin typeface="Malgun Gothic"/>
              <a:ea typeface="Malgun Gothic"/>
              <a:cs typeface="Malgun Gothic"/>
              <a:sym typeface="Malgun Gothic"/>
            </a:endParaRPr>
          </a:p>
        </p:txBody>
      </p:sp>
      <p:grpSp>
        <p:nvGrpSpPr>
          <p:cNvPr id="5994" name="Google Shape;5994;p95"/>
          <p:cNvGrpSpPr/>
          <p:nvPr/>
        </p:nvGrpSpPr>
        <p:grpSpPr>
          <a:xfrm>
            <a:off x="8473078" y="3586097"/>
            <a:ext cx="1823086" cy="1705666"/>
            <a:chOff x="8473078" y="3586097"/>
            <a:chExt cx="1823086" cy="1705666"/>
          </a:xfrm>
        </p:grpSpPr>
        <p:sp>
          <p:nvSpPr>
            <p:cNvPr id="5995" name="Google Shape;5995;p95"/>
            <p:cNvSpPr/>
            <p:nvPr/>
          </p:nvSpPr>
          <p:spPr>
            <a:xfrm>
              <a:off x="8473079" y="3694103"/>
              <a:ext cx="1823085" cy="1597660"/>
            </a:xfrm>
            <a:custGeom>
              <a:rect b="b" l="l" r="r" t="t"/>
              <a:pathLst>
                <a:path extrusionOk="0" h="1597660" w="1823084">
                  <a:moveTo>
                    <a:pt x="1750923" y="0"/>
                  </a:moveTo>
                  <a:lnTo>
                    <a:pt x="71996" y="0"/>
                  </a:lnTo>
                  <a:lnTo>
                    <a:pt x="43971" y="5659"/>
                  </a:lnTo>
                  <a:lnTo>
                    <a:pt x="21086" y="21089"/>
                  </a:lnTo>
                  <a:lnTo>
                    <a:pt x="5657" y="43971"/>
                  </a:lnTo>
                  <a:lnTo>
                    <a:pt x="0" y="71983"/>
                  </a:lnTo>
                  <a:lnTo>
                    <a:pt x="0" y="1525193"/>
                  </a:lnTo>
                  <a:lnTo>
                    <a:pt x="5657" y="1553235"/>
                  </a:lnTo>
                  <a:lnTo>
                    <a:pt x="21086" y="1576131"/>
                  </a:lnTo>
                  <a:lnTo>
                    <a:pt x="43971" y="1591568"/>
                  </a:lnTo>
                  <a:lnTo>
                    <a:pt x="71996" y="1597228"/>
                  </a:lnTo>
                  <a:lnTo>
                    <a:pt x="1750923" y="1597228"/>
                  </a:lnTo>
                  <a:lnTo>
                    <a:pt x="1778948" y="1591568"/>
                  </a:lnTo>
                  <a:lnTo>
                    <a:pt x="1801833" y="1576131"/>
                  </a:lnTo>
                  <a:lnTo>
                    <a:pt x="1817262" y="1553235"/>
                  </a:lnTo>
                  <a:lnTo>
                    <a:pt x="1822919" y="1525193"/>
                  </a:lnTo>
                  <a:lnTo>
                    <a:pt x="1822919" y="71983"/>
                  </a:lnTo>
                  <a:lnTo>
                    <a:pt x="1817262" y="43971"/>
                  </a:lnTo>
                  <a:lnTo>
                    <a:pt x="1801833" y="21089"/>
                  </a:lnTo>
                  <a:lnTo>
                    <a:pt x="1778948" y="5659"/>
                  </a:lnTo>
                  <a:lnTo>
                    <a:pt x="1750923"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6" name="Google Shape;5996;p95"/>
            <p:cNvSpPr/>
            <p:nvPr/>
          </p:nvSpPr>
          <p:spPr>
            <a:xfrm>
              <a:off x="8473078" y="3586097"/>
              <a:ext cx="1823085" cy="324485"/>
            </a:xfrm>
            <a:custGeom>
              <a:rect b="b" l="l" r="r" t="t"/>
              <a:pathLst>
                <a:path extrusionOk="0" h="324485" w="1823084">
                  <a:moveTo>
                    <a:pt x="1750923" y="0"/>
                  </a:moveTo>
                  <a:lnTo>
                    <a:pt x="71996" y="0"/>
                  </a:lnTo>
                  <a:lnTo>
                    <a:pt x="43971" y="5657"/>
                  </a:lnTo>
                  <a:lnTo>
                    <a:pt x="21086" y="21086"/>
                  </a:lnTo>
                  <a:lnTo>
                    <a:pt x="5657" y="43971"/>
                  </a:lnTo>
                  <a:lnTo>
                    <a:pt x="0" y="71996"/>
                  </a:lnTo>
                  <a:lnTo>
                    <a:pt x="0" y="324002"/>
                  </a:lnTo>
                  <a:lnTo>
                    <a:pt x="1822919" y="324002"/>
                  </a:lnTo>
                  <a:lnTo>
                    <a:pt x="1822919" y="71996"/>
                  </a:lnTo>
                  <a:lnTo>
                    <a:pt x="1817262" y="43971"/>
                  </a:lnTo>
                  <a:lnTo>
                    <a:pt x="1801833" y="21086"/>
                  </a:lnTo>
                  <a:lnTo>
                    <a:pt x="1778948" y="5657"/>
                  </a:lnTo>
                  <a:lnTo>
                    <a:pt x="1750923"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997" name="Google Shape;5997;p95"/>
          <p:cNvGrpSpPr/>
          <p:nvPr/>
        </p:nvGrpSpPr>
        <p:grpSpPr>
          <a:xfrm>
            <a:off x="6570003" y="3586097"/>
            <a:ext cx="1824989" cy="1705666"/>
            <a:chOff x="6570003" y="3586097"/>
            <a:chExt cx="1824989" cy="1705666"/>
          </a:xfrm>
        </p:grpSpPr>
        <p:sp>
          <p:nvSpPr>
            <p:cNvPr id="5998" name="Google Shape;5998;p95"/>
            <p:cNvSpPr/>
            <p:nvPr/>
          </p:nvSpPr>
          <p:spPr>
            <a:xfrm>
              <a:off x="6570003" y="3694103"/>
              <a:ext cx="1824989" cy="1597660"/>
            </a:xfrm>
            <a:custGeom>
              <a:rect b="b" l="l" r="r" t="t"/>
              <a:pathLst>
                <a:path extrusionOk="0" h="1597660" w="1824990">
                  <a:moveTo>
                    <a:pt x="1752727" y="0"/>
                  </a:moveTo>
                  <a:lnTo>
                    <a:pt x="71996" y="0"/>
                  </a:lnTo>
                  <a:lnTo>
                    <a:pt x="43971" y="5659"/>
                  </a:lnTo>
                  <a:lnTo>
                    <a:pt x="21086" y="21089"/>
                  </a:lnTo>
                  <a:lnTo>
                    <a:pt x="5657" y="43971"/>
                  </a:lnTo>
                  <a:lnTo>
                    <a:pt x="0" y="71983"/>
                  </a:lnTo>
                  <a:lnTo>
                    <a:pt x="0" y="1525193"/>
                  </a:lnTo>
                  <a:lnTo>
                    <a:pt x="5657" y="1553235"/>
                  </a:lnTo>
                  <a:lnTo>
                    <a:pt x="21086" y="1576131"/>
                  </a:lnTo>
                  <a:lnTo>
                    <a:pt x="43971" y="1591568"/>
                  </a:lnTo>
                  <a:lnTo>
                    <a:pt x="71996" y="1597228"/>
                  </a:lnTo>
                  <a:lnTo>
                    <a:pt x="1752727" y="1597228"/>
                  </a:lnTo>
                  <a:lnTo>
                    <a:pt x="1780751" y="1591568"/>
                  </a:lnTo>
                  <a:lnTo>
                    <a:pt x="1803636" y="1576131"/>
                  </a:lnTo>
                  <a:lnTo>
                    <a:pt x="1819065" y="1553235"/>
                  </a:lnTo>
                  <a:lnTo>
                    <a:pt x="1824723" y="1525193"/>
                  </a:lnTo>
                  <a:lnTo>
                    <a:pt x="1824723" y="71983"/>
                  </a:lnTo>
                  <a:lnTo>
                    <a:pt x="1819065" y="43971"/>
                  </a:lnTo>
                  <a:lnTo>
                    <a:pt x="1803636" y="21089"/>
                  </a:lnTo>
                  <a:lnTo>
                    <a:pt x="1780751" y="5659"/>
                  </a:lnTo>
                  <a:lnTo>
                    <a:pt x="1752727" y="0"/>
                  </a:lnTo>
                  <a:close/>
                </a:path>
              </a:pathLst>
            </a:custGeom>
            <a:solidFill>
              <a:srgbClr val="EAEB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9" name="Google Shape;5999;p95"/>
            <p:cNvSpPr/>
            <p:nvPr/>
          </p:nvSpPr>
          <p:spPr>
            <a:xfrm>
              <a:off x="6570003" y="3586097"/>
              <a:ext cx="1824989" cy="324485"/>
            </a:xfrm>
            <a:custGeom>
              <a:rect b="b" l="l" r="r" t="t"/>
              <a:pathLst>
                <a:path extrusionOk="0" h="324485" w="1824990">
                  <a:moveTo>
                    <a:pt x="1752727" y="0"/>
                  </a:moveTo>
                  <a:lnTo>
                    <a:pt x="71996" y="0"/>
                  </a:lnTo>
                  <a:lnTo>
                    <a:pt x="43971" y="5657"/>
                  </a:lnTo>
                  <a:lnTo>
                    <a:pt x="21086" y="21086"/>
                  </a:lnTo>
                  <a:lnTo>
                    <a:pt x="5657" y="43971"/>
                  </a:lnTo>
                  <a:lnTo>
                    <a:pt x="0" y="71996"/>
                  </a:lnTo>
                  <a:lnTo>
                    <a:pt x="0" y="324002"/>
                  </a:lnTo>
                  <a:lnTo>
                    <a:pt x="1824723" y="324002"/>
                  </a:lnTo>
                  <a:lnTo>
                    <a:pt x="1824723" y="71996"/>
                  </a:lnTo>
                  <a:lnTo>
                    <a:pt x="1819065" y="43971"/>
                  </a:lnTo>
                  <a:lnTo>
                    <a:pt x="1803636" y="21086"/>
                  </a:lnTo>
                  <a:lnTo>
                    <a:pt x="1780751" y="5657"/>
                  </a:lnTo>
                  <a:lnTo>
                    <a:pt x="1752727"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000" name="Google Shape;6000;p95"/>
          <p:cNvSpPr/>
          <p:nvPr/>
        </p:nvSpPr>
        <p:spPr>
          <a:xfrm>
            <a:off x="7191109" y="3177869"/>
            <a:ext cx="2484120" cy="306705"/>
          </a:xfrm>
          <a:custGeom>
            <a:rect b="b" l="l" r="r" t="t"/>
            <a:pathLst>
              <a:path extrusionOk="0" h="306704" w="2484120">
                <a:moveTo>
                  <a:pt x="1228331" y="0"/>
                </a:moveTo>
                <a:lnTo>
                  <a:pt x="0" y="303961"/>
                </a:lnTo>
                <a:lnTo>
                  <a:pt x="2483992" y="306489"/>
                </a:lnTo>
                <a:lnTo>
                  <a:pt x="1228331" y="0"/>
                </a:lnTo>
                <a:close/>
              </a:path>
            </a:pathLst>
          </a:custGeom>
          <a:solidFill>
            <a:srgbClr val="BCBEC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01" name="Google Shape;6001;p95"/>
          <p:cNvSpPr txBox="1"/>
          <p:nvPr/>
        </p:nvSpPr>
        <p:spPr>
          <a:xfrm>
            <a:off x="6858375" y="3607508"/>
            <a:ext cx="1239520" cy="254000"/>
          </a:xfrm>
          <a:prstGeom prst="rect">
            <a:avLst/>
          </a:prstGeom>
          <a:noFill/>
          <a:ln>
            <a:noFill/>
          </a:ln>
        </p:spPr>
        <p:txBody>
          <a:bodyPr anchorCtr="0" anchor="t" bIns="0" lIns="0" spcFirstLastPara="1" rIns="0" wrap="square" tIns="12700">
            <a:spAutoFit/>
          </a:bodyPr>
          <a:lstStyle/>
          <a:p>
            <a:pPr indent="-259714" lvl="0" marL="271780" marR="5080" rtl="0" algn="l">
              <a:lnSpc>
                <a:spcPct val="107100"/>
              </a:lnSpc>
              <a:spcBef>
                <a:spcPts val="0"/>
              </a:spcBef>
              <a:spcAft>
                <a:spcPts val="0"/>
              </a:spcAft>
              <a:buNone/>
            </a:pPr>
            <a:r>
              <a:rPr b="0" lang="en-US" sz="700">
                <a:solidFill>
                  <a:srgbClr val="FFFFFF"/>
                </a:solidFill>
                <a:latin typeface="Arial"/>
                <a:ea typeface="Arial"/>
                <a:cs typeface="Arial"/>
                <a:sym typeface="Arial"/>
              </a:rPr>
              <a:t>3대 </a:t>
            </a:r>
            <a:r>
              <a:rPr baseline="30000" lang="en-US" sz="1050">
                <a:solidFill>
                  <a:srgbClr val="FFFFFF"/>
                </a:solidFill>
                <a:latin typeface="SimSun"/>
                <a:ea typeface="SimSun"/>
                <a:cs typeface="SimSun"/>
                <a:sym typeface="SimSun"/>
              </a:rPr>
              <a:t>新 </a:t>
            </a:r>
            <a:r>
              <a:rPr b="0" lang="en-US" sz="700">
                <a:solidFill>
                  <a:srgbClr val="FFFFFF"/>
                </a:solidFill>
                <a:latin typeface="Arial"/>
                <a:ea typeface="Arial"/>
                <a:cs typeface="Arial"/>
                <a:sym typeface="Arial"/>
              </a:rPr>
              <a:t>환경(기술, 규제, 사업영역) 대응 관리체계 구축</a:t>
            </a:r>
            <a:endParaRPr sz="700">
              <a:latin typeface="Arial"/>
              <a:ea typeface="Arial"/>
              <a:cs typeface="Arial"/>
              <a:sym typeface="Arial"/>
            </a:endParaRPr>
          </a:p>
        </p:txBody>
      </p:sp>
      <p:sp>
        <p:nvSpPr>
          <p:cNvPr id="6002" name="Google Shape;6002;p95"/>
          <p:cNvSpPr txBox="1"/>
          <p:nvPr/>
        </p:nvSpPr>
        <p:spPr>
          <a:xfrm>
            <a:off x="8624058" y="3607508"/>
            <a:ext cx="1514475" cy="254000"/>
          </a:xfrm>
          <a:prstGeom prst="rect">
            <a:avLst/>
          </a:prstGeom>
          <a:noFill/>
          <a:ln>
            <a:noFill/>
          </a:ln>
        </p:spPr>
        <p:txBody>
          <a:bodyPr anchorCtr="0" anchor="t" bIns="0" lIns="0" spcFirstLastPara="1" rIns="0" wrap="square" tIns="12700">
            <a:spAutoFit/>
          </a:bodyPr>
          <a:lstStyle/>
          <a:p>
            <a:pPr indent="-447040" lvl="0" marL="459105" marR="5080" rtl="0" algn="l">
              <a:lnSpc>
                <a:spcPct val="107100"/>
              </a:lnSpc>
              <a:spcBef>
                <a:spcPts val="0"/>
              </a:spcBef>
              <a:spcAft>
                <a:spcPts val="0"/>
              </a:spcAft>
              <a:buNone/>
            </a:pPr>
            <a:r>
              <a:rPr b="0" lang="en-US" sz="700">
                <a:solidFill>
                  <a:srgbClr val="FFFFFF"/>
                </a:solidFill>
                <a:latin typeface="Arial"/>
                <a:ea typeface="Arial"/>
                <a:cs typeface="Arial"/>
                <a:sym typeface="Arial"/>
              </a:rPr>
              <a:t>전사조직 대상 정보보호참여 환경 마련 및 프로세스 일원화</a:t>
            </a:r>
            <a:endParaRPr sz="700">
              <a:latin typeface="Arial"/>
              <a:ea typeface="Arial"/>
              <a:cs typeface="Arial"/>
              <a:sym typeface="Arial"/>
            </a:endParaRPr>
          </a:p>
        </p:txBody>
      </p:sp>
      <p:sp>
        <p:nvSpPr>
          <p:cNvPr id="6003" name="Google Shape;6003;p95"/>
          <p:cNvSpPr txBox="1"/>
          <p:nvPr/>
        </p:nvSpPr>
        <p:spPr>
          <a:xfrm>
            <a:off x="6812469" y="4191109"/>
            <a:ext cx="1339850" cy="368300"/>
          </a:xfrm>
          <a:prstGeom prst="rect">
            <a:avLst/>
          </a:prstGeom>
          <a:noFill/>
          <a:ln>
            <a:noFill/>
          </a:ln>
        </p:spPr>
        <p:txBody>
          <a:bodyPr anchorCtr="0" anchor="t" bIns="0" lIns="0" spcFirstLastPara="1" rIns="0" wrap="square" tIns="27300">
            <a:spAutoFit/>
          </a:bodyPr>
          <a:lstStyle/>
          <a:p>
            <a:pPr indent="-41275" lvl="0" marL="98425" rtl="0" algn="l">
              <a:lnSpc>
                <a:spcPct val="100000"/>
              </a:lnSpc>
              <a:spcBef>
                <a:spcPts val="0"/>
              </a:spcBef>
              <a:spcAft>
                <a:spcPts val="0"/>
              </a:spcAft>
              <a:buClr>
                <a:srgbClr val="808285"/>
              </a:buClr>
              <a:buSzPts val="650"/>
              <a:buFont typeface="Arial"/>
              <a:buChar char="·"/>
            </a:pPr>
            <a:r>
              <a:rPr b="0" lang="en-US" sz="650">
                <a:solidFill>
                  <a:srgbClr val="808285"/>
                </a:solidFill>
                <a:latin typeface="Arial"/>
                <a:ea typeface="Arial"/>
                <a:cs typeface="Arial"/>
                <a:sym typeface="Arial"/>
              </a:rPr>
              <a:t>오픈소스 취약점 진단 시스템 구축</a:t>
            </a:r>
            <a:endParaRPr sz="650">
              <a:latin typeface="Arial"/>
              <a:ea typeface="Arial"/>
              <a:cs typeface="Arial"/>
              <a:sym typeface="Arial"/>
            </a:endParaRPr>
          </a:p>
          <a:p>
            <a:pPr indent="-41275" lvl="0" marL="51435" marR="5080" rtl="0" algn="l">
              <a:lnSpc>
                <a:spcPct val="115399"/>
              </a:lnSpc>
              <a:spcBef>
                <a:spcPts val="0"/>
              </a:spcBef>
              <a:spcAft>
                <a:spcPts val="0"/>
              </a:spcAft>
              <a:buClr>
                <a:srgbClr val="808285"/>
              </a:buClr>
              <a:buSzPts val="650"/>
              <a:buFont typeface="Arial"/>
              <a:buChar char="·"/>
            </a:pPr>
            <a:r>
              <a:rPr b="0" lang="en-US" sz="650">
                <a:solidFill>
                  <a:srgbClr val="808285"/>
                </a:solidFill>
                <a:latin typeface="Arial"/>
                <a:ea typeface="Arial"/>
                <a:cs typeface="Arial"/>
                <a:sym typeface="Arial"/>
              </a:rPr>
              <a:t>클라우드 구축 단계별 보안 최적화 및 	취약점 관리체계 수립</a:t>
            </a:r>
            <a:endParaRPr sz="650">
              <a:latin typeface="Arial"/>
              <a:ea typeface="Arial"/>
              <a:cs typeface="Arial"/>
              <a:sym typeface="Arial"/>
            </a:endParaRPr>
          </a:p>
        </p:txBody>
      </p:sp>
      <p:sp>
        <p:nvSpPr>
          <p:cNvPr id="6004" name="Google Shape;6004;p95"/>
          <p:cNvSpPr/>
          <p:nvPr/>
        </p:nvSpPr>
        <p:spPr>
          <a:xfrm>
            <a:off x="6677206" y="4036111"/>
            <a:ext cx="1610360" cy="138430"/>
          </a:xfrm>
          <a:custGeom>
            <a:rect b="b" l="l" r="r" t="t"/>
            <a:pathLst>
              <a:path extrusionOk="0" h="138429" w="1610359">
                <a:moveTo>
                  <a:pt x="1541259" y="0"/>
                </a:moveTo>
                <a:lnTo>
                  <a:pt x="69049" y="0"/>
                </a:lnTo>
                <a:lnTo>
                  <a:pt x="42171" y="5425"/>
                </a:lnTo>
                <a:lnTo>
                  <a:pt x="20223" y="20223"/>
                </a:lnTo>
                <a:lnTo>
                  <a:pt x="5425" y="42171"/>
                </a:lnTo>
                <a:lnTo>
                  <a:pt x="0" y="69049"/>
                </a:lnTo>
                <a:lnTo>
                  <a:pt x="5425" y="95911"/>
                </a:lnTo>
                <a:lnTo>
                  <a:pt x="20223" y="117848"/>
                </a:lnTo>
                <a:lnTo>
                  <a:pt x="42171" y="132638"/>
                </a:lnTo>
                <a:lnTo>
                  <a:pt x="69049" y="138061"/>
                </a:lnTo>
                <a:lnTo>
                  <a:pt x="1541259" y="138061"/>
                </a:lnTo>
                <a:lnTo>
                  <a:pt x="1568137" y="132638"/>
                </a:lnTo>
                <a:lnTo>
                  <a:pt x="1590086" y="117848"/>
                </a:lnTo>
                <a:lnTo>
                  <a:pt x="1604883" y="95911"/>
                </a:lnTo>
                <a:lnTo>
                  <a:pt x="1610309" y="69049"/>
                </a:lnTo>
                <a:lnTo>
                  <a:pt x="1604883" y="42171"/>
                </a:lnTo>
                <a:lnTo>
                  <a:pt x="1590086" y="20223"/>
                </a:lnTo>
                <a:lnTo>
                  <a:pt x="1568137" y="5425"/>
                </a:lnTo>
                <a:lnTo>
                  <a:pt x="1541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05" name="Google Shape;6005;p95"/>
          <p:cNvSpPr txBox="1"/>
          <p:nvPr/>
        </p:nvSpPr>
        <p:spPr>
          <a:xfrm>
            <a:off x="6835773" y="4032453"/>
            <a:ext cx="128333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aseline="30000" lang="en-US" sz="975">
                <a:solidFill>
                  <a:srgbClr val="808285"/>
                </a:solidFill>
                <a:latin typeface="SimSun"/>
                <a:ea typeface="SimSun"/>
                <a:cs typeface="SimSun"/>
                <a:sym typeface="SimSun"/>
              </a:rPr>
              <a:t>新</a:t>
            </a:r>
            <a:r>
              <a:rPr b="0" lang="en-US" sz="650">
                <a:solidFill>
                  <a:srgbClr val="808285"/>
                </a:solidFill>
                <a:latin typeface="Arial"/>
                <a:ea typeface="Arial"/>
                <a:cs typeface="Arial"/>
                <a:sym typeface="Arial"/>
              </a:rPr>
              <a:t>기술 대응 정보보호 관리체계 수립</a:t>
            </a:r>
            <a:endParaRPr sz="650">
              <a:latin typeface="Arial"/>
              <a:ea typeface="Arial"/>
              <a:cs typeface="Arial"/>
              <a:sym typeface="Arial"/>
            </a:endParaRPr>
          </a:p>
        </p:txBody>
      </p:sp>
      <p:sp>
        <p:nvSpPr>
          <p:cNvPr id="6006" name="Google Shape;6006;p95"/>
          <p:cNvSpPr/>
          <p:nvPr/>
        </p:nvSpPr>
        <p:spPr>
          <a:xfrm>
            <a:off x="8579380" y="4036111"/>
            <a:ext cx="1610360" cy="138430"/>
          </a:xfrm>
          <a:custGeom>
            <a:rect b="b" l="l" r="r" t="t"/>
            <a:pathLst>
              <a:path extrusionOk="0" h="138429" w="1610359">
                <a:moveTo>
                  <a:pt x="1541259" y="0"/>
                </a:moveTo>
                <a:lnTo>
                  <a:pt x="69049" y="0"/>
                </a:lnTo>
                <a:lnTo>
                  <a:pt x="42171" y="5425"/>
                </a:lnTo>
                <a:lnTo>
                  <a:pt x="20223" y="20223"/>
                </a:lnTo>
                <a:lnTo>
                  <a:pt x="5425" y="42171"/>
                </a:lnTo>
                <a:lnTo>
                  <a:pt x="0" y="69049"/>
                </a:lnTo>
                <a:lnTo>
                  <a:pt x="5425" y="95911"/>
                </a:lnTo>
                <a:lnTo>
                  <a:pt x="20223" y="117848"/>
                </a:lnTo>
                <a:lnTo>
                  <a:pt x="42171" y="132638"/>
                </a:lnTo>
                <a:lnTo>
                  <a:pt x="69049" y="138061"/>
                </a:lnTo>
                <a:lnTo>
                  <a:pt x="1541259" y="138061"/>
                </a:lnTo>
                <a:lnTo>
                  <a:pt x="1568137" y="132638"/>
                </a:lnTo>
                <a:lnTo>
                  <a:pt x="1590086" y="117848"/>
                </a:lnTo>
                <a:lnTo>
                  <a:pt x="1604883" y="95911"/>
                </a:lnTo>
                <a:lnTo>
                  <a:pt x="1610309" y="69049"/>
                </a:lnTo>
                <a:lnTo>
                  <a:pt x="1604883" y="42171"/>
                </a:lnTo>
                <a:lnTo>
                  <a:pt x="1590086" y="20223"/>
                </a:lnTo>
                <a:lnTo>
                  <a:pt x="1568137" y="5425"/>
                </a:lnTo>
                <a:lnTo>
                  <a:pt x="1541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07" name="Google Shape;6007;p95"/>
          <p:cNvSpPr txBox="1"/>
          <p:nvPr/>
        </p:nvSpPr>
        <p:spPr>
          <a:xfrm>
            <a:off x="8570783" y="4032453"/>
            <a:ext cx="1628139" cy="412750"/>
          </a:xfrm>
          <a:prstGeom prst="rect">
            <a:avLst/>
          </a:prstGeom>
          <a:noFill/>
          <a:ln>
            <a:noFill/>
          </a:ln>
        </p:spPr>
        <p:txBody>
          <a:bodyPr anchorCtr="0" anchor="t" bIns="0" lIns="0" spcFirstLastPara="1" rIns="0" wrap="square" tIns="15875">
            <a:spAutoFit/>
          </a:bodyPr>
          <a:lstStyle/>
          <a:p>
            <a:pPr indent="0" lvl="0" marL="0" marR="1905" rtl="0" algn="ctr">
              <a:lnSpc>
                <a:spcPct val="100000"/>
              </a:lnSpc>
              <a:spcBef>
                <a:spcPts val="0"/>
              </a:spcBef>
              <a:spcAft>
                <a:spcPts val="0"/>
              </a:spcAft>
              <a:buNone/>
            </a:pPr>
            <a:r>
              <a:rPr b="0" lang="en-US" sz="650">
                <a:solidFill>
                  <a:srgbClr val="808285"/>
                </a:solidFill>
                <a:latin typeface="Arial"/>
                <a:ea typeface="Arial"/>
                <a:cs typeface="Arial"/>
                <a:sym typeface="Arial"/>
              </a:rPr>
              <a:t>정보보호 컴플라이언스 거버넌스 강화</a:t>
            </a:r>
            <a:endParaRPr sz="650">
              <a:latin typeface="Arial"/>
              <a:ea typeface="Arial"/>
              <a:cs typeface="Arial"/>
              <a:sym typeface="Arial"/>
            </a:endParaRPr>
          </a:p>
          <a:p>
            <a:pPr indent="-41275" lvl="0" marL="38100" rtl="0" algn="ctr">
              <a:lnSpc>
                <a:spcPct val="100000"/>
              </a:lnSpc>
              <a:spcBef>
                <a:spcPts val="560"/>
              </a:spcBef>
              <a:spcAft>
                <a:spcPts val="0"/>
              </a:spcAft>
              <a:buClr>
                <a:srgbClr val="808285"/>
              </a:buClr>
              <a:buSzPts val="650"/>
              <a:buFont typeface="Arial"/>
              <a:buChar char="·"/>
            </a:pPr>
            <a:r>
              <a:rPr b="0" lang="en-US" sz="650">
                <a:solidFill>
                  <a:srgbClr val="808285"/>
                </a:solidFill>
                <a:latin typeface="Arial"/>
                <a:ea typeface="Arial"/>
                <a:cs typeface="Arial"/>
                <a:sym typeface="Arial"/>
              </a:rPr>
              <a:t>정보보호 점검·관리 프로세스 통합 TF 추진</a:t>
            </a:r>
            <a:endParaRPr sz="650">
              <a:latin typeface="Arial"/>
              <a:ea typeface="Arial"/>
              <a:cs typeface="Arial"/>
              <a:sym typeface="Arial"/>
            </a:endParaRPr>
          </a:p>
          <a:p>
            <a:pPr indent="-41275" lvl="0" marL="38100" rtl="0" algn="ctr">
              <a:lnSpc>
                <a:spcPct val="100000"/>
              </a:lnSpc>
              <a:spcBef>
                <a:spcPts val="120"/>
              </a:spcBef>
              <a:spcAft>
                <a:spcPts val="0"/>
              </a:spcAft>
              <a:buClr>
                <a:srgbClr val="808285"/>
              </a:buClr>
              <a:buSzPts val="650"/>
              <a:buFont typeface="Arial"/>
              <a:buChar char="·"/>
            </a:pPr>
            <a:r>
              <a:rPr b="0" lang="en-US" sz="650">
                <a:solidFill>
                  <a:srgbClr val="808285"/>
                </a:solidFill>
                <a:latin typeface="Arial"/>
                <a:ea typeface="Arial"/>
                <a:cs typeface="Arial"/>
                <a:sym typeface="Arial"/>
              </a:rPr>
              <a:t>정보보호 컴플라이언스 통합관리시스템 구축</a:t>
            </a:r>
            <a:endParaRPr sz="650">
              <a:latin typeface="Arial"/>
              <a:ea typeface="Arial"/>
              <a:cs typeface="Arial"/>
              <a:sym typeface="Arial"/>
            </a:endParaRPr>
          </a:p>
        </p:txBody>
      </p:sp>
      <p:sp>
        <p:nvSpPr>
          <p:cNvPr id="6008" name="Google Shape;6008;p95"/>
          <p:cNvSpPr/>
          <p:nvPr/>
        </p:nvSpPr>
        <p:spPr>
          <a:xfrm>
            <a:off x="6677206" y="4667688"/>
            <a:ext cx="1610360" cy="138430"/>
          </a:xfrm>
          <a:custGeom>
            <a:rect b="b" l="l" r="r" t="t"/>
            <a:pathLst>
              <a:path extrusionOk="0" h="138429" w="1610359">
                <a:moveTo>
                  <a:pt x="1541259" y="0"/>
                </a:moveTo>
                <a:lnTo>
                  <a:pt x="69049" y="0"/>
                </a:lnTo>
                <a:lnTo>
                  <a:pt x="42171" y="5425"/>
                </a:lnTo>
                <a:lnTo>
                  <a:pt x="20223" y="20223"/>
                </a:lnTo>
                <a:lnTo>
                  <a:pt x="5425" y="42171"/>
                </a:lnTo>
                <a:lnTo>
                  <a:pt x="0" y="69049"/>
                </a:lnTo>
                <a:lnTo>
                  <a:pt x="5425" y="95911"/>
                </a:lnTo>
                <a:lnTo>
                  <a:pt x="20223" y="117848"/>
                </a:lnTo>
                <a:lnTo>
                  <a:pt x="42171" y="132638"/>
                </a:lnTo>
                <a:lnTo>
                  <a:pt x="69049" y="138061"/>
                </a:lnTo>
                <a:lnTo>
                  <a:pt x="1541259" y="138061"/>
                </a:lnTo>
                <a:lnTo>
                  <a:pt x="1568137" y="132638"/>
                </a:lnTo>
                <a:lnTo>
                  <a:pt x="1590086" y="117848"/>
                </a:lnTo>
                <a:lnTo>
                  <a:pt x="1604883" y="95911"/>
                </a:lnTo>
                <a:lnTo>
                  <a:pt x="1610309" y="69049"/>
                </a:lnTo>
                <a:lnTo>
                  <a:pt x="1604883" y="42171"/>
                </a:lnTo>
                <a:lnTo>
                  <a:pt x="1590086" y="20223"/>
                </a:lnTo>
                <a:lnTo>
                  <a:pt x="1568137" y="5425"/>
                </a:lnTo>
                <a:lnTo>
                  <a:pt x="1541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09" name="Google Shape;6009;p95"/>
          <p:cNvSpPr txBox="1"/>
          <p:nvPr/>
        </p:nvSpPr>
        <p:spPr>
          <a:xfrm>
            <a:off x="6700634" y="4664030"/>
            <a:ext cx="1564005" cy="527050"/>
          </a:xfrm>
          <a:prstGeom prst="rect">
            <a:avLst/>
          </a:prstGeom>
          <a:noFill/>
          <a:ln>
            <a:noFill/>
          </a:ln>
        </p:spPr>
        <p:txBody>
          <a:bodyPr anchorCtr="0" anchor="t" bIns="0" lIns="0" spcFirstLastPara="1" rIns="0" wrap="square" tIns="15875">
            <a:spAutoFit/>
          </a:bodyPr>
          <a:lstStyle/>
          <a:p>
            <a:pPr indent="0" lvl="0" marL="0" marR="1905" rtl="0" algn="ctr">
              <a:lnSpc>
                <a:spcPct val="100000"/>
              </a:lnSpc>
              <a:spcBef>
                <a:spcPts val="0"/>
              </a:spcBef>
              <a:spcAft>
                <a:spcPts val="0"/>
              </a:spcAft>
              <a:buNone/>
            </a:pPr>
            <a:r>
              <a:rPr baseline="30000" lang="en-US" sz="975">
                <a:solidFill>
                  <a:srgbClr val="808285"/>
                </a:solidFill>
                <a:latin typeface="SimSun"/>
                <a:ea typeface="SimSun"/>
                <a:cs typeface="SimSun"/>
                <a:sym typeface="SimSun"/>
              </a:rPr>
              <a:t>新</a:t>
            </a:r>
            <a:r>
              <a:rPr b="0" lang="en-US" sz="650">
                <a:solidFill>
                  <a:srgbClr val="808285"/>
                </a:solidFill>
                <a:latin typeface="Arial"/>
                <a:ea typeface="Arial"/>
                <a:cs typeface="Arial"/>
                <a:sym typeface="Arial"/>
              </a:rPr>
              <a:t>규제 대응 보안정책 변화관리</a:t>
            </a:r>
            <a:endParaRPr sz="650">
              <a:latin typeface="Arial"/>
              <a:ea typeface="Arial"/>
              <a:cs typeface="Arial"/>
              <a:sym typeface="Arial"/>
            </a:endParaRPr>
          </a:p>
          <a:p>
            <a:pPr indent="0" lvl="0" marL="0" rtl="0" algn="ctr">
              <a:lnSpc>
                <a:spcPct val="100000"/>
              </a:lnSpc>
              <a:spcBef>
                <a:spcPts val="560"/>
              </a:spcBef>
              <a:spcAft>
                <a:spcPts val="0"/>
              </a:spcAft>
              <a:buNone/>
            </a:pPr>
            <a:r>
              <a:rPr b="0" lang="en-US" sz="650">
                <a:solidFill>
                  <a:srgbClr val="808285"/>
                </a:solidFill>
                <a:latin typeface="Arial"/>
                <a:ea typeface="Arial"/>
                <a:cs typeface="Arial"/>
                <a:sym typeface="Arial"/>
              </a:rPr>
              <a:t>· 망분리 및 클라우드 규제변화 대응과제추진</a:t>
            </a:r>
            <a:endParaRPr sz="650">
              <a:latin typeface="Arial"/>
              <a:ea typeface="Arial"/>
              <a:cs typeface="Arial"/>
              <a:sym typeface="Arial"/>
            </a:endParaRPr>
          </a:p>
          <a:p>
            <a:pPr indent="0" lvl="0" marL="252095" marR="244475" rtl="0" algn="ctr">
              <a:lnSpc>
                <a:spcPct val="115399"/>
              </a:lnSpc>
              <a:spcBef>
                <a:spcPts val="0"/>
              </a:spcBef>
              <a:spcAft>
                <a:spcPts val="0"/>
              </a:spcAft>
              <a:buNone/>
            </a:pPr>
            <a:r>
              <a:rPr b="0" lang="en-US" sz="650">
                <a:solidFill>
                  <a:srgbClr val="808285"/>
                </a:solidFill>
                <a:latin typeface="Arial"/>
                <a:ea typeface="Arial"/>
                <a:cs typeface="Arial"/>
                <a:sym typeface="Arial"/>
              </a:rPr>
              <a:t>· </a:t>
            </a:r>
            <a:r>
              <a:rPr baseline="30000" lang="en-US" sz="975">
                <a:solidFill>
                  <a:srgbClr val="808285"/>
                </a:solidFill>
                <a:latin typeface="Batang"/>
                <a:ea typeface="Batang"/>
                <a:cs typeface="Batang"/>
                <a:sym typeface="Batang"/>
              </a:rPr>
              <a:t>新</a:t>
            </a:r>
            <a:r>
              <a:rPr b="0" lang="en-US" sz="650">
                <a:solidFill>
                  <a:srgbClr val="808285"/>
                </a:solidFill>
                <a:latin typeface="Arial"/>
                <a:ea typeface="Arial"/>
                <a:cs typeface="Arial"/>
                <a:sym typeface="Arial"/>
              </a:rPr>
              <a:t>규제 Soft-landing을 위한 보안정책 변화관리</a:t>
            </a:r>
            <a:endParaRPr sz="650">
              <a:latin typeface="Arial"/>
              <a:ea typeface="Arial"/>
              <a:cs typeface="Arial"/>
              <a:sym typeface="Arial"/>
            </a:endParaRPr>
          </a:p>
        </p:txBody>
      </p:sp>
      <p:sp>
        <p:nvSpPr>
          <p:cNvPr id="6010" name="Google Shape;6010;p95"/>
          <p:cNvSpPr/>
          <p:nvPr/>
        </p:nvSpPr>
        <p:spPr>
          <a:xfrm>
            <a:off x="8579380" y="4550708"/>
            <a:ext cx="1610360" cy="138430"/>
          </a:xfrm>
          <a:custGeom>
            <a:rect b="b" l="l" r="r" t="t"/>
            <a:pathLst>
              <a:path extrusionOk="0" h="138429" w="1610359">
                <a:moveTo>
                  <a:pt x="1541259" y="0"/>
                </a:moveTo>
                <a:lnTo>
                  <a:pt x="69049" y="0"/>
                </a:lnTo>
                <a:lnTo>
                  <a:pt x="42171" y="5425"/>
                </a:lnTo>
                <a:lnTo>
                  <a:pt x="20223" y="20223"/>
                </a:lnTo>
                <a:lnTo>
                  <a:pt x="5425" y="42171"/>
                </a:lnTo>
                <a:lnTo>
                  <a:pt x="0" y="69049"/>
                </a:lnTo>
                <a:lnTo>
                  <a:pt x="5425" y="95911"/>
                </a:lnTo>
                <a:lnTo>
                  <a:pt x="20223" y="117848"/>
                </a:lnTo>
                <a:lnTo>
                  <a:pt x="42171" y="132638"/>
                </a:lnTo>
                <a:lnTo>
                  <a:pt x="69049" y="138061"/>
                </a:lnTo>
                <a:lnTo>
                  <a:pt x="1541259" y="138061"/>
                </a:lnTo>
                <a:lnTo>
                  <a:pt x="1568137" y="132638"/>
                </a:lnTo>
                <a:lnTo>
                  <a:pt x="1590086" y="117848"/>
                </a:lnTo>
                <a:lnTo>
                  <a:pt x="1604883" y="95911"/>
                </a:lnTo>
                <a:lnTo>
                  <a:pt x="1610309" y="69049"/>
                </a:lnTo>
                <a:lnTo>
                  <a:pt x="1604883" y="42171"/>
                </a:lnTo>
                <a:lnTo>
                  <a:pt x="1590086" y="20223"/>
                </a:lnTo>
                <a:lnTo>
                  <a:pt x="1568137" y="5425"/>
                </a:lnTo>
                <a:lnTo>
                  <a:pt x="1541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11" name="Google Shape;6011;p95"/>
          <p:cNvSpPr txBox="1"/>
          <p:nvPr/>
        </p:nvSpPr>
        <p:spPr>
          <a:xfrm>
            <a:off x="8659624" y="4547052"/>
            <a:ext cx="1450340" cy="641350"/>
          </a:xfrm>
          <a:prstGeom prst="rect">
            <a:avLst/>
          </a:prstGeom>
          <a:noFill/>
          <a:ln>
            <a:noFill/>
          </a:ln>
        </p:spPr>
        <p:txBody>
          <a:bodyPr anchorCtr="0" anchor="t" bIns="0" lIns="0" spcFirstLastPara="1" rIns="0" wrap="square" tIns="15875">
            <a:spAutoFit/>
          </a:bodyPr>
          <a:lstStyle/>
          <a:p>
            <a:pPr indent="0" lvl="0" marL="0" marR="1905" rtl="0" algn="ctr">
              <a:lnSpc>
                <a:spcPct val="100000"/>
              </a:lnSpc>
              <a:spcBef>
                <a:spcPts val="0"/>
              </a:spcBef>
              <a:spcAft>
                <a:spcPts val="0"/>
              </a:spcAft>
              <a:buNone/>
            </a:pPr>
            <a:r>
              <a:rPr b="0" lang="en-US" sz="650">
                <a:solidFill>
                  <a:srgbClr val="808285"/>
                </a:solidFill>
                <a:latin typeface="Arial"/>
                <a:ea typeface="Arial"/>
                <a:cs typeface="Arial"/>
                <a:sym typeface="Arial"/>
              </a:rPr>
              <a:t>자회사 정보보호 관리체계 수립</a:t>
            </a:r>
            <a:endParaRPr sz="650">
              <a:latin typeface="Arial"/>
              <a:ea typeface="Arial"/>
              <a:cs typeface="Arial"/>
              <a:sym typeface="Arial"/>
            </a:endParaRPr>
          </a:p>
          <a:p>
            <a:pPr indent="-41275" lvl="0" marL="38100" rtl="0" algn="ctr">
              <a:lnSpc>
                <a:spcPct val="100000"/>
              </a:lnSpc>
              <a:spcBef>
                <a:spcPts val="560"/>
              </a:spcBef>
              <a:spcAft>
                <a:spcPts val="0"/>
              </a:spcAft>
              <a:buClr>
                <a:srgbClr val="808285"/>
              </a:buClr>
              <a:buSzPts val="650"/>
              <a:buFont typeface="Arial"/>
              <a:buChar char="·"/>
            </a:pPr>
            <a:r>
              <a:rPr b="0" lang="en-US" sz="650">
                <a:solidFill>
                  <a:srgbClr val="808285"/>
                </a:solidFill>
                <a:latin typeface="Arial"/>
                <a:ea typeface="Arial"/>
                <a:cs typeface="Arial"/>
                <a:sym typeface="Arial"/>
              </a:rPr>
              <a:t>자회사 상설 정보보호 협의체 운영</a:t>
            </a:r>
            <a:endParaRPr sz="650">
              <a:latin typeface="Arial"/>
              <a:ea typeface="Arial"/>
              <a:cs typeface="Arial"/>
              <a:sym typeface="Arial"/>
            </a:endParaRPr>
          </a:p>
          <a:p>
            <a:pPr indent="-38735" lvl="0" marL="114300" marR="67945" rtl="0" algn="ctr">
              <a:lnSpc>
                <a:spcPct val="115399"/>
              </a:lnSpc>
              <a:spcBef>
                <a:spcPts val="0"/>
              </a:spcBef>
              <a:spcAft>
                <a:spcPts val="0"/>
              </a:spcAft>
              <a:buClr>
                <a:srgbClr val="808285"/>
              </a:buClr>
              <a:buSzPts val="650"/>
              <a:buFont typeface="Arial"/>
              <a:buChar char="·"/>
            </a:pPr>
            <a:r>
              <a:rPr b="0" lang="en-US" sz="650">
                <a:solidFill>
                  <a:srgbClr val="808285"/>
                </a:solidFill>
                <a:latin typeface="Arial"/>
                <a:ea typeface="Arial"/>
                <a:cs typeface="Arial"/>
                <a:sym typeface="Arial"/>
              </a:rPr>
              <a:t>정보보호 운영활동 이행과제 도출 및 프로세스 개선</a:t>
            </a:r>
            <a:endParaRPr sz="650">
              <a:latin typeface="Arial"/>
              <a:ea typeface="Arial"/>
              <a:cs typeface="Arial"/>
              <a:sym typeface="Arial"/>
            </a:endParaRPr>
          </a:p>
          <a:p>
            <a:pPr indent="0" lvl="0" marL="0" rtl="0" algn="ctr">
              <a:lnSpc>
                <a:spcPct val="100000"/>
              </a:lnSpc>
              <a:spcBef>
                <a:spcPts val="120"/>
              </a:spcBef>
              <a:spcAft>
                <a:spcPts val="0"/>
              </a:spcAft>
              <a:buNone/>
            </a:pPr>
            <a:r>
              <a:rPr b="0" lang="en-US" sz="650">
                <a:solidFill>
                  <a:srgbClr val="808285"/>
                </a:solidFill>
                <a:latin typeface="Arial"/>
                <a:ea typeface="Arial"/>
                <a:cs typeface="Arial"/>
                <a:sym typeface="Arial"/>
              </a:rPr>
              <a:t>· 정보보호 관리체계(ISO27001 등) 수립</a:t>
            </a:r>
            <a:endParaRPr sz="650">
              <a:latin typeface="Arial"/>
              <a:ea typeface="Arial"/>
              <a:cs typeface="Arial"/>
              <a:sym typeface="Arial"/>
            </a:endParaRPr>
          </a:p>
        </p:txBody>
      </p:sp>
      <p:sp>
        <p:nvSpPr>
          <p:cNvPr id="6012" name="Google Shape;6012;p95"/>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95</a:t>
            </a:r>
            <a:endParaRPr sz="900">
              <a:latin typeface="Malgun Gothic"/>
              <a:ea typeface="Malgun Gothic"/>
              <a:cs typeface="Malgun Gothic"/>
              <a:sym typeface="Malgun Gothic"/>
            </a:endParaRPr>
          </a:p>
        </p:txBody>
      </p:sp>
      <p:pic>
        <p:nvPicPr>
          <p:cNvPr id="6013" name="Google Shape;6013;p95"/>
          <p:cNvPicPr preferRelativeResize="0"/>
          <p:nvPr/>
        </p:nvPicPr>
        <p:blipFill rotWithShape="1">
          <a:blip r:embed="rId17">
            <a:alphaModFix/>
          </a:blip>
          <a:srcRect b="0" l="0" r="0" t="0"/>
          <a:stretch/>
        </p:blipFill>
        <p:spPr>
          <a:xfrm>
            <a:off x="431999" y="6464984"/>
            <a:ext cx="231013" cy="231013"/>
          </a:xfrm>
          <a:prstGeom prst="rect">
            <a:avLst/>
          </a:prstGeom>
          <a:noFill/>
          <a:ln>
            <a:noFill/>
          </a:ln>
        </p:spPr>
      </p:pic>
      <p:pic>
        <p:nvPicPr>
          <p:cNvPr id="6014" name="Google Shape;6014;p95"/>
          <p:cNvPicPr preferRelativeResize="0"/>
          <p:nvPr/>
        </p:nvPicPr>
        <p:blipFill rotWithShape="1">
          <a:blip r:embed="rId18">
            <a:alphaModFix/>
          </a:blip>
          <a:srcRect b="0" l="0" r="0" t="0"/>
          <a:stretch/>
        </p:blipFill>
        <p:spPr>
          <a:xfrm>
            <a:off x="431999" y="6167054"/>
            <a:ext cx="231013" cy="231012"/>
          </a:xfrm>
          <a:prstGeom prst="rect">
            <a:avLst/>
          </a:prstGeom>
          <a:noFill/>
          <a:ln>
            <a:noFill/>
          </a:ln>
        </p:spPr>
      </p:pic>
      <p:pic>
        <p:nvPicPr>
          <p:cNvPr id="6015" name="Google Shape;6015;p95"/>
          <p:cNvPicPr preferRelativeResize="0"/>
          <p:nvPr/>
        </p:nvPicPr>
        <p:blipFill rotWithShape="1">
          <a:blip r:embed="rId19">
            <a:alphaModFix/>
          </a:blip>
          <a:srcRect b="0" l="0" r="0" t="0"/>
          <a:stretch/>
        </p:blipFill>
        <p:spPr>
          <a:xfrm>
            <a:off x="431999" y="5730434"/>
            <a:ext cx="231013" cy="231013"/>
          </a:xfrm>
          <a:prstGeom prst="rect">
            <a:avLst/>
          </a:prstGeom>
          <a:noFill/>
          <a:ln>
            <a:noFill/>
          </a:ln>
        </p:spPr>
      </p:pic>
      <p:pic>
        <p:nvPicPr>
          <p:cNvPr id="6016" name="Google Shape;6016;p95"/>
          <p:cNvPicPr preferRelativeResize="0"/>
          <p:nvPr/>
        </p:nvPicPr>
        <p:blipFill rotWithShape="1">
          <a:blip r:embed="rId20">
            <a:alphaModFix/>
          </a:blip>
          <a:srcRect b="0" l="0" r="0" t="0"/>
          <a:stretch/>
        </p:blipFill>
        <p:spPr>
          <a:xfrm>
            <a:off x="431999" y="5432504"/>
            <a:ext cx="231013" cy="231012"/>
          </a:xfrm>
          <a:prstGeom prst="rect">
            <a:avLst/>
          </a:prstGeom>
          <a:noFill/>
          <a:ln>
            <a:noFill/>
          </a:ln>
        </p:spPr>
      </p:pic>
      <p:sp>
        <p:nvSpPr>
          <p:cNvPr id="6017" name="Google Shape;6017;p95"/>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21" name="Shape 6021"/>
        <p:cNvGrpSpPr/>
        <p:nvPr/>
      </p:nvGrpSpPr>
      <p:grpSpPr>
        <a:xfrm>
          <a:off x="0" y="0"/>
          <a:ext cx="0" cy="0"/>
          <a:chOff x="0" y="0"/>
          <a:chExt cx="0" cy="0"/>
        </a:xfrm>
      </p:grpSpPr>
      <p:graphicFrame>
        <p:nvGraphicFramePr>
          <p:cNvPr id="6022" name="Google Shape;6022;p96"/>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2">
                            <a:extLst>
                              <a:ext uri="{A12FA001-AC4F-418D-AE19-62706E023703}">
                                <ahyp:hlinkClr val="tx"/>
                              </a:ext>
                            </a:extLst>
                          </a:hlinkClick>
                        </a:rPr>
                        <a:t>개인정보보호 및 데이터</a:t>
                      </a:r>
                      <a:r>
                        <a:rPr b="1" lang="en-US" sz="650" u="none" cap="none" strike="noStrike">
                          <a:solidFill>
                            <a:srgbClr val="95A4F5"/>
                          </a:solidFill>
                          <a:latin typeface="Malgun Gothic"/>
                          <a:ea typeface="Malgun Gothic"/>
                          <a:cs typeface="Malgun Gothic"/>
                          <a:sym typeface="Malgun Gothic"/>
                        </a:rPr>
                        <a:t> 보안</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6023" name="Google Shape;6023;p96"/>
          <p:cNvGrpSpPr/>
          <p:nvPr/>
        </p:nvGrpSpPr>
        <p:grpSpPr>
          <a:xfrm>
            <a:off x="2339987" y="913929"/>
            <a:ext cx="2484120" cy="3810"/>
            <a:chOff x="2339987" y="913929"/>
            <a:chExt cx="2484120" cy="3810"/>
          </a:xfrm>
        </p:grpSpPr>
        <p:sp>
          <p:nvSpPr>
            <p:cNvPr id="6024" name="Google Shape;6024;p96"/>
            <p:cNvSpPr/>
            <p:nvPr/>
          </p:nvSpPr>
          <p:spPr>
            <a:xfrm>
              <a:off x="2349536" y="915823"/>
              <a:ext cx="2468880" cy="0"/>
            </a:xfrm>
            <a:custGeom>
              <a:rect b="b" l="l" r="r" t="t"/>
              <a:pathLst>
                <a:path extrusionOk="0" h="120000" w="2468879">
                  <a:moveTo>
                    <a:pt x="0" y="0"/>
                  </a:moveTo>
                  <a:lnTo>
                    <a:pt x="2468740"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25" name="Google Shape;6025;p96"/>
            <p:cNvSpPr/>
            <p:nvPr/>
          </p:nvSpPr>
          <p:spPr>
            <a:xfrm>
              <a:off x="2339987" y="913929"/>
              <a:ext cx="2484120" cy="3810"/>
            </a:xfrm>
            <a:custGeom>
              <a:rect b="b" l="l" r="r" t="t"/>
              <a:pathLst>
                <a:path extrusionOk="0" h="3809" w="2484120">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09" w="2484120">
                  <a:moveTo>
                    <a:pt x="2484005" y="1905"/>
                  </a:moveTo>
                  <a:lnTo>
                    <a:pt x="2483447" y="558"/>
                  </a:lnTo>
                  <a:lnTo>
                    <a:pt x="2482100" y="0"/>
                  </a:lnTo>
                  <a:lnTo>
                    <a:pt x="2480754" y="558"/>
                  </a:lnTo>
                  <a:lnTo>
                    <a:pt x="2480195" y="1905"/>
                  </a:lnTo>
                  <a:lnTo>
                    <a:pt x="2480754" y="3251"/>
                  </a:lnTo>
                  <a:lnTo>
                    <a:pt x="2482100" y="3810"/>
                  </a:lnTo>
                  <a:lnTo>
                    <a:pt x="2483447" y="3251"/>
                  </a:lnTo>
                  <a:lnTo>
                    <a:pt x="2484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026" name="Google Shape;6026;p96"/>
          <p:cNvSpPr txBox="1"/>
          <p:nvPr/>
        </p:nvSpPr>
        <p:spPr>
          <a:xfrm>
            <a:off x="2327300" y="682914"/>
            <a:ext cx="669925"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리스크 관리</a:t>
            </a:r>
            <a:endParaRPr sz="950">
              <a:latin typeface="Malgun Gothic"/>
              <a:ea typeface="Malgun Gothic"/>
              <a:cs typeface="Malgun Gothic"/>
              <a:sym typeface="Malgun Gothic"/>
            </a:endParaRPr>
          </a:p>
        </p:txBody>
      </p:sp>
      <p:pic>
        <p:nvPicPr>
          <p:cNvPr id="6027" name="Google Shape;6027;p96"/>
          <p:cNvPicPr preferRelativeResize="0"/>
          <p:nvPr/>
        </p:nvPicPr>
        <p:blipFill rotWithShape="1">
          <a:blip r:embed="rId14">
            <a:alphaModFix/>
          </a:blip>
          <a:srcRect b="0" l="0" r="0" t="0"/>
          <a:stretch/>
        </p:blipFill>
        <p:spPr>
          <a:xfrm>
            <a:off x="2865153" y="4009044"/>
            <a:ext cx="98424" cy="82549"/>
          </a:xfrm>
          <a:prstGeom prst="rect">
            <a:avLst/>
          </a:prstGeom>
          <a:noFill/>
          <a:ln>
            <a:noFill/>
          </a:ln>
        </p:spPr>
      </p:pic>
      <p:pic>
        <p:nvPicPr>
          <p:cNvPr id="6028" name="Google Shape;6028;p96"/>
          <p:cNvPicPr preferRelativeResize="0"/>
          <p:nvPr/>
        </p:nvPicPr>
        <p:blipFill rotWithShape="1">
          <a:blip r:embed="rId14">
            <a:alphaModFix/>
          </a:blip>
          <a:srcRect b="0" l="0" r="0" t="0"/>
          <a:stretch/>
        </p:blipFill>
        <p:spPr>
          <a:xfrm>
            <a:off x="3218276" y="4009044"/>
            <a:ext cx="98424" cy="82549"/>
          </a:xfrm>
          <a:prstGeom prst="rect">
            <a:avLst/>
          </a:prstGeom>
          <a:noFill/>
          <a:ln>
            <a:noFill/>
          </a:ln>
        </p:spPr>
      </p:pic>
      <p:sp>
        <p:nvSpPr>
          <p:cNvPr id="6029" name="Google Shape;6029;p96"/>
          <p:cNvSpPr txBox="1"/>
          <p:nvPr/>
        </p:nvSpPr>
        <p:spPr>
          <a:xfrm>
            <a:off x="2327300" y="994018"/>
            <a:ext cx="2510155" cy="349694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국제표준 보안 인증(ISO27001) 획득</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지능화되고 있는 사이버 보안 위협과 비대 면 금융 거래, 빅데이터 분석, 클라우드 등 디지털 환경의 급속한 변화와 새로운 비즈니스 모델에 대응하고자 국내 외 표준에 맞는 정보보호 및 개인정보보호 관리체계를 운 영하고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그에 따라, 2022년에는 신한라이프 본사 및 자회사의 세 계적 수준의 정보보호 관리체계를 인증받아 ISO27001 최초 인증 심사를 통과하였고, 자회사인 신한금융플러스 는 GA업계 최초 ISO27001 인증 획득이라는 성과를 거두 었습니다. 이를 통해 신한라이프는 고객의 개인정보와 데 이터를 보다 안전하게 보호하고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매년 외부 전문 컨설팅 업체를 통해 국제표준 보안 인 증, 신용정보법에서 요구하는 금융분야 정보보호 상시 평 가 준수 현황을 분석 및 평가하고 있습니다. 자체 평가 결과 미흡 사항에 대해서는 개선활동을 통해 정보보호 수준을 향상하고 있  며, 앞  로는 정보보호 및 개인정보보호 관 리체계 인증(ISMS-P) 획득을 목표로 정보보호 관리체계 를 고도화할 예정입니다.</a:t>
            </a:r>
            <a:endParaRPr sz="800">
              <a:latin typeface="Arial"/>
              <a:ea typeface="Arial"/>
              <a:cs typeface="Arial"/>
              <a:sym typeface="Arial"/>
            </a:endParaRPr>
          </a:p>
        </p:txBody>
      </p:sp>
      <p:pic>
        <p:nvPicPr>
          <p:cNvPr id="6030" name="Google Shape;6030;p96"/>
          <p:cNvPicPr preferRelativeResize="0"/>
          <p:nvPr/>
        </p:nvPicPr>
        <p:blipFill rotWithShape="1">
          <a:blip r:embed="rId14">
            <a:alphaModFix/>
          </a:blip>
          <a:srcRect b="0" l="0" r="0" t="0"/>
          <a:stretch/>
        </p:blipFill>
        <p:spPr>
          <a:xfrm>
            <a:off x="7459109" y="3826418"/>
            <a:ext cx="98424" cy="82549"/>
          </a:xfrm>
          <a:prstGeom prst="rect">
            <a:avLst/>
          </a:prstGeom>
          <a:noFill/>
          <a:ln>
            <a:noFill/>
          </a:ln>
        </p:spPr>
      </p:pic>
      <p:sp>
        <p:nvSpPr>
          <p:cNvPr id="6031" name="Google Shape;6031;p96"/>
          <p:cNvSpPr txBox="1"/>
          <p:nvPr/>
        </p:nvSpPr>
        <p:spPr>
          <a:xfrm>
            <a:off x="5063299" y="994018"/>
            <a:ext cx="2517775" cy="331406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정보보호 컴플라이언스 통합관리시스템 구축</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신한금융그룹 정보보호 컴플라이언스 점검, 금융 분야 개인신용정보 관리 실태 상시평가제, ISO27001 인증, 정보보호관리체계(ISMS) 인증 등 다양 한 컴플라이언스 필수 상시 점검 업무의 효율적인 대응을 위해 정보보호 컴플라이언스 통합관리시스템을 구축하였 습니다. 이를 통해 필수 상시 점검 업무 시, 표준 산출물 및 증적 자동매핑, 수기 점검 업무 자동화로 효율성을 강화하 고, 필수 점검 업무 검토·승인 절차 정례화를 통한 업무 누 락을 방지하고, 이력 관리를 통해 정보보호 업무의 연속성 을 확보하였습니다.</a:t>
            </a:r>
            <a:endParaRPr sz="800">
              <a:latin typeface="Arial"/>
              <a:ea typeface="Arial"/>
              <a:cs typeface="Arial"/>
              <a:sym typeface="Arial"/>
            </a:endParaRPr>
          </a:p>
          <a:p>
            <a:pPr indent="0" lvl="0" marL="12700" marR="12700" rtl="0" algn="just">
              <a:lnSpc>
                <a:spcPct val="149800"/>
              </a:lnSpc>
              <a:spcBef>
                <a:spcPts val="0"/>
              </a:spcBef>
              <a:spcAft>
                <a:spcPts val="0"/>
              </a:spcAft>
              <a:buNone/>
            </a:pPr>
            <a:r>
              <a:rPr b="0" lang="en-US" sz="800">
                <a:solidFill>
                  <a:srgbClr val="58595B"/>
                </a:solidFill>
                <a:latin typeface="Arial"/>
                <a:ea typeface="Arial"/>
                <a:cs typeface="Arial"/>
                <a:sym typeface="Arial"/>
              </a:rPr>
              <a:t>또한 정보보호 문의 응대 채널의 일원화 및 이력 관리를 통 해 전사 정보보호 문화를 확대하는 등 정보보호 컴플라이 언스 관리를 보다 명확화·자동화하였습니다. 시스템 도입 후 악성 메일 신고 접수가 도입 직전 분기 대비 85% 증가 하는 등 전사적인 정보보호 문화가 강화되었습니다. 앞 로도 시스템 취약점 진단 자동화 등 고도화 작업을 통해 전 사적인 정보보호 거버넌스를 강화해 나가겠습니다.</a:t>
            </a:r>
            <a:endParaRPr sz="800">
              <a:latin typeface="Arial"/>
              <a:ea typeface="Arial"/>
              <a:cs typeface="Arial"/>
              <a:sym typeface="Arial"/>
            </a:endParaRPr>
          </a:p>
        </p:txBody>
      </p:sp>
      <p:pic>
        <p:nvPicPr>
          <p:cNvPr id="6032" name="Google Shape;6032;p96"/>
          <p:cNvPicPr preferRelativeResize="0"/>
          <p:nvPr/>
        </p:nvPicPr>
        <p:blipFill rotWithShape="1">
          <a:blip r:embed="rId14">
            <a:alphaModFix/>
          </a:blip>
          <a:srcRect b="0" l="0" r="0" t="0"/>
          <a:stretch/>
        </p:blipFill>
        <p:spPr>
          <a:xfrm>
            <a:off x="8458036" y="1817532"/>
            <a:ext cx="98424" cy="82549"/>
          </a:xfrm>
          <a:prstGeom prst="rect">
            <a:avLst/>
          </a:prstGeom>
          <a:noFill/>
          <a:ln>
            <a:noFill/>
          </a:ln>
        </p:spPr>
      </p:pic>
      <p:sp>
        <p:nvSpPr>
          <p:cNvPr id="6033" name="Google Shape;6033;p96"/>
          <p:cNvSpPr txBox="1"/>
          <p:nvPr/>
        </p:nvSpPr>
        <p:spPr>
          <a:xfrm>
            <a:off x="7799299" y="994018"/>
            <a:ext cx="2512060" cy="112268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해킹 모의훈련 실시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체계적인 정보보호 관리를 위해 신한라이프는 정기적인 정보보호 실태 점검, 이상 징후 탐지 및 모니터링, 보안 관 제 등을 실시하고 있습니다. 또한, 사이버 공격에 대비하 기 위해 주기적  로 침해 사고 모의 훈련을 실시하고 있습 니다.</a:t>
            </a:r>
            <a:endParaRPr sz="800">
              <a:latin typeface="Arial"/>
              <a:ea typeface="Arial"/>
              <a:cs typeface="Arial"/>
              <a:sym typeface="Arial"/>
            </a:endParaRPr>
          </a:p>
        </p:txBody>
      </p:sp>
      <p:pic>
        <p:nvPicPr>
          <p:cNvPr id="6034" name="Google Shape;6034;p96"/>
          <p:cNvPicPr preferRelativeResize="0"/>
          <p:nvPr/>
        </p:nvPicPr>
        <p:blipFill rotWithShape="1">
          <a:blip r:embed="rId14">
            <a:alphaModFix/>
          </a:blip>
          <a:srcRect b="0" l="0" r="0" t="0"/>
          <a:stretch/>
        </p:blipFill>
        <p:spPr>
          <a:xfrm>
            <a:off x="7911296" y="2730662"/>
            <a:ext cx="98424" cy="82549"/>
          </a:xfrm>
          <a:prstGeom prst="rect">
            <a:avLst/>
          </a:prstGeom>
          <a:noFill/>
          <a:ln>
            <a:noFill/>
          </a:ln>
        </p:spPr>
      </p:pic>
      <p:pic>
        <p:nvPicPr>
          <p:cNvPr id="6035" name="Google Shape;6035;p96"/>
          <p:cNvPicPr preferRelativeResize="0"/>
          <p:nvPr/>
        </p:nvPicPr>
        <p:blipFill rotWithShape="1">
          <a:blip r:embed="rId14">
            <a:alphaModFix/>
          </a:blip>
          <a:srcRect b="0" l="0" r="0" t="0"/>
          <a:stretch/>
        </p:blipFill>
        <p:spPr>
          <a:xfrm>
            <a:off x="9869487" y="3278540"/>
            <a:ext cx="98424" cy="82549"/>
          </a:xfrm>
          <a:prstGeom prst="rect">
            <a:avLst/>
          </a:prstGeom>
          <a:noFill/>
          <a:ln>
            <a:noFill/>
          </a:ln>
        </p:spPr>
      </p:pic>
      <p:sp>
        <p:nvSpPr>
          <p:cNvPr id="6036" name="Google Shape;6036;p96"/>
          <p:cNvSpPr txBox="1"/>
          <p:nvPr/>
        </p:nvSpPr>
        <p:spPr>
          <a:xfrm>
            <a:off x="7799299" y="2273716"/>
            <a:ext cx="251015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이는 금융보안원에서 대고객 시스템을 모의 공격하면 통 합보안관제센터에서 이를 탐지하고 실전처럼 대응하는 훈 련  로, 신한라이프는 운영 중인 보안 솔루션에서 외부 모 의 공격을 100% 실시간 탐지하고 차단, 대응하였습니다. 향후에는 오픈소스 취약점 분석/관리시스템을 구축하여 오픈소스 사용 확대에 따른 보안 위협에 선제적  로 대응 할 예정입니다.</a:t>
            </a:r>
            <a:endParaRPr sz="800">
              <a:latin typeface="Arial"/>
              <a:ea typeface="Arial"/>
              <a:cs typeface="Arial"/>
              <a:sym typeface="Arial"/>
            </a:endParaRPr>
          </a:p>
        </p:txBody>
      </p:sp>
      <p:sp>
        <p:nvSpPr>
          <p:cNvPr id="6037" name="Google Shape;6037;p96"/>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96</a:t>
            </a:r>
            <a:endParaRPr sz="900">
              <a:latin typeface="Malgun Gothic"/>
              <a:ea typeface="Malgun Gothic"/>
              <a:cs typeface="Malgun Gothic"/>
              <a:sym typeface="Malgun Gothic"/>
            </a:endParaRPr>
          </a:p>
        </p:txBody>
      </p:sp>
      <p:pic>
        <p:nvPicPr>
          <p:cNvPr id="6038" name="Google Shape;6038;p96"/>
          <p:cNvPicPr preferRelativeResize="0"/>
          <p:nvPr/>
        </p:nvPicPr>
        <p:blipFill rotWithShape="1">
          <a:blip r:embed="rId15">
            <a:alphaModFix/>
          </a:blip>
          <a:srcRect b="0" l="0" r="0" t="0"/>
          <a:stretch/>
        </p:blipFill>
        <p:spPr>
          <a:xfrm>
            <a:off x="431999" y="6464984"/>
            <a:ext cx="231013" cy="231013"/>
          </a:xfrm>
          <a:prstGeom prst="rect">
            <a:avLst/>
          </a:prstGeom>
          <a:noFill/>
          <a:ln>
            <a:noFill/>
          </a:ln>
        </p:spPr>
      </p:pic>
      <p:pic>
        <p:nvPicPr>
          <p:cNvPr id="6039" name="Google Shape;6039;p96"/>
          <p:cNvPicPr preferRelativeResize="0"/>
          <p:nvPr/>
        </p:nvPicPr>
        <p:blipFill rotWithShape="1">
          <a:blip r:embed="rId16">
            <a:alphaModFix/>
          </a:blip>
          <a:srcRect b="0" l="0" r="0" t="0"/>
          <a:stretch/>
        </p:blipFill>
        <p:spPr>
          <a:xfrm>
            <a:off x="431999" y="6167054"/>
            <a:ext cx="231013" cy="231012"/>
          </a:xfrm>
          <a:prstGeom prst="rect">
            <a:avLst/>
          </a:prstGeom>
          <a:noFill/>
          <a:ln>
            <a:noFill/>
          </a:ln>
        </p:spPr>
      </p:pic>
      <p:pic>
        <p:nvPicPr>
          <p:cNvPr id="6040" name="Google Shape;6040;p96"/>
          <p:cNvPicPr preferRelativeResize="0"/>
          <p:nvPr/>
        </p:nvPicPr>
        <p:blipFill rotWithShape="1">
          <a:blip r:embed="rId17">
            <a:alphaModFix/>
          </a:blip>
          <a:srcRect b="0" l="0" r="0" t="0"/>
          <a:stretch/>
        </p:blipFill>
        <p:spPr>
          <a:xfrm>
            <a:off x="431999" y="5730434"/>
            <a:ext cx="231013" cy="231013"/>
          </a:xfrm>
          <a:prstGeom prst="rect">
            <a:avLst/>
          </a:prstGeom>
          <a:noFill/>
          <a:ln>
            <a:noFill/>
          </a:ln>
        </p:spPr>
      </p:pic>
      <p:pic>
        <p:nvPicPr>
          <p:cNvPr id="6041" name="Google Shape;6041;p96"/>
          <p:cNvPicPr preferRelativeResize="0"/>
          <p:nvPr/>
        </p:nvPicPr>
        <p:blipFill rotWithShape="1">
          <a:blip r:embed="rId18">
            <a:alphaModFix/>
          </a:blip>
          <a:srcRect b="0" l="0" r="0" t="0"/>
          <a:stretch/>
        </p:blipFill>
        <p:spPr>
          <a:xfrm>
            <a:off x="431999" y="5432504"/>
            <a:ext cx="231013" cy="231012"/>
          </a:xfrm>
          <a:prstGeom prst="rect">
            <a:avLst/>
          </a:prstGeom>
          <a:noFill/>
          <a:ln>
            <a:noFill/>
          </a:ln>
        </p:spPr>
      </p:pic>
      <p:sp>
        <p:nvSpPr>
          <p:cNvPr id="6042" name="Google Shape;6042;p96"/>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46" name="Shape 6046"/>
        <p:cNvGrpSpPr/>
        <p:nvPr/>
      </p:nvGrpSpPr>
      <p:grpSpPr>
        <a:xfrm>
          <a:off x="0" y="0"/>
          <a:ext cx="0" cy="0"/>
          <a:chOff x="0" y="0"/>
          <a:chExt cx="0" cy="0"/>
        </a:xfrm>
      </p:grpSpPr>
      <p:graphicFrame>
        <p:nvGraphicFramePr>
          <p:cNvPr id="6047" name="Google Shape;6047;p97"/>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2">
                            <a:extLst>
                              <a:ext uri="{A12FA001-AC4F-418D-AE19-62706E023703}">
                                <ahyp:hlinkClr val="tx"/>
                              </a:ext>
                            </a:extLst>
                          </a:hlinkClick>
                        </a:rPr>
                        <a:t>개인정보보호 및 데이터</a:t>
                      </a:r>
                      <a:r>
                        <a:rPr b="1" lang="en-US" sz="650" u="none" cap="none" strike="noStrike">
                          <a:solidFill>
                            <a:srgbClr val="95A4F5"/>
                          </a:solidFill>
                          <a:latin typeface="Malgun Gothic"/>
                          <a:ea typeface="Malgun Gothic"/>
                          <a:cs typeface="Malgun Gothic"/>
                          <a:sym typeface="Malgun Gothic"/>
                        </a:rPr>
                        <a:t> 보안</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6048" name="Google Shape;6048;p97"/>
          <p:cNvSpPr txBox="1"/>
          <p:nvPr/>
        </p:nvSpPr>
        <p:spPr>
          <a:xfrm>
            <a:off x="2327300" y="628767"/>
            <a:ext cx="2512060" cy="221869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보이스피싱 선제 대응체계 구축</a:t>
            </a:r>
            <a:endParaRPr sz="750">
              <a:latin typeface="Malgun Gothic"/>
              <a:ea typeface="Malgun Gothic"/>
              <a:cs typeface="Malgun Gothic"/>
              <a:sym typeface="Malgun Gothic"/>
            </a:endParaRPr>
          </a:p>
          <a:p>
            <a:pPr indent="0" lvl="0" marL="12700" marR="6985" rtl="0" algn="just">
              <a:lnSpc>
                <a:spcPct val="149800"/>
              </a:lnSpc>
              <a:spcBef>
                <a:spcPts val="50"/>
              </a:spcBef>
              <a:spcAft>
                <a:spcPts val="0"/>
              </a:spcAft>
              <a:buNone/>
            </a:pPr>
            <a:r>
              <a:rPr b="0" lang="en-US" sz="800">
                <a:solidFill>
                  <a:srgbClr val="58595B"/>
                </a:solidFill>
                <a:latin typeface="Arial"/>
                <a:ea typeface="Arial"/>
                <a:cs typeface="Arial"/>
                <a:sym typeface="Arial"/>
              </a:rPr>
              <a:t>늘어가는 보이스피싱 피해로부터 금융소비자를 보호하고 자 신한라이프는 사내 7개 관련 팀의 정례 협의체, 지주사 소비자보호분과와 협업을 통한 현황 공유 및 예방대책 수 립을 강구하고 있습니다.</a:t>
            </a:r>
            <a:endParaRPr sz="800">
              <a:latin typeface="Arial"/>
              <a:ea typeface="Arial"/>
              <a:cs typeface="Arial"/>
              <a:sym typeface="Arial"/>
            </a:endParaRPr>
          </a:p>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고객의 휴대전화 원격제어 탐지 범위를 확 대하고 악성 앱 탐지 시 앱 실행을 차단하는 시스템을 도입 하였습니다. 고객이 주로 사용하는 신한SOL라이프앱의 경우 앱 실행 시 보이스피싱에 악용되는 전화 가로채기앱 등의 설치 여부를 확인할 수 있도록 하여 고객이 보이스피 싱 시도를 인지하고, 앱 내 안내 메시지에 따라 해당 앱을 삭제하면 피해를 방지할 수 있도록 돕고 있습니다.</a:t>
            </a:r>
            <a:endParaRPr sz="800">
              <a:latin typeface="Arial"/>
              <a:ea typeface="Arial"/>
              <a:cs typeface="Arial"/>
              <a:sym typeface="Arial"/>
            </a:endParaRPr>
          </a:p>
        </p:txBody>
      </p:sp>
      <p:pic>
        <p:nvPicPr>
          <p:cNvPr id="6049" name="Google Shape;6049;p97"/>
          <p:cNvPicPr preferRelativeResize="0"/>
          <p:nvPr/>
        </p:nvPicPr>
        <p:blipFill rotWithShape="1">
          <a:blip r:embed="rId14">
            <a:alphaModFix/>
          </a:blip>
          <a:srcRect b="0" l="0" r="0" t="0"/>
          <a:stretch/>
        </p:blipFill>
        <p:spPr>
          <a:xfrm>
            <a:off x="7458581" y="1087028"/>
            <a:ext cx="98424" cy="82549"/>
          </a:xfrm>
          <a:prstGeom prst="rect">
            <a:avLst/>
          </a:prstGeom>
          <a:noFill/>
          <a:ln>
            <a:noFill/>
          </a:ln>
        </p:spPr>
      </p:pic>
      <p:pic>
        <p:nvPicPr>
          <p:cNvPr id="6050" name="Google Shape;6050;p97"/>
          <p:cNvPicPr preferRelativeResize="0"/>
          <p:nvPr/>
        </p:nvPicPr>
        <p:blipFill rotWithShape="1">
          <a:blip r:embed="rId14">
            <a:alphaModFix/>
          </a:blip>
          <a:srcRect b="0" l="0" r="0" t="0"/>
          <a:stretch/>
        </p:blipFill>
        <p:spPr>
          <a:xfrm>
            <a:off x="7459846" y="2000158"/>
            <a:ext cx="98424" cy="82549"/>
          </a:xfrm>
          <a:prstGeom prst="rect">
            <a:avLst/>
          </a:prstGeom>
          <a:noFill/>
          <a:ln>
            <a:noFill/>
          </a:ln>
        </p:spPr>
      </p:pic>
      <p:sp>
        <p:nvSpPr>
          <p:cNvPr id="6051" name="Google Shape;6051;p97"/>
          <p:cNvSpPr txBox="1"/>
          <p:nvPr/>
        </p:nvSpPr>
        <p:spPr>
          <a:xfrm>
            <a:off x="5063299" y="812709"/>
            <a:ext cx="2510155" cy="221742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또한 24시간 Self 지급정지 가능, 피해예방 요령 및 유의 사항에 대해 분기/수시 알림톡 발송 등을 실시하고 있 며, 신한SOL라이프앱 내 행위 기록 기반의 피싱 의심 건 을 분석 및 탐지하여 고객에게 피싱 의심 알림 서비스를 제 공하고 있습니다. 이러한 보이스피싱 선제 대응체계를 구 축한 이후 피해사례가 대폭 피해 감소세를 보이며, 2023 년 말 기준 1분기 대비 약 80% 피싱 감소 성과를 거두었 며, 금융감독원 정기 검사에서도 우수한 평을 받았습니다. 2024년에도 계속 진화하는 사기 수법에 대응하기 위해 고객정보 도용 및 신원확인 절차를 더욱 보강하는 추가적 인 시스템과 이상거래 행동 분석(FDS : Fraud Detection System)을 강화할 계획입니다.</a:t>
            </a:r>
            <a:endParaRPr sz="800">
              <a:latin typeface="Arial"/>
              <a:ea typeface="Arial"/>
              <a:cs typeface="Arial"/>
              <a:sym typeface="Arial"/>
            </a:endParaRPr>
          </a:p>
        </p:txBody>
      </p:sp>
      <p:pic>
        <p:nvPicPr>
          <p:cNvPr id="6052" name="Google Shape;6052;p97"/>
          <p:cNvPicPr preferRelativeResize="0"/>
          <p:nvPr/>
        </p:nvPicPr>
        <p:blipFill rotWithShape="1">
          <a:blip r:embed="rId14">
            <a:alphaModFix/>
          </a:blip>
          <a:srcRect b="0" l="0" r="0" t="0"/>
          <a:stretch/>
        </p:blipFill>
        <p:spPr>
          <a:xfrm>
            <a:off x="5176244" y="3643793"/>
            <a:ext cx="98424" cy="82549"/>
          </a:xfrm>
          <a:prstGeom prst="rect">
            <a:avLst/>
          </a:prstGeom>
          <a:noFill/>
          <a:ln>
            <a:noFill/>
          </a:ln>
        </p:spPr>
      </p:pic>
      <p:sp>
        <p:nvSpPr>
          <p:cNvPr id="6053" name="Google Shape;6053;p97"/>
          <p:cNvSpPr txBox="1"/>
          <p:nvPr/>
        </p:nvSpPr>
        <p:spPr>
          <a:xfrm>
            <a:off x="5063299" y="3185532"/>
            <a:ext cx="2510790"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정보보호/개인정보보호 교육 및 서약서</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전 임직원 및 FC 뿐만 아니라, 협력사를 대 상  로도 정보보호 및 개인정보보호 교육을 실시하고 있 습니다. 정보보호 관련 법규 등 신규 규제 개정 사항, 개인 정보보호의 중요성, 신기술 등과 같은 최신 트렌드 등을 포</a:t>
            </a:r>
            <a:endParaRPr sz="800">
              <a:latin typeface="Arial"/>
              <a:ea typeface="Arial"/>
              <a:cs typeface="Arial"/>
              <a:sym typeface="Arial"/>
            </a:endParaRPr>
          </a:p>
        </p:txBody>
      </p:sp>
      <p:pic>
        <p:nvPicPr>
          <p:cNvPr id="6054" name="Google Shape;6054;p97"/>
          <p:cNvPicPr preferRelativeResize="0"/>
          <p:nvPr/>
        </p:nvPicPr>
        <p:blipFill rotWithShape="1">
          <a:blip r:embed="rId14">
            <a:alphaModFix/>
          </a:blip>
          <a:srcRect b="0" l="0" r="0" t="0"/>
          <a:stretch/>
        </p:blipFill>
        <p:spPr>
          <a:xfrm>
            <a:off x="8331355" y="1087028"/>
            <a:ext cx="98424" cy="82549"/>
          </a:xfrm>
          <a:prstGeom prst="rect">
            <a:avLst/>
          </a:prstGeom>
          <a:noFill/>
          <a:ln>
            <a:noFill/>
          </a:ln>
        </p:spPr>
      </p:pic>
      <p:pic>
        <p:nvPicPr>
          <p:cNvPr id="6055" name="Google Shape;6055;p97"/>
          <p:cNvPicPr preferRelativeResize="0"/>
          <p:nvPr/>
        </p:nvPicPr>
        <p:blipFill rotWithShape="1">
          <a:blip r:embed="rId14">
            <a:alphaModFix/>
          </a:blip>
          <a:srcRect b="0" l="0" r="0" t="0"/>
          <a:stretch/>
        </p:blipFill>
        <p:spPr>
          <a:xfrm>
            <a:off x="9540513" y="1452280"/>
            <a:ext cx="98424" cy="82549"/>
          </a:xfrm>
          <a:prstGeom prst="rect">
            <a:avLst/>
          </a:prstGeom>
          <a:noFill/>
          <a:ln>
            <a:noFill/>
          </a:ln>
        </p:spPr>
      </p:pic>
      <p:sp>
        <p:nvSpPr>
          <p:cNvPr id="6056" name="Google Shape;6056;p97"/>
          <p:cNvSpPr txBox="1"/>
          <p:nvPr/>
        </p:nvSpPr>
        <p:spPr>
          <a:xfrm>
            <a:off x="7799299" y="812709"/>
            <a:ext cx="2510155" cy="1304290"/>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함하여 각 구성원이 반드시 알아야 할 사항을 교육 주제로 선정하고 있  며, 온/오프라인 교육 플랫폼을 제공하여 전 체 교육 참석자 100% 수료할 수 있도록 관리하고 있습니 다. 이 밖에도 전체 임직원과 FC를 대상  로 보안 준수사 항을 포함한 정보보안 서약서를 매년 징구하고, 정보보호 캠페인 화면보호기 배포 등 정보보호 문화를 확산하는 데 노력하고 있습니다.</a:t>
            </a:r>
            <a:endParaRPr sz="800">
              <a:latin typeface="Arial"/>
              <a:ea typeface="Arial"/>
              <a:cs typeface="Arial"/>
              <a:sym typeface="Arial"/>
            </a:endParaRPr>
          </a:p>
        </p:txBody>
      </p:sp>
      <p:sp>
        <p:nvSpPr>
          <p:cNvPr id="6057" name="Google Shape;6057;p97"/>
          <p:cNvSpPr txBox="1"/>
          <p:nvPr/>
        </p:nvSpPr>
        <p:spPr>
          <a:xfrm>
            <a:off x="2439109" y="3803186"/>
            <a:ext cx="1019810"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2023 보이스피싱 피해현황</a:t>
            </a:r>
            <a:endParaRPr sz="700">
              <a:latin typeface="Arial"/>
              <a:ea typeface="Arial"/>
              <a:cs typeface="Arial"/>
              <a:sym typeface="Arial"/>
            </a:endParaRPr>
          </a:p>
        </p:txBody>
      </p:sp>
      <p:grpSp>
        <p:nvGrpSpPr>
          <p:cNvPr id="6058" name="Google Shape;6058;p97"/>
          <p:cNvGrpSpPr/>
          <p:nvPr/>
        </p:nvGrpSpPr>
        <p:grpSpPr>
          <a:xfrm>
            <a:off x="2340463" y="3779579"/>
            <a:ext cx="2483073" cy="197073"/>
            <a:chOff x="2340463" y="3779579"/>
            <a:chExt cx="2483073" cy="197073"/>
          </a:xfrm>
        </p:grpSpPr>
        <p:pic>
          <p:nvPicPr>
            <p:cNvPr id="6059" name="Google Shape;6059;p97"/>
            <p:cNvPicPr preferRelativeResize="0"/>
            <p:nvPr/>
          </p:nvPicPr>
          <p:blipFill rotWithShape="1">
            <a:blip r:embed="rId15">
              <a:alphaModFix/>
            </a:blip>
            <a:srcRect b="0" l="0" r="0" t="0"/>
            <a:stretch/>
          </p:blipFill>
          <p:spPr>
            <a:xfrm>
              <a:off x="2340463" y="3780021"/>
              <a:ext cx="90928" cy="196631"/>
            </a:xfrm>
            <a:prstGeom prst="rect">
              <a:avLst/>
            </a:prstGeom>
            <a:noFill/>
            <a:ln>
              <a:noFill/>
            </a:ln>
          </p:spPr>
        </p:pic>
        <p:sp>
          <p:nvSpPr>
            <p:cNvPr id="6060" name="Google Shape;6060;p97"/>
            <p:cNvSpPr/>
            <p:nvPr/>
          </p:nvSpPr>
          <p:spPr>
            <a:xfrm>
              <a:off x="2452334" y="3975211"/>
              <a:ext cx="2263140" cy="0"/>
            </a:xfrm>
            <a:custGeom>
              <a:rect b="b" l="l" r="r" t="t"/>
              <a:pathLst>
                <a:path extrusionOk="0" h="120000" w="2263140">
                  <a:moveTo>
                    <a:pt x="0" y="0"/>
                  </a:moveTo>
                  <a:lnTo>
                    <a:pt x="226314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061" name="Google Shape;6061;p97"/>
            <p:cNvPicPr preferRelativeResize="0"/>
            <p:nvPr/>
          </p:nvPicPr>
          <p:blipFill rotWithShape="1">
            <a:blip r:embed="rId16">
              <a:alphaModFix/>
            </a:blip>
            <a:srcRect b="0" l="0" r="0" t="0"/>
            <a:stretch/>
          </p:blipFill>
          <p:spPr>
            <a:xfrm>
              <a:off x="4732608" y="3779579"/>
              <a:ext cx="90928" cy="196632"/>
            </a:xfrm>
            <a:prstGeom prst="rect">
              <a:avLst/>
            </a:prstGeom>
            <a:noFill/>
            <a:ln>
              <a:noFill/>
            </a:ln>
          </p:spPr>
        </p:pic>
        <p:sp>
          <p:nvSpPr>
            <p:cNvPr id="6062" name="Google Shape;6062;p97"/>
            <p:cNvSpPr/>
            <p:nvPr/>
          </p:nvSpPr>
          <p:spPr>
            <a:xfrm>
              <a:off x="2448525" y="3781021"/>
              <a:ext cx="2263140" cy="0"/>
            </a:xfrm>
            <a:custGeom>
              <a:rect b="b" l="l" r="r" t="t"/>
              <a:pathLst>
                <a:path extrusionOk="0" h="120000" w="2263140">
                  <a:moveTo>
                    <a:pt x="2263140"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63" name="Google Shape;6063;p97"/>
            <p:cNvSpPr/>
            <p:nvPr/>
          </p:nvSpPr>
          <p:spPr>
            <a:xfrm>
              <a:off x="2341905" y="3781025"/>
              <a:ext cx="2480310" cy="194310"/>
            </a:xfrm>
            <a:custGeom>
              <a:rect b="b" l="l" r="r" t="t"/>
              <a:pathLst>
                <a:path extrusionOk="0" h="194310" w="2480310">
                  <a:moveTo>
                    <a:pt x="165" y="91376"/>
                  </a:moveTo>
                  <a:lnTo>
                    <a:pt x="50" y="93268"/>
                  </a:lnTo>
                  <a:lnTo>
                    <a:pt x="0" y="95173"/>
                  </a:lnTo>
                  <a:lnTo>
                    <a:pt x="0" y="97091"/>
                  </a:lnTo>
                  <a:lnTo>
                    <a:pt x="0" y="99009"/>
                  </a:lnTo>
                  <a:lnTo>
                    <a:pt x="50" y="100914"/>
                  </a:lnTo>
                  <a:lnTo>
                    <a:pt x="165" y="102806"/>
                  </a:lnTo>
                </a:path>
                <a:path extrusionOk="0" h="194310" w="2480310">
                  <a:moveTo>
                    <a:pt x="91376" y="194017"/>
                  </a:moveTo>
                  <a:lnTo>
                    <a:pt x="93268" y="194132"/>
                  </a:lnTo>
                  <a:lnTo>
                    <a:pt x="95173" y="194182"/>
                  </a:lnTo>
                  <a:lnTo>
                    <a:pt x="97091" y="194182"/>
                  </a:lnTo>
                  <a:lnTo>
                    <a:pt x="102806" y="194182"/>
                  </a:lnTo>
                </a:path>
                <a:path extrusionOk="0" h="194310" w="2480310">
                  <a:moveTo>
                    <a:pt x="2377376" y="194182"/>
                  </a:moveTo>
                  <a:lnTo>
                    <a:pt x="2383091" y="194182"/>
                  </a:lnTo>
                  <a:lnTo>
                    <a:pt x="2385009" y="194182"/>
                  </a:lnTo>
                  <a:lnTo>
                    <a:pt x="2386914" y="194132"/>
                  </a:lnTo>
                  <a:lnTo>
                    <a:pt x="2388806" y="194017"/>
                  </a:lnTo>
                </a:path>
                <a:path extrusionOk="0" h="194310" w="2480310">
                  <a:moveTo>
                    <a:pt x="2480017" y="102806"/>
                  </a:moveTo>
                  <a:lnTo>
                    <a:pt x="2480132" y="100914"/>
                  </a:lnTo>
                  <a:lnTo>
                    <a:pt x="2480195" y="99009"/>
                  </a:lnTo>
                  <a:lnTo>
                    <a:pt x="2480195" y="97091"/>
                  </a:lnTo>
                  <a:lnTo>
                    <a:pt x="2480195" y="95173"/>
                  </a:lnTo>
                  <a:lnTo>
                    <a:pt x="2480132" y="93268"/>
                  </a:lnTo>
                  <a:lnTo>
                    <a:pt x="2480017" y="91376"/>
                  </a:lnTo>
                </a:path>
                <a:path extrusionOk="0" h="194310" w="2480310">
                  <a:moveTo>
                    <a:pt x="2388806" y="165"/>
                  </a:moveTo>
                  <a:lnTo>
                    <a:pt x="2386914" y="50"/>
                  </a:lnTo>
                  <a:lnTo>
                    <a:pt x="2385009" y="0"/>
                  </a:lnTo>
                  <a:lnTo>
                    <a:pt x="2383091" y="0"/>
                  </a:lnTo>
                  <a:lnTo>
                    <a:pt x="2377376" y="0"/>
                  </a:lnTo>
                </a:path>
                <a:path extrusionOk="0" h="194310" w="2480310">
                  <a:moveTo>
                    <a:pt x="102806"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064" name="Google Shape;6064;p97"/>
            <p:cNvPicPr preferRelativeResize="0"/>
            <p:nvPr/>
          </p:nvPicPr>
          <p:blipFill rotWithShape="1">
            <a:blip r:embed="rId17">
              <a:alphaModFix/>
            </a:blip>
            <a:srcRect b="0" l="0" r="0" t="0"/>
            <a:stretch/>
          </p:blipFill>
          <p:spPr>
            <a:xfrm>
              <a:off x="4650366" y="3822428"/>
              <a:ext cx="111391" cy="111378"/>
            </a:xfrm>
            <a:prstGeom prst="rect">
              <a:avLst/>
            </a:prstGeom>
            <a:noFill/>
            <a:ln>
              <a:noFill/>
            </a:ln>
          </p:spPr>
        </p:pic>
      </p:grpSp>
      <p:graphicFrame>
        <p:nvGraphicFramePr>
          <p:cNvPr id="6065" name="Google Shape;6065;p97"/>
          <p:cNvGraphicFramePr/>
          <p:nvPr/>
        </p:nvGraphicFramePr>
        <p:xfrm>
          <a:off x="5075999" y="5419265"/>
          <a:ext cx="3000000" cy="3000000"/>
        </p:xfrm>
        <a:graphic>
          <a:graphicData uri="http://schemas.openxmlformats.org/drawingml/2006/table">
            <a:tbl>
              <a:tblPr bandRow="1" firstRow="1">
                <a:noFill/>
                <a:tableStyleId>{C31ADFB9-D814-4208-886B-9652E2F75FA4}</a:tableStyleId>
              </a:tblPr>
              <a:tblGrid>
                <a:gridCol w="1259850"/>
                <a:gridCol w="71750"/>
                <a:gridCol w="1871975"/>
                <a:gridCol w="71750"/>
                <a:gridCol w="360050"/>
                <a:gridCol w="71750"/>
                <a:gridCol w="719450"/>
                <a:gridCol w="71750"/>
                <a:gridCol w="719450"/>
              </a:tblGrid>
              <a:tr h="179700">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지표명</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산정 기준</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단위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ct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2023 성과</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147320" rtl="0" algn="r">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2024 목표</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3238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 정보보호 관련 불만 건수</a:t>
                      </a:r>
                      <a:endParaRPr sz="650" u="none" cap="none" strike="noStrike">
                        <a:latin typeface="Arial"/>
                        <a:ea typeface="Arial"/>
                        <a:cs typeface="Arial"/>
                        <a:sym typeface="Arial"/>
                      </a:endParaRPr>
                    </a:p>
                  </a:txBody>
                  <a:tcPr marT="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35560" marR="661670" rtl="0" algn="l">
                        <a:lnSpc>
                          <a:spcPct val="115399"/>
                        </a:lnSpc>
                        <a:spcBef>
                          <a:spcPts val="0"/>
                        </a:spcBef>
                        <a:spcAft>
                          <a:spcPts val="0"/>
                        </a:spcAft>
                        <a:buNone/>
                      </a:pPr>
                      <a:r>
                        <a:rPr b="0" lang="en-US" sz="650" u="none" cap="none" strike="noStrike">
                          <a:solidFill>
                            <a:srgbClr val="58595B"/>
                          </a:solidFill>
                          <a:latin typeface="Arial"/>
                          <a:ea typeface="Arial"/>
                          <a:cs typeface="Arial"/>
                          <a:sym typeface="Arial"/>
                        </a:rPr>
                        <a:t>법률 등 대외 규제 위반 로 인한 보안관련 대외 민원 대상 건수</a:t>
                      </a:r>
                      <a:endParaRPr sz="650" u="none" cap="none" strike="noStrike">
                        <a:latin typeface="Arial"/>
                        <a:ea typeface="Arial"/>
                        <a:cs typeface="Arial"/>
                        <a:sym typeface="Arial"/>
                      </a:endParaRPr>
                    </a:p>
                  </a:txBody>
                  <a:tcPr marT="3237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건</a:t>
                      </a:r>
                      <a:endParaRPr sz="650" u="none" cap="none" strike="noStrike">
                        <a:latin typeface="Arial"/>
                        <a:ea typeface="Arial"/>
                        <a:cs typeface="Arial"/>
                        <a:sym typeface="Arial"/>
                      </a:endParaRPr>
                    </a:p>
                  </a:txBody>
                  <a:tcPr marT="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0건</a:t>
                      </a:r>
                      <a:endParaRPr sz="650" u="none" cap="none" strike="noStrike">
                        <a:latin typeface="Arial"/>
                        <a:ea typeface="Arial"/>
                        <a:cs typeface="Arial"/>
                        <a:sym typeface="Arial"/>
                      </a:endParaRPr>
                    </a:p>
                  </a:txBody>
                  <a:tcPr marT="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2000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0건 유지</a:t>
                      </a:r>
                      <a:endParaRPr sz="650" u="none" cap="none" strike="noStrike">
                        <a:latin typeface="Arial"/>
                        <a:ea typeface="Arial"/>
                        <a:cs typeface="Arial"/>
                        <a:sym typeface="Arial"/>
                      </a:endParaRPr>
                    </a:p>
                  </a:txBody>
                  <a:tcPr marT="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 정보 유출 사고 건수</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고객정보의 유출, 도난, 손실이 확인된 건수</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건</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0건</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200025"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0건 유지</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개인정보보호 교육 실적</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전체 임직원 대비 교육 참여 인원 비율</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4097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 유지</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215900">
                <a:tc>
                  <a:txBody>
                    <a:bodyPr/>
                    <a:lstStyle/>
                    <a:p>
                      <a:pPr indent="0" lvl="0" marL="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정보보안 서약서 징구</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전체 임직원 대비 서약서 징구 비율</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0" marR="140970" rtl="0" algn="r">
                        <a:lnSpc>
                          <a:spcPct val="100000"/>
                        </a:lnSpc>
                        <a:spcBef>
                          <a:spcPts val="0"/>
                        </a:spcBef>
                        <a:spcAft>
                          <a:spcPts val="0"/>
                        </a:spcAft>
                        <a:buNone/>
                      </a:pPr>
                      <a:r>
                        <a:rPr b="0" lang="en-US" sz="650" u="none" cap="none" strike="noStrike">
                          <a:solidFill>
                            <a:srgbClr val="58595B"/>
                          </a:solidFill>
                          <a:latin typeface="Arial"/>
                          <a:ea typeface="Arial"/>
                          <a:cs typeface="Arial"/>
                          <a:sym typeface="Arial"/>
                        </a:rPr>
                        <a:t>100% 유지</a:t>
                      </a:r>
                      <a:endParaRPr sz="650" u="none" cap="none" strike="noStrike">
                        <a:latin typeface="Arial"/>
                        <a:ea typeface="Arial"/>
                        <a:cs typeface="Arial"/>
                        <a:sym typeface="Arial"/>
                      </a:endParaRPr>
                    </a:p>
                  </a:txBody>
                  <a:tcPr marT="50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pic>
        <p:nvPicPr>
          <p:cNvPr id="6066" name="Google Shape;6066;p97"/>
          <p:cNvPicPr preferRelativeResize="0"/>
          <p:nvPr/>
        </p:nvPicPr>
        <p:blipFill rotWithShape="1">
          <a:blip r:embed="rId18">
            <a:alphaModFix/>
          </a:blip>
          <a:srcRect b="0" l="0" r="0" t="0"/>
          <a:stretch/>
        </p:blipFill>
        <p:spPr>
          <a:xfrm>
            <a:off x="7264045" y="5661569"/>
            <a:ext cx="79375" cy="69850"/>
          </a:xfrm>
          <a:prstGeom prst="rect">
            <a:avLst/>
          </a:prstGeom>
          <a:noFill/>
          <a:ln>
            <a:noFill/>
          </a:ln>
        </p:spPr>
      </p:pic>
      <p:sp>
        <p:nvSpPr>
          <p:cNvPr id="6067" name="Google Shape;6067;p97"/>
          <p:cNvSpPr txBox="1"/>
          <p:nvPr/>
        </p:nvSpPr>
        <p:spPr>
          <a:xfrm>
            <a:off x="5063299" y="5069240"/>
            <a:ext cx="4369435" cy="152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0" lang="en-US" sz="800">
                <a:solidFill>
                  <a:srgbClr val="58595B"/>
                </a:solidFill>
                <a:latin typeface="Arial"/>
                <a:ea typeface="Arial"/>
                <a:cs typeface="Arial"/>
                <a:sym typeface="Arial"/>
              </a:rPr>
              <a:t>신한라이프는 개인정보보호 및 데이터 보안 관리 주요 목표 및 지표를 다음과 같이 설정하고 있습니다.</a:t>
            </a:r>
            <a:endParaRPr sz="800">
              <a:latin typeface="Arial"/>
              <a:ea typeface="Arial"/>
              <a:cs typeface="Arial"/>
              <a:sym typeface="Arial"/>
            </a:endParaRPr>
          </a:p>
        </p:txBody>
      </p:sp>
      <p:sp>
        <p:nvSpPr>
          <p:cNvPr id="6068" name="Google Shape;6068;p97"/>
          <p:cNvSpPr/>
          <p:nvPr/>
        </p:nvSpPr>
        <p:spPr>
          <a:xfrm>
            <a:off x="2340000" y="4119256"/>
            <a:ext cx="93980" cy="0"/>
          </a:xfrm>
          <a:custGeom>
            <a:rect b="b" l="l" r="r" t="t"/>
            <a:pathLst>
              <a:path extrusionOk="0" h="120000" w="93980">
                <a:moveTo>
                  <a:pt x="0" y="0"/>
                </a:moveTo>
                <a:lnTo>
                  <a:pt x="93599" y="0"/>
                </a:lnTo>
              </a:path>
            </a:pathLst>
          </a:custGeom>
          <a:noFill/>
          <a:ln cap="flat" cmpd="sng" w="3810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69" name="Google Shape;6069;p97"/>
          <p:cNvSpPr/>
          <p:nvPr/>
        </p:nvSpPr>
        <p:spPr>
          <a:xfrm>
            <a:off x="3022677" y="4119256"/>
            <a:ext cx="93980" cy="0"/>
          </a:xfrm>
          <a:custGeom>
            <a:rect b="b" l="l" r="r" t="t"/>
            <a:pathLst>
              <a:path extrusionOk="0" h="120000" w="93980">
                <a:moveTo>
                  <a:pt x="0" y="0"/>
                </a:moveTo>
                <a:lnTo>
                  <a:pt x="93599" y="0"/>
                </a:lnTo>
              </a:path>
            </a:pathLst>
          </a:custGeom>
          <a:noFill/>
          <a:ln cap="flat" cmpd="sng" w="38100">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0" name="Google Shape;6070;p97"/>
          <p:cNvSpPr txBox="1"/>
          <p:nvPr/>
        </p:nvSpPr>
        <p:spPr>
          <a:xfrm>
            <a:off x="2439718" y="4054438"/>
            <a:ext cx="1161415"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피해금액(백만)	신고건수(건)</a:t>
            </a:r>
            <a:endParaRPr sz="650">
              <a:latin typeface="Arial"/>
              <a:ea typeface="Arial"/>
              <a:cs typeface="Arial"/>
              <a:sym typeface="Arial"/>
            </a:endParaRPr>
          </a:p>
        </p:txBody>
      </p:sp>
      <p:grpSp>
        <p:nvGrpSpPr>
          <p:cNvPr id="6071" name="Google Shape;6071;p97"/>
          <p:cNvGrpSpPr/>
          <p:nvPr/>
        </p:nvGrpSpPr>
        <p:grpSpPr>
          <a:xfrm>
            <a:off x="5075999" y="4931702"/>
            <a:ext cx="5220335" cy="3810"/>
            <a:chOff x="5075999" y="4931702"/>
            <a:chExt cx="5220335" cy="3810"/>
          </a:xfrm>
        </p:grpSpPr>
        <p:sp>
          <p:nvSpPr>
            <p:cNvPr id="6072" name="Google Shape;6072;p97"/>
            <p:cNvSpPr/>
            <p:nvPr/>
          </p:nvSpPr>
          <p:spPr>
            <a:xfrm>
              <a:off x="5085519" y="4933595"/>
              <a:ext cx="5205095" cy="0"/>
            </a:xfrm>
            <a:custGeom>
              <a:rect b="b" l="l" r="r" t="t"/>
              <a:pathLst>
                <a:path extrusionOk="0" h="120000" w="5205095">
                  <a:moveTo>
                    <a:pt x="0" y="0"/>
                  </a:moveTo>
                  <a:lnTo>
                    <a:pt x="5204764"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3" name="Google Shape;6073;p97"/>
            <p:cNvSpPr/>
            <p:nvPr/>
          </p:nvSpPr>
          <p:spPr>
            <a:xfrm>
              <a:off x="5075999" y="4931702"/>
              <a:ext cx="5220335" cy="3810"/>
            </a:xfrm>
            <a:custGeom>
              <a:rect b="b" l="l" r="r" t="t"/>
              <a:pathLst>
                <a:path extrusionOk="0" h="3810" w="5220334">
                  <a:moveTo>
                    <a:pt x="3810" y="1905"/>
                  </a:moveTo>
                  <a:lnTo>
                    <a:pt x="3251" y="558"/>
                  </a:lnTo>
                  <a:lnTo>
                    <a:pt x="1905" y="0"/>
                  </a:lnTo>
                  <a:lnTo>
                    <a:pt x="546" y="558"/>
                  </a:lnTo>
                  <a:lnTo>
                    <a:pt x="0" y="1905"/>
                  </a:lnTo>
                  <a:lnTo>
                    <a:pt x="546" y="3251"/>
                  </a:lnTo>
                  <a:lnTo>
                    <a:pt x="1905" y="3810"/>
                  </a:lnTo>
                  <a:lnTo>
                    <a:pt x="3251" y="3251"/>
                  </a:lnTo>
                  <a:lnTo>
                    <a:pt x="3810" y="1905"/>
                  </a:lnTo>
                  <a:close/>
                </a:path>
                <a:path extrusionOk="0" h="3810" w="5220334">
                  <a:moveTo>
                    <a:pt x="5220005" y="1905"/>
                  </a:moveTo>
                  <a:lnTo>
                    <a:pt x="5219446" y="558"/>
                  </a:lnTo>
                  <a:lnTo>
                    <a:pt x="5218100" y="0"/>
                  </a:lnTo>
                  <a:lnTo>
                    <a:pt x="5216741" y="558"/>
                  </a:lnTo>
                  <a:lnTo>
                    <a:pt x="5216195" y="1905"/>
                  </a:lnTo>
                  <a:lnTo>
                    <a:pt x="5216741" y="3251"/>
                  </a:lnTo>
                  <a:lnTo>
                    <a:pt x="5218100" y="3810"/>
                  </a:lnTo>
                  <a:lnTo>
                    <a:pt x="5219446" y="3251"/>
                  </a:lnTo>
                  <a:lnTo>
                    <a:pt x="5220005"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074" name="Google Shape;6074;p97"/>
          <p:cNvSpPr txBox="1"/>
          <p:nvPr/>
        </p:nvSpPr>
        <p:spPr>
          <a:xfrm>
            <a:off x="5063299" y="4700686"/>
            <a:ext cx="70739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지표 및 목표</a:t>
            </a:r>
            <a:endParaRPr sz="950">
              <a:latin typeface="Malgun Gothic"/>
              <a:ea typeface="Malgun Gothic"/>
              <a:cs typeface="Malgun Gothic"/>
              <a:sym typeface="Malgun Gothic"/>
            </a:endParaRPr>
          </a:p>
        </p:txBody>
      </p:sp>
      <p:grpSp>
        <p:nvGrpSpPr>
          <p:cNvPr id="6075" name="Google Shape;6075;p97"/>
          <p:cNvGrpSpPr/>
          <p:nvPr/>
        </p:nvGrpSpPr>
        <p:grpSpPr>
          <a:xfrm>
            <a:off x="2424967" y="4748499"/>
            <a:ext cx="2314575" cy="1813106"/>
            <a:chOff x="2424967" y="4748499"/>
            <a:chExt cx="2314575" cy="1813106"/>
          </a:xfrm>
        </p:grpSpPr>
        <p:sp>
          <p:nvSpPr>
            <p:cNvPr id="6076" name="Google Shape;6076;p97"/>
            <p:cNvSpPr/>
            <p:nvPr/>
          </p:nvSpPr>
          <p:spPr>
            <a:xfrm>
              <a:off x="2483999" y="5796945"/>
              <a:ext cx="210185" cy="570865"/>
            </a:xfrm>
            <a:custGeom>
              <a:rect b="b" l="l" r="r" t="t"/>
              <a:pathLst>
                <a:path extrusionOk="0" h="570864" w="210185">
                  <a:moveTo>
                    <a:pt x="0" y="570557"/>
                  </a:moveTo>
                  <a:lnTo>
                    <a:pt x="16023" y="570557"/>
                  </a:lnTo>
                </a:path>
                <a:path extrusionOk="0" h="570864" w="210185">
                  <a:moveTo>
                    <a:pt x="75180" y="570557"/>
                  </a:moveTo>
                  <a:lnTo>
                    <a:pt x="209731" y="570557"/>
                  </a:lnTo>
                </a:path>
                <a:path extrusionOk="0" h="570864" w="210185">
                  <a:moveTo>
                    <a:pt x="0" y="378668"/>
                  </a:moveTo>
                  <a:lnTo>
                    <a:pt x="16023" y="378668"/>
                  </a:lnTo>
                </a:path>
                <a:path extrusionOk="0" h="570864" w="210185">
                  <a:moveTo>
                    <a:pt x="75180" y="378668"/>
                  </a:moveTo>
                  <a:lnTo>
                    <a:pt x="209731" y="378668"/>
                  </a:lnTo>
                </a:path>
                <a:path extrusionOk="0" h="570864" w="210185">
                  <a:moveTo>
                    <a:pt x="0" y="198338"/>
                  </a:moveTo>
                  <a:lnTo>
                    <a:pt x="16023" y="198338"/>
                  </a:lnTo>
                </a:path>
                <a:path extrusionOk="0" h="570864" w="210185">
                  <a:moveTo>
                    <a:pt x="75180" y="198338"/>
                  </a:moveTo>
                  <a:lnTo>
                    <a:pt x="209731" y="198338"/>
                  </a:lnTo>
                </a:path>
                <a:path extrusionOk="0" h="570864" w="210185">
                  <a:moveTo>
                    <a:pt x="0" y="0"/>
                  </a:moveTo>
                  <a:lnTo>
                    <a:pt x="209731"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7" name="Google Shape;6077;p97"/>
            <p:cNvSpPr/>
            <p:nvPr/>
          </p:nvSpPr>
          <p:spPr>
            <a:xfrm>
              <a:off x="2529601" y="5820560"/>
              <a:ext cx="0" cy="741045"/>
            </a:xfrm>
            <a:custGeom>
              <a:rect b="b" l="l" r="r" t="t"/>
              <a:pathLst>
                <a:path extrusionOk="0" h="741045" w="120000">
                  <a:moveTo>
                    <a:pt x="0" y="0"/>
                  </a:moveTo>
                  <a:lnTo>
                    <a:pt x="0" y="740473"/>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8" name="Google Shape;6078;p97"/>
            <p:cNvSpPr/>
            <p:nvPr/>
          </p:nvSpPr>
          <p:spPr>
            <a:xfrm>
              <a:off x="2752887" y="5417682"/>
              <a:ext cx="1927225" cy="949960"/>
            </a:xfrm>
            <a:custGeom>
              <a:rect b="b" l="l" r="r" t="t"/>
              <a:pathLst>
                <a:path extrusionOk="0" h="949960" w="1927225">
                  <a:moveTo>
                    <a:pt x="0" y="949820"/>
                  </a:moveTo>
                  <a:lnTo>
                    <a:pt x="134147" y="949820"/>
                  </a:lnTo>
                </a:path>
                <a:path extrusionOk="0" h="949960" w="1927225">
                  <a:moveTo>
                    <a:pt x="193304" y="949820"/>
                  </a:moveTo>
                  <a:lnTo>
                    <a:pt x="327451" y="949820"/>
                  </a:lnTo>
                </a:path>
                <a:path extrusionOk="0" h="949960" w="1927225">
                  <a:moveTo>
                    <a:pt x="0" y="757930"/>
                  </a:moveTo>
                  <a:lnTo>
                    <a:pt x="134147" y="757930"/>
                  </a:lnTo>
                </a:path>
                <a:path extrusionOk="0" h="949960" w="1927225">
                  <a:moveTo>
                    <a:pt x="193304" y="757930"/>
                  </a:moveTo>
                  <a:lnTo>
                    <a:pt x="327451" y="757930"/>
                  </a:lnTo>
                </a:path>
                <a:path extrusionOk="0" h="949960" w="1927225">
                  <a:moveTo>
                    <a:pt x="0" y="577601"/>
                  </a:moveTo>
                  <a:lnTo>
                    <a:pt x="134147" y="577601"/>
                  </a:lnTo>
                </a:path>
                <a:path extrusionOk="0" h="949960" w="1927225">
                  <a:moveTo>
                    <a:pt x="193304" y="577601"/>
                  </a:moveTo>
                  <a:lnTo>
                    <a:pt x="520757" y="577601"/>
                  </a:lnTo>
                </a:path>
                <a:path extrusionOk="0" h="949960" w="1927225">
                  <a:moveTo>
                    <a:pt x="0" y="379262"/>
                  </a:moveTo>
                  <a:lnTo>
                    <a:pt x="134147" y="379262"/>
                  </a:lnTo>
                </a:path>
                <a:path extrusionOk="0" h="949960" w="1927225">
                  <a:moveTo>
                    <a:pt x="193304" y="379262"/>
                  </a:moveTo>
                  <a:lnTo>
                    <a:pt x="714061" y="379262"/>
                  </a:lnTo>
                </a:path>
                <a:path extrusionOk="0" h="949960" w="1927225">
                  <a:moveTo>
                    <a:pt x="0" y="191044"/>
                  </a:moveTo>
                  <a:lnTo>
                    <a:pt x="134147" y="191044"/>
                  </a:lnTo>
                </a:path>
                <a:path extrusionOk="0" h="949960" w="1927225">
                  <a:moveTo>
                    <a:pt x="193304" y="191044"/>
                  </a:moveTo>
                  <a:lnTo>
                    <a:pt x="1927106" y="191044"/>
                  </a:lnTo>
                </a:path>
                <a:path extrusionOk="0" h="949960" w="1927225">
                  <a:moveTo>
                    <a:pt x="0" y="0"/>
                  </a:moveTo>
                  <a:lnTo>
                    <a:pt x="134147" y="0"/>
                  </a:lnTo>
                </a:path>
                <a:path extrusionOk="0" h="949960" w="1927225">
                  <a:moveTo>
                    <a:pt x="193304" y="0"/>
                  </a:moveTo>
                  <a:lnTo>
                    <a:pt x="1927106"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9" name="Google Shape;6079;p97"/>
            <p:cNvSpPr/>
            <p:nvPr/>
          </p:nvSpPr>
          <p:spPr>
            <a:xfrm>
              <a:off x="2916613" y="5327045"/>
              <a:ext cx="0" cy="1234440"/>
            </a:xfrm>
            <a:custGeom>
              <a:rect b="b" l="l" r="r" t="t"/>
              <a:pathLst>
                <a:path extrusionOk="0" h="1234440" w="120000">
                  <a:moveTo>
                    <a:pt x="0" y="0"/>
                  </a:moveTo>
                  <a:lnTo>
                    <a:pt x="0" y="1233982"/>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0" name="Google Shape;6080;p97"/>
            <p:cNvSpPr/>
            <p:nvPr/>
          </p:nvSpPr>
          <p:spPr>
            <a:xfrm>
              <a:off x="3139495" y="6175613"/>
              <a:ext cx="134620" cy="192405"/>
            </a:xfrm>
            <a:custGeom>
              <a:rect b="b" l="l" r="r" t="t"/>
              <a:pathLst>
                <a:path extrusionOk="0" h="192404" w="134620">
                  <a:moveTo>
                    <a:pt x="0" y="191889"/>
                  </a:moveTo>
                  <a:lnTo>
                    <a:pt x="134148" y="191889"/>
                  </a:lnTo>
                </a:path>
                <a:path extrusionOk="0" h="192404" w="134620">
                  <a:moveTo>
                    <a:pt x="0" y="0"/>
                  </a:moveTo>
                  <a:lnTo>
                    <a:pt x="134148"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1" name="Google Shape;6081;p97"/>
            <p:cNvSpPr/>
            <p:nvPr/>
          </p:nvSpPr>
          <p:spPr>
            <a:xfrm>
              <a:off x="3109917" y="6032194"/>
              <a:ext cx="0" cy="528955"/>
            </a:xfrm>
            <a:custGeom>
              <a:rect b="b" l="l" r="r" t="t"/>
              <a:pathLst>
                <a:path extrusionOk="0" h="528954" w="120000">
                  <a:moveTo>
                    <a:pt x="0" y="0"/>
                  </a:moveTo>
                  <a:lnTo>
                    <a:pt x="0" y="528840"/>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2" name="Google Shape;6082;p97"/>
            <p:cNvSpPr/>
            <p:nvPr/>
          </p:nvSpPr>
          <p:spPr>
            <a:xfrm>
              <a:off x="3332801" y="5995284"/>
              <a:ext cx="134620" cy="372745"/>
            </a:xfrm>
            <a:custGeom>
              <a:rect b="b" l="l" r="r" t="t"/>
              <a:pathLst>
                <a:path extrusionOk="0" h="372745" w="134620">
                  <a:moveTo>
                    <a:pt x="0" y="372219"/>
                  </a:moveTo>
                  <a:lnTo>
                    <a:pt x="134147" y="372219"/>
                  </a:lnTo>
                </a:path>
                <a:path extrusionOk="0" h="372745" w="134620">
                  <a:moveTo>
                    <a:pt x="0" y="180329"/>
                  </a:moveTo>
                  <a:lnTo>
                    <a:pt x="134147" y="180329"/>
                  </a:lnTo>
                </a:path>
                <a:path extrusionOk="0" h="372745" w="134620">
                  <a:moveTo>
                    <a:pt x="0" y="0"/>
                  </a:moveTo>
                  <a:lnTo>
                    <a:pt x="134147"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3" name="Google Shape;6083;p97"/>
            <p:cNvSpPr/>
            <p:nvPr/>
          </p:nvSpPr>
          <p:spPr>
            <a:xfrm>
              <a:off x="3303223" y="5820560"/>
              <a:ext cx="0" cy="741045"/>
            </a:xfrm>
            <a:custGeom>
              <a:rect b="b" l="l" r="r" t="t"/>
              <a:pathLst>
                <a:path extrusionOk="0" h="741045" w="120000">
                  <a:moveTo>
                    <a:pt x="0" y="0"/>
                  </a:moveTo>
                  <a:lnTo>
                    <a:pt x="0" y="740473"/>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4" name="Google Shape;6084;p97"/>
            <p:cNvSpPr/>
            <p:nvPr/>
          </p:nvSpPr>
          <p:spPr>
            <a:xfrm>
              <a:off x="3526105" y="5796945"/>
              <a:ext cx="1154430" cy="570865"/>
            </a:xfrm>
            <a:custGeom>
              <a:rect b="b" l="l" r="r" t="t"/>
              <a:pathLst>
                <a:path extrusionOk="0" h="570864" w="1154429">
                  <a:moveTo>
                    <a:pt x="0" y="570557"/>
                  </a:moveTo>
                  <a:lnTo>
                    <a:pt x="327451" y="570557"/>
                  </a:lnTo>
                </a:path>
                <a:path extrusionOk="0" h="570864" w="1154429">
                  <a:moveTo>
                    <a:pt x="0" y="378668"/>
                  </a:moveTo>
                  <a:lnTo>
                    <a:pt x="327451" y="378668"/>
                  </a:lnTo>
                </a:path>
                <a:path extrusionOk="0" h="570864" w="1154429">
                  <a:moveTo>
                    <a:pt x="0" y="198338"/>
                  </a:moveTo>
                  <a:lnTo>
                    <a:pt x="1153888" y="198338"/>
                  </a:lnTo>
                </a:path>
                <a:path extrusionOk="0" h="570864" w="1154429">
                  <a:moveTo>
                    <a:pt x="0" y="0"/>
                  </a:moveTo>
                  <a:lnTo>
                    <a:pt x="1153888"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5" name="Google Shape;6085;p97"/>
            <p:cNvSpPr/>
            <p:nvPr/>
          </p:nvSpPr>
          <p:spPr>
            <a:xfrm>
              <a:off x="3496527" y="5767675"/>
              <a:ext cx="0" cy="793750"/>
            </a:xfrm>
            <a:custGeom>
              <a:rect b="b" l="l" r="r" t="t"/>
              <a:pathLst>
                <a:path extrusionOk="0" h="793750" w="120000">
                  <a:moveTo>
                    <a:pt x="0" y="0"/>
                  </a:moveTo>
                  <a:lnTo>
                    <a:pt x="0" y="793356"/>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6" name="Google Shape;6086;p97"/>
            <p:cNvSpPr/>
            <p:nvPr/>
          </p:nvSpPr>
          <p:spPr>
            <a:xfrm>
              <a:off x="3912713" y="6175613"/>
              <a:ext cx="134620" cy="192405"/>
            </a:xfrm>
            <a:custGeom>
              <a:rect b="b" l="l" r="r" t="t"/>
              <a:pathLst>
                <a:path extrusionOk="0" h="192404" w="134620">
                  <a:moveTo>
                    <a:pt x="0" y="191889"/>
                  </a:moveTo>
                  <a:lnTo>
                    <a:pt x="134148" y="191889"/>
                  </a:lnTo>
                </a:path>
                <a:path extrusionOk="0" h="192404" w="134620">
                  <a:moveTo>
                    <a:pt x="0" y="0"/>
                  </a:moveTo>
                  <a:lnTo>
                    <a:pt x="134148"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7" name="Google Shape;6087;p97"/>
            <p:cNvSpPr/>
            <p:nvPr/>
          </p:nvSpPr>
          <p:spPr>
            <a:xfrm>
              <a:off x="3883135" y="6173183"/>
              <a:ext cx="0" cy="387985"/>
            </a:xfrm>
            <a:custGeom>
              <a:rect b="b" l="l" r="r" t="t"/>
              <a:pathLst>
                <a:path extrusionOk="0" h="387984" w="120000">
                  <a:moveTo>
                    <a:pt x="0" y="0"/>
                  </a:moveTo>
                  <a:lnTo>
                    <a:pt x="0" y="387845"/>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8" name="Google Shape;6088;p97"/>
            <p:cNvSpPr/>
            <p:nvPr/>
          </p:nvSpPr>
          <p:spPr>
            <a:xfrm>
              <a:off x="4106019" y="6175613"/>
              <a:ext cx="521334" cy="192405"/>
            </a:xfrm>
            <a:custGeom>
              <a:rect b="b" l="l" r="r" t="t"/>
              <a:pathLst>
                <a:path extrusionOk="0" h="192404" w="521335">
                  <a:moveTo>
                    <a:pt x="0" y="191889"/>
                  </a:moveTo>
                  <a:lnTo>
                    <a:pt x="520755" y="191889"/>
                  </a:lnTo>
                </a:path>
                <a:path extrusionOk="0" h="192404" w="521335">
                  <a:moveTo>
                    <a:pt x="0" y="0"/>
                  </a:moveTo>
                  <a:lnTo>
                    <a:pt x="520755"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9" name="Google Shape;6089;p97"/>
            <p:cNvSpPr/>
            <p:nvPr/>
          </p:nvSpPr>
          <p:spPr>
            <a:xfrm>
              <a:off x="4076440" y="6173183"/>
              <a:ext cx="0" cy="387985"/>
            </a:xfrm>
            <a:custGeom>
              <a:rect b="b" l="l" r="r" t="t"/>
              <a:pathLst>
                <a:path extrusionOk="0" h="387984" w="120000">
                  <a:moveTo>
                    <a:pt x="0" y="0"/>
                  </a:moveTo>
                  <a:lnTo>
                    <a:pt x="0" y="387845"/>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0" name="Google Shape;6090;p97"/>
            <p:cNvSpPr/>
            <p:nvPr/>
          </p:nvSpPr>
          <p:spPr>
            <a:xfrm>
              <a:off x="4463050" y="6371919"/>
              <a:ext cx="0" cy="189230"/>
            </a:xfrm>
            <a:custGeom>
              <a:rect b="b" l="l" r="r" t="t"/>
              <a:pathLst>
                <a:path extrusionOk="0" h="189229" w="120000">
                  <a:moveTo>
                    <a:pt x="0" y="0"/>
                  </a:moveTo>
                  <a:lnTo>
                    <a:pt x="0" y="189115"/>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1" name="Google Shape;6091;p97"/>
            <p:cNvSpPr/>
            <p:nvPr/>
          </p:nvSpPr>
          <p:spPr>
            <a:xfrm>
              <a:off x="4656353" y="6173183"/>
              <a:ext cx="0" cy="387985"/>
            </a:xfrm>
            <a:custGeom>
              <a:rect b="b" l="l" r="r" t="t"/>
              <a:pathLst>
                <a:path extrusionOk="0" h="387984" w="120000">
                  <a:moveTo>
                    <a:pt x="0" y="0"/>
                  </a:moveTo>
                  <a:lnTo>
                    <a:pt x="0" y="387845"/>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2" name="Google Shape;6092;p97"/>
            <p:cNvSpPr/>
            <p:nvPr/>
          </p:nvSpPr>
          <p:spPr>
            <a:xfrm>
              <a:off x="4269743" y="6508145"/>
              <a:ext cx="0" cy="53340"/>
            </a:xfrm>
            <a:custGeom>
              <a:rect b="b" l="l" r="r" t="t"/>
              <a:pathLst>
                <a:path extrusionOk="0" h="53340" w="120000">
                  <a:moveTo>
                    <a:pt x="0" y="0"/>
                  </a:moveTo>
                  <a:lnTo>
                    <a:pt x="0" y="52882"/>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3" name="Google Shape;6093;p97"/>
            <p:cNvSpPr/>
            <p:nvPr/>
          </p:nvSpPr>
          <p:spPr>
            <a:xfrm>
              <a:off x="2483999" y="5030481"/>
              <a:ext cx="2196465" cy="578485"/>
            </a:xfrm>
            <a:custGeom>
              <a:rect b="b" l="l" r="r" t="t"/>
              <a:pathLst>
                <a:path extrusionOk="0" h="578485" w="2196465">
                  <a:moveTo>
                    <a:pt x="0" y="578246"/>
                  </a:moveTo>
                  <a:lnTo>
                    <a:pt x="209731" y="578246"/>
                  </a:lnTo>
                </a:path>
                <a:path extrusionOk="0" h="578485" w="2196465">
                  <a:moveTo>
                    <a:pt x="0" y="387201"/>
                  </a:moveTo>
                  <a:lnTo>
                    <a:pt x="209731" y="387201"/>
                  </a:lnTo>
                </a:path>
                <a:path extrusionOk="0" h="578485" w="2196465">
                  <a:moveTo>
                    <a:pt x="0" y="193625"/>
                  </a:moveTo>
                  <a:lnTo>
                    <a:pt x="209731" y="193625"/>
                  </a:lnTo>
                </a:path>
                <a:path extrusionOk="0" h="578485" w="2196465">
                  <a:moveTo>
                    <a:pt x="268888" y="193625"/>
                  </a:moveTo>
                  <a:lnTo>
                    <a:pt x="2195995" y="193625"/>
                  </a:lnTo>
                </a:path>
                <a:path extrusionOk="0" h="578485" w="2196465">
                  <a:moveTo>
                    <a:pt x="0" y="0"/>
                  </a:moveTo>
                  <a:lnTo>
                    <a:pt x="209731" y="0"/>
                  </a:lnTo>
                </a:path>
                <a:path extrusionOk="0" h="578485" w="2196465">
                  <a:moveTo>
                    <a:pt x="268888" y="0"/>
                  </a:moveTo>
                  <a:lnTo>
                    <a:pt x="2195995"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4" name="Google Shape;6094;p97"/>
            <p:cNvSpPr/>
            <p:nvPr/>
          </p:nvSpPr>
          <p:spPr>
            <a:xfrm>
              <a:off x="2723309" y="4895146"/>
              <a:ext cx="0" cy="1666239"/>
            </a:xfrm>
            <a:custGeom>
              <a:rect b="b" l="l" r="r" t="t"/>
              <a:pathLst>
                <a:path extrusionOk="0" h="1666240" w="120000">
                  <a:moveTo>
                    <a:pt x="0" y="0"/>
                  </a:moveTo>
                  <a:lnTo>
                    <a:pt x="0" y="1665884"/>
                  </a:lnTo>
                </a:path>
              </a:pathLst>
            </a:custGeom>
            <a:noFill/>
            <a:ln cap="flat" cmpd="sng" w="59150">
              <a:solidFill>
                <a:srgbClr val="6F5DC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5" name="Google Shape;6095;p97"/>
            <p:cNvSpPr/>
            <p:nvPr/>
          </p:nvSpPr>
          <p:spPr>
            <a:xfrm>
              <a:off x="2424967" y="6561029"/>
              <a:ext cx="2314575" cy="0"/>
            </a:xfrm>
            <a:custGeom>
              <a:rect b="b" l="l" r="r" t="t"/>
              <a:pathLst>
                <a:path extrusionOk="0" h="120000" w="2314575">
                  <a:moveTo>
                    <a:pt x="0" y="0"/>
                  </a:moveTo>
                  <a:lnTo>
                    <a:pt x="2314067"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6" name="Google Shape;6096;p97"/>
            <p:cNvSpPr/>
            <p:nvPr/>
          </p:nvSpPr>
          <p:spPr>
            <a:xfrm>
              <a:off x="2483999" y="4838839"/>
              <a:ext cx="2196465" cy="0"/>
            </a:xfrm>
            <a:custGeom>
              <a:rect b="b" l="l" r="r" t="t"/>
              <a:pathLst>
                <a:path extrusionOk="0" h="120000" w="2196465">
                  <a:moveTo>
                    <a:pt x="0" y="0"/>
                  </a:moveTo>
                  <a:lnTo>
                    <a:pt x="2195995" y="0"/>
                  </a:lnTo>
                </a:path>
              </a:pathLst>
            </a:custGeom>
            <a:noFill/>
            <a:ln cap="flat" cmpd="sng" w="9525">
              <a:solidFill>
                <a:srgbClr val="BCBEC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7" name="Google Shape;6097;p97"/>
            <p:cNvSpPr/>
            <p:nvPr/>
          </p:nvSpPr>
          <p:spPr>
            <a:xfrm>
              <a:off x="2530003" y="4769143"/>
              <a:ext cx="2125980" cy="1763395"/>
            </a:xfrm>
            <a:custGeom>
              <a:rect b="b" l="l" r="r" t="t"/>
              <a:pathLst>
                <a:path extrusionOk="0" h="1763395" w="2125979">
                  <a:moveTo>
                    <a:pt x="0" y="636384"/>
                  </a:moveTo>
                  <a:lnTo>
                    <a:pt x="193306" y="198031"/>
                  </a:lnTo>
                  <a:lnTo>
                    <a:pt x="386486" y="0"/>
                  </a:lnTo>
                  <a:lnTo>
                    <a:pt x="579907" y="1200746"/>
                  </a:lnTo>
                  <a:lnTo>
                    <a:pt x="772960" y="971638"/>
                  </a:lnTo>
                  <a:lnTo>
                    <a:pt x="966520" y="1147952"/>
                  </a:lnTo>
                  <a:lnTo>
                    <a:pt x="1159827" y="1763306"/>
                  </a:lnTo>
                  <a:lnTo>
                    <a:pt x="1352689" y="1236065"/>
                  </a:lnTo>
                  <a:lnTo>
                    <a:pt x="1545932" y="1327543"/>
                  </a:lnTo>
                  <a:lnTo>
                    <a:pt x="1739163" y="1571028"/>
                  </a:lnTo>
                  <a:lnTo>
                    <a:pt x="1932406" y="1571028"/>
                  </a:lnTo>
                  <a:lnTo>
                    <a:pt x="2125649" y="1268209"/>
                  </a:lnTo>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8" name="Google Shape;6098;p97"/>
            <p:cNvSpPr/>
            <p:nvPr/>
          </p:nvSpPr>
          <p:spPr>
            <a:xfrm>
              <a:off x="2510359" y="5372783"/>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9" name="Google Shape;6099;p97"/>
            <p:cNvSpPr/>
            <p:nvPr/>
          </p:nvSpPr>
          <p:spPr>
            <a:xfrm>
              <a:off x="2510359" y="5372783"/>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0" name="Google Shape;6100;p97"/>
            <p:cNvSpPr/>
            <p:nvPr/>
          </p:nvSpPr>
          <p:spPr>
            <a:xfrm>
              <a:off x="2704471" y="4941281"/>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1" name="Google Shape;6101;p97"/>
            <p:cNvSpPr/>
            <p:nvPr/>
          </p:nvSpPr>
          <p:spPr>
            <a:xfrm>
              <a:off x="2704471" y="4941281"/>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2" name="Google Shape;6102;p97"/>
            <p:cNvSpPr/>
            <p:nvPr/>
          </p:nvSpPr>
          <p:spPr>
            <a:xfrm>
              <a:off x="2897246" y="4748499"/>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3" name="Google Shape;6103;p97"/>
            <p:cNvSpPr/>
            <p:nvPr/>
          </p:nvSpPr>
          <p:spPr>
            <a:xfrm>
              <a:off x="2897246" y="4748499"/>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4" name="Google Shape;6104;p97"/>
            <p:cNvSpPr/>
            <p:nvPr/>
          </p:nvSpPr>
          <p:spPr>
            <a:xfrm>
              <a:off x="3090677" y="5949244"/>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5" name="Google Shape;6105;p97"/>
            <p:cNvSpPr/>
            <p:nvPr/>
          </p:nvSpPr>
          <p:spPr>
            <a:xfrm>
              <a:off x="3090677" y="5949244"/>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6" name="Google Shape;6106;p97"/>
            <p:cNvSpPr/>
            <p:nvPr/>
          </p:nvSpPr>
          <p:spPr>
            <a:xfrm>
              <a:off x="3283982" y="5720049"/>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7" name="Google Shape;6107;p97"/>
            <p:cNvSpPr/>
            <p:nvPr/>
          </p:nvSpPr>
          <p:spPr>
            <a:xfrm>
              <a:off x="3283982" y="5720049"/>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8" name="Google Shape;6108;p97"/>
            <p:cNvSpPr/>
            <p:nvPr/>
          </p:nvSpPr>
          <p:spPr>
            <a:xfrm>
              <a:off x="3477286" y="5896361"/>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9" name="Google Shape;6109;p97"/>
            <p:cNvSpPr/>
            <p:nvPr/>
          </p:nvSpPr>
          <p:spPr>
            <a:xfrm>
              <a:off x="3477286" y="5896361"/>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0" name="Google Shape;6110;p97"/>
            <p:cNvSpPr/>
            <p:nvPr/>
          </p:nvSpPr>
          <p:spPr>
            <a:xfrm>
              <a:off x="3670209" y="6503281"/>
              <a:ext cx="38735" cy="41910"/>
            </a:xfrm>
            <a:custGeom>
              <a:rect b="b" l="l" r="r" t="t"/>
              <a:pathLst>
                <a:path extrusionOk="0" h="41909"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1" name="Google Shape;6111;p97"/>
            <p:cNvSpPr/>
            <p:nvPr/>
          </p:nvSpPr>
          <p:spPr>
            <a:xfrm>
              <a:off x="3670209" y="6503281"/>
              <a:ext cx="38735" cy="41910"/>
            </a:xfrm>
            <a:custGeom>
              <a:rect b="b" l="l" r="r" t="t"/>
              <a:pathLst>
                <a:path extrusionOk="0" h="41909"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2" name="Google Shape;6112;p97"/>
            <p:cNvSpPr/>
            <p:nvPr/>
          </p:nvSpPr>
          <p:spPr>
            <a:xfrm>
              <a:off x="3859470" y="5984467"/>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3" name="Google Shape;6113;p97"/>
            <p:cNvSpPr/>
            <p:nvPr/>
          </p:nvSpPr>
          <p:spPr>
            <a:xfrm>
              <a:off x="3859470" y="5984467"/>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4" name="Google Shape;6114;p97"/>
            <p:cNvSpPr/>
            <p:nvPr/>
          </p:nvSpPr>
          <p:spPr>
            <a:xfrm>
              <a:off x="4057200" y="6074557"/>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5" name="Google Shape;6115;p97"/>
            <p:cNvSpPr/>
            <p:nvPr/>
          </p:nvSpPr>
          <p:spPr>
            <a:xfrm>
              <a:off x="4057200" y="6074557"/>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6" name="Google Shape;6116;p97"/>
            <p:cNvSpPr/>
            <p:nvPr/>
          </p:nvSpPr>
          <p:spPr>
            <a:xfrm>
              <a:off x="4254929" y="6319429"/>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7" name="Google Shape;6117;p97"/>
            <p:cNvSpPr/>
            <p:nvPr/>
          </p:nvSpPr>
          <p:spPr>
            <a:xfrm>
              <a:off x="4254929" y="6319429"/>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8" name="Google Shape;6118;p97"/>
            <p:cNvSpPr/>
            <p:nvPr/>
          </p:nvSpPr>
          <p:spPr>
            <a:xfrm>
              <a:off x="4439848" y="6319429"/>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9" name="Google Shape;6119;p97"/>
            <p:cNvSpPr/>
            <p:nvPr/>
          </p:nvSpPr>
          <p:spPr>
            <a:xfrm>
              <a:off x="4439848" y="6319429"/>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0" name="Google Shape;6120;p97"/>
            <p:cNvSpPr/>
            <p:nvPr/>
          </p:nvSpPr>
          <p:spPr>
            <a:xfrm>
              <a:off x="4632688" y="6020582"/>
              <a:ext cx="38735" cy="41910"/>
            </a:xfrm>
            <a:custGeom>
              <a:rect b="b" l="l" r="r" t="t"/>
              <a:pathLst>
                <a:path extrusionOk="0" h="41910" w="38735">
                  <a:moveTo>
                    <a:pt x="19240" y="0"/>
                  </a:moveTo>
                  <a:lnTo>
                    <a:pt x="11749" y="1636"/>
                  </a:lnTo>
                  <a:lnTo>
                    <a:pt x="5634" y="6092"/>
                  </a:lnTo>
                  <a:lnTo>
                    <a:pt x="1511" y="12687"/>
                  </a:lnTo>
                  <a:lnTo>
                    <a:pt x="0" y="20739"/>
                  </a:lnTo>
                  <a:lnTo>
                    <a:pt x="1511" y="28775"/>
                  </a:lnTo>
                  <a:lnTo>
                    <a:pt x="5634" y="35334"/>
                  </a:lnTo>
                  <a:lnTo>
                    <a:pt x="11749" y="39755"/>
                  </a:lnTo>
                  <a:lnTo>
                    <a:pt x="19240" y="41376"/>
                  </a:lnTo>
                  <a:lnTo>
                    <a:pt x="26731" y="39755"/>
                  </a:lnTo>
                  <a:lnTo>
                    <a:pt x="32846" y="35334"/>
                  </a:lnTo>
                  <a:lnTo>
                    <a:pt x="36969" y="28775"/>
                  </a:lnTo>
                  <a:lnTo>
                    <a:pt x="38480" y="20739"/>
                  </a:lnTo>
                  <a:lnTo>
                    <a:pt x="36969" y="12687"/>
                  </a:lnTo>
                  <a:lnTo>
                    <a:pt x="32846" y="6092"/>
                  </a:lnTo>
                  <a:lnTo>
                    <a:pt x="26731" y="1636"/>
                  </a:lnTo>
                  <a:lnTo>
                    <a:pt x="1924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1" name="Google Shape;6121;p97"/>
            <p:cNvSpPr/>
            <p:nvPr/>
          </p:nvSpPr>
          <p:spPr>
            <a:xfrm>
              <a:off x="4632688" y="6020582"/>
              <a:ext cx="38735" cy="41910"/>
            </a:xfrm>
            <a:custGeom>
              <a:rect b="b" l="l" r="r" t="t"/>
              <a:pathLst>
                <a:path extrusionOk="0" h="41910" w="38735">
                  <a:moveTo>
                    <a:pt x="19240" y="41376"/>
                  </a:moveTo>
                  <a:lnTo>
                    <a:pt x="26731" y="39755"/>
                  </a:lnTo>
                  <a:lnTo>
                    <a:pt x="32846" y="35334"/>
                  </a:lnTo>
                  <a:lnTo>
                    <a:pt x="36969" y="28775"/>
                  </a:lnTo>
                  <a:lnTo>
                    <a:pt x="38480" y="20739"/>
                  </a:lnTo>
                  <a:lnTo>
                    <a:pt x="36969" y="12687"/>
                  </a:lnTo>
                  <a:lnTo>
                    <a:pt x="32846" y="6092"/>
                  </a:lnTo>
                  <a:lnTo>
                    <a:pt x="26731" y="1636"/>
                  </a:lnTo>
                  <a:lnTo>
                    <a:pt x="19240" y="0"/>
                  </a:lnTo>
                  <a:lnTo>
                    <a:pt x="11749" y="1636"/>
                  </a:lnTo>
                  <a:lnTo>
                    <a:pt x="5634" y="6092"/>
                  </a:lnTo>
                  <a:lnTo>
                    <a:pt x="1511" y="12687"/>
                  </a:lnTo>
                  <a:lnTo>
                    <a:pt x="0" y="20739"/>
                  </a:lnTo>
                  <a:lnTo>
                    <a:pt x="1511" y="28775"/>
                  </a:lnTo>
                  <a:lnTo>
                    <a:pt x="5634" y="35334"/>
                  </a:lnTo>
                  <a:lnTo>
                    <a:pt x="11749" y="39755"/>
                  </a:lnTo>
                  <a:lnTo>
                    <a:pt x="19240" y="41376"/>
                  </a:lnTo>
                  <a:close/>
                </a:path>
              </a:pathLst>
            </a:custGeom>
            <a:noFill/>
            <a:ln cap="flat" cmpd="sng" w="11825">
              <a:solidFill>
                <a:srgbClr val="EFA3A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122" name="Google Shape;6122;p97"/>
          <p:cNvSpPr txBox="1"/>
          <p:nvPr/>
        </p:nvSpPr>
        <p:spPr>
          <a:xfrm>
            <a:off x="2492847" y="6580429"/>
            <a:ext cx="2218690" cy="12827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1	2	3	4	5	6	7	8	9  10  11  12</a:t>
            </a:r>
            <a:endParaRPr sz="650">
              <a:latin typeface="Arial"/>
              <a:ea typeface="Arial"/>
              <a:cs typeface="Arial"/>
              <a:sym typeface="Arial"/>
            </a:endParaRPr>
          </a:p>
        </p:txBody>
      </p:sp>
      <p:sp>
        <p:nvSpPr>
          <p:cNvPr id="6123" name="Google Shape;6123;p97"/>
          <p:cNvSpPr txBox="1"/>
          <p:nvPr/>
        </p:nvSpPr>
        <p:spPr>
          <a:xfrm>
            <a:off x="2286087" y="6297616"/>
            <a:ext cx="11176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50</a:t>
            </a:r>
            <a:endParaRPr sz="600">
              <a:latin typeface="Arial"/>
              <a:ea typeface="Arial"/>
              <a:cs typeface="Arial"/>
              <a:sym typeface="Arial"/>
            </a:endParaRPr>
          </a:p>
        </p:txBody>
      </p:sp>
      <p:sp>
        <p:nvSpPr>
          <p:cNvPr id="6124" name="Google Shape;6124;p97"/>
          <p:cNvSpPr txBox="1"/>
          <p:nvPr/>
        </p:nvSpPr>
        <p:spPr>
          <a:xfrm>
            <a:off x="4715893" y="4763673"/>
            <a:ext cx="122555" cy="16605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650">
                <a:solidFill>
                  <a:srgbClr val="808285"/>
                </a:solidFill>
                <a:latin typeface="Arial"/>
                <a:ea typeface="Arial"/>
                <a:cs typeface="Arial"/>
                <a:sym typeface="Arial"/>
              </a:rPr>
              <a:t>18</a:t>
            </a:r>
            <a:endParaRPr sz="650">
              <a:latin typeface="Arial"/>
              <a:ea typeface="Arial"/>
              <a:cs typeface="Arial"/>
              <a:sym typeface="Arial"/>
            </a:endParaRPr>
          </a:p>
          <a:p>
            <a:pPr indent="0" lvl="0" marL="12700" rtl="0" algn="l">
              <a:lnSpc>
                <a:spcPct val="100000"/>
              </a:lnSpc>
              <a:spcBef>
                <a:spcPts val="725"/>
              </a:spcBef>
              <a:spcAft>
                <a:spcPts val="0"/>
              </a:spcAft>
              <a:buNone/>
            </a:pPr>
            <a:r>
              <a:rPr b="0" lang="en-US" sz="650">
                <a:solidFill>
                  <a:srgbClr val="808285"/>
                </a:solidFill>
                <a:latin typeface="Arial"/>
                <a:ea typeface="Arial"/>
                <a:cs typeface="Arial"/>
                <a:sym typeface="Arial"/>
              </a:rPr>
              <a:t>16</a:t>
            </a:r>
            <a:endParaRPr sz="650">
              <a:latin typeface="Arial"/>
              <a:ea typeface="Arial"/>
              <a:cs typeface="Arial"/>
              <a:sym typeface="Arial"/>
            </a:endParaRPr>
          </a:p>
          <a:p>
            <a:pPr indent="0" lvl="0" marL="12700" rtl="0" algn="l">
              <a:lnSpc>
                <a:spcPct val="100000"/>
              </a:lnSpc>
              <a:spcBef>
                <a:spcPts val="745"/>
              </a:spcBef>
              <a:spcAft>
                <a:spcPts val="0"/>
              </a:spcAft>
              <a:buNone/>
            </a:pPr>
            <a:r>
              <a:rPr b="0" lang="en-US" sz="650">
                <a:solidFill>
                  <a:srgbClr val="808285"/>
                </a:solidFill>
                <a:latin typeface="Arial"/>
                <a:ea typeface="Arial"/>
                <a:cs typeface="Arial"/>
                <a:sym typeface="Arial"/>
              </a:rPr>
              <a:t>14</a:t>
            </a:r>
            <a:endParaRPr sz="650">
              <a:latin typeface="Arial"/>
              <a:ea typeface="Arial"/>
              <a:cs typeface="Arial"/>
              <a:sym typeface="Arial"/>
            </a:endParaRPr>
          </a:p>
          <a:p>
            <a:pPr indent="0" lvl="0" marL="12700" rtl="0" algn="l">
              <a:lnSpc>
                <a:spcPct val="100000"/>
              </a:lnSpc>
              <a:spcBef>
                <a:spcPts val="745"/>
              </a:spcBef>
              <a:spcAft>
                <a:spcPts val="0"/>
              </a:spcAft>
              <a:buNone/>
            </a:pPr>
            <a:r>
              <a:rPr b="0" lang="en-US" sz="650">
                <a:solidFill>
                  <a:srgbClr val="808285"/>
                </a:solidFill>
                <a:latin typeface="Arial"/>
                <a:ea typeface="Arial"/>
                <a:cs typeface="Arial"/>
                <a:sym typeface="Arial"/>
              </a:rPr>
              <a:t>12</a:t>
            </a:r>
            <a:endParaRPr sz="650">
              <a:latin typeface="Arial"/>
              <a:ea typeface="Arial"/>
              <a:cs typeface="Arial"/>
              <a:sym typeface="Arial"/>
            </a:endParaRPr>
          </a:p>
          <a:p>
            <a:pPr indent="0" lvl="0" marL="12700" rtl="0" algn="l">
              <a:lnSpc>
                <a:spcPct val="100000"/>
              </a:lnSpc>
              <a:spcBef>
                <a:spcPts val="725"/>
              </a:spcBef>
              <a:spcAft>
                <a:spcPts val="0"/>
              </a:spcAft>
              <a:buNone/>
            </a:pPr>
            <a:r>
              <a:rPr b="0" lang="en-US" sz="650">
                <a:solidFill>
                  <a:srgbClr val="808285"/>
                </a:solidFill>
                <a:latin typeface="Arial"/>
                <a:ea typeface="Arial"/>
                <a:cs typeface="Arial"/>
                <a:sym typeface="Arial"/>
              </a:rPr>
              <a:t>10</a:t>
            </a:r>
            <a:endParaRPr sz="650">
              <a:latin typeface="Arial"/>
              <a:ea typeface="Arial"/>
              <a:cs typeface="Arial"/>
              <a:sym typeface="Arial"/>
            </a:endParaRPr>
          </a:p>
          <a:p>
            <a:pPr indent="0" lvl="0" marL="36830" rtl="0" algn="l">
              <a:lnSpc>
                <a:spcPct val="100000"/>
              </a:lnSpc>
              <a:spcBef>
                <a:spcPts val="705"/>
              </a:spcBef>
              <a:spcAft>
                <a:spcPts val="0"/>
              </a:spcAft>
              <a:buNone/>
            </a:pPr>
            <a:r>
              <a:rPr b="0" lang="en-US" sz="650">
                <a:solidFill>
                  <a:srgbClr val="808285"/>
                </a:solidFill>
                <a:latin typeface="Arial"/>
                <a:ea typeface="Arial"/>
                <a:cs typeface="Arial"/>
                <a:sym typeface="Arial"/>
              </a:rPr>
              <a:t>8</a:t>
            </a:r>
            <a:endParaRPr sz="650">
              <a:latin typeface="Arial"/>
              <a:ea typeface="Arial"/>
              <a:cs typeface="Arial"/>
              <a:sym typeface="Arial"/>
            </a:endParaRPr>
          </a:p>
          <a:p>
            <a:pPr indent="0" lvl="0" marL="36830" rtl="0" algn="l">
              <a:lnSpc>
                <a:spcPct val="100000"/>
              </a:lnSpc>
              <a:spcBef>
                <a:spcPts val="780"/>
              </a:spcBef>
              <a:spcAft>
                <a:spcPts val="0"/>
              </a:spcAft>
              <a:buNone/>
            </a:pPr>
            <a:r>
              <a:rPr b="0" lang="en-US" sz="650">
                <a:solidFill>
                  <a:srgbClr val="808285"/>
                </a:solidFill>
                <a:latin typeface="Arial"/>
                <a:ea typeface="Arial"/>
                <a:cs typeface="Arial"/>
                <a:sym typeface="Arial"/>
              </a:rPr>
              <a:t>6</a:t>
            </a:r>
            <a:endParaRPr sz="650">
              <a:latin typeface="Arial"/>
              <a:ea typeface="Arial"/>
              <a:cs typeface="Arial"/>
              <a:sym typeface="Arial"/>
            </a:endParaRPr>
          </a:p>
          <a:p>
            <a:pPr indent="0" lvl="0" marL="36830" rtl="0" algn="l">
              <a:lnSpc>
                <a:spcPct val="100000"/>
              </a:lnSpc>
              <a:spcBef>
                <a:spcPts val="640"/>
              </a:spcBef>
              <a:spcAft>
                <a:spcPts val="0"/>
              </a:spcAft>
              <a:buNone/>
            </a:pPr>
            <a:r>
              <a:rPr b="0" lang="en-US" sz="650">
                <a:solidFill>
                  <a:srgbClr val="808285"/>
                </a:solidFill>
                <a:latin typeface="Arial"/>
                <a:ea typeface="Arial"/>
                <a:cs typeface="Arial"/>
                <a:sym typeface="Arial"/>
              </a:rPr>
              <a:t>4</a:t>
            </a:r>
            <a:endParaRPr sz="650">
              <a:latin typeface="Arial"/>
              <a:ea typeface="Arial"/>
              <a:cs typeface="Arial"/>
              <a:sym typeface="Arial"/>
            </a:endParaRPr>
          </a:p>
          <a:p>
            <a:pPr indent="0" lvl="0" marL="36830" rtl="0" algn="l">
              <a:lnSpc>
                <a:spcPct val="100000"/>
              </a:lnSpc>
              <a:spcBef>
                <a:spcPts val="755"/>
              </a:spcBef>
              <a:spcAft>
                <a:spcPts val="0"/>
              </a:spcAft>
              <a:buNone/>
            </a:pPr>
            <a:r>
              <a:rPr b="0" lang="en-US" sz="650">
                <a:solidFill>
                  <a:srgbClr val="808285"/>
                </a:solidFill>
                <a:latin typeface="Arial"/>
                <a:ea typeface="Arial"/>
                <a:cs typeface="Arial"/>
                <a:sym typeface="Arial"/>
              </a:rPr>
              <a:t>2</a:t>
            </a:r>
            <a:endParaRPr sz="650">
              <a:latin typeface="Arial"/>
              <a:ea typeface="Arial"/>
              <a:cs typeface="Arial"/>
              <a:sym typeface="Arial"/>
            </a:endParaRPr>
          </a:p>
        </p:txBody>
      </p:sp>
      <p:sp>
        <p:nvSpPr>
          <p:cNvPr id="6125" name="Google Shape;6125;p97"/>
          <p:cNvSpPr txBox="1"/>
          <p:nvPr/>
        </p:nvSpPr>
        <p:spPr>
          <a:xfrm>
            <a:off x="2264618" y="5922208"/>
            <a:ext cx="154305" cy="2971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150</a:t>
            </a:r>
            <a:endParaRPr sz="600">
              <a:latin typeface="Arial"/>
              <a:ea typeface="Arial"/>
              <a:cs typeface="Arial"/>
              <a:sym typeface="Arial"/>
            </a:endParaRPr>
          </a:p>
          <a:p>
            <a:pPr indent="0" lvl="0" marL="12700" rtl="0" algn="l">
              <a:lnSpc>
                <a:spcPct val="100000"/>
              </a:lnSpc>
              <a:spcBef>
                <a:spcPts val="700"/>
              </a:spcBef>
              <a:spcAft>
                <a:spcPts val="0"/>
              </a:spcAft>
              <a:buNone/>
            </a:pPr>
            <a:r>
              <a:rPr b="0" lang="en-US" sz="600">
                <a:solidFill>
                  <a:srgbClr val="808285"/>
                </a:solidFill>
                <a:latin typeface="Arial"/>
                <a:ea typeface="Arial"/>
                <a:cs typeface="Arial"/>
                <a:sym typeface="Arial"/>
              </a:rPr>
              <a:t>100</a:t>
            </a:r>
            <a:endParaRPr sz="600">
              <a:latin typeface="Arial"/>
              <a:ea typeface="Arial"/>
              <a:cs typeface="Arial"/>
              <a:sym typeface="Arial"/>
            </a:endParaRPr>
          </a:p>
        </p:txBody>
      </p:sp>
      <p:sp>
        <p:nvSpPr>
          <p:cNvPr id="6126" name="Google Shape;6126;p97"/>
          <p:cNvSpPr txBox="1"/>
          <p:nvPr/>
        </p:nvSpPr>
        <p:spPr>
          <a:xfrm>
            <a:off x="2264618" y="5535645"/>
            <a:ext cx="154305" cy="305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250</a:t>
            </a:r>
            <a:endParaRPr sz="600">
              <a:latin typeface="Arial"/>
              <a:ea typeface="Arial"/>
              <a:cs typeface="Arial"/>
              <a:sym typeface="Arial"/>
            </a:endParaRPr>
          </a:p>
          <a:p>
            <a:pPr indent="0" lvl="0" marL="0" rtl="0" algn="l">
              <a:lnSpc>
                <a:spcPct val="100000"/>
              </a:lnSpc>
              <a:spcBef>
                <a:spcPts val="55"/>
              </a:spcBef>
              <a:spcAft>
                <a:spcPts val="0"/>
              </a:spcAft>
              <a:buNone/>
            </a:pPr>
            <a:r>
              <a:t/>
            </a:r>
            <a:endParaRPr sz="350">
              <a:latin typeface="Arial"/>
              <a:ea typeface="Arial"/>
              <a:cs typeface="Arial"/>
              <a:sym typeface="Arial"/>
            </a:endParaRPr>
          </a:p>
          <a:p>
            <a:pPr indent="0" lvl="0" marL="12700" rtl="0" algn="l">
              <a:lnSpc>
                <a:spcPct val="100000"/>
              </a:lnSpc>
              <a:spcBef>
                <a:spcPts val="5"/>
              </a:spcBef>
              <a:spcAft>
                <a:spcPts val="0"/>
              </a:spcAft>
              <a:buNone/>
            </a:pPr>
            <a:r>
              <a:rPr b="0" lang="en-US" sz="600">
                <a:solidFill>
                  <a:srgbClr val="808285"/>
                </a:solidFill>
                <a:latin typeface="Arial"/>
                <a:ea typeface="Arial"/>
                <a:cs typeface="Arial"/>
                <a:sym typeface="Arial"/>
              </a:rPr>
              <a:t>200</a:t>
            </a:r>
            <a:endParaRPr sz="600">
              <a:latin typeface="Arial"/>
              <a:ea typeface="Arial"/>
              <a:cs typeface="Arial"/>
              <a:sym typeface="Arial"/>
            </a:endParaRPr>
          </a:p>
        </p:txBody>
      </p:sp>
      <p:sp>
        <p:nvSpPr>
          <p:cNvPr id="6127" name="Google Shape;6127;p97"/>
          <p:cNvSpPr txBox="1"/>
          <p:nvPr/>
        </p:nvSpPr>
        <p:spPr>
          <a:xfrm>
            <a:off x="2264618" y="5344621"/>
            <a:ext cx="15430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300</a:t>
            </a:r>
            <a:endParaRPr sz="600">
              <a:latin typeface="Arial"/>
              <a:ea typeface="Arial"/>
              <a:cs typeface="Arial"/>
              <a:sym typeface="Arial"/>
            </a:endParaRPr>
          </a:p>
        </p:txBody>
      </p:sp>
      <p:sp>
        <p:nvSpPr>
          <p:cNvPr id="6128" name="Google Shape;6128;p97"/>
          <p:cNvSpPr txBox="1"/>
          <p:nvPr/>
        </p:nvSpPr>
        <p:spPr>
          <a:xfrm>
            <a:off x="2264618" y="5151013"/>
            <a:ext cx="15430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350</a:t>
            </a:r>
            <a:endParaRPr sz="600">
              <a:latin typeface="Arial"/>
              <a:ea typeface="Arial"/>
              <a:cs typeface="Arial"/>
              <a:sym typeface="Arial"/>
            </a:endParaRPr>
          </a:p>
        </p:txBody>
      </p:sp>
      <p:sp>
        <p:nvSpPr>
          <p:cNvPr id="6129" name="Google Shape;6129;p97"/>
          <p:cNvSpPr txBox="1"/>
          <p:nvPr/>
        </p:nvSpPr>
        <p:spPr>
          <a:xfrm>
            <a:off x="2264618" y="4765769"/>
            <a:ext cx="154305" cy="30861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450</a:t>
            </a:r>
            <a:endParaRPr sz="600">
              <a:latin typeface="Arial"/>
              <a:ea typeface="Arial"/>
              <a:cs typeface="Arial"/>
              <a:sym typeface="Arial"/>
            </a:endParaRPr>
          </a:p>
          <a:p>
            <a:pPr indent="0" lvl="0" marL="0" rtl="0" algn="l">
              <a:lnSpc>
                <a:spcPct val="100000"/>
              </a:lnSpc>
              <a:spcBef>
                <a:spcPts val="85"/>
              </a:spcBef>
              <a:spcAft>
                <a:spcPts val="0"/>
              </a:spcAft>
              <a:buNone/>
            </a:pPr>
            <a:r>
              <a:t/>
            </a:r>
            <a:endParaRPr sz="350">
              <a:latin typeface="Arial"/>
              <a:ea typeface="Arial"/>
              <a:cs typeface="Arial"/>
              <a:sym typeface="Arial"/>
            </a:endParaRPr>
          </a:p>
          <a:p>
            <a:pPr indent="0" lvl="0" marL="12700" rtl="0" algn="l">
              <a:lnSpc>
                <a:spcPct val="100000"/>
              </a:lnSpc>
              <a:spcBef>
                <a:spcPts val="0"/>
              </a:spcBef>
              <a:spcAft>
                <a:spcPts val="0"/>
              </a:spcAft>
              <a:buNone/>
            </a:pPr>
            <a:r>
              <a:rPr b="0" lang="en-US" sz="600">
                <a:solidFill>
                  <a:srgbClr val="808285"/>
                </a:solidFill>
                <a:latin typeface="Arial"/>
                <a:ea typeface="Arial"/>
                <a:cs typeface="Arial"/>
                <a:sym typeface="Arial"/>
              </a:rPr>
              <a:t>400</a:t>
            </a:r>
            <a:endParaRPr sz="600">
              <a:latin typeface="Arial"/>
              <a:ea typeface="Arial"/>
              <a:cs typeface="Arial"/>
              <a:sym typeface="Arial"/>
            </a:endParaRPr>
          </a:p>
        </p:txBody>
      </p:sp>
      <p:sp>
        <p:nvSpPr>
          <p:cNvPr id="6130" name="Google Shape;6130;p97"/>
          <p:cNvSpPr txBox="1"/>
          <p:nvPr/>
        </p:nvSpPr>
        <p:spPr>
          <a:xfrm>
            <a:off x="2264618" y="4397581"/>
            <a:ext cx="2578100" cy="295910"/>
          </a:xfrm>
          <a:prstGeom prst="rect">
            <a:avLst/>
          </a:prstGeom>
          <a:noFill/>
          <a:ln>
            <a:noFill/>
          </a:ln>
        </p:spPr>
        <p:txBody>
          <a:bodyPr anchorCtr="0" anchor="t" bIns="0" lIns="0" spcFirstLastPara="1" rIns="0" wrap="square" tIns="12700">
            <a:spAutoFit/>
          </a:bodyPr>
          <a:lstStyle/>
          <a:p>
            <a:pPr indent="0" lvl="0" marL="15875" rtl="0" algn="l">
              <a:lnSpc>
                <a:spcPct val="100000"/>
              </a:lnSpc>
              <a:spcBef>
                <a:spcPts val="0"/>
              </a:spcBef>
              <a:spcAft>
                <a:spcPts val="0"/>
              </a:spcAft>
              <a:buNone/>
            </a:pPr>
            <a:r>
              <a:rPr b="0" lang="en-US" sz="600">
                <a:solidFill>
                  <a:srgbClr val="58595B"/>
                </a:solidFill>
                <a:latin typeface="Arial"/>
                <a:ea typeface="Arial"/>
                <a:cs typeface="Arial"/>
                <a:sym typeface="Arial"/>
              </a:rPr>
              <a:t>피해금액(백만)	신고건수(건)</a:t>
            </a:r>
            <a:endParaRPr sz="600">
              <a:latin typeface="Arial"/>
              <a:ea typeface="Arial"/>
              <a:cs typeface="Arial"/>
              <a:sym typeface="Arial"/>
            </a:endParaRPr>
          </a:p>
          <a:p>
            <a:pPr indent="0" lvl="0" marL="12700" rtl="0" algn="l">
              <a:lnSpc>
                <a:spcPct val="100000"/>
              </a:lnSpc>
              <a:spcBef>
                <a:spcPts val="620"/>
              </a:spcBef>
              <a:spcAft>
                <a:spcPts val="0"/>
              </a:spcAft>
              <a:buNone/>
            </a:pPr>
            <a:r>
              <a:rPr b="0" baseline="30000" lang="en-US" sz="900">
                <a:solidFill>
                  <a:srgbClr val="808285"/>
                </a:solidFill>
                <a:latin typeface="Arial"/>
                <a:ea typeface="Arial"/>
                <a:cs typeface="Arial"/>
                <a:sym typeface="Arial"/>
              </a:rPr>
              <a:t>500 </a:t>
            </a:r>
            <a:r>
              <a:rPr baseline="30000" lang="en-US" sz="900" u="sng">
                <a:solidFill>
                  <a:srgbClr val="808285"/>
                </a:solidFill>
                <a:latin typeface="Times New Roman"/>
                <a:ea typeface="Times New Roman"/>
                <a:cs typeface="Times New Roman"/>
                <a:sym typeface="Times New Roman"/>
              </a:rPr>
              <a:t>	</a:t>
            </a:r>
            <a:r>
              <a:rPr baseline="30000" lang="en-US" sz="900">
                <a:solidFill>
                  <a:srgbClr val="808285"/>
                </a:solidFill>
                <a:latin typeface="Times New Roman"/>
                <a:ea typeface="Times New Roman"/>
                <a:cs typeface="Times New Roman"/>
                <a:sym typeface="Times New Roman"/>
              </a:rPr>
              <a:t> </a:t>
            </a:r>
            <a:r>
              <a:rPr b="0" lang="en-US" sz="650">
                <a:solidFill>
                  <a:srgbClr val="808285"/>
                </a:solidFill>
                <a:latin typeface="Arial"/>
                <a:ea typeface="Arial"/>
                <a:cs typeface="Arial"/>
                <a:sym typeface="Arial"/>
              </a:rPr>
              <a:t>20</a:t>
            </a:r>
            <a:endParaRPr sz="650">
              <a:latin typeface="Arial"/>
              <a:ea typeface="Arial"/>
              <a:cs typeface="Arial"/>
              <a:sym typeface="Arial"/>
            </a:endParaRPr>
          </a:p>
        </p:txBody>
      </p:sp>
      <p:sp>
        <p:nvSpPr>
          <p:cNvPr id="6131" name="Google Shape;6131;p97"/>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97</a:t>
            </a:r>
            <a:endParaRPr sz="900">
              <a:latin typeface="Malgun Gothic"/>
              <a:ea typeface="Malgun Gothic"/>
              <a:cs typeface="Malgun Gothic"/>
              <a:sym typeface="Malgun Gothic"/>
            </a:endParaRPr>
          </a:p>
        </p:txBody>
      </p:sp>
      <p:pic>
        <p:nvPicPr>
          <p:cNvPr id="6132" name="Google Shape;6132;p97"/>
          <p:cNvPicPr preferRelativeResize="0"/>
          <p:nvPr/>
        </p:nvPicPr>
        <p:blipFill rotWithShape="1">
          <a:blip r:embed="rId19">
            <a:alphaModFix/>
          </a:blip>
          <a:srcRect b="0" l="0" r="0" t="0"/>
          <a:stretch/>
        </p:blipFill>
        <p:spPr>
          <a:xfrm>
            <a:off x="431999" y="6464984"/>
            <a:ext cx="231013" cy="231013"/>
          </a:xfrm>
          <a:prstGeom prst="rect">
            <a:avLst/>
          </a:prstGeom>
          <a:noFill/>
          <a:ln>
            <a:noFill/>
          </a:ln>
        </p:spPr>
      </p:pic>
      <p:pic>
        <p:nvPicPr>
          <p:cNvPr id="6133" name="Google Shape;6133;p97"/>
          <p:cNvPicPr preferRelativeResize="0"/>
          <p:nvPr/>
        </p:nvPicPr>
        <p:blipFill rotWithShape="1">
          <a:blip r:embed="rId20">
            <a:alphaModFix/>
          </a:blip>
          <a:srcRect b="0" l="0" r="0" t="0"/>
          <a:stretch/>
        </p:blipFill>
        <p:spPr>
          <a:xfrm>
            <a:off x="431999" y="6167054"/>
            <a:ext cx="231013" cy="231012"/>
          </a:xfrm>
          <a:prstGeom prst="rect">
            <a:avLst/>
          </a:prstGeom>
          <a:noFill/>
          <a:ln>
            <a:noFill/>
          </a:ln>
        </p:spPr>
      </p:pic>
      <p:pic>
        <p:nvPicPr>
          <p:cNvPr id="6134" name="Google Shape;6134;p97"/>
          <p:cNvPicPr preferRelativeResize="0"/>
          <p:nvPr/>
        </p:nvPicPr>
        <p:blipFill rotWithShape="1">
          <a:blip r:embed="rId21">
            <a:alphaModFix/>
          </a:blip>
          <a:srcRect b="0" l="0" r="0" t="0"/>
          <a:stretch/>
        </p:blipFill>
        <p:spPr>
          <a:xfrm>
            <a:off x="431999" y="5730434"/>
            <a:ext cx="231013" cy="231013"/>
          </a:xfrm>
          <a:prstGeom prst="rect">
            <a:avLst/>
          </a:prstGeom>
          <a:noFill/>
          <a:ln>
            <a:noFill/>
          </a:ln>
        </p:spPr>
      </p:pic>
      <p:pic>
        <p:nvPicPr>
          <p:cNvPr id="6135" name="Google Shape;6135;p97"/>
          <p:cNvPicPr preferRelativeResize="0"/>
          <p:nvPr/>
        </p:nvPicPr>
        <p:blipFill rotWithShape="1">
          <a:blip r:embed="rId22">
            <a:alphaModFix/>
          </a:blip>
          <a:srcRect b="0" l="0" r="0" t="0"/>
          <a:stretch/>
        </p:blipFill>
        <p:spPr>
          <a:xfrm>
            <a:off x="431999" y="5432504"/>
            <a:ext cx="231013" cy="231012"/>
          </a:xfrm>
          <a:prstGeom prst="rect">
            <a:avLst/>
          </a:prstGeom>
          <a:noFill/>
          <a:ln>
            <a:noFill/>
          </a:ln>
        </p:spPr>
      </p:pic>
      <p:sp>
        <p:nvSpPr>
          <p:cNvPr id="6136" name="Google Shape;6136;p97"/>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40" name="Shape 6140"/>
        <p:cNvGrpSpPr/>
        <p:nvPr/>
      </p:nvGrpSpPr>
      <p:grpSpPr>
        <a:xfrm>
          <a:off x="0" y="0"/>
          <a:ext cx="0" cy="0"/>
          <a:chOff x="0" y="0"/>
          <a:chExt cx="0" cy="0"/>
        </a:xfrm>
      </p:grpSpPr>
      <p:graphicFrame>
        <p:nvGraphicFramePr>
          <p:cNvPr id="6141" name="Google Shape;6141;p98"/>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8035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2">
                            <a:extLst>
                              <a:ext uri="{A12FA001-AC4F-418D-AE19-62706E023703}">
                                <ahyp:hlinkClr val="tx"/>
                              </a:ext>
                            </a:extLst>
                          </a:hlinkClick>
                        </a:rPr>
                        <a:t>개인정보보호 및 데이터</a:t>
                      </a:r>
                      <a:r>
                        <a:rPr b="1" lang="en-US" sz="650" u="none" cap="none" strike="noStrike">
                          <a:solidFill>
                            <a:srgbClr val="95A4F5"/>
                          </a:solidFill>
                          <a:latin typeface="Malgun Gothic"/>
                          <a:ea typeface="Malgun Gothic"/>
                          <a:cs typeface="Malgun Gothic"/>
                          <a:sym typeface="Malgun Gothic"/>
                        </a:rPr>
                        <a:t> 보안</a:t>
                      </a:r>
                      <a:endParaRPr sz="650" u="none" cap="none" strike="noStrike">
                        <a:latin typeface="Malgun Gothic"/>
                        <a:ea typeface="Malgun Gothic"/>
                        <a:cs typeface="Malgun Gothic"/>
                        <a:sym typeface="Malgun Gothic"/>
                      </a:endParaRPr>
                    </a:p>
                  </a:txBody>
                  <a:tcPr marT="36200" marB="0" marR="0" marL="0"/>
                </a:tc>
              </a:tr>
              <a:tr h="2914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3">
                            <a:extLst>
                              <a:ext uri="{A12FA001-AC4F-418D-AE19-62706E023703}">
                                <ahyp:hlinkClr val="tx"/>
                              </a:ext>
                            </a:extLst>
                          </a:hlinkClick>
                        </a:rPr>
                        <a:t>리스크 관리</a:t>
                      </a:r>
                      <a:endParaRPr sz="650" u="none" cap="none" strike="noStrike">
                        <a:latin typeface="Arial"/>
                        <a:ea typeface="Arial"/>
                        <a:cs typeface="Arial"/>
                        <a:sym typeface="Arial"/>
                      </a:endParaRPr>
                    </a:p>
                  </a:txBody>
                  <a:tcPr marT="3555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sp>
        <p:nvSpPr>
          <p:cNvPr id="6142" name="Google Shape;6142;p98"/>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95A4F5"/>
                </a:solidFill>
              </a:rPr>
              <a:t>Stakeholder Interview</a:t>
            </a:r>
            <a:endParaRPr sz="2000"/>
          </a:p>
        </p:txBody>
      </p:sp>
      <p:sp>
        <p:nvSpPr>
          <p:cNvPr id="6143" name="Google Shape;6143;p98"/>
          <p:cNvSpPr txBox="1"/>
          <p:nvPr/>
        </p:nvSpPr>
        <p:spPr>
          <a:xfrm>
            <a:off x="9466384" y="666023"/>
            <a:ext cx="842644" cy="406400"/>
          </a:xfrm>
          <a:prstGeom prst="rect">
            <a:avLst/>
          </a:prstGeom>
          <a:noFill/>
          <a:ln>
            <a:noFill/>
          </a:ln>
        </p:spPr>
        <p:txBody>
          <a:bodyPr anchorCtr="0" anchor="t" bIns="0" lIns="0" spcFirstLastPara="1" rIns="0" wrap="square" tIns="12050">
            <a:spAutoFit/>
          </a:bodyPr>
          <a:lstStyle/>
          <a:p>
            <a:pPr indent="-80010" lvl="0" marL="92075" marR="5080" rtl="0" algn="l">
              <a:lnSpc>
                <a:spcPct val="128200"/>
              </a:lnSpc>
              <a:spcBef>
                <a:spcPts val="0"/>
              </a:spcBef>
              <a:spcAft>
                <a:spcPts val="0"/>
              </a:spcAft>
              <a:buNone/>
            </a:pPr>
            <a:r>
              <a:rPr b="0" lang="en-US" sz="650">
                <a:solidFill>
                  <a:srgbClr val="95A4F5"/>
                </a:solidFill>
                <a:latin typeface="Arial"/>
                <a:ea typeface="Arial"/>
                <a:cs typeface="Arial"/>
                <a:sym typeface="Arial"/>
              </a:rPr>
              <a:t>신한라이프 정보보호팀 정보보호 최고책임자</a:t>
            </a:r>
            <a:endParaRPr sz="650">
              <a:latin typeface="Arial"/>
              <a:ea typeface="Arial"/>
              <a:cs typeface="Arial"/>
              <a:sym typeface="Arial"/>
            </a:endParaRPr>
          </a:p>
          <a:p>
            <a:pPr indent="0" lvl="0" marL="389255" rtl="0" algn="l">
              <a:lnSpc>
                <a:spcPct val="100000"/>
              </a:lnSpc>
              <a:spcBef>
                <a:spcPts val="220"/>
              </a:spcBef>
              <a:spcAft>
                <a:spcPts val="0"/>
              </a:spcAft>
              <a:buNone/>
            </a:pPr>
            <a:r>
              <a:rPr b="1" lang="en-US" sz="650">
                <a:solidFill>
                  <a:srgbClr val="95A4F5"/>
                </a:solidFill>
                <a:latin typeface="Malgun Gothic"/>
                <a:ea typeface="Malgun Gothic"/>
                <a:cs typeface="Malgun Gothic"/>
                <a:sym typeface="Malgun Gothic"/>
              </a:rPr>
              <a:t>이민우 상무</a:t>
            </a:r>
            <a:endParaRPr sz="650">
              <a:latin typeface="Malgun Gothic"/>
              <a:ea typeface="Malgun Gothic"/>
              <a:cs typeface="Malgun Gothic"/>
              <a:sym typeface="Malgun Gothic"/>
            </a:endParaRPr>
          </a:p>
        </p:txBody>
      </p:sp>
      <p:grpSp>
        <p:nvGrpSpPr>
          <p:cNvPr id="6144" name="Google Shape;6144;p98"/>
          <p:cNvGrpSpPr/>
          <p:nvPr/>
        </p:nvGrpSpPr>
        <p:grpSpPr>
          <a:xfrm>
            <a:off x="2340000" y="300512"/>
            <a:ext cx="7956550" cy="1703070"/>
            <a:chOff x="2340000" y="300512"/>
            <a:chExt cx="7956550" cy="1703070"/>
          </a:xfrm>
        </p:grpSpPr>
        <p:sp>
          <p:nvSpPr>
            <p:cNvPr id="6145" name="Google Shape;6145;p98"/>
            <p:cNvSpPr/>
            <p:nvPr/>
          </p:nvSpPr>
          <p:spPr>
            <a:xfrm>
              <a:off x="2340000" y="1151299"/>
              <a:ext cx="7956550" cy="0"/>
            </a:xfrm>
            <a:custGeom>
              <a:rect b="b" l="l" r="r" t="t"/>
              <a:pathLst>
                <a:path extrusionOk="0" h="120000" w="7956550">
                  <a:moveTo>
                    <a:pt x="0" y="0"/>
                  </a:moveTo>
                  <a:lnTo>
                    <a:pt x="7956003" y="0"/>
                  </a:lnTo>
                </a:path>
              </a:pathLst>
            </a:custGeom>
            <a:noFill/>
            <a:ln cap="flat" cmpd="sng" w="25400">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146" name="Google Shape;6146;p98"/>
            <p:cNvPicPr preferRelativeResize="0"/>
            <p:nvPr/>
          </p:nvPicPr>
          <p:blipFill rotWithShape="1">
            <a:blip r:embed="rId14">
              <a:alphaModFix/>
            </a:blip>
            <a:srcRect b="0" l="0" r="0" t="0"/>
            <a:stretch/>
          </p:blipFill>
          <p:spPr>
            <a:xfrm>
              <a:off x="7318997" y="300520"/>
              <a:ext cx="1702968" cy="1702968"/>
            </a:xfrm>
            <a:prstGeom prst="rect">
              <a:avLst/>
            </a:prstGeom>
            <a:noFill/>
            <a:ln>
              <a:noFill/>
            </a:ln>
          </p:spPr>
        </p:pic>
        <p:sp>
          <p:nvSpPr>
            <p:cNvPr id="6147" name="Google Shape;6147;p98"/>
            <p:cNvSpPr/>
            <p:nvPr/>
          </p:nvSpPr>
          <p:spPr>
            <a:xfrm>
              <a:off x="7318991" y="300512"/>
              <a:ext cx="1703070" cy="1703070"/>
            </a:xfrm>
            <a:custGeom>
              <a:rect b="b" l="l" r="r" t="t"/>
              <a:pathLst>
                <a:path extrusionOk="0" h="1703070" w="1703070">
                  <a:moveTo>
                    <a:pt x="851484" y="1702968"/>
                  </a:moveTo>
                  <a:lnTo>
                    <a:pt x="899801" y="1701620"/>
                  </a:lnTo>
                  <a:lnTo>
                    <a:pt x="947412" y="1697624"/>
                  </a:lnTo>
                  <a:lnTo>
                    <a:pt x="994243" y="1691053"/>
                  </a:lnTo>
                  <a:lnTo>
                    <a:pt x="1040224" y="1681977"/>
                  </a:lnTo>
                  <a:lnTo>
                    <a:pt x="1085282" y="1670469"/>
                  </a:lnTo>
                  <a:lnTo>
                    <a:pt x="1129346" y="1656600"/>
                  </a:lnTo>
                  <a:lnTo>
                    <a:pt x="1172343" y="1640443"/>
                  </a:lnTo>
                  <a:lnTo>
                    <a:pt x="1214202" y="1622070"/>
                  </a:lnTo>
                  <a:lnTo>
                    <a:pt x="1254850" y="1601552"/>
                  </a:lnTo>
                  <a:lnTo>
                    <a:pt x="1294217" y="1578961"/>
                  </a:lnTo>
                  <a:lnTo>
                    <a:pt x="1332229" y="1554369"/>
                  </a:lnTo>
                  <a:lnTo>
                    <a:pt x="1368815" y="1527847"/>
                  </a:lnTo>
                  <a:lnTo>
                    <a:pt x="1403904" y="1499469"/>
                  </a:lnTo>
                  <a:lnTo>
                    <a:pt x="1437423" y="1469305"/>
                  </a:lnTo>
                  <a:lnTo>
                    <a:pt x="1469301" y="1437428"/>
                  </a:lnTo>
                  <a:lnTo>
                    <a:pt x="1499465" y="1403909"/>
                  </a:lnTo>
                  <a:lnTo>
                    <a:pt x="1527844" y="1368821"/>
                  </a:lnTo>
                  <a:lnTo>
                    <a:pt x="1554365" y="1332235"/>
                  </a:lnTo>
                  <a:lnTo>
                    <a:pt x="1578958" y="1294222"/>
                  </a:lnTo>
                  <a:lnTo>
                    <a:pt x="1601549" y="1254856"/>
                  </a:lnTo>
                  <a:lnTo>
                    <a:pt x="1622068" y="1214207"/>
                  </a:lnTo>
                  <a:lnTo>
                    <a:pt x="1640442" y="1172348"/>
                  </a:lnTo>
                  <a:lnTo>
                    <a:pt x="1656599" y="1129351"/>
                  </a:lnTo>
                  <a:lnTo>
                    <a:pt x="1670468" y="1085287"/>
                  </a:lnTo>
                  <a:lnTo>
                    <a:pt x="1681976" y="1040228"/>
                  </a:lnTo>
                  <a:lnTo>
                    <a:pt x="1691052" y="994247"/>
                  </a:lnTo>
                  <a:lnTo>
                    <a:pt x="1697624" y="947414"/>
                  </a:lnTo>
                  <a:lnTo>
                    <a:pt x="1701620" y="899802"/>
                  </a:lnTo>
                  <a:lnTo>
                    <a:pt x="1702968" y="851484"/>
                  </a:lnTo>
                  <a:lnTo>
                    <a:pt x="1701620" y="803166"/>
                  </a:lnTo>
                  <a:lnTo>
                    <a:pt x="1697624" y="755556"/>
                  </a:lnTo>
                  <a:lnTo>
                    <a:pt x="1691052" y="708724"/>
                  </a:lnTo>
                  <a:lnTo>
                    <a:pt x="1681976" y="662743"/>
                  </a:lnTo>
                  <a:lnTo>
                    <a:pt x="1670468" y="617685"/>
                  </a:lnTo>
                  <a:lnTo>
                    <a:pt x="1656599" y="573622"/>
                  </a:lnTo>
                  <a:lnTo>
                    <a:pt x="1640442" y="530624"/>
                  </a:lnTo>
                  <a:lnTo>
                    <a:pt x="1622068" y="488766"/>
                  </a:lnTo>
                  <a:lnTo>
                    <a:pt x="1601549" y="448117"/>
                  </a:lnTo>
                  <a:lnTo>
                    <a:pt x="1578958" y="408751"/>
                  </a:lnTo>
                  <a:lnTo>
                    <a:pt x="1554365" y="370738"/>
                  </a:lnTo>
                  <a:lnTo>
                    <a:pt x="1527844" y="334152"/>
                  </a:lnTo>
                  <a:lnTo>
                    <a:pt x="1499465" y="299063"/>
                  </a:lnTo>
                  <a:lnTo>
                    <a:pt x="1469301" y="265544"/>
                  </a:lnTo>
                  <a:lnTo>
                    <a:pt x="1437423" y="233667"/>
                  </a:lnTo>
                  <a:lnTo>
                    <a:pt x="1403904" y="203503"/>
                  </a:lnTo>
                  <a:lnTo>
                    <a:pt x="1368815" y="175124"/>
                  </a:lnTo>
                  <a:lnTo>
                    <a:pt x="1332229" y="148602"/>
                  </a:lnTo>
                  <a:lnTo>
                    <a:pt x="1294217" y="124010"/>
                  </a:lnTo>
                  <a:lnTo>
                    <a:pt x="1254850" y="101418"/>
                  </a:lnTo>
                  <a:lnTo>
                    <a:pt x="1214202" y="80900"/>
                  </a:lnTo>
                  <a:lnTo>
                    <a:pt x="1172343" y="62526"/>
                  </a:lnTo>
                  <a:lnTo>
                    <a:pt x="1129346" y="46368"/>
                  </a:lnTo>
                  <a:lnTo>
                    <a:pt x="1085282" y="32500"/>
                  </a:lnTo>
                  <a:lnTo>
                    <a:pt x="1040224" y="20991"/>
                  </a:lnTo>
                  <a:lnTo>
                    <a:pt x="994243" y="11915"/>
                  </a:lnTo>
                  <a:lnTo>
                    <a:pt x="947412" y="5343"/>
                  </a:lnTo>
                  <a:lnTo>
                    <a:pt x="899801" y="1347"/>
                  </a:lnTo>
                  <a:lnTo>
                    <a:pt x="851484" y="0"/>
                  </a:lnTo>
                  <a:lnTo>
                    <a:pt x="803165" y="1347"/>
                  </a:lnTo>
                  <a:lnTo>
                    <a:pt x="755553" y="5343"/>
                  </a:lnTo>
                  <a:lnTo>
                    <a:pt x="708721" y="11915"/>
                  </a:lnTo>
                  <a:lnTo>
                    <a:pt x="662739" y="20991"/>
                  </a:lnTo>
                  <a:lnTo>
                    <a:pt x="617681" y="32500"/>
                  </a:lnTo>
                  <a:lnTo>
                    <a:pt x="573617" y="46368"/>
                  </a:lnTo>
                  <a:lnTo>
                    <a:pt x="530619" y="62526"/>
                  </a:lnTo>
                  <a:lnTo>
                    <a:pt x="488760" y="80900"/>
                  </a:lnTo>
                  <a:lnTo>
                    <a:pt x="448112" y="101418"/>
                  </a:lnTo>
                  <a:lnTo>
                    <a:pt x="408745" y="124010"/>
                  </a:lnTo>
                  <a:lnTo>
                    <a:pt x="370733" y="148602"/>
                  </a:lnTo>
                  <a:lnTo>
                    <a:pt x="334147" y="175124"/>
                  </a:lnTo>
                  <a:lnTo>
                    <a:pt x="299058" y="203503"/>
                  </a:lnTo>
                  <a:lnTo>
                    <a:pt x="265539" y="233667"/>
                  </a:lnTo>
                  <a:lnTo>
                    <a:pt x="233662" y="265544"/>
                  </a:lnTo>
                  <a:lnTo>
                    <a:pt x="203498" y="299063"/>
                  </a:lnTo>
                  <a:lnTo>
                    <a:pt x="175120" y="334152"/>
                  </a:lnTo>
                  <a:lnTo>
                    <a:pt x="148599" y="370738"/>
                  </a:lnTo>
                  <a:lnTo>
                    <a:pt x="124007" y="408751"/>
                  </a:lnTo>
                  <a:lnTo>
                    <a:pt x="101416" y="448117"/>
                  </a:lnTo>
                  <a:lnTo>
                    <a:pt x="80898" y="488766"/>
                  </a:lnTo>
                  <a:lnTo>
                    <a:pt x="62524" y="530624"/>
                  </a:lnTo>
                  <a:lnTo>
                    <a:pt x="46367" y="573622"/>
                  </a:lnTo>
                  <a:lnTo>
                    <a:pt x="32499" y="617685"/>
                  </a:lnTo>
                  <a:lnTo>
                    <a:pt x="20991" y="662743"/>
                  </a:lnTo>
                  <a:lnTo>
                    <a:pt x="11915" y="708724"/>
                  </a:lnTo>
                  <a:lnTo>
                    <a:pt x="5343" y="755556"/>
                  </a:lnTo>
                  <a:lnTo>
                    <a:pt x="1347" y="803166"/>
                  </a:lnTo>
                  <a:lnTo>
                    <a:pt x="0" y="851484"/>
                  </a:lnTo>
                  <a:lnTo>
                    <a:pt x="1347" y="899802"/>
                  </a:lnTo>
                  <a:lnTo>
                    <a:pt x="5343" y="947414"/>
                  </a:lnTo>
                  <a:lnTo>
                    <a:pt x="11915" y="994247"/>
                  </a:lnTo>
                  <a:lnTo>
                    <a:pt x="20991" y="1040228"/>
                  </a:lnTo>
                  <a:lnTo>
                    <a:pt x="32499" y="1085287"/>
                  </a:lnTo>
                  <a:lnTo>
                    <a:pt x="46367" y="1129351"/>
                  </a:lnTo>
                  <a:lnTo>
                    <a:pt x="62524" y="1172348"/>
                  </a:lnTo>
                  <a:lnTo>
                    <a:pt x="80898" y="1214207"/>
                  </a:lnTo>
                  <a:lnTo>
                    <a:pt x="101416" y="1254856"/>
                  </a:lnTo>
                  <a:lnTo>
                    <a:pt x="124007" y="1294222"/>
                  </a:lnTo>
                  <a:lnTo>
                    <a:pt x="148599" y="1332235"/>
                  </a:lnTo>
                  <a:lnTo>
                    <a:pt x="175120" y="1368821"/>
                  </a:lnTo>
                  <a:lnTo>
                    <a:pt x="203498" y="1403909"/>
                  </a:lnTo>
                  <a:lnTo>
                    <a:pt x="233662" y="1437428"/>
                  </a:lnTo>
                  <a:lnTo>
                    <a:pt x="265539" y="1469305"/>
                  </a:lnTo>
                  <a:lnTo>
                    <a:pt x="299058" y="1499469"/>
                  </a:lnTo>
                  <a:lnTo>
                    <a:pt x="334147" y="1527847"/>
                  </a:lnTo>
                  <a:lnTo>
                    <a:pt x="370733" y="1554369"/>
                  </a:lnTo>
                  <a:lnTo>
                    <a:pt x="408745" y="1578961"/>
                  </a:lnTo>
                  <a:lnTo>
                    <a:pt x="448112" y="1601552"/>
                  </a:lnTo>
                  <a:lnTo>
                    <a:pt x="488760" y="1622070"/>
                  </a:lnTo>
                  <a:lnTo>
                    <a:pt x="530619" y="1640443"/>
                  </a:lnTo>
                  <a:lnTo>
                    <a:pt x="573617" y="1656600"/>
                  </a:lnTo>
                  <a:lnTo>
                    <a:pt x="617681" y="1670469"/>
                  </a:lnTo>
                  <a:lnTo>
                    <a:pt x="662739" y="1681977"/>
                  </a:lnTo>
                  <a:lnTo>
                    <a:pt x="708721" y="1691053"/>
                  </a:lnTo>
                  <a:lnTo>
                    <a:pt x="755553" y="1697624"/>
                  </a:lnTo>
                  <a:lnTo>
                    <a:pt x="803165" y="1701620"/>
                  </a:lnTo>
                  <a:lnTo>
                    <a:pt x="851484" y="1702968"/>
                  </a:lnTo>
                  <a:close/>
                </a:path>
              </a:pathLst>
            </a:custGeom>
            <a:noFill/>
            <a:ln cap="flat" cmpd="sng" w="250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148" name="Google Shape;6148;p98"/>
          <p:cNvSpPr/>
          <p:nvPr/>
        </p:nvSpPr>
        <p:spPr>
          <a:xfrm>
            <a:off x="2340002" y="2087998"/>
            <a:ext cx="7956550" cy="4674870"/>
          </a:xfrm>
          <a:custGeom>
            <a:rect b="b" l="l" r="r" t="t"/>
            <a:pathLst>
              <a:path extrusionOk="0" h="4674870" w="7956550">
                <a:moveTo>
                  <a:pt x="7775994" y="0"/>
                </a:moveTo>
                <a:lnTo>
                  <a:pt x="179997" y="0"/>
                </a:lnTo>
                <a:lnTo>
                  <a:pt x="132144" y="6430"/>
                </a:lnTo>
                <a:lnTo>
                  <a:pt x="89146" y="24576"/>
                </a:lnTo>
                <a:lnTo>
                  <a:pt x="52717" y="52722"/>
                </a:lnTo>
                <a:lnTo>
                  <a:pt x="24573" y="89152"/>
                </a:lnTo>
                <a:lnTo>
                  <a:pt x="6429" y="132149"/>
                </a:lnTo>
                <a:lnTo>
                  <a:pt x="0" y="179997"/>
                </a:lnTo>
                <a:lnTo>
                  <a:pt x="0" y="4494491"/>
                </a:lnTo>
                <a:lnTo>
                  <a:pt x="6429" y="4542339"/>
                </a:lnTo>
                <a:lnTo>
                  <a:pt x="24573" y="4585336"/>
                </a:lnTo>
                <a:lnTo>
                  <a:pt x="52717" y="4621766"/>
                </a:lnTo>
                <a:lnTo>
                  <a:pt x="89146" y="4649912"/>
                </a:lnTo>
                <a:lnTo>
                  <a:pt x="132144" y="4668058"/>
                </a:lnTo>
                <a:lnTo>
                  <a:pt x="179997" y="4674489"/>
                </a:lnTo>
                <a:lnTo>
                  <a:pt x="7775994" y="4674489"/>
                </a:lnTo>
                <a:lnTo>
                  <a:pt x="7823846" y="4668058"/>
                </a:lnTo>
                <a:lnTo>
                  <a:pt x="7866844" y="4649912"/>
                </a:lnTo>
                <a:lnTo>
                  <a:pt x="7903273" y="4621766"/>
                </a:lnTo>
                <a:lnTo>
                  <a:pt x="7931417" y="4585336"/>
                </a:lnTo>
                <a:lnTo>
                  <a:pt x="7949561" y="4542339"/>
                </a:lnTo>
                <a:lnTo>
                  <a:pt x="7955991" y="4494491"/>
                </a:lnTo>
                <a:lnTo>
                  <a:pt x="7955991" y="179997"/>
                </a:lnTo>
                <a:lnTo>
                  <a:pt x="7949561" y="132149"/>
                </a:lnTo>
                <a:lnTo>
                  <a:pt x="7931417" y="89152"/>
                </a:lnTo>
                <a:lnTo>
                  <a:pt x="7903273" y="52722"/>
                </a:lnTo>
                <a:lnTo>
                  <a:pt x="7866844" y="24576"/>
                </a:lnTo>
                <a:lnTo>
                  <a:pt x="7823846" y="6430"/>
                </a:lnTo>
                <a:lnTo>
                  <a:pt x="7775994"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49" name="Google Shape;6149;p98"/>
          <p:cNvSpPr txBox="1"/>
          <p:nvPr/>
        </p:nvSpPr>
        <p:spPr>
          <a:xfrm>
            <a:off x="2543299" y="2227798"/>
            <a:ext cx="1648460"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현재 소속과 담당하고 계신 업무에 대해 소개 부탁드립니다</a:t>
            </a:r>
            <a:endParaRPr sz="800">
              <a:latin typeface="Arial"/>
              <a:ea typeface="Arial"/>
              <a:cs typeface="Arial"/>
              <a:sym typeface="Arial"/>
            </a:endParaRPr>
          </a:p>
        </p:txBody>
      </p:sp>
      <p:grpSp>
        <p:nvGrpSpPr>
          <p:cNvPr id="6150" name="Google Shape;6150;p98"/>
          <p:cNvGrpSpPr/>
          <p:nvPr/>
        </p:nvGrpSpPr>
        <p:grpSpPr>
          <a:xfrm>
            <a:off x="2555999" y="2621498"/>
            <a:ext cx="1127394" cy="424180"/>
            <a:chOff x="2555999" y="2621498"/>
            <a:chExt cx="1127394" cy="424180"/>
          </a:xfrm>
        </p:grpSpPr>
        <p:pic>
          <p:nvPicPr>
            <p:cNvPr id="6151" name="Google Shape;6151;p98"/>
            <p:cNvPicPr preferRelativeResize="0"/>
            <p:nvPr/>
          </p:nvPicPr>
          <p:blipFill rotWithShape="1">
            <a:blip r:embed="rId15">
              <a:alphaModFix/>
            </a:blip>
            <a:srcRect b="0" l="0" r="0" t="0"/>
            <a:stretch/>
          </p:blipFill>
          <p:spPr>
            <a:xfrm>
              <a:off x="2555999" y="2621498"/>
              <a:ext cx="101650" cy="101650"/>
            </a:xfrm>
            <a:prstGeom prst="rect">
              <a:avLst/>
            </a:prstGeom>
            <a:noFill/>
            <a:ln>
              <a:noFill/>
            </a:ln>
          </p:spPr>
        </p:pic>
        <p:pic>
          <p:nvPicPr>
            <p:cNvPr id="6152" name="Google Shape;6152;p98"/>
            <p:cNvPicPr preferRelativeResize="0"/>
            <p:nvPr/>
          </p:nvPicPr>
          <p:blipFill rotWithShape="1">
            <a:blip r:embed="rId16">
              <a:alphaModFix/>
            </a:blip>
            <a:srcRect b="0" l="0" r="0" t="0"/>
            <a:stretch/>
          </p:blipFill>
          <p:spPr>
            <a:xfrm>
              <a:off x="3588143" y="2963128"/>
              <a:ext cx="95250" cy="82550"/>
            </a:xfrm>
            <a:prstGeom prst="rect">
              <a:avLst/>
            </a:prstGeom>
            <a:noFill/>
            <a:ln>
              <a:noFill/>
            </a:ln>
          </p:spPr>
        </p:pic>
      </p:grpSp>
      <p:sp>
        <p:nvSpPr>
          <p:cNvPr id="6153" name="Google Shape;6153;p98"/>
          <p:cNvSpPr txBox="1"/>
          <p:nvPr/>
        </p:nvSpPr>
        <p:spPr>
          <a:xfrm>
            <a:off x="2543299" y="2723098"/>
            <a:ext cx="2390140" cy="18415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신한라이프 전사 정보보안 관리체계를 총괄하는 CEO 직 속 산하 정보보호팀 소속 로, CISO와 CPO를 겸임하고 있습니다. 신한라이프의 정보보호 및 개인정보보호 등의 업무 전반에 대한 관리·감독 역할을 수행하고 있습니다. 신한라이프 정보보호팀은 기획/전략, 정보보안, 개인정보 등 총 3개 업무로 구성되어, 기획/전략은 정보보호 전략 수립, 정책 의결기구 운영 등을 담당하고 있고, 정보보안 은 보안솔루션 운영관리, 보안성심의, 정보보호 기술자문 등을 담당하고 있습니다. 개인정보는 비즈니스 부서의 개 인정보 정책 자문, 개인정보보호 관리체계 수립 및 모니터 링, 개인신용정보 상시평가제 운영 등을 수행합니다.</a:t>
            </a:r>
            <a:endParaRPr sz="800">
              <a:latin typeface="Arial"/>
              <a:ea typeface="Arial"/>
              <a:cs typeface="Arial"/>
              <a:sym typeface="Arial"/>
            </a:endParaRPr>
          </a:p>
        </p:txBody>
      </p:sp>
      <p:sp>
        <p:nvSpPr>
          <p:cNvPr id="6154" name="Google Shape;6154;p98"/>
          <p:cNvSpPr txBox="1"/>
          <p:nvPr/>
        </p:nvSpPr>
        <p:spPr>
          <a:xfrm>
            <a:off x="2543299" y="4704298"/>
            <a:ext cx="2336165"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신한라이프는 개인정보보호 및 데이터 보안 강화를 위해 2023년에 어떤 노력을 이행하셨나요?</a:t>
            </a:r>
            <a:endParaRPr sz="800">
              <a:latin typeface="Arial"/>
              <a:ea typeface="Arial"/>
              <a:cs typeface="Arial"/>
              <a:sym typeface="Arial"/>
            </a:endParaRPr>
          </a:p>
        </p:txBody>
      </p:sp>
      <p:pic>
        <p:nvPicPr>
          <p:cNvPr id="6155" name="Google Shape;6155;p98"/>
          <p:cNvPicPr preferRelativeResize="0"/>
          <p:nvPr/>
        </p:nvPicPr>
        <p:blipFill rotWithShape="1">
          <a:blip r:embed="rId15">
            <a:alphaModFix/>
          </a:blip>
          <a:srcRect b="0" l="0" r="0" t="0"/>
          <a:stretch/>
        </p:blipFill>
        <p:spPr>
          <a:xfrm>
            <a:off x="2555999" y="5097998"/>
            <a:ext cx="101650" cy="101650"/>
          </a:xfrm>
          <a:prstGeom prst="rect">
            <a:avLst/>
          </a:prstGeom>
          <a:noFill/>
          <a:ln>
            <a:noFill/>
          </a:ln>
        </p:spPr>
      </p:pic>
      <p:sp>
        <p:nvSpPr>
          <p:cNvPr id="6156" name="Google Shape;6156;p98"/>
          <p:cNvSpPr txBox="1"/>
          <p:nvPr/>
        </p:nvSpPr>
        <p:spPr>
          <a:xfrm>
            <a:off x="2543299" y="5199598"/>
            <a:ext cx="2390140" cy="13462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신한라이프는 클라우드, A.I 등 신기술 및 망분리 및 클라우 드 규제 변화 등 변화하는 금융환경과 새로운 비즈니스에 대응하는 전사적인 정보보호 역량을 확대하기 위해 4가지 분야로 정보보호 전략을 수립하였습니다. 첫번째로 신기술 대응 정보보호 관리체계 수립을 위해 늘어가는 보이스피 싱용 악성 앱을 탐지하고 차단하는 솔루션 도입, 피싱 의심 시나리오 기반 모니터링 및 알림 서비스 등을 구축하여 보 이스피싱 선제 대응체계를 구축하였습니다. 그에 따라, 피</a:t>
            </a:r>
            <a:endParaRPr sz="800">
              <a:latin typeface="Arial"/>
              <a:ea typeface="Arial"/>
              <a:cs typeface="Arial"/>
              <a:sym typeface="Arial"/>
            </a:endParaRPr>
          </a:p>
        </p:txBody>
      </p:sp>
      <p:grpSp>
        <p:nvGrpSpPr>
          <p:cNvPr id="6157" name="Google Shape;6157;p98"/>
          <p:cNvGrpSpPr/>
          <p:nvPr/>
        </p:nvGrpSpPr>
        <p:grpSpPr>
          <a:xfrm>
            <a:off x="5511920" y="3623528"/>
            <a:ext cx="1135014" cy="1403350"/>
            <a:chOff x="5511920" y="3623528"/>
            <a:chExt cx="1135014" cy="1403350"/>
          </a:xfrm>
        </p:grpSpPr>
        <p:pic>
          <p:nvPicPr>
            <p:cNvPr id="6158" name="Google Shape;6158;p98"/>
            <p:cNvPicPr preferRelativeResize="0"/>
            <p:nvPr/>
          </p:nvPicPr>
          <p:blipFill rotWithShape="1">
            <a:blip r:embed="rId16">
              <a:alphaModFix/>
            </a:blip>
            <a:srcRect b="0" l="0" r="0" t="0"/>
            <a:stretch/>
          </p:blipFill>
          <p:spPr>
            <a:xfrm>
              <a:off x="5537066" y="3623528"/>
              <a:ext cx="95250" cy="82550"/>
            </a:xfrm>
            <a:prstGeom prst="rect">
              <a:avLst/>
            </a:prstGeom>
            <a:noFill/>
            <a:ln>
              <a:noFill/>
            </a:ln>
          </p:spPr>
        </p:pic>
        <p:pic>
          <p:nvPicPr>
            <p:cNvPr id="6159" name="Google Shape;6159;p98"/>
            <p:cNvPicPr preferRelativeResize="0"/>
            <p:nvPr/>
          </p:nvPicPr>
          <p:blipFill rotWithShape="1">
            <a:blip r:embed="rId16">
              <a:alphaModFix/>
            </a:blip>
            <a:srcRect b="0" l="0" r="0" t="0"/>
            <a:stretch/>
          </p:blipFill>
          <p:spPr>
            <a:xfrm>
              <a:off x="6551684" y="3788628"/>
              <a:ext cx="95250" cy="82550"/>
            </a:xfrm>
            <a:prstGeom prst="rect">
              <a:avLst/>
            </a:prstGeom>
            <a:noFill/>
            <a:ln>
              <a:noFill/>
            </a:ln>
          </p:spPr>
        </p:pic>
        <p:pic>
          <p:nvPicPr>
            <p:cNvPr id="6160" name="Google Shape;6160;p98"/>
            <p:cNvPicPr preferRelativeResize="0"/>
            <p:nvPr/>
          </p:nvPicPr>
          <p:blipFill rotWithShape="1">
            <a:blip r:embed="rId16">
              <a:alphaModFix/>
            </a:blip>
            <a:srcRect b="0" l="0" r="0" t="0"/>
            <a:stretch/>
          </p:blipFill>
          <p:spPr>
            <a:xfrm>
              <a:off x="5511920" y="4283928"/>
              <a:ext cx="95250" cy="82550"/>
            </a:xfrm>
            <a:prstGeom prst="rect">
              <a:avLst/>
            </a:prstGeom>
            <a:noFill/>
            <a:ln>
              <a:noFill/>
            </a:ln>
          </p:spPr>
        </p:pic>
        <p:pic>
          <p:nvPicPr>
            <p:cNvPr id="6161" name="Google Shape;6161;p98"/>
            <p:cNvPicPr preferRelativeResize="0"/>
            <p:nvPr/>
          </p:nvPicPr>
          <p:blipFill rotWithShape="1">
            <a:blip r:embed="rId16">
              <a:alphaModFix/>
            </a:blip>
            <a:srcRect b="0" l="0" r="0" t="0"/>
            <a:stretch/>
          </p:blipFill>
          <p:spPr>
            <a:xfrm>
              <a:off x="5850736" y="4944328"/>
              <a:ext cx="95250" cy="82550"/>
            </a:xfrm>
            <a:prstGeom prst="rect">
              <a:avLst/>
            </a:prstGeom>
            <a:noFill/>
            <a:ln>
              <a:noFill/>
            </a:ln>
          </p:spPr>
        </p:pic>
      </p:grpSp>
      <p:sp>
        <p:nvSpPr>
          <p:cNvPr id="6162" name="Google Shape;6162;p98"/>
          <p:cNvSpPr txBox="1"/>
          <p:nvPr/>
        </p:nvSpPr>
        <p:spPr>
          <a:xfrm>
            <a:off x="5123300" y="2227798"/>
            <a:ext cx="2389505" cy="3327400"/>
          </a:xfrm>
          <a:prstGeom prst="rect">
            <a:avLst/>
          </a:prstGeom>
          <a:noFill/>
          <a:ln>
            <a:noFill/>
          </a:ln>
        </p:spPr>
        <p:txBody>
          <a:bodyPr anchorCtr="0" anchor="t" bIns="0" lIns="0" spcFirstLastPara="1" rIns="0" wrap="square" tIns="12700">
            <a:spAutoFit/>
          </a:bodyPr>
          <a:lstStyle/>
          <a:p>
            <a:pPr indent="0" lvl="0" marL="12700" marR="5080" rtl="0" algn="just">
              <a:lnSpc>
                <a:spcPct val="135400"/>
              </a:lnSpc>
              <a:spcBef>
                <a:spcPts val="0"/>
              </a:spcBef>
              <a:spcAft>
                <a:spcPts val="0"/>
              </a:spcAft>
              <a:buNone/>
            </a:pPr>
            <a:r>
              <a:rPr b="0" lang="en-US" sz="800">
                <a:solidFill>
                  <a:srgbClr val="FFFFFF"/>
                </a:solidFill>
                <a:latin typeface="Arial"/>
                <a:ea typeface="Arial"/>
                <a:cs typeface="Arial"/>
                <a:sym typeface="Arial"/>
              </a:rPr>
              <a:t>해사례가 도입 전 대비 80%나 감소하는 성과를 거두었습 니다. 두 번째로 변화하는 규제에 선제적인 대응을 위해 최 신 법규 개정사항을 반영한 정보보호 교육 시행, 정보보호 수칙 내용을 담은 화면보호기 제작 등을 통한 정보보호 캠 페인 시행 등 전 임직원 및 FC의 인식제고에 힘쓰고 있습니 다. 세 번째로 전사조직 대상 정보보호 참여 환경 마련을 위 해 정보보호 컴플라이언스 통합관리시스템을 구축하여 다 양한 필수 상시점검 업무 시 증적 표준화, 연속성 확보 효과 를 거두었 며, 정보보호 채널 일원화를 통해 정보보호 참 여 문화를 확대하였습니다. 마지막 로 본사뿐만 아닌, 자 회사와의 정보보호 관리체계 상생을 위해 자회사-본사 정 보보호 협의체 운영, 자회사 정보보호 점검 시행 등 업무를 진행하였 며, 그에 따라 자회사인 신한금융플러스는 GA 업계 최초로 ISO27001 인증을 획득하는 성과를 거두었습 니다. 이와 같이 다양한 분야별 정보보호 역량을 확대하고 관리체계를 수립하며 고객의 개인정보보호 활동을 이어 나 가고 있습니다. 앞 로도 정보보호 및 개인정보보호관리체 계 인증 획득, 금융분야 상시평가 최고등급 유지 등 더욱 발 전하는 개인정보보호 및 데이터 보안 활동을 지속하겠습니 다.</a:t>
            </a:r>
            <a:endParaRPr sz="800">
              <a:latin typeface="Arial"/>
              <a:ea typeface="Arial"/>
              <a:cs typeface="Arial"/>
              <a:sym typeface="Arial"/>
            </a:endParaRPr>
          </a:p>
        </p:txBody>
      </p:sp>
      <p:sp>
        <p:nvSpPr>
          <p:cNvPr id="6163" name="Google Shape;6163;p98"/>
          <p:cNvSpPr txBox="1"/>
          <p:nvPr/>
        </p:nvSpPr>
        <p:spPr>
          <a:xfrm>
            <a:off x="5123300" y="5694898"/>
            <a:ext cx="2375535"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EF9F"/>
                </a:solidFill>
                <a:latin typeface="Arial"/>
                <a:ea typeface="Arial"/>
                <a:cs typeface="Arial"/>
                <a:sym typeface="Arial"/>
              </a:rPr>
              <a:t>신한라이프는 개인정보보호 및 데이터 보안 강화를 위해 중장기적으로 어떠한 계획과 목표를 수립하고 계시나요?</a:t>
            </a:r>
            <a:endParaRPr sz="800">
              <a:latin typeface="Arial"/>
              <a:ea typeface="Arial"/>
              <a:cs typeface="Arial"/>
              <a:sym typeface="Arial"/>
            </a:endParaRPr>
          </a:p>
        </p:txBody>
      </p:sp>
      <p:pic>
        <p:nvPicPr>
          <p:cNvPr id="6164" name="Google Shape;6164;p98"/>
          <p:cNvPicPr preferRelativeResize="0"/>
          <p:nvPr/>
        </p:nvPicPr>
        <p:blipFill rotWithShape="1">
          <a:blip r:embed="rId17">
            <a:alphaModFix/>
          </a:blip>
          <a:srcRect b="0" l="0" r="0" t="0"/>
          <a:stretch/>
        </p:blipFill>
        <p:spPr>
          <a:xfrm>
            <a:off x="5136000" y="6088598"/>
            <a:ext cx="101650" cy="101650"/>
          </a:xfrm>
          <a:prstGeom prst="rect">
            <a:avLst/>
          </a:prstGeom>
          <a:noFill/>
          <a:ln>
            <a:noFill/>
          </a:ln>
        </p:spPr>
      </p:pic>
      <p:sp>
        <p:nvSpPr>
          <p:cNvPr id="6165" name="Google Shape;6165;p98"/>
          <p:cNvSpPr txBox="1"/>
          <p:nvPr/>
        </p:nvSpPr>
        <p:spPr>
          <a:xfrm>
            <a:off x="5123300" y="6190198"/>
            <a:ext cx="2390775" cy="355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FFFF"/>
                </a:solidFill>
                <a:latin typeface="Arial"/>
                <a:ea typeface="Arial"/>
                <a:cs typeface="Arial"/>
                <a:sym typeface="Arial"/>
              </a:rPr>
              <a:t>2024년은 경영진 책임을 강화하는 내용의 지배구조법 개정에 따라 내부통제 책임이 강화될 전망입니다. 그에 맞</a:t>
            </a:r>
            <a:endParaRPr sz="800">
              <a:latin typeface="Arial"/>
              <a:ea typeface="Arial"/>
              <a:cs typeface="Arial"/>
              <a:sym typeface="Arial"/>
            </a:endParaRPr>
          </a:p>
        </p:txBody>
      </p:sp>
      <p:grpSp>
        <p:nvGrpSpPr>
          <p:cNvPr id="6166" name="Google Shape;6166;p98"/>
          <p:cNvGrpSpPr/>
          <p:nvPr/>
        </p:nvGrpSpPr>
        <p:grpSpPr>
          <a:xfrm>
            <a:off x="8022598" y="3293328"/>
            <a:ext cx="1746281" cy="1073150"/>
            <a:chOff x="8022598" y="3293328"/>
            <a:chExt cx="1746281" cy="1073150"/>
          </a:xfrm>
        </p:grpSpPr>
        <p:pic>
          <p:nvPicPr>
            <p:cNvPr id="6167" name="Google Shape;6167;p98"/>
            <p:cNvPicPr preferRelativeResize="0"/>
            <p:nvPr/>
          </p:nvPicPr>
          <p:blipFill rotWithShape="1">
            <a:blip r:embed="rId16">
              <a:alphaModFix/>
            </a:blip>
            <a:srcRect b="0" l="0" r="0" t="0"/>
            <a:stretch/>
          </p:blipFill>
          <p:spPr>
            <a:xfrm>
              <a:off x="8022598" y="3293328"/>
              <a:ext cx="95250" cy="82550"/>
            </a:xfrm>
            <a:prstGeom prst="rect">
              <a:avLst/>
            </a:prstGeom>
            <a:noFill/>
            <a:ln>
              <a:noFill/>
            </a:ln>
          </p:spPr>
        </p:pic>
        <p:pic>
          <p:nvPicPr>
            <p:cNvPr id="6168" name="Google Shape;6168;p98"/>
            <p:cNvPicPr preferRelativeResize="0"/>
            <p:nvPr/>
          </p:nvPicPr>
          <p:blipFill rotWithShape="1">
            <a:blip r:embed="rId16">
              <a:alphaModFix/>
            </a:blip>
            <a:srcRect b="0" l="0" r="0" t="0"/>
            <a:stretch/>
          </p:blipFill>
          <p:spPr>
            <a:xfrm>
              <a:off x="8946284" y="3953728"/>
              <a:ext cx="95250" cy="82549"/>
            </a:xfrm>
            <a:prstGeom prst="rect">
              <a:avLst/>
            </a:prstGeom>
            <a:noFill/>
            <a:ln>
              <a:noFill/>
            </a:ln>
          </p:spPr>
        </p:pic>
        <p:pic>
          <p:nvPicPr>
            <p:cNvPr id="6169" name="Google Shape;6169;p98"/>
            <p:cNvPicPr preferRelativeResize="0"/>
            <p:nvPr/>
          </p:nvPicPr>
          <p:blipFill rotWithShape="1">
            <a:blip r:embed="rId16">
              <a:alphaModFix/>
            </a:blip>
            <a:srcRect b="0" l="0" r="0" t="0"/>
            <a:stretch/>
          </p:blipFill>
          <p:spPr>
            <a:xfrm>
              <a:off x="9673629" y="4283928"/>
              <a:ext cx="95250" cy="82550"/>
            </a:xfrm>
            <a:prstGeom prst="rect">
              <a:avLst/>
            </a:prstGeom>
            <a:noFill/>
            <a:ln>
              <a:noFill/>
            </a:ln>
          </p:spPr>
        </p:pic>
      </p:grpSp>
      <p:sp>
        <p:nvSpPr>
          <p:cNvPr id="6170" name="Google Shape;6170;p98"/>
          <p:cNvSpPr txBox="1"/>
          <p:nvPr/>
        </p:nvSpPr>
        <p:spPr>
          <a:xfrm>
            <a:off x="7703300" y="2227798"/>
            <a:ext cx="2390775" cy="3657600"/>
          </a:xfrm>
          <a:prstGeom prst="rect">
            <a:avLst/>
          </a:prstGeom>
          <a:noFill/>
          <a:ln>
            <a:noFill/>
          </a:ln>
        </p:spPr>
        <p:txBody>
          <a:bodyPr anchorCtr="0" anchor="t" bIns="0" lIns="0" spcFirstLastPara="1" rIns="0" wrap="square" tIns="12700">
            <a:spAutoFit/>
          </a:bodyPr>
          <a:lstStyle/>
          <a:p>
            <a:pPr indent="0" lvl="0" marL="12700" marR="5080" rtl="0" algn="l">
              <a:lnSpc>
                <a:spcPct val="135400"/>
              </a:lnSpc>
              <a:spcBef>
                <a:spcPts val="0"/>
              </a:spcBef>
              <a:spcAft>
                <a:spcPts val="0"/>
              </a:spcAft>
              <a:buNone/>
            </a:pPr>
            <a:r>
              <a:rPr b="0" lang="en-US" sz="800">
                <a:solidFill>
                  <a:srgbClr val="FFFFFF"/>
                </a:solidFill>
                <a:latin typeface="Arial"/>
                <a:ea typeface="Arial"/>
                <a:cs typeface="Arial"/>
                <a:sym typeface="Arial"/>
              </a:rPr>
              <a:t>추어, 신한라이프는 전사적인 개인정보보호 및 데이터 보 안 강화를 위해 정보보호 관리체계를 고도화하고, 개인정 보 및 데이터의 생애주기별 점검 모니터링 체계를 강화하 며, 정보보안 인식제고를 통한 선제적인 보안 문화를 구축 해 나갈 것입니다. 정보보호 관리체계 고도화를 위해 정보 보호 및 개인정보보호관리체계 인증을 획득하도록 준비 하고 있  며, 인프라 취약점 점검 도구의 고도화를 통하여 보안성심의 프로세스를 고도화할 예정입니다. 그리고 신 한금융그룹 정책에 따른 모니터링 체계 강화를 위해 오픈 소스 취약점 관리/분석 시스템을 도입하여 오픈소스 사용 확대로 인한 리스크를 선제적 로 최소화하며, 클라우드 소프트웨어 내부 위협 및 취약점 점검 체계를 수립하여 안 전한 클라우드 환경을 구축할 것입니다. 마지막  로 전사 적인 보안 문화 구축 및 보안 체계 내재화를 위한 참여형 시스템을 구축하여 전사 개인정보 활용 현황을 한 눈에 알 아볼 수 있도록 대시보드를 제공하며, 메일링 컨텐츠를 기 획할 예정입니다. 또한, 신기술 트렌드에 따른 내부 역량 강화 교육계획을 수립하여 신기술에 선제적인 대응을 위 한 정보보호 관리체계를 수립할 예정입니다. 신한라이프의 TOP2를 향한 본격적인 질주에 맞추어 개 인정보보호 및 데이터 보안 활동에 있어서 최고가 될 것을 약속 드립니다.</a:t>
            </a:r>
            <a:endParaRPr sz="800">
              <a:latin typeface="Arial"/>
              <a:ea typeface="Arial"/>
              <a:cs typeface="Arial"/>
              <a:sym typeface="Arial"/>
            </a:endParaRPr>
          </a:p>
        </p:txBody>
      </p:sp>
      <p:sp>
        <p:nvSpPr>
          <p:cNvPr id="6171" name="Google Shape;6171;p98"/>
          <p:cNvSpPr txBox="1"/>
          <p:nvPr/>
        </p:nvSpPr>
        <p:spPr>
          <a:xfrm>
            <a:off x="2327300" y="1253712"/>
            <a:ext cx="4125595" cy="431800"/>
          </a:xfrm>
          <a:prstGeom prst="rect">
            <a:avLst/>
          </a:prstGeom>
          <a:noFill/>
          <a:ln>
            <a:noFill/>
          </a:ln>
        </p:spPr>
        <p:txBody>
          <a:bodyPr anchorCtr="0" anchor="t" bIns="0" lIns="0" spcFirstLastPara="1" rIns="0" wrap="square" tIns="12700">
            <a:spAutoFit/>
          </a:bodyPr>
          <a:lstStyle/>
          <a:p>
            <a:pPr indent="0" lvl="0" marL="12700" marR="5080" rtl="0" algn="l">
              <a:lnSpc>
                <a:spcPct val="148100"/>
              </a:lnSpc>
              <a:spcBef>
                <a:spcPts val="0"/>
              </a:spcBef>
              <a:spcAft>
                <a:spcPts val="0"/>
              </a:spcAft>
              <a:buNone/>
            </a:pPr>
            <a:r>
              <a:rPr b="0" lang="en-US" sz="900">
                <a:solidFill>
                  <a:srgbClr val="231F20"/>
                </a:solidFill>
                <a:latin typeface="Arial"/>
                <a:ea typeface="Arial"/>
                <a:cs typeface="Arial"/>
                <a:sym typeface="Arial"/>
              </a:rPr>
              <a:t>2024년은 내부통제 책임 강화 예정… 정보보호 관리체계와 모니터링 체계를 강화하며, 선제적 보안 문화를 구축해 나갈 것</a:t>
            </a:r>
            <a:endParaRPr sz="900">
              <a:latin typeface="Arial"/>
              <a:ea typeface="Arial"/>
              <a:cs typeface="Arial"/>
              <a:sym typeface="Arial"/>
            </a:endParaRPr>
          </a:p>
        </p:txBody>
      </p:sp>
      <p:sp>
        <p:nvSpPr>
          <p:cNvPr id="6172" name="Google Shape;6172;p98"/>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98</a:t>
            </a:r>
            <a:endParaRPr sz="900">
              <a:latin typeface="Malgun Gothic"/>
              <a:ea typeface="Malgun Gothic"/>
              <a:cs typeface="Malgun Gothic"/>
              <a:sym typeface="Malgun Gothic"/>
            </a:endParaRPr>
          </a:p>
        </p:txBody>
      </p:sp>
      <p:pic>
        <p:nvPicPr>
          <p:cNvPr id="6173" name="Google Shape;6173;p98"/>
          <p:cNvPicPr preferRelativeResize="0"/>
          <p:nvPr/>
        </p:nvPicPr>
        <p:blipFill rotWithShape="1">
          <a:blip r:embed="rId18">
            <a:alphaModFix/>
          </a:blip>
          <a:srcRect b="0" l="0" r="0" t="0"/>
          <a:stretch/>
        </p:blipFill>
        <p:spPr>
          <a:xfrm>
            <a:off x="431999" y="6464984"/>
            <a:ext cx="231013" cy="231013"/>
          </a:xfrm>
          <a:prstGeom prst="rect">
            <a:avLst/>
          </a:prstGeom>
          <a:noFill/>
          <a:ln>
            <a:noFill/>
          </a:ln>
        </p:spPr>
      </p:pic>
      <p:pic>
        <p:nvPicPr>
          <p:cNvPr id="6174" name="Google Shape;6174;p98"/>
          <p:cNvPicPr preferRelativeResize="0"/>
          <p:nvPr/>
        </p:nvPicPr>
        <p:blipFill rotWithShape="1">
          <a:blip r:embed="rId19">
            <a:alphaModFix/>
          </a:blip>
          <a:srcRect b="0" l="0" r="0" t="0"/>
          <a:stretch/>
        </p:blipFill>
        <p:spPr>
          <a:xfrm>
            <a:off x="431999" y="6167054"/>
            <a:ext cx="231013" cy="231012"/>
          </a:xfrm>
          <a:prstGeom prst="rect">
            <a:avLst/>
          </a:prstGeom>
          <a:noFill/>
          <a:ln>
            <a:noFill/>
          </a:ln>
        </p:spPr>
      </p:pic>
      <p:pic>
        <p:nvPicPr>
          <p:cNvPr id="6175" name="Google Shape;6175;p98"/>
          <p:cNvPicPr preferRelativeResize="0"/>
          <p:nvPr/>
        </p:nvPicPr>
        <p:blipFill rotWithShape="1">
          <a:blip r:embed="rId20">
            <a:alphaModFix/>
          </a:blip>
          <a:srcRect b="0" l="0" r="0" t="0"/>
          <a:stretch/>
        </p:blipFill>
        <p:spPr>
          <a:xfrm>
            <a:off x="431999" y="5730434"/>
            <a:ext cx="231013" cy="231013"/>
          </a:xfrm>
          <a:prstGeom prst="rect">
            <a:avLst/>
          </a:prstGeom>
          <a:noFill/>
          <a:ln>
            <a:noFill/>
          </a:ln>
        </p:spPr>
      </p:pic>
      <p:pic>
        <p:nvPicPr>
          <p:cNvPr id="6176" name="Google Shape;6176;p98"/>
          <p:cNvPicPr preferRelativeResize="0"/>
          <p:nvPr/>
        </p:nvPicPr>
        <p:blipFill rotWithShape="1">
          <a:blip r:embed="rId21">
            <a:alphaModFix/>
          </a:blip>
          <a:srcRect b="0" l="0" r="0" t="0"/>
          <a:stretch/>
        </p:blipFill>
        <p:spPr>
          <a:xfrm>
            <a:off x="431999" y="5432504"/>
            <a:ext cx="231013" cy="231012"/>
          </a:xfrm>
          <a:prstGeom prst="rect">
            <a:avLst/>
          </a:prstGeom>
          <a:noFill/>
          <a:ln>
            <a:noFill/>
          </a:ln>
        </p:spPr>
      </p:pic>
      <p:sp>
        <p:nvSpPr>
          <p:cNvPr id="6177" name="Google Shape;6177;p98"/>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81" name="Shape 6181"/>
        <p:cNvGrpSpPr/>
        <p:nvPr/>
      </p:nvGrpSpPr>
      <p:grpSpPr>
        <a:xfrm>
          <a:off x="0" y="0"/>
          <a:ext cx="0" cy="0"/>
          <a:chOff x="0" y="0"/>
          <a:chExt cx="0" cy="0"/>
        </a:xfrm>
      </p:grpSpPr>
      <p:graphicFrame>
        <p:nvGraphicFramePr>
          <p:cNvPr id="6182" name="Google Shape;6182;p99"/>
          <p:cNvGraphicFramePr/>
          <p:nvPr/>
        </p:nvGraphicFramePr>
        <p:xfrm>
          <a:off x="431999" y="1151998"/>
          <a:ext cx="3000000" cy="3000000"/>
        </p:xfrm>
        <a:graphic>
          <a:graphicData uri="http://schemas.openxmlformats.org/drawingml/2006/table">
            <a:tbl>
              <a:tblPr bandRow="1" firstRow="1">
                <a:noFill/>
                <a:tableStyleId>{C31ADFB9-D814-4208-886B-9652E2F75FA4}</a:tableStyleId>
              </a:tblPr>
              <a:tblGrid>
                <a:gridCol w="1403975"/>
              </a:tblGrid>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3">
                            <a:extLst>
                              <a:ext uri="{A12FA001-AC4F-418D-AE19-62706E023703}">
                                <ahyp:hlinkClr val="tx"/>
                              </a:ext>
                            </a:extLst>
                          </a:hlinkClick>
                        </a:rPr>
                        <a:t>Introduction</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4">
                            <a:extLst>
                              <a:ext uri="{A12FA001-AC4F-418D-AE19-62706E023703}">
                                <ahyp:hlinkClr val="tx"/>
                              </a:ext>
                            </a:extLst>
                          </a:hlinkClick>
                        </a:rPr>
                        <a:t>ESG Fundamentals</a:t>
                      </a:r>
                      <a:endParaRPr sz="700" u="none" cap="none" strike="noStrike">
                        <a:latin typeface="Malgun Gothic"/>
                        <a:ea typeface="Malgun Gothic"/>
                        <a:cs typeface="Malgun Gothic"/>
                        <a:sym typeface="Malgun Gothic"/>
                      </a:endParaRPr>
                    </a:p>
                  </a:txBody>
                  <a:tcPr marT="81275" marB="0" marR="0" marL="0">
                    <a:lnT cap="flat" cmpd="sng" w="12700">
                      <a:solidFill>
                        <a:srgbClr val="808285"/>
                      </a:solidFill>
                      <a:prstDash val="solid"/>
                      <a:round/>
                      <a:headEnd len="sm" w="sm" type="none"/>
                      <a:tailEnd len="sm" w="sm" type="none"/>
                    </a:lnT>
                    <a:lnB cap="flat" cmpd="sng" w="12700">
                      <a:solidFill>
                        <a:srgbClr val="808285"/>
                      </a:solidFill>
                      <a:prstDash val="solid"/>
                      <a:round/>
                      <a:headEnd len="sm" w="sm" type="none"/>
                      <a:tailEnd len="sm" w="sm" type="none"/>
                    </a:lnB>
                  </a:tcPr>
                </a:tc>
              </a:tr>
              <a:tr h="287650">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ction="ppaction://hlinksldjump" r:id="rId5">
                            <a:extLst>
                              <a:ext uri="{A12FA001-AC4F-418D-AE19-62706E023703}">
                                <ahyp:hlinkClr val="tx"/>
                              </a:ext>
                            </a:extLst>
                          </a:hlinkClick>
                        </a:rPr>
                        <a:t>ESG Performance</a:t>
                      </a:r>
                      <a:endParaRPr sz="700" u="none" cap="none" strike="noStrike">
                        <a:latin typeface="Malgun Gothic"/>
                        <a:ea typeface="Malgun Gothic"/>
                        <a:cs typeface="Malgun Gothic"/>
                        <a:sym typeface="Malgun Gothic"/>
                      </a:endParaRPr>
                    </a:p>
                  </a:txBody>
                  <a:tcPr marT="8382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6">
                            <a:extLst>
                              <a:ext uri="{A12FA001-AC4F-418D-AE19-62706E023703}">
                                <ahyp:hlinkClr val="tx"/>
                              </a:ext>
                            </a:extLst>
                          </a:hlinkClick>
                        </a:rPr>
                        <a:t>Environmental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7175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7">
                            <a:extLst>
                              <a:ext uri="{A12FA001-AC4F-418D-AE19-62706E023703}">
                                <ahyp:hlinkClr val="tx"/>
                              </a:ext>
                            </a:extLst>
                          </a:hlinkClick>
                        </a:rPr>
                        <a:t>Social</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7650">
                <a:tc>
                  <a:txBody>
                    <a:bodyPr/>
                    <a:lstStyle/>
                    <a:p>
                      <a:pPr indent="0" lvl="0" marL="86995" marR="0" rtl="0" algn="l">
                        <a:lnSpc>
                          <a:spcPct val="100000"/>
                        </a:lnSpc>
                        <a:spcBef>
                          <a:spcPts val="0"/>
                        </a:spcBef>
                        <a:spcAft>
                          <a:spcPts val="0"/>
                        </a:spcAft>
                        <a:buNone/>
                      </a:pPr>
                      <a:r>
                        <a:rPr b="0" lang="en-US" sz="650" u="sng" cap="none" strike="noStrike">
                          <a:solidFill>
                            <a:srgbClr val="58595B"/>
                          </a:solidFill>
                          <a:latin typeface="Arial"/>
                          <a:ea typeface="Arial"/>
                          <a:cs typeface="Arial"/>
                          <a:sym typeface="Arial"/>
                          <a:hlinkClick action="ppaction://hlinksldjump" r:id="rId8">
                            <a:extLst>
                              <a:ext uri="{A12FA001-AC4F-418D-AE19-62706E023703}">
                                <ahyp:hlinkClr val="tx"/>
                              </a:ext>
                            </a:extLst>
                          </a:hlinkClick>
                        </a:rPr>
                        <a:t>Governanc</a:t>
                      </a:r>
                      <a:r>
                        <a:rPr b="0" lang="en-US" sz="650" u="none" cap="none" strike="noStrike">
                          <a:solidFill>
                            <a:srgbClr val="58595B"/>
                          </a:solidFill>
                          <a:latin typeface="Arial"/>
                          <a:ea typeface="Arial"/>
                          <a:cs typeface="Arial"/>
                          <a:sym typeface="Arial"/>
                        </a:rPr>
                        <a:t>e</a:t>
                      </a:r>
                      <a:endParaRPr sz="650" u="none" cap="none" strike="noStrike">
                        <a:latin typeface="Arial"/>
                        <a:ea typeface="Arial"/>
                        <a:cs typeface="Arial"/>
                        <a:sym typeface="Arial"/>
                      </a:endParaRPr>
                    </a:p>
                  </a:txBody>
                  <a:tcPr marT="85725" marB="0" marR="0" marL="0">
                    <a:lnT cap="flat" cmpd="sng" w="9525">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r h="283850">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9">
                            <a:extLst>
                              <a:ext uri="{A12FA001-AC4F-418D-AE19-62706E023703}">
                                <ahyp:hlinkClr val="tx"/>
                              </a:ext>
                            </a:extLst>
                          </a:hlinkClick>
                        </a:rPr>
                        <a:t>건전한 지배구조</a:t>
                      </a:r>
                      <a:endParaRPr sz="650" u="none" cap="none" strike="noStrike">
                        <a:latin typeface="Arial"/>
                        <a:ea typeface="Arial"/>
                        <a:cs typeface="Arial"/>
                        <a:sym typeface="Arial"/>
                      </a:endParaRPr>
                    </a:p>
                  </a:txBody>
                  <a:tcPr marT="1275" marB="0" marR="0" marL="0">
                    <a:lnT cap="flat" cmpd="sng" w="9525">
                      <a:solidFill>
                        <a:srgbClr val="808285"/>
                      </a:solidFill>
                      <a:prstDash val="solid"/>
                      <a:round/>
                      <a:headEnd len="sm" w="sm" type="none"/>
                      <a:tailEnd len="sm" w="sm" type="none"/>
                    </a:lnT>
                  </a:tcPr>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0">
                            <a:extLst>
                              <a:ext uri="{A12FA001-AC4F-418D-AE19-62706E023703}">
                                <ahyp:hlinkClr val="tx"/>
                              </a:ext>
                            </a:extLst>
                          </a:hlinkClick>
                        </a:rPr>
                        <a:t>윤리 및 준법 경영</a:t>
                      </a:r>
                      <a:endParaRPr sz="650" u="none" cap="none" strike="noStrike">
                        <a:latin typeface="Arial"/>
                        <a:ea typeface="Arial"/>
                        <a:cs typeface="Arial"/>
                        <a:sym typeface="Arial"/>
                      </a:endParaRPr>
                    </a:p>
                  </a:txBody>
                  <a:tcPr marT="35550" marB="0" marR="0" marL="0"/>
                </a:tc>
              </a:tr>
              <a:tr h="179700">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1">
                            <a:extLst>
                              <a:ext uri="{A12FA001-AC4F-418D-AE19-62706E023703}">
                                <ahyp:hlinkClr val="tx"/>
                              </a:ext>
                            </a:extLst>
                          </a:hlinkClick>
                        </a:rPr>
                        <a:t>소비자 권익 보호</a:t>
                      </a:r>
                      <a:endParaRPr sz="650" u="none" cap="none" strike="noStrike">
                        <a:latin typeface="Arial"/>
                        <a:ea typeface="Arial"/>
                        <a:cs typeface="Arial"/>
                        <a:sym typeface="Arial"/>
                      </a:endParaRPr>
                    </a:p>
                  </a:txBody>
                  <a:tcPr marT="35550" marB="0" marR="0" marL="0"/>
                </a:tc>
              </a:tr>
              <a:tr h="179075">
                <a:tc>
                  <a:txBody>
                    <a:bodyPr/>
                    <a:lstStyle/>
                    <a:p>
                      <a:pPr indent="0" lvl="0" marL="107950" marR="0" rtl="0" algn="l">
                        <a:lnSpc>
                          <a:spcPct val="100000"/>
                        </a:lnSpc>
                        <a:spcBef>
                          <a:spcPts val="0"/>
                        </a:spcBef>
                        <a:spcAft>
                          <a:spcPts val="0"/>
                        </a:spcAft>
                        <a:buNone/>
                      </a:pPr>
                      <a:r>
                        <a:rPr b="0" lang="en-US" sz="650" u="sng" cap="none" strike="noStrike">
                          <a:solidFill>
                            <a:srgbClr val="808285"/>
                          </a:solidFill>
                          <a:latin typeface="Arial"/>
                          <a:ea typeface="Arial"/>
                          <a:cs typeface="Arial"/>
                          <a:sym typeface="Arial"/>
                          <a:hlinkClick action="ppaction://hlinksldjump" r:id="rId12">
                            <a:extLst>
                              <a:ext uri="{A12FA001-AC4F-418D-AE19-62706E023703}">
                                <ahyp:hlinkClr val="tx"/>
                              </a:ext>
                            </a:extLst>
                          </a:hlinkClick>
                        </a:rPr>
                        <a:t>개인정보보호 및 데이터 보안</a:t>
                      </a:r>
                      <a:endParaRPr sz="650" u="none" cap="none" strike="noStrike">
                        <a:latin typeface="Arial"/>
                        <a:ea typeface="Arial"/>
                        <a:cs typeface="Arial"/>
                        <a:sym typeface="Arial"/>
                      </a:endParaRPr>
                    </a:p>
                  </a:txBody>
                  <a:tcPr marT="35550" marB="0" marR="0" marL="0"/>
                </a:tc>
              </a:tr>
              <a:tr h="292100">
                <a:tc>
                  <a:txBody>
                    <a:bodyPr/>
                    <a:lstStyle/>
                    <a:p>
                      <a:pPr indent="0" lvl="0" marL="107950" marR="0" rtl="0" algn="l">
                        <a:lnSpc>
                          <a:spcPct val="100000"/>
                        </a:lnSpc>
                        <a:spcBef>
                          <a:spcPts val="0"/>
                        </a:spcBef>
                        <a:spcAft>
                          <a:spcPts val="0"/>
                        </a:spcAft>
                        <a:buNone/>
                      </a:pPr>
                      <a:r>
                        <a:rPr b="1" lang="en-US" sz="650" u="sng" cap="none" strike="noStrike">
                          <a:solidFill>
                            <a:srgbClr val="95A4F5"/>
                          </a:solidFill>
                          <a:latin typeface="Malgun Gothic"/>
                          <a:ea typeface="Malgun Gothic"/>
                          <a:cs typeface="Malgun Gothic"/>
                          <a:sym typeface="Malgun Gothic"/>
                          <a:hlinkClick action="ppaction://hlinksldjump" r:id="rId13">
                            <a:extLst>
                              <a:ext uri="{A12FA001-AC4F-418D-AE19-62706E023703}">
                                <ahyp:hlinkClr val="tx"/>
                              </a:ext>
                            </a:extLst>
                          </a:hlinkClick>
                        </a:rPr>
                        <a:t>리스크 관리</a:t>
                      </a:r>
                      <a:endParaRPr sz="650" u="none" cap="none" strike="noStrike">
                        <a:latin typeface="Malgun Gothic"/>
                        <a:ea typeface="Malgun Gothic"/>
                        <a:cs typeface="Malgun Gothic"/>
                        <a:sym typeface="Malgun Gothic"/>
                      </a:endParaRPr>
                    </a:p>
                  </a:txBody>
                  <a:tcPr marT="36200" marB="0" marR="0" marL="0">
                    <a:lnB cap="flat" cmpd="sng" w="12700">
                      <a:solidFill>
                        <a:srgbClr val="808285"/>
                      </a:solidFill>
                      <a:prstDash val="solid"/>
                      <a:round/>
                      <a:headEnd len="sm" w="sm" type="none"/>
                      <a:tailEnd len="sm" w="sm" type="none"/>
                    </a:lnB>
                  </a:tcPr>
                </a:tc>
              </a:tr>
              <a:tr h="278775">
                <a:tc>
                  <a:txBody>
                    <a:bodyPr/>
                    <a:lstStyle/>
                    <a:p>
                      <a:pPr indent="0" lvl="0" marL="0" marR="0" rtl="0" algn="l">
                        <a:lnSpc>
                          <a:spcPct val="100000"/>
                        </a:lnSpc>
                        <a:spcBef>
                          <a:spcPts val="0"/>
                        </a:spcBef>
                        <a:spcAft>
                          <a:spcPts val="0"/>
                        </a:spcAft>
                        <a:buNone/>
                      </a:pPr>
                      <a:r>
                        <a:rPr b="1" lang="en-US" sz="700" u="sng" cap="none" strike="noStrike">
                          <a:solidFill>
                            <a:srgbClr val="58595B"/>
                          </a:solidFill>
                          <a:latin typeface="Malgun Gothic"/>
                          <a:ea typeface="Malgun Gothic"/>
                          <a:cs typeface="Malgun Gothic"/>
                          <a:sym typeface="Malgun Gothic"/>
                          <a:hlinkClick>
                            <a:extLst>
                              <a:ext uri="{A12FA001-AC4F-418D-AE19-62706E023703}">
                                <ahyp:hlinkClr val="tx"/>
                              </a:ext>
                            </a:extLst>
                          </a:hlinkClick>
                        </a:rPr>
                        <a:t>Appendix</a:t>
                      </a:r>
                      <a:endParaRPr sz="700" u="none" cap="none" strike="noStrike">
                        <a:latin typeface="Malgun Gothic"/>
                        <a:ea typeface="Malgun Gothic"/>
                        <a:cs typeface="Malgun Gothic"/>
                        <a:sym typeface="Malgun Gothic"/>
                      </a:endParaRPr>
                    </a:p>
                  </a:txBody>
                  <a:tcPr marT="79375" marB="0" marR="0" marL="0">
                    <a:lnT cap="flat" cmpd="sng" w="12700">
                      <a:solidFill>
                        <a:srgbClr val="808285"/>
                      </a:solidFill>
                      <a:prstDash val="solid"/>
                      <a:round/>
                      <a:headEnd len="sm" w="sm" type="none"/>
                      <a:tailEnd len="sm" w="sm" type="none"/>
                    </a:lnT>
                    <a:lnB cap="flat" cmpd="sng" w="9525">
                      <a:solidFill>
                        <a:srgbClr val="808285"/>
                      </a:solidFill>
                      <a:prstDash val="solid"/>
                      <a:round/>
                      <a:headEnd len="sm" w="sm" type="none"/>
                      <a:tailEnd len="sm" w="sm" type="none"/>
                    </a:lnB>
                  </a:tcPr>
                </a:tc>
              </a:tr>
            </a:tbl>
          </a:graphicData>
        </a:graphic>
      </p:graphicFrame>
      <p:grpSp>
        <p:nvGrpSpPr>
          <p:cNvPr id="6183" name="Google Shape;6183;p99"/>
          <p:cNvGrpSpPr/>
          <p:nvPr/>
        </p:nvGrpSpPr>
        <p:grpSpPr>
          <a:xfrm>
            <a:off x="2339987" y="1827060"/>
            <a:ext cx="2736215" cy="3810"/>
            <a:chOff x="2339987" y="1827060"/>
            <a:chExt cx="2736215" cy="3810"/>
          </a:xfrm>
        </p:grpSpPr>
        <p:sp>
          <p:nvSpPr>
            <p:cNvPr id="6184" name="Google Shape;6184;p99"/>
            <p:cNvSpPr/>
            <p:nvPr/>
          </p:nvSpPr>
          <p:spPr>
            <a:xfrm>
              <a:off x="2349515" y="1828953"/>
              <a:ext cx="2720975" cy="0"/>
            </a:xfrm>
            <a:custGeom>
              <a:rect b="b" l="l" r="r" t="t"/>
              <a:pathLst>
                <a:path extrusionOk="0" h="120000" w="2720975">
                  <a:moveTo>
                    <a:pt x="0" y="0"/>
                  </a:moveTo>
                  <a:lnTo>
                    <a:pt x="2720771" y="0"/>
                  </a:lnTo>
                </a:path>
              </a:pathLst>
            </a:custGeom>
            <a:noFill/>
            <a:ln cap="flat" cmpd="sng" w="9525">
              <a:solidFill>
                <a:srgbClr val="58595B"/>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85" name="Google Shape;6185;p99"/>
            <p:cNvSpPr/>
            <p:nvPr/>
          </p:nvSpPr>
          <p:spPr>
            <a:xfrm>
              <a:off x="2339987" y="1827060"/>
              <a:ext cx="2736215" cy="3810"/>
            </a:xfrm>
            <a:custGeom>
              <a:rect b="b" l="l" r="r" t="t"/>
              <a:pathLst>
                <a:path extrusionOk="0" h="3810" w="2736215">
                  <a:moveTo>
                    <a:pt x="3810" y="1905"/>
                  </a:moveTo>
                  <a:lnTo>
                    <a:pt x="3251" y="558"/>
                  </a:lnTo>
                  <a:lnTo>
                    <a:pt x="1905" y="0"/>
                  </a:lnTo>
                  <a:lnTo>
                    <a:pt x="558" y="558"/>
                  </a:lnTo>
                  <a:lnTo>
                    <a:pt x="0" y="1905"/>
                  </a:lnTo>
                  <a:lnTo>
                    <a:pt x="558" y="3251"/>
                  </a:lnTo>
                  <a:lnTo>
                    <a:pt x="1905" y="3810"/>
                  </a:lnTo>
                  <a:lnTo>
                    <a:pt x="3251" y="3251"/>
                  </a:lnTo>
                  <a:lnTo>
                    <a:pt x="3810" y="1905"/>
                  </a:lnTo>
                  <a:close/>
                </a:path>
                <a:path extrusionOk="0" h="3810" w="2736215">
                  <a:moveTo>
                    <a:pt x="2735999" y="1905"/>
                  </a:moveTo>
                  <a:lnTo>
                    <a:pt x="2735440" y="558"/>
                  </a:lnTo>
                  <a:lnTo>
                    <a:pt x="2734094" y="0"/>
                  </a:lnTo>
                  <a:lnTo>
                    <a:pt x="2732748" y="558"/>
                  </a:lnTo>
                  <a:lnTo>
                    <a:pt x="2732189" y="1905"/>
                  </a:lnTo>
                  <a:lnTo>
                    <a:pt x="2732748" y="3251"/>
                  </a:lnTo>
                  <a:lnTo>
                    <a:pt x="2734094" y="3810"/>
                  </a:lnTo>
                  <a:lnTo>
                    <a:pt x="2735440" y="3251"/>
                  </a:lnTo>
                  <a:lnTo>
                    <a:pt x="2735999" y="1905"/>
                  </a:lnTo>
                  <a:close/>
                </a:path>
              </a:pathLst>
            </a:custGeom>
            <a:solidFill>
              <a:srgbClr val="58595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186" name="Google Shape;6186;p99"/>
          <p:cNvSpPr txBox="1"/>
          <p:nvPr/>
        </p:nvSpPr>
        <p:spPr>
          <a:xfrm>
            <a:off x="2327300" y="1596044"/>
            <a:ext cx="949960" cy="17208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950">
                <a:solidFill>
                  <a:srgbClr val="95A4F5"/>
                </a:solidFill>
                <a:latin typeface="Malgun Gothic"/>
                <a:ea typeface="Malgun Gothic"/>
                <a:cs typeface="Malgun Gothic"/>
                <a:sym typeface="Malgun Gothic"/>
              </a:rPr>
              <a:t>리스크 관리 체계</a:t>
            </a:r>
            <a:endParaRPr sz="950">
              <a:latin typeface="Malgun Gothic"/>
              <a:ea typeface="Malgun Gothic"/>
              <a:cs typeface="Malgun Gothic"/>
              <a:sym typeface="Malgun Gothic"/>
            </a:endParaRPr>
          </a:p>
        </p:txBody>
      </p:sp>
      <p:pic>
        <p:nvPicPr>
          <p:cNvPr id="6187" name="Google Shape;6187;p99"/>
          <p:cNvPicPr preferRelativeResize="0"/>
          <p:nvPr/>
        </p:nvPicPr>
        <p:blipFill rotWithShape="1">
          <a:blip r:embed="rId14">
            <a:alphaModFix/>
          </a:blip>
          <a:srcRect b="0" l="0" r="0" t="0"/>
          <a:stretch/>
        </p:blipFill>
        <p:spPr>
          <a:xfrm>
            <a:off x="3981655" y="2730662"/>
            <a:ext cx="98424" cy="82549"/>
          </a:xfrm>
          <a:prstGeom prst="rect">
            <a:avLst/>
          </a:prstGeom>
          <a:noFill/>
          <a:ln>
            <a:noFill/>
          </a:ln>
        </p:spPr>
      </p:pic>
      <p:sp>
        <p:nvSpPr>
          <p:cNvPr id="6188" name="Google Shape;6188;p99"/>
          <p:cNvSpPr txBox="1"/>
          <p:nvPr/>
        </p:nvSpPr>
        <p:spPr>
          <a:xfrm>
            <a:off x="2327300" y="1908465"/>
            <a:ext cx="2761615" cy="1486535"/>
          </a:xfrm>
          <a:prstGeom prst="rect">
            <a:avLst/>
          </a:prstGeom>
          <a:noFill/>
          <a:ln>
            <a:noFill/>
          </a:ln>
        </p:spPr>
        <p:txBody>
          <a:bodyPr anchorCtr="0" anchor="t" bIns="0" lIns="0" spcFirstLastPara="1" rIns="0" wrap="square" tIns="11425">
            <a:spAutoFit/>
          </a:bodyPr>
          <a:lstStyle/>
          <a:p>
            <a:pPr indent="0" lvl="0" marL="12700" marR="5080" rtl="0" algn="just">
              <a:lnSpc>
                <a:spcPct val="149800"/>
              </a:lnSpc>
              <a:spcBef>
                <a:spcPts val="0"/>
              </a:spcBef>
              <a:spcAft>
                <a:spcPts val="0"/>
              </a:spcAft>
              <a:buNone/>
            </a:pPr>
            <a:r>
              <a:rPr b="0" lang="en-US" sz="800">
                <a:solidFill>
                  <a:srgbClr val="58595B"/>
                </a:solidFill>
                <a:latin typeface="Arial"/>
                <a:ea typeface="Arial"/>
                <a:cs typeface="Arial"/>
                <a:sym typeface="Arial"/>
              </a:rPr>
              <a:t>신한라이프는 모든 전략과 비즈니스 의사결정에서 성장과 리스 크 관리의 균형을 추구하며, 새로운 가치 창출에 기여하는 리스 크 관리 체계를 지향하고 있습니다. 이에 회사 경영상 발생 가능 한 제반 리스크를 인식, 측정, 감시, 통제하기 위한 활동을 수행하 고, 위기 상황에 사전 대응하고 체계적  로 관리할 수 있는 종합 리스크 관리 체계를 구축하고 있습니다. 더불어, 신한금융그룹 과 Semi-Matrix 체계를 통해 그룹 차원에서의 리스크 관리, 모 니터링 및 보고 체계를 강화하고 있습니다.</a:t>
            </a:r>
            <a:endParaRPr sz="800">
              <a:latin typeface="Arial"/>
              <a:ea typeface="Arial"/>
              <a:cs typeface="Arial"/>
              <a:sym typeface="Arial"/>
            </a:endParaRPr>
          </a:p>
        </p:txBody>
      </p:sp>
      <p:pic>
        <p:nvPicPr>
          <p:cNvPr id="6189" name="Google Shape;6189;p99"/>
          <p:cNvPicPr preferRelativeResize="0"/>
          <p:nvPr/>
        </p:nvPicPr>
        <p:blipFill rotWithShape="1">
          <a:blip r:embed="rId14">
            <a:alphaModFix/>
          </a:blip>
          <a:srcRect b="0" l="0" r="0" t="0"/>
          <a:stretch/>
        </p:blipFill>
        <p:spPr>
          <a:xfrm>
            <a:off x="3078966" y="5104800"/>
            <a:ext cx="98424" cy="82549"/>
          </a:xfrm>
          <a:prstGeom prst="rect">
            <a:avLst/>
          </a:prstGeom>
          <a:noFill/>
          <a:ln>
            <a:noFill/>
          </a:ln>
        </p:spPr>
      </p:pic>
      <p:pic>
        <p:nvPicPr>
          <p:cNvPr id="6190" name="Google Shape;6190;p99"/>
          <p:cNvPicPr preferRelativeResize="0"/>
          <p:nvPr/>
        </p:nvPicPr>
        <p:blipFill rotWithShape="1">
          <a:blip r:embed="rId14">
            <a:alphaModFix/>
          </a:blip>
          <a:srcRect b="0" l="0" r="0" t="0"/>
          <a:stretch/>
        </p:blipFill>
        <p:spPr>
          <a:xfrm>
            <a:off x="3072926" y="5470052"/>
            <a:ext cx="98424" cy="82549"/>
          </a:xfrm>
          <a:prstGeom prst="rect">
            <a:avLst/>
          </a:prstGeom>
          <a:noFill/>
          <a:ln>
            <a:noFill/>
          </a:ln>
        </p:spPr>
      </p:pic>
      <p:sp>
        <p:nvSpPr>
          <p:cNvPr id="6191" name="Google Shape;6191;p99"/>
          <p:cNvSpPr txBox="1"/>
          <p:nvPr/>
        </p:nvSpPr>
        <p:spPr>
          <a:xfrm>
            <a:off x="2327300" y="3550782"/>
            <a:ext cx="2763520" cy="2035810"/>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 관리 조직</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체계적인 리스크 관리를 위해 이사회 및 이사회 산하 위험관리위 원회를 운영하고 있습니다. 이사회는 위험 관리 기준, 리스크 총 한도, ORSA 평가 결과 등을 의결하며, 위험관리위원회는 위험 관리 기본방침, 리스크 유형별 허용 한도, 리스크 모니터링 등 주 요 리스크 관련 의사결정을 담당하고, 주요 활동사항을 이사회 에 보고하고 있습니다. 아울러, 효율적인 리스크 관리를 위해 위 험관리위원회 산하에 리스크관리운영위원회와 투자심사위원 회를 운영하고 있  며, 리스크 관리 실무 수행을 위해 CRO 산하 리스크관리팀, 투자리스크평가팀, 운영리스크관리팀을 두어 운 용 부서와 독립적  로 전사 리스크 관리를 수행하고 있습니다.</a:t>
            </a:r>
            <a:endParaRPr sz="800">
              <a:latin typeface="Arial"/>
              <a:ea typeface="Arial"/>
              <a:cs typeface="Arial"/>
              <a:sym typeface="Arial"/>
            </a:endParaRPr>
          </a:p>
        </p:txBody>
      </p:sp>
      <p:pic>
        <p:nvPicPr>
          <p:cNvPr id="6192" name="Google Shape;6192;p99"/>
          <p:cNvPicPr preferRelativeResize="0"/>
          <p:nvPr/>
        </p:nvPicPr>
        <p:blipFill rotWithShape="1">
          <a:blip r:embed="rId14">
            <a:alphaModFix/>
          </a:blip>
          <a:srcRect b="0" l="0" r="0" t="0"/>
          <a:stretch/>
        </p:blipFill>
        <p:spPr>
          <a:xfrm>
            <a:off x="2438558" y="6200556"/>
            <a:ext cx="98424" cy="82549"/>
          </a:xfrm>
          <a:prstGeom prst="rect">
            <a:avLst/>
          </a:prstGeom>
          <a:noFill/>
          <a:ln>
            <a:noFill/>
          </a:ln>
        </p:spPr>
      </p:pic>
      <p:sp>
        <p:nvSpPr>
          <p:cNvPr id="6193" name="Google Shape;6193;p99"/>
          <p:cNvSpPr txBox="1"/>
          <p:nvPr/>
        </p:nvSpPr>
        <p:spPr>
          <a:xfrm>
            <a:off x="2327300" y="5742294"/>
            <a:ext cx="2760345" cy="940435"/>
          </a:xfrm>
          <a:prstGeom prst="rect">
            <a:avLst/>
          </a:prstGeom>
          <a:noFill/>
          <a:ln>
            <a:noFill/>
          </a:ln>
        </p:spPr>
        <p:txBody>
          <a:bodyPr anchorCtr="0" anchor="t" bIns="0" lIns="0" spcFirstLastPara="1" rIns="0" wrap="square" tIns="74925">
            <a:spAutoFit/>
          </a:bodyPr>
          <a:lstStyle/>
          <a:p>
            <a:pPr indent="0" lvl="0" marL="12700" rtl="0" algn="just">
              <a:lnSpc>
                <a:spcPct val="100000"/>
              </a:lnSpc>
              <a:spcBef>
                <a:spcPts val="0"/>
              </a:spcBef>
              <a:spcAft>
                <a:spcPts val="0"/>
              </a:spcAft>
              <a:buNone/>
            </a:pPr>
            <a:r>
              <a:rPr b="1" lang="en-US" sz="750">
                <a:solidFill>
                  <a:srgbClr val="414042"/>
                </a:solidFill>
                <a:latin typeface="Malgun Gothic"/>
                <a:ea typeface="Malgun Gothic"/>
                <a:cs typeface="Malgun Gothic"/>
                <a:sym typeface="Malgun Gothic"/>
              </a:rPr>
              <a:t>리스크 관리 프로세스</a:t>
            </a:r>
            <a:endParaRPr sz="750">
              <a:latin typeface="Malgun Gothic"/>
              <a:ea typeface="Malgun Gothic"/>
              <a:cs typeface="Malgun Gothic"/>
              <a:sym typeface="Malgun Gothic"/>
            </a:endParaRPr>
          </a:p>
          <a:p>
            <a:pPr indent="0" lvl="0" marL="12700" marR="5080" rtl="0" algn="just">
              <a:lnSpc>
                <a:spcPct val="149800"/>
              </a:lnSpc>
              <a:spcBef>
                <a:spcPts val="50"/>
              </a:spcBef>
              <a:spcAft>
                <a:spcPts val="0"/>
              </a:spcAft>
              <a:buNone/>
            </a:pPr>
            <a:r>
              <a:rPr b="0" lang="en-US" sz="800">
                <a:solidFill>
                  <a:srgbClr val="58595B"/>
                </a:solidFill>
                <a:latin typeface="Arial"/>
                <a:ea typeface="Arial"/>
                <a:cs typeface="Arial"/>
                <a:sym typeface="Arial"/>
              </a:rPr>
              <a:t>신한라이프는 복잡한 보험상품의 특성 및 불확실한 외부 금융환 경  로부터 발생할 수 있는 다양한 리스크를 인식하고 측정하여 평가한 후, 관리 전략과 정책을 수립하여 통제하고 다시 모니터링 을 통해 리스크를 인식하는 순환 절차를 통해 관리하고 있습니다.</a:t>
            </a:r>
            <a:endParaRPr sz="800">
              <a:latin typeface="Arial"/>
              <a:ea typeface="Arial"/>
              <a:cs typeface="Arial"/>
              <a:sym typeface="Arial"/>
            </a:endParaRPr>
          </a:p>
        </p:txBody>
      </p:sp>
      <p:sp>
        <p:nvSpPr>
          <p:cNvPr id="6194" name="Google Shape;6194;p99"/>
          <p:cNvSpPr txBox="1"/>
          <p:nvPr/>
        </p:nvSpPr>
        <p:spPr>
          <a:xfrm>
            <a:off x="5427111" y="744068"/>
            <a:ext cx="81216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리스크 관리 조직 체계</a:t>
            </a:r>
            <a:endParaRPr sz="700">
              <a:latin typeface="Arial"/>
              <a:ea typeface="Arial"/>
              <a:cs typeface="Arial"/>
              <a:sym typeface="Arial"/>
            </a:endParaRPr>
          </a:p>
        </p:txBody>
      </p:sp>
      <p:grpSp>
        <p:nvGrpSpPr>
          <p:cNvPr id="6195" name="Google Shape;6195;p99"/>
          <p:cNvGrpSpPr/>
          <p:nvPr/>
        </p:nvGrpSpPr>
        <p:grpSpPr>
          <a:xfrm>
            <a:off x="5328464" y="720462"/>
            <a:ext cx="4967072" cy="197072"/>
            <a:chOff x="5328464" y="720462"/>
            <a:chExt cx="4967072" cy="197072"/>
          </a:xfrm>
        </p:grpSpPr>
        <p:pic>
          <p:nvPicPr>
            <p:cNvPr id="6196" name="Google Shape;6196;p99"/>
            <p:cNvPicPr preferRelativeResize="0"/>
            <p:nvPr/>
          </p:nvPicPr>
          <p:blipFill rotWithShape="1">
            <a:blip r:embed="rId15">
              <a:alphaModFix/>
            </a:blip>
            <a:srcRect b="0" l="0" r="0" t="0"/>
            <a:stretch/>
          </p:blipFill>
          <p:spPr>
            <a:xfrm>
              <a:off x="5328464" y="720903"/>
              <a:ext cx="90928" cy="196631"/>
            </a:xfrm>
            <a:prstGeom prst="rect">
              <a:avLst/>
            </a:prstGeom>
            <a:noFill/>
            <a:ln>
              <a:noFill/>
            </a:ln>
          </p:spPr>
        </p:pic>
        <p:sp>
          <p:nvSpPr>
            <p:cNvPr id="6197" name="Google Shape;6197;p99"/>
            <p:cNvSpPr/>
            <p:nvPr/>
          </p:nvSpPr>
          <p:spPr>
            <a:xfrm>
              <a:off x="5440358" y="916093"/>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198" name="Google Shape;6198;p99"/>
            <p:cNvPicPr preferRelativeResize="0"/>
            <p:nvPr/>
          </p:nvPicPr>
          <p:blipFill rotWithShape="1">
            <a:blip r:embed="rId16">
              <a:alphaModFix/>
            </a:blip>
            <a:srcRect b="0" l="0" r="0" t="0"/>
            <a:stretch/>
          </p:blipFill>
          <p:spPr>
            <a:xfrm>
              <a:off x="10204608" y="720462"/>
              <a:ext cx="90928" cy="196631"/>
            </a:xfrm>
            <a:prstGeom prst="rect">
              <a:avLst/>
            </a:prstGeom>
            <a:noFill/>
            <a:ln>
              <a:noFill/>
            </a:ln>
          </p:spPr>
        </p:pic>
        <p:sp>
          <p:nvSpPr>
            <p:cNvPr id="6199" name="Google Shape;6199;p99"/>
            <p:cNvSpPr/>
            <p:nvPr/>
          </p:nvSpPr>
          <p:spPr>
            <a:xfrm>
              <a:off x="5436536" y="721903"/>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00" name="Google Shape;6200;p99"/>
            <p:cNvSpPr/>
            <p:nvPr/>
          </p:nvSpPr>
          <p:spPr>
            <a:xfrm>
              <a:off x="5329906" y="721906"/>
              <a:ext cx="4964430" cy="194310"/>
            </a:xfrm>
            <a:custGeom>
              <a:rect b="b" l="l" r="r" t="t"/>
              <a:pathLst>
                <a:path extrusionOk="0" h="194309" w="4964430">
                  <a:moveTo>
                    <a:pt x="165" y="91376"/>
                  </a:moveTo>
                  <a:lnTo>
                    <a:pt x="50" y="93268"/>
                  </a:lnTo>
                  <a:lnTo>
                    <a:pt x="0" y="95173"/>
                  </a:lnTo>
                  <a:lnTo>
                    <a:pt x="0" y="97091"/>
                  </a:lnTo>
                  <a:lnTo>
                    <a:pt x="0" y="99009"/>
                  </a:lnTo>
                  <a:lnTo>
                    <a:pt x="50" y="100914"/>
                  </a:lnTo>
                  <a:lnTo>
                    <a:pt x="165" y="102806"/>
                  </a:lnTo>
                </a:path>
                <a:path extrusionOk="0" h="194309" w="4964430">
                  <a:moveTo>
                    <a:pt x="91376" y="194017"/>
                  </a:moveTo>
                  <a:lnTo>
                    <a:pt x="93268" y="194132"/>
                  </a:lnTo>
                  <a:lnTo>
                    <a:pt x="95173" y="194182"/>
                  </a:lnTo>
                  <a:lnTo>
                    <a:pt x="97091" y="194182"/>
                  </a:lnTo>
                  <a:lnTo>
                    <a:pt x="102819" y="194182"/>
                  </a:lnTo>
                </a:path>
                <a:path extrusionOk="0" h="194309" w="4964430">
                  <a:moveTo>
                    <a:pt x="4861369" y="194182"/>
                  </a:moveTo>
                  <a:lnTo>
                    <a:pt x="4867097" y="194182"/>
                  </a:lnTo>
                  <a:lnTo>
                    <a:pt x="4869014" y="194182"/>
                  </a:lnTo>
                  <a:lnTo>
                    <a:pt x="4870919" y="194132"/>
                  </a:lnTo>
                  <a:lnTo>
                    <a:pt x="4872812" y="194017"/>
                  </a:lnTo>
                </a:path>
                <a:path extrusionOk="0" h="194309" w="4964430">
                  <a:moveTo>
                    <a:pt x="4964023" y="102806"/>
                  </a:moveTo>
                  <a:lnTo>
                    <a:pt x="4964137" y="100914"/>
                  </a:lnTo>
                  <a:lnTo>
                    <a:pt x="4964188" y="99009"/>
                  </a:lnTo>
                  <a:lnTo>
                    <a:pt x="4964188" y="97091"/>
                  </a:lnTo>
                  <a:lnTo>
                    <a:pt x="4964188" y="95173"/>
                  </a:lnTo>
                  <a:lnTo>
                    <a:pt x="4964137" y="93268"/>
                  </a:lnTo>
                  <a:lnTo>
                    <a:pt x="4964023" y="91376"/>
                  </a:lnTo>
                </a:path>
                <a:path extrusionOk="0" h="194309" w="4964430">
                  <a:moveTo>
                    <a:pt x="4872812" y="165"/>
                  </a:moveTo>
                  <a:lnTo>
                    <a:pt x="4870919" y="50"/>
                  </a:lnTo>
                  <a:lnTo>
                    <a:pt x="4869014" y="0"/>
                  </a:lnTo>
                  <a:lnTo>
                    <a:pt x="4867097" y="0"/>
                  </a:lnTo>
                  <a:lnTo>
                    <a:pt x="4861369" y="0"/>
                  </a:lnTo>
                </a:path>
                <a:path extrusionOk="0" h="194309"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201" name="Google Shape;6201;p99"/>
            <p:cNvPicPr preferRelativeResize="0"/>
            <p:nvPr/>
          </p:nvPicPr>
          <p:blipFill rotWithShape="1">
            <a:blip r:embed="rId17">
              <a:alphaModFix/>
            </a:blip>
            <a:srcRect b="0" l="0" r="0" t="0"/>
            <a:stretch/>
          </p:blipFill>
          <p:spPr>
            <a:xfrm>
              <a:off x="10122367" y="763309"/>
              <a:ext cx="111391" cy="111378"/>
            </a:xfrm>
            <a:prstGeom prst="rect">
              <a:avLst/>
            </a:prstGeom>
            <a:noFill/>
            <a:ln>
              <a:noFill/>
            </a:ln>
          </p:spPr>
        </p:pic>
      </p:grpSp>
      <p:sp>
        <p:nvSpPr>
          <p:cNvPr id="6202" name="Google Shape;6202;p99"/>
          <p:cNvSpPr txBox="1"/>
          <p:nvPr/>
        </p:nvSpPr>
        <p:spPr>
          <a:xfrm>
            <a:off x="5427111" y="4015461"/>
            <a:ext cx="79057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700">
                <a:solidFill>
                  <a:srgbClr val="231F20"/>
                </a:solidFill>
                <a:latin typeface="Arial"/>
                <a:ea typeface="Arial"/>
                <a:cs typeface="Arial"/>
                <a:sym typeface="Arial"/>
              </a:rPr>
              <a:t>리스크 관리 프로세스</a:t>
            </a:r>
            <a:endParaRPr sz="700">
              <a:latin typeface="Arial"/>
              <a:ea typeface="Arial"/>
              <a:cs typeface="Arial"/>
              <a:sym typeface="Arial"/>
            </a:endParaRPr>
          </a:p>
        </p:txBody>
      </p:sp>
      <p:grpSp>
        <p:nvGrpSpPr>
          <p:cNvPr id="6203" name="Google Shape;6203;p99"/>
          <p:cNvGrpSpPr/>
          <p:nvPr/>
        </p:nvGrpSpPr>
        <p:grpSpPr>
          <a:xfrm>
            <a:off x="5328464" y="3991855"/>
            <a:ext cx="4967072" cy="197072"/>
            <a:chOff x="5328464" y="3991855"/>
            <a:chExt cx="4967072" cy="197072"/>
          </a:xfrm>
        </p:grpSpPr>
        <p:pic>
          <p:nvPicPr>
            <p:cNvPr id="6204" name="Google Shape;6204;p99"/>
            <p:cNvPicPr preferRelativeResize="0"/>
            <p:nvPr/>
          </p:nvPicPr>
          <p:blipFill rotWithShape="1">
            <a:blip r:embed="rId18">
              <a:alphaModFix/>
            </a:blip>
            <a:srcRect b="0" l="0" r="0" t="0"/>
            <a:stretch/>
          </p:blipFill>
          <p:spPr>
            <a:xfrm>
              <a:off x="5328464" y="3992295"/>
              <a:ext cx="90928" cy="196632"/>
            </a:xfrm>
            <a:prstGeom prst="rect">
              <a:avLst/>
            </a:prstGeom>
            <a:noFill/>
            <a:ln>
              <a:noFill/>
            </a:ln>
          </p:spPr>
        </p:pic>
        <p:sp>
          <p:nvSpPr>
            <p:cNvPr id="6205" name="Google Shape;6205;p99"/>
            <p:cNvSpPr/>
            <p:nvPr/>
          </p:nvSpPr>
          <p:spPr>
            <a:xfrm>
              <a:off x="5440358" y="4187487"/>
              <a:ext cx="4747260" cy="0"/>
            </a:xfrm>
            <a:custGeom>
              <a:rect b="b" l="l" r="r" t="t"/>
              <a:pathLst>
                <a:path extrusionOk="0" h="120000" w="4747259">
                  <a:moveTo>
                    <a:pt x="0" y="0"/>
                  </a:moveTo>
                  <a:lnTo>
                    <a:pt x="4747107"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206" name="Google Shape;6206;p99"/>
            <p:cNvPicPr preferRelativeResize="0"/>
            <p:nvPr/>
          </p:nvPicPr>
          <p:blipFill rotWithShape="1">
            <a:blip r:embed="rId16">
              <a:alphaModFix/>
            </a:blip>
            <a:srcRect b="0" l="0" r="0" t="0"/>
            <a:stretch/>
          </p:blipFill>
          <p:spPr>
            <a:xfrm>
              <a:off x="10204608" y="3991855"/>
              <a:ext cx="90928" cy="196632"/>
            </a:xfrm>
            <a:prstGeom prst="rect">
              <a:avLst/>
            </a:prstGeom>
            <a:noFill/>
            <a:ln>
              <a:noFill/>
            </a:ln>
          </p:spPr>
        </p:pic>
        <p:sp>
          <p:nvSpPr>
            <p:cNvPr id="6207" name="Google Shape;6207;p99"/>
            <p:cNvSpPr/>
            <p:nvPr/>
          </p:nvSpPr>
          <p:spPr>
            <a:xfrm>
              <a:off x="5436536" y="3993296"/>
              <a:ext cx="4747260" cy="0"/>
            </a:xfrm>
            <a:custGeom>
              <a:rect b="b" l="l" r="r" t="t"/>
              <a:pathLst>
                <a:path extrusionOk="0" h="120000" w="4747259">
                  <a:moveTo>
                    <a:pt x="4747107" y="0"/>
                  </a:moveTo>
                  <a:lnTo>
                    <a:pt x="0"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08" name="Google Shape;6208;p99"/>
            <p:cNvSpPr/>
            <p:nvPr/>
          </p:nvSpPr>
          <p:spPr>
            <a:xfrm>
              <a:off x="5329906" y="3993300"/>
              <a:ext cx="4964430" cy="194310"/>
            </a:xfrm>
            <a:custGeom>
              <a:rect b="b" l="l" r="r" t="t"/>
              <a:pathLst>
                <a:path extrusionOk="0" h="194310" w="4964430">
                  <a:moveTo>
                    <a:pt x="165" y="91376"/>
                  </a:moveTo>
                  <a:lnTo>
                    <a:pt x="50" y="93268"/>
                  </a:lnTo>
                  <a:lnTo>
                    <a:pt x="0" y="95173"/>
                  </a:lnTo>
                  <a:lnTo>
                    <a:pt x="0" y="97091"/>
                  </a:lnTo>
                  <a:lnTo>
                    <a:pt x="0" y="99009"/>
                  </a:lnTo>
                  <a:lnTo>
                    <a:pt x="50" y="100914"/>
                  </a:lnTo>
                  <a:lnTo>
                    <a:pt x="165" y="102806"/>
                  </a:lnTo>
                </a:path>
                <a:path extrusionOk="0" h="194310" w="4964430">
                  <a:moveTo>
                    <a:pt x="91376" y="194017"/>
                  </a:moveTo>
                  <a:lnTo>
                    <a:pt x="93268" y="194132"/>
                  </a:lnTo>
                  <a:lnTo>
                    <a:pt x="95173" y="194182"/>
                  </a:lnTo>
                  <a:lnTo>
                    <a:pt x="97091" y="194182"/>
                  </a:lnTo>
                  <a:lnTo>
                    <a:pt x="102819" y="194182"/>
                  </a:lnTo>
                </a:path>
                <a:path extrusionOk="0" h="194310" w="4964430">
                  <a:moveTo>
                    <a:pt x="4861369" y="194182"/>
                  </a:moveTo>
                  <a:lnTo>
                    <a:pt x="4867097" y="194182"/>
                  </a:lnTo>
                  <a:lnTo>
                    <a:pt x="4869014" y="194182"/>
                  </a:lnTo>
                  <a:lnTo>
                    <a:pt x="4870919" y="194132"/>
                  </a:lnTo>
                  <a:lnTo>
                    <a:pt x="4872812" y="194017"/>
                  </a:lnTo>
                </a:path>
                <a:path extrusionOk="0" h="194310" w="4964430">
                  <a:moveTo>
                    <a:pt x="4964023" y="102806"/>
                  </a:moveTo>
                  <a:lnTo>
                    <a:pt x="4964137" y="100914"/>
                  </a:lnTo>
                  <a:lnTo>
                    <a:pt x="4964188" y="99009"/>
                  </a:lnTo>
                  <a:lnTo>
                    <a:pt x="4964188" y="97091"/>
                  </a:lnTo>
                  <a:lnTo>
                    <a:pt x="4964188" y="95173"/>
                  </a:lnTo>
                  <a:lnTo>
                    <a:pt x="4964137" y="93268"/>
                  </a:lnTo>
                  <a:lnTo>
                    <a:pt x="4964023" y="91376"/>
                  </a:lnTo>
                </a:path>
                <a:path extrusionOk="0" h="194310" w="4964430">
                  <a:moveTo>
                    <a:pt x="4872812" y="165"/>
                  </a:moveTo>
                  <a:lnTo>
                    <a:pt x="4870919" y="50"/>
                  </a:lnTo>
                  <a:lnTo>
                    <a:pt x="4869014" y="0"/>
                  </a:lnTo>
                  <a:lnTo>
                    <a:pt x="4867097" y="0"/>
                  </a:lnTo>
                  <a:lnTo>
                    <a:pt x="4861369" y="0"/>
                  </a:lnTo>
                </a:path>
                <a:path extrusionOk="0" h="194310" w="4964430">
                  <a:moveTo>
                    <a:pt x="102819" y="0"/>
                  </a:moveTo>
                  <a:lnTo>
                    <a:pt x="97091" y="0"/>
                  </a:lnTo>
                  <a:lnTo>
                    <a:pt x="95173" y="0"/>
                  </a:lnTo>
                  <a:lnTo>
                    <a:pt x="93268" y="50"/>
                  </a:lnTo>
                  <a:lnTo>
                    <a:pt x="91376" y="165"/>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209" name="Google Shape;6209;p99"/>
            <p:cNvPicPr preferRelativeResize="0"/>
            <p:nvPr/>
          </p:nvPicPr>
          <p:blipFill rotWithShape="1">
            <a:blip r:embed="rId19">
              <a:alphaModFix/>
            </a:blip>
            <a:srcRect b="0" l="0" r="0" t="0"/>
            <a:stretch/>
          </p:blipFill>
          <p:spPr>
            <a:xfrm>
              <a:off x="10122367" y="4034702"/>
              <a:ext cx="111391" cy="111378"/>
            </a:xfrm>
            <a:prstGeom prst="rect">
              <a:avLst/>
            </a:prstGeom>
            <a:noFill/>
            <a:ln>
              <a:noFill/>
            </a:ln>
          </p:spPr>
        </p:pic>
      </p:grpSp>
      <p:pic>
        <p:nvPicPr>
          <p:cNvPr id="6210" name="Google Shape;6210;p99"/>
          <p:cNvPicPr preferRelativeResize="0"/>
          <p:nvPr/>
        </p:nvPicPr>
        <p:blipFill rotWithShape="1">
          <a:blip r:embed="rId20">
            <a:alphaModFix/>
          </a:blip>
          <a:srcRect b="0" l="0" r="0" t="0"/>
          <a:stretch/>
        </p:blipFill>
        <p:spPr>
          <a:xfrm>
            <a:off x="7952624" y="3029418"/>
            <a:ext cx="82550" cy="69850"/>
          </a:xfrm>
          <a:prstGeom prst="rect">
            <a:avLst/>
          </a:prstGeom>
          <a:noFill/>
          <a:ln>
            <a:noFill/>
          </a:ln>
        </p:spPr>
      </p:pic>
      <p:pic>
        <p:nvPicPr>
          <p:cNvPr id="6211" name="Google Shape;6211;p99"/>
          <p:cNvPicPr preferRelativeResize="0"/>
          <p:nvPr/>
        </p:nvPicPr>
        <p:blipFill rotWithShape="1">
          <a:blip r:embed="rId20">
            <a:alphaModFix/>
          </a:blip>
          <a:srcRect b="0" l="0" r="0" t="0"/>
          <a:stretch/>
        </p:blipFill>
        <p:spPr>
          <a:xfrm>
            <a:off x="7701392" y="3227419"/>
            <a:ext cx="82550" cy="69850"/>
          </a:xfrm>
          <a:prstGeom prst="rect">
            <a:avLst/>
          </a:prstGeom>
          <a:noFill/>
          <a:ln>
            <a:noFill/>
          </a:ln>
        </p:spPr>
      </p:pic>
      <p:graphicFrame>
        <p:nvGraphicFramePr>
          <p:cNvPr id="6212" name="Google Shape;6212;p99"/>
          <p:cNvGraphicFramePr/>
          <p:nvPr/>
        </p:nvGraphicFramePr>
        <p:xfrm>
          <a:off x="5328000" y="2792011"/>
          <a:ext cx="3000000" cy="3000000"/>
        </p:xfrm>
        <a:graphic>
          <a:graphicData uri="http://schemas.openxmlformats.org/drawingml/2006/table">
            <a:tbl>
              <a:tblPr bandRow="1" firstRow="1">
                <a:noFill/>
                <a:tableStyleId>{C31ADFB9-D814-4208-886B-9652E2F75FA4}</a:tableStyleId>
              </a:tblPr>
              <a:tblGrid>
                <a:gridCol w="1080125"/>
                <a:gridCol w="72400"/>
                <a:gridCol w="3816350"/>
              </a:tblGrid>
              <a:tr h="179700">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내용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19747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리스크관리운영위원회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경영상 발생하는 각종 리스크를 실무적 로 종합 관리</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투자심사위원회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합리적인 여신 및 투자 의사결정 로 자산의 건전성 제고</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위기관리위원회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전사 종합위기관리 차원의 위기상황 단계 및 대응방안 결정</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197475">
                <a:tc>
                  <a:txBody>
                    <a:bodyPr/>
                    <a:lstStyle/>
                    <a:p>
                      <a:pPr indent="0" lvl="0" marL="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위기관리협의회</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위기 인식 판단 지표 임계점 초과 시 영향 분석 및 위기 대응 방안 마련 및 수행</a:t>
                      </a:r>
                      <a:endParaRPr sz="700" u="none" cap="none" strike="noStrike">
                        <a:latin typeface="Arial"/>
                        <a:ea typeface="Arial"/>
                        <a:cs typeface="Arial"/>
                        <a:sym typeface="Arial"/>
                      </a:endParaRPr>
                    </a:p>
                  </a:txBody>
                  <a:tcPr marT="36825"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bl>
          </a:graphicData>
        </a:graphic>
      </p:graphicFrame>
      <p:graphicFrame>
        <p:nvGraphicFramePr>
          <p:cNvPr id="6213" name="Google Shape;6213;p99"/>
          <p:cNvGraphicFramePr/>
          <p:nvPr/>
        </p:nvGraphicFramePr>
        <p:xfrm>
          <a:off x="5328000" y="4784823"/>
          <a:ext cx="3000000" cy="3000000"/>
        </p:xfrm>
        <a:graphic>
          <a:graphicData uri="http://schemas.openxmlformats.org/drawingml/2006/table">
            <a:tbl>
              <a:tblPr bandRow="1" firstRow="1">
                <a:noFill/>
                <a:tableStyleId>{C31ADFB9-D814-4208-886B-9652E2F75FA4}</a:tableStyleId>
              </a:tblPr>
              <a:tblGrid>
                <a:gridCol w="1080125"/>
                <a:gridCol w="72400"/>
                <a:gridCol w="3024500"/>
                <a:gridCol w="792475"/>
              </a:tblGrid>
              <a:tr h="179700">
                <a:tc>
                  <a:txBody>
                    <a:bodyPr/>
                    <a:lstStyle/>
                    <a:p>
                      <a:pPr indent="0" lvl="0" marL="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구분</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3556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주요내용</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c>
                  <a:txBody>
                    <a:bodyPr/>
                    <a:lstStyle/>
                    <a:p>
                      <a:pPr indent="0" lvl="0" marL="107950" marR="0" rtl="0" algn="l">
                        <a:lnSpc>
                          <a:spcPct val="100000"/>
                        </a:lnSpc>
                        <a:spcBef>
                          <a:spcPts val="0"/>
                        </a:spcBef>
                        <a:spcAft>
                          <a:spcPts val="0"/>
                        </a:spcAft>
                        <a:buNone/>
                      </a:pPr>
                      <a:r>
                        <a:rPr b="0" lang="en-US" sz="700" u="none" cap="none" strike="noStrike">
                          <a:solidFill>
                            <a:srgbClr val="95A4F5"/>
                          </a:solidFill>
                          <a:latin typeface="Arial"/>
                          <a:ea typeface="Arial"/>
                          <a:cs typeface="Arial"/>
                          <a:sym typeface="Arial"/>
                        </a:rPr>
                        <a:t>담당부서</a:t>
                      </a:r>
                      <a:endParaRPr sz="700" u="none" cap="none" strike="noStrike">
                        <a:latin typeface="Arial"/>
                        <a:ea typeface="Arial"/>
                        <a:cs typeface="Arial"/>
                        <a:sym typeface="Arial"/>
                      </a:endParaRPr>
                    </a:p>
                  </a:txBody>
                  <a:tcPr marT="273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solidFill>
                      <a:srgbClr val="EAECFC"/>
                    </a:solidFill>
                  </a:tcPr>
                </a:tc>
              </a:tr>
              <a:tr h="53975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lang="en-US" sz="700" u="none" cap="none" strike="noStrike">
                          <a:solidFill>
                            <a:srgbClr val="58595B"/>
                          </a:solidFill>
                          <a:latin typeface="Arial"/>
                          <a:ea typeface="Arial"/>
                          <a:cs typeface="Arial"/>
                          <a:sym typeface="Arial"/>
                        </a:rPr>
                        <a:t>리스크 인식</a:t>
                      </a:r>
                      <a:endParaRPr sz="700" u="none" cap="none" strike="noStrike">
                        <a:latin typeface="Arial"/>
                        <a:ea typeface="Arial"/>
                        <a:cs typeface="Arial"/>
                        <a:sym typeface="Arial"/>
                      </a:endParaRPr>
                    </a:p>
                  </a:txBody>
                  <a:tcPr marT="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T cap="flat" cmpd="sng" w="9525">
                      <a:solidFill>
                        <a:srgbClr val="95A4F5"/>
                      </a:solidFill>
                      <a:prstDash val="solid"/>
                      <a:round/>
                      <a:headEnd len="sm" w="sm" type="none"/>
                      <a:tailEnd len="sm" w="sm" type="none"/>
                    </a:lnT>
                  </a:tcPr>
                </a:tc>
                <a:tc>
                  <a:txBody>
                    <a:bodyPr/>
                    <a:lstStyle/>
                    <a:p>
                      <a:pPr indent="-44450" lvl="0" marL="8128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각 부서별로 담당하는 주요 업무 프로세스에 내재된 리스크 파악 및 정의</a:t>
                      </a:r>
                      <a:endParaRPr sz="700" u="none" cap="none" strike="noStrike">
                        <a:latin typeface="Arial"/>
                        <a:ea typeface="Arial"/>
                        <a:cs typeface="Arial"/>
                        <a:sym typeface="Arial"/>
                      </a:endParaRPr>
                    </a:p>
                    <a:p>
                      <a:pPr indent="-44450" lvl="0" marL="8128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각 부서별로 관리해야하는 총괄적인 리스크 관리 정책 수립</a:t>
                      </a:r>
                      <a:endParaRPr sz="700" u="none" cap="none" strike="noStrike">
                        <a:latin typeface="Arial"/>
                        <a:ea typeface="Arial"/>
                        <a:cs typeface="Arial"/>
                        <a:sym typeface="Arial"/>
                      </a:endParaRPr>
                    </a:p>
                    <a:p>
                      <a:pPr indent="-44450" lvl="0" marL="81280" marR="0" rtl="0" algn="l">
                        <a:lnSpc>
                          <a:spcPct val="100000"/>
                        </a:lnSpc>
                        <a:spcBef>
                          <a:spcPts val="26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 측정 방법론 정의 및 각 리스크별 한도/모니터링 지표 설정</a:t>
                      </a:r>
                      <a:endParaRPr sz="700" u="none" cap="none" strike="noStrike">
                        <a:latin typeface="Arial"/>
                        <a:ea typeface="Arial"/>
                        <a:cs typeface="Arial"/>
                        <a:sym typeface="Arial"/>
                      </a:endParaRPr>
                    </a:p>
                  </a:txBody>
                  <a:tcPr marT="679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107950" marR="173355" rtl="0" algn="l">
                        <a:lnSpc>
                          <a:spcPct val="131000"/>
                        </a:lnSpc>
                        <a:spcBef>
                          <a:spcPts val="0"/>
                        </a:spcBef>
                        <a:spcAft>
                          <a:spcPts val="0"/>
                        </a:spcAft>
                        <a:buNone/>
                      </a:pPr>
                      <a:r>
                        <a:rPr b="0" lang="en-US" sz="700" u="none" cap="none" strike="noStrike">
                          <a:solidFill>
                            <a:srgbClr val="58595B"/>
                          </a:solidFill>
                          <a:latin typeface="Arial"/>
                          <a:ea typeface="Arial"/>
                          <a:cs typeface="Arial"/>
                          <a:sym typeface="Arial"/>
                        </a:rPr>
                        <a:t>현업부서 리스크관리팀</a:t>
                      </a:r>
                      <a:endParaRPr sz="700" u="none" cap="none" strike="noStrike">
                        <a:latin typeface="Arial"/>
                        <a:ea typeface="Arial"/>
                        <a:cs typeface="Arial"/>
                        <a:sym typeface="Arial"/>
                      </a:endParaRPr>
                    </a:p>
                  </a:txBody>
                  <a:tcPr marT="25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리스크 측정</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0" lvl="0" marL="35560" marR="0" rtl="0" algn="l">
                        <a:lnSpc>
                          <a:spcPct val="100000"/>
                        </a:lnSpc>
                        <a:spcBef>
                          <a:spcPts val="0"/>
                        </a:spcBef>
                        <a:spcAft>
                          <a:spcPts val="0"/>
                        </a:spcAft>
                        <a:buNone/>
                      </a:pPr>
                      <a:r>
                        <a:rPr b="0" lang="en-US" sz="700" u="none" cap="none" strike="noStrike">
                          <a:solidFill>
                            <a:srgbClr val="58595B"/>
                          </a:solidFill>
                          <a:latin typeface="Arial"/>
                          <a:ea typeface="Arial"/>
                          <a:cs typeface="Arial"/>
                          <a:sym typeface="Arial"/>
                        </a:rPr>
                        <a:t>· 유형별 리스크 측정지표에 대한 위험액 측정</a:t>
                      </a:r>
                      <a:endParaRPr sz="700" u="none" cap="none" strike="noStrike">
                        <a:latin typeface="Arial"/>
                        <a:ea typeface="Arial"/>
                        <a:cs typeface="Arial"/>
                        <a:sym typeface="Arial"/>
                      </a:endParaRPr>
                    </a:p>
                    <a:p>
                      <a:pPr indent="0" lvl="0" marL="83820" marR="0" rtl="0" algn="l">
                        <a:lnSpc>
                          <a:spcPct val="100000"/>
                        </a:lnSpc>
                        <a:spcBef>
                          <a:spcPts val="259"/>
                        </a:spcBef>
                        <a:spcAft>
                          <a:spcPts val="0"/>
                        </a:spcAft>
                        <a:buNone/>
                      </a:pPr>
                      <a:r>
                        <a:rPr b="0" lang="en-US" sz="700" u="none" cap="none" strike="noStrike">
                          <a:solidFill>
                            <a:srgbClr val="58595B"/>
                          </a:solidFill>
                          <a:latin typeface="Arial"/>
                          <a:ea typeface="Arial"/>
                          <a:cs typeface="Arial"/>
                          <a:sym typeface="Arial"/>
                        </a:rPr>
                        <a:t>-보험·금리·신용·시장·유동성·운영·정성적 리스크 등</a:t>
                      </a:r>
                      <a:endParaRPr sz="700" u="none" cap="none" strike="noStrike">
                        <a:latin typeface="Arial"/>
                        <a:ea typeface="Arial"/>
                        <a:cs typeface="Arial"/>
                        <a:sym typeface="Arial"/>
                      </a:endParaRPr>
                    </a:p>
                  </a:txBody>
                  <a:tcPr marT="660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0795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리스크관리팀</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리스크 평가/보고</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8128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측정된 리스크와 설정된 리스크 한도를 비교하여 준수여부 평가</a:t>
                      </a:r>
                      <a:endParaRPr sz="700" u="none" cap="none" strike="noStrike">
                        <a:latin typeface="Arial"/>
                        <a:ea typeface="Arial"/>
                        <a:cs typeface="Arial"/>
                        <a:sym typeface="Arial"/>
                      </a:endParaRPr>
                    </a:p>
                    <a:p>
                      <a:pPr indent="-44450" lvl="0" marL="8128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리스크관리운영위원회 및 위험관리위원회, 경영진, 지주회사 등 보고</a:t>
                      </a:r>
                      <a:endParaRPr sz="700" u="none" cap="none" strike="noStrike">
                        <a:latin typeface="Arial"/>
                        <a:ea typeface="Arial"/>
                        <a:cs typeface="Arial"/>
                        <a:sym typeface="Arial"/>
                      </a:endParaRPr>
                    </a:p>
                  </a:txBody>
                  <a:tcPr marT="660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0795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리스크관리팀</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r>
              <a:tr h="395600">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통제 및 사후관리</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tc>
                <a:tc>
                  <a:txBody>
                    <a:bodyPr/>
                    <a:lstStyle/>
                    <a:p>
                      <a:pPr indent="-44450" lvl="0" marL="81280" marR="0" rtl="0" algn="l">
                        <a:lnSpc>
                          <a:spcPct val="100000"/>
                        </a:lnSpc>
                        <a:spcBef>
                          <a:spcPts val="0"/>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 한도 관리 및 적정성 검증</a:t>
                      </a:r>
                      <a:endParaRPr sz="700" u="none" cap="none" strike="noStrike">
                        <a:latin typeface="Arial"/>
                        <a:ea typeface="Arial"/>
                        <a:cs typeface="Arial"/>
                        <a:sym typeface="Arial"/>
                      </a:endParaRPr>
                    </a:p>
                    <a:p>
                      <a:pPr indent="-44450" lvl="0" marL="81280" marR="0" rtl="0" algn="l">
                        <a:lnSpc>
                          <a:spcPct val="100000"/>
                        </a:lnSpc>
                        <a:spcBef>
                          <a:spcPts val="259"/>
                        </a:spcBef>
                        <a:spcAft>
                          <a:spcPts val="0"/>
                        </a:spcAft>
                        <a:buClr>
                          <a:srgbClr val="58595B"/>
                        </a:buClr>
                        <a:buSzPts val="700"/>
                        <a:buFont typeface="Arial"/>
                        <a:buChar char="·"/>
                      </a:pPr>
                      <a:r>
                        <a:rPr b="0" lang="en-US" sz="700" u="none" cap="none" strike="noStrike">
                          <a:solidFill>
                            <a:srgbClr val="58595B"/>
                          </a:solidFill>
                          <a:latin typeface="Arial"/>
                          <a:ea typeface="Arial"/>
                          <a:cs typeface="Arial"/>
                          <a:sym typeface="Arial"/>
                        </a:rPr>
                        <a:t>리스크를 고려한 전략/정책 수립 지원</a:t>
                      </a:r>
                      <a:endParaRPr sz="700" u="none" cap="none" strike="noStrike">
                        <a:latin typeface="Arial"/>
                        <a:ea typeface="Arial"/>
                        <a:cs typeface="Arial"/>
                        <a:sym typeface="Arial"/>
                      </a:endParaRPr>
                    </a:p>
                  </a:txBody>
                  <a:tcPr marT="66050" marB="0" marR="0" marL="0">
                    <a:lnT cap="flat" cmpd="sng" w="9525">
                      <a:solidFill>
                        <a:srgbClr val="95A4F5"/>
                      </a:solidFill>
                      <a:prstDash val="solid"/>
                      <a:round/>
                      <a:headEnd len="sm" w="sm" type="none"/>
                      <a:tailEnd len="sm" w="sm" type="none"/>
                    </a:lnT>
                    <a:lnB cap="flat" cmpd="sng" w="9525">
                      <a:solidFill>
                        <a:srgbClr val="95A4F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p>
                      <a:pPr indent="0" lvl="0" marL="107950" marR="0" rtl="0" algn="l">
                        <a:lnSpc>
                          <a:spcPct val="100000"/>
                        </a:lnSpc>
                        <a:spcBef>
                          <a:spcPts val="5"/>
                        </a:spcBef>
                        <a:spcAft>
                          <a:spcPts val="0"/>
                        </a:spcAft>
                        <a:buNone/>
                      </a:pPr>
                      <a:r>
                        <a:rPr b="0" lang="en-US" sz="700" u="none" cap="none" strike="noStrike">
                          <a:solidFill>
                            <a:srgbClr val="58595B"/>
                          </a:solidFill>
                          <a:latin typeface="Arial"/>
                          <a:ea typeface="Arial"/>
                          <a:cs typeface="Arial"/>
                          <a:sym typeface="Arial"/>
                        </a:rPr>
                        <a:t>리스크관리팀</a:t>
                      </a:r>
                      <a:endParaRPr sz="700" u="none" cap="none" strike="noStrike">
                        <a:latin typeface="Arial"/>
                        <a:ea typeface="Arial"/>
                        <a:cs typeface="Arial"/>
                        <a:sym typeface="Arial"/>
                      </a:endParaRPr>
                    </a:p>
                  </a:txBody>
                  <a:tcPr marT="3800" marB="0" marR="0" marL="0">
                    <a:lnT cap="flat" cmpd="sng" w="9525">
                      <a:solidFill>
                        <a:srgbClr val="95A4F5"/>
                      </a:solidFill>
                      <a:prstDash val="solid"/>
                      <a:round/>
                      <a:headEnd len="sm" w="sm" type="none"/>
                      <a:tailEnd len="sm" w="sm" type="none"/>
                    </a:lnT>
                  </a:tcPr>
                </a:tc>
              </a:tr>
            </a:tbl>
          </a:graphicData>
        </a:graphic>
      </p:graphicFrame>
      <p:sp>
        <p:nvSpPr>
          <p:cNvPr id="6214" name="Google Shape;6214;p99"/>
          <p:cNvSpPr/>
          <p:nvPr/>
        </p:nvSpPr>
        <p:spPr>
          <a:xfrm>
            <a:off x="9575999" y="6694411"/>
            <a:ext cx="720090" cy="0"/>
          </a:xfrm>
          <a:custGeom>
            <a:rect b="b" l="l" r="r" t="t"/>
            <a:pathLst>
              <a:path extrusionOk="0" h="120000" w="720090">
                <a:moveTo>
                  <a:pt x="0" y="0"/>
                </a:moveTo>
                <a:lnTo>
                  <a:pt x="720001"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5" name="Google Shape;6215;p99"/>
          <p:cNvSpPr/>
          <p:nvPr/>
        </p:nvSpPr>
        <p:spPr>
          <a:xfrm>
            <a:off x="8967887" y="4305563"/>
            <a:ext cx="1328420" cy="360045"/>
          </a:xfrm>
          <a:custGeom>
            <a:rect b="b" l="l" r="r" t="t"/>
            <a:pathLst>
              <a:path extrusionOk="0" h="360045" w="1328420">
                <a:moveTo>
                  <a:pt x="1148181" y="0"/>
                </a:moveTo>
                <a:lnTo>
                  <a:pt x="152" y="25"/>
                </a:lnTo>
                <a:lnTo>
                  <a:pt x="180060" y="179933"/>
                </a:lnTo>
                <a:lnTo>
                  <a:pt x="0" y="359994"/>
                </a:lnTo>
                <a:lnTo>
                  <a:pt x="1148206" y="359892"/>
                </a:lnTo>
                <a:lnTo>
                  <a:pt x="1328140" y="179958"/>
                </a:lnTo>
                <a:lnTo>
                  <a:pt x="1148181"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6" name="Google Shape;6216;p99"/>
          <p:cNvSpPr txBox="1"/>
          <p:nvPr/>
        </p:nvSpPr>
        <p:spPr>
          <a:xfrm>
            <a:off x="9308662" y="4325020"/>
            <a:ext cx="660400" cy="279400"/>
          </a:xfrm>
          <a:prstGeom prst="rect">
            <a:avLst/>
          </a:prstGeom>
          <a:noFill/>
          <a:ln>
            <a:noFill/>
          </a:ln>
        </p:spPr>
        <p:txBody>
          <a:bodyPr anchorCtr="0" anchor="t" bIns="0" lIns="0" spcFirstLastPara="1" rIns="0" wrap="square" tIns="12700">
            <a:spAutoFit/>
          </a:bodyPr>
          <a:lstStyle/>
          <a:p>
            <a:pPr indent="-126363" lvl="0" marL="138430" marR="5080" rtl="0" algn="l">
              <a:lnSpc>
                <a:spcPct val="119000"/>
              </a:lnSpc>
              <a:spcBef>
                <a:spcPts val="0"/>
              </a:spcBef>
              <a:spcAft>
                <a:spcPts val="0"/>
              </a:spcAft>
              <a:buNone/>
            </a:pPr>
            <a:r>
              <a:rPr b="0" lang="en-US" sz="700">
                <a:solidFill>
                  <a:srgbClr val="FFFFFF"/>
                </a:solidFill>
                <a:latin typeface="Arial"/>
                <a:ea typeface="Arial"/>
                <a:cs typeface="Arial"/>
                <a:sym typeface="Arial"/>
              </a:rPr>
              <a:t>통제 및 사후관리 (Control)</a:t>
            </a:r>
            <a:endParaRPr sz="700">
              <a:latin typeface="Arial"/>
              <a:ea typeface="Arial"/>
              <a:cs typeface="Arial"/>
              <a:sym typeface="Arial"/>
            </a:endParaRPr>
          </a:p>
        </p:txBody>
      </p:sp>
      <p:sp>
        <p:nvSpPr>
          <p:cNvPr id="6217" name="Google Shape;6217;p99"/>
          <p:cNvSpPr/>
          <p:nvPr/>
        </p:nvSpPr>
        <p:spPr>
          <a:xfrm>
            <a:off x="7752830" y="4305563"/>
            <a:ext cx="1328420" cy="360045"/>
          </a:xfrm>
          <a:custGeom>
            <a:rect b="b" l="l" r="r" t="t"/>
            <a:pathLst>
              <a:path extrusionOk="0" h="360045" w="1328420">
                <a:moveTo>
                  <a:pt x="1148181" y="0"/>
                </a:moveTo>
                <a:lnTo>
                  <a:pt x="152" y="25"/>
                </a:lnTo>
                <a:lnTo>
                  <a:pt x="180060" y="179933"/>
                </a:lnTo>
                <a:lnTo>
                  <a:pt x="0" y="359994"/>
                </a:lnTo>
                <a:lnTo>
                  <a:pt x="1148206" y="359892"/>
                </a:lnTo>
                <a:lnTo>
                  <a:pt x="1328140" y="179958"/>
                </a:lnTo>
                <a:lnTo>
                  <a:pt x="1148181" y="0"/>
                </a:lnTo>
                <a:close/>
              </a:path>
            </a:pathLst>
          </a:custGeom>
          <a:solidFill>
            <a:srgbClr val="B5C0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8" name="Google Shape;6218;p99"/>
          <p:cNvSpPr txBox="1"/>
          <p:nvPr/>
        </p:nvSpPr>
        <p:spPr>
          <a:xfrm>
            <a:off x="8061772" y="4325020"/>
            <a:ext cx="669925" cy="279400"/>
          </a:xfrm>
          <a:prstGeom prst="rect">
            <a:avLst/>
          </a:prstGeom>
          <a:noFill/>
          <a:ln>
            <a:noFill/>
          </a:ln>
        </p:spPr>
        <p:txBody>
          <a:bodyPr anchorCtr="0" anchor="t" bIns="0" lIns="0" spcFirstLastPara="1" rIns="0" wrap="square" tIns="12700">
            <a:spAutoFit/>
          </a:bodyPr>
          <a:lstStyle/>
          <a:p>
            <a:pPr indent="-63500" lvl="0" marL="75565" marR="5080" rtl="0" algn="l">
              <a:lnSpc>
                <a:spcPct val="119000"/>
              </a:lnSpc>
              <a:spcBef>
                <a:spcPts val="0"/>
              </a:spcBef>
              <a:spcAft>
                <a:spcPts val="0"/>
              </a:spcAft>
              <a:buNone/>
            </a:pPr>
            <a:r>
              <a:rPr b="0" lang="en-US" sz="700">
                <a:solidFill>
                  <a:srgbClr val="FFFFFF"/>
                </a:solidFill>
                <a:latin typeface="Arial"/>
                <a:ea typeface="Arial"/>
                <a:cs typeface="Arial"/>
                <a:sym typeface="Arial"/>
              </a:rPr>
              <a:t>리스크 평가/보고 (Evaluation)</a:t>
            </a:r>
            <a:endParaRPr sz="700">
              <a:latin typeface="Arial"/>
              <a:ea typeface="Arial"/>
              <a:cs typeface="Arial"/>
              <a:sym typeface="Arial"/>
            </a:endParaRPr>
          </a:p>
        </p:txBody>
      </p:sp>
      <p:sp>
        <p:nvSpPr>
          <p:cNvPr id="6219" name="Google Shape;6219;p99"/>
          <p:cNvSpPr/>
          <p:nvPr/>
        </p:nvSpPr>
        <p:spPr>
          <a:xfrm>
            <a:off x="6546827" y="4305563"/>
            <a:ext cx="1328420" cy="360045"/>
          </a:xfrm>
          <a:custGeom>
            <a:rect b="b" l="l" r="r" t="t"/>
            <a:pathLst>
              <a:path extrusionOk="0" h="360045" w="1328420">
                <a:moveTo>
                  <a:pt x="1148181" y="0"/>
                </a:moveTo>
                <a:lnTo>
                  <a:pt x="152" y="25"/>
                </a:lnTo>
                <a:lnTo>
                  <a:pt x="180060" y="179933"/>
                </a:lnTo>
                <a:lnTo>
                  <a:pt x="0" y="359994"/>
                </a:lnTo>
                <a:lnTo>
                  <a:pt x="1148206" y="359892"/>
                </a:lnTo>
                <a:lnTo>
                  <a:pt x="1328140" y="179958"/>
                </a:lnTo>
                <a:lnTo>
                  <a:pt x="1148181" y="0"/>
                </a:lnTo>
                <a:close/>
              </a:path>
            </a:pathLst>
          </a:custGeom>
          <a:solidFill>
            <a:srgbClr val="CFD6F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0" name="Google Shape;6220;p99"/>
          <p:cNvSpPr txBox="1"/>
          <p:nvPr/>
        </p:nvSpPr>
        <p:spPr>
          <a:xfrm>
            <a:off x="6881818" y="4325020"/>
            <a:ext cx="654050" cy="279400"/>
          </a:xfrm>
          <a:prstGeom prst="rect">
            <a:avLst/>
          </a:prstGeom>
          <a:noFill/>
          <a:ln>
            <a:noFill/>
          </a:ln>
        </p:spPr>
        <p:txBody>
          <a:bodyPr anchorCtr="0" anchor="t" bIns="0" lIns="0" spcFirstLastPara="1" rIns="0" wrap="square" tIns="12700">
            <a:spAutoFit/>
          </a:bodyPr>
          <a:lstStyle/>
          <a:p>
            <a:pPr indent="92075" lvl="0" marL="12700" marR="5080" rtl="0" algn="l">
              <a:lnSpc>
                <a:spcPct val="119000"/>
              </a:lnSpc>
              <a:spcBef>
                <a:spcPts val="0"/>
              </a:spcBef>
              <a:spcAft>
                <a:spcPts val="0"/>
              </a:spcAft>
              <a:buNone/>
            </a:pPr>
            <a:r>
              <a:rPr b="0" lang="en-US" sz="700">
                <a:solidFill>
                  <a:srgbClr val="FFFFFF"/>
                </a:solidFill>
                <a:latin typeface="Arial"/>
                <a:ea typeface="Arial"/>
                <a:cs typeface="Arial"/>
                <a:sym typeface="Arial"/>
              </a:rPr>
              <a:t>리스크 측정 (Measurenent)</a:t>
            </a:r>
            <a:endParaRPr sz="700">
              <a:latin typeface="Arial"/>
              <a:ea typeface="Arial"/>
              <a:cs typeface="Arial"/>
              <a:sym typeface="Arial"/>
            </a:endParaRPr>
          </a:p>
        </p:txBody>
      </p:sp>
      <p:sp>
        <p:nvSpPr>
          <p:cNvPr id="6221" name="Google Shape;6221;p99"/>
          <p:cNvSpPr/>
          <p:nvPr/>
        </p:nvSpPr>
        <p:spPr>
          <a:xfrm>
            <a:off x="5340822" y="4305563"/>
            <a:ext cx="1328420" cy="360045"/>
          </a:xfrm>
          <a:custGeom>
            <a:rect b="b" l="l" r="r" t="t"/>
            <a:pathLst>
              <a:path extrusionOk="0" h="360045" w="1328420">
                <a:moveTo>
                  <a:pt x="1148181" y="0"/>
                </a:moveTo>
                <a:lnTo>
                  <a:pt x="152" y="25"/>
                </a:lnTo>
                <a:lnTo>
                  <a:pt x="180060" y="179933"/>
                </a:lnTo>
                <a:lnTo>
                  <a:pt x="0" y="359994"/>
                </a:lnTo>
                <a:lnTo>
                  <a:pt x="1148206" y="359892"/>
                </a:lnTo>
                <a:lnTo>
                  <a:pt x="1328140" y="179958"/>
                </a:lnTo>
                <a:lnTo>
                  <a:pt x="1148181" y="0"/>
                </a:lnTo>
                <a:close/>
              </a:path>
            </a:pathLst>
          </a:custGeom>
          <a:solidFill>
            <a:srgbClr val="E4E8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2" name="Google Shape;6222;p99"/>
          <p:cNvSpPr txBox="1"/>
          <p:nvPr/>
        </p:nvSpPr>
        <p:spPr>
          <a:xfrm>
            <a:off x="5759494" y="4325020"/>
            <a:ext cx="468630" cy="279400"/>
          </a:xfrm>
          <a:prstGeom prst="rect">
            <a:avLst/>
          </a:prstGeom>
          <a:noFill/>
          <a:ln>
            <a:noFill/>
          </a:ln>
        </p:spPr>
        <p:txBody>
          <a:bodyPr anchorCtr="0" anchor="t" bIns="0" lIns="0" spcFirstLastPara="1" rIns="0" wrap="square" tIns="12700">
            <a:spAutoFit/>
          </a:bodyPr>
          <a:lstStyle/>
          <a:p>
            <a:pPr indent="-21590" lvl="0" marL="33655" marR="5080" rtl="0" algn="l">
              <a:lnSpc>
                <a:spcPct val="119000"/>
              </a:lnSpc>
              <a:spcBef>
                <a:spcPts val="0"/>
              </a:spcBef>
              <a:spcAft>
                <a:spcPts val="0"/>
              </a:spcAft>
              <a:buNone/>
            </a:pPr>
            <a:r>
              <a:rPr b="0" lang="en-US" sz="700">
                <a:solidFill>
                  <a:srgbClr val="95A4F5"/>
                </a:solidFill>
                <a:latin typeface="Arial"/>
                <a:ea typeface="Arial"/>
                <a:cs typeface="Arial"/>
                <a:sym typeface="Arial"/>
              </a:rPr>
              <a:t>리스크 인식 (Identify)</a:t>
            </a:r>
            <a:endParaRPr sz="700">
              <a:latin typeface="Arial"/>
              <a:ea typeface="Arial"/>
              <a:cs typeface="Arial"/>
              <a:sym typeface="Arial"/>
            </a:endParaRPr>
          </a:p>
        </p:txBody>
      </p:sp>
      <p:grpSp>
        <p:nvGrpSpPr>
          <p:cNvPr id="6223" name="Google Shape;6223;p99"/>
          <p:cNvGrpSpPr/>
          <p:nvPr/>
        </p:nvGrpSpPr>
        <p:grpSpPr>
          <a:xfrm>
            <a:off x="6922852" y="2192186"/>
            <a:ext cx="896619" cy="177165"/>
            <a:chOff x="6922852" y="2192186"/>
            <a:chExt cx="896619" cy="177165"/>
          </a:xfrm>
        </p:grpSpPr>
        <p:sp>
          <p:nvSpPr>
            <p:cNvPr id="6224" name="Google Shape;6224;p99"/>
            <p:cNvSpPr/>
            <p:nvPr/>
          </p:nvSpPr>
          <p:spPr>
            <a:xfrm>
              <a:off x="6922852" y="2192186"/>
              <a:ext cx="896619" cy="177165"/>
            </a:xfrm>
            <a:custGeom>
              <a:rect b="b" l="l" r="r" t="t"/>
              <a:pathLst>
                <a:path extrusionOk="0" h="177164"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5" name="Google Shape;6225;p99"/>
            <p:cNvSpPr/>
            <p:nvPr/>
          </p:nvSpPr>
          <p:spPr>
            <a:xfrm>
              <a:off x="6922852" y="2192186"/>
              <a:ext cx="896619" cy="177165"/>
            </a:xfrm>
            <a:custGeom>
              <a:rect b="b" l="l" r="r" t="t"/>
              <a:pathLst>
                <a:path extrusionOk="0" h="177164"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26" name="Google Shape;6226;p99"/>
          <p:cNvSpPr txBox="1"/>
          <p:nvPr/>
        </p:nvSpPr>
        <p:spPr>
          <a:xfrm>
            <a:off x="7123033" y="2206176"/>
            <a:ext cx="495934"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리스크관리팀</a:t>
            </a:r>
            <a:endParaRPr sz="650">
              <a:latin typeface="Arial"/>
              <a:ea typeface="Arial"/>
              <a:cs typeface="Arial"/>
              <a:sym typeface="Arial"/>
            </a:endParaRPr>
          </a:p>
        </p:txBody>
      </p:sp>
      <p:grpSp>
        <p:nvGrpSpPr>
          <p:cNvPr id="6227" name="Google Shape;6227;p99"/>
          <p:cNvGrpSpPr/>
          <p:nvPr/>
        </p:nvGrpSpPr>
        <p:grpSpPr>
          <a:xfrm>
            <a:off x="6922852" y="2443392"/>
            <a:ext cx="896619" cy="177165"/>
            <a:chOff x="6922852" y="2443392"/>
            <a:chExt cx="896619" cy="177165"/>
          </a:xfrm>
        </p:grpSpPr>
        <p:sp>
          <p:nvSpPr>
            <p:cNvPr id="6228" name="Google Shape;6228;p99"/>
            <p:cNvSpPr/>
            <p:nvPr/>
          </p:nvSpPr>
          <p:spPr>
            <a:xfrm>
              <a:off x="6922852" y="2443392"/>
              <a:ext cx="896619" cy="177165"/>
            </a:xfrm>
            <a:custGeom>
              <a:rect b="b" l="l" r="r" t="t"/>
              <a:pathLst>
                <a:path extrusionOk="0" h="177164"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9" name="Google Shape;6229;p99"/>
            <p:cNvSpPr/>
            <p:nvPr/>
          </p:nvSpPr>
          <p:spPr>
            <a:xfrm>
              <a:off x="6922852" y="2443392"/>
              <a:ext cx="896619" cy="177165"/>
            </a:xfrm>
            <a:custGeom>
              <a:rect b="b" l="l" r="r" t="t"/>
              <a:pathLst>
                <a:path extrusionOk="0" h="177164"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30" name="Google Shape;6230;p99"/>
          <p:cNvSpPr txBox="1"/>
          <p:nvPr/>
        </p:nvSpPr>
        <p:spPr>
          <a:xfrm>
            <a:off x="7123033" y="2457382"/>
            <a:ext cx="495934"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여신감리파트</a:t>
            </a:r>
            <a:endParaRPr sz="650">
              <a:latin typeface="Arial"/>
              <a:ea typeface="Arial"/>
              <a:cs typeface="Arial"/>
              <a:sym typeface="Arial"/>
            </a:endParaRPr>
          </a:p>
        </p:txBody>
      </p:sp>
      <p:grpSp>
        <p:nvGrpSpPr>
          <p:cNvPr id="6231" name="Google Shape;6231;p99"/>
          <p:cNvGrpSpPr/>
          <p:nvPr/>
        </p:nvGrpSpPr>
        <p:grpSpPr>
          <a:xfrm>
            <a:off x="8160352" y="2192186"/>
            <a:ext cx="896619" cy="177165"/>
            <a:chOff x="8160352" y="2192186"/>
            <a:chExt cx="896619" cy="177165"/>
          </a:xfrm>
        </p:grpSpPr>
        <p:sp>
          <p:nvSpPr>
            <p:cNvPr id="6232" name="Google Shape;6232;p99"/>
            <p:cNvSpPr/>
            <p:nvPr/>
          </p:nvSpPr>
          <p:spPr>
            <a:xfrm>
              <a:off x="8160352" y="2192186"/>
              <a:ext cx="896619" cy="177165"/>
            </a:xfrm>
            <a:custGeom>
              <a:rect b="b" l="l" r="r" t="t"/>
              <a:pathLst>
                <a:path extrusionOk="0" h="177164"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33" name="Google Shape;6233;p99"/>
            <p:cNvSpPr/>
            <p:nvPr/>
          </p:nvSpPr>
          <p:spPr>
            <a:xfrm>
              <a:off x="8160352" y="2192186"/>
              <a:ext cx="896619" cy="177165"/>
            </a:xfrm>
            <a:custGeom>
              <a:rect b="b" l="l" r="r" t="t"/>
              <a:pathLst>
                <a:path extrusionOk="0" h="177164"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34" name="Google Shape;6234;p99"/>
          <p:cNvSpPr txBox="1"/>
          <p:nvPr/>
        </p:nvSpPr>
        <p:spPr>
          <a:xfrm>
            <a:off x="8282112" y="2206176"/>
            <a:ext cx="6527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투자리스크평가됨</a:t>
            </a:r>
            <a:endParaRPr sz="650">
              <a:latin typeface="Arial"/>
              <a:ea typeface="Arial"/>
              <a:cs typeface="Arial"/>
              <a:sym typeface="Arial"/>
            </a:endParaRPr>
          </a:p>
        </p:txBody>
      </p:sp>
      <p:grpSp>
        <p:nvGrpSpPr>
          <p:cNvPr id="6235" name="Google Shape;6235;p99"/>
          <p:cNvGrpSpPr/>
          <p:nvPr/>
        </p:nvGrpSpPr>
        <p:grpSpPr>
          <a:xfrm>
            <a:off x="9397852" y="2192186"/>
            <a:ext cx="896619" cy="177165"/>
            <a:chOff x="9397852" y="2192186"/>
            <a:chExt cx="896619" cy="177165"/>
          </a:xfrm>
        </p:grpSpPr>
        <p:sp>
          <p:nvSpPr>
            <p:cNvPr id="6236" name="Google Shape;6236;p99"/>
            <p:cNvSpPr/>
            <p:nvPr/>
          </p:nvSpPr>
          <p:spPr>
            <a:xfrm>
              <a:off x="9397852" y="2192186"/>
              <a:ext cx="896619" cy="177165"/>
            </a:xfrm>
            <a:custGeom>
              <a:rect b="b" l="l" r="r" t="t"/>
              <a:pathLst>
                <a:path extrusionOk="0" h="177164"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4" y="172579"/>
                  </a:lnTo>
                  <a:lnTo>
                    <a:pt x="880483" y="161009"/>
                  </a:lnTo>
                  <a:lnTo>
                    <a:pt x="892058" y="143844"/>
                  </a:lnTo>
                  <a:lnTo>
                    <a:pt x="896302" y="122821"/>
                  </a:lnTo>
                  <a:lnTo>
                    <a:pt x="896302" y="54000"/>
                  </a:lnTo>
                  <a:lnTo>
                    <a:pt x="892058" y="32982"/>
                  </a:lnTo>
                  <a:lnTo>
                    <a:pt x="880483" y="15817"/>
                  </a:lnTo>
                  <a:lnTo>
                    <a:pt x="863314" y="4244"/>
                  </a:lnTo>
                  <a:lnTo>
                    <a:pt x="842289" y="0"/>
                  </a:lnTo>
                  <a:close/>
                </a:path>
              </a:pathLst>
            </a:custGeom>
            <a:solidFill>
              <a:srgbClr val="DBD6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37" name="Google Shape;6237;p99"/>
            <p:cNvSpPr/>
            <p:nvPr/>
          </p:nvSpPr>
          <p:spPr>
            <a:xfrm>
              <a:off x="9397852" y="2192186"/>
              <a:ext cx="896619" cy="177165"/>
            </a:xfrm>
            <a:custGeom>
              <a:rect b="b" l="l" r="r" t="t"/>
              <a:pathLst>
                <a:path extrusionOk="0" h="177164"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4" y="172579"/>
                  </a:lnTo>
                  <a:lnTo>
                    <a:pt x="880483" y="161009"/>
                  </a:lnTo>
                  <a:lnTo>
                    <a:pt x="892058" y="143844"/>
                  </a:lnTo>
                  <a:lnTo>
                    <a:pt x="896302" y="122821"/>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38" name="Google Shape;6238;p99"/>
          <p:cNvSpPr txBox="1"/>
          <p:nvPr/>
        </p:nvSpPr>
        <p:spPr>
          <a:xfrm>
            <a:off x="9519611" y="2206176"/>
            <a:ext cx="65278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운영리스크관리팀</a:t>
            </a:r>
            <a:endParaRPr sz="650">
              <a:latin typeface="Arial"/>
              <a:ea typeface="Arial"/>
              <a:cs typeface="Arial"/>
              <a:sym typeface="Arial"/>
            </a:endParaRPr>
          </a:p>
        </p:txBody>
      </p:sp>
      <p:grpSp>
        <p:nvGrpSpPr>
          <p:cNvPr id="6239" name="Google Shape;6239;p99"/>
          <p:cNvGrpSpPr/>
          <p:nvPr/>
        </p:nvGrpSpPr>
        <p:grpSpPr>
          <a:xfrm>
            <a:off x="7372584" y="1081588"/>
            <a:ext cx="2472055" cy="1109576"/>
            <a:chOff x="7372584" y="1081588"/>
            <a:chExt cx="2472055" cy="1109576"/>
          </a:xfrm>
        </p:grpSpPr>
        <p:sp>
          <p:nvSpPr>
            <p:cNvPr id="6240" name="Google Shape;6240;p99"/>
            <p:cNvSpPr/>
            <p:nvPr/>
          </p:nvSpPr>
          <p:spPr>
            <a:xfrm>
              <a:off x="7372584" y="2062259"/>
              <a:ext cx="2472055" cy="128905"/>
            </a:xfrm>
            <a:custGeom>
              <a:rect b="b" l="l" r="r" t="t"/>
              <a:pathLst>
                <a:path extrusionOk="0" h="128905" w="2472054">
                  <a:moveTo>
                    <a:pt x="2471826" y="128333"/>
                  </a:moveTo>
                  <a:lnTo>
                    <a:pt x="2471826" y="0"/>
                  </a:lnTo>
                  <a:lnTo>
                    <a:pt x="0" y="0"/>
                  </a:lnTo>
                  <a:lnTo>
                    <a:pt x="0" y="128333"/>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1" name="Google Shape;6241;p99"/>
            <p:cNvSpPr/>
            <p:nvPr/>
          </p:nvSpPr>
          <p:spPr>
            <a:xfrm>
              <a:off x="8610088" y="1260020"/>
              <a:ext cx="0" cy="930910"/>
            </a:xfrm>
            <a:custGeom>
              <a:rect b="b" l="l" r="r" t="t"/>
              <a:pathLst>
                <a:path extrusionOk="0" h="930910" w="120000">
                  <a:moveTo>
                    <a:pt x="0" y="0"/>
                  </a:moveTo>
                  <a:lnTo>
                    <a:pt x="0" y="930617"/>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2" name="Google Shape;6242;p99"/>
            <p:cNvSpPr/>
            <p:nvPr/>
          </p:nvSpPr>
          <p:spPr>
            <a:xfrm>
              <a:off x="8160351" y="1081588"/>
              <a:ext cx="896619" cy="177165"/>
            </a:xfrm>
            <a:custGeom>
              <a:rect b="b" l="l" r="r" t="t"/>
              <a:pathLst>
                <a:path extrusionOk="0" h="177165"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3" name="Google Shape;6243;p99"/>
            <p:cNvSpPr/>
            <p:nvPr/>
          </p:nvSpPr>
          <p:spPr>
            <a:xfrm>
              <a:off x="8160351" y="1081588"/>
              <a:ext cx="896619" cy="177165"/>
            </a:xfrm>
            <a:custGeom>
              <a:rect b="b" l="l" r="r" t="t"/>
              <a:pathLst>
                <a:path extrusionOk="0" h="177165"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44" name="Google Shape;6244;p99"/>
          <p:cNvSpPr txBox="1"/>
          <p:nvPr/>
        </p:nvSpPr>
        <p:spPr>
          <a:xfrm>
            <a:off x="8478166" y="1095577"/>
            <a:ext cx="26098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이사회</a:t>
            </a:r>
            <a:endParaRPr sz="650">
              <a:latin typeface="Arial"/>
              <a:ea typeface="Arial"/>
              <a:cs typeface="Arial"/>
              <a:sym typeface="Arial"/>
            </a:endParaRPr>
          </a:p>
        </p:txBody>
      </p:sp>
      <p:grpSp>
        <p:nvGrpSpPr>
          <p:cNvPr id="6245" name="Google Shape;6245;p99"/>
          <p:cNvGrpSpPr/>
          <p:nvPr/>
        </p:nvGrpSpPr>
        <p:grpSpPr>
          <a:xfrm>
            <a:off x="8160352" y="1423586"/>
            <a:ext cx="896619" cy="177165"/>
            <a:chOff x="8160352" y="1423586"/>
            <a:chExt cx="896619" cy="177165"/>
          </a:xfrm>
        </p:grpSpPr>
        <p:sp>
          <p:nvSpPr>
            <p:cNvPr id="6246" name="Google Shape;6246;p99"/>
            <p:cNvSpPr/>
            <p:nvPr/>
          </p:nvSpPr>
          <p:spPr>
            <a:xfrm>
              <a:off x="8160352" y="1423586"/>
              <a:ext cx="896619" cy="177165"/>
            </a:xfrm>
            <a:custGeom>
              <a:rect b="b" l="l" r="r" t="t"/>
              <a:pathLst>
                <a:path extrusionOk="0" h="177165"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7" name="Google Shape;6247;p99"/>
            <p:cNvSpPr/>
            <p:nvPr/>
          </p:nvSpPr>
          <p:spPr>
            <a:xfrm>
              <a:off x="8160352" y="1423586"/>
              <a:ext cx="896619" cy="177165"/>
            </a:xfrm>
            <a:custGeom>
              <a:rect b="b" l="l" r="r" t="t"/>
              <a:pathLst>
                <a:path extrusionOk="0" h="177165"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48" name="Google Shape;6248;p99"/>
          <p:cNvSpPr txBox="1"/>
          <p:nvPr/>
        </p:nvSpPr>
        <p:spPr>
          <a:xfrm>
            <a:off x="8507886" y="1437576"/>
            <a:ext cx="20066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CEO</a:t>
            </a:r>
            <a:endParaRPr sz="650">
              <a:latin typeface="Arial"/>
              <a:ea typeface="Arial"/>
              <a:cs typeface="Arial"/>
              <a:sym typeface="Arial"/>
            </a:endParaRPr>
          </a:p>
        </p:txBody>
      </p:sp>
      <p:grpSp>
        <p:nvGrpSpPr>
          <p:cNvPr id="6249" name="Google Shape;6249;p99"/>
          <p:cNvGrpSpPr/>
          <p:nvPr/>
        </p:nvGrpSpPr>
        <p:grpSpPr>
          <a:xfrm>
            <a:off x="8160352" y="1765586"/>
            <a:ext cx="896619" cy="177165"/>
            <a:chOff x="8160352" y="1765586"/>
            <a:chExt cx="896619" cy="177165"/>
          </a:xfrm>
        </p:grpSpPr>
        <p:sp>
          <p:nvSpPr>
            <p:cNvPr id="6250" name="Google Shape;6250;p99"/>
            <p:cNvSpPr/>
            <p:nvPr/>
          </p:nvSpPr>
          <p:spPr>
            <a:xfrm>
              <a:off x="8160352" y="1765586"/>
              <a:ext cx="896619" cy="177165"/>
            </a:xfrm>
            <a:custGeom>
              <a:rect b="b" l="l" r="r" t="t"/>
              <a:pathLst>
                <a:path extrusionOk="0" h="177164"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close/>
                </a:path>
              </a:pathLst>
            </a:custGeom>
            <a:solidFill>
              <a:srgbClr val="6F5DC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51" name="Google Shape;6251;p99"/>
            <p:cNvSpPr/>
            <p:nvPr/>
          </p:nvSpPr>
          <p:spPr>
            <a:xfrm>
              <a:off x="8160352" y="1765586"/>
              <a:ext cx="896619" cy="177165"/>
            </a:xfrm>
            <a:custGeom>
              <a:rect b="b" l="l" r="r" t="t"/>
              <a:pathLst>
                <a:path extrusionOk="0" h="177164"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2" y="172579"/>
                  </a:lnTo>
                  <a:lnTo>
                    <a:pt x="880476" y="161009"/>
                  </a:lnTo>
                  <a:lnTo>
                    <a:pt x="892047" y="143844"/>
                  </a:lnTo>
                  <a:lnTo>
                    <a:pt x="896289" y="122821"/>
                  </a:lnTo>
                  <a:lnTo>
                    <a:pt x="896289" y="54000"/>
                  </a:lnTo>
                  <a:lnTo>
                    <a:pt x="892047" y="32982"/>
                  </a:lnTo>
                  <a:lnTo>
                    <a:pt x="880476" y="15817"/>
                  </a:lnTo>
                  <a:lnTo>
                    <a:pt x="863312"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52" name="Google Shape;6252;p99"/>
          <p:cNvSpPr txBox="1"/>
          <p:nvPr/>
        </p:nvSpPr>
        <p:spPr>
          <a:xfrm>
            <a:off x="8202866" y="1779576"/>
            <a:ext cx="81153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리스크관리그룹(CRO)</a:t>
            </a:r>
            <a:endParaRPr sz="650">
              <a:latin typeface="Arial"/>
              <a:ea typeface="Arial"/>
              <a:cs typeface="Arial"/>
              <a:sym typeface="Arial"/>
            </a:endParaRPr>
          </a:p>
        </p:txBody>
      </p:sp>
      <p:grpSp>
        <p:nvGrpSpPr>
          <p:cNvPr id="6253" name="Google Shape;6253;p99"/>
          <p:cNvGrpSpPr/>
          <p:nvPr/>
        </p:nvGrpSpPr>
        <p:grpSpPr>
          <a:xfrm>
            <a:off x="6296824" y="1340983"/>
            <a:ext cx="3997647" cy="506613"/>
            <a:chOff x="6296824" y="1340983"/>
            <a:chExt cx="3997647" cy="506613"/>
          </a:xfrm>
        </p:grpSpPr>
        <p:sp>
          <p:nvSpPr>
            <p:cNvPr id="6254" name="Google Shape;6254;p99"/>
            <p:cNvSpPr/>
            <p:nvPr/>
          </p:nvSpPr>
          <p:spPr>
            <a:xfrm>
              <a:off x="6444000" y="1682988"/>
              <a:ext cx="3402329" cy="0"/>
            </a:xfrm>
            <a:custGeom>
              <a:rect b="b" l="l" r="r" t="t"/>
              <a:pathLst>
                <a:path extrusionOk="0" h="120000" w="3402329">
                  <a:moveTo>
                    <a:pt x="0" y="0"/>
                  </a:moveTo>
                  <a:lnTo>
                    <a:pt x="3401999"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55" name="Google Shape;6255;p99"/>
            <p:cNvSpPr/>
            <p:nvPr/>
          </p:nvSpPr>
          <p:spPr>
            <a:xfrm>
              <a:off x="6296824" y="1340983"/>
              <a:ext cx="2316480" cy="0"/>
            </a:xfrm>
            <a:custGeom>
              <a:rect b="b" l="l" r="r" t="t"/>
              <a:pathLst>
                <a:path extrusionOk="0" h="120000" w="2316479">
                  <a:moveTo>
                    <a:pt x="0" y="0"/>
                  </a:moveTo>
                  <a:lnTo>
                    <a:pt x="2316175" y="0"/>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56" name="Google Shape;6256;p99"/>
            <p:cNvSpPr/>
            <p:nvPr/>
          </p:nvSpPr>
          <p:spPr>
            <a:xfrm>
              <a:off x="9397852" y="1513586"/>
              <a:ext cx="896619" cy="334010"/>
            </a:xfrm>
            <a:custGeom>
              <a:rect b="b" l="l" r="r" t="t"/>
              <a:pathLst>
                <a:path extrusionOk="0" h="334010" w="896620">
                  <a:moveTo>
                    <a:pt x="842289" y="0"/>
                  </a:moveTo>
                  <a:lnTo>
                    <a:pt x="54000" y="0"/>
                  </a:lnTo>
                  <a:lnTo>
                    <a:pt x="32982" y="4244"/>
                  </a:lnTo>
                  <a:lnTo>
                    <a:pt x="15817" y="15817"/>
                  </a:lnTo>
                  <a:lnTo>
                    <a:pt x="4244" y="32982"/>
                  </a:lnTo>
                  <a:lnTo>
                    <a:pt x="0" y="54000"/>
                  </a:lnTo>
                  <a:lnTo>
                    <a:pt x="0" y="279425"/>
                  </a:lnTo>
                  <a:lnTo>
                    <a:pt x="4244" y="300443"/>
                  </a:lnTo>
                  <a:lnTo>
                    <a:pt x="15817" y="317607"/>
                  </a:lnTo>
                  <a:lnTo>
                    <a:pt x="32982" y="329181"/>
                  </a:lnTo>
                  <a:lnTo>
                    <a:pt x="54000" y="333425"/>
                  </a:lnTo>
                  <a:lnTo>
                    <a:pt x="842289" y="333425"/>
                  </a:lnTo>
                  <a:lnTo>
                    <a:pt x="863314" y="329181"/>
                  </a:lnTo>
                  <a:lnTo>
                    <a:pt x="880483" y="317607"/>
                  </a:lnTo>
                  <a:lnTo>
                    <a:pt x="892058" y="300443"/>
                  </a:lnTo>
                  <a:lnTo>
                    <a:pt x="896302" y="279425"/>
                  </a:lnTo>
                  <a:lnTo>
                    <a:pt x="896302" y="54000"/>
                  </a:lnTo>
                  <a:lnTo>
                    <a:pt x="892058" y="32982"/>
                  </a:lnTo>
                  <a:lnTo>
                    <a:pt x="880483" y="15817"/>
                  </a:lnTo>
                  <a:lnTo>
                    <a:pt x="863314" y="4244"/>
                  </a:lnTo>
                  <a:lnTo>
                    <a:pt x="842289" y="0"/>
                  </a:lnTo>
                  <a:close/>
                </a:path>
              </a:pathLst>
            </a:custGeom>
            <a:solidFill>
              <a:srgbClr val="E4E8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57" name="Google Shape;6257;p99"/>
            <p:cNvSpPr/>
            <p:nvPr/>
          </p:nvSpPr>
          <p:spPr>
            <a:xfrm>
              <a:off x="9397852" y="1513586"/>
              <a:ext cx="896619" cy="334010"/>
            </a:xfrm>
            <a:custGeom>
              <a:rect b="b" l="l" r="r" t="t"/>
              <a:pathLst>
                <a:path extrusionOk="0" h="334010" w="896620">
                  <a:moveTo>
                    <a:pt x="54000" y="0"/>
                  </a:moveTo>
                  <a:lnTo>
                    <a:pt x="32982" y="4244"/>
                  </a:lnTo>
                  <a:lnTo>
                    <a:pt x="15817" y="15817"/>
                  </a:lnTo>
                  <a:lnTo>
                    <a:pt x="4244" y="32982"/>
                  </a:lnTo>
                  <a:lnTo>
                    <a:pt x="0" y="54000"/>
                  </a:lnTo>
                  <a:lnTo>
                    <a:pt x="0" y="279425"/>
                  </a:lnTo>
                  <a:lnTo>
                    <a:pt x="4244" y="300443"/>
                  </a:lnTo>
                  <a:lnTo>
                    <a:pt x="15817" y="317607"/>
                  </a:lnTo>
                  <a:lnTo>
                    <a:pt x="32982" y="329181"/>
                  </a:lnTo>
                  <a:lnTo>
                    <a:pt x="54000" y="333425"/>
                  </a:lnTo>
                  <a:lnTo>
                    <a:pt x="842289" y="333425"/>
                  </a:lnTo>
                  <a:lnTo>
                    <a:pt x="863314" y="329181"/>
                  </a:lnTo>
                  <a:lnTo>
                    <a:pt x="880483" y="317607"/>
                  </a:lnTo>
                  <a:lnTo>
                    <a:pt x="892058" y="300443"/>
                  </a:lnTo>
                  <a:lnTo>
                    <a:pt x="896302" y="279425"/>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58" name="Google Shape;6258;p99"/>
          <p:cNvSpPr txBox="1"/>
          <p:nvPr/>
        </p:nvSpPr>
        <p:spPr>
          <a:xfrm>
            <a:off x="9558822" y="1543050"/>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위기관리위원회</a:t>
            </a:r>
            <a:endParaRPr sz="650">
              <a:latin typeface="Arial"/>
              <a:ea typeface="Arial"/>
              <a:cs typeface="Arial"/>
              <a:sym typeface="Arial"/>
            </a:endParaRPr>
          </a:p>
        </p:txBody>
      </p:sp>
      <p:sp>
        <p:nvSpPr>
          <p:cNvPr id="6259" name="Google Shape;6259;p99"/>
          <p:cNvSpPr txBox="1"/>
          <p:nvPr/>
        </p:nvSpPr>
        <p:spPr>
          <a:xfrm>
            <a:off x="9558118" y="1686702"/>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위기관리협의회</a:t>
            </a:r>
            <a:endParaRPr sz="650">
              <a:latin typeface="Arial"/>
              <a:ea typeface="Arial"/>
              <a:cs typeface="Arial"/>
              <a:sym typeface="Arial"/>
            </a:endParaRPr>
          </a:p>
        </p:txBody>
      </p:sp>
      <p:grpSp>
        <p:nvGrpSpPr>
          <p:cNvPr id="6260" name="Google Shape;6260;p99"/>
          <p:cNvGrpSpPr/>
          <p:nvPr/>
        </p:nvGrpSpPr>
        <p:grpSpPr>
          <a:xfrm>
            <a:off x="5842586" y="1423586"/>
            <a:ext cx="4379909" cy="256724"/>
            <a:chOff x="5842586" y="1423586"/>
            <a:chExt cx="4379909" cy="256724"/>
          </a:xfrm>
        </p:grpSpPr>
        <p:sp>
          <p:nvSpPr>
            <p:cNvPr id="6261" name="Google Shape;6261;p99"/>
            <p:cNvSpPr/>
            <p:nvPr/>
          </p:nvSpPr>
          <p:spPr>
            <a:xfrm>
              <a:off x="9487800" y="1680310"/>
              <a:ext cx="734695" cy="0"/>
            </a:xfrm>
            <a:custGeom>
              <a:rect b="b" l="l" r="r" t="t"/>
              <a:pathLst>
                <a:path extrusionOk="0" h="120000" w="734695">
                  <a:moveTo>
                    <a:pt x="0" y="0"/>
                  </a:moveTo>
                  <a:lnTo>
                    <a:pt x="73440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2" name="Google Shape;6262;p99"/>
            <p:cNvSpPr/>
            <p:nvPr/>
          </p:nvSpPr>
          <p:spPr>
            <a:xfrm>
              <a:off x="5842586" y="1423586"/>
              <a:ext cx="1886585" cy="177165"/>
            </a:xfrm>
            <a:custGeom>
              <a:rect b="b" l="l" r="r" t="t"/>
              <a:pathLst>
                <a:path extrusionOk="0" h="177165" w="1886584">
                  <a:moveTo>
                    <a:pt x="183255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1832559" y="176822"/>
                  </a:lnTo>
                  <a:lnTo>
                    <a:pt x="1853576" y="172579"/>
                  </a:lnTo>
                  <a:lnTo>
                    <a:pt x="1870741" y="161009"/>
                  </a:lnTo>
                  <a:lnTo>
                    <a:pt x="1882315" y="143844"/>
                  </a:lnTo>
                  <a:lnTo>
                    <a:pt x="1886559" y="122821"/>
                  </a:lnTo>
                  <a:lnTo>
                    <a:pt x="1886559" y="54000"/>
                  </a:lnTo>
                  <a:lnTo>
                    <a:pt x="1882315" y="32982"/>
                  </a:lnTo>
                  <a:lnTo>
                    <a:pt x="1870741" y="15817"/>
                  </a:lnTo>
                  <a:lnTo>
                    <a:pt x="1853576" y="4244"/>
                  </a:lnTo>
                  <a:lnTo>
                    <a:pt x="1832559" y="0"/>
                  </a:lnTo>
                  <a:close/>
                </a:path>
              </a:pathLst>
            </a:custGeom>
            <a:solidFill>
              <a:srgbClr val="E4E8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3" name="Google Shape;6263;p99"/>
            <p:cNvSpPr/>
            <p:nvPr/>
          </p:nvSpPr>
          <p:spPr>
            <a:xfrm>
              <a:off x="5842586" y="1423586"/>
              <a:ext cx="1886585" cy="177165"/>
            </a:xfrm>
            <a:custGeom>
              <a:rect b="b" l="l" r="r" t="t"/>
              <a:pathLst>
                <a:path extrusionOk="0" h="177165" w="1886584">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1832559" y="176822"/>
                  </a:lnTo>
                  <a:lnTo>
                    <a:pt x="1853576" y="172579"/>
                  </a:lnTo>
                  <a:lnTo>
                    <a:pt x="1870741" y="161009"/>
                  </a:lnTo>
                  <a:lnTo>
                    <a:pt x="1882315" y="143844"/>
                  </a:lnTo>
                  <a:lnTo>
                    <a:pt x="1886559" y="122821"/>
                  </a:lnTo>
                  <a:lnTo>
                    <a:pt x="1886559" y="54000"/>
                  </a:lnTo>
                  <a:lnTo>
                    <a:pt x="1882315" y="32982"/>
                  </a:lnTo>
                  <a:lnTo>
                    <a:pt x="1870741" y="15817"/>
                  </a:lnTo>
                  <a:lnTo>
                    <a:pt x="1853576" y="4244"/>
                  </a:lnTo>
                  <a:lnTo>
                    <a:pt x="183255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64" name="Google Shape;6264;p99"/>
          <p:cNvSpPr txBox="1"/>
          <p:nvPr/>
        </p:nvSpPr>
        <p:spPr>
          <a:xfrm>
            <a:off x="6957821" y="1446577"/>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투자심사위원회</a:t>
            </a:r>
            <a:endParaRPr sz="650">
              <a:latin typeface="Arial"/>
              <a:ea typeface="Arial"/>
              <a:cs typeface="Arial"/>
              <a:sym typeface="Arial"/>
            </a:endParaRPr>
          </a:p>
        </p:txBody>
      </p:sp>
      <p:sp>
        <p:nvSpPr>
          <p:cNvPr id="6265" name="Google Shape;6265;p99"/>
          <p:cNvSpPr txBox="1"/>
          <p:nvPr/>
        </p:nvSpPr>
        <p:spPr>
          <a:xfrm>
            <a:off x="5922188" y="1446576"/>
            <a:ext cx="80962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리스크관리운영위원회</a:t>
            </a:r>
            <a:endParaRPr sz="650">
              <a:latin typeface="Arial"/>
              <a:ea typeface="Arial"/>
              <a:cs typeface="Arial"/>
              <a:sym typeface="Arial"/>
            </a:endParaRPr>
          </a:p>
        </p:txBody>
      </p:sp>
      <p:grpSp>
        <p:nvGrpSpPr>
          <p:cNvPr id="6266" name="Google Shape;6266;p99"/>
          <p:cNvGrpSpPr/>
          <p:nvPr/>
        </p:nvGrpSpPr>
        <p:grpSpPr>
          <a:xfrm>
            <a:off x="5842586" y="1259971"/>
            <a:ext cx="934414" cy="929365"/>
            <a:chOff x="5842586" y="1259971"/>
            <a:chExt cx="934414" cy="929365"/>
          </a:xfrm>
        </p:grpSpPr>
        <p:sp>
          <p:nvSpPr>
            <p:cNvPr id="6267" name="Google Shape;6267;p99"/>
            <p:cNvSpPr/>
            <p:nvPr/>
          </p:nvSpPr>
          <p:spPr>
            <a:xfrm>
              <a:off x="6777000" y="1457961"/>
              <a:ext cx="0" cy="108585"/>
            </a:xfrm>
            <a:custGeom>
              <a:rect b="b" l="l" r="r" t="t"/>
              <a:pathLst>
                <a:path extrusionOk="0" h="108584" w="120000">
                  <a:moveTo>
                    <a:pt x="0" y="0"/>
                  </a:moveTo>
                  <a:lnTo>
                    <a:pt x="0" y="10800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8" name="Google Shape;6268;p99"/>
            <p:cNvSpPr/>
            <p:nvPr/>
          </p:nvSpPr>
          <p:spPr>
            <a:xfrm>
              <a:off x="6298412" y="1259971"/>
              <a:ext cx="0" cy="162560"/>
            </a:xfrm>
            <a:custGeom>
              <a:rect b="b" l="l" r="r" t="t"/>
              <a:pathLst>
                <a:path extrusionOk="0" h="162559" w="120000">
                  <a:moveTo>
                    <a:pt x="0" y="0"/>
                  </a:moveTo>
                  <a:lnTo>
                    <a:pt x="0" y="162026"/>
                  </a:lnTo>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9" name="Google Shape;6269;p99"/>
            <p:cNvSpPr/>
            <p:nvPr/>
          </p:nvSpPr>
          <p:spPr>
            <a:xfrm>
              <a:off x="5842586" y="1636886"/>
              <a:ext cx="933450" cy="552450"/>
            </a:xfrm>
            <a:custGeom>
              <a:rect b="b" l="l" r="r" t="t"/>
              <a:pathLst>
                <a:path extrusionOk="0" h="552450" w="933450">
                  <a:moveTo>
                    <a:pt x="878827" y="0"/>
                  </a:moveTo>
                  <a:lnTo>
                    <a:pt x="54000" y="0"/>
                  </a:lnTo>
                  <a:lnTo>
                    <a:pt x="32982" y="4244"/>
                  </a:lnTo>
                  <a:lnTo>
                    <a:pt x="15817" y="15817"/>
                  </a:lnTo>
                  <a:lnTo>
                    <a:pt x="4244" y="32982"/>
                  </a:lnTo>
                  <a:lnTo>
                    <a:pt x="0" y="54000"/>
                  </a:lnTo>
                  <a:lnTo>
                    <a:pt x="0" y="498119"/>
                  </a:lnTo>
                  <a:lnTo>
                    <a:pt x="4244" y="519142"/>
                  </a:lnTo>
                  <a:lnTo>
                    <a:pt x="15817" y="536306"/>
                  </a:lnTo>
                  <a:lnTo>
                    <a:pt x="32982" y="547877"/>
                  </a:lnTo>
                  <a:lnTo>
                    <a:pt x="54000" y="552119"/>
                  </a:lnTo>
                  <a:lnTo>
                    <a:pt x="878827" y="552119"/>
                  </a:lnTo>
                  <a:lnTo>
                    <a:pt x="899845" y="547877"/>
                  </a:lnTo>
                  <a:lnTo>
                    <a:pt x="917009" y="536306"/>
                  </a:lnTo>
                  <a:lnTo>
                    <a:pt x="928583" y="519142"/>
                  </a:lnTo>
                  <a:lnTo>
                    <a:pt x="932827" y="498119"/>
                  </a:lnTo>
                  <a:lnTo>
                    <a:pt x="932827" y="54000"/>
                  </a:lnTo>
                  <a:lnTo>
                    <a:pt x="928583" y="32982"/>
                  </a:lnTo>
                  <a:lnTo>
                    <a:pt x="917009" y="15817"/>
                  </a:lnTo>
                  <a:lnTo>
                    <a:pt x="899845" y="4244"/>
                  </a:lnTo>
                  <a:lnTo>
                    <a:pt x="878827" y="0"/>
                  </a:lnTo>
                  <a:close/>
                </a:path>
              </a:pathLst>
            </a:custGeom>
            <a:solidFill>
              <a:srgbClr val="ECEC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70" name="Google Shape;6270;p99"/>
            <p:cNvSpPr/>
            <p:nvPr/>
          </p:nvSpPr>
          <p:spPr>
            <a:xfrm>
              <a:off x="5842586" y="1636886"/>
              <a:ext cx="933450" cy="552450"/>
            </a:xfrm>
            <a:custGeom>
              <a:rect b="b" l="l" r="r" t="t"/>
              <a:pathLst>
                <a:path extrusionOk="0" h="552450" w="933450">
                  <a:moveTo>
                    <a:pt x="54000" y="0"/>
                  </a:moveTo>
                  <a:lnTo>
                    <a:pt x="32982" y="4244"/>
                  </a:lnTo>
                  <a:lnTo>
                    <a:pt x="15817" y="15817"/>
                  </a:lnTo>
                  <a:lnTo>
                    <a:pt x="4244" y="32982"/>
                  </a:lnTo>
                  <a:lnTo>
                    <a:pt x="0" y="54000"/>
                  </a:lnTo>
                  <a:lnTo>
                    <a:pt x="0" y="498119"/>
                  </a:lnTo>
                  <a:lnTo>
                    <a:pt x="4244" y="519142"/>
                  </a:lnTo>
                  <a:lnTo>
                    <a:pt x="15817" y="536306"/>
                  </a:lnTo>
                  <a:lnTo>
                    <a:pt x="32982" y="547877"/>
                  </a:lnTo>
                  <a:lnTo>
                    <a:pt x="54000" y="552119"/>
                  </a:lnTo>
                  <a:lnTo>
                    <a:pt x="878827" y="552119"/>
                  </a:lnTo>
                  <a:lnTo>
                    <a:pt x="899845" y="547877"/>
                  </a:lnTo>
                  <a:lnTo>
                    <a:pt x="917009" y="536306"/>
                  </a:lnTo>
                  <a:lnTo>
                    <a:pt x="928583" y="519142"/>
                  </a:lnTo>
                  <a:lnTo>
                    <a:pt x="932827" y="498119"/>
                  </a:lnTo>
                  <a:lnTo>
                    <a:pt x="932827" y="54000"/>
                  </a:lnTo>
                  <a:lnTo>
                    <a:pt x="928583" y="32982"/>
                  </a:lnTo>
                  <a:lnTo>
                    <a:pt x="917009" y="15817"/>
                  </a:lnTo>
                  <a:lnTo>
                    <a:pt x="899845" y="4244"/>
                  </a:lnTo>
                  <a:lnTo>
                    <a:pt x="878827"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71" name="Google Shape;6271;p99"/>
            <p:cNvSpPr/>
            <p:nvPr/>
          </p:nvSpPr>
          <p:spPr>
            <a:xfrm>
              <a:off x="5956099" y="1840485"/>
              <a:ext cx="706120" cy="0"/>
            </a:xfrm>
            <a:custGeom>
              <a:rect b="b" l="l" r="r" t="t"/>
              <a:pathLst>
                <a:path extrusionOk="0" h="120000" w="706120">
                  <a:moveTo>
                    <a:pt x="0" y="0"/>
                  </a:moveTo>
                  <a:lnTo>
                    <a:pt x="70580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72" name="Google Shape;6272;p99"/>
            <p:cNvSpPr/>
            <p:nvPr/>
          </p:nvSpPr>
          <p:spPr>
            <a:xfrm>
              <a:off x="5956099" y="1980185"/>
              <a:ext cx="706120" cy="0"/>
            </a:xfrm>
            <a:custGeom>
              <a:rect b="b" l="l" r="r" t="t"/>
              <a:pathLst>
                <a:path extrusionOk="0" h="120000" w="706120">
                  <a:moveTo>
                    <a:pt x="0" y="0"/>
                  </a:moveTo>
                  <a:lnTo>
                    <a:pt x="705802" y="0"/>
                  </a:lnTo>
                </a:path>
              </a:pathLst>
            </a:custGeom>
            <a:noFill/>
            <a:ln cap="flat" cmpd="sng" w="9525">
              <a:solidFill>
                <a:srgbClr val="80828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73" name="Google Shape;6273;p99"/>
          <p:cNvSpPr txBox="1"/>
          <p:nvPr/>
        </p:nvSpPr>
        <p:spPr>
          <a:xfrm>
            <a:off x="5943399" y="1701937"/>
            <a:ext cx="73152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자산부채관리위원회</a:t>
            </a:r>
            <a:endParaRPr sz="650">
              <a:latin typeface="Arial"/>
              <a:ea typeface="Arial"/>
              <a:cs typeface="Arial"/>
              <a:sym typeface="Arial"/>
            </a:endParaRPr>
          </a:p>
        </p:txBody>
      </p:sp>
      <p:sp>
        <p:nvSpPr>
          <p:cNvPr id="6274" name="Google Shape;6274;p99"/>
          <p:cNvSpPr txBox="1"/>
          <p:nvPr/>
        </p:nvSpPr>
        <p:spPr>
          <a:xfrm>
            <a:off x="6021821" y="1841637"/>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상품전략위원회</a:t>
            </a:r>
            <a:endParaRPr sz="650">
              <a:latin typeface="Arial"/>
              <a:ea typeface="Arial"/>
              <a:cs typeface="Arial"/>
              <a:sym typeface="Arial"/>
            </a:endParaRPr>
          </a:p>
        </p:txBody>
      </p:sp>
      <p:sp>
        <p:nvSpPr>
          <p:cNvPr id="6275" name="Google Shape;6275;p99"/>
          <p:cNvSpPr txBox="1"/>
          <p:nvPr/>
        </p:nvSpPr>
        <p:spPr>
          <a:xfrm>
            <a:off x="5943399" y="1981337"/>
            <a:ext cx="731520"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58595B"/>
                </a:solidFill>
                <a:latin typeface="Arial"/>
                <a:ea typeface="Arial"/>
                <a:cs typeface="Arial"/>
                <a:sym typeface="Arial"/>
              </a:rPr>
              <a:t>가정모델관리위원회</a:t>
            </a:r>
            <a:endParaRPr sz="650">
              <a:latin typeface="Arial"/>
              <a:ea typeface="Arial"/>
              <a:cs typeface="Arial"/>
              <a:sym typeface="Arial"/>
            </a:endParaRPr>
          </a:p>
        </p:txBody>
      </p:sp>
      <p:grpSp>
        <p:nvGrpSpPr>
          <p:cNvPr id="6276" name="Google Shape;6276;p99"/>
          <p:cNvGrpSpPr/>
          <p:nvPr/>
        </p:nvGrpSpPr>
        <p:grpSpPr>
          <a:xfrm>
            <a:off x="5536552" y="1153638"/>
            <a:ext cx="304800" cy="754721"/>
            <a:chOff x="5536552" y="1153638"/>
            <a:chExt cx="304800" cy="754721"/>
          </a:xfrm>
        </p:grpSpPr>
        <p:sp>
          <p:nvSpPr>
            <p:cNvPr id="6277" name="Google Shape;6277;p99"/>
            <p:cNvSpPr/>
            <p:nvPr/>
          </p:nvSpPr>
          <p:spPr>
            <a:xfrm>
              <a:off x="5544543" y="1908054"/>
              <a:ext cx="285750" cy="0"/>
            </a:xfrm>
            <a:custGeom>
              <a:rect b="b" l="l" r="r" t="t"/>
              <a:pathLst>
                <a:path extrusionOk="0" h="120000" w="285750">
                  <a:moveTo>
                    <a:pt x="285203" y="0"/>
                  </a:moveTo>
                  <a:lnTo>
                    <a:pt x="0" y="0"/>
                  </a:lnTo>
                </a:path>
              </a:pathLst>
            </a:custGeom>
            <a:noFill/>
            <a:ln cap="flat" cmpd="sng" w="9525">
              <a:solidFill>
                <a:srgbClr val="95A4F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78" name="Google Shape;6278;p99"/>
            <p:cNvSpPr/>
            <p:nvPr/>
          </p:nvSpPr>
          <p:spPr>
            <a:xfrm>
              <a:off x="5536554" y="1189188"/>
              <a:ext cx="0" cy="708025"/>
            </a:xfrm>
            <a:custGeom>
              <a:rect b="b" l="l" r="r" t="t"/>
              <a:pathLst>
                <a:path extrusionOk="0" h="708025" w="120000">
                  <a:moveTo>
                    <a:pt x="0" y="466815"/>
                  </a:moveTo>
                  <a:lnTo>
                    <a:pt x="0" y="707809"/>
                  </a:lnTo>
                </a:path>
                <a:path extrusionOk="0" h="708025" w="120000">
                  <a:moveTo>
                    <a:pt x="0" y="0"/>
                  </a:moveTo>
                  <a:lnTo>
                    <a:pt x="0" y="214809"/>
                  </a:lnTo>
                </a:path>
              </a:pathLst>
            </a:custGeom>
            <a:noFill/>
            <a:ln cap="flat" cmpd="sng" w="9525">
              <a:solidFill>
                <a:srgbClr val="95A4F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79" name="Google Shape;6279;p99"/>
            <p:cNvSpPr/>
            <p:nvPr/>
          </p:nvSpPr>
          <p:spPr>
            <a:xfrm>
              <a:off x="5547419" y="1181286"/>
              <a:ext cx="230504" cy="0"/>
            </a:xfrm>
            <a:custGeom>
              <a:rect b="b" l="l" r="r" t="t"/>
              <a:pathLst>
                <a:path extrusionOk="0" h="120000" w="230504">
                  <a:moveTo>
                    <a:pt x="0" y="0"/>
                  </a:moveTo>
                  <a:lnTo>
                    <a:pt x="230339" y="0"/>
                  </a:lnTo>
                </a:path>
              </a:pathLst>
            </a:custGeom>
            <a:noFill/>
            <a:ln cap="flat" cmpd="sng" w="9525">
              <a:solidFill>
                <a:srgbClr val="95A4F5"/>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80" name="Google Shape;6280;p99"/>
            <p:cNvSpPr/>
            <p:nvPr/>
          </p:nvSpPr>
          <p:spPr>
            <a:xfrm>
              <a:off x="5536552" y="1181284"/>
              <a:ext cx="304800" cy="727075"/>
            </a:xfrm>
            <a:custGeom>
              <a:rect b="b" l="l" r="r" t="t"/>
              <a:pathLst>
                <a:path extrusionOk="0" h="727075" w="304800">
                  <a:moveTo>
                    <a:pt x="304406" y="726770"/>
                  </a:moveTo>
                  <a:lnTo>
                    <a:pt x="299592" y="726770"/>
                  </a:lnTo>
                </a:path>
                <a:path extrusionOk="0" h="727075" w="304800">
                  <a:moveTo>
                    <a:pt x="4813" y="726770"/>
                  </a:moveTo>
                  <a:lnTo>
                    <a:pt x="0" y="726770"/>
                  </a:lnTo>
                  <a:lnTo>
                    <a:pt x="0" y="722020"/>
                  </a:lnTo>
                </a:path>
                <a:path extrusionOk="0" h="727075" w="304800">
                  <a:moveTo>
                    <a:pt x="0" y="4749"/>
                  </a:moveTo>
                  <a:lnTo>
                    <a:pt x="0" y="0"/>
                  </a:lnTo>
                  <a:lnTo>
                    <a:pt x="4660" y="0"/>
                  </a:lnTo>
                </a:path>
                <a:path extrusionOk="0" h="727075" w="304800">
                  <a:moveTo>
                    <a:pt x="244284" y="0"/>
                  </a:moveTo>
                  <a:lnTo>
                    <a:pt x="248996" y="0"/>
                  </a:lnTo>
                </a:path>
              </a:pathLst>
            </a:custGeom>
            <a:noFill/>
            <a:ln cap="flat" cmpd="sng" w="9525">
              <a:solidFill>
                <a:srgbClr val="95A4F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81" name="Google Shape;6281;p99"/>
            <p:cNvSpPr/>
            <p:nvPr/>
          </p:nvSpPr>
          <p:spPr>
            <a:xfrm>
              <a:off x="5765012" y="1153638"/>
              <a:ext cx="76200" cy="55880"/>
            </a:xfrm>
            <a:custGeom>
              <a:rect b="b" l="l" r="r" t="t"/>
              <a:pathLst>
                <a:path extrusionOk="0" h="55880" w="76200">
                  <a:moveTo>
                    <a:pt x="0" y="0"/>
                  </a:moveTo>
                  <a:lnTo>
                    <a:pt x="11551" y="16415"/>
                  </a:lnTo>
                  <a:lnTo>
                    <a:pt x="15401" y="27647"/>
                  </a:lnTo>
                  <a:lnTo>
                    <a:pt x="11551" y="38879"/>
                  </a:lnTo>
                  <a:lnTo>
                    <a:pt x="0" y="55295"/>
                  </a:lnTo>
                  <a:lnTo>
                    <a:pt x="75946" y="27647"/>
                  </a:lnTo>
                  <a:lnTo>
                    <a:pt x="0"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82" name="Google Shape;6282;p99"/>
          <p:cNvSpPr txBox="1"/>
          <p:nvPr/>
        </p:nvSpPr>
        <p:spPr>
          <a:xfrm>
            <a:off x="5366446" y="1407888"/>
            <a:ext cx="336550" cy="226060"/>
          </a:xfrm>
          <a:prstGeom prst="rect">
            <a:avLst/>
          </a:prstGeom>
          <a:noFill/>
          <a:ln>
            <a:noFill/>
          </a:ln>
        </p:spPr>
        <p:txBody>
          <a:bodyPr anchorCtr="0" anchor="t" bIns="0" lIns="0" spcFirstLastPara="1" rIns="0" wrap="square" tIns="10150">
            <a:spAutoFit/>
          </a:bodyPr>
          <a:lstStyle/>
          <a:p>
            <a:pPr indent="0" lvl="0" marL="12700" marR="5080" rtl="0" algn="l">
              <a:lnSpc>
                <a:spcPct val="102600"/>
              </a:lnSpc>
              <a:spcBef>
                <a:spcPts val="0"/>
              </a:spcBef>
              <a:spcAft>
                <a:spcPts val="0"/>
              </a:spcAft>
              <a:buNone/>
            </a:pPr>
            <a:r>
              <a:rPr b="0" lang="en-US" sz="650">
                <a:solidFill>
                  <a:srgbClr val="58595B"/>
                </a:solidFill>
                <a:latin typeface="Arial"/>
                <a:ea typeface="Arial"/>
                <a:cs typeface="Arial"/>
                <a:sym typeface="Arial"/>
              </a:rPr>
              <a:t>일부안건 결의보고</a:t>
            </a:r>
            <a:endParaRPr sz="650">
              <a:latin typeface="Arial"/>
              <a:ea typeface="Arial"/>
              <a:cs typeface="Arial"/>
              <a:sym typeface="Arial"/>
            </a:endParaRPr>
          </a:p>
        </p:txBody>
      </p:sp>
      <p:grpSp>
        <p:nvGrpSpPr>
          <p:cNvPr id="6283" name="Google Shape;6283;p99"/>
          <p:cNvGrpSpPr/>
          <p:nvPr/>
        </p:nvGrpSpPr>
        <p:grpSpPr>
          <a:xfrm>
            <a:off x="5851851" y="1081588"/>
            <a:ext cx="896619" cy="177165"/>
            <a:chOff x="5851851" y="1081588"/>
            <a:chExt cx="896619" cy="177165"/>
          </a:xfrm>
        </p:grpSpPr>
        <p:sp>
          <p:nvSpPr>
            <p:cNvPr id="6284" name="Google Shape;6284;p99"/>
            <p:cNvSpPr/>
            <p:nvPr/>
          </p:nvSpPr>
          <p:spPr>
            <a:xfrm>
              <a:off x="5851851" y="1081588"/>
              <a:ext cx="896619" cy="177165"/>
            </a:xfrm>
            <a:custGeom>
              <a:rect b="b" l="l" r="r" t="t"/>
              <a:pathLst>
                <a:path extrusionOk="0" h="177165" w="896620">
                  <a:moveTo>
                    <a:pt x="842289" y="0"/>
                  </a:moveTo>
                  <a:lnTo>
                    <a:pt x="54000" y="0"/>
                  </a:ln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4" y="172579"/>
                  </a:lnTo>
                  <a:lnTo>
                    <a:pt x="880483" y="161009"/>
                  </a:lnTo>
                  <a:lnTo>
                    <a:pt x="892058" y="143844"/>
                  </a:lnTo>
                  <a:lnTo>
                    <a:pt x="896302" y="122821"/>
                  </a:lnTo>
                  <a:lnTo>
                    <a:pt x="896302" y="54000"/>
                  </a:lnTo>
                  <a:lnTo>
                    <a:pt x="892058" y="32982"/>
                  </a:lnTo>
                  <a:lnTo>
                    <a:pt x="880483" y="15817"/>
                  </a:lnTo>
                  <a:lnTo>
                    <a:pt x="863314" y="4244"/>
                  </a:lnTo>
                  <a:lnTo>
                    <a:pt x="842289" y="0"/>
                  </a:lnTo>
                  <a:close/>
                </a:path>
              </a:pathLst>
            </a:custGeom>
            <a:solidFill>
              <a:srgbClr val="95A4F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85" name="Google Shape;6285;p99"/>
            <p:cNvSpPr/>
            <p:nvPr/>
          </p:nvSpPr>
          <p:spPr>
            <a:xfrm>
              <a:off x="5851851" y="1081588"/>
              <a:ext cx="896619" cy="177165"/>
            </a:xfrm>
            <a:custGeom>
              <a:rect b="b" l="l" r="r" t="t"/>
              <a:pathLst>
                <a:path extrusionOk="0" h="177165" w="896620">
                  <a:moveTo>
                    <a:pt x="54000" y="0"/>
                  </a:moveTo>
                  <a:lnTo>
                    <a:pt x="32982" y="4244"/>
                  </a:lnTo>
                  <a:lnTo>
                    <a:pt x="15817" y="15817"/>
                  </a:lnTo>
                  <a:lnTo>
                    <a:pt x="4244" y="32982"/>
                  </a:lnTo>
                  <a:lnTo>
                    <a:pt x="0" y="54000"/>
                  </a:lnTo>
                  <a:lnTo>
                    <a:pt x="0" y="122821"/>
                  </a:lnTo>
                  <a:lnTo>
                    <a:pt x="4244" y="143844"/>
                  </a:lnTo>
                  <a:lnTo>
                    <a:pt x="15817" y="161009"/>
                  </a:lnTo>
                  <a:lnTo>
                    <a:pt x="32982" y="172579"/>
                  </a:lnTo>
                  <a:lnTo>
                    <a:pt x="54000" y="176822"/>
                  </a:lnTo>
                  <a:lnTo>
                    <a:pt x="842289" y="176822"/>
                  </a:lnTo>
                  <a:lnTo>
                    <a:pt x="863314" y="172579"/>
                  </a:lnTo>
                  <a:lnTo>
                    <a:pt x="880483" y="161009"/>
                  </a:lnTo>
                  <a:lnTo>
                    <a:pt x="892058" y="143844"/>
                  </a:lnTo>
                  <a:lnTo>
                    <a:pt x="896302" y="122821"/>
                  </a:lnTo>
                  <a:lnTo>
                    <a:pt x="896302" y="54000"/>
                  </a:lnTo>
                  <a:lnTo>
                    <a:pt x="892058" y="32982"/>
                  </a:lnTo>
                  <a:lnTo>
                    <a:pt x="880483" y="15817"/>
                  </a:lnTo>
                  <a:lnTo>
                    <a:pt x="863314" y="4244"/>
                  </a:lnTo>
                  <a:lnTo>
                    <a:pt x="842289" y="0"/>
                  </a:lnTo>
                  <a:lnTo>
                    <a:pt x="54000" y="0"/>
                  </a:lnTo>
                  <a:close/>
                </a:path>
              </a:pathLst>
            </a:custGeom>
            <a:noFill/>
            <a:ln cap="flat" cmpd="sng" w="9525">
              <a:solidFill>
                <a:srgbClr val="808285"/>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86" name="Google Shape;6286;p99"/>
          <p:cNvSpPr txBox="1"/>
          <p:nvPr/>
        </p:nvSpPr>
        <p:spPr>
          <a:xfrm>
            <a:off x="6012822" y="1095577"/>
            <a:ext cx="574675" cy="1244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50">
                <a:solidFill>
                  <a:srgbClr val="FFFFFF"/>
                </a:solidFill>
                <a:latin typeface="Arial"/>
                <a:ea typeface="Arial"/>
                <a:cs typeface="Arial"/>
                <a:sym typeface="Arial"/>
              </a:rPr>
              <a:t>위험관리위원회</a:t>
            </a:r>
            <a:endParaRPr sz="650">
              <a:latin typeface="Arial"/>
              <a:ea typeface="Arial"/>
              <a:cs typeface="Arial"/>
              <a:sym typeface="Arial"/>
            </a:endParaRPr>
          </a:p>
        </p:txBody>
      </p:sp>
      <p:sp>
        <p:nvSpPr>
          <p:cNvPr id="6287" name="Google Shape;6287;p99"/>
          <p:cNvSpPr txBox="1"/>
          <p:nvPr>
            <p:ph type="title"/>
          </p:nvPr>
        </p:nvSpPr>
        <p:spPr>
          <a:xfrm>
            <a:off x="2327300" y="656499"/>
            <a:ext cx="297434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31F20"/>
                </a:solidFill>
              </a:rPr>
              <a:t>리스크 관리</a:t>
            </a:r>
            <a:endParaRPr/>
          </a:p>
        </p:txBody>
      </p:sp>
      <p:sp>
        <p:nvSpPr>
          <p:cNvPr id="6288" name="Google Shape;6288;p99"/>
          <p:cNvSpPr txBox="1"/>
          <p:nvPr/>
        </p:nvSpPr>
        <p:spPr>
          <a:xfrm>
            <a:off x="419299" y="684438"/>
            <a:ext cx="15875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
                <a:solidFill>
                  <a:srgbClr val="231F20"/>
                </a:solidFill>
                <a:latin typeface="Malgun Gothic"/>
                <a:ea typeface="Malgun Gothic"/>
                <a:cs typeface="Malgun Gothic"/>
                <a:sym typeface="Malgun Gothic"/>
              </a:rPr>
              <a:t>99</a:t>
            </a:r>
            <a:endParaRPr sz="900">
              <a:latin typeface="Malgun Gothic"/>
              <a:ea typeface="Malgun Gothic"/>
              <a:cs typeface="Malgun Gothic"/>
              <a:sym typeface="Malgun Gothic"/>
            </a:endParaRPr>
          </a:p>
        </p:txBody>
      </p:sp>
      <p:pic>
        <p:nvPicPr>
          <p:cNvPr id="6289" name="Google Shape;6289;p99"/>
          <p:cNvPicPr preferRelativeResize="0"/>
          <p:nvPr/>
        </p:nvPicPr>
        <p:blipFill rotWithShape="1">
          <a:blip r:embed="rId21">
            <a:alphaModFix/>
          </a:blip>
          <a:srcRect b="0" l="0" r="0" t="0"/>
          <a:stretch/>
        </p:blipFill>
        <p:spPr>
          <a:xfrm>
            <a:off x="431999" y="6464984"/>
            <a:ext cx="231013" cy="231013"/>
          </a:xfrm>
          <a:prstGeom prst="rect">
            <a:avLst/>
          </a:prstGeom>
          <a:noFill/>
          <a:ln>
            <a:noFill/>
          </a:ln>
        </p:spPr>
      </p:pic>
      <p:pic>
        <p:nvPicPr>
          <p:cNvPr id="6290" name="Google Shape;6290;p99"/>
          <p:cNvPicPr preferRelativeResize="0"/>
          <p:nvPr/>
        </p:nvPicPr>
        <p:blipFill rotWithShape="1">
          <a:blip r:embed="rId22">
            <a:alphaModFix/>
          </a:blip>
          <a:srcRect b="0" l="0" r="0" t="0"/>
          <a:stretch/>
        </p:blipFill>
        <p:spPr>
          <a:xfrm>
            <a:off x="431999" y="6167054"/>
            <a:ext cx="231013" cy="231012"/>
          </a:xfrm>
          <a:prstGeom prst="rect">
            <a:avLst/>
          </a:prstGeom>
          <a:noFill/>
          <a:ln>
            <a:noFill/>
          </a:ln>
        </p:spPr>
      </p:pic>
      <p:pic>
        <p:nvPicPr>
          <p:cNvPr id="6291" name="Google Shape;6291;p99"/>
          <p:cNvPicPr preferRelativeResize="0"/>
          <p:nvPr/>
        </p:nvPicPr>
        <p:blipFill rotWithShape="1">
          <a:blip r:embed="rId23">
            <a:alphaModFix/>
          </a:blip>
          <a:srcRect b="0" l="0" r="0" t="0"/>
          <a:stretch/>
        </p:blipFill>
        <p:spPr>
          <a:xfrm>
            <a:off x="431999" y="5730434"/>
            <a:ext cx="231013" cy="231013"/>
          </a:xfrm>
          <a:prstGeom prst="rect">
            <a:avLst/>
          </a:prstGeom>
          <a:noFill/>
          <a:ln>
            <a:noFill/>
          </a:ln>
        </p:spPr>
      </p:pic>
      <p:pic>
        <p:nvPicPr>
          <p:cNvPr id="6292" name="Google Shape;6292;p99"/>
          <p:cNvPicPr preferRelativeResize="0"/>
          <p:nvPr/>
        </p:nvPicPr>
        <p:blipFill rotWithShape="1">
          <a:blip r:embed="rId24">
            <a:alphaModFix/>
          </a:blip>
          <a:srcRect b="0" l="0" r="0" t="0"/>
          <a:stretch/>
        </p:blipFill>
        <p:spPr>
          <a:xfrm>
            <a:off x="431999" y="5432504"/>
            <a:ext cx="231013" cy="231012"/>
          </a:xfrm>
          <a:prstGeom prst="rect">
            <a:avLst/>
          </a:prstGeom>
          <a:noFill/>
          <a:ln>
            <a:noFill/>
          </a:ln>
        </p:spPr>
      </p:pic>
      <p:sp>
        <p:nvSpPr>
          <p:cNvPr id="6293" name="Google Shape;6293;p99"/>
          <p:cNvSpPr txBox="1"/>
          <p:nvPr/>
        </p:nvSpPr>
        <p:spPr>
          <a:xfrm>
            <a:off x="419299" y="248375"/>
            <a:ext cx="702945" cy="228600"/>
          </a:xfrm>
          <a:prstGeom prst="rect">
            <a:avLst/>
          </a:prstGeom>
          <a:noFill/>
          <a:ln>
            <a:noFill/>
          </a:ln>
        </p:spPr>
        <p:txBody>
          <a:bodyPr anchorCtr="0" anchor="t" bIns="0" lIns="0" spcFirstLastPara="1" rIns="0" wrap="square" tIns="12700">
            <a:spAutoFit/>
          </a:bodyPr>
          <a:lstStyle/>
          <a:p>
            <a:pPr indent="0" lvl="0" marL="12700" marR="5080" rtl="0" algn="l">
              <a:lnSpc>
                <a:spcPct val="111100"/>
              </a:lnSpc>
              <a:spcBef>
                <a:spcPts val="0"/>
              </a:spcBef>
              <a:spcAft>
                <a:spcPts val="0"/>
              </a:spcAft>
              <a:buNone/>
            </a:pPr>
            <a:r>
              <a:rPr lang="en-US" sz="600">
                <a:solidFill>
                  <a:srgbClr val="58595B"/>
                </a:solidFill>
                <a:latin typeface="Gungsuh"/>
                <a:ea typeface="Gungsuh"/>
                <a:cs typeface="Gungsuh"/>
                <a:sym typeface="Gungsuh"/>
              </a:rPr>
              <a:t>SHINHAN LIFE 2023 ESG REPORT</a:t>
            </a:r>
            <a:endParaRPr sz="600">
              <a:latin typeface="Gungsuh"/>
              <a:ea typeface="Gungsuh"/>
              <a:cs typeface="Gungsuh"/>
              <a:sym typeface="Gungsuh"/>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2025-05-30T01:37:51Z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2024-05-28T00:00:00Z</vt:filetime>
  </property>
  <property fmtid="{D5CDD505-2E9C-101B-9397-08002B2CF9AE}" pid="3" name="Creator">
    <vt:lpwstr>Adobe InDesign 19.4 (Macintosh)</vt:lpwstr>
  </property>
  <property fmtid="{D5CDD505-2E9C-101B-9397-08002B2CF9AE}" pid="4" name="LastSaved">
    <vt:filetime>2025-05-30T00:00:00Z</vt:filetime>
  </property>
  <property fmtid="{D5CDD505-2E9C-101B-9397-08002B2CF9AE}" pid="5" name="Producer">
    <vt:lpwstr>Adobe PDF Library 17.0</vt:lpwstr>
  </property>
</Properties>
</file>